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comments/comment1.xml" ContentType="application/vnd.openxmlformats-officedocument.presentationml.comments+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101"/>
  </p:notesMasterIdLst>
  <p:handoutMasterIdLst>
    <p:handoutMasterId r:id="rId102"/>
  </p:handoutMasterIdLst>
  <p:sldIdLst>
    <p:sldId id="256" r:id="rId2"/>
    <p:sldId id="336" r:id="rId3"/>
    <p:sldId id="350" r:id="rId4"/>
    <p:sldId id="337" r:id="rId5"/>
    <p:sldId id="354"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366" r:id="rId28"/>
    <p:sldId id="367" r:id="rId29"/>
    <p:sldId id="279" r:id="rId30"/>
    <p:sldId id="280" r:id="rId31"/>
    <p:sldId id="342" r:id="rId32"/>
    <p:sldId id="282" r:id="rId33"/>
    <p:sldId id="343" r:id="rId34"/>
    <p:sldId id="284" r:id="rId35"/>
    <p:sldId id="285" r:id="rId36"/>
    <p:sldId id="286" r:id="rId37"/>
    <p:sldId id="287" r:id="rId38"/>
    <p:sldId id="288" r:id="rId39"/>
    <p:sldId id="289" r:id="rId40"/>
    <p:sldId id="290" r:id="rId41"/>
    <p:sldId id="344" r:id="rId42"/>
    <p:sldId id="292" r:id="rId43"/>
    <p:sldId id="293" r:id="rId44"/>
    <p:sldId id="294" r:id="rId45"/>
    <p:sldId id="295" r:id="rId46"/>
    <p:sldId id="345" r:id="rId47"/>
    <p:sldId id="297" r:id="rId48"/>
    <p:sldId id="298" r:id="rId49"/>
    <p:sldId id="299" r:id="rId50"/>
    <p:sldId id="300" r:id="rId51"/>
    <p:sldId id="301" r:id="rId52"/>
    <p:sldId id="302" r:id="rId53"/>
    <p:sldId id="360" r:id="rId54"/>
    <p:sldId id="362" r:id="rId55"/>
    <p:sldId id="361" r:id="rId56"/>
    <p:sldId id="303" r:id="rId57"/>
    <p:sldId id="304" r:id="rId58"/>
    <p:sldId id="305" r:id="rId59"/>
    <p:sldId id="306" r:id="rId60"/>
    <p:sldId id="307" r:id="rId61"/>
    <p:sldId id="308" r:id="rId62"/>
    <p:sldId id="309" r:id="rId63"/>
    <p:sldId id="310" r:id="rId64"/>
    <p:sldId id="311" r:id="rId65"/>
    <p:sldId id="312" r:id="rId66"/>
    <p:sldId id="346" r:id="rId67"/>
    <p:sldId id="314" r:id="rId68"/>
    <p:sldId id="315" r:id="rId69"/>
    <p:sldId id="347" r:id="rId70"/>
    <p:sldId id="348" r:id="rId71"/>
    <p:sldId id="318" r:id="rId72"/>
    <p:sldId id="357" r:id="rId73"/>
    <p:sldId id="320" r:id="rId74"/>
    <p:sldId id="368" r:id="rId75"/>
    <p:sldId id="369" r:id="rId76"/>
    <p:sldId id="370" r:id="rId77"/>
    <p:sldId id="371" r:id="rId78"/>
    <p:sldId id="372" r:id="rId79"/>
    <p:sldId id="374" r:id="rId80"/>
    <p:sldId id="373" r:id="rId81"/>
    <p:sldId id="321" r:id="rId82"/>
    <p:sldId id="349" r:id="rId83"/>
    <p:sldId id="324" r:id="rId84"/>
    <p:sldId id="325" r:id="rId85"/>
    <p:sldId id="375" r:id="rId86"/>
    <p:sldId id="376" r:id="rId87"/>
    <p:sldId id="377" r:id="rId88"/>
    <p:sldId id="378" r:id="rId89"/>
    <p:sldId id="326" r:id="rId90"/>
    <p:sldId id="363" r:id="rId91"/>
    <p:sldId id="351" r:id="rId92"/>
    <p:sldId id="352" r:id="rId93"/>
    <p:sldId id="359" r:id="rId94"/>
    <p:sldId id="330" r:id="rId95"/>
    <p:sldId id="355" r:id="rId96"/>
    <p:sldId id="341" r:id="rId97"/>
    <p:sldId id="332" r:id="rId98"/>
    <p:sldId id="333" r:id="rId99"/>
    <p:sldId id="334" r:id="rId100"/>
  </p:sldIdLst>
  <p:sldSz cx="9144000" cy="6858000" type="screen4x3"/>
  <p:notesSz cx="7010400" cy="9296400"/>
  <p:custDataLst>
    <p:tags r:id="rId10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nscon" initials="s" lastIdx="14" clrIdx="0"/>
  <p:cmAuthor id="1" name="Kate" initials="K" lastIdx="21" clrIdx="1"/>
  <p:cmAuthor id="2" name="Katherine Mueller" initials="KM"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CC00"/>
    <a:srgbClr val="FFFF66"/>
    <a:srgbClr val="66FF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91" autoAdjust="0"/>
    <p:restoredTop sz="88180" autoAdjust="0"/>
  </p:normalViewPr>
  <p:slideViewPr>
    <p:cSldViewPr>
      <p:cViewPr>
        <p:scale>
          <a:sx n="60" d="100"/>
          <a:sy n="60" d="100"/>
        </p:scale>
        <p:origin x="-172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040"/>
    </p:cViewPr>
  </p:sorterViewPr>
  <p:notesViewPr>
    <p:cSldViewPr>
      <p:cViewPr>
        <p:scale>
          <a:sx n="80" d="100"/>
          <a:sy n="80" d="100"/>
        </p:scale>
        <p:origin x="-2196" y="384"/>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gs" Target="tags/tag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0-12-02T11:15:54.046" idx="7">
    <p:pos x="5287" y="2091"/>
    <p:text>change pictures for PXA</p:text>
  </p:cm>
</p:cmLst>
</file>

<file path=ppt/drawings/_rels/vmlDrawing1.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 Id="rId4" Type="http://schemas.openxmlformats.org/officeDocument/2006/relationships/image" Target="../media/image5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EB74FDE-C820-404C-B253-6774D291B33D}" type="datetimeFigureOut">
              <a:rPr lang="en-US" smtClean="0"/>
              <a:pPr/>
              <a:t>1/19/2012</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86EC28F-DCAF-4025-B84B-93B4BDB065ED}"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060008B-1C9C-4697-9ADF-778305C4A987}" type="datetimeFigureOut">
              <a:rPr lang="en-US" smtClean="0"/>
              <a:pPr/>
              <a:t>1/19/2012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1523972-B19A-44FB-BA77-5E05CB0E9582}"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523972-B19A-44FB-BA77-5E05CB0E9582}"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4"/>
          <p:cNvSpPr>
            <a:spLocks noGrp="1" noChangeArrowheads="1"/>
          </p:cNvSpPr>
          <p:nvPr>
            <p:ph type="sldNum" sz="quarter" idx="5"/>
          </p:nvPr>
        </p:nvSpPr>
        <p:spPr>
          <a:noFill/>
        </p:spPr>
        <p:txBody>
          <a:bodyPr/>
          <a:lstStyle/>
          <a:p>
            <a:r>
              <a:rPr lang="en-US" dirty="0"/>
              <a:t>M6-</a:t>
            </a:r>
            <a:fld id="{BBFE388F-A99A-4D98-AEF8-E0DD3D3E5355}" type="slidenum">
              <a:rPr lang="en-US"/>
              <a:pPr/>
              <a:t>10</a:t>
            </a:fld>
            <a:endParaRPr lang="en-US" dirty="0"/>
          </a:p>
        </p:txBody>
      </p:sp>
      <p:sp>
        <p:nvSpPr>
          <p:cNvPr id="95236" name="Rectangle 2"/>
          <p:cNvSpPr>
            <a:spLocks noGrp="1" noRot="1" noChangeAspect="1" noChangeArrowheads="1" noTextEdit="1"/>
          </p:cNvSpPr>
          <p:nvPr>
            <p:ph type="sldImg"/>
          </p:nvPr>
        </p:nvSpPr>
        <p:spPr>
          <a:xfrm>
            <a:off x="1181100" y="695325"/>
            <a:ext cx="4649788" cy="3486150"/>
          </a:xfrm>
          <a:ln/>
        </p:spPr>
      </p:sp>
      <p:sp>
        <p:nvSpPr>
          <p:cNvPr id="95237" name="Rectangle 3"/>
          <p:cNvSpPr>
            <a:spLocks noGrp="1" noChangeArrowheads="1"/>
          </p:cNvSpPr>
          <p:nvPr>
            <p:ph type="body" idx="1"/>
          </p:nvPr>
        </p:nvSpPr>
        <p:spPr>
          <a:xfrm>
            <a:off x="934113" y="4414562"/>
            <a:ext cx="5142177" cy="4185532"/>
          </a:xfrm>
          <a:noFill/>
          <a:ln/>
        </p:spPr>
        <p:txBody>
          <a:bodyPr/>
          <a:lstStyle/>
          <a:p>
            <a:pPr>
              <a:spcAft>
                <a:spcPts val="687"/>
              </a:spcAft>
            </a:pPr>
            <a:r>
              <a:rPr lang="en-US" dirty="0" smtClean="0">
                <a:solidFill>
                  <a:srgbClr val="000000"/>
                </a:solidFill>
              </a:rPr>
              <a:t>Based on the previous slide, you might be picturing the inside of the analyzer consisting of a bandpass filter that sweeps across the frequency range of interest.  If the input signal is say, 1 MHz, then when the bandpass filter passes over 1 MHz, it will "see" the input signal and display it on the screen.  </a:t>
            </a:r>
          </a:p>
          <a:p>
            <a:pPr>
              <a:spcAft>
                <a:spcPts val="687"/>
              </a:spcAft>
            </a:pPr>
            <a:endParaRPr lang="en-US" dirty="0" smtClean="0">
              <a:solidFill>
                <a:srgbClr val="000000"/>
              </a:solidFill>
            </a:endParaRPr>
          </a:p>
          <a:p>
            <a:pPr>
              <a:spcAft>
                <a:spcPts val="687"/>
              </a:spcAft>
            </a:pPr>
            <a:r>
              <a:rPr lang="en-US" dirty="0" smtClean="0">
                <a:solidFill>
                  <a:srgbClr val="000000"/>
                </a:solidFill>
              </a:rPr>
              <a:t>Although this concept would work, it is very difficult and therefore expensive to build a filter which tunes over a wide range.  An easier, and therefore less expensive, implementation is to use a tunable local oscillator (LO), and keep the bandpass filter fixed.  We will see when we go into more detail, that in this concept, we are sweeping the input signal past the fixed filter, and as it passes through the fixed bandpass filter, it is displayed on the screen.  Don't worry if it seems confusing now - as we discuss the block diagram, the concept will become clearer. </a:t>
            </a:r>
          </a:p>
          <a:p>
            <a:pPr>
              <a:spcAft>
                <a:spcPts val="687"/>
              </a:spcAft>
            </a:pPr>
            <a:endParaRPr lang="en-US" dirty="0" smtClean="0">
              <a:solidFill>
                <a:srgbClr val="000000"/>
              </a:solidFill>
            </a:endParaRPr>
          </a:p>
          <a:p>
            <a:pPr>
              <a:spcAft>
                <a:spcPts val="687"/>
              </a:spcAft>
            </a:pPr>
            <a:r>
              <a:rPr lang="en-US" dirty="0" smtClean="0">
                <a:solidFill>
                  <a:srgbClr val="000000"/>
                </a:solidFill>
              </a:rPr>
              <a:t>We will first go into more detail as to how the swept spectrum analyzer works.  Then we will compare that architecture to the architecture of a modern FFT analyzer.</a:t>
            </a:r>
          </a:p>
          <a:p>
            <a:endParaRPr lang="en-US" b="1"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24"/>
          <p:cNvSpPr>
            <a:spLocks noGrp="1" noChangeArrowheads="1"/>
          </p:cNvSpPr>
          <p:nvPr>
            <p:ph type="sldNum" sz="quarter" idx="5"/>
          </p:nvPr>
        </p:nvSpPr>
        <p:spPr>
          <a:noFill/>
        </p:spPr>
        <p:txBody>
          <a:bodyPr/>
          <a:lstStyle/>
          <a:p>
            <a:r>
              <a:rPr lang="en-US" dirty="0"/>
              <a:t>M6-</a:t>
            </a:r>
            <a:fld id="{FC73DFBA-E2DC-4BCA-9F1B-319099C83128}" type="slidenum">
              <a:rPr lang="en-US"/>
              <a:pPr/>
              <a:t>11</a:t>
            </a:fld>
            <a:endParaRPr lang="en-US" dirty="0"/>
          </a:p>
        </p:txBody>
      </p:sp>
      <p:sp>
        <p:nvSpPr>
          <p:cNvPr id="96260" name="Rectangle 2"/>
          <p:cNvSpPr>
            <a:spLocks noGrp="1" noRot="1" noChangeAspect="1" noChangeArrowheads="1" noTextEdit="1"/>
          </p:cNvSpPr>
          <p:nvPr>
            <p:ph type="sldImg"/>
          </p:nvPr>
        </p:nvSpPr>
        <p:spPr>
          <a:xfrm>
            <a:off x="1181100" y="695325"/>
            <a:ext cx="4649788" cy="3486150"/>
          </a:xfrm>
          <a:ln/>
        </p:spPr>
      </p:sp>
      <p:sp>
        <p:nvSpPr>
          <p:cNvPr id="96261" name="Rectangle 3"/>
          <p:cNvSpPr>
            <a:spLocks noGrp="1" noChangeArrowheads="1"/>
          </p:cNvSpPr>
          <p:nvPr>
            <p:ph type="body" idx="1"/>
          </p:nvPr>
        </p:nvSpPr>
        <p:spPr>
          <a:xfrm>
            <a:off x="934113" y="4414562"/>
            <a:ext cx="5142177" cy="4185532"/>
          </a:xfrm>
          <a:noFill/>
          <a:ln/>
        </p:spPr>
        <p:txBody>
          <a:bodyPr/>
          <a:lstStyle/>
          <a:p>
            <a:r>
              <a:rPr lang="en-US" dirty="0" smtClean="0">
                <a:solidFill>
                  <a:srgbClr val="000000"/>
                </a:solidFill>
              </a:rPr>
              <a:t>The major components in a spectrum analyzer are the RF input attenuator, mixer, IF (Intermediate Frequency) gain, IF filter, detector, video filter, local oscillator, sweep generator, and LCD display.  Before we talk about how these pieces work together, let's get a fundamental understanding of each component individually.</a:t>
            </a:r>
          </a:p>
          <a:p>
            <a:endParaRPr lang="en-US" b="1" dirty="0" smtClean="0"/>
          </a:p>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4"/>
          <p:cNvSpPr>
            <a:spLocks noGrp="1" noChangeArrowheads="1"/>
          </p:cNvSpPr>
          <p:nvPr>
            <p:ph type="sldNum" sz="quarter" idx="5"/>
          </p:nvPr>
        </p:nvSpPr>
        <p:spPr>
          <a:noFill/>
        </p:spPr>
        <p:txBody>
          <a:bodyPr/>
          <a:lstStyle/>
          <a:p>
            <a:r>
              <a:rPr lang="en-US" dirty="0"/>
              <a:t>M6-</a:t>
            </a:r>
            <a:fld id="{8463C730-0814-491C-921F-ADED416056FD}" type="slidenum">
              <a:rPr lang="en-US"/>
              <a:pPr/>
              <a:t>12</a:t>
            </a:fld>
            <a:endParaRPr lang="en-US" dirty="0"/>
          </a:p>
        </p:txBody>
      </p:sp>
      <p:sp>
        <p:nvSpPr>
          <p:cNvPr id="97284" name="Rectangle 2"/>
          <p:cNvSpPr>
            <a:spLocks noGrp="1" noRot="1" noChangeAspect="1" noChangeArrowheads="1" noTextEdit="1"/>
          </p:cNvSpPr>
          <p:nvPr>
            <p:ph type="sldImg"/>
          </p:nvPr>
        </p:nvSpPr>
        <p:spPr>
          <a:xfrm>
            <a:off x="1181100" y="695325"/>
            <a:ext cx="4649788" cy="3486150"/>
          </a:xfrm>
          <a:ln/>
        </p:spPr>
      </p:sp>
      <p:sp>
        <p:nvSpPr>
          <p:cNvPr id="97285" name="Rectangle 3"/>
          <p:cNvSpPr>
            <a:spLocks noGrp="1" noChangeArrowheads="1"/>
          </p:cNvSpPr>
          <p:nvPr>
            <p:ph type="body" idx="1"/>
          </p:nvPr>
        </p:nvSpPr>
        <p:spPr>
          <a:xfrm>
            <a:off x="934113" y="4414562"/>
            <a:ext cx="5142177" cy="4185532"/>
          </a:xfrm>
          <a:noFill/>
          <a:ln/>
        </p:spPr>
        <p:txBody>
          <a:bodyPr/>
          <a:lstStyle/>
          <a:p>
            <a:endParaRPr lang="en-US" b="1" dirty="0" smtClean="0"/>
          </a:p>
          <a:p>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24"/>
          <p:cNvSpPr>
            <a:spLocks noGrp="1" noChangeArrowheads="1"/>
          </p:cNvSpPr>
          <p:nvPr>
            <p:ph type="sldNum" sz="quarter" idx="5"/>
          </p:nvPr>
        </p:nvSpPr>
        <p:spPr>
          <a:noFill/>
        </p:spPr>
        <p:txBody>
          <a:bodyPr/>
          <a:lstStyle/>
          <a:p>
            <a:r>
              <a:rPr lang="en-US" dirty="0"/>
              <a:t>M6-</a:t>
            </a:r>
            <a:fld id="{A31CEDF5-9474-4595-86D9-7DBE87A58B54}" type="slidenum">
              <a:rPr lang="en-US"/>
              <a:pPr/>
              <a:t>13</a:t>
            </a:fld>
            <a:endParaRPr lang="en-US" dirty="0"/>
          </a:p>
        </p:txBody>
      </p:sp>
      <p:sp>
        <p:nvSpPr>
          <p:cNvPr id="98308" name="Rectangle 2"/>
          <p:cNvSpPr>
            <a:spLocks noGrp="1" noRot="1" noChangeAspect="1" noChangeArrowheads="1" noTextEdit="1"/>
          </p:cNvSpPr>
          <p:nvPr>
            <p:ph type="sldImg"/>
          </p:nvPr>
        </p:nvSpPr>
        <p:spPr>
          <a:xfrm>
            <a:off x="1181100" y="695325"/>
            <a:ext cx="4649788" cy="3486150"/>
          </a:xfrm>
          <a:ln/>
        </p:spPr>
      </p:sp>
      <p:sp>
        <p:nvSpPr>
          <p:cNvPr id="98309" name="Rectangle 3"/>
          <p:cNvSpPr>
            <a:spLocks noGrp="1" noChangeArrowheads="1"/>
          </p:cNvSpPr>
          <p:nvPr>
            <p:ph type="body" idx="1"/>
          </p:nvPr>
        </p:nvSpPr>
        <p:spPr>
          <a:xfrm>
            <a:off x="934113" y="4414562"/>
            <a:ext cx="5142177" cy="4185532"/>
          </a:xfrm>
          <a:noFill/>
          <a:ln/>
        </p:spPr>
        <p:txBody>
          <a:bodyPr/>
          <a:lstStyle/>
          <a:p>
            <a:r>
              <a:rPr lang="en-US" dirty="0" smtClean="0"/>
              <a:t>We'll start with the mixer.</a:t>
            </a:r>
          </a:p>
          <a:p>
            <a:endParaRPr lang="en-US" dirty="0" smtClean="0"/>
          </a:p>
          <a:p>
            <a:r>
              <a:rPr lang="en-US" dirty="0" smtClean="0"/>
              <a:t>A mixer is a three-port device that converts a signal from one frequency to another (sometimes called a frequency translation device). We apply the input signal to one input port, and the Local Oscillator output signal to the other. By definition, a mixer is a non-linear device, meaning that there will be frequencies at the output that were not present at the input. The output frequencies that will be produced by the mixer are the original input signals, plus the sum and difference frequencies of these two signals. It is the difference frequency that is of interest in the spectrum analyzer, which we will see shortly.  We call this signal the IF signal, or Intermediate Frequency signal.</a:t>
            </a:r>
          </a:p>
          <a:p>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24"/>
          <p:cNvSpPr>
            <a:spLocks noGrp="1" noChangeArrowheads="1"/>
          </p:cNvSpPr>
          <p:nvPr>
            <p:ph type="sldNum" sz="quarter" idx="5"/>
          </p:nvPr>
        </p:nvSpPr>
        <p:spPr>
          <a:noFill/>
        </p:spPr>
        <p:txBody>
          <a:bodyPr/>
          <a:lstStyle/>
          <a:p>
            <a:r>
              <a:rPr lang="en-US" dirty="0"/>
              <a:t>M6-</a:t>
            </a:r>
            <a:fld id="{E57F6DCB-D54A-43AE-8674-7DC95851E6F0}" type="slidenum">
              <a:rPr lang="en-US"/>
              <a:pPr/>
              <a:t>14</a:t>
            </a:fld>
            <a:endParaRPr lang="en-US" dirty="0"/>
          </a:p>
        </p:txBody>
      </p:sp>
      <p:sp>
        <p:nvSpPr>
          <p:cNvPr id="99332" name="Rectangle 2"/>
          <p:cNvSpPr>
            <a:spLocks noGrp="1" noRot="1" noChangeAspect="1" noChangeArrowheads="1" noTextEdit="1"/>
          </p:cNvSpPr>
          <p:nvPr>
            <p:ph type="sldImg"/>
          </p:nvPr>
        </p:nvSpPr>
        <p:spPr>
          <a:xfrm>
            <a:off x="1181100" y="695325"/>
            <a:ext cx="4649788" cy="3486150"/>
          </a:xfrm>
          <a:ln/>
        </p:spPr>
      </p:sp>
      <p:sp>
        <p:nvSpPr>
          <p:cNvPr id="99333" name="Rectangle 3"/>
          <p:cNvSpPr>
            <a:spLocks noGrp="1" noChangeArrowheads="1"/>
          </p:cNvSpPr>
          <p:nvPr>
            <p:ph type="body" idx="1"/>
          </p:nvPr>
        </p:nvSpPr>
        <p:spPr>
          <a:xfrm>
            <a:off x="934113" y="4414562"/>
            <a:ext cx="5142177" cy="4185532"/>
          </a:xfrm>
          <a:noFill/>
          <a:ln/>
        </p:spPr>
        <p:txBody>
          <a:bodyPr/>
          <a:lstStyle/>
          <a:p>
            <a:pPr>
              <a:spcAft>
                <a:spcPts val="687"/>
              </a:spcAft>
            </a:pPr>
            <a:r>
              <a:rPr lang="en-US" dirty="0" smtClean="0">
                <a:solidFill>
                  <a:srgbClr val="000000"/>
                </a:solidFill>
              </a:rPr>
              <a:t>The IF filter is a bandpass filter which is used as the "window" for detecting signals.  Its bandwidth is also called the resolution bandwidth (RBW) of the analyzer and can be changed via the front panel of the analyzer. </a:t>
            </a:r>
          </a:p>
          <a:p>
            <a:pPr>
              <a:spcAft>
                <a:spcPts val="687"/>
              </a:spcAft>
            </a:pPr>
            <a:r>
              <a:rPr lang="en-US" dirty="0" smtClean="0">
                <a:solidFill>
                  <a:srgbClr val="000000"/>
                </a:solidFill>
              </a:rPr>
              <a:t> </a:t>
            </a:r>
          </a:p>
          <a:p>
            <a:pPr>
              <a:spcAft>
                <a:spcPts val="687"/>
              </a:spcAft>
            </a:pPr>
            <a:r>
              <a:rPr lang="en-US" dirty="0" smtClean="0">
                <a:solidFill>
                  <a:srgbClr val="000000"/>
                </a:solidFill>
              </a:rPr>
              <a:t>By giving you a broad range of variable resolution bandwidth settings, the instrument can be optimized for the sweep and signal conditions, letting you trade-off frequency selectivity (the ability to resolve signals), signal-to-noise ratio (SNR), and measurement speed. </a:t>
            </a:r>
          </a:p>
          <a:p>
            <a:pPr>
              <a:spcAft>
                <a:spcPts val="687"/>
              </a:spcAft>
            </a:pPr>
            <a:r>
              <a:rPr lang="en-US" dirty="0" smtClean="0">
                <a:solidFill>
                  <a:srgbClr val="000000"/>
                </a:solidFill>
              </a:rPr>
              <a:t>We can see from the slide that as RBW is narrowed, selectivity is improved (we are able to resolve the two input signals).  This will also often improve SNR.  The sweep speed and trace update rate, however, will degrade with narrower RBWs. The optimum RBW setting depends heavily on the characteristics of the signals of interest.</a:t>
            </a:r>
          </a:p>
          <a:p>
            <a:pPr>
              <a:spcAft>
                <a:spcPts val="687"/>
              </a:spcAft>
            </a:pPr>
            <a:endParaRPr lang="en-US" dirty="0" smtClean="0">
              <a:solidFill>
                <a:srgbClr val="000000"/>
              </a:solidFill>
            </a:endParaRPr>
          </a:p>
          <a:p>
            <a:endParaRPr lang="en-US" b="1" dirty="0" smtClean="0"/>
          </a:p>
          <a:p>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24"/>
          <p:cNvSpPr>
            <a:spLocks noGrp="1" noChangeArrowheads="1"/>
          </p:cNvSpPr>
          <p:nvPr>
            <p:ph type="sldNum" sz="quarter" idx="5"/>
          </p:nvPr>
        </p:nvSpPr>
        <p:spPr>
          <a:noFill/>
        </p:spPr>
        <p:txBody>
          <a:bodyPr/>
          <a:lstStyle/>
          <a:p>
            <a:r>
              <a:rPr lang="en-US" dirty="0"/>
              <a:t>M6-</a:t>
            </a:r>
            <a:fld id="{39242E85-0AEA-4390-9795-D98E32749B83}" type="slidenum">
              <a:rPr lang="en-US"/>
              <a:pPr/>
              <a:t>15</a:t>
            </a:fld>
            <a:endParaRPr lang="en-US" dirty="0"/>
          </a:p>
        </p:txBody>
      </p:sp>
      <p:sp>
        <p:nvSpPr>
          <p:cNvPr id="100356" name="Rectangle 2"/>
          <p:cNvSpPr>
            <a:spLocks noGrp="1" noRot="1" noChangeAspect="1" noChangeArrowheads="1" noTextEdit="1"/>
          </p:cNvSpPr>
          <p:nvPr>
            <p:ph type="sldImg"/>
          </p:nvPr>
        </p:nvSpPr>
        <p:spPr>
          <a:xfrm>
            <a:off x="1181100" y="695325"/>
            <a:ext cx="4649788" cy="3486150"/>
          </a:xfrm>
          <a:ln/>
        </p:spPr>
      </p:sp>
      <p:sp>
        <p:nvSpPr>
          <p:cNvPr id="100357" name="Rectangle 3"/>
          <p:cNvSpPr>
            <a:spLocks noGrp="1" noChangeArrowheads="1"/>
          </p:cNvSpPr>
          <p:nvPr>
            <p:ph type="body" idx="1"/>
          </p:nvPr>
        </p:nvSpPr>
        <p:spPr>
          <a:xfrm>
            <a:off x="934113" y="4414562"/>
            <a:ext cx="5142177" cy="4185532"/>
          </a:xfrm>
          <a:noFill/>
          <a:ln/>
        </p:spPr>
        <p:txBody>
          <a:bodyPr>
            <a:normAutofit/>
          </a:bodyPr>
          <a:lstStyle/>
          <a:p>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24"/>
          <p:cNvSpPr>
            <a:spLocks noGrp="1" noChangeArrowheads="1"/>
          </p:cNvSpPr>
          <p:nvPr>
            <p:ph type="sldNum" sz="quarter" idx="5"/>
          </p:nvPr>
        </p:nvSpPr>
        <p:spPr>
          <a:noFill/>
        </p:spPr>
        <p:txBody>
          <a:bodyPr/>
          <a:lstStyle/>
          <a:p>
            <a:r>
              <a:rPr lang="en-US" dirty="0"/>
              <a:t>M6-</a:t>
            </a:r>
            <a:fld id="{34C9AE1F-2D57-4D4F-ABE8-0FE2487EFAE7}" type="slidenum">
              <a:rPr lang="en-US"/>
              <a:pPr/>
              <a:t>16</a:t>
            </a:fld>
            <a:endParaRPr lang="en-US" dirty="0"/>
          </a:p>
        </p:txBody>
      </p:sp>
      <p:sp>
        <p:nvSpPr>
          <p:cNvPr id="101380" name="Rectangle 2"/>
          <p:cNvSpPr>
            <a:spLocks noGrp="1" noRot="1" noChangeAspect="1" noChangeArrowheads="1" noTextEdit="1"/>
          </p:cNvSpPr>
          <p:nvPr>
            <p:ph type="sldImg"/>
          </p:nvPr>
        </p:nvSpPr>
        <p:spPr>
          <a:xfrm>
            <a:off x="1181100" y="695325"/>
            <a:ext cx="4649788" cy="3486150"/>
          </a:xfrm>
          <a:ln/>
        </p:spPr>
      </p:sp>
      <p:sp>
        <p:nvSpPr>
          <p:cNvPr id="101381" name="Rectangle 3"/>
          <p:cNvSpPr>
            <a:spLocks noGrp="1" noChangeArrowheads="1"/>
          </p:cNvSpPr>
          <p:nvPr>
            <p:ph type="body" idx="1"/>
          </p:nvPr>
        </p:nvSpPr>
        <p:spPr>
          <a:xfrm>
            <a:off x="934113" y="4414562"/>
            <a:ext cx="5142177" cy="4185532"/>
          </a:xfrm>
          <a:noFill/>
          <a:ln/>
        </p:spPr>
        <p:txBody>
          <a:bodyPr>
            <a:normAutofit lnSpcReduction="10000"/>
          </a:bodyPr>
          <a:lstStyle/>
          <a:p>
            <a:r>
              <a:rPr lang="en-US" dirty="0" smtClean="0"/>
              <a:t>The analyzer must covert the IF signal to a baseband or video signal so it can be digitized and then viewed on the analyzer display. This is accomplished with an envelope detector whose video output is then digitized with an analog-to-digital converter (ADC). The digitized output of the ADC is then represented as the signal’s amplitude on the Y-axis of the display. This allows for several different detector modes that dramatically affect how the signal is displayed.</a:t>
            </a:r>
          </a:p>
          <a:p>
            <a:endParaRPr lang="en-US" dirty="0" smtClean="0"/>
          </a:p>
          <a:p>
            <a:r>
              <a:rPr lang="en-US" dirty="0" smtClean="0"/>
              <a:t>In positive detection mode, we take the peak value of the signal over the duration of one trace element, whereas in negative detection mode, it’s the minimum value.  Positive detection mode is typically used when analyzing sinusoids, but is not good for displaying noise, since it will not show the true randomness of the noise.</a:t>
            </a:r>
            <a:r>
              <a:rPr lang="en-US" baseline="0" dirty="0" smtClean="0"/>
              <a:t> </a:t>
            </a:r>
            <a:r>
              <a:rPr lang="en-US" dirty="0" smtClean="0"/>
              <a:t>In sample detection, a random value for each bin is produced.  For burst or narrowband signals, it is not a good mode to use, as the analyzer might miss the signals of interest. </a:t>
            </a:r>
          </a:p>
          <a:p>
            <a:endParaRPr lang="en-US" dirty="0" smtClean="0"/>
          </a:p>
          <a:p>
            <a:r>
              <a:rPr lang="en-US" dirty="0" smtClean="0"/>
              <a:t>When displaying both signals and noise, the best mode is the normal mode, or the rosenfell mode.  This is a "smart" mode, which will dynamically change depending upon the input signal.  For example, if the signal both rose and fell within a sampling bin, it assumes it is noise and will use positive &amp; negative detection alternately.  If it continues to rise, it assumes a signal and uses positive peak detection. </a:t>
            </a:r>
          </a:p>
          <a:p>
            <a:r>
              <a:rPr lang="en-US" dirty="0" smtClean="0"/>
              <a:t>Another type of detector that is not shown on the graph is an Average detector.  This is also called an rms detector and is the most useful when measuring noise or noise-like signals.</a:t>
            </a:r>
          </a:p>
          <a:p>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4"/>
          <p:cNvSpPr>
            <a:spLocks noGrp="1" noChangeArrowheads="1"/>
          </p:cNvSpPr>
          <p:nvPr>
            <p:ph type="sldNum" sz="quarter" idx="5"/>
          </p:nvPr>
        </p:nvSpPr>
        <p:spPr>
          <a:noFill/>
        </p:spPr>
        <p:txBody>
          <a:bodyPr/>
          <a:lstStyle/>
          <a:p>
            <a:r>
              <a:rPr lang="en-US" dirty="0"/>
              <a:t>M6-</a:t>
            </a:r>
            <a:fld id="{2549C571-60D9-499C-A3F2-AEEC5706CAF7}" type="slidenum">
              <a:rPr lang="en-US"/>
              <a:pPr/>
              <a:t>17</a:t>
            </a:fld>
            <a:endParaRPr lang="en-US" dirty="0"/>
          </a:p>
        </p:txBody>
      </p:sp>
      <p:sp>
        <p:nvSpPr>
          <p:cNvPr id="102404" name="Rectangle 2"/>
          <p:cNvSpPr>
            <a:spLocks noGrp="1" noRot="1" noChangeAspect="1" noChangeArrowheads="1" noTextEdit="1"/>
          </p:cNvSpPr>
          <p:nvPr>
            <p:ph type="sldImg"/>
          </p:nvPr>
        </p:nvSpPr>
        <p:spPr>
          <a:xfrm>
            <a:off x="1181100" y="695325"/>
            <a:ext cx="4649788" cy="3486150"/>
          </a:xfrm>
          <a:ln/>
        </p:spPr>
      </p:sp>
      <p:sp>
        <p:nvSpPr>
          <p:cNvPr id="102405" name="Rectangle 3"/>
          <p:cNvSpPr>
            <a:spLocks noGrp="1" noChangeArrowheads="1"/>
          </p:cNvSpPr>
          <p:nvPr>
            <p:ph type="body" idx="1"/>
          </p:nvPr>
        </p:nvSpPr>
        <p:spPr>
          <a:xfrm>
            <a:off x="934113" y="4414562"/>
            <a:ext cx="5142177" cy="4185532"/>
          </a:xfrm>
          <a:noFill/>
          <a:ln/>
        </p:spPr>
        <p:txBody>
          <a:bodyPr/>
          <a:lstStyle/>
          <a:p>
            <a:r>
              <a:rPr lang="en-US" dirty="0" smtClean="0"/>
              <a:t>Although modern digital modulation schemes have noise-like characteristics, sample detection does not always provide us with the information we need.  For instance, when taking a channel power measurement on a W-CDMA signal, integration of the rms values is required.  This measurement involves summing power across a range of analyzer frequency buckets.  Sample detection does not provide this.</a:t>
            </a:r>
          </a:p>
          <a:p>
            <a:endParaRPr lang="en-US" dirty="0" smtClean="0"/>
          </a:p>
          <a:p>
            <a:r>
              <a:rPr lang="en-US" dirty="0" smtClean="0"/>
              <a:t>While spectrum analyzers typically collect amplitude data many times in each bin, sample detection keeps only one of those values and throws away the rest.  On the other hand, an averaging detector uses all of the data values collected within the time interval of a bin.  Once we have digitized the data, and knowing the circumstances under which they were digitized, we can manipulate the data in a variety of ways to achieve the desired results.</a:t>
            </a:r>
          </a:p>
          <a:p>
            <a:endParaRPr lang="en-US" dirty="0" smtClean="0"/>
          </a:p>
          <a:p>
            <a:r>
              <a:rPr lang="en-US" dirty="0" smtClean="0"/>
              <a:t>Some spectrum analyzers refer to the averaging detector as an rms detector when it averages the power (based on the root mean square of voltage).  Agilent’s spectrum analyzers can perform this and other averaging functions with the average detector.  The Power (rms) averaging function calculates the </a:t>
            </a:r>
            <a:r>
              <a:rPr lang="en-US" b="1" dirty="0" smtClean="0"/>
              <a:t>true average power</a:t>
            </a:r>
            <a:r>
              <a:rPr lang="en-US" dirty="0" smtClean="0"/>
              <a:t>, and is best for measuring the power of complex signals.</a:t>
            </a:r>
          </a:p>
          <a:p>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4"/>
          <p:cNvSpPr>
            <a:spLocks noGrp="1" noChangeArrowheads="1"/>
          </p:cNvSpPr>
          <p:nvPr>
            <p:ph type="sldNum" sz="quarter" idx="5"/>
          </p:nvPr>
        </p:nvSpPr>
        <p:spPr>
          <a:noFill/>
        </p:spPr>
        <p:txBody>
          <a:bodyPr/>
          <a:lstStyle/>
          <a:p>
            <a:r>
              <a:rPr lang="en-US" dirty="0"/>
              <a:t>M6-</a:t>
            </a:r>
            <a:fld id="{68312A2B-A591-41B1-8D32-C0F0B180CBFD}" type="slidenum">
              <a:rPr lang="en-US"/>
              <a:pPr/>
              <a:t>18</a:t>
            </a:fld>
            <a:endParaRPr lang="en-US" dirty="0"/>
          </a:p>
        </p:txBody>
      </p:sp>
      <p:sp>
        <p:nvSpPr>
          <p:cNvPr id="103428" name="Rectangle 2"/>
          <p:cNvSpPr>
            <a:spLocks noGrp="1" noRot="1" noChangeAspect="1" noChangeArrowheads="1" noTextEdit="1"/>
          </p:cNvSpPr>
          <p:nvPr>
            <p:ph type="sldImg"/>
          </p:nvPr>
        </p:nvSpPr>
        <p:spPr>
          <a:xfrm>
            <a:off x="1181100" y="695325"/>
            <a:ext cx="4649788" cy="3486150"/>
          </a:xfrm>
          <a:ln/>
        </p:spPr>
      </p:sp>
      <p:sp>
        <p:nvSpPr>
          <p:cNvPr id="103429" name="Rectangle 3"/>
          <p:cNvSpPr>
            <a:spLocks noGrp="1" noChangeArrowheads="1"/>
          </p:cNvSpPr>
          <p:nvPr>
            <p:ph type="body" idx="1"/>
          </p:nvPr>
        </p:nvSpPr>
        <p:spPr>
          <a:xfrm>
            <a:off x="934113" y="4414562"/>
            <a:ext cx="5142177" cy="4185532"/>
          </a:xfrm>
          <a:noFill/>
          <a:ln/>
        </p:spPr>
        <p:txBody>
          <a:bodyPr/>
          <a:lstStyle/>
          <a:p>
            <a:pPr>
              <a:spcAft>
                <a:spcPts val="687"/>
              </a:spcAft>
            </a:pPr>
            <a:r>
              <a:rPr lang="en-US" dirty="0" smtClean="0">
                <a:solidFill>
                  <a:srgbClr val="000000"/>
                </a:solidFill>
              </a:rPr>
              <a:t>The video filter is a low-pass filter that is located after the envelope detector and before the ADC.  This filter determines the bandwidth of the video amplifier, and is used to average or smooth the trace seen on the screen.</a:t>
            </a:r>
          </a:p>
          <a:p>
            <a:pPr>
              <a:spcAft>
                <a:spcPts val="687"/>
              </a:spcAft>
            </a:pPr>
            <a:endParaRPr lang="en-US" dirty="0" smtClean="0">
              <a:solidFill>
                <a:srgbClr val="000000"/>
              </a:solidFill>
            </a:endParaRPr>
          </a:p>
          <a:p>
            <a:pPr>
              <a:spcAft>
                <a:spcPts val="687"/>
              </a:spcAft>
            </a:pPr>
            <a:r>
              <a:rPr lang="en-US" dirty="0" smtClean="0">
                <a:solidFill>
                  <a:srgbClr val="000000"/>
                </a:solidFill>
              </a:rPr>
              <a:t>The spectrum analyzer displays </a:t>
            </a:r>
            <a:r>
              <a:rPr lang="en-US" i="1" dirty="0" smtClean="0">
                <a:solidFill>
                  <a:srgbClr val="000000"/>
                </a:solidFill>
              </a:rPr>
              <a:t>signal-plus-noise </a:t>
            </a:r>
            <a:r>
              <a:rPr lang="en-US" dirty="0" smtClean="0">
                <a:solidFill>
                  <a:srgbClr val="000000"/>
                </a:solidFill>
              </a:rPr>
              <a:t> so that the closer a signal is to the noise level, the more the noise</a:t>
            </a:r>
            <a:r>
              <a:rPr lang="en-US" baseline="0" dirty="0" smtClean="0">
                <a:solidFill>
                  <a:srgbClr val="000000"/>
                </a:solidFill>
              </a:rPr>
              <a:t> impedes the measurement of</a:t>
            </a:r>
            <a:r>
              <a:rPr lang="en-US" dirty="0" smtClean="0">
                <a:solidFill>
                  <a:srgbClr val="000000"/>
                </a:solidFill>
              </a:rPr>
              <a:t> the signal. By changing the video bandwidth (VBW) setting, we can decrease the peak-to-peak variations of noise.  This type of display smoothing can be used to help find signals that otherwise might be obscured in the noise. </a:t>
            </a:r>
          </a:p>
          <a:p>
            <a:endParaRPr lang="en-US" b="1" dirty="0" smtClean="0"/>
          </a:p>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4"/>
          <p:cNvSpPr>
            <a:spLocks noGrp="1" noChangeArrowheads="1"/>
          </p:cNvSpPr>
          <p:nvPr>
            <p:ph type="sldNum" sz="quarter" idx="5"/>
          </p:nvPr>
        </p:nvSpPr>
        <p:spPr>
          <a:noFill/>
        </p:spPr>
        <p:txBody>
          <a:bodyPr/>
          <a:lstStyle/>
          <a:p>
            <a:r>
              <a:rPr lang="en-US" dirty="0"/>
              <a:t>M6-</a:t>
            </a:r>
            <a:fld id="{01E216B3-CEB2-4CA1-911E-9DEE4944D56B}" type="slidenum">
              <a:rPr lang="en-US"/>
              <a:pPr/>
              <a:t>19</a:t>
            </a:fld>
            <a:endParaRPr lang="en-US" dirty="0"/>
          </a:p>
        </p:txBody>
      </p:sp>
      <p:sp>
        <p:nvSpPr>
          <p:cNvPr id="104452" name="Rectangle 2"/>
          <p:cNvSpPr>
            <a:spLocks noGrp="1" noRot="1" noChangeAspect="1" noChangeArrowheads="1" noTextEdit="1"/>
          </p:cNvSpPr>
          <p:nvPr>
            <p:ph type="sldImg"/>
          </p:nvPr>
        </p:nvSpPr>
        <p:spPr>
          <a:xfrm>
            <a:off x="1181100" y="695325"/>
            <a:ext cx="4649788" cy="3486150"/>
          </a:xfrm>
          <a:ln/>
        </p:spPr>
      </p:sp>
      <p:sp>
        <p:nvSpPr>
          <p:cNvPr id="104453" name="Rectangle 3"/>
          <p:cNvSpPr>
            <a:spLocks noGrp="1" noChangeArrowheads="1"/>
          </p:cNvSpPr>
          <p:nvPr>
            <p:ph type="body" idx="1"/>
          </p:nvPr>
        </p:nvSpPr>
        <p:spPr>
          <a:xfrm>
            <a:off x="934113" y="4414562"/>
            <a:ext cx="5142177" cy="4185532"/>
          </a:xfrm>
          <a:noFill/>
          <a:ln/>
        </p:spPr>
        <p:txBody>
          <a:bodyPr lIns="93159" tIns="46578" rIns="93159" bIns="46578">
            <a:normAutofit lnSpcReduction="10000"/>
          </a:bodyPr>
          <a:lstStyle/>
          <a:p>
            <a:r>
              <a:rPr lang="en-US" dirty="0" smtClean="0"/>
              <a:t>There are several processes in a spectrum analyzer that smooth the variations in the envelope-detected amplitude.  Average detection was previously discussed in the detector section of the presentation.  We have just covered video filtering.  There is also a process called trace averaging.  There is often confusion between video averaging and trace averaging so we’ll cover that here.</a:t>
            </a:r>
          </a:p>
          <a:p>
            <a:endParaRPr lang="en-US" dirty="0" smtClean="0"/>
          </a:p>
          <a:p>
            <a:r>
              <a:rPr lang="en-US" dirty="0" smtClean="0"/>
              <a:t>The video filter is a low-pass filter that comes after the envelope detector and determines the bandwidth of the video signal that is displayed.  When the cutoff frequency of the video filter is reduced, the video system can no longer follow the more rapid variations of the envelope of the signal passing through the IF chain.  The result is a smoothing of the displayed signal.  The amount of smoothing is determined by the ratio of the video BW to resolution BW.  Ratios of 0.01 or less provide very good smoothing. </a:t>
            </a:r>
          </a:p>
          <a:p>
            <a:endParaRPr lang="en-US" dirty="0" smtClean="0"/>
          </a:p>
          <a:p>
            <a:r>
              <a:rPr lang="en-US" dirty="0" smtClean="0"/>
              <a:t>Digital displays offer another choice for smoothing the display: trace averaging.  This is a completely different process than that performed using the average detector.  In this case, averaging is accomplished over two or more sweeps on a point-by-point basis.  At each display point, the new value is averaged in with the previously averaged data.  Thus, the display gradually converges to an average over a number of sweeps.  Unlike video averaging, trace averaging does not affect the sweep time, however because multiple sweeps are required to average together, the time to reach a given degree of averaging is about the same as with video filtering.</a:t>
            </a:r>
          </a:p>
          <a:p>
            <a:endParaRPr lang="en-US" dirty="0" smtClean="0"/>
          </a:p>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4"/>
          <p:cNvSpPr>
            <a:spLocks noGrp="1" noChangeArrowheads="1"/>
          </p:cNvSpPr>
          <p:nvPr>
            <p:ph type="sldNum" sz="quarter" idx="5"/>
          </p:nvPr>
        </p:nvSpPr>
        <p:spPr>
          <a:noFill/>
        </p:spPr>
        <p:txBody>
          <a:bodyPr/>
          <a:lstStyle/>
          <a:p>
            <a:r>
              <a:rPr lang="en-US" dirty="0"/>
              <a:t>M6-</a:t>
            </a:r>
            <a:fld id="{89783A11-489F-4914-A37F-E8631B5E7A1F}" type="slidenum">
              <a:rPr lang="en-US"/>
              <a:pPr/>
              <a:t>2</a:t>
            </a:fld>
            <a:endParaRPr lang="en-US" dirty="0"/>
          </a:p>
        </p:txBody>
      </p:sp>
      <p:sp>
        <p:nvSpPr>
          <p:cNvPr id="88068" name="Rectangle 2"/>
          <p:cNvSpPr>
            <a:spLocks noGrp="1" noRot="1" noChangeAspect="1" noChangeArrowheads="1" noTextEdit="1"/>
          </p:cNvSpPr>
          <p:nvPr>
            <p:ph type="sldImg"/>
          </p:nvPr>
        </p:nvSpPr>
        <p:spPr>
          <a:xfrm>
            <a:off x="1181100" y="695325"/>
            <a:ext cx="4649788" cy="3486150"/>
          </a:xfrm>
          <a:ln/>
        </p:spPr>
      </p:sp>
      <p:sp>
        <p:nvSpPr>
          <p:cNvPr id="88069" name="Rectangle 3"/>
          <p:cNvSpPr>
            <a:spLocks noGrp="1" noChangeArrowheads="1"/>
          </p:cNvSpPr>
          <p:nvPr>
            <p:ph type="body" idx="1"/>
          </p:nvPr>
        </p:nvSpPr>
        <p:spPr>
          <a:xfrm>
            <a:off x="934112" y="4414562"/>
            <a:ext cx="5251715" cy="4185532"/>
          </a:xfrm>
          <a:noFill/>
          <a:ln/>
        </p:spPr>
        <p:txBody>
          <a:bodyPr>
            <a:normAutofit fontScale="85000" lnSpcReduction="20000"/>
          </a:bodyPr>
          <a:lstStyle/>
          <a:p>
            <a:pPr>
              <a:spcAft>
                <a:spcPts val="687"/>
              </a:spcAft>
            </a:pPr>
            <a:r>
              <a:rPr lang="en-US" dirty="0" smtClean="0">
                <a:solidFill>
                  <a:srgbClr val="000000"/>
                </a:solidFill>
              </a:rPr>
              <a:t>This presentation is intended to be a beginning tutorial on signal analysis.  Vector signal analysis includes but is not restricted to spectrum analysis.  It is written for those who are unfamiliar with spectrum analyzers and vector signal analyzers, and would like a basic understanding of how they work, what you need to know to use them to their fullest potential, and how to make them more effective for particular applications.  It is written for new engineers and technicians, therefore a basic understanding of electrical concepts is recommended.  </a:t>
            </a:r>
          </a:p>
          <a:p>
            <a:pPr>
              <a:spcAft>
                <a:spcPts val="687"/>
              </a:spcAft>
            </a:pPr>
            <a:endParaRPr lang="en-US" dirty="0" smtClean="0">
              <a:solidFill>
                <a:srgbClr val="000000"/>
              </a:solidFill>
            </a:endParaRPr>
          </a:p>
          <a:p>
            <a:pPr>
              <a:spcAft>
                <a:spcPts val="687"/>
              </a:spcAft>
            </a:pPr>
            <a:r>
              <a:rPr lang="en-US" dirty="0" smtClean="0">
                <a:solidFill>
                  <a:srgbClr val="000000"/>
                </a:solidFill>
              </a:rPr>
              <a:t>We will begin with an overview of spectrum analysis.  In this section, we will define spectrum analysis as well as present a brief introduction to the types of tests that are made with a spectrum and signal analyzer.  From there, we will learn about spectrum and signal analyzers in terms of the hardware inside, what the importance of each component is, and how it all works together.  In order to make measurements on a signal analyzer and to interpret the results correctly, it is important to understand the characteristics of the analyzer.   Spectrum and signal analyzer specifications will help you determine if a particular instrument will make the measurements you need to make, and how accurate the results will be.</a:t>
            </a:r>
          </a:p>
          <a:p>
            <a:pPr>
              <a:spcAft>
                <a:spcPts val="687"/>
              </a:spcAft>
            </a:pPr>
            <a:endParaRPr lang="en-US" dirty="0" smtClean="0">
              <a:solidFill>
                <a:srgbClr val="000000"/>
              </a:solidFill>
            </a:endParaRPr>
          </a:p>
          <a:p>
            <a:pPr>
              <a:spcAft>
                <a:spcPts val="687"/>
              </a:spcAft>
            </a:pPr>
            <a:r>
              <a:rPr lang="en-US" dirty="0" smtClean="0">
                <a:solidFill>
                  <a:srgbClr val="000000"/>
                </a:solidFill>
              </a:rPr>
              <a:t>New digital modulation types have introduced the necessity of new types of tests made on the signals.  In addition to traditional spectrum analyzer tests, new power tests and demodulation measurements have to be performed.  We will introduce these types of tests and what type of instruments that are needed to make them.</a:t>
            </a:r>
          </a:p>
          <a:p>
            <a:pPr>
              <a:spcAft>
                <a:spcPts val="687"/>
              </a:spcAft>
            </a:pPr>
            <a:endParaRPr lang="en-US" dirty="0" smtClean="0">
              <a:solidFill>
                <a:srgbClr val="000000"/>
              </a:solidFill>
            </a:endParaRPr>
          </a:p>
          <a:p>
            <a:r>
              <a:rPr lang="en-US" dirty="0" smtClean="0">
                <a:solidFill>
                  <a:srgbClr val="000000"/>
                </a:solidFill>
              </a:rPr>
              <a:t>And finally, we will wrap up with a summary.</a:t>
            </a:r>
          </a:p>
          <a:p>
            <a:endParaRPr lang="en-US" dirty="0" smtClean="0">
              <a:solidFill>
                <a:srgbClr val="000000"/>
              </a:solidFill>
            </a:endParaRPr>
          </a:p>
          <a:p>
            <a:r>
              <a:rPr lang="en-US" dirty="0" smtClean="0">
                <a:solidFill>
                  <a:srgbClr val="000000"/>
                </a:solidFill>
              </a:rPr>
              <a:t>For the remainder of the speaker notes, spectrum and signal analysis will simply be referred to as spectrum analysis.  Sections that refer to vector signal analysis, in particular, will specify it as vector signal analysis.</a:t>
            </a:r>
          </a:p>
          <a:p>
            <a:endParaRPr lang="en-US" dirty="0" smtClean="0"/>
          </a:p>
          <a:p>
            <a:r>
              <a:rPr lang="en-US" dirty="0" smtClean="0"/>
              <a:t>Let’s begin with an Overview of Spectrum Analysis.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4"/>
          <p:cNvSpPr>
            <a:spLocks noGrp="1" noChangeArrowheads="1"/>
          </p:cNvSpPr>
          <p:nvPr>
            <p:ph type="sldNum" sz="quarter" idx="5"/>
          </p:nvPr>
        </p:nvSpPr>
        <p:spPr>
          <a:noFill/>
        </p:spPr>
        <p:txBody>
          <a:bodyPr/>
          <a:lstStyle/>
          <a:p>
            <a:r>
              <a:rPr lang="en-US" dirty="0"/>
              <a:t>M6-</a:t>
            </a:r>
            <a:fld id="{E4D927B4-24A2-47AA-B734-D9649F525239}" type="slidenum">
              <a:rPr lang="en-US"/>
              <a:pPr/>
              <a:t>20</a:t>
            </a:fld>
            <a:endParaRPr lang="en-US" dirty="0"/>
          </a:p>
        </p:txBody>
      </p:sp>
      <p:sp>
        <p:nvSpPr>
          <p:cNvPr id="105476" name="Rectangle 2"/>
          <p:cNvSpPr>
            <a:spLocks noGrp="1" noRot="1" noChangeAspect="1" noChangeArrowheads="1" noTextEdit="1"/>
          </p:cNvSpPr>
          <p:nvPr>
            <p:ph type="sldImg"/>
          </p:nvPr>
        </p:nvSpPr>
        <p:spPr>
          <a:xfrm>
            <a:off x="1181100" y="695325"/>
            <a:ext cx="4649788" cy="3486150"/>
          </a:xfrm>
          <a:ln/>
        </p:spPr>
      </p:sp>
      <p:sp>
        <p:nvSpPr>
          <p:cNvPr id="105477" name="Rectangle 3"/>
          <p:cNvSpPr>
            <a:spLocks noGrp="1" noChangeArrowheads="1"/>
          </p:cNvSpPr>
          <p:nvPr>
            <p:ph type="body" idx="1"/>
          </p:nvPr>
        </p:nvSpPr>
        <p:spPr>
          <a:xfrm>
            <a:off x="934113" y="4414562"/>
            <a:ext cx="5142177" cy="4185532"/>
          </a:xfrm>
          <a:noFill/>
          <a:ln/>
        </p:spPr>
        <p:txBody>
          <a:bodyPr>
            <a:normAutofit fontScale="92500" lnSpcReduction="20000"/>
          </a:bodyPr>
          <a:lstStyle/>
          <a:p>
            <a:pPr>
              <a:spcAft>
                <a:spcPts val="687"/>
              </a:spcAft>
            </a:pPr>
            <a:r>
              <a:rPr lang="en-US" dirty="0" smtClean="0">
                <a:solidFill>
                  <a:srgbClr val="000000"/>
                </a:solidFill>
              </a:rPr>
              <a:t>And finally, a brief description of the last few components.</a:t>
            </a:r>
          </a:p>
          <a:p>
            <a:pPr>
              <a:spcAft>
                <a:spcPts val="687"/>
              </a:spcAft>
            </a:pPr>
            <a:endParaRPr lang="en-US" dirty="0" smtClean="0">
              <a:solidFill>
                <a:srgbClr val="000000"/>
              </a:solidFill>
            </a:endParaRPr>
          </a:p>
          <a:p>
            <a:pPr>
              <a:spcAft>
                <a:spcPts val="687"/>
              </a:spcAft>
            </a:pPr>
            <a:r>
              <a:rPr lang="en-US" dirty="0" smtClean="0">
                <a:solidFill>
                  <a:srgbClr val="000000"/>
                </a:solidFill>
              </a:rPr>
              <a:t>The </a:t>
            </a:r>
            <a:r>
              <a:rPr lang="en-US" b="1" i="1" dirty="0" smtClean="0">
                <a:solidFill>
                  <a:srgbClr val="000000"/>
                </a:solidFill>
              </a:rPr>
              <a:t>local oscillator</a:t>
            </a:r>
            <a:r>
              <a:rPr lang="en-US" dirty="0" smtClean="0">
                <a:solidFill>
                  <a:srgbClr val="000000"/>
                </a:solidFill>
              </a:rPr>
              <a:t>  (LO) is either a YIG </a:t>
            </a:r>
            <a:r>
              <a:rPr lang="en-US" dirty="0" smtClean="0"/>
              <a:t>(Yttrium Iron Garnet)</a:t>
            </a:r>
            <a:r>
              <a:rPr lang="en-US" sz="1100" dirty="0"/>
              <a:t> </a:t>
            </a:r>
            <a:r>
              <a:rPr lang="en-US" dirty="0" smtClean="0">
                <a:solidFill>
                  <a:srgbClr val="000000"/>
                </a:solidFill>
              </a:rPr>
              <a:t>tuned oscillator or Voltage Controlled Oscillator (VCO) which in effect tunes the analyzer. The sweep generator actually tunes the LO so that its frequency changes in proportion to the ramp voltage. </a:t>
            </a:r>
          </a:p>
          <a:p>
            <a:pPr>
              <a:spcAft>
                <a:spcPts val="687"/>
              </a:spcAft>
            </a:pPr>
            <a:r>
              <a:rPr lang="en-US" dirty="0" smtClean="0">
                <a:solidFill>
                  <a:srgbClr val="000000"/>
                </a:solidFill>
              </a:rPr>
              <a:t>The sampling of the video signal by the ADC is also synchronized with the sweep generator to create the frequency</a:t>
            </a:r>
            <a:r>
              <a:rPr lang="en-US" baseline="0" dirty="0" smtClean="0">
                <a:solidFill>
                  <a:srgbClr val="000000"/>
                </a:solidFill>
              </a:rPr>
              <a:t> scale </a:t>
            </a:r>
            <a:r>
              <a:rPr lang="en-US" dirty="0" smtClean="0">
                <a:solidFill>
                  <a:srgbClr val="000000"/>
                </a:solidFill>
              </a:rPr>
              <a:t>on the x-axis. Because the relationship between the local oscillator and the input signal is known, the horizontal axis of the display can be calibrated in terms of the input signal’s frequency. </a:t>
            </a:r>
          </a:p>
          <a:p>
            <a:pPr>
              <a:spcAft>
                <a:spcPts val="687"/>
              </a:spcAft>
            </a:pPr>
            <a:endParaRPr lang="en-US" dirty="0" smtClean="0">
              <a:solidFill>
                <a:srgbClr val="000000"/>
              </a:solidFill>
            </a:endParaRPr>
          </a:p>
          <a:p>
            <a:pPr>
              <a:spcAft>
                <a:spcPts val="687"/>
              </a:spcAft>
            </a:pPr>
            <a:r>
              <a:rPr lang="en-US" dirty="0" smtClean="0">
                <a:solidFill>
                  <a:srgbClr val="000000"/>
                </a:solidFill>
              </a:rPr>
              <a:t>The </a:t>
            </a:r>
            <a:r>
              <a:rPr lang="en-US" b="1" i="1" dirty="0" smtClean="0">
                <a:solidFill>
                  <a:srgbClr val="000000"/>
                </a:solidFill>
              </a:rPr>
              <a:t>RF input attenuator</a:t>
            </a:r>
            <a:r>
              <a:rPr lang="en-US" dirty="0" smtClean="0">
                <a:solidFill>
                  <a:srgbClr val="000000"/>
                </a:solidFill>
              </a:rPr>
              <a:t>  is a step attenuator located between the input connector and the first mixer.  It is also called the RF attenuator.  This is used to adjust the level of the signal incident upon the first mixer.  This is important in order to prevent mixer gain compression and distortion due to high-level and/or broadband signals.  </a:t>
            </a:r>
          </a:p>
          <a:p>
            <a:pPr>
              <a:spcAft>
                <a:spcPts val="687"/>
              </a:spcAft>
            </a:pPr>
            <a:endParaRPr lang="en-US" dirty="0" smtClean="0">
              <a:solidFill>
                <a:srgbClr val="000000"/>
              </a:solidFill>
            </a:endParaRPr>
          </a:p>
          <a:p>
            <a:pPr>
              <a:spcAft>
                <a:spcPts val="687"/>
              </a:spcAft>
            </a:pPr>
            <a:r>
              <a:rPr lang="en-US" dirty="0" smtClean="0">
                <a:solidFill>
                  <a:srgbClr val="000000"/>
                </a:solidFill>
              </a:rPr>
              <a:t>The </a:t>
            </a:r>
            <a:r>
              <a:rPr lang="en-US" b="1" i="1" dirty="0" smtClean="0">
                <a:solidFill>
                  <a:srgbClr val="000000"/>
                </a:solidFill>
              </a:rPr>
              <a:t>IF gain</a:t>
            </a:r>
            <a:r>
              <a:rPr lang="en-US" dirty="0" smtClean="0">
                <a:solidFill>
                  <a:srgbClr val="000000"/>
                </a:solidFill>
              </a:rPr>
              <a:t> is located after the mixer but before the IF, or RBW, filter.  This is used to adjust the vertical position of signals on the display without affecting the signal level at the input mixer.  When changed, the value of the reference level is changed accordingly.  Since we do not want the reference level to change (i.e. the vertical position of displayed signals) when we change the input attenuator, these two components are tied together.  The IF gain will automatically be changed to compensate for input attenuator changes, so signals remain stationary on the LCD display, and the reference level is not changed. </a:t>
            </a:r>
          </a:p>
          <a:p>
            <a:endParaRPr lang="en-US" b="1" dirty="0" smtClean="0"/>
          </a:p>
          <a:p>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24"/>
          <p:cNvSpPr>
            <a:spLocks noGrp="1" noChangeArrowheads="1"/>
          </p:cNvSpPr>
          <p:nvPr>
            <p:ph type="sldNum" sz="quarter" idx="5"/>
          </p:nvPr>
        </p:nvSpPr>
        <p:spPr>
          <a:noFill/>
        </p:spPr>
        <p:txBody>
          <a:bodyPr/>
          <a:lstStyle/>
          <a:p>
            <a:r>
              <a:rPr lang="en-US" dirty="0"/>
              <a:t>M6-</a:t>
            </a:r>
            <a:fld id="{6AE9F045-F024-4DF4-BBC7-2250B4E7B42E}" type="slidenum">
              <a:rPr lang="en-US"/>
              <a:pPr/>
              <a:t>21</a:t>
            </a:fld>
            <a:endParaRPr lang="en-US" dirty="0"/>
          </a:p>
        </p:txBody>
      </p:sp>
      <p:sp>
        <p:nvSpPr>
          <p:cNvPr id="106500" name="Rectangle 2"/>
          <p:cNvSpPr>
            <a:spLocks noGrp="1" noRot="1" noChangeAspect="1" noChangeArrowheads="1" noTextEdit="1"/>
          </p:cNvSpPr>
          <p:nvPr>
            <p:ph type="sldImg"/>
          </p:nvPr>
        </p:nvSpPr>
        <p:spPr>
          <a:xfrm>
            <a:off x="1181100" y="695325"/>
            <a:ext cx="4649788" cy="3486150"/>
          </a:xfrm>
          <a:ln/>
        </p:spPr>
      </p:sp>
      <p:sp>
        <p:nvSpPr>
          <p:cNvPr id="106501" name="Rectangle 3"/>
          <p:cNvSpPr>
            <a:spLocks noGrp="1" noChangeArrowheads="1"/>
          </p:cNvSpPr>
          <p:nvPr>
            <p:ph type="body" idx="1"/>
          </p:nvPr>
        </p:nvSpPr>
        <p:spPr>
          <a:xfrm>
            <a:off x="934113" y="4414562"/>
            <a:ext cx="5142177" cy="4185532"/>
          </a:xfrm>
          <a:noFill/>
          <a:ln/>
        </p:spPr>
        <p:txBody>
          <a:bodyPr/>
          <a:lstStyle/>
          <a:p>
            <a:endParaRPr lang="en-US" b="1"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24"/>
          <p:cNvSpPr>
            <a:spLocks noGrp="1" noChangeArrowheads="1"/>
          </p:cNvSpPr>
          <p:nvPr>
            <p:ph type="sldNum" sz="quarter" idx="5"/>
          </p:nvPr>
        </p:nvSpPr>
        <p:spPr>
          <a:noFill/>
        </p:spPr>
        <p:txBody>
          <a:bodyPr/>
          <a:lstStyle/>
          <a:p>
            <a:r>
              <a:rPr lang="en-US" dirty="0"/>
              <a:t>M6-</a:t>
            </a:r>
            <a:fld id="{CCA9D8D0-17F4-46B3-B037-E0A527606B70}" type="slidenum">
              <a:rPr lang="en-US"/>
              <a:pPr/>
              <a:t>22</a:t>
            </a:fld>
            <a:endParaRPr lang="en-US" dirty="0"/>
          </a:p>
        </p:txBody>
      </p:sp>
      <p:sp>
        <p:nvSpPr>
          <p:cNvPr id="107524" name="Rectangle 2"/>
          <p:cNvSpPr>
            <a:spLocks noGrp="1" noRot="1" noChangeAspect="1" noChangeArrowheads="1" noTextEdit="1"/>
          </p:cNvSpPr>
          <p:nvPr>
            <p:ph type="sldImg"/>
          </p:nvPr>
        </p:nvSpPr>
        <p:spPr>
          <a:xfrm>
            <a:off x="1181100" y="695325"/>
            <a:ext cx="4649788" cy="3486150"/>
          </a:xfrm>
          <a:ln/>
        </p:spPr>
      </p:sp>
      <p:sp>
        <p:nvSpPr>
          <p:cNvPr id="107525" name="Rectangle 3"/>
          <p:cNvSpPr>
            <a:spLocks noGrp="1" noChangeArrowheads="1"/>
          </p:cNvSpPr>
          <p:nvPr>
            <p:ph type="body" idx="1"/>
          </p:nvPr>
        </p:nvSpPr>
        <p:spPr>
          <a:xfrm>
            <a:off x="934113" y="4414562"/>
            <a:ext cx="5142177" cy="4185532"/>
          </a:xfrm>
          <a:noFill/>
          <a:ln/>
        </p:spPr>
        <p:txBody>
          <a:bodyPr/>
          <a:lstStyle/>
          <a:p>
            <a:pPr>
              <a:spcAft>
                <a:spcPts val="687"/>
              </a:spcAft>
            </a:pPr>
            <a:r>
              <a:rPr lang="en-US" dirty="0" smtClean="0">
                <a:solidFill>
                  <a:srgbClr val="000000"/>
                </a:solidFill>
              </a:rPr>
              <a:t>Understanding the capabilities and limitations of a spectrum analyzer is a very important part of understanding spectrum analysis.  Today's spectrum analyzers offer a great variety of features and levels of performance.  Reading a datasheet can be very confusing.  How do you know which specifications are important for your application and why?  </a:t>
            </a:r>
          </a:p>
          <a:p>
            <a:pPr>
              <a:spcAft>
                <a:spcPts val="687"/>
              </a:spcAft>
            </a:pPr>
            <a:endParaRPr lang="en-US" dirty="0" smtClean="0">
              <a:solidFill>
                <a:srgbClr val="000000"/>
              </a:solidFill>
            </a:endParaRPr>
          </a:p>
          <a:p>
            <a:pPr>
              <a:spcAft>
                <a:spcPts val="687"/>
              </a:spcAft>
            </a:pPr>
            <a:r>
              <a:rPr lang="en-US" dirty="0" smtClean="0">
                <a:solidFill>
                  <a:srgbClr val="000000"/>
                </a:solidFill>
              </a:rPr>
              <a:t>Spectrum analyzer specifications are the instrument’s manufacturer's way of communicating the level of performance you can expect from a particular instrument.  Understanding and interpreting these specifications enables you to predict how the analyzer will perform in a specific measurement situation. </a:t>
            </a:r>
          </a:p>
          <a:p>
            <a:pPr>
              <a:spcAft>
                <a:spcPts val="687"/>
              </a:spcAft>
            </a:pPr>
            <a:endParaRPr lang="en-US" dirty="0" smtClean="0">
              <a:solidFill>
                <a:srgbClr val="000000"/>
              </a:solidFill>
            </a:endParaRPr>
          </a:p>
          <a:p>
            <a:pPr>
              <a:spcAft>
                <a:spcPts val="687"/>
              </a:spcAft>
            </a:pPr>
            <a:r>
              <a:rPr lang="en-US" dirty="0" smtClean="0">
                <a:solidFill>
                  <a:srgbClr val="000000"/>
                </a:solidFill>
              </a:rPr>
              <a:t>We will now describe a variety of specifications that are important to understand.</a:t>
            </a:r>
          </a:p>
          <a:p>
            <a:endParaRPr lang="en-US" b="1" dirty="0" smtClean="0"/>
          </a:p>
          <a:p>
            <a:endParaRPr lang="en-US" b="1"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24"/>
          <p:cNvSpPr>
            <a:spLocks noGrp="1" noChangeArrowheads="1"/>
          </p:cNvSpPr>
          <p:nvPr>
            <p:ph type="sldNum" sz="quarter" idx="5"/>
          </p:nvPr>
        </p:nvSpPr>
        <p:spPr>
          <a:noFill/>
        </p:spPr>
        <p:txBody>
          <a:bodyPr/>
          <a:lstStyle/>
          <a:p>
            <a:r>
              <a:rPr lang="en-US" dirty="0"/>
              <a:t>M6-</a:t>
            </a:r>
            <a:fld id="{EF7127C3-325F-4197-96AC-44B1B0B1DFFF}" type="slidenum">
              <a:rPr lang="en-US"/>
              <a:pPr/>
              <a:t>23</a:t>
            </a:fld>
            <a:endParaRPr lang="en-US" dirty="0"/>
          </a:p>
        </p:txBody>
      </p:sp>
      <p:sp>
        <p:nvSpPr>
          <p:cNvPr id="108548" name="Rectangle 2"/>
          <p:cNvSpPr>
            <a:spLocks noGrp="1" noRot="1" noChangeAspect="1" noChangeArrowheads="1" noTextEdit="1"/>
          </p:cNvSpPr>
          <p:nvPr>
            <p:ph type="sldImg"/>
          </p:nvPr>
        </p:nvSpPr>
        <p:spPr>
          <a:xfrm>
            <a:off x="1181100" y="695325"/>
            <a:ext cx="4649788" cy="3486150"/>
          </a:xfrm>
          <a:ln/>
        </p:spPr>
      </p:sp>
      <p:sp>
        <p:nvSpPr>
          <p:cNvPr id="108549" name="Rectangle 3"/>
          <p:cNvSpPr>
            <a:spLocks noGrp="1" noChangeArrowheads="1"/>
          </p:cNvSpPr>
          <p:nvPr>
            <p:ph type="body" idx="1"/>
          </p:nvPr>
        </p:nvSpPr>
        <p:spPr>
          <a:xfrm>
            <a:off x="934113" y="4414562"/>
            <a:ext cx="5142177" cy="4185532"/>
          </a:xfrm>
          <a:noFill/>
          <a:ln/>
        </p:spPr>
        <p:txBody>
          <a:bodyPr/>
          <a:lstStyle/>
          <a:p>
            <a:pPr>
              <a:spcAft>
                <a:spcPts val="687"/>
              </a:spcAft>
            </a:pPr>
            <a:r>
              <a:rPr lang="en-US" dirty="0" smtClean="0">
                <a:solidFill>
                  <a:srgbClr val="000000"/>
                </a:solidFill>
              </a:rPr>
              <a:t>What do you need to know about a spectrum analyzer in order to make sure you choose one that will make the measurements you’re interested in, and make them adequately?  Very basically, you need to know 1) the frequency range, 2) the amplitude range (maximum input and sensitivity), 3) the difference between two signals, both in amplitude (dynamic range) and frequency (resolution), and 4) accuracy of</a:t>
            </a:r>
            <a:r>
              <a:rPr lang="en-US" baseline="0" dirty="0" smtClean="0">
                <a:solidFill>
                  <a:srgbClr val="000000"/>
                </a:solidFill>
              </a:rPr>
              <a:t> </a:t>
            </a:r>
            <a:r>
              <a:rPr lang="en-US" dirty="0" smtClean="0">
                <a:solidFill>
                  <a:srgbClr val="000000"/>
                </a:solidFill>
              </a:rPr>
              <a:t>measurements once you’ve made them.</a:t>
            </a:r>
          </a:p>
          <a:p>
            <a:pPr>
              <a:spcAft>
                <a:spcPts val="687"/>
              </a:spcAft>
            </a:pPr>
            <a:endParaRPr lang="en-US" dirty="0" smtClean="0">
              <a:solidFill>
                <a:srgbClr val="000000"/>
              </a:solidFill>
            </a:endParaRPr>
          </a:p>
          <a:p>
            <a:pPr>
              <a:spcAft>
                <a:spcPts val="687"/>
              </a:spcAft>
            </a:pPr>
            <a:r>
              <a:rPr lang="en-US" dirty="0" smtClean="0">
                <a:solidFill>
                  <a:srgbClr val="000000"/>
                </a:solidFill>
              </a:rPr>
              <a:t>Although not in the same order, we will describe each of these areas in detail in terms of what they mean and why they are important.  </a:t>
            </a:r>
          </a:p>
          <a:p>
            <a:endParaRPr lang="en-US" b="1" dirty="0" smtClean="0"/>
          </a:p>
          <a:p>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24"/>
          <p:cNvSpPr>
            <a:spLocks noGrp="1" noChangeArrowheads="1"/>
          </p:cNvSpPr>
          <p:nvPr>
            <p:ph type="sldNum" sz="quarter" idx="5"/>
          </p:nvPr>
        </p:nvSpPr>
        <p:spPr>
          <a:noFill/>
        </p:spPr>
        <p:txBody>
          <a:bodyPr/>
          <a:lstStyle/>
          <a:p>
            <a:r>
              <a:rPr lang="en-US" dirty="0"/>
              <a:t>M6-</a:t>
            </a:r>
            <a:fld id="{5D133B8B-4A8C-4E81-A844-AD9EE7384CF2}" type="slidenum">
              <a:rPr lang="en-US"/>
              <a:pPr/>
              <a:t>24</a:t>
            </a:fld>
            <a:endParaRPr lang="en-US" dirty="0"/>
          </a:p>
        </p:txBody>
      </p:sp>
      <p:sp>
        <p:nvSpPr>
          <p:cNvPr id="109572" name="Rectangle 2"/>
          <p:cNvSpPr>
            <a:spLocks noGrp="1" noRot="1" noChangeAspect="1" noChangeArrowheads="1" noTextEdit="1"/>
          </p:cNvSpPr>
          <p:nvPr>
            <p:ph type="sldImg"/>
          </p:nvPr>
        </p:nvSpPr>
        <p:spPr>
          <a:xfrm>
            <a:off x="1181100" y="695325"/>
            <a:ext cx="4649788" cy="3486150"/>
          </a:xfrm>
          <a:ln/>
        </p:spPr>
      </p:sp>
      <p:sp>
        <p:nvSpPr>
          <p:cNvPr id="109573" name="Rectangle 3"/>
          <p:cNvSpPr>
            <a:spLocks noGrp="1" noChangeArrowheads="1"/>
          </p:cNvSpPr>
          <p:nvPr>
            <p:ph type="body" idx="1"/>
          </p:nvPr>
        </p:nvSpPr>
        <p:spPr>
          <a:xfrm>
            <a:off x="934113" y="4414562"/>
            <a:ext cx="5142177" cy="4185532"/>
          </a:xfrm>
          <a:noFill/>
          <a:ln/>
        </p:spPr>
        <p:txBody>
          <a:bodyPr/>
          <a:lstStyle/>
          <a:p>
            <a:endParaRPr lang="en-GB"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4"/>
          <p:cNvSpPr>
            <a:spLocks noGrp="1" noChangeArrowheads="1"/>
          </p:cNvSpPr>
          <p:nvPr>
            <p:ph type="sldNum" sz="quarter" idx="5"/>
          </p:nvPr>
        </p:nvSpPr>
        <p:spPr>
          <a:noFill/>
        </p:spPr>
        <p:txBody>
          <a:bodyPr/>
          <a:lstStyle/>
          <a:p>
            <a:r>
              <a:rPr lang="en-US" dirty="0"/>
              <a:t>M6-</a:t>
            </a:r>
            <a:fld id="{183B7793-7AA9-47BB-A862-92D0CEBB83A6}" type="slidenum">
              <a:rPr lang="en-US"/>
              <a:pPr/>
              <a:t>25</a:t>
            </a:fld>
            <a:endParaRPr lang="en-US" dirty="0"/>
          </a:p>
        </p:txBody>
      </p:sp>
      <p:sp>
        <p:nvSpPr>
          <p:cNvPr id="110596" name="Rectangle 2"/>
          <p:cNvSpPr>
            <a:spLocks noGrp="1" noRot="1" noChangeAspect="1" noChangeArrowheads="1" noTextEdit="1"/>
          </p:cNvSpPr>
          <p:nvPr>
            <p:ph type="sldImg"/>
          </p:nvPr>
        </p:nvSpPr>
        <p:spPr>
          <a:xfrm>
            <a:off x="1181100" y="695325"/>
            <a:ext cx="4651375" cy="3487738"/>
          </a:xfrm>
          <a:ln/>
        </p:spPr>
      </p:sp>
      <p:sp>
        <p:nvSpPr>
          <p:cNvPr id="110597" name="Rectangle 3"/>
          <p:cNvSpPr>
            <a:spLocks noGrp="1" noChangeArrowheads="1"/>
          </p:cNvSpPr>
          <p:nvPr>
            <p:ph type="body" idx="1"/>
          </p:nvPr>
        </p:nvSpPr>
        <p:spPr>
          <a:xfrm>
            <a:off x="934113" y="4416099"/>
            <a:ext cx="5142177" cy="4183995"/>
          </a:xfrm>
          <a:noFill/>
          <a:ln/>
        </p:spPr>
        <p:txBody>
          <a:bodyPr/>
          <a:lstStyle/>
          <a:p>
            <a:r>
              <a:rPr lang="en-US" dirty="0" smtClean="0"/>
              <a:t>Before connecting the signal to a spectrum analyzer (or any instrument) be sure that  there is no charge on the  cable and be aware of input limitations. These are usually printed close the terminals. Static precautions are usually observed very strictly in production environments and should be taken seriously in less structured situations. Although the effect of static discharge may be obvious if it destroys the instrument input, often the effect  is gradual, causing a progressive deterioration in performance.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24"/>
          <p:cNvSpPr>
            <a:spLocks noGrp="1" noChangeArrowheads="1"/>
          </p:cNvSpPr>
          <p:nvPr>
            <p:ph type="sldNum" sz="quarter" idx="5"/>
          </p:nvPr>
        </p:nvSpPr>
        <p:spPr>
          <a:noFill/>
        </p:spPr>
        <p:txBody>
          <a:bodyPr/>
          <a:lstStyle/>
          <a:p>
            <a:r>
              <a:rPr lang="en-US" dirty="0"/>
              <a:t>M6-</a:t>
            </a:r>
            <a:fld id="{5C8071ED-86D0-4431-9B5B-80CDCDF407BA}" type="slidenum">
              <a:rPr lang="en-US"/>
              <a:pPr/>
              <a:t>26</a:t>
            </a:fld>
            <a:endParaRPr lang="en-US" dirty="0"/>
          </a:p>
        </p:txBody>
      </p:sp>
      <p:sp>
        <p:nvSpPr>
          <p:cNvPr id="111620" name="Rectangle 2"/>
          <p:cNvSpPr>
            <a:spLocks noGrp="1" noRot="1" noChangeAspect="1" noChangeArrowheads="1" noTextEdit="1"/>
          </p:cNvSpPr>
          <p:nvPr>
            <p:ph type="sldImg"/>
          </p:nvPr>
        </p:nvSpPr>
        <p:spPr>
          <a:xfrm>
            <a:off x="1181100" y="695325"/>
            <a:ext cx="4649788" cy="3486150"/>
          </a:xfrm>
          <a:ln/>
        </p:spPr>
      </p:sp>
      <p:sp>
        <p:nvSpPr>
          <p:cNvPr id="111621" name="Rectangle 3"/>
          <p:cNvSpPr>
            <a:spLocks noGrp="1" noChangeArrowheads="1"/>
          </p:cNvSpPr>
          <p:nvPr>
            <p:ph type="body" idx="1"/>
          </p:nvPr>
        </p:nvSpPr>
        <p:spPr>
          <a:xfrm>
            <a:off x="934113" y="4414562"/>
            <a:ext cx="5142177" cy="4185532"/>
          </a:xfrm>
          <a:noFill/>
          <a:ln/>
        </p:spPr>
        <p:txBody>
          <a:bodyPr/>
          <a:lstStyle/>
          <a:p>
            <a:r>
              <a:rPr lang="en-GB" dirty="0" smtClean="0"/>
              <a:t>Frequency Range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PXA delivers a level of performance at millimeter-wave frequencies that is unmatched by competing solutions, offering unmatched sensitivity to 50 GHz (the highest available third-order dynamic range), superior close-in phase noise performance compared to the Agilent PSA spectrum analyzer, and the industry’s most accurate signal analysis. A high third-order intercept point enables the PXA to measure large signals using less attenuation, improving its dynamic range and accuracy for distortion and noise measurements. Lower phase noise, combined with user controls to optimize phase noise at different frequency offsets, allows engineers to measure even the best oscillators and synthesizers quickly and accurately. </a:t>
            </a:r>
          </a:p>
          <a:p>
            <a:endParaRPr lang="en-US" dirty="0" smtClean="0"/>
          </a:p>
          <a:p>
            <a:r>
              <a:rPr lang="en-US" dirty="0" smtClean="0"/>
              <a:t>Additionally, by offering lower noise in all measurement configurations, the PXA can be traded off for the engineer’s ideal combination of measurement speed, accuracy, and measurement confidence level. This lower internal noise is accomplished through the use of Agilent’s exclusive Noise</a:t>
            </a:r>
            <a:r>
              <a:rPr lang="en-US" b="1" u="dbl" dirty="0" smtClean="0"/>
              <a:t> </a:t>
            </a:r>
            <a:r>
              <a:rPr lang="en-US" dirty="0" smtClean="0"/>
              <a:t> Floor Extension technology, a low noise path and a high-performance preamplifier that covers the analyzer’s full frequency range.  </a:t>
            </a:r>
          </a:p>
          <a:p>
            <a:endParaRPr lang="en-US" dirty="0" smtClean="0"/>
          </a:p>
          <a:p>
            <a:r>
              <a:rPr lang="en-US" dirty="0" smtClean="0"/>
              <a:t>These performance characteristics, coupled with the PXA’s extended frequency range and industry’s widest analysis bandwidth of 140 MHz, make it ideal for aerospace/defense engineers looking to extend operating frequency to millimeter wave. It can also be used by advanced research engineers operating in millimeter-wave frequencies in the commercial space.</a:t>
            </a:r>
          </a:p>
          <a:p>
            <a:endParaRPr lang="en-US" dirty="0" smtClean="0"/>
          </a:p>
        </p:txBody>
      </p:sp>
      <p:sp>
        <p:nvSpPr>
          <p:cNvPr id="4" name="Slide Number Placeholder 3"/>
          <p:cNvSpPr>
            <a:spLocks noGrp="1"/>
          </p:cNvSpPr>
          <p:nvPr>
            <p:ph type="sldNum" sz="quarter" idx="10"/>
          </p:nvPr>
        </p:nvSpPr>
        <p:spPr/>
        <p:txBody>
          <a:bodyPr/>
          <a:lstStyle/>
          <a:p>
            <a:pPr>
              <a:defRPr/>
            </a:pPr>
            <a:fld id="{606B8AC8-7D32-49FE-B309-2A0D51C00A45}" type="slidenum">
              <a:rPr lang="en-US" altLang="en-US" smtClean="0"/>
              <a:pPr>
                <a:defRPr/>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3/21/11: This phase noise measurement was made with the 11970V waveguide harmonic mixer at 67 GHz.  We have the best phase noise performance compared to the PSA as well as competing solutions in the market.</a:t>
            </a:r>
          </a:p>
          <a:p>
            <a:endParaRPr lang="en-US" dirty="0" smtClean="0"/>
          </a:p>
          <a:p>
            <a:r>
              <a:rPr lang="en-US" dirty="0" smtClean="0"/>
              <a:t>For added flexibility, the PXA’s frequency coverage can be extended to 325 GHz and beyond with external mixing. This requires the use of a discrete mixer that allows a short and direct waveguide connection to the device under test via one or two lower-frequency coaxial connections to the analyzer. This connection reduces losses from device-to-analyzer connections and improves measurement noise figure or DANL by 1 dB for every dB of loss avoided. </a:t>
            </a:r>
          </a:p>
          <a:p>
            <a:endParaRPr lang="en-US" dirty="0" smtClean="0"/>
          </a:p>
          <a:p>
            <a:r>
              <a:rPr lang="en-US" dirty="0" smtClean="0"/>
              <a:t>11970 Series waveguide harmonic mixers support up to 110 GHz</a:t>
            </a:r>
          </a:p>
          <a:p>
            <a:endParaRPr lang="en-US" dirty="0" smtClean="0"/>
          </a:p>
          <a:p>
            <a:r>
              <a:rPr lang="en-US" dirty="0" smtClean="0"/>
              <a:t>OML harmonic mixers support up to 325 GHz.  OML mixers for the PXA can be sold through Agilent as special options or directly through OML.  </a:t>
            </a:r>
          </a:p>
          <a:p>
            <a:endParaRPr lang="en-US" dirty="0" smtClean="0"/>
          </a:p>
          <a:p>
            <a:r>
              <a:rPr lang="en-US" dirty="0" smtClean="0"/>
              <a:t>M1970V and M1970W support up to 110 GHz.  Available for order in April, shipment starts Q4’11.</a:t>
            </a:r>
          </a:p>
          <a:p>
            <a:endParaRPr lang="en-US" dirty="0" smtClean="0"/>
          </a:p>
          <a:p>
            <a:r>
              <a:rPr lang="en-US" dirty="0" smtClean="0"/>
              <a:t>For frequencies greater than 325 GHz to 1 THz, we are referring customers to VDI (Virginia Diodes Inc.) for custom solutions.  We plan to support VDI mixers and other third party mixers as standard solutions in the future.  </a:t>
            </a:r>
            <a:endParaRPr lang="en-US" dirty="0"/>
          </a:p>
        </p:txBody>
      </p:sp>
      <p:sp>
        <p:nvSpPr>
          <p:cNvPr id="4" name="Slide Number Placeholder 3"/>
          <p:cNvSpPr>
            <a:spLocks noGrp="1"/>
          </p:cNvSpPr>
          <p:nvPr>
            <p:ph type="sldNum" sz="quarter" idx="10"/>
          </p:nvPr>
        </p:nvSpPr>
        <p:spPr/>
        <p:txBody>
          <a:bodyPr/>
          <a:lstStyle/>
          <a:p>
            <a:pPr>
              <a:defRPr/>
            </a:pPr>
            <a:fld id="{606B8AC8-7D32-49FE-B309-2A0D51C00A45}" type="slidenum">
              <a:rPr lang="en-US" altLang="en-US" smtClean="0"/>
              <a:pPr>
                <a:defRPr/>
              </a:pPr>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4"/>
          <p:cNvSpPr>
            <a:spLocks noGrp="1" noChangeArrowheads="1"/>
          </p:cNvSpPr>
          <p:nvPr>
            <p:ph type="sldNum" sz="quarter" idx="5"/>
          </p:nvPr>
        </p:nvSpPr>
        <p:spPr>
          <a:noFill/>
        </p:spPr>
        <p:txBody>
          <a:bodyPr/>
          <a:lstStyle/>
          <a:p>
            <a:r>
              <a:rPr lang="en-US" dirty="0"/>
              <a:t>M6-</a:t>
            </a:r>
            <a:fld id="{035DB059-E5E8-41DA-B336-79DD3DDF4403}" type="slidenum">
              <a:rPr lang="en-US"/>
              <a:pPr/>
              <a:t>29</a:t>
            </a:fld>
            <a:endParaRPr lang="en-US" dirty="0"/>
          </a:p>
        </p:txBody>
      </p:sp>
      <p:sp>
        <p:nvSpPr>
          <p:cNvPr id="112644" name="Rectangle 2"/>
          <p:cNvSpPr>
            <a:spLocks noGrp="1" noRot="1" noChangeAspect="1" noChangeArrowheads="1" noTextEdit="1"/>
          </p:cNvSpPr>
          <p:nvPr>
            <p:ph type="sldImg"/>
          </p:nvPr>
        </p:nvSpPr>
        <p:spPr>
          <a:xfrm>
            <a:off x="1181100" y="695325"/>
            <a:ext cx="4649788" cy="3486150"/>
          </a:xfrm>
          <a:ln/>
        </p:spPr>
      </p:sp>
      <p:sp>
        <p:nvSpPr>
          <p:cNvPr id="112645" name="Rectangle 3"/>
          <p:cNvSpPr>
            <a:spLocks noGrp="1" noChangeArrowheads="1"/>
          </p:cNvSpPr>
          <p:nvPr>
            <p:ph type="body" idx="1"/>
          </p:nvPr>
        </p:nvSpPr>
        <p:spPr>
          <a:xfrm>
            <a:off x="934113" y="4414562"/>
            <a:ext cx="5142177" cy="4185532"/>
          </a:xfrm>
          <a:noFill/>
          <a:ln/>
        </p:spPr>
        <p:txBody>
          <a:bodyPr/>
          <a:lstStyle/>
          <a:p>
            <a:pPr>
              <a:spcAft>
                <a:spcPts val="687"/>
              </a:spcAft>
            </a:pPr>
            <a:r>
              <a:rPr lang="en-US" b="0" dirty="0" smtClean="0">
                <a:solidFill>
                  <a:schemeClr val="tx1"/>
                </a:solidFill>
              </a:rPr>
              <a:t>Accuracy</a:t>
            </a:r>
            <a:endParaRPr lang="en-US" b="0" dirty="0"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523972-B19A-44FB-BA77-5E05CB0E9582}"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24"/>
          <p:cNvSpPr>
            <a:spLocks noGrp="1" noChangeArrowheads="1"/>
          </p:cNvSpPr>
          <p:nvPr>
            <p:ph type="sldNum" sz="quarter" idx="5"/>
          </p:nvPr>
        </p:nvSpPr>
        <p:spPr>
          <a:noFill/>
        </p:spPr>
        <p:txBody>
          <a:bodyPr/>
          <a:lstStyle/>
          <a:p>
            <a:r>
              <a:rPr lang="en-US" dirty="0"/>
              <a:t>M6-</a:t>
            </a:r>
            <a:fld id="{02F8DEFE-D773-4980-B501-6920481BFCFD}" type="slidenum">
              <a:rPr lang="en-US"/>
              <a:pPr/>
              <a:t>30</a:t>
            </a:fld>
            <a:endParaRPr lang="en-US" dirty="0"/>
          </a:p>
        </p:txBody>
      </p:sp>
      <p:sp>
        <p:nvSpPr>
          <p:cNvPr id="113668" name="Rectangle 2"/>
          <p:cNvSpPr>
            <a:spLocks noGrp="1" noRot="1" noChangeAspect="1" noChangeArrowheads="1" noTextEdit="1"/>
          </p:cNvSpPr>
          <p:nvPr>
            <p:ph type="sldImg"/>
          </p:nvPr>
        </p:nvSpPr>
        <p:spPr>
          <a:xfrm>
            <a:off x="1181100" y="695325"/>
            <a:ext cx="4649788" cy="3486150"/>
          </a:xfrm>
          <a:ln/>
        </p:spPr>
      </p:sp>
      <p:sp>
        <p:nvSpPr>
          <p:cNvPr id="113669" name="Rectangle 3"/>
          <p:cNvSpPr>
            <a:spLocks noGrp="1" noChangeArrowheads="1"/>
          </p:cNvSpPr>
          <p:nvPr>
            <p:ph type="body" idx="1"/>
          </p:nvPr>
        </p:nvSpPr>
        <p:spPr>
          <a:xfrm>
            <a:off x="934113" y="4414562"/>
            <a:ext cx="5142177" cy="4185532"/>
          </a:xfrm>
          <a:noFill/>
          <a:ln/>
        </p:spPr>
        <p:txBody>
          <a:bodyPr/>
          <a:lstStyle/>
          <a:p>
            <a:pPr>
              <a:spcAft>
                <a:spcPts val="687"/>
              </a:spcAft>
            </a:pPr>
            <a:r>
              <a:rPr lang="en-US" dirty="0" smtClean="0">
                <a:solidFill>
                  <a:srgbClr val="000000"/>
                </a:solidFill>
              </a:rPr>
              <a:t>The second area to understand is </a:t>
            </a:r>
            <a:r>
              <a:rPr lang="en-US" b="1" dirty="0" smtClean="0">
                <a:solidFill>
                  <a:srgbClr val="000000"/>
                </a:solidFill>
              </a:rPr>
              <a:t>accuracy</a:t>
            </a:r>
            <a:r>
              <a:rPr lang="en-US" dirty="0" smtClean="0">
                <a:solidFill>
                  <a:srgbClr val="000000"/>
                </a:solidFill>
              </a:rPr>
              <a:t>; how accurate will my results be in both frequency and amplitude? When talking about accuracy specifications, it is important to understand that there are both an absolute accuracy specification, and a relative accuracy specification.  </a:t>
            </a:r>
          </a:p>
          <a:p>
            <a:pPr>
              <a:spcAft>
                <a:spcPts val="687"/>
              </a:spcAft>
            </a:pPr>
            <a:endParaRPr lang="en-US" dirty="0" smtClean="0">
              <a:solidFill>
                <a:srgbClr val="000000"/>
              </a:solidFill>
            </a:endParaRPr>
          </a:p>
          <a:p>
            <a:pPr>
              <a:spcAft>
                <a:spcPts val="687"/>
              </a:spcAft>
            </a:pPr>
            <a:r>
              <a:rPr lang="en-US" dirty="0" smtClean="0">
                <a:solidFill>
                  <a:srgbClr val="000000"/>
                </a:solidFill>
              </a:rPr>
              <a:t>The absolute measurement is made with a single marker.  For example, the frequency and power level of a carrier for distortion measurements is an absolute measurement.</a:t>
            </a:r>
          </a:p>
          <a:p>
            <a:pPr>
              <a:spcAft>
                <a:spcPts val="687"/>
              </a:spcAft>
            </a:pPr>
            <a:r>
              <a:rPr lang="en-US" dirty="0" smtClean="0">
                <a:solidFill>
                  <a:srgbClr val="000000"/>
                </a:solidFill>
              </a:rPr>
              <a:t>  </a:t>
            </a:r>
          </a:p>
          <a:p>
            <a:pPr>
              <a:spcAft>
                <a:spcPts val="687"/>
              </a:spcAft>
            </a:pPr>
            <a:r>
              <a:rPr lang="en-US" dirty="0" smtClean="0">
                <a:solidFill>
                  <a:srgbClr val="000000"/>
                </a:solidFill>
              </a:rPr>
              <a:t>The relative measurement is made with the relative, or delta, marker.  Examples include modulation frequencies, channel spacing, pulse repetition frequencies, and offset frequencies relative to the carrier.  Relative measurements are more accurate than absolute measurements.  </a:t>
            </a:r>
          </a:p>
          <a:p>
            <a:pPr>
              <a:spcAft>
                <a:spcPts val="687"/>
              </a:spcAft>
            </a:pPr>
            <a:endParaRPr lang="en-US" dirty="0" smtClean="0">
              <a:solidFill>
                <a:srgbClr val="000000"/>
              </a:solidFill>
            </a:endParaRPr>
          </a:p>
          <a:p>
            <a:pPr>
              <a:spcAft>
                <a:spcPts val="687"/>
              </a:spcAft>
            </a:pPr>
            <a:r>
              <a:rPr lang="en-US" dirty="0" smtClean="0">
                <a:solidFill>
                  <a:srgbClr val="000000"/>
                </a:solidFill>
              </a:rPr>
              <a:t>Let's begin by discussing frequency accuracy.</a:t>
            </a:r>
          </a:p>
          <a:p>
            <a:pPr>
              <a:spcAft>
                <a:spcPts val="687"/>
              </a:spcAft>
            </a:pPr>
            <a:endParaRPr lang="en-US" dirty="0" smtClean="0">
              <a:solidFill>
                <a:srgbClr val="000000"/>
              </a:solidFill>
            </a:endParaRPr>
          </a:p>
          <a:p>
            <a:endParaRPr lang="en-US" b="1" dirty="0" smtClean="0"/>
          </a:p>
          <a:p>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4"/>
          <p:cNvSpPr>
            <a:spLocks noGrp="1" noChangeArrowheads="1"/>
          </p:cNvSpPr>
          <p:nvPr>
            <p:ph type="sldNum" sz="quarter" idx="5"/>
          </p:nvPr>
        </p:nvSpPr>
        <p:spPr>
          <a:noFill/>
        </p:spPr>
        <p:txBody>
          <a:bodyPr/>
          <a:lstStyle/>
          <a:p>
            <a:r>
              <a:rPr lang="en-US" dirty="0"/>
              <a:t>M6-</a:t>
            </a:r>
            <a:fld id="{09043EB8-FF3E-4DBC-AE9B-55FF1F630CBB}" type="slidenum">
              <a:rPr lang="en-US"/>
              <a:pPr/>
              <a:t>31</a:t>
            </a:fld>
            <a:endParaRPr lang="en-US" dirty="0"/>
          </a:p>
        </p:txBody>
      </p:sp>
      <p:sp>
        <p:nvSpPr>
          <p:cNvPr id="114692" name="Rectangle 2"/>
          <p:cNvSpPr>
            <a:spLocks noGrp="1" noRot="1" noChangeAspect="1" noChangeArrowheads="1" noTextEdit="1"/>
          </p:cNvSpPr>
          <p:nvPr>
            <p:ph type="sldImg"/>
          </p:nvPr>
        </p:nvSpPr>
        <p:spPr>
          <a:xfrm>
            <a:off x="1181100" y="695325"/>
            <a:ext cx="4649788" cy="3486150"/>
          </a:xfrm>
          <a:ln/>
        </p:spPr>
      </p:sp>
      <p:sp>
        <p:nvSpPr>
          <p:cNvPr id="114693" name="Rectangle 3"/>
          <p:cNvSpPr>
            <a:spLocks noGrp="1" noChangeArrowheads="1"/>
          </p:cNvSpPr>
          <p:nvPr>
            <p:ph type="body" idx="1"/>
          </p:nvPr>
        </p:nvSpPr>
        <p:spPr>
          <a:xfrm>
            <a:off x="934113" y="4414562"/>
            <a:ext cx="5142177" cy="4185532"/>
          </a:xfrm>
          <a:noFill/>
          <a:ln/>
        </p:spPr>
        <p:txBody>
          <a:bodyPr>
            <a:normAutofit fontScale="85000" lnSpcReduction="20000"/>
          </a:bodyPr>
          <a:lstStyle/>
          <a:p>
            <a:pPr>
              <a:spcAft>
                <a:spcPts val="687"/>
              </a:spcAft>
            </a:pPr>
            <a:r>
              <a:rPr lang="en-US" i="1" dirty="0" smtClean="0">
                <a:solidFill>
                  <a:srgbClr val="000000"/>
                </a:solidFill>
              </a:rPr>
              <a:t>Frequency accuracy</a:t>
            </a:r>
            <a:r>
              <a:rPr lang="en-US" b="1" i="1" dirty="0" smtClean="0">
                <a:solidFill>
                  <a:srgbClr val="000000"/>
                </a:solidFill>
              </a:rPr>
              <a:t> </a:t>
            </a:r>
            <a:r>
              <a:rPr lang="en-US" dirty="0" smtClean="0">
                <a:solidFill>
                  <a:srgbClr val="000000"/>
                </a:solidFill>
              </a:rPr>
              <a:t>is often listed under the Frequency Readout Accuracy specification and is usually specified as the sum of several sources of errors, including frequency-reference inaccuracy, span error, and RBW center-frequency error.  </a:t>
            </a:r>
          </a:p>
          <a:p>
            <a:pPr>
              <a:spcAft>
                <a:spcPts val="687"/>
              </a:spcAft>
            </a:pPr>
            <a:endParaRPr lang="en-US" dirty="0" smtClean="0">
              <a:solidFill>
                <a:srgbClr val="000000"/>
              </a:solidFill>
            </a:endParaRPr>
          </a:p>
          <a:p>
            <a:pPr>
              <a:spcAft>
                <a:spcPts val="687"/>
              </a:spcAft>
            </a:pPr>
            <a:r>
              <a:rPr lang="en-US" dirty="0" smtClean="0">
                <a:solidFill>
                  <a:srgbClr val="000000"/>
                </a:solidFill>
              </a:rPr>
              <a:t>Frequency-reference accuracy is determined by the basic architecture of the analyzer.  The quality of the instrument's internal timebase is also a factor, however, many spectrum analyzers use an ovenized, high-performance crystal oscillator as a standard or optional component, so this term is small.</a:t>
            </a:r>
          </a:p>
          <a:p>
            <a:pPr>
              <a:spcAft>
                <a:spcPts val="687"/>
              </a:spcAft>
            </a:pPr>
            <a:endParaRPr lang="en-US" dirty="0" smtClean="0">
              <a:solidFill>
                <a:srgbClr val="000000"/>
              </a:solidFill>
            </a:endParaRPr>
          </a:p>
          <a:p>
            <a:pPr>
              <a:spcAft>
                <a:spcPts val="687"/>
              </a:spcAft>
            </a:pPr>
            <a:r>
              <a:rPr lang="en-US" dirty="0" smtClean="0">
                <a:solidFill>
                  <a:srgbClr val="000000"/>
                </a:solidFill>
              </a:rPr>
              <a:t>There are two major design categories of modern spectrum analyzers:  synthesized and free-running.  In a synthesized analyzer, some or all</a:t>
            </a:r>
            <a:r>
              <a:rPr lang="en-US" i="1" dirty="0" smtClean="0">
                <a:solidFill>
                  <a:srgbClr val="000000"/>
                </a:solidFill>
              </a:rPr>
              <a:t> </a:t>
            </a:r>
            <a:r>
              <a:rPr lang="en-US" dirty="0" smtClean="0">
                <a:solidFill>
                  <a:srgbClr val="000000"/>
                </a:solidFill>
              </a:rPr>
              <a:t>of the oscillators are phase-locked to a single, traceable, reference oscillator.  These analyzers have typical accuracies on the order of a few hundred hertz.  This design method provides the ultimate in performance with associated complexity and cost.</a:t>
            </a:r>
            <a:r>
              <a:rPr lang="en-US" b="1" dirty="0" smtClean="0">
                <a:solidFill>
                  <a:srgbClr val="000000"/>
                </a:solidFill>
              </a:rPr>
              <a:t> </a:t>
            </a:r>
            <a:r>
              <a:rPr lang="en-US" dirty="0" smtClean="0">
                <a:solidFill>
                  <a:srgbClr val="000000"/>
                </a:solidFill>
              </a:rPr>
              <a:t>  Spectrum analyzers employing a free-running architecture use a simpler design and offer moderate frequency accuracy at an economical price.  Free-running analyzers offer typical accuracies of a few megahertz.  This may be acceptable in many cases.  For example, many times we are measuring an isolated signal, or we need just enough accuracy to be able to identify the signal of interest among other signals.  </a:t>
            </a:r>
          </a:p>
          <a:p>
            <a:pPr>
              <a:spcAft>
                <a:spcPts val="687"/>
              </a:spcAft>
            </a:pPr>
            <a:endParaRPr lang="en-US" dirty="0" smtClean="0">
              <a:solidFill>
                <a:srgbClr val="000000"/>
              </a:solidFill>
            </a:endParaRPr>
          </a:p>
          <a:p>
            <a:pPr>
              <a:spcAft>
                <a:spcPts val="687"/>
              </a:spcAft>
            </a:pPr>
            <a:r>
              <a:rPr lang="en-US" dirty="0" smtClean="0">
                <a:solidFill>
                  <a:srgbClr val="000000"/>
                </a:solidFill>
              </a:rPr>
              <a:t>Span error is often split into two specs, based on the fact that many spectrum analyzers are fully synthesized for small spans, but are open-loop tuned for larger spans.  (The slide shows only one span specification.)</a:t>
            </a:r>
          </a:p>
          <a:p>
            <a:pPr>
              <a:spcAft>
                <a:spcPts val="687"/>
              </a:spcAft>
            </a:pPr>
            <a:endParaRPr lang="en-US" dirty="0" smtClean="0">
              <a:solidFill>
                <a:srgbClr val="000000"/>
              </a:solidFill>
            </a:endParaRPr>
          </a:p>
          <a:p>
            <a:pPr>
              <a:spcAft>
                <a:spcPts val="687"/>
              </a:spcAft>
            </a:pPr>
            <a:r>
              <a:rPr lang="en-US" dirty="0" smtClean="0">
                <a:solidFill>
                  <a:srgbClr val="000000"/>
                </a:solidFill>
              </a:rPr>
              <a:t>RBW error can be appreciable in some spectrum analyzers, especially for larger RBW settings, but in most cases it is much smaller than the span error.  </a:t>
            </a:r>
          </a:p>
          <a:p>
            <a:endParaRPr lang="en-US" dirty="0" smtClean="0"/>
          </a:p>
          <a:p>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4"/>
          <p:cNvSpPr>
            <a:spLocks noGrp="1" noChangeArrowheads="1"/>
          </p:cNvSpPr>
          <p:nvPr>
            <p:ph type="sldNum" sz="quarter" idx="5"/>
          </p:nvPr>
        </p:nvSpPr>
        <p:spPr>
          <a:noFill/>
        </p:spPr>
        <p:txBody>
          <a:bodyPr/>
          <a:lstStyle/>
          <a:p>
            <a:r>
              <a:rPr lang="en-US" dirty="0"/>
              <a:t>M6-</a:t>
            </a:r>
            <a:fld id="{98626E3C-0CEE-47C0-9CAD-5959774A27C8}" type="slidenum">
              <a:rPr lang="en-US"/>
              <a:pPr/>
              <a:t>32</a:t>
            </a:fld>
            <a:endParaRPr lang="en-US" dirty="0"/>
          </a:p>
        </p:txBody>
      </p:sp>
      <p:sp>
        <p:nvSpPr>
          <p:cNvPr id="115716" name="Rectangle 2"/>
          <p:cNvSpPr>
            <a:spLocks noGrp="1" noRot="1" noChangeAspect="1" noChangeArrowheads="1" noTextEdit="1"/>
          </p:cNvSpPr>
          <p:nvPr>
            <p:ph type="sldImg"/>
          </p:nvPr>
        </p:nvSpPr>
        <p:spPr>
          <a:xfrm>
            <a:off x="1181100" y="695325"/>
            <a:ext cx="4649788" cy="3486150"/>
          </a:xfrm>
          <a:ln/>
        </p:spPr>
      </p:sp>
      <p:sp>
        <p:nvSpPr>
          <p:cNvPr id="115717" name="Rectangle 3"/>
          <p:cNvSpPr>
            <a:spLocks noGrp="1" noChangeArrowheads="1"/>
          </p:cNvSpPr>
          <p:nvPr>
            <p:ph type="body" idx="1"/>
          </p:nvPr>
        </p:nvSpPr>
        <p:spPr>
          <a:xfrm>
            <a:off x="934113" y="4414562"/>
            <a:ext cx="5142177" cy="4185532"/>
          </a:xfrm>
          <a:noFill/>
          <a:ln/>
        </p:spPr>
        <p:txBody>
          <a:bodyPr>
            <a:normAutofit lnSpcReduction="10000"/>
          </a:bodyPr>
          <a:lstStyle/>
          <a:p>
            <a:pPr>
              <a:spcAft>
                <a:spcPts val="687"/>
              </a:spcAft>
            </a:pPr>
            <a:r>
              <a:rPr lang="en-US" dirty="0" smtClean="0">
                <a:solidFill>
                  <a:srgbClr val="000000"/>
                </a:solidFill>
              </a:rPr>
              <a:t>Let's use the previous equation in an example to illustrate how you can calculate the frequency accuracy of your measurement.</a:t>
            </a:r>
            <a:r>
              <a:rPr lang="en-US" baseline="0" dirty="0" smtClean="0">
                <a:solidFill>
                  <a:srgbClr val="000000"/>
                </a:solidFill>
              </a:rPr>
              <a:t> </a:t>
            </a:r>
            <a:r>
              <a:rPr lang="en-US" dirty="0" smtClean="0">
                <a:solidFill>
                  <a:srgbClr val="000000"/>
                </a:solidFill>
              </a:rPr>
              <a:t>If we're measuring a signal at 1 GHz, using a 400 kHz span and a 3 kHz RBW, we can determine our frequency accuracy as follows:</a:t>
            </a:r>
          </a:p>
          <a:p>
            <a:pPr>
              <a:spcAft>
                <a:spcPts val="687"/>
              </a:spcAft>
            </a:pPr>
            <a:endParaRPr lang="en-US" dirty="0" smtClean="0">
              <a:solidFill>
                <a:srgbClr val="000000"/>
              </a:solidFill>
            </a:endParaRPr>
          </a:p>
          <a:p>
            <a:pPr>
              <a:spcAft>
                <a:spcPts val="687"/>
              </a:spcAft>
            </a:pPr>
            <a:r>
              <a:rPr lang="en-US" dirty="0" smtClean="0">
                <a:solidFill>
                  <a:srgbClr val="000000"/>
                </a:solidFill>
              </a:rPr>
              <a:t>Frequency reference accuracy is calculated by adding up the sources of error shown (all of which can be found on the datasheet):</a:t>
            </a:r>
          </a:p>
          <a:p>
            <a:pPr>
              <a:spcAft>
                <a:spcPts val="687"/>
              </a:spcAft>
            </a:pPr>
            <a:endParaRPr lang="en-US" dirty="0" smtClean="0">
              <a:solidFill>
                <a:srgbClr val="000000"/>
              </a:solidFill>
            </a:endParaRPr>
          </a:p>
          <a:p>
            <a:pPr>
              <a:spcAft>
                <a:spcPts val="687"/>
              </a:spcAft>
            </a:pPr>
            <a:r>
              <a:rPr lang="en-US" dirty="0" smtClean="0">
                <a:solidFill>
                  <a:srgbClr val="000000"/>
                </a:solidFill>
              </a:rPr>
              <a:t>     freq ref accuracy = 1x1x10</a:t>
            </a:r>
            <a:r>
              <a:rPr lang="en-US" baseline="30000" dirty="0" smtClean="0">
                <a:solidFill>
                  <a:srgbClr val="000000"/>
                </a:solidFill>
              </a:rPr>
              <a:t>-7 </a:t>
            </a:r>
            <a:r>
              <a:rPr lang="en-US" dirty="0" smtClean="0">
                <a:solidFill>
                  <a:srgbClr val="000000"/>
                </a:solidFill>
              </a:rPr>
              <a:t>(aging) + 1.5x10</a:t>
            </a:r>
            <a:r>
              <a:rPr lang="en-US" baseline="30000" dirty="0" smtClean="0">
                <a:solidFill>
                  <a:srgbClr val="000000"/>
                </a:solidFill>
              </a:rPr>
              <a:t>-8</a:t>
            </a:r>
            <a:r>
              <a:rPr lang="en-US" dirty="0" smtClean="0">
                <a:solidFill>
                  <a:srgbClr val="000000"/>
                </a:solidFill>
              </a:rPr>
              <a:t> (temp</a:t>
            </a:r>
            <a:r>
              <a:rPr lang="en-US" baseline="0" dirty="0" smtClean="0">
                <a:solidFill>
                  <a:srgbClr val="000000"/>
                </a:solidFill>
              </a:rPr>
              <a:t> stability</a:t>
            </a:r>
            <a:r>
              <a:rPr lang="en-US" dirty="0" smtClean="0">
                <a:solidFill>
                  <a:srgbClr val="000000"/>
                </a:solidFill>
              </a:rPr>
              <a:t>) + 4x10</a:t>
            </a:r>
            <a:r>
              <a:rPr lang="en-US" baseline="30000" dirty="0" smtClean="0">
                <a:solidFill>
                  <a:srgbClr val="000000"/>
                </a:solidFill>
              </a:rPr>
              <a:t>-8</a:t>
            </a:r>
            <a:r>
              <a:rPr lang="en-US" dirty="0" smtClean="0">
                <a:solidFill>
                  <a:srgbClr val="000000"/>
                </a:solidFill>
              </a:rPr>
              <a:t> (cal accuracy) = 1.55 x 10</a:t>
            </a:r>
            <a:r>
              <a:rPr lang="en-US" baseline="30000" dirty="0" smtClean="0">
                <a:solidFill>
                  <a:srgbClr val="000000"/>
                </a:solidFill>
              </a:rPr>
              <a:t>-7</a:t>
            </a:r>
            <a:r>
              <a:rPr lang="en-US" dirty="0" smtClean="0">
                <a:solidFill>
                  <a:srgbClr val="000000"/>
                </a:solidFill>
              </a:rPr>
              <a:t>/yr. ref error</a:t>
            </a:r>
          </a:p>
          <a:p>
            <a:pPr>
              <a:spcAft>
                <a:spcPts val="687"/>
              </a:spcAft>
            </a:pPr>
            <a:endParaRPr lang="en-US" dirty="0" smtClean="0">
              <a:solidFill>
                <a:srgbClr val="000000"/>
              </a:solidFill>
            </a:endParaRPr>
          </a:p>
          <a:p>
            <a:pPr>
              <a:spcAft>
                <a:spcPts val="687"/>
              </a:spcAft>
            </a:pPr>
            <a:r>
              <a:rPr lang="en-US" dirty="0" smtClean="0">
                <a:solidFill>
                  <a:srgbClr val="000000"/>
                </a:solidFill>
              </a:rPr>
              <a:t>Therefore, our frequency accuracy is:</a:t>
            </a:r>
          </a:p>
          <a:p>
            <a:pPr>
              <a:spcAft>
                <a:spcPts val="687"/>
              </a:spcAft>
            </a:pPr>
            <a:r>
              <a:rPr lang="en-US" dirty="0" smtClean="0">
                <a:solidFill>
                  <a:srgbClr val="000000"/>
                </a:solidFill>
              </a:rPr>
              <a:t>	(1 x 10</a:t>
            </a:r>
            <a:r>
              <a:rPr lang="en-US" baseline="30000" dirty="0" smtClean="0">
                <a:solidFill>
                  <a:srgbClr val="000000"/>
                </a:solidFill>
              </a:rPr>
              <a:t>9</a:t>
            </a:r>
            <a:r>
              <a:rPr lang="en-US" dirty="0" smtClean="0">
                <a:solidFill>
                  <a:srgbClr val="000000"/>
                </a:solidFill>
              </a:rPr>
              <a:t> Hz) x (1.55 x 10</a:t>
            </a:r>
            <a:r>
              <a:rPr lang="en-US" baseline="30000" dirty="0" smtClean="0">
                <a:solidFill>
                  <a:srgbClr val="000000"/>
                </a:solidFill>
              </a:rPr>
              <a:t>-7</a:t>
            </a:r>
            <a:r>
              <a:rPr lang="en-US" dirty="0" smtClean="0">
                <a:solidFill>
                  <a:srgbClr val="000000"/>
                </a:solidFill>
              </a:rPr>
              <a:t>/yr)	=   155 Hz</a:t>
            </a:r>
          </a:p>
          <a:p>
            <a:pPr>
              <a:spcAft>
                <a:spcPts val="687"/>
              </a:spcAft>
            </a:pPr>
            <a:r>
              <a:rPr lang="en-US" dirty="0" smtClean="0">
                <a:solidFill>
                  <a:srgbClr val="000000"/>
                </a:solidFill>
              </a:rPr>
              <a:t>	0.1% of 400 kHz span		=   400Hz</a:t>
            </a:r>
          </a:p>
          <a:p>
            <a:pPr>
              <a:spcAft>
                <a:spcPts val="687"/>
              </a:spcAft>
            </a:pPr>
            <a:r>
              <a:rPr lang="en-US" dirty="0" smtClean="0">
                <a:solidFill>
                  <a:srgbClr val="000000"/>
                </a:solidFill>
              </a:rPr>
              <a:t>	5% of 3 kHz RBW		=   150 Hz</a:t>
            </a:r>
          </a:p>
          <a:p>
            <a:pPr>
              <a:spcAft>
                <a:spcPts val="687"/>
              </a:spcAft>
            </a:pPr>
            <a:r>
              <a:rPr lang="en-US" dirty="0" smtClean="0">
                <a:solidFill>
                  <a:srgbClr val="000000"/>
                </a:solidFill>
              </a:rPr>
              <a:t>	2 Hz + .5 x horizontal resolution	=    202 Hz</a:t>
            </a:r>
          </a:p>
          <a:p>
            <a:pPr>
              <a:spcAft>
                <a:spcPts val="687"/>
              </a:spcAft>
            </a:pPr>
            <a:r>
              <a:rPr lang="en-US" dirty="0" smtClean="0">
                <a:solidFill>
                  <a:srgbClr val="000000"/>
                </a:solidFill>
              </a:rPr>
              <a:t>		               	    	_________</a:t>
            </a:r>
          </a:p>
          <a:p>
            <a:pPr>
              <a:spcAft>
                <a:spcPts val="687"/>
              </a:spcAft>
            </a:pPr>
            <a:r>
              <a:rPr lang="en-US" dirty="0" smtClean="0">
                <a:solidFill>
                  <a:srgbClr val="000000"/>
                </a:solidFill>
              </a:rPr>
              <a:t>		        	Total  	=  907 Hz</a:t>
            </a:r>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24"/>
          <p:cNvSpPr>
            <a:spLocks noGrp="1" noChangeArrowheads="1"/>
          </p:cNvSpPr>
          <p:nvPr>
            <p:ph type="sldNum" sz="quarter" idx="5"/>
          </p:nvPr>
        </p:nvSpPr>
        <p:spPr>
          <a:noFill/>
        </p:spPr>
        <p:txBody>
          <a:bodyPr/>
          <a:lstStyle/>
          <a:p>
            <a:r>
              <a:rPr lang="en-US" dirty="0"/>
              <a:t>M6-</a:t>
            </a:r>
            <a:fld id="{B2DE0266-CE94-4038-ADF3-0D10D618104D}" type="slidenum">
              <a:rPr lang="en-US"/>
              <a:pPr/>
              <a:t>33</a:t>
            </a:fld>
            <a:endParaRPr lang="en-US" dirty="0"/>
          </a:p>
        </p:txBody>
      </p:sp>
      <p:sp>
        <p:nvSpPr>
          <p:cNvPr id="116740" name="Rectangle 2"/>
          <p:cNvSpPr>
            <a:spLocks noGrp="1" noRot="1" noChangeAspect="1" noChangeArrowheads="1" noTextEdit="1"/>
          </p:cNvSpPr>
          <p:nvPr>
            <p:ph type="sldImg"/>
          </p:nvPr>
        </p:nvSpPr>
        <p:spPr>
          <a:xfrm>
            <a:off x="1181100" y="695325"/>
            <a:ext cx="4649788" cy="3486150"/>
          </a:xfrm>
          <a:ln/>
        </p:spPr>
      </p:sp>
      <p:sp>
        <p:nvSpPr>
          <p:cNvPr id="116741" name="Rectangle 3"/>
          <p:cNvSpPr>
            <a:spLocks noGrp="1" noChangeArrowheads="1"/>
          </p:cNvSpPr>
          <p:nvPr>
            <p:ph type="body" idx="1"/>
          </p:nvPr>
        </p:nvSpPr>
        <p:spPr>
          <a:xfrm>
            <a:off x="934113" y="4414562"/>
            <a:ext cx="5142177" cy="4185532"/>
          </a:xfrm>
          <a:noFill/>
          <a:ln/>
        </p:spPr>
        <p:txBody>
          <a:bodyPr/>
          <a:lstStyle/>
          <a:p>
            <a:pPr>
              <a:spcAft>
                <a:spcPts val="687"/>
              </a:spcAft>
            </a:pPr>
            <a:r>
              <a:rPr lang="en-US" dirty="0" smtClean="0">
                <a:solidFill>
                  <a:srgbClr val="000000"/>
                </a:solidFill>
              </a:rPr>
              <a:t>Let's now discuss </a:t>
            </a:r>
            <a:r>
              <a:rPr lang="en-US" i="1" dirty="0" smtClean="0">
                <a:solidFill>
                  <a:srgbClr val="000000"/>
                </a:solidFill>
              </a:rPr>
              <a:t>amplitude accuracy</a:t>
            </a:r>
            <a:r>
              <a:rPr lang="en-US" dirty="0" smtClean="0">
                <a:solidFill>
                  <a:srgbClr val="000000"/>
                </a:solidFill>
              </a:rPr>
              <a:t>.</a:t>
            </a:r>
          </a:p>
          <a:p>
            <a:pPr>
              <a:spcAft>
                <a:spcPts val="687"/>
              </a:spcAft>
            </a:pPr>
            <a:endParaRPr lang="en-US" dirty="0" smtClean="0">
              <a:solidFill>
                <a:srgbClr val="000000"/>
              </a:solidFill>
            </a:endParaRPr>
          </a:p>
          <a:p>
            <a:pPr>
              <a:spcAft>
                <a:spcPts val="687"/>
              </a:spcAft>
            </a:pPr>
            <a:r>
              <a:rPr lang="en-US" dirty="0" smtClean="0">
                <a:solidFill>
                  <a:srgbClr val="000000"/>
                </a:solidFill>
              </a:rPr>
              <a:t>Most spectrum analyzers are specified in terms of both absolute and relative amplitude accuracy.  We will first discuss absolute accuracy and then compare that to relative measurement accuracy.</a:t>
            </a:r>
          </a:p>
          <a:p>
            <a:pPr>
              <a:spcAft>
                <a:spcPts val="687"/>
              </a:spcAft>
            </a:pPr>
            <a:endParaRPr lang="en-US" dirty="0" smtClean="0">
              <a:solidFill>
                <a:srgbClr val="000000"/>
              </a:solidFill>
            </a:endParaRPr>
          </a:p>
          <a:p>
            <a:r>
              <a:rPr lang="en-US" dirty="0" smtClean="0">
                <a:solidFill>
                  <a:srgbClr val="000000"/>
                </a:solidFill>
              </a:rPr>
              <a:t>Absolute amplitude measurements are actually measurements that are relative to the calibrator, which is a signal of known amplitude.  All modern spectrum analyzers have a calibrator built inside.  This calibrator provides a signal with a specified amplitude at a given frequency.  Since this calibrator source typically operates on a single frequency, we rely upon the relative accuracy of the analyzer to extend absolute calibration to other frequencies and amplitudes.  A typical calibrator has an uncertainty of  0.3 dB.  The calibrator is also at a single amplitude so the reference level uncertainty or the display scale fidelity also comes into play.</a:t>
            </a:r>
          </a:p>
          <a:p>
            <a:endParaRPr lang="en-US" dirty="0" smtClean="0">
              <a:solidFill>
                <a:srgbClr val="000000"/>
              </a:solidFill>
            </a:endParaRPr>
          </a:p>
          <a:p>
            <a:r>
              <a:rPr lang="en-US" dirty="0" smtClean="0">
                <a:solidFill>
                  <a:srgbClr val="000000"/>
                </a:solidFill>
              </a:rPr>
              <a:t>Let’s examine these uncertainties in spectrum analyzers.</a:t>
            </a:r>
          </a:p>
          <a:p>
            <a:endParaRPr lang="en-US" dirty="0" smtClean="0">
              <a:solidFill>
                <a:srgbClr val="000000"/>
              </a:solidFill>
            </a:endParaRPr>
          </a:p>
          <a:p>
            <a:pPr>
              <a:spcAft>
                <a:spcPts val="687"/>
              </a:spcAft>
            </a:pPr>
            <a:endParaRPr lang="en-US" dirty="0" smtClean="0">
              <a:solidFill>
                <a:srgbClr val="000000"/>
              </a:solidFill>
            </a:endParaRPr>
          </a:p>
          <a:p>
            <a:endParaRPr lang="en-US" dirty="0" smtClean="0"/>
          </a:p>
          <a:p>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4"/>
          <p:cNvSpPr>
            <a:spLocks noGrp="1" noChangeArrowheads="1"/>
          </p:cNvSpPr>
          <p:nvPr>
            <p:ph type="sldNum" sz="quarter" idx="5"/>
          </p:nvPr>
        </p:nvSpPr>
        <p:spPr>
          <a:noFill/>
        </p:spPr>
        <p:txBody>
          <a:bodyPr/>
          <a:lstStyle/>
          <a:p>
            <a:r>
              <a:rPr lang="en-US" dirty="0"/>
              <a:t>M6-</a:t>
            </a:r>
            <a:fld id="{2B973757-B221-4D94-8635-48A6F1F4E637}" type="slidenum">
              <a:rPr lang="en-US"/>
              <a:pPr/>
              <a:t>34</a:t>
            </a:fld>
            <a:endParaRPr lang="en-US" dirty="0"/>
          </a:p>
        </p:txBody>
      </p:sp>
      <p:sp>
        <p:nvSpPr>
          <p:cNvPr id="117764" name="Rectangle 2"/>
          <p:cNvSpPr>
            <a:spLocks noGrp="1" noRot="1" noChangeAspect="1" noChangeArrowheads="1" noTextEdit="1"/>
          </p:cNvSpPr>
          <p:nvPr>
            <p:ph type="sldImg"/>
          </p:nvPr>
        </p:nvSpPr>
        <p:spPr>
          <a:xfrm>
            <a:off x="1181100" y="695325"/>
            <a:ext cx="4649788" cy="3486150"/>
          </a:xfrm>
          <a:ln/>
        </p:spPr>
      </p:sp>
      <p:sp>
        <p:nvSpPr>
          <p:cNvPr id="117765" name="Rectangle 3"/>
          <p:cNvSpPr>
            <a:spLocks noGrp="1" noChangeArrowheads="1"/>
          </p:cNvSpPr>
          <p:nvPr>
            <p:ph type="body" idx="1"/>
          </p:nvPr>
        </p:nvSpPr>
        <p:spPr>
          <a:xfrm>
            <a:off x="934113" y="4414562"/>
            <a:ext cx="5142177" cy="4185532"/>
          </a:xfrm>
          <a:noFill/>
          <a:ln/>
        </p:spPr>
        <p:txBody>
          <a:bodyPr/>
          <a:lstStyle/>
          <a:p>
            <a:pPr>
              <a:spcAft>
                <a:spcPts val="687"/>
              </a:spcAft>
            </a:pPr>
            <a:r>
              <a:rPr lang="en-US" dirty="0" smtClean="0">
                <a:solidFill>
                  <a:srgbClr val="000000"/>
                </a:solidFill>
              </a:rPr>
              <a:t>The frequency response, or flatness of the spectrum analyzer plays a part in amplitude uncertainties and is frequency-range dependent.  A low-frequency RF analyzer might have a frequency response which varies 0.5 dB.  On the other hand, a microwave spectrum analyzer tuning in the 20 GHz range could well have a frequency response variation</a:t>
            </a:r>
            <a:r>
              <a:rPr lang="en-US" baseline="0" dirty="0" smtClean="0">
                <a:solidFill>
                  <a:srgbClr val="000000"/>
                </a:solidFill>
              </a:rPr>
              <a:t> </a:t>
            </a:r>
            <a:r>
              <a:rPr lang="en-US" dirty="0" smtClean="0">
                <a:solidFill>
                  <a:srgbClr val="000000"/>
                </a:solidFill>
              </a:rPr>
              <a:t>in excess of  4 dB.</a:t>
            </a:r>
          </a:p>
          <a:p>
            <a:pPr>
              <a:spcAft>
                <a:spcPts val="687"/>
              </a:spcAft>
            </a:pPr>
            <a:endParaRPr lang="en-US" dirty="0" smtClean="0">
              <a:solidFill>
                <a:srgbClr val="000000"/>
              </a:solidFill>
            </a:endParaRPr>
          </a:p>
          <a:p>
            <a:r>
              <a:rPr lang="en-US" dirty="0" smtClean="0">
                <a:solidFill>
                  <a:srgbClr val="000000"/>
                </a:solidFill>
              </a:rPr>
              <a:t>The specification assumes the worst case situation, the</a:t>
            </a:r>
            <a:r>
              <a:rPr lang="en-US" baseline="0" dirty="0" smtClean="0">
                <a:solidFill>
                  <a:srgbClr val="000000"/>
                </a:solidFill>
              </a:rPr>
              <a:t> full </a:t>
            </a:r>
            <a:r>
              <a:rPr lang="en-US" dirty="0" smtClean="0">
                <a:solidFill>
                  <a:srgbClr val="000000"/>
                </a:solidFill>
              </a:rPr>
              <a:t>amplitude</a:t>
            </a:r>
            <a:r>
              <a:rPr lang="en-US" baseline="0" dirty="0" smtClean="0">
                <a:solidFill>
                  <a:srgbClr val="000000"/>
                </a:solidFill>
              </a:rPr>
              <a:t> deviation over the whole frequency range</a:t>
            </a:r>
            <a:r>
              <a:rPr lang="en-US" dirty="0" smtClean="0">
                <a:solidFill>
                  <a:srgbClr val="000000"/>
                </a:solidFill>
              </a:rPr>
              <a:t>, in this case plus 1 dB and minus 1 dB.  In the case of absolute amplitude accuracy, we have one signal somewhere in this band and we are comparing it to the calibrator signal.  We don’t know where our</a:t>
            </a:r>
            <a:r>
              <a:rPr lang="en-US" baseline="0" dirty="0" smtClean="0">
                <a:solidFill>
                  <a:srgbClr val="000000"/>
                </a:solidFill>
              </a:rPr>
              <a:t> signal is within this band, </a:t>
            </a:r>
            <a:r>
              <a:rPr lang="en-US" dirty="0" smtClean="0">
                <a:solidFill>
                  <a:srgbClr val="000000"/>
                </a:solidFill>
              </a:rPr>
              <a:t>so we must apply the worst case frequency response uncertainty to our measurement.</a:t>
            </a:r>
          </a:p>
          <a:p>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24"/>
          <p:cNvSpPr>
            <a:spLocks noGrp="1" noChangeArrowheads="1"/>
          </p:cNvSpPr>
          <p:nvPr>
            <p:ph type="sldNum" sz="quarter" idx="5"/>
          </p:nvPr>
        </p:nvSpPr>
        <p:spPr>
          <a:noFill/>
        </p:spPr>
        <p:txBody>
          <a:bodyPr/>
          <a:lstStyle/>
          <a:p>
            <a:r>
              <a:rPr lang="en-US" dirty="0"/>
              <a:t>M6-</a:t>
            </a:r>
            <a:fld id="{63C9D679-379D-4AC1-917F-CC6166800DAE}" type="slidenum">
              <a:rPr lang="en-US"/>
              <a:pPr/>
              <a:t>35</a:t>
            </a:fld>
            <a:endParaRPr lang="en-US" dirty="0"/>
          </a:p>
        </p:txBody>
      </p:sp>
      <p:sp>
        <p:nvSpPr>
          <p:cNvPr id="118788" name="Rectangle 2"/>
          <p:cNvSpPr>
            <a:spLocks noGrp="1" noRot="1" noChangeAspect="1" noChangeArrowheads="1" noTextEdit="1"/>
          </p:cNvSpPr>
          <p:nvPr>
            <p:ph type="sldImg"/>
          </p:nvPr>
        </p:nvSpPr>
        <p:spPr>
          <a:xfrm>
            <a:off x="1181100" y="695325"/>
            <a:ext cx="4649788" cy="3486150"/>
          </a:xfrm>
          <a:ln/>
        </p:spPr>
      </p:sp>
      <p:sp>
        <p:nvSpPr>
          <p:cNvPr id="118789" name="Rectangle 3"/>
          <p:cNvSpPr>
            <a:spLocks noGrp="1" noChangeArrowheads="1"/>
          </p:cNvSpPr>
          <p:nvPr>
            <p:ph type="body" idx="1"/>
          </p:nvPr>
        </p:nvSpPr>
        <p:spPr>
          <a:xfrm>
            <a:off x="934113" y="4414562"/>
            <a:ext cx="5142177" cy="4185532"/>
          </a:xfrm>
          <a:noFill/>
          <a:ln/>
        </p:spPr>
        <p:txBody>
          <a:bodyPr/>
          <a:lstStyle/>
          <a:p>
            <a:pPr>
              <a:spcAft>
                <a:spcPts val="687"/>
              </a:spcAft>
            </a:pPr>
            <a:r>
              <a:rPr lang="en-US" dirty="0" smtClean="0">
                <a:solidFill>
                  <a:srgbClr val="000000"/>
                </a:solidFill>
              </a:rPr>
              <a:t>Display scale fidelity covers a variety of factors.  Among them are the log amplifier (how true the logarithmic characteristic is), the detector (how linear), and the digitizing circuits (how linear).  The LCD display itself is not a factor for those analyzers using digital techniques and offering digital markers because the marker information is taken from trace memory, not the display.  The display fidelity is better over small amplitude differences, and ranges from a few tenths of a dB for signal levels close to the reference level to perhaps 2 dB for large amplitude differences.  The top line or graticule is given absolute calibration and if your signal is at that level on the screen, the display fidelity uncertainty is at a minimum for that measurement.</a:t>
            </a:r>
          </a:p>
          <a:p>
            <a:pPr>
              <a:spcAft>
                <a:spcPts val="687"/>
              </a:spcAft>
            </a:pPr>
            <a:endParaRPr lang="en-US" dirty="0" smtClean="0">
              <a:solidFill>
                <a:srgbClr val="000000"/>
              </a:solidFill>
            </a:endParaRPr>
          </a:p>
          <a:p>
            <a:pPr>
              <a:spcAft>
                <a:spcPts val="687"/>
              </a:spcAft>
            </a:pPr>
            <a:r>
              <a:rPr lang="en-US" dirty="0" smtClean="0">
                <a:solidFill>
                  <a:srgbClr val="000000"/>
                </a:solidFill>
              </a:rPr>
              <a:t>The further your signal is from the reference level, the larger the display scale fidelity will play a factor.  Given this piece of information, if your signal was placed on the bottom half of the screen, how could you reduce this error?  One way would be bring your signal up to the reference level  by changing the display settings of the spectrum analyzer.</a:t>
            </a:r>
          </a:p>
          <a:p>
            <a:pPr>
              <a:spcAft>
                <a:spcPts val="687"/>
              </a:spcAft>
            </a:pPr>
            <a:endParaRPr lang="en-US" dirty="0" smtClean="0">
              <a:solidFill>
                <a:srgbClr val="000000"/>
              </a:solidFill>
            </a:endParaRPr>
          </a:p>
          <a:p>
            <a:endParaRPr lang="en-US" b="1" dirty="0" smtClean="0"/>
          </a:p>
          <a:p>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24"/>
          <p:cNvSpPr>
            <a:spLocks noGrp="1" noChangeArrowheads="1"/>
          </p:cNvSpPr>
          <p:nvPr>
            <p:ph type="sldNum" sz="quarter" idx="5"/>
          </p:nvPr>
        </p:nvSpPr>
        <p:spPr>
          <a:noFill/>
        </p:spPr>
        <p:txBody>
          <a:bodyPr/>
          <a:lstStyle/>
          <a:p>
            <a:r>
              <a:rPr lang="en-US" dirty="0"/>
              <a:t>M6-</a:t>
            </a:r>
            <a:fld id="{063F9C9B-F49E-4D89-A383-C3E8F2ED5030}" type="slidenum">
              <a:rPr lang="en-US"/>
              <a:pPr/>
              <a:t>36</a:t>
            </a:fld>
            <a:endParaRPr lang="en-US" dirty="0"/>
          </a:p>
        </p:txBody>
      </p:sp>
      <p:sp>
        <p:nvSpPr>
          <p:cNvPr id="119812" name="Rectangle 2"/>
          <p:cNvSpPr>
            <a:spLocks noGrp="1" noRot="1" noChangeAspect="1" noChangeArrowheads="1" noTextEdit="1"/>
          </p:cNvSpPr>
          <p:nvPr>
            <p:ph type="sldImg"/>
          </p:nvPr>
        </p:nvSpPr>
        <p:spPr>
          <a:xfrm>
            <a:off x="1181100" y="695325"/>
            <a:ext cx="4649788" cy="3486150"/>
          </a:xfrm>
          <a:ln/>
        </p:spPr>
      </p:sp>
      <p:sp>
        <p:nvSpPr>
          <p:cNvPr id="119813" name="Rectangle 3"/>
          <p:cNvSpPr>
            <a:spLocks noGrp="1" noChangeArrowheads="1"/>
          </p:cNvSpPr>
          <p:nvPr>
            <p:ph type="body" idx="1"/>
          </p:nvPr>
        </p:nvSpPr>
        <p:spPr>
          <a:xfrm>
            <a:off x="934113" y="4414562"/>
            <a:ext cx="5142177" cy="4185532"/>
          </a:xfrm>
          <a:noFill/>
          <a:ln/>
        </p:spPr>
        <p:txBody>
          <a:bodyPr/>
          <a:lstStyle/>
          <a:p>
            <a:r>
              <a:rPr lang="en-US" dirty="0" smtClean="0"/>
              <a:t>To reduce the display fidelity uncertainty, you would need to bring the signal you are measuring up to the reference level.  Now the displayed amplitude of your signal is the same as the calibrator.  However, you have now introduced a new error in your measurement because the calibrator was measured with a specific reference level and it has now changed.  When the reference level is changed, what is really changing is the IF gain so this error is also called the IF Gain Uncertainty.</a:t>
            </a:r>
          </a:p>
          <a:p>
            <a:endParaRPr lang="en-US" dirty="0" smtClean="0"/>
          </a:p>
          <a:p>
            <a:r>
              <a:rPr lang="en-US" dirty="0" smtClean="0"/>
              <a:t>A decision has to be made to determine what to do to get the best accuracy in your measurement.  Do you leave the signal at the same place on the screen and have the display fidelity error, or do you move the signal to the reference level and cause a reference level switching error?  The answer completely depends on what spectrum analyzer you are using.  Some analyzers have larger display fidelity errors while others have larger IF Gain Uncertainties.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24"/>
          <p:cNvSpPr>
            <a:spLocks noGrp="1" noChangeArrowheads="1"/>
          </p:cNvSpPr>
          <p:nvPr>
            <p:ph type="sldNum" sz="quarter" idx="5"/>
          </p:nvPr>
        </p:nvSpPr>
        <p:spPr>
          <a:noFill/>
        </p:spPr>
        <p:txBody>
          <a:bodyPr/>
          <a:lstStyle/>
          <a:p>
            <a:r>
              <a:rPr lang="en-US" dirty="0"/>
              <a:t>M6-</a:t>
            </a:r>
            <a:fld id="{6F51C8D3-774A-4751-8BFC-117F8AE320DE}" type="slidenum">
              <a:rPr lang="en-US"/>
              <a:pPr/>
              <a:t>37</a:t>
            </a:fld>
            <a:endParaRPr lang="en-US" dirty="0"/>
          </a:p>
        </p:txBody>
      </p:sp>
      <p:sp>
        <p:nvSpPr>
          <p:cNvPr id="120836" name="Rectangle 2"/>
          <p:cNvSpPr>
            <a:spLocks noGrp="1" noRot="1" noChangeAspect="1" noChangeArrowheads="1" noTextEdit="1"/>
          </p:cNvSpPr>
          <p:nvPr>
            <p:ph type="sldImg"/>
          </p:nvPr>
        </p:nvSpPr>
        <p:spPr>
          <a:xfrm>
            <a:off x="1181100" y="695325"/>
            <a:ext cx="4651375" cy="3487738"/>
          </a:xfrm>
          <a:ln/>
        </p:spPr>
      </p:sp>
      <p:sp>
        <p:nvSpPr>
          <p:cNvPr id="120837" name="Rectangle 3"/>
          <p:cNvSpPr>
            <a:spLocks noGrp="1" noChangeArrowheads="1"/>
          </p:cNvSpPr>
          <p:nvPr>
            <p:ph type="body" idx="1"/>
          </p:nvPr>
        </p:nvSpPr>
        <p:spPr>
          <a:xfrm>
            <a:off x="934113" y="4416099"/>
            <a:ext cx="5142177" cy="4183995"/>
          </a:xfrm>
          <a:noFill/>
          <a:ln/>
        </p:spPr>
        <p:txBody>
          <a:bodyPr/>
          <a:lstStyle/>
          <a:p>
            <a:r>
              <a:rPr lang="en-US" dirty="0" smtClean="0"/>
              <a:t>Display Fidelity Error is comprised of log or linear amplifier fidelity, detector linearity, and ADC linearity.</a:t>
            </a:r>
          </a:p>
          <a:p>
            <a:endParaRPr lang="en-US" dirty="0" smtClean="0"/>
          </a:p>
          <a:p>
            <a:r>
              <a:rPr lang="en-US" dirty="0" smtClean="0"/>
              <a:t>A technique for improving amplitude accuracy is to place the first signal at a reference amplitude using the reference level control, and use the marker to read amplitude value. Then move the second signal to the  same reference and calculate the difference.  </a:t>
            </a:r>
          </a:p>
          <a:p>
            <a:endParaRPr lang="en-US" dirty="0" smtClean="0"/>
          </a:p>
          <a:p>
            <a:r>
              <a:rPr lang="en-US" dirty="0" smtClean="0"/>
              <a:t>This assumes that the Reference Level Uncertainty (changing the reference level) is less than the Display Fidelity Uncertainty.</a:t>
            </a:r>
          </a:p>
          <a:p>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24"/>
          <p:cNvSpPr>
            <a:spLocks noGrp="1" noChangeArrowheads="1"/>
          </p:cNvSpPr>
          <p:nvPr>
            <p:ph type="sldNum" sz="quarter" idx="5"/>
          </p:nvPr>
        </p:nvSpPr>
        <p:spPr>
          <a:noFill/>
        </p:spPr>
        <p:txBody>
          <a:bodyPr/>
          <a:lstStyle/>
          <a:p>
            <a:r>
              <a:rPr lang="en-US" dirty="0"/>
              <a:t>M6-</a:t>
            </a:r>
            <a:fld id="{77C97A74-FC5F-47F0-ADFF-E4E10F0537CB}" type="slidenum">
              <a:rPr lang="en-US"/>
              <a:pPr/>
              <a:t>38</a:t>
            </a:fld>
            <a:endParaRPr lang="en-US" dirty="0"/>
          </a:p>
        </p:txBody>
      </p:sp>
      <p:sp>
        <p:nvSpPr>
          <p:cNvPr id="121860" name="Rectangle 2"/>
          <p:cNvSpPr>
            <a:spLocks noGrp="1" noRot="1" noChangeAspect="1" noChangeArrowheads="1" noTextEdit="1"/>
          </p:cNvSpPr>
          <p:nvPr>
            <p:ph type="sldImg"/>
          </p:nvPr>
        </p:nvSpPr>
        <p:spPr>
          <a:xfrm>
            <a:off x="1181100" y="695325"/>
            <a:ext cx="4649788" cy="3486150"/>
          </a:xfrm>
          <a:ln/>
        </p:spPr>
      </p:sp>
      <p:sp>
        <p:nvSpPr>
          <p:cNvPr id="121861" name="Rectangle 3"/>
          <p:cNvSpPr>
            <a:spLocks noGrp="1" noChangeArrowheads="1"/>
          </p:cNvSpPr>
          <p:nvPr>
            <p:ph type="body" idx="1"/>
          </p:nvPr>
        </p:nvSpPr>
        <p:spPr>
          <a:xfrm>
            <a:off x="934113" y="4414562"/>
            <a:ext cx="5142177" cy="4185532"/>
          </a:xfrm>
          <a:noFill/>
          <a:ln/>
        </p:spPr>
        <p:txBody>
          <a:bodyPr/>
          <a:lstStyle/>
          <a:p>
            <a:r>
              <a:rPr lang="en-US" b="1" dirty="0" smtClean="0">
                <a:solidFill>
                  <a:srgbClr val="000000"/>
                </a:solidFill>
              </a:rPr>
              <a:t>Resolution</a:t>
            </a:r>
            <a:r>
              <a:rPr lang="en-US" dirty="0" smtClean="0">
                <a:solidFill>
                  <a:srgbClr val="000000"/>
                </a:solidFill>
              </a:rPr>
              <a:t> is an important specification when you are trying to measure signals that are close together and want to be able to distinguish them from each other.  We saw that the IF filter bandwidth is also known as the resolution bandwidth (RBW).  This is because it is the IF filter bandwidth and shape that determines the resolvability between signals.</a:t>
            </a:r>
          </a:p>
          <a:p>
            <a:endParaRPr lang="en-US" dirty="0" smtClean="0">
              <a:solidFill>
                <a:srgbClr val="000000"/>
              </a:solidFill>
            </a:endParaRPr>
          </a:p>
          <a:p>
            <a:pPr>
              <a:spcAft>
                <a:spcPts val="687"/>
              </a:spcAft>
            </a:pPr>
            <a:r>
              <a:rPr lang="en-US" dirty="0" smtClean="0">
                <a:solidFill>
                  <a:srgbClr val="000000"/>
                </a:solidFill>
              </a:rPr>
              <a:t>In addition to filter bandwidth, the selectivity, filter type, residual FM, and noise sidebands (phase noise) are factors to consider in determining useful resolution.  We shall examine each of these in turn.  </a:t>
            </a:r>
          </a:p>
          <a:p>
            <a:endParaRPr lang="en-US" b="1" dirty="0" smtClean="0"/>
          </a:p>
          <a:p>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24"/>
          <p:cNvSpPr>
            <a:spLocks noGrp="1" noChangeArrowheads="1"/>
          </p:cNvSpPr>
          <p:nvPr>
            <p:ph type="sldNum" sz="quarter" idx="5"/>
          </p:nvPr>
        </p:nvSpPr>
        <p:spPr>
          <a:noFill/>
        </p:spPr>
        <p:txBody>
          <a:bodyPr/>
          <a:lstStyle/>
          <a:p>
            <a:r>
              <a:rPr lang="en-US" dirty="0"/>
              <a:t>M6-</a:t>
            </a:r>
            <a:fld id="{90EA5FB8-1AF0-45C5-9C53-7884A8019C3F}" type="slidenum">
              <a:rPr lang="en-US"/>
              <a:pPr/>
              <a:t>39</a:t>
            </a:fld>
            <a:endParaRPr lang="en-US" dirty="0"/>
          </a:p>
        </p:txBody>
      </p:sp>
      <p:sp>
        <p:nvSpPr>
          <p:cNvPr id="122884" name="Rectangle 2"/>
          <p:cNvSpPr>
            <a:spLocks noGrp="1" noRot="1" noChangeAspect="1" noChangeArrowheads="1" noTextEdit="1"/>
          </p:cNvSpPr>
          <p:nvPr>
            <p:ph type="sldImg"/>
          </p:nvPr>
        </p:nvSpPr>
        <p:spPr>
          <a:xfrm>
            <a:off x="1181100" y="695325"/>
            <a:ext cx="4649788" cy="3486150"/>
          </a:xfrm>
          <a:ln/>
        </p:spPr>
      </p:sp>
      <p:sp>
        <p:nvSpPr>
          <p:cNvPr id="122885" name="Rectangle 3"/>
          <p:cNvSpPr>
            <a:spLocks noGrp="1" noChangeArrowheads="1"/>
          </p:cNvSpPr>
          <p:nvPr>
            <p:ph type="body" idx="1"/>
          </p:nvPr>
        </p:nvSpPr>
        <p:spPr>
          <a:xfrm>
            <a:off x="934113" y="4414562"/>
            <a:ext cx="5142177" cy="4185532"/>
          </a:xfrm>
          <a:noFill/>
          <a:ln/>
        </p:spPr>
        <p:txBody>
          <a:bodyPr/>
          <a:lstStyle/>
          <a:p>
            <a:r>
              <a:rPr lang="en-US" dirty="0" smtClean="0">
                <a:solidFill>
                  <a:srgbClr val="000000"/>
                </a:solidFill>
              </a:rPr>
              <a:t>One of the first things to note is that a signal cannot be displayed as an infinitely narrow line.  It has some width associated with it.  This shape is the analyzer's tracing of its own IF filter shape as it tunes past a signal.  Thus, if we change the filter bandwidth, we change the width of the displayed response.  Agilent datasheets specify the 3 dB bandwidth.  Some other manufacturers specify the 6 dB bandwidth.</a:t>
            </a:r>
          </a:p>
          <a:p>
            <a:endParaRPr lang="en-US" dirty="0" smtClean="0">
              <a:solidFill>
                <a:srgbClr val="000000"/>
              </a:solidFill>
            </a:endParaRPr>
          </a:p>
          <a:p>
            <a:pPr>
              <a:spcAft>
                <a:spcPts val="687"/>
              </a:spcAft>
            </a:pPr>
            <a:r>
              <a:rPr lang="en-US" dirty="0" smtClean="0">
                <a:solidFill>
                  <a:srgbClr val="000000"/>
                </a:solidFill>
              </a:rPr>
              <a:t>This concept enforces the idea that it is the IF filter bandwidth and shape that determines the resolvability between signals.</a:t>
            </a:r>
          </a:p>
          <a:p>
            <a:endParaRPr lang="en-US" b="1" dirty="0" smtClean="0"/>
          </a:p>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24"/>
          <p:cNvSpPr>
            <a:spLocks noGrp="1" noChangeArrowheads="1"/>
          </p:cNvSpPr>
          <p:nvPr>
            <p:ph type="sldNum" sz="quarter" idx="5"/>
          </p:nvPr>
        </p:nvSpPr>
        <p:spPr>
          <a:noFill/>
        </p:spPr>
        <p:txBody>
          <a:bodyPr/>
          <a:lstStyle/>
          <a:p>
            <a:r>
              <a:rPr lang="en-US" dirty="0"/>
              <a:t>M6-</a:t>
            </a:r>
            <a:fld id="{1FBA01B8-CBDC-4482-9348-6C8EBEF0C21A}" type="slidenum">
              <a:rPr lang="en-US"/>
              <a:pPr/>
              <a:t>4</a:t>
            </a:fld>
            <a:endParaRPr lang="en-US" dirty="0"/>
          </a:p>
        </p:txBody>
      </p:sp>
      <p:sp>
        <p:nvSpPr>
          <p:cNvPr id="89092" name="Rectangle 2"/>
          <p:cNvSpPr>
            <a:spLocks noGrp="1" noRot="1" noChangeAspect="1" noChangeArrowheads="1" noTextEdit="1"/>
          </p:cNvSpPr>
          <p:nvPr>
            <p:ph type="sldImg"/>
          </p:nvPr>
        </p:nvSpPr>
        <p:spPr>
          <a:xfrm>
            <a:off x="1181100" y="695325"/>
            <a:ext cx="4649788" cy="3486150"/>
          </a:xfrm>
          <a:ln/>
        </p:spPr>
      </p:sp>
      <p:sp>
        <p:nvSpPr>
          <p:cNvPr id="89093" name="Rectangle 3"/>
          <p:cNvSpPr>
            <a:spLocks noGrp="1" noChangeArrowheads="1"/>
          </p:cNvSpPr>
          <p:nvPr>
            <p:ph type="body" idx="1"/>
          </p:nvPr>
        </p:nvSpPr>
        <p:spPr>
          <a:xfrm>
            <a:off x="934113" y="4414562"/>
            <a:ext cx="5142177" cy="4185532"/>
          </a:xfrm>
          <a:noFill/>
          <a:ln/>
        </p:spPr>
        <p:txBody>
          <a:bodyPr>
            <a:normAutofit fontScale="85000" lnSpcReduction="10000"/>
          </a:bodyPr>
          <a:lstStyle/>
          <a:p>
            <a:pPr>
              <a:spcAft>
                <a:spcPts val="687"/>
              </a:spcAft>
            </a:pPr>
            <a:r>
              <a:rPr lang="en-US" dirty="0" smtClean="0">
                <a:solidFill>
                  <a:srgbClr val="000000"/>
                </a:solidFill>
              </a:rPr>
              <a:t>If you are designing, manufacturing, or doing field service/repair of electrical devices or systems, you need a tool that will help you analyze the electrical signals that are passing through or being transmitted by your system or device.  By analyzing the characteristics of the signal once its gone through the device/system, you can determine the performance, find problems, troubleshoot, etc. </a:t>
            </a:r>
          </a:p>
          <a:p>
            <a:pPr>
              <a:spcAft>
                <a:spcPts val="687"/>
              </a:spcAft>
            </a:pPr>
            <a:r>
              <a:rPr lang="en-US" dirty="0" smtClean="0">
                <a:solidFill>
                  <a:srgbClr val="000000"/>
                </a:solidFill>
              </a:rPr>
              <a:t> </a:t>
            </a:r>
          </a:p>
          <a:p>
            <a:pPr>
              <a:spcAft>
                <a:spcPts val="687"/>
              </a:spcAft>
            </a:pPr>
            <a:r>
              <a:rPr lang="en-US" dirty="0" smtClean="0">
                <a:solidFill>
                  <a:srgbClr val="000000"/>
                </a:solidFill>
              </a:rPr>
              <a:t>How do we measure these electrical signals in order to see what happens to them as they pass through our device/system and therefore verify the performance?  We need a passive receiver, meaning it doesn't do anything to the signal - it just displays it in a way that makes analysis</a:t>
            </a:r>
            <a:r>
              <a:rPr lang="en-US" baseline="0" dirty="0" smtClean="0">
                <a:solidFill>
                  <a:srgbClr val="000000"/>
                </a:solidFill>
              </a:rPr>
              <a:t> of</a:t>
            </a:r>
            <a:r>
              <a:rPr lang="en-US" dirty="0" smtClean="0">
                <a:solidFill>
                  <a:srgbClr val="000000"/>
                </a:solidFill>
              </a:rPr>
              <a:t> the signal easy.  This is called a spectrum analyzer.   Spectrum analyzers usually display raw, unprocessed signal information such as voltage, power, period, wave shape, sidebands, and frequency.  They can provide you with a clear and precise window into the frequency spectrum.  A vector signal analyzer can display the data in the same way as a spectrum analyzer, but it has the added ability to display and process the time data of the signal.  </a:t>
            </a:r>
          </a:p>
          <a:p>
            <a:pPr>
              <a:spcAft>
                <a:spcPts val="687"/>
              </a:spcAft>
            </a:pPr>
            <a:endParaRPr lang="en-US" dirty="0" smtClean="0">
              <a:solidFill>
                <a:srgbClr val="000000"/>
              </a:solidFill>
            </a:endParaRPr>
          </a:p>
          <a:p>
            <a:pPr>
              <a:spcAft>
                <a:spcPts val="687"/>
              </a:spcAft>
            </a:pPr>
            <a:r>
              <a:rPr lang="en-US" dirty="0" smtClean="0">
                <a:solidFill>
                  <a:srgbClr val="000000"/>
                </a:solidFill>
              </a:rPr>
              <a:t>Depending upon the application, a signal could have several different characteristics. For example, in communications, in order to send information such as your voice or data, it must be modulated onto a higher frequency carrier.  A modulated signal will have specific characteristics depending on the type of modulation used.  When testing non-linear devices such as amplifiers or mixers, it is important to understand how these create distortion products and what these distortion products look like.  Understanding the characteristics of noise and how a noise signal looks compared to other types of signals can also help you in analyzing your device/system.  </a:t>
            </a:r>
          </a:p>
          <a:p>
            <a:pPr>
              <a:spcAft>
                <a:spcPts val="687"/>
              </a:spcAft>
            </a:pPr>
            <a:r>
              <a:rPr lang="en-US" dirty="0" smtClean="0">
                <a:solidFill>
                  <a:srgbClr val="000000"/>
                </a:solidFill>
              </a:rPr>
              <a:t>Understanding the important aspects of a spectrum analyzer for measuring all of these types of signals will help you make more accurate measurements and give you confidence that you are interpreting the results correctly.</a:t>
            </a:r>
          </a:p>
          <a:p>
            <a:endParaRPr lang="en-US" b="1" dirty="0" smtClean="0"/>
          </a:p>
          <a:p>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24"/>
          <p:cNvSpPr>
            <a:spLocks noGrp="1" noChangeArrowheads="1"/>
          </p:cNvSpPr>
          <p:nvPr>
            <p:ph type="sldNum" sz="quarter" idx="5"/>
          </p:nvPr>
        </p:nvSpPr>
        <p:spPr>
          <a:noFill/>
        </p:spPr>
        <p:txBody>
          <a:bodyPr/>
          <a:lstStyle/>
          <a:p>
            <a:r>
              <a:rPr lang="en-US" dirty="0"/>
              <a:t>M6-</a:t>
            </a:r>
            <a:fld id="{9AA3EDA6-CA62-403F-9167-46B6DE9AD100}" type="slidenum">
              <a:rPr lang="en-US"/>
              <a:pPr/>
              <a:t>40</a:t>
            </a:fld>
            <a:endParaRPr lang="en-US" dirty="0"/>
          </a:p>
        </p:txBody>
      </p:sp>
      <p:sp>
        <p:nvSpPr>
          <p:cNvPr id="123908" name="Rectangle 2"/>
          <p:cNvSpPr>
            <a:spLocks noGrp="1" noRot="1" noChangeAspect="1" noChangeArrowheads="1" noTextEdit="1"/>
          </p:cNvSpPr>
          <p:nvPr>
            <p:ph type="sldImg"/>
          </p:nvPr>
        </p:nvSpPr>
        <p:spPr>
          <a:xfrm>
            <a:off x="1181100" y="695325"/>
            <a:ext cx="4649788" cy="3486150"/>
          </a:xfrm>
          <a:ln/>
        </p:spPr>
      </p:sp>
      <p:sp>
        <p:nvSpPr>
          <p:cNvPr id="123909" name="Rectangle 3"/>
          <p:cNvSpPr>
            <a:spLocks noGrp="1" noChangeArrowheads="1"/>
          </p:cNvSpPr>
          <p:nvPr>
            <p:ph type="body" idx="1"/>
          </p:nvPr>
        </p:nvSpPr>
        <p:spPr>
          <a:xfrm>
            <a:off x="934113" y="4414562"/>
            <a:ext cx="5142177" cy="4185532"/>
          </a:xfrm>
          <a:noFill/>
          <a:ln/>
        </p:spPr>
        <p:txBody>
          <a:bodyPr/>
          <a:lstStyle/>
          <a:p>
            <a:r>
              <a:rPr lang="en-US" dirty="0" smtClean="0"/>
              <a:t>When measuring two signals of equal-amplitude, the value of the selected RBW tells us how close together they can be and still be distinguishable from one another (by a 3 dB 'dip').  </a:t>
            </a:r>
          </a:p>
          <a:p>
            <a:endParaRPr lang="en-US" dirty="0" smtClean="0"/>
          </a:p>
          <a:p>
            <a:r>
              <a:rPr lang="en-US" dirty="0" smtClean="0"/>
              <a:t>For example, if two signals are 10 kHz apart, a 10 kHz RBW will easily separate the responses.  A wider RBW may make the two signals appear as one.</a:t>
            </a:r>
          </a:p>
          <a:p>
            <a:endParaRPr lang="en-US" dirty="0" smtClean="0"/>
          </a:p>
          <a:p>
            <a:r>
              <a:rPr lang="en-US" dirty="0" smtClean="0"/>
              <a:t>In general, two equal-amplitude signals can be resolved if their separation is greater than or equal to the 3 dB bandwidth of the selected resolution bandwidth filter.</a:t>
            </a:r>
          </a:p>
          <a:p>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24"/>
          <p:cNvSpPr>
            <a:spLocks noGrp="1" noChangeArrowheads="1"/>
          </p:cNvSpPr>
          <p:nvPr>
            <p:ph type="sldNum" sz="quarter" idx="5"/>
          </p:nvPr>
        </p:nvSpPr>
        <p:spPr>
          <a:noFill/>
        </p:spPr>
        <p:txBody>
          <a:bodyPr/>
          <a:lstStyle/>
          <a:p>
            <a:r>
              <a:rPr lang="en-US" dirty="0"/>
              <a:t>M6-</a:t>
            </a:r>
            <a:fld id="{BE21225D-16CB-4A93-B749-DB77D44E5BC2}" type="slidenum">
              <a:rPr lang="en-US"/>
              <a:pPr/>
              <a:t>41</a:t>
            </a:fld>
            <a:endParaRPr lang="en-US" dirty="0"/>
          </a:p>
        </p:txBody>
      </p:sp>
      <p:sp>
        <p:nvSpPr>
          <p:cNvPr id="124932" name="Rectangle 2"/>
          <p:cNvSpPr>
            <a:spLocks noGrp="1" noRot="1" noChangeAspect="1" noChangeArrowheads="1" noTextEdit="1"/>
          </p:cNvSpPr>
          <p:nvPr>
            <p:ph type="sldImg"/>
          </p:nvPr>
        </p:nvSpPr>
        <p:spPr>
          <a:xfrm>
            <a:off x="1181100" y="695325"/>
            <a:ext cx="4649788" cy="3486150"/>
          </a:xfrm>
          <a:ln/>
        </p:spPr>
      </p:sp>
      <p:sp>
        <p:nvSpPr>
          <p:cNvPr id="124933" name="Rectangle 3"/>
          <p:cNvSpPr>
            <a:spLocks noGrp="1" noChangeArrowheads="1"/>
          </p:cNvSpPr>
          <p:nvPr>
            <p:ph type="body" idx="1"/>
          </p:nvPr>
        </p:nvSpPr>
        <p:spPr>
          <a:xfrm>
            <a:off x="934113" y="4414562"/>
            <a:ext cx="5142177" cy="4185532"/>
          </a:xfrm>
          <a:noFill/>
          <a:ln/>
        </p:spPr>
        <p:txBody>
          <a:bodyPr/>
          <a:lstStyle/>
          <a:p>
            <a:r>
              <a:rPr lang="en-US" dirty="0" smtClean="0"/>
              <a:t>Selectivity is the important characteristic for determining the resolvability of unequal amplitude signals. Selectivity is the ratio of the 60 dB to 3 dB filter bandwidth.  Typical selectivity</a:t>
            </a:r>
            <a:r>
              <a:rPr lang="en-US" baseline="0" dirty="0" smtClean="0"/>
              <a:t> ratios</a:t>
            </a:r>
            <a:r>
              <a:rPr lang="en-US" dirty="0" smtClean="0"/>
              <a:t> range from 11:1 to 15:1 for analog filters, and 5:1 for digital filters. X-Series has a digital filter. The filter selectivity is 4.1:1.</a:t>
            </a:r>
          </a:p>
          <a:p>
            <a:endParaRPr lang="en-US" dirty="0" smtClean="0"/>
          </a:p>
          <a:p>
            <a:r>
              <a:rPr lang="en-US" dirty="0" smtClean="0"/>
              <a:t>Usually we will be looking at signals of unequal amplitudes.  Since both signals will trace out the filter shape, it is possible for the smaller signal to be buried under the filter skirt of the larger one.  The greater the amplitude difference, the more a lower signal gets buried under the skirt of its neighbor's response.  </a:t>
            </a:r>
          </a:p>
          <a:p>
            <a:endParaRPr lang="en-US" dirty="0" smtClean="0"/>
          </a:p>
          <a:p>
            <a:r>
              <a:rPr lang="en-US" dirty="0" smtClean="0"/>
              <a:t>This is significant, because most close-in signals you deal with are distortion or modulation products and, by nature, are quite different in amplitude from the parent signal. </a:t>
            </a:r>
          </a:p>
          <a:p>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24"/>
          <p:cNvSpPr>
            <a:spLocks noGrp="1" noChangeArrowheads="1"/>
          </p:cNvSpPr>
          <p:nvPr>
            <p:ph type="sldNum" sz="quarter" idx="5"/>
          </p:nvPr>
        </p:nvSpPr>
        <p:spPr>
          <a:noFill/>
        </p:spPr>
        <p:txBody>
          <a:bodyPr/>
          <a:lstStyle/>
          <a:p>
            <a:r>
              <a:rPr lang="en-US" dirty="0"/>
              <a:t>M6-</a:t>
            </a:r>
            <a:fld id="{06F3BF46-76A9-4AF8-AA28-F62153660861}" type="slidenum">
              <a:rPr lang="en-US"/>
              <a:pPr/>
              <a:t>42</a:t>
            </a:fld>
            <a:endParaRPr lang="en-US" dirty="0"/>
          </a:p>
        </p:txBody>
      </p:sp>
      <p:sp>
        <p:nvSpPr>
          <p:cNvPr id="125956" name="Rectangle 2"/>
          <p:cNvSpPr>
            <a:spLocks noGrp="1" noRot="1" noChangeAspect="1" noChangeArrowheads="1" noTextEdit="1"/>
          </p:cNvSpPr>
          <p:nvPr>
            <p:ph type="sldImg"/>
          </p:nvPr>
        </p:nvSpPr>
        <p:spPr>
          <a:xfrm>
            <a:off x="1181100" y="695325"/>
            <a:ext cx="4649788" cy="3486150"/>
          </a:xfrm>
          <a:ln/>
        </p:spPr>
      </p:sp>
      <p:sp>
        <p:nvSpPr>
          <p:cNvPr id="125957" name="Rectangle 3"/>
          <p:cNvSpPr>
            <a:spLocks noGrp="1" noChangeArrowheads="1"/>
          </p:cNvSpPr>
          <p:nvPr>
            <p:ph type="body" idx="1"/>
          </p:nvPr>
        </p:nvSpPr>
        <p:spPr>
          <a:xfrm>
            <a:off x="934113" y="4414562"/>
            <a:ext cx="5142177" cy="4185532"/>
          </a:xfrm>
          <a:noFill/>
          <a:ln/>
        </p:spPr>
        <p:txBody>
          <a:bodyPr/>
          <a:lstStyle/>
          <a:p>
            <a:r>
              <a:rPr lang="en-US" dirty="0" smtClean="0">
                <a:solidFill>
                  <a:srgbClr val="000000"/>
                </a:solidFill>
              </a:rPr>
              <a:t>For example, say we are doing a two-tone test where the signals are separated by 10 kHz.  With a 10 kHz RBW, resolution of the equal amplitude tones is not a problem, as we have seen.  But the distortion products, which can be 50 dB down and 10 kHz away, could be buried.  </a:t>
            </a:r>
          </a:p>
          <a:p>
            <a:endParaRPr lang="en-US" dirty="0" smtClean="0">
              <a:solidFill>
                <a:srgbClr val="000000"/>
              </a:solidFill>
            </a:endParaRPr>
          </a:p>
          <a:p>
            <a:pPr>
              <a:spcAft>
                <a:spcPts val="687"/>
              </a:spcAft>
            </a:pPr>
            <a:r>
              <a:rPr lang="en-US" dirty="0" smtClean="0">
                <a:solidFill>
                  <a:srgbClr val="000000"/>
                </a:solidFill>
              </a:rPr>
              <a:t>Let's try a 3 kHz RBW which has a selectivity of 15:1.  The filter width 60 dB down is 45 kHz (15 x 3 kHz), and therefore, distortion will be hidden under the skirt of the response of the test tone. If we switch to a narrower filter (for example, a 1 kHz filter) the 60 dB bandwidth is 15 kHz (15 x 1 kHz), and the distortion products are easily visible (because one-half of the 60 dB bandwidth is 7.5 kHz, which is less than the separation of the sidebands).  So our required RBW for the measurement must be  1 kHz.</a:t>
            </a:r>
          </a:p>
          <a:p>
            <a:pPr>
              <a:spcAft>
                <a:spcPts val="687"/>
              </a:spcAft>
            </a:pPr>
            <a:endParaRPr lang="en-US" dirty="0" smtClean="0">
              <a:solidFill>
                <a:srgbClr val="000000"/>
              </a:solidFill>
            </a:endParaRPr>
          </a:p>
          <a:p>
            <a:pPr>
              <a:spcAft>
                <a:spcPts val="687"/>
              </a:spcAft>
            </a:pPr>
            <a:r>
              <a:rPr lang="en-US" dirty="0" smtClean="0">
                <a:solidFill>
                  <a:srgbClr val="000000"/>
                </a:solidFill>
              </a:rPr>
              <a:t>This tells us then, that two signals unequal in amplitude by 60 dB must be separated by at least one half the 60 dB bandwidth</a:t>
            </a:r>
            <a:r>
              <a:rPr lang="en-US" b="1" dirty="0" smtClean="0">
                <a:solidFill>
                  <a:srgbClr val="000000"/>
                </a:solidFill>
              </a:rPr>
              <a:t> </a:t>
            </a:r>
            <a:r>
              <a:rPr lang="en-US" dirty="0" smtClean="0">
                <a:solidFill>
                  <a:srgbClr val="000000"/>
                </a:solidFill>
              </a:rPr>
              <a:t>to resolve the smaller signal.  Hence, selectivity is key in determining the resolution of unequal amplitude signals.  </a:t>
            </a:r>
          </a:p>
          <a:p>
            <a:endParaRPr lang="en-US" b="1" dirty="0" smtClean="0"/>
          </a:p>
          <a:p>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24"/>
          <p:cNvSpPr>
            <a:spLocks noGrp="1" noChangeArrowheads="1"/>
          </p:cNvSpPr>
          <p:nvPr>
            <p:ph type="sldNum" sz="quarter" idx="5"/>
          </p:nvPr>
        </p:nvSpPr>
        <p:spPr>
          <a:noFill/>
        </p:spPr>
        <p:txBody>
          <a:bodyPr/>
          <a:lstStyle/>
          <a:p>
            <a:r>
              <a:rPr lang="en-US" dirty="0"/>
              <a:t>M6-</a:t>
            </a:r>
            <a:fld id="{54F982FB-C666-46BF-96D8-AE24ED56208E}" type="slidenum">
              <a:rPr lang="en-US"/>
              <a:pPr/>
              <a:t>43</a:t>
            </a:fld>
            <a:endParaRPr lang="en-US" dirty="0"/>
          </a:p>
        </p:txBody>
      </p:sp>
      <p:sp>
        <p:nvSpPr>
          <p:cNvPr id="126980" name="Rectangle 2"/>
          <p:cNvSpPr>
            <a:spLocks noGrp="1" noRot="1" noChangeAspect="1" noChangeArrowheads="1" noTextEdit="1"/>
          </p:cNvSpPr>
          <p:nvPr>
            <p:ph type="sldImg"/>
          </p:nvPr>
        </p:nvSpPr>
        <p:spPr>
          <a:xfrm>
            <a:off x="1181100" y="695325"/>
            <a:ext cx="4649788" cy="3486150"/>
          </a:xfrm>
          <a:ln/>
        </p:spPr>
      </p:sp>
      <p:sp>
        <p:nvSpPr>
          <p:cNvPr id="126981" name="Rectangle 3"/>
          <p:cNvSpPr>
            <a:spLocks noGrp="1" noChangeArrowheads="1"/>
          </p:cNvSpPr>
          <p:nvPr>
            <p:ph type="body" idx="1"/>
          </p:nvPr>
        </p:nvSpPr>
        <p:spPr>
          <a:xfrm>
            <a:off x="934113" y="4414562"/>
            <a:ext cx="5142177" cy="4185532"/>
          </a:xfrm>
          <a:noFill/>
          <a:ln/>
        </p:spPr>
        <p:txBody>
          <a:bodyPr/>
          <a:lstStyle/>
          <a:p>
            <a:r>
              <a:rPr lang="en-US" dirty="0" smtClean="0">
                <a:solidFill>
                  <a:srgbClr val="000000"/>
                </a:solidFill>
              </a:rPr>
              <a:t>Digital RBWs (i.e. spectrum analyzers using digital signal processing (DSP) based IF filters) have superior selectivity and measurement speed.  The following table illustrates this point.  For example, with a 100 Hz RBW, a digital filter is 3.1 times faster than an analog.  </a:t>
            </a:r>
          </a:p>
          <a:p>
            <a:r>
              <a:rPr lang="en-US" dirty="0" smtClean="0">
                <a:solidFill>
                  <a:srgbClr val="000000"/>
                </a:solidFill>
              </a:rPr>
              <a:t>RBW	Speed Improvement 	</a:t>
            </a:r>
          </a:p>
          <a:p>
            <a:r>
              <a:rPr lang="en-US" dirty="0" smtClean="0">
                <a:solidFill>
                  <a:srgbClr val="000000"/>
                </a:solidFill>
              </a:rPr>
              <a:t>100 Hz		3.10	</a:t>
            </a:r>
          </a:p>
          <a:p>
            <a:r>
              <a:rPr lang="en-US" dirty="0" smtClean="0">
                <a:solidFill>
                  <a:srgbClr val="000000"/>
                </a:solidFill>
              </a:rPr>
              <a:t>30 Hz		14.40	</a:t>
            </a:r>
          </a:p>
          <a:p>
            <a:r>
              <a:rPr lang="en-US" dirty="0" smtClean="0">
                <a:solidFill>
                  <a:srgbClr val="000000"/>
                </a:solidFill>
              </a:rPr>
              <a:t>10 Hz		52.40	</a:t>
            </a:r>
          </a:p>
          <a:p>
            <a:r>
              <a:rPr lang="en-US" dirty="0" smtClean="0">
                <a:solidFill>
                  <a:srgbClr val="000000"/>
                </a:solidFill>
              </a:rPr>
              <a:t>3 Hz		118.00	</a:t>
            </a:r>
          </a:p>
          <a:p>
            <a:r>
              <a:rPr lang="en-US" dirty="0" smtClean="0">
                <a:solidFill>
                  <a:srgbClr val="000000"/>
                </a:solidFill>
              </a:rPr>
              <a:t>1 Hz		84.00	</a:t>
            </a:r>
          </a:p>
          <a:p>
            <a:endParaRPr lang="en-US" dirty="0" smtClean="0"/>
          </a:p>
          <a:p>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24"/>
          <p:cNvSpPr>
            <a:spLocks noGrp="1" noChangeArrowheads="1"/>
          </p:cNvSpPr>
          <p:nvPr>
            <p:ph type="sldNum" sz="quarter" idx="5"/>
          </p:nvPr>
        </p:nvSpPr>
        <p:spPr>
          <a:noFill/>
        </p:spPr>
        <p:txBody>
          <a:bodyPr/>
          <a:lstStyle/>
          <a:p>
            <a:r>
              <a:rPr lang="en-US" dirty="0"/>
              <a:t>M6-</a:t>
            </a:r>
            <a:fld id="{A8F31F8A-8C73-4C63-916B-819EA5D9BC33}" type="slidenum">
              <a:rPr lang="en-US"/>
              <a:pPr/>
              <a:t>44</a:t>
            </a:fld>
            <a:endParaRPr lang="en-US" dirty="0"/>
          </a:p>
        </p:txBody>
      </p:sp>
      <p:sp>
        <p:nvSpPr>
          <p:cNvPr id="128004" name="Rectangle 2"/>
          <p:cNvSpPr>
            <a:spLocks noGrp="1" noRot="1" noChangeAspect="1" noChangeArrowheads="1" noTextEdit="1"/>
          </p:cNvSpPr>
          <p:nvPr>
            <p:ph type="sldImg"/>
          </p:nvPr>
        </p:nvSpPr>
        <p:spPr>
          <a:xfrm>
            <a:off x="1181100" y="695325"/>
            <a:ext cx="4649788" cy="3486150"/>
          </a:xfrm>
          <a:ln/>
        </p:spPr>
      </p:sp>
      <p:sp>
        <p:nvSpPr>
          <p:cNvPr id="128005" name="Rectangle 3"/>
          <p:cNvSpPr>
            <a:spLocks noGrp="1" noChangeArrowheads="1"/>
          </p:cNvSpPr>
          <p:nvPr>
            <p:ph type="body" idx="1"/>
          </p:nvPr>
        </p:nvSpPr>
        <p:spPr>
          <a:xfrm>
            <a:off x="934113" y="4414562"/>
            <a:ext cx="5142177" cy="4185532"/>
          </a:xfrm>
          <a:noFill/>
          <a:ln/>
        </p:spPr>
        <p:txBody>
          <a:bodyPr/>
          <a:lstStyle/>
          <a:p>
            <a:r>
              <a:rPr lang="en-US" dirty="0" smtClean="0">
                <a:solidFill>
                  <a:srgbClr val="000000"/>
                </a:solidFill>
              </a:rPr>
              <a:t>The remaining instability appears as</a:t>
            </a:r>
            <a:r>
              <a:rPr lang="en-US" i="1" dirty="0" smtClean="0">
                <a:solidFill>
                  <a:srgbClr val="000000"/>
                </a:solidFill>
              </a:rPr>
              <a:t> noise sidebands (also called phase noise)</a:t>
            </a:r>
            <a:r>
              <a:rPr lang="en-US" b="1" dirty="0" smtClean="0">
                <a:solidFill>
                  <a:srgbClr val="000000"/>
                </a:solidFill>
              </a:rPr>
              <a:t> </a:t>
            </a:r>
            <a:r>
              <a:rPr lang="en-US" dirty="0" smtClean="0">
                <a:solidFill>
                  <a:srgbClr val="000000"/>
                </a:solidFill>
              </a:rPr>
              <a:t>at the base of the signal response.  This noise can mask close-in (to a carrier), low-level signals that we might otherwise be able to see if we were only to consider bandwidth and selectivity.  These noise sidebands affect resolution of close-in, low-level signals.  </a:t>
            </a:r>
          </a:p>
          <a:p>
            <a:endParaRPr lang="en-US" dirty="0" smtClean="0">
              <a:solidFill>
                <a:srgbClr val="000000"/>
              </a:solidFill>
            </a:endParaRPr>
          </a:p>
          <a:p>
            <a:pPr>
              <a:spcAft>
                <a:spcPts val="687"/>
              </a:spcAft>
            </a:pPr>
            <a:r>
              <a:rPr lang="en-US" dirty="0" smtClean="0">
                <a:solidFill>
                  <a:srgbClr val="000000"/>
                </a:solidFill>
              </a:rPr>
              <a:t>Phase noise is specified in terms of dBc or dB relative to a carrier and is displayed only when the signal is far enough above the system noise floor.  This becomes the ultimate limitation in an analyzer's ability to resolve signals of unequal amplitude.  The above figure shows us that although we may have determined that we should be able to resolve two signals based on the 3-dB bandwidth and selectivity, we find that the phase noise actually covers up the smaller signal.</a:t>
            </a:r>
          </a:p>
          <a:p>
            <a:pPr>
              <a:spcAft>
                <a:spcPts val="687"/>
              </a:spcAft>
            </a:pPr>
            <a:endParaRPr lang="en-US" dirty="0" smtClean="0">
              <a:solidFill>
                <a:srgbClr val="000000"/>
              </a:solidFill>
            </a:endParaRPr>
          </a:p>
          <a:p>
            <a:pPr>
              <a:spcAft>
                <a:spcPts val="687"/>
              </a:spcAft>
            </a:pPr>
            <a:r>
              <a:rPr lang="en-US" dirty="0" smtClean="0">
                <a:solidFill>
                  <a:srgbClr val="000000"/>
                </a:solidFill>
              </a:rPr>
              <a:t>Noise sideband specifications are typically normalized to a 1 Hz RBW.  Therefore, if we need to measure a signal 50 dB down from a carrier at a 10 kHz offset in a 1 kHz RBW, we need a phase noise spec of  -80 dBc/1Hz RBW at 10 kHz offset.  Note: 50 dBc in a 1 kHz RBW can be normalized to a 1 Hz RBW using the following equation.  (-50 dBc - [10*log(1kHz/1Hz)]) = (-50 - [30]) = -80 dBc.</a:t>
            </a:r>
          </a:p>
          <a:p>
            <a:pPr>
              <a:spcAft>
                <a:spcPts val="687"/>
              </a:spcAft>
            </a:pP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24"/>
          <p:cNvSpPr>
            <a:spLocks noGrp="1" noChangeArrowheads="1"/>
          </p:cNvSpPr>
          <p:nvPr>
            <p:ph type="sldNum" sz="quarter" idx="5"/>
          </p:nvPr>
        </p:nvSpPr>
        <p:spPr>
          <a:noFill/>
        </p:spPr>
        <p:txBody>
          <a:bodyPr/>
          <a:lstStyle/>
          <a:p>
            <a:r>
              <a:rPr lang="en-US" dirty="0"/>
              <a:t>M6-</a:t>
            </a:r>
            <a:fld id="{181B74AD-4E31-4495-94F2-E1E0DEE0C70E}" type="slidenum">
              <a:rPr lang="en-US"/>
              <a:pPr/>
              <a:t>45</a:t>
            </a:fld>
            <a:endParaRPr lang="en-US" dirty="0"/>
          </a:p>
        </p:txBody>
      </p:sp>
      <p:sp>
        <p:nvSpPr>
          <p:cNvPr id="129028" name="Rectangle 2"/>
          <p:cNvSpPr>
            <a:spLocks noGrp="1" noRot="1" noChangeAspect="1" noChangeArrowheads="1" noTextEdit="1"/>
          </p:cNvSpPr>
          <p:nvPr>
            <p:ph type="sldImg"/>
          </p:nvPr>
        </p:nvSpPr>
        <p:spPr>
          <a:xfrm>
            <a:off x="1181100" y="695325"/>
            <a:ext cx="4649788" cy="3486150"/>
          </a:xfrm>
          <a:ln/>
        </p:spPr>
      </p:sp>
      <p:sp>
        <p:nvSpPr>
          <p:cNvPr id="129029" name="Rectangle 3"/>
          <p:cNvSpPr>
            <a:spLocks noGrp="1" noChangeArrowheads="1"/>
          </p:cNvSpPr>
          <p:nvPr>
            <p:ph type="body" idx="1"/>
          </p:nvPr>
        </p:nvSpPr>
        <p:spPr>
          <a:xfrm>
            <a:off x="934113" y="4414562"/>
            <a:ext cx="5142177" cy="4185532"/>
          </a:xfrm>
          <a:noFill/>
          <a:ln/>
        </p:spPr>
        <p:txBody>
          <a:bodyPr/>
          <a:lstStyle/>
          <a:p>
            <a:r>
              <a:rPr lang="en-US" dirty="0" smtClean="0"/>
              <a:t>When we narrow the resolution bandwidths for better resolution, it takes  longer to sweep through them because they require a finite time to respond fully. When the sweep time is too short, the RBW filters cannot fully respond, and the displayed response becomes uncalibrated both in amplitude and frequency - the amplitude is too low and the frequency is too high (shifts upwards) due to delay through the filter.</a:t>
            </a:r>
          </a:p>
          <a:p>
            <a:endParaRPr lang="en-US" dirty="0" smtClean="0"/>
          </a:p>
          <a:p>
            <a:r>
              <a:rPr lang="en-US" dirty="0" smtClean="0"/>
              <a:t>Spectrum analyzers have auto-coupled sweep time which automatically chooses the fastest allowable sweep time based upon selected Span, RBW, and VBW.  When selecting the RBW, there is usually  a 1-10 or a 1-3-10 sequence of RBWs available  (some spectrum analyzers even have 10% steps).  </a:t>
            </a:r>
          </a:p>
          <a:p>
            <a:r>
              <a:rPr lang="en-US" dirty="0" smtClean="0"/>
              <a:t>More RBWs are better because this allows choosing just enough resolution to make the measurement at the fastest possible sweep time.  </a:t>
            </a:r>
          </a:p>
          <a:p>
            <a:endParaRPr lang="en-US" dirty="0" smtClean="0"/>
          </a:p>
          <a:p>
            <a:r>
              <a:rPr lang="en-US" dirty="0" smtClean="0"/>
              <a:t>For example, if 1 kHz resolution (1 sec sweep time) is not enough resolution, a 1-3-10 sequence analyzer can make the measurement in a 300 Hz Res BW (10 sec sweep time), whereas the 1-10 sequence analyzer must use a 100 Hz Res BW (100 sec sweep time)!</a:t>
            </a:r>
          </a:p>
          <a:p>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24"/>
          <p:cNvSpPr>
            <a:spLocks noGrp="1" noChangeArrowheads="1"/>
          </p:cNvSpPr>
          <p:nvPr>
            <p:ph type="sldNum" sz="quarter" idx="5"/>
          </p:nvPr>
        </p:nvSpPr>
        <p:spPr>
          <a:noFill/>
        </p:spPr>
        <p:txBody>
          <a:bodyPr/>
          <a:lstStyle/>
          <a:p>
            <a:r>
              <a:rPr lang="en-US" dirty="0"/>
              <a:t>M6-</a:t>
            </a:r>
            <a:fld id="{07D7376B-D715-482F-883A-0EEE3D256389}" type="slidenum">
              <a:rPr lang="en-US"/>
              <a:pPr/>
              <a:t>46</a:t>
            </a:fld>
            <a:endParaRPr lang="en-US" dirty="0"/>
          </a:p>
        </p:txBody>
      </p:sp>
      <p:sp>
        <p:nvSpPr>
          <p:cNvPr id="130052" name="Rectangle 2"/>
          <p:cNvSpPr>
            <a:spLocks noGrp="1" noRot="1" noChangeAspect="1" noChangeArrowheads="1" noTextEdit="1"/>
          </p:cNvSpPr>
          <p:nvPr>
            <p:ph type="sldImg"/>
          </p:nvPr>
        </p:nvSpPr>
        <p:spPr>
          <a:xfrm>
            <a:off x="1181100" y="695325"/>
            <a:ext cx="4649788" cy="3486150"/>
          </a:xfrm>
          <a:ln/>
        </p:spPr>
      </p:sp>
      <p:sp>
        <p:nvSpPr>
          <p:cNvPr id="130053" name="Rectangle 3"/>
          <p:cNvSpPr>
            <a:spLocks noGrp="1" noChangeArrowheads="1"/>
          </p:cNvSpPr>
          <p:nvPr>
            <p:ph type="body" idx="1"/>
          </p:nvPr>
        </p:nvSpPr>
        <p:spPr>
          <a:xfrm>
            <a:off x="934113" y="4414562"/>
            <a:ext cx="5142177" cy="4185532"/>
          </a:xfrm>
          <a:noFill/>
          <a:ln/>
        </p:spPr>
        <p:txBody>
          <a:bodyPr lIns="93159" tIns="46578" rIns="93159" bIns="46578"/>
          <a:lstStyle/>
          <a:p>
            <a:r>
              <a:rPr lang="en-US" dirty="0" smtClean="0"/>
              <a:t>The speed of a sweep for a spectrum analyzer is affected by whether it is a swept analog or digital analyzer or an FFT analyzer.  Shown here screen shots comparing the sweep times for three types.</a:t>
            </a:r>
          </a:p>
          <a:p>
            <a:endParaRPr lang="en-US" dirty="0" smtClean="0"/>
          </a:p>
          <a:p>
            <a:r>
              <a:rPr lang="en-US" dirty="0" smtClean="0"/>
              <a:t>Long measurement times in swept spectrum analysis result from measurements that require a narrow RBW (and thus a more narrow span).  This</a:t>
            </a:r>
            <a:r>
              <a:rPr lang="en-US" baseline="0" dirty="0" smtClean="0"/>
              <a:t> is necessary when trying to view </a:t>
            </a:r>
            <a:r>
              <a:rPr lang="en-US" dirty="0" smtClean="0"/>
              <a:t>a narrow signal (span less than 100 kHz) or performing measurements such as low level spurious searches where narrow RBW’s are used to reduce the displayed average noise level.</a:t>
            </a:r>
          </a:p>
          <a:p>
            <a:endParaRPr lang="en-US" dirty="0" smtClean="0"/>
          </a:p>
          <a:p>
            <a:r>
              <a:rPr lang="en-US" dirty="0" smtClean="0"/>
              <a:t>The primary advantage of FFT analysis is measurement speed in measurements that require a narrow RBW and a comparatively wide frequency span.  Remember that FFT processing can be thought of as many RBW filters in parallel.  The settling time is similar to the swept case, but all of the filters are settling at the same time a faster measurement.  In some cases, FFT processing can</a:t>
            </a:r>
            <a:r>
              <a:rPr lang="en-US" baseline="0" dirty="0" smtClean="0"/>
              <a:t> provide measurements 100 times faster than the swept case</a:t>
            </a:r>
            <a:r>
              <a:rPr lang="en-US" dirty="0" smtClean="0"/>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24"/>
          <p:cNvSpPr>
            <a:spLocks noGrp="1" noChangeArrowheads="1"/>
          </p:cNvSpPr>
          <p:nvPr>
            <p:ph type="sldNum" sz="quarter" idx="5"/>
          </p:nvPr>
        </p:nvSpPr>
        <p:spPr>
          <a:noFill/>
        </p:spPr>
        <p:txBody>
          <a:bodyPr/>
          <a:lstStyle/>
          <a:p>
            <a:r>
              <a:rPr lang="en-US" dirty="0"/>
              <a:t>M6-</a:t>
            </a:r>
            <a:fld id="{71958680-6D17-43F3-AA8B-52C09B905DA5}" type="slidenum">
              <a:rPr lang="en-US"/>
              <a:pPr/>
              <a:t>47</a:t>
            </a:fld>
            <a:endParaRPr lang="en-US" dirty="0"/>
          </a:p>
        </p:txBody>
      </p:sp>
      <p:sp>
        <p:nvSpPr>
          <p:cNvPr id="131076" name="Rectangle 2"/>
          <p:cNvSpPr>
            <a:spLocks noGrp="1" noRot="1" noChangeAspect="1" noChangeArrowheads="1" noTextEdit="1"/>
          </p:cNvSpPr>
          <p:nvPr>
            <p:ph type="sldImg"/>
          </p:nvPr>
        </p:nvSpPr>
        <p:spPr>
          <a:xfrm>
            <a:off x="1181100" y="695325"/>
            <a:ext cx="4649788" cy="3486150"/>
          </a:xfrm>
          <a:ln/>
        </p:spPr>
      </p:sp>
      <p:sp>
        <p:nvSpPr>
          <p:cNvPr id="131077" name="Rectangle 3"/>
          <p:cNvSpPr>
            <a:spLocks noGrp="1" noChangeArrowheads="1"/>
          </p:cNvSpPr>
          <p:nvPr>
            <p:ph type="body" idx="1"/>
          </p:nvPr>
        </p:nvSpPr>
        <p:spPr>
          <a:xfrm>
            <a:off x="934113" y="4414562"/>
            <a:ext cx="5142177" cy="4185532"/>
          </a:xfrm>
          <a:noFill/>
          <a:ln/>
        </p:spPr>
        <p:txBody>
          <a:bodyPr/>
          <a:lstStyle/>
          <a:p>
            <a:pPr>
              <a:spcAft>
                <a:spcPts val="687"/>
              </a:spcAft>
            </a:pPr>
            <a:r>
              <a:rPr lang="en-US" dirty="0" smtClean="0">
                <a:solidFill>
                  <a:srgbClr val="000000"/>
                </a:solidFill>
              </a:rPr>
              <a:t>One of the primary uses of a spectrum analyzer is to search out and measure low-level signals.  The </a:t>
            </a:r>
            <a:r>
              <a:rPr lang="en-US" b="1" dirty="0" smtClean="0">
                <a:solidFill>
                  <a:srgbClr val="000000"/>
                </a:solidFill>
              </a:rPr>
              <a:t>sensitivity </a:t>
            </a:r>
            <a:r>
              <a:rPr lang="en-US" dirty="0" smtClean="0">
                <a:solidFill>
                  <a:srgbClr val="000000"/>
                </a:solidFill>
              </a:rPr>
              <a:t>of any receiver is an indication of how well it can measure small signals.  A perfect receiver would add no additional noise to the natural amount of thermal noise present in all electronic systems, represented by kTB (k=Boltzman's constant, T=temperature, and B=bandwidth).  In practice, all receivers, including spectrum analyzers, add some amount of internally generated noise.</a:t>
            </a:r>
          </a:p>
          <a:p>
            <a:pPr>
              <a:spcAft>
                <a:spcPts val="687"/>
              </a:spcAft>
            </a:pPr>
            <a:r>
              <a:rPr lang="en-US" dirty="0" smtClean="0">
                <a:solidFill>
                  <a:srgbClr val="000000"/>
                </a:solidFill>
              </a:rPr>
              <a:t>    </a:t>
            </a:r>
          </a:p>
          <a:p>
            <a:pPr>
              <a:spcAft>
                <a:spcPts val="687"/>
              </a:spcAft>
            </a:pPr>
            <a:r>
              <a:rPr lang="en-US" dirty="0" smtClean="0">
                <a:solidFill>
                  <a:srgbClr val="000000"/>
                </a:solidFill>
              </a:rPr>
              <a:t>Spectrum analyzers usually characterize this by specifying the displayed average noise level (DANL) in dBm, with the smallest RBW setting.  DANL is just another term for the noise floor of the instrument given a particular bandwidth.  It represents the best-case sensitivity of the spectrum analyzer, and is the ultimate limitation in making measurements on small signals.  An input signal below this noise level cannot be detected.  Generally, sensitivity is on the order of -90 dBm to -145 dBm.</a:t>
            </a:r>
          </a:p>
          <a:p>
            <a:pPr>
              <a:spcAft>
                <a:spcPts val="687"/>
              </a:spcAft>
            </a:pPr>
            <a:endParaRPr lang="en-US" dirty="0" smtClean="0">
              <a:solidFill>
                <a:srgbClr val="000000"/>
              </a:solidFill>
            </a:endParaRPr>
          </a:p>
          <a:p>
            <a:pPr>
              <a:spcAft>
                <a:spcPts val="687"/>
              </a:spcAft>
            </a:pPr>
            <a:r>
              <a:rPr lang="en-US" dirty="0" smtClean="0">
                <a:solidFill>
                  <a:srgbClr val="000000"/>
                </a:solidFill>
              </a:rPr>
              <a:t>It is important to know the sensitivity capability of your analyzer in order to determine if it will adequately measure your low-level signals.</a:t>
            </a:r>
          </a:p>
          <a:p>
            <a:endParaRPr lang="en-US" b="1" dirty="0" smtClean="0"/>
          </a:p>
          <a:p>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24"/>
          <p:cNvSpPr>
            <a:spLocks noGrp="1" noChangeArrowheads="1"/>
          </p:cNvSpPr>
          <p:nvPr>
            <p:ph type="sldNum" sz="quarter" idx="5"/>
          </p:nvPr>
        </p:nvSpPr>
        <p:spPr>
          <a:noFill/>
        </p:spPr>
        <p:txBody>
          <a:bodyPr/>
          <a:lstStyle/>
          <a:p>
            <a:r>
              <a:rPr lang="en-US" dirty="0"/>
              <a:t>M6-</a:t>
            </a:r>
            <a:fld id="{36294531-B37A-4FDA-AAC5-69769332C8AE}" type="slidenum">
              <a:rPr lang="en-US"/>
              <a:pPr/>
              <a:t>48</a:t>
            </a:fld>
            <a:endParaRPr lang="en-US" dirty="0"/>
          </a:p>
        </p:txBody>
      </p:sp>
      <p:sp>
        <p:nvSpPr>
          <p:cNvPr id="132100" name="Rectangle 2"/>
          <p:cNvSpPr>
            <a:spLocks noGrp="1" noRot="1" noChangeAspect="1" noChangeArrowheads="1" noTextEdit="1"/>
          </p:cNvSpPr>
          <p:nvPr>
            <p:ph type="sldImg"/>
          </p:nvPr>
        </p:nvSpPr>
        <p:spPr>
          <a:xfrm>
            <a:off x="1181100" y="695325"/>
            <a:ext cx="4649788" cy="3486150"/>
          </a:xfrm>
          <a:ln/>
        </p:spPr>
      </p:sp>
      <p:sp>
        <p:nvSpPr>
          <p:cNvPr id="132101" name="Rectangle 3"/>
          <p:cNvSpPr>
            <a:spLocks noGrp="1" noChangeArrowheads="1"/>
          </p:cNvSpPr>
          <p:nvPr>
            <p:ph type="body" idx="1"/>
          </p:nvPr>
        </p:nvSpPr>
        <p:spPr>
          <a:xfrm>
            <a:off x="934113" y="4414562"/>
            <a:ext cx="5142177" cy="4185532"/>
          </a:xfrm>
          <a:noFill/>
          <a:ln/>
        </p:spPr>
        <p:txBody>
          <a:bodyPr/>
          <a:lstStyle/>
          <a:p>
            <a:pPr>
              <a:spcAft>
                <a:spcPts val="687"/>
              </a:spcAft>
            </a:pPr>
            <a:r>
              <a:rPr lang="en-US" dirty="0" smtClean="0">
                <a:solidFill>
                  <a:srgbClr val="000000"/>
                </a:solidFill>
              </a:rPr>
              <a:t>A signal whose level is equal to the displayed average noise level (DANL) will appear approximately as a 2.2 dB bump above the displayed average noise level.  This is considered to be the minimum measurable signal level.  However, you won't be able to see this signal unless you use video filtering to average the noise.  </a:t>
            </a:r>
          </a:p>
          <a:p>
            <a:pPr>
              <a:spcAft>
                <a:spcPts val="687"/>
              </a:spcAft>
            </a:pPr>
            <a:endParaRPr lang="en-US" dirty="0" smtClean="0">
              <a:solidFill>
                <a:srgbClr val="000000"/>
              </a:solidFill>
            </a:endParaRPr>
          </a:p>
          <a:p>
            <a:r>
              <a:rPr lang="en-US" dirty="0" smtClean="0">
                <a:solidFill>
                  <a:srgbClr val="000000"/>
                </a:solidFill>
              </a:rPr>
              <a:t>Spectrum analyzer sensitivity is specified as the DANL in a specified RBW. </a:t>
            </a:r>
          </a:p>
          <a:p>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4"/>
          <p:cNvSpPr>
            <a:spLocks noGrp="1" noChangeArrowheads="1"/>
          </p:cNvSpPr>
          <p:nvPr>
            <p:ph type="sldNum" sz="quarter" idx="5"/>
          </p:nvPr>
        </p:nvSpPr>
        <p:spPr>
          <a:noFill/>
        </p:spPr>
        <p:txBody>
          <a:bodyPr/>
          <a:lstStyle/>
          <a:p>
            <a:r>
              <a:rPr lang="en-US" dirty="0"/>
              <a:t>M6-</a:t>
            </a:r>
            <a:fld id="{C43E4620-7F2C-489A-B1CA-F7253660444B}" type="slidenum">
              <a:rPr lang="en-US"/>
              <a:pPr/>
              <a:t>49</a:t>
            </a:fld>
            <a:endParaRPr lang="en-US" dirty="0"/>
          </a:p>
        </p:txBody>
      </p:sp>
      <p:sp>
        <p:nvSpPr>
          <p:cNvPr id="133124" name="Rectangle 2"/>
          <p:cNvSpPr>
            <a:spLocks noGrp="1" noRot="1" noChangeAspect="1" noChangeArrowheads="1" noTextEdit="1"/>
          </p:cNvSpPr>
          <p:nvPr>
            <p:ph type="sldImg"/>
          </p:nvPr>
        </p:nvSpPr>
        <p:spPr>
          <a:xfrm>
            <a:off x="1181100" y="695325"/>
            <a:ext cx="4649788" cy="3486150"/>
          </a:xfrm>
          <a:ln/>
        </p:spPr>
      </p:sp>
      <p:sp>
        <p:nvSpPr>
          <p:cNvPr id="133125" name="Rectangle 3"/>
          <p:cNvSpPr>
            <a:spLocks noGrp="1" noChangeArrowheads="1"/>
          </p:cNvSpPr>
          <p:nvPr>
            <p:ph type="body" idx="1"/>
          </p:nvPr>
        </p:nvSpPr>
        <p:spPr>
          <a:xfrm>
            <a:off x="934113" y="4414562"/>
            <a:ext cx="5142177" cy="4185532"/>
          </a:xfrm>
          <a:noFill/>
          <a:ln/>
        </p:spPr>
        <p:txBody>
          <a:bodyPr/>
          <a:lstStyle/>
          <a:p>
            <a:r>
              <a:rPr lang="en-US" dirty="0" smtClean="0"/>
              <a:t>One aspect of the analyzer's internal noise that is often overlooked is its effective level as a function of the RF input attenuator setting.</a:t>
            </a:r>
            <a:r>
              <a:rPr lang="en-US" baseline="0" dirty="0" smtClean="0"/>
              <a:t> </a:t>
            </a:r>
            <a:r>
              <a:rPr lang="en-US" dirty="0" smtClean="0"/>
              <a:t>Since the internal noise is generated after the mixer, the RF input attenuator has no effect on the actual noise level.  (Refer to the block diagram). However, the RF input attenuator does affect the signal level at the input and therefore decreases the signal-to-noise ratio (SNR) of the analyzer. The best SNR is with the lowest possible RF input attenuation.</a:t>
            </a:r>
          </a:p>
          <a:p>
            <a:endParaRPr lang="en-US" dirty="0" smtClean="0"/>
          </a:p>
          <a:p>
            <a:r>
              <a:rPr lang="en-US" dirty="0" smtClean="0"/>
              <a:t>Note in the figure, that the displayed signal level does not fall with increased attenuation. Remember from the theory of operation section that the RF input attenuator and IF gain are tied together. Therefore, as we increase the RF input attenuation 10 dB, the IF gain will simultaneously increase 10 dB to compensate for the loss.  The result is that the on-screen signal stays constant, but the (amplified) noise level increases 10 dB.</a:t>
            </a:r>
          </a:p>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year and a half after the first introduction of the PXA,  Agilent is now introducing the world’s highest performance </a:t>
            </a:r>
            <a:r>
              <a:rPr lang="en-US" dirty="0" err="1" smtClean="0"/>
              <a:t>mmW</a:t>
            </a:r>
            <a:r>
              <a:rPr lang="en-US" dirty="0" smtClean="0"/>
              <a:t> signal analyzer in April ‘11.  </a:t>
            </a:r>
            <a:endParaRPr lang="en-US" dirty="0"/>
          </a:p>
        </p:txBody>
      </p:sp>
      <p:sp>
        <p:nvSpPr>
          <p:cNvPr id="4" name="Slide Number Placeholder 3"/>
          <p:cNvSpPr>
            <a:spLocks noGrp="1"/>
          </p:cNvSpPr>
          <p:nvPr>
            <p:ph type="sldNum" sz="quarter" idx="10"/>
          </p:nvPr>
        </p:nvSpPr>
        <p:spPr/>
        <p:txBody>
          <a:bodyPr/>
          <a:lstStyle/>
          <a:p>
            <a:pPr>
              <a:defRPr/>
            </a:pPr>
            <a:fld id="{606B8AC8-7D32-49FE-B309-2A0D51C00A45}" type="slidenum">
              <a:rPr lang="en-US" altLang="en-US" smtClean="0"/>
              <a:pPr>
                <a:defRPr/>
              </a:pPr>
              <a:t>5</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24"/>
          <p:cNvSpPr>
            <a:spLocks noGrp="1" noChangeArrowheads="1"/>
          </p:cNvSpPr>
          <p:nvPr>
            <p:ph type="sldNum" sz="quarter" idx="5"/>
          </p:nvPr>
        </p:nvSpPr>
        <p:spPr>
          <a:noFill/>
        </p:spPr>
        <p:txBody>
          <a:bodyPr/>
          <a:lstStyle/>
          <a:p>
            <a:r>
              <a:rPr lang="en-US" dirty="0"/>
              <a:t>M6-</a:t>
            </a:r>
            <a:fld id="{D668FC12-EE02-4AB9-9AF5-7F5AEDDCA619}" type="slidenum">
              <a:rPr lang="en-US"/>
              <a:pPr/>
              <a:t>50</a:t>
            </a:fld>
            <a:endParaRPr lang="en-US" dirty="0"/>
          </a:p>
        </p:txBody>
      </p:sp>
      <p:sp>
        <p:nvSpPr>
          <p:cNvPr id="134148" name="Rectangle 2"/>
          <p:cNvSpPr>
            <a:spLocks noGrp="1" noRot="1" noChangeAspect="1" noChangeArrowheads="1" noTextEdit="1"/>
          </p:cNvSpPr>
          <p:nvPr>
            <p:ph type="sldImg"/>
          </p:nvPr>
        </p:nvSpPr>
        <p:spPr>
          <a:xfrm>
            <a:off x="1181100" y="695325"/>
            <a:ext cx="4649788" cy="3486150"/>
          </a:xfrm>
          <a:ln/>
        </p:spPr>
      </p:sp>
      <p:sp>
        <p:nvSpPr>
          <p:cNvPr id="134149" name="Rectangle 3"/>
          <p:cNvSpPr>
            <a:spLocks noGrp="1" noChangeArrowheads="1"/>
          </p:cNvSpPr>
          <p:nvPr>
            <p:ph type="body" idx="1"/>
          </p:nvPr>
        </p:nvSpPr>
        <p:spPr>
          <a:xfrm>
            <a:off x="934113" y="4414562"/>
            <a:ext cx="5142177" cy="4185532"/>
          </a:xfrm>
          <a:noFill/>
          <a:ln/>
        </p:spPr>
        <p:txBody>
          <a:bodyPr>
            <a:normAutofit lnSpcReduction="10000"/>
          </a:bodyPr>
          <a:lstStyle/>
          <a:p>
            <a:pPr>
              <a:spcAft>
                <a:spcPts val="687"/>
              </a:spcAft>
            </a:pPr>
            <a:r>
              <a:rPr lang="en-US" dirty="0" smtClean="0">
                <a:solidFill>
                  <a:srgbClr val="000000"/>
                </a:solidFill>
              </a:rPr>
              <a:t>This internally generated noise in a spectrum analyzer is thermal in nature; that is, it is random and has no discrete spectral components.  Also, its level is flat over a frequency range that is wide in comparison to the ranges of the RBWs.  This means that the total noise reaching the detector (and displayed) is related to the RBW selected.  Since the noise is random, it is added on a power basis, so the relationship between displayed noise level and RBW is a ten log basis.  In other words, if the RBW is increased (or decreased) by a factor of ten, ten times more (or less) noise energy hits the detector and the displayed average noise level (DANL) increases (or decreases) by 10 dB.</a:t>
            </a:r>
          </a:p>
          <a:p>
            <a:pPr>
              <a:spcAft>
                <a:spcPts val="687"/>
              </a:spcAft>
            </a:pPr>
            <a:endParaRPr lang="en-US" dirty="0" smtClean="0">
              <a:solidFill>
                <a:srgbClr val="000000"/>
              </a:solidFill>
            </a:endParaRPr>
          </a:p>
          <a:p>
            <a:pPr>
              <a:spcAft>
                <a:spcPts val="687"/>
              </a:spcAft>
            </a:pPr>
            <a:r>
              <a:rPr lang="en-US" dirty="0" smtClean="0">
                <a:solidFill>
                  <a:srgbClr val="000000"/>
                </a:solidFill>
              </a:rPr>
              <a:t>The relationship between displayed noise level and RBW is:</a:t>
            </a:r>
          </a:p>
          <a:p>
            <a:pPr>
              <a:spcAft>
                <a:spcPts val="687"/>
              </a:spcAft>
            </a:pPr>
            <a:r>
              <a:rPr lang="en-US" dirty="0" smtClean="0">
                <a:solidFill>
                  <a:srgbClr val="000000"/>
                </a:solidFill>
              </a:rPr>
              <a:t>	noise level change (dB) =  10 log(RBW</a:t>
            </a:r>
            <a:r>
              <a:rPr lang="en-US" baseline="-25000" dirty="0" smtClean="0">
                <a:solidFill>
                  <a:srgbClr val="000000"/>
                </a:solidFill>
              </a:rPr>
              <a:t>new</a:t>
            </a:r>
            <a:r>
              <a:rPr lang="en-US" dirty="0" smtClean="0">
                <a:solidFill>
                  <a:srgbClr val="000000"/>
                </a:solidFill>
              </a:rPr>
              <a:t>)/(RBW</a:t>
            </a:r>
            <a:r>
              <a:rPr lang="en-US" baseline="-25000" dirty="0" smtClean="0">
                <a:solidFill>
                  <a:srgbClr val="000000"/>
                </a:solidFill>
              </a:rPr>
              <a:t>old</a:t>
            </a:r>
            <a:r>
              <a:rPr lang="en-US" dirty="0" smtClean="0">
                <a:solidFill>
                  <a:srgbClr val="000000"/>
                </a:solidFill>
              </a:rPr>
              <a:t>)</a:t>
            </a:r>
          </a:p>
          <a:p>
            <a:pPr>
              <a:spcAft>
                <a:spcPts val="687"/>
              </a:spcAft>
            </a:pPr>
            <a:endParaRPr lang="en-US" dirty="0" smtClean="0">
              <a:solidFill>
                <a:srgbClr val="000000"/>
              </a:solidFill>
            </a:endParaRPr>
          </a:p>
          <a:p>
            <a:pPr>
              <a:spcAft>
                <a:spcPts val="687"/>
              </a:spcAft>
            </a:pPr>
            <a:r>
              <a:rPr lang="en-US" dirty="0" smtClean="0">
                <a:solidFill>
                  <a:srgbClr val="000000"/>
                </a:solidFill>
              </a:rPr>
              <a:t>Therefore, changing the RBW from 100 kHz (RBW</a:t>
            </a:r>
            <a:r>
              <a:rPr lang="en-US" baseline="-25000" dirty="0" smtClean="0">
                <a:solidFill>
                  <a:srgbClr val="000000"/>
                </a:solidFill>
              </a:rPr>
              <a:t>old</a:t>
            </a:r>
            <a:r>
              <a:rPr lang="en-US" dirty="0" smtClean="0">
                <a:solidFill>
                  <a:srgbClr val="000000"/>
                </a:solidFill>
              </a:rPr>
              <a:t>) to 10 kHz (RBW</a:t>
            </a:r>
            <a:r>
              <a:rPr lang="en-US" baseline="-25000" dirty="0" smtClean="0">
                <a:solidFill>
                  <a:srgbClr val="000000"/>
                </a:solidFill>
              </a:rPr>
              <a:t>new</a:t>
            </a:r>
            <a:r>
              <a:rPr lang="en-US" dirty="0" smtClean="0">
                <a:solidFill>
                  <a:srgbClr val="000000"/>
                </a:solidFill>
              </a:rPr>
              <a:t>) results in a change of noise level:</a:t>
            </a:r>
          </a:p>
          <a:p>
            <a:pPr>
              <a:spcAft>
                <a:spcPts val="687"/>
              </a:spcAft>
            </a:pPr>
            <a:r>
              <a:rPr lang="en-US" dirty="0" smtClean="0">
                <a:solidFill>
                  <a:srgbClr val="000000"/>
                </a:solidFill>
              </a:rPr>
              <a:t>	noise level change = 10 log (10 kHz/100 kHz)  = - 10 dB.     </a:t>
            </a:r>
          </a:p>
          <a:p>
            <a:pPr>
              <a:spcAft>
                <a:spcPts val="687"/>
              </a:spcAft>
            </a:pPr>
            <a:endParaRPr lang="en-US" dirty="0" smtClean="0">
              <a:solidFill>
                <a:srgbClr val="000000"/>
              </a:solidFill>
            </a:endParaRPr>
          </a:p>
          <a:p>
            <a:pPr>
              <a:spcAft>
                <a:spcPts val="687"/>
              </a:spcAft>
            </a:pPr>
            <a:r>
              <a:rPr lang="en-US" dirty="0" smtClean="0">
                <a:solidFill>
                  <a:srgbClr val="000000"/>
                </a:solidFill>
              </a:rPr>
              <a:t>Spectrum analyzer noise is specified in a specific RBW.  The spectrum analyzer's lowest noise level (and slowest sweep time) is achieved with its narrowest RBW. </a:t>
            </a:r>
          </a:p>
          <a:p>
            <a:endParaRPr lang="en-US" b="1" dirty="0" smtClean="0"/>
          </a:p>
          <a:p>
            <a:endParaRPr lang="en-US" dirty="0" smtClean="0"/>
          </a:p>
          <a:p>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24"/>
          <p:cNvSpPr>
            <a:spLocks noGrp="1" noChangeArrowheads="1"/>
          </p:cNvSpPr>
          <p:nvPr>
            <p:ph type="sldNum" sz="quarter" idx="5"/>
          </p:nvPr>
        </p:nvSpPr>
        <p:spPr>
          <a:noFill/>
        </p:spPr>
        <p:txBody>
          <a:bodyPr/>
          <a:lstStyle/>
          <a:p>
            <a:r>
              <a:rPr lang="en-US" dirty="0"/>
              <a:t>M6-</a:t>
            </a:r>
            <a:fld id="{901C5FE2-51F2-4B93-8359-D056C9F4C560}" type="slidenum">
              <a:rPr lang="en-US"/>
              <a:pPr/>
              <a:t>51</a:t>
            </a:fld>
            <a:endParaRPr lang="en-US" dirty="0"/>
          </a:p>
        </p:txBody>
      </p:sp>
      <p:sp>
        <p:nvSpPr>
          <p:cNvPr id="135172" name="Rectangle 2"/>
          <p:cNvSpPr>
            <a:spLocks noGrp="1" noRot="1" noChangeAspect="1" noChangeArrowheads="1" noTextEdit="1"/>
          </p:cNvSpPr>
          <p:nvPr>
            <p:ph type="sldImg"/>
          </p:nvPr>
        </p:nvSpPr>
        <p:spPr>
          <a:xfrm>
            <a:off x="1181100" y="695325"/>
            <a:ext cx="4649788" cy="3486150"/>
          </a:xfrm>
          <a:ln/>
        </p:spPr>
      </p:sp>
      <p:sp>
        <p:nvSpPr>
          <p:cNvPr id="135173" name="Rectangle 3"/>
          <p:cNvSpPr>
            <a:spLocks noGrp="1" noChangeArrowheads="1"/>
          </p:cNvSpPr>
          <p:nvPr>
            <p:ph type="body" idx="1"/>
          </p:nvPr>
        </p:nvSpPr>
        <p:spPr>
          <a:xfrm>
            <a:off x="934113" y="4414562"/>
            <a:ext cx="5142177" cy="4185532"/>
          </a:xfrm>
          <a:noFill/>
          <a:ln/>
        </p:spPr>
        <p:txBody>
          <a:bodyPr/>
          <a:lstStyle/>
          <a:p>
            <a:pPr>
              <a:spcAft>
                <a:spcPts val="687"/>
              </a:spcAft>
            </a:pPr>
            <a:r>
              <a:rPr lang="en-US" dirty="0" smtClean="0">
                <a:solidFill>
                  <a:srgbClr val="000000"/>
                </a:solidFill>
              </a:rPr>
              <a:t>In the Theory of Operation section, we learned how the video filter can be used to smooth noise for easier identification of low level signals.</a:t>
            </a:r>
            <a:r>
              <a:rPr lang="en-US" baseline="0" dirty="0" smtClean="0">
                <a:solidFill>
                  <a:srgbClr val="000000"/>
                </a:solidFill>
              </a:rPr>
              <a:t> </a:t>
            </a:r>
            <a:r>
              <a:rPr lang="en-US" dirty="0" smtClean="0">
                <a:solidFill>
                  <a:srgbClr val="000000"/>
                </a:solidFill>
              </a:rPr>
              <a:t>Since we are talking about measuring low level signals, we will repeat it here. The VBW, however, does not affect the frequency resolution of the analyzer (as the RBW does), and therefore changing the VBW </a:t>
            </a:r>
            <a:r>
              <a:rPr lang="en-US" i="1" dirty="0" smtClean="0">
                <a:solidFill>
                  <a:srgbClr val="000000"/>
                </a:solidFill>
              </a:rPr>
              <a:t>does not improve sensitivity</a:t>
            </a:r>
            <a:r>
              <a:rPr lang="en-US" dirty="0" smtClean="0">
                <a:solidFill>
                  <a:srgbClr val="000000"/>
                </a:solidFill>
              </a:rPr>
              <a:t>.  It does, however, improve discernability and repeatability of low signal-to-noise ratio measurements.</a:t>
            </a:r>
          </a:p>
          <a:p>
            <a:endParaRPr lang="en-US" dirty="0" smtClean="0"/>
          </a:p>
          <a:p>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4"/>
          <p:cNvSpPr>
            <a:spLocks noGrp="1" noChangeArrowheads="1"/>
          </p:cNvSpPr>
          <p:nvPr>
            <p:ph type="sldNum" sz="quarter" idx="5"/>
          </p:nvPr>
        </p:nvSpPr>
        <p:spPr>
          <a:noFill/>
        </p:spPr>
        <p:txBody>
          <a:bodyPr/>
          <a:lstStyle/>
          <a:p>
            <a:r>
              <a:rPr lang="en-US" dirty="0"/>
              <a:t>M6-</a:t>
            </a:r>
            <a:fld id="{30F97250-5B8D-4D1B-BD57-48D77C7F4F3A}" type="slidenum">
              <a:rPr lang="en-US"/>
              <a:pPr/>
              <a:t>52</a:t>
            </a:fld>
            <a:endParaRPr lang="en-US" dirty="0"/>
          </a:p>
        </p:txBody>
      </p:sp>
      <p:sp>
        <p:nvSpPr>
          <p:cNvPr id="136196" name="Rectangle 2"/>
          <p:cNvSpPr>
            <a:spLocks noGrp="1" noRot="1" noChangeAspect="1" noChangeArrowheads="1" noTextEdit="1"/>
          </p:cNvSpPr>
          <p:nvPr>
            <p:ph type="sldImg"/>
          </p:nvPr>
        </p:nvSpPr>
        <p:spPr>
          <a:xfrm>
            <a:off x="1181100" y="695325"/>
            <a:ext cx="4649788" cy="3486150"/>
          </a:xfrm>
          <a:ln/>
        </p:spPr>
      </p:sp>
      <p:sp>
        <p:nvSpPr>
          <p:cNvPr id="136197" name="Rectangle 3"/>
          <p:cNvSpPr>
            <a:spLocks noGrp="1" noChangeArrowheads="1"/>
          </p:cNvSpPr>
          <p:nvPr>
            <p:ph type="body" idx="1"/>
          </p:nvPr>
        </p:nvSpPr>
        <p:spPr>
          <a:xfrm>
            <a:off x="934113" y="4414562"/>
            <a:ext cx="5142177" cy="4185532"/>
          </a:xfrm>
          <a:noFill/>
          <a:ln/>
        </p:spPr>
        <p:txBody>
          <a:bodyPr/>
          <a:lstStyle/>
          <a:p>
            <a:pPr>
              <a:spcAft>
                <a:spcPts val="687"/>
              </a:spcAft>
            </a:pPr>
            <a:r>
              <a:rPr lang="en-US" dirty="0" smtClean="0">
                <a:solidFill>
                  <a:srgbClr val="000000"/>
                </a:solidFill>
              </a:rPr>
              <a:t>On page 54, we will plot the signal-to-distortion curves.  This graph is actually called a dynamic range graph, and just as we will plot distortion products as a function of mixer power, we can also plot </a:t>
            </a:r>
            <a:r>
              <a:rPr lang="en-US" i="1" dirty="0" smtClean="0">
                <a:solidFill>
                  <a:srgbClr val="000000"/>
                </a:solidFill>
              </a:rPr>
              <a:t>signal-to-noise ratio</a:t>
            </a:r>
            <a:r>
              <a:rPr lang="en-US" b="1" dirty="0" smtClean="0">
                <a:solidFill>
                  <a:srgbClr val="000000"/>
                </a:solidFill>
              </a:rPr>
              <a:t> </a:t>
            </a:r>
            <a:r>
              <a:rPr lang="en-US" dirty="0" smtClean="0">
                <a:solidFill>
                  <a:srgbClr val="000000"/>
                </a:solidFill>
              </a:rPr>
              <a:t>(SNR) as a function of mixer power.</a:t>
            </a:r>
          </a:p>
          <a:p>
            <a:pPr>
              <a:spcAft>
                <a:spcPts val="687"/>
              </a:spcAft>
            </a:pPr>
            <a:endParaRPr lang="en-US" dirty="0" smtClean="0">
              <a:solidFill>
                <a:srgbClr val="000000"/>
              </a:solidFill>
            </a:endParaRPr>
          </a:p>
          <a:p>
            <a:pPr>
              <a:spcAft>
                <a:spcPts val="687"/>
              </a:spcAft>
            </a:pPr>
            <a:r>
              <a:rPr lang="en-US" dirty="0" smtClean="0">
                <a:solidFill>
                  <a:srgbClr val="000000"/>
                </a:solidFill>
              </a:rPr>
              <a:t>The signal-to-distortion curves tell us that maximum dynamic range for distortion (minimum distortion in dBc) occurs at a minimum power level to the input mixer.  We know, however, that spectrum analyzer noise also affects dynamic range.  The dynamic range graph for noise (above) tells us that best dynamic range for noise occurs at the highest signal level possible.</a:t>
            </a:r>
          </a:p>
          <a:p>
            <a:pPr>
              <a:spcAft>
                <a:spcPts val="687"/>
              </a:spcAft>
            </a:pPr>
            <a:endParaRPr lang="en-US" dirty="0" smtClean="0">
              <a:solidFill>
                <a:srgbClr val="000000"/>
              </a:solidFill>
            </a:endParaRPr>
          </a:p>
          <a:p>
            <a:pPr>
              <a:spcAft>
                <a:spcPts val="687"/>
              </a:spcAft>
            </a:pPr>
            <a:r>
              <a:rPr lang="en-US" dirty="0" smtClean="0">
                <a:solidFill>
                  <a:srgbClr val="000000"/>
                </a:solidFill>
              </a:rPr>
              <a:t>We have a classic engineering trade-off.  On the one hand, we would like to drive the level at the mixer to be as large as possible for the best signal-to-noise ratio.  But on the other hand, to minimize internally generated distortion, we need as low a drive level to the mixer as possible.  Hence the best dynamic range is a compromise between signal-to-noise and internally generated distortion.</a:t>
            </a:r>
          </a:p>
          <a:p>
            <a:endParaRPr lang="en-US" b="1" dirty="0" smtClean="0"/>
          </a:p>
          <a:p>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PXA signal analyzer is the highest-performance member of the Agilent X-Series signal analyzers, with frequency coverage from 3 Hz to 50 GHz. The X-Series represents an evolutionary approach to signal analysis that spans instruments, measurements and software. </a:t>
            </a:r>
          </a:p>
          <a:p>
            <a:r>
              <a:rPr lang="en-US" dirty="0" smtClean="0"/>
              <a:t> </a:t>
            </a:r>
          </a:p>
          <a:p>
            <a:r>
              <a:rPr lang="en-US" dirty="0" smtClean="0"/>
              <a:t>For even greater functionality and flexibility, the PXA can be combined with more than 25 industry-leading measurement applications that cover cellular communication, wireless connectivity, digital video and other purposes. The PXA’s extensive remote language features make it easier to replace existing Agilent or HP performance spectrum analyzers. The PXA is the logical replacement for the PSA.</a:t>
            </a:r>
          </a:p>
          <a:p>
            <a:pPr marL="174608" indent="-174608"/>
            <a:endParaRPr lang="en-US" dirty="0" smtClean="0"/>
          </a:p>
        </p:txBody>
      </p:sp>
      <p:sp>
        <p:nvSpPr>
          <p:cNvPr id="99332" name="Slide Number Placeholder 3"/>
          <p:cNvSpPr txBox="1">
            <a:spLocks noGrp="1"/>
          </p:cNvSpPr>
          <p:nvPr/>
        </p:nvSpPr>
        <p:spPr bwMode="auto">
          <a:xfrm>
            <a:off x="3971184" y="8829989"/>
            <a:ext cx="3037628" cy="464820"/>
          </a:xfrm>
          <a:prstGeom prst="rect">
            <a:avLst/>
          </a:prstGeom>
          <a:noFill/>
          <a:ln w="9525">
            <a:noFill/>
            <a:miter lim="800000"/>
            <a:headEnd/>
            <a:tailEnd/>
          </a:ln>
        </p:spPr>
        <p:txBody>
          <a:bodyPr lIns="93163" tIns="46581" rIns="93163" bIns="46581" anchor="b"/>
          <a:lstStyle/>
          <a:p>
            <a:pPr algn="r"/>
            <a:fld id="{A824E759-73E4-41F0-AB5D-970EC616720F}" type="slidenum">
              <a:rPr lang="en-US" sz="1200">
                <a:solidFill>
                  <a:prstClr val="black"/>
                </a:solidFill>
                <a:latin typeface="Calibri" pitchFamily="34" charset="0"/>
              </a:rPr>
              <a:pPr algn="r"/>
              <a:t>53</a:t>
            </a:fld>
            <a:endParaRPr lang="en-US" sz="1200" dirty="0">
              <a:solidFill>
                <a:prstClr val="black"/>
              </a:solidFill>
              <a:latin typeface="Calibri"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PXA signal analyzer is the highest-performance member of the Agilent X-Series signal analyzers, with frequency coverage from 3 Hz to 50 GHz. The X-Series represents an evolutionary approach to signal analysis that spans instruments, measurements and software. </a:t>
            </a:r>
          </a:p>
          <a:p>
            <a:r>
              <a:rPr lang="en-US" dirty="0" smtClean="0"/>
              <a:t> </a:t>
            </a:r>
          </a:p>
          <a:p>
            <a:r>
              <a:rPr lang="en-US" dirty="0" smtClean="0"/>
              <a:t>For even greater functionality and flexibility, the PXA can be combined with more than 25 industry-leading measurement applications that cover cellular communication, wireless connectivity, digital video and other purposes. The PXA’s extensive remote language features make it easier to replace existing Agilent or HP performance spectrum analyzers. The PXA is the logical replacement for the PSA.</a:t>
            </a:r>
          </a:p>
          <a:p>
            <a:endParaRPr lang="en-US" dirty="0" smtClean="0"/>
          </a:p>
          <a:p>
            <a:r>
              <a:rPr lang="en-US" dirty="0" smtClean="0"/>
              <a:t>You can duplicate the setup on the right with the following settings</a:t>
            </a:r>
          </a:p>
          <a:p>
            <a:pPr>
              <a:buFontTx/>
              <a:buChar char="-"/>
            </a:pPr>
            <a:r>
              <a:rPr lang="en-US" dirty="0" smtClean="0"/>
              <a:t>- Set source to do a step frequency sweep from 1 to 1.1 GHz with sweep time = 1 S</a:t>
            </a:r>
          </a:p>
          <a:p>
            <a:pPr>
              <a:buFontTx/>
              <a:buChar char="-"/>
            </a:pPr>
            <a:r>
              <a:rPr lang="en-US" dirty="0" smtClean="0"/>
              <a:t>- Set source amplitude to sweep from -100 </a:t>
            </a:r>
            <a:r>
              <a:rPr lang="en-US" dirty="0" err="1" smtClean="0"/>
              <a:t>dBm</a:t>
            </a:r>
            <a:r>
              <a:rPr lang="en-US" dirty="0" smtClean="0"/>
              <a:t> to -80 </a:t>
            </a:r>
            <a:r>
              <a:rPr lang="en-US" dirty="0" err="1" smtClean="0"/>
              <a:t>dBm</a:t>
            </a:r>
            <a:endParaRPr lang="en-US" dirty="0" smtClean="0"/>
          </a:p>
          <a:p>
            <a:pPr>
              <a:buFontTx/>
              <a:buChar char="-"/>
            </a:pPr>
            <a:r>
              <a:rPr lang="en-US" dirty="0" smtClean="0"/>
              <a:t>- Set PXA to CF= 1.05 GHz, SPAN = 150 MHz, RL = -70 </a:t>
            </a:r>
            <a:r>
              <a:rPr lang="en-US" dirty="0" err="1" smtClean="0"/>
              <a:t>dBm</a:t>
            </a:r>
            <a:r>
              <a:rPr lang="en-US" dirty="0" smtClean="0"/>
              <a:t>, AT = 0 dB</a:t>
            </a:r>
          </a:p>
          <a:p>
            <a:pPr>
              <a:buFontTx/>
              <a:buChar char="-"/>
            </a:pPr>
            <a:r>
              <a:rPr lang="en-US" dirty="0" smtClean="0"/>
              <a:t>- Set PXA with an AVG detector and sweep time = 0.1 s</a:t>
            </a:r>
          </a:p>
          <a:p>
            <a:endParaRPr lang="en-US" dirty="0" smtClean="0"/>
          </a:p>
          <a:p>
            <a:pPr marL="174608" indent="-174608"/>
            <a:endParaRPr lang="en-US" dirty="0" smtClean="0"/>
          </a:p>
        </p:txBody>
      </p:sp>
      <p:sp>
        <p:nvSpPr>
          <p:cNvPr id="99332" name="Slide Number Placeholder 3"/>
          <p:cNvSpPr txBox="1">
            <a:spLocks noGrp="1"/>
          </p:cNvSpPr>
          <p:nvPr/>
        </p:nvSpPr>
        <p:spPr bwMode="auto">
          <a:xfrm>
            <a:off x="3971184" y="8829989"/>
            <a:ext cx="3037628" cy="464820"/>
          </a:xfrm>
          <a:prstGeom prst="rect">
            <a:avLst/>
          </a:prstGeom>
          <a:noFill/>
          <a:ln w="9525">
            <a:noFill/>
            <a:miter lim="800000"/>
            <a:headEnd/>
            <a:tailEnd/>
          </a:ln>
        </p:spPr>
        <p:txBody>
          <a:bodyPr lIns="93163" tIns="46581" rIns="93163" bIns="46581" anchor="b"/>
          <a:lstStyle/>
          <a:p>
            <a:pPr algn="r"/>
            <a:fld id="{A824E759-73E4-41F0-AB5D-970EC616720F}" type="slidenum">
              <a:rPr lang="en-US" sz="1200">
                <a:solidFill>
                  <a:prstClr val="black"/>
                </a:solidFill>
                <a:latin typeface="Calibri" pitchFamily="34" charset="0"/>
              </a:rPr>
              <a:pPr algn="r"/>
              <a:t>54</a:t>
            </a:fld>
            <a:endParaRPr lang="en-US" sz="1200" dirty="0">
              <a:solidFill>
                <a:prstClr val="black"/>
              </a:solidFill>
              <a:latin typeface="Calibri"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PXA signal analyzer is the highest-performance member of the Agilent X-Series signal analyzers, with frequency coverage from 3 Hz to 50 GHz. The X-Series represents an evolutionary approach to signal analysis that spans instruments, measurements and software. </a:t>
            </a:r>
          </a:p>
          <a:p>
            <a:r>
              <a:rPr lang="en-US" dirty="0" smtClean="0"/>
              <a:t> </a:t>
            </a:r>
          </a:p>
          <a:p>
            <a:r>
              <a:rPr lang="en-US" dirty="0" smtClean="0"/>
              <a:t>For even greater functionality and flexibility, the PXA can be combined with more than 25 industry-leading measurement applications that cover cellular communication, wireless connectivity, digital video and other purposes. The PXA’s extensive remote language features make it easier to replace existing Agilent or HP performance spectrum analyzers. The PXA is the logical replacement for the PSA.</a:t>
            </a:r>
          </a:p>
          <a:p>
            <a:pPr marL="174608" indent="-174608"/>
            <a:endParaRPr lang="en-US" dirty="0" smtClean="0"/>
          </a:p>
        </p:txBody>
      </p:sp>
      <p:sp>
        <p:nvSpPr>
          <p:cNvPr id="99332" name="Slide Number Placeholder 3"/>
          <p:cNvSpPr txBox="1">
            <a:spLocks noGrp="1"/>
          </p:cNvSpPr>
          <p:nvPr/>
        </p:nvSpPr>
        <p:spPr bwMode="auto">
          <a:xfrm>
            <a:off x="3971184" y="8829989"/>
            <a:ext cx="3037628" cy="464820"/>
          </a:xfrm>
          <a:prstGeom prst="rect">
            <a:avLst/>
          </a:prstGeom>
          <a:noFill/>
          <a:ln w="9525">
            <a:noFill/>
            <a:miter lim="800000"/>
            <a:headEnd/>
            <a:tailEnd/>
          </a:ln>
        </p:spPr>
        <p:txBody>
          <a:bodyPr lIns="93163" tIns="46581" rIns="93163" bIns="46581" anchor="b"/>
          <a:lstStyle/>
          <a:p>
            <a:pPr algn="r"/>
            <a:fld id="{A824E759-73E4-41F0-AB5D-970EC616720F}" type="slidenum">
              <a:rPr lang="en-US" sz="1200">
                <a:solidFill>
                  <a:prstClr val="black"/>
                </a:solidFill>
                <a:latin typeface="Calibri" pitchFamily="34" charset="0"/>
              </a:rPr>
              <a:pPr algn="r"/>
              <a:t>55</a:t>
            </a:fld>
            <a:endParaRPr lang="en-US" sz="1200" dirty="0">
              <a:solidFill>
                <a:prstClr val="black"/>
              </a:solidFill>
              <a:latin typeface="Calibri"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4"/>
          <p:cNvSpPr>
            <a:spLocks noGrp="1" noChangeArrowheads="1"/>
          </p:cNvSpPr>
          <p:nvPr>
            <p:ph type="sldNum" sz="quarter" idx="5"/>
          </p:nvPr>
        </p:nvSpPr>
        <p:spPr>
          <a:noFill/>
        </p:spPr>
        <p:txBody>
          <a:bodyPr/>
          <a:lstStyle/>
          <a:p>
            <a:r>
              <a:rPr lang="en-US" dirty="0"/>
              <a:t>M6-</a:t>
            </a:r>
            <a:fld id="{194D311E-42C9-4967-BF82-3243C2A0C5FA}" type="slidenum">
              <a:rPr lang="en-US"/>
              <a:pPr/>
              <a:t>56</a:t>
            </a:fld>
            <a:endParaRPr lang="en-US" dirty="0"/>
          </a:p>
        </p:txBody>
      </p:sp>
      <p:sp>
        <p:nvSpPr>
          <p:cNvPr id="137220" name="Rectangle 2"/>
          <p:cNvSpPr>
            <a:spLocks noGrp="1" noRot="1" noChangeAspect="1" noChangeArrowheads="1" noTextEdit="1"/>
          </p:cNvSpPr>
          <p:nvPr>
            <p:ph type="sldImg"/>
          </p:nvPr>
        </p:nvSpPr>
        <p:spPr>
          <a:xfrm>
            <a:off x="1181100" y="695325"/>
            <a:ext cx="4649788" cy="3486150"/>
          </a:xfrm>
          <a:ln/>
        </p:spPr>
      </p:sp>
      <p:sp>
        <p:nvSpPr>
          <p:cNvPr id="137221" name="Rectangle 3"/>
          <p:cNvSpPr>
            <a:spLocks noGrp="1" noChangeArrowheads="1"/>
          </p:cNvSpPr>
          <p:nvPr>
            <p:ph type="body" idx="1"/>
          </p:nvPr>
        </p:nvSpPr>
        <p:spPr>
          <a:xfrm>
            <a:off x="934113" y="4414562"/>
            <a:ext cx="5142177" cy="4185532"/>
          </a:xfrm>
          <a:noFill/>
          <a:ln/>
        </p:spPr>
        <p:txBody>
          <a:bodyPr/>
          <a:lstStyle/>
          <a:p>
            <a:r>
              <a:rPr lang="en-US" dirty="0" smtClean="0"/>
              <a:t>Based on what we've learned, we can see that the best sensitivity is achieved at: </a:t>
            </a:r>
          </a:p>
          <a:p>
            <a:endParaRPr lang="en-US" dirty="0" smtClean="0"/>
          </a:p>
          <a:p>
            <a:r>
              <a:rPr lang="en-US" dirty="0" smtClean="0"/>
              <a:t>1.   narrowest RBW  (decreases noise)</a:t>
            </a:r>
          </a:p>
          <a:p>
            <a:r>
              <a:rPr lang="en-US" dirty="0" smtClean="0"/>
              <a:t>2.   minimum RF Input Attenuation (increases signal)</a:t>
            </a:r>
          </a:p>
          <a:p>
            <a:r>
              <a:rPr lang="en-US" dirty="0" smtClean="0"/>
              <a:t>3.   using sufficient averaging; either Video Filtering or Trace Averaging or Both! (to be able to see and read the small signal)</a:t>
            </a:r>
          </a:p>
          <a:p>
            <a:r>
              <a:rPr lang="en-US" dirty="0" smtClean="0"/>
              <a:t>      (VBW less than or equal to 0.1 to 0.01 RBW)</a:t>
            </a:r>
          </a:p>
          <a:p>
            <a:pPr marL="228600" indent="-228600"/>
            <a:r>
              <a:rPr lang="en-US" dirty="0" smtClean="0"/>
              <a:t>4. Preamp  (reduces noise floor)</a:t>
            </a:r>
          </a:p>
          <a:p>
            <a:pPr marL="228600" indent="-228600"/>
            <a:r>
              <a:rPr lang="en-US" dirty="0" smtClean="0"/>
              <a:t>5. Low noise Path and Noise Floor Extension (decreases Noise on PXA only)</a:t>
            </a:r>
          </a:p>
          <a:p>
            <a:endParaRPr lang="en-US" dirty="0" smtClean="0"/>
          </a:p>
          <a:p>
            <a:r>
              <a:rPr lang="en-US" dirty="0" smtClean="0"/>
              <a:t>Note however, that best sensitivity may conflict with other measurement requirements.  </a:t>
            </a:r>
          </a:p>
          <a:p>
            <a:endParaRPr lang="en-US" dirty="0" smtClean="0"/>
          </a:p>
          <a:p>
            <a:r>
              <a:rPr lang="en-US" dirty="0" smtClean="0"/>
              <a:t>For example, smaller RBWs greatly increase measurement time.  </a:t>
            </a:r>
          </a:p>
          <a:p>
            <a:r>
              <a:rPr lang="en-US" dirty="0" smtClean="0"/>
              <a:t>Also, zero dB input attenuation increases mismatch uncertainty therefore decreasing measurement accuracy.</a:t>
            </a:r>
          </a:p>
          <a:p>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4"/>
          <p:cNvSpPr>
            <a:spLocks noGrp="1" noChangeArrowheads="1"/>
          </p:cNvSpPr>
          <p:nvPr>
            <p:ph type="sldNum" sz="quarter" idx="5"/>
          </p:nvPr>
        </p:nvSpPr>
        <p:spPr>
          <a:noFill/>
        </p:spPr>
        <p:txBody>
          <a:bodyPr/>
          <a:lstStyle/>
          <a:p>
            <a:r>
              <a:rPr lang="en-US" dirty="0"/>
              <a:t>M6-</a:t>
            </a:r>
            <a:fld id="{517D8943-E826-44EA-AF0F-B70CA9978587}" type="slidenum">
              <a:rPr lang="en-US"/>
              <a:pPr/>
              <a:t>57</a:t>
            </a:fld>
            <a:endParaRPr lang="en-US" dirty="0"/>
          </a:p>
        </p:txBody>
      </p:sp>
      <p:sp>
        <p:nvSpPr>
          <p:cNvPr id="138244" name="Rectangle 2"/>
          <p:cNvSpPr>
            <a:spLocks noGrp="1" noRot="1" noChangeAspect="1" noChangeArrowheads="1" noTextEdit="1"/>
          </p:cNvSpPr>
          <p:nvPr>
            <p:ph type="sldImg"/>
          </p:nvPr>
        </p:nvSpPr>
        <p:spPr>
          <a:xfrm>
            <a:off x="1181100" y="695325"/>
            <a:ext cx="4649788" cy="3486150"/>
          </a:xfrm>
          <a:ln/>
        </p:spPr>
      </p:sp>
      <p:sp>
        <p:nvSpPr>
          <p:cNvPr id="138245" name="Rectangle 3"/>
          <p:cNvSpPr>
            <a:spLocks noGrp="1" noChangeArrowheads="1"/>
          </p:cNvSpPr>
          <p:nvPr>
            <p:ph type="body" idx="1"/>
          </p:nvPr>
        </p:nvSpPr>
        <p:spPr>
          <a:xfrm>
            <a:off x="934113" y="4414562"/>
            <a:ext cx="5142177" cy="4185532"/>
          </a:xfrm>
          <a:noFill/>
          <a:ln/>
        </p:spPr>
        <p:txBody>
          <a:bodyPr/>
          <a:lstStyle/>
          <a:p>
            <a:pPr>
              <a:spcAft>
                <a:spcPts val="687"/>
              </a:spcAft>
            </a:pPr>
            <a:r>
              <a:rPr lang="en-US" dirty="0" smtClean="0">
                <a:solidFill>
                  <a:srgbClr val="000000"/>
                </a:solidFill>
              </a:rPr>
              <a:t>Although distortion measurements, such as third order intermodulation and harmonic distortion, are common measurements for characterizing devices, the spectrum analyzer itself will also produce distortion products, and potentially disturb your measurement.</a:t>
            </a:r>
            <a:r>
              <a:rPr lang="en-US" baseline="0" dirty="0" smtClean="0">
                <a:solidFill>
                  <a:srgbClr val="000000"/>
                </a:solidFill>
              </a:rPr>
              <a:t> </a:t>
            </a:r>
            <a:r>
              <a:rPr lang="en-US" dirty="0" smtClean="0">
                <a:solidFill>
                  <a:srgbClr val="000000"/>
                </a:solidFill>
              </a:rPr>
              <a:t>The </a:t>
            </a:r>
            <a:r>
              <a:rPr lang="en-US" b="1" dirty="0" smtClean="0">
                <a:solidFill>
                  <a:srgbClr val="000000"/>
                </a:solidFill>
              </a:rPr>
              <a:t>distortion </a:t>
            </a:r>
            <a:r>
              <a:rPr lang="en-US" dirty="0" smtClean="0">
                <a:solidFill>
                  <a:srgbClr val="000000"/>
                </a:solidFill>
              </a:rPr>
              <a:t>performance of the analyzer is specified by the manufacturer, either directly or lumped into a dynamic range specification, as we will see shortly.</a:t>
            </a:r>
          </a:p>
          <a:p>
            <a:pPr>
              <a:spcAft>
                <a:spcPts val="687"/>
              </a:spcAft>
            </a:pPr>
            <a:endParaRPr lang="en-US" dirty="0" smtClean="0">
              <a:solidFill>
                <a:srgbClr val="000000"/>
              </a:solidFill>
            </a:endParaRPr>
          </a:p>
          <a:p>
            <a:pPr>
              <a:spcAft>
                <a:spcPts val="687"/>
              </a:spcAft>
            </a:pPr>
            <a:r>
              <a:rPr lang="en-US" dirty="0" smtClean="0">
                <a:solidFill>
                  <a:srgbClr val="000000"/>
                </a:solidFill>
              </a:rPr>
              <a:t>Because mixers are non-linear devices, they will generate internal distortion.  This internal distortion can, at worst, completely cover up the external distortion products of the device.  But even when the internal distortion is below the distortion we are trying to measure, internal distortion often causes errors in the measurement of the (external) distortion of the DUT.  </a:t>
            </a:r>
          </a:p>
          <a:p>
            <a:pPr>
              <a:spcAft>
                <a:spcPts val="687"/>
              </a:spcAft>
            </a:pPr>
            <a:endParaRPr lang="en-US" dirty="0" smtClean="0">
              <a:solidFill>
                <a:srgbClr val="000000"/>
              </a:solidFill>
            </a:endParaRPr>
          </a:p>
          <a:p>
            <a:pPr>
              <a:spcAft>
                <a:spcPts val="687"/>
              </a:spcAft>
            </a:pPr>
            <a:r>
              <a:rPr lang="en-US" dirty="0" smtClean="0">
                <a:solidFill>
                  <a:srgbClr val="000000"/>
                </a:solidFill>
              </a:rPr>
              <a:t>As we will see, the internally generated distortion is a function of the input power, therefore, there is no single distortion specification for a spectrum analyzer.  We need to understand how distortion is related to the input signal, so that we can determine for our particular application, whether or not the distortion caused by the analyzer, will affect our measurement.</a:t>
            </a:r>
          </a:p>
          <a:p>
            <a:endParaRPr lang="en-US" b="1" dirty="0" smtClean="0"/>
          </a:p>
          <a:p>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24"/>
          <p:cNvSpPr>
            <a:spLocks noGrp="1" noChangeArrowheads="1"/>
          </p:cNvSpPr>
          <p:nvPr>
            <p:ph type="sldNum" sz="quarter" idx="5"/>
          </p:nvPr>
        </p:nvSpPr>
        <p:spPr>
          <a:noFill/>
        </p:spPr>
        <p:txBody>
          <a:bodyPr/>
          <a:lstStyle/>
          <a:p>
            <a:r>
              <a:rPr lang="en-US" dirty="0"/>
              <a:t>M6-</a:t>
            </a:r>
            <a:fld id="{9E1E24AC-3B70-4D18-A8D2-92548FC03996}" type="slidenum">
              <a:rPr lang="en-US"/>
              <a:pPr/>
              <a:t>58</a:t>
            </a:fld>
            <a:endParaRPr lang="en-US" dirty="0"/>
          </a:p>
        </p:txBody>
      </p:sp>
      <p:sp>
        <p:nvSpPr>
          <p:cNvPr id="139268" name="Rectangle 2"/>
          <p:cNvSpPr>
            <a:spLocks noGrp="1" noRot="1" noChangeAspect="1" noChangeArrowheads="1" noTextEdit="1"/>
          </p:cNvSpPr>
          <p:nvPr>
            <p:ph type="sldImg"/>
          </p:nvPr>
        </p:nvSpPr>
        <p:spPr>
          <a:xfrm>
            <a:off x="1181100" y="695325"/>
            <a:ext cx="4649788" cy="3486150"/>
          </a:xfrm>
          <a:ln/>
        </p:spPr>
      </p:sp>
      <p:sp>
        <p:nvSpPr>
          <p:cNvPr id="139269" name="Rectangle 3"/>
          <p:cNvSpPr>
            <a:spLocks noGrp="1" noChangeArrowheads="1"/>
          </p:cNvSpPr>
          <p:nvPr>
            <p:ph type="body" idx="1"/>
          </p:nvPr>
        </p:nvSpPr>
        <p:spPr>
          <a:xfrm>
            <a:off x="934113" y="4414562"/>
            <a:ext cx="5142177" cy="4185532"/>
          </a:xfrm>
          <a:noFill/>
          <a:ln/>
        </p:spPr>
        <p:txBody>
          <a:bodyPr/>
          <a:lstStyle/>
          <a:p>
            <a:pPr>
              <a:spcAft>
                <a:spcPts val="687"/>
              </a:spcAft>
            </a:pPr>
            <a:r>
              <a:rPr lang="en-US" dirty="0" smtClean="0">
                <a:solidFill>
                  <a:srgbClr val="000000"/>
                </a:solidFill>
              </a:rPr>
              <a:t>The critical question is, how much internal distortion is too much?  The measurement itself determines how much distortion is too much.  If the test itself specified that you must be able to view say, two-tone distortion products (third order products) more than 50 dB and second order (harmonic) distortion more than 40 dB below the fundamental, then this would set the minimum levels necessary for the analyzer specifications.  To reduce measurement error caused by the presence of internal distortion, the internal distortion must actually be much lower than the test specifications.  </a:t>
            </a:r>
          </a:p>
          <a:p>
            <a:endParaRPr lang="en-US" b="1" dirty="0" smtClean="0"/>
          </a:p>
          <a:p>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24"/>
          <p:cNvSpPr>
            <a:spLocks noGrp="1" noChangeArrowheads="1"/>
          </p:cNvSpPr>
          <p:nvPr>
            <p:ph type="sldNum" sz="quarter" idx="5"/>
          </p:nvPr>
        </p:nvSpPr>
        <p:spPr>
          <a:noFill/>
        </p:spPr>
        <p:txBody>
          <a:bodyPr/>
          <a:lstStyle/>
          <a:p>
            <a:r>
              <a:rPr lang="en-US" dirty="0"/>
              <a:t>M6-</a:t>
            </a:r>
            <a:fld id="{310A2176-48C3-4904-BCF5-ADFF07330BDE}" type="slidenum">
              <a:rPr lang="en-US"/>
              <a:pPr/>
              <a:t>59</a:t>
            </a:fld>
            <a:endParaRPr lang="en-US" dirty="0"/>
          </a:p>
        </p:txBody>
      </p:sp>
      <p:sp>
        <p:nvSpPr>
          <p:cNvPr id="140292" name="Rectangle 2"/>
          <p:cNvSpPr>
            <a:spLocks noGrp="1" noRot="1" noChangeAspect="1" noChangeArrowheads="1" noTextEdit="1"/>
          </p:cNvSpPr>
          <p:nvPr>
            <p:ph type="sldImg"/>
          </p:nvPr>
        </p:nvSpPr>
        <p:spPr>
          <a:xfrm>
            <a:off x="1181100" y="695325"/>
            <a:ext cx="4649788" cy="3486150"/>
          </a:xfrm>
          <a:ln/>
        </p:spPr>
      </p:sp>
      <p:sp>
        <p:nvSpPr>
          <p:cNvPr id="140293" name="Rectangle 3"/>
          <p:cNvSpPr>
            <a:spLocks noGrp="1" noChangeArrowheads="1"/>
          </p:cNvSpPr>
          <p:nvPr>
            <p:ph type="body" idx="1"/>
          </p:nvPr>
        </p:nvSpPr>
        <p:spPr>
          <a:xfrm>
            <a:off x="934113" y="4414562"/>
            <a:ext cx="5142177" cy="4185532"/>
          </a:xfrm>
          <a:noFill/>
          <a:ln/>
        </p:spPr>
        <p:txBody>
          <a:bodyPr/>
          <a:lstStyle/>
          <a:p>
            <a:pPr>
              <a:spcAft>
                <a:spcPts val="687"/>
              </a:spcAft>
            </a:pPr>
            <a:r>
              <a:rPr lang="en-US" dirty="0" smtClean="0">
                <a:solidFill>
                  <a:srgbClr val="000000"/>
                </a:solidFill>
              </a:rPr>
              <a:t>The behavior of distortion for any nonlinear device, whether it be the internally generated distortion of the spectrum analyzer's first mixer or the distortion generated by your device under test is shown in the slide.  The second-order distortion increases as a square of the fundamental, and the third-order distortion increases as a cube.  This means that on the log scale of our spectrum analyzer, the level of the second-order distortion will change twice as fast as the fundamental, and the third-order distortion will change three times as fast. </a:t>
            </a:r>
          </a:p>
          <a:p>
            <a:pPr>
              <a:spcAft>
                <a:spcPts val="687"/>
              </a:spcAft>
            </a:pPr>
            <a:endParaRPr lang="en-US" dirty="0" smtClean="0">
              <a:solidFill>
                <a:srgbClr val="000000"/>
              </a:solidFill>
            </a:endParaRPr>
          </a:p>
          <a:p>
            <a:pPr>
              <a:spcAft>
                <a:spcPts val="687"/>
              </a:spcAft>
            </a:pPr>
            <a:r>
              <a:rPr lang="en-US" dirty="0" smtClean="0">
                <a:solidFill>
                  <a:srgbClr val="000000"/>
                </a:solidFill>
              </a:rPr>
              <a:t>Most distortion measurements are made relative to the fundamental signals (the carrier or two-tones).  When the fundamental power is decreased 1 dB, the second-order distortion decreases by 2 dB, but relative to the fundamental,  the second-order distortion decreases 1 dB.  There is a one-for-one </a:t>
            </a:r>
            <a:r>
              <a:rPr lang="en-US" i="1" u="sng" dirty="0" smtClean="0">
                <a:solidFill>
                  <a:srgbClr val="000000"/>
                </a:solidFill>
              </a:rPr>
              <a:t>relative</a:t>
            </a:r>
            <a:r>
              <a:rPr lang="en-US" i="1" dirty="0" smtClean="0">
                <a:solidFill>
                  <a:srgbClr val="000000"/>
                </a:solidFill>
              </a:rPr>
              <a:t> </a:t>
            </a:r>
            <a:r>
              <a:rPr lang="en-US" dirty="0" smtClean="0">
                <a:solidFill>
                  <a:srgbClr val="000000"/>
                </a:solidFill>
              </a:rPr>
              <a:t>relationship between the fundamental and second-order distortion.</a:t>
            </a:r>
          </a:p>
          <a:p>
            <a:pPr>
              <a:spcAft>
                <a:spcPts val="687"/>
              </a:spcAft>
            </a:pPr>
            <a:endParaRPr lang="en-US" dirty="0" smtClean="0">
              <a:solidFill>
                <a:srgbClr val="000000"/>
              </a:solidFill>
            </a:endParaRPr>
          </a:p>
          <a:p>
            <a:r>
              <a:rPr lang="en-US" dirty="0" smtClean="0">
                <a:solidFill>
                  <a:srgbClr val="000000"/>
                </a:solidFill>
              </a:rPr>
              <a:t>When the fundamental power is decreased 1 dB, the third-order distortion decreases 3 dB, but relative to the fundamental, the third-order distortion decreases 2 dB.  There is a two-for-one </a:t>
            </a:r>
            <a:r>
              <a:rPr lang="en-US" i="1" u="sng" dirty="0" smtClean="0">
                <a:solidFill>
                  <a:srgbClr val="000000"/>
                </a:solidFill>
              </a:rPr>
              <a:t>relative</a:t>
            </a:r>
            <a:r>
              <a:rPr lang="en-US" i="1" dirty="0" smtClean="0">
                <a:solidFill>
                  <a:srgbClr val="000000"/>
                </a:solidFill>
              </a:rPr>
              <a:t> </a:t>
            </a:r>
            <a:r>
              <a:rPr lang="en-US" dirty="0" smtClean="0">
                <a:solidFill>
                  <a:srgbClr val="000000"/>
                </a:solidFill>
              </a:rPr>
              <a:t>relationship between the fundamental and third-order distortion.</a:t>
            </a:r>
          </a:p>
          <a:p>
            <a:pPr>
              <a:spcAft>
                <a:spcPts val="687"/>
              </a:spcAft>
            </a:pPr>
            <a:r>
              <a:rPr lang="en-US" dirty="0" smtClean="0">
                <a:solidFill>
                  <a:srgbClr val="000000"/>
                </a:solidFill>
              </a:rPr>
              <a:t> </a:t>
            </a:r>
          </a:p>
          <a:p>
            <a:endParaRPr lang="en-US" b="1" dirty="0" smtClean="0"/>
          </a:p>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4"/>
          <p:cNvSpPr>
            <a:spLocks noGrp="1" noChangeArrowheads="1"/>
          </p:cNvSpPr>
          <p:nvPr>
            <p:ph type="sldNum" sz="quarter" idx="5"/>
          </p:nvPr>
        </p:nvSpPr>
        <p:spPr>
          <a:noFill/>
        </p:spPr>
        <p:txBody>
          <a:bodyPr/>
          <a:lstStyle/>
          <a:p>
            <a:r>
              <a:rPr lang="en-US" dirty="0"/>
              <a:t>M6-</a:t>
            </a:r>
            <a:fld id="{0E60AD36-6D3F-4AD5-AE5A-E3E069D828C4}" type="slidenum">
              <a:rPr lang="en-US"/>
              <a:pPr/>
              <a:t>6</a:t>
            </a:fld>
            <a:endParaRPr lang="en-US" dirty="0"/>
          </a:p>
        </p:txBody>
      </p:sp>
      <p:sp>
        <p:nvSpPr>
          <p:cNvPr id="91140" name="Rectangle 2"/>
          <p:cNvSpPr>
            <a:spLocks noGrp="1" noRot="1" noChangeAspect="1" noChangeArrowheads="1" noTextEdit="1"/>
          </p:cNvSpPr>
          <p:nvPr>
            <p:ph type="sldImg"/>
          </p:nvPr>
        </p:nvSpPr>
        <p:spPr>
          <a:xfrm>
            <a:off x="1181100" y="695325"/>
            <a:ext cx="4649788" cy="3486150"/>
          </a:xfrm>
          <a:ln/>
        </p:spPr>
      </p:sp>
      <p:sp>
        <p:nvSpPr>
          <p:cNvPr id="91141" name="Rectangle 3"/>
          <p:cNvSpPr>
            <a:spLocks noGrp="1" noChangeArrowheads="1"/>
          </p:cNvSpPr>
          <p:nvPr>
            <p:ph type="body" idx="1"/>
          </p:nvPr>
        </p:nvSpPr>
        <p:spPr>
          <a:xfrm>
            <a:off x="934112" y="4414561"/>
            <a:ext cx="5327782" cy="4440691"/>
          </a:xfrm>
          <a:noFill/>
          <a:ln/>
        </p:spPr>
        <p:txBody>
          <a:bodyPr>
            <a:normAutofit fontScale="92500"/>
          </a:bodyPr>
          <a:lstStyle/>
          <a:p>
            <a:pPr>
              <a:spcAft>
                <a:spcPts val="687"/>
              </a:spcAft>
            </a:pPr>
            <a:r>
              <a:rPr lang="en-US" sz="900" dirty="0" smtClean="0">
                <a:solidFill>
                  <a:srgbClr val="000000"/>
                </a:solidFill>
              </a:rPr>
              <a:t>Traditionally</a:t>
            </a:r>
            <a:r>
              <a:rPr lang="en-US" sz="900" dirty="0">
                <a:solidFill>
                  <a:srgbClr val="000000"/>
                </a:solidFill>
              </a:rPr>
              <a:t>, when you want to look at an electrical signal, you use an oscilloscope to see how the signal varies with time.  This is very important </a:t>
            </a:r>
            <a:r>
              <a:rPr lang="en-US" sz="900" dirty="0" smtClean="0">
                <a:solidFill>
                  <a:srgbClr val="000000"/>
                </a:solidFill>
              </a:rPr>
              <a:t>information, </a:t>
            </a:r>
            <a:r>
              <a:rPr lang="en-US" sz="900" dirty="0">
                <a:solidFill>
                  <a:srgbClr val="000000"/>
                </a:solidFill>
              </a:rPr>
              <a:t>however, it doesn't give you the full picture.  To fully understand the performance of your device/system, you will also want to analyze the signal(s) in the frequency-domain. This is a graphical representation of the signal's amplitude as a function of frequency  The spectrum analyzer is to the frequency domain as the oscilloscope is to the time domain.  (It is important to note that spectrum analyzers can also be used in the fixed-tune mode (zero span) to provide time-domain measurement capability much like that of an oscilloscope</a:t>
            </a:r>
            <a:r>
              <a:rPr lang="en-US" sz="900" dirty="0" smtClean="0">
                <a:solidFill>
                  <a:srgbClr val="000000"/>
                </a:solidFill>
              </a:rPr>
              <a:t>.)</a:t>
            </a:r>
          </a:p>
          <a:p>
            <a:pPr>
              <a:spcAft>
                <a:spcPts val="687"/>
              </a:spcAft>
            </a:pPr>
            <a:endParaRPr lang="en-US" sz="900" dirty="0">
              <a:solidFill>
                <a:srgbClr val="000000"/>
              </a:solidFill>
            </a:endParaRPr>
          </a:p>
          <a:p>
            <a:pPr>
              <a:spcAft>
                <a:spcPts val="687"/>
              </a:spcAft>
            </a:pPr>
            <a:r>
              <a:rPr lang="en-US" sz="900" dirty="0">
                <a:solidFill>
                  <a:srgbClr val="000000"/>
                </a:solidFill>
              </a:rPr>
              <a:t>The figure shows a signal in both the time and the frequency domains.  In the time domain, all frequency components of the signal are summed together and displayed.  In the frequency domain, complex signals (that is, signals composed of more than one frequency) are separated into their frequency components, and the level at each frequency is displayed.  </a:t>
            </a:r>
            <a:endParaRPr lang="en-US" sz="900" dirty="0" smtClean="0">
              <a:solidFill>
                <a:srgbClr val="000000"/>
              </a:solidFill>
            </a:endParaRPr>
          </a:p>
          <a:p>
            <a:pPr>
              <a:spcAft>
                <a:spcPts val="687"/>
              </a:spcAft>
            </a:pPr>
            <a:endParaRPr lang="en-US" sz="900" dirty="0">
              <a:solidFill>
                <a:srgbClr val="000000"/>
              </a:solidFill>
            </a:endParaRPr>
          </a:p>
          <a:p>
            <a:pPr>
              <a:spcAft>
                <a:spcPts val="687"/>
              </a:spcAft>
            </a:pPr>
            <a:r>
              <a:rPr lang="en-US" sz="900" dirty="0">
                <a:solidFill>
                  <a:srgbClr val="000000"/>
                </a:solidFill>
              </a:rPr>
              <a:t>Frequency domain measurements have several distinct advantages.  For example,  let's say you're looking at a signal on an oscilloscope that appears to be a pure sine wave.  A pure sine wave has no harmonic distortion.  If you look at the signal on a spectrum analyzer, you may find that your signal is actually made up of several frequencies.  What was not discernible on the oscilloscope becomes very apparent on the spectrum analyzer.  </a:t>
            </a:r>
            <a:endParaRPr lang="en-US" sz="900" dirty="0" smtClean="0">
              <a:solidFill>
                <a:srgbClr val="000000"/>
              </a:solidFill>
            </a:endParaRPr>
          </a:p>
          <a:p>
            <a:pPr>
              <a:spcAft>
                <a:spcPts val="687"/>
              </a:spcAft>
            </a:pPr>
            <a:endParaRPr lang="en-US" sz="900" dirty="0">
              <a:solidFill>
                <a:srgbClr val="000000"/>
              </a:solidFill>
            </a:endParaRPr>
          </a:p>
          <a:p>
            <a:pPr>
              <a:spcAft>
                <a:spcPts val="687"/>
              </a:spcAft>
            </a:pPr>
            <a:r>
              <a:rPr lang="en-US" sz="900" dirty="0">
                <a:solidFill>
                  <a:srgbClr val="000000"/>
                </a:solidFill>
              </a:rPr>
              <a:t>Some systems are inherently frequency domain oriented.  For example, many telecommunications systems use what is called Frequency Division Multiple Access (FDMA) or Frequency Division Multiplexing (FDM).  In these systems, different users are assigned different frequencies for transmitting and receiving, such as with a cellular phone.  Radio stations also use FDM, with each station in a given geographical area occupying a particular frequency band.  These types of systems must be analyzed in the frequency domain in order to make sure that no one is interfering with users/radio stations on neighboring frequencies.  We shall also see later how measuring with a frequency domain analyzer can greatly reduce the amount of noise present in the measurement because of its ability to narrow the measurement bandwidth.  </a:t>
            </a:r>
            <a:endParaRPr lang="en-US" sz="900" dirty="0" smtClean="0">
              <a:solidFill>
                <a:srgbClr val="000000"/>
              </a:solidFill>
            </a:endParaRPr>
          </a:p>
          <a:p>
            <a:pPr>
              <a:spcAft>
                <a:spcPts val="687"/>
              </a:spcAft>
            </a:pPr>
            <a:endParaRPr lang="en-US" sz="900" dirty="0">
              <a:solidFill>
                <a:srgbClr val="000000"/>
              </a:solidFill>
            </a:endParaRPr>
          </a:p>
          <a:p>
            <a:pPr>
              <a:spcAft>
                <a:spcPts val="687"/>
              </a:spcAft>
            </a:pPr>
            <a:r>
              <a:rPr lang="en-US" sz="900" dirty="0">
                <a:solidFill>
                  <a:srgbClr val="000000"/>
                </a:solidFill>
              </a:rPr>
              <a:t>From this view of the spectrum, measurements of frequency, power, harmonic content, modulation, spurs, and noise can easily be made.  Given the capability to measure these quantities, we can determine total harmonic distortion, occupied bandwidth, signal stability, output power, intermodulation distortion, power bandwidth, carrier-to-noise ratio, and a host of other measurements, using just a spectrum analyzer.</a:t>
            </a:r>
            <a:endParaRPr lang="en-US" sz="900"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24"/>
          <p:cNvSpPr>
            <a:spLocks noGrp="1" noChangeArrowheads="1"/>
          </p:cNvSpPr>
          <p:nvPr>
            <p:ph type="sldNum" sz="quarter" idx="5"/>
          </p:nvPr>
        </p:nvSpPr>
        <p:spPr>
          <a:noFill/>
        </p:spPr>
        <p:txBody>
          <a:bodyPr/>
          <a:lstStyle/>
          <a:p>
            <a:r>
              <a:rPr lang="en-US" dirty="0"/>
              <a:t>M6-</a:t>
            </a:r>
            <a:fld id="{0A9889F6-C834-462F-9007-68825C022C4C}" type="slidenum">
              <a:rPr lang="en-US"/>
              <a:pPr/>
              <a:t>60</a:t>
            </a:fld>
            <a:endParaRPr lang="en-US" dirty="0"/>
          </a:p>
        </p:txBody>
      </p:sp>
      <p:sp>
        <p:nvSpPr>
          <p:cNvPr id="141316" name="Rectangle 2"/>
          <p:cNvSpPr>
            <a:spLocks noGrp="1" noRot="1" noChangeAspect="1" noChangeArrowheads="1" noTextEdit="1"/>
          </p:cNvSpPr>
          <p:nvPr>
            <p:ph type="sldImg"/>
          </p:nvPr>
        </p:nvSpPr>
        <p:spPr>
          <a:xfrm>
            <a:off x="1181100" y="695325"/>
            <a:ext cx="4649788" cy="3486150"/>
          </a:xfrm>
          <a:ln/>
        </p:spPr>
      </p:sp>
      <p:sp>
        <p:nvSpPr>
          <p:cNvPr id="141317" name="Rectangle 3"/>
          <p:cNvSpPr>
            <a:spLocks noGrp="1" noChangeArrowheads="1"/>
          </p:cNvSpPr>
          <p:nvPr>
            <p:ph type="body" idx="1"/>
          </p:nvPr>
        </p:nvSpPr>
        <p:spPr>
          <a:xfrm>
            <a:off x="934113" y="4414562"/>
            <a:ext cx="5142177" cy="4185532"/>
          </a:xfrm>
          <a:noFill/>
          <a:ln/>
        </p:spPr>
        <p:txBody>
          <a:bodyPr>
            <a:normAutofit lnSpcReduction="10000"/>
          </a:bodyPr>
          <a:lstStyle/>
          <a:p>
            <a:pPr>
              <a:spcAft>
                <a:spcPts val="687"/>
              </a:spcAft>
            </a:pPr>
            <a:r>
              <a:rPr lang="en-US" dirty="0" smtClean="0">
                <a:solidFill>
                  <a:srgbClr val="000000"/>
                </a:solidFill>
              </a:rPr>
              <a:t>Understanding this concept is useful in determining distortion within the analyzer.  Here we plot the level of the second- and third-order distortion products relative to the signals that cause them.  The x-axis is the signal power at the first mixer (in this case the level of the tone or tones).  The y-axis is the spectrum analyzer's internally-generated distortion level in dBc  (dB below the signal level at the mixer). These curves are</a:t>
            </a:r>
            <a:r>
              <a:rPr lang="en-US" b="1" dirty="0" smtClean="0">
                <a:solidFill>
                  <a:srgbClr val="000000"/>
                </a:solidFill>
              </a:rPr>
              <a:t> </a:t>
            </a:r>
            <a:r>
              <a:rPr lang="en-US" i="1" dirty="0" smtClean="0">
                <a:solidFill>
                  <a:srgbClr val="000000"/>
                </a:solidFill>
              </a:rPr>
              <a:t>signal-to-distortion</a:t>
            </a:r>
            <a:r>
              <a:rPr lang="en-US" b="1" dirty="0" smtClean="0">
                <a:solidFill>
                  <a:srgbClr val="000000"/>
                </a:solidFill>
              </a:rPr>
              <a:t> </a:t>
            </a:r>
            <a:r>
              <a:rPr lang="en-US" i="1" dirty="0" smtClean="0">
                <a:solidFill>
                  <a:srgbClr val="000000"/>
                </a:solidFill>
              </a:rPr>
              <a:t>curves</a:t>
            </a:r>
            <a:r>
              <a:rPr lang="en-US" dirty="0" smtClean="0">
                <a:solidFill>
                  <a:srgbClr val="000000"/>
                </a:solidFill>
              </a:rPr>
              <a:t>.</a:t>
            </a:r>
            <a:r>
              <a:rPr lang="en-US" b="1" dirty="0" smtClean="0">
                <a:solidFill>
                  <a:srgbClr val="000000"/>
                </a:solidFill>
              </a:rPr>
              <a:t> </a:t>
            </a:r>
            <a:r>
              <a:rPr lang="en-US" dirty="0" smtClean="0">
                <a:solidFill>
                  <a:srgbClr val="000000"/>
                </a:solidFill>
              </a:rPr>
              <a:t> </a:t>
            </a:r>
          </a:p>
          <a:p>
            <a:pPr>
              <a:spcAft>
                <a:spcPts val="687"/>
              </a:spcAft>
            </a:pPr>
            <a:r>
              <a:rPr lang="en-US" dirty="0" smtClean="0">
                <a:solidFill>
                  <a:srgbClr val="000000"/>
                </a:solidFill>
              </a:rPr>
              <a:t>Note the slopes of the second- and third-order curves.  The slope is unity for the second-order, because every dB change in fundamental level equally changes the level of the second harmonic-distortion component relative to the fundamental.  The third-order curve has a slope of two because the relationship between fundamental and third-order distortion products changes twice as fast as the fundamental.  Thus, if analyzer distortion is specified for one signal level at the mixer, distortion at any other level can easily be determined.  This example shows that for a level of -40 dBm at the mixer, third-order distortion is -90 dBc and second-order distortion is -70 dBc.  </a:t>
            </a:r>
          </a:p>
          <a:p>
            <a:pPr>
              <a:spcAft>
                <a:spcPts val="687"/>
              </a:spcAft>
            </a:pPr>
            <a:endParaRPr lang="en-US" dirty="0" smtClean="0">
              <a:solidFill>
                <a:srgbClr val="000000"/>
              </a:solidFill>
            </a:endParaRPr>
          </a:p>
          <a:p>
            <a:r>
              <a:rPr lang="en-US" dirty="0" smtClean="0">
                <a:solidFill>
                  <a:srgbClr val="000000"/>
                </a:solidFill>
              </a:rPr>
              <a:t>The mixer level at which third-order distortion equals the fundamental, 0 dBc, (a condition which could never happen because compression in the mixer would occur first) is useful to know because a simple expression then permits computation of third-order distortion at any mixer level.  This reference point is called the third-order intercept or TOI.  This is a common spectrum analyzer specification, and is used to determine the maximum dynamic range available for a particular measurement.  In the above figure, TOI = +5 dBm. </a:t>
            </a:r>
          </a:p>
          <a:p>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24"/>
          <p:cNvSpPr>
            <a:spLocks noGrp="1" noChangeArrowheads="1"/>
          </p:cNvSpPr>
          <p:nvPr>
            <p:ph type="sldNum" sz="quarter" idx="5"/>
          </p:nvPr>
        </p:nvSpPr>
        <p:spPr>
          <a:noFill/>
        </p:spPr>
        <p:txBody>
          <a:bodyPr/>
          <a:lstStyle/>
          <a:p>
            <a:r>
              <a:rPr lang="en-US" dirty="0"/>
              <a:t>M6-</a:t>
            </a:r>
            <a:fld id="{88C4222C-2FA1-4146-8E6A-FCA5E34B3F7F}" type="slidenum">
              <a:rPr lang="en-US"/>
              <a:pPr/>
              <a:t>61</a:t>
            </a:fld>
            <a:endParaRPr lang="en-US" dirty="0"/>
          </a:p>
        </p:txBody>
      </p:sp>
      <p:sp>
        <p:nvSpPr>
          <p:cNvPr id="142340" name="Rectangle 2"/>
          <p:cNvSpPr>
            <a:spLocks noGrp="1" noRot="1" noChangeAspect="1" noChangeArrowheads="1" noTextEdit="1"/>
          </p:cNvSpPr>
          <p:nvPr>
            <p:ph type="sldImg"/>
          </p:nvPr>
        </p:nvSpPr>
        <p:spPr>
          <a:xfrm>
            <a:off x="1181100" y="695325"/>
            <a:ext cx="4651375" cy="3487738"/>
          </a:xfrm>
          <a:ln/>
        </p:spPr>
      </p:sp>
      <p:sp>
        <p:nvSpPr>
          <p:cNvPr id="142341" name="Rectangle 3"/>
          <p:cNvSpPr>
            <a:spLocks noGrp="1" noChangeArrowheads="1"/>
          </p:cNvSpPr>
          <p:nvPr>
            <p:ph type="body" idx="1"/>
          </p:nvPr>
        </p:nvSpPr>
        <p:spPr>
          <a:xfrm>
            <a:off x="934113" y="4416099"/>
            <a:ext cx="5142177" cy="4183995"/>
          </a:xfrm>
          <a:noFill/>
          <a:ln/>
        </p:spPr>
        <p:txBody>
          <a:bodyPr/>
          <a:lstStyle/>
          <a:p>
            <a:r>
              <a:rPr lang="en-US" dirty="0" smtClean="0"/>
              <a:t>Before leaving this section on distortion, there is a test that should be done for all distortion measurements which will tell us whether or not what we are seeing on the screen is internally generated distortion, or distortion caused by the DUT.  </a:t>
            </a:r>
          </a:p>
          <a:p>
            <a:endParaRPr lang="en-US" dirty="0" smtClean="0"/>
          </a:p>
          <a:p>
            <a:r>
              <a:rPr lang="en-US" dirty="0" smtClean="0"/>
              <a:t>Remember that the RF input attenuator and the IF gain are tied together such that input signals will remain stationary on the screen when we adjust the RF input attenuation.   So let's change the RF input attenuation and see what happens.</a:t>
            </a:r>
          </a:p>
          <a:p>
            <a:endParaRPr lang="en-US" dirty="0" smtClean="0"/>
          </a:p>
          <a:p>
            <a:r>
              <a:rPr lang="en-US" dirty="0" smtClean="0"/>
              <a:t>If the distortion product on the screen does not change,  we can be sure it is distortion from the DUT (i.e. part of the input signal).  The 10 dB attenuation applied to the signal is also experiencing the 10 dB gain from the IF gain and therefore, there is no change.</a:t>
            </a:r>
          </a:p>
          <a:p>
            <a:endParaRPr lang="en-US" dirty="0" smtClean="0"/>
          </a:p>
          <a:p>
            <a:r>
              <a:rPr lang="en-US" dirty="0" smtClean="0"/>
              <a:t>If however, the signal on the screen does change, then we know it must be being generated, at least in part, somewhere after the input attenuator, and not totally from the DUT.  The 10 dB attenuation is not applied to this internal signal (since it is actually generated after the attenuator), yet the 10 dB gain is applied to it, therefore increasing its level by as much as 10 dB.</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24"/>
          <p:cNvSpPr>
            <a:spLocks noGrp="1" noChangeArrowheads="1"/>
          </p:cNvSpPr>
          <p:nvPr>
            <p:ph type="sldNum" sz="quarter" idx="5"/>
          </p:nvPr>
        </p:nvSpPr>
        <p:spPr>
          <a:noFill/>
        </p:spPr>
        <p:txBody>
          <a:bodyPr/>
          <a:lstStyle/>
          <a:p>
            <a:r>
              <a:rPr lang="en-US" dirty="0"/>
              <a:t>M6-</a:t>
            </a:r>
            <a:fld id="{94DF8044-C7B1-47E7-8349-D94BF8D93652}" type="slidenum">
              <a:rPr lang="en-US"/>
              <a:pPr/>
              <a:t>62</a:t>
            </a:fld>
            <a:endParaRPr lang="en-US" dirty="0"/>
          </a:p>
        </p:txBody>
      </p:sp>
      <p:sp>
        <p:nvSpPr>
          <p:cNvPr id="143364" name="Rectangle 2"/>
          <p:cNvSpPr>
            <a:spLocks noGrp="1" noRot="1" noChangeAspect="1" noChangeArrowheads="1" noTextEdit="1"/>
          </p:cNvSpPr>
          <p:nvPr>
            <p:ph type="sldImg"/>
          </p:nvPr>
        </p:nvSpPr>
        <p:spPr>
          <a:xfrm>
            <a:off x="1181100" y="695325"/>
            <a:ext cx="4649788" cy="3486150"/>
          </a:xfrm>
          <a:ln/>
        </p:spPr>
      </p:sp>
      <p:sp>
        <p:nvSpPr>
          <p:cNvPr id="143365" name="Rectangle 3"/>
          <p:cNvSpPr>
            <a:spLocks noGrp="1" noChangeArrowheads="1"/>
          </p:cNvSpPr>
          <p:nvPr>
            <p:ph type="body" idx="1"/>
          </p:nvPr>
        </p:nvSpPr>
        <p:spPr>
          <a:xfrm>
            <a:off x="934113" y="4414562"/>
            <a:ext cx="5142177" cy="4185532"/>
          </a:xfrm>
          <a:noFill/>
          <a:ln/>
        </p:spPr>
        <p:txBody>
          <a:bodyPr/>
          <a:lstStyle/>
          <a:p>
            <a:pPr>
              <a:spcAft>
                <a:spcPts val="687"/>
              </a:spcAft>
            </a:pPr>
            <a:r>
              <a:rPr lang="en-US" b="1" dirty="0" smtClean="0">
                <a:solidFill>
                  <a:srgbClr val="000000"/>
                </a:solidFill>
              </a:rPr>
              <a:t>Dynamic Range</a:t>
            </a:r>
            <a:r>
              <a:rPr lang="en-US" dirty="0" smtClean="0">
                <a:solidFill>
                  <a:srgbClr val="000000"/>
                </a:solidFill>
              </a:rPr>
              <a:t> is defined as the maximum ratio of two signal levels simultaneously present at the input which can be measured to a specified accuracy.  You can imagine connecting two signals to the analyzer input - one which is the maximum allowable level for the analyzer's input range and the other which is much smaller.  The smaller one is reduced in amplitude until it is no longer detectable by the analyzer.  When the smaller signal is just measurable, the ratio of the two signal levels (in dB) defines the dynamic range of the analyzer.  </a:t>
            </a:r>
          </a:p>
          <a:p>
            <a:pPr>
              <a:spcAft>
                <a:spcPts val="687"/>
              </a:spcAft>
            </a:pPr>
            <a:endParaRPr lang="en-US" dirty="0" smtClean="0">
              <a:solidFill>
                <a:srgbClr val="000000"/>
              </a:solidFill>
            </a:endParaRPr>
          </a:p>
          <a:p>
            <a:pPr>
              <a:spcAft>
                <a:spcPts val="687"/>
              </a:spcAft>
            </a:pPr>
            <a:r>
              <a:rPr lang="en-US" dirty="0" smtClean="0">
                <a:solidFill>
                  <a:srgbClr val="000000"/>
                </a:solidFill>
              </a:rPr>
              <a:t>What effects might make it undetectable?  All the things we've just discussed.  Such things as residual responses of the analyzer, harmonic distortion of the large signal (due to analyzer imperfections), and the internal noise of the analyzer.  These will all be large enough to cover up the smaller signal as we decrease its amplitude.  The dynamic range of the instrument determines the amplitude range over which we can reliably make measurements.</a:t>
            </a:r>
          </a:p>
          <a:p>
            <a:endParaRPr lang="en-US" b="1" dirty="0" smtClean="0"/>
          </a:p>
          <a:p>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24"/>
          <p:cNvSpPr>
            <a:spLocks noGrp="1" noChangeArrowheads="1"/>
          </p:cNvSpPr>
          <p:nvPr>
            <p:ph type="sldNum" sz="quarter" idx="5"/>
          </p:nvPr>
        </p:nvSpPr>
        <p:spPr>
          <a:noFill/>
        </p:spPr>
        <p:txBody>
          <a:bodyPr/>
          <a:lstStyle/>
          <a:p>
            <a:r>
              <a:rPr lang="en-US" dirty="0"/>
              <a:t>M6-</a:t>
            </a:r>
            <a:fld id="{56546927-8B2C-4521-8299-867F81299D29}" type="slidenum">
              <a:rPr lang="en-US"/>
              <a:pPr/>
              <a:t>63</a:t>
            </a:fld>
            <a:endParaRPr lang="en-US" dirty="0"/>
          </a:p>
        </p:txBody>
      </p:sp>
      <p:sp>
        <p:nvSpPr>
          <p:cNvPr id="144388" name="Rectangle 2"/>
          <p:cNvSpPr>
            <a:spLocks noGrp="1" noRot="1" noChangeAspect="1" noChangeArrowheads="1" noTextEdit="1"/>
          </p:cNvSpPr>
          <p:nvPr>
            <p:ph type="sldImg"/>
          </p:nvPr>
        </p:nvSpPr>
        <p:spPr>
          <a:xfrm>
            <a:off x="1181100" y="695325"/>
            <a:ext cx="4649788" cy="3486150"/>
          </a:xfrm>
          <a:ln/>
        </p:spPr>
      </p:sp>
      <p:sp>
        <p:nvSpPr>
          <p:cNvPr id="144389" name="Rectangle 3"/>
          <p:cNvSpPr>
            <a:spLocks noGrp="1" noChangeArrowheads="1"/>
          </p:cNvSpPr>
          <p:nvPr>
            <p:ph type="body" idx="1"/>
          </p:nvPr>
        </p:nvSpPr>
        <p:spPr>
          <a:xfrm>
            <a:off x="934113" y="4414562"/>
            <a:ext cx="5142177" cy="4185532"/>
          </a:xfrm>
          <a:noFill/>
          <a:ln/>
        </p:spPr>
        <p:txBody>
          <a:bodyPr/>
          <a:lstStyle/>
          <a:p>
            <a:pPr>
              <a:spcAft>
                <a:spcPts val="687"/>
              </a:spcAft>
            </a:pPr>
            <a:r>
              <a:rPr lang="en-US" dirty="0" smtClean="0">
                <a:solidFill>
                  <a:srgbClr val="000000"/>
                </a:solidFill>
              </a:rPr>
              <a:t>Let's plot both the signal-to-noise and signal-to-distortion curves on one dynamic range graph.  </a:t>
            </a:r>
            <a:r>
              <a:rPr lang="en-US" i="1" dirty="0" smtClean="0">
                <a:solidFill>
                  <a:srgbClr val="000000"/>
                </a:solidFill>
              </a:rPr>
              <a:t>Maximum dynamic range</a:t>
            </a:r>
            <a:r>
              <a:rPr lang="en-US" dirty="0" smtClean="0">
                <a:solidFill>
                  <a:srgbClr val="000000"/>
                </a:solidFill>
              </a:rPr>
              <a:t> occurs where the curves intersect, that is, when the internally generated distortion level equals the displayed average noise level.   This shows two of the dynamic range specifications.  We will see that there are others later.</a:t>
            </a:r>
          </a:p>
          <a:p>
            <a:pPr>
              <a:spcAft>
                <a:spcPts val="687"/>
              </a:spcAft>
            </a:pPr>
            <a:endParaRPr lang="en-US" dirty="0" smtClean="0">
              <a:solidFill>
                <a:srgbClr val="000000"/>
              </a:solidFill>
            </a:endParaRPr>
          </a:p>
          <a:p>
            <a:pPr>
              <a:spcAft>
                <a:spcPts val="687"/>
              </a:spcAft>
            </a:pPr>
            <a:r>
              <a:rPr lang="en-US" dirty="0" smtClean="0">
                <a:solidFill>
                  <a:srgbClr val="000000"/>
                </a:solidFill>
              </a:rPr>
              <a:t>The</a:t>
            </a:r>
            <a:r>
              <a:rPr lang="en-US" b="1" dirty="0" smtClean="0">
                <a:solidFill>
                  <a:srgbClr val="000000"/>
                </a:solidFill>
              </a:rPr>
              <a:t> </a:t>
            </a:r>
            <a:r>
              <a:rPr lang="en-US" i="1" dirty="0" smtClean="0">
                <a:solidFill>
                  <a:srgbClr val="000000"/>
                </a:solidFill>
              </a:rPr>
              <a:t>optimum mixer level</a:t>
            </a:r>
            <a:r>
              <a:rPr lang="en-US" dirty="0" smtClean="0">
                <a:solidFill>
                  <a:srgbClr val="000000"/>
                </a:solidFill>
              </a:rPr>
              <a:t> occurs at the point of maximum dynamic range.  If our test tones are at 0 dBm and our attenuator has 10 dB steps, we can choose mixer levels of 0, -10, -20, -30, -40 dBm, etc.  Many of these mixer levels will give us enough dynamic range to see third-order distortion products at -50 dBc.  However, keeping the internal noise and distortion products as low as possible will minimize errors.  A drive level to the mixer between -30 and -40 dBm would allow us to make the measurement with minimum error.  </a:t>
            </a:r>
          </a:p>
          <a:p>
            <a:pPr>
              <a:spcAft>
                <a:spcPts val="687"/>
              </a:spcAft>
            </a:pPr>
            <a:endParaRPr lang="en-US" dirty="0" smtClean="0">
              <a:solidFill>
                <a:srgbClr val="000000"/>
              </a:solidFill>
            </a:endParaRPr>
          </a:p>
          <a:p>
            <a:pPr>
              <a:spcAft>
                <a:spcPts val="687"/>
              </a:spcAft>
            </a:pPr>
            <a:r>
              <a:rPr lang="en-US" dirty="0" smtClean="0">
                <a:solidFill>
                  <a:srgbClr val="000000"/>
                </a:solidFill>
              </a:rPr>
              <a:t>So, which mixer level do we choose?  For &lt; 1 dB uncertainty in your measurement, the signal-to-internal-distortion must be 19 dB, whereas the signal-to-noise only 5 dB.  This tells us that it is best to stay closer to the noise, so we would set mixer level to -40 dBm (the mixer level to the left of the third-order point of intersection).   This results in a</a:t>
            </a:r>
            <a:r>
              <a:rPr lang="en-US" i="1" dirty="0" smtClean="0">
                <a:solidFill>
                  <a:srgbClr val="000000"/>
                </a:solidFill>
              </a:rPr>
              <a:t> "spurious free display". </a:t>
            </a:r>
            <a:r>
              <a:rPr lang="en-US" dirty="0" smtClean="0">
                <a:solidFill>
                  <a:srgbClr val="000000"/>
                </a:solidFill>
              </a:rPr>
              <a:t> </a:t>
            </a:r>
          </a:p>
          <a:p>
            <a:endParaRPr lang="en-US" b="1" dirty="0" smtClean="0"/>
          </a:p>
          <a:p>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4"/>
          <p:cNvSpPr>
            <a:spLocks noGrp="1" noChangeArrowheads="1"/>
          </p:cNvSpPr>
          <p:nvPr>
            <p:ph type="sldNum" sz="quarter" idx="5"/>
          </p:nvPr>
        </p:nvSpPr>
        <p:spPr>
          <a:noFill/>
        </p:spPr>
        <p:txBody>
          <a:bodyPr/>
          <a:lstStyle/>
          <a:p>
            <a:r>
              <a:rPr lang="en-US" dirty="0"/>
              <a:t>M6-</a:t>
            </a:r>
            <a:fld id="{B3FFF289-9FDC-4F70-8DBE-68BD64100021}" type="slidenum">
              <a:rPr lang="en-US"/>
              <a:pPr/>
              <a:t>64</a:t>
            </a:fld>
            <a:endParaRPr lang="en-US" dirty="0"/>
          </a:p>
        </p:txBody>
      </p:sp>
      <p:sp>
        <p:nvSpPr>
          <p:cNvPr id="145412" name="Rectangle 2"/>
          <p:cNvSpPr>
            <a:spLocks noGrp="1" noRot="1" noChangeAspect="1" noChangeArrowheads="1" noTextEdit="1"/>
          </p:cNvSpPr>
          <p:nvPr>
            <p:ph type="sldImg"/>
          </p:nvPr>
        </p:nvSpPr>
        <p:spPr>
          <a:xfrm>
            <a:off x="1181100" y="695325"/>
            <a:ext cx="4649788" cy="3486150"/>
          </a:xfrm>
          <a:ln/>
        </p:spPr>
      </p:sp>
      <p:sp>
        <p:nvSpPr>
          <p:cNvPr id="145413" name="Rectangle 3"/>
          <p:cNvSpPr>
            <a:spLocks noGrp="1" noChangeArrowheads="1"/>
          </p:cNvSpPr>
          <p:nvPr>
            <p:ph type="body" idx="1"/>
          </p:nvPr>
        </p:nvSpPr>
        <p:spPr>
          <a:xfrm>
            <a:off x="934113" y="4414562"/>
            <a:ext cx="5142177" cy="4185532"/>
          </a:xfrm>
          <a:noFill/>
          <a:ln/>
        </p:spPr>
        <p:txBody>
          <a:bodyPr/>
          <a:lstStyle/>
          <a:p>
            <a:r>
              <a:rPr lang="en-US" dirty="0" smtClean="0"/>
              <a:t>The final factor in dynamic range is the phase noise, or noise sidebands, on our spectrum analyzer LO.  </a:t>
            </a:r>
          </a:p>
          <a:p>
            <a:endParaRPr lang="en-US" dirty="0" smtClean="0"/>
          </a:p>
          <a:p>
            <a:r>
              <a:rPr lang="en-US" dirty="0" smtClean="0"/>
              <a:t>An example application where we can see how both the noise sidebands and the DANL limits dynamic range is when making spur measurements. As shown on the slide, the dynamic range for the close-in, low-level spurs is determined by the noise sidebands within approximately 100 kHz to 1 MHz of the carrier (depending on carrier frequency).  Beyond the noise sidebands, the dynamic range is limited by DANL</a:t>
            </a:r>
          </a:p>
          <a:p>
            <a:endParaRPr lang="en-US" dirty="0" smtClean="0"/>
          </a:p>
          <a:p>
            <a:r>
              <a:rPr lang="en-US" dirty="0" smtClean="0"/>
              <a:t>Another example is when the signals are so close together that noise sidebands limit dynamic range (e.g. a two-tone measurement where the tones are separated by 10 kHz, therefore producing third-order distortion products 10 kHz from the test tones). </a:t>
            </a:r>
          </a:p>
          <a:p>
            <a:endParaRPr lang="en-US" dirty="0" smtClean="0"/>
          </a:p>
          <a:p>
            <a:r>
              <a:rPr lang="en-US" dirty="0" smtClean="0"/>
              <a:t>For distortion tests, the phase noise can also be plotted on the dynamic range graph as a horizontal line at the level of the phase noise specification at a given offset. </a:t>
            </a:r>
          </a:p>
          <a:p>
            <a:endParaRPr lang="en-US" dirty="0" smtClean="0"/>
          </a:p>
          <a:p>
            <a:r>
              <a:rPr lang="en-US" dirty="0" smtClean="0"/>
              <a:t>NOTE:  The dynamic range curves we've just discussed are needed only for distortion tests.</a:t>
            </a:r>
          </a:p>
          <a:p>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24"/>
          <p:cNvSpPr>
            <a:spLocks noGrp="1" noChangeArrowheads="1"/>
          </p:cNvSpPr>
          <p:nvPr>
            <p:ph type="sldNum" sz="quarter" idx="5"/>
          </p:nvPr>
        </p:nvSpPr>
        <p:spPr>
          <a:noFill/>
        </p:spPr>
        <p:txBody>
          <a:bodyPr/>
          <a:lstStyle/>
          <a:p>
            <a:r>
              <a:rPr lang="en-US" dirty="0"/>
              <a:t>M6-</a:t>
            </a:r>
            <a:fld id="{F6ABE517-608E-424C-8EBF-E9DFB3DF4687}" type="slidenum">
              <a:rPr lang="en-US"/>
              <a:pPr/>
              <a:t>65</a:t>
            </a:fld>
            <a:endParaRPr lang="en-US" dirty="0"/>
          </a:p>
        </p:txBody>
      </p:sp>
      <p:sp>
        <p:nvSpPr>
          <p:cNvPr id="146436" name="Rectangle 2"/>
          <p:cNvSpPr>
            <a:spLocks noGrp="1" noRot="1" noChangeAspect="1" noChangeArrowheads="1" noTextEdit="1"/>
          </p:cNvSpPr>
          <p:nvPr>
            <p:ph type="sldImg"/>
          </p:nvPr>
        </p:nvSpPr>
        <p:spPr>
          <a:xfrm>
            <a:off x="1181100" y="695325"/>
            <a:ext cx="4651375" cy="3487738"/>
          </a:xfrm>
          <a:ln/>
        </p:spPr>
      </p:sp>
      <p:sp>
        <p:nvSpPr>
          <p:cNvPr id="146437" name="Rectangle 3"/>
          <p:cNvSpPr>
            <a:spLocks noGrp="1" noChangeArrowheads="1"/>
          </p:cNvSpPr>
          <p:nvPr>
            <p:ph type="body" idx="1"/>
          </p:nvPr>
        </p:nvSpPr>
        <p:spPr>
          <a:xfrm>
            <a:off x="934113" y="4417635"/>
            <a:ext cx="5142177" cy="4182458"/>
          </a:xfrm>
          <a:noFill/>
          <a:ln/>
        </p:spPr>
        <p:txBody>
          <a:bodyPr/>
          <a:lstStyle/>
          <a:p>
            <a:r>
              <a:rPr lang="en-US" dirty="0" smtClean="0"/>
              <a:t>We have seen that the dynamic range of a spectrum analyzer is limited by three factors: the broadband noise floor (sensitivity) of the system, the distortion performance of the input mixer, and the phase noise of the local oscillator.   </a:t>
            </a:r>
          </a:p>
          <a:p>
            <a:endParaRPr lang="en-US" dirty="0" smtClean="0"/>
          </a:p>
          <a:p>
            <a:r>
              <a:rPr lang="en-US" dirty="0" smtClean="0"/>
              <a:t>The first two factors are used to calculate maximum dynamic range.</a:t>
            </a:r>
          </a:p>
          <a:p>
            <a:r>
              <a:rPr lang="en-US" dirty="0" smtClean="0"/>
              <a:t>Therefore, actual dynamic range is the minimum of 1) the MDR calculation and 2) the noise sidebands.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24"/>
          <p:cNvSpPr>
            <a:spLocks noGrp="1" noChangeArrowheads="1"/>
          </p:cNvSpPr>
          <p:nvPr>
            <p:ph type="sldNum" sz="quarter" idx="5"/>
          </p:nvPr>
        </p:nvSpPr>
        <p:spPr>
          <a:noFill/>
        </p:spPr>
        <p:txBody>
          <a:bodyPr/>
          <a:lstStyle/>
          <a:p>
            <a:r>
              <a:rPr lang="en-US" dirty="0"/>
              <a:t>M6-</a:t>
            </a:r>
            <a:fld id="{BC374C76-6D85-4CF3-8F4E-01F6C40DBC1D}" type="slidenum">
              <a:rPr lang="en-US"/>
              <a:pPr/>
              <a:t>66</a:t>
            </a:fld>
            <a:endParaRPr lang="en-US" dirty="0"/>
          </a:p>
        </p:txBody>
      </p:sp>
      <p:sp>
        <p:nvSpPr>
          <p:cNvPr id="147460" name="Rectangle 2"/>
          <p:cNvSpPr>
            <a:spLocks noGrp="1" noRot="1" noChangeAspect="1" noChangeArrowheads="1" noTextEdit="1"/>
          </p:cNvSpPr>
          <p:nvPr>
            <p:ph type="sldImg"/>
          </p:nvPr>
        </p:nvSpPr>
        <p:spPr>
          <a:xfrm>
            <a:off x="1181100" y="696913"/>
            <a:ext cx="4649788" cy="3486150"/>
          </a:xfrm>
          <a:ln/>
        </p:spPr>
      </p:sp>
      <p:sp>
        <p:nvSpPr>
          <p:cNvPr id="147461" name="Rectangle 3"/>
          <p:cNvSpPr>
            <a:spLocks noGrp="1" noChangeArrowheads="1"/>
          </p:cNvSpPr>
          <p:nvPr>
            <p:ph type="body" idx="1"/>
          </p:nvPr>
        </p:nvSpPr>
        <p:spPr>
          <a:xfrm>
            <a:off x="934113" y="4414561"/>
            <a:ext cx="5142177" cy="4183995"/>
          </a:xfrm>
          <a:noFill/>
          <a:ln/>
        </p:spPr>
        <p:txBody>
          <a:bodyPr>
            <a:normAutofit lnSpcReduction="10000"/>
          </a:bodyPr>
          <a:lstStyle/>
          <a:p>
            <a:pPr>
              <a:lnSpc>
                <a:spcPct val="90000"/>
              </a:lnSpc>
            </a:pPr>
            <a:r>
              <a:rPr lang="en-US" dirty="0" smtClean="0"/>
              <a:t>Different people have different definitions for dynamic range.  Be certain that you know which one is appropriate for your application.  </a:t>
            </a:r>
            <a:r>
              <a:rPr lang="en-US" dirty="0" smtClean="0">
                <a:solidFill>
                  <a:srgbClr val="000000"/>
                </a:solidFill>
              </a:rPr>
              <a:t>There are several ranges associated with the spectrum analyzer.  Typically the term "dynamic range" only refers to the ability to measure two signals </a:t>
            </a:r>
            <a:r>
              <a:rPr lang="en-US" i="1" dirty="0" smtClean="0">
                <a:solidFill>
                  <a:srgbClr val="000000"/>
                </a:solidFill>
              </a:rPr>
              <a:t>at the same time</a:t>
            </a:r>
            <a:r>
              <a:rPr lang="en-US" dirty="0" smtClean="0">
                <a:solidFill>
                  <a:srgbClr val="000000"/>
                </a:solidFill>
              </a:rPr>
              <a:t>.</a:t>
            </a:r>
          </a:p>
          <a:p>
            <a:pPr>
              <a:lnSpc>
                <a:spcPct val="90000"/>
              </a:lnSpc>
            </a:pPr>
            <a:r>
              <a:rPr lang="en-US" dirty="0" smtClean="0">
                <a:solidFill>
                  <a:srgbClr val="000000"/>
                </a:solidFill>
              </a:rPr>
              <a:t>  </a:t>
            </a:r>
          </a:p>
          <a:p>
            <a:pPr>
              <a:lnSpc>
                <a:spcPct val="90000"/>
              </a:lnSpc>
            </a:pPr>
            <a:r>
              <a:rPr lang="en-US" b="1" dirty="0" smtClean="0">
                <a:solidFill>
                  <a:srgbClr val="000000"/>
                </a:solidFill>
              </a:rPr>
              <a:t>Display range</a:t>
            </a:r>
            <a:r>
              <a:rPr lang="en-US" dirty="0" smtClean="0">
                <a:solidFill>
                  <a:srgbClr val="000000"/>
                </a:solidFill>
              </a:rPr>
              <a:t> refers to the </a:t>
            </a:r>
            <a:r>
              <a:rPr lang="en-US" i="1" dirty="0" smtClean="0">
                <a:solidFill>
                  <a:srgbClr val="000000"/>
                </a:solidFill>
              </a:rPr>
              <a:t>calibrated </a:t>
            </a:r>
            <a:r>
              <a:rPr lang="en-US" dirty="0" smtClean="0">
                <a:solidFill>
                  <a:srgbClr val="000000"/>
                </a:solidFill>
              </a:rPr>
              <a:t>amplitude range of the LCD display.  The calibrated display range is dependent on the calibrated range of the log amplifier.</a:t>
            </a:r>
          </a:p>
          <a:p>
            <a:pPr>
              <a:lnSpc>
                <a:spcPct val="90000"/>
              </a:lnSpc>
            </a:pPr>
            <a:r>
              <a:rPr lang="en-US" dirty="0" smtClean="0">
                <a:solidFill>
                  <a:srgbClr val="000000"/>
                </a:solidFill>
              </a:rPr>
              <a:t> </a:t>
            </a:r>
          </a:p>
          <a:p>
            <a:pPr>
              <a:lnSpc>
                <a:spcPct val="90000"/>
              </a:lnSpc>
            </a:pPr>
            <a:r>
              <a:rPr lang="en-US" b="1" dirty="0" smtClean="0">
                <a:solidFill>
                  <a:srgbClr val="000000"/>
                </a:solidFill>
              </a:rPr>
              <a:t>Measurement range</a:t>
            </a:r>
            <a:r>
              <a:rPr lang="en-US" dirty="0" smtClean="0">
                <a:solidFill>
                  <a:srgbClr val="000000"/>
                </a:solidFill>
              </a:rPr>
              <a:t> is the ratio of the largest to the smallest signal that can be measured under any circumstances - </a:t>
            </a:r>
            <a:r>
              <a:rPr lang="en-US" i="1" dirty="0" smtClean="0">
                <a:solidFill>
                  <a:srgbClr val="000000"/>
                </a:solidFill>
              </a:rPr>
              <a:t>but not at the same time</a:t>
            </a:r>
            <a:r>
              <a:rPr lang="en-US" dirty="0" smtClean="0">
                <a:solidFill>
                  <a:srgbClr val="000000"/>
                </a:solidFill>
              </a:rPr>
              <a:t>.  The upper limit is determined by the maximum safe input level, +30 dBm (1 Watt) for most analyzers.  Sensitivity or the displayed average noise level sets the other end of the range.  </a:t>
            </a:r>
          </a:p>
          <a:p>
            <a:pPr>
              <a:lnSpc>
                <a:spcPct val="90000"/>
              </a:lnSpc>
            </a:pPr>
            <a:endParaRPr lang="en-US" dirty="0" smtClean="0">
              <a:solidFill>
                <a:srgbClr val="000000"/>
              </a:solidFill>
            </a:endParaRPr>
          </a:p>
          <a:p>
            <a:pPr>
              <a:lnSpc>
                <a:spcPct val="90000"/>
              </a:lnSpc>
            </a:pPr>
            <a:r>
              <a:rPr lang="en-US" dirty="0" smtClean="0">
                <a:solidFill>
                  <a:srgbClr val="000000"/>
                </a:solidFill>
              </a:rPr>
              <a:t>The other four ranges (signal/noise, signal/third order distortion, signal/second order distortion, and signal/noise sidebands) are when measuring two signals at the same time, and therefore are called dynamic range specifications.  Because, in EMC, we are often attempting to measure a signal while in the presence of a larger ambient signal that can cause the mixer to go into compression the Signal/Noise range is the definition we are most interested in.  </a:t>
            </a:r>
          </a:p>
          <a:p>
            <a:pPr>
              <a:lnSpc>
                <a:spcPct val="90000"/>
              </a:lnSpc>
            </a:pPr>
            <a:r>
              <a:rPr lang="en-US" dirty="0" smtClean="0">
                <a:solidFill>
                  <a:srgbClr val="000000"/>
                </a:solidFill>
              </a:rPr>
              <a:t> </a:t>
            </a:r>
          </a:p>
          <a:p>
            <a:pPr>
              <a:lnSpc>
                <a:spcPct val="90000"/>
              </a:lnSpc>
            </a:pPr>
            <a:r>
              <a:rPr lang="en-US" dirty="0" smtClean="0">
                <a:solidFill>
                  <a:srgbClr val="000000"/>
                </a:solidFill>
              </a:rPr>
              <a:t>The comparison of the four dynamic range values for the PXA are above.  As you can see, the noise sidebands (or phase noise) limit the dynamic range the most, whereas the spectrum analyzer noise floor (sensitivity) limits it the least. </a:t>
            </a:r>
            <a:endParaRPr lang="en-US" b="1"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24"/>
          <p:cNvSpPr>
            <a:spLocks noGrp="1" noChangeArrowheads="1"/>
          </p:cNvSpPr>
          <p:nvPr>
            <p:ph type="sldNum" sz="quarter" idx="5"/>
          </p:nvPr>
        </p:nvSpPr>
        <p:spPr>
          <a:noFill/>
        </p:spPr>
        <p:txBody>
          <a:bodyPr/>
          <a:lstStyle/>
          <a:p>
            <a:r>
              <a:rPr lang="en-US" dirty="0"/>
              <a:t>M6-</a:t>
            </a:r>
            <a:fld id="{D4C1D332-C670-4B22-B773-3545BBE04E7C}" type="slidenum">
              <a:rPr lang="en-US"/>
              <a:pPr/>
              <a:t>67</a:t>
            </a:fld>
            <a:endParaRPr lang="en-US" dirty="0"/>
          </a:p>
        </p:txBody>
      </p:sp>
      <p:sp>
        <p:nvSpPr>
          <p:cNvPr id="148484" name="Rectangle 2"/>
          <p:cNvSpPr>
            <a:spLocks noGrp="1" noRot="1" noChangeAspect="1" noChangeArrowheads="1" noTextEdit="1"/>
          </p:cNvSpPr>
          <p:nvPr>
            <p:ph type="sldImg"/>
          </p:nvPr>
        </p:nvSpPr>
        <p:spPr>
          <a:xfrm>
            <a:off x="1181100" y="695325"/>
            <a:ext cx="4651375" cy="3487738"/>
          </a:xfrm>
          <a:ln/>
        </p:spPr>
      </p:sp>
      <p:sp>
        <p:nvSpPr>
          <p:cNvPr id="148485" name="Rectangle 3"/>
          <p:cNvSpPr>
            <a:spLocks noGrp="1" noChangeArrowheads="1"/>
          </p:cNvSpPr>
          <p:nvPr>
            <p:ph type="body" idx="1"/>
          </p:nvPr>
        </p:nvSpPr>
        <p:spPr>
          <a:xfrm>
            <a:off x="934113" y="4416099"/>
            <a:ext cx="5142177" cy="4183995"/>
          </a:xfrm>
          <a:noFill/>
          <a:ln/>
        </p:spPr>
        <p:txBody>
          <a:bodyPr/>
          <a:lstStyle/>
          <a:p>
            <a:r>
              <a:rPr lang="en-US" dirty="0" smtClean="0"/>
              <a:t>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24"/>
          <p:cNvSpPr>
            <a:spLocks noGrp="1" noChangeArrowheads="1"/>
          </p:cNvSpPr>
          <p:nvPr>
            <p:ph type="sldNum" sz="quarter" idx="5"/>
          </p:nvPr>
        </p:nvSpPr>
        <p:spPr>
          <a:noFill/>
        </p:spPr>
        <p:txBody>
          <a:bodyPr/>
          <a:lstStyle/>
          <a:p>
            <a:r>
              <a:rPr lang="en-US" dirty="0"/>
              <a:t>M6-</a:t>
            </a:r>
            <a:fld id="{CA08D353-29E2-4582-9DC7-B25EED92C380}" type="slidenum">
              <a:rPr lang="en-US"/>
              <a:pPr/>
              <a:t>68</a:t>
            </a:fld>
            <a:endParaRPr lang="en-US" dirty="0"/>
          </a:p>
        </p:txBody>
      </p:sp>
      <p:sp>
        <p:nvSpPr>
          <p:cNvPr id="149508" name="Rectangle 2"/>
          <p:cNvSpPr>
            <a:spLocks noGrp="1" noRot="1" noChangeAspect="1" noChangeArrowheads="1" noTextEdit="1"/>
          </p:cNvSpPr>
          <p:nvPr>
            <p:ph type="sldImg"/>
          </p:nvPr>
        </p:nvSpPr>
        <p:spPr>
          <a:xfrm>
            <a:off x="1181100" y="695325"/>
            <a:ext cx="4649788" cy="3486150"/>
          </a:xfrm>
          <a:ln/>
        </p:spPr>
      </p:sp>
      <p:sp>
        <p:nvSpPr>
          <p:cNvPr id="149509" name="Rectangle 3"/>
          <p:cNvSpPr>
            <a:spLocks noGrp="1" noChangeArrowheads="1"/>
          </p:cNvSpPr>
          <p:nvPr>
            <p:ph type="body" idx="1"/>
          </p:nvPr>
        </p:nvSpPr>
        <p:spPr>
          <a:xfrm>
            <a:off x="934113" y="4414562"/>
            <a:ext cx="5142177" cy="4185532"/>
          </a:xfrm>
          <a:noFill/>
          <a:ln/>
        </p:spPr>
        <p:txBody>
          <a:bodyPr/>
          <a:lstStyle/>
          <a:p>
            <a:r>
              <a:rPr lang="en-US" dirty="0" smtClean="0"/>
              <a:t>Now that we have a fairly basic understanding of the important characteristics of a spectrum analyzer, let's take a look at some of the features and abilities of a spectrum analyzer as it pertains to measurements on digitally modulated carriers.  Most radios use digital modulation now and it’s important to get a basic understanding of some of the differences between traditional analog modulation measurements and digital modulation measurements.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4"/>
          <p:cNvSpPr>
            <a:spLocks noGrp="1" noChangeArrowheads="1"/>
          </p:cNvSpPr>
          <p:nvPr>
            <p:ph type="sldNum" sz="quarter" idx="5"/>
          </p:nvPr>
        </p:nvSpPr>
        <p:spPr>
          <a:noFill/>
        </p:spPr>
        <p:txBody>
          <a:bodyPr/>
          <a:lstStyle/>
          <a:p>
            <a:r>
              <a:rPr lang="en-US" dirty="0"/>
              <a:t>M6-</a:t>
            </a:r>
            <a:fld id="{7EBF69B9-3B25-4870-BDFD-C46DFE495DAE}" type="slidenum">
              <a:rPr lang="en-US"/>
              <a:pPr/>
              <a:t>69</a:t>
            </a:fld>
            <a:endParaRPr lang="en-US" dirty="0"/>
          </a:p>
        </p:txBody>
      </p:sp>
      <p:sp>
        <p:nvSpPr>
          <p:cNvPr id="150532" name="Rectangle 2"/>
          <p:cNvSpPr>
            <a:spLocks noGrp="1" noRot="1" noChangeAspect="1" noChangeArrowheads="1" noTextEdit="1"/>
          </p:cNvSpPr>
          <p:nvPr>
            <p:ph type="sldImg"/>
          </p:nvPr>
        </p:nvSpPr>
        <p:spPr>
          <a:xfrm>
            <a:off x="1181100" y="695325"/>
            <a:ext cx="4649788" cy="3486150"/>
          </a:xfrm>
          <a:ln/>
        </p:spPr>
      </p:sp>
      <p:sp>
        <p:nvSpPr>
          <p:cNvPr id="150533" name="Rectangle 3"/>
          <p:cNvSpPr>
            <a:spLocks noGrp="1" noChangeArrowheads="1"/>
          </p:cNvSpPr>
          <p:nvPr>
            <p:ph type="body" idx="1"/>
          </p:nvPr>
        </p:nvSpPr>
        <p:spPr>
          <a:xfrm>
            <a:off x="934113" y="4414562"/>
            <a:ext cx="5142177" cy="4185532"/>
          </a:xfrm>
          <a:noFill/>
          <a:ln/>
        </p:spPr>
        <p:txBody>
          <a:bodyPr/>
          <a:lstStyle/>
          <a:p>
            <a:r>
              <a:rPr lang="en-US" dirty="0" smtClean="0"/>
              <a:t>A modern spectrum analyzer will not have the same components as the traditional block diagram discussed in the previous slides.  Rather, most of the blocks are the same but are re-arranged.  Advances in ADC and DSP technology has not only benefited the ability of FFT analyzers to be useful, it has also made swept analyzers that much more powerful.  </a:t>
            </a:r>
          </a:p>
          <a:p>
            <a:endParaRPr lang="en-US" dirty="0" smtClean="0"/>
          </a:p>
          <a:p>
            <a:r>
              <a:rPr lang="en-US" dirty="0" smtClean="0"/>
              <a:t>Shown here is the block diagram for a high-performance spectrum analyzer from Agilent called the PXA.  The biggest change in the design of this spectrum analyzer, when compared to the older designs, is that the ADC is pushed much further up the processing chain so that all of the IF components are digital blocks instead of analog components.  This all-digital IF allows great advances in the ability to process signals in different ways, gain advances in accuracy, dynamic range, and speed.</a:t>
            </a:r>
          </a:p>
          <a:p>
            <a:endParaRPr lang="en-US" dirty="0" smtClean="0"/>
          </a:p>
          <a:p>
            <a:r>
              <a:rPr lang="en-US" dirty="0" smtClean="0"/>
              <a:t>One thing to note now about the design is that immediately following the ADC is the choice to process the signals as a swept analyzer or as an FFT analyzer.  Based on what you want to do with your signals, you may want to process the data one way or another.  For example, if dynamic range is important to your measurement you will probably use the swept analysis.  If you need faster sweep speed at narrow bandwidths, the FFT analysis is what you would use.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4"/>
          <p:cNvSpPr>
            <a:spLocks noGrp="1" noChangeArrowheads="1"/>
          </p:cNvSpPr>
          <p:nvPr>
            <p:ph type="sldNum" sz="quarter" idx="5"/>
          </p:nvPr>
        </p:nvSpPr>
        <p:spPr>
          <a:noFill/>
        </p:spPr>
        <p:txBody>
          <a:bodyPr/>
          <a:lstStyle/>
          <a:p>
            <a:r>
              <a:rPr lang="en-US" dirty="0"/>
              <a:t>M6-</a:t>
            </a:r>
            <a:fld id="{05E42B96-3249-4899-B132-3197AC598668}" type="slidenum">
              <a:rPr lang="en-US"/>
              <a:pPr/>
              <a:t>7</a:t>
            </a:fld>
            <a:endParaRPr lang="en-US" dirty="0"/>
          </a:p>
        </p:txBody>
      </p:sp>
      <p:sp>
        <p:nvSpPr>
          <p:cNvPr id="92164" name="Rectangle 2"/>
          <p:cNvSpPr>
            <a:spLocks noGrp="1" noRot="1" noChangeAspect="1" noChangeArrowheads="1" noTextEdit="1"/>
          </p:cNvSpPr>
          <p:nvPr>
            <p:ph type="sldImg"/>
          </p:nvPr>
        </p:nvSpPr>
        <p:spPr>
          <a:xfrm>
            <a:off x="1181100" y="695325"/>
            <a:ext cx="4649788" cy="3486150"/>
          </a:xfrm>
          <a:ln/>
        </p:spPr>
      </p:sp>
      <p:sp>
        <p:nvSpPr>
          <p:cNvPr id="92165" name="Rectangle 3"/>
          <p:cNvSpPr>
            <a:spLocks noGrp="1" noChangeArrowheads="1"/>
          </p:cNvSpPr>
          <p:nvPr>
            <p:ph type="body" idx="1"/>
          </p:nvPr>
        </p:nvSpPr>
        <p:spPr>
          <a:xfrm>
            <a:off x="934113" y="4414562"/>
            <a:ext cx="5142177" cy="4185532"/>
          </a:xfrm>
          <a:noFill/>
          <a:ln/>
        </p:spPr>
        <p:txBody>
          <a:bodyPr/>
          <a:lstStyle/>
          <a:p>
            <a:endParaRPr lang="en-GB"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4"/>
          <p:cNvSpPr>
            <a:spLocks noGrp="1" noChangeArrowheads="1"/>
          </p:cNvSpPr>
          <p:nvPr>
            <p:ph type="sldNum" sz="quarter" idx="5"/>
          </p:nvPr>
        </p:nvSpPr>
        <p:spPr>
          <a:noFill/>
        </p:spPr>
        <p:txBody>
          <a:bodyPr/>
          <a:lstStyle/>
          <a:p>
            <a:r>
              <a:rPr lang="en-US" dirty="0"/>
              <a:t>M6-</a:t>
            </a:r>
            <a:fld id="{8A5E1089-0606-4A46-82C0-707AFFE84470}" type="slidenum">
              <a:rPr lang="en-US"/>
              <a:pPr/>
              <a:t>70</a:t>
            </a:fld>
            <a:endParaRPr lang="en-US" dirty="0"/>
          </a:p>
        </p:txBody>
      </p:sp>
      <p:sp>
        <p:nvSpPr>
          <p:cNvPr id="151556" name="Rectangle 2"/>
          <p:cNvSpPr>
            <a:spLocks noGrp="1" noRot="1" noChangeAspect="1" noChangeArrowheads="1" noTextEdit="1"/>
          </p:cNvSpPr>
          <p:nvPr>
            <p:ph type="sldImg"/>
          </p:nvPr>
        </p:nvSpPr>
        <p:spPr>
          <a:xfrm>
            <a:off x="1181100" y="696913"/>
            <a:ext cx="4649788" cy="3486150"/>
          </a:xfrm>
          <a:ln/>
        </p:spPr>
      </p:sp>
      <p:sp>
        <p:nvSpPr>
          <p:cNvPr id="151557" name="Rectangle 3"/>
          <p:cNvSpPr>
            <a:spLocks noGrp="1" noChangeArrowheads="1"/>
          </p:cNvSpPr>
          <p:nvPr>
            <p:ph type="body" idx="1"/>
          </p:nvPr>
        </p:nvSpPr>
        <p:spPr>
          <a:xfrm>
            <a:off x="934113" y="4416099"/>
            <a:ext cx="5142177" cy="4182457"/>
          </a:xfrm>
          <a:noFill/>
          <a:ln/>
        </p:spPr>
        <p:txBody>
          <a:bodyPr/>
          <a:lstStyle/>
          <a:p>
            <a:endParaRPr lang="en-GB"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24"/>
          <p:cNvSpPr>
            <a:spLocks noGrp="1" noChangeArrowheads="1"/>
          </p:cNvSpPr>
          <p:nvPr>
            <p:ph type="sldNum" sz="quarter" idx="5"/>
          </p:nvPr>
        </p:nvSpPr>
        <p:spPr>
          <a:noFill/>
        </p:spPr>
        <p:txBody>
          <a:bodyPr/>
          <a:lstStyle/>
          <a:p>
            <a:r>
              <a:rPr lang="en-US" dirty="0"/>
              <a:t>M6-</a:t>
            </a:r>
            <a:fld id="{2B0D180F-D615-46A0-A985-B1542829CE58}" type="slidenum">
              <a:rPr lang="en-US"/>
              <a:pPr/>
              <a:t>71</a:t>
            </a:fld>
            <a:endParaRPr lang="en-US" dirty="0"/>
          </a:p>
        </p:txBody>
      </p:sp>
      <p:sp>
        <p:nvSpPr>
          <p:cNvPr id="152580" name="Rectangle 2"/>
          <p:cNvSpPr>
            <a:spLocks noGrp="1" noRot="1" noChangeAspect="1" noChangeArrowheads="1" noTextEdit="1"/>
          </p:cNvSpPr>
          <p:nvPr>
            <p:ph type="sldImg"/>
          </p:nvPr>
        </p:nvSpPr>
        <p:spPr>
          <a:xfrm>
            <a:off x="1181100" y="695325"/>
            <a:ext cx="4649788" cy="3486150"/>
          </a:xfrm>
          <a:ln/>
        </p:spPr>
      </p:sp>
      <p:sp>
        <p:nvSpPr>
          <p:cNvPr id="152581" name="Rectangle 3"/>
          <p:cNvSpPr>
            <a:spLocks noGrp="1" noChangeArrowheads="1"/>
          </p:cNvSpPr>
          <p:nvPr>
            <p:ph type="body" idx="1"/>
          </p:nvPr>
        </p:nvSpPr>
        <p:spPr>
          <a:xfrm>
            <a:off x="934113" y="4414562"/>
            <a:ext cx="5142177" cy="4185532"/>
          </a:xfrm>
          <a:noFill/>
          <a:ln/>
        </p:spPr>
        <p:txBody>
          <a:bodyPr/>
          <a:lstStyle/>
          <a:p>
            <a:pPr>
              <a:spcAft>
                <a:spcPts val="687"/>
              </a:spcAft>
            </a:pPr>
            <a:r>
              <a:rPr lang="en-US" dirty="0" smtClean="0">
                <a:solidFill>
                  <a:srgbClr val="000000"/>
                </a:solidFill>
              </a:rPr>
              <a:t>Let's now discuss </a:t>
            </a:r>
            <a:r>
              <a:rPr lang="en-US" i="1" dirty="0" smtClean="0">
                <a:solidFill>
                  <a:srgbClr val="000000"/>
                </a:solidFill>
              </a:rPr>
              <a:t>amplitude accuracy</a:t>
            </a:r>
            <a:r>
              <a:rPr lang="en-US" dirty="0" smtClean="0">
                <a:solidFill>
                  <a:srgbClr val="000000"/>
                </a:solidFill>
              </a:rPr>
              <a:t>.</a:t>
            </a:r>
            <a:r>
              <a:rPr lang="en-US" baseline="0" dirty="0" smtClean="0">
                <a:solidFill>
                  <a:srgbClr val="000000"/>
                </a:solidFill>
              </a:rPr>
              <a:t> </a:t>
            </a:r>
            <a:r>
              <a:rPr lang="en-US" dirty="0" smtClean="0">
                <a:solidFill>
                  <a:srgbClr val="000000"/>
                </a:solidFill>
              </a:rPr>
              <a:t>Most spectrum analyzers are specified in terms of both absolute and relative amplitude accuracy.  We will first discuss absolute accuracy and then compare that to relative measurement accuracy.</a:t>
            </a:r>
          </a:p>
          <a:p>
            <a:pPr>
              <a:spcAft>
                <a:spcPts val="687"/>
              </a:spcAft>
            </a:pPr>
            <a:endParaRPr lang="en-US" dirty="0" smtClean="0">
              <a:solidFill>
                <a:srgbClr val="000000"/>
              </a:solidFill>
            </a:endParaRPr>
          </a:p>
          <a:p>
            <a:r>
              <a:rPr lang="en-US" dirty="0" smtClean="0">
                <a:solidFill>
                  <a:srgbClr val="000000"/>
                </a:solidFill>
              </a:rPr>
              <a:t>Absolute amplitude measurements are actually measurements that are relative to the calibrator, which is a signal of known amplitude.  All modern spectrum analyzers have a calibrator built inside.  This calibrator provides a signal with a specified amplitude at a given frequency.  Since this calibrator source typically operates on a single frequency, we rely upon the relative accuracy of the analyzer to extend absolute calibration to other frequencies and amplitudes.  A typical calibrator has an uncertainty of  0.3 dB.  The calibrator is also at a single amplitude so the reference level uncertainty or the display scale fidelity also comes into play.</a:t>
            </a:r>
          </a:p>
          <a:p>
            <a:endParaRPr lang="en-US" dirty="0" smtClean="0">
              <a:solidFill>
                <a:srgbClr val="000000"/>
              </a:solidFill>
            </a:endParaRPr>
          </a:p>
          <a:p>
            <a:r>
              <a:rPr lang="en-US" dirty="0" smtClean="0">
                <a:solidFill>
                  <a:srgbClr val="000000"/>
                </a:solidFill>
              </a:rPr>
              <a:t>Let’s examine these uncertainties in spectrum analyzers.</a:t>
            </a:r>
          </a:p>
          <a:p>
            <a:endParaRPr lang="en-US" dirty="0" smtClean="0">
              <a:solidFill>
                <a:srgbClr val="000000"/>
              </a:solidFill>
            </a:endParaRPr>
          </a:p>
          <a:p>
            <a:pPr>
              <a:spcAft>
                <a:spcPts val="687"/>
              </a:spcAft>
            </a:pPr>
            <a:endParaRPr lang="en-US" dirty="0" smtClean="0">
              <a:solidFill>
                <a:srgbClr val="000000"/>
              </a:solidFill>
            </a:endParaRPr>
          </a:p>
          <a:p>
            <a:endParaRPr lang="en-US" dirty="0" smtClean="0"/>
          </a:p>
          <a:p>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4"/>
          <p:cNvSpPr>
            <a:spLocks noGrp="1" noChangeArrowheads="1"/>
          </p:cNvSpPr>
          <p:nvPr>
            <p:ph type="sldNum" sz="quarter" idx="5"/>
          </p:nvPr>
        </p:nvSpPr>
        <p:spPr>
          <a:noFill/>
        </p:spPr>
        <p:txBody>
          <a:bodyPr/>
          <a:lstStyle/>
          <a:p>
            <a:r>
              <a:rPr lang="en-US" dirty="0"/>
              <a:t>M6-</a:t>
            </a:r>
            <a:fld id="{5A516853-43C7-41F0-9E06-DF2160BB5EA2}" type="slidenum">
              <a:rPr lang="en-US"/>
              <a:pPr/>
              <a:t>72</a:t>
            </a:fld>
            <a:endParaRPr lang="en-US" dirty="0"/>
          </a:p>
        </p:txBody>
      </p:sp>
      <p:sp>
        <p:nvSpPr>
          <p:cNvPr id="153604" name="Rectangle 2"/>
          <p:cNvSpPr>
            <a:spLocks noGrp="1" noRot="1" noChangeAspect="1" noChangeArrowheads="1" noTextEdit="1"/>
          </p:cNvSpPr>
          <p:nvPr>
            <p:ph type="sldImg"/>
          </p:nvPr>
        </p:nvSpPr>
        <p:spPr>
          <a:xfrm>
            <a:off x="1181100" y="696913"/>
            <a:ext cx="4649788" cy="3486150"/>
          </a:xfrm>
          <a:ln/>
        </p:spPr>
      </p:sp>
      <p:sp>
        <p:nvSpPr>
          <p:cNvPr id="153605" name="Rectangle 3"/>
          <p:cNvSpPr>
            <a:spLocks noGrp="1" noChangeArrowheads="1"/>
          </p:cNvSpPr>
          <p:nvPr>
            <p:ph type="body" idx="1"/>
          </p:nvPr>
        </p:nvSpPr>
        <p:spPr>
          <a:xfrm>
            <a:off x="934113" y="4416099"/>
            <a:ext cx="5142177" cy="4182457"/>
          </a:xfrm>
          <a:noFill/>
          <a:ln/>
        </p:spPr>
        <p:txBody>
          <a:bodyPr/>
          <a:lstStyle/>
          <a:p>
            <a:endParaRPr lang="en-GB"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24"/>
          <p:cNvSpPr>
            <a:spLocks noGrp="1" noChangeArrowheads="1"/>
          </p:cNvSpPr>
          <p:nvPr>
            <p:ph type="sldNum" sz="quarter" idx="5"/>
          </p:nvPr>
        </p:nvSpPr>
        <p:spPr>
          <a:noFill/>
        </p:spPr>
        <p:txBody>
          <a:bodyPr/>
          <a:lstStyle/>
          <a:p>
            <a:r>
              <a:rPr lang="en-US" dirty="0"/>
              <a:t>M6-</a:t>
            </a:r>
            <a:fld id="{A6C0062C-790C-43BE-B1CA-28042D9EFB3B}" type="slidenum">
              <a:rPr lang="en-US"/>
              <a:pPr/>
              <a:t>73</a:t>
            </a:fld>
            <a:endParaRPr lang="en-US" dirty="0"/>
          </a:p>
        </p:txBody>
      </p:sp>
      <p:sp>
        <p:nvSpPr>
          <p:cNvPr id="154628" name="Rectangle 2"/>
          <p:cNvSpPr>
            <a:spLocks noGrp="1" noRot="1" noChangeAspect="1" noChangeArrowheads="1" noTextEdit="1"/>
          </p:cNvSpPr>
          <p:nvPr>
            <p:ph type="sldImg"/>
          </p:nvPr>
        </p:nvSpPr>
        <p:spPr>
          <a:xfrm>
            <a:off x="1181100" y="696913"/>
            <a:ext cx="4649788" cy="3486150"/>
          </a:xfrm>
          <a:ln/>
        </p:spPr>
      </p:sp>
      <p:sp>
        <p:nvSpPr>
          <p:cNvPr id="154629" name="Rectangle 3"/>
          <p:cNvSpPr>
            <a:spLocks noGrp="1" noChangeArrowheads="1"/>
          </p:cNvSpPr>
          <p:nvPr>
            <p:ph type="body" idx="1"/>
          </p:nvPr>
        </p:nvSpPr>
        <p:spPr>
          <a:xfrm>
            <a:off x="934113" y="4416099"/>
            <a:ext cx="5142177" cy="4182457"/>
          </a:xfrm>
          <a:noFill/>
          <a:ln/>
        </p:spPr>
        <p:txBody>
          <a:bodyPr/>
          <a:lstStyle/>
          <a:p>
            <a:endParaRPr lang="en-GB"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a:lstStyle/>
          <a:p>
            <a:endParaRPr lang="en-US" smtClean="0">
              <a:ea typeface="宋体" pitchFamily="2" charset="-122"/>
            </a:endParaRPr>
          </a:p>
        </p:txBody>
      </p:sp>
      <p:sp>
        <p:nvSpPr>
          <p:cNvPr id="28676" name="Slide Number Placeholder 3"/>
          <p:cNvSpPr>
            <a:spLocks noGrp="1"/>
          </p:cNvSpPr>
          <p:nvPr>
            <p:ph type="sldNum" sz="quarter" idx="5"/>
          </p:nvPr>
        </p:nvSpPr>
        <p:spPr bwMode="auto">
          <a:noFill/>
          <a:ln>
            <a:miter lim="800000"/>
            <a:headEnd/>
            <a:tailEnd/>
          </a:ln>
        </p:spPr>
        <p:txBody>
          <a:bodyPr/>
          <a:lstStyle/>
          <a:p>
            <a:fld id="{D6F2AA62-723F-43AA-B01F-3023ADE560F0}" type="slidenum">
              <a:rPr lang="en-US" altLang="en-US" smtClean="0"/>
              <a:pPr/>
              <a:t>74</a:t>
            </a:fld>
            <a:endParaRPr lang="en-US" alt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a:lstStyle/>
          <a:p>
            <a:endParaRPr lang="en-US" smtClean="0">
              <a:ea typeface="宋体" pitchFamily="2" charset="-122"/>
            </a:endParaRPr>
          </a:p>
        </p:txBody>
      </p:sp>
      <p:sp>
        <p:nvSpPr>
          <p:cNvPr id="28676" name="Slide Number Placeholder 3"/>
          <p:cNvSpPr>
            <a:spLocks noGrp="1"/>
          </p:cNvSpPr>
          <p:nvPr>
            <p:ph type="sldNum" sz="quarter" idx="5"/>
          </p:nvPr>
        </p:nvSpPr>
        <p:spPr bwMode="auto">
          <a:noFill/>
          <a:ln>
            <a:miter lim="800000"/>
            <a:headEnd/>
            <a:tailEnd/>
          </a:ln>
        </p:spPr>
        <p:txBody>
          <a:bodyPr/>
          <a:lstStyle/>
          <a:p>
            <a:fld id="{D6F2AA62-723F-43AA-B01F-3023ADE560F0}" type="slidenum">
              <a:rPr lang="en-US" altLang="en-US" smtClean="0"/>
              <a:pPr/>
              <a:t>75</a:t>
            </a:fld>
            <a:endParaRPr lang="en-US" alt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a:lstStyle/>
          <a:p>
            <a:endParaRPr lang="en-US" smtClean="0">
              <a:ea typeface="宋体" pitchFamily="2" charset="-122"/>
            </a:endParaRPr>
          </a:p>
        </p:txBody>
      </p:sp>
      <p:sp>
        <p:nvSpPr>
          <p:cNvPr id="28676" name="Slide Number Placeholder 3"/>
          <p:cNvSpPr>
            <a:spLocks noGrp="1"/>
          </p:cNvSpPr>
          <p:nvPr>
            <p:ph type="sldNum" sz="quarter" idx="5"/>
          </p:nvPr>
        </p:nvSpPr>
        <p:spPr bwMode="auto">
          <a:noFill/>
          <a:ln>
            <a:miter lim="800000"/>
            <a:headEnd/>
            <a:tailEnd/>
          </a:ln>
        </p:spPr>
        <p:txBody>
          <a:bodyPr/>
          <a:lstStyle/>
          <a:p>
            <a:fld id="{D6F2AA62-723F-43AA-B01F-3023ADE560F0}" type="slidenum">
              <a:rPr lang="en-US" altLang="en-US" smtClean="0"/>
              <a:pPr/>
              <a:t>76</a:t>
            </a:fld>
            <a:endParaRPr lang="en-US" alt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a:lstStyle/>
          <a:p>
            <a:endParaRPr lang="en-US" smtClean="0">
              <a:ea typeface="宋体" pitchFamily="2" charset="-122"/>
            </a:endParaRPr>
          </a:p>
        </p:txBody>
      </p:sp>
      <p:sp>
        <p:nvSpPr>
          <p:cNvPr id="28676" name="Slide Number Placeholder 3"/>
          <p:cNvSpPr>
            <a:spLocks noGrp="1"/>
          </p:cNvSpPr>
          <p:nvPr>
            <p:ph type="sldNum" sz="quarter" idx="5"/>
          </p:nvPr>
        </p:nvSpPr>
        <p:spPr bwMode="auto">
          <a:noFill/>
          <a:ln>
            <a:miter lim="800000"/>
            <a:headEnd/>
            <a:tailEnd/>
          </a:ln>
        </p:spPr>
        <p:txBody>
          <a:bodyPr/>
          <a:lstStyle/>
          <a:p>
            <a:fld id="{D6F2AA62-723F-43AA-B01F-3023ADE560F0}" type="slidenum">
              <a:rPr lang="en-US" altLang="en-US" smtClean="0"/>
              <a:pPr/>
              <a:t>77</a:t>
            </a:fld>
            <a:endParaRPr lang="en-US" alt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p:spPr>
        <p:txBody>
          <a:bodyPr/>
          <a:lstStyle/>
          <a:p>
            <a:fld id="{8DDDF79F-AD6A-4E48-BCDF-57DE1D640732}" type="slidenum">
              <a:rPr lang="en-US" altLang="en-US" smtClean="0"/>
              <a:pPr/>
              <a:t>78</a:t>
            </a:fld>
            <a:endParaRPr lang="en-US" altLang="en-US" smtClean="0"/>
          </a:p>
        </p:txBody>
      </p:sp>
      <p:sp>
        <p:nvSpPr>
          <p:cNvPr id="218114"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1918" tIns="45960" rIns="91918" bIns="45960" anchor="b"/>
          <a:lstStyle/>
          <a:p>
            <a:pPr algn="r" defTabSz="919163" eaLnBrk="0" hangingPunct="0"/>
            <a:fld id="{875089F0-F196-4E0F-9EC1-50B9549F2722}" type="slidenum">
              <a:rPr lang="en-US" altLang="en-US" sz="1200"/>
              <a:pPr algn="r" defTabSz="919163" eaLnBrk="0" hangingPunct="0"/>
              <a:t>78</a:t>
            </a:fld>
            <a:endParaRPr lang="en-US" altLang="en-US" sz="120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xfrm>
            <a:off x="917575" y="4429125"/>
            <a:ext cx="5194300" cy="4183063"/>
          </a:xfrm>
          <a:noFill/>
          <a:ln/>
        </p:spPr>
        <p:txBody>
          <a:bodyPr/>
          <a:lstStyle/>
          <a:p>
            <a:r>
              <a:rPr lang="en-US" smtClean="0"/>
              <a:t>Let’s take a look at how the removable HDD in the PXA enables a simple data sanitization.</a:t>
            </a:r>
          </a:p>
          <a:p>
            <a:endParaRPr lang="en-US" smtClean="0"/>
          </a:p>
          <a:p>
            <a:r>
              <a:rPr lang="en-US" smtClean="0"/>
              <a:t>As the HDD stores non-volatile data that means the data will stay even with the power being off, it’ll be the concern of the data security.  When the instrument is in use in a secured area, it uses the classified HDD which stores both non-sensitive data such as Windows OS, the instrument sw, and cal files, and the sensitive user data such as instrument states, setups, limit lines, amp cor files, and even the measurement results like traces and screen shots.  The data security measures strictly forbid these sensitive data from being brought out of the secured area.  </a:t>
            </a:r>
          </a:p>
          <a:p>
            <a:endParaRPr lang="en-US" smtClean="0"/>
          </a:p>
          <a:p>
            <a:r>
              <a:rPr lang="en-US" smtClean="0"/>
              <a:t>In case the analyzer has to be brought out of the secure area, for example, for the repair or recal purposes, the user simply physically remove the classified HDD and then replaced it with a non-classified HDD which fully images the classified HDD for the non-sensitive data but store NO sensitive user data at all.  The classified HDD will always be retained to the secured area.   When the instrument needs to be moved back into the secured area, the user just swap the non-classified HDD with the classified one and transfer the cal files to the classified HDD if needed.</a:t>
            </a:r>
          </a:p>
          <a:p>
            <a:endParaRPr lang="en-US" smtClean="0"/>
          </a:p>
          <a:p>
            <a:endParaRPr lang="en-US" smtClean="0"/>
          </a:p>
          <a:p>
            <a:r>
              <a:rPr lang="en-US" smtClean="0"/>
              <a:t>In our legacy SA’s like 8566/68, 856x and ESA, the data sanitization is realized by following a specific operational/sw procedure to erase the sensitive user data in memory. This is pretty complex. The PSA has option 117 to erase the sensitive data.  This simplifies the sanitization procedure but scarifies the memory available to the user.  In the X-Series, on the other hand, we used to offer the removable CPU board for the data sanitization.  But it’s quite expensive and less durable as the insertion cycle is only about 300 or so.  Now the removable HDD offers a simple, durable and inexpensive may to sanitize the sensitive user data.</a:t>
            </a:r>
          </a:p>
          <a:p>
            <a:endParaRPr lang="en-US" smtClean="0"/>
          </a:p>
          <a:p>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txBox="1">
            <a:spLocks noGrp="1" noChangeArrowheads="1"/>
          </p:cNvSpPr>
          <p:nvPr/>
        </p:nvSpPr>
        <p:spPr bwMode="auto">
          <a:xfrm>
            <a:off x="3972560" y="8829968"/>
            <a:ext cx="3037840" cy="466433"/>
          </a:xfrm>
          <a:prstGeom prst="rect">
            <a:avLst/>
          </a:prstGeom>
          <a:noFill/>
          <a:ln w="9525">
            <a:noFill/>
            <a:miter lim="800000"/>
            <a:headEnd/>
            <a:tailEnd/>
          </a:ln>
        </p:spPr>
        <p:txBody>
          <a:bodyPr lIns="87992" tIns="43995" rIns="87992" bIns="43995" anchor="b"/>
          <a:lstStyle/>
          <a:p>
            <a:pPr algn="r" defTabSz="879475" eaLnBrk="0" hangingPunct="0"/>
            <a:fld id="{B7749521-BEBE-4EFB-8090-4DC59A0C477E}" type="slidenum">
              <a:rPr lang="en-US" sz="1100" smtClean="0">
                <a:solidFill>
                  <a:prstClr val="black"/>
                </a:solidFill>
                <a:latin typeface="Agilent TT Cond" pitchFamily="34" charset="0"/>
              </a:rPr>
              <a:pPr algn="r" defTabSz="879475" eaLnBrk="0" hangingPunct="0"/>
              <a:t>79</a:t>
            </a:fld>
            <a:endParaRPr lang="en-US" sz="1100" smtClean="0">
              <a:solidFill>
                <a:prstClr val="black"/>
              </a:solidFill>
              <a:latin typeface="Agilent TT Cond" pitchFamily="34" charset="0"/>
            </a:endParaRPr>
          </a:p>
        </p:txBody>
      </p:sp>
      <p:sp>
        <p:nvSpPr>
          <p:cNvPr id="24578" name="Rectangle 2"/>
          <p:cNvSpPr>
            <a:spLocks noGrp="1" noRot="1" noChangeAspect="1" noChangeArrowheads="1" noTextEdit="1"/>
          </p:cNvSpPr>
          <p:nvPr>
            <p:ph type="sldImg"/>
          </p:nvPr>
        </p:nvSpPr>
        <p:spPr bwMode="auto">
          <a:xfrm>
            <a:off x="1185863" y="693738"/>
            <a:ext cx="4649787" cy="3486150"/>
          </a:xfrm>
          <a:noFill/>
          <a:ln>
            <a:solidFill>
              <a:srgbClr val="000000"/>
            </a:solidFill>
            <a:miter lim="800000"/>
            <a:headEnd/>
            <a:tailEnd/>
          </a:ln>
        </p:spPr>
      </p:sp>
      <p:sp>
        <p:nvSpPr>
          <p:cNvPr id="24579" name="Rectangle 3"/>
          <p:cNvSpPr>
            <a:spLocks noGrp="1" noChangeArrowheads="1"/>
          </p:cNvSpPr>
          <p:nvPr>
            <p:ph type="body" idx="1"/>
          </p:nvPr>
        </p:nvSpPr>
        <p:spPr bwMode="auto">
          <a:xfrm>
            <a:off x="933098" y="4414178"/>
            <a:ext cx="5144206" cy="4188221"/>
          </a:xfrm>
          <a:noFill/>
        </p:spPr>
        <p:txBody>
          <a:bodyPr wrap="square" lIns="87992" tIns="43995" rIns="87992" bIns="43995" numCol="1" anchor="t" anchorCtr="0" compatLnSpc="1">
            <a:prstTxWarp prst="textNoShape">
              <a:avLst/>
            </a:prstTxWarp>
          </a:bodyPr>
          <a:lstStyle/>
          <a:p>
            <a:r>
              <a:rPr lang="en-US" smtClean="0"/>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24"/>
          <p:cNvSpPr>
            <a:spLocks noGrp="1" noChangeArrowheads="1"/>
          </p:cNvSpPr>
          <p:nvPr>
            <p:ph type="sldNum" sz="quarter" idx="5"/>
          </p:nvPr>
        </p:nvSpPr>
        <p:spPr>
          <a:noFill/>
        </p:spPr>
        <p:txBody>
          <a:bodyPr/>
          <a:lstStyle/>
          <a:p>
            <a:r>
              <a:rPr lang="en-US" dirty="0"/>
              <a:t>M6-</a:t>
            </a:r>
            <a:fld id="{908DBF32-A497-4090-A444-512AB19CC25E}" type="slidenum">
              <a:rPr lang="en-US"/>
              <a:pPr/>
              <a:t>8</a:t>
            </a:fld>
            <a:endParaRPr lang="en-US" dirty="0"/>
          </a:p>
        </p:txBody>
      </p:sp>
      <p:sp>
        <p:nvSpPr>
          <p:cNvPr id="93188" name="Rectangle 2"/>
          <p:cNvSpPr>
            <a:spLocks noGrp="1" noRot="1" noChangeAspect="1" noChangeArrowheads="1" noTextEdit="1"/>
          </p:cNvSpPr>
          <p:nvPr>
            <p:ph type="sldImg"/>
          </p:nvPr>
        </p:nvSpPr>
        <p:spPr>
          <a:xfrm>
            <a:off x="1181100" y="695325"/>
            <a:ext cx="4649788" cy="3486150"/>
          </a:xfrm>
          <a:ln/>
        </p:spPr>
      </p:sp>
      <p:sp>
        <p:nvSpPr>
          <p:cNvPr id="93189" name="Rectangle 3"/>
          <p:cNvSpPr>
            <a:spLocks noGrp="1" noChangeArrowheads="1"/>
          </p:cNvSpPr>
          <p:nvPr>
            <p:ph type="body" idx="1"/>
          </p:nvPr>
        </p:nvSpPr>
        <p:spPr>
          <a:xfrm>
            <a:off x="934113" y="4414562"/>
            <a:ext cx="5142177" cy="4185532"/>
          </a:xfrm>
          <a:noFill/>
          <a:ln/>
        </p:spPr>
        <p:txBody>
          <a:bodyPr>
            <a:normAutofit fontScale="85000" lnSpcReduction="20000"/>
          </a:bodyPr>
          <a:lstStyle/>
          <a:p>
            <a:pPr>
              <a:spcAft>
                <a:spcPts val="687"/>
              </a:spcAft>
            </a:pPr>
            <a:r>
              <a:rPr lang="en-US" dirty="0" smtClean="0">
                <a:solidFill>
                  <a:srgbClr val="000000"/>
                </a:solidFill>
              </a:rPr>
              <a:t>Now that we understand why spectrum analyzers are important, let's take a look at the different types of analyzers available for measuring RF.</a:t>
            </a:r>
          </a:p>
          <a:p>
            <a:pPr>
              <a:spcAft>
                <a:spcPts val="687"/>
              </a:spcAft>
            </a:pPr>
            <a:endParaRPr lang="en-US" dirty="0" smtClean="0">
              <a:solidFill>
                <a:srgbClr val="000000"/>
              </a:solidFill>
            </a:endParaRPr>
          </a:p>
          <a:p>
            <a:pPr>
              <a:spcAft>
                <a:spcPts val="687"/>
              </a:spcAft>
            </a:pPr>
            <a:r>
              <a:rPr lang="en-US" dirty="0" smtClean="0">
                <a:solidFill>
                  <a:srgbClr val="000000"/>
                </a:solidFill>
              </a:rPr>
              <a:t>There are basically two ways to make frequency domain measurements (what we call spectrum analysis): Fast Fourier transform (FFT) and swept-tuned.  </a:t>
            </a:r>
          </a:p>
          <a:p>
            <a:pPr>
              <a:spcAft>
                <a:spcPts val="687"/>
              </a:spcAft>
            </a:pPr>
            <a:endParaRPr lang="en-US" dirty="0" smtClean="0">
              <a:solidFill>
                <a:srgbClr val="000000"/>
              </a:solidFill>
            </a:endParaRPr>
          </a:p>
          <a:p>
            <a:pPr>
              <a:spcAft>
                <a:spcPts val="687"/>
              </a:spcAft>
            </a:pPr>
            <a:r>
              <a:rPr lang="en-US" dirty="0" smtClean="0">
                <a:solidFill>
                  <a:srgbClr val="000000"/>
                </a:solidFill>
              </a:rPr>
              <a:t>The FFT analyzer basically takes a time-domain signal, digitizes it using digital sampling, and then performs the mathematics required to convert it to the frequency domain*, and display the resulting spectrum.  It is as if the analyzer is looking at the entire frequency range at the same time using parallel filters measuring simultaneously.  It is actually capturing the time domain information which contains all the frequency information in it.  With its real-time signal analysis capability, the Fourier analyzer is able to capture periodic as well as random and transient events.  It also can measure phase as well as magnitude,</a:t>
            </a:r>
            <a:r>
              <a:rPr lang="en-US" baseline="0" dirty="0" smtClean="0">
                <a:solidFill>
                  <a:srgbClr val="000000"/>
                </a:solidFill>
              </a:rPr>
              <a:t> and u</a:t>
            </a:r>
            <a:r>
              <a:rPr lang="en-US" dirty="0" smtClean="0"/>
              <a:t>nder some measurement conditions (spans that are within the bandwidth of the digitizer or when wide spans and narrow RBW settings are used in a modern SA with digital IF processing), FFT can be faster than swept. Under other conditions (spans that are much wider than the bandwidth of the digitizer with wider RBW settings) , swept is faster than FFT</a:t>
            </a:r>
            <a:endParaRPr lang="en-US" b="0" i="0" dirty="0" smtClean="0">
              <a:solidFill>
                <a:srgbClr val="000000"/>
              </a:solidFill>
            </a:endParaRPr>
          </a:p>
          <a:p>
            <a:pPr>
              <a:spcAft>
                <a:spcPts val="687"/>
              </a:spcAft>
            </a:pPr>
            <a:endParaRPr lang="en-US" dirty="0" smtClean="0">
              <a:solidFill>
                <a:srgbClr val="000000"/>
              </a:solidFill>
            </a:endParaRPr>
          </a:p>
          <a:p>
            <a:pPr>
              <a:spcAft>
                <a:spcPts val="687"/>
              </a:spcAft>
            </a:pPr>
            <a:r>
              <a:rPr lang="en-US" dirty="0" smtClean="0">
                <a:solidFill>
                  <a:srgbClr val="000000"/>
                </a:solidFill>
              </a:rPr>
              <a:t>Fourier analyzers are becoming more prevalent, as analog-to-digital converters (ADC) and digital signal processing (DSP) technologies advance.  Operations that once required a lot of custom, power-hungry discrete hardware can now be performed with commercial off-the-shelf DSP chips, which get smaller and faster every year.  </a:t>
            </a:r>
          </a:p>
          <a:p>
            <a:pPr>
              <a:spcAft>
                <a:spcPts val="687"/>
              </a:spcAft>
            </a:pPr>
            <a:endParaRPr lang="en-US" dirty="0" smtClean="0">
              <a:solidFill>
                <a:srgbClr val="000000"/>
              </a:solidFill>
            </a:endParaRPr>
          </a:p>
          <a:p>
            <a:r>
              <a:rPr lang="en-US" dirty="0" smtClean="0">
                <a:solidFill>
                  <a:srgbClr val="000000"/>
                </a:solidFill>
              </a:rPr>
              <a:t>* The frequency domain is related to the time domain by a body of knowledge generally known as Fourier theory (named for Jean Baptiste Joseph Fourier, 1768-1830).  Discrete, or digitized signals can be transformed into the frequency domain using the </a:t>
            </a:r>
            <a:r>
              <a:rPr lang="en-US" i="1" dirty="0" smtClean="0">
                <a:solidFill>
                  <a:srgbClr val="000000"/>
                </a:solidFill>
              </a:rPr>
              <a:t>discrete Fourier transform.</a:t>
            </a:r>
          </a:p>
          <a:p>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24"/>
          <p:cNvSpPr>
            <a:spLocks noGrp="1" noChangeArrowheads="1"/>
          </p:cNvSpPr>
          <p:nvPr>
            <p:ph type="sldNum" sz="quarter" idx="5"/>
          </p:nvPr>
        </p:nvSpPr>
        <p:spPr>
          <a:noFill/>
        </p:spPr>
        <p:txBody>
          <a:bodyPr/>
          <a:lstStyle/>
          <a:p>
            <a:r>
              <a:rPr lang="en-US" dirty="0"/>
              <a:t>M6-</a:t>
            </a:r>
            <a:fld id="{24CCE8C3-FFED-4D8C-BBBE-D0F24485E62C}" type="slidenum">
              <a:rPr lang="en-US"/>
              <a:pPr/>
              <a:t>80</a:t>
            </a:fld>
            <a:endParaRPr lang="en-US" dirty="0"/>
          </a:p>
        </p:txBody>
      </p:sp>
      <p:sp>
        <p:nvSpPr>
          <p:cNvPr id="165892" name="Rectangle 2"/>
          <p:cNvSpPr>
            <a:spLocks noGrp="1" noRot="1" noChangeAspect="1" noChangeArrowheads="1" noTextEdit="1"/>
          </p:cNvSpPr>
          <p:nvPr>
            <p:ph type="sldImg"/>
          </p:nvPr>
        </p:nvSpPr>
        <p:spPr>
          <a:xfrm>
            <a:off x="1181100" y="695325"/>
            <a:ext cx="4649788" cy="3486150"/>
          </a:xfrm>
          <a:ln/>
        </p:spPr>
      </p:sp>
      <p:sp>
        <p:nvSpPr>
          <p:cNvPr id="165893" name="Rectangle 3"/>
          <p:cNvSpPr>
            <a:spLocks noGrp="1" noChangeArrowheads="1"/>
          </p:cNvSpPr>
          <p:nvPr>
            <p:ph type="body" idx="1"/>
          </p:nvPr>
        </p:nvSpPr>
        <p:spPr>
          <a:xfrm>
            <a:off x="934113" y="4414562"/>
            <a:ext cx="5142177" cy="4185532"/>
          </a:xfrm>
          <a:noFill/>
          <a:ln/>
        </p:spPr>
        <p:txBody>
          <a:bodyPr/>
          <a:lstStyle/>
          <a:p>
            <a:endParaRPr lang="en-US" sz="900" b="1"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24"/>
          <p:cNvSpPr>
            <a:spLocks noGrp="1" noChangeArrowheads="1"/>
          </p:cNvSpPr>
          <p:nvPr>
            <p:ph type="sldNum" sz="quarter" idx="5"/>
          </p:nvPr>
        </p:nvSpPr>
        <p:spPr>
          <a:noFill/>
        </p:spPr>
        <p:txBody>
          <a:bodyPr/>
          <a:lstStyle/>
          <a:p>
            <a:r>
              <a:rPr lang="en-US" dirty="0"/>
              <a:t>M6-</a:t>
            </a:r>
            <a:fld id="{7DFEC5CC-5C21-4700-84A6-D51E39F34B49}" type="slidenum">
              <a:rPr lang="en-US"/>
              <a:pPr/>
              <a:t>81</a:t>
            </a:fld>
            <a:endParaRPr lang="en-US" dirty="0"/>
          </a:p>
        </p:txBody>
      </p:sp>
      <p:sp>
        <p:nvSpPr>
          <p:cNvPr id="155652" name="Rectangle 2"/>
          <p:cNvSpPr>
            <a:spLocks noGrp="1" noRot="1" noChangeAspect="1" noChangeArrowheads="1" noTextEdit="1"/>
          </p:cNvSpPr>
          <p:nvPr>
            <p:ph type="sldImg"/>
          </p:nvPr>
        </p:nvSpPr>
        <p:spPr>
          <a:xfrm>
            <a:off x="1181100" y="696913"/>
            <a:ext cx="4649788" cy="3486150"/>
          </a:xfrm>
          <a:ln/>
        </p:spPr>
      </p:sp>
      <p:sp>
        <p:nvSpPr>
          <p:cNvPr id="155653" name="Rectangle 3"/>
          <p:cNvSpPr>
            <a:spLocks noGrp="1" noChangeArrowheads="1"/>
          </p:cNvSpPr>
          <p:nvPr>
            <p:ph type="body" idx="1"/>
          </p:nvPr>
        </p:nvSpPr>
        <p:spPr>
          <a:xfrm>
            <a:off x="934113" y="4416099"/>
            <a:ext cx="5142177" cy="4182457"/>
          </a:xfrm>
          <a:noFill/>
          <a:ln/>
        </p:spPr>
        <p:txBody>
          <a:bodyPr/>
          <a:lstStyle/>
          <a:p>
            <a:endParaRPr lang="en-GB"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Standard (10 MHz) &amp; option B25 (25 MHz) path has a 16 bit ADC with a 100 MHz clock.</a:t>
            </a:r>
          </a:p>
          <a:p>
            <a:r>
              <a:rPr lang="en-US" dirty="0" smtClean="0"/>
              <a:t>The option B40 (40 MHz) path has a 12 bit ADC with a 200 MHz clock.</a:t>
            </a:r>
          </a:p>
          <a:p>
            <a:r>
              <a:rPr lang="en-US" dirty="0" smtClean="0"/>
              <a:t>The option B1X (160 MHz) path has a 14 bit ADC with a 400 MHz clock.</a:t>
            </a:r>
          </a:p>
          <a:p>
            <a:r>
              <a:rPr lang="en-US" dirty="0" smtClean="0"/>
              <a:t> </a:t>
            </a:r>
          </a:p>
          <a:p>
            <a:r>
              <a:rPr lang="en-US" dirty="0" smtClean="0"/>
              <a:t>If you purchase B25; you get the 16 bit ADC.</a:t>
            </a:r>
          </a:p>
          <a:p>
            <a:r>
              <a:rPr lang="en-US" dirty="0" smtClean="0"/>
              <a:t>If you purchase B40, you get the 16 bit ADC (usable to 25 MHz BW) and the 12 bit ADC (usable to 40 MHz).</a:t>
            </a:r>
          </a:p>
          <a:p>
            <a:r>
              <a:rPr lang="en-US" dirty="0" smtClean="0"/>
              <a:t>If you purchase B1X; you get all three ADC paths.</a:t>
            </a:r>
          </a:p>
          <a:p>
            <a:endParaRPr lang="en-US" dirty="0"/>
          </a:p>
        </p:txBody>
      </p:sp>
      <p:sp>
        <p:nvSpPr>
          <p:cNvPr id="4" name="Slide Number Placeholder 3"/>
          <p:cNvSpPr>
            <a:spLocks noGrp="1"/>
          </p:cNvSpPr>
          <p:nvPr>
            <p:ph type="sldNum" sz="quarter" idx="10"/>
          </p:nvPr>
        </p:nvSpPr>
        <p:spPr/>
        <p:txBody>
          <a:bodyPr/>
          <a:lstStyle/>
          <a:p>
            <a:fld id="{95DF4C09-C2A9-4FE0-AFFB-C89DA0F09242}" type="slidenum">
              <a:rPr lang="en-US" smtClean="0"/>
              <a:pPr/>
              <a:t>82</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endParaRPr lang="en-US" dirty="0" smtClean="0"/>
          </a:p>
        </p:txBody>
      </p:sp>
      <p:sp>
        <p:nvSpPr>
          <p:cNvPr id="158725" name="Slide Number Placeholder 4"/>
          <p:cNvSpPr>
            <a:spLocks noGrp="1"/>
          </p:cNvSpPr>
          <p:nvPr>
            <p:ph type="sldNum" sz="quarter" idx="5"/>
          </p:nvPr>
        </p:nvSpPr>
        <p:spPr>
          <a:noFill/>
        </p:spPr>
        <p:txBody>
          <a:bodyPr/>
          <a:lstStyle/>
          <a:p>
            <a:r>
              <a:rPr lang="en-US" dirty="0"/>
              <a:t>M6-</a:t>
            </a:r>
            <a:fld id="{86A33EBC-DD5C-4139-A76B-E2D51DD4D3BC}" type="slidenum">
              <a:rPr lang="en-US"/>
              <a:pPr/>
              <a:t>83</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dirty="0" smtClean="0"/>
          </a:p>
        </p:txBody>
      </p:sp>
      <p:sp>
        <p:nvSpPr>
          <p:cNvPr id="159749" name="Slide Number Placeholder 4"/>
          <p:cNvSpPr>
            <a:spLocks noGrp="1"/>
          </p:cNvSpPr>
          <p:nvPr>
            <p:ph type="sldNum" sz="quarter" idx="5"/>
          </p:nvPr>
        </p:nvSpPr>
        <p:spPr>
          <a:noFill/>
        </p:spPr>
        <p:txBody>
          <a:bodyPr/>
          <a:lstStyle/>
          <a:p>
            <a:r>
              <a:rPr lang="en-US" dirty="0"/>
              <a:t>M6-</a:t>
            </a:r>
            <a:fld id="{B547B380-8654-4983-9818-F5E16104A890}" type="slidenum">
              <a:rPr lang="en-US"/>
              <a:pPr/>
              <a:t>84</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PXA can be configured as a tunable </a:t>
            </a:r>
            <a:r>
              <a:rPr lang="en-US" dirty="0" err="1" smtClean="0"/>
              <a:t>downconverter</a:t>
            </a:r>
            <a:r>
              <a:rPr lang="en-US" baseline="0" dirty="0" smtClean="0"/>
              <a:t> for use with a separate digitizer such as an Agilent 9000-series (or greater) Oscilloscope, an M9202A PXI digitizer, or an </a:t>
            </a:r>
            <a:r>
              <a:rPr lang="en-US" baseline="0" dirty="0" err="1" smtClean="0"/>
              <a:t>Acqiris</a:t>
            </a:r>
            <a:r>
              <a:rPr lang="en-US" baseline="0" dirty="0" smtClean="0"/>
              <a:t> digitizer, and the 89600B vector signal analysis software.  Be sure to choose a digitizer with wide-enough bandwidth for the customer’s application since the bandwidth of this measurement system depends both on the bandwidth of the IF AND the bandwidth of the digitizer.</a:t>
            </a:r>
          </a:p>
          <a:p>
            <a:endParaRPr lang="en-US" dirty="0" smtClean="0"/>
          </a:p>
          <a:p>
            <a:r>
              <a:rPr lang="en-US" dirty="0" smtClean="0"/>
              <a:t>Be sure also that the hardware</a:t>
            </a:r>
            <a:r>
              <a:rPr lang="en-US" baseline="0" dirty="0" smtClean="0"/>
              <a:t> digitizer works with the vector signal analysis software.  See www.agilent.com/find/89600bplatforms</a:t>
            </a:r>
          </a:p>
          <a:p>
            <a:endParaRPr lang="en-US" dirty="0" smtClean="0"/>
          </a:p>
          <a:p>
            <a:r>
              <a:rPr lang="en-US" dirty="0" smtClean="0"/>
              <a:t>This</a:t>
            </a:r>
            <a:r>
              <a:rPr lang="en-US" baseline="0" dirty="0" smtClean="0"/>
              <a:t> block diagram shows the path through the PXA when configured for 900 MHz of IF bandwidth output. </a:t>
            </a:r>
            <a:r>
              <a:rPr lang="en-US" dirty="0" smtClean="0"/>
              <a:t>The necessary hardware options are ‘MPB’ (microwave</a:t>
            </a:r>
            <a:r>
              <a:rPr lang="en-US" baseline="0" dirty="0" smtClean="0"/>
              <a:t> </a:t>
            </a:r>
            <a:r>
              <a:rPr lang="en-US" baseline="0" dirty="0" err="1" smtClean="0"/>
              <a:t>preselector</a:t>
            </a:r>
            <a:r>
              <a:rPr lang="en-US" baseline="0" dirty="0" smtClean="0"/>
              <a:t> bypass) and ‘CR3,’ (wideband IF output).  </a:t>
            </a:r>
          </a:p>
        </p:txBody>
      </p:sp>
      <p:sp>
        <p:nvSpPr>
          <p:cNvPr id="4" name="Slide Number Placeholder 3"/>
          <p:cNvSpPr>
            <a:spLocks noGrp="1"/>
          </p:cNvSpPr>
          <p:nvPr>
            <p:ph type="sldNum" sz="quarter" idx="10"/>
          </p:nvPr>
        </p:nvSpPr>
        <p:spPr/>
        <p:txBody>
          <a:bodyPr/>
          <a:lstStyle/>
          <a:p>
            <a:fld id="{52B9487E-648B-4C72-9031-EFA8CC2FE88C}" type="slidenum">
              <a:rPr lang="en-US" smtClean="0"/>
              <a:pPr/>
              <a:t>86</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76D51BE-48D3-435F-A17A-44F7C2F2B056}" type="slidenum">
              <a:rPr lang="en-US" smtClean="0"/>
              <a:pPr>
                <a:defRPr/>
              </a:pPr>
              <a:t>87</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the rest of the information you need to set up your PXA for 900 MHz of wideband IF output.  </a:t>
            </a:r>
          </a:p>
          <a:p>
            <a:endParaRPr lang="en-US" baseline="0" dirty="0" smtClean="0"/>
          </a:p>
          <a:p>
            <a:r>
              <a:rPr lang="en-US" baseline="0" dirty="0" smtClean="0"/>
              <a:t>The basic idea is to adjust the spectrum analyzer to the appropriate RF center frequency, create an IF center frequency by off-setting the 322.5 MHz IF, by-pass the microwave pre-selector to allow for wider IF bandwidth, and set the analyzer in zero-span to prevent it from sweeping.  We then program our output for the wideband IF path mentioned a slide back.</a:t>
            </a:r>
          </a:p>
          <a:p>
            <a:endParaRPr lang="en-US" dirty="0" smtClean="0"/>
          </a:p>
          <a:p>
            <a:pPr defTabSz="931774" eaLnBrk="0" fontAlgn="base" hangingPunct="0">
              <a:spcBef>
                <a:spcPct val="30000"/>
              </a:spcBef>
              <a:spcAft>
                <a:spcPct val="0"/>
              </a:spcAft>
              <a:defRPr/>
            </a:pPr>
            <a:r>
              <a:rPr lang="en-US" baseline="0" dirty="0" smtClean="0"/>
              <a:t>Be sure to re-adjust your RF center frequency after creating the frequency offset since the offset will shift your center frequency over a bit.</a:t>
            </a:r>
          </a:p>
          <a:p>
            <a:pPr defTabSz="931774" eaLnBrk="0" fontAlgn="base" hangingPunct="0">
              <a:spcBef>
                <a:spcPct val="30000"/>
              </a:spcBef>
              <a:spcAft>
                <a:spcPct val="0"/>
              </a:spcAft>
              <a:defRPr/>
            </a:pPr>
            <a:endParaRPr lang="en-US" baseline="0" dirty="0" smtClean="0"/>
          </a:p>
          <a:p>
            <a:pPr defTabSz="931774" eaLnBrk="0" fontAlgn="base" hangingPunct="0">
              <a:spcBef>
                <a:spcPct val="30000"/>
              </a:spcBef>
              <a:spcAft>
                <a:spcPct val="0"/>
              </a:spcAft>
              <a:defRPr/>
            </a:pPr>
            <a:r>
              <a:rPr lang="en-US" baseline="0" dirty="0" smtClean="0"/>
              <a:t>After turning off your alignments, push “single sweep” to make sure all configuration changes update</a:t>
            </a:r>
          </a:p>
          <a:p>
            <a:pPr defTabSz="931774" eaLnBrk="0" fontAlgn="base" hangingPunct="0">
              <a:spcBef>
                <a:spcPct val="30000"/>
              </a:spcBef>
              <a:spcAft>
                <a:spcPct val="0"/>
              </a:spcAft>
              <a:defRPr/>
            </a:pPr>
            <a:endParaRPr lang="en-US" baseline="0" dirty="0" smtClean="0"/>
          </a:p>
        </p:txBody>
      </p:sp>
      <p:sp>
        <p:nvSpPr>
          <p:cNvPr id="4" name="Slide Number Placeholder 3"/>
          <p:cNvSpPr>
            <a:spLocks noGrp="1"/>
          </p:cNvSpPr>
          <p:nvPr>
            <p:ph type="sldNum" sz="quarter" idx="10"/>
          </p:nvPr>
        </p:nvSpPr>
        <p:spPr/>
        <p:txBody>
          <a:bodyPr/>
          <a:lstStyle/>
          <a:p>
            <a:pPr>
              <a:defRPr/>
            </a:pPr>
            <a:fld id="{E76D51BE-48D3-435F-A17A-44F7C2F2B056}" type="slidenum">
              <a:rPr lang="en-US" smtClean="0"/>
              <a:pPr>
                <a:defRPr/>
              </a:pPr>
              <a:t>88</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24"/>
          <p:cNvSpPr>
            <a:spLocks noGrp="1" noChangeArrowheads="1"/>
          </p:cNvSpPr>
          <p:nvPr>
            <p:ph type="sldNum" sz="quarter" idx="5"/>
          </p:nvPr>
        </p:nvSpPr>
        <p:spPr>
          <a:noFill/>
        </p:spPr>
        <p:txBody>
          <a:bodyPr/>
          <a:lstStyle/>
          <a:p>
            <a:r>
              <a:rPr lang="en-US" dirty="0"/>
              <a:t>M6-</a:t>
            </a:r>
            <a:fld id="{7D981343-9123-426E-ABEC-B1FA857A4A2C}" type="slidenum">
              <a:rPr lang="en-US"/>
              <a:pPr/>
              <a:t>89</a:t>
            </a:fld>
            <a:endParaRPr lang="en-US" dirty="0"/>
          </a:p>
        </p:txBody>
      </p:sp>
      <p:sp>
        <p:nvSpPr>
          <p:cNvPr id="160772" name="Rectangle 2"/>
          <p:cNvSpPr>
            <a:spLocks noGrp="1" noRot="1" noChangeAspect="1" noChangeArrowheads="1" noTextEdit="1"/>
          </p:cNvSpPr>
          <p:nvPr>
            <p:ph type="sldImg"/>
          </p:nvPr>
        </p:nvSpPr>
        <p:spPr>
          <a:xfrm>
            <a:off x="1181100" y="695325"/>
            <a:ext cx="4649788" cy="3486150"/>
          </a:xfrm>
          <a:ln/>
        </p:spPr>
      </p:sp>
      <p:sp>
        <p:nvSpPr>
          <p:cNvPr id="160773" name="Rectangle 3"/>
          <p:cNvSpPr>
            <a:spLocks noGrp="1" noChangeArrowheads="1"/>
          </p:cNvSpPr>
          <p:nvPr>
            <p:ph type="body" idx="1"/>
          </p:nvPr>
        </p:nvSpPr>
        <p:spPr>
          <a:xfrm>
            <a:off x="934113" y="4414562"/>
            <a:ext cx="5142177" cy="4185532"/>
          </a:xfrm>
          <a:noFill/>
          <a:ln/>
        </p:spPr>
        <p:txBody>
          <a:bodyPr/>
          <a:lstStyle/>
          <a:p>
            <a:endParaRPr lang="en-US" b="1" dirty="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year and a half after the first introduction of the PXA,  Agilent is now introducing the world’s highest performance </a:t>
            </a:r>
            <a:r>
              <a:rPr lang="en-US" dirty="0" err="1" smtClean="0"/>
              <a:t>mmW</a:t>
            </a:r>
            <a:r>
              <a:rPr lang="en-US" dirty="0" smtClean="0"/>
              <a:t> signal analyzer in April ‘11.  </a:t>
            </a:r>
            <a:endParaRPr lang="en-US" dirty="0"/>
          </a:p>
        </p:txBody>
      </p:sp>
      <p:sp>
        <p:nvSpPr>
          <p:cNvPr id="4" name="Slide Number Placeholder 3"/>
          <p:cNvSpPr>
            <a:spLocks noGrp="1"/>
          </p:cNvSpPr>
          <p:nvPr>
            <p:ph type="sldNum" sz="quarter" idx="10"/>
          </p:nvPr>
        </p:nvSpPr>
        <p:spPr/>
        <p:txBody>
          <a:bodyPr/>
          <a:lstStyle/>
          <a:p>
            <a:pPr>
              <a:defRPr/>
            </a:pPr>
            <a:fld id="{606B8AC8-7D32-49FE-B309-2A0D51C00A45}" type="slidenum">
              <a:rPr lang="en-US" altLang="en-US" smtClean="0"/>
              <a:pPr>
                <a:defRPr/>
              </a:pPr>
              <a:t>90</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4"/>
          <p:cNvSpPr>
            <a:spLocks noGrp="1" noChangeArrowheads="1"/>
          </p:cNvSpPr>
          <p:nvPr>
            <p:ph type="sldNum" sz="quarter" idx="5"/>
          </p:nvPr>
        </p:nvSpPr>
        <p:spPr>
          <a:noFill/>
        </p:spPr>
        <p:txBody>
          <a:bodyPr/>
          <a:lstStyle/>
          <a:p>
            <a:r>
              <a:rPr lang="en-US" dirty="0"/>
              <a:t>M6-</a:t>
            </a:r>
            <a:fld id="{494B3260-C659-412B-886C-7926652A734B}" type="slidenum">
              <a:rPr lang="en-US"/>
              <a:pPr/>
              <a:t>9</a:t>
            </a:fld>
            <a:endParaRPr lang="en-US" dirty="0"/>
          </a:p>
        </p:txBody>
      </p:sp>
      <p:sp>
        <p:nvSpPr>
          <p:cNvPr id="94212" name="Rectangle 2"/>
          <p:cNvSpPr>
            <a:spLocks noGrp="1" noRot="1" noChangeAspect="1" noChangeArrowheads="1" noTextEdit="1"/>
          </p:cNvSpPr>
          <p:nvPr>
            <p:ph type="sldImg"/>
          </p:nvPr>
        </p:nvSpPr>
        <p:spPr>
          <a:xfrm>
            <a:off x="1181100" y="695325"/>
            <a:ext cx="4649788" cy="3486150"/>
          </a:xfrm>
          <a:ln/>
        </p:spPr>
      </p:sp>
      <p:sp>
        <p:nvSpPr>
          <p:cNvPr id="94213" name="Rectangle 3"/>
          <p:cNvSpPr>
            <a:spLocks noGrp="1" noChangeArrowheads="1"/>
          </p:cNvSpPr>
          <p:nvPr>
            <p:ph type="body" idx="1"/>
          </p:nvPr>
        </p:nvSpPr>
        <p:spPr>
          <a:xfrm>
            <a:off x="934113" y="4414562"/>
            <a:ext cx="5142177" cy="4185532"/>
          </a:xfrm>
          <a:noFill/>
          <a:ln/>
        </p:spPr>
        <p:txBody>
          <a:bodyPr/>
          <a:lstStyle/>
          <a:p>
            <a:pPr>
              <a:spcAft>
                <a:spcPts val="687"/>
              </a:spcAft>
            </a:pPr>
            <a:r>
              <a:rPr lang="en-US" dirty="0" smtClean="0">
                <a:solidFill>
                  <a:srgbClr val="000000"/>
                </a:solidFill>
              </a:rPr>
              <a:t>The other type of spectrum analyzer is the swept-tuned receiver.   It has traditionally been the most widely accepted, general-purpose tool for frequency-domain measurements.  The technique most widely used is super-heterodyne.  Heterodyne means to mix - that is, to translate frequency - and super refers to super-audio frequencies, or frequencies above the audio range.  Very basically, these analyzers "sweep" across the frequency range of interest, displaying all the frequency components present.  We shall see how this is actually accomplished in the next section.  The swept-tuned analyzer works just like the AM radio in your home except that on your radio, the dial controls the tuning and instead of a display, your radio has a speaker.  </a:t>
            </a:r>
          </a:p>
          <a:p>
            <a:pPr>
              <a:spcAft>
                <a:spcPts val="687"/>
              </a:spcAft>
            </a:pPr>
            <a:endParaRPr lang="en-US" dirty="0" smtClean="0">
              <a:solidFill>
                <a:srgbClr val="000000"/>
              </a:solidFill>
            </a:endParaRPr>
          </a:p>
          <a:p>
            <a:pPr>
              <a:spcAft>
                <a:spcPts val="687"/>
              </a:spcAft>
            </a:pPr>
            <a:r>
              <a:rPr lang="en-US" dirty="0" smtClean="0">
                <a:solidFill>
                  <a:srgbClr val="000000"/>
                </a:solidFill>
              </a:rPr>
              <a:t>The swept receiver technique enables frequency domain measurements to be made over a large dynamic range and a wide frequency range, thereby making significant contributions to frequency-domain signal analysis for numerous applications, including the manufacture and maintenance of microwave communications links, radar, telecommunications equipment, cable TV systems, broadcast equipment, mobile communication systems, EMI diagnostic testing, component testing, and signal surveillance.  </a:t>
            </a:r>
          </a:p>
          <a:p>
            <a:pPr>
              <a:spcAft>
                <a:spcPts val="687"/>
              </a:spcAft>
            </a:pPr>
            <a:endParaRPr lang="en-US" dirty="0" smtClean="0">
              <a:solidFill>
                <a:srgbClr val="000000"/>
              </a:solidFill>
            </a:endParaRPr>
          </a:p>
          <a:p>
            <a:pPr>
              <a:spcAft>
                <a:spcPts val="687"/>
              </a:spcAft>
            </a:pPr>
            <a:endParaRPr lang="en-US" dirty="0" smtClean="0"/>
          </a:p>
          <a:p>
            <a:endParaRPr lang="en-US"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24"/>
          <p:cNvSpPr>
            <a:spLocks noGrp="1" noChangeArrowheads="1"/>
          </p:cNvSpPr>
          <p:nvPr>
            <p:ph type="sldNum" sz="quarter" idx="5"/>
          </p:nvPr>
        </p:nvSpPr>
        <p:spPr>
          <a:noFill/>
        </p:spPr>
        <p:txBody>
          <a:bodyPr/>
          <a:lstStyle/>
          <a:p>
            <a:r>
              <a:rPr lang="en-US" dirty="0"/>
              <a:t>M6-</a:t>
            </a:r>
            <a:fld id="{EB87DA77-7B85-408C-A7F9-18B5DF83B2FC}" type="slidenum">
              <a:rPr lang="en-US"/>
              <a:pPr/>
              <a:t>91</a:t>
            </a:fld>
            <a:endParaRPr lang="en-US" dirty="0"/>
          </a:p>
        </p:txBody>
      </p:sp>
      <p:sp>
        <p:nvSpPr>
          <p:cNvPr id="163844" name="Rectangle 2"/>
          <p:cNvSpPr>
            <a:spLocks noGrp="1" noRot="1" noChangeAspect="1" noChangeArrowheads="1" noTextEdit="1"/>
          </p:cNvSpPr>
          <p:nvPr>
            <p:ph type="sldImg"/>
          </p:nvPr>
        </p:nvSpPr>
        <p:spPr>
          <a:xfrm>
            <a:off x="1181100" y="695325"/>
            <a:ext cx="4649788" cy="3486150"/>
          </a:xfrm>
          <a:ln/>
        </p:spPr>
      </p:sp>
      <p:sp>
        <p:nvSpPr>
          <p:cNvPr id="163845" name="Rectangle 3"/>
          <p:cNvSpPr>
            <a:spLocks noGrp="1" noChangeArrowheads="1"/>
          </p:cNvSpPr>
          <p:nvPr>
            <p:ph type="body" idx="1"/>
          </p:nvPr>
        </p:nvSpPr>
        <p:spPr>
          <a:xfrm>
            <a:off x="934113" y="4414562"/>
            <a:ext cx="5142177" cy="4185532"/>
          </a:xfrm>
          <a:noFill/>
          <a:ln/>
        </p:spPr>
        <p:txBody>
          <a:bodyPr/>
          <a:lstStyle/>
          <a:p>
            <a:endParaRPr lang="en-US" sz="900" b="1"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24"/>
          <p:cNvSpPr>
            <a:spLocks noGrp="1" noChangeArrowheads="1"/>
          </p:cNvSpPr>
          <p:nvPr>
            <p:ph type="sldNum" sz="quarter" idx="5"/>
          </p:nvPr>
        </p:nvSpPr>
        <p:spPr>
          <a:noFill/>
        </p:spPr>
        <p:txBody>
          <a:bodyPr/>
          <a:lstStyle/>
          <a:p>
            <a:r>
              <a:rPr lang="en-US" dirty="0"/>
              <a:t>M6-</a:t>
            </a:r>
            <a:fld id="{0C32C7EE-7402-4A68-A359-11AA2318398F}" type="slidenum">
              <a:rPr lang="en-US"/>
              <a:pPr/>
              <a:t>92</a:t>
            </a:fld>
            <a:endParaRPr lang="en-US" dirty="0"/>
          </a:p>
        </p:txBody>
      </p:sp>
      <p:sp>
        <p:nvSpPr>
          <p:cNvPr id="162820" name="Rectangle 2"/>
          <p:cNvSpPr>
            <a:spLocks noGrp="1" noRot="1" noChangeAspect="1" noChangeArrowheads="1" noTextEdit="1"/>
          </p:cNvSpPr>
          <p:nvPr>
            <p:ph type="sldImg"/>
          </p:nvPr>
        </p:nvSpPr>
        <p:spPr>
          <a:xfrm>
            <a:off x="1181100" y="695325"/>
            <a:ext cx="4649788" cy="3486150"/>
          </a:xfrm>
          <a:ln/>
        </p:spPr>
      </p:sp>
      <p:sp>
        <p:nvSpPr>
          <p:cNvPr id="162821" name="Rectangle 3"/>
          <p:cNvSpPr>
            <a:spLocks noGrp="1" noChangeArrowheads="1"/>
          </p:cNvSpPr>
          <p:nvPr>
            <p:ph type="body" idx="1"/>
          </p:nvPr>
        </p:nvSpPr>
        <p:spPr>
          <a:xfrm>
            <a:off x="934113" y="4414562"/>
            <a:ext cx="5142177" cy="4185532"/>
          </a:xfrm>
          <a:noFill/>
          <a:ln/>
        </p:spPr>
        <p:txBody>
          <a:bodyPr/>
          <a:lstStyle/>
          <a:p>
            <a:endParaRPr lang="en-US" sz="900" b="1"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Externally mixed measurements have always required extra steps, and some extra care, in terms of setup and verification. In addition, transferring the required conversion loss table to the analyzer can be tedious. The combination of the PXA and Agilent’s new M1970V and M1970W waveguide harmonic mixers improves measurement performance and reliability, along with ease-of-use, in a number ways.</a:t>
            </a:r>
          </a:p>
          <a:p>
            <a:r>
              <a:rPr lang="en-US" dirty="0" smtClean="0"/>
              <a:t> </a:t>
            </a:r>
          </a:p>
          <a:p>
            <a:r>
              <a:rPr lang="en-US" dirty="0" smtClean="0"/>
              <a:t>To begin with, the mixer connection is simpler and more reliable, requiring only a USB connection and a single coaxial cable between the analyzer and the mixer. The individual mixer (model and serial number), its frequency range and conversion loss table are identified and downloaded automatically. The LO connection is verified by the mixer’s measurement of the LO input power. The mixer monitors the input LO power, adjusting it to compensate for cable losses and improving measurement accuracy. As a result, amplitude accuracy in the millimeter band improves, with uncertainties dropping to approximately half their previous levels. Phase noise and noise figure performance also improve because the higher LO frequencies available from the PXA allow the use of lower harmonic numbers.</a:t>
            </a:r>
          </a:p>
          <a:p>
            <a:endParaRPr lang="en-US" dirty="0" smtClean="0"/>
          </a:p>
          <a:p>
            <a:r>
              <a:rPr lang="en-US" dirty="0" smtClean="0"/>
              <a:t>Note the M1970V/W waveguide harmonic mixers are available for order now.  Shipment starts in Q4.  </a:t>
            </a:r>
          </a:p>
          <a:p>
            <a:endParaRPr lang="en-US" dirty="0" smtClean="0"/>
          </a:p>
          <a:p>
            <a:pPr>
              <a:defRPr/>
            </a:pPr>
            <a:r>
              <a:rPr lang="en-US" dirty="0" smtClean="0"/>
              <a:t>M1970V option 001: not-to-exceed reference price: $7934</a:t>
            </a:r>
          </a:p>
          <a:p>
            <a:pPr>
              <a:defRPr/>
            </a:pPr>
            <a:r>
              <a:rPr lang="en-US" dirty="0" smtClean="0"/>
              <a:t>M1970V option 002: not-to-exceed reference price: $9517</a:t>
            </a:r>
          </a:p>
          <a:p>
            <a:pPr>
              <a:defRPr/>
            </a:pPr>
            <a:r>
              <a:rPr lang="en-US" dirty="0" smtClean="0"/>
              <a:t>M1970W: not-to-exceed reference price: $8898</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06B8AC8-7D32-49FE-B309-2A0D51C00A45}" type="slidenum">
              <a:rPr lang="en-US" altLang="en-US" smtClean="0"/>
              <a:pPr>
                <a:defRPr/>
              </a:pPr>
              <a:t>93</a:t>
            </a:fld>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24"/>
          <p:cNvSpPr>
            <a:spLocks noGrp="1" noChangeArrowheads="1"/>
          </p:cNvSpPr>
          <p:nvPr>
            <p:ph type="sldNum" sz="quarter" idx="5"/>
          </p:nvPr>
        </p:nvSpPr>
        <p:spPr>
          <a:noFill/>
        </p:spPr>
        <p:txBody>
          <a:bodyPr/>
          <a:lstStyle/>
          <a:p>
            <a:r>
              <a:rPr lang="en-US" dirty="0"/>
              <a:t>M6-</a:t>
            </a:r>
            <a:fld id="{31A8D202-AAF7-4288-B069-98BB0918EB1B}" type="slidenum">
              <a:rPr lang="en-US"/>
              <a:pPr/>
              <a:t>94</a:t>
            </a:fld>
            <a:endParaRPr lang="en-US" dirty="0"/>
          </a:p>
        </p:txBody>
      </p:sp>
      <p:sp>
        <p:nvSpPr>
          <p:cNvPr id="164868" name="Rectangle 2"/>
          <p:cNvSpPr>
            <a:spLocks noGrp="1" noRot="1" noChangeAspect="1" noChangeArrowheads="1" noTextEdit="1"/>
          </p:cNvSpPr>
          <p:nvPr>
            <p:ph type="sldImg"/>
          </p:nvPr>
        </p:nvSpPr>
        <p:spPr>
          <a:xfrm>
            <a:off x="1181100" y="695325"/>
            <a:ext cx="4649788" cy="3486150"/>
          </a:xfrm>
          <a:ln/>
        </p:spPr>
      </p:sp>
      <p:sp>
        <p:nvSpPr>
          <p:cNvPr id="164869" name="Rectangle 3"/>
          <p:cNvSpPr>
            <a:spLocks noGrp="1" noChangeArrowheads="1"/>
          </p:cNvSpPr>
          <p:nvPr>
            <p:ph type="body" idx="1"/>
          </p:nvPr>
        </p:nvSpPr>
        <p:spPr>
          <a:xfrm>
            <a:off x="934113" y="4414562"/>
            <a:ext cx="5142177" cy="4185532"/>
          </a:xfrm>
          <a:noFill/>
          <a:ln/>
        </p:spPr>
        <p:txBody>
          <a:bodyPr/>
          <a:lstStyle/>
          <a:p>
            <a:endParaRPr lang="en-US" sz="900" b="1"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24"/>
          <p:cNvSpPr>
            <a:spLocks noGrp="1" noChangeArrowheads="1"/>
          </p:cNvSpPr>
          <p:nvPr>
            <p:ph type="sldNum" sz="quarter" idx="5"/>
          </p:nvPr>
        </p:nvSpPr>
        <p:spPr>
          <a:noFill/>
        </p:spPr>
        <p:txBody>
          <a:bodyPr/>
          <a:lstStyle/>
          <a:p>
            <a:r>
              <a:rPr lang="en-US" dirty="0"/>
              <a:t>M6-</a:t>
            </a:r>
            <a:fld id="{31A8D202-AAF7-4288-B069-98BB0918EB1B}" type="slidenum">
              <a:rPr lang="en-US"/>
              <a:pPr/>
              <a:t>95</a:t>
            </a:fld>
            <a:endParaRPr lang="en-US" dirty="0"/>
          </a:p>
        </p:txBody>
      </p:sp>
      <p:sp>
        <p:nvSpPr>
          <p:cNvPr id="164868" name="Rectangle 2"/>
          <p:cNvSpPr>
            <a:spLocks noGrp="1" noRot="1" noChangeAspect="1" noChangeArrowheads="1" noTextEdit="1"/>
          </p:cNvSpPr>
          <p:nvPr>
            <p:ph type="sldImg"/>
          </p:nvPr>
        </p:nvSpPr>
        <p:spPr>
          <a:xfrm>
            <a:off x="1181100" y="695325"/>
            <a:ext cx="4649788" cy="3486150"/>
          </a:xfrm>
          <a:ln/>
        </p:spPr>
      </p:sp>
      <p:sp>
        <p:nvSpPr>
          <p:cNvPr id="164869" name="Rectangle 3"/>
          <p:cNvSpPr>
            <a:spLocks noGrp="1" noChangeArrowheads="1"/>
          </p:cNvSpPr>
          <p:nvPr>
            <p:ph type="body" idx="1"/>
          </p:nvPr>
        </p:nvSpPr>
        <p:spPr>
          <a:xfrm>
            <a:off x="934113" y="4414562"/>
            <a:ext cx="5142177" cy="4185532"/>
          </a:xfrm>
          <a:noFill/>
          <a:ln/>
        </p:spPr>
        <p:txBody>
          <a:bodyPr/>
          <a:lstStyle/>
          <a:p>
            <a:endParaRPr lang="en-US" sz="900" b="1"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523972-B19A-44FB-BA77-5E05CB0E9582}" type="slidenum">
              <a:rPr lang="en-US" smtClean="0"/>
              <a:pPr/>
              <a:t>96</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Rectangle 24"/>
          <p:cNvSpPr>
            <a:spLocks noGrp="1" noChangeArrowheads="1"/>
          </p:cNvSpPr>
          <p:nvPr>
            <p:ph type="sldNum" sz="quarter" idx="5"/>
          </p:nvPr>
        </p:nvSpPr>
        <p:spPr>
          <a:noFill/>
        </p:spPr>
        <p:txBody>
          <a:bodyPr/>
          <a:lstStyle/>
          <a:p>
            <a:r>
              <a:rPr lang="en-US" dirty="0"/>
              <a:t>M6-</a:t>
            </a:r>
            <a:fld id="{7C32D0C1-A156-4789-A2C3-5EC2DEB8F716}" type="slidenum">
              <a:rPr lang="en-US"/>
              <a:pPr/>
              <a:t>97</a:t>
            </a:fld>
            <a:endParaRPr lang="en-US" dirty="0"/>
          </a:p>
        </p:txBody>
      </p:sp>
      <p:sp>
        <p:nvSpPr>
          <p:cNvPr id="166916" name="Rectangle 2"/>
          <p:cNvSpPr>
            <a:spLocks noGrp="1" noRot="1" noChangeAspect="1" noChangeArrowheads="1" noTextEdit="1"/>
          </p:cNvSpPr>
          <p:nvPr>
            <p:ph type="sldImg"/>
          </p:nvPr>
        </p:nvSpPr>
        <p:spPr>
          <a:xfrm>
            <a:off x="1181100" y="695325"/>
            <a:ext cx="4649788" cy="3486150"/>
          </a:xfrm>
          <a:ln/>
        </p:spPr>
      </p:sp>
      <p:sp>
        <p:nvSpPr>
          <p:cNvPr id="166917" name="Rectangle 3"/>
          <p:cNvSpPr>
            <a:spLocks noGrp="1" noChangeArrowheads="1"/>
          </p:cNvSpPr>
          <p:nvPr>
            <p:ph type="body" idx="1"/>
          </p:nvPr>
        </p:nvSpPr>
        <p:spPr>
          <a:xfrm>
            <a:off x="934113" y="4414562"/>
            <a:ext cx="5142177" cy="4185532"/>
          </a:xfrm>
          <a:noFill/>
          <a:ln/>
        </p:spPr>
        <p:txBody>
          <a:bodyPr/>
          <a:lstStyle/>
          <a:p>
            <a:endParaRPr lang="en-US" b="1" dirty="0"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24"/>
          <p:cNvSpPr>
            <a:spLocks noGrp="1" noChangeArrowheads="1"/>
          </p:cNvSpPr>
          <p:nvPr>
            <p:ph type="sldNum" sz="quarter" idx="5"/>
          </p:nvPr>
        </p:nvSpPr>
        <p:spPr>
          <a:noFill/>
        </p:spPr>
        <p:txBody>
          <a:bodyPr/>
          <a:lstStyle/>
          <a:p>
            <a:r>
              <a:rPr lang="en-US" dirty="0"/>
              <a:t>M6-</a:t>
            </a:r>
            <a:fld id="{04BFBC10-5503-422C-864D-D5CF5236AFFA}" type="slidenum">
              <a:rPr lang="en-US"/>
              <a:pPr/>
              <a:t>98</a:t>
            </a:fld>
            <a:endParaRPr lang="en-US" dirty="0"/>
          </a:p>
        </p:txBody>
      </p:sp>
      <p:sp>
        <p:nvSpPr>
          <p:cNvPr id="167940" name="Rectangle 2"/>
          <p:cNvSpPr>
            <a:spLocks noGrp="1" noRot="1" noChangeAspect="1" noChangeArrowheads="1" noTextEdit="1"/>
          </p:cNvSpPr>
          <p:nvPr>
            <p:ph type="sldImg"/>
          </p:nvPr>
        </p:nvSpPr>
        <p:spPr>
          <a:xfrm>
            <a:off x="1181100" y="695325"/>
            <a:ext cx="4649788" cy="3486150"/>
          </a:xfrm>
          <a:ln/>
        </p:spPr>
      </p:sp>
      <p:sp>
        <p:nvSpPr>
          <p:cNvPr id="167941" name="Rectangle 3"/>
          <p:cNvSpPr>
            <a:spLocks noGrp="1" noChangeArrowheads="1"/>
          </p:cNvSpPr>
          <p:nvPr>
            <p:ph type="body" idx="1"/>
          </p:nvPr>
        </p:nvSpPr>
        <p:spPr>
          <a:xfrm>
            <a:off x="934113" y="4414562"/>
            <a:ext cx="5142177" cy="4185532"/>
          </a:xfrm>
          <a:noFill/>
          <a:ln/>
        </p:spPr>
        <p:txBody>
          <a:bodyPr/>
          <a:lstStyle/>
          <a:p>
            <a:pPr>
              <a:spcAft>
                <a:spcPts val="687"/>
              </a:spcAft>
            </a:pPr>
            <a:r>
              <a:rPr lang="en-US" b="1" dirty="0" smtClean="0">
                <a:solidFill>
                  <a:srgbClr val="000000"/>
                </a:solidFill>
              </a:rPr>
              <a:t>More information about spectrum analysis measurements and vector signal analyzers can be obtained from the above sources:</a:t>
            </a:r>
            <a:endParaRPr lang="en-US" dirty="0" smtClean="0">
              <a:solidFill>
                <a:srgbClr val="000000"/>
              </a:solidFill>
            </a:endParaRPr>
          </a:p>
          <a:p>
            <a:endParaRPr lang="en-US"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24"/>
          <p:cNvSpPr>
            <a:spLocks noGrp="1" noChangeArrowheads="1"/>
          </p:cNvSpPr>
          <p:nvPr>
            <p:ph type="sldNum" sz="quarter" idx="5"/>
          </p:nvPr>
        </p:nvSpPr>
        <p:spPr>
          <a:noFill/>
        </p:spPr>
        <p:txBody>
          <a:bodyPr/>
          <a:lstStyle/>
          <a:p>
            <a:r>
              <a:rPr lang="en-US" dirty="0"/>
              <a:t>M6-</a:t>
            </a:r>
            <a:fld id="{26A85A92-0655-46C0-A7DF-0D0DB2D0AD3E}" type="slidenum">
              <a:rPr lang="en-US"/>
              <a:pPr/>
              <a:t>99</a:t>
            </a:fld>
            <a:endParaRPr lang="en-US" dirty="0"/>
          </a:p>
        </p:txBody>
      </p:sp>
      <p:sp>
        <p:nvSpPr>
          <p:cNvPr id="168964" name="Rectangle 2"/>
          <p:cNvSpPr>
            <a:spLocks noGrp="1" noRot="1" noChangeAspect="1" noChangeArrowheads="1" noTextEdit="1"/>
          </p:cNvSpPr>
          <p:nvPr>
            <p:ph type="sldImg"/>
          </p:nvPr>
        </p:nvSpPr>
        <p:spPr>
          <a:xfrm>
            <a:off x="1181100" y="695325"/>
            <a:ext cx="4649788" cy="3486150"/>
          </a:xfrm>
          <a:ln/>
        </p:spPr>
      </p:sp>
      <p:sp>
        <p:nvSpPr>
          <p:cNvPr id="168965" name="Rectangle 3"/>
          <p:cNvSpPr>
            <a:spLocks noGrp="1" noChangeArrowheads="1"/>
          </p:cNvSpPr>
          <p:nvPr>
            <p:ph type="body" idx="1"/>
          </p:nvPr>
        </p:nvSpPr>
        <p:spPr>
          <a:xfrm>
            <a:off x="934113" y="4414562"/>
            <a:ext cx="5142177" cy="4185532"/>
          </a:xfrm>
          <a:noFill/>
          <a:ln/>
        </p:spPr>
        <p:txBody>
          <a:bodyPr/>
          <a:lstStyle/>
          <a:p>
            <a:endParaRPr lang="en-GB"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2" descr="footer_two-tone_revised_5-16_cir6"/>
          <p:cNvPicPr>
            <a:picLocks noChangeAspect="1" noChangeArrowheads="1"/>
          </p:cNvPicPr>
          <p:nvPr/>
        </p:nvPicPr>
        <p:blipFill>
          <a:blip r:embed="rId2" cstate="print"/>
          <a:srcRect/>
          <a:stretch>
            <a:fillRect/>
          </a:stretch>
        </p:blipFill>
        <p:spPr bwMode="auto">
          <a:xfrm>
            <a:off x="0" y="6229350"/>
            <a:ext cx="9144000" cy="628650"/>
          </a:xfrm>
          <a:prstGeom prst="rect">
            <a:avLst/>
          </a:prstGeom>
          <a:noFill/>
          <a:ln w="9525">
            <a:noFill/>
            <a:miter lim="800000"/>
            <a:headEnd/>
            <a:tailEnd/>
          </a:ln>
        </p:spPr>
      </p:pic>
      <p:pic>
        <p:nvPicPr>
          <p:cNvPr id="5" name="Picture 26" descr="spark-385_150"/>
          <p:cNvPicPr>
            <a:picLocks noChangeAspect="1" noChangeArrowheads="1"/>
          </p:cNvPicPr>
          <p:nvPr/>
        </p:nvPicPr>
        <p:blipFill>
          <a:blip r:embed="rId3" cstate="print"/>
          <a:srcRect/>
          <a:stretch>
            <a:fillRect/>
          </a:stretch>
        </p:blipFill>
        <p:spPr bwMode="auto">
          <a:xfrm>
            <a:off x="4371975" y="6376988"/>
            <a:ext cx="1865313" cy="414337"/>
          </a:xfrm>
          <a:prstGeom prst="rect">
            <a:avLst/>
          </a:prstGeom>
          <a:noFill/>
          <a:ln w="9525">
            <a:noFill/>
            <a:miter lim="800000"/>
            <a:headEnd/>
            <a:tailEnd/>
          </a:ln>
        </p:spPr>
      </p:pic>
      <p:sp>
        <p:nvSpPr>
          <p:cNvPr id="26635" name="Rectangle 11"/>
          <p:cNvSpPr>
            <a:spLocks noGrp="1" noChangeArrowheads="1"/>
          </p:cNvSpPr>
          <p:nvPr>
            <p:ph type="subTitle" sz="quarter" idx="1"/>
          </p:nvPr>
        </p:nvSpPr>
        <p:spPr bwMode="auto">
          <a:xfrm>
            <a:off x="4800600" y="1277938"/>
            <a:ext cx="4114800" cy="2151062"/>
          </a:xfrm>
        </p:spPr>
        <p:txBody>
          <a:bodyPr/>
          <a:lstStyle>
            <a:lvl1pPr>
              <a:lnSpc>
                <a:spcPct val="116000"/>
              </a:lnSpc>
              <a:spcAft>
                <a:spcPct val="0"/>
              </a:spcAft>
              <a:defRPr/>
            </a:lvl1pPr>
          </a:lstStyle>
          <a:p>
            <a:r>
              <a:rPr lang="en-US" altLang="en-US" smtClean="0"/>
              <a:t>Click to edit Master subtitle style</a:t>
            </a:r>
            <a:endParaRPr lang="en-US" altLang="en-US"/>
          </a:p>
        </p:txBody>
      </p:sp>
      <p:sp>
        <p:nvSpPr>
          <p:cNvPr id="26636" name="Rectangle 12"/>
          <p:cNvSpPr>
            <a:spLocks noGrp="1" noChangeArrowheads="1"/>
          </p:cNvSpPr>
          <p:nvPr>
            <p:ph type="ctrTitle"/>
          </p:nvPr>
        </p:nvSpPr>
        <p:spPr>
          <a:xfrm>
            <a:off x="228600" y="1271588"/>
            <a:ext cx="4114800" cy="2157412"/>
          </a:xfrm>
        </p:spPr>
        <p:txBody>
          <a:bodyPr/>
          <a:lstStyle>
            <a:lvl1pPr algn="r">
              <a:defRPr/>
            </a:lvl1pPr>
          </a:lstStyle>
          <a:p>
            <a:r>
              <a:rPr lang="en-US" altLang="en-US" smtClean="0"/>
              <a:t>Click to edit Master title style</a:t>
            </a:r>
            <a:endParaRPr lang="en-US" altLang="en-US"/>
          </a:p>
        </p:txBody>
      </p:sp>
      <p:sp>
        <p:nvSpPr>
          <p:cNvPr id="6" name="Rectangle 23"/>
          <p:cNvSpPr>
            <a:spLocks noGrp="1" noChangeArrowheads="1"/>
          </p:cNvSpPr>
          <p:nvPr>
            <p:ph type="ftr" sz="quarter" idx="10"/>
          </p:nvPr>
        </p:nvSpPr>
        <p:spPr/>
        <p:txBody>
          <a:bodyPr/>
          <a:lstStyle>
            <a:lvl1pPr>
              <a:defRPr smtClean="0"/>
            </a:lvl1pPr>
          </a:lstStyle>
          <a:p>
            <a:r>
              <a:rPr lang="en-US" dirty="0" smtClean="0"/>
              <a:t>Back to Basics Training</a:t>
            </a:r>
            <a:endParaRPr lang="en-US" dirty="0"/>
          </a:p>
        </p:txBody>
      </p:sp>
      <p:sp>
        <p:nvSpPr>
          <p:cNvPr id="7" name="Rectangle 24"/>
          <p:cNvSpPr>
            <a:spLocks noGrp="1" noChangeArrowheads="1"/>
          </p:cNvSpPr>
          <p:nvPr>
            <p:ph type="dt" sz="half" idx="11"/>
          </p:nvPr>
        </p:nvSpPr>
        <p:spPr/>
        <p:txBody>
          <a:bodyPr/>
          <a:lstStyle>
            <a:lvl1pPr>
              <a:defRPr smtClean="0"/>
            </a:lvl1pPr>
          </a:lstStyle>
          <a:p>
            <a:fld id="{FC208E68-D6EF-47EF-A3B6-6EAC1E7F35F4}" type="datetime1">
              <a:rPr lang="en-US" smtClean="0"/>
              <a:pPr/>
              <a:t>1/19/2012</a:t>
            </a:fld>
            <a:endParaRPr lang="en-US" dirty="0"/>
          </a:p>
        </p:txBody>
      </p:sp>
      <p:sp>
        <p:nvSpPr>
          <p:cNvPr id="8" name="Rectangle 25"/>
          <p:cNvSpPr>
            <a:spLocks noGrp="1" noChangeArrowheads="1"/>
          </p:cNvSpPr>
          <p:nvPr>
            <p:ph type="sldNum" sz="quarter" idx="12"/>
          </p:nvPr>
        </p:nvSpPr>
        <p:spPr/>
        <p:txBody>
          <a:bodyPr/>
          <a:lstStyle>
            <a:lvl1pPr>
              <a:defRPr smtClean="0"/>
            </a:lvl1pPr>
          </a:lstStyle>
          <a:p>
            <a:fld id="{2D132F79-ACF3-4263-B52B-5972FA2CE40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0"/>
          <p:cNvSpPr>
            <a:spLocks noGrp="1" noChangeArrowheads="1"/>
          </p:cNvSpPr>
          <p:nvPr>
            <p:ph type="ftr" sz="quarter" idx="10"/>
          </p:nvPr>
        </p:nvSpPr>
        <p:spPr>
          <a:ln/>
        </p:spPr>
        <p:txBody>
          <a:bodyPr/>
          <a:lstStyle>
            <a:lvl1pPr>
              <a:defRPr/>
            </a:lvl1pPr>
          </a:lstStyle>
          <a:p>
            <a:r>
              <a:rPr lang="en-US" dirty="0" smtClean="0"/>
              <a:t>Back to Basics Training</a:t>
            </a:r>
            <a:endParaRPr lang="en-US" dirty="0"/>
          </a:p>
        </p:txBody>
      </p:sp>
      <p:sp>
        <p:nvSpPr>
          <p:cNvPr id="5" name="Rectangle 31"/>
          <p:cNvSpPr>
            <a:spLocks noGrp="1" noChangeArrowheads="1"/>
          </p:cNvSpPr>
          <p:nvPr>
            <p:ph type="dt" sz="half" idx="11"/>
          </p:nvPr>
        </p:nvSpPr>
        <p:spPr>
          <a:ln/>
        </p:spPr>
        <p:txBody>
          <a:bodyPr/>
          <a:lstStyle>
            <a:lvl1pPr>
              <a:defRPr/>
            </a:lvl1pPr>
          </a:lstStyle>
          <a:p>
            <a:fld id="{EEA01EA4-4421-4896-A69B-3ED000DAF88F}" type="datetime1">
              <a:rPr lang="en-US" smtClean="0"/>
              <a:pPr/>
              <a:t>1/19/2012</a:t>
            </a:fld>
            <a:endParaRPr lang="en-US" dirty="0"/>
          </a:p>
        </p:txBody>
      </p:sp>
      <p:sp>
        <p:nvSpPr>
          <p:cNvPr id="6" name="Rectangle 32"/>
          <p:cNvSpPr>
            <a:spLocks noGrp="1" noChangeArrowheads="1"/>
          </p:cNvSpPr>
          <p:nvPr>
            <p:ph type="sldNum" sz="quarter" idx="12"/>
          </p:nvPr>
        </p:nvSpPr>
        <p:spPr>
          <a:ln/>
        </p:spPr>
        <p:txBody>
          <a:bodyPr/>
          <a:lstStyle>
            <a:lvl1pPr>
              <a:defRPr/>
            </a:lvl1pPr>
          </a:lstStyle>
          <a:p>
            <a:fld id="{2D132F79-ACF3-4263-B52B-5972FA2CE40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6875" y="227013"/>
            <a:ext cx="2171700" cy="5600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7013" y="227013"/>
            <a:ext cx="6367462" cy="5600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0"/>
          <p:cNvSpPr>
            <a:spLocks noGrp="1" noChangeArrowheads="1"/>
          </p:cNvSpPr>
          <p:nvPr>
            <p:ph type="ftr" sz="quarter" idx="10"/>
          </p:nvPr>
        </p:nvSpPr>
        <p:spPr>
          <a:ln/>
        </p:spPr>
        <p:txBody>
          <a:bodyPr/>
          <a:lstStyle>
            <a:lvl1pPr>
              <a:defRPr/>
            </a:lvl1pPr>
          </a:lstStyle>
          <a:p>
            <a:r>
              <a:rPr lang="en-US" dirty="0" smtClean="0"/>
              <a:t>Back to Basics Training</a:t>
            </a:r>
            <a:endParaRPr lang="en-US" dirty="0"/>
          </a:p>
        </p:txBody>
      </p:sp>
      <p:sp>
        <p:nvSpPr>
          <p:cNvPr id="5" name="Rectangle 31"/>
          <p:cNvSpPr>
            <a:spLocks noGrp="1" noChangeArrowheads="1"/>
          </p:cNvSpPr>
          <p:nvPr>
            <p:ph type="dt" sz="half" idx="11"/>
          </p:nvPr>
        </p:nvSpPr>
        <p:spPr>
          <a:ln/>
        </p:spPr>
        <p:txBody>
          <a:bodyPr/>
          <a:lstStyle>
            <a:lvl1pPr>
              <a:defRPr/>
            </a:lvl1pPr>
          </a:lstStyle>
          <a:p>
            <a:fld id="{564355AA-AF1D-4572-A3B8-58876169BF0E}" type="datetime1">
              <a:rPr lang="en-US" smtClean="0"/>
              <a:pPr/>
              <a:t>1/19/2012</a:t>
            </a:fld>
            <a:endParaRPr lang="en-US" dirty="0"/>
          </a:p>
        </p:txBody>
      </p:sp>
      <p:sp>
        <p:nvSpPr>
          <p:cNvPr id="6" name="Rectangle 32"/>
          <p:cNvSpPr>
            <a:spLocks noGrp="1" noChangeArrowheads="1"/>
          </p:cNvSpPr>
          <p:nvPr>
            <p:ph type="sldNum" sz="quarter" idx="12"/>
          </p:nvPr>
        </p:nvSpPr>
        <p:spPr>
          <a:ln/>
        </p:spPr>
        <p:txBody>
          <a:bodyPr/>
          <a:lstStyle>
            <a:lvl1pPr>
              <a:defRPr/>
            </a:lvl1pPr>
          </a:lstStyle>
          <a:p>
            <a:fld id="{2D132F79-ACF3-4263-B52B-5972FA2CE406}"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8588" y="792163"/>
            <a:ext cx="9015412" cy="5492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92100" y="1577975"/>
            <a:ext cx="420846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2963" y="1577975"/>
            <a:ext cx="42084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2963" y="3711575"/>
            <a:ext cx="42084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2"/>
          <p:cNvSpPr>
            <a:spLocks noGrp="1" noChangeArrowheads="1"/>
          </p:cNvSpPr>
          <p:nvPr>
            <p:ph type="sldNum" sz="quarter" idx="10"/>
          </p:nvPr>
        </p:nvSpPr>
        <p:spPr>
          <a:ln/>
        </p:spPr>
        <p:txBody>
          <a:bodyPr/>
          <a:lstStyle>
            <a:lvl1pPr>
              <a:defRPr/>
            </a:lvl1pPr>
          </a:lstStyle>
          <a:p>
            <a:pPr>
              <a:defRPr/>
            </a:pPr>
            <a:r>
              <a:rPr lang="en-US" dirty="0"/>
              <a:t>Page M6- </a:t>
            </a:r>
            <a:fld id="{03A88015-6A1E-4834-8BF2-A5340930249A}" type="slidenum">
              <a:rPr lang="en-US"/>
              <a:pPr>
                <a:defRPr/>
              </a:pPr>
              <a:t>‹#›</a:t>
            </a:fld>
            <a:r>
              <a:rPr lang="en-US" dirty="0"/>
              <a:t> </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8588" y="792163"/>
            <a:ext cx="9015412" cy="5492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 y="1577975"/>
            <a:ext cx="420846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52963" y="1577975"/>
            <a:ext cx="420846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sldNum" sz="quarter" idx="10"/>
          </p:nvPr>
        </p:nvSpPr>
        <p:spPr>
          <a:ln/>
        </p:spPr>
        <p:txBody>
          <a:bodyPr/>
          <a:lstStyle>
            <a:lvl1pPr>
              <a:defRPr/>
            </a:lvl1pPr>
          </a:lstStyle>
          <a:p>
            <a:pPr>
              <a:defRPr/>
            </a:pPr>
            <a:r>
              <a:rPr lang="en-US" dirty="0"/>
              <a:t>Page M6- </a:t>
            </a:r>
            <a:fld id="{79335A86-39B2-49ED-9087-55746E237037}" type="slidenum">
              <a:rPr lang="en-US"/>
              <a:pPr>
                <a:defRPr/>
              </a:pPr>
              <a:t>‹#›</a:t>
            </a:fld>
            <a:r>
              <a:rPr lang="en-US" dirty="0"/>
              <a:t> </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8588" y="792163"/>
            <a:ext cx="9015412" cy="54927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92100" y="1577975"/>
            <a:ext cx="4208463"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2963" y="1577975"/>
            <a:ext cx="42084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92100" y="3711575"/>
            <a:ext cx="4208463"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2963" y="3711575"/>
            <a:ext cx="42084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sldNum" sz="quarter" idx="10"/>
          </p:nvPr>
        </p:nvSpPr>
        <p:spPr>
          <a:ln/>
        </p:spPr>
        <p:txBody>
          <a:bodyPr/>
          <a:lstStyle>
            <a:lvl1pPr>
              <a:defRPr/>
            </a:lvl1pPr>
          </a:lstStyle>
          <a:p>
            <a:pPr>
              <a:defRPr/>
            </a:pPr>
            <a:r>
              <a:rPr lang="en-US" dirty="0"/>
              <a:t>Page M6- </a:t>
            </a:r>
            <a:fld id="{A10672E4-C58C-4489-8205-8E751E475609}" type="slidenum">
              <a:rPr lang="en-US"/>
              <a:pPr>
                <a:defRPr/>
              </a:pPr>
              <a:t>‹#›</a:t>
            </a:fld>
            <a:r>
              <a:rPr lang="en-US" dirty="0"/>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0"/>
          <p:cNvSpPr>
            <a:spLocks noGrp="1" noChangeArrowheads="1"/>
          </p:cNvSpPr>
          <p:nvPr>
            <p:ph type="ftr" sz="quarter" idx="10"/>
          </p:nvPr>
        </p:nvSpPr>
        <p:spPr>
          <a:ln/>
        </p:spPr>
        <p:txBody>
          <a:bodyPr/>
          <a:lstStyle>
            <a:lvl1pPr>
              <a:defRPr/>
            </a:lvl1pPr>
          </a:lstStyle>
          <a:p>
            <a:r>
              <a:rPr lang="en-US" dirty="0" smtClean="0"/>
              <a:t>Back to Basics Training</a:t>
            </a:r>
            <a:endParaRPr lang="en-US" dirty="0"/>
          </a:p>
        </p:txBody>
      </p:sp>
      <p:sp>
        <p:nvSpPr>
          <p:cNvPr id="5" name="Rectangle 31"/>
          <p:cNvSpPr>
            <a:spLocks noGrp="1" noChangeArrowheads="1"/>
          </p:cNvSpPr>
          <p:nvPr>
            <p:ph type="dt" sz="half" idx="11"/>
          </p:nvPr>
        </p:nvSpPr>
        <p:spPr>
          <a:ln/>
        </p:spPr>
        <p:txBody>
          <a:bodyPr/>
          <a:lstStyle>
            <a:lvl1pPr>
              <a:defRPr/>
            </a:lvl1pPr>
          </a:lstStyle>
          <a:p>
            <a:fld id="{9151EFB2-E987-41A3-9332-817147DC0CA8}" type="datetime1">
              <a:rPr lang="en-US" smtClean="0"/>
              <a:pPr/>
              <a:t>1/19/2012</a:t>
            </a:fld>
            <a:endParaRPr lang="en-US" dirty="0"/>
          </a:p>
        </p:txBody>
      </p:sp>
      <p:sp>
        <p:nvSpPr>
          <p:cNvPr id="6" name="Rectangle 32"/>
          <p:cNvSpPr>
            <a:spLocks noGrp="1" noChangeArrowheads="1"/>
          </p:cNvSpPr>
          <p:nvPr>
            <p:ph type="sldNum" sz="quarter" idx="12"/>
          </p:nvPr>
        </p:nvSpPr>
        <p:spPr>
          <a:ln/>
        </p:spPr>
        <p:txBody>
          <a:bodyPr/>
          <a:lstStyle>
            <a:lvl1pPr>
              <a:defRPr/>
            </a:lvl1pPr>
          </a:lstStyle>
          <a:p>
            <a:fld id="{2D132F79-ACF3-4263-B52B-5972FA2CE40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0"/>
          <p:cNvSpPr>
            <a:spLocks noGrp="1" noChangeArrowheads="1"/>
          </p:cNvSpPr>
          <p:nvPr>
            <p:ph type="ftr" sz="quarter" idx="10"/>
          </p:nvPr>
        </p:nvSpPr>
        <p:spPr>
          <a:ln/>
        </p:spPr>
        <p:txBody>
          <a:bodyPr/>
          <a:lstStyle>
            <a:lvl1pPr>
              <a:defRPr/>
            </a:lvl1pPr>
          </a:lstStyle>
          <a:p>
            <a:r>
              <a:rPr lang="en-US" dirty="0" smtClean="0"/>
              <a:t>Back to Basics Training</a:t>
            </a:r>
            <a:endParaRPr lang="en-US" dirty="0"/>
          </a:p>
        </p:txBody>
      </p:sp>
      <p:sp>
        <p:nvSpPr>
          <p:cNvPr id="5" name="Rectangle 31"/>
          <p:cNvSpPr>
            <a:spLocks noGrp="1" noChangeArrowheads="1"/>
          </p:cNvSpPr>
          <p:nvPr>
            <p:ph type="dt" sz="half" idx="11"/>
          </p:nvPr>
        </p:nvSpPr>
        <p:spPr>
          <a:ln/>
        </p:spPr>
        <p:txBody>
          <a:bodyPr/>
          <a:lstStyle>
            <a:lvl1pPr>
              <a:defRPr/>
            </a:lvl1pPr>
          </a:lstStyle>
          <a:p>
            <a:fld id="{C36EA103-D841-4DDB-A5E8-0792146CCE68}" type="datetime1">
              <a:rPr lang="en-US" smtClean="0"/>
              <a:pPr/>
              <a:t>1/19/2012</a:t>
            </a:fld>
            <a:endParaRPr lang="en-US" dirty="0"/>
          </a:p>
        </p:txBody>
      </p:sp>
      <p:sp>
        <p:nvSpPr>
          <p:cNvPr id="6" name="Rectangle 32"/>
          <p:cNvSpPr>
            <a:spLocks noGrp="1" noChangeArrowheads="1"/>
          </p:cNvSpPr>
          <p:nvPr>
            <p:ph type="sldNum" sz="quarter" idx="12"/>
          </p:nvPr>
        </p:nvSpPr>
        <p:spPr>
          <a:ln/>
        </p:spPr>
        <p:txBody>
          <a:bodyPr/>
          <a:lstStyle>
            <a:lvl1pPr>
              <a:defRPr/>
            </a:lvl1pPr>
          </a:lstStyle>
          <a:p>
            <a:fld id="{2D132F79-ACF3-4263-B52B-5972FA2CE40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7013" y="1266825"/>
            <a:ext cx="4267200" cy="4560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266825"/>
            <a:ext cx="4268787" cy="4560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0"/>
          <p:cNvSpPr>
            <a:spLocks noGrp="1" noChangeArrowheads="1"/>
          </p:cNvSpPr>
          <p:nvPr>
            <p:ph type="ftr" sz="quarter" idx="10"/>
          </p:nvPr>
        </p:nvSpPr>
        <p:spPr>
          <a:ln/>
        </p:spPr>
        <p:txBody>
          <a:bodyPr/>
          <a:lstStyle>
            <a:lvl1pPr>
              <a:defRPr/>
            </a:lvl1pPr>
          </a:lstStyle>
          <a:p>
            <a:r>
              <a:rPr lang="en-US" dirty="0" smtClean="0"/>
              <a:t>Back to Basics Training</a:t>
            </a:r>
            <a:endParaRPr lang="en-US" dirty="0"/>
          </a:p>
        </p:txBody>
      </p:sp>
      <p:sp>
        <p:nvSpPr>
          <p:cNvPr id="6" name="Rectangle 31"/>
          <p:cNvSpPr>
            <a:spLocks noGrp="1" noChangeArrowheads="1"/>
          </p:cNvSpPr>
          <p:nvPr>
            <p:ph type="dt" sz="half" idx="11"/>
          </p:nvPr>
        </p:nvSpPr>
        <p:spPr>
          <a:ln/>
        </p:spPr>
        <p:txBody>
          <a:bodyPr/>
          <a:lstStyle>
            <a:lvl1pPr>
              <a:defRPr/>
            </a:lvl1pPr>
          </a:lstStyle>
          <a:p>
            <a:fld id="{49FE21F5-A27B-4477-A021-415FE83E6CAB}" type="datetime1">
              <a:rPr lang="en-US" smtClean="0"/>
              <a:pPr/>
              <a:t>1/19/2012</a:t>
            </a:fld>
            <a:endParaRPr lang="en-US" dirty="0"/>
          </a:p>
        </p:txBody>
      </p:sp>
      <p:sp>
        <p:nvSpPr>
          <p:cNvPr id="7" name="Rectangle 32"/>
          <p:cNvSpPr>
            <a:spLocks noGrp="1" noChangeArrowheads="1"/>
          </p:cNvSpPr>
          <p:nvPr>
            <p:ph type="sldNum" sz="quarter" idx="12"/>
          </p:nvPr>
        </p:nvSpPr>
        <p:spPr>
          <a:ln/>
        </p:spPr>
        <p:txBody>
          <a:bodyPr/>
          <a:lstStyle>
            <a:lvl1pPr>
              <a:defRPr/>
            </a:lvl1pPr>
          </a:lstStyle>
          <a:p>
            <a:fld id="{2D132F79-ACF3-4263-B52B-5972FA2CE40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0"/>
          <p:cNvSpPr>
            <a:spLocks noGrp="1" noChangeArrowheads="1"/>
          </p:cNvSpPr>
          <p:nvPr>
            <p:ph type="ftr" sz="quarter" idx="10"/>
          </p:nvPr>
        </p:nvSpPr>
        <p:spPr>
          <a:ln/>
        </p:spPr>
        <p:txBody>
          <a:bodyPr/>
          <a:lstStyle>
            <a:lvl1pPr>
              <a:defRPr/>
            </a:lvl1pPr>
          </a:lstStyle>
          <a:p>
            <a:r>
              <a:rPr lang="en-US" dirty="0" smtClean="0"/>
              <a:t>Back to Basics Training</a:t>
            </a:r>
            <a:endParaRPr lang="en-US" dirty="0"/>
          </a:p>
        </p:txBody>
      </p:sp>
      <p:sp>
        <p:nvSpPr>
          <p:cNvPr id="8" name="Rectangle 31"/>
          <p:cNvSpPr>
            <a:spLocks noGrp="1" noChangeArrowheads="1"/>
          </p:cNvSpPr>
          <p:nvPr>
            <p:ph type="dt" sz="half" idx="11"/>
          </p:nvPr>
        </p:nvSpPr>
        <p:spPr>
          <a:ln/>
        </p:spPr>
        <p:txBody>
          <a:bodyPr/>
          <a:lstStyle>
            <a:lvl1pPr>
              <a:defRPr/>
            </a:lvl1pPr>
          </a:lstStyle>
          <a:p>
            <a:fld id="{49F73F3B-6FCF-47B2-A4E5-8632F4F56149}" type="datetime1">
              <a:rPr lang="en-US" smtClean="0"/>
              <a:pPr/>
              <a:t>1/19/2012</a:t>
            </a:fld>
            <a:endParaRPr lang="en-US" dirty="0"/>
          </a:p>
        </p:txBody>
      </p:sp>
      <p:sp>
        <p:nvSpPr>
          <p:cNvPr id="9" name="Rectangle 32"/>
          <p:cNvSpPr>
            <a:spLocks noGrp="1" noChangeArrowheads="1"/>
          </p:cNvSpPr>
          <p:nvPr>
            <p:ph type="sldNum" sz="quarter" idx="12"/>
          </p:nvPr>
        </p:nvSpPr>
        <p:spPr>
          <a:ln/>
        </p:spPr>
        <p:txBody>
          <a:bodyPr/>
          <a:lstStyle>
            <a:lvl1pPr>
              <a:defRPr/>
            </a:lvl1pPr>
          </a:lstStyle>
          <a:p>
            <a:fld id="{2D132F79-ACF3-4263-B52B-5972FA2CE40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0"/>
          <p:cNvSpPr>
            <a:spLocks noGrp="1" noChangeArrowheads="1"/>
          </p:cNvSpPr>
          <p:nvPr>
            <p:ph type="ftr" sz="quarter" idx="10"/>
          </p:nvPr>
        </p:nvSpPr>
        <p:spPr>
          <a:ln/>
        </p:spPr>
        <p:txBody>
          <a:bodyPr/>
          <a:lstStyle>
            <a:lvl1pPr>
              <a:defRPr/>
            </a:lvl1pPr>
          </a:lstStyle>
          <a:p>
            <a:r>
              <a:rPr lang="en-US" dirty="0" smtClean="0"/>
              <a:t>Back to Basics Training</a:t>
            </a:r>
            <a:endParaRPr lang="en-US" dirty="0"/>
          </a:p>
        </p:txBody>
      </p:sp>
      <p:sp>
        <p:nvSpPr>
          <p:cNvPr id="4" name="Rectangle 31"/>
          <p:cNvSpPr>
            <a:spLocks noGrp="1" noChangeArrowheads="1"/>
          </p:cNvSpPr>
          <p:nvPr>
            <p:ph type="dt" sz="half" idx="11"/>
          </p:nvPr>
        </p:nvSpPr>
        <p:spPr>
          <a:ln/>
        </p:spPr>
        <p:txBody>
          <a:bodyPr/>
          <a:lstStyle>
            <a:lvl1pPr>
              <a:defRPr/>
            </a:lvl1pPr>
          </a:lstStyle>
          <a:p>
            <a:fld id="{41226353-C425-4631-8CBD-873AEA8B1707}" type="datetime1">
              <a:rPr lang="en-US" smtClean="0"/>
              <a:pPr/>
              <a:t>1/19/2012</a:t>
            </a:fld>
            <a:endParaRPr lang="en-US" dirty="0"/>
          </a:p>
        </p:txBody>
      </p:sp>
      <p:sp>
        <p:nvSpPr>
          <p:cNvPr id="5" name="Rectangle 32"/>
          <p:cNvSpPr>
            <a:spLocks noGrp="1" noChangeArrowheads="1"/>
          </p:cNvSpPr>
          <p:nvPr>
            <p:ph type="sldNum" sz="quarter" idx="12"/>
          </p:nvPr>
        </p:nvSpPr>
        <p:spPr>
          <a:ln/>
        </p:spPr>
        <p:txBody>
          <a:bodyPr/>
          <a:lstStyle>
            <a:lvl1pPr>
              <a:defRPr/>
            </a:lvl1pPr>
          </a:lstStyle>
          <a:p>
            <a:fld id="{2D132F79-ACF3-4263-B52B-5972FA2CE40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0"/>
          <p:cNvSpPr>
            <a:spLocks noGrp="1" noChangeArrowheads="1"/>
          </p:cNvSpPr>
          <p:nvPr>
            <p:ph type="ftr" sz="quarter" idx="10"/>
          </p:nvPr>
        </p:nvSpPr>
        <p:spPr>
          <a:ln/>
        </p:spPr>
        <p:txBody>
          <a:bodyPr/>
          <a:lstStyle>
            <a:lvl1pPr>
              <a:defRPr/>
            </a:lvl1pPr>
          </a:lstStyle>
          <a:p>
            <a:r>
              <a:rPr lang="en-US" dirty="0" smtClean="0"/>
              <a:t>Back to Basics Training</a:t>
            </a:r>
            <a:endParaRPr lang="en-US" dirty="0"/>
          </a:p>
        </p:txBody>
      </p:sp>
      <p:sp>
        <p:nvSpPr>
          <p:cNvPr id="3" name="Rectangle 31"/>
          <p:cNvSpPr>
            <a:spLocks noGrp="1" noChangeArrowheads="1"/>
          </p:cNvSpPr>
          <p:nvPr>
            <p:ph type="dt" sz="half" idx="11"/>
          </p:nvPr>
        </p:nvSpPr>
        <p:spPr>
          <a:ln/>
        </p:spPr>
        <p:txBody>
          <a:bodyPr/>
          <a:lstStyle>
            <a:lvl1pPr>
              <a:defRPr/>
            </a:lvl1pPr>
          </a:lstStyle>
          <a:p>
            <a:fld id="{F72E7D13-D872-42DA-8F58-6347A3A097FF}" type="datetime1">
              <a:rPr lang="en-US" smtClean="0"/>
              <a:pPr/>
              <a:t>1/19/2012</a:t>
            </a:fld>
            <a:endParaRPr lang="en-US" dirty="0"/>
          </a:p>
        </p:txBody>
      </p:sp>
      <p:sp>
        <p:nvSpPr>
          <p:cNvPr id="4" name="Rectangle 32"/>
          <p:cNvSpPr>
            <a:spLocks noGrp="1" noChangeArrowheads="1"/>
          </p:cNvSpPr>
          <p:nvPr>
            <p:ph type="sldNum" sz="quarter" idx="12"/>
          </p:nvPr>
        </p:nvSpPr>
        <p:spPr>
          <a:ln/>
        </p:spPr>
        <p:txBody>
          <a:bodyPr/>
          <a:lstStyle>
            <a:lvl1pPr>
              <a:defRPr/>
            </a:lvl1pPr>
          </a:lstStyle>
          <a:p>
            <a:fld id="{2D132F79-ACF3-4263-B52B-5972FA2CE40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0"/>
          <p:cNvSpPr>
            <a:spLocks noGrp="1" noChangeArrowheads="1"/>
          </p:cNvSpPr>
          <p:nvPr>
            <p:ph type="ftr" sz="quarter" idx="10"/>
          </p:nvPr>
        </p:nvSpPr>
        <p:spPr>
          <a:ln/>
        </p:spPr>
        <p:txBody>
          <a:bodyPr/>
          <a:lstStyle>
            <a:lvl1pPr>
              <a:defRPr/>
            </a:lvl1pPr>
          </a:lstStyle>
          <a:p>
            <a:r>
              <a:rPr lang="en-US" dirty="0" smtClean="0"/>
              <a:t>Back to Basics Training</a:t>
            </a:r>
            <a:endParaRPr lang="en-US" dirty="0"/>
          </a:p>
        </p:txBody>
      </p:sp>
      <p:sp>
        <p:nvSpPr>
          <p:cNvPr id="6" name="Rectangle 31"/>
          <p:cNvSpPr>
            <a:spLocks noGrp="1" noChangeArrowheads="1"/>
          </p:cNvSpPr>
          <p:nvPr>
            <p:ph type="dt" sz="half" idx="11"/>
          </p:nvPr>
        </p:nvSpPr>
        <p:spPr>
          <a:ln/>
        </p:spPr>
        <p:txBody>
          <a:bodyPr/>
          <a:lstStyle>
            <a:lvl1pPr>
              <a:defRPr/>
            </a:lvl1pPr>
          </a:lstStyle>
          <a:p>
            <a:fld id="{E0001073-A10D-4B7B-BA42-8462DCF95F5D}" type="datetime1">
              <a:rPr lang="en-US" smtClean="0"/>
              <a:pPr/>
              <a:t>1/19/2012</a:t>
            </a:fld>
            <a:endParaRPr lang="en-US" dirty="0"/>
          </a:p>
        </p:txBody>
      </p:sp>
      <p:sp>
        <p:nvSpPr>
          <p:cNvPr id="7" name="Rectangle 32"/>
          <p:cNvSpPr>
            <a:spLocks noGrp="1" noChangeArrowheads="1"/>
          </p:cNvSpPr>
          <p:nvPr>
            <p:ph type="sldNum" sz="quarter" idx="12"/>
          </p:nvPr>
        </p:nvSpPr>
        <p:spPr>
          <a:ln/>
        </p:spPr>
        <p:txBody>
          <a:bodyPr/>
          <a:lstStyle>
            <a:lvl1pPr>
              <a:defRPr/>
            </a:lvl1pPr>
          </a:lstStyle>
          <a:p>
            <a:fld id="{2D132F79-ACF3-4263-B52B-5972FA2CE40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0"/>
          <p:cNvSpPr>
            <a:spLocks noGrp="1" noChangeArrowheads="1"/>
          </p:cNvSpPr>
          <p:nvPr>
            <p:ph type="ftr" sz="quarter" idx="10"/>
          </p:nvPr>
        </p:nvSpPr>
        <p:spPr>
          <a:ln/>
        </p:spPr>
        <p:txBody>
          <a:bodyPr/>
          <a:lstStyle>
            <a:lvl1pPr>
              <a:defRPr/>
            </a:lvl1pPr>
          </a:lstStyle>
          <a:p>
            <a:r>
              <a:rPr lang="en-US" dirty="0" smtClean="0"/>
              <a:t>Back to Basics Training</a:t>
            </a:r>
            <a:endParaRPr lang="en-US" dirty="0"/>
          </a:p>
        </p:txBody>
      </p:sp>
      <p:sp>
        <p:nvSpPr>
          <p:cNvPr id="6" name="Rectangle 31"/>
          <p:cNvSpPr>
            <a:spLocks noGrp="1" noChangeArrowheads="1"/>
          </p:cNvSpPr>
          <p:nvPr>
            <p:ph type="dt" sz="half" idx="11"/>
          </p:nvPr>
        </p:nvSpPr>
        <p:spPr>
          <a:ln/>
        </p:spPr>
        <p:txBody>
          <a:bodyPr/>
          <a:lstStyle>
            <a:lvl1pPr>
              <a:defRPr/>
            </a:lvl1pPr>
          </a:lstStyle>
          <a:p>
            <a:fld id="{59385775-524D-4437-94B5-7E61B8EBF698}" type="datetime1">
              <a:rPr lang="en-US" smtClean="0"/>
              <a:pPr/>
              <a:t>1/19/2012</a:t>
            </a:fld>
            <a:endParaRPr lang="en-US" dirty="0"/>
          </a:p>
        </p:txBody>
      </p:sp>
      <p:sp>
        <p:nvSpPr>
          <p:cNvPr id="7" name="Rectangle 32"/>
          <p:cNvSpPr>
            <a:spLocks noGrp="1" noChangeArrowheads="1"/>
          </p:cNvSpPr>
          <p:nvPr>
            <p:ph type="sldNum" sz="quarter" idx="12"/>
          </p:nvPr>
        </p:nvSpPr>
        <p:spPr>
          <a:ln/>
        </p:spPr>
        <p:txBody>
          <a:bodyPr/>
          <a:lstStyle>
            <a:lvl1pPr>
              <a:defRPr/>
            </a:lvl1pPr>
          </a:lstStyle>
          <a:p>
            <a:fld id="{2D132F79-ACF3-4263-B52B-5972FA2CE40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5" descr="footer_two-tone_revised_5-16_cir6"/>
          <p:cNvPicPr>
            <a:picLocks noChangeAspect="1" noChangeArrowheads="1"/>
          </p:cNvPicPr>
          <p:nvPr/>
        </p:nvPicPr>
        <p:blipFill>
          <a:blip r:embed="rId16" cstate="print"/>
          <a:srcRect/>
          <a:stretch>
            <a:fillRect/>
          </a:stretch>
        </p:blipFill>
        <p:spPr bwMode="auto">
          <a:xfrm>
            <a:off x="0" y="6229350"/>
            <a:ext cx="9144000" cy="628650"/>
          </a:xfrm>
          <a:prstGeom prst="rect">
            <a:avLst/>
          </a:prstGeom>
          <a:noFill/>
          <a:ln w="9525">
            <a:noFill/>
            <a:miter lim="800000"/>
            <a:headEnd/>
            <a:tailEnd/>
          </a:ln>
        </p:spPr>
      </p:pic>
      <p:sp>
        <p:nvSpPr>
          <p:cNvPr id="1027" name="Rectangle 23"/>
          <p:cNvSpPr>
            <a:spLocks noGrp="1" noChangeArrowheads="1"/>
          </p:cNvSpPr>
          <p:nvPr>
            <p:ph type="body" idx="1"/>
          </p:nvPr>
        </p:nvSpPr>
        <p:spPr bwMode="black">
          <a:xfrm>
            <a:off x="227013" y="1266825"/>
            <a:ext cx="8688387" cy="45608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en-US" smtClean="0"/>
              <a:t>Body Style</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24"/>
          <p:cNvSpPr>
            <a:spLocks noGrp="1" noChangeArrowheads="1"/>
          </p:cNvSpPr>
          <p:nvPr>
            <p:ph type="title"/>
          </p:nvPr>
        </p:nvSpPr>
        <p:spPr bwMode="auto">
          <a:xfrm>
            <a:off x="227013" y="227013"/>
            <a:ext cx="8691562" cy="9921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en-US" smtClean="0"/>
              <a:t>Slide Headline</a:t>
            </a:r>
          </a:p>
        </p:txBody>
      </p:sp>
      <p:sp>
        <p:nvSpPr>
          <p:cNvPr id="1054" name="Rectangle 30"/>
          <p:cNvSpPr>
            <a:spLocks noGrp="1" noChangeArrowheads="1"/>
          </p:cNvSpPr>
          <p:nvPr>
            <p:ph type="ftr" sz="quarter" idx="3"/>
          </p:nvPr>
        </p:nvSpPr>
        <p:spPr bwMode="white">
          <a:xfrm>
            <a:off x="6858000" y="6397625"/>
            <a:ext cx="2057400" cy="13493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0" hangingPunct="0">
              <a:defRPr sz="800" smtClean="0">
                <a:solidFill>
                  <a:srgbClr val="FFFFFF"/>
                </a:solidFill>
              </a:defRPr>
            </a:lvl1pPr>
          </a:lstStyle>
          <a:p>
            <a:r>
              <a:rPr lang="en-US" dirty="0" smtClean="0"/>
              <a:t>Back to Basics Training</a:t>
            </a:r>
            <a:endParaRPr lang="en-US" dirty="0"/>
          </a:p>
        </p:txBody>
      </p:sp>
      <p:sp>
        <p:nvSpPr>
          <p:cNvPr id="1055" name="Rectangle 31"/>
          <p:cNvSpPr>
            <a:spLocks noGrp="1" noChangeArrowheads="1"/>
          </p:cNvSpPr>
          <p:nvPr>
            <p:ph type="dt" sz="half" idx="2"/>
          </p:nvPr>
        </p:nvSpPr>
        <p:spPr bwMode="white">
          <a:xfrm>
            <a:off x="7543800" y="6645275"/>
            <a:ext cx="1371600" cy="1460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0" hangingPunct="0">
              <a:defRPr sz="800" smtClean="0">
                <a:solidFill>
                  <a:srgbClr val="FFFFFF"/>
                </a:solidFill>
              </a:defRPr>
            </a:lvl1pPr>
          </a:lstStyle>
          <a:p>
            <a:fld id="{6FE062CA-1478-42F5-8173-F627A804CDB8}" type="datetime1">
              <a:rPr lang="en-US" smtClean="0"/>
              <a:pPr/>
              <a:t>1/19/2012</a:t>
            </a:fld>
            <a:endParaRPr lang="en-US" dirty="0"/>
          </a:p>
        </p:txBody>
      </p:sp>
      <p:sp>
        <p:nvSpPr>
          <p:cNvPr id="1056" name="Rectangle 32"/>
          <p:cNvSpPr>
            <a:spLocks noGrp="1" noChangeArrowheads="1"/>
          </p:cNvSpPr>
          <p:nvPr>
            <p:ph type="sldNum" sz="quarter" idx="4"/>
          </p:nvPr>
        </p:nvSpPr>
        <p:spPr bwMode="white">
          <a:xfrm>
            <a:off x="228600" y="6638925"/>
            <a:ext cx="614363"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eaLnBrk="0" hangingPunct="0">
              <a:defRPr sz="800" smtClean="0">
                <a:solidFill>
                  <a:srgbClr val="FFFFFF"/>
                </a:solidFill>
              </a:defRPr>
            </a:lvl1pPr>
          </a:lstStyle>
          <a:p>
            <a:fld id="{2D132F79-ACF3-4263-B52B-5972FA2CE406}" type="slidenum">
              <a:rPr lang="en-US" smtClean="0"/>
              <a:pPr/>
              <a:t>‹#›</a:t>
            </a:fld>
            <a:endParaRPr lang="en-US" dirty="0"/>
          </a:p>
        </p:txBody>
      </p:sp>
      <p:pic>
        <p:nvPicPr>
          <p:cNvPr id="1032" name="Picture 33" descr="spark-385_150"/>
          <p:cNvPicPr>
            <a:picLocks noChangeAspect="1" noChangeArrowheads="1"/>
          </p:cNvPicPr>
          <p:nvPr/>
        </p:nvPicPr>
        <p:blipFill>
          <a:blip r:embed="rId17" cstate="print"/>
          <a:srcRect/>
          <a:stretch>
            <a:fillRect/>
          </a:stretch>
        </p:blipFill>
        <p:spPr bwMode="auto">
          <a:xfrm>
            <a:off x="4371975" y="6376988"/>
            <a:ext cx="1865313" cy="4143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9" r:id="rId12"/>
    <p:sldLayoutId id="2147483690" r:id="rId13"/>
    <p:sldLayoutId id="2147483691" r:id="rId14"/>
  </p:sldLayoutIdLst>
  <p:hf hdr="0" dt="0"/>
  <p:txStyles>
    <p:titleStyle>
      <a:lvl1pPr algn="l" rtl="0" eaLnBrk="1" fontAlgn="base" hangingPunct="1">
        <a:spcBef>
          <a:spcPct val="0"/>
        </a:spcBef>
        <a:spcAft>
          <a:spcPct val="10000"/>
        </a:spcAft>
        <a:defRPr sz="2800" b="1">
          <a:solidFill>
            <a:schemeClr val="tx2"/>
          </a:solidFill>
          <a:latin typeface="+mj-lt"/>
          <a:ea typeface="+mj-ea"/>
          <a:cs typeface="+mj-cs"/>
        </a:defRPr>
      </a:lvl1pPr>
      <a:lvl2pPr algn="l" rtl="0" eaLnBrk="1" fontAlgn="base" hangingPunct="1">
        <a:spcBef>
          <a:spcPct val="0"/>
        </a:spcBef>
        <a:spcAft>
          <a:spcPct val="10000"/>
        </a:spcAft>
        <a:defRPr sz="2800" b="1">
          <a:solidFill>
            <a:schemeClr val="tx2"/>
          </a:solidFill>
          <a:latin typeface="Arial" charset="0"/>
        </a:defRPr>
      </a:lvl2pPr>
      <a:lvl3pPr algn="l" rtl="0" eaLnBrk="1" fontAlgn="base" hangingPunct="1">
        <a:spcBef>
          <a:spcPct val="0"/>
        </a:spcBef>
        <a:spcAft>
          <a:spcPct val="10000"/>
        </a:spcAft>
        <a:defRPr sz="2800" b="1">
          <a:solidFill>
            <a:schemeClr val="tx2"/>
          </a:solidFill>
          <a:latin typeface="Arial" charset="0"/>
        </a:defRPr>
      </a:lvl3pPr>
      <a:lvl4pPr algn="l" rtl="0" eaLnBrk="1" fontAlgn="base" hangingPunct="1">
        <a:spcBef>
          <a:spcPct val="0"/>
        </a:spcBef>
        <a:spcAft>
          <a:spcPct val="10000"/>
        </a:spcAft>
        <a:defRPr sz="2800" b="1">
          <a:solidFill>
            <a:schemeClr val="tx2"/>
          </a:solidFill>
          <a:latin typeface="Arial" charset="0"/>
        </a:defRPr>
      </a:lvl4pPr>
      <a:lvl5pPr algn="l" rtl="0" eaLnBrk="1" fontAlgn="base" hangingPunct="1">
        <a:spcBef>
          <a:spcPct val="0"/>
        </a:spcBef>
        <a:spcAft>
          <a:spcPct val="10000"/>
        </a:spcAft>
        <a:defRPr sz="2800" b="1">
          <a:solidFill>
            <a:schemeClr val="tx2"/>
          </a:solidFill>
          <a:latin typeface="Arial" charset="0"/>
        </a:defRPr>
      </a:lvl5pPr>
      <a:lvl6pPr marL="457200" algn="l" rtl="0" eaLnBrk="1" fontAlgn="base" hangingPunct="1">
        <a:spcBef>
          <a:spcPct val="0"/>
        </a:spcBef>
        <a:spcAft>
          <a:spcPct val="10000"/>
        </a:spcAft>
        <a:defRPr sz="2800" b="1">
          <a:solidFill>
            <a:schemeClr val="tx2"/>
          </a:solidFill>
          <a:latin typeface="Arial" charset="0"/>
        </a:defRPr>
      </a:lvl6pPr>
      <a:lvl7pPr marL="914400" algn="l" rtl="0" eaLnBrk="1" fontAlgn="base" hangingPunct="1">
        <a:spcBef>
          <a:spcPct val="0"/>
        </a:spcBef>
        <a:spcAft>
          <a:spcPct val="10000"/>
        </a:spcAft>
        <a:defRPr sz="2800" b="1">
          <a:solidFill>
            <a:schemeClr val="tx2"/>
          </a:solidFill>
          <a:latin typeface="Arial" charset="0"/>
        </a:defRPr>
      </a:lvl7pPr>
      <a:lvl8pPr marL="1371600" algn="l" rtl="0" eaLnBrk="1" fontAlgn="base" hangingPunct="1">
        <a:spcBef>
          <a:spcPct val="0"/>
        </a:spcBef>
        <a:spcAft>
          <a:spcPct val="10000"/>
        </a:spcAft>
        <a:defRPr sz="2800" b="1">
          <a:solidFill>
            <a:schemeClr val="tx2"/>
          </a:solidFill>
          <a:latin typeface="Arial" charset="0"/>
        </a:defRPr>
      </a:lvl8pPr>
      <a:lvl9pPr marL="1828800" algn="l" rtl="0" eaLnBrk="1" fontAlgn="base" hangingPunct="1">
        <a:spcBef>
          <a:spcPct val="0"/>
        </a:spcBef>
        <a:spcAft>
          <a:spcPct val="10000"/>
        </a:spcAft>
        <a:defRPr sz="2800" b="1">
          <a:solidFill>
            <a:schemeClr val="tx2"/>
          </a:solidFill>
          <a:latin typeface="Arial" charset="0"/>
        </a:defRPr>
      </a:lvl9pPr>
    </p:titleStyle>
    <p:bodyStyle>
      <a:lvl1pPr marL="342900" indent="-342900" algn="l" rtl="0" eaLnBrk="1" fontAlgn="base" hangingPunct="1">
        <a:spcBef>
          <a:spcPct val="0"/>
        </a:spcBef>
        <a:spcAft>
          <a:spcPct val="50000"/>
        </a:spcAft>
        <a:defRPr sz="2400">
          <a:solidFill>
            <a:schemeClr val="tx1"/>
          </a:solidFill>
          <a:latin typeface="+mn-lt"/>
          <a:ea typeface="+mn-ea"/>
          <a:cs typeface="+mn-cs"/>
        </a:defRPr>
      </a:lvl1pPr>
      <a:lvl2pPr marL="230188" indent="-228600" algn="l" rtl="0" eaLnBrk="1" fontAlgn="base" hangingPunct="1">
        <a:spcBef>
          <a:spcPct val="0"/>
        </a:spcBef>
        <a:spcAft>
          <a:spcPct val="30000"/>
        </a:spcAft>
        <a:buChar char="•"/>
        <a:defRPr sz="2000">
          <a:solidFill>
            <a:schemeClr val="tx1"/>
          </a:solidFill>
          <a:latin typeface="+mn-lt"/>
        </a:defRPr>
      </a:lvl2pPr>
      <a:lvl3pPr marL="461963" indent="-230188" algn="l" rtl="0" eaLnBrk="1" fontAlgn="base" hangingPunct="1">
        <a:spcBef>
          <a:spcPct val="0"/>
        </a:spcBef>
        <a:spcAft>
          <a:spcPct val="30000"/>
        </a:spcAft>
        <a:buChar char="–"/>
        <a:defRPr sz="2000">
          <a:solidFill>
            <a:schemeClr val="tx1"/>
          </a:solidFill>
          <a:latin typeface="+mn-lt"/>
        </a:defRPr>
      </a:lvl3pPr>
      <a:lvl4pPr marL="688975" indent="-225425" algn="l" rtl="0" eaLnBrk="1" fontAlgn="base" hangingPunct="1">
        <a:spcBef>
          <a:spcPct val="0"/>
        </a:spcBef>
        <a:spcAft>
          <a:spcPct val="30000"/>
        </a:spcAft>
        <a:buChar char="•"/>
        <a:defRPr>
          <a:solidFill>
            <a:schemeClr val="tx1"/>
          </a:solidFill>
          <a:latin typeface="+mn-lt"/>
        </a:defRPr>
      </a:lvl4pPr>
      <a:lvl5pPr marL="911225" indent="-220663" algn="l" rtl="0" eaLnBrk="1" fontAlgn="base" hangingPunct="1">
        <a:spcBef>
          <a:spcPct val="0"/>
        </a:spcBef>
        <a:spcAft>
          <a:spcPct val="30000"/>
        </a:spcAft>
        <a:buChar char="–"/>
        <a:defRPr>
          <a:solidFill>
            <a:schemeClr val="tx1"/>
          </a:solidFill>
          <a:latin typeface="+mn-lt"/>
        </a:defRPr>
      </a:lvl5pPr>
      <a:lvl6pPr marL="1368425" indent="-220663" algn="l" rtl="0" eaLnBrk="1" fontAlgn="base" hangingPunct="1">
        <a:spcBef>
          <a:spcPct val="0"/>
        </a:spcBef>
        <a:spcAft>
          <a:spcPct val="30000"/>
        </a:spcAft>
        <a:buChar char="–"/>
        <a:defRPr>
          <a:solidFill>
            <a:schemeClr val="tx1"/>
          </a:solidFill>
          <a:latin typeface="+mn-lt"/>
        </a:defRPr>
      </a:lvl6pPr>
      <a:lvl7pPr marL="1825625" indent="-220663" algn="l" rtl="0" eaLnBrk="1" fontAlgn="base" hangingPunct="1">
        <a:spcBef>
          <a:spcPct val="0"/>
        </a:spcBef>
        <a:spcAft>
          <a:spcPct val="30000"/>
        </a:spcAft>
        <a:buChar char="–"/>
        <a:defRPr>
          <a:solidFill>
            <a:schemeClr val="tx1"/>
          </a:solidFill>
          <a:latin typeface="+mn-lt"/>
        </a:defRPr>
      </a:lvl7pPr>
      <a:lvl8pPr marL="2282825" indent="-220663" algn="l" rtl="0" eaLnBrk="1" fontAlgn="base" hangingPunct="1">
        <a:spcBef>
          <a:spcPct val="0"/>
        </a:spcBef>
        <a:spcAft>
          <a:spcPct val="30000"/>
        </a:spcAft>
        <a:buChar char="–"/>
        <a:defRPr>
          <a:solidFill>
            <a:schemeClr val="tx1"/>
          </a:solidFill>
          <a:latin typeface="+mn-lt"/>
        </a:defRPr>
      </a:lvl8pPr>
      <a:lvl9pPr marL="2740025" indent="-220663" algn="l" rtl="0" eaLnBrk="1" fontAlgn="base" hangingPunct="1">
        <a:spcBef>
          <a:spcPct val="0"/>
        </a:spcBef>
        <a:spcAft>
          <a:spcPct val="3000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oleObject" Target="../embeddings/oleObject7.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oleObject" Target="../embeddings/oleObject8.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oleObject" Target="../embeddings/oleObject9.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mlDrawing" Target="../drawings/vmlDrawing9.vml"/><Relationship Id="rId5" Type="http://schemas.openxmlformats.org/officeDocument/2006/relationships/oleObject" Target="../embeddings/oleObject10.bin"/><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2.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73.xml"/><Relationship Id="rId7" Type="http://schemas.openxmlformats.org/officeDocument/2006/relationships/oleObject" Target="../embeddings/oleObject15.bin"/><Relationship Id="rId2" Type="http://schemas.openxmlformats.org/officeDocument/2006/relationships/slideLayout" Target="../slideLayouts/slideLayout14.xml"/><Relationship Id="rId1" Type="http://schemas.openxmlformats.org/officeDocument/2006/relationships/vmlDrawing" Target="../drawings/vmlDrawing11.vml"/><Relationship Id="rId6" Type="http://schemas.openxmlformats.org/officeDocument/2006/relationships/oleObject" Target="../embeddings/oleObject14.bin"/><Relationship Id="rId5" Type="http://schemas.openxmlformats.org/officeDocument/2006/relationships/oleObject" Target="../embeddings/oleObject13.bin"/><Relationship Id="rId4" Type="http://schemas.openxmlformats.org/officeDocument/2006/relationships/image" Target="../media/image53.png"/><Relationship Id="rId9" Type="http://schemas.openxmlformats.org/officeDocument/2006/relationships/comments" Target="../comments/comment1.xml"/></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0.xml"/><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62.png"/></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1.xml"/><Relationship Id="rId1" Type="http://schemas.openxmlformats.org/officeDocument/2006/relationships/slideLayout" Target="../slideLayouts/slideLayout1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notesSlide" Target="../notesSlides/notesSlide87.xml"/><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s>
</file>

<file path=ppt/slides/_rels/slide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3.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9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image" Target="../media/image95.jpeg"/></Relationships>
</file>

<file path=ppt/slides/_rels/slide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5.xml"/><Relationship Id="rId1" Type="http://schemas.openxmlformats.org/officeDocument/2006/relationships/slideLayout" Target="../slideLayouts/slideLayout6.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hyperlink" Target="http://cp.literature.agilent.com/litweb/pdf/5989-6527EN.pdf" TargetMode="External"/><Relationship Id="rId3" Type="http://schemas.openxmlformats.org/officeDocument/2006/relationships/hyperlink" Target="http://cp.literature.agilent.com/litweb/pdf/5952-0292.pdf" TargetMode="External"/><Relationship Id="rId7" Type="http://schemas.openxmlformats.org/officeDocument/2006/relationships/hyperlink" Target="http://cp.literature.agilent.com/litweb/pdf/5989-5047EN.pdf"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hyperlink" Target="http://cp.literature.agilent.com/litweb/pdf/5990-3951EN.pdf" TargetMode="External"/><Relationship Id="rId11" Type="http://schemas.openxmlformats.org/officeDocument/2006/relationships/hyperlink" Target="http://cp.literature.agilent.com/litweb/pdf/5990-5586EN.pdf" TargetMode="External"/><Relationship Id="rId5" Type="http://schemas.openxmlformats.org/officeDocument/2006/relationships/hyperlink" Target="http://cp.literature.agilent.com/litweb/pdf/5968-3413E.pdf" TargetMode="External"/><Relationship Id="rId10" Type="http://schemas.openxmlformats.org/officeDocument/2006/relationships/hyperlink" Target="http://cp.literature.agilent.com/litweb/pdf/5990-6553EN.pdf" TargetMode="External"/><Relationship Id="rId4" Type="http://schemas.openxmlformats.org/officeDocument/2006/relationships/hyperlink" Target="http://cp.literature.agilent.com/litweb/pdf/5989-1121EN.pdf" TargetMode="External"/><Relationship Id="rId9" Type="http://schemas.openxmlformats.org/officeDocument/2006/relationships/hyperlink" Target="http://cp.literature.agilent.com/litweb/pdf/5990-3927EN.pdf" TargetMode="Externa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sz="quarter" idx="1"/>
          </p:nvPr>
        </p:nvSpPr>
        <p:spPr>
          <a:xfrm>
            <a:off x="3429000" y="3581400"/>
            <a:ext cx="3505200" cy="685800"/>
          </a:xfrm>
        </p:spPr>
        <p:txBody>
          <a:bodyPr/>
          <a:lstStyle/>
          <a:p>
            <a:r>
              <a:rPr lang="en-US" sz="2800" dirty="0" smtClean="0"/>
              <a:t>Agilent Technologies</a:t>
            </a:r>
            <a:endParaRPr lang="en-US" sz="2800" dirty="0"/>
          </a:p>
        </p:txBody>
      </p:sp>
      <p:sp>
        <p:nvSpPr>
          <p:cNvPr id="2" name="Title 1"/>
          <p:cNvSpPr>
            <a:spLocks noGrp="1"/>
          </p:cNvSpPr>
          <p:nvPr>
            <p:ph type="ctrTitle"/>
          </p:nvPr>
        </p:nvSpPr>
        <p:spPr>
          <a:xfrm>
            <a:off x="1371600" y="1524000"/>
            <a:ext cx="6248400" cy="1447800"/>
          </a:xfrm>
        </p:spPr>
        <p:txBody>
          <a:bodyPr/>
          <a:lstStyle/>
          <a:p>
            <a:pPr algn="ctr"/>
            <a:r>
              <a:rPr lang="en-US" sz="3600" dirty="0" smtClean="0"/>
              <a:t>Spectrum Analysis</a:t>
            </a:r>
            <a:br>
              <a:rPr lang="en-US" sz="3600" dirty="0" smtClean="0"/>
            </a:br>
            <a:r>
              <a:rPr lang="en-US" sz="3600" dirty="0" smtClean="0"/>
              <a:t>Back to Basics</a:t>
            </a:r>
            <a:endParaRPr lang="en-US" sz="3600" dirty="0"/>
          </a:p>
        </p:txBody>
      </p:sp>
      <p:sp>
        <p:nvSpPr>
          <p:cNvPr id="4" name="Footer Placeholder 3"/>
          <p:cNvSpPr>
            <a:spLocks noGrp="1"/>
          </p:cNvSpPr>
          <p:nvPr>
            <p:ph type="ftr" sz="quarter" idx="10"/>
          </p:nvPr>
        </p:nvSpPr>
        <p:spPr/>
        <p:txBody>
          <a:bodyPr/>
          <a:lstStyle/>
          <a:p>
            <a:r>
              <a:rPr lang="en-US" dirty="0" smtClean="0"/>
              <a:t>Back to Basics Training</a:t>
            </a:r>
            <a:endParaRPr lang="en-US" dirty="0"/>
          </a:p>
        </p:txBody>
      </p:sp>
      <p:pic>
        <p:nvPicPr>
          <p:cNvPr id="172034" name="Picture 2" descr="C:\Documents and Settings\katmuell\Local Settings\Temp\wz1429\tif_cmyk_spark_08.12.05\tif_black_spark\Spark-sm-blk.tif"/>
          <p:cNvPicPr>
            <a:picLocks noChangeAspect="1" noChangeArrowheads="1"/>
          </p:cNvPicPr>
          <p:nvPr/>
        </p:nvPicPr>
        <p:blipFill>
          <a:blip r:embed="rId3" cstate="print"/>
          <a:srcRect/>
          <a:stretch>
            <a:fillRect/>
          </a:stretch>
        </p:blipFill>
        <p:spPr bwMode="auto">
          <a:xfrm>
            <a:off x="2057400" y="3276600"/>
            <a:ext cx="1143000" cy="1143000"/>
          </a:xfrm>
          <a:prstGeom prst="rect">
            <a:avLst/>
          </a:prstGeom>
          <a:noFill/>
        </p:spPr>
      </p:pic>
      <p:sp>
        <p:nvSpPr>
          <p:cNvPr id="6" name="Slide Number Placeholder 5"/>
          <p:cNvSpPr>
            <a:spLocks noGrp="1"/>
          </p:cNvSpPr>
          <p:nvPr>
            <p:ph type="sldNum" sz="quarter" idx="12"/>
          </p:nvPr>
        </p:nvSpPr>
        <p:spPr/>
        <p:txBody>
          <a:bodyPr/>
          <a:lstStyle/>
          <a:p>
            <a:fld id="{2D132F79-ACF3-4263-B52B-5972FA2CE406}" type="slidenum">
              <a:rPr lang="en-US" smtClean="0"/>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8600" y="76201"/>
            <a:ext cx="8915400" cy="681038"/>
          </a:xfrm>
        </p:spPr>
        <p:txBody>
          <a:bodyPr/>
          <a:lstStyle/>
          <a:p>
            <a:r>
              <a:rPr lang="en-US" dirty="0" smtClean="0"/>
              <a:t>Agenda</a:t>
            </a:r>
          </a:p>
        </p:txBody>
      </p:sp>
      <p:sp>
        <p:nvSpPr>
          <p:cNvPr id="17411" name="Rectangle 3"/>
          <p:cNvSpPr>
            <a:spLocks noGrp="1" noChangeArrowheads="1"/>
          </p:cNvSpPr>
          <p:nvPr>
            <p:ph idx="1"/>
          </p:nvPr>
        </p:nvSpPr>
        <p:spPr>
          <a:xfrm>
            <a:off x="990600" y="1143000"/>
            <a:ext cx="7769225" cy="3727450"/>
          </a:xfrm>
        </p:spPr>
        <p:txBody>
          <a:bodyPr>
            <a:normAutofit fontScale="92500" lnSpcReduction="20000"/>
          </a:bodyPr>
          <a:lstStyle/>
          <a:p>
            <a:r>
              <a:rPr lang="en-US" sz="2600" dirty="0" smtClean="0"/>
              <a:t>Introduction</a:t>
            </a:r>
          </a:p>
          <a:p>
            <a:r>
              <a:rPr lang="en-US" sz="2600" dirty="0" smtClean="0"/>
              <a:t>Overview</a:t>
            </a:r>
          </a:p>
          <a:p>
            <a:r>
              <a:rPr lang="en-US" sz="2600" dirty="0" smtClean="0">
                <a:solidFill>
                  <a:srgbClr val="0000FF"/>
                </a:solidFill>
              </a:rPr>
              <a:t>Theory of Operation:</a:t>
            </a:r>
          </a:p>
          <a:p>
            <a:pPr lvl="3"/>
            <a:r>
              <a:rPr lang="en-US" dirty="0" smtClean="0">
                <a:solidFill>
                  <a:srgbClr val="0000FF"/>
                </a:solidFill>
              </a:rPr>
              <a:t>Swept Spectrum Analyzer Hardware</a:t>
            </a:r>
          </a:p>
          <a:p>
            <a:r>
              <a:rPr lang="en-US" sz="2600" dirty="0" smtClean="0"/>
              <a:t>Specifications</a:t>
            </a:r>
          </a:p>
          <a:p>
            <a:r>
              <a:rPr lang="en-US" sz="2600" dirty="0" smtClean="0"/>
              <a:t>Modern spectrum analyzer designs &amp; capabilities</a:t>
            </a:r>
          </a:p>
          <a:p>
            <a:pPr lvl="4"/>
            <a:r>
              <a:rPr lang="en-US" dirty="0" smtClean="0"/>
              <a:t>Wide Bandwidth Vector Measurements</a:t>
            </a:r>
          </a:p>
          <a:p>
            <a:r>
              <a:rPr lang="en-US" sz="2600" dirty="0" smtClean="0"/>
              <a:t>Wrap-up</a:t>
            </a:r>
          </a:p>
          <a:p>
            <a:r>
              <a:rPr lang="en-US" sz="2600" dirty="0" smtClean="0"/>
              <a:t>Appendix</a:t>
            </a:r>
          </a:p>
        </p:txBody>
      </p:sp>
      <p:sp>
        <p:nvSpPr>
          <p:cNvPr id="4" name="Footer Placeholder 3"/>
          <p:cNvSpPr>
            <a:spLocks noGrp="1"/>
          </p:cNvSpPr>
          <p:nvPr>
            <p:ph type="ftr" sz="quarter" idx="10"/>
          </p:nvPr>
        </p:nvSpPr>
        <p:spPr/>
        <p:txBody>
          <a:bodyPr/>
          <a:lstStyle/>
          <a:p>
            <a:r>
              <a:rPr lang="en-US" dirty="0" smtClean="0"/>
              <a:t>Back to Basics Training</a:t>
            </a:r>
            <a:endParaRPr lang="en-US" dirty="0"/>
          </a:p>
        </p:txBody>
      </p:sp>
      <p:sp>
        <p:nvSpPr>
          <p:cNvPr id="5" name="Slide Number Placeholder 4"/>
          <p:cNvSpPr>
            <a:spLocks noGrp="1"/>
          </p:cNvSpPr>
          <p:nvPr>
            <p:ph type="sldNum" sz="quarter" idx="12"/>
          </p:nvPr>
        </p:nvSpPr>
        <p:spPr/>
        <p:txBody>
          <a:bodyPr/>
          <a:lstStyle/>
          <a:p>
            <a:fld id="{2D132F79-ACF3-4263-B52B-5972FA2CE406}" type="slidenum">
              <a:rPr lang="en-US" smtClean="0"/>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28600" y="76199"/>
            <a:ext cx="8915400" cy="803275"/>
          </a:xfrm>
        </p:spPr>
        <p:txBody>
          <a:bodyPr/>
          <a:lstStyle/>
          <a:p>
            <a:r>
              <a:rPr lang="en-US" dirty="0" smtClean="0"/>
              <a:t>Theory of Operation</a:t>
            </a:r>
            <a:br>
              <a:rPr lang="en-US" dirty="0" smtClean="0"/>
            </a:br>
            <a:r>
              <a:rPr lang="en-US" sz="2100" dirty="0" smtClean="0"/>
              <a:t>	Swept Spectrum Analyzer Block Diagram</a:t>
            </a:r>
            <a:endParaRPr lang="en-US" dirty="0" smtClean="0"/>
          </a:p>
        </p:txBody>
      </p:sp>
      <p:graphicFrame>
        <p:nvGraphicFramePr>
          <p:cNvPr id="3074" name="Object 85"/>
          <p:cNvGraphicFramePr>
            <a:graphicFrameLocks noChangeAspect="1"/>
          </p:cNvGraphicFramePr>
          <p:nvPr>
            <p:ph idx="1"/>
          </p:nvPr>
        </p:nvGraphicFramePr>
        <p:xfrm>
          <a:off x="1943100" y="2325688"/>
          <a:ext cx="796925" cy="542925"/>
        </p:xfrm>
        <a:graphic>
          <a:graphicData uri="http://schemas.openxmlformats.org/presentationml/2006/ole">
            <p:oleObj spid="_x0000_s3074" name="VISIO" r:id="rId4" imgW="946440" imgH="644400" progId="">
              <p:embed/>
            </p:oleObj>
          </a:graphicData>
        </a:graphic>
      </p:graphicFrame>
      <p:sp>
        <p:nvSpPr>
          <p:cNvPr id="3076" name="Freeform 3"/>
          <p:cNvSpPr>
            <a:spLocks/>
          </p:cNvSpPr>
          <p:nvPr/>
        </p:nvSpPr>
        <p:spPr bwMode="auto">
          <a:xfrm>
            <a:off x="1054100" y="2406650"/>
            <a:ext cx="152400" cy="323850"/>
          </a:xfrm>
          <a:custGeom>
            <a:avLst/>
            <a:gdLst>
              <a:gd name="T0" fmla="*/ 0 w 106"/>
              <a:gd name="T1" fmla="*/ 0 h 232"/>
              <a:gd name="T2" fmla="*/ 217043507 w 106"/>
              <a:gd name="T3" fmla="*/ 224083290 h 232"/>
              <a:gd name="T4" fmla="*/ 0 w 106"/>
              <a:gd name="T5" fmla="*/ 450115263 h 232"/>
              <a:gd name="T6" fmla="*/ 0 60000 65536"/>
              <a:gd name="T7" fmla="*/ 0 60000 65536"/>
              <a:gd name="T8" fmla="*/ 0 60000 65536"/>
              <a:gd name="T9" fmla="*/ 0 w 106"/>
              <a:gd name="T10" fmla="*/ 0 h 232"/>
              <a:gd name="T11" fmla="*/ 106 w 106"/>
              <a:gd name="T12" fmla="*/ 232 h 232"/>
            </a:gdLst>
            <a:ahLst/>
            <a:cxnLst>
              <a:cxn ang="T6">
                <a:pos x="T0" y="T1"/>
              </a:cxn>
              <a:cxn ang="T7">
                <a:pos x="T2" y="T3"/>
              </a:cxn>
              <a:cxn ang="T8">
                <a:pos x="T4" y="T5"/>
              </a:cxn>
            </a:cxnLst>
            <a:rect l="T9" t="T10" r="T11" b="T12"/>
            <a:pathLst>
              <a:path w="106" h="232">
                <a:moveTo>
                  <a:pt x="0" y="0"/>
                </a:moveTo>
                <a:lnTo>
                  <a:pt x="105" y="115"/>
                </a:lnTo>
                <a:lnTo>
                  <a:pt x="0" y="231"/>
                </a:lnTo>
              </a:path>
            </a:pathLst>
          </a:custGeom>
          <a:noFill/>
          <a:ln w="19050">
            <a:solidFill>
              <a:srgbClr val="000000"/>
            </a:solidFill>
            <a:round/>
            <a:headEnd/>
            <a:tailEnd/>
          </a:ln>
        </p:spPr>
        <p:txBody>
          <a:bodyPr/>
          <a:lstStyle/>
          <a:p>
            <a:endParaRPr lang="en-US" dirty="0"/>
          </a:p>
        </p:txBody>
      </p:sp>
      <p:sp>
        <p:nvSpPr>
          <p:cNvPr id="3077" name="Line 4"/>
          <p:cNvSpPr>
            <a:spLocks noChangeShapeType="1"/>
          </p:cNvSpPr>
          <p:nvPr/>
        </p:nvSpPr>
        <p:spPr bwMode="auto">
          <a:xfrm>
            <a:off x="1204913" y="2566988"/>
            <a:ext cx="792162" cy="0"/>
          </a:xfrm>
          <a:prstGeom prst="line">
            <a:avLst/>
          </a:prstGeom>
          <a:noFill/>
          <a:ln w="19050">
            <a:solidFill>
              <a:srgbClr val="000000"/>
            </a:solidFill>
            <a:round/>
            <a:headEnd/>
            <a:tailEnd/>
          </a:ln>
        </p:spPr>
        <p:txBody>
          <a:bodyPr wrap="none" anchor="ctr"/>
          <a:lstStyle/>
          <a:p>
            <a:endParaRPr lang="en-US" dirty="0"/>
          </a:p>
        </p:txBody>
      </p:sp>
      <p:sp>
        <p:nvSpPr>
          <p:cNvPr id="3078" name="Freeform 5"/>
          <p:cNvSpPr>
            <a:spLocks/>
          </p:cNvSpPr>
          <p:nvPr/>
        </p:nvSpPr>
        <p:spPr bwMode="auto">
          <a:xfrm>
            <a:off x="1971675" y="2540000"/>
            <a:ext cx="109538" cy="57150"/>
          </a:xfrm>
          <a:custGeom>
            <a:avLst/>
            <a:gdLst>
              <a:gd name="T0" fmla="*/ 155799051 w 76"/>
              <a:gd name="T1" fmla="*/ 38859209 h 41"/>
              <a:gd name="T2" fmla="*/ 0 w 76"/>
              <a:gd name="T3" fmla="*/ 0 h 41"/>
              <a:gd name="T4" fmla="*/ 37391369 w 76"/>
              <a:gd name="T5" fmla="*/ 38859209 h 41"/>
              <a:gd name="T6" fmla="*/ 0 w 76"/>
              <a:gd name="T7" fmla="*/ 77718417 h 41"/>
              <a:gd name="T8" fmla="*/ 155799051 w 76"/>
              <a:gd name="T9" fmla="*/ 38859209 h 41"/>
              <a:gd name="T10" fmla="*/ 155799051 w 76"/>
              <a:gd name="T11" fmla="*/ 38859209 h 41"/>
              <a:gd name="T12" fmla="*/ 0 60000 65536"/>
              <a:gd name="T13" fmla="*/ 0 60000 65536"/>
              <a:gd name="T14" fmla="*/ 0 60000 65536"/>
              <a:gd name="T15" fmla="*/ 0 60000 65536"/>
              <a:gd name="T16" fmla="*/ 0 60000 65536"/>
              <a:gd name="T17" fmla="*/ 0 60000 65536"/>
              <a:gd name="T18" fmla="*/ 0 w 76"/>
              <a:gd name="T19" fmla="*/ 0 h 41"/>
              <a:gd name="T20" fmla="*/ 76 w 76"/>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76" h="41">
                <a:moveTo>
                  <a:pt x="75" y="20"/>
                </a:moveTo>
                <a:lnTo>
                  <a:pt x="0" y="0"/>
                </a:lnTo>
                <a:lnTo>
                  <a:pt x="18" y="20"/>
                </a:lnTo>
                <a:lnTo>
                  <a:pt x="0" y="40"/>
                </a:lnTo>
                <a:lnTo>
                  <a:pt x="75" y="20"/>
                </a:lnTo>
              </a:path>
            </a:pathLst>
          </a:custGeom>
          <a:solidFill>
            <a:srgbClr val="000000"/>
          </a:solidFill>
          <a:ln w="19050">
            <a:solidFill>
              <a:srgbClr val="000000"/>
            </a:solidFill>
            <a:round/>
            <a:headEnd/>
            <a:tailEnd/>
          </a:ln>
        </p:spPr>
        <p:txBody>
          <a:bodyPr/>
          <a:lstStyle/>
          <a:p>
            <a:endParaRPr lang="en-US" dirty="0"/>
          </a:p>
        </p:txBody>
      </p:sp>
      <p:grpSp>
        <p:nvGrpSpPr>
          <p:cNvPr id="2" name="Group 6"/>
          <p:cNvGrpSpPr>
            <a:grpSpLocks/>
          </p:cNvGrpSpPr>
          <p:nvPr/>
        </p:nvGrpSpPr>
        <p:grpSpPr bwMode="auto">
          <a:xfrm>
            <a:off x="2997200" y="3522663"/>
            <a:ext cx="533400" cy="563562"/>
            <a:chOff x="2077" y="2814"/>
            <a:chExt cx="369" cy="402"/>
          </a:xfrm>
        </p:grpSpPr>
        <p:sp>
          <p:nvSpPr>
            <p:cNvPr id="3156" name="Freeform 7"/>
            <p:cNvSpPr>
              <a:spLocks/>
            </p:cNvSpPr>
            <p:nvPr/>
          </p:nvSpPr>
          <p:spPr bwMode="auto">
            <a:xfrm>
              <a:off x="2077" y="2814"/>
              <a:ext cx="369" cy="402"/>
            </a:xfrm>
            <a:custGeom>
              <a:avLst/>
              <a:gdLst>
                <a:gd name="T0" fmla="*/ 368 w 369"/>
                <a:gd name="T1" fmla="*/ 185 h 402"/>
                <a:gd name="T2" fmla="*/ 363 w 369"/>
                <a:gd name="T3" fmla="*/ 156 h 402"/>
                <a:gd name="T4" fmla="*/ 355 w 369"/>
                <a:gd name="T5" fmla="*/ 126 h 402"/>
                <a:gd name="T6" fmla="*/ 342 w 369"/>
                <a:gd name="T7" fmla="*/ 99 h 402"/>
                <a:gd name="T8" fmla="*/ 327 w 369"/>
                <a:gd name="T9" fmla="*/ 74 h 402"/>
                <a:gd name="T10" fmla="*/ 308 w 369"/>
                <a:gd name="T11" fmla="*/ 52 h 402"/>
                <a:gd name="T12" fmla="*/ 287 w 369"/>
                <a:gd name="T13" fmla="*/ 34 h 402"/>
                <a:gd name="T14" fmla="*/ 264 w 369"/>
                <a:gd name="T15" fmla="*/ 20 h 402"/>
                <a:gd name="T16" fmla="*/ 238 w 369"/>
                <a:gd name="T17" fmla="*/ 8 h 402"/>
                <a:gd name="T18" fmla="*/ 211 w 369"/>
                <a:gd name="T19" fmla="*/ 1 h 402"/>
                <a:gd name="T20" fmla="*/ 185 w 369"/>
                <a:gd name="T21" fmla="*/ 0 h 402"/>
                <a:gd name="T22" fmla="*/ 156 w 369"/>
                <a:gd name="T23" fmla="*/ 1 h 402"/>
                <a:gd name="T24" fmla="*/ 129 w 369"/>
                <a:gd name="T25" fmla="*/ 8 h 402"/>
                <a:gd name="T26" fmla="*/ 104 w 369"/>
                <a:gd name="T27" fmla="*/ 20 h 402"/>
                <a:gd name="T28" fmla="*/ 80 w 369"/>
                <a:gd name="T29" fmla="*/ 34 h 402"/>
                <a:gd name="T30" fmla="*/ 58 w 369"/>
                <a:gd name="T31" fmla="*/ 52 h 402"/>
                <a:gd name="T32" fmla="*/ 41 w 369"/>
                <a:gd name="T33" fmla="*/ 74 h 402"/>
                <a:gd name="T34" fmla="*/ 24 w 369"/>
                <a:gd name="T35" fmla="*/ 99 h 402"/>
                <a:gd name="T36" fmla="*/ 12 w 369"/>
                <a:gd name="T37" fmla="*/ 126 h 402"/>
                <a:gd name="T38" fmla="*/ 5 w 369"/>
                <a:gd name="T39" fmla="*/ 156 h 402"/>
                <a:gd name="T40" fmla="*/ 1 w 369"/>
                <a:gd name="T41" fmla="*/ 185 h 402"/>
                <a:gd name="T42" fmla="*/ 1 w 369"/>
                <a:gd name="T43" fmla="*/ 215 h 402"/>
                <a:gd name="T44" fmla="*/ 5 w 369"/>
                <a:gd name="T45" fmla="*/ 245 h 402"/>
                <a:gd name="T46" fmla="*/ 12 w 369"/>
                <a:gd name="T47" fmla="*/ 274 h 402"/>
                <a:gd name="T48" fmla="*/ 24 w 369"/>
                <a:gd name="T49" fmla="*/ 302 h 402"/>
                <a:gd name="T50" fmla="*/ 41 w 369"/>
                <a:gd name="T51" fmla="*/ 326 h 402"/>
                <a:gd name="T52" fmla="*/ 58 w 369"/>
                <a:gd name="T53" fmla="*/ 347 h 402"/>
                <a:gd name="T54" fmla="*/ 80 w 369"/>
                <a:gd name="T55" fmla="*/ 367 h 402"/>
                <a:gd name="T56" fmla="*/ 104 w 369"/>
                <a:gd name="T57" fmla="*/ 382 h 402"/>
                <a:gd name="T58" fmla="*/ 129 w 369"/>
                <a:gd name="T59" fmla="*/ 392 h 402"/>
                <a:gd name="T60" fmla="*/ 156 w 369"/>
                <a:gd name="T61" fmla="*/ 398 h 402"/>
                <a:gd name="T62" fmla="*/ 185 w 369"/>
                <a:gd name="T63" fmla="*/ 401 h 402"/>
                <a:gd name="T64" fmla="*/ 211 w 369"/>
                <a:gd name="T65" fmla="*/ 398 h 402"/>
                <a:gd name="T66" fmla="*/ 238 w 369"/>
                <a:gd name="T67" fmla="*/ 392 h 402"/>
                <a:gd name="T68" fmla="*/ 264 w 369"/>
                <a:gd name="T69" fmla="*/ 382 h 402"/>
                <a:gd name="T70" fmla="*/ 287 w 369"/>
                <a:gd name="T71" fmla="*/ 367 h 402"/>
                <a:gd name="T72" fmla="*/ 308 w 369"/>
                <a:gd name="T73" fmla="*/ 347 h 402"/>
                <a:gd name="T74" fmla="*/ 327 w 369"/>
                <a:gd name="T75" fmla="*/ 326 h 402"/>
                <a:gd name="T76" fmla="*/ 342 w 369"/>
                <a:gd name="T77" fmla="*/ 302 h 402"/>
                <a:gd name="T78" fmla="*/ 355 w 369"/>
                <a:gd name="T79" fmla="*/ 274 h 402"/>
                <a:gd name="T80" fmla="*/ 363 w 369"/>
                <a:gd name="T81" fmla="*/ 245 h 402"/>
                <a:gd name="T82" fmla="*/ 368 w 369"/>
                <a:gd name="T83" fmla="*/ 215 h 4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9"/>
                <a:gd name="T127" fmla="*/ 0 h 402"/>
                <a:gd name="T128" fmla="*/ 369 w 369"/>
                <a:gd name="T129" fmla="*/ 402 h 4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9" h="402">
                  <a:moveTo>
                    <a:pt x="368" y="200"/>
                  </a:moveTo>
                  <a:lnTo>
                    <a:pt x="368" y="185"/>
                  </a:lnTo>
                  <a:lnTo>
                    <a:pt x="366" y="170"/>
                  </a:lnTo>
                  <a:lnTo>
                    <a:pt x="363" y="156"/>
                  </a:lnTo>
                  <a:lnTo>
                    <a:pt x="359" y="140"/>
                  </a:lnTo>
                  <a:lnTo>
                    <a:pt x="355" y="126"/>
                  </a:lnTo>
                  <a:lnTo>
                    <a:pt x="349" y="113"/>
                  </a:lnTo>
                  <a:lnTo>
                    <a:pt x="342" y="99"/>
                  </a:lnTo>
                  <a:lnTo>
                    <a:pt x="335" y="87"/>
                  </a:lnTo>
                  <a:lnTo>
                    <a:pt x="327" y="74"/>
                  </a:lnTo>
                  <a:lnTo>
                    <a:pt x="318" y="63"/>
                  </a:lnTo>
                  <a:lnTo>
                    <a:pt x="308" y="52"/>
                  </a:lnTo>
                  <a:lnTo>
                    <a:pt x="298" y="42"/>
                  </a:lnTo>
                  <a:lnTo>
                    <a:pt x="287" y="34"/>
                  </a:lnTo>
                  <a:lnTo>
                    <a:pt x="276" y="26"/>
                  </a:lnTo>
                  <a:lnTo>
                    <a:pt x="264" y="20"/>
                  </a:lnTo>
                  <a:lnTo>
                    <a:pt x="251" y="13"/>
                  </a:lnTo>
                  <a:lnTo>
                    <a:pt x="238" y="8"/>
                  </a:lnTo>
                  <a:lnTo>
                    <a:pt x="225" y="4"/>
                  </a:lnTo>
                  <a:lnTo>
                    <a:pt x="211" y="1"/>
                  </a:lnTo>
                  <a:lnTo>
                    <a:pt x="197" y="0"/>
                  </a:lnTo>
                  <a:lnTo>
                    <a:pt x="185" y="0"/>
                  </a:lnTo>
                  <a:lnTo>
                    <a:pt x="171" y="0"/>
                  </a:lnTo>
                  <a:lnTo>
                    <a:pt x="156" y="1"/>
                  </a:lnTo>
                  <a:lnTo>
                    <a:pt x="144" y="4"/>
                  </a:lnTo>
                  <a:lnTo>
                    <a:pt x="129" y="8"/>
                  </a:lnTo>
                  <a:lnTo>
                    <a:pt x="116" y="13"/>
                  </a:lnTo>
                  <a:lnTo>
                    <a:pt x="104" y="20"/>
                  </a:lnTo>
                  <a:lnTo>
                    <a:pt x="92" y="26"/>
                  </a:lnTo>
                  <a:lnTo>
                    <a:pt x="80" y="34"/>
                  </a:lnTo>
                  <a:lnTo>
                    <a:pt x="70" y="42"/>
                  </a:lnTo>
                  <a:lnTo>
                    <a:pt x="58" y="52"/>
                  </a:lnTo>
                  <a:lnTo>
                    <a:pt x="49" y="63"/>
                  </a:lnTo>
                  <a:lnTo>
                    <a:pt x="41" y="74"/>
                  </a:lnTo>
                  <a:lnTo>
                    <a:pt x="32" y="87"/>
                  </a:lnTo>
                  <a:lnTo>
                    <a:pt x="24" y="99"/>
                  </a:lnTo>
                  <a:lnTo>
                    <a:pt x="17" y="113"/>
                  </a:lnTo>
                  <a:lnTo>
                    <a:pt x="12" y="126"/>
                  </a:lnTo>
                  <a:lnTo>
                    <a:pt x="7" y="140"/>
                  </a:lnTo>
                  <a:lnTo>
                    <a:pt x="5" y="156"/>
                  </a:lnTo>
                  <a:lnTo>
                    <a:pt x="1" y="170"/>
                  </a:lnTo>
                  <a:lnTo>
                    <a:pt x="1" y="185"/>
                  </a:lnTo>
                  <a:lnTo>
                    <a:pt x="0" y="200"/>
                  </a:lnTo>
                  <a:lnTo>
                    <a:pt x="1" y="215"/>
                  </a:lnTo>
                  <a:lnTo>
                    <a:pt x="1" y="230"/>
                  </a:lnTo>
                  <a:lnTo>
                    <a:pt x="5" y="245"/>
                  </a:lnTo>
                  <a:lnTo>
                    <a:pt x="7" y="259"/>
                  </a:lnTo>
                  <a:lnTo>
                    <a:pt x="12" y="274"/>
                  </a:lnTo>
                  <a:lnTo>
                    <a:pt x="17" y="288"/>
                  </a:lnTo>
                  <a:lnTo>
                    <a:pt x="24" y="302"/>
                  </a:lnTo>
                  <a:lnTo>
                    <a:pt x="32" y="313"/>
                  </a:lnTo>
                  <a:lnTo>
                    <a:pt x="41" y="326"/>
                  </a:lnTo>
                  <a:lnTo>
                    <a:pt x="49" y="337"/>
                  </a:lnTo>
                  <a:lnTo>
                    <a:pt x="58" y="347"/>
                  </a:lnTo>
                  <a:lnTo>
                    <a:pt x="70" y="357"/>
                  </a:lnTo>
                  <a:lnTo>
                    <a:pt x="80" y="367"/>
                  </a:lnTo>
                  <a:lnTo>
                    <a:pt x="92" y="374"/>
                  </a:lnTo>
                  <a:lnTo>
                    <a:pt x="104" y="382"/>
                  </a:lnTo>
                  <a:lnTo>
                    <a:pt x="116" y="386"/>
                  </a:lnTo>
                  <a:lnTo>
                    <a:pt x="129" y="392"/>
                  </a:lnTo>
                  <a:lnTo>
                    <a:pt x="144" y="396"/>
                  </a:lnTo>
                  <a:lnTo>
                    <a:pt x="156" y="398"/>
                  </a:lnTo>
                  <a:lnTo>
                    <a:pt x="171" y="400"/>
                  </a:lnTo>
                  <a:lnTo>
                    <a:pt x="185" y="401"/>
                  </a:lnTo>
                  <a:lnTo>
                    <a:pt x="197" y="400"/>
                  </a:lnTo>
                  <a:lnTo>
                    <a:pt x="211" y="398"/>
                  </a:lnTo>
                  <a:lnTo>
                    <a:pt x="225" y="396"/>
                  </a:lnTo>
                  <a:lnTo>
                    <a:pt x="238" y="392"/>
                  </a:lnTo>
                  <a:lnTo>
                    <a:pt x="251" y="386"/>
                  </a:lnTo>
                  <a:lnTo>
                    <a:pt x="264" y="382"/>
                  </a:lnTo>
                  <a:lnTo>
                    <a:pt x="276" y="374"/>
                  </a:lnTo>
                  <a:lnTo>
                    <a:pt x="287" y="367"/>
                  </a:lnTo>
                  <a:lnTo>
                    <a:pt x="298" y="357"/>
                  </a:lnTo>
                  <a:lnTo>
                    <a:pt x="308" y="347"/>
                  </a:lnTo>
                  <a:lnTo>
                    <a:pt x="318" y="337"/>
                  </a:lnTo>
                  <a:lnTo>
                    <a:pt x="327" y="326"/>
                  </a:lnTo>
                  <a:lnTo>
                    <a:pt x="335" y="313"/>
                  </a:lnTo>
                  <a:lnTo>
                    <a:pt x="342" y="302"/>
                  </a:lnTo>
                  <a:lnTo>
                    <a:pt x="349" y="288"/>
                  </a:lnTo>
                  <a:lnTo>
                    <a:pt x="355" y="274"/>
                  </a:lnTo>
                  <a:lnTo>
                    <a:pt x="359" y="259"/>
                  </a:lnTo>
                  <a:lnTo>
                    <a:pt x="363" y="245"/>
                  </a:lnTo>
                  <a:lnTo>
                    <a:pt x="366" y="230"/>
                  </a:lnTo>
                  <a:lnTo>
                    <a:pt x="368" y="215"/>
                  </a:lnTo>
                  <a:lnTo>
                    <a:pt x="368" y="200"/>
                  </a:lnTo>
                </a:path>
              </a:pathLst>
            </a:custGeom>
            <a:noFill/>
            <a:ln w="19050">
              <a:solidFill>
                <a:schemeClr val="accent2"/>
              </a:solidFill>
              <a:round/>
              <a:headEnd/>
              <a:tailEnd/>
            </a:ln>
          </p:spPr>
          <p:txBody>
            <a:bodyPr/>
            <a:lstStyle/>
            <a:p>
              <a:endParaRPr lang="en-US" dirty="0"/>
            </a:p>
          </p:txBody>
        </p:sp>
        <p:sp>
          <p:nvSpPr>
            <p:cNvPr id="3157" name="Freeform 8"/>
            <p:cNvSpPr>
              <a:spLocks/>
            </p:cNvSpPr>
            <p:nvPr/>
          </p:nvSpPr>
          <p:spPr bwMode="auto">
            <a:xfrm>
              <a:off x="2128" y="2905"/>
              <a:ext cx="129" cy="69"/>
            </a:xfrm>
            <a:custGeom>
              <a:avLst/>
              <a:gdLst>
                <a:gd name="T0" fmla="*/ 0 w 129"/>
                <a:gd name="T1" fmla="*/ 68 h 69"/>
                <a:gd name="T2" fmla="*/ 0 w 129"/>
                <a:gd name="T3" fmla="*/ 68 h 69"/>
                <a:gd name="T4" fmla="*/ 1 w 129"/>
                <a:gd name="T5" fmla="*/ 65 h 69"/>
                <a:gd name="T6" fmla="*/ 1 w 129"/>
                <a:gd name="T7" fmla="*/ 60 h 69"/>
                <a:gd name="T8" fmla="*/ 3 w 129"/>
                <a:gd name="T9" fmla="*/ 55 h 69"/>
                <a:gd name="T10" fmla="*/ 3 w 129"/>
                <a:gd name="T11" fmla="*/ 52 h 69"/>
                <a:gd name="T12" fmla="*/ 5 w 129"/>
                <a:gd name="T13" fmla="*/ 47 h 69"/>
                <a:gd name="T14" fmla="*/ 6 w 129"/>
                <a:gd name="T15" fmla="*/ 43 h 69"/>
                <a:gd name="T16" fmla="*/ 7 w 129"/>
                <a:gd name="T17" fmla="*/ 39 h 69"/>
                <a:gd name="T18" fmla="*/ 10 w 129"/>
                <a:gd name="T19" fmla="*/ 35 h 69"/>
                <a:gd name="T20" fmla="*/ 12 w 129"/>
                <a:gd name="T21" fmla="*/ 31 h 69"/>
                <a:gd name="T22" fmla="*/ 13 w 129"/>
                <a:gd name="T23" fmla="*/ 27 h 69"/>
                <a:gd name="T24" fmla="*/ 15 w 129"/>
                <a:gd name="T25" fmla="*/ 25 h 69"/>
                <a:gd name="T26" fmla="*/ 19 w 129"/>
                <a:gd name="T27" fmla="*/ 22 h 69"/>
                <a:gd name="T28" fmla="*/ 21 w 129"/>
                <a:gd name="T29" fmla="*/ 18 h 69"/>
                <a:gd name="T30" fmla="*/ 25 w 129"/>
                <a:gd name="T31" fmla="*/ 15 h 69"/>
                <a:gd name="T32" fmla="*/ 28 w 129"/>
                <a:gd name="T33" fmla="*/ 14 h 69"/>
                <a:gd name="T34" fmla="*/ 31 w 129"/>
                <a:gd name="T35" fmla="*/ 10 h 69"/>
                <a:gd name="T36" fmla="*/ 34 w 129"/>
                <a:gd name="T37" fmla="*/ 8 h 69"/>
                <a:gd name="T38" fmla="*/ 38 w 129"/>
                <a:gd name="T39" fmla="*/ 7 h 69"/>
                <a:gd name="T40" fmla="*/ 42 w 129"/>
                <a:gd name="T41" fmla="*/ 5 h 69"/>
                <a:gd name="T42" fmla="*/ 44 w 129"/>
                <a:gd name="T43" fmla="*/ 3 h 69"/>
                <a:gd name="T44" fmla="*/ 48 w 129"/>
                <a:gd name="T45" fmla="*/ 2 h 69"/>
                <a:gd name="T46" fmla="*/ 53 w 129"/>
                <a:gd name="T47" fmla="*/ 1 h 69"/>
                <a:gd name="T48" fmla="*/ 56 w 129"/>
                <a:gd name="T49" fmla="*/ 1 h 69"/>
                <a:gd name="T50" fmla="*/ 60 w 129"/>
                <a:gd name="T51" fmla="*/ 0 h 69"/>
                <a:gd name="T52" fmla="*/ 64 w 129"/>
                <a:gd name="T53" fmla="*/ 0 h 69"/>
                <a:gd name="T54" fmla="*/ 68 w 129"/>
                <a:gd name="T55" fmla="*/ 0 h 69"/>
                <a:gd name="T56" fmla="*/ 72 w 129"/>
                <a:gd name="T57" fmla="*/ 1 h 69"/>
                <a:gd name="T58" fmla="*/ 76 w 129"/>
                <a:gd name="T59" fmla="*/ 1 h 69"/>
                <a:gd name="T60" fmla="*/ 80 w 129"/>
                <a:gd name="T61" fmla="*/ 2 h 69"/>
                <a:gd name="T62" fmla="*/ 84 w 129"/>
                <a:gd name="T63" fmla="*/ 3 h 69"/>
                <a:gd name="T64" fmla="*/ 87 w 129"/>
                <a:gd name="T65" fmla="*/ 5 h 69"/>
                <a:gd name="T66" fmla="*/ 91 w 129"/>
                <a:gd name="T67" fmla="*/ 7 h 69"/>
                <a:gd name="T68" fmla="*/ 94 w 129"/>
                <a:gd name="T69" fmla="*/ 8 h 69"/>
                <a:gd name="T70" fmla="*/ 98 w 129"/>
                <a:gd name="T71" fmla="*/ 10 h 69"/>
                <a:gd name="T72" fmla="*/ 101 w 129"/>
                <a:gd name="T73" fmla="*/ 14 h 69"/>
                <a:gd name="T74" fmla="*/ 105 w 129"/>
                <a:gd name="T75" fmla="*/ 15 h 69"/>
                <a:gd name="T76" fmla="*/ 108 w 129"/>
                <a:gd name="T77" fmla="*/ 18 h 69"/>
                <a:gd name="T78" fmla="*/ 110 w 129"/>
                <a:gd name="T79" fmla="*/ 22 h 69"/>
                <a:gd name="T80" fmla="*/ 113 w 129"/>
                <a:gd name="T81" fmla="*/ 25 h 69"/>
                <a:gd name="T82" fmla="*/ 116 w 129"/>
                <a:gd name="T83" fmla="*/ 27 h 69"/>
                <a:gd name="T84" fmla="*/ 117 w 129"/>
                <a:gd name="T85" fmla="*/ 31 h 69"/>
                <a:gd name="T86" fmla="*/ 121 w 129"/>
                <a:gd name="T87" fmla="*/ 35 h 69"/>
                <a:gd name="T88" fmla="*/ 122 w 129"/>
                <a:gd name="T89" fmla="*/ 39 h 69"/>
                <a:gd name="T90" fmla="*/ 122 w 129"/>
                <a:gd name="T91" fmla="*/ 43 h 69"/>
                <a:gd name="T92" fmla="*/ 125 w 129"/>
                <a:gd name="T93" fmla="*/ 47 h 69"/>
                <a:gd name="T94" fmla="*/ 126 w 129"/>
                <a:gd name="T95" fmla="*/ 52 h 69"/>
                <a:gd name="T96" fmla="*/ 127 w 129"/>
                <a:gd name="T97" fmla="*/ 55 h 69"/>
                <a:gd name="T98" fmla="*/ 128 w 129"/>
                <a:gd name="T99" fmla="*/ 60 h 69"/>
                <a:gd name="T100" fmla="*/ 128 w 129"/>
                <a:gd name="T101" fmla="*/ 65 h 69"/>
                <a:gd name="T102" fmla="*/ 128 w 129"/>
                <a:gd name="T103" fmla="*/ 68 h 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9"/>
                <a:gd name="T157" fmla="*/ 0 h 69"/>
                <a:gd name="T158" fmla="*/ 129 w 129"/>
                <a:gd name="T159" fmla="*/ 69 h 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9" h="69">
                  <a:moveTo>
                    <a:pt x="0" y="68"/>
                  </a:moveTo>
                  <a:lnTo>
                    <a:pt x="0" y="68"/>
                  </a:lnTo>
                  <a:lnTo>
                    <a:pt x="1" y="65"/>
                  </a:lnTo>
                  <a:lnTo>
                    <a:pt x="1" y="60"/>
                  </a:lnTo>
                  <a:lnTo>
                    <a:pt x="3" y="55"/>
                  </a:lnTo>
                  <a:lnTo>
                    <a:pt x="3" y="52"/>
                  </a:lnTo>
                  <a:lnTo>
                    <a:pt x="5" y="47"/>
                  </a:lnTo>
                  <a:lnTo>
                    <a:pt x="6" y="43"/>
                  </a:lnTo>
                  <a:lnTo>
                    <a:pt x="7" y="39"/>
                  </a:lnTo>
                  <a:lnTo>
                    <a:pt x="10" y="35"/>
                  </a:lnTo>
                  <a:lnTo>
                    <a:pt x="12" y="31"/>
                  </a:lnTo>
                  <a:lnTo>
                    <a:pt x="13" y="27"/>
                  </a:lnTo>
                  <a:lnTo>
                    <a:pt x="15" y="25"/>
                  </a:lnTo>
                  <a:lnTo>
                    <a:pt x="19" y="22"/>
                  </a:lnTo>
                  <a:lnTo>
                    <a:pt x="21" y="18"/>
                  </a:lnTo>
                  <a:lnTo>
                    <a:pt x="25" y="15"/>
                  </a:lnTo>
                  <a:lnTo>
                    <a:pt x="28" y="14"/>
                  </a:lnTo>
                  <a:lnTo>
                    <a:pt x="31" y="10"/>
                  </a:lnTo>
                  <a:lnTo>
                    <a:pt x="34" y="8"/>
                  </a:lnTo>
                  <a:lnTo>
                    <a:pt x="38" y="7"/>
                  </a:lnTo>
                  <a:lnTo>
                    <a:pt x="42" y="5"/>
                  </a:lnTo>
                  <a:lnTo>
                    <a:pt x="44" y="3"/>
                  </a:lnTo>
                  <a:lnTo>
                    <a:pt x="48" y="2"/>
                  </a:lnTo>
                  <a:lnTo>
                    <a:pt x="53" y="1"/>
                  </a:lnTo>
                  <a:lnTo>
                    <a:pt x="56" y="1"/>
                  </a:lnTo>
                  <a:lnTo>
                    <a:pt x="60" y="0"/>
                  </a:lnTo>
                  <a:lnTo>
                    <a:pt x="64" y="0"/>
                  </a:lnTo>
                  <a:lnTo>
                    <a:pt x="68" y="0"/>
                  </a:lnTo>
                  <a:lnTo>
                    <a:pt x="72" y="1"/>
                  </a:lnTo>
                  <a:lnTo>
                    <a:pt x="76" y="1"/>
                  </a:lnTo>
                  <a:lnTo>
                    <a:pt x="80" y="2"/>
                  </a:lnTo>
                  <a:lnTo>
                    <a:pt x="84" y="3"/>
                  </a:lnTo>
                  <a:lnTo>
                    <a:pt x="87" y="5"/>
                  </a:lnTo>
                  <a:lnTo>
                    <a:pt x="91" y="7"/>
                  </a:lnTo>
                  <a:lnTo>
                    <a:pt x="94" y="8"/>
                  </a:lnTo>
                  <a:lnTo>
                    <a:pt x="98" y="10"/>
                  </a:lnTo>
                  <a:lnTo>
                    <a:pt x="101" y="14"/>
                  </a:lnTo>
                  <a:lnTo>
                    <a:pt x="105" y="15"/>
                  </a:lnTo>
                  <a:lnTo>
                    <a:pt x="108" y="18"/>
                  </a:lnTo>
                  <a:lnTo>
                    <a:pt x="110" y="22"/>
                  </a:lnTo>
                  <a:lnTo>
                    <a:pt x="113" y="25"/>
                  </a:lnTo>
                  <a:lnTo>
                    <a:pt x="116" y="27"/>
                  </a:lnTo>
                  <a:lnTo>
                    <a:pt x="117" y="31"/>
                  </a:lnTo>
                  <a:lnTo>
                    <a:pt x="121" y="35"/>
                  </a:lnTo>
                  <a:lnTo>
                    <a:pt x="122" y="39"/>
                  </a:lnTo>
                  <a:lnTo>
                    <a:pt x="122" y="43"/>
                  </a:lnTo>
                  <a:lnTo>
                    <a:pt x="125" y="47"/>
                  </a:lnTo>
                  <a:lnTo>
                    <a:pt x="126" y="52"/>
                  </a:lnTo>
                  <a:lnTo>
                    <a:pt x="127" y="55"/>
                  </a:lnTo>
                  <a:lnTo>
                    <a:pt x="128" y="60"/>
                  </a:lnTo>
                  <a:lnTo>
                    <a:pt x="128" y="65"/>
                  </a:lnTo>
                  <a:lnTo>
                    <a:pt x="128" y="68"/>
                  </a:lnTo>
                </a:path>
              </a:pathLst>
            </a:custGeom>
            <a:noFill/>
            <a:ln w="19050">
              <a:solidFill>
                <a:schemeClr val="accent2"/>
              </a:solidFill>
              <a:round/>
              <a:headEnd/>
              <a:tailEnd/>
            </a:ln>
          </p:spPr>
          <p:txBody>
            <a:bodyPr/>
            <a:lstStyle/>
            <a:p>
              <a:endParaRPr lang="en-US" dirty="0"/>
            </a:p>
          </p:txBody>
        </p:sp>
        <p:sp>
          <p:nvSpPr>
            <p:cNvPr id="3158" name="Freeform 9"/>
            <p:cNvSpPr>
              <a:spLocks/>
            </p:cNvSpPr>
            <p:nvPr/>
          </p:nvSpPr>
          <p:spPr bwMode="auto">
            <a:xfrm>
              <a:off x="2256" y="2973"/>
              <a:ext cx="127" cy="70"/>
            </a:xfrm>
            <a:custGeom>
              <a:avLst/>
              <a:gdLst>
                <a:gd name="T0" fmla="*/ 0 w 127"/>
                <a:gd name="T1" fmla="*/ 0 h 70"/>
                <a:gd name="T2" fmla="*/ 0 w 127"/>
                <a:gd name="T3" fmla="*/ 0 h 70"/>
                <a:gd name="T4" fmla="*/ 0 w 127"/>
                <a:gd name="T5" fmla="*/ 5 h 70"/>
                <a:gd name="T6" fmla="*/ 0 w 127"/>
                <a:gd name="T7" fmla="*/ 10 h 70"/>
                <a:gd name="T8" fmla="*/ 1 w 127"/>
                <a:gd name="T9" fmla="*/ 13 h 70"/>
                <a:gd name="T10" fmla="*/ 2 w 127"/>
                <a:gd name="T11" fmla="*/ 17 h 70"/>
                <a:gd name="T12" fmla="*/ 3 w 127"/>
                <a:gd name="T13" fmla="*/ 22 h 70"/>
                <a:gd name="T14" fmla="*/ 4 w 127"/>
                <a:gd name="T15" fmla="*/ 27 h 70"/>
                <a:gd name="T16" fmla="*/ 6 w 127"/>
                <a:gd name="T17" fmla="*/ 30 h 70"/>
                <a:gd name="T18" fmla="*/ 7 w 127"/>
                <a:gd name="T19" fmla="*/ 35 h 70"/>
                <a:gd name="T20" fmla="*/ 9 w 127"/>
                <a:gd name="T21" fmla="*/ 38 h 70"/>
                <a:gd name="T22" fmla="*/ 11 w 127"/>
                <a:gd name="T23" fmla="*/ 41 h 70"/>
                <a:gd name="T24" fmla="*/ 13 w 127"/>
                <a:gd name="T25" fmla="*/ 45 h 70"/>
                <a:gd name="T26" fmla="*/ 16 w 127"/>
                <a:gd name="T27" fmla="*/ 49 h 70"/>
                <a:gd name="T28" fmla="*/ 20 w 127"/>
                <a:gd name="T29" fmla="*/ 51 h 70"/>
                <a:gd name="T30" fmla="*/ 23 w 127"/>
                <a:gd name="T31" fmla="*/ 53 h 70"/>
                <a:gd name="T32" fmla="*/ 25 w 127"/>
                <a:gd name="T33" fmla="*/ 57 h 70"/>
                <a:gd name="T34" fmla="*/ 29 w 127"/>
                <a:gd name="T35" fmla="*/ 59 h 70"/>
                <a:gd name="T36" fmla="*/ 32 w 127"/>
                <a:gd name="T37" fmla="*/ 61 h 70"/>
                <a:gd name="T38" fmla="*/ 36 w 127"/>
                <a:gd name="T39" fmla="*/ 63 h 70"/>
                <a:gd name="T40" fmla="*/ 40 w 127"/>
                <a:gd name="T41" fmla="*/ 65 h 70"/>
                <a:gd name="T42" fmla="*/ 43 w 127"/>
                <a:gd name="T43" fmla="*/ 66 h 70"/>
                <a:gd name="T44" fmla="*/ 46 w 127"/>
                <a:gd name="T45" fmla="*/ 68 h 70"/>
                <a:gd name="T46" fmla="*/ 51 w 127"/>
                <a:gd name="T47" fmla="*/ 68 h 70"/>
                <a:gd name="T48" fmla="*/ 54 w 127"/>
                <a:gd name="T49" fmla="*/ 69 h 70"/>
                <a:gd name="T50" fmla="*/ 59 w 127"/>
                <a:gd name="T51" fmla="*/ 69 h 70"/>
                <a:gd name="T52" fmla="*/ 62 w 127"/>
                <a:gd name="T53" fmla="*/ 69 h 70"/>
                <a:gd name="T54" fmla="*/ 67 w 127"/>
                <a:gd name="T55" fmla="*/ 69 h 70"/>
                <a:gd name="T56" fmla="*/ 71 w 127"/>
                <a:gd name="T57" fmla="*/ 69 h 70"/>
                <a:gd name="T58" fmla="*/ 74 w 127"/>
                <a:gd name="T59" fmla="*/ 68 h 70"/>
                <a:gd name="T60" fmla="*/ 79 w 127"/>
                <a:gd name="T61" fmla="*/ 68 h 70"/>
                <a:gd name="T62" fmla="*/ 82 w 127"/>
                <a:gd name="T63" fmla="*/ 66 h 70"/>
                <a:gd name="T64" fmla="*/ 86 w 127"/>
                <a:gd name="T65" fmla="*/ 65 h 70"/>
                <a:gd name="T66" fmla="*/ 89 w 127"/>
                <a:gd name="T67" fmla="*/ 63 h 70"/>
                <a:gd name="T68" fmla="*/ 92 w 127"/>
                <a:gd name="T69" fmla="*/ 61 h 70"/>
                <a:gd name="T70" fmla="*/ 96 w 127"/>
                <a:gd name="T71" fmla="*/ 59 h 70"/>
                <a:gd name="T72" fmla="*/ 99 w 127"/>
                <a:gd name="T73" fmla="*/ 57 h 70"/>
                <a:gd name="T74" fmla="*/ 102 w 127"/>
                <a:gd name="T75" fmla="*/ 53 h 70"/>
                <a:gd name="T76" fmla="*/ 105 w 127"/>
                <a:gd name="T77" fmla="*/ 51 h 70"/>
                <a:gd name="T78" fmla="*/ 108 w 127"/>
                <a:gd name="T79" fmla="*/ 49 h 70"/>
                <a:gd name="T80" fmla="*/ 111 w 127"/>
                <a:gd name="T81" fmla="*/ 45 h 70"/>
                <a:gd name="T82" fmla="*/ 114 w 127"/>
                <a:gd name="T83" fmla="*/ 41 h 70"/>
                <a:gd name="T84" fmla="*/ 115 w 127"/>
                <a:gd name="T85" fmla="*/ 38 h 70"/>
                <a:gd name="T86" fmla="*/ 117 w 127"/>
                <a:gd name="T87" fmla="*/ 35 h 70"/>
                <a:gd name="T88" fmla="*/ 119 w 127"/>
                <a:gd name="T89" fmla="*/ 30 h 70"/>
                <a:gd name="T90" fmla="*/ 121 w 127"/>
                <a:gd name="T91" fmla="*/ 27 h 70"/>
                <a:gd name="T92" fmla="*/ 122 w 127"/>
                <a:gd name="T93" fmla="*/ 22 h 70"/>
                <a:gd name="T94" fmla="*/ 123 w 127"/>
                <a:gd name="T95" fmla="*/ 17 h 70"/>
                <a:gd name="T96" fmla="*/ 124 w 127"/>
                <a:gd name="T97" fmla="*/ 13 h 70"/>
                <a:gd name="T98" fmla="*/ 125 w 127"/>
                <a:gd name="T99" fmla="*/ 10 h 70"/>
                <a:gd name="T100" fmla="*/ 126 w 127"/>
                <a:gd name="T101" fmla="*/ 5 h 70"/>
                <a:gd name="T102" fmla="*/ 126 w 127"/>
                <a:gd name="T103" fmla="*/ 0 h 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7"/>
                <a:gd name="T157" fmla="*/ 0 h 70"/>
                <a:gd name="T158" fmla="*/ 127 w 127"/>
                <a:gd name="T159" fmla="*/ 70 h 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7" h="70">
                  <a:moveTo>
                    <a:pt x="0" y="0"/>
                  </a:moveTo>
                  <a:lnTo>
                    <a:pt x="0" y="0"/>
                  </a:lnTo>
                  <a:lnTo>
                    <a:pt x="0" y="5"/>
                  </a:lnTo>
                  <a:lnTo>
                    <a:pt x="0" y="10"/>
                  </a:lnTo>
                  <a:lnTo>
                    <a:pt x="1" y="13"/>
                  </a:lnTo>
                  <a:lnTo>
                    <a:pt x="2" y="17"/>
                  </a:lnTo>
                  <a:lnTo>
                    <a:pt x="3" y="22"/>
                  </a:lnTo>
                  <a:lnTo>
                    <a:pt x="4" y="27"/>
                  </a:lnTo>
                  <a:lnTo>
                    <a:pt x="6" y="30"/>
                  </a:lnTo>
                  <a:lnTo>
                    <a:pt x="7" y="35"/>
                  </a:lnTo>
                  <a:lnTo>
                    <a:pt x="9" y="38"/>
                  </a:lnTo>
                  <a:lnTo>
                    <a:pt x="11" y="41"/>
                  </a:lnTo>
                  <a:lnTo>
                    <a:pt x="13" y="45"/>
                  </a:lnTo>
                  <a:lnTo>
                    <a:pt x="16" y="49"/>
                  </a:lnTo>
                  <a:lnTo>
                    <a:pt x="20" y="51"/>
                  </a:lnTo>
                  <a:lnTo>
                    <a:pt x="23" y="53"/>
                  </a:lnTo>
                  <a:lnTo>
                    <a:pt x="25" y="57"/>
                  </a:lnTo>
                  <a:lnTo>
                    <a:pt x="29" y="59"/>
                  </a:lnTo>
                  <a:lnTo>
                    <a:pt x="32" y="61"/>
                  </a:lnTo>
                  <a:lnTo>
                    <a:pt x="36" y="63"/>
                  </a:lnTo>
                  <a:lnTo>
                    <a:pt x="40" y="65"/>
                  </a:lnTo>
                  <a:lnTo>
                    <a:pt x="43" y="66"/>
                  </a:lnTo>
                  <a:lnTo>
                    <a:pt x="46" y="68"/>
                  </a:lnTo>
                  <a:lnTo>
                    <a:pt x="51" y="68"/>
                  </a:lnTo>
                  <a:lnTo>
                    <a:pt x="54" y="69"/>
                  </a:lnTo>
                  <a:lnTo>
                    <a:pt x="59" y="69"/>
                  </a:lnTo>
                  <a:lnTo>
                    <a:pt x="62" y="69"/>
                  </a:lnTo>
                  <a:lnTo>
                    <a:pt x="67" y="69"/>
                  </a:lnTo>
                  <a:lnTo>
                    <a:pt x="71" y="69"/>
                  </a:lnTo>
                  <a:lnTo>
                    <a:pt x="74" y="68"/>
                  </a:lnTo>
                  <a:lnTo>
                    <a:pt x="79" y="68"/>
                  </a:lnTo>
                  <a:lnTo>
                    <a:pt x="82" y="66"/>
                  </a:lnTo>
                  <a:lnTo>
                    <a:pt x="86" y="65"/>
                  </a:lnTo>
                  <a:lnTo>
                    <a:pt x="89" y="63"/>
                  </a:lnTo>
                  <a:lnTo>
                    <a:pt x="92" y="61"/>
                  </a:lnTo>
                  <a:lnTo>
                    <a:pt x="96" y="59"/>
                  </a:lnTo>
                  <a:lnTo>
                    <a:pt x="99" y="57"/>
                  </a:lnTo>
                  <a:lnTo>
                    <a:pt x="102" y="53"/>
                  </a:lnTo>
                  <a:lnTo>
                    <a:pt x="105" y="51"/>
                  </a:lnTo>
                  <a:lnTo>
                    <a:pt x="108" y="49"/>
                  </a:lnTo>
                  <a:lnTo>
                    <a:pt x="111" y="45"/>
                  </a:lnTo>
                  <a:lnTo>
                    <a:pt x="114" y="41"/>
                  </a:lnTo>
                  <a:lnTo>
                    <a:pt x="115" y="38"/>
                  </a:lnTo>
                  <a:lnTo>
                    <a:pt x="117" y="35"/>
                  </a:lnTo>
                  <a:lnTo>
                    <a:pt x="119" y="30"/>
                  </a:lnTo>
                  <a:lnTo>
                    <a:pt x="121" y="27"/>
                  </a:lnTo>
                  <a:lnTo>
                    <a:pt x="122" y="22"/>
                  </a:lnTo>
                  <a:lnTo>
                    <a:pt x="123" y="17"/>
                  </a:lnTo>
                  <a:lnTo>
                    <a:pt x="124" y="13"/>
                  </a:lnTo>
                  <a:lnTo>
                    <a:pt x="125" y="10"/>
                  </a:lnTo>
                  <a:lnTo>
                    <a:pt x="126" y="5"/>
                  </a:lnTo>
                  <a:lnTo>
                    <a:pt x="126" y="0"/>
                  </a:lnTo>
                </a:path>
              </a:pathLst>
            </a:custGeom>
            <a:noFill/>
            <a:ln w="19050">
              <a:solidFill>
                <a:schemeClr val="accent2"/>
              </a:solidFill>
              <a:round/>
              <a:headEnd/>
              <a:tailEnd/>
            </a:ln>
          </p:spPr>
          <p:txBody>
            <a:bodyPr/>
            <a:lstStyle/>
            <a:p>
              <a:endParaRPr lang="en-US" dirty="0"/>
            </a:p>
          </p:txBody>
        </p:sp>
      </p:grpSp>
      <p:grpSp>
        <p:nvGrpSpPr>
          <p:cNvPr id="3" name="Group 10"/>
          <p:cNvGrpSpPr>
            <a:grpSpLocks/>
          </p:cNvGrpSpPr>
          <p:nvPr/>
        </p:nvGrpSpPr>
        <p:grpSpPr bwMode="auto">
          <a:xfrm>
            <a:off x="4595813" y="3457575"/>
            <a:ext cx="703262" cy="665163"/>
            <a:chOff x="3185" y="2768"/>
            <a:chExt cx="487" cy="474"/>
          </a:xfrm>
        </p:grpSpPr>
        <p:sp>
          <p:nvSpPr>
            <p:cNvPr id="3154" name="Freeform 11"/>
            <p:cNvSpPr>
              <a:spLocks/>
            </p:cNvSpPr>
            <p:nvPr/>
          </p:nvSpPr>
          <p:spPr bwMode="auto">
            <a:xfrm>
              <a:off x="3185" y="2768"/>
              <a:ext cx="487" cy="474"/>
            </a:xfrm>
            <a:custGeom>
              <a:avLst/>
              <a:gdLst>
                <a:gd name="T0" fmla="*/ 486 w 487"/>
                <a:gd name="T1" fmla="*/ 0 h 474"/>
                <a:gd name="T2" fmla="*/ 486 w 487"/>
                <a:gd name="T3" fmla="*/ 473 h 474"/>
                <a:gd name="T4" fmla="*/ 0 w 487"/>
                <a:gd name="T5" fmla="*/ 473 h 474"/>
                <a:gd name="T6" fmla="*/ 0 w 487"/>
                <a:gd name="T7" fmla="*/ 0 h 474"/>
                <a:gd name="T8" fmla="*/ 486 w 487"/>
                <a:gd name="T9" fmla="*/ 0 h 474"/>
                <a:gd name="T10" fmla="*/ 0 60000 65536"/>
                <a:gd name="T11" fmla="*/ 0 60000 65536"/>
                <a:gd name="T12" fmla="*/ 0 60000 65536"/>
                <a:gd name="T13" fmla="*/ 0 60000 65536"/>
                <a:gd name="T14" fmla="*/ 0 60000 65536"/>
                <a:gd name="T15" fmla="*/ 0 w 487"/>
                <a:gd name="T16" fmla="*/ 0 h 474"/>
                <a:gd name="T17" fmla="*/ 487 w 487"/>
                <a:gd name="T18" fmla="*/ 474 h 474"/>
              </a:gdLst>
              <a:ahLst/>
              <a:cxnLst>
                <a:cxn ang="T10">
                  <a:pos x="T0" y="T1"/>
                </a:cxn>
                <a:cxn ang="T11">
                  <a:pos x="T2" y="T3"/>
                </a:cxn>
                <a:cxn ang="T12">
                  <a:pos x="T4" y="T5"/>
                </a:cxn>
                <a:cxn ang="T13">
                  <a:pos x="T6" y="T7"/>
                </a:cxn>
                <a:cxn ang="T14">
                  <a:pos x="T8" y="T9"/>
                </a:cxn>
              </a:cxnLst>
              <a:rect l="T15" t="T16" r="T17" b="T18"/>
              <a:pathLst>
                <a:path w="487" h="474">
                  <a:moveTo>
                    <a:pt x="486" y="0"/>
                  </a:moveTo>
                  <a:lnTo>
                    <a:pt x="486" y="473"/>
                  </a:lnTo>
                  <a:lnTo>
                    <a:pt x="0" y="473"/>
                  </a:lnTo>
                  <a:lnTo>
                    <a:pt x="0" y="0"/>
                  </a:lnTo>
                  <a:lnTo>
                    <a:pt x="486" y="0"/>
                  </a:lnTo>
                </a:path>
              </a:pathLst>
            </a:custGeom>
            <a:noFill/>
            <a:ln w="19050">
              <a:solidFill>
                <a:schemeClr val="accent2"/>
              </a:solidFill>
              <a:round/>
              <a:headEnd/>
              <a:tailEnd/>
            </a:ln>
          </p:spPr>
          <p:txBody>
            <a:bodyPr/>
            <a:lstStyle/>
            <a:p>
              <a:endParaRPr lang="en-US" dirty="0"/>
            </a:p>
          </p:txBody>
        </p:sp>
        <p:sp>
          <p:nvSpPr>
            <p:cNvPr id="3155" name="Freeform 12"/>
            <p:cNvSpPr>
              <a:spLocks/>
            </p:cNvSpPr>
            <p:nvPr/>
          </p:nvSpPr>
          <p:spPr bwMode="auto">
            <a:xfrm>
              <a:off x="3236" y="2886"/>
              <a:ext cx="409" cy="208"/>
            </a:xfrm>
            <a:custGeom>
              <a:avLst/>
              <a:gdLst>
                <a:gd name="T0" fmla="*/ 0 w 409"/>
                <a:gd name="T1" fmla="*/ 207 h 208"/>
                <a:gd name="T2" fmla="*/ 78 w 409"/>
                <a:gd name="T3" fmla="*/ 207 h 208"/>
                <a:gd name="T4" fmla="*/ 307 w 409"/>
                <a:gd name="T5" fmla="*/ 0 h 208"/>
                <a:gd name="T6" fmla="*/ 333 w 409"/>
                <a:gd name="T7" fmla="*/ 207 h 208"/>
                <a:gd name="T8" fmla="*/ 408 w 409"/>
                <a:gd name="T9" fmla="*/ 207 h 208"/>
                <a:gd name="T10" fmla="*/ 0 60000 65536"/>
                <a:gd name="T11" fmla="*/ 0 60000 65536"/>
                <a:gd name="T12" fmla="*/ 0 60000 65536"/>
                <a:gd name="T13" fmla="*/ 0 60000 65536"/>
                <a:gd name="T14" fmla="*/ 0 60000 65536"/>
                <a:gd name="T15" fmla="*/ 0 w 409"/>
                <a:gd name="T16" fmla="*/ 0 h 208"/>
                <a:gd name="T17" fmla="*/ 409 w 409"/>
                <a:gd name="T18" fmla="*/ 208 h 208"/>
              </a:gdLst>
              <a:ahLst/>
              <a:cxnLst>
                <a:cxn ang="T10">
                  <a:pos x="T0" y="T1"/>
                </a:cxn>
                <a:cxn ang="T11">
                  <a:pos x="T2" y="T3"/>
                </a:cxn>
                <a:cxn ang="T12">
                  <a:pos x="T4" y="T5"/>
                </a:cxn>
                <a:cxn ang="T13">
                  <a:pos x="T6" y="T7"/>
                </a:cxn>
                <a:cxn ang="T14">
                  <a:pos x="T8" y="T9"/>
                </a:cxn>
              </a:cxnLst>
              <a:rect l="T15" t="T16" r="T17" b="T18"/>
              <a:pathLst>
                <a:path w="409" h="208">
                  <a:moveTo>
                    <a:pt x="0" y="207"/>
                  </a:moveTo>
                  <a:lnTo>
                    <a:pt x="78" y="207"/>
                  </a:lnTo>
                  <a:lnTo>
                    <a:pt x="307" y="0"/>
                  </a:lnTo>
                  <a:lnTo>
                    <a:pt x="333" y="207"/>
                  </a:lnTo>
                  <a:lnTo>
                    <a:pt x="408" y="207"/>
                  </a:lnTo>
                </a:path>
              </a:pathLst>
            </a:custGeom>
            <a:noFill/>
            <a:ln w="19050">
              <a:solidFill>
                <a:schemeClr val="accent2"/>
              </a:solidFill>
              <a:round/>
              <a:headEnd/>
              <a:tailEnd/>
            </a:ln>
          </p:spPr>
          <p:txBody>
            <a:bodyPr/>
            <a:lstStyle/>
            <a:p>
              <a:endParaRPr lang="en-US" dirty="0"/>
            </a:p>
          </p:txBody>
        </p:sp>
      </p:grpSp>
      <p:grpSp>
        <p:nvGrpSpPr>
          <p:cNvPr id="4" name="Group 13"/>
          <p:cNvGrpSpPr>
            <a:grpSpLocks/>
          </p:cNvGrpSpPr>
          <p:nvPr/>
        </p:nvGrpSpPr>
        <p:grpSpPr bwMode="auto">
          <a:xfrm>
            <a:off x="6477000" y="2265363"/>
            <a:ext cx="531813" cy="565150"/>
            <a:chOff x="4488" y="1917"/>
            <a:chExt cx="368" cy="403"/>
          </a:xfrm>
        </p:grpSpPr>
        <p:sp>
          <p:nvSpPr>
            <p:cNvPr id="3152" name="Freeform 14"/>
            <p:cNvSpPr>
              <a:spLocks/>
            </p:cNvSpPr>
            <p:nvPr/>
          </p:nvSpPr>
          <p:spPr bwMode="auto">
            <a:xfrm>
              <a:off x="4488" y="1917"/>
              <a:ext cx="368" cy="403"/>
            </a:xfrm>
            <a:custGeom>
              <a:avLst/>
              <a:gdLst>
                <a:gd name="T0" fmla="*/ 367 w 368"/>
                <a:gd name="T1" fmla="*/ 0 h 403"/>
                <a:gd name="T2" fmla="*/ 367 w 368"/>
                <a:gd name="T3" fmla="*/ 402 h 403"/>
                <a:gd name="T4" fmla="*/ 0 w 368"/>
                <a:gd name="T5" fmla="*/ 402 h 403"/>
                <a:gd name="T6" fmla="*/ 0 w 368"/>
                <a:gd name="T7" fmla="*/ 0 h 403"/>
                <a:gd name="T8" fmla="*/ 367 w 368"/>
                <a:gd name="T9" fmla="*/ 0 h 403"/>
                <a:gd name="T10" fmla="*/ 0 60000 65536"/>
                <a:gd name="T11" fmla="*/ 0 60000 65536"/>
                <a:gd name="T12" fmla="*/ 0 60000 65536"/>
                <a:gd name="T13" fmla="*/ 0 60000 65536"/>
                <a:gd name="T14" fmla="*/ 0 60000 65536"/>
                <a:gd name="T15" fmla="*/ 0 w 368"/>
                <a:gd name="T16" fmla="*/ 0 h 403"/>
                <a:gd name="T17" fmla="*/ 368 w 368"/>
                <a:gd name="T18" fmla="*/ 403 h 403"/>
              </a:gdLst>
              <a:ahLst/>
              <a:cxnLst>
                <a:cxn ang="T10">
                  <a:pos x="T0" y="T1"/>
                </a:cxn>
                <a:cxn ang="T11">
                  <a:pos x="T2" y="T3"/>
                </a:cxn>
                <a:cxn ang="T12">
                  <a:pos x="T4" y="T5"/>
                </a:cxn>
                <a:cxn ang="T13">
                  <a:pos x="T6" y="T7"/>
                </a:cxn>
                <a:cxn ang="T14">
                  <a:pos x="T8" y="T9"/>
                </a:cxn>
              </a:cxnLst>
              <a:rect l="T15" t="T16" r="T17" b="T18"/>
              <a:pathLst>
                <a:path w="368" h="403">
                  <a:moveTo>
                    <a:pt x="367" y="0"/>
                  </a:moveTo>
                  <a:lnTo>
                    <a:pt x="367" y="402"/>
                  </a:lnTo>
                  <a:lnTo>
                    <a:pt x="0" y="402"/>
                  </a:lnTo>
                  <a:lnTo>
                    <a:pt x="0" y="0"/>
                  </a:lnTo>
                  <a:lnTo>
                    <a:pt x="367" y="0"/>
                  </a:lnTo>
                </a:path>
              </a:pathLst>
            </a:custGeom>
            <a:noFill/>
            <a:ln w="19050">
              <a:solidFill>
                <a:schemeClr val="accent2"/>
              </a:solidFill>
              <a:round/>
              <a:headEnd/>
              <a:tailEnd/>
            </a:ln>
          </p:spPr>
          <p:txBody>
            <a:bodyPr/>
            <a:lstStyle/>
            <a:p>
              <a:endParaRPr lang="en-US" dirty="0"/>
            </a:p>
          </p:txBody>
        </p:sp>
        <p:sp>
          <p:nvSpPr>
            <p:cNvPr id="3153" name="Freeform 15"/>
            <p:cNvSpPr>
              <a:spLocks/>
            </p:cNvSpPr>
            <p:nvPr/>
          </p:nvSpPr>
          <p:spPr bwMode="auto">
            <a:xfrm>
              <a:off x="4593" y="2034"/>
              <a:ext cx="158" cy="172"/>
            </a:xfrm>
            <a:custGeom>
              <a:avLst/>
              <a:gdLst>
                <a:gd name="T0" fmla="*/ 0 w 158"/>
                <a:gd name="T1" fmla="*/ 0 h 172"/>
                <a:gd name="T2" fmla="*/ 0 w 158"/>
                <a:gd name="T3" fmla="*/ 171 h 172"/>
                <a:gd name="T4" fmla="*/ 157 w 158"/>
                <a:gd name="T5" fmla="*/ 85 h 172"/>
                <a:gd name="T6" fmla="*/ 0 w 158"/>
                <a:gd name="T7" fmla="*/ 0 h 172"/>
                <a:gd name="T8" fmla="*/ 0 60000 65536"/>
                <a:gd name="T9" fmla="*/ 0 60000 65536"/>
                <a:gd name="T10" fmla="*/ 0 60000 65536"/>
                <a:gd name="T11" fmla="*/ 0 60000 65536"/>
                <a:gd name="T12" fmla="*/ 0 w 158"/>
                <a:gd name="T13" fmla="*/ 0 h 172"/>
                <a:gd name="T14" fmla="*/ 158 w 158"/>
                <a:gd name="T15" fmla="*/ 172 h 172"/>
              </a:gdLst>
              <a:ahLst/>
              <a:cxnLst>
                <a:cxn ang="T8">
                  <a:pos x="T0" y="T1"/>
                </a:cxn>
                <a:cxn ang="T9">
                  <a:pos x="T2" y="T3"/>
                </a:cxn>
                <a:cxn ang="T10">
                  <a:pos x="T4" y="T5"/>
                </a:cxn>
                <a:cxn ang="T11">
                  <a:pos x="T6" y="T7"/>
                </a:cxn>
              </a:cxnLst>
              <a:rect l="T12" t="T13" r="T14" b="T15"/>
              <a:pathLst>
                <a:path w="158" h="172">
                  <a:moveTo>
                    <a:pt x="0" y="0"/>
                  </a:moveTo>
                  <a:lnTo>
                    <a:pt x="0" y="171"/>
                  </a:lnTo>
                  <a:lnTo>
                    <a:pt x="157" y="85"/>
                  </a:lnTo>
                  <a:lnTo>
                    <a:pt x="0" y="0"/>
                  </a:lnTo>
                </a:path>
              </a:pathLst>
            </a:custGeom>
            <a:noFill/>
            <a:ln w="19050">
              <a:solidFill>
                <a:schemeClr val="accent2"/>
              </a:solidFill>
              <a:round/>
              <a:headEnd/>
              <a:tailEnd/>
            </a:ln>
          </p:spPr>
          <p:txBody>
            <a:bodyPr/>
            <a:lstStyle/>
            <a:p>
              <a:endParaRPr lang="en-US" dirty="0"/>
            </a:p>
          </p:txBody>
        </p:sp>
      </p:grpSp>
      <p:sp>
        <p:nvSpPr>
          <p:cNvPr id="3082" name="Line 16"/>
          <p:cNvSpPr>
            <a:spLocks noChangeShapeType="1"/>
          </p:cNvSpPr>
          <p:nvPr/>
        </p:nvSpPr>
        <p:spPr bwMode="auto">
          <a:xfrm>
            <a:off x="6854825" y="2430463"/>
            <a:ext cx="0" cy="239712"/>
          </a:xfrm>
          <a:prstGeom prst="line">
            <a:avLst/>
          </a:prstGeom>
          <a:noFill/>
          <a:ln w="19050">
            <a:solidFill>
              <a:schemeClr val="accent2"/>
            </a:solidFill>
            <a:round/>
            <a:headEnd/>
            <a:tailEnd/>
          </a:ln>
        </p:spPr>
        <p:txBody>
          <a:bodyPr wrap="none" anchor="ctr"/>
          <a:lstStyle/>
          <a:p>
            <a:endParaRPr lang="en-US" dirty="0"/>
          </a:p>
        </p:txBody>
      </p:sp>
      <p:sp>
        <p:nvSpPr>
          <p:cNvPr id="3083" name="Freeform 17"/>
          <p:cNvSpPr>
            <a:spLocks/>
          </p:cNvSpPr>
          <p:nvPr/>
        </p:nvSpPr>
        <p:spPr bwMode="auto">
          <a:xfrm>
            <a:off x="6491288" y="3860800"/>
            <a:ext cx="1289050" cy="1146175"/>
          </a:xfrm>
          <a:custGeom>
            <a:avLst/>
            <a:gdLst>
              <a:gd name="T0" fmla="*/ 1858665963 w 893"/>
              <a:gd name="T1" fmla="*/ 0 h 818"/>
              <a:gd name="T2" fmla="*/ 1858665963 w 893"/>
              <a:gd name="T3" fmla="*/ 1604048314 h 818"/>
              <a:gd name="T4" fmla="*/ 0 w 893"/>
              <a:gd name="T5" fmla="*/ 1604048314 h 818"/>
              <a:gd name="T6" fmla="*/ 0 w 893"/>
              <a:gd name="T7" fmla="*/ 0 h 818"/>
              <a:gd name="T8" fmla="*/ 1858665963 w 893"/>
              <a:gd name="T9" fmla="*/ 0 h 818"/>
              <a:gd name="T10" fmla="*/ 0 60000 65536"/>
              <a:gd name="T11" fmla="*/ 0 60000 65536"/>
              <a:gd name="T12" fmla="*/ 0 60000 65536"/>
              <a:gd name="T13" fmla="*/ 0 60000 65536"/>
              <a:gd name="T14" fmla="*/ 0 60000 65536"/>
              <a:gd name="T15" fmla="*/ 0 w 893"/>
              <a:gd name="T16" fmla="*/ 0 h 818"/>
              <a:gd name="T17" fmla="*/ 893 w 893"/>
              <a:gd name="T18" fmla="*/ 818 h 818"/>
            </a:gdLst>
            <a:ahLst/>
            <a:cxnLst>
              <a:cxn ang="T10">
                <a:pos x="T0" y="T1"/>
              </a:cxn>
              <a:cxn ang="T11">
                <a:pos x="T2" y="T3"/>
              </a:cxn>
              <a:cxn ang="T12">
                <a:pos x="T4" y="T5"/>
              </a:cxn>
              <a:cxn ang="T13">
                <a:pos x="T6" y="T7"/>
              </a:cxn>
              <a:cxn ang="T14">
                <a:pos x="T8" y="T9"/>
              </a:cxn>
            </a:cxnLst>
            <a:rect l="T15" t="T16" r="T17" b="T18"/>
            <a:pathLst>
              <a:path w="893" h="818">
                <a:moveTo>
                  <a:pt x="892" y="0"/>
                </a:moveTo>
                <a:lnTo>
                  <a:pt x="892" y="817"/>
                </a:lnTo>
                <a:lnTo>
                  <a:pt x="0" y="817"/>
                </a:lnTo>
                <a:lnTo>
                  <a:pt x="0" y="0"/>
                </a:lnTo>
                <a:lnTo>
                  <a:pt x="892" y="0"/>
                </a:lnTo>
              </a:path>
            </a:pathLst>
          </a:custGeom>
          <a:noFill/>
          <a:ln w="19050">
            <a:solidFill>
              <a:schemeClr val="accent2"/>
            </a:solidFill>
            <a:round/>
            <a:headEnd/>
            <a:tailEnd/>
          </a:ln>
        </p:spPr>
        <p:txBody>
          <a:bodyPr/>
          <a:lstStyle/>
          <a:p>
            <a:endParaRPr lang="en-US" dirty="0"/>
          </a:p>
        </p:txBody>
      </p:sp>
      <p:sp>
        <p:nvSpPr>
          <p:cNvPr id="3084" name="Line 18"/>
          <p:cNvSpPr>
            <a:spLocks noChangeShapeType="1"/>
          </p:cNvSpPr>
          <p:nvPr/>
        </p:nvSpPr>
        <p:spPr bwMode="auto">
          <a:xfrm>
            <a:off x="2609850" y="2614613"/>
            <a:ext cx="323850" cy="0"/>
          </a:xfrm>
          <a:prstGeom prst="line">
            <a:avLst/>
          </a:prstGeom>
          <a:noFill/>
          <a:ln w="19050">
            <a:solidFill>
              <a:srgbClr val="000000"/>
            </a:solidFill>
            <a:round/>
            <a:headEnd/>
            <a:tailEnd/>
          </a:ln>
        </p:spPr>
        <p:txBody>
          <a:bodyPr wrap="none" anchor="ctr"/>
          <a:lstStyle/>
          <a:p>
            <a:endParaRPr lang="en-US" dirty="0"/>
          </a:p>
        </p:txBody>
      </p:sp>
      <p:sp>
        <p:nvSpPr>
          <p:cNvPr id="3085" name="Freeform 19"/>
          <p:cNvSpPr>
            <a:spLocks/>
          </p:cNvSpPr>
          <p:nvPr/>
        </p:nvSpPr>
        <p:spPr bwMode="auto">
          <a:xfrm>
            <a:off x="3662363" y="2563813"/>
            <a:ext cx="107950" cy="58737"/>
          </a:xfrm>
          <a:custGeom>
            <a:avLst/>
            <a:gdLst>
              <a:gd name="T0" fmla="*/ 153304815 w 75"/>
              <a:gd name="T1" fmla="*/ 43100060 h 41"/>
              <a:gd name="T2" fmla="*/ 0 w 75"/>
              <a:gd name="T3" fmla="*/ 0 h 41"/>
              <a:gd name="T4" fmla="*/ 37290244 w 75"/>
              <a:gd name="T5" fmla="*/ 43100060 h 41"/>
              <a:gd name="T6" fmla="*/ 0 w 75"/>
              <a:gd name="T7" fmla="*/ 82094261 h 41"/>
              <a:gd name="T8" fmla="*/ 153304815 w 75"/>
              <a:gd name="T9" fmla="*/ 43100060 h 41"/>
              <a:gd name="T10" fmla="*/ 153304815 w 75"/>
              <a:gd name="T11" fmla="*/ 43100060 h 41"/>
              <a:gd name="T12" fmla="*/ 0 60000 65536"/>
              <a:gd name="T13" fmla="*/ 0 60000 65536"/>
              <a:gd name="T14" fmla="*/ 0 60000 65536"/>
              <a:gd name="T15" fmla="*/ 0 60000 65536"/>
              <a:gd name="T16" fmla="*/ 0 60000 65536"/>
              <a:gd name="T17" fmla="*/ 0 60000 65536"/>
              <a:gd name="T18" fmla="*/ 0 w 75"/>
              <a:gd name="T19" fmla="*/ 0 h 41"/>
              <a:gd name="T20" fmla="*/ 75 w 75"/>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75" h="41">
                <a:moveTo>
                  <a:pt x="74" y="21"/>
                </a:moveTo>
                <a:lnTo>
                  <a:pt x="0" y="0"/>
                </a:lnTo>
                <a:lnTo>
                  <a:pt x="18" y="21"/>
                </a:lnTo>
                <a:lnTo>
                  <a:pt x="0" y="40"/>
                </a:lnTo>
                <a:lnTo>
                  <a:pt x="74" y="21"/>
                </a:lnTo>
              </a:path>
            </a:pathLst>
          </a:custGeom>
          <a:solidFill>
            <a:srgbClr val="000000"/>
          </a:solidFill>
          <a:ln w="19050">
            <a:solidFill>
              <a:srgbClr val="000000"/>
            </a:solidFill>
            <a:round/>
            <a:headEnd/>
            <a:tailEnd/>
          </a:ln>
        </p:spPr>
        <p:txBody>
          <a:bodyPr/>
          <a:lstStyle/>
          <a:p>
            <a:endParaRPr lang="en-US" dirty="0"/>
          </a:p>
        </p:txBody>
      </p:sp>
      <p:sp>
        <p:nvSpPr>
          <p:cNvPr id="3086" name="Line 20"/>
          <p:cNvSpPr>
            <a:spLocks noChangeShapeType="1"/>
          </p:cNvSpPr>
          <p:nvPr/>
        </p:nvSpPr>
        <p:spPr bwMode="auto">
          <a:xfrm>
            <a:off x="5464175" y="2574925"/>
            <a:ext cx="161925" cy="0"/>
          </a:xfrm>
          <a:prstGeom prst="line">
            <a:avLst/>
          </a:prstGeom>
          <a:noFill/>
          <a:ln w="19050">
            <a:solidFill>
              <a:srgbClr val="000000"/>
            </a:solidFill>
            <a:round/>
            <a:headEnd/>
            <a:tailEnd/>
          </a:ln>
        </p:spPr>
        <p:txBody>
          <a:bodyPr wrap="none" anchor="ctr"/>
          <a:lstStyle/>
          <a:p>
            <a:endParaRPr lang="en-US" dirty="0"/>
          </a:p>
        </p:txBody>
      </p:sp>
      <p:sp>
        <p:nvSpPr>
          <p:cNvPr id="3087" name="Freeform 21"/>
          <p:cNvSpPr>
            <a:spLocks/>
          </p:cNvSpPr>
          <p:nvPr/>
        </p:nvSpPr>
        <p:spPr bwMode="auto">
          <a:xfrm>
            <a:off x="5599113" y="2544763"/>
            <a:ext cx="109537" cy="57150"/>
          </a:xfrm>
          <a:custGeom>
            <a:avLst/>
            <a:gdLst>
              <a:gd name="T0" fmla="*/ 155796187 w 76"/>
              <a:gd name="T1" fmla="*/ 40802308 h 41"/>
              <a:gd name="T2" fmla="*/ 0 w 76"/>
              <a:gd name="T3" fmla="*/ 0 h 41"/>
              <a:gd name="T4" fmla="*/ 37391028 w 76"/>
              <a:gd name="T5" fmla="*/ 40802308 h 41"/>
              <a:gd name="T6" fmla="*/ 0 w 76"/>
              <a:gd name="T7" fmla="*/ 77718417 h 41"/>
              <a:gd name="T8" fmla="*/ 155796187 w 76"/>
              <a:gd name="T9" fmla="*/ 40802308 h 41"/>
              <a:gd name="T10" fmla="*/ 155796187 w 76"/>
              <a:gd name="T11" fmla="*/ 40802308 h 41"/>
              <a:gd name="T12" fmla="*/ 0 60000 65536"/>
              <a:gd name="T13" fmla="*/ 0 60000 65536"/>
              <a:gd name="T14" fmla="*/ 0 60000 65536"/>
              <a:gd name="T15" fmla="*/ 0 60000 65536"/>
              <a:gd name="T16" fmla="*/ 0 60000 65536"/>
              <a:gd name="T17" fmla="*/ 0 60000 65536"/>
              <a:gd name="T18" fmla="*/ 0 w 76"/>
              <a:gd name="T19" fmla="*/ 0 h 41"/>
              <a:gd name="T20" fmla="*/ 76 w 76"/>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76" h="41">
                <a:moveTo>
                  <a:pt x="75" y="21"/>
                </a:moveTo>
                <a:lnTo>
                  <a:pt x="0" y="0"/>
                </a:lnTo>
                <a:lnTo>
                  <a:pt x="18" y="21"/>
                </a:lnTo>
                <a:lnTo>
                  <a:pt x="0" y="40"/>
                </a:lnTo>
                <a:lnTo>
                  <a:pt x="75" y="21"/>
                </a:lnTo>
              </a:path>
            </a:pathLst>
          </a:custGeom>
          <a:solidFill>
            <a:srgbClr val="000000"/>
          </a:solidFill>
          <a:ln w="19050">
            <a:solidFill>
              <a:srgbClr val="000000"/>
            </a:solidFill>
            <a:round/>
            <a:headEnd/>
            <a:tailEnd/>
          </a:ln>
        </p:spPr>
        <p:txBody>
          <a:bodyPr/>
          <a:lstStyle/>
          <a:p>
            <a:endParaRPr lang="en-US" dirty="0"/>
          </a:p>
        </p:txBody>
      </p:sp>
      <p:sp>
        <p:nvSpPr>
          <p:cNvPr id="3088" name="Freeform 22"/>
          <p:cNvSpPr>
            <a:spLocks/>
          </p:cNvSpPr>
          <p:nvPr/>
        </p:nvSpPr>
        <p:spPr bwMode="auto">
          <a:xfrm>
            <a:off x="7015163" y="2609850"/>
            <a:ext cx="236537" cy="381000"/>
          </a:xfrm>
          <a:custGeom>
            <a:avLst/>
            <a:gdLst>
              <a:gd name="T0" fmla="*/ 0 w 164"/>
              <a:gd name="T1" fmla="*/ 0 h 272"/>
              <a:gd name="T2" fmla="*/ 339077196 w 164"/>
              <a:gd name="T3" fmla="*/ 0 h 272"/>
              <a:gd name="T4" fmla="*/ 339077196 w 164"/>
              <a:gd name="T5" fmla="*/ 531717653 h 272"/>
              <a:gd name="T6" fmla="*/ 0 60000 65536"/>
              <a:gd name="T7" fmla="*/ 0 60000 65536"/>
              <a:gd name="T8" fmla="*/ 0 60000 65536"/>
              <a:gd name="T9" fmla="*/ 0 w 164"/>
              <a:gd name="T10" fmla="*/ 0 h 272"/>
              <a:gd name="T11" fmla="*/ 164 w 164"/>
              <a:gd name="T12" fmla="*/ 272 h 272"/>
            </a:gdLst>
            <a:ahLst/>
            <a:cxnLst>
              <a:cxn ang="T6">
                <a:pos x="T0" y="T1"/>
              </a:cxn>
              <a:cxn ang="T7">
                <a:pos x="T2" y="T3"/>
              </a:cxn>
              <a:cxn ang="T8">
                <a:pos x="T4" y="T5"/>
              </a:cxn>
            </a:cxnLst>
            <a:rect l="T9" t="T10" r="T11" b="T12"/>
            <a:pathLst>
              <a:path w="164" h="272">
                <a:moveTo>
                  <a:pt x="0" y="0"/>
                </a:moveTo>
                <a:lnTo>
                  <a:pt x="163" y="0"/>
                </a:lnTo>
                <a:lnTo>
                  <a:pt x="163" y="271"/>
                </a:lnTo>
              </a:path>
            </a:pathLst>
          </a:custGeom>
          <a:noFill/>
          <a:ln w="19050">
            <a:solidFill>
              <a:srgbClr val="000000"/>
            </a:solidFill>
            <a:round/>
            <a:headEnd/>
            <a:tailEnd/>
          </a:ln>
        </p:spPr>
        <p:txBody>
          <a:bodyPr/>
          <a:lstStyle/>
          <a:p>
            <a:endParaRPr lang="en-US" dirty="0"/>
          </a:p>
        </p:txBody>
      </p:sp>
      <p:sp>
        <p:nvSpPr>
          <p:cNvPr id="3089" name="Freeform 23"/>
          <p:cNvSpPr>
            <a:spLocks/>
          </p:cNvSpPr>
          <p:nvPr/>
        </p:nvSpPr>
        <p:spPr bwMode="auto">
          <a:xfrm>
            <a:off x="7235825" y="3765550"/>
            <a:ext cx="53975" cy="114300"/>
          </a:xfrm>
          <a:custGeom>
            <a:avLst/>
            <a:gdLst>
              <a:gd name="T0" fmla="*/ 38304740 w 37"/>
              <a:gd name="T1" fmla="*/ 157379934 h 82"/>
              <a:gd name="T2" fmla="*/ 76609480 w 37"/>
              <a:gd name="T3" fmla="*/ 0 h 82"/>
              <a:gd name="T4" fmla="*/ 38304740 w 37"/>
              <a:gd name="T5" fmla="*/ 36916109 h 82"/>
              <a:gd name="T6" fmla="*/ 0 w 37"/>
              <a:gd name="T7" fmla="*/ 0 h 82"/>
              <a:gd name="T8" fmla="*/ 38304740 w 37"/>
              <a:gd name="T9" fmla="*/ 157379934 h 82"/>
              <a:gd name="T10" fmla="*/ 38304740 w 37"/>
              <a:gd name="T11" fmla="*/ 157379934 h 82"/>
              <a:gd name="T12" fmla="*/ 0 60000 65536"/>
              <a:gd name="T13" fmla="*/ 0 60000 65536"/>
              <a:gd name="T14" fmla="*/ 0 60000 65536"/>
              <a:gd name="T15" fmla="*/ 0 60000 65536"/>
              <a:gd name="T16" fmla="*/ 0 60000 65536"/>
              <a:gd name="T17" fmla="*/ 0 60000 65536"/>
              <a:gd name="T18" fmla="*/ 0 w 37"/>
              <a:gd name="T19" fmla="*/ 0 h 82"/>
              <a:gd name="T20" fmla="*/ 37 w 37"/>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37" h="82">
                <a:moveTo>
                  <a:pt x="18" y="81"/>
                </a:moveTo>
                <a:lnTo>
                  <a:pt x="36" y="0"/>
                </a:lnTo>
                <a:lnTo>
                  <a:pt x="18" y="19"/>
                </a:lnTo>
                <a:lnTo>
                  <a:pt x="0" y="0"/>
                </a:lnTo>
                <a:lnTo>
                  <a:pt x="18" y="81"/>
                </a:lnTo>
              </a:path>
            </a:pathLst>
          </a:custGeom>
          <a:solidFill>
            <a:srgbClr val="000000"/>
          </a:solidFill>
          <a:ln w="19050">
            <a:solidFill>
              <a:srgbClr val="000000"/>
            </a:solidFill>
            <a:round/>
            <a:headEnd/>
            <a:tailEnd/>
          </a:ln>
        </p:spPr>
        <p:txBody>
          <a:bodyPr/>
          <a:lstStyle/>
          <a:p>
            <a:endParaRPr lang="en-US" dirty="0"/>
          </a:p>
        </p:txBody>
      </p:sp>
      <p:sp>
        <p:nvSpPr>
          <p:cNvPr id="3090" name="Line 24"/>
          <p:cNvSpPr>
            <a:spLocks noChangeShapeType="1"/>
          </p:cNvSpPr>
          <p:nvPr/>
        </p:nvSpPr>
        <p:spPr bwMode="auto">
          <a:xfrm flipH="1">
            <a:off x="3598863" y="3824288"/>
            <a:ext cx="996950" cy="0"/>
          </a:xfrm>
          <a:prstGeom prst="line">
            <a:avLst/>
          </a:prstGeom>
          <a:noFill/>
          <a:ln w="19050">
            <a:solidFill>
              <a:srgbClr val="000000"/>
            </a:solidFill>
            <a:round/>
            <a:headEnd/>
            <a:tailEnd/>
          </a:ln>
        </p:spPr>
        <p:txBody>
          <a:bodyPr wrap="none" anchor="ctr"/>
          <a:lstStyle/>
          <a:p>
            <a:endParaRPr lang="en-US" dirty="0"/>
          </a:p>
        </p:txBody>
      </p:sp>
      <p:sp>
        <p:nvSpPr>
          <p:cNvPr id="3091" name="Freeform 25"/>
          <p:cNvSpPr>
            <a:spLocks/>
          </p:cNvSpPr>
          <p:nvPr/>
        </p:nvSpPr>
        <p:spPr bwMode="auto">
          <a:xfrm>
            <a:off x="3517900" y="3795713"/>
            <a:ext cx="109538" cy="57150"/>
          </a:xfrm>
          <a:custGeom>
            <a:avLst/>
            <a:gdLst>
              <a:gd name="T0" fmla="*/ 0 w 76"/>
              <a:gd name="T1" fmla="*/ 38859209 h 41"/>
              <a:gd name="T2" fmla="*/ 155799051 w 76"/>
              <a:gd name="T3" fmla="*/ 77718417 h 41"/>
              <a:gd name="T4" fmla="*/ 116329354 w 76"/>
              <a:gd name="T5" fmla="*/ 38859209 h 41"/>
              <a:gd name="T6" fmla="*/ 155799051 w 76"/>
              <a:gd name="T7" fmla="*/ 0 h 41"/>
              <a:gd name="T8" fmla="*/ 0 w 76"/>
              <a:gd name="T9" fmla="*/ 38859209 h 41"/>
              <a:gd name="T10" fmla="*/ 0 w 76"/>
              <a:gd name="T11" fmla="*/ 38859209 h 41"/>
              <a:gd name="T12" fmla="*/ 0 60000 65536"/>
              <a:gd name="T13" fmla="*/ 0 60000 65536"/>
              <a:gd name="T14" fmla="*/ 0 60000 65536"/>
              <a:gd name="T15" fmla="*/ 0 60000 65536"/>
              <a:gd name="T16" fmla="*/ 0 60000 65536"/>
              <a:gd name="T17" fmla="*/ 0 60000 65536"/>
              <a:gd name="T18" fmla="*/ 0 w 76"/>
              <a:gd name="T19" fmla="*/ 0 h 41"/>
              <a:gd name="T20" fmla="*/ 76 w 76"/>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76" h="41">
                <a:moveTo>
                  <a:pt x="0" y="20"/>
                </a:moveTo>
                <a:lnTo>
                  <a:pt x="75" y="40"/>
                </a:lnTo>
                <a:lnTo>
                  <a:pt x="56" y="20"/>
                </a:lnTo>
                <a:lnTo>
                  <a:pt x="75" y="0"/>
                </a:lnTo>
                <a:lnTo>
                  <a:pt x="0" y="20"/>
                </a:lnTo>
              </a:path>
            </a:pathLst>
          </a:custGeom>
          <a:solidFill>
            <a:srgbClr val="000000"/>
          </a:solidFill>
          <a:ln w="19050">
            <a:solidFill>
              <a:srgbClr val="000000"/>
            </a:solidFill>
            <a:round/>
            <a:headEnd/>
            <a:tailEnd/>
          </a:ln>
        </p:spPr>
        <p:txBody>
          <a:bodyPr/>
          <a:lstStyle/>
          <a:p>
            <a:endParaRPr lang="en-US" dirty="0"/>
          </a:p>
        </p:txBody>
      </p:sp>
      <p:sp>
        <p:nvSpPr>
          <p:cNvPr id="3092" name="Line 26"/>
          <p:cNvSpPr>
            <a:spLocks noChangeShapeType="1"/>
          </p:cNvSpPr>
          <p:nvPr/>
        </p:nvSpPr>
        <p:spPr bwMode="auto">
          <a:xfrm flipV="1">
            <a:off x="3286125" y="2951163"/>
            <a:ext cx="0" cy="563562"/>
          </a:xfrm>
          <a:prstGeom prst="line">
            <a:avLst/>
          </a:prstGeom>
          <a:noFill/>
          <a:ln w="19050">
            <a:solidFill>
              <a:srgbClr val="000000"/>
            </a:solidFill>
            <a:round/>
            <a:headEnd/>
            <a:tailEnd/>
          </a:ln>
        </p:spPr>
        <p:txBody>
          <a:bodyPr wrap="none" anchor="ctr"/>
          <a:lstStyle/>
          <a:p>
            <a:endParaRPr lang="en-US" dirty="0"/>
          </a:p>
        </p:txBody>
      </p:sp>
      <p:grpSp>
        <p:nvGrpSpPr>
          <p:cNvPr id="5" name="Group 27"/>
          <p:cNvGrpSpPr>
            <a:grpSpLocks/>
          </p:cNvGrpSpPr>
          <p:nvPr/>
        </p:nvGrpSpPr>
        <p:grpSpPr bwMode="auto">
          <a:xfrm>
            <a:off x="3013075" y="2298700"/>
            <a:ext cx="531813" cy="565150"/>
            <a:chOff x="2088" y="1940"/>
            <a:chExt cx="368" cy="404"/>
          </a:xfrm>
        </p:grpSpPr>
        <p:sp>
          <p:nvSpPr>
            <p:cNvPr id="3150" name="Freeform 28"/>
            <p:cNvSpPr>
              <a:spLocks/>
            </p:cNvSpPr>
            <p:nvPr/>
          </p:nvSpPr>
          <p:spPr bwMode="auto">
            <a:xfrm>
              <a:off x="2088" y="1940"/>
              <a:ext cx="368" cy="404"/>
            </a:xfrm>
            <a:custGeom>
              <a:avLst/>
              <a:gdLst>
                <a:gd name="T0" fmla="*/ 367 w 368"/>
                <a:gd name="T1" fmla="*/ 187 h 404"/>
                <a:gd name="T2" fmla="*/ 362 w 368"/>
                <a:gd name="T3" fmla="*/ 156 h 404"/>
                <a:gd name="T4" fmla="*/ 355 w 368"/>
                <a:gd name="T5" fmla="*/ 128 h 404"/>
                <a:gd name="T6" fmla="*/ 343 w 368"/>
                <a:gd name="T7" fmla="*/ 102 h 404"/>
                <a:gd name="T8" fmla="*/ 328 w 368"/>
                <a:gd name="T9" fmla="*/ 76 h 404"/>
                <a:gd name="T10" fmla="*/ 308 w 368"/>
                <a:gd name="T11" fmla="*/ 55 h 404"/>
                <a:gd name="T12" fmla="*/ 287 w 368"/>
                <a:gd name="T13" fmla="*/ 36 h 404"/>
                <a:gd name="T14" fmla="*/ 264 w 368"/>
                <a:gd name="T15" fmla="*/ 20 h 404"/>
                <a:gd name="T16" fmla="*/ 238 w 368"/>
                <a:gd name="T17" fmla="*/ 9 h 404"/>
                <a:gd name="T18" fmla="*/ 211 w 368"/>
                <a:gd name="T19" fmla="*/ 3 h 404"/>
                <a:gd name="T20" fmla="*/ 184 w 368"/>
                <a:gd name="T21" fmla="*/ 0 h 404"/>
                <a:gd name="T22" fmla="*/ 156 w 368"/>
                <a:gd name="T23" fmla="*/ 3 h 404"/>
                <a:gd name="T24" fmla="*/ 130 w 368"/>
                <a:gd name="T25" fmla="*/ 9 h 404"/>
                <a:gd name="T26" fmla="*/ 104 w 368"/>
                <a:gd name="T27" fmla="*/ 20 h 404"/>
                <a:gd name="T28" fmla="*/ 80 w 368"/>
                <a:gd name="T29" fmla="*/ 36 h 404"/>
                <a:gd name="T30" fmla="*/ 59 w 368"/>
                <a:gd name="T31" fmla="*/ 55 h 404"/>
                <a:gd name="T32" fmla="*/ 40 w 368"/>
                <a:gd name="T33" fmla="*/ 76 h 404"/>
                <a:gd name="T34" fmla="*/ 24 w 368"/>
                <a:gd name="T35" fmla="*/ 102 h 404"/>
                <a:gd name="T36" fmla="*/ 12 w 368"/>
                <a:gd name="T37" fmla="*/ 128 h 404"/>
                <a:gd name="T38" fmla="*/ 4 w 368"/>
                <a:gd name="T39" fmla="*/ 156 h 404"/>
                <a:gd name="T40" fmla="*/ 0 w 368"/>
                <a:gd name="T41" fmla="*/ 187 h 404"/>
                <a:gd name="T42" fmla="*/ 0 w 368"/>
                <a:gd name="T43" fmla="*/ 216 h 404"/>
                <a:gd name="T44" fmla="*/ 4 w 368"/>
                <a:gd name="T45" fmla="*/ 246 h 404"/>
                <a:gd name="T46" fmla="*/ 12 w 368"/>
                <a:gd name="T47" fmla="*/ 275 h 404"/>
                <a:gd name="T48" fmla="*/ 24 w 368"/>
                <a:gd name="T49" fmla="*/ 302 h 404"/>
                <a:gd name="T50" fmla="*/ 40 w 368"/>
                <a:gd name="T51" fmla="*/ 328 h 404"/>
                <a:gd name="T52" fmla="*/ 59 w 368"/>
                <a:gd name="T53" fmla="*/ 349 h 404"/>
                <a:gd name="T54" fmla="*/ 80 w 368"/>
                <a:gd name="T55" fmla="*/ 369 h 404"/>
                <a:gd name="T56" fmla="*/ 104 w 368"/>
                <a:gd name="T57" fmla="*/ 383 h 404"/>
                <a:gd name="T58" fmla="*/ 130 w 368"/>
                <a:gd name="T59" fmla="*/ 394 h 404"/>
                <a:gd name="T60" fmla="*/ 156 w 368"/>
                <a:gd name="T61" fmla="*/ 400 h 404"/>
                <a:gd name="T62" fmla="*/ 184 w 368"/>
                <a:gd name="T63" fmla="*/ 403 h 404"/>
                <a:gd name="T64" fmla="*/ 211 w 368"/>
                <a:gd name="T65" fmla="*/ 400 h 404"/>
                <a:gd name="T66" fmla="*/ 238 w 368"/>
                <a:gd name="T67" fmla="*/ 394 h 404"/>
                <a:gd name="T68" fmla="*/ 264 w 368"/>
                <a:gd name="T69" fmla="*/ 383 h 404"/>
                <a:gd name="T70" fmla="*/ 287 w 368"/>
                <a:gd name="T71" fmla="*/ 369 h 404"/>
                <a:gd name="T72" fmla="*/ 308 w 368"/>
                <a:gd name="T73" fmla="*/ 349 h 404"/>
                <a:gd name="T74" fmla="*/ 328 w 368"/>
                <a:gd name="T75" fmla="*/ 328 h 404"/>
                <a:gd name="T76" fmla="*/ 343 w 368"/>
                <a:gd name="T77" fmla="*/ 302 h 404"/>
                <a:gd name="T78" fmla="*/ 355 w 368"/>
                <a:gd name="T79" fmla="*/ 275 h 404"/>
                <a:gd name="T80" fmla="*/ 362 w 368"/>
                <a:gd name="T81" fmla="*/ 246 h 404"/>
                <a:gd name="T82" fmla="*/ 367 w 368"/>
                <a:gd name="T83" fmla="*/ 216 h 4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8"/>
                <a:gd name="T127" fmla="*/ 0 h 404"/>
                <a:gd name="T128" fmla="*/ 368 w 368"/>
                <a:gd name="T129" fmla="*/ 404 h 4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8" h="404">
                  <a:moveTo>
                    <a:pt x="367" y="202"/>
                  </a:moveTo>
                  <a:lnTo>
                    <a:pt x="367" y="187"/>
                  </a:lnTo>
                  <a:lnTo>
                    <a:pt x="365" y="172"/>
                  </a:lnTo>
                  <a:lnTo>
                    <a:pt x="362" y="156"/>
                  </a:lnTo>
                  <a:lnTo>
                    <a:pt x="359" y="142"/>
                  </a:lnTo>
                  <a:lnTo>
                    <a:pt x="355" y="128"/>
                  </a:lnTo>
                  <a:lnTo>
                    <a:pt x="350" y="114"/>
                  </a:lnTo>
                  <a:lnTo>
                    <a:pt x="343" y="102"/>
                  </a:lnTo>
                  <a:lnTo>
                    <a:pt x="336" y="88"/>
                  </a:lnTo>
                  <a:lnTo>
                    <a:pt x="328" y="76"/>
                  </a:lnTo>
                  <a:lnTo>
                    <a:pt x="318" y="65"/>
                  </a:lnTo>
                  <a:lnTo>
                    <a:pt x="308" y="55"/>
                  </a:lnTo>
                  <a:lnTo>
                    <a:pt x="299" y="45"/>
                  </a:lnTo>
                  <a:lnTo>
                    <a:pt x="287" y="36"/>
                  </a:lnTo>
                  <a:lnTo>
                    <a:pt x="275" y="29"/>
                  </a:lnTo>
                  <a:lnTo>
                    <a:pt x="264" y="20"/>
                  </a:lnTo>
                  <a:lnTo>
                    <a:pt x="250" y="15"/>
                  </a:lnTo>
                  <a:lnTo>
                    <a:pt x="238" y="9"/>
                  </a:lnTo>
                  <a:lnTo>
                    <a:pt x="226" y="6"/>
                  </a:lnTo>
                  <a:lnTo>
                    <a:pt x="211" y="3"/>
                  </a:lnTo>
                  <a:lnTo>
                    <a:pt x="198" y="1"/>
                  </a:lnTo>
                  <a:lnTo>
                    <a:pt x="184" y="0"/>
                  </a:lnTo>
                  <a:lnTo>
                    <a:pt x="170" y="1"/>
                  </a:lnTo>
                  <a:lnTo>
                    <a:pt x="156" y="3"/>
                  </a:lnTo>
                  <a:lnTo>
                    <a:pt x="143" y="6"/>
                  </a:lnTo>
                  <a:lnTo>
                    <a:pt x="130" y="9"/>
                  </a:lnTo>
                  <a:lnTo>
                    <a:pt x="116" y="15"/>
                  </a:lnTo>
                  <a:lnTo>
                    <a:pt x="104" y="20"/>
                  </a:lnTo>
                  <a:lnTo>
                    <a:pt x="92" y="29"/>
                  </a:lnTo>
                  <a:lnTo>
                    <a:pt x="80" y="36"/>
                  </a:lnTo>
                  <a:lnTo>
                    <a:pt x="69" y="45"/>
                  </a:lnTo>
                  <a:lnTo>
                    <a:pt x="59" y="55"/>
                  </a:lnTo>
                  <a:lnTo>
                    <a:pt x="50" y="65"/>
                  </a:lnTo>
                  <a:lnTo>
                    <a:pt x="40" y="76"/>
                  </a:lnTo>
                  <a:lnTo>
                    <a:pt x="31" y="88"/>
                  </a:lnTo>
                  <a:lnTo>
                    <a:pt x="24" y="102"/>
                  </a:lnTo>
                  <a:lnTo>
                    <a:pt x="18" y="114"/>
                  </a:lnTo>
                  <a:lnTo>
                    <a:pt x="12" y="128"/>
                  </a:lnTo>
                  <a:lnTo>
                    <a:pt x="7" y="142"/>
                  </a:lnTo>
                  <a:lnTo>
                    <a:pt x="4" y="156"/>
                  </a:lnTo>
                  <a:lnTo>
                    <a:pt x="2" y="172"/>
                  </a:lnTo>
                  <a:lnTo>
                    <a:pt x="0" y="187"/>
                  </a:lnTo>
                  <a:lnTo>
                    <a:pt x="0" y="202"/>
                  </a:lnTo>
                  <a:lnTo>
                    <a:pt x="0" y="216"/>
                  </a:lnTo>
                  <a:lnTo>
                    <a:pt x="2" y="232"/>
                  </a:lnTo>
                  <a:lnTo>
                    <a:pt x="4" y="246"/>
                  </a:lnTo>
                  <a:lnTo>
                    <a:pt x="7" y="261"/>
                  </a:lnTo>
                  <a:lnTo>
                    <a:pt x="12" y="275"/>
                  </a:lnTo>
                  <a:lnTo>
                    <a:pt x="18" y="290"/>
                  </a:lnTo>
                  <a:lnTo>
                    <a:pt x="24" y="302"/>
                  </a:lnTo>
                  <a:lnTo>
                    <a:pt x="31" y="316"/>
                  </a:lnTo>
                  <a:lnTo>
                    <a:pt x="40" y="328"/>
                  </a:lnTo>
                  <a:lnTo>
                    <a:pt x="50" y="339"/>
                  </a:lnTo>
                  <a:lnTo>
                    <a:pt x="59" y="349"/>
                  </a:lnTo>
                  <a:lnTo>
                    <a:pt x="69" y="359"/>
                  </a:lnTo>
                  <a:lnTo>
                    <a:pt x="80" y="369"/>
                  </a:lnTo>
                  <a:lnTo>
                    <a:pt x="92" y="376"/>
                  </a:lnTo>
                  <a:lnTo>
                    <a:pt x="104" y="383"/>
                  </a:lnTo>
                  <a:lnTo>
                    <a:pt x="116" y="388"/>
                  </a:lnTo>
                  <a:lnTo>
                    <a:pt x="130" y="394"/>
                  </a:lnTo>
                  <a:lnTo>
                    <a:pt x="143" y="398"/>
                  </a:lnTo>
                  <a:lnTo>
                    <a:pt x="156" y="400"/>
                  </a:lnTo>
                  <a:lnTo>
                    <a:pt x="170" y="402"/>
                  </a:lnTo>
                  <a:lnTo>
                    <a:pt x="184" y="403"/>
                  </a:lnTo>
                  <a:lnTo>
                    <a:pt x="198" y="402"/>
                  </a:lnTo>
                  <a:lnTo>
                    <a:pt x="211" y="400"/>
                  </a:lnTo>
                  <a:lnTo>
                    <a:pt x="226" y="398"/>
                  </a:lnTo>
                  <a:lnTo>
                    <a:pt x="238" y="394"/>
                  </a:lnTo>
                  <a:lnTo>
                    <a:pt x="250" y="388"/>
                  </a:lnTo>
                  <a:lnTo>
                    <a:pt x="264" y="383"/>
                  </a:lnTo>
                  <a:lnTo>
                    <a:pt x="275" y="376"/>
                  </a:lnTo>
                  <a:lnTo>
                    <a:pt x="287" y="369"/>
                  </a:lnTo>
                  <a:lnTo>
                    <a:pt x="299" y="359"/>
                  </a:lnTo>
                  <a:lnTo>
                    <a:pt x="308" y="349"/>
                  </a:lnTo>
                  <a:lnTo>
                    <a:pt x="318" y="339"/>
                  </a:lnTo>
                  <a:lnTo>
                    <a:pt x="328" y="328"/>
                  </a:lnTo>
                  <a:lnTo>
                    <a:pt x="336" y="316"/>
                  </a:lnTo>
                  <a:lnTo>
                    <a:pt x="343" y="302"/>
                  </a:lnTo>
                  <a:lnTo>
                    <a:pt x="350" y="290"/>
                  </a:lnTo>
                  <a:lnTo>
                    <a:pt x="355" y="275"/>
                  </a:lnTo>
                  <a:lnTo>
                    <a:pt x="359" y="261"/>
                  </a:lnTo>
                  <a:lnTo>
                    <a:pt x="362" y="246"/>
                  </a:lnTo>
                  <a:lnTo>
                    <a:pt x="365" y="232"/>
                  </a:lnTo>
                  <a:lnTo>
                    <a:pt x="367" y="216"/>
                  </a:lnTo>
                  <a:lnTo>
                    <a:pt x="367" y="202"/>
                  </a:lnTo>
                </a:path>
              </a:pathLst>
            </a:custGeom>
            <a:noFill/>
            <a:ln w="19050">
              <a:solidFill>
                <a:schemeClr val="accent2"/>
              </a:solidFill>
              <a:round/>
              <a:headEnd/>
              <a:tailEnd/>
            </a:ln>
          </p:spPr>
          <p:txBody>
            <a:bodyPr/>
            <a:lstStyle/>
            <a:p>
              <a:endParaRPr lang="en-US" dirty="0"/>
            </a:p>
          </p:txBody>
        </p:sp>
        <p:sp>
          <p:nvSpPr>
            <p:cNvPr id="3151" name="Line 29"/>
            <p:cNvSpPr>
              <a:spLocks noChangeShapeType="1"/>
            </p:cNvSpPr>
            <p:nvPr/>
          </p:nvSpPr>
          <p:spPr bwMode="auto">
            <a:xfrm>
              <a:off x="2140" y="1998"/>
              <a:ext cx="263" cy="288"/>
            </a:xfrm>
            <a:prstGeom prst="line">
              <a:avLst/>
            </a:prstGeom>
            <a:noFill/>
            <a:ln w="19050">
              <a:solidFill>
                <a:schemeClr val="accent2"/>
              </a:solidFill>
              <a:round/>
              <a:headEnd/>
              <a:tailEnd/>
            </a:ln>
          </p:spPr>
          <p:txBody>
            <a:bodyPr wrap="none" anchor="ctr"/>
            <a:lstStyle/>
            <a:p>
              <a:endParaRPr lang="en-US" dirty="0"/>
            </a:p>
          </p:txBody>
        </p:sp>
      </p:grpSp>
      <p:sp>
        <p:nvSpPr>
          <p:cNvPr id="3094" name="Line 30"/>
          <p:cNvSpPr>
            <a:spLocks noChangeShapeType="1"/>
          </p:cNvSpPr>
          <p:nvPr/>
        </p:nvSpPr>
        <p:spPr bwMode="auto">
          <a:xfrm flipH="1">
            <a:off x="3087688" y="2379663"/>
            <a:ext cx="381000" cy="403225"/>
          </a:xfrm>
          <a:prstGeom prst="line">
            <a:avLst/>
          </a:prstGeom>
          <a:noFill/>
          <a:ln w="19050">
            <a:solidFill>
              <a:schemeClr val="accent2"/>
            </a:solidFill>
            <a:round/>
            <a:headEnd/>
            <a:tailEnd/>
          </a:ln>
        </p:spPr>
        <p:txBody>
          <a:bodyPr wrap="none" anchor="ctr"/>
          <a:lstStyle/>
          <a:p>
            <a:endParaRPr lang="en-US" dirty="0"/>
          </a:p>
        </p:txBody>
      </p:sp>
      <p:sp>
        <p:nvSpPr>
          <p:cNvPr id="3095" name="Freeform 31"/>
          <p:cNvSpPr>
            <a:spLocks/>
          </p:cNvSpPr>
          <p:nvPr/>
        </p:nvSpPr>
        <p:spPr bwMode="auto">
          <a:xfrm>
            <a:off x="5297488" y="3795713"/>
            <a:ext cx="1119187" cy="809625"/>
          </a:xfrm>
          <a:custGeom>
            <a:avLst/>
            <a:gdLst>
              <a:gd name="T0" fmla="*/ 0 w 775"/>
              <a:gd name="T1" fmla="*/ 0 h 578"/>
              <a:gd name="T2" fmla="*/ 861294634 w 775"/>
              <a:gd name="T3" fmla="*/ 0 h 578"/>
              <a:gd name="T4" fmla="*/ 861294634 w 775"/>
              <a:gd name="T5" fmla="*/ 1132107754 h 578"/>
              <a:gd name="T6" fmla="*/ 1614146581 w 775"/>
              <a:gd name="T7" fmla="*/ 1132107754 h 578"/>
              <a:gd name="T8" fmla="*/ 0 60000 65536"/>
              <a:gd name="T9" fmla="*/ 0 60000 65536"/>
              <a:gd name="T10" fmla="*/ 0 60000 65536"/>
              <a:gd name="T11" fmla="*/ 0 60000 65536"/>
              <a:gd name="T12" fmla="*/ 0 w 775"/>
              <a:gd name="T13" fmla="*/ 0 h 578"/>
              <a:gd name="T14" fmla="*/ 775 w 775"/>
              <a:gd name="T15" fmla="*/ 578 h 578"/>
            </a:gdLst>
            <a:ahLst/>
            <a:cxnLst>
              <a:cxn ang="T8">
                <a:pos x="T0" y="T1"/>
              </a:cxn>
              <a:cxn ang="T9">
                <a:pos x="T2" y="T3"/>
              </a:cxn>
              <a:cxn ang="T10">
                <a:pos x="T4" y="T5"/>
              </a:cxn>
              <a:cxn ang="T11">
                <a:pos x="T6" y="T7"/>
              </a:cxn>
            </a:cxnLst>
            <a:rect l="T12" t="T13" r="T14" b="T15"/>
            <a:pathLst>
              <a:path w="775" h="578">
                <a:moveTo>
                  <a:pt x="0" y="0"/>
                </a:moveTo>
                <a:lnTo>
                  <a:pt x="413" y="0"/>
                </a:lnTo>
                <a:lnTo>
                  <a:pt x="413" y="577"/>
                </a:lnTo>
                <a:lnTo>
                  <a:pt x="774" y="577"/>
                </a:lnTo>
              </a:path>
            </a:pathLst>
          </a:custGeom>
          <a:noFill/>
          <a:ln w="19050">
            <a:solidFill>
              <a:srgbClr val="000000"/>
            </a:solidFill>
            <a:round/>
            <a:headEnd/>
            <a:tailEnd/>
          </a:ln>
        </p:spPr>
        <p:txBody>
          <a:bodyPr/>
          <a:lstStyle/>
          <a:p>
            <a:endParaRPr lang="en-US" dirty="0"/>
          </a:p>
        </p:txBody>
      </p:sp>
      <p:sp>
        <p:nvSpPr>
          <p:cNvPr id="3096" name="Freeform 32"/>
          <p:cNvSpPr>
            <a:spLocks/>
          </p:cNvSpPr>
          <p:nvPr/>
        </p:nvSpPr>
        <p:spPr bwMode="auto">
          <a:xfrm>
            <a:off x="6389688" y="4576763"/>
            <a:ext cx="103187" cy="55562"/>
          </a:xfrm>
          <a:custGeom>
            <a:avLst/>
            <a:gdLst>
              <a:gd name="T0" fmla="*/ 147853873 w 71"/>
              <a:gd name="T1" fmla="*/ 38564298 h 39"/>
              <a:gd name="T2" fmla="*/ 0 w 71"/>
              <a:gd name="T3" fmla="*/ 0 h 39"/>
              <a:gd name="T4" fmla="*/ 35907619 w 71"/>
              <a:gd name="T5" fmla="*/ 38564298 h 39"/>
              <a:gd name="T6" fmla="*/ 0 w 71"/>
              <a:gd name="T7" fmla="*/ 77127171 h 39"/>
              <a:gd name="T8" fmla="*/ 147853873 w 71"/>
              <a:gd name="T9" fmla="*/ 38564298 h 39"/>
              <a:gd name="T10" fmla="*/ 147853873 w 71"/>
              <a:gd name="T11" fmla="*/ 38564298 h 39"/>
              <a:gd name="T12" fmla="*/ 0 60000 65536"/>
              <a:gd name="T13" fmla="*/ 0 60000 65536"/>
              <a:gd name="T14" fmla="*/ 0 60000 65536"/>
              <a:gd name="T15" fmla="*/ 0 60000 65536"/>
              <a:gd name="T16" fmla="*/ 0 60000 65536"/>
              <a:gd name="T17" fmla="*/ 0 60000 65536"/>
              <a:gd name="T18" fmla="*/ 0 w 71"/>
              <a:gd name="T19" fmla="*/ 0 h 39"/>
              <a:gd name="T20" fmla="*/ 71 w 71"/>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71" h="39">
                <a:moveTo>
                  <a:pt x="70" y="19"/>
                </a:moveTo>
                <a:lnTo>
                  <a:pt x="0" y="0"/>
                </a:lnTo>
                <a:lnTo>
                  <a:pt x="17" y="19"/>
                </a:lnTo>
                <a:lnTo>
                  <a:pt x="0" y="38"/>
                </a:lnTo>
                <a:lnTo>
                  <a:pt x="70" y="19"/>
                </a:lnTo>
              </a:path>
            </a:pathLst>
          </a:custGeom>
          <a:solidFill>
            <a:srgbClr val="000000"/>
          </a:solidFill>
          <a:ln w="19050">
            <a:solidFill>
              <a:srgbClr val="000000"/>
            </a:solidFill>
            <a:round/>
            <a:headEnd/>
            <a:tailEnd/>
          </a:ln>
        </p:spPr>
        <p:txBody>
          <a:bodyPr/>
          <a:lstStyle/>
          <a:p>
            <a:endParaRPr lang="en-US" dirty="0"/>
          </a:p>
        </p:txBody>
      </p:sp>
      <p:grpSp>
        <p:nvGrpSpPr>
          <p:cNvPr id="6" name="Group 33"/>
          <p:cNvGrpSpPr>
            <a:grpSpLocks/>
          </p:cNvGrpSpPr>
          <p:nvPr/>
        </p:nvGrpSpPr>
        <p:grpSpPr bwMode="auto">
          <a:xfrm>
            <a:off x="6642100" y="4121150"/>
            <a:ext cx="1062038" cy="642938"/>
            <a:chOff x="4602" y="3241"/>
            <a:chExt cx="736" cy="459"/>
          </a:xfrm>
        </p:grpSpPr>
        <p:sp>
          <p:nvSpPr>
            <p:cNvPr id="3146" name="Line 34"/>
            <p:cNvSpPr>
              <a:spLocks noChangeShapeType="1"/>
            </p:cNvSpPr>
            <p:nvPr/>
          </p:nvSpPr>
          <p:spPr bwMode="auto">
            <a:xfrm>
              <a:off x="4602" y="3700"/>
              <a:ext cx="736" cy="0"/>
            </a:xfrm>
            <a:prstGeom prst="line">
              <a:avLst/>
            </a:prstGeom>
            <a:noFill/>
            <a:ln w="19050">
              <a:solidFill>
                <a:schemeClr val="tx2"/>
              </a:solidFill>
              <a:round/>
              <a:headEnd/>
              <a:tailEnd/>
            </a:ln>
          </p:spPr>
          <p:txBody>
            <a:bodyPr wrap="none" anchor="ctr"/>
            <a:lstStyle/>
            <a:p>
              <a:endParaRPr lang="en-US" dirty="0"/>
            </a:p>
          </p:txBody>
        </p:sp>
        <p:sp>
          <p:nvSpPr>
            <p:cNvPr id="3147" name="Line 35"/>
            <p:cNvSpPr>
              <a:spLocks noChangeShapeType="1"/>
            </p:cNvSpPr>
            <p:nvPr/>
          </p:nvSpPr>
          <p:spPr bwMode="auto">
            <a:xfrm flipV="1">
              <a:off x="5180" y="3298"/>
              <a:ext cx="0" cy="402"/>
            </a:xfrm>
            <a:prstGeom prst="line">
              <a:avLst/>
            </a:prstGeom>
            <a:noFill/>
            <a:ln w="19050">
              <a:solidFill>
                <a:schemeClr val="tx2"/>
              </a:solidFill>
              <a:round/>
              <a:headEnd/>
              <a:tailEnd/>
            </a:ln>
          </p:spPr>
          <p:txBody>
            <a:bodyPr wrap="none" anchor="ctr"/>
            <a:lstStyle/>
            <a:p>
              <a:endParaRPr lang="en-US" dirty="0"/>
            </a:p>
          </p:txBody>
        </p:sp>
        <p:sp>
          <p:nvSpPr>
            <p:cNvPr id="3148" name="Line 36"/>
            <p:cNvSpPr>
              <a:spLocks noChangeShapeType="1"/>
            </p:cNvSpPr>
            <p:nvPr/>
          </p:nvSpPr>
          <p:spPr bwMode="auto">
            <a:xfrm flipV="1">
              <a:off x="4918" y="3241"/>
              <a:ext cx="0" cy="459"/>
            </a:xfrm>
            <a:prstGeom prst="line">
              <a:avLst/>
            </a:prstGeom>
            <a:noFill/>
            <a:ln w="19050">
              <a:solidFill>
                <a:schemeClr val="tx2"/>
              </a:solidFill>
              <a:round/>
              <a:headEnd/>
              <a:tailEnd/>
            </a:ln>
          </p:spPr>
          <p:txBody>
            <a:bodyPr wrap="none" anchor="ctr"/>
            <a:lstStyle/>
            <a:p>
              <a:endParaRPr lang="en-US" dirty="0"/>
            </a:p>
          </p:txBody>
        </p:sp>
        <p:sp>
          <p:nvSpPr>
            <p:cNvPr id="3149" name="Line 37"/>
            <p:cNvSpPr>
              <a:spLocks noChangeShapeType="1"/>
            </p:cNvSpPr>
            <p:nvPr/>
          </p:nvSpPr>
          <p:spPr bwMode="auto">
            <a:xfrm flipV="1">
              <a:off x="4760" y="3356"/>
              <a:ext cx="0" cy="344"/>
            </a:xfrm>
            <a:prstGeom prst="line">
              <a:avLst/>
            </a:prstGeom>
            <a:noFill/>
            <a:ln w="19050">
              <a:solidFill>
                <a:schemeClr val="tx2"/>
              </a:solidFill>
              <a:round/>
              <a:headEnd/>
              <a:tailEnd/>
            </a:ln>
          </p:spPr>
          <p:txBody>
            <a:bodyPr wrap="none" anchor="ctr"/>
            <a:lstStyle/>
            <a:p>
              <a:endParaRPr lang="en-US" dirty="0"/>
            </a:p>
          </p:txBody>
        </p:sp>
      </p:grpSp>
      <p:sp>
        <p:nvSpPr>
          <p:cNvPr id="3098" name="Freeform 38"/>
          <p:cNvSpPr>
            <a:spLocks/>
          </p:cNvSpPr>
          <p:nvPr/>
        </p:nvSpPr>
        <p:spPr bwMode="auto">
          <a:xfrm>
            <a:off x="1401763" y="2211388"/>
            <a:ext cx="201612" cy="596900"/>
          </a:xfrm>
          <a:custGeom>
            <a:avLst/>
            <a:gdLst>
              <a:gd name="T0" fmla="*/ 0 w 140"/>
              <a:gd name="T1" fmla="*/ 0 h 427"/>
              <a:gd name="T2" fmla="*/ 288264802 w 140"/>
              <a:gd name="T3" fmla="*/ 121153934 h 427"/>
              <a:gd name="T4" fmla="*/ 0 w 140"/>
              <a:gd name="T5" fmla="*/ 236446508 h 427"/>
              <a:gd name="T6" fmla="*/ 288264802 w 140"/>
              <a:gd name="T7" fmla="*/ 359554652 h 427"/>
              <a:gd name="T8" fmla="*/ 0 w 140"/>
              <a:gd name="T9" fmla="*/ 476801522 h 427"/>
              <a:gd name="T10" fmla="*/ 288264802 w 140"/>
              <a:gd name="T11" fmla="*/ 594046907 h 427"/>
              <a:gd name="T12" fmla="*/ 0 w 140"/>
              <a:gd name="T13" fmla="*/ 715202195 h 427"/>
              <a:gd name="T14" fmla="*/ 288264802 w 140"/>
              <a:gd name="T15" fmla="*/ 832447755 h 427"/>
              <a:gd name="T16" fmla="*/ 0 60000 65536"/>
              <a:gd name="T17" fmla="*/ 0 60000 65536"/>
              <a:gd name="T18" fmla="*/ 0 60000 65536"/>
              <a:gd name="T19" fmla="*/ 0 60000 65536"/>
              <a:gd name="T20" fmla="*/ 0 60000 65536"/>
              <a:gd name="T21" fmla="*/ 0 60000 65536"/>
              <a:gd name="T22" fmla="*/ 0 60000 65536"/>
              <a:gd name="T23" fmla="*/ 0 60000 65536"/>
              <a:gd name="T24" fmla="*/ 0 w 140"/>
              <a:gd name="T25" fmla="*/ 0 h 427"/>
              <a:gd name="T26" fmla="*/ 140 w 140"/>
              <a:gd name="T27" fmla="*/ 427 h 4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0" h="427">
                <a:moveTo>
                  <a:pt x="0" y="0"/>
                </a:moveTo>
                <a:lnTo>
                  <a:pt x="139" y="62"/>
                </a:lnTo>
                <a:lnTo>
                  <a:pt x="0" y="121"/>
                </a:lnTo>
                <a:lnTo>
                  <a:pt x="139" y="184"/>
                </a:lnTo>
                <a:lnTo>
                  <a:pt x="0" y="244"/>
                </a:lnTo>
                <a:lnTo>
                  <a:pt x="139" y="304"/>
                </a:lnTo>
                <a:lnTo>
                  <a:pt x="0" y="366"/>
                </a:lnTo>
                <a:lnTo>
                  <a:pt x="139" y="426"/>
                </a:lnTo>
              </a:path>
            </a:pathLst>
          </a:custGeom>
          <a:noFill/>
          <a:ln w="19050">
            <a:solidFill>
              <a:schemeClr val="accent2"/>
            </a:solidFill>
            <a:round/>
            <a:headEnd/>
            <a:tailEnd/>
          </a:ln>
        </p:spPr>
        <p:txBody>
          <a:bodyPr/>
          <a:lstStyle/>
          <a:p>
            <a:endParaRPr lang="en-US" dirty="0"/>
          </a:p>
        </p:txBody>
      </p:sp>
      <p:sp>
        <p:nvSpPr>
          <p:cNvPr id="3099" name="Line 39"/>
          <p:cNvSpPr>
            <a:spLocks noChangeShapeType="1"/>
          </p:cNvSpPr>
          <p:nvPr/>
        </p:nvSpPr>
        <p:spPr bwMode="auto">
          <a:xfrm flipV="1">
            <a:off x="1400175" y="2066925"/>
            <a:ext cx="187325" cy="830263"/>
          </a:xfrm>
          <a:prstGeom prst="line">
            <a:avLst/>
          </a:prstGeom>
          <a:noFill/>
          <a:ln w="19050">
            <a:solidFill>
              <a:schemeClr val="accent2"/>
            </a:solidFill>
            <a:round/>
            <a:headEnd/>
            <a:tailEnd/>
          </a:ln>
        </p:spPr>
        <p:txBody>
          <a:bodyPr wrap="none" anchor="ctr"/>
          <a:lstStyle/>
          <a:p>
            <a:endParaRPr lang="en-US" dirty="0"/>
          </a:p>
        </p:txBody>
      </p:sp>
      <p:sp>
        <p:nvSpPr>
          <p:cNvPr id="3100" name="Freeform 40"/>
          <p:cNvSpPr>
            <a:spLocks/>
          </p:cNvSpPr>
          <p:nvPr/>
        </p:nvSpPr>
        <p:spPr bwMode="auto">
          <a:xfrm>
            <a:off x="1558925" y="1989138"/>
            <a:ext cx="49213" cy="112712"/>
          </a:xfrm>
          <a:custGeom>
            <a:avLst/>
            <a:gdLst>
              <a:gd name="T0" fmla="*/ 69138467 w 34"/>
              <a:gd name="T1" fmla="*/ 0 h 80"/>
              <a:gd name="T2" fmla="*/ 0 w 34"/>
              <a:gd name="T3" fmla="*/ 140935075 h 80"/>
              <a:gd name="T4" fmla="*/ 41901967 w 34"/>
              <a:gd name="T5" fmla="*/ 111159394 h 80"/>
              <a:gd name="T6" fmla="*/ 69138467 w 34"/>
              <a:gd name="T7" fmla="*/ 156814781 h 80"/>
              <a:gd name="T8" fmla="*/ 69138467 w 34"/>
              <a:gd name="T9" fmla="*/ 0 h 80"/>
              <a:gd name="T10" fmla="*/ 69138467 w 34"/>
              <a:gd name="T11" fmla="*/ 0 h 80"/>
              <a:gd name="T12" fmla="*/ 0 60000 65536"/>
              <a:gd name="T13" fmla="*/ 0 60000 65536"/>
              <a:gd name="T14" fmla="*/ 0 60000 65536"/>
              <a:gd name="T15" fmla="*/ 0 60000 65536"/>
              <a:gd name="T16" fmla="*/ 0 60000 65536"/>
              <a:gd name="T17" fmla="*/ 0 60000 65536"/>
              <a:gd name="T18" fmla="*/ 0 w 34"/>
              <a:gd name="T19" fmla="*/ 0 h 80"/>
              <a:gd name="T20" fmla="*/ 34 w 34"/>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34" h="80">
                <a:moveTo>
                  <a:pt x="33" y="0"/>
                </a:moveTo>
                <a:lnTo>
                  <a:pt x="0" y="71"/>
                </a:lnTo>
                <a:lnTo>
                  <a:pt x="20" y="56"/>
                </a:lnTo>
                <a:lnTo>
                  <a:pt x="33" y="79"/>
                </a:lnTo>
                <a:lnTo>
                  <a:pt x="33" y="0"/>
                </a:lnTo>
              </a:path>
            </a:pathLst>
          </a:custGeom>
          <a:solidFill>
            <a:schemeClr val="accent2"/>
          </a:solidFill>
          <a:ln w="19050">
            <a:solidFill>
              <a:schemeClr val="accent2"/>
            </a:solidFill>
            <a:round/>
            <a:headEnd/>
            <a:tailEnd/>
          </a:ln>
        </p:spPr>
        <p:txBody>
          <a:bodyPr/>
          <a:lstStyle/>
          <a:p>
            <a:endParaRPr lang="en-US" dirty="0"/>
          </a:p>
        </p:txBody>
      </p:sp>
      <p:sp>
        <p:nvSpPr>
          <p:cNvPr id="3101" name="Freeform 41"/>
          <p:cNvSpPr>
            <a:spLocks/>
          </p:cNvSpPr>
          <p:nvPr/>
        </p:nvSpPr>
        <p:spPr bwMode="auto">
          <a:xfrm>
            <a:off x="4503738" y="2266950"/>
            <a:ext cx="203200" cy="598488"/>
          </a:xfrm>
          <a:custGeom>
            <a:avLst/>
            <a:gdLst>
              <a:gd name="T0" fmla="*/ 0 w 140"/>
              <a:gd name="T1" fmla="*/ 0 h 427"/>
              <a:gd name="T2" fmla="*/ 292824226 w 140"/>
              <a:gd name="T3" fmla="*/ 119834967 h 427"/>
              <a:gd name="T4" fmla="*/ 0 w 140"/>
              <a:gd name="T5" fmla="*/ 239671336 h 427"/>
              <a:gd name="T6" fmla="*/ 292824226 w 140"/>
              <a:gd name="T7" fmla="*/ 357541202 h 427"/>
              <a:gd name="T8" fmla="*/ 0 w 140"/>
              <a:gd name="T9" fmla="*/ 479341271 h 427"/>
              <a:gd name="T10" fmla="*/ 292824226 w 140"/>
              <a:gd name="T11" fmla="*/ 597212538 h 427"/>
              <a:gd name="T12" fmla="*/ 0 w 140"/>
              <a:gd name="T13" fmla="*/ 717047462 h 427"/>
              <a:gd name="T14" fmla="*/ 292824226 w 140"/>
              <a:gd name="T15" fmla="*/ 836882561 h 427"/>
              <a:gd name="T16" fmla="*/ 0 60000 65536"/>
              <a:gd name="T17" fmla="*/ 0 60000 65536"/>
              <a:gd name="T18" fmla="*/ 0 60000 65536"/>
              <a:gd name="T19" fmla="*/ 0 60000 65536"/>
              <a:gd name="T20" fmla="*/ 0 60000 65536"/>
              <a:gd name="T21" fmla="*/ 0 60000 65536"/>
              <a:gd name="T22" fmla="*/ 0 60000 65536"/>
              <a:gd name="T23" fmla="*/ 0 60000 65536"/>
              <a:gd name="T24" fmla="*/ 0 w 140"/>
              <a:gd name="T25" fmla="*/ 0 h 427"/>
              <a:gd name="T26" fmla="*/ 140 w 140"/>
              <a:gd name="T27" fmla="*/ 427 h 4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0" h="427">
                <a:moveTo>
                  <a:pt x="0" y="0"/>
                </a:moveTo>
                <a:lnTo>
                  <a:pt x="139" y="61"/>
                </a:lnTo>
                <a:lnTo>
                  <a:pt x="0" y="122"/>
                </a:lnTo>
                <a:lnTo>
                  <a:pt x="139" y="182"/>
                </a:lnTo>
                <a:lnTo>
                  <a:pt x="0" y="244"/>
                </a:lnTo>
                <a:lnTo>
                  <a:pt x="139" y="304"/>
                </a:lnTo>
                <a:lnTo>
                  <a:pt x="0" y="365"/>
                </a:lnTo>
                <a:lnTo>
                  <a:pt x="139" y="426"/>
                </a:lnTo>
              </a:path>
            </a:pathLst>
          </a:custGeom>
          <a:noFill/>
          <a:ln w="19050">
            <a:solidFill>
              <a:srgbClr val="000000"/>
            </a:solidFill>
            <a:round/>
            <a:headEnd/>
            <a:tailEnd/>
          </a:ln>
        </p:spPr>
        <p:txBody>
          <a:bodyPr/>
          <a:lstStyle/>
          <a:p>
            <a:endParaRPr lang="en-US" dirty="0"/>
          </a:p>
        </p:txBody>
      </p:sp>
      <p:sp>
        <p:nvSpPr>
          <p:cNvPr id="3102" name="Line 42"/>
          <p:cNvSpPr>
            <a:spLocks noChangeShapeType="1"/>
          </p:cNvSpPr>
          <p:nvPr/>
        </p:nvSpPr>
        <p:spPr bwMode="auto">
          <a:xfrm flipV="1">
            <a:off x="4502150" y="2124075"/>
            <a:ext cx="188913" cy="830263"/>
          </a:xfrm>
          <a:prstGeom prst="line">
            <a:avLst/>
          </a:prstGeom>
          <a:noFill/>
          <a:ln w="19050">
            <a:solidFill>
              <a:srgbClr val="000000"/>
            </a:solidFill>
            <a:round/>
            <a:headEnd/>
            <a:tailEnd/>
          </a:ln>
        </p:spPr>
        <p:txBody>
          <a:bodyPr wrap="none" anchor="ctr"/>
          <a:lstStyle/>
          <a:p>
            <a:endParaRPr lang="en-US" dirty="0"/>
          </a:p>
        </p:txBody>
      </p:sp>
      <p:sp>
        <p:nvSpPr>
          <p:cNvPr id="3103" name="Freeform 43"/>
          <p:cNvSpPr>
            <a:spLocks/>
          </p:cNvSpPr>
          <p:nvPr/>
        </p:nvSpPr>
        <p:spPr bwMode="auto">
          <a:xfrm>
            <a:off x="4660900" y="2044700"/>
            <a:ext cx="50800" cy="112713"/>
          </a:xfrm>
          <a:custGeom>
            <a:avLst/>
            <a:gdLst>
              <a:gd name="T0" fmla="*/ 71626540 w 35"/>
              <a:gd name="T1" fmla="*/ 0 h 80"/>
              <a:gd name="T2" fmla="*/ 0 w 35"/>
              <a:gd name="T3" fmla="*/ 136967420 h 80"/>
              <a:gd name="T4" fmla="*/ 44239535 w 35"/>
              <a:gd name="T5" fmla="*/ 113146946 h 80"/>
              <a:gd name="T6" fmla="*/ 71626540 w 35"/>
              <a:gd name="T7" fmla="*/ 156817581 h 80"/>
              <a:gd name="T8" fmla="*/ 71626540 w 35"/>
              <a:gd name="T9" fmla="*/ 0 h 80"/>
              <a:gd name="T10" fmla="*/ 71626540 w 35"/>
              <a:gd name="T11" fmla="*/ 0 h 80"/>
              <a:gd name="T12" fmla="*/ 0 60000 65536"/>
              <a:gd name="T13" fmla="*/ 0 60000 65536"/>
              <a:gd name="T14" fmla="*/ 0 60000 65536"/>
              <a:gd name="T15" fmla="*/ 0 60000 65536"/>
              <a:gd name="T16" fmla="*/ 0 60000 65536"/>
              <a:gd name="T17" fmla="*/ 0 60000 65536"/>
              <a:gd name="T18" fmla="*/ 0 w 35"/>
              <a:gd name="T19" fmla="*/ 0 h 80"/>
              <a:gd name="T20" fmla="*/ 35 w 35"/>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35" h="80">
                <a:moveTo>
                  <a:pt x="34" y="0"/>
                </a:moveTo>
                <a:lnTo>
                  <a:pt x="0" y="69"/>
                </a:lnTo>
                <a:lnTo>
                  <a:pt x="21" y="57"/>
                </a:lnTo>
                <a:lnTo>
                  <a:pt x="34" y="79"/>
                </a:lnTo>
                <a:lnTo>
                  <a:pt x="34" y="0"/>
                </a:lnTo>
              </a:path>
            </a:pathLst>
          </a:custGeom>
          <a:solidFill>
            <a:srgbClr val="000000"/>
          </a:solidFill>
          <a:ln w="19050">
            <a:solidFill>
              <a:srgbClr val="000000"/>
            </a:solidFill>
            <a:round/>
            <a:headEnd/>
            <a:tailEnd/>
          </a:ln>
        </p:spPr>
        <p:txBody>
          <a:bodyPr/>
          <a:lstStyle/>
          <a:p>
            <a:endParaRPr lang="en-US" dirty="0"/>
          </a:p>
        </p:txBody>
      </p:sp>
      <p:sp>
        <p:nvSpPr>
          <p:cNvPr id="3104" name="Line 44"/>
          <p:cNvSpPr>
            <a:spLocks noChangeShapeType="1"/>
          </p:cNvSpPr>
          <p:nvPr/>
        </p:nvSpPr>
        <p:spPr bwMode="auto">
          <a:xfrm>
            <a:off x="6269038" y="2581275"/>
            <a:ext cx="127000" cy="0"/>
          </a:xfrm>
          <a:prstGeom prst="line">
            <a:avLst/>
          </a:prstGeom>
          <a:noFill/>
          <a:ln w="19050">
            <a:solidFill>
              <a:srgbClr val="000000"/>
            </a:solidFill>
            <a:round/>
            <a:headEnd/>
            <a:tailEnd/>
          </a:ln>
        </p:spPr>
        <p:txBody>
          <a:bodyPr wrap="none" anchor="ctr"/>
          <a:lstStyle/>
          <a:p>
            <a:endParaRPr lang="en-US" dirty="0"/>
          </a:p>
        </p:txBody>
      </p:sp>
      <p:sp>
        <p:nvSpPr>
          <p:cNvPr id="3105" name="Freeform 45"/>
          <p:cNvSpPr>
            <a:spLocks/>
          </p:cNvSpPr>
          <p:nvPr/>
        </p:nvSpPr>
        <p:spPr bwMode="auto">
          <a:xfrm>
            <a:off x="6369050" y="2552700"/>
            <a:ext cx="107950" cy="58738"/>
          </a:xfrm>
          <a:custGeom>
            <a:avLst/>
            <a:gdLst>
              <a:gd name="T0" fmla="*/ 153304815 w 75"/>
              <a:gd name="T1" fmla="*/ 39116708 h 42"/>
              <a:gd name="T2" fmla="*/ 0 w 75"/>
              <a:gd name="T3" fmla="*/ 0 h 42"/>
              <a:gd name="T4" fmla="*/ 39361444 w 75"/>
              <a:gd name="T5" fmla="*/ 39116708 h 42"/>
              <a:gd name="T6" fmla="*/ 0 w 75"/>
              <a:gd name="T7" fmla="*/ 80189949 h 42"/>
              <a:gd name="T8" fmla="*/ 153304815 w 75"/>
              <a:gd name="T9" fmla="*/ 39116708 h 42"/>
              <a:gd name="T10" fmla="*/ 153304815 w 75"/>
              <a:gd name="T11" fmla="*/ 39116708 h 42"/>
              <a:gd name="T12" fmla="*/ 0 60000 65536"/>
              <a:gd name="T13" fmla="*/ 0 60000 65536"/>
              <a:gd name="T14" fmla="*/ 0 60000 65536"/>
              <a:gd name="T15" fmla="*/ 0 60000 65536"/>
              <a:gd name="T16" fmla="*/ 0 60000 65536"/>
              <a:gd name="T17" fmla="*/ 0 60000 65536"/>
              <a:gd name="T18" fmla="*/ 0 w 75"/>
              <a:gd name="T19" fmla="*/ 0 h 42"/>
              <a:gd name="T20" fmla="*/ 75 w 75"/>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75" h="42">
                <a:moveTo>
                  <a:pt x="74" y="20"/>
                </a:moveTo>
                <a:lnTo>
                  <a:pt x="0" y="0"/>
                </a:lnTo>
                <a:lnTo>
                  <a:pt x="19" y="20"/>
                </a:lnTo>
                <a:lnTo>
                  <a:pt x="0" y="41"/>
                </a:lnTo>
                <a:lnTo>
                  <a:pt x="74" y="20"/>
                </a:lnTo>
              </a:path>
            </a:pathLst>
          </a:custGeom>
          <a:solidFill>
            <a:srgbClr val="000000"/>
          </a:solidFill>
          <a:ln w="19050">
            <a:solidFill>
              <a:srgbClr val="000000"/>
            </a:solidFill>
            <a:round/>
            <a:headEnd/>
            <a:tailEnd/>
          </a:ln>
        </p:spPr>
        <p:txBody>
          <a:bodyPr/>
          <a:lstStyle/>
          <a:p>
            <a:endParaRPr lang="en-US" dirty="0"/>
          </a:p>
        </p:txBody>
      </p:sp>
      <p:sp>
        <p:nvSpPr>
          <p:cNvPr id="3106" name="Freeform 46"/>
          <p:cNvSpPr>
            <a:spLocks/>
          </p:cNvSpPr>
          <p:nvPr/>
        </p:nvSpPr>
        <p:spPr bwMode="auto">
          <a:xfrm>
            <a:off x="5707063" y="2279650"/>
            <a:ext cx="569912" cy="604838"/>
          </a:xfrm>
          <a:custGeom>
            <a:avLst/>
            <a:gdLst>
              <a:gd name="T0" fmla="*/ 0 w 394"/>
              <a:gd name="T1" fmla="*/ 0 h 431"/>
              <a:gd name="T2" fmla="*/ 0 w 394"/>
              <a:gd name="T3" fmla="*/ 846822428 h 431"/>
              <a:gd name="T4" fmla="*/ 822273191 w 394"/>
              <a:gd name="T5" fmla="*/ 423410512 h 431"/>
              <a:gd name="T6" fmla="*/ 0 w 394"/>
              <a:gd name="T7" fmla="*/ 0 h 431"/>
              <a:gd name="T8" fmla="*/ 0 60000 65536"/>
              <a:gd name="T9" fmla="*/ 0 60000 65536"/>
              <a:gd name="T10" fmla="*/ 0 60000 65536"/>
              <a:gd name="T11" fmla="*/ 0 60000 65536"/>
              <a:gd name="T12" fmla="*/ 0 w 394"/>
              <a:gd name="T13" fmla="*/ 0 h 431"/>
              <a:gd name="T14" fmla="*/ 394 w 394"/>
              <a:gd name="T15" fmla="*/ 431 h 431"/>
            </a:gdLst>
            <a:ahLst/>
            <a:cxnLst>
              <a:cxn ang="T8">
                <a:pos x="T0" y="T1"/>
              </a:cxn>
              <a:cxn ang="T9">
                <a:pos x="T2" y="T3"/>
              </a:cxn>
              <a:cxn ang="T10">
                <a:pos x="T4" y="T5"/>
              </a:cxn>
              <a:cxn ang="T11">
                <a:pos x="T6" y="T7"/>
              </a:cxn>
            </a:cxnLst>
            <a:rect l="T12" t="T13" r="T14" b="T15"/>
            <a:pathLst>
              <a:path w="394" h="431">
                <a:moveTo>
                  <a:pt x="0" y="0"/>
                </a:moveTo>
                <a:lnTo>
                  <a:pt x="0" y="430"/>
                </a:lnTo>
                <a:lnTo>
                  <a:pt x="393" y="215"/>
                </a:lnTo>
                <a:lnTo>
                  <a:pt x="0" y="0"/>
                </a:lnTo>
              </a:path>
            </a:pathLst>
          </a:custGeom>
          <a:noFill/>
          <a:ln w="19050">
            <a:solidFill>
              <a:srgbClr val="000000"/>
            </a:solidFill>
            <a:round/>
            <a:headEnd/>
            <a:tailEnd/>
          </a:ln>
        </p:spPr>
        <p:txBody>
          <a:bodyPr/>
          <a:lstStyle/>
          <a:p>
            <a:endParaRPr lang="en-US" dirty="0"/>
          </a:p>
        </p:txBody>
      </p:sp>
      <p:sp>
        <p:nvSpPr>
          <p:cNvPr id="3107" name="Freeform 47"/>
          <p:cNvSpPr>
            <a:spLocks/>
          </p:cNvSpPr>
          <p:nvPr/>
        </p:nvSpPr>
        <p:spPr bwMode="auto">
          <a:xfrm>
            <a:off x="2984500" y="4749800"/>
            <a:ext cx="531813" cy="565150"/>
          </a:xfrm>
          <a:custGeom>
            <a:avLst/>
            <a:gdLst>
              <a:gd name="T0" fmla="*/ 762310086 w 369"/>
              <a:gd name="T1" fmla="*/ 365937400 h 404"/>
              <a:gd name="T2" fmla="*/ 754001231 w 369"/>
              <a:gd name="T3" fmla="*/ 307230363 h 404"/>
              <a:gd name="T4" fmla="*/ 735307074 w 369"/>
              <a:gd name="T5" fmla="*/ 250480367 h 404"/>
              <a:gd name="T6" fmla="*/ 710381050 w 369"/>
              <a:gd name="T7" fmla="*/ 197645852 h 404"/>
              <a:gd name="T8" fmla="*/ 679223160 w 369"/>
              <a:gd name="T9" fmla="*/ 148722579 h 404"/>
              <a:gd name="T10" fmla="*/ 637681228 w 369"/>
              <a:gd name="T11" fmla="*/ 105671871 h 404"/>
              <a:gd name="T12" fmla="*/ 596137855 w 369"/>
              <a:gd name="T13" fmla="*/ 70447907 h 404"/>
              <a:gd name="T14" fmla="*/ 546287249 w 369"/>
              <a:gd name="T15" fmla="*/ 39138035 h 404"/>
              <a:gd name="T16" fmla="*/ 496435201 w 369"/>
              <a:gd name="T17" fmla="*/ 17611977 h 404"/>
              <a:gd name="T18" fmla="*/ 438275920 w 369"/>
              <a:gd name="T19" fmla="*/ 5871126 h 404"/>
              <a:gd name="T20" fmla="*/ 380116639 w 369"/>
              <a:gd name="T21" fmla="*/ 0 h 404"/>
              <a:gd name="T22" fmla="*/ 324034076 w 369"/>
              <a:gd name="T23" fmla="*/ 5871126 h 404"/>
              <a:gd name="T24" fmla="*/ 270028412 w 369"/>
              <a:gd name="T25" fmla="*/ 17611977 h 404"/>
              <a:gd name="T26" fmla="*/ 216022747 w 369"/>
              <a:gd name="T27" fmla="*/ 39138035 h 404"/>
              <a:gd name="T28" fmla="*/ 166170655 w 369"/>
              <a:gd name="T29" fmla="*/ 70447907 h 404"/>
              <a:gd name="T30" fmla="*/ 120473665 w 369"/>
              <a:gd name="T31" fmla="*/ 105671871 h 404"/>
              <a:gd name="T32" fmla="*/ 81008519 w 369"/>
              <a:gd name="T33" fmla="*/ 148722579 h 404"/>
              <a:gd name="T34" fmla="*/ 49850629 w 369"/>
              <a:gd name="T35" fmla="*/ 197645852 h 404"/>
              <a:gd name="T36" fmla="*/ 27002843 w 369"/>
              <a:gd name="T37" fmla="*/ 250480367 h 404"/>
              <a:gd name="T38" fmla="*/ 8308677 w 369"/>
              <a:gd name="T39" fmla="*/ 307230363 h 404"/>
              <a:gd name="T40" fmla="*/ 0 w 369"/>
              <a:gd name="T41" fmla="*/ 365937400 h 404"/>
              <a:gd name="T42" fmla="*/ 0 w 369"/>
              <a:gd name="T43" fmla="*/ 424643125 h 404"/>
              <a:gd name="T44" fmla="*/ 8308677 w 369"/>
              <a:gd name="T45" fmla="*/ 481393121 h 404"/>
              <a:gd name="T46" fmla="*/ 27002843 w 369"/>
              <a:gd name="T47" fmla="*/ 538143116 h 404"/>
              <a:gd name="T48" fmla="*/ 49850629 w 369"/>
              <a:gd name="T49" fmla="*/ 590979030 h 404"/>
              <a:gd name="T50" fmla="*/ 81008519 w 369"/>
              <a:gd name="T51" fmla="*/ 637943820 h 404"/>
              <a:gd name="T52" fmla="*/ 120473665 w 369"/>
              <a:gd name="T53" fmla="*/ 680994528 h 404"/>
              <a:gd name="T54" fmla="*/ 166170655 w 369"/>
              <a:gd name="T55" fmla="*/ 720132553 h 404"/>
              <a:gd name="T56" fmla="*/ 216022747 w 369"/>
              <a:gd name="T57" fmla="*/ 749485546 h 404"/>
              <a:gd name="T58" fmla="*/ 270028412 w 369"/>
              <a:gd name="T59" fmla="*/ 772968641 h 404"/>
              <a:gd name="T60" fmla="*/ 324034076 w 369"/>
              <a:gd name="T61" fmla="*/ 782752448 h 404"/>
              <a:gd name="T62" fmla="*/ 380116639 w 369"/>
              <a:gd name="T63" fmla="*/ 788623571 h 404"/>
              <a:gd name="T64" fmla="*/ 438275920 w 369"/>
              <a:gd name="T65" fmla="*/ 782752448 h 404"/>
              <a:gd name="T66" fmla="*/ 496435201 w 369"/>
              <a:gd name="T67" fmla="*/ 772968641 h 404"/>
              <a:gd name="T68" fmla="*/ 546287249 w 369"/>
              <a:gd name="T69" fmla="*/ 749485546 h 404"/>
              <a:gd name="T70" fmla="*/ 596137855 w 369"/>
              <a:gd name="T71" fmla="*/ 720132553 h 404"/>
              <a:gd name="T72" fmla="*/ 637681228 w 369"/>
              <a:gd name="T73" fmla="*/ 680994528 h 404"/>
              <a:gd name="T74" fmla="*/ 679223160 w 369"/>
              <a:gd name="T75" fmla="*/ 637943820 h 404"/>
              <a:gd name="T76" fmla="*/ 710381050 w 369"/>
              <a:gd name="T77" fmla="*/ 590979030 h 404"/>
              <a:gd name="T78" fmla="*/ 735307074 w 369"/>
              <a:gd name="T79" fmla="*/ 538143116 h 404"/>
              <a:gd name="T80" fmla="*/ 754001231 w 369"/>
              <a:gd name="T81" fmla="*/ 481393121 h 404"/>
              <a:gd name="T82" fmla="*/ 762310086 w 369"/>
              <a:gd name="T83" fmla="*/ 424643125 h 4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9"/>
              <a:gd name="T127" fmla="*/ 0 h 404"/>
              <a:gd name="T128" fmla="*/ 369 w 369"/>
              <a:gd name="T129" fmla="*/ 404 h 4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9" h="404">
                <a:moveTo>
                  <a:pt x="368" y="202"/>
                </a:moveTo>
                <a:lnTo>
                  <a:pt x="367" y="187"/>
                </a:lnTo>
                <a:lnTo>
                  <a:pt x="365" y="171"/>
                </a:lnTo>
                <a:lnTo>
                  <a:pt x="363" y="157"/>
                </a:lnTo>
                <a:lnTo>
                  <a:pt x="360" y="142"/>
                </a:lnTo>
                <a:lnTo>
                  <a:pt x="354" y="128"/>
                </a:lnTo>
                <a:lnTo>
                  <a:pt x="348" y="114"/>
                </a:lnTo>
                <a:lnTo>
                  <a:pt x="342" y="101"/>
                </a:lnTo>
                <a:lnTo>
                  <a:pt x="336" y="88"/>
                </a:lnTo>
                <a:lnTo>
                  <a:pt x="327" y="76"/>
                </a:lnTo>
                <a:lnTo>
                  <a:pt x="318" y="64"/>
                </a:lnTo>
                <a:lnTo>
                  <a:pt x="307" y="54"/>
                </a:lnTo>
                <a:lnTo>
                  <a:pt x="297" y="43"/>
                </a:lnTo>
                <a:lnTo>
                  <a:pt x="287" y="36"/>
                </a:lnTo>
                <a:lnTo>
                  <a:pt x="275" y="27"/>
                </a:lnTo>
                <a:lnTo>
                  <a:pt x="263" y="20"/>
                </a:lnTo>
                <a:lnTo>
                  <a:pt x="250" y="14"/>
                </a:lnTo>
                <a:lnTo>
                  <a:pt x="239" y="9"/>
                </a:lnTo>
                <a:lnTo>
                  <a:pt x="224" y="5"/>
                </a:lnTo>
                <a:lnTo>
                  <a:pt x="211" y="3"/>
                </a:lnTo>
                <a:lnTo>
                  <a:pt x="197" y="1"/>
                </a:lnTo>
                <a:lnTo>
                  <a:pt x="183" y="0"/>
                </a:lnTo>
                <a:lnTo>
                  <a:pt x="170" y="1"/>
                </a:lnTo>
                <a:lnTo>
                  <a:pt x="156" y="3"/>
                </a:lnTo>
                <a:lnTo>
                  <a:pt x="143" y="5"/>
                </a:lnTo>
                <a:lnTo>
                  <a:pt x="130" y="9"/>
                </a:lnTo>
                <a:lnTo>
                  <a:pt x="116" y="14"/>
                </a:lnTo>
                <a:lnTo>
                  <a:pt x="104" y="20"/>
                </a:lnTo>
                <a:lnTo>
                  <a:pt x="92" y="27"/>
                </a:lnTo>
                <a:lnTo>
                  <a:pt x="80" y="36"/>
                </a:lnTo>
                <a:lnTo>
                  <a:pt x="68" y="43"/>
                </a:lnTo>
                <a:lnTo>
                  <a:pt x="58" y="54"/>
                </a:lnTo>
                <a:lnTo>
                  <a:pt x="49" y="64"/>
                </a:lnTo>
                <a:lnTo>
                  <a:pt x="39" y="76"/>
                </a:lnTo>
                <a:lnTo>
                  <a:pt x="31" y="88"/>
                </a:lnTo>
                <a:lnTo>
                  <a:pt x="24" y="101"/>
                </a:lnTo>
                <a:lnTo>
                  <a:pt x="17" y="114"/>
                </a:lnTo>
                <a:lnTo>
                  <a:pt x="13" y="128"/>
                </a:lnTo>
                <a:lnTo>
                  <a:pt x="8" y="142"/>
                </a:lnTo>
                <a:lnTo>
                  <a:pt x="4" y="157"/>
                </a:lnTo>
                <a:lnTo>
                  <a:pt x="2" y="171"/>
                </a:lnTo>
                <a:lnTo>
                  <a:pt x="0" y="187"/>
                </a:lnTo>
                <a:lnTo>
                  <a:pt x="0" y="202"/>
                </a:lnTo>
                <a:lnTo>
                  <a:pt x="0" y="217"/>
                </a:lnTo>
                <a:lnTo>
                  <a:pt x="2" y="232"/>
                </a:lnTo>
                <a:lnTo>
                  <a:pt x="4" y="246"/>
                </a:lnTo>
                <a:lnTo>
                  <a:pt x="8" y="261"/>
                </a:lnTo>
                <a:lnTo>
                  <a:pt x="13" y="275"/>
                </a:lnTo>
                <a:lnTo>
                  <a:pt x="17" y="289"/>
                </a:lnTo>
                <a:lnTo>
                  <a:pt x="24" y="302"/>
                </a:lnTo>
                <a:lnTo>
                  <a:pt x="31" y="315"/>
                </a:lnTo>
                <a:lnTo>
                  <a:pt x="39" y="326"/>
                </a:lnTo>
                <a:lnTo>
                  <a:pt x="49" y="338"/>
                </a:lnTo>
                <a:lnTo>
                  <a:pt x="58" y="348"/>
                </a:lnTo>
                <a:lnTo>
                  <a:pt x="68" y="358"/>
                </a:lnTo>
                <a:lnTo>
                  <a:pt x="80" y="368"/>
                </a:lnTo>
                <a:lnTo>
                  <a:pt x="92" y="375"/>
                </a:lnTo>
                <a:lnTo>
                  <a:pt x="104" y="383"/>
                </a:lnTo>
                <a:lnTo>
                  <a:pt x="116" y="390"/>
                </a:lnTo>
                <a:lnTo>
                  <a:pt x="130" y="395"/>
                </a:lnTo>
                <a:lnTo>
                  <a:pt x="143" y="398"/>
                </a:lnTo>
                <a:lnTo>
                  <a:pt x="156" y="400"/>
                </a:lnTo>
                <a:lnTo>
                  <a:pt x="170" y="403"/>
                </a:lnTo>
                <a:lnTo>
                  <a:pt x="183" y="403"/>
                </a:lnTo>
                <a:lnTo>
                  <a:pt x="197" y="403"/>
                </a:lnTo>
                <a:lnTo>
                  <a:pt x="211" y="400"/>
                </a:lnTo>
                <a:lnTo>
                  <a:pt x="224" y="398"/>
                </a:lnTo>
                <a:lnTo>
                  <a:pt x="239" y="395"/>
                </a:lnTo>
                <a:lnTo>
                  <a:pt x="250" y="390"/>
                </a:lnTo>
                <a:lnTo>
                  <a:pt x="263" y="383"/>
                </a:lnTo>
                <a:lnTo>
                  <a:pt x="275" y="375"/>
                </a:lnTo>
                <a:lnTo>
                  <a:pt x="287" y="368"/>
                </a:lnTo>
                <a:lnTo>
                  <a:pt x="297" y="358"/>
                </a:lnTo>
                <a:lnTo>
                  <a:pt x="307" y="348"/>
                </a:lnTo>
                <a:lnTo>
                  <a:pt x="318" y="338"/>
                </a:lnTo>
                <a:lnTo>
                  <a:pt x="327" y="326"/>
                </a:lnTo>
                <a:lnTo>
                  <a:pt x="336" y="315"/>
                </a:lnTo>
                <a:lnTo>
                  <a:pt x="342" y="302"/>
                </a:lnTo>
                <a:lnTo>
                  <a:pt x="348" y="289"/>
                </a:lnTo>
                <a:lnTo>
                  <a:pt x="354" y="275"/>
                </a:lnTo>
                <a:lnTo>
                  <a:pt x="360" y="261"/>
                </a:lnTo>
                <a:lnTo>
                  <a:pt x="363" y="246"/>
                </a:lnTo>
                <a:lnTo>
                  <a:pt x="365" y="232"/>
                </a:lnTo>
                <a:lnTo>
                  <a:pt x="367" y="217"/>
                </a:lnTo>
                <a:lnTo>
                  <a:pt x="368" y="202"/>
                </a:lnTo>
              </a:path>
            </a:pathLst>
          </a:custGeom>
          <a:noFill/>
          <a:ln w="19050">
            <a:solidFill>
              <a:srgbClr val="000000"/>
            </a:solidFill>
            <a:round/>
            <a:headEnd/>
            <a:tailEnd/>
          </a:ln>
        </p:spPr>
        <p:txBody>
          <a:bodyPr/>
          <a:lstStyle/>
          <a:p>
            <a:endParaRPr lang="en-US" dirty="0"/>
          </a:p>
        </p:txBody>
      </p:sp>
      <p:sp>
        <p:nvSpPr>
          <p:cNvPr id="3108" name="Freeform 48"/>
          <p:cNvSpPr>
            <a:spLocks/>
          </p:cNvSpPr>
          <p:nvPr/>
        </p:nvSpPr>
        <p:spPr bwMode="auto">
          <a:xfrm>
            <a:off x="3059113" y="4878388"/>
            <a:ext cx="185737" cy="98425"/>
          </a:xfrm>
          <a:custGeom>
            <a:avLst/>
            <a:gdLst>
              <a:gd name="T0" fmla="*/ 0 w 128"/>
              <a:gd name="T1" fmla="*/ 136415628 h 70"/>
              <a:gd name="T2" fmla="*/ 0 w 128"/>
              <a:gd name="T3" fmla="*/ 136415628 h 70"/>
              <a:gd name="T4" fmla="*/ 0 w 128"/>
              <a:gd name="T5" fmla="*/ 128507886 h 70"/>
              <a:gd name="T6" fmla="*/ 0 w 128"/>
              <a:gd name="T7" fmla="*/ 118621802 h 70"/>
              <a:gd name="T8" fmla="*/ 2105503 w 128"/>
              <a:gd name="T9" fmla="*/ 112690996 h 70"/>
              <a:gd name="T10" fmla="*/ 6316509 w 128"/>
              <a:gd name="T11" fmla="*/ 100829382 h 70"/>
              <a:gd name="T12" fmla="*/ 6316509 w 128"/>
              <a:gd name="T13" fmla="*/ 92920234 h 70"/>
              <a:gd name="T14" fmla="*/ 8422011 w 128"/>
              <a:gd name="T15" fmla="*/ 86989405 h 70"/>
              <a:gd name="T16" fmla="*/ 12633018 w 128"/>
              <a:gd name="T17" fmla="*/ 77104727 h 70"/>
              <a:gd name="T18" fmla="*/ 16845473 w 128"/>
              <a:gd name="T19" fmla="*/ 73150856 h 70"/>
              <a:gd name="T20" fmla="*/ 21056477 w 128"/>
              <a:gd name="T21" fmla="*/ 63264772 h 70"/>
              <a:gd name="T22" fmla="*/ 25267487 w 128"/>
              <a:gd name="T23" fmla="*/ 57333966 h 70"/>
              <a:gd name="T24" fmla="*/ 31583993 w 128"/>
              <a:gd name="T25" fmla="*/ 49426223 h 70"/>
              <a:gd name="T26" fmla="*/ 37900499 w 128"/>
              <a:gd name="T27" fmla="*/ 43495406 h 70"/>
              <a:gd name="T28" fmla="*/ 42111503 w 128"/>
              <a:gd name="T29" fmla="*/ 37563193 h 70"/>
              <a:gd name="T30" fmla="*/ 48429471 w 128"/>
              <a:gd name="T31" fmla="*/ 31632386 h 70"/>
              <a:gd name="T32" fmla="*/ 56851479 w 128"/>
              <a:gd name="T33" fmla="*/ 25701579 h 70"/>
              <a:gd name="T34" fmla="*/ 61062483 w 128"/>
              <a:gd name="T35" fmla="*/ 21747703 h 70"/>
              <a:gd name="T36" fmla="*/ 69484491 w 128"/>
              <a:gd name="T37" fmla="*/ 17793832 h 70"/>
              <a:gd name="T38" fmla="*/ 75802449 w 128"/>
              <a:gd name="T39" fmla="*/ 13838554 h 70"/>
              <a:gd name="T40" fmla="*/ 84224457 w 128"/>
              <a:gd name="T41" fmla="*/ 9884681 h 70"/>
              <a:gd name="T42" fmla="*/ 92646465 w 128"/>
              <a:gd name="T43" fmla="*/ 5930809 h 70"/>
              <a:gd name="T44" fmla="*/ 101068495 w 128"/>
              <a:gd name="T45" fmla="*/ 3953873 h 70"/>
              <a:gd name="T46" fmla="*/ 109491955 w 128"/>
              <a:gd name="T47" fmla="*/ 1976936 h 70"/>
              <a:gd name="T48" fmla="*/ 115808461 w 128"/>
              <a:gd name="T49" fmla="*/ 0 h 70"/>
              <a:gd name="T50" fmla="*/ 124230469 w 128"/>
              <a:gd name="T51" fmla="*/ 0 h 70"/>
              <a:gd name="T52" fmla="*/ 132652477 w 128"/>
              <a:gd name="T53" fmla="*/ 0 h 70"/>
              <a:gd name="T54" fmla="*/ 138970434 w 128"/>
              <a:gd name="T55" fmla="*/ 0 h 70"/>
              <a:gd name="T56" fmla="*/ 149497944 w 128"/>
              <a:gd name="T57" fmla="*/ 0 h 70"/>
              <a:gd name="T58" fmla="*/ 157919952 w 128"/>
              <a:gd name="T59" fmla="*/ 1976936 h 70"/>
              <a:gd name="T60" fmla="*/ 164236458 w 128"/>
              <a:gd name="T61" fmla="*/ 3953873 h 70"/>
              <a:gd name="T62" fmla="*/ 174765419 w 128"/>
              <a:gd name="T63" fmla="*/ 5930809 h 70"/>
              <a:gd name="T64" fmla="*/ 181081925 w 128"/>
              <a:gd name="T65" fmla="*/ 9884681 h 70"/>
              <a:gd name="T66" fmla="*/ 189503934 w 128"/>
              <a:gd name="T67" fmla="*/ 13838554 h 70"/>
              <a:gd name="T68" fmla="*/ 195821936 w 128"/>
              <a:gd name="T69" fmla="*/ 17793832 h 70"/>
              <a:gd name="T70" fmla="*/ 204243944 w 128"/>
              <a:gd name="T71" fmla="*/ 21747703 h 70"/>
              <a:gd name="T72" fmla="*/ 212665952 w 128"/>
              <a:gd name="T73" fmla="*/ 25701579 h 70"/>
              <a:gd name="T74" fmla="*/ 216876956 w 128"/>
              <a:gd name="T75" fmla="*/ 31632386 h 70"/>
              <a:gd name="T76" fmla="*/ 225298964 w 128"/>
              <a:gd name="T77" fmla="*/ 37563193 h 70"/>
              <a:gd name="T78" fmla="*/ 229511419 w 128"/>
              <a:gd name="T79" fmla="*/ 43495406 h 70"/>
              <a:gd name="T80" fmla="*/ 235827925 w 128"/>
              <a:gd name="T81" fmla="*/ 49426223 h 70"/>
              <a:gd name="T82" fmla="*/ 240038929 w 128"/>
              <a:gd name="T83" fmla="*/ 57333966 h 70"/>
              <a:gd name="T84" fmla="*/ 246355436 w 128"/>
              <a:gd name="T85" fmla="*/ 63264772 h 70"/>
              <a:gd name="T86" fmla="*/ 248460938 w 128"/>
              <a:gd name="T87" fmla="*/ 73150856 h 70"/>
              <a:gd name="T88" fmla="*/ 252671942 w 128"/>
              <a:gd name="T89" fmla="*/ 77104727 h 70"/>
              <a:gd name="T90" fmla="*/ 256884397 w 128"/>
              <a:gd name="T91" fmla="*/ 86989405 h 70"/>
              <a:gd name="T92" fmla="*/ 258989899 w 128"/>
              <a:gd name="T93" fmla="*/ 92920234 h 70"/>
              <a:gd name="T94" fmla="*/ 261095401 w 128"/>
              <a:gd name="T95" fmla="*/ 100829382 h 70"/>
              <a:gd name="T96" fmla="*/ 263200903 w 128"/>
              <a:gd name="T97" fmla="*/ 112690996 h 70"/>
              <a:gd name="T98" fmla="*/ 265306405 w 128"/>
              <a:gd name="T99" fmla="*/ 118621802 h 70"/>
              <a:gd name="T100" fmla="*/ 265306405 w 128"/>
              <a:gd name="T101" fmla="*/ 128507886 h 70"/>
              <a:gd name="T102" fmla="*/ 267411907 w 128"/>
              <a:gd name="T103" fmla="*/ 136415628 h 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8"/>
              <a:gd name="T157" fmla="*/ 0 h 70"/>
              <a:gd name="T158" fmla="*/ 128 w 128"/>
              <a:gd name="T159" fmla="*/ 70 h 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8" h="70">
                <a:moveTo>
                  <a:pt x="0" y="69"/>
                </a:moveTo>
                <a:lnTo>
                  <a:pt x="0" y="69"/>
                </a:lnTo>
                <a:lnTo>
                  <a:pt x="0" y="65"/>
                </a:lnTo>
                <a:lnTo>
                  <a:pt x="0" y="60"/>
                </a:lnTo>
                <a:lnTo>
                  <a:pt x="1" y="57"/>
                </a:lnTo>
                <a:lnTo>
                  <a:pt x="3" y="51"/>
                </a:lnTo>
                <a:lnTo>
                  <a:pt x="3" y="47"/>
                </a:lnTo>
                <a:lnTo>
                  <a:pt x="4" y="44"/>
                </a:lnTo>
                <a:lnTo>
                  <a:pt x="6" y="39"/>
                </a:lnTo>
                <a:lnTo>
                  <a:pt x="8" y="37"/>
                </a:lnTo>
                <a:lnTo>
                  <a:pt x="10" y="32"/>
                </a:lnTo>
                <a:lnTo>
                  <a:pt x="12" y="29"/>
                </a:lnTo>
                <a:lnTo>
                  <a:pt x="15" y="25"/>
                </a:lnTo>
                <a:lnTo>
                  <a:pt x="18" y="22"/>
                </a:lnTo>
                <a:lnTo>
                  <a:pt x="20" y="19"/>
                </a:lnTo>
                <a:lnTo>
                  <a:pt x="23" y="16"/>
                </a:lnTo>
                <a:lnTo>
                  <a:pt x="27" y="13"/>
                </a:lnTo>
                <a:lnTo>
                  <a:pt x="29" y="11"/>
                </a:lnTo>
                <a:lnTo>
                  <a:pt x="33" y="9"/>
                </a:lnTo>
                <a:lnTo>
                  <a:pt x="36" y="7"/>
                </a:lnTo>
                <a:lnTo>
                  <a:pt x="40" y="5"/>
                </a:lnTo>
                <a:lnTo>
                  <a:pt x="44" y="3"/>
                </a:lnTo>
                <a:lnTo>
                  <a:pt x="48" y="2"/>
                </a:lnTo>
                <a:lnTo>
                  <a:pt x="52" y="1"/>
                </a:lnTo>
                <a:lnTo>
                  <a:pt x="55" y="0"/>
                </a:lnTo>
                <a:lnTo>
                  <a:pt x="59" y="0"/>
                </a:lnTo>
                <a:lnTo>
                  <a:pt x="63" y="0"/>
                </a:lnTo>
                <a:lnTo>
                  <a:pt x="66" y="0"/>
                </a:lnTo>
                <a:lnTo>
                  <a:pt x="71" y="0"/>
                </a:lnTo>
                <a:lnTo>
                  <a:pt x="75" y="1"/>
                </a:lnTo>
                <a:lnTo>
                  <a:pt x="78" y="2"/>
                </a:lnTo>
                <a:lnTo>
                  <a:pt x="83" y="3"/>
                </a:lnTo>
                <a:lnTo>
                  <a:pt x="86" y="5"/>
                </a:lnTo>
                <a:lnTo>
                  <a:pt x="90" y="7"/>
                </a:lnTo>
                <a:lnTo>
                  <a:pt x="93" y="9"/>
                </a:lnTo>
                <a:lnTo>
                  <a:pt x="97" y="11"/>
                </a:lnTo>
                <a:lnTo>
                  <a:pt x="101" y="13"/>
                </a:lnTo>
                <a:lnTo>
                  <a:pt x="103" y="16"/>
                </a:lnTo>
                <a:lnTo>
                  <a:pt x="107" y="19"/>
                </a:lnTo>
                <a:lnTo>
                  <a:pt x="109" y="22"/>
                </a:lnTo>
                <a:lnTo>
                  <a:pt x="112" y="25"/>
                </a:lnTo>
                <a:lnTo>
                  <a:pt x="114" y="29"/>
                </a:lnTo>
                <a:lnTo>
                  <a:pt x="117" y="32"/>
                </a:lnTo>
                <a:lnTo>
                  <a:pt x="118" y="37"/>
                </a:lnTo>
                <a:lnTo>
                  <a:pt x="120" y="39"/>
                </a:lnTo>
                <a:lnTo>
                  <a:pt x="122" y="44"/>
                </a:lnTo>
                <a:lnTo>
                  <a:pt x="123" y="47"/>
                </a:lnTo>
                <a:lnTo>
                  <a:pt x="124" y="51"/>
                </a:lnTo>
                <a:lnTo>
                  <a:pt x="125" y="57"/>
                </a:lnTo>
                <a:lnTo>
                  <a:pt x="126" y="60"/>
                </a:lnTo>
                <a:lnTo>
                  <a:pt x="126" y="65"/>
                </a:lnTo>
                <a:lnTo>
                  <a:pt x="127" y="69"/>
                </a:lnTo>
              </a:path>
            </a:pathLst>
          </a:custGeom>
          <a:noFill/>
          <a:ln w="19050">
            <a:solidFill>
              <a:srgbClr val="000000"/>
            </a:solidFill>
            <a:round/>
            <a:headEnd/>
            <a:tailEnd/>
          </a:ln>
        </p:spPr>
        <p:txBody>
          <a:bodyPr/>
          <a:lstStyle/>
          <a:p>
            <a:endParaRPr lang="en-US" dirty="0"/>
          </a:p>
        </p:txBody>
      </p:sp>
      <p:sp>
        <p:nvSpPr>
          <p:cNvPr id="3109" name="Freeform 49"/>
          <p:cNvSpPr>
            <a:spLocks/>
          </p:cNvSpPr>
          <p:nvPr/>
        </p:nvSpPr>
        <p:spPr bwMode="auto">
          <a:xfrm>
            <a:off x="3243263" y="4975225"/>
            <a:ext cx="180975" cy="98425"/>
          </a:xfrm>
          <a:custGeom>
            <a:avLst/>
            <a:gdLst>
              <a:gd name="T0" fmla="*/ 0 w 126"/>
              <a:gd name="T1" fmla="*/ 0 h 70"/>
              <a:gd name="T2" fmla="*/ 0 w 126"/>
              <a:gd name="T3" fmla="*/ 0 h 70"/>
              <a:gd name="T4" fmla="*/ 0 w 126"/>
              <a:gd name="T5" fmla="*/ 9884681 h 70"/>
              <a:gd name="T6" fmla="*/ 2062541 w 126"/>
              <a:gd name="T7" fmla="*/ 17793832 h 70"/>
              <a:gd name="T8" fmla="*/ 2062541 w 126"/>
              <a:gd name="T9" fmla="*/ 25701579 h 70"/>
              <a:gd name="T10" fmla="*/ 4126518 w 126"/>
              <a:gd name="T11" fmla="*/ 35586257 h 70"/>
              <a:gd name="T12" fmla="*/ 6189059 w 126"/>
              <a:gd name="T13" fmla="*/ 43495406 h 70"/>
              <a:gd name="T14" fmla="*/ 6189059 w 126"/>
              <a:gd name="T15" fmla="*/ 51403159 h 70"/>
              <a:gd name="T16" fmla="*/ 12378118 w 126"/>
              <a:gd name="T17" fmla="*/ 59310901 h 70"/>
              <a:gd name="T18" fmla="*/ 14440658 w 126"/>
              <a:gd name="T19" fmla="*/ 67218643 h 70"/>
              <a:gd name="T20" fmla="*/ 18567174 w 126"/>
              <a:gd name="T21" fmla="*/ 73150856 h 70"/>
              <a:gd name="T22" fmla="*/ 24756236 w 126"/>
              <a:gd name="T23" fmla="*/ 81058598 h 70"/>
              <a:gd name="T24" fmla="*/ 30945292 w 126"/>
              <a:gd name="T25" fmla="*/ 88966341 h 70"/>
              <a:gd name="T26" fmla="*/ 35070372 w 126"/>
              <a:gd name="T27" fmla="*/ 94897169 h 70"/>
              <a:gd name="T28" fmla="*/ 39196889 w 126"/>
              <a:gd name="T29" fmla="*/ 100829382 h 70"/>
              <a:gd name="T30" fmla="*/ 45385945 w 126"/>
              <a:gd name="T31" fmla="*/ 106760189 h 70"/>
              <a:gd name="T32" fmla="*/ 51575012 w 126"/>
              <a:gd name="T33" fmla="*/ 110714060 h 70"/>
              <a:gd name="T34" fmla="*/ 59826609 w 126"/>
              <a:gd name="T35" fmla="*/ 116644867 h 70"/>
              <a:gd name="T36" fmla="*/ 66015665 w 126"/>
              <a:gd name="T37" fmla="*/ 120598738 h 70"/>
              <a:gd name="T38" fmla="*/ 72204721 w 126"/>
              <a:gd name="T39" fmla="*/ 124552609 h 70"/>
              <a:gd name="T40" fmla="*/ 80456317 w 126"/>
              <a:gd name="T41" fmla="*/ 128507886 h 70"/>
              <a:gd name="T42" fmla="*/ 88707913 w 126"/>
              <a:gd name="T43" fmla="*/ 128507886 h 70"/>
              <a:gd name="T44" fmla="*/ 96960968 w 126"/>
              <a:gd name="T45" fmla="*/ 132461757 h 70"/>
              <a:gd name="T46" fmla="*/ 103148588 w 126"/>
              <a:gd name="T47" fmla="*/ 134438693 h 70"/>
              <a:gd name="T48" fmla="*/ 113464161 w 126"/>
              <a:gd name="T49" fmla="*/ 136415628 h 70"/>
              <a:gd name="T50" fmla="*/ 121715757 w 126"/>
              <a:gd name="T51" fmla="*/ 136415628 h 70"/>
              <a:gd name="T52" fmla="*/ 127904813 w 126"/>
              <a:gd name="T53" fmla="*/ 136415628 h 70"/>
              <a:gd name="T54" fmla="*/ 138220386 w 126"/>
              <a:gd name="T55" fmla="*/ 136415628 h 70"/>
              <a:gd name="T56" fmla="*/ 144409442 w 126"/>
              <a:gd name="T57" fmla="*/ 136415628 h 70"/>
              <a:gd name="T58" fmla="*/ 154723578 w 126"/>
              <a:gd name="T59" fmla="*/ 134438693 h 70"/>
              <a:gd name="T60" fmla="*/ 160912634 w 126"/>
              <a:gd name="T61" fmla="*/ 132461757 h 70"/>
              <a:gd name="T62" fmla="*/ 169164231 w 126"/>
              <a:gd name="T63" fmla="*/ 128507886 h 70"/>
              <a:gd name="T64" fmla="*/ 175353287 w 126"/>
              <a:gd name="T65" fmla="*/ 128507886 h 70"/>
              <a:gd name="T66" fmla="*/ 183606319 w 126"/>
              <a:gd name="T67" fmla="*/ 124552609 h 70"/>
              <a:gd name="T68" fmla="*/ 189793984 w 126"/>
              <a:gd name="T69" fmla="*/ 120598738 h 70"/>
              <a:gd name="T70" fmla="*/ 198047017 w 126"/>
              <a:gd name="T71" fmla="*/ 116644867 h 70"/>
              <a:gd name="T72" fmla="*/ 204236073 w 126"/>
              <a:gd name="T73" fmla="*/ 110714060 h 70"/>
              <a:gd name="T74" fmla="*/ 212487669 w 126"/>
              <a:gd name="T75" fmla="*/ 106760189 h 70"/>
              <a:gd name="T76" fmla="*/ 218676725 w 126"/>
              <a:gd name="T77" fmla="*/ 100829382 h 70"/>
              <a:gd name="T78" fmla="*/ 222801805 w 126"/>
              <a:gd name="T79" fmla="*/ 94897169 h 70"/>
              <a:gd name="T80" fmla="*/ 228990862 w 126"/>
              <a:gd name="T81" fmla="*/ 88966341 h 70"/>
              <a:gd name="T82" fmla="*/ 231054838 w 126"/>
              <a:gd name="T83" fmla="*/ 81058598 h 70"/>
              <a:gd name="T84" fmla="*/ 239306434 w 126"/>
              <a:gd name="T85" fmla="*/ 73150856 h 70"/>
              <a:gd name="T86" fmla="*/ 241368974 w 126"/>
              <a:gd name="T87" fmla="*/ 67218643 h 70"/>
              <a:gd name="T88" fmla="*/ 243432950 w 126"/>
              <a:gd name="T89" fmla="*/ 59310901 h 70"/>
              <a:gd name="T90" fmla="*/ 247558030 w 126"/>
              <a:gd name="T91" fmla="*/ 51403159 h 70"/>
              <a:gd name="T92" fmla="*/ 249620570 w 126"/>
              <a:gd name="T93" fmla="*/ 43495406 h 70"/>
              <a:gd name="T94" fmla="*/ 253747087 w 126"/>
              <a:gd name="T95" fmla="*/ 35586257 h 70"/>
              <a:gd name="T96" fmla="*/ 255809627 w 126"/>
              <a:gd name="T97" fmla="*/ 25701579 h 70"/>
              <a:gd name="T98" fmla="*/ 255809627 w 126"/>
              <a:gd name="T99" fmla="*/ 17793832 h 70"/>
              <a:gd name="T100" fmla="*/ 257873603 w 126"/>
              <a:gd name="T101" fmla="*/ 9884681 h 70"/>
              <a:gd name="T102" fmla="*/ 257873603 w 126"/>
              <a:gd name="T103" fmla="*/ 0 h 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6"/>
              <a:gd name="T157" fmla="*/ 0 h 70"/>
              <a:gd name="T158" fmla="*/ 126 w 126"/>
              <a:gd name="T159" fmla="*/ 70 h 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6" h="70">
                <a:moveTo>
                  <a:pt x="0" y="0"/>
                </a:moveTo>
                <a:lnTo>
                  <a:pt x="0" y="0"/>
                </a:lnTo>
                <a:lnTo>
                  <a:pt x="0" y="5"/>
                </a:lnTo>
                <a:lnTo>
                  <a:pt x="1" y="9"/>
                </a:lnTo>
                <a:lnTo>
                  <a:pt x="1" y="13"/>
                </a:lnTo>
                <a:lnTo>
                  <a:pt x="2" y="18"/>
                </a:lnTo>
                <a:lnTo>
                  <a:pt x="3" y="22"/>
                </a:lnTo>
                <a:lnTo>
                  <a:pt x="3" y="26"/>
                </a:lnTo>
                <a:lnTo>
                  <a:pt x="6" y="30"/>
                </a:lnTo>
                <a:lnTo>
                  <a:pt x="7" y="34"/>
                </a:lnTo>
                <a:lnTo>
                  <a:pt x="9" y="37"/>
                </a:lnTo>
                <a:lnTo>
                  <a:pt x="12" y="41"/>
                </a:lnTo>
                <a:lnTo>
                  <a:pt x="15" y="45"/>
                </a:lnTo>
                <a:lnTo>
                  <a:pt x="17" y="48"/>
                </a:lnTo>
                <a:lnTo>
                  <a:pt x="19" y="51"/>
                </a:lnTo>
                <a:lnTo>
                  <a:pt x="22" y="54"/>
                </a:lnTo>
                <a:lnTo>
                  <a:pt x="25" y="56"/>
                </a:lnTo>
                <a:lnTo>
                  <a:pt x="29" y="59"/>
                </a:lnTo>
                <a:lnTo>
                  <a:pt x="32" y="61"/>
                </a:lnTo>
                <a:lnTo>
                  <a:pt x="35" y="63"/>
                </a:lnTo>
                <a:lnTo>
                  <a:pt x="39" y="65"/>
                </a:lnTo>
                <a:lnTo>
                  <a:pt x="43" y="65"/>
                </a:lnTo>
                <a:lnTo>
                  <a:pt x="47" y="67"/>
                </a:lnTo>
                <a:lnTo>
                  <a:pt x="50" y="68"/>
                </a:lnTo>
                <a:lnTo>
                  <a:pt x="55" y="69"/>
                </a:lnTo>
                <a:lnTo>
                  <a:pt x="59" y="69"/>
                </a:lnTo>
                <a:lnTo>
                  <a:pt x="62" y="69"/>
                </a:lnTo>
                <a:lnTo>
                  <a:pt x="67" y="69"/>
                </a:lnTo>
                <a:lnTo>
                  <a:pt x="70" y="69"/>
                </a:lnTo>
                <a:lnTo>
                  <a:pt x="75" y="68"/>
                </a:lnTo>
                <a:lnTo>
                  <a:pt x="78" y="67"/>
                </a:lnTo>
                <a:lnTo>
                  <a:pt x="82" y="65"/>
                </a:lnTo>
                <a:lnTo>
                  <a:pt x="85" y="65"/>
                </a:lnTo>
                <a:lnTo>
                  <a:pt x="89" y="63"/>
                </a:lnTo>
                <a:lnTo>
                  <a:pt x="92" y="61"/>
                </a:lnTo>
                <a:lnTo>
                  <a:pt x="96" y="59"/>
                </a:lnTo>
                <a:lnTo>
                  <a:pt x="99" y="56"/>
                </a:lnTo>
                <a:lnTo>
                  <a:pt x="103" y="54"/>
                </a:lnTo>
                <a:lnTo>
                  <a:pt x="106" y="51"/>
                </a:lnTo>
                <a:lnTo>
                  <a:pt x="108" y="48"/>
                </a:lnTo>
                <a:lnTo>
                  <a:pt x="111" y="45"/>
                </a:lnTo>
                <a:lnTo>
                  <a:pt x="112" y="41"/>
                </a:lnTo>
                <a:lnTo>
                  <a:pt x="116" y="37"/>
                </a:lnTo>
                <a:lnTo>
                  <a:pt x="117" y="34"/>
                </a:lnTo>
                <a:lnTo>
                  <a:pt x="118" y="30"/>
                </a:lnTo>
                <a:lnTo>
                  <a:pt x="120" y="26"/>
                </a:lnTo>
                <a:lnTo>
                  <a:pt x="121" y="22"/>
                </a:lnTo>
                <a:lnTo>
                  <a:pt x="123" y="18"/>
                </a:lnTo>
                <a:lnTo>
                  <a:pt x="124" y="13"/>
                </a:lnTo>
                <a:lnTo>
                  <a:pt x="124" y="9"/>
                </a:lnTo>
                <a:lnTo>
                  <a:pt x="125" y="5"/>
                </a:lnTo>
                <a:lnTo>
                  <a:pt x="125" y="0"/>
                </a:lnTo>
              </a:path>
            </a:pathLst>
          </a:custGeom>
          <a:noFill/>
          <a:ln w="19050">
            <a:solidFill>
              <a:srgbClr val="000000"/>
            </a:solidFill>
            <a:round/>
            <a:headEnd/>
            <a:tailEnd/>
          </a:ln>
        </p:spPr>
        <p:txBody>
          <a:bodyPr/>
          <a:lstStyle/>
          <a:p>
            <a:endParaRPr lang="en-US" dirty="0"/>
          </a:p>
        </p:txBody>
      </p:sp>
      <p:sp>
        <p:nvSpPr>
          <p:cNvPr id="3110" name="Line 50"/>
          <p:cNvSpPr>
            <a:spLocks noChangeShapeType="1"/>
          </p:cNvSpPr>
          <p:nvPr/>
        </p:nvSpPr>
        <p:spPr bwMode="auto">
          <a:xfrm flipV="1">
            <a:off x="3248025" y="4160838"/>
            <a:ext cx="0" cy="560387"/>
          </a:xfrm>
          <a:prstGeom prst="line">
            <a:avLst/>
          </a:prstGeom>
          <a:noFill/>
          <a:ln w="19050">
            <a:solidFill>
              <a:srgbClr val="000000"/>
            </a:solidFill>
            <a:round/>
            <a:headEnd/>
            <a:tailEnd/>
          </a:ln>
        </p:spPr>
        <p:txBody>
          <a:bodyPr wrap="none" anchor="ctr"/>
          <a:lstStyle/>
          <a:p>
            <a:endParaRPr lang="en-US" dirty="0"/>
          </a:p>
        </p:txBody>
      </p:sp>
      <p:sp>
        <p:nvSpPr>
          <p:cNvPr id="3111" name="Freeform 51"/>
          <p:cNvSpPr>
            <a:spLocks/>
          </p:cNvSpPr>
          <p:nvPr/>
        </p:nvSpPr>
        <p:spPr bwMode="auto">
          <a:xfrm>
            <a:off x="3224213" y="4078288"/>
            <a:ext cx="52387" cy="109537"/>
          </a:xfrm>
          <a:custGeom>
            <a:avLst/>
            <a:gdLst>
              <a:gd name="T0" fmla="*/ 35998596 w 36"/>
              <a:gd name="T1" fmla="*/ 0 h 78"/>
              <a:gd name="T2" fmla="*/ 0 w 36"/>
              <a:gd name="T3" fmla="*/ 151853374 h 78"/>
              <a:gd name="T4" fmla="*/ 35998596 w 36"/>
              <a:gd name="T5" fmla="*/ 116354974 h 78"/>
              <a:gd name="T6" fmla="*/ 74115955 w 36"/>
              <a:gd name="T7" fmla="*/ 151853374 h 78"/>
              <a:gd name="T8" fmla="*/ 35998596 w 36"/>
              <a:gd name="T9" fmla="*/ 0 h 78"/>
              <a:gd name="T10" fmla="*/ 35998596 w 36"/>
              <a:gd name="T11" fmla="*/ 0 h 78"/>
              <a:gd name="T12" fmla="*/ 0 60000 65536"/>
              <a:gd name="T13" fmla="*/ 0 60000 65536"/>
              <a:gd name="T14" fmla="*/ 0 60000 65536"/>
              <a:gd name="T15" fmla="*/ 0 60000 65536"/>
              <a:gd name="T16" fmla="*/ 0 60000 65536"/>
              <a:gd name="T17" fmla="*/ 0 60000 65536"/>
              <a:gd name="T18" fmla="*/ 0 w 36"/>
              <a:gd name="T19" fmla="*/ 0 h 78"/>
              <a:gd name="T20" fmla="*/ 36 w 3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6" h="78">
                <a:moveTo>
                  <a:pt x="17" y="0"/>
                </a:moveTo>
                <a:lnTo>
                  <a:pt x="0" y="77"/>
                </a:lnTo>
                <a:lnTo>
                  <a:pt x="17" y="59"/>
                </a:lnTo>
                <a:lnTo>
                  <a:pt x="35" y="77"/>
                </a:lnTo>
                <a:lnTo>
                  <a:pt x="17" y="0"/>
                </a:lnTo>
              </a:path>
            </a:pathLst>
          </a:custGeom>
          <a:solidFill>
            <a:srgbClr val="000000"/>
          </a:solidFill>
          <a:ln w="19050">
            <a:solidFill>
              <a:srgbClr val="000000"/>
            </a:solidFill>
            <a:round/>
            <a:headEnd/>
            <a:tailEnd/>
          </a:ln>
        </p:spPr>
        <p:txBody>
          <a:bodyPr/>
          <a:lstStyle/>
          <a:p>
            <a:endParaRPr lang="en-US" dirty="0"/>
          </a:p>
        </p:txBody>
      </p:sp>
      <p:sp>
        <p:nvSpPr>
          <p:cNvPr id="3112" name="Line 52"/>
          <p:cNvSpPr>
            <a:spLocks noChangeShapeType="1"/>
          </p:cNvSpPr>
          <p:nvPr/>
        </p:nvSpPr>
        <p:spPr bwMode="auto">
          <a:xfrm>
            <a:off x="4341813" y="2589213"/>
            <a:ext cx="504825" cy="0"/>
          </a:xfrm>
          <a:prstGeom prst="line">
            <a:avLst/>
          </a:prstGeom>
          <a:noFill/>
          <a:ln w="19050">
            <a:solidFill>
              <a:srgbClr val="000000"/>
            </a:solidFill>
            <a:round/>
            <a:headEnd/>
            <a:tailEnd/>
          </a:ln>
        </p:spPr>
        <p:txBody>
          <a:bodyPr wrap="none" anchor="ctr"/>
          <a:lstStyle/>
          <a:p>
            <a:endParaRPr lang="en-US" dirty="0"/>
          </a:p>
        </p:txBody>
      </p:sp>
      <p:sp>
        <p:nvSpPr>
          <p:cNvPr id="3113" name="Freeform 53"/>
          <p:cNvSpPr>
            <a:spLocks/>
          </p:cNvSpPr>
          <p:nvPr/>
        </p:nvSpPr>
        <p:spPr bwMode="auto">
          <a:xfrm>
            <a:off x="2908300" y="2586038"/>
            <a:ext cx="107950" cy="57150"/>
          </a:xfrm>
          <a:custGeom>
            <a:avLst/>
            <a:gdLst>
              <a:gd name="T0" fmla="*/ 153304815 w 75"/>
              <a:gd name="T1" fmla="*/ 40826527 h 40"/>
              <a:gd name="T2" fmla="*/ 0 w 75"/>
              <a:gd name="T3" fmla="*/ 0 h 40"/>
              <a:gd name="T4" fmla="*/ 37290244 w 75"/>
              <a:gd name="T5" fmla="*/ 40826527 h 40"/>
              <a:gd name="T6" fmla="*/ 0 w 75"/>
              <a:gd name="T7" fmla="*/ 79611371 h 40"/>
              <a:gd name="T8" fmla="*/ 153304815 w 75"/>
              <a:gd name="T9" fmla="*/ 40826527 h 40"/>
              <a:gd name="T10" fmla="*/ 153304815 w 75"/>
              <a:gd name="T11" fmla="*/ 40826527 h 40"/>
              <a:gd name="T12" fmla="*/ 0 60000 65536"/>
              <a:gd name="T13" fmla="*/ 0 60000 65536"/>
              <a:gd name="T14" fmla="*/ 0 60000 65536"/>
              <a:gd name="T15" fmla="*/ 0 60000 65536"/>
              <a:gd name="T16" fmla="*/ 0 60000 65536"/>
              <a:gd name="T17" fmla="*/ 0 60000 65536"/>
              <a:gd name="T18" fmla="*/ 0 w 75"/>
              <a:gd name="T19" fmla="*/ 0 h 40"/>
              <a:gd name="T20" fmla="*/ 75 w 75"/>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75" h="40">
                <a:moveTo>
                  <a:pt x="74" y="20"/>
                </a:moveTo>
                <a:lnTo>
                  <a:pt x="0" y="0"/>
                </a:lnTo>
                <a:lnTo>
                  <a:pt x="18" y="20"/>
                </a:lnTo>
                <a:lnTo>
                  <a:pt x="0" y="39"/>
                </a:lnTo>
                <a:lnTo>
                  <a:pt x="74" y="20"/>
                </a:lnTo>
              </a:path>
            </a:pathLst>
          </a:custGeom>
          <a:solidFill>
            <a:srgbClr val="000000"/>
          </a:solidFill>
          <a:ln w="19050">
            <a:solidFill>
              <a:srgbClr val="000000"/>
            </a:solidFill>
            <a:round/>
            <a:headEnd/>
            <a:tailEnd/>
          </a:ln>
        </p:spPr>
        <p:txBody>
          <a:bodyPr/>
          <a:lstStyle/>
          <a:p>
            <a:endParaRPr lang="en-US" dirty="0"/>
          </a:p>
        </p:txBody>
      </p:sp>
      <p:sp>
        <p:nvSpPr>
          <p:cNvPr id="3114" name="Line 54"/>
          <p:cNvSpPr>
            <a:spLocks noChangeShapeType="1"/>
          </p:cNvSpPr>
          <p:nvPr/>
        </p:nvSpPr>
        <p:spPr bwMode="auto">
          <a:xfrm>
            <a:off x="3535363" y="2593975"/>
            <a:ext cx="153987" cy="0"/>
          </a:xfrm>
          <a:prstGeom prst="line">
            <a:avLst/>
          </a:prstGeom>
          <a:noFill/>
          <a:ln w="19050">
            <a:solidFill>
              <a:srgbClr val="000000"/>
            </a:solidFill>
            <a:round/>
            <a:headEnd/>
            <a:tailEnd/>
          </a:ln>
        </p:spPr>
        <p:txBody>
          <a:bodyPr wrap="none" anchor="ctr"/>
          <a:lstStyle/>
          <a:p>
            <a:endParaRPr lang="en-US" dirty="0"/>
          </a:p>
        </p:txBody>
      </p:sp>
      <p:sp>
        <p:nvSpPr>
          <p:cNvPr id="3115" name="Freeform 55"/>
          <p:cNvSpPr>
            <a:spLocks/>
          </p:cNvSpPr>
          <p:nvPr/>
        </p:nvSpPr>
        <p:spPr bwMode="auto">
          <a:xfrm>
            <a:off x="3260725" y="2870200"/>
            <a:ext cx="52388" cy="109538"/>
          </a:xfrm>
          <a:custGeom>
            <a:avLst/>
            <a:gdLst>
              <a:gd name="T0" fmla="*/ 38118086 w 36"/>
              <a:gd name="T1" fmla="*/ 0 h 78"/>
              <a:gd name="T2" fmla="*/ 0 w 36"/>
              <a:gd name="T3" fmla="*/ 151856165 h 78"/>
              <a:gd name="T4" fmla="*/ 38118086 w 36"/>
              <a:gd name="T5" fmla="*/ 114384353 h 78"/>
              <a:gd name="T6" fmla="*/ 74118825 w 36"/>
              <a:gd name="T7" fmla="*/ 151856165 h 78"/>
              <a:gd name="T8" fmla="*/ 38118086 w 36"/>
              <a:gd name="T9" fmla="*/ 0 h 78"/>
              <a:gd name="T10" fmla="*/ 38118086 w 36"/>
              <a:gd name="T11" fmla="*/ 0 h 78"/>
              <a:gd name="T12" fmla="*/ 0 60000 65536"/>
              <a:gd name="T13" fmla="*/ 0 60000 65536"/>
              <a:gd name="T14" fmla="*/ 0 60000 65536"/>
              <a:gd name="T15" fmla="*/ 0 60000 65536"/>
              <a:gd name="T16" fmla="*/ 0 60000 65536"/>
              <a:gd name="T17" fmla="*/ 0 60000 65536"/>
              <a:gd name="T18" fmla="*/ 0 w 36"/>
              <a:gd name="T19" fmla="*/ 0 h 78"/>
              <a:gd name="T20" fmla="*/ 36 w 3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6" h="78">
                <a:moveTo>
                  <a:pt x="18" y="0"/>
                </a:moveTo>
                <a:lnTo>
                  <a:pt x="0" y="77"/>
                </a:lnTo>
                <a:lnTo>
                  <a:pt x="18" y="58"/>
                </a:lnTo>
                <a:lnTo>
                  <a:pt x="35" y="77"/>
                </a:lnTo>
                <a:lnTo>
                  <a:pt x="18" y="0"/>
                </a:lnTo>
              </a:path>
            </a:pathLst>
          </a:custGeom>
          <a:solidFill>
            <a:srgbClr val="000000"/>
          </a:solidFill>
          <a:ln w="19050">
            <a:solidFill>
              <a:srgbClr val="000000"/>
            </a:solidFill>
            <a:round/>
            <a:headEnd/>
            <a:tailEnd/>
          </a:ln>
        </p:spPr>
        <p:txBody>
          <a:bodyPr/>
          <a:lstStyle/>
          <a:p>
            <a:endParaRPr lang="en-US" dirty="0"/>
          </a:p>
        </p:txBody>
      </p:sp>
      <p:sp>
        <p:nvSpPr>
          <p:cNvPr id="3116" name="Freeform 56"/>
          <p:cNvSpPr>
            <a:spLocks/>
          </p:cNvSpPr>
          <p:nvPr/>
        </p:nvSpPr>
        <p:spPr bwMode="auto">
          <a:xfrm>
            <a:off x="4929188" y="2266950"/>
            <a:ext cx="530225" cy="565150"/>
          </a:xfrm>
          <a:custGeom>
            <a:avLst/>
            <a:gdLst>
              <a:gd name="T0" fmla="*/ 763957534 w 367"/>
              <a:gd name="T1" fmla="*/ 0 h 403"/>
              <a:gd name="T2" fmla="*/ 763957534 w 367"/>
              <a:gd name="T3" fmla="*/ 790576246 h 403"/>
              <a:gd name="T4" fmla="*/ 0 w 367"/>
              <a:gd name="T5" fmla="*/ 790576246 h 403"/>
              <a:gd name="T6" fmla="*/ 0 w 367"/>
              <a:gd name="T7" fmla="*/ 0 h 403"/>
              <a:gd name="T8" fmla="*/ 763957534 w 367"/>
              <a:gd name="T9" fmla="*/ 0 h 403"/>
              <a:gd name="T10" fmla="*/ 0 60000 65536"/>
              <a:gd name="T11" fmla="*/ 0 60000 65536"/>
              <a:gd name="T12" fmla="*/ 0 60000 65536"/>
              <a:gd name="T13" fmla="*/ 0 60000 65536"/>
              <a:gd name="T14" fmla="*/ 0 60000 65536"/>
              <a:gd name="T15" fmla="*/ 0 w 367"/>
              <a:gd name="T16" fmla="*/ 0 h 403"/>
              <a:gd name="T17" fmla="*/ 367 w 367"/>
              <a:gd name="T18" fmla="*/ 403 h 403"/>
            </a:gdLst>
            <a:ahLst/>
            <a:cxnLst>
              <a:cxn ang="T10">
                <a:pos x="T0" y="T1"/>
              </a:cxn>
              <a:cxn ang="T11">
                <a:pos x="T2" y="T3"/>
              </a:cxn>
              <a:cxn ang="T12">
                <a:pos x="T4" y="T5"/>
              </a:cxn>
              <a:cxn ang="T13">
                <a:pos x="T6" y="T7"/>
              </a:cxn>
              <a:cxn ang="T14">
                <a:pos x="T8" y="T9"/>
              </a:cxn>
            </a:cxnLst>
            <a:rect l="T15" t="T16" r="T17" b="T18"/>
            <a:pathLst>
              <a:path w="367" h="403">
                <a:moveTo>
                  <a:pt x="366" y="0"/>
                </a:moveTo>
                <a:lnTo>
                  <a:pt x="366" y="402"/>
                </a:lnTo>
                <a:lnTo>
                  <a:pt x="0" y="402"/>
                </a:lnTo>
                <a:lnTo>
                  <a:pt x="0" y="0"/>
                </a:lnTo>
                <a:lnTo>
                  <a:pt x="366" y="0"/>
                </a:lnTo>
              </a:path>
            </a:pathLst>
          </a:custGeom>
          <a:noFill/>
          <a:ln w="19050">
            <a:solidFill>
              <a:schemeClr val="accent2"/>
            </a:solidFill>
            <a:round/>
            <a:headEnd/>
            <a:tailEnd/>
          </a:ln>
        </p:spPr>
        <p:txBody>
          <a:bodyPr/>
          <a:lstStyle/>
          <a:p>
            <a:endParaRPr lang="en-US" dirty="0"/>
          </a:p>
        </p:txBody>
      </p:sp>
      <p:sp>
        <p:nvSpPr>
          <p:cNvPr id="3117" name="Line 57"/>
          <p:cNvSpPr>
            <a:spLocks noChangeShapeType="1"/>
          </p:cNvSpPr>
          <p:nvPr/>
        </p:nvSpPr>
        <p:spPr bwMode="auto">
          <a:xfrm flipV="1">
            <a:off x="5118100" y="2154238"/>
            <a:ext cx="190500" cy="831850"/>
          </a:xfrm>
          <a:prstGeom prst="line">
            <a:avLst/>
          </a:prstGeom>
          <a:noFill/>
          <a:ln w="19050">
            <a:solidFill>
              <a:schemeClr val="accent2"/>
            </a:solidFill>
            <a:round/>
            <a:headEnd/>
            <a:tailEnd/>
          </a:ln>
        </p:spPr>
        <p:txBody>
          <a:bodyPr wrap="none" anchor="ctr"/>
          <a:lstStyle/>
          <a:p>
            <a:endParaRPr lang="en-US" dirty="0"/>
          </a:p>
        </p:txBody>
      </p:sp>
      <p:sp>
        <p:nvSpPr>
          <p:cNvPr id="3118" name="Freeform 58"/>
          <p:cNvSpPr>
            <a:spLocks/>
          </p:cNvSpPr>
          <p:nvPr/>
        </p:nvSpPr>
        <p:spPr bwMode="auto">
          <a:xfrm>
            <a:off x="5278438" y="2074863"/>
            <a:ext cx="50800" cy="112712"/>
          </a:xfrm>
          <a:custGeom>
            <a:avLst/>
            <a:gdLst>
              <a:gd name="T0" fmla="*/ 71626540 w 35"/>
              <a:gd name="T1" fmla="*/ 0 h 80"/>
              <a:gd name="T2" fmla="*/ 0 w 35"/>
              <a:gd name="T3" fmla="*/ 138949936 h 80"/>
              <a:gd name="T4" fmla="*/ 44239535 w 35"/>
              <a:gd name="T5" fmla="*/ 113144533 h 80"/>
              <a:gd name="T6" fmla="*/ 71626540 w 35"/>
              <a:gd name="T7" fmla="*/ 156814781 h 80"/>
              <a:gd name="T8" fmla="*/ 71626540 w 35"/>
              <a:gd name="T9" fmla="*/ 0 h 80"/>
              <a:gd name="T10" fmla="*/ 71626540 w 35"/>
              <a:gd name="T11" fmla="*/ 0 h 80"/>
              <a:gd name="T12" fmla="*/ 0 60000 65536"/>
              <a:gd name="T13" fmla="*/ 0 60000 65536"/>
              <a:gd name="T14" fmla="*/ 0 60000 65536"/>
              <a:gd name="T15" fmla="*/ 0 60000 65536"/>
              <a:gd name="T16" fmla="*/ 0 60000 65536"/>
              <a:gd name="T17" fmla="*/ 0 60000 65536"/>
              <a:gd name="T18" fmla="*/ 0 w 35"/>
              <a:gd name="T19" fmla="*/ 0 h 80"/>
              <a:gd name="T20" fmla="*/ 35 w 35"/>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35" h="80">
                <a:moveTo>
                  <a:pt x="34" y="0"/>
                </a:moveTo>
                <a:lnTo>
                  <a:pt x="0" y="70"/>
                </a:lnTo>
                <a:lnTo>
                  <a:pt x="21" y="57"/>
                </a:lnTo>
                <a:lnTo>
                  <a:pt x="34" y="79"/>
                </a:lnTo>
                <a:lnTo>
                  <a:pt x="34" y="0"/>
                </a:lnTo>
              </a:path>
            </a:pathLst>
          </a:custGeom>
          <a:solidFill>
            <a:schemeClr val="accent2"/>
          </a:solidFill>
          <a:ln w="19050">
            <a:solidFill>
              <a:schemeClr val="accent2"/>
            </a:solidFill>
            <a:round/>
            <a:headEnd/>
            <a:tailEnd/>
          </a:ln>
        </p:spPr>
        <p:txBody>
          <a:bodyPr/>
          <a:lstStyle/>
          <a:p>
            <a:endParaRPr lang="en-US" dirty="0"/>
          </a:p>
        </p:txBody>
      </p:sp>
      <p:sp>
        <p:nvSpPr>
          <p:cNvPr id="3119" name="Freeform 59"/>
          <p:cNvSpPr>
            <a:spLocks/>
          </p:cNvSpPr>
          <p:nvPr/>
        </p:nvSpPr>
        <p:spPr bwMode="auto">
          <a:xfrm>
            <a:off x="4819650" y="2562225"/>
            <a:ext cx="109538" cy="57150"/>
          </a:xfrm>
          <a:custGeom>
            <a:avLst/>
            <a:gdLst>
              <a:gd name="T0" fmla="*/ 155799051 w 76"/>
              <a:gd name="T1" fmla="*/ 38859209 h 41"/>
              <a:gd name="T2" fmla="*/ 0 w 76"/>
              <a:gd name="T3" fmla="*/ 0 h 41"/>
              <a:gd name="T4" fmla="*/ 37391369 w 76"/>
              <a:gd name="T5" fmla="*/ 38859209 h 41"/>
              <a:gd name="T6" fmla="*/ 0 w 76"/>
              <a:gd name="T7" fmla="*/ 77718417 h 41"/>
              <a:gd name="T8" fmla="*/ 155799051 w 76"/>
              <a:gd name="T9" fmla="*/ 38859209 h 41"/>
              <a:gd name="T10" fmla="*/ 155799051 w 76"/>
              <a:gd name="T11" fmla="*/ 38859209 h 41"/>
              <a:gd name="T12" fmla="*/ 0 60000 65536"/>
              <a:gd name="T13" fmla="*/ 0 60000 65536"/>
              <a:gd name="T14" fmla="*/ 0 60000 65536"/>
              <a:gd name="T15" fmla="*/ 0 60000 65536"/>
              <a:gd name="T16" fmla="*/ 0 60000 65536"/>
              <a:gd name="T17" fmla="*/ 0 60000 65536"/>
              <a:gd name="T18" fmla="*/ 0 w 76"/>
              <a:gd name="T19" fmla="*/ 0 h 41"/>
              <a:gd name="T20" fmla="*/ 76 w 76"/>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76" h="41">
                <a:moveTo>
                  <a:pt x="75" y="20"/>
                </a:moveTo>
                <a:lnTo>
                  <a:pt x="0" y="0"/>
                </a:lnTo>
                <a:lnTo>
                  <a:pt x="18" y="20"/>
                </a:lnTo>
                <a:lnTo>
                  <a:pt x="0" y="40"/>
                </a:lnTo>
                <a:lnTo>
                  <a:pt x="75" y="20"/>
                </a:lnTo>
              </a:path>
            </a:pathLst>
          </a:custGeom>
          <a:solidFill>
            <a:srgbClr val="000000"/>
          </a:solidFill>
          <a:ln w="19050">
            <a:solidFill>
              <a:srgbClr val="000000"/>
            </a:solidFill>
            <a:round/>
            <a:headEnd/>
            <a:tailEnd/>
          </a:ln>
        </p:spPr>
        <p:txBody>
          <a:bodyPr/>
          <a:lstStyle/>
          <a:p>
            <a:endParaRPr lang="en-US" dirty="0"/>
          </a:p>
        </p:txBody>
      </p:sp>
      <p:grpSp>
        <p:nvGrpSpPr>
          <p:cNvPr id="7" name="Group 60"/>
          <p:cNvGrpSpPr>
            <a:grpSpLocks/>
          </p:cNvGrpSpPr>
          <p:nvPr/>
        </p:nvGrpSpPr>
        <p:grpSpPr bwMode="auto">
          <a:xfrm>
            <a:off x="3775075" y="2149475"/>
            <a:ext cx="568325" cy="830263"/>
            <a:chOff x="2616" y="1834"/>
            <a:chExt cx="394" cy="593"/>
          </a:xfrm>
        </p:grpSpPr>
        <p:sp>
          <p:nvSpPr>
            <p:cNvPr id="3144" name="Freeform 61"/>
            <p:cNvSpPr>
              <a:spLocks/>
            </p:cNvSpPr>
            <p:nvPr/>
          </p:nvSpPr>
          <p:spPr bwMode="auto">
            <a:xfrm>
              <a:off x="2616" y="1918"/>
              <a:ext cx="394" cy="432"/>
            </a:xfrm>
            <a:custGeom>
              <a:avLst/>
              <a:gdLst>
                <a:gd name="T0" fmla="*/ 0 w 394"/>
                <a:gd name="T1" fmla="*/ 0 h 432"/>
                <a:gd name="T2" fmla="*/ 0 w 394"/>
                <a:gd name="T3" fmla="*/ 431 h 432"/>
                <a:gd name="T4" fmla="*/ 393 w 394"/>
                <a:gd name="T5" fmla="*/ 215 h 432"/>
                <a:gd name="T6" fmla="*/ 0 w 394"/>
                <a:gd name="T7" fmla="*/ 0 h 432"/>
                <a:gd name="T8" fmla="*/ 0 60000 65536"/>
                <a:gd name="T9" fmla="*/ 0 60000 65536"/>
                <a:gd name="T10" fmla="*/ 0 60000 65536"/>
                <a:gd name="T11" fmla="*/ 0 60000 65536"/>
                <a:gd name="T12" fmla="*/ 0 w 394"/>
                <a:gd name="T13" fmla="*/ 0 h 432"/>
                <a:gd name="T14" fmla="*/ 394 w 394"/>
                <a:gd name="T15" fmla="*/ 432 h 432"/>
              </a:gdLst>
              <a:ahLst/>
              <a:cxnLst>
                <a:cxn ang="T8">
                  <a:pos x="T0" y="T1"/>
                </a:cxn>
                <a:cxn ang="T9">
                  <a:pos x="T2" y="T3"/>
                </a:cxn>
                <a:cxn ang="T10">
                  <a:pos x="T4" y="T5"/>
                </a:cxn>
                <a:cxn ang="T11">
                  <a:pos x="T6" y="T7"/>
                </a:cxn>
              </a:cxnLst>
              <a:rect l="T12" t="T13" r="T14" b="T15"/>
              <a:pathLst>
                <a:path w="394" h="432">
                  <a:moveTo>
                    <a:pt x="0" y="0"/>
                  </a:moveTo>
                  <a:lnTo>
                    <a:pt x="0" y="431"/>
                  </a:lnTo>
                  <a:lnTo>
                    <a:pt x="393" y="215"/>
                  </a:lnTo>
                  <a:lnTo>
                    <a:pt x="0" y="0"/>
                  </a:lnTo>
                </a:path>
              </a:pathLst>
            </a:custGeom>
            <a:noFill/>
            <a:ln w="19050">
              <a:solidFill>
                <a:schemeClr val="accent2"/>
              </a:solidFill>
              <a:round/>
              <a:headEnd/>
              <a:tailEnd/>
            </a:ln>
          </p:spPr>
          <p:txBody>
            <a:bodyPr/>
            <a:lstStyle/>
            <a:p>
              <a:endParaRPr lang="en-US" dirty="0"/>
            </a:p>
          </p:txBody>
        </p:sp>
        <p:sp>
          <p:nvSpPr>
            <p:cNvPr id="3145" name="Line 62"/>
            <p:cNvSpPr>
              <a:spLocks noChangeShapeType="1"/>
            </p:cNvSpPr>
            <p:nvPr/>
          </p:nvSpPr>
          <p:spPr bwMode="auto">
            <a:xfrm flipV="1">
              <a:off x="2700" y="1834"/>
              <a:ext cx="132" cy="593"/>
            </a:xfrm>
            <a:prstGeom prst="line">
              <a:avLst/>
            </a:prstGeom>
            <a:noFill/>
            <a:ln w="19050">
              <a:solidFill>
                <a:schemeClr val="accent2"/>
              </a:solidFill>
              <a:round/>
              <a:headEnd/>
              <a:tailEnd/>
            </a:ln>
          </p:spPr>
          <p:txBody>
            <a:bodyPr wrap="none" anchor="ctr"/>
            <a:lstStyle/>
            <a:p>
              <a:endParaRPr lang="en-US" dirty="0"/>
            </a:p>
          </p:txBody>
        </p:sp>
      </p:grpSp>
      <p:sp>
        <p:nvSpPr>
          <p:cNvPr id="3121" name="Freeform 63"/>
          <p:cNvSpPr>
            <a:spLocks/>
          </p:cNvSpPr>
          <p:nvPr/>
        </p:nvSpPr>
        <p:spPr bwMode="auto">
          <a:xfrm>
            <a:off x="4056063" y="2070100"/>
            <a:ext cx="49212" cy="112713"/>
          </a:xfrm>
          <a:custGeom>
            <a:avLst/>
            <a:gdLst>
              <a:gd name="T0" fmla="*/ 67217960 w 35"/>
              <a:gd name="T1" fmla="*/ 0 h 81"/>
              <a:gd name="T2" fmla="*/ 0 w 35"/>
              <a:gd name="T3" fmla="*/ 137479238 h 81"/>
              <a:gd name="T4" fmla="*/ 43493558 w 35"/>
              <a:gd name="T5" fmla="*/ 110371076 h 81"/>
              <a:gd name="T6" fmla="*/ 67217960 w 35"/>
              <a:gd name="T7" fmla="*/ 154905218 h 81"/>
              <a:gd name="T8" fmla="*/ 67217960 w 35"/>
              <a:gd name="T9" fmla="*/ 0 h 81"/>
              <a:gd name="T10" fmla="*/ 67217960 w 35"/>
              <a:gd name="T11" fmla="*/ 0 h 81"/>
              <a:gd name="T12" fmla="*/ 0 60000 65536"/>
              <a:gd name="T13" fmla="*/ 0 60000 65536"/>
              <a:gd name="T14" fmla="*/ 0 60000 65536"/>
              <a:gd name="T15" fmla="*/ 0 60000 65536"/>
              <a:gd name="T16" fmla="*/ 0 60000 65536"/>
              <a:gd name="T17" fmla="*/ 0 60000 65536"/>
              <a:gd name="T18" fmla="*/ 0 w 35"/>
              <a:gd name="T19" fmla="*/ 0 h 81"/>
              <a:gd name="T20" fmla="*/ 35 w 35"/>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35" h="81">
                <a:moveTo>
                  <a:pt x="34" y="0"/>
                </a:moveTo>
                <a:lnTo>
                  <a:pt x="0" y="71"/>
                </a:lnTo>
                <a:lnTo>
                  <a:pt x="22" y="57"/>
                </a:lnTo>
                <a:lnTo>
                  <a:pt x="34" y="80"/>
                </a:lnTo>
                <a:lnTo>
                  <a:pt x="34" y="0"/>
                </a:lnTo>
              </a:path>
            </a:pathLst>
          </a:custGeom>
          <a:solidFill>
            <a:schemeClr val="accent2"/>
          </a:solidFill>
          <a:ln w="19050">
            <a:solidFill>
              <a:schemeClr val="accent2"/>
            </a:solidFill>
            <a:round/>
            <a:headEnd/>
            <a:tailEnd/>
          </a:ln>
        </p:spPr>
        <p:txBody>
          <a:bodyPr/>
          <a:lstStyle/>
          <a:p>
            <a:endParaRPr lang="en-US" dirty="0"/>
          </a:p>
        </p:txBody>
      </p:sp>
      <p:sp>
        <p:nvSpPr>
          <p:cNvPr id="3122" name="Text Box 64"/>
          <p:cNvSpPr txBox="1">
            <a:spLocks noChangeArrowheads="1"/>
          </p:cNvSpPr>
          <p:nvPr/>
        </p:nvSpPr>
        <p:spPr bwMode="auto">
          <a:xfrm>
            <a:off x="1819275" y="3057525"/>
            <a:ext cx="1042988" cy="654050"/>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000" dirty="0">
                <a:solidFill>
                  <a:srgbClr val="000000"/>
                </a:solidFill>
                <a:latin typeface="Agilent TT Cond" pitchFamily="34" charset="0"/>
              </a:rPr>
              <a:t>Pre-Selector</a:t>
            </a:r>
          </a:p>
          <a:p>
            <a:pPr algn="ctr" defTabSz="409575">
              <a:buClr>
                <a:srgbClr val="000000"/>
              </a:buClr>
              <a:buSzPct val="90000"/>
              <a:buFont typeface="Monotype Sorts" pitchFamily="2" charset="2"/>
              <a:buNone/>
            </a:pPr>
            <a:r>
              <a:rPr lang="en-US" sz="1000" dirty="0">
                <a:solidFill>
                  <a:srgbClr val="000000"/>
                </a:solidFill>
                <a:latin typeface="Agilent TT Cond" pitchFamily="34" charset="0"/>
              </a:rPr>
              <a:t>Or Low Pass</a:t>
            </a:r>
          </a:p>
          <a:p>
            <a:pPr algn="ctr" defTabSz="409575">
              <a:buClr>
                <a:srgbClr val="000000"/>
              </a:buClr>
              <a:buSzPct val="90000"/>
              <a:buFont typeface="Monotype Sorts" pitchFamily="2" charset="2"/>
              <a:buNone/>
            </a:pPr>
            <a:r>
              <a:rPr lang="en-US" sz="1000" dirty="0">
                <a:solidFill>
                  <a:srgbClr val="000000"/>
                </a:solidFill>
                <a:latin typeface="Agilent TT Cond" pitchFamily="34" charset="0"/>
              </a:rPr>
              <a:t>Input Filter</a:t>
            </a:r>
            <a:endParaRPr lang="en-US" sz="2200" dirty="0">
              <a:latin typeface="Agilent TT Cond" pitchFamily="34" charset="0"/>
            </a:endParaRPr>
          </a:p>
        </p:txBody>
      </p:sp>
      <p:sp>
        <p:nvSpPr>
          <p:cNvPr id="3123" name="Text Box 65"/>
          <p:cNvSpPr txBox="1">
            <a:spLocks noChangeArrowheads="1"/>
          </p:cNvSpPr>
          <p:nvPr/>
        </p:nvSpPr>
        <p:spPr bwMode="auto">
          <a:xfrm>
            <a:off x="2146300" y="4838700"/>
            <a:ext cx="846138" cy="430213"/>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Crystal</a:t>
            </a:r>
          </a:p>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Reference Oscillator</a:t>
            </a:r>
            <a:endParaRPr lang="en-US" sz="2200" dirty="0">
              <a:latin typeface="Agilent TT Cond" pitchFamily="34" charset="0"/>
            </a:endParaRPr>
          </a:p>
        </p:txBody>
      </p:sp>
      <p:sp>
        <p:nvSpPr>
          <p:cNvPr id="3124" name="Text Box 66"/>
          <p:cNvSpPr txBox="1">
            <a:spLocks noChangeArrowheads="1"/>
          </p:cNvSpPr>
          <p:nvPr/>
        </p:nvSpPr>
        <p:spPr bwMode="auto">
          <a:xfrm>
            <a:off x="5884863" y="2765425"/>
            <a:ext cx="396875" cy="428625"/>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Log</a:t>
            </a:r>
          </a:p>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Amp</a:t>
            </a:r>
            <a:endParaRPr lang="en-US" sz="2200" dirty="0">
              <a:latin typeface="Agilent TT Cond" pitchFamily="34" charset="0"/>
            </a:endParaRPr>
          </a:p>
        </p:txBody>
      </p:sp>
      <p:sp>
        <p:nvSpPr>
          <p:cNvPr id="3125" name="Text Box 67"/>
          <p:cNvSpPr txBox="1">
            <a:spLocks noChangeArrowheads="1"/>
          </p:cNvSpPr>
          <p:nvPr/>
        </p:nvSpPr>
        <p:spPr bwMode="auto">
          <a:xfrm>
            <a:off x="1077913" y="1425575"/>
            <a:ext cx="1095375" cy="506413"/>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dirty="0">
                <a:solidFill>
                  <a:schemeClr val="accent2"/>
                </a:solidFill>
                <a:latin typeface="Agilent TT Cond" pitchFamily="34" charset="0"/>
              </a:rPr>
              <a:t>RF input</a:t>
            </a:r>
          </a:p>
          <a:p>
            <a:pPr algn="ctr" defTabSz="409575">
              <a:buClr>
                <a:srgbClr val="000000"/>
              </a:buClr>
              <a:buSzPct val="90000"/>
              <a:buFont typeface="Monotype Sorts" pitchFamily="2" charset="2"/>
              <a:buNone/>
            </a:pPr>
            <a:r>
              <a:rPr lang="en-US" sz="1700" dirty="0">
                <a:solidFill>
                  <a:schemeClr val="accent2"/>
                </a:solidFill>
                <a:latin typeface="Agilent TT Cond" pitchFamily="34" charset="0"/>
              </a:rPr>
              <a:t>attenuator</a:t>
            </a:r>
            <a:endParaRPr lang="en-US" sz="2200" dirty="0">
              <a:solidFill>
                <a:schemeClr val="accent2"/>
              </a:solidFill>
              <a:latin typeface="Agilent TT Cond" pitchFamily="34" charset="0"/>
            </a:endParaRPr>
          </a:p>
        </p:txBody>
      </p:sp>
      <p:sp>
        <p:nvSpPr>
          <p:cNvPr id="3126" name="Text Box 68"/>
          <p:cNvSpPr txBox="1">
            <a:spLocks noChangeArrowheads="1"/>
          </p:cNvSpPr>
          <p:nvPr/>
        </p:nvSpPr>
        <p:spPr bwMode="auto">
          <a:xfrm>
            <a:off x="2976563" y="2025650"/>
            <a:ext cx="620712" cy="257175"/>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dirty="0">
                <a:solidFill>
                  <a:schemeClr val="accent2"/>
                </a:solidFill>
                <a:latin typeface="Agilent TT Cond" pitchFamily="34" charset="0"/>
              </a:rPr>
              <a:t>mixer</a:t>
            </a:r>
            <a:endParaRPr lang="en-US" sz="2200" dirty="0">
              <a:solidFill>
                <a:schemeClr val="accent2"/>
              </a:solidFill>
              <a:latin typeface="Agilent TT Cond" pitchFamily="34" charset="0"/>
            </a:endParaRPr>
          </a:p>
        </p:txBody>
      </p:sp>
      <p:sp>
        <p:nvSpPr>
          <p:cNvPr id="3127" name="Text Box 69"/>
          <p:cNvSpPr txBox="1">
            <a:spLocks noChangeArrowheads="1"/>
          </p:cNvSpPr>
          <p:nvPr/>
        </p:nvSpPr>
        <p:spPr bwMode="auto">
          <a:xfrm>
            <a:off x="4859338" y="1562100"/>
            <a:ext cx="800100" cy="258763"/>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dirty="0">
                <a:solidFill>
                  <a:schemeClr val="accent2"/>
                </a:solidFill>
                <a:latin typeface="Agilent TT Cond" pitchFamily="34" charset="0"/>
              </a:rPr>
              <a:t>IF filter (RBW)</a:t>
            </a:r>
            <a:endParaRPr lang="en-US" sz="2200" dirty="0">
              <a:solidFill>
                <a:schemeClr val="accent2"/>
              </a:solidFill>
              <a:latin typeface="Agilent TT Cond" pitchFamily="34" charset="0"/>
            </a:endParaRPr>
          </a:p>
        </p:txBody>
      </p:sp>
      <p:sp>
        <p:nvSpPr>
          <p:cNvPr id="3128" name="Text Box 70"/>
          <p:cNvSpPr txBox="1">
            <a:spLocks noChangeArrowheads="1"/>
          </p:cNvSpPr>
          <p:nvPr/>
        </p:nvSpPr>
        <p:spPr bwMode="auto">
          <a:xfrm>
            <a:off x="6345238" y="1714500"/>
            <a:ext cx="885825" cy="258763"/>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dirty="0">
                <a:solidFill>
                  <a:schemeClr val="accent2"/>
                </a:solidFill>
                <a:latin typeface="Agilent TT Cond" pitchFamily="34" charset="0"/>
              </a:rPr>
              <a:t>envelope detector</a:t>
            </a:r>
            <a:endParaRPr lang="en-US" sz="2200" dirty="0">
              <a:solidFill>
                <a:schemeClr val="accent2"/>
              </a:solidFill>
              <a:latin typeface="Agilent TT Cond" pitchFamily="34" charset="0"/>
            </a:endParaRPr>
          </a:p>
        </p:txBody>
      </p:sp>
      <p:sp>
        <p:nvSpPr>
          <p:cNvPr id="3129" name="Text Box 71"/>
          <p:cNvSpPr txBox="1">
            <a:spLocks noChangeArrowheads="1"/>
          </p:cNvSpPr>
          <p:nvPr/>
        </p:nvSpPr>
        <p:spPr bwMode="auto">
          <a:xfrm>
            <a:off x="7627938" y="3079750"/>
            <a:ext cx="581025" cy="506413"/>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dirty="0">
                <a:solidFill>
                  <a:schemeClr val="accent2"/>
                </a:solidFill>
                <a:latin typeface="Agilent TT Cond" pitchFamily="34" charset="0"/>
              </a:rPr>
              <a:t>video</a:t>
            </a:r>
          </a:p>
          <a:p>
            <a:pPr algn="ctr" defTabSz="409575">
              <a:buClr>
                <a:srgbClr val="000000"/>
              </a:buClr>
              <a:buSzPct val="90000"/>
              <a:buFont typeface="Monotype Sorts" pitchFamily="2" charset="2"/>
              <a:buNone/>
            </a:pPr>
            <a:r>
              <a:rPr lang="en-US" sz="1700" dirty="0">
                <a:solidFill>
                  <a:schemeClr val="accent2"/>
                </a:solidFill>
                <a:latin typeface="Agilent TT Cond" pitchFamily="34" charset="0"/>
              </a:rPr>
              <a:t>filter</a:t>
            </a:r>
            <a:endParaRPr lang="en-US" sz="2200" dirty="0">
              <a:solidFill>
                <a:schemeClr val="accent2"/>
              </a:solidFill>
              <a:latin typeface="Agilent TT Cond" pitchFamily="34" charset="0"/>
            </a:endParaRPr>
          </a:p>
        </p:txBody>
      </p:sp>
      <p:sp>
        <p:nvSpPr>
          <p:cNvPr id="3130" name="Text Box 72"/>
          <p:cNvSpPr txBox="1">
            <a:spLocks noChangeArrowheads="1"/>
          </p:cNvSpPr>
          <p:nvPr/>
        </p:nvSpPr>
        <p:spPr bwMode="auto">
          <a:xfrm>
            <a:off x="2036763" y="3551238"/>
            <a:ext cx="992187" cy="506412"/>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dirty="0">
                <a:solidFill>
                  <a:schemeClr val="accent2"/>
                </a:solidFill>
                <a:latin typeface="Agilent TT Cond" pitchFamily="34" charset="0"/>
              </a:rPr>
              <a:t>local</a:t>
            </a:r>
          </a:p>
          <a:p>
            <a:pPr algn="ctr" defTabSz="409575">
              <a:buClr>
                <a:srgbClr val="000000"/>
              </a:buClr>
              <a:buSzPct val="90000"/>
              <a:buFont typeface="Monotype Sorts" pitchFamily="2" charset="2"/>
              <a:buNone/>
            </a:pPr>
            <a:r>
              <a:rPr lang="en-US" sz="1700" dirty="0">
                <a:solidFill>
                  <a:schemeClr val="accent2"/>
                </a:solidFill>
                <a:latin typeface="Agilent TT Cond" pitchFamily="34" charset="0"/>
              </a:rPr>
              <a:t>oscillator</a:t>
            </a:r>
            <a:endParaRPr lang="en-US" sz="2200" dirty="0">
              <a:solidFill>
                <a:schemeClr val="accent2"/>
              </a:solidFill>
              <a:latin typeface="Agilent TT Cond" pitchFamily="34" charset="0"/>
            </a:endParaRPr>
          </a:p>
        </p:txBody>
      </p:sp>
      <p:sp>
        <p:nvSpPr>
          <p:cNvPr id="3131" name="Text Box 73"/>
          <p:cNvSpPr txBox="1">
            <a:spLocks noChangeArrowheads="1"/>
          </p:cNvSpPr>
          <p:nvPr/>
        </p:nvSpPr>
        <p:spPr bwMode="auto">
          <a:xfrm>
            <a:off x="4495800" y="4183063"/>
            <a:ext cx="1016000" cy="503237"/>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dirty="0">
                <a:solidFill>
                  <a:schemeClr val="accent2"/>
                </a:solidFill>
                <a:latin typeface="Agilent TT Cond" pitchFamily="34" charset="0"/>
              </a:rPr>
              <a:t>sweep</a:t>
            </a:r>
          </a:p>
          <a:p>
            <a:pPr algn="ctr" defTabSz="409575">
              <a:buClr>
                <a:srgbClr val="000000"/>
              </a:buClr>
              <a:buSzPct val="90000"/>
              <a:buFont typeface="Monotype Sorts" pitchFamily="2" charset="2"/>
              <a:buNone/>
            </a:pPr>
            <a:r>
              <a:rPr lang="en-US" sz="1700" dirty="0">
                <a:solidFill>
                  <a:schemeClr val="accent2"/>
                </a:solidFill>
                <a:latin typeface="Agilent TT Cond" pitchFamily="34" charset="0"/>
              </a:rPr>
              <a:t>generator</a:t>
            </a:r>
            <a:endParaRPr lang="en-US" sz="2200" dirty="0">
              <a:solidFill>
                <a:schemeClr val="accent2"/>
              </a:solidFill>
              <a:latin typeface="Agilent TT Cond" pitchFamily="34" charset="0"/>
            </a:endParaRPr>
          </a:p>
        </p:txBody>
      </p:sp>
      <p:sp>
        <p:nvSpPr>
          <p:cNvPr id="3132" name="Text Box 74"/>
          <p:cNvSpPr txBox="1">
            <a:spLocks noChangeArrowheads="1"/>
          </p:cNvSpPr>
          <p:nvPr/>
        </p:nvSpPr>
        <p:spPr bwMode="auto">
          <a:xfrm>
            <a:off x="3721100" y="1755775"/>
            <a:ext cx="731838" cy="258763"/>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dirty="0">
                <a:solidFill>
                  <a:schemeClr val="accent2"/>
                </a:solidFill>
                <a:latin typeface="Agilent TT Cond" pitchFamily="34" charset="0"/>
              </a:rPr>
              <a:t>IF gain</a:t>
            </a:r>
            <a:endParaRPr lang="en-US" sz="2200" dirty="0">
              <a:solidFill>
                <a:schemeClr val="accent2"/>
              </a:solidFill>
              <a:latin typeface="Agilent TT Cond" pitchFamily="34" charset="0"/>
            </a:endParaRPr>
          </a:p>
        </p:txBody>
      </p:sp>
      <p:sp>
        <p:nvSpPr>
          <p:cNvPr id="3133" name="Text Box 75"/>
          <p:cNvSpPr txBox="1">
            <a:spLocks noChangeArrowheads="1"/>
          </p:cNvSpPr>
          <p:nvPr/>
        </p:nvSpPr>
        <p:spPr bwMode="auto">
          <a:xfrm>
            <a:off x="533400" y="2363788"/>
            <a:ext cx="506413" cy="401637"/>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Input</a:t>
            </a:r>
          </a:p>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signal</a:t>
            </a:r>
            <a:endParaRPr lang="en-US" sz="2200" dirty="0">
              <a:latin typeface="Agilent TT Cond" pitchFamily="34" charset="0"/>
            </a:endParaRPr>
          </a:p>
        </p:txBody>
      </p:sp>
      <p:sp>
        <p:nvSpPr>
          <p:cNvPr id="3134" name="Text Box 76"/>
          <p:cNvSpPr txBox="1">
            <a:spLocks noChangeArrowheads="1"/>
          </p:cNvSpPr>
          <p:nvPr/>
        </p:nvSpPr>
        <p:spPr bwMode="auto">
          <a:xfrm>
            <a:off x="6596063" y="5032375"/>
            <a:ext cx="1277937" cy="257175"/>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dirty="0">
                <a:solidFill>
                  <a:schemeClr val="accent2"/>
                </a:solidFill>
                <a:latin typeface="Agilent TT Cond" pitchFamily="34" charset="0"/>
              </a:rPr>
              <a:t>ADC, Display &amp; Video Processing</a:t>
            </a:r>
            <a:endParaRPr lang="en-US" sz="2200" dirty="0">
              <a:solidFill>
                <a:schemeClr val="accent2"/>
              </a:solidFill>
              <a:latin typeface="Agilent TT Cond" pitchFamily="34" charset="0"/>
            </a:endParaRPr>
          </a:p>
        </p:txBody>
      </p:sp>
      <p:grpSp>
        <p:nvGrpSpPr>
          <p:cNvPr id="8" name="Group 77"/>
          <p:cNvGrpSpPr>
            <a:grpSpLocks/>
          </p:cNvGrpSpPr>
          <p:nvPr/>
        </p:nvGrpSpPr>
        <p:grpSpPr bwMode="auto">
          <a:xfrm>
            <a:off x="6991350" y="2925763"/>
            <a:ext cx="533400" cy="865187"/>
            <a:chOff x="4404" y="2107"/>
            <a:chExt cx="336" cy="545"/>
          </a:xfrm>
        </p:grpSpPr>
        <p:sp>
          <p:nvSpPr>
            <p:cNvPr id="3137" name="Freeform 78"/>
            <p:cNvSpPr>
              <a:spLocks/>
            </p:cNvSpPr>
            <p:nvPr/>
          </p:nvSpPr>
          <p:spPr bwMode="auto">
            <a:xfrm>
              <a:off x="4551" y="2128"/>
              <a:ext cx="34" cy="73"/>
            </a:xfrm>
            <a:custGeom>
              <a:avLst/>
              <a:gdLst>
                <a:gd name="T0" fmla="*/ 16 w 37"/>
                <a:gd name="T1" fmla="*/ 63 h 83"/>
                <a:gd name="T2" fmla="*/ 30 w 37"/>
                <a:gd name="T3" fmla="*/ 0 h 83"/>
                <a:gd name="T4" fmla="*/ 16 w 37"/>
                <a:gd name="T5" fmla="*/ 16 h 83"/>
                <a:gd name="T6" fmla="*/ 0 w 37"/>
                <a:gd name="T7" fmla="*/ 0 h 83"/>
                <a:gd name="T8" fmla="*/ 16 w 37"/>
                <a:gd name="T9" fmla="*/ 63 h 83"/>
                <a:gd name="T10" fmla="*/ 16 w 37"/>
                <a:gd name="T11" fmla="*/ 63 h 83"/>
                <a:gd name="T12" fmla="*/ 0 60000 65536"/>
                <a:gd name="T13" fmla="*/ 0 60000 65536"/>
                <a:gd name="T14" fmla="*/ 0 60000 65536"/>
                <a:gd name="T15" fmla="*/ 0 60000 65536"/>
                <a:gd name="T16" fmla="*/ 0 60000 65536"/>
                <a:gd name="T17" fmla="*/ 0 60000 65536"/>
                <a:gd name="T18" fmla="*/ 0 w 37"/>
                <a:gd name="T19" fmla="*/ 0 h 83"/>
                <a:gd name="T20" fmla="*/ 37 w 37"/>
                <a:gd name="T21" fmla="*/ 83 h 83"/>
              </a:gdLst>
              <a:ahLst/>
              <a:cxnLst>
                <a:cxn ang="T12">
                  <a:pos x="T0" y="T1"/>
                </a:cxn>
                <a:cxn ang="T13">
                  <a:pos x="T2" y="T3"/>
                </a:cxn>
                <a:cxn ang="T14">
                  <a:pos x="T4" y="T5"/>
                </a:cxn>
                <a:cxn ang="T15">
                  <a:pos x="T6" y="T7"/>
                </a:cxn>
                <a:cxn ang="T16">
                  <a:pos x="T8" y="T9"/>
                </a:cxn>
                <a:cxn ang="T17">
                  <a:pos x="T10" y="T11"/>
                </a:cxn>
              </a:cxnLst>
              <a:rect l="T18" t="T19" r="T20" b="T21"/>
              <a:pathLst>
                <a:path w="37" h="83">
                  <a:moveTo>
                    <a:pt x="18" y="82"/>
                  </a:moveTo>
                  <a:lnTo>
                    <a:pt x="36" y="0"/>
                  </a:lnTo>
                  <a:lnTo>
                    <a:pt x="18" y="21"/>
                  </a:lnTo>
                  <a:lnTo>
                    <a:pt x="0" y="0"/>
                  </a:lnTo>
                  <a:lnTo>
                    <a:pt x="18" y="82"/>
                  </a:lnTo>
                </a:path>
              </a:pathLst>
            </a:custGeom>
            <a:solidFill>
              <a:srgbClr val="000000"/>
            </a:solidFill>
            <a:ln w="19050">
              <a:solidFill>
                <a:srgbClr val="000000"/>
              </a:solidFill>
              <a:round/>
              <a:headEnd/>
              <a:tailEnd/>
            </a:ln>
          </p:spPr>
          <p:txBody>
            <a:bodyPr/>
            <a:lstStyle/>
            <a:p>
              <a:endParaRPr lang="en-US" dirty="0"/>
            </a:p>
          </p:txBody>
        </p:sp>
        <p:sp>
          <p:nvSpPr>
            <p:cNvPr id="3138" name="Line 79"/>
            <p:cNvSpPr>
              <a:spLocks noChangeShapeType="1"/>
            </p:cNvSpPr>
            <p:nvPr/>
          </p:nvSpPr>
          <p:spPr bwMode="auto">
            <a:xfrm>
              <a:off x="4575" y="2555"/>
              <a:ext cx="0" cy="97"/>
            </a:xfrm>
            <a:prstGeom prst="line">
              <a:avLst/>
            </a:prstGeom>
            <a:noFill/>
            <a:ln w="19050">
              <a:solidFill>
                <a:srgbClr val="000000"/>
              </a:solidFill>
              <a:round/>
              <a:headEnd/>
              <a:tailEnd/>
            </a:ln>
          </p:spPr>
          <p:txBody>
            <a:bodyPr wrap="none" anchor="ctr"/>
            <a:lstStyle/>
            <a:p>
              <a:endParaRPr lang="en-US" dirty="0"/>
            </a:p>
          </p:txBody>
        </p:sp>
        <p:grpSp>
          <p:nvGrpSpPr>
            <p:cNvPr id="9" name="Group 80"/>
            <p:cNvGrpSpPr>
              <a:grpSpLocks/>
            </p:cNvGrpSpPr>
            <p:nvPr/>
          </p:nvGrpSpPr>
          <p:grpSpPr bwMode="auto">
            <a:xfrm>
              <a:off x="4404" y="2201"/>
              <a:ext cx="336" cy="355"/>
              <a:chOff x="4404" y="2201"/>
              <a:chExt cx="336" cy="355"/>
            </a:xfrm>
          </p:grpSpPr>
          <p:sp>
            <p:nvSpPr>
              <p:cNvPr id="3141" name="Freeform 81"/>
              <p:cNvSpPr>
                <a:spLocks/>
              </p:cNvSpPr>
              <p:nvPr/>
            </p:nvSpPr>
            <p:spPr bwMode="auto">
              <a:xfrm>
                <a:off x="4404" y="2201"/>
                <a:ext cx="336" cy="355"/>
              </a:xfrm>
              <a:custGeom>
                <a:avLst/>
                <a:gdLst>
                  <a:gd name="T0" fmla="*/ 304 w 370"/>
                  <a:gd name="T1" fmla="*/ 0 h 403"/>
                  <a:gd name="T2" fmla="*/ 304 w 370"/>
                  <a:gd name="T3" fmla="*/ 312 h 403"/>
                  <a:gd name="T4" fmla="*/ 0 w 370"/>
                  <a:gd name="T5" fmla="*/ 312 h 403"/>
                  <a:gd name="T6" fmla="*/ 0 w 370"/>
                  <a:gd name="T7" fmla="*/ 0 h 403"/>
                  <a:gd name="T8" fmla="*/ 304 w 370"/>
                  <a:gd name="T9" fmla="*/ 0 h 403"/>
                  <a:gd name="T10" fmla="*/ 0 60000 65536"/>
                  <a:gd name="T11" fmla="*/ 0 60000 65536"/>
                  <a:gd name="T12" fmla="*/ 0 60000 65536"/>
                  <a:gd name="T13" fmla="*/ 0 60000 65536"/>
                  <a:gd name="T14" fmla="*/ 0 60000 65536"/>
                  <a:gd name="T15" fmla="*/ 0 w 370"/>
                  <a:gd name="T16" fmla="*/ 0 h 403"/>
                  <a:gd name="T17" fmla="*/ 370 w 370"/>
                  <a:gd name="T18" fmla="*/ 403 h 403"/>
                </a:gdLst>
                <a:ahLst/>
                <a:cxnLst>
                  <a:cxn ang="T10">
                    <a:pos x="T0" y="T1"/>
                  </a:cxn>
                  <a:cxn ang="T11">
                    <a:pos x="T2" y="T3"/>
                  </a:cxn>
                  <a:cxn ang="T12">
                    <a:pos x="T4" y="T5"/>
                  </a:cxn>
                  <a:cxn ang="T13">
                    <a:pos x="T6" y="T7"/>
                  </a:cxn>
                  <a:cxn ang="T14">
                    <a:pos x="T8" y="T9"/>
                  </a:cxn>
                </a:cxnLst>
                <a:rect l="T15" t="T16" r="T17" b="T18"/>
                <a:pathLst>
                  <a:path w="370" h="403">
                    <a:moveTo>
                      <a:pt x="369" y="0"/>
                    </a:moveTo>
                    <a:lnTo>
                      <a:pt x="369" y="402"/>
                    </a:lnTo>
                    <a:lnTo>
                      <a:pt x="0" y="402"/>
                    </a:lnTo>
                    <a:lnTo>
                      <a:pt x="0" y="0"/>
                    </a:lnTo>
                    <a:lnTo>
                      <a:pt x="369" y="0"/>
                    </a:lnTo>
                  </a:path>
                </a:pathLst>
              </a:custGeom>
              <a:noFill/>
              <a:ln w="19050">
                <a:solidFill>
                  <a:schemeClr val="accent2"/>
                </a:solidFill>
                <a:round/>
                <a:headEnd/>
                <a:tailEnd/>
              </a:ln>
            </p:spPr>
            <p:txBody>
              <a:bodyPr/>
              <a:lstStyle/>
              <a:p>
                <a:endParaRPr lang="en-US" dirty="0"/>
              </a:p>
            </p:txBody>
          </p:sp>
          <p:sp>
            <p:nvSpPr>
              <p:cNvPr id="3142" name="Line 82"/>
              <p:cNvSpPr>
                <a:spLocks noChangeShapeType="1"/>
              </p:cNvSpPr>
              <p:nvPr/>
            </p:nvSpPr>
            <p:spPr bwMode="auto">
              <a:xfrm>
                <a:off x="4436" y="2312"/>
                <a:ext cx="192" cy="0"/>
              </a:xfrm>
              <a:prstGeom prst="line">
                <a:avLst/>
              </a:prstGeom>
              <a:noFill/>
              <a:ln w="19050">
                <a:solidFill>
                  <a:schemeClr val="accent2"/>
                </a:solidFill>
                <a:round/>
                <a:headEnd/>
                <a:tailEnd/>
              </a:ln>
            </p:spPr>
            <p:txBody>
              <a:bodyPr lIns="0" tIns="0" rIns="0" bIns="0">
                <a:spAutoFit/>
              </a:bodyPr>
              <a:lstStyle/>
              <a:p>
                <a:endParaRPr lang="en-US" dirty="0"/>
              </a:p>
            </p:txBody>
          </p:sp>
          <p:sp>
            <p:nvSpPr>
              <p:cNvPr id="3143" name="Line 83"/>
              <p:cNvSpPr>
                <a:spLocks noChangeShapeType="1"/>
              </p:cNvSpPr>
              <p:nvPr/>
            </p:nvSpPr>
            <p:spPr bwMode="auto">
              <a:xfrm>
                <a:off x="4624" y="2312"/>
                <a:ext cx="96" cy="144"/>
              </a:xfrm>
              <a:prstGeom prst="line">
                <a:avLst/>
              </a:prstGeom>
              <a:noFill/>
              <a:ln w="19050">
                <a:solidFill>
                  <a:schemeClr val="accent2"/>
                </a:solidFill>
                <a:round/>
                <a:headEnd/>
                <a:tailEnd/>
              </a:ln>
            </p:spPr>
            <p:txBody>
              <a:bodyPr lIns="0" tIns="0" rIns="0" bIns="0">
                <a:spAutoFit/>
              </a:bodyPr>
              <a:lstStyle/>
              <a:p>
                <a:endParaRPr lang="en-US" dirty="0"/>
              </a:p>
            </p:txBody>
          </p:sp>
        </p:grpSp>
        <p:sp>
          <p:nvSpPr>
            <p:cNvPr id="3140" name="Line 84"/>
            <p:cNvSpPr>
              <a:spLocks noChangeShapeType="1"/>
            </p:cNvSpPr>
            <p:nvPr/>
          </p:nvSpPr>
          <p:spPr bwMode="auto">
            <a:xfrm rot="21049061" flipV="1">
              <a:off x="4416" y="2107"/>
              <a:ext cx="288" cy="528"/>
            </a:xfrm>
            <a:prstGeom prst="line">
              <a:avLst/>
            </a:prstGeom>
            <a:noFill/>
            <a:ln w="22225">
              <a:solidFill>
                <a:schemeClr val="accent2"/>
              </a:solidFill>
              <a:round/>
              <a:headEnd/>
              <a:tailEnd type="triangle" w="med" len="lg"/>
            </a:ln>
          </p:spPr>
          <p:txBody>
            <a:bodyPr lIns="0" tIns="0" rIns="0" bIns="0">
              <a:spAutoFit/>
            </a:bodyPr>
            <a:lstStyle/>
            <a:p>
              <a:endParaRPr lang="en-US" dirty="0"/>
            </a:p>
          </p:txBody>
        </p:sp>
      </p:grpSp>
      <p:sp>
        <p:nvSpPr>
          <p:cNvPr id="3136" name="Line 86"/>
          <p:cNvSpPr>
            <a:spLocks noChangeShapeType="1"/>
          </p:cNvSpPr>
          <p:nvPr/>
        </p:nvSpPr>
        <p:spPr bwMode="auto">
          <a:xfrm rot="706139" flipV="1">
            <a:off x="3124200" y="3314700"/>
            <a:ext cx="381000" cy="914400"/>
          </a:xfrm>
          <a:prstGeom prst="line">
            <a:avLst/>
          </a:prstGeom>
          <a:noFill/>
          <a:ln w="22225">
            <a:solidFill>
              <a:schemeClr val="accent2"/>
            </a:solidFill>
            <a:round/>
            <a:headEnd/>
            <a:tailEnd type="triangle" w="med" len="lg"/>
          </a:ln>
        </p:spPr>
        <p:txBody>
          <a:bodyPr lIns="0" tIns="0" rIns="0" bIns="0">
            <a:spAutoFit/>
          </a:bodyPr>
          <a:lstStyle/>
          <a:p>
            <a:endParaRPr lang="en-US" dirty="0"/>
          </a:p>
        </p:txBody>
      </p:sp>
      <p:sp>
        <p:nvSpPr>
          <p:cNvPr id="87" name="Footer Placeholder 86"/>
          <p:cNvSpPr>
            <a:spLocks noGrp="1"/>
          </p:cNvSpPr>
          <p:nvPr>
            <p:ph type="ftr" sz="quarter" idx="10"/>
          </p:nvPr>
        </p:nvSpPr>
        <p:spPr/>
        <p:txBody>
          <a:bodyPr/>
          <a:lstStyle/>
          <a:p>
            <a:r>
              <a:rPr lang="en-US" dirty="0" smtClean="0"/>
              <a:t>Back to Basics Training</a:t>
            </a:r>
            <a:endParaRPr lang="en-US" dirty="0"/>
          </a:p>
        </p:txBody>
      </p:sp>
      <p:sp>
        <p:nvSpPr>
          <p:cNvPr id="88" name="Slide Number Placeholder 87"/>
          <p:cNvSpPr>
            <a:spLocks noGrp="1"/>
          </p:cNvSpPr>
          <p:nvPr>
            <p:ph type="sldNum" sz="quarter" idx="12"/>
          </p:nvPr>
        </p:nvSpPr>
        <p:spPr/>
        <p:txBody>
          <a:bodyPr/>
          <a:lstStyle/>
          <a:p>
            <a:fld id="{2D132F79-ACF3-4263-B52B-5972FA2CE406}" type="slidenum">
              <a:rPr lang="en-US" smtClean="0"/>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228600" y="76200"/>
            <a:ext cx="8391525" cy="815975"/>
          </a:xfrm>
        </p:spPr>
        <p:txBody>
          <a:bodyPr/>
          <a:lstStyle/>
          <a:p>
            <a:r>
              <a:rPr lang="en-US" dirty="0" smtClean="0"/>
              <a:t>Theory of Operation</a:t>
            </a:r>
            <a:br>
              <a:rPr lang="en-US" dirty="0" smtClean="0"/>
            </a:br>
            <a:r>
              <a:rPr lang="en-US" sz="2100" dirty="0" smtClean="0"/>
              <a:t>	Display terminology</a:t>
            </a:r>
            <a:endParaRPr lang="en-US" dirty="0" smtClean="0"/>
          </a:p>
        </p:txBody>
      </p:sp>
      <p:sp>
        <p:nvSpPr>
          <p:cNvPr id="18436" name="AutoShape 4"/>
          <p:cNvSpPr>
            <a:spLocks/>
          </p:cNvSpPr>
          <p:nvPr/>
        </p:nvSpPr>
        <p:spPr bwMode="auto">
          <a:xfrm rot="-5400000">
            <a:off x="4470400" y="3073400"/>
            <a:ext cx="355600" cy="5029200"/>
          </a:xfrm>
          <a:prstGeom prst="leftBrace">
            <a:avLst>
              <a:gd name="adj1" fmla="val 117857"/>
              <a:gd name="adj2" fmla="val 50000"/>
            </a:avLst>
          </a:prstGeom>
          <a:noFill/>
          <a:ln w="25400">
            <a:solidFill>
              <a:srgbClr val="FF6600"/>
            </a:solidFill>
            <a:round/>
            <a:headEnd/>
            <a:tailEnd/>
          </a:ln>
        </p:spPr>
        <p:txBody>
          <a:bodyPr lIns="0" tIns="0" rIns="0" bIns="0" anchor="ctr">
            <a:spAutoFit/>
          </a:bodyPr>
          <a:lstStyle/>
          <a:p>
            <a:endParaRPr lang="en-US" dirty="0"/>
          </a:p>
        </p:txBody>
      </p:sp>
      <p:sp>
        <p:nvSpPr>
          <p:cNvPr id="18437" name="Text Box 5"/>
          <p:cNvSpPr txBox="1">
            <a:spLocks noChangeArrowheads="1"/>
          </p:cNvSpPr>
          <p:nvPr/>
        </p:nvSpPr>
        <p:spPr bwMode="auto">
          <a:xfrm>
            <a:off x="4038600" y="5797550"/>
            <a:ext cx="1295400" cy="298450"/>
          </a:xfrm>
          <a:prstGeom prst="rect">
            <a:avLst/>
          </a:prstGeom>
          <a:noFill/>
          <a:ln w="9525">
            <a:solidFill>
              <a:srgbClr val="0000FF"/>
            </a:solidFill>
            <a:miter lim="800000"/>
            <a:headEnd/>
            <a:tailEnd/>
          </a:ln>
        </p:spPr>
        <p:txBody>
          <a:bodyPr lIns="0" tIns="0" rIns="0" bIns="0">
            <a:spAutoFit/>
          </a:bodyPr>
          <a:lstStyle/>
          <a:p>
            <a:pPr algn="ctr">
              <a:lnSpc>
                <a:spcPct val="95000"/>
              </a:lnSpc>
              <a:spcBef>
                <a:spcPct val="50000"/>
              </a:spcBef>
              <a:spcAft>
                <a:spcPct val="50000"/>
              </a:spcAft>
            </a:pPr>
            <a:r>
              <a:rPr lang="en-US" sz="2000" b="1" dirty="0">
                <a:solidFill>
                  <a:schemeClr val="accent2"/>
                </a:solidFill>
                <a:latin typeface="Agilent TT Cond" pitchFamily="34" charset="0"/>
              </a:rPr>
              <a:t>Freq. Span</a:t>
            </a:r>
          </a:p>
        </p:txBody>
      </p:sp>
      <p:sp>
        <p:nvSpPr>
          <p:cNvPr id="18441" name="Text Box 9"/>
          <p:cNvSpPr txBox="1">
            <a:spLocks noChangeArrowheads="1"/>
          </p:cNvSpPr>
          <p:nvPr/>
        </p:nvSpPr>
        <p:spPr bwMode="auto">
          <a:xfrm>
            <a:off x="7543800" y="3978275"/>
            <a:ext cx="1295400" cy="298450"/>
          </a:xfrm>
          <a:prstGeom prst="rect">
            <a:avLst/>
          </a:prstGeom>
          <a:noFill/>
          <a:ln w="9525">
            <a:solidFill>
              <a:srgbClr val="0000FF"/>
            </a:solidFill>
            <a:miter lim="800000"/>
            <a:headEnd/>
            <a:tailEnd/>
          </a:ln>
        </p:spPr>
        <p:txBody>
          <a:bodyPr lIns="0" tIns="0" rIns="0" bIns="0">
            <a:spAutoFit/>
          </a:bodyPr>
          <a:lstStyle/>
          <a:p>
            <a:pPr algn="ctr">
              <a:lnSpc>
                <a:spcPct val="95000"/>
              </a:lnSpc>
              <a:spcBef>
                <a:spcPct val="50000"/>
              </a:spcBef>
              <a:spcAft>
                <a:spcPct val="50000"/>
              </a:spcAft>
            </a:pPr>
            <a:r>
              <a:rPr lang="en-US" sz="2000" b="1" dirty="0">
                <a:solidFill>
                  <a:schemeClr val="accent2"/>
                </a:solidFill>
                <a:latin typeface="Agilent TT Cond" pitchFamily="34" charset="0"/>
              </a:rPr>
              <a:t>Stop Freq.</a:t>
            </a:r>
          </a:p>
        </p:txBody>
      </p:sp>
      <p:sp>
        <p:nvSpPr>
          <p:cNvPr id="18443" name="Text Box 11"/>
          <p:cNvSpPr txBox="1">
            <a:spLocks noChangeArrowheads="1"/>
          </p:cNvSpPr>
          <p:nvPr/>
        </p:nvSpPr>
        <p:spPr bwMode="auto">
          <a:xfrm>
            <a:off x="6451600" y="5638800"/>
            <a:ext cx="1524000" cy="298450"/>
          </a:xfrm>
          <a:prstGeom prst="rect">
            <a:avLst/>
          </a:prstGeom>
          <a:noFill/>
          <a:ln w="9525">
            <a:solidFill>
              <a:srgbClr val="0000FF"/>
            </a:solidFill>
            <a:miter lim="800000"/>
            <a:headEnd/>
            <a:tailEnd/>
          </a:ln>
        </p:spPr>
        <p:txBody>
          <a:bodyPr lIns="0" tIns="0" rIns="0" bIns="0">
            <a:spAutoFit/>
          </a:bodyPr>
          <a:lstStyle/>
          <a:p>
            <a:pPr algn="ctr">
              <a:lnSpc>
                <a:spcPct val="95000"/>
              </a:lnSpc>
              <a:spcBef>
                <a:spcPct val="50000"/>
              </a:spcBef>
              <a:spcAft>
                <a:spcPct val="50000"/>
              </a:spcAft>
            </a:pPr>
            <a:r>
              <a:rPr lang="en-US" sz="2000" b="1" dirty="0">
                <a:solidFill>
                  <a:schemeClr val="accent2"/>
                </a:solidFill>
                <a:latin typeface="Agilent TT Cond" pitchFamily="34" charset="0"/>
              </a:rPr>
              <a:t>Center Freq.</a:t>
            </a:r>
          </a:p>
        </p:txBody>
      </p:sp>
      <p:sp>
        <p:nvSpPr>
          <p:cNvPr id="18445" name="Text Box 13"/>
          <p:cNvSpPr txBox="1">
            <a:spLocks noChangeArrowheads="1"/>
          </p:cNvSpPr>
          <p:nvPr/>
        </p:nvSpPr>
        <p:spPr bwMode="auto">
          <a:xfrm>
            <a:off x="7467600" y="1003300"/>
            <a:ext cx="1524000" cy="587375"/>
          </a:xfrm>
          <a:prstGeom prst="rect">
            <a:avLst/>
          </a:prstGeom>
          <a:noFill/>
          <a:ln w="9525">
            <a:solidFill>
              <a:srgbClr val="0000FF"/>
            </a:solidFill>
            <a:miter lim="800000"/>
            <a:headEnd/>
            <a:tailEnd/>
          </a:ln>
        </p:spPr>
        <p:txBody>
          <a:bodyPr lIns="0" tIns="0" rIns="0" bIns="0">
            <a:spAutoFit/>
          </a:bodyPr>
          <a:lstStyle/>
          <a:p>
            <a:pPr algn="ctr">
              <a:lnSpc>
                <a:spcPct val="95000"/>
              </a:lnSpc>
              <a:spcBef>
                <a:spcPct val="50000"/>
              </a:spcBef>
              <a:spcAft>
                <a:spcPct val="50000"/>
              </a:spcAft>
            </a:pPr>
            <a:r>
              <a:rPr lang="en-US" sz="2000" b="1" dirty="0">
                <a:solidFill>
                  <a:schemeClr val="accent2"/>
                </a:solidFill>
                <a:latin typeface="Agilent TT Cond" pitchFamily="34" charset="0"/>
              </a:rPr>
              <a:t>Reference Level</a:t>
            </a:r>
          </a:p>
        </p:txBody>
      </p:sp>
      <p:sp>
        <p:nvSpPr>
          <p:cNvPr id="18446" name="Text Box 14"/>
          <p:cNvSpPr txBox="1">
            <a:spLocks noChangeArrowheads="1"/>
          </p:cNvSpPr>
          <p:nvPr/>
        </p:nvSpPr>
        <p:spPr bwMode="auto">
          <a:xfrm rot="-5400000">
            <a:off x="796925" y="2784475"/>
            <a:ext cx="1295400" cy="298450"/>
          </a:xfrm>
          <a:prstGeom prst="rect">
            <a:avLst/>
          </a:prstGeom>
          <a:noFill/>
          <a:ln w="9525">
            <a:solidFill>
              <a:srgbClr val="0000FF"/>
            </a:solidFill>
            <a:miter lim="800000"/>
            <a:headEnd/>
            <a:tailEnd/>
          </a:ln>
        </p:spPr>
        <p:txBody>
          <a:bodyPr lIns="0" tIns="0" rIns="0" bIns="0">
            <a:spAutoFit/>
          </a:bodyPr>
          <a:lstStyle/>
          <a:p>
            <a:pPr algn="ctr">
              <a:lnSpc>
                <a:spcPct val="95000"/>
              </a:lnSpc>
              <a:spcBef>
                <a:spcPct val="50000"/>
              </a:spcBef>
              <a:spcAft>
                <a:spcPct val="50000"/>
              </a:spcAft>
            </a:pPr>
            <a:r>
              <a:rPr lang="en-US" sz="2000" b="1" dirty="0">
                <a:solidFill>
                  <a:schemeClr val="accent2"/>
                </a:solidFill>
                <a:latin typeface="Agilent TT Cond" pitchFamily="34" charset="0"/>
              </a:rPr>
              <a:t>Amplitude</a:t>
            </a:r>
          </a:p>
        </p:txBody>
      </p:sp>
      <p:sp>
        <p:nvSpPr>
          <p:cNvPr id="18447" name="Line 15"/>
          <p:cNvSpPr>
            <a:spLocks noChangeShapeType="1"/>
          </p:cNvSpPr>
          <p:nvPr/>
        </p:nvSpPr>
        <p:spPr bwMode="auto">
          <a:xfrm rot="3816807">
            <a:off x="1305719" y="3657593"/>
            <a:ext cx="282575" cy="141287"/>
          </a:xfrm>
          <a:prstGeom prst="line">
            <a:avLst/>
          </a:prstGeom>
          <a:noFill/>
          <a:ln w="25400">
            <a:solidFill>
              <a:srgbClr val="FF6600"/>
            </a:solidFill>
            <a:round/>
            <a:headEnd/>
            <a:tailEnd type="triangle" w="lg" len="lg"/>
          </a:ln>
        </p:spPr>
        <p:txBody>
          <a:bodyPr lIns="0" tIns="0" rIns="0" bIns="0">
            <a:spAutoFit/>
          </a:bodyPr>
          <a:lstStyle/>
          <a:p>
            <a:endParaRPr lang="en-US" dirty="0"/>
          </a:p>
        </p:txBody>
      </p:sp>
      <p:sp>
        <p:nvSpPr>
          <p:cNvPr id="18448" name="Line 16"/>
          <p:cNvSpPr>
            <a:spLocks noChangeShapeType="1"/>
          </p:cNvSpPr>
          <p:nvPr/>
        </p:nvSpPr>
        <p:spPr bwMode="auto">
          <a:xfrm rot="17783227" flipV="1">
            <a:off x="1295400" y="2039412"/>
            <a:ext cx="304800" cy="152400"/>
          </a:xfrm>
          <a:prstGeom prst="line">
            <a:avLst/>
          </a:prstGeom>
          <a:noFill/>
          <a:ln w="25400">
            <a:solidFill>
              <a:srgbClr val="FF6600"/>
            </a:solidFill>
            <a:round/>
            <a:headEnd/>
            <a:tailEnd type="triangle" w="lg" len="lg"/>
          </a:ln>
        </p:spPr>
        <p:txBody>
          <a:bodyPr lIns="0" tIns="0" rIns="0" bIns="0">
            <a:spAutoFit/>
          </a:bodyPr>
          <a:lstStyle/>
          <a:p>
            <a:endParaRPr lang="en-US" dirty="0"/>
          </a:p>
        </p:txBody>
      </p:sp>
      <p:sp>
        <p:nvSpPr>
          <p:cNvPr id="19" name="Footer Placeholder 18"/>
          <p:cNvSpPr>
            <a:spLocks noGrp="1"/>
          </p:cNvSpPr>
          <p:nvPr>
            <p:ph type="ftr" sz="quarter" idx="10"/>
          </p:nvPr>
        </p:nvSpPr>
        <p:spPr/>
        <p:txBody>
          <a:bodyPr/>
          <a:lstStyle/>
          <a:p>
            <a:r>
              <a:rPr lang="en-US" dirty="0" smtClean="0"/>
              <a:t>Back to Basics Training</a:t>
            </a:r>
            <a:endParaRPr lang="en-US" dirty="0"/>
          </a:p>
        </p:txBody>
      </p:sp>
      <p:sp>
        <p:nvSpPr>
          <p:cNvPr id="20" name="Slide Number Placeholder 19"/>
          <p:cNvSpPr>
            <a:spLocks noGrp="1"/>
          </p:cNvSpPr>
          <p:nvPr>
            <p:ph type="sldNum" sz="quarter" idx="12"/>
          </p:nvPr>
        </p:nvSpPr>
        <p:spPr/>
        <p:txBody>
          <a:bodyPr/>
          <a:lstStyle/>
          <a:p>
            <a:fld id="{2D132F79-ACF3-4263-B52B-5972FA2CE406}" type="slidenum">
              <a:rPr lang="en-US" smtClean="0"/>
              <a:pPr/>
              <a:t>12</a:t>
            </a:fld>
            <a:endParaRPr lang="en-US" dirty="0"/>
          </a:p>
        </p:txBody>
      </p:sp>
      <p:pic>
        <p:nvPicPr>
          <p:cNvPr id="55298" name="Picture 2" descr="C:\Documents and Settings\rjgr\My Documents\AAMCD\slides\Spectrum Analyzers\SA B2B other\Screen shot slide 12\Screen 12 Rev\Screen_0005.png"/>
          <p:cNvPicPr>
            <a:picLocks noChangeAspect="1" noChangeArrowheads="1"/>
          </p:cNvPicPr>
          <p:nvPr/>
        </p:nvPicPr>
        <p:blipFill>
          <a:blip r:embed="rId3" cstate="print"/>
          <a:srcRect/>
          <a:stretch>
            <a:fillRect/>
          </a:stretch>
        </p:blipFill>
        <p:spPr bwMode="auto">
          <a:xfrm>
            <a:off x="1752600" y="990600"/>
            <a:ext cx="5410200" cy="4392775"/>
          </a:xfrm>
          <a:prstGeom prst="rect">
            <a:avLst/>
          </a:prstGeom>
          <a:noFill/>
        </p:spPr>
      </p:pic>
      <p:sp>
        <p:nvSpPr>
          <p:cNvPr id="18450" name="Line 18"/>
          <p:cNvSpPr>
            <a:spLocks noChangeShapeType="1"/>
          </p:cNvSpPr>
          <p:nvPr/>
        </p:nvSpPr>
        <p:spPr bwMode="auto">
          <a:xfrm>
            <a:off x="2057400" y="1905000"/>
            <a:ext cx="5029200" cy="0"/>
          </a:xfrm>
          <a:prstGeom prst="line">
            <a:avLst/>
          </a:prstGeom>
          <a:noFill/>
          <a:ln w="25400">
            <a:solidFill>
              <a:srgbClr val="FF9900"/>
            </a:solidFill>
            <a:round/>
            <a:headEnd/>
            <a:tailEnd/>
          </a:ln>
        </p:spPr>
        <p:txBody>
          <a:bodyPr wrap="square" lIns="0" tIns="0" rIns="0" bIns="0">
            <a:spAutoFit/>
          </a:bodyPr>
          <a:lstStyle/>
          <a:p>
            <a:endParaRPr lang="en-US" dirty="0"/>
          </a:p>
        </p:txBody>
      </p:sp>
      <p:sp>
        <p:nvSpPr>
          <p:cNvPr id="18438" name="Line 6"/>
          <p:cNvSpPr>
            <a:spLocks noChangeShapeType="1"/>
          </p:cNvSpPr>
          <p:nvPr/>
        </p:nvSpPr>
        <p:spPr bwMode="auto">
          <a:xfrm>
            <a:off x="1066800" y="4419600"/>
            <a:ext cx="990600" cy="457200"/>
          </a:xfrm>
          <a:prstGeom prst="line">
            <a:avLst/>
          </a:prstGeom>
          <a:noFill/>
          <a:ln w="25400">
            <a:solidFill>
              <a:srgbClr val="FF6600"/>
            </a:solidFill>
            <a:round/>
            <a:headEnd/>
            <a:tailEnd type="triangle" w="lg" len="lg"/>
          </a:ln>
        </p:spPr>
        <p:txBody>
          <a:bodyPr wrap="square" lIns="0" tIns="0" rIns="0" bIns="0">
            <a:spAutoFit/>
          </a:bodyPr>
          <a:lstStyle/>
          <a:p>
            <a:endParaRPr lang="en-US" dirty="0"/>
          </a:p>
        </p:txBody>
      </p:sp>
      <p:sp>
        <p:nvSpPr>
          <p:cNvPr id="18444" name="Line 12"/>
          <p:cNvSpPr>
            <a:spLocks noChangeShapeType="1"/>
          </p:cNvSpPr>
          <p:nvPr/>
        </p:nvSpPr>
        <p:spPr bwMode="auto">
          <a:xfrm flipH="1">
            <a:off x="7086600" y="1600200"/>
            <a:ext cx="381000" cy="304800"/>
          </a:xfrm>
          <a:prstGeom prst="line">
            <a:avLst/>
          </a:prstGeom>
          <a:noFill/>
          <a:ln w="25400">
            <a:solidFill>
              <a:srgbClr val="FF6600"/>
            </a:solidFill>
            <a:round/>
            <a:headEnd/>
            <a:tailEnd type="triangle" w="lg" len="lg"/>
          </a:ln>
        </p:spPr>
        <p:txBody>
          <a:bodyPr wrap="square" lIns="0" tIns="0" rIns="0" bIns="0">
            <a:spAutoFit/>
          </a:bodyPr>
          <a:lstStyle/>
          <a:p>
            <a:endParaRPr lang="en-US" dirty="0"/>
          </a:p>
        </p:txBody>
      </p:sp>
      <p:sp>
        <p:nvSpPr>
          <p:cNvPr id="18442" name="Line 10"/>
          <p:cNvSpPr>
            <a:spLocks noChangeShapeType="1"/>
          </p:cNvSpPr>
          <p:nvPr/>
        </p:nvSpPr>
        <p:spPr bwMode="auto">
          <a:xfrm rot="3727089" flipH="1">
            <a:off x="4671902" y="4710921"/>
            <a:ext cx="1674975" cy="1234824"/>
          </a:xfrm>
          <a:prstGeom prst="line">
            <a:avLst/>
          </a:prstGeom>
          <a:noFill/>
          <a:ln w="25400">
            <a:solidFill>
              <a:srgbClr val="FF6600"/>
            </a:solidFill>
            <a:round/>
            <a:headEnd/>
            <a:tailEnd type="triangle" w="lg" len="lg"/>
          </a:ln>
        </p:spPr>
        <p:txBody>
          <a:bodyPr wrap="square" lIns="0" tIns="0" rIns="0" bIns="0">
            <a:spAutoFit/>
          </a:bodyPr>
          <a:lstStyle/>
          <a:p>
            <a:endParaRPr lang="en-US" dirty="0"/>
          </a:p>
        </p:txBody>
      </p:sp>
      <p:sp>
        <p:nvSpPr>
          <p:cNvPr id="18440" name="Line 8"/>
          <p:cNvSpPr>
            <a:spLocks noChangeShapeType="1"/>
          </p:cNvSpPr>
          <p:nvPr/>
        </p:nvSpPr>
        <p:spPr bwMode="auto">
          <a:xfrm flipH="1">
            <a:off x="7086600" y="4305300"/>
            <a:ext cx="1066800" cy="571500"/>
          </a:xfrm>
          <a:prstGeom prst="line">
            <a:avLst/>
          </a:prstGeom>
          <a:noFill/>
          <a:ln w="25400">
            <a:solidFill>
              <a:srgbClr val="FF6600"/>
            </a:solidFill>
            <a:round/>
            <a:headEnd/>
            <a:tailEnd type="triangle" w="lg" len="lg"/>
          </a:ln>
        </p:spPr>
        <p:txBody>
          <a:bodyPr wrap="square" lIns="0" tIns="0" rIns="0" bIns="0">
            <a:spAutoFit/>
          </a:bodyPr>
          <a:lstStyle/>
          <a:p>
            <a:endParaRPr lang="en-US" dirty="0"/>
          </a:p>
        </p:txBody>
      </p:sp>
      <p:sp>
        <p:nvSpPr>
          <p:cNvPr id="18439" name="Text Box 7"/>
          <p:cNvSpPr txBox="1">
            <a:spLocks noChangeArrowheads="1"/>
          </p:cNvSpPr>
          <p:nvPr/>
        </p:nvSpPr>
        <p:spPr bwMode="auto">
          <a:xfrm>
            <a:off x="152400" y="4121150"/>
            <a:ext cx="1295400" cy="298450"/>
          </a:xfrm>
          <a:prstGeom prst="rect">
            <a:avLst/>
          </a:prstGeom>
          <a:noFill/>
          <a:ln w="9525">
            <a:solidFill>
              <a:srgbClr val="0000FF"/>
            </a:solidFill>
            <a:miter lim="800000"/>
            <a:headEnd/>
            <a:tailEnd/>
          </a:ln>
        </p:spPr>
        <p:txBody>
          <a:bodyPr lIns="0" tIns="0" rIns="0" bIns="0">
            <a:spAutoFit/>
          </a:bodyPr>
          <a:lstStyle/>
          <a:p>
            <a:pPr algn="ctr">
              <a:lnSpc>
                <a:spcPct val="95000"/>
              </a:lnSpc>
              <a:spcBef>
                <a:spcPct val="50000"/>
              </a:spcBef>
              <a:spcAft>
                <a:spcPct val="50000"/>
              </a:spcAft>
            </a:pPr>
            <a:r>
              <a:rPr lang="en-US" sz="2000" b="1" dirty="0">
                <a:solidFill>
                  <a:schemeClr val="accent2"/>
                </a:solidFill>
                <a:latin typeface="Agilent TT Cond" pitchFamily="34" charset="0"/>
              </a:rPr>
              <a:t>Start Freq.</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8600" y="76199"/>
            <a:ext cx="8915400" cy="828675"/>
          </a:xfrm>
        </p:spPr>
        <p:txBody>
          <a:bodyPr/>
          <a:lstStyle/>
          <a:p>
            <a:r>
              <a:rPr lang="en-US" dirty="0" smtClean="0"/>
              <a:t>Theory of Operation</a:t>
            </a:r>
            <a:br>
              <a:rPr lang="en-US" dirty="0" smtClean="0"/>
            </a:br>
            <a:r>
              <a:rPr lang="en-US" sz="2100" dirty="0" smtClean="0"/>
              <a:t>	Mixer</a:t>
            </a:r>
            <a:endParaRPr lang="en-US" dirty="0" smtClean="0"/>
          </a:p>
        </p:txBody>
      </p:sp>
      <p:sp>
        <p:nvSpPr>
          <p:cNvPr id="19459" name="AutoShape 70"/>
          <p:cNvSpPr>
            <a:spLocks noChangeArrowheads="1"/>
          </p:cNvSpPr>
          <p:nvPr/>
        </p:nvSpPr>
        <p:spPr bwMode="auto">
          <a:xfrm flipV="1">
            <a:off x="638175" y="3048000"/>
            <a:ext cx="7834313" cy="2820988"/>
          </a:xfrm>
          <a:prstGeom prst="roundRect">
            <a:avLst>
              <a:gd name="adj" fmla="val 0"/>
            </a:avLst>
          </a:prstGeom>
          <a:solidFill>
            <a:schemeClr val="accent2"/>
          </a:solidFill>
          <a:ln w="19050">
            <a:solidFill>
              <a:schemeClr val="accent2"/>
            </a:solidFill>
            <a:round/>
            <a:headEnd/>
            <a:tailEnd/>
          </a:ln>
        </p:spPr>
        <p:txBody>
          <a:bodyPr wrap="none" anchor="ctr"/>
          <a:lstStyle/>
          <a:p>
            <a:endParaRPr lang="en-US" dirty="0"/>
          </a:p>
        </p:txBody>
      </p:sp>
      <p:sp>
        <p:nvSpPr>
          <p:cNvPr id="19460" name="AutoShape 71"/>
          <p:cNvSpPr>
            <a:spLocks noChangeArrowheads="1"/>
          </p:cNvSpPr>
          <p:nvPr/>
        </p:nvSpPr>
        <p:spPr bwMode="auto">
          <a:xfrm flipV="1">
            <a:off x="552450" y="3124200"/>
            <a:ext cx="7835900" cy="2819400"/>
          </a:xfrm>
          <a:prstGeom prst="roundRect">
            <a:avLst>
              <a:gd name="adj" fmla="val 0"/>
            </a:avLst>
          </a:prstGeom>
          <a:solidFill>
            <a:srgbClr val="FFFFFF"/>
          </a:solidFill>
          <a:ln w="31750">
            <a:solidFill>
              <a:schemeClr val="accent2"/>
            </a:solidFill>
            <a:round/>
            <a:headEnd/>
            <a:tailEnd/>
          </a:ln>
        </p:spPr>
        <p:txBody>
          <a:bodyPr wrap="none" anchor="ctr"/>
          <a:lstStyle/>
          <a:p>
            <a:endParaRPr lang="en-US" dirty="0"/>
          </a:p>
        </p:txBody>
      </p:sp>
      <p:sp>
        <p:nvSpPr>
          <p:cNvPr id="19461" name="Line 72"/>
          <p:cNvSpPr>
            <a:spLocks noChangeShapeType="1"/>
          </p:cNvSpPr>
          <p:nvPr/>
        </p:nvSpPr>
        <p:spPr bwMode="auto">
          <a:xfrm>
            <a:off x="812800" y="4335463"/>
            <a:ext cx="884238" cy="0"/>
          </a:xfrm>
          <a:prstGeom prst="line">
            <a:avLst/>
          </a:prstGeom>
          <a:noFill/>
          <a:ln w="31750">
            <a:solidFill>
              <a:schemeClr val="bg2"/>
            </a:solidFill>
            <a:round/>
            <a:headEnd/>
            <a:tailEnd/>
          </a:ln>
        </p:spPr>
        <p:txBody>
          <a:bodyPr lIns="0" tIns="0" rIns="0" bIns="0"/>
          <a:lstStyle/>
          <a:p>
            <a:endParaRPr lang="en-US" dirty="0"/>
          </a:p>
        </p:txBody>
      </p:sp>
      <p:sp>
        <p:nvSpPr>
          <p:cNvPr id="19462" name="Line 73"/>
          <p:cNvSpPr>
            <a:spLocks noChangeShapeType="1"/>
          </p:cNvSpPr>
          <p:nvPr/>
        </p:nvSpPr>
        <p:spPr bwMode="auto">
          <a:xfrm flipV="1">
            <a:off x="1076325" y="3927475"/>
            <a:ext cx="0" cy="403225"/>
          </a:xfrm>
          <a:prstGeom prst="line">
            <a:avLst/>
          </a:prstGeom>
          <a:noFill/>
          <a:ln w="31750">
            <a:solidFill>
              <a:srgbClr val="00CC00"/>
            </a:solidFill>
            <a:round/>
            <a:headEnd/>
            <a:tailEnd/>
          </a:ln>
        </p:spPr>
        <p:txBody>
          <a:bodyPr lIns="0" tIns="0" rIns="0" bIns="0"/>
          <a:lstStyle/>
          <a:p>
            <a:endParaRPr lang="en-US" dirty="0"/>
          </a:p>
        </p:txBody>
      </p:sp>
      <p:grpSp>
        <p:nvGrpSpPr>
          <p:cNvPr id="2" name="Group 74"/>
          <p:cNvGrpSpPr>
            <a:grpSpLocks/>
          </p:cNvGrpSpPr>
          <p:nvPr/>
        </p:nvGrpSpPr>
        <p:grpSpPr bwMode="auto">
          <a:xfrm>
            <a:off x="1023938" y="4343400"/>
            <a:ext cx="423862" cy="304800"/>
            <a:chOff x="709" y="3318"/>
            <a:chExt cx="183" cy="187"/>
          </a:xfrm>
        </p:grpSpPr>
        <p:sp>
          <p:nvSpPr>
            <p:cNvPr id="19582" name="Text Box 75"/>
            <p:cNvSpPr txBox="1">
              <a:spLocks noChangeArrowheads="1"/>
            </p:cNvSpPr>
            <p:nvPr/>
          </p:nvSpPr>
          <p:spPr bwMode="auto">
            <a:xfrm>
              <a:off x="709" y="3318"/>
              <a:ext cx="66" cy="161"/>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500" b="1" dirty="0">
                  <a:solidFill>
                    <a:srgbClr val="00CC00"/>
                  </a:solidFill>
                  <a:latin typeface="Agilent TT Cond" pitchFamily="34" charset="0"/>
                </a:rPr>
                <a:t>f</a:t>
              </a:r>
              <a:endParaRPr lang="en-US" sz="2600" b="1" dirty="0">
                <a:solidFill>
                  <a:srgbClr val="00CC00"/>
                </a:solidFill>
                <a:latin typeface="Agilent TT Cond" pitchFamily="34" charset="0"/>
              </a:endParaRPr>
            </a:p>
          </p:txBody>
        </p:sp>
        <p:sp>
          <p:nvSpPr>
            <p:cNvPr id="19583" name="Text Box 76"/>
            <p:cNvSpPr txBox="1">
              <a:spLocks noChangeArrowheads="1"/>
            </p:cNvSpPr>
            <p:nvPr/>
          </p:nvSpPr>
          <p:spPr bwMode="auto">
            <a:xfrm>
              <a:off x="756" y="3384"/>
              <a:ext cx="136" cy="121"/>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400" dirty="0">
                  <a:solidFill>
                    <a:srgbClr val="00CC00"/>
                  </a:solidFill>
                  <a:latin typeface="Agilent TT Cond" pitchFamily="34" charset="0"/>
                </a:rPr>
                <a:t>sig</a:t>
              </a:r>
            </a:p>
          </p:txBody>
        </p:sp>
      </p:grpSp>
      <p:sp>
        <p:nvSpPr>
          <p:cNvPr id="19464" name="Line 77"/>
          <p:cNvSpPr>
            <a:spLocks noChangeShapeType="1"/>
          </p:cNvSpPr>
          <p:nvPr/>
        </p:nvSpPr>
        <p:spPr bwMode="auto">
          <a:xfrm flipV="1">
            <a:off x="809625" y="3543300"/>
            <a:ext cx="0" cy="785813"/>
          </a:xfrm>
          <a:prstGeom prst="line">
            <a:avLst/>
          </a:prstGeom>
          <a:noFill/>
          <a:ln w="31750">
            <a:solidFill>
              <a:schemeClr val="bg2"/>
            </a:solidFill>
            <a:round/>
            <a:headEnd/>
            <a:tailEnd/>
          </a:ln>
        </p:spPr>
        <p:txBody>
          <a:bodyPr lIns="0" tIns="0" rIns="0" bIns="0"/>
          <a:lstStyle/>
          <a:p>
            <a:endParaRPr lang="en-US" dirty="0"/>
          </a:p>
        </p:txBody>
      </p:sp>
      <p:grpSp>
        <p:nvGrpSpPr>
          <p:cNvPr id="3" name="Group 78"/>
          <p:cNvGrpSpPr>
            <a:grpSpLocks/>
          </p:cNvGrpSpPr>
          <p:nvPr/>
        </p:nvGrpSpPr>
        <p:grpSpPr bwMode="auto">
          <a:xfrm>
            <a:off x="1849438" y="3695700"/>
            <a:ext cx="2994025" cy="1758950"/>
            <a:chOff x="1282" y="2856"/>
            <a:chExt cx="2074" cy="1256"/>
          </a:xfrm>
        </p:grpSpPr>
        <p:grpSp>
          <p:nvGrpSpPr>
            <p:cNvPr id="4" name="Group 79"/>
            <p:cNvGrpSpPr>
              <a:grpSpLocks/>
            </p:cNvGrpSpPr>
            <p:nvPr/>
          </p:nvGrpSpPr>
          <p:grpSpPr bwMode="auto">
            <a:xfrm>
              <a:off x="1998" y="2856"/>
              <a:ext cx="726" cy="692"/>
              <a:chOff x="1998" y="2856"/>
              <a:chExt cx="726" cy="692"/>
            </a:xfrm>
          </p:grpSpPr>
          <p:sp>
            <p:nvSpPr>
              <p:cNvPr id="19579" name="Freeform 80"/>
              <p:cNvSpPr>
                <a:spLocks/>
              </p:cNvSpPr>
              <p:nvPr/>
            </p:nvSpPr>
            <p:spPr bwMode="auto">
              <a:xfrm>
                <a:off x="1998" y="2856"/>
                <a:ext cx="726" cy="692"/>
              </a:xfrm>
              <a:custGeom>
                <a:avLst/>
                <a:gdLst>
                  <a:gd name="T0" fmla="*/ 721 w 726"/>
                  <a:gd name="T1" fmla="*/ 322 h 692"/>
                  <a:gd name="T2" fmla="*/ 713 w 726"/>
                  <a:gd name="T3" fmla="*/ 271 h 692"/>
                  <a:gd name="T4" fmla="*/ 699 w 726"/>
                  <a:gd name="T5" fmla="*/ 221 h 692"/>
                  <a:gd name="T6" fmla="*/ 674 w 726"/>
                  <a:gd name="T7" fmla="*/ 174 h 692"/>
                  <a:gd name="T8" fmla="*/ 642 w 726"/>
                  <a:gd name="T9" fmla="*/ 132 h 692"/>
                  <a:gd name="T10" fmla="*/ 605 w 726"/>
                  <a:gd name="T11" fmla="*/ 94 h 692"/>
                  <a:gd name="T12" fmla="*/ 564 w 726"/>
                  <a:gd name="T13" fmla="*/ 61 h 692"/>
                  <a:gd name="T14" fmla="*/ 518 w 726"/>
                  <a:gd name="T15" fmla="*/ 37 h 692"/>
                  <a:gd name="T16" fmla="*/ 467 w 726"/>
                  <a:gd name="T17" fmla="*/ 18 h 692"/>
                  <a:gd name="T18" fmla="*/ 416 w 726"/>
                  <a:gd name="T19" fmla="*/ 3 h 692"/>
                  <a:gd name="T20" fmla="*/ 360 w 726"/>
                  <a:gd name="T21" fmla="*/ 0 h 692"/>
                  <a:gd name="T22" fmla="*/ 308 w 726"/>
                  <a:gd name="T23" fmla="*/ 3 h 692"/>
                  <a:gd name="T24" fmla="*/ 256 w 726"/>
                  <a:gd name="T25" fmla="*/ 18 h 692"/>
                  <a:gd name="T26" fmla="*/ 201 w 726"/>
                  <a:gd name="T27" fmla="*/ 37 h 692"/>
                  <a:gd name="T28" fmla="*/ 158 w 726"/>
                  <a:gd name="T29" fmla="*/ 61 h 692"/>
                  <a:gd name="T30" fmla="*/ 118 w 726"/>
                  <a:gd name="T31" fmla="*/ 94 h 692"/>
                  <a:gd name="T32" fmla="*/ 79 w 726"/>
                  <a:gd name="T33" fmla="*/ 132 h 692"/>
                  <a:gd name="T34" fmla="*/ 47 w 726"/>
                  <a:gd name="T35" fmla="*/ 174 h 692"/>
                  <a:gd name="T36" fmla="*/ 24 w 726"/>
                  <a:gd name="T37" fmla="*/ 221 h 692"/>
                  <a:gd name="T38" fmla="*/ 7 w 726"/>
                  <a:gd name="T39" fmla="*/ 271 h 692"/>
                  <a:gd name="T40" fmla="*/ 0 w 726"/>
                  <a:gd name="T41" fmla="*/ 322 h 692"/>
                  <a:gd name="T42" fmla="*/ 0 w 726"/>
                  <a:gd name="T43" fmla="*/ 372 h 692"/>
                  <a:gd name="T44" fmla="*/ 7 w 726"/>
                  <a:gd name="T45" fmla="*/ 422 h 692"/>
                  <a:gd name="T46" fmla="*/ 24 w 726"/>
                  <a:gd name="T47" fmla="*/ 474 h 692"/>
                  <a:gd name="T48" fmla="*/ 47 w 726"/>
                  <a:gd name="T49" fmla="*/ 518 h 692"/>
                  <a:gd name="T50" fmla="*/ 79 w 726"/>
                  <a:gd name="T51" fmla="*/ 565 h 692"/>
                  <a:gd name="T52" fmla="*/ 118 w 726"/>
                  <a:gd name="T53" fmla="*/ 599 h 692"/>
                  <a:gd name="T54" fmla="*/ 158 w 726"/>
                  <a:gd name="T55" fmla="*/ 633 h 692"/>
                  <a:gd name="T56" fmla="*/ 201 w 726"/>
                  <a:gd name="T57" fmla="*/ 657 h 692"/>
                  <a:gd name="T58" fmla="*/ 256 w 726"/>
                  <a:gd name="T59" fmla="*/ 676 h 692"/>
                  <a:gd name="T60" fmla="*/ 308 w 726"/>
                  <a:gd name="T61" fmla="*/ 688 h 692"/>
                  <a:gd name="T62" fmla="*/ 360 w 726"/>
                  <a:gd name="T63" fmla="*/ 691 h 692"/>
                  <a:gd name="T64" fmla="*/ 416 w 726"/>
                  <a:gd name="T65" fmla="*/ 688 h 692"/>
                  <a:gd name="T66" fmla="*/ 467 w 726"/>
                  <a:gd name="T67" fmla="*/ 676 h 692"/>
                  <a:gd name="T68" fmla="*/ 518 w 726"/>
                  <a:gd name="T69" fmla="*/ 657 h 692"/>
                  <a:gd name="T70" fmla="*/ 564 w 726"/>
                  <a:gd name="T71" fmla="*/ 633 h 692"/>
                  <a:gd name="T72" fmla="*/ 605 w 726"/>
                  <a:gd name="T73" fmla="*/ 599 h 692"/>
                  <a:gd name="T74" fmla="*/ 642 w 726"/>
                  <a:gd name="T75" fmla="*/ 565 h 692"/>
                  <a:gd name="T76" fmla="*/ 674 w 726"/>
                  <a:gd name="T77" fmla="*/ 518 h 692"/>
                  <a:gd name="T78" fmla="*/ 699 w 726"/>
                  <a:gd name="T79" fmla="*/ 474 h 692"/>
                  <a:gd name="T80" fmla="*/ 713 w 726"/>
                  <a:gd name="T81" fmla="*/ 422 h 692"/>
                  <a:gd name="T82" fmla="*/ 721 w 726"/>
                  <a:gd name="T83" fmla="*/ 372 h 6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26"/>
                  <a:gd name="T127" fmla="*/ 0 h 692"/>
                  <a:gd name="T128" fmla="*/ 726 w 726"/>
                  <a:gd name="T129" fmla="*/ 692 h 69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26" h="692">
                    <a:moveTo>
                      <a:pt x="725" y="346"/>
                    </a:moveTo>
                    <a:lnTo>
                      <a:pt x="721" y="322"/>
                    </a:lnTo>
                    <a:lnTo>
                      <a:pt x="716" y="295"/>
                    </a:lnTo>
                    <a:lnTo>
                      <a:pt x="713" y="271"/>
                    </a:lnTo>
                    <a:lnTo>
                      <a:pt x="706" y="243"/>
                    </a:lnTo>
                    <a:lnTo>
                      <a:pt x="699" y="221"/>
                    </a:lnTo>
                    <a:lnTo>
                      <a:pt x="688" y="195"/>
                    </a:lnTo>
                    <a:lnTo>
                      <a:pt x="674" y="174"/>
                    </a:lnTo>
                    <a:lnTo>
                      <a:pt x="659" y="152"/>
                    </a:lnTo>
                    <a:lnTo>
                      <a:pt x="642" y="132"/>
                    </a:lnTo>
                    <a:lnTo>
                      <a:pt x="627" y="113"/>
                    </a:lnTo>
                    <a:lnTo>
                      <a:pt x="605" y="94"/>
                    </a:lnTo>
                    <a:lnTo>
                      <a:pt x="588" y="76"/>
                    </a:lnTo>
                    <a:lnTo>
                      <a:pt x="564" y="61"/>
                    </a:lnTo>
                    <a:lnTo>
                      <a:pt x="540" y="49"/>
                    </a:lnTo>
                    <a:lnTo>
                      <a:pt x="518" y="37"/>
                    </a:lnTo>
                    <a:lnTo>
                      <a:pt x="492" y="24"/>
                    </a:lnTo>
                    <a:lnTo>
                      <a:pt x="467" y="18"/>
                    </a:lnTo>
                    <a:lnTo>
                      <a:pt x="444" y="10"/>
                    </a:lnTo>
                    <a:lnTo>
                      <a:pt x="416" y="3"/>
                    </a:lnTo>
                    <a:lnTo>
                      <a:pt x="387" y="2"/>
                    </a:lnTo>
                    <a:lnTo>
                      <a:pt x="360" y="0"/>
                    </a:lnTo>
                    <a:lnTo>
                      <a:pt x="334" y="2"/>
                    </a:lnTo>
                    <a:lnTo>
                      <a:pt x="308" y="3"/>
                    </a:lnTo>
                    <a:lnTo>
                      <a:pt x="283" y="10"/>
                    </a:lnTo>
                    <a:lnTo>
                      <a:pt x="256" y="18"/>
                    </a:lnTo>
                    <a:lnTo>
                      <a:pt x="228" y="24"/>
                    </a:lnTo>
                    <a:lnTo>
                      <a:pt x="201" y="37"/>
                    </a:lnTo>
                    <a:lnTo>
                      <a:pt x="182" y="49"/>
                    </a:lnTo>
                    <a:lnTo>
                      <a:pt x="158" y="61"/>
                    </a:lnTo>
                    <a:lnTo>
                      <a:pt x="136" y="76"/>
                    </a:lnTo>
                    <a:lnTo>
                      <a:pt x="118" y="94"/>
                    </a:lnTo>
                    <a:lnTo>
                      <a:pt x="96" y="113"/>
                    </a:lnTo>
                    <a:lnTo>
                      <a:pt x="79" y="132"/>
                    </a:lnTo>
                    <a:lnTo>
                      <a:pt x="59" y="152"/>
                    </a:lnTo>
                    <a:lnTo>
                      <a:pt x="47" y="174"/>
                    </a:lnTo>
                    <a:lnTo>
                      <a:pt x="34" y="195"/>
                    </a:lnTo>
                    <a:lnTo>
                      <a:pt x="24" y="221"/>
                    </a:lnTo>
                    <a:lnTo>
                      <a:pt x="17" y="243"/>
                    </a:lnTo>
                    <a:lnTo>
                      <a:pt x="7" y="271"/>
                    </a:lnTo>
                    <a:lnTo>
                      <a:pt x="5" y="295"/>
                    </a:lnTo>
                    <a:lnTo>
                      <a:pt x="0" y="322"/>
                    </a:lnTo>
                    <a:lnTo>
                      <a:pt x="0" y="346"/>
                    </a:lnTo>
                    <a:lnTo>
                      <a:pt x="0" y="372"/>
                    </a:lnTo>
                    <a:lnTo>
                      <a:pt x="5" y="398"/>
                    </a:lnTo>
                    <a:lnTo>
                      <a:pt x="7" y="422"/>
                    </a:lnTo>
                    <a:lnTo>
                      <a:pt x="17" y="448"/>
                    </a:lnTo>
                    <a:lnTo>
                      <a:pt x="24" y="474"/>
                    </a:lnTo>
                    <a:lnTo>
                      <a:pt x="34" y="496"/>
                    </a:lnTo>
                    <a:lnTo>
                      <a:pt x="47" y="518"/>
                    </a:lnTo>
                    <a:lnTo>
                      <a:pt x="59" y="541"/>
                    </a:lnTo>
                    <a:lnTo>
                      <a:pt x="79" y="565"/>
                    </a:lnTo>
                    <a:lnTo>
                      <a:pt x="96" y="580"/>
                    </a:lnTo>
                    <a:lnTo>
                      <a:pt x="118" y="599"/>
                    </a:lnTo>
                    <a:lnTo>
                      <a:pt x="136" y="617"/>
                    </a:lnTo>
                    <a:lnTo>
                      <a:pt x="158" y="633"/>
                    </a:lnTo>
                    <a:lnTo>
                      <a:pt x="182" y="644"/>
                    </a:lnTo>
                    <a:lnTo>
                      <a:pt x="201" y="657"/>
                    </a:lnTo>
                    <a:lnTo>
                      <a:pt x="228" y="667"/>
                    </a:lnTo>
                    <a:lnTo>
                      <a:pt x="256" y="676"/>
                    </a:lnTo>
                    <a:lnTo>
                      <a:pt x="283" y="683"/>
                    </a:lnTo>
                    <a:lnTo>
                      <a:pt x="308" y="688"/>
                    </a:lnTo>
                    <a:lnTo>
                      <a:pt x="334" y="691"/>
                    </a:lnTo>
                    <a:lnTo>
                      <a:pt x="360" y="691"/>
                    </a:lnTo>
                    <a:lnTo>
                      <a:pt x="387" y="691"/>
                    </a:lnTo>
                    <a:lnTo>
                      <a:pt x="416" y="688"/>
                    </a:lnTo>
                    <a:lnTo>
                      <a:pt x="444" y="683"/>
                    </a:lnTo>
                    <a:lnTo>
                      <a:pt x="467" y="676"/>
                    </a:lnTo>
                    <a:lnTo>
                      <a:pt x="492" y="667"/>
                    </a:lnTo>
                    <a:lnTo>
                      <a:pt x="518" y="657"/>
                    </a:lnTo>
                    <a:lnTo>
                      <a:pt x="540" y="644"/>
                    </a:lnTo>
                    <a:lnTo>
                      <a:pt x="564" y="633"/>
                    </a:lnTo>
                    <a:lnTo>
                      <a:pt x="588" y="617"/>
                    </a:lnTo>
                    <a:lnTo>
                      <a:pt x="605" y="599"/>
                    </a:lnTo>
                    <a:lnTo>
                      <a:pt x="627" y="580"/>
                    </a:lnTo>
                    <a:lnTo>
                      <a:pt x="642" y="565"/>
                    </a:lnTo>
                    <a:lnTo>
                      <a:pt x="659" y="541"/>
                    </a:lnTo>
                    <a:lnTo>
                      <a:pt x="674" y="518"/>
                    </a:lnTo>
                    <a:lnTo>
                      <a:pt x="688" y="496"/>
                    </a:lnTo>
                    <a:lnTo>
                      <a:pt x="699" y="474"/>
                    </a:lnTo>
                    <a:lnTo>
                      <a:pt x="706" y="448"/>
                    </a:lnTo>
                    <a:lnTo>
                      <a:pt x="713" y="422"/>
                    </a:lnTo>
                    <a:lnTo>
                      <a:pt x="716" y="398"/>
                    </a:lnTo>
                    <a:lnTo>
                      <a:pt x="721" y="372"/>
                    </a:lnTo>
                    <a:lnTo>
                      <a:pt x="725" y="346"/>
                    </a:lnTo>
                  </a:path>
                </a:pathLst>
              </a:custGeom>
              <a:noFill/>
              <a:ln w="31750">
                <a:solidFill>
                  <a:schemeClr val="tx2"/>
                </a:solidFill>
                <a:round/>
                <a:headEnd/>
                <a:tailEnd/>
              </a:ln>
            </p:spPr>
            <p:txBody>
              <a:bodyPr/>
              <a:lstStyle/>
              <a:p>
                <a:endParaRPr lang="en-US" dirty="0"/>
              </a:p>
            </p:txBody>
          </p:sp>
          <p:sp>
            <p:nvSpPr>
              <p:cNvPr id="19580" name="Line 81"/>
              <p:cNvSpPr>
                <a:spLocks noChangeShapeType="1"/>
              </p:cNvSpPr>
              <p:nvPr/>
            </p:nvSpPr>
            <p:spPr bwMode="auto">
              <a:xfrm>
                <a:off x="2097" y="2956"/>
                <a:ext cx="520" cy="493"/>
              </a:xfrm>
              <a:prstGeom prst="line">
                <a:avLst/>
              </a:prstGeom>
              <a:noFill/>
              <a:ln w="31750">
                <a:solidFill>
                  <a:schemeClr val="tx2"/>
                </a:solidFill>
                <a:round/>
                <a:headEnd/>
                <a:tailEnd/>
              </a:ln>
            </p:spPr>
            <p:txBody>
              <a:bodyPr wrap="none" anchor="ctr"/>
              <a:lstStyle/>
              <a:p>
                <a:endParaRPr lang="en-US" dirty="0"/>
              </a:p>
            </p:txBody>
          </p:sp>
          <p:sp>
            <p:nvSpPr>
              <p:cNvPr id="19581" name="Line 82"/>
              <p:cNvSpPr>
                <a:spLocks noChangeShapeType="1"/>
              </p:cNvSpPr>
              <p:nvPr/>
            </p:nvSpPr>
            <p:spPr bwMode="auto">
              <a:xfrm flipH="1">
                <a:off x="2097" y="2956"/>
                <a:ext cx="520" cy="493"/>
              </a:xfrm>
              <a:prstGeom prst="line">
                <a:avLst/>
              </a:prstGeom>
              <a:noFill/>
              <a:ln w="31750">
                <a:solidFill>
                  <a:schemeClr val="tx2"/>
                </a:solidFill>
                <a:round/>
                <a:headEnd/>
                <a:tailEnd/>
              </a:ln>
            </p:spPr>
            <p:txBody>
              <a:bodyPr wrap="none" anchor="ctr"/>
              <a:lstStyle/>
              <a:p>
                <a:endParaRPr lang="en-US" dirty="0"/>
              </a:p>
            </p:txBody>
          </p:sp>
        </p:grpSp>
        <p:sp>
          <p:nvSpPr>
            <p:cNvPr id="19576" name="Line 83"/>
            <p:cNvSpPr>
              <a:spLocks noChangeShapeType="1"/>
            </p:cNvSpPr>
            <p:nvPr/>
          </p:nvSpPr>
          <p:spPr bwMode="auto">
            <a:xfrm>
              <a:off x="1282" y="3199"/>
              <a:ext cx="647" cy="0"/>
            </a:xfrm>
            <a:prstGeom prst="line">
              <a:avLst/>
            </a:prstGeom>
            <a:noFill/>
            <a:ln w="31750">
              <a:solidFill>
                <a:schemeClr val="tx2"/>
              </a:solidFill>
              <a:round/>
              <a:headEnd/>
              <a:tailEnd type="triangle" w="med" len="med"/>
            </a:ln>
          </p:spPr>
          <p:txBody>
            <a:bodyPr wrap="none" anchor="ctr"/>
            <a:lstStyle/>
            <a:p>
              <a:endParaRPr lang="en-US" dirty="0"/>
            </a:p>
          </p:txBody>
        </p:sp>
        <p:sp>
          <p:nvSpPr>
            <p:cNvPr id="19577" name="Line 84"/>
            <p:cNvSpPr>
              <a:spLocks noChangeShapeType="1"/>
            </p:cNvSpPr>
            <p:nvPr/>
          </p:nvSpPr>
          <p:spPr bwMode="auto">
            <a:xfrm>
              <a:off x="2709" y="3200"/>
              <a:ext cx="647" cy="0"/>
            </a:xfrm>
            <a:prstGeom prst="line">
              <a:avLst/>
            </a:prstGeom>
            <a:noFill/>
            <a:ln w="31750">
              <a:solidFill>
                <a:schemeClr val="tx2"/>
              </a:solidFill>
              <a:round/>
              <a:headEnd/>
              <a:tailEnd type="triangle" w="med" len="med"/>
            </a:ln>
          </p:spPr>
          <p:txBody>
            <a:bodyPr wrap="none" anchor="ctr"/>
            <a:lstStyle/>
            <a:p>
              <a:endParaRPr lang="en-US" dirty="0"/>
            </a:p>
          </p:txBody>
        </p:sp>
        <p:sp>
          <p:nvSpPr>
            <p:cNvPr id="19578" name="Line 85"/>
            <p:cNvSpPr>
              <a:spLocks noChangeShapeType="1"/>
            </p:cNvSpPr>
            <p:nvPr/>
          </p:nvSpPr>
          <p:spPr bwMode="auto">
            <a:xfrm flipV="1">
              <a:off x="2364" y="3595"/>
              <a:ext cx="0" cy="517"/>
            </a:xfrm>
            <a:prstGeom prst="line">
              <a:avLst/>
            </a:prstGeom>
            <a:noFill/>
            <a:ln w="31750">
              <a:solidFill>
                <a:schemeClr val="tx2"/>
              </a:solidFill>
              <a:round/>
              <a:headEnd/>
              <a:tailEnd type="triangle" w="med" len="med"/>
            </a:ln>
          </p:spPr>
          <p:txBody>
            <a:bodyPr wrap="none" anchor="ctr"/>
            <a:lstStyle/>
            <a:p>
              <a:endParaRPr lang="en-US" dirty="0"/>
            </a:p>
          </p:txBody>
        </p:sp>
      </p:grpSp>
      <p:sp>
        <p:nvSpPr>
          <p:cNvPr id="19466" name="Text Box 86"/>
          <p:cNvSpPr txBox="1">
            <a:spLocks noChangeArrowheads="1"/>
          </p:cNvSpPr>
          <p:nvPr/>
        </p:nvSpPr>
        <p:spPr bwMode="auto">
          <a:xfrm>
            <a:off x="3817938" y="5708650"/>
            <a:ext cx="449262" cy="234950"/>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200" b="1" dirty="0">
                <a:solidFill>
                  <a:srgbClr val="FF0000"/>
                </a:solidFill>
                <a:latin typeface="Agilent TT Cond" pitchFamily="34" charset="0"/>
              </a:rPr>
              <a:t>LO</a:t>
            </a:r>
          </a:p>
        </p:txBody>
      </p:sp>
      <p:sp>
        <p:nvSpPr>
          <p:cNvPr id="19467" name="Line 87"/>
          <p:cNvSpPr>
            <a:spLocks noChangeShapeType="1"/>
          </p:cNvSpPr>
          <p:nvPr/>
        </p:nvSpPr>
        <p:spPr bwMode="auto">
          <a:xfrm>
            <a:off x="2203450" y="5591175"/>
            <a:ext cx="2997200" cy="0"/>
          </a:xfrm>
          <a:prstGeom prst="line">
            <a:avLst/>
          </a:prstGeom>
          <a:noFill/>
          <a:ln w="31750">
            <a:solidFill>
              <a:schemeClr val="bg2"/>
            </a:solidFill>
            <a:round/>
            <a:headEnd/>
            <a:tailEnd/>
          </a:ln>
        </p:spPr>
        <p:txBody>
          <a:bodyPr lIns="0" tIns="0" rIns="0" bIns="0"/>
          <a:lstStyle/>
          <a:p>
            <a:endParaRPr lang="en-US" dirty="0"/>
          </a:p>
        </p:txBody>
      </p:sp>
      <p:sp>
        <p:nvSpPr>
          <p:cNvPr id="19468" name="Line 88"/>
          <p:cNvSpPr>
            <a:spLocks noChangeShapeType="1"/>
          </p:cNvSpPr>
          <p:nvPr/>
        </p:nvSpPr>
        <p:spPr bwMode="auto">
          <a:xfrm flipV="1">
            <a:off x="3798888" y="5186363"/>
            <a:ext cx="0" cy="401637"/>
          </a:xfrm>
          <a:prstGeom prst="line">
            <a:avLst/>
          </a:prstGeom>
          <a:noFill/>
          <a:ln w="31750">
            <a:solidFill>
              <a:srgbClr val="FF0000"/>
            </a:solidFill>
            <a:round/>
            <a:headEnd/>
            <a:tailEnd/>
          </a:ln>
        </p:spPr>
        <p:txBody>
          <a:bodyPr lIns="0" tIns="0" rIns="0" bIns="0"/>
          <a:lstStyle/>
          <a:p>
            <a:endParaRPr lang="en-US" dirty="0"/>
          </a:p>
        </p:txBody>
      </p:sp>
      <p:sp>
        <p:nvSpPr>
          <p:cNvPr id="19469" name="Text Box 89"/>
          <p:cNvSpPr txBox="1">
            <a:spLocks noChangeArrowheads="1"/>
          </p:cNvSpPr>
          <p:nvPr/>
        </p:nvSpPr>
        <p:spPr bwMode="auto">
          <a:xfrm>
            <a:off x="3744912" y="5600700"/>
            <a:ext cx="522288" cy="342900"/>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500" b="1" dirty="0">
                <a:solidFill>
                  <a:srgbClr val="FF0000"/>
                </a:solidFill>
                <a:latin typeface="Agilent TT Cond" pitchFamily="34" charset="0"/>
              </a:rPr>
              <a:t>f</a:t>
            </a:r>
            <a:endParaRPr lang="en-US" sz="2600" b="1" dirty="0">
              <a:solidFill>
                <a:srgbClr val="FF0000"/>
              </a:solidFill>
              <a:latin typeface="Agilent TT Cond" pitchFamily="34" charset="0"/>
            </a:endParaRPr>
          </a:p>
        </p:txBody>
      </p:sp>
      <p:sp>
        <p:nvSpPr>
          <p:cNvPr id="19470" name="Line 90"/>
          <p:cNvSpPr>
            <a:spLocks noChangeShapeType="1"/>
          </p:cNvSpPr>
          <p:nvPr/>
        </p:nvSpPr>
        <p:spPr bwMode="auto">
          <a:xfrm flipV="1">
            <a:off x="2192338" y="4800600"/>
            <a:ext cx="0" cy="785813"/>
          </a:xfrm>
          <a:prstGeom prst="line">
            <a:avLst/>
          </a:prstGeom>
          <a:noFill/>
          <a:ln w="31750">
            <a:solidFill>
              <a:schemeClr val="bg2"/>
            </a:solidFill>
            <a:round/>
            <a:headEnd/>
            <a:tailEnd/>
          </a:ln>
        </p:spPr>
        <p:txBody>
          <a:bodyPr lIns="0" tIns="0" rIns="0" bIns="0"/>
          <a:lstStyle/>
          <a:p>
            <a:endParaRPr lang="en-US" dirty="0"/>
          </a:p>
        </p:txBody>
      </p:sp>
      <p:grpSp>
        <p:nvGrpSpPr>
          <p:cNvPr id="5" name="Group 91"/>
          <p:cNvGrpSpPr>
            <a:grpSpLocks/>
          </p:cNvGrpSpPr>
          <p:nvPr/>
        </p:nvGrpSpPr>
        <p:grpSpPr bwMode="auto">
          <a:xfrm>
            <a:off x="5351463" y="4533900"/>
            <a:ext cx="363537" cy="266700"/>
            <a:chOff x="3708" y="3454"/>
            <a:chExt cx="182" cy="186"/>
          </a:xfrm>
        </p:grpSpPr>
        <p:sp>
          <p:nvSpPr>
            <p:cNvPr id="19573" name="Text Box 92"/>
            <p:cNvSpPr txBox="1">
              <a:spLocks noChangeArrowheads="1"/>
            </p:cNvSpPr>
            <p:nvPr/>
          </p:nvSpPr>
          <p:spPr bwMode="auto">
            <a:xfrm>
              <a:off x="3708" y="3454"/>
              <a:ext cx="66" cy="161"/>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500" b="1" dirty="0">
                  <a:solidFill>
                    <a:srgbClr val="00CC00"/>
                  </a:solidFill>
                  <a:latin typeface="Agilent TT Cond" pitchFamily="34" charset="0"/>
                </a:rPr>
                <a:t>f</a:t>
              </a:r>
              <a:endParaRPr lang="en-US" sz="2600" b="1" dirty="0">
                <a:solidFill>
                  <a:srgbClr val="00CC00"/>
                </a:solidFill>
                <a:latin typeface="Agilent TT Cond" pitchFamily="34" charset="0"/>
              </a:endParaRPr>
            </a:p>
          </p:txBody>
        </p:sp>
        <p:sp>
          <p:nvSpPr>
            <p:cNvPr id="19574" name="Text Box 93"/>
            <p:cNvSpPr txBox="1">
              <a:spLocks noChangeArrowheads="1"/>
            </p:cNvSpPr>
            <p:nvPr/>
          </p:nvSpPr>
          <p:spPr bwMode="auto">
            <a:xfrm>
              <a:off x="3754" y="3519"/>
              <a:ext cx="136" cy="121"/>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400" b="1" dirty="0">
                  <a:solidFill>
                    <a:srgbClr val="00CC00"/>
                  </a:solidFill>
                  <a:latin typeface="Agilent TT Cond" pitchFamily="34" charset="0"/>
                </a:rPr>
                <a:t>sig</a:t>
              </a:r>
              <a:endParaRPr lang="en-US" sz="3000" b="1" dirty="0">
                <a:solidFill>
                  <a:srgbClr val="00CC00"/>
                </a:solidFill>
                <a:latin typeface="Agilent TT Cond" pitchFamily="34" charset="0"/>
              </a:endParaRPr>
            </a:p>
          </p:txBody>
        </p:sp>
      </p:grpSp>
      <p:grpSp>
        <p:nvGrpSpPr>
          <p:cNvPr id="6" name="Group 94"/>
          <p:cNvGrpSpPr>
            <a:grpSpLocks/>
          </p:cNvGrpSpPr>
          <p:nvPr/>
        </p:nvGrpSpPr>
        <p:grpSpPr bwMode="auto">
          <a:xfrm>
            <a:off x="6683372" y="4529140"/>
            <a:ext cx="326842" cy="270976"/>
            <a:chOff x="4631" y="3451"/>
            <a:chExt cx="226" cy="193"/>
          </a:xfrm>
        </p:grpSpPr>
        <p:sp>
          <p:nvSpPr>
            <p:cNvPr id="19571" name="Text Box 95"/>
            <p:cNvSpPr txBox="1">
              <a:spLocks noChangeArrowheads="1"/>
            </p:cNvSpPr>
            <p:nvPr/>
          </p:nvSpPr>
          <p:spPr bwMode="auto">
            <a:xfrm>
              <a:off x="4682" y="3529"/>
              <a:ext cx="175" cy="115"/>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400" b="1" dirty="0">
                  <a:solidFill>
                    <a:srgbClr val="FF0000"/>
                  </a:solidFill>
                  <a:latin typeface="Agilent TT Cond" pitchFamily="34" charset="0"/>
                </a:rPr>
                <a:t>LO</a:t>
              </a:r>
            </a:p>
          </p:txBody>
        </p:sp>
        <p:sp>
          <p:nvSpPr>
            <p:cNvPr id="19572" name="Text Box 96"/>
            <p:cNvSpPr txBox="1">
              <a:spLocks noChangeArrowheads="1"/>
            </p:cNvSpPr>
            <p:nvPr/>
          </p:nvSpPr>
          <p:spPr bwMode="auto">
            <a:xfrm>
              <a:off x="4631" y="3451"/>
              <a:ext cx="66" cy="161"/>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600" b="1" dirty="0">
                  <a:solidFill>
                    <a:srgbClr val="FF0000"/>
                  </a:solidFill>
                  <a:latin typeface="Agilent TT Cond" pitchFamily="34" charset="0"/>
                </a:rPr>
                <a:t>f</a:t>
              </a:r>
            </a:p>
          </p:txBody>
        </p:sp>
      </p:grpSp>
      <p:sp>
        <p:nvSpPr>
          <p:cNvPr id="19473" name="Line 97"/>
          <p:cNvSpPr>
            <a:spLocks noChangeShapeType="1"/>
          </p:cNvSpPr>
          <p:nvPr/>
        </p:nvSpPr>
        <p:spPr bwMode="auto">
          <a:xfrm flipV="1">
            <a:off x="6488113" y="4297363"/>
            <a:ext cx="0" cy="204787"/>
          </a:xfrm>
          <a:prstGeom prst="line">
            <a:avLst/>
          </a:prstGeom>
          <a:noFill/>
          <a:ln w="31750">
            <a:solidFill>
              <a:srgbClr val="CC00CC"/>
            </a:solidFill>
            <a:round/>
            <a:headEnd/>
            <a:tailEnd/>
          </a:ln>
        </p:spPr>
        <p:txBody>
          <a:bodyPr lIns="0" tIns="0" rIns="0" bIns="0"/>
          <a:lstStyle/>
          <a:p>
            <a:endParaRPr lang="en-US" dirty="0"/>
          </a:p>
        </p:txBody>
      </p:sp>
      <p:sp>
        <p:nvSpPr>
          <p:cNvPr id="19474" name="Line 98"/>
          <p:cNvSpPr>
            <a:spLocks noChangeShapeType="1"/>
          </p:cNvSpPr>
          <p:nvPr/>
        </p:nvSpPr>
        <p:spPr bwMode="auto">
          <a:xfrm flipV="1">
            <a:off x="7080250" y="4308475"/>
            <a:ext cx="0" cy="204788"/>
          </a:xfrm>
          <a:prstGeom prst="line">
            <a:avLst/>
          </a:prstGeom>
          <a:noFill/>
          <a:ln w="31750">
            <a:solidFill>
              <a:srgbClr val="3333FF"/>
            </a:solidFill>
            <a:round/>
            <a:headEnd/>
            <a:tailEnd/>
          </a:ln>
        </p:spPr>
        <p:txBody>
          <a:bodyPr lIns="0" tIns="0" rIns="0" bIns="0"/>
          <a:lstStyle/>
          <a:p>
            <a:endParaRPr lang="en-US" dirty="0"/>
          </a:p>
        </p:txBody>
      </p:sp>
      <p:grpSp>
        <p:nvGrpSpPr>
          <p:cNvPr id="7" name="Group 99"/>
          <p:cNvGrpSpPr>
            <a:grpSpLocks/>
          </p:cNvGrpSpPr>
          <p:nvPr/>
        </p:nvGrpSpPr>
        <p:grpSpPr bwMode="auto">
          <a:xfrm>
            <a:off x="5867403" y="3962395"/>
            <a:ext cx="990789" cy="304672"/>
            <a:chOff x="4146" y="3079"/>
            <a:chExt cx="478" cy="217"/>
          </a:xfrm>
        </p:grpSpPr>
        <p:sp>
          <p:nvSpPr>
            <p:cNvPr id="19566" name="Text Box 100"/>
            <p:cNvSpPr txBox="1">
              <a:spLocks noChangeArrowheads="1"/>
            </p:cNvSpPr>
            <p:nvPr/>
          </p:nvSpPr>
          <p:spPr bwMode="auto">
            <a:xfrm>
              <a:off x="4198" y="3157"/>
              <a:ext cx="140" cy="121"/>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400" b="1" dirty="0">
                  <a:solidFill>
                    <a:srgbClr val="CC00CC"/>
                  </a:solidFill>
                  <a:latin typeface="Agilent TT Cond" pitchFamily="34" charset="0"/>
                </a:rPr>
                <a:t>LO</a:t>
              </a:r>
            </a:p>
          </p:txBody>
        </p:sp>
        <p:sp>
          <p:nvSpPr>
            <p:cNvPr id="19567" name="Text Box 101"/>
            <p:cNvSpPr txBox="1">
              <a:spLocks noChangeArrowheads="1"/>
            </p:cNvSpPr>
            <p:nvPr/>
          </p:nvSpPr>
          <p:spPr bwMode="auto">
            <a:xfrm>
              <a:off x="4146" y="3080"/>
              <a:ext cx="66" cy="161"/>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600" b="1" dirty="0">
                  <a:solidFill>
                    <a:srgbClr val="CC00CC"/>
                  </a:solidFill>
                  <a:latin typeface="Agilent TT Cond" pitchFamily="34" charset="0"/>
                </a:rPr>
                <a:t>f</a:t>
              </a:r>
            </a:p>
          </p:txBody>
        </p:sp>
        <p:sp>
          <p:nvSpPr>
            <p:cNvPr id="19568" name="Text Box 102"/>
            <p:cNvSpPr txBox="1">
              <a:spLocks noChangeArrowheads="1"/>
            </p:cNvSpPr>
            <p:nvPr/>
          </p:nvSpPr>
          <p:spPr bwMode="auto">
            <a:xfrm>
              <a:off x="4386" y="3079"/>
              <a:ext cx="66" cy="161"/>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500" b="1" dirty="0">
                  <a:solidFill>
                    <a:srgbClr val="CC00CC"/>
                  </a:solidFill>
                  <a:latin typeface="Agilent TT Cond" pitchFamily="34" charset="0"/>
                </a:rPr>
                <a:t>f</a:t>
              </a:r>
              <a:endParaRPr lang="en-US" sz="2600" b="1" dirty="0">
                <a:solidFill>
                  <a:srgbClr val="CC00CC"/>
                </a:solidFill>
                <a:latin typeface="Agilent TT Cond" pitchFamily="34" charset="0"/>
              </a:endParaRPr>
            </a:p>
          </p:txBody>
        </p:sp>
        <p:sp>
          <p:nvSpPr>
            <p:cNvPr id="19569" name="Text Box 103"/>
            <p:cNvSpPr txBox="1">
              <a:spLocks noChangeArrowheads="1"/>
            </p:cNvSpPr>
            <p:nvPr/>
          </p:nvSpPr>
          <p:spPr bwMode="auto">
            <a:xfrm>
              <a:off x="4432" y="3144"/>
              <a:ext cx="192" cy="152"/>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400" b="1" dirty="0">
                  <a:solidFill>
                    <a:srgbClr val="CC00CC"/>
                  </a:solidFill>
                  <a:latin typeface="Agilent TT Cond" pitchFamily="34" charset="0"/>
                </a:rPr>
                <a:t>sig</a:t>
              </a:r>
            </a:p>
          </p:txBody>
        </p:sp>
        <p:sp>
          <p:nvSpPr>
            <p:cNvPr id="19570" name="Text Box 104"/>
            <p:cNvSpPr txBox="1">
              <a:spLocks noChangeArrowheads="1"/>
            </p:cNvSpPr>
            <p:nvPr/>
          </p:nvSpPr>
          <p:spPr bwMode="auto">
            <a:xfrm>
              <a:off x="4317" y="3080"/>
              <a:ext cx="54" cy="140"/>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2000" b="1" dirty="0">
                  <a:solidFill>
                    <a:srgbClr val="CC00CC"/>
                  </a:solidFill>
                  <a:latin typeface="Agilent TT Cond" pitchFamily="34" charset="0"/>
                </a:rPr>
                <a:t>-</a:t>
              </a:r>
            </a:p>
          </p:txBody>
        </p:sp>
      </p:grpSp>
      <p:grpSp>
        <p:nvGrpSpPr>
          <p:cNvPr id="8" name="Group 105"/>
          <p:cNvGrpSpPr>
            <a:grpSpLocks/>
          </p:cNvGrpSpPr>
          <p:nvPr/>
        </p:nvGrpSpPr>
        <p:grpSpPr bwMode="auto">
          <a:xfrm>
            <a:off x="6927850" y="4006852"/>
            <a:ext cx="844845" cy="259914"/>
            <a:chOff x="4800" y="3078"/>
            <a:chExt cx="497" cy="185"/>
          </a:xfrm>
        </p:grpSpPr>
        <p:sp>
          <p:nvSpPr>
            <p:cNvPr id="19561" name="Text Box 106"/>
            <p:cNvSpPr txBox="1">
              <a:spLocks noChangeArrowheads="1"/>
            </p:cNvSpPr>
            <p:nvPr/>
          </p:nvSpPr>
          <p:spPr bwMode="auto">
            <a:xfrm>
              <a:off x="4851" y="3157"/>
              <a:ext cx="222" cy="106"/>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400" b="1" dirty="0">
                  <a:solidFill>
                    <a:srgbClr val="3333FF"/>
                  </a:solidFill>
                  <a:latin typeface="Agilent TT Cond" pitchFamily="34" charset="0"/>
                </a:rPr>
                <a:t>LO</a:t>
              </a:r>
            </a:p>
          </p:txBody>
        </p:sp>
        <p:sp>
          <p:nvSpPr>
            <p:cNvPr id="19562" name="Text Box 107"/>
            <p:cNvSpPr txBox="1">
              <a:spLocks noChangeArrowheads="1"/>
            </p:cNvSpPr>
            <p:nvPr/>
          </p:nvSpPr>
          <p:spPr bwMode="auto">
            <a:xfrm>
              <a:off x="4800" y="3080"/>
              <a:ext cx="66" cy="161"/>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600" b="1" dirty="0">
                  <a:solidFill>
                    <a:srgbClr val="3333FF"/>
                  </a:solidFill>
                  <a:latin typeface="Agilent TT Cond" pitchFamily="34" charset="0"/>
                </a:rPr>
                <a:t>f</a:t>
              </a:r>
            </a:p>
          </p:txBody>
        </p:sp>
        <p:sp>
          <p:nvSpPr>
            <p:cNvPr id="19563" name="Text Box 108"/>
            <p:cNvSpPr txBox="1">
              <a:spLocks noChangeArrowheads="1"/>
            </p:cNvSpPr>
            <p:nvPr/>
          </p:nvSpPr>
          <p:spPr bwMode="auto">
            <a:xfrm>
              <a:off x="5070" y="3079"/>
              <a:ext cx="66" cy="161"/>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400" b="1" dirty="0">
                  <a:solidFill>
                    <a:srgbClr val="3333FF"/>
                  </a:solidFill>
                  <a:latin typeface="Agilent TT Cond" pitchFamily="34" charset="0"/>
                </a:rPr>
                <a:t>f</a:t>
              </a:r>
            </a:p>
          </p:txBody>
        </p:sp>
        <p:sp>
          <p:nvSpPr>
            <p:cNvPr id="19564" name="Text Box 109"/>
            <p:cNvSpPr txBox="1">
              <a:spLocks noChangeArrowheads="1"/>
            </p:cNvSpPr>
            <p:nvPr/>
          </p:nvSpPr>
          <p:spPr bwMode="auto">
            <a:xfrm>
              <a:off x="5116" y="3145"/>
              <a:ext cx="181" cy="118"/>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400" b="1" dirty="0">
                  <a:solidFill>
                    <a:srgbClr val="3333FF"/>
                  </a:solidFill>
                  <a:latin typeface="Agilent TT Cond" pitchFamily="34" charset="0"/>
                </a:rPr>
                <a:t>sig</a:t>
              </a:r>
            </a:p>
          </p:txBody>
        </p:sp>
        <p:sp>
          <p:nvSpPr>
            <p:cNvPr id="19565" name="Text Box 110"/>
            <p:cNvSpPr txBox="1">
              <a:spLocks noChangeArrowheads="1"/>
            </p:cNvSpPr>
            <p:nvPr/>
          </p:nvSpPr>
          <p:spPr bwMode="auto">
            <a:xfrm>
              <a:off x="4966" y="3078"/>
              <a:ext cx="89" cy="140"/>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400" b="1" dirty="0">
                  <a:solidFill>
                    <a:srgbClr val="3333FF"/>
                  </a:solidFill>
                  <a:latin typeface="Agilent TT Cond" pitchFamily="34" charset="0"/>
                </a:rPr>
                <a:t>+</a:t>
              </a:r>
            </a:p>
          </p:txBody>
        </p:sp>
      </p:grpSp>
      <p:sp>
        <p:nvSpPr>
          <p:cNvPr id="19477" name="Line 111"/>
          <p:cNvSpPr>
            <a:spLocks noChangeShapeType="1"/>
          </p:cNvSpPr>
          <p:nvPr/>
        </p:nvSpPr>
        <p:spPr bwMode="auto">
          <a:xfrm>
            <a:off x="5176838" y="4508500"/>
            <a:ext cx="2995612" cy="0"/>
          </a:xfrm>
          <a:prstGeom prst="line">
            <a:avLst/>
          </a:prstGeom>
          <a:noFill/>
          <a:ln w="31750">
            <a:solidFill>
              <a:schemeClr val="bg2"/>
            </a:solidFill>
            <a:round/>
            <a:headEnd/>
            <a:tailEnd/>
          </a:ln>
        </p:spPr>
        <p:txBody>
          <a:bodyPr lIns="0" tIns="0" rIns="0" bIns="0"/>
          <a:lstStyle/>
          <a:p>
            <a:endParaRPr lang="en-US" dirty="0"/>
          </a:p>
        </p:txBody>
      </p:sp>
      <p:sp>
        <p:nvSpPr>
          <p:cNvPr id="19478" name="Line 112"/>
          <p:cNvSpPr>
            <a:spLocks noChangeShapeType="1"/>
          </p:cNvSpPr>
          <p:nvPr/>
        </p:nvSpPr>
        <p:spPr bwMode="auto">
          <a:xfrm flipV="1">
            <a:off x="6770688" y="4102100"/>
            <a:ext cx="0" cy="403225"/>
          </a:xfrm>
          <a:prstGeom prst="line">
            <a:avLst/>
          </a:prstGeom>
          <a:noFill/>
          <a:ln w="31750">
            <a:solidFill>
              <a:srgbClr val="FF0000"/>
            </a:solidFill>
            <a:round/>
            <a:headEnd/>
            <a:tailEnd/>
          </a:ln>
        </p:spPr>
        <p:txBody>
          <a:bodyPr lIns="0" tIns="0" rIns="0" bIns="0"/>
          <a:lstStyle/>
          <a:p>
            <a:endParaRPr lang="en-US" dirty="0"/>
          </a:p>
        </p:txBody>
      </p:sp>
      <p:sp>
        <p:nvSpPr>
          <p:cNvPr id="19479" name="Line 113"/>
          <p:cNvSpPr>
            <a:spLocks noChangeShapeType="1"/>
          </p:cNvSpPr>
          <p:nvPr/>
        </p:nvSpPr>
        <p:spPr bwMode="auto">
          <a:xfrm flipV="1">
            <a:off x="5164138" y="3717925"/>
            <a:ext cx="0" cy="784225"/>
          </a:xfrm>
          <a:prstGeom prst="line">
            <a:avLst/>
          </a:prstGeom>
          <a:noFill/>
          <a:ln w="31750">
            <a:solidFill>
              <a:schemeClr val="bg2"/>
            </a:solidFill>
            <a:round/>
            <a:headEnd/>
            <a:tailEnd/>
          </a:ln>
        </p:spPr>
        <p:txBody>
          <a:bodyPr lIns="0" tIns="0" rIns="0" bIns="0"/>
          <a:lstStyle/>
          <a:p>
            <a:endParaRPr lang="en-US" dirty="0"/>
          </a:p>
        </p:txBody>
      </p:sp>
      <p:sp>
        <p:nvSpPr>
          <p:cNvPr id="19480" name="Line 114"/>
          <p:cNvSpPr>
            <a:spLocks noChangeShapeType="1"/>
          </p:cNvSpPr>
          <p:nvPr/>
        </p:nvSpPr>
        <p:spPr bwMode="auto">
          <a:xfrm flipV="1">
            <a:off x="5448300" y="4084638"/>
            <a:ext cx="0" cy="404812"/>
          </a:xfrm>
          <a:prstGeom prst="line">
            <a:avLst/>
          </a:prstGeom>
          <a:noFill/>
          <a:ln w="31750">
            <a:solidFill>
              <a:srgbClr val="00CC00"/>
            </a:solidFill>
            <a:round/>
            <a:headEnd/>
            <a:tailEnd/>
          </a:ln>
        </p:spPr>
        <p:txBody>
          <a:bodyPr lIns="0" tIns="0" rIns="0" bIns="0"/>
          <a:lstStyle/>
          <a:p>
            <a:endParaRPr lang="en-US" dirty="0"/>
          </a:p>
        </p:txBody>
      </p:sp>
      <p:sp>
        <p:nvSpPr>
          <p:cNvPr id="19481" name="Text Box 115"/>
          <p:cNvSpPr txBox="1">
            <a:spLocks noChangeArrowheads="1"/>
          </p:cNvSpPr>
          <p:nvPr/>
        </p:nvSpPr>
        <p:spPr bwMode="auto">
          <a:xfrm>
            <a:off x="2971800" y="4038600"/>
            <a:ext cx="381000" cy="261938"/>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2000" dirty="0">
                <a:solidFill>
                  <a:schemeClr val="tx2"/>
                </a:solidFill>
                <a:latin typeface="Agilent TT Cond" pitchFamily="34" charset="0"/>
              </a:rPr>
              <a:t>RF</a:t>
            </a:r>
            <a:endParaRPr lang="en-US" sz="2200" dirty="0">
              <a:solidFill>
                <a:schemeClr val="tx2"/>
              </a:solidFill>
              <a:latin typeface="Agilent TT Cond" pitchFamily="34" charset="0"/>
            </a:endParaRPr>
          </a:p>
        </p:txBody>
      </p:sp>
      <p:sp>
        <p:nvSpPr>
          <p:cNvPr id="19482" name="Text Box 116"/>
          <p:cNvSpPr txBox="1">
            <a:spLocks noChangeArrowheads="1"/>
          </p:cNvSpPr>
          <p:nvPr/>
        </p:nvSpPr>
        <p:spPr bwMode="auto">
          <a:xfrm>
            <a:off x="3276600" y="4343400"/>
            <a:ext cx="331788" cy="279400"/>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2000" dirty="0">
                <a:solidFill>
                  <a:schemeClr val="tx2"/>
                </a:solidFill>
                <a:latin typeface="Agilent TT Cond" pitchFamily="34" charset="0"/>
              </a:rPr>
              <a:t>LO</a:t>
            </a:r>
            <a:endParaRPr lang="en-US" sz="2200" dirty="0">
              <a:solidFill>
                <a:schemeClr val="tx2"/>
              </a:solidFill>
              <a:latin typeface="Agilent TT Cond" pitchFamily="34" charset="0"/>
            </a:endParaRPr>
          </a:p>
        </p:txBody>
      </p:sp>
      <p:sp>
        <p:nvSpPr>
          <p:cNvPr id="19483" name="Text Box 117"/>
          <p:cNvSpPr txBox="1">
            <a:spLocks noChangeArrowheads="1"/>
          </p:cNvSpPr>
          <p:nvPr/>
        </p:nvSpPr>
        <p:spPr bwMode="auto">
          <a:xfrm>
            <a:off x="3581400" y="4038600"/>
            <a:ext cx="296863" cy="246063"/>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2000" dirty="0">
                <a:solidFill>
                  <a:schemeClr val="tx2"/>
                </a:solidFill>
                <a:latin typeface="Agilent TT Cond" pitchFamily="34" charset="0"/>
              </a:rPr>
              <a:t>IF</a:t>
            </a:r>
            <a:endParaRPr lang="en-US" sz="2200" dirty="0">
              <a:solidFill>
                <a:schemeClr val="tx2"/>
              </a:solidFill>
              <a:latin typeface="Agilent TT Cond" pitchFamily="34" charset="0"/>
            </a:endParaRPr>
          </a:p>
        </p:txBody>
      </p:sp>
      <p:grpSp>
        <p:nvGrpSpPr>
          <p:cNvPr id="9" name="Group 127"/>
          <p:cNvGrpSpPr>
            <a:grpSpLocks/>
          </p:cNvGrpSpPr>
          <p:nvPr/>
        </p:nvGrpSpPr>
        <p:grpSpPr bwMode="auto">
          <a:xfrm>
            <a:off x="4533900" y="901700"/>
            <a:ext cx="4175125" cy="1833563"/>
            <a:chOff x="2400" y="240"/>
            <a:chExt cx="3086" cy="1483"/>
          </a:xfrm>
        </p:grpSpPr>
        <p:sp>
          <p:nvSpPr>
            <p:cNvPr id="19488" name="Freeform 3"/>
            <p:cNvSpPr>
              <a:spLocks/>
            </p:cNvSpPr>
            <p:nvPr/>
          </p:nvSpPr>
          <p:spPr bwMode="auto">
            <a:xfrm>
              <a:off x="2400" y="504"/>
              <a:ext cx="71" cy="136"/>
            </a:xfrm>
            <a:custGeom>
              <a:avLst/>
              <a:gdLst>
                <a:gd name="T0" fmla="*/ 0 w 78"/>
                <a:gd name="T1" fmla="*/ 0 h 154"/>
                <a:gd name="T2" fmla="*/ 64 w 78"/>
                <a:gd name="T3" fmla="*/ 58 h 154"/>
                <a:gd name="T4" fmla="*/ 0 w 78"/>
                <a:gd name="T5" fmla="*/ 119 h 154"/>
                <a:gd name="T6" fmla="*/ 0 60000 65536"/>
                <a:gd name="T7" fmla="*/ 0 60000 65536"/>
                <a:gd name="T8" fmla="*/ 0 60000 65536"/>
                <a:gd name="T9" fmla="*/ 0 w 78"/>
                <a:gd name="T10" fmla="*/ 0 h 154"/>
                <a:gd name="T11" fmla="*/ 78 w 78"/>
                <a:gd name="T12" fmla="*/ 154 h 154"/>
              </a:gdLst>
              <a:ahLst/>
              <a:cxnLst>
                <a:cxn ang="T6">
                  <a:pos x="T0" y="T1"/>
                </a:cxn>
                <a:cxn ang="T7">
                  <a:pos x="T2" y="T3"/>
                </a:cxn>
                <a:cxn ang="T8">
                  <a:pos x="T4" y="T5"/>
                </a:cxn>
              </a:cxnLst>
              <a:rect l="T9" t="T10" r="T11" b="T12"/>
              <a:pathLst>
                <a:path w="78" h="154">
                  <a:moveTo>
                    <a:pt x="0" y="0"/>
                  </a:moveTo>
                  <a:lnTo>
                    <a:pt x="77" y="75"/>
                  </a:lnTo>
                  <a:lnTo>
                    <a:pt x="0" y="153"/>
                  </a:lnTo>
                </a:path>
              </a:pathLst>
            </a:custGeom>
            <a:noFill/>
            <a:ln w="19050">
              <a:solidFill>
                <a:srgbClr val="000000"/>
              </a:solidFill>
              <a:round/>
              <a:headEnd/>
              <a:tailEnd/>
            </a:ln>
          </p:spPr>
          <p:txBody>
            <a:bodyPr lIns="0" tIns="0" rIns="0" bIns="0"/>
            <a:lstStyle/>
            <a:p>
              <a:endParaRPr lang="en-US" dirty="0"/>
            </a:p>
          </p:txBody>
        </p:sp>
        <p:sp>
          <p:nvSpPr>
            <p:cNvPr id="19489" name="Line 4"/>
            <p:cNvSpPr>
              <a:spLocks noChangeShapeType="1"/>
            </p:cNvSpPr>
            <p:nvPr/>
          </p:nvSpPr>
          <p:spPr bwMode="auto">
            <a:xfrm>
              <a:off x="2470" y="570"/>
              <a:ext cx="364" cy="0"/>
            </a:xfrm>
            <a:prstGeom prst="line">
              <a:avLst/>
            </a:prstGeom>
            <a:noFill/>
            <a:ln w="19050">
              <a:solidFill>
                <a:srgbClr val="000000"/>
              </a:solidFill>
              <a:round/>
              <a:headEnd/>
              <a:tailEnd/>
            </a:ln>
          </p:spPr>
          <p:txBody>
            <a:bodyPr lIns="0" tIns="0" rIns="0" bIns="0"/>
            <a:lstStyle/>
            <a:p>
              <a:endParaRPr lang="en-US" dirty="0"/>
            </a:p>
          </p:txBody>
        </p:sp>
        <p:sp>
          <p:nvSpPr>
            <p:cNvPr id="19490" name="Freeform 5"/>
            <p:cNvSpPr>
              <a:spLocks/>
            </p:cNvSpPr>
            <p:nvPr/>
          </p:nvSpPr>
          <p:spPr bwMode="auto">
            <a:xfrm>
              <a:off x="2821" y="559"/>
              <a:ext cx="51" cy="24"/>
            </a:xfrm>
            <a:custGeom>
              <a:avLst/>
              <a:gdLst>
                <a:gd name="T0" fmla="*/ 46 w 56"/>
                <a:gd name="T1" fmla="*/ 10 h 27"/>
                <a:gd name="T2" fmla="*/ 0 w 56"/>
                <a:gd name="T3" fmla="*/ 0 h 27"/>
                <a:gd name="T4" fmla="*/ 12 w 56"/>
                <a:gd name="T5" fmla="*/ 10 h 27"/>
                <a:gd name="T6" fmla="*/ 0 w 56"/>
                <a:gd name="T7" fmla="*/ 20 h 27"/>
                <a:gd name="T8" fmla="*/ 46 w 56"/>
                <a:gd name="T9" fmla="*/ 10 h 27"/>
                <a:gd name="T10" fmla="*/ 46 w 56"/>
                <a:gd name="T11" fmla="*/ 10 h 27"/>
                <a:gd name="T12" fmla="*/ 0 60000 65536"/>
                <a:gd name="T13" fmla="*/ 0 60000 65536"/>
                <a:gd name="T14" fmla="*/ 0 60000 65536"/>
                <a:gd name="T15" fmla="*/ 0 60000 65536"/>
                <a:gd name="T16" fmla="*/ 0 60000 65536"/>
                <a:gd name="T17" fmla="*/ 0 60000 65536"/>
                <a:gd name="T18" fmla="*/ 0 w 56"/>
                <a:gd name="T19" fmla="*/ 0 h 27"/>
                <a:gd name="T20" fmla="*/ 56 w 56"/>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56" h="27">
                  <a:moveTo>
                    <a:pt x="55" y="12"/>
                  </a:moveTo>
                  <a:lnTo>
                    <a:pt x="0" y="0"/>
                  </a:lnTo>
                  <a:lnTo>
                    <a:pt x="14" y="12"/>
                  </a:lnTo>
                  <a:lnTo>
                    <a:pt x="0" y="26"/>
                  </a:lnTo>
                  <a:lnTo>
                    <a:pt x="55"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10" name="Group 6"/>
            <p:cNvGrpSpPr>
              <a:grpSpLocks/>
            </p:cNvGrpSpPr>
            <p:nvPr/>
          </p:nvGrpSpPr>
          <p:grpSpPr bwMode="auto">
            <a:xfrm>
              <a:off x="3292" y="971"/>
              <a:ext cx="244" cy="237"/>
              <a:chOff x="3006" y="1683"/>
              <a:chExt cx="269" cy="268"/>
            </a:xfrm>
          </p:grpSpPr>
          <p:sp>
            <p:nvSpPr>
              <p:cNvPr id="19558" name="Freeform 7"/>
              <p:cNvSpPr>
                <a:spLocks/>
              </p:cNvSpPr>
              <p:nvPr/>
            </p:nvSpPr>
            <p:spPr bwMode="auto">
              <a:xfrm>
                <a:off x="3006" y="1683"/>
                <a:ext cx="269" cy="268"/>
              </a:xfrm>
              <a:custGeom>
                <a:avLst/>
                <a:gdLst>
                  <a:gd name="T0" fmla="*/ 268 w 269"/>
                  <a:gd name="T1" fmla="*/ 123 h 268"/>
                  <a:gd name="T2" fmla="*/ 264 w 269"/>
                  <a:gd name="T3" fmla="*/ 103 h 268"/>
                  <a:gd name="T4" fmla="*/ 259 w 269"/>
                  <a:gd name="T5" fmla="*/ 83 h 268"/>
                  <a:gd name="T6" fmla="*/ 250 w 269"/>
                  <a:gd name="T7" fmla="*/ 66 h 268"/>
                  <a:gd name="T8" fmla="*/ 237 w 269"/>
                  <a:gd name="T9" fmla="*/ 49 h 268"/>
                  <a:gd name="T10" fmla="*/ 225 w 269"/>
                  <a:gd name="T11" fmla="*/ 35 h 268"/>
                  <a:gd name="T12" fmla="*/ 209 w 269"/>
                  <a:gd name="T13" fmla="*/ 22 h 268"/>
                  <a:gd name="T14" fmla="*/ 192 w 269"/>
                  <a:gd name="T15" fmla="*/ 13 h 268"/>
                  <a:gd name="T16" fmla="*/ 174 w 269"/>
                  <a:gd name="T17" fmla="*/ 5 h 268"/>
                  <a:gd name="T18" fmla="*/ 154 w 269"/>
                  <a:gd name="T19" fmla="*/ 1 h 268"/>
                  <a:gd name="T20" fmla="*/ 134 w 269"/>
                  <a:gd name="T21" fmla="*/ 0 h 268"/>
                  <a:gd name="T22" fmla="*/ 114 w 269"/>
                  <a:gd name="T23" fmla="*/ 1 h 268"/>
                  <a:gd name="T24" fmla="*/ 94 w 269"/>
                  <a:gd name="T25" fmla="*/ 5 h 268"/>
                  <a:gd name="T26" fmla="*/ 76 w 269"/>
                  <a:gd name="T27" fmla="*/ 13 h 268"/>
                  <a:gd name="T28" fmla="*/ 59 w 269"/>
                  <a:gd name="T29" fmla="*/ 22 h 268"/>
                  <a:gd name="T30" fmla="*/ 43 w 269"/>
                  <a:gd name="T31" fmla="*/ 35 h 268"/>
                  <a:gd name="T32" fmla="*/ 30 w 269"/>
                  <a:gd name="T33" fmla="*/ 49 h 268"/>
                  <a:gd name="T34" fmla="*/ 17 w 269"/>
                  <a:gd name="T35" fmla="*/ 66 h 268"/>
                  <a:gd name="T36" fmla="*/ 10 w 269"/>
                  <a:gd name="T37" fmla="*/ 83 h 268"/>
                  <a:gd name="T38" fmla="*/ 3 w 269"/>
                  <a:gd name="T39" fmla="*/ 103 h 268"/>
                  <a:gd name="T40" fmla="*/ 1 w 269"/>
                  <a:gd name="T41" fmla="*/ 123 h 268"/>
                  <a:gd name="T42" fmla="*/ 1 w 269"/>
                  <a:gd name="T43" fmla="*/ 143 h 268"/>
                  <a:gd name="T44" fmla="*/ 3 w 269"/>
                  <a:gd name="T45" fmla="*/ 163 h 268"/>
                  <a:gd name="T46" fmla="*/ 10 w 269"/>
                  <a:gd name="T47" fmla="*/ 182 h 268"/>
                  <a:gd name="T48" fmla="*/ 17 w 269"/>
                  <a:gd name="T49" fmla="*/ 200 h 268"/>
                  <a:gd name="T50" fmla="*/ 30 w 269"/>
                  <a:gd name="T51" fmla="*/ 217 h 268"/>
                  <a:gd name="T52" fmla="*/ 43 w 269"/>
                  <a:gd name="T53" fmla="*/ 231 h 268"/>
                  <a:gd name="T54" fmla="*/ 59 w 269"/>
                  <a:gd name="T55" fmla="*/ 244 h 268"/>
                  <a:gd name="T56" fmla="*/ 76 w 269"/>
                  <a:gd name="T57" fmla="*/ 253 h 268"/>
                  <a:gd name="T58" fmla="*/ 94 w 269"/>
                  <a:gd name="T59" fmla="*/ 260 h 268"/>
                  <a:gd name="T60" fmla="*/ 114 w 269"/>
                  <a:gd name="T61" fmla="*/ 265 h 268"/>
                  <a:gd name="T62" fmla="*/ 134 w 269"/>
                  <a:gd name="T63" fmla="*/ 267 h 268"/>
                  <a:gd name="T64" fmla="*/ 154 w 269"/>
                  <a:gd name="T65" fmla="*/ 265 h 268"/>
                  <a:gd name="T66" fmla="*/ 174 w 269"/>
                  <a:gd name="T67" fmla="*/ 260 h 268"/>
                  <a:gd name="T68" fmla="*/ 192 w 269"/>
                  <a:gd name="T69" fmla="*/ 253 h 268"/>
                  <a:gd name="T70" fmla="*/ 209 w 269"/>
                  <a:gd name="T71" fmla="*/ 244 h 268"/>
                  <a:gd name="T72" fmla="*/ 225 w 269"/>
                  <a:gd name="T73" fmla="*/ 231 h 268"/>
                  <a:gd name="T74" fmla="*/ 237 w 269"/>
                  <a:gd name="T75" fmla="*/ 217 h 268"/>
                  <a:gd name="T76" fmla="*/ 250 w 269"/>
                  <a:gd name="T77" fmla="*/ 200 h 268"/>
                  <a:gd name="T78" fmla="*/ 259 w 269"/>
                  <a:gd name="T79" fmla="*/ 182 h 268"/>
                  <a:gd name="T80" fmla="*/ 264 w 269"/>
                  <a:gd name="T81" fmla="*/ 163 h 268"/>
                  <a:gd name="T82" fmla="*/ 268 w 269"/>
                  <a:gd name="T83" fmla="*/ 143 h 2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68"/>
                  <a:gd name="T128" fmla="*/ 269 w 269"/>
                  <a:gd name="T129" fmla="*/ 268 h 2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68">
                    <a:moveTo>
                      <a:pt x="268" y="133"/>
                    </a:moveTo>
                    <a:lnTo>
                      <a:pt x="268" y="123"/>
                    </a:lnTo>
                    <a:lnTo>
                      <a:pt x="267" y="113"/>
                    </a:lnTo>
                    <a:lnTo>
                      <a:pt x="264" y="103"/>
                    </a:lnTo>
                    <a:lnTo>
                      <a:pt x="262" y="92"/>
                    </a:lnTo>
                    <a:lnTo>
                      <a:pt x="259" y="83"/>
                    </a:lnTo>
                    <a:lnTo>
                      <a:pt x="255" y="75"/>
                    </a:lnTo>
                    <a:lnTo>
                      <a:pt x="250" y="66"/>
                    </a:lnTo>
                    <a:lnTo>
                      <a:pt x="244" y="57"/>
                    </a:lnTo>
                    <a:lnTo>
                      <a:pt x="237" y="49"/>
                    </a:lnTo>
                    <a:lnTo>
                      <a:pt x="232" y="42"/>
                    </a:lnTo>
                    <a:lnTo>
                      <a:pt x="225" y="35"/>
                    </a:lnTo>
                    <a:lnTo>
                      <a:pt x="217" y="28"/>
                    </a:lnTo>
                    <a:lnTo>
                      <a:pt x="209" y="22"/>
                    </a:lnTo>
                    <a:lnTo>
                      <a:pt x="201" y="17"/>
                    </a:lnTo>
                    <a:lnTo>
                      <a:pt x="192" y="13"/>
                    </a:lnTo>
                    <a:lnTo>
                      <a:pt x="183" y="8"/>
                    </a:lnTo>
                    <a:lnTo>
                      <a:pt x="174" y="5"/>
                    </a:lnTo>
                    <a:lnTo>
                      <a:pt x="164" y="2"/>
                    </a:lnTo>
                    <a:lnTo>
                      <a:pt x="154" y="1"/>
                    </a:lnTo>
                    <a:lnTo>
                      <a:pt x="142" y="0"/>
                    </a:lnTo>
                    <a:lnTo>
                      <a:pt x="134" y="0"/>
                    </a:lnTo>
                    <a:lnTo>
                      <a:pt x="124" y="0"/>
                    </a:lnTo>
                    <a:lnTo>
                      <a:pt x="114" y="1"/>
                    </a:lnTo>
                    <a:lnTo>
                      <a:pt x="104" y="2"/>
                    </a:lnTo>
                    <a:lnTo>
                      <a:pt x="94" y="5"/>
                    </a:lnTo>
                    <a:lnTo>
                      <a:pt x="85" y="8"/>
                    </a:lnTo>
                    <a:lnTo>
                      <a:pt x="76" y="13"/>
                    </a:lnTo>
                    <a:lnTo>
                      <a:pt x="67" y="17"/>
                    </a:lnTo>
                    <a:lnTo>
                      <a:pt x="59" y="22"/>
                    </a:lnTo>
                    <a:lnTo>
                      <a:pt x="52" y="28"/>
                    </a:lnTo>
                    <a:lnTo>
                      <a:pt x="43" y="35"/>
                    </a:lnTo>
                    <a:lnTo>
                      <a:pt x="36" y="42"/>
                    </a:lnTo>
                    <a:lnTo>
                      <a:pt x="30" y="49"/>
                    </a:lnTo>
                    <a:lnTo>
                      <a:pt x="24" y="57"/>
                    </a:lnTo>
                    <a:lnTo>
                      <a:pt x="17" y="66"/>
                    </a:lnTo>
                    <a:lnTo>
                      <a:pt x="12" y="75"/>
                    </a:lnTo>
                    <a:lnTo>
                      <a:pt x="10" y="83"/>
                    </a:lnTo>
                    <a:lnTo>
                      <a:pt x="6" y="92"/>
                    </a:lnTo>
                    <a:lnTo>
                      <a:pt x="3" y="103"/>
                    </a:lnTo>
                    <a:lnTo>
                      <a:pt x="1" y="113"/>
                    </a:lnTo>
                    <a:lnTo>
                      <a:pt x="1" y="123"/>
                    </a:lnTo>
                    <a:lnTo>
                      <a:pt x="0" y="133"/>
                    </a:lnTo>
                    <a:lnTo>
                      <a:pt x="1" y="143"/>
                    </a:lnTo>
                    <a:lnTo>
                      <a:pt x="1" y="153"/>
                    </a:lnTo>
                    <a:lnTo>
                      <a:pt x="3" y="163"/>
                    </a:lnTo>
                    <a:lnTo>
                      <a:pt x="6" y="173"/>
                    </a:lnTo>
                    <a:lnTo>
                      <a:pt x="10" y="182"/>
                    </a:lnTo>
                    <a:lnTo>
                      <a:pt x="12" y="191"/>
                    </a:lnTo>
                    <a:lnTo>
                      <a:pt x="17" y="200"/>
                    </a:lnTo>
                    <a:lnTo>
                      <a:pt x="24" y="209"/>
                    </a:lnTo>
                    <a:lnTo>
                      <a:pt x="30" y="217"/>
                    </a:lnTo>
                    <a:lnTo>
                      <a:pt x="36" y="225"/>
                    </a:lnTo>
                    <a:lnTo>
                      <a:pt x="43" y="231"/>
                    </a:lnTo>
                    <a:lnTo>
                      <a:pt x="52" y="237"/>
                    </a:lnTo>
                    <a:lnTo>
                      <a:pt x="59" y="244"/>
                    </a:lnTo>
                    <a:lnTo>
                      <a:pt x="67" y="249"/>
                    </a:lnTo>
                    <a:lnTo>
                      <a:pt x="76" y="253"/>
                    </a:lnTo>
                    <a:lnTo>
                      <a:pt x="85" y="257"/>
                    </a:lnTo>
                    <a:lnTo>
                      <a:pt x="94" y="260"/>
                    </a:lnTo>
                    <a:lnTo>
                      <a:pt x="104" y="264"/>
                    </a:lnTo>
                    <a:lnTo>
                      <a:pt x="114" y="265"/>
                    </a:lnTo>
                    <a:lnTo>
                      <a:pt x="124" y="266"/>
                    </a:lnTo>
                    <a:lnTo>
                      <a:pt x="134" y="267"/>
                    </a:lnTo>
                    <a:lnTo>
                      <a:pt x="142" y="266"/>
                    </a:lnTo>
                    <a:lnTo>
                      <a:pt x="154" y="265"/>
                    </a:lnTo>
                    <a:lnTo>
                      <a:pt x="164" y="264"/>
                    </a:lnTo>
                    <a:lnTo>
                      <a:pt x="174" y="260"/>
                    </a:lnTo>
                    <a:lnTo>
                      <a:pt x="183" y="257"/>
                    </a:lnTo>
                    <a:lnTo>
                      <a:pt x="192" y="253"/>
                    </a:lnTo>
                    <a:lnTo>
                      <a:pt x="201" y="249"/>
                    </a:lnTo>
                    <a:lnTo>
                      <a:pt x="209" y="244"/>
                    </a:lnTo>
                    <a:lnTo>
                      <a:pt x="217" y="237"/>
                    </a:lnTo>
                    <a:lnTo>
                      <a:pt x="225" y="231"/>
                    </a:lnTo>
                    <a:lnTo>
                      <a:pt x="232" y="225"/>
                    </a:lnTo>
                    <a:lnTo>
                      <a:pt x="237" y="217"/>
                    </a:lnTo>
                    <a:lnTo>
                      <a:pt x="244" y="209"/>
                    </a:lnTo>
                    <a:lnTo>
                      <a:pt x="250" y="200"/>
                    </a:lnTo>
                    <a:lnTo>
                      <a:pt x="255" y="191"/>
                    </a:lnTo>
                    <a:lnTo>
                      <a:pt x="259" y="182"/>
                    </a:lnTo>
                    <a:lnTo>
                      <a:pt x="262" y="173"/>
                    </a:lnTo>
                    <a:lnTo>
                      <a:pt x="264" y="163"/>
                    </a:lnTo>
                    <a:lnTo>
                      <a:pt x="267" y="153"/>
                    </a:lnTo>
                    <a:lnTo>
                      <a:pt x="268" y="143"/>
                    </a:lnTo>
                    <a:lnTo>
                      <a:pt x="268" y="133"/>
                    </a:lnTo>
                  </a:path>
                </a:pathLst>
              </a:custGeom>
              <a:noFill/>
              <a:ln w="19050">
                <a:solidFill>
                  <a:srgbClr val="000000"/>
                </a:solidFill>
                <a:round/>
                <a:headEnd/>
                <a:tailEnd/>
              </a:ln>
            </p:spPr>
            <p:txBody>
              <a:bodyPr lIns="0" tIns="0" rIns="0" bIns="0"/>
              <a:lstStyle/>
              <a:p>
                <a:endParaRPr lang="en-US" dirty="0"/>
              </a:p>
            </p:txBody>
          </p:sp>
          <p:sp>
            <p:nvSpPr>
              <p:cNvPr id="19559" name="Freeform 8"/>
              <p:cNvSpPr>
                <a:spLocks/>
              </p:cNvSpPr>
              <p:nvPr/>
            </p:nvSpPr>
            <p:spPr bwMode="auto">
              <a:xfrm>
                <a:off x="3044" y="1743"/>
                <a:ext cx="93" cy="47"/>
              </a:xfrm>
              <a:custGeom>
                <a:avLst/>
                <a:gdLst>
                  <a:gd name="T0" fmla="*/ 0 w 93"/>
                  <a:gd name="T1" fmla="*/ 46 h 47"/>
                  <a:gd name="T2" fmla="*/ 0 w 93"/>
                  <a:gd name="T3" fmla="*/ 46 h 47"/>
                  <a:gd name="T4" fmla="*/ 0 w 93"/>
                  <a:gd name="T5" fmla="*/ 43 h 47"/>
                  <a:gd name="T6" fmla="*/ 0 w 93"/>
                  <a:gd name="T7" fmla="*/ 40 h 47"/>
                  <a:gd name="T8" fmla="*/ 1 w 93"/>
                  <a:gd name="T9" fmla="*/ 37 h 47"/>
                  <a:gd name="T10" fmla="*/ 1 w 93"/>
                  <a:gd name="T11" fmla="*/ 35 h 47"/>
                  <a:gd name="T12" fmla="*/ 3 w 93"/>
                  <a:gd name="T13" fmla="*/ 31 h 47"/>
                  <a:gd name="T14" fmla="*/ 4 w 93"/>
                  <a:gd name="T15" fmla="*/ 29 h 47"/>
                  <a:gd name="T16" fmla="*/ 5 w 93"/>
                  <a:gd name="T17" fmla="*/ 26 h 47"/>
                  <a:gd name="T18" fmla="*/ 6 w 93"/>
                  <a:gd name="T19" fmla="*/ 23 h 47"/>
                  <a:gd name="T20" fmla="*/ 7 w 93"/>
                  <a:gd name="T21" fmla="*/ 21 h 47"/>
                  <a:gd name="T22" fmla="*/ 9 w 93"/>
                  <a:gd name="T23" fmla="*/ 19 h 47"/>
                  <a:gd name="T24" fmla="*/ 11 w 93"/>
                  <a:gd name="T25" fmla="*/ 17 h 47"/>
                  <a:gd name="T26" fmla="*/ 14 w 93"/>
                  <a:gd name="T27" fmla="*/ 15 h 47"/>
                  <a:gd name="T28" fmla="*/ 15 w 93"/>
                  <a:gd name="T29" fmla="*/ 13 h 47"/>
                  <a:gd name="T30" fmla="*/ 16 w 93"/>
                  <a:gd name="T31" fmla="*/ 10 h 47"/>
                  <a:gd name="T32" fmla="*/ 20 w 93"/>
                  <a:gd name="T33" fmla="*/ 10 h 47"/>
                  <a:gd name="T34" fmla="*/ 22 w 93"/>
                  <a:gd name="T35" fmla="*/ 7 h 47"/>
                  <a:gd name="T36" fmla="*/ 25 w 93"/>
                  <a:gd name="T37" fmla="*/ 6 h 47"/>
                  <a:gd name="T38" fmla="*/ 27 w 93"/>
                  <a:gd name="T39" fmla="*/ 5 h 47"/>
                  <a:gd name="T40" fmla="*/ 30 w 93"/>
                  <a:gd name="T41" fmla="*/ 3 h 47"/>
                  <a:gd name="T42" fmla="*/ 32 w 93"/>
                  <a:gd name="T43" fmla="*/ 2 h 47"/>
                  <a:gd name="T44" fmla="*/ 34 w 93"/>
                  <a:gd name="T45" fmla="*/ 2 h 47"/>
                  <a:gd name="T46" fmla="*/ 38 w 93"/>
                  <a:gd name="T47" fmla="*/ 0 h 47"/>
                  <a:gd name="T48" fmla="*/ 40 w 93"/>
                  <a:gd name="T49" fmla="*/ 0 h 47"/>
                  <a:gd name="T50" fmla="*/ 43 w 93"/>
                  <a:gd name="T51" fmla="*/ 0 h 47"/>
                  <a:gd name="T52" fmla="*/ 45 w 93"/>
                  <a:gd name="T53" fmla="*/ 0 h 47"/>
                  <a:gd name="T54" fmla="*/ 49 w 93"/>
                  <a:gd name="T55" fmla="*/ 0 h 47"/>
                  <a:gd name="T56" fmla="*/ 52 w 93"/>
                  <a:gd name="T57" fmla="*/ 0 h 47"/>
                  <a:gd name="T58" fmla="*/ 54 w 93"/>
                  <a:gd name="T59" fmla="*/ 0 h 47"/>
                  <a:gd name="T60" fmla="*/ 58 w 93"/>
                  <a:gd name="T61" fmla="*/ 2 h 47"/>
                  <a:gd name="T62" fmla="*/ 61 w 93"/>
                  <a:gd name="T63" fmla="*/ 2 h 47"/>
                  <a:gd name="T64" fmla="*/ 63 w 93"/>
                  <a:gd name="T65" fmla="*/ 3 h 47"/>
                  <a:gd name="T66" fmla="*/ 66 w 93"/>
                  <a:gd name="T67" fmla="*/ 5 h 47"/>
                  <a:gd name="T68" fmla="*/ 68 w 93"/>
                  <a:gd name="T69" fmla="*/ 6 h 47"/>
                  <a:gd name="T70" fmla="*/ 71 w 93"/>
                  <a:gd name="T71" fmla="*/ 7 h 47"/>
                  <a:gd name="T72" fmla="*/ 73 w 93"/>
                  <a:gd name="T73" fmla="*/ 10 h 47"/>
                  <a:gd name="T74" fmla="*/ 76 w 93"/>
                  <a:gd name="T75" fmla="*/ 10 h 47"/>
                  <a:gd name="T76" fmla="*/ 77 w 93"/>
                  <a:gd name="T77" fmla="*/ 13 h 47"/>
                  <a:gd name="T78" fmla="*/ 80 w 93"/>
                  <a:gd name="T79" fmla="*/ 15 h 47"/>
                  <a:gd name="T80" fmla="*/ 82 w 93"/>
                  <a:gd name="T81" fmla="*/ 17 h 47"/>
                  <a:gd name="T82" fmla="*/ 84 w 93"/>
                  <a:gd name="T83" fmla="*/ 19 h 47"/>
                  <a:gd name="T84" fmla="*/ 85 w 93"/>
                  <a:gd name="T85" fmla="*/ 21 h 47"/>
                  <a:gd name="T86" fmla="*/ 87 w 93"/>
                  <a:gd name="T87" fmla="*/ 23 h 47"/>
                  <a:gd name="T88" fmla="*/ 88 w 93"/>
                  <a:gd name="T89" fmla="*/ 26 h 47"/>
                  <a:gd name="T90" fmla="*/ 88 w 93"/>
                  <a:gd name="T91" fmla="*/ 29 h 47"/>
                  <a:gd name="T92" fmla="*/ 91 w 93"/>
                  <a:gd name="T93" fmla="*/ 31 h 47"/>
                  <a:gd name="T94" fmla="*/ 91 w 93"/>
                  <a:gd name="T95" fmla="*/ 35 h 47"/>
                  <a:gd name="T96" fmla="*/ 92 w 93"/>
                  <a:gd name="T97" fmla="*/ 37 h 47"/>
                  <a:gd name="T98" fmla="*/ 92 w 93"/>
                  <a:gd name="T99" fmla="*/ 40 h 47"/>
                  <a:gd name="T100" fmla="*/ 92 w 93"/>
                  <a:gd name="T101" fmla="*/ 43 h 47"/>
                  <a:gd name="T102" fmla="*/ 92 w 93"/>
                  <a:gd name="T103" fmla="*/ 46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7"/>
                  <a:gd name="T158" fmla="*/ 93 w 93"/>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7">
                    <a:moveTo>
                      <a:pt x="0" y="46"/>
                    </a:moveTo>
                    <a:lnTo>
                      <a:pt x="0" y="46"/>
                    </a:lnTo>
                    <a:lnTo>
                      <a:pt x="0" y="43"/>
                    </a:lnTo>
                    <a:lnTo>
                      <a:pt x="0" y="40"/>
                    </a:lnTo>
                    <a:lnTo>
                      <a:pt x="1" y="37"/>
                    </a:lnTo>
                    <a:lnTo>
                      <a:pt x="1" y="35"/>
                    </a:lnTo>
                    <a:lnTo>
                      <a:pt x="3" y="31"/>
                    </a:lnTo>
                    <a:lnTo>
                      <a:pt x="4" y="29"/>
                    </a:lnTo>
                    <a:lnTo>
                      <a:pt x="5" y="26"/>
                    </a:lnTo>
                    <a:lnTo>
                      <a:pt x="6" y="23"/>
                    </a:lnTo>
                    <a:lnTo>
                      <a:pt x="7" y="21"/>
                    </a:lnTo>
                    <a:lnTo>
                      <a:pt x="9" y="19"/>
                    </a:lnTo>
                    <a:lnTo>
                      <a:pt x="11" y="17"/>
                    </a:lnTo>
                    <a:lnTo>
                      <a:pt x="14" y="15"/>
                    </a:lnTo>
                    <a:lnTo>
                      <a:pt x="15" y="13"/>
                    </a:lnTo>
                    <a:lnTo>
                      <a:pt x="16" y="10"/>
                    </a:lnTo>
                    <a:lnTo>
                      <a:pt x="20" y="10"/>
                    </a:lnTo>
                    <a:lnTo>
                      <a:pt x="22" y="7"/>
                    </a:lnTo>
                    <a:lnTo>
                      <a:pt x="25" y="6"/>
                    </a:lnTo>
                    <a:lnTo>
                      <a:pt x="27" y="5"/>
                    </a:lnTo>
                    <a:lnTo>
                      <a:pt x="30" y="3"/>
                    </a:lnTo>
                    <a:lnTo>
                      <a:pt x="32" y="2"/>
                    </a:lnTo>
                    <a:lnTo>
                      <a:pt x="34" y="2"/>
                    </a:lnTo>
                    <a:lnTo>
                      <a:pt x="38" y="0"/>
                    </a:lnTo>
                    <a:lnTo>
                      <a:pt x="40" y="0"/>
                    </a:lnTo>
                    <a:lnTo>
                      <a:pt x="43" y="0"/>
                    </a:lnTo>
                    <a:lnTo>
                      <a:pt x="45" y="0"/>
                    </a:lnTo>
                    <a:lnTo>
                      <a:pt x="49" y="0"/>
                    </a:lnTo>
                    <a:lnTo>
                      <a:pt x="52" y="0"/>
                    </a:lnTo>
                    <a:lnTo>
                      <a:pt x="54" y="0"/>
                    </a:lnTo>
                    <a:lnTo>
                      <a:pt x="58" y="2"/>
                    </a:lnTo>
                    <a:lnTo>
                      <a:pt x="61" y="2"/>
                    </a:lnTo>
                    <a:lnTo>
                      <a:pt x="63" y="3"/>
                    </a:lnTo>
                    <a:lnTo>
                      <a:pt x="66" y="5"/>
                    </a:lnTo>
                    <a:lnTo>
                      <a:pt x="68" y="6"/>
                    </a:lnTo>
                    <a:lnTo>
                      <a:pt x="71" y="7"/>
                    </a:lnTo>
                    <a:lnTo>
                      <a:pt x="73" y="10"/>
                    </a:lnTo>
                    <a:lnTo>
                      <a:pt x="76" y="10"/>
                    </a:lnTo>
                    <a:lnTo>
                      <a:pt x="77" y="13"/>
                    </a:lnTo>
                    <a:lnTo>
                      <a:pt x="80" y="15"/>
                    </a:lnTo>
                    <a:lnTo>
                      <a:pt x="82" y="17"/>
                    </a:lnTo>
                    <a:lnTo>
                      <a:pt x="84" y="19"/>
                    </a:lnTo>
                    <a:lnTo>
                      <a:pt x="85" y="21"/>
                    </a:lnTo>
                    <a:lnTo>
                      <a:pt x="87" y="23"/>
                    </a:lnTo>
                    <a:lnTo>
                      <a:pt x="88" y="26"/>
                    </a:lnTo>
                    <a:lnTo>
                      <a:pt x="88" y="29"/>
                    </a:lnTo>
                    <a:lnTo>
                      <a:pt x="91" y="31"/>
                    </a:lnTo>
                    <a:lnTo>
                      <a:pt x="91" y="35"/>
                    </a:lnTo>
                    <a:lnTo>
                      <a:pt x="92" y="37"/>
                    </a:lnTo>
                    <a:lnTo>
                      <a:pt x="92" y="40"/>
                    </a:lnTo>
                    <a:lnTo>
                      <a:pt x="92" y="43"/>
                    </a:lnTo>
                    <a:lnTo>
                      <a:pt x="92" y="46"/>
                    </a:lnTo>
                  </a:path>
                </a:pathLst>
              </a:custGeom>
              <a:noFill/>
              <a:ln w="19050">
                <a:solidFill>
                  <a:srgbClr val="000000"/>
                </a:solidFill>
                <a:round/>
                <a:headEnd/>
                <a:tailEnd/>
              </a:ln>
            </p:spPr>
            <p:txBody>
              <a:bodyPr lIns="0" tIns="0" rIns="0" bIns="0"/>
              <a:lstStyle/>
              <a:p>
                <a:endParaRPr lang="en-US" dirty="0"/>
              </a:p>
            </p:txBody>
          </p:sp>
          <p:sp>
            <p:nvSpPr>
              <p:cNvPr id="19560" name="Freeform 9"/>
              <p:cNvSpPr>
                <a:spLocks/>
              </p:cNvSpPr>
              <p:nvPr/>
            </p:nvSpPr>
            <p:spPr bwMode="auto">
              <a:xfrm>
                <a:off x="3136" y="1789"/>
                <a:ext cx="93" cy="47"/>
              </a:xfrm>
              <a:custGeom>
                <a:avLst/>
                <a:gdLst>
                  <a:gd name="T0" fmla="*/ 0 w 93"/>
                  <a:gd name="T1" fmla="*/ 0 h 47"/>
                  <a:gd name="T2" fmla="*/ 0 w 93"/>
                  <a:gd name="T3" fmla="*/ 0 h 47"/>
                  <a:gd name="T4" fmla="*/ 0 w 93"/>
                  <a:gd name="T5" fmla="*/ 4 h 47"/>
                  <a:gd name="T6" fmla="*/ 0 w 93"/>
                  <a:gd name="T7" fmla="*/ 6 h 47"/>
                  <a:gd name="T8" fmla="*/ 1 w 93"/>
                  <a:gd name="T9" fmla="*/ 9 h 47"/>
                  <a:gd name="T10" fmla="*/ 2 w 93"/>
                  <a:gd name="T11" fmla="*/ 12 h 47"/>
                  <a:gd name="T12" fmla="*/ 2 w 93"/>
                  <a:gd name="T13" fmla="*/ 15 h 47"/>
                  <a:gd name="T14" fmla="*/ 4 w 93"/>
                  <a:gd name="T15" fmla="*/ 17 h 47"/>
                  <a:gd name="T16" fmla="*/ 4 w 93"/>
                  <a:gd name="T17" fmla="*/ 20 h 47"/>
                  <a:gd name="T18" fmla="*/ 6 w 93"/>
                  <a:gd name="T19" fmla="*/ 23 h 47"/>
                  <a:gd name="T20" fmla="*/ 7 w 93"/>
                  <a:gd name="T21" fmla="*/ 25 h 47"/>
                  <a:gd name="T22" fmla="*/ 9 w 93"/>
                  <a:gd name="T23" fmla="*/ 27 h 47"/>
                  <a:gd name="T24" fmla="*/ 11 w 93"/>
                  <a:gd name="T25" fmla="*/ 29 h 47"/>
                  <a:gd name="T26" fmla="*/ 12 w 93"/>
                  <a:gd name="T27" fmla="*/ 32 h 47"/>
                  <a:gd name="T28" fmla="*/ 16 w 93"/>
                  <a:gd name="T29" fmla="*/ 33 h 47"/>
                  <a:gd name="T30" fmla="*/ 17 w 93"/>
                  <a:gd name="T31" fmla="*/ 35 h 47"/>
                  <a:gd name="T32" fmla="*/ 18 w 93"/>
                  <a:gd name="T33" fmla="*/ 37 h 47"/>
                  <a:gd name="T34" fmla="*/ 21 w 93"/>
                  <a:gd name="T35" fmla="*/ 39 h 47"/>
                  <a:gd name="T36" fmla="*/ 24 w 93"/>
                  <a:gd name="T37" fmla="*/ 40 h 47"/>
                  <a:gd name="T38" fmla="*/ 27 w 93"/>
                  <a:gd name="T39" fmla="*/ 42 h 47"/>
                  <a:gd name="T40" fmla="*/ 29 w 93"/>
                  <a:gd name="T41" fmla="*/ 43 h 47"/>
                  <a:gd name="T42" fmla="*/ 31 w 93"/>
                  <a:gd name="T43" fmla="*/ 43 h 47"/>
                  <a:gd name="T44" fmla="*/ 34 w 93"/>
                  <a:gd name="T45" fmla="*/ 45 h 47"/>
                  <a:gd name="T46" fmla="*/ 38 w 93"/>
                  <a:gd name="T47" fmla="*/ 45 h 47"/>
                  <a:gd name="T48" fmla="*/ 40 w 93"/>
                  <a:gd name="T49" fmla="*/ 46 h 47"/>
                  <a:gd name="T50" fmla="*/ 44 w 93"/>
                  <a:gd name="T51" fmla="*/ 46 h 47"/>
                  <a:gd name="T52" fmla="*/ 46 w 93"/>
                  <a:gd name="T53" fmla="*/ 46 h 47"/>
                  <a:gd name="T54" fmla="*/ 49 w 93"/>
                  <a:gd name="T55" fmla="*/ 46 h 47"/>
                  <a:gd name="T56" fmla="*/ 51 w 93"/>
                  <a:gd name="T57" fmla="*/ 46 h 47"/>
                  <a:gd name="T58" fmla="*/ 54 w 93"/>
                  <a:gd name="T59" fmla="*/ 45 h 47"/>
                  <a:gd name="T60" fmla="*/ 59 w 93"/>
                  <a:gd name="T61" fmla="*/ 45 h 47"/>
                  <a:gd name="T62" fmla="*/ 60 w 93"/>
                  <a:gd name="T63" fmla="*/ 43 h 47"/>
                  <a:gd name="T64" fmla="*/ 64 w 93"/>
                  <a:gd name="T65" fmla="*/ 43 h 47"/>
                  <a:gd name="T66" fmla="*/ 65 w 93"/>
                  <a:gd name="T67" fmla="*/ 42 h 47"/>
                  <a:gd name="T68" fmla="*/ 68 w 93"/>
                  <a:gd name="T69" fmla="*/ 40 h 47"/>
                  <a:gd name="T70" fmla="*/ 71 w 93"/>
                  <a:gd name="T71" fmla="*/ 39 h 47"/>
                  <a:gd name="T72" fmla="*/ 72 w 93"/>
                  <a:gd name="T73" fmla="*/ 37 h 47"/>
                  <a:gd name="T74" fmla="*/ 76 w 93"/>
                  <a:gd name="T75" fmla="*/ 35 h 47"/>
                  <a:gd name="T76" fmla="*/ 78 w 93"/>
                  <a:gd name="T77" fmla="*/ 33 h 47"/>
                  <a:gd name="T78" fmla="*/ 79 w 93"/>
                  <a:gd name="T79" fmla="*/ 32 h 47"/>
                  <a:gd name="T80" fmla="*/ 81 w 93"/>
                  <a:gd name="T81" fmla="*/ 29 h 47"/>
                  <a:gd name="T82" fmla="*/ 83 w 93"/>
                  <a:gd name="T83" fmla="*/ 27 h 47"/>
                  <a:gd name="T84" fmla="*/ 84 w 93"/>
                  <a:gd name="T85" fmla="*/ 25 h 47"/>
                  <a:gd name="T86" fmla="*/ 86 w 93"/>
                  <a:gd name="T87" fmla="*/ 23 h 47"/>
                  <a:gd name="T88" fmla="*/ 87 w 93"/>
                  <a:gd name="T89" fmla="*/ 20 h 47"/>
                  <a:gd name="T90" fmla="*/ 88 w 93"/>
                  <a:gd name="T91" fmla="*/ 17 h 47"/>
                  <a:gd name="T92" fmla="*/ 90 w 93"/>
                  <a:gd name="T93" fmla="*/ 15 h 47"/>
                  <a:gd name="T94" fmla="*/ 90 w 93"/>
                  <a:gd name="T95" fmla="*/ 12 h 47"/>
                  <a:gd name="T96" fmla="*/ 91 w 93"/>
                  <a:gd name="T97" fmla="*/ 9 h 47"/>
                  <a:gd name="T98" fmla="*/ 92 w 93"/>
                  <a:gd name="T99" fmla="*/ 6 h 47"/>
                  <a:gd name="T100" fmla="*/ 92 w 93"/>
                  <a:gd name="T101" fmla="*/ 4 h 47"/>
                  <a:gd name="T102" fmla="*/ 92 w 93"/>
                  <a:gd name="T103" fmla="*/ 0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7"/>
                  <a:gd name="T158" fmla="*/ 93 w 93"/>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7">
                    <a:moveTo>
                      <a:pt x="0" y="0"/>
                    </a:moveTo>
                    <a:lnTo>
                      <a:pt x="0" y="0"/>
                    </a:lnTo>
                    <a:lnTo>
                      <a:pt x="0" y="4"/>
                    </a:lnTo>
                    <a:lnTo>
                      <a:pt x="0" y="6"/>
                    </a:lnTo>
                    <a:lnTo>
                      <a:pt x="1" y="9"/>
                    </a:lnTo>
                    <a:lnTo>
                      <a:pt x="2" y="12"/>
                    </a:lnTo>
                    <a:lnTo>
                      <a:pt x="2" y="15"/>
                    </a:lnTo>
                    <a:lnTo>
                      <a:pt x="4" y="17"/>
                    </a:lnTo>
                    <a:lnTo>
                      <a:pt x="4" y="20"/>
                    </a:lnTo>
                    <a:lnTo>
                      <a:pt x="6" y="23"/>
                    </a:lnTo>
                    <a:lnTo>
                      <a:pt x="7" y="25"/>
                    </a:lnTo>
                    <a:lnTo>
                      <a:pt x="9" y="27"/>
                    </a:lnTo>
                    <a:lnTo>
                      <a:pt x="11" y="29"/>
                    </a:lnTo>
                    <a:lnTo>
                      <a:pt x="12" y="32"/>
                    </a:lnTo>
                    <a:lnTo>
                      <a:pt x="16" y="33"/>
                    </a:lnTo>
                    <a:lnTo>
                      <a:pt x="17" y="35"/>
                    </a:lnTo>
                    <a:lnTo>
                      <a:pt x="18" y="37"/>
                    </a:lnTo>
                    <a:lnTo>
                      <a:pt x="21" y="39"/>
                    </a:lnTo>
                    <a:lnTo>
                      <a:pt x="24" y="40"/>
                    </a:lnTo>
                    <a:lnTo>
                      <a:pt x="27" y="42"/>
                    </a:lnTo>
                    <a:lnTo>
                      <a:pt x="29" y="43"/>
                    </a:lnTo>
                    <a:lnTo>
                      <a:pt x="31" y="43"/>
                    </a:lnTo>
                    <a:lnTo>
                      <a:pt x="34" y="45"/>
                    </a:lnTo>
                    <a:lnTo>
                      <a:pt x="38" y="45"/>
                    </a:lnTo>
                    <a:lnTo>
                      <a:pt x="40" y="46"/>
                    </a:lnTo>
                    <a:lnTo>
                      <a:pt x="44" y="46"/>
                    </a:lnTo>
                    <a:lnTo>
                      <a:pt x="46" y="46"/>
                    </a:lnTo>
                    <a:lnTo>
                      <a:pt x="49" y="46"/>
                    </a:lnTo>
                    <a:lnTo>
                      <a:pt x="51" y="46"/>
                    </a:lnTo>
                    <a:lnTo>
                      <a:pt x="54" y="45"/>
                    </a:lnTo>
                    <a:lnTo>
                      <a:pt x="59" y="45"/>
                    </a:lnTo>
                    <a:lnTo>
                      <a:pt x="60" y="43"/>
                    </a:lnTo>
                    <a:lnTo>
                      <a:pt x="64" y="43"/>
                    </a:lnTo>
                    <a:lnTo>
                      <a:pt x="65" y="42"/>
                    </a:lnTo>
                    <a:lnTo>
                      <a:pt x="68" y="40"/>
                    </a:lnTo>
                    <a:lnTo>
                      <a:pt x="71" y="39"/>
                    </a:lnTo>
                    <a:lnTo>
                      <a:pt x="72" y="37"/>
                    </a:lnTo>
                    <a:lnTo>
                      <a:pt x="76" y="35"/>
                    </a:lnTo>
                    <a:lnTo>
                      <a:pt x="78" y="33"/>
                    </a:lnTo>
                    <a:lnTo>
                      <a:pt x="79" y="32"/>
                    </a:lnTo>
                    <a:lnTo>
                      <a:pt x="81" y="29"/>
                    </a:lnTo>
                    <a:lnTo>
                      <a:pt x="83" y="27"/>
                    </a:lnTo>
                    <a:lnTo>
                      <a:pt x="84" y="25"/>
                    </a:lnTo>
                    <a:lnTo>
                      <a:pt x="86" y="23"/>
                    </a:lnTo>
                    <a:lnTo>
                      <a:pt x="87" y="20"/>
                    </a:lnTo>
                    <a:lnTo>
                      <a:pt x="88" y="17"/>
                    </a:lnTo>
                    <a:lnTo>
                      <a:pt x="90" y="15"/>
                    </a:lnTo>
                    <a:lnTo>
                      <a:pt x="90" y="12"/>
                    </a:lnTo>
                    <a:lnTo>
                      <a:pt x="91" y="9"/>
                    </a:lnTo>
                    <a:lnTo>
                      <a:pt x="92" y="6"/>
                    </a:lnTo>
                    <a:lnTo>
                      <a:pt x="92" y="4"/>
                    </a:lnTo>
                    <a:lnTo>
                      <a:pt x="92" y="0"/>
                    </a:lnTo>
                  </a:path>
                </a:pathLst>
              </a:custGeom>
              <a:noFill/>
              <a:ln w="19050">
                <a:solidFill>
                  <a:srgbClr val="000000"/>
                </a:solidFill>
                <a:round/>
                <a:headEnd/>
                <a:tailEnd/>
              </a:ln>
            </p:spPr>
            <p:txBody>
              <a:bodyPr lIns="0" tIns="0" rIns="0" bIns="0"/>
              <a:lstStyle/>
              <a:p>
                <a:endParaRPr lang="en-US" dirty="0"/>
              </a:p>
            </p:txBody>
          </p:sp>
        </p:grpSp>
        <p:grpSp>
          <p:nvGrpSpPr>
            <p:cNvPr id="11" name="Group 10"/>
            <p:cNvGrpSpPr>
              <a:grpSpLocks/>
            </p:cNvGrpSpPr>
            <p:nvPr/>
          </p:nvGrpSpPr>
          <p:grpSpPr bwMode="auto">
            <a:xfrm>
              <a:off x="4025" y="944"/>
              <a:ext cx="323" cy="279"/>
              <a:chOff x="3813" y="1652"/>
              <a:chExt cx="355" cy="316"/>
            </a:xfrm>
          </p:grpSpPr>
          <p:sp>
            <p:nvSpPr>
              <p:cNvPr id="19556" name="Freeform 11"/>
              <p:cNvSpPr>
                <a:spLocks/>
              </p:cNvSpPr>
              <p:nvPr/>
            </p:nvSpPr>
            <p:spPr bwMode="auto">
              <a:xfrm>
                <a:off x="3813" y="1652"/>
                <a:ext cx="355" cy="316"/>
              </a:xfrm>
              <a:custGeom>
                <a:avLst/>
                <a:gdLst>
                  <a:gd name="T0" fmla="*/ 354 w 355"/>
                  <a:gd name="T1" fmla="*/ 0 h 316"/>
                  <a:gd name="T2" fmla="*/ 354 w 355"/>
                  <a:gd name="T3" fmla="*/ 315 h 316"/>
                  <a:gd name="T4" fmla="*/ 0 w 355"/>
                  <a:gd name="T5" fmla="*/ 315 h 316"/>
                  <a:gd name="T6" fmla="*/ 0 w 355"/>
                  <a:gd name="T7" fmla="*/ 0 h 316"/>
                  <a:gd name="T8" fmla="*/ 354 w 355"/>
                  <a:gd name="T9" fmla="*/ 0 h 316"/>
                  <a:gd name="T10" fmla="*/ 0 60000 65536"/>
                  <a:gd name="T11" fmla="*/ 0 60000 65536"/>
                  <a:gd name="T12" fmla="*/ 0 60000 65536"/>
                  <a:gd name="T13" fmla="*/ 0 60000 65536"/>
                  <a:gd name="T14" fmla="*/ 0 60000 65536"/>
                  <a:gd name="T15" fmla="*/ 0 w 355"/>
                  <a:gd name="T16" fmla="*/ 0 h 316"/>
                  <a:gd name="T17" fmla="*/ 355 w 355"/>
                  <a:gd name="T18" fmla="*/ 316 h 316"/>
                </a:gdLst>
                <a:ahLst/>
                <a:cxnLst>
                  <a:cxn ang="T10">
                    <a:pos x="T0" y="T1"/>
                  </a:cxn>
                  <a:cxn ang="T11">
                    <a:pos x="T2" y="T3"/>
                  </a:cxn>
                  <a:cxn ang="T12">
                    <a:pos x="T4" y="T5"/>
                  </a:cxn>
                  <a:cxn ang="T13">
                    <a:pos x="T6" y="T7"/>
                  </a:cxn>
                  <a:cxn ang="T14">
                    <a:pos x="T8" y="T9"/>
                  </a:cxn>
                </a:cxnLst>
                <a:rect l="T15" t="T16" r="T17" b="T18"/>
                <a:pathLst>
                  <a:path w="355" h="316">
                    <a:moveTo>
                      <a:pt x="354" y="0"/>
                    </a:moveTo>
                    <a:lnTo>
                      <a:pt x="354" y="315"/>
                    </a:lnTo>
                    <a:lnTo>
                      <a:pt x="0" y="315"/>
                    </a:lnTo>
                    <a:lnTo>
                      <a:pt x="0" y="0"/>
                    </a:lnTo>
                    <a:lnTo>
                      <a:pt x="354" y="0"/>
                    </a:lnTo>
                  </a:path>
                </a:pathLst>
              </a:custGeom>
              <a:noFill/>
              <a:ln w="19050">
                <a:solidFill>
                  <a:srgbClr val="000000"/>
                </a:solidFill>
                <a:round/>
                <a:headEnd/>
                <a:tailEnd/>
              </a:ln>
            </p:spPr>
            <p:txBody>
              <a:bodyPr lIns="0" tIns="0" rIns="0" bIns="0"/>
              <a:lstStyle/>
              <a:p>
                <a:endParaRPr lang="en-US" dirty="0"/>
              </a:p>
            </p:txBody>
          </p:sp>
          <p:sp>
            <p:nvSpPr>
              <p:cNvPr id="19557" name="Freeform 12"/>
              <p:cNvSpPr>
                <a:spLocks/>
              </p:cNvSpPr>
              <p:nvPr/>
            </p:nvSpPr>
            <p:spPr bwMode="auto">
              <a:xfrm>
                <a:off x="3850" y="1731"/>
                <a:ext cx="299" cy="139"/>
              </a:xfrm>
              <a:custGeom>
                <a:avLst/>
                <a:gdLst>
                  <a:gd name="T0" fmla="*/ 0 w 299"/>
                  <a:gd name="T1" fmla="*/ 138 h 139"/>
                  <a:gd name="T2" fmla="*/ 56 w 299"/>
                  <a:gd name="T3" fmla="*/ 138 h 139"/>
                  <a:gd name="T4" fmla="*/ 224 w 299"/>
                  <a:gd name="T5" fmla="*/ 0 h 139"/>
                  <a:gd name="T6" fmla="*/ 243 w 299"/>
                  <a:gd name="T7" fmla="*/ 138 h 139"/>
                  <a:gd name="T8" fmla="*/ 298 w 299"/>
                  <a:gd name="T9" fmla="*/ 138 h 139"/>
                  <a:gd name="T10" fmla="*/ 0 60000 65536"/>
                  <a:gd name="T11" fmla="*/ 0 60000 65536"/>
                  <a:gd name="T12" fmla="*/ 0 60000 65536"/>
                  <a:gd name="T13" fmla="*/ 0 60000 65536"/>
                  <a:gd name="T14" fmla="*/ 0 60000 65536"/>
                  <a:gd name="T15" fmla="*/ 0 w 299"/>
                  <a:gd name="T16" fmla="*/ 0 h 139"/>
                  <a:gd name="T17" fmla="*/ 299 w 299"/>
                  <a:gd name="T18" fmla="*/ 139 h 139"/>
                </a:gdLst>
                <a:ahLst/>
                <a:cxnLst>
                  <a:cxn ang="T10">
                    <a:pos x="T0" y="T1"/>
                  </a:cxn>
                  <a:cxn ang="T11">
                    <a:pos x="T2" y="T3"/>
                  </a:cxn>
                  <a:cxn ang="T12">
                    <a:pos x="T4" y="T5"/>
                  </a:cxn>
                  <a:cxn ang="T13">
                    <a:pos x="T6" y="T7"/>
                  </a:cxn>
                  <a:cxn ang="T14">
                    <a:pos x="T8" y="T9"/>
                  </a:cxn>
                </a:cxnLst>
                <a:rect l="T15" t="T16" r="T17" b="T18"/>
                <a:pathLst>
                  <a:path w="299" h="139">
                    <a:moveTo>
                      <a:pt x="0" y="138"/>
                    </a:moveTo>
                    <a:lnTo>
                      <a:pt x="56" y="138"/>
                    </a:lnTo>
                    <a:lnTo>
                      <a:pt x="224" y="0"/>
                    </a:lnTo>
                    <a:lnTo>
                      <a:pt x="243" y="138"/>
                    </a:lnTo>
                    <a:lnTo>
                      <a:pt x="298" y="138"/>
                    </a:lnTo>
                  </a:path>
                </a:pathLst>
              </a:custGeom>
              <a:noFill/>
              <a:ln w="19050">
                <a:solidFill>
                  <a:srgbClr val="000000"/>
                </a:solidFill>
                <a:round/>
                <a:headEnd/>
                <a:tailEnd/>
              </a:ln>
            </p:spPr>
            <p:txBody>
              <a:bodyPr lIns="0" tIns="0" rIns="0" bIns="0"/>
              <a:lstStyle/>
              <a:p>
                <a:endParaRPr lang="en-US" dirty="0"/>
              </a:p>
            </p:txBody>
          </p:sp>
        </p:grpSp>
        <p:grpSp>
          <p:nvGrpSpPr>
            <p:cNvPr id="12" name="Group 13"/>
            <p:cNvGrpSpPr>
              <a:grpSpLocks/>
            </p:cNvGrpSpPr>
            <p:nvPr/>
          </p:nvGrpSpPr>
          <p:grpSpPr bwMode="auto">
            <a:xfrm>
              <a:off x="4888" y="445"/>
              <a:ext cx="243" cy="236"/>
              <a:chOff x="4762" y="1086"/>
              <a:chExt cx="268" cy="268"/>
            </a:xfrm>
          </p:grpSpPr>
          <p:sp>
            <p:nvSpPr>
              <p:cNvPr id="19553" name="Freeform 14"/>
              <p:cNvSpPr>
                <a:spLocks/>
              </p:cNvSpPr>
              <p:nvPr/>
            </p:nvSpPr>
            <p:spPr bwMode="auto">
              <a:xfrm>
                <a:off x="4762" y="1086"/>
                <a:ext cx="268" cy="268"/>
              </a:xfrm>
              <a:custGeom>
                <a:avLst/>
                <a:gdLst>
                  <a:gd name="T0" fmla="*/ 267 w 268"/>
                  <a:gd name="T1" fmla="*/ 0 h 268"/>
                  <a:gd name="T2" fmla="*/ 267 w 268"/>
                  <a:gd name="T3" fmla="*/ 267 h 268"/>
                  <a:gd name="T4" fmla="*/ 0 w 268"/>
                  <a:gd name="T5" fmla="*/ 267 h 268"/>
                  <a:gd name="T6" fmla="*/ 0 w 268"/>
                  <a:gd name="T7" fmla="*/ 0 h 268"/>
                  <a:gd name="T8" fmla="*/ 267 w 268"/>
                  <a:gd name="T9" fmla="*/ 0 h 268"/>
                  <a:gd name="T10" fmla="*/ 0 60000 65536"/>
                  <a:gd name="T11" fmla="*/ 0 60000 65536"/>
                  <a:gd name="T12" fmla="*/ 0 60000 65536"/>
                  <a:gd name="T13" fmla="*/ 0 60000 65536"/>
                  <a:gd name="T14" fmla="*/ 0 60000 65536"/>
                  <a:gd name="T15" fmla="*/ 0 w 268"/>
                  <a:gd name="T16" fmla="*/ 0 h 268"/>
                  <a:gd name="T17" fmla="*/ 268 w 268"/>
                  <a:gd name="T18" fmla="*/ 268 h 268"/>
                </a:gdLst>
                <a:ahLst/>
                <a:cxnLst>
                  <a:cxn ang="T10">
                    <a:pos x="T0" y="T1"/>
                  </a:cxn>
                  <a:cxn ang="T11">
                    <a:pos x="T2" y="T3"/>
                  </a:cxn>
                  <a:cxn ang="T12">
                    <a:pos x="T4" y="T5"/>
                  </a:cxn>
                  <a:cxn ang="T13">
                    <a:pos x="T6" y="T7"/>
                  </a:cxn>
                  <a:cxn ang="T14">
                    <a:pos x="T8" y="T9"/>
                  </a:cxn>
                </a:cxnLst>
                <a:rect l="T15" t="T16" r="T17" b="T18"/>
                <a:pathLst>
                  <a:path w="268" h="268">
                    <a:moveTo>
                      <a:pt x="267" y="0"/>
                    </a:moveTo>
                    <a:lnTo>
                      <a:pt x="267" y="267"/>
                    </a:lnTo>
                    <a:lnTo>
                      <a:pt x="0" y="267"/>
                    </a:lnTo>
                    <a:lnTo>
                      <a:pt x="0" y="0"/>
                    </a:lnTo>
                    <a:lnTo>
                      <a:pt x="267" y="0"/>
                    </a:lnTo>
                  </a:path>
                </a:pathLst>
              </a:custGeom>
              <a:noFill/>
              <a:ln w="19050">
                <a:solidFill>
                  <a:srgbClr val="000000"/>
                </a:solidFill>
                <a:round/>
                <a:headEnd/>
                <a:tailEnd/>
              </a:ln>
            </p:spPr>
            <p:txBody>
              <a:bodyPr lIns="0" tIns="0" rIns="0" bIns="0"/>
              <a:lstStyle/>
              <a:p>
                <a:endParaRPr lang="en-US" dirty="0"/>
              </a:p>
            </p:txBody>
          </p:sp>
          <p:sp>
            <p:nvSpPr>
              <p:cNvPr id="19554" name="Freeform 15"/>
              <p:cNvSpPr>
                <a:spLocks/>
              </p:cNvSpPr>
              <p:nvPr/>
            </p:nvSpPr>
            <p:spPr bwMode="auto">
              <a:xfrm>
                <a:off x="4838" y="1164"/>
                <a:ext cx="115" cy="115"/>
              </a:xfrm>
              <a:custGeom>
                <a:avLst/>
                <a:gdLst>
                  <a:gd name="T0" fmla="*/ 0 w 115"/>
                  <a:gd name="T1" fmla="*/ 0 h 115"/>
                  <a:gd name="T2" fmla="*/ 0 w 115"/>
                  <a:gd name="T3" fmla="*/ 114 h 115"/>
                  <a:gd name="T4" fmla="*/ 114 w 115"/>
                  <a:gd name="T5" fmla="*/ 56 h 115"/>
                  <a:gd name="T6" fmla="*/ 0 w 115"/>
                  <a:gd name="T7" fmla="*/ 0 h 115"/>
                  <a:gd name="T8" fmla="*/ 0 60000 65536"/>
                  <a:gd name="T9" fmla="*/ 0 60000 65536"/>
                  <a:gd name="T10" fmla="*/ 0 60000 65536"/>
                  <a:gd name="T11" fmla="*/ 0 60000 65536"/>
                  <a:gd name="T12" fmla="*/ 0 w 115"/>
                  <a:gd name="T13" fmla="*/ 0 h 115"/>
                  <a:gd name="T14" fmla="*/ 115 w 115"/>
                  <a:gd name="T15" fmla="*/ 115 h 115"/>
                </a:gdLst>
                <a:ahLst/>
                <a:cxnLst>
                  <a:cxn ang="T8">
                    <a:pos x="T0" y="T1"/>
                  </a:cxn>
                  <a:cxn ang="T9">
                    <a:pos x="T2" y="T3"/>
                  </a:cxn>
                  <a:cxn ang="T10">
                    <a:pos x="T4" y="T5"/>
                  </a:cxn>
                  <a:cxn ang="T11">
                    <a:pos x="T6" y="T7"/>
                  </a:cxn>
                </a:cxnLst>
                <a:rect l="T12" t="T13" r="T14" b="T15"/>
                <a:pathLst>
                  <a:path w="115" h="115">
                    <a:moveTo>
                      <a:pt x="0" y="0"/>
                    </a:moveTo>
                    <a:lnTo>
                      <a:pt x="0" y="114"/>
                    </a:lnTo>
                    <a:lnTo>
                      <a:pt x="114" y="56"/>
                    </a:lnTo>
                    <a:lnTo>
                      <a:pt x="0" y="0"/>
                    </a:lnTo>
                  </a:path>
                </a:pathLst>
              </a:custGeom>
              <a:noFill/>
              <a:ln w="19050">
                <a:solidFill>
                  <a:srgbClr val="000000"/>
                </a:solidFill>
                <a:round/>
                <a:headEnd/>
                <a:tailEnd/>
              </a:ln>
            </p:spPr>
            <p:txBody>
              <a:bodyPr lIns="0" tIns="0" rIns="0" bIns="0"/>
              <a:lstStyle/>
              <a:p>
                <a:endParaRPr lang="en-US" dirty="0"/>
              </a:p>
            </p:txBody>
          </p:sp>
          <p:sp>
            <p:nvSpPr>
              <p:cNvPr id="19555" name="Line 16"/>
              <p:cNvSpPr>
                <a:spLocks noChangeShapeType="1"/>
              </p:cNvSpPr>
              <p:nvPr/>
            </p:nvSpPr>
            <p:spPr bwMode="auto">
              <a:xfrm>
                <a:off x="4952" y="1164"/>
                <a:ext cx="0" cy="114"/>
              </a:xfrm>
              <a:prstGeom prst="line">
                <a:avLst/>
              </a:prstGeom>
              <a:noFill/>
              <a:ln w="19050">
                <a:solidFill>
                  <a:srgbClr val="000000"/>
                </a:solidFill>
                <a:round/>
                <a:headEnd/>
                <a:tailEnd/>
              </a:ln>
            </p:spPr>
            <p:txBody>
              <a:bodyPr lIns="0" tIns="0" rIns="0" bIns="0"/>
              <a:lstStyle/>
              <a:p>
                <a:endParaRPr lang="en-US" dirty="0"/>
              </a:p>
            </p:txBody>
          </p:sp>
        </p:grpSp>
        <p:sp>
          <p:nvSpPr>
            <p:cNvPr id="19494" name="Freeform 17"/>
            <p:cNvSpPr>
              <a:spLocks/>
            </p:cNvSpPr>
            <p:nvPr/>
          </p:nvSpPr>
          <p:spPr bwMode="auto">
            <a:xfrm>
              <a:off x="4893" y="1113"/>
              <a:ext cx="593" cy="481"/>
            </a:xfrm>
            <a:custGeom>
              <a:avLst/>
              <a:gdLst>
                <a:gd name="T0" fmla="*/ 538 w 652"/>
                <a:gd name="T1" fmla="*/ 0 h 545"/>
                <a:gd name="T2" fmla="*/ 538 w 652"/>
                <a:gd name="T3" fmla="*/ 424 h 545"/>
                <a:gd name="T4" fmla="*/ 0 w 652"/>
                <a:gd name="T5" fmla="*/ 424 h 545"/>
                <a:gd name="T6" fmla="*/ 0 w 652"/>
                <a:gd name="T7" fmla="*/ 0 h 545"/>
                <a:gd name="T8" fmla="*/ 538 w 652"/>
                <a:gd name="T9" fmla="*/ 0 h 545"/>
                <a:gd name="T10" fmla="*/ 0 60000 65536"/>
                <a:gd name="T11" fmla="*/ 0 60000 65536"/>
                <a:gd name="T12" fmla="*/ 0 60000 65536"/>
                <a:gd name="T13" fmla="*/ 0 60000 65536"/>
                <a:gd name="T14" fmla="*/ 0 60000 65536"/>
                <a:gd name="T15" fmla="*/ 0 w 652"/>
                <a:gd name="T16" fmla="*/ 0 h 545"/>
                <a:gd name="T17" fmla="*/ 652 w 652"/>
                <a:gd name="T18" fmla="*/ 545 h 545"/>
              </a:gdLst>
              <a:ahLst/>
              <a:cxnLst>
                <a:cxn ang="T10">
                  <a:pos x="T0" y="T1"/>
                </a:cxn>
                <a:cxn ang="T11">
                  <a:pos x="T2" y="T3"/>
                </a:cxn>
                <a:cxn ang="T12">
                  <a:pos x="T4" y="T5"/>
                </a:cxn>
                <a:cxn ang="T13">
                  <a:pos x="T6" y="T7"/>
                </a:cxn>
                <a:cxn ang="T14">
                  <a:pos x="T8" y="T9"/>
                </a:cxn>
              </a:cxnLst>
              <a:rect l="T15" t="T16" r="T17" b="T18"/>
              <a:pathLst>
                <a:path w="652" h="545">
                  <a:moveTo>
                    <a:pt x="651" y="0"/>
                  </a:moveTo>
                  <a:lnTo>
                    <a:pt x="651" y="544"/>
                  </a:lnTo>
                  <a:lnTo>
                    <a:pt x="0" y="544"/>
                  </a:lnTo>
                  <a:lnTo>
                    <a:pt x="0" y="0"/>
                  </a:lnTo>
                  <a:lnTo>
                    <a:pt x="651" y="0"/>
                  </a:lnTo>
                </a:path>
              </a:pathLst>
            </a:custGeom>
            <a:noFill/>
            <a:ln w="19050">
              <a:solidFill>
                <a:srgbClr val="000000"/>
              </a:solidFill>
              <a:round/>
              <a:headEnd/>
              <a:tailEnd/>
            </a:ln>
          </p:spPr>
          <p:txBody>
            <a:bodyPr lIns="0" tIns="0" rIns="0" bIns="0"/>
            <a:lstStyle/>
            <a:p>
              <a:endParaRPr lang="en-US" dirty="0"/>
            </a:p>
          </p:txBody>
        </p:sp>
        <p:sp>
          <p:nvSpPr>
            <p:cNvPr id="19496" name="Line 19"/>
            <p:cNvSpPr>
              <a:spLocks noChangeShapeType="1"/>
            </p:cNvSpPr>
            <p:nvPr/>
          </p:nvSpPr>
          <p:spPr bwMode="auto">
            <a:xfrm>
              <a:off x="3114" y="591"/>
              <a:ext cx="149" cy="0"/>
            </a:xfrm>
            <a:prstGeom prst="line">
              <a:avLst/>
            </a:prstGeom>
            <a:noFill/>
            <a:ln w="19050">
              <a:solidFill>
                <a:srgbClr val="000000"/>
              </a:solidFill>
              <a:round/>
              <a:headEnd/>
              <a:tailEnd/>
            </a:ln>
          </p:spPr>
          <p:txBody>
            <a:bodyPr lIns="0" tIns="0" rIns="0" bIns="0"/>
            <a:lstStyle/>
            <a:p>
              <a:endParaRPr lang="en-US" dirty="0"/>
            </a:p>
          </p:txBody>
        </p:sp>
        <p:sp>
          <p:nvSpPr>
            <p:cNvPr id="19497" name="Freeform 20"/>
            <p:cNvSpPr>
              <a:spLocks/>
            </p:cNvSpPr>
            <p:nvPr/>
          </p:nvSpPr>
          <p:spPr bwMode="auto">
            <a:xfrm>
              <a:off x="3596" y="569"/>
              <a:ext cx="51" cy="25"/>
            </a:xfrm>
            <a:custGeom>
              <a:avLst/>
              <a:gdLst>
                <a:gd name="T0" fmla="*/ 46 w 56"/>
                <a:gd name="T1" fmla="*/ 12 h 28"/>
                <a:gd name="T2" fmla="*/ 0 w 56"/>
                <a:gd name="T3" fmla="*/ 0 h 28"/>
                <a:gd name="T4" fmla="*/ 12 w 56"/>
                <a:gd name="T5" fmla="*/ 12 h 28"/>
                <a:gd name="T6" fmla="*/ 0 w 56"/>
                <a:gd name="T7" fmla="*/ 21 h 28"/>
                <a:gd name="T8" fmla="*/ 46 w 56"/>
                <a:gd name="T9" fmla="*/ 12 h 28"/>
                <a:gd name="T10" fmla="*/ 46 w 56"/>
                <a:gd name="T11" fmla="*/ 12 h 28"/>
                <a:gd name="T12" fmla="*/ 0 60000 65536"/>
                <a:gd name="T13" fmla="*/ 0 60000 65536"/>
                <a:gd name="T14" fmla="*/ 0 60000 65536"/>
                <a:gd name="T15" fmla="*/ 0 60000 65536"/>
                <a:gd name="T16" fmla="*/ 0 60000 65536"/>
                <a:gd name="T17" fmla="*/ 0 60000 65536"/>
                <a:gd name="T18" fmla="*/ 0 w 56"/>
                <a:gd name="T19" fmla="*/ 0 h 28"/>
                <a:gd name="T20" fmla="*/ 56 w 5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6" h="28">
                  <a:moveTo>
                    <a:pt x="55" y="15"/>
                  </a:moveTo>
                  <a:lnTo>
                    <a:pt x="0" y="0"/>
                  </a:lnTo>
                  <a:lnTo>
                    <a:pt x="14" y="15"/>
                  </a:lnTo>
                  <a:lnTo>
                    <a:pt x="0" y="27"/>
                  </a:lnTo>
                  <a:lnTo>
                    <a:pt x="55" y="15"/>
                  </a:lnTo>
                </a:path>
              </a:pathLst>
            </a:custGeom>
            <a:solidFill>
              <a:srgbClr val="000000"/>
            </a:solidFill>
            <a:ln w="19050">
              <a:solidFill>
                <a:srgbClr val="000000"/>
              </a:solidFill>
              <a:round/>
              <a:headEnd/>
              <a:tailEnd/>
            </a:ln>
          </p:spPr>
          <p:txBody>
            <a:bodyPr lIns="0" tIns="0" rIns="0" bIns="0"/>
            <a:lstStyle/>
            <a:p>
              <a:endParaRPr lang="en-US" dirty="0"/>
            </a:p>
          </p:txBody>
        </p:sp>
        <p:sp>
          <p:nvSpPr>
            <p:cNvPr id="19498" name="Line 21"/>
            <p:cNvSpPr>
              <a:spLocks noChangeShapeType="1"/>
            </p:cNvSpPr>
            <p:nvPr/>
          </p:nvSpPr>
          <p:spPr bwMode="auto">
            <a:xfrm>
              <a:off x="4424" y="573"/>
              <a:ext cx="73" cy="0"/>
            </a:xfrm>
            <a:prstGeom prst="line">
              <a:avLst/>
            </a:prstGeom>
            <a:noFill/>
            <a:ln w="19050">
              <a:solidFill>
                <a:srgbClr val="000000"/>
              </a:solidFill>
              <a:round/>
              <a:headEnd/>
              <a:tailEnd/>
            </a:ln>
          </p:spPr>
          <p:txBody>
            <a:bodyPr lIns="0" tIns="0" rIns="0" bIns="0"/>
            <a:lstStyle/>
            <a:p>
              <a:endParaRPr lang="en-US" dirty="0"/>
            </a:p>
          </p:txBody>
        </p:sp>
        <p:sp>
          <p:nvSpPr>
            <p:cNvPr id="19499" name="Freeform 22"/>
            <p:cNvSpPr>
              <a:spLocks/>
            </p:cNvSpPr>
            <p:nvPr/>
          </p:nvSpPr>
          <p:spPr bwMode="auto">
            <a:xfrm>
              <a:off x="4485" y="561"/>
              <a:ext cx="51" cy="26"/>
            </a:xfrm>
            <a:custGeom>
              <a:avLst/>
              <a:gdLst>
                <a:gd name="T0" fmla="*/ 46 w 56"/>
                <a:gd name="T1" fmla="*/ 12 h 29"/>
                <a:gd name="T2" fmla="*/ 0 w 56"/>
                <a:gd name="T3" fmla="*/ 0 h 29"/>
                <a:gd name="T4" fmla="*/ 11 w 56"/>
                <a:gd name="T5" fmla="*/ 12 h 29"/>
                <a:gd name="T6" fmla="*/ 0 w 56"/>
                <a:gd name="T7" fmla="*/ 22 h 29"/>
                <a:gd name="T8" fmla="*/ 46 w 56"/>
                <a:gd name="T9" fmla="*/ 12 h 29"/>
                <a:gd name="T10" fmla="*/ 46 w 56"/>
                <a:gd name="T11" fmla="*/ 12 h 29"/>
                <a:gd name="T12" fmla="*/ 0 60000 65536"/>
                <a:gd name="T13" fmla="*/ 0 60000 65536"/>
                <a:gd name="T14" fmla="*/ 0 60000 65536"/>
                <a:gd name="T15" fmla="*/ 0 60000 65536"/>
                <a:gd name="T16" fmla="*/ 0 60000 65536"/>
                <a:gd name="T17" fmla="*/ 0 60000 65536"/>
                <a:gd name="T18" fmla="*/ 0 w 56"/>
                <a:gd name="T19" fmla="*/ 0 h 29"/>
                <a:gd name="T20" fmla="*/ 56 w 56"/>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56" h="29">
                  <a:moveTo>
                    <a:pt x="55" y="14"/>
                  </a:moveTo>
                  <a:lnTo>
                    <a:pt x="0" y="0"/>
                  </a:lnTo>
                  <a:lnTo>
                    <a:pt x="13" y="14"/>
                  </a:lnTo>
                  <a:lnTo>
                    <a:pt x="0" y="28"/>
                  </a:lnTo>
                  <a:lnTo>
                    <a:pt x="55" y="14"/>
                  </a:lnTo>
                </a:path>
              </a:pathLst>
            </a:custGeom>
            <a:solidFill>
              <a:srgbClr val="000000"/>
            </a:solidFill>
            <a:ln w="19050">
              <a:solidFill>
                <a:srgbClr val="000000"/>
              </a:solidFill>
              <a:round/>
              <a:headEnd/>
              <a:tailEnd/>
            </a:ln>
          </p:spPr>
          <p:txBody>
            <a:bodyPr lIns="0" tIns="0" rIns="0" bIns="0"/>
            <a:lstStyle/>
            <a:p>
              <a:endParaRPr lang="en-US" dirty="0"/>
            </a:p>
          </p:txBody>
        </p:sp>
        <p:sp>
          <p:nvSpPr>
            <p:cNvPr id="19500" name="Freeform 23"/>
            <p:cNvSpPr>
              <a:spLocks/>
            </p:cNvSpPr>
            <p:nvPr/>
          </p:nvSpPr>
          <p:spPr bwMode="auto">
            <a:xfrm>
              <a:off x="5135" y="588"/>
              <a:ext cx="108" cy="160"/>
            </a:xfrm>
            <a:custGeom>
              <a:avLst/>
              <a:gdLst>
                <a:gd name="T0" fmla="*/ 0 w 119"/>
                <a:gd name="T1" fmla="*/ 0 h 182"/>
                <a:gd name="T2" fmla="*/ 97 w 119"/>
                <a:gd name="T3" fmla="*/ 0 h 182"/>
                <a:gd name="T4" fmla="*/ 97 w 119"/>
                <a:gd name="T5" fmla="*/ 140 h 182"/>
                <a:gd name="T6" fmla="*/ 0 60000 65536"/>
                <a:gd name="T7" fmla="*/ 0 60000 65536"/>
                <a:gd name="T8" fmla="*/ 0 60000 65536"/>
                <a:gd name="T9" fmla="*/ 0 w 119"/>
                <a:gd name="T10" fmla="*/ 0 h 182"/>
                <a:gd name="T11" fmla="*/ 119 w 119"/>
                <a:gd name="T12" fmla="*/ 182 h 182"/>
              </a:gdLst>
              <a:ahLst/>
              <a:cxnLst>
                <a:cxn ang="T6">
                  <a:pos x="T0" y="T1"/>
                </a:cxn>
                <a:cxn ang="T7">
                  <a:pos x="T2" y="T3"/>
                </a:cxn>
                <a:cxn ang="T8">
                  <a:pos x="T4" y="T5"/>
                </a:cxn>
              </a:cxnLst>
              <a:rect l="T9" t="T10" r="T11" b="T12"/>
              <a:pathLst>
                <a:path w="119" h="182">
                  <a:moveTo>
                    <a:pt x="0" y="0"/>
                  </a:moveTo>
                  <a:lnTo>
                    <a:pt x="118" y="0"/>
                  </a:lnTo>
                  <a:lnTo>
                    <a:pt x="118" y="181"/>
                  </a:lnTo>
                </a:path>
              </a:pathLst>
            </a:custGeom>
            <a:noFill/>
            <a:ln w="19050">
              <a:solidFill>
                <a:srgbClr val="000000"/>
              </a:solidFill>
              <a:round/>
              <a:headEnd/>
              <a:tailEnd/>
            </a:ln>
          </p:spPr>
          <p:txBody>
            <a:bodyPr lIns="0" tIns="0" rIns="0" bIns="0"/>
            <a:lstStyle/>
            <a:p>
              <a:endParaRPr lang="en-US" dirty="0"/>
            </a:p>
          </p:txBody>
        </p:sp>
        <p:sp>
          <p:nvSpPr>
            <p:cNvPr id="19501" name="Freeform 24"/>
            <p:cNvSpPr>
              <a:spLocks/>
            </p:cNvSpPr>
            <p:nvPr/>
          </p:nvSpPr>
          <p:spPr bwMode="auto">
            <a:xfrm>
              <a:off x="5230" y="736"/>
              <a:ext cx="25" cy="48"/>
            </a:xfrm>
            <a:custGeom>
              <a:avLst/>
              <a:gdLst>
                <a:gd name="T0" fmla="*/ 12 w 28"/>
                <a:gd name="T1" fmla="*/ 41 h 55"/>
                <a:gd name="T2" fmla="*/ 21 w 28"/>
                <a:gd name="T3" fmla="*/ 0 h 55"/>
                <a:gd name="T4" fmla="*/ 12 w 28"/>
                <a:gd name="T5" fmla="*/ 10 h 55"/>
                <a:gd name="T6" fmla="*/ 0 w 28"/>
                <a:gd name="T7" fmla="*/ 0 h 55"/>
                <a:gd name="T8" fmla="*/ 12 w 28"/>
                <a:gd name="T9" fmla="*/ 41 h 55"/>
                <a:gd name="T10" fmla="*/ 12 w 28"/>
                <a:gd name="T11" fmla="*/ 41 h 55"/>
                <a:gd name="T12" fmla="*/ 0 60000 65536"/>
                <a:gd name="T13" fmla="*/ 0 60000 65536"/>
                <a:gd name="T14" fmla="*/ 0 60000 65536"/>
                <a:gd name="T15" fmla="*/ 0 60000 65536"/>
                <a:gd name="T16" fmla="*/ 0 60000 65536"/>
                <a:gd name="T17" fmla="*/ 0 60000 65536"/>
                <a:gd name="T18" fmla="*/ 0 w 28"/>
                <a:gd name="T19" fmla="*/ 0 h 55"/>
                <a:gd name="T20" fmla="*/ 28 w 2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8" h="55">
                  <a:moveTo>
                    <a:pt x="14" y="54"/>
                  </a:moveTo>
                  <a:lnTo>
                    <a:pt x="27" y="0"/>
                  </a:lnTo>
                  <a:lnTo>
                    <a:pt x="14" y="13"/>
                  </a:lnTo>
                  <a:lnTo>
                    <a:pt x="0" y="0"/>
                  </a:lnTo>
                  <a:lnTo>
                    <a:pt x="14" y="54"/>
                  </a:lnTo>
                </a:path>
              </a:pathLst>
            </a:custGeom>
            <a:solidFill>
              <a:srgbClr val="000000"/>
            </a:solidFill>
            <a:ln w="19050">
              <a:solidFill>
                <a:srgbClr val="000000"/>
              </a:solidFill>
              <a:round/>
              <a:headEnd/>
              <a:tailEnd/>
            </a:ln>
          </p:spPr>
          <p:txBody>
            <a:bodyPr lIns="0" tIns="0" rIns="0" bIns="0"/>
            <a:lstStyle/>
            <a:p>
              <a:endParaRPr lang="en-US" dirty="0"/>
            </a:p>
          </p:txBody>
        </p:sp>
        <p:sp>
          <p:nvSpPr>
            <p:cNvPr id="19502" name="Line 25"/>
            <p:cNvSpPr>
              <a:spLocks noChangeShapeType="1"/>
            </p:cNvSpPr>
            <p:nvPr/>
          </p:nvSpPr>
          <p:spPr bwMode="auto">
            <a:xfrm>
              <a:off x="5248" y="1019"/>
              <a:ext cx="0" cy="65"/>
            </a:xfrm>
            <a:prstGeom prst="line">
              <a:avLst/>
            </a:prstGeom>
            <a:noFill/>
            <a:ln w="19050">
              <a:solidFill>
                <a:srgbClr val="000000"/>
              </a:solidFill>
              <a:round/>
              <a:headEnd/>
              <a:tailEnd/>
            </a:ln>
          </p:spPr>
          <p:txBody>
            <a:bodyPr lIns="0" tIns="0" rIns="0" bIns="0"/>
            <a:lstStyle/>
            <a:p>
              <a:endParaRPr lang="en-US" dirty="0"/>
            </a:p>
          </p:txBody>
        </p:sp>
        <p:sp>
          <p:nvSpPr>
            <p:cNvPr id="19503" name="Freeform 26"/>
            <p:cNvSpPr>
              <a:spLocks/>
            </p:cNvSpPr>
            <p:nvPr/>
          </p:nvSpPr>
          <p:spPr bwMode="auto">
            <a:xfrm>
              <a:off x="5235" y="1073"/>
              <a:ext cx="25" cy="48"/>
            </a:xfrm>
            <a:custGeom>
              <a:avLst/>
              <a:gdLst>
                <a:gd name="T0" fmla="*/ 12 w 27"/>
                <a:gd name="T1" fmla="*/ 41 h 55"/>
                <a:gd name="T2" fmla="*/ 22 w 27"/>
                <a:gd name="T3" fmla="*/ 0 h 55"/>
                <a:gd name="T4" fmla="*/ 12 w 27"/>
                <a:gd name="T5" fmla="*/ 10 h 55"/>
                <a:gd name="T6" fmla="*/ 0 w 27"/>
                <a:gd name="T7" fmla="*/ 0 h 55"/>
                <a:gd name="T8" fmla="*/ 12 w 27"/>
                <a:gd name="T9" fmla="*/ 41 h 55"/>
                <a:gd name="T10" fmla="*/ 12 w 27"/>
                <a:gd name="T11" fmla="*/ 41 h 55"/>
                <a:gd name="T12" fmla="*/ 0 60000 65536"/>
                <a:gd name="T13" fmla="*/ 0 60000 65536"/>
                <a:gd name="T14" fmla="*/ 0 60000 65536"/>
                <a:gd name="T15" fmla="*/ 0 60000 65536"/>
                <a:gd name="T16" fmla="*/ 0 60000 65536"/>
                <a:gd name="T17" fmla="*/ 0 60000 65536"/>
                <a:gd name="T18" fmla="*/ 0 w 27"/>
                <a:gd name="T19" fmla="*/ 0 h 55"/>
                <a:gd name="T20" fmla="*/ 27 w 27"/>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7" h="55">
                  <a:moveTo>
                    <a:pt x="14" y="54"/>
                  </a:moveTo>
                  <a:lnTo>
                    <a:pt x="26" y="0"/>
                  </a:lnTo>
                  <a:lnTo>
                    <a:pt x="14" y="13"/>
                  </a:lnTo>
                  <a:lnTo>
                    <a:pt x="0" y="0"/>
                  </a:lnTo>
                  <a:lnTo>
                    <a:pt x="14" y="54"/>
                  </a:lnTo>
                </a:path>
              </a:pathLst>
            </a:custGeom>
            <a:solidFill>
              <a:srgbClr val="000000"/>
            </a:solidFill>
            <a:ln w="19050">
              <a:solidFill>
                <a:srgbClr val="000000"/>
              </a:solidFill>
              <a:round/>
              <a:headEnd/>
              <a:tailEnd/>
            </a:ln>
          </p:spPr>
          <p:txBody>
            <a:bodyPr lIns="0" tIns="0" rIns="0" bIns="0"/>
            <a:lstStyle/>
            <a:p>
              <a:endParaRPr lang="en-US" dirty="0"/>
            </a:p>
          </p:txBody>
        </p:sp>
        <p:sp>
          <p:nvSpPr>
            <p:cNvPr id="19504" name="Line 27"/>
            <p:cNvSpPr>
              <a:spLocks noChangeShapeType="1"/>
            </p:cNvSpPr>
            <p:nvPr/>
          </p:nvSpPr>
          <p:spPr bwMode="auto">
            <a:xfrm flipH="1">
              <a:off x="3568" y="1098"/>
              <a:ext cx="456" cy="0"/>
            </a:xfrm>
            <a:prstGeom prst="line">
              <a:avLst/>
            </a:prstGeom>
            <a:noFill/>
            <a:ln w="19050">
              <a:solidFill>
                <a:srgbClr val="000000"/>
              </a:solidFill>
              <a:round/>
              <a:headEnd/>
              <a:tailEnd/>
            </a:ln>
          </p:spPr>
          <p:txBody>
            <a:bodyPr lIns="0" tIns="0" rIns="0" bIns="0"/>
            <a:lstStyle/>
            <a:p>
              <a:endParaRPr lang="en-US" dirty="0"/>
            </a:p>
          </p:txBody>
        </p:sp>
        <p:sp>
          <p:nvSpPr>
            <p:cNvPr id="19505" name="Freeform 28"/>
            <p:cNvSpPr>
              <a:spLocks/>
            </p:cNvSpPr>
            <p:nvPr/>
          </p:nvSpPr>
          <p:spPr bwMode="auto">
            <a:xfrm>
              <a:off x="3531" y="1086"/>
              <a:ext cx="50" cy="25"/>
            </a:xfrm>
            <a:custGeom>
              <a:avLst/>
              <a:gdLst>
                <a:gd name="T0" fmla="*/ 0 w 55"/>
                <a:gd name="T1" fmla="*/ 11 h 28"/>
                <a:gd name="T2" fmla="*/ 45 w 55"/>
                <a:gd name="T3" fmla="*/ 21 h 28"/>
                <a:gd name="T4" fmla="*/ 34 w 55"/>
                <a:gd name="T5" fmla="*/ 11 h 28"/>
                <a:gd name="T6" fmla="*/ 45 w 55"/>
                <a:gd name="T7" fmla="*/ 0 h 28"/>
                <a:gd name="T8" fmla="*/ 0 w 55"/>
                <a:gd name="T9" fmla="*/ 11 h 28"/>
                <a:gd name="T10" fmla="*/ 0 w 55"/>
                <a:gd name="T11" fmla="*/ 11 h 28"/>
                <a:gd name="T12" fmla="*/ 0 60000 65536"/>
                <a:gd name="T13" fmla="*/ 0 60000 65536"/>
                <a:gd name="T14" fmla="*/ 0 60000 65536"/>
                <a:gd name="T15" fmla="*/ 0 60000 65536"/>
                <a:gd name="T16" fmla="*/ 0 60000 65536"/>
                <a:gd name="T17" fmla="*/ 0 60000 65536"/>
                <a:gd name="T18" fmla="*/ 0 w 55"/>
                <a:gd name="T19" fmla="*/ 0 h 28"/>
                <a:gd name="T20" fmla="*/ 55 w 5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5" h="28">
                  <a:moveTo>
                    <a:pt x="0" y="13"/>
                  </a:moveTo>
                  <a:lnTo>
                    <a:pt x="54" y="27"/>
                  </a:lnTo>
                  <a:lnTo>
                    <a:pt x="41" y="13"/>
                  </a:lnTo>
                  <a:lnTo>
                    <a:pt x="54" y="0"/>
                  </a:lnTo>
                  <a:lnTo>
                    <a:pt x="0" y="13"/>
                  </a:lnTo>
                </a:path>
              </a:pathLst>
            </a:custGeom>
            <a:solidFill>
              <a:srgbClr val="000000"/>
            </a:solidFill>
            <a:ln w="19050">
              <a:solidFill>
                <a:srgbClr val="000000"/>
              </a:solidFill>
              <a:round/>
              <a:headEnd/>
              <a:tailEnd/>
            </a:ln>
          </p:spPr>
          <p:txBody>
            <a:bodyPr lIns="0" tIns="0" rIns="0" bIns="0"/>
            <a:lstStyle/>
            <a:p>
              <a:endParaRPr lang="en-US" dirty="0"/>
            </a:p>
          </p:txBody>
        </p:sp>
        <p:sp>
          <p:nvSpPr>
            <p:cNvPr id="19506" name="Line 29"/>
            <p:cNvSpPr>
              <a:spLocks noChangeShapeType="1"/>
            </p:cNvSpPr>
            <p:nvPr/>
          </p:nvSpPr>
          <p:spPr bwMode="auto">
            <a:xfrm flipV="1">
              <a:off x="3424" y="732"/>
              <a:ext cx="0" cy="237"/>
            </a:xfrm>
            <a:prstGeom prst="line">
              <a:avLst/>
            </a:prstGeom>
            <a:noFill/>
            <a:ln w="19050">
              <a:solidFill>
                <a:srgbClr val="000000"/>
              </a:solidFill>
              <a:round/>
              <a:headEnd/>
              <a:tailEnd/>
            </a:ln>
          </p:spPr>
          <p:txBody>
            <a:bodyPr lIns="0" tIns="0" rIns="0" bIns="0"/>
            <a:lstStyle/>
            <a:p>
              <a:endParaRPr lang="en-US" dirty="0"/>
            </a:p>
          </p:txBody>
        </p:sp>
        <p:grpSp>
          <p:nvGrpSpPr>
            <p:cNvPr id="13" name="Group 30"/>
            <p:cNvGrpSpPr>
              <a:grpSpLocks/>
            </p:cNvGrpSpPr>
            <p:nvPr/>
          </p:nvGrpSpPr>
          <p:grpSpPr bwMode="auto">
            <a:xfrm>
              <a:off x="3299" y="458"/>
              <a:ext cx="245" cy="237"/>
              <a:chOff x="3014" y="1101"/>
              <a:chExt cx="270" cy="269"/>
            </a:xfrm>
          </p:grpSpPr>
          <p:sp>
            <p:nvSpPr>
              <p:cNvPr id="19550" name="Freeform 31"/>
              <p:cNvSpPr>
                <a:spLocks/>
              </p:cNvSpPr>
              <p:nvPr/>
            </p:nvSpPr>
            <p:spPr bwMode="auto">
              <a:xfrm>
                <a:off x="3014" y="1101"/>
                <a:ext cx="270" cy="269"/>
              </a:xfrm>
              <a:custGeom>
                <a:avLst/>
                <a:gdLst>
                  <a:gd name="T0" fmla="*/ 268 w 270"/>
                  <a:gd name="T1" fmla="*/ 125 h 269"/>
                  <a:gd name="T2" fmla="*/ 264 w 270"/>
                  <a:gd name="T3" fmla="*/ 105 h 269"/>
                  <a:gd name="T4" fmla="*/ 259 w 270"/>
                  <a:gd name="T5" fmla="*/ 86 h 269"/>
                  <a:gd name="T6" fmla="*/ 250 w 270"/>
                  <a:gd name="T7" fmla="*/ 68 h 269"/>
                  <a:gd name="T8" fmla="*/ 238 w 270"/>
                  <a:gd name="T9" fmla="*/ 51 h 269"/>
                  <a:gd name="T10" fmla="*/ 224 w 270"/>
                  <a:gd name="T11" fmla="*/ 37 h 269"/>
                  <a:gd name="T12" fmla="*/ 209 w 270"/>
                  <a:gd name="T13" fmla="*/ 24 h 269"/>
                  <a:gd name="T14" fmla="*/ 192 w 270"/>
                  <a:gd name="T15" fmla="*/ 15 h 269"/>
                  <a:gd name="T16" fmla="*/ 173 w 270"/>
                  <a:gd name="T17" fmla="*/ 7 h 269"/>
                  <a:gd name="T18" fmla="*/ 154 w 270"/>
                  <a:gd name="T19" fmla="*/ 1 h 269"/>
                  <a:gd name="T20" fmla="*/ 134 w 270"/>
                  <a:gd name="T21" fmla="*/ 0 h 269"/>
                  <a:gd name="T22" fmla="*/ 114 w 270"/>
                  <a:gd name="T23" fmla="*/ 1 h 269"/>
                  <a:gd name="T24" fmla="*/ 95 w 270"/>
                  <a:gd name="T25" fmla="*/ 7 h 269"/>
                  <a:gd name="T26" fmla="*/ 75 w 270"/>
                  <a:gd name="T27" fmla="*/ 15 h 269"/>
                  <a:gd name="T28" fmla="*/ 59 w 270"/>
                  <a:gd name="T29" fmla="*/ 24 h 269"/>
                  <a:gd name="T30" fmla="*/ 44 w 270"/>
                  <a:gd name="T31" fmla="*/ 37 h 269"/>
                  <a:gd name="T32" fmla="*/ 30 w 270"/>
                  <a:gd name="T33" fmla="*/ 51 h 269"/>
                  <a:gd name="T34" fmla="*/ 18 w 270"/>
                  <a:gd name="T35" fmla="*/ 68 h 269"/>
                  <a:gd name="T36" fmla="*/ 9 w 270"/>
                  <a:gd name="T37" fmla="*/ 86 h 269"/>
                  <a:gd name="T38" fmla="*/ 3 w 270"/>
                  <a:gd name="T39" fmla="*/ 105 h 269"/>
                  <a:gd name="T40" fmla="*/ 0 w 270"/>
                  <a:gd name="T41" fmla="*/ 125 h 269"/>
                  <a:gd name="T42" fmla="*/ 0 w 270"/>
                  <a:gd name="T43" fmla="*/ 145 h 269"/>
                  <a:gd name="T44" fmla="*/ 3 w 270"/>
                  <a:gd name="T45" fmla="*/ 164 h 269"/>
                  <a:gd name="T46" fmla="*/ 9 w 270"/>
                  <a:gd name="T47" fmla="*/ 184 h 269"/>
                  <a:gd name="T48" fmla="*/ 18 w 270"/>
                  <a:gd name="T49" fmla="*/ 201 h 269"/>
                  <a:gd name="T50" fmla="*/ 30 w 270"/>
                  <a:gd name="T51" fmla="*/ 219 h 269"/>
                  <a:gd name="T52" fmla="*/ 44 w 270"/>
                  <a:gd name="T53" fmla="*/ 232 h 269"/>
                  <a:gd name="T54" fmla="*/ 59 w 270"/>
                  <a:gd name="T55" fmla="*/ 245 h 269"/>
                  <a:gd name="T56" fmla="*/ 75 w 270"/>
                  <a:gd name="T57" fmla="*/ 255 h 269"/>
                  <a:gd name="T58" fmla="*/ 95 w 270"/>
                  <a:gd name="T59" fmla="*/ 262 h 269"/>
                  <a:gd name="T60" fmla="*/ 114 w 270"/>
                  <a:gd name="T61" fmla="*/ 267 h 269"/>
                  <a:gd name="T62" fmla="*/ 134 w 270"/>
                  <a:gd name="T63" fmla="*/ 268 h 269"/>
                  <a:gd name="T64" fmla="*/ 154 w 270"/>
                  <a:gd name="T65" fmla="*/ 267 h 269"/>
                  <a:gd name="T66" fmla="*/ 173 w 270"/>
                  <a:gd name="T67" fmla="*/ 262 h 269"/>
                  <a:gd name="T68" fmla="*/ 192 w 270"/>
                  <a:gd name="T69" fmla="*/ 255 h 269"/>
                  <a:gd name="T70" fmla="*/ 209 w 270"/>
                  <a:gd name="T71" fmla="*/ 245 h 269"/>
                  <a:gd name="T72" fmla="*/ 224 w 270"/>
                  <a:gd name="T73" fmla="*/ 232 h 269"/>
                  <a:gd name="T74" fmla="*/ 238 w 270"/>
                  <a:gd name="T75" fmla="*/ 219 h 269"/>
                  <a:gd name="T76" fmla="*/ 250 w 270"/>
                  <a:gd name="T77" fmla="*/ 201 h 269"/>
                  <a:gd name="T78" fmla="*/ 259 w 270"/>
                  <a:gd name="T79" fmla="*/ 184 h 269"/>
                  <a:gd name="T80" fmla="*/ 264 w 270"/>
                  <a:gd name="T81" fmla="*/ 164 h 269"/>
                  <a:gd name="T82" fmla="*/ 268 w 270"/>
                  <a:gd name="T83" fmla="*/ 145 h 2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269"/>
                  <a:gd name="T128" fmla="*/ 270 w 270"/>
                  <a:gd name="T129" fmla="*/ 269 h 2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269">
                    <a:moveTo>
                      <a:pt x="269" y="135"/>
                    </a:moveTo>
                    <a:lnTo>
                      <a:pt x="268" y="125"/>
                    </a:lnTo>
                    <a:lnTo>
                      <a:pt x="266" y="115"/>
                    </a:lnTo>
                    <a:lnTo>
                      <a:pt x="264" y="105"/>
                    </a:lnTo>
                    <a:lnTo>
                      <a:pt x="262" y="95"/>
                    </a:lnTo>
                    <a:lnTo>
                      <a:pt x="259" y="86"/>
                    </a:lnTo>
                    <a:lnTo>
                      <a:pt x="255" y="76"/>
                    </a:lnTo>
                    <a:lnTo>
                      <a:pt x="250" y="68"/>
                    </a:lnTo>
                    <a:lnTo>
                      <a:pt x="244" y="59"/>
                    </a:lnTo>
                    <a:lnTo>
                      <a:pt x="238" y="51"/>
                    </a:lnTo>
                    <a:lnTo>
                      <a:pt x="232" y="44"/>
                    </a:lnTo>
                    <a:lnTo>
                      <a:pt x="224" y="37"/>
                    </a:lnTo>
                    <a:lnTo>
                      <a:pt x="218" y="29"/>
                    </a:lnTo>
                    <a:lnTo>
                      <a:pt x="209" y="24"/>
                    </a:lnTo>
                    <a:lnTo>
                      <a:pt x="200" y="19"/>
                    </a:lnTo>
                    <a:lnTo>
                      <a:pt x="192" y="15"/>
                    </a:lnTo>
                    <a:lnTo>
                      <a:pt x="182" y="10"/>
                    </a:lnTo>
                    <a:lnTo>
                      <a:pt x="173" y="7"/>
                    </a:lnTo>
                    <a:lnTo>
                      <a:pt x="164" y="4"/>
                    </a:lnTo>
                    <a:lnTo>
                      <a:pt x="154" y="1"/>
                    </a:lnTo>
                    <a:lnTo>
                      <a:pt x="144" y="1"/>
                    </a:lnTo>
                    <a:lnTo>
                      <a:pt x="134" y="0"/>
                    </a:lnTo>
                    <a:lnTo>
                      <a:pt x="124" y="1"/>
                    </a:lnTo>
                    <a:lnTo>
                      <a:pt x="114" y="1"/>
                    </a:lnTo>
                    <a:lnTo>
                      <a:pt x="105" y="4"/>
                    </a:lnTo>
                    <a:lnTo>
                      <a:pt x="95" y="7"/>
                    </a:lnTo>
                    <a:lnTo>
                      <a:pt x="84" y="10"/>
                    </a:lnTo>
                    <a:lnTo>
                      <a:pt x="75" y="15"/>
                    </a:lnTo>
                    <a:lnTo>
                      <a:pt x="68" y="19"/>
                    </a:lnTo>
                    <a:lnTo>
                      <a:pt x="59" y="24"/>
                    </a:lnTo>
                    <a:lnTo>
                      <a:pt x="51" y="29"/>
                    </a:lnTo>
                    <a:lnTo>
                      <a:pt x="44" y="37"/>
                    </a:lnTo>
                    <a:lnTo>
                      <a:pt x="36" y="44"/>
                    </a:lnTo>
                    <a:lnTo>
                      <a:pt x="30" y="51"/>
                    </a:lnTo>
                    <a:lnTo>
                      <a:pt x="22" y="59"/>
                    </a:lnTo>
                    <a:lnTo>
                      <a:pt x="18" y="68"/>
                    </a:lnTo>
                    <a:lnTo>
                      <a:pt x="13" y="76"/>
                    </a:lnTo>
                    <a:lnTo>
                      <a:pt x="9" y="86"/>
                    </a:lnTo>
                    <a:lnTo>
                      <a:pt x="6" y="95"/>
                    </a:lnTo>
                    <a:lnTo>
                      <a:pt x="3" y="105"/>
                    </a:lnTo>
                    <a:lnTo>
                      <a:pt x="2" y="115"/>
                    </a:lnTo>
                    <a:lnTo>
                      <a:pt x="0" y="125"/>
                    </a:lnTo>
                    <a:lnTo>
                      <a:pt x="0" y="135"/>
                    </a:lnTo>
                    <a:lnTo>
                      <a:pt x="0" y="145"/>
                    </a:lnTo>
                    <a:lnTo>
                      <a:pt x="2" y="154"/>
                    </a:lnTo>
                    <a:lnTo>
                      <a:pt x="3" y="164"/>
                    </a:lnTo>
                    <a:lnTo>
                      <a:pt x="6" y="174"/>
                    </a:lnTo>
                    <a:lnTo>
                      <a:pt x="9" y="184"/>
                    </a:lnTo>
                    <a:lnTo>
                      <a:pt x="13" y="193"/>
                    </a:lnTo>
                    <a:lnTo>
                      <a:pt x="18" y="201"/>
                    </a:lnTo>
                    <a:lnTo>
                      <a:pt x="22" y="210"/>
                    </a:lnTo>
                    <a:lnTo>
                      <a:pt x="30" y="219"/>
                    </a:lnTo>
                    <a:lnTo>
                      <a:pt x="36" y="225"/>
                    </a:lnTo>
                    <a:lnTo>
                      <a:pt x="44" y="232"/>
                    </a:lnTo>
                    <a:lnTo>
                      <a:pt x="51" y="239"/>
                    </a:lnTo>
                    <a:lnTo>
                      <a:pt x="59" y="245"/>
                    </a:lnTo>
                    <a:lnTo>
                      <a:pt x="68" y="250"/>
                    </a:lnTo>
                    <a:lnTo>
                      <a:pt x="75" y="255"/>
                    </a:lnTo>
                    <a:lnTo>
                      <a:pt x="84" y="259"/>
                    </a:lnTo>
                    <a:lnTo>
                      <a:pt x="95" y="262"/>
                    </a:lnTo>
                    <a:lnTo>
                      <a:pt x="105" y="265"/>
                    </a:lnTo>
                    <a:lnTo>
                      <a:pt x="114" y="267"/>
                    </a:lnTo>
                    <a:lnTo>
                      <a:pt x="124" y="268"/>
                    </a:lnTo>
                    <a:lnTo>
                      <a:pt x="134" y="268"/>
                    </a:lnTo>
                    <a:lnTo>
                      <a:pt x="144" y="268"/>
                    </a:lnTo>
                    <a:lnTo>
                      <a:pt x="154" y="267"/>
                    </a:lnTo>
                    <a:lnTo>
                      <a:pt x="164" y="265"/>
                    </a:lnTo>
                    <a:lnTo>
                      <a:pt x="173" y="262"/>
                    </a:lnTo>
                    <a:lnTo>
                      <a:pt x="182" y="259"/>
                    </a:lnTo>
                    <a:lnTo>
                      <a:pt x="192" y="255"/>
                    </a:lnTo>
                    <a:lnTo>
                      <a:pt x="200" y="250"/>
                    </a:lnTo>
                    <a:lnTo>
                      <a:pt x="209" y="245"/>
                    </a:lnTo>
                    <a:lnTo>
                      <a:pt x="218" y="239"/>
                    </a:lnTo>
                    <a:lnTo>
                      <a:pt x="224" y="232"/>
                    </a:lnTo>
                    <a:lnTo>
                      <a:pt x="232" y="225"/>
                    </a:lnTo>
                    <a:lnTo>
                      <a:pt x="238" y="219"/>
                    </a:lnTo>
                    <a:lnTo>
                      <a:pt x="244" y="210"/>
                    </a:lnTo>
                    <a:lnTo>
                      <a:pt x="250" y="201"/>
                    </a:lnTo>
                    <a:lnTo>
                      <a:pt x="255" y="193"/>
                    </a:lnTo>
                    <a:lnTo>
                      <a:pt x="259" y="184"/>
                    </a:lnTo>
                    <a:lnTo>
                      <a:pt x="262" y="174"/>
                    </a:lnTo>
                    <a:lnTo>
                      <a:pt x="264" y="164"/>
                    </a:lnTo>
                    <a:lnTo>
                      <a:pt x="266" y="154"/>
                    </a:lnTo>
                    <a:lnTo>
                      <a:pt x="268" y="145"/>
                    </a:lnTo>
                    <a:lnTo>
                      <a:pt x="269" y="135"/>
                    </a:lnTo>
                  </a:path>
                </a:pathLst>
              </a:custGeom>
              <a:noFill/>
              <a:ln w="31750">
                <a:solidFill>
                  <a:schemeClr val="tx2"/>
                </a:solidFill>
                <a:round/>
                <a:headEnd/>
                <a:tailEnd/>
              </a:ln>
            </p:spPr>
            <p:txBody>
              <a:bodyPr lIns="0" tIns="0" rIns="0" bIns="0"/>
              <a:lstStyle/>
              <a:p>
                <a:endParaRPr lang="en-US" dirty="0"/>
              </a:p>
            </p:txBody>
          </p:sp>
          <p:sp>
            <p:nvSpPr>
              <p:cNvPr id="19551" name="Line 32"/>
              <p:cNvSpPr>
                <a:spLocks noChangeShapeType="1"/>
              </p:cNvSpPr>
              <p:nvPr/>
            </p:nvSpPr>
            <p:spPr bwMode="auto">
              <a:xfrm>
                <a:off x="3051" y="1140"/>
                <a:ext cx="192" cy="191"/>
              </a:xfrm>
              <a:prstGeom prst="line">
                <a:avLst/>
              </a:prstGeom>
              <a:noFill/>
              <a:ln w="31750">
                <a:solidFill>
                  <a:schemeClr val="tx2"/>
                </a:solidFill>
                <a:round/>
                <a:headEnd/>
                <a:tailEnd/>
              </a:ln>
            </p:spPr>
            <p:txBody>
              <a:bodyPr lIns="0" tIns="0" rIns="0" bIns="0"/>
              <a:lstStyle/>
              <a:p>
                <a:endParaRPr lang="en-US" dirty="0"/>
              </a:p>
            </p:txBody>
          </p:sp>
          <p:sp>
            <p:nvSpPr>
              <p:cNvPr id="19552" name="Line 33"/>
              <p:cNvSpPr>
                <a:spLocks noChangeShapeType="1"/>
              </p:cNvSpPr>
              <p:nvPr/>
            </p:nvSpPr>
            <p:spPr bwMode="auto">
              <a:xfrm flipH="1">
                <a:off x="3051" y="1140"/>
                <a:ext cx="192" cy="191"/>
              </a:xfrm>
              <a:prstGeom prst="line">
                <a:avLst/>
              </a:prstGeom>
              <a:noFill/>
              <a:ln w="31750">
                <a:solidFill>
                  <a:schemeClr val="tx2"/>
                </a:solidFill>
                <a:round/>
                <a:headEnd/>
                <a:tailEnd/>
              </a:ln>
            </p:spPr>
            <p:txBody>
              <a:bodyPr lIns="0" tIns="0" rIns="0" bIns="0"/>
              <a:lstStyle/>
              <a:p>
                <a:endParaRPr lang="en-US" dirty="0"/>
              </a:p>
            </p:txBody>
          </p:sp>
        </p:grpSp>
        <p:sp>
          <p:nvSpPr>
            <p:cNvPr id="19508" name="Freeform 34"/>
            <p:cNvSpPr>
              <a:spLocks/>
            </p:cNvSpPr>
            <p:nvPr/>
          </p:nvSpPr>
          <p:spPr bwMode="auto">
            <a:xfrm>
              <a:off x="4347" y="1086"/>
              <a:ext cx="513" cy="339"/>
            </a:xfrm>
            <a:custGeom>
              <a:avLst/>
              <a:gdLst>
                <a:gd name="T0" fmla="*/ 0 w 564"/>
                <a:gd name="T1" fmla="*/ 0 h 384"/>
                <a:gd name="T2" fmla="*/ 249 w 564"/>
                <a:gd name="T3" fmla="*/ 0 h 384"/>
                <a:gd name="T4" fmla="*/ 249 w 564"/>
                <a:gd name="T5" fmla="*/ 298 h 384"/>
                <a:gd name="T6" fmla="*/ 466 w 564"/>
                <a:gd name="T7" fmla="*/ 298 h 384"/>
                <a:gd name="T8" fmla="*/ 0 60000 65536"/>
                <a:gd name="T9" fmla="*/ 0 60000 65536"/>
                <a:gd name="T10" fmla="*/ 0 60000 65536"/>
                <a:gd name="T11" fmla="*/ 0 60000 65536"/>
                <a:gd name="T12" fmla="*/ 0 w 564"/>
                <a:gd name="T13" fmla="*/ 0 h 384"/>
                <a:gd name="T14" fmla="*/ 564 w 564"/>
                <a:gd name="T15" fmla="*/ 384 h 384"/>
              </a:gdLst>
              <a:ahLst/>
              <a:cxnLst>
                <a:cxn ang="T8">
                  <a:pos x="T0" y="T1"/>
                </a:cxn>
                <a:cxn ang="T9">
                  <a:pos x="T2" y="T3"/>
                </a:cxn>
                <a:cxn ang="T10">
                  <a:pos x="T4" y="T5"/>
                </a:cxn>
                <a:cxn ang="T11">
                  <a:pos x="T6" y="T7"/>
                </a:cxn>
              </a:cxnLst>
              <a:rect l="T12" t="T13" r="T14" b="T15"/>
              <a:pathLst>
                <a:path w="564" h="384">
                  <a:moveTo>
                    <a:pt x="0" y="0"/>
                  </a:moveTo>
                  <a:lnTo>
                    <a:pt x="301" y="0"/>
                  </a:lnTo>
                  <a:lnTo>
                    <a:pt x="301" y="383"/>
                  </a:lnTo>
                  <a:lnTo>
                    <a:pt x="563" y="383"/>
                  </a:lnTo>
                </a:path>
              </a:pathLst>
            </a:custGeom>
            <a:noFill/>
            <a:ln w="19050">
              <a:solidFill>
                <a:srgbClr val="000000"/>
              </a:solidFill>
              <a:round/>
              <a:headEnd/>
              <a:tailEnd/>
            </a:ln>
          </p:spPr>
          <p:txBody>
            <a:bodyPr lIns="0" tIns="0" rIns="0" bIns="0"/>
            <a:lstStyle/>
            <a:p>
              <a:endParaRPr lang="en-US" dirty="0"/>
            </a:p>
          </p:txBody>
        </p:sp>
        <p:sp>
          <p:nvSpPr>
            <p:cNvPr id="19509" name="Freeform 35"/>
            <p:cNvSpPr>
              <a:spLocks/>
            </p:cNvSpPr>
            <p:nvPr/>
          </p:nvSpPr>
          <p:spPr bwMode="auto">
            <a:xfrm>
              <a:off x="4847" y="1413"/>
              <a:ext cx="47" cy="23"/>
            </a:xfrm>
            <a:custGeom>
              <a:avLst/>
              <a:gdLst>
                <a:gd name="T0" fmla="*/ 42 w 52"/>
                <a:gd name="T1" fmla="*/ 10 h 26"/>
                <a:gd name="T2" fmla="*/ 0 w 52"/>
                <a:gd name="T3" fmla="*/ 0 h 26"/>
                <a:gd name="T4" fmla="*/ 11 w 52"/>
                <a:gd name="T5" fmla="*/ 10 h 26"/>
                <a:gd name="T6" fmla="*/ 0 w 52"/>
                <a:gd name="T7" fmla="*/ 19 h 26"/>
                <a:gd name="T8" fmla="*/ 42 w 52"/>
                <a:gd name="T9" fmla="*/ 10 h 26"/>
                <a:gd name="T10" fmla="*/ 42 w 52"/>
                <a:gd name="T11" fmla="*/ 10 h 26"/>
                <a:gd name="T12" fmla="*/ 0 60000 65536"/>
                <a:gd name="T13" fmla="*/ 0 60000 65536"/>
                <a:gd name="T14" fmla="*/ 0 60000 65536"/>
                <a:gd name="T15" fmla="*/ 0 60000 65536"/>
                <a:gd name="T16" fmla="*/ 0 60000 65536"/>
                <a:gd name="T17" fmla="*/ 0 60000 65536"/>
                <a:gd name="T18" fmla="*/ 0 w 52"/>
                <a:gd name="T19" fmla="*/ 0 h 26"/>
                <a:gd name="T20" fmla="*/ 52 w 52"/>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2" h="26">
                  <a:moveTo>
                    <a:pt x="51" y="12"/>
                  </a:moveTo>
                  <a:lnTo>
                    <a:pt x="0" y="0"/>
                  </a:lnTo>
                  <a:lnTo>
                    <a:pt x="13" y="12"/>
                  </a:lnTo>
                  <a:lnTo>
                    <a:pt x="0" y="25"/>
                  </a:lnTo>
                  <a:lnTo>
                    <a:pt x="51"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14" name="Group 36"/>
            <p:cNvGrpSpPr>
              <a:grpSpLocks/>
            </p:cNvGrpSpPr>
            <p:nvPr/>
          </p:nvGrpSpPr>
          <p:grpSpPr bwMode="auto">
            <a:xfrm>
              <a:off x="4964" y="1222"/>
              <a:ext cx="487" cy="270"/>
              <a:chOff x="4846" y="1967"/>
              <a:chExt cx="535" cy="306"/>
            </a:xfrm>
          </p:grpSpPr>
          <p:sp>
            <p:nvSpPr>
              <p:cNvPr id="19546" name="Line 37"/>
              <p:cNvSpPr>
                <a:spLocks noChangeShapeType="1"/>
              </p:cNvSpPr>
              <p:nvPr/>
            </p:nvSpPr>
            <p:spPr bwMode="auto">
              <a:xfrm>
                <a:off x="4846" y="2273"/>
                <a:ext cx="535" cy="0"/>
              </a:xfrm>
              <a:prstGeom prst="line">
                <a:avLst/>
              </a:prstGeom>
              <a:noFill/>
              <a:ln w="19050">
                <a:solidFill>
                  <a:schemeClr val="tx2"/>
                </a:solidFill>
                <a:round/>
                <a:headEnd/>
                <a:tailEnd/>
              </a:ln>
            </p:spPr>
            <p:txBody>
              <a:bodyPr lIns="0" tIns="0" rIns="0" bIns="0"/>
              <a:lstStyle/>
              <a:p>
                <a:endParaRPr lang="en-US" dirty="0"/>
              </a:p>
            </p:txBody>
          </p:sp>
          <p:sp>
            <p:nvSpPr>
              <p:cNvPr id="19547" name="Line 38"/>
              <p:cNvSpPr>
                <a:spLocks noChangeShapeType="1"/>
              </p:cNvSpPr>
              <p:nvPr/>
            </p:nvSpPr>
            <p:spPr bwMode="auto">
              <a:xfrm flipV="1">
                <a:off x="5267" y="2005"/>
                <a:ext cx="0" cy="268"/>
              </a:xfrm>
              <a:prstGeom prst="line">
                <a:avLst/>
              </a:prstGeom>
              <a:noFill/>
              <a:ln w="19050">
                <a:solidFill>
                  <a:schemeClr val="tx2"/>
                </a:solidFill>
                <a:round/>
                <a:headEnd/>
                <a:tailEnd/>
              </a:ln>
            </p:spPr>
            <p:txBody>
              <a:bodyPr lIns="0" tIns="0" rIns="0" bIns="0"/>
              <a:lstStyle/>
              <a:p>
                <a:endParaRPr lang="en-US" dirty="0"/>
              </a:p>
            </p:txBody>
          </p:sp>
          <p:sp>
            <p:nvSpPr>
              <p:cNvPr id="19548" name="Line 39"/>
              <p:cNvSpPr>
                <a:spLocks noChangeShapeType="1"/>
              </p:cNvSpPr>
              <p:nvPr/>
            </p:nvSpPr>
            <p:spPr bwMode="auto">
              <a:xfrm flipV="1">
                <a:off x="5076" y="1967"/>
                <a:ext cx="0" cy="306"/>
              </a:xfrm>
              <a:prstGeom prst="line">
                <a:avLst/>
              </a:prstGeom>
              <a:noFill/>
              <a:ln w="19050">
                <a:solidFill>
                  <a:schemeClr val="tx2"/>
                </a:solidFill>
                <a:round/>
                <a:headEnd/>
                <a:tailEnd/>
              </a:ln>
            </p:spPr>
            <p:txBody>
              <a:bodyPr lIns="0" tIns="0" rIns="0" bIns="0"/>
              <a:lstStyle/>
              <a:p>
                <a:endParaRPr lang="en-US" dirty="0"/>
              </a:p>
            </p:txBody>
          </p:sp>
          <p:sp>
            <p:nvSpPr>
              <p:cNvPr id="19549" name="Line 40"/>
              <p:cNvSpPr>
                <a:spLocks noChangeShapeType="1"/>
              </p:cNvSpPr>
              <p:nvPr/>
            </p:nvSpPr>
            <p:spPr bwMode="auto">
              <a:xfrm flipV="1">
                <a:off x="4959" y="2044"/>
                <a:ext cx="0" cy="229"/>
              </a:xfrm>
              <a:prstGeom prst="line">
                <a:avLst/>
              </a:prstGeom>
              <a:noFill/>
              <a:ln w="19050">
                <a:solidFill>
                  <a:schemeClr val="tx2"/>
                </a:solidFill>
                <a:round/>
                <a:headEnd/>
                <a:tailEnd/>
              </a:ln>
            </p:spPr>
            <p:txBody>
              <a:bodyPr lIns="0" tIns="0" rIns="0" bIns="0"/>
              <a:lstStyle/>
              <a:p>
                <a:endParaRPr lang="en-US" dirty="0"/>
              </a:p>
            </p:txBody>
          </p:sp>
        </p:grpSp>
        <p:grpSp>
          <p:nvGrpSpPr>
            <p:cNvPr id="15" name="Group 41"/>
            <p:cNvGrpSpPr>
              <a:grpSpLocks/>
            </p:cNvGrpSpPr>
            <p:nvPr/>
          </p:nvGrpSpPr>
          <p:grpSpPr bwMode="auto">
            <a:xfrm>
              <a:off x="2559" y="329"/>
              <a:ext cx="96" cy="380"/>
              <a:chOff x="2200" y="955"/>
              <a:chExt cx="106" cy="431"/>
            </a:xfrm>
          </p:grpSpPr>
          <p:sp>
            <p:nvSpPr>
              <p:cNvPr id="19543" name="Freeform 42"/>
              <p:cNvSpPr>
                <a:spLocks/>
              </p:cNvSpPr>
              <p:nvPr/>
            </p:nvSpPr>
            <p:spPr bwMode="auto">
              <a:xfrm>
                <a:off x="2202" y="1059"/>
                <a:ext cx="101" cy="286"/>
              </a:xfrm>
              <a:custGeom>
                <a:avLst/>
                <a:gdLst>
                  <a:gd name="T0" fmla="*/ 0 w 101"/>
                  <a:gd name="T1" fmla="*/ 0 h 286"/>
                  <a:gd name="T2" fmla="*/ 100 w 101"/>
                  <a:gd name="T3" fmla="*/ 42 h 286"/>
                  <a:gd name="T4" fmla="*/ 0 w 101"/>
                  <a:gd name="T5" fmla="*/ 81 h 286"/>
                  <a:gd name="T6" fmla="*/ 100 w 101"/>
                  <a:gd name="T7" fmla="*/ 124 h 286"/>
                  <a:gd name="T8" fmla="*/ 0 w 101"/>
                  <a:gd name="T9" fmla="*/ 163 h 286"/>
                  <a:gd name="T10" fmla="*/ 100 w 101"/>
                  <a:gd name="T11" fmla="*/ 203 h 286"/>
                  <a:gd name="T12" fmla="*/ 0 w 101"/>
                  <a:gd name="T13" fmla="*/ 245 h 286"/>
                  <a:gd name="T14" fmla="*/ 100 w 101"/>
                  <a:gd name="T15" fmla="*/ 285 h 286"/>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286"/>
                  <a:gd name="T26" fmla="*/ 101 w 101"/>
                  <a:gd name="T27" fmla="*/ 286 h 2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286">
                    <a:moveTo>
                      <a:pt x="0" y="0"/>
                    </a:moveTo>
                    <a:lnTo>
                      <a:pt x="100" y="42"/>
                    </a:lnTo>
                    <a:lnTo>
                      <a:pt x="0" y="81"/>
                    </a:lnTo>
                    <a:lnTo>
                      <a:pt x="100" y="124"/>
                    </a:lnTo>
                    <a:lnTo>
                      <a:pt x="0" y="163"/>
                    </a:lnTo>
                    <a:lnTo>
                      <a:pt x="100" y="203"/>
                    </a:lnTo>
                    <a:lnTo>
                      <a:pt x="0" y="245"/>
                    </a:lnTo>
                    <a:lnTo>
                      <a:pt x="100" y="285"/>
                    </a:lnTo>
                  </a:path>
                </a:pathLst>
              </a:custGeom>
              <a:noFill/>
              <a:ln w="19050">
                <a:solidFill>
                  <a:srgbClr val="000000"/>
                </a:solidFill>
                <a:round/>
                <a:headEnd/>
                <a:tailEnd/>
              </a:ln>
            </p:spPr>
            <p:txBody>
              <a:bodyPr lIns="0" tIns="0" rIns="0" bIns="0"/>
              <a:lstStyle/>
              <a:p>
                <a:endParaRPr lang="en-US" dirty="0"/>
              </a:p>
            </p:txBody>
          </p:sp>
          <p:sp>
            <p:nvSpPr>
              <p:cNvPr id="19544" name="Line 43"/>
              <p:cNvSpPr>
                <a:spLocks noChangeShapeType="1"/>
              </p:cNvSpPr>
              <p:nvPr/>
            </p:nvSpPr>
            <p:spPr bwMode="auto">
              <a:xfrm flipV="1">
                <a:off x="2200" y="992"/>
                <a:ext cx="95" cy="394"/>
              </a:xfrm>
              <a:prstGeom prst="line">
                <a:avLst/>
              </a:prstGeom>
              <a:noFill/>
              <a:ln w="19050">
                <a:solidFill>
                  <a:srgbClr val="000000"/>
                </a:solidFill>
                <a:round/>
                <a:headEnd/>
                <a:tailEnd/>
              </a:ln>
            </p:spPr>
            <p:txBody>
              <a:bodyPr lIns="0" tIns="0" rIns="0" bIns="0"/>
              <a:lstStyle/>
              <a:p>
                <a:endParaRPr lang="en-US" dirty="0"/>
              </a:p>
            </p:txBody>
          </p:sp>
          <p:sp>
            <p:nvSpPr>
              <p:cNvPr id="19545" name="Freeform 44"/>
              <p:cNvSpPr>
                <a:spLocks/>
              </p:cNvSpPr>
              <p:nvPr/>
            </p:nvSpPr>
            <p:spPr bwMode="auto">
              <a:xfrm>
                <a:off x="2280" y="955"/>
                <a:ext cx="26" cy="52"/>
              </a:xfrm>
              <a:custGeom>
                <a:avLst/>
                <a:gdLst>
                  <a:gd name="T0" fmla="*/ 25 w 26"/>
                  <a:gd name="T1" fmla="*/ 0 h 52"/>
                  <a:gd name="T2" fmla="*/ 0 w 26"/>
                  <a:gd name="T3" fmla="*/ 46 h 52"/>
                  <a:gd name="T4" fmla="*/ 15 w 26"/>
                  <a:gd name="T5" fmla="*/ 37 h 52"/>
                  <a:gd name="T6" fmla="*/ 25 w 26"/>
                  <a:gd name="T7" fmla="*/ 51 h 52"/>
                  <a:gd name="T8" fmla="*/ 25 w 26"/>
                  <a:gd name="T9" fmla="*/ 0 h 52"/>
                  <a:gd name="T10" fmla="*/ 25 w 26"/>
                  <a:gd name="T11" fmla="*/ 0 h 52"/>
                  <a:gd name="T12" fmla="*/ 0 60000 65536"/>
                  <a:gd name="T13" fmla="*/ 0 60000 65536"/>
                  <a:gd name="T14" fmla="*/ 0 60000 65536"/>
                  <a:gd name="T15" fmla="*/ 0 60000 65536"/>
                  <a:gd name="T16" fmla="*/ 0 60000 65536"/>
                  <a:gd name="T17" fmla="*/ 0 60000 65536"/>
                  <a:gd name="T18" fmla="*/ 0 w 26"/>
                  <a:gd name="T19" fmla="*/ 0 h 52"/>
                  <a:gd name="T20" fmla="*/ 26 w 2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6" h="52">
                    <a:moveTo>
                      <a:pt x="25" y="0"/>
                    </a:moveTo>
                    <a:lnTo>
                      <a:pt x="0" y="46"/>
                    </a:lnTo>
                    <a:lnTo>
                      <a:pt x="15" y="37"/>
                    </a:lnTo>
                    <a:lnTo>
                      <a:pt x="25" y="51"/>
                    </a:lnTo>
                    <a:lnTo>
                      <a:pt x="25" y="0"/>
                    </a:lnTo>
                  </a:path>
                </a:pathLst>
              </a:custGeom>
              <a:solidFill>
                <a:srgbClr val="000000"/>
              </a:solidFill>
              <a:ln w="19050">
                <a:solidFill>
                  <a:srgbClr val="000000"/>
                </a:solidFill>
                <a:round/>
                <a:headEnd/>
                <a:tailEnd/>
              </a:ln>
            </p:spPr>
            <p:txBody>
              <a:bodyPr lIns="0" tIns="0" rIns="0" bIns="0"/>
              <a:lstStyle/>
              <a:p>
                <a:endParaRPr lang="en-US" dirty="0"/>
              </a:p>
            </p:txBody>
          </p:sp>
        </p:grpSp>
        <p:sp>
          <p:nvSpPr>
            <p:cNvPr id="19512" name="Freeform 45"/>
            <p:cNvSpPr>
              <a:spLocks/>
            </p:cNvSpPr>
            <p:nvPr/>
          </p:nvSpPr>
          <p:spPr bwMode="auto">
            <a:xfrm>
              <a:off x="3983" y="445"/>
              <a:ext cx="93" cy="251"/>
            </a:xfrm>
            <a:custGeom>
              <a:avLst/>
              <a:gdLst>
                <a:gd name="T0" fmla="*/ 0 w 103"/>
                <a:gd name="T1" fmla="*/ 0 h 285"/>
                <a:gd name="T2" fmla="*/ 83 w 103"/>
                <a:gd name="T3" fmla="*/ 31 h 285"/>
                <a:gd name="T4" fmla="*/ 0 w 103"/>
                <a:gd name="T5" fmla="*/ 63 h 285"/>
                <a:gd name="T6" fmla="*/ 83 w 103"/>
                <a:gd name="T7" fmla="*/ 94 h 285"/>
                <a:gd name="T8" fmla="*/ 0 w 103"/>
                <a:gd name="T9" fmla="*/ 126 h 285"/>
                <a:gd name="T10" fmla="*/ 83 w 103"/>
                <a:gd name="T11" fmla="*/ 157 h 285"/>
                <a:gd name="T12" fmla="*/ 0 w 103"/>
                <a:gd name="T13" fmla="*/ 189 h 285"/>
                <a:gd name="T14" fmla="*/ 83 w 103"/>
                <a:gd name="T15" fmla="*/ 220 h 285"/>
                <a:gd name="T16" fmla="*/ 0 60000 65536"/>
                <a:gd name="T17" fmla="*/ 0 60000 65536"/>
                <a:gd name="T18" fmla="*/ 0 60000 65536"/>
                <a:gd name="T19" fmla="*/ 0 60000 65536"/>
                <a:gd name="T20" fmla="*/ 0 60000 65536"/>
                <a:gd name="T21" fmla="*/ 0 60000 65536"/>
                <a:gd name="T22" fmla="*/ 0 60000 65536"/>
                <a:gd name="T23" fmla="*/ 0 60000 65536"/>
                <a:gd name="T24" fmla="*/ 0 w 103"/>
                <a:gd name="T25" fmla="*/ 0 h 285"/>
                <a:gd name="T26" fmla="*/ 103 w 103"/>
                <a:gd name="T27" fmla="*/ 285 h 2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 h="285">
                  <a:moveTo>
                    <a:pt x="0" y="0"/>
                  </a:moveTo>
                  <a:lnTo>
                    <a:pt x="102" y="40"/>
                  </a:lnTo>
                  <a:lnTo>
                    <a:pt x="0" y="82"/>
                  </a:lnTo>
                  <a:lnTo>
                    <a:pt x="102" y="122"/>
                  </a:lnTo>
                  <a:lnTo>
                    <a:pt x="0" y="162"/>
                  </a:lnTo>
                  <a:lnTo>
                    <a:pt x="102" y="202"/>
                  </a:lnTo>
                  <a:lnTo>
                    <a:pt x="0" y="244"/>
                  </a:lnTo>
                  <a:lnTo>
                    <a:pt x="102" y="284"/>
                  </a:lnTo>
                </a:path>
              </a:pathLst>
            </a:custGeom>
            <a:noFill/>
            <a:ln w="19050">
              <a:solidFill>
                <a:srgbClr val="000000"/>
              </a:solidFill>
              <a:round/>
              <a:headEnd/>
              <a:tailEnd/>
            </a:ln>
          </p:spPr>
          <p:txBody>
            <a:bodyPr lIns="0" tIns="0" rIns="0" bIns="0"/>
            <a:lstStyle/>
            <a:p>
              <a:endParaRPr lang="en-US" dirty="0"/>
            </a:p>
          </p:txBody>
        </p:sp>
        <p:sp>
          <p:nvSpPr>
            <p:cNvPr id="19513" name="Line 46"/>
            <p:cNvSpPr>
              <a:spLocks noChangeShapeType="1"/>
            </p:cNvSpPr>
            <p:nvPr/>
          </p:nvSpPr>
          <p:spPr bwMode="auto">
            <a:xfrm flipV="1">
              <a:off x="3982" y="385"/>
              <a:ext cx="86" cy="348"/>
            </a:xfrm>
            <a:prstGeom prst="line">
              <a:avLst/>
            </a:prstGeom>
            <a:noFill/>
            <a:ln w="19050">
              <a:solidFill>
                <a:srgbClr val="000000"/>
              </a:solidFill>
              <a:round/>
              <a:headEnd/>
              <a:tailEnd/>
            </a:ln>
          </p:spPr>
          <p:txBody>
            <a:bodyPr lIns="0" tIns="0" rIns="0" bIns="0"/>
            <a:lstStyle/>
            <a:p>
              <a:endParaRPr lang="en-US" dirty="0"/>
            </a:p>
          </p:txBody>
        </p:sp>
        <p:sp>
          <p:nvSpPr>
            <p:cNvPr id="19514" name="Freeform 47"/>
            <p:cNvSpPr>
              <a:spLocks/>
            </p:cNvSpPr>
            <p:nvPr/>
          </p:nvSpPr>
          <p:spPr bwMode="auto">
            <a:xfrm>
              <a:off x="4055" y="351"/>
              <a:ext cx="23" cy="49"/>
            </a:xfrm>
            <a:custGeom>
              <a:avLst/>
              <a:gdLst>
                <a:gd name="T0" fmla="*/ 20 w 25"/>
                <a:gd name="T1" fmla="*/ 0 h 55"/>
                <a:gd name="T2" fmla="*/ 0 w 25"/>
                <a:gd name="T3" fmla="*/ 37 h 55"/>
                <a:gd name="T4" fmla="*/ 12 w 25"/>
                <a:gd name="T5" fmla="*/ 30 h 55"/>
                <a:gd name="T6" fmla="*/ 20 w 25"/>
                <a:gd name="T7" fmla="*/ 43 h 55"/>
                <a:gd name="T8" fmla="*/ 20 w 25"/>
                <a:gd name="T9" fmla="*/ 0 h 55"/>
                <a:gd name="T10" fmla="*/ 20 w 25"/>
                <a:gd name="T11" fmla="*/ 0 h 55"/>
                <a:gd name="T12" fmla="*/ 0 60000 65536"/>
                <a:gd name="T13" fmla="*/ 0 60000 65536"/>
                <a:gd name="T14" fmla="*/ 0 60000 65536"/>
                <a:gd name="T15" fmla="*/ 0 60000 65536"/>
                <a:gd name="T16" fmla="*/ 0 60000 65536"/>
                <a:gd name="T17" fmla="*/ 0 60000 65536"/>
                <a:gd name="T18" fmla="*/ 0 w 25"/>
                <a:gd name="T19" fmla="*/ 0 h 55"/>
                <a:gd name="T20" fmla="*/ 25 w 25"/>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5" h="55">
                  <a:moveTo>
                    <a:pt x="24" y="0"/>
                  </a:moveTo>
                  <a:lnTo>
                    <a:pt x="0" y="46"/>
                  </a:lnTo>
                  <a:lnTo>
                    <a:pt x="14" y="38"/>
                  </a:lnTo>
                  <a:lnTo>
                    <a:pt x="24" y="54"/>
                  </a:lnTo>
                  <a:lnTo>
                    <a:pt x="24" y="0"/>
                  </a:lnTo>
                </a:path>
              </a:pathLst>
            </a:custGeom>
            <a:solidFill>
              <a:srgbClr val="000000"/>
            </a:solidFill>
            <a:ln w="19050">
              <a:solidFill>
                <a:srgbClr val="000000"/>
              </a:solidFill>
              <a:round/>
              <a:headEnd/>
              <a:tailEnd/>
            </a:ln>
          </p:spPr>
          <p:txBody>
            <a:bodyPr lIns="0" tIns="0" rIns="0" bIns="0"/>
            <a:lstStyle/>
            <a:p>
              <a:endParaRPr lang="en-US" dirty="0"/>
            </a:p>
          </p:txBody>
        </p:sp>
        <p:sp>
          <p:nvSpPr>
            <p:cNvPr id="19515" name="Line 48"/>
            <p:cNvSpPr>
              <a:spLocks noChangeShapeType="1"/>
            </p:cNvSpPr>
            <p:nvPr/>
          </p:nvSpPr>
          <p:spPr bwMode="auto">
            <a:xfrm>
              <a:off x="4792" y="577"/>
              <a:ext cx="59" cy="0"/>
            </a:xfrm>
            <a:prstGeom prst="line">
              <a:avLst/>
            </a:prstGeom>
            <a:noFill/>
            <a:ln w="19050">
              <a:solidFill>
                <a:srgbClr val="000000"/>
              </a:solidFill>
              <a:round/>
              <a:headEnd/>
              <a:tailEnd/>
            </a:ln>
          </p:spPr>
          <p:txBody>
            <a:bodyPr lIns="0" tIns="0" rIns="0" bIns="0"/>
            <a:lstStyle/>
            <a:p>
              <a:endParaRPr lang="en-US" dirty="0"/>
            </a:p>
          </p:txBody>
        </p:sp>
        <p:sp>
          <p:nvSpPr>
            <p:cNvPr id="19516" name="Freeform 49"/>
            <p:cNvSpPr>
              <a:spLocks/>
            </p:cNvSpPr>
            <p:nvPr/>
          </p:nvSpPr>
          <p:spPr bwMode="auto">
            <a:xfrm>
              <a:off x="4838" y="566"/>
              <a:ext cx="50" cy="23"/>
            </a:xfrm>
            <a:custGeom>
              <a:avLst/>
              <a:gdLst>
                <a:gd name="T0" fmla="*/ 45 w 55"/>
                <a:gd name="T1" fmla="*/ 9 h 27"/>
                <a:gd name="T2" fmla="*/ 0 w 55"/>
                <a:gd name="T3" fmla="*/ 0 h 27"/>
                <a:gd name="T4" fmla="*/ 12 w 55"/>
                <a:gd name="T5" fmla="*/ 9 h 27"/>
                <a:gd name="T6" fmla="*/ 0 w 55"/>
                <a:gd name="T7" fmla="*/ 19 h 27"/>
                <a:gd name="T8" fmla="*/ 45 w 55"/>
                <a:gd name="T9" fmla="*/ 9 h 27"/>
                <a:gd name="T10" fmla="*/ 45 w 55"/>
                <a:gd name="T11" fmla="*/ 9 h 27"/>
                <a:gd name="T12" fmla="*/ 0 60000 65536"/>
                <a:gd name="T13" fmla="*/ 0 60000 65536"/>
                <a:gd name="T14" fmla="*/ 0 60000 65536"/>
                <a:gd name="T15" fmla="*/ 0 60000 65536"/>
                <a:gd name="T16" fmla="*/ 0 60000 65536"/>
                <a:gd name="T17" fmla="*/ 0 60000 65536"/>
                <a:gd name="T18" fmla="*/ 0 w 55"/>
                <a:gd name="T19" fmla="*/ 0 h 27"/>
                <a:gd name="T20" fmla="*/ 55 w 5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55" h="27">
                  <a:moveTo>
                    <a:pt x="54" y="13"/>
                  </a:moveTo>
                  <a:lnTo>
                    <a:pt x="0" y="0"/>
                  </a:lnTo>
                  <a:lnTo>
                    <a:pt x="14" y="13"/>
                  </a:lnTo>
                  <a:lnTo>
                    <a:pt x="0" y="26"/>
                  </a:lnTo>
                  <a:lnTo>
                    <a:pt x="54" y="13"/>
                  </a:lnTo>
                </a:path>
              </a:pathLst>
            </a:custGeom>
            <a:solidFill>
              <a:srgbClr val="000000"/>
            </a:solidFill>
            <a:ln w="19050">
              <a:solidFill>
                <a:srgbClr val="000000"/>
              </a:solidFill>
              <a:round/>
              <a:headEnd/>
              <a:tailEnd/>
            </a:ln>
          </p:spPr>
          <p:txBody>
            <a:bodyPr lIns="0" tIns="0" rIns="0" bIns="0"/>
            <a:lstStyle/>
            <a:p>
              <a:endParaRPr lang="en-US" dirty="0"/>
            </a:p>
          </p:txBody>
        </p:sp>
        <p:sp>
          <p:nvSpPr>
            <p:cNvPr id="19517" name="Freeform 50"/>
            <p:cNvSpPr>
              <a:spLocks/>
            </p:cNvSpPr>
            <p:nvPr/>
          </p:nvSpPr>
          <p:spPr bwMode="auto">
            <a:xfrm>
              <a:off x="4535" y="450"/>
              <a:ext cx="261" cy="254"/>
            </a:xfrm>
            <a:custGeom>
              <a:avLst/>
              <a:gdLst>
                <a:gd name="T0" fmla="*/ 0 w 287"/>
                <a:gd name="T1" fmla="*/ 0 h 288"/>
                <a:gd name="T2" fmla="*/ 0 w 287"/>
                <a:gd name="T3" fmla="*/ 223 h 288"/>
                <a:gd name="T4" fmla="*/ 236 w 287"/>
                <a:gd name="T5" fmla="*/ 112 h 288"/>
                <a:gd name="T6" fmla="*/ 0 w 287"/>
                <a:gd name="T7" fmla="*/ 0 h 288"/>
                <a:gd name="T8" fmla="*/ 0 60000 65536"/>
                <a:gd name="T9" fmla="*/ 0 60000 65536"/>
                <a:gd name="T10" fmla="*/ 0 60000 65536"/>
                <a:gd name="T11" fmla="*/ 0 60000 65536"/>
                <a:gd name="T12" fmla="*/ 0 w 287"/>
                <a:gd name="T13" fmla="*/ 0 h 288"/>
                <a:gd name="T14" fmla="*/ 287 w 287"/>
                <a:gd name="T15" fmla="*/ 288 h 288"/>
              </a:gdLst>
              <a:ahLst/>
              <a:cxnLst>
                <a:cxn ang="T8">
                  <a:pos x="T0" y="T1"/>
                </a:cxn>
                <a:cxn ang="T9">
                  <a:pos x="T2" y="T3"/>
                </a:cxn>
                <a:cxn ang="T10">
                  <a:pos x="T4" y="T5"/>
                </a:cxn>
                <a:cxn ang="T11">
                  <a:pos x="T6" y="T7"/>
                </a:cxn>
              </a:cxnLst>
              <a:rect l="T12" t="T13" r="T14" b="T15"/>
              <a:pathLst>
                <a:path w="287" h="288">
                  <a:moveTo>
                    <a:pt x="0" y="0"/>
                  </a:moveTo>
                  <a:lnTo>
                    <a:pt x="0" y="287"/>
                  </a:lnTo>
                  <a:lnTo>
                    <a:pt x="286" y="144"/>
                  </a:lnTo>
                  <a:lnTo>
                    <a:pt x="0" y="0"/>
                  </a:lnTo>
                </a:path>
              </a:pathLst>
            </a:custGeom>
            <a:noFill/>
            <a:ln w="19050">
              <a:solidFill>
                <a:srgbClr val="000000"/>
              </a:solidFill>
              <a:round/>
              <a:headEnd/>
              <a:tailEnd/>
            </a:ln>
          </p:spPr>
          <p:txBody>
            <a:bodyPr lIns="0" tIns="0" rIns="0" bIns="0"/>
            <a:lstStyle/>
            <a:p>
              <a:endParaRPr lang="en-US" dirty="0"/>
            </a:p>
          </p:txBody>
        </p:sp>
        <p:sp>
          <p:nvSpPr>
            <p:cNvPr id="19518" name="Freeform 51"/>
            <p:cNvSpPr>
              <a:spLocks/>
            </p:cNvSpPr>
            <p:nvPr/>
          </p:nvSpPr>
          <p:spPr bwMode="auto">
            <a:xfrm>
              <a:off x="3285" y="1486"/>
              <a:ext cx="245" cy="237"/>
            </a:xfrm>
            <a:custGeom>
              <a:avLst/>
              <a:gdLst>
                <a:gd name="T0" fmla="*/ 222 w 269"/>
                <a:gd name="T1" fmla="*/ 96 h 269"/>
                <a:gd name="T2" fmla="*/ 219 w 269"/>
                <a:gd name="T3" fmla="*/ 81 h 269"/>
                <a:gd name="T4" fmla="*/ 214 w 269"/>
                <a:gd name="T5" fmla="*/ 66 h 269"/>
                <a:gd name="T6" fmla="*/ 209 w 269"/>
                <a:gd name="T7" fmla="*/ 53 h 269"/>
                <a:gd name="T8" fmla="*/ 199 w 269"/>
                <a:gd name="T9" fmla="*/ 39 h 269"/>
                <a:gd name="T10" fmla="*/ 186 w 269"/>
                <a:gd name="T11" fmla="*/ 27 h 269"/>
                <a:gd name="T12" fmla="*/ 173 w 269"/>
                <a:gd name="T13" fmla="*/ 19 h 269"/>
                <a:gd name="T14" fmla="*/ 159 w 269"/>
                <a:gd name="T15" fmla="*/ 10 h 269"/>
                <a:gd name="T16" fmla="*/ 145 w 269"/>
                <a:gd name="T17" fmla="*/ 4 h 269"/>
                <a:gd name="T18" fmla="*/ 128 w 269"/>
                <a:gd name="T19" fmla="*/ 2 h 269"/>
                <a:gd name="T20" fmla="*/ 112 w 269"/>
                <a:gd name="T21" fmla="*/ 0 h 269"/>
                <a:gd name="T22" fmla="*/ 96 w 269"/>
                <a:gd name="T23" fmla="*/ 2 h 269"/>
                <a:gd name="T24" fmla="*/ 79 w 269"/>
                <a:gd name="T25" fmla="*/ 4 h 269"/>
                <a:gd name="T26" fmla="*/ 64 w 269"/>
                <a:gd name="T27" fmla="*/ 10 h 269"/>
                <a:gd name="T28" fmla="*/ 49 w 269"/>
                <a:gd name="T29" fmla="*/ 19 h 269"/>
                <a:gd name="T30" fmla="*/ 36 w 269"/>
                <a:gd name="T31" fmla="*/ 27 h 269"/>
                <a:gd name="T32" fmla="*/ 24 w 269"/>
                <a:gd name="T33" fmla="*/ 39 h 269"/>
                <a:gd name="T34" fmla="*/ 15 w 269"/>
                <a:gd name="T35" fmla="*/ 53 h 269"/>
                <a:gd name="T36" fmla="*/ 8 w 269"/>
                <a:gd name="T37" fmla="*/ 66 h 269"/>
                <a:gd name="T38" fmla="*/ 3 w 269"/>
                <a:gd name="T39" fmla="*/ 81 h 269"/>
                <a:gd name="T40" fmla="*/ 0 w 269"/>
                <a:gd name="T41" fmla="*/ 96 h 269"/>
                <a:gd name="T42" fmla="*/ 0 w 269"/>
                <a:gd name="T43" fmla="*/ 112 h 269"/>
                <a:gd name="T44" fmla="*/ 3 w 269"/>
                <a:gd name="T45" fmla="*/ 127 h 269"/>
                <a:gd name="T46" fmla="*/ 8 w 269"/>
                <a:gd name="T47" fmla="*/ 142 h 269"/>
                <a:gd name="T48" fmla="*/ 15 w 269"/>
                <a:gd name="T49" fmla="*/ 155 h 269"/>
                <a:gd name="T50" fmla="*/ 24 w 269"/>
                <a:gd name="T51" fmla="*/ 168 h 269"/>
                <a:gd name="T52" fmla="*/ 36 w 269"/>
                <a:gd name="T53" fmla="*/ 180 h 269"/>
                <a:gd name="T54" fmla="*/ 49 w 269"/>
                <a:gd name="T55" fmla="*/ 189 h 269"/>
                <a:gd name="T56" fmla="*/ 64 w 269"/>
                <a:gd name="T57" fmla="*/ 198 h 269"/>
                <a:gd name="T58" fmla="*/ 79 w 269"/>
                <a:gd name="T59" fmla="*/ 204 h 269"/>
                <a:gd name="T60" fmla="*/ 96 w 269"/>
                <a:gd name="T61" fmla="*/ 207 h 269"/>
                <a:gd name="T62" fmla="*/ 112 w 269"/>
                <a:gd name="T63" fmla="*/ 208 h 269"/>
                <a:gd name="T64" fmla="*/ 128 w 269"/>
                <a:gd name="T65" fmla="*/ 207 h 269"/>
                <a:gd name="T66" fmla="*/ 145 w 269"/>
                <a:gd name="T67" fmla="*/ 204 h 269"/>
                <a:gd name="T68" fmla="*/ 159 w 269"/>
                <a:gd name="T69" fmla="*/ 198 h 269"/>
                <a:gd name="T70" fmla="*/ 173 w 269"/>
                <a:gd name="T71" fmla="*/ 189 h 269"/>
                <a:gd name="T72" fmla="*/ 186 w 269"/>
                <a:gd name="T73" fmla="*/ 180 h 269"/>
                <a:gd name="T74" fmla="*/ 199 w 269"/>
                <a:gd name="T75" fmla="*/ 168 h 269"/>
                <a:gd name="T76" fmla="*/ 209 w 269"/>
                <a:gd name="T77" fmla="*/ 155 h 269"/>
                <a:gd name="T78" fmla="*/ 214 w 269"/>
                <a:gd name="T79" fmla="*/ 142 h 269"/>
                <a:gd name="T80" fmla="*/ 219 w 269"/>
                <a:gd name="T81" fmla="*/ 127 h 269"/>
                <a:gd name="T82" fmla="*/ 222 w 269"/>
                <a:gd name="T83" fmla="*/ 112 h 2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69"/>
                <a:gd name="T128" fmla="*/ 269 w 269"/>
                <a:gd name="T129" fmla="*/ 269 h 2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69">
                  <a:moveTo>
                    <a:pt x="268" y="134"/>
                  </a:moveTo>
                  <a:lnTo>
                    <a:pt x="268" y="124"/>
                  </a:lnTo>
                  <a:lnTo>
                    <a:pt x="267" y="114"/>
                  </a:lnTo>
                  <a:lnTo>
                    <a:pt x="265" y="104"/>
                  </a:lnTo>
                  <a:lnTo>
                    <a:pt x="263" y="94"/>
                  </a:lnTo>
                  <a:lnTo>
                    <a:pt x="258" y="85"/>
                  </a:lnTo>
                  <a:lnTo>
                    <a:pt x="255" y="76"/>
                  </a:lnTo>
                  <a:lnTo>
                    <a:pt x="251" y="68"/>
                  </a:lnTo>
                  <a:lnTo>
                    <a:pt x="244" y="58"/>
                  </a:lnTo>
                  <a:lnTo>
                    <a:pt x="239" y="50"/>
                  </a:lnTo>
                  <a:lnTo>
                    <a:pt x="233" y="43"/>
                  </a:lnTo>
                  <a:lnTo>
                    <a:pt x="224" y="35"/>
                  </a:lnTo>
                  <a:lnTo>
                    <a:pt x="217" y="28"/>
                  </a:lnTo>
                  <a:lnTo>
                    <a:pt x="209" y="24"/>
                  </a:lnTo>
                  <a:lnTo>
                    <a:pt x="201" y="18"/>
                  </a:lnTo>
                  <a:lnTo>
                    <a:pt x="192" y="13"/>
                  </a:lnTo>
                  <a:lnTo>
                    <a:pt x="183" y="9"/>
                  </a:lnTo>
                  <a:lnTo>
                    <a:pt x="175" y="6"/>
                  </a:lnTo>
                  <a:lnTo>
                    <a:pt x="164" y="3"/>
                  </a:lnTo>
                  <a:lnTo>
                    <a:pt x="154" y="2"/>
                  </a:lnTo>
                  <a:lnTo>
                    <a:pt x="144" y="0"/>
                  </a:lnTo>
                  <a:lnTo>
                    <a:pt x="135" y="0"/>
                  </a:lnTo>
                  <a:lnTo>
                    <a:pt x="125" y="0"/>
                  </a:lnTo>
                  <a:lnTo>
                    <a:pt x="115" y="2"/>
                  </a:lnTo>
                  <a:lnTo>
                    <a:pt x="104" y="3"/>
                  </a:lnTo>
                  <a:lnTo>
                    <a:pt x="95" y="6"/>
                  </a:lnTo>
                  <a:lnTo>
                    <a:pt x="85" y="9"/>
                  </a:lnTo>
                  <a:lnTo>
                    <a:pt x="77" y="13"/>
                  </a:lnTo>
                  <a:lnTo>
                    <a:pt x="68" y="18"/>
                  </a:lnTo>
                  <a:lnTo>
                    <a:pt x="59" y="24"/>
                  </a:lnTo>
                  <a:lnTo>
                    <a:pt x="50" y="28"/>
                  </a:lnTo>
                  <a:lnTo>
                    <a:pt x="43" y="35"/>
                  </a:lnTo>
                  <a:lnTo>
                    <a:pt x="37" y="43"/>
                  </a:lnTo>
                  <a:lnTo>
                    <a:pt x="29" y="50"/>
                  </a:lnTo>
                  <a:lnTo>
                    <a:pt x="23" y="58"/>
                  </a:lnTo>
                  <a:lnTo>
                    <a:pt x="18" y="68"/>
                  </a:lnTo>
                  <a:lnTo>
                    <a:pt x="13" y="76"/>
                  </a:lnTo>
                  <a:lnTo>
                    <a:pt x="10" y="85"/>
                  </a:lnTo>
                  <a:lnTo>
                    <a:pt x="6" y="94"/>
                  </a:lnTo>
                  <a:lnTo>
                    <a:pt x="3" y="104"/>
                  </a:lnTo>
                  <a:lnTo>
                    <a:pt x="2" y="114"/>
                  </a:lnTo>
                  <a:lnTo>
                    <a:pt x="0" y="124"/>
                  </a:lnTo>
                  <a:lnTo>
                    <a:pt x="0" y="134"/>
                  </a:lnTo>
                  <a:lnTo>
                    <a:pt x="0" y="144"/>
                  </a:lnTo>
                  <a:lnTo>
                    <a:pt x="2" y="154"/>
                  </a:lnTo>
                  <a:lnTo>
                    <a:pt x="3" y="163"/>
                  </a:lnTo>
                  <a:lnTo>
                    <a:pt x="6" y="173"/>
                  </a:lnTo>
                  <a:lnTo>
                    <a:pt x="10" y="183"/>
                  </a:lnTo>
                  <a:lnTo>
                    <a:pt x="13" y="192"/>
                  </a:lnTo>
                  <a:lnTo>
                    <a:pt x="18" y="200"/>
                  </a:lnTo>
                  <a:lnTo>
                    <a:pt x="23" y="209"/>
                  </a:lnTo>
                  <a:lnTo>
                    <a:pt x="29" y="217"/>
                  </a:lnTo>
                  <a:lnTo>
                    <a:pt x="37" y="224"/>
                  </a:lnTo>
                  <a:lnTo>
                    <a:pt x="43" y="232"/>
                  </a:lnTo>
                  <a:lnTo>
                    <a:pt x="50" y="239"/>
                  </a:lnTo>
                  <a:lnTo>
                    <a:pt x="59" y="244"/>
                  </a:lnTo>
                  <a:lnTo>
                    <a:pt x="68" y="249"/>
                  </a:lnTo>
                  <a:lnTo>
                    <a:pt x="77" y="255"/>
                  </a:lnTo>
                  <a:lnTo>
                    <a:pt x="85" y="259"/>
                  </a:lnTo>
                  <a:lnTo>
                    <a:pt x="95" y="262"/>
                  </a:lnTo>
                  <a:lnTo>
                    <a:pt x="104" y="264"/>
                  </a:lnTo>
                  <a:lnTo>
                    <a:pt x="115" y="267"/>
                  </a:lnTo>
                  <a:lnTo>
                    <a:pt x="125" y="268"/>
                  </a:lnTo>
                  <a:lnTo>
                    <a:pt x="135" y="268"/>
                  </a:lnTo>
                  <a:lnTo>
                    <a:pt x="144" y="268"/>
                  </a:lnTo>
                  <a:lnTo>
                    <a:pt x="154" y="267"/>
                  </a:lnTo>
                  <a:lnTo>
                    <a:pt x="164" y="264"/>
                  </a:lnTo>
                  <a:lnTo>
                    <a:pt x="175" y="262"/>
                  </a:lnTo>
                  <a:lnTo>
                    <a:pt x="183" y="259"/>
                  </a:lnTo>
                  <a:lnTo>
                    <a:pt x="192" y="255"/>
                  </a:lnTo>
                  <a:lnTo>
                    <a:pt x="201" y="249"/>
                  </a:lnTo>
                  <a:lnTo>
                    <a:pt x="209" y="244"/>
                  </a:lnTo>
                  <a:lnTo>
                    <a:pt x="217" y="239"/>
                  </a:lnTo>
                  <a:lnTo>
                    <a:pt x="224" y="232"/>
                  </a:lnTo>
                  <a:lnTo>
                    <a:pt x="233" y="224"/>
                  </a:lnTo>
                  <a:lnTo>
                    <a:pt x="239" y="217"/>
                  </a:lnTo>
                  <a:lnTo>
                    <a:pt x="244" y="209"/>
                  </a:lnTo>
                  <a:lnTo>
                    <a:pt x="251" y="200"/>
                  </a:lnTo>
                  <a:lnTo>
                    <a:pt x="255" y="192"/>
                  </a:lnTo>
                  <a:lnTo>
                    <a:pt x="258" y="183"/>
                  </a:lnTo>
                  <a:lnTo>
                    <a:pt x="263" y="173"/>
                  </a:lnTo>
                  <a:lnTo>
                    <a:pt x="265" y="163"/>
                  </a:lnTo>
                  <a:lnTo>
                    <a:pt x="267" y="154"/>
                  </a:lnTo>
                  <a:lnTo>
                    <a:pt x="268" y="144"/>
                  </a:lnTo>
                  <a:lnTo>
                    <a:pt x="268" y="134"/>
                  </a:lnTo>
                </a:path>
              </a:pathLst>
            </a:custGeom>
            <a:noFill/>
            <a:ln w="19050">
              <a:solidFill>
                <a:srgbClr val="000000"/>
              </a:solidFill>
              <a:round/>
              <a:headEnd/>
              <a:tailEnd/>
            </a:ln>
          </p:spPr>
          <p:txBody>
            <a:bodyPr lIns="0" tIns="0" rIns="0" bIns="0"/>
            <a:lstStyle/>
            <a:p>
              <a:endParaRPr lang="en-US" dirty="0"/>
            </a:p>
          </p:txBody>
        </p:sp>
        <p:sp>
          <p:nvSpPr>
            <p:cNvPr id="19519" name="Freeform 52"/>
            <p:cNvSpPr>
              <a:spLocks/>
            </p:cNvSpPr>
            <p:nvPr/>
          </p:nvSpPr>
          <p:spPr bwMode="auto">
            <a:xfrm>
              <a:off x="3321" y="1540"/>
              <a:ext cx="84" cy="41"/>
            </a:xfrm>
            <a:custGeom>
              <a:avLst/>
              <a:gdLst>
                <a:gd name="T0" fmla="*/ 0 w 93"/>
                <a:gd name="T1" fmla="*/ 36 h 46"/>
                <a:gd name="T2" fmla="*/ 0 w 93"/>
                <a:gd name="T3" fmla="*/ 36 h 46"/>
                <a:gd name="T4" fmla="*/ 0 w 93"/>
                <a:gd name="T5" fmla="*/ 33 h 46"/>
                <a:gd name="T6" fmla="*/ 0 w 93"/>
                <a:gd name="T7" fmla="*/ 31 h 46"/>
                <a:gd name="T8" fmla="*/ 1 w 93"/>
                <a:gd name="T9" fmla="*/ 29 h 46"/>
                <a:gd name="T10" fmla="*/ 1 w 93"/>
                <a:gd name="T11" fmla="*/ 26 h 46"/>
                <a:gd name="T12" fmla="*/ 2 w 93"/>
                <a:gd name="T13" fmla="*/ 25 h 46"/>
                <a:gd name="T14" fmla="*/ 3 w 93"/>
                <a:gd name="T15" fmla="*/ 22 h 46"/>
                <a:gd name="T16" fmla="*/ 4 w 93"/>
                <a:gd name="T17" fmla="*/ 20 h 46"/>
                <a:gd name="T18" fmla="*/ 4 w 93"/>
                <a:gd name="T19" fmla="*/ 19 h 46"/>
                <a:gd name="T20" fmla="*/ 5 w 93"/>
                <a:gd name="T21" fmla="*/ 16 h 46"/>
                <a:gd name="T22" fmla="*/ 7 w 93"/>
                <a:gd name="T23" fmla="*/ 14 h 46"/>
                <a:gd name="T24" fmla="*/ 9 w 93"/>
                <a:gd name="T25" fmla="*/ 12 h 46"/>
                <a:gd name="T26" fmla="*/ 10 w 93"/>
                <a:gd name="T27" fmla="*/ 11 h 46"/>
                <a:gd name="T28" fmla="*/ 11 w 93"/>
                <a:gd name="T29" fmla="*/ 9 h 46"/>
                <a:gd name="T30" fmla="*/ 14 w 93"/>
                <a:gd name="T31" fmla="*/ 8 h 46"/>
                <a:gd name="T32" fmla="*/ 16 w 93"/>
                <a:gd name="T33" fmla="*/ 6 h 46"/>
                <a:gd name="T34" fmla="*/ 17 w 93"/>
                <a:gd name="T35" fmla="*/ 5 h 46"/>
                <a:gd name="T36" fmla="*/ 18 w 93"/>
                <a:gd name="T37" fmla="*/ 4 h 46"/>
                <a:gd name="T38" fmla="*/ 21 w 93"/>
                <a:gd name="T39" fmla="*/ 4 h 46"/>
                <a:gd name="T40" fmla="*/ 23 w 93"/>
                <a:gd name="T41" fmla="*/ 2 h 46"/>
                <a:gd name="T42" fmla="*/ 25 w 93"/>
                <a:gd name="T43" fmla="*/ 1 h 46"/>
                <a:gd name="T44" fmla="*/ 29 w 93"/>
                <a:gd name="T45" fmla="*/ 1 h 46"/>
                <a:gd name="T46" fmla="*/ 31 w 93"/>
                <a:gd name="T47" fmla="*/ 0 h 46"/>
                <a:gd name="T48" fmla="*/ 32 w 93"/>
                <a:gd name="T49" fmla="*/ 0 h 46"/>
                <a:gd name="T50" fmla="*/ 35 w 93"/>
                <a:gd name="T51" fmla="*/ 0 h 46"/>
                <a:gd name="T52" fmla="*/ 37 w 93"/>
                <a:gd name="T53" fmla="*/ 0 h 46"/>
                <a:gd name="T54" fmla="*/ 39 w 93"/>
                <a:gd name="T55" fmla="*/ 0 h 46"/>
                <a:gd name="T56" fmla="*/ 42 w 93"/>
                <a:gd name="T57" fmla="*/ 0 h 46"/>
                <a:gd name="T58" fmla="*/ 44 w 93"/>
                <a:gd name="T59" fmla="*/ 0 h 46"/>
                <a:gd name="T60" fmla="*/ 46 w 93"/>
                <a:gd name="T61" fmla="*/ 1 h 46"/>
                <a:gd name="T62" fmla="*/ 48 w 93"/>
                <a:gd name="T63" fmla="*/ 1 h 46"/>
                <a:gd name="T64" fmla="*/ 51 w 93"/>
                <a:gd name="T65" fmla="*/ 2 h 46"/>
                <a:gd name="T66" fmla="*/ 53 w 93"/>
                <a:gd name="T67" fmla="*/ 4 h 46"/>
                <a:gd name="T68" fmla="*/ 55 w 93"/>
                <a:gd name="T69" fmla="*/ 4 h 46"/>
                <a:gd name="T70" fmla="*/ 57 w 93"/>
                <a:gd name="T71" fmla="*/ 5 h 46"/>
                <a:gd name="T72" fmla="*/ 60 w 93"/>
                <a:gd name="T73" fmla="*/ 6 h 46"/>
                <a:gd name="T74" fmla="*/ 61 w 93"/>
                <a:gd name="T75" fmla="*/ 8 h 46"/>
                <a:gd name="T76" fmla="*/ 63 w 93"/>
                <a:gd name="T77" fmla="*/ 9 h 46"/>
                <a:gd name="T78" fmla="*/ 64 w 93"/>
                <a:gd name="T79" fmla="*/ 11 h 46"/>
                <a:gd name="T80" fmla="*/ 67 w 93"/>
                <a:gd name="T81" fmla="*/ 12 h 46"/>
                <a:gd name="T82" fmla="*/ 67 w 93"/>
                <a:gd name="T83" fmla="*/ 14 h 46"/>
                <a:gd name="T84" fmla="*/ 70 w 93"/>
                <a:gd name="T85" fmla="*/ 16 h 46"/>
                <a:gd name="T86" fmla="*/ 70 w 93"/>
                <a:gd name="T87" fmla="*/ 19 h 46"/>
                <a:gd name="T88" fmla="*/ 71 w 93"/>
                <a:gd name="T89" fmla="*/ 20 h 46"/>
                <a:gd name="T90" fmla="*/ 71 w 93"/>
                <a:gd name="T91" fmla="*/ 22 h 46"/>
                <a:gd name="T92" fmla="*/ 72 w 93"/>
                <a:gd name="T93" fmla="*/ 25 h 46"/>
                <a:gd name="T94" fmla="*/ 73 w 93"/>
                <a:gd name="T95" fmla="*/ 26 h 46"/>
                <a:gd name="T96" fmla="*/ 74 w 93"/>
                <a:gd name="T97" fmla="*/ 29 h 46"/>
                <a:gd name="T98" fmla="*/ 75 w 93"/>
                <a:gd name="T99" fmla="*/ 31 h 46"/>
                <a:gd name="T100" fmla="*/ 75 w 93"/>
                <a:gd name="T101" fmla="*/ 33 h 46"/>
                <a:gd name="T102" fmla="*/ 75 w 93"/>
                <a:gd name="T103" fmla="*/ 36 h 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6"/>
                <a:gd name="T158" fmla="*/ 93 w 93"/>
                <a:gd name="T159" fmla="*/ 46 h 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6">
                  <a:moveTo>
                    <a:pt x="0" y="45"/>
                  </a:moveTo>
                  <a:lnTo>
                    <a:pt x="0" y="45"/>
                  </a:lnTo>
                  <a:lnTo>
                    <a:pt x="0" y="42"/>
                  </a:lnTo>
                  <a:lnTo>
                    <a:pt x="0" y="39"/>
                  </a:lnTo>
                  <a:lnTo>
                    <a:pt x="1" y="37"/>
                  </a:lnTo>
                  <a:lnTo>
                    <a:pt x="1" y="32"/>
                  </a:lnTo>
                  <a:lnTo>
                    <a:pt x="2" y="31"/>
                  </a:lnTo>
                  <a:lnTo>
                    <a:pt x="3" y="28"/>
                  </a:lnTo>
                  <a:lnTo>
                    <a:pt x="4" y="25"/>
                  </a:lnTo>
                  <a:lnTo>
                    <a:pt x="4" y="24"/>
                  </a:lnTo>
                  <a:lnTo>
                    <a:pt x="6" y="20"/>
                  </a:lnTo>
                  <a:lnTo>
                    <a:pt x="9" y="18"/>
                  </a:lnTo>
                  <a:lnTo>
                    <a:pt x="11" y="16"/>
                  </a:lnTo>
                  <a:lnTo>
                    <a:pt x="12" y="14"/>
                  </a:lnTo>
                  <a:lnTo>
                    <a:pt x="13" y="11"/>
                  </a:lnTo>
                  <a:lnTo>
                    <a:pt x="17" y="10"/>
                  </a:lnTo>
                  <a:lnTo>
                    <a:pt x="20" y="8"/>
                  </a:lnTo>
                  <a:lnTo>
                    <a:pt x="21" y="7"/>
                  </a:lnTo>
                  <a:lnTo>
                    <a:pt x="22" y="6"/>
                  </a:lnTo>
                  <a:lnTo>
                    <a:pt x="26" y="4"/>
                  </a:lnTo>
                  <a:lnTo>
                    <a:pt x="29" y="2"/>
                  </a:lnTo>
                  <a:lnTo>
                    <a:pt x="31" y="1"/>
                  </a:lnTo>
                  <a:lnTo>
                    <a:pt x="35" y="1"/>
                  </a:lnTo>
                  <a:lnTo>
                    <a:pt x="38" y="0"/>
                  </a:lnTo>
                  <a:lnTo>
                    <a:pt x="39" y="0"/>
                  </a:lnTo>
                  <a:lnTo>
                    <a:pt x="43" y="0"/>
                  </a:lnTo>
                  <a:lnTo>
                    <a:pt x="45" y="0"/>
                  </a:lnTo>
                  <a:lnTo>
                    <a:pt x="48" y="0"/>
                  </a:lnTo>
                  <a:lnTo>
                    <a:pt x="51" y="0"/>
                  </a:lnTo>
                  <a:lnTo>
                    <a:pt x="54" y="0"/>
                  </a:lnTo>
                  <a:lnTo>
                    <a:pt x="56" y="1"/>
                  </a:lnTo>
                  <a:lnTo>
                    <a:pt x="59" y="1"/>
                  </a:lnTo>
                  <a:lnTo>
                    <a:pt x="62" y="2"/>
                  </a:lnTo>
                  <a:lnTo>
                    <a:pt x="65" y="4"/>
                  </a:lnTo>
                  <a:lnTo>
                    <a:pt x="67" y="6"/>
                  </a:lnTo>
                  <a:lnTo>
                    <a:pt x="70" y="7"/>
                  </a:lnTo>
                  <a:lnTo>
                    <a:pt x="73" y="8"/>
                  </a:lnTo>
                  <a:lnTo>
                    <a:pt x="74" y="10"/>
                  </a:lnTo>
                  <a:lnTo>
                    <a:pt x="77" y="11"/>
                  </a:lnTo>
                  <a:lnTo>
                    <a:pt x="79" y="14"/>
                  </a:lnTo>
                  <a:lnTo>
                    <a:pt x="82" y="16"/>
                  </a:lnTo>
                  <a:lnTo>
                    <a:pt x="82" y="18"/>
                  </a:lnTo>
                  <a:lnTo>
                    <a:pt x="85" y="20"/>
                  </a:lnTo>
                  <a:lnTo>
                    <a:pt x="86" y="24"/>
                  </a:lnTo>
                  <a:lnTo>
                    <a:pt x="88" y="25"/>
                  </a:lnTo>
                  <a:lnTo>
                    <a:pt x="88" y="28"/>
                  </a:lnTo>
                  <a:lnTo>
                    <a:pt x="89" y="31"/>
                  </a:lnTo>
                  <a:lnTo>
                    <a:pt x="90" y="32"/>
                  </a:lnTo>
                  <a:lnTo>
                    <a:pt x="91" y="37"/>
                  </a:lnTo>
                  <a:lnTo>
                    <a:pt x="92" y="39"/>
                  </a:lnTo>
                  <a:lnTo>
                    <a:pt x="92" y="42"/>
                  </a:lnTo>
                  <a:lnTo>
                    <a:pt x="92" y="45"/>
                  </a:lnTo>
                </a:path>
              </a:pathLst>
            </a:custGeom>
            <a:noFill/>
            <a:ln w="19050">
              <a:solidFill>
                <a:srgbClr val="000000"/>
              </a:solidFill>
              <a:round/>
              <a:headEnd/>
              <a:tailEnd/>
            </a:ln>
          </p:spPr>
          <p:txBody>
            <a:bodyPr lIns="0" tIns="0" rIns="0" bIns="0"/>
            <a:lstStyle/>
            <a:p>
              <a:endParaRPr lang="en-US" dirty="0"/>
            </a:p>
          </p:txBody>
        </p:sp>
        <p:sp>
          <p:nvSpPr>
            <p:cNvPr id="19520" name="Freeform 53"/>
            <p:cNvSpPr>
              <a:spLocks/>
            </p:cNvSpPr>
            <p:nvPr/>
          </p:nvSpPr>
          <p:spPr bwMode="auto">
            <a:xfrm>
              <a:off x="3404" y="1580"/>
              <a:ext cx="83" cy="42"/>
            </a:xfrm>
            <a:custGeom>
              <a:avLst/>
              <a:gdLst>
                <a:gd name="T0" fmla="*/ 0 w 91"/>
                <a:gd name="T1" fmla="*/ 0 h 47"/>
                <a:gd name="T2" fmla="*/ 0 w 91"/>
                <a:gd name="T3" fmla="*/ 0 h 47"/>
                <a:gd name="T4" fmla="*/ 0 w 91"/>
                <a:gd name="T5" fmla="*/ 3 h 47"/>
                <a:gd name="T6" fmla="*/ 0 w 91"/>
                <a:gd name="T7" fmla="*/ 4 h 47"/>
                <a:gd name="T8" fmla="*/ 0 w 91"/>
                <a:gd name="T9" fmla="*/ 6 h 47"/>
                <a:gd name="T10" fmla="*/ 1 w 91"/>
                <a:gd name="T11" fmla="*/ 9 h 47"/>
                <a:gd name="T12" fmla="*/ 2 w 91"/>
                <a:gd name="T13" fmla="*/ 12 h 47"/>
                <a:gd name="T14" fmla="*/ 2 w 91"/>
                <a:gd name="T15" fmla="*/ 13 h 47"/>
                <a:gd name="T16" fmla="*/ 5 w 91"/>
                <a:gd name="T17" fmla="*/ 15 h 47"/>
                <a:gd name="T18" fmla="*/ 5 w 91"/>
                <a:gd name="T19" fmla="*/ 19 h 47"/>
                <a:gd name="T20" fmla="*/ 5 w 91"/>
                <a:gd name="T21" fmla="*/ 19 h 47"/>
                <a:gd name="T22" fmla="*/ 6 w 91"/>
                <a:gd name="T23" fmla="*/ 21 h 47"/>
                <a:gd name="T24" fmla="*/ 8 w 91"/>
                <a:gd name="T25" fmla="*/ 25 h 47"/>
                <a:gd name="T26" fmla="*/ 10 w 91"/>
                <a:gd name="T27" fmla="*/ 26 h 47"/>
                <a:gd name="T28" fmla="*/ 12 w 91"/>
                <a:gd name="T29" fmla="*/ 27 h 47"/>
                <a:gd name="T30" fmla="*/ 13 w 91"/>
                <a:gd name="T31" fmla="*/ 29 h 47"/>
                <a:gd name="T32" fmla="*/ 15 w 91"/>
                <a:gd name="T33" fmla="*/ 30 h 47"/>
                <a:gd name="T34" fmla="*/ 18 w 91"/>
                <a:gd name="T35" fmla="*/ 31 h 47"/>
                <a:gd name="T36" fmla="*/ 19 w 91"/>
                <a:gd name="T37" fmla="*/ 33 h 47"/>
                <a:gd name="T38" fmla="*/ 22 w 91"/>
                <a:gd name="T39" fmla="*/ 34 h 47"/>
                <a:gd name="T40" fmla="*/ 24 w 91"/>
                <a:gd name="T41" fmla="*/ 34 h 47"/>
                <a:gd name="T42" fmla="*/ 26 w 91"/>
                <a:gd name="T43" fmla="*/ 34 h 47"/>
                <a:gd name="T44" fmla="*/ 29 w 91"/>
                <a:gd name="T45" fmla="*/ 36 h 47"/>
                <a:gd name="T46" fmla="*/ 31 w 91"/>
                <a:gd name="T47" fmla="*/ 36 h 47"/>
                <a:gd name="T48" fmla="*/ 33 w 91"/>
                <a:gd name="T49" fmla="*/ 37 h 47"/>
                <a:gd name="T50" fmla="*/ 36 w 91"/>
                <a:gd name="T51" fmla="*/ 37 h 47"/>
                <a:gd name="T52" fmla="*/ 37 w 91"/>
                <a:gd name="T53" fmla="*/ 37 h 47"/>
                <a:gd name="T54" fmla="*/ 40 w 91"/>
                <a:gd name="T55" fmla="*/ 37 h 47"/>
                <a:gd name="T56" fmla="*/ 43 w 91"/>
                <a:gd name="T57" fmla="*/ 37 h 47"/>
                <a:gd name="T58" fmla="*/ 45 w 91"/>
                <a:gd name="T59" fmla="*/ 36 h 47"/>
                <a:gd name="T60" fmla="*/ 47 w 91"/>
                <a:gd name="T61" fmla="*/ 36 h 47"/>
                <a:gd name="T62" fmla="*/ 50 w 91"/>
                <a:gd name="T63" fmla="*/ 34 h 47"/>
                <a:gd name="T64" fmla="*/ 52 w 91"/>
                <a:gd name="T65" fmla="*/ 34 h 47"/>
                <a:gd name="T66" fmla="*/ 54 w 91"/>
                <a:gd name="T67" fmla="*/ 34 h 47"/>
                <a:gd name="T68" fmla="*/ 55 w 91"/>
                <a:gd name="T69" fmla="*/ 33 h 47"/>
                <a:gd name="T70" fmla="*/ 58 w 91"/>
                <a:gd name="T71" fmla="*/ 31 h 47"/>
                <a:gd name="T72" fmla="*/ 60 w 91"/>
                <a:gd name="T73" fmla="*/ 30 h 47"/>
                <a:gd name="T74" fmla="*/ 62 w 91"/>
                <a:gd name="T75" fmla="*/ 29 h 47"/>
                <a:gd name="T76" fmla="*/ 64 w 91"/>
                <a:gd name="T77" fmla="*/ 27 h 47"/>
                <a:gd name="T78" fmla="*/ 65 w 91"/>
                <a:gd name="T79" fmla="*/ 26 h 47"/>
                <a:gd name="T80" fmla="*/ 67 w 91"/>
                <a:gd name="T81" fmla="*/ 25 h 47"/>
                <a:gd name="T82" fmla="*/ 68 w 91"/>
                <a:gd name="T83" fmla="*/ 21 h 47"/>
                <a:gd name="T84" fmla="*/ 70 w 91"/>
                <a:gd name="T85" fmla="*/ 19 h 47"/>
                <a:gd name="T86" fmla="*/ 71 w 91"/>
                <a:gd name="T87" fmla="*/ 19 h 47"/>
                <a:gd name="T88" fmla="*/ 71 w 91"/>
                <a:gd name="T89" fmla="*/ 15 h 47"/>
                <a:gd name="T90" fmla="*/ 72 w 91"/>
                <a:gd name="T91" fmla="*/ 13 h 47"/>
                <a:gd name="T92" fmla="*/ 73 w 91"/>
                <a:gd name="T93" fmla="*/ 12 h 47"/>
                <a:gd name="T94" fmla="*/ 74 w 91"/>
                <a:gd name="T95" fmla="*/ 9 h 47"/>
                <a:gd name="T96" fmla="*/ 75 w 91"/>
                <a:gd name="T97" fmla="*/ 6 h 47"/>
                <a:gd name="T98" fmla="*/ 75 w 91"/>
                <a:gd name="T99" fmla="*/ 4 h 47"/>
                <a:gd name="T100" fmla="*/ 75 w 91"/>
                <a:gd name="T101" fmla="*/ 3 h 47"/>
                <a:gd name="T102" fmla="*/ 75 w 91"/>
                <a:gd name="T103" fmla="*/ 0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
                <a:gd name="T157" fmla="*/ 0 h 47"/>
                <a:gd name="T158" fmla="*/ 91 w 9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 h="47">
                  <a:moveTo>
                    <a:pt x="0" y="0"/>
                  </a:moveTo>
                  <a:lnTo>
                    <a:pt x="0" y="0"/>
                  </a:lnTo>
                  <a:lnTo>
                    <a:pt x="0" y="3"/>
                  </a:lnTo>
                  <a:lnTo>
                    <a:pt x="0" y="5"/>
                  </a:lnTo>
                  <a:lnTo>
                    <a:pt x="0" y="8"/>
                  </a:lnTo>
                  <a:lnTo>
                    <a:pt x="1" y="11"/>
                  </a:lnTo>
                  <a:lnTo>
                    <a:pt x="2" y="15"/>
                  </a:lnTo>
                  <a:lnTo>
                    <a:pt x="2" y="17"/>
                  </a:lnTo>
                  <a:lnTo>
                    <a:pt x="5" y="19"/>
                  </a:lnTo>
                  <a:lnTo>
                    <a:pt x="6" y="23"/>
                  </a:lnTo>
                  <a:lnTo>
                    <a:pt x="6" y="24"/>
                  </a:lnTo>
                  <a:lnTo>
                    <a:pt x="8" y="27"/>
                  </a:lnTo>
                  <a:lnTo>
                    <a:pt x="10" y="31"/>
                  </a:lnTo>
                  <a:lnTo>
                    <a:pt x="12" y="32"/>
                  </a:lnTo>
                  <a:lnTo>
                    <a:pt x="14" y="34"/>
                  </a:lnTo>
                  <a:lnTo>
                    <a:pt x="15" y="36"/>
                  </a:lnTo>
                  <a:lnTo>
                    <a:pt x="18" y="38"/>
                  </a:lnTo>
                  <a:lnTo>
                    <a:pt x="22" y="39"/>
                  </a:lnTo>
                  <a:lnTo>
                    <a:pt x="23" y="41"/>
                  </a:lnTo>
                  <a:lnTo>
                    <a:pt x="26" y="42"/>
                  </a:lnTo>
                  <a:lnTo>
                    <a:pt x="28" y="43"/>
                  </a:lnTo>
                  <a:lnTo>
                    <a:pt x="32" y="43"/>
                  </a:lnTo>
                  <a:lnTo>
                    <a:pt x="35" y="45"/>
                  </a:lnTo>
                  <a:lnTo>
                    <a:pt x="37" y="45"/>
                  </a:lnTo>
                  <a:lnTo>
                    <a:pt x="40" y="46"/>
                  </a:lnTo>
                  <a:lnTo>
                    <a:pt x="43" y="46"/>
                  </a:lnTo>
                  <a:lnTo>
                    <a:pt x="45" y="46"/>
                  </a:lnTo>
                  <a:lnTo>
                    <a:pt x="48" y="46"/>
                  </a:lnTo>
                  <a:lnTo>
                    <a:pt x="51" y="46"/>
                  </a:lnTo>
                  <a:lnTo>
                    <a:pt x="54" y="45"/>
                  </a:lnTo>
                  <a:lnTo>
                    <a:pt x="56" y="45"/>
                  </a:lnTo>
                  <a:lnTo>
                    <a:pt x="60" y="43"/>
                  </a:lnTo>
                  <a:lnTo>
                    <a:pt x="62" y="43"/>
                  </a:lnTo>
                  <a:lnTo>
                    <a:pt x="65" y="42"/>
                  </a:lnTo>
                  <a:lnTo>
                    <a:pt x="66" y="41"/>
                  </a:lnTo>
                  <a:lnTo>
                    <a:pt x="70" y="39"/>
                  </a:lnTo>
                  <a:lnTo>
                    <a:pt x="72" y="38"/>
                  </a:lnTo>
                  <a:lnTo>
                    <a:pt x="75" y="36"/>
                  </a:lnTo>
                  <a:lnTo>
                    <a:pt x="77" y="34"/>
                  </a:lnTo>
                  <a:lnTo>
                    <a:pt x="78" y="32"/>
                  </a:lnTo>
                  <a:lnTo>
                    <a:pt x="80" y="31"/>
                  </a:lnTo>
                  <a:lnTo>
                    <a:pt x="82" y="27"/>
                  </a:lnTo>
                  <a:lnTo>
                    <a:pt x="84" y="24"/>
                  </a:lnTo>
                  <a:lnTo>
                    <a:pt x="85" y="23"/>
                  </a:lnTo>
                  <a:lnTo>
                    <a:pt x="86" y="19"/>
                  </a:lnTo>
                  <a:lnTo>
                    <a:pt x="87" y="17"/>
                  </a:lnTo>
                  <a:lnTo>
                    <a:pt x="88" y="15"/>
                  </a:lnTo>
                  <a:lnTo>
                    <a:pt x="89" y="11"/>
                  </a:lnTo>
                  <a:lnTo>
                    <a:pt x="90" y="8"/>
                  </a:lnTo>
                  <a:lnTo>
                    <a:pt x="90" y="5"/>
                  </a:lnTo>
                  <a:lnTo>
                    <a:pt x="90" y="3"/>
                  </a:lnTo>
                  <a:lnTo>
                    <a:pt x="90" y="0"/>
                  </a:lnTo>
                </a:path>
              </a:pathLst>
            </a:custGeom>
            <a:noFill/>
            <a:ln w="19050">
              <a:solidFill>
                <a:srgbClr val="000000"/>
              </a:solidFill>
              <a:round/>
              <a:headEnd/>
              <a:tailEnd/>
            </a:ln>
          </p:spPr>
          <p:txBody>
            <a:bodyPr lIns="0" tIns="0" rIns="0" bIns="0"/>
            <a:lstStyle/>
            <a:p>
              <a:endParaRPr lang="en-US" dirty="0"/>
            </a:p>
          </p:txBody>
        </p:sp>
        <p:sp>
          <p:nvSpPr>
            <p:cNvPr id="19521" name="Line 54"/>
            <p:cNvSpPr>
              <a:spLocks noChangeShapeType="1"/>
            </p:cNvSpPr>
            <p:nvPr/>
          </p:nvSpPr>
          <p:spPr bwMode="auto">
            <a:xfrm flipV="1">
              <a:off x="3408" y="1239"/>
              <a:ext cx="0" cy="234"/>
            </a:xfrm>
            <a:prstGeom prst="line">
              <a:avLst/>
            </a:prstGeom>
            <a:noFill/>
            <a:ln w="19050">
              <a:solidFill>
                <a:srgbClr val="000000"/>
              </a:solidFill>
              <a:round/>
              <a:headEnd/>
              <a:tailEnd/>
            </a:ln>
          </p:spPr>
          <p:txBody>
            <a:bodyPr lIns="0" tIns="0" rIns="0" bIns="0"/>
            <a:lstStyle/>
            <a:p>
              <a:endParaRPr lang="en-US" dirty="0"/>
            </a:p>
          </p:txBody>
        </p:sp>
        <p:sp>
          <p:nvSpPr>
            <p:cNvPr id="19522" name="Freeform 55"/>
            <p:cNvSpPr>
              <a:spLocks/>
            </p:cNvSpPr>
            <p:nvPr/>
          </p:nvSpPr>
          <p:spPr bwMode="auto">
            <a:xfrm>
              <a:off x="3395" y="1205"/>
              <a:ext cx="24" cy="45"/>
            </a:xfrm>
            <a:custGeom>
              <a:avLst/>
              <a:gdLst>
                <a:gd name="T0" fmla="*/ 12 w 26"/>
                <a:gd name="T1" fmla="*/ 0 h 51"/>
                <a:gd name="T2" fmla="*/ 0 w 26"/>
                <a:gd name="T3" fmla="*/ 39 h 51"/>
                <a:gd name="T4" fmla="*/ 12 w 26"/>
                <a:gd name="T5" fmla="*/ 30 h 51"/>
                <a:gd name="T6" fmla="*/ 21 w 26"/>
                <a:gd name="T7" fmla="*/ 39 h 51"/>
                <a:gd name="T8" fmla="*/ 12 w 26"/>
                <a:gd name="T9" fmla="*/ 0 h 51"/>
                <a:gd name="T10" fmla="*/ 12 w 26"/>
                <a:gd name="T11" fmla="*/ 0 h 51"/>
                <a:gd name="T12" fmla="*/ 0 60000 65536"/>
                <a:gd name="T13" fmla="*/ 0 60000 65536"/>
                <a:gd name="T14" fmla="*/ 0 60000 65536"/>
                <a:gd name="T15" fmla="*/ 0 60000 65536"/>
                <a:gd name="T16" fmla="*/ 0 60000 65536"/>
                <a:gd name="T17" fmla="*/ 0 60000 65536"/>
                <a:gd name="T18" fmla="*/ 0 w 26"/>
                <a:gd name="T19" fmla="*/ 0 h 51"/>
                <a:gd name="T20" fmla="*/ 26 w 26"/>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6" h="51">
                  <a:moveTo>
                    <a:pt x="14" y="0"/>
                  </a:moveTo>
                  <a:lnTo>
                    <a:pt x="0" y="50"/>
                  </a:lnTo>
                  <a:lnTo>
                    <a:pt x="14" y="38"/>
                  </a:lnTo>
                  <a:lnTo>
                    <a:pt x="25" y="50"/>
                  </a:lnTo>
                  <a:lnTo>
                    <a:pt x="14" y="0"/>
                  </a:lnTo>
                </a:path>
              </a:pathLst>
            </a:custGeom>
            <a:solidFill>
              <a:srgbClr val="000000"/>
            </a:solidFill>
            <a:ln w="19050">
              <a:solidFill>
                <a:srgbClr val="000000"/>
              </a:solidFill>
              <a:round/>
              <a:headEnd/>
              <a:tailEnd/>
            </a:ln>
          </p:spPr>
          <p:txBody>
            <a:bodyPr lIns="0" tIns="0" rIns="0" bIns="0"/>
            <a:lstStyle/>
            <a:p>
              <a:endParaRPr lang="en-US" dirty="0"/>
            </a:p>
          </p:txBody>
        </p:sp>
        <p:sp>
          <p:nvSpPr>
            <p:cNvPr id="19523" name="Line 56"/>
            <p:cNvSpPr>
              <a:spLocks noChangeShapeType="1"/>
            </p:cNvSpPr>
            <p:nvPr/>
          </p:nvSpPr>
          <p:spPr bwMode="auto">
            <a:xfrm>
              <a:off x="3909" y="580"/>
              <a:ext cx="230" cy="0"/>
            </a:xfrm>
            <a:prstGeom prst="line">
              <a:avLst/>
            </a:prstGeom>
            <a:noFill/>
            <a:ln w="19050">
              <a:solidFill>
                <a:srgbClr val="000000"/>
              </a:solidFill>
              <a:round/>
              <a:headEnd/>
              <a:tailEnd/>
            </a:ln>
          </p:spPr>
          <p:txBody>
            <a:bodyPr lIns="0" tIns="0" rIns="0" bIns="0"/>
            <a:lstStyle/>
            <a:p>
              <a:endParaRPr lang="en-US" dirty="0"/>
            </a:p>
          </p:txBody>
        </p:sp>
        <p:sp>
          <p:nvSpPr>
            <p:cNvPr id="19524" name="Freeform 57"/>
            <p:cNvSpPr>
              <a:spLocks/>
            </p:cNvSpPr>
            <p:nvPr/>
          </p:nvSpPr>
          <p:spPr bwMode="auto">
            <a:xfrm>
              <a:off x="3251" y="579"/>
              <a:ext cx="51" cy="24"/>
            </a:xfrm>
            <a:custGeom>
              <a:avLst/>
              <a:gdLst>
                <a:gd name="T0" fmla="*/ 46 w 56"/>
                <a:gd name="T1" fmla="*/ 10 h 28"/>
                <a:gd name="T2" fmla="*/ 0 w 56"/>
                <a:gd name="T3" fmla="*/ 0 h 28"/>
                <a:gd name="T4" fmla="*/ 11 w 56"/>
                <a:gd name="T5" fmla="*/ 10 h 28"/>
                <a:gd name="T6" fmla="*/ 0 w 56"/>
                <a:gd name="T7" fmla="*/ 20 h 28"/>
                <a:gd name="T8" fmla="*/ 46 w 56"/>
                <a:gd name="T9" fmla="*/ 10 h 28"/>
                <a:gd name="T10" fmla="*/ 46 w 56"/>
                <a:gd name="T11" fmla="*/ 10 h 28"/>
                <a:gd name="T12" fmla="*/ 0 60000 65536"/>
                <a:gd name="T13" fmla="*/ 0 60000 65536"/>
                <a:gd name="T14" fmla="*/ 0 60000 65536"/>
                <a:gd name="T15" fmla="*/ 0 60000 65536"/>
                <a:gd name="T16" fmla="*/ 0 60000 65536"/>
                <a:gd name="T17" fmla="*/ 0 60000 65536"/>
                <a:gd name="T18" fmla="*/ 0 w 56"/>
                <a:gd name="T19" fmla="*/ 0 h 28"/>
                <a:gd name="T20" fmla="*/ 56 w 5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6" h="28">
                  <a:moveTo>
                    <a:pt x="55" y="14"/>
                  </a:moveTo>
                  <a:lnTo>
                    <a:pt x="0" y="0"/>
                  </a:lnTo>
                  <a:lnTo>
                    <a:pt x="13" y="14"/>
                  </a:lnTo>
                  <a:lnTo>
                    <a:pt x="0" y="27"/>
                  </a:lnTo>
                  <a:lnTo>
                    <a:pt x="55" y="14"/>
                  </a:lnTo>
                </a:path>
              </a:pathLst>
            </a:custGeom>
            <a:solidFill>
              <a:srgbClr val="000000"/>
            </a:solidFill>
            <a:ln w="19050">
              <a:solidFill>
                <a:srgbClr val="000000"/>
              </a:solidFill>
              <a:round/>
              <a:headEnd/>
              <a:tailEnd/>
            </a:ln>
          </p:spPr>
          <p:txBody>
            <a:bodyPr lIns="0" tIns="0" rIns="0" bIns="0"/>
            <a:lstStyle/>
            <a:p>
              <a:endParaRPr lang="en-US" dirty="0"/>
            </a:p>
          </p:txBody>
        </p:sp>
        <p:sp>
          <p:nvSpPr>
            <p:cNvPr id="19525" name="Line 58"/>
            <p:cNvSpPr>
              <a:spLocks noChangeShapeType="1"/>
            </p:cNvSpPr>
            <p:nvPr/>
          </p:nvSpPr>
          <p:spPr bwMode="auto">
            <a:xfrm>
              <a:off x="3539" y="582"/>
              <a:ext cx="70" cy="0"/>
            </a:xfrm>
            <a:prstGeom prst="line">
              <a:avLst/>
            </a:prstGeom>
            <a:noFill/>
            <a:ln w="19050">
              <a:solidFill>
                <a:srgbClr val="000000"/>
              </a:solidFill>
              <a:round/>
              <a:headEnd/>
              <a:tailEnd/>
            </a:ln>
          </p:spPr>
          <p:txBody>
            <a:bodyPr lIns="0" tIns="0" rIns="0" bIns="0"/>
            <a:lstStyle/>
            <a:p>
              <a:endParaRPr lang="en-US" dirty="0"/>
            </a:p>
          </p:txBody>
        </p:sp>
        <p:sp>
          <p:nvSpPr>
            <p:cNvPr id="19526" name="Freeform 59"/>
            <p:cNvSpPr>
              <a:spLocks/>
            </p:cNvSpPr>
            <p:nvPr/>
          </p:nvSpPr>
          <p:spPr bwMode="auto">
            <a:xfrm>
              <a:off x="3413" y="698"/>
              <a:ext cx="23" cy="46"/>
            </a:xfrm>
            <a:custGeom>
              <a:avLst/>
              <a:gdLst>
                <a:gd name="T0" fmla="*/ 11 w 26"/>
                <a:gd name="T1" fmla="*/ 0 h 52"/>
                <a:gd name="T2" fmla="*/ 0 w 26"/>
                <a:gd name="T3" fmla="*/ 40 h 52"/>
                <a:gd name="T4" fmla="*/ 11 w 26"/>
                <a:gd name="T5" fmla="*/ 31 h 52"/>
                <a:gd name="T6" fmla="*/ 19 w 26"/>
                <a:gd name="T7" fmla="*/ 40 h 52"/>
                <a:gd name="T8" fmla="*/ 11 w 26"/>
                <a:gd name="T9" fmla="*/ 0 h 52"/>
                <a:gd name="T10" fmla="*/ 11 w 26"/>
                <a:gd name="T11" fmla="*/ 0 h 52"/>
                <a:gd name="T12" fmla="*/ 0 60000 65536"/>
                <a:gd name="T13" fmla="*/ 0 60000 65536"/>
                <a:gd name="T14" fmla="*/ 0 60000 65536"/>
                <a:gd name="T15" fmla="*/ 0 60000 65536"/>
                <a:gd name="T16" fmla="*/ 0 60000 65536"/>
                <a:gd name="T17" fmla="*/ 0 60000 65536"/>
                <a:gd name="T18" fmla="*/ 0 w 26"/>
                <a:gd name="T19" fmla="*/ 0 h 52"/>
                <a:gd name="T20" fmla="*/ 26 w 2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6" h="52">
                  <a:moveTo>
                    <a:pt x="13" y="0"/>
                  </a:moveTo>
                  <a:lnTo>
                    <a:pt x="0" y="51"/>
                  </a:lnTo>
                  <a:lnTo>
                    <a:pt x="13" y="39"/>
                  </a:lnTo>
                  <a:lnTo>
                    <a:pt x="25" y="51"/>
                  </a:lnTo>
                  <a:lnTo>
                    <a:pt x="13" y="0"/>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16" name="Group 60"/>
            <p:cNvGrpSpPr>
              <a:grpSpLocks/>
            </p:cNvGrpSpPr>
            <p:nvPr/>
          </p:nvGrpSpPr>
          <p:grpSpPr bwMode="auto">
            <a:xfrm>
              <a:off x="4178" y="364"/>
              <a:ext cx="244" cy="382"/>
              <a:chOff x="3981" y="995"/>
              <a:chExt cx="269" cy="433"/>
            </a:xfrm>
          </p:grpSpPr>
          <p:sp>
            <p:nvSpPr>
              <p:cNvPr id="19540" name="Freeform 61"/>
              <p:cNvSpPr>
                <a:spLocks/>
              </p:cNvSpPr>
              <p:nvPr/>
            </p:nvSpPr>
            <p:spPr bwMode="auto">
              <a:xfrm>
                <a:off x="3981" y="1086"/>
                <a:ext cx="269" cy="269"/>
              </a:xfrm>
              <a:custGeom>
                <a:avLst/>
                <a:gdLst>
                  <a:gd name="T0" fmla="*/ 268 w 269"/>
                  <a:gd name="T1" fmla="*/ 0 h 269"/>
                  <a:gd name="T2" fmla="*/ 268 w 269"/>
                  <a:gd name="T3" fmla="*/ 268 h 269"/>
                  <a:gd name="T4" fmla="*/ 0 w 269"/>
                  <a:gd name="T5" fmla="*/ 268 h 269"/>
                  <a:gd name="T6" fmla="*/ 0 w 269"/>
                  <a:gd name="T7" fmla="*/ 0 h 269"/>
                  <a:gd name="T8" fmla="*/ 268 w 269"/>
                  <a:gd name="T9" fmla="*/ 0 h 269"/>
                  <a:gd name="T10" fmla="*/ 0 60000 65536"/>
                  <a:gd name="T11" fmla="*/ 0 60000 65536"/>
                  <a:gd name="T12" fmla="*/ 0 60000 65536"/>
                  <a:gd name="T13" fmla="*/ 0 60000 65536"/>
                  <a:gd name="T14" fmla="*/ 0 60000 65536"/>
                  <a:gd name="T15" fmla="*/ 0 w 269"/>
                  <a:gd name="T16" fmla="*/ 0 h 269"/>
                  <a:gd name="T17" fmla="*/ 269 w 269"/>
                  <a:gd name="T18" fmla="*/ 269 h 269"/>
                </a:gdLst>
                <a:ahLst/>
                <a:cxnLst>
                  <a:cxn ang="T10">
                    <a:pos x="T0" y="T1"/>
                  </a:cxn>
                  <a:cxn ang="T11">
                    <a:pos x="T2" y="T3"/>
                  </a:cxn>
                  <a:cxn ang="T12">
                    <a:pos x="T4" y="T5"/>
                  </a:cxn>
                  <a:cxn ang="T13">
                    <a:pos x="T6" y="T7"/>
                  </a:cxn>
                  <a:cxn ang="T14">
                    <a:pos x="T8" y="T9"/>
                  </a:cxn>
                </a:cxnLst>
                <a:rect l="T15" t="T16" r="T17" b="T18"/>
                <a:pathLst>
                  <a:path w="269" h="269">
                    <a:moveTo>
                      <a:pt x="268" y="0"/>
                    </a:moveTo>
                    <a:lnTo>
                      <a:pt x="268" y="268"/>
                    </a:lnTo>
                    <a:lnTo>
                      <a:pt x="0" y="268"/>
                    </a:lnTo>
                    <a:lnTo>
                      <a:pt x="0" y="0"/>
                    </a:lnTo>
                    <a:lnTo>
                      <a:pt x="268" y="0"/>
                    </a:lnTo>
                  </a:path>
                </a:pathLst>
              </a:custGeom>
              <a:noFill/>
              <a:ln w="19050">
                <a:solidFill>
                  <a:srgbClr val="000000"/>
                </a:solidFill>
                <a:round/>
                <a:headEnd/>
                <a:tailEnd/>
              </a:ln>
            </p:spPr>
            <p:txBody>
              <a:bodyPr lIns="0" tIns="0" rIns="0" bIns="0"/>
              <a:lstStyle/>
              <a:p>
                <a:endParaRPr lang="en-US" dirty="0"/>
              </a:p>
            </p:txBody>
          </p:sp>
          <p:sp>
            <p:nvSpPr>
              <p:cNvPr id="19541" name="Line 62"/>
              <p:cNvSpPr>
                <a:spLocks noChangeShapeType="1"/>
              </p:cNvSpPr>
              <p:nvPr/>
            </p:nvSpPr>
            <p:spPr bwMode="auto">
              <a:xfrm flipV="1">
                <a:off x="4076" y="1033"/>
                <a:ext cx="96" cy="395"/>
              </a:xfrm>
              <a:prstGeom prst="line">
                <a:avLst/>
              </a:prstGeom>
              <a:noFill/>
              <a:ln w="19050">
                <a:solidFill>
                  <a:srgbClr val="000000"/>
                </a:solidFill>
                <a:round/>
                <a:headEnd/>
                <a:tailEnd/>
              </a:ln>
            </p:spPr>
            <p:txBody>
              <a:bodyPr lIns="0" tIns="0" rIns="0" bIns="0"/>
              <a:lstStyle/>
              <a:p>
                <a:endParaRPr lang="en-US" dirty="0"/>
              </a:p>
            </p:txBody>
          </p:sp>
          <p:sp>
            <p:nvSpPr>
              <p:cNvPr id="19542" name="Freeform 63"/>
              <p:cNvSpPr>
                <a:spLocks/>
              </p:cNvSpPr>
              <p:nvPr/>
            </p:nvSpPr>
            <p:spPr bwMode="auto">
              <a:xfrm>
                <a:off x="4158" y="995"/>
                <a:ext cx="25" cy="54"/>
              </a:xfrm>
              <a:custGeom>
                <a:avLst/>
                <a:gdLst>
                  <a:gd name="T0" fmla="*/ 24 w 25"/>
                  <a:gd name="T1" fmla="*/ 0 h 54"/>
                  <a:gd name="T2" fmla="*/ 0 w 25"/>
                  <a:gd name="T3" fmla="*/ 47 h 54"/>
                  <a:gd name="T4" fmla="*/ 14 w 25"/>
                  <a:gd name="T5" fmla="*/ 38 h 54"/>
                  <a:gd name="T6" fmla="*/ 24 w 25"/>
                  <a:gd name="T7" fmla="*/ 53 h 54"/>
                  <a:gd name="T8" fmla="*/ 24 w 25"/>
                  <a:gd name="T9" fmla="*/ 0 h 54"/>
                  <a:gd name="T10" fmla="*/ 24 w 25"/>
                  <a:gd name="T11" fmla="*/ 0 h 54"/>
                  <a:gd name="T12" fmla="*/ 0 60000 65536"/>
                  <a:gd name="T13" fmla="*/ 0 60000 65536"/>
                  <a:gd name="T14" fmla="*/ 0 60000 65536"/>
                  <a:gd name="T15" fmla="*/ 0 60000 65536"/>
                  <a:gd name="T16" fmla="*/ 0 60000 65536"/>
                  <a:gd name="T17" fmla="*/ 0 60000 65536"/>
                  <a:gd name="T18" fmla="*/ 0 w 25"/>
                  <a:gd name="T19" fmla="*/ 0 h 54"/>
                  <a:gd name="T20" fmla="*/ 25 w 25"/>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5" h="54">
                    <a:moveTo>
                      <a:pt x="24" y="0"/>
                    </a:moveTo>
                    <a:lnTo>
                      <a:pt x="0" y="47"/>
                    </a:lnTo>
                    <a:lnTo>
                      <a:pt x="14" y="38"/>
                    </a:lnTo>
                    <a:lnTo>
                      <a:pt x="24" y="53"/>
                    </a:lnTo>
                    <a:lnTo>
                      <a:pt x="24" y="0"/>
                    </a:lnTo>
                  </a:path>
                </a:pathLst>
              </a:custGeom>
              <a:solidFill>
                <a:srgbClr val="000000"/>
              </a:solidFill>
              <a:ln w="19050">
                <a:solidFill>
                  <a:srgbClr val="000000"/>
                </a:solidFill>
                <a:round/>
                <a:headEnd/>
                <a:tailEnd/>
              </a:ln>
            </p:spPr>
            <p:txBody>
              <a:bodyPr lIns="0" tIns="0" rIns="0" bIns="0"/>
              <a:lstStyle/>
              <a:p>
                <a:endParaRPr lang="en-US" dirty="0"/>
              </a:p>
            </p:txBody>
          </p:sp>
        </p:grpSp>
        <p:sp>
          <p:nvSpPr>
            <p:cNvPr id="19528" name="Freeform 64"/>
            <p:cNvSpPr>
              <a:spLocks/>
            </p:cNvSpPr>
            <p:nvPr/>
          </p:nvSpPr>
          <p:spPr bwMode="auto">
            <a:xfrm>
              <a:off x="4128" y="569"/>
              <a:ext cx="51" cy="23"/>
            </a:xfrm>
            <a:custGeom>
              <a:avLst/>
              <a:gdLst>
                <a:gd name="T0" fmla="*/ 46 w 56"/>
                <a:gd name="T1" fmla="*/ 10 h 26"/>
                <a:gd name="T2" fmla="*/ 0 w 56"/>
                <a:gd name="T3" fmla="*/ 0 h 26"/>
                <a:gd name="T4" fmla="*/ 10 w 56"/>
                <a:gd name="T5" fmla="*/ 10 h 26"/>
                <a:gd name="T6" fmla="*/ 0 w 56"/>
                <a:gd name="T7" fmla="*/ 19 h 26"/>
                <a:gd name="T8" fmla="*/ 46 w 56"/>
                <a:gd name="T9" fmla="*/ 10 h 26"/>
                <a:gd name="T10" fmla="*/ 46 w 56"/>
                <a:gd name="T11" fmla="*/ 10 h 26"/>
                <a:gd name="T12" fmla="*/ 0 60000 65536"/>
                <a:gd name="T13" fmla="*/ 0 60000 65536"/>
                <a:gd name="T14" fmla="*/ 0 60000 65536"/>
                <a:gd name="T15" fmla="*/ 0 60000 65536"/>
                <a:gd name="T16" fmla="*/ 0 60000 65536"/>
                <a:gd name="T17" fmla="*/ 0 60000 65536"/>
                <a:gd name="T18" fmla="*/ 0 w 56"/>
                <a:gd name="T19" fmla="*/ 0 h 26"/>
                <a:gd name="T20" fmla="*/ 56 w 56"/>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6" h="26">
                  <a:moveTo>
                    <a:pt x="55" y="12"/>
                  </a:moveTo>
                  <a:lnTo>
                    <a:pt x="0" y="0"/>
                  </a:lnTo>
                  <a:lnTo>
                    <a:pt x="12" y="12"/>
                  </a:lnTo>
                  <a:lnTo>
                    <a:pt x="0" y="25"/>
                  </a:lnTo>
                  <a:lnTo>
                    <a:pt x="55"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17" name="Group 65"/>
            <p:cNvGrpSpPr>
              <a:grpSpLocks/>
            </p:cNvGrpSpPr>
            <p:nvPr/>
          </p:nvGrpSpPr>
          <p:grpSpPr bwMode="auto">
            <a:xfrm>
              <a:off x="3648" y="363"/>
              <a:ext cx="262" cy="381"/>
              <a:chOff x="3398" y="993"/>
              <a:chExt cx="288" cy="432"/>
            </a:xfrm>
          </p:grpSpPr>
          <p:sp>
            <p:nvSpPr>
              <p:cNvPr id="19537" name="Freeform 66"/>
              <p:cNvSpPr>
                <a:spLocks/>
              </p:cNvSpPr>
              <p:nvPr/>
            </p:nvSpPr>
            <p:spPr bwMode="auto">
              <a:xfrm>
                <a:off x="3398" y="1086"/>
                <a:ext cx="288" cy="288"/>
              </a:xfrm>
              <a:custGeom>
                <a:avLst/>
                <a:gdLst>
                  <a:gd name="T0" fmla="*/ 0 w 288"/>
                  <a:gd name="T1" fmla="*/ 0 h 288"/>
                  <a:gd name="T2" fmla="*/ 0 w 288"/>
                  <a:gd name="T3" fmla="*/ 287 h 288"/>
                  <a:gd name="T4" fmla="*/ 287 w 288"/>
                  <a:gd name="T5" fmla="*/ 144 h 288"/>
                  <a:gd name="T6" fmla="*/ 0 w 288"/>
                  <a:gd name="T7" fmla="*/ 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0"/>
                    </a:moveTo>
                    <a:lnTo>
                      <a:pt x="0" y="287"/>
                    </a:lnTo>
                    <a:lnTo>
                      <a:pt x="287" y="144"/>
                    </a:lnTo>
                    <a:lnTo>
                      <a:pt x="0" y="0"/>
                    </a:lnTo>
                  </a:path>
                </a:pathLst>
              </a:custGeom>
              <a:noFill/>
              <a:ln w="19050">
                <a:solidFill>
                  <a:srgbClr val="000000"/>
                </a:solidFill>
                <a:round/>
                <a:headEnd/>
                <a:tailEnd/>
              </a:ln>
            </p:spPr>
            <p:txBody>
              <a:bodyPr lIns="0" tIns="0" rIns="0" bIns="0"/>
              <a:lstStyle/>
              <a:p>
                <a:endParaRPr lang="en-US" dirty="0"/>
              </a:p>
            </p:txBody>
          </p:sp>
          <p:sp>
            <p:nvSpPr>
              <p:cNvPr id="19538" name="Line 67"/>
              <p:cNvSpPr>
                <a:spLocks noChangeShapeType="1"/>
              </p:cNvSpPr>
              <p:nvPr/>
            </p:nvSpPr>
            <p:spPr bwMode="auto">
              <a:xfrm flipV="1">
                <a:off x="3460" y="1031"/>
                <a:ext cx="95" cy="394"/>
              </a:xfrm>
              <a:prstGeom prst="line">
                <a:avLst/>
              </a:prstGeom>
              <a:noFill/>
              <a:ln w="19050">
                <a:solidFill>
                  <a:srgbClr val="000000"/>
                </a:solidFill>
                <a:round/>
                <a:headEnd/>
                <a:tailEnd/>
              </a:ln>
            </p:spPr>
            <p:txBody>
              <a:bodyPr lIns="0" tIns="0" rIns="0" bIns="0"/>
              <a:lstStyle/>
              <a:p>
                <a:endParaRPr lang="en-US" dirty="0"/>
              </a:p>
            </p:txBody>
          </p:sp>
          <p:sp>
            <p:nvSpPr>
              <p:cNvPr id="19539" name="Freeform 68"/>
              <p:cNvSpPr>
                <a:spLocks/>
              </p:cNvSpPr>
              <p:nvPr/>
            </p:nvSpPr>
            <p:spPr bwMode="auto">
              <a:xfrm>
                <a:off x="3540" y="993"/>
                <a:ext cx="26" cy="54"/>
              </a:xfrm>
              <a:custGeom>
                <a:avLst/>
                <a:gdLst>
                  <a:gd name="T0" fmla="*/ 25 w 26"/>
                  <a:gd name="T1" fmla="*/ 0 h 54"/>
                  <a:gd name="T2" fmla="*/ 0 w 26"/>
                  <a:gd name="T3" fmla="*/ 47 h 54"/>
                  <a:gd name="T4" fmla="*/ 15 w 26"/>
                  <a:gd name="T5" fmla="*/ 38 h 54"/>
                  <a:gd name="T6" fmla="*/ 25 w 26"/>
                  <a:gd name="T7" fmla="*/ 53 h 54"/>
                  <a:gd name="T8" fmla="*/ 25 w 26"/>
                  <a:gd name="T9" fmla="*/ 0 h 54"/>
                  <a:gd name="T10" fmla="*/ 25 w 26"/>
                  <a:gd name="T11" fmla="*/ 0 h 54"/>
                  <a:gd name="T12" fmla="*/ 0 60000 65536"/>
                  <a:gd name="T13" fmla="*/ 0 60000 65536"/>
                  <a:gd name="T14" fmla="*/ 0 60000 65536"/>
                  <a:gd name="T15" fmla="*/ 0 60000 65536"/>
                  <a:gd name="T16" fmla="*/ 0 60000 65536"/>
                  <a:gd name="T17" fmla="*/ 0 60000 65536"/>
                  <a:gd name="T18" fmla="*/ 0 w 26"/>
                  <a:gd name="T19" fmla="*/ 0 h 54"/>
                  <a:gd name="T20" fmla="*/ 26 w 26"/>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6" h="54">
                    <a:moveTo>
                      <a:pt x="25" y="0"/>
                    </a:moveTo>
                    <a:lnTo>
                      <a:pt x="0" y="47"/>
                    </a:lnTo>
                    <a:lnTo>
                      <a:pt x="15" y="38"/>
                    </a:lnTo>
                    <a:lnTo>
                      <a:pt x="25" y="53"/>
                    </a:lnTo>
                    <a:lnTo>
                      <a:pt x="25" y="0"/>
                    </a:lnTo>
                  </a:path>
                </a:pathLst>
              </a:custGeom>
              <a:solidFill>
                <a:srgbClr val="000000"/>
              </a:solidFill>
              <a:ln w="19050">
                <a:solidFill>
                  <a:srgbClr val="000000"/>
                </a:solidFill>
                <a:round/>
                <a:headEnd/>
                <a:tailEnd/>
              </a:ln>
            </p:spPr>
            <p:txBody>
              <a:bodyPr lIns="0" tIns="0" rIns="0" bIns="0"/>
              <a:lstStyle/>
              <a:p>
                <a:endParaRPr lang="en-US" dirty="0"/>
              </a:p>
            </p:txBody>
          </p:sp>
        </p:grpSp>
        <p:sp>
          <p:nvSpPr>
            <p:cNvPr id="19530" name="Text Box 69"/>
            <p:cNvSpPr txBox="1">
              <a:spLocks noChangeArrowheads="1"/>
            </p:cNvSpPr>
            <p:nvPr/>
          </p:nvSpPr>
          <p:spPr bwMode="auto">
            <a:xfrm>
              <a:off x="3181" y="240"/>
              <a:ext cx="530" cy="166"/>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b="1" dirty="0">
                  <a:solidFill>
                    <a:schemeClr val="tx2"/>
                  </a:solidFill>
                  <a:latin typeface="Agilent TT Cond" pitchFamily="34" charset="0"/>
                </a:rPr>
                <a:t>MIXER</a:t>
              </a:r>
              <a:endParaRPr lang="en-US" sz="2200" dirty="0">
                <a:solidFill>
                  <a:schemeClr val="tx2"/>
                </a:solidFill>
                <a:latin typeface="Agilent TT Cond" pitchFamily="34" charset="0"/>
              </a:endParaRPr>
            </a:p>
          </p:txBody>
        </p:sp>
        <p:grpSp>
          <p:nvGrpSpPr>
            <p:cNvPr id="18" name="Group 118"/>
            <p:cNvGrpSpPr>
              <a:grpSpLocks/>
            </p:cNvGrpSpPr>
            <p:nvPr/>
          </p:nvGrpSpPr>
          <p:grpSpPr bwMode="auto">
            <a:xfrm>
              <a:off x="5124" y="696"/>
              <a:ext cx="233" cy="373"/>
              <a:chOff x="2102" y="1247"/>
              <a:chExt cx="282" cy="451"/>
            </a:xfrm>
          </p:grpSpPr>
          <p:grpSp>
            <p:nvGrpSpPr>
              <p:cNvPr id="19" name="Group 119"/>
              <p:cNvGrpSpPr>
                <a:grpSpLocks/>
              </p:cNvGrpSpPr>
              <p:nvPr/>
            </p:nvGrpSpPr>
            <p:grpSpPr bwMode="auto">
              <a:xfrm>
                <a:off x="2112" y="1357"/>
                <a:ext cx="272" cy="273"/>
                <a:chOff x="4404" y="2201"/>
                <a:chExt cx="336" cy="355"/>
              </a:xfrm>
            </p:grpSpPr>
            <p:sp>
              <p:nvSpPr>
                <p:cNvPr id="19534" name="Freeform 120"/>
                <p:cNvSpPr>
                  <a:spLocks/>
                </p:cNvSpPr>
                <p:nvPr/>
              </p:nvSpPr>
              <p:spPr bwMode="auto">
                <a:xfrm>
                  <a:off x="4404" y="2201"/>
                  <a:ext cx="336" cy="355"/>
                </a:xfrm>
                <a:custGeom>
                  <a:avLst/>
                  <a:gdLst>
                    <a:gd name="T0" fmla="*/ 304 w 370"/>
                    <a:gd name="T1" fmla="*/ 0 h 403"/>
                    <a:gd name="T2" fmla="*/ 304 w 370"/>
                    <a:gd name="T3" fmla="*/ 312 h 403"/>
                    <a:gd name="T4" fmla="*/ 0 w 370"/>
                    <a:gd name="T5" fmla="*/ 312 h 403"/>
                    <a:gd name="T6" fmla="*/ 0 w 370"/>
                    <a:gd name="T7" fmla="*/ 0 h 403"/>
                    <a:gd name="T8" fmla="*/ 304 w 370"/>
                    <a:gd name="T9" fmla="*/ 0 h 403"/>
                    <a:gd name="T10" fmla="*/ 0 60000 65536"/>
                    <a:gd name="T11" fmla="*/ 0 60000 65536"/>
                    <a:gd name="T12" fmla="*/ 0 60000 65536"/>
                    <a:gd name="T13" fmla="*/ 0 60000 65536"/>
                    <a:gd name="T14" fmla="*/ 0 60000 65536"/>
                    <a:gd name="T15" fmla="*/ 0 w 370"/>
                    <a:gd name="T16" fmla="*/ 0 h 403"/>
                    <a:gd name="T17" fmla="*/ 370 w 370"/>
                    <a:gd name="T18" fmla="*/ 403 h 403"/>
                  </a:gdLst>
                  <a:ahLst/>
                  <a:cxnLst>
                    <a:cxn ang="T10">
                      <a:pos x="T0" y="T1"/>
                    </a:cxn>
                    <a:cxn ang="T11">
                      <a:pos x="T2" y="T3"/>
                    </a:cxn>
                    <a:cxn ang="T12">
                      <a:pos x="T4" y="T5"/>
                    </a:cxn>
                    <a:cxn ang="T13">
                      <a:pos x="T6" y="T7"/>
                    </a:cxn>
                    <a:cxn ang="T14">
                      <a:pos x="T8" y="T9"/>
                    </a:cxn>
                  </a:cxnLst>
                  <a:rect l="T15" t="T16" r="T17" b="T18"/>
                  <a:pathLst>
                    <a:path w="370" h="403">
                      <a:moveTo>
                        <a:pt x="369" y="0"/>
                      </a:moveTo>
                      <a:lnTo>
                        <a:pt x="369" y="402"/>
                      </a:lnTo>
                      <a:lnTo>
                        <a:pt x="0" y="402"/>
                      </a:lnTo>
                      <a:lnTo>
                        <a:pt x="0" y="0"/>
                      </a:lnTo>
                      <a:lnTo>
                        <a:pt x="369" y="0"/>
                      </a:lnTo>
                    </a:path>
                  </a:pathLst>
                </a:custGeom>
                <a:noFill/>
                <a:ln w="19050">
                  <a:solidFill>
                    <a:schemeClr val="tx1"/>
                  </a:solidFill>
                  <a:round/>
                  <a:headEnd/>
                  <a:tailEnd/>
                </a:ln>
              </p:spPr>
              <p:txBody>
                <a:bodyPr/>
                <a:lstStyle/>
                <a:p>
                  <a:endParaRPr lang="en-US" dirty="0"/>
                </a:p>
              </p:txBody>
            </p:sp>
            <p:sp>
              <p:nvSpPr>
                <p:cNvPr id="19535" name="Line 121"/>
                <p:cNvSpPr>
                  <a:spLocks noChangeShapeType="1"/>
                </p:cNvSpPr>
                <p:nvPr/>
              </p:nvSpPr>
              <p:spPr bwMode="auto">
                <a:xfrm>
                  <a:off x="4436" y="2312"/>
                  <a:ext cx="192" cy="0"/>
                </a:xfrm>
                <a:prstGeom prst="line">
                  <a:avLst/>
                </a:prstGeom>
                <a:noFill/>
                <a:ln w="19050">
                  <a:solidFill>
                    <a:schemeClr val="tx1"/>
                  </a:solidFill>
                  <a:round/>
                  <a:headEnd/>
                  <a:tailEnd/>
                </a:ln>
              </p:spPr>
              <p:txBody>
                <a:bodyPr lIns="0" tIns="0" rIns="0" bIns="0">
                  <a:spAutoFit/>
                </a:bodyPr>
                <a:lstStyle/>
                <a:p>
                  <a:endParaRPr lang="en-US" dirty="0"/>
                </a:p>
              </p:txBody>
            </p:sp>
            <p:sp>
              <p:nvSpPr>
                <p:cNvPr id="19536" name="Line 122"/>
                <p:cNvSpPr>
                  <a:spLocks noChangeShapeType="1"/>
                </p:cNvSpPr>
                <p:nvPr/>
              </p:nvSpPr>
              <p:spPr bwMode="auto">
                <a:xfrm>
                  <a:off x="4624" y="2312"/>
                  <a:ext cx="96" cy="144"/>
                </a:xfrm>
                <a:prstGeom prst="line">
                  <a:avLst/>
                </a:prstGeom>
                <a:noFill/>
                <a:ln w="19050">
                  <a:solidFill>
                    <a:schemeClr val="tx1"/>
                  </a:solidFill>
                  <a:round/>
                  <a:headEnd/>
                  <a:tailEnd/>
                </a:ln>
              </p:spPr>
              <p:txBody>
                <a:bodyPr lIns="0" tIns="0" rIns="0" bIns="0">
                  <a:spAutoFit/>
                </a:bodyPr>
                <a:lstStyle/>
                <a:p>
                  <a:endParaRPr lang="en-US" dirty="0"/>
                </a:p>
              </p:txBody>
            </p:sp>
          </p:grpSp>
          <p:sp>
            <p:nvSpPr>
              <p:cNvPr id="19533" name="Line 123"/>
              <p:cNvSpPr>
                <a:spLocks noChangeShapeType="1"/>
              </p:cNvSpPr>
              <p:nvPr/>
            </p:nvSpPr>
            <p:spPr bwMode="auto">
              <a:xfrm rot="21049061" flipV="1">
                <a:off x="2102" y="1247"/>
                <a:ext cx="281" cy="451"/>
              </a:xfrm>
              <a:prstGeom prst="line">
                <a:avLst/>
              </a:prstGeom>
              <a:noFill/>
              <a:ln w="22225">
                <a:solidFill>
                  <a:schemeClr val="tx1"/>
                </a:solidFill>
                <a:round/>
                <a:headEnd/>
                <a:tailEnd type="triangle" w="med" len="lg"/>
              </a:ln>
            </p:spPr>
            <p:txBody>
              <a:bodyPr lIns="0" tIns="0" rIns="0" bIns="0">
                <a:spAutoFit/>
              </a:bodyPr>
              <a:lstStyle/>
              <a:p>
                <a:endParaRPr lang="en-US" dirty="0"/>
              </a:p>
            </p:txBody>
          </p:sp>
        </p:grpSp>
      </p:grpSp>
      <p:sp>
        <p:nvSpPr>
          <p:cNvPr id="19485" name="Text Box 124"/>
          <p:cNvSpPr txBox="1">
            <a:spLocks noChangeArrowheads="1"/>
          </p:cNvSpPr>
          <p:nvPr/>
        </p:nvSpPr>
        <p:spPr bwMode="auto">
          <a:xfrm>
            <a:off x="838200" y="4724400"/>
            <a:ext cx="685800" cy="204671"/>
          </a:xfrm>
          <a:prstGeom prst="rect">
            <a:avLst/>
          </a:prstGeom>
          <a:solidFill>
            <a:srgbClr val="CC00CC">
              <a:alpha val="52940"/>
            </a:srgbClr>
          </a:solidFill>
          <a:ln w="9525">
            <a:noFill/>
            <a:miter lim="800000"/>
            <a:headEnd/>
            <a:tailEnd/>
          </a:ln>
        </p:spPr>
        <p:txBody>
          <a:bodyPr wrap="square" lIns="0" tIns="0" rIns="0" bIns="0">
            <a:spAutoFit/>
          </a:bodyPr>
          <a:lstStyle/>
          <a:p>
            <a:pPr algn="ctr">
              <a:lnSpc>
                <a:spcPct val="95000"/>
              </a:lnSpc>
              <a:spcBef>
                <a:spcPct val="50000"/>
              </a:spcBef>
              <a:spcAft>
                <a:spcPct val="50000"/>
              </a:spcAft>
            </a:pPr>
            <a:r>
              <a:rPr lang="en-US" sz="1400" dirty="0">
                <a:latin typeface="Agilent TT Cond" pitchFamily="34" charset="0"/>
              </a:rPr>
              <a:t>1.5 GHz</a:t>
            </a:r>
          </a:p>
        </p:txBody>
      </p:sp>
      <p:sp>
        <p:nvSpPr>
          <p:cNvPr id="19486" name="Text Box 125"/>
          <p:cNvSpPr txBox="1">
            <a:spLocks noChangeArrowheads="1"/>
          </p:cNvSpPr>
          <p:nvPr/>
        </p:nvSpPr>
        <p:spPr bwMode="auto">
          <a:xfrm>
            <a:off x="1905000" y="5638800"/>
            <a:ext cx="685800" cy="204671"/>
          </a:xfrm>
          <a:prstGeom prst="rect">
            <a:avLst/>
          </a:prstGeom>
          <a:solidFill>
            <a:srgbClr val="CC00CC">
              <a:alpha val="50980"/>
            </a:srgbClr>
          </a:solidFill>
          <a:ln w="9525">
            <a:noFill/>
            <a:miter lim="800000"/>
            <a:headEnd/>
            <a:tailEnd/>
          </a:ln>
        </p:spPr>
        <p:txBody>
          <a:bodyPr wrap="square" lIns="0" tIns="0" rIns="0" bIns="0">
            <a:spAutoFit/>
          </a:bodyPr>
          <a:lstStyle/>
          <a:p>
            <a:pPr algn="ctr">
              <a:lnSpc>
                <a:spcPct val="95000"/>
              </a:lnSpc>
              <a:spcBef>
                <a:spcPct val="50000"/>
              </a:spcBef>
              <a:spcAft>
                <a:spcPct val="50000"/>
              </a:spcAft>
            </a:pPr>
            <a:r>
              <a:rPr lang="en-US" sz="1400" dirty="0" smtClean="0">
                <a:latin typeface="Agilent TT Cond" pitchFamily="34" charset="0"/>
              </a:rPr>
              <a:t>3.6 </a:t>
            </a:r>
            <a:r>
              <a:rPr lang="en-US" sz="1400" dirty="0">
                <a:latin typeface="Agilent TT Cond" pitchFamily="34" charset="0"/>
              </a:rPr>
              <a:t>GHz</a:t>
            </a:r>
          </a:p>
        </p:txBody>
      </p:sp>
      <p:sp>
        <p:nvSpPr>
          <p:cNvPr id="19487" name="Text Box 126"/>
          <p:cNvSpPr txBox="1">
            <a:spLocks noChangeArrowheads="1"/>
          </p:cNvSpPr>
          <p:nvPr/>
        </p:nvSpPr>
        <p:spPr bwMode="auto">
          <a:xfrm>
            <a:off x="4876800" y="5638800"/>
            <a:ext cx="762000" cy="233910"/>
          </a:xfrm>
          <a:prstGeom prst="rect">
            <a:avLst/>
          </a:prstGeom>
          <a:solidFill>
            <a:srgbClr val="CC00CC">
              <a:alpha val="54117"/>
            </a:srgbClr>
          </a:solidFill>
          <a:ln w="9525">
            <a:noFill/>
            <a:miter lim="800000"/>
            <a:headEnd/>
            <a:tailEnd/>
          </a:ln>
        </p:spPr>
        <p:txBody>
          <a:bodyPr wrap="square" lIns="0" tIns="0" rIns="0" bIns="0">
            <a:spAutoFit/>
          </a:bodyPr>
          <a:lstStyle/>
          <a:p>
            <a:pPr algn="ctr">
              <a:lnSpc>
                <a:spcPct val="95000"/>
              </a:lnSpc>
              <a:spcBef>
                <a:spcPct val="50000"/>
              </a:spcBef>
              <a:spcAft>
                <a:spcPct val="50000"/>
              </a:spcAft>
            </a:pPr>
            <a:r>
              <a:rPr lang="en-US" sz="1600" dirty="0">
                <a:latin typeface="Agilent TT Cond" pitchFamily="34" charset="0"/>
              </a:rPr>
              <a:t>6.5 GHz</a:t>
            </a:r>
          </a:p>
        </p:txBody>
      </p:sp>
      <p:sp>
        <p:nvSpPr>
          <p:cNvPr id="128" name="Footer Placeholder 127"/>
          <p:cNvSpPr>
            <a:spLocks noGrp="1"/>
          </p:cNvSpPr>
          <p:nvPr>
            <p:ph type="ftr" sz="quarter" idx="10"/>
          </p:nvPr>
        </p:nvSpPr>
        <p:spPr/>
        <p:txBody>
          <a:bodyPr/>
          <a:lstStyle/>
          <a:p>
            <a:r>
              <a:rPr lang="en-US" dirty="0" smtClean="0"/>
              <a:t>Back to Basics Training</a:t>
            </a:r>
            <a:endParaRPr lang="en-US" dirty="0"/>
          </a:p>
        </p:txBody>
      </p:sp>
      <p:sp>
        <p:nvSpPr>
          <p:cNvPr id="129" name="Slide Number Placeholder 128"/>
          <p:cNvSpPr>
            <a:spLocks noGrp="1"/>
          </p:cNvSpPr>
          <p:nvPr>
            <p:ph type="sldNum" sz="quarter" idx="12"/>
          </p:nvPr>
        </p:nvSpPr>
        <p:spPr/>
        <p:txBody>
          <a:bodyPr/>
          <a:lstStyle/>
          <a:p>
            <a:fld id="{2D132F79-ACF3-4263-B52B-5972FA2CE406}" type="slidenum">
              <a:rPr lang="en-US" smtClean="0"/>
              <a:pPr/>
              <a:t>13</a:t>
            </a:fld>
            <a:endParaRPr lang="en-US" dirty="0"/>
          </a:p>
        </p:txBody>
      </p:sp>
      <p:graphicFrame>
        <p:nvGraphicFramePr>
          <p:cNvPr id="161793" name="Object 85"/>
          <p:cNvGraphicFramePr>
            <a:graphicFrameLocks noChangeAspect="1"/>
          </p:cNvGraphicFramePr>
          <p:nvPr/>
        </p:nvGraphicFramePr>
        <p:xfrm>
          <a:off x="5181600" y="1156136"/>
          <a:ext cx="466040" cy="317500"/>
        </p:xfrm>
        <a:graphic>
          <a:graphicData uri="http://schemas.openxmlformats.org/presentationml/2006/ole">
            <p:oleObj spid="_x0000_s161793" name="VISIO" r:id="rId4" imgW="946440" imgH="644400" progId="">
              <p:embed/>
            </p:oleObj>
          </a:graphicData>
        </a:graphic>
      </p:graphicFrame>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8600" y="76200"/>
            <a:ext cx="8915400" cy="823913"/>
          </a:xfrm>
        </p:spPr>
        <p:txBody>
          <a:bodyPr/>
          <a:lstStyle/>
          <a:p>
            <a:r>
              <a:rPr lang="en-US" dirty="0" smtClean="0"/>
              <a:t>Theory of Operation</a:t>
            </a:r>
            <a:r>
              <a:rPr lang="en-US" sz="2600" dirty="0" smtClean="0"/>
              <a:t/>
            </a:r>
            <a:br>
              <a:rPr lang="en-US" sz="2600" dirty="0" smtClean="0"/>
            </a:br>
            <a:r>
              <a:rPr lang="en-US" sz="2600" dirty="0" smtClean="0"/>
              <a:t>	</a:t>
            </a:r>
            <a:r>
              <a:rPr lang="en-US" sz="2100" dirty="0" smtClean="0"/>
              <a:t>IF Filter (Resolution Bandwidth – RBW)</a:t>
            </a:r>
          </a:p>
        </p:txBody>
      </p:sp>
      <p:sp>
        <p:nvSpPr>
          <p:cNvPr id="20483" name="AutoShape 70"/>
          <p:cNvSpPr>
            <a:spLocks noChangeArrowheads="1"/>
          </p:cNvSpPr>
          <p:nvPr/>
        </p:nvSpPr>
        <p:spPr bwMode="auto">
          <a:xfrm flipV="1">
            <a:off x="874713" y="2879725"/>
            <a:ext cx="7543800" cy="2908300"/>
          </a:xfrm>
          <a:prstGeom prst="roundRect">
            <a:avLst>
              <a:gd name="adj" fmla="val 0"/>
            </a:avLst>
          </a:prstGeom>
          <a:solidFill>
            <a:schemeClr val="accent2"/>
          </a:solidFill>
          <a:ln w="18732">
            <a:solidFill>
              <a:schemeClr val="accent2"/>
            </a:solidFill>
            <a:round/>
            <a:headEnd/>
            <a:tailEnd/>
          </a:ln>
        </p:spPr>
        <p:txBody>
          <a:bodyPr wrap="none" anchor="ctr"/>
          <a:lstStyle/>
          <a:p>
            <a:endParaRPr lang="en-US" dirty="0"/>
          </a:p>
        </p:txBody>
      </p:sp>
      <p:sp>
        <p:nvSpPr>
          <p:cNvPr id="20484" name="AutoShape 71"/>
          <p:cNvSpPr>
            <a:spLocks noChangeArrowheads="1"/>
          </p:cNvSpPr>
          <p:nvPr/>
        </p:nvSpPr>
        <p:spPr bwMode="auto">
          <a:xfrm flipV="1">
            <a:off x="762000" y="2963863"/>
            <a:ext cx="7570788" cy="2911475"/>
          </a:xfrm>
          <a:prstGeom prst="roundRect">
            <a:avLst>
              <a:gd name="adj" fmla="val 0"/>
            </a:avLst>
          </a:prstGeom>
          <a:solidFill>
            <a:srgbClr val="FFFFFF"/>
          </a:solidFill>
          <a:ln w="31234">
            <a:solidFill>
              <a:schemeClr val="accent2"/>
            </a:solidFill>
            <a:round/>
            <a:headEnd/>
            <a:tailEnd/>
          </a:ln>
        </p:spPr>
        <p:txBody>
          <a:bodyPr wrap="none" anchor="ctr"/>
          <a:lstStyle/>
          <a:p>
            <a:endParaRPr lang="en-US" dirty="0"/>
          </a:p>
        </p:txBody>
      </p:sp>
      <p:sp>
        <p:nvSpPr>
          <p:cNvPr id="20485" name="Freeform 72"/>
          <p:cNvSpPr>
            <a:spLocks/>
          </p:cNvSpPr>
          <p:nvPr/>
        </p:nvSpPr>
        <p:spPr bwMode="auto">
          <a:xfrm>
            <a:off x="3117850" y="4759325"/>
            <a:ext cx="1588" cy="790575"/>
          </a:xfrm>
          <a:custGeom>
            <a:avLst/>
            <a:gdLst>
              <a:gd name="T0" fmla="*/ 0 w 1"/>
              <a:gd name="T1" fmla="*/ 1159567640 h 538"/>
              <a:gd name="T2" fmla="*/ 0 w 1"/>
              <a:gd name="T3" fmla="*/ 578703760 h 538"/>
              <a:gd name="T4" fmla="*/ 0 w 1"/>
              <a:gd name="T5" fmla="*/ 0 h 538"/>
              <a:gd name="T6" fmla="*/ 0 60000 65536"/>
              <a:gd name="T7" fmla="*/ 0 60000 65536"/>
              <a:gd name="T8" fmla="*/ 0 60000 65536"/>
              <a:gd name="T9" fmla="*/ 0 w 1"/>
              <a:gd name="T10" fmla="*/ 0 h 538"/>
              <a:gd name="T11" fmla="*/ 1 w 1"/>
              <a:gd name="T12" fmla="*/ 538 h 538"/>
            </a:gdLst>
            <a:ahLst/>
            <a:cxnLst>
              <a:cxn ang="T6">
                <a:pos x="T0" y="T1"/>
              </a:cxn>
              <a:cxn ang="T7">
                <a:pos x="T2" y="T3"/>
              </a:cxn>
              <a:cxn ang="T8">
                <a:pos x="T4" y="T5"/>
              </a:cxn>
            </a:cxnLst>
            <a:rect l="T9" t="T10" r="T11" b="T12"/>
            <a:pathLst>
              <a:path w="1" h="538">
                <a:moveTo>
                  <a:pt x="0" y="537"/>
                </a:moveTo>
                <a:lnTo>
                  <a:pt x="0" y="268"/>
                </a:lnTo>
                <a:lnTo>
                  <a:pt x="0" y="0"/>
                </a:lnTo>
              </a:path>
            </a:pathLst>
          </a:custGeom>
          <a:noFill/>
          <a:ln w="31234">
            <a:solidFill>
              <a:srgbClr val="000000"/>
            </a:solidFill>
            <a:round/>
            <a:headEnd/>
            <a:tailEnd/>
          </a:ln>
        </p:spPr>
        <p:txBody>
          <a:bodyPr/>
          <a:lstStyle/>
          <a:p>
            <a:endParaRPr lang="en-US" dirty="0"/>
          </a:p>
        </p:txBody>
      </p:sp>
      <p:sp>
        <p:nvSpPr>
          <p:cNvPr id="20486" name="Freeform 73"/>
          <p:cNvSpPr>
            <a:spLocks/>
          </p:cNvSpPr>
          <p:nvPr/>
        </p:nvSpPr>
        <p:spPr bwMode="auto">
          <a:xfrm>
            <a:off x="4270375" y="4759325"/>
            <a:ext cx="1588" cy="790575"/>
          </a:xfrm>
          <a:custGeom>
            <a:avLst/>
            <a:gdLst>
              <a:gd name="T0" fmla="*/ 0 w 1"/>
              <a:gd name="T1" fmla="*/ 1159567640 h 538"/>
              <a:gd name="T2" fmla="*/ 0 w 1"/>
              <a:gd name="T3" fmla="*/ 578703760 h 538"/>
              <a:gd name="T4" fmla="*/ 0 w 1"/>
              <a:gd name="T5" fmla="*/ 0 h 538"/>
              <a:gd name="T6" fmla="*/ 0 60000 65536"/>
              <a:gd name="T7" fmla="*/ 0 60000 65536"/>
              <a:gd name="T8" fmla="*/ 0 60000 65536"/>
              <a:gd name="T9" fmla="*/ 0 w 1"/>
              <a:gd name="T10" fmla="*/ 0 h 538"/>
              <a:gd name="T11" fmla="*/ 1 w 1"/>
              <a:gd name="T12" fmla="*/ 538 h 538"/>
            </a:gdLst>
            <a:ahLst/>
            <a:cxnLst>
              <a:cxn ang="T6">
                <a:pos x="T0" y="T1"/>
              </a:cxn>
              <a:cxn ang="T7">
                <a:pos x="T2" y="T3"/>
              </a:cxn>
              <a:cxn ang="T8">
                <a:pos x="T4" y="T5"/>
              </a:cxn>
            </a:cxnLst>
            <a:rect l="T9" t="T10" r="T11" b="T12"/>
            <a:pathLst>
              <a:path w="1" h="538">
                <a:moveTo>
                  <a:pt x="0" y="537"/>
                </a:moveTo>
                <a:lnTo>
                  <a:pt x="0" y="268"/>
                </a:lnTo>
                <a:lnTo>
                  <a:pt x="0" y="0"/>
                </a:lnTo>
              </a:path>
            </a:pathLst>
          </a:custGeom>
          <a:noFill/>
          <a:ln w="31234">
            <a:solidFill>
              <a:srgbClr val="000000"/>
            </a:solidFill>
            <a:round/>
            <a:headEnd/>
            <a:tailEnd/>
          </a:ln>
        </p:spPr>
        <p:txBody>
          <a:bodyPr/>
          <a:lstStyle/>
          <a:p>
            <a:endParaRPr lang="en-US" dirty="0"/>
          </a:p>
        </p:txBody>
      </p:sp>
      <p:sp>
        <p:nvSpPr>
          <p:cNvPr id="20487" name="Freeform 74"/>
          <p:cNvSpPr>
            <a:spLocks/>
          </p:cNvSpPr>
          <p:nvPr/>
        </p:nvSpPr>
        <p:spPr bwMode="auto">
          <a:xfrm>
            <a:off x="3117850" y="4759325"/>
            <a:ext cx="1154113" cy="1588"/>
          </a:xfrm>
          <a:custGeom>
            <a:avLst/>
            <a:gdLst>
              <a:gd name="T0" fmla="*/ 1694624757 w 785"/>
              <a:gd name="T1" fmla="*/ 0 h 1"/>
              <a:gd name="T2" fmla="*/ 845150439 w 785"/>
              <a:gd name="T3" fmla="*/ 0 h 1"/>
              <a:gd name="T4" fmla="*/ 0 w 785"/>
              <a:gd name="T5" fmla="*/ 0 h 1"/>
              <a:gd name="T6" fmla="*/ 0 60000 65536"/>
              <a:gd name="T7" fmla="*/ 0 60000 65536"/>
              <a:gd name="T8" fmla="*/ 0 60000 65536"/>
              <a:gd name="T9" fmla="*/ 0 w 785"/>
              <a:gd name="T10" fmla="*/ 0 h 1"/>
              <a:gd name="T11" fmla="*/ 785 w 785"/>
              <a:gd name="T12" fmla="*/ 1 h 1"/>
            </a:gdLst>
            <a:ahLst/>
            <a:cxnLst>
              <a:cxn ang="T6">
                <a:pos x="T0" y="T1"/>
              </a:cxn>
              <a:cxn ang="T7">
                <a:pos x="T2" y="T3"/>
              </a:cxn>
              <a:cxn ang="T8">
                <a:pos x="T4" y="T5"/>
              </a:cxn>
            </a:cxnLst>
            <a:rect l="T9" t="T10" r="T11" b="T12"/>
            <a:pathLst>
              <a:path w="785" h="1">
                <a:moveTo>
                  <a:pt x="784" y="0"/>
                </a:moveTo>
                <a:lnTo>
                  <a:pt x="391" y="0"/>
                </a:lnTo>
                <a:lnTo>
                  <a:pt x="0" y="0"/>
                </a:lnTo>
              </a:path>
            </a:pathLst>
          </a:custGeom>
          <a:noFill/>
          <a:ln w="31234">
            <a:solidFill>
              <a:srgbClr val="000000"/>
            </a:solidFill>
            <a:round/>
            <a:headEnd/>
            <a:tailEnd/>
          </a:ln>
        </p:spPr>
        <p:txBody>
          <a:bodyPr/>
          <a:lstStyle/>
          <a:p>
            <a:endParaRPr lang="en-US" dirty="0"/>
          </a:p>
        </p:txBody>
      </p:sp>
      <p:sp>
        <p:nvSpPr>
          <p:cNvPr id="20488" name="Freeform 75"/>
          <p:cNvSpPr>
            <a:spLocks/>
          </p:cNvSpPr>
          <p:nvPr/>
        </p:nvSpPr>
        <p:spPr bwMode="auto">
          <a:xfrm>
            <a:off x="3117850" y="5549900"/>
            <a:ext cx="1154113" cy="0"/>
          </a:xfrm>
          <a:custGeom>
            <a:avLst/>
            <a:gdLst>
              <a:gd name="T0" fmla="*/ 1694624757 w 785"/>
              <a:gd name="T1" fmla="*/ 0 h 1"/>
              <a:gd name="T2" fmla="*/ 845150439 w 785"/>
              <a:gd name="T3" fmla="*/ 0 h 1"/>
              <a:gd name="T4" fmla="*/ 0 w 785"/>
              <a:gd name="T5" fmla="*/ 0 h 1"/>
              <a:gd name="T6" fmla="*/ 0 60000 65536"/>
              <a:gd name="T7" fmla="*/ 0 60000 65536"/>
              <a:gd name="T8" fmla="*/ 0 60000 65536"/>
              <a:gd name="T9" fmla="*/ 0 w 785"/>
              <a:gd name="T10" fmla="*/ 0 h 1"/>
              <a:gd name="T11" fmla="*/ 785 w 785"/>
              <a:gd name="T12" fmla="*/ 0 h 1"/>
            </a:gdLst>
            <a:ahLst/>
            <a:cxnLst>
              <a:cxn ang="T6">
                <a:pos x="T0" y="T1"/>
              </a:cxn>
              <a:cxn ang="T7">
                <a:pos x="T2" y="T3"/>
              </a:cxn>
              <a:cxn ang="T8">
                <a:pos x="T4" y="T5"/>
              </a:cxn>
            </a:cxnLst>
            <a:rect l="T9" t="T10" r="T11" b="T12"/>
            <a:pathLst>
              <a:path w="785" h="1">
                <a:moveTo>
                  <a:pt x="784" y="0"/>
                </a:moveTo>
                <a:lnTo>
                  <a:pt x="391" y="0"/>
                </a:lnTo>
                <a:lnTo>
                  <a:pt x="0" y="0"/>
                </a:lnTo>
              </a:path>
            </a:pathLst>
          </a:custGeom>
          <a:noFill/>
          <a:ln w="31234">
            <a:solidFill>
              <a:srgbClr val="000000"/>
            </a:solidFill>
            <a:round/>
            <a:headEnd/>
            <a:tailEnd/>
          </a:ln>
        </p:spPr>
        <p:txBody>
          <a:bodyPr/>
          <a:lstStyle/>
          <a:p>
            <a:endParaRPr lang="en-US" dirty="0"/>
          </a:p>
        </p:txBody>
      </p:sp>
      <p:sp>
        <p:nvSpPr>
          <p:cNvPr id="20489" name="Freeform 76"/>
          <p:cNvSpPr>
            <a:spLocks/>
          </p:cNvSpPr>
          <p:nvPr/>
        </p:nvSpPr>
        <p:spPr bwMode="auto">
          <a:xfrm>
            <a:off x="3117850" y="5272088"/>
            <a:ext cx="201613" cy="173037"/>
          </a:xfrm>
          <a:custGeom>
            <a:avLst/>
            <a:gdLst>
              <a:gd name="T0" fmla="*/ 2166236 w 137"/>
              <a:gd name="T1" fmla="*/ 251538146 h 117"/>
              <a:gd name="T2" fmla="*/ 8663472 w 137"/>
              <a:gd name="T3" fmla="*/ 249350781 h 117"/>
              <a:gd name="T4" fmla="*/ 12994473 w 137"/>
              <a:gd name="T5" fmla="*/ 247163417 h 117"/>
              <a:gd name="T6" fmla="*/ 21656470 w 137"/>
              <a:gd name="T7" fmla="*/ 247163417 h 117"/>
              <a:gd name="T8" fmla="*/ 23822705 w 137"/>
              <a:gd name="T9" fmla="*/ 242788687 h 117"/>
              <a:gd name="T10" fmla="*/ 30319944 w 137"/>
              <a:gd name="T11" fmla="*/ 238413958 h 117"/>
              <a:gd name="T12" fmla="*/ 36817178 w 137"/>
              <a:gd name="T13" fmla="*/ 234040708 h 117"/>
              <a:gd name="T14" fmla="*/ 43314411 w 137"/>
              <a:gd name="T15" fmla="*/ 231853344 h 117"/>
              <a:gd name="T16" fmla="*/ 47645410 w 137"/>
              <a:gd name="T17" fmla="*/ 227478614 h 117"/>
              <a:gd name="T18" fmla="*/ 54142655 w 137"/>
              <a:gd name="T19" fmla="*/ 225291250 h 117"/>
              <a:gd name="T20" fmla="*/ 58473653 w 137"/>
              <a:gd name="T21" fmla="*/ 223103885 h 117"/>
              <a:gd name="T22" fmla="*/ 62804652 w 137"/>
              <a:gd name="T23" fmla="*/ 218729156 h 117"/>
              <a:gd name="T24" fmla="*/ 71468121 w 137"/>
              <a:gd name="T25" fmla="*/ 214354427 h 117"/>
              <a:gd name="T26" fmla="*/ 75799119 w 137"/>
              <a:gd name="T27" fmla="*/ 209979698 h 117"/>
              <a:gd name="T28" fmla="*/ 82296353 w 137"/>
              <a:gd name="T29" fmla="*/ 207792333 h 117"/>
              <a:gd name="T30" fmla="*/ 86627351 w 137"/>
              <a:gd name="T31" fmla="*/ 205604969 h 117"/>
              <a:gd name="T32" fmla="*/ 93124585 w 137"/>
              <a:gd name="T33" fmla="*/ 199042875 h 117"/>
              <a:gd name="T34" fmla="*/ 99621841 w 137"/>
              <a:gd name="T35" fmla="*/ 194668146 h 117"/>
              <a:gd name="T36" fmla="*/ 103952840 w 137"/>
              <a:gd name="T37" fmla="*/ 190294849 h 117"/>
              <a:gd name="T38" fmla="*/ 110450073 w 137"/>
              <a:gd name="T39" fmla="*/ 185920120 h 117"/>
              <a:gd name="T40" fmla="*/ 116947307 w 137"/>
              <a:gd name="T41" fmla="*/ 183732755 h 117"/>
              <a:gd name="T42" fmla="*/ 121278305 w 137"/>
              <a:gd name="T43" fmla="*/ 179358026 h 117"/>
              <a:gd name="T44" fmla="*/ 127775539 w 137"/>
              <a:gd name="T45" fmla="*/ 172795933 h 117"/>
              <a:gd name="T46" fmla="*/ 132106537 w 137"/>
              <a:gd name="T47" fmla="*/ 168421203 h 117"/>
              <a:gd name="T48" fmla="*/ 138603771 w 137"/>
              <a:gd name="T49" fmla="*/ 166233839 h 117"/>
              <a:gd name="T50" fmla="*/ 142934770 w 137"/>
              <a:gd name="T51" fmla="*/ 159671745 h 117"/>
              <a:gd name="T52" fmla="*/ 149432003 w 137"/>
              <a:gd name="T53" fmla="*/ 155297016 h 117"/>
              <a:gd name="T54" fmla="*/ 155929237 w 137"/>
              <a:gd name="T55" fmla="*/ 148736401 h 117"/>
              <a:gd name="T56" fmla="*/ 160260235 w 137"/>
              <a:gd name="T57" fmla="*/ 144361672 h 117"/>
              <a:gd name="T58" fmla="*/ 166757469 w 137"/>
              <a:gd name="T59" fmla="*/ 139986943 h 117"/>
              <a:gd name="T60" fmla="*/ 171089939 w 137"/>
              <a:gd name="T61" fmla="*/ 135612214 h 117"/>
              <a:gd name="T62" fmla="*/ 179751936 w 137"/>
              <a:gd name="T63" fmla="*/ 131237484 h 117"/>
              <a:gd name="T64" fmla="*/ 184082934 w 137"/>
              <a:gd name="T65" fmla="*/ 124675391 h 117"/>
              <a:gd name="T66" fmla="*/ 188415404 w 137"/>
              <a:gd name="T67" fmla="*/ 118113297 h 117"/>
              <a:gd name="T68" fmla="*/ 197077447 w 137"/>
              <a:gd name="T69" fmla="*/ 113738568 h 117"/>
              <a:gd name="T70" fmla="*/ 199243683 w 137"/>
              <a:gd name="T71" fmla="*/ 107176474 h 117"/>
              <a:gd name="T72" fmla="*/ 207905680 w 137"/>
              <a:gd name="T73" fmla="*/ 104990588 h 117"/>
              <a:gd name="T74" fmla="*/ 212236678 w 137"/>
              <a:gd name="T75" fmla="*/ 98428495 h 117"/>
              <a:gd name="T76" fmla="*/ 218733912 w 137"/>
              <a:gd name="T77" fmla="*/ 89679013 h 117"/>
              <a:gd name="T78" fmla="*/ 223066382 w 137"/>
              <a:gd name="T79" fmla="*/ 85304284 h 117"/>
              <a:gd name="T80" fmla="*/ 227397380 w 137"/>
              <a:gd name="T81" fmla="*/ 80929555 h 117"/>
              <a:gd name="T82" fmla="*/ 236059377 w 137"/>
              <a:gd name="T83" fmla="*/ 72180096 h 117"/>
              <a:gd name="T84" fmla="*/ 240391847 w 137"/>
              <a:gd name="T85" fmla="*/ 65618003 h 117"/>
              <a:gd name="T86" fmla="*/ 244722846 w 137"/>
              <a:gd name="T87" fmla="*/ 56870023 h 117"/>
              <a:gd name="T88" fmla="*/ 251220079 w 137"/>
              <a:gd name="T89" fmla="*/ 52495294 h 117"/>
              <a:gd name="T90" fmla="*/ 257717313 w 137"/>
              <a:gd name="T91" fmla="*/ 43745824 h 117"/>
              <a:gd name="T92" fmla="*/ 262048312 w 137"/>
              <a:gd name="T93" fmla="*/ 39371095 h 117"/>
              <a:gd name="T94" fmla="*/ 268545545 w 137"/>
              <a:gd name="T95" fmla="*/ 32809001 h 117"/>
              <a:gd name="T96" fmla="*/ 275042779 w 137"/>
              <a:gd name="T97" fmla="*/ 24059537 h 117"/>
              <a:gd name="T98" fmla="*/ 279373777 w 137"/>
              <a:gd name="T99" fmla="*/ 17498922 h 117"/>
              <a:gd name="T100" fmla="*/ 285871011 w 137"/>
              <a:gd name="T101" fmla="*/ 10936826 h 117"/>
              <a:gd name="T102" fmla="*/ 292368244 w 137"/>
              <a:gd name="T103" fmla="*/ 4374731 h 1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7"/>
              <a:gd name="T157" fmla="*/ 0 h 117"/>
              <a:gd name="T158" fmla="*/ 137 w 137"/>
              <a:gd name="T159" fmla="*/ 117 h 11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7" h="117">
                <a:moveTo>
                  <a:pt x="0" y="116"/>
                </a:moveTo>
                <a:lnTo>
                  <a:pt x="1" y="115"/>
                </a:lnTo>
                <a:lnTo>
                  <a:pt x="3" y="115"/>
                </a:lnTo>
                <a:lnTo>
                  <a:pt x="4" y="114"/>
                </a:lnTo>
                <a:lnTo>
                  <a:pt x="5" y="114"/>
                </a:lnTo>
                <a:lnTo>
                  <a:pt x="6" y="113"/>
                </a:lnTo>
                <a:lnTo>
                  <a:pt x="8" y="113"/>
                </a:lnTo>
                <a:lnTo>
                  <a:pt x="10" y="113"/>
                </a:lnTo>
                <a:lnTo>
                  <a:pt x="10" y="112"/>
                </a:lnTo>
                <a:lnTo>
                  <a:pt x="11" y="111"/>
                </a:lnTo>
                <a:lnTo>
                  <a:pt x="13" y="110"/>
                </a:lnTo>
                <a:lnTo>
                  <a:pt x="14" y="109"/>
                </a:lnTo>
                <a:lnTo>
                  <a:pt x="16" y="108"/>
                </a:lnTo>
                <a:lnTo>
                  <a:pt x="17" y="107"/>
                </a:lnTo>
                <a:lnTo>
                  <a:pt x="18" y="107"/>
                </a:lnTo>
                <a:lnTo>
                  <a:pt x="20" y="106"/>
                </a:lnTo>
                <a:lnTo>
                  <a:pt x="21" y="105"/>
                </a:lnTo>
                <a:lnTo>
                  <a:pt x="22" y="104"/>
                </a:lnTo>
                <a:lnTo>
                  <a:pt x="24" y="103"/>
                </a:lnTo>
                <a:lnTo>
                  <a:pt x="25" y="103"/>
                </a:lnTo>
                <a:lnTo>
                  <a:pt x="26" y="103"/>
                </a:lnTo>
                <a:lnTo>
                  <a:pt x="27" y="102"/>
                </a:lnTo>
                <a:lnTo>
                  <a:pt x="29" y="102"/>
                </a:lnTo>
                <a:lnTo>
                  <a:pt x="29" y="100"/>
                </a:lnTo>
                <a:lnTo>
                  <a:pt x="31" y="99"/>
                </a:lnTo>
                <a:lnTo>
                  <a:pt x="33" y="98"/>
                </a:lnTo>
                <a:lnTo>
                  <a:pt x="34" y="96"/>
                </a:lnTo>
                <a:lnTo>
                  <a:pt x="35" y="96"/>
                </a:lnTo>
                <a:lnTo>
                  <a:pt x="37" y="95"/>
                </a:lnTo>
                <a:lnTo>
                  <a:pt x="38" y="95"/>
                </a:lnTo>
                <a:lnTo>
                  <a:pt x="39" y="94"/>
                </a:lnTo>
                <a:lnTo>
                  <a:pt x="40" y="94"/>
                </a:lnTo>
                <a:lnTo>
                  <a:pt x="42" y="92"/>
                </a:lnTo>
                <a:lnTo>
                  <a:pt x="43" y="91"/>
                </a:lnTo>
                <a:lnTo>
                  <a:pt x="44" y="90"/>
                </a:lnTo>
                <a:lnTo>
                  <a:pt x="46" y="89"/>
                </a:lnTo>
                <a:lnTo>
                  <a:pt x="47" y="89"/>
                </a:lnTo>
                <a:lnTo>
                  <a:pt x="48" y="87"/>
                </a:lnTo>
                <a:lnTo>
                  <a:pt x="49" y="87"/>
                </a:lnTo>
                <a:lnTo>
                  <a:pt x="51" y="85"/>
                </a:lnTo>
                <a:lnTo>
                  <a:pt x="53" y="84"/>
                </a:lnTo>
                <a:lnTo>
                  <a:pt x="54" y="84"/>
                </a:lnTo>
                <a:lnTo>
                  <a:pt x="55" y="83"/>
                </a:lnTo>
                <a:lnTo>
                  <a:pt x="56" y="82"/>
                </a:lnTo>
                <a:lnTo>
                  <a:pt x="57" y="81"/>
                </a:lnTo>
                <a:lnTo>
                  <a:pt x="59" y="79"/>
                </a:lnTo>
                <a:lnTo>
                  <a:pt x="60" y="78"/>
                </a:lnTo>
                <a:lnTo>
                  <a:pt x="61" y="77"/>
                </a:lnTo>
                <a:lnTo>
                  <a:pt x="62" y="76"/>
                </a:lnTo>
                <a:lnTo>
                  <a:pt x="64" y="76"/>
                </a:lnTo>
                <a:lnTo>
                  <a:pt x="65" y="75"/>
                </a:lnTo>
                <a:lnTo>
                  <a:pt x="66" y="73"/>
                </a:lnTo>
                <a:lnTo>
                  <a:pt x="68" y="72"/>
                </a:lnTo>
                <a:lnTo>
                  <a:pt x="69" y="71"/>
                </a:lnTo>
                <a:lnTo>
                  <a:pt x="70" y="70"/>
                </a:lnTo>
                <a:lnTo>
                  <a:pt x="72" y="68"/>
                </a:lnTo>
                <a:lnTo>
                  <a:pt x="73" y="68"/>
                </a:lnTo>
                <a:lnTo>
                  <a:pt x="74" y="66"/>
                </a:lnTo>
                <a:lnTo>
                  <a:pt x="75" y="66"/>
                </a:lnTo>
                <a:lnTo>
                  <a:pt x="77" y="64"/>
                </a:lnTo>
                <a:lnTo>
                  <a:pt x="78" y="63"/>
                </a:lnTo>
                <a:lnTo>
                  <a:pt x="79" y="62"/>
                </a:lnTo>
                <a:lnTo>
                  <a:pt x="81" y="60"/>
                </a:lnTo>
                <a:lnTo>
                  <a:pt x="83" y="60"/>
                </a:lnTo>
                <a:lnTo>
                  <a:pt x="83" y="58"/>
                </a:lnTo>
                <a:lnTo>
                  <a:pt x="85" y="57"/>
                </a:lnTo>
                <a:lnTo>
                  <a:pt x="86" y="56"/>
                </a:lnTo>
                <a:lnTo>
                  <a:pt x="87" y="54"/>
                </a:lnTo>
                <a:lnTo>
                  <a:pt x="89" y="54"/>
                </a:lnTo>
                <a:lnTo>
                  <a:pt x="91" y="52"/>
                </a:lnTo>
                <a:lnTo>
                  <a:pt x="91" y="51"/>
                </a:lnTo>
                <a:lnTo>
                  <a:pt x="92" y="49"/>
                </a:lnTo>
                <a:lnTo>
                  <a:pt x="94" y="48"/>
                </a:lnTo>
                <a:lnTo>
                  <a:pt x="96" y="48"/>
                </a:lnTo>
                <a:lnTo>
                  <a:pt x="97" y="46"/>
                </a:lnTo>
                <a:lnTo>
                  <a:pt x="98" y="45"/>
                </a:lnTo>
                <a:lnTo>
                  <a:pt x="99" y="43"/>
                </a:lnTo>
                <a:lnTo>
                  <a:pt x="101" y="41"/>
                </a:lnTo>
                <a:lnTo>
                  <a:pt x="102" y="39"/>
                </a:lnTo>
                <a:lnTo>
                  <a:pt x="103" y="39"/>
                </a:lnTo>
                <a:lnTo>
                  <a:pt x="104" y="38"/>
                </a:lnTo>
                <a:lnTo>
                  <a:pt x="105" y="37"/>
                </a:lnTo>
                <a:lnTo>
                  <a:pt x="107" y="35"/>
                </a:lnTo>
                <a:lnTo>
                  <a:pt x="109" y="33"/>
                </a:lnTo>
                <a:lnTo>
                  <a:pt x="110" y="32"/>
                </a:lnTo>
                <a:lnTo>
                  <a:pt x="111" y="30"/>
                </a:lnTo>
                <a:lnTo>
                  <a:pt x="112" y="28"/>
                </a:lnTo>
                <a:lnTo>
                  <a:pt x="113" y="26"/>
                </a:lnTo>
                <a:lnTo>
                  <a:pt x="115" y="26"/>
                </a:lnTo>
                <a:lnTo>
                  <a:pt x="116" y="24"/>
                </a:lnTo>
                <a:lnTo>
                  <a:pt x="118" y="23"/>
                </a:lnTo>
                <a:lnTo>
                  <a:pt x="119" y="20"/>
                </a:lnTo>
                <a:lnTo>
                  <a:pt x="120" y="20"/>
                </a:lnTo>
                <a:lnTo>
                  <a:pt x="121" y="18"/>
                </a:lnTo>
                <a:lnTo>
                  <a:pt x="122" y="15"/>
                </a:lnTo>
                <a:lnTo>
                  <a:pt x="124" y="15"/>
                </a:lnTo>
                <a:lnTo>
                  <a:pt x="126" y="13"/>
                </a:lnTo>
                <a:lnTo>
                  <a:pt x="127" y="11"/>
                </a:lnTo>
                <a:lnTo>
                  <a:pt x="128" y="9"/>
                </a:lnTo>
                <a:lnTo>
                  <a:pt x="129" y="8"/>
                </a:lnTo>
                <a:lnTo>
                  <a:pt x="131" y="7"/>
                </a:lnTo>
                <a:lnTo>
                  <a:pt x="132" y="5"/>
                </a:lnTo>
                <a:lnTo>
                  <a:pt x="133" y="3"/>
                </a:lnTo>
                <a:lnTo>
                  <a:pt x="135" y="2"/>
                </a:lnTo>
                <a:lnTo>
                  <a:pt x="136" y="0"/>
                </a:lnTo>
              </a:path>
            </a:pathLst>
          </a:custGeom>
          <a:noFill/>
          <a:ln w="31234">
            <a:solidFill>
              <a:schemeClr val="tx2"/>
            </a:solidFill>
            <a:round/>
            <a:headEnd/>
            <a:tailEnd/>
          </a:ln>
        </p:spPr>
        <p:txBody>
          <a:bodyPr/>
          <a:lstStyle/>
          <a:p>
            <a:endParaRPr lang="en-US" dirty="0"/>
          </a:p>
        </p:txBody>
      </p:sp>
      <p:sp>
        <p:nvSpPr>
          <p:cNvPr id="20490" name="Freeform 77"/>
          <p:cNvSpPr>
            <a:spLocks/>
          </p:cNvSpPr>
          <p:nvPr/>
        </p:nvSpPr>
        <p:spPr bwMode="auto">
          <a:xfrm>
            <a:off x="3317875" y="4933950"/>
            <a:ext cx="200025" cy="339725"/>
          </a:xfrm>
          <a:custGeom>
            <a:avLst/>
            <a:gdLst>
              <a:gd name="T0" fmla="*/ 2163505 w 136"/>
              <a:gd name="T1" fmla="*/ 491037397 h 232"/>
              <a:gd name="T2" fmla="*/ 8652551 w 136"/>
              <a:gd name="T3" fmla="*/ 482460808 h 232"/>
              <a:gd name="T4" fmla="*/ 12979563 w 136"/>
              <a:gd name="T5" fmla="*/ 473882754 h 232"/>
              <a:gd name="T6" fmla="*/ 19468607 w 136"/>
              <a:gd name="T7" fmla="*/ 467449945 h 232"/>
              <a:gd name="T8" fmla="*/ 25957656 w 136"/>
              <a:gd name="T9" fmla="*/ 458873356 h 232"/>
              <a:gd name="T10" fmla="*/ 28121161 w 136"/>
              <a:gd name="T11" fmla="*/ 452440547 h 232"/>
              <a:gd name="T12" fmla="*/ 36773709 w 136"/>
              <a:gd name="T13" fmla="*/ 443863958 h 232"/>
              <a:gd name="T14" fmla="*/ 41100718 w 136"/>
              <a:gd name="T15" fmla="*/ 435285904 h 232"/>
              <a:gd name="T16" fmla="*/ 47589762 w 136"/>
              <a:gd name="T17" fmla="*/ 426709314 h 232"/>
              <a:gd name="T18" fmla="*/ 54078817 w 136"/>
              <a:gd name="T19" fmla="*/ 420276506 h 232"/>
              <a:gd name="T20" fmla="*/ 58405826 w 136"/>
              <a:gd name="T21" fmla="*/ 409554670 h 232"/>
              <a:gd name="T22" fmla="*/ 64894869 w 136"/>
              <a:gd name="T23" fmla="*/ 400978081 h 232"/>
              <a:gd name="T24" fmla="*/ 71383913 w 136"/>
              <a:gd name="T25" fmla="*/ 392401491 h 232"/>
              <a:gd name="T26" fmla="*/ 75710922 w 136"/>
              <a:gd name="T27" fmla="*/ 381679564 h 232"/>
              <a:gd name="T28" fmla="*/ 82199966 w 136"/>
              <a:gd name="T29" fmla="*/ 375246756 h 232"/>
              <a:gd name="T30" fmla="*/ 86526975 w 136"/>
              <a:gd name="T31" fmla="*/ 366670166 h 232"/>
              <a:gd name="T32" fmla="*/ 93016019 w 136"/>
              <a:gd name="T33" fmla="*/ 355948331 h 232"/>
              <a:gd name="T34" fmla="*/ 99506556 w 136"/>
              <a:gd name="T35" fmla="*/ 347371741 h 232"/>
              <a:gd name="T36" fmla="*/ 103832094 w 136"/>
              <a:gd name="T37" fmla="*/ 338793687 h 232"/>
              <a:gd name="T38" fmla="*/ 108159104 w 136"/>
              <a:gd name="T39" fmla="*/ 328073316 h 232"/>
              <a:gd name="T40" fmla="*/ 116811652 w 136"/>
              <a:gd name="T41" fmla="*/ 321640508 h 232"/>
              <a:gd name="T42" fmla="*/ 121137191 w 136"/>
              <a:gd name="T43" fmla="*/ 310918673 h 232"/>
              <a:gd name="T44" fmla="*/ 125464200 w 136"/>
              <a:gd name="T45" fmla="*/ 302342083 h 232"/>
              <a:gd name="T46" fmla="*/ 131953244 w 136"/>
              <a:gd name="T47" fmla="*/ 287332685 h 232"/>
              <a:gd name="T48" fmla="*/ 136280253 w 136"/>
              <a:gd name="T49" fmla="*/ 280899877 h 232"/>
              <a:gd name="T50" fmla="*/ 144932801 w 136"/>
              <a:gd name="T51" fmla="*/ 270178041 h 232"/>
              <a:gd name="T52" fmla="*/ 149258340 w 136"/>
              <a:gd name="T53" fmla="*/ 259456206 h 232"/>
              <a:gd name="T54" fmla="*/ 153585349 w 136"/>
              <a:gd name="T55" fmla="*/ 250879616 h 232"/>
              <a:gd name="T56" fmla="*/ 160074393 w 136"/>
              <a:gd name="T57" fmla="*/ 242303027 h 232"/>
              <a:gd name="T58" fmla="*/ 166563436 w 136"/>
              <a:gd name="T59" fmla="*/ 229437410 h 232"/>
              <a:gd name="T60" fmla="*/ 170890446 w 136"/>
              <a:gd name="T61" fmla="*/ 223004602 h 232"/>
              <a:gd name="T62" fmla="*/ 177379489 w 136"/>
              <a:gd name="T63" fmla="*/ 207993739 h 232"/>
              <a:gd name="T64" fmla="*/ 183870003 w 136"/>
              <a:gd name="T65" fmla="*/ 199417150 h 232"/>
              <a:gd name="T66" fmla="*/ 188195542 w 136"/>
              <a:gd name="T67" fmla="*/ 190840514 h 232"/>
              <a:gd name="T68" fmla="*/ 194684631 w 136"/>
              <a:gd name="T69" fmla="*/ 177974898 h 232"/>
              <a:gd name="T70" fmla="*/ 199011641 w 136"/>
              <a:gd name="T71" fmla="*/ 167253062 h 232"/>
              <a:gd name="T72" fmla="*/ 205500684 w 136"/>
              <a:gd name="T73" fmla="*/ 160820254 h 232"/>
              <a:gd name="T74" fmla="*/ 211991198 w 136"/>
              <a:gd name="T75" fmla="*/ 147954637 h 232"/>
              <a:gd name="T76" fmla="*/ 216316737 w 136"/>
              <a:gd name="T77" fmla="*/ 137232802 h 232"/>
              <a:gd name="T78" fmla="*/ 222805780 w 136"/>
              <a:gd name="T79" fmla="*/ 126512431 h 232"/>
              <a:gd name="T80" fmla="*/ 227132790 w 136"/>
              <a:gd name="T81" fmla="*/ 115790596 h 232"/>
              <a:gd name="T82" fmla="*/ 233621833 w 136"/>
              <a:gd name="T83" fmla="*/ 102924979 h 232"/>
              <a:gd name="T84" fmla="*/ 240112347 w 136"/>
              <a:gd name="T85" fmla="*/ 94348366 h 232"/>
              <a:gd name="T86" fmla="*/ 246601391 w 136"/>
              <a:gd name="T87" fmla="*/ 83626531 h 232"/>
              <a:gd name="T88" fmla="*/ 248764896 w 136"/>
              <a:gd name="T89" fmla="*/ 75049941 h 232"/>
              <a:gd name="T90" fmla="*/ 255253939 w 136"/>
              <a:gd name="T91" fmla="*/ 64328106 h 232"/>
              <a:gd name="T92" fmla="*/ 263906487 w 136"/>
              <a:gd name="T93" fmla="*/ 55751517 h 232"/>
              <a:gd name="T94" fmla="*/ 266069992 w 136"/>
              <a:gd name="T95" fmla="*/ 45029670 h 232"/>
              <a:gd name="T96" fmla="*/ 272559035 w 136"/>
              <a:gd name="T97" fmla="*/ 36453080 h 232"/>
              <a:gd name="T98" fmla="*/ 279049549 w 136"/>
              <a:gd name="T99" fmla="*/ 23587458 h 232"/>
              <a:gd name="T100" fmla="*/ 285538593 w 136"/>
              <a:gd name="T101" fmla="*/ 12865622 h 232"/>
              <a:gd name="T102" fmla="*/ 292027636 w 136"/>
              <a:gd name="T103" fmla="*/ 4289028 h 2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6"/>
              <a:gd name="T157" fmla="*/ 0 h 232"/>
              <a:gd name="T158" fmla="*/ 136 w 136"/>
              <a:gd name="T159" fmla="*/ 232 h 2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6" h="232">
                <a:moveTo>
                  <a:pt x="0" y="231"/>
                </a:moveTo>
                <a:lnTo>
                  <a:pt x="1" y="229"/>
                </a:lnTo>
                <a:lnTo>
                  <a:pt x="3" y="227"/>
                </a:lnTo>
                <a:lnTo>
                  <a:pt x="4" y="225"/>
                </a:lnTo>
                <a:lnTo>
                  <a:pt x="4" y="223"/>
                </a:lnTo>
                <a:lnTo>
                  <a:pt x="6" y="221"/>
                </a:lnTo>
                <a:lnTo>
                  <a:pt x="8" y="220"/>
                </a:lnTo>
                <a:lnTo>
                  <a:pt x="9" y="218"/>
                </a:lnTo>
                <a:lnTo>
                  <a:pt x="11" y="216"/>
                </a:lnTo>
                <a:lnTo>
                  <a:pt x="12" y="214"/>
                </a:lnTo>
                <a:lnTo>
                  <a:pt x="12" y="213"/>
                </a:lnTo>
                <a:lnTo>
                  <a:pt x="13" y="211"/>
                </a:lnTo>
                <a:lnTo>
                  <a:pt x="15" y="209"/>
                </a:lnTo>
                <a:lnTo>
                  <a:pt x="17" y="207"/>
                </a:lnTo>
                <a:lnTo>
                  <a:pt x="18" y="205"/>
                </a:lnTo>
                <a:lnTo>
                  <a:pt x="19" y="203"/>
                </a:lnTo>
                <a:lnTo>
                  <a:pt x="21" y="201"/>
                </a:lnTo>
                <a:lnTo>
                  <a:pt x="22" y="199"/>
                </a:lnTo>
                <a:lnTo>
                  <a:pt x="23" y="198"/>
                </a:lnTo>
                <a:lnTo>
                  <a:pt x="25" y="196"/>
                </a:lnTo>
                <a:lnTo>
                  <a:pt x="26" y="193"/>
                </a:lnTo>
                <a:lnTo>
                  <a:pt x="27" y="191"/>
                </a:lnTo>
                <a:lnTo>
                  <a:pt x="28" y="190"/>
                </a:lnTo>
                <a:lnTo>
                  <a:pt x="30" y="187"/>
                </a:lnTo>
                <a:lnTo>
                  <a:pt x="31" y="185"/>
                </a:lnTo>
                <a:lnTo>
                  <a:pt x="33" y="183"/>
                </a:lnTo>
                <a:lnTo>
                  <a:pt x="33" y="181"/>
                </a:lnTo>
                <a:lnTo>
                  <a:pt x="35" y="178"/>
                </a:lnTo>
                <a:lnTo>
                  <a:pt x="36" y="177"/>
                </a:lnTo>
                <a:lnTo>
                  <a:pt x="38" y="175"/>
                </a:lnTo>
                <a:lnTo>
                  <a:pt x="39" y="172"/>
                </a:lnTo>
                <a:lnTo>
                  <a:pt x="40" y="171"/>
                </a:lnTo>
                <a:lnTo>
                  <a:pt x="41" y="168"/>
                </a:lnTo>
                <a:lnTo>
                  <a:pt x="43" y="166"/>
                </a:lnTo>
                <a:lnTo>
                  <a:pt x="44" y="164"/>
                </a:lnTo>
                <a:lnTo>
                  <a:pt x="46" y="162"/>
                </a:lnTo>
                <a:lnTo>
                  <a:pt x="47" y="160"/>
                </a:lnTo>
                <a:lnTo>
                  <a:pt x="48" y="158"/>
                </a:lnTo>
                <a:lnTo>
                  <a:pt x="49" y="156"/>
                </a:lnTo>
                <a:lnTo>
                  <a:pt x="50" y="153"/>
                </a:lnTo>
                <a:lnTo>
                  <a:pt x="52" y="151"/>
                </a:lnTo>
                <a:lnTo>
                  <a:pt x="54" y="150"/>
                </a:lnTo>
                <a:lnTo>
                  <a:pt x="55" y="146"/>
                </a:lnTo>
                <a:lnTo>
                  <a:pt x="56" y="145"/>
                </a:lnTo>
                <a:lnTo>
                  <a:pt x="57" y="142"/>
                </a:lnTo>
                <a:lnTo>
                  <a:pt x="58" y="141"/>
                </a:lnTo>
                <a:lnTo>
                  <a:pt x="60" y="137"/>
                </a:lnTo>
                <a:lnTo>
                  <a:pt x="61" y="134"/>
                </a:lnTo>
                <a:lnTo>
                  <a:pt x="62" y="133"/>
                </a:lnTo>
                <a:lnTo>
                  <a:pt x="63" y="131"/>
                </a:lnTo>
                <a:lnTo>
                  <a:pt x="65" y="129"/>
                </a:lnTo>
                <a:lnTo>
                  <a:pt x="67" y="126"/>
                </a:lnTo>
                <a:lnTo>
                  <a:pt x="68" y="124"/>
                </a:lnTo>
                <a:lnTo>
                  <a:pt x="69" y="121"/>
                </a:lnTo>
                <a:lnTo>
                  <a:pt x="70" y="119"/>
                </a:lnTo>
                <a:lnTo>
                  <a:pt x="71" y="117"/>
                </a:lnTo>
                <a:lnTo>
                  <a:pt x="74" y="114"/>
                </a:lnTo>
                <a:lnTo>
                  <a:pt x="74" y="113"/>
                </a:lnTo>
                <a:lnTo>
                  <a:pt x="76" y="110"/>
                </a:lnTo>
                <a:lnTo>
                  <a:pt x="77" y="107"/>
                </a:lnTo>
                <a:lnTo>
                  <a:pt x="78" y="105"/>
                </a:lnTo>
                <a:lnTo>
                  <a:pt x="79" y="104"/>
                </a:lnTo>
                <a:lnTo>
                  <a:pt x="81" y="100"/>
                </a:lnTo>
                <a:lnTo>
                  <a:pt x="82" y="97"/>
                </a:lnTo>
                <a:lnTo>
                  <a:pt x="83" y="96"/>
                </a:lnTo>
                <a:lnTo>
                  <a:pt x="85" y="93"/>
                </a:lnTo>
                <a:lnTo>
                  <a:pt x="86" y="91"/>
                </a:lnTo>
                <a:lnTo>
                  <a:pt x="87" y="89"/>
                </a:lnTo>
                <a:lnTo>
                  <a:pt x="89" y="85"/>
                </a:lnTo>
                <a:lnTo>
                  <a:pt x="90" y="83"/>
                </a:lnTo>
                <a:lnTo>
                  <a:pt x="92" y="80"/>
                </a:lnTo>
                <a:lnTo>
                  <a:pt x="92" y="78"/>
                </a:lnTo>
                <a:lnTo>
                  <a:pt x="93" y="76"/>
                </a:lnTo>
                <a:lnTo>
                  <a:pt x="95" y="75"/>
                </a:lnTo>
                <a:lnTo>
                  <a:pt x="96" y="72"/>
                </a:lnTo>
                <a:lnTo>
                  <a:pt x="98" y="69"/>
                </a:lnTo>
                <a:lnTo>
                  <a:pt x="99" y="65"/>
                </a:lnTo>
                <a:lnTo>
                  <a:pt x="100" y="64"/>
                </a:lnTo>
                <a:lnTo>
                  <a:pt x="102" y="61"/>
                </a:lnTo>
                <a:lnTo>
                  <a:pt x="103" y="59"/>
                </a:lnTo>
                <a:lnTo>
                  <a:pt x="104" y="57"/>
                </a:lnTo>
                <a:lnTo>
                  <a:pt x="105" y="54"/>
                </a:lnTo>
                <a:lnTo>
                  <a:pt x="106" y="52"/>
                </a:lnTo>
                <a:lnTo>
                  <a:pt x="108" y="48"/>
                </a:lnTo>
                <a:lnTo>
                  <a:pt x="110" y="47"/>
                </a:lnTo>
                <a:lnTo>
                  <a:pt x="111" y="44"/>
                </a:lnTo>
                <a:lnTo>
                  <a:pt x="113" y="41"/>
                </a:lnTo>
                <a:lnTo>
                  <a:pt x="114" y="39"/>
                </a:lnTo>
                <a:lnTo>
                  <a:pt x="114" y="38"/>
                </a:lnTo>
                <a:lnTo>
                  <a:pt x="115" y="35"/>
                </a:lnTo>
                <a:lnTo>
                  <a:pt x="117" y="33"/>
                </a:lnTo>
                <a:lnTo>
                  <a:pt x="118" y="30"/>
                </a:lnTo>
                <a:lnTo>
                  <a:pt x="120" y="27"/>
                </a:lnTo>
                <a:lnTo>
                  <a:pt x="122" y="26"/>
                </a:lnTo>
                <a:lnTo>
                  <a:pt x="123" y="24"/>
                </a:lnTo>
                <a:lnTo>
                  <a:pt x="123" y="21"/>
                </a:lnTo>
                <a:lnTo>
                  <a:pt x="125" y="19"/>
                </a:lnTo>
                <a:lnTo>
                  <a:pt x="126" y="17"/>
                </a:lnTo>
                <a:lnTo>
                  <a:pt x="128" y="14"/>
                </a:lnTo>
                <a:lnTo>
                  <a:pt x="129" y="11"/>
                </a:lnTo>
                <a:lnTo>
                  <a:pt x="130" y="10"/>
                </a:lnTo>
                <a:lnTo>
                  <a:pt x="132" y="6"/>
                </a:lnTo>
                <a:lnTo>
                  <a:pt x="133" y="5"/>
                </a:lnTo>
                <a:lnTo>
                  <a:pt x="135" y="2"/>
                </a:lnTo>
                <a:lnTo>
                  <a:pt x="135" y="0"/>
                </a:lnTo>
              </a:path>
            </a:pathLst>
          </a:custGeom>
          <a:noFill/>
          <a:ln w="31234">
            <a:solidFill>
              <a:schemeClr val="tx2"/>
            </a:solidFill>
            <a:round/>
            <a:headEnd/>
            <a:tailEnd/>
          </a:ln>
        </p:spPr>
        <p:txBody>
          <a:bodyPr/>
          <a:lstStyle/>
          <a:p>
            <a:endParaRPr lang="en-US" dirty="0"/>
          </a:p>
        </p:txBody>
      </p:sp>
      <p:sp>
        <p:nvSpPr>
          <p:cNvPr id="20491" name="Freeform 78"/>
          <p:cNvSpPr>
            <a:spLocks/>
          </p:cNvSpPr>
          <p:nvPr/>
        </p:nvSpPr>
        <p:spPr bwMode="auto">
          <a:xfrm>
            <a:off x="3516313" y="4806950"/>
            <a:ext cx="203200" cy="128588"/>
          </a:xfrm>
          <a:custGeom>
            <a:avLst/>
            <a:gdLst>
              <a:gd name="T0" fmla="*/ 2167466 w 138"/>
              <a:gd name="T1" fmla="*/ 183502448 h 87"/>
              <a:gd name="T2" fmla="*/ 10840276 w 138"/>
              <a:gd name="T3" fmla="*/ 174764379 h 87"/>
              <a:gd name="T4" fmla="*/ 13009217 w 138"/>
              <a:gd name="T5" fmla="*/ 166026310 h 87"/>
              <a:gd name="T6" fmla="*/ 19513087 w 138"/>
              <a:gd name="T7" fmla="*/ 155103724 h 87"/>
              <a:gd name="T8" fmla="*/ 28185900 w 138"/>
              <a:gd name="T9" fmla="*/ 148550173 h 87"/>
              <a:gd name="T10" fmla="*/ 32522304 w 138"/>
              <a:gd name="T11" fmla="*/ 137626108 h 87"/>
              <a:gd name="T12" fmla="*/ 39026174 w 138"/>
              <a:gd name="T13" fmla="*/ 131072557 h 87"/>
              <a:gd name="T14" fmla="*/ 43362578 w 138"/>
              <a:gd name="T15" fmla="*/ 120149971 h 87"/>
              <a:gd name="T16" fmla="*/ 49867931 w 138"/>
              <a:gd name="T17" fmla="*/ 113596419 h 87"/>
              <a:gd name="T18" fmla="*/ 54204335 w 138"/>
              <a:gd name="T19" fmla="*/ 104858350 h 87"/>
              <a:gd name="T20" fmla="*/ 60708205 w 138"/>
              <a:gd name="T21" fmla="*/ 98304799 h 87"/>
              <a:gd name="T22" fmla="*/ 67212074 w 138"/>
              <a:gd name="T23" fmla="*/ 91751224 h 87"/>
              <a:gd name="T24" fmla="*/ 71548478 w 138"/>
              <a:gd name="T25" fmla="*/ 83013155 h 87"/>
              <a:gd name="T26" fmla="*/ 78053820 w 138"/>
              <a:gd name="T27" fmla="*/ 74275086 h 87"/>
              <a:gd name="T28" fmla="*/ 80221286 w 138"/>
              <a:gd name="T29" fmla="*/ 72090569 h 87"/>
              <a:gd name="T30" fmla="*/ 88894094 w 138"/>
              <a:gd name="T31" fmla="*/ 63352500 h 87"/>
              <a:gd name="T32" fmla="*/ 95397963 w 138"/>
              <a:gd name="T33" fmla="*/ 58983466 h 87"/>
              <a:gd name="T34" fmla="*/ 99734390 w 138"/>
              <a:gd name="T35" fmla="*/ 52429914 h 87"/>
              <a:gd name="T36" fmla="*/ 106239732 w 138"/>
              <a:gd name="T37" fmla="*/ 45874873 h 87"/>
              <a:gd name="T38" fmla="*/ 110576136 w 138"/>
              <a:gd name="T39" fmla="*/ 41505839 h 87"/>
              <a:gd name="T40" fmla="*/ 117080006 w 138"/>
              <a:gd name="T41" fmla="*/ 34952287 h 87"/>
              <a:gd name="T42" fmla="*/ 121416410 w 138"/>
              <a:gd name="T43" fmla="*/ 30583252 h 87"/>
              <a:gd name="T44" fmla="*/ 127920279 w 138"/>
              <a:gd name="T45" fmla="*/ 26214218 h 87"/>
              <a:gd name="T46" fmla="*/ 134425621 w 138"/>
              <a:gd name="T47" fmla="*/ 21845178 h 87"/>
              <a:gd name="T48" fmla="*/ 138762025 w 138"/>
              <a:gd name="T49" fmla="*/ 21845178 h 87"/>
              <a:gd name="T50" fmla="*/ 145265895 w 138"/>
              <a:gd name="T51" fmla="*/ 17476143 h 87"/>
              <a:gd name="T52" fmla="*/ 151769764 w 138"/>
              <a:gd name="T53" fmla="*/ 13107109 h 87"/>
              <a:gd name="T54" fmla="*/ 156106168 w 138"/>
              <a:gd name="T55" fmla="*/ 10922589 h 87"/>
              <a:gd name="T56" fmla="*/ 162611510 w 138"/>
              <a:gd name="T57" fmla="*/ 10922589 h 87"/>
              <a:gd name="T58" fmla="*/ 169115380 w 138"/>
              <a:gd name="T59" fmla="*/ 6553555 h 87"/>
              <a:gd name="T60" fmla="*/ 175620722 w 138"/>
              <a:gd name="T61" fmla="*/ 6553555 h 87"/>
              <a:gd name="T62" fmla="*/ 177788188 w 138"/>
              <a:gd name="T63" fmla="*/ 4369036 h 87"/>
              <a:gd name="T64" fmla="*/ 184292057 w 138"/>
              <a:gd name="T65" fmla="*/ 4369036 h 87"/>
              <a:gd name="T66" fmla="*/ 190797399 w 138"/>
              <a:gd name="T67" fmla="*/ 4369036 h 87"/>
              <a:gd name="T68" fmla="*/ 195133849 w 138"/>
              <a:gd name="T69" fmla="*/ 0 h 87"/>
              <a:gd name="T70" fmla="*/ 201637719 w 138"/>
              <a:gd name="T71" fmla="*/ 4369036 h 87"/>
              <a:gd name="T72" fmla="*/ 208143061 w 138"/>
              <a:gd name="T73" fmla="*/ 6553555 h 87"/>
              <a:gd name="T74" fmla="*/ 214646930 w 138"/>
              <a:gd name="T75" fmla="*/ 6553555 h 87"/>
              <a:gd name="T76" fmla="*/ 218983334 w 138"/>
              <a:gd name="T77" fmla="*/ 6553555 h 87"/>
              <a:gd name="T78" fmla="*/ 225487204 w 138"/>
              <a:gd name="T79" fmla="*/ 6553555 h 87"/>
              <a:gd name="T80" fmla="*/ 229823608 w 138"/>
              <a:gd name="T81" fmla="*/ 10922589 h 87"/>
              <a:gd name="T82" fmla="*/ 234160012 w 138"/>
              <a:gd name="T83" fmla="*/ 10922589 h 87"/>
              <a:gd name="T84" fmla="*/ 242832819 w 138"/>
              <a:gd name="T85" fmla="*/ 13107109 h 87"/>
              <a:gd name="T86" fmla="*/ 247169223 w 138"/>
              <a:gd name="T87" fmla="*/ 19660661 h 87"/>
              <a:gd name="T88" fmla="*/ 253673093 w 138"/>
              <a:gd name="T89" fmla="*/ 21845178 h 87"/>
              <a:gd name="T90" fmla="*/ 258009497 w 138"/>
              <a:gd name="T91" fmla="*/ 26214218 h 87"/>
              <a:gd name="T92" fmla="*/ 264514839 w 138"/>
              <a:gd name="T93" fmla="*/ 28398735 h 87"/>
              <a:gd name="T94" fmla="*/ 273186174 w 138"/>
              <a:gd name="T95" fmla="*/ 30583252 h 87"/>
              <a:gd name="T96" fmla="*/ 275355112 w 138"/>
              <a:gd name="T97" fmla="*/ 39321321 h 87"/>
              <a:gd name="T98" fmla="*/ 279691516 w 138"/>
              <a:gd name="T99" fmla="*/ 43690356 h 87"/>
              <a:gd name="T100" fmla="*/ 288364324 w 138"/>
              <a:gd name="T101" fmla="*/ 48060868 h 87"/>
              <a:gd name="T102" fmla="*/ 292700728 w 138"/>
              <a:gd name="T103" fmla="*/ 52429914 h 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87"/>
              <a:gd name="T158" fmla="*/ 138 w 138"/>
              <a:gd name="T159" fmla="*/ 87 h 8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87">
                <a:moveTo>
                  <a:pt x="0" y="86"/>
                </a:moveTo>
                <a:lnTo>
                  <a:pt x="1" y="84"/>
                </a:lnTo>
                <a:lnTo>
                  <a:pt x="3" y="82"/>
                </a:lnTo>
                <a:lnTo>
                  <a:pt x="5" y="80"/>
                </a:lnTo>
                <a:lnTo>
                  <a:pt x="6" y="78"/>
                </a:lnTo>
                <a:lnTo>
                  <a:pt x="6" y="76"/>
                </a:lnTo>
                <a:lnTo>
                  <a:pt x="8" y="73"/>
                </a:lnTo>
                <a:lnTo>
                  <a:pt x="9" y="71"/>
                </a:lnTo>
                <a:lnTo>
                  <a:pt x="11" y="70"/>
                </a:lnTo>
                <a:lnTo>
                  <a:pt x="13" y="68"/>
                </a:lnTo>
                <a:lnTo>
                  <a:pt x="14" y="66"/>
                </a:lnTo>
                <a:lnTo>
                  <a:pt x="15" y="63"/>
                </a:lnTo>
                <a:lnTo>
                  <a:pt x="15" y="61"/>
                </a:lnTo>
                <a:lnTo>
                  <a:pt x="18" y="60"/>
                </a:lnTo>
                <a:lnTo>
                  <a:pt x="19" y="58"/>
                </a:lnTo>
                <a:lnTo>
                  <a:pt x="20" y="55"/>
                </a:lnTo>
                <a:lnTo>
                  <a:pt x="22" y="54"/>
                </a:lnTo>
                <a:lnTo>
                  <a:pt x="23" y="52"/>
                </a:lnTo>
                <a:lnTo>
                  <a:pt x="24" y="51"/>
                </a:lnTo>
                <a:lnTo>
                  <a:pt x="25" y="48"/>
                </a:lnTo>
                <a:lnTo>
                  <a:pt x="26" y="46"/>
                </a:lnTo>
                <a:lnTo>
                  <a:pt x="28" y="45"/>
                </a:lnTo>
                <a:lnTo>
                  <a:pt x="29" y="44"/>
                </a:lnTo>
                <a:lnTo>
                  <a:pt x="31" y="42"/>
                </a:lnTo>
                <a:lnTo>
                  <a:pt x="32" y="40"/>
                </a:lnTo>
                <a:lnTo>
                  <a:pt x="33" y="38"/>
                </a:lnTo>
                <a:lnTo>
                  <a:pt x="35" y="36"/>
                </a:lnTo>
                <a:lnTo>
                  <a:pt x="36" y="34"/>
                </a:lnTo>
                <a:lnTo>
                  <a:pt x="37" y="34"/>
                </a:lnTo>
                <a:lnTo>
                  <a:pt x="37" y="33"/>
                </a:lnTo>
                <a:lnTo>
                  <a:pt x="40" y="30"/>
                </a:lnTo>
                <a:lnTo>
                  <a:pt x="41" y="29"/>
                </a:lnTo>
                <a:lnTo>
                  <a:pt x="42" y="27"/>
                </a:lnTo>
                <a:lnTo>
                  <a:pt x="44" y="27"/>
                </a:lnTo>
                <a:lnTo>
                  <a:pt x="44" y="24"/>
                </a:lnTo>
                <a:lnTo>
                  <a:pt x="46" y="24"/>
                </a:lnTo>
                <a:lnTo>
                  <a:pt x="47" y="22"/>
                </a:lnTo>
                <a:lnTo>
                  <a:pt x="49" y="21"/>
                </a:lnTo>
                <a:lnTo>
                  <a:pt x="50" y="20"/>
                </a:lnTo>
                <a:lnTo>
                  <a:pt x="51" y="19"/>
                </a:lnTo>
                <a:lnTo>
                  <a:pt x="52" y="18"/>
                </a:lnTo>
                <a:lnTo>
                  <a:pt x="54" y="16"/>
                </a:lnTo>
                <a:lnTo>
                  <a:pt x="55" y="15"/>
                </a:lnTo>
                <a:lnTo>
                  <a:pt x="56" y="14"/>
                </a:lnTo>
                <a:lnTo>
                  <a:pt x="58" y="13"/>
                </a:lnTo>
                <a:lnTo>
                  <a:pt x="59" y="12"/>
                </a:lnTo>
                <a:lnTo>
                  <a:pt x="61" y="12"/>
                </a:lnTo>
                <a:lnTo>
                  <a:pt x="62" y="10"/>
                </a:lnTo>
                <a:lnTo>
                  <a:pt x="63" y="10"/>
                </a:lnTo>
                <a:lnTo>
                  <a:pt x="64" y="10"/>
                </a:lnTo>
                <a:lnTo>
                  <a:pt x="66" y="9"/>
                </a:lnTo>
                <a:lnTo>
                  <a:pt x="67" y="8"/>
                </a:lnTo>
                <a:lnTo>
                  <a:pt x="69" y="7"/>
                </a:lnTo>
                <a:lnTo>
                  <a:pt x="70" y="6"/>
                </a:lnTo>
                <a:lnTo>
                  <a:pt x="71" y="5"/>
                </a:lnTo>
                <a:lnTo>
                  <a:pt x="72" y="5"/>
                </a:lnTo>
                <a:lnTo>
                  <a:pt x="73" y="5"/>
                </a:lnTo>
                <a:lnTo>
                  <a:pt x="75" y="5"/>
                </a:lnTo>
                <a:lnTo>
                  <a:pt x="76" y="3"/>
                </a:lnTo>
                <a:lnTo>
                  <a:pt x="78" y="3"/>
                </a:lnTo>
                <a:lnTo>
                  <a:pt x="79" y="3"/>
                </a:lnTo>
                <a:lnTo>
                  <a:pt x="81" y="3"/>
                </a:lnTo>
                <a:lnTo>
                  <a:pt x="82" y="2"/>
                </a:lnTo>
                <a:lnTo>
                  <a:pt x="84" y="2"/>
                </a:lnTo>
                <a:lnTo>
                  <a:pt x="85" y="2"/>
                </a:lnTo>
                <a:lnTo>
                  <a:pt x="87" y="2"/>
                </a:lnTo>
                <a:lnTo>
                  <a:pt x="88" y="2"/>
                </a:lnTo>
                <a:lnTo>
                  <a:pt x="90" y="0"/>
                </a:lnTo>
                <a:lnTo>
                  <a:pt x="92" y="0"/>
                </a:lnTo>
                <a:lnTo>
                  <a:pt x="93" y="2"/>
                </a:lnTo>
                <a:lnTo>
                  <a:pt x="94" y="2"/>
                </a:lnTo>
                <a:lnTo>
                  <a:pt x="96" y="3"/>
                </a:lnTo>
                <a:lnTo>
                  <a:pt x="98" y="3"/>
                </a:lnTo>
                <a:lnTo>
                  <a:pt x="99" y="3"/>
                </a:lnTo>
                <a:lnTo>
                  <a:pt x="100" y="2"/>
                </a:lnTo>
                <a:lnTo>
                  <a:pt x="101" y="3"/>
                </a:lnTo>
                <a:lnTo>
                  <a:pt x="102" y="3"/>
                </a:lnTo>
                <a:lnTo>
                  <a:pt x="104" y="3"/>
                </a:lnTo>
                <a:lnTo>
                  <a:pt x="105" y="5"/>
                </a:lnTo>
                <a:lnTo>
                  <a:pt x="106" y="5"/>
                </a:lnTo>
                <a:lnTo>
                  <a:pt x="107" y="5"/>
                </a:lnTo>
                <a:lnTo>
                  <a:pt x="108" y="5"/>
                </a:lnTo>
                <a:lnTo>
                  <a:pt x="111" y="6"/>
                </a:lnTo>
                <a:lnTo>
                  <a:pt x="112" y="6"/>
                </a:lnTo>
                <a:lnTo>
                  <a:pt x="113" y="8"/>
                </a:lnTo>
                <a:lnTo>
                  <a:pt x="114" y="9"/>
                </a:lnTo>
                <a:lnTo>
                  <a:pt x="116" y="10"/>
                </a:lnTo>
                <a:lnTo>
                  <a:pt x="117" y="10"/>
                </a:lnTo>
                <a:lnTo>
                  <a:pt x="118" y="10"/>
                </a:lnTo>
                <a:lnTo>
                  <a:pt x="119" y="12"/>
                </a:lnTo>
                <a:lnTo>
                  <a:pt x="120" y="12"/>
                </a:lnTo>
                <a:lnTo>
                  <a:pt x="122" y="13"/>
                </a:lnTo>
                <a:lnTo>
                  <a:pt x="124" y="14"/>
                </a:lnTo>
                <a:lnTo>
                  <a:pt x="126" y="14"/>
                </a:lnTo>
                <a:lnTo>
                  <a:pt x="126" y="16"/>
                </a:lnTo>
                <a:lnTo>
                  <a:pt x="127" y="18"/>
                </a:lnTo>
                <a:lnTo>
                  <a:pt x="128" y="19"/>
                </a:lnTo>
                <a:lnTo>
                  <a:pt x="129" y="20"/>
                </a:lnTo>
                <a:lnTo>
                  <a:pt x="131" y="21"/>
                </a:lnTo>
                <a:lnTo>
                  <a:pt x="133" y="22"/>
                </a:lnTo>
                <a:lnTo>
                  <a:pt x="134" y="24"/>
                </a:lnTo>
                <a:lnTo>
                  <a:pt x="135" y="24"/>
                </a:lnTo>
                <a:lnTo>
                  <a:pt x="137" y="27"/>
                </a:lnTo>
              </a:path>
            </a:pathLst>
          </a:custGeom>
          <a:noFill/>
          <a:ln w="31234">
            <a:solidFill>
              <a:schemeClr val="tx2"/>
            </a:solidFill>
            <a:round/>
            <a:headEnd/>
            <a:tailEnd/>
          </a:ln>
        </p:spPr>
        <p:txBody>
          <a:bodyPr/>
          <a:lstStyle/>
          <a:p>
            <a:endParaRPr lang="en-US" dirty="0"/>
          </a:p>
        </p:txBody>
      </p:sp>
      <p:sp>
        <p:nvSpPr>
          <p:cNvPr id="20492" name="Freeform 79"/>
          <p:cNvSpPr>
            <a:spLocks/>
          </p:cNvSpPr>
          <p:nvPr/>
        </p:nvSpPr>
        <p:spPr bwMode="auto">
          <a:xfrm>
            <a:off x="3717925" y="4846638"/>
            <a:ext cx="200025" cy="320675"/>
          </a:xfrm>
          <a:custGeom>
            <a:avLst/>
            <a:gdLst>
              <a:gd name="T0" fmla="*/ 0 w 136"/>
              <a:gd name="T1" fmla="*/ 0 h 218"/>
              <a:gd name="T2" fmla="*/ 8652551 w 136"/>
              <a:gd name="T3" fmla="*/ 4327642 h 218"/>
              <a:gd name="T4" fmla="*/ 12979563 w 136"/>
              <a:gd name="T5" fmla="*/ 12982927 h 218"/>
              <a:gd name="T6" fmla="*/ 17305102 w 136"/>
              <a:gd name="T7" fmla="*/ 19474387 h 218"/>
              <a:gd name="T8" fmla="*/ 25957656 w 136"/>
              <a:gd name="T9" fmla="*/ 28129673 h 218"/>
              <a:gd name="T10" fmla="*/ 30284665 w 136"/>
              <a:gd name="T11" fmla="*/ 32457314 h 218"/>
              <a:gd name="T12" fmla="*/ 36773709 w 136"/>
              <a:gd name="T13" fmla="*/ 41112594 h 218"/>
              <a:gd name="T14" fmla="*/ 38937214 w 136"/>
              <a:gd name="T15" fmla="*/ 47604055 h 218"/>
              <a:gd name="T16" fmla="*/ 47589762 w 136"/>
              <a:gd name="T17" fmla="*/ 54095527 h 218"/>
              <a:gd name="T18" fmla="*/ 54078817 w 136"/>
              <a:gd name="T19" fmla="*/ 62750807 h 218"/>
              <a:gd name="T20" fmla="*/ 56242321 w 136"/>
              <a:gd name="T21" fmla="*/ 71406088 h 218"/>
              <a:gd name="T22" fmla="*/ 62731365 w 136"/>
              <a:gd name="T23" fmla="*/ 77897548 h 218"/>
              <a:gd name="T24" fmla="*/ 69221879 w 136"/>
              <a:gd name="T25" fmla="*/ 86551358 h 218"/>
              <a:gd name="T26" fmla="*/ 75710922 w 136"/>
              <a:gd name="T27" fmla="*/ 95206639 h 218"/>
              <a:gd name="T28" fmla="*/ 80037932 w 136"/>
              <a:gd name="T29" fmla="*/ 103861942 h 218"/>
              <a:gd name="T30" fmla="*/ 86526975 w 136"/>
              <a:gd name="T31" fmla="*/ 112517223 h 218"/>
              <a:gd name="T32" fmla="*/ 90852514 w 136"/>
              <a:gd name="T33" fmla="*/ 121172503 h 218"/>
              <a:gd name="T34" fmla="*/ 97343051 w 136"/>
              <a:gd name="T35" fmla="*/ 131991604 h 218"/>
              <a:gd name="T36" fmla="*/ 103832094 w 136"/>
              <a:gd name="T37" fmla="*/ 140646885 h 218"/>
              <a:gd name="T38" fmla="*/ 108159104 w 136"/>
              <a:gd name="T39" fmla="*/ 149302165 h 218"/>
              <a:gd name="T40" fmla="*/ 114648147 w 136"/>
              <a:gd name="T41" fmla="*/ 160121266 h 218"/>
              <a:gd name="T42" fmla="*/ 118973686 w 136"/>
              <a:gd name="T43" fmla="*/ 168776547 h 218"/>
              <a:gd name="T44" fmla="*/ 125464200 w 136"/>
              <a:gd name="T45" fmla="*/ 175268007 h 218"/>
              <a:gd name="T46" fmla="*/ 131953244 w 136"/>
              <a:gd name="T47" fmla="*/ 186087108 h 218"/>
              <a:gd name="T48" fmla="*/ 136280253 w 136"/>
              <a:gd name="T49" fmla="*/ 199070075 h 218"/>
              <a:gd name="T50" fmla="*/ 142769296 w 136"/>
              <a:gd name="T51" fmla="*/ 209889176 h 218"/>
              <a:gd name="T52" fmla="*/ 149258340 w 136"/>
              <a:gd name="T53" fmla="*/ 216380636 h 218"/>
              <a:gd name="T54" fmla="*/ 153585349 w 136"/>
              <a:gd name="T55" fmla="*/ 229363557 h 218"/>
              <a:gd name="T56" fmla="*/ 160074393 w 136"/>
              <a:gd name="T57" fmla="*/ 240181187 h 218"/>
              <a:gd name="T58" fmla="*/ 164401402 w 136"/>
              <a:gd name="T59" fmla="*/ 248836467 h 218"/>
              <a:gd name="T60" fmla="*/ 170890446 w 136"/>
              <a:gd name="T61" fmla="*/ 255327928 h 218"/>
              <a:gd name="T62" fmla="*/ 177379489 w 136"/>
              <a:gd name="T63" fmla="*/ 268310849 h 218"/>
              <a:gd name="T64" fmla="*/ 181706498 w 136"/>
              <a:gd name="T65" fmla="*/ 279129949 h 218"/>
              <a:gd name="T66" fmla="*/ 186032037 w 136"/>
              <a:gd name="T67" fmla="*/ 289949050 h 218"/>
              <a:gd name="T68" fmla="*/ 194684631 w 136"/>
              <a:gd name="T69" fmla="*/ 296440511 h 218"/>
              <a:gd name="T70" fmla="*/ 199011641 w 136"/>
              <a:gd name="T71" fmla="*/ 311587252 h 218"/>
              <a:gd name="T72" fmla="*/ 203338650 w 136"/>
              <a:gd name="T73" fmla="*/ 320242532 h 218"/>
              <a:gd name="T74" fmla="*/ 209827694 w 136"/>
              <a:gd name="T75" fmla="*/ 328897813 h 218"/>
              <a:gd name="T76" fmla="*/ 216316737 w 136"/>
              <a:gd name="T77" fmla="*/ 339716914 h 218"/>
              <a:gd name="T78" fmla="*/ 222805780 w 136"/>
              <a:gd name="T79" fmla="*/ 352699835 h 218"/>
              <a:gd name="T80" fmla="*/ 229296295 w 136"/>
              <a:gd name="T81" fmla="*/ 357027475 h 218"/>
              <a:gd name="T82" fmla="*/ 231459799 w 136"/>
              <a:gd name="T83" fmla="*/ 370010396 h 218"/>
              <a:gd name="T84" fmla="*/ 237948843 w 136"/>
              <a:gd name="T85" fmla="*/ 380829497 h 218"/>
              <a:gd name="T86" fmla="*/ 242274381 w 136"/>
              <a:gd name="T87" fmla="*/ 389484869 h 218"/>
              <a:gd name="T88" fmla="*/ 248764896 w 136"/>
              <a:gd name="T89" fmla="*/ 398138679 h 218"/>
              <a:gd name="T90" fmla="*/ 255253939 w 136"/>
              <a:gd name="T91" fmla="*/ 406793959 h 218"/>
              <a:gd name="T92" fmla="*/ 259580948 w 136"/>
              <a:gd name="T93" fmla="*/ 417613060 h 218"/>
              <a:gd name="T94" fmla="*/ 266069992 w 136"/>
              <a:gd name="T95" fmla="*/ 428432161 h 218"/>
              <a:gd name="T96" fmla="*/ 272559035 w 136"/>
              <a:gd name="T97" fmla="*/ 437087441 h 218"/>
              <a:gd name="T98" fmla="*/ 276886045 w 136"/>
              <a:gd name="T99" fmla="*/ 447906542 h 218"/>
              <a:gd name="T100" fmla="*/ 283375088 w 136"/>
              <a:gd name="T101" fmla="*/ 456561823 h 218"/>
              <a:gd name="T102" fmla="*/ 289864132 w 136"/>
              <a:gd name="T103" fmla="*/ 465217103 h 2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6"/>
              <a:gd name="T157" fmla="*/ 0 h 218"/>
              <a:gd name="T158" fmla="*/ 136 w 136"/>
              <a:gd name="T159" fmla="*/ 218 h 2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6" h="218">
                <a:moveTo>
                  <a:pt x="0" y="0"/>
                </a:moveTo>
                <a:lnTo>
                  <a:pt x="0" y="0"/>
                </a:lnTo>
                <a:lnTo>
                  <a:pt x="1" y="1"/>
                </a:lnTo>
                <a:lnTo>
                  <a:pt x="4" y="2"/>
                </a:lnTo>
                <a:lnTo>
                  <a:pt x="5" y="5"/>
                </a:lnTo>
                <a:lnTo>
                  <a:pt x="6" y="6"/>
                </a:lnTo>
                <a:lnTo>
                  <a:pt x="7" y="7"/>
                </a:lnTo>
                <a:lnTo>
                  <a:pt x="8" y="9"/>
                </a:lnTo>
                <a:lnTo>
                  <a:pt x="10" y="11"/>
                </a:lnTo>
                <a:lnTo>
                  <a:pt x="12" y="13"/>
                </a:lnTo>
                <a:lnTo>
                  <a:pt x="14" y="15"/>
                </a:lnTo>
                <a:lnTo>
                  <a:pt x="15" y="17"/>
                </a:lnTo>
                <a:lnTo>
                  <a:pt x="17" y="19"/>
                </a:lnTo>
                <a:lnTo>
                  <a:pt x="18" y="20"/>
                </a:lnTo>
                <a:lnTo>
                  <a:pt x="18" y="22"/>
                </a:lnTo>
                <a:lnTo>
                  <a:pt x="20" y="24"/>
                </a:lnTo>
                <a:lnTo>
                  <a:pt x="22" y="25"/>
                </a:lnTo>
                <a:lnTo>
                  <a:pt x="23" y="26"/>
                </a:lnTo>
                <a:lnTo>
                  <a:pt x="25" y="29"/>
                </a:lnTo>
                <a:lnTo>
                  <a:pt x="26" y="31"/>
                </a:lnTo>
                <a:lnTo>
                  <a:pt x="26" y="33"/>
                </a:lnTo>
                <a:lnTo>
                  <a:pt x="27" y="35"/>
                </a:lnTo>
                <a:lnTo>
                  <a:pt x="29" y="36"/>
                </a:lnTo>
                <a:lnTo>
                  <a:pt x="31" y="37"/>
                </a:lnTo>
                <a:lnTo>
                  <a:pt x="32" y="40"/>
                </a:lnTo>
                <a:lnTo>
                  <a:pt x="33" y="43"/>
                </a:lnTo>
                <a:lnTo>
                  <a:pt x="35" y="44"/>
                </a:lnTo>
                <a:lnTo>
                  <a:pt x="36" y="47"/>
                </a:lnTo>
                <a:lnTo>
                  <a:pt x="37" y="48"/>
                </a:lnTo>
                <a:lnTo>
                  <a:pt x="38" y="51"/>
                </a:lnTo>
                <a:lnTo>
                  <a:pt x="40" y="52"/>
                </a:lnTo>
                <a:lnTo>
                  <a:pt x="41" y="54"/>
                </a:lnTo>
                <a:lnTo>
                  <a:pt x="42" y="56"/>
                </a:lnTo>
                <a:lnTo>
                  <a:pt x="44" y="59"/>
                </a:lnTo>
                <a:lnTo>
                  <a:pt x="45" y="61"/>
                </a:lnTo>
                <a:lnTo>
                  <a:pt x="46" y="63"/>
                </a:lnTo>
                <a:lnTo>
                  <a:pt x="48" y="65"/>
                </a:lnTo>
                <a:lnTo>
                  <a:pt x="49" y="67"/>
                </a:lnTo>
                <a:lnTo>
                  <a:pt x="50" y="69"/>
                </a:lnTo>
                <a:lnTo>
                  <a:pt x="51" y="71"/>
                </a:lnTo>
                <a:lnTo>
                  <a:pt x="53" y="74"/>
                </a:lnTo>
                <a:lnTo>
                  <a:pt x="54" y="77"/>
                </a:lnTo>
                <a:lnTo>
                  <a:pt x="55" y="78"/>
                </a:lnTo>
                <a:lnTo>
                  <a:pt x="57" y="81"/>
                </a:lnTo>
                <a:lnTo>
                  <a:pt x="58" y="81"/>
                </a:lnTo>
                <a:lnTo>
                  <a:pt x="59" y="85"/>
                </a:lnTo>
                <a:lnTo>
                  <a:pt x="61" y="86"/>
                </a:lnTo>
                <a:lnTo>
                  <a:pt x="62" y="89"/>
                </a:lnTo>
                <a:lnTo>
                  <a:pt x="63" y="92"/>
                </a:lnTo>
                <a:lnTo>
                  <a:pt x="64" y="94"/>
                </a:lnTo>
                <a:lnTo>
                  <a:pt x="66" y="97"/>
                </a:lnTo>
                <a:lnTo>
                  <a:pt x="68" y="98"/>
                </a:lnTo>
                <a:lnTo>
                  <a:pt x="69" y="100"/>
                </a:lnTo>
                <a:lnTo>
                  <a:pt x="70" y="102"/>
                </a:lnTo>
                <a:lnTo>
                  <a:pt x="71" y="106"/>
                </a:lnTo>
                <a:lnTo>
                  <a:pt x="72" y="107"/>
                </a:lnTo>
                <a:lnTo>
                  <a:pt x="74" y="111"/>
                </a:lnTo>
                <a:lnTo>
                  <a:pt x="75" y="112"/>
                </a:lnTo>
                <a:lnTo>
                  <a:pt x="76" y="115"/>
                </a:lnTo>
                <a:lnTo>
                  <a:pt x="77" y="116"/>
                </a:lnTo>
                <a:lnTo>
                  <a:pt x="79" y="118"/>
                </a:lnTo>
                <a:lnTo>
                  <a:pt x="81" y="121"/>
                </a:lnTo>
                <a:lnTo>
                  <a:pt x="82" y="124"/>
                </a:lnTo>
                <a:lnTo>
                  <a:pt x="83" y="126"/>
                </a:lnTo>
                <a:lnTo>
                  <a:pt x="84" y="129"/>
                </a:lnTo>
                <a:lnTo>
                  <a:pt x="85" y="131"/>
                </a:lnTo>
                <a:lnTo>
                  <a:pt x="86" y="134"/>
                </a:lnTo>
                <a:lnTo>
                  <a:pt x="88" y="135"/>
                </a:lnTo>
                <a:lnTo>
                  <a:pt x="90" y="137"/>
                </a:lnTo>
                <a:lnTo>
                  <a:pt x="91" y="140"/>
                </a:lnTo>
                <a:lnTo>
                  <a:pt x="92" y="144"/>
                </a:lnTo>
                <a:lnTo>
                  <a:pt x="93" y="145"/>
                </a:lnTo>
                <a:lnTo>
                  <a:pt x="94" y="148"/>
                </a:lnTo>
                <a:lnTo>
                  <a:pt x="96" y="150"/>
                </a:lnTo>
                <a:lnTo>
                  <a:pt x="97" y="152"/>
                </a:lnTo>
                <a:lnTo>
                  <a:pt x="99" y="155"/>
                </a:lnTo>
                <a:lnTo>
                  <a:pt x="100" y="157"/>
                </a:lnTo>
                <a:lnTo>
                  <a:pt x="101" y="159"/>
                </a:lnTo>
                <a:lnTo>
                  <a:pt x="103" y="163"/>
                </a:lnTo>
                <a:lnTo>
                  <a:pt x="104" y="164"/>
                </a:lnTo>
                <a:lnTo>
                  <a:pt x="106" y="165"/>
                </a:lnTo>
                <a:lnTo>
                  <a:pt x="106" y="169"/>
                </a:lnTo>
                <a:lnTo>
                  <a:pt x="107" y="171"/>
                </a:lnTo>
                <a:lnTo>
                  <a:pt x="109" y="173"/>
                </a:lnTo>
                <a:lnTo>
                  <a:pt x="110" y="176"/>
                </a:lnTo>
                <a:lnTo>
                  <a:pt x="112" y="178"/>
                </a:lnTo>
                <a:lnTo>
                  <a:pt x="112" y="180"/>
                </a:lnTo>
                <a:lnTo>
                  <a:pt x="114" y="181"/>
                </a:lnTo>
                <a:lnTo>
                  <a:pt x="115" y="184"/>
                </a:lnTo>
                <a:lnTo>
                  <a:pt x="117" y="187"/>
                </a:lnTo>
                <a:lnTo>
                  <a:pt x="118" y="188"/>
                </a:lnTo>
                <a:lnTo>
                  <a:pt x="119" y="191"/>
                </a:lnTo>
                <a:lnTo>
                  <a:pt x="120" y="193"/>
                </a:lnTo>
                <a:lnTo>
                  <a:pt x="122" y="194"/>
                </a:lnTo>
                <a:lnTo>
                  <a:pt x="123" y="198"/>
                </a:lnTo>
                <a:lnTo>
                  <a:pt x="125" y="200"/>
                </a:lnTo>
                <a:lnTo>
                  <a:pt x="126" y="202"/>
                </a:lnTo>
                <a:lnTo>
                  <a:pt x="128" y="205"/>
                </a:lnTo>
                <a:lnTo>
                  <a:pt x="128" y="207"/>
                </a:lnTo>
                <a:lnTo>
                  <a:pt x="129" y="209"/>
                </a:lnTo>
                <a:lnTo>
                  <a:pt x="131" y="211"/>
                </a:lnTo>
                <a:lnTo>
                  <a:pt x="133" y="212"/>
                </a:lnTo>
                <a:lnTo>
                  <a:pt x="134" y="215"/>
                </a:lnTo>
                <a:lnTo>
                  <a:pt x="135" y="217"/>
                </a:lnTo>
              </a:path>
            </a:pathLst>
          </a:custGeom>
          <a:noFill/>
          <a:ln w="31234">
            <a:solidFill>
              <a:schemeClr val="tx2"/>
            </a:solidFill>
            <a:round/>
            <a:headEnd/>
            <a:tailEnd/>
          </a:ln>
        </p:spPr>
        <p:txBody>
          <a:bodyPr/>
          <a:lstStyle/>
          <a:p>
            <a:endParaRPr lang="en-US" dirty="0"/>
          </a:p>
        </p:txBody>
      </p:sp>
      <p:sp>
        <p:nvSpPr>
          <p:cNvPr id="20493" name="Freeform 80"/>
          <p:cNvSpPr>
            <a:spLocks/>
          </p:cNvSpPr>
          <p:nvPr/>
        </p:nvSpPr>
        <p:spPr bwMode="auto">
          <a:xfrm>
            <a:off x="3916363" y="5165725"/>
            <a:ext cx="122237" cy="166688"/>
          </a:xfrm>
          <a:custGeom>
            <a:avLst/>
            <a:gdLst>
              <a:gd name="T0" fmla="*/ 4234639 w 84"/>
              <a:gd name="T1" fmla="*/ 6527385 h 113"/>
              <a:gd name="T2" fmla="*/ 8470733 w 84"/>
              <a:gd name="T3" fmla="*/ 15232040 h 113"/>
              <a:gd name="T4" fmla="*/ 14822692 w 84"/>
              <a:gd name="T5" fmla="*/ 23935216 h 113"/>
              <a:gd name="T6" fmla="*/ 19058784 w 84"/>
              <a:gd name="T7" fmla="*/ 32639873 h 113"/>
              <a:gd name="T8" fmla="*/ 25410746 w 84"/>
              <a:gd name="T9" fmla="*/ 41343050 h 113"/>
              <a:gd name="T10" fmla="*/ 29646839 w 84"/>
              <a:gd name="T11" fmla="*/ 50047713 h 113"/>
              <a:gd name="T12" fmla="*/ 35998795 w 84"/>
              <a:gd name="T13" fmla="*/ 58750889 h 113"/>
              <a:gd name="T14" fmla="*/ 42352206 w 84"/>
              <a:gd name="T15" fmla="*/ 69631335 h 113"/>
              <a:gd name="T16" fmla="*/ 46586843 w 84"/>
              <a:gd name="T17" fmla="*/ 76158717 h 113"/>
              <a:gd name="T18" fmla="*/ 52940266 w 84"/>
              <a:gd name="T19" fmla="*/ 82686099 h 113"/>
              <a:gd name="T20" fmla="*/ 59293677 w 84"/>
              <a:gd name="T21" fmla="*/ 93566545 h 113"/>
              <a:gd name="T22" fmla="*/ 63528315 w 84"/>
              <a:gd name="T23" fmla="*/ 102269744 h 113"/>
              <a:gd name="T24" fmla="*/ 69881726 w 84"/>
              <a:gd name="T25" fmla="*/ 108798602 h 113"/>
              <a:gd name="T26" fmla="*/ 74116363 w 84"/>
              <a:gd name="T27" fmla="*/ 117501778 h 113"/>
              <a:gd name="T28" fmla="*/ 80469775 w 84"/>
              <a:gd name="T29" fmla="*/ 126206430 h 113"/>
              <a:gd name="T30" fmla="*/ 84704412 w 84"/>
              <a:gd name="T31" fmla="*/ 134909606 h 113"/>
              <a:gd name="T32" fmla="*/ 91057823 w 84"/>
              <a:gd name="T33" fmla="*/ 141436989 h 113"/>
              <a:gd name="T34" fmla="*/ 97409802 w 84"/>
              <a:gd name="T35" fmla="*/ 147965846 h 113"/>
              <a:gd name="T36" fmla="*/ 103763214 w 84"/>
              <a:gd name="T37" fmla="*/ 154493228 h 113"/>
              <a:gd name="T38" fmla="*/ 107997851 w 84"/>
              <a:gd name="T39" fmla="*/ 163197880 h 113"/>
              <a:gd name="T40" fmla="*/ 114351262 w 84"/>
              <a:gd name="T41" fmla="*/ 171901056 h 113"/>
              <a:gd name="T42" fmla="*/ 120704674 w 84"/>
              <a:gd name="T43" fmla="*/ 178428439 h 113"/>
              <a:gd name="T44" fmla="*/ 122821992 w 84"/>
              <a:gd name="T45" fmla="*/ 184957296 h 113"/>
              <a:gd name="T46" fmla="*/ 129173948 w 84"/>
              <a:gd name="T47" fmla="*/ 191484678 h 113"/>
              <a:gd name="T48" fmla="*/ 135527360 w 84"/>
              <a:gd name="T49" fmla="*/ 198012107 h 113"/>
              <a:gd name="T50" fmla="*/ 139761997 w 84"/>
              <a:gd name="T51" fmla="*/ 202365170 h 113"/>
              <a:gd name="T52" fmla="*/ 148232727 w 84"/>
              <a:gd name="T53" fmla="*/ 213244141 h 113"/>
              <a:gd name="T54" fmla="*/ 152468820 w 84"/>
              <a:gd name="T55" fmla="*/ 219772998 h 113"/>
              <a:gd name="T56" fmla="*/ 158820776 w 84"/>
              <a:gd name="T57" fmla="*/ 226300380 h 113"/>
              <a:gd name="T58" fmla="*/ 163056868 w 84"/>
              <a:gd name="T59" fmla="*/ 230651968 h 113"/>
              <a:gd name="T60" fmla="*/ 169408824 w 84"/>
              <a:gd name="T61" fmla="*/ 239356620 h 113"/>
              <a:gd name="T62" fmla="*/ 175762236 w 84"/>
              <a:gd name="T63" fmla="*/ 243708208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4"/>
              <a:gd name="T97" fmla="*/ 0 h 113"/>
              <a:gd name="T98" fmla="*/ 84 w 84"/>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4" h="113">
                <a:moveTo>
                  <a:pt x="0" y="0"/>
                </a:moveTo>
                <a:lnTo>
                  <a:pt x="2" y="3"/>
                </a:lnTo>
                <a:lnTo>
                  <a:pt x="2" y="5"/>
                </a:lnTo>
                <a:lnTo>
                  <a:pt x="4" y="7"/>
                </a:lnTo>
                <a:lnTo>
                  <a:pt x="5" y="8"/>
                </a:lnTo>
                <a:lnTo>
                  <a:pt x="7" y="11"/>
                </a:lnTo>
                <a:lnTo>
                  <a:pt x="8" y="13"/>
                </a:lnTo>
                <a:lnTo>
                  <a:pt x="9" y="15"/>
                </a:lnTo>
                <a:lnTo>
                  <a:pt x="11" y="17"/>
                </a:lnTo>
                <a:lnTo>
                  <a:pt x="12" y="19"/>
                </a:lnTo>
                <a:lnTo>
                  <a:pt x="14" y="20"/>
                </a:lnTo>
                <a:lnTo>
                  <a:pt x="14" y="23"/>
                </a:lnTo>
                <a:lnTo>
                  <a:pt x="15" y="25"/>
                </a:lnTo>
                <a:lnTo>
                  <a:pt x="17" y="27"/>
                </a:lnTo>
                <a:lnTo>
                  <a:pt x="19" y="29"/>
                </a:lnTo>
                <a:lnTo>
                  <a:pt x="20" y="32"/>
                </a:lnTo>
                <a:lnTo>
                  <a:pt x="20" y="33"/>
                </a:lnTo>
                <a:lnTo>
                  <a:pt x="22" y="35"/>
                </a:lnTo>
                <a:lnTo>
                  <a:pt x="23" y="38"/>
                </a:lnTo>
                <a:lnTo>
                  <a:pt x="25" y="38"/>
                </a:lnTo>
                <a:lnTo>
                  <a:pt x="26" y="40"/>
                </a:lnTo>
                <a:lnTo>
                  <a:pt x="28" y="43"/>
                </a:lnTo>
                <a:lnTo>
                  <a:pt x="29" y="45"/>
                </a:lnTo>
                <a:lnTo>
                  <a:pt x="30" y="47"/>
                </a:lnTo>
                <a:lnTo>
                  <a:pt x="31" y="48"/>
                </a:lnTo>
                <a:lnTo>
                  <a:pt x="33" y="50"/>
                </a:lnTo>
                <a:lnTo>
                  <a:pt x="34" y="52"/>
                </a:lnTo>
                <a:lnTo>
                  <a:pt x="35" y="54"/>
                </a:lnTo>
                <a:lnTo>
                  <a:pt x="37" y="56"/>
                </a:lnTo>
                <a:lnTo>
                  <a:pt x="38" y="58"/>
                </a:lnTo>
                <a:lnTo>
                  <a:pt x="39" y="59"/>
                </a:lnTo>
                <a:lnTo>
                  <a:pt x="40" y="62"/>
                </a:lnTo>
                <a:lnTo>
                  <a:pt x="42" y="63"/>
                </a:lnTo>
                <a:lnTo>
                  <a:pt x="43" y="65"/>
                </a:lnTo>
                <a:lnTo>
                  <a:pt x="45" y="66"/>
                </a:lnTo>
                <a:lnTo>
                  <a:pt x="46" y="68"/>
                </a:lnTo>
                <a:lnTo>
                  <a:pt x="47" y="69"/>
                </a:lnTo>
                <a:lnTo>
                  <a:pt x="49" y="71"/>
                </a:lnTo>
                <a:lnTo>
                  <a:pt x="50" y="75"/>
                </a:lnTo>
                <a:lnTo>
                  <a:pt x="51" y="75"/>
                </a:lnTo>
                <a:lnTo>
                  <a:pt x="51" y="77"/>
                </a:lnTo>
                <a:lnTo>
                  <a:pt x="54" y="79"/>
                </a:lnTo>
                <a:lnTo>
                  <a:pt x="55" y="81"/>
                </a:lnTo>
                <a:lnTo>
                  <a:pt x="57" y="82"/>
                </a:lnTo>
                <a:lnTo>
                  <a:pt x="58" y="84"/>
                </a:lnTo>
                <a:lnTo>
                  <a:pt x="58" y="85"/>
                </a:lnTo>
                <a:lnTo>
                  <a:pt x="60" y="87"/>
                </a:lnTo>
                <a:lnTo>
                  <a:pt x="61" y="88"/>
                </a:lnTo>
                <a:lnTo>
                  <a:pt x="63" y="91"/>
                </a:lnTo>
                <a:lnTo>
                  <a:pt x="64" y="91"/>
                </a:lnTo>
                <a:lnTo>
                  <a:pt x="65" y="93"/>
                </a:lnTo>
                <a:lnTo>
                  <a:pt x="66" y="93"/>
                </a:lnTo>
                <a:lnTo>
                  <a:pt x="68" y="96"/>
                </a:lnTo>
                <a:lnTo>
                  <a:pt x="70" y="98"/>
                </a:lnTo>
                <a:lnTo>
                  <a:pt x="71" y="99"/>
                </a:lnTo>
                <a:lnTo>
                  <a:pt x="72" y="101"/>
                </a:lnTo>
                <a:lnTo>
                  <a:pt x="73" y="103"/>
                </a:lnTo>
                <a:lnTo>
                  <a:pt x="75" y="104"/>
                </a:lnTo>
                <a:lnTo>
                  <a:pt x="76" y="106"/>
                </a:lnTo>
                <a:lnTo>
                  <a:pt x="77" y="106"/>
                </a:lnTo>
                <a:lnTo>
                  <a:pt x="78" y="108"/>
                </a:lnTo>
                <a:lnTo>
                  <a:pt x="80" y="110"/>
                </a:lnTo>
                <a:lnTo>
                  <a:pt x="81" y="111"/>
                </a:lnTo>
                <a:lnTo>
                  <a:pt x="83" y="112"/>
                </a:lnTo>
              </a:path>
            </a:pathLst>
          </a:custGeom>
          <a:noFill/>
          <a:ln w="31234">
            <a:solidFill>
              <a:schemeClr val="tx2"/>
            </a:solidFill>
            <a:round/>
            <a:headEnd/>
            <a:tailEnd/>
          </a:ln>
        </p:spPr>
        <p:txBody>
          <a:bodyPr/>
          <a:lstStyle/>
          <a:p>
            <a:endParaRPr lang="en-US" dirty="0"/>
          </a:p>
        </p:txBody>
      </p:sp>
      <p:sp>
        <p:nvSpPr>
          <p:cNvPr id="20494" name="Freeform 81"/>
          <p:cNvSpPr>
            <a:spLocks/>
          </p:cNvSpPr>
          <p:nvPr/>
        </p:nvSpPr>
        <p:spPr bwMode="auto">
          <a:xfrm>
            <a:off x="4038600" y="5332413"/>
            <a:ext cx="201613" cy="136525"/>
          </a:xfrm>
          <a:custGeom>
            <a:avLst/>
            <a:gdLst>
              <a:gd name="T0" fmla="*/ 2166236 w 137"/>
              <a:gd name="T1" fmla="*/ 4404415 h 92"/>
              <a:gd name="T2" fmla="*/ 6497236 w 137"/>
              <a:gd name="T3" fmla="*/ 11011037 h 92"/>
              <a:gd name="T4" fmla="*/ 12994473 w 137"/>
              <a:gd name="T5" fmla="*/ 15415454 h 92"/>
              <a:gd name="T6" fmla="*/ 19491706 w 137"/>
              <a:gd name="T7" fmla="*/ 22022075 h 92"/>
              <a:gd name="T8" fmla="*/ 23822705 w 137"/>
              <a:gd name="T9" fmla="*/ 24224281 h 92"/>
              <a:gd name="T10" fmla="*/ 30319944 w 137"/>
              <a:gd name="T11" fmla="*/ 33033115 h 92"/>
              <a:gd name="T12" fmla="*/ 36817178 w 137"/>
              <a:gd name="T13" fmla="*/ 37436045 h 92"/>
              <a:gd name="T14" fmla="*/ 41148176 w 137"/>
              <a:gd name="T15" fmla="*/ 41840458 h 92"/>
              <a:gd name="T16" fmla="*/ 47645410 w 137"/>
              <a:gd name="T17" fmla="*/ 48447079 h 92"/>
              <a:gd name="T18" fmla="*/ 51976420 w 137"/>
              <a:gd name="T19" fmla="*/ 52851504 h 92"/>
              <a:gd name="T20" fmla="*/ 60639889 w 137"/>
              <a:gd name="T21" fmla="*/ 59458125 h 92"/>
              <a:gd name="T22" fmla="*/ 64970887 w 137"/>
              <a:gd name="T23" fmla="*/ 63862539 h 92"/>
              <a:gd name="T24" fmla="*/ 69301886 w 137"/>
              <a:gd name="T25" fmla="*/ 68266952 h 92"/>
              <a:gd name="T26" fmla="*/ 77965354 w 137"/>
              <a:gd name="T27" fmla="*/ 72671366 h 92"/>
              <a:gd name="T28" fmla="*/ 80130118 w 137"/>
              <a:gd name="T29" fmla="*/ 77075780 h 92"/>
              <a:gd name="T30" fmla="*/ 84461116 w 137"/>
              <a:gd name="T31" fmla="*/ 81480194 h 92"/>
              <a:gd name="T32" fmla="*/ 93124585 w 137"/>
              <a:gd name="T33" fmla="*/ 88086814 h 92"/>
              <a:gd name="T34" fmla="*/ 99621841 w 137"/>
              <a:gd name="T35" fmla="*/ 92491228 h 92"/>
              <a:gd name="T36" fmla="*/ 103952840 w 137"/>
              <a:gd name="T37" fmla="*/ 94693435 h 92"/>
              <a:gd name="T38" fmla="*/ 108283838 w 137"/>
              <a:gd name="T39" fmla="*/ 101300079 h 92"/>
              <a:gd name="T40" fmla="*/ 116947307 w 137"/>
              <a:gd name="T41" fmla="*/ 105703009 h 92"/>
              <a:gd name="T42" fmla="*/ 121278305 w 137"/>
              <a:gd name="T43" fmla="*/ 107905215 h 92"/>
              <a:gd name="T44" fmla="*/ 125609304 w 137"/>
              <a:gd name="T45" fmla="*/ 112309629 h 92"/>
              <a:gd name="T46" fmla="*/ 132106537 w 137"/>
              <a:gd name="T47" fmla="*/ 116714043 h 92"/>
              <a:gd name="T48" fmla="*/ 138603771 w 137"/>
              <a:gd name="T49" fmla="*/ 118916250 h 92"/>
              <a:gd name="T50" fmla="*/ 145101005 w 137"/>
              <a:gd name="T51" fmla="*/ 121118457 h 92"/>
              <a:gd name="T52" fmla="*/ 147267240 w 137"/>
              <a:gd name="T53" fmla="*/ 127725077 h 92"/>
              <a:gd name="T54" fmla="*/ 155929237 w 137"/>
              <a:gd name="T55" fmla="*/ 134331698 h 92"/>
              <a:gd name="T56" fmla="*/ 160260235 w 137"/>
              <a:gd name="T57" fmla="*/ 136533905 h 92"/>
              <a:gd name="T58" fmla="*/ 164592705 w 137"/>
              <a:gd name="T59" fmla="*/ 138736112 h 92"/>
              <a:gd name="T60" fmla="*/ 171089939 w 137"/>
              <a:gd name="T61" fmla="*/ 143140526 h 92"/>
              <a:gd name="T62" fmla="*/ 177585701 w 137"/>
              <a:gd name="T63" fmla="*/ 145342732 h 92"/>
              <a:gd name="T64" fmla="*/ 184082934 w 137"/>
              <a:gd name="T65" fmla="*/ 149747146 h 92"/>
              <a:gd name="T66" fmla="*/ 188415404 w 137"/>
              <a:gd name="T67" fmla="*/ 154151560 h 92"/>
              <a:gd name="T68" fmla="*/ 194911212 w 137"/>
              <a:gd name="T69" fmla="*/ 156353767 h 92"/>
              <a:gd name="T70" fmla="*/ 201408446 w 137"/>
              <a:gd name="T71" fmla="*/ 158555974 h 92"/>
              <a:gd name="T72" fmla="*/ 203574681 w 137"/>
              <a:gd name="T73" fmla="*/ 160758181 h 92"/>
              <a:gd name="T74" fmla="*/ 210071915 w 137"/>
              <a:gd name="T75" fmla="*/ 165162594 h 92"/>
              <a:gd name="T76" fmla="*/ 216569148 w 137"/>
              <a:gd name="T77" fmla="*/ 167364801 h 92"/>
              <a:gd name="T78" fmla="*/ 223066382 w 137"/>
              <a:gd name="T79" fmla="*/ 171767731 h 92"/>
              <a:gd name="T80" fmla="*/ 227397380 w 137"/>
              <a:gd name="T81" fmla="*/ 173969938 h 92"/>
              <a:gd name="T82" fmla="*/ 233894614 w 137"/>
              <a:gd name="T83" fmla="*/ 173969938 h 92"/>
              <a:gd name="T84" fmla="*/ 240391847 w 137"/>
              <a:gd name="T85" fmla="*/ 178374352 h 92"/>
              <a:gd name="T86" fmla="*/ 244722846 w 137"/>
              <a:gd name="T87" fmla="*/ 180576558 h 92"/>
              <a:gd name="T88" fmla="*/ 251220079 w 137"/>
              <a:gd name="T89" fmla="*/ 182778765 h 92"/>
              <a:gd name="T90" fmla="*/ 255551078 w 137"/>
              <a:gd name="T91" fmla="*/ 187183179 h 92"/>
              <a:gd name="T92" fmla="*/ 262048312 w 137"/>
              <a:gd name="T93" fmla="*/ 189385386 h 92"/>
              <a:gd name="T94" fmla="*/ 268545545 w 137"/>
              <a:gd name="T95" fmla="*/ 189385386 h 92"/>
              <a:gd name="T96" fmla="*/ 272876544 w 137"/>
              <a:gd name="T97" fmla="*/ 191587593 h 92"/>
              <a:gd name="T98" fmla="*/ 281540012 w 137"/>
              <a:gd name="T99" fmla="*/ 195992053 h 92"/>
              <a:gd name="T100" fmla="*/ 283704776 w 137"/>
              <a:gd name="T101" fmla="*/ 198194260 h 92"/>
              <a:gd name="T102" fmla="*/ 292368244 w 137"/>
              <a:gd name="T103" fmla="*/ 200396467 h 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7"/>
              <a:gd name="T157" fmla="*/ 0 h 92"/>
              <a:gd name="T158" fmla="*/ 137 w 137"/>
              <a:gd name="T159" fmla="*/ 92 h 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7" h="92">
                <a:moveTo>
                  <a:pt x="0" y="0"/>
                </a:moveTo>
                <a:lnTo>
                  <a:pt x="1" y="2"/>
                </a:lnTo>
                <a:lnTo>
                  <a:pt x="2" y="3"/>
                </a:lnTo>
                <a:lnTo>
                  <a:pt x="3" y="5"/>
                </a:lnTo>
                <a:lnTo>
                  <a:pt x="4" y="5"/>
                </a:lnTo>
                <a:lnTo>
                  <a:pt x="6" y="7"/>
                </a:lnTo>
                <a:lnTo>
                  <a:pt x="8" y="7"/>
                </a:lnTo>
                <a:lnTo>
                  <a:pt x="9" y="10"/>
                </a:lnTo>
                <a:lnTo>
                  <a:pt x="11" y="11"/>
                </a:lnTo>
                <a:lnTo>
                  <a:pt x="12" y="13"/>
                </a:lnTo>
                <a:lnTo>
                  <a:pt x="14" y="15"/>
                </a:lnTo>
                <a:lnTo>
                  <a:pt x="15" y="16"/>
                </a:lnTo>
                <a:lnTo>
                  <a:pt x="17" y="17"/>
                </a:lnTo>
                <a:lnTo>
                  <a:pt x="18" y="19"/>
                </a:lnTo>
                <a:lnTo>
                  <a:pt x="19" y="19"/>
                </a:lnTo>
                <a:lnTo>
                  <a:pt x="21" y="20"/>
                </a:lnTo>
                <a:lnTo>
                  <a:pt x="22" y="22"/>
                </a:lnTo>
                <a:lnTo>
                  <a:pt x="23" y="23"/>
                </a:lnTo>
                <a:lnTo>
                  <a:pt x="24" y="24"/>
                </a:lnTo>
                <a:lnTo>
                  <a:pt x="26" y="25"/>
                </a:lnTo>
                <a:lnTo>
                  <a:pt x="28" y="27"/>
                </a:lnTo>
                <a:lnTo>
                  <a:pt x="29" y="27"/>
                </a:lnTo>
                <a:lnTo>
                  <a:pt x="30" y="29"/>
                </a:lnTo>
                <a:lnTo>
                  <a:pt x="30" y="30"/>
                </a:lnTo>
                <a:lnTo>
                  <a:pt x="32" y="31"/>
                </a:lnTo>
                <a:lnTo>
                  <a:pt x="33" y="32"/>
                </a:lnTo>
                <a:lnTo>
                  <a:pt x="36" y="33"/>
                </a:lnTo>
                <a:lnTo>
                  <a:pt x="36" y="34"/>
                </a:lnTo>
                <a:lnTo>
                  <a:pt x="37" y="35"/>
                </a:lnTo>
                <a:lnTo>
                  <a:pt x="38" y="36"/>
                </a:lnTo>
                <a:lnTo>
                  <a:pt x="39" y="37"/>
                </a:lnTo>
                <a:lnTo>
                  <a:pt x="42" y="40"/>
                </a:lnTo>
                <a:lnTo>
                  <a:pt x="43" y="40"/>
                </a:lnTo>
                <a:lnTo>
                  <a:pt x="44" y="41"/>
                </a:lnTo>
                <a:lnTo>
                  <a:pt x="46" y="42"/>
                </a:lnTo>
                <a:lnTo>
                  <a:pt x="47" y="43"/>
                </a:lnTo>
                <a:lnTo>
                  <a:pt x="48" y="43"/>
                </a:lnTo>
                <a:lnTo>
                  <a:pt x="49" y="44"/>
                </a:lnTo>
                <a:lnTo>
                  <a:pt x="50" y="46"/>
                </a:lnTo>
                <a:lnTo>
                  <a:pt x="52" y="46"/>
                </a:lnTo>
                <a:lnTo>
                  <a:pt x="54" y="48"/>
                </a:lnTo>
                <a:lnTo>
                  <a:pt x="55" y="48"/>
                </a:lnTo>
                <a:lnTo>
                  <a:pt x="56" y="49"/>
                </a:lnTo>
                <a:lnTo>
                  <a:pt x="57" y="51"/>
                </a:lnTo>
                <a:lnTo>
                  <a:pt x="58" y="51"/>
                </a:lnTo>
                <a:lnTo>
                  <a:pt x="59" y="53"/>
                </a:lnTo>
                <a:lnTo>
                  <a:pt x="61" y="53"/>
                </a:lnTo>
                <a:lnTo>
                  <a:pt x="62" y="54"/>
                </a:lnTo>
                <a:lnTo>
                  <a:pt x="64" y="54"/>
                </a:lnTo>
                <a:lnTo>
                  <a:pt x="65" y="55"/>
                </a:lnTo>
                <a:lnTo>
                  <a:pt x="67" y="55"/>
                </a:lnTo>
                <a:lnTo>
                  <a:pt x="67" y="57"/>
                </a:lnTo>
                <a:lnTo>
                  <a:pt x="68" y="58"/>
                </a:lnTo>
                <a:lnTo>
                  <a:pt x="70" y="59"/>
                </a:lnTo>
                <a:lnTo>
                  <a:pt x="72" y="61"/>
                </a:lnTo>
                <a:lnTo>
                  <a:pt x="73" y="61"/>
                </a:lnTo>
                <a:lnTo>
                  <a:pt x="74" y="62"/>
                </a:lnTo>
                <a:lnTo>
                  <a:pt x="75" y="62"/>
                </a:lnTo>
                <a:lnTo>
                  <a:pt x="76" y="63"/>
                </a:lnTo>
                <a:lnTo>
                  <a:pt x="78" y="64"/>
                </a:lnTo>
                <a:lnTo>
                  <a:pt x="79" y="65"/>
                </a:lnTo>
                <a:lnTo>
                  <a:pt x="80" y="65"/>
                </a:lnTo>
                <a:lnTo>
                  <a:pt x="82" y="66"/>
                </a:lnTo>
                <a:lnTo>
                  <a:pt x="83" y="67"/>
                </a:lnTo>
                <a:lnTo>
                  <a:pt x="85" y="68"/>
                </a:lnTo>
                <a:lnTo>
                  <a:pt x="85" y="69"/>
                </a:lnTo>
                <a:lnTo>
                  <a:pt x="87" y="70"/>
                </a:lnTo>
                <a:lnTo>
                  <a:pt x="89" y="70"/>
                </a:lnTo>
                <a:lnTo>
                  <a:pt x="90" y="71"/>
                </a:lnTo>
                <a:lnTo>
                  <a:pt x="91" y="72"/>
                </a:lnTo>
                <a:lnTo>
                  <a:pt x="93" y="72"/>
                </a:lnTo>
                <a:lnTo>
                  <a:pt x="94" y="73"/>
                </a:lnTo>
                <a:lnTo>
                  <a:pt x="96" y="74"/>
                </a:lnTo>
                <a:lnTo>
                  <a:pt x="97" y="75"/>
                </a:lnTo>
                <a:lnTo>
                  <a:pt x="99" y="75"/>
                </a:lnTo>
                <a:lnTo>
                  <a:pt x="100" y="76"/>
                </a:lnTo>
                <a:lnTo>
                  <a:pt x="102" y="77"/>
                </a:lnTo>
                <a:lnTo>
                  <a:pt x="103" y="78"/>
                </a:lnTo>
                <a:lnTo>
                  <a:pt x="104" y="78"/>
                </a:lnTo>
                <a:lnTo>
                  <a:pt x="105" y="79"/>
                </a:lnTo>
                <a:lnTo>
                  <a:pt x="106" y="79"/>
                </a:lnTo>
                <a:lnTo>
                  <a:pt x="108" y="79"/>
                </a:lnTo>
                <a:lnTo>
                  <a:pt x="109" y="80"/>
                </a:lnTo>
                <a:lnTo>
                  <a:pt x="111" y="81"/>
                </a:lnTo>
                <a:lnTo>
                  <a:pt x="112" y="81"/>
                </a:lnTo>
                <a:lnTo>
                  <a:pt x="113" y="82"/>
                </a:lnTo>
                <a:lnTo>
                  <a:pt x="115" y="83"/>
                </a:lnTo>
                <a:lnTo>
                  <a:pt x="116" y="83"/>
                </a:lnTo>
                <a:lnTo>
                  <a:pt x="117" y="85"/>
                </a:lnTo>
                <a:lnTo>
                  <a:pt x="118" y="85"/>
                </a:lnTo>
                <a:lnTo>
                  <a:pt x="120" y="85"/>
                </a:lnTo>
                <a:lnTo>
                  <a:pt x="121" y="86"/>
                </a:lnTo>
                <a:lnTo>
                  <a:pt x="123" y="86"/>
                </a:lnTo>
                <a:lnTo>
                  <a:pt x="124" y="86"/>
                </a:lnTo>
                <a:lnTo>
                  <a:pt x="125" y="87"/>
                </a:lnTo>
                <a:lnTo>
                  <a:pt x="126" y="87"/>
                </a:lnTo>
                <a:lnTo>
                  <a:pt x="128" y="89"/>
                </a:lnTo>
                <a:lnTo>
                  <a:pt x="130" y="89"/>
                </a:lnTo>
                <a:lnTo>
                  <a:pt x="131" y="90"/>
                </a:lnTo>
                <a:lnTo>
                  <a:pt x="133" y="90"/>
                </a:lnTo>
                <a:lnTo>
                  <a:pt x="135" y="91"/>
                </a:lnTo>
                <a:lnTo>
                  <a:pt x="136" y="91"/>
                </a:lnTo>
              </a:path>
            </a:pathLst>
          </a:custGeom>
          <a:noFill/>
          <a:ln w="31234">
            <a:solidFill>
              <a:schemeClr val="tx2"/>
            </a:solidFill>
            <a:round/>
            <a:headEnd/>
            <a:tailEnd/>
          </a:ln>
        </p:spPr>
        <p:txBody>
          <a:bodyPr/>
          <a:lstStyle/>
          <a:p>
            <a:endParaRPr lang="en-US" dirty="0"/>
          </a:p>
        </p:txBody>
      </p:sp>
      <p:sp>
        <p:nvSpPr>
          <p:cNvPr id="20495" name="Freeform 82"/>
          <p:cNvSpPr>
            <a:spLocks/>
          </p:cNvSpPr>
          <p:nvPr/>
        </p:nvSpPr>
        <p:spPr bwMode="auto">
          <a:xfrm>
            <a:off x="4238625" y="5467350"/>
            <a:ext cx="33338" cy="12700"/>
          </a:xfrm>
          <a:custGeom>
            <a:avLst/>
            <a:gdLst>
              <a:gd name="T0" fmla="*/ 0 w 22"/>
              <a:gd name="T1" fmla="*/ 0 h 9"/>
              <a:gd name="T2" fmla="*/ 2295776 w 22"/>
              <a:gd name="T3" fmla="*/ 1991078 h 9"/>
              <a:gd name="T4" fmla="*/ 4593067 w 22"/>
              <a:gd name="T5" fmla="*/ 1991078 h 9"/>
              <a:gd name="T6" fmla="*/ 6888844 w 22"/>
              <a:gd name="T7" fmla="*/ 1991078 h 9"/>
              <a:gd name="T8" fmla="*/ 9184619 w 22"/>
              <a:gd name="T9" fmla="*/ 1991078 h 9"/>
              <a:gd name="T10" fmla="*/ 13777687 w 22"/>
              <a:gd name="T11" fmla="*/ 5973234 h 9"/>
              <a:gd name="T12" fmla="*/ 16074978 w 22"/>
              <a:gd name="T13" fmla="*/ 5973234 h 9"/>
              <a:gd name="T14" fmla="*/ 18370753 w 22"/>
              <a:gd name="T15" fmla="*/ 5973234 h 9"/>
              <a:gd name="T16" fmla="*/ 22963819 w 22"/>
              <a:gd name="T17" fmla="*/ 5973234 h 9"/>
              <a:gd name="T18" fmla="*/ 27555375 w 22"/>
              <a:gd name="T19" fmla="*/ 9956799 h 9"/>
              <a:gd name="T20" fmla="*/ 27555375 w 22"/>
              <a:gd name="T21" fmla="*/ 9956799 h 9"/>
              <a:gd name="T22" fmla="*/ 32148440 w 22"/>
              <a:gd name="T23" fmla="*/ 11947878 h 9"/>
              <a:gd name="T24" fmla="*/ 34444215 w 22"/>
              <a:gd name="T25" fmla="*/ 11947878 h 9"/>
              <a:gd name="T26" fmla="*/ 36741506 w 22"/>
              <a:gd name="T27" fmla="*/ 13938955 h 9"/>
              <a:gd name="T28" fmla="*/ 41334571 w 22"/>
              <a:gd name="T29" fmla="*/ 13938955 h 9"/>
              <a:gd name="T30" fmla="*/ 43630347 w 22"/>
              <a:gd name="T31" fmla="*/ 15930032 h 9"/>
              <a:gd name="T32" fmla="*/ 48223412 w 22"/>
              <a:gd name="T33" fmla="*/ 15930032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9"/>
              <a:gd name="T53" fmla="*/ 22 w 22"/>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9">
                <a:moveTo>
                  <a:pt x="0" y="0"/>
                </a:moveTo>
                <a:lnTo>
                  <a:pt x="1" y="1"/>
                </a:lnTo>
                <a:lnTo>
                  <a:pt x="2" y="1"/>
                </a:lnTo>
                <a:lnTo>
                  <a:pt x="3" y="1"/>
                </a:lnTo>
                <a:lnTo>
                  <a:pt x="4" y="1"/>
                </a:lnTo>
                <a:lnTo>
                  <a:pt x="6" y="3"/>
                </a:lnTo>
                <a:lnTo>
                  <a:pt x="7" y="3"/>
                </a:lnTo>
                <a:lnTo>
                  <a:pt x="8" y="3"/>
                </a:lnTo>
                <a:lnTo>
                  <a:pt x="10" y="3"/>
                </a:lnTo>
                <a:lnTo>
                  <a:pt x="12" y="5"/>
                </a:lnTo>
                <a:lnTo>
                  <a:pt x="14" y="6"/>
                </a:lnTo>
                <a:lnTo>
                  <a:pt x="15" y="6"/>
                </a:lnTo>
                <a:lnTo>
                  <a:pt x="16" y="7"/>
                </a:lnTo>
                <a:lnTo>
                  <a:pt x="18" y="7"/>
                </a:lnTo>
                <a:lnTo>
                  <a:pt x="19" y="8"/>
                </a:lnTo>
                <a:lnTo>
                  <a:pt x="21" y="8"/>
                </a:lnTo>
              </a:path>
            </a:pathLst>
          </a:custGeom>
          <a:noFill/>
          <a:ln w="31234">
            <a:solidFill>
              <a:srgbClr val="0000FF"/>
            </a:solidFill>
            <a:round/>
            <a:headEnd/>
            <a:tailEnd/>
          </a:ln>
        </p:spPr>
        <p:txBody>
          <a:bodyPr/>
          <a:lstStyle/>
          <a:p>
            <a:endParaRPr lang="en-US" dirty="0"/>
          </a:p>
        </p:txBody>
      </p:sp>
      <p:sp>
        <p:nvSpPr>
          <p:cNvPr id="20496" name="Line 83"/>
          <p:cNvSpPr>
            <a:spLocks noChangeShapeType="1"/>
          </p:cNvSpPr>
          <p:nvPr/>
        </p:nvSpPr>
        <p:spPr bwMode="auto">
          <a:xfrm>
            <a:off x="3114675" y="3810000"/>
            <a:ext cx="1062038" cy="1588"/>
          </a:xfrm>
          <a:prstGeom prst="line">
            <a:avLst/>
          </a:prstGeom>
          <a:noFill/>
          <a:ln w="31234">
            <a:solidFill>
              <a:srgbClr val="000000"/>
            </a:solidFill>
            <a:round/>
            <a:headEnd/>
            <a:tailEnd/>
          </a:ln>
        </p:spPr>
        <p:txBody>
          <a:bodyPr wrap="none" anchor="ctr"/>
          <a:lstStyle/>
          <a:p>
            <a:endParaRPr lang="en-US" dirty="0"/>
          </a:p>
        </p:txBody>
      </p:sp>
      <p:sp>
        <p:nvSpPr>
          <p:cNvPr id="20497" name="Line 84"/>
          <p:cNvSpPr>
            <a:spLocks noChangeShapeType="1"/>
          </p:cNvSpPr>
          <p:nvPr/>
        </p:nvSpPr>
        <p:spPr bwMode="auto">
          <a:xfrm>
            <a:off x="3489325" y="3217863"/>
            <a:ext cx="1588" cy="592137"/>
          </a:xfrm>
          <a:prstGeom prst="line">
            <a:avLst/>
          </a:prstGeom>
          <a:noFill/>
          <a:ln w="31234">
            <a:solidFill>
              <a:srgbClr val="000000"/>
            </a:solidFill>
            <a:round/>
            <a:headEnd/>
            <a:tailEnd/>
          </a:ln>
        </p:spPr>
        <p:txBody>
          <a:bodyPr wrap="none" anchor="ctr"/>
          <a:lstStyle/>
          <a:p>
            <a:endParaRPr lang="en-US" dirty="0"/>
          </a:p>
        </p:txBody>
      </p:sp>
      <p:sp>
        <p:nvSpPr>
          <p:cNvPr id="20498" name="Line 85"/>
          <p:cNvSpPr>
            <a:spLocks noChangeShapeType="1"/>
          </p:cNvSpPr>
          <p:nvPr/>
        </p:nvSpPr>
        <p:spPr bwMode="auto">
          <a:xfrm>
            <a:off x="3732213" y="3435350"/>
            <a:ext cx="1587" cy="374650"/>
          </a:xfrm>
          <a:prstGeom prst="line">
            <a:avLst/>
          </a:prstGeom>
          <a:noFill/>
          <a:ln w="31234">
            <a:solidFill>
              <a:srgbClr val="000000"/>
            </a:solidFill>
            <a:round/>
            <a:headEnd/>
            <a:tailEnd/>
          </a:ln>
        </p:spPr>
        <p:txBody>
          <a:bodyPr wrap="none" anchor="ctr"/>
          <a:lstStyle/>
          <a:p>
            <a:endParaRPr lang="en-US" dirty="0"/>
          </a:p>
        </p:txBody>
      </p:sp>
      <p:sp>
        <p:nvSpPr>
          <p:cNvPr id="20499" name="Text Box 86"/>
          <p:cNvSpPr txBox="1">
            <a:spLocks noChangeArrowheads="1"/>
          </p:cNvSpPr>
          <p:nvPr/>
        </p:nvSpPr>
        <p:spPr bwMode="auto">
          <a:xfrm>
            <a:off x="1958975" y="5032375"/>
            <a:ext cx="869950" cy="287338"/>
          </a:xfrm>
          <a:prstGeom prst="rect">
            <a:avLst/>
          </a:prstGeom>
          <a:noFill/>
          <a:ln w="9525">
            <a:noFill/>
            <a:miter lim="800000"/>
            <a:headEnd/>
            <a:tailEnd/>
          </a:ln>
        </p:spPr>
        <p:txBody>
          <a:bodyPr lIns="0" tIns="0" rIns="0" bIns="0" anchor="b"/>
          <a:lstStyle/>
          <a:p>
            <a:pPr defTabSz="449263">
              <a:buClr>
                <a:srgbClr val="104160"/>
              </a:buClr>
              <a:buSzPct val="90000"/>
              <a:buFont typeface="Monotype Sorts" pitchFamily="2" charset="2"/>
              <a:buNone/>
            </a:pPr>
            <a:r>
              <a:rPr lang="en-US" sz="1900" b="1" dirty="0">
                <a:solidFill>
                  <a:srgbClr val="000000"/>
                </a:solidFill>
                <a:latin typeface="Agilent TT Cond" pitchFamily="34" charset="0"/>
              </a:rPr>
              <a:t>Display</a:t>
            </a:r>
            <a:endParaRPr lang="en-US" dirty="0">
              <a:latin typeface="Agilent TT Cond" pitchFamily="34" charset="0"/>
            </a:endParaRPr>
          </a:p>
        </p:txBody>
      </p:sp>
      <p:sp>
        <p:nvSpPr>
          <p:cNvPr id="20500" name="Freeform 87"/>
          <p:cNvSpPr>
            <a:spLocks/>
          </p:cNvSpPr>
          <p:nvPr/>
        </p:nvSpPr>
        <p:spPr bwMode="auto">
          <a:xfrm>
            <a:off x="3384550" y="3938588"/>
            <a:ext cx="454025" cy="547687"/>
          </a:xfrm>
          <a:custGeom>
            <a:avLst/>
            <a:gdLst>
              <a:gd name="T0" fmla="*/ 0 w 309"/>
              <a:gd name="T1" fmla="*/ 802029717 h 373"/>
              <a:gd name="T2" fmla="*/ 0 w 309"/>
              <a:gd name="T3" fmla="*/ 802029717 h 373"/>
              <a:gd name="T4" fmla="*/ 0 w 309"/>
              <a:gd name="T5" fmla="*/ 750285610 h 373"/>
              <a:gd name="T6" fmla="*/ 2158455 w 309"/>
              <a:gd name="T7" fmla="*/ 700697193 h 373"/>
              <a:gd name="T8" fmla="*/ 4318380 w 309"/>
              <a:gd name="T9" fmla="*/ 651110245 h 373"/>
              <a:gd name="T10" fmla="*/ 8635290 w 309"/>
              <a:gd name="T11" fmla="*/ 603677336 h 373"/>
              <a:gd name="T12" fmla="*/ 17272050 w 309"/>
              <a:gd name="T13" fmla="*/ 554090388 h 373"/>
              <a:gd name="T14" fmla="*/ 21588959 w 309"/>
              <a:gd name="T15" fmla="*/ 506657479 h 373"/>
              <a:gd name="T16" fmla="*/ 30225722 w 309"/>
              <a:gd name="T17" fmla="*/ 461383014 h 373"/>
              <a:gd name="T18" fmla="*/ 41019464 w 309"/>
              <a:gd name="T19" fmla="*/ 413950105 h 373"/>
              <a:gd name="T20" fmla="*/ 49656233 w 309"/>
              <a:gd name="T21" fmla="*/ 370831056 h 373"/>
              <a:gd name="T22" fmla="*/ 64768353 w 309"/>
              <a:gd name="T23" fmla="*/ 329866137 h 373"/>
              <a:gd name="T24" fmla="*/ 75563565 w 309"/>
              <a:gd name="T25" fmla="*/ 291059663 h 373"/>
              <a:gd name="T26" fmla="*/ 88517231 w 309"/>
              <a:gd name="T27" fmla="*/ 252251720 h 373"/>
              <a:gd name="T28" fmla="*/ 103629375 w 309"/>
              <a:gd name="T29" fmla="*/ 217754792 h 373"/>
              <a:gd name="T30" fmla="*/ 120901419 w 309"/>
              <a:gd name="T31" fmla="*/ 183259286 h 373"/>
              <a:gd name="T32" fmla="*/ 138173464 w 309"/>
              <a:gd name="T33" fmla="*/ 155231817 h 373"/>
              <a:gd name="T34" fmla="*/ 153285584 w 309"/>
              <a:gd name="T35" fmla="*/ 127202880 h 373"/>
              <a:gd name="T36" fmla="*/ 170557629 w 309"/>
              <a:gd name="T37" fmla="*/ 99175410 h 373"/>
              <a:gd name="T38" fmla="*/ 192146583 w 309"/>
              <a:gd name="T39" fmla="*/ 75460401 h 373"/>
              <a:gd name="T40" fmla="*/ 207258749 w 309"/>
              <a:gd name="T41" fmla="*/ 58211937 h 373"/>
              <a:gd name="T42" fmla="*/ 231007627 w 309"/>
              <a:gd name="T43" fmla="*/ 38807954 h 373"/>
              <a:gd name="T44" fmla="*/ 248279671 w 309"/>
              <a:gd name="T45" fmla="*/ 23716460 h 373"/>
              <a:gd name="T46" fmla="*/ 269868625 w 309"/>
              <a:gd name="T47" fmla="*/ 17248470 h 373"/>
              <a:gd name="T48" fmla="*/ 291457579 w 309"/>
              <a:gd name="T49" fmla="*/ 6467993 h 373"/>
              <a:gd name="T50" fmla="*/ 313048002 w 309"/>
              <a:gd name="T51" fmla="*/ 2155508 h 373"/>
              <a:gd name="T52" fmla="*/ 332478501 w 309"/>
              <a:gd name="T53" fmla="*/ 0 h 373"/>
              <a:gd name="T54" fmla="*/ 354067454 w 309"/>
              <a:gd name="T55" fmla="*/ 2155508 h 373"/>
              <a:gd name="T56" fmla="*/ 375657877 w 309"/>
              <a:gd name="T57" fmla="*/ 6467993 h 373"/>
              <a:gd name="T58" fmla="*/ 395088468 w 309"/>
              <a:gd name="T59" fmla="*/ 17248470 h 373"/>
              <a:gd name="T60" fmla="*/ 416677422 w 309"/>
              <a:gd name="T61" fmla="*/ 23716460 h 373"/>
              <a:gd name="T62" fmla="*/ 436107921 w 309"/>
              <a:gd name="T63" fmla="*/ 38807954 h 373"/>
              <a:gd name="T64" fmla="*/ 455538420 w 309"/>
              <a:gd name="T65" fmla="*/ 58211937 h 373"/>
              <a:gd name="T66" fmla="*/ 474968919 w 309"/>
              <a:gd name="T67" fmla="*/ 75460401 h 373"/>
              <a:gd name="T68" fmla="*/ 494399419 w 309"/>
              <a:gd name="T69" fmla="*/ 99175410 h 373"/>
              <a:gd name="T70" fmla="*/ 513829918 w 309"/>
              <a:gd name="T71" fmla="*/ 127202880 h 373"/>
              <a:gd name="T72" fmla="*/ 526783584 w 309"/>
              <a:gd name="T73" fmla="*/ 155231817 h 373"/>
              <a:gd name="T74" fmla="*/ 544055628 w 309"/>
              <a:gd name="T75" fmla="*/ 183259286 h 373"/>
              <a:gd name="T76" fmla="*/ 563486127 w 309"/>
              <a:gd name="T77" fmla="*/ 217754792 h 373"/>
              <a:gd name="T78" fmla="*/ 576439794 w 309"/>
              <a:gd name="T79" fmla="*/ 252251720 h 373"/>
              <a:gd name="T80" fmla="*/ 589393460 w 309"/>
              <a:gd name="T81" fmla="*/ 291059663 h 373"/>
              <a:gd name="T82" fmla="*/ 604505580 w 309"/>
              <a:gd name="T83" fmla="*/ 329866137 h 373"/>
              <a:gd name="T84" fmla="*/ 613142337 w 309"/>
              <a:gd name="T85" fmla="*/ 370831056 h 373"/>
              <a:gd name="T86" fmla="*/ 623936079 w 309"/>
              <a:gd name="T87" fmla="*/ 413950105 h 373"/>
              <a:gd name="T88" fmla="*/ 636889745 w 309"/>
              <a:gd name="T89" fmla="*/ 461383014 h 373"/>
              <a:gd name="T90" fmla="*/ 643366579 w 309"/>
              <a:gd name="T91" fmla="*/ 506657479 h 373"/>
              <a:gd name="T92" fmla="*/ 649843412 w 309"/>
              <a:gd name="T93" fmla="*/ 554090388 h 373"/>
              <a:gd name="T94" fmla="*/ 656320245 w 309"/>
              <a:gd name="T95" fmla="*/ 603677336 h 373"/>
              <a:gd name="T96" fmla="*/ 662797078 w 309"/>
              <a:gd name="T97" fmla="*/ 651110245 h 373"/>
              <a:gd name="T98" fmla="*/ 664957002 w 309"/>
              <a:gd name="T99" fmla="*/ 700697193 h 373"/>
              <a:gd name="T100" fmla="*/ 664957002 w 309"/>
              <a:gd name="T101" fmla="*/ 750285610 h 373"/>
              <a:gd name="T102" fmla="*/ 664957002 w 309"/>
              <a:gd name="T103" fmla="*/ 802029717 h 3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09"/>
              <a:gd name="T157" fmla="*/ 0 h 373"/>
              <a:gd name="T158" fmla="*/ 309 w 309"/>
              <a:gd name="T159" fmla="*/ 373 h 37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09" h="373">
                <a:moveTo>
                  <a:pt x="0" y="372"/>
                </a:moveTo>
                <a:lnTo>
                  <a:pt x="0" y="372"/>
                </a:lnTo>
                <a:lnTo>
                  <a:pt x="0" y="348"/>
                </a:lnTo>
                <a:lnTo>
                  <a:pt x="1" y="325"/>
                </a:lnTo>
                <a:lnTo>
                  <a:pt x="2" y="302"/>
                </a:lnTo>
                <a:lnTo>
                  <a:pt x="4" y="280"/>
                </a:lnTo>
                <a:lnTo>
                  <a:pt x="8" y="257"/>
                </a:lnTo>
                <a:lnTo>
                  <a:pt x="10" y="235"/>
                </a:lnTo>
                <a:lnTo>
                  <a:pt x="14" y="214"/>
                </a:lnTo>
                <a:lnTo>
                  <a:pt x="19" y="192"/>
                </a:lnTo>
                <a:lnTo>
                  <a:pt x="23" y="172"/>
                </a:lnTo>
                <a:lnTo>
                  <a:pt x="30" y="153"/>
                </a:lnTo>
                <a:lnTo>
                  <a:pt x="35" y="135"/>
                </a:lnTo>
                <a:lnTo>
                  <a:pt x="41" y="117"/>
                </a:lnTo>
                <a:lnTo>
                  <a:pt x="48" y="101"/>
                </a:lnTo>
                <a:lnTo>
                  <a:pt x="56" y="85"/>
                </a:lnTo>
                <a:lnTo>
                  <a:pt x="64" y="72"/>
                </a:lnTo>
                <a:lnTo>
                  <a:pt x="71" y="59"/>
                </a:lnTo>
                <a:lnTo>
                  <a:pt x="79" y="46"/>
                </a:lnTo>
                <a:lnTo>
                  <a:pt x="89" y="35"/>
                </a:lnTo>
                <a:lnTo>
                  <a:pt x="96" y="27"/>
                </a:lnTo>
                <a:lnTo>
                  <a:pt x="107" y="18"/>
                </a:lnTo>
                <a:lnTo>
                  <a:pt x="115" y="11"/>
                </a:lnTo>
                <a:lnTo>
                  <a:pt x="125" y="8"/>
                </a:lnTo>
                <a:lnTo>
                  <a:pt x="135" y="3"/>
                </a:lnTo>
                <a:lnTo>
                  <a:pt x="145" y="1"/>
                </a:lnTo>
                <a:lnTo>
                  <a:pt x="154" y="0"/>
                </a:lnTo>
                <a:lnTo>
                  <a:pt x="164" y="1"/>
                </a:lnTo>
                <a:lnTo>
                  <a:pt x="174" y="3"/>
                </a:lnTo>
                <a:lnTo>
                  <a:pt x="183" y="8"/>
                </a:lnTo>
                <a:lnTo>
                  <a:pt x="193" y="11"/>
                </a:lnTo>
                <a:lnTo>
                  <a:pt x="202" y="18"/>
                </a:lnTo>
                <a:lnTo>
                  <a:pt x="211" y="27"/>
                </a:lnTo>
                <a:lnTo>
                  <a:pt x="220" y="35"/>
                </a:lnTo>
                <a:lnTo>
                  <a:pt x="229" y="46"/>
                </a:lnTo>
                <a:lnTo>
                  <a:pt x="238" y="59"/>
                </a:lnTo>
                <a:lnTo>
                  <a:pt x="244" y="72"/>
                </a:lnTo>
                <a:lnTo>
                  <a:pt x="252" y="85"/>
                </a:lnTo>
                <a:lnTo>
                  <a:pt x="261" y="101"/>
                </a:lnTo>
                <a:lnTo>
                  <a:pt x="267" y="117"/>
                </a:lnTo>
                <a:lnTo>
                  <a:pt x="273" y="135"/>
                </a:lnTo>
                <a:lnTo>
                  <a:pt x="280" y="153"/>
                </a:lnTo>
                <a:lnTo>
                  <a:pt x="284" y="172"/>
                </a:lnTo>
                <a:lnTo>
                  <a:pt x="289" y="192"/>
                </a:lnTo>
                <a:lnTo>
                  <a:pt x="295" y="214"/>
                </a:lnTo>
                <a:lnTo>
                  <a:pt x="298" y="235"/>
                </a:lnTo>
                <a:lnTo>
                  <a:pt x="301" y="257"/>
                </a:lnTo>
                <a:lnTo>
                  <a:pt x="304" y="280"/>
                </a:lnTo>
                <a:lnTo>
                  <a:pt x="307" y="302"/>
                </a:lnTo>
                <a:lnTo>
                  <a:pt x="308" y="325"/>
                </a:lnTo>
                <a:lnTo>
                  <a:pt x="308" y="348"/>
                </a:lnTo>
                <a:lnTo>
                  <a:pt x="308" y="372"/>
                </a:lnTo>
              </a:path>
            </a:pathLst>
          </a:custGeom>
          <a:noFill/>
          <a:ln w="31234">
            <a:solidFill>
              <a:schemeClr val="tx2"/>
            </a:solidFill>
            <a:round/>
            <a:headEnd/>
            <a:tailEnd/>
          </a:ln>
        </p:spPr>
        <p:txBody>
          <a:bodyPr/>
          <a:lstStyle/>
          <a:p>
            <a:endParaRPr lang="en-US" dirty="0"/>
          </a:p>
        </p:txBody>
      </p:sp>
      <p:sp>
        <p:nvSpPr>
          <p:cNvPr id="20501" name="Text Box 88"/>
          <p:cNvSpPr txBox="1">
            <a:spLocks noChangeArrowheads="1"/>
          </p:cNvSpPr>
          <p:nvPr/>
        </p:nvSpPr>
        <p:spPr bwMode="auto">
          <a:xfrm>
            <a:off x="1808163" y="3189288"/>
            <a:ext cx="1136650" cy="541337"/>
          </a:xfrm>
          <a:prstGeom prst="rect">
            <a:avLst/>
          </a:prstGeom>
          <a:noFill/>
          <a:ln w="9525">
            <a:noFill/>
            <a:miter lim="800000"/>
            <a:headEnd/>
            <a:tailEnd/>
          </a:ln>
        </p:spPr>
        <p:txBody>
          <a:bodyPr lIns="0" tIns="0" rIns="0" bIns="0"/>
          <a:lstStyle/>
          <a:p>
            <a:pPr algn="ctr" defTabSz="449263">
              <a:buClr>
                <a:srgbClr val="000000"/>
              </a:buClr>
              <a:buSzPct val="90000"/>
              <a:buFont typeface="Monotype Sorts" pitchFamily="2" charset="2"/>
              <a:buNone/>
            </a:pPr>
            <a:r>
              <a:rPr lang="en-US" sz="1900" b="1" dirty="0">
                <a:solidFill>
                  <a:srgbClr val="000000"/>
                </a:solidFill>
                <a:latin typeface="Agilent TT Cond" pitchFamily="34" charset="0"/>
              </a:rPr>
              <a:t>Input</a:t>
            </a:r>
          </a:p>
          <a:p>
            <a:pPr algn="ctr" defTabSz="449263">
              <a:buClr>
                <a:srgbClr val="000000"/>
              </a:buClr>
              <a:buSzPct val="90000"/>
              <a:buFont typeface="Monotype Sorts" pitchFamily="2" charset="2"/>
              <a:buNone/>
            </a:pPr>
            <a:r>
              <a:rPr lang="en-US" sz="1900" b="1" dirty="0">
                <a:solidFill>
                  <a:srgbClr val="000000"/>
                </a:solidFill>
                <a:latin typeface="Agilent TT Cond" pitchFamily="34" charset="0"/>
              </a:rPr>
              <a:t>Spectrum</a:t>
            </a:r>
            <a:endParaRPr lang="en-US" dirty="0">
              <a:latin typeface="Agilent TT Cond" pitchFamily="34" charset="0"/>
            </a:endParaRPr>
          </a:p>
        </p:txBody>
      </p:sp>
      <p:sp>
        <p:nvSpPr>
          <p:cNvPr id="20502" name="Text Box 89"/>
          <p:cNvSpPr txBox="1">
            <a:spLocks noChangeArrowheads="1"/>
          </p:cNvSpPr>
          <p:nvPr/>
        </p:nvSpPr>
        <p:spPr bwMode="auto">
          <a:xfrm>
            <a:off x="1341438" y="3987800"/>
            <a:ext cx="1952625" cy="593725"/>
          </a:xfrm>
          <a:prstGeom prst="rect">
            <a:avLst/>
          </a:prstGeom>
          <a:noFill/>
          <a:ln w="9525">
            <a:noFill/>
            <a:miter lim="800000"/>
            <a:headEnd/>
            <a:tailEnd/>
          </a:ln>
        </p:spPr>
        <p:txBody>
          <a:bodyPr lIns="0" tIns="0" rIns="0" bIns="0"/>
          <a:lstStyle/>
          <a:p>
            <a:pPr algn="ctr" defTabSz="449263">
              <a:buClr>
                <a:srgbClr val="000000"/>
              </a:buClr>
              <a:buSzPct val="90000"/>
              <a:buFont typeface="Monotype Sorts" pitchFamily="2" charset="2"/>
              <a:buNone/>
            </a:pPr>
            <a:r>
              <a:rPr lang="en-US" sz="1900" b="1" dirty="0">
                <a:solidFill>
                  <a:srgbClr val="000000"/>
                </a:solidFill>
                <a:latin typeface="Agilent TT Cond" pitchFamily="34" charset="0"/>
              </a:rPr>
              <a:t>IF Bandwidth</a:t>
            </a:r>
          </a:p>
          <a:p>
            <a:pPr algn="ctr" defTabSz="449263">
              <a:buClr>
                <a:srgbClr val="000000"/>
              </a:buClr>
              <a:buSzPct val="90000"/>
              <a:buFont typeface="Monotype Sorts" pitchFamily="2" charset="2"/>
              <a:buNone/>
            </a:pPr>
            <a:r>
              <a:rPr lang="en-US" sz="1900" b="1" dirty="0">
                <a:solidFill>
                  <a:srgbClr val="000000"/>
                </a:solidFill>
                <a:latin typeface="Agilent TT Cond" pitchFamily="34" charset="0"/>
              </a:rPr>
              <a:t>(RBW)</a:t>
            </a:r>
            <a:endParaRPr lang="en-US" dirty="0">
              <a:latin typeface="Agilent TT Cond" pitchFamily="34" charset="0"/>
            </a:endParaRPr>
          </a:p>
        </p:txBody>
      </p:sp>
      <p:sp>
        <p:nvSpPr>
          <p:cNvPr id="20503" name="Freeform 90"/>
          <p:cNvSpPr>
            <a:spLocks/>
          </p:cNvSpPr>
          <p:nvPr/>
        </p:nvSpPr>
        <p:spPr bwMode="auto">
          <a:xfrm>
            <a:off x="4740275" y="4773613"/>
            <a:ext cx="1588" cy="760412"/>
          </a:xfrm>
          <a:custGeom>
            <a:avLst/>
            <a:gdLst>
              <a:gd name="T0" fmla="*/ 0 w 1"/>
              <a:gd name="T1" fmla="*/ 1114112052 h 518"/>
              <a:gd name="T2" fmla="*/ 0 w 1"/>
              <a:gd name="T3" fmla="*/ 558133521 h 518"/>
              <a:gd name="T4" fmla="*/ 0 w 1"/>
              <a:gd name="T5" fmla="*/ 0 h 518"/>
              <a:gd name="T6" fmla="*/ 0 60000 65536"/>
              <a:gd name="T7" fmla="*/ 0 60000 65536"/>
              <a:gd name="T8" fmla="*/ 0 60000 65536"/>
              <a:gd name="T9" fmla="*/ 0 w 1"/>
              <a:gd name="T10" fmla="*/ 0 h 518"/>
              <a:gd name="T11" fmla="*/ 1 w 1"/>
              <a:gd name="T12" fmla="*/ 518 h 518"/>
            </a:gdLst>
            <a:ahLst/>
            <a:cxnLst>
              <a:cxn ang="T6">
                <a:pos x="T0" y="T1"/>
              </a:cxn>
              <a:cxn ang="T7">
                <a:pos x="T2" y="T3"/>
              </a:cxn>
              <a:cxn ang="T8">
                <a:pos x="T4" y="T5"/>
              </a:cxn>
            </a:cxnLst>
            <a:rect l="T9" t="T10" r="T11" b="T12"/>
            <a:pathLst>
              <a:path w="1" h="518">
                <a:moveTo>
                  <a:pt x="0" y="517"/>
                </a:moveTo>
                <a:lnTo>
                  <a:pt x="0" y="259"/>
                </a:lnTo>
                <a:lnTo>
                  <a:pt x="0" y="0"/>
                </a:lnTo>
              </a:path>
            </a:pathLst>
          </a:custGeom>
          <a:noFill/>
          <a:ln w="31234">
            <a:solidFill>
              <a:srgbClr val="000000"/>
            </a:solidFill>
            <a:round/>
            <a:headEnd/>
            <a:tailEnd/>
          </a:ln>
        </p:spPr>
        <p:txBody>
          <a:bodyPr/>
          <a:lstStyle/>
          <a:p>
            <a:endParaRPr lang="en-US" dirty="0"/>
          </a:p>
        </p:txBody>
      </p:sp>
      <p:sp>
        <p:nvSpPr>
          <p:cNvPr id="20504" name="Freeform 91"/>
          <p:cNvSpPr>
            <a:spLocks/>
          </p:cNvSpPr>
          <p:nvPr/>
        </p:nvSpPr>
        <p:spPr bwMode="auto">
          <a:xfrm>
            <a:off x="5961063" y="4773613"/>
            <a:ext cx="1587" cy="760412"/>
          </a:xfrm>
          <a:custGeom>
            <a:avLst/>
            <a:gdLst>
              <a:gd name="T0" fmla="*/ 0 w 1"/>
              <a:gd name="T1" fmla="*/ 1114112052 h 518"/>
              <a:gd name="T2" fmla="*/ 0 w 1"/>
              <a:gd name="T3" fmla="*/ 558133521 h 518"/>
              <a:gd name="T4" fmla="*/ 0 w 1"/>
              <a:gd name="T5" fmla="*/ 0 h 518"/>
              <a:gd name="T6" fmla="*/ 0 60000 65536"/>
              <a:gd name="T7" fmla="*/ 0 60000 65536"/>
              <a:gd name="T8" fmla="*/ 0 60000 65536"/>
              <a:gd name="T9" fmla="*/ 0 w 1"/>
              <a:gd name="T10" fmla="*/ 0 h 518"/>
              <a:gd name="T11" fmla="*/ 1 w 1"/>
              <a:gd name="T12" fmla="*/ 518 h 518"/>
            </a:gdLst>
            <a:ahLst/>
            <a:cxnLst>
              <a:cxn ang="T6">
                <a:pos x="T0" y="T1"/>
              </a:cxn>
              <a:cxn ang="T7">
                <a:pos x="T2" y="T3"/>
              </a:cxn>
              <a:cxn ang="T8">
                <a:pos x="T4" y="T5"/>
              </a:cxn>
            </a:cxnLst>
            <a:rect l="T9" t="T10" r="T11" b="T12"/>
            <a:pathLst>
              <a:path w="1" h="518">
                <a:moveTo>
                  <a:pt x="0" y="517"/>
                </a:moveTo>
                <a:lnTo>
                  <a:pt x="0" y="259"/>
                </a:lnTo>
                <a:lnTo>
                  <a:pt x="0" y="0"/>
                </a:lnTo>
              </a:path>
            </a:pathLst>
          </a:custGeom>
          <a:noFill/>
          <a:ln w="31234">
            <a:solidFill>
              <a:srgbClr val="000000"/>
            </a:solidFill>
            <a:round/>
            <a:headEnd/>
            <a:tailEnd/>
          </a:ln>
        </p:spPr>
        <p:txBody>
          <a:bodyPr/>
          <a:lstStyle/>
          <a:p>
            <a:endParaRPr lang="en-US" dirty="0"/>
          </a:p>
        </p:txBody>
      </p:sp>
      <p:sp>
        <p:nvSpPr>
          <p:cNvPr id="20505" name="Freeform 92"/>
          <p:cNvSpPr>
            <a:spLocks/>
          </p:cNvSpPr>
          <p:nvPr/>
        </p:nvSpPr>
        <p:spPr bwMode="auto">
          <a:xfrm>
            <a:off x="4740275" y="4773613"/>
            <a:ext cx="1222375" cy="1587"/>
          </a:xfrm>
          <a:custGeom>
            <a:avLst/>
            <a:gdLst>
              <a:gd name="T0" fmla="*/ 1793756184 w 832"/>
              <a:gd name="T1" fmla="*/ 0 h 1"/>
              <a:gd name="T2" fmla="*/ 897957954 w 832"/>
              <a:gd name="T3" fmla="*/ 0 h 1"/>
              <a:gd name="T4" fmla="*/ 0 w 832"/>
              <a:gd name="T5" fmla="*/ 0 h 1"/>
              <a:gd name="T6" fmla="*/ 0 60000 65536"/>
              <a:gd name="T7" fmla="*/ 0 60000 65536"/>
              <a:gd name="T8" fmla="*/ 0 60000 65536"/>
              <a:gd name="T9" fmla="*/ 0 w 832"/>
              <a:gd name="T10" fmla="*/ 0 h 1"/>
              <a:gd name="T11" fmla="*/ 832 w 832"/>
              <a:gd name="T12" fmla="*/ 1 h 1"/>
            </a:gdLst>
            <a:ahLst/>
            <a:cxnLst>
              <a:cxn ang="T6">
                <a:pos x="T0" y="T1"/>
              </a:cxn>
              <a:cxn ang="T7">
                <a:pos x="T2" y="T3"/>
              </a:cxn>
              <a:cxn ang="T8">
                <a:pos x="T4" y="T5"/>
              </a:cxn>
            </a:cxnLst>
            <a:rect l="T9" t="T10" r="T11" b="T12"/>
            <a:pathLst>
              <a:path w="832" h="1">
                <a:moveTo>
                  <a:pt x="831" y="0"/>
                </a:moveTo>
                <a:lnTo>
                  <a:pt x="416" y="0"/>
                </a:lnTo>
                <a:lnTo>
                  <a:pt x="0" y="0"/>
                </a:lnTo>
              </a:path>
            </a:pathLst>
          </a:custGeom>
          <a:noFill/>
          <a:ln w="31234">
            <a:solidFill>
              <a:srgbClr val="000000"/>
            </a:solidFill>
            <a:round/>
            <a:headEnd/>
            <a:tailEnd/>
          </a:ln>
        </p:spPr>
        <p:txBody>
          <a:bodyPr/>
          <a:lstStyle/>
          <a:p>
            <a:endParaRPr lang="en-US" dirty="0"/>
          </a:p>
        </p:txBody>
      </p:sp>
      <p:sp>
        <p:nvSpPr>
          <p:cNvPr id="20506" name="Freeform 93"/>
          <p:cNvSpPr>
            <a:spLocks/>
          </p:cNvSpPr>
          <p:nvPr/>
        </p:nvSpPr>
        <p:spPr bwMode="auto">
          <a:xfrm>
            <a:off x="4740275" y="5532438"/>
            <a:ext cx="1222375" cy="1587"/>
          </a:xfrm>
          <a:custGeom>
            <a:avLst/>
            <a:gdLst>
              <a:gd name="T0" fmla="*/ 1793756184 w 832"/>
              <a:gd name="T1" fmla="*/ 0 h 1"/>
              <a:gd name="T2" fmla="*/ 897957954 w 832"/>
              <a:gd name="T3" fmla="*/ 0 h 1"/>
              <a:gd name="T4" fmla="*/ 0 w 832"/>
              <a:gd name="T5" fmla="*/ 0 h 1"/>
              <a:gd name="T6" fmla="*/ 0 60000 65536"/>
              <a:gd name="T7" fmla="*/ 0 60000 65536"/>
              <a:gd name="T8" fmla="*/ 0 60000 65536"/>
              <a:gd name="T9" fmla="*/ 0 w 832"/>
              <a:gd name="T10" fmla="*/ 0 h 1"/>
              <a:gd name="T11" fmla="*/ 832 w 832"/>
              <a:gd name="T12" fmla="*/ 1 h 1"/>
            </a:gdLst>
            <a:ahLst/>
            <a:cxnLst>
              <a:cxn ang="T6">
                <a:pos x="T0" y="T1"/>
              </a:cxn>
              <a:cxn ang="T7">
                <a:pos x="T2" y="T3"/>
              </a:cxn>
              <a:cxn ang="T8">
                <a:pos x="T4" y="T5"/>
              </a:cxn>
            </a:cxnLst>
            <a:rect l="T9" t="T10" r="T11" b="T12"/>
            <a:pathLst>
              <a:path w="832" h="1">
                <a:moveTo>
                  <a:pt x="831" y="0"/>
                </a:moveTo>
                <a:lnTo>
                  <a:pt x="416" y="0"/>
                </a:lnTo>
                <a:lnTo>
                  <a:pt x="0" y="0"/>
                </a:lnTo>
              </a:path>
            </a:pathLst>
          </a:custGeom>
          <a:noFill/>
          <a:ln w="31234">
            <a:solidFill>
              <a:srgbClr val="000000"/>
            </a:solidFill>
            <a:round/>
            <a:headEnd/>
            <a:tailEnd/>
          </a:ln>
        </p:spPr>
        <p:txBody>
          <a:bodyPr/>
          <a:lstStyle/>
          <a:p>
            <a:endParaRPr lang="en-US" dirty="0"/>
          </a:p>
        </p:txBody>
      </p:sp>
      <p:sp>
        <p:nvSpPr>
          <p:cNvPr id="20507" name="Freeform 94"/>
          <p:cNvSpPr>
            <a:spLocks/>
          </p:cNvSpPr>
          <p:nvPr/>
        </p:nvSpPr>
        <p:spPr bwMode="auto">
          <a:xfrm>
            <a:off x="4740275" y="5510213"/>
            <a:ext cx="214313" cy="3175"/>
          </a:xfrm>
          <a:custGeom>
            <a:avLst/>
            <a:gdLst>
              <a:gd name="T0" fmla="*/ 4309746 w 146"/>
              <a:gd name="T1" fmla="*/ 2520950 h 2"/>
              <a:gd name="T2" fmla="*/ 10772896 w 146"/>
              <a:gd name="T3" fmla="*/ 2520950 h 2"/>
              <a:gd name="T4" fmla="*/ 15082644 w 146"/>
              <a:gd name="T5" fmla="*/ 2520950 h 2"/>
              <a:gd name="T6" fmla="*/ 23702133 w 146"/>
              <a:gd name="T7" fmla="*/ 2520950 h 2"/>
              <a:gd name="T8" fmla="*/ 30166755 w 146"/>
              <a:gd name="T9" fmla="*/ 2520950 h 2"/>
              <a:gd name="T10" fmla="*/ 34475032 w 146"/>
              <a:gd name="T11" fmla="*/ 2520950 h 2"/>
              <a:gd name="T12" fmla="*/ 40939649 w 146"/>
              <a:gd name="T13" fmla="*/ 2520950 h 2"/>
              <a:gd name="T14" fmla="*/ 47404266 w 146"/>
              <a:gd name="T15" fmla="*/ 2520950 h 2"/>
              <a:gd name="T16" fmla="*/ 53867426 w 146"/>
              <a:gd name="T17" fmla="*/ 2520950 h 2"/>
              <a:gd name="T18" fmla="*/ 58177171 w 146"/>
              <a:gd name="T19" fmla="*/ 2520950 h 2"/>
              <a:gd name="T20" fmla="*/ 66796660 w 146"/>
              <a:gd name="T21" fmla="*/ 2520950 h 2"/>
              <a:gd name="T22" fmla="*/ 71106404 w 146"/>
              <a:gd name="T23" fmla="*/ 2520950 h 2"/>
              <a:gd name="T24" fmla="*/ 75414681 w 146"/>
              <a:gd name="T25" fmla="*/ 2520950 h 2"/>
              <a:gd name="T26" fmla="*/ 81879298 w 146"/>
              <a:gd name="T27" fmla="*/ 2520950 h 2"/>
              <a:gd name="T28" fmla="*/ 88343915 w 146"/>
              <a:gd name="T29" fmla="*/ 2520950 h 2"/>
              <a:gd name="T30" fmla="*/ 94807064 w 146"/>
              <a:gd name="T31" fmla="*/ 2520950 h 2"/>
              <a:gd name="T32" fmla="*/ 101271703 w 146"/>
              <a:gd name="T33" fmla="*/ 2520950 h 2"/>
              <a:gd name="T34" fmla="*/ 107736320 w 146"/>
              <a:gd name="T35" fmla="*/ 2520950 h 2"/>
              <a:gd name="T36" fmla="*/ 112046065 w 146"/>
              <a:gd name="T37" fmla="*/ 2520950 h 2"/>
              <a:gd name="T38" fmla="*/ 118509214 w 146"/>
              <a:gd name="T39" fmla="*/ 2520950 h 2"/>
              <a:gd name="T40" fmla="*/ 122818958 w 146"/>
              <a:gd name="T41" fmla="*/ 2520950 h 2"/>
              <a:gd name="T42" fmla="*/ 129283575 w 146"/>
              <a:gd name="T43" fmla="*/ 2520950 h 2"/>
              <a:gd name="T44" fmla="*/ 133593320 w 146"/>
              <a:gd name="T45" fmla="*/ 2520950 h 2"/>
              <a:gd name="T46" fmla="*/ 142211341 w 146"/>
              <a:gd name="T47" fmla="*/ 2520950 h 2"/>
              <a:gd name="T48" fmla="*/ 148675958 w 146"/>
              <a:gd name="T49" fmla="*/ 2520950 h 2"/>
              <a:gd name="T50" fmla="*/ 152985702 w 146"/>
              <a:gd name="T51" fmla="*/ 2520950 h 2"/>
              <a:gd name="T52" fmla="*/ 159448851 w 146"/>
              <a:gd name="T53" fmla="*/ 2520950 h 2"/>
              <a:gd name="T54" fmla="*/ 165913468 w 146"/>
              <a:gd name="T55" fmla="*/ 2520950 h 2"/>
              <a:gd name="T56" fmla="*/ 170223213 w 146"/>
              <a:gd name="T57" fmla="*/ 2520950 h 2"/>
              <a:gd name="T58" fmla="*/ 176687829 w 146"/>
              <a:gd name="T59" fmla="*/ 2520950 h 2"/>
              <a:gd name="T60" fmla="*/ 183150978 w 146"/>
              <a:gd name="T61" fmla="*/ 2520950 h 2"/>
              <a:gd name="T62" fmla="*/ 189615595 w 146"/>
              <a:gd name="T63" fmla="*/ 2520950 h 2"/>
              <a:gd name="T64" fmla="*/ 196080258 w 146"/>
              <a:gd name="T65" fmla="*/ 2520950 h 2"/>
              <a:gd name="T66" fmla="*/ 200388535 w 146"/>
              <a:gd name="T67" fmla="*/ 2520950 h 2"/>
              <a:gd name="T68" fmla="*/ 206853151 w 146"/>
              <a:gd name="T69" fmla="*/ 2520950 h 2"/>
              <a:gd name="T70" fmla="*/ 213317768 w 146"/>
              <a:gd name="T71" fmla="*/ 2520950 h 2"/>
              <a:gd name="T72" fmla="*/ 219782385 w 146"/>
              <a:gd name="T73" fmla="*/ 2520950 h 2"/>
              <a:gd name="T74" fmla="*/ 226245534 w 146"/>
              <a:gd name="T75" fmla="*/ 2520950 h 2"/>
              <a:gd name="T76" fmla="*/ 230555279 w 146"/>
              <a:gd name="T77" fmla="*/ 2520950 h 2"/>
              <a:gd name="T78" fmla="*/ 237019895 w 146"/>
              <a:gd name="T79" fmla="*/ 2520950 h 2"/>
              <a:gd name="T80" fmla="*/ 243483044 w 146"/>
              <a:gd name="T81" fmla="*/ 2520950 h 2"/>
              <a:gd name="T82" fmla="*/ 249947661 w 146"/>
              <a:gd name="T83" fmla="*/ 2520950 h 2"/>
              <a:gd name="T84" fmla="*/ 254257406 w 146"/>
              <a:gd name="T85" fmla="*/ 2520950 h 2"/>
              <a:gd name="T86" fmla="*/ 260722023 w 146"/>
              <a:gd name="T87" fmla="*/ 2520950 h 2"/>
              <a:gd name="T88" fmla="*/ 267185171 w 146"/>
              <a:gd name="T89" fmla="*/ 2520950 h 2"/>
              <a:gd name="T90" fmla="*/ 273649788 w 146"/>
              <a:gd name="T91" fmla="*/ 2520950 h 2"/>
              <a:gd name="T92" fmla="*/ 277959533 w 146"/>
              <a:gd name="T93" fmla="*/ 2520950 h 2"/>
              <a:gd name="T94" fmla="*/ 286577554 w 146"/>
              <a:gd name="T95" fmla="*/ 2520950 h 2"/>
              <a:gd name="T96" fmla="*/ 290887299 w 146"/>
              <a:gd name="T97" fmla="*/ 2520950 h 2"/>
              <a:gd name="T98" fmla="*/ 295197043 w 146"/>
              <a:gd name="T99" fmla="*/ 2520950 h 2"/>
              <a:gd name="T100" fmla="*/ 303816532 w 146"/>
              <a:gd name="T101" fmla="*/ 0 h 2"/>
              <a:gd name="T102" fmla="*/ 308124809 w 146"/>
              <a:gd name="T103" fmla="*/ 0 h 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6"/>
              <a:gd name="T157" fmla="*/ 0 h 2"/>
              <a:gd name="T158" fmla="*/ 146 w 146"/>
              <a:gd name="T159" fmla="*/ 2 h 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6" h="2">
                <a:moveTo>
                  <a:pt x="0" y="1"/>
                </a:moveTo>
                <a:lnTo>
                  <a:pt x="2" y="1"/>
                </a:lnTo>
                <a:lnTo>
                  <a:pt x="4" y="1"/>
                </a:lnTo>
                <a:lnTo>
                  <a:pt x="5" y="1"/>
                </a:lnTo>
                <a:lnTo>
                  <a:pt x="6" y="1"/>
                </a:lnTo>
                <a:lnTo>
                  <a:pt x="7" y="1"/>
                </a:lnTo>
                <a:lnTo>
                  <a:pt x="9" y="1"/>
                </a:lnTo>
                <a:lnTo>
                  <a:pt x="11" y="1"/>
                </a:lnTo>
                <a:lnTo>
                  <a:pt x="12" y="1"/>
                </a:lnTo>
                <a:lnTo>
                  <a:pt x="14" y="1"/>
                </a:lnTo>
                <a:lnTo>
                  <a:pt x="16" y="1"/>
                </a:lnTo>
                <a:lnTo>
                  <a:pt x="18" y="1"/>
                </a:lnTo>
                <a:lnTo>
                  <a:pt x="19" y="1"/>
                </a:lnTo>
                <a:lnTo>
                  <a:pt x="20" y="1"/>
                </a:lnTo>
                <a:lnTo>
                  <a:pt x="22" y="1"/>
                </a:lnTo>
                <a:lnTo>
                  <a:pt x="24" y="1"/>
                </a:lnTo>
                <a:lnTo>
                  <a:pt x="25" y="1"/>
                </a:lnTo>
                <a:lnTo>
                  <a:pt x="27" y="1"/>
                </a:lnTo>
                <a:lnTo>
                  <a:pt x="28" y="1"/>
                </a:lnTo>
                <a:lnTo>
                  <a:pt x="31" y="1"/>
                </a:lnTo>
                <a:lnTo>
                  <a:pt x="32" y="1"/>
                </a:lnTo>
                <a:lnTo>
                  <a:pt x="33" y="1"/>
                </a:lnTo>
                <a:lnTo>
                  <a:pt x="34" y="1"/>
                </a:lnTo>
                <a:lnTo>
                  <a:pt x="35" y="1"/>
                </a:lnTo>
                <a:lnTo>
                  <a:pt x="37" y="1"/>
                </a:lnTo>
                <a:lnTo>
                  <a:pt x="38" y="1"/>
                </a:lnTo>
                <a:lnTo>
                  <a:pt x="39" y="1"/>
                </a:lnTo>
                <a:lnTo>
                  <a:pt x="41" y="1"/>
                </a:lnTo>
                <a:lnTo>
                  <a:pt x="42" y="1"/>
                </a:lnTo>
                <a:lnTo>
                  <a:pt x="44" y="1"/>
                </a:lnTo>
                <a:lnTo>
                  <a:pt x="45" y="1"/>
                </a:lnTo>
                <a:lnTo>
                  <a:pt x="47" y="1"/>
                </a:lnTo>
                <a:lnTo>
                  <a:pt x="48" y="1"/>
                </a:lnTo>
                <a:lnTo>
                  <a:pt x="50" y="1"/>
                </a:lnTo>
                <a:lnTo>
                  <a:pt x="52" y="1"/>
                </a:lnTo>
                <a:lnTo>
                  <a:pt x="53" y="1"/>
                </a:lnTo>
                <a:lnTo>
                  <a:pt x="55" y="1"/>
                </a:lnTo>
                <a:lnTo>
                  <a:pt x="57" y="1"/>
                </a:lnTo>
                <a:lnTo>
                  <a:pt x="60" y="1"/>
                </a:lnTo>
                <a:lnTo>
                  <a:pt x="62" y="1"/>
                </a:lnTo>
                <a:lnTo>
                  <a:pt x="64" y="1"/>
                </a:lnTo>
                <a:lnTo>
                  <a:pt x="66" y="1"/>
                </a:lnTo>
                <a:lnTo>
                  <a:pt x="68" y="1"/>
                </a:lnTo>
                <a:lnTo>
                  <a:pt x="69" y="1"/>
                </a:lnTo>
                <a:lnTo>
                  <a:pt x="70" y="1"/>
                </a:lnTo>
                <a:lnTo>
                  <a:pt x="71" y="1"/>
                </a:lnTo>
                <a:lnTo>
                  <a:pt x="72" y="1"/>
                </a:lnTo>
                <a:lnTo>
                  <a:pt x="74" y="1"/>
                </a:lnTo>
                <a:lnTo>
                  <a:pt x="75" y="1"/>
                </a:lnTo>
                <a:lnTo>
                  <a:pt x="77" y="1"/>
                </a:lnTo>
                <a:lnTo>
                  <a:pt x="78" y="1"/>
                </a:lnTo>
                <a:lnTo>
                  <a:pt x="79" y="1"/>
                </a:lnTo>
                <a:lnTo>
                  <a:pt x="81" y="1"/>
                </a:lnTo>
                <a:lnTo>
                  <a:pt x="82" y="1"/>
                </a:lnTo>
                <a:lnTo>
                  <a:pt x="84" y="1"/>
                </a:lnTo>
                <a:lnTo>
                  <a:pt x="85" y="1"/>
                </a:lnTo>
                <a:lnTo>
                  <a:pt x="87" y="1"/>
                </a:lnTo>
                <a:lnTo>
                  <a:pt x="88" y="1"/>
                </a:lnTo>
                <a:lnTo>
                  <a:pt x="89" y="1"/>
                </a:lnTo>
                <a:lnTo>
                  <a:pt x="91" y="1"/>
                </a:lnTo>
                <a:lnTo>
                  <a:pt x="92" y="1"/>
                </a:lnTo>
                <a:lnTo>
                  <a:pt x="93" y="1"/>
                </a:lnTo>
                <a:lnTo>
                  <a:pt x="95" y="1"/>
                </a:lnTo>
                <a:lnTo>
                  <a:pt x="96" y="1"/>
                </a:lnTo>
                <a:lnTo>
                  <a:pt x="97" y="1"/>
                </a:lnTo>
                <a:lnTo>
                  <a:pt x="99" y="1"/>
                </a:lnTo>
                <a:lnTo>
                  <a:pt x="100" y="1"/>
                </a:lnTo>
                <a:lnTo>
                  <a:pt x="102" y="1"/>
                </a:lnTo>
                <a:lnTo>
                  <a:pt x="104" y="1"/>
                </a:lnTo>
                <a:lnTo>
                  <a:pt x="105" y="1"/>
                </a:lnTo>
                <a:lnTo>
                  <a:pt x="106" y="1"/>
                </a:lnTo>
                <a:lnTo>
                  <a:pt x="107" y="1"/>
                </a:lnTo>
                <a:lnTo>
                  <a:pt x="108" y="1"/>
                </a:lnTo>
                <a:lnTo>
                  <a:pt x="110" y="1"/>
                </a:lnTo>
                <a:lnTo>
                  <a:pt x="112" y="1"/>
                </a:lnTo>
                <a:lnTo>
                  <a:pt x="113" y="1"/>
                </a:lnTo>
                <a:lnTo>
                  <a:pt x="114" y="1"/>
                </a:lnTo>
                <a:lnTo>
                  <a:pt x="116" y="1"/>
                </a:lnTo>
                <a:lnTo>
                  <a:pt x="117" y="1"/>
                </a:lnTo>
                <a:lnTo>
                  <a:pt x="118" y="1"/>
                </a:lnTo>
                <a:lnTo>
                  <a:pt x="120" y="1"/>
                </a:lnTo>
                <a:lnTo>
                  <a:pt x="121" y="1"/>
                </a:lnTo>
                <a:lnTo>
                  <a:pt x="123" y="1"/>
                </a:lnTo>
                <a:lnTo>
                  <a:pt x="124" y="1"/>
                </a:lnTo>
                <a:lnTo>
                  <a:pt x="125" y="1"/>
                </a:lnTo>
                <a:lnTo>
                  <a:pt x="127" y="1"/>
                </a:lnTo>
                <a:lnTo>
                  <a:pt x="128" y="1"/>
                </a:lnTo>
                <a:lnTo>
                  <a:pt x="129" y="1"/>
                </a:lnTo>
                <a:lnTo>
                  <a:pt x="131" y="1"/>
                </a:lnTo>
                <a:lnTo>
                  <a:pt x="133" y="1"/>
                </a:lnTo>
                <a:lnTo>
                  <a:pt x="135" y="1"/>
                </a:lnTo>
                <a:lnTo>
                  <a:pt x="136" y="1"/>
                </a:lnTo>
                <a:lnTo>
                  <a:pt x="137" y="1"/>
                </a:lnTo>
                <a:lnTo>
                  <a:pt x="139" y="1"/>
                </a:lnTo>
                <a:lnTo>
                  <a:pt x="141" y="0"/>
                </a:lnTo>
                <a:lnTo>
                  <a:pt x="142" y="0"/>
                </a:lnTo>
                <a:lnTo>
                  <a:pt x="143" y="0"/>
                </a:lnTo>
                <a:lnTo>
                  <a:pt x="145" y="0"/>
                </a:lnTo>
              </a:path>
            </a:pathLst>
          </a:custGeom>
          <a:noFill/>
          <a:ln w="31234">
            <a:solidFill>
              <a:schemeClr val="tx2"/>
            </a:solidFill>
            <a:round/>
            <a:headEnd/>
            <a:tailEnd/>
          </a:ln>
        </p:spPr>
        <p:txBody>
          <a:bodyPr/>
          <a:lstStyle/>
          <a:p>
            <a:endParaRPr lang="en-US" dirty="0"/>
          </a:p>
        </p:txBody>
      </p:sp>
      <p:sp>
        <p:nvSpPr>
          <p:cNvPr id="20508" name="Freeform 95"/>
          <p:cNvSpPr>
            <a:spLocks/>
          </p:cNvSpPr>
          <p:nvPr/>
        </p:nvSpPr>
        <p:spPr bwMode="auto">
          <a:xfrm>
            <a:off x="4953000" y="5345113"/>
            <a:ext cx="212725" cy="166687"/>
          </a:xfrm>
          <a:custGeom>
            <a:avLst/>
            <a:gdLst>
              <a:gd name="T0" fmla="*/ 2152190 w 145"/>
              <a:gd name="T1" fmla="*/ 241586514 h 114"/>
              <a:gd name="T2" fmla="*/ 8608760 w 145"/>
              <a:gd name="T3" fmla="*/ 241586514 h 114"/>
              <a:gd name="T4" fmla="*/ 15065331 w 145"/>
              <a:gd name="T5" fmla="*/ 241586514 h 114"/>
              <a:gd name="T6" fmla="*/ 21523365 w 145"/>
              <a:gd name="T7" fmla="*/ 241586514 h 114"/>
              <a:gd name="T8" fmla="*/ 25827750 w 145"/>
              <a:gd name="T9" fmla="*/ 241586514 h 114"/>
              <a:gd name="T10" fmla="*/ 32284318 w 145"/>
              <a:gd name="T11" fmla="*/ 241586514 h 114"/>
              <a:gd name="T12" fmla="*/ 36588696 w 145"/>
              <a:gd name="T13" fmla="*/ 241586514 h 114"/>
              <a:gd name="T14" fmla="*/ 43045264 w 145"/>
              <a:gd name="T15" fmla="*/ 241586514 h 114"/>
              <a:gd name="T16" fmla="*/ 49503310 w 145"/>
              <a:gd name="T17" fmla="*/ 239448827 h 114"/>
              <a:gd name="T18" fmla="*/ 55959878 w 145"/>
              <a:gd name="T19" fmla="*/ 239448827 h 114"/>
              <a:gd name="T20" fmla="*/ 62416446 w 145"/>
              <a:gd name="T21" fmla="*/ 239448827 h 114"/>
              <a:gd name="T22" fmla="*/ 68873014 w 145"/>
              <a:gd name="T23" fmla="*/ 239448827 h 114"/>
              <a:gd name="T24" fmla="*/ 75329581 w 145"/>
              <a:gd name="T25" fmla="*/ 237311140 h 114"/>
              <a:gd name="T26" fmla="*/ 79635427 w 145"/>
              <a:gd name="T27" fmla="*/ 237311140 h 114"/>
              <a:gd name="T28" fmla="*/ 86091995 w 145"/>
              <a:gd name="T29" fmla="*/ 237311140 h 114"/>
              <a:gd name="T30" fmla="*/ 90396373 w 145"/>
              <a:gd name="T31" fmla="*/ 235171991 h 114"/>
              <a:gd name="T32" fmla="*/ 96852964 w 145"/>
              <a:gd name="T33" fmla="*/ 235171991 h 114"/>
              <a:gd name="T34" fmla="*/ 103309532 w 145"/>
              <a:gd name="T35" fmla="*/ 233034304 h 114"/>
              <a:gd name="T36" fmla="*/ 109767567 w 145"/>
              <a:gd name="T37" fmla="*/ 233034304 h 114"/>
              <a:gd name="T38" fmla="*/ 114071945 w 145"/>
              <a:gd name="T39" fmla="*/ 230896617 h 114"/>
              <a:gd name="T40" fmla="*/ 120528513 w 145"/>
              <a:gd name="T41" fmla="*/ 228758929 h 114"/>
              <a:gd name="T42" fmla="*/ 129137270 w 145"/>
              <a:gd name="T43" fmla="*/ 226621242 h 114"/>
              <a:gd name="T44" fmla="*/ 133441649 w 145"/>
              <a:gd name="T45" fmla="*/ 222344406 h 114"/>
              <a:gd name="T46" fmla="*/ 139898216 w 145"/>
              <a:gd name="T47" fmla="*/ 222344406 h 114"/>
              <a:gd name="T48" fmla="*/ 144204062 w 145"/>
              <a:gd name="T49" fmla="*/ 220206719 h 114"/>
              <a:gd name="T50" fmla="*/ 152812819 w 145"/>
              <a:gd name="T51" fmla="*/ 218069032 h 114"/>
              <a:gd name="T52" fmla="*/ 157117198 w 145"/>
              <a:gd name="T53" fmla="*/ 213793658 h 114"/>
              <a:gd name="T54" fmla="*/ 161421576 w 145"/>
              <a:gd name="T55" fmla="*/ 211655971 h 114"/>
              <a:gd name="T56" fmla="*/ 172183990 w 145"/>
              <a:gd name="T57" fmla="*/ 207379134 h 114"/>
              <a:gd name="T58" fmla="*/ 174336179 w 145"/>
              <a:gd name="T59" fmla="*/ 205241447 h 114"/>
              <a:gd name="T60" fmla="*/ 180792747 w 145"/>
              <a:gd name="T61" fmla="*/ 198828386 h 114"/>
              <a:gd name="T62" fmla="*/ 187249314 w 145"/>
              <a:gd name="T63" fmla="*/ 194551549 h 114"/>
              <a:gd name="T64" fmla="*/ 193705928 w 145"/>
              <a:gd name="T65" fmla="*/ 192413862 h 114"/>
              <a:gd name="T66" fmla="*/ 198010307 w 145"/>
              <a:gd name="T67" fmla="*/ 188138442 h 114"/>
              <a:gd name="T68" fmla="*/ 206620531 w 145"/>
              <a:gd name="T69" fmla="*/ 179586232 h 114"/>
              <a:gd name="T70" fmla="*/ 210924909 w 145"/>
              <a:gd name="T71" fmla="*/ 175310858 h 114"/>
              <a:gd name="T72" fmla="*/ 217381477 w 145"/>
              <a:gd name="T73" fmla="*/ 168896334 h 114"/>
              <a:gd name="T74" fmla="*/ 223838045 w 145"/>
              <a:gd name="T75" fmla="*/ 162483273 h 114"/>
              <a:gd name="T76" fmla="*/ 228142423 w 145"/>
              <a:gd name="T77" fmla="*/ 153931062 h 114"/>
              <a:gd name="T78" fmla="*/ 234598991 w 145"/>
              <a:gd name="T79" fmla="*/ 147518001 h 114"/>
              <a:gd name="T80" fmla="*/ 238904837 w 145"/>
              <a:gd name="T81" fmla="*/ 138965791 h 114"/>
              <a:gd name="T82" fmla="*/ 247513594 w 145"/>
              <a:gd name="T83" fmla="*/ 130413580 h 114"/>
              <a:gd name="T84" fmla="*/ 251817972 w 145"/>
              <a:gd name="T85" fmla="*/ 121862832 h 114"/>
              <a:gd name="T86" fmla="*/ 258274540 w 145"/>
              <a:gd name="T87" fmla="*/ 113310621 h 114"/>
              <a:gd name="T88" fmla="*/ 262578919 w 145"/>
              <a:gd name="T89" fmla="*/ 100483036 h 114"/>
              <a:gd name="T90" fmla="*/ 271189143 w 145"/>
              <a:gd name="T91" fmla="*/ 91930803 h 114"/>
              <a:gd name="T92" fmla="*/ 277645711 w 145"/>
              <a:gd name="T93" fmla="*/ 81240905 h 114"/>
              <a:gd name="T94" fmla="*/ 281950089 w 145"/>
              <a:gd name="T95" fmla="*/ 68413321 h 114"/>
              <a:gd name="T96" fmla="*/ 288406657 w 145"/>
              <a:gd name="T97" fmla="*/ 53448049 h 114"/>
              <a:gd name="T98" fmla="*/ 294863225 w 145"/>
              <a:gd name="T99" fmla="*/ 40620453 h 114"/>
              <a:gd name="T100" fmla="*/ 301321260 w 145"/>
              <a:gd name="T101" fmla="*/ 23517488 h 114"/>
              <a:gd name="T102" fmla="*/ 305625638 w 145"/>
              <a:gd name="T103" fmla="*/ 8552213 h 1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5"/>
              <a:gd name="T157" fmla="*/ 0 h 114"/>
              <a:gd name="T158" fmla="*/ 145 w 145"/>
              <a:gd name="T159" fmla="*/ 114 h 1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5" h="114">
                <a:moveTo>
                  <a:pt x="0" y="113"/>
                </a:moveTo>
                <a:lnTo>
                  <a:pt x="1" y="113"/>
                </a:lnTo>
                <a:lnTo>
                  <a:pt x="2" y="113"/>
                </a:lnTo>
                <a:lnTo>
                  <a:pt x="4" y="113"/>
                </a:lnTo>
                <a:lnTo>
                  <a:pt x="5" y="113"/>
                </a:lnTo>
                <a:lnTo>
                  <a:pt x="7" y="113"/>
                </a:lnTo>
                <a:lnTo>
                  <a:pt x="8" y="113"/>
                </a:lnTo>
                <a:lnTo>
                  <a:pt x="10" y="113"/>
                </a:lnTo>
                <a:lnTo>
                  <a:pt x="12" y="113"/>
                </a:lnTo>
                <a:lnTo>
                  <a:pt x="13" y="113"/>
                </a:lnTo>
                <a:lnTo>
                  <a:pt x="15" y="113"/>
                </a:lnTo>
                <a:lnTo>
                  <a:pt x="17" y="113"/>
                </a:lnTo>
                <a:lnTo>
                  <a:pt x="19" y="113"/>
                </a:lnTo>
                <a:lnTo>
                  <a:pt x="20" y="113"/>
                </a:lnTo>
                <a:lnTo>
                  <a:pt x="23" y="112"/>
                </a:lnTo>
                <a:lnTo>
                  <a:pt x="24" y="112"/>
                </a:lnTo>
                <a:lnTo>
                  <a:pt x="26" y="112"/>
                </a:lnTo>
                <a:lnTo>
                  <a:pt x="27" y="112"/>
                </a:lnTo>
                <a:lnTo>
                  <a:pt x="29" y="112"/>
                </a:lnTo>
                <a:lnTo>
                  <a:pt x="30" y="112"/>
                </a:lnTo>
                <a:lnTo>
                  <a:pt x="32" y="112"/>
                </a:lnTo>
                <a:lnTo>
                  <a:pt x="33" y="111"/>
                </a:lnTo>
                <a:lnTo>
                  <a:pt x="35" y="111"/>
                </a:lnTo>
                <a:lnTo>
                  <a:pt x="36" y="111"/>
                </a:lnTo>
                <a:lnTo>
                  <a:pt x="37" y="111"/>
                </a:lnTo>
                <a:lnTo>
                  <a:pt x="39" y="111"/>
                </a:lnTo>
                <a:lnTo>
                  <a:pt x="40" y="111"/>
                </a:lnTo>
                <a:lnTo>
                  <a:pt x="41" y="110"/>
                </a:lnTo>
                <a:lnTo>
                  <a:pt x="42" y="110"/>
                </a:lnTo>
                <a:lnTo>
                  <a:pt x="44" y="110"/>
                </a:lnTo>
                <a:lnTo>
                  <a:pt x="45" y="110"/>
                </a:lnTo>
                <a:lnTo>
                  <a:pt x="47" y="109"/>
                </a:lnTo>
                <a:lnTo>
                  <a:pt x="48" y="109"/>
                </a:lnTo>
                <a:lnTo>
                  <a:pt x="49" y="109"/>
                </a:lnTo>
                <a:lnTo>
                  <a:pt x="51" y="109"/>
                </a:lnTo>
                <a:lnTo>
                  <a:pt x="53" y="109"/>
                </a:lnTo>
                <a:lnTo>
                  <a:pt x="53" y="108"/>
                </a:lnTo>
                <a:lnTo>
                  <a:pt x="54" y="108"/>
                </a:lnTo>
                <a:lnTo>
                  <a:pt x="56" y="107"/>
                </a:lnTo>
                <a:lnTo>
                  <a:pt x="58" y="107"/>
                </a:lnTo>
                <a:lnTo>
                  <a:pt x="60" y="106"/>
                </a:lnTo>
                <a:lnTo>
                  <a:pt x="61" y="106"/>
                </a:lnTo>
                <a:lnTo>
                  <a:pt x="62" y="104"/>
                </a:lnTo>
                <a:lnTo>
                  <a:pt x="63" y="104"/>
                </a:lnTo>
                <a:lnTo>
                  <a:pt x="65" y="104"/>
                </a:lnTo>
                <a:lnTo>
                  <a:pt x="66" y="103"/>
                </a:lnTo>
                <a:lnTo>
                  <a:pt x="67" y="103"/>
                </a:lnTo>
                <a:lnTo>
                  <a:pt x="69" y="102"/>
                </a:lnTo>
                <a:lnTo>
                  <a:pt x="71" y="102"/>
                </a:lnTo>
                <a:lnTo>
                  <a:pt x="72" y="100"/>
                </a:lnTo>
                <a:lnTo>
                  <a:pt x="73" y="100"/>
                </a:lnTo>
                <a:lnTo>
                  <a:pt x="74" y="100"/>
                </a:lnTo>
                <a:lnTo>
                  <a:pt x="75" y="99"/>
                </a:lnTo>
                <a:lnTo>
                  <a:pt x="77" y="98"/>
                </a:lnTo>
                <a:lnTo>
                  <a:pt x="80" y="97"/>
                </a:lnTo>
                <a:lnTo>
                  <a:pt x="81" y="96"/>
                </a:lnTo>
                <a:lnTo>
                  <a:pt x="83" y="95"/>
                </a:lnTo>
                <a:lnTo>
                  <a:pt x="84" y="93"/>
                </a:lnTo>
                <a:lnTo>
                  <a:pt x="85" y="92"/>
                </a:lnTo>
                <a:lnTo>
                  <a:pt x="87" y="91"/>
                </a:lnTo>
                <a:lnTo>
                  <a:pt x="89" y="91"/>
                </a:lnTo>
                <a:lnTo>
                  <a:pt x="90" y="90"/>
                </a:lnTo>
                <a:lnTo>
                  <a:pt x="91" y="88"/>
                </a:lnTo>
                <a:lnTo>
                  <a:pt x="92" y="88"/>
                </a:lnTo>
                <a:lnTo>
                  <a:pt x="94" y="85"/>
                </a:lnTo>
                <a:lnTo>
                  <a:pt x="96" y="84"/>
                </a:lnTo>
                <a:lnTo>
                  <a:pt x="97" y="83"/>
                </a:lnTo>
                <a:lnTo>
                  <a:pt x="98" y="82"/>
                </a:lnTo>
                <a:lnTo>
                  <a:pt x="99" y="81"/>
                </a:lnTo>
                <a:lnTo>
                  <a:pt x="101" y="79"/>
                </a:lnTo>
                <a:lnTo>
                  <a:pt x="102" y="77"/>
                </a:lnTo>
                <a:lnTo>
                  <a:pt x="104" y="76"/>
                </a:lnTo>
                <a:lnTo>
                  <a:pt x="105" y="74"/>
                </a:lnTo>
                <a:lnTo>
                  <a:pt x="106" y="72"/>
                </a:lnTo>
                <a:lnTo>
                  <a:pt x="109" y="71"/>
                </a:lnTo>
                <a:lnTo>
                  <a:pt x="109" y="69"/>
                </a:lnTo>
                <a:lnTo>
                  <a:pt x="110" y="67"/>
                </a:lnTo>
                <a:lnTo>
                  <a:pt x="111" y="65"/>
                </a:lnTo>
                <a:lnTo>
                  <a:pt x="113" y="64"/>
                </a:lnTo>
                <a:lnTo>
                  <a:pt x="115" y="61"/>
                </a:lnTo>
                <a:lnTo>
                  <a:pt x="117" y="59"/>
                </a:lnTo>
                <a:lnTo>
                  <a:pt x="117" y="57"/>
                </a:lnTo>
                <a:lnTo>
                  <a:pt x="118" y="54"/>
                </a:lnTo>
                <a:lnTo>
                  <a:pt x="120" y="53"/>
                </a:lnTo>
                <a:lnTo>
                  <a:pt x="122" y="49"/>
                </a:lnTo>
                <a:lnTo>
                  <a:pt x="122" y="47"/>
                </a:lnTo>
                <a:lnTo>
                  <a:pt x="124" y="46"/>
                </a:lnTo>
                <a:lnTo>
                  <a:pt x="126" y="43"/>
                </a:lnTo>
                <a:lnTo>
                  <a:pt x="127" y="40"/>
                </a:lnTo>
                <a:lnTo>
                  <a:pt x="129" y="38"/>
                </a:lnTo>
                <a:lnTo>
                  <a:pt x="130" y="34"/>
                </a:lnTo>
                <a:lnTo>
                  <a:pt x="131" y="32"/>
                </a:lnTo>
                <a:lnTo>
                  <a:pt x="133" y="27"/>
                </a:lnTo>
                <a:lnTo>
                  <a:pt x="134" y="25"/>
                </a:lnTo>
                <a:lnTo>
                  <a:pt x="135" y="22"/>
                </a:lnTo>
                <a:lnTo>
                  <a:pt x="137" y="19"/>
                </a:lnTo>
                <a:lnTo>
                  <a:pt x="138" y="15"/>
                </a:lnTo>
                <a:lnTo>
                  <a:pt x="140" y="11"/>
                </a:lnTo>
                <a:lnTo>
                  <a:pt x="141" y="8"/>
                </a:lnTo>
                <a:lnTo>
                  <a:pt x="142" y="4"/>
                </a:lnTo>
                <a:lnTo>
                  <a:pt x="144" y="0"/>
                </a:lnTo>
              </a:path>
            </a:pathLst>
          </a:custGeom>
          <a:noFill/>
          <a:ln w="31234">
            <a:solidFill>
              <a:schemeClr val="tx2"/>
            </a:solidFill>
            <a:round/>
            <a:headEnd/>
            <a:tailEnd/>
          </a:ln>
        </p:spPr>
        <p:txBody>
          <a:bodyPr/>
          <a:lstStyle/>
          <a:p>
            <a:endParaRPr lang="en-US" dirty="0"/>
          </a:p>
        </p:txBody>
      </p:sp>
      <p:sp>
        <p:nvSpPr>
          <p:cNvPr id="20509" name="Freeform 96"/>
          <p:cNvSpPr>
            <a:spLocks/>
          </p:cNvSpPr>
          <p:nvPr/>
        </p:nvSpPr>
        <p:spPr bwMode="auto">
          <a:xfrm>
            <a:off x="5164138" y="4827588"/>
            <a:ext cx="214312" cy="519112"/>
          </a:xfrm>
          <a:custGeom>
            <a:avLst/>
            <a:gdLst>
              <a:gd name="T0" fmla="*/ 2184504 w 145"/>
              <a:gd name="T1" fmla="*/ 754741713 h 353"/>
              <a:gd name="T2" fmla="*/ 6553513 w 145"/>
              <a:gd name="T3" fmla="*/ 737440436 h 353"/>
              <a:gd name="T4" fmla="*/ 15291530 w 145"/>
              <a:gd name="T5" fmla="*/ 715814208 h 353"/>
              <a:gd name="T6" fmla="*/ 21845040 w 145"/>
              <a:gd name="T7" fmla="*/ 694189451 h 353"/>
              <a:gd name="T8" fmla="*/ 26214053 w 145"/>
              <a:gd name="T9" fmla="*/ 674726434 h 353"/>
              <a:gd name="T10" fmla="*/ 32767564 w 145"/>
              <a:gd name="T11" fmla="*/ 650936995 h 353"/>
              <a:gd name="T12" fmla="*/ 39321074 w 145"/>
              <a:gd name="T13" fmla="*/ 627149027 h 353"/>
              <a:gd name="T14" fmla="*/ 43690081 w 145"/>
              <a:gd name="T15" fmla="*/ 605522799 h 353"/>
              <a:gd name="T16" fmla="*/ 50243603 w 145"/>
              <a:gd name="T17" fmla="*/ 579571620 h 353"/>
              <a:gd name="T18" fmla="*/ 56797113 w 145"/>
              <a:gd name="T19" fmla="*/ 551458700 h 353"/>
              <a:gd name="T20" fmla="*/ 63350624 w 145"/>
              <a:gd name="T21" fmla="*/ 523344310 h 353"/>
              <a:gd name="T22" fmla="*/ 69904134 w 145"/>
              <a:gd name="T23" fmla="*/ 495231390 h 353"/>
              <a:gd name="T24" fmla="*/ 74273141 w 145"/>
              <a:gd name="T25" fmla="*/ 462792048 h 353"/>
              <a:gd name="T26" fmla="*/ 80828129 w 145"/>
              <a:gd name="T27" fmla="*/ 432515917 h 353"/>
              <a:gd name="T28" fmla="*/ 85197136 w 145"/>
              <a:gd name="T29" fmla="*/ 402239787 h 353"/>
              <a:gd name="T30" fmla="*/ 93935150 w 145"/>
              <a:gd name="T31" fmla="*/ 367638613 h 353"/>
              <a:gd name="T32" fmla="*/ 98304180 w 145"/>
              <a:gd name="T33" fmla="*/ 339525693 h 353"/>
              <a:gd name="T34" fmla="*/ 102673187 w 145"/>
              <a:gd name="T35" fmla="*/ 304924611 h 353"/>
              <a:gd name="T36" fmla="*/ 111411201 w 145"/>
              <a:gd name="T37" fmla="*/ 274648480 h 353"/>
              <a:gd name="T38" fmla="*/ 117964711 w 145"/>
              <a:gd name="T39" fmla="*/ 240047398 h 353"/>
              <a:gd name="T40" fmla="*/ 124518222 w 145"/>
              <a:gd name="T41" fmla="*/ 211933007 h 353"/>
              <a:gd name="T42" fmla="*/ 128887229 w 145"/>
              <a:gd name="T43" fmla="*/ 179493620 h 353"/>
              <a:gd name="T44" fmla="*/ 133256236 w 145"/>
              <a:gd name="T45" fmla="*/ 149217489 h 353"/>
              <a:gd name="T46" fmla="*/ 141994250 w 145"/>
              <a:gd name="T47" fmla="*/ 121104569 h 353"/>
              <a:gd name="T48" fmla="*/ 148547760 w 145"/>
              <a:gd name="T49" fmla="*/ 97316601 h 353"/>
              <a:gd name="T50" fmla="*/ 152916767 w 145"/>
              <a:gd name="T51" fmla="*/ 75690350 h 353"/>
              <a:gd name="T52" fmla="*/ 159470277 w 145"/>
              <a:gd name="T53" fmla="*/ 56227333 h 353"/>
              <a:gd name="T54" fmla="*/ 166023788 w 145"/>
              <a:gd name="T55" fmla="*/ 41089256 h 353"/>
              <a:gd name="T56" fmla="*/ 172577298 w 145"/>
              <a:gd name="T57" fmla="*/ 23787974 h 353"/>
              <a:gd name="T58" fmla="*/ 179130808 w 145"/>
              <a:gd name="T59" fmla="*/ 15138071 h 353"/>
              <a:gd name="T60" fmla="*/ 183499815 w 145"/>
              <a:gd name="T61" fmla="*/ 6488165 h 353"/>
              <a:gd name="T62" fmla="*/ 190053326 w 145"/>
              <a:gd name="T63" fmla="*/ 0 h 353"/>
              <a:gd name="T64" fmla="*/ 196606882 w 145"/>
              <a:gd name="T65" fmla="*/ 4324953 h 353"/>
              <a:gd name="T66" fmla="*/ 203160393 w 145"/>
              <a:gd name="T67" fmla="*/ 8649906 h 353"/>
              <a:gd name="T68" fmla="*/ 207529400 w 145"/>
              <a:gd name="T69" fmla="*/ 15138071 h 353"/>
              <a:gd name="T70" fmla="*/ 214082910 w 145"/>
              <a:gd name="T71" fmla="*/ 28112931 h 353"/>
              <a:gd name="T72" fmla="*/ 220636421 w 145"/>
              <a:gd name="T73" fmla="*/ 41089256 h 353"/>
              <a:gd name="T74" fmla="*/ 225005427 w 145"/>
              <a:gd name="T75" fmla="*/ 56227333 h 353"/>
              <a:gd name="T76" fmla="*/ 231558938 w 145"/>
              <a:gd name="T77" fmla="*/ 77853561 h 353"/>
              <a:gd name="T78" fmla="*/ 238112448 w 145"/>
              <a:gd name="T79" fmla="*/ 97316601 h 353"/>
              <a:gd name="T80" fmla="*/ 244667437 w 145"/>
              <a:gd name="T81" fmla="*/ 121104569 h 353"/>
              <a:gd name="T82" fmla="*/ 251220947 w 145"/>
              <a:gd name="T83" fmla="*/ 147055748 h 353"/>
              <a:gd name="T84" fmla="*/ 255589954 w 145"/>
              <a:gd name="T85" fmla="*/ 173006928 h 353"/>
              <a:gd name="T86" fmla="*/ 262143464 w 145"/>
              <a:gd name="T87" fmla="*/ 201119893 h 353"/>
              <a:gd name="T88" fmla="*/ 268696975 w 145"/>
              <a:gd name="T89" fmla="*/ 224909332 h 353"/>
              <a:gd name="T90" fmla="*/ 273065982 w 145"/>
              <a:gd name="T91" fmla="*/ 250859041 h 353"/>
              <a:gd name="T92" fmla="*/ 279619492 w 145"/>
              <a:gd name="T93" fmla="*/ 278973431 h 353"/>
              <a:gd name="T94" fmla="*/ 286173003 w 145"/>
              <a:gd name="T95" fmla="*/ 304924611 h 353"/>
              <a:gd name="T96" fmla="*/ 292726513 w 145"/>
              <a:gd name="T97" fmla="*/ 324387627 h 353"/>
              <a:gd name="T98" fmla="*/ 299280023 w 145"/>
              <a:gd name="T99" fmla="*/ 348175596 h 353"/>
              <a:gd name="T100" fmla="*/ 305833534 w 145"/>
              <a:gd name="T101" fmla="*/ 367638613 h 353"/>
              <a:gd name="T102" fmla="*/ 312387044 w 145"/>
              <a:gd name="T103" fmla="*/ 387101721 h 3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5"/>
              <a:gd name="T157" fmla="*/ 0 h 353"/>
              <a:gd name="T158" fmla="*/ 145 w 145"/>
              <a:gd name="T159" fmla="*/ 353 h 3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5" h="353">
                <a:moveTo>
                  <a:pt x="0" y="352"/>
                </a:moveTo>
                <a:lnTo>
                  <a:pt x="1" y="349"/>
                </a:lnTo>
                <a:lnTo>
                  <a:pt x="2" y="343"/>
                </a:lnTo>
                <a:lnTo>
                  <a:pt x="3" y="341"/>
                </a:lnTo>
                <a:lnTo>
                  <a:pt x="5" y="336"/>
                </a:lnTo>
                <a:lnTo>
                  <a:pt x="7" y="331"/>
                </a:lnTo>
                <a:lnTo>
                  <a:pt x="8" y="327"/>
                </a:lnTo>
                <a:lnTo>
                  <a:pt x="10" y="321"/>
                </a:lnTo>
                <a:lnTo>
                  <a:pt x="11" y="317"/>
                </a:lnTo>
                <a:lnTo>
                  <a:pt x="12" y="312"/>
                </a:lnTo>
                <a:lnTo>
                  <a:pt x="13" y="307"/>
                </a:lnTo>
                <a:lnTo>
                  <a:pt x="15" y="301"/>
                </a:lnTo>
                <a:lnTo>
                  <a:pt x="16" y="296"/>
                </a:lnTo>
                <a:lnTo>
                  <a:pt x="18" y="290"/>
                </a:lnTo>
                <a:lnTo>
                  <a:pt x="19" y="285"/>
                </a:lnTo>
                <a:lnTo>
                  <a:pt x="20" y="280"/>
                </a:lnTo>
                <a:lnTo>
                  <a:pt x="22" y="273"/>
                </a:lnTo>
                <a:lnTo>
                  <a:pt x="23" y="268"/>
                </a:lnTo>
                <a:lnTo>
                  <a:pt x="24" y="262"/>
                </a:lnTo>
                <a:lnTo>
                  <a:pt x="26" y="255"/>
                </a:lnTo>
                <a:lnTo>
                  <a:pt x="28" y="249"/>
                </a:lnTo>
                <a:lnTo>
                  <a:pt x="29" y="242"/>
                </a:lnTo>
                <a:lnTo>
                  <a:pt x="30" y="236"/>
                </a:lnTo>
                <a:lnTo>
                  <a:pt x="32" y="229"/>
                </a:lnTo>
                <a:lnTo>
                  <a:pt x="33" y="222"/>
                </a:lnTo>
                <a:lnTo>
                  <a:pt x="34" y="214"/>
                </a:lnTo>
                <a:lnTo>
                  <a:pt x="36" y="208"/>
                </a:lnTo>
                <a:lnTo>
                  <a:pt x="37" y="200"/>
                </a:lnTo>
                <a:lnTo>
                  <a:pt x="38" y="193"/>
                </a:lnTo>
                <a:lnTo>
                  <a:pt x="39" y="186"/>
                </a:lnTo>
                <a:lnTo>
                  <a:pt x="41" y="179"/>
                </a:lnTo>
                <a:lnTo>
                  <a:pt x="43" y="170"/>
                </a:lnTo>
                <a:lnTo>
                  <a:pt x="44" y="163"/>
                </a:lnTo>
                <a:lnTo>
                  <a:pt x="45" y="157"/>
                </a:lnTo>
                <a:lnTo>
                  <a:pt x="47" y="149"/>
                </a:lnTo>
                <a:lnTo>
                  <a:pt x="47" y="141"/>
                </a:lnTo>
                <a:lnTo>
                  <a:pt x="50" y="133"/>
                </a:lnTo>
                <a:lnTo>
                  <a:pt x="51" y="127"/>
                </a:lnTo>
                <a:lnTo>
                  <a:pt x="52" y="119"/>
                </a:lnTo>
                <a:lnTo>
                  <a:pt x="54" y="111"/>
                </a:lnTo>
                <a:lnTo>
                  <a:pt x="55" y="104"/>
                </a:lnTo>
                <a:lnTo>
                  <a:pt x="57" y="98"/>
                </a:lnTo>
                <a:lnTo>
                  <a:pt x="58" y="91"/>
                </a:lnTo>
                <a:lnTo>
                  <a:pt x="59" y="83"/>
                </a:lnTo>
                <a:lnTo>
                  <a:pt x="60" y="76"/>
                </a:lnTo>
                <a:lnTo>
                  <a:pt x="61" y="69"/>
                </a:lnTo>
                <a:lnTo>
                  <a:pt x="64" y="64"/>
                </a:lnTo>
                <a:lnTo>
                  <a:pt x="65" y="56"/>
                </a:lnTo>
                <a:lnTo>
                  <a:pt x="66" y="51"/>
                </a:lnTo>
                <a:lnTo>
                  <a:pt x="68" y="45"/>
                </a:lnTo>
                <a:lnTo>
                  <a:pt x="68" y="40"/>
                </a:lnTo>
                <a:lnTo>
                  <a:pt x="70" y="35"/>
                </a:lnTo>
                <a:lnTo>
                  <a:pt x="72" y="31"/>
                </a:lnTo>
                <a:lnTo>
                  <a:pt x="73" y="26"/>
                </a:lnTo>
                <a:lnTo>
                  <a:pt x="74" y="21"/>
                </a:lnTo>
                <a:lnTo>
                  <a:pt x="76" y="19"/>
                </a:lnTo>
                <a:lnTo>
                  <a:pt x="77" y="13"/>
                </a:lnTo>
                <a:lnTo>
                  <a:pt x="79" y="11"/>
                </a:lnTo>
                <a:lnTo>
                  <a:pt x="80" y="8"/>
                </a:lnTo>
                <a:lnTo>
                  <a:pt x="82" y="7"/>
                </a:lnTo>
                <a:lnTo>
                  <a:pt x="83" y="5"/>
                </a:lnTo>
                <a:lnTo>
                  <a:pt x="84" y="3"/>
                </a:lnTo>
                <a:lnTo>
                  <a:pt x="85" y="2"/>
                </a:lnTo>
                <a:lnTo>
                  <a:pt x="87" y="0"/>
                </a:lnTo>
                <a:lnTo>
                  <a:pt x="89" y="0"/>
                </a:lnTo>
                <a:lnTo>
                  <a:pt x="90" y="2"/>
                </a:lnTo>
                <a:lnTo>
                  <a:pt x="93" y="4"/>
                </a:lnTo>
                <a:lnTo>
                  <a:pt x="94" y="6"/>
                </a:lnTo>
                <a:lnTo>
                  <a:pt x="95" y="7"/>
                </a:lnTo>
                <a:lnTo>
                  <a:pt x="96" y="10"/>
                </a:lnTo>
                <a:lnTo>
                  <a:pt x="98" y="13"/>
                </a:lnTo>
                <a:lnTo>
                  <a:pt x="99" y="15"/>
                </a:lnTo>
                <a:lnTo>
                  <a:pt x="101" y="19"/>
                </a:lnTo>
                <a:lnTo>
                  <a:pt x="103" y="21"/>
                </a:lnTo>
                <a:lnTo>
                  <a:pt x="103" y="26"/>
                </a:lnTo>
                <a:lnTo>
                  <a:pt x="104" y="31"/>
                </a:lnTo>
                <a:lnTo>
                  <a:pt x="106" y="36"/>
                </a:lnTo>
                <a:lnTo>
                  <a:pt x="108" y="40"/>
                </a:lnTo>
                <a:lnTo>
                  <a:pt x="109" y="45"/>
                </a:lnTo>
                <a:lnTo>
                  <a:pt x="111" y="50"/>
                </a:lnTo>
                <a:lnTo>
                  <a:pt x="112" y="56"/>
                </a:lnTo>
                <a:lnTo>
                  <a:pt x="112" y="62"/>
                </a:lnTo>
                <a:lnTo>
                  <a:pt x="115" y="68"/>
                </a:lnTo>
                <a:lnTo>
                  <a:pt x="115" y="74"/>
                </a:lnTo>
                <a:lnTo>
                  <a:pt x="117" y="80"/>
                </a:lnTo>
                <a:lnTo>
                  <a:pt x="119" y="86"/>
                </a:lnTo>
                <a:lnTo>
                  <a:pt x="120" y="93"/>
                </a:lnTo>
                <a:lnTo>
                  <a:pt x="122" y="99"/>
                </a:lnTo>
                <a:lnTo>
                  <a:pt x="123" y="104"/>
                </a:lnTo>
                <a:lnTo>
                  <a:pt x="124" y="111"/>
                </a:lnTo>
                <a:lnTo>
                  <a:pt x="125" y="116"/>
                </a:lnTo>
                <a:lnTo>
                  <a:pt x="127" y="122"/>
                </a:lnTo>
                <a:lnTo>
                  <a:pt x="128" y="129"/>
                </a:lnTo>
                <a:lnTo>
                  <a:pt x="130" y="136"/>
                </a:lnTo>
                <a:lnTo>
                  <a:pt x="131" y="141"/>
                </a:lnTo>
                <a:lnTo>
                  <a:pt x="133" y="146"/>
                </a:lnTo>
                <a:lnTo>
                  <a:pt x="134" y="150"/>
                </a:lnTo>
                <a:lnTo>
                  <a:pt x="136" y="157"/>
                </a:lnTo>
                <a:lnTo>
                  <a:pt x="137" y="161"/>
                </a:lnTo>
                <a:lnTo>
                  <a:pt x="138" y="167"/>
                </a:lnTo>
                <a:lnTo>
                  <a:pt x="140" y="170"/>
                </a:lnTo>
                <a:lnTo>
                  <a:pt x="140" y="176"/>
                </a:lnTo>
                <a:lnTo>
                  <a:pt x="143" y="179"/>
                </a:lnTo>
                <a:lnTo>
                  <a:pt x="144" y="184"/>
                </a:lnTo>
              </a:path>
            </a:pathLst>
          </a:custGeom>
          <a:noFill/>
          <a:ln w="31234">
            <a:solidFill>
              <a:schemeClr val="tx2"/>
            </a:solidFill>
            <a:round/>
            <a:headEnd/>
            <a:tailEnd/>
          </a:ln>
        </p:spPr>
        <p:txBody>
          <a:bodyPr/>
          <a:lstStyle/>
          <a:p>
            <a:endParaRPr lang="en-US" dirty="0"/>
          </a:p>
        </p:txBody>
      </p:sp>
      <p:sp>
        <p:nvSpPr>
          <p:cNvPr id="20510" name="Freeform 97"/>
          <p:cNvSpPr>
            <a:spLocks/>
          </p:cNvSpPr>
          <p:nvPr/>
        </p:nvSpPr>
        <p:spPr bwMode="auto">
          <a:xfrm>
            <a:off x="5376863" y="5097463"/>
            <a:ext cx="211137" cy="385762"/>
          </a:xfrm>
          <a:custGeom>
            <a:avLst/>
            <a:gdLst>
              <a:gd name="T0" fmla="*/ 2149492 w 144"/>
              <a:gd name="T1" fmla="*/ 6503476 h 262"/>
              <a:gd name="T2" fmla="*/ 6449942 w 144"/>
              <a:gd name="T3" fmla="*/ 17343092 h 262"/>
              <a:gd name="T4" fmla="*/ 12898418 w 144"/>
              <a:gd name="T5" fmla="*/ 28182710 h 262"/>
              <a:gd name="T6" fmla="*/ 19348358 w 144"/>
              <a:gd name="T7" fmla="*/ 34686183 h 262"/>
              <a:gd name="T8" fmla="*/ 25798303 w 144"/>
              <a:gd name="T9" fmla="*/ 36853517 h 262"/>
              <a:gd name="T10" fmla="*/ 30097285 w 144"/>
              <a:gd name="T11" fmla="*/ 41189656 h 262"/>
              <a:gd name="T12" fmla="*/ 36547224 w 144"/>
              <a:gd name="T13" fmla="*/ 45525796 h 262"/>
              <a:gd name="T14" fmla="*/ 45146655 w 144"/>
              <a:gd name="T15" fmla="*/ 47693129 h 262"/>
              <a:gd name="T16" fmla="*/ 49445648 w 144"/>
              <a:gd name="T17" fmla="*/ 52029280 h 262"/>
              <a:gd name="T18" fmla="*/ 55895588 w 144"/>
              <a:gd name="T19" fmla="*/ 58532754 h 262"/>
              <a:gd name="T20" fmla="*/ 60194570 w 144"/>
              <a:gd name="T21" fmla="*/ 62868893 h 262"/>
              <a:gd name="T22" fmla="*/ 68794000 w 144"/>
              <a:gd name="T23" fmla="*/ 71539700 h 262"/>
              <a:gd name="T24" fmla="*/ 73094448 w 144"/>
              <a:gd name="T25" fmla="*/ 78043173 h 262"/>
              <a:gd name="T26" fmla="*/ 79542921 w 144"/>
              <a:gd name="T27" fmla="*/ 88882786 h 262"/>
              <a:gd name="T28" fmla="*/ 83843370 w 144"/>
              <a:gd name="T29" fmla="*/ 101891227 h 262"/>
              <a:gd name="T30" fmla="*/ 92442800 w 144"/>
              <a:gd name="T31" fmla="*/ 114898174 h 262"/>
              <a:gd name="T32" fmla="*/ 98892763 w 144"/>
              <a:gd name="T33" fmla="*/ 125737786 h 262"/>
              <a:gd name="T34" fmla="*/ 103191745 w 144"/>
              <a:gd name="T35" fmla="*/ 140912066 h 262"/>
              <a:gd name="T36" fmla="*/ 109641684 w 144"/>
              <a:gd name="T37" fmla="*/ 158255152 h 262"/>
              <a:gd name="T38" fmla="*/ 113940666 w 144"/>
              <a:gd name="T39" fmla="*/ 173430904 h 262"/>
              <a:gd name="T40" fmla="*/ 122540096 w 144"/>
              <a:gd name="T41" fmla="*/ 188606656 h 262"/>
              <a:gd name="T42" fmla="*/ 126840545 w 144"/>
              <a:gd name="T43" fmla="*/ 208117122 h 262"/>
              <a:gd name="T44" fmla="*/ 133289018 w 144"/>
              <a:gd name="T45" fmla="*/ 221124068 h 262"/>
              <a:gd name="T46" fmla="*/ 139738957 w 144"/>
              <a:gd name="T47" fmla="*/ 242803293 h 262"/>
              <a:gd name="T48" fmla="*/ 146188897 w 144"/>
              <a:gd name="T49" fmla="*/ 262313713 h 262"/>
              <a:gd name="T50" fmla="*/ 150487879 w 144"/>
              <a:gd name="T51" fmla="*/ 279656798 h 262"/>
              <a:gd name="T52" fmla="*/ 156937818 w 144"/>
              <a:gd name="T53" fmla="*/ 296999884 h 262"/>
              <a:gd name="T54" fmla="*/ 163386291 w 144"/>
              <a:gd name="T55" fmla="*/ 314342970 h 262"/>
              <a:gd name="T56" fmla="*/ 169836231 w 144"/>
              <a:gd name="T57" fmla="*/ 331686056 h 262"/>
              <a:gd name="T58" fmla="*/ 176286170 w 144"/>
              <a:gd name="T59" fmla="*/ 346861808 h 262"/>
              <a:gd name="T60" fmla="*/ 180585152 w 144"/>
              <a:gd name="T61" fmla="*/ 362036088 h 262"/>
              <a:gd name="T62" fmla="*/ 187035092 w 144"/>
              <a:gd name="T63" fmla="*/ 377211840 h 262"/>
              <a:gd name="T64" fmla="*/ 191334074 w 144"/>
              <a:gd name="T65" fmla="*/ 394555018 h 262"/>
              <a:gd name="T66" fmla="*/ 199933550 w 144"/>
              <a:gd name="T67" fmla="*/ 405394631 h 262"/>
              <a:gd name="T68" fmla="*/ 204233998 w 144"/>
              <a:gd name="T69" fmla="*/ 420570383 h 262"/>
              <a:gd name="T70" fmla="*/ 208532980 w 144"/>
              <a:gd name="T71" fmla="*/ 435744663 h 262"/>
              <a:gd name="T72" fmla="*/ 217132411 w 144"/>
              <a:gd name="T73" fmla="*/ 446584275 h 262"/>
              <a:gd name="T74" fmla="*/ 223582350 w 144"/>
              <a:gd name="T75" fmla="*/ 457423888 h 262"/>
              <a:gd name="T76" fmla="*/ 227881332 w 144"/>
              <a:gd name="T77" fmla="*/ 466094695 h 262"/>
              <a:gd name="T78" fmla="*/ 232181780 w 144"/>
              <a:gd name="T79" fmla="*/ 479103113 h 262"/>
              <a:gd name="T80" fmla="*/ 238630254 w 144"/>
              <a:gd name="T81" fmla="*/ 487773920 h 262"/>
              <a:gd name="T82" fmla="*/ 247229684 w 144"/>
              <a:gd name="T83" fmla="*/ 498613533 h 262"/>
              <a:gd name="T84" fmla="*/ 251530132 w 144"/>
              <a:gd name="T85" fmla="*/ 505117006 h 262"/>
              <a:gd name="T86" fmla="*/ 257978605 w 144"/>
              <a:gd name="T87" fmla="*/ 513789285 h 262"/>
              <a:gd name="T88" fmla="*/ 264428545 w 144"/>
              <a:gd name="T89" fmla="*/ 522460092 h 262"/>
              <a:gd name="T90" fmla="*/ 268728993 w 144"/>
              <a:gd name="T91" fmla="*/ 528963565 h 262"/>
              <a:gd name="T92" fmla="*/ 275177466 w 144"/>
              <a:gd name="T93" fmla="*/ 535467038 h 262"/>
              <a:gd name="T94" fmla="*/ 281627406 w 144"/>
              <a:gd name="T95" fmla="*/ 541970511 h 262"/>
              <a:gd name="T96" fmla="*/ 285926388 w 144"/>
              <a:gd name="T97" fmla="*/ 548475457 h 262"/>
              <a:gd name="T98" fmla="*/ 294525818 w 144"/>
              <a:gd name="T99" fmla="*/ 554978930 h 262"/>
              <a:gd name="T100" fmla="*/ 298826267 w 144"/>
              <a:gd name="T101" fmla="*/ 559315069 h 262"/>
              <a:gd name="T102" fmla="*/ 307425697 w 144"/>
              <a:gd name="T103" fmla="*/ 563649737 h 26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
              <a:gd name="T157" fmla="*/ 0 h 262"/>
              <a:gd name="T158" fmla="*/ 144 w 144"/>
              <a:gd name="T159" fmla="*/ 262 h 26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 h="262">
                <a:moveTo>
                  <a:pt x="0" y="0"/>
                </a:moveTo>
                <a:lnTo>
                  <a:pt x="1" y="3"/>
                </a:lnTo>
                <a:lnTo>
                  <a:pt x="2" y="5"/>
                </a:lnTo>
                <a:lnTo>
                  <a:pt x="3" y="8"/>
                </a:lnTo>
                <a:lnTo>
                  <a:pt x="5" y="10"/>
                </a:lnTo>
                <a:lnTo>
                  <a:pt x="6" y="13"/>
                </a:lnTo>
                <a:lnTo>
                  <a:pt x="8" y="15"/>
                </a:lnTo>
                <a:lnTo>
                  <a:pt x="9" y="16"/>
                </a:lnTo>
                <a:lnTo>
                  <a:pt x="11" y="16"/>
                </a:lnTo>
                <a:lnTo>
                  <a:pt x="12" y="17"/>
                </a:lnTo>
                <a:lnTo>
                  <a:pt x="14" y="18"/>
                </a:lnTo>
                <a:lnTo>
                  <a:pt x="14" y="19"/>
                </a:lnTo>
                <a:lnTo>
                  <a:pt x="16" y="20"/>
                </a:lnTo>
                <a:lnTo>
                  <a:pt x="17" y="21"/>
                </a:lnTo>
                <a:lnTo>
                  <a:pt x="19" y="21"/>
                </a:lnTo>
                <a:lnTo>
                  <a:pt x="21" y="22"/>
                </a:lnTo>
                <a:lnTo>
                  <a:pt x="22" y="23"/>
                </a:lnTo>
                <a:lnTo>
                  <a:pt x="23" y="24"/>
                </a:lnTo>
                <a:lnTo>
                  <a:pt x="24" y="25"/>
                </a:lnTo>
                <a:lnTo>
                  <a:pt x="26" y="27"/>
                </a:lnTo>
                <a:lnTo>
                  <a:pt x="27" y="29"/>
                </a:lnTo>
                <a:lnTo>
                  <a:pt x="28" y="29"/>
                </a:lnTo>
                <a:lnTo>
                  <a:pt x="30" y="31"/>
                </a:lnTo>
                <a:lnTo>
                  <a:pt x="32" y="33"/>
                </a:lnTo>
                <a:lnTo>
                  <a:pt x="33" y="34"/>
                </a:lnTo>
                <a:lnTo>
                  <a:pt x="34" y="36"/>
                </a:lnTo>
                <a:lnTo>
                  <a:pt x="36" y="38"/>
                </a:lnTo>
                <a:lnTo>
                  <a:pt x="37" y="41"/>
                </a:lnTo>
                <a:lnTo>
                  <a:pt x="38" y="43"/>
                </a:lnTo>
                <a:lnTo>
                  <a:pt x="39" y="47"/>
                </a:lnTo>
                <a:lnTo>
                  <a:pt x="41" y="49"/>
                </a:lnTo>
                <a:lnTo>
                  <a:pt x="43" y="53"/>
                </a:lnTo>
                <a:lnTo>
                  <a:pt x="44" y="55"/>
                </a:lnTo>
                <a:lnTo>
                  <a:pt x="46" y="58"/>
                </a:lnTo>
                <a:lnTo>
                  <a:pt x="47" y="62"/>
                </a:lnTo>
                <a:lnTo>
                  <a:pt x="48" y="65"/>
                </a:lnTo>
                <a:lnTo>
                  <a:pt x="50" y="67"/>
                </a:lnTo>
                <a:lnTo>
                  <a:pt x="51" y="73"/>
                </a:lnTo>
                <a:lnTo>
                  <a:pt x="52" y="76"/>
                </a:lnTo>
                <a:lnTo>
                  <a:pt x="53" y="80"/>
                </a:lnTo>
                <a:lnTo>
                  <a:pt x="54" y="84"/>
                </a:lnTo>
                <a:lnTo>
                  <a:pt x="57" y="87"/>
                </a:lnTo>
                <a:lnTo>
                  <a:pt x="58" y="91"/>
                </a:lnTo>
                <a:lnTo>
                  <a:pt x="59" y="96"/>
                </a:lnTo>
                <a:lnTo>
                  <a:pt x="60" y="99"/>
                </a:lnTo>
                <a:lnTo>
                  <a:pt x="62" y="102"/>
                </a:lnTo>
                <a:lnTo>
                  <a:pt x="63" y="108"/>
                </a:lnTo>
                <a:lnTo>
                  <a:pt x="65" y="112"/>
                </a:lnTo>
                <a:lnTo>
                  <a:pt x="66" y="116"/>
                </a:lnTo>
                <a:lnTo>
                  <a:pt x="68" y="121"/>
                </a:lnTo>
                <a:lnTo>
                  <a:pt x="69" y="124"/>
                </a:lnTo>
                <a:lnTo>
                  <a:pt x="70" y="129"/>
                </a:lnTo>
                <a:lnTo>
                  <a:pt x="72" y="133"/>
                </a:lnTo>
                <a:lnTo>
                  <a:pt x="73" y="137"/>
                </a:lnTo>
                <a:lnTo>
                  <a:pt x="74" y="141"/>
                </a:lnTo>
                <a:lnTo>
                  <a:pt x="76" y="145"/>
                </a:lnTo>
                <a:lnTo>
                  <a:pt x="78" y="149"/>
                </a:lnTo>
                <a:lnTo>
                  <a:pt x="79" y="153"/>
                </a:lnTo>
                <a:lnTo>
                  <a:pt x="80" y="157"/>
                </a:lnTo>
                <a:lnTo>
                  <a:pt x="82" y="160"/>
                </a:lnTo>
                <a:lnTo>
                  <a:pt x="83" y="163"/>
                </a:lnTo>
                <a:lnTo>
                  <a:pt x="84" y="167"/>
                </a:lnTo>
                <a:lnTo>
                  <a:pt x="85" y="171"/>
                </a:lnTo>
                <a:lnTo>
                  <a:pt x="87" y="174"/>
                </a:lnTo>
                <a:lnTo>
                  <a:pt x="88" y="178"/>
                </a:lnTo>
                <a:lnTo>
                  <a:pt x="89" y="182"/>
                </a:lnTo>
                <a:lnTo>
                  <a:pt x="91" y="185"/>
                </a:lnTo>
                <a:lnTo>
                  <a:pt x="93" y="187"/>
                </a:lnTo>
                <a:lnTo>
                  <a:pt x="94" y="191"/>
                </a:lnTo>
                <a:lnTo>
                  <a:pt x="95" y="194"/>
                </a:lnTo>
                <a:lnTo>
                  <a:pt x="97" y="197"/>
                </a:lnTo>
                <a:lnTo>
                  <a:pt x="97" y="201"/>
                </a:lnTo>
                <a:lnTo>
                  <a:pt x="99" y="203"/>
                </a:lnTo>
                <a:lnTo>
                  <a:pt x="101" y="206"/>
                </a:lnTo>
                <a:lnTo>
                  <a:pt x="102" y="208"/>
                </a:lnTo>
                <a:lnTo>
                  <a:pt x="104" y="211"/>
                </a:lnTo>
                <a:lnTo>
                  <a:pt x="105" y="214"/>
                </a:lnTo>
                <a:lnTo>
                  <a:pt x="106" y="215"/>
                </a:lnTo>
                <a:lnTo>
                  <a:pt x="108" y="219"/>
                </a:lnTo>
                <a:lnTo>
                  <a:pt x="108" y="221"/>
                </a:lnTo>
                <a:lnTo>
                  <a:pt x="110" y="222"/>
                </a:lnTo>
                <a:lnTo>
                  <a:pt x="111" y="225"/>
                </a:lnTo>
                <a:lnTo>
                  <a:pt x="114" y="227"/>
                </a:lnTo>
                <a:lnTo>
                  <a:pt x="115" y="230"/>
                </a:lnTo>
                <a:lnTo>
                  <a:pt x="116" y="232"/>
                </a:lnTo>
                <a:lnTo>
                  <a:pt x="117" y="233"/>
                </a:lnTo>
                <a:lnTo>
                  <a:pt x="118" y="235"/>
                </a:lnTo>
                <a:lnTo>
                  <a:pt x="120" y="237"/>
                </a:lnTo>
                <a:lnTo>
                  <a:pt x="121" y="239"/>
                </a:lnTo>
                <a:lnTo>
                  <a:pt x="123" y="241"/>
                </a:lnTo>
                <a:lnTo>
                  <a:pt x="124" y="243"/>
                </a:lnTo>
                <a:lnTo>
                  <a:pt x="125" y="244"/>
                </a:lnTo>
                <a:lnTo>
                  <a:pt x="126" y="245"/>
                </a:lnTo>
                <a:lnTo>
                  <a:pt x="128" y="247"/>
                </a:lnTo>
                <a:lnTo>
                  <a:pt x="130" y="249"/>
                </a:lnTo>
                <a:lnTo>
                  <a:pt x="131" y="250"/>
                </a:lnTo>
                <a:lnTo>
                  <a:pt x="133" y="251"/>
                </a:lnTo>
                <a:lnTo>
                  <a:pt x="133" y="253"/>
                </a:lnTo>
                <a:lnTo>
                  <a:pt x="135" y="254"/>
                </a:lnTo>
                <a:lnTo>
                  <a:pt x="137" y="256"/>
                </a:lnTo>
                <a:lnTo>
                  <a:pt x="138" y="257"/>
                </a:lnTo>
                <a:lnTo>
                  <a:pt x="139" y="258"/>
                </a:lnTo>
                <a:lnTo>
                  <a:pt x="141" y="259"/>
                </a:lnTo>
                <a:lnTo>
                  <a:pt x="143" y="260"/>
                </a:lnTo>
                <a:lnTo>
                  <a:pt x="143" y="261"/>
                </a:lnTo>
              </a:path>
            </a:pathLst>
          </a:custGeom>
          <a:noFill/>
          <a:ln w="31234">
            <a:solidFill>
              <a:schemeClr val="tx2"/>
            </a:solidFill>
            <a:round/>
            <a:headEnd/>
            <a:tailEnd/>
          </a:ln>
        </p:spPr>
        <p:txBody>
          <a:bodyPr/>
          <a:lstStyle/>
          <a:p>
            <a:endParaRPr lang="en-US" dirty="0"/>
          </a:p>
        </p:txBody>
      </p:sp>
      <p:sp>
        <p:nvSpPr>
          <p:cNvPr id="20511" name="Freeform 98"/>
          <p:cNvSpPr>
            <a:spLocks/>
          </p:cNvSpPr>
          <p:nvPr/>
        </p:nvSpPr>
        <p:spPr bwMode="auto">
          <a:xfrm>
            <a:off x="5586413" y="5481638"/>
            <a:ext cx="131762" cy="30162"/>
          </a:xfrm>
          <a:custGeom>
            <a:avLst/>
            <a:gdLst>
              <a:gd name="T0" fmla="*/ 2191098 w 89"/>
              <a:gd name="T1" fmla="*/ 0 h 21"/>
              <a:gd name="T2" fmla="*/ 10958452 w 89"/>
              <a:gd name="T3" fmla="*/ 8251461 h 21"/>
              <a:gd name="T4" fmla="*/ 17534709 w 89"/>
              <a:gd name="T5" fmla="*/ 10313967 h 21"/>
              <a:gd name="T6" fmla="*/ 19725807 w 89"/>
              <a:gd name="T7" fmla="*/ 12377911 h 21"/>
              <a:gd name="T8" fmla="*/ 28493164 w 89"/>
              <a:gd name="T9" fmla="*/ 14440417 h 21"/>
              <a:gd name="T10" fmla="*/ 35069418 w 89"/>
              <a:gd name="T11" fmla="*/ 18566864 h 21"/>
              <a:gd name="T12" fmla="*/ 41644192 w 89"/>
              <a:gd name="T13" fmla="*/ 20629370 h 21"/>
              <a:gd name="T14" fmla="*/ 46027867 w 89"/>
              <a:gd name="T15" fmla="*/ 22691875 h 21"/>
              <a:gd name="T16" fmla="*/ 52602653 w 89"/>
              <a:gd name="T17" fmla="*/ 26818328 h 21"/>
              <a:gd name="T18" fmla="*/ 59178907 w 89"/>
              <a:gd name="T19" fmla="*/ 28880834 h 21"/>
              <a:gd name="T20" fmla="*/ 63562582 w 89"/>
              <a:gd name="T21" fmla="*/ 30943339 h 21"/>
              <a:gd name="T22" fmla="*/ 70137356 w 89"/>
              <a:gd name="T23" fmla="*/ 33007281 h 21"/>
              <a:gd name="T24" fmla="*/ 76713610 w 89"/>
              <a:gd name="T25" fmla="*/ 33007281 h 21"/>
              <a:gd name="T26" fmla="*/ 83288383 w 89"/>
              <a:gd name="T27" fmla="*/ 33007281 h 21"/>
              <a:gd name="T28" fmla="*/ 87672059 w 89"/>
              <a:gd name="T29" fmla="*/ 35069787 h 21"/>
              <a:gd name="T30" fmla="*/ 94246833 w 89"/>
              <a:gd name="T31" fmla="*/ 35069787 h 21"/>
              <a:gd name="T32" fmla="*/ 100823110 w 89"/>
              <a:gd name="T33" fmla="*/ 37132292 h 21"/>
              <a:gd name="T34" fmla="*/ 107397883 w 89"/>
              <a:gd name="T35" fmla="*/ 37132292 h 21"/>
              <a:gd name="T36" fmla="*/ 113974137 w 89"/>
              <a:gd name="T37" fmla="*/ 37132292 h 21"/>
              <a:gd name="T38" fmla="*/ 118356333 w 89"/>
              <a:gd name="T39" fmla="*/ 39194798 h 21"/>
              <a:gd name="T40" fmla="*/ 124932587 w 89"/>
              <a:gd name="T41" fmla="*/ 39194798 h 21"/>
              <a:gd name="T42" fmla="*/ 131507360 w 89"/>
              <a:gd name="T43" fmla="*/ 39194798 h 21"/>
              <a:gd name="T44" fmla="*/ 140274712 w 89"/>
              <a:gd name="T45" fmla="*/ 39194798 h 21"/>
              <a:gd name="T46" fmla="*/ 142467290 w 89"/>
              <a:gd name="T47" fmla="*/ 41258740 h 21"/>
              <a:gd name="T48" fmla="*/ 149042063 w 89"/>
              <a:gd name="T49" fmla="*/ 41258740 h 21"/>
              <a:gd name="T50" fmla="*/ 155618317 w 89"/>
              <a:gd name="T51" fmla="*/ 41258740 h 21"/>
              <a:gd name="T52" fmla="*/ 162193091 w 89"/>
              <a:gd name="T53" fmla="*/ 41258740 h 21"/>
              <a:gd name="T54" fmla="*/ 168767864 w 89"/>
              <a:gd name="T55" fmla="*/ 41258740 h 21"/>
              <a:gd name="T56" fmla="*/ 173151540 w 89"/>
              <a:gd name="T57" fmla="*/ 41258740 h 21"/>
              <a:gd name="T58" fmla="*/ 181918892 w 89"/>
              <a:gd name="T59" fmla="*/ 41258740 h 21"/>
              <a:gd name="T60" fmla="*/ 186302568 w 89"/>
              <a:gd name="T61" fmla="*/ 41258740 h 21"/>
              <a:gd name="T62" fmla="*/ 192878822 w 89"/>
              <a:gd name="T63" fmla="*/ 41258740 h 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9"/>
              <a:gd name="T97" fmla="*/ 0 h 21"/>
              <a:gd name="T98" fmla="*/ 89 w 89"/>
              <a:gd name="T99" fmla="*/ 21 h 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9" h="21">
                <a:moveTo>
                  <a:pt x="0" y="0"/>
                </a:moveTo>
                <a:lnTo>
                  <a:pt x="1" y="0"/>
                </a:lnTo>
                <a:lnTo>
                  <a:pt x="3" y="2"/>
                </a:lnTo>
                <a:lnTo>
                  <a:pt x="5" y="4"/>
                </a:lnTo>
                <a:lnTo>
                  <a:pt x="7" y="4"/>
                </a:lnTo>
                <a:lnTo>
                  <a:pt x="8" y="5"/>
                </a:lnTo>
                <a:lnTo>
                  <a:pt x="9" y="5"/>
                </a:lnTo>
                <a:lnTo>
                  <a:pt x="9" y="6"/>
                </a:lnTo>
                <a:lnTo>
                  <a:pt x="11" y="7"/>
                </a:lnTo>
                <a:lnTo>
                  <a:pt x="13" y="7"/>
                </a:lnTo>
                <a:lnTo>
                  <a:pt x="14" y="9"/>
                </a:lnTo>
                <a:lnTo>
                  <a:pt x="16" y="9"/>
                </a:lnTo>
                <a:lnTo>
                  <a:pt x="18" y="10"/>
                </a:lnTo>
                <a:lnTo>
                  <a:pt x="19" y="10"/>
                </a:lnTo>
                <a:lnTo>
                  <a:pt x="19" y="11"/>
                </a:lnTo>
                <a:lnTo>
                  <a:pt x="21" y="11"/>
                </a:lnTo>
                <a:lnTo>
                  <a:pt x="22" y="11"/>
                </a:lnTo>
                <a:lnTo>
                  <a:pt x="24" y="13"/>
                </a:lnTo>
                <a:lnTo>
                  <a:pt x="25" y="13"/>
                </a:lnTo>
                <a:lnTo>
                  <a:pt x="27" y="14"/>
                </a:lnTo>
                <a:lnTo>
                  <a:pt x="28" y="14"/>
                </a:lnTo>
                <a:lnTo>
                  <a:pt x="29" y="15"/>
                </a:lnTo>
                <a:lnTo>
                  <a:pt x="31" y="15"/>
                </a:lnTo>
                <a:lnTo>
                  <a:pt x="32" y="16"/>
                </a:lnTo>
                <a:lnTo>
                  <a:pt x="33" y="16"/>
                </a:lnTo>
                <a:lnTo>
                  <a:pt x="35" y="16"/>
                </a:lnTo>
                <a:lnTo>
                  <a:pt x="37" y="16"/>
                </a:lnTo>
                <a:lnTo>
                  <a:pt x="38" y="16"/>
                </a:lnTo>
                <a:lnTo>
                  <a:pt x="39" y="16"/>
                </a:lnTo>
                <a:lnTo>
                  <a:pt x="40" y="17"/>
                </a:lnTo>
                <a:lnTo>
                  <a:pt x="43" y="17"/>
                </a:lnTo>
                <a:lnTo>
                  <a:pt x="45" y="18"/>
                </a:lnTo>
                <a:lnTo>
                  <a:pt x="46" y="18"/>
                </a:lnTo>
                <a:lnTo>
                  <a:pt x="47" y="18"/>
                </a:lnTo>
                <a:lnTo>
                  <a:pt x="49" y="18"/>
                </a:lnTo>
                <a:lnTo>
                  <a:pt x="51" y="18"/>
                </a:lnTo>
                <a:lnTo>
                  <a:pt x="52" y="18"/>
                </a:lnTo>
                <a:lnTo>
                  <a:pt x="53" y="19"/>
                </a:lnTo>
                <a:lnTo>
                  <a:pt x="54" y="19"/>
                </a:lnTo>
                <a:lnTo>
                  <a:pt x="56" y="19"/>
                </a:lnTo>
                <a:lnTo>
                  <a:pt x="57" y="19"/>
                </a:lnTo>
                <a:lnTo>
                  <a:pt x="59" y="19"/>
                </a:lnTo>
                <a:lnTo>
                  <a:pt x="60" y="19"/>
                </a:lnTo>
                <a:lnTo>
                  <a:pt x="61" y="19"/>
                </a:lnTo>
                <a:lnTo>
                  <a:pt x="64" y="19"/>
                </a:lnTo>
                <a:lnTo>
                  <a:pt x="65" y="20"/>
                </a:lnTo>
                <a:lnTo>
                  <a:pt x="67" y="20"/>
                </a:lnTo>
                <a:lnTo>
                  <a:pt x="68" y="20"/>
                </a:lnTo>
                <a:lnTo>
                  <a:pt x="70" y="20"/>
                </a:lnTo>
                <a:lnTo>
                  <a:pt x="71" y="20"/>
                </a:lnTo>
                <a:lnTo>
                  <a:pt x="73" y="20"/>
                </a:lnTo>
                <a:lnTo>
                  <a:pt x="74" y="20"/>
                </a:lnTo>
                <a:lnTo>
                  <a:pt x="75" y="20"/>
                </a:lnTo>
                <a:lnTo>
                  <a:pt x="77" y="20"/>
                </a:lnTo>
                <a:lnTo>
                  <a:pt x="78" y="20"/>
                </a:lnTo>
                <a:lnTo>
                  <a:pt x="79" y="20"/>
                </a:lnTo>
                <a:lnTo>
                  <a:pt x="81" y="20"/>
                </a:lnTo>
                <a:lnTo>
                  <a:pt x="83" y="20"/>
                </a:lnTo>
                <a:lnTo>
                  <a:pt x="85" y="20"/>
                </a:lnTo>
                <a:lnTo>
                  <a:pt x="86" y="20"/>
                </a:lnTo>
                <a:lnTo>
                  <a:pt x="88" y="20"/>
                </a:lnTo>
              </a:path>
            </a:pathLst>
          </a:custGeom>
          <a:noFill/>
          <a:ln w="31234">
            <a:solidFill>
              <a:schemeClr val="tx2"/>
            </a:solidFill>
            <a:round/>
            <a:headEnd/>
            <a:tailEnd/>
          </a:ln>
        </p:spPr>
        <p:txBody>
          <a:bodyPr/>
          <a:lstStyle/>
          <a:p>
            <a:endParaRPr lang="en-US" dirty="0"/>
          </a:p>
        </p:txBody>
      </p:sp>
      <p:sp>
        <p:nvSpPr>
          <p:cNvPr id="20512" name="Freeform 99"/>
          <p:cNvSpPr>
            <a:spLocks/>
          </p:cNvSpPr>
          <p:nvPr/>
        </p:nvSpPr>
        <p:spPr bwMode="auto">
          <a:xfrm>
            <a:off x="5718175" y="5510213"/>
            <a:ext cx="211138" cy="3175"/>
          </a:xfrm>
          <a:custGeom>
            <a:avLst/>
            <a:gdLst>
              <a:gd name="T0" fmla="*/ 2149502 w 144"/>
              <a:gd name="T1" fmla="*/ 0 h 2"/>
              <a:gd name="T2" fmla="*/ 8599474 w 144"/>
              <a:gd name="T3" fmla="*/ 0 h 2"/>
              <a:gd name="T4" fmla="*/ 15049447 w 144"/>
              <a:gd name="T5" fmla="*/ 0 h 2"/>
              <a:gd name="T6" fmla="*/ 21497950 w 144"/>
              <a:gd name="T7" fmla="*/ 0 h 2"/>
              <a:gd name="T8" fmla="*/ 27947926 w 144"/>
              <a:gd name="T9" fmla="*/ 2520950 h 2"/>
              <a:gd name="T10" fmla="*/ 32248395 w 144"/>
              <a:gd name="T11" fmla="*/ 2520950 h 2"/>
              <a:gd name="T12" fmla="*/ 40846400 w 144"/>
              <a:gd name="T13" fmla="*/ 2520950 h 2"/>
              <a:gd name="T14" fmla="*/ 45146868 w 144"/>
              <a:gd name="T15" fmla="*/ 2520950 h 2"/>
              <a:gd name="T16" fmla="*/ 49445882 w 144"/>
              <a:gd name="T17" fmla="*/ 2520950 h 2"/>
              <a:gd name="T18" fmla="*/ 55895852 w 144"/>
              <a:gd name="T19" fmla="*/ 2520950 h 2"/>
              <a:gd name="T20" fmla="*/ 62345822 w 144"/>
              <a:gd name="T21" fmla="*/ 2520950 h 2"/>
              <a:gd name="T22" fmla="*/ 68795792 w 144"/>
              <a:gd name="T23" fmla="*/ 2520950 h 2"/>
              <a:gd name="T24" fmla="*/ 75244296 w 144"/>
              <a:gd name="T25" fmla="*/ 2520950 h 2"/>
              <a:gd name="T26" fmla="*/ 81694266 w 144"/>
              <a:gd name="T27" fmla="*/ 2520950 h 2"/>
              <a:gd name="T28" fmla="*/ 85993268 w 144"/>
              <a:gd name="T29" fmla="*/ 2520950 h 2"/>
              <a:gd name="T30" fmla="*/ 92443238 w 144"/>
              <a:gd name="T31" fmla="*/ 2520950 h 2"/>
              <a:gd name="T32" fmla="*/ 96743730 w 144"/>
              <a:gd name="T33" fmla="*/ 2520950 h 2"/>
              <a:gd name="T34" fmla="*/ 105343201 w 144"/>
              <a:gd name="T35" fmla="*/ 2520950 h 2"/>
              <a:gd name="T36" fmla="*/ 109642203 w 144"/>
              <a:gd name="T37" fmla="*/ 2520950 h 2"/>
              <a:gd name="T38" fmla="*/ 118241674 w 144"/>
              <a:gd name="T39" fmla="*/ 2520950 h 2"/>
              <a:gd name="T40" fmla="*/ 122540677 w 144"/>
              <a:gd name="T41" fmla="*/ 2520950 h 2"/>
              <a:gd name="T42" fmla="*/ 126841146 w 144"/>
              <a:gd name="T43" fmla="*/ 2520950 h 2"/>
              <a:gd name="T44" fmla="*/ 133291115 w 144"/>
              <a:gd name="T45" fmla="*/ 2520950 h 2"/>
              <a:gd name="T46" fmla="*/ 139739619 w 144"/>
              <a:gd name="T47" fmla="*/ 2520950 h 2"/>
              <a:gd name="T48" fmla="*/ 146189589 w 144"/>
              <a:gd name="T49" fmla="*/ 2520950 h 2"/>
              <a:gd name="T50" fmla="*/ 150490058 w 144"/>
              <a:gd name="T51" fmla="*/ 2520950 h 2"/>
              <a:gd name="T52" fmla="*/ 156938561 w 144"/>
              <a:gd name="T53" fmla="*/ 2520950 h 2"/>
              <a:gd name="T54" fmla="*/ 165538033 w 144"/>
              <a:gd name="T55" fmla="*/ 2520950 h 2"/>
              <a:gd name="T56" fmla="*/ 169838501 w 144"/>
              <a:gd name="T57" fmla="*/ 2520950 h 2"/>
              <a:gd name="T58" fmla="*/ 176287005 w 144"/>
              <a:gd name="T59" fmla="*/ 2520950 h 2"/>
              <a:gd name="T60" fmla="*/ 180587474 w 144"/>
              <a:gd name="T61" fmla="*/ 2520950 h 2"/>
              <a:gd name="T62" fmla="*/ 187037444 w 144"/>
              <a:gd name="T63" fmla="*/ 2520950 h 2"/>
              <a:gd name="T64" fmla="*/ 195635494 w 144"/>
              <a:gd name="T65" fmla="*/ 2520950 h 2"/>
              <a:gd name="T66" fmla="*/ 199935963 w 144"/>
              <a:gd name="T67" fmla="*/ 2520950 h 2"/>
              <a:gd name="T68" fmla="*/ 204234965 w 144"/>
              <a:gd name="T69" fmla="*/ 2520950 h 2"/>
              <a:gd name="T70" fmla="*/ 210684935 w 144"/>
              <a:gd name="T71" fmla="*/ 2520950 h 2"/>
              <a:gd name="T72" fmla="*/ 217134905 w 144"/>
              <a:gd name="T73" fmla="*/ 2520950 h 2"/>
              <a:gd name="T74" fmla="*/ 223584875 w 144"/>
              <a:gd name="T75" fmla="*/ 2520950 h 2"/>
              <a:gd name="T76" fmla="*/ 227883878 w 144"/>
              <a:gd name="T77" fmla="*/ 2520950 h 2"/>
              <a:gd name="T78" fmla="*/ 234333848 w 144"/>
              <a:gd name="T79" fmla="*/ 2520950 h 2"/>
              <a:gd name="T80" fmla="*/ 242933319 w 144"/>
              <a:gd name="T81" fmla="*/ 2520950 h 2"/>
              <a:gd name="T82" fmla="*/ 245082820 w 144"/>
              <a:gd name="T83" fmla="*/ 2520950 h 2"/>
              <a:gd name="T84" fmla="*/ 253682291 w 144"/>
              <a:gd name="T85" fmla="*/ 2520950 h 2"/>
              <a:gd name="T86" fmla="*/ 260132261 w 144"/>
              <a:gd name="T87" fmla="*/ 2520950 h 2"/>
              <a:gd name="T88" fmla="*/ 266580765 w 144"/>
              <a:gd name="T89" fmla="*/ 2520950 h 2"/>
              <a:gd name="T90" fmla="*/ 270881233 w 144"/>
              <a:gd name="T91" fmla="*/ 2520950 h 2"/>
              <a:gd name="T92" fmla="*/ 275180236 w 144"/>
              <a:gd name="T93" fmla="*/ 2520950 h 2"/>
              <a:gd name="T94" fmla="*/ 281630206 w 144"/>
              <a:gd name="T95" fmla="*/ 2520950 h 2"/>
              <a:gd name="T96" fmla="*/ 288080176 w 144"/>
              <a:gd name="T97" fmla="*/ 2520950 h 2"/>
              <a:gd name="T98" fmla="*/ 294528679 w 144"/>
              <a:gd name="T99" fmla="*/ 2520950 h 2"/>
              <a:gd name="T100" fmla="*/ 300978649 w 144"/>
              <a:gd name="T101" fmla="*/ 2520950 h 2"/>
              <a:gd name="T102" fmla="*/ 307428619 w 144"/>
              <a:gd name="T103" fmla="*/ 2520950 h 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
              <a:gd name="T157" fmla="*/ 0 h 2"/>
              <a:gd name="T158" fmla="*/ 144 w 144"/>
              <a:gd name="T159" fmla="*/ 2 h 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 h="2">
                <a:moveTo>
                  <a:pt x="0" y="0"/>
                </a:moveTo>
                <a:lnTo>
                  <a:pt x="1" y="0"/>
                </a:lnTo>
                <a:lnTo>
                  <a:pt x="3" y="0"/>
                </a:lnTo>
                <a:lnTo>
                  <a:pt x="4" y="0"/>
                </a:lnTo>
                <a:lnTo>
                  <a:pt x="6" y="0"/>
                </a:lnTo>
                <a:lnTo>
                  <a:pt x="7" y="0"/>
                </a:lnTo>
                <a:lnTo>
                  <a:pt x="8" y="0"/>
                </a:lnTo>
                <a:lnTo>
                  <a:pt x="10" y="0"/>
                </a:lnTo>
                <a:lnTo>
                  <a:pt x="11" y="1"/>
                </a:lnTo>
                <a:lnTo>
                  <a:pt x="13" y="1"/>
                </a:lnTo>
                <a:lnTo>
                  <a:pt x="15" y="1"/>
                </a:lnTo>
                <a:lnTo>
                  <a:pt x="16" y="1"/>
                </a:lnTo>
                <a:lnTo>
                  <a:pt x="19" y="1"/>
                </a:lnTo>
                <a:lnTo>
                  <a:pt x="20" y="1"/>
                </a:lnTo>
                <a:lnTo>
                  <a:pt x="21" y="1"/>
                </a:lnTo>
                <a:lnTo>
                  <a:pt x="22" y="1"/>
                </a:lnTo>
                <a:lnTo>
                  <a:pt x="23" y="1"/>
                </a:lnTo>
                <a:lnTo>
                  <a:pt x="25" y="1"/>
                </a:lnTo>
                <a:lnTo>
                  <a:pt x="26" y="1"/>
                </a:lnTo>
                <a:lnTo>
                  <a:pt x="28" y="1"/>
                </a:lnTo>
                <a:lnTo>
                  <a:pt x="29" y="1"/>
                </a:lnTo>
                <a:lnTo>
                  <a:pt x="31" y="1"/>
                </a:lnTo>
                <a:lnTo>
                  <a:pt x="32" y="1"/>
                </a:lnTo>
                <a:lnTo>
                  <a:pt x="34" y="1"/>
                </a:lnTo>
                <a:lnTo>
                  <a:pt x="35" y="1"/>
                </a:lnTo>
                <a:lnTo>
                  <a:pt x="36" y="1"/>
                </a:lnTo>
                <a:lnTo>
                  <a:pt x="38" y="1"/>
                </a:lnTo>
                <a:lnTo>
                  <a:pt x="40" y="1"/>
                </a:lnTo>
                <a:lnTo>
                  <a:pt x="42" y="1"/>
                </a:lnTo>
                <a:lnTo>
                  <a:pt x="43" y="1"/>
                </a:lnTo>
                <a:lnTo>
                  <a:pt x="44" y="1"/>
                </a:lnTo>
                <a:lnTo>
                  <a:pt x="45" y="1"/>
                </a:lnTo>
                <a:lnTo>
                  <a:pt x="47" y="1"/>
                </a:lnTo>
                <a:lnTo>
                  <a:pt x="49" y="1"/>
                </a:lnTo>
                <a:lnTo>
                  <a:pt x="50" y="1"/>
                </a:lnTo>
                <a:lnTo>
                  <a:pt x="51" y="1"/>
                </a:lnTo>
                <a:lnTo>
                  <a:pt x="53" y="1"/>
                </a:lnTo>
                <a:lnTo>
                  <a:pt x="55" y="1"/>
                </a:lnTo>
                <a:lnTo>
                  <a:pt x="56" y="1"/>
                </a:lnTo>
                <a:lnTo>
                  <a:pt x="57" y="1"/>
                </a:lnTo>
                <a:lnTo>
                  <a:pt x="58" y="1"/>
                </a:lnTo>
                <a:lnTo>
                  <a:pt x="59" y="1"/>
                </a:lnTo>
                <a:lnTo>
                  <a:pt x="61" y="1"/>
                </a:lnTo>
                <a:lnTo>
                  <a:pt x="62" y="1"/>
                </a:lnTo>
                <a:lnTo>
                  <a:pt x="64" y="1"/>
                </a:lnTo>
                <a:lnTo>
                  <a:pt x="65" y="1"/>
                </a:lnTo>
                <a:lnTo>
                  <a:pt x="67" y="1"/>
                </a:lnTo>
                <a:lnTo>
                  <a:pt x="68" y="1"/>
                </a:lnTo>
                <a:lnTo>
                  <a:pt x="69" y="1"/>
                </a:lnTo>
                <a:lnTo>
                  <a:pt x="70" y="1"/>
                </a:lnTo>
                <a:lnTo>
                  <a:pt x="72" y="1"/>
                </a:lnTo>
                <a:lnTo>
                  <a:pt x="73" y="1"/>
                </a:lnTo>
                <a:lnTo>
                  <a:pt x="75" y="1"/>
                </a:lnTo>
                <a:lnTo>
                  <a:pt x="77" y="1"/>
                </a:lnTo>
                <a:lnTo>
                  <a:pt x="78" y="1"/>
                </a:lnTo>
                <a:lnTo>
                  <a:pt x="79" y="1"/>
                </a:lnTo>
                <a:lnTo>
                  <a:pt x="80" y="1"/>
                </a:lnTo>
                <a:lnTo>
                  <a:pt x="82" y="1"/>
                </a:lnTo>
                <a:lnTo>
                  <a:pt x="83" y="1"/>
                </a:lnTo>
                <a:lnTo>
                  <a:pt x="84" y="1"/>
                </a:lnTo>
                <a:lnTo>
                  <a:pt x="86" y="1"/>
                </a:lnTo>
                <a:lnTo>
                  <a:pt x="87" y="1"/>
                </a:lnTo>
                <a:lnTo>
                  <a:pt x="88" y="1"/>
                </a:lnTo>
                <a:lnTo>
                  <a:pt x="91" y="1"/>
                </a:lnTo>
                <a:lnTo>
                  <a:pt x="93" y="1"/>
                </a:lnTo>
                <a:lnTo>
                  <a:pt x="94" y="1"/>
                </a:lnTo>
                <a:lnTo>
                  <a:pt x="95" y="1"/>
                </a:lnTo>
                <a:lnTo>
                  <a:pt x="97" y="1"/>
                </a:lnTo>
                <a:lnTo>
                  <a:pt x="98" y="1"/>
                </a:lnTo>
                <a:lnTo>
                  <a:pt x="100" y="1"/>
                </a:lnTo>
                <a:lnTo>
                  <a:pt x="101" y="1"/>
                </a:lnTo>
                <a:lnTo>
                  <a:pt x="102" y="1"/>
                </a:lnTo>
                <a:lnTo>
                  <a:pt x="104" y="1"/>
                </a:lnTo>
                <a:lnTo>
                  <a:pt x="105" y="1"/>
                </a:lnTo>
                <a:lnTo>
                  <a:pt x="106" y="1"/>
                </a:lnTo>
                <a:lnTo>
                  <a:pt x="108" y="1"/>
                </a:lnTo>
                <a:lnTo>
                  <a:pt x="109" y="1"/>
                </a:lnTo>
                <a:lnTo>
                  <a:pt x="112" y="1"/>
                </a:lnTo>
                <a:lnTo>
                  <a:pt x="113" y="1"/>
                </a:lnTo>
                <a:lnTo>
                  <a:pt x="114" y="1"/>
                </a:lnTo>
                <a:lnTo>
                  <a:pt x="116" y="1"/>
                </a:lnTo>
                <a:lnTo>
                  <a:pt x="118" y="1"/>
                </a:lnTo>
                <a:lnTo>
                  <a:pt x="119" y="1"/>
                </a:lnTo>
                <a:lnTo>
                  <a:pt x="121" y="1"/>
                </a:lnTo>
                <a:lnTo>
                  <a:pt x="122" y="1"/>
                </a:lnTo>
                <a:lnTo>
                  <a:pt x="124" y="1"/>
                </a:lnTo>
                <a:lnTo>
                  <a:pt x="125" y="1"/>
                </a:lnTo>
                <a:lnTo>
                  <a:pt x="126" y="1"/>
                </a:lnTo>
                <a:lnTo>
                  <a:pt x="127" y="1"/>
                </a:lnTo>
                <a:lnTo>
                  <a:pt x="128" y="1"/>
                </a:lnTo>
                <a:lnTo>
                  <a:pt x="130" y="1"/>
                </a:lnTo>
                <a:lnTo>
                  <a:pt x="131" y="1"/>
                </a:lnTo>
                <a:lnTo>
                  <a:pt x="133" y="1"/>
                </a:lnTo>
                <a:lnTo>
                  <a:pt x="134" y="1"/>
                </a:lnTo>
                <a:lnTo>
                  <a:pt x="136" y="1"/>
                </a:lnTo>
                <a:lnTo>
                  <a:pt x="137" y="1"/>
                </a:lnTo>
                <a:lnTo>
                  <a:pt x="138" y="1"/>
                </a:lnTo>
                <a:lnTo>
                  <a:pt x="140" y="1"/>
                </a:lnTo>
                <a:lnTo>
                  <a:pt x="142" y="1"/>
                </a:lnTo>
                <a:lnTo>
                  <a:pt x="143" y="1"/>
                </a:lnTo>
              </a:path>
            </a:pathLst>
          </a:custGeom>
          <a:noFill/>
          <a:ln w="31234">
            <a:solidFill>
              <a:schemeClr val="tx2"/>
            </a:solidFill>
            <a:round/>
            <a:headEnd/>
            <a:tailEnd/>
          </a:ln>
        </p:spPr>
        <p:txBody>
          <a:bodyPr/>
          <a:lstStyle/>
          <a:p>
            <a:endParaRPr lang="en-US" dirty="0"/>
          </a:p>
        </p:txBody>
      </p:sp>
      <p:sp>
        <p:nvSpPr>
          <p:cNvPr id="20513" name="Freeform 100"/>
          <p:cNvSpPr>
            <a:spLocks/>
          </p:cNvSpPr>
          <p:nvPr/>
        </p:nvSpPr>
        <p:spPr bwMode="auto">
          <a:xfrm>
            <a:off x="5927725" y="5511800"/>
            <a:ext cx="34925" cy="1588"/>
          </a:xfrm>
          <a:custGeom>
            <a:avLst/>
            <a:gdLst>
              <a:gd name="T0" fmla="*/ 0 w 24"/>
              <a:gd name="T1" fmla="*/ 0 h 1"/>
              <a:gd name="T2" fmla="*/ 4234656 w 24"/>
              <a:gd name="T3" fmla="*/ 0 h 1"/>
              <a:gd name="T4" fmla="*/ 8470768 w 24"/>
              <a:gd name="T5" fmla="*/ 0 h 1"/>
              <a:gd name="T6" fmla="*/ 10588095 w 24"/>
              <a:gd name="T7" fmla="*/ 0 h 1"/>
              <a:gd name="T8" fmla="*/ 12705426 w 24"/>
              <a:gd name="T9" fmla="*/ 0 h 1"/>
              <a:gd name="T10" fmla="*/ 16941536 w 24"/>
              <a:gd name="T11" fmla="*/ 0 h 1"/>
              <a:gd name="T12" fmla="*/ 19058863 w 24"/>
              <a:gd name="T13" fmla="*/ 0 h 1"/>
              <a:gd name="T14" fmla="*/ 23293518 w 24"/>
              <a:gd name="T15" fmla="*/ 0 h 1"/>
              <a:gd name="T16" fmla="*/ 27529634 w 24"/>
              <a:gd name="T17" fmla="*/ 0 h 1"/>
              <a:gd name="T18" fmla="*/ 27529634 w 24"/>
              <a:gd name="T19" fmla="*/ 0 h 1"/>
              <a:gd name="T20" fmla="*/ 31764289 w 24"/>
              <a:gd name="T21" fmla="*/ 0 h 1"/>
              <a:gd name="T22" fmla="*/ 33881616 w 24"/>
              <a:gd name="T23" fmla="*/ 0 h 1"/>
              <a:gd name="T24" fmla="*/ 36000399 w 24"/>
              <a:gd name="T25" fmla="*/ 0 h 1"/>
              <a:gd name="T26" fmla="*/ 40235054 w 24"/>
              <a:gd name="T27" fmla="*/ 0 h 1"/>
              <a:gd name="T28" fmla="*/ 42352381 w 24"/>
              <a:gd name="T29" fmla="*/ 0 h 1"/>
              <a:gd name="T30" fmla="*/ 46588491 w 24"/>
              <a:gd name="T31" fmla="*/ 0 h 1"/>
              <a:gd name="T32" fmla="*/ 48705830 w 24"/>
              <a:gd name="T33" fmla="*/ 0 h 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
              <a:gd name="T53" fmla="*/ 24 w 24"/>
              <a:gd name="T54" fmla="*/ 1 h 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
                <a:moveTo>
                  <a:pt x="0" y="0"/>
                </a:moveTo>
                <a:lnTo>
                  <a:pt x="2" y="0"/>
                </a:lnTo>
                <a:lnTo>
                  <a:pt x="4" y="0"/>
                </a:lnTo>
                <a:lnTo>
                  <a:pt x="5" y="0"/>
                </a:lnTo>
                <a:lnTo>
                  <a:pt x="6" y="0"/>
                </a:lnTo>
                <a:lnTo>
                  <a:pt x="8" y="0"/>
                </a:lnTo>
                <a:lnTo>
                  <a:pt x="9" y="0"/>
                </a:lnTo>
                <a:lnTo>
                  <a:pt x="11" y="0"/>
                </a:lnTo>
                <a:lnTo>
                  <a:pt x="13" y="0"/>
                </a:lnTo>
                <a:lnTo>
                  <a:pt x="15" y="0"/>
                </a:lnTo>
                <a:lnTo>
                  <a:pt x="16" y="0"/>
                </a:lnTo>
                <a:lnTo>
                  <a:pt x="17" y="0"/>
                </a:lnTo>
                <a:lnTo>
                  <a:pt x="19" y="0"/>
                </a:lnTo>
                <a:lnTo>
                  <a:pt x="20" y="0"/>
                </a:lnTo>
                <a:lnTo>
                  <a:pt x="22" y="0"/>
                </a:lnTo>
                <a:lnTo>
                  <a:pt x="23" y="0"/>
                </a:lnTo>
              </a:path>
            </a:pathLst>
          </a:custGeom>
          <a:noFill/>
          <a:ln w="31234">
            <a:solidFill>
              <a:srgbClr val="0000FF"/>
            </a:solidFill>
            <a:round/>
            <a:headEnd/>
            <a:tailEnd/>
          </a:ln>
        </p:spPr>
        <p:txBody>
          <a:bodyPr/>
          <a:lstStyle/>
          <a:p>
            <a:endParaRPr lang="en-US" dirty="0"/>
          </a:p>
        </p:txBody>
      </p:sp>
      <p:sp>
        <p:nvSpPr>
          <p:cNvPr id="20514" name="Freeform 101"/>
          <p:cNvSpPr>
            <a:spLocks/>
          </p:cNvSpPr>
          <p:nvPr/>
        </p:nvSpPr>
        <p:spPr bwMode="auto">
          <a:xfrm>
            <a:off x="6291263" y="4768850"/>
            <a:ext cx="1587" cy="771525"/>
          </a:xfrm>
          <a:custGeom>
            <a:avLst/>
            <a:gdLst>
              <a:gd name="T0" fmla="*/ 0 w 1"/>
              <a:gd name="T1" fmla="*/ 1131650668 h 525"/>
              <a:gd name="T2" fmla="*/ 0 w 1"/>
              <a:gd name="T3" fmla="*/ 565826069 h 525"/>
              <a:gd name="T4" fmla="*/ 0 w 1"/>
              <a:gd name="T5" fmla="*/ 0 h 525"/>
              <a:gd name="T6" fmla="*/ 0 60000 65536"/>
              <a:gd name="T7" fmla="*/ 0 60000 65536"/>
              <a:gd name="T8" fmla="*/ 0 60000 65536"/>
              <a:gd name="T9" fmla="*/ 0 w 1"/>
              <a:gd name="T10" fmla="*/ 0 h 525"/>
              <a:gd name="T11" fmla="*/ 1 w 1"/>
              <a:gd name="T12" fmla="*/ 525 h 525"/>
            </a:gdLst>
            <a:ahLst/>
            <a:cxnLst>
              <a:cxn ang="T6">
                <a:pos x="T0" y="T1"/>
              </a:cxn>
              <a:cxn ang="T7">
                <a:pos x="T2" y="T3"/>
              </a:cxn>
              <a:cxn ang="T8">
                <a:pos x="T4" y="T5"/>
              </a:cxn>
            </a:cxnLst>
            <a:rect l="T9" t="T10" r="T11" b="T12"/>
            <a:pathLst>
              <a:path w="1" h="525">
                <a:moveTo>
                  <a:pt x="0" y="524"/>
                </a:moveTo>
                <a:lnTo>
                  <a:pt x="0" y="262"/>
                </a:lnTo>
                <a:lnTo>
                  <a:pt x="0" y="0"/>
                </a:lnTo>
              </a:path>
            </a:pathLst>
          </a:custGeom>
          <a:noFill/>
          <a:ln w="31234">
            <a:solidFill>
              <a:srgbClr val="000000"/>
            </a:solidFill>
            <a:round/>
            <a:headEnd/>
            <a:tailEnd/>
          </a:ln>
        </p:spPr>
        <p:txBody>
          <a:bodyPr/>
          <a:lstStyle/>
          <a:p>
            <a:endParaRPr lang="en-US" dirty="0"/>
          </a:p>
        </p:txBody>
      </p:sp>
      <p:sp>
        <p:nvSpPr>
          <p:cNvPr id="20515" name="Freeform 102"/>
          <p:cNvSpPr>
            <a:spLocks/>
          </p:cNvSpPr>
          <p:nvPr/>
        </p:nvSpPr>
        <p:spPr bwMode="auto">
          <a:xfrm>
            <a:off x="7524750" y="4768850"/>
            <a:ext cx="1588" cy="771525"/>
          </a:xfrm>
          <a:custGeom>
            <a:avLst/>
            <a:gdLst>
              <a:gd name="T0" fmla="*/ 0 w 1"/>
              <a:gd name="T1" fmla="*/ 1131650668 h 525"/>
              <a:gd name="T2" fmla="*/ 0 w 1"/>
              <a:gd name="T3" fmla="*/ 565826069 h 525"/>
              <a:gd name="T4" fmla="*/ 0 w 1"/>
              <a:gd name="T5" fmla="*/ 0 h 525"/>
              <a:gd name="T6" fmla="*/ 0 60000 65536"/>
              <a:gd name="T7" fmla="*/ 0 60000 65536"/>
              <a:gd name="T8" fmla="*/ 0 60000 65536"/>
              <a:gd name="T9" fmla="*/ 0 w 1"/>
              <a:gd name="T10" fmla="*/ 0 h 525"/>
              <a:gd name="T11" fmla="*/ 1 w 1"/>
              <a:gd name="T12" fmla="*/ 525 h 525"/>
            </a:gdLst>
            <a:ahLst/>
            <a:cxnLst>
              <a:cxn ang="T6">
                <a:pos x="T0" y="T1"/>
              </a:cxn>
              <a:cxn ang="T7">
                <a:pos x="T2" y="T3"/>
              </a:cxn>
              <a:cxn ang="T8">
                <a:pos x="T4" y="T5"/>
              </a:cxn>
            </a:cxnLst>
            <a:rect l="T9" t="T10" r="T11" b="T12"/>
            <a:pathLst>
              <a:path w="1" h="525">
                <a:moveTo>
                  <a:pt x="0" y="524"/>
                </a:moveTo>
                <a:lnTo>
                  <a:pt x="0" y="262"/>
                </a:lnTo>
                <a:lnTo>
                  <a:pt x="0" y="0"/>
                </a:lnTo>
              </a:path>
            </a:pathLst>
          </a:custGeom>
          <a:noFill/>
          <a:ln w="31234">
            <a:solidFill>
              <a:srgbClr val="000000"/>
            </a:solidFill>
            <a:round/>
            <a:headEnd/>
            <a:tailEnd/>
          </a:ln>
        </p:spPr>
        <p:txBody>
          <a:bodyPr/>
          <a:lstStyle/>
          <a:p>
            <a:endParaRPr lang="en-US" dirty="0"/>
          </a:p>
        </p:txBody>
      </p:sp>
      <p:sp>
        <p:nvSpPr>
          <p:cNvPr id="20516" name="Freeform 103"/>
          <p:cNvSpPr>
            <a:spLocks/>
          </p:cNvSpPr>
          <p:nvPr/>
        </p:nvSpPr>
        <p:spPr bwMode="auto">
          <a:xfrm>
            <a:off x="6291263" y="4768850"/>
            <a:ext cx="1235075" cy="1588"/>
          </a:xfrm>
          <a:custGeom>
            <a:avLst/>
            <a:gdLst>
              <a:gd name="T0" fmla="*/ 1813803417 w 840"/>
              <a:gd name="T1" fmla="*/ 0 h 1"/>
              <a:gd name="T2" fmla="*/ 903658902 w 840"/>
              <a:gd name="T3" fmla="*/ 0 h 1"/>
              <a:gd name="T4" fmla="*/ 0 w 840"/>
              <a:gd name="T5" fmla="*/ 0 h 1"/>
              <a:gd name="T6" fmla="*/ 0 60000 65536"/>
              <a:gd name="T7" fmla="*/ 0 60000 65536"/>
              <a:gd name="T8" fmla="*/ 0 60000 65536"/>
              <a:gd name="T9" fmla="*/ 0 w 840"/>
              <a:gd name="T10" fmla="*/ 0 h 1"/>
              <a:gd name="T11" fmla="*/ 840 w 840"/>
              <a:gd name="T12" fmla="*/ 1 h 1"/>
            </a:gdLst>
            <a:ahLst/>
            <a:cxnLst>
              <a:cxn ang="T6">
                <a:pos x="T0" y="T1"/>
              </a:cxn>
              <a:cxn ang="T7">
                <a:pos x="T2" y="T3"/>
              </a:cxn>
              <a:cxn ang="T8">
                <a:pos x="T4" y="T5"/>
              </a:cxn>
            </a:cxnLst>
            <a:rect l="T9" t="T10" r="T11" b="T12"/>
            <a:pathLst>
              <a:path w="840" h="1">
                <a:moveTo>
                  <a:pt x="839" y="0"/>
                </a:moveTo>
                <a:lnTo>
                  <a:pt x="418" y="0"/>
                </a:lnTo>
                <a:lnTo>
                  <a:pt x="0" y="0"/>
                </a:lnTo>
              </a:path>
            </a:pathLst>
          </a:custGeom>
          <a:noFill/>
          <a:ln w="31234">
            <a:solidFill>
              <a:srgbClr val="000000"/>
            </a:solidFill>
            <a:round/>
            <a:headEnd/>
            <a:tailEnd/>
          </a:ln>
        </p:spPr>
        <p:txBody>
          <a:bodyPr/>
          <a:lstStyle/>
          <a:p>
            <a:endParaRPr lang="en-US" dirty="0"/>
          </a:p>
        </p:txBody>
      </p:sp>
      <p:sp>
        <p:nvSpPr>
          <p:cNvPr id="20517" name="Freeform 104"/>
          <p:cNvSpPr>
            <a:spLocks/>
          </p:cNvSpPr>
          <p:nvPr/>
        </p:nvSpPr>
        <p:spPr bwMode="auto">
          <a:xfrm>
            <a:off x="6291263" y="5538788"/>
            <a:ext cx="1235075" cy="1587"/>
          </a:xfrm>
          <a:custGeom>
            <a:avLst/>
            <a:gdLst>
              <a:gd name="T0" fmla="*/ 1813803417 w 840"/>
              <a:gd name="T1" fmla="*/ 0 h 1"/>
              <a:gd name="T2" fmla="*/ 903658902 w 840"/>
              <a:gd name="T3" fmla="*/ 0 h 1"/>
              <a:gd name="T4" fmla="*/ 0 w 840"/>
              <a:gd name="T5" fmla="*/ 0 h 1"/>
              <a:gd name="T6" fmla="*/ 0 60000 65536"/>
              <a:gd name="T7" fmla="*/ 0 60000 65536"/>
              <a:gd name="T8" fmla="*/ 0 60000 65536"/>
              <a:gd name="T9" fmla="*/ 0 w 840"/>
              <a:gd name="T10" fmla="*/ 0 h 1"/>
              <a:gd name="T11" fmla="*/ 840 w 840"/>
              <a:gd name="T12" fmla="*/ 1 h 1"/>
            </a:gdLst>
            <a:ahLst/>
            <a:cxnLst>
              <a:cxn ang="T6">
                <a:pos x="T0" y="T1"/>
              </a:cxn>
              <a:cxn ang="T7">
                <a:pos x="T2" y="T3"/>
              </a:cxn>
              <a:cxn ang="T8">
                <a:pos x="T4" y="T5"/>
              </a:cxn>
            </a:cxnLst>
            <a:rect l="T9" t="T10" r="T11" b="T12"/>
            <a:pathLst>
              <a:path w="840" h="1">
                <a:moveTo>
                  <a:pt x="839" y="0"/>
                </a:moveTo>
                <a:lnTo>
                  <a:pt x="418" y="0"/>
                </a:lnTo>
                <a:lnTo>
                  <a:pt x="0" y="0"/>
                </a:lnTo>
              </a:path>
            </a:pathLst>
          </a:custGeom>
          <a:noFill/>
          <a:ln w="31234">
            <a:solidFill>
              <a:srgbClr val="000000"/>
            </a:solidFill>
            <a:round/>
            <a:headEnd/>
            <a:tailEnd/>
          </a:ln>
        </p:spPr>
        <p:txBody>
          <a:bodyPr/>
          <a:lstStyle/>
          <a:p>
            <a:endParaRPr lang="en-US" dirty="0"/>
          </a:p>
        </p:txBody>
      </p:sp>
      <p:sp>
        <p:nvSpPr>
          <p:cNvPr id="20518" name="Freeform 105"/>
          <p:cNvSpPr>
            <a:spLocks/>
          </p:cNvSpPr>
          <p:nvPr/>
        </p:nvSpPr>
        <p:spPr bwMode="auto">
          <a:xfrm>
            <a:off x="6291263" y="5516563"/>
            <a:ext cx="215900" cy="1587"/>
          </a:xfrm>
          <a:custGeom>
            <a:avLst/>
            <a:gdLst>
              <a:gd name="T0" fmla="*/ 0 w 146"/>
              <a:gd name="T1" fmla="*/ 0 h 1"/>
              <a:gd name="T2" fmla="*/ 6559811 w 146"/>
              <a:gd name="T3" fmla="*/ 0 h 1"/>
              <a:gd name="T4" fmla="*/ 15306718 w 146"/>
              <a:gd name="T5" fmla="*/ 0 h 1"/>
              <a:gd name="T6" fmla="*/ 19680909 w 146"/>
              <a:gd name="T7" fmla="*/ 0 h 1"/>
              <a:gd name="T8" fmla="*/ 24053622 w 146"/>
              <a:gd name="T9" fmla="*/ 0 h 1"/>
              <a:gd name="T10" fmla="*/ 30614915 w 146"/>
              <a:gd name="T11" fmla="*/ 0 h 1"/>
              <a:gd name="T12" fmla="*/ 39361818 w 146"/>
              <a:gd name="T13" fmla="*/ 0 h 1"/>
              <a:gd name="T14" fmla="*/ 41548914 w 146"/>
              <a:gd name="T15" fmla="*/ 0 h 1"/>
              <a:gd name="T16" fmla="*/ 50295829 w 146"/>
              <a:gd name="T17" fmla="*/ 0 h 1"/>
              <a:gd name="T18" fmla="*/ 56855638 w 146"/>
              <a:gd name="T19" fmla="*/ 0 h 1"/>
              <a:gd name="T20" fmla="*/ 63415446 w 146"/>
              <a:gd name="T21" fmla="*/ 0 h 1"/>
              <a:gd name="T22" fmla="*/ 69976733 w 146"/>
              <a:gd name="T23" fmla="*/ 0 h 1"/>
              <a:gd name="T24" fmla="*/ 74349445 w 146"/>
              <a:gd name="T25" fmla="*/ 0 h 1"/>
              <a:gd name="T26" fmla="*/ 80909254 w 146"/>
              <a:gd name="T27" fmla="*/ 0 h 1"/>
              <a:gd name="T28" fmla="*/ 85283445 w 146"/>
              <a:gd name="T29" fmla="*/ 0 h 1"/>
              <a:gd name="T30" fmla="*/ 94030349 w 146"/>
              <a:gd name="T31" fmla="*/ 0 h 1"/>
              <a:gd name="T32" fmla="*/ 98404563 w 146"/>
              <a:gd name="T33" fmla="*/ 0 h 1"/>
              <a:gd name="T34" fmla="*/ 104964372 w 146"/>
              <a:gd name="T35" fmla="*/ 0 h 1"/>
              <a:gd name="T36" fmla="*/ 111524180 w 146"/>
              <a:gd name="T37" fmla="*/ 0 h 1"/>
              <a:gd name="T38" fmla="*/ 118083988 w 146"/>
              <a:gd name="T39" fmla="*/ 0 h 1"/>
              <a:gd name="T40" fmla="*/ 124645275 w 146"/>
              <a:gd name="T41" fmla="*/ 0 h 1"/>
              <a:gd name="T42" fmla="*/ 129017987 w 146"/>
              <a:gd name="T43" fmla="*/ 0 h 1"/>
              <a:gd name="T44" fmla="*/ 135579274 w 146"/>
              <a:gd name="T45" fmla="*/ 0 h 1"/>
              <a:gd name="T46" fmla="*/ 142139083 w 146"/>
              <a:gd name="T47" fmla="*/ 0 h 1"/>
              <a:gd name="T48" fmla="*/ 148698891 w 146"/>
              <a:gd name="T49" fmla="*/ 0 h 1"/>
              <a:gd name="T50" fmla="*/ 155258699 w 146"/>
              <a:gd name="T51" fmla="*/ 0 h 1"/>
              <a:gd name="T52" fmla="*/ 159632890 w 146"/>
              <a:gd name="T53" fmla="*/ 0 h 1"/>
              <a:gd name="T54" fmla="*/ 164007082 w 146"/>
              <a:gd name="T55" fmla="*/ 0 h 1"/>
              <a:gd name="T56" fmla="*/ 172753986 w 146"/>
              <a:gd name="T57" fmla="*/ 0 h 1"/>
              <a:gd name="T58" fmla="*/ 179313794 w 146"/>
              <a:gd name="T59" fmla="*/ 0 h 1"/>
              <a:gd name="T60" fmla="*/ 183686506 w 146"/>
              <a:gd name="T61" fmla="*/ 0 h 1"/>
              <a:gd name="T62" fmla="*/ 192433410 w 146"/>
              <a:gd name="T63" fmla="*/ 0 h 1"/>
              <a:gd name="T64" fmla="*/ 196807648 w 146"/>
              <a:gd name="T65" fmla="*/ 0 h 1"/>
              <a:gd name="T66" fmla="*/ 203367456 w 146"/>
              <a:gd name="T67" fmla="*/ 0 h 1"/>
              <a:gd name="T68" fmla="*/ 209928743 w 146"/>
              <a:gd name="T69" fmla="*/ 0 h 1"/>
              <a:gd name="T70" fmla="*/ 216488551 w 146"/>
              <a:gd name="T71" fmla="*/ 0 h 1"/>
              <a:gd name="T72" fmla="*/ 220861264 w 146"/>
              <a:gd name="T73" fmla="*/ 0 h 1"/>
              <a:gd name="T74" fmla="*/ 227422551 w 146"/>
              <a:gd name="T75" fmla="*/ 0 h 1"/>
              <a:gd name="T76" fmla="*/ 233982359 w 146"/>
              <a:gd name="T77" fmla="*/ 0 h 1"/>
              <a:gd name="T78" fmla="*/ 240542167 w 146"/>
              <a:gd name="T79" fmla="*/ 0 h 1"/>
              <a:gd name="T80" fmla="*/ 244916359 w 146"/>
              <a:gd name="T81" fmla="*/ 0 h 1"/>
              <a:gd name="T82" fmla="*/ 251476167 w 146"/>
              <a:gd name="T83" fmla="*/ 0 h 1"/>
              <a:gd name="T84" fmla="*/ 258035975 w 146"/>
              <a:gd name="T85" fmla="*/ 0 h 1"/>
              <a:gd name="T86" fmla="*/ 264597262 w 146"/>
              <a:gd name="T87" fmla="*/ 0 h 1"/>
              <a:gd name="T88" fmla="*/ 271157070 w 146"/>
              <a:gd name="T89" fmla="*/ 0 h 1"/>
              <a:gd name="T90" fmla="*/ 275531261 w 146"/>
              <a:gd name="T91" fmla="*/ 0 h 1"/>
              <a:gd name="T92" fmla="*/ 284278165 w 146"/>
              <a:gd name="T93" fmla="*/ 0 h 1"/>
              <a:gd name="T94" fmla="*/ 288650878 w 146"/>
              <a:gd name="T95" fmla="*/ 0 h 1"/>
              <a:gd name="T96" fmla="*/ 295212165 w 146"/>
              <a:gd name="T97" fmla="*/ 0 h 1"/>
              <a:gd name="T98" fmla="*/ 301771973 w 146"/>
              <a:gd name="T99" fmla="*/ 0 h 1"/>
              <a:gd name="T100" fmla="*/ 306144686 w 146"/>
              <a:gd name="T101" fmla="*/ 0 h 1"/>
              <a:gd name="T102" fmla="*/ 314891590 w 146"/>
              <a:gd name="T103" fmla="*/ 0 h 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6"/>
              <a:gd name="T157" fmla="*/ 0 h 1"/>
              <a:gd name="T158" fmla="*/ 146 w 146"/>
              <a:gd name="T159" fmla="*/ 1 h 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6" h="1">
                <a:moveTo>
                  <a:pt x="0" y="0"/>
                </a:moveTo>
                <a:lnTo>
                  <a:pt x="0" y="0"/>
                </a:lnTo>
                <a:lnTo>
                  <a:pt x="1" y="0"/>
                </a:lnTo>
                <a:lnTo>
                  <a:pt x="3" y="0"/>
                </a:lnTo>
                <a:lnTo>
                  <a:pt x="5" y="0"/>
                </a:lnTo>
                <a:lnTo>
                  <a:pt x="7" y="0"/>
                </a:lnTo>
                <a:lnTo>
                  <a:pt x="8" y="0"/>
                </a:lnTo>
                <a:lnTo>
                  <a:pt x="9" y="0"/>
                </a:lnTo>
                <a:lnTo>
                  <a:pt x="10" y="0"/>
                </a:lnTo>
                <a:lnTo>
                  <a:pt x="11" y="0"/>
                </a:lnTo>
                <a:lnTo>
                  <a:pt x="14" y="0"/>
                </a:lnTo>
                <a:lnTo>
                  <a:pt x="16" y="0"/>
                </a:lnTo>
                <a:lnTo>
                  <a:pt x="18" y="0"/>
                </a:lnTo>
                <a:lnTo>
                  <a:pt x="19" y="0"/>
                </a:lnTo>
                <a:lnTo>
                  <a:pt x="22" y="0"/>
                </a:lnTo>
                <a:lnTo>
                  <a:pt x="23" y="0"/>
                </a:lnTo>
                <a:lnTo>
                  <a:pt x="24" y="0"/>
                </a:lnTo>
                <a:lnTo>
                  <a:pt x="26" y="0"/>
                </a:lnTo>
                <a:lnTo>
                  <a:pt x="27" y="0"/>
                </a:lnTo>
                <a:lnTo>
                  <a:pt x="29" y="0"/>
                </a:lnTo>
                <a:lnTo>
                  <a:pt x="30" y="0"/>
                </a:lnTo>
                <a:lnTo>
                  <a:pt x="32" y="0"/>
                </a:lnTo>
                <a:lnTo>
                  <a:pt x="34" y="0"/>
                </a:lnTo>
                <a:lnTo>
                  <a:pt x="36" y="0"/>
                </a:lnTo>
                <a:lnTo>
                  <a:pt x="37" y="0"/>
                </a:lnTo>
                <a:lnTo>
                  <a:pt x="38" y="0"/>
                </a:lnTo>
                <a:lnTo>
                  <a:pt x="39" y="0"/>
                </a:lnTo>
                <a:lnTo>
                  <a:pt x="41" y="0"/>
                </a:lnTo>
                <a:lnTo>
                  <a:pt x="43" y="0"/>
                </a:lnTo>
                <a:lnTo>
                  <a:pt x="44" y="0"/>
                </a:lnTo>
                <a:lnTo>
                  <a:pt x="45" y="0"/>
                </a:lnTo>
                <a:lnTo>
                  <a:pt x="46" y="0"/>
                </a:lnTo>
                <a:lnTo>
                  <a:pt x="48" y="0"/>
                </a:lnTo>
                <a:lnTo>
                  <a:pt x="50" y="0"/>
                </a:lnTo>
                <a:lnTo>
                  <a:pt x="51" y="0"/>
                </a:lnTo>
                <a:lnTo>
                  <a:pt x="53" y="0"/>
                </a:lnTo>
                <a:lnTo>
                  <a:pt x="54" y="0"/>
                </a:lnTo>
                <a:lnTo>
                  <a:pt x="55" y="0"/>
                </a:lnTo>
                <a:lnTo>
                  <a:pt x="57" y="0"/>
                </a:lnTo>
                <a:lnTo>
                  <a:pt x="59" y="0"/>
                </a:lnTo>
                <a:lnTo>
                  <a:pt x="61" y="0"/>
                </a:lnTo>
                <a:lnTo>
                  <a:pt x="62" y="0"/>
                </a:lnTo>
                <a:lnTo>
                  <a:pt x="63" y="0"/>
                </a:lnTo>
                <a:lnTo>
                  <a:pt x="65" y="0"/>
                </a:lnTo>
                <a:lnTo>
                  <a:pt x="66" y="0"/>
                </a:lnTo>
                <a:lnTo>
                  <a:pt x="68" y="0"/>
                </a:lnTo>
                <a:lnTo>
                  <a:pt x="69" y="0"/>
                </a:lnTo>
                <a:lnTo>
                  <a:pt x="71" y="0"/>
                </a:lnTo>
                <a:lnTo>
                  <a:pt x="73" y="0"/>
                </a:lnTo>
                <a:lnTo>
                  <a:pt x="75" y="0"/>
                </a:lnTo>
                <a:lnTo>
                  <a:pt x="77" y="0"/>
                </a:lnTo>
                <a:lnTo>
                  <a:pt x="79" y="0"/>
                </a:lnTo>
                <a:lnTo>
                  <a:pt x="81" y="0"/>
                </a:lnTo>
                <a:lnTo>
                  <a:pt x="82" y="0"/>
                </a:lnTo>
                <a:lnTo>
                  <a:pt x="83" y="0"/>
                </a:lnTo>
                <a:lnTo>
                  <a:pt x="84" y="0"/>
                </a:lnTo>
                <a:lnTo>
                  <a:pt x="86" y="0"/>
                </a:lnTo>
                <a:lnTo>
                  <a:pt x="88" y="0"/>
                </a:lnTo>
                <a:lnTo>
                  <a:pt x="89" y="0"/>
                </a:lnTo>
                <a:lnTo>
                  <a:pt x="90" y="0"/>
                </a:lnTo>
                <a:lnTo>
                  <a:pt x="91" y="0"/>
                </a:lnTo>
                <a:lnTo>
                  <a:pt x="93" y="0"/>
                </a:lnTo>
                <a:lnTo>
                  <a:pt x="94" y="0"/>
                </a:lnTo>
                <a:lnTo>
                  <a:pt x="96" y="0"/>
                </a:lnTo>
                <a:lnTo>
                  <a:pt x="97" y="0"/>
                </a:lnTo>
                <a:lnTo>
                  <a:pt x="99" y="0"/>
                </a:lnTo>
                <a:lnTo>
                  <a:pt x="100" y="0"/>
                </a:lnTo>
                <a:lnTo>
                  <a:pt x="101" y="0"/>
                </a:lnTo>
                <a:lnTo>
                  <a:pt x="102" y="0"/>
                </a:lnTo>
                <a:lnTo>
                  <a:pt x="104" y="0"/>
                </a:lnTo>
                <a:lnTo>
                  <a:pt x="105" y="0"/>
                </a:lnTo>
                <a:lnTo>
                  <a:pt x="107" y="0"/>
                </a:lnTo>
                <a:lnTo>
                  <a:pt x="109" y="0"/>
                </a:lnTo>
                <a:lnTo>
                  <a:pt x="110" y="0"/>
                </a:lnTo>
                <a:lnTo>
                  <a:pt x="111" y="0"/>
                </a:lnTo>
                <a:lnTo>
                  <a:pt x="112" y="0"/>
                </a:lnTo>
                <a:lnTo>
                  <a:pt x="114" y="0"/>
                </a:lnTo>
                <a:lnTo>
                  <a:pt x="115" y="0"/>
                </a:lnTo>
                <a:lnTo>
                  <a:pt x="117" y="0"/>
                </a:lnTo>
                <a:lnTo>
                  <a:pt x="118" y="0"/>
                </a:lnTo>
                <a:lnTo>
                  <a:pt x="120" y="0"/>
                </a:lnTo>
                <a:lnTo>
                  <a:pt x="121" y="0"/>
                </a:lnTo>
                <a:lnTo>
                  <a:pt x="122" y="0"/>
                </a:lnTo>
                <a:lnTo>
                  <a:pt x="124" y="0"/>
                </a:lnTo>
                <a:lnTo>
                  <a:pt x="125" y="0"/>
                </a:lnTo>
                <a:lnTo>
                  <a:pt x="126" y="0"/>
                </a:lnTo>
                <a:lnTo>
                  <a:pt x="129" y="0"/>
                </a:lnTo>
                <a:lnTo>
                  <a:pt x="130" y="0"/>
                </a:lnTo>
                <a:lnTo>
                  <a:pt x="131" y="0"/>
                </a:lnTo>
                <a:lnTo>
                  <a:pt x="132" y="0"/>
                </a:lnTo>
                <a:lnTo>
                  <a:pt x="133" y="0"/>
                </a:lnTo>
                <a:lnTo>
                  <a:pt x="135" y="0"/>
                </a:lnTo>
                <a:lnTo>
                  <a:pt x="136" y="0"/>
                </a:lnTo>
                <a:lnTo>
                  <a:pt x="138" y="0"/>
                </a:lnTo>
                <a:lnTo>
                  <a:pt x="139" y="0"/>
                </a:lnTo>
                <a:lnTo>
                  <a:pt x="140" y="0"/>
                </a:lnTo>
                <a:lnTo>
                  <a:pt x="142" y="0"/>
                </a:lnTo>
                <a:lnTo>
                  <a:pt x="144" y="0"/>
                </a:lnTo>
                <a:lnTo>
                  <a:pt x="145" y="0"/>
                </a:lnTo>
              </a:path>
            </a:pathLst>
          </a:custGeom>
          <a:noFill/>
          <a:ln w="31234">
            <a:solidFill>
              <a:schemeClr val="tx2"/>
            </a:solidFill>
            <a:round/>
            <a:headEnd/>
            <a:tailEnd/>
          </a:ln>
        </p:spPr>
        <p:txBody>
          <a:bodyPr/>
          <a:lstStyle/>
          <a:p>
            <a:endParaRPr lang="en-US" dirty="0"/>
          </a:p>
        </p:txBody>
      </p:sp>
      <p:sp>
        <p:nvSpPr>
          <p:cNvPr id="20519" name="Freeform 106"/>
          <p:cNvSpPr>
            <a:spLocks/>
          </p:cNvSpPr>
          <p:nvPr/>
        </p:nvSpPr>
        <p:spPr bwMode="auto">
          <a:xfrm>
            <a:off x="6505575" y="5516563"/>
            <a:ext cx="214313" cy="1587"/>
          </a:xfrm>
          <a:custGeom>
            <a:avLst/>
            <a:gdLst>
              <a:gd name="T0" fmla="*/ 2154873 w 146"/>
              <a:gd name="T1" fmla="*/ 0 h 1"/>
              <a:gd name="T2" fmla="*/ 6464620 w 146"/>
              <a:gd name="T3" fmla="*/ 0 h 1"/>
              <a:gd name="T4" fmla="*/ 12927772 w 146"/>
              <a:gd name="T5" fmla="*/ 0 h 1"/>
              <a:gd name="T6" fmla="*/ 21547261 w 146"/>
              <a:gd name="T7" fmla="*/ 0 h 1"/>
              <a:gd name="T8" fmla="*/ 25857011 w 146"/>
              <a:gd name="T9" fmla="*/ 0 h 1"/>
              <a:gd name="T10" fmla="*/ 32320160 w 146"/>
              <a:gd name="T11" fmla="*/ 0 h 1"/>
              <a:gd name="T12" fmla="*/ 36629904 w 146"/>
              <a:gd name="T13" fmla="*/ 0 h 1"/>
              <a:gd name="T14" fmla="*/ 45249393 w 146"/>
              <a:gd name="T15" fmla="*/ 0 h 1"/>
              <a:gd name="T16" fmla="*/ 49559150 w 146"/>
              <a:gd name="T17" fmla="*/ 0 h 1"/>
              <a:gd name="T18" fmla="*/ 56022298 w 146"/>
              <a:gd name="T19" fmla="*/ 0 h 1"/>
              <a:gd name="T20" fmla="*/ 64641788 w 146"/>
              <a:gd name="T21" fmla="*/ 0 h 1"/>
              <a:gd name="T22" fmla="*/ 68951532 w 146"/>
              <a:gd name="T23" fmla="*/ 0 h 1"/>
              <a:gd name="T24" fmla="*/ 75414681 w 146"/>
              <a:gd name="T25" fmla="*/ 0 h 1"/>
              <a:gd name="T26" fmla="*/ 79724426 w 146"/>
              <a:gd name="T27" fmla="*/ 0 h 1"/>
              <a:gd name="T28" fmla="*/ 86189042 w 146"/>
              <a:gd name="T29" fmla="*/ 0 h 1"/>
              <a:gd name="T30" fmla="*/ 92653659 w 146"/>
              <a:gd name="T31" fmla="*/ 0 h 1"/>
              <a:gd name="T32" fmla="*/ 99116831 w 146"/>
              <a:gd name="T33" fmla="*/ 0 h 1"/>
              <a:gd name="T34" fmla="*/ 105581448 w 146"/>
              <a:gd name="T35" fmla="*/ 0 h 1"/>
              <a:gd name="T36" fmla="*/ 109891193 w 146"/>
              <a:gd name="T37" fmla="*/ 0 h 1"/>
              <a:gd name="T38" fmla="*/ 118509214 w 146"/>
              <a:gd name="T39" fmla="*/ 0 h 1"/>
              <a:gd name="T40" fmla="*/ 122818958 w 146"/>
              <a:gd name="T41" fmla="*/ 0 h 1"/>
              <a:gd name="T42" fmla="*/ 129283575 w 146"/>
              <a:gd name="T43" fmla="*/ 0 h 1"/>
              <a:gd name="T44" fmla="*/ 135748192 w 146"/>
              <a:gd name="T45" fmla="*/ 0 h 1"/>
              <a:gd name="T46" fmla="*/ 140056469 w 146"/>
              <a:gd name="T47" fmla="*/ 0 h 1"/>
              <a:gd name="T48" fmla="*/ 146521085 w 146"/>
              <a:gd name="T49" fmla="*/ 0 h 1"/>
              <a:gd name="T50" fmla="*/ 152985702 w 146"/>
              <a:gd name="T51" fmla="*/ 0 h 1"/>
              <a:gd name="T52" fmla="*/ 157295447 w 146"/>
              <a:gd name="T53" fmla="*/ 0 h 1"/>
              <a:gd name="T54" fmla="*/ 165913468 w 146"/>
              <a:gd name="T55" fmla="*/ 0 h 1"/>
              <a:gd name="T56" fmla="*/ 170223213 w 146"/>
              <a:gd name="T57" fmla="*/ 0 h 1"/>
              <a:gd name="T58" fmla="*/ 176687829 w 146"/>
              <a:gd name="T59" fmla="*/ 0 h 1"/>
              <a:gd name="T60" fmla="*/ 183150978 w 146"/>
              <a:gd name="T61" fmla="*/ 0 h 1"/>
              <a:gd name="T62" fmla="*/ 187460723 w 146"/>
              <a:gd name="T63" fmla="*/ 0 h 1"/>
              <a:gd name="T64" fmla="*/ 196080258 w 146"/>
              <a:gd name="T65" fmla="*/ 0 h 1"/>
              <a:gd name="T66" fmla="*/ 200388535 w 146"/>
              <a:gd name="T67" fmla="*/ 0 h 1"/>
              <a:gd name="T68" fmla="*/ 206853151 w 146"/>
              <a:gd name="T69" fmla="*/ 0 h 1"/>
              <a:gd name="T70" fmla="*/ 211162896 w 146"/>
              <a:gd name="T71" fmla="*/ 0 h 1"/>
              <a:gd name="T72" fmla="*/ 219782385 w 146"/>
              <a:gd name="T73" fmla="*/ 0 h 1"/>
              <a:gd name="T74" fmla="*/ 224090662 w 146"/>
              <a:gd name="T75" fmla="*/ 0 h 1"/>
              <a:gd name="T76" fmla="*/ 230555279 w 146"/>
              <a:gd name="T77" fmla="*/ 0 h 1"/>
              <a:gd name="T78" fmla="*/ 237019895 w 146"/>
              <a:gd name="T79" fmla="*/ 0 h 1"/>
              <a:gd name="T80" fmla="*/ 245637917 w 146"/>
              <a:gd name="T81" fmla="*/ 0 h 1"/>
              <a:gd name="T82" fmla="*/ 247792789 w 146"/>
              <a:gd name="T83" fmla="*/ 0 h 1"/>
              <a:gd name="T84" fmla="*/ 254257406 w 146"/>
              <a:gd name="T85" fmla="*/ 0 h 1"/>
              <a:gd name="T86" fmla="*/ 262875427 w 146"/>
              <a:gd name="T87" fmla="*/ 0 h 1"/>
              <a:gd name="T88" fmla="*/ 267185171 w 146"/>
              <a:gd name="T89" fmla="*/ 0 h 1"/>
              <a:gd name="T90" fmla="*/ 273649788 w 146"/>
              <a:gd name="T91" fmla="*/ 0 h 1"/>
              <a:gd name="T92" fmla="*/ 280114405 w 146"/>
              <a:gd name="T93" fmla="*/ 0 h 1"/>
              <a:gd name="T94" fmla="*/ 284422682 w 146"/>
              <a:gd name="T95" fmla="*/ 0 h 1"/>
              <a:gd name="T96" fmla="*/ 293042171 w 146"/>
              <a:gd name="T97" fmla="*/ 0 h 1"/>
              <a:gd name="T98" fmla="*/ 297351915 w 146"/>
              <a:gd name="T99" fmla="*/ 0 h 1"/>
              <a:gd name="T100" fmla="*/ 303816532 w 146"/>
              <a:gd name="T101" fmla="*/ 0 h 1"/>
              <a:gd name="T102" fmla="*/ 308124809 w 146"/>
              <a:gd name="T103" fmla="*/ 0 h 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6"/>
              <a:gd name="T157" fmla="*/ 0 h 1"/>
              <a:gd name="T158" fmla="*/ 146 w 146"/>
              <a:gd name="T159" fmla="*/ 1 h 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6" h="1">
                <a:moveTo>
                  <a:pt x="0" y="0"/>
                </a:moveTo>
                <a:lnTo>
                  <a:pt x="1" y="0"/>
                </a:lnTo>
                <a:lnTo>
                  <a:pt x="2" y="0"/>
                </a:lnTo>
                <a:lnTo>
                  <a:pt x="3" y="0"/>
                </a:lnTo>
                <a:lnTo>
                  <a:pt x="5" y="0"/>
                </a:lnTo>
                <a:lnTo>
                  <a:pt x="6" y="0"/>
                </a:lnTo>
                <a:lnTo>
                  <a:pt x="8" y="0"/>
                </a:lnTo>
                <a:lnTo>
                  <a:pt x="10" y="0"/>
                </a:lnTo>
                <a:lnTo>
                  <a:pt x="11" y="0"/>
                </a:lnTo>
                <a:lnTo>
                  <a:pt x="12" y="0"/>
                </a:lnTo>
                <a:lnTo>
                  <a:pt x="13" y="0"/>
                </a:lnTo>
                <a:lnTo>
                  <a:pt x="15" y="0"/>
                </a:lnTo>
                <a:lnTo>
                  <a:pt x="16" y="0"/>
                </a:lnTo>
                <a:lnTo>
                  <a:pt x="17" y="0"/>
                </a:lnTo>
                <a:lnTo>
                  <a:pt x="19" y="0"/>
                </a:lnTo>
                <a:lnTo>
                  <a:pt x="21" y="0"/>
                </a:lnTo>
                <a:lnTo>
                  <a:pt x="22" y="0"/>
                </a:lnTo>
                <a:lnTo>
                  <a:pt x="23" y="0"/>
                </a:lnTo>
                <a:lnTo>
                  <a:pt x="24" y="0"/>
                </a:lnTo>
                <a:lnTo>
                  <a:pt x="26" y="0"/>
                </a:lnTo>
                <a:lnTo>
                  <a:pt x="28" y="0"/>
                </a:lnTo>
                <a:lnTo>
                  <a:pt x="30" y="0"/>
                </a:lnTo>
                <a:lnTo>
                  <a:pt x="32" y="0"/>
                </a:lnTo>
                <a:lnTo>
                  <a:pt x="33" y="0"/>
                </a:lnTo>
                <a:lnTo>
                  <a:pt x="35" y="0"/>
                </a:lnTo>
                <a:lnTo>
                  <a:pt x="36" y="0"/>
                </a:lnTo>
                <a:lnTo>
                  <a:pt x="37" y="0"/>
                </a:lnTo>
                <a:lnTo>
                  <a:pt x="39" y="0"/>
                </a:lnTo>
                <a:lnTo>
                  <a:pt x="40" y="0"/>
                </a:lnTo>
                <a:lnTo>
                  <a:pt x="42" y="0"/>
                </a:lnTo>
                <a:lnTo>
                  <a:pt x="43" y="0"/>
                </a:lnTo>
                <a:lnTo>
                  <a:pt x="44" y="0"/>
                </a:lnTo>
                <a:lnTo>
                  <a:pt x="46" y="0"/>
                </a:lnTo>
                <a:lnTo>
                  <a:pt x="47" y="0"/>
                </a:lnTo>
                <a:lnTo>
                  <a:pt x="49" y="0"/>
                </a:lnTo>
                <a:lnTo>
                  <a:pt x="51" y="0"/>
                </a:lnTo>
                <a:lnTo>
                  <a:pt x="52" y="0"/>
                </a:lnTo>
                <a:lnTo>
                  <a:pt x="55" y="0"/>
                </a:lnTo>
                <a:lnTo>
                  <a:pt x="56" y="0"/>
                </a:lnTo>
                <a:lnTo>
                  <a:pt x="57" y="0"/>
                </a:lnTo>
                <a:lnTo>
                  <a:pt x="58" y="0"/>
                </a:lnTo>
                <a:lnTo>
                  <a:pt x="60" y="0"/>
                </a:lnTo>
                <a:lnTo>
                  <a:pt x="61" y="0"/>
                </a:lnTo>
                <a:lnTo>
                  <a:pt x="63" y="0"/>
                </a:lnTo>
                <a:lnTo>
                  <a:pt x="64" y="0"/>
                </a:lnTo>
                <a:lnTo>
                  <a:pt x="65" y="0"/>
                </a:lnTo>
                <a:lnTo>
                  <a:pt x="67" y="0"/>
                </a:lnTo>
                <a:lnTo>
                  <a:pt x="68" y="0"/>
                </a:lnTo>
                <a:lnTo>
                  <a:pt x="69" y="0"/>
                </a:lnTo>
                <a:lnTo>
                  <a:pt x="71" y="0"/>
                </a:lnTo>
                <a:lnTo>
                  <a:pt x="72" y="0"/>
                </a:lnTo>
                <a:lnTo>
                  <a:pt x="73" y="0"/>
                </a:lnTo>
                <a:lnTo>
                  <a:pt x="75" y="0"/>
                </a:lnTo>
                <a:lnTo>
                  <a:pt x="77" y="0"/>
                </a:lnTo>
                <a:lnTo>
                  <a:pt x="78" y="0"/>
                </a:lnTo>
                <a:lnTo>
                  <a:pt x="79" y="0"/>
                </a:lnTo>
                <a:lnTo>
                  <a:pt x="81" y="0"/>
                </a:lnTo>
                <a:lnTo>
                  <a:pt x="82" y="0"/>
                </a:lnTo>
                <a:lnTo>
                  <a:pt x="84" y="0"/>
                </a:lnTo>
                <a:lnTo>
                  <a:pt x="85" y="0"/>
                </a:lnTo>
                <a:lnTo>
                  <a:pt x="86" y="0"/>
                </a:lnTo>
                <a:lnTo>
                  <a:pt x="87" y="0"/>
                </a:lnTo>
                <a:lnTo>
                  <a:pt x="89" y="0"/>
                </a:lnTo>
                <a:lnTo>
                  <a:pt x="91" y="0"/>
                </a:lnTo>
                <a:lnTo>
                  <a:pt x="92" y="0"/>
                </a:lnTo>
                <a:lnTo>
                  <a:pt x="93" y="0"/>
                </a:lnTo>
                <a:lnTo>
                  <a:pt x="95" y="0"/>
                </a:lnTo>
                <a:lnTo>
                  <a:pt x="96" y="0"/>
                </a:lnTo>
                <a:lnTo>
                  <a:pt x="98" y="0"/>
                </a:lnTo>
                <a:lnTo>
                  <a:pt x="100" y="0"/>
                </a:lnTo>
                <a:lnTo>
                  <a:pt x="102" y="0"/>
                </a:lnTo>
                <a:lnTo>
                  <a:pt x="103" y="0"/>
                </a:lnTo>
                <a:lnTo>
                  <a:pt x="104" y="0"/>
                </a:lnTo>
                <a:lnTo>
                  <a:pt x="106" y="0"/>
                </a:lnTo>
                <a:lnTo>
                  <a:pt x="107" y="0"/>
                </a:lnTo>
                <a:lnTo>
                  <a:pt x="109" y="0"/>
                </a:lnTo>
                <a:lnTo>
                  <a:pt x="110" y="0"/>
                </a:lnTo>
                <a:lnTo>
                  <a:pt x="111" y="0"/>
                </a:lnTo>
                <a:lnTo>
                  <a:pt x="114" y="0"/>
                </a:lnTo>
                <a:lnTo>
                  <a:pt x="115" y="0"/>
                </a:lnTo>
                <a:lnTo>
                  <a:pt x="117" y="0"/>
                </a:lnTo>
                <a:lnTo>
                  <a:pt x="118" y="0"/>
                </a:lnTo>
                <a:lnTo>
                  <a:pt x="120" y="0"/>
                </a:lnTo>
                <a:lnTo>
                  <a:pt x="122" y="0"/>
                </a:lnTo>
                <a:lnTo>
                  <a:pt x="123" y="0"/>
                </a:lnTo>
                <a:lnTo>
                  <a:pt x="124" y="0"/>
                </a:lnTo>
                <a:lnTo>
                  <a:pt x="125" y="0"/>
                </a:lnTo>
                <a:lnTo>
                  <a:pt x="127" y="0"/>
                </a:lnTo>
                <a:lnTo>
                  <a:pt x="128" y="0"/>
                </a:lnTo>
                <a:lnTo>
                  <a:pt x="130" y="0"/>
                </a:lnTo>
                <a:lnTo>
                  <a:pt x="131" y="0"/>
                </a:lnTo>
                <a:lnTo>
                  <a:pt x="132" y="0"/>
                </a:lnTo>
                <a:lnTo>
                  <a:pt x="134" y="0"/>
                </a:lnTo>
                <a:lnTo>
                  <a:pt x="136" y="0"/>
                </a:lnTo>
                <a:lnTo>
                  <a:pt x="138" y="0"/>
                </a:lnTo>
                <a:lnTo>
                  <a:pt x="139" y="0"/>
                </a:lnTo>
                <a:lnTo>
                  <a:pt x="141" y="0"/>
                </a:lnTo>
                <a:lnTo>
                  <a:pt x="142" y="0"/>
                </a:lnTo>
                <a:lnTo>
                  <a:pt x="143" y="0"/>
                </a:lnTo>
                <a:lnTo>
                  <a:pt x="145" y="0"/>
                </a:lnTo>
              </a:path>
            </a:pathLst>
          </a:custGeom>
          <a:noFill/>
          <a:ln w="31234">
            <a:solidFill>
              <a:schemeClr val="tx2"/>
            </a:solidFill>
            <a:round/>
            <a:headEnd/>
            <a:tailEnd/>
          </a:ln>
        </p:spPr>
        <p:txBody>
          <a:bodyPr/>
          <a:lstStyle/>
          <a:p>
            <a:endParaRPr lang="en-US" dirty="0"/>
          </a:p>
        </p:txBody>
      </p:sp>
      <p:sp>
        <p:nvSpPr>
          <p:cNvPr id="20520" name="Freeform 107"/>
          <p:cNvSpPr>
            <a:spLocks/>
          </p:cNvSpPr>
          <p:nvPr/>
        </p:nvSpPr>
        <p:spPr bwMode="auto">
          <a:xfrm>
            <a:off x="6718300" y="4848225"/>
            <a:ext cx="215900" cy="669925"/>
          </a:xfrm>
          <a:custGeom>
            <a:avLst/>
            <a:gdLst>
              <a:gd name="T0" fmla="*/ 2157531 w 147"/>
              <a:gd name="T1" fmla="*/ 982051389 h 456"/>
              <a:gd name="T2" fmla="*/ 8628656 w 147"/>
              <a:gd name="T3" fmla="*/ 982051389 h 456"/>
              <a:gd name="T4" fmla="*/ 15099781 w 147"/>
              <a:gd name="T5" fmla="*/ 977735075 h 456"/>
              <a:gd name="T6" fmla="*/ 19413373 w 147"/>
              <a:gd name="T7" fmla="*/ 977735075 h 456"/>
              <a:gd name="T8" fmla="*/ 28042032 w 147"/>
              <a:gd name="T9" fmla="*/ 977735075 h 456"/>
              <a:gd name="T10" fmla="*/ 32357093 w 147"/>
              <a:gd name="T11" fmla="*/ 977735075 h 456"/>
              <a:gd name="T12" fmla="*/ 38828215 w 147"/>
              <a:gd name="T13" fmla="*/ 975575449 h 456"/>
              <a:gd name="T14" fmla="*/ 45299338 w 147"/>
              <a:gd name="T15" fmla="*/ 975575449 h 456"/>
              <a:gd name="T16" fmla="*/ 51770472 w 147"/>
              <a:gd name="T17" fmla="*/ 975575449 h 456"/>
              <a:gd name="T18" fmla="*/ 58241594 w 147"/>
              <a:gd name="T19" fmla="*/ 971259135 h 456"/>
              <a:gd name="T20" fmla="*/ 62556655 w 147"/>
              <a:gd name="T21" fmla="*/ 966942821 h 456"/>
              <a:gd name="T22" fmla="*/ 71183839 w 147"/>
              <a:gd name="T23" fmla="*/ 960468351 h 456"/>
              <a:gd name="T24" fmla="*/ 75498900 w 147"/>
              <a:gd name="T25" fmla="*/ 951834254 h 456"/>
              <a:gd name="T26" fmla="*/ 79812492 w 147"/>
              <a:gd name="T27" fmla="*/ 943200157 h 456"/>
              <a:gd name="T28" fmla="*/ 88441145 w 147"/>
              <a:gd name="T29" fmla="*/ 928093058 h 456"/>
              <a:gd name="T30" fmla="*/ 94912267 w 147"/>
              <a:gd name="T31" fmla="*/ 910824865 h 456"/>
              <a:gd name="T32" fmla="*/ 101383413 w 147"/>
              <a:gd name="T33" fmla="*/ 891399983 h 456"/>
              <a:gd name="T34" fmla="*/ 105698473 w 147"/>
              <a:gd name="T35" fmla="*/ 865500631 h 456"/>
              <a:gd name="T36" fmla="*/ 112169596 w 147"/>
              <a:gd name="T37" fmla="*/ 835283495 h 456"/>
              <a:gd name="T38" fmla="*/ 118640718 w 147"/>
              <a:gd name="T39" fmla="*/ 796432263 h 456"/>
              <a:gd name="T40" fmla="*/ 125111841 w 147"/>
              <a:gd name="T41" fmla="*/ 751107846 h 456"/>
              <a:gd name="T42" fmla="*/ 131582963 w 147"/>
              <a:gd name="T43" fmla="*/ 694989889 h 456"/>
              <a:gd name="T44" fmla="*/ 135898024 w 147"/>
              <a:gd name="T45" fmla="*/ 630239304 h 456"/>
              <a:gd name="T46" fmla="*/ 142369147 w 147"/>
              <a:gd name="T47" fmla="*/ 548221995 h 456"/>
              <a:gd name="T48" fmla="*/ 150997800 w 147"/>
              <a:gd name="T49" fmla="*/ 461888372 h 456"/>
              <a:gd name="T50" fmla="*/ 153153861 w 147"/>
              <a:gd name="T51" fmla="*/ 369078717 h 456"/>
              <a:gd name="T52" fmla="*/ 159624984 w 147"/>
              <a:gd name="T53" fmla="*/ 269794684 h 456"/>
              <a:gd name="T54" fmla="*/ 166096106 w 147"/>
              <a:gd name="T55" fmla="*/ 170510604 h 456"/>
              <a:gd name="T56" fmla="*/ 172568697 w 147"/>
              <a:gd name="T57" fmla="*/ 88491803 h 456"/>
              <a:gd name="T58" fmla="*/ 179039820 w 147"/>
              <a:gd name="T59" fmla="*/ 30217147 h 456"/>
              <a:gd name="T60" fmla="*/ 183353412 w 147"/>
              <a:gd name="T61" fmla="*/ 0 h 456"/>
              <a:gd name="T62" fmla="*/ 189824534 w 147"/>
              <a:gd name="T63" fmla="*/ 10792257 h 456"/>
              <a:gd name="T64" fmla="*/ 196295703 w 147"/>
              <a:gd name="T65" fmla="*/ 49642040 h 456"/>
              <a:gd name="T66" fmla="*/ 202766825 w 147"/>
              <a:gd name="T67" fmla="*/ 116550804 h 456"/>
              <a:gd name="T68" fmla="*/ 209239416 w 147"/>
              <a:gd name="T69" fmla="*/ 207202256 h 456"/>
              <a:gd name="T70" fmla="*/ 213553009 w 147"/>
              <a:gd name="T71" fmla="*/ 308644447 h 456"/>
              <a:gd name="T72" fmla="*/ 220024131 w 147"/>
              <a:gd name="T73" fmla="*/ 403612258 h 456"/>
              <a:gd name="T74" fmla="*/ 226495254 w 147"/>
              <a:gd name="T75" fmla="*/ 498579978 h 456"/>
              <a:gd name="T76" fmla="*/ 230810314 w 147"/>
              <a:gd name="T77" fmla="*/ 584913601 h 456"/>
              <a:gd name="T78" fmla="*/ 239438967 w 147"/>
              <a:gd name="T79" fmla="*/ 656140126 h 456"/>
              <a:gd name="T80" fmla="*/ 245910090 w 147"/>
              <a:gd name="T81" fmla="*/ 718732553 h 456"/>
              <a:gd name="T82" fmla="*/ 250223682 w 147"/>
              <a:gd name="T83" fmla="*/ 772691068 h 456"/>
              <a:gd name="T84" fmla="*/ 256694804 w 147"/>
              <a:gd name="T85" fmla="*/ 811540831 h 456"/>
              <a:gd name="T86" fmla="*/ 261009865 w 147"/>
              <a:gd name="T87" fmla="*/ 848233906 h 456"/>
              <a:gd name="T88" fmla="*/ 269637049 w 147"/>
              <a:gd name="T89" fmla="*/ 874133258 h 456"/>
              <a:gd name="T90" fmla="*/ 273952110 w 147"/>
              <a:gd name="T91" fmla="*/ 895717766 h 456"/>
              <a:gd name="T92" fmla="*/ 280423233 w 147"/>
              <a:gd name="T93" fmla="*/ 906508551 h 456"/>
              <a:gd name="T94" fmla="*/ 289051885 w 147"/>
              <a:gd name="T95" fmla="*/ 910824865 h 456"/>
              <a:gd name="T96" fmla="*/ 293365477 w 147"/>
              <a:gd name="T97" fmla="*/ 904350394 h 456"/>
              <a:gd name="T98" fmla="*/ 297680538 w 147"/>
              <a:gd name="T99" fmla="*/ 891399983 h 456"/>
              <a:gd name="T100" fmla="*/ 304151661 w 147"/>
              <a:gd name="T101" fmla="*/ 869816945 h 456"/>
              <a:gd name="T102" fmla="*/ 310622783 w 147"/>
              <a:gd name="T103" fmla="*/ 843916123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7"/>
              <a:gd name="T157" fmla="*/ 0 h 456"/>
              <a:gd name="T158" fmla="*/ 147 w 147"/>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7" h="456">
                <a:moveTo>
                  <a:pt x="0" y="455"/>
                </a:moveTo>
                <a:lnTo>
                  <a:pt x="1" y="455"/>
                </a:lnTo>
                <a:lnTo>
                  <a:pt x="4" y="455"/>
                </a:lnTo>
                <a:lnTo>
                  <a:pt x="6" y="453"/>
                </a:lnTo>
                <a:lnTo>
                  <a:pt x="7" y="453"/>
                </a:lnTo>
                <a:lnTo>
                  <a:pt x="9" y="453"/>
                </a:lnTo>
                <a:lnTo>
                  <a:pt x="12" y="453"/>
                </a:lnTo>
                <a:lnTo>
                  <a:pt x="13" y="453"/>
                </a:lnTo>
                <a:lnTo>
                  <a:pt x="14" y="453"/>
                </a:lnTo>
                <a:lnTo>
                  <a:pt x="15" y="453"/>
                </a:lnTo>
                <a:lnTo>
                  <a:pt x="17" y="453"/>
                </a:lnTo>
                <a:lnTo>
                  <a:pt x="18" y="452"/>
                </a:lnTo>
                <a:lnTo>
                  <a:pt x="20" y="452"/>
                </a:lnTo>
                <a:lnTo>
                  <a:pt x="21" y="452"/>
                </a:lnTo>
                <a:lnTo>
                  <a:pt x="22" y="452"/>
                </a:lnTo>
                <a:lnTo>
                  <a:pt x="24" y="452"/>
                </a:lnTo>
                <a:lnTo>
                  <a:pt x="25" y="451"/>
                </a:lnTo>
                <a:lnTo>
                  <a:pt x="27" y="450"/>
                </a:lnTo>
                <a:lnTo>
                  <a:pt x="28" y="450"/>
                </a:lnTo>
                <a:lnTo>
                  <a:pt x="29" y="448"/>
                </a:lnTo>
                <a:lnTo>
                  <a:pt x="31" y="447"/>
                </a:lnTo>
                <a:lnTo>
                  <a:pt x="33" y="445"/>
                </a:lnTo>
                <a:lnTo>
                  <a:pt x="34" y="442"/>
                </a:lnTo>
                <a:lnTo>
                  <a:pt x="35" y="441"/>
                </a:lnTo>
                <a:lnTo>
                  <a:pt x="36" y="440"/>
                </a:lnTo>
                <a:lnTo>
                  <a:pt x="37" y="437"/>
                </a:lnTo>
                <a:lnTo>
                  <a:pt x="40" y="434"/>
                </a:lnTo>
                <a:lnTo>
                  <a:pt x="41" y="430"/>
                </a:lnTo>
                <a:lnTo>
                  <a:pt x="42" y="428"/>
                </a:lnTo>
                <a:lnTo>
                  <a:pt x="44" y="422"/>
                </a:lnTo>
                <a:lnTo>
                  <a:pt x="45" y="419"/>
                </a:lnTo>
                <a:lnTo>
                  <a:pt x="47" y="413"/>
                </a:lnTo>
                <a:lnTo>
                  <a:pt x="48" y="407"/>
                </a:lnTo>
                <a:lnTo>
                  <a:pt x="49" y="401"/>
                </a:lnTo>
                <a:lnTo>
                  <a:pt x="50" y="395"/>
                </a:lnTo>
                <a:lnTo>
                  <a:pt x="52" y="387"/>
                </a:lnTo>
                <a:lnTo>
                  <a:pt x="52" y="379"/>
                </a:lnTo>
                <a:lnTo>
                  <a:pt x="55" y="369"/>
                </a:lnTo>
                <a:lnTo>
                  <a:pt x="56" y="359"/>
                </a:lnTo>
                <a:lnTo>
                  <a:pt x="58" y="348"/>
                </a:lnTo>
                <a:lnTo>
                  <a:pt x="59" y="337"/>
                </a:lnTo>
                <a:lnTo>
                  <a:pt x="61" y="322"/>
                </a:lnTo>
                <a:lnTo>
                  <a:pt x="61" y="307"/>
                </a:lnTo>
                <a:lnTo>
                  <a:pt x="63" y="292"/>
                </a:lnTo>
                <a:lnTo>
                  <a:pt x="64" y="274"/>
                </a:lnTo>
                <a:lnTo>
                  <a:pt x="66" y="254"/>
                </a:lnTo>
                <a:lnTo>
                  <a:pt x="68" y="235"/>
                </a:lnTo>
                <a:lnTo>
                  <a:pt x="70" y="214"/>
                </a:lnTo>
                <a:lnTo>
                  <a:pt x="71" y="193"/>
                </a:lnTo>
                <a:lnTo>
                  <a:pt x="71" y="171"/>
                </a:lnTo>
                <a:lnTo>
                  <a:pt x="72" y="148"/>
                </a:lnTo>
                <a:lnTo>
                  <a:pt x="74" y="125"/>
                </a:lnTo>
                <a:lnTo>
                  <a:pt x="76" y="102"/>
                </a:lnTo>
                <a:lnTo>
                  <a:pt x="77" y="79"/>
                </a:lnTo>
                <a:lnTo>
                  <a:pt x="79" y="60"/>
                </a:lnTo>
                <a:lnTo>
                  <a:pt x="80" y="41"/>
                </a:lnTo>
                <a:lnTo>
                  <a:pt x="81" y="26"/>
                </a:lnTo>
                <a:lnTo>
                  <a:pt x="83" y="14"/>
                </a:lnTo>
                <a:lnTo>
                  <a:pt x="84" y="6"/>
                </a:lnTo>
                <a:lnTo>
                  <a:pt x="85" y="0"/>
                </a:lnTo>
                <a:lnTo>
                  <a:pt x="86" y="0"/>
                </a:lnTo>
                <a:lnTo>
                  <a:pt x="88" y="5"/>
                </a:lnTo>
                <a:lnTo>
                  <a:pt x="90" y="12"/>
                </a:lnTo>
                <a:lnTo>
                  <a:pt x="91" y="23"/>
                </a:lnTo>
                <a:lnTo>
                  <a:pt x="92" y="36"/>
                </a:lnTo>
                <a:lnTo>
                  <a:pt x="94" y="54"/>
                </a:lnTo>
                <a:lnTo>
                  <a:pt x="95" y="74"/>
                </a:lnTo>
                <a:lnTo>
                  <a:pt x="97" y="96"/>
                </a:lnTo>
                <a:lnTo>
                  <a:pt x="98" y="118"/>
                </a:lnTo>
                <a:lnTo>
                  <a:pt x="99" y="143"/>
                </a:lnTo>
                <a:lnTo>
                  <a:pt x="101" y="166"/>
                </a:lnTo>
                <a:lnTo>
                  <a:pt x="102" y="187"/>
                </a:lnTo>
                <a:lnTo>
                  <a:pt x="104" y="209"/>
                </a:lnTo>
                <a:lnTo>
                  <a:pt x="105" y="231"/>
                </a:lnTo>
                <a:lnTo>
                  <a:pt x="107" y="252"/>
                </a:lnTo>
                <a:lnTo>
                  <a:pt x="107" y="271"/>
                </a:lnTo>
                <a:lnTo>
                  <a:pt x="108" y="288"/>
                </a:lnTo>
                <a:lnTo>
                  <a:pt x="111" y="304"/>
                </a:lnTo>
                <a:lnTo>
                  <a:pt x="112" y="319"/>
                </a:lnTo>
                <a:lnTo>
                  <a:pt x="114" y="333"/>
                </a:lnTo>
                <a:lnTo>
                  <a:pt x="115" y="345"/>
                </a:lnTo>
                <a:lnTo>
                  <a:pt x="116" y="358"/>
                </a:lnTo>
                <a:lnTo>
                  <a:pt x="118" y="367"/>
                </a:lnTo>
                <a:lnTo>
                  <a:pt x="119" y="376"/>
                </a:lnTo>
                <a:lnTo>
                  <a:pt x="121" y="385"/>
                </a:lnTo>
                <a:lnTo>
                  <a:pt x="121" y="393"/>
                </a:lnTo>
                <a:lnTo>
                  <a:pt x="123" y="399"/>
                </a:lnTo>
                <a:lnTo>
                  <a:pt x="125" y="405"/>
                </a:lnTo>
                <a:lnTo>
                  <a:pt x="126" y="411"/>
                </a:lnTo>
                <a:lnTo>
                  <a:pt x="127" y="415"/>
                </a:lnTo>
                <a:lnTo>
                  <a:pt x="128" y="417"/>
                </a:lnTo>
                <a:lnTo>
                  <a:pt x="130" y="420"/>
                </a:lnTo>
                <a:lnTo>
                  <a:pt x="131" y="421"/>
                </a:lnTo>
                <a:lnTo>
                  <a:pt x="134" y="422"/>
                </a:lnTo>
                <a:lnTo>
                  <a:pt x="134" y="421"/>
                </a:lnTo>
                <a:lnTo>
                  <a:pt x="136" y="419"/>
                </a:lnTo>
                <a:lnTo>
                  <a:pt x="137" y="416"/>
                </a:lnTo>
                <a:lnTo>
                  <a:pt x="138" y="413"/>
                </a:lnTo>
                <a:lnTo>
                  <a:pt x="140" y="408"/>
                </a:lnTo>
                <a:lnTo>
                  <a:pt x="141" y="403"/>
                </a:lnTo>
                <a:lnTo>
                  <a:pt x="143" y="397"/>
                </a:lnTo>
                <a:lnTo>
                  <a:pt x="144" y="391"/>
                </a:lnTo>
                <a:lnTo>
                  <a:pt x="146" y="383"/>
                </a:lnTo>
              </a:path>
            </a:pathLst>
          </a:custGeom>
          <a:noFill/>
          <a:ln w="31234">
            <a:solidFill>
              <a:schemeClr val="tx2"/>
            </a:solidFill>
            <a:round/>
            <a:headEnd/>
            <a:tailEnd/>
          </a:ln>
        </p:spPr>
        <p:txBody>
          <a:bodyPr/>
          <a:lstStyle/>
          <a:p>
            <a:endParaRPr lang="en-US" dirty="0"/>
          </a:p>
        </p:txBody>
      </p:sp>
      <p:sp>
        <p:nvSpPr>
          <p:cNvPr id="20521" name="Freeform 108"/>
          <p:cNvSpPr>
            <a:spLocks/>
          </p:cNvSpPr>
          <p:nvPr/>
        </p:nvSpPr>
        <p:spPr bwMode="auto">
          <a:xfrm>
            <a:off x="6932613" y="5175250"/>
            <a:ext cx="214312" cy="342900"/>
          </a:xfrm>
          <a:custGeom>
            <a:avLst/>
            <a:gdLst>
              <a:gd name="T0" fmla="*/ 2154863 w 146"/>
              <a:gd name="T1" fmla="*/ 324873474 h 233"/>
              <a:gd name="T2" fmla="*/ 8619452 w 146"/>
              <a:gd name="T3" fmla="*/ 283722542 h 233"/>
              <a:gd name="T4" fmla="*/ 12927711 w 146"/>
              <a:gd name="T5" fmla="*/ 240406778 h 233"/>
              <a:gd name="T6" fmla="*/ 19392298 w 146"/>
              <a:gd name="T7" fmla="*/ 186260923 h 233"/>
              <a:gd name="T8" fmla="*/ 25856890 w 146"/>
              <a:gd name="T9" fmla="*/ 134281417 h 233"/>
              <a:gd name="T10" fmla="*/ 34474871 w 146"/>
              <a:gd name="T11" fmla="*/ 86633023 h 233"/>
              <a:gd name="T12" fmla="*/ 38784596 w 146"/>
              <a:gd name="T13" fmla="*/ 43315776 h 233"/>
              <a:gd name="T14" fmla="*/ 43094320 w 146"/>
              <a:gd name="T15" fmla="*/ 12994882 h 233"/>
              <a:gd name="T16" fmla="*/ 51712313 w 146"/>
              <a:gd name="T17" fmla="*/ 0 h 233"/>
              <a:gd name="T18" fmla="*/ 56022037 w 146"/>
              <a:gd name="T19" fmla="*/ 8663744 h 233"/>
              <a:gd name="T20" fmla="*/ 62486624 w 146"/>
              <a:gd name="T21" fmla="*/ 34653506 h 233"/>
              <a:gd name="T22" fmla="*/ 66796348 w 146"/>
              <a:gd name="T23" fmla="*/ 71471843 h 233"/>
              <a:gd name="T24" fmla="*/ 73259467 w 146"/>
              <a:gd name="T25" fmla="*/ 121286540 h 233"/>
              <a:gd name="T26" fmla="*/ 81878916 w 146"/>
              <a:gd name="T27" fmla="*/ 173266046 h 233"/>
              <a:gd name="T28" fmla="*/ 86188640 w 146"/>
              <a:gd name="T29" fmla="*/ 223079294 h 233"/>
              <a:gd name="T30" fmla="*/ 94806621 w 146"/>
              <a:gd name="T31" fmla="*/ 272893969 h 233"/>
              <a:gd name="T32" fmla="*/ 96961506 w 146"/>
              <a:gd name="T33" fmla="*/ 318376036 h 233"/>
              <a:gd name="T34" fmla="*/ 105580955 w 146"/>
              <a:gd name="T35" fmla="*/ 355195834 h 233"/>
              <a:gd name="T36" fmla="*/ 112044074 w 146"/>
              <a:gd name="T37" fmla="*/ 385516721 h 233"/>
              <a:gd name="T38" fmla="*/ 116353799 w 146"/>
              <a:gd name="T39" fmla="*/ 411506566 h 233"/>
              <a:gd name="T40" fmla="*/ 122818385 w 146"/>
              <a:gd name="T41" fmla="*/ 430998881 h 233"/>
              <a:gd name="T42" fmla="*/ 129281504 w 146"/>
              <a:gd name="T43" fmla="*/ 450491196 h 233"/>
              <a:gd name="T44" fmla="*/ 133591228 w 146"/>
              <a:gd name="T45" fmla="*/ 465652375 h 233"/>
              <a:gd name="T46" fmla="*/ 142210677 w 146"/>
              <a:gd name="T47" fmla="*/ 474316117 h 233"/>
              <a:gd name="T48" fmla="*/ 146520402 w 146"/>
              <a:gd name="T49" fmla="*/ 485144690 h 233"/>
              <a:gd name="T50" fmla="*/ 152983521 w 146"/>
              <a:gd name="T51" fmla="*/ 491642128 h 233"/>
              <a:gd name="T52" fmla="*/ 159448107 w 146"/>
              <a:gd name="T53" fmla="*/ 493808431 h 233"/>
              <a:gd name="T54" fmla="*/ 163757832 w 146"/>
              <a:gd name="T55" fmla="*/ 495973263 h 233"/>
              <a:gd name="T56" fmla="*/ 172375813 w 146"/>
              <a:gd name="T57" fmla="*/ 495973263 h 233"/>
              <a:gd name="T58" fmla="*/ 176685537 w 146"/>
              <a:gd name="T59" fmla="*/ 498139566 h 233"/>
              <a:gd name="T60" fmla="*/ 183150124 w 146"/>
              <a:gd name="T61" fmla="*/ 498139566 h 233"/>
              <a:gd name="T62" fmla="*/ 189613243 w 146"/>
              <a:gd name="T63" fmla="*/ 498139566 h 233"/>
              <a:gd name="T64" fmla="*/ 196077875 w 146"/>
              <a:gd name="T65" fmla="*/ 498139566 h 233"/>
              <a:gd name="T66" fmla="*/ 200387600 w 146"/>
              <a:gd name="T67" fmla="*/ 498139566 h 233"/>
              <a:gd name="T68" fmla="*/ 209005581 w 146"/>
              <a:gd name="T69" fmla="*/ 498139566 h 233"/>
              <a:gd name="T70" fmla="*/ 213315305 w 146"/>
              <a:gd name="T71" fmla="*/ 502470701 h 233"/>
              <a:gd name="T72" fmla="*/ 217625029 w 146"/>
              <a:gd name="T73" fmla="*/ 502470701 h 233"/>
              <a:gd name="T74" fmla="*/ 226243010 w 146"/>
              <a:gd name="T75" fmla="*/ 502470701 h 233"/>
              <a:gd name="T76" fmla="*/ 230552735 w 146"/>
              <a:gd name="T77" fmla="*/ 502470701 h 233"/>
              <a:gd name="T78" fmla="*/ 237017322 w 146"/>
              <a:gd name="T79" fmla="*/ 502470701 h 233"/>
              <a:gd name="T80" fmla="*/ 241327046 w 146"/>
              <a:gd name="T81" fmla="*/ 502470701 h 233"/>
              <a:gd name="T82" fmla="*/ 249945027 w 146"/>
              <a:gd name="T83" fmla="*/ 502470701 h 233"/>
              <a:gd name="T84" fmla="*/ 256409614 w 146"/>
              <a:gd name="T85" fmla="*/ 502470701 h 233"/>
              <a:gd name="T86" fmla="*/ 260719338 w 146"/>
              <a:gd name="T87" fmla="*/ 502470701 h 233"/>
              <a:gd name="T88" fmla="*/ 269337319 w 146"/>
              <a:gd name="T89" fmla="*/ 502470701 h 233"/>
              <a:gd name="T90" fmla="*/ 273647044 w 146"/>
              <a:gd name="T91" fmla="*/ 502470701 h 233"/>
              <a:gd name="T92" fmla="*/ 280111630 w 146"/>
              <a:gd name="T93" fmla="*/ 502470701 h 233"/>
              <a:gd name="T94" fmla="*/ 284421355 w 146"/>
              <a:gd name="T95" fmla="*/ 502470701 h 233"/>
              <a:gd name="T96" fmla="*/ 290884473 w 146"/>
              <a:gd name="T97" fmla="*/ 502470701 h 233"/>
              <a:gd name="T98" fmla="*/ 297349060 w 146"/>
              <a:gd name="T99" fmla="*/ 502470701 h 233"/>
              <a:gd name="T100" fmla="*/ 303813647 w 146"/>
              <a:gd name="T101" fmla="*/ 502470701 h 233"/>
              <a:gd name="T102" fmla="*/ 308121903 w 146"/>
              <a:gd name="T103" fmla="*/ 502470701 h 2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6"/>
              <a:gd name="T157" fmla="*/ 0 h 233"/>
              <a:gd name="T158" fmla="*/ 146 w 146"/>
              <a:gd name="T159" fmla="*/ 233 h 23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6" h="233">
                <a:moveTo>
                  <a:pt x="0" y="160"/>
                </a:moveTo>
                <a:lnTo>
                  <a:pt x="1" y="150"/>
                </a:lnTo>
                <a:lnTo>
                  <a:pt x="3" y="141"/>
                </a:lnTo>
                <a:lnTo>
                  <a:pt x="4" y="131"/>
                </a:lnTo>
                <a:lnTo>
                  <a:pt x="6" y="121"/>
                </a:lnTo>
                <a:lnTo>
                  <a:pt x="6" y="111"/>
                </a:lnTo>
                <a:lnTo>
                  <a:pt x="8" y="99"/>
                </a:lnTo>
                <a:lnTo>
                  <a:pt x="9" y="86"/>
                </a:lnTo>
                <a:lnTo>
                  <a:pt x="10" y="75"/>
                </a:lnTo>
                <a:lnTo>
                  <a:pt x="12" y="62"/>
                </a:lnTo>
                <a:lnTo>
                  <a:pt x="13" y="52"/>
                </a:lnTo>
                <a:lnTo>
                  <a:pt x="16" y="40"/>
                </a:lnTo>
                <a:lnTo>
                  <a:pt x="17" y="29"/>
                </a:lnTo>
                <a:lnTo>
                  <a:pt x="18" y="20"/>
                </a:lnTo>
                <a:lnTo>
                  <a:pt x="19" y="12"/>
                </a:lnTo>
                <a:lnTo>
                  <a:pt x="20" y="6"/>
                </a:lnTo>
                <a:lnTo>
                  <a:pt x="22" y="3"/>
                </a:lnTo>
                <a:lnTo>
                  <a:pt x="24" y="0"/>
                </a:lnTo>
                <a:lnTo>
                  <a:pt x="25" y="1"/>
                </a:lnTo>
                <a:lnTo>
                  <a:pt x="26" y="4"/>
                </a:lnTo>
                <a:lnTo>
                  <a:pt x="27" y="8"/>
                </a:lnTo>
                <a:lnTo>
                  <a:pt x="29" y="16"/>
                </a:lnTo>
                <a:lnTo>
                  <a:pt x="31" y="23"/>
                </a:lnTo>
                <a:lnTo>
                  <a:pt x="31" y="33"/>
                </a:lnTo>
                <a:lnTo>
                  <a:pt x="33" y="45"/>
                </a:lnTo>
                <a:lnTo>
                  <a:pt x="34" y="56"/>
                </a:lnTo>
                <a:lnTo>
                  <a:pt x="36" y="67"/>
                </a:lnTo>
                <a:lnTo>
                  <a:pt x="38" y="80"/>
                </a:lnTo>
                <a:lnTo>
                  <a:pt x="39" y="92"/>
                </a:lnTo>
                <a:lnTo>
                  <a:pt x="40" y="103"/>
                </a:lnTo>
                <a:lnTo>
                  <a:pt x="42" y="114"/>
                </a:lnTo>
                <a:lnTo>
                  <a:pt x="44" y="126"/>
                </a:lnTo>
                <a:lnTo>
                  <a:pt x="44" y="136"/>
                </a:lnTo>
                <a:lnTo>
                  <a:pt x="45" y="147"/>
                </a:lnTo>
                <a:lnTo>
                  <a:pt x="47" y="155"/>
                </a:lnTo>
                <a:lnTo>
                  <a:pt x="49" y="164"/>
                </a:lnTo>
                <a:lnTo>
                  <a:pt x="50" y="171"/>
                </a:lnTo>
                <a:lnTo>
                  <a:pt x="52" y="178"/>
                </a:lnTo>
                <a:lnTo>
                  <a:pt x="53" y="184"/>
                </a:lnTo>
                <a:lnTo>
                  <a:pt x="54" y="190"/>
                </a:lnTo>
                <a:lnTo>
                  <a:pt x="55" y="196"/>
                </a:lnTo>
                <a:lnTo>
                  <a:pt x="57" y="199"/>
                </a:lnTo>
                <a:lnTo>
                  <a:pt x="58" y="205"/>
                </a:lnTo>
                <a:lnTo>
                  <a:pt x="60" y="208"/>
                </a:lnTo>
                <a:lnTo>
                  <a:pt x="62" y="211"/>
                </a:lnTo>
                <a:lnTo>
                  <a:pt x="62" y="215"/>
                </a:lnTo>
                <a:lnTo>
                  <a:pt x="63" y="217"/>
                </a:lnTo>
                <a:lnTo>
                  <a:pt x="66" y="219"/>
                </a:lnTo>
                <a:lnTo>
                  <a:pt x="67" y="222"/>
                </a:lnTo>
                <a:lnTo>
                  <a:pt x="68" y="224"/>
                </a:lnTo>
                <a:lnTo>
                  <a:pt x="69" y="225"/>
                </a:lnTo>
                <a:lnTo>
                  <a:pt x="71" y="227"/>
                </a:lnTo>
                <a:lnTo>
                  <a:pt x="73" y="227"/>
                </a:lnTo>
                <a:lnTo>
                  <a:pt x="74" y="228"/>
                </a:lnTo>
                <a:lnTo>
                  <a:pt x="74" y="229"/>
                </a:lnTo>
                <a:lnTo>
                  <a:pt x="76" y="229"/>
                </a:lnTo>
                <a:lnTo>
                  <a:pt x="77" y="229"/>
                </a:lnTo>
                <a:lnTo>
                  <a:pt x="80" y="229"/>
                </a:lnTo>
                <a:lnTo>
                  <a:pt x="81" y="229"/>
                </a:lnTo>
                <a:lnTo>
                  <a:pt x="82" y="230"/>
                </a:lnTo>
                <a:lnTo>
                  <a:pt x="84" y="230"/>
                </a:lnTo>
                <a:lnTo>
                  <a:pt x="85" y="230"/>
                </a:lnTo>
                <a:lnTo>
                  <a:pt x="87" y="230"/>
                </a:lnTo>
                <a:lnTo>
                  <a:pt x="88" y="230"/>
                </a:lnTo>
                <a:lnTo>
                  <a:pt x="89" y="230"/>
                </a:lnTo>
                <a:lnTo>
                  <a:pt x="91" y="230"/>
                </a:lnTo>
                <a:lnTo>
                  <a:pt x="92" y="230"/>
                </a:lnTo>
                <a:lnTo>
                  <a:pt x="93" y="230"/>
                </a:lnTo>
                <a:lnTo>
                  <a:pt x="95" y="230"/>
                </a:lnTo>
                <a:lnTo>
                  <a:pt x="97" y="230"/>
                </a:lnTo>
                <a:lnTo>
                  <a:pt x="98" y="230"/>
                </a:lnTo>
                <a:lnTo>
                  <a:pt x="99" y="232"/>
                </a:lnTo>
                <a:lnTo>
                  <a:pt x="100" y="232"/>
                </a:lnTo>
                <a:lnTo>
                  <a:pt x="101" y="232"/>
                </a:lnTo>
                <a:lnTo>
                  <a:pt x="103" y="232"/>
                </a:lnTo>
                <a:lnTo>
                  <a:pt x="105" y="232"/>
                </a:lnTo>
                <a:lnTo>
                  <a:pt x="106" y="232"/>
                </a:lnTo>
                <a:lnTo>
                  <a:pt x="107" y="232"/>
                </a:lnTo>
                <a:lnTo>
                  <a:pt x="109" y="232"/>
                </a:lnTo>
                <a:lnTo>
                  <a:pt x="110" y="232"/>
                </a:lnTo>
                <a:lnTo>
                  <a:pt x="112" y="232"/>
                </a:lnTo>
                <a:lnTo>
                  <a:pt x="114" y="232"/>
                </a:lnTo>
                <a:lnTo>
                  <a:pt x="116" y="232"/>
                </a:lnTo>
                <a:lnTo>
                  <a:pt x="118" y="232"/>
                </a:lnTo>
                <a:lnTo>
                  <a:pt x="119" y="232"/>
                </a:lnTo>
                <a:lnTo>
                  <a:pt x="121" y="232"/>
                </a:lnTo>
                <a:lnTo>
                  <a:pt x="123" y="232"/>
                </a:lnTo>
                <a:lnTo>
                  <a:pt x="125" y="232"/>
                </a:lnTo>
                <a:lnTo>
                  <a:pt x="127" y="232"/>
                </a:lnTo>
                <a:lnTo>
                  <a:pt x="128" y="232"/>
                </a:lnTo>
                <a:lnTo>
                  <a:pt x="130" y="232"/>
                </a:lnTo>
                <a:lnTo>
                  <a:pt x="131" y="232"/>
                </a:lnTo>
                <a:lnTo>
                  <a:pt x="132" y="232"/>
                </a:lnTo>
                <a:lnTo>
                  <a:pt x="134" y="232"/>
                </a:lnTo>
                <a:lnTo>
                  <a:pt x="135" y="232"/>
                </a:lnTo>
                <a:lnTo>
                  <a:pt x="137" y="232"/>
                </a:lnTo>
                <a:lnTo>
                  <a:pt x="138" y="232"/>
                </a:lnTo>
                <a:lnTo>
                  <a:pt x="140" y="232"/>
                </a:lnTo>
                <a:lnTo>
                  <a:pt x="141" y="232"/>
                </a:lnTo>
                <a:lnTo>
                  <a:pt x="143" y="232"/>
                </a:lnTo>
                <a:lnTo>
                  <a:pt x="145" y="232"/>
                </a:lnTo>
              </a:path>
            </a:pathLst>
          </a:custGeom>
          <a:noFill/>
          <a:ln w="31234">
            <a:solidFill>
              <a:schemeClr val="tx2"/>
            </a:solidFill>
            <a:round/>
            <a:headEnd/>
            <a:tailEnd/>
          </a:ln>
        </p:spPr>
        <p:txBody>
          <a:bodyPr/>
          <a:lstStyle/>
          <a:p>
            <a:endParaRPr lang="en-US" dirty="0"/>
          </a:p>
        </p:txBody>
      </p:sp>
      <p:sp>
        <p:nvSpPr>
          <p:cNvPr id="20522" name="Freeform 109"/>
          <p:cNvSpPr>
            <a:spLocks/>
          </p:cNvSpPr>
          <p:nvPr/>
        </p:nvSpPr>
        <p:spPr bwMode="auto">
          <a:xfrm>
            <a:off x="7145338" y="5516563"/>
            <a:ext cx="131762" cy="1587"/>
          </a:xfrm>
          <a:custGeom>
            <a:avLst/>
            <a:gdLst>
              <a:gd name="T0" fmla="*/ 2191098 w 89"/>
              <a:gd name="T1" fmla="*/ 0 h 1"/>
              <a:gd name="T2" fmla="*/ 8767355 w 89"/>
              <a:gd name="T3" fmla="*/ 0 h 1"/>
              <a:gd name="T4" fmla="*/ 15342131 w 89"/>
              <a:gd name="T5" fmla="*/ 0 h 1"/>
              <a:gd name="T6" fmla="*/ 21918385 w 89"/>
              <a:gd name="T7" fmla="*/ 0 h 1"/>
              <a:gd name="T8" fmla="*/ 28493164 w 89"/>
              <a:gd name="T9" fmla="*/ 0 h 1"/>
              <a:gd name="T10" fmla="*/ 35069418 w 89"/>
              <a:gd name="T11" fmla="*/ 0 h 1"/>
              <a:gd name="T12" fmla="*/ 39451613 w 89"/>
              <a:gd name="T13" fmla="*/ 0 h 1"/>
              <a:gd name="T14" fmla="*/ 46027867 w 89"/>
              <a:gd name="T15" fmla="*/ 0 h 1"/>
              <a:gd name="T16" fmla="*/ 50411555 w 89"/>
              <a:gd name="T17" fmla="*/ 0 h 1"/>
              <a:gd name="T18" fmla="*/ 61370004 w 89"/>
              <a:gd name="T19" fmla="*/ 0 h 1"/>
              <a:gd name="T20" fmla="*/ 63562582 w 89"/>
              <a:gd name="T21" fmla="*/ 0 h 1"/>
              <a:gd name="T22" fmla="*/ 70137356 w 89"/>
              <a:gd name="T23" fmla="*/ 0 h 1"/>
              <a:gd name="T24" fmla="*/ 76713610 w 89"/>
              <a:gd name="T25" fmla="*/ 0 h 1"/>
              <a:gd name="T26" fmla="*/ 83288383 w 89"/>
              <a:gd name="T27" fmla="*/ 0 h 1"/>
              <a:gd name="T28" fmla="*/ 89863157 w 89"/>
              <a:gd name="T29" fmla="*/ 0 h 1"/>
              <a:gd name="T30" fmla="*/ 96439411 w 89"/>
              <a:gd name="T31" fmla="*/ 0 h 1"/>
              <a:gd name="T32" fmla="*/ 100823110 w 89"/>
              <a:gd name="T33" fmla="*/ 0 h 1"/>
              <a:gd name="T34" fmla="*/ 107397883 w 89"/>
              <a:gd name="T35" fmla="*/ 0 h 1"/>
              <a:gd name="T36" fmla="*/ 113974137 w 89"/>
              <a:gd name="T37" fmla="*/ 0 h 1"/>
              <a:gd name="T38" fmla="*/ 118356333 w 89"/>
              <a:gd name="T39" fmla="*/ 0 h 1"/>
              <a:gd name="T40" fmla="*/ 124932587 w 89"/>
              <a:gd name="T41" fmla="*/ 0 h 1"/>
              <a:gd name="T42" fmla="*/ 131507360 w 89"/>
              <a:gd name="T43" fmla="*/ 0 h 1"/>
              <a:gd name="T44" fmla="*/ 138083614 w 89"/>
              <a:gd name="T45" fmla="*/ 0 h 1"/>
              <a:gd name="T46" fmla="*/ 144658387 w 89"/>
              <a:gd name="T47" fmla="*/ 0 h 1"/>
              <a:gd name="T48" fmla="*/ 149042063 w 89"/>
              <a:gd name="T49" fmla="*/ 0 h 1"/>
              <a:gd name="T50" fmla="*/ 157809415 w 89"/>
              <a:gd name="T51" fmla="*/ 0 h 1"/>
              <a:gd name="T52" fmla="*/ 162193091 w 89"/>
              <a:gd name="T53" fmla="*/ 0 h 1"/>
              <a:gd name="T54" fmla="*/ 168767864 w 89"/>
              <a:gd name="T55" fmla="*/ 0 h 1"/>
              <a:gd name="T56" fmla="*/ 175344118 w 89"/>
              <a:gd name="T57" fmla="*/ 0 h 1"/>
              <a:gd name="T58" fmla="*/ 181918892 w 89"/>
              <a:gd name="T59" fmla="*/ 0 h 1"/>
              <a:gd name="T60" fmla="*/ 186302568 w 89"/>
              <a:gd name="T61" fmla="*/ 0 h 1"/>
              <a:gd name="T62" fmla="*/ 192878822 w 89"/>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9"/>
              <a:gd name="T97" fmla="*/ 0 h 1"/>
              <a:gd name="T98" fmla="*/ 89 w 89"/>
              <a:gd name="T99" fmla="*/ 1 h 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9" h="1">
                <a:moveTo>
                  <a:pt x="0" y="0"/>
                </a:moveTo>
                <a:lnTo>
                  <a:pt x="1" y="0"/>
                </a:lnTo>
                <a:lnTo>
                  <a:pt x="2" y="0"/>
                </a:lnTo>
                <a:lnTo>
                  <a:pt x="4" y="0"/>
                </a:lnTo>
                <a:lnTo>
                  <a:pt x="6" y="0"/>
                </a:lnTo>
                <a:lnTo>
                  <a:pt x="7" y="0"/>
                </a:lnTo>
                <a:lnTo>
                  <a:pt x="9" y="0"/>
                </a:lnTo>
                <a:lnTo>
                  <a:pt x="10" y="0"/>
                </a:lnTo>
                <a:lnTo>
                  <a:pt x="11" y="0"/>
                </a:lnTo>
                <a:lnTo>
                  <a:pt x="13" y="0"/>
                </a:lnTo>
                <a:lnTo>
                  <a:pt x="14" y="0"/>
                </a:lnTo>
                <a:lnTo>
                  <a:pt x="16" y="0"/>
                </a:lnTo>
                <a:lnTo>
                  <a:pt x="17" y="0"/>
                </a:lnTo>
                <a:lnTo>
                  <a:pt x="18" y="0"/>
                </a:lnTo>
                <a:lnTo>
                  <a:pt x="20" y="0"/>
                </a:lnTo>
                <a:lnTo>
                  <a:pt x="21" y="0"/>
                </a:lnTo>
                <a:lnTo>
                  <a:pt x="22" y="0"/>
                </a:lnTo>
                <a:lnTo>
                  <a:pt x="23" y="0"/>
                </a:lnTo>
                <a:lnTo>
                  <a:pt x="25" y="0"/>
                </a:lnTo>
                <a:lnTo>
                  <a:pt x="28" y="0"/>
                </a:lnTo>
                <a:lnTo>
                  <a:pt x="29" y="0"/>
                </a:lnTo>
                <a:lnTo>
                  <a:pt x="31" y="0"/>
                </a:lnTo>
                <a:lnTo>
                  <a:pt x="32" y="0"/>
                </a:lnTo>
                <a:lnTo>
                  <a:pt x="34" y="0"/>
                </a:lnTo>
                <a:lnTo>
                  <a:pt x="35" y="0"/>
                </a:lnTo>
                <a:lnTo>
                  <a:pt x="37" y="0"/>
                </a:lnTo>
                <a:lnTo>
                  <a:pt x="38" y="0"/>
                </a:lnTo>
                <a:lnTo>
                  <a:pt x="39" y="0"/>
                </a:lnTo>
                <a:lnTo>
                  <a:pt x="41" y="0"/>
                </a:lnTo>
                <a:lnTo>
                  <a:pt x="42" y="0"/>
                </a:lnTo>
                <a:lnTo>
                  <a:pt x="44" y="0"/>
                </a:lnTo>
                <a:lnTo>
                  <a:pt x="45" y="0"/>
                </a:lnTo>
                <a:lnTo>
                  <a:pt x="46" y="0"/>
                </a:lnTo>
                <a:lnTo>
                  <a:pt x="47" y="0"/>
                </a:lnTo>
                <a:lnTo>
                  <a:pt x="49" y="0"/>
                </a:lnTo>
                <a:lnTo>
                  <a:pt x="50" y="0"/>
                </a:lnTo>
                <a:lnTo>
                  <a:pt x="52" y="0"/>
                </a:lnTo>
                <a:lnTo>
                  <a:pt x="53" y="0"/>
                </a:lnTo>
                <a:lnTo>
                  <a:pt x="54" y="0"/>
                </a:lnTo>
                <a:lnTo>
                  <a:pt x="56" y="0"/>
                </a:lnTo>
                <a:lnTo>
                  <a:pt x="57" y="0"/>
                </a:lnTo>
                <a:lnTo>
                  <a:pt x="59" y="0"/>
                </a:lnTo>
                <a:lnTo>
                  <a:pt x="60" y="0"/>
                </a:lnTo>
                <a:lnTo>
                  <a:pt x="61" y="0"/>
                </a:lnTo>
                <a:lnTo>
                  <a:pt x="63" y="0"/>
                </a:lnTo>
                <a:lnTo>
                  <a:pt x="65" y="0"/>
                </a:lnTo>
                <a:lnTo>
                  <a:pt x="66" y="0"/>
                </a:lnTo>
                <a:lnTo>
                  <a:pt x="67" y="0"/>
                </a:lnTo>
                <a:lnTo>
                  <a:pt x="68" y="0"/>
                </a:lnTo>
                <a:lnTo>
                  <a:pt x="70" y="0"/>
                </a:lnTo>
                <a:lnTo>
                  <a:pt x="72" y="0"/>
                </a:lnTo>
                <a:lnTo>
                  <a:pt x="73" y="0"/>
                </a:lnTo>
                <a:lnTo>
                  <a:pt x="74" y="0"/>
                </a:lnTo>
                <a:lnTo>
                  <a:pt x="75" y="0"/>
                </a:lnTo>
                <a:lnTo>
                  <a:pt x="77" y="0"/>
                </a:lnTo>
                <a:lnTo>
                  <a:pt x="79" y="0"/>
                </a:lnTo>
                <a:lnTo>
                  <a:pt x="80" y="0"/>
                </a:lnTo>
                <a:lnTo>
                  <a:pt x="81" y="0"/>
                </a:lnTo>
                <a:lnTo>
                  <a:pt x="83" y="0"/>
                </a:lnTo>
                <a:lnTo>
                  <a:pt x="84" y="0"/>
                </a:lnTo>
                <a:lnTo>
                  <a:pt x="85" y="0"/>
                </a:lnTo>
                <a:lnTo>
                  <a:pt x="87" y="0"/>
                </a:lnTo>
                <a:lnTo>
                  <a:pt x="88" y="0"/>
                </a:lnTo>
              </a:path>
            </a:pathLst>
          </a:custGeom>
          <a:noFill/>
          <a:ln w="31234">
            <a:solidFill>
              <a:schemeClr val="tx2"/>
            </a:solidFill>
            <a:round/>
            <a:headEnd/>
            <a:tailEnd/>
          </a:ln>
        </p:spPr>
        <p:txBody>
          <a:bodyPr/>
          <a:lstStyle/>
          <a:p>
            <a:endParaRPr lang="en-US" dirty="0"/>
          </a:p>
        </p:txBody>
      </p:sp>
      <p:sp>
        <p:nvSpPr>
          <p:cNvPr id="20523" name="Freeform 110"/>
          <p:cNvSpPr>
            <a:spLocks/>
          </p:cNvSpPr>
          <p:nvPr/>
        </p:nvSpPr>
        <p:spPr bwMode="auto">
          <a:xfrm>
            <a:off x="7278688" y="5516563"/>
            <a:ext cx="238125" cy="1587"/>
          </a:xfrm>
          <a:custGeom>
            <a:avLst/>
            <a:gdLst>
              <a:gd name="T0" fmla="*/ 4321528 w 162"/>
              <a:gd name="T1" fmla="*/ 0 h 1"/>
              <a:gd name="T2" fmla="*/ 10803818 w 162"/>
              <a:gd name="T3" fmla="*/ 0 h 1"/>
              <a:gd name="T4" fmla="*/ 17284640 w 162"/>
              <a:gd name="T5" fmla="*/ 0 h 1"/>
              <a:gd name="T6" fmla="*/ 23766930 w 162"/>
              <a:gd name="T7" fmla="*/ 0 h 1"/>
              <a:gd name="T8" fmla="*/ 30249225 w 162"/>
              <a:gd name="T9" fmla="*/ 0 h 1"/>
              <a:gd name="T10" fmla="*/ 36730044 w 162"/>
              <a:gd name="T11" fmla="*/ 0 h 1"/>
              <a:gd name="T12" fmla="*/ 45373096 w 162"/>
              <a:gd name="T13" fmla="*/ 0 h 1"/>
              <a:gd name="T14" fmla="*/ 49694634 w 162"/>
              <a:gd name="T15" fmla="*/ 0 h 1"/>
              <a:gd name="T16" fmla="*/ 56176923 w 162"/>
              <a:gd name="T17" fmla="*/ 0 h 1"/>
              <a:gd name="T18" fmla="*/ 64818505 w 162"/>
              <a:gd name="T19" fmla="*/ 0 h 1"/>
              <a:gd name="T20" fmla="*/ 69140032 w 162"/>
              <a:gd name="T21" fmla="*/ 0 h 1"/>
              <a:gd name="T22" fmla="*/ 77783084 w 162"/>
              <a:gd name="T23" fmla="*/ 0 h 1"/>
              <a:gd name="T24" fmla="*/ 84263903 w 162"/>
              <a:gd name="T25" fmla="*/ 0 h 1"/>
              <a:gd name="T26" fmla="*/ 88585429 w 162"/>
              <a:gd name="T27" fmla="*/ 0 h 1"/>
              <a:gd name="T28" fmla="*/ 97228505 w 162"/>
              <a:gd name="T29" fmla="*/ 0 h 1"/>
              <a:gd name="T30" fmla="*/ 105870087 w 162"/>
              <a:gd name="T31" fmla="*/ 0 h 1"/>
              <a:gd name="T32" fmla="*/ 108030850 w 162"/>
              <a:gd name="T33" fmla="*/ 0 h 1"/>
              <a:gd name="T34" fmla="*/ 116673902 w 162"/>
              <a:gd name="T35" fmla="*/ 0 h 1"/>
              <a:gd name="T36" fmla="*/ 123156192 w 162"/>
              <a:gd name="T37" fmla="*/ 0 h 1"/>
              <a:gd name="T38" fmla="*/ 129637011 w 162"/>
              <a:gd name="T39" fmla="*/ 0 h 1"/>
              <a:gd name="T40" fmla="*/ 136119300 w 162"/>
              <a:gd name="T41" fmla="*/ 0 h 1"/>
              <a:gd name="T42" fmla="*/ 144762353 w 162"/>
              <a:gd name="T43" fmla="*/ 0 h 1"/>
              <a:gd name="T44" fmla="*/ 149083879 w 162"/>
              <a:gd name="T45" fmla="*/ 0 h 1"/>
              <a:gd name="T46" fmla="*/ 157725461 w 162"/>
              <a:gd name="T47" fmla="*/ 0 h 1"/>
              <a:gd name="T48" fmla="*/ 164207750 w 162"/>
              <a:gd name="T49" fmla="*/ 0 h 1"/>
              <a:gd name="T50" fmla="*/ 170690039 w 162"/>
              <a:gd name="T51" fmla="*/ 0 h 1"/>
              <a:gd name="T52" fmla="*/ 177170859 w 162"/>
              <a:gd name="T53" fmla="*/ 0 h 1"/>
              <a:gd name="T54" fmla="*/ 185813911 w 162"/>
              <a:gd name="T55" fmla="*/ 0 h 1"/>
              <a:gd name="T56" fmla="*/ 192296200 w 162"/>
              <a:gd name="T57" fmla="*/ 0 h 1"/>
              <a:gd name="T58" fmla="*/ 196617772 w 162"/>
              <a:gd name="T59" fmla="*/ 0 h 1"/>
              <a:gd name="T60" fmla="*/ 205259355 w 162"/>
              <a:gd name="T61" fmla="*/ 0 h 1"/>
              <a:gd name="T62" fmla="*/ 209580881 w 162"/>
              <a:gd name="T63" fmla="*/ 0 h 1"/>
              <a:gd name="T64" fmla="*/ 218223933 w 162"/>
              <a:gd name="T65" fmla="*/ 0 h 1"/>
              <a:gd name="T66" fmla="*/ 224704753 w 162"/>
              <a:gd name="T67" fmla="*/ 0 h 1"/>
              <a:gd name="T68" fmla="*/ 229026279 w 162"/>
              <a:gd name="T69" fmla="*/ 0 h 1"/>
              <a:gd name="T70" fmla="*/ 237669331 w 162"/>
              <a:gd name="T71" fmla="*/ 0 h 1"/>
              <a:gd name="T72" fmla="*/ 244151620 w 162"/>
              <a:gd name="T73" fmla="*/ 0 h 1"/>
              <a:gd name="T74" fmla="*/ 248471676 w 162"/>
              <a:gd name="T75" fmla="*/ 0 h 1"/>
              <a:gd name="T76" fmla="*/ 257114729 w 162"/>
              <a:gd name="T77" fmla="*/ 0 h 1"/>
              <a:gd name="T78" fmla="*/ 263597018 w 162"/>
              <a:gd name="T79" fmla="*/ 0 h 1"/>
              <a:gd name="T80" fmla="*/ 270077837 w 162"/>
              <a:gd name="T81" fmla="*/ 0 h 1"/>
              <a:gd name="T82" fmla="*/ 276560127 w 162"/>
              <a:gd name="T83" fmla="*/ 0 h 1"/>
              <a:gd name="T84" fmla="*/ 285203179 w 162"/>
              <a:gd name="T85" fmla="*/ 0 h 1"/>
              <a:gd name="T86" fmla="*/ 289524705 w 162"/>
              <a:gd name="T87" fmla="*/ 0 h 1"/>
              <a:gd name="T88" fmla="*/ 298166287 w 162"/>
              <a:gd name="T89" fmla="*/ 0 h 1"/>
              <a:gd name="T90" fmla="*/ 304648577 w 162"/>
              <a:gd name="T91" fmla="*/ 0 h 1"/>
              <a:gd name="T92" fmla="*/ 308970103 w 162"/>
              <a:gd name="T93" fmla="*/ 0 h 1"/>
              <a:gd name="T94" fmla="*/ 317611685 w 162"/>
              <a:gd name="T95" fmla="*/ 0 h 1"/>
              <a:gd name="T96" fmla="*/ 324093974 w 162"/>
              <a:gd name="T97" fmla="*/ 0 h 1"/>
              <a:gd name="T98" fmla="*/ 330576264 w 162"/>
              <a:gd name="T99" fmla="*/ 0 h 1"/>
              <a:gd name="T100" fmla="*/ 337058553 w 162"/>
              <a:gd name="T101" fmla="*/ 0 h 1"/>
              <a:gd name="T102" fmla="*/ 345700135 w 162"/>
              <a:gd name="T103" fmla="*/ 0 h 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2"/>
              <a:gd name="T157" fmla="*/ 0 h 1"/>
              <a:gd name="T158" fmla="*/ 162 w 162"/>
              <a:gd name="T159" fmla="*/ 1 h 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2" h="1">
                <a:moveTo>
                  <a:pt x="0" y="0"/>
                </a:moveTo>
                <a:lnTo>
                  <a:pt x="2" y="0"/>
                </a:lnTo>
                <a:lnTo>
                  <a:pt x="3" y="0"/>
                </a:lnTo>
                <a:lnTo>
                  <a:pt x="5" y="0"/>
                </a:lnTo>
                <a:lnTo>
                  <a:pt x="6" y="0"/>
                </a:lnTo>
                <a:lnTo>
                  <a:pt x="8" y="0"/>
                </a:lnTo>
                <a:lnTo>
                  <a:pt x="9" y="0"/>
                </a:lnTo>
                <a:lnTo>
                  <a:pt x="11" y="0"/>
                </a:lnTo>
                <a:lnTo>
                  <a:pt x="12" y="0"/>
                </a:lnTo>
                <a:lnTo>
                  <a:pt x="14" y="0"/>
                </a:lnTo>
                <a:lnTo>
                  <a:pt x="15" y="0"/>
                </a:lnTo>
                <a:lnTo>
                  <a:pt x="17" y="0"/>
                </a:lnTo>
                <a:lnTo>
                  <a:pt x="19" y="0"/>
                </a:lnTo>
                <a:lnTo>
                  <a:pt x="21" y="0"/>
                </a:lnTo>
                <a:lnTo>
                  <a:pt x="22" y="0"/>
                </a:lnTo>
                <a:lnTo>
                  <a:pt x="23" y="0"/>
                </a:lnTo>
                <a:lnTo>
                  <a:pt x="25" y="0"/>
                </a:lnTo>
                <a:lnTo>
                  <a:pt x="26" y="0"/>
                </a:lnTo>
                <a:lnTo>
                  <a:pt x="28" y="0"/>
                </a:lnTo>
                <a:lnTo>
                  <a:pt x="30" y="0"/>
                </a:lnTo>
                <a:lnTo>
                  <a:pt x="31" y="0"/>
                </a:lnTo>
                <a:lnTo>
                  <a:pt x="32" y="0"/>
                </a:lnTo>
                <a:lnTo>
                  <a:pt x="34" y="0"/>
                </a:lnTo>
                <a:lnTo>
                  <a:pt x="36" y="0"/>
                </a:lnTo>
                <a:lnTo>
                  <a:pt x="37" y="0"/>
                </a:lnTo>
                <a:lnTo>
                  <a:pt x="39" y="0"/>
                </a:lnTo>
                <a:lnTo>
                  <a:pt x="40" y="0"/>
                </a:lnTo>
                <a:lnTo>
                  <a:pt x="41" y="0"/>
                </a:lnTo>
                <a:lnTo>
                  <a:pt x="43" y="0"/>
                </a:lnTo>
                <a:lnTo>
                  <a:pt x="45" y="0"/>
                </a:lnTo>
                <a:lnTo>
                  <a:pt x="47" y="0"/>
                </a:lnTo>
                <a:lnTo>
                  <a:pt x="49" y="0"/>
                </a:lnTo>
                <a:lnTo>
                  <a:pt x="50" y="0"/>
                </a:lnTo>
                <a:lnTo>
                  <a:pt x="53" y="0"/>
                </a:lnTo>
                <a:lnTo>
                  <a:pt x="54" y="0"/>
                </a:lnTo>
                <a:lnTo>
                  <a:pt x="56" y="0"/>
                </a:lnTo>
                <a:lnTo>
                  <a:pt x="57" y="0"/>
                </a:lnTo>
                <a:lnTo>
                  <a:pt x="58" y="0"/>
                </a:lnTo>
                <a:lnTo>
                  <a:pt x="60" y="0"/>
                </a:lnTo>
                <a:lnTo>
                  <a:pt x="62" y="0"/>
                </a:lnTo>
                <a:lnTo>
                  <a:pt x="63" y="0"/>
                </a:lnTo>
                <a:lnTo>
                  <a:pt x="65" y="0"/>
                </a:lnTo>
                <a:lnTo>
                  <a:pt x="67" y="0"/>
                </a:lnTo>
                <a:lnTo>
                  <a:pt x="68" y="0"/>
                </a:lnTo>
                <a:lnTo>
                  <a:pt x="69" y="0"/>
                </a:lnTo>
                <a:lnTo>
                  <a:pt x="71" y="0"/>
                </a:lnTo>
                <a:lnTo>
                  <a:pt x="73" y="0"/>
                </a:lnTo>
                <a:lnTo>
                  <a:pt x="74" y="0"/>
                </a:lnTo>
                <a:lnTo>
                  <a:pt x="76" y="0"/>
                </a:lnTo>
                <a:lnTo>
                  <a:pt x="77" y="0"/>
                </a:lnTo>
                <a:lnTo>
                  <a:pt x="79" y="0"/>
                </a:lnTo>
                <a:lnTo>
                  <a:pt x="80" y="0"/>
                </a:lnTo>
                <a:lnTo>
                  <a:pt x="82" y="0"/>
                </a:lnTo>
                <a:lnTo>
                  <a:pt x="84" y="0"/>
                </a:lnTo>
                <a:lnTo>
                  <a:pt x="86" y="0"/>
                </a:lnTo>
                <a:lnTo>
                  <a:pt x="87" y="0"/>
                </a:lnTo>
                <a:lnTo>
                  <a:pt x="89" y="0"/>
                </a:lnTo>
                <a:lnTo>
                  <a:pt x="91" y="0"/>
                </a:lnTo>
                <a:lnTo>
                  <a:pt x="93" y="0"/>
                </a:lnTo>
                <a:lnTo>
                  <a:pt x="95" y="0"/>
                </a:lnTo>
                <a:lnTo>
                  <a:pt x="96" y="0"/>
                </a:lnTo>
                <a:lnTo>
                  <a:pt x="97" y="0"/>
                </a:lnTo>
                <a:lnTo>
                  <a:pt x="99" y="0"/>
                </a:lnTo>
                <a:lnTo>
                  <a:pt x="101" y="0"/>
                </a:lnTo>
                <a:lnTo>
                  <a:pt x="104" y="0"/>
                </a:lnTo>
                <a:lnTo>
                  <a:pt x="105" y="0"/>
                </a:lnTo>
                <a:lnTo>
                  <a:pt x="106" y="0"/>
                </a:lnTo>
                <a:lnTo>
                  <a:pt x="108" y="0"/>
                </a:lnTo>
                <a:lnTo>
                  <a:pt x="110" y="0"/>
                </a:lnTo>
                <a:lnTo>
                  <a:pt x="112" y="0"/>
                </a:lnTo>
                <a:lnTo>
                  <a:pt x="113" y="0"/>
                </a:lnTo>
                <a:lnTo>
                  <a:pt x="114" y="0"/>
                </a:lnTo>
                <a:lnTo>
                  <a:pt x="115" y="0"/>
                </a:lnTo>
                <a:lnTo>
                  <a:pt x="118" y="0"/>
                </a:lnTo>
                <a:lnTo>
                  <a:pt x="119" y="0"/>
                </a:lnTo>
                <a:lnTo>
                  <a:pt x="121" y="0"/>
                </a:lnTo>
                <a:lnTo>
                  <a:pt x="122" y="0"/>
                </a:lnTo>
                <a:lnTo>
                  <a:pt x="124" y="0"/>
                </a:lnTo>
                <a:lnTo>
                  <a:pt x="125" y="0"/>
                </a:lnTo>
                <a:lnTo>
                  <a:pt x="126" y="0"/>
                </a:lnTo>
                <a:lnTo>
                  <a:pt x="128" y="0"/>
                </a:lnTo>
                <a:lnTo>
                  <a:pt x="130" y="0"/>
                </a:lnTo>
                <a:lnTo>
                  <a:pt x="132" y="0"/>
                </a:lnTo>
                <a:lnTo>
                  <a:pt x="133" y="0"/>
                </a:lnTo>
                <a:lnTo>
                  <a:pt x="134" y="0"/>
                </a:lnTo>
                <a:lnTo>
                  <a:pt x="136" y="0"/>
                </a:lnTo>
                <a:lnTo>
                  <a:pt x="138" y="0"/>
                </a:lnTo>
                <a:lnTo>
                  <a:pt x="139" y="0"/>
                </a:lnTo>
                <a:lnTo>
                  <a:pt x="141" y="0"/>
                </a:lnTo>
                <a:lnTo>
                  <a:pt x="142" y="0"/>
                </a:lnTo>
                <a:lnTo>
                  <a:pt x="143" y="0"/>
                </a:lnTo>
                <a:lnTo>
                  <a:pt x="145" y="0"/>
                </a:lnTo>
                <a:lnTo>
                  <a:pt x="147" y="0"/>
                </a:lnTo>
                <a:lnTo>
                  <a:pt x="149" y="0"/>
                </a:lnTo>
                <a:lnTo>
                  <a:pt x="150" y="0"/>
                </a:lnTo>
                <a:lnTo>
                  <a:pt x="151" y="0"/>
                </a:lnTo>
                <a:lnTo>
                  <a:pt x="153" y="0"/>
                </a:lnTo>
                <a:lnTo>
                  <a:pt x="155" y="0"/>
                </a:lnTo>
                <a:lnTo>
                  <a:pt x="156" y="0"/>
                </a:lnTo>
                <a:lnTo>
                  <a:pt x="157" y="0"/>
                </a:lnTo>
                <a:lnTo>
                  <a:pt x="160" y="0"/>
                </a:lnTo>
                <a:lnTo>
                  <a:pt x="161" y="0"/>
                </a:lnTo>
              </a:path>
            </a:pathLst>
          </a:custGeom>
          <a:noFill/>
          <a:ln w="31234">
            <a:solidFill>
              <a:schemeClr val="tx2"/>
            </a:solidFill>
            <a:round/>
            <a:headEnd/>
            <a:tailEnd/>
          </a:ln>
        </p:spPr>
        <p:txBody>
          <a:bodyPr/>
          <a:lstStyle/>
          <a:p>
            <a:endParaRPr lang="en-US" dirty="0"/>
          </a:p>
        </p:txBody>
      </p:sp>
      <p:sp>
        <p:nvSpPr>
          <p:cNvPr id="20524" name="Freeform 111"/>
          <p:cNvSpPr>
            <a:spLocks/>
          </p:cNvSpPr>
          <p:nvPr/>
        </p:nvSpPr>
        <p:spPr bwMode="auto">
          <a:xfrm>
            <a:off x="5218113" y="3935413"/>
            <a:ext cx="257175" cy="549275"/>
          </a:xfrm>
          <a:custGeom>
            <a:avLst/>
            <a:gdLst>
              <a:gd name="T0" fmla="*/ 0 w 175"/>
              <a:gd name="T1" fmla="*/ 804535240 h 374"/>
              <a:gd name="T2" fmla="*/ 0 w 175"/>
              <a:gd name="T3" fmla="*/ 804535240 h 374"/>
              <a:gd name="T4" fmla="*/ 0 w 175"/>
              <a:gd name="T5" fmla="*/ 754925553 h 374"/>
              <a:gd name="T6" fmla="*/ 0 w 175"/>
              <a:gd name="T7" fmla="*/ 705316050 h 374"/>
              <a:gd name="T8" fmla="*/ 2160270 w 175"/>
              <a:gd name="T9" fmla="*/ 655708016 h 374"/>
              <a:gd name="T10" fmla="*/ 4319070 w 175"/>
              <a:gd name="T11" fmla="*/ 603941067 h 374"/>
              <a:gd name="T12" fmla="*/ 6479341 w 175"/>
              <a:gd name="T13" fmla="*/ 556489009 h 374"/>
              <a:gd name="T14" fmla="*/ 10798410 w 175"/>
              <a:gd name="T15" fmla="*/ 506879506 h 374"/>
              <a:gd name="T16" fmla="*/ 17277751 w 175"/>
              <a:gd name="T17" fmla="*/ 461583426 h 374"/>
              <a:gd name="T18" fmla="*/ 23755620 w 175"/>
              <a:gd name="T19" fmla="*/ 416287346 h 374"/>
              <a:gd name="T20" fmla="*/ 25915895 w 175"/>
              <a:gd name="T21" fmla="*/ 373148619 h 374"/>
              <a:gd name="T22" fmla="*/ 34554032 w 175"/>
              <a:gd name="T23" fmla="*/ 334324876 h 374"/>
              <a:gd name="T24" fmla="*/ 41033371 w 175"/>
              <a:gd name="T25" fmla="*/ 291186242 h 374"/>
              <a:gd name="T26" fmla="*/ 49671520 w 175"/>
              <a:gd name="T27" fmla="*/ 254518476 h 374"/>
              <a:gd name="T28" fmla="*/ 58309658 w 175"/>
              <a:gd name="T29" fmla="*/ 217850710 h 374"/>
              <a:gd name="T30" fmla="*/ 64788996 w 175"/>
              <a:gd name="T31" fmla="*/ 183338875 h 374"/>
              <a:gd name="T32" fmla="*/ 77747672 w 175"/>
              <a:gd name="T33" fmla="*/ 153141978 h 374"/>
              <a:gd name="T34" fmla="*/ 86385810 w 175"/>
              <a:gd name="T35" fmla="*/ 125102527 h 374"/>
              <a:gd name="T36" fmla="*/ 95023948 w 175"/>
              <a:gd name="T37" fmla="*/ 99219052 h 374"/>
              <a:gd name="T38" fmla="*/ 105822378 w 175"/>
              <a:gd name="T39" fmla="*/ 75493001 h 374"/>
              <a:gd name="T40" fmla="*/ 116620785 w 175"/>
              <a:gd name="T41" fmla="*/ 56080395 h 374"/>
              <a:gd name="T42" fmla="*/ 129577992 w 175"/>
              <a:gd name="T43" fmla="*/ 38825223 h 374"/>
              <a:gd name="T44" fmla="*/ 140376399 w 175"/>
              <a:gd name="T45" fmla="*/ 25883486 h 374"/>
              <a:gd name="T46" fmla="*/ 151174806 w 175"/>
              <a:gd name="T47" fmla="*/ 12941743 h 374"/>
              <a:gd name="T48" fmla="*/ 164132013 w 175"/>
              <a:gd name="T49" fmla="*/ 6470871 h 374"/>
              <a:gd name="T50" fmla="*/ 174930420 w 175"/>
              <a:gd name="T51" fmla="*/ 0 h 374"/>
              <a:gd name="T52" fmla="*/ 185728827 w 175"/>
              <a:gd name="T53" fmla="*/ 0 h 374"/>
              <a:gd name="T54" fmla="*/ 198687549 w 175"/>
              <a:gd name="T55" fmla="*/ 0 h 374"/>
              <a:gd name="T56" fmla="*/ 209484487 w 175"/>
              <a:gd name="T57" fmla="*/ 6470871 h 374"/>
              <a:gd name="T58" fmla="*/ 222443163 w 175"/>
              <a:gd name="T59" fmla="*/ 12941743 h 374"/>
              <a:gd name="T60" fmla="*/ 233241570 w 175"/>
              <a:gd name="T61" fmla="*/ 25883486 h 374"/>
              <a:gd name="T62" fmla="*/ 244039977 w 175"/>
              <a:gd name="T63" fmla="*/ 38825223 h 374"/>
              <a:gd name="T64" fmla="*/ 254836915 w 175"/>
              <a:gd name="T65" fmla="*/ 56080395 h 374"/>
              <a:gd name="T66" fmla="*/ 265635322 w 175"/>
              <a:gd name="T67" fmla="*/ 75493001 h 374"/>
              <a:gd name="T68" fmla="*/ 278593998 w 175"/>
              <a:gd name="T69" fmla="*/ 99219052 h 374"/>
              <a:gd name="T70" fmla="*/ 287232136 w 175"/>
              <a:gd name="T71" fmla="*/ 125102527 h 374"/>
              <a:gd name="T72" fmla="*/ 298030543 w 175"/>
              <a:gd name="T73" fmla="*/ 153141978 h 374"/>
              <a:gd name="T74" fmla="*/ 306668681 w 175"/>
              <a:gd name="T75" fmla="*/ 183338875 h 374"/>
              <a:gd name="T76" fmla="*/ 315306819 w 175"/>
              <a:gd name="T77" fmla="*/ 217850710 h 374"/>
              <a:gd name="T78" fmla="*/ 323946426 w 175"/>
              <a:gd name="T79" fmla="*/ 254518476 h 374"/>
              <a:gd name="T80" fmla="*/ 332584564 w 175"/>
              <a:gd name="T81" fmla="*/ 291186242 h 374"/>
              <a:gd name="T82" fmla="*/ 339063902 w 175"/>
              <a:gd name="T83" fmla="*/ 334324876 h 374"/>
              <a:gd name="T84" fmla="*/ 345541771 w 175"/>
              <a:gd name="T85" fmla="*/ 373148619 h 374"/>
              <a:gd name="T86" fmla="*/ 349862309 w 175"/>
              <a:gd name="T87" fmla="*/ 416287346 h 374"/>
              <a:gd name="T88" fmla="*/ 358500447 w 175"/>
              <a:gd name="T89" fmla="*/ 461583426 h 374"/>
              <a:gd name="T90" fmla="*/ 362819516 w 175"/>
              <a:gd name="T91" fmla="*/ 506879506 h 374"/>
              <a:gd name="T92" fmla="*/ 364979785 w 175"/>
              <a:gd name="T93" fmla="*/ 556489009 h 374"/>
              <a:gd name="T94" fmla="*/ 369298854 w 175"/>
              <a:gd name="T95" fmla="*/ 603941067 h 374"/>
              <a:gd name="T96" fmla="*/ 373617923 w 175"/>
              <a:gd name="T97" fmla="*/ 655708016 h 374"/>
              <a:gd name="T98" fmla="*/ 373617923 w 175"/>
              <a:gd name="T99" fmla="*/ 705316050 h 374"/>
              <a:gd name="T100" fmla="*/ 373617923 w 175"/>
              <a:gd name="T101" fmla="*/ 754925553 h 374"/>
              <a:gd name="T102" fmla="*/ 375776723 w 175"/>
              <a:gd name="T103" fmla="*/ 804535240 h 3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5"/>
              <a:gd name="T157" fmla="*/ 0 h 374"/>
              <a:gd name="T158" fmla="*/ 175 w 175"/>
              <a:gd name="T159" fmla="*/ 374 h 3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5" h="374">
                <a:moveTo>
                  <a:pt x="0" y="373"/>
                </a:moveTo>
                <a:lnTo>
                  <a:pt x="0" y="373"/>
                </a:lnTo>
                <a:lnTo>
                  <a:pt x="0" y="350"/>
                </a:lnTo>
                <a:lnTo>
                  <a:pt x="0" y="327"/>
                </a:lnTo>
                <a:lnTo>
                  <a:pt x="1" y="304"/>
                </a:lnTo>
                <a:lnTo>
                  <a:pt x="2" y="280"/>
                </a:lnTo>
                <a:lnTo>
                  <a:pt x="3" y="258"/>
                </a:lnTo>
                <a:lnTo>
                  <a:pt x="5" y="235"/>
                </a:lnTo>
                <a:lnTo>
                  <a:pt x="8" y="214"/>
                </a:lnTo>
                <a:lnTo>
                  <a:pt x="11" y="193"/>
                </a:lnTo>
                <a:lnTo>
                  <a:pt x="12" y="173"/>
                </a:lnTo>
                <a:lnTo>
                  <a:pt x="16" y="155"/>
                </a:lnTo>
                <a:lnTo>
                  <a:pt x="19" y="135"/>
                </a:lnTo>
                <a:lnTo>
                  <a:pt x="23" y="118"/>
                </a:lnTo>
                <a:lnTo>
                  <a:pt x="27" y="101"/>
                </a:lnTo>
                <a:lnTo>
                  <a:pt x="30" y="85"/>
                </a:lnTo>
                <a:lnTo>
                  <a:pt x="36" y="71"/>
                </a:lnTo>
                <a:lnTo>
                  <a:pt x="40" y="58"/>
                </a:lnTo>
                <a:lnTo>
                  <a:pt x="44" y="46"/>
                </a:lnTo>
                <a:lnTo>
                  <a:pt x="49" y="35"/>
                </a:lnTo>
                <a:lnTo>
                  <a:pt x="54" y="26"/>
                </a:lnTo>
                <a:lnTo>
                  <a:pt x="60" y="18"/>
                </a:lnTo>
                <a:lnTo>
                  <a:pt x="65" y="12"/>
                </a:lnTo>
                <a:lnTo>
                  <a:pt x="70" y="6"/>
                </a:lnTo>
                <a:lnTo>
                  <a:pt x="76" y="3"/>
                </a:lnTo>
                <a:lnTo>
                  <a:pt x="81" y="0"/>
                </a:lnTo>
                <a:lnTo>
                  <a:pt x="86" y="0"/>
                </a:lnTo>
                <a:lnTo>
                  <a:pt x="92" y="0"/>
                </a:lnTo>
                <a:lnTo>
                  <a:pt x="97" y="3"/>
                </a:lnTo>
                <a:lnTo>
                  <a:pt x="103" y="6"/>
                </a:lnTo>
                <a:lnTo>
                  <a:pt x="108" y="12"/>
                </a:lnTo>
                <a:lnTo>
                  <a:pt x="113" y="18"/>
                </a:lnTo>
                <a:lnTo>
                  <a:pt x="118" y="26"/>
                </a:lnTo>
                <a:lnTo>
                  <a:pt x="123" y="35"/>
                </a:lnTo>
                <a:lnTo>
                  <a:pt x="129" y="46"/>
                </a:lnTo>
                <a:lnTo>
                  <a:pt x="133" y="58"/>
                </a:lnTo>
                <a:lnTo>
                  <a:pt x="138" y="71"/>
                </a:lnTo>
                <a:lnTo>
                  <a:pt x="142" y="85"/>
                </a:lnTo>
                <a:lnTo>
                  <a:pt x="146" y="101"/>
                </a:lnTo>
                <a:lnTo>
                  <a:pt x="150" y="118"/>
                </a:lnTo>
                <a:lnTo>
                  <a:pt x="154" y="135"/>
                </a:lnTo>
                <a:lnTo>
                  <a:pt x="157" y="155"/>
                </a:lnTo>
                <a:lnTo>
                  <a:pt x="160" y="173"/>
                </a:lnTo>
                <a:lnTo>
                  <a:pt x="162" y="193"/>
                </a:lnTo>
                <a:lnTo>
                  <a:pt x="166" y="214"/>
                </a:lnTo>
                <a:lnTo>
                  <a:pt x="168" y="235"/>
                </a:lnTo>
                <a:lnTo>
                  <a:pt x="169" y="258"/>
                </a:lnTo>
                <a:lnTo>
                  <a:pt x="171" y="280"/>
                </a:lnTo>
                <a:lnTo>
                  <a:pt x="173" y="304"/>
                </a:lnTo>
                <a:lnTo>
                  <a:pt x="173" y="327"/>
                </a:lnTo>
                <a:lnTo>
                  <a:pt x="173" y="350"/>
                </a:lnTo>
                <a:lnTo>
                  <a:pt x="174" y="373"/>
                </a:lnTo>
              </a:path>
            </a:pathLst>
          </a:custGeom>
          <a:noFill/>
          <a:ln w="31234">
            <a:solidFill>
              <a:schemeClr val="tx2"/>
            </a:solidFill>
            <a:round/>
            <a:headEnd/>
            <a:tailEnd/>
          </a:ln>
        </p:spPr>
        <p:txBody>
          <a:bodyPr/>
          <a:lstStyle/>
          <a:p>
            <a:endParaRPr lang="en-US" dirty="0"/>
          </a:p>
        </p:txBody>
      </p:sp>
      <p:sp>
        <p:nvSpPr>
          <p:cNvPr id="20525" name="Freeform 112"/>
          <p:cNvSpPr>
            <a:spLocks/>
          </p:cNvSpPr>
          <p:nvPr/>
        </p:nvSpPr>
        <p:spPr bwMode="auto">
          <a:xfrm>
            <a:off x="6821488" y="3963988"/>
            <a:ext cx="149225" cy="500062"/>
          </a:xfrm>
          <a:custGeom>
            <a:avLst/>
            <a:gdLst>
              <a:gd name="T0" fmla="*/ 0 w 102"/>
              <a:gd name="T1" fmla="*/ 731169754 h 341"/>
              <a:gd name="T2" fmla="*/ 0 w 102"/>
              <a:gd name="T3" fmla="*/ 731169754 h 341"/>
              <a:gd name="T4" fmla="*/ 0 w 102"/>
              <a:gd name="T5" fmla="*/ 686008746 h 341"/>
              <a:gd name="T6" fmla="*/ 0 w 102"/>
              <a:gd name="T7" fmla="*/ 638697912 h 341"/>
              <a:gd name="T8" fmla="*/ 0 w 102"/>
              <a:gd name="T9" fmla="*/ 593536903 h 341"/>
              <a:gd name="T10" fmla="*/ 2140355 w 102"/>
              <a:gd name="T11" fmla="*/ 548377362 h 341"/>
              <a:gd name="T12" fmla="*/ 2140355 w 102"/>
              <a:gd name="T13" fmla="*/ 505366179 h 341"/>
              <a:gd name="T14" fmla="*/ 4280709 w 102"/>
              <a:gd name="T15" fmla="*/ 460206637 h 341"/>
              <a:gd name="T16" fmla="*/ 6421065 w 102"/>
              <a:gd name="T17" fmla="*/ 419346747 h 341"/>
              <a:gd name="T18" fmla="*/ 10701773 w 102"/>
              <a:gd name="T19" fmla="*/ 376336940 h 341"/>
              <a:gd name="T20" fmla="*/ 14982484 w 102"/>
              <a:gd name="T21" fmla="*/ 337628342 h 341"/>
              <a:gd name="T22" fmla="*/ 19263192 w 102"/>
              <a:gd name="T23" fmla="*/ 303220862 h 341"/>
              <a:gd name="T24" fmla="*/ 21403546 w 102"/>
              <a:gd name="T25" fmla="*/ 264510798 h 341"/>
              <a:gd name="T26" fmla="*/ 27824614 w 102"/>
              <a:gd name="T27" fmla="*/ 230103319 h 341"/>
              <a:gd name="T28" fmla="*/ 32105322 w 102"/>
              <a:gd name="T29" fmla="*/ 197845665 h 341"/>
              <a:gd name="T30" fmla="*/ 36386030 w 102"/>
              <a:gd name="T31" fmla="*/ 167739258 h 341"/>
              <a:gd name="T32" fmla="*/ 42807092 w 102"/>
              <a:gd name="T33" fmla="*/ 139782723 h 341"/>
              <a:gd name="T34" fmla="*/ 47087800 w 102"/>
              <a:gd name="T35" fmla="*/ 116127305 h 341"/>
              <a:gd name="T36" fmla="*/ 53508873 w 102"/>
              <a:gd name="T37" fmla="*/ 92471865 h 341"/>
              <a:gd name="T38" fmla="*/ 59929935 w 102"/>
              <a:gd name="T39" fmla="*/ 70966274 h 341"/>
              <a:gd name="T40" fmla="*/ 66350997 w 102"/>
              <a:gd name="T41" fmla="*/ 53761801 h 341"/>
              <a:gd name="T42" fmla="*/ 72772059 w 102"/>
              <a:gd name="T43" fmla="*/ 38708609 h 341"/>
              <a:gd name="T44" fmla="*/ 79193121 w 102"/>
              <a:gd name="T45" fmla="*/ 23655423 h 341"/>
              <a:gd name="T46" fmla="*/ 83473830 w 102"/>
              <a:gd name="T47" fmla="*/ 15053186 h 341"/>
              <a:gd name="T48" fmla="*/ 94175600 w 102"/>
              <a:gd name="T49" fmla="*/ 8602239 h 341"/>
              <a:gd name="T50" fmla="*/ 98456330 w 102"/>
              <a:gd name="T51" fmla="*/ 2149827 h 341"/>
              <a:gd name="T52" fmla="*/ 107017747 w 102"/>
              <a:gd name="T53" fmla="*/ 0 h 341"/>
              <a:gd name="T54" fmla="*/ 113437346 w 102"/>
              <a:gd name="T55" fmla="*/ 2149827 h 341"/>
              <a:gd name="T56" fmla="*/ 119858408 w 102"/>
              <a:gd name="T57" fmla="*/ 8602239 h 341"/>
              <a:gd name="T58" fmla="*/ 126279470 w 102"/>
              <a:gd name="T59" fmla="*/ 15053186 h 341"/>
              <a:gd name="T60" fmla="*/ 132700532 w 102"/>
              <a:gd name="T61" fmla="*/ 23655423 h 341"/>
              <a:gd name="T62" fmla="*/ 139121594 w 102"/>
              <a:gd name="T63" fmla="*/ 38708609 h 341"/>
              <a:gd name="T64" fmla="*/ 145542656 w 102"/>
              <a:gd name="T65" fmla="*/ 53761801 h 341"/>
              <a:gd name="T66" fmla="*/ 151963718 w 102"/>
              <a:gd name="T67" fmla="*/ 70966274 h 341"/>
              <a:gd name="T68" fmla="*/ 158384780 w 102"/>
              <a:gd name="T69" fmla="*/ 92471865 h 341"/>
              <a:gd name="T70" fmla="*/ 164805842 w 102"/>
              <a:gd name="T71" fmla="*/ 116127305 h 341"/>
              <a:gd name="T72" fmla="*/ 171226904 w 102"/>
              <a:gd name="T73" fmla="*/ 139782723 h 341"/>
              <a:gd name="T74" fmla="*/ 175507612 w 102"/>
              <a:gd name="T75" fmla="*/ 167739258 h 341"/>
              <a:gd name="T76" fmla="*/ 179788320 w 102"/>
              <a:gd name="T77" fmla="*/ 197845665 h 341"/>
              <a:gd name="T78" fmla="*/ 184069028 w 102"/>
              <a:gd name="T79" fmla="*/ 230103319 h 341"/>
              <a:gd name="T80" fmla="*/ 188349736 w 102"/>
              <a:gd name="T81" fmla="*/ 264510798 h 341"/>
              <a:gd name="T82" fmla="*/ 194770844 w 102"/>
              <a:gd name="T83" fmla="*/ 303220862 h 341"/>
              <a:gd name="T84" fmla="*/ 199051552 w 102"/>
              <a:gd name="T85" fmla="*/ 337628342 h 341"/>
              <a:gd name="T86" fmla="*/ 201191906 w 102"/>
              <a:gd name="T87" fmla="*/ 376336940 h 341"/>
              <a:gd name="T88" fmla="*/ 203332260 w 102"/>
              <a:gd name="T89" fmla="*/ 419346747 h 341"/>
              <a:gd name="T90" fmla="*/ 205472614 w 102"/>
              <a:gd name="T91" fmla="*/ 460206637 h 341"/>
              <a:gd name="T92" fmla="*/ 209753322 w 102"/>
              <a:gd name="T93" fmla="*/ 505366179 h 341"/>
              <a:gd name="T94" fmla="*/ 211893676 w 102"/>
              <a:gd name="T95" fmla="*/ 548377362 h 341"/>
              <a:gd name="T96" fmla="*/ 214034030 w 102"/>
              <a:gd name="T97" fmla="*/ 593536903 h 341"/>
              <a:gd name="T98" fmla="*/ 216174384 w 102"/>
              <a:gd name="T99" fmla="*/ 638697912 h 341"/>
              <a:gd name="T100" fmla="*/ 216174384 w 102"/>
              <a:gd name="T101" fmla="*/ 686008746 h 341"/>
              <a:gd name="T102" fmla="*/ 216174384 w 102"/>
              <a:gd name="T103" fmla="*/ 731169754 h 34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2"/>
              <a:gd name="T157" fmla="*/ 0 h 341"/>
              <a:gd name="T158" fmla="*/ 102 w 102"/>
              <a:gd name="T159" fmla="*/ 341 h 34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2" h="341">
                <a:moveTo>
                  <a:pt x="0" y="340"/>
                </a:moveTo>
                <a:lnTo>
                  <a:pt x="0" y="340"/>
                </a:lnTo>
                <a:lnTo>
                  <a:pt x="0" y="319"/>
                </a:lnTo>
                <a:lnTo>
                  <a:pt x="0" y="297"/>
                </a:lnTo>
                <a:lnTo>
                  <a:pt x="0" y="276"/>
                </a:lnTo>
                <a:lnTo>
                  <a:pt x="1" y="255"/>
                </a:lnTo>
                <a:lnTo>
                  <a:pt x="1" y="235"/>
                </a:lnTo>
                <a:lnTo>
                  <a:pt x="2" y="214"/>
                </a:lnTo>
                <a:lnTo>
                  <a:pt x="3" y="195"/>
                </a:lnTo>
                <a:lnTo>
                  <a:pt x="5" y="175"/>
                </a:lnTo>
                <a:lnTo>
                  <a:pt x="7" y="157"/>
                </a:lnTo>
                <a:lnTo>
                  <a:pt x="9" y="141"/>
                </a:lnTo>
                <a:lnTo>
                  <a:pt x="10" y="123"/>
                </a:lnTo>
                <a:lnTo>
                  <a:pt x="13" y="107"/>
                </a:lnTo>
                <a:lnTo>
                  <a:pt x="15" y="92"/>
                </a:lnTo>
                <a:lnTo>
                  <a:pt x="17" y="78"/>
                </a:lnTo>
                <a:lnTo>
                  <a:pt x="20" y="65"/>
                </a:lnTo>
                <a:lnTo>
                  <a:pt x="22" y="54"/>
                </a:lnTo>
                <a:lnTo>
                  <a:pt x="25" y="43"/>
                </a:lnTo>
                <a:lnTo>
                  <a:pt x="28" y="33"/>
                </a:lnTo>
                <a:lnTo>
                  <a:pt x="31" y="25"/>
                </a:lnTo>
                <a:lnTo>
                  <a:pt x="34" y="18"/>
                </a:lnTo>
                <a:lnTo>
                  <a:pt x="37" y="11"/>
                </a:lnTo>
                <a:lnTo>
                  <a:pt x="39" y="7"/>
                </a:lnTo>
                <a:lnTo>
                  <a:pt x="44" y="4"/>
                </a:lnTo>
                <a:lnTo>
                  <a:pt x="46" y="1"/>
                </a:lnTo>
                <a:lnTo>
                  <a:pt x="50" y="0"/>
                </a:lnTo>
                <a:lnTo>
                  <a:pt x="53" y="1"/>
                </a:lnTo>
                <a:lnTo>
                  <a:pt x="56" y="4"/>
                </a:lnTo>
                <a:lnTo>
                  <a:pt x="59" y="7"/>
                </a:lnTo>
                <a:lnTo>
                  <a:pt x="62" y="11"/>
                </a:lnTo>
                <a:lnTo>
                  <a:pt x="65" y="18"/>
                </a:lnTo>
                <a:lnTo>
                  <a:pt x="68" y="25"/>
                </a:lnTo>
                <a:lnTo>
                  <a:pt x="71" y="33"/>
                </a:lnTo>
                <a:lnTo>
                  <a:pt x="74" y="43"/>
                </a:lnTo>
                <a:lnTo>
                  <a:pt x="77" y="54"/>
                </a:lnTo>
                <a:lnTo>
                  <a:pt x="80" y="65"/>
                </a:lnTo>
                <a:lnTo>
                  <a:pt x="82" y="78"/>
                </a:lnTo>
                <a:lnTo>
                  <a:pt x="84" y="92"/>
                </a:lnTo>
                <a:lnTo>
                  <a:pt x="86" y="107"/>
                </a:lnTo>
                <a:lnTo>
                  <a:pt x="88" y="123"/>
                </a:lnTo>
                <a:lnTo>
                  <a:pt x="91" y="141"/>
                </a:lnTo>
                <a:lnTo>
                  <a:pt x="93" y="157"/>
                </a:lnTo>
                <a:lnTo>
                  <a:pt x="94" y="175"/>
                </a:lnTo>
                <a:lnTo>
                  <a:pt x="95" y="195"/>
                </a:lnTo>
                <a:lnTo>
                  <a:pt x="96" y="214"/>
                </a:lnTo>
                <a:lnTo>
                  <a:pt x="98" y="235"/>
                </a:lnTo>
                <a:lnTo>
                  <a:pt x="99" y="255"/>
                </a:lnTo>
                <a:lnTo>
                  <a:pt x="100" y="276"/>
                </a:lnTo>
                <a:lnTo>
                  <a:pt x="101" y="297"/>
                </a:lnTo>
                <a:lnTo>
                  <a:pt x="101" y="319"/>
                </a:lnTo>
                <a:lnTo>
                  <a:pt x="101" y="340"/>
                </a:lnTo>
              </a:path>
            </a:pathLst>
          </a:custGeom>
          <a:noFill/>
          <a:ln w="31234">
            <a:solidFill>
              <a:schemeClr val="tx2"/>
            </a:solidFill>
            <a:round/>
            <a:headEnd/>
            <a:tailEnd/>
          </a:ln>
        </p:spPr>
        <p:txBody>
          <a:bodyPr/>
          <a:lstStyle/>
          <a:p>
            <a:endParaRPr lang="en-US" dirty="0"/>
          </a:p>
        </p:txBody>
      </p:sp>
      <p:grpSp>
        <p:nvGrpSpPr>
          <p:cNvPr id="2" name="Group 122"/>
          <p:cNvGrpSpPr>
            <a:grpSpLocks/>
          </p:cNvGrpSpPr>
          <p:nvPr/>
        </p:nvGrpSpPr>
        <p:grpSpPr bwMode="auto">
          <a:xfrm>
            <a:off x="4178300" y="838024"/>
            <a:ext cx="4530725" cy="1897239"/>
            <a:chOff x="2400" y="82"/>
            <a:chExt cx="3086" cy="1641"/>
          </a:xfrm>
        </p:grpSpPr>
        <p:sp>
          <p:nvSpPr>
            <p:cNvPr id="20530" name="Freeform 3"/>
            <p:cNvSpPr>
              <a:spLocks/>
            </p:cNvSpPr>
            <p:nvPr/>
          </p:nvSpPr>
          <p:spPr bwMode="auto">
            <a:xfrm>
              <a:off x="2400" y="504"/>
              <a:ext cx="71" cy="136"/>
            </a:xfrm>
            <a:custGeom>
              <a:avLst/>
              <a:gdLst>
                <a:gd name="T0" fmla="*/ 0 w 78"/>
                <a:gd name="T1" fmla="*/ 0 h 154"/>
                <a:gd name="T2" fmla="*/ 64 w 78"/>
                <a:gd name="T3" fmla="*/ 58 h 154"/>
                <a:gd name="T4" fmla="*/ 0 w 78"/>
                <a:gd name="T5" fmla="*/ 119 h 154"/>
                <a:gd name="T6" fmla="*/ 0 60000 65536"/>
                <a:gd name="T7" fmla="*/ 0 60000 65536"/>
                <a:gd name="T8" fmla="*/ 0 60000 65536"/>
                <a:gd name="T9" fmla="*/ 0 w 78"/>
                <a:gd name="T10" fmla="*/ 0 h 154"/>
                <a:gd name="T11" fmla="*/ 78 w 78"/>
                <a:gd name="T12" fmla="*/ 154 h 154"/>
              </a:gdLst>
              <a:ahLst/>
              <a:cxnLst>
                <a:cxn ang="T6">
                  <a:pos x="T0" y="T1"/>
                </a:cxn>
                <a:cxn ang="T7">
                  <a:pos x="T2" y="T3"/>
                </a:cxn>
                <a:cxn ang="T8">
                  <a:pos x="T4" y="T5"/>
                </a:cxn>
              </a:cxnLst>
              <a:rect l="T9" t="T10" r="T11" b="T12"/>
              <a:pathLst>
                <a:path w="78" h="154">
                  <a:moveTo>
                    <a:pt x="0" y="0"/>
                  </a:moveTo>
                  <a:lnTo>
                    <a:pt x="77" y="75"/>
                  </a:lnTo>
                  <a:lnTo>
                    <a:pt x="0" y="153"/>
                  </a:lnTo>
                </a:path>
              </a:pathLst>
            </a:custGeom>
            <a:noFill/>
            <a:ln w="19050">
              <a:solidFill>
                <a:srgbClr val="000000"/>
              </a:solidFill>
              <a:round/>
              <a:headEnd/>
              <a:tailEnd/>
            </a:ln>
          </p:spPr>
          <p:txBody>
            <a:bodyPr lIns="0" tIns="0" rIns="0" bIns="0"/>
            <a:lstStyle/>
            <a:p>
              <a:endParaRPr lang="en-US" dirty="0"/>
            </a:p>
          </p:txBody>
        </p:sp>
        <p:sp>
          <p:nvSpPr>
            <p:cNvPr id="20531" name="Line 4"/>
            <p:cNvSpPr>
              <a:spLocks noChangeShapeType="1"/>
            </p:cNvSpPr>
            <p:nvPr/>
          </p:nvSpPr>
          <p:spPr bwMode="auto">
            <a:xfrm>
              <a:off x="2470" y="570"/>
              <a:ext cx="364" cy="0"/>
            </a:xfrm>
            <a:prstGeom prst="line">
              <a:avLst/>
            </a:prstGeom>
            <a:noFill/>
            <a:ln w="19050">
              <a:solidFill>
                <a:srgbClr val="000000"/>
              </a:solidFill>
              <a:round/>
              <a:headEnd/>
              <a:tailEnd/>
            </a:ln>
          </p:spPr>
          <p:txBody>
            <a:bodyPr lIns="0" tIns="0" rIns="0" bIns="0"/>
            <a:lstStyle/>
            <a:p>
              <a:endParaRPr lang="en-US" dirty="0"/>
            </a:p>
          </p:txBody>
        </p:sp>
        <p:sp>
          <p:nvSpPr>
            <p:cNvPr id="20532" name="Freeform 5"/>
            <p:cNvSpPr>
              <a:spLocks/>
            </p:cNvSpPr>
            <p:nvPr/>
          </p:nvSpPr>
          <p:spPr bwMode="auto">
            <a:xfrm>
              <a:off x="2821" y="559"/>
              <a:ext cx="51" cy="24"/>
            </a:xfrm>
            <a:custGeom>
              <a:avLst/>
              <a:gdLst>
                <a:gd name="T0" fmla="*/ 46 w 56"/>
                <a:gd name="T1" fmla="*/ 10 h 27"/>
                <a:gd name="T2" fmla="*/ 0 w 56"/>
                <a:gd name="T3" fmla="*/ 0 h 27"/>
                <a:gd name="T4" fmla="*/ 12 w 56"/>
                <a:gd name="T5" fmla="*/ 10 h 27"/>
                <a:gd name="T6" fmla="*/ 0 w 56"/>
                <a:gd name="T7" fmla="*/ 20 h 27"/>
                <a:gd name="T8" fmla="*/ 46 w 56"/>
                <a:gd name="T9" fmla="*/ 10 h 27"/>
                <a:gd name="T10" fmla="*/ 46 w 56"/>
                <a:gd name="T11" fmla="*/ 10 h 27"/>
                <a:gd name="T12" fmla="*/ 0 60000 65536"/>
                <a:gd name="T13" fmla="*/ 0 60000 65536"/>
                <a:gd name="T14" fmla="*/ 0 60000 65536"/>
                <a:gd name="T15" fmla="*/ 0 60000 65536"/>
                <a:gd name="T16" fmla="*/ 0 60000 65536"/>
                <a:gd name="T17" fmla="*/ 0 60000 65536"/>
                <a:gd name="T18" fmla="*/ 0 w 56"/>
                <a:gd name="T19" fmla="*/ 0 h 27"/>
                <a:gd name="T20" fmla="*/ 56 w 56"/>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56" h="27">
                  <a:moveTo>
                    <a:pt x="55" y="12"/>
                  </a:moveTo>
                  <a:lnTo>
                    <a:pt x="0" y="0"/>
                  </a:lnTo>
                  <a:lnTo>
                    <a:pt x="14" y="12"/>
                  </a:lnTo>
                  <a:lnTo>
                    <a:pt x="0" y="26"/>
                  </a:lnTo>
                  <a:lnTo>
                    <a:pt x="55"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3" name="Group 6"/>
            <p:cNvGrpSpPr>
              <a:grpSpLocks/>
            </p:cNvGrpSpPr>
            <p:nvPr/>
          </p:nvGrpSpPr>
          <p:grpSpPr bwMode="auto">
            <a:xfrm>
              <a:off x="3292" y="971"/>
              <a:ext cx="244" cy="237"/>
              <a:chOff x="3006" y="1683"/>
              <a:chExt cx="269" cy="268"/>
            </a:xfrm>
          </p:grpSpPr>
          <p:sp>
            <p:nvSpPr>
              <p:cNvPr id="20600" name="Freeform 7"/>
              <p:cNvSpPr>
                <a:spLocks/>
              </p:cNvSpPr>
              <p:nvPr/>
            </p:nvSpPr>
            <p:spPr bwMode="auto">
              <a:xfrm>
                <a:off x="3006" y="1683"/>
                <a:ext cx="269" cy="268"/>
              </a:xfrm>
              <a:custGeom>
                <a:avLst/>
                <a:gdLst>
                  <a:gd name="T0" fmla="*/ 268 w 269"/>
                  <a:gd name="T1" fmla="*/ 123 h 268"/>
                  <a:gd name="T2" fmla="*/ 264 w 269"/>
                  <a:gd name="T3" fmla="*/ 103 h 268"/>
                  <a:gd name="T4" fmla="*/ 259 w 269"/>
                  <a:gd name="T5" fmla="*/ 83 h 268"/>
                  <a:gd name="T6" fmla="*/ 250 w 269"/>
                  <a:gd name="T7" fmla="*/ 66 h 268"/>
                  <a:gd name="T8" fmla="*/ 237 w 269"/>
                  <a:gd name="T9" fmla="*/ 49 h 268"/>
                  <a:gd name="T10" fmla="*/ 225 w 269"/>
                  <a:gd name="T11" fmla="*/ 35 h 268"/>
                  <a:gd name="T12" fmla="*/ 209 w 269"/>
                  <a:gd name="T13" fmla="*/ 22 h 268"/>
                  <a:gd name="T14" fmla="*/ 192 w 269"/>
                  <a:gd name="T15" fmla="*/ 13 h 268"/>
                  <a:gd name="T16" fmla="*/ 174 w 269"/>
                  <a:gd name="T17" fmla="*/ 5 h 268"/>
                  <a:gd name="T18" fmla="*/ 154 w 269"/>
                  <a:gd name="T19" fmla="*/ 1 h 268"/>
                  <a:gd name="T20" fmla="*/ 134 w 269"/>
                  <a:gd name="T21" fmla="*/ 0 h 268"/>
                  <a:gd name="T22" fmla="*/ 114 w 269"/>
                  <a:gd name="T23" fmla="*/ 1 h 268"/>
                  <a:gd name="T24" fmla="*/ 94 w 269"/>
                  <a:gd name="T25" fmla="*/ 5 h 268"/>
                  <a:gd name="T26" fmla="*/ 76 w 269"/>
                  <a:gd name="T27" fmla="*/ 13 h 268"/>
                  <a:gd name="T28" fmla="*/ 59 w 269"/>
                  <a:gd name="T29" fmla="*/ 22 h 268"/>
                  <a:gd name="T30" fmla="*/ 43 w 269"/>
                  <a:gd name="T31" fmla="*/ 35 h 268"/>
                  <a:gd name="T32" fmla="*/ 30 w 269"/>
                  <a:gd name="T33" fmla="*/ 49 h 268"/>
                  <a:gd name="T34" fmla="*/ 17 w 269"/>
                  <a:gd name="T35" fmla="*/ 66 h 268"/>
                  <a:gd name="T36" fmla="*/ 10 w 269"/>
                  <a:gd name="T37" fmla="*/ 83 h 268"/>
                  <a:gd name="T38" fmla="*/ 3 w 269"/>
                  <a:gd name="T39" fmla="*/ 103 h 268"/>
                  <a:gd name="T40" fmla="*/ 1 w 269"/>
                  <a:gd name="T41" fmla="*/ 123 h 268"/>
                  <a:gd name="T42" fmla="*/ 1 w 269"/>
                  <a:gd name="T43" fmla="*/ 143 h 268"/>
                  <a:gd name="T44" fmla="*/ 3 w 269"/>
                  <a:gd name="T45" fmla="*/ 163 h 268"/>
                  <a:gd name="T46" fmla="*/ 10 w 269"/>
                  <a:gd name="T47" fmla="*/ 182 h 268"/>
                  <a:gd name="T48" fmla="*/ 17 w 269"/>
                  <a:gd name="T49" fmla="*/ 200 h 268"/>
                  <a:gd name="T50" fmla="*/ 30 w 269"/>
                  <a:gd name="T51" fmla="*/ 217 h 268"/>
                  <a:gd name="T52" fmla="*/ 43 w 269"/>
                  <a:gd name="T53" fmla="*/ 231 h 268"/>
                  <a:gd name="T54" fmla="*/ 59 w 269"/>
                  <a:gd name="T55" fmla="*/ 244 h 268"/>
                  <a:gd name="T56" fmla="*/ 76 w 269"/>
                  <a:gd name="T57" fmla="*/ 253 h 268"/>
                  <a:gd name="T58" fmla="*/ 94 w 269"/>
                  <a:gd name="T59" fmla="*/ 260 h 268"/>
                  <a:gd name="T60" fmla="*/ 114 w 269"/>
                  <a:gd name="T61" fmla="*/ 265 h 268"/>
                  <a:gd name="T62" fmla="*/ 134 w 269"/>
                  <a:gd name="T63" fmla="*/ 267 h 268"/>
                  <a:gd name="T64" fmla="*/ 154 w 269"/>
                  <a:gd name="T65" fmla="*/ 265 h 268"/>
                  <a:gd name="T66" fmla="*/ 174 w 269"/>
                  <a:gd name="T67" fmla="*/ 260 h 268"/>
                  <a:gd name="T68" fmla="*/ 192 w 269"/>
                  <a:gd name="T69" fmla="*/ 253 h 268"/>
                  <a:gd name="T70" fmla="*/ 209 w 269"/>
                  <a:gd name="T71" fmla="*/ 244 h 268"/>
                  <a:gd name="T72" fmla="*/ 225 w 269"/>
                  <a:gd name="T73" fmla="*/ 231 h 268"/>
                  <a:gd name="T74" fmla="*/ 237 w 269"/>
                  <a:gd name="T75" fmla="*/ 217 h 268"/>
                  <a:gd name="T76" fmla="*/ 250 w 269"/>
                  <a:gd name="T77" fmla="*/ 200 h 268"/>
                  <a:gd name="T78" fmla="*/ 259 w 269"/>
                  <a:gd name="T79" fmla="*/ 182 h 268"/>
                  <a:gd name="T80" fmla="*/ 264 w 269"/>
                  <a:gd name="T81" fmla="*/ 163 h 268"/>
                  <a:gd name="T82" fmla="*/ 268 w 269"/>
                  <a:gd name="T83" fmla="*/ 143 h 2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68"/>
                  <a:gd name="T128" fmla="*/ 269 w 269"/>
                  <a:gd name="T129" fmla="*/ 268 h 2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68">
                    <a:moveTo>
                      <a:pt x="268" y="133"/>
                    </a:moveTo>
                    <a:lnTo>
                      <a:pt x="268" y="123"/>
                    </a:lnTo>
                    <a:lnTo>
                      <a:pt x="267" y="113"/>
                    </a:lnTo>
                    <a:lnTo>
                      <a:pt x="264" y="103"/>
                    </a:lnTo>
                    <a:lnTo>
                      <a:pt x="262" y="92"/>
                    </a:lnTo>
                    <a:lnTo>
                      <a:pt x="259" y="83"/>
                    </a:lnTo>
                    <a:lnTo>
                      <a:pt x="255" y="75"/>
                    </a:lnTo>
                    <a:lnTo>
                      <a:pt x="250" y="66"/>
                    </a:lnTo>
                    <a:lnTo>
                      <a:pt x="244" y="57"/>
                    </a:lnTo>
                    <a:lnTo>
                      <a:pt x="237" y="49"/>
                    </a:lnTo>
                    <a:lnTo>
                      <a:pt x="232" y="42"/>
                    </a:lnTo>
                    <a:lnTo>
                      <a:pt x="225" y="35"/>
                    </a:lnTo>
                    <a:lnTo>
                      <a:pt x="217" y="28"/>
                    </a:lnTo>
                    <a:lnTo>
                      <a:pt x="209" y="22"/>
                    </a:lnTo>
                    <a:lnTo>
                      <a:pt x="201" y="17"/>
                    </a:lnTo>
                    <a:lnTo>
                      <a:pt x="192" y="13"/>
                    </a:lnTo>
                    <a:lnTo>
                      <a:pt x="183" y="8"/>
                    </a:lnTo>
                    <a:lnTo>
                      <a:pt x="174" y="5"/>
                    </a:lnTo>
                    <a:lnTo>
                      <a:pt x="164" y="2"/>
                    </a:lnTo>
                    <a:lnTo>
                      <a:pt x="154" y="1"/>
                    </a:lnTo>
                    <a:lnTo>
                      <a:pt x="142" y="0"/>
                    </a:lnTo>
                    <a:lnTo>
                      <a:pt x="134" y="0"/>
                    </a:lnTo>
                    <a:lnTo>
                      <a:pt x="124" y="0"/>
                    </a:lnTo>
                    <a:lnTo>
                      <a:pt x="114" y="1"/>
                    </a:lnTo>
                    <a:lnTo>
                      <a:pt x="104" y="2"/>
                    </a:lnTo>
                    <a:lnTo>
                      <a:pt x="94" y="5"/>
                    </a:lnTo>
                    <a:lnTo>
                      <a:pt x="85" y="8"/>
                    </a:lnTo>
                    <a:lnTo>
                      <a:pt x="76" y="13"/>
                    </a:lnTo>
                    <a:lnTo>
                      <a:pt x="67" y="17"/>
                    </a:lnTo>
                    <a:lnTo>
                      <a:pt x="59" y="22"/>
                    </a:lnTo>
                    <a:lnTo>
                      <a:pt x="52" y="28"/>
                    </a:lnTo>
                    <a:lnTo>
                      <a:pt x="43" y="35"/>
                    </a:lnTo>
                    <a:lnTo>
                      <a:pt x="36" y="42"/>
                    </a:lnTo>
                    <a:lnTo>
                      <a:pt x="30" y="49"/>
                    </a:lnTo>
                    <a:lnTo>
                      <a:pt x="24" y="57"/>
                    </a:lnTo>
                    <a:lnTo>
                      <a:pt x="17" y="66"/>
                    </a:lnTo>
                    <a:lnTo>
                      <a:pt x="12" y="75"/>
                    </a:lnTo>
                    <a:lnTo>
                      <a:pt x="10" y="83"/>
                    </a:lnTo>
                    <a:lnTo>
                      <a:pt x="6" y="92"/>
                    </a:lnTo>
                    <a:lnTo>
                      <a:pt x="3" y="103"/>
                    </a:lnTo>
                    <a:lnTo>
                      <a:pt x="1" y="113"/>
                    </a:lnTo>
                    <a:lnTo>
                      <a:pt x="1" y="123"/>
                    </a:lnTo>
                    <a:lnTo>
                      <a:pt x="0" y="133"/>
                    </a:lnTo>
                    <a:lnTo>
                      <a:pt x="1" y="143"/>
                    </a:lnTo>
                    <a:lnTo>
                      <a:pt x="1" y="153"/>
                    </a:lnTo>
                    <a:lnTo>
                      <a:pt x="3" y="163"/>
                    </a:lnTo>
                    <a:lnTo>
                      <a:pt x="6" y="173"/>
                    </a:lnTo>
                    <a:lnTo>
                      <a:pt x="10" y="182"/>
                    </a:lnTo>
                    <a:lnTo>
                      <a:pt x="12" y="191"/>
                    </a:lnTo>
                    <a:lnTo>
                      <a:pt x="17" y="200"/>
                    </a:lnTo>
                    <a:lnTo>
                      <a:pt x="24" y="209"/>
                    </a:lnTo>
                    <a:lnTo>
                      <a:pt x="30" y="217"/>
                    </a:lnTo>
                    <a:lnTo>
                      <a:pt x="36" y="225"/>
                    </a:lnTo>
                    <a:lnTo>
                      <a:pt x="43" y="231"/>
                    </a:lnTo>
                    <a:lnTo>
                      <a:pt x="52" y="237"/>
                    </a:lnTo>
                    <a:lnTo>
                      <a:pt x="59" y="244"/>
                    </a:lnTo>
                    <a:lnTo>
                      <a:pt x="67" y="249"/>
                    </a:lnTo>
                    <a:lnTo>
                      <a:pt x="76" y="253"/>
                    </a:lnTo>
                    <a:lnTo>
                      <a:pt x="85" y="257"/>
                    </a:lnTo>
                    <a:lnTo>
                      <a:pt x="94" y="260"/>
                    </a:lnTo>
                    <a:lnTo>
                      <a:pt x="104" y="264"/>
                    </a:lnTo>
                    <a:lnTo>
                      <a:pt x="114" y="265"/>
                    </a:lnTo>
                    <a:lnTo>
                      <a:pt x="124" y="266"/>
                    </a:lnTo>
                    <a:lnTo>
                      <a:pt x="134" y="267"/>
                    </a:lnTo>
                    <a:lnTo>
                      <a:pt x="142" y="266"/>
                    </a:lnTo>
                    <a:lnTo>
                      <a:pt x="154" y="265"/>
                    </a:lnTo>
                    <a:lnTo>
                      <a:pt x="164" y="264"/>
                    </a:lnTo>
                    <a:lnTo>
                      <a:pt x="174" y="260"/>
                    </a:lnTo>
                    <a:lnTo>
                      <a:pt x="183" y="257"/>
                    </a:lnTo>
                    <a:lnTo>
                      <a:pt x="192" y="253"/>
                    </a:lnTo>
                    <a:lnTo>
                      <a:pt x="201" y="249"/>
                    </a:lnTo>
                    <a:lnTo>
                      <a:pt x="209" y="244"/>
                    </a:lnTo>
                    <a:lnTo>
                      <a:pt x="217" y="237"/>
                    </a:lnTo>
                    <a:lnTo>
                      <a:pt x="225" y="231"/>
                    </a:lnTo>
                    <a:lnTo>
                      <a:pt x="232" y="225"/>
                    </a:lnTo>
                    <a:lnTo>
                      <a:pt x="237" y="217"/>
                    </a:lnTo>
                    <a:lnTo>
                      <a:pt x="244" y="209"/>
                    </a:lnTo>
                    <a:lnTo>
                      <a:pt x="250" y="200"/>
                    </a:lnTo>
                    <a:lnTo>
                      <a:pt x="255" y="191"/>
                    </a:lnTo>
                    <a:lnTo>
                      <a:pt x="259" y="182"/>
                    </a:lnTo>
                    <a:lnTo>
                      <a:pt x="262" y="173"/>
                    </a:lnTo>
                    <a:lnTo>
                      <a:pt x="264" y="163"/>
                    </a:lnTo>
                    <a:lnTo>
                      <a:pt x="267" y="153"/>
                    </a:lnTo>
                    <a:lnTo>
                      <a:pt x="268" y="143"/>
                    </a:lnTo>
                    <a:lnTo>
                      <a:pt x="268" y="133"/>
                    </a:lnTo>
                  </a:path>
                </a:pathLst>
              </a:custGeom>
              <a:noFill/>
              <a:ln w="19050">
                <a:solidFill>
                  <a:srgbClr val="000000"/>
                </a:solidFill>
                <a:round/>
                <a:headEnd/>
                <a:tailEnd/>
              </a:ln>
            </p:spPr>
            <p:txBody>
              <a:bodyPr lIns="0" tIns="0" rIns="0" bIns="0"/>
              <a:lstStyle/>
              <a:p>
                <a:endParaRPr lang="en-US" dirty="0"/>
              </a:p>
            </p:txBody>
          </p:sp>
          <p:sp>
            <p:nvSpPr>
              <p:cNvPr id="20601" name="Freeform 8"/>
              <p:cNvSpPr>
                <a:spLocks/>
              </p:cNvSpPr>
              <p:nvPr/>
            </p:nvSpPr>
            <p:spPr bwMode="auto">
              <a:xfrm>
                <a:off x="3044" y="1743"/>
                <a:ext cx="93" cy="47"/>
              </a:xfrm>
              <a:custGeom>
                <a:avLst/>
                <a:gdLst>
                  <a:gd name="T0" fmla="*/ 0 w 93"/>
                  <a:gd name="T1" fmla="*/ 46 h 47"/>
                  <a:gd name="T2" fmla="*/ 0 w 93"/>
                  <a:gd name="T3" fmla="*/ 46 h 47"/>
                  <a:gd name="T4" fmla="*/ 0 w 93"/>
                  <a:gd name="T5" fmla="*/ 43 h 47"/>
                  <a:gd name="T6" fmla="*/ 0 w 93"/>
                  <a:gd name="T7" fmla="*/ 40 h 47"/>
                  <a:gd name="T8" fmla="*/ 1 w 93"/>
                  <a:gd name="T9" fmla="*/ 37 h 47"/>
                  <a:gd name="T10" fmla="*/ 1 w 93"/>
                  <a:gd name="T11" fmla="*/ 35 h 47"/>
                  <a:gd name="T12" fmla="*/ 3 w 93"/>
                  <a:gd name="T13" fmla="*/ 31 h 47"/>
                  <a:gd name="T14" fmla="*/ 4 w 93"/>
                  <a:gd name="T15" fmla="*/ 29 h 47"/>
                  <a:gd name="T16" fmla="*/ 5 w 93"/>
                  <a:gd name="T17" fmla="*/ 26 h 47"/>
                  <a:gd name="T18" fmla="*/ 6 w 93"/>
                  <a:gd name="T19" fmla="*/ 23 h 47"/>
                  <a:gd name="T20" fmla="*/ 7 w 93"/>
                  <a:gd name="T21" fmla="*/ 21 h 47"/>
                  <a:gd name="T22" fmla="*/ 9 w 93"/>
                  <a:gd name="T23" fmla="*/ 19 h 47"/>
                  <a:gd name="T24" fmla="*/ 11 w 93"/>
                  <a:gd name="T25" fmla="*/ 17 h 47"/>
                  <a:gd name="T26" fmla="*/ 14 w 93"/>
                  <a:gd name="T27" fmla="*/ 15 h 47"/>
                  <a:gd name="T28" fmla="*/ 15 w 93"/>
                  <a:gd name="T29" fmla="*/ 13 h 47"/>
                  <a:gd name="T30" fmla="*/ 16 w 93"/>
                  <a:gd name="T31" fmla="*/ 10 h 47"/>
                  <a:gd name="T32" fmla="*/ 20 w 93"/>
                  <a:gd name="T33" fmla="*/ 10 h 47"/>
                  <a:gd name="T34" fmla="*/ 22 w 93"/>
                  <a:gd name="T35" fmla="*/ 7 h 47"/>
                  <a:gd name="T36" fmla="*/ 25 w 93"/>
                  <a:gd name="T37" fmla="*/ 6 h 47"/>
                  <a:gd name="T38" fmla="*/ 27 w 93"/>
                  <a:gd name="T39" fmla="*/ 5 h 47"/>
                  <a:gd name="T40" fmla="*/ 30 w 93"/>
                  <a:gd name="T41" fmla="*/ 3 h 47"/>
                  <a:gd name="T42" fmla="*/ 32 w 93"/>
                  <a:gd name="T43" fmla="*/ 2 h 47"/>
                  <a:gd name="T44" fmla="*/ 34 w 93"/>
                  <a:gd name="T45" fmla="*/ 2 h 47"/>
                  <a:gd name="T46" fmla="*/ 38 w 93"/>
                  <a:gd name="T47" fmla="*/ 0 h 47"/>
                  <a:gd name="T48" fmla="*/ 40 w 93"/>
                  <a:gd name="T49" fmla="*/ 0 h 47"/>
                  <a:gd name="T50" fmla="*/ 43 w 93"/>
                  <a:gd name="T51" fmla="*/ 0 h 47"/>
                  <a:gd name="T52" fmla="*/ 45 w 93"/>
                  <a:gd name="T53" fmla="*/ 0 h 47"/>
                  <a:gd name="T54" fmla="*/ 49 w 93"/>
                  <a:gd name="T55" fmla="*/ 0 h 47"/>
                  <a:gd name="T56" fmla="*/ 52 w 93"/>
                  <a:gd name="T57" fmla="*/ 0 h 47"/>
                  <a:gd name="T58" fmla="*/ 54 w 93"/>
                  <a:gd name="T59" fmla="*/ 0 h 47"/>
                  <a:gd name="T60" fmla="*/ 58 w 93"/>
                  <a:gd name="T61" fmla="*/ 2 h 47"/>
                  <a:gd name="T62" fmla="*/ 61 w 93"/>
                  <a:gd name="T63" fmla="*/ 2 h 47"/>
                  <a:gd name="T64" fmla="*/ 63 w 93"/>
                  <a:gd name="T65" fmla="*/ 3 h 47"/>
                  <a:gd name="T66" fmla="*/ 66 w 93"/>
                  <a:gd name="T67" fmla="*/ 5 h 47"/>
                  <a:gd name="T68" fmla="*/ 68 w 93"/>
                  <a:gd name="T69" fmla="*/ 6 h 47"/>
                  <a:gd name="T70" fmla="*/ 71 w 93"/>
                  <a:gd name="T71" fmla="*/ 7 h 47"/>
                  <a:gd name="T72" fmla="*/ 73 w 93"/>
                  <a:gd name="T73" fmla="*/ 10 h 47"/>
                  <a:gd name="T74" fmla="*/ 76 w 93"/>
                  <a:gd name="T75" fmla="*/ 10 h 47"/>
                  <a:gd name="T76" fmla="*/ 77 w 93"/>
                  <a:gd name="T77" fmla="*/ 13 h 47"/>
                  <a:gd name="T78" fmla="*/ 80 w 93"/>
                  <a:gd name="T79" fmla="*/ 15 h 47"/>
                  <a:gd name="T80" fmla="*/ 82 w 93"/>
                  <a:gd name="T81" fmla="*/ 17 h 47"/>
                  <a:gd name="T82" fmla="*/ 84 w 93"/>
                  <a:gd name="T83" fmla="*/ 19 h 47"/>
                  <a:gd name="T84" fmla="*/ 85 w 93"/>
                  <a:gd name="T85" fmla="*/ 21 h 47"/>
                  <a:gd name="T86" fmla="*/ 87 w 93"/>
                  <a:gd name="T87" fmla="*/ 23 h 47"/>
                  <a:gd name="T88" fmla="*/ 88 w 93"/>
                  <a:gd name="T89" fmla="*/ 26 h 47"/>
                  <a:gd name="T90" fmla="*/ 88 w 93"/>
                  <a:gd name="T91" fmla="*/ 29 h 47"/>
                  <a:gd name="T92" fmla="*/ 91 w 93"/>
                  <a:gd name="T93" fmla="*/ 31 h 47"/>
                  <a:gd name="T94" fmla="*/ 91 w 93"/>
                  <a:gd name="T95" fmla="*/ 35 h 47"/>
                  <a:gd name="T96" fmla="*/ 92 w 93"/>
                  <a:gd name="T97" fmla="*/ 37 h 47"/>
                  <a:gd name="T98" fmla="*/ 92 w 93"/>
                  <a:gd name="T99" fmla="*/ 40 h 47"/>
                  <a:gd name="T100" fmla="*/ 92 w 93"/>
                  <a:gd name="T101" fmla="*/ 43 h 47"/>
                  <a:gd name="T102" fmla="*/ 92 w 93"/>
                  <a:gd name="T103" fmla="*/ 46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7"/>
                  <a:gd name="T158" fmla="*/ 93 w 93"/>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7">
                    <a:moveTo>
                      <a:pt x="0" y="46"/>
                    </a:moveTo>
                    <a:lnTo>
                      <a:pt x="0" y="46"/>
                    </a:lnTo>
                    <a:lnTo>
                      <a:pt x="0" y="43"/>
                    </a:lnTo>
                    <a:lnTo>
                      <a:pt x="0" y="40"/>
                    </a:lnTo>
                    <a:lnTo>
                      <a:pt x="1" y="37"/>
                    </a:lnTo>
                    <a:lnTo>
                      <a:pt x="1" y="35"/>
                    </a:lnTo>
                    <a:lnTo>
                      <a:pt x="3" y="31"/>
                    </a:lnTo>
                    <a:lnTo>
                      <a:pt x="4" y="29"/>
                    </a:lnTo>
                    <a:lnTo>
                      <a:pt x="5" y="26"/>
                    </a:lnTo>
                    <a:lnTo>
                      <a:pt x="6" y="23"/>
                    </a:lnTo>
                    <a:lnTo>
                      <a:pt x="7" y="21"/>
                    </a:lnTo>
                    <a:lnTo>
                      <a:pt x="9" y="19"/>
                    </a:lnTo>
                    <a:lnTo>
                      <a:pt x="11" y="17"/>
                    </a:lnTo>
                    <a:lnTo>
                      <a:pt x="14" y="15"/>
                    </a:lnTo>
                    <a:lnTo>
                      <a:pt x="15" y="13"/>
                    </a:lnTo>
                    <a:lnTo>
                      <a:pt x="16" y="10"/>
                    </a:lnTo>
                    <a:lnTo>
                      <a:pt x="20" y="10"/>
                    </a:lnTo>
                    <a:lnTo>
                      <a:pt x="22" y="7"/>
                    </a:lnTo>
                    <a:lnTo>
                      <a:pt x="25" y="6"/>
                    </a:lnTo>
                    <a:lnTo>
                      <a:pt x="27" y="5"/>
                    </a:lnTo>
                    <a:lnTo>
                      <a:pt x="30" y="3"/>
                    </a:lnTo>
                    <a:lnTo>
                      <a:pt x="32" y="2"/>
                    </a:lnTo>
                    <a:lnTo>
                      <a:pt x="34" y="2"/>
                    </a:lnTo>
                    <a:lnTo>
                      <a:pt x="38" y="0"/>
                    </a:lnTo>
                    <a:lnTo>
                      <a:pt x="40" y="0"/>
                    </a:lnTo>
                    <a:lnTo>
                      <a:pt x="43" y="0"/>
                    </a:lnTo>
                    <a:lnTo>
                      <a:pt x="45" y="0"/>
                    </a:lnTo>
                    <a:lnTo>
                      <a:pt x="49" y="0"/>
                    </a:lnTo>
                    <a:lnTo>
                      <a:pt x="52" y="0"/>
                    </a:lnTo>
                    <a:lnTo>
                      <a:pt x="54" y="0"/>
                    </a:lnTo>
                    <a:lnTo>
                      <a:pt x="58" y="2"/>
                    </a:lnTo>
                    <a:lnTo>
                      <a:pt x="61" y="2"/>
                    </a:lnTo>
                    <a:lnTo>
                      <a:pt x="63" y="3"/>
                    </a:lnTo>
                    <a:lnTo>
                      <a:pt x="66" y="5"/>
                    </a:lnTo>
                    <a:lnTo>
                      <a:pt x="68" y="6"/>
                    </a:lnTo>
                    <a:lnTo>
                      <a:pt x="71" y="7"/>
                    </a:lnTo>
                    <a:lnTo>
                      <a:pt x="73" y="10"/>
                    </a:lnTo>
                    <a:lnTo>
                      <a:pt x="76" y="10"/>
                    </a:lnTo>
                    <a:lnTo>
                      <a:pt x="77" y="13"/>
                    </a:lnTo>
                    <a:lnTo>
                      <a:pt x="80" y="15"/>
                    </a:lnTo>
                    <a:lnTo>
                      <a:pt x="82" y="17"/>
                    </a:lnTo>
                    <a:lnTo>
                      <a:pt x="84" y="19"/>
                    </a:lnTo>
                    <a:lnTo>
                      <a:pt x="85" y="21"/>
                    </a:lnTo>
                    <a:lnTo>
                      <a:pt x="87" y="23"/>
                    </a:lnTo>
                    <a:lnTo>
                      <a:pt x="88" y="26"/>
                    </a:lnTo>
                    <a:lnTo>
                      <a:pt x="88" y="29"/>
                    </a:lnTo>
                    <a:lnTo>
                      <a:pt x="91" y="31"/>
                    </a:lnTo>
                    <a:lnTo>
                      <a:pt x="91" y="35"/>
                    </a:lnTo>
                    <a:lnTo>
                      <a:pt x="92" y="37"/>
                    </a:lnTo>
                    <a:lnTo>
                      <a:pt x="92" y="40"/>
                    </a:lnTo>
                    <a:lnTo>
                      <a:pt x="92" y="43"/>
                    </a:lnTo>
                    <a:lnTo>
                      <a:pt x="92" y="46"/>
                    </a:lnTo>
                  </a:path>
                </a:pathLst>
              </a:custGeom>
              <a:noFill/>
              <a:ln w="19050">
                <a:solidFill>
                  <a:srgbClr val="000000"/>
                </a:solidFill>
                <a:round/>
                <a:headEnd/>
                <a:tailEnd/>
              </a:ln>
            </p:spPr>
            <p:txBody>
              <a:bodyPr lIns="0" tIns="0" rIns="0" bIns="0"/>
              <a:lstStyle/>
              <a:p>
                <a:endParaRPr lang="en-US" dirty="0"/>
              </a:p>
            </p:txBody>
          </p:sp>
          <p:sp>
            <p:nvSpPr>
              <p:cNvPr id="20602" name="Freeform 9"/>
              <p:cNvSpPr>
                <a:spLocks/>
              </p:cNvSpPr>
              <p:nvPr/>
            </p:nvSpPr>
            <p:spPr bwMode="auto">
              <a:xfrm>
                <a:off x="3136" y="1789"/>
                <a:ext cx="93" cy="47"/>
              </a:xfrm>
              <a:custGeom>
                <a:avLst/>
                <a:gdLst>
                  <a:gd name="T0" fmla="*/ 0 w 93"/>
                  <a:gd name="T1" fmla="*/ 0 h 47"/>
                  <a:gd name="T2" fmla="*/ 0 w 93"/>
                  <a:gd name="T3" fmla="*/ 0 h 47"/>
                  <a:gd name="T4" fmla="*/ 0 w 93"/>
                  <a:gd name="T5" fmla="*/ 4 h 47"/>
                  <a:gd name="T6" fmla="*/ 0 w 93"/>
                  <a:gd name="T7" fmla="*/ 6 h 47"/>
                  <a:gd name="T8" fmla="*/ 1 w 93"/>
                  <a:gd name="T9" fmla="*/ 9 h 47"/>
                  <a:gd name="T10" fmla="*/ 2 w 93"/>
                  <a:gd name="T11" fmla="*/ 12 h 47"/>
                  <a:gd name="T12" fmla="*/ 2 w 93"/>
                  <a:gd name="T13" fmla="*/ 15 h 47"/>
                  <a:gd name="T14" fmla="*/ 4 w 93"/>
                  <a:gd name="T15" fmla="*/ 17 h 47"/>
                  <a:gd name="T16" fmla="*/ 4 w 93"/>
                  <a:gd name="T17" fmla="*/ 20 h 47"/>
                  <a:gd name="T18" fmla="*/ 6 w 93"/>
                  <a:gd name="T19" fmla="*/ 23 h 47"/>
                  <a:gd name="T20" fmla="*/ 7 w 93"/>
                  <a:gd name="T21" fmla="*/ 25 h 47"/>
                  <a:gd name="T22" fmla="*/ 9 w 93"/>
                  <a:gd name="T23" fmla="*/ 27 h 47"/>
                  <a:gd name="T24" fmla="*/ 11 w 93"/>
                  <a:gd name="T25" fmla="*/ 29 h 47"/>
                  <a:gd name="T26" fmla="*/ 12 w 93"/>
                  <a:gd name="T27" fmla="*/ 32 h 47"/>
                  <a:gd name="T28" fmla="*/ 16 w 93"/>
                  <a:gd name="T29" fmla="*/ 33 h 47"/>
                  <a:gd name="T30" fmla="*/ 17 w 93"/>
                  <a:gd name="T31" fmla="*/ 35 h 47"/>
                  <a:gd name="T32" fmla="*/ 18 w 93"/>
                  <a:gd name="T33" fmla="*/ 37 h 47"/>
                  <a:gd name="T34" fmla="*/ 21 w 93"/>
                  <a:gd name="T35" fmla="*/ 39 h 47"/>
                  <a:gd name="T36" fmla="*/ 24 w 93"/>
                  <a:gd name="T37" fmla="*/ 40 h 47"/>
                  <a:gd name="T38" fmla="*/ 27 w 93"/>
                  <a:gd name="T39" fmla="*/ 42 h 47"/>
                  <a:gd name="T40" fmla="*/ 29 w 93"/>
                  <a:gd name="T41" fmla="*/ 43 h 47"/>
                  <a:gd name="T42" fmla="*/ 31 w 93"/>
                  <a:gd name="T43" fmla="*/ 43 h 47"/>
                  <a:gd name="T44" fmla="*/ 34 w 93"/>
                  <a:gd name="T45" fmla="*/ 45 h 47"/>
                  <a:gd name="T46" fmla="*/ 38 w 93"/>
                  <a:gd name="T47" fmla="*/ 45 h 47"/>
                  <a:gd name="T48" fmla="*/ 40 w 93"/>
                  <a:gd name="T49" fmla="*/ 46 h 47"/>
                  <a:gd name="T50" fmla="*/ 44 w 93"/>
                  <a:gd name="T51" fmla="*/ 46 h 47"/>
                  <a:gd name="T52" fmla="*/ 46 w 93"/>
                  <a:gd name="T53" fmla="*/ 46 h 47"/>
                  <a:gd name="T54" fmla="*/ 49 w 93"/>
                  <a:gd name="T55" fmla="*/ 46 h 47"/>
                  <a:gd name="T56" fmla="*/ 51 w 93"/>
                  <a:gd name="T57" fmla="*/ 46 h 47"/>
                  <a:gd name="T58" fmla="*/ 54 w 93"/>
                  <a:gd name="T59" fmla="*/ 45 h 47"/>
                  <a:gd name="T60" fmla="*/ 59 w 93"/>
                  <a:gd name="T61" fmla="*/ 45 h 47"/>
                  <a:gd name="T62" fmla="*/ 60 w 93"/>
                  <a:gd name="T63" fmla="*/ 43 h 47"/>
                  <a:gd name="T64" fmla="*/ 64 w 93"/>
                  <a:gd name="T65" fmla="*/ 43 h 47"/>
                  <a:gd name="T66" fmla="*/ 65 w 93"/>
                  <a:gd name="T67" fmla="*/ 42 h 47"/>
                  <a:gd name="T68" fmla="*/ 68 w 93"/>
                  <a:gd name="T69" fmla="*/ 40 h 47"/>
                  <a:gd name="T70" fmla="*/ 71 w 93"/>
                  <a:gd name="T71" fmla="*/ 39 h 47"/>
                  <a:gd name="T72" fmla="*/ 72 w 93"/>
                  <a:gd name="T73" fmla="*/ 37 h 47"/>
                  <a:gd name="T74" fmla="*/ 76 w 93"/>
                  <a:gd name="T75" fmla="*/ 35 h 47"/>
                  <a:gd name="T76" fmla="*/ 78 w 93"/>
                  <a:gd name="T77" fmla="*/ 33 h 47"/>
                  <a:gd name="T78" fmla="*/ 79 w 93"/>
                  <a:gd name="T79" fmla="*/ 32 h 47"/>
                  <a:gd name="T80" fmla="*/ 81 w 93"/>
                  <a:gd name="T81" fmla="*/ 29 h 47"/>
                  <a:gd name="T82" fmla="*/ 83 w 93"/>
                  <a:gd name="T83" fmla="*/ 27 h 47"/>
                  <a:gd name="T84" fmla="*/ 84 w 93"/>
                  <a:gd name="T85" fmla="*/ 25 h 47"/>
                  <a:gd name="T86" fmla="*/ 86 w 93"/>
                  <a:gd name="T87" fmla="*/ 23 h 47"/>
                  <a:gd name="T88" fmla="*/ 87 w 93"/>
                  <a:gd name="T89" fmla="*/ 20 h 47"/>
                  <a:gd name="T90" fmla="*/ 88 w 93"/>
                  <a:gd name="T91" fmla="*/ 17 h 47"/>
                  <a:gd name="T92" fmla="*/ 90 w 93"/>
                  <a:gd name="T93" fmla="*/ 15 h 47"/>
                  <a:gd name="T94" fmla="*/ 90 w 93"/>
                  <a:gd name="T95" fmla="*/ 12 h 47"/>
                  <a:gd name="T96" fmla="*/ 91 w 93"/>
                  <a:gd name="T97" fmla="*/ 9 h 47"/>
                  <a:gd name="T98" fmla="*/ 92 w 93"/>
                  <a:gd name="T99" fmla="*/ 6 h 47"/>
                  <a:gd name="T100" fmla="*/ 92 w 93"/>
                  <a:gd name="T101" fmla="*/ 4 h 47"/>
                  <a:gd name="T102" fmla="*/ 92 w 93"/>
                  <a:gd name="T103" fmla="*/ 0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7"/>
                  <a:gd name="T158" fmla="*/ 93 w 93"/>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7">
                    <a:moveTo>
                      <a:pt x="0" y="0"/>
                    </a:moveTo>
                    <a:lnTo>
                      <a:pt x="0" y="0"/>
                    </a:lnTo>
                    <a:lnTo>
                      <a:pt x="0" y="4"/>
                    </a:lnTo>
                    <a:lnTo>
                      <a:pt x="0" y="6"/>
                    </a:lnTo>
                    <a:lnTo>
                      <a:pt x="1" y="9"/>
                    </a:lnTo>
                    <a:lnTo>
                      <a:pt x="2" y="12"/>
                    </a:lnTo>
                    <a:lnTo>
                      <a:pt x="2" y="15"/>
                    </a:lnTo>
                    <a:lnTo>
                      <a:pt x="4" y="17"/>
                    </a:lnTo>
                    <a:lnTo>
                      <a:pt x="4" y="20"/>
                    </a:lnTo>
                    <a:lnTo>
                      <a:pt x="6" y="23"/>
                    </a:lnTo>
                    <a:lnTo>
                      <a:pt x="7" y="25"/>
                    </a:lnTo>
                    <a:lnTo>
                      <a:pt x="9" y="27"/>
                    </a:lnTo>
                    <a:lnTo>
                      <a:pt x="11" y="29"/>
                    </a:lnTo>
                    <a:lnTo>
                      <a:pt x="12" y="32"/>
                    </a:lnTo>
                    <a:lnTo>
                      <a:pt x="16" y="33"/>
                    </a:lnTo>
                    <a:lnTo>
                      <a:pt x="17" y="35"/>
                    </a:lnTo>
                    <a:lnTo>
                      <a:pt x="18" y="37"/>
                    </a:lnTo>
                    <a:lnTo>
                      <a:pt x="21" y="39"/>
                    </a:lnTo>
                    <a:lnTo>
                      <a:pt x="24" y="40"/>
                    </a:lnTo>
                    <a:lnTo>
                      <a:pt x="27" y="42"/>
                    </a:lnTo>
                    <a:lnTo>
                      <a:pt x="29" y="43"/>
                    </a:lnTo>
                    <a:lnTo>
                      <a:pt x="31" y="43"/>
                    </a:lnTo>
                    <a:lnTo>
                      <a:pt x="34" y="45"/>
                    </a:lnTo>
                    <a:lnTo>
                      <a:pt x="38" y="45"/>
                    </a:lnTo>
                    <a:lnTo>
                      <a:pt x="40" y="46"/>
                    </a:lnTo>
                    <a:lnTo>
                      <a:pt x="44" y="46"/>
                    </a:lnTo>
                    <a:lnTo>
                      <a:pt x="46" y="46"/>
                    </a:lnTo>
                    <a:lnTo>
                      <a:pt x="49" y="46"/>
                    </a:lnTo>
                    <a:lnTo>
                      <a:pt x="51" y="46"/>
                    </a:lnTo>
                    <a:lnTo>
                      <a:pt x="54" y="45"/>
                    </a:lnTo>
                    <a:lnTo>
                      <a:pt x="59" y="45"/>
                    </a:lnTo>
                    <a:lnTo>
                      <a:pt x="60" y="43"/>
                    </a:lnTo>
                    <a:lnTo>
                      <a:pt x="64" y="43"/>
                    </a:lnTo>
                    <a:lnTo>
                      <a:pt x="65" y="42"/>
                    </a:lnTo>
                    <a:lnTo>
                      <a:pt x="68" y="40"/>
                    </a:lnTo>
                    <a:lnTo>
                      <a:pt x="71" y="39"/>
                    </a:lnTo>
                    <a:lnTo>
                      <a:pt x="72" y="37"/>
                    </a:lnTo>
                    <a:lnTo>
                      <a:pt x="76" y="35"/>
                    </a:lnTo>
                    <a:lnTo>
                      <a:pt x="78" y="33"/>
                    </a:lnTo>
                    <a:lnTo>
                      <a:pt x="79" y="32"/>
                    </a:lnTo>
                    <a:lnTo>
                      <a:pt x="81" y="29"/>
                    </a:lnTo>
                    <a:lnTo>
                      <a:pt x="83" y="27"/>
                    </a:lnTo>
                    <a:lnTo>
                      <a:pt x="84" y="25"/>
                    </a:lnTo>
                    <a:lnTo>
                      <a:pt x="86" y="23"/>
                    </a:lnTo>
                    <a:lnTo>
                      <a:pt x="87" y="20"/>
                    </a:lnTo>
                    <a:lnTo>
                      <a:pt x="88" y="17"/>
                    </a:lnTo>
                    <a:lnTo>
                      <a:pt x="90" y="15"/>
                    </a:lnTo>
                    <a:lnTo>
                      <a:pt x="90" y="12"/>
                    </a:lnTo>
                    <a:lnTo>
                      <a:pt x="91" y="9"/>
                    </a:lnTo>
                    <a:lnTo>
                      <a:pt x="92" y="6"/>
                    </a:lnTo>
                    <a:lnTo>
                      <a:pt x="92" y="4"/>
                    </a:lnTo>
                    <a:lnTo>
                      <a:pt x="92" y="0"/>
                    </a:lnTo>
                  </a:path>
                </a:pathLst>
              </a:custGeom>
              <a:noFill/>
              <a:ln w="19050">
                <a:solidFill>
                  <a:srgbClr val="000000"/>
                </a:solidFill>
                <a:round/>
                <a:headEnd/>
                <a:tailEnd/>
              </a:ln>
            </p:spPr>
            <p:txBody>
              <a:bodyPr lIns="0" tIns="0" rIns="0" bIns="0"/>
              <a:lstStyle/>
              <a:p>
                <a:endParaRPr lang="en-US" dirty="0"/>
              </a:p>
            </p:txBody>
          </p:sp>
        </p:grpSp>
        <p:grpSp>
          <p:nvGrpSpPr>
            <p:cNvPr id="4" name="Group 10"/>
            <p:cNvGrpSpPr>
              <a:grpSpLocks/>
            </p:cNvGrpSpPr>
            <p:nvPr/>
          </p:nvGrpSpPr>
          <p:grpSpPr bwMode="auto">
            <a:xfrm>
              <a:off x="4025" y="944"/>
              <a:ext cx="323" cy="279"/>
              <a:chOff x="3813" y="1652"/>
              <a:chExt cx="355" cy="316"/>
            </a:xfrm>
          </p:grpSpPr>
          <p:sp>
            <p:nvSpPr>
              <p:cNvPr id="20598" name="Freeform 11"/>
              <p:cNvSpPr>
                <a:spLocks/>
              </p:cNvSpPr>
              <p:nvPr/>
            </p:nvSpPr>
            <p:spPr bwMode="auto">
              <a:xfrm>
                <a:off x="3813" y="1652"/>
                <a:ext cx="355" cy="316"/>
              </a:xfrm>
              <a:custGeom>
                <a:avLst/>
                <a:gdLst>
                  <a:gd name="T0" fmla="*/ 354 w 355"/>
                  <a:gd name="T1" fmla="*/ 0 h 316"/>
                  <a:gd name="T2" fmla="*/ 354 w 355"/>
                  <a:gd name="T3" fmla="*/ 315 h 316"/>
                  <a:gd name="T4" fmla="*/ 0 w 355"/>
                  <a:gd name="T5" fmla="*/ 315 h 316"/>
                  <a:gd name="T6" fmla="*/ 0 w 355"/>
                  <a:gd name="T7" fmla="*/ 0 h 316"/>
                  <a:gd name="T8" fmla="*/ 354 w 355"/>
                  <a:gd name="T9" fmla="*/ 0 h 316"/>
                  <a:gd name="T10" fmla="*/ 0 60000 65536"/>
                  <a:gd name="T11" fmla="*/ 0 60000 65536"/>
                  <a:gd name="T12" fmla="*/ 0 60000 65536"/>
                  <a:gd name="T13" fmla="*/ 0 60000 65536"/>
                  <a:gd name="T14" fmla="*/ 0 60000 65536"/>
                  <a:gd name="T15" fmla="*/ 0 w 355"/>
                  <a:gd name="T16" fmla="*/ 0 h 316"/>
                  <a:gd name="T17" fmla="*/ 355 w 355"/>
                  <a:gd name="T18" fmla="*/ 316 h 316"/>
                </a:gdLst>
                <a:ahLst/>
                <a:cxnLst>
                  <a:cxn ang="T10">
                    <a:pos x="T0" y="T1"/>
                  </a:cxn>
                  <a:cxn ang="T11">
                    <a:pos x="T2" y="T3"/>
                  </a:cxn>
                  <a:cxn ang="T12">
                    <a:pos x="T4" y="T5"/>
                  </a:cxn>
                  <a:cxn ang="T13">
                    <a:pos x="T6" y="T7"/>
                  </a:cxn>
                  <a:cxn ang="T14">
                    <a:pos x="T8" y="T9"/>
                  </a:cxn>
                </a:cxnLst>
                <a:rect l="T15" t="T16" r="T17" b="T18"/>
                <a:pathLst>
                  <a:path w="355" h="316">
                    <a:moveTo>
                      <a:pt x="354" y="0"/>
                    </a:moveTo>
                    <a:lnTo>
                      <a:pt x="354" y="315"/>
                    </a:lnTo>
                    <a:lnTo>
                      <a:pt x="0" y="315"/>
                    </a:lnTo>
                    <a:lnTo>
                      <a:pt x="0" y="0"/>
                    </a:lnTo>
                    <a:lnTo>
                      <a:pt x="354" y="0"/>
                    </a:lnTo>
                  </a:path>
                </a:pathLst>
              </a:custGeom>
              <a:noFill/>
              <a:ln w="19050">
                <a:solidFill>
                  <a:srgbClr val="000000"/>
                </a:solidFill>
                <a:round/>
                <a:headEnd/>
                <a:tailEnd/>
              </a:ln>
            </p:spPr>
            <p:txBody>
              <a:bodyPr lIns="0" tIns="0" rIns="0" bIns="0"/>
              <a:lstStyle/>
              <a:p>
                <a:endParaRPr lang="en-US" dirty="0"/>
              </a:p>
            </p:txBody>
          </p:sp>
          <p:sp>
            <p:nvSpPr>
              <p:cNvPr id="20599" name="Freeform 12"/>
              <p:cNvSpPr>
                <a:spLocks/>
              </p:cNvSpPr>
              <p:nvPr/>
            </p:nvSpPr>
            <p:spPr bwMode="auto">
              <a:xfrm>
                <a:off x="3850" y="1731"/>
                <a:ext cx="299" cy="139"/>
              </a:xfrm>
              <a:custGeom>
                <a:avLst/>
                <a:gdLst>
                  <a:gd name="T0" fmla="*/ 0 w 299"/>
                  <a:gd name="T1" fmla="*/ 138 h 139"/>
                  <a:gd name="T2" fmla="*/ 56 w 299"/>
                  <a:gd name="T3" fmla="*/ 138 h 139"/>
                  <a:gd name="T4" fmla="*/ 224 w 299"/>
                  <a:gd name="T5" fmla="*/ 0 h 139"/>
                  <a:gd name="T6" fmla="*/ 243 w 299"/>
                  <a:gd name="T7" fmla="*/ 138 h 139"/>
                  <a:gd name="T8" fmla="*/ 298 w 299"/>
                  <a:gd name="T9" fmla="*/ 138 h 139"/>
                  <a:gd name="T10" fmla="*/ 0 60000 65536"/>
                  <a:gd name="T11" fmla="*/ 0 60000 65536"/>
                  <a:gd name="T12" fmla="*/ 0 60000 65536"/>
                  <a:gd name="T13" fmla="*/ 0 60000 65536"/>
                  <a:gd name="T14" fmla="*/ 0 60000 65536"/>
                  <a:gd name="T15" fmla="*/ 0 w 299"/>
                  <a:gd name="T16" fmla="*/ 0 h 139"/>
                  <a:gd name="T17" fmla="*/ 299 w 299"/>
                  <a:gd name="T18" fmla="*/ 139 h 139"/>
                </a:gdLst>
                <a:ahLst/>
                <a:cxnLst>
                  <a:cxn ang="T10">
                    <a:pos x="T0" y="T1"/>
                  </a:cxn>
                  <a:cxn ang="T11">
                    <a:pos x="T2" y="T3"/>
                  </a:cxn>
                  <a:cxn ang="T12">
                    <a:pos x="T4" y="T5"/>
                  </a:cxn>
                  <a:cxn ang="T13">
                    <a:pos x="T6" y="T7"/>
                  </a:cxn>
                  <a:cxn ang="T14">
                    <a:pos x="T8" y="T9"/>
                  </a:cxn>
                </a:cxnLst>
                <a:rect l="T15" t="T16" r="T17" b="T18"/>
                <a:pathLst>
                  <a:path w="299" h="139">
                    <a:moveTo>
                      <a:pt x="0" y="138"/>
                    </a:moveTo>
                    <a:lnTo>
                      <a:pt x="56" y="138"/>
                    </a:lnTo>
                    <a:lnTo>
                      <a:pt x="224" y="0"/>
                    </a:lnTo>
                    <a:lnTo>
                      <a:pt x="243" y="138"/>
                    </a:lnTo>
                    <a:lnTo>
                      <a:pt x="298" y="138"/>
                    </a:lnTo>
                  </a:path>
                </a:pathLst>
              </a:custGeom>
              <a:noFill/>
              <a:ln w="19050">
                <a:solidFill>
                  <a:srgbClr val="000000"/>
                </a:solidFill>
                <a:round/>
                <a:headEnd/>
                <a:tailEnd/>
              </a:ln>
            </p:spPr>
            <p:txBody>
              <a:bodyPr lIns="0" tIns="0" rIns="0" bIns="0"/>
              <a:lstStyle/>
              <a:p>
                <a:endParaRPr lang="en-US" dirty="0"/>
              </a:p>
            </p:txBody>
          </p:sp>
        </p:grpSp>
        <p:grpSp>
          <p:nvGrpSpPr>
            <p:cNvPr id="5" name="Group 13"/>
            <p:cNvGrpSpPr>
              <a:grpSpLocks/>
            </p:cNvGrpSpPr>
            <p:nvPr/>
          </p:nvGrpSpPr>
          <p:grpSpPr bwMode="auto">
            <a:xfrm>
              <a:off x="4888" y="445"/>
              <a:ext cx="243" cy="236"/>
              <a:chOff x="4762" y="1086"/>
              <a:chExt cx="268" cy="268"/>
            </a:xfrm>
          </p:grpSpPr>
          <p:sp>
            <p:nvSpPr>
              <p:cNvPr id="20595" name="Freeform 14"/>
              <p:cNvSpPr>
                <a:spLocks/>
              </p:cNvSpPr>
              <p:nvPr/>
            </p:nvSpPr>
            <p:spPr bwMode="auto">
              <a:xfrm>
                <a:off x="4762" y="1086"/>
                <a:ext cx="268" cy="268"/>
              </a:xfrm>
              <a:custGeom>
                <a:avLst/>
                <a:gdLst>
                  <a:gd name="T0" fmla="*/ 267 w 268"/>
                  <a:gd name="T1" fmla="*/ 0 h 268"/>
                  <a:gd name="T2" fmla="*/ 267 w 268"/>
                  <a:gd name="T3" fmla="*/ 267 h 268"/>
                  <a:gd name="T4" fmla="*/ 0 w 268"/>
                  <a:gd name="T5" fmla="*/ 267 h 268"/>
                  <a:gd name="T6" fmla="*/ 0 w 268"/>
                  <a:gd name="T7" fmla="*/ 0 h 268"/>
                  <a:gd name="T8" fmla="*/ 267 w 268"/>
                  <a:gd name="T9" fmla="*/ 0 h 268"/>
                  <a:gd name="T10" fmla="*/ 0 60000 65536"/>
                  <a:gd name="T11" fmla="*/ 0 60000 65536"/>
                  <a:gd name="T12" fmla="*/ 0 60000 65536"/>
                  <a:gd name="T13" fmla="*/ 0 60000 65536"/>
                  <a:gd name="T14" fmla="*/ 0 60000 65536"/>
                  <a:gd name="T15" fmla="*/ 0 w 268"/>
                  <a:gd name="T16" fmla="*/ 0 h 268"/>
                  <a:gd name="T17" fmla="*/ 268 w 268"/>
                  <a:gd name="T18" fmla="*/ 268 h 268"/>
                </a:gdLst>
                <a:ahLst/>
                <a:cxnLst>
                  <a:cxn ang="T10">
                    <a:pos x="T0" y="T1"/>
                  </a:cxn>
                  <a:cxn ang="T11">
                    <a:pos x="T2" y="T3"/>
                  </a:cxn>
                  <a:cxn ang="T12">
                    <a:pos x="T4" y="T5"/>
                  </a:cxn>
                  <a:cxn ang="T13">
                    <a:pos x="T6" y="T7"/>
                  </a:cxn>
                  <a:cxn ang="T14">
                    <a:pos x="T8" y="T9"/>
                  </a:cxn>
                </a:cxnLst>
                <a:rect l="T15" t="T16" r="T17" b="T18"/>
                <a:pathLst>
                  <a:path w="268" h="268">
                    <a:moveTo>
                      <a:pt x="267" y="0"/>
                    </a:moveTo>
                    <a:lnTo>
                      <a:pt x="267" y="267"/>
                    </a:lnTo>
                    <a:lnTo>
                      <a:pt x="0" y="267"/>
                    </a:lnTo>
                    <a:lnTo>
                      <a:pt x="0" y="0"/>
                    </a:lnTo>
                    <a:lnTo>
                      <a:pt x="267" y="0"/>
                    </a:lnTo>
                  </a:path>
                </a:pathLst>
              </a:custGeom>
              <a:noFill/>
              <a:ln w="19050">
                <a:solidFill>
                  <a:srgbClr val="000000"/>
                </a:solidFill>
                <a:round/>
                <a:headEnd/>
                <a:tailEnd/>
              </a:ln>
            </p:spPr>
            <p:txBody>
              <a:bodyPr lIns="0" tIns="0" rIns="0" bIns="0"/>
              <a:lstStyle/>
              <a:p>
                <a:endParaRPr lang="en-US" dirty="0"/>
              </a:p>
            </p:txBody>
          </p:sp>
          <p:sp>
            <p:nvSpPr>
              <p:cNvPr id="20596" name="Freeform 15"/>
              <p:cNvSpPr>
                <a:spLocks/>
              </p:cNvSpPr>
              <p:nvPr/>
            </p:nvSpPr>
            <p:spPr bwMode="auto">
              <a:xfrm>
                <a:off x="4838" y="1164"/>
                <a:ext cx="115" cy="115"/>
              </a:xfrm>
              <a:custGeom>
                <a:avLst/>
                <a:gdLst>
                  <a:gd name="T0" fmla="*/ 0 w 115"/>
                  <a:gd name="T1" fmla="*/ 0 h 115"/>
                  <a:gd name="T2" fmla="*/ 0 w 115"/>
                  <a:gd name="T3" fmla="*/ 114 h 115"/>
                  <a:gd name="T4" fmla="*/ 114 w 115"/>
                  <a:gd name="T5" fmla="*/ 56 h 115"/>
                  <a:gd name="T6" fmla="*/ 0 w 115"/>
                  <a:gd name="T7" fmla="*/ 0 h 115"/>
                  <a:gd name="T8" fmla="*/ 0 60000 65536"/>
                  <a:gd name="T9" fmla="*/ 0 60000 65536"/>
                  <a:gd name="T10" fmla="*/ 0 60000 65536"/>
                  <a:gd name="T11" fmla="*/ 0 60000 65536"/>
                  <a:gd name="T12" fmla="*/ 0 w 115"/>
                  <a:gd name="T13" fmla="*/ 0 h 115"/>
                  <a:gd name="T14" fmla="*/ 115 w 115"/>
                  <a:gd name="T15" fmla="*/ 115 h 115"/>
                </a:gdLst>
                <a:ahLst/>
                <a:cxnLst>
                  <a:cxn ang="T8">
                    <a:pos x="T0" y="T1"/>
                  </a:cxn>
                  <a:cxn ang="T9">
                    <a:pos x="T2" y="T3"/>
                  </a:cxn>
                  <a:cxn ang="T10">
                    <a:pos x="T4" y="T5"/>
                  </a:cxn>
                  <a:cxn ang="T11">
                    <a:pos x="T6" y="T7"/>
                  </a:cxn>
                </a:cxnLst>
                <a:rect l="T12" t="T13" r="T14" b="T15"/>
                <a:pathLst>
                  <a:path w="115" h="115">
                    <a:moveTo>
                      <a:pt x="0" y="0"/>
                    </a:moveTo>
                    <a:lnTo>
                      <a:pt x="0" y="114"/>
                    </a:lnTo>
                    <a:lnTo>
                      <a:pt x="114" y="56"/>
                    </a:lnTo>
                    <a:lnTo>
                      <a:pt x="0" y="0"/>
                    </a:lnTo>
                  </a:path>
                </a:pathLst>
              </a:custGeom>
              <a:noFill/>
              <a:ln w="19050">
                <a:solidFill>
                  <a:srgbClr val="000000"/>
                </a:solidFill>
                <a:round/>
                <a:headEnd/>
                <a:tailEnd/>
              </a:ln>
            </p:spPr>
            <p:txBody>
              <a:bodyPr lIns="0" tIns="0" rIns="0" bIns="0"/>
              <a:lstStyle/>
              <a:p>
                <a:endParaRPr lang="en-US" dirty="0"/>
              </a:p>
            </p:txBody>
          </p:sp>
          <p:sp>
            <p:nvSpPr>
              <p:cNvPr id="20597" name="Line 16"/>
              <p:cNvSpPr>
                <a:spLocks noChangeShapeType="1"/>
              </p:cNvSpPr>
              <p:nvPr/>
            </p:nvSpPr>
            <p:spPr bwMode="auto">
              <a:xfrm>
                <a:off x="4952" y="1164"/>
                <a:ext cx="0" cy="114"/>
              </a:xfrm>
              <a:prstGeom prst="line">
                <a:avLst/>
              </a:prstGeom>
              <a:noFill/>
              <a:ln w="19050">
                <a:solidFill>
                  <a:srgbClr val="000000"/>
                </a:solidFill>
                <a:round/>
                <a:headEnd/>
                <a:tailEnd/>
              </a:ln>
            </p:spPr>
            <p:txBody>
              <a:bodyPr lIns="0" tIns="0" rIns="0" bIns="0"/>
              <a:lstStyle/>
              <a:p>
                <a:endParaRPr lang="en-US" dirty="0"/>
              </a:p>
            </p:txBody>
          </p:sp>
        </p:grpSp>
        <p:sp>
          <p:nvSpPr>
            <p:cNvPr id="20536" name="Freeform 17"/>
            <p:cNvSpPr>
              <a:spLocks/>
            </p:cNvSpPr>
            <p:nvPr/>
          </p:nvSpPr>
          <p:spPr bwMode="auto">
            <a:xfrm>
              <a:off x="4893" y="1113"/>
              <a:ext cx="593" cy="481"/>
            </a:xfrm>
            <a:custGeom>
              <a:avLst/>
              <a:gdLst>
                <a:gd name="T0" fmla="*/ 538 w 652"/>
                <a:gd name="T1" fmla="*/ 0 h 545"/>
                <a:gd name="T2" fmla="*/ 538 w 652"/>
                <a:gd name="T3" fmla="*/ 424 h 545"/>
                <a:gd name="T4" fmla="*/ 0 w 652"/>
                <a:gd name="T5" fmla="*/ 424 h 545"/>
                <a:gd name="T6" fmla="*/ 0 w 652"/>
                <a:gd name="T7" fmla="*/ 0 h 545"/>
                <a:gd name="T8" fmla="*/ 538 w 652"/>
                <a:gd name="T9" fmla="*/ 0 h 545"/>
                <a:gd name="T10" fmla="*/ 0 60000 65536"/>
                <a:gd name="T11" fmla="*/ 0 60000 65536"/>
                <a:gd name="T12" fmla="*/ 0 60000 65536"/>
                <a:gd name="T13" fmla="*/ 0 60000 65536"/>
                <a:gd name="T14" fmla="*/ 0 60000 65536"/>
                <a:gd name="T15" fmla="*/ 0 w 652"/>
                <a:gd name="T16" fmla="*/ 0 h 545"/>
                <a:gd name="T17" fmla="*/ 652 w 652"/>
                <a:gd name="T18" fmla="*/ 545 h 545"/>
              </a:gdLst>
              <a:ahLst/>
              <a:cxnLst>
                <a:cxn ang="T10">
                  <a:pos x="T0" y="T1"/>
                </a:cxn>
                <a:cxn ang="T11">
                  <a:pos x="T2" y="T3"/>
                </a:cxn>
                <a:cxn ang="T12">
                  <a:pos x="T4" y="T5"/>
                </a:cxn>
                <a:cxn ang="T13">
                  <a:pos x="T6" y="T7"/>
                </a:cxn>
                <a:cxn ang="T14">
                  <a:pos x="T8" y="T9"/>
                </a:cxn>
              </a:cxnLst>
              <a:rect l="T15" t="T16" r="T17" b="T18"/>
              <a:pathLst>
                <a:path w="652" h="545">
                  <a:moveTo>
                    <a:pt x="651" y="0"/>
                  </a:moveTo>
                  <a:lnTo>
                    <a:pt x="651" y="544"/>
                  </a:lnTo>
                  <a:lnTo>
                    <a:pt x="0" y="544"/>
                  </a:lnTo>
                  <a:lnTo>
                    <a:pt x="0" y="0"/>
                  </a:lnTo>
                  <a:lnTo>
                    <a:pt x="651" y="0"/>
                  </a:lnTo>
                </a:path>
              </a:pathLst>
            </a:custGeom>
            <a:noFill/>
            <a:ln w="19050">
              <a:solidFill>
                <a:srgbClr val="000000"/>
              </a:solidFill>
              <a:round/>
              <a:headEnd/>
              <a:tailEnd/>
            </a:ln>
          </p:spPr>
          <p:txBody>
            <a:bodyPr lIns="0" tIns="0" rIns="0" bIns="0"/>
            <a:lstStyle/>
            <a:p>
              <a:endParaRPr lang="en-US" dirty="0"/>
            </a:p>
          </p:txBody>
        </p:sp>
        <p:sp>
          <p:nvSpPr>
            <p:cNvPr id="20538" name="Line 19"/>
            <p:cNvSpPr>
              <a:spLocks noChangeShapeType="1"/>
            </p:cNvSpPr>
            <p:nvPr/>
          </p:nvSpPr>
          <p:spPr bwMode="auto">
            <a:xfrm>
              <a:off x="3114" y="591"/>
              <a:ext cx="149" cy="0"/>
            </a:xfrm>
            <a:prstGeom prst="line">
              <a:avLst/>
            </a:prstGeom>
            <a:noFill/>
            <a:ln w="19050">
              <a:solidFill>
                <a:srgbClr val="000000"/>
              </a:solidFill>
              <a:round/>
              <a:headEnd/>
              <a:tailEnd/>
            </a:ln>
          </p:spPr>
          <p:txBody>
            <a:bodyPr lIns="0" tIns="0" rIns="0" bIns="0"/>
            <a:lstStyle/>
            <a:p>
              <a:endParaRPr lang="en-US" dirty="0"/>
            </a:p>
          </p:txBody>
        </p:sp>
        <p:sp>
          <p:nvSpPr>
            <p:cNvPr id="20539" name="Freeform 20"/>
            <p:cNvSpPr>
              <a:spLocks/>
            </p:cNvSpPr>
            <p:nvPr/>
          </p:nvSpPr>
          <p:spPr bwMode="auto">
            <a:xfrm>
              <a:off x="3596" y="569"/>
              <a:ext cx="51" cy="25"/>
            </a:xfrm>
            <a:custGeom>
              <a:avLst/>
              <a:gdLst>
                <a:gd name="T0" fmla="*/ 46 w 56"/>
                <a:gd name="T1" fmla="*/ 12 h 28"/>
                <a:gd name="T2" fmla="*/ 0 w 56"/>
                <a:gd name="T3" fmla="*/ 0 h 28"/>
                <a:gd name="T4" fmla="*/ 12 w 56"/>
                <a:gd name="T5" fmla="*/ 12 h 28"/>
                <a:gd name="T6" fmla="*/ 0 w 56"/>
                <a:gd name="T7" fmla="*/ 21 h 28"/>
                <a:gd name="T8" fmla="*/ 46 w 56"/>
                <a:gd name="T9" fmla="*/ 12 h 28"/>
                <a:gd name="T10" fmla="*/ 46 w 56"/>
                <a:gd name="T11" fmla="*/ 12 h 28"/>
                <a:gd name="T12" fmla="*/ 0 60000 65536"/>
                <a:gd name="T13" fmla="*/ 0 60000 65536"/>
                <a:gd name="T14" fmla="*/ 0 60000 65536"/>
                <a:gd name="T15" fmla="*/ 0 60000 65536"/>
                <a:gd name="T16" fmla="*/ 0 60000 65536"/>
                <a:gd name="T17" fmla="*/ 0 60000 65536"/>
                <a:gd name="T18" fmla="*/ 0 w 56"/>
                <a:gd name="T19" fmla="*/ 0 h 28"/>
                <a:gd name="T20" fmla="*/ 56 w 5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6" h="28">
                  <a:moveTo>
                    <a:pt x="55" y="15"/>
                  </a:moveTo>
                  <a:lnTo>
                    <a:pt x="0" y="0"/>
                  </a:lnTo>
                  <a:lnTo>
                    <a:pt x="14" y="15"/>
                  </a:lnTo>
                  <a:lnTo>
                    <a:pt x="0" y="27"/>
                  </a:lnTo>
                  <a:lnTo>
                    <a:pt x="55" y="15"/>
                  </a:lnTo>
                </a:path>
              </a:pathLst>
            </a:custGeom>
            <a:solidFill>
              <a:srgbClr val="000000"/>
            </a:solidFill>
            <a:ln w="19050">
              <a:solidFill>
                <a:srgbClr val="000000"/>
              </a:solidFill>
              <a:round/>
              <a:headEnd/>
              <a:tailEnd/>
            </a:ln>
          </p:spPr>
          <p:txBody>
            <a:bodyPr lIns="0" tIns="0" rIns="0" bIns="0"/>
            <a:lstStyle/>
            <a:p>
              <a:endParaRPr lang="en-US" dirty="0"/>
            </a:p>
          </p:txBody>
        </p:sp>
        <p:sp>
          <p:nvSpPr>
            <p:cNvPr id="20540" name="Line 21"/>
            <p:cNvSpPr>
              <a:spLocks noChangeShapeType="1"/>
            </p:cNvSpPr>
            <p:nvPr/>
          </p:nvSpPr>
          <p:spPr bwMode="auto">
            <a:xfrm>
              <a:off x="4424" y="573"/>
              <a:ext cx="73" cy="0"/>
            </a:xfrm>
            <a:prstGeom prst="line">
              <a:avLst/>
            </a:prstGeom>
            <a:noFill/>
            <a:ln w="19050">
              <a:solidFill>
                <a:srgbClr val="000000"/>
              </a:solidFill>
              <a:round/>
              <a:headEnd/>
              <a:tailEnd/>
            </a:ln>
          </p:spPr>
          <p:txBody>
            <a:bodyPr lIns="0" tIns="0" rIns="0" bIns="0"/>
            <a:lstStyle/>
            <a:p>
              <a:endParaRPr lang="en-US" dirty="0"/>
            </a:p>
          </p:txBody>
        </p:sp>
        <p:sp>
          <p:nvSpPr>
            <p:cNvPr id="20541" name="Freeform 22"/>
            <p:cNvSpPr>
              <a:spLocks/>
            </p:cNvSpPr>
            <p:nvPr/>
          </p:nvSpPr>
          <p:spPr bwMode="auto">
            <a:xfrm>
              <a:off x="4485" y="561"/>
              <a:ext cx="51" cy="26"/>
            </a:xfrm>
            <a:custGeom>
              <a:avLst/>
              <a:gdLst>
                <a:gd name="T0" fmla="*/ 46 w 56"/>
                <a:gd name="T1" fmla="*/ 12 h 29"/>
                <a:gd name="T2" fmla="*/ 0 w 56"/>
                <a:gd name="T3" fmla="*/ 0 h 29"/>
                <a:gd name="T4" fmla="*/ 11 w 56"/>
                <a:gd name="T5" fmla="*/ 12 h 29"/>
                <a:gd name="T6" fmla="*/ 0 w 56"/>
                <a:gd name="T7" fmla="*/ 22 h 29"/>
                <a:gd name="T8" fmla="*/ 46 w 56"/>
                <a:gd name="T9" fmla="*/ 12 h 29"/>
                <a:gd name="T10" fmla="*/ 46 w 56"/>
                <a:gd name="T11" fmla="*/ 12 h 29"/>
                <a:gd name="T12" fmla="*/ 0 60000 65536"/>
                <a:gd name="T13" fmla="*/ 0 60000 65536"/>
                <a:gd name="T14" fmla="*/ 0 60000 65536"/>
                <a:gd name="T15" fmla="*/ 0 60000 65536"/>
                <a:gd name="T16" fmla="*/ 0 60000 65536"/>
                <a:gd name="T17" fmla="*/ 0 60000 65536"/>
                <a:gd name="T18" fmla="*/ 0 w 56"/>
                <a:gd name="T19" fmla="*/ 0 h 29"/>
                <a:gd name="T20" fmla="*/ 56 w 56"/>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56" h="29">
                  <a:moveTo>
                    <a:pt x="55" y="14"/>
                  </a:moveTo>
                  <a:lnTo>
                    <a:pt x="0" y="0"/>
                  </a:lnTo>
                  <a:lnTo>
                    <a:pt x="13" y="14"/>
                  </a:lnTo>
                  <a:lnTo>
                    <a:pt x="0" y="28"/>
                  </a:lnTo>
                  <a:lnTo>
                    <a:pt x="55" y="14"/>
                  </a:lnTo>
                </a:path>
              </a:pathLst>
            </a:custGeom>
            <a:solidFill>
              <a:srgbClr val="000000"/>
            </a:solidFill>
            <a:ln w="19050">
              <a:solidFill>
                <a:srgbClr val="000000"/>
              </a:solidFill>
              <a:round/>
              <a:headEnd/>
              <a:tailEnd/>
            </a:ln>
          </p:spPr>
          <p:txBody>
            <a:bodyPr lIns="0" tIns="0" rIns="0" bIns="0"/>
            <a:lstStyle/>
            <a:p>
              <a:endParaRPr lang="en-US" dirty="0"/>
            </a:p>
          </p:txBody>
        </p:sp>
        <p:sp>
          <p:nvSpPr>
            <p:cNvPr id="20542" name="Freeform 23"/>
            <p:cNvSpPr>
              <a:spLocks/>
            </p:cNvSpPr>
            <p:nvPr/>
          </p:nvSpPr>
          <p:spPr bwMode="auto">
            <a:xfrm>
              <a:off x="5135" y="588"/>
              <a:ext cx="108" cy="160"/>
            </a:xfrm>
            <a:custGeom>
              <a:avLst/>
              <a:gdLst>
                <a:gd name="T0" fmla="*/ 0 w 119"/>
                <a:gd name="T1" fmla="*/ 0 h 182"/>
                <a:gd name="T2" fmla="*/ 97 w 119"/>
                <a:gd name="T3" fmla="*/ 0 h 182"/>
                <a:gd name="T4" fmla="*/ 97 w 119"/>
                <a:gd name="T5" fmla="*/ 140 h 182"/>
                <a:gd name="T6" fmla="*/ 0 60000 65536"/>
                <a:gd name="T7" fmla="*/ 0 60000 65536"/>
                <a:gd name="T8" fmla="*/ 0 60000 65536"/>
                <a:gd name="T9" fmla="*/ 0 w 119"/>
                <a:gd name="T10" fmla="*/ 0 h 182"/>
                <a:gd name="T11" fmla="*/ 119 w 119"/>
                <a:gd name="T12" fmla="*/ 182 h 182"/>
              </a:gdLst>
              <a:ahLst/>
              <a:cxnLst>
                <a:cxn ang="T6">
                  <a:pos x="T0" y="T1"/>
                </a:cxn>
                <a:cxn ang="T7">
                  <a:pos x="T2" y="T3"/>
                </a:cxn>
                <a:cxn ang="T8">
                  <a:pos x="T4" y="T5"/>
                </a:cxn>
              </a:cxnLst>
              <a:rect l="T9" t="T10" r="T11" b="T12"/>
              <a:pathLst>
                <a:path w="119" h="182">
                  <a:moveTo>
                    <a:pt x="0" y="0"/>
                  </a:moveTo>
                  <a:lnTo>
                    <a:pt x="118" y="0"/>
                  </a:lnTo>
                  <a:lnTo>
                    <a:pt x="118" y="181"/>
                  </a:lnTo>
                </a:path>
              </a:pathLst>
            </a:custGeom>
            <a:noFill/>
            <a:ln w="19050">
              <a:solidFill>
                <a:srgbClr val="000000"/>
              </a:solidFill>
              <a:round/>
              <a:headEnd/>
              <a:tailEnd/>
            </a:ln>
          </p:spPr>
          <p:txBody>
            <a:bodyPr lIns="0" tIns="0" rIns="0" bIns="0"/>
            <a:lstStyle/>
            <a:p>
              <a:endParaRPr lang="en-US" dirty="0"/>
            </a:p>
          </p:txBody>
        </p:sp>
        <p:sp>
          <p:nvSpPr>
            <p:cNvPr id="20543" name="Freeform 24"/>
            <p:cNvSpPr>
              <a:spLocks/>
            </p:cNvSpPr>
            <p:nvPr/>
          </p:nvSpPr>
          <p:spPr bwMode="auto">
            <a:xfrm>
              <a:off x="5230" y="736"/>
              <a:ext cx="25" cy="48"/>
            </a:xfrm>
            <a:custGeom>
              <a:avLst/>
              <a:gdLst>
                <a:gd name="T0" fmla="*/ 12 w 28"/>
                <a:gd name="T1" fmla="*/ 41 h 55"/>
                <a:gd name="T2" fmla="*/ 21 w 28"/>
                <a:gd name="T3" fmla="*/ 0 h 55"/>
                <a:gd name="T4" fmla="*/ 12 w 28"/>
                <a:gd name="T5" fmla="*/ 10 h 55"/>
                <a:gd name="T6" fmla="*/ 0 w 28"/>
                <a:gd name="T7" fmla="*/ 0 h 55"/>
                <a:gd name="T8" fmla="*/ 12 w 28"/>
                <a:gd name="T9" fmla="*/ 41 h 55"/>
                <a:gd name="T10" fmla="*/ 12 w 28"/>
                <a:gd name="T11" fmla="*/ 41 h 55"/>
                <a:gd name="T12" fmla="*/ 0 60000 65536"/>
                <a:gd name="T13" fmla="*/ 0 60000 65536"/>
                <a:gd name="T14" fmla="*/ 0 60000 65536"/>
                <a:gd name="T15" fmla="*/ 0 60000 65536"/>
                <a:gd name="T16" fmla="*/ 0 60000 65536"/>
                <a:gd name="T17" fmla="*/ 0 60000 65536"/>
                <a:gd name="T18" fmla="*/ 0 w 28"/>
                <a:gd name="T19" fmla="*/ 0 h 55"/>
                <a:gd name="T20" fmla="*/ 28 w 2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8" h="55">
                  <a:moveTo>
                    <a:pt x="14" y="54"/>
                  </a:moveTo>
                  <a:lnTo>
                    <a:pt x="27" y="0"/>
                  </a:lnTo>
                  <a:lnTo>
                    <a:pt x="14" y="13"/>
                  </a:lnTo>
                  <a:lnTo>
                    <a:pt x="0" y="0"/>
                  </a:lnTo>
                  <a:lnTo>
                    <a:pt x="14" y="54"/>
                  </a:lnTo>
                </a:path>
              </a:pathLst>
            </a:custGeom>
            <a:solidFill>
              <a:srgbClr val="000000"/>
            </a:solidFill>
            <a:ln w="19050">
              <a:solidFill>
                <a:srgbClr val="000000"/>
              </a:solidFill>
              <a:round/>
              <a:headEnd/>
              <a:tailEnd/>
            </a:ln>
          </p:spPr>
          <p:txBody>
            <a:bodyPr lIns="0" tIns="0" rIns="0" bIns="0"/>
            <a:lstStyle/>
            <a:p>
              <a:endParaRPr lang="en-US" dirty="0"/>
            </a:p>
          </p:txBody>
        </p:sp>
        <p:sp>
          <p:nvSpPr>
            <p:cNvPr id="20544" name="Line 25"/>
            <p:cNvSpPr>
              <a:spLocks noChangeShapeType="1"/>
            </p:cNvSpPr>
            <p:nvPr/>
          </p:nvSpPr>
          <p:spPr bwMode="auto">
            <a:xfrm>
              <a:off x="5248" y="1019"/>
              <a:ext cx="0" cy="65"/>
            </a:xfrm>
            <a:prstGeom prst="line">
              <a:avLst/>
            </a:prstGeom>
            <a:noFill/>
            <a:ln w="19050">
              <a:solidFill>
                <a:srgbClr val="000000"/>
              </a:solidFill>
              <a:round/>
              <a:headEnd/>
              <a:tailEnd/>
            </a:ln>
          </p:spPr>
          <p:txBody>
            <a:bodyPr lIns="0" tIns="0" rIns="0" bIns="0"/>
            <a:lstStyle/>
            <a:p>
              <a:endParaRPr lang="en-US" dirty="0"/>
            </a:p>
          </p:txBody>
        </p:sp>
        <p:sp>
          <p:nvSpPr>
            <p:cNvPr id="20545" name="Freeform 26"/>
            <p:cNvSpPr>
              <a:spLocks/>
            </p:cNvSpPr>
            <p:nvPr/>
          </p:nvSpPr>
          <p:spPr bwMode="auto">
            <a:xfrm>
              <a:off x="5235" y="1073"/>
              <a:ext cx="25" cy="48"/>
            </a:xfrm>
            <a:custGeom>
              <a:avLst/>
              <a:gdLst>
                <a:gd name="T0" fmla="*/ 12 w 27"/>
                <a:gd name="T1" fmla="*/ 41 h 55"/>
                <a:gd name="T2" fmla="*/ 22 w 27"/>
                <a:gd name="T3" fmla="*/ 0 h 55"/>
                <a:gd name="T4" fmla="*/ 12 w 27"/>
                <a:gd name="T5" fmla="*/ 10 h 55"/>
                <a:gd name="T6" fmla="*/ 0 w 27"/>
                <a:gd name="T7" fmla="*/ 0 h 55"/>
                <a:gd name="T8" fmla="*/ 12 w 27"/>
                <a:gd name="T9" fmla="*/ 41 h 55"/>
                <a:gd name="T10" fmla="*/ 12 w 27"/>
                <a:gd name="T11" fmla="*/ 41 h 55"/>
                <a:gd name="T12" fmla="*/ 0 60000 65536"/>
                <a:gd name="T13" fmla="*/ 0 60000 65536"/>
                <a:gd name="T14" fmla="*/ 0 60000 65536"/>
                <a:gd name="T15" fmla="*/ 0 60000 65536"/>
                <a:gd name="T16" fmla="*/ 0 60000 65536"/>
                <a:gd name="T17" fmla="*/ 0 60000 65536"/>
                <a:gd name="T18" fmla="*/ 0 w 27"/>
                <a:gd name="T19" fmla="*/ 0 h 55"/>
                <a:gd name="T20" fmla="*/ 27 w 27"/>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7" h="55">
                  <a:moveTo>
                    <a:pt x="14" y="54"/>
                  </a:moveTo>
                  <a:lnTo>
                    <a:pt x="26" y="0"/>
                  </a:lnTo>
                  <a:lnTo>
                    <a:pt x="14" y="13"/>
                  </a:lnTo>
                  <a:lnTo>
                    <a:pt x="0" y="0"/>
                  </a:lnTo>
                  <a:lnTo>
                    <a:pt x="14" y="54"/>
                  </a:lnTo>
                </a:path>
              </a:pathLst>
            </a:custGeom>
            <a:solidFill>
              <a:srgbClr val="000000"/>
            </a:solidFill>
            <a:ln w="19050">
              <a:solidFill>
                <a:srgbClr val="000000"/>
              </a:solidFill>
              <a:round/>
              <a:headEnd/>
              <a:tailEnd/>
            </a:ln>
          </p:spPr>
          <p:txBody>
            <a:bodyPr lIns="0" tIns="0" rIns="0" bIns="0"/>
            <a:lstStyle/>
            <a:p>
              <a:endParaRPr lang="en-US" dirty="0"/>
            </a:p>
          </p:txBody>
        </p:sp>
        <p:sp>
          <p:nvSpPr>
            <p:cNvPr id="20546" name="Line 27"/>
            <p:cNvSpPr>
              <a:spLocks noChangeShapeType="1"/>
            </p:cNvSpPr>
            <p:nvPr/>
          </p:nvSpPr>
          <p:spPr bwMode="auto">
            <a:xfrm flipH="1">
              <a:off x="3568" y="1098"/>
              <a:ext cx="456" cy="0"/>
            </a:xfrm>
            <a:prstGeom prst="line">
              <a:avLst/>
            </a:prstGeom>
            <a:noFill/>
            <a:ln w="19050">
              <a:solidFill>
                <a:srgbClr val="000000"/>
              </a:solidFill>
              <a:round/>
              <a:headEnd/>
              <a:tailEnd/>
            </a:ln>
          </p:spPr>
          <p:txBody>
            <a:bodyPr lIns="0" tIns="0" rIns="0" bIns="0"/>
            <a:lstStyle/>
            <a:p>
              <a:endParaRPr lang="en-US" dirty="0"/>
            </a:p>
          </p:txBody>
        </p:sp>
        <p:sp>
          <p:nvSpPr>
            <p:cNvPr id="20547" name="Freeform 28"/>
            <p:cNvSpPr>
              <a:spLocks/>
            </p:cNvSpPr>
            <p:nvPr/>
          </p:nvSpPr>
          <p:spPr bwMode="auto">
            <a:xfrm>
              <a:off x="3531" y="1086"/>
              <a:ext cx="50" cy="25"/>
            </a:xfrm>
            <a:custGeom>
              <a:avLst/>
              <a:gdLst>
                <a:gd name="T0" fmla="*/ 0 w 55"/>
                <a:gd name="T1" fmla="*/ 11 h 28"/>
                <a:gd name="T2" fmla="*/ 45 w 55"/>
                <a:gd name="T3" fmla="*/ 21 h 28"/>
                <a:gd name="T4" fmla="*/ 34 w 55"/>
                <a:gd name="T5" fmla="*/ 11 h 28"/>
                <a:gd name="T6" fmla="*/ 45 w 55"/>
                <a:gd name="T7" fmla="*/ 0 h 28"/>
                <a:gd name="T8" fmla="*/ 0 w 55"/>
                <a:gd name="T9" fmla="*/ 11 h 28"/>
                <a:gd name="T10" fmla="*/ 0 w 55"/>
                <a:gd name="T11" fmla="*/ 11 h 28"/>
                <a:gd name="T12" fmla="*/ 0 60000 65536"/>
                <a:gd name="T13" fmla="*/ 0 60000 65536"/>
                <a:gd name="T14" fmla="*/ 0 60000 65536"/>
                <a:gd name="T15" fmla="*/ 0 60000 65536"/>
                <a:gd name="T16" fmla="*/ 0 60000 65536"/>
                <a:gd name="T17" fmla="*/ 0 60000 65536"/>
                <a:gd name="T18" fmla="*/ 0 w 55"/>
                <a:gd name="T19" fmla="*/ 0 h 28"/>
                <a:gd name="T20" fmla="*/ 55 w 5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5" h="28">
                  <a:moveTo>
                    <a:pt x="0" y="13"/>
                  </a:moveTo>
                  <a:lnTo>
                    <a:pt x="54" y="27"/>
                  </a:lnTo>
                  <a:lnTo>
                    <a:pt x="41" y="13"/>
                  </a:lnTo>
                  <a:lnTo>
                    <a:pt x="54" y="0"/>
                  </a:lnTo>
                  <a:lnTo>
                    <a:pt x="0" y="13"/>
                  </a:lnTo>
                </a:path>
              </a:pathLst>
            </a:custGeom>
            <a:solidFill>
              <a:srgbClr val="000000"/>
            </a:solidFill>
            <a:ln w="19050">
              <a:solidFill>
                <a:srgbClr val="000000"/>
              </a:solidFill>
              <a:round/>
              <a:headEnd/>
              <a:tailEnd/>
            </a:ln>
          </p:spPr>
          <p:txBody>
            <a:bodyPr lIns="0" tIns="0" rIns="0" bIns="0"/>
            <a:lstStyle/>
            <a:p>
              <a:endParaRPr lang="en-US" dirty="0"/>
            </a:p>
          </p:txBody>
        </p:sp>
        <p:sp>
          <p:nvSpPr>
            <p:cNvPr id="20548" name="Line 29"/>
            <p:cNvSpPr>
              <a:spLocks noChangeShapeType="1"/>
            </p:cNvSpPr>
            <p:nvPr/>
          </p:nvSpPr>
          <p:spPr bwMode="auto">
            <a:xfrm flipV="1">
              <a:off x="3424" y="732"/>
              <a:ext cx="0" cy="237"/>
            </a:xfrm>
            <a:prstGeom prst="line">
              <a:avLst/>
            </a:prstGeom>
            <a:noFill/>
            <a:ln w="19050">
              <a:solidFill>
                <a:srgbClr val="000000"/>
              </a:solidFill>
              <a:round/>
              <a:headEnd/>
              <a:tailEnd/>
            </a:ln>
          </p:spPr>
          <p:txBody>
            <a:bodyPr lIns="0" tIns="0" rIns="0" bIns="0"/>
            <a:lstStyle/>
            <a:p>
              <a:endParaRPr lang="en-US" dirty="0"/>
            </a:p>
          </p:txBody>
        </p:sp>
        <p:grpSp>
          <p:nvGrpSpPr>
            <p:cNvPr id="6" name="Group 30"/>
            <p:cNvGrpSpPr>
              <a:grpSpLocks/>
            </p:cNvGrpSpPr>
            <p:nvPr/>
          </p:nvGrpSpPr>
          <p:grpSpPr bwMode="auto">
            <a:xfrm>
              <a:off x="3299" y="458"/>
              <a:ext cx="245" cy="237"/>
              <a:chOff x="3014" y="1101"/>
              <a:chExt cx="270" cy="269"/>
            </a:xfrm>
          </p:grpSpPr>
          <p:sp>
            <p:nvSpPr>
              <p:cNvPr id="20592" name="Freeform 31"/>
              <p:cNvSpPr>
                <a:spLocks/>
              </p:cNvSpPr>
              <p:nvPr/>
            </p:nvSpPr>
            <p:spPr bwMode="auto">
              <a:xfrm>
                <a:off x="3014" y="1101"/>
                <a:ext cx="270" cy="269"/>
              </a:xfrm>
              <a:custGeom>
                <a:avLst/>
                <a:gdLst>
                  <a:gd name="T0" fmla="*/ 268 w 270"/>
                  <a:gd name="T1" fmla="*/ 125 h 269"/>
                  <a:gd name="T2" fmla="*/ 264 w 270"/>
                  <a:gd name="T3" fmla="*/ 105 h 269"/>
                  <a:gd name="T4" fmla="*/ 259 w 270"/>
                  <a:gd name="T5" fmla="*/ 86 h 269"/>
                  <a:gd name="T6" fmla="*/ 250 w 270"/>
                  <a:gd name="T7" fmla="*/ 68 h 269"/>
                  <a:gd name="T8" fmla="*/ 238 w 270"/>
                  <a:gd name="T9" fmla="*/ 51 h 269"/>
                  <a:gd name="T10" fmla="*/ 224 w 270"/>
                  <a:gd name="T11" fmla="*/ 37 h 269"/>
                  <a:gd name="T12" fmla="*/ 209 w 270"/>
                  <a:gd name="T13" fmla="*/ 24 h 269"/>
                  <a:gd name="T14" fmla="*/ 192 w 270"/>
                  <a:gd name="T15" fmla="*/ 15 h 269"/>
                  <a:gd name="T16" fmla="*/ 173 w 270"/>
                  <a:gd name="T17" fmla="*/ 7 h 269"/>
                  <a:gd name="T18" fmla="*/ 154 w 270"/>
                  <a:gd name="T19" fmla="*/ 1 h 269"/>
                  <a:gd name="T20" fmla="*/ 134 w 270"/>
                  <a:gd name="T21" fmla="*/ 0 h 269"/>
                  <a:gd name="T22" fmla="*/ 114 w 270"/>
                  <a:gd name="T23" fmla="*/ 1 h 269"/>
                  <a:gd name="T24" fmla="*/ 95 w 270"/>
                  <a:gd name="T25" fmla="*/ 7 h 269"/>
                  <a:gd name="T26" fmla="*/ 75 w 270"/>
                  <a:gd name="T27" fmla="*/ 15 h 269"/>
                  <a:gd name="T28" fmla="*/ 59 w 270"/>
                  <a:gd name="T29" fmla="*/ 24 h 269"/>
                  <a:gd name="T30" fmla="*/ 44 w 270"/>
                  <a:gd name="T31" fmla="*/ 37 h 269"/>
                  <a:gd name="T32" fmla="*/ 30 w 270"/>
                  <a:gd name="T33" fmla="*/ 51 h 269"/>
                  <a:gd name="T34" fmla="*/ 18 w 270"/>
                  <a:gd name="T35" fmla="*/ 68 h 269"/>
                  <a:gd name="T36" fmla="*/ 9 w 270"/>
                  <a:gd name="T37" fmla="*/ 86 h 269"/>
                  <a:gd name="T38" fmla="*/ 3 w 270"/>
                  <a:gd name="T39" fmla="*/ 105 h 269"/>
                  <a:gd name="T40" fmla="*/ 0 w 270"/>
                  <a:gd name="T41" fmla="*/ 125 h 269"/>
                  <a:gd name="T42" fmla="*/ 0 w 270"/>
                  <a:gd name="T43" fmla="*/ 145 h 269"/>
                  <a:gd name="T44" fmla="*/ 3 w 270"/>
                  <a:gd name="T45" fmla="*/ 164 h 269"/>
                  <a:gd name="T46" fmla="*/ 9 w 270"/>
                  <a:gd name="T47" fmla="*/ 184 h 269"/>
                  <a:gd name="T48" fmla="*/ 18 w 270"/>
                  <a:gd name="T49" fmla="*/ 201 h 269"/>
                  <a:gd name="T50" fmla="*/ 30 w 270"/>
                  <a:gd name="T51" fmla="*/ 219 h 269"/>
                  <a:gd name="T52" fmla="*/ 44 w 270"/>
                  <a:gd name="T53" fmla="*/ 232 h 269"/>
                  <a:gd name="T54" fmla="*/ 59 w 270"/>
                  <a:gd name="T55" fmla="*/ 245 h 269"/>
                  <a:gd name="T56" fmla="*/ 75 w 270"/>
                  <a:gd name="T57" fmla="*/ 255 h 269"/>
                  <a:gd name="T58" fmla="*/ 95 w 270"/>
                  <a:gd name="T59" fmla="*/ 262 h 269"/>
                  <a:gd name="T60" fmla="*/ 114 w 270"/>
                  <a:gd name="T61" fmla="*/ 267 h 269"/>
                  <a:gd name="T62" fmla="*/ 134 w 270"/>
                  <a:gd name="T63" fmla="*/ 268 h 269"/>
                  <a:gd name="T64" fmla="*/ 154 w 270"/>
                  <a:gd name="T65" fmla="*/ 267 h 269"/>
                  <a:gd name="T66" fmla="*/ 173 w 270"/>
                  <a:gd name="T67" fmla="*/ 262 h 269"/>
                  <a:gd name="T68" fmla="*/ 192 w 270"/>
                  <a:gd name="T69" fmla="*/ 255 h 269"/>
                  <a:gd name="T70" fmla="*/ 209 w 270"/>
                  <a:gd name="T71" fmla="*/ 245 h 269"/>
                  <a:gd name="T72" fmla="*/ 224 w 270"/>
                  <a:gd name="T73" fmla="*/ 232 h 269"/>
                  <a:gd name="T74" fmla="*/ 238 w 270"/>
                  <a:gd name="T75" fmla="*/ 219 h 269"/>
                  <a:gd name="T76" fmla="*/ 250 w 270"/>
                  <a:gd name="T77" fmla="*/ 201 h 269"/>
                  <a:gd name="T78" fmla="*/ 259 w 270"/>
                  <a:gd name="T79" fmla="*/ 184 h 269"/>
                  <a:gd name="T80" fmla="*/ 264 w 270"/>
                  <a:gd name="T81" fmla="*/ 164 h 269"/>
                  <a:gd name="T82" fmla="*/ 268 w 270"/>
                  <a:gd name="T83" fmla="*/ 145 h 2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269"/>
                  <a:gd name="T128" fmla="*/ 270 w 270"/>
                  <a:gd name="T129" fmla="*/ 269 h 2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269">
                    <a:moveTo>
                      <a:pt x="269" y="135"/>
                    </a:moveTo>
                    <a:lnTo>
                      <a:pt x="268" y="125"/>
                    </a:lnTo>
                    <a:lnTo>
                      <a:pt x="266" y="115"/>
                    </a:lnTo>
                    <a:lnTo>
                      <a:pt x="264" y="105"/>
                    </a:lnTo>
                    <a:lnTo>
                      <a:pt x="262" y="95"/>
                    </a:lnTo>
                    <a:lnTo>
                      <a:pt x="259" y="86"/>
                    </a:lnTo>
                    <a:lnTo>
                      <a:pt x="255" y="76"/>
                    </a:lnTo>
                    <a:lnTo>
                      <a:pt x="250" y="68"/>
                    </a:lnTo>
                    <a:lnTo>
                      <a:pt x="244" y="59"/>
                    </a:lnTo>
                    <a:lnTo>
                      <a:pt x="238" y="51"/>
                    </a:lnTo>
                    <a:lnTo>
                      <a:pt x="232" y="44"/>
                    </a:lnTo>
                    <a:lnTo>
                      <a:pt x="224" y="37"/>
                    </a:lnTo>
                    <a:lnTo>
                      <a:pt x="218" y="29"/>
                    </a:lnTo>
                    <a:lnTo>
                      <a:pt x="209" y="24"/>
                    </a:lnTo>
                    <a:lnTo>
                      <a:pt x="200" y="19"/>
                    </a:lnTo>
                    <a:lnTo>
                      <a:pt x="192" y="15"/>
                    </a:lnTo>
                    <a:lnTo>
                      <a:pt x="182" y="10"/>
                    </a:lnTo>
                    <a:lnTo>
                      <a:pt x="173" y="7"/>
                    </a:lnTo>
                    <a:lnTo>
                      <a:pt x="164" y="4"/>
                    </a:lnTo>
                    <a:lnTo>
                      <a:pt x="154" y="1"/>
                    </a:lnTo>
                    <a:lnTo>
                      <a:pt x="144" y="1"/>
                    </a:lnTo>
                    <a:lnTo>
                      <a:pt x="134" y="0"/>
                    </a:lnTo>
                    <a:lnTo>
                      <a:pt x="124" y="1"/>
                    </a:lnTo>
                    <a:lnTo>
                      <a:pt x="114" y="1"/>
                    </a:lnTo>
                    <a:lnTo>
                      <a:pt x="105" y="4"/>
                    </a:lnTo>
                    <a:lnTo>
                      <a:pt x="95" y="7"/>
                    </a:lnTo>
                    <a:lnTo>
                      <a:pt x="84" y="10"/>
                    </a:lnTo>
                    <a:lnTo>
                      <a:pt x="75" y="15"/>
                    </a:lnTo>
                    <a:lnTo>
                      <a:pt x="68" y="19"/>
                    </a:lnTo>
                    <a:lnTo>
                      <a:pt x="59" y="24"/>
                    </a:lnTo>
                    <a:lnTo>
                      <a:pt x="51" y="29"/>
                    </a:lnTo>
                    <a:lnTo>
                      <a:pt x="44" y="37"/>
                    </a:lnTo>
                    <a:lnTo>
                      <a:pt x="36" y="44"/>
                    </a:lnTo>
                    <a:lnTo>
                      <a:pt x="30" y="51"/>
                    </a:lnTo>
                    <a:lnTo>
                      <a:pt x="22" y="59"/>
                    </a:lnTo>
                    <a:lnTo>
                      <a:pt x="18" y="68"/>
                    </a:lnTo>
                    <a:lnTo>
                      <a:pt x="13" y="76"/>
                    </a:lnTo>
                    <a:lnTo>
                      <a:pt x="9" y="86"/>
                    </a:lnTo>
                    <a:lnTo>
                      <a:pt x="6" y="95"/>
                    </a:lnTo>
                    <a:lnTo>
                      <a:pt x="3" y="105"/>
                    </a:lnTo>
                    <a:lnTo>
                      <a:pt x="2" y="115"/>
                    </a:lnTo>
                    <a:lnTo>
                      <a:pt x="0" y="125"/>
                    </a:lnTo>
                    <a:lnTo>
                      <a:pt x="0" y="135"/>
                    </a:lnTo>
                    <a:lnTo>
                      <a:pt x="0" y="145"/>
                    </a:lnTo>
                    <a:lnTo>
                      <a:pt x="2" y="154"/>
                    </a:lnTo>
                    <a:lnTo>
                      <a:pt x="3" y="164"/>
                    </a:lnTo>
                    <a:lnTo>
                      <a:pt x="6" y="174"/>
                    </a:lnTo>
                    <a:lnTo>
                      <a:pt x="9" y="184"/>
                    </a:lnTo>
                    <a:lnTo>
                      <a:pt x="13" y="193"/>
                    </a:lnTo>
                    <a:lnTo>
                      <a:pt x="18" y="201"/>
                    </a:lnTo>
                    <a:lnTo>
                      <a:pt x="22" y="210"/>
                    </a:lnTo>
                    <a:lnTo>
                      <a:pt x="30" y="219"/>
                    </a:lnTo>
                    <a:lnTo>
                      <a:pt x="36" y="225"/>
                    </a:lnTo>
                    <a:lnTo>
                      <a:pt x="44" y="232"/>
                    </a:lnTo>
                    <a:lnTo>
                      <a:pt x="51" y="239"/>
                    </a:lnTo>
                    <a:lnTo>
                      <a:pt x="59" y="245"/>
                    </a:lnTo>
                    <a:lnTo>
                      <a:pt x="68" y="250"/>
                    </a:lnTo>
                    <a:lnTo>
                      <a:pt x="75" y="255"/>
                    </a:lnTo>
                    <a:lnTo>
                      <a:pt x="84" y="259"/>
                    </a:lnTo>
                    <a:lnTo>
                      <a:pt x="95" y="262"/>
                    </a:lnTo>
                    <a:lnTo>
                      <a:pt x="105" y="265"/>
                    </a:lnTo>
                    <a:lnTo>
                      <a:pt x="114" y="267"/>
                    </a:lnTo>
                    <a:lnTo>
                      <a:pt x="124" y="268"/>
                    </a:lnTo>
                    <a:lnTo>
                      <a:pt x="134" y="268"/>
                    </a:lnTo>
                    <a:lnTo>
                      <a:pt x="144" y="268"/>
                    </a:lnTo>
                    <a:lnTo>
                      <a:pt x="154" y="267"/>
                    </a:lnTo>
                    <a:lnTo>
                      <a:pt x="164" y="265"/>
                    </a:lnTo>
                    <a:lnTo>
                      <a:pt x="173" y="262"/>
                    </a:lnTo>
                    <a:lnTo>
                      <a:pt x="182" y="259"/>
                    </a:lnTo>
                    <a:lnTo>
                      <a:pt x="192" y="255"/>
                    </a:lnTo>
                    <a:lnTo>
                      <a:pt x="200" y="250"/>
                    </a:lnTo>
                    <a:lnTo>
                      <a:pt x="209" y="245"/>
                    </a:lnTo>
                    <a:lnTo>
                      <a:pt x="218" y="239"/>
                    </a:lnTo>
                    <a:lnTo>
                      <a:pt x="224" y="232"/>
                    </a:lnTo>
                    <a:lnTo>
                      <a:pt x="232" y="225"/>
                    </a:lnTo>
                    <a:lnTo>
                      <a:pt x="238" y="219"/>
                    </a:lnTo>
                    <a:lnTo>
                      <a:pt x="244" y="210"/>
                    </a:lnTo>
                    <a:lnTo>
                      <a:pt x="250" y="201"/>
                    </a:lnTo>
                    <a:lnTo>
                      <a:pt x="255" y="193"/>
                    </a:lnTo>
                    <a:lnTo>
                      <a:pt x="259" y="184"/>
                    </a:lnTo>
                    <a:lnTo>
                      <a:pt x="262" y="174"/>
                    </a:lnTo>
                    <a:lnTo>
                      <a:pt x="264" y="164"/>
                    </a:lnTo>
                    <a:lnTo>
                      <a:pt x="266" y="154"/>
                    </a:lnTo>
                    <a:lnTo>
                      <a:pt x="268" y="145"/>
                    </a:lnTo>
                    <a:lnTo>
                      <a:pt x="269" y="135"/>
                    </a:lnTo>
                  </a:path>
                </a:pathLst>
              </a:custGeom>
              <a:noFill/>
              <a:ln w="19050">
                <a:solidFill>
                  <a:schemeClr val="tx1"/>
                </a:solidFill>
                <a:round/>
                <a:headEnd/>
                <a:tailEnd/>
              </a:ln>
            </p:spPr>
            <p:txBody>
              <a:bodyPr lIns="0" tIns="0" rIns="0" bIns="0"/>
              <a:lstStyle/>
              <a:p>
                <a:endParaRPr lang="en-US" dirty="0"/>
              </a:p>
            </p:txBody>
          </p:sp>
          <p:sp>
            <p:nvSpPr>
              <p:cNvPr id="20593" name="Line 32"/>
              <p:cNvSpPr>
                <a:spLocks noChangeShapeType="1"/>
              </p:cNvSpPr>
              <p:nvPr/>
            </p:nvSpPr>
            <p:spPr bwMode="auto">
              <a:xfrm>
                <a:off x="3051" y="1140"/>
                <a:ext cx="192" cy="191"/>
              </a:xfrm>
              <a:prstGeom prst="line">
                <a:avLst/>
              </a:prstGeom>
              <a:noFill/>
              <a:ln w="19050">
                <a:solidFill>
                  <a:schemeClr val="tx1"/>
                </a:solidFill>
                <a:round/>
                <a:headEnd/>
                <a:tailEnd/>
              </a:ln>
            </p:spPr>
            <p:txBody>
              <a:bodyPr lIns="0" tIns="0" rIns="0" bIns="0"/>
              <a:lstStyle/>
              <a:p>
                <a:endParaRPr lang="en-US" dirty="0"/>
              </a:p>
            </p:txBody>
          </p:sp>
          <p:sp>
            <p:nvSpPr>
              <p:cNvPr id="20594" name="Line 33"/>
              <p:cNvSpPr>
                <a:spLocks noChangeShapeType="1"/>
              </p:cNvSpPr>
              <p:nvPr/>
            </p:nvSpPr>
            <p:spPr bwMode="auto">
              <a:xfrm flipH="1">
                <a:off x="3051" y="1140"/>
                <a:ext cx="192" cy="191"/>
              </a:xfrm>
              <a:prstGeom prst="line">
                <a:avLst/>
              </a:prstGeom>
              <a:noFill/>
              <a:ln w="19050">
                <a:solidFill>
                  <a:schemeClr val="tx1"/>
                </a:solidFill>
                <a:round/>
                <a:headEnd/>
                <a:tailEnd/>
              </a:ln>
            </p:spPr>
            <p:txBody>
              <a:bodyPr lIns="0" tIns="0" rIns="0" bIns="0"/>
              <a:lstStyle/>
              <a:p>
                <a:endParaRPr lang="en-US" dirty="0"/>
              </a:p>
            </p:txBody>
          </p:sp>
        </p:grpSp>
        <p:sp>
          <p:nvSpPr>
            <p:cNvPr id="20550" name="Freeform 34"/>
            <p:cNvSpPr>
              <a:spLocks/>
            </p:cNvSpPr>
            <p:nvPr/>
          </p:nvSpPr>
          <p:spPr bwMode="auto">
            <a:xfrm>
              <a:off x="4347" y="1086"/>
              <a:ext cx="513" cy="339"/>
            </a:xfrm>
            <a:custGeom>
              <a:avLst/>
              <a:gdLst>
                <a:gd name="T0" fmla="*/ 0 w 564"/>
                <a:gd name="T1" fmla="*/ 0 h 384"/>
                <a:gd name="T2" fmla="*/ 249 w 564"/>
                <a:gd name="T3" fmla="*/ 0 h 384"/>
                <a:gd name="T4" fmla="*/ 249 w 564"/>
                <a:gd name="T5" fmla="*/ 298 h 384"/>
                <a:gd name="T6" fmla="*/ 466 w 564"/>
                <a:gd name="T7" fmla="*/ 298 h 384"/>
                <a:gd name="T8" fmla="*/ 0 60000 65536"/>
                <a:gd name="T9" fmla="*/ 0 60000 65536"/>
                <a:gd name="T10" fmla="*/ 0 60000 65536"/>
                <a:gd name="T11" fmla="*/ 0 60000 65536"/>
                <a:gd name="T12" fmla="*/ 0 w 564"/>
                <a:gd name="T13" fmla="*/ 0 h 384"/>
                <a:gd name="T14" fmla="*/ 564 w 564"/>
                <a:gd name="T15" fmla="*/ 384 h 384"/>
              </a:gdLst>
              <a:ahLst/>
              <a:cxnLst>
                <a:cxn ang="T8">
                  <a:pos x="T0" y="T1"/>
                </a:cxn>
                <a:cxn ang="T9">
                  <a:pos x="T2" y="T3"/>
                </a:cxn>
                <a:cxn ang="T10">
                  <a:pos x="T4" y="T5"/>
                </a:cxn>
                <a:cxn ang="T11">
                  <a:pos x="T6" y="T7"/>
                </a:cxn>
              </a:cxnLst>
              <a:rect l="T12" t="T13" r="T14" b="T15"/>
              <a:pathLst>
                <a:path w="564" h="384">
                  <a:moveTo>
                    <a:pt x="0" y="0"/>
                  </a:moveTo>
                  <a:lnTo>
                    <a:pt x="301" y="0"/>
                  </a:lnTo>
                  <a:lnTo>
                    <a:pt x="301" y="383"/>
                  </a:lnTo>
                  <a:lnTo>
                    <a:pt x="563" y="383"/>
                  </a:lnTo>
                </a:path>
              </a:pathLst>
            </a:custGeom>
            <a:noFill/>
            <a:ln w="19050">
              <a:solidFill>
                <a:srgbClr val="000000"/>
              </a:solidFill>
              <a:round/>
              <a:headEnd/>
              <a:tailEnd/>
            </a:ln>
          </p:spPr>
          <p:txBody>
            <a:bodyPr lIns="0" tIns="0" rIns="0" bIns="0"/>
            <a:lstStyle/>
            <a:p>
              <a:endParaRPr lang="en-US" dirty="0"/>
            </a:p>
          </p:txBody>
        </p:sp>
        <p:sp>
          <p:nvSpPr>
            <p:cNvPr id="20551" name="Freeform 35"/>
            <p:cNvSpPr>
              <a:spLocks/>
            </p:cNvSpPr>
            <p:nvPr/>
          </p:nvSpPr>
          <p:spPr bwMode="auto">
            <a:xfrm>
              <a:off x="4847" y="1413"/>
              <a:ext cx="47" cy="23"/>
            </a:xfrm>
            <a:custGeom>
              <a:avLst/>
              <a:gdLst>
                <a:gd name="T0" fmla="*/ 42 w 52"/>
                <a:gd name="T1" fmla="*/ 10 h 26"/>
                <a:gd name="T2" fmla="*/ 0 w 52"/>
                <a:gd name="T3" fmla="*/ 0 h 26"/>
                <a:gd name="T4" fmla="*/ 11 w 52"/>
                <a:gd name="T5" fmla="*/ 10 h 26"/>
                <a:gd name="T6" fmla="*/ 0 w 52"/>
                <a:gd name="T7" fmla="*/ 19 h 26"/>
                <a:gd name="T8" fmla="*/ 42 w 52"/>
                <a:gd name="T9" fmla="*/ 10 h 26"/>
                <a:gd name="T10" fmla="*/ 42 w 52"/>
                <a:gd name="T11" fmla="*/ 10 h 26"/>
                <a:gd name="T12" fmla="*/ 0 60000 65536"/>
                <a:gd name="T13" fmla="*/ 0 60000 65536"/>
                <a:gd name="T14" fmla="*/ 0 60000 65536"/>
                <a:gd name="T15" fmla="*/ 0 60000 65536"/>
                <a:gd name="T16" fmla="*/ 0 60000 65536"/>
                <a:gd name="T17" fmla="*/ 0 60000 65536"/>
                <a:gd name="T18" fmla="*/ 0 w 52"/>
                <a:gd name="T19" fmla="*/ 0 h 26"/>
                <a:gd name="T20" fmla="*/ 52 w 52"/>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2" h="26">
                  <a:moveTo>
                    <a:pt x="51" y="12"/>
                  </a:moveTo>
                  <a:lnTo>
                    <a:pt x="0" y="0"/>
                  </a:lnTo>
                  <a:lnTo>
                    <a:pt x="13" y="12"/>
                  </a:lnTo>
                  <a:lnTo>
                    <a:pt x="0" y="25"/>
                  </a:lnTo>
                  <a:lnTo>
                    <a:pt x="51"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7" name="Group 36"/>
            <p:cNvGrpSpPr>
              <a:grpSpLocks/>
            </p:cNvGrpSpPr>
            <p:nvPr/>
          </p:nvGrpSpPr>
          <p:grpSpPr bwMode="auto">
            <a:xfrm>
              <a:off x="4964" y="1222"/>
              <a:ext cx="487" cy="270"/>
              <a:chOff x="4846" y="1967"/>
              <a:chExt cx="535" cy="306"/>
            </a:xfrm>
          </p:grpSpPr>
          <p:sp>
            <p:nvSpPr>
              <p:cNvPr id="20588" name="Line 37"/>
              <p:cNvSpPr>
                <a:spLocks noChangeShapeType="1"/>
              </p:cNvSpPr>
              <p:nvPr/>
            </p:nvSpPr>
            <p:spPr bwMode="auto">
              <a:xfrm>
                <a:off x="4846" y="2273"/>
                <a:ext cx="535" cy="0"/>
              </a:xfrm>
              <a:prstGeom prst="line">
                <a:avLst/>
              </a:prstGeom>
              <a:noFill/>
              <a:ln w="19050">
                <a:solidFill>
                  <a:schemeClr val="tx2"/>
                </a:solidFill>
                <a:round/>
                <a:headEnd/>
                <a:tailEnd/>
              </a:ln>
            </p:spPr>
            <p:txBody>
              <a:bodyPr lIns="0" tIns="0" rIns="0" bIns="0"/>
              <a:lstStyle/>
              <a:p>
                <a:endParaRPr lang="en-US" dirty="0"/>
              </a:p>
            </p:txBody>
          </p:sp>
          <p:sp>
            <p:nvSpPr>
              <p:cNvPr id="20589" name="Line 38"/>
              <p:cNvSpPr>
                <a:spLocks noChangeShapeType="1"/>
              </p:cNvSpPr>
              <p:nvPr/>
            </p:nvSpPr>
            <p:spPr bwMode="auto">
              <a:xfrm flipV="1">
                <a:off x="5267" y="2005"/>
                <a:ext cx="0" cy="268"/>
              </a:xfrm>
              <a:prstGeom prst="line">
                <a:avLst/>
              </a:prstGeom>
              <a:noFill/>
              <a:ln w="19050">
                <a:solidFill>
                  <a:schemeClr val="tx2"/>
                </a:solidFill>
                <a:round/>
                <a:headEnd/>
                <a:tailEnd/>
              </a:ln>
            </p:spPr>
            <p:txBody>
              <a:bodyPr lIns="0" tIns="0" rIns="0" bIns="0"/>
              <a:lstStyle/>
              <a:p>
                <a:endParaRPr lang="en-US" dirty="0"/>
              </a:p>
            </p:txBody>
          </p:sp>
          <p:sp>
            <p:nvSpPr>
              <p:cNvPr id="20590" name="Line 39"/>
              <p:cNvSpPr>
                <a:spLocks noChangeShapeType="1"/>
              </p:cNvSpPr>
              <p:nvPr/>
            </p:nvSpPr>
            <p:spPr bwMode="auto">
              <a:xfrm flipV="1">
                <a:off x="5076" y="1967"/>
                <a:ext cx="0" cy="306"/>
              </a:xfrm>
              <a:prstGeom prst="line">
                <a:avLst/>
              </a:prstGeom>
              <a:noFill/>
              <a:ln w="19050">
                <a:solidFill>
                  <a:schemeClr val="tx2"/>
                </a:solidFill>
                <a:round/>
                <a:headEnd/>
                <a:tailEnd/>
              </a:ln>
            </p:spPr>
            <p:txBody>
              <a:bodyPr lIns="0" tIns="0" rIns="0" bIns="0"/>
              <a:lstStyle/>
              <a:p>
                <a:endParaRPr lang="en-US" dirty="0"/>
              </a:p>
            </p:txBody>
          </p:sp>
          <p:sp>
            <p:nvSpPr>
              <p:cNvPr id="20591" name="Line 40"/>
              <p:cNvSpPr>
                <a:spLocks noChangeShapeType="1"/>
              </p:cNvSpPr>
              <p:nvPr/>
            </p:nvSpPr>
            <p:spPr bwMode="auto">
              <a:xfrm flipV="1">
                <a:off x="4959" y="2044"/>
                <a:ext cx="0" cy="229"/>
              </a:xfrm>
              <a:prstGeom prst="line">
                <a:avLst/>
              </a:prstGeom>
              <a:noFill/>
              <a:ln w="19050">
                <a:solidFill>
                  <a:schemeClr val="tx2"/>
                </a:solidFill>
                <a:round/>
                <a:headEnd/>
                <a:tailEnd/>
              </a:ln>
            </p:spPr>
            <p:txBody>
              <a:bodyPr lIns="0" tIns="0" rIns="0" bIns="0"/>
              <a:lstStyle/>
              <a:p>
                <a:endParaRPr lang="en-US" dirty="0"/>
              </a:p>
            </p:txBody>
          </p:sp>
        </p:grpSp>
        <p:grpSp>
          <p:nvGrpSpPr>
            <p:cNvPr id="8" name="Group 41"/>
            <p:cNvGrpSpPr>
              <a:grpSpLocks/>
            </p:cNvGrpSpPr>
            <p:nvPr/>
          </p:nvGrpSpPr>
          <p:grpSpPr bwMode="auto">
            <a:xfrm>
              <a:off x="2559" y="329"/>
              <a:ext cx="96" cy="380"/>
              <a:chOff x="2200" y="955"/>
              <a:chExt cx="106" cy="431"/>
            </a:xfrm>
          </p:grpSpPr>
          <p:sp>
            <p:nvSpPr>
              <p:cNvPr id="20585" name="Freeform 42"/>
              <p:cNvSpPr>
                <a:spLocks/>
              </p:cNvSpPr>
              <p:nvPr/>
            </p:nvSpPr>
            <p:spPr bwMode="auto">
              <a:xfrm>
                <a:off x="2202" y="1059"/>
                <a:ext cx="101" cy="286"/>
              </a:xfrm>
              <a:custGeom>
                <a:avLst/>
                <a:gdLst>
                  <a:gd name="T0" fmla="*/ 0 w 101"/>
                  <a:gd name="T1" fmla="*/ 0 h 286"/>
                  <a:gd name="T2" fmla="*/ 100 w 101"/>
                  <a:gd name="T3" fmla="*/ 42 h 286"/>
                  <a:gd name="T4" fmla="*/ 0 w 101"/>
                  <a:gd name="T5" fmla="*/ 81 h 286"/>
                  <a:gd name="T6" fmla="*/ 100 w 101"/>
                  <a:gd name="T7" fmla="*/ 124 h 286"/>
                  <a:gd name="T8" fmla="*/ 0 w 101"/>
                  <a:gd name="T9" fmla="*/ 163 h 286"/>
                  <a:gd name="T10" fmla="*/ 100 w 101"/>
                  <a:gd name="T11" fmla="*/ 203 h 286"/>
                  <a:gd name="T12" fmla="*/ 0 w 101"/>
                  <a:gd name="T13" fmla="*/ 245 h 286"/>
                  <a:gd name="T14" fmla="*/ 100 w 101"/>
                  <a:gd name="T15" fmla="*/ 285 h 286"/>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286"/>
                  <a:gd name="T26" fmla="*/ 101 w 101"/>
                  <a:gd name="T27" fmla="*/ 286 h 2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286">
                    <a:moveTo>
                      <a:pt x="0" y="0"/>
                    </a:moveTo>
                    <a:lnTo>
                      <a:pt x="100" y="42"/>
                    </a:lnTo>
                    <a:lnTo>
                      <a:pt x="0" y="81"/>
                    </a:lnTo>
                    <a:lnTo>
                      <a:pt x="100" y="124"/>
                    </a:lnTo>
                    <a:lnTo>
                      <a:pt x="0" y="163"/>
                    </a:lnTo>
                    <a:lnTo>
                      <a:pt x="100" y="203"/>
                    </a:lnTo>
                    <a:lnTo>
                      <a:pt x="0" y="245"/>
                    </a:lnTo>
                    <a:lnTo>
                      <a:pt x="100" y="285"/>
                    </a:lnTo>
                  </a:path>
                </a:pathLst>
              </a:custGeom>
              <a:noFill/>
              <a:ln w="19050">
                <a:solidFill>
                  <a:srgbClr val="000000"/>
                </a:solidFill>
                <a:round/>
                <a:headEnd/>
                <a:tailEnd/>
              </a:ln>
            </p:spPr>
            <p:txBody>
              <a:bodyPr lIns="0" tIns="0" rIns="0" bIns="0"/>
              <a:lstStyle/>
              <a:p>
                <a:endParaRPr lang="en-US" dirty="0"/>
              </a:p>
            </p:txBody>
          </p:sp>
          <p:sp>
            <p:nvSpPr>
              <p:cNvPr id="20586" name="Line 43"/>
              <p:cNvSpPr>
                <a:spLocks noChangeShapeType="1"/>
              </p:cNvSpPr>
              <p:nvPr/>
            </p:nvSpPr>
            <p:spPr bwMode="auto">
              <a:xfrm flipV="1">
                <a:off x="2200" y="992"/>
                <a:ext cx="95" cy="394"/>
              </a:xfrm>
              <a:prstGeom prst="line">
                <a:avLst/>
              </a:prstGeom>
              <a:noFill/>
              <a:ln w="19050">
                <a:solidFill>
                  <a:srgbClr val="000000"/>
                </a:solidFill>
                <a:round/>
                <a:headEnd/>
                <a:tailEnd/>
              </a:ln>
            </p:spPr>
            <p:txBody>
              <a:bodyPr lIns="0" tIns="0" rIns="0" bIns="0"/>
              <a:lstStyle/>
              <a:p>
                <a:endParaRPr lang="en-US" dirty="0"/>
              </a:p>
            </p:txBody>
          </p:sp>
          <p:sp>
            <p:nvSpPr>
              <p:cNvPr id="20587" name="Freeform 44"/>
              <p:cNvSpPr>
                <a:spLocks/>
              </p:cNvSpPr>
              <p:nvPr/>
            </p:nvSpPr>
            <p:spPr bwMode="auto">
              <a:xfrm>
                <a:off x="2280" y="955"/>
                <a:ext cx="26" cy="52"/>
              </a:xfrm>
              <a:custGeom>
                <a:avLst/>
                <a:gdLst>
                  <a:gd name="T0" fmla="*/ 25 w 26"/>
                  <a:gd name="T1" fmla="*/ 0 h 52"/>
                  <a:gd name="T2" fmla="*/ 0 w 26"/>
                  <a:gd name="T3" fmla="*/ 46 h 52"/>
                  <a:gd name="T4" fmla="*/ 15 w 26"/>
                  <a:gd name="T5" fmla="*/ 37 h 52"/>
                  <a:gd name="T6" fmla="*/ 25 w 26"/>
                  <a:gd name="T7" fmla="*/ 51 h 52"/>
                  <a:gd name="T8" fmla="*/ 25 w 26"/>
                  <a:gd name="T9" fmla="*/ 0 h 52"/>
                  <a:gd name="T10" fmla="*/ 25 w 26"/>
                  <a:gd name="T11" fmla="*/ 0 h 52"/>
                  <a:gd name="T12" fmla="*/ 0 60000 65536"/>
                  <a:gd name="T13" fmla="*/ 0 60000 65536"/>
                  <a:gd name="T14" fmla="*/ 0 60000 65536"/>
                  <a:gd name="T15" fmla="*/ 0 60000 65536"/>
                  <a:gd name="T16" fmla="*/ 0 60000 65536"/>
                  <a:gd name="T17" fmla="*/ 0 60000 65536"/>
                  <a:gd name="T18" fmla="*/ 0 w 26"/>
                  <a:gd name="T19" fmla="*/ 0 h 52"/>
                  <a:gd name="T20" fmla="*/ 26 w 2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6" h="52">
                    <a:moveTo>
                      <a:pt x="25" y="0"/>
                    </a:moveTo>
                    <a:lnTo>
                      <a:pt x="0" y="46"/>
                    </a:lnTo>
                    <a:lnTo>
                      <a:pt x="15" y="37"/>
                    </a:lnTo>
                    <a:lnTo>
                      <a:pt x="25" y="51"/>
                    </a:lnTo>
                    <a:lnTo>
                      <a:pt x="25" y="0"/>
                    </a:lnTo>
                  </a:path>
                </a:pathLst>
              </a:custGeom>
              <a:solidFill>
                <a:srgbClr val="000000"/>
              </a:solidFill>
              <a:ln w="19050">
                <a:solidFill>
                  <a:srgbClr val="000000"/>
                </a:solidFill>
                <a:round/>
                <a:headEnd/>
                <a:tailEnd/>
              </a:ln>
            </p:spPr>
            <p:txBody>
              <a:bodyPr lIns="0" tIns="0" rIns="0" bIns="0"/>
              <a:lstStyle/>
              <a:p>
                <a:endParaRPr lang="en-US" dirty="0"/>
              </a:p>
            </p:txBody>
          </p:sp>
        </p:grpSp>
        <p:sp>
          <p:nvSpPr>
            <p:cNvPr id="20554" name="Freeform 45"/>
            <p:cNvSpPr>
              <a:spLocks/>
            </p:cNvSpPr>
            <p:nvPr/>
          </p:nvSpPr>
          <p:spPr bwMode="auto">
            <a:xfrm>
              <a:off x="3983" y="445"/>
              <a:ext cx="93" cy="251"/>
            </a:xfrm>
            <a:custGeom>
              <a:avLst/>
              <a:gdLst>
                <a:gd name="T0" fmla="*/ 0 w 103"/>
                <a:gd name="T1" fmla="*/ 0 h 285"/>
                <a:gd name="T2" fmla="*/ 83 w 103"/>
                <a:gd name="T3" fmla="*/ 31 h 285"/>
                <a:gd name="T4" fmla="*/ 0 w 103"/>
                <a:gd name="T5" fmla="*/ 63 h 285"/>
                <a:gd name="T6" fmla="*/ 83 w 103"/>
                <a:gd name="T7" fmla="*/ 94 h 285"/>
                <a:gd name="T8" fmla="*/ 0 w 103"/>
                <a:gd name="T9" fmla="*/ 126 h 285"/>
                <a:gd name="T10" fmla="*/ 83 w 103"/>
                <a:gd name="T11" fmla="*/ 157 h 285"/>
                <a:gd name="T12" fmla="*/ 0 w 103"/>
                <a:gd name="T13" fmla="*/ 189 h 285"/>
                <a:gd name="T14" fmla="*/ 83 w 103"/>
                <a:gd name="T15" fmla="*/ 220 h 285"/>
                <a:gd name="T16" fmla="*/ 0 60000 65536"/>
                <a:gd name="T17" fmla="*/ 0 60000 65536"/>
                <a:gd name="T18" fmla="*/ 0 60000 65536"/>
                <a:gd name="T19" fmla="*/ 0 60000 65536"/>
                <a:gd name="T20" fmla="*/ 0 60000 65536"/>
                <a:gd name="T21" fmla="*/ 0 60000 65536"/>
                <a:gd name="T22" fmla="*/ 0 60000 65536"/>
                <a:gd name="T23" fmla="*/ 0 60000 65536"/>
                <a:gd name="T24" fmla="*/ 0 w 103"/>
                <a:gd name="T25" fmla="*/ 0 h 285"/>
                <a:gd name="T26" fmla="*/ 103 w 103"/>
                <a:gd name="T27" fmla="*/ 285 h 2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 h="285">
                  <a:moveTo>
                    <a:pt x="0" y="0"/>
                  </a:moveTo>
                  <a:lnTo>
                    <a:pt x="102" y="40"/>
                  </a:lnTo>
                  <a:lnTo>
                    <a:pt x="0" y="82"/>
                  </a:lnTo>
                  <a:lnTo>
                    <a:pt x="102" y="122"/>
                  </a:lnTo>
                  <a:lnTo>
                    <a:pt x="0" y="162"/>
                  </a:lnTo>
                  <a:lnTo>
                    <a:pt x="102" y="202"/>
                  </a:lnTo>
                  <a:lnTo>
                    <a:pt x="0" y="244"/>
                  </a:lnTo>
                  <a:lnTo>
                    <a:pt x="102" y="284"/>
                  </a:lnTo>
                </a:path>
              </a:pathLst>
            </a:custGeom>
            <a:noFill/>
            <a:ln w="19050">
              <a:solidFill>
                <a:srgbClr val="000000"/>
              </a:solidFill>
              <a:round/>
              <a:headEnd/>
              <a:tailEnd/>
            </a:ln>
          </p:spPr>
          <p:txBody>
            <a:bodyPr lIns="0" tIns="0" rIns="0" bIns="0"/>
            <a:lstStyle/>
            <a:p>
              <a:endParaRPr lang="en-US" dirty="0"/>
            </a:p>
          </p:txBody>
        </p:sp>
        <p:sp>
          <p:nvSpPr>
            <p:cNvPr id="20555" name="Line 46"/>
            <p:cNvSpPr>
              <a:spLocks noChangeShapeType="1"/>
            </p:cNvSpPr>
            <p:nvPr/>
          </p:nvSpPr>
          <p:spPr bwMode="auto">
            <a:xfrm flipV="1">
              <a:off x="3982" y="385"/>
              <a:ext cx="86" cy="348"/>
            </a:xfrm>
            <a:prstGeom prst="line">
              <a:avLst/>
            </a:prstGeom>
            <a:noFill/>
            <a:ln w="19050">
              <a:solidFill>
                <a:srgbClr val="000000"/>
              </a:solidFill>
              <a:round/>
              <a:headEnd/>
              <a:tailEnd/>
            </a:ln>
          </p:spPr>
          <p:txBody>
            <a:bodyPr lIns="0" tIns="0" rIns="0" bIns="0"/>
            <a:lstStyle/>
            <a:p>
              <a:endParaRPr lang="en-US" dirty="0"/>
            </a:p>
          </p:txBody>
        </p:sp>
        <p:sp>
          <p:nvSpPr>
            <p:cNvPr id="20556" name="Freeform 47"/>
            <p:cNvSpPr>
              <a:spLocks/>
            </p:cNvSpPr>
            <p:nvPr/>
          </p:nvSpPr>
          <p:spPr bwMode="auto">
            <a:xfrm>
              <a:off x="4055" y="351"/>
              <a:ext cx="23" cy="49"/>
            </a:xfrm>
            <a:custGeom>
              <a:avLst/>
              <a:gdLst>
                <a:gd name="T0" fmla="*/ 20 w 25"/>
                <a:gd name="T1" fmla="*/ 0 h 55"/>
                <a:gd name="T2" fmla="*/ 0 w 25"/>
                <a:gd name="T3" fmla="*/ 37 h 55"/>
                <a:gd name="T4" fmla="*/ 12 w 25"/>
                <a:gd name="T5" fmla="*/ 30 h 55"/>
                <a:gd name="T6" fmla="*/ 20 w 25"/>
                <a:gd name="T7" fmla="*/ 43 h 55"/>
                <a:gd name="T8" fmla="*/ 20 w 25"/>
                <a:gd name="T9" fmla="*/ 0 h 55"/>
                <a:gd name="T10" fmla="*/ 20 w 25"/>
                <a:gd name="T11" fmla="*/ 0 h 55"/>
                <a:gd name="T12" fmla="*/ 0 60000 65536"/>
                <a:gd name="T13" fmla="*/ 0 60000 65536"/>
                <a:gd name="T14" fmla="*/ 0 60000 65536"/>
                <a:gd name="T15" fmla="*/ 0 60000 65536"/>
                <a:gd name="T16" fmla="*/ 0 60000 65536"/>
                <a:gd name="T17" fmla="*/ 0 60000 65536"/>
                <a:gd name="T18" fmla="*/ 0 w 25"/>
                <a:gd name="T19" fmla="*/ 0 h 55"/>
                <a:gd name="T20" fmla="*/ 25 w 25"/>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5" h="55">
                  <a:moveTo>
                    <a:pt x="24" y="0"/>
                  </a:moveTo>
                  <a:lnTo>
                    <a:pt x="0" y="46"/>
                  </a:lnTo>
                  <a:lnTo>
                    <a:pt x="14" y="38"/>
                  </a:lnTo>
                  <a:lnTo>
                    <a:pt x="24" y="54"/>
                  </a:lnTo>
                  <a:lnTo>
                    <a:pt x="24" y="0"/>
                  </a:lnTo>
                </a:path>
              </a:pathLst>
            </a:custGeom>
            <a:solidFill>
              <a:srgbClr val="000000"/>
            </a:solidFill>
            <a:ln w="19050">
              <a:solidFill>
                <a:srgbClr val="000000"/>
              </a:solidFill>
              <a:round/>
              <a:headEnd/>
              <a:tailEnd/>
            </a:ln>
          </p:spPr>
          <p:txBody>
            <a:bodyPr lIns="0" tIns="0" rIns="0" bIns="0"/>
            <a:lstStyle/>
            <a:p>
              <a:endParaRPr lang="en-US" dirty="0"/>
            </a:p>
          </p:txBody>
        </p:sp>
        <p:sp>
          <p:nvSpPr>
            <p:cNvPr id="20557" name="Line 48"/>
            <p:cNvSpPr>
              <a:spLocks noChangeShapeType="1"/>
            </p:cNvSpPr>
            <p:nvPr/>
          </p:nvSpPr>
          <p:spPr bwMode="auto">
            <a:xfrm>
              <a:off x="4792" y="577"/>
              <a:ext cx="59" cy="0"/>
            </a:xfrm>
            <a:prstGeom prst="line">
              <a:avLst/>
            </a:prstGeom>
            <a:noFill/>
            <a:ln w="19050">
              <a:solidFill>
                <a:srgbClr val="000000"/>
              </a:solidFill>
              <a:round/>
              <a:headEnd/>
              <a:tailEnd/>
            </a:ln>
          </p:spPr>
          <p:txBody>
            <a:bodyPr lIns="0" tIns="0" rIns="0" bIns="0"/>
            <a:lstStyle/>
            <a:p>
              <a:endParaRPr lang="en-US" dirty="0"/>
            </a:p>
          </p:txBody>
        </p:sp>
        <p:sp>
          <p:nvSpPr>
            <p:cNvPr id="20558" name="Freeform 49"/>
            <p:cNvSpPr>
              <a:spLocks/>
            </p:cNvSpPr>
            <p:nvPr/>
          </p:nvSpPr>
          <p:spPr bwMode="auto">
            <a:xfrm>
              <a:off x="4838" y="566"/>
              <a:ext cx="50" cy="23"/>
            </a:xfrm>
            <a:custGeom>
              <a:avLst/>
              <a:gdLst>
                <a:gd name="T0" fmla="*/ 45 w 55"/>
                <a:gd name="T1" fmla="*/ 9 h 27"/>
                <a:gd name="T2" fmla="*/ 0 w 55"/>
                <a:gd name="T3" fmla="*/ 0 h 27"/>
                <a:gd name="T4" fmla="*/ 12 w 55"/>
                <a:gd name="T5" fmla="*/ 9 h 27"/>
                <a:gd name="T6" fmla="*/ 0 w 55"/>
                <a:gd name="T7" fmla="*/ 19 h 27"/>
                <a:gd name="T8" fmla="*/ 45 w 55"/>
                <a:gd name="T9" fmla="*/ 9 h 27"/>
                <a:gd name="T10" fmla="*/ 45 w 55"/>
                <a:gd name="T11" fmla="*/ 9 h 27"/>
                <a:gd name="T12" fmla="*/ 0 60000 65536"/>
                <a:gd name="T13" fmla="*/ 0 60000 65536"/>
                <a:gd name="T14" fmla="*/ 0 60000 65536"/>
                <a:gd name="T15" fmla="*/ 0 60000 65536"/>
                <a:gd name="T16" fmla="*/ 0 60000 65536"/>
                <a:gd name="T17" fmla="*/ 0 60000 65536"/>
                <a:gd name="T18" fmla="*/ 0 w 55"/>
                <a:gd name="T19" fmla="*/ 0 h 27"/>
                <a:gd name="T20" fmla="*/ 55 w 5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55" h="27">
                  <a:moveTo>
                    <a:pt x="54" y="13"/>
                  </a:moveTo>
                  <a:lnTo>
                    <a:pt x="0" y="0"/>
                  </a:lnTo>
                  <a:lnTo>
                    <a:pt x="14" y="13"/>
                  </a:lnTo>
                  <a:lnTo>
                    <a:pt x="0" y="26"/>
                  </a:lnTo>
                  <a:lnTo>
                    <a:pt x="54" y="13"/>
                  </a:lnTo>
                </a:path>
              </a:pathLst>
            </a:custGeom>
            <a:solidFill>
              <a:srgbClr val="000000"/>
            </a:solidFill>
            <a:ln w="19050">
              <a:solidFill>
                <a:srgbClr val="000000"/>
              </a:solidFill>
              <a:round/>
              <a:headEnd/>
              <a:tailEnd/>
            </a:ln>
          </p:spPr>
          <p:txBody>
            <a:bodyPr lIns="0" tIns="0" rIns="0" bIns="0"/>
            <a:lstStyle/>
            <a:p>
              <a:endParaRPr lang="en-US" dirty="0"/>
            </a:p>
          </p:txBody>
        </p:sp>
        <p:sp>
          <p:nvSpPr>
            <p:cNvPr id="20559" name="Freeform 50"/>
            <p:cNvSpPr>
              <a:spLocks/>
            </p:cNvSpPr>
            <p:nvPr/>
          </p:nvSpPr>
          <p:spPr bwMode="auto">
            <a:xfrm>
              <a:off x="4535" y="450"/>
              <a:ext cx="261" cy="254"/>
            </a:xfrm>
            <a:custGeom>
              <a:avLst/>
              <a:gdLst>
                <a:gd name="T0" fmla="*/ 0 w 287"/>
                <a:gd name="T1" fmla="*/ 0 h 288"/>
                <a:gd name="T2" fmla="*/ 0 w 287"/>
                <a:gd name="T3" fmla="*/ 223 h 288"/>
                <a:gd name="T4" fmla="*/ 236 w 287"/>
                <a:gd name="T5" fmla="*/ 112 h 288"/>
                <a:gd name="T6" fmla="*/ 0 w 287"/>
                <a:gd name="T7" fmla="*/ 0 h 288"/>
                <a:gd name="T8" fmla="*/ 0 60000 65536"/>
                <a:gd name="T9" fmla="*/ 0 60000 65536"/>
                <a:gd name="T10" fmla="*/ 0 60000 65536"/>
                <a:gd name="T11" fmla="*/ 0 60000 65536"/>
                <a:gd name="T12" fmla="*/ 0 w 287"/>
                <a:gd name="T13" fmla="*/ 0 h 288"/>
                <a:gd name="T14" fmla="*/ 287 w 287"/>
                <a:gd name="T15" fmla="*/ 288 h 288"/>
              </a:gdLst>
              <a:ahLst/>
              <a:cxnLst>
                <a:cxn ang="T8">
                  <a:pos x="T0" y="T1"/>
                </a:cxn>
                <a:cxn ang="T9">
                  <a:pos x="T2" y="T3"/>
                </a:cxn>
                <a:cxn ang="T10">
                  <a:pos x="T4" y="T5"/>
                </a:cxn>
                <a:cxn ang="T11">
                  <a:pos x="T6" y="T7"/>
                </a:cxn>
              </a:cxnLst>
              <a:rect l="T12" t="T13" r="T14" b="T15"/>
              <a:pathLst>
                <a:path w="287" h="288">
                  <a:moveTo>
                    <a:pt x="0" y="0"/>
                  </a:moveTo>
                  <a:lnTo>
                    <a:pt x="0" y="287"/>
                  </a:lnTo>
                  <a:lnTo>
                    <a:pt x="286" y="144"/>
                  </a:lnTo>
                  <a:lnTo>
                    <a:pt x="0" y="0"/>
                  </a:lnTo>
                </a:path>
              </a:pathLst>
            </a:custGeom>
            <a:noFill/>
            <a:ln w="19050">
              <a:solidFill>
                <a:srgbClr val="000000"/>
              </a:solidFill>
              <a:round/>
              <a:headEnd/>
              <a:tailEnd/>
            </a:ln>
          </p:spPr>
          <p:txBody>
            <a:bodyPr lIns="0" tIns="0" rIns="0" bIns="0"/>
            <a:lstStyle/>
            <a:p>
              <a:endParaRPr lang="en-US" dirty="0"/>
            </a:p>
          </p:txBody>
        </p:sp>
        <p:sp>
          <p:nvSpPr>
            <p:cNvPr id="20560" name="Freeform 51"/>
            <p:cNvSpPr>
              <a:spLocks/>
            </p:cNvSpPr>
            <p:nvPr/>
          </p:nvSpPr>
          <p:spPr bwMode="auto">
            <a:xfrm>
              <a:off x="3285" y="1486"/>
              <a:ext cx="245" cy="237"/>
            </a:xfrm>
            <a:custGeom>
              <a:avLst/>
              <a:gdLst>
                <a:gd name="T0" fmla="*/ 222 w 269"/>
                <a:gd name="T1" fmla="*/ 96 h 269"/>
                <a:gd name="T2" fmla="*/ 219 w 269"/>
                <a:gd name="T3" fmla="*/ 81 h 269"/>
                <a:gd name="T4" fmla="*/ 214 w 269"/>
                <a:gd name="T5" fmla="*/ 66 h 269"/>
                <a:gd name="T6" fmla="*/ 209 w 269"/>
                <a:gd name="T7" fmla="*/ 53 h 269"/>
                <a:gd name="T8" fmla="*/ 199 w 269"/>
                <a:gd name="T9" fmla="*/ 39 h 269"/>
                <a:gd name="T10" fmla="*/ 186 w 269"/>
                <a:gd name="T11" fmla="*/ 27 h 269"/>
                <a:gd name="T12" fmla="*/ 173 w 269"/>
                <a:gd name="T13" fmla="*/ 19 h 269"/>
                <a:gd name="T14" fmla="*/ 159 w 269"/>
                <a:gd name="T15" fmla="*/ 10 h 269"/>
                <a:gd name="T16" fmla="*/ 145 w 269"/>
                <a:gd name="T17" fmla="*/ 4 h 269"/>
                <a:gd name="T18" fmla="*/ 128 w 269"/>
                <a:gd name="T19" fmla="*/ 2 h 269"/>
                <a:gd name="T20" fmla="*/ 112 w 269"/>
                <a:gd name="T21" fmla="*/ 0 h 269"/>
                <a:gd name="T22" fmla="*/ 96 w 269"/>
                <a:gd name="T23" fmla="*/ 2 h 269"/>
                <a:gd name="T24" fmla="*/ 79 w 269"/>
                <a:gd name="T25" fmla="*/ 4 h 269"/>
                <a:gd name="T26" fmla="*/ 64 w 269"/>
                <a:gd name="T27" fmla="*/ 10 h 269"/>
                <a:gd name="T28" fmla="*/ 49 w 269"/>
                <a:gd name="T29" fmla="*/ 19 h 269"/>
                <a:gd name="T30" fmla="*/ 36 w 269"/>
                <a:gd name="T31" fmla="*/ 27 h 269"/>
                <a:gd name="T32" fmla="*/ 24 w 269"/>
                <a:gd name="T33" fmla="*/ 39 h 269"/>
                <a:gd name="T34" fmla="*/ 15 w 269"/>
                <a:gd name="T35" fmla="*/ 53 h 269"/>
                <a:gd name="T36" fmla="*/ 8 w 269"/>
                <a:gd name="T37" fmla="*/ 66 h 269"/>
                <a:gd name="T38" fmla="*/ 3 w 269"/>
                <a:gd name="T39" fmla="*/ 81 h 269"/>
                <a:gd name="T40" fmla="*/ 0 w 269"/>
                <a:gd name="T41" fmla="*/ 96 h 269"/>
                <a:gd name="T42" fmla="*/ 0 w 269"/>
                <a:gd name="T43" fmla="*/ 112 h 269"/>
                <a:gd name="T44" fmla="*/ 3 w 269"/>
                <a:gd name="T45" fmla="*/ 127 h 269"/>
                <a:gd name="T46" fmla="*/ 8 w 269"/>
                <a:gd name="T47" fmla="*/ 142 h 269"/>
                <a:gd name="T48" fmla="*/ 15 w 269"/>
                <a:gd name="T49" fmla="*/ 155 h 269"/>
                <a:gd name="T50" fmla="*/ 24 w 269"/>
                <a:gd name="T51" fmla="*/ 168 h 269"/>
                <a:gd name="T52" fmla="*/ 36 w 269"/>
                <a:gd name="T53" fmla="*/ 180 h 269"/>
                <a:gd name="T54" fmla="*/ 49 w 269"/>
                <a:gd name="T55" fmla="*/ 189 h 269"/>
                <a:gd name="T56" fmla="*/ 64 w 269"/>
                <a:gd name="T57" fmla="*/ 198 h 269"/>
                <a:gd name="T58" fmla="*/ 79 w 269"/>
                <a:gd name="T59" fmla="*/ 204 h 269"/>
                <a:gd name="T60" fmla="*/ 96 w 269"/>
                <a:gd name="T61" fmla="*/ 207 h 269"/>
                <a:gd name="T62" fmla="*/ 112 w 269"/>
                <a:gd name="T63" fmla="*/ 208 h 269"/>
                <a:gd name="T64" fmla="*/ 128 w 269"/>
                <a:gd name="T65" fmla="*/ 207 h 269"/>
                <a:gd name="T66" fmla="*/ 145 w 269"/>
                <a:gd name="T67" fmla="*/ 204 h 269"/>
                <a:gd name="T68" fmla="*/ 159 w 269"/>
                <a:gd name="T69" fmla="*/ 198 h 269"/>
                <a:gd name="T70" fmla="*/ 173 w 269"/>
                <a:gd name="T71" fmla="*/ 189 h 269"/>
                <a:gd name="T72" fmla="*/ 186 w 269"/>
                <a:gd name="T73" fmla="*/ 180 h 269"/>
                <a:gd name="T74" fmla="*/ 199 w 269"/>
                <a:gd name="T75" fmla="*/ 168 h 269"/>
                <a:gd name="T76" fmla="*/ 209 w 269"/>
                <a:gd name="T77" fmla="*/ 155 h 269"/>
                <a:gd name="T78" fmla="*/ 214 w 269"/>
                <a:gd name="T79" fmla="*/ 142 h 269"/>
                <a:gd name="T80" fmla="*/ 219 w 269"/>
                <a:gd name="T81" fmla="*/ 127 h 269"/>
                <a:gd name="T82" fmla="*/ 222 w 269"/>
                <a:gd name="T83" fmla="*/ 112 h 2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69"/>
                <a:gd name="T128" fmla="*/ 269 w 269"/>
                <a:gd name="T129" fmla="*/ 269 h 2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69">
                  <a:moveTo>
                    <a:pt x="268" y="134"/>
                  </a:moveTo>
                  <a:lnTo>
                    <a:pt x="268" y="124"/>
                  </a:lnTo>
                  <a:lnTo>
                    <a:pt x="267" y="114"/>
                  </a:lnTo>
                  <a:lnTo>
                    <a:pt x="265" y="104"/>
                  </a:lnTo>
                  <a:lnTo>
                    <a:pt x="263" y="94"/>
                  </a:lnTo>
                  <a:lnTo>
                    <a:pt x="258" y="85"/>
                  </a:lnTo>
                  <a:lnTo>
                    <a:pt x="255" y="76"/>
                  </a:lnTo>
                  <a:lnTo>
                    <a:pt x="251" y="68"/>
                  </a:lnTo>
                  <a:lnTo>
                    <a:pt x="244" y="58"/>
                  </a:lnTo>
                  <a:lnTo>
                    <a:pt x="239" y="50"/>
                  </a:lnTo>
                  <a:lnTo>
                    <a:pt x="233" y="43"/>
                  </a:lnTo>
                  <a:lnTo>
                    <a:pt x="224" y="35"/>
                  </a:lnTo>
                  <a:lnTo>
                    <a:pt x="217" y="28"/>
                  </a:lnTo>
                  <a:lnTo>
                    <a:pt x="209" y="24"/>
                  </a:lnTo>
                  <a:lnTo>
                    <a:pt x="201" y="18"/>
                  </a:lnTo>
                  <a:lnTo>
                    <a:pt x="192" y="13"/>
                  </a:lnTo>
                  <a:lnTo>
                    <a:pt x="183" y="9"/>
                  </a:lnTo>
                  <a:lnTo>
                    <a:pt x="175" y="6"/>
                  </a:lnTo>
                  <a:lnTo>
                    <a:pt x="164" y="3"/>
                  </a:lnTo>
                  <a:lnTo>
                    <a:pt x="154" y="2"/>
                  </a:lnTo>
                  <a:lnTo>
                    <a:pt x="144" y="0"/>
                  </a:lnTo>
                  <a:lnTo>
                    <a:pt x="135" y="0"/>
                  </a:lnTo>
                  <a:lnTo>
                    <a:pt x="125" y="0"/>
                  </a:lnTo>
                  <a:lnTo>
                    <a:pt x="115" y="2"/>
                  </a:lnTo>
                  <a:lnTo>
                    <a:pt x="104" y="3"/>
                  </a:lnTo>
                  <a:lnTo>
                    <a:pt x="95" y="6"/>
                  </a:lnTo>
                  <a:lnTo>
                    <a:pt x="85" y="9"/>
                  </a:lnTo>
                  <a:lnTo>
                    <a:pt x="77" y="13"/>
                  </a:lnTo>
                  <a:lnTo>
                    <a:pt x="68" y="18"/>
                  </a:lnTo>
                  <a:lnTo>
                    <a:pt x="59" y="24"/>
                  </a:lnTo>
                  <a:lnTo>
                    <a:pt x="50" y="28"/>
                  </a:lnTo>
                  <a:lnTo>
                    <a:pt x="43" y="35"/>
                  </a:lnTo>
                  <a:lnTo>
                    <a:pt x="37" y="43"/>
                  </a:lnTo>
                  <a:lnTo>
                    <a:pt x="29" y="50"/>
                  </a:lnTo>
                  <a:lnTo>
                    <a:pt x="23" y="58"/>
                  </a:lnTo>
                  <a:lnTo>
                    <a:pt x="18" y="68"/>
                  </a:lnTo>
                  <a:lnTo>
                    <a:pt x="13" y="76"/>
                  </a:lnTo>
                  <a:lnTo>
                    <a:pt x="10" y="85"/>
                  </a:lnTo>
                  <a:lnTo>
                    <a:pt x="6" y="94"/>
                  </a:lnTo>
                  <a:lnTo>
                    <a:pt x="3" y="104"/>
                  </a:lnTo>
                  <a:lnTo>
                    <a:pt x="2" y="114"/>
                  </a:lnTo>
                  <a:lnTo>
                    <a:pt x="0" y="124"/>
                  </a:lnTo>
                  <a:lnTo>
                    <a:pt x="0" y="134"/>
                  </a:lnTo>
                  <a:lnTo>
                    <a:pt x="0" y="144"/>
                  </a:lnTo>
                  <a:lnTo>
                    <a:pt x="2" y="154"/>
                  </a:lnTo>
                  <a:lnTo>
                    <a:pt x="3" y="163"/>
                  </a:lnTo>
                  <a:lnTo>
                    <a:pt x="6" y="173"/>
                  </a:lnTo>
                  <a:lnTo>
                    <a:pt x="10" y="183"/>
                  </a:lnTo>
                  <a:lnTo>
                    <a:pt x="13" y="192"/>
                  </a:lnTo>
                  <a:lnTo>
                    <a:pt x="18" y="200"/>
                  </a:lnTo>
                  <a:lnTo>
                    <a:pt x="23" y="209"/>
                  </a:lnTo>
                  <a:lnTo>
                    <a:pt x="29" y="217"/>
                  </a:lnTo>
                  <a:lnTo>
                    <a:pt x="37" y="224"/>
                  </a:lnTo>
                  <a:lnTo>
                    <a:pt x="43" y="232"/>
                  </a:lnTo>
                  <a:lnTo>
                    <a:pt x="50" y="239"/>
                  </a:lnTo>
                  <a:lnTo>
                    <a:pt x="59" y="244"/>
                  </a:lnTo>
                  <a:lnTo>
                    <a:pt x="68" y="249"/>
                  </a:lnTo>
                  <a:lnTo>
                    <a:pt x="77" y="255"/>
                  </a:lnTo>
                  <a:lnTo>
                    <a:pt x="85" y="259"/>
                  </a:lnTo>
                  <a:lnTo>
                    <a:pt x="95" y="262"/>
                  </a:lnTo>
                  <a:lnTo>
                    <a:pt x="104" y="264"/>
                  </a:lnTo>
                  <a:lnTo>
                    <a:pt x="115" y="267"/>
                  </a:lnTo>
                  <a:lnTo>
                    <a:pt x="125" y="268"/>
                  </a:lnTo>
                  <a:lnTo>
                    <a:pt x="135" y="268"/>
                  </a:lnTo>
                  <a:lnTo>
                    <a:pt x="144" y="268"/>
                  </a:lnTo>
                  <a:lnTo>
                    <a:pt x="154" y="267"/>
                  </a:lnTo>
                  <a:lnTo>
                    <a:pt x="164" y="264"/>
                  </a:lnTo>
                  <a:lnTo>
                    <a:pt x="175" y="262"/>
                  </a:lnTo>
                  <a:lnTo>
                    <a:pt x="183" y="259"/>
                  </a:lnTo>
                  <a:lnTo>
                    <a:pt x="192" y="255"/>
                  </a:lnTo>
                  <a:lnTo>
                    <a:pt x="201" y="249"/>
                  </a:lnTo>
                  <a:lnTo>
                    <a:pt x="209" y="244"/>
                  </a:lnTo>
                  <a:lnTo>
                    <a:pt x="217" y="239"/>
                  </a:lnTo>
                  <a:lnTo>
                    <a:pt x="224" y="232"/>
                  </a:lnTo>
                  <a:lnTo>
                    <a:pt x="233" y="224"/>
                  </a:lnTo>
                  <a:lnTo>
                    <a:pt x="239" y="217"/>
                  </a:lnTo>
                  <a:lnTo>
                    <a:pt x="244" y="209"/>
                  </a:lnTo>
                  <a:lnTo>
                    <a:pt x="251" y="200"/>
                  </a:lnTo>
                  <a:lnTo>
                    <a:pt x="255" y="192"/>
                  </a:lnTo>
                  <a:lnTo>
                    <a:pt x="258" y="183"/>
                  </a:lnTo>
                  <a:lnTo>
                    <a:pt x="263" y="173"/>
                  </a:lnTo>
                  <a:lnTo>
                    <a:pt x="265" y="163"/>
                  </a:lnTo>
                  <a:lnTo>
                    <a:pt x="267" y="154"/>
                  </a:lnTo>
                  <a:lnTo>
                    <a:pt x="268" y="144"/>
                  </a:lnTo>
                  <a:lnTo>
                    <a:pt x="268" y="134"/>
                  </a:lnTo>
                </a:path>
              </a:pathLst>
            </a:custGeom>
            <a:noFill/>
            <a:ln w="19050">
              <a:solidFill>
                <a:srgbClr val="000000"/>
              </a:solidFill>
              <a:round/>
              <a:headEnd/>
              <a:tailEnd/>
            </a:ln>
          </p:spPr>
          <p:txBody>
            <a:bodyPr lIns="0" tIns="0" rIns="0" bIns="0"/>
            <a:lstStyle/>
            <a:p>
              <a:endParaRPr lang="en-US" dirty="0"/>
            </a:p>
          </p:txBody>
        </p:sp>
        <p:sp>
          <p:nvSpPr>
            <p:cNvPr id="20561" name="Freeform 52"/>
            <p:cNvSpPr>
              <a:spLocks/>
            </p:cNvSpPr>
            <p:nvPr/>
          </p:nvSpPr>
          <p:spPr bwMode="auto">
            <a:xfrm>
              <a:off x="3321" y="1540"/>
              <a:ext cx="84" cy="41"/>
            </a:xfrm>
            <a:custGeom>
              <a:avLst/>
              <a:gdLst>
                <a:gd name="T0" fmla="*/ 0 w 93"/>
                <a:gd name="T1" fmla="*/ 36 h 46"/>
                <a:gd name="T2" fmla="*/ 0 w 93"/>
                <a:gd name="T3" fmla="*/ 36 h 46"/>
                <a:gd name="T4" fmla="*/ 0 w 93"/>
                <a:gd name="T5" fmla="*/ 33 h 46"/>
                <a:gd name="T6" fmla="*/ 0 w 93"/>
                <a:gd name="T7" fmla="*/ 31 h 46"/>
                <a:gd name="T8" fmla="*/ 1 w 93"/>
                <a:gd name="T9" fmla="*/ 29 h 46"/>
                <a:gd name="T10" fmla="*/ 1 w 93"/>
                <a:gd name="T11" fmla="*/ 26 h 46"/>
                <a:gd name="T12" fmla="*/ 2 w 93"/>
                <a:gd name="T13" fmla="*/ 25 h 46"/>
                <a:gd name="T14" fmla="*/ 3 w 93"/>
                <a:gd name="T15" fmla="*/ 22 h 46"/>
                <a:gd name="T16" fmla="*/ 4 w 93"/>
                <a:gd name="T17" fmla="*/ 20 h 46"/>
                <a:gd name="T18" fmla="*/ 4 w 93"/>
                <a:gd name="T19" fmla="*/ 19 h 46"/>
                <a:gd name="T20" fmla="*/ 5 w 93"/>
                <a:gd name="T21" fmla="*/ 16 h 46"/>
                <a:gd name="T22" fmla="*/ 7 w 93"/>
                <a:gd name="T23" fmla="*/ 14 h 46"/>
                <a:gd name="T24" fmla="*/ 9 w 93"/>
                <a:gd name="T25" fmla="*/ 12 h 46"/>
                <a:gd name="T26" fmla="*/ 10 w 93"/>
                <a:gd name="T27" fmla="*/ 11 h 46"/>
                <a:gd name="T28" fmla="*/ 11 w 93"/>
                <a:gd name="T29" fmla="*/ 9 h 46"/>
                <a:gd name="T30" fmla="*/ 14 w 93"/>
                <a:gd name="T31" fmla="*/ 8 h 46"/>
                <a:gd name="T32" fmla="*/ 16 w 93"/>
                <a:gd name="T33" fmla="*/ 6 h 46"/>
                <a:gd name="T34" fmla="*/ 17 w 93"/>
                <a:gd name="T35" fmla="*/ 5 h 46"/>
                <a:gd name="T36" fmla="*/ 18 w 93"/>
                <a:gd name="T37" fmla="*/ 4 h 46"/>
                <a:gd name="T38" fmla="*/ 21 w 93"/>
                <a:gd name="T39" fmla="*/ 4 h 46"/>
                <a:gd name="T40" fmla="*/ 23 w 93"/>
                <a:gd name="T41" fmla="*/ 2 h 46"/>
                <a:gd name="T42" fmla="*/ 25 w 93"/>
                <a:gd name="T43" fmla="*/ 1 h 46"/>
                <a:gd name="T44" fmla="*/ 29 w 93"/>
                <a:gd name="T45" fmla="*/ 1 h 46"/>
                <a:gd name="T46" fmla="*/ 31 w 93"/>
                <a:gd name="T47" fmla="*/ 0 h 46"/>
                <a:gd name="T48" fmla="*/ 32 w 93"/>
                <a:gd name="T49" fmla="*/ 0 h 46"/>
                <a:gd name="T50" fmla="*/ 35 w 93"/>
                <a:gd name="T51" fmla="*/ 0 h 46"/>
                <a:gd name="T52" fmla="*/ 37 w 93"/>
                <a:gd name="T53" fmla="*/ 0 h 46"/>
                <a:gd name="T54" fmla="*/ 39 w 93"/>
                <a:gd name="T55" fmla="*/ 0 h 46"/>
                <a:gd name="T56" fmla="*/ 42 w 93"/>
                <a:gd name="T57" fmla="*/ 0 h 46"/>
                <a:gd name="T58" fmla="*/ 44 w 93"/>
                <a:gd name="T59" fmla="*/ 0 h 46"/>
                <a:gd name="T60" fmla="*/ 46 w 93"/>
                <a:gd name="T61" fmla="*/ 1 h 46"/>
                <a:gd name="T62" fmla="*/ 48 w 93"/>
                <a:gd name="T63" fmla="*/ 1 h 46"/>
                <a:gd name="T64" fmla="*/ 51 w 93"/>
                <a:gd name="T65" fmla="*/ 2 h 46"/>
                <a:gd name="T66" fmla="*/ 53 w 93"/>
                <a:gd name="T67" fmla="*/ 4 h 46"/>
                <a:gd name="T68" fmla="*/ 55 w 93"/>
                <a:gd name="T69" fmla="*/ 4 h 46"/>
                <a:gd name="T70" fmla="*/ 57 w 93"/>
                <a:gd name="T71" fmla="*/ 5 h 46"/>
                <a:gd name="T72" fmla="*/ 60 w 93"/>
                <a:gd name="T73" fmla="*/ 6 h 46"/>
                <a:gd name="T74" fmla="*/ 61 w 93"/>
                <a:gd name="T75" fmla="*/ 8 h 46"/>
                <a:gd name="T76" fmla="*/ 63 w 93"/>
                <a:gd name="T77" fmla="*/ 9 h 46"/>
                <a:gd name="T78" fmla="*/ 64 w 93"/>
                <a:gd name="T79" fmla="*/ 11 h 46"/>
                <a:gd name="T80" fmla="*/ 67 w 93"/>
                <a:gd name="T81" fmla="*/ 12 h 46"/>
                <a:gd name="T82" fmla="*/ 67 w 93"/>
                <a:gd name="T83" fmla="*/ 14 h 46"/>
                <a:gd name="T84" fmla="*/ 70 w 93"/>
                <a:gd name="T85" fmla="*/ 16 h 46"/>
                <a:gd name="T86" fmla="*/ 70 w 93"/>
                <a:gd name="T87" fmla="*/ 19 h 46"/>
                <a:gd name="T88" fmla="*/ 71 w 93"/>
                <a:gd name="T89" fmla="*/ 20 h 46"/>
                <a:gd name="T90" fmla="*/ 71 w 93"/>
                <a:gd name="T91" fmla="*/ 22 h 46"/>
                <a:gd name="T92" fmla="*/ 72 w 93"/>
                <a:gd name="T93" fmla="*/ 25 h 46"/>
                <a:gd name="T94" fmla="*/ 73 w 93"/>
                <a:gd name="T95" fmla="*/ 26 h 46"/>
                <a:gd name="T96" fmla="*/ 74 w 93"/>
                <a:gd name="T97" fmla="*/ 29 h 46"/>
                <a:gd name="T98" fmla="*/ 75 w 93"/>
                <a:gd name="T99" fmla="*/ 31 h 46"/>
                <a:gd name="T100" fmla="*/ 75 w 93"/>
                <a:gd name="T101" fmla="*/ 33 h 46"/>
                <a:gd name="T102" fmla="*/ 75 w 93"/>
                <a:gd name="T103" fmla="*/ 36 h 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6"/>
                <a:gd name="T158" fmla="*/ 93 w 93"/>
                <a:gd name="T159" fmla="*/ 46 h 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6">
                  <a:moveTo>
                    <a:pt x="0" y="45"/>
                  </a:moveTo>
                  <a:lnTo>
                    <a:pt x="0" y="45"/>
                  </a:lnTo>
                  <a:lnTo>
                    <a:pt x="0" y="42"/>
                  </a:lnTo>
                  <a:lnTo>
                    <a:pt x="0" y="39"/>
                  </a:lnTo>
                  <a:lnTo>
                    <a:pt x="1" y="37"/>
                  </a:lnTo>
                  <a:lnTo>
                    <a:pt x="1" y="32"/>
                  </a:lnTo>
                  <a:lnTo>
                    <a:pt x="2" y="31"/>
                  </a:lnTo>
                  <a:lnTo>
                    <a:pt x="3" y="28"/>
                  </a:lnTo>
                  <a:lnTo>
                    <a:pt x="4" y="25"/>
                  </a:lnTo>
                  <a:lnTo>
                    <a:pt x="4" y="24"/>
                  </a:lnTo>
                  <a:lnTo>
                    <a:pt x="6" y="20"/>
                  </a:lnTo>
                  <a:lnTo>
                    <a:pt x="9" y="18"/>
                  </a:lnTo>
                  <a:lnTo>
                    <a:pt x="11" y="16"/>
                  </a:lnTo>
                  <a:lnTo>
                    <a:pt x="12" y="14"/>
                  </a:lnTo>
                  <a:lnTo>
                    <a:pt x="13" y="11"/>
                  </a:lnTo>
                  <a:lnTo>
                    <a:pt x="17" y="10"/>
                  </a:lnTo>
                  <a:lnTo>
                    <a:pt x="20" y="8"/>
                  </a:lnTo>
                  <a:lnTo>
                    <a:pt x="21" y="7"/>
                  </a:lnTo>
                  <a:lnTo>
                    <a:pt x="22" y="6"/>
                  </a:lnTo>
                  <a:lnTo>
                    <a:pt x="26" y="4"/>
                  </a:lnTo>
                  <a:lnTo>
                    <a:pt x="29" y="2"/>
                  </a:lnTo>
                  <a:lnTo>
                    <a:pt x="31" y="1"/>
                  </a:lnTo>
                  <a:lnTo>
                    <a:pt x="35" y="1"/>
                  </a:lnTo>
                  <a:lnTo>
                    <a:pt x="38" y="0"/>
                  </a:lnTo>
                  <a:lnTo>
                    <a:pt x="39" y="0"/>
                  </a:lnTo>
                  <a:lnTo>
                    <a:pt x="43" y="0"/>
                  </a:lnTo>
                  <a:lnTo>
                    <a:pt x="45" y="0"/>
                  </a:lnTo>
                  <a:lnTo>
                    <a:pt x="48" y="0"/>
                  </a:lnTo>
                  <a:lnTo>
                    <a:pt x="51" y="0"/>
                  </a:lnTo>
                  <a:lnTo>
                    <a:pt x="54" y="0"/>
                  </a:lnTo>
                  <a:lnTo>
                    <a:pt x="56" y="1"/>
                  </a:lnTo>
                  <a:lnTo>
                    <a:pt x="59" y="1"/>
                  </a:lnTo>
                  <a:lnTo>
                    <a:pt x="62" y="2"/>
                  </a:lnTo>
                  <a:lnTo>
                    <a:pt x="65" y="4"/>
                  </a:lnTo>
                  <a:lnTo>
                    <a:pt x="67" y="6"/>
                  </a:lnTo>
                  <a:lnTo>
                    <a:pt x="70" y="7"/>
                  </a:lnTo>
                  <a:lnTo>
                    <a:pt x="73" y="8"/>
                  </a:lnTo>
                  <a:lnTo>
                    <a:pt x="74" y="10"/>
                  </a:lnTo>
                  <a:lnTo>
                    <a:pt x="77" y="11"/>
                  </a:lnTo>
                  <a:lnTo>
                    <a:pt x="79" y="14"/>
                  </a:lnTo>
                  <a:lnTo>
                    <a:pt x="82" y="16"/>
                  </a:lnTo>
                  <a:lnTo>
                    <a:pt x="82" y="18"/>
                  </a:lnTo>
                  <a:lnTo>
                    <a:pt x="85" y="20"/>
                  </a:lnTo>
                  <a:lnTo>
                    <a:pt x="86" y="24"/>
                  </a:lnTo>
                  <a:lnTo>
                    <a:pt x="88" y="25"/>
                  </a:lnTo>
                  <a:lnTo>
                    <a:pt x="88" y="28"/>
                  </a:lnTo>
                  <a:lnTo>
                    <a:pt x="89" y="31"/>
                  </a:lnTo>
                  <a:lnTo>
                    <a:pt x="90" y="32"/>
                  </a:lnTo>
                  <a:lnTo>
                    <a:pt x="91" y="37"/>
                  </a:lnTo>
                  <a:lnTo>
                    <a:pt x="92" y="39"/>
                  </a:lnTo>
                  <a:lnTo>
                    <a:pt x="92" y="42"/>
                  </a:lnTo>
                  <a:lnTo>
                    <a:pt x="92" y="45"/>
                  </a:lnTo>
                </a:path>
              </a:pathLst>
            </a:custGeom>
            <a:noFill/>
            <a:ln w="19050">
              <a:solidFill>
                <a:srgbClr val="000000"/>
              </a:solidFill>
              <a:round/>
              <a:headEnd/>
              <a:tailEnd/>
            </a:ln>
          </p:spPr>
          <p:txBody>
            <a:bodyPr lIns="0" tIns="0" rIns="0" bIns="0"/>
            <a:lstStyle/>
            <a:p>
              <a:endParaRPr lang="en-US" dirty="0"/>
            </a:p>
          </p:txBody>
        </p:sp>
        <p:sp>
          <p:nvSpPr>
            <p:cNvPr id="20562" name="Freeform 53"/>
            <p:cNvSpPr>
              <a:spLocks/>
            </p:cNvSpPr>
            <p:nvPr/>
          </p:nvSpPr>
          <p:spPr bwMode="auto">
            <a:xfrm>
              <a:off x="3404" y="1580"/>
              <a:ext cx="83" cy="42"/>
            </a:xfrm>
            <a:custGeom>
              <a:avLst/>
              <a:gdLst>
                <a:gd name="T0" fmla="*/ 0 w 91"/>
                <a:gd name="T1" fmla="*/ 0 h 47"/>
                <a:gd name="T2" fmla="*/ 0 w 91"/>
                <a:gd name="T3" fmla="*/ 0 h 47"/>
                <a:gd name="T4" fmla="*/ 0 w 91"/>
                <a:gd name="T5" fmla="*/ 3 h 47"/>
                <a:gd name="T6" fmla="*/ 0 w 91"/>
                <a:gd name="T7" fmla="*/ 4 h 47"/>
                <a:gd name="T8" fmla="*/ 0 w 91"/>
                <a:gd name="T9" fmla="*/ 6 h 47"/>
                <a:gd name="T10" fmla="*/ 1 w 91"/>
                <a:gd name="T11" fmla="*/ 9 h 47"/>
                <a:gd name="T12" fmla="*/ 2 w 91"/>
                <a:gd name="T13" fmla="*/ 12 h 47"/>
                <a:gd name="T14" fmla="*/ 2 w 91"/>
                <a:gd name="T15" fmla="*/ 13 h 47"/>
                <a:gd name="T16" fmla="*/ 5 w 91"/>
                <a:gd name="T17" fmla="*/ 15 h 47"/>
                <a:gd name="T18" fmla="*/ 5 w 91"/>
                <a:gd name="T19" fmla="*/ 19 h 47"/>
                <a:gd name="T20" fmla="*/ 5 w 91"/>
                <a:gd name="T21" fmla="*/ 19 h 47"/>
                <a:gd name="T22" fmla="*/ 6 w 91"/>
                <a:gd name="T23" fmla="*/ 21 h 47"/>
                <a:gd name="T24" fmla="*/ 8 w 91"/>
                <a:gd name="T25" fmla="*/ 25 h 47"/>
                <a:gd name="T26" fmla="*/ 10 w 91"/>
                <a:gd name="T27" fmla="*/ 26 h 47"/>
                <a:gd name="T28" fmla="*/ 12 w 91"/>
                <a:gd name="T29" fmla="*/ 27 h 47"/>
                <a:gd name="T30" fmla="*/ 13 w 91"/>
                <a:gd name="T31" fmla="*/ 29 h 47"/>
                <a:gd name="T32" fmla="*/ 15 w 91"/>
                <a:gd name="T33" fmla="*/ 30 h 47"/>
                <a:gd name="T34" fmla="*/ 18 w 91"/>
                <a:gd name="T35" fmla="*/ 31 h 47"/>
                <a:gd name="T36" fmla="*/ 19 w 91"/>
                <a:gd name="T37" fmla="*/ 33 h 47"/>
                <a:gd name="T38" fmla="*/ 22 w 91"/>
                <a:gd name="T39" fmla="*/ 34 h 47"/>
                <a:gd name="T40" fmla="*/ 24 w 91"/>
                <a:gd name="T41" fmla="*/ 34 h 47"/>
                <a:gd name="T42" fmla="*/ 26 w 91"/>
                <a:gd name="T43" fmla="*/ 34 h 47"/>
                <a:gd name="T44" fmla="*/ 29 w 91"/>
                <a:gd name="T45" fmla="*/ 36 h 47"/>
                <a:gd name="T46" fmla="*/ 31 w 91"/>
                <a:gd name="T47" fmla="*/ 36 h 47"/>
                <a:gd name="T48" fmla="*/ 33 w 91"/>
                <a:gd name="T49" fmla="*/ 37 h 47"/>
                <a:gd name="T50" fmla="*/ 36 w 91"/>
                <a:gd name="T51" fmla="*/ 37 h 47"/>
                <a:gd name="T52" fmla="*/ 37 w 91"/>
                <a:gd name="T53" fmla="*/ 37 h 47"/>
                <a:gd name="T54" fmla="*/ 40 w 91"/>
                <a:gd name="T55" fmla="*/ 37 h 47"/>
                <a:gd name="T56" fmla="*/ 43 w 91"/>
                <a:gd name="T57" fmla="*/ 37 h 47"/>
                <a:gd name="T58" fmla="*/ 45 w 91"/>
                <a:gd name="T59" fmla="*/ 36 h 47"/>
                <a:gd name="T60" fmla="*/ 47 w 91"/>
                <a:gd name="T61" fmla="*/ 36 h 47"/>
                <a:gd name="T62" fmla="*/ 50 w 91"/>
                <a:gd name="T63" fmla="*/ 34 h 47"/>
                <a:gd name="T64" fmla="*/ 52 w 91"/>
                <a:gd name="T65" fmla="*/ 34 h 47"/>
                <a:gd name="T66" fmla="*/ 54 w 91"/>
                <a:gd name="T67" fmla="*/ 34 h 47"/>
                <a:gd name="T68" fmla="*/ 55 w 91"/>
                <a:gd name="T69" fmla="*/ 33 h 47"/>
                <a:gd name="T70" fmla="*/ 58 w 91"/>
                <a:gd name="T71" fmla="*/ 31 h 47"/>
                <a:gd name="T72" fmla="*/ 60 w 91"/>
                <a:gd name="T73" fmla="*/ 30 h 47"/>
                <a:gd name="T74" fmla="*/ 62 w 91"/>
                <a:gd name="T75" fmla="*/ 29 h 47"/>
                <a:gd name="T76" fmla="*/ 64 w 91"/>
                <a:gd name="T77" fmla="*/ 27 h 47"/>
                <a:gd name="T78" fmla="*/ 65 w 91"/>
                <a:gd name="T79" fmla="*/ 26 h 47"/>
                <a:gd name="T80" fmla="*/ 67 w 91"/>
                <a:gd name="T81" fmla="*/ 25 h 47"/>
                <a:gd name="T82" fmla="*/ 68 w 91"/>
                <a:gd name="T83" fmla="*/ 21 h 47"/>
                <a:gd name="T84" fmla="*/ 70 w 91"/>
                <a:gd name="T85" fmla="*/ 19 h 47"/>
                <a:gd name="T86" fmla="*/ 71 w 91"/>
                <a:gd name="T87" fmla="*/ 19 h 47"/>
                <a:gd name="T88" fmla="*/ 71 w 91"/>
                <a:gd name="T89" fmla="*/ 15 h 47"/>
                <a:gd name="T90" fmla="*/ 72 w 91"/>
                <a:gd name="T91" fmla="*/ 13 h 47"/>
                <a:gd name="T92" fmla="*/ 73 w 91"/>
                <a:gd name="T93" fmla="*/ 12 h 47"/>
                <a:gd name="T94" fmla="*/ 74 w 91"/>
                <a:gd name="T95" fmla="*/ 9 h 47"/>
                <a:gd name="T96" fmla="*/ 75 w 91"/>
                <a:gd name="T97" fmla="*/ 6 h 47"/>
                <a:gd name="T98" fmla="*/ 75 w 91"/>
                <a:gd name="T99" fmla="*/ 4 h 47"/>
                <a:gd name="T100" fmla="*/ 75 w 91"/>
                <a:gd name="T101" fmla="*/ 3 h 47"/>
                <a:gd name="T102" fmla="*/ 75 w 91"/>
                <a:gd name="T103" fmla="*/ 0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
                <a:gd name="T157" fmla="*/ 0 h 47"/>
                <a:gd name="T158" fmla="*/ 91 w 9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 h="47">
                  <a:moveTo>
                    <a:pt x="0" y="0"/>
                  </a:moveTo>
                  <a:lnTo>
                    <a:pt x="0" y="0"/>
                  </a:lnTo>
                  <a:lnTo>
                    <a:pt x="0" y="3"/>
                  </a:lnTo>
                  <a:lnTo>
                    <a:pt x="0" y="5"/>
                  </a:lnTo>
                  <a:lnTo>
                    <a:pt x="0" y="8"/>
                  </a:lnTo>
                  <a:lnTo>
                    <a:pt x="1" y="11"/>
                  </a:lnTo>
                  <a:lnTo>
                    <a:pt x="2" y="15"/>
                  </a:lnTo>
                  <a:lnTo>
                    <a:pt x="2" y="17"/>
                  </a:lnTo>
                  <a:lnTo>
                    <a:pt x="5" y="19"/>
                  </a:lnTo>
                  <a:lnTo>
                    <a:pt x="6" y="23"/>
                  </a:lnTo>
                  <a:lnTo>
                    <a:pt x="6" y="24"/>
                  </a:lnTo>
                  <a:lnTo>
                    <a:pt x="8" y="27"/>
                  </a:lnTo>
                  <a:lnTo>
                    <a:pt x="10" y="31"/>
                  </a:lnTo>
                  <a:lnTo>
                    <a:pt x="12" y="32"/>
                  </a:lnTo>
                  <a:lnTo>
                    <a:pt x="14" y="34"/>
                  </a:lnTo>
                  <a:lnTo>
                    <a:pt x="15" y="36"/>
                  </a:lnTo>
                  <a:lnTo>
                    <a:pt x="18" y="38"/>
                  </a:lnTo>
                  <a:lnTo>
                    <a:pt x="22" y="39"/>
                  </a:lnTo>
                  <a:lnTo>
                    <a:pt x="23" y="41"/>
                  </a:lnTo>
                  <a:lnTo>
                    <a:pt x="26" y="42"/>
                  </a:lnTo>
                  <a:lnTo>
                    <a:pt x="28" y="43"/>
                  </a:lnTo>
                  <a:lnTo>
                    <a:pt x="32" y="43"/>
                  </a:lnTo>
                  <a:lnTo>
                    <a:pt x="35" y="45"/>
                  </a:lnTo>
                  <a:lnTo>
                    <a:pt x="37" y="45"/>
                  </a:lnTo>
                  <a:lnTo>
                    <a:pt x="40" y="46"/>
                  </a:lnTo>
                  <a:lnTo>
                    <a:pt x="43" y="46"/>
                  </a:lnTo>
                  <a:lnTo>
                    <a:pt x="45" y="46"/>
                  </a:lnTo>
                  <a:lnTo>
                    <a:pt x="48" y="46"/>
                  </a:lnTo>
                  <a:lnTo>
                    <a:pt x="51" y="46"/>
                  </a:lnTo>
                  <a:lnTo>
                    <a:pt x="54" y="45"/>
                  </a:lnTo>
                  <a:lnTo>
                    <a:pt x="56" y="45"/>
                  </a:lnTo>
                  <a:lnTo>
                    <a:pt x="60" y="43"/>
                  </a:lnTo>
                  <a:lnTo>
                    <a:pt x="62" y="43"/>
                  </a:lnTo>
                  <a:lnTo>
                    <a:pt x="65" y="42"/>
                  </a:lnTo>
                  <a:lnTo>
                    <a:pt x="66" y="41"/>
                  </a:lnTo>
                  <a:lnTo>
                    <a:pt x="70" y="39"/>
                  </a:lnTo>
                  <a:lnTo>
                    <a:pt x="72" y="38"/>
                  </a:lnTo>
                  <a:lnTo>
                    <a:pt x="75" y="36"/>
                  </a:lnTo>
                  <a:lnTo>
                    <a:pt x="77" y="34"/>
                  </a:lnTo>
                  <a:lnTo>
                    <a:pt x="78" y="32"/>
                  </a:lnTo>
                  <a:lnTo>
                    <a:pt x="80" y="31"/>
                  </a:lnTo>
                  <a:lnTo>
                    <a:pt x="82" y="27"/>
                  </a:lnTo>
                  <a:lnTo>
                    <a:pt x="84" y="24"/>
                  </a:lnTo>
                  <a:lnTo>
                    <a:pt x="85" y="23"/>
                  </a:lnTo>
                  <a:lnTo>
                    <a:pt x="86" y="19"/>
                  </a:lnTo>
                  <a:lnTo>
                    <a:pt x="87" y="17"/>
                  </a:lnTo>
                  <a:lnTo>
                    <a:pt x="88" y="15"/>
                  </a:lnTo>
                  <a:lnTo>
                    <a:pt x="89" y="11"/>
                  </a:lnTo>
                  <a:lnTo>
                    <a:pt x="90" y="8"/>
                  </a:lnTo>
                  <a:lnTo>
                    <a:pt x="90" y="5"/>
                  </a:lnTo>
                  <a:lnTo>
                    <a:pt x="90" y="3"/>
                  </a:lnTo>
                  <a:lnTo>
                    <a:pt x="90" y="0"/>
                  </a:lnTo>
                </a:path>
              </a:pathLst>
            </a:custGeom>
            <a:noFill/>
            <a:ln w="19050">
              <a:solidFill>
                <a:srgbClr val="000000"/>
              </a:solidFill>
              <a:round/>
              <a:headEnd/>
              <a:tailEnd/>
            </a:ln>
          </p:spPr>
          <p:txBody>
            <a:bodyPr lIns="0" tIns="0" rIns="0" bIns="0"/>
            <a:lstStyle/>
            <a:p>
              <a:endParaRPr lang="en-US" dirty="0"/>
            </a:p>
          </p:txBody>
        </p:sp>
        <p:sp>
          <p:nvSpPr>
            <p:cNvPr id="20563" name="Line 54"/>
            <p:cNvSpPr>
              <a:spLocks noChangeShapeType="1"/>
            </p:cNvSpPr>
            <p:nvPr/>
          </p:nvSpPr>
          <p:spPr bwMode="auto">
            <a:xfrm flipV="1">
              <a:off x="3408" y="1239"/>
              <a:ext cx="0" cy="234"/>
            </a:xfrm>
            <a:prstGeom prst="line">
              <a:avLst/>
            </a:prstGeom>
            <a:noFill/>
            <a:ln w="19050">
              <a:solidFill>
                <a:srgbClr val="000000"/>
              </a:solidFill>
              <a:round/>
              <a:headEnd/>
              <a:tailEnd/>
            </a:ln>
          </p:spPr>
          <p:txBody>
            <a:bodyPr lIns="0" tIns="0" rIns="0" bIns="0"/>
            <a:lstStyle/>
            <a:p>
              <a:endParaRPr lang="en-US" dirty="0"/>
            </a:p>
          </p:txBody>
        </p:sp>
        <p:sp>
          <p:nvSpPr>
            <p:cNvPr id="20564" name="Freeform 55"/>
            <p:cNvSpPr>
              <a:spLocks/>
            </p:cNvSpPr>
            <p:nvPr/>
          </p:nvSpPr>
          <p:spPr bwMode="auto">
            <a:xfrm>
              <a:off x="3395" y="1205"/>
              <a:ext cx="24" cy="45"/>
            </a:xfrm>
            <a:custGeom>
              <a:avLst/>
              <a:gdLst>
                <a:gd name="T0" fmla="*/ 12 w 26"/>
                <a:gd name="T1" fmla="*/ 0 h 51"/>
                <a:gd name="T2" fmla="*/ 0 w 26"/>
                <a:gd name="T3" fmla="*/ 39 h 51"/>
                <a:gd name="T4" fmla="*/ 12 w 26"/>
                <a:gd name="T5" fmla="*/ 30 h 51"/>
                <a:gd name="T6" fmla="*/ 21 w 26"/>
                <a:gd name="T7" fmla="*/ 39 h 51"/>
                <a:gd name="T8" fmla="*/ 12 w 26"/>
                <a:gd name="T9" fmla="*/ 0 h 51"/>
                <a:gd name="T10" fmla="*/ 12 w 26"/>
                <a:gd name="T11" fmla="*/ 0 h 51"/>
                <a:gd name="T12" fmla="*/ 0 60000 65536"/>
                <a:gd name="T13" fmla="*/ 0 60000 65536"/>
                <a:gd name="T14" fmla="*/ 0 60000 65536"/>
                <a:gd name="T15" fmla="*/ 0 60000 65536"/>
                <a:gd name="T16" fmla="*/ 0 60000 65536"/>
                <a:gd name="T17" fmla="*/ 0 60000 65536"/>
                <a:gd name="T18" fmla="*/ 0 w 26"/>
                <a:gd name="T19" fmla="*/ 0 h 51"/>
                <a:gd name="T20" fmla="*/ 26 w 26"/>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6" h="51">
                  <a:moveTo>
                    <a:pt x="14" y="0"/>
                  </a:moveTo>
                  <a:lnTo>
                    <a:pt x="0" y="50"/>
                  </a:lnTo>
                  <a:lnTo>
                    <a:pt x="14" y="38"/>
                  </a:lnTo>
                  <a:lnTo>
                    <a:pt x="25" y="50"/>
                  </a:lnTo>
                  <a:lnTo>
                    <a:pt x="14" y="0"/>
                  </a:lnTo>
                </a:path>
              </a:pathLst>
            </a:custGeom>
            <a:solidFill>
              <a:srgbClr val="000000"/>
            </a:solidFill>
            <a:ln w="19050">
              <a:solidFill>
                <a:srgbClr val="000000"/>
              </a:solidFill>
              <a:round/>
              <a:headEnd/>
              <a:tailEnd/>
            </a:ln>
          </p:spPr>
          <p:txBody>
            <a:bodyPr lIns="0" tIns="0" rIns="0" bIns="0"/>
            <a:lstStyle/>
            <a:p>
              <a:endParaRPr lang="en-US" dirty="0"/>
            </a:p>
          </p:txBody>
        </p:sp>
        <p:sp>
          <p:nvSpPr>
            <p:cNvPr id="20565" name="Line 56"/>
            <p:cNvSpPr>
              <a:spLocks noChangeShapeType="1"/>
            </p:cNvSpPr>
            <p:nvPr/>
          </p:nvSpPr>
          <p:spPr bwMode="auto">
            <a:xfrm>
              <a:off x="3909" y="580"/>
              <a:ext cx="230" cy="0"/>
            </a:xfrm>
            <a:prstGeom prst="line">
              <a:avLst/>
            </a:prstGeom>
            <a:noFill/>
            <a:ln w="19050">
              <a:solidFill>
                <a:srgbClr val="000000"/>
              </a:solidFill>
              <a:round/>
              <a:headEnd/>
              <a:tailEnd/>
            </a:ln>
          </p:spPr>
          <p:txBody>
            <a:bodyPr lIns="0" tIns="0" rIns="0" bIns="0"/>
            <a:lstStyle/>
            <a:p>
              <a:endParaRPr lang="en-US" dirty="0"/>
            </a:p>
          </p:txBody>
        </p:sp>
        <p:sp>
          <p:nvSpPr>
            <p:cNvPr id="20566" name="Freeform 57"/>
            <p:cNvSpPr>
              <a:spLocks/>
            </p:cNvSpPr>
            <p:nvPr/>
          </p:nvSpPr>
          <p:spPr bwMode="auto">
            <a:xfrm>
              <a:off x="3251" y="579"/>
              <a:ext cx="51" cy="24"/>
            </a:xfrm>
            <a:custGeom>
              <a:avLst/>
              <a:gdLst>
                <a:gd name="T0" fmla="*/ 46 w 56"/>
                <a:gd name="T1" fmla="*/ 10 h 28"/>
                <a:gd name="T2" fmla="*/ 0 w 56"/>
                <a:gd name="T3" fmla="*/ 0 h 28"/>
                <a:gd name="T4" fmla="*/ 11 w 56"/>
                <a:gd name="T5" fmla="*/ 10 h 28"/>
                <a:gd name="T6" fmla="*/ 0 w 56"/>
                <a:gd name="T7" fmla="*/ 20 h 28"/>
                <a:gd name="T8" fmla="*/ 46 w 56"/>
                <a:gd name="T9" fmla="*/ 10 h 28"/>
                <a:gd name="T10" fmla="*/ 46 w 56"/>
                <a:gd name="T11" fmla="*/ 10 h 28"/>
                <a:gd name="T12" fmla="*/ 0 60000 65536"/>
                <a:gd name="T13" fmla="*/ 0 60000 65536"/>
                <a:gd name="T14" fmla="*/ 0 60000 65536"/>
                <a:gd name="T15" fmla="*/ 0 60000 65536"/>
                <a:gd name="T16" fmla="*/ 0 60000 65536"/>
                <a:gd name="T17" fmla="*/ 0 60000 65536"/>
                <a:gd name="T18" fmla="*/ 0 w 56"/>
                <a:gd name="T19" fmla="*/ 0 h 28"/>
                <a:gd name="T20" fmla="*/ 56 w 5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6" h="28">
                  <a:moveTo>
                    <a:pt x="55" y="14"/>
                  </a:moveTo>
                  <a:lnTo>
                    <a:pt x="0" y="0"/>
                  </a:lnTo>
                  <a:lnTo>
                    <a:pt x="13" y="14"/>
                  </a:lnTo>
                  <a:lnTo>
                    <a:pt x="0" y="27"/>
                  </a:lnTo>
                  <a:lnTo>
                    <a:pt x="55" y="14"/>
                  </a:lnTo>
                </a:path>
              </a:pathLst>
            </a:custGeom>
            <a:solidFill>
              <a:srgbClr val="000000"/>
            </a:solidFill>
            <a:ln w="19050">
              <a:solidFill>
                <a:srgbClr val="000000"/>
              </a:solidFill>
              <a:round/>
              <a:headEnd/>
              <a:tailEnd/>
            </a:ln>
          </p:spPr>
          <p:txBody>
            <a:bodyPr lIns="0" tIns="0" rIns="0" bIns="0"/>
            <a:lstStyle/>
            <a:p>
              <a:endParaRPr lang="en-US" dirty="0"/>
            </a:p>
          </p:txBody>
        </p:sp>
        <p:sp>
          <p:nvSpPr>
            <p:cNvPr id="20567" name="Line 58"/>
            <p:cNvSpPr>
              <a:spLocks noChangeShapeType="1"/>
            </p:cNvSpPr>
            <p:nvPr/>
          </p:nvSpPr>
          <p:spPr bwMode="auto">
            <a:xfrm>
              <a:off x="3539" y="582"/>
              <a:ext cx="70" cy="0"/>
            </a:xfrm>
            <a:prstGeom prst="line">
              <a:avLst/>
            </a:prstGeom>
            <a:noFill/>
            <a:ln w="19050">
              <a:solidFill>
                <a:srgbClr val="000000"/>
              </a:solidFill>
              <a:round/>
              <a:headEnd/>
              <a:tailEnd/>
            </a:ln>
          </p:spPr>
          <p:txBody>
            <a:bodyPr lIns="0" tIns="0" rIns="0" bIns="0"/>
            <a:lstStyle/>
            <a:p>
              <a:endParaRPr lang="en-US" dirty="0"/>
            </a:p>
          </p:txBody>
        </p:sp>
        <p:sp>
          <p:nvSpPr>
            <p:cNvPr id="20568" name="Freeform 59"/>
            <p:cNvSpPr>
              <a:spLocks/>
            </p:cNvSpPr>
            <p:nvPr/>
          </p:nvSpPr>
          <p:spPr bwMode="auto">
            <a:xfrm>
              <a:off x="3413" y="698"/>
              <a:ext cx="23" cy="46"/>
            </a:xfrm>
            <a:custGeom>
              <a:avLst/>
              <a:gdLst>
                <a:gd name="T0" fmla="*/ 11 w 26"/>
                <a:gd name="T1" fmla="*/ 0 h 52"/>
                <a:gd name="T2" fmla="*/ 0 w 26"/>
                <a:gd name="T3" fmla="*/ 40 h 52"/>
                <a:gd name="T4" fmla="*/ 11 w 26"/>
                <a:gd name="T5" fmla="*/ 31 h 52"/>
                <a:gd name="T6" fmla="*/ 19 w 26"/>
                <a:gd name="T7" fmla="*/ 40 h 52"/>
                <a:gd name="T8" fmla="*/ 11 w 26"/>
                <a:gd name="T9" fmla="*/ 0 h 52"/>
                <a:gd name="T10" fmla="*/ 11 w 26"/>
                <a:gd name="T11" fmla="*/ 0 h 52"/>
                <a:gd name="T12" fmla="*/ 0 60000 65536"/>
                <a:gd name="T13" fmla="*/ 0 60000 65536"/>
                <a:gd name="T14" fmla="*/ 0 60000 65536"/>
                <a:gd name="T15" fmla="*/ 0 60000 65536"/>
                <a:gd name="T16" fmla="*/ 0 60000 65536"/>
                <a:gd name="T17" fmla="*/ 0 60000 65536"/>
                <a:gd name="T18" fmla="*/ 0 w 26"/>
                <a:gd name="T19" fmla="*/ 0 h 52"/>
                <a:gd name="T20" fmla="*/ 26 w 2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6" h="52">
                  <a:moveTo>
                    <a:pt x="13" y="0"/>
                  </a:moveTo>
                  <a:lnTo>
                    <a:pt x="0" y="51"/>
                  </a:lnTo>
                  <a:lnTo>
                    <a:pt x="13" y="39"/>
                  </a:lnTo>
                  <a:lnTo>
                    <a:pt x="25" y="51"/>
                  </a:lnTo>
                  <a:lnTo>
                    <a:pt x="13" y="0"/>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9" name="Group 60"/>
            <p:cNvGrpSpPr>
              <a:grpSpLocks/>
            </p:cNvGrpSpPr>
            <p:nvPr/>
          </p:nvGrpSpPr>
          <p:grpSpPr bwMode="auto">
            <a:xfrm>
              <a:off x="4178" y="364"/>
              <a:ext cx="244" cy="382"/>
              <a:chOff x="3981" y="995"/>
              <a:chExt cx="269" cy="433"/>
            </a:xfrm>
          </p:grpSpPr>
          <p:sp>
            <p:nvSpPr>
              <p:cNvPr id="20582" name="Freeform 61"/>
              <p:cNvSpPr>
                <a:spLocks/>
              </p:cNvSpPr>
              <p:nvPr/>
            </p:nvSpPr>
            <p:spPr bwMode="auto">
              <a:xfrm>
                <a:off x="3981" y="1086"/>
                <a:ext cx="269" cy="269"/>
              </a:xfrm>
              <a:custGeom>
                <a:avLst/>
                <a:gdLst>
                  <a:gd name="T0" fmla="*/ 268 w 269"/>
                  <a:gd name="T1" fmla="*/ 0 h 269"/>
                  <a:gd name="T2" fmla="*/ 268 w 269"/>
                  <a:gd name="T3" fmla="*/ 268 h 269"/>
                  <a:gd name="T4" fmla="*/ 0 w 269"/>
                  <a:gd name="T5" fmla="*/ 268 h 269"/>
                  <a:gd name="T6" fmla="*/ 0 w 269"/>
                  <a:gd name="T7" fmla="*/ 0 h 269"/>
                  <a:gd name="T8" fmla="*/ 268 w 269"/>
                  <a:gd name="T9" fmla="*/ 0 h 269"/>
                  <a:gd name="T10" fmla="*/ 0 60000 65536"/>
                  <a:gd name="T11" fmla="*/ 0 60000 65536"/>
                  <a:gd name="T12" fmla="*/ 0 60000 65536"/>
                  <a:gd name="T13" fmla="*/ 0 60000 65536"/>
                  <a:gd name="T14" fmla="*/ 0 60000 65536"/>
                  <a:gd name="T15" fmla="*/ 0 w 269"/>
                  <a:gd name="T16" fmla="*/ 0 h 269"/>
                  <a:gd name="T17" fmla="*/ 269 w 269"/>
                  <a:gd name="T18" fmla="*/ 269 h 269"/>
                </a:gdLst>
                <a:ahLst/>
                <a:cxnLst>
                  <a:cxn ang="T10">
                    <a:pos x="T0" y="T1"/>
                  </a:cxn>
                  <a:cxn ang="T11">
                    <a:pos x="T2" y="T3"/>
                  </a:cxn>
                  <a:cxn ang="T12">
                    <a:pos x="T4" y="T5"/>
                  </a:cxn>
                  <a:cxn ang="T13">
                    <a:pos x="T6" y="T7"/>
                  </a:cxn>
                  <a:cxn ang="T14">
                    <a:pos x="T8" y="T9"/>
                  </a:cxn>
                </a:cxnLst>
                <a:rect l="T15" t="T16" r="T17" b="T18"/>
                <a:pathLst>
                  <a:path w="269" h="269">
                    <a:moveTo>
                      <a:pt x="268" y="0"/>
                    </a:moveTo>
                    <a:lnTo>
                      <a:pt x="268" y="268"/>
                    </a:lnTo>
                    <a:lnTo>
                      <a:pt x="0" y="268"/>
                    </a:lnTo>
                    <a:lnTo>
                      <a:pt x="0" y="0"/>
                    </a:lnTo>
                    <a:lnTo>
                      <a:pt x="268" y="0"/>
                    </a:lnTo>
                  </a:path>
                </a:pathLst>
              </a:custGeom>
              <a:noFill/>
              <a:ln w="28575">
                <a:solidFill>
                  <a:schemeClr val="tx2"/>
                </a:solidFill>
                <a:round/>
                <a:headEnd/>
                <a:tailEnd/>
              </a:ln>
            </p:spPr>
            <p:txBody>
              <a:bodyPr lIns="0" tIns="0" rIns="0" bIns="0"/>
              <a:lstStyle/>
              <a:p>
                <a:endParaRPr lang="en-US" dirty="0"/>
              </a:p>
            </p:txBody>
          </p:sp>
          <p:sp>
            <p:nvSpPr>
              <p:cNvPr id="20583" name="Line 62"/>
              <p:cNvSpPr>
                <a:spLocks noChangeShapeType="1"/>
              </p:cNvSpPr>
              <p:nvPr/>
            </p:nvSpPr>
            <p:spPr bwMode="auto">
              <a:xfrm flipV="1">
                <a:off x="4076" y="1033"/>
                <a:ext cx="96" cy="395"/>
              </a:xfrm>
              <a:prstGeom prst="line">
                <a:avLst/>
              </a:prstGeom>
              <a:noFill/>
              <a:ln w="28575">
                <a:solidFill>
                  <a:schemeClr val="tx2"/>
                </a:solidFill>
                <a:round/>
                <a:headEnd/>
                <a:tailEnd/>
              </a:ln>
            </p:spPr>
            <p:txBody>
              <a:bodyPr lIns="0" tIns="0" rIns="0" bIns="0"/>
              <a:lstStyle/>
              <a:p>
                <a:endParaRPr lang="en-US" dirty="0"/>
              </a:p>
            </p:txBody>
          </p:sp>
          <p:sp>
            <p:nvSpPr>
              <p:cNvPr id="20584" name="Freeform 63"/>
              <p:cNvSpPr>
                <a:spLocks/>
              </p:cNvSpPr>
              <p:nvPr/>
            </p:nvSpPr>
            <p:spPr bwMode="auto">
              <a:xfrm>
                <a:off x="4158" y="995"/>
                <a:ext cx="25" cy="54"/>
              </a:xfrm>
              <a:custGeom>
                <a:avLst/>
                <a:gdLst>
                  <a:gd name="T0" fmla="*/ 24 w 25"/>
                  <a:gd name="T1" fmla="*/ 0 h 54"/>
                  <a:gd name="T2" fmla="*/ 0 w 25"/>
                  <a:gd name="T3" fmla="*/ 47 h 54"/>
                  <a:gd name="T4" fmla="*/ 14 w 25"/>
                  <a:gd name="T5" fmla="*/ 38 h 54"/>
                  <a:gd name="T6" fmla="*/ 24 w 25"/>
                  <a:gd name="T7" fmla="*/ 53 h 54"/>
                  <a:gd name="T8" fmla="*/ 24 w 25"/>
                  <a:gd name="T9" fmla="*/ 0 h 54"/>
                  <a:gd name="T10" fmla="*/ 24 w 25"/>
                  <a:gd name="T11" fmla="*/ 0 h 54"/>
                  <a:gd name="T12" fmla="*/ 0 60000 65536"/>
                  <a:gd name="T13" fmla="*/ 0 60000 65536"/>
                  <a:gd name="T14" fmla="*/ 0 60000 65536"/>
                  <a:gd name="T15" fmla="*/ 0 60000 65536"/>
                  <a:gd name="T16" fmla="*/ 0 60000 65536"/>
                  <a:gd name="T17" fmla="*/ 0 60000 65536"/>
                  <a:gd name="T18" fmla="*/ 0 w 25"/>
                  <a:gd name="T19" fmla="*/ 0 h 54"/>
                  <a:gd name="T20" fmla="*/ 25 w 25"/>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5" h="54">
                    <a:moveTo>
                      <a:pt x="24" y="0"/>
                    </a:moveTo>
                    <a:lnTo>
                      <a:pt x="0" y="47"/>
                    </a:lnTo>
                    <a:lnTo>
                      <a:pt x="14" y="38"/>
                    </a:lnTo>
                    <a:lnTo>
                      <a:pt x="24" y="53"/>
                    </a:lnTo>
                    <a:lnTo>
                      <a:pt x="24" y="0"/>
                    </a:lnTo>
                  </a:path>
                </a:pathLst>
              </a:custGeom>
              <a:solidFill>
                <a:srgbClr val="000000"/>
              </a:solidFill>
              <a:ln w="28575">
                <a:solidFill>
                  <a:schemeClr val="tx2"/>
                </a:solidFill>
                <a:round/>
                <a:headEnd/>
                <a:tailEnd/>
              </a:ln>
            </p:spPr>
            <p:txBody>
              <a:bodyPr lIns="0" tIns="0" rIns="0" bIns="0"/>
              <a:lstStyle/>
              <a:p>
                <a:endParaRPr lang="en-US" dirty="0"/>
              </a:p>
            </p:txBody>
          </p:sp>
        </p:grpSp>
        <p:sp>
          <p:nvSpPr>
            <p:cNvPr id="20570" name="Freeform 64"/>
            <p:cNvSpPr>
              <a:spLocks/>
            </p:cNvSpPr>
            <p:nvPr/>
          </p:nvSpPr>
          <p:spPr bwMode="auto">
            <a:xfrm>
              <a:off x="4128" y="569"/>
              <a:ext cx="51" cy="23"/>
            </a:xfrm>
            <a:custGeom>
              <a:avLst/>
              <a:gdLst>
                <a:gd name="T0" fmla="*/ 46 w 56"/>
                <a:gd name="T1" fmla="*/ 10 h 26"/>
                <a:gd name="T2" fmla="*/ 0 w 56"/>
                <a:gd name="T3" fmla="*/ 0 h 26"/>
                <a:gd name="T4" fmla="*/ 10 w 56"/>
                <a:gd name="T5" fmla="*/ 10 h 26"/>
                <a:gd name="T6" fmla="*/ 0 w 56"/>
                <a:gd name="T7" fmla="*/ 19 h 26"/>
                <a:gd name="T8" fmla="*/ 46 w 56"/>
                <a:gd name="T9" fmla="*/ 10 h 26"/>
                <a:gd name="T10" fmla="*/ 46 w 56"/>
                <a:gd name="T11" fmla="*/ 10 h 26"/>
                <a:gd name="T12" fmla="*/ 0 60000 65536"/>
                <a:gd name="T13" fmla="*/ 0 60000 65536"/>
                <a:gd name="T14" fmla="*/ 0 60000 65536"/>
                <a:gd name="T15" fmla="*/ 0 60000 65536"/>
                <a:gd name="T16" fmla="*/ 0 60000 65536"/>
                <a:gd name="T17" fmla="*/ 0 60000 65536"/>
                <a:gd name="T18" fmla="*/ 0 w 56"/>
                <a:gd name="T19" fmla="*/ 0 h 26"/>
                <a:gd name="T20" fmla="*/ 56 w 56"/>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6" h="26">
                  <a:moveTo>
                    <a:pt x="55" y="12"/>
                  </a:moveTo>
                  <a:lnTo>
                    <a:pt x="0" y="0"/>
                  </a:lnTo>
                  <a:lnTo>
                    <a:pt x="12" y="12"/>
                  </a:lnTo>
                  <a:lnTo>
                    <a:pt x="0" y="25"/>
                  </a:lnTo>
                  <a:lnTo>
                    <a:pt x="55"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10" name="Group 65"/>
            <p:cNvGrpSpPr>
              <a:grpSpLocks/>
            </p:cNvGrpSpPr>
            <p:nvPr/>
          </p:nvGrpSpPr>
          <p:grpSpPr bwMode="auto">
            <a:xfrm>
              <a:off x="3648" y="363"/>
              <a:ext cx="262" cy="381"/>
              <a:chOff x="3398" y="993"/>
              <a:chExt cx="288" cy="432"/>
            </a:xfrm>
          </p:grpSpPr>
          <p:sp>
            <p:nvSpPr>
              <p:cNvPr id="20579" name="Freeform 66"/>
              <p:cNvSpPr>
                <a:spLocks/>
              </p:cNvSpPr>
              <p:nvPr/>
            </p:nvSpPr>
            <p:spPr bwMode="auto">
              <a:xfrm>
                <a:off x="3398" y="1086"/>
                <a:ext cx="288" cy="288"/>
              </a:xfrm>
              <a:custGeom>
                <a:avLst/>
                <a:gdLst>
                  <a:gd name="T0" fmla="*/ 0 w 288"/>
                  <a:gd name="T1" fmla="*/ 0 h 288"/>
                  <a:gd name="T2" fmla="*/ 0 w 288"/>
                  <a:gd name="T3" fmla="*/ 287 h 288"/>
                  <a:gd name="T4" fmla="*/ 287 w 288"/>
                  <a:gd name="T5" fmla="*/ 144 h 288"/>
                  <a:gd name="T6" fmla="*/ 0 w 288"/>
                  <a:gd name="T7" fmla="*/ 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0"/>
                    </a:moveTo>
                    <a:lnTo>
                      <a:pt x="0" y="287"/>
                    </a:lnTo>
                    <a:lnTo>
                      <a:pt x="287" y="144"/>
                    </a:lnTo>
                    <a:lnTo>
                      <a:pt x="0" y="0"/>
                    </a:lnTo>
                  </a:path>
                </a:pathLst>
              </a:custGeom>
              <a:noFill/>
              <a:ln w="19050">
                <a:solidFill>
                  <a:srgbClr val="000000"/>
                </a:solidFill>
                <a:round/>
                <a:headEnd/>
                <a:tailEnd/>
              </a:ln>
            </p:spPr>
            <p:txBody>
              <a:bodyPr lIns="0" tIns="0" rIns="0" bIns="0"/>
              <a:lstStyle/>
              <a:p>
                <a:endParaRPr lang="en-US" dirty="0"/>
              </a:p>
            </p:txBody>
          </p:sp>
          <p:sp>
            <p:nvSpPr>
              <p:cNvPr id="20580" name="Line 67"/>
              <p:cNvSpPr>
                <a:spLocks noChangeShapeType="1"/>
              </p:cNvSpPr>
              <p:nvPr/>
            </p:nvSpPr>
            <p:spPr bwMode="auto">
              <a:xfrm flipV="1">
                <a:off x="3460" y="1031"/>
                <a:ext cx="95" cy="394"/>
              </a:xfrm>
              <a:prstGeom prst="line">
                <a:avLst/>
              </a:prstGeom>
              <a:noFill/>
              <a:ln w="19050">
                <a:solidFill>
                  <a:srgbClr val="000000"/>
                </a:solidFill>
                <a:round/>
                <a:headEnd/>
                <a:tailEnd/>
              </a:ln>
            </p:spPr>
            <p:txBody>
              <a:bodyPr lIns="0" tIns="0" rIns="0" bIns="0"/>
              <a:lstStyle/>
              <a:p>
                <a:endParaRPr lang="en-US" dirty="0"/>
              </a:p>
            </p:txBody>
          </p:sp>
          <p:sp>
            <p:nvSpPr>
              <p:cNvPr id="20581" name="Freeform 68"/>
              <p:cNvSpPr>
                <a:spLocks/>
              </p:cNvSpPr>
              <p:nvPr/>
            </p:nvSpPr>
            <p:spPr bwMode="auto">
              <a:xfrm>
                <a:off x="3540" y="993"/>
                <a:ext cx="26" cy="54"/>
              </a:xfrm>
              <a:custGeom>
                <a:avLst/>
                <a:gdLst>
                  <a:gd name="T0" fmla="*/ 25 w 26"/>
                  <a:gd name="T1" fmla="*/ 0 h 54"/>
                  <a:gd name="T2" fmla="*/ 0 w 26"/>
                  <a:gd name="T3" fmla="*/ 47 h 54"/>
                  <a:gd name="T4" fmla="*/ 15 w 26"/>
                  <a:gd name="T5" fmla="*/ 38 h 54"/>
                  <a:gd name="T6" fmla="*/ 25 w 26"/>
                  <a:gd name="T7" fmla="*/ 53 h 54"/>
                  <a:gd name="T8" fmla="*/ 25 w 26"/>
                  <a:gd name="T9" fmla="*/ 0 h 54"/>
                  <a:gd name="T10" fmla="*/ 25 w 26"/>
                  <a:gd name="T11" fmla="*/ 0 h 54"/>
                  <a:gd name="T12" fmla="*/ 0 60000 65536"/>
                  <a:gd name="T13" fmla="*/ 0 60000 65536"/>
                  <a:gd name="T14" fmla="*/ 0 60000 65536"/>
                  <a:gd name="T15" fmla="*/ 0 60000 65536"/>
                  <a:gd name="T16" fmla="*/ 0 60000 65536"/>
                  <a:gd name="T17" fmla="*/ 0 60000 65536"/>
                  <a:gd name="T18" fmla="*/ 0 w 26"/>
                  <a:gd name="T19" fmla="*/ 0 h 54"/>
                  <a:gd name="T20" fmla="*/ 26 w 26"/>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6" h="54">
                    <a:moveTo>
                      <a:pt x="25" y="0"/>
                    </a:moveTo>
                    <a:lnTo>
                      <a:pt x="0" y="47"/>
                    </a:lnTo>
                    <a:lnTo>
                      <a:pt x="15" y="38"/>
                    </a:lnTo>
                    <a:lnTo>
                      <a:pt x="25" y="53"/>
                    </a:lnTo>
                    <a:lnTo>
                      <a:pt x="25" y="0"/>
                    </a:lnTo>
                  </a:path>
                </a:pathLst>
              </a:custGeom>
              <a:solidFill>
                <a:srgbClr val="000000"/>
              </a:solidFill>
              <a:ln w="19050">
                <a:solidFill>
                  <a:srgbClr val="000000"/>
                </a:solidFill>
                <a:round/>
                <a:headEnd/>
                <a:tailEnd/>
              </a:ln>
            </p:spPr>
            <p:txBody>
              <a:bodyPr lIns="0" tIns="0" rIns="0" bIns="0"/>
              <a:lstStyle/>
              <a:p>
                <a:endParaRPr lang="en-US" dirty="0"/>
              </a:p>
            </p:txBody>
          </p:sp>
        </p:grpSp>
        <p:sp>
          <p:nvSpPr>
            <p:cNvPr id="20572" name="Text Box 69"/>
            <p:cNvSpPr txBox="1">
              <a:spLocks noChangeArrowheads="1"/>
            </p:cNvSpPr>
            <p:nvPr/>
          </p:nvSpPr>
          <p:spPr bwMode="auto">
            <a:xfrm>
              <a:off x="4070" y="82"/>
              <a:ext cx="608" cy="342"/>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b="1" dirty="0">
                  <a:solidFill>
                    <a:schemeClr val="tx2"/>
                  </a:solidFill>
                  <a:latin typeface="Agilent TT Cond" pitchFamily="34" charset="0"/>
                </a:rPr>
                <a:t>IF Filter</a:t>
              </a:r>
              <a:endParaRPr lang="en-US" sz="2200" dirty="0">
                <a:solidFill>
                  <a:schemeClr val="tx2"/>
                </a:solidFill>
                <a:latin typeface="Agilent TT Cond" pitchFamily="34" charset="0"/>
              </a:endParaRPr>
            </a:p>
          </p:txBody>
        </p:sp>
        <p:grpSp>
          <p:nvGrpSpPr>
            <p:cNvPr id="11" name="Group 113"/>
            <p:cNvGrpSpPr>
              <a:grpSpLocks/>
            </p:cNvGrpSpPr>
            <p:nvPr/>
          </p:nvGrpSpPr>
          <p:grpSpPr bwMode="auto">
            <a:xfrm>
              <a:off x="5130" y="696"/>
              <a:ext cx="233" cy="373"/>
              <a:chOff x="2102" y="1247"/>
              <a:chExt cx="282" cy="451"/>
            </a:xfrm>
          </p:grpSpPr>
          <p:grpSp>
            <p:nvGrpSpPr>
              <p:cNvPr id="12" name="Group 114"/>
              <p:cNvGrpSpPr>
                <a:grpSpLocks/>
              </p:cNvGrpSpPr>
              <p:nvPr/>
            </p:nvGrpSpPr>
            <p:grpSpPr bwMode="auto">
              <a:xfrm>
                <a:off x="2112" y="1357"/>
                <a:ext cx="272" cy="273"/>
                <a:chOff x="4404" y="2201"/>
                <a:chExt cx="336" cy="355"/>
              </a:xfrm>
            </p:grpSpPr>
            <p:sp>
              <p:nvSpPr>
                <p:cNvPr id="20576" name="Freeform 115"/>
                <p:cNvSpPr>
                  <a:spLocks/>
                </p:cNvSpPr>
                <p:nvPr/>
              </p:nvSpPr>
              <p:spPr bwMode="auto">
                <a:xfrm>
                  <a:off x="4404" y="2201"/>
                  <a:ext cx="336" cy="355"/>
                </a:xfrm>
                <a:custGeom>
                  <a:avLst/>
                  <a:gdLst>
                    <a:gd name="T0" fmla="*/ 304 w 370"/>
                    <a:gd name="T1" fmla="*/ 0 h 403"/>
                    <a:gd name="T2" fmla="*/ 304 w 370"/>
                    <a:gd name="T3" fmla="*/ 312 h 403"/>
                    <a:gd name="T4" fmla="*/ 0 w 370"/>
                    <a:gd name="T5" fmla="*/ 312 h 403"/>
                    <a:gd name="T6" fmla="*/ 0 w 370"/>
                    <a:gd name="T7" fmla="*/ 0 h 403"/>
                    <a:gd name="T8" fmla="*/ 304 w 370"/>
                    <a:gd name="T9" fmla="*/ 0 h 403"/>
                    <a:gd name="T10" fmla="*/ 0 60000 65536"/>
                    <a:gd name="T11" fmla="*/ 0 60000 65536"/>
                    <a:gd name="T12" fmla="*/ 0 60000 65536"/>
                    <a:gd name="T13" fmla="*/ 0 60000 65536"/>
                    <a:gd name="T14" fmla="*/ 0 60000 65536"/>
                    <a:gd name="T15" fmla="*/ 0 w 370"/>
                    <a:gd name="T16" fmla="*/ 0 h 403"/>
                    <a:gd name="T17" fmla="*/ 370 w 370"/>
                    <a:gd name="T18" fmla="*/ 403 h 403"/>
                  </a:gdLst>
                  <a:ahLst/>
                  <a:cxnLst>
                    <a:cxn ang="T10">
                      <a:pos x="T0" y="T1"/>
                    </a:cxn>
                    <a:cxn ang="T11">
                      <a:pos x="T2" y="T3"/>
                    </a:cxn>
                    <a:cxn ang="T12">
                      <a:pos x="T4" y="T5"/>
                    </a:cxn>
                    <a:cxn ang="T13">
                      <a:pos x="T6" y="T7"/>
                    </a:cxn>
                    <a:cxn ang="T14">
                      <a:pos x="T8" y="T9"/>
                    </a:cxn>
                  </a:cxnLst>
                  <a:rect l="T15" t="T16" r="T17" b="T18"/>
                  <a:pathLst>
                    <a:path w="370" h="403">
                      <a:moveTo>
                        <a:pt x="369" y="0"/>
                      </a:moveTo>
                      <a:lnTo>
                        <a:pt x="369" y="402"/>
                      </a:lnTo>
                      <a:lnTo>
                        <a:pt x="0" y="402"/>
                      </a:lnTo>
                      <a:lnTo>
                        <a:pt x="0" y="0"/>
                      </a:lnTo>
                      <a:lnTo>
                        <a:pt x="369" y="0"/>
                      </a:lnTo>
                    </a:path>
                  </a:pathLst>
                </a:custGeom>
                <a:noFill/>
                <a:ln w="19050">
                  <a:solidFill>
                    <a:schemeClr val="tx1"/>
                  </a:solidFill>
                  <a:round/>
                  <a:headEnd/>
                  <a:tailEnd/>
                </a:ln>
              </p:spPr>
              <p:txBody>
                <a:bodyPr/>
                <a:lstStyle/>
                <a:p>
                  <a:endParaRPr lang="en-US" dirty="0"/>
                </a:p>
              </p:txBody>
            </p:sp>
            <p:sp>
              <p:nvSpPr>
                <p:cNvPr id="20577" name="Line 116"/>
                <p:cNvSpPr>
                  <a:spLocks noChangeShapeType="1"/>
                </p:cNvSpPr>
                <p:nvPr/>
              </p:nvSpPr>
              <p:spPr bwMode="auto">
                <a:xfrm>
                  <a:off x="4436" y="2312"/>
                  <a:ext cx="192" cy="0"/>
                </a:xfrm>
                <a:prstGeom prst="line">
                  <a:avLst/>
                </a:prstGeom>
                <a:noFill/>
                <a:ln w="19050">
                  <a:solidFill>
                    <a:schemeClr val="tx1"/>
                  </a:solidFill>
                  <a:round/>
                  <a:headEnd/>
                  <a:tailEnd/>
                </a:ln>
              </p:spPr>
              <p:txBody>
                <a:bodyPr lIns="0" tIns="0" rIns="0" bIns="0">
                  <a:spAutoFit/>
                </a:bodyPr>
                <a:lstStyle/>
                <a:p>
                  <a:endParaRPr lang="en-US" dirty="0"/>
                </a:p>
              </p:txBody>
            </p:sp>
            <p:sp>
              <p:nvSpPr>
                <p:cNvPr id="20578" name="Line 117"/>
                <p:cNvSpPr>
                  <a:spLocks noChangeShapeType="1"/>
                </p:cNvSpPr>
                <p:nvPr/>
              </p:nvSpPr>
              <p:spPr bwMode="auto">
                <a:xfrm>
                  <a:off x="4624" y="2312"/>
                  <a:ext cx="96" cy="144"/>
                </a:xfrm>
                <a:prstGeom prst="line">
                  <a:avLst/>
                </a:prstGeom>
                <a:noFill/>
                <a:ln w="19050">
                  <a:solidFill>
                    <a:schemeClr val="tx1"/>
                  </a:solidFill>
                  <a:round/>
                  <a:headEnd/>
                  <a:tailEnd/>
                </a:ln>
              </p:spPr>
              <p:txBody>
                <a:bodyPr lIns="0" tIns="0" rIns="0" bIns="0">
                  <a:spAutoFit/>
                </a:bodyPr>
                <a:lstStyle/>
                <a:p>
                  <a:endParaRPr lang="en-US" dirty="0"/>
                </a:p>
              </p:txBody>
            </p:sp>
          </p:grpSp>
          <p:sp>
            <p:nvSpPr>
              <p:cNvPr id="20575" name="Line 118"/>
              <p:cNvSpPr>
                <a:spLocks noChangeShapeType="1"/>
              </p:cNvSpPr>
              <p:nvPr/>
            </p:nvSpPr>
            <p:spPr bwMode="auto">
              <a:xfrm rot="21049061" flipV="1">
                <a:off x="2102" y="1247"/>
                <a:ext cx="281" cy="451"/>
              </a:xfrm>
              <a:prstGeom prst="line">
                <a:avLst/>
              </a:prstGeom>
              <a:noFill/>
              <a:ln w="22225">
                <a:solidFill>
                  <a:schemeClr val="tx1"/>
                </a:solidFill>
                <a:round/>
                <a:headEnd/>
                <a:tailEnd type="triangle" w="med" len="lg"/>
              </a:ln>
            </p:spPr>
            <p:txBody>
              <a:bodyPr lIns="0" tIns="0" rIns="0" bIns="0">
                <a:spAutoFit/>
              </a:bodyPr>
              <a:lstStyle/>
              <a:p>
                <a:endParaRPr lang="en-US" dirty="0"/>
              </a:p>
            </p:txBody>
          </p:sp>
        </p:grpSp>
      </p:grpSp>
      <p:sp>
        <p:nvSpPr>
          <p:cNvPr id="20527" name="Text Box 119"/>
          <p:cNvSpPr txBox="1">
            <a:spLocks noChangeArrowheads="1"/>
          </p:cNvSpPr>
          <p:nvPr/>
        </p:nvSpPr>
        <p:spPr bwMode="auto">
          <a:xfrm>
            <a:off x="3505200" y="5626100"/>
            <a:ext cx="304800" cy="231775"/>
          </a:xfrm>
          <a:prstGeom prst="rect">
            <a:avLst/>
          </a:prstGeom>
          <a:noFill/>
          <a:ln w="9525">
            <a:noFill/>
            <a:miter lim="800000"/>
            <a:headEnd/>
            <a:tailEnd/>
          </a:ln>
        </p:spPr>
        <p:txBody>
          <a:bodyPr lIns="0" tIns="0" rIns="0" bIns="0">
            <a:spAutoFit/>
          </a:bodyPr>
          <a:lstStyle/>
          <a:p>
            <a:pPr algn="ctr">
              <a:lnSpc>
                <a:spcPct val="95000"/>
              </a:lnSpc>
              <a:spcBef>
                <a:spcPct val="50000"/>
              </a:spcBef>
              <a:spcAft>
                <a:spcPct val="50000"/>
              </a:spcAft>
            </a:pPr>
            <a:r>
              <a:rPr lang="en-US" sz="1600" b="1" dirty="0">
                <a:solidFill>
                  <a:srgbClr val="FF00FF"/>
                </a:solidFill>
                <a:latin typeface="Agilent TT Cond" pitchFamily="34" charset="0"/>
              </a:rPr>
              <a:t>A</a:t>
            </a:r>
          </a:p>
        </p:txBody>
      </p:sp>
      <p:sp>
        <p:nvSpPr>
          <p:cNvPr id="20528" name="Text Box 120"/>
          <p:cNvSpPr txBox="1">
            <a:spLocks noChangeArrowheads="1"/>
          </p:cNvSpPr>
          <p:nvPr/>
        </p:nvSpPr>
        <p:spPr bwMode="auto">
          <a:xfrm>
            <a:off x="5181600" y="5626100"/>
            <a:ext cx="304800" cy="231775"/>
          </a:xfrm>
          <a:prstGeom prst="rect">
            <a:avLst/>
          </a:prstGeom>
          <a:noFill/>
          <a:ln w="9525">
            <a:noFill/>
            <a:miter lim="800000"/>
            <a:headEnd/>
            <a:tailEnd/>
          </a:ln>
        </p:spPr>
        <p:txBody>
          <a:bodyPr lIns="0" tIns="0" rIns="0" bIns="0">
            <a:spAutoFit/>
          </a:bodyPr>
          <a:lstStyle/>
          <a:p>
            <a:pPr algn="ctr">
              <a:lnSpc>
                <a:spcPct val="95000"/>
              </a:lnSpc>
              <a:spcBef>
                <a:spcPct val="50000"/>
              </a:spcBef>
              <a:spcAft>
                <a:spcPct val="50000"/>
              </a:spcAft>
            </a:pPr>
            <a:r>
              <a:rPr lang="en-US" sz="1600" b="1" dirty="0">
                <a:solidFill>
                  <a:srgbClr val="FF00FF"/>
                </a:solidFill>
                <a:latin typeface="Agilent TT Cond" pitchFamily="34" charset="0"/>
              </a:rPr>
              <a:t>B</a:t>
            </a:r>
          </a:p>
        </p:txBody>
      </p:sp>
      <p:sp>
        <p:nvSpPr>
          <p:cNvPr id="20529" name="Text Box 121"/>
          <p:cNvSpPr txBox="1">
            <a:spLocks noChangeArrowheads="1"/>
          </p:cNvSpPr>
          <p:nvPr/>
        </p:nvSpPr>
        <p:spPr bwMode="auto">
          <a:xfrm>
            <a:off x="6781800" y="5626100"/>
            <a:ext cx="304800" cy="231775"/>
          </a:xfrm>
          <a:prstGeom prst="rect">
            <a:avLst/>
          </a:prstGeom>
          <a:noFill/>
          <a:ln w="9525">
            <a:noFill/>
            <a:miter lim="800000"/>
            <a:headEnd/>
            <a:tailEnd/>
          </a:ln>
        </p:spPr>
        <p:txBody>
          <a:bodyPr lIns="0" tIns="0" rIns="0" bIns="0">
            <a:spAutoFit/>
          </a:bodyPr>
          <a:lstStyle/>
          <a:p>
            <a:pPr algn="ctr">
              <a:lnSpc>
                <a:spcPct val="95000"/>
              </a:lnSpc>
              <a:spcBef>
                <a:spcPct val="50000"/>
              </a:spcBef>
              <a:spcAft>
                <a:spcPct val="50000"/>
              </a:spcAft>
            </a:pPr>
            <a:r>
              <a:rPr lang="en-US" sz="1600" b="1" dirty="0">
                <a:solidFill>
                  <a:srgbClr val="FF00FF"/>
                </a:solidFill>
                <a:latin typeface="Agilent TT Cond" pitchFamily="34" charset="0"/>
              </a:rPr>
              <a:t>C</a:t>
            </a:r>
          </a:p>
        </p:txBody>
      </p:sp>
      <p:sp>
        <p:nvSpPr>
          <p:cNvPr id="123" name="Footer Placeholder 122"/>
          <p:cNvSpPr>
            <a:spLocks noGrp="1"/>
          </p:cNvSpPr>
          <p:nvPr>
            <p:ph type="ftr" sz="quarter" idx="10"/>
          </p:nvPr>
        </p:nvSpPr>
        <p:spPr/>
        <p:txBody>
          <a:bodyPr/>
          <a:lstStyle/>
          <a:p>
            <a:r>
              <a:rPr lang="en-US" dirty="0" smtClean="0"/>
              <a:t>Back to Basics Training</a:t>
            </a:r>
            <a:endParaRPr lang="en-US" dirty="0"/>
          </a:p>
        </p:txBody>
      </p:sp>
      <p:sp>
        <p:nvSpPr>
          <p:cNvPr id="124" name="Slide Number Placeholder 123"/>
          <p:cNvSpPr>
            <a:spLocks noGrp="1"/>
          </p:cNvSpPr>
          <p:nvPr>
            <p:ph type="sldNum" sz="quarter" idx="12"/>
          </p:nvPr>
        </p:nvSpPr>
        <p:spPr/>
        <p:txBody>
          <a:bodyPr/>
          <a:lstStyle/>
          <a:p>
            <a:fld id="{2D132F79-ACF3-4263-B52B-5972FA2CE406}" type="slidenum">
              <a:rPr lang="en-US" smtClean="0"/>
              <a:pPr/>
              <a:t>14</a:t>
            </a:fld>
            <a:endParaRPr lang="en-US" dirty="0"/>
          </a:p>
        </p:txBody>
      </p:sp>
      <p:graphicFrame>
        <p:nvGraphicFramePr>
          <p:cNvPr id="159745" name="Object 85"/>
          <p:cNvGraphicFramePr>
            <a:graphicFrameLocks noChangeAspect="1"/>
          </p:cNvGraphicFramePr>
          <p:nvPr/>
        </p:nvGraphicFramePr>
        <p:xfrm>
          <a:off x="4863664" y="1232336"/>
          <a:ext cx="466725" cy="317500"/>
        </p:xfrm>
        <a:graphic>
          <a:graphicData uri="http://schemas.openxmlformats.org/presentationml/2006/ole">
            <p:oleObj spid="_x0000_s159745" name="VISIO" r:id="rId4" imgW="946440" imgH="644400" progId="">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28600" y="76199"/>
            <a:ext cx="9105900" cy="823913"/>
          </a:xfrm>
        </p:spPr>
        <p:txBody>
          <a:bodyPr/>
          <a:lstStyle/>
          <a:p>
            <a:r>
              <a:rPr lang="en-US" dirty="0" smtClean="0"/>
              <a:t>Theory of Operation</a:t>
            </a:r>
            <a:br>
              <a:rPr lang="en-US" dirty="0" smtClean="0"/>
            </a:br>
            <a:r>
              <a:rPr lang="en-US" dirty="0" smtClean="0"/>
              <a:t>	</a:t>
            </a:r>
            <a:r>
              <a:rPr lang="en-US" sz="2100" dirty="0" smtClean="0"/>
              <a:t>Envelope Detector</a:t>
            </a:r>
            <a:endParaRPr lang="en-US" dirty="0" smtClean="0"/>
          </a:p>
        </p:txBody>
      </p:sp>
      <p:grpSp>
        <p:nvGrpSpPr>
          <p:cNvPr id="2" name="Group 82"/>
          <p:cNvGrpSpPr>
            <a:grpSpLocks/>
          </p:cNvGrpSpPr>
          <p:nvPr/>
        </p:nvGrpSpPr>
        <p:grpSpPr bwMode="auto">
          <a:xfrm>
            <a:off x="571500" y="898525"/>
            <a:ext cx="8318500" cy="4922838"/>
            <a:chOff x="960" y="814"/>
            <a:chExt cx="4176" cy="2397"/>
          </a:xfrm>
        </p:grpSpPr>
        <p:sp>
          <p:nvSpPr>
            <p:cNvPr id="21508" name="Freeform 3"/>
            <p:cNvSpPr>
              <a:spLocks/>
            </p:cNvSpPr>
            <p:nvPr/>
          </p:nvSpPr>
          <p:spPr bwMode="auto">
            <a:xfrm>
              <a:off x="960" y="1992"/>
              <a:ext cx="71" cy="136"/>
            </a:xfrm>
            <a:custGeom>
              <a:avLst/>
              <a:gdLst>
                <a:gd name="T0" fmla="*/ 0 w 78"/>
                <a:gd name="T1" fmla="*/ 0 h 154"/>
                <a:gd name="T2" fmla="*/ 64 w 78"/>
                <a:gd name="T3" fmla="*/ 58 h 154"/>
                <a:gd name="T4" fmla="*/ 0 w 78"/>
                <a:gd name="T5" fmla="*/ 119 h 154"/>
                <a:gd name="T6" fmla="*/ 0 60000 65536"/>
                <a:gd name="T7" fmla="*/ 0 60000 65536"/>
                <a:gd name="T8" fmla="*/ 0 60000 65536"/>
                <a:gd name="T9" fmla="*/ 0 w 78"/>
                <a:gd name="T10" fmla="*/ 0 h 154"/>
                <a:gd name="T11" fmla="*/ 78 w 78"/>
                <a:gd name="T12" fmla="*/ 154 h 154"/>
              </a:gdLst>
              <a:ahLst/>
              <a:cxnLst>
                <a:cxn ang="T6">
                  <a:pos x="T0" y="T1"/>
                </a:cxn>
                <a:cxn ang="T7">
                  <a:pos x="T2" y="T3"/>
                </a:cxn>
                <a:cxn ang="T8">
                  <a:pos x="T4" y="T5"/>
                </a:cxn>
              </a:cxnLst>
              <a:rect l="T9" t="T10" r="T11" b="T12"/>
              <a:pathLst>
                <a:path w="78" h="154">
                  <a:moveTo>
                    <a:pt x="0" y="0"/>
                  </a:moveTo>
                  <a:lnTo>
                    <a:pt x="77" y="75"/>
                  </a:lnTo>
                  <a:lnTo>
                    <a:pt x="0" y="153"/>
                  </a:lnTo>
                </a:path>
              </a:pathLst>
            </a:custGeom>
            <a:noFill/>
            <a:ln w="19050">
              <a:solidFill>
                <a:srgbClr val="000000"/>
              </a:solidFill>
              <a:round/>
              <a:headEnd/>
              <a:tailEnd/>
            </a:ln>
          </p:spPr>
          <p:txBody>
            <a:bodyPr lIns="0" tIns="0" rIns="0" bIns="0"/>
            <a:lstStyle/>
            <a:p>
              <a:endParaRPr lang="en-US" dirty="0"/>
            </a:p>
          </p:txBody>
        </p:sp>
        <p:sp>
          <p:nvSpPr>
            <p:cNvPr id="21509" name="Line 4"/>
            <p:cNvSpPr>
              <a:spLocks noChangeShapeType="1"/>
            </p:cNvSpPr>
            <p:nvPr/>
          </p:nvSpPr>
          <p:spPr bwMode="auto">
            <a:xfrm>
              <a:off x="1030" y="2058"/>
              <a:ext cx="364" cy="0"/>
            </a:xfrm>
            <a:prstGeom prst="line">
              <a:avLst/>
            </a:prstGeom>
            <a:noFill/>
            <a:ln w="19050">
              <a:solidFill>
                <a:srgbClr val="000000"/>
              </a:solidFill>
              <a:round/>
              <a:headEnd/>
              <a:tailEnd/>
            </a:ln>
          </p:spPr>
          <p:txBody>
            <a:bodyPr lIns="0" tIns="0" rIns="0" bIns="0"/>
            <a:lstStyle/>
            <a:p>
              <a:endParaRPr lang="en-US" dirty="0"/>
            </a:p>
          </p:txBody>
        </p:sp>
        <p:sp>
          <p:nvSpPr>
            <p:cNvPr id="21510" name="Freeform 5"/>
            <p:cNvSpPr>
              <a:spLocks/>
            </p:cNvSpPr>
            <p:nvPr/>
          </p:nvSpPr>
          <p:spPr bwMode="auto">
            <a:xfrm>
              <a:off x="1381" y="2047"/>
              <a:ext cx="51" cy="24"/>
            </a:xfrm>
            <a:custGeom>
              <a:avLst/>
              <a:gdLst>
                <a:gd name="T0" fmla="*/ 46 w 56"/>
                <a:gd name="T1" fmla="*/ 10 h 27"/>
                <a:gd name="T2" fmla="*/ 0 w 56"/>
                <a:gd name="T3" fmla="*/ 0 h 27"/>
                <a:gd name="T4" fmla="*/ 12 w 56"/>
                <a:gd name="T5" fmla="*/ 10 h 27"/>
                <a:gd name="T6" fmla="*/ 0 w 56"/>
                <a:gd name="T7" fmla="*/ 20 h 27"/>
                <a:gd name="T8" fmla="*/ 46 w 56"/>
                <a:gd name="T9" fmla="*/ 10 h 27"/>
                <a:gd name="T10" fmla="*/ 46 w 56"/>
                <a:gd name="T11" fmla="*/ 10 h 27"/>
                <a:gd name="T12" fmla="*/ 0 60000 65536"/>
                <a:gd name="T13" fmla="*/ 0 60000 65536"/>
                <a:gd name="T14" fmla="*/ 0 60000 65536"/>
                <a:gd name="T15" fmla="*/ 0 60000 65536"/>
                <a:gd name="T16" fmla="*/ 0 60000 65536"/>
                <a:gd name="T17" fmla="*/ 0 60000 65536"/>
                <a:gd name="T18" fmla="*/ 0 w 56"/>
                <a:gd name="T19" fmla="*/ 0 h 27"/>
                <a:gd name="T20" fmla="*/ 56 w 56"/>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56" h="27">
                  <a:moveTo>
                    <a:pt x="55" y="12"/>
                  </a:moveTo>
                  <a:lnTo>
                    <a:pt x="0" y="0"/>
                  </a:lnTo>
                  <a:lnTo>
                    <a:pt x="14" y="12"/>
                  </a:lnTo>
                  <a:lnTo>
                    <a:pt x="0" y="26"/>
                  </a:lnTo>
                  <a:lnTo>
                    <a:pt x="55"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3" name="Group 6"/>
            <p:cNvGrpSpPr>
              <a:grpSpLocks/>
            </p:cNvGrpSpPr>
            <p:nvPr/>
          </p:nvGrpSpPr>
          <p:grpSpPr bwMode="auto">
            <a:xfrm>
              <a:off x="1852" y="2459"/>
              <a:ext cx="244" cy="237"/>
              <a:chOff x="3006" y="1683"/>
              <a:chExt cx="269" cy="268"/>
            </a:xfrm>
          </p:grpSpPr>
          <p:sp>
            <p:nvSpPr>
              <p:cNvPr id="21584" name="Freeform 7"/>
              <p:cNvSpPr>
                <a:spLocks/>
              </p:cNvSpPr>
              <p:nvPr/>
            </p:nvSpPr>
            <p:spPr bwMode="auto">
              <a:xfrm>
                <a:off x="3006" y="1683"/>
                <a:ext cx="269" cy="268"/>
              </a:xfrm>
              <a:custGeom>
                <a:avLst/>
                <a:gdLst>
                  <a:gd name="T0" fmla="*/ 268 w 269"/>
                  <a:gd name="T1" fmla="*/ 123 h 268"/>
                  <a:gd name="T2" fmla="*/ 264 w 269"/>
                  <a:gd name="T3" fmla="*/ 103 h 268"/>
                  <a:gd name="T4" fmla="*/ 259 w 269"/>
                  <a:gd name="T5" fmla="*/ 83 h 268"/>
                  <a:gd name="T6" fmla="*/ 250 w 269"/>
                  <a:gd name="T7" fmla="*/ 66 h 268"/>
                  <a:gd name="T8" fmla="*/ 237 w 269"/>
                  <a:gd name="T9" fmla="*/ 49 h 268"/>
                  <a:gd name="T10" fmla="*/ 225 w 269"/>
                  <a:gd name="T11" fmla="*/ 35 h 268"/>
                  <a:gd name="T12" fmla="*/ 209 w 269"/>
                  <a:gd name="T13" fmla="*/ 22 h 268"/>
                  <a:gd name="T14" fmla="*/ 192 w 269"/>
                  <a:gd name="T15" fmla="*/ 13 h 268"/>
                  <a:gd name="T16" fmla="*/ 174 w 269"/>
                  <a:gd name="T17" fmla="*/ 5 h 268"/>
                  <a:gd name="T18" fmla="*/ 154 w 269"/>
                  <a:gd name="T19" fmla="*/ 1 h 268"/>
                  <a:gd name="T20" fmla="*/ 134 w 269"/>
                  <a:gd name="T21" fmla="*/ 0 h 268"/>
                  <a:gd name="T22" fmla="*/ 114 w 269"/>
                  <a:gd name="T23" fmla="*/ 1 h 268"/>
                  <a:gd name="T24" fmla="*/ 94 w 269"/>
                  <a:gd name="T25" fmla="*/ 5 h 268"/>
                  <a:gd name="T26" fmla="*/ 76 w 269"/>
                  <a:gd name="T27" fmla="*/ 13 h 268"/>
                  <a:gd name="T28" fmla="*/ 59 w 269"/>
                  <a:gd name="T29" fmla="*/ 22 h 268"/>
                  <a:gd name="T30" fmla="*/ 43 w 269"/>
                  <a:gd name="T31" fmla="*/ 35 h 268"/>
                  <a:gd name="T32" fmla="*/ 30 w 269"/>
                  <a:gd name="T33" fmla="*/ 49 h 268"/>
                  <a:gd name="T34" fmla="*/ 17 w 269"/>
                  <a:gd name="T35" fmla="*/ 66 h 268"/>
                  <a:gd name="T36" fmla="*/ 10 w 269"/>
                  <a:gd name="T37" fmla="*/ 83 h 268"/>
                  <a:gd name="T38" fmla="*/ 3 w 269"/>
                  <a:gd name="T39" fmla="*/ 103 h 268"/>
                  <a:gd name="T40" fmla="*/ 1 w 269"/>
                  <a:gd name="T41" fmla="*/ 123 h 268"/>
                  <a:gd name="T42" fmla="*/ 1 w 269"/>
                  <a:gd name="T43" fmla="*/ 143 h 268"/>
                  <a:gd name="T44" fmla="*/ 3 w 269"/>
                  <a:gd name="T45" fmla="*/ 163 h 268"/>
                  <a:gd name="T46" fmla="*/ 10 w 269"/>
                  <a:gd name="T47" fmla="*/ 182 h 268"/>
                  <a:gd name="T48" fmla="*/ 17 w 269"/>
                  <a:gd name="T49" fmla="*/ 200 h 268"/>
                  <a:gd name="T50" fmla="*/ 30 w 269"/>
                  <a:gd name="T51" fmla="*/ 217 h 268"/>
                  <a:gd name="T52" fmla="*/ 43 w 269"/>
                  <a:gd name="T53" fmla="*/ 231 h 268"/>
                  <a:gd name="T54" fmla="*/ 59 w 269"/>
                  <a:gd name="T55" fmla="*/ 244 h 268"/>
                  <a:gd name="T56" fmla="*/ 76 w 269"/>
                  <a:gd name="T57" fmla="*/ 253 h 268"/>
                  <a:gd name="T58" fmla="*/ 94 w 269"/>
                  <a:gd name="T59" fmla="*/ 260 h 268"/>
                  <a:gd name="T60" fmla="*/ 114 w 269"/>
                  <a:gd name="T61" fmla="*/ 265 h 268"/>
                  <a:gd name="T62" fmla="*/ 134 w 269"/>
                  <a:gd name="T63" fmla="*/ 267 h 268"/>
                  <a:gd name="T64" fmla="*/ 154 w 269"/>
                  <a:gd name="T65" fmla="*/ 265 h 268"/>
                  <a:gd name="T66" fmla="*/ 174 w 269"/>
                  <a:gd name="T67" fmla="*/ 260 h 268"/>
                  <a:gd name="T68" fmla="*/ 192 w 269"/>
                  <a:gd name="T69" fmla="*/ 253 h 268"/>
                  <a:gd name="T70" fmla="*/ 209 w 269"/>
                  <a:gd name="T71" fmla="*/ 244 h 268"/>
                  <a:gd name="T72" fmla="*/ 225 w 269"/>
                  <a:gd name="T73" fmla="*/ 231 h 268"/>
                  <a:gd name="T74" fmla="*/ 237 w 269"/>
                  <a:gd name="T75" fmla="*/ 217 h 268"/>
                  <a:gd name="T76" fmla="*/ 250 w 269"/>
                  <a:gd name="T77" fmla="*/ 200 h 268"/>
                  <a:gd name="T78" fmla="*/ 259 w 269"/>
                  <a:gd name="T79" fmla="*/ 182 h 268"/>
                  <a:gd name="T80" fmla="*/ 264 w 269"/>
                  <a:gd name="T81" fmla="*/ 163 h 268"/>
                  <a:gd name="T82" fmla="*/ 268 w 269"/>
                  <a:gd name="T83" fmla="*/ 143 h 2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68"/>
                  <a:gd name="T128" fmla="*/ 269 w 269"/>
                  <a:gd name="T129" fmla="*/ 268 h 2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68">
                    <a:moveTo>
                      <a:pt x="268" y="133"/>
                    </a:moveTo>
                    <a:lnTo>
                      <a:pt x="268" y="123"/>
                    </a:lnTo>
                    <a:lnTo>
                      <a:pt x="267" y="113"/>
                    </a:lnTo>
                    <a:lnTo>
                      <a:pt x="264" y="103"/>
                    </a:lnTo>
                    <a:lnTo>
                      <a:pt x="262" y="92"/>
                    </a:lnTo>
                    <a:lnTo>
                      <a:pt x="259" y="83"/>
                    </a:lnTo>
                    <a:lnTo>
                      <a:pt x="255" y="75"/>
                    </a:lnTo>
                    <a:lnTo>
                      <a:pt x="250" y="66"/>
                    </a:lnTo>
                    <a:lnTo>
                      <a:pt x="244" y="57"/>
                    </a:lnTo>
                    <a:lnTo>
                      <a:pt x="237" y="49"/>
                    </a:lnTo>
                    <a:lnTo>
                      <a:pt x="232" y="42"/>
                    </a:lnTo>
                    <a:lnTo>
                      <a:pt x="225" y="35"/>
                    </a:lnTo>
                    <a:lnTo>
                      <a:pt x="217" y="28"/>
                    </a:lnTo>
                    <a:lnTo>
                      <a:pt x="209" y="22"/>
                    </a:lnTo>
                    <a:lnTo>
                      <a:pt x="201" y="17"/>
                    </a:lnTo>
                    <a:lnTo>
                      <a:pt x="192" y="13"/>
                    </a:lnTo>
                    <a:lnTo>
                      <a:pt x="183" y="8"/>
                    </a:lnTo>
                    <a:lnTo>
                      <a:pt x="174" y="5"/>
                    </a:lnTo>
                    <a:lnTo>
                      <a:pt x="164" y="2"/>
                    </a:lnTo>
                    <a:lnTo>
                      <a:pt x="154" y="1"/>
                    </a:lnTo>
                    <a:lnTo>
                      <a:pt x="142" y="0"/>
                    </a:lnTo>
                    <a:lnTo>
                      <a:pt x="134" y="0"/>
                    </a:lnTo>
                    <a:lnTo>
                      <a:pt x="124" y="0"/>
                    </a:lnTo>
                    <a:lnTo>
                      <a:pt x="114" y="1"/>
                    </a:lnTo>
                    <a:lnTo>
                      <a:pt x="104" y="2"/>
                    </a:lnTo>
                    <a:lnTo>
                      <a:pt x="94" y="5"/>
                    </a:lnTo>
                    <a:lnTo>
                      <a:pt x="85" y="8"/>
                    </a:lnTo>
                    <a:lnTo>
                      <a:pt x="76" y="13"/>
                    </a:lnTo>
                    <a:lnTo>
                      <a:pt x="67" y="17"/>
                    </a:lnTo>
                    <a:lnTo>
                      <a:pt x="59" y="22"/>
                    </a:lnTo>
                    <a:lnTo>
                      <a:pt x="52" y="28"/>
                    </a:lnTo>
                    <a:lnTo>
                      <a:pt x="43" y="35"/>
                    </a:lnTo>
                    <a:lnTo>
                      <a:pt x="36" y="42"/>
                    </a:lnTo>
                    <a:lnTo>
                      <a:pt x="30" y="49"/>
                    </a:lnTo>
                    <a:lnTo>
                      <a:pt x="24" y="57"/>
                    </a:lnTo>
                    <a:lnTo>
                      <a:pt x="17" y="66"/>
                    </a:lnTo>
                    <a:lnTo>
                      <a:pt x="12" y="75"/>
                    </a:lnTo>
                    <a:lnTo>
                      <a:pt x="10" y="83"/>
                    </a:lnTo>
                    <a:lnTo>
                      <a:pt x="6" y="92"/>
                    </a:lnTo>
                    <a:lnTo>
                      <a:pt x="3" y="103"/>
                    </a:lnTo>
                    <a:lnTo>
                      <a:pt x="1" y="113"/>
                    </a:lnTo>
                    <a:lnTo>
                      <a:pt x="1" y="123"/>
                    </a:lnTo>
                    <a:lnTo>
                      <a:pt x="0" y="133"/>
                    </a:lnTo>
                    <a:lnTo>
                      <a:pt x="1" y="143"/>
                    </a:lnTo>
                    <a:lnTo>
                      <a:pt x="1" y="153"/>
                    </a:lnTo>
                    <a:lnTo>
                      <a:pt x="3" y="163"/>
                    </a:lnTo>
                    <a:lnTo>
                      <a:pt x="6" y="173"/>
                    </a:lnTo>
                    <a:lnTo>
                      <a:pt x="10" y="182"/>
                    </a:lnTo>
                    <a:lnTo>
                      <a:pt x="12" y="191"/>
                    </a:lnTo>
                    <a:lnTo>
                      <a:pt x="17" y="200"/>
                    </a:lnTo>
                    <a:lnTo>
                      <a:pt x="24" y="209"/>
                    </a:lnTo>
                    <a:lnTo>
                      <a:pt x="30" y="217"/>
                    </a:lnTo>
                    <a:lnTo>
                      <a:pt x="36" y="225"/>
                    </a:lnTo>
                    <a:lnTo>
                      <a:pt x="43" y="231"/>
                    </a:lnTo>
                    <a:lnTo>
                      <a:pt x="52" y="237"/>
                    </a:lnTo>
                    <a:lnTo>
                      <a:pt x="59" y="244"/>
                    </a:lnTo>
                    <a:lnTo>
                      <a:pt x="67" y="249"/>
                    </a:lnTo>
                    <a:lnTo>
                      <a:pt x="76" y="253"/>
                    </a:lnTo>
                    <a:lnTo>
                      <a:pt x="85" y="257"/>
                    </a:lnTo>
                    <a:lnTo>
                      <a:pt x="94" y="260"/>
                    </a:lnTo>
                    <a:lnTo>
                      <a:pt x="104" y="264"/>
                    </a:lnTo>
                    <a:lnTo>
                      <a:pt x="114" y="265"/>
                    </a:lnTo>
                    <a:lnTo>
                      <a:pt x="124" y="266"/>
                    </a:lnTo>
                    <a:lnTo>
                      <a:pt x="134" y="267"/>
                    </a:lnTo>
                    <a:lnTo>
                      <a:pt x="142" y="266"/>
                    </a:lnTo>
                    <a:lnTo>
                      <a:pt x="154" y="265"/>
                    </a:lnTo>
                    <a:lnTo>
                      <a:pt x="164" y="264"/>
                    </a:lnTo>
                    <a:lnTo>
                      <a:pt x="174" y="260"/>
                    </a:lnTo>
                    <a:lnTo>
                      <a:pt x="183" y="257"/>
                    </a:lnTo>
                    <a:lnTo>
                      <a:pt x="192" y="253"/>
                    </a:lnTo>
                    <a:lnTo>
                      <a:pt x="201" y="249"/>
                    </a:lnTo>
                    <a:lnTo>
                      <a:pt x="209" y="244"/>
                    </a:lnTo>
                    <a:lnTo>
                      <a:pt x="217" y="237"/>
                    </a:lnTo>
                    <a:lnTo>
                      <a:pt x="225" y="231"/>
                    </a:lnTo>
                    <a:lnTo>
                      <a:pt x="232" y="225"/>
                    </a:lnTo>
                    <a:lnTo>
                      <a:pt x="237" y="217"/>
                    </a:lnTo>
                    <a:lnTo>
                      <a:pt x="244" y="209"/>
                    </a:lnTo>
                    <a:lnTo>
                      <a:pt x="250" y="200"/>
                    </a:lnTo>
                    <a:lnTo>
                      <a:pt x="255" y="191"/>
                    </a:lnTo>
                    <a:lnTo>
                      <a:pt x="259" y="182"/>
                    </a:lnTo>
                    <a:lnTo>
                      <a:pt x="262" y="173"/>
                    </a:lnTo>
                    <a:lnTo>
                      <a:pt x="264" y="163"/>
                    </a:lnTo>
                    <a:lnTo>
                      <a:pt x="267" y="153"/>
                    </a:lnTo>
                    <a:lnTo>
                      <a:pt x="268" y="143"/>
                    </a:lnTo>
                    <a:lnTo>
                      <a:pt x="268" y="133"/>
                    </a:lnTo>
                  </a:path>
                </a:pathLst>
              </a:custGeom>
              <a:noFill/>
              <a:ln w="19050">
                <a:solidFill>
                  <a:srgbClr val="000000"/>
                </a:solidFill>
                <a:round/>
                <a:headEnd/>
                <a:tailEnd/>
              </a:ln>
            </p:spPr>
            <p:txBody>
              <a:bodyPr lIns="0" tIns="0" rIns="0" bIns="0"/>
              <a:lstStyle/>
              <a:p>
                <a:endParaRPr lang="en-US" dirty="0"/>
              </a:p>
            </p:txBody>
          </p:sp>
          <p:sp>
            <p:nvSpPr>
              <p:cNvPr id="21585" name="Freeform 8"/>
              <p:cNvSpPr>
                <a:spLocks/>
              </p:cNvSpPr>
              <p:nvPr/>
            </p:nvSpPr>
            <p:spPr bwMode="auto">
              <a:xfrm>
                <a:off x="3044" y="1743"/>
                <a:ext cx="93" cy="47"/>
              </a:xfrm>
              <a:custGeom>
                <a:avLst/>
                <a:gdLst>
                  <a:gd name="T0" fmla="*/ 0 w 93"/>
                  <a:gd name="T1" fmla="*/ 46 h 47"/>
                  <a:gd name="T2" fmla="*/ 0 w 93"/>
                  <a:gd name="T3" fmla="*/ 46 h 47"/>
                  <a:gd name="T4" fmla="*/ 0 w 93"/>
                  <a:gd name="T5" fmla="*/ 43 h 47"/>
                  <a:gd name="T6" fmla="*/ 0 w 93"/>
                  <a:gd name="T7" fmla="*/ 40 h 47"/>
                  <a:gd name="T8" fmla="*/ 1 w 93"/>
                  <a:gd name="T9" fmla="*/ 37 h 47"/>
                  <a:gd name="T10" fmla="*/ 1 w 93"/>
                  <a:gd name="T11" fmla="*/ 35 h 47"/>
                  <a:gd name="T12" fmla="*/ 3 w 93"/>
                  <a:gd name="T13" fmla="*/ 31 h 47"/>
                  <a:gd name="T14" fmla="*/ 4 w 93"/>
                  <a:gd name="T15" fmla="*/ 29 h 47"/>
                  <a:gd name="T16" fmla="*/ 5 w 93"/>
                  <a:gd name="T17" fmla="*/ 26 h 47"/>
                  <a:gd name="T18" fmla="*/ 6 w 93"/>
                  <a:gd name="T19" fmla="*/ 23 h 47"/>
                  <a:gd name="T20" fmla="*/ 7 w 93"/>
                  <a:gd name="T21" fmla="*/ 21 h 47"/>
                  <a:gd name="T22" fmla="*/ 9 w 93"/>
                  <a:gd name="T23" fmla="*/ 19 h 47"/>
                  <a:gd name="T24" fmla="*/ 11 w 93"/>
                  <a:gd name="T25" fmla="*/ 17 h 47"/>
                  <a:gd name="T26" fmla="*/ 14 w 93"/>
                  <a:gd name="T27" fmla="*/ 15 h 47"/>
                  <a:gd name="T28" fmla="*/ 15 w 93"/>
                  <a:gd name="T29" fmla="*/ 13 h 47"/>
                  <a:gd name="T30" fmla="*/ 16 w 93"/>
                  <a:gd name="T31" fmla="*/ 10 h 47"/>
                  <a:gd name="T32" fmla="*/ 20 w 93"/>
                  <a:gd name="T33" fmla="*/ 10 h 47"/>
                  <a:gd name="T34" fmla="*/ 22 w 93"/>
                  <a:gd name="T35" fmla="*/ 7 h 47"/>
                  <a:gd name="T36" fmla="*/ 25 w 93"/>
                  <a:gd name="T37" fmla="*/ 6 h 47"/>
                  <a:gd name="T38" fmla="*/ 27 w 93"/>
                  <a:gd name="T39" fmla="*/ 5 h 47"/>
                  <a:gd name="T40" fmla="*/ 30 w 93"/>
                  <a:gd name="T41" fmla="*/ 3 h 47"/>
                  <a:gd name="T42" fmla="*/ 32 w 93"/>
                  <a:gd name="T43" fmla="*/ 2 h 47"/>
                  <a:gd name="T44" fmla="*/ 34 w 93"/>
                  <a:gd name="T45" fmla="*/ 2 h 47"/>
                  <a:gd name="T46" fmla="*/ 38 w 93"/>
                  <a:gd name="T47" fmla="*/ 0 h 47"/>
                  <a:gd name="T48" fmla="*/ 40 w 93"/>
                  <a:gd name="T49" fmla="*/ 0 h 47"/>
                  <a:gd name="T50" fmla="*/ 43 w 93"/>
                  <a:gd name="T51" fmla="*/ 0 h 47"/>
                  <a:gd name="T52" fmla="*/ 45 w 93"/>
                  <a:gd name="T53" fmla="*/ 0 h 47"/>
                  <a:gd name="T54" fmla="*/ 49 w 93"/>
                  <a:gd name="T55" fmla="*/ 0 h 47"/>
                  <a:gd name="T56" fmla="*/ 52 w 93"/>
                  <a:gd name="T57" fmla="*/ 0 h 47"/>
                  <a:gd name="T58" fmla="*/ 54 w 93"/>
                  <a:gd name="T59" fmla="*/ 0 h 47"/>
                  <a:gd name="T60" fmla="*/ 58 w 93"/>
                  <a:gd name="T61" fmla="*/ 2 h 47"/>
                  <a:gd name="T62" fmla="*/ 61 w 93"/>
                  <a:gd name="T63" fmla="*/ 2 h 47"/>
                  <a:gd name="T64" fmla="*/ 63 w 93"/>
                  <a:gd name="T65" fmla="*/ 3 h 47"/>
                  <a:gd name="T66" fmla="*/ 66 w 93"/>
                  <a:gd name="T67" fmla="*/ 5 h 47"/>
                  <a:gd name="T68" fmla="*/ 68 w 93"/>
                  <a:gd name="T69" fmla="*/ 6 h 47"/>
                  <a:gd name="T70" fmla="*/ 71 w 93"/>
                  <a:gd name="T71" fmla="*/ 7 h 47"/>
                  <a:gd name="T72" fmla="*/ 73 w 93"/>
                  <a:gd name="T73" fmla="*/ 10 h 47"/>
                  <a:gd name="T74" fmla="*/ 76 w 93"/>
                  <a:gd name="T75" fmla="*/ 10 h 47"/>
                  <a:gd name="T76" fmla="*/ 77 w 93"/>
                  <a:gd name="T77" fmla="*/ 13 h 47"/>
                  <a:gd name="T78" fmla="*/ 80 w 93"/>
                  <a:gd name="T79" fmla="*/ 15 h 47"/>
                  <a:gd name="T80" fmla="*/ 82 w 93"/>
                  <a:gd name="T81" fmla="*/ 17 h 47"/>
                  <a:gd name="T82" fmla="*/ 84 w 93"/>
                  <a:gd name="T83" fmla="*/ 19 h 47"/>
                  <a:gd name="T84" fmla="*/ 85 w 93"/>
                  <a:gd name="T85" fmla="*/ 21 h 47"/>
                  <a:gd name="T86" fmla="*/ 87 w 93"/>
                  <a:gd name="T87" fmla="*/ 23 h 47"/>
                  <a:gd name="T88" fmla="*/ 88 w 93"/>
                  <a:gd name="T89" fmla="*/ 26 h 47"/>
                  <a:gd name="T90" fmla="*/ 88 w 93"/>
                  <a:gd name="T91" fmla="*/ 29 h 47"/>
                  <a:gd name="T92" fmla="*/ 91 w 93"/>
                  <a:gd name="T93" fmla="*/ 31 h 47"/>
                  <a:gd name="T94" fmla="*/ 91 w 93"/>
                  <a:gd name="T95" fmla="*/ 35 h 47"/>
                  <a:gd name="T96" fmla="*/ 92 w 93"/>
                  <a:gd name="T97" fmla="*/ 37 h 47"/>
                  <a:gd name="T98" fmla="*/ 92 w 93"/>
                  <a:gd name="T99" fmla="*/ 40 h 47"/>
                  <a:gd name="T100" fmla="*/ 92 w 93"/>
                  <a:gd name="T101" fmla="*/ 43 h 47"/>
                  <a:gd name="T102" fmla="*/ 92 w 93"/>
                  <a:gd name="T103" fmla="*/ 46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7"/>
                  <a:gd name="T158" fmla="*/ 93 w 93"/>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7">
                    <a:moveTo>
                      <a:pt x="0" y="46"/>
                    </a:moveTo>
                    <a:lnTo>
                      <a:pt x="0" y="46"/>
                    </a:lnTo>
                    <a:lnTo>
                      <a:pt x="0" y="43"/>
                    </a:lnTo>
                    <a:lnTo>
                      <a:pt x="0" y="40"/>
                    </a:lnTo>
                    <a:lnTo>
                      <a:pt x="1" y="37"/>
                    </a:lnTo>
                    <a:lnTo>
                      <a:pt x="1" y="35"/>
                    </a:lnTo>
                    <a:lnTo>
                      <a:pt x="3" y="31"/>
                    </a:lnTo>
                    <a:lnTo>
                      <a:pt x="4" y="29"/>
                    </a:lnTo>
                    <a:lnTo>
                      <a:pt x="5" y="26"/>
                    </a:lnTo>
                    <a:lnTo>
                      <a:pt x="6" y="23"/>
                    </a:lnTo>
                    <a:lnTo>
                      <a:pt x="7" y="21"/>
                    </a:lnTo>
                    <a:lnTo>
                      <a:pt x="9" y="19"/>
                    </a:lnTo>
                    <a:lnTo>
                      <a:pt x="11" y="17"/>
                    </a:lnTo>
                    <a:lnTo>
                      <a:pt x="14" y="15"/>
                    </a:lnTo>
                    <a:lnTo>
                      <a:pt x="15" y="13"/>
                    </a:lnTo>
                    <a:lnTo>
                      <a:pt x="16" y="10"/>
                    </a:lnTo>
                    <a:lnTo>
                      <a:pt x="20" y="10"/>
                    </a:lnTo>
                    <a:lnTo>
                      <a:pt x="22" y="7"/>
                    </a:lnTo>
                    <a:lnTo>
                      <a:pt x="25" y="6"/>
                    </a:lnTo>
                    <a:lnTo>
                      <a:pt x="27" y="5"/>
                    </a:lnTo>
                    <a:lnTo>
                      <a:pt x="30" y="3"/>
                    </a:lnTo>
                    <a:lnTo>
                      <a:pt x="32" y="2"/>
                    </a:lnTo>
                    <a:lnTo>
                      <a:pt x="34" y="2"/>
                    </a:lnTo>
                    <a:lnTo>
                      <a:pt x="38" y="0"/>
                    </a:lnTo>
                    <a:lnTo>
                      <a:pt x="40" y="0"/>
                    </a:lnTo>
                    <a:lnTo>
                      <a:pt x="43" y="0"/>
                    </a:lnTo>
                    <a:lnTo>
                      <a:pt x="45" y="0"/>
                    </a:lnTo>
                    <a:lnTo>
                      <a:pt x="49" y="0"/>
                    </a:lnTo>
                    <a:lnTo>
                      <a:pt x="52" y="0"/>
                    </a:lnTo>
                    <a:lnTo>
                      <a:pt x="54" y="0"/>
                    </a:lnTo>
                    <a:lnTo>
                      <a:pt x="58" y="2"/>
                    </a:lnTo>
                    <a:lnTo>
                      <a:pt x="61" y="2"/>
                    </a:lnTo>
                    <a:lnTo>
                      <a:pt x="63" y="3"/>
                    </a:lnTo>
                    <a:lnTo>
                      <a:pt x="66" y="5"/>
                    </a:lnTo>
                    <a:lnTo>
                      <a:pt x="68" y="6"/>
                    </a:lnTo>
                    <a:lnTo>
                      <a:pt x="71" y="7"/>
                    </a:lnTo>
                    <a:lnTo>
                      <a:pt x="73" y="10"/>
                    </a:lnTo>
                    <a:lnTo>
                      <a:pt x="76" y="10"/>
                    </a:lnTo>
                    <a:lnTo>
                      <a:pt x="77" y="13"/>
                    </a:lnTo>
                    <a:lnTo>
                      <a:pt x="80" y="15"/>
                    </a:lnTo>
                    <a:lnTo>
                      <a:pt x="82" y="17"/>
                    </a:lnTo>
                    <a:lnTo>
                      <a:pt x="84" y="19"/>
                    </a:lnTo>
                    <a:lnTo>
                      <a:pt x="85" y="21"/>
                    </a:lnTo>
                    <a:lnTo>
                      <a:pt x="87" y="23"/>
                    </a:lnTo>
                    <a:lnTo>
                      <a:pt x="88" y="26"/>
                    </a:lnTo>
                    <a:lnTo>
                      <a:pt x="88" y="29"/>
                    </a:lnTo>
                    <a:lnTo>
                      <a:pt x="91" y="31"/>
                    </a:lnTo>
                    <a:lnTo>
                      <a:pt x="91" y="35"/>
                    </a:lnTo>
                    <a:lnTo>
                      <a:pt x="92" y="37"/>
                    </a:lnTo>
                    <a:lnTo>
                      <a:pt x="92" y="40"/>
                    </a:lnTo>
                    <a:lnTo>
                      <a:pt x="92" y="43"/>
                    </a:lnTo>
                    <a:lnTo>
                      <a:pt x="92" y="46"/>
                    </a:lnTo>
                  </a:path>
                </a:pathLst>
              </a:custGeom>
              <a:noFill/>
              <a:ln w="19050">
                <a:solidFill>
                  <a:srgbClr val="000000"/>
                </a:solidFill>
                <a:round/>
                <a:headEnd/>
                <a:tailEnd/>
              </a:ln>
            </p:spPr>
            <p:txBody>
              <a:bodyPr lIns="0" tIns="0" rIns="0" bIns="0"/>
              <a:lstStyle/>
              <a:p>
                <a:endParaRPr lang="en-US" dirty="0"/>
              </a:p>
            </p:txBody>
          </p:sp>
          <p:sp>
            <p:nvSpPr>
              <p:cNvPr id="21586" name="Freeform 9"/>
              <p:cNvSpPr>
                <a:spLocks/>
              </p:cNvSpPr>
              <p:nvPr/>
            </p:nvSpPr>
            <p:spPr bwMode="auto">
              <a:xfrm>
                <a:off x="3136" y="1789"/>
                <a:ext cx="93" cy="47"/>
              </a:xfrm>
              <a:custGeom>
                <a:avLst/>
                <a:gdLst>
                  <a:gd name="T0" fmla="*/ 0 w 93"/>
                  <a:gd name="T1" fmla="*/ 0 h 47"/>
                  <a:gd name="T2" fmla="*/ 0 w 93"/>
                  <a:gd name="T3" fmla="*/ 0 h 47"/>
                  <a:gd name="T4" fmla="*/ 0 w 93"/>
                  <a:gd name="T5" fmla="*/ 4 h 47"/>
                  <a:gd name="T6" fmla="*/ 0 w 93"/>
                  <a:gd name="T7" fmla="*/ 6 h 47"/>
                  <a:gd name="T8" fmla="*/ 1 w 93"/>
                  <a:gd name="T9" fmla="*/ 9 h 47"/>
                  <a:gd name="T10" fmla="*/ 2 w 93"/>
                  <a:gd name="T11" fmla="*/ 12 h 47"/>
                  <a:gd name="T12" fmla="*/ 2 w 93"/>
                  <a:gd name="T13" fmla="*/ 15 h 47"/>
                  <a:gd name="T14" fmla="*/ 4 w 93"/>
                  <a:gd name="T15" fmla="*/ 17 h 47"/>
                  <a:gd name="T16" fmla="*/ 4 w 93"/>
                  <a:gd name="T17" fmla="*/ 20 h 47"/>
                  <a:gd name="T18" fmla="*/ 6 w 93"/>
                  <a:gd name="T19" fmla="*/ 23 h 47"/>
                  <a:gd name="T20" fmla="*/ 7 w 93"/>
                  <a:gd name="T21" fmla="*/ 25 h 47"/>
                  <a:gd name="T22" fmla="*/ 9 w 93"/>
                  <a:gd name="T23" fmla="*/ 27 h 47"/>
                  <a:gd name="T24" fmla="*/ 11 w 93"/>
                  <a:gd name="T25" fmla="*/ 29 h 47"/>
                  <a:gd name="T26" fmla="*/ 12 w 93"/>
                  <a:gd name="T27" fmla="*/ 32 h 47"/>
                  <a:gd name="T28" fmla="*/ 16 w 93"/>
                  <a:gd name="T29" fmla="*/ 33 h 47"/>
                  <a:gd name="T30" fmla="*/ 17 w 93"/>
                  <a:gd name="T31" fmla="*/ 35 h 47"/>
                  <a:gd name="T32" fmla="*/ 18 w 93"/>
                  <a:gd name="T33" fmla="*/ 37 h 47"/>
                  <a:gd name="T34" fmla="*/ 21 w 93"/>
                  <a:gd name="T35" fmla="*/ 39 h 47"/>
                  <a:gd name="T36" fmla="*/ 24 w 93"/>
                  <a:gd name="T37" fmla="*/ 40 h 47"/>
                  <a:gd name="T38" fmla="*/ 27 w 93"/>
                  <a:gd name="T39" fmla="*/ 42 h 47"/>
                  <a:gd name="T40" fmla="*/ 29 w 93"/>
                  <a:gd name="T41" fmla="*/ 43 h 47"/>
                  <a:gd name="T42" fmla="*/ 31 w 93"/>
                  <a:gd name="T43" fmla="*/ 43 h 47"/>
                  <a:gd name="T44" fmla="*/ 34 w 93"/>
                  <a:gd name="T45" fmla="*/ 45 h 47"/>
                  <a:gd name="T46" fmla="*/ 38 w 93"/>
                  <a:gd name="T47" fmla="*/ 45 h 47"/>
                  <a:gd name="T48" fmla="*/ 40 w 93"/>
                  <a:gd name="T49" fmla="*/ 46 h 47"/>
                  <a:gd name="T50" fmla="*/ 44 w 93"/>
                  <a:gd name="T51" fmla="*/ 46 h 47"/>
                  <a:gd name="T52" fmla="*/ 46 w 93"/>
                  <a:gd name="T53" fmla="*/ 46 h 47"/>
                  <a:gd name="T54" fmla="*/ 49 w 93"/>
                  <a:gd name="T55" fmla="*/ 46 h 47"/>
                  <a:gd name="T56" fmla="*/ 51 w 93"/>
                  <a:gd name="T57" fmla="*/ 46 h 47"/>
                  <a:gd name="T58" fmla="*/ 54 w 93"/>
                  <a:gd name="T59" fmla="*/ 45 h 47"/>
                  <a:gd name="T60" fmla="*/ 59 w 93"/>
                  <a:gd name="T61" fmla="*/ 45 h 47"/>
                  <a:gd name="T62" fmla="*/ 60 w 93"/>
                  <a:gd name="T63" fmla="*/ 43 h 47"/>
                  <a:gd name="T64" fmla="*/ 64 w 93"/>
                  <a:gd name="T65" fmla="*/ 43 h 47"/>
                  <a:gd name="T66" fmla="*/ 65 w 93"/>
                  <a:gd name="T67" fmla="*/ 42 h 47"/>
                  <a:gd name="T68" fmla="*/ 68 w 93"/>
                  <a:gd name="T69" fmla="*/ 40 h 47"/>
                  <a:gd name="T70" fmla="*/ 71 w 93"/>
                  <a:gd name="T71" fmla="*/ 39 h 47"/>
                  <a:gd name="T72" fmla="*/ 72 w 93"/>
                  <a:gd name="T73" fmla="*/ 37 h 47"/>
                  <a:gd name="T74" fmla="*/ 76 w 93"/>
                  <a:gd name="T75" fmla="*/ 35 h 47"/>
                  <a:gd name="T76" fmla="*/ 78 w 93"/>
                  <a:gd name="T77" fmla="*/ 33 h 47"/>
                  <a:gd name="T78" fmla="*/ 79 w 93"/>
                  <a:gd name="T79" fmla="*/ 32 h 47"/>
                  <a:gd name="T80" fmla="*/ 81 w 93"/>
                  <a:gd name="T81" fmla="*/ 29 h 47"/>
                  <a:gd name="T82" fmla="*/ 83 w 93"/>
                  <a:gd name="T83" fmla="*/ 27 h 47"/>
                  <a:gd name="T84" fmla="*/ 84 w 93"/>
                  <a:gd name="T85" fmla="*/ 25 h 47"/>
                  <a:gd name="T86" fmla="*/ 86 w 93"/>
                  <a:gd name="T87" fmla="*/ 23 h 47"/>
                  <a:gd name="T88" fmla="*/ 87 w 93"/>
                  <a:gd name="T89" fmla="*/ 20 h 47"/>
                  <a:gd name="T90" fmla="*/ 88 w 93"/>
                  <a:gd name="T91" fmla="*/ 17 h 47"/>
                  <a:gd name="T92" fmla="*/ 90 w 93"/>
                  <a:gd name="T93" fmla="*/ 15 h 47"/>
                  <a:gd name="T94" fmla="*/ 90 w 93"/>
                  <a:gd name="T95" fmla="*/ 12 h 47"/>
                  <a:gd name="T96" fmla="*/ 91 w 93"/>
                  <a:gd name="T97" fmla="*/ 9 h 47"/>
                  <a:gd name="T98" fmla="*/ 92 w 93"/>
                  <a:gd name="T99" fmla="*/ 6 h 47"/>
                  <a:gd name="T100" fmla="*/ 92 w 93"/>
                  <a:gd name="T101" fmla="*/ 4 h 47"/>
                  <a:gd name="T102" fmla="*/ 92 w 93"/>
                  <a:gd name="T103" fmla="*/ 0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7"/>
                  <a:gd name="T158" fmla="*/ 93 w 93"/>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7">
                    <a:moveTo>
                      <a:pt x="0" y="0"/>
                    </a:moveTo>
                    <a:lnTo>
                      <a:pt x="0" y="0"/>
                    </a:lnTo>
                    <a:lnTo>
                      <a:pt x="0" y="4"/>
                    </a:lnTo>
                    <a:lnTo>
                      <a:pt x="0" y="6"/>
                    </a:lnTo>
                    <a:lnTo>
                      <a:pt x="1" y="9"/>
                    </a:lnTo>
                    <a:lnTo>
                      <a:pt x="2" y="12"/>
                    </a:lnTo>
                    <a:lnTo>
                      <a:pt x="2" y="15"/>
                    </a:lnTo>
                    <a:lnTo>
                      <a:pt x="4" y="17"/>
                    </a:lnTo>
                    <a:lnTo>
                      <a:pt x="4" y="20"/>
                    </a:lnTo>
                    <a:lnTo>
                      <a:pt x="6" y="23"/>
                    </a:lnTo>
                    <a:lnTo>
                      <a:pt x="7" y="25"/>
                    </a:lnTo>
                    <a:lnTo>
                      <a:pt x="9" y="27"/>
                    </a:lnTo>
                    <a:lnTo>
                      <a:pt x="11" y="29"/>
                    </a:lnTo>
                    <a:lnTo>
                      <a:pt x="12" y="32"/>
                    </a:lnTo>
                    <a:lnTo>
                      <a:pt x="16" y="33"/>
                    </a:lnTo>
                    <a:lnTo>
                      <a:pt x="17" y="35"/>
                    </a:lnTo>
                    <a:lnTo>
                      <a:pt x="18" y="37"/>
                    </a:lnTo>
                    <a:lnTo>
                      <a:pt x="21" y="39"/>
                    </a:lnTo>
                    <a:lnTo>
                      <a:pt x="24" y="40"/>
                    </a:lnTo>
                    <a:lnTo>
                      <a:pt x="27" y="42"/>
                    </a:lnTo>
                    <a:lnTo>
                      <a:pt x="29" y="43"/>
                    </a:lnTo>
                    <a:lnTo>
                      <a:pt x="31" y="43"/>
                    </a:lnTo>
                    <a:lnTo>
                      <a:pt x="34" y="45"/>
                    </a:lnTo>
                    <a:lnTo>
                      <a:pt x="38" y="45"/>
                    </a:lnTo>
                    <a:lnTo>
                      <a:pt x="40" y="46"/>
                    </a:lnTo>
                    <a:lnTo>
                      <a:pt x="44" y="46"/>
                    </a:lnTo>
                    <a:lnTo>
                      <a:pt x="46" y="46"/>
                    </a:lnTo>
                    <a:lnTo>
                      <a:pt x="49" y="46"/>
                    </a:lnTo>
                    <a:lnTo>
                      <a:pt x="51" y="46"/>
                    </a:lnTo>
                    <a:lnTo>
                      <a:pt x="54" y="45"/>
                    </a:lnTo>
                    <a:lnTo>
                      <a:pt x="59" y="45"/>
                    </a:lnTo>
                    <a:lnTo>
                      <a:pt x="60" y="43"/>
                    </a:lnTo>
                    <a:lnTo>
                      <a:pt x="64" y="43"/>
                    </a:lnTo>
                    <a:lnTo>
                      <a:pt x="65" y="42"/>
                    </a:lnTo>
                    <a:lnTo>
                      <a:pt x="68" y="40"/>
                    </a:lnTo>
                    <a:lnTo>
                      <a:pt x="71" y="39"/>
                    </a:lnTo>
                    <a:lnTo>
                      <a:pt x="72" y="37"/>
                    </a:lnTo>
                    <a:lnTo>
                      <a:pt x="76" y="35"/>
                    </a:lnTo>
                    <a:lnTo>
                      <a:pt x="78" y="33"/>
                    </a:lnTo>
                    <a:lnTo>
                      <a:pt x="79" y="32"/>
                    </a:lnTo>
                    <a:lnTo>
                      <a:pt x="81" y="29"/>
                    </a:lnTo>
                    <a:lnTo>
                      <a:pt x="83" y="27"/>
                    </a:lnTo>
                    <a:lnTo>
                      <a:pt x="84" y="25"/>
                    </a:lnTo>
                    <a:lnTo>
                      <a:pt x="86" y="23"/>
                    </a:lnTo>
                    <a:lnTo>
                      <a:pt x="87" y="20"/>
                    </a:lnTo>
                    <a:lnTo>
                      <a:pt x="88" y="17"/>
                    </a:lnTo>
                    <a:lnTo>
                      <a:pt x="90" y="15"/>
                    </a:lnTo>
                    <a:lnTo>
                      <a:pt x="90" y="12"/>
                    </a:lnTo>
                    <a:lnTo>
                      <a:pt x="91" y="9"/>
                    </a:lnTo>
                    <a:lnTo>
                      <a:pt x="92" y="6"/>
                    </a:lnTo>
                    <a:lnTo>
                      <a:pt x="92" y="4"/>
                    </a:lnTo>
                    <a:lnTo>
                      <a:pt x="92" y="0"/>
                    </a:lnTo>
                  </a:path>
                </a:pathLst>
              </a:custGeom>
              <a:noFill/>
              <a:ln w="19050">
                <a:solidFill>
                  <a:srgbClr val="000000"/>
                </a:solidFill>
                <a:round/>
                <a:headEnd/>
                <a:tailEnd/>
              </a:ln>
            </p:spPr>
            <p:txBody>
              <a:bodyPr lIns="0" tIns="0" rIns="0" bIns="0"/>
              <a:lstStyle/>
              <a:p>
                <a:endParaRPr lang="en-US" dirty="0"/>
              </a:p>
            </p:txBody>
          </p:sp>
        </p:grpSp>
        <p:grpSp>
          <p:nvGrpSpPr>
            <p:cNvPr id="4" name="Group 10"/>
            <p:cNvGrpSpPr>
              <a:grpSpLocks/>
            </p:cNvGrpSpPr>
            <p:nvPr/>
          </p:nvGrpSpPr>
          <p:grpSpPr bwMode="auto">
            <a:xfrm>
              <a:off x="2585" y="2432"/>
              <a:ext cx="323" cy="279"/>
              <a:chOff x="3813" y="1652"/>
              <a:chExt cx="355" cy="316"/>
            </a:xfrm>
          </p:grpSpPr>
          <p:sp>
            <p:nvSpPr>
              <p:cNvPr id="21582" name="Freeform 11"/>
              <p:cNvSpPr>
                <a:spLocks/>
              </p:cNvSpPr>
              <p:nvPr/>
            </p:nvSpPr>
            <p:spPr bwMode="auto">
              <a:xfrm>
                <a:off x="3813" y="1652"/>
                <a:ext cx="355" cy="316"/>
              </a:xfrm>
              <a:custGeom>
                <a:avLst/>
                <a:gdLst>
                  <a:gd name="T0" fmla="*/ 354 w 355"/>
                  <a:gd name="T1" fmla="*/ 0 h 316"/>
                  <a:gd name="T2" fmla="*/ 354 w 355"/>
                  <a:gd name="T3" fmla="*/ 315 h 316"/>
                  <a:gd name="T4" fmla="*/ 0 w 355"/>
                  <a:gd name="T5" fmla="*/ 315 h 316"/>
                  <a:gd name="T6" fmla="*/ 0 w 355"/>
                  <a:gd name="T7" fmla="*/ 0 h 316"/>
                  <a:gd name="T8" fmla="*/ 354 w 355"/>
                  <a:gd name="T9" fmla="*/ 0 h 316"/>
                  <a:gd name="T10" fmla="*/ 0 60000 65536"/>
                  <a:gd name="T11" fmla="*/ 0 60000 65536"/>
                  <a:gd name="T12" fmla="*/ 0 60000 65536"/>
                  <a:gd name="T13" fmla="*/ 0 60000 65536"/>
                  <a:gd name="T14" fmla="*/ 0 60000 65536"/>
                  <a:gd name="T15" fmla="*/ 0 w 355"/>
                  <a:gd name="T16" fmla="*/ 0 h 316"/>
                  <a:gd name="T17" fmla="*/ 355 w 355"/>
                  <a:gd name="T18" fmla="*/ 316 h 316"/>
                </a:gdLst>
                <a:ahLst/>
                <a:cxnLst>
                  <a:cxn ang="T10">
                    <a:pos x="T0" y="T1"/>
                  </a:cxn>
                  <a:cxn ang="T11">
                    <a:pos x="T2" y="T3"/>
                  </a:cxn>
                  <a:cxn ang="T12">
                    <a:pos x="T4" y="T5"/>
                  </a:cxn>
                  <a:cxn ang="T13">
                    <a:pos x="T6" y="T7"/>
                  </a:cxn>
                  <a:cxn ang="T14">
                    <a:pos x="T8" y="T9"/>
                  </a:cxn>
                </a:cxnLst>
                <a:rect l="T15" t="T16" r="T17" b="T18"/>
                <a:pathLst>
                  <a:path w="355" h="316">
                    <a:moveTo>
                      <a:pt x="354" y="0"/>
                    </a:moveTo>
                    <a:lnTo>
                      <a:pt x="354" y="315"/>
                    </a:lnTo>
                    <a:lnTo>
                      <a:pt x="0" y="315"/>
                    </a:lnTo>
                    <a:lnTo>
                      <a:pt x="0" y="0"/>
                    </a:lnTo>
                    <a:lnTo>
                      <a:pt x="354" y="0"/>
                    </a:lnTo>
                  </a:path>
                </a:pathLst>
              </a:custGeom>
              <a:noFill/>
              <a:ln w="19050">
                <a:solidFill>
                  <a:srgbClr val="000000"/>
                </a:solidFill>
                <a:round/>
                <a:headEnd/>
                <a:tailEnd/>
              </a:ln>
            </p:spPr>
            <p:txBody>
              <a:bodyPr lIns="0" tIns="0" rIns="0" bIns="0"/>
              <a:lstStyle/>
              <a:p>
                <a:endParaRPr lang="en-US" dirty="0"/>
              </a:p>
            </p:txBody>
          </p:sp>
          <p:sp>
            <p:nvSpPr>
              <p:cNvPr id="21583" name="Freeform 12"/>
              <p:cNvSpPr>
                <a:spLocks/>
              </p:cNvSpPr>
              <p:nvPr/>
            </p:nvSpPr>
            <p:spPr bwMode="auto">
              <a:xfrm>
                <a:off x="3850" y="1731"/>
                <a:ext cx="299" cy="139"/>
              </a:xfrm>
              <a:custGeom>
                <a:avLst/>
                <a:gdLst>
                  <a:gd name="T0" fmla="*/ 0 w 299"/>
                  <a:gd name="T1" fmla="*/ 138 h 139"/>
                  <a:gd name="T2" fmla="*/ 56 w 299"/>
                  <a:gd name="T3" fmla="*/ 138 h 139"/>
                  <a:gd name="T4" fmla="*/ 224 w 299"/>
                  <a:gd name="T5" fmla="*/ 0 h 139"/>
                  <a:gd name="T6" fmla="*/ 243 w 299"/>
                  <a:gd name="T7" fmla="*/ 138 h 139"/>
                  <a:gd name="T8" fmla="*/ 298 w 299"/>
                  <a:gd name="T9" fmla="*/ 138 h 139"/>
                  <a:gd name="T10" fmla="*/ 0 60000 65536"/>
                  <a:gd name="T11" fmla="*/ 0 60000 65536"/>
                  <a:gd name="T12" fmla="*/ 0 60000 65536"/>
                  <a:gd name="T13" fmla="*/ 0 60000 65536"/>
                  <a:gd name="T14" fmla="*/ 0 60000 65536"/>
                  <a:gd name="T15" fmla="*/ 0 w 299"/>
                  <a:gd name="T16" fmla="*/ 0 h 139"/>
                  <a:gd name="T17" fmla="*/ 299 w 299"/>
                  <a:gd name="T18" fmla="*/ 139 h 139"/>
                </a:gdLst>
                <a:ahLst/>
                <a:cxnLst>
                  <a:cxn ang="T10">
                    <a:pos x="T0" y="T1"/>
                  </a:cxn>
                  <a:cxn ang="T11">
                    <a:pos x="T2" y="T3"/>
                  </a:cxn>
                  <a:cxn ang="T12">
                    <a:pos x="T4" y="T5"/>
                  </a:cxn>
                  <a:cxn ang="T13">
                    <a:pos x="T6" y="T7"/>
                  </a:cxn>
                  <a:cxn ang="T14">
                    <a:pos x="T8" y="T9"/>
                  </a:cxn>
                </a:cxnLst>
                <a:rect l="T15" t="T16" r="T17" b="T18"/>
                <a:pathLst>
                  <a:path w="299" h="139">
                    <a:moveTo>
                      <a:pt x="0" y="138"/>
                    </a:moveTo>
                    <a:lnTo>
                      <a:pt x="56" y="138"/>
                    </a:lnTo>
                    <a:lnTo>
                      <a:pt x="224" y="0"/>
                    </a:lnTo>
                    <a:lnTo>
                      <a:pt x="243" y="138"/>
                    </a:lnTo>
                    <a:lnTo>
                      <a:pt x="298" y="138"/>
                    </a:lnTo>
                  </a:path>
                </a:pathLst>
              </a:custGeom>
              <a:noFill/>
              <a:ln w="19050">
                <a:solidFill>
                  <a:srgbClr val="000000"/>
                </a:solidFill>
                <a:round/>
                <a:headEnd/>
                <a:tailEnd/>
              </a:ln>
            </p:spPr>
            <p:txBody>
              <a:bodyPr lIns="0" tIns="0" rIns="0" bIns="0"/>
              <a:lstStyle/>
              <a:p>
                <a:endParaRPr lang="en-US" dirty="0"/>
              </a:p>
            </p:txBody>
          </p:sp>
        </p:grpSp>
        <p:grpSp>
          <p:nvGrpSpPr>
            <p:cNvPr id="5" name="Group 13"/>
            <p:cNvGrpSpPr>
              <a:grpSpLocks/>
            </p:cNvGrpSpPr>
            <p:nvPr/>
          </p:nvGrpSpPr>
          <p:grpSpPr bwMode="auto">
            <a:xfrm>
              <a:off x="3448" y="1933"/>
              <a:ext cx="243" cy="236"/>
              <a:chOff x="4762" y="1086"/>
              <a:chExt cx="268" cy="268"/>
            </a:xfrm>
          </p:grpSpPr>
          <p:sp>
            <p:nvSpPr>
              <p:cNvPr id="21579" name="Freeform 14"/>
              <p:cNvSpPr>
                <a:spLocks/>
              </p:cNvSpPr>
              <p:nvPr/>
            </p:nvSpPr>
            <p:spPr bwMode="auto">
              <a:xfrm>
                <a:off x="4762" y="1086"/>
                <a:ext cx="268" cy="268"/>
              </a:xfrm>
              <a:custGeom>
                <a:avLst/>
                <a:gdLst>
                  <a:gd name="T0" fmla="*/ 267 w 268"/>
                  <a:gd name="T1" fmla="*/ 0 h 268"/>
                  <a:gd name="T2" fmla="*/ 267 w 268"/>
                  <a:gd name="T3" fmla="*/ 267 h 268"/>
                  <a:gd name="T4" fmla="*/ 0 w 268"/>
                  <a:gd name="T5" fmla="*/ 267 h 268"/>
                  <a:gd name="T6" fmla="*/ 0 w 268"/>
                  <a:gd name="T7" fmla="*/ 0 h 268"/>
                  <a:gd name="T8" fmla="*/ 267 w 268"/>
                  <a:gd name="T9" fmla="*/ 0 h 268"/>
                  <a:gd name="T10" fmla="*/ 0 60000 65536"/>
                  <a:gd name="T11" fmla="*/ 0 60000 65536"/>
                  <a:gd name="T12" fmla="*/ 0 60000 65536"/>
                  <a:gd name="T13" fmla="*/ 0 60000 65536"/>
                  <a:gd name="T14" fmla="*/ 0 60000 65536"/>
                  <a:gd name="T15" fmla="*/ 0 w 268"/>
                  <a:gd name="T16" fmla="*/ 0 h 268"/>
                  <a:gd name="T17" fmla="*/ 268 w 268"/>
                  <a:gd name="T18" fmla="*/ 268 h 268"/>
                </a:gdLst>
                <a:ahLst/>
                <a:cxnLst>
                  <a:cxn ang="T10">
                    <a:pos x="T0" y="T1"/>
                  </a:cxn>
                  <a:cxn ang="T11">
                    <a:pos x="T2" y="T3"/>
                  </a:cxn>
                  <a:cxn ang="T12">
                    <a:pos x="T4" y="T5"/>
                  </a:cxn>
                  <a:cxn ang="T13">
                    <a:pos x="T6" y="T7"/>
                  </a:cxn>
                  <a:cxn ang="T14">
                    <a:pos x="T8" y="T9"/>
                  </a:cxn>
                </a:cxnLst>
                <a:rect l="T15" t="T16" r="T17" b="T18"/>
                <a:pathLst>
                  <a:path w="268" h="268">
                    <a:moveTo>
                      <a:pt x="267" y="0"/>
                    </a:moveTo>
                    <a:lnTo>
                      <a:pt x="267" y="267"/>
                    </a:lnTo>
                    <a:lnTo>
                      <a:pt x="0" y="267"/>
                    </a:lnTo>
                    <a:lnTo>
                      <a:pt x="0" y="0"/>
                    </a:lnTo>
                    <a:lnTo>
                      <a:pt x="267" y="0"/>
                    </a:lnTo>
                  </a:path>
                </a:pathLst>
              </a:custGeom>
              <a:noFill/>
              <a:ln w="28575">
                <a:solidFill>
                  <a:schemeClr val="tx2"/>
                </a:solidFill>
                <a:round/>
                <a:headEnd/>
                <a:tailEnd/>
              </a:ln>
            </p:spPr>
            <p:txBody>
              <a:bodyPr lIns="0" tIns="0" rIns="0" bIns="0"/>
              <a:lstStyle/>
              <a:p>
                <a:endParaRPr lang="en-US" dirty="0"/>
              </a:p>
            </p:txBody>
          </p:sp>
          <p:sp>
            <p:nvSpPr>
              <p:cNvPr id="21580" name="Freeform 15"/>
              <p:cNvSpPr>
                <a:spLocks/>
              </p:cNvSpPr>
              <p:nvPr/>
            </p:nvSpPr>
            <p:spPr bwMode="auto">
              <a:xfrm>
                <a:off x="4838" y="1164"/>
                <a:ext cx="115" cy="115"/>
              </a:xfrm>
              <a:custGeom>
                <a:avLst/>
                <a:gdLst>
                  <a:gd name="T0" fmla="*/ 0 w 115"/>
                  <a:gd name="T1" fmla="*/ 0 h 115"/>
                  <a:gd name="T2" fmla="*/ 0 w 115"/>
                  <a:gd name="T3" fmla="*/ 114 h 115"/>
                  <a:gd name="T4" fmla="*/ 114 w 115"/>
                  <a:gd name="T5" fmla="*/ 56 h 115"/>
                  <a:gd name="T6" fmla="*/ 0 w 115"/>
                  <a:gd name="T7" fmla="*/ 0 h 115"/>
                  <a:gd name="T8" fmla="*/ 0 60000 65536"/>
                  <a:gd name="T9" fmla="*/ 0 60000 65536"/>
                  <a:gd name="T10" fmla="*/ 0 60000 65536"/>
                  <a:gd name="T11" fmla="*/ 0 60000 65536"/>
                  <a:gd name="T12" fmla="*/ 0 w 115"/>
                  <a:gd name="T13" fmla="*/ 0 h 115"/>
                  <a:gd name="T14" fmla="*/ 115 w 115"/>
                  <a:gd name="T15" fmla="*/ 115 h 115"/>
                </a:gdLst>
                <a:ahLst/>
                <a:cxnLst>
                  <a:cxn ang="T8">
                    <a:pos x="T0" y="T1"/>
                  </a:cxn>
                  <a:cxn ang="T9">
                    <a:pos x="T2" y="T3"/>
                  </a:cxn>
                  <a:cxn ang="T10">
                    <a:pos x="T4" y="T5"/>
                  </a:cxn>
                  <a:cxn ang="T11">
                    <a:pos x="T6" y="T7"/>
                  </a:cxn>
                </a:cxnLst>
                <a:rect l="T12" t="T13" r="T14" b="T15"/>
                <a:pathLst>
                  <a:path w="115" h="115">
                    <a:moveTo>
                      <a:pt x="0" y="0"/>
                    </a:moveTo>
                    <a:lnTo>
                      <a:pt x="0" y="114"/>
                    </a:lnTo>
                    <a:lnTo>
                      <a:pt x="114" y="56"/>
                    </a:lnTo>
                    <a:lnTo>
                      <a:pt x="0" y="0"/>
                    </a:lnTo>
                  </a:path>
                </a:pathLst>
              </a:custGeom>
              <a:noFill/>
              <a:ln w="28575">
                <a:solidFill>
                  <a:schemeClr val="tx2"/>
                </a:solidFill>
                <a:round/>
                <a:headEnd/>
                <a:tailEnd/>
              </a:ln>
            </p:spPr>
            <p:txBody>
              <a:bodyPr lIns="0" tIns="0" rIns="0" bIns="0"/>
              <a:lstStyle/>
              <a:p>
                <a:endParaRPr lang="en-US" dirty="0"/>
              </a:p>
            </p:txBody>
          </p:sp>
          <p:sp>
            <p:nvSpPr>
              <p:cNvPr id="21581" name="Line 16"/>
              <p:cNvSpPr>
                <a:spLocks noChangeShapeType="1"/>
              </p:cNvSpPr>
              <p:nvPr/>
            </p:nvSpPr>
            <p:spPr bwMode="auto">
              <a:xfrm>
                <a:off x="4952" y="1164"/>
                <a:ext cx="0" cy="114"/>
              </a:xfrm>
              <a:prstGeom prst="line">
                <a:avLst/>
              </a:prstGeom>
              <a:noFill/>
              <a:ln w="28575">
                <a:solidFill>
                  <a:schemeClr val="tx2"/>
                </a:solidFill>
                <a:round/>
                <a:headEnd/>
                <a:tailEnd/>
              </a:ln>
            </p:spPr>
            <p:txBody>
              <a:bodyPr lIns="0" tIns="0" rIns="0" bIns="0"/>
              <a:lstStyle/>
              <a:p>
                <a:endParaRPr lang="en-US" dirty="0"/>
              </a:p>
            </p:txBody>
          </p:sp>
        </p:grpSp>
        <p:sp>
          <p:nvSpPr>
            <p:cNvPr id="21514" name="Freeform 17"/>
            <p:cNvSpPr>
              <a:spLocks/>
            </p:cNvSpPr>
            <p:nvPr/>
          </p:nvSpPr>
          <p:spPr bwMode="auto">
            <a:xfrm>
              <a:off x="3453" y="2601"/>
              <a:ext cx="593" cy="481"/>
            </a:xfrm>
            <a:custGeom>
              <a:avLst/>
              <a:gdLst>
                <a:gd name="T0" fmla="*/ 538 w 652"/>
                <a:gd name="T1" fmla="*/ 0 h 545"/>
                <a:gd name="T2" fmla="*/ 538 w 652"/>
                <a:gd name="T3" fmla="*/ 424 h 545"/>
                <a:gd name="T4" fmla="*/ 0 w 652"/>
                <a:gd name="T5" fmla="*/ 424 h 545"/>
                <a:gd name="T6" fmla="*/ 0 w 652"/>
                <a:gd name="T7" fmla="*/ 0 h 545"/>
                <a:gd name="T8" fmla="*/ 538 w 652"/>
                <a:gd name="T9" fmla="*/ 0 h 545"/>
                <a:gd name="T10" fmla="*/ 0 60000 65536"/>
                <a:gd name="T11" fmla="*/ 0 60000 65536"/>
                <a:gd name="T12" fmla="*/ 0 60000 65536"/>
                <a:gd name="T13" fmla="*/ 0 60000 65536"/>
                <a:gd name="T14" fmla="*/ 0 60000 65536"/>
                <a:gd name="T15" fmla="*/ 0 w 652"/>
                <a:gd name="T16" fmla="*/ 0 h 545"/>
                <a:gd name="T17" fmla="*/ 652 w 652"/>
                <a:gd name="T18" fmla="*/ 545 h 545"/>
              </a:gdLst>
              <a:ahLst/>
              <a:cxnLst>
                <a:cxn ang="T10">
                  <a:pos x="T0" y="T1"/>
                </a:cxn>
                <a:cxn ang="T11">
                  <a:pos x="T2" y="T3"/>
                </a:cxn>
                <a:cxn ang="T12">
                  <a:pos x="T4" y="T5"/>
                </a:cxn>
                <a:cxn ang="T13">
                  <a:pos x="T6" y="T7"/>
                </a:cxn>
                <a:cxn ang="T14">
                  <a:pos x="T8" y="T9"/>
                </a:cxn>
              </a:cxnLst>
              <a:rect l="T15" t="T16" r="T17" b="T18"/>
              <a:pathLst>
                <a:path w="652" h="545">
                  <a:moveTo>
                    <a:pt x="651" y="0"/>
                  </a:moveTo>
                  <a:lnTo>
                    <a:pt x="651" y="544"/>
                  </a:lnTo>
                  <a:lnTo>
                    <a:pt x="0" y="544"/>
                  </a:lnTo>
                  <a:lnTo>
                    <a:pt x="0" y="0"/>
                  </a:lnTo>
                  <a:lnTo>
                    <a:pt x="651" y="0"/>
                  </a:lnTo>
                </a:path>
              </a:pathLst>
            </a:custGeom>
            <a:noFill/>
            <a:ln w="19050">
              <a:solidFill>
                <a:srgbClr val="000000"/>
              </a:solidFill>
              <a:round/>
              <a:headEnd/>
              <a:tailEnd/>
            </a:ln>
          </p:spPr>
          <p:txBody>
            <a:bodyPr lIns="0" tIns="0" rIns="0" bIns="0"/>
            <a:lstStyle/>
            <a:p>
              <a:endParaRPr lang="en-US" dirty="0"/>
            </a:p>
          </p:txBody>
        </p:sp>
        <p:sp>
          <p:nvSpPr>
            <p:cNvPr id="21516" name="Line 19"/>
            <p:cNvSpPr>
              <a:spLocks noChangeShapeType="1"/>
            </p:cNvSpPr>
            <p:nvPr/>
          </p:nvSpPr>
          <p:spPr bwMode="auto">
            <a:xfrm>
              <a:off x="1674" y="2064"/>
              <a:ext cx="149" cy="0"/>
            </a:xfrm>
            <a:prstGeom prst="line">
              <a:avLst/>
            </a:prstGeom>
            <a:noFill/>
            <a:ln w="19050">
              <a:solidFill>
                <a:srgbClr val="000000"/>
              </a:solidFill>
              <a:round/>
              <a:headEnd/>
              <a:tailEnd/>
            </a:ln>
          </p:spPr>
          <p:txBody>
            <a:bodyPr lIns="0" tIns="0" rIns="0" bIns="0"/>
            <a:lstStyle/>
            <a:p>
              <a:endParaRPr lang="en-US" dirty="0"/>
            </a:p>
          </p:txBody>
        </p:sp>
        <p:sp>
          <p:nvSpPr>
            <p:cNvPr id="21517" name="Freeform 20"/>
            <p:cNvSpPr>
              <a:spLocks/>
            </p:cNvSpPr>
            <p:nvPr/>
          </p:nvSpPr>
          <p:spPr bwMode="auto">
            <a:xfrm>
              <a:off x="2156" y="2057"/>
              <a:ext cx="51" cy="25"/>
            </a:xfrm>
            <a:custGeom>
              <a:avLst/>
              <a:gdLst>
                <a:gd name="T0" fmla="*/ 46 w 56"/>
                <a:gd name="T1" fmla="*/ 12 h 28"/>
                <a:gd name="T2" fmla="*/ 0 w 56"/>
                <a:gd name="T3" fmla="*/ 0 h 28"/>
                <a:gd name="T4" fmla="*/ 12 w 56"/>
                <a:gd name="T5" fmla="*/ 12 h 28"/>
                <a:gd name="T6" fmla="*/ 0 w 56"/>
                <a:gd name="T7" fmla="*/ 21 h 28"/>
                <a:gd name="T8" fmla="*/ 46 w 56"/>
                <a:gd name="T9" fmla="*/ 12 h 28"/>
                <a:gd name="T10" fmla="*/ 46 w 56"/>
                <a:gd name="T11" fmla="*/ 12 h 28"/>
                <a:gd name="T12" fmla="*/ 0 60000 65536"/>
                <a:gd name="T13" fmla="*/ 0 60000 65536"/>
                <a:gd name="T14" fmla="*/ 0 60000 65536"/>
                <a:gd name="T15" fmla="*/ 0 60000 65536"/>
                <a:gd name="T16" fmla="*/ 0 60000 65536"/>
                <a:gd name="T17" fmla="*/ 0 60000 65536"/>
                <a:gd name="T18" fmla="*/ 0 w 56"/>
                <a:gd name="T19" fmla="*/ 0 h 28"/>
                <a:gd name="T20" fmla="*/ 56 w 5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6" h="28">
                  <a:moveTo>
                    <a:pt x="55" y="15"/>
                  </a:moveTo>
                  <a:lnTo>
                    <a:pt x="0" y="0"/>
                  </a:lnTo>
                  <a:lnTo>
                    <a:pt x="14" y="15"/>
                  </a:lnTo>
                  <a:lnTo>
                    <a:pt x="0" y="27"/>
                  </a:lnTo>
                  <a:lnTo>
                    <a:pt x="55" y="15"/>
                  </a:lnTo>
                </a:path>
              </a:pathLst>
            </a:custGeom>
            <a:solidFill>
              <a:srgbClr val="000000"/>
            </a:solidFill>
            <a:ln w="19050">
              <a:solidFill>
                <a:srgbClr val="000000"/>
              </a:solidFill>
              <a:round/>
              <a:headEnd/>
              <a:tailEnd/>
            </a:ln>
          </p:spPr>
          <p:txBody>
            <a:bodyPr lIns="0" tIns="0" rIns="0" bIns="0"/>
            <a:lstStyle/>
            <a:p>
              <a:endParaRPr lang="en-US" dirty="0"/>
            </a:p>
          </p:txBody>
        </p:sp>
        <p:sp>
          <p:nvSpPr>
            <p:cNvPr id="21518" name="Line 21"/>
            <p:cNvSpPr>
              <a:spLocks noChangeShapeType="1"/>
            </p:cNvSpPr>
            <p:nvPr/>
          </p:nvSpPr>
          <p:spPr bwMode="auto">
            <a:xfrm>
              <a:off x="2984" y="2061"/>
              <a:ext cx="73" cy="0"/>
            </a:xfrm>
            <a:prstGeom prst="line">
              <a:avLst/>
            </a:prstGeom>
            <a:noFill/>
            <a:ln w="19050">
              <a:solidFill>
                <a:srgbClr val="000000"/>
              </a:solidFill>
              <a:round/>
              <a:headEnd/>
              <a:tailEnd/>
            </a:ln>
          </p:spPr>
          <p:txBody>
            <a:bodyPr lIns="0" tIns="0" rIns="0" bIns="0"/>
            <a:lstStyle/>
            <a:p>
              <a:endParaRPr lang="en-US" dirty="0"/>
            </a:p>
          </p:txBody>
        </p:sp>
        <p:sp>
          <p:nvSpPr>
            <p:cNvPr id="21519" name="Freeform 22"/>
            <p:cNvSpPr>
              <a:spLocks/>
            </p:cNvSpPr>
            <p:nvPr/>
          </p:nvSpPr>
          <p:spPr bwMode="auto">
            <a:xfrm>
              <a:off x="3045" y="2049"/>
              <a:ext cx="51" cy="26"/>
            </a:xfrm>
            <a:custGeom>
              <a:avLst/>
              <a:gdLst>
                <a:gd name="T0" fmla="*/ 46 w 56"/>
                <a:gd name="T1" fmla="*/ 12 h 29"/>
                <a:gd name="T2" fmla="*/ 0 w 56"/>
                <a:gd name="T3" fmla="*/ 0 h 29"/>
                <a:gd name="T4" fmla="*/ 11 w 56"/>
                <a:gd name="T5" fmla="*/ 12 h 29"/>
                <a:gd name="T6" fmla="*/ 0 w 56"/>
                <a:gd name="T7" fmla="*/ 22 h 29"/>
                <a:gd name="T8" fmla="*/ 46 w 56"/>
                <a:gd name="T9" fmla="*/ 12 h 29"/>
                <a:gd name="T10" fmla="*/ 46 w 56"/>
                <a:gd name="T11" fmla="*/ 12 h 29"/>
                <a:gd name="T12" fmla="*/ 0 60000 65536"/>
                <a:gd name="T13" fmla="*/ 0 60000 65536"/>
                <a:gd name="T14" fmla="*/ 0 60000 65536"/>
                <a:gd name="T15" fmla="*/ 0 60000 65536"/>
                <a:gd name="T16" fmla="*/ 0 60000 65536"/>
                <a:gd name="T17" fmla="*/ 0 60000 65536"/>
                <a:gd name="T18" fmla="*/ 0 w 56"/>
                <a:gd name="T19" fmla="*/ 0 h 29"/>
                <a:gd name="T20" fmla="*/ 56 w 56"/>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56" h="29">
                  <a:moveTo>
                    <a:pt x="55" y="14"/>
                  </a:moveTo>
                  <a:lnTo>
                    <a:pt x="0" y="0"/>
                  </a:lnTo>
                  <a:lnTo>
                    <a:pt x="13" y="14"/>
                  </a:lnTo>
                  <a:lnTo>
                    <a:pt x="0" y="28"/>
                  </a:lnTo>
                  <a:lnTo>
                    <a:pt x="55" y="14"/>
                  </a:lnTo>
                </a:path>
              </a:pathLst>
            </a:custGeom>
            <a:solidFill>
              <a:srgbClr val="000000"/>
            </a:solidFill>
            <a:ln w="19050">
              <a:solidFill>
                <a:srgbClr val="000000"/>
              </a:solidFill>
              <a:round/>
              <a:headEnd/>
              <a:tailEnd/>
            </a:ln>
          </p:spPr>
          <p:txBody>
            <a:bodyPr lIns="0" tIns="0" rIns="0" bIns="0"/>
            <a:lstStyle/>
            <a:p>
              <a:endParaRPr lang="en-US" dirty="0"/>
            </a:p>
          </p:txBody>
        </p:sp>
        <p:sp>
          <p:nvSpPr>
            <p:cNvPr id="21520" name="Freeform 23"/>
            <p:cNvSpPr>
              <a:spLocks/>
            </p:cNvSpPr>
            <p:nvPr/>
          </p:nvSpPr>
          <p:spPr bwMode="auto">
            <a:xfrm>
              <a:off x="3695" y="2076"/>
              <a:ext cx="108" cy="160"/>
            </a:xfrm>
            <a:custGeom>
              <a:avLst/>
              <a:gdLst>
                <a:gd name="T0" fmla="*/ 0 w 119"/>
                <a:gd name="T1" fmla="*/ 0 h 182"/>
                <a:gd name="T2" fmla="*/ 97 w 119"/>
                <a:gd name="T3" fmla="*/ 0 h 182"/>
                <a:gd name="T4" fmla="*/ 97 w 119"/>
                <a:gd name="T5" fmla="*/ 140 h 182"/>
                <a:gd name="T6" fmla="*/ 0 60000 65536"/>
                <a:gd name="T7" fmla="*/ 0 60000 65536"/>
                <a:gd name="T8" fmla="*/ 0 60000 65536"/>
                <a:gd name="T9" fmla="*/ 0 w 119"/>
                <a:gd name="T10" fmla="*/ 0 h 182"/>
                <a:gd name="T11" fmla="*/ 119 w 119"/>
                <a:gd name="T12" fmla="*/ 182 h 182"/>
              </a:gdLst>
              <a:ahLst/>
              <a:cxnLst>
                <a:cxn ang="T6">
                  <a:pos x="T0" y="T1"/>
                </a:cxn>
                <a:cxn ang="T7">
                  <a:pos x="T2" y="T3"/>
                </a:cxn>
                <a:cxn ang="T8">
                  <a:pos x="T4" y="T5"/>
                </a:cxn>
              </a:cxnLst>
              <a:rect l="T9" t="T10" r="T11" b="T12"/>
              <a:pathLst>
                <a:path w="119" h="182">
                  <a:moveTo>
                    <a:pt x="0" y="0"/>
                  </a:moveTo>
                  <a:lnTo>
                    <a:pt x="118" y="0"/>
                  </a:lnTo>
                  <a:lnTo>
                    <a:pt x="118" y="181"/>
                  </a:lnTo>
                </a:path>
              </a:pathLst>
            </a:custGeom>
            <a:noFill/>
            <a:ln w="19050">
              <a:solidFill>
                <a:srgbClr val="000000"/>
              </a:solidFill>
              <a:round/>
              <a:headEnd/>
              <a:tailEnd/>
            </a:ln>
          </p:spPr>
          <p:txBody>
            <a:bodyPr lIns="0" tIns="0" rIns="0" bIns="0"/>
            <a:lstStyle/>
            <a:p>
              <a:endParaRPr lang="en-US" dirty="0"/>
            </a:p>
          </p:txBody>
        </p:sp>
        <p:sp>
          <p:nvSpPr>
            <p:cNvPr id="21521" name="Freeform 24"/>
            <p:cNvSpPr>
              <a:spLocks/>
            </p:cNvSpPr>
            <p:nvPr/>
          </p:nvSpPr>
          <p:spPr bwMode="auto">
            <a:xfrm>
              <a:off x="3790" y="2224"/>
              <a:ext cx="25" cy="48"/>
            </a:xfrm>
            <a:custGeom>
              <a:avLst/>
              <a:gdLst>
                <a:gd name="T0" fmla="*/ 12 w 28"/>
                <a:gd name="T1" fmla="*/ 41 h 55"/>
                <a:gd name="T2" fmla="*/ 21 w 28"/>
                <a:gd name="T3" fmla="*/ 0 h 55"/>
                <a:gd name="T4" fmla="*/ 12 w 28"/>
                <a:gd name="T5" fmla="*/ 10 h 55"/>
                <a:gd name="T6" fmla="*/ 0 w 28"/>
                <a:gd name="T7" fmla="*/ 0 h 55"/>
                <a:gd name="T8" fmla="*/ 12 w 28"/>
                <a:gd name="T9" fmla="*/ 41 h 55"/>
                <a:gd name="T10" fmla="*/ 12 w 28"/>
                <a:gd name="T11" fmla="*/ 41 h 55"/>
                <a:gd name="T12" fmla="*/ 0 60000 65536"/>
                <a:gd name="T13" fmla="*/ 0 60000 65536"/>
                <a:gd name="T14" fmla="*/ 0 60000 65536"/>
                <a:gd name="T15" fmla="*/ 0 60000 65536"/>
                <a:gd name="T16" fmla="*/ 0 60000 65536"/>
                <a:gd name="T17" fmla="*/ 0 60000 65536"/>
                <a:gd name="T18" fmla="*/ 0 w 28"/>
                <a:gd name="T19" fmla="*/ 0 h 55"/>
                <a:gd name="T20" fmla="*/ 28 w 2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8" h="55">
                  <a:moveTo>
                    <a:pt x="14" y="54"/>
                  </a:moveTo>
                  <a:lnTo>
                    <a:pt x="27" y="0"/>
                  </a:lnTo>
                  <a:lnTo>
                    <a:pt x="14" y="13"/>
                  </a:lnTo>
                  <a:lnTo>
                    <a:pt x="0" y="0"/>
                  </a:lnTo>
                  <a:lnTo>
                    <a:pt x="14" y="54"/>
                  </a:lnTo>
                </a:path>
              </a:pathLst>
            </a:custGeom>
            <a:solidFill>
              <a:srgbClr val="000000"/>
            </a:solidFill>
            <a:ln w="19050">
              <a:solidFill>
                <a:srgbClr val="000000"/>
              </a:solidFill>
              <a:round/>
              <a:headEnd/>
              <a:tailEnd/>
            </a:ln>
          </p:spPr>
          <p:txBody>
            <a:bodyPr lIns="0" tIns="0" rIns="0" bIns="0"/>
            <a:lstStyle/>
            <a:p>
              <a:endParaRPr lang="en-US" dirty="0"/>
            </a:p>
          </p:txBody>
        </p:sp>
        <p:sp>
          <p:nvSpPr>
            <p:cNvPr id="21522" name="Line 25"/>
            <p:cNvSpPr>
              <a:spLocks noChangeShapeType="1"/>
            </p:cNvSpPr>
            <p:nvPr/>
          </p:nvSpPr>
          <p:spPr bwMode="auto">
            <a:xfrm>
              <a:off x="3808" y="2507"/>
              <a:ext cx="0" cy="65"/>
            </a:xfrm>
            <a:prstGeom prst="line">
              <a:avLst/>
            </a:prstGeom>
            <a:noFill/>
            <a:ln w="19050">
              <a:solidFill>
                <a:srgbClr val="000000"/>
              </a:solidFill>
              <a:round/>
              <a:headEnd/>
              <a:tailEnd/>
            </a:ln>
          </p:spPr>
          <p:txBody>
            <a:bodyPr lIns="0" tIns="0" rIns="0" bIns="0"/>
            <a:lstStyle/>
            <a:p>
              <a:endParaRPr lang="en-US" dirty="0"/>
            </a:p>
          </p:txBody>
        </p:sp>
        <p:sp>
          <p:nvSpPr>
            <p:cNvPr id="21523" name="Freeform 26"/>
            <p:cNvSpPr>
              <a:spLocks/>
            </p:cNvSpPr>
            <p:nvPr/>
          </p:nvSpPr>
          <p:spPr bwMode="auto">
            <a:xfrm>
              <a:off x="3795" y="2561"/>
              <a:ext cx="25" cy="48"/>
            </a:xfrm>
            <a:custGeom>
              <a:avLst/>
              <a:gdLst>
                <a:gd name="T0" fmla="*/ 12 w 27"/>
                <a:gd name="T1" fmla="*/ 41 h 55"/>
                <a:gd name="T2" fmla="*/ 22 w 27"/>
                <a:gd name="T3" fmla="*/ 0 h 55"/>
                <a:gd name="T4" fmla="*/ 12 w 27"/>
                <a:gd name="T5" fmla="*/ 10 h 55"/>
                <a:gd name="T6" fmla="*/ 0 w 27"/>
                <a:gd name="T7" fmla="*/ 0 h 55"/>
                <a:gd name="T8" fmla="*/ 12 w 27"/>
                <a:gd name="T9" fmla="*/ 41 h 55"/>
                <a:gd name="T10" fmla="*/ 12 w 27"/>
                <a:gd name="T11" fmla="*/ 41 h 55"/>
                <a:gd name="T12" fmla="*/ 0 60000 65536"/>
                <a:gd name="T13" fmla="*/ 0 60000 65536"/>
                <a:gd name="T14" fmla="*/ 0 60000 65536"/>
                <a:gd name="T15" fmla="*/ 0 60000 65536"/>
                <a:gd name="T16" fmla="*/ 0 60000 65536"/>
                <a:gd name="T17" fmla="*/ 0 60000 65536"/>
                <a:gd name="T18" fmla="*/ 0 w 27"/>
                <a:gd name="T19" fmla="*/ 0 h 55"/>
                <a:gd name="T20" fmla="*/ 27 w 27"/>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7" h="55">
                  <a:moveTo>
                    <a:pt x="14" y="54"/>
                  </a:moveTo>
                  <a:lnTo>
                    <a:pt x="26" y="0"/>
                  </a:lnTo>
                  <a:lnTo>
                    <a:pt x="14" y="13"/>
                  </a:lnTo>
                  <a:lnTo>
                    <a:pt x="0" y="0"/>
                  </a:lnTo>
                  <a:lnTo>
                    <a:pt x="14" y="54"/>
                  </a:lnTo>
                </a:path>
              </a:pathLst>
            </a:custGeom>
            <a:solidFill>
              <a:srgbClr val="000000"/>
            </a:solidFill>
            <a:ln w="19050">
              <a:solidFill>
                <a:srgbClr val="000000"/>
              </a:solidFill>
              <a:round/>
              <a:headEnd/>
              <a:tailEnd/>
            </a:ln>
          </p:spPr>
          <p:txBody>
            <a:bodyPr lIns="0" tIns="0" rIns="0" bIns="0"/>
            <a:lstStyle/>
            <a:p>
              <a:endParaRPr lang="en-US" dirty="0"/>
            </a:p>
          </p:txBody>
        </p:sp>
        <p:sp>
          <p:nvSpPr>
            <p:cNvPr id="21524" name="Line 27"/>
            <p:cNvSpPr>
              <a:spLocks noChangeShapeType="1"/>
            </p:cNvSpPr>
            <p:nvPr/>
          </p:nvSpPr>
          <p:spPr bwMode="auto">
            <a:xfrm flipH="1">
              <a:off x="2128" y="2586"/>
              <a:ext cx="456" cy="0"/>
            </a:xfrm>
            <a:prstGeom prst="line">
              <a:avLst/>
            </a:prstGeom>
            <a:noFill/>
            <a:ln w="19050">
              <a:solidFill>
                <a:srgbClr val="000000"/>
              </a:solidFill>
              <a:round/>
              <a:headEnd/>
              <a:tailEnd/>
            </a:ln>
          </p:spPr>
          <p:txBody>
            <a:bodyPr lIns="0" tIns="0" rIns="0" bIns="0"/>
            <a:lstStyle/>
            <a:p>
              <a:endParaRPr lang="en-US" dirty="0"/>
            </a:p>
          </p:txBody>
        </p:sp>
        <p:sp>
          <p:nvSpPr>
            <p:cNvPr id="21525" name="Freeform 28"/>
            <p:cNvSpPr>
              <a:spLocks/>
            </p:cNvSpPr>
            <p:nvPr/>
          </p:nvSpPr>
          <p:spPr bwMode="auto">
            <a:xfrm>
              <a:off x="2091" y="2574"/>
              <a:ext cx="50" cy="25"/>
            </a:xfrm>
            <a:custGeom>
              <a:avLst/>
              <a:gdLst>
                <a:gd name="T0" fmla="*/ 0 w 55"/>
                <a:gd name="T1" fmla="*/ 11 h 28"/>
                <a:gd name="T2" fmla="*/ 45 w 55"/>
                <a:gd name="T3" fmla="*/ 21 h 28"/>
                <a:gd name="T4" fmla="*/ 34 w 55"/>
                <a:gd name="T5" fmla="*/ 11 h 28"/>
                <a:gd name="T6" fmla="*/ 45 w 55"/>
                <a:gd name="T7" fmla="*/ 0 h 28"/>
                <a:gd name="T8" fmla="*/ 0 w 55"/>
                <a:gd name="T9" fmla="*/ 11 h 28"/>
                <a:gd name="T10" fmla="*/ 0 w 55"/>
                <a:gd name="T11" fmla="*/ 11 h 28"/>
                <a:gd name="T12" fmla="*/ 0 60000 65536"/>
                <a:gd name="T13" fmla="*/ 0 60000 65536"/>
                <a:gd name="T14" fmla="*/ 0 60000 65536"/>
                <a:gd name="T15" fmla="*/ 0 60000 65536"/>
                <a:gd name="T16" fmla="*/ 0 60000 65536"/>
                <a:gd name="T17" fmla="*/ 0 60000 65536"/>
                <a:gd name="T18" fmla="*/ 0 w 55"/>
                <a:gd name="T19" fmla="*/ 0 h 28"/>
                <a:gd name="T20" fmla="*/ 55 w 5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5" h="28">
                  <a:moveTo>
                    <a:pt x="0" y="13"/>
                  </a:moveTo>
                  <a:lnTo>
                    <a:pt x="54" y="27"/>
                  </a:lnTo>
                  <a:lnTo>
                    <a:pt x="41" y="13"/>
                  </a:lnTo>
                  <a:lnTo>
                    <a:pt x="54" y="0"/>
                  </a:lnTo>
                  <a:lnTo>
                    <a:pt x="0" y="13"/>
                  </a:lnTo>
                </a:path>
              </a:pathLst>
            </a:custGeom>
            <a:solidFill>
              <a:srgbClr val="000000"/>
            </a:solidFill>
            <a:ln w="19050">
              <a:solidFill>
                <a:srgbClr val="000000"/>
              </a:solidFill>
              <a:round/>
              <a:headEnd/>
              <a:tailEnd/>
            </a:ln>
          </p:spPr>
          <p:txBody>
            <a:bodyPr lIns="0" tIns="0" rIns="0" bIns="0"/>
            <a:lstStyle/>
            <a:p>
              <a:endParaRPr lang="en-US" dirty="0"/>
            </a:p>
          </p:txBody>
        </p:sp>
        <p:sp>
          <p:nvSpPr>
            <p:cNvPr id="21526" name="Line 29"/>
            <p:cNvSpPr>
              <a:spLocks noChangeShapeType="1"/>
            </p:cNvSpPr>
            <p:nvPr/>
          </p:nvSpPr>
          <p:spPr bwMode="auto">
            <a:xfrm flipV="1">
              <a:off x="1984" y="2220"/>
              <a:ext cx="0" cy="237"/>
            </a:xfrm>
            <a:prstGeom prst="line">
              <a:avLst/>
            </a:prstGeom>
            <a:noFill/>
            <a:ln w="19050">
              <a:solidFill>
                <a:srgbClr val="000000"/>
              </a:solidFill>
              <a:round/>
              <a:headEnd/>
              <a:tailEnd/>
            </a:ln>
          </p:spPr>
          <p:txBody>
            <a:bodyPr lIns="0" tIns="0" rIns="0" bIns="0"/>
            <a:lstStyle/>
            <a:p>
              <a:endParaRPr lang="en-US" dirty="0"/>
            </a:p>
          </p:txBody>
        </p:sp>
        <p:grpSp>
          <p:nvGrpSpPr>
            <p:cNvPr id="6" name="Group 30"/>
            <p:cNvGrpSpPr>
              <a:grpSpLocks/>
            </p:cNvGrpSpPr>
            <p:nvPr/>
          </p:nvGrpSpPr>
          <p:grpSpPr bwMode="auto">
            <a:xfrm>
              <a:off x="1859" y="1946"/>
              <a:ext cx="245" cy="237"/>
              <a:chOff x="3014" y="1101"/>
              <a:chExt cx="270" cy="269"/>
            </a:xfrm>
          </p:grpSpPr>
          <p:sp>
            <p:nvSpPr>
              <p:cNvPr id="21576" name="Freeform 31"/>
              <p:cNvSpPr>
                <a:spLocks/>
              </p:cNvSpPr>
              <p:nvPr/>
            </p:nvSpPr>
            <p:spPr bwMode="auto">
              <a:xfrm>
                <a:off x="3014" y="1101"/>
                <a:ext cx="270" cy="269"/>
              </a:xfrm>
              <a:custGeom>
                <a:avLst/>
                <a:gdLst>
                  <a:gd name="T0" fmla="*/ 268 w 270"/>
                  <a:gd name="T1" fmla="*/ 125 h 269"/>
                  <a:gd name="T2" fmla="*/ 264 w 270"/>
                  <a:gd name="T3" fmla="*/ 105 h 269"/>
                  <a:gd name="T4" fmla="*/ 259 w 270"/>
                  <a:gd name="T5" fmla="*/ 86 h 269"/>
                  <a:gd name="T6" fmla="*/ 250 w 270"/>
                  <a:gd name="T7" fmla="*/ 68 h 269"/>
                  <a:gd name="T8" fmla="*/ 238 w 270"/>
                  <a:gd name="T9" fmla="*/ 51 h 269"/>
                  <a:gd name="T10" fmla="*/ 224 w 270"/>
                  <a:gd name="T11" fmla="*/ 37 h 269"/>
                  <a:gd name="T12" fmla="*/ 209 w 270"/>
                  <a:gd name="T13" fmla="*/ 24 h 269"/>
                  <a:gd name="T14" fmla="*/ 192 w 270"/>
                  <a:gd name="T15" fmla="*/ 15 h 269"/>
                  <a:gd name="T16" fmla="*/ 173 w 270"/>
                  <a:gd name="T17" fmla="*/ 7 h 269"/>
                  <a:gd name="T18" fmla="*/ 154 w 270"/>
                  <a:gd name="T19" fmla="*/ 1 h 269"/>
                  <a:gd name="T20" fmla="*/ 134 w 270"/>
                  <a:gd name="T21" fmla="*/ 0 h 269"/>
                  <a:gd name="T22" fmla="*/ 114 w 270"/>
                  <a:gd name="T23" fmla="*/ 1 h 269"/>
                  <a:gd name="T24" fmla="*/ 95 w 270"/>
                  <a:gd name="T25" fmla="*/ 7 h 269"/>
                  <a:gd name="T26" fmla="*/ 75 w 270"/>
                  <a:gd name="T27" fmla="*/ 15 h 269"/>
                  <a:gd name="T28" fmla="*/ 59 w 270"/>
                  <a:gd name="T29" fmla="*/ 24 h 269"/>
                  <a:gd name="T30" fmla="*/ 44 w 270"/>
                  <a:gd name="T31" fmla="*/ 37 h 269"/>
                  <a:gd name="T32" fmla="*/ 30 w 270"/>
                  <a:gd name="T33" fmla="*/ 51 h 269"/>
                  <a:gd name="T34" fmla="*/ 18 w 270"/>
                  <a:gd name="T35" fmla="*/ 68 h 269"/>
                  <a:gd name="T36" fmla="*/ 9 w 270"/>
                  <a:gd name="T37" fmla="*/ 86 h 269"/>
                  <a:gd name="T38" fmla="*/ 3 w 270"/>
                  <a:gd name="T39" fmla="*/ 105 h 269"/>
                  <a:gd name="T40" fmla="*/ 0 w 270"/>
                  <a:gd name="T41" fmla="*/ 125 h 269"/>
                  <a:gd name="T42" fmla="*/ 0 w 270"/>
                  <a:gd name="T43" fmla="*/ 145 h 269"/>
                  <a:gd name="T44" fmla="*/ 3 w 270"/>
                  <a:gd name="T45" fmla="*/ 164 h 269"/>
                  <a:gd name="T46" fmla="*/ 9 w 270"/>
                  <a:gd name="T47" fmla="*/ 184 h 269"/>
                  <a:gd name="T48" fmla="*/ 18 w 270"/>
                  <a:gd name="T49" fmla="*/ 201 h 269"/>
                  <a:gd name="T50" fmla="*/ 30 w 270"/>
                  <a:gd name="T51" fmla="*/ 219 h 269"/>
                  <a:gd name="T52" fmla="*/ 44 w 270"/>
                  <a:gd name="T53" fmla="*/ 232 h 269"/>
                  <a:gd name="T54" fmla="*/ 59 w 270"/>
                  <a:gd name="T55" fmla="*/ 245 h 269"/>
                  <a:gd name="T56" fmla="*/ 75 w 270"/>
                  <a:gd name="T57" fmla="*/ 255 h 269"/>
                  <a:gd name="T58" fmla="*/ 95 w 270"/>
                  <a:gd name="T59" fmla="*/ 262 h 269"/>
                  <a:gd name="T60" fmla="*/ 114 w 270"/>
                  <a:gd name="T61" fmla="*/ 267 h 269"/>
                  <a:gd name="T62" fmla="*/ 134 w 270"/>
                  <a:gd name="T63" fmla="*/ 268 h 269"/>
                  <a:gd name="T64" fmla="*/ 154 w 270"/>
                  <a:gd name="T65" fmla="*/ 267 h 269"/>
                  <a:gd name="T66" fmla="*/ 173 w 270"/>
                  <a:gd name="T67" fmla="*/ 262 h 269"/>
                  <a:gd name="T68" fmla="*/ 192 w 270"/>
                  <a:gd name="T69" fmla="*/ 255 h 269"/>
                  <a:gd name="T70" fmla="*/ 209 w 270"/>
                  <a:gd name="T71" fmla="*/ 245 h 269"/>
                  <a:gd name="T72" fmla="*/ 224 w 270"/>
                  <a:gd name="T73" fmla="*/ 232 h 269"/>
                  <a:gd name="T74" fmla="*/ 238 w 270"/>
                  <a:gd name="T75" fmla="*/ 219 h 269"/>
                  <a:gd name="T76" fmla="*/ 250 w 270"/>
                  <a:gd name="T77" fmla="*/ 201 h 269"/>
                  <a:gd name="T78" fmla="*/ 259 w 270"/>
                  <a:gd name="T79" fmla="*/ 184 h 269"/>
                  <a:gd name="T80" fmla="*/ 264 w 270"/>
                  <a:gd name="T81" fmla="*/ 164 h 269"/>
                  <a:gd name="T82" fmla="*/ 268 w 270"/>
                  <a:gd name="T83" fmla="*/ 145 h 2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269"/>
                  <a:gd name="T128" fmla="*/ 270 w 270"/>
                  <a:gd name="T129" fmla="*/ 269 h 2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269">
                    <a:moveTo>
                      <a:pt x="269" y="135"/>
                    </a:moveTo>
                    <a:lnTo>
                      <a:pt x="268" y="125"/>
                    </a:lnTo>
                    <a:lnTo>
                      <a:pt x="266" y="115"/>
                    </a:lnTo>
                    <a:lnTo>
                      <a:pt x="264" y="105"/>
                    </a:lnTo>
                    <a:lnTo>
                      <a:pt x="262" y="95"/>
                    </a:lnTo>
                    <a:lnTo>
                      <a:pt x="259" y="86"/>
                    </a:lnTo>
                    <a:lnTo>
                      <a:pt x="255" y="76"/>
                    </a:lnTo>
                    <a:lnTo>
                      <a:pt x="250" y="68"/>
                    </a:lnTo>
                    <a:lnTo>
                      <a:pt x="244" y="59"/>
                    </a:lnTo>
                    <a:lnTo>
                      <a:pt x="238" y="51"/>
                    </a:lnTo>
                    <a:lnTo>
                      <a:pt x="232" y="44"/>
                    </a:lnTo>
                    <a:lnTo>
                      <a:pt x="224" y="37"/>
                    </a:lnTo>
                    <a:lnTo>
                      <a:pt x="218" y="29"/>
                    </a:lnTo>
                    <a:lnTo>
                      <a:pt x="209" y="24"/>
                    </a:lnTo>
                    <a:lnTo>
                      <a:pt x="200" y="19"/>
                    </a:lnTo>
                    <a:lnTo>
                      <a:pt x="192" y="15"/>
                    </a:lnTo>
                    <a:lnTo>
                      <a:pt x="182" y="10"/>
                    </a:lnTo>
                    <a:lnTo>
                      <a:pt x="173" y="7"/>
                    </a:lnTo>
                    <a:lnTo>
                      <a:pt x="164" y="4"/>
                    </a:lnTo>
                    <a:lnTo>
                      <a:pt x="154" y="1"/>
                    </a:lnTo>
                    <a:lnTo>
                      <a:pt x="144" y="1"/>
                    </a:lnTo>
                    <a:lnTo>
                      <a:pt x="134" y="0"/>
                    </a:lnTo>
                    <a:lnTo>
                      <a:pt x="124" y="1"/>
                    </a:lnTo>
                    <a:lnTo>
                      <a:pt x="114" y="1"/>
                    </a:lnTo>
                    <a:lnTo>
                      <a:pt x="105" y="4"/>
                    </a:lnTo>
                    <a:lnTo>
                      <a:pt x="95" y="7"/>
                    </a:lnTo>
                    <a:lnTo>
                      <a:pt x="84" y="10"/>
                    </a:lnTo>
                    <a:lnTo>
                      <a:pt x="75" y="15"/>
                    </a:lnTo>
                    <a:lnTo>
                      <a:pt x="68" y="19"/>
                    </a:lnTo>
                    <a:lnTo>
                      <a:pt x="59" y="24"/>
                    </a:lnTo>
                    <a:lnTo>
                      <a:pt x="51" y="29"/>
                    </a:lnTo>
                    <a:lnTo>
                      <a:pt x="44" y="37"/>
                    </a:lnTo>
                    <a:lnTo>
                      <a:pt x="36" y="44"/>
                    </a:lnTo>
                    <a:lnTo>
                      <a:pt x="30" y="51"/>
                    </a:lnTo>
                    <a:lnTo>
                      <a:pt x="22" y="59"/>
                    </a:lnTo>
                    <a:lnTo>
                      <a:pt x="18" y="68"/>
                    </a:lnTo>
                    <a:lnTo>
                      <a:pt x="13" y="76"/>
                    </a:lnTo>
                    <a:lnTo>
                      <a:pt x="9" y="86"/>
                    </a:lnTo>
                    <a:lnTo>
                      <a:pt x="6" y="95"/>
                    </a:lnTo>
                    <a:lnTo>
                      <a:pt x="3" y="105"/>
                    </a:lnTo>
                    <a:lnTo>
                      <a:pt x="2" y="115"/>
                    </a:lnTo>
                    <a:lnTo>
                      <a:pt x="0" y="125"/>
                    </a:lnTo>
                    <a:lnTo>
                      <a:pt x="0" y="135"/>
                    </a:lnTo>
                    <a:lnTo>
                      <a:pt x="0" y="145"/>
                    </a:lnTo>
                    <a:lnTo>
                      <a:pt x="2" y="154"/>
                    </a:lnTo>
                    <a:lnTo>
                      <a:pt x="3" y="164"/>
                    </a:lnTo>
                    <a:lnTo>
                      <a:pt x="6" y="174"/>
                    </a:lnTo>
                    <a:lnTo>
                      <a:pt x="9" y="184"/>
                    </a:lnTo>
                    <a:lnTo>
                      <a:pt x="13" y="193"/>
                    </a:lnTo>
                    <a:lnTo>
                      <a:pt x="18" y="201"/>
                    </a:lnTo>
                    <a:lnTo>
                      <a:pt x="22" y="210"/>
                    </a:lnTo>
                    <a:lnTo>
                      <a:pt x="30" y="219"/>
                    </a:lnTo>
                    <a:lnTo>
                      <a:pt x="36" y="225"/>
                    </a:lnTo>
                    <a:lnTo>
                      <a:pt x="44" y="232"/>
                    </a:lnTo>
                    <a:lnTo>
                      <a:pt x="51" y="239"/>
                    </a:lnTo>
                    <a:lnTo>
                      <a:pt x="59" y="245"/>
                    </a:lnTo>
                    <a:lnTo>
                      <a:pt x="68" y="250"/>
                    </a:lnTo>
                    <a:lnTo>
                      <a:pt x="75" y="255"/>
                    </a:lnTo>
                    <a:lnTo>
                      <a:pt x="84" y="259"/>
                    </a:lnTo>
                    <a:lnTo>
                      <a:pt x="95" y="262"/>
                    </a:lnTo>
                    <a:lnTo>
                      <a:pt x="105" y="265"/>
                    </a:lnTo>
                    <a:lnTo>
                      <a:pt x="114" y="267"/>
                    </a:lnTo>
                    <a:lnTo>
                      <a:pt x="124" y="268"/>
                    </a:lnTo>
                    <a:lnTo>
                      <a:pt x="134" y="268"/>
                    </a:lnTo>
                    <a:lnTo>
                      <a:pt x="144" y="268"/>
                    </a:lnTo>
                    <a:lnTo>
                      <a:pt x="154" y="267"/>
                    </a:lnTo>
                    <a:lnTo>
                      <a:pt x="164" y="265"/>
                    </a:lnTo>
                    <a:lnTo>
                      <a:pt x="173" y="262"/>
                    </a:lnTo>
                    <a:lnTo>
                      <a:pt x="182" y="259"/>
                    </a:lnTo>
                    <a:lnTo>
                      <a:pt x="192" y="255"/>
                    </a:lnTo>
                    <a:lnTo>
                      <a:pt x="200" y="250"/>
                    </a:lnTo>
                    <a:lnTo>
                      <a:pt x="209" y="245"/>
                    </a:lnTo>
                    <a:lnTo>
                      <a:pt x="218" y="239"/>
                    </a:lnTo>
                    <a:lnTo>
                      <a:pt x="224" y="232"/>
                    </a:lnTo>
                    <a:lnTo>
                      <a:pt x="232" y="225"/>
                    </a:lnTo>
                    <a:lnTo>
                      <a:pt x="238" y="219"/>
                    </a:lnTo>
                    <a:lnTo>
                      <a:pt x="244" y="210"/>
                    </a:lnTo>
                    <a:lnTo>
                      <a:pt x="250" y="201"/>
                    </a:lnTo>
                    <a:lnTo>
                      <a:pt x="255" y="193"/>
                    </a:lnTo>
                    <a:lnTo>
                      <a:pt x="259" y="184"/>
                    </a:lnTo>
                    <a:lnTo>
                      <a:pt x="262" y="174"/>
                    </a:lnTo>
                    <a:lnTo>
                      <a:pt x="264" y="164"/>
                    </a:lnTo>
                    <a:lnTo>
                      <a:pt x="266" y="154"/>
                    </a:lnTo>
                    <a:lnTo>
                      <a:pt x="268" y="145"/>
                    </a:lnTo>
                    <a:lnTo>
                      <a:pt x="269" y="135"/>
                    </a:lnTo>
                  </a:path>
                </a:pathLst>
              </a:custGeom>
              <a:noFill/>
              <a:ln w="19050">
                <a:solidFill>
                  <a:schemeClr val="tx1"/>
                </a:solidFill>
                <a:round/>
                <a:headEnd/>
                <a:tailEnd/>
              </a:ln>
            </p:spPr>
            <p:txBody>
              <a:bodyPr lIns="0" tIns="0" rIns="0" bIns="0"/>
              <a:lstStyle/>
              <a:p>
                <a:endParaRPr lang="en-US" dirty="0"/>
              </a:p>
            </p:txBody>
          </p:sp>
          <p:sp>
            <p:nvSpPr>
              <p:cNvPr id="21577" name="Line 32"/>
              <p:cNvSpPr>
                <a:spLocks noChangeShapeType="1"/>
              </p:cNvSpPr>
              <p:nvPr/>
            </p:nvSpPr>
            <p:spPr bwMode="auto">
              <a:xfrm>
                <a:off x="3051" y="1140"/>
                <a:ext cx="192" cy="191"/>
              </a:xfrm>
              <a:prstGeom prst="line">
                <a:avLst/>
              </a:prstGeom>
              <a:noFill/>
              <a:ln w="19050">
                <a:solidFill>
                  <a:schemeClr val="tx1"/>
                </a:solidFill>
                <a:round/>
                <a:headEnd/>
                <a:tailEnd/>
              </a:ln>
            </p:spPr>
            <p:txBody>
              <a:bodyPr lIns="0" tIns="0" rIns="0" bIns="0"/>
              <a:lstStyle/>
              <a:p>
                <a:endParaRPr lang="en-US" dirty="0"/>
              </a:p>
            </p:txBody>
          </p:sp>
          <p:sp>
            <p:nvSpPr>
              <p:cNvPr id="21578" name="Line 33"/>
              <p:cNvSpPr>
                <a:spLocks noChangeShapeType="1"/>
              </p:cNvSpPr>
              <p:nvPr/>
            </p:nvSpPr>
            <p:spPr bwMode="auto">
              <a:xfrm flipH="1">
                <a:off x="3051" y="1140"/>
                <a:ext cx="192" cy="191"/>
              </a:xfrm>
              <a:prstGeom prst="line">
                <a:avLst/>
              </a:prstGeom>
              <a:noFill/>
              <a:ln w="19050">
                <a:solidFill>
                  <a:schemeClr val="tx1"/>
                </a:solidFill>
                <a:round/>
                <a:headEnd/>
                <a:tailEnd/>
              </a:ln>
            </p:spPr>
            <p:txBody>
              <a:bodyPr lIns="0" tIns="0" rIns="0" bIns="0"/>
              <a:lstStyle/>
              <a:p>
                <a:endParaRPr lang="en-US" dirty="0"/>
              </a:p>
            </p:txBody>
          </p:sp>
        </p:grpSp>
        <p:sp>
          <p:nvSpPr>
            <p:cNvPr id="21528" name="Freeform 34"/>
            <p:cNvSpPr>
              <a:spLocks/>
            </p:cNvSpPr>
            <p:nvPr/>
          </p:nvSpPr>
          <p:spPr bwMode="auto">
            <a:xfrm>
              <a:off x="2907" y="2574"/>
              <a:ext cx="513" cy="339"/>
            </a:xfrm>
            <a:custGeom>
              <a:avLst/>
              <a:gdLst>
                <a:gd name="T0" fmla="*/ 0 w 564"/>
                <a:gd name="T1" fmla="*/ 0 h 384"/>
                <a:gd name="T2" fmla="*/ 249 w 564"/>
                <a:gd name="T3" fmla="*/ 0 h 384"/>
                <a:gd name="T4" fmla="*/ 249 w 564"/>
                <a:gd name="T5" fmla="*/ 298 h 384"/>
                <a:gd name="T6" fmla="*/ 466 w 564"/>
                <a:gd name="T7" fmla="*/ 298 h 384"/>
                <a:gd name="T8" fmla="*/ 0 60000 65536"/>
                <a:gd name="T9" fmla="*/ 0 60000 65536"/>
                <a:gd name="T10" fmla="*/ 0 60000 65536"/>
                <a:gd name="T11" fmla="*/ 0 60000 65536"/>
                <a:gd name="T12" fmla="*/ 0 w 564"/>
                <a:gd name="T13" fmla="*/ 0 h 384"/>
                <a:gd name="T14" fmla="*/ 564 w 564"/>
                <a:gd name="T15" fmla="*/ 384 h 384"/>
              </a:gdLst>
              <a:ahLst/>
              <a:cxnLst>
                <a:cxn ang="T8">
                  <a:pos x="T0" y="T1"/>
                </a:cxn>
                <a:cxn ang="T9">
                  <a:pos x="T2" y="T3"/>
                </a:cxn>
                <a:cxn ang="T10">
                  <a:pos x="T4" y="T5"/>
                </a:cxn>
                <a:cxn ang="T11">
                  <a:pos x="T6" y="T7"/>
                </a:cxn>
              </a:cxnLst>
              <a:rect l="T12" t="T13" r="T14" b="T15"/>
              <a:pathLst>
                <a:path w="564" h="384">
                  <a:moveTo>
                    <a:pt x="0" y="0"/>
                  </a:moveTo>
                  <a:lnTo>
                    <a:pt x="301" y="0"/>
                  </a:lnTo>
                  <a:lnTo>
                    <a:pt x="301" y="383"/>
                  </a:lnTo>
                  <a:lnTo>
                    <a:pt x="563" y="383"/>
                  </a:lnTo>
                </a:path>
              </a:pathLst>
            </a:custGeom>
            <a:noFill/>
            <a:ln w="19050">
              <a:solidFill>
                <a:srgbClr val="000000"/>
              </a:solidFill>
              <a:round/>
              <a:headEnd/>
              <a:tailEnd/>
            </a:ln>
          </p:spPr>
          <p:txBody>
            <a:bodyPr lIns="0" tIns="0" rIns="0" bIns="0"/>
            <a:lstStyle/>
            <a:p>
              <a:endParaRPr lang="en-US" dirty="0"/>
            </a:p>
          </p:txBody>
        </p:sp>
        <p:sp>
          <p:nvSpPr>
            <p:cNvPr id="21529" name="Freeform 35"/>
            <p:cNvSpPr>
              <a:spLocks/>
            </p:cNvSpPr>
            <p:nvPr/>
          </p:nvSpPr>
          <p:spPr bwMode="auto">
            <a:xfrm>
              <a:off x="3407" y="2901"/>
              <a:ext cx="47" cy="23"/>
            </a:xfrm>
            <a:custGeom>
              <a:avLst/>
              <a:gdLst>
                <a:gd name="T0" fmla="*/ 42 w 52"/>
                <a:gd name="T1" fmla="*/ 10 h 26"/>
                <a:gd name="T2" fmla="*/ 0 w 52"/>
                <a:gd name="T3" fmla="*/ 0 h 26"/>
                <a:gd name="T4" fmla="*/ 11 w 52"/>
                <a:gd name="T5" fmla="*/ 10 h 26"/>
                <a:gd name="T6" fmla="*/ 0 w 52"/>
                <a:gd name="T7" fmla="*/ 19 h 26"/>
                <a:gd name="T8" fmla="*/ 42 w 52"/>
                <a:gd name="T9" fmla="*/ 10 h 26"/>
                <a:gd name="T10" fmla="*/ 42 w 52"/>
                <a:gd name="T11" fmla="*/ 10 h 26"/>
                <a:gd name="T12" fmla="*/ 0 60000 65536"/>
                <a:gd name="T13" fmla="*/ 0 60000 65536"/>
                <a:gd name="T14" fmla="*/ 0 60000 65536"/>
                <a:gd name="T15" fmla="*/ 0 60000 65536"/>
                <a:gd name="T16" fmla="*/ 0 60000 65536"/>
                <a:gd name="T17" fmla="*/ 0 60000 65536"/>
                <a:gd name="T18" fmla="*/ 0 w 52"/>
                <a:gd name="T19" fmla="*/ 0 h 26"/>
                <a:gd name="T20" fmla="*/ 52 w 52"/>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2" h="26">
                  <a:moveTo>
                    <a:pt x="51" y="12"/>
                  </a:moveTo>
                  <a:lnTo>
                    <a:pt x="0" y="0"/>
                  </a:lnTo>
                  <a:lnTo>
                    <a:pt x="13" y="12"/>
                  </a:lnTo>
                  <a:lnTo>
                    <a:pt x="0" y="25"/>
                  </a:lnTo>
                  <a:lnTo>
                    <a:pt x="51"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7" name="Group 36"/>
            <p:cNvGrpSpPr>
              <a:grpSpLocks/>
            </p:cNvGrpSpPr>
            <p:nvPr/>
          </p:nvGrpSpPr>
          <p:grpSpPr bwMode="auto">
            <a:xfrm>
              <a:off x="3524" y="2710"/>
              <a:ext cx="487" cy="270"/>
              <a:chOff x="4846" y="1967"/>
              <a:chExt cx="535" cy="306"/>
            </a:xfrm>
          </p:grpSpPr>
          <p:sp>
            <p:nvSpPr>
              <p:cNvPr id="21572" name="Line 37"/>
              <p:cNvSpPr>
                <a:spLocks noChangeShapeType="1"/>
              </p:cNvSpPr>
              <p:nvPr/>
            </p:nvSpPr>
            <p:spPr bwMode="auto">
              <a:xfrm>
                <a:off x="4846" y="2273"/>
                <a:ext cx="535" cy="0"/>
              </a:xfrm>
              <a:prstGeom prst="line">
                <a:avLst/>
              </a:prstGeom>
              <a:noFill/>
              <a:ln w="19050">
                <a:solidFill>
                  <a:schemeClr val="tx2"/>
                </a:solidFill>
                <a:round/>
                <a:headEnd/>
                <a:tailEnd/>
              </a:ln>
            </p:spPr>
            <p:txBody>
              <a:bodyPr lIns="0" tIns="0" rIns="0" bIns="0"/>
              <a:lstStyle/>
              <a:p>
                <a:endParaRPr lang="en-US" dirty="0"/>
              </a:p>
            </p:txBody>
          </p:sp>
          <p:sp>
            <p:nvSpPr>
              <p:cNvPr id="21573" name="Line 38"/>
              <p:cNvSpPr>
                <a:spLocks noChangeShapeType="1"/>
              </p:cNvSpPr>
              <p:nvPr/>
            </p:nvSpPr>
            <p:spPr bwMode="auto">
              <a:xfrm flipV="1">
                <a:off x="5267" y="2005"/>
                <a:ext cx="0" cy="268"/>
              </a:xfrm>
              <a:prstGeom prst="line">
                <a:avLst/>
              </a:prstGeom>
              <a:noFill/>
              <a:ln w="19050">
                <a:solidFill>
                  <a:schemeClr val="tx2"/>
                </a:solidFill>
                <a:round/>
                <a:headEnd/>
                <a:tailEnd/>
              </a:ln>
            </p:spPr>
            <p:txBody>
              <a:bodyPr lIns="0" tIns="0" rIns="0" bIns="0"/>
              <a:lstStyle/>
              <a:p>
                <a:endParaRPr lang="en-US" dirty="0"/>
              </a:p>
            </p:txBody>
          </p:sp>
          <p:sp>
            <p:nvSpPr>
              <p:cNvPr id="21574" name="Line 39"/>
              <p:cNvSpPr>
                <a:spLocks noChangeShapeType="1"/>
              </p:cNvSpPr>
              <p:nvPr/>
            </p:nvSpPr>
            <p:spPr bwMode="auto">
              <a:xfrm flipV="1">
                <a:off x="5076" y="1967"/>
                <a:ext cx="0" cy="306"/>
              </a:xfrm>
              <a:prstGeom prst="line">
                <a:avLst/>
              </a:prstGeom>
              <a:noFill/>
              <a:ln w="19050">
                <a:solidFill>
                  <a:schemeClr val="tx2"/>
                </a:solidFill>
                <a:round/>
                <a:headEnd/>
                <a:tailEnd/>
              </a:ln>
            </p:spPr>
            <p:txBody>
              <a:bodyPr lIns="0" tIns="0" rIns="0" bIns="0"/>
              <a:lstStyle/>
              <a:p>
                <a:endParaRPr lang="en-US" dirty="0"/>
              </a:p>
            </p:txBody>
          </p:sp>
          <p:sp>
            <p:nvSpPr>
              <p:cNvPr id="21575" name="Line 40"/>
              <p:cNvSpPr>
                <a:spLocks noChangeShapeType="1"/>
              </p:cNvSpPr>
              <p:nvPr/>
            </p:nvSpPr>
            <p:spPr bwMode="auto">
              <a:xfrm flipV="1">
                <a:off x="4959" y="2044"/>
                <a:ext cx="0" cy="229"/>
              </a:xfrm>
              <a:prstGeom prst="line">
                <a:avLst/>
              </a:prstGeom>
              <a:noFill/>
              <a:ln w="19050">
                <a:solidFill>
                  <a:schemeClr val="tx2"/>
                </a:solidFill>
                <a:round/>
                <a:headEnd/>
                <a:tailEnd/>
              </a:ln>
            </p:spPr>
            <p:txBody>
              <a:bodyPr lIns="0" tIns="0" rIns="0" bIns="0"/>
              <a:lstStyle/>
              <a:p>
                <a:endParaRPr lang="en-US" dirty="0"/>
              </a:p>
            </p:txBody>
          </p:sp>
        </p:grpSp>
        <p:grpSp>
          <p:nvGrpSpPr>
            <p:cNvPr id="8" name="Group 41"/>
            <p:cNvGrpSpPr>
              <a:grpSpLocks/>
            </p:cNvGrpSpPr>
            <p:nvPr/>
          </p:nvGrpSpPr>
          <p:grpSpPr bwMode="auto">
            <a:xfrm>
              <a:off x="1119" y="1817"/>
              <a:ext cx="96" cy="380"/>
              <a:chOff x="2200" y="955"/>
              <a:chExt cx="106" cy="431"/>
            </a:xfrm>
          </p:grpSpPr>
          <p:sp>
            <p:nvSpPr>
              <p:cNvPr id="21569" name="Freeform 42"/>
              <p:cNvSpPr>
                <a:spLocks/>
              </p:cNvSpPr>
              <p:nvPr/>
            </p:nvSpPr>
            <p:spPr bwMode="auto">
              <a:xfrm>
                <a:off x="2202" y="1059"/>
                <a:ext cx="101" cy="286"/>
              </a:xfrm>
              <a:custGeom>
                <a:avLst/>
                <a:gdLst>
                  <a:gd name="T0" fmla="*/ 0 w 101"/>
                  <a:gd name="T1" fmla="*/ 0 h 286"/>
                  <a:gd name="T2" fmla="*/ 100 w 101"/>
                  <a:gd name="T3" fmla="*/ 42 h 286"/>
                  <a:gd name="T4" fmla="*/ 0 w 101"/>
                  <a:gd name="T5" fmla="*/ 81 h 286"/>
                  <a:gd name="T6" fmla="*/ 100 w 101"/>
                  <a:gd name="T7" fmla="*/ 124 h 286"/>
                  <a:gd name="T8" fmla="*/ 0 w 101"/>
                  <a:gd name="T9" fmla="*/ 163 h 286"/>
                  <a:gd name="T10" fmla="*/ 100 w 101"/>
                  <a:gd name="T11" fmla="*/ 203 h 286"/>
                  <a:gd name="T12" fmla="*/ 0 w 101"/>
                  <a:gd name="T13" fmla="*/ 245 h 286"/>
                  <a:gd name="T14" fmla="*/ 100 w 101"/>
                  <a:gd name="T15" fmla="*/ 285 h 286"/>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286"/>
                  <a:gd name="T26" fmla="*/ 101 w 101"/>
                  <a:gd name="T27" fmla="*/ 286 h 2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286">
                    <a:moveTo>
                      <a:pt x="0" y="0"/>
                    </a:moveTo>
                    <a:lnTo>
                      <a:pt x="100" y="42"/>
                    </a:lnTo>
                    <a:lnTo>
                      <a:pt x="0" y="81"/>
                    </a:lnTo>
                    <a:lnTo>
                      <a:pt x="100" y="124"/>
                    </a:lnTo>
                    <a:lnTo>
                      <a:pt x="0" y="163"/>
                    </a:lnTo>
                    <a:lnTo>
                      <a:pt x="100" y="203"/>
                    </a:lnTo>
                    <a:lnTo>
                      <a:pt x="0" y="245"/>
                    </a:lnTo>
                    <a:lnTo>
                      <a:pt x="100" y="285"/>
                    </a:lnTo>
                  </a:path>
                </a:pathLst>
              </a:custGeom>
              <a:noFill/>
              <a:ln w="19050">
                <a:solidFill>
                  <a:srgbClr val="000000"/>
                </a:solidFill>
                <a:round/>
                <a:headEnd/>
                <a:tailEnd/>
              </a:ln>
            </p:spPr>
            <p:txBody>
              <a:bodyPr lIns="0" tIns="0" rIns="0" bIns="0"/>
              <a:lstStyle/>
              <a:p>
                <a:endParaRPr lang="en-US" dirty="0"/>
              </a:p>
            </p:txBody>
          </p:sp>
          <p:sp>
            <p:nvSpPr>
              <p:cNvPr id="21570" name="Line 43"/>
              <p:cNvSpPr>
                <a:spLocks noChangeShapeType="1"/>
              </p:cNvSpPr>
              <p:nvPr/>
            </p:nvSpPr>
            <p:spPr bwMode="auto">
              <a:xfrm flipV="1">
                <a:off x="2200" y="992"/>
                <a:ext cx="95" cy="394"/>
              </a:xfrm>
              <a:prstGeom prst="line">
                <a:avLst/>
              </a:prstGeom>
              <a:noFill/>
              <a:ln w="19050">
                <a:solidFill>
                  <a:srgbClr val="000000"/>
                </a:solidFill>
                <a:round/>
                <a:headEnd/>
                <a:tailEnd/>
              </a:ln>
            </p:spPr>
            <p:txBody>
              <a:bodyPr lIns="0" tIns="0" rIns="0" bIns="0"/>
              <a:lstStyle/>
              <a:p>
                <a:endParaRPr lang="en-US" dirty="0"/>
              </a:p>
            </p:txBody>
          </p:sp>
          <p:sp>
            <p:nvSpPr>
              <p:cNvPr id="21571" name="Freeform 44"/>
              <p:cNvSpPr>
                <a:spLocks/>
              </p:cNvSpPr>
              <p:nvPr/>
            </p:nvSpPr>
            <p:spPr bwMode="auto">
              <a:xfrm>
                <a:off x="2280" y="955"/>
                <a:ext cx="26" cy="52"/>
              </a:xfrm>
              <a:custGeom>
                <a:avLst/>
                <a:gdLst>
                  <a:gd name="T0" fmla="*/ 25 w 26"/>
                  <a:gd name="T1" fmla="*/ 0 h 52"/>
                  <a:gd name="T2" fmla="*/ 0 w 26"/>
                  <a:gd name="T3" fmla="*/ 46 h 52"/>
                  <a:gd name="T4" fmla="*/ 15 w 26"/>
                  <a:gd name="T5" fmla="*/ 37 h 52"/>
                  <a:gd name="T6" fmla="*/ 25 w 26"/>
                  <a:gd name="T7" fmla="*/ 51 h 52"/>
                  <a:gd name="T8" fmla="*/ 25 w 26"/>
                  <a:gd name="T9" fmla="*/ 0 h 52"/>
                  <a:gd name="T10" fmla="*/ 25 w 26"/>
                  <a:gd name="T11" fmla="*/ 0 h 52"/>
                  <a:gd name="T12" fmla="*/ 0 60000 65536"/>
                  <a:gd name="T13" fmla="*/ 0 60000 65536"/>
                  <a:gd name="T14" fmla="*/ 0 60000 65536"/>
                  <a:gd name="T15" fmla="*/ 0 60000 65536"/>
                  <a:gd name="T16" fmla="*/ 0 60000 65536"/>
                  <a:gd name="T17" fmla="*/ 0 60000 65536"/>
                  <a:gd name="T18" fmla="*/ 0 w 26"/>
                  <a:gd name="T19" fmla="*/ 0 h 52"/>
                  <a:gd name="T20" fmla="*/ 26 w 2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6" h="52">
                    <a:moveTo>
                      <a:pt x="25" y="0"/>
                    </a:moveTo>
                    <a:lnTo>
                      <a:pt x="0" y="46"/>
                    </a:lnTo>
                    <a:lnTo>
                      <a:pt x="15" y="37"/>
                    </a:lnTo>
                    <a:lnTo>
                      <a:pt x="25" y="51"/>
                    </a:lnTo>
                    <a:lnTo>
                      <a:pt x="25" y="0"/>
                    </a:lnTo>
                  </a:path>
                </a:pathLst>
              </a:custGeom>
              <a:solidFill>
                <a:srgbClr val="000000"/>
              </a:solidFill>
              <a:ln w="19050">
                <a:solidFill>
                  <a:srgbClr val="000000"/>
                </a:solidFill>
                <a:round/>
                <a:headEnd/>
                <a:tailEnd/>
              </a:ln>
            </p:spPr>
            <p:txBody>
              <a:bodyPr lIns="0" tIns="0" rIns="0" bIns="0"/>
              <a:lstStyle/>
              <a:p>
                <a:endParaRPr lang="en-US" dirty="0"/>
              </a:p>
            </p:txBody>
          </p:sp>
        </p:grpSp>
        <p:sp>
          <p:nvSpPr>
            <p:cNvPr id="21532" name="Freeform 45"/>
            <p:cNvSpPr>
              <a:spLocks/>
            </p:cNvSpPr>
            <p:nvPr/>
          </p:nvSpPr>
          <p:spPr bwMode="auto">
            <a:xfrm>
              <a:off x="2543" y="1933"/>
              <a:ext cx="93" cy="251"/>
            </a:xfrm>
            <a:custGeom>
              <a:avLst/>
              <a:gdLst>
                <a:gd name="T0" fmla="*/ 0 w 103"/>
                <a:gd name="T1" fmla="*/ 0 h 285"/>
                <a:gd name="T2" fmla="*/ 83 w 103"/>
                <a:gd name="T3" fmla="*/ 31 h 285"/>
                <a:gd name="T4" fmla="*/ 0 w 103"/>
                <a:gd name="T5" fmla="*/ 63 h 285"/>
                <a:gd name="T6" fmla="*/ 83 w 103"/>
                <a:gd name="T7" fmla="*/ 94 h 285"/>
                <a:gd name="T8" fmla="*/ 0 w 103"/>
                <a:gd name="T9" fmla="*/ 126 h 285"/>
                <a:gd name="T10" fmla="*/ 83 w 103"/>
                <a:gd name="T11" fmla="*/ 157 h 285"/>
                <a:gd name="T12" fmla="*/ 0 w 103"/>
                <a:gd name="T13" fmla="*/ 189 h 285"/>
                <a:gd name="T14" fmla="*/ 83 w 103"/>
                <a:gd name="T15" fmla="*/ 220 h 285"/>
                <a:gd name="T16" fmla="*/ 0 60000 65536"/>
                <a:gd name="T17" fmla="*/ 0 60000 65536"/>
                <a:gd name="T18" fmla="*/ 0 60000 65536"/>
                <a:gd name="T19" fmla="*/ 0 60000 65536"/>
                <a:gd name="T20" fmla="*/ 0 60000 65536"/>
                <a:gd name="T21" fmla="*/ 0 60000 65536"/>
                <a:gd name="T22" fmla="*/ 0 60000 65536"/>
                <a:gd name="T23" fmla="*/ 0 60000 65536"/>
                <a:gd name="T24" fmla="*/ 0 w 103"/>
                <a:gd name="T25" fmla="*/ 0 h 285"/>
                <a:gd name="T26" fmla="*/ 103 w 103"/>
                <a:gd name="T27" fmla="*/ 285 h 2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 h="285">
                  <a:moveTo>
                    <a:pt x="0" y="0"/>
                  </a:moveTo>
                  <a:lnTo>
                    <a:pt x="102" y="40"/>
                  </a:lnTo>
                  <a:lnTo>
                    <a:pt x="0" y="82"/>
                  </a:lnTo>
                  <a:lnTo>
                    <a:pt x="102" y="122"/>
                  </a:lnTo>
                  <a:lnTo>
                    <a:pt x="0" y="162"/>
                  </a:lnTo>
                  <a:lnTo>
                    <a:pt x="102" y="202"/>
                  </a:lnTo>
                  <a:lnTo>
                    <a:pt x="0" y="244"/>
                  </a:lnTo>
                  <a:lnTo>
                    <a:pt x="102" y="284"/>
                  </a:lnTo>
                </a:path>
              </a:pathLst>
            </a:custGeom>
            <a:noFill/>
            <a:ln w="19050">
              <a:solidFill>
                <a:srgbClr val="000000"/>
              </a:solidFill>
              <a:round/>
              <a:headEnd/>
              <a:tailEnd/>
            </a:ln>
          </p:spPr>
          <p:txBody>
            <a:bodyPr lIns="0" tIns="0" rIns="0" bIns="0"/>
            <a:lstStyle/>
            <a:p>
              <a:endParaRPr lang="en-US" dirty="0"/>
            </a:p>
          </p:txBody>
        </p:sp>
        <p:sp>
          <p:nvSpPr>
            <p:cNvPr id="21533" name="Line 46"/>
            <p:cNvSpPr>
              <a:spLocks noChangeShapeType="1"/>
            </p:cNvSpPr>
            <p:nvPr/>
          </p:nvSpPr>
          <p:spPr bwMode="auto">
            <a:xfrm flipV="1">
              <a:off x="2542" y="1873"/>
              <a:ext cx="86" cy="348"/>
            </a:xfrm>
            <a:prstGeom prst="line">
              <a:avLst/>
            </a:prstGeom>
            <a:noFill/>
            <a:ln w="19050">
              <a:solidFill>
                <a:srgbClr val="000000"/>
              </a:solidFill>
              <a:round/>
              <a:headEnd/>
              <a:tailEnd/>
            </a:ln>
          </p:spPr>
          <p:txBody>
            <a:bodyPr lIns="0" tIns="0" rIns="0" bIns="0"/>
            <a:lstStyle/>
            <a:p>
              <a:endParaRPr lang="en-US" dirty="0"/>
            </a:p>
          </p:txBody>
        </p:sp>
        <p:sp>
          <p:nvSpPr>
            <p:cNvPr id="21534" name="Freeform 47"/>
            <p:cNvSpPr>
              <a:spLocks/>
            </p:cNvSpPr>
            <p:nvPr/>
          </p:nvSpPr>
          <p:spPr bwMode="auto">
            <a:xfrm>
              <a:off x="2615" y="1839"/>
              <a:ext cx="23" cy="49"/>
            </a:xfrm>
            <a:custGeom>
              <a:avLst/>
              <a:gdLst>
                <a:gd name="T0" fmla="*/ 20 w 25"/>
                <a:gd name="T1" fmla="*/ 0 h 55"/>
                <a:gd name="T2" fmla="*/ 0 w 25"/>
                <a:gd name="T3" fmla="*/ 37 h 55"/>
                <a:gd name="T4" fmla="*/ 12 w 25"/>
                <a:gd name="T5" fmla="*/ 30 h 55"/>
                <a:gd name="T6" fmla="*/ 20 w 25"/>
                <a:gd name="T7" fmla="*/ 43 h 55"/>
                <a:gd name="T8" fmla="*/ 20 w 25"/>
                <a:gd name="T9" fmla="*/ 0 h 55"/>
                <a:gd name="T10" fmla="*/ 20 w 25"/>
                <a:gd name="T11" fmla="*/ 0 h 55"/>
                <a:gd name="T12" fmla="*/ 0 60000 65536"/>
                <a:gd name="T13" fmla="*/ 0 60000 65536"/>
                <a:gd name="T14" fmla="*/ 0 60000 65536"/>
                <a:gd name="T15" fmla="*/ 0 60000 65536"/>
                <a:gd name="T16" fmla="*/ 0 60000 65536"/>
                <a:gd name="T17" fmla="*/ 0 60000 65536"/>
                <a:gd name="T18" fmla="*/ 0 w 25"/>
                <a:gd name="T19" fmla="*/ 0 h 55"/>
                <a:gd name="T20" fmla="*/ 25 w 25"/>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5" h="55">
                  <a:moveTo>
                    <a:pt x="24" y="0"/>
                  </a:moveTo>
                  <a:lnTo>
                    <a:pt x="0" y="46"/>
                  </a:lnTo>
                  <a:lnTo>
                    <a:pt x="14" y="38"/>
                  </a:lnTo>
                  <a:lnTo>
                    <a:pt x="24" y="54"/>
                  </a:lnTo>
                  <a:lnTo>
                    <a:pt x="24" y="0"/>
                  </a:lnTo>
                </a:path>
              </a:pathLst>
            </a:custGeom>
            <a:solidFill>
              <a:srgbClr val="000000"/>
            </a:solidFill>
            <a:ln w="19050">
              <a:solidFill>
                <a:srgbClr val="000000"/>
              </a:solidFill>
              <a:round/>
              <a:headEnd/>
              <a:tailEnd/>
            </a:ln>
          </p:spPr>
          <p:txBody>
            <a:bodyPr lIns="0" tIns="0" rIns="0" bIns="0"/>
            <a:lstStyle/>
            <a:p>
              <a:endParaRPr lang="en-US" dirty="0"/>
            </a:p>
          </p:txBody>
        </p:sp>
        <p:sp>
          <p:nvSpPr>
            <p:cNvPr id="21535" name="Line 48"/>
            <p:cNvSpPr>
              <a:spLocks noChangeShapeType="1"/>
            </p:cNvSpPr>
            <p:nvPr/>
          </p:nvSpPr>
          <p:spPr bwMode="auto">
            <a:xfrm>
              <a:off x="3352" y="2065"/>
              <a:ext cx="59" cy="0"/>
            </a:xfrm>
            <a:prstGeom prst="line">
              <a:avLst/>
            </a:prstGeom>
            <a:noFill/>
            <a:ln w="19050">
              <a:solidFill>
                <a:srgbClr val="000000"/>
              </a:solidFill>
              <a:round/>
              <a:headEnd/>
              <a:tailEnd/>
            </a:ln>
          </p:spPr>
          <p:txBody>
            <a:bodyPr lIns="0" tIns="0" rIns="0" bIns="0"/>
            <a:lstStyle/>
            <a:p>
              <a:endParaRPr lang="en-US" dirty="0"/>
            </a:p>
          </p:txBody>
        </p:sp>
        <p:sp>
          <p:nvSpPr>
            <p:cNvPr id="21536" name="Freeform 49"/>
            <p:cNvSpPr>
              <a:spLocks/>
            </p:cNvSpPr>
            <p:nvPr/>
          </p:nvSpPr>
          <p:spPr bwMode="auto">
            <a:xfrm>
              <a:off x="3398" y="2054"/>
              <a:ext cx="50" cy="23"/>
            </a:xfrm>
            <a:custGeom>
              <a:avLst/>
              <a:gdLst>
                <a:gd name="T0" fmla="*/ 45 w 55"/>
                <a:gd name="T1" fmla="*/ 9 h 27"/>
                <a:gd name="T2" fmla="*/ 0 w 55"/>
                <a:gd name="T3" fmla="*/ 0 h 27"/>
                <a:gd name="T4" fmla="*/ 12 w 55"/>
                <a:gd name="T5" fmla="*/ 9 h 27"/>
                <a:gd name="T6" fmla="*/ 0 w 55"/>
                <a:gd name="T7" fmla="*/ 19 h 27"/>
                <a:gd name="T8" fmla="*/ 45 w 55"/>
                <a:gd name="T9" fmla="*/ 9 h 27"/>
                <a:gd name="T10" fmla="*/ 45 w 55"/>
                <a:gd name="T11" fmla="*/ 9 h 27"/>
                <a:gd name="T12" fmla="*/ 0 60000 65536"/>
                <a:gd name="T13" fmla="*/ 0 60000 65536"/>
                <a:gd name="T14" fmla="*/ 0 60000 65536"/>
                <a:gd name="T15" fmla="*/ 0 60000 65536"/>
                <a:gd name="T16" fmla="*/ 0 60000 65536"/>
                <a:gd name="T17" fmla="*/ 0 60000 65536"/>
                <a:gd name="T18" fmla="*/ 0 w 55"/>
                <a:gd name="T19" fmla="*/ 0 h 27"/>
                <a:gd name="T20" fmla="*/ 55 w 5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55" h="27">
                  <a:moveTo>
                    <a:pt x="54" y="13"/>
                  </a:moveTo>
                  <a:lnTo>
                    <a:pt x="0" y="0"/>
                  </a:lnTo>
                  <a:lnTo>
                    <a:pt x="14" y="13"/>
                  </a:lnTo>
                  <a:lnTo>
                    <a:pt x="0" y="26"/>
                  </a:lnTo>
                  <a:lnTo>
                    <a:pt x="54" y="13"/>
                  </a:lnTo>
                </a:path>
              </a:pathLst>
            </a:custGeom>
            <a:solidFill>
              <a:srgbClr val="000000"/>
            </a:solidFill>
            <a:ln w="19050">
              <a:solidFill>
                <a:srgbClr val="000000"/>
              </a:solidFill>
              <a:round/>
              <a:headEnd/>
              <a:tailEnd/>
            </a:ln>
          </p:spPr>
          <p:txBody>
            <a:bodyPr lIns="0" tIns="0" rIns="0" bIns="0"/>
            <a:lstStyle/>
            <a:p>
              <a:endParaRPr lang="en-US" dirty="0"/>
            </a:p>
          </p:txBody>
        </p:sp>
        <p:sp>
          <p:nvSpPr>
            <p:cNvPr id="21537" name="Freeform 50"/>
            <p:cNvSpPr>
              <a:spLocks/>
            </p:cNvSpPr>
            <p:nvPr/>
          </p:nvSpPr>
          <p:spPr bwMode="auto">
            <a:xfrm>
              <a:off x="3095" y="1938"/>
              <a:ext cx="261" cy="254"/>
            </a:xfrm>
            <a:custGeom>
              <a:avLst/>
              <a:gdLst>
                <a:gd name="T0" fmla="*/ 0 w 287"/>
                <a:gd name="T1" fmla="*/ 0 h 288"/>
                <a:gd name="T2" fmla="*/ 0 w 287"/>
                <a:gd name="T3" fmla="*/ 223 h 288"/>
                <a:gd name="T4" fmla="*/ 236 w 287"/>
                <a:gd name="T5" fmla="*/ 112 h 288"/>
                <a:gd name="T6" fmla="*/ 0 w 287"/>
                <a:gd name="T7" fmla="*/ 0 h 288"/>
                <a:gd name="T8" fmla="*/ 0 60000 65536"/>
                <a:gd name="T9" fmla="*/ 0 60000 65536"/>
                <a:gd name="T10" fmla="*/ 0 60000 65536"/>
                <a:gd name="T11" fmla="*/ 0 60000 65536"/>
                <a:gd name="T12" fmla="*/ 0 w 287"/>
                <a:gd name="T13" fmla="*/ 0 h 288"/>
                <a:gd name="T14" fmla="*/ 287 w 287"/>
                <a:gd name="T15" fmla="*/ 288 h 288"/>
              </a:gdLst>
              <a:ahLst/>
              <a:cxnLst>
                <a:cxn ang="T8">
                  <a:pos x="T0" y="T1"/>
                </a:cxn>
                <a:cxn ang="T9">
                  <a:pos x="T2" y="T3"/>
                </a:cxn>
                <a:cxn ang="T10">
                  <a:pos x="T4" y="T5"/>
                </a:cxn>
                <a:cxn ang="T11">
                  <a:pos x="T6" y="T7"/>
                </a:cxn>
              </a:cxnLst>
              <a:rect l="T12" t="T13" r="T14" b="T15"/>
              <a:pathLst>
                <a:path w="287" h="288">
                  <a:moveTo>
                    <a:pt x="0" y="0"/>
                  </a:moveTo>
                  <a:lnTo>
                    <a:pt x="0" y="287"/>
                  </a:lnTo>
                  <a:lnTo>
                    <a:pt x="286" y="144"/>
                  </a:lnTo>
                  <a:lnTo>
                    <a:pt x="0" y="0"/>
                  </a:lnTo>
                </a:path>
              </a:pathLst>
            </a:custGeom>
            <a:noFill/>
            <a:ln w="19050">
              <a:solidFill>
                <a:srgbClr val="000000"/>
              </a:solidFill>
              <a:round/>
              <a:headEnd/>
              <a:tailEnd/>
            </a:ln>
          </p:spPr>
          <p:txBody>
            <a:bodyPr lIns="0" tIns="0" rIns="0" bIns="0"/>
            <a:lstStyle/>
            <a:p>
              <a:endParaRPr lang="en-US" dirty="0"/>
            </a:p>
          </p:txBody>
        </p:sp>
        <p:sp>
          <p:nvSpPr>
            <p:cNvPr id="21538" name="Freeform 51"/>
            <p:cNvSpPr>
              <a:spLocks/>
            </p:cNvSpPr>
            <p:nvPr/>
          </p:nvSpPr>
          <p:spPr bwMode="auto">
            <a:xfrm>
              <a:off x="1845" y="2974"/>
              <a:ext cx="245" cy="237"/>
            </a:xfrm>
            <a:custGeom>
              <a:avLst/>
              <a:gdLst>
                <a:gd name="T0" fmla="*/ 222 w 269"/>
                <a:gd name="T1" fmla="*/ 96 h 269"/>
                <a:gd name="T2" fmla="*/ 219 w 269"/>
                <a:gd name="T3" fmla="*/ 81 h 269"/>
                <a:gd name="T4" fmla="*/ 214 w 269"/>
                <a:gd name="T5" fmla="*/ 66 h 269"/>
                <a:gd name="T6" fmla="*/ 209 w 269"/>
                <a:gd name="T7" fmla="*/ 53 h 269"/>
                <a:gd name="T8" fmla="*/ 199 w 269"/>
                <a:gd name="T9" fmla="*/ 39 h 269"/>
                <a:gd name="T10" fmla="*/ 186 w 269"/>
                <a:gd name="T11" fmla="*/ 27 h 269"/>
                <a:gd name="T12" fmla="*/ 173 w 269"/>
                <a:gd name="T13" fmla="*/ 19 h 269"/>
                <a:gd name="T14" fmla="*/ 159 w 269"/>
                <a:gd name="T15" fmla="*/ 10 h 269"/>
                <a:gd name="T16" fmla="*/ 145 w 269"/>
                <a:gd name="T17" fmla="*/ 4 h 269"/>
                <a:gd name="T18" fmla="*/ 128 w 269"/>
                <a:gd name="T19" fmla="*/ 2 h 269"/>
                <a:gd name="T20" fmla="*/ 112 w 269"/>
                <a:gd name="T21" fmla="*/ 0 h 269"/>
                <a:gd name="T22" fmla="*/ 96 w 269"/>
                <a:gd name="T23" fmla="*/ 2 h 269"/>
                <a:gd name="T24" fmla="*/ 79 w 269"/>
                <a:gd name="T25" fmla="*/ 4 h 269"/>
                <a:gd name="T26" fmla="*/ 64 w 269"/>
                <a:gd name="T27" fmla="*/ 10 h 269"/>
                <a:gd name="T28" fmla="*/ 49 w 269"/>
                <a:gd name="T29" fmla="*/ 19 h 269"/>
                <a:gd name="T30" fmla="*/ 36 w 269"/>
                <a:gd name="T31" fmla="*/ 27 h 269"/>
                <a:gd name="T32" fmla="*/ 24 w 269"/>
                <a:gd name="T33" fmla="*/ 39 h 269"/>
                <a:gd name="T34" fmla="*/ 15 w 269"/>
                <a:gd name="T35" fmla="*/ 53 h 269"/>
                <a:gd name="T36" fmla="*/ 8 w 269"/>
                <a:gd name="T37" fmla="*/ 66 h 269"/>
                <a:gd name="T38" fmla="*/ 3 w 269"/>
                <a:gd name="T39" fmla="*/ 81 h 269"/>
                <a:gd name="T40" fmla="*/ 0 w 269"/>
                <a:gd name="T41" fmla="*/ 96 h 269"/>
                <a:gd name="T42" fmla="*/ 0 w 269"/>
                <a:gd name="T43" fmla="*/ 112 h 269"/>
                <a:gd name="T44" fmla="*/ 3 w 269"/>
                <a:gd name="T45" fmla="*/ 127 h 269"/>
                <a:gd name="T46" fmla="*/ 8 w 269"/>
                <a:gd name="T47" fmla="*/ 142 h 269"/>
                <a:gd name="T48" fmla="*/ 15 w 269"/>
                <a:gd name="T49" fmla="*/ 155 h 269"/>
                <a:gd name="T50" fmla="*/ 24 w 269"/>
                <a:gd name="T51" fmla="*/ 168 h 269"/>
                <a:gd name="T52" fmla="*/ 36 w 269"/>
                <a:gd name="T53" fmla="*/ 180 h 269"/>
                <a:gd name="T54" fmla="*/ 49 w 269"/>
                <a:gd name="T55" fmla="*/ 189 h 269"/>
                <a:gd name="T56" fmla="*/ 64 w 269"/>
                <a:gd name="T57" fmla="*/ 198 h 269"/>
                <a:gd name="T58" fmla="*/ 79 w 269"/>
                <a:gd name="T59" fmla="*/ 204 h 269"/>
                <a:gd name="T60" fmla="*/ 96 w 269"/>
                <a:gd name="T61" fmla="*/ 207 h 269"/>
                <a:gd name="T62" fmla="*/ 112 w 269"/>
                <a:gd name="T63" fmla="*/ 208 h 269"/>
                <a:gd name="T64" fmla="*/ 128 w 269"/>
                <a:gd name="T65" fmla="*/ 207 h 269"/>
                <a:gd name="T66" fmla="*/ 145 w 269"/>
                <a:gd name="T67" fmla="*/ 204 h 269"/>
                <a:gd name="T68" fmla="*/ 159 w 269"/>
                <a:gd name="T69" fmla="*/ 198 h 269"/>
                <a:gd name="T70" fmla="*/ 173 w 269"/>
                <a:gd name="T71" fmla="*/ 189 h 269"/>
                <a:gd name="T72" fmla="*/ 186 w 269"/>
                <a:gd name="T73" fmla="*/ 180 h 269"/>
                <a:gd name="T74" fmla="*/ 199 w 269"/>
                <a:gd name="T75" fmla="*/ 168 h 269"/>
                <a:gd name="T76" fmla="*/ 209 w 269"/>
                <a:gd name="T77" fmla="*/ 155 h 269"/>
                <a:gd name="T78" fmla="*/ 214 w 269"/>
                <a:gd name="T79" fmla="*/ 142 h 269"/>
                <a:gd name="T80" fmla="*/ 219 w 269"/>
                <a:gd name="T81" fmla="*/ 127 h 269"/>
                <a:gd name="T82" fmla="*/ 222 w 269"/>
                <a:gd name="T83" fmla="*/ 112 h 2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69"/>
                <a:gd name="T128" fmla="*/ 269 w 269"/>
                <a:gd name="T129" fmla="*/ 269 h 2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69">
                  <a:moveTo>
                    <a:pt x="268" y="134"/>
                  </a:moveTo>
                  <a:lnTo>
                    <a:pt x="268" y="124"/>
                  </a:lnTo>
                  <a:lnTo>
                    <a:pt x="267" y="114"/>
                  </a:lnTo>
                  <a:lnTo>
                    <a:pt x="265" y="104"/>
                  </a:lnTo>
                  <a:lnTo>
                    <a:pt x="263" y="94"/>
                  </a:lnTo>
                  <a:lnTo>
                    <a:pt x="258" y="85"/>
                  </a:lnTo>
                  <a:lnTo>
                    <a:pt x="255" y="76"/>
                  </a:lnTo>
                  <a:lnTo>
                    <a:pt x="251" y="68"/>
                  </a:lnTo>
                  <a:lnTo>
                    <a:pt x="244" y="58"/>
                  </a:lnTo>
                  <a:lnTo>
                    <a:pt x="239" y="50"/>
                  </a:lnTo>
                  <a:lnTo>
                    <a:pt x="233" y="43"/>
                  </a:lnTo>
                  <a:lnTo>
                    <a:pt x="224" y="35"/>
                  </a:lnTo>
                  <a:lnTo>
                    <a:pt x="217" y="28"/>
                  </a:lnTo>
                  <a:lnTo>
                    <a:pt x="209" y="24"/>
                  </a:lnTo>
                  <a:lnTo>
                    <a:pt x="201" y="18"/>
                  </a:lnTo>
                  <a:lnTo>
                    <a:pt x="192" y="13"/>
                  </a:lnTo>
                  <a:lnTo>
                    <a:pt x="183" y="9"/>
                  </a:lnTo>
                  <a:lnTo>
                    <a:pt x="175" y="6"/>
                  </a:lnTo>
                  <a:lnTo>
                    <a:pt x="164" y="3"/>
                  </a:lnTo>
                  <a:lnTo>
                    <a:pt x="154" y="2"/>
                  </a:lnTo>
                  <a:lnTo>
                    <a:pt x="144" y="0"/>
                  </a:lnTo>
                  <a:lnTo>
                    <a:pt x="135" y="0"/>
                  </a:lnTo>
                  <a:lnTo>
                    <a:pt x="125" y="0"/>
                  </a:lnTo>
                  <a:lnTo>
                    <a:pt x="115" y="2"/>
                  </a:lnTo>
                  <a:lnTo>
                    <a:pt x="104" y="3"/>
                  </a:lnTo>
                  <a:lnTo>
                    <a:pt x="95" y="6"/>
                  </a:lnTo>
                  <a:lnTo>
                    <a:pt x="85" y="9"/>
                  </a:lnTo>
                  <a:lnTo>
                    <a:pt x="77" y="13"/>
                  </a:lnTo>
                  <a:lnTo>
                    <a:pt x="68" y="18"/>
                  </a:lnTo>
                  <a:lnTo>
                    <a:pt x="59" y="24"/>
                  </a:lnTo>
                  <a:lnTo>
                    <a:pt x="50" y="28"/>
                  </a:lnTo>
                  <a:lnTo>
                    <a:pt x="43" y="35"/>
                  </a:lnTo>
                  <a:lnTo>
                    <a:pt x="37" y="43"/>
                  </a:lnTo>
                  <a:lnTo>
                    <a:pt x="29" y="50"/>
                  </a:lnTo>
                  <a:lnTo>
                    <a:pt x="23" y="58"/>
                  </a:lnTo>
                  <a:lnTo>
                    <a:pt x="18" y="68"/>
                  </a:lnTo>
                  <a:lnTo>
                    <a:pt x="13" y="76"/>
                  </a:lnTo>
                  <a:lnTo>
                    <a:pt x="10" y="85"/>
                  </a:lnTo>
                  <a:lnTo>
                    <a:pt x="6" y="94"/>
                  </a:lnTo>
                  <a:lnTo>
                    <a:pt x="3" y="104"/>
                  </a:lnTo>
                  <a:lnTo>
                    <a:pt x="2" y="114"/>
                  </a:lnTo>
                  <a:lnTo>
                    <a:pt x="0" y="124"/>
                  </a:lnTo>
                  <a:lnTo>
                    <a:pt x="0" y="134"/>
                  </a:lnTo>
                  <a:lnTo>
                    <a:pt x="0" y="144"/>
                  </a:lnTo>
                  <a:lnTo>
                    <a:pt x="2" y="154"/>
                  </a:lnTo>
                  <a:lnTo>
                    <a:pt x="3" y="163"/>
                  </a:lnTo>
                  <a:lnTo>
                    <a:pt x="6" y="173"/>
                  </a:lnTo>
                  <a:lnTo>
                    <a:pt x="10" y="183"/>
                  </a:lnTo>
                  <a:lnTo>
                    <a:pt x="13" y="192"/>
                  </a:lnTo>
                  <a:lnTo>
                    <a:pt x="18" y="200"/>
                  </a:lnTo>
                  <a:lnTo>
                    <a:pt x="23" y="209"/>
                  </a:lnTo>
                  <a:lnTo>
                    <a:pt x="29" y="217"/>
                  </a:lnTo>
                  <a:lnTo>
                    <a:pt x="37" y="224"/>
                  </a:lnTo>
                  <a:lnTo>
                    <a:pt x="43" y="232"/>
                  </a:lnTo>
                  <a:lnTo>
                    <a:pt x="50" y="239"/>
                  </a:lnTo>
                  <a:lnTo>
                    <a:pt x="59" y="244"/>
                  </a:lnTo>
                  <a:lnTo>
                    <a:pt x="68" y="249"/>
                  </a:lnTo>
                  <a:lnTo>
                    <a:pt x="77" y="255"/>
                  </a:lnTo>
                  <a:lnTo>
                    <a:pt x="85" y="259"/>
                  </a:lnTo>
                  <a:lnTo>
                    <a:pt x="95" y="262"/>
                  </a:lnTo>
                  <a:lnTo>
                    <a:pt x="104" y="264"/>
                  </a:lnTo>
                  <a:lnTo>
                    <a:pt x="115" y="267"/>
                  </a:lnTo>
                  <a:lnTo>
                    <a:pt x="125" y="268"/>
                  </a:lnTo>
                  <a:lnTo>
                    <a:pt x="135" y="268"/>
                  </a:lnTo>
                  <a:lnTo>
                    <a:pt x="144" y="268"/>
                  </a:lnTo>
                  <a:lnTo>
                    <a:pt x="154" y="267"/>
                  </a:lnTo>
                  <a:lnTo>
                    <a:pt x="164" y="264"/>
                  </a:lnTo>
                  <a:lnTo>
                    <a:pt x="175" y="262"/>
                  </a:lnTo>
                  <a:lnTo>
                    <a:pt x="183" y="259"/>
                  </a:lnTo>
                  <a:lnTo>
                    <a:pt x="192" y="255"/>
                  </a:lnTo>
                  <a:lnTo>
                    <a:pt x="201" y="249"/>
                  </a:lnTo>
                  <a:lnTo>
                    <a:pt x="209" y="244"/>
                  </a:lnTo>
                  <a:lnTo>
                    <a:pt x="217" y="239"/>
                  </a:lnTo>
                  <a:lnTo>
                    <a:pt x="224" y="232"/>
                  </a:lnTo>
                  <a:lnTo>
                    <a:pt x="233" y="224"/>
                  </a:lnTo>
                  <a:lnTo>
                    <a:pt x="239" y="217"/>
                  </a:lnTo>
                  <a:lnTo>
                    <a:pt x="244" y="209"/>
                  </a:lnTo>
                  <a:lnTo>
                    <a:pt x="251" y="200"/>
                  </a:lnTo>
                  <a:lnTo>
                    <a:pt x="255" y="192"/>
                  </a:lnTo>
                  <a:lnTo>
                    <a:pt x="258" y="183"/>
                  </a:lnTo>
                  <a:lnTo>
                    <a:pt x="263" y="173"/>
                  </a:lnTo>
                  <a:lnTo>
                    <a:pt x="265" y="163"/>
                  </a:lnTo>
                  <a:lnTo>
                    <a:pt x="267" y="154"/>
                  </a:lnTo>
                  <a:lnTo>
                    <a:pt x="268" y="144"/>
                  </a:lnTo>
                  <a:lnTo>
                    <a:pt x="268" y="134"/>
                  </a:lnTo>
                </a:path>
              </a:pathLst>
            </a:custGeom>
            <a:noFill/>
            <a:ln w="19050">
              <a:solidFill>
                <a:srgbClr val="000000"/>
              </a:solidFill>
              <a:round/>
              <a:headEnd/>
              <a:tailEnd/>
            </a:ln>
          </p:spPr>
          <p:txBody>
            <a:bodyPr lIns="0" tIns="0" rIns="0" bIns="0"/>
            <a:lstStyle/>
            <a:p>
              <a:endParaRPr lang="en-US" dirty="0"/>
            </a:p>
          </p:txBody>
        </p:sp>
        <p:sp>
          <p:nvSpPr>
            <p:cNvPr id="21539" name="Freeform 52"/>
            <p:cNvSpPr>
              <a:spLocks/>
            </p:cNvSpPr>
            <p:nvPr/>
          </p:nvSpPr>
          <p:spPr bwMode="auto">
            <a:xfrm>
              <a:off x="1881" y="3028"/>
              <a:ext cx="84" cy="41"/>
            </a:xfrm>
            <a:custGeom>
              <a:avLst/>
              <a:gdLst>
                <a:gd name="T0" fmla="*/ 0 w 93"/>
                <a:gd name="T1" fmla="*/ 36 h 46"/>
                <a:gd name="T2" fmla="*/ 0 w 93"/>
                <a:gd name="T3" fmla="*/ 36 h 46"/>
                <a:gd name="T4" fmla="*/ 0 w 93"/>
                <a:gd name="T5" fmla="*/ 33 h 46"/>
                <a:gd name="T6" fmla="*/ 0 w 93"/>
                <a:gd name="T7" fmla="*/ 31 h 46"/>
                <a:gd name="T8" fmla="*/ 1 w 93"/>
                <a:gd name="T9" fmla="*/ 29 h 46"/>
                <a:gd name="T10" fmla="*/ 1 w 93"/>
                <a:gd name="T11" fmla="*/ 26 h 46"/>
                <a:gd name="T12" fmla="*/ 2 w 93"/>
                <a:gd name="T13" fmla="*/ 25 h 46"/>
                <a:gd name="T14" fmla="*/ 3 w 93"/>
                <a:gd name="T15" fmla="*/ 22 h 46"/>
                <a:gd name="T16" fmla="*/ 4 w 93"/>
                <a:gd name="T17" fmla="*/ 20 h 46"/>
                <a:gd name="T18" fmla="*/ 4 w 93"/>
                <a:gd name="T19" fmla="*/ 19 h 46"/>
                <a:gd name="T20" fmla="*/ 5 w 93"/>
                <a:gd name="T21" fmla="*/ 16 h 46"/>
                <a:gd name="T22" fmla="*/ 7 w 93"/>
                <a:gd name="T23" fmla="*/ 14 h 46"/>
                <a:gd name="T24" fmla="*/ 9 w 93"/>
                <a:gd name="T25" fmla="*/ 12 h 46"/>
                <a:gd name="T26" fmla="*/ 10 w 93"/>
                <a:gd name="T27" fmla="*/ 11 h 46"/>
                <a:gd name="T28" fmla="*/ 11 w 93"/>
                <a:gd name="T29" fmla="*/ 9 h 46"/>
                <a:gd name="T30" fmla="*/ 14 w 93"/>
                <a:gd name="T31" fmla="*/ 8 h 46"/>
                <a:gd name="T32" fmla="*/ 16 w 93"/>
                <a:gd name="T33" fmla="*/ 6 h 46"/>
                <a:gd name="T34" fmla="*/ 17 w 93"/>
                <a:gd name="T35" fmla="*/ 5 h 46"/>
                <a:gd name="T36" fmla="*/ 18 w 93"/>
                <a:gd name="T37" fmla="*/ 4 h 46"/>
                <a:gd name="T38" fmla="*/ 21 w 93"/>
                <a:gd name="T39" fmla="*/ 4 h 46"/>
                <a:gd name="T40" fmla="*/ 23 w 93"/>
                <a:gd name="T41" fmla="*/ 2 h 46"/>
                <a:gd name="T42" fmla="*/ 25 w 93"/>
                <a:gd name="T43" fmla="*/ 1 h 46"/>
                <a:gd name="T44" fmla="*/ 29 w 93"/>
                <a:gd name="T45" fmla="*/ 1 h 46"/>
                <a:gd name="T46" fmla="*/ 31 w 93"/>
                <a:gd name="T47" fmla="*/ 0 h 46"/>
                <a:gd name="T48" fmla="*/ 32 w 93"/>
                <a:gd name="T49" fmla="*/ 0 h 46"/>
                <a:gd name="T50" fmla="*/ 35 w 93"/>
                <a:gd name="T51" fmla="*/ 0 h 46"/>
                <a:gd name="T52" fmla="*/ 37 w 93"/>
                <a:gd name="T53" fmla="*/ 0 h 46"/>
                <a:gd name="T54" fmla="*/ 39 w 93"/>
                <a:gd name="T55" fmla="*/ 0 h 46"/>
                <a:gd name="T56" fmla="*/ 42 w 93"/>
                <a:gd name="T57" fmla="*/ 0 h 46"/>
                <a:gd name="T58" fmla="*/ 44 w 93"/>
                <a:gd name="T59" fmla="*/ 0 h 46"/>
                <a:gd name="T60" fmla="*/ 46 w 93"/>
                <a:gd name="T61" fmla="*/ 1 h 46"/>
                <a:gd name="T62" fmla="*/ 48 w 93"/>
                <a:gd name="T63" fmla="*/ 1 h 46"/>
                <a:gd name="T64" fmla="*/ 51 w 93"/>
                <a:gd name="T65" fmla="*/ 2 h 46"/>
                <a:gd name="T66" fmla="*/ 53 w 93"/>
                <a:gd name="T67" fmla="*/ 4 h 46"/>
                <a:gd name="T68" fmla="*/ 55 w 93"/>
                <a:gd name="T69" fmla="*/ 4 h 46"/>
                <a:gd name="T70" fmla="*/ 57 w 93"/>
                <a:gd name="T71" fmla="*/ 5 h 46"/>
                <a:gd name="T72" fmla="*/ 60 w 93"/>
                <a:gd name="T73" fmla="*/ 6 h 46"/>
                <a:gd name="T74" fmla="*/ 61 w 93"/>
                <a:gd name="T75" fmla="*/ 8 h 46"/>
                <a:gd name="T76" fmla="*/ 63 w 93"/>
                <a:gd name="T77" fmla="*/ 9 h 46"/>
                <a:gd name="T78" fmla="*/ 64 w 93"/>
                <a:gd name="T79" fmla="*/ 11 h 46"/>
                <a:gd name="T80" fmla="*/ 67 w 93"/>
                <a:gd name="T81" fmla="*/ 12 h 46"/>
                <a:gd name="T82" fmla="*/ 67 w 93"/>
                <a:gd name="T83" fmla="*/ 14 h 46"/>
                <a:gd name="T84" fmla="*/ 70 w 93"/>
                <a:gd name="T85" fmla="*/ 16 h 46"/>
                <a:gd name="T86" fmla="*/ 70 w 93"/>
                <a:gd name="T87" fmla="*/ 19 h 46"/>
                <a:gd name="T88" fmla="*/ 71 w 93"/>
                <a:gd name="T89" fmla="*/ 20 h 46"/>
                <a:gd name="T90" fmla="*/ 71 w 93"/>
                <a:gd name="T91" fmla="*/ 22 h 46"/>
                <a:gd name="T92" fmla="*/ 72 w 93"/>
                <a:gd name="T93" fmla="*/ 25 h 46"/>
                <a:gd name="T94" fmla="*/ 73 w 93"/>
                <a:gd name="T95" fmla="*/ 26 h 46"/>
                <a:gd name="T96" fmla="*/ 74 w 93"/>
                <a:gd name="T97" fmla="*/ 29 h 46"/>
                <a:gd name="T98" fmla="*/ 75 w 93"/>
                <a:gd name="T99" fmla="*/ 31 h 46"/>
                <a:gd name="T100" fmla="*/ 75 w 93"/>
                <a:gd name="T101" fmla="*/ 33 h 46"/>
                <a:gd name="T102" fmla="*/ 75 w 93"/>
                <a:gd name="T103" fmla="*/ 36 h 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6"/>
                <a:gd name="T158" fmla="*/ 93 w 93"/>
                <a:gd name="T159" fmla="*/ 46 h 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6">
                  <a:moveTo>
                    <a:pt x="0" y="45"/>
                  </a:moveTo>
                  <a:lnTo>
                    <a:pt x="0" y="45"/>
                  </a:lnTo>
                  <a:lnTo>
                    <a:pt x="0" y="42"/>
                  </a:lnTo>
                  <a:lnTo>
                    <a:pt x="0" y="39"/>
                  </a:lnTo>
                  <a:lnTo>
                    <a:pt x="1" y="37"/>
                  </a:lnTo>
                  <a:lnTo>
                    <a:pt x="1" y="32"/>
                  </a:lnTo>
                  <a:lnTo>
                    <a:pt x="2" y="31"/>
                  </a:lnTo>
                  <a:lnTo>
                    <a:pt x="3" y="28"/>
                  </a:lnTo>
                  <a:lnTo>
                    <a:pt x="4" y="25"/>
                  </a:lnTo>
                  <a:lnTo>
                    <a:pt x="4" y="24"/>
                  </a:lnTo>
                  <a:lnTo>
                    <a:pt x="6" y="20"/>
                  </a:lnTo>
                  <a:lnTo>
                    <a:pt x="9" y="18"/>
                  </a:lnTo>
                  <a:lnTo>
                    <a:pt x="11" y="16"/>
                  </a:lnTo>
                  <a:lnTo>
                    <a:pt x="12" y="14"/>
                  </a:lnTo>
                  <a:lnTo>
                    <a:pt x="13" y="11"/>
                  </a:lnTo>
                  <a:lnTo>
                    <a:pt x="17" y="10"/>
                  </a:lnTo>
                  <a:lnTo>
                    <a:pt x="20" y="8"/>
                  </a:lnTo>
                  <a:lnTo>
                    <a:pt x="21" y="7"/>
                  </a:lnTo>
                  <a:lnTo>
                    <a:pt x="22" y="6"/>
                  </a:lnTo>
                  <a:lnTo>
                    <a:pt x="26" y="4"/>
                  </a:lnTo>
                  <a:lnTo>
                    <a:pt x="29" y="2"/>
                  </a:lnTo>
                  <a:lnTo>
                    <a:pt x="31" y="1"/>
                  </a:lnTo>
                  <a:lnTo>
                    <a:pt x="35" y="1"/>
                  </a:lnTo>
                  <a:lnTo>
                    <a:pt x="38" y="0"/>
                  </a:lnTo>
                  <a:lnTo>
                    <a:pt x="39" y="0"/>
                  </a:lnTo>
                  <a:lnTo>
                    <a:pt x="43" y="0"/>
                  </a:lnTo>
                  <a:lnTo>
                    <a:pt x="45" y="0"/>
                  </a:lnTo>
                  <a:lnTo>
                    <a:pt x="48" y="0"/>
                  </a:lnTo>
                  <a:lnTo>
                    <a:pt x="51" y="0"/>
                  </a:lnTo>
                  <a:lnTo>
                    <a:pt x="54" y="0"/>
                  </a:lnTo>
                  <a:lnTo>
                    <a:pt x="56" y="1"/>
                  </a:lnTo>
                  <a:lnTo>
                    <a:pt x="59" y="1"/>
                  </a:lnTo>
                  <a:lnTo>
                    <a:pt x="62" y="2"/>
                  </a:lnTo>
                  <a:lnTo>
                    <a:pt x="65" y="4"/>
                  </a:lnTo>
                  <a:lnTo>
                    <a:pt x="67" y="6"/>
                  </a:lnTo>
                  <a:lnTo>
                    <a:pt x="70" y="7"/>
                  </a:lnTo>
                  <a:lnTo>
                    <a:pt x="73" y="8"/>
                  </a:lnTo>
                  <a:lnTo>
                    <a:pt x="74" y="10"/>
                  </a:lnTo>
                  <a:lnTo>
                    <a:pt x="77" y="11"/>
                  </a:lnTo>
                  <a:lnTo>
                    <a:pt x="79" y="14"/>
                  </a:lnTo>
                  <a:lnTo>
                    <a:pt x="82" y="16"/>
                  </a:lnTo>
                  <a:lnTo>
                    <a:pt x="82" y="18"/>
                  </a:lnTo>
                  <a:lnTo>
                    <a:pt x="85" y="20"/>
                  </a:lnTo>
                  <a:lnTo>
                    <a:pt x="86" y="24"/>
                  </a:lnTo>
                  <a:lnTo>
                    <a:pt x="88" y="25"/>
                  </a:lnTo>
                  <a:lnTo>
                    <a:pt x="88" y="28"/>
                  </a:lnTo>
                  <a:lnTo>
                    <a:pt x="89" y="31"/>
                  </a:lnTo>
                  <a:lnTo>
                    <a:pt x="90" y="32"/>
                  </a:lnTo>
                  <a:lnTo>
                    <a:pt x="91" y="37"/>
                  </a:lnTo>
                  <a:lnTo>
                    <a:pt x="92" y="39"/>
                  </a:lnTo>
                  <a:lnTo>
                    <a:pt x="92" y="42"/>
                  </a:lnTo>
                  <a:lnTo>
                    <a:pt x="92" y="45"/>
                  </a:lnTo>
                </a:path>
              </a:pathLst>
            </a:custGeom>
            <a:noFill/>
            <a:ln w="19050">
              <a:solidFill>
                <a:srgbClr val="000000"/>
              </a:solidFill>
              <a:round/>
              <a:headEnd/>
              <a:tailEnd/>
            </a:ln>
          </p:spPr>
          <p:txBody>
            <a:bodyPr lIns="0" tIns="0" rIns="0" bIns="0"/>
            <a:lstStyle/>
            <a:p>
              <a:endParaRPr lang="en-US" dirty="0"/>
            </a:p>
          </p:txBody>
        </p:sp>
        <p:sp>
          <p:nvSpPr>
            <p:cNvPr id="21540" name="Freeform 53"/>
            <p:cNvSpPr>
              <a:spLocks/>
            </p:cNvSpPr>
            <p:nvPr/>
          </p:nvSpPr>
          <p:spPr bwMode="auto">
            <a:xfrm>
              <a:off x="1964" y="3068"/>
              <a:ext cx="83" cy="42"/>
            </a:xfrm>
            <a:custGeom>
              <a:avLst/>
              <a:gdLst>
                <a:gd name="T0" fmla="*/ 0 w 91"/>
                <a:gd name="T1" fmla="*/ 0 h 47"/>
                <a:gd name="T2" fmla="*/ 0 w 91"/>
                <a:gd name="T3" fmla="*/ 0 h 47"/>
                <a:gd name="T4" fmla="*/ 0 w 91"/>
                <a:gd name="T5" fmla="*/ 3 h 47"/>
                <a:gd name="T6" fmla="*/ 0 w 91"/>
                <a:gd name="T7" fmla="*/ 4 h 47"/>
                <a:gd name="T8" fmla="*/ 0 w 91"/>
                <a:gd name="T9" fmla="*/ 6 h 47"/>
                <a:gd name="T10" fmla="*/ 1 w 91"/>
                <a:gd name="T11" fmla="*/ 9 h 47"/>
                <a:gd name="T12" fmla="*/ 2 w 91"/>
                <a:gd name="T13" fmla="*/ 12 h 47"/>
                <a:gd name="T14" fmla="*/ 2 w 91"/>
                <a:gd name="T15" fmla="*/ 13 h 47"/>
                <a:gd name="T16" fmla="*/ 5 w 91"/>
                <a:gd name="T17" fmla="*/ 15 h 47"/>
                <a:gd name="T18" fmla="*/ 5 w 91"/>
                <a:gd name="T19" fmla="*/ 19 h 47"/>
                <a:gd name="T20" fmla="*/ 5 w 91"/>
                <a:gd name="T21" fmla="*/ 19 h 47"/>
                <a:gd name="T22" fmla="*/ 6 w 91"/>
                <a:gd name="T23" fmla="*/ 21 h 47"/>
                <a:gd name="T24" fmla="*/ 8 w 91"/>
                <a:gd name="T25" fmla="*/ 25 h 47"/>
                <a:gd name="T26" fmla="*/ 10 w 91"/>
                <a:gd name="T27" fmla="*/ 26 h 47"/>
                <a:gd name="T28" fmla="*/ 12 w 91"/>
                <a:gd name="T29" fmla="*/ 27 h 47"/>
                <a:gd name="T30" fmla="*/ 13 w 91"/>
                <a:gd name="T31" fmla="*/ 29 h 47"/>
                <a:gd name="T32" fmla="*/ 15 w 91"/>
                <a:gd name="T33" fmla="*/ 30 h 47"/>
                <a:gd name="T34" fmla="*/ 18 w 91"/>
                <a:gd name="T35" fmla="*/ 31 h 47"/>
                <a:gd name="T36" fmla="*/ 19 w 91"/>
                <a:gd name="T37" fmla="*/ 33 h 47"/>
                <a:gd name="T38" fmla="*/ 22 w 91"/>
                <a:gd name="T39" fmla="*/ 34 h 47"/>
                <a:gd name="T40" fmla="*/ 24 w 91"/>
                <a:gd name="T41" fmla="*/ 34 h 47"/>
                <a:gd name="T42" fmla="*/ 26 w 91"/>
                <a:gd name="T43" fmla="*/ 34 h 47"/>
                <a:gd name="T44" fmla="*/ 29 w 91"/>
                <a:gd name="T45" fmla="*/ 36 h 47"/>
                <a:gd name="T46" fmla="*/ 31 w 91"/>
                <a:gd name="T47" fmla="*/ 36 h 47"/>
                <a:gd name="T48" fmla="*/ 33 w 91"/>
                <a:gd name="T49" fmla="*/ 37 h 47"/>
                <a:gd name="T50" fmla="*/ 36 w 91"/>
                <a:gd name="T51" fmla="*/ 37 h 47"/>
                <a:gd name="T52" fmla="*/ 37 w 91"/>
                <a:gd name="T53" fmla="*/ 37 h 47"/>
                <a:gd name="T54" fmla="*/ 40 w 91"/>
                <a:gd name="T55" fmla="*/ 37 h 47"/>
                <a:gd name="T56" fmla="*/ 43 w 91"/>
                <a:gd name="T57" fmla="*/ 37 h 47"/>
                <a:gd name="T58" fmla="*/ 45 w 91"/>
                <a:gd name="T59" fmla="*/ 36 h 47"/>
                <a:gd name="T60" fmla="*/ 47 w 91"/>
                <a:gd name="T61" fmla="*/ 36 h 47"/>
                <a:gd name="T62" fmla="*/ 50 w 91"/>
                <a:gd name="T63" fmla="*/ 34 h 47"/>
                <a:gd name="T64" fmla="*/ 52 w 91"/>
                <a:gd name="T65" fmla="*/ 34 h 47"/>
                <a:gd name="T66" fmla="*/ 54 w 91"/>
                <a:gd name="T67" fmla="*/ 34 h 47"/>
                <a:gd name="T68" fmla="*/ 55 w 91"/>
                <a:gd name="T69" fmla="*/ 33 h 47"/>
                <a:gd name="T70" fmla="*/ 58 w 91"/>
                <a:gd name="T71" fmla="*/ 31 h 47"/>
                <a:gd name="T72" fmla="*/ 60 w 91"/>
                <a:gd name="T73" fmla="*/ 30 h 47"/>
                <a:gd name="T74" fmla="*/ 62 w 91"/>
                <a:gd name="T75" fmla="*/ 29 h 47"/>
                <a:gd name="T76" fmla="*/ 64 w 91"/>
                <a:gd name="T77" fmla="*/ 27 h 47"/>
                <a:gd name="T78" fmla="*/ 65 w 91"/>
                <a:gd name="T79" fmla="*/ 26 h 47"/>
                <a:gd name="T80" fmla="*/ 67 w 91"/>
                <a:gd name="T81" fmla="*/ 25 h 47"/>
                <a:gd name="T82" fmla="*/ 68 w 91"/>
                <a:gd name="T83" fmla="*/ 21 h 47"/>
                <a:gd name="T84" fmla="*/ 70 w 91"/>
                <a:gd name="T85" fmla="*/ 19 h 47"/>
                <a:gd name="T86" fmla="*/ 71 w 91"/>
                <a:gd name="T87" fmla="*/ 19 h 47"/>
                <a:gd name="T88" fmla="*/ 71 w 91"/>
                <a:gd name="T89" fmla="*/ 15 h 47"/>
                <a:gd name="T90" fmla="*/ 72 w 91"/>
                <a:gd name="T91" fmla="*/ 13 h 47"/>
                <a:gd name="T92" fmla="*/ 73 w 91"/>
                <a:gd name="T93" fmla="*/ 12 h 47"/>
                <a:gd name="T94" fmla="*/ 74 w 91"/>
                <a:gd name="T95" fmla="*/ 9 h 47"/>
                <a:gd name="T96" fmla="*/ 75 w 91"/>
                <a:gd name="T97" fmla="*/ 6 h 47"/>
                <a:gd name="T98" fmla="*/ 75 w 91"/>
                <a:gd name="T99" fmla="*/ 4 h 47"/>
                <a:gd name="T100" fmla="*/ 75 w 91"/>
                <a:gd name="T101" fmla="*/ 3 h 47"/>
                <a:gd name="T102" fmla="*/ 75 w 91"/>
                <a:gd name="T103" fmla="*/ 0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
                <a:gd name="T157" fmla="*/ 0 h 47"/>
                <a:gd name="T158" fmla="*/ 91 w 9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 h="47">
                  <a:moveTo>
                    <a:pt x="0" y="0"/>
                  </a:moveTo>
                  <a:lnTo>
                    <a:pt x="0" y="0"/>
                  </a:lnTo>
                  <a:lnTo>
                    <a:pt x="0" y="3"/>
                  </a:lnTo>
                  <a:lnTo>
                    <a:pt x="0" y="5"/>
                  </a:lnTo>
                  <a:lnTo>
                    <a:pt x="0" y="8"/>
                  </a:lnTo>
                  <a:lnTo>
                    <a:pt x="1" y="11"/>
                  </a:lnTo>
                  <a:lnTo>
                    <a:pt x="2" y="15"/>
                  </a:lnTo>
                  <a:lnTo>
                    <a:pt x="2" y="17"/>
                  </a:lnTo>
                  <a:lnTo>
                    <a:pt x="5" y="19"/>
                  </a:lnTo>
                  <a:lnTo>
                    <a:pt x="6" y="23"/>
                  </a:lnTo>
                  <a:lnTo>
                    <a:pt x="6" y="24"/>
                  </a:lnTo>
                  <a:lnTo>
                    <a:pt x="8" y="27"/>
                  </a:lnTo>
                  <a:lnTo>
                    <a:pt x="10" y="31"/>
                  </a:lnTo>
                  <a:lnTo>
                    <a:pt x="12" y="32"/>
                  </a:lnTo>
                  <a:lnTo>
                    <a:pt x="14" y="34"/>
                  </a:lnTo>
                  <a:lnTo>
                    <a:pt x="15" y="36"/>
                  </a:lnTo>
                  <a:lnTo>
                    <a:pt x="18" y="38"/>
                  </a:lnTo>
                  <a:lnTo>
                    <a:pt x="22" y="39"/>
                  </a:lnTo>
                  <a:lnTo>
                    <a:pt x="23" y="41"/>
                  </a:lnTo>
                  <a:lnTo>
                    <a:pt x="26" y="42"/>
                  </a:lnTo>
                  <a:lnTo>
                    <a:pt x="28" y="43"/>
                  </a:lnTo>
                  <a:lnTo>
                    <a:pt x="32" y="43"/>
                  </a:lnTo>
                  <a:lnTo>
                    <a:pt x="35" y="45"/>
                  </a:lnTo>
                  <a:lnTo>
                    <a:pt x="37" y="45"/>
                  </a:lnTo>
                  <a:lnTo>
                    <a:pt x="40" y="46"/>
                  </a:lnTo>
                  <a:lnTo>
                    <a:pt x="43" y="46"/>
                  </a:lnTo>
                  <a:lnTo>
                    <a:pt x="45" y="46"/>
                  </a:lnTo>
                  <a:lnTo>
                    <a:pt x="48" y="46"/>
                  </a:lnTo>
                  <a:lnTo>
                    <a:pt x="51" y="46"/>
                  </a:lnTo>
                  <a:lnTo>
                    <a:pt x="54" y="45"/>
                  </a:lnTo>
                  <a:lnTo>
                    <a:pt x="56" y="45"/>
                  </a:lnTo>
                  <a:lnTo>
                    <a:pt x="60" y="43"/>
                  </a:lnTo>
                  <a:lnTo>
                    <a:pt x="62" y="43"/>
                  </a:lnTo>
                  <a:lnTo>
                    <a:pt x="65" y="42"/>
                  </a:lnTo>
                  <a:lnTo>
                    <a:pt x="66" y="41"/>
                  </a:lnTo>
                  <a:lnTo>
                    <a:pt x="70" y="39"/>
                  </a:lnTo>
                  <a:lnTo>
                    <a:pt x="72" y="38"/>
                  </a:lnTo>
                  <a:lnTo>
                    <a:pt x="75" y="36"/>
                  </a:lnTo>
                  <a:lnTo>
                    <a:pt x="77" y="34"/>
                  </a:lnTo>
                  <a:lnTo>
                    <a:pt x="78" y="32"/>
                  </a:lnTo>
                  <a:lnTo>
                    <a:pt x="80" y="31"/>
                  </a:lnTo>
                  <a:lnTo>
                    <a:pt x="82" y="27"/>
                  </a:lnTo>
                  <a:lnTo>
                    <a:pt x="84" y="24"/>
                  </a:lnTo>
                  <a:lnTo>
                    <a:pt x="85" y="23"/>
                  </a:lnTo>
                  <a:lnTo>
                    <a:pt x="86" y="19"/>
                  </a:lnTo>
                  <a:lnTo>
                    <a:pt x="87" y="17"/>
                  </a:lnTo>
                  <a:lnTo>
                    <a:pt x="88" y="15"/>
                  </a:lnTo>
                  <a:lnTo>
                    <a:pt x="89" y="11"/>
                  </a:lnTo>
                  <a:lnTo>
                    <a:pt x="90" y="8"/>
                  </a:lnTo>
                  <a:lnTo>
                    <a:pt x="90" y="5"/>
                  </a:lnTo>
                  <a:lnTo>
                    <a:pt x="90" y="3"/>
                  </a:lnTo>
                  <a:lnTo>
                    <a:pt x="90" y="0"/>
                  </a:lnTo>
                </a:path>
              </a:pathLst>
            </a:custGeom>
            <a:noFill/>
            <a:ln w="19050">
              <a:solidFill>
                <a:srgbClr val="000000"/>
              </a:solidFill>
              <a:round/>
              <a:headEnd/>
              <a:tailEnd/>
            </a:ln>
          </p:spPr>
          <p:txBody>
            <a:bodyPr lIns="0" tIns="0" rIns="0" bIns="0"/>
            <a:lstStyle/>
            <a:p>
              <a:endParaRPr lang="en-US" dirty="0"/>
            </a:p>
          </p:txBody>
        </p:sp>
        <p:sp>
          <p:nvSpPr>
            <p:cNvPr id="21541" name="Line 54"/>
            <p:cNvSpPr>
              <a:spLocks noChangeShapeType="1"/>
            </p:cNvSpPr>
            <p:nvPr/>
          </p:nvSpPr>
          <p:spPr bwMode="auto">
            <a:xfrm flipV="1">
              <a:off x="1968" y="2727"/>
              <a:ext cx="0" cy="234"/>
            </a:xfrm>
            <a:prstGeom prst="line">
              <a:avLst/>
            </a:prstGeom>
            <a:noFill/>
            <a:ln w="19050">
              <a:solidFill>
                <a:srgbClr val="000000"/>
              </a:solidFill>
              <a:round/>
              <a:headEnd/>
              <a:tailEnd/>
            </a:ln>
          </p:spPr>
          <p:txBody>
            <a:bodyPr lIns="0" tIns="0" rIns="0" bIns="0"/>
            <a:lstStyle/>
            <a:p>
              <a:endParaRPr lang="en-US" dirty="0"/>
            </a:p>
          </p:txBody>
        </p:sp>
        <p:sp>
          <p:nvSpPr>
            <p:cNvPr id="21542" name="Freeform 55"/>
            <p:cNvSpPr>
              <a:spLocks/>
            </p:cNvSpPr>
            <p:nvPr/>
          </p:nvSpPr>
          <p:spPr bwMode="auto">
            <a:xfrm>
              <a:off x="1955" y="2693"/>
              <a:ext cx="24" cy="45"/>
            </a:xfrm>
            <a:custGeom>
              <a:avLst/>
              <a:gdLst>
                <a:gd name="T0" fmla="*/ 12 w 26"/>
                <a:gd name="T1" fmla="*/ 0 h 51"/>
                <a:gd name="T2" fmla="*/ 0 w 26"/>
                <a:gd name="T3" fmla="*/ 39 h 51"/>
                <a:gd name="T4" fmla="*/ 12 w 26"/>
                <a:gd name="T5" fmla="*/ 30 h 51"/>
                <a:gd name="T6" fmla="*/ 21 w 26"/>
                <a:gd name="T7" fmla="*/ 39 h 51"/>
                <a:gd name="T8" fmla="*/ 12 w 26"/>
                <a:gd name="T9" fmla="*/ 0 h 51"/>
                <a:gd name="T10" fmla="*/ 12 w 26"/>
                <a:gd name="T11" fmla="*/ 0 h 51"/>
                <a:gd name="T12" fmla="*/ 0 60000 65536"/>
                <a:gd name="T13" fmla="*/ 0 60000 65536"/>
                <a:gd name="T14" fmla="*/ 0 60000 65536"/>
                <a:gd name="T15" fmla="*/ 0 60000 65536"/>
                <a:gd name="T16" fmla="*/ 0 60000 65536"/>
                <a:gd name="T17" fmla="*/ 0 60000 65536"/>
                <a:gd name="T18" fmla="*/ 0 w 26"/>
                <a:gd name="T19" fmla="*/ 0 h 51"/>
                <a:gd name="T20" fmla="*/ 26 w 26"/>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6" h="51">
                  <a:moveTo>
                    <a:pt x="14" y="0"/>
                  </a:moveTo>
                  <a:lnTo>
                    <a:pt x="0" y="50"/>
                  </a:lnTo>
                  <a:lnTo>
                    <a:pt x="14" y="38"/>
                  </a:lnTo>
                  <a:lnTo>
                    <a:pt x="25" y="50"/>
                  </a:lnTo>
                  <a:lnTo>
                    <a:pt x="14" y="0"/>
                  </a:lnTo>
                </a:path>
              </a:pathLst>
            </a:custGeom>
            <a:solidFill>
              <a:srgbClr val="000000"/>
            </a:solidFill>
            <a:ln w="19050">
              <a:solidFill>
                <a:srgbClr val="000000"/>
              </a:solidFill>
              <a:round/>
              <a:headEnd/>
              <a:tailEnd/>
            </a:ln>
          </p:spPr>
          <p:txBody>
            <a:bodyPr lIns="0" tIns="0" rIns="0" bIns="0"/>
            <a:lstStyle/>
            <a:p>
              <a:endParaRPr lang="en-US" dirty="0"/>
            </a:p>
          </p:txBody>
        </p:sp>
        <p:sp>
          <p:nvSpPr>
            <p:cNvPr id="21543" name="Line 56"/>
            <p:cNvSpPr>
              <a:spLocks noChangeShapeType="1"/>
            </p:cNvSpPr>
            <p:nvPr/>
          </p:nvSpPr>
          <p:spPr bwMode="auto">
            <a:xfrm>
              <a:off x="2469" y="2068"/>
              <a:ext cx="230" cy="0"/>
            </a:xfrm>
            <a:prstGeom prst="line">
              <a:avLst/>
            </a:prstGeom>
            <a:noFill/>
            <a:ln w="19050">
              <a:solidFill>
                <a:srgbClr val="000000"/>
              </a:solidFill>
              <a:round/>
              <a:headEnd/>
              <a:tailEnd/>
            </a:ln>
          </p:spPr>
          <p:txBody>
            <a:bodyPr lIns="0" tIns="0" rIns="0" bIns="0"/>
            <a:lstStyle/>
            <a:p>
              <a:endParaRPr lang="en-US" dirty="0"/>
            </a:p>
          </p:txBody>
        </p:sp>
        <p:sp>
          <p:nvSpPr>
            <p:cNvPr id="21544" name="Freeform 57"/>
            <p:cNvSpPr>
              <a:spLocks/>
            </p:cNvSpPr>
            <p:nvPr/>
          </p:nvSpPr>
          <p:spPr bwMode="auto">
            <a:xfrm>
              <a:off x="1811" y="2052"/>
              <a:ext cx="51" cy="24"/>
            </a:xfrm>
            <a:custGeom>
              <a:avLst/>
              <a:gdLst>
                <a:gd name="T0" fmla="*/ 46 w 56"/>
                <a:gd name="T1" fmla="*/ 10 h 28"/>
                <a:gd name="T2" fmla="*/ 0 w 56"/>
                <a:gd name="T3" fmla="*/ 0 h 28"/>
                <a:gd name="T4" fmla="*/ 11 w 56"/>
                <a:gd name="T5" fmla="*/ 10 h 28"/>
                <a:gd name="T6" fmla="*/ 0 w 56"/>
                <a:gd name="T7" fmla="*/ 20 h 28"/>
                <a:gd name="T8" fmla="*/ 46 w 56"/>
                <a:gd name="T9" fmla="*/ 10 h 28"/>
                <a:gd name="T10" fmla="*/ 46 w 56"/>
                <a:gd name="T11" fmla="*/ 10 h 28"/>
                <a:gd name="T12" fmla="*/ 0 60000 65536"/>
                <a:gd name="T13" fmla="*/ 0 60000 65536"/>
                <a:gd name="T14" fmla="*/ 0 60000 65536"/>
                <a:gd name="T15" fmla="*/ 0 60000 65536"/>
                <a:gd name="T16" fmla="*/ 0 60000 65536"/>
                <a:gd name="T17" fmla="*/ 0 60000 65536"/>
                <a:gd name="T18" fmla="*/ 0 w 56"/>
                <a:gd name="T19" fmla="*/ 0 h 28"/>
                <a:gd name="T20" fmla="*/ 56 w 5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6" h="28">
                  <a:moveTo>
                    <a:pt x="55" y="14"/>
                  </a:moveTo>
                  <a:lnTo>
                    <a:pt x="0" y="0"/>
                  </a:lnTo>
                  <a:lnTo>
                    <a:pt x="13" y="14"/>
                  </a:lnTo>
                  <a:lnTo>
                    <a:pt x="0" y="27"/>
                  </a:lnTo>
                  <a:lnTo>
                    <a:pt x="55" y="14"/>
                  </a:lnTo>
                </a:path>
              </a:pathLst>
            </a:custGeom>
            <a:solidFill>
              <a:srgbClr val="000000"/>
            </a:solidFill>
            <a:ln w="19050">
              <a:solidFill>
                <a:srgbClr val="000000"/>
              </a:solidFill>
              <a:round/>
              <a:headEnd/>
              <a:tailEnd/>
            </a:ln>
          </p:spPr>
          <p:txBody>
            <a:bodyPr lIns="0" tIns="0" rIns="0" bIns="0"/>
            <a:lstStyle/>
            <a:p>
              <a:endParaRPr lang="en-US" dirty="0"/>
            </a:p>
          </p:txBody>
        </p:sp>
        <p:sp>
          <p:nvSpPr>
            <p:cNvPr id="21545" name="Line 58"/>
            <p:cNvSpPr>
              <a:spLocks noChangeShapeType="1"/>
            </p:cNvSpPr>
            <p:nvPr/>
          </p:nvSpPr>
          <p:spPr bwMode="auto">
            <a:xfrm>
              <a:off x="2099" y="2070"/>
              <a:ext cx="70" cy="0"/>
            </a:xfrm>
            <a:prstGeom prst="line">
              <a:avLst/>
            </a:prstGeom>
            <a:noFill/>
            <a:ln w="19050">
              <a:solidFill>
                <a:srgbClr val="000000"/>
              </a:solidFill>
              <a:round/>
              <a:headEnd/>
              <a:tailEnd/>
            </a:ln>
          </p:spPr>
          <p:txBody>
            <a:bodyPr lIns="0" tIns="0" rIns="0" bIns="0"/>
            <a:lstStyle/>
            <a:p>
              <a:endParaRPr lang="en-US" dirty="0"/>
            </a:p>
          </p:txBody>
        </p:sp>
        <p:sp>
          <p:nvSpPr>
            <p:cNvPr id="21546" name="Freeform 59"/>
            <p:cNvSpPr>
              <a:spLocks/>
            </p:cNvSpPr>
            <p:nvPr/>
          </p:nvSpPr>
          <p:spPr bwMode="auto">
            <a:xfrm>
              <a:off x="1973" y="2186"/>
              <a:ext cx="23" cy="46"/>
            </a:xfrm>
            <a:custGeom>
              <a:avLst/>
              <a:gdLst>
                <a:gd name="T0" fmla="*/ 11 w 26"/>
                <a:gd name="T1" fmla="*/ 0 h 52"/>
                <a:gd name="T2" fmla="*/ 0 w 26"/>
                <a:gd name="T3" fmla="*/ 40 h 52"/>
                <a:gd name="T4" fmla="*/ 11 w 26"/>
                <a:gd name="T5" fmla="*/ 31 h 52"/>
                <a:gd name="T6" fmla="*/ 19 w 26"/>
                <a:gd name="T7" fmla="*/ 40 h 52"/>
                <a:gd name="T8" fmla="*/ 11 w 26"/>
                <a:gd name="T9" fmla="*/ 0 h 52"/>
                <a:gd name="T10" fmla="*/ 11 w 26"/>
                <a:gd name="T11" fmla="*/ 0 h 52"/>
                <a:gd name="T12" fmla="*/ 0 60000 65536"/>
                <a:gd name="T13" fmla="*/ 0 60000 65536"/>
                <a:gd name="T14" fmla="*/ 0 60000 65536"/>
                <a:gd name="T15" fmla="*/ 0 60000 65536"/>
                <a:gd name="T16" fmla="*/ 0 60000 65536"/>
                <a:gd name="T17" fmla="*/ 0 60000 65536"/>
                <a:gd name="T18" fmla="*/ 0 w 26"/>
                <a:gd name="T19" fmla="*/ 0 h 52"/>
                <a:gd name="T20" fmla="*/ 26 w 2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6" h="52">
                  <a:moveTo>
                    <a:pt x="13" y="0"/>
                  </a:moveTo>
                  <a:lnTo>
                    <a:pt x="0" y="51"/>
                  </a:lnTo>
                  <a:lnTo>
                    <a:pt x="13" y="39"/>
                  </a:lnTo>
                  <a:lnTo>
                    <a:pt x="25" y="51"/>
                  </a:lnTo>
                  <a:lnTo>
                    <a:pt x="13" y="0"/>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9" name="Group 60"/>
            <p:cNvGrpSpPr>
              <a:grpSpLocks/>
            </p:cNvGrpSpPr>
            <p:nvPr/>
          </p:nvGrpSpPr>
          <p:grpSpPr bwMode="auto">
            <a:xfrm>
              <a:off x="2738" y="1852"/>
              <a:ext cx="244" cy="382"/>
              <a:chOff x="3981" y="995"/>
              <a:chExt cx="269" cy="433"/>
            </a:xfrm>
          </p:grpSpPr>
          <p:sp>
            <p:nvSpPr>
              <p:cNvPr id="21566" name="Freeform 61"/>
              <p:cNvSpPr>
                <a:spLocks/>
              </p:cNvSpPr>
              <p:nvPr/>
            </p:nvSpPr>
            <p:spPr bwMode="auto">
              <a:xfrm>
                <a:off x="3981" y="1086"/>
                <a:ext cx="269" cy="269"/>
              </a:xfrm>
              <a:custGeom>
                <a:avLst/>
                <a:gdLst>
                  <a:gd name="T0" fmla="*/ 268 w 269"/>
                  <a:gd name="T1" fmla="*/ 0 h 269"/>
                  <a:gd name="T2" fmla="*/ 268 w 269"/>
                  <a:gd name="T3" fmla="*/ 268 h 269"/>
                  <a:gd name="T4" fmla="*/ 0 w 269"/>
                  <a:gd name="T5" fmla="*/ 268 h 269"/>
                  <a:gd name="T6" fmla="*/ 0 w 269"/>
                  <a:gd name="T7" fmla="*/ 0 h 269"/>
                  <a:gd name="T8" fmla="*/ 268 w 269"/>
                  <a:gd name="T9" fmla="*/ 0 h 269"/>
                  <a:gd name="T10" fmla="*/ 0 60000 65536"/>
                  <a:gd name="T11" fmla="*/ 0 60000 65536"/>
                  <a:gd name="T12" fmla="*/ 0 60000 65536"/>
                  <a:gd name="T13" fmla="*/ 0 60000 65536"/>
                  <a:gd name="T14" fmla="*/ 0 60000 65536"/>
                  <a:gd name="T15" fmla="*/ 0 w 269"/>
                  <a:gd name="T16" fmla="*/ 0 h 269"/>
                  <a:gd name="T17" fmla="*/ 269 w 269"/>
                  <a:gd name="T18" fmla="*/ 269 h 269"/>
                </a:gdLst>
                <a:ahLst/>
                <a:cxnLst>
                  <a:cxn ang="T10">
                    <a:pos x="T0" y="T1"/>
                  </a:cxn>
                  <a:cxn ang="T11">
                    <a:pos x="T2" y="T3"/>
                  </a:cxn>
                  <a:cxn ang="T12">
                    <a:pos x="T4" y="T5"/>
                  </a:cxn>
                  <a:cxn ang="T13">
                    <a:pos x="T6" y="T7"/>
                  </a:cxn>
                  <a:cxn ang="T14">
                    <a:pos x="T8" y="T9"/>
                  </a:cxn>
                </a:cxnLst>
                <a:rect l="T15" t="T16" r="T17" b="T18"/>
                <a:pathLst>
                  <a:path w="269" h="269">
                    <a:moveTo>
                      <a:pt x="268" y="0"/>
                    </a:moveTo>
                    <a:lnTo>
                      <a:pt x="268" y="268"/>
                    </a:lnTo>
                    <a:lnTo>
                      <a:pt x="0" y="268"/>
                    </a:lnTo>
                    <a:lnTo>
                      <a:pt x="0" y="0"/>
                    </a:lnTo>
                    <a:lnTo>
                      <a:pt x="268" y="0"/>
                    </a:lnTo>
                  </a:path>
                </a:pathLst>
              </a:custGeom>
              <a:noFill/>
              <a:ln w="19050">
                <a:solidFill>
                  <a:schemeClr val="tx1"/>
                </a:solidFill>
                <a:round/>
                <a:headEnd/>
                <a:tailEnd/>
              </a:ln>
            </p:spPr>
            <p:txBody>
              <a:bodyPr lIns="0" tIns="0" rIns="0" bIns="0"/>
              <a:lstStyle/>
              <a:p>
                <a:endParaRPr lang="en-US" dirty="0"/>
              </a:p>
            </p:txBody>
          </p:sp>
          <p:sp>
            <p:nvSpPr>
              <p:cNvPr id="21567" name="Line 62"/>
              <p:cNvSpPr>
                <a:spLocks noChangeShapeType="1"/>
              </p:cNvSpPr>
              <p:nvPr/>
            </p:nvSpPr>
            <p:spPr bwMode="auto">
              <a:xfrm flipV="1">
                <a:off x="4076" y="1033"/>
                <a:ext cx="96" cy="395"/>
              </a:xfrm>
              <a:prstGeom prst="line">
                <a:avLst/>
              </a:prstGeom>
              <a:noFill/>
              <a:ln w="19050">
                <a:solidFill>
                  <a:schemeClr val="tx1"/>
                </a:solidFill>
                <a:round/>
                <a:headEnd/>
                <a:tailEnd/>
              </a:ln>
            </p:spPr>
            <p:txBody>
              <a:bodyPr lIns="0" tIns="0" rIns="0" bIns="0"/>
              <a:lstStyle/>
              <a:p>
                <a:endParaRPr lang="en-US" dirty="0"/>
              </a:p>
            </p:txBody>
          </p:sp>
          <p:sp>
            <p:nvSpPr>
              <p:cNvPr id="21568" name="Freeform 63"/>
              <p:cNvSpPr>
                <a:spLocks/>
              </p:cNvSpPr>
              <p:nvPr/>
            </p:nvSpPr>
            <p:spPr bwMode="auto">
              <a:xfrm>
                <a:off x="4158" y="995"/>
                <a:ext cx="25" cy="54"/>
              </a:xfrm>
              <a:custGeom>
                <a:avLst/>
                <a:gdLst>
                  <a:gd name="T0" fmla="*/ 24 w 25"/>
                  <a:gd name="T1" fmla="*/ 0 h 54"/>
                  <a:gd name="T2" fmla="*/ 0 w 25"/>
                  <a:gd name="T3" fmla="*/ 47 h 54"/>
                  <a:gd name="T4" fmla="*/ 14 w 25"/>
                  <a:gd name="T5" fmla="*/ 38 h 54"/>
                  <a:gd name="T6" fmla="*/ 24 w 25"/>
                  <a:gd name="T7" fmla="*/ 53 h 54"/>
                  <a:gd name="T8" fmla="*/ 24 w 25"/>
                  <a:gd name="T9" fmla="*/ 0 h 54"/>
                  <a:gd name="T10" fmla="*/ 24 w 25"/>
                  <a:gd name="T11" fmla="*/ 0 h 54"/>
                  <a:gd name="T12" fmla="*/ 0 60000 65536"/>
                  <a:gd name="T13" fmla="*/ 0 60000 65536"/>
                  <a:gd name="T14" fmla="*/ 0 60000 65536"/>
                  <a:gd name="T15" fmla="*/ 0 60000 65536"/>
                  <a:gd name="T16" fmla="*/ 0 60000 65536"/>
                  <a:gd name="T17" fmla="*/ 0 60000 65536"/>
                  <a:gd name="T18" fmla="*/ 0 w 25"/>
                  <a:gd name="T19" fmla="*/ 0 h 54"/>
                  <a:gd name="T20" fmla="*/ 25 w 25"/>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5" h="54">
                    <a:moveTo>
                      <a:pt x="24" y="0"/>
                    </a:moveTo>
                    <a:lnTo>
                      <a:pt x="0" y="47"/>
                    </a:lnTo>
                    <a:lnTo>
                      <a:pt x="14" y="38"/>
                    </a:lnTo>
                    <a:lnTo>
                      <a:pt x="24" y="53"/>
                    </a:lnTo>
                    <a:lnTo>
                      <a:pt x="24" y="0"/>
                    </a:lnTo>
                  </a:path>
                </a:pathLst>
              </a:custGeom>
              <a:solidFill>
                <a:srgbClr val="000000"/>
              </a:solidFill>
              <a:ln w="19050">
                <a:solidFill>
                  <a:schemeClr val="tx1"/>
                </a:solidFill>
                <a:round/>
                <a:headEnd/>
                <a:tailEnd/>
              </a:ln>
            </p:spPr>
            <p:txBody>
              <a:bodyPr lIns="0" tIns="0" rIns="0" bIns="0"/>
              <a:lstStyle/>
              <a:p>
                <a:endParaRPr lang="en-US" dirty="0"/>
              </a:p>
            </p:txBody>
          </p:sp>
        </p:grpSp>
        <p:sp>
          <p:nvSpPr>
            <p:cNvPr id="21548" name="Freeform 64"/>
            <p:cNvSpPr>
              <a:spLocks/>
            </p:cNvSpPr>
            <p:nvPr/>
          </p:nvSpPr>
          <p:spPr bwMode="auto">
            <a:xfrm>
              <a:off x="2688" y="2057"/>
              <a:ext cx="51" cy="23"/>
            </a:xfrm>
            <a:custGeom>
              <a:avLst/>
              <a:gdLst>
                <a:gd name="T0" fmla="*/ 46 w 56"/>
                <a:gd name="T1" fmla="*/ 10 h 26"/>
                <a:gd name="T2" fmla="*/ 0 w 56"/>
                <a:gd name="T3" fmla="*/ 0 h 26"/>
                <a:gd name="T4" fmla="*/ 10 w 56"/>
                <a:gd name="T5" fmla="*/ 10 h 26"/>
                <a:gd name="T6" fmla="*/ 0 w 56"/>
                <a:gd name="T7" fmla="*/ 19 h 26"/>
                <a:gd name="T8" fmla="*/ 46 w 56"/>
                <a:gd name="T9" fmla="*/ 10 h 26"/>
                <a:gd name="T10" fmla="*/ 46 w 56"/>
                <a:gd name="T11" fmla="*/ 10 h 26"/>
                <a:gd name="T12" fmla="*/ 0 60000 65536"/>
                <a:gd name="T13" fmla="*/ 0 60000 65536"/>
                <a:gd name="T14" fmla="*/ 0 60000 65536"/>
                <a:gd name="T15" fmla="*/ 0 60000 65536"/>
                <a:gd name="T16" fmla="*/ 0 60000 65536"/>
                <a:gd name="T17" fmla="*/ 0 60000 65536"/>
                <a:gd name="T18" fmla="*/ 0 w 56"/>
                <a:gd name="T19" fmla="*/ 0 h 26"/>
                <a:gd name="T20" fmla="*/ 56 w 56"/>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6" h="26">
                  <a:moveTo>
                    <a:pt x="55" y="12"/>
                  </a:moveTo>
                  <a:lnTo>
                    <a:pt x="0" y="0"/>
                  </a:lnTo>
                  <a:lnTo>
                    <a:pt x="12" y="12"/>
                  </a:lnTo>
                  <a:lnTo>
                    <a:pt x="0" y="25"/>
                  </a:lnTo>
                  <a:lnTo>
                    <a:pt x="55"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10" name="Group 65"/>
            <p:cNvGrpSpPr>
              <a:grpSpLocks/>
            </p:cNvGrpSpPr>
            <p:nvPr/>
          </p:nvGrpSpPr>
          <p:grpSpPr bwMode="auto">
            <a:xfrm>
              <a:off x="2208" y="1851"/>
              <a:ext cx="262" cy="381"/>
              <a:chOff x="3398" y="993"/>
              <a:chExt cx="288" cy="432"/>
            </a:xfrm>
          </p:grpSpPr>
          <p:sp>
            <p:nvSpPr>
              <p:cNvPr id="21563" name="Freeform 66"/>
              <p:cNvSpPr>
                <a:spLocks/>
              </p:cNvSpPr>
              <p:nvPr/>
            </p:nvSpPr>
            <p:spPr bwMode="auto">
              <a:xfrm>
                <a:off x="3398" y="1086"/>
                <a:ext cx="288" cy="288"/>
              </a:xfrm>
              <a:custGeom>
                <a:avLst/>
                <a:gdLst>
                  <a:gd name="T0" fmla="*/ 0 w 288"/>
                  <a:gd name="T1" fmla="*/ 0 h 288"/>
                  <a:gd name="T2" fmla="*/ 0 w 288"/>
                  <a:gd name="T3" fmla="*/ 287 h 288"/>
                  <a:gd name="T4" fmla="*/ 287 w 288"/>
                  <a:gd name="T5" fmla="*/ 144 h 288"/>
                  <a:gd name="T6" fmla="*/ 0 w 288"/>
                  <a:gd name="T7" fmla="*/ 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0"/>
                    </a:moveTo>
                    <a:lnTo>
                      <a:pt x="0" y="287"/>
                    </a:lnTo>
                    <a:lnTo>
                      <a:pt x="287" y="144"/>
                    </a:lnTo>
                    <a:lnTo>
                      <a:pt x="0" y="0"/>
                    </a:lnTo>
                  </a:path>
                </a:pathLst>
              </a:custGeom>
              <a:noFill/>
              <a:ln w="19050">
                <a:solidFill>
                  <a:srgbClr val="000000"/>
                </a:solidFill>
                <a:round/>
                <a:headEnd/>
                <a:tailEnd/>
              </a:ln>
            </p:spPr>
            <p:txBody>
              <a:bodyPr lIns="0" tIns="0" rIns="0" bIns="0"/>
              <a:lstStyle/>
              <a:p>
                <a:endParaRPr lang="en-US" dirty="0"/>
              </a:p>
            </p:txBody>
          </p:sp>
          <p:sp>
            <p:nvSpPr>
              <p:cNvPr id="21564" name="Line 67"/>
              <p:cNvSpPr>
                <a:spLocks noChangeShapeType="1"/>
              </p:cNvSpPr>
              <p:nvPr/>
            </p:nvSpPr>
            <p:spPr bwMode="auto">
              <a:xfrm flipV="1">
                <a:off x="3460" y="1031"/>
                <a:ext cx="95" cy="394"/>
              </a:xfrm>
              <a:prstGeom prst="line">
                <a:avLst/>
              </a:prstGeom>
              <a:noFill/>
              <a:ln w="19050">
                <a:solidFill>
                  <a:srgbClr val="000000"/>
                </a:solidFill>
                <a:round/>
                <a:headEnd/>
                <a:tailEnd/>
              </a:ln>
            </p:spPr>
            <p:txBody>
              <a:bodyPr lIns="0" tIns="0" rIns="0" bIns="0"/>
              <a:lstStyle/>
              <a:p>
                <a:endParaRPr lang="en-US" dirty="0"/>
              </a:p>
            </p:txBody>
          </p:sp>
          <p:sp>
            <p:nvSpPr>
              <p:cNvPr id="21565" name="Freeform 68"/>
              <p:cNvSpPr>
                <a:spLocks/>
              </p:cNvSpPr>
              <p:nvPr/>
            </p:nvSpPr>
            <p:spPr bwMode="auto">
              <a:xfrm>
                <a:off x="3540" y="993"/>
                <a:ext cx="26" cy="54"/>
              </a:xfrm>
              <a:custGeom>
                <a:avLst/>
                <a:gdLst>
                  <a:gd name="T0" fmla="*/ 25 w 26"/>
                  <a:gd name="T1" fmla="*/ 0 h 54"/>
                  <a:gd name="T2" fmla="*/ 0 w 26"/>
                  <a:gd name="T3" fmla="*/ 47 h 54"/>
                  <a:gd name="T4" fmla="*/ 15 w 26"/>
                  <a:gd name="T5" fmla="*/ 38 h 54"/>
                  <a:gd name="T6" fmla="*/ 25 w 26"/>
                  <a:gd name="T7" fmla="*/ 53 h 54"/>
                  <a:gd name="T8" fmla="*/ 25 w 26"/>
                  <a:gd name="T9" fmla="*/ 0 h 54"/>
                  <a:gd name="T10" fmla="*/ 25 w 26"/>
                  <a:gd name="T11" fmla="*/ 0 h 54"/>
                  <a:gd name="T12" fmla="*/ 0 60000 65536"/>
                  <a:gd name="T13" fmla="*/ 0 60000 65536"/>
                  <a:gd name="T14" fmla="*/ 0 60000 65536"/>
                  <a:gd name="T15" fmla="*/ 0 60000 65536"/>
                  <a:gd name="T16" fmla="*/ 0 60000 65536"/>
                  <a:gd name="T17" fmla="*/ 0 60000 65536"/>
                  <a:gd name="T18" fmla="*/ 0 w 26"/>
                  <a:gd name="T19" fmla="*/ 0 h 54"/>
                  <a:gd name="T20" fmla="*/ 26 w 26"/>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6" h="54">
                    <a:moveTo>
                      <a:pt x="25" y="0"/>
                    </a:moveTo>
                    <a:lnTo>
                      <a:pt x="0" y="47"/>
                    </a:lnTo>
                    <a:lnTo>
                      <a:pt x="15" y="38"/>
                    </a:lnTo>
                    <a:lnTo>
                      <a:pt x="25" y="53"/>
                    </a:lnTo>
                    <a:lnTo>
                      <a:pt x="25" y="0"/>
                    </a:lnTo>
                  </a:path>
                </a:pathLst>
              </a:custGeom>
              <a:solidFill>
                <a:srgbClr val="000000"/>
              </a:solidFill>
              <a:ln w="19050">
                <a:solidFill>
                  <a:srgbClr val="000000"/>
                </a:solidFill>
                <a:round/>
                <a:headEnd/>
                <a:tailEnd/>
              </a:ln>
            </p:spPr>
            <p:txBody>
              <a:bodyPr lIns="0" tIns="0" rIns="0" bIns="0"/>
              <a:lstStyle/>
              <a:p>
                <a:endParaRPr lang="en-US" dirty="0"/>
              </a:p>
            </p:txBody>
          </p:sp>
        </p:grpSp>
        <p:sp>
          <p:nvSpPr>
            <p:cNvPr id="21550" name="Text Box 69"/>
            <p:cNvSpPr txBox="1">
              <a:spLocks noChangeArrowheads="1"/>
            </p:cNvSpPr>
            <p:nvPr/>
          </p:nvSpPr>
          <p:spPr bwMode="auto">
            <a:xfrm>
              <a:off x="3312" y="1584"/>
              <a:ext cx="530" cy="166"/>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b="1" dirty="0">
                  <a:solidFill>
                    <a:schemeClr val="tx2"/>
                  </a:solidFill>
                  <a:latin typeface="Agilent TT Cond" pitchFamily="34" charset="0"/>
                </a:rPr>
                <a:t>Envelope Detector</a:t>
              </a:r>
              <a:endParaRPr lang="en-US" sz="2200" dirty="0">
                <a:solidFill>
                  <a:schemeClr val="tx2"/>
                </a:solidFill>
                <a:latin typeface="Agilent TT Cond" pitchFamily="34" charset="0"/>
              </a:endParaRPr>
            </a:p>
          </p:txBody>
        </p:sp>
        <p:pic>
          <p:nvPicPr>
            <p:cNvPr id="21551" name="Picture 70"/>
            <p:cNvPicPr>
              <a:picLocks noChangeAspect="1" noChangeArrowheads="1"/>
            </p:cNvPicPr>
            <p:nvPr/>
          </p:nvPicPr>
          <p:blipFill>
            <a:blip r:embed="rId4" cstate="print"/>
            <a:srcRect/>
            <a:stretch>
              <a:fillRect/>
            </a:stretch>
          </p:blipFill>
          <p:spPr bwMode="auto">
            <a:xfrm>
              <a:off x="2016" y="912"/>
              <a:ext cx="1260" cy="786"/>
            </a:xfrm>
            <a:prstGeom prst="rect">
              <a:avLst/>
            </a:prstGeom>
            <a:noFill/>
            <a:ln w="9525">
              <a:noFill/>
              <a:miter lim="800000"/>
              <a:headEnd/>
              <a:tailEnd/>
            </a:ln>
          </p:spPr>
        </p:pic>
        <p:pic>
          <p:nvPicPr>
            <p:cNvPr id="21552" name="Picture 71"/>
            <p:cNvPicPr>
              <a:picLocks noChangeAspect="1" noChangeArrowheads="1"/>
            </p:cNvPicPr>
            <p:nvPr/>
          </p:nvPicPr>
          <p:blipFill>
            <a:blip r:embed="rId5" cstate="print"/>
            <a:srcRect/>
            <a:stretch>
              <a:fillRect/>
            </a:stretch>
          </p:blipFill>
          <p:spPr bwMode="auto">
            <a:xfrm>
              <a:off x="3888" y="909"/>
              <a:ext cx="1248" cy="699"/>
            </a:xfrm>
            <a:prstGeom prst="rect">
              <a:avLst/>
            </a:prstGeom>
            <a:noFill/>
            <a:ln w="9525">
              <a:noFill/>
              <a:miter lim="800000"/>
              <a:headEnd/>
              <a:tailEnd/>
            </a:ln>
          </p:spPr>
        </p:pic>
        <p:sp>
          <p:nvSpPr>
            <p:cNvPr id="21553" name="Text Box 72"/>
            <p:cNvSpPr txBox="1">
              <a:spLocks noChangeArrowheads="1"/>
            </p:cNvSpPr>
            <p:nvPr/>
          </p:nvSpPr>
          <p:spPr bwMode="auto">
            <a:xfrm>
              <a:off x="2064" y="814"/>
              <a:ext cx="1152" cy="113"/>
            </a:xfrm>
            <a:prstGeom prst="rect">
              <a:avLst/>
            </a:prstGeom>
            <a:noFill/>
            <a:ln w="9525">
              <a:noFill/>
              <a:miter lim="800000"/>
              <a:headEnd/>
              <a:tailEnd/>
            </a:ln>
          </p:spPr>
          <p:txBody>
            <a:bodyPr lIns="0" tIns="0" rIns="0" bIns="0">
              <a:spAutoFit/>
            </a:bodyPr>
            <a:lstStyle/>
            <a:p>
              <a:pPr algn="ctr">
                <a:lnSpc>
                  <a:spcPct val="95000"/>
                </a:lnSpc>
                <a:spcBef>
                  <a:spcPct val="50000"/>
                </a:spcBef>
                <a:spcAft>
                  <a:spcPct val="50000"/>
                </a:spcAft>
              </a:pPr>
              <a:r>
                <a:rPr lang="en-US" sz="1600" dirty="0">
                  <a:solidFill>
                    <a:srgbClr val="FF9900"/>
                  </a:solidFill>
                  <a:latin typeface="Agilent TT Cond" pitchFamily="34" charset="0"/>
                </a:rPr>
                <a:t>Before detector</a:t>
              </a:r>
            </a:p>
          </p:txBody>
        </p:sp>
        <p:sp>
          <p:nvSpPr>
            <p:cNvPr id="21554" name="Text Box 73"/>
            <p:cNvSpPr txBox="1">
              <a:spLocks noChangeArrowheads="1"/>
            </p:cNvSpPr>
            <p:nvPr/>
          </p:nvSpPr>
          <p:spPr bwMode="auto">
            <a:xfrm>
              <a:off x="3888" y="816"/>
              <a:ext cx="1152" cy="113"/>
            </a:xfrm>
            <a:prstGeom prst="rect">
              <a:avLst/>
            </a:prstGeom>
            <a:noFill/>
            <a:ln w="9525">
              <a:noFill/>
              <a:miter lim="800000"/>
              <a:headEnd/>
              <a:tailEnd/>
            </a:ln>
          </p:spPr>
          <p:txBody>
            <a:bodyPr lIns="0" tIns="0" rIns="0" bIns="0">
              <a:spAutoFit/>
            </a:bodyPr>
            <a:lstStyle/>
            <a:p>
              <a:pPr algn="ctr">
                <a:lnSpc>
                  <a:spcPct val="95000"/>
                </a:lnSpc>
                <a:spcBef>
                  <a:spcPct val="50000"/>
                </a:spcBef>
                <a:spcAft>
                  <a:spcPct val="50000"/>
                </a:spcAft>
              </a:pPr>
              <a:r>
                <a:rPr lang="en-US" sz="1600" dirty="0">
                  <a:solidFill>
                    <a:srgbClr val="FF9900"/>
                  </a:solidFill>
                  <a:latin typeface="Agilent TT Cond" pitchFamily="34" charset="0"/>
                </a:rPr>
                <a:t>After detector</a:t>
              </a:r>
            </a:p>
          </p:txBody>
        </p:sp>
        <p:sp>
          <p:nvSpPr>
            <p:cNvPr id="21555" name="Line 74"/>
            <p:cNvSpPr>
              <a:spLocks noChangeShapeType="1"/>
            </p:cNvSpPr>
            <p:nvPr/>
          </p:nvSpPr>
          <p:spPr bwMode="auto">
            <a:xfrm flipH="1">
              <a:off x="3888" y="1440"/>
              <a:ext cx="576" cy="528"/>
            </a:xfrm>
            <a:prstGeom prst="line">
              <a:avLst/>
            </a:prstGeom>
            <a:noFill/>
            <a:ln w="25400">
              <a:solidFill>
                <a:srgbClr val="FF0000"/>
              </a:solidFill>
              <a:round/>
              <a:headEnd/>
              <a:tailEnd type="triangle" w="med" len="med"/>
            </a:ln>
          </p:spPr>
          <p:txBody>
            <a:bodyPr lIns="0" tIns="0" rIns="0" bIns="0">
              <a:spAutoFit/>
            </a:bodyPr>
            <a:lstStyle/>
            <a:p>
              <a:endParaRPr lang="en-US" dirty="0"/>
            </a:p>
          </p:txBody>
        </p:sp>
        <p:sp>
          <p:nvSpPr>
            <p:cNvPr id="21556" name="Line 75"/>
            <p:cNvSpPr>
              <a:spLocks noChangeShapeType="1"/>
            </p:cNvSpPr>
            <p:nvPr/>
          </p:nvSpPr>
          <p:spPr bwMode="auto">
            <a:xfrm>
              <a:off x="3024" y="1632"/>
              <a:ext cx="240" cy="288"/>
            </a:xfrm>
            <a:prstGeom prst="line">
              <a:avLst/>
            </a:prstGeom>
            <a:noFill/>
            <a:ln w="25400">
              <a:solidFill>
                <a:srgbClr val="FF0000"/>
              </a:solidFill>
              <a:round/>
              <a:headEnd/>
              <a:tailEnd type="triangle" w="med" len="med"/>
            </a:ln>
          </p:spPr>
          <p:txBody>
            <a:bodyPr lIns="0" tIns="0" rIns="0" bIns="0">
              <a:spAutoFit/>
            </a:bodyPr>
            <a:lstStyle/>
            <a:p>
              <a:endParaRPr lang="en-US" dirty="0"/>
            </a:p>
          </p:txBody>
        </p:sp>
        <p:grpSp>
          <p:nvGrpSpPr>
            <p:cNvPr id="11" name="Group 76"/>
            <p:cNvGrpSpPr>
              <a:grpSpLocks/>
            </p:cNvGrpSpPr>
            <p:nvPr/>
          </p:nvGrpSpPr>
          <p:grpSpPr bwMode="auto">
            <a:xfrm>
              <a:off x="3696" y="2190"/>
              <a:ext cx="233" cy="373"/>
              <a:chOff x="2102" y="1247"/>
              <a:chExt cx="282" cy="451"/>
            </a:xfrm>
          </p:grpSpPr>
          <p:grpSp>
            <p:nvGrpSpPr>
              <p:cNvPr id="12" name="Group 77"/>
              <p:cNvGrpSpPr>
                <a:grpSpLocks/>
              </p:cNvGrpSpPr>
              <p:nvPr/>
            </p:nvGrpSpPr>
            <p:grpSpPr bwMode="auto">
              <a:xfrm>
                <a:off x="2112" y="1357"/>
                <a:ext cx="272" cy="273"/>
                <a:chOff x="4404" y="2201"/>
                <a:chExt cx="336" cy="355"/>
              </a:xfrm>
            </p:grpSpPr>
            <p:sp>
              <p:nvSpPr>
                <p:cNvPr id="21560" name="Freeform 78"/>
                <p:cNvSpPr>
                  <a:spLocks/>
                </p:cNvSpPr>
                <p:nvPr/>
              </p:nvSpPr>
              <p:spPr bwMode="auto">
                <a:xfrm>
                  <a:off x="4404" y="2201"/>
                  <a:ext cx="336" cy="355"/>
                </a:xfrm>
                <a:custGeom>
                  <a:avLst/>
                  <a:gdLst>
                    <a:gd name="T0" fmla="*/ 304 w 370"/>
                    <a:gd name="T1" fmla="*/ 0 h 403"/>
                    <a:gd name="T2" fmla="*/ 304 w 370"/>
                    <a:gd name="T3" fmla="*/ 312 h 403"/>
                    <a:gd name="T4" fmla="*/ 0 w 370"/>
                    <a:gd name="T5" fmla="*/ 312 h 403"/>
                    <a:gd name="T6" fmla="*/ 0 w 370"/>
                    <a:gd name="T7" fmla="*/ 0 h 403"/>
                    <a:gd name="T8" fmla="*/ 304 w 370"/>
                    <a:gd name="T9" fmla="*/ 0 h 403"/>
                    <a:gd name="T10" fmla="*/ 0 60000 65536"/>
                    <a:gd name="T11" fmla="*/ 0 60000 65536"/>
                    <a:gd name="T12" fmla="*/ 0 60000 65536"/>
                    <a:gd name="T13" fmla="*/ 0 60000 65536"/>
                    <a:gd name="T14" fmla="*/ 0 60000 65536"/>
                    <a:gd name="T15" fmla="*/ 0 w 370"/>
                    <a:gd name="T16" fmla="*/ 0 h 403"/>
                    <a:gd name="T17" fmla="*/ 370 w 370"/>
                    <a:gd name="T18" fmla="*/ 403 h 403"/>
                  </a:gdLst>
                  <a:ahLst/>
                  <a:cxnLst>
                    <a:cxn ang="T10">
                      <a:pos x="T0" y="T1"/>
                    </a:cxn>
                    <a:cxn ang="T11">
                      <a:pos x="T2" y="T3"/>
                    </a:cxn>
                    <a:cxn ang="T12">
                      <a:pos x="T4" y="T5"/>
                    </a:cxn>
                    <a:cxn ang="T13">
                      <a:pos x="T6" y="T7"/>
                    </a:cxn>
                    <a:cxn ang="T14">
                      <a:pos x="T8" y="T9"/>
                    </a:cxn>
                  </a:cxnLst>
                  <a:rect l="T15" t="T16" r="T17" b="T18"/>
                  <a:pathLst>
                    <a:path w="370" h="403">
                      <a:moveTo>
                        <a:pt x="369" y="0"/>
                      </a:moveTo>
                      <a:lnTo>
                        <a:pt x="369" y="402"/>
                      </a:lnTo>
                      <a:lnTo>
                        <a:pt x="0" y="402"/>
                      </a:lnTo>
                      <a:lnTo>
                        <a:pt x="0" y="0"/>
                      </a:lnTo>
                      <a:lnTo>
                        <a:pt x="369" y="0"/>
                      </a:lnTo>
                    </a:path>
                  </a:pathLst>
                </a:custGeom>
                <a:noFill/>
                <a:ln w="19050">
                  <a:solidFill>
                    <a:schemeClr val="tx1"/>
                  </a:solidFill>
                  <a:round/>
                  <a:headEnd/>
                  <a:tailEnd/>
                </a:ln>
              </p:spPr>
              <p:txBody>
                <a:bodyPr/>
                <a:lstStyle/>
                <a:p>
                  <a:endParaRPr lang="en-US" dirty="0"/>
                </a:p>
              </p:txBody>
            </p:sp>
            <p:sp>
              <p:nvSpPr>
                <p:cNvPr id="21561" name="Line 79"/>
                <p:cNvSpPr>
                  <a:spLocks noChangeShapeType="1"/>
                </p:cNvSpPr>
                <p:nvPr/>
              </p:nvSpPr>
              <p:spPr bwMode="auto">
                <a:xfrm>
                  <a:off x="4436" y="2312"/>
                  <a:ext cx="192" cy="0"/>
                </a:xfrm>
                <a:prstGeom prst="line">
                  <a:avLst/>
                </a:prstGeom>
                <a:noFill/>
                <a:ln w="19050">
                  <a:solidFill>
                    <a:schemeClr val="tx1"/>
                  </a:solidFill>
                  <a:round/>
                  <a:headEnd/>
                  <a:tailEnd/>
                </a:ln>
              </p:spPr>
              <p:txBody>
                <a:bodyPr lIns="0" tIns="0" rIns="0" bIns="0">
                  <a:spAutoFit/>
                </a:bodyPr>
                <a:lstStyle/>
                <a:p>
                  <a:endParaRPr lang="en-US" dirty="0"/>
                </a:p>
              </p:txBody>
            </p:sp>
            <p:sp>
              <p:nvSpPr>
                <p:cNvPr id="21562" name="Line 80"/>
                <p:cNvSpPr>
                  <a:spLocks noChangeShapeType="1"/>
                </p:cNvSpPr>
                <p:nvPr/>
              </p:nvSpPr>
              <p:spPr bwMode="auto">
                <a:xfrm>
                  <a:off x="4624" y="2312"/>
                  <a:ext cx="96" cy="144"/>
                </a:xfrm>
                <a:prstGeom prst="line">
                  <a:avLst/>
                </a:prstGeom>
                <a:noFill/>
                <a:ln w="19050">
                  <a:solidFill>
                    <a:schemeClr val="tx1"/>
                  </a:solidFill>
                  <a:round/>
                  <a:headEnd/>
                  <a:tailEnd/>
                </a:ln>
              </p:spPr>
              <p:txBody>
                <a:bodyPr lIns="0" tIns="0" rIns="0" bIns="0">
                  <a:spAutoFit/>
                </a:bodyPr>
                <a:lstStyle/>
                <a:p>
                  <a:endParaRPr lang="en-US" dirty="0"/>
                </a:p>
              </p:txBody>
            </p:sp>
          </p:grpSp>
          <p:sp>
            <p:nvSpPr>
              <p:cNvPr id="21559" name="Line 81"/>
              <p:cNvSpPr>
                <a:spLocks noChangeShapeType="1"/>
              </p:cNvSpPr>
              <p:nvPr/>
            </p:nvSpPr>
            <p:spPr bwMode="auto">
              <a:xfrm rot="21049061" flipV="1">
                <a:off x="2102" y="1247"/>
                <a:ext cx="281" cy="451"/>
              </a:xfrm>
              <a:prstGeom prst="line">
                <a:avLst/>
              </a:prstGeom>
              <a:noFill/>
              <a:ln w="22225">
                <a:solidFill>
                  <a:schemeClr val="tx1"/>
                </a:solidFill>
                <a:round/>
                <a:headEnd/>
                <a:tailEnd type="triangle" w="med" len="lg"/>
              </a:ln>
            </p:spPr>
            <p:txBody>
              <a:bodyPr lIns="0" tIns="0" rIns="0" bIns="0">
                <a:spAutoFit/>
              </a:bodyPr>
              <a:lstStyle/>
              <a:p>
                <a:endParaRPr lang="en-US" dirty="0"/>
              </a:p>
            </p:txBody>
          </p:sp>
        </p:grpSp>
      </p:grpSp>
      <p:sp>
        <p:nvSpPr>
          <p:cNvPr id="83" name="Footer Placeholder 82"/>
          <p:cNvSpPr>
            <a:spLocks noGrp="1"/>
          </p:cNvSpPr>
          <p:nvPr>
            <p:ph type="ftr" sz="quarter" idx="10"/>
          </p:nvPr>
        </p:nvSpPr>
        <p:spPr/>
        <p:txBody>
          <a:bodyPr/>
          <a:lstStyle/>
          <a:p>
            <a:r>
              <a:rPr lang="en-US" dirty="0" smtClean="0"/>
              <a:t>Back to Basics Training</a:t>
            </a:r>
            <a:endParaRPr lang="en-US" dirty="0"/>
          </a:p>
        </p:txBody>
      </p:sp>
      <p:sp>
        <p:nvSpPr>
          <p:cNvPr id="84" name="Slide Number Placeholder 83"/>
          <p:cNvSpPr>
            <a:spLocks noGrp="1"/>
          </p:cNvSpPr>
          <p:nvPr>
            <p:ph type="sldNum" sz="quarter" idx="12"/>
          </p:nvPr>
        </p:nvSpPr>
        <p:spPr/>
        <p:txBody>
          <a:bodyPr/>
          <a:lstStyle/>
          <a:p>
            <a:fld id="{2D132F79-ACF3-4263-B52B-5972FA2CE406}" type="slidenum">
              <a:rPr lang="en-US" smtClean="0"/>
              <a:pPr/>
              <a:t>15</a:t>
            </a:fld>
            <a:endParaRPr lang="en-US" dirty="0"/>
          </a:p>
        </p:txBody>
      </p:sp>
      <p:graphicFrame>
        <p:nvGraphicFramePr>
          <p:cNvPr id="157697" name="Object 85"/>
          <p:cNvGraphicFramePr>
            <a:graphicFrameLocks noChangeAspect="1"/>
          </p:cNvGraphicFramePr>
          <p:nvPr/>
        </p:nvGraphicFramePr>
        <p:xfrm>
          <a:off x="1507254" y="3272674"/>
          <a:ext cx="563282" cy="383184"/>
        </p:xfrm>
        <a:graphic>
          <a:graphicData uri="http://schemas.openxmlformats.org/presentationml/2006/ole">
            <p:oleObj spid="_x0000_s157697" name="VISIO" r:id="rId6" imgW="946440" imgH="644400" progId="">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8600" y="76200"/>
            <a:ext cx="8305800" cy="862013"/>
          </a:xfrm>
        </p:spPr>
        <p:txBody>
          <a:bodyPr/>
          <a:lstStyle/>
          <a:p>
            <a:r>
              <a:rPr lang="en-US" dirty="0" smtClean="0"/>
              <a:t>Theory of Operation</a:t>
            </a:r>
            <a:r>
              <a:rPr lang="en-US" sz="2600" dirty="0" smtClean="0"/>
              <a:t/>
            </a:r>
            <a:br>
              <a:rPr lang="en-US" sz="2600" dirty="0" smtClean="0"/>
            </a:br>
            <a:r>
              <a:rPr lang="en-US" sz="2600" dirty="0" smtClean="0"/>
              <a:t>	</a:t>
            </a:r>
            <a:r>
              <a:rPr lang="en-US" sz="2100" dirty="0" smtClean="0"/>
              <a:t>Envelope Detector and Detection Types</a:t>
            </a:r>
          </a:p>
        </p:txBody>
      </p:sp>
      <p:sp>
        <p:nvSpPr>
          <p:cNvPr id="22531" name="AutoShape 70"/>
          <p:cNvSpPr>
            <a:spLocks noChangeArrowheads="1"/>
          </p:cNvSpPr>
          <p:nvPr/>
        </p:nvSpPr>
        <p:spPr bwMode="auto">
          <a:xfrm flipV="1">
            <a:off x="495300" y="3073400"/>
            <a:ext cx="7937500" cy="2592388"/>
          </a:xfrm>
          <a:prstGeom prst="roundRect">
            <a:avLst>
              <a:gd name="adj" fmla="val 0"/>
            </a:avLst>
          </a:prstGeom>
          <a:solidFill>
            <a:schemeClr val="accent2"/>
          </a:solidFill>
          <a:ln w="19050">
            <a:solidFill>
              <a:schemeClr val="accent2"/>
            </a:solidFill>
            <a:round/>
            <a:headEnd/>
            <a:tailEnd/>
          </a:ln>
        </p:spPr>
        <p:txBody>
          <a:bodyPr wrap="none" anchor="ctr"/>
          <a:lstStyle/>
          <a:p>
            <a:endParaRPr lang="en-US" dirty="0"/>
          </a:p>
        </p:txBody>
      </p:sp>
      <p:sp>
        <p:nvSpPr>
          <p:cNvPr id="22532" name="AutoShape 71"/>
          <p:cNvSpPr>
            <a:spLocks noChangeArrowheads="1"/>
          </p:cNvSpPr>
          <p:nvPr/>
        </p:nvSpPr>
        <p:spPr bwMode="auto">
          <a:xfrm flipV="1">
            <a:off x="381000" y="3149600"/>
            <a:ext cx="7966075" cy="2590800"/>
          </a:xfrm>
          <a:prstGeom prst="roundRect">
            <a:avLst>
              <a:gd name="adj" fmla="val 0"/>
            </a:avLst>
          </a:prstGeom>
          <a:solidFill>
            <a:srgbClr val="FFFFFF"/>
          </a:solidFill>
          <a:ln w="31750">
            <a:solidFill>
              <a:schemeClr val="accent2"/>
            </a:solidFill>
            <a:round/>
            <a:headEnd/>
            <a:tailEnd/>
          </a:ln>
        </p:spPr>
        <p:txBody>
          <a:bodyPr wrap="none" anchor="ctr"/>
          <a:lstStyle/>
          <a:p>
            <a:endParaRPr lang="en-US" dirty="0"/>
          </a:p>
        </p:txBody>
      </p:sp>
      <p:sp>
        <p:nvSpPr>
          <p:cNvPr id="22533" name="Freeform 72"/>
          <p:cNvSpPr>
            <a:spLocks/>
          </p:cNvSpPr>
          <p:nvPr/>
        </p:nvSpPr>
        <p:spPr bwMode="auto">
          <a:xfrm>
            <a:off x="565150" y="5119688"/>
            <a:ext cx="4338638" cy="766762"/>
          </a:xfrm>
          <a:custGeom>
            <a:avLst/>
            <a:gdLst>
              <a:gd name="T0" fmla="*/ 156238592 w 3006"/>
              <a:gd name="T1" fmla="*/ 504986319 h 547"/>
              <a:gd name="T2" fmla="*/ 314561346 w 3006"/>
              <a:gd name="T3" fmla="*/ 660215605 h 547"/>
              <a:gd name="T4" fmla="*/ 391639351 w 3006"/>
              <a:gd name="T5" fmla="*/ 638601897 h 547"/>
              <a:gd name="T6" fmla="*/ 502049425 w 3006"/>
              <a:gd name="T7" fmla="*/ 552144264 h 547"/>
              <a:gd name="T8" fmla="*/ 516631343 w 3006"/>
              <a:gd name="T9" fmla="*/ 339932024 h 547"/>
              <a:gd name="T10" fmla="*/ 658287972 w 3006"/>
              <a:gd name="T11" fmla="*/ 351722211 h 547"/>
              <a:gd name="T12" fmla="*/ 704117888 w 3006"/>
              <a:gd name="T13" fmla="*/ 284914422 h 547"/>
              <a:gd name="T14" fmla="*/ 779113264 w 3006"/>
              <a:gd name="T15" fmla="*/ 277054764 h 547"/>
              <a:gd name="T16" fmla="*/ 874939977 w 3006"/>
              <a:gd name="T17" fmla="*/ 654321212 h 547"/>
              <a:gd name="T18" fmla="*/ 954100610 w 3006"/>
              <a:gd name="T19" fmla="*/ 626811710 h 547"/>
              <a:gd name="T20" fmla="*/ 1062426522 w 3006"/>
              <a:gd name="T21" fmla="*/ 717198472 h 547"/>
              <a:gd name="T22" fmla="*/ 1141588598 w 3006"/>
              <a:gd name="T23" fmla="*/ 693619499 h 547"/>
              <a:gd name="T24" fmla="*/ 1204084594 w 3006"/>
              <a:gd name="T25" fmla="*/ 324212709 h 547"/>
              <a:gd name="T26" fmla="*/ 1391571139 w 3006"/>
              <a:gd name="T27" fmla="*/ 512845977 h 547"/>
              <a:gd name="T28" fmla="*/ 1435318336 w 3006"/>
              <a:gd name="T29" fmla="*/ 485336475 h 547"/>
              <a:gd name="T30" fmla="*/ 1470731772 w 3006"/>
              <a:gd name="T31" fmla="*/ 296704609 h 547"/>
              <a:gd name="T32" fmla="*/ 1545727328 w 3006"/>
              <a:gd name="T33" fmla="*/ 626811710 h 547"/>
              <a:gd name="T34" fmla="*/ 1641554041 w 3006"/>
              <a:gd name="T35" fmla="*/ 418530087 h 547"/>
              <a:gd name="T36" fmla="*/ 1672802039 w 3006"/>
              <a:gd name="T37" fmla="*/ 699513892 h 547"/>
              <a:gd name="T38" fmla="*/ 1841539785 w 3006"/>
              <a:gd name="T39" fmla="*/ 813479801 h 547"/>
              <a:gd name="T40" fmla="*/ 2001945213 w 3006"/>
              <a:gd name="T41" fmla="*/ 499091927 h 547"/>
              <a:gd name="T42" fmla="*/ 2147483647 w 3006"/>
              <a:gd name="T43" fmla="*/ 359581868 h 547"/>
              <a:gd name="T44" fmla="*/ 2147483647 w 3006"/>
              <a:gd name="T45" fmla="*/ 512845977 h 547"/>
              <a:gd name="T46" fmla="*/ 2147483647 w 3006"/>
              <a:gd name="T47" fmla="*/ 0 h 547"/>
              <a:gd name="T48" fmla="*/ 2147483647 w 3006"/>
              <a:gd name="T49" fmla="*/ 819374193 h 547"/>
              <a:gd name="T50" fmla="*/ 2147483647 w 3006"/>
              <a:gd name="T51" fmla="*/ 805620143 h 547"/>
              <a:gd name="T52" fmla="*/ 2147483647 w 3006"/>
              <a:gd name="T53" fmla="*/ 351722211 h 547"/>
              <a:gd name="T54" fmla="*/ 2147483647 w 3006"/>
              <a:gd name="T55" fmla="*/ 799725751 h 547"/>
              <a:gd name="T56" fmla="*/ 2147483647 w 3006"/>
              <a:gd name="T57" fmla="*/ 852778088 h 547"/>
              <a:gd name="T58" fmla="*/ 2147483647 w 3006"/>
              <a:gd name="T59" fmla="*/ 125755964 h 547"/>
              <a:gd name="T60" fmla="*/ 2147483647 w 3006"/>
              <a:gd name="T61" fmla="*/ 247581399 h 547"/>
              <a:gd name="T62" fmla="*/ 2147483647 w 3006"/>
              <a:gd name="T63" fmla="*/ 571794108 h 547"/>
              <a:gd name="T64" fmla="*/ 2147483647 w 3006"/>
              <a:gd name="T65" fmla="*/ 451932580 h 547"/>
              <a:gd name="T66" fmla="*/ 2147483647 w 3006"/>
              <a:gd name="T67" fmla="*/ 343862553 h 547"/>
              <a:gd name="T68" fmla="*/ 2147483647 w 3006"/>
              <a:gd name="T69" fmla="*/ 518740369 h 547"/>
              <a:gd name="T70" fmla="*/ 2147483647 w 3006"/>
              <a:gd name="T71" fmla="*/ 780075906 h 547"/>
              <a:gd name="T72" fmla="*/ 2147483647 w 3006"/>
              <a:gd name="T73" fmla="*/ 894041640 h 547"/>
              <a:gd name="T74" fmla="*/ 2147483647 w 3006"/>
              <a:gd name="T75" fmla="*/ 886181982 h 547"/>
              <a:gd name="T76" fmla="*/ 2147483647 w 3006"/>
              <a:gd name="T77" fmla="*/ 1031586346 h 547"/>
              <a:gd name="T78" fmla="*/ 2147483647 w 3006"/>
              <a:gd name="T79" fmla="*/ 805620143 h 547"/>
              <a:gd name="T80" fmla="*/ 2147483647 w 3006"/>
              <a:gd name="T81" fmla="*/ 284914422 h 547"/>
              <a:gd name="T82" fmla="*/ 2147483647 w 3006"/>
              <a:gd name="T83" fmla="*/ 532495821 h 547"/>
              <a:gd name="T84" fmla="*/ 2147483647 w 3006"/>
              <a:gd name="T85" fmla="*/ 446038188 h 547"/>
              <a:gd name="T86" fmla="*/ 2147483647 w 3006"/>
              <a:gd name="T87" fmla="*/ 332072366 h 547"/>
              <a:gd name="T88" fmla="*/ 2147483647 w 3006"/>
              <a:gd name="T89" fmla="*/ 563934451 h 547"/>
              <a:gd name="T90" fmla="*/ 2147483647 w 3006"/>
              <a:gd name="T91" fmla="*/ 296704609 h 547"/>
              <a:gd name="T92" fmla="*/ 2147483647 w 3006"/>
              <a:gd name="T93" fmla="*/ 766321856 h 547"/>
              <a:gd name="T94" fmla="*/ 2147483647 w 3006"/>
              <a:gd name="T95" fmla="*/ 878322325 h 547"/>
              <a:gd name="T96" fmla="*/ 2147483647 w 3006"/>
              <a:gd name="T97" fmla="*/ 638601897 h 547"/>
              <a:gd name="T98" fmla="*/ 2147483647 w 3006"/>
              <a:gd name="T99" fmla="*/ 805620143 h 547"/>
              <a:gd name="T100" fmla="*/ 2147483647 w 3006"/>
              <a:gd name="T101" fmla="*/ 359581868 h 547"/>
              <a:gd name="T102" fmla="*/ 2147483647 w 3006"/>
              <a:gd name="T103" fmla="*/ 538390214 h 5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006"/>
              <a:gd name="T157" fmla="*/ 0 h 547"/>
              <a:gd name="T158" fmla="*/ 3006 w 3006"/>
              <a:gd name="T159" fmla="*/ 547 h 5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006" h="547">
                <a:moveTo>
                  <a:pt x="0" y="257"/>
                </a:moveTo>
                <a:lnTo>
                  <a:pt x="16" y="162"/>
                </a:lnTo>
                <a:lnTo>
                  <a:pt x="38" y="102"/>
                </a:lnTo>
                <a:lnTo>
                  <a:pt x="75" y="257"/>
                </a:lnTo>
                <a:lnTo>
                  <a:pt x="90" y="281"/>
                </a:lnTo>
                <a:lnTo>
                  <a:pt x="90" y="179"/>
                </a:lnTo>
                <a:lnTo>
                  <a:pt x="106" y="261"/>
                </a:lnTo>
                <a:lnTo>
                  <a:pt x="151" y="336"/>
                </a:lnTo>
                <a:lnTo>
                  <a:pt x="165" y="383"/>
                </a:lnTo>
                <a:lnTo>
                  <a:pt x="174" y="386"/>
                </a:lnTo>
                <a:lnTo>
                  <a:pt x="174" y="122"/>
                </a:lnTo>
                <a:lnTo>
                  <a:pt x="188" y="325"/>
                </a:lnTo>
                <a:lnTo>
                  <a:pt x="196" y="159"/>
                </a:lnTo>
                <a:lnTo>
                  <a:pt x="204" y="315"/>
                </a:lnTo>
                <a:lnTo>
                  <a:pt x="218" y="356"/>
                </a:lnTo>
                <a:lnTo>
                  <a:pt x="241" y="281"/>
                </a:lnTo>
                <a:lnTo>
                  <a:pt x="248" y="155"/>
                </a:lnTo>
                <a:lnTo>
                  <a:pt x="248" y="390"/>
                </a:lnTo>
                <a:lnTo>
                  <a:pt x="255" y="126"/>
                </a:lnTo>
                <a:lnTo>
                  <a:pt x="248" y="173"/>
                </a:lnTo>
                <a:lnTo>
                  <a:pt x="255" y="315"/>
                </a:lnTo>
                <a:lnTo>
                  <a:pt x="264" y="322"/>
                </a:lnTo>
                <a:lnTo>
                  <a:pt x="309" y="268"/>
                </a:lnTo>
                <a:lnTo>
                  <a:pt x="316" y="179"/>
                </a:lnTo>
                <a:lnTo>
                  <a:pt x="316" y="322"/>
                </a:lnTo>
                <a:lnTo>
                  <a:pt x="332" y="417"/>
                </a:lnTo>
                <a:lnTo>
                  <a:pt x="338" y="315"/>
                </a:lnTo>
                <a:lnTo>
                  <a:pt x="338" y="145"/>
                </a:lnTo>
                <a:lnTo>
                  <a:pt x="338" y="240"/>
                </a:lnTo>
                <a:lnTo>
                  <a:pt x="354" y="328"/>
                </a:lnTo>
                <a:lnTo>
                  <a:pt x="374" y="200"/>
                </a:lnTo>
                <a:lnTo>
                  <a:pt x="374" y="141"/>
                </a:lnTo>
                <a:lnTo>
                  <a:pt x="383" y="333"/>
                </a:lnTo>
                <a:lnTo>
                  <a:pt x="397" y="373"/>
                </a:lnTo>
                <a:lnTo>
                  <a:pt x="405" y="373"/>
                </a:lnTo>
                <a:lnTo>
                  <a:pt x="420" y="333"/>
                </a:lnTo>
                <a:lnTo>
                  <a:pt x="435" y="250"/>
                </a:lnTo>
                <a:lnTo>
                  <a:pt x="435" y="155"/>
                </a:lnTo>
                <a:lnTo>
                  <a:pt x="451" y="319"/>
                </a:lnTo>
                <a:lnTo>
                  <a:pt x="458" y="319"/>
                </a:lnTo>
                <a:lnTo>
                  <a:pt x="488" y="210"/>
                </a:lnTo>
                <a:lnTo>
                  <a:pt x="496" y="115"/>
                </a:lnTo>
                <a:lnTo>
                  <a:pt x="503" y="360"/>
                </a:lnTo>
                <a:lnTo>
                  <a:pt x="510" y="365"/>
                </a:lnTo>
                <a:lnTo>
                  <a:pt x="526" y="278"/>
                </a:lnTo>
                <a:lnTo>
                  <a:pt x="532" y="129"/>
                </a:lnTo>
                <a:lnTo>
                  <a:pt x="532" y="319"/>
                </a:lnTo>
                <a:lnTo>
                  <a:pt x="548" y="353"/>
                </a:lnTo>
                <a:lnTo>
                  <a:pt x="554" y="353"/>
                </a:lnTo>
                <a:lnTo>
                  <a:pt x="584" y="197"/>
                </a:lnTo>
                <a:lnTo>
                  <a:pt x="584" y="126"/>
                </a:lnTo>
                <a:lnTo>
                  <a:pt x="578" y="165"/>
                </a:lnTo>
                <a:lnTo>
                  <a:pt x="584" y="349"/>
                </a:lnTo>
                <a:lnTo>
                  <a:pt x="629" y="397"/>
                </a:lnTo>
                <a:lnTo>
                  <a:pt x="638" y="397"/>
                </a:lnTo>
                <a:lnTo>
                  <a:pt x="668" y="261"/>
                </a:lnTo>
                <a:lnTo>
                  <a:pt x="668" y="159"/>
                </a:lnTo>
                <a:lnTo>
                  <a:pt x="668" y="336"/>
                </a:lnTo>
                <a:lnTo>
                  <a:pt x="675" y="336"/>
                </a:lnTo>
                <a:lnTo>
                  <a:pt x="689" y="247"/>
                </a:lnTo>
                <a:lnTo>
                  <a:pt x="689" y="119"/>
                </a:lnTo>
                <a:lnTo>
                  <a:pt x="697" y="356"/>
                </a:lnTo>
                <a:lnTo>
                  <a:pt x="712" y="151"/>
                </a:lnTo>
                <a:lnTo>
                  <a:pt x="706" y="151"/>
                </a:lnTo>
                <a:lnTo>
                  <a:pt x="706" y="281"/>
                </a:lnTo>
                <a:lnTo>
                  <a:pt x="719" y="336"/>
                </a:lnTo>
                <a:lnTo>
                  <a:pt x="728" y="339"/>
                </a:lnTo>
                <a:lnTo>
                  <a:pt x="742" y="319"/>
                </a:lnTo>
                <a:lnTo>
                  <a:pt x="765" y="136"/>
                </a:lnTo>
                <a:lnTo>
                  <a:pt x="765" y="356"/>
                </a:lnTo>
                <a:lnTo>
                  <a:pt x="773" y="356"/>
                </a:lnTo>
                <a:lnTo>
                  <a:pt x="788" y="213"/>
                </a:lnTo>
                <a:lnTo>
                  <a:pt x="788" y="132"/>
                </a:lnTo>
                <a:lnTo>
                  <a:pt x="780" y="159"/>
                </a:lnTo>
                <a:lnTo>
                  <a:pt x="788" y="301"/>
                </a:lnTo>
                <a:lnTo>
                  <a:pt x="803" y="356"/>
                </a:lnTo>
                <a:lnTo>
                  <a:pt x="809" y="356"/>
                </a:lnTo>
                <a:lnTo>
                  <a:pt x="847" y="169"/>
                </a:lnTo>
                <a:lnTo>
                  <a:pt x="847" y="278"/>
                </a:lnTo>
                <a:lnTo>
                  <a:pt x="884" y="414"/>
                </a:lnTo>
                <a:lnTo>
                  <a:pt x="899" y="410"/>
                </a:lnTo>
                <a:lnTo>
                  <a:pt x="945" y="356"/>
                </a:lnTo>
                <a:lnTo>
                  <a:pt x="961" y="183"/>
                </a:lnTo>
                <a:lnTo>
                  <a:pt x="961" y="254"/>
                </a:lnTo>
                <a:lnTo>
                  <a:pt x="1005" y="485"/>
                </a:lnTo>
                <a:lnTo>
                  <a:pt x="1034" y="173"/>
                </a:lnTo>
                <a:lnTo>
                  <a:pt x="1034" y="115"/>
                </a:lnTo>
                <a:lnTo>
                  <a:pt x="1034" y="183"/>
                </a:lnTo>
                <a:lnTo>
                  <a:pt x="1072" y="353"/>
                </a:lnTo>
                <a:lnTo>
                  <a:pt x="1072" y="68"/>
                </a:lnTo>
                <a:lnTo>
                  <a:pt x="1072" y="173"/>
                </a:lnTo>
                <a:lnTo>
                  <a:pt x="1087" y="261"/>
                </a:lnTo>
                <a:lnTo>
                  <a:pt x="1132" y="342"/>
                </a:lnTo>
                <a:lnTo>
                  <a:pt x="1140" y="376"/>
                </a:lnTo>
                <a:lnTo>
                  <a:pt x="1148" y="379"/>
                </a:lnTo>
                <a:lnTo>
                  <a:pt x="1192" y="0"/>
                </a:lnTo>
                <a:lnTo>
                  <a:pt x="1238" y="298"/>
                </a:lnTo>
                <a:lnTo>
                  <a:pt x="1267" y="379"/>
                </a:lnTo>
                <a:lnTo>
                  <a:pt x="1274" y="141"/>
                </a:lnTo>
                <a:lnTo>
                  <a:pt x="1282" y="417"/>
                </a:lnTo>
                <a:lnTo>
                  <a:pt x="1297" y="315"/>
                </a:lnTo>
                <a:lnTo>
                  <a:pt x="1305" y="193"/>
                </a:lnTo>
                <a:lnTo>
                  <a:pt x="1305" y="308"/>
                </a:lnTo>
                <a:lnTo>
                  <a:pt x="1320" y="410"/>
                </a:lnTo>
                <a:lnTo>
                  <a:pt x="1328" y="410"/>
                </a:lnTo>
                <a:lnTo>
                  <a:pt x="1334" y="349"/>
                </a:lnTo>
                <a:lnTo>
                  <a:pt x="1380" y="261"/>
                </a:lnTo>
                <a:lnTo>
                  <a:pt x="1395" y="179"/>
                </a:lnTo>
                <a:lnTo>
                  <a:pt x="1395" y="132"/>
                </a:lnTo>
                <a:lnTo>
                  <a:pt x="1395" y="444"/>
                </a:lnTo>
                <a:lnTo>
                  <a:pt x="1409" y="492"/>
                </a:lnTo>
                <a:lnTo>
                  <a:pt x="1425" y="407"/>
                </a:lnTo>
                <a:lnTo>
                  <a:pt x="1431" y="247"/>
                </a:lnTo>
                <a:lnTo>
                  <a:pt x="1440" y="336"/>
                </a:lnTo>
                <a:lnTo>
                  <a:pt x="1469" y="431"/>
                </a:lnTo>
                <a:lnTo>
                  <a:pt x="1477" y="434"/>
                </a:lnTo>
                <a:lnTo>
                  <a:pt x="1528" y="346"/>
                </a:lnTo>
                <a:lnTo>
                  <a:pt x="1605" y="264"/>
                </a:lnTo>
                <a:lnTo>
                  <a:pt x="1663" y="183"/>
                </a:lnTo>
                <a:lnTo>
                  <a:pt x="1671" y="64"/>
                </a:lnTo>
                <a:lnTo>
                  <a:pt x="1678" y="281"/>
                </a:lnTo>
                <a:lnTo>
                  <a:pt x="1686" y="285"/>
                </a:lnTo>
                <a:lnTo>
                  <a:pt x="1686" y="281"/>
                </a:lnTo>
                <a:lnTo>
                  <a:pt x="1656" y="126"/>
                </a:lnTo>
                <a:lnTo>
                  <a:pt x="1656" y="197"/>
                </a:lnTo>
                <a:lnTo>
                  <a:pt x="1693" y="379"/>
                </a:lnTo>
                <a:lnTo>
                  <a:pt x="1709" y="346"/>
                </a:lnTo>
                <a:lnTo>
                  <a:pt x="1754" y="291"/>
                </a:lnTo>
                <a:lnTo>
                  <a:pt x="1799" y="224"/>
                </a:lnTo>
                <a:lnTo>
                  <a:pt x="1799" y="162"/>
                </a:lnTo>
                <a:lnTo>
                  <a:pt x="1799" y="169"/>
                </a:lnTo>
                <a:lnTo>
                  <a:pt x="1783" y="230"/>
                </a:lnTo>
                <a:lnTo>
                  <a:pt x="1776" y="373"/>
                </a:lnTo>
                <a:lnTo>
                  <a:pt x="1783" y="400"/>
                </a:lnTo>
                <a:lnTo>
                  <a:pt x="1792" y="346"/>
                </a:lnTo>
                <a:lnTo>
                  <a:pt x="1792" y="175"/>
                </a:lnTo>
                <a:lnTo>
                  <a:pt x="1783" y="183"/>
                </a:lnTo>
                <a:lnTo>
                  <a:pt x="1783" y="379"/>
                </a:lnTo>
                <a:lnTo>
                  <a:pt x="1792" y="379"/>
                </a:lnTo>
                <a:lnTo>
                  <a:pt x="1814" y="264"/>
                </a:lnTo>
                <a:lnTo>
                  <a:pt x="1821" y="169"/>
                </a:lnTo>
                <a:lnTo>
                  <a:pt x="1828" y="356"/>
                </a:lnTo>
                <a:lnTo>
                  <a:pt x="1866" y="119"/>
                </a:lnTo>
                <a:lnTo>
                  <a:pt x="1873" y="397"/>
                </a:lnTo>
                <a:lnTo>
                  <a:pt x="1919" y="91"/>
                </a:lnTo>
                <a:lnTo>
                  <a:pt x="1950" y="451"/>
                </a:lnTo>
                <a:lnTo>
                  <a:pt x="1964" y="458"/>
                </a:lnTo>
                <a:lnTo>
                  <a:pt x="1978" y="455"/>
                </a:lnTo>
                <a:lnTo>
                  <a:pt x="2023" y="274"/>
                </a:lnTo>
                <a:lnTo>
                  <a:pt x="2031" y="397"/>
                </a:lnTo>
                <a:lnTo>
                  <a:pt x="2046" y="451"/>
                </a:lnTo>
                <a:lnTo>
                  <a:pt x="2053" y="451"/>
                </a:lnTo>
                <a:lnTo>
                  <a:pt x="2076" y="47"/>
                </a:lnTo>
                <a:lnTo>
                  <a:pt x="2099" y="509"/>
                </a:lnTo>
                <a:lnTo>
                  <a:pt x="2114" y="546"/>
                </a:lnTo>
                <a:lnTo>
                  <a:pt x="2121" y="525"/>
                </a:lnTo>
                <a:lnTo>
                  <a:pt x="2121" y="322"/>
                </a:lnTo>
                <a:lnTo>
                  <a:pt x="2143" y="85"/>
                </a:lnTo>
                <a:lnTo>
                  <a:pt x="2166" y="315"/>
                </a:lnTo>
                <a:lnTo>
                  <a:pt x="2211" y="410"/>
                </a:lnTo>
                <a:lnTo>
                  <a:pt x="2272" y="474"/>
                </a:lnTo>
                <a:lnTo>
                  <a:pt x="2315" y="159"/>
                </a:lnTo>
                <a:lnTo>
                  <a:pt x="2315" y="390"/>
                </a:lnTo>
                <a:lnTo>
                  <a:pt x="2315" y="145"/>
                </a:lnTo>
                <a:lnTo>
                  <a:pt x="2315" y="308"/>
                </a:lnTo>
                <a:lnTo>
                  <a:pt x="2330" y="437"/>
                </a:lnTo>
                <a:lnTo>
                  <a:pt x="2330" y="353"/>
                </a:lnTo>
                <a:lnTo>
                  <a:pt x="2346" y="271"/>
                </a:lnTo>
                <a:lnTo>
                  <a:pt x="2346" y="219"/>
                </a:lnTo>
                <a:lnTo>
                  <a:pt x="2354" y="376"/>
                </a:lnTo>
                <a:lnTo>
                  <a:pt x="2360" y="379"/>
                </a:lnTo>
                <a:lnTo>
                  <a:pt x="2450" y="227"/>
                </a:lnTo>
                <a:lnTo>
                  <a:pt x="2458" y="179"/>
                </a:lnTo>
                <a:lnTo>
                  <a:pt x="2458" y="353"/>
                </a:lnTo>
                <a:lnTo>
                  <a:pt x="2465" y="319"/>
                </a:lnTo>
                <a:lnTo>
                  <a:pt x="2465" y="169"/>
                </a:lnTo>
                <a:lnTo>
                  <a:pt x="2458" y="210"/>
                </a:lnTo>
                <a:lnTo>
                  <a:pt x="2465" y="417"/>
                </a:lnTo>
                <a:lnTo>
                  <a:pt x="2488" y="159"/>
                </a:lnTo>
                <a:lnTo>
                  <a:pt x="2495" y="287"/>
                </a:lnTo>
                <a:lnTo>
                  <a:pt x="2518" y="404"/>
                </a:lnTo>
                <a:lnTo>
                  <a:pt x="2524" y="404"/>
                </a:lnTo>
                <a:lnTo>
                  <a:pt x="2541" y="240"/>
                </a:lnTo>
                <a:lnTo>
                  <a:pt x="2541" y="151"/>
                </a:lnTo>
                <a:lnTo>
                  <a:pt x="2541" y="247"/>
                </a:lnTo>
                <a:lnTo>
                  <a:pt x="2556" y="390"/>
                </a:lnTo>
                <a:lnTo>
                  <a:pt x="2563" y="397"/>
                </a:lnTo>
                <a:lnTo>
                  <a:pt x="2570" y="390"/>
                </a:lnTo>
                <a:lnTo>
                  <a:pt x="2607" y="132"/>
                </a:lnTo>
                <a:lnTo>
                  <a:pt x="2615" y="129"/>
                </a:lnTo>
                <a:lnTo>
                  <a:pt x="2623" y="365"/>
                </a:lnTo>
                <a:lnTo>
                  <a:pt x="2669" y="447"/>
                </a:lnTo>
                <a:lnTo>
                  <a:pt x="2714" y="488"/>
                </a:lnTo>
                <a:lnTo>
                  <a:pt x="2721" y="488"/>
                </a:lnTo>
                <a:lnTo>
                  <a:pt x="2736" y="427"/>
                </a:lnTo>
                <a:lnTo>
                  <a:pt x="2743" y="325"/>
                </a:lnTo>
                <a:lnTo>
                  <a:pt x="2788" y="210"/>
                </a:lnTo>
                <a:lnTo>
                  <a:pt x="2810" y="37"/>
                </a:lnTo>
                <a:lnTo>
                  <a:pt x="2810" y="85"/>
                </a:lnTo>
                <a:lnTo>
                  <a:pt x="2802" y="410"/>
                </a:lnTo>
                <a:lnTo>
                  <a:pt x="2862" y="505"/>
                </a:lnTo>
                <a:lnTo>
                  <a:pt x="2908" y="464"/>
                </a:lnTo>
                <a:lnTo>
                  <a:pt x="2924" y="363"/>
                </a:lnTo>
                <a:lnTo>
                  <a:pt x="2930" y="183"/>
                </a:lnTo>
                <a:lnTo>
                  <a:pt x="2930" y="244"/>
                </a:lnTo>
                <a:lnTo>
                  <a:pt x="2946" y="336"/>
                </a:lnTo>
                <a:lnTo>
                  <a:pt x="2968" y="210"/>
                </a:lnTo>
                <a:lnTo>
                  <a:pt x="2968" y="274"/>
                </a:lnTo>
                <a:lnTo>
                  <a:pt x="2982" y="278"/>
                </a:lnTo>
                <a:lnTo>
                  <a:pt x="2998" y="274"/>
                </a:lnTo>
                <a:lnTo>
                  <a:pt x="3005" y="257"/>
                </a:lnTo>
              </a:path>
            </a:pathLst>
          </a:custGeom>
          <a:noFill/>
          <a:ln w="31750">
            <a:solidFill>
              <a:srgbClr val="C20000"/>
            </a:solidFill>
            <a:round/>
            <a:headEnd/>
            <a:tailEnd/>
          </a:ln>
        </p:spPr>
        <p:txBody>
          <a:bodyPr lIns="0" tIns="0" rIns="0" bIns="0"/>
          <a:lstStyle/>
          <a:p>
            <a:endParaRPr lang="en-US" dirty="0"/>
          </a:p>
        </p:txBody>
      </p:sp>
      <p:sp>
        <p:nvSpPr>
          <p:cNvPr id="22534" name="AutoShape 73"/>
          <p:cNvSpPr>
            <a:spLocks noChangeArrowheads="1"/>
          </p:cNvSpPr>
          <p:nvPr/>
        </p:nvSpPr>
        <p:spPr bwMode="auto">
          <a:xfrm flipV="1">
            <a:off x="1863725" y="3363913"/>
            <a:ext cx="1706563" cy="1085850"/>
          </a:xfrm>
          <a:prstGeom prst="roundRect">
            <a:avLst>
              <a:gd name="adj" fmla="val 0"/>
            </a:avLst>
          </a:prstGeom>
          <a:solidFill>
            <a:srgbClr val="FFFFFF"/>
          </a:solidFill>
          <a:ln w="9525">
            <a:noFill/>
            <a:round/>
            <a:headEnd/>
            <a:tailEnd/>
          </a:ln>
        </p:spPr>
        <p:txBody>
          <a:bodyPr lIns="0" tIns="0" rIns="0" bIns="0"/>
          <a:lstStyle/>
          <a:p>
            <a:endParaRPr lang="en-US" dirty="0"/>
          </a:p>
        </p:txBody>
      </p:sp>
      <p:sp>
        <p:nvSpPr>
          <p:cNvPr id="22535" name="Text Box 74"/>
          <p:cNvSpPr txBox="1">
            <a:spLocks noChangeArrowheads="1"/>
          </p:cNvSpPr>
          <p:nvPr/>
        </p:nvSpPr>
        <p:spPr bwMode="auto">
          <a:xfrm>
            <a:off x="1874838" y="3370263"/>
            <a:ext cx="176212"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36" name="Freeform 75"/>
          <p:cNvSpPr>
            <a:spLocks/>
          </p:cNvSpPr>
          <p:nvPr/>
        </p:nvSpPr>
        <p:spPr bwMode="auto">
          <a:xfrm>
            <a:off x="1874838" y="3371850"/>
            <a:ext cx="169862" cy="107950"/>
          </a:xfrm>
          <a:custGeom>
            <a:avLst/>
            <a:gdLst>
              <a:gd name="T0" fmla="*/ 0 w 117"/>
              <a:gd name="T1" fmla="*/ 149374746 h 77"/>
              <a:gd name="T2" fmla="*/ 244499680 w 117"/>
              <a:gd name="T3" fmla="*/ 149374746 h 77"/>
              <a:gd name="T4" fmla="*/ 244499680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537" name="Text Box 76"/>
          <p:cNvSpPr txBox="1">
            <a:spLocks noChangeArrowheads="1"/>
          </p:cNvSpPr>
          <p:nvPr/>
        </p:nvSpPr>
        <p:spPr bwMode="auto">
          <a:xfrm>
            <a:off x="2043113" y="3370263"/>
            <a:ext cx="176212"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38" name="Freeform 77"/>
          <p:cNvSpPr>
            <a:spLocks/>
          </p:cNvSpPr>
          <p:nvPr/>
        </p:nvSpPr>
        <p:spPr bwMode="auto">
          <a:xfrm>
            <a:off x="2043113" y="3371850"/>
            <a:ext cx="168275" cy="107950"/>
          </a:xfrm>
          <a:custGeom>
            <a:avLst/>
            <a:gdLst>
              <a:gd name="T0" fmla="*/ 0 w 117"/>
              <a:gd name="T1" fmla="*/ 149374746 h 77"/>
              <a:gd name="T2" fmla="*/ 239952986 w 117"/>
              <a:gd name="T3" fmla="*/ 149374746 h 77"/>
              <a:gd name="T4" fmla="*/ 239952986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539" name="Text Box 78"/>
          <p:cNvSpPr txBox="1">
            <a:spLocks noChangeArrowheads="1"/>
          </p:cNvSpPr>
          <p:nvPr/>
        </p:nvSpPr>
        <p:spPr bwMode="auto">
          <a:xfrm>
            <a:off x="2209800" y="3370263"/>
            <a:ext cx="179388"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40" name="Freeform 79"/>
          <p:cNvSpPr>
            <a:spLocks/>
          </p:cNvSpPr>
          <p:nvPr/>
        </p:nvSpPr>
        <p:spPr bwMode="auto">
          <a:xfrm>
            <a:off x="2209800" y="3371850"/>
            <a:ext cx="171450" cy="107950"/>
          </a:xfrm>
          <a:custGeom>
            <a:avLst/>
            <a:gdLst>
              <a:gd name="T0" fmla="*/ 0 w 119"/>
              <a:gd name="T1" fmla="*/ 149374746 h 77"/>
              <a:gd name="T2" fmla="*/ 244941565 w 119"/>
              <a:gd name="T3" fmla="*/ 149374746 h 77"/>
              <a:gd name="T4" fmla="*/ 244941565 w 119"/>
              <a:gd name="T5" fmla="*/ 0 h 77"/>
              <a:gd name="T6" fmla="*/ 0 w 119"/>
              <a:gd name="T7" fmla="*/ 0 h 77"/>
              <a:gd name="T8" fmla="*/ 0 w 119"/>
              <a:gd name="T9" fmla="*/ 149374746 h 77"/>
              <a:gd name="T10" fmla="*/ 0 60000 65536"/>
              <a:gd name="T11" fmla="*/ 0 60000 65536"/>
              <a:gd name="T12" fmla="*/ 0 60000 65536"/>
              <a:gd name="T13" fmla="*/ 0 60000 65536"/>
              <a:gd name="T14" fmla="*/ 0 60000 65536"/>
              <a:gd name="T15" fmla="*/ 0 w 119"/>
              <a:gd name="T16" fmla="*/ 0 h 77"/>
              <a:gd name="T17" fmla="*/ 119 w 119"/>
              <a:gd name="T18" fmla="*/ 77 h 77"/>
            </a:gdLst>
            <a:ahLst/>
            <a:cxnLst>
              <a:cxn ang="T10">
                <a:pos x="T0" y="T1"/>
              </a:cxn>
              <a:cxn ang="T11">
                <a:pos x="T2" y="T3"/>
              </a:cxn>
              <a:cxn ang="T12">
                <a:pos x="T4" y="T5"/>
              </a:cxn>
              <a:cxn ang="T13">
                <a:pos x="T6" y="T7"/>
              </a:cxn>
              <a:cxn ang="T14">
                <a:pos x="T8" y="T9"/>
              </a:cxn>
            </a:cxnLst>
            <a:rect l="T15" t="T16" r="T17" b="T18"/>
            <a:pathLst>
              <a:path w="119" h="77">
                <a:moveTo>
                  <a:pt x="0" y="76"/>
                </a:moveTo>
                <a:lnTo>
                  <a:pt x="118" y="76"/>
                </a:lnTo>
                <a:lnTo>
                  <a:pt x="118"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541" name="Text Box 80"/>
          <p:cNvSpPr txBox="1">
            <a:spLocks noChangeArrowheads="1"/>
          </p:cNvSpPr>
          <p:nvPr/>
        </p:nvSpPr>
        <p:spPr bwMode="auto">
          <a:xfrm>
            <a:off x="2381250" y="3370263"/>
            <a:ext cx="176213"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42" name="Freeform 81"/>
          <p:cNvSpPr>
            <a:spLocks/>
          </p:cNvSpPr>
          <p:nvPr/>
        </p:nvSpPr>
        <p:spPr bwMode="auto">
          <a:xfrm>
            <a:off x="2381250" y="3371850"/>
            <a:ext cx="169863" cy="107950"/>
          </a:xfrm>
          <a:custGeom>
            <a:avLst/>
            <a:gdLst>
              <a:gd name="T0" fmla="*/ 0 w 118"/>
              <a:gd name="T1" fmla="*/ 149374746 h 77"/>
              <a:gd name="T2" fmla="*/ 242447790 w 118"/>
              <a:gd name="T3" fmla="*/ 149374746 h 77"/>
              <a:gd name="T4" fmla="*/ 242447790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543" name="Text Box 82"/>
          <p:cNvSpPr txBox="1">
            <a:spLocks noChangeArrowheads="1"/>
          </p:cNvSpPr>
          <p:nvPr/>
        </p:nvSpPr>
        <p:spPr bwMode="auto">
          <a:xfrm>
            <a:off x="2549525" y="3370263"/>
            <a:ext cx="176213"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44" name="Freeform 83"/>
          <p:cNvSpPr>
            <a:spLocks/>
          </p:cNvSpPr>
          <p:nvPr/>
        </p:nvSpPr>
        <p:spPr bwMode="auto">
          <a:xfrm>
            <a:off x="2549525" y="3371850"/>
            <a:ext cx="168275" cy="107950"/>
          </a:xfrm>
          <a:custGeom>
            <a:avLst/>
            <a:gdLst>
              <a:gd name="T0" fmla="*/ 0 w 117"/>
              <a:gd name="T1" fmla="*/ 149374746 h 77"/>
              <a:gd name="T2" fmla="*/ 239952986 w 117"/>
              <a:gd name="T3" fmla="*/ 149374746 h 77"/>
              <a:gd name="T4" fmla="*/ 239952986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545" name="Text Box 84"/>
          <p:cNvSpPr txBox="1">
            <a:spLocks noChangeArrowheads="1"/>
          </p:cNvSpPr>
          <p:nvPr/>
        </p:nvSpPr>
        <p:spPr bwMode="auto">
          <a:xfrm>
            <a:off x="2716213" y="3370263"/>
            <a:ext cx="176212"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46" name="Freeform 85"/>
          <p:cNvSpPr>
            <a:spLocks/>
          </p:cNvSpPr>
          <p:nvPr/>
        </p:nvSpPr>
        <p:spPr bwMode="auto">
          <a:xfrm>
            <a:off x="2716213" y="3371850"/>
            <a:ext cx="171450" cy="107950"/>
          </a:xfrm>
          <a:custGeom>
            <a:avLst/>
            <a:gdLst>
              <a:gd name="T0" fmla="*/ 0 w 118"/>
              <a:gd name="T1" fmla="*/ 149374746 h 77"/>
              <a:gd name="T2" fmla="*/ 246999905 w 118"/>
              <a:gd name="T3" fmla="*/ 149374746 h 77"/>
              <a:gd name="T4" fmla="*/ 246999905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547" name="Text Box 86"/>
          <p:cNvSpPr txBox="1">
            <a:spLocks noChangeArrowheads="1"/>
          </p:cNvSpPr>
          <p:nvPr/>
        </p:nvSpPr>
        <p:spPr bwMode="auto">
          <a:xfrm>
            <a:off x="2886075" y="3370263"/>
            <a:ext cx="176213"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48" name="Freeform 87"/>
          <p:cNvSpPr>
            <a:spLocks/>
          </p:cNvSpPr>
          <p:nvPr/>
        </p:nvSpPr>
        <p:spPr bwMode="auto">
          <a:xfrm>
            <a:off x="2886075" y="3371850"/>
            <a:ext cx="168275" cy="107950"/>
          </a:xfrm>
          <a:custGeom>
            <a:avLst/>
            <a:gdLst>
              <a:gd name="T0" fmla="*/ 0 w 117"/>
              <a:gd name="T1" fmla="*/ 149374746 h 77"/>
              <a:gd name="T2" fmla="*/ 239952986 w 117"/>
              <a:gd name="T3" fmla="*/ 149374746 h 77"/>
              <a:gd name="T4" fmla="*/ 239952986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549" name="Text Box 88"/>
          <p:cNvSpPr txBox="1">
            <a:spLocks noChangeArrowheads="1"/>
          </p:cNvSpPr>
          <p:nvPr/>
        </p:nvSpPr>
        <p:spPr bwMode="auto">
          <a:xfrm>
            <a:off x="3052763" y="3370263"/>
            <a:ext cx="179387"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50" name="Freeform 89"/>
          <p:cNvSpPr>
            <a:spLocks/>
          </p:cNvSpPr>
          <p:nvPr/>
        </p:nvSpPr>
        <p:spPr bwMode="auto">
          <a:xfrm>
            <a:off x="3052763" y="3371850"/>
            <a:ext cx="171450" cy="107950"/>
          </a:xfrm>
          <a:custGeom>
            <a:avLst/>
            <a:gdLst>
              <a:gd name="T0" fmla="*/ 0 w 119"/>
              <a:gd name="T1" fmla="*/ 149374746 h 77"/>
              <a:gd name="T2" fmla="*/ 244941565 w 119"/>
              <a:gd name="T3" fmla="*/ 149374746 h 77"/>
              <a:gd name="T4" fmla="*/ 244941565 w 119"/>
              <a:gd name="T5" fmla="*/ 0 h 77"/>
              <a:gd name="T6" fmla="*/ 0 w 119"/>
              <a:gd name="T7" fmla="*/ 0 h 77"/>
              <a:gd name="T8" fmla="*/ 0 w 119"/>
              <a:gd name="T9" fmla="*/ 149374746 h 77"/>
              <a:gd name="T10" fmla="*/ 0 60000 65536"/>
              <a:gd name="T11" fmla="*/ 0 60000 65536"/>
              <a:gd name="T12" fmla="*/ 0 60000 65536"/>
              <a:gd name="T13" fmla="*/ 0 60000 65536"/>
              <a:gd name="T14" fmla="*/ 0 60000 65536"/>
              <a:gd name="T15" fmla="*/ 0 w 119"/>
              <a:gd name="T16" fmla="*/ 0 h 77"/>
              <a:gd name="T17" fmla="*/ 119 w 119"/>
              <a:gd name="T18" fmla="*/ 77 h 77"/>
            </a:gdLst>
            <a:ahLst/>
            <a:cxnLst>
              <a:cxn ang="T10">
                <a:pos x="T0" y="T1"/>
              </a:cxn>
              <a:cxn ang="T11">
                <a:pos x="T2" y="T3"/>
              </a:cxn>
              <a:cxn ang="T12">
                <a:pos x="T4" y="T5"/>
              </a:cxn>
              <a:cxn ang="T13">
                <a:pos x="T6" y="T7"/>
              </a:cxn>
              <a:cxn ang="T14">
                <a:pos x="T8" y="T9"/>
              </a:cxn>
            </a:cxnLst>
            <a:rect l="T15" t="T16" r="T17" b="T18"/>
            <a:pathLst>
              <a:path w="119" h="77">
                <a:moveTo>
                  <a:pt x="0" y="76"/>
                </a:moveTo>
                <a:lnTo>
                  <a:pt x="118" y="76"/>
                </a:lnTo>
                <a:lnTo>
                  <a:pt x="118"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551" name="Text Box 90"/>
          <p:cNvSpPr txBox="1">
            <a:spLocks noChangeArrowheads="1"/>
          </p:cNvSpPr>
          <p:nvPr/>
        </p:nvSpPr>
        <p:spPr bwMode="auto">
          <a:xfrm>
            <a:off x="3222625" y="3370263"/>
            <a:ext cx="176213"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52" name="Freeform 91"/>
          <p:cNvSpPr>
            <a:spLocks/>
          </p:cNvSpPr>
          <p:nvPr/>
        </p:nvSpPr>
        <p:spPr bwMode="auto">
          <a:xfrm>
            <a:off x="3222625" y="3371850"/>
            <a:ext cx="171450" cy="107950"/>
          </a:xfrm>
          <a:custGeom>
            <a:avLst/>
            <a:gdLst>
              <a:gd name="T0" fmla="*/ 0 w 118"/>
              <a:gd name="T1" fmla="*/ 149374746 h 77"/>
              <a:gd name="T2" fmla="*/ 246999905 w 118"/>
              <a:gd name="T3" fmla="*/ 149374746 h 77"/>
              <a:gd name="T4" fmla="*/ 246999905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553" name="Text Box 92"/>
          <p:cNvSpPr txBox="1">
            <a:spLocks noChangeArrowheads="1"/>
          </p:cNvSpPr>
          <p:nvPr/>
        </p:nvSpPr>
        <p:spPr bwMode="auto">
          <a:xfrm>
            <a:off x="3392488" y="3370263"/>
            <a:ext cx="176212"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54" name="Freeform 93"/>
          <p:cNvSpPr>
            <a:spLocks/>
          </p:cNvSpPr>
          <p:nvPr/>
        </p:nvSpPr>
        <p:spPr bwMode="auto">
          <a:xfrm>
            <a:off x="3392488" y="3371850"/>
            <a:ext cx="169862" cy="107950"/>
          </a:xfrm>
          <a:custGeom>
            <a:avLst/>
            <a:gdLst>
              <a:gd name="T0" fmla="*/ 0 w 118"/>
              <a:gd name="T1" fmla="*/ 149374746 h 77"/>
              <a:gd name="T2" fmla="*/ 242444924 w 118"/>
              <a:gd name="T3" fmla="*/ 149374746 h 77"/>
              <a:gd name="T4" fmla="*/ 242444924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555" name="Text Box 94"/>
          <p:cNvSpPr txBox="1">
            <a:spLocks noChangeArrowheads="1"/>
          </p:cNvSpPr>
          <p:nvPr/>
        </p:nvSpPr>
        <p:spPr bwMode="auto">
          <a:xfrm>
            <a:off x="1874838" y="3478213"/>
            <a:ext cx="176212"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56" name="Freeform 95"/>
          <p:cNvSpPr>
            <a:spLocks/>
          </p:cNvSpPr>
          <p:nvPr/>
        </p:nvSpPr>
        <p:spPr bwMode="auto">
          <a:xfrm>
            <a:off x="1874838" y="3478213"/>
            <a:ext cx="169862" cy="109537"/>
          </a:xfrm>
          <a:custGeom>
            <a:avLst/>
            <a:gdLst>
              <a:gd name="T0" fmla="*/ 0 w 117"/>
              <a:gd name="T1" fmla="*/ 151853374 h 78"/>
              <a:gd name="T2" fmla="*/ 244499680 w 117"/>
              <a:gd name="T3" fmla="*/ 151853374 h 78"/>
              <a:gd name="T4" fmla="*/ 244499680 w 117"/>
              <a:gd name="T5" fmla="*/ 0 h 78"/>
              <a:gd name="T6" fmla="*/ 0 w 117"/>
              <a:gd name="T7" fmla="*/ 0 h 78"/>
              <a:gd name="T8" fmla="*/ 0 w 117"/>
              <a:gd name="T9" fmla="*/ 151853374 h 78"/>
              <a:gd name="T10" fmla="*/ 0 60000 65536"/>
              <a:gd name="T11" fmla="*/ 0 60000 65536"/>
              <a:gd name="T12" fmla="*/ 0 60000 65536"/>
              <a:gd name="T13" fmla="*/ 0 60000 65536"/>
              <a:gd name="T14" fmla="*/ 0 60000 65536"/>
              <a:gd name="T15" fmla="*/ 0 w 117"/>
              <a:gd name="T16" fmla="*/ 0 h 78"/>
              <a:gd name="T17" fmla="*/ 117 w 117"/>
              <a:gd name="T18" fmla="*/ 78 h 78"/>
            </a:gdLst>
            <a:ahLst/>
            <a:cxnLst>
              <a:cxn ang="T10">
                <a:pos x="T0" y="T1"/>
              </a:cxn>
              <a:cxn ang="T11">
                <a:pos x="T2" y="T3"/>
              </a:cxn>
              <a:cxn ang="T12">
                <a:pos x="T4" y="T5"/>
              </a:cxn>
              <a:cxn ang="T13">
                <a:pos x="T6" y="T7"/>
              </a:cxn>
              <a:cxn ang="T14">
                <a:pos x="T8" y="T9"/>
              </a:cxn>
            </a:cxnLst>
            <a:rect l="T15" t="T16" r="T17" b="T18"/>
            <a:pathLst>
              <a:path w="117" h="78">
                <a:moveTo>
                  <a:pt x="0" y="77"/>
                </a:moveTo>
                <a:lnTo>
                  <a:pt x="116" y="77"/>
                </a:lnTo>
                <a:lnTo>
                  <a:pt x="116"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557" name="Text Box 96"/>
          <p:cNvSpPr txBox="1">
            <a:spLocks noChangeArrowheads="1"/>
          </p:cNvSpPr>
          <p:nvPr/>
        </p:nvSpPr>
        <p:spPr bwMode="auto">
          <a:xfrm>
            <a:off x="2043113" y="3478213"/>
            <a:ext cx="176212"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58" name="Freeform 97"/>
          <p:cNvSpPr>
            <a:spLocks/>
          </p:cNvSpPr>
          <p:nvPr/>
        </p:nvSpPr>
        <p:spPr bwMode="auto">
          <a:xfrm>
            <a:off x="2043113" y="3478213"/>
            <a:ext cx="168275" cy="109537"/>
          </a:xfrm>
          <a:custGeom>
            <a:avLst/>
            <a:gdLst>
              <a:gd name="T0" fmla="*/ 0 w 117"/>
              <a:gd name="T1" fmla="*/ 151853374 h 78"/>
              <a:gd name="T2" fmla="*/ 239952986 w 117"/>
              <a:gd name="T3" fmla="*/ 151853374 h 78"/>
              <a:gd name="T4" fmla="*/ 239952986 w 117"/>
              <a:gd name="T5" fmla="*/ 0 h 78"/>
              <a:gd name="T6" fmla="*/ 0 w 117"/>
              <a:gd name="T7" fmla="*/ 0 h 78"/>
              <a:gd name="T8" fmla="*/ 0 w 117"/>
              <a:gd name="T9" fmla="*/ 151853374 h 78"/>
              <a:gd name="T10" fmla="*/ 0 60000 65536"/>
              <a:gd name="T11" fmla="*/ 0 60000 65536"/>
              <a:gd name="T12" fmla="*/ 0 60000 65536"/>
              <a:gd name="T13" fmla="*/ 0 60000 65536"/>
              <a:gd name="T14" fmla="*/ 0 60000 65536"/>
              <a:gd name="T15" fmla="*/ 0 w 117"/>
              <a:gd name="T16" fmla="*/ 0 h 78"/>
              <a:gd name="T17" fmla="*/ 117 w 117"/>
              <a:gd name="T18" fmla="*/ 78 h 78"/>
            </a:gdLst>
            <a:ahLst/>
            <a:cxnLst>
              <a:cxn ang="T10">
                <a:pos x="T0" y="T1"/>
              </a:cxn>
              <a:cxn ang="T11">
                <a:pos x="T2" y="T3"/>
              </a:cxn>
              <a:cxn ang="T12">
                <a:pos x="T4" y="T5"/>
              </a:cxn>
              <a:cxn ang="T13">
                <a:pos x="T6" y="T7"/>
              </a:cxn>
              <a:cxn ang="T14">
                <a:pos x="T8" y="T9"/>
              </a:cxn>
            </a:cxnLst>
            <a:rect l="T15" t="T16" r="T17" b="T18"/>
            <a:pathLst>
              <a:path w="117" h="78">
                <a:moveTo>
                  <a:pt x="0" y="77"/>
                </a:moveTo>
                <a:lnTo>
                  <a:pt x="116" y="77"/>
                </a:lnTo>
                <a:lnTo>
                  <a:pt x="116"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559" name="Text Box 98"/>
          <p:cNvSpPr txBox="1">
            <a:spLocks noChangeArrowheads="1"/>
          </p:cNvSpPr>
          <p:nvPr/>
        </p:nvSpPr>
        <p:spPr bwMode="auto">
          <a:xfrm>
            <a:off x="2209800" y="3478213"/>
            <a:ext cx="179388"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60" name="Freeform 99"/>
          <p:cNvSpPr>
            <a:spLocks/>
          </p:cNvSpPr>
          <p:nvPr/>
        </p:nvSpPr>
        <p:spPr bwMode="auto">
          <a:xfrm>
            <a:off x="2209800" y="3478213"/>
            <a:ext cx="171450" cy="109537"/>
          </a:xfrm>
          <a:custGeom>
            <a:avLst/>
            <a:gdLst>
              <a:gd name="T0" fmla="*/ 0 w 119"/>
              <a:gd name="T1" fmla="*/ 151853374 h 78"/>
              <a:gd name="T2" fmla="*/ 244941565 w 119"/>
              <a:gd name="T3" fmla="*/ 151853374 h 78"/>
              <a:gd name="T4" fmla="*/ 244941565 w 119"/>
              <a:gd name="T5" fmla="*/ 0 h 78"/>
              <a:gd name="T6" fmla="*/ 0 w 119"/>
              <a:gd name="T7" fmla="*/ 0 h 78"/>
              <a:gd name="T8" fmla="*/ 0 w 119"/>
              <a:gd name="T9" fmla="*/ 151853374 h 78"/>
              <a:gd name="T10" fmla="*/ 0 60000 65536"/>
              <a:gd name="T11" fmla="*/ 0 60000 65536"/>
              <a:gd name="T12" fmla="*/ 0 60000 65536"/>
              <a:gd name="T13" fmla="*/ 0 60000 65536"/>
              <a:gd name="T14" fmla="*/ 0 60000 65536"/>
              <a:gd name="T15" fmla="*/ 0 w 119"/>
              <a:gd name="T16" fmla="*/ 0 h 78"/>
              <a:gd name="T17" fmla="*/ 119 w 119"/>
              <a:gd name="T18" fmla="*/ 78 h 78"/>
            </a:gdLst>
            <a:ahLst/>
            <a:cxnLst>
              <a:cxn ang="T10">
                <a:pos x="T0" y="T1"/>
              </a:cxn>
              <a:cxn ang="T11">
                <a:pos x="T2" y="T3"/>
              </a:cxn>
              <a:cxn ang="T12">
                <a:pos x="T4" y="T5"/>
              </a:cxn>
              <a:cxn ang="T13">
                <a:pos x="T6" y="T7"/>
              </a:cxn>
              <a:cxn ang="T14">
                <a:pos x="T8" y="T9"/>
              </a:cxn>
            </a:cxnLst>
            <a:rect l="T15" t="T16" r="T17" b="T18"/>
            <a:pathLst>
              <a:path w="119" h="78">
                <a:moveTo>
                  <a:pt x="0" y="77"/>
                </a:moveTo>
                <a:lnTo>
                  <a:pt x="118" y="77"/>
                </a:lnTo>
                <a:lnTo>
                  <a:pt x="118"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561" name="Text Box 100"/>
          <p:cNvSpPr txBox="1">
            <a:spLocks noChangeArrowheads="1"/>
          </p:cNvSpPr>
          <p:nvPr/>
        </p:nvSpPr>
        <p:spPr bwMode="auto">
          <a:xfrm>
            <a:off x="2381250" y="3478213"/>
            <a:ext cx="176213"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62" name="Freeform 101"/>
          <p:cNvSpPr>
            <a:spLocks/>
          </p:cNvSpPr>
          <p:nvPr/>
        </p:nvSpPr>
        <p:spPr bwMode="auto">
          <a:xfrm>
            <a:off x="2381250" y="3478213"/>
            <a:ext cx="169863" cy="109537"/>
          </a:xfrm>
          <a:custGeom>
            <a:avLst/>
            <a:gdLst>
              <a:gd name="T0" fmla="*/ 0 w 118"/>
              <a:gd name="T1" fmla="*/ 151853374 h 78"/>
              <a:gd name="T2" fmla="*/ 242447790 w 118"/>
              <a:gd name="T3" fmla="*/ 151853374 h 78"/>
              <a:gd name="T4" fmla="*/ 242447790 w 118"/>
              <a:gd name="T5" fmla="*/ 0 h 78"/>
              <a:gd name="T6" fmla="*/ 0 w 118"/>
              <a:gd name="T7" fmla="*/ 0 h 78"/>
              <a:gd name="T8" fmla="*/ 0 w 118"/>
              <a:gd name="T9" fmla="*/ 151853374 h 78"/>
              <a:gd name="T10" fmla="*/ 0 60000 65536"/>
              <a:gd name="T11" fmla="*/ 0 60000 65536"/>
              <a:gd name="T12" fmla="*/ 0 60000 65536"/>
              <a:gd name="T13" fmla="*/ 0 60000 65536"/>
              <a:gd name="T14" fmla="*/ 0 60000 65536"/>
              <a:gd name="T15" fmla="*/ 0 w 118"/>
              <a:gd name="T16" fmla="*/ 0 h 78"/>
              <a:gd name="T17" fmla="*/ 118 w 118"/>
              <a:gd name="T18" fmla="*/ 78 h 78"/>
            </a:gdLst>
            <a:ahLst/>
            <a:cxnLst>
              <a:cxn ang="T10">
                <a:pos x="T0" y="T1"/>
              </a:cxn>
              <a:cxn ang="T11">
                <a:pos x="T2" y="T3"/>
              </a:cxn>
              <a:cxn ang="T12">
                <a:pos x="T4" y="T5"/>
              </a:cxn>
              <a:cxn ang="T13">
                <a:pos x="T6" y="T7"/>
              </a:cxn>
              <a:cxn ang="T14">
                <a:pos x="T8" y="T9"/>
              </a:cxn>
            </a:cxnLst>
            <a:rect l="T15" t="T16" r="T17" b="T18"/>
            <a:pathLst>
              <a:path w="118" h="78">
                <a:moveTo>
                  <a:pt x="0" y="77"/>
                </a:moveTo>
                <a:lnTo>
                  <a:pt x="117" y="77"/>
                </a:lnTo>
                <a:lnTo>
                  <a:pt x="117"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563" name="Text Box 102"/>
          <p:cNvSpPr txBox="1">
            <a:spLocks noChangeArrowheads="1"/>
          </p:cNvSpPr>
          <p:nvPr/>
        </p:nvSpPr>
        <p:spPr bwMode="auto">
          <a:xfrm>
            <a:off x="2549525" y="3478213"/>
            <a:ext cx="176213"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64" name="Freeform 103"/>
          <p:cNvSpPr>
            <a:spLocks/>
          </p:cNvSpPr>
          <p:nvPr/>
        </p:nvSpPr>
        <p:spPr bwMode="auto">
          <a:xfrm>
            <a:off x="2549525" y="3478213"/>
            <a:ext cx="168275" cy="109537"/>
          </a:xfrm>
          <a:custGeom>
            <a:avLst/>
            <a:gdLst>
              <a:gd name="T0" fmla="*/ 0 w 117"/>
              <a:gd name="T1" fmla="*/ 151853374 h 78"/>
              <a:gd name="T2" fmla="*/ 239952986 w 117"/>
              <a:gd name="T3" fmla="*/ 151853374 h 78"/>
              <a:gd name="T4" fmla="*/ 239952986 w 117"/>
              <a:gd name="T5" fmla="*/ 0 h 78"/>
              <a:gd name="T6" fmla="*/ 0 w 117"/>
              <a:gd name="T7" fmla="*/ 0 h 78"/>
              <a:gd name="T8" fmla="*/ 0 w 117"/>
              <a:gd name="T9" fmla="*/ 151853374 h 78"/>
              <a:gd name="T10" fmla="*/ 0 60000 65536"/>
              <a:gd name="T11" fmla="*/ 0 60000 65536"/>
              <a:gd name="T12" fmla="*/ 0 60000 65536"/>
              <a:gd name="T13" fmla="*/ 0 60000 65536"/>
              <a:gd name="T14" fmla="*/ 0 60000 65536"/>
              <a:gd name="T15" fmla="*/ 0 w 117"/>
              <a:gd name="T16" fmla="*/ 0 h 78"/>
              <a:gd name="T17" fmla="*/ 117 w 117"/>
              <a:gd name="T18" fmla="*/ 78 h 78"/>
            </a:gdLst>
            <a:ahLst/>
            <a:cxnLst>
              <a:cxn ang="T10">
                <a:pos x="T0" y="T1"/>
              </a:cxn>
              <a:cxn ang="T11">
                <a:pos x="T2" y="T3"/>
              </a:cxn>
              <a:cxn ang="T12">
                <a:pos x="T4" y="T5"/>
              </a:cxn>
              <a:cxn ang="T13">
                <a:pos x="T6" y="T7"/>
              </a:cxn>
              <a:cxn ang="T14">
                <a:pos x="T8" y="T9"/>
              </a:cxn>
            </a:cxnLst>
            <a:rect l="T15" t="T16" r="T17" b="T18"/>
            <a:pathLst>
              <a:path w="117" h="78">
                <a:moveTo>
                  <a:pt x="0" y="77"/>
                </a:moveTo>
                <a:lnTo>
                  <a:pt x="116" y="77"/>
                </a:lnTo>
                <a:lnTo>
                  <a:pt x="116"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565" name="Text Box 104"/>
          <p:cNvSpPr txBox="1">
            <a:spLocks noChangeArrowheads="1"/>
          </p:cNvSpPr>
          <p:nvPr/>
        </p:nvSpPr>
        <p:spPr bwMode="auto">
          <a:xfrm>
            <a:off x="2716213" y="3478213"/>
            <a:ext cx="176212"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66" name="Freeform 105"/>
          <p:cNvSpPr>
            <a:spLocks/>
          </p:cNvSpPr>
          <p:nvPr/>
        </p:nvSpPr>
        <p:spPr bwMode="auto">
          <a:xfrm>
            <a:off x="2716213" y="3478213"/>
            <a:ext cx="171450" cy="109537"/>
          </a:xfrm>
          <a:custGeom>
            <a:avLst/>
            <a:gdLst>
              <a:gd name="T0" fmla="*/ 0 w 118"/>
              <a:gd name="T1" fmla="*/ 151853374 h 78"/>
              <a:gd name="T2" fmla="*/ 246999905 w 118"/>
              <a:gd name="T3" fmla="*/ 151853374 h 78"/>
              <a:gd name="T4" fmla="*/ 246999905 w 118"/>
              <a:gd name="T5" fmla="*/ 0 h 78"/>
              <a:gd name="T6" fmla="*/ 0 w 118"/>
              <a:gd name="T7" fmla="*/ 0 h 78"/>
              <a:gd name="T8" fmla="*/ 0 w 118"/>
              <a:gd name="T9" fmla="*/ 151853374 h 78"/>
              <a:gd name="T10" fmla="*/ 0 60000 65536"/>
              <a:gd name="T11" fmla="*/ 0 60000 65536"/>
              <a:gd name="T12" fmla="*/ 0 60000 65536"/>
              <a:gd name="T13" fmla="*/ 0 60000 65536"/>
              <a:gd name="T14" fmla="*/ 0 60000 65536"/>
              <a:gd name="T15" fmla="*/ 0 w 118"/>
              <a:gd name="T16" fmla="*/ 0 h 78"/>
              <a:gd name="T17" fmla="*/ 118 w 118"/>
              <a:gd name="T18" fmla="*/ 78 h 78"/>
            </a:gdLst>
            <a:ahLst/>
            <a:cxnLst>
              <a:cxn ang="T10">
                <a:pos x="T0" y="T1"/>
              </a:cxn>
              <a:cxn ang="T11">
                <a:pos x="T2" y="T3"/>
              </a:cxn>
              <a:cxn ang="T12">
                <a:pos x="T4" y="T5"/>
              </a:cxn>
              <a:cxn ang="T13">
                <a:pos x="T6" y="T7"/>
              </a:cxn>
              <a:cxn ang="T14">
                <a:pos x="T8" y="T9"/>
              </a:cxn>
            </a:cxnLst>
            <a:rect l="T15" t="T16" r="T17" b="T18"/>
            <a:pathLst>
              <a:path w="118" h="78">
                <a:moveTo>
                  <a:pt x="0" y="77"/>
                </a:moveTo>
                <a:lnTo>
                  <a:pt x="117" y="77"/>
                </a:lnTo>
                <a:lnTo>
                  <a:pt x="117"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567" name="Text Box 106"/>
          <p:cNvSpPr txBox="1">
            <a:spLocks noChangeArrowheads="1"/>
          </p:cNvSpPr>
          <p:nvPr/>
        </p:nvSpPr>
        <p:spPr bwMode="auto">
          <a:xfrm>
            <a:off x="2886075" y="3478213"/>
            <a:ext cx="176213"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68" name="Freeform 107"/>
          <p:cNvSpPr>
            <a:spLocks/>
          </p:cNvSpPr>
          <p:nvPr/>
        </p:nvSpPr>
        <p:spPr bwMode="auto">
          <a:xfrm>
            <a:off x="2886075" y="3478213"/>
            <a:ext cx="168275" cy="109537"/>
          </a:xfrm>
          <a:custGeom>
            <a:avLst/>
            <a:gdLst>
              <a:gd name="T0" fmla="*/ 0 w 117"/>
              <a:gd name="T1" fmla="*/ 151853374 h 78"/>
              <a:gd name="T2" fmla="*/ 239952986 w 117"/>
              <a:gd name="T3" fmla="*/ 151853374 h 78"/>
              <a:gd name="T4" fmla="*/ 239952986 w 117"/>
              <a:gd name="T5" fmla="*/ 0 h 78"/>
              <a:gd name="T6" fmla="*/ 0 w 117"/>
              <a:gd name="T7" fmla="*/ 0 h 78"/>
              <a:gd name="T8" fmla="*/ 0 w 117"/>
              <a:gd name="T9" fmla="*/ 151853374 h 78"/>
              <a:gd name="T10" fmla="*/ 0 60000 65536"/>
              <a:gd name="T11" fmla="*/ 0 60000 65536"/>
              <a:gd name="T12" fmla="*/ 0 60000 65536"/>
              <a:gd name="T13" fmla="*/ 0 60000 65536"/>
              <a:gd name="T14" fmla="*/ 0 60000 65536"/>
              <a:gd name="T15" fmla="*/ 0 w 117"/>
              <a:gd name="T16" fmla="*/ 0 h 78"/>
              <a:gd name="T17" fmla="*/ 117 w 117"/>
              <a:gd name="T18" fmla="*/ 78 h 78"/>
            </a:gdLst>
            <a:ahLst/>
            <a:cxnLst>
              <a:cxn ang="T10">
                <a:pos x="T0" y="T1"/>
              </a:cxn>
              <a:cxn ang="T11">
                <a:pos x="T2" y="T3"/>
              </a:cxn>
              <a:cxn ang="T12">
                <a:pos x="T4" y="T5"/>
              </a:cxn>
              <a:cxn ang="T13">
                <a:pos x="T6" y="T7"/>
              </a:cxn>
              <a:cxn ang="T14">
                <a:pos x="T8" y="T9"/>
              </a:cxn>
            </a:cxnLst>
            <a:rect l="T15" t="T16" r="T17" b="T18"/>
            <a:pathLst>
              <a:path w="117" h="78">
                <a:moveTo>
                  <a:pt x="0" y="77"/>
                </a:moveTo>
                <a:lnTo>
                  <a:pt x="116" y="77"/>
                </a:lnTo>
                <a:lnTo>
                  <a:pt x="116"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569" name="Text Box 108"/>
          <p:cNvSpPr txBox="1">
            <a:spLocks noChangeArrowheads="1"/>
          </p:cNvSpPr>
          <p:nvPr/>
        </p:nvSpPr>
        <p:spPr bwMode="auto">
          <a:xfrm>
            <a:off x="3052763" y="3478213"/>
            <a:ext cx="179387"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70" name="Freeform 109"/>
          <p:cNvSpPr>
            <a:spLocks/>
          </p:cNvSpPr>
          <p:nvPr/>
        </p:nvSpPr>
        <p:spPr bwMode="auto">
          <a:xfrm>
            <a:off x="3052763" y="3478213"/>
            <a:ext cx="171450" cy="109537"/>
          </a:xfrm>
          <a:custGeom>
            <a:avLst/>
            <a:gdLst>
              <a:gd name="T0" fmla="*/ 0 w 119"/>
              <a:gd name="T1" fmla="*/ 151853374 h 78"/>
              <a:gd name="T2" fmla="*/ 244941565 w 119"/>
              <a:gd name="T3" fmla="*/ 151853374 h 78"/>
              <a:gd name="T4" fmla="*/ 244941565 w 119"/>
              <a:gd name="T5" fmla="*/ 0 h 78"/>
              <a:gd name="T6" fmla="*/ 0 w 119"/>
              <a:gd name="T7" fmla="*/ 0 h 78"/>
              <a:gd name="T8" fmla="*/ 0 w 119"/>
              <a:gd name="T9" fmla="*/ 151853374 h 78"/>
              <a:gd name="T10" fmla="*/ 0 60000 65536"/>
              <a:gd name="T11" fmla="*/ 0 60000 65536"/>
              <a:gd name="T12" fmla="*/ 0 60000 65536"/>
              <a:gd name="T13" fmla="*/ 0 60000 65536"/>
              <a:gd name="T14" fmla="*/ 0 60000 65536"/>
              <a:gd name="T15" fmla="*/ 0 w 119"/>
              <a:gd name="T16" fmla="*/ 0 h 78"/>
              <a:gd name="T17" fmla="*/ 119 w 119"/>
              <a:gd name="T18" fmla="*/ 78 h 78"/>
            </a:gdLst>
            <a:ahLst/>
            <a:cxnLst>
              <a:cxn ang="T10">
                <a:pos x="T0" y="T1"/>
              </a:cxn>
              <a:cxn ang="T11">
                <a:pos x="T2" y="T3"/>
              </a:cxn>
              <a:cxn ang="T12">
                <a:pos x="T4" y="T5"/>
              </a:cxn>
              <a:cxn ang="T13">
                <a:pos x="T6" y="T7"/>
              </a:cxn>
              <a:cxn ang="T14">
                <a:pos x="T8" y="T9"/>
              </a:cxn>
            </a:cxnLst>
            <a:rect l="T15" t="T16" r="T17" b="T18"/>
            <a:pathLst>
              <a:path w="119" h="78">
                <a:moveTo>
                  <a:pt x="0" y="77"/>
                </a:moveTo>
                <a:lnTo>
                  <a:pt x="118" y="77"/>
                </a:lnTo>
                <a:lnTo>
                  <a:pt x="118"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571" name="Text Box 110"/>
          <p:cNvSpPr txBox="1">
            <a:spLocks noChangeArrowheads="1"/>
          </p:cNvSpPr>
          <p:nvPr/>
        </p:nvSpPr>
        <p:spPr bwMode="auto">
          <a:xfrm>
            <a:off x="3222625" y="3478213"/>
            <a:ext cx="176213"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72" name="Freeform 111"/>
          <p:cNvSpPr>
            <a:spLocks/>
          </p:cNvSpPr>
          <p:nvPr/>
        </p:nvSpPr>
        <p:spPr bwMode="auto">
          <a:xfrm>
            <a:off x="3222625" y="3478213"/>
            <a:ext cx="171450" cy="109537"/>
          </a:xfrm>
          <a:custGeom>
            <a:avLst/>
            <a:gdLst>
              <a:gd name="T0" fmla="*/ 0 w 118"/>
              <a:gd name="T1" fmla="*/ 151853374 h 78"/>
              <a:gd name="T2" fmla="*/ 246999905 w 118"/>
              <a:gd name="T3" fmla="*/ 151853374 h 78"/>
              <a:gd name="T4" fmla="*/ 246999905 w 118"/>
              <a:gd name="T5" fmla="*/ 0 h 78"/>
              <a:gd name="T6" fmla="*/ 0 w 118"/>
              <a:gd name="T7" fmla="*/ 0 h 78"/>
              <a:gd name="T8" fmla="*/ 0 w 118"/>
              <a:gd name="T9" fmla="*/ 151853374 h 78"/>
              <a:gd name="T10" fmla="*/ 0 60000 65536"/>
              <a:gd name="T11" fmla="*/ 0 60000 65536"/>
              <a:gd name="T12" fmla="*/ 0 60000 65536"/>
              <a:gd name="T13" fmla="*/ 0 60000 65536"/>
              <a:gd name="T14" fmla="*/ 0 60000 65536"/>
              <a:gd name="T15" fmla="*/ 0 w 118"/>
              <a:gd name="T16" fmla="*/ 0 h 78"/>
              <a:gd name="T17" fmla="*/ 118 w 118"/>
              <a:gd name="T18" fmla="*/ 78 h 78"/>
            </a:gdLst>
            <a:ahLst/>
            <a:cxnLst>
              <a:cxn ang="T10">
                <a:pos x="T0" y="T1"/>
              </a:cxn>
              <a:cxn ang="T11">
                <a:pos x="T2" y="T3"/>
              </a:cxn>
              <a:cxn ang="T12">
                <a:pos x="T4" y="T5"/>
              </a:cxn>
              <a:cxn ang="T13">
                <a:pos x="T6" y="T7"/>
              </a:cxn>
              <a:cxn ang="T14">
                <a:pos x="T8" y="T9"/>
              </a:cxn>
            </a:cxnLst>
            <a:rect l="T15" t="T16" r="T17" b="T18"/>
            <a:pathLst>
              <a:path w="118" h="78">
                <a:moveTo>
                  <a:pt x="0" y="77"/>
                </a:moveTo>
                <a:lnTo>
                  <a:pt x="117" y="77"/>
                </a:lnTo>
                <a:lnTo>
                  <a:pt x="117"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573" name="Text Box 112"/>
          <p:cNvSpPr txBox="1">
            <a:spLocks noChangeArrowheads="1"/>
          </p:cNvSpPr>
          <p:nvPr/>
        </p:nvSpPr>
        <p:spPr bwMode="auto">
          <a:xfrm>
            <a:off x="3392488" y="3478213"/>
            <a:ext cx="176212"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74" name="Freeform 113"/>
          <p:cNvSpPr>
            <a:spLocks/>
          </p:cNvSpPr>
          <p:nvPr/>
        </p:nvSpPr>
        <p:spPr bwMode="auto">
          <a:xfrm>
            <a:off x="3392488" y="3478213"/>
            <a:ext cx="169862" cy="109537"/>
          </a:xfrm>
          <a:custGeom>
            <a:avLst/>
            <a:gdLst>
              <a:gd name="T0" fmla="*/ 0 w 118"/>
              <a:gd name="T1" fmla="*/ 151853374 h 78"/>
              <a:gd name="T2" fmla="*/ 242444924 w 118"/>
              <a:gd name="T3" fmla="*/ 151853374 h 78"/>
              <a:gd name="T4" fmla="*/ 242444924 w 118"/>
              <a:gd name="T5" fmla="*/ 0 h 78"/>
              <a:gd name="T6" fmla="*/ 0 w 118"/>
              <a:gd name="T7" fmla="*/ 0 h 78"/>
              <a:gd name="T8" fmla="*/ 0 w 118"/>
              <a:gd name="T9" fmla="*/ 151853374 h 78"/>
              <a:gd name="T10" fmla="*/ 0 60000 65536"/>
              <a:gd name="T11" fmla="*/ 0 60000 65536"/>
              <a:gd name="T12" fmla="*/ 0 60000 65536"/>
              <a:gd name="T13" fmla="*/ 0 60000 65536"/>
              <a:gd name="T14" fmla="*/ 0 60000 65536"/>
              <a:gd name="T15" fmla="*/ 0 w 118"/>
              <a:gd name="T16" fmla="*/ 0 h 78"/>
              <a:gd name="T17" fmla="*/ 118 w 118"/>
              <a:gd name="T18" fmla="*/ 78 h 78"/>
            </a:gdLst>
            <a:ahLst/>
            <a:cxnLst>
              <a:cxn ang="T10">
                <a:pos x="T0" y="T1"/>
              </a:cxn>
              <a:cxn ang="T11">
                <a:pos x="T2" y="T3"/>
              </a:cxn>
              <a:cxn ang="T12">
                <a:pos x="T4" y="T5"/>
              </a:cxn>
              <a:cxn ang="T13">
                <a:pos x="T6" y="T7"/>
              </a:cxn>
              <a:cxn ang="T14">
                <a:pos x="T8" y="T9"/>
              </a:cxn>
            </a:cxnLst>
            <a:rect l="T15" t="T16" r="T17" b="T18"/>
            <a:pathLst>
              <a:path w="118" h="78">
                <a:moveTo>
                  <a:pt x="0" y="77"/>
                </a:moveTo>
                <a:lnTo>
                  <a:pt x="117" y="77"/>
                </a:lnTo>
                <a:lnTo>
                  <a:pt x="117"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575" name="Text Box 114"/>
          <p:cNvSpPr txBox="1">
            <a:spLocks noChangeArrowheads="1"/>
          </p:cNvSpPr>
          <p:nvPr/>
        </p:nvSpPr>
        <p:spPr bwMode="auto">
          <a:xfrm>
            <a:off x="1874838" y="3584575"/>
            <a:ext cx="176212"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76" name="Freeform 115"/>
          <p:cNvSpPr>
            <a:spLocks/>
          </p:cNvSpPr>
          <p:nvPr/>
        </p:nvSpPr>
        <p:spPr bwMode="auto">
          <a:xfrm>
            <a:off x="1874838" y="3586163"/>
            <a:ext cx="169862" cy="107950"/>
          </a:xfrm>
          <a:custGeom>
            <a:avLst/>
            <a:gdLst>
              <a:gd name="T0" fmla="*/ 0 w 117"/>
              <a:gd name="T1" fmla="*/ 149374746 h 77"/>
              <a:gd name="T2" fmla="*/ 244499680 w 117"/>
              <a:gd name="T3" fmla="*/ 149374746 h 77"/>
              <a:gd name="T4" fmla="*/ 244499680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577" name="Text Box 116"/>
          <p:cNvSpPr txBox="1">
            <a:spLocks noChangeArrowheads="1"/>
          </p:cNvSpPr>
          <p:nvPr/>
        </p:nvSpPr>
        <p:spPr bwMode="auto">
          <a:xfrm>
            <a:off x="2043113" y="3584575"/>
            <a:ext cx="176212"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78" name="Freeform 117"/>
          <p:cNvSpPr>
            <a:spLocks/>
          </p:cNvSpPr>
          <p:nvPr/>
        </p:nvSpPr>
        <p:spPr bwMode="auto">
          <a:xfrm>
            <a:off x="2043113" y="3586163"/>
            <a:ext cx="168275" cy="107950"/>
          </a:xfrm>
          <a:custGeom>
            <a:avLst/>
            <a:gdLst>
              <a:gd name="T0" fmla="*/ 0 w 117"/>
              <a:gd name="T1" fmla="*/ 149374746 h 77"/>
              <a:gd name="T2" fmla="*/ 239952986 w 117"/>
              <a:gd name="T3" fmla="*/ 149374746 h 77"/>
              <a:gd name="T4" fmla="*/ 239952986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579" name="Text Box 118"/>
          <p:cNvSpPr txBox="1">
            <a:spLocks noChangeArrowheads="1"/>
          </p:cNvSpPr>
          <p:nvPr/>
        </p:nvSpPr>
        <p:spPr bwMode="auto">
          <a:xfrm>
            <a:off x="2209800" y="3584575"/>
            <a:ext cx="179388"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80" name="Freeform 119"/>
          <p:cNvSpPr>
            <a:spLocks/>
          </p:cNvSpPr>
          <p:nvPr/>
        </p:nvSpPr>
        <p:spPr bwMode="auto">
          <a:xfrm>
            <a:off x="2209800" y="3586163"/>
            <a:ext cx="171450" cy="107950"/>
          </a:xfrm>
          <a:custGeom>
            <a:avLst/>
            <a:gdLst>
              <a:gd name="T0" fmla="*/ 0 w 119"/>
              <a:gd name="T1" fmla="*/ 149374746 h 77"/>
              <a:gd name="T2" fmla="*/ 244941565 w 119"/>
              <a:gd name="T3" fmla="*/ 149374746 h 77"/>
              <a:gd name="T4" fmla="*/ 244941565 w 119"/>
              <a:gd name="T5" fmla="*/ 0 h 77"/>
              <a:gd name="T6" fmla="*/ 0 w 119"/>
              <a:gd name="T7" fmla="*/ 0 h 77"/>
              <a:gd name="T8" fmla="*/ 0 w 119"/>
              <a:gd name="T9" fmla="*/ 149374746 h 77"/>
              <a:gd name="T10" fmla="*/ 0 60000 65536"/>
              <a:gd name="T11" fmla="*/ 0 60000 65536"/>
              <a:gd name="T12" fmla="*/ 0 60000 65536"/>
              <a:gd name="T13" fmla="*/ 0 60000 65536"/>
              <a:gd name="T14" fmla="*/ 0 60000 65536"/>
              <a:gd name="T15" fmla="*/ 0 w 119"/>
              <a:gd name="T16" fmla="*/ 0 h 77"/>
              <a:gd name="T17" fmla="*/ 119 w 119"/>
              <a:gd name="T18" fmla="*/ 77 h 77"/>
            </a:gdLst>
            <a:ahLst/>
            <a:cxnLst>
              <a:cxn ang="T10">
                <a:pos x="T0" y="T1"/>
              </a:cxn>
              <a:cxn ang="T11">
                <a:pos x="T2" y="T3"/>
              </a:cxn>
              <a:cxn ang="T12">
                <a:pos x="T4" y="T5"/>
              </a:cxn>
              <a:cxn ang="T13">
                <a:pos x="T6" y="T7"/>
              </a:cxn>
              <a:cxn ang="T14">
                <a:pos x="T8" y="T9"/>
              </a:cxn>
            </a:cxnLst>
            <a:rect l="T15" t="T16" r="T17" b="T18"/>
            <a:pathLst>
              <a:path w="119" h="77">
                <a:moveTo>
                  <a:pt x="0" y="76"/>
                </a:moveTo>
                <a:lnTo>
                  <a:pt x="118" y="76"/>
                </a:lnTo>
                <a:lnTo>
                  <a:pt x="118"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581" name="Text Box 120"/>
          <p:cNvSpPr txBox="1">
            <a:spLocks noChangeArrowheads="1"/>
          </p:cNvSpPr>
          <p:nvPr/>
        </p:nvSpPr>
        <p:spPr bwMode="auto">
          <a:xfrm>
            <a:off x="2381250" y="3584575"/>
            <a:ext cx="176213"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82" name="Freeform 121"/>
          <p:cNvSpPr>
            <a:spLocks/>
          </p:cNvSpPr>
          <p:nvPr/>
        </p:nvSpPr>
        <p:spPr bwMode="auto">
          <a:xfrm>
            <a:off x="2381250" y="3586163"/>
            <a:ext cx="169863" cy="107950"/>
          </a:xfrm>
          <a:custGeom>
            <a:avLst/>
            <a:gdLst>
              <a:gd name="T0" fmla="*/ 0 w 118"/>
              <a:gd name="T1" fmla="*/ 149374746 h 77"/>
              <a:gd name="T2" fmla="*/ 242447790 w 118"/>
              <a:gd name="T3" fmla="*/ 149374746 h 77"/>
              <a:gd name="T4" fmla="*/ 242447790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583" name="Text Box 122"/>
          <p:cNvSpPr txBox="1">
            <a:spLocks noChangeArrowheads="1"/>
          </p:cNvSpPr>
          <p:nvPr/>
        </p:nvSpPr>
        <p:spPr bwMode="auto">
          <a:xfrm>
            <a:off x="2549525" y="3584575"/>
            <a:ext cx="176213"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84" name="Freeform 123"/>
          <p:cNvSpPr>
            <a:spLocks/>
          </p:cNvSpPr>
          <p:nvPr/>
        </p:nvSpPr>
        <p:spPr bwMode="auto">
          <a:xfrm>
            <a:off x="2549525" y="3586163"/>
            <a:ext cx="168275" cy="107950"/>
          </a:xfrm>
          <a:custGeom>
            <a:avLst/>
            <a:gdLst>
              <a:gd name="T0" fmla="*/ 0 w 117"/>
              <a:gd name="T1" fmla="*/ 149374746 h 77"/>
              <a:gd name="T2" fmla="*/ 239952986 w 117"/>
              <a:gd name="T3" fmla="*/ 149374746 h 77"/>
              <a:gd name="T4" fmla="*/ 239952986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585" name="Text Box 124"/>
          <p:cNvSpPr txBox="1">
            <a:spLocks noChangeArrowheads="1"/>
          </p:cNvSpPr>
          <p:nvPr/>
        </p:nvSpPr>
        <p:spPr bwMode="auto">
          <a:xfrm>
            <a:off x="2716213" y="3584575"/>
            <a:ext cx="176212"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86" name="Freeform 125"/>
          <p:cNvSpPr>
            <a:spLocks/>
          </p:cNvSpPr>
          <p:nvPr/>
        </p:nvSpPr>
        <p:spPr bwMode="auto">
          <a:xfrm>
            <a:off x="2716213" y="3586163"/>
            <a:ext cx="171450" cy="107950"/>
          </a:xfrm>
          <a:custGeom>
            <a:avLst/>
            <a:gdLst>
              <a:gd name="T0" fmla="*/ 0 w 118"/>
              <a:gd name="T1" fmla="*/ 149374746 h 77"/>
              <a:gd name="T2" fmla="*/ 246999905 w 118"/>
              <a:gd name="T3" fmla="*/ 149374746 h 77"/>
              <a:gd name="T4" fmla="*/ 246999905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587" name="Text Box 126"/>
          <p:cNvSpPr txBox="1">
            <a:spLocks noChangeArrowheads="1"/>
          </p:cNvSpPr>
          <p:nvPr/>
        </p:nvSpPr>
        <p:spPr bwMode="auto">
          <a:xfrm>
            <a:off x="2886075" y="3584575"/>
            <a:ext cx="176213"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88" name="Freeform 127"/>
          <p:cNvSpPr>
            <a:spLocks/>
          </p:cNvSpPr>
          <p:nvPr/>
        </p:nvSpPr>
        <p:spPr bwMode="auto">
          <a:xfrm>
            <a:off x="2886075" y="3586163"/>
            <a:ext cx="168275" cy="107950"/>
          </a:xfrm>
          <a:custGeom>
            <a:avLst/>
            <a:gdLst>
              <a:gd name="T0" fmla="*/ 0 w 117"/>
              <a:gd name="T1" fmla="*/ 149374746 h 77"/>
              <a:gd name="T2" fmla="*/ 239952986 w 117"/>
              <a:gd name="T3" fmla="*/ 149374746 h 77"/>
              <a:gd name="T4" fmla="*/ 239952986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589" name="Text Box 128"/>
          <p:cNvSpPr txBox="1">
            <a:spLocks noChangeArrowheads="1"/>
          </p:cNvSpPr>
          <p:nvPr/>
        </p:nvSpPr>
        <p:spPr bwMode="auto">
          <a:xfrm>
            <a:off x="3052763" y="3584575"/>
            <a:ext cx="179387"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90" name="Freeform 129"/>
          <p:cNvSpPr>
            <a:spLocks/>
          </p:cNvSpPr>
          <p:nvPr/>
        </p:nvSpPr>
        <p:spPr bwMode="auto">
          <a:xfrm>
            <a:off x="3052763" y="3586163"/>
            <a:ext cx="171450" cy="107950"/>
          </a:xfrm>
          <a:custGeom>
            <a:avLst/>
            <a:gdLst>
              <a:gd name="T0" fmla="*/ 0 w 119"/>
              <a:gd name="T1" fmla="*/ 149374746 h 77"/>
              <a:gd name="T2" fmla="*/ 244941565 w 119"/>
              <a:gd name="T3" fmla="*/ 149374746 h 77"/>
              <a:gd name="T4" fmla="*/ 244941565 w 119"/>
              <a:gd name="T5" fmla="*/ 0 h 77"/>
              <a:gd name="T6" fmla="*/ 0 w 119"/>
              <a:gd name="T7" fmla="*/ 0 h 77"/>
              <a:gd name="T8" fmla="*/ 0 w 119"/>
              <a:gd name="T9" fmla="*/ 149374746 h 77"/>
              <a:gd name="T10" fmla="*/ 0 60000 65536"/>
              <a:gd name="T11" fmla="*/ 0 60000 65536"/>
              <a:gd name="T12" fmla="*/ 0 60000 65536"/>
              <a:gd name="T13" fmla="*/ 0 60000 65536"/>
              <a:gd name="T14" fmla="*/ 0 60000 65536"/>
              <a:gd name="T15" fmla="*/ 0 w 119"/>
              <a:gd name="T16" fmla="*/ 0 h 77"/>
              <a:gd name="T17" fmla="*/ 119 w 119"/>
              <a:gd name="T18" fmla="*/ 77 h 77"/>
            </a:gdLst>
            <a:ahLst/>
            <a:cxnLst>
              <a:cxn ang="T10">
                <a:pos x="T0" y="T1"/>
              </a:cxn>
              <a:cxn ang="T11">
                <a:pos x="T2" y="T3"/>
              </a:cxn>
              <a:cxn ang="T12">
                <a:pos x="T4" y="T5"/>
              </a:cxn>
              <a:cxn ang="T13">
                <a:pos x="T6" y="T7"/>
              </a:cxn>
              <a:cxn ang="T14">
                <a:pos x="T8" y="T9"/>
              </a:cxn>
            </a:cxnLst>
            <a:rect l="T15" t="T16" r="T17" b="T18"/>
            <a:pathLst>
              <a:path w="119" h="77">
                <a:moveTo>
                  <a:pt x="0" y="76"/>
                </a:moveTo>
                <a:lnTo>
                  <a:pt x="118" y="76"/>
                </a:lnTo>
                <a:lnTo>
                  <a:pt x="118"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591" name="Text Box 130"/>
          <p:cNvSpPr txBox="1">
            <a:spLocks noChangeArrowheads="1"/>
          </p:cNvSpPr>
          <p:nvPr/>
        </p:nvSpPr>
        <p:spPr bwMode="auto">
          <a:xfrm>
            <a:off x="3222625" y="3584575"/>
            <a:ext cx="176213"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92" name="Freeform 131"/>
          <p:cNvSpPr>
            <a:spLocks/>
          </p:cNvSpPr>
          <p:nvPr/>
        </p:nvSpPr>
        <p:spPr bwMode="auto">
          <a:xfrm>
            <a:off x="3222625" y="3586163"/>
            <a:ext cx="171450" cy="107950"/>
          </a:xfrm>
          <a:custGeom>
            <a:avLst/>
            <a:gdLst>
              <a:gd name="T0" fmla="*/ 0 w 118"/>
              <a:gd name="T1" fmla="*/ 149374746 h 77"/>
              <a:gd name="T2" fmla="*/ 246999905 w 118"/>
              <a:gd name="T3" fmla="*/ 149374746 h 77"/>
              <a:gd name="T4" fmla="*/ 246999905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593" name="Text Box 132"/>
          <p:cNvSpPr txBox="1">
            <a:spLocks noChangeArrowheads="1"/>
          </p:cNvSpPr>
          <p:nvPr/>
        </p:nvSpPr>
        <p:spPr bwMode="auto">
          <a:xfrm>
            <a:off x="3392488" y="3584575"/>
            <a:ext cx="176212"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94" name="Freeform 133"/>
          <p:cNvSpPr>
            <a:spLocks/>
          </p:cNvSpPr>
          <p:nvPr/>
        </p:nvSpPr>
        <p:spPr bwMode="auto">
          <a:xfrm>
            <a:off x="3392488" y="3586163"/>
            <a:ext cx="169862" cy="107950"/>
          </a:xfrm>
          <a:custGeom>
            <a:avLst/>
            <a:gdLst>
              <a:gd name="T0" fmla="*/ 0 w 118"/>
              <a:gd name="T1" fmla="*/ 149374746 h 77"/>
              <a:gd name="T2" fmla="*/ 242444924 w 118"/>
              <a:gd name="T3" fmla="*/ 149374746 h 77"/>
              <a:gd name="T4" fmla="*/ 242444924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595" name="Text Box 134"/>
          <p:cNvSpPr txBox="1">
            <a:spLocks noChangeArrowheads="1"/>
          </p:cNvSpPr>
          <p:nvPr/>
        </p:nvSpPr>
        <p:spPr bwMode="auto">
          <a:xfrm>
            <a:off x="1874838" y="3692525"/>
            <a:ext cx="176212" cy="130175"/>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96" name="Freeform 135"/>
          <p:cNvSpPr>
            <a:spLocks/>
          </p:cNvSpPr>
          <p:nvPr/>
        </p:nvSpPr>
        <p:spPr bwMode="auto">
          <a:xfrm>
            <a:off x="1874838" y="3692525"/>
            <a:ext cx="169862" cy="109538"/>
          </a:xfrm>
          <a:custGeom>
            <a:avLst/>
            <a:gdLst>
              <a:gd name="T0" fmla="*/ 0 w 117"/>
              <a:gd name="T1" fmla="*/ 151856165 h 78"/>
              <a:gd name="T2" fmla="*/ 244499680 w 117"/>
              <a:gd name="T3" fmla="*/ 151856165 h 78"/>
              <a:gd name="T4" fmla="*/ 244499680 w 117"/>
              <a:gd name="T5" fmla="*/ 0 h 78"/>
              <a:gd name="T6" fmla="*/ 0 w 117"/>
              <a:gd name="T7" fmla="*/ 0 h 78"/>
              <a:gd name="T8" fmla="*/ 0 w 117"/>
              <a:gd name="T9" fmla="*/ 151856165 h 78"/>
              <a:gd name="T10" fmla="*/ 0 60000 65536"/>
              <a:gd name="T11" fmla="*/ 0 60000 65536"/>
              <a:gd name="T12" fmla="*/ 0 60000 65536"/>
              <a:gd name="T13" fmla="*/ 0 60000 65536"/>
              <a:gd name="T14" fmla="*/ 0 60000 65536"/>
              <a:gd name="T15" fmla="*/ 0 w 117"/>
              <a:gd name="T16" fmla="*/ 0 h 78"/>
              <a:gd name="T17" fmla="*/ 117 w 117"/>
              <a:gd name="T18" fmla="*/ 78 h 78"/>
            </a:gdLst>
            <a:ahLst/>
            <a:cxnLst>
              <a:cxn ang="T10">
                <a:pos x="T0" y="T1"/>
              </a:cxn>
              <a:cxn ang="T11">
                <a:pos x="T2" y="T3"/>
              </a:cxn>
              <a:cxn ang="T12">
                <a:pos x="T4" y="T5"/>
              </a:cxn>
              <a:cxn ang="T13">
                <a:pos x="T6" y="T7"/>
              </a:cxn>
              <a:cxn ang="T14">
                <a:pos x="T8" y="T9"/>
              </a:cxn>
            </a:cxnLst>
            <a:rect l="T15" t="T16" r="T17" b="T18"/>
            <a:pathLst>
              <a:path w="117" h="78">
                <a:moveTo>
                  <a:pt x="0" y="77"/>
                </a:moveTo>
                <a:lnTo>
                  <a:pt x="116" y="77"/>
                </a:lnTo>
                <a:lnTo>
                  <a:pt x="116"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597" name="Text Box 136"/>
          <p:cNvSpPr txBox="1">
            <a:spLocks noChangeArrowheads="1"/>
          </p:cNvSpPr>
          <p:nvPr/>
        </p:nvSpPr>
        <p:spPr bwMode="auto">
          <a:xfrm>
            <a:off x="2043113" y="3692525"/>
            <a:ext cx="176212" cy="130175"/>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598" name="Freeform 137"/>
          <p:cNvSpPr>
            <a:spLocks/>
          </p:cNvSpPr>
          <p:nvPr/>
        </p:nvSpPr>
        <p:spPr bwMode="auto">
          <a:xfrm>
            <a:off x="2043113" y="3692525"/>
            <a:ext cx="168275" cy="109538"/>
          </a:xfrm>
          <a:custGeom>
            <a:avLst/>
            <a:gdLst>
              <a:gd name="T0" fmla="*/ 0 w 117"/>
              <a:gd name="T1" fmla="*/ 151856165 h 78"/>
              <a:gd name="T2" fmla="*/ 239952986 w 117"/>
              <a:gd name="T3" fmla="*/ 151856165 h 78"/>
              <a:gd name="T4" fmla="*/ 239952986 w 117"/>
              <a:gd name="T5" fmla="*/ 0 h 78"/>
              <a:gd name="T6" fmla="*/ 0 w 117"/>
              <a:gd name="T7" fmla="*/ 0 h 78"/>
              <a:gd name="T8" fmla="*/ 0 w 117"/>
              <a:gd name="T9" fmla="*/ 151856165 h 78"/>
              <a:gd name="T10" fmla="*/ 0 60000 65536"/>
              <a:gd name="T11" fmla="*/ 0 60000 65536"/>
              <a:gd name="T12" fmla="*/ 0 60000 65536"/>
              <a:gd name="T13" fmla="*/ 0 60000 65536"/>
              <a:gd name="T14" fmla="*/ 0 60000 65536"/>
              <a:gd name="T15" fmla="*/ 0 w 117"/>
              <a:gd name="T16" fmla="*/ 0 h 78"/>
              <a:gd name="T17" fmla="*/ 117 w 117"/>
              <a:gd name="T18" fmla="*/ 78 h 78"/>
            </a:gdLst>
            <a:ahLst/>
            <a:cxnLst>
              <a:cxn ang="T10">
                <a:pos x="T0" y="T1"/>
              </a:cxn>
              <a:cxn ang="T11">
                <a:pos x="T2" y="T3"/>
              </a:cxn>
              <a:cxn ang="T12">
                <a:pos x="T4" y="T5"/>
              </a:cxn>
              <a:cxn ang="T13">
                <a:pos x="T6" y="T7"/>
              </a:cxn>
              <a:cxn ang="T14">
                <a:pos x="T8" y="T9"/>
              </a:cxn>
            </a:cxnLst>
            <a:rect l="T15" t="T16" r="T17" b="T18"/>
            <a:pathLst>
              <a:path w="117" h="78">
                <a:moveTo>
                  <a:pt x="0" y="77"/>
                </a:moveTo>
                <a:lnTo>
                  <a:pt x="116" y="77"/>
                </a:lnTo>
                <a:lnTo>
                  <a:pt x="116"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599" name="Text Box 138"/>
          <p:cNvSpPr txBox="1">
            <a:spLocks noChangeArrowheads="1"/>
          </p:cNvSpPr>
          <p:nvPr/>
        </p:nvSpPr>
        <p:spPr bwMode="auto">
          <a:xfrm>
            <a:off x="2209800" y="3692525"/>
            <a:ext cx="179388" cy="130175"/>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00" name="Freeform 139"/>
          <p:cNvSpPr>
            <a:spLocks/>
          </p:cNvSpPr>
          <p:nvPr/>
        </p:nvSpPr>
        <p:spPr bwMode="auto">
          <a:xfrm>
            <a:off x="2209800" y="3692525"/>
            <a:ext cx="171450" cy="109538"/>
          </a:xfrm>
          <a:custGeom>
            <a:avLst/>
            <a:gdLst>
              <a:gd name="T0" fmla="*/ 0 w 119"/>
              <a:gd name="T1" fmla="*/ 151856165 h 78"/>
              <a:gd name="T2" fmla="*/ 244941565 w 119"/>
              <a:gd name="T3" fmla="*/ 151856165 h 78"/>
              <a:gd name="T4" fmla="*/ 244941565 w 119"/>
              <a:gd name="T5" fmla="*/ 0 h 78"/>
              <a:gd name="T6" fmla="*/ 0 w 119"/>
              <a:gd name="T7" fmla="*/ 0 h 78"/>
              <a:gd name="T8" fmla="*/ 0 w 119"/>
              <a:gd name="T9" fmla="*/ 151856165 h 78"/>
              <a:gd name="T10" fmla="*/ 0 60000 65536"/>
              <a:gd name="T11" fmla="*/ 0 60000 65536"/>
              <a:gd name="T12" fmla="*/ 0 60000 65536"/>
              <a:gd name="T13" fmla="*/ 0 60000 65536"/>
              <a:gd name="T14" fmla="*/ 0 60000 65536"/>
              <a:gd name="T15" fmla="*/ 0 w 119"/>
              <a:gd name="T16" fmla="*/ 0 h 78"/>
              <a:gd name="T17" fmla="*/ 119 w 119"/>
              <a:gd name="T18" fmla="*/ 78 h 78"/>
            </a:gdLst>
            <a:ahLst/>
            <a:cxnLst>
              <a:cxn ang="T10">
                <a:pos x="T0" y="T1"/>
              </a:cxn>
              <a:cxn ang="T11">
                <a:pos x="T2" y="T3"/>
              </a:cxn>
              <a:cxn ang="T12">
                <a:pos x="T4" y="T5"/>
              </a:cxn>
              <a:cxn ang="T13">
                <a:pos x="T6" y="T7"/>
              </a:cxn>
              <a:cxn ang="T14">
                <a:pos x="T8" y="T9"/>
              </a:cxn>
            </a:cxnLst>
            <a:rect l="T15" t="T16" r="T17" b="T18"/>
            <a:pathLst>
              <a:path w="119" h="78">
                <a:moveTo>
                  <a:pt x="0" y="77"/>
                </a:moveTo>
                <a:lnTo>
                  <a:pt x="118" y="77"/>
                </a:lnTo>
                <a:lnTo>
                  <a:pt x="118"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601" name="Text Box 140"/>
          <p:cNvSpPr txBox="1">
            <a:spLocks noChangeArrowheads="1"/>
          </p:cNvSpPr>
          <p:nvPr/>
        </p:nvSpPr>
        <p:spPr bwMode="auto">
          <a:xfrm>
            <a:off x="2381250" y="3692525"/>
            <a:ext cx="176213" cy="130175"/>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02" name="Freeform 141"/>
          <p:cNvSpPr>
            <a:spLocks/>
          </p:cNvSpPr>
          <p:nvPr/>
        </p:nvSpPr>
        <p:spPr bwMode="auto">
          <a:xfrm>
            <a:off x="2381250" y="3692525"/>
            <a:ext cx="169863" cy="109538"/>
          </a:xfrm>
          <a:custGeom>
            <a:avLst/>
            <a:gdLst>
              <a:gd name="T0" fmla="*/ 0 w 118"/>
              <a:gd name="T1" fmla="*/ 151856165 h 78"/>
              <a:gd name="T2" fmla="*/ 242447790 w 118"/>
              <a:gd name="T3" fmla="*/ 151856165 h 78"/>
              <a:gd name="T4" fmla="*/ 242447790 w 118"/>
              <a:gd name="T5" fmla="*/ 0 h 78"/>
              <a:gd name="T6" fmla="*/ 0 w 118"/>
              <a:gd name="T7" fmla="*/ 0 h 78"/>
              <a:gd name="T8" fmla="*/ 0 w 118"/>
              <a:gd name="T9" fmla="*/ 151856165 h 78"/>
              <a:gd name="T10" fmla="*/ 0 60000 65536"/>
              <a:gd name="T11" fmla="*/ 0 60000 65536"/>
              <a:gd name="T12" fmla="*/ 0 60000 65536"/>
              <a:gd name="T13" fmla="*/ 0 60000 65536"/>
              <a:gd name="T14" fmla="*/ 0 60000 65536"/>
              <a:gd name="T15" fmla="*/ 0 w 118"/>
              <a:gd name="T16" fmla="*/ 0 h 78"/>
              <a:gd name="T17" fmla="*/ 118 w 118"/>
              <a:gd name="T18" fmla="*/ 78 h 78"/>
            </a:gdLst>
            <a:ahLst/>
            <a:cxnLst>
              <a:cxn ang="T10">
                <a:pos x="T0" y="T1"/>
              </a:cxn>
              <a:cxn ang="T11">
                <a:pos x="T2" y="T3"/>
              </a:cxn>
              <a:cxn ang="T12">
                <a:pos x="T4" y="T5"/>
              </a:cxn>
              <a:cxn ang="T13">
                <a:pos x="T6" y="T7"/>
              </a:cxn>
              <a:cxn ang="T14">
                <a:pos x="T8" y="T9"/>
              </a:cxn>
            </a:cxnLst>
            <a:rect l="T15" t="T16" r="T17" b="T18"/>
            <a:pathLst>
              <a:path w="118" h="78">
                <a:moveTo>
                  <a:pt x="0" y="77"/>
                </a:moveTo>
                <a:lnTo>
                  <a:pt x="117" y="77"/>
                </a:lnTo>
                <a:lnTo>
                  <a:pt x="117"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603" name="Text Box 142"/>
          <p:cNvSpPr txBox="1">
            <a:spLocks noChangeArrowheads="1"/>
          </p:cNvSpPr>
          <p:nvPr/>
        </p:nvSpPr>
        <p:spPr bwMode="auto">
          <a:xfrm>
            <a:off x="2549525" y="3692525"/>
            <a:ext cx="176213" cy="130175"/>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04" name="Freeform 143"/>
          <p:cNvSpPr>
            <a:spLocks/>
          </p:cNvSpPr>
          <p:nvPr/>
        </p:nvSpPr>
        <p:spPr bwMode="auto">
          <a:xfrm>
            <a:off x="2549525" y="3692525"/>
            <a:ext cx="168275" cy="109538"/>
          </a:xfrm>
          <a:custGeom>
            <a:avLst/>
            <a:gdLst>
              <a:gd name="T0" fmla="*/ 0 w 117"/>
              <a:gd name="T1" fmla="*/ 151856165 h 78"/>
              <a:gd name="T2" fmla="*/ 239952986 w 117"/>
              <a:gd name="T3" fmla="*/ 151856165 h 78"/>
              <a:gd name="T4" fmla="*/ 239952986 w 117"/>
              <a:gd name="T5" fmla="*/ 0 h 78"/>
              <a:gd name="T6" fmla="*/ 0 w 117"/>
              <a:gd name="T7" fmla="*/ 0 h 78"/>
              <a:gd name="T8" fmla="*/ 0 w 117"/>
              <a:gd name="T9" fmla="*/ 151856165 h 78"/>
              <a:gd name="T10" fmla="*/ 0 60000 65536"/>
              <a:gd name="T11" fmla="*/ 0 60000 65536"/>
              <a:gd name="T12" fmla="*/ 0 60000 65536"/>
              <a:gd name="T13" fmla="*/ 0 60000 65536"/>
              <a:gd name="T14" fmla="*/ 0 60000 65536"/>
              <a:gd name="T15" fmla="*/ 0 w 117"/>
              <a:gd name="T16" fmla="*/ 0 h 78"/>
              <a:gd name="T17" fmla="*/ 117 w 117"/>
              <a:gd name="T18" fmla="*/ 78 h 78"/>
            </a:gdLst>
            <a:ahLst/>
            <a:cxnLst>
              <a:cxn ang="T10">
                <a:pos x="T0" y="T1"/>
              </a:cxn>
              <a:cxn ang="T11">
                <a:pos x="T2" y="T3"/>
              </a:cxn>
              <a:cxn ang="T12">
                <a:pos x="T4" y="T5"/>
              </a:cxn>
              <a:cxn ang="T13">
                <a:pos x="T6" y="T7"/>
              </a:cxn>
              <a:cxn ang="T14">
                <a:pos x="T8" y="T9"/>
              </a:cxn>
            </a:cxnLst>
            <a:rect l="T15" t="T16" r="T17" b="T18"/>
            <a:pathLst>
              <a:path w="117" h="78">
                <a:moveTo>
                  <a:pt x="0" y="77"/>
                </a:moveTo>
                <a:lnTo>
                  <a:pt x="116" y="77"/>
                </a:lnTo>
                <a:lnTo>
                  <a:pt x="116"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605" name="Text Box 144"/>
          <p:cNvSpPr txBox="1">
            <a:spLocks noChangeArrowheads="1"/>
          </p:cNvSpPr>
          <p:nvPr/>
        </p:nvSpPr>
        <p:spPr bwMode="auto">
          <a:xfrm>
            <a:off x="2716213" y="3692525"/>
            <a:ext cx="176212" cy="130175"/>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06" name="Freeform 145"/>
          <p:cNvSpPr>
            <a:spLocks/>
          </p:cNvSpPr>
          <p:nvPr/>
        </p:nvSpPr>
        <p:spPr bwMode="auto">
          <a:xfrm>
            <a:off x="2716213" y="3692525"/>
            <a:ext cx="171450" cy="109538"/>
          </a:xfrm>
          <a:custGeom>
            <a:avLst/>
            <a:gdLst>
              <a:gd name="T0" fmla="*/ 0 w 118"/>
              <a:gd name="T1" fmla="*/ 151856165 h 78"/>
              <a:gd name="T2" fmla="*/ 246999905 w 118"/>
              <a:gd name="T3" fmla="*/ 151856165 h 78"/>
              <a:gd name="T4" fmla="*/ 246999905 w 118"/>
              <a:gd name="T5" fmla="*/ 0 h 78"/>
              <a:gd name="T6" fmla="*/ 0 w 118"/>
              <a:gd name="T7" fmla="*/ 0 h 78"/>
              <a:gd name="T8" fmla="*/ 0 w 118"/>
              <a:gd name="T9" fmla="*/ 151856165 h 78"/>
              <a:gd name="T10" fmla="*/ 0 60000 65536"/>
              <a:gd name="T11" fmla="*/ 0 60000 65536"/>
              <a:gd name="T12" fmla="*/ 0 60000 65536"/>
              <a:gd name="T13" fmla="*/ 0 60000 65536"/>
              <a:gd name="T14" fmla="*/ 0 60000 65536"/>
              <a:gd name="T15" fmla="*/ 0 w 118"/>
              <a:gd name="T16" fmla="*/ 0 h 78"/>
              <a:gd name="T17" fmla="*/ 118 w 118"/>
              <a:gd name="T18" fmla="*/ 78 h 78"/>
            </a:gdLst>
            <a:ahLst/>
            <a:cxnLst>
              <a:cxn ang="T10">
                <a:pos x="T0" y="T1"/>
              </a:cxn>
              <a:cxn ang="T11">
                <a:pos x="T2" y="T3"/>
              </a:cxn>
              <a:cxn ang="T12">
                <a:pos x="T4" y="T5"/>
              </a:cxn>
              <a:cxn ang="T13">
                <a:pos x="T6" y="T7"/>
              </a:cxn>
              <a:cxn ang="T14">
                <a:pos x="T8" y="T9"/>
              </a:cxn>
            </a:cxnLst>
            <a:rect l="T15" t="T16" r="T17" b="T18"/>
            <a:pathLst>
              <a:path w="118" h="78">
                <a:moveTo>
                  <a:pt x="0" y="77"/>
                </a:moveTo>
                <a:lnTo>
                  <a:pt x="117" y="77"/>
                </a:lnTo>
                <a:lnTo>
                  <a:pt x="117"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607" name="Text Box 146"/>
          <p:cNvSpPr txBox="1">
            <a:spLocks noChangeArrowheads="1"/>
          </p:cNvSpPr>
          <p:nvPr/>
        </p:nvSpPr>
        <p:spPr bwMode="auto">
          <a:xfrm>
            <a:off x="2886075" y="3692525"/>
            <a:ext cx="176213" cy="130175"/>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08" name="Freeform 147"/>
          <p:cNvSpPr>
            <a:spLocks/>
          </p:cNvSpPr>
          <p:nvPr/>
        </p:nvSpPr>
        <p:spPr bwMode="auto">
          <a:xfrm>
            <a:off x="2886075" y="3692525"/>
            <a:ext cx="168275" cy="109538"/>
          </a:xfrm>
          <a:custGeom>
            <a:avLst/>
            <a:gdLst>
              <a:gd name="T0" fmla="*/ 0 w 117"/>
              <a:gd name="T1" fmla="*/ 151856165 h 78"/>
              <a:gd name="T2" fmla="*/ 239952986 w 117"/>
              <a:gd name="T3" fmla="*/ 151856165 h 78"/>
              <a:gd name="T4" fmla="*/ 239952986 w 117"/>
              <a:gd name="T5" fmla="*/ 0 h 78"/>
              <a:gd name="T6" fmla="*/ 0 w 117"/>
              <a:gd name="T7" fmla="*/ 0 h 78"/>
              <a:gd name="T8" fmla="*/ 0 w 117"/>
              <a:gd name="T9" fmla="*/ 151856165 h 78"/>
              <a:gd name="T10" fmla="*/ 0 60000 65536"/>
              <a:gd name="T11" fmla="*/ 0 60000 65536"/>
              <a:gd name="T12" fmla="*/ 0 60000 65536"/>
              <a:gd name="T13" fmla="*/ 0 60000 65536"/>
              <a:gd name="T14" fmla="*/ 0 60000 65536"/>
              <a:gd name="T15" fmla="*/ 0 w 117"/>
              <a:gd name="T16" fmla="*/ 0 h 78"/>
              <a:gd name="T17" fmla="*/ 117 w 117"/>
              <a:gd name="T18" fmla="*/ 78 h 78"/>
            </a:gdLst>
            <a:ahLst/>
            <a:cxnLst>
              <a:cxn ang="T10">
                <a:pos x="T0" y="T1"/>
              </a:cxn>
              <a:cxn ang="T11">
                <a:pos x="T2" y="T3"/>
              </a:cxn>
              <a:cxn ang="T12">
                <a:pos x="T4" y="T5"/>
              </a:cxn>
              <a:cxn ang="T13">
                <a:pos x="T6" y="T7"/>
              </a:cxn>
              <a:cxn ang="T14">
                <a:pos x="T8" y="T9"/>
              </a:cxn>
            </a:cxnLst>
            <a:rect l="T15" t="T16" r="T17" b="T18"/>
            <a:pathLst>
              <a:path w="117" h="78">
                <a:moveTo>
                  <a:pt x="0" y="77"/>
                </a:moveTo>
                <a:lnTo>
                  <a:pt x="116" y="77"/>
                </a:lnTo>
                <a:lnTo>
                  <a:pt x="116"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609" name="Text Box 148"/>
          <p:cNvSpPr txBox="1">
            <a:spLocks noChangeArrowheads="1"/>
          </p:cNvSpPr>
          <p:nvPr/>
        </p:nvSpPr>
        <p:spPr bwMode="auto">
          <a:xfrm>
            <a:off x="3052763" y="3692525"/>
            <a:ext cx="179387" cy="130175"/>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10" name="Freeform 149"/>
          <p:cNvSpPr>
            <a:spLocks/>
          </p:cNvSpPr>
          <p:nvPr/>
        </p:nvSpPr>
        <p:spPr bwMode="auto">
          <a:xfrm>
            <a:off x="3052763" y="3692525"/>
            <a:ext cx="171450" cy="109538"/>
          </a:xfrm>
          <a:custGeom>
            <a:avLst/>
            <a:gdLst>
              <a:gd name="T0" fmla="*/ 0 w 119"/>
              <a:gd name="T1" fmla="*/ 151856165 h 78"/>
              <a:gd name="T2" fmla="*/ 244941565 w 119"/>
              <a:gd name="T3" fmla="*/ 151856165 h 78"/>
              <a:gd name="T4" fmla="*/ 244941565 w 119"/>
              <a:gd name="T5" fmla="*/ 0 h 78"/>
              <a:gd name="T6" fmla="*/ 0 w 119"/>
              <a:gd name="T7" fmla="*/ 0 h 78"/>
              <a:gd name="T8" fmla="*/ 0 w 119"/>
              <a:gd name="T9" fmla="*/ 151856165 h 78"/>
              <a:gd name="T10" fmla="*/ 0 60000 65536"/>
              <a:gd name="T11" fmla="*/ 0 60000 65536"/>
              <a:gd name="T12" fmla="*/ 0 60000 65536"/>
              <a:gd name="T13" fmla="*/ 0 60000 65536"/>
              <a:gd name="T14" fmla="*/ 0 60000 65536"/>
              <a:gd name="T15" fmla="*/ 0 w 119"/>
              <a:gd name="T16" fmla="*/ 0 h 78"/>
              <a:gd name="T17" fmla="*/ 119 w 119"/>
              <a:gd name="T18" fmla="*/ 78 h 78"/>
            </a:gdLst>
            <a:ahLst/>
            <a:cxnLst>
              <a:cxn ang="T10">
                <a:pos x="T0" y="T1"/>
              </a:cxn>
              <a:cxn ang="T11">
                <a:pos x="T2" y="T3"/>
              </a:cxn>
              <a:cxn ang="T12">
                <a:pos x="T4" y="T5"/>
              </a:cxn>
              <a:cxn ang="T13">
                <a:pos x="T6" y="T7"/>
              </a:cxn>
              <a:cxn ang="T14">
                <a:pos x="T8" y="T9"/>
              </a:cxn>
            </a:cxnLst>
            <a:rect l="T15" t="T16" r="T17" b="T18"/>
            <a:pathLst>
              <a:path w="119" h="78">
                <a:moveTo>
                  <a:pt x="0" y="77"/>
                </a:moveTo>
                <a:lnTo>
                  <a:pt x="118" y="77"/>
                </a:lnTo>
                <a:lnTo>
                  <a:pt x="118"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611" name="Text Box 150"/>
          <p:cNvSpPr txBox="1">
            <a:spLocks noChangeArrowheads="1"/>
          </p:cNvSpPr>
          <p:nvPr/>
        </p:nvSpPr>
        <p:spPr bwMode="auto">
          <a:xfrm>
            <a:off x="3222625" y="3692525"/>
            <a:ext cx="176213" cy="130175"/>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12" name="Freeform 151"/>
          <p:cNvSpPr>
            <a:spLocks/>
          </p:cNvSpPr>
          <p:nvPr/>
        </p:nvSpPr>
        <p:spPr bwMode="auto">
          <a:xfrm>
            <a:off x="3222625" y="3692525"/>
            <a:ext cx="171450" cy="109538"/>
          </a:xfrm>
          <a:custGeom>
            <a:avLst/>
            <a:gdLst>
              <a:gd name="T0" fmla="*/ 0 w 118"/>
              <a:gd name="T1" fmla="*/ 151856165 h 78"/>
              <a:gd name="T2" fmla="*/ 246999905 w 118"/>
              <a:gd name="T3" fmla="*/ 151856165 h 78"/>
              <a:gd name="T4" fmla="*/ 246999905 w 118"/>
              <a:gd name="T5" fmla="*/ 0 h 78"/>
              <a:gd name="T6" fmla="*/ 0 w 118"/>
              <a:gd name="T7" fmla="*/ 0 h 78"/>
              <a:gd name="T8" fmla="*/ 0 w 118"/>
              <a:gd name="T9" fmla="*/ 151856165 h 78"/>
              <a:gd name="T10" fmla="*/ 0 60000 65536"/>
              <a:gd name="T11" fmla="*/ 0 60000 65536"/>
              <a:gd name="T12" fmla="*/ 0 60000 65536"/>
              <a:gd name="T13" fmla="*/ 0 60000 65536"/>
              <a:gd name="T14" fmla="*/ 0 60000 65536"/>
              <a:gd name="T15" fmla="*/ 0 w 118"/>
              <a:gd name="T16" fmla="*/ 0 h 78"/>
              <a:gd name="T17" fmla="*/ 118 w 118"/>
              <a:gd name="T18" fmla="*/ 78 h 78"/>
            </a:gdLst>
            <a:ahLst/>
            <a:cxnLst>
              <a:cxn ang="T10">
                <a:pos x="T0" y="T1"/>
              </a:cxn>
              <a:cxn ang="T11">
                <a:pos x="T2" y="T3"/>
              </a:cxn>
              <a:cxn ang="T12">
                <a:pos x="T4" y="T5"/>
              </a:cxn>
              <a:cxn ang="T13">
                <a:pos x="T6" y="T7"/>
              </a:cxn>
              <a:cxn ang="T14">
                <a:pos x="T8" y="T9"/>
              </a:cxn>
            </a:cxnLst>
            <a:rect l="T15" t="T16" r="T17" b="T18"/>
            <a:pathLst>
              <a:path w="118" h="78">
                <a:moveTo>
                  <a:pt x="0" y="77"/>
                </a:moveTo>
                <a:lnTo>
                  <a:pt x="117" y="77"/>
                </a:lnTo>
                <a:lnTo>
                  <a:pt x="117"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613" name="Text Box 152"/>
          <p:cNvSpPr txBox="1">
            <a:spLocks noChangeArrowheads="1"/>
          </p:cNvSpPr>
          <p:nvPr/>
        </p:nvSpPr>
        <p:spPr bwMode="auto">
          <a:xfrm>
            <a:off x="3392488" y="3692525"/>
            <a:ext cx="176212" cy="130175"/>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14" name="Freeform 153"/>
          <p:cNvSpPr>
            <a:spLocks/>
          </p:cNvSpPr>
          <p:nvPr/>
        </p:nvSpPr>
        <p:spPr bwMode="auto">
          <a:xfrm>
            <a:off x="3392488" y="3692525"/>
            <a:ext cx="169862" cy="109538"/>
          </a:xfrm>
          <a:custGeom>
            <a:avLst/>
            <a:gdLst>
              <a:gd name="T0" fmla="*/ 0 w 118"/>
              <a:gd name="T1" fmla="*/ 151856165 h 78"/>
              <a:gd name="T2" fmla="*/ 242444924 w 118"/>
              <a:gd name="T3" fmla="*/ 151856165 h 78"/>
              <a:gd name="T4" fmla="*/ 242444924 w 118"/>
              <a:gd name="T5" fmla="*/ 0 h 78"/>
              <a:gd name="T6" fmla="*/ 0 w 118"/>
              <a:gd name="T7" fmla="*/ 0 h 78"/>
              <a:gd name="T8" fmla="*/ 0 w 118"/>
              <a:gd name="T9" fmla="*/ 151856165 h 78"/>
              <a:gd name="T10" fmla="*/ 0 60000 65536"/>
              <a:gd name="T11" fmla="*/ 0 60000 65536"/>
              <a:gd name="T12" fmla="*/ 0 60000 65536"/>
              <a:gd name="T13" fmla="*/ 0 60000 65536"/>
              <a:gd name="T14" fmla="*/ 0 60000 65536"/>
              <a:gd name="T15" fmla="*/ 0 w 118"/>
              <a:gd name="T16" fmla="*/ 0 h 78"/>
              <a:gd name="T17" fmla="*/ 118 w 118"/>
              <a:gd name="T18" fmla="*/ 78 h 78"/>
            </a:gdLst>
            <a:ahLst/>
            <a:cxnLst>
              <a:cxn ang="T10">
                <a:pos x="T0" y="T1"/>
              </a:cxn>
              <a:cxn ang="T11">
                <a:pos x="T2" y="T3"/>
              </a:cxn>
              <a:cxn ang="T12">
                <a:pos x="T4" y="T5"/>
              </a:cxn>
              <a:cxn ang="T13">
                <a:pos x="T6" y="T7"/>
              </a:cxn>
              <a:cxn ang="T14">
                <a:pos x="T8" y="T9"/>
              </a:cxn>
            </a:cxnLst>
            <a:rect l="T15" t="T16" r="T17" b="T18"/>
            <a:pathLst>
              <a:path w="118" h="78">
                <a:moveTo>
                  <a:pt x="0" y="77"/>
                </a:moveTo>
                <a:lnTo>
                  <a:pt x="117" y="77"/>
                </a:lnTo>
                <a:lnTo>
                  <a:pt x="117"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615" name="Text Box 154"/>
          <p:cNvSpPr txBox="1">
            <a:spLocks noChangeArrowheads="1"/>
          </p:cNvSpPr>
          <p:nvPr/>
        </p:nvSpPr>
        <p:spPr bwMode="auto">
          <a:xfrm>
            <a:off x="1874838" y="3798888"/>
            <a:ext cx="176212"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16" name="Freeform 155"/>
          <p:cNvSpPr>
            <a:spLocks/>
          </p:cNvSpPr>
          <p:nvPr/>
        </p:nvSpPr>
        <p:spPr bwMode="auto">
          <a:xfrm>
            <a:off x="1874838" y="3800475"/>
            <a:ext cx="169862" cy="107950"/>
          </a:xfrm>
          <a:custGeom>
            <a:avLst/>
            <a:gdLst>
              <a:gd name="T0" fmla="*/ 0 w 117"/>
              <a:gd name="T1" fmla="*/ 149374746 h 77"/>
              <a:gd name="T2" fmla="*/ 244499680 w 117"/>
              <a:gd name="T3" fmla="*/ 149374746 h 77"/>
              <a:gd name="T4" fmla="*/ 244499680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17" name="Text Box 156"/>
          <p:cNvSpPr txBox="1">
            <a:spLocks noChangeArrowheads="1"/>
          </p:cNvSpPr>
          <p:nvPr/>
        </p:nvSpPr>
        <p:spPr bwMode="auto">
          <a:xfrm>
            <a:off x="2043113" y="3798888"/>
            <a:ext cx="176212"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18" name="Freeform 157"/>
          <p:cNvSpPr>
            <a:spLocks/>
          </p:cNvSpPr>
          <p:nvPr/>
        </p:nvSpPr>
        <p:spPr bwMode="auto">
          <a:xfrm>
            <a:off x="2043113" y="3800475"/>
            <a:ext cx="168275" cy="107950"/>
          </a:xfrm>
          <a:custGeom>
            <a:avLst/>
            <a:gdLst>
              <a:gd name="T0" fmla="*/ 0 w 117"/>
              <a:gd name="T1" fmla="*/ 149374746 h 77"/>
              <a:gd name="T2" fmla="*/ 239952986 w 117"/>
              <a:gd name="T3" fmla="*/ 149374746 h 77"/>
              <a:gd name="T4" fmla="*/ 239952986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19" name="Text Box 158"/>
          <p:cNvSpPr txBox="1">
            <a:spLocks noChangeArrowheads="1"/>
          </p:cNvSpPr>
          <p:nvPr/>
        </p:nvSpPr>
        <p:spPr bwMode="auto">
          <a:xfrm>
            <a:off x="2209800" y="3798888"/>
            <a:ext cx="179388"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20" name="Freeform 159"/>
          <p:cNvSpPr>
            <a:spLocks/>
          </p:cNvSpPr>
          <p:nvPr/>
        </p:nvSpPr>
        <p:spPr bwMode="auto">
          <a:xfrm>
            <a:off x="2209800" y="3800475"/>
            <a:ext cx="171450" cy="107950"/>
          </a:xfrm>
          <a:custGeom>
            <a:avLst/>
            <a:gdLst>
              <a:gd name="T0" fmla="*/ 0 w 119"/>
              <a:gd name="T1" fmla="*/ 149374746 h 77"/>
              <a:gd name="T2" fmla="*/ 244941565 w 119"/>
              <a:gd name="T3" fmla="*/ 149374746 h 77"/>
              <a:gd name="T4" fmla="*/ 244941565 w 119"/>
              <a:gd name="T5" fmla="*/ 0 h 77"/>
              <a:gd name="T6" fmla="*/ 0 w 119"/>
              <a:gd name="T7" fmla="*/ 0 h 77"/>
              <a:gd name="T8" fmla="*/ 0 w 119"/>
              <a:gd name="T9" fmla="*/ 149374746 h 77"/>
              <a:gd name="T10" fmla="*/ 0 60000 65536"/>
              <a:gd name="T11" fmla="*/ 0 60000 65536"/>
              <a:gd name="T12" fmla="*/ 0 60000 65536"/>
              <a:gd name="T13" fmla="*/ 0 60000 65536"/>
              <a:gd name="T14" fmla="*/ 0 60000 65536"/>
              <a:gd name="T15" fmla="*/ 0 w 119"/>
              <a:gd name="T16" fmla="*/ 0 h 77"/>
              <a:gd name="T17" fmla="*/ 119 w 119"/>
              <a:gd name="T18" fmla="*/ 77 h 77"/>
            </a:gdLst>
            <a:ahLst/>
            <a:cxnLst>
              <a:cxn ang="T10">
                <a:pos x="T0" y="T1"/>
              </a:cxn>
              <a:cxn ang="T11">
                <a:pos x="T2" y="T3"/>
              </a:cxn>
              <a:cxn ang="T12">
                <a:pos x="T4" y="T5"/>
              </a:cxn>
              <a:cxn ang="T13">
                <a:pos x="T6" y="T7"/>
              </a:cxn>
              <a:cxn ang="T14">
                <a:pos x="T8" y="T9"/>
              </a:cxn>
            </a:cxnLst>
            <a:rect l="T15" t="T16" r="T17" b="T18"/>
            <a:pathLst>
              <a:path w="119" h="77">
                <a:moveTo>
                  <a:pt x="0" y="76"/>
                </a:moveTo>
                <a:lnTo>
                  <a:pt x="118" y="76"/>
                </a:lnTo>
                <a:lnTo>
                  <a:pt x="118"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21" name="Text Box 160"/>
          <p:cNvSpPr txBox="1">
            <a:spLocks noChangeArrowheads="1"/>
          </p:cNvSpPr>
          <p:nvPr/>
        </p:nvSpPr>
        <p:spPr bwMode="auto">
          <a:xfrm>
            <a:off x="2381250" y="3798888"/>
            <a:ext cx="176213"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22" name="Freeform 161"/>
          <p:cNvSpPr>
            <a:spLocks/>
          </p:cNvSpPr>
          <p:nvPr/>
        </p:nvSpPr>
        <p:spPr bwMode="auto">
          <a:xfrm>
            <a:off x="2381250" y="3800475"/>
            <a:ext cx="169863" cy="107950"/>
          </a:xfrm>
          <a:custGeom>
            <a:avLst/>
            <a:gdLst>
              <a:gd name="T0" fmla="*/ 0 w 118"/>
              <a:gd name="T1" fmla="*/ 149374746 h 77"/>
              <a:gd name="T2" fmla="*/ 242447790 w 118"/>
              <a:gd name="T3" fmla="*/ 149374746 h 77"/>
              <a:gd name="T4" fmla="*/ 242447790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23" name="Text Box 162"/>
          <p:cNvSpPr txBox="1">
            <a:spLocks noChangeArrowheads="1"/>
          </p:cNvSpPr>
          <p:nvPr/>
        </p:nvSpPr>
        <p:spPr bwMode="auto">
          <a:xfrm>
            <a:off x="2549525" y="3798888"/>
            <a:ext cx="176213"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24" name="Freeform 163"/>
          <p:cNvSpPr>
            <a:spLocks/>
          </p:cNvSpPr>
          <p:nvPr/>
        </p:nvSpPr>
        <p:spPr bwMode="auto">
          <a:xfrm>
            <a:off x="2549525" y="3800475"/>
            <a:ext cx="168275" cy="107950"/>
          </a:xfrm>
          <a:custGeom>
            <a:avLst/>
            <a:gdLst>
              <a:gd name="T0" fmla="*/ 0 w 117"/>
              <a:gd name="T1" fmla="*/ 149374746 h 77"/>
              <a:gd name="T2" fmla="*/ 239952986 w 117"/>
              <a:gd name="T3" fmla="*/ 149374746 h 77"/>
              <a:gd name="T4" fmla="*/ 239952986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25" name="Text Box 164"/>
          <p:cNvSpPr txBox="1">
            <a:spLocks noChangeArrowheads="1"/>
          </p:cNvSpPr>
          <p:nvPr/>
        </p:nvSpPr>
        <p:spPr bwMode="auto">
          <a:xfrm>
            <a:off x="2716213" y="3798888"/>
            <a:ext cx="176212"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26" name="Freeform 165"/>
          <p:cNvSpPr>
            <a:spLocks/>
          </p:cNvSpPr>
          <p:nvPr/>
        </p:nvSpPr>
        <p:spPr bwMode="auto">
          <a:xfrm>
            <a:off x="2716213" y="3800475"/>
            <a:ext cx="171450" cy="107950"/>
          </a:xfrm>
          <a:custGeom>
            <a:avLst/>
            <a:gdLst>
              <a:gd name="T0" fmla="*/ 0 w 118"/>
              <a:gd name="T1" fmla="*/ 149374746 h 77"/>
              <a:gd name="T2" fmla="*/ 246999905 w 118"/>
              <a:gd name="T3" fmla="*/ 149374746 h 77"/>
              <a:gd name="T4" fmla="*/ 246999905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27" name="Text Box 166"/>
          <p:cNvSpPr txBox="1">
            <a:spLocks noChangeArrowheads="1"/>
          </p:cNvSpPr>
          <p:nvPr/>
        </p:nvSpPr>
        <p:spPr bwMode="auto">
          <a:xfrm>
            <a:off x="2886075" y="3798888"/>
            <a:ext cx="176213"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28" name="Freeform 167"/>
          <p:cNvSpPr>
            <a:spLocks/>
          </p:cNvSpPr>
          <p:nvPr/>
        </p:nvSpPr>
        <p:spPr bwMode="auto">
          <a:xfrm>
            <a:off x="2886075" y="3800475"/>
            <a:ext cx="168275" cy="107950"/>
          </a:xfrm>
          <a:custGeom>
            <a:avLst/>
            <a:gdLst>
              <a:gd name="T0" fmla="*/ 0 w 117"/>
              <a:gd name="T1" fmla="*/ 149374746 h 77"/>
              <a:gd name="T2" fmla="*/ 239952986 w 117"/>
              <a:gd name="T3" fmla="*/ 149374746 h 77"/>
              <a:gd name="T4" fmla="*/ 239952986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29" name="Text Box 168"/>
          <p:cNvSpPr txBox="1">
            <a:spLocks noChangeArrowheads="1"/>
          </p:cNvSpPr>
          <p:nvPr/>
        </p:nvSpPr>
        <p:spPr bwMode="auto">
          <a:xfrm>
            <a:off x="3052763" y="3798888"/>
            <a:ext cx="179387"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30" name="Freeform 169"/>
          <p:cNvSpPr>
            <a:spLocks/>
          </p:cNvSpPr>
          <p:nvPr/>
        </p:nvSpPr>
        <p:spPr bwMode="auto">
          <a:xfrm>
            <a:off x="3052763" y="3800475"/>
            <a:ext cx="171450" cy="107950"/>
          </a:xfrm>
          <a:custGeom>
            <a:avLst/>
            <a:gdLst>
              <a:gd name="T0" fmla="*/ 0 w 119"/>
              <a:gd name="T1" fmla="*/ 149374746 h 77"/>
              <a:gd name="T2" fmla="*/ 244941565 w 119"/>
              <a:gd name="T3" fmla="*/ 149374746 h 77"/>
              <a:gd name="T4" fmla="*/ 244941565 w 119"/>
              <a:gd name="T5" fmla="*/ 0 h 77"/>
              <a:gd name="T6" fmla="*/ 0 w 119"/>
              <a:gd name="T7" fmla="*/ 0 h 77"/>
              <a:gd name="T8" fmla="*/ 0 w 119"/>
              <a:gd name="T9" fmla="*/ 149374746 h 77"/>
              <a:gd name="T10" fmla="*/ 0 60000 65536"/>
              <a:gd name="T11" fmla="*/ 0 60000 65536"/>
              <a:gd name="T12" fmla="*/ 0 60000 65536"/>
              <a:gd name="T13" fmla="*/ 0 60000 65536"/>
              <a:gd name="T14" fmla="*/ 0 60000 65536"/>
              <a:gd name="T15" fmla="*/ 0 w 119"/>
              <a:gd name="T16" fmla="*/ 0 h 77"/>
              <a:gd name="T17" fmla="*/ 119 w 119"/>
              <a:gd name="T18" fmla="*/ 77 h 77"/>
            </a:gdLst>
            <a:ahLst/>
            <a:cxnLst>
              <a:cxn ang="T10">
                <a:pos x="T0" y="T1"/>
              </a:cxn>
              <a:cxn ang="T11">
                <a:pos x="T2" y="T3"/>
              </a:cxn>
              <a:cxn ang="T12">
                <a:pos x="T4" y="T5"/>
              </a:cxn>
              <a:cxn ang="T13">
                <a:pos x="T6" y="T7"/>
              </a:cxn>
              <a:cxn ang="T14">
                <a:pos x="T8" y="T9"/>
              </a:cxn>
            </a:cxnLst>
            <a:rect l="T15" t="T16" r="T17" b="T18"/>
            <a:pathLst>
              <a:path w="119" h="77">
                <a:moveTo>
                  <a:pt x="0" y="76"/>
                </a:moveTo>
                <a:lnTo>
                  <a:pt x="118" y="76"/>
                </a:lnTo>
                <a:lnTo>
                  <a:pt x="118"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31" name="Text Box 170"/>
          <p:cNvSpPr txBox="1">
            <a:spLocks noChangeArrowheads="1"/>
          </p:cNvSpPr>
          <p:nvPr/>
        </p:nvSpPr>
        <p:spPr bwMode="auto">
          <a:xfrm>
            <a:off x="3222625" y="3798888"/>
            <a:ext cx="176213"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32" name="Freeform 171"/>
          <p:cNvSpPr>
            <a:spLocks/>
          </p:cNvSpPr>
          <p:nvPr/>
        </p:nvSpPr>
        <p:spPr bwMode="auto">
          <a:xfrm>
            <a:off x="3222625" y="3800475"/>
            <a:ext cx="171450" cy="107950"/>
          </a:xfrm>
          <a:custGeom>
            <a:avLst/>
            <a:gdLst>
              <a:gd name="T0" fmla="*/ 0 w 118"/>
              <a:gd name="T1" fmla="*/ 149374746 h 77"/>
              <a:gd name="T2" fmla="*/ 246999905 w 118"/>
              <a:gd name="T3" fmla="*/ 149374746 h 77"/>
              <a:gd name="T4" fmla="*/ 246999905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33" name="Text Box 172"/>
          <p:cNvSpPr txBox="1">
            <a:spLocks noChangeArrowheads="1"/>
          </p:cNvSpPr>
          <p:nvPr/>
        </p:nvSpPr>
        <p:spPr bwMode="auto">
          <a:xfrm>
            <a:off x="3392488" y="3798888"/>
            <a:ext cx="176212"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34" name="Freeform 173"/>
          <p:cNvSpPr>
            <a:spLocks/>
          </p:cNvSpPr>
          <p:nvPr/>
        </p:nvSpPr>
        <p:spPr bwMode="auto">
          <a:xfrm>
            <a:off x="3392488" y="3800475"/>
            <a:ext cx="169862" cy="107950"/>
          </a:xfrm>
          <a:custGeom>
            <a:avLst/>
            <a:gdLst>
              <a:gd name="T0" fmla="*/ 0 w 118"/>
              <a:gd name="T1" fmla="*/ 149374746 h 77"/>
              <a:gd name="T2" fmla="*/ 242444924 w 118"/>
              <a:gd name="T3" fmla="*/ 149374746 h 77"/>
              <a:gd name="T4" fmla="*/ 242444924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35" name="Text Box 174"/>
          <p:cNvSpPr txBox="1">
            <a:spLocks noChangeArrowheads="1"/>
          </p:cNvSpPr>
          <p:nvPr/>
        </p:nvSpPr>
        <p:spPr bwMode="auto">
          <a:xfrm>
            <a:off x="1874838" y="3906838"/>
            <a:ext cx="176212" cy="130175"/>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36" name="Freeform 175"/>
          <p:cNvSpPr>
            <a:spLocks/>
          </p:cNvSpPr>
          <p:nvPr/>
        </p:nvSpPr>
        <p:spPr bwMode="auto">
          <a:xfrm>
            <a:off x="1874838" y="3906838"/>
            <a:ext cx="169862" cy="107950"/>
          </a:xfrm>
          <a:custGeom>
            <a:avLst/>
            <a:gdLst>
              <a:gd name="T0" fmla="*/ 0 w 117"/>
              <a:gd name="T1" fmla="*/ 149374746 h 77"/>
              <a:gd name="T2" fmla="*/ 244499680 w 117"/>
              <a:gd name="T3" fmla="*/ 149374746 h 77"/>
              <a:gd name="T4" fmla="*/ 244499680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37" name="Text Box 176"/>
          <p:cNvSpPr txBox="1">
            <a:spLocks noChangeArrowheads="1"/>
          </p:cNvSpPr>
          <p:nvPr/>
        </p:nvSpPr>
        <p:spPr bwMode="auto">
          <a:xfrm>
            <a:off x="2043113" y="3906838"/>
            <a:ext cx="176212" cy="130175"/>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38" name="Freeform 177"/>
          <p:cNvSpPr>
            <a:spLocks/>
          </p:cNvSpPr>
          <p:nvPr/>
        </p:nvSpPr>
        <p:spPr bwMode="auto">
          <a:xfrm>
            <a:off x="2043113" y="3906838"/>
            <a:ext cx="168275" cy="107950"/>
          </a:xfrm>
          <a:custGeom>
            <a:avLst/>
            <a:gdLst>
              <a:gd name="T0" fmla="*/ 0 w 117"/>
              <a:gd name="T1" fmla="*/ 149374746 h 77"/>
              <a:gd name="T2" fmla="*/ 239952986 w 117"/>
              <a:gd name="T3" fmla="*/ 149374746 h 77"/>
              <a:gd name="T4" fmla="*/ 239952986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39" name="Text Box 178"/>
          <p:cNvSpPr txBox="1">
            <a:spLocks noChangeArrowheads="1"/>
          </p:cNvSpPr>
          <p:nvPr/>
        </p:nvSpPr>
        <p:spPr bwMode="auto">
          <a:xfrm>
            <a:off x="2209800" y="3906838"/>
            <a:ext cx="179388" cy="130175"/>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40" name="Freeform 179"/>
          <p:cNvSpPr>
            <a:spLocks/>
          </p:cNvSpPr>
          <p:nvPr/>
        </p:nvSpPr>
        <p:spPr bwMode="auto">
          <a:xfrm>
            <a:off x="2209800" y="3906838"/>
            <a:ext cx="171450" cy="107950"/>
          </a:xfrm>
          <a:custGeom>
            <a:avLst/>
            <a:gdLst>
              <a:gd name="T0" fmla="*/ 0 w 119"/>
              <a:gd name="T1" fmla="*/ 149374746 h 77"/>
              <a:gd name="T2" fmla="*/ 244941565 w 119"/>
              <a:gd name="T3" fmla="*/ 149374746 h 77"/>
              <a:gd name="T4" fmla="*/ 244941565 w 119"/>
              <a:gd name="T5" fmla="*/ 0 h 77"/>
              <a:gd name="T6" fmla="*/ 0 w 119"/>
              <a:gd name="T7" fmla="*/ 0 h 77"/>
              <a:gd name="T8" fmla="*/ 0 w 119"/>
              <a:gd name="T9" fmla="*/ 149374746 h 77"/>
              <a:gd name="T10" fmla="*/ 0 60000 65536"/>
              <a:gd name="T11" fmla="*/ 0 60000 65536"/>
              <a:gd name="T12" fmla="*/ 0 60000 65536"/>
              <a:gd name="T13" fmla="*/ 0 60000 65536"/>
              <a:gd name="T14" fmla="*/ 0 60000 65536"/>
              <a:gd name="T15" fmla="*/ 0 w 119"/>
              <a:gd name="T16" fmla="*/ 0 h 77"/>
              <a:gd name="T17" fmla="*/ 119 w 119"/>
              <a:gd name="T18" fmla="*/ 77 h 77"/>
            </a:gdLst>
            <a:ahLst/>
            <a:cxnLst>
              <a:cxn ang="T10">
                <a:pos x="T0" y="T1"/>
              </a:cxn>
              <a:cxn ang="T11">
                <a:pos x="T2" y="T3"/>
              </a:cxn>
              <a:cxn ang="T12">
                <a:pos x="T4" y="T5"/>
              </a:cxn>
              <a:cxn ang="T13">
                <a:pos x="T6" y="T7"/>
              </a:cxn>
              <a:cxn ang="T14">
                <a:pos x="T8" y="T9"/>
              </a:cxn>
            </a:cxnLst>
            <a:rect l="T15" t="T16" r="T17" b="T18"/>
            <a:pathLst>
              <a:path w="119" h="77">
                <a:moveTo>
                  <a:pt x="0" y="76"/>
                </a:moveTo>
                <a:lnTo>
                  <a:pt x="118" y="76"/>
                </a:lnTo>
                <a:lnTo>
                  <a:pt x="118"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41" name="Text Box 180"/>
          <p:cNvSpPr txBox="1">
            <a:spLocks noChangeArrowheads="1"/>
          </p:cNvSpPr>
          <p:nvPr/>
        </p:nvSpPr>
        <p:spPr bwMode="auto">
          <a:xfrm>
            <a:off x="2381250" y="3906838"/>
            <a:ext cx="176213" cy="130175"/>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42" name="Freeform 181"/>
          <p:cNvSpPr>
            <a:spLocks/>
          </p:cNvSpPr>
          <p:nvPr/>
        </p:nvSpPr>
        <p:spPr bwMode="auto">
          <a:xfrm>
            <a:off x="2381250" y="3906838"/>
            <a:ext cx="169863" cy="107950"/>
          </a:xfrm>
          <a:custGeom>
            <a:avLst/>
            <a:gdLst>
              <a:gd name="T0" fmla="*/ 0 w 118"/>
              <a:gd name="T1" fmla="*/ 149374746 h 77"/>
              <a:gd name="T2" fmla="*/ 242447790 w 118"/>
              <a:gd name="T3" fmla="*/ 149374746 h 77"/>
              <a:gd name="T4" fmla="*/ 242447790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43" name="Text Box 182"/>
          <p:cNvSpPr txBox="1">
            <a:spLocks noChangeArrowheads="1"/>
          </p:cNvSpPr>
          <p:nvPr/>
        </p:nvSpPr>
        <p:spPr bwMode="auto">
          <a:xfrm>
            <a:off x="2549525" y="3906838"/>
            <a:ext cx="176213" cy="130175"/>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44" name="Freeform 183"/>
          <p:cNvSpPr>
            <a:spLocks/>
          </p:cNvSpPr>
          <p:nvPr/>
        </p:nvSpPr>
        <p:spPr bwMode="auto">
          <a:xfrm>
            <a:off x="2549525" y="3906838"/>
            <a:ext cx="168275" cy="107950"/>
          </a:xfrm>
          <a:custGeom>
            <a:avLst/>
            <a:gdLst>
              <a:gd name="T0" fmla="*/ 0 w 117"/>
              <a:gd name="T1" fmla="*/ 149374746 h 77"/>
              <a:gd name="T2" fmla="*/ 239952986 w 117"/>
              <a:gd name="T3" fmla="*/ 149374746 h 77"/>
              <a:gd name="T4" fmla="*/ 239952986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45" name="Text Box 184"/>
          <p:cNvSpPr txBox="1">
            <a:spLocks noChangeArrowheads="1"/>
          </p:cNvSpPr>
          <p:nvPr/>
        </p:nvSpPr>
        <p:spPr bwMode="auto">
          <a:xfrm>
            <a:off x="2716213" y="3906838"/>
            <a:ext cx="176212" cy="130175"/>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46" name="Freeform 185"/>
          <p:cNvSpPr>
            <a:spLocks/>
          </p:cNvSpPr>
          <p:nvPr/>
        </p:nvSpPr>
        <p:spPr bwMode="auto">
          <a:xfrm>
            <a:off x="2716213" y="3906838"/>
            <a:ext cx="171450" cy="107950"/>
          </a:xfrm>
          <a:custGeom>
            <a:avLst/>
            <a:gdLst>
              <a:gd name="T0" fmla="*/ 0 w 118"/>
              <a:gd name="T1" fmla="*/ 149374746 h 77"/>
              <a:gd name="T2" fmla="*/ 246999905 w 118"/>
              <a:gd name="T3" fmla="*/ 149374746 h 77"/>
              <a:gd name="T4" fmla="*/ 246999905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47" name="Text Box 186"/>
          <p:cNvSpPr txBox="1">
            <a:spLocks noChangeArrowheads="1"/>
          </p:cNvSpPr>
          <p:nvPr/>
        </p:nvSpPr>
        <p:spPr bwMode="auto">
          <a:xfrm>
            <a:off x="2886075" y="3906838"/>
            <a:ext cx="176213" cy="130175"/>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48" name="Freeform 187"/>
          <p:cNvSpPr>
            <a:spLocks/>
          </p:cNvSpPr>
          <p:nvPr/>
        </p:nvSpPr>
        <p:spPr bwMode="auto">
          <a:xfrm>
            <a:off x="2886075" y="3906838"/>
            <a:ext cx="168275" cy="107950"/>
          </a:xfrm>
          <a:custGeom>
            <a:avLst/>
            <a:gdLst>
              <a:gd name="T0" fmla="*/ 0 w 117"/>
              <a:gd name="T1" fmla="*/ 149374746 h 77"/>
              <a:gd name="T2" fmla="*/ 239952986 w 117"/>
              <a:gd name="T3" fmla="*/ 149374746 h 77"/>
              <a:gd name="T4" fmla="*/ 239952986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49" name="Text Box 188"/>
          <p:cNvSpPr txBox="1">
            <a:spLocks noChangeArrowheads="1"/>
          </p:cNvSpPr>
          <p:nvPr/>
        </p:nvSpPr>
        <p:spPr bwMode="auto">
          <a:xfrm>
            <a:off x="3052763" y="3906838"/>
            <a:ext cx="179387" cy="130175"/>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50" name="Freeform 189"/>
          <p:cNvSpPr>
            <a:spLocks/>
          </p:cNvSpPr>
          <p:nvPr/>
        </p:nvSpPr>
        <p:spPr bwMode="auto">
          <a:xfrm>
            <a:off x="3052763" y="3906838"/>
            <a:ext cx="171450" cy="107950"/>
          </a:xfrm>
          <a:custGeom>
            <a:avLst/>
            <a:gdLst>
              <a:gd name="T0" fmla="*/ 0 w 119"/>
              <a:gd name="T1" fmla="*/ 149374746 h 77"/>
              <a:gd name="T2" fmla="*/ 244941565 w 119"/>
              <a:gd name="T3" fmla="*/ 149374746 h 77"/>
              <a:gd name="T4" fmla="*/ 244941565 w 119"/>
              <a:gd name="T5" fmla="*/ 0 h 77"/>
              <a:gd name="T6" fmla="*/ 0 w 119"/>
              <a:gd name="T7" fmla="*/ 0 h 77"/>
              <a:gd name="T8" fmla="*/ 0 w 119"/>
              <a:gd name="T9" fmla="*/ 149374746 h 77"/>
              <a:gd name="T10" fmla="*/ 0 60000 65536"/>
              <a:gd name="T11" fmla="*/ 0 60000 65536"/>
              <a:gd name="T12" fmla="*/ 0 60000 65536"/>
              <a:gd name="T13" fmla="*/ 0 60000 65536"/>
              <a:gd name="T14" fmla="*/ 0 60000 65536"/>
              <a:gd name="T15" fmla="*/ 0 w 119"/>
              <a:gd name="T16" fmla="*/ 0 h 77"/>
              <a:gd name="T17" fmla="*/ 119 w 119"/>
              <a:gd name="T18" fmla="*/ 77 h 77"/>
            </a:gdLst>
            <a:ahLst/>
            <a:cxnLst>
              <a:cxn ang="T10">
                <a:pos x="T0" y="T1"/>
              </a:cxn>
              <a:cxn ang="T11">
                <a:pos x="T2" y="T3"/>
              </a:cxn>
              <a:cxn ang="T12">
                <a:pos x="T4" y="T5"/>
              </a:cxn>
              <a:cxn ang="T13">
                <a:pos x="T6" y="T7"/>
              </a:cxn>
              <a:cxn ang="T14">
                <a:pos x="T8" y="T9"/>
              </a:cxn>
            </a:cxnLst>
            <a:rect l="T15" t="T16" r="T17" b="T18"/>
            <a:pathLst>
              <a:path w="119" h="77">
                <a:moveTo>
                  <a:pt x="0" y="76"/>
                </a:moveTo>
                <a:lnTo>
                  <a:pt x="118" y="76"/>
                </a:lnTo>
                <a:lnTo>
                  <a:pt x="118"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51" name="Text Box 190"/>
          <p:cNvSpPr txBox="1">
            <a:spLocks noChangeArrowheads="1"/>
          </p:cNvSpPr>
          <p:nvPr/>
        </p:nvSpPr>
        <p:spPr bwMode="auto">
          <a:xfrm>
            <a:off x="3222625" y="3906838"/>
            <a:ext cx="176213" cy="130175"/>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52" name="Freeform 191"/>
          <p:cNvSpPr>
            <a:spLocks/>
          </p:cNvSpPr>
          <p:nvPr/>
        </p:nvSpPr>
        <p:spPr bwMode="auto">
          <a:xfrm>
            <a:off x="3222625" y="3906838"/>
            <a:ext cx="171450" cy="107950"/>
          </a:xfrm>
          <a:custGeom>
            <a:avLst/>
            <a:gdLst>
              <a:gd name="T0" fmla="*/ 0 w 118"/>
              <a:gd name="T1" fmla="*/ 149374746 h 77"/>
              <a:gd name="T2" fmla="*/ 246999905 w 118"/>
              <a:gd name="T3" fmla="*/ 149374746 h 77"/>
              <a:gd name="T4" fmla="*/ 246999905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53" name="Text Box 192"/>
          <p:cNvSpPr txBox="1">
            <a:spLocks noChangeArrowheads="1"/>
          </p:cNvSpPr>
          <p:nvPr/>
        </p:nvSpPr>
        <p:spPr bwMode="auto">
          <a:xfrm>
            <a:off x="3392488" y="3906838"/>
            <a:ext cx="176212" cy="130175"/>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54" name="Freeform 193"/>
          <p:cNvSpPr>
            <a:spLocks/>
          </p:cNvSpPr>
          <p:nvPr/>
        </p:nvSpPr>
        <p:spPr bwMode="auto">
          <a:xfrm>
            <a:off x="3392488" y="3906838"/>
            <a:ext cx="169862" cy="107950"/>
          </a:xfrm>
          <a:custGeom>
            <a:avLst/>
            <a:gdLst>
              <a:gd name="T0" fmla="*/ 0 w 118"/>
              <a:gd name="T1" fmla="*/ 149374746 h 77"/>
              <a:gd name="T2" fmla="*/ 242444924 w 118"/>
              <a:gd name="T3" fmla="*/ 149374746 h 77"/>
              <a:gd name="T4" fmla="*/ 242444924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55" name="Text Box 194"/>
          <p:cNvSpPr txBox="1">
            <a:spLocks noChangeArrowheads="1"/>
          </p:cNvSpPr>
          <p:nvPr/>
        </p:nvSpPr>
        <p:spPr bwMode="auto">
          <a:xfrm>
            <a:off x="1874838" y="4013200"/>
            <a:ext cx="176212"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56" name="Freeform 195"/>
          <p:cNvSpPr>
            <a:spLocks/>
          </p:cNvSpPr>
          <p:nvPr/>
        </p:nvSpPr>
        <p:spPr bwMode="auto">
          <a:xfrm>
            <a:off x="1874838" y="4013200"/>
            <a:ext cx="169862" cy="109538"/>
          </a:xfrm>
          <a:custGeom>
            <a:avLst/>
            <a:gdLst>
              <a:gd name="T0" fmla="*/ 0 w 117"/>
              <a:gd name="T1" fmla="*/ 151856165 h 78"/>
              <a:gd name="T2" fmla="*/ 244499680 w 117"/>
              <a:gd name="T3" fmla="*/ 151856165 h 78"/>
              <a:gd name="T4" fmla="*/ 244499680 w 117"/>
              <a:gd name="T5" fmla="*/ 0 h 78"/>
              <a:gd name="T6" fmla="*/ 0 w 117"/>
              <a:gd name="T7" fmla="*/ 0 h 78"/>
              <a:gd name="T8" fmla="*/ 0 w 117"/>
              <a:gd name="T9" fmla="*/ 151856165 h 78"/>
              <a:gd name="T10" fmla="*/ 0 60000 65536"/>
              <a:gd name="T11" fmla="*/ 0 60000 65536"/>
              <a:gd name="T12" fmla="*/ 0 60000 65536"/>
              <a:gd name="T13" fmla="*/ 0 60000 65536"/>
              <a:gd name="T14" fmla="*/ 0 60000 65536"/>
              <a:gd name="T15" fmla="*/ 0 w 117"/>
              <a:gd name="T16" fmla="*/ 0 h 78"/>
              <a:gd name="T17" fmla="*/ 117 w 117"/>
              <a:gd name="T18" fmla="*/ 78 h 78"/>
            </a:gdLst>
            <a:ahLst/>
            <a:cxnLst>
              <a:cxn ang="T10">
                <a:pos x="T0" y="T1"/>
              </a:cxn>
              <a:cxn ang="T11">
                <a:pos x="T2" y="T3"/>
              </a:cxn>
              <a:cxn ang="T12">
                <a:pos x="T4" y="T5"/>
              </a:cxn>
              <a:cxn ang="T13">
                <a:pos x="T6" y="T7"/>
              </a:cxn>
              <a:cxn ang="T14">
                <a:pos x="T8" y="T9"/>
              </a:cxn>
            </a:cxnLst>
            <a:rect l="T15" t="T16" r="T17" b="T18"/>
            <a:pathLst>
              <a:path w="117" h="78">
                <a:moveTo>
                  <a:pt x="0" y="77"/>
                </a:moveTo>
                <a:lnTo>
                  <a:pt x="116" y="77"/>
                </a:lnTo>
                <a:lnTo>
                  <a:pt x="116"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657" name="Text Box 196"/>
          <p:cNvSpPr txBox="1">
            <a:spLocks noChangeArrowheads="1"/>
          </p:cNvSpPr>
          <p:nvPr/>
        </p:nvSpPr>
        <p:spPr bwMode="auto">
          <a:xfrm>
            <a:off x="2043113" y="4013200"/>
            <a:ext cx="176212"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58" name="Freeform 197"/>
          <p:cNvSpPr>
            <a:spLocks/>
          </p:cNvSpPr>
          <p:nvPr/>
        </p:nvSpPr>
        <p:spPr bwMode="auto">
          <a:xfrm>
            <a:off x="2043113" y="4013200"/>
            <a:ext cx="168275" cy="109538"/>
          </a:xfrm>
          <a:custGeom>
            <a:avLst/>
            <a:gdLst>
              <a:gd name="T0" fmla="*/ 0 w 117"/>
              <a:gd name="T1" fmla="*/ 151856165 h 78"/>
              <a:gd name="T2" fmla="*/ 239952986 w 117"/>
              <a:gd name="T3" fmla="*/ 151856165 h 78"/>
              <a:gd name="T4" fmla="*/ 239952986 w 117"/>
              <a:gd name="T5" fmla="*/ 0 h 78"/>
              <a:gd name="T6" fmla="*/ 0 w 117"/>
              <a:gd name="T7" fmla="*/ 0 h 78"/>
              <a:gd name="T8" fmla="*/ 0 w 117"/>
              <a:gd name="T9" fmla="*/ 151856165 h 78"/>
              <a:gd name="T10" fmla="*/ 0 60000 65536"/>
              <a:gd name="T11" fmla="*/ 0 60000 65536"/>
              <a:gd name="T12" fmla="*/ 0 60000 65536"/>
              <a:gd name="T13" fmla="*/ 0 60000 65536"/>
              <a:gd name="T14" fmla="*/ 0 60000 65536"/>
              <a:gd name="T15" fmla="*/ 0 w 117"/>
              <a:gd name="T16" fmla="*/ 0 h 78"/>
              <a:gd name="T17" fmla="*/ 117 w 117"/>
              <a:gd name="T18" fmla="*/ 78 h 78"/>
            </a:gdLst>
            <a:ahLst/>
            <a:cxnLst>
              <a:cxn ang="T10">
                <a:pos x="T0" y="T1"/>
              </a:cxn>
              <a:cxn ang="T11">
                <a:pos x="T2" y="T3"/>
              </a:cxn>
              <a:cxn ang="T12">
                <a:pos x="T4" y="T5"/>
              </a:cxn>
              <a:cxn ang="T13">
                <a:pos x="T6" y="T7"/>
              </a:cxn>
              <a:cxn ang="T14">
                <a:pos x="T8" y="T9"/>
              </a:cxn>
            </a:cxnLst>
            <a:rect l="T15" t="T16" r="T17" b="T18"/>
            <a:pathLst>
              <a:path w="117" h="78">
                <a:moveTo>
                  <a:pt x="0" y="77"/>
                </a:moveTo>
                <a:lnTo>
                  <a:pt x="116" y="77"/>
                </a:lnTo>
                <a:lnTo>
                  <a:pt x="116"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659" name="Text Box 198"/>
          <p:cNvSpPr txBox="1">
            <a:spLocks noChangeArrowheads="1"/>
          </p:cNvSpPr>
          <p:nvPr/>
        </p:nvSpPr>
        <p:spPr bwMode="auto">
          <a:xfrm>
            <a:off x="2209800" y="4013200"/>
            <a:ext cx="179388"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60" name="Freeform 199"/>
          <p:cNvSpPr>
            <a:spLocks/>
          </p:cNvSpPr>
          <p:nvPr/>
        </p:nvSpPr>
        <p:spPr bwMode="auto">
          <a:xfrm>
            <a:off x="2209800" y="4013200"/>
            <a:ext cx="171450" cy="109538"/>
          </a:xfrm>
          <a:custGeom>
            <a:avLst/>
            <a:gdLst>
              <a:gd name="T0" fmla="*/ 0 w 119"/>
              <a:gd name="T1" fmla="*/ 151856165 h 78"/>
              <a:gd name="T2" fmla="*/ 244941565 w 119"/>
              <a:gd name="T3" fmla="*/ 151856165 h 78"/>
              <a:gd name="T4" fmla="*/ 244941565 w 119"/>
              <a:gd name="T5" fmla="*/ 0 h 78"/>
              <a:gd name="T6" fmla="*/ 0 w 119"/>
              <a:gd name="T7" fmla="*/ 0 h 78"/>
              <a:gd name="T8" fmla="*/ 0 w 119"/>
              <a:gd name="T9" fmla="*/ 151856165 h 78"/>
              <a:gd name="T10" fmla="*/ 0 60000 65536"/>
              <a:gd name="T11" fmla="*/ 0 60000 65536"/>
              <a:gd name="T12" fmla="*/ 0 60000 65536"/>
              <a:gd name="T13" fmla="*/ 0 60000 65536"/>
              <a:gd name="T14" fmla="*/ 0 60000 65536"/>
              <a:gd name="T15" fmla="*/ 0 w 119"/>
              <a:gd name="T16" fmla="*/ 0 h 78"/>
              <a:gd name="T17" fmla="*/ 119 w 119"/>
              <a:gd name="T18" fmla="*/ 78 h 78"/>
            </a:gdLst>
            <a:ahLst/>
            <a:cxnLst>
              <a:cxn ang="T10">
                <a:pos x="T0" y="T1"/>
              </a:cxn>
              <a:cxn ang="T11">
                <a:pos x="T2" y="T3"/>
              </a:cxn>
              <a:cxn ang="T12">
                <a:pos x="T4" y="T5"/>
              </a:cxn>
              <a:cxn ang="T13">
                <a:pos x="T6" y="T7"/>
              </a:cxn>
              <a:cxn ang="T14">
                <a:pos x="T8" y="T9"/>
              </a:cxn>
            </a:cxnLst>
            <a:rect l="T15" t="T16" r="T17" b="T18"/>
            <a:pathLst>
              <a:path w="119" h="78">
                <a:moveTo>
                  <a:pt x="0" y="77"/>
                </a:moveTo>
                <a:lnTo>
                  <a:pt x="118" y="77"/>
                </a:lnTo>
                <a:lnTo>
                  <a:pt x="118"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661" name="Text Box 200"/>
          <p:cNvSpPr txBox="1">
            <a:spLocks noChangeArrowheads="1"/>
          </p:cNvSpPr>
          <p:nvPr/>
        </p:nvSpPr>
        <p:spPr bwMode="auto">
          <a:xfrm>
            <a:off x="2381250" y="4013200"/>
            <a:ext cx="176213"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62" name="Freeform 201"/>
          <p:cNvSpPr>
            <a:spLocks/>
          </p:cNvSpPr>
          <p:nvPr/>
        </p:nvSpPr>
        <p:spPr bwMode="auto">
          <a:xfrm>
            <a:off x="2381250" y="4013200"/>
            <a:ext cx="169863" cy="109538"/>
          </a:xfrm>
          <a:custGeom>
            <a:avLst/>
            <a:gdLst>
              <a:gd name="T0" fmla="*/ 0 w 118"/>
              <a:gd name="T1" fmla="*/ 151856165 h 78"/>
              <a:gd name="T2" fmla="*/ 242447790 w 118"/>
              <a:gd name="T3" fmla="*/ 151856165 h 78"/>
              <a:gd name="T4" fmla="*/ 242447790 w 118"/>
              <a:gd name="T5" fmla="*/ 0 h 78"/>
              <a:gd name="T6" fmla="*/ 0 w 118"/>
              <a:gd name="T7" fmla="*/ 0 h 78"/>
              <a:gd name="T8" fmla="*/ 0 w 118"/>
              <a:gd name="T9" fmla="*/ 151856165 h 78"/>
              <a:gd name="T10" fmla="*/ 0 60000 65536"/>
              <a:gd name="T11" fmla="*/ 0 60000 65536"/>
              <a:gd name="T12" fmla="*/ 0 60000 65536"/>
              <a:gd name="T13" fmla="*/ 0 60000 65536"/>
              <a:gd name="T14" fmla="*/ 0 60000 65536"/>
              <a:gd name="T15" fmla="*/ 0 w 118"/>
              <a:gd name="T16" fmla="*/ 0 h 78"/>
              <a:gd name="T17" fmla="*/ 118 w 118"/>
              <a:gd name="T18" fmla="*/ 78 h 78"/>
            </a:gdLst>
            <a:ahLst/>
            <a:cxnLst>
              <a:cxn ang="T10">
                <a:pos x="T0" y="T1"/>
              </a:cxn>
              <a:cxn ang="T11">
                <a:pos x="T2" y="T3"/>
              </a:cxn>
              <a:cxn ang="T12">
                <a:pos x="T4" y="T5"/>
              </a:cxn>
              <a:cxn ang="T13">
                <a:pos x="T6" y="T7"/>
              </a:cxn>
              <a:cxn ang="T14">
                <a:pos x="T8" y="T9"/>
              </a:cxn>
            </a:cxnLst>
            <a:rect l="T15" t="T16" r="T17" b="T18"/>
            <a:pathLst>
              <a:path w="118" h="78">
                <a:moveTo>
                  <a:pt x="0" y="77"/>
                </a:moveTo>
                <a:lnTo>
                  <a:pt x="117" y="77"/>
                </a:lnTo>
                <a:lnTo>
                  <a:pt x="117"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663" name="Text Box 202"/>
          <p:cNvSpPr txBox="1">
            <a:spLocks noChangeArrowheads="1"/>
          </p:cNvSpPr>
          <p:nvPr/>
        </p:nvSpPr>
        <p:spPr bwMode="auto">
          <a:xfrm>
            <a:off x="2549525" y="4013200"/>
            <a:ext cx="176213"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64" name="Freeform 203"/>
          <p:cNvSpPr>
            <a:spLocks/>
          </p:cNvSpPr>
          <p:nvPr/>
        </p:nvSpPr>
        <p:spPr bwMode="auto">
          <a:xfrm>
            <a:off x="2549525" y="4013200"/>
            <a:ext cx="168275" cy="109538"/>
          </a:xfrm>
          <a:custGeom>
            <a:avLst/>
            <a:gdLst>
              <a:gd name="T0" fmla="*/ 0 w 117"/>
              <a:gd name="T1" fmla="*/ 151856165 h 78"/>
              <a:gd name="T2" fmla="*/ 239952986 w 117"/>
              <a:gd name="T3" fmla="*/ 151856165 h 78"/>
              <a:gd name="T4" fmla="*/ 239952986 w 117"/>
              <a:gd name="T5" fmla="*/ 0 h 78"/>
              <a:gd name="T6" fmla="*/ 0 w 117"/>
              <a:gd name="T7" fmla="*/ 0 h 78"/>
              <a:gd name="T8" fmla="*/ 0 w 117"/>
              <a:gd name="T9" fmla="*/ 151856165 h 78"/>
              <a:gd name="T10" fmla="*/ 0 60000 65536"/>
              <a:gd name="T11" fmla="*/ 0 60000 65536"/>
              <a:gd name="T12" fmla="*/ 0 60000 65536"/>
              <a:gd name="T13" fmla="*/ 0 60000 65536"/>
              <a:gd name="T14" fmla="*/ 0 60000 65536"/>
              <a:gd name="T15" fmla="*/ 0 w 117"/>
              <a:gd name="T16" fmla="*/ 0 h 78"/>
              <a:gd name="T17" fmla="*/ 117 w 117"/>
              <a:gd name="T18" fmla="*/ 78 h 78"/>
            </a:gdLst>
            <a:ahLst/>
            <a:cxnLst>
              <a:cxn ang="T10">
                <a:pos x="T0" y="T1"/>
              </a:cxn>
              <a:cxn ang="T11">
                <a:pos x="T2" y="T3"/>
              </a:cxn>
              <a:cxn ang="T12">
                <a:pos x="T4" y="T5"/>
              </a:cxn>
              <a:cxn ang="T13">
                <a:pos x="T6" y="T7"/>
              </a:cxn>
              <a:cxn ang="T14">
                <a:pos x="T8" y="T9"/>
              </a:cxn>
            </a:cxnLst>
            <a:rect l="T15" t="T16" r="T17" b="T18"/>
            <a:pathLst>
              <a:path w="117" h="78">
                <a:moveTo>
                  <a:pt x="0" y="77"/>
                </a:moveTo>
                <a:lnTo>
                  <a:pt x="116" y="77"/>
                </a:lnTo>
                <a:lnTo>
                  <a:pt x="116"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665" name="Text Box 204"/>
          <p:cNvSpPr txBox="1">
            <a:spLocks noChangeArrowheads="1"/>
          </p:cNvSpPr>
          <p:nvPr/>
        </p:nvSpPr>
        <p:spPr bwMode="auto">
          <a:xfrm>
            <a:off x="2716213" y="4013200"/>
            <a:ext cx="176212"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66" name="Freeform 205"/>
          <p:cNvSpPr>
            <a:spLocks/>
          </p:cNvSpPr>
          <p:nvPr/>
        </p:nvSpPr>
        <p:spPr bwMode="auto">
          <a:xfrm>
            <a:off x="2716213" y="4013200"/>
            <a:ext cx="171450" cy="109538"/>
          </a:xfrm>
          <a:custGeom>
            <a:avLst/>
            <a:gdLst>
              <a:gd name="T0" fmla="*/ 0 w 118"/>
              <a:gd name="T1" fmla="*/ 151856165 h 78"/>
              <a:gd name="T2" fmla="*/ 246999905 w 118"/>
              <a:gd name="T3" fmla="*/ 151856165 h 78"/>
              <a:gd name="T4" fmla="*/ 246999905 w 118"/>
              <a:gd name="T5" fmla="*/ 0 h 78"/>
              <a:gd name="T6" fmla="*/ 0 w 118"/>
              <a:gd name="T7" fmla="*/ 0 h 78"/>
              <a:gd name="T8" fmla="*/ 0 w 118"/>
              <a:gd name="T9" fmla="*/ 151856165 h 78"/>
              <a:gd name="T10" fmla="*/ 0 60000 65536"/>
              <a:gd name="T11" fmla="*/ 0 60000 65536"/>
              <a:gd name="T12" fmla="*/ 0 60000 65536"/>
              <a:gd name="T13" fmla="*/ 0 60000 65536"/>
              <a:gd name="T14" fmla="*/ 0 60000 65536"/>
              <a:gd name="T15" fmla="*/ 0 w 118"/>
              <a:gd name="T16" fmla="*/ 0 h 78"/>
              <a:gd name="T17" fmla="*/ 118 w 118"/>
              <a:gd name="T18" fmla="*/ 78 h 78"/>
            </a:gdLst>
            <a:ahLst/>
            <a:cxnLst>
              <a:cxn ang="T10">
                <a:pos x="T0" y="T1"/>
              </a:cxn>
              <a:cxn ang="T11">
                <a:pos x="T2" y="T3"/>
              </a:cxn>
              <a:cxn ang="T12">
                <a:pos x="T4" y="T5"/>
              </a:cxn>
              <a:cxn ang="T13">
                <a:pos x="T6" y="T7"/>
              </a:cxn>
              <a:cxn ang="T14">
                <a:pos x="T8" y="T9"/>
              </a:cxn>
            </a:cxnLst>
            <a:rect l="T15" t="T16" r="T17" b="T18"/>
            <a:pathLst>
              <a:path w="118" h="78">
                <a:moveTo>
                  <a:pt x="0" y="77"/>
                </a:moveTo>
                <a:lnTo>
                  <a:pt x="117" y="77"/>
                </a:lnTo>
                <a:lnTo>
                  <a:pt x="117"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667" name="Text Box 206"/>
          <p:cNvSpPr txBox="1">
            <a:spLocks noChangeArrowheads="1"/>
          </p:cNvSpPr>
          <p:nvPr/>
        </p:nvSpPr>
        <p:spPr bwMode="auto">
          <a:xfrm>
            <a:off x="2886075" y="4013200"/>
            <a:ext cx="176213"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68" name="Freeform 207"/>
          <p:cNvSpPr>
            <a:spLocks/>
          </p:cNvSpPr>
          <p:nvPr/>
        </p:nvSpPr>
        <p:spPr bwMode="auto">
          <a:xfrm>
            <a:off x="2886075" y="4013200"/>
            <a:ext cx="168275" cy="109538"/>
          </a:xfrm>
          <a:custGeom>
            <a:avLst/>
            <a:gdLst>
              <a:gd name="T0" fmla="*/ 0 w 117"/>
              <a:gd name="T1" fmla="*/ 151856165 h 78"/>
              <a:gd name="T2" fmla="*/ 239952986 w 117"/>
              <a:gd name="T3" fmla="*/ 151856165 h 78"/>
              <a:gd name="T4" fmla="*/ 239952986 w 117"/>
              <a:gd name="T5" fmla="*/ 0 h 78"/>
              <a:gd name="T6" fmla="*/ 0 w 117"/>
              <a:gd name="T7" fmla="*/ 0 h 78"/>
              <a:gd name="T8" fmla="*/ 0 w 117"/>
              <a:gd name="T9" fmla="*/ 151856165 h 78"/>
              <a:gd name="T10" fmla="*/ 0 60000 65536"/>
              <a:gd name="T11" fmla="*/ 0 60000 65536"/>
              <a:gd name="T12" fmla="*/ 0 60000 65536"/>
              <a:gd name="T13" fmla="*/ 0 60000 65536"/>
              <a:gd name="T14" fmla="*/ 0 60000 65536"/>
              <a:gd name="T15" fmla="*/ 0 w 117"/>
              <a:gd name="T16" fmla="*/ 0 h 78"/>
              <a:gd name="T17" fmla="*/ 117 w 117"/>
              <a:gd name="T18" fmla="*/ 78 h 78"/>
            </a:gdLst>
            <a:ahLst/>
            <a:cxnLst>
              <a:cxn ang="T10">
                <a:pos x="T0" y="T1"/>
              </a:cxn>
              <a:cxn ang="T11">
                <a:pos x="T2" y="T3"/>
              </a:cxn>
              <a:cxn ang="T12">
                <a:pos x="T4" y="T5"/>
              </a:cxn>
              <a:cxn ang="T13">
                <a:pos x="T6" y="T7"/>
              </a:cxn>
              <a:cxn ang="T14">
                <a:pos x="T8" y="T9"/>
              </a:cxn>
            </a:cxnLst>
            <a:rect l="T15" t="T16" r="T17" b="T18"/>
            <a:pathLst>
              <a:path w="117" h="78">
                <a:moveTo>
                  <a:pt x="0" y="77"/>
                </a:moveTo>
                <a:lnTo>
                  <a:pt x="116" y="77"/>
                </a:lnTo>
                <a:lnTo>
                  <a:pt x="116"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669" name="Text Box 208"/>
          <p:cNvSpPr txBox="1">
            <a:spLocks noChangeArrowheads="1"/>
          </p:cNvSpPr>
          <p:nvPr/>
        </p:nvSpPr>
        <p:spPr bwMode="auto">
          <a:xfrm>
            <a:off x="3052763" y="4013200"/>
            <a:ext cx="179387"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70" name="Freeform 209"/>
          <p:cNvSpPr>
            <a:spLocks/>
          </p:cNvSpPr>
          <p:nvPr/>
        </p:nvSpPr>
        <p:spPr bwMode="auto">
          <a:xfrm>
            <a:off x="3052763" y="4013200"/>
            <a:ext cx="171450" cy="109538"/>
          </a:xfrm>
          <a:custGeom>
            <a:avLst/>
            <a:gdLst>
              <a:gd name="T0" fmla="*/ 0 w 119"/>
              <a:gd name="T1" fmla="*/ 151856165 h 78"/>
              <a:gd name="T2" fmla="*/ 244941565 w 119"/>
              <a:gd name="T3" fmla="*/ 151856165 h 78"/>
              <a:gd name="T4" fmla="*/ 244941565 w 119"/>
              <a:gd name="T5" fmla="*/ 0 h 78"/>
              <a:gd name="T6" fmla="*/ 0 w 119"/>
              <a:gd name="T7" fmla="*/ 0 h 78"/>
              <a:gd name="T8" fmla="*/ 0 w 119"/>
              <a:gd name="T9" fmla="*/ 151856165 h 78"/>
              <a:gd name="T10" fmla="*/ 0 60000 65536"/>
              <a:gd name="T11" fmla="*/ 0 60000 65536"/>
              <a:gd name="T12" fmla="*/ 0 60000 65536"/>
              <a:gd name="T13" fmla="*/ 0 60000 65536"/>
              <a:gd name="T14" fmla="*/ 0 60000 65536"/>
              <a:gd name="T15" fmla="*/ 0 w 119"/>
              <a:gd name="T16" fmla="*/ 0 h 78"/>
              <a:gd name="T17" fmla="*/ 119 w 119"/>
              <a:gd name="T18" fmla="*/ 78 h 78"/>
            </a:gdLst>
            <a:ahLst/>
            <a:cxnLst>
              <a:cxn ang="T10">
                <a:pos x="T0" y="T1"/>
              </a:cxn>
              <a:cxn ang="T11">
                <a:pos x="T2" y="T3"/>
              </a:cxn>
              <a:cxn ang="T12">
                <a:pos x="T4" y="T5"/>
              </a:cxn>
              <a:cxn ang="T13">
                <a:pos x="T6" y="T7"/>
              </a:cxn>
              <a:cxn ang="T14">
                <a:pos x="T8" y="T9"/>
              </a:cxn>
            </a:cxnLst>
            <a:rect l="T15" t="T16" r="T17" b="T18"/>
            <a:pathLst>
              <a:path w="119" h="78">
                <a:moveTo>
                  <a:pt x="0" y="77"/>
                </a:moveTo>
                <a:lnTo>
                  <a:pt x="118" y="77"/>
                </a:lnTo>
                <a:lnTo>
                  <a:pt x="118"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671" name="Text Box 210"/>
          <p:cNvSpPr txBox="1">
            <a:spLocks noChangeArrowheads="1"/>
          </p:cNvSpPr>
          <p:nvPr/>
        </p:nvSpPr>
        <p:spPr bwMode="auto">
          <a:xfrm>
            <a:off x="3222625" y="4013200"/>
            <a:ext cx="176213"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72" name="Freeform 211"/>
          <p:cNvSpPr>
            <a:spLocks/>
          </p:cNvSpPr>
          <p:nvPr/>
        </p:nvSpPr>
        <p:spPr bwMode="auto">
          <a:xfrm>
            <a:off x="3222625" y="4013200"/>
            <a:ext cx="171450" cy="109538"/>
          </a:xfrm>
          <a:custGeom>
            <a:avLst/>
            <a:gdLst>
              <a:gd name="T0" fmla="*/ 0 w 118"/>
              <a:gd name="T1" fmla="*/ 151856165 h 78"/>
              <a:gd name="T2" fmla="*/ 246999905 w 118"/>
              <a:gd name="T3" fmla="*/ 151856165 h 78"/>
              <a:gd name="T4" fmla="*/ 246999905 w 118"/>
              <a:gd name="T5" fmla="*/ 0 h 78"/>
              <a:gd name="T6" fmla="*/ 0 w 118"/>
              <a:gd name="T7" fmla="*/ 0 h 78"/>
              <a:gd name="T8" fmla="*/ 0 w 118"/>
              <a:gd name="T9" fmla="*/ 151856165 h 78"/>
              <a:gd name="T10" fmla="*/ 0 60000 65536"/>
              <a:gd name="T11" fmla="*/ 0 60000 65536"/>
              <a:gd name="T12" fmla="*/ 0 60000 65536"/>
              <a:gd name="T13" fmla="*/ 0 60000 65536"/>
              <a:gd name="T14" fmla="*/ 0 60000 65536"/>
              <a:gd name="T15" fmla="*/ 0 w 118"/>
              <a:gd name="T16" fmla="*/ 0 h 78"/>
              <a:gd name="T17" fmla="*/ 118 w 118"/>
              <a:gd name="T18" fmla="*/ 78 h 78"/>
            </a:gdLst>
            <a:ahLst/>
            <a:cxnLst>
              <a:cxn ang="T10">
                <a:pos x="T0" y="T1"/>
              </a:cxn>
              <a:cxn ang="T11">
                <a:pos x="T2" y="T3"/>
              </a:cxn>
              <a:cxn ang="T12">
                <a:pos x="T4" y="T5"/>
              </a:cxn>
              <a:cxn ang="T13">
                <a:pos x="T6" y="T7"/>
              </a:cxn>
              <a:cxn ang="T14">
                <a:pos x="T8" y="T9"/>
              </a:cxn>
            </a:cxnLst>
            <a:rect l="T15" t="T16" r="T17" b="T18"/>
            <a:pathLst>
              <a:path w="118" h="78">
                <a:moveTo>
                  <a:pt x="0" y="77"/>
                </a:moveTo>
                <a:lnTo>
                  <a:pt x="117" y="77"/>
                </a:lnTo>
                <a:lnTo>
                  <a:pt x="117"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673" name="Text Box 212"/>
          <p:cNvSpPr txBox="1">
            <a:spLocks noChangeArrowheads="1"/>
          </p:cNvSpPr>
          <p:nvPr/>
        </p:nvSpPr>
        <p:spPr bwMode="auto">
          <a:xfrm>
            <a:off x="3392488" y="4013200"/>
            <a:ext cx="176212"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74" name="Freeform 213"/>
          <p:cNvSpPr>
            <a:spLocks/>
          </p:cNvSpPr>
          <p:nvPr/>
        </p:nvSpPr>
        <p:spPr bwMode="auto">
          <a:xfrm>
            <a:off x="3392488" y="4013200"/>
            <a:ext cx="169862" cy="109538"/>
          </a:xfrm>
          <a:custGeom>
            <a:avLst/>
            <a:gdLst>
              <a:gd name="T0" fmla="*/ 0 w 118"/>
              <a:gd name="T1" fmla="*/ 151856165 h 78"/>
              <a:gd name="T2" fmla="*/ 242444924 w 118"/>
              <a:gd name="T3" fmla="*/ 151856165 h 78"/>
              <a:gd name="T4" fmla="*/ 242444924 w 118"/>
              <a:gd name="T5" fmla="*/ 0 h 78"/>
              <a:gd name="T6" fmla="*/ 0 w 118"/>
              <a:gd name="T7" fmla="*/ 0 h 78"/>
              <a:gd name="T8" fmla="*/ 0 w 118"/>
              <a:gd name="T9" fmla="*/ 151856165 h 78"/>
              <a:gd name="T10" fmla="*/ 0 60000 65536"/>
              <a:gd name="T11" fmla="*/ 0 60000 65536"/>
              <a:gd name="T12" fmla="*/ 0 60000 65536"/>
              <a:gd name="T13" fmla="*/ 0 60000 65536"/>
              <a:gd name="T14" fmla="*/ 0 60000 65536"/>
              <a:gd name="T15" fmla="*/ 0 w 118"/>
              <a:gd name="T16" fmla="*/ 0 h 78"/>
              <a:gd name="T17" fmla="*/ 118 w 118"/>
              <a:gd name="T18" fmla="*/ 78 h 78"/>
            </a:gdLst>
            <a:ahLst/>
            <a:cxnLst>
              <a:cxn ang="T10">
                <a:pos x="T0" y="T1"/>
              </a:cxn>
              <a:cxn ang="T11">
                <a:pos x="T2" y="T3"/>
              </a:cxn>
              <a:cxn ang="T12">
                <a:pos x="T4" y="T5"/>
              </a:cxn>
              <a:cxn ang="T13">
                <a:pos x="T6" y="T7"/>
              </a:cxn>
              <a:cxn ang="T14">
                <a:pos x="T8" y="T9"/>
              </a:cxn>
            </a:cxnLst>
            <a:rect l="T15" t="T16" r="T17" b="T18"/>
            <a:pathLst>
              <a:path w="118" h="78">
                <a:moveTo>
                  <a:pt x="0" y="77"/>
                </a:moveTo>
                <a:lnTo>
                  <a:pt x="117" y="77"/>
                </a:lnTo>
                <a:lnTo>
                  <a:pt x="117"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675" name="Text Box 214"/>
          <p:cNvSpPr txBox="1">
            <a:spLocks noChangeArrowheads="1"/>
          </p:cNvSpPr>
          <p:nvPr/>
        </p:nvSpPr>
        <p:spPr bwMode="auto">
          <a:xfrm>
            <a:off x="1874838" y="4121150"/>
            <a:ext cx="176212"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76" name="Freeform 215"/>
          <p:cNvSpPr>
            <a:spLocks/>
          </p:cNvSpPr>
          <p:nvPr/>
        </p:nvSpPr>
        <p:spPr bwMode="auto">
          <a:xfrm>
            <a:off x="1874838" y="4121150"/>
            <a:ext cx="169862" cy="107950"/>
          </a:xfrm>
          <a:custGeom>
            <a:avLst/>
            <a:gdLst>
              <a:gd name="T0" fmla="*/ 0 w 117"/>
              <a:gd name="T1" fmla="*/ 149374746 h 77"/>
              <a:gd name="T2" fmla="*/ 244499680 w 117"/>
              <a:gd name="T3" fmla="*/ 149374746 h 77"/>
              <a:gd name="T4" fmla="*/ 244499680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77" name="Text Box 216"/>
          <p:cNvSpPr txBox="1">
            <a:spLocks noChangeArrowheads="1"/>
          </p:cNvSpPr>
          <p:nvPr/>
        </p:nvSpPr>
        <p:spPr bwMode="auto">
          <a:xfrm>
            <a:off x="2043113" y="4121150"/>
            <a:ext cx="176212"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78" name="Freeform 217"/>
          <p:cNvSpPr>
            <a:spLocks/>
          </p:cNvSpPr>
          <p:nvPr/>
        </p:nvSpPr>
        <p:spPr bwMode="auto">
          <a:xfrm>
            <a:off x="2043113" y="4121150"/>
            <a:ext cx="168275" cy="107950"/>
          </a:xfrm>
          <a:custGeom>
            <a:avLst/>
            <a:gdLst>
              <a:gd name="T0" fmla="*/ 0 w 117"/>
              <a:gd name="T1" fmla="*/ 149374746 h 77"/>
              <a:gd name="T2" fmla="*/ 239952986 w 117"/>
              <a:gd name="T3" fmla="*/ 149374746 h 77"/>
              <a:gd name="T4" fmla="*/ 239952986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79" name="Text Box 218"/>
          <p:cNvSpPr txBox="1">
            <a:spLocks noChangeArrowheads="1"/>
          </p:cNvSpPr>
          <p:nvPr/>
        </p:nvSpPr>
        <p:spPr bwMode="auto">
          <a:xfrm>
            <a:off x="2209800" y="4121150"/>
            <a:ext cx="179388"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80" name="Freeform 219"/>
          <p:cNvSpPr>
            <a:spLocks/>
          </p:cNvSpPr>
          <p:nvPr/>
        </p:nvSpPr>
        <p:spPr bwMode="auto">
          <a:xfrm>
            <a:off x="2209800" y="4121150"/>
            <a:ext cx="171450" cy="107950"/>
          </a:xfrm>
          <a:custGeom>
            <a:avLst/>
            <a:gdLst>
              <a:gd name="T0" fmla="*/ 0 w 119"/>
              <a:gd name="T1" fmla="*/ 149374746 h 77"/>
              <a:gd name="T2" fmla="*/ 244941565 w 119"/>
              <a:gd name="T3" fmla="*/ 149374746 h 77"/>
              <a:gd name="T4" fmla="*/ 244941565 w 119"/>
              <a:gd name="T5" fmla="*/ 0 h 77"/>
              <a:gd name="T6" fmla="*/ 0 w 119"/>
              <a:gd name="T7" fmla="*/ 0 h 77"/>
              <a:gd name="T8" fmla="*/ 0 w 119"/>
              <a:gd name="T9" fmla="*/ 149374746 h 77"/>
              <a:gd name="T10" fmla="*/ 0 60000 65536"/>
              <a:gd name="T11" fmla="*/ 0 60000 65536"/>
              <a:gd name="T12" fmla="*/ 0 60000 65536"/>
              <a:gd name="T13" fmla="*/ 0 60000 65536"/>
              <a:gd name="T14" fmla="*/ 0 60000 65536"/>
              <a:gd name="T15" fmla="*/ 0 w 119"/>
              <a:gd name="T16" fmla="*/ 0 h 77"/>
              <a:gd name="T17" fmla="*/ 119 w 119"/>
              <a:gd name="T18" fmla="*/ 77 h 77"/>
            </a:gdLst>
            <a:ahLst/>
            <a:cxnLst>
              <a:cxn ang="T10">
                <a:pos x="T0" y="T1"/>
              </a:cxn>
              <a:cxn ang="T11">
                <a:pos x="T2" y="T3"/>
              </a:cxn>
              <a:cxn ang="T12">
                <a:pos x="T4" y="T5"/>
              </a:cxn>
              <a:cxn ang="T13">
                <a:pos x="T6" y="T7"/>
              </a:cxn>
              <a:cxn ang="T14">
                <a:pos x="T8" y="T9"/>
              </a:cxn>
            </a:cxnLst>
            <a:rect l="T15" t="T16" r="T17" b="T18"/>
            <a:pathLst>
              <a:path w="119" h="77">
                <a:moveTo>
                  <a:pt x="0" y="76"/>
                </a:moveTo>
                <a:lnTo>
                  <a:pt x="118" y="76"/>
                </a:lnTo>
                <a:lnTo>
                  <a:pt x="118"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81" name="Text Box 220"/>
          <p:cNvSpPr txBox="1">
            <a:spLocks noChangeArrowheads="1"/>
          </p:cNvSpPr>
          <p:nvPr/>
        </p:nvSpPr>
        <p:spPr bwMode="auto">
          <a:xfrm>
            <a:off x="2381250" y="4121150"/>
            <a:ext cx="176213"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82" name="Freeform 221"/>
          <p:cNvSpPr>
            <a:spLocks/>
          </p:cNvSpPr>
          <p:nvPr/>
        </p:nvSpPr>
        <p:spPr bwMode="auto">
          <a:xfrm>
            <a:off x="2381250" y="4121150"/>
            <a:ext cx="169863" cy="107950"/>
          </a:xfrm>
          <a:custGeom>
            <a:avLst/>
            <a:gdLst>
              <a:gd name="T0" fmla="*/ 0 w 118"/>
              <a:gd name="T1" fmla="*/ 149374746 h 77"/>
              <a:gd name="T2" fmla="*/ 242447790 w 118"/>
              <a:gd name="T3" fmla="*/ 149374746 h 77"/>
              <a:gd name="T4" fmla="*/ 242447790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83" name="Text Box 222"/>
          <p:cNvSpPr txBox="1">
            <a:spLocks noChangeArrowheads="1"/>
          </p:cNvSpPr>
          <p:nvPr/>
        </p:nvSpPr>
        <p:spPr bwMode="auto">
          <a:xfrm>
            <a:off x="2549525" y="4121150"/>
            <a:ext cx="176213"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84" name="Freeform 223"/>
          <p:cNvSpPr>
            <a:spLocks/>
          </p:cNvSpPr>
          <p:nvPr/>
        </p:nvSpPr>
        <p:spPr bwMode="auto">
          <a:xfrm>
            <a:off x="2549525" y="4121150"/>
            <a:ext cx="168275" cy="107950"/>
          </a:xfrm>
          <a:custGeom>
            <a:avLst/>
            <a:gdLst>
              <a:gd name="T0" fmla="*/ 0 w 117"/>
              <a:gd name="T1" fmla="*/ 149374746 h 77"/>
              <a:gd name="T2" fmla="*/ 239952986 w 117"/>
              <a:gd name="T3" fmla="*/ 149374746 h 77"/>
              <a:gd name="T4" fmla="*/ 239952986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85" name="Text Box 224"/>
          <p:cNvSpPr txBox="1">
            <a:spLocks noChangeArrowheads="1"/>
          </p:cNvSpPr>
          <p:nvPr/>
        </p:nvSpPr>
        <p:spPr bwMode="auto">
          <a:xfrm>
            <a:off x="2716213" y="4121150"/>
            <a:ext cx="176212"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86" name="Freeform 225"/>
          <p:cNvSpPr>
            <a:spLocks/>
          </p:cNvSpPr>
          <p:nvPr/>
        </p:nvSpPr>
        <p:spPr bwMode="auto">
          <a:xfrm>
            <a:off x="2716213" y="4121150"/>
            <a:ext cx="171450" cy="107950"/>
          </a:xfrm>
          <a:custGeom>
            <a:avLst/>
            <a:gdLst>
              <a:gd name="T0" fmla="*/ 0 w 118"/>
              <a:gd name="T1" fmla="*/ 149374746 h 77"/>
              <a:gd name="T2" fmla="*/ 246999905 w 118"/>
              <a:gd name="T3" fmla="*/ 149374746 h 77"/>
              <a:gd name="T4" fmla="*/ 246999905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87" name="Text Box 226"/>
          <p:cNvSpPr txBox="1">
            <a:spLocks noChangeArrowheads="1"/>
          </p:cNvSpPr>
          <p:nvPr/>
        </p:nvSpPr>
        <p:spPr bwMode="auto">
          <a:xfrm>
            <a:off x="2886075" y="4121150"/>
            <a:ext cx="176213"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88" name="Freeform 227"/>
          <p:cNvSpPr>
            <a:spLocks/>
          </p:cNvSpPr>
          <p:nvPr/>
        </p:nvSpPr>
        <p:spPr bwMode="auto">
          <a:xfrm>
            <a:off x="2886075" y="4121150"/>
            <a:ext cx="168275" cy="107950"/>
          </a:xfrm>
          <a:custGeom>
            <a:avLst/>
            <a:gdLst>
              <a:gd name="T0" fmla="*/ 0 w 117"/>
              <a:gd name="T1" fmla="*/ 149374746 h 77"/>
              <a:gd name="T2" fmla="*/ 239952986 w 117"/>
              <a:gd name="T3" fmla="*/ 149374746 h 77"/>
              <a:gd name="T4" fmla="*/ 239952986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89" name="Text Box 228"/>
          <p:cNvSpPr txBox="1">
            <a:spLocks noChangeArrowheads="1"/>
          </p:cNvSpPr>
          <p:nvPr/>
        </p:nvSpPr>
        <p:spPr bwMode="auto">
          <a:xfrm>
            <a:off x="3052763" y="4121150"/>
            <a:ext cx="179387"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90" name="Freeform 229"/>
          <p:cNvSpPr>
            <a:spLocks/>
          </p:cNvSpPr>
          <p:nvPr/>
        </p:nvSpPr>
        <p:spPr bwMode="auto">
          <a:xfrm>
            <a:off x="3052763" y="4121150"/>
            <a:ext cx="171450" cy="107950"/>
          </a:xfrm>
          <a:custGeom>
            <a:avLst/>
            <a:gdLst>
              <a:gd name="T0" fmla="*/ 0 w 119"/>
              <a:gd name="T1" fmla="*/ 149374746 h 77"/>
              <a:gd name="T2" fmla="*/ 244941565 w 119"/>
              <a:gd name="T3" fmla="*/ 149374746 h 77"/>
              <a:gd name="T4" fmla="*/ 244941565 w 119"/>
              <a:gd name="T5" fmla="*/ 0 h 77"/>
              <a:gd name="T6" fmla="*/ 0 w 119"/>
              <a:gd name="T7" fmla="*/ 0 h 77"/>
              <a:gd name="T8" fmla="*/ 0 w 119"/>
              <a:gd name="T9" fmla="*/ 149374746 h 77"/>
              <a:gd name="T10" fmla="*/ 0 60000 65536"/>
              <a:gd name="T11" fmla="*/ 0 60000 65536"/>
              <a:gd name="T12" fmla="*/ 0 60000 65536"/>
              <a:gd name="T13" fmla="*/ 0 60000 65536"/>
              <a:gd name="T14" fmla="*/ 0 60000 65536"/>
              <a:gd name="T15" fmla="*/ 0 w 119"/>
              <a:gd name="T16" fmla="*/ 0 h 77"/>
              <a:gd name="T17" fmla="*/ 119 w 119"/>
              <a:gd name="T18" fmla="*/ 77 h 77"/>
            </a:gdLst>
            <a:ahLst/>
            <a:cxnLst>
              <a:cxn ang="T10">
                <a:pos x="T0" y="T1"/>
              </a:cxn>
              <a:cxn ang="T11">
                <a:pos x="T2" y="T3"/>
              </a:cxn>
              <a:cxn ang="T12">
                <a:pos x="T4" y="T5"/>
              </a:cxn>
              <a:cxn ang="T13">
                <a:pos x="T6" y="T7"/>
              </a:cxn>
              <a:cxn ang="T14">
                <a:pos x="T8" y="T9"/>
              </a:cxn>
            </a:cxnLst>
            <a:rect l="T15" t="T16" r="T17" b="T18"/>
            <a:pathLst>
              <a:path w="119" h="77">
                <a:moveTo>
                  <a:pt x="0" y="76"/>
                </a:moveTo>
                <a:lnTo>
                  <a:pt x="118" y="76"/>
                </a:lnTo>
                <a:lnTo>
                  <a:pt x="118"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91" name="Text Box 230"/>
          <p:cNvSpPr txBox="1">
            <a:spLocks noChangeArrowheads="1"/>
          </p:cNvSpPr>
          <p:nvPr/>
        </p:nvSpPr>
        <p:spPr bwMode="auto">
          <a:xfrm>
            <a:off x="3222625" y="4121150"/>
            <a:ext cx="176213"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92" name="Freeform 231"/>
          <p:cNvSpPr>
            <a:spLocks/>
          </p:cNvSpPr>
          <p:nvPr/>
        </p:nvSpPr>
        <p:spPr bwMode="auto">
          <a:xfrm>
            <a:off x="3222625" y="4121150"/>
            <a:ext cx="171450" cy="107950"/>
          </a:xfrm>
          <a:custGeom>
            <a:avLst/>
            <a:gdLst>
              <a:gd name="T0" fmla="*/ 0 w 118"/>
              <a:gd name="T1" fmla="*/ 149374746 h 77"/>
              <a:gd name="T2" fmla="*/ 246999905 w 118"/>
              <a:gd name="T3" fmla="*/ 149374746 h 77"/>
              <a:gd name="T4" fmla="*/ 246999905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93" name="Text Box 232"/>
          <p:cNvSpPr txBox="1">
            <a:spLocks noChangeArrowheads="1"/>
          </p:cNvSpPr>
          <p:nvPr/>
        </p:nvSpPr>
        <p:spPr bwMode="auto">
          <a:xfrm>
            <a:off x="3392488" y="4121150"/>
            <a:ext cx="176212" cy="131763"/>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94" name="Freeform 233"/>
          <p:cNvSpPr>
            <a:spLocks/>
          </p:cNvSpPr>
          <p:nvPr/>
        </p:nvSpPr>
        <p:spPr bwMode="auto">
          <a:xfrm>
            <a:off x="3392488" y="4121150"/>
            <a:ext cx="169862" cy="107950"/>
          </a:xfrm>
          <a:custGeom>
            <a:avLst/>
            <a:gdLst>
              <a:gd name="T0" fmla="*/ 0 w 118"/>
              <a:gd name="T1" fmla="*/ 149374746 h 77"/>
              <a:gd name="T2" fmla="*/ 242444924 w 118"/>
              <a:gd name="T3" fmla="*/ 149374746 h 77"/>
              <a:gd name="T4" fmla="*/ 242444924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695" name="Text Box 234"/>
          <p:cNvSpPr txBox="1">
            <a:spLocks noChangeArrowheads="1"/>
          </p:cNvSpPr>
          <p:nvPr/>
        </p:nvSpPr>
        <p:spPr bwMode="auto">
          <a:xfrm>
            <a:off x="1874838" y="4227513"/>
            <a:ext cx="176212"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96" name="Freeform 235"/>
          <p:cNvSpPr>
            <a:spLocks/>
          </p:cNvSpPr>
          <p:nvPr/>
        </p:nvSpPr>
        <p:spPr bwMode="auto">
          <a:xfrm>
            <a:off x="1874838" y="4229100"/>
            <a:ext cx="169862" cy="107950"/>
          </a:xfrm>
          <a:custGeom>
            <a:avLst/>
            <a:gdLst>
              <a:gd name="T0" fmla="*/ 0 w 117"/>
              <a:gd name="T1" fmla="*/ 147484597 h 78"/>
              <a:gd name="T2" fmla="*/ 244499680 w 117"/>
              <a:gd name="T3" fmla="*/ 147484597 h 78"/>
              <a:gd name="T4" fmla="*/ 244499680 w 117"/>
              <a:gd name="T5" fmla="*/ 0 h 78"/>
              <a:gd name="T6" fmla="*/ 0 w 117"/>
              <a:gd name="T7" fmla="*/ 0 h 78"/>
              <a:gd name="T8" fmla="*/ 0 w 117"/>
              <a:gd name="T9" fmla="*/ 147484597 h 78"/>
              <a:gd name="T10" fmla="*/ 0 60000 65536"/>
              <a:gd name="T11" fmla="*/ 0 60000 65536"/>
              <a:gd name="T12" fmla="*/ 0 60000 65536"/>
              <a:gd name="T13" fmla="*/ 0 60000 65536"/>
              <a:gd name="T14" fmla="*/ 0 60000 65536"/>
              <a:gd name="T15" fmla="*/ 0 w 117"/>
              <a:gd name="T16" fmla="*/ 0 h 78"/>
              <a:gd name="T17" fmla="*/ 117 w 117"/>
              <a:gd name="T18" fmla="*/ 78 h 78"/>
            </a:gdLst>
            <a:ahLst/>
            <a:cxnLst>
              <a:cxn ang="T10">
                <a:pos x="T0" y="T1"/>
              </a:cxn>
              <a:cxn ang="T11">
                <a:pos x="T2" y="T3"/>
              </a:cxn>
              <a:cxn ang="T12">
                <a:pos x="T4" y="T5"/>
              </a:cxn>
              <a:cxn ang="T13">
                <a:pos x="T6" y="T7"/>
              </a:cxn>
              <a:cxn ang="T14">
                <a:pos x="T8" y="T9"/>
              </a:cxn>
            </a:cxnLst>
            <a:rect l="T15" t="T16" r="T17" b="T18"/>
            <a:pathLst>
              <a:path w="117" h="78">
                <a:moveTo>
                  <a:pt x="0" y="77"/>
                </a:moveTo>
                <a:lnTo>
                  <a:pt x="116" y="77"/>
                </a:lnTo>
                <a:lnTo>
                  <a:pt x="116"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697" name="Text Box 236"/>
          <p:cNvSpPr txBox="1">
            <a:spLocks noChangeArrowheads="1"/>
          </p:cNvSpPr>
          <p:nvPr/>
        </p:nvSpPr>
        <p:spPr bwMode="auto">
          <a:xfrm>
            <a:off x="2043113" y="4227513"/>
            <a:ext cx="176212"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698" name="Freeform 237"/>
          <p:cNvSpPr>
            <a:spLocks/>
          </p:cNvSpPr>
          <p:nvPr/>
        </p:nvSpPr>
        <p:spPr bwMode="auto">
          <a:xfrm>
            <a:off x="2043113" y="4229100"/>
            <a:ext cx="168275" cy="107950"/>
          </a:xfrm>
          <a:custGeom>
            <a:avLst/>
            <a:gdLst>
              <a:gd name="T0" fmla="*/ 0 w 117"/>
              <a:gd name="T1" fmla="*/ 147484597 h 78"/>
              <a:gd name="T2" fmla="*/ 239952986 w 117"/>
              <a:gd name="T3" fmla="*/ 147484597 h 78"/>
              <a:gd name="T4" fmla="*/ 239952986 w 117"/>
              <a:gd name="T5" fmla="*/ 0 h 78"/>
              <a:gd name="T6" fmla="*/ 0 w 117"/>
              <a:gd name="T7" fmla="*/ 0 h 78"/>
              <a:gd name="T8" fmla="*/ 0 w 117"/>
              <a:gd name="T9" fmla="*/ 147484597 h 78"/>
              <a:gd name="T10" fmla="*/ 0 60000 65536"/>
              <a:gd name="T11" fmla="*/ 0 60000 65536"/>
              <a:gd name="T12" fmla="*/ 0 60000 65536"/>
              <a:gd name="T13" fmla="*/ 0 60000 65536"/>
              <a:gd name="T14" fmla="*/ 0 60000 65536"/>
              <a:gd name="T15" fmla="*/ 0 w 117"/>
              <a:gd name="T16" fmla="*/ 0 h 78"/>
              <a:gd name="T17" fmla="*/ 117 w 117"/>
              <a:gd name="T18" fmla="*/ 78 h 78"/>
            </a:gdLst>
            <a:ahLst/>
            <a:cxnLst>
              <a:cxn ang="T10">
                <a:pos x="T0" y="T1"/>
              </a:cxn>
              <a:cxn ang="T11">
                <a:pos x="T2" y="T3"/>
              </a:cxn>
              <a:cxn ang="T12">
                <a:pos x="T4" y="T5"/>
              </a:cxn>
              <a:cxn ang="T13">
                <a:pos x="T6" y="T7"/>
              </a:cxn>
              <a:cxn ang="T14">
                <a:pos x="T8" y="T9"/>
              </a:cxn>
            </a:cxnLst>
            <a:rect l="T15" t="T16" r="T17" b="T18"/>
            <a:pathLst>
              <a:path w="117" h="78">
                <a:moveTo>
                  <a:pt x="0" y="77"/>
                </a:moveTo>
                <a:lnTo>
                  <a:pt x="116" y="77"/>
                </a:lnTo>
                <a:lnTo>
                  <a:pt x="116"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699" name="Text Box 238"/>
          <p:cNvSpPr txBox="1">
            <a:spLocks noChangeArrowheads="1"/>
          </p:cNvSpPr>
          <p:nvPr/>
        </p:nvSpPr>
        <p:spPr bwMode="auto">
          <a:xfrm>
            <a:off x="2209800" y="4227513"/>
            <a:ext cx="179388"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700" name="Freeform 239"/>
          <p:cNvSpPr>
            <a:spLocks/>
          </p:cNvSpPr>
          <p:nvPr/>
        </p:nvSpPr>
        <p:spPr bwMode="auto">
          <a:xfrm>
            <a:off x="2209800" y="4229100"/>
            <a:ext cx="171450" cy="107950"/>
          </a:xfrm>
          <a:custGeom>
            <a:avLst/>
            <a:gdLst>
              <a:gd name="T0" fmla="*/ 0 w 119"/>
              <a:gd name="T1" fmla="*/ 147484597 h 78"/>
              <a:gd name="T2" fmla="*/ 244941565 w 119"/>
              <a:gd name="T3" fmla="*/ 147484597 h 78"/>
              <a:gd name="T4" fmla="*/ 244941565 w 119"/>
              <a:gd name="T5" fmla="*/ 0 h 78"/>
              <a:gd name="T6" fmla="*/ 0 w 119"/>
              <a:gd name="T7" fmla="*/ 0 h 78"/>
              <a:gd name="T8" fmla="*/ 0 w 119"/>
              <a:gd name="T9" fmla="*/ 147484597 h 78"/>
              <a:gd name="T10" fmla="*/ 0 60000 65536"/>
              <a:gd name="T11" fmla="*/ 0 60000 65536"/>
              <a:gd name="T12" fmla="*/ 0 60000 65536"/>
              <a:gd name="T13" fmla="*/ 0 60000 65536"/>
              <a:gd name="T14" fmla="*/ 0 60000 65536"/>
              <a:gd name="T15" fmla="*/ 0 w 119"/>
              <a:gd name="T16" fmla="*/ 0 h 78"/>
              <a:gd name="T17" fmla="*/ 119 w 119"/>
              <a:gd name="T18" fmla="*/ 78 h 78"/>
            </a:gdLst>
            <a:ahLst/>
            <a:cxnLst>
              <a:cxn ang="T10">
                <a:pos x="T0" y="T1"/>
              </a:cxn>
              <a:cxn ang="T11">
                <a:pos x="T2" y="T3"/>
              </a:cxn>
              <a:cxn ang="T12">
                <a:pos x="T4" y="T5"/>
              </a:cxn>
              <a:cxn ang="T13">
                <a:pos x="T6" y="T7"/>
              </a:cxn>
              <a:cxn ang="T14">
                <a:pos x="T8" y="T9"/>
              </a:cxn>
            </a:cxnLst>
            <a:rect l="T15" t="T16" r="T17" b="T18"/>
            <a:pathLst>
              <a:path w="119" h="78">
                <a:moveTo>
                  <a:pt x="0" y="77"/>
                </a:moveTo>
                <a:lnTo>
                  <a:pt x="118" y="77"/>
                </a:lnTo>
                <a:lnTo>
                  <a:pt x="118"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701" name="Text Box 240"/>
          <p:cNvSpPr txBox="1">
            <a:spLocks noChangeArrowheads="1"/>
          </p:cNvSpPr>
          <p:nvPr/>
        </p:nvSpPr>
        <p:spPr bwMode="auto">
          <a:xfrm>
            <a:off x="2381250" y="4227513"/>
            <a:ext cx="176213"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702" name="Freeform 241"/>
          <p:cNvSpPr>
            <a:spLocks/>
          </p:cNvSpPr>
          <p:nvPr/>
        </p:nvSpPr>
        <p:spPr bwMode="auto">
          <a:xfrm>
            <a:off x="2381250" y="4229100"/>
            <a:ext cx="169863" cy="107950"/>
          </a:xfrm>
          <a:custGeom>
            <a:avLst/>
            <a:gdLst>
              <a:gd name="T0" fmla="*/ 0 w 118"/>
              <a:gd name="T1" fmla="*/ 147484597 h 78"/>
              <a:gd name="T2" fmla="*/ 242447790 w 118"/>
              <a:gd name="T3" fmla="*/ 147484597 h 78"/>
              <a:gd name="T4" fmla="*/ 242447790 w 118"/>
              <a:gd name="T5" fmla="*/ 0 h 78"/>
              <a:gd name="T6" fmla="*/ 0 w 118"/>
              <a:gd name="T7" fmla="*/ 0 h 78"/>
              <a:gd name="T8" fmla="*/ 0 w 118"/>
              <a:gd name="T9" fmla="*/ 147484597 h 78"/>
              <a:gd name="T10" fmla="*/ 0 60000 65536"/>
              <a:gd name="T11" fmla="*/ 0 60000 65536"/>
              <a:gd name="T12" fmla="*/ 0 60000 65536"/>
              <a:gd name="T13" fmla="*/ 0 60000 65536"/>
              <a:gd name="T14" fmla="*/ 0 60000 65536"/>
              <a:gd name="T15" fmla="*/ 0 w 118"/>
              <a:gd name="T16" fmla="*/ 0 h 78"/>
              <a:gd name="T17" fmla="*/ 118 w 118"/>
              <a:gd name="T18" fmla="*/ 78 h 78"/>
            </a:gdLst>
            <a:ahLst/>
            <a:cxnLst>
              <a:cxn ang="T10">
                <a:pos x="T0" y="T1"/>
              </a:cxn>
              <a:cxn ang="T11">
                <a:pos x="T2" y="T3"/>
              </a:cxn>
              <a:cxn ang="T12">
                <a:pos x="T4" y="T5"/>
              </a:cxn>
              <a:cxn ang="T13">
                <a:pos x="T6" y="T7"/>
              </a:cxn>
              <a:cxn ang="T14">
                <a:pos x="T8" y="T9"/>
              </a:cxn>
            </a:cxnLst>
            <a:rect l="T15" t="T16" r="T17" b="T18"/>
            <a:pathLst>
              <a:path w="118" h="78">
                <a:moveTo>
                  <a:pt x="0" y="77"/>
                </a:moveTo>
                <a:lnTo>
                  <a:pt x="117" y="77"/>
                </a:lnTo>
                <a:lnTo>
                  <a:pt x="117"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703" name="Text Box 242"/>
          <p:cNvSpPr txBox="1">
            <a:spLocks noChangeArrowheads="1"/>
          </p:cNvSpPr>
          <p:nvPr/>
        </p:nvSpPr>
        <p:spPr bwMode="auto">
          <a:xfrm>
            <a:off x="2549525" y="4227513"/>
            <a:ext cx="176213"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704" name="Freeform 243"/>
          <p:cNvSpPr>
            <a:spLocks/>
          </p:cNvSpPr>
          <p:nvPr/>
        </p:nvSpPr>
        <p:spPr bwMode="auto">
          <a:xfrm>
            <a:off x="2549525" y="4229100"/>
            <a:ext cx="168275" cy="107950"/>
          </a:xfrm>
          <a:custGeom>
            <a:avLst/>
            <a:gdLst>
              <a:gd name="T0" fmla="*/ 0 w 117"/>
              <a:gd name="T1" fmla="*/ 147484597 h 78"/>
              <a:gd name="T2" fmla="*/ 239952986 w 117"/>
              <a:gd name="T3" fmla="*/ 147484597 h 78"/>
              <a:gd name="T4" fmla="*/ 239952986 w 117"/>
              <a:gd name="T5" fmla="*/ 0 h 78"/>
              <a:gd name="T6" fmla="*/ 0 w 117"/>
              <a:gd name="T7" fmla="*/ 0 h 78"/>
              <a:gd name="T8" fmla="*/ 0 w 117"/>
              <a:gd name="T9" fmla="*/ 147484597 h 78"/>
              <a:gd name="T10" fmla="*/ 0 60000 65536"/>
              <a:gd name="T11" fmla="*/ 0 60000 65536"/>
              <a:gd name="T12" fmla="*/ 0 60000 65536"/>
              <a:gd name="T13" fmla="*/ 0 60000 65536"/>
              <a:gd name="T14" fmla="*/ 0 60000 65536"/>
              <a:gd name="T15" fmla="*/ 0 w 117"/>
              <a:gd name="T16" fmla="*/ 0 h 78"/>
              <a:gd name="T17" fmla="*/ 117 w 117"/>
              <a:gd name="T18" fmla="*/ 78 h 78"/>
            </a:gdLst>
            <a:ahLst/>
            <a:cxnLst>
              <a:cxn ang="T10">
                <a:pos x="T0" y="T1"/>
              </a:cxn>
              <a:cxn ang="T11">
                <a:pos x="T2" y="T3"/>
              </a:cxn>
              <a:cxn ang="T12">
                <a:pos x="T4" y="T5"/>
              </a:cxn>
              <a:cxn ang="T13">
                <a:pos x="T6" y="T7"/>
              </a:cxn>
              <a:cxn ang="T14">
                <a:pos x="T8" y="T9"/>
              </a:cxn>
            </a:cxnLst>
            <a:rect l="T15" t="T16" r="T17" b="T18"/>
            <a:pathLst>
              <a:path w="117" h="78">
                <a:moveTo>
                  <a:pt x="0" y="77"/>
                </a:moveTo>
                <a:lnTo>
                  <a:pt x="116" y="77"/>
                </a:lnTo>
                <a:lnTo>
                  <a:pt x="116"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705" name="Text Box 244"/>
          <p:cNvSpPr txBox="1">
            <a:spLocks noChangeArrowheads="1"/>
          </p:cNvSpPr>
          <p:nvPr/>
        </p:nvSpPr>
        <p:spPr bwMode="auto">
          <a:xfrm>
            <a:off x="2716213" y="4227513"/>
            <a:ext cx="176212"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706" name="Freeform 245"/>
          <p:cNvSpPr>
            <a:spLocks/>
          </p:cNvSpPr>
          <p:nvPr/>
        </p:nvSpPr>
        <p:spPr bwMode="auto">
          <a:xfrm>
            <a:off x="2716213" y="4229100"/>
            <a:ext cx="171450" cy="107950"/>
          </a:xfrm>
          <a:custGeom>
            <a:avLst/>
            <a:gdLst>
              <a:gd name="T0" fmla="*/ 0 w 118"/>
              <a:gd name="T1" fmla="*/ 147484597 h 78"/>
              <a:gd name="T2" fmla="*/ 246999905 w 118"/>
              <a:gd name="T3" fmla="*/ 147484597 h 78"/>
              <a:gd name="T4" fmla="*/ 246999905 w 118"/>
              <a:gd name="T5" fmla="*/ 0 h 78"/>
              <a:gd name="T6" fmla="*/ 0 w 118"/>
              <a:gd name="T7" fmla="*/ 0 h 78"/>
              <a:gd name="T8" fmla="*/ 0 w 118"/>
              <a:gd name="T9" fmla="*/ 147484597 h 78"/>
              <a:gd name="T10" fmla="*/ 0 60000 65536"/>
              <a:gd name="T11" fmla="*/ 0 60000 65536"/>
              <a:gd name="T12" fmla="*/ 0 60000 65536"/>
              <a:gd name="T13" fmla="*/ 0 60000 65536"/>
              <a:gd name="T14" fmla="*/ 0 60000 65536"/>
              <a:gd name="T15" fmla="*/ 0 w 118"/>
              <a:gd name="T16" fmla="*/ 0 h 78"/>
              <a:gd name="T17" fmla="*/ 118 w 118"/>
              <a:gd name="T18" fmla="*/ 78 h 78"/>
            </a:gdLst>
            <a:ahLst/>
            <a:cxnLst>
              <a:cxn ang="T10">
                <a:pos x="T0" y="T1"/>
              </a:cxn>
              <a:cxn ang="T11">
                <a:pos x="T2" y="T3"/>
              </a:cxn>
              <a:cxn ang="T12">
                <a:pos x="T4" y="T5"/>
              </a:cxn>
              <a:cxn ang="T13">
                <a:pos x="T6" y="T7"/>
              </a:cxn>
              <a:cxn ang="T14">
                <a:pos x="T8" y="T9"/>
              </a:cxn>
            </a:cxnLst>
            <a:rect l="T15" t="T16" r="T17" b="T18"/>
            <a:pathLst>
              <a:path w="118" h="78">
                <a:moveTo>
                  <a:pt x="0" y="77"/>
                </a:moveTo>
                <a:lnTo>
                  <a:pt x="117" y="77"/>
                </a:lnTo>
                <a:lnTo>
                  <a:pt x="117"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707" name="Text Box 246"/>
          <p:cNvSpPr txBox="1">
            <a:spLocks noChangeArrowheads="1"/>
          </p:cNvSpPr>
          <p:nvPr/>
        </p:nvSpPr>
        <p:spPr bwMode="auto">
          <a:xfrm>
            <a:off x="2886075" y="4227513"/>
            <a:ext cx="176213"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708" name="Freeform 247"/>
          <p:cNvSpPr>
            <a:spLocks/>
          </p:cNvSpPr>
          <p:nvPr/>
        </p:nvSpPr>
        <p:spPr bwMode="auto">
          <a:xfrm>
            <a:off x="2886075" y="4229100"/>
            <a:ext cx="168275" cy="107950"/>
          </a:xfrm>
          <a:custGeom>
            <a:avLst/>
            <a:gdLst>
              <a:gd name="T0" fmla="*/ 0 w 117"/>
              <a:gd name="T1" fmla="*/ 147484597 h 78"/>
              <a:gd name="T2" fmla="*/ 239952986 w 117"/>
              <a:gd name="T3" fmla="*/ 147484597 h 78"/>
              <a:gd name="T4" fmla="*/ 239952986 w 117"/>
              <a:gd name="T5" fmla="*/ 0 h 78"/>
              <a:gd name="T6" fmla="*/ 0 w 117"/>
              <a:gd name="T7" fmla="*/ 0 h 78"/>
              <a:gd name="T8" fmla="*/ 0 w 117"/>
              <a:gd name="T9" fmla="*/ 147484597 h 78"/>
              <a:gd name="T10" fmla="*/ 0 60000 65536"/>
              <a:gd name="T11" fmla="*/ 0 60000 65536"/>
              <a:gd name="T12" fmla="*/ 0 60000 65536"/>
              <a:gd name="T13" fmla="*/ 0 60000 65536"/>
              <a:gd name="T14" fmla="*/ 0 60000 65536"/>
              <a:gd name="T15" fmla="*/ 0 w 117"/>
              <a:gd name="T16" fmla="*/ 0 h 78"/>
              <a:gd name="T17" fmla="*/ 117 w 117"/>
              <a:gd name="T18" fmla="*/ 78 h 78"/>
            </a:gdLst>
            <a:ahLst/>
            <a:cxnLst>
              <a:cxn ang="T10">
                <a:pos x="T0" y="T1"/>
              </a:cxn>
              <a:cxn ang="T11">
                <a:pos x="T2" y="T3"/>
              </a:cxn>
              <a:cxn ang="T12">
                <a:pos x="T4" y="T5"/>
              </a:cxn>
              <a:cxn ang="T13">
                <a:pos x="T6" y="T7"/>
              </a:cxn>
              <a:cxn ang="T14">
                <a:pos x="T8" y="T9"/>
              </a:cxn>
            </a:cxnLst>
            <a:rect l="T15" t="T16" r="T17" b="T18"/>
            <a:pathLst>
              <a:path w="117" h="78">
                <a:moveTo>
                  <a:pt x="0" y="77"/>
                </a:moveTo>
                <a:lnTo>
                  <a:pt x="116" y="77"/>
                </a:lnTo>
                <a:lnTo>
                  <a:pt x="116"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709" name="Text Box 248"/>
          <p:cNvSpPr txBox="1">
            <a:spLocks noChangeArrowheads="1"/>
          </p:cNvSpPr>
          <p:nvPr/>
        </p:nvSpPr>
        <p:spPr bwMode="auto">
          <a:xfrm>
            <a:off x="3052763" y="4227513"/>
            <a:ext cx="179387"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710" name="Freeform 249"/>
          <p:cNvSpPr>
            <a:spLocks/>
          </p:cNvSpPr>
          <p:nvPr/>
        </p:nvSpPr>
        <p:spPr bwMode="auto">
          <a:xfrm>
            <a:off x="3052763" y="4229100"/>
            <a:ext cx="171450" cy="107950"/>
          </a:xfrm>
          <a:custGeom>
            <a:avLst/>
            <a:gdLst>
              <a:gd name="T0" fmla="*/ 0 w 119"/>
              <a:gd name="T1" fmla="*/ 147484597 h 78"/>
              <a:gd name="T2" fmla="*/ 244941565 w 119"/>
              <a:gd name="T3" fmla="*/ 147484597 h 78"/>
              <a:gd name="T4" fmla="*/ 244941565 w 119"/>
              <a:gd name="T5" fmla="*/ 0 h 78"/>
              <a:gd name="T6" fmla="*/ 0 w 119"/>
              <a:gd name="T7" fmla="*/ 0 h 78"/>
              <a:gd name="T8" fmla="*/ 0 w 119"/>
              <a:gd name="T9" fmla="*/ 147484597 h 78"/>
              <a:gd name="T10" fmla="*/ 0 60000 65536"/>
              <a:gd name="T11" fmla="*/ 0 60000 65536"/>
              <a:gd name="T12" fmla="*/ 0 60000 65536"/>
              <a:gd name="T13" fmla="*/ 0 60000 65536"/>
              <a:gd name="T14" fmla="*/ 0 60000 65536"/>
              <a:gd name="T15" fmla="*/ 0 w 119"/>
              <a:gd name="T16" fmla="*/ 0 h 78"/>
              <a:gd name="T17" fmla="*/ 119 w 119"/>
              <a:gd name="T18" fmla="*/ 78 h 78"/>
            </a:gdLst>
            <a:ahLst/>
            <a:cxnLst>
              <a:cxn ang="T10">
                <a:pos x="T0" y="T1"/>
              </a:cxn>
              <a:cxn ang="T11">
                <a:pos x="T2" y="T3"/>
              </a:cxn>
              <a:cxn ang="T12">
                <a:pos x="T4" y="T5"/>
              </a:cxn>
              <a:cxn ang="T13">
                <a:pos x="T6" y="T7"/>
              </a:cxn>
              <a:cxn ang="T14">
                <a:pos x="T8" y="T9"/>
              </a:cxn>
            </a:cxnLst>
            <a:rect l="T15" t="T16" r="T17" b="T18"/>
            <a:pathLst>
              <a:path w="119" h="78">
                <a:moveTo>
                  <a:pt x="0" y="77"/>
                </a:moveTo>
                <a:lnTo>
                  <a:pt x="118" y="77"/>
                </a:lnTo>
                <a:lnTo>
                  <a:pt x="118"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711" name="Text Box 250"/>
          <p:cNvSpPr txBox="1">
            <a:spLocks noChangeArrowheads="1"/>
          </p:cNvSpPr>
          <p:nvPr/>
        </p:nvSpPr>
        <p:spPr bwMode="auto">
          <a:xfrm>
            <a:off x="3222625" y="4227513"/>
            <a:ext cx="176213"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712" name="Freeform 251"/>
          <p:cNvSpPr>
            <a:spLocks/>
          </p:cNvSpPr>
          <p:nvPr/>
        </p:nvSpPr>
        <p:spPr bwMode="auto">
          <a:xfrm>
            <a:off x="3222625" y="4229100"/>
            <a:ext cx="171450" cy="107950"/>
          </a:xfrm>
          <a:custGeom>
            <a:avLst/>
            <a:gdLst>
              <a:gd name="T0" fmla="*/ 0 w 118"/>
              <a:gd name="T1" fmla="*/ 147484597 h 78"/>
              <a:gd name="T2" fmla="*/ 246999905 w 118"/>
              <a:gd name="T3" fmla="*/ 147484597 h 78"/>
              <a:gd name="T4" fmla="*/ 246999905 w 118"/>
              <a:gd name="T5" fmla="*/ 0 h 78"/>
              <a:gd name="T6" fmla="*/ 0 w 118"/>
              <a:gd name="T7" fmla="*/ 0 h 78"/>
              <a:gd name="T8" fmla="*/ 0 w 118"/>
              <a:gd name="T9" fmla="*/ 147484597 h 78"/>
              <a:gd name="T10" fmla="*/ 0 60000 65536"/>
              <a:gd name="T11" fmla="*/ 0 60000 65536"/>
              <a:gd name="T12" fmla="*/ 0 60000 65536"/>
              <a:gd name="T13" fmla="*/ 0 60000 65536"/>
              <a:gd name="T14" fmla="*/ 0 60000 65536"/>
              <a:gd name="T15" fmla="*/ 0 w 118"/>
              <a:gd name="T16" fmla="*/ 0 h 78"/>
              <a:gd name="T17" fmla="*/ 118 w 118"/>
              <a:gd name="T18" fmla="*/ 78 h 78"/>
            </a:gdLst>
            <a:ahLst/>
            <a:cxnLst>
              <a:cxn ang="T10">
                <a:pos x="T0" y="T1"/>
              </a:cxn>
              <a:cxn ang="T11">
                <a:pos x="T2" y="T3"/>
              </a:cxn>
              <a:cxn ang="T12">
                <a:pos x="T4" y="T5"/>
              </a:cxn>
              <a:cxn ang="T13">
                <a:pos x="T6" y="T7"/>
              </a:cxn>
              <a:cxn ang="T14">
                <a:pos x="T8" y="T9"/>
              </a:cxn>
            </a:cxnLst>
            <a:rect l="T15" t="T16" r="T17" b="T18"/>
            <a:pathLst>
              <a:path w="118" h="78">
                <a:moveTo>
                  <a:pt x="0" y="77"/>
                </a:moveTo>
                <a:lnTo>
                  <a:pt x="117" y="77"/>
                </a:lnTo>
                <a:lnTo>
                  <a:pt x="117"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713" name="Text Box 252"/>
          <p:cNvSpPr txBox="1">
            <a:spLocks noChangeArrowheads="1"/>
          </p:cNvSpPr>
          <p:nvPr/>
        </p:nvSpPr>
        <p:spPr bwMode="auto">
          <a:xfrm>
            <a:off x="3392488" y="4227513"/>
            <a:ext cx="176212"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714" name="Freeform 253"/>
          <p:cNvSpPr>
            <a:spLocks/>
          </p:cNvSpPr>
          <p:nvPr/>
        </p:nvSpPr>
        <p:spPr bwMode="auto">
          <a:xfrm>
            <a:off x="3392488" y="4229100"/>
            <a:ext cx="169862" cy="107950"/>
          </a:xfrm>
          <a:custGeom>
            <a:avLst/>
            <a:gdLst>
              <a:gd name="T0" fmla="*/ 0 w 118"/>
              <a:gd name="T1" fmla="*/ 147484597 h 78"/>
              <a:gd name="T2" fmla="*/ 242444924 w 118"/>
              <a:gd name="T3" fmla="*/ 147484597 h 78"/>
              <a:gd name="T4" fmla="*/ 242444924 w 118"/>
              <a:gd name="T5" fmla="*/ 0 h 78"/>
              <a:gd name="T6" fmla="*/ 0 w 118"/>
              <a:gd name="T7" fmla="*/ 0 h 78"/>
              <a:gd name="T8" fmla="*/ 0 w 118"/>
              <a:gd name="T9" fmla="*/ 147484597 h 78"/>
              <a:gd name="T10" fmla="*/ 0 60000 65536"/>
              <a:gd name="T11" fmla="*/ 0 60000 65536"/>
              <a:gd name="T12" fmla="*/ 0 60000 65536"/>
              <a:gd name="T13" fmla="*/ 0 60000 65536"/>
              <a:gd name="T14" fmla="*/ 0 60000 65536"/>
              <a:gd name="T15" fmla="*/ 0 w 118"/>
              <a:gd name="T16" fmla="*/ 0 h 78"/>
              <a:gd name="T17" fmla="*/ 118 w 118"/>
              <a:gd name="T18" fmla="*/ 78 h 78"/>
            </a:gdLst>
            <a:ahLst/>
            <a:cxnLst>
              <a:cxn ang="T10">
                <a:pos x="T0" y="T1"/>
              </a:cxn>
              <a:cxn ang="T11">
                <a:pos x="T2" y="T3"/>
              </a:cxn>
              <a:cxn ang="T12">
                <a:pos x="T4" y="T5"/>
              </a:cxn>
              <a:cxn ang="T13">
                <a:pos x="T6" y="T7"/>
              </a:cxn>
              <a:cxn ang="T14">
                <a:pos x="T8" y="T9"/>
              </a:cxn>
            </a:cxnLst>
            <a:rect l="T15" t="T16" r="T17" b="T18"/>
            <a:pathLst>
              <a:path w="118" h="78">
                <a:moveTo>
                  <a:pt x="0" y="77"/>
                </a:moveTo>
                <a:lnTo>
                  <a:pt x="117" y="77"/>
                </a:lnTo>
                <a:lnTo>
                  <a:pt x="117" y="0"/>
                </a:lnTo>
                <a:lnTo>
                  <a:pt x="0" y="0"/>
                </a:lnTo>
                <a:lnTo>
                  <a:pt x="0" y="77"/>
                </a:lnTo>
              </a:path>
            </a:pathLst>
          </a:custGeom>
          <a:noFill/>
          <a:ln w="19050">
            <a:solidFill>
              <a:srgbClr val="000000"/>
            </a:solidFill>
            <a:round/>
            <a:headEnd/>
            <a:tailEnd/>
          </a:ln>
        </p:spPr>
        <p:txBody>
          <a:bodyPr lIns="0" tIns="0" rIns="0" bIns="0"/>
          <a:lstStyle/>
          <a:p>
            <a:endParaRPr lang="en-US" dirty="0"/>
          </a:p>
        </p:txBody>
      </p:sp>
      <p:sp>
        <p:nvSpPr>
          <p:cNvPr id="22715" name="Text Box 254"/>
          <p:cNvSpPr txBox="1">
            <a:spLocks noChangeArrowheads="1"/>
          </p:cNvSpPr>
          <p:nvPr/>
        </p:nvSpPr>
        <p:spPr bwMode="auto">
          <a:xfrm>
            <a:off x="1874838" y="4335463"/>
            <a:ext cx="176212"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716" name="Freeform 255"/>
          <p:cNvSpPr>
            <a:spLocks/>
          </p:cNvSpPr>
          <p:nvPr/>
        </p:nvSpPr>
        <p:spPr bwMode="auto">
          <a:xfrm>
            <a:off x="1874838" y="4335463"/>
            <a:ext cx="169862" cy="107950"/>
          </a:xfrm>
          <a:custGeom>
            <a:avLst/>
            <a:gdLst>
              <a:gd name="T0" fmla="*/ 0 w 117"/>
              <a:gd name="T1" fmla="*/ 149374746 h 77"/>
              <a:gd name="T2" fmla="*/ 244499680 w 117"/>
              <a:gd name="T3" fmla="*/ 149374746 h 77"/>
              <a:gd name="T4" fmla="*/ 244499680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717" name="Text Box 256"/>
          <p:cNvSpPr txBox="1">
            <a:spLocks noChangeArrowheads="1"/>
          </p:cNvSpPr>
          <p:nvPr/>
        </p:nvSpPr>
        <p:spPr bwMode="auto">
          <a:xfrm>
            <a:off x="2043113" y="4335463"/>
            <a:ext cx="176212"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718" name="Freeform 257"/>
          <p:cNvSpPr>
            <a:spLocks/>
          </p:cNvSpPr>
          <p:nvPr/>
        </p:nvSpPr>
        <p:spPr bwMode="auto">
          <a:xfrm>
            <a:off x="2043113" y="4335463"/>
            <a:ext cx="168275" cy="107950"/>
          </a:xfrm>
          <a:custGeom>
            <a:avLst/>
            <a:gdLst>
              <a:gd name="T0" fmla="*/ 0 w 117"/>
              <a:gd name="T1" fmla="*/ 149374746 h 77"/>
              <a:gd name="T2" fmla="*/ 239952986 w 117"/>
              <a:gd name="T3" fmla="*/ 149374746 h 77"/>
              <a:gd name="T4" fmla="*/ 239952986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719" name="Text Box 258"/>
          <p:cNvSpPr txBox="1">
            <a:spLocks noChangeArrowheads="1"/>
          </p:cNvSpPr>
          <p:nvPr/>
        </p:nvSpPr>
        <p:spPr bwMode="auto">
          <a:xfrm>
            <a:off x="2209800" y="4335463"/>
            <a:ext cx="179388"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720" name="Freeform 259"/>
          <p:cNvSpPr>
            <a:spLocks/>
          </p:cNvSpPr>
          <p:nvPr/>
        </p:nvSpPr>
        <p:spPr bwMode="auto">
          <a:xfrm>
            <a:off x="2209800" y="4335463"/>
            <a:ext cx="171450" cy="107950"/>
          </a:xfrm>
          <a:custGeom>
            <a:avLst/>
            <a:gdLst>
              <a:gd name="T0" fmla="*/ 0 w 119"/>
              <a:gd name="T1" fmla="*/ 149374746 h 77"/>
              <a:gd name="T2" fmla="*/ 244941565 w 119"/>
              <a:gd name="T3" fmla="*/ 149374746 h 77"/>
              <a:gd name="T4" fmla="*/ 244941565 w 119"/>
              <a:gd name="T5" fmla="*/ 0 h 77"/>
              <a:gd name="T6" fmla="*/ 0 w 119"/>
              <a:gd name="T7" fmla="*/ 0 h 77"/>
              <a:gd name="T8" fmla="*/ 0 w 119"/>
              <a:gd name="T9" fmla="*/ 149374746 h 77"/>
              <a:gd name="T10" fmla="*/ 0 60000 65536"/>
              <a:gd name="T11" fmla="*/ 0 60000 65536"/>
              <a:gd name="T12" fmla="*/ 0 60000 65536"/>
              <a:gd name="T13" fmla="*/ 0 60000 65536"/>
              <a:gd name="T14" fmla="*/ 0 60000 65536"/>
              <a:gd name="T15" fmla="*/ 0 w 119"/>
              <a:gd name="T16" fmla="*/ 0 h 77"/>
              <a:gd name="T17" fmla="*/ 119 w 119"/>
              <a:gd name="T18" fmla="*/ 77 h 77"/>
            </a:gdLst>
            <a:ahLst/>
            <a:cxnLst>
              <a:cxn ang="T10">
                <a:pos x="T0" y="T1"/>
              </a:cxn>
              <a:cxn ang="T11">
                <a:pos x="T2" y="T3"/>
              </a:cxn>
              <a:cxn ang="T12">
                <a:pos x="T4" y="T5"/>
              </a:cxn>
              <a:cxn ang="T13">
                <a:pos x="T6" y="T7"/>
              </a:cxn>
              <a:cxn ang="T14">
                <a:pos x="T8" y="T9"/>
              </a:cxn>
            </a:cxnLst>
            <a:rect l="T15" t="T16" r="T17" b="T18"/>
            <a:pathLst>
              <a:path w="119" h="77">
                <a:moveTo>
                  <a:pt x="0" y="76"/>
                </a:moveTo>
                <a:lnTo>
                  <a:pt x="118" y="76"/>
                </a:lnTo>
                <a:lnTo>
                  <a:pt x="118"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721" name="Text Box 260"/>
          <p:cNvSpPr txBox="1">
            <a:spLocks noChangeArrowheads="1"/>
          </p:cNvSpPr>
          <p:nvPr/>
        </p:nvSpPr>
        <p:spPr bwMode="auto">
          <a:xfrm>
            <a:off x="2381250" y="4335463"/>
            <a:ext cx="176213"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722" name="Freeform 261"/>
          <p:cNvSpPr>
            <a:spLocks/>
          </p:cNvSpPr>
          <p:nvPr/>
        </p:nvSpPr>
        <p:spPr bwMode="auto">
          <a:xfrm>
            <a:off x="2381250" y="4335463"/>
            <a:ext cx="169863" cy="107950"/>
          </a:xfrm>
          <a:custGeom>
            <a:avLst/>
            <a:gdLst>
              <a:gd name="T0" fmla="*/ 0 w 118"/>
              <a:gd name="T1" fmla="*/ 149374746 h 77"/>
              <a:gd name="T2" fmla="*/ 242447790 w 118"/>
              <a:gd name="T3" fmla="*/ 149374746 h 77"/>
              <a:gd name="T4" fmla="*/ 242447790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723" name="Text Box 262"/>
          <p:cNvSpPr txBox="1">
            <a:spLocks noChangeArrowheads="1"/>
          </p:cNvSpPr>
          <p:nvPr/>
        </p:nvSpPr>
        <p:spPr bwMode="auto">
          <a:xfrm>
            <a:off x="2549525" y="4335463"/>
            <a:ext cx="176213"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724" name="Freeform 263"/>
          <p:cNvSpPr>
            <a:spLocks/>
          </p:cNvSpPr>
          <p:nvPr/>
        </p:nvSpPr>
        <p:spPr bwMode="auto">
          <a:xfrm>
            <a:off x="2549525" y="4335463"/>
            <a:ext cx="168275" cy="107950"/>
          </a:xfrm>
          <a:custGeom>
            <a:avLst/>
            <a:gdLst>
              <a:gd name="T0" fmla="*/ 0 w 117"/>
              <a:gd name="T1" fmla="*/ 149374746 h 77"/>
              <a:gd name="T2" fmla="*/ 239952986 w 117"/>
              <a:gd name="T3" fmla="*/ 149374746 h 77"/>
              <a:gd name="T4" fmla="*/ 239952986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725" name="Text Box 264"/>
          <p:cNvSpPr txBox="1">
            <a:spLocks noChangeArrowheads="1"/>
          </p:cNvSpPr>
          <p:nvPr/>
        </p:nvSpPr>
        <p:spPr bwMode="auto">
          <a:xfrm>
            <a:off x="2716213" y="4335463"/>
            <a:ext cx="176212"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726" name="Freeform 265"/>
          <p:cNvSpPr>
            <a:spLocks/>
          </p:cNvSpPr>
          <p:nvPr/>
        </p:nvSpPr>
        <p:spPr bwMode="auto">
          <a:xfrm>
            <a:off x="2716213" y="4335463"/>
            <a:ext cx="171450" cy="107950"/>
          </a:xfrm>
          <a:custGeom>
            <a:avLst/>
            <a:gdLst>
              <a:gd name="T0" fmla="*/ 0 w 118"/>
              <a:gd name="T1" fmla="*/ 149374746 h 77"/>
              <a:gd name="T2" fmla="*/ 246999905 w 118"/>
              <a:gd name="T3" fmla="*/ 149374746 h 77"/>
              <a:gd name="T4" fmla="*/ 246999905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727" name="Text Box 266"/>
          <p:cNvSpPr txBox="1">
            <a:spLocks noChangeArrowheads="1"/>
          </p:cNvSpPr>
          <p:nvPr/>
        </p:nvSpPr>
        <p:spPr bwMode="auto">
          <a:xfrm>
            <a:off x="2886075" y="4335463"/>
            <a:ext cx="176213"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728" name="Freeform 267"/>
          <p:cNvSpPr>
            <a:spLocks/>
          </p:cNvSpPr>
          <p:nvPr/>
        </p:nvSpPr>
        <p:spPr bwMode="auto">
          <a:xfrm>
            <a:off x="2886075" y="4335463"/>
            <a:ext cx="168275" cy="107950"/>
          </a:xfrm>
          <a:custGeom>
            <a:avLst/>
            <a:gdLst>
              <a:gd name="T0" fmla="*/ 0 w 117"/>
              <a:gd name="T1" fmla="*/ 149374746 h 77"/>
              <a:gd name="T2" fmla="*/ 239952986 w 117"/>
              <a:gd name="T3" fmla="*/ 149374746 h 77"/>
              <a:gd name="T4" fmla="*/ 239952986 w 117"/>
              <a:gd name="T5" fmla="*/ 0 h 77"/>
              <a:gd name="T6" fmla="*/ 0 w 117"/>
              <a:gd name="T7" fmla="*/ 0 h 77"/>
              <a:gd name="T8" fmla="*/ 0 w 117"/>
              <a:gd name="T9" fmla="*/ 149374746 h 77"/>
              <a:gd name="T10" fmla="*/ 0 60000 65536"/>
              <a:gd name="T11" fmla="*/ 0 60000 65536"/>
              <a:gd name="T12" fmla="*/ 0 60000 65536"/>
              <a:gd name="T13" fmla="*/ 0 60000 65536"/>
              <a:gd name="T14" fmla="*/ 0 60000 65536"/>
              <a:gd name="T15" fmla="*/ 0 w 117"/>
              <a:gd name="T16" fmla="*/ 0 h 77"/>
              <a:gd name="T17" fmla="*/ 117 w 117"/>
              <a:gd name="T18" fmla="*/ 77 h 77"/>
            </a:gdLst>
            <a:ahLst/>
            <a:cxnLst>
              <a:cxn ang="T10">
                <a:pos x="T0" y="T1"/>
              </a:cxn>
              <a:cxn ang="T11">
                <a:pos x="T2" y="T3"/>
              </a:cxn>
              <a:cxn ang="T12">
                <a:pos x="T4" y="T5"/>
              </a:cxn>
              <a:cxn ang="T13">
                <a:pos x="T6" y="T7"/>
              </a:cxn>
              <a:cxn ang="T14">
                <a:pos x="T8" y="T9"/>
              </a:cxn>
            </a:cxnLst>
            <a:rect l="T15" t="T16" r="T17" b="T18"/>
            <a:pathLst>
              <a:path w="117" h="77">
                <a:moveTo>
                  <a:pt x="0" y="76"/>
                </a:moveTo>
                <a:lnTo>
                  <a:pt x="116" y="76"/>
                </a:lnTo>
                <a:lnTo>
                  <a:pt x="116"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729" name="Text Box 268"/>
          <p:cNvSpPr txBox="1">
            <a:spLocks noChangeArrowheads="1"/>
          </p:cNvSpPr>
          <p:nvPr/>
        </p:nvSpPr>
        <p:spPr bwMode="auto">
          <a:xfrm>
            <a:off x="3052763" y="4335463"/>
            <a:ext cx="179387"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730" name="Freeform 269"/>
          <p:cNvSpPr>
            <a:spLocks/>
          </p:cNvSpPr>
          <p:nvPr/>
        </p:nvSpPr>
        <p:spPr bwMode="auto">
          <a:xfrm>
            <a:off x="3052763" y="4335463"/>
            <a:ext cx="171450" cy="107950"/>
          </a:xfrm>
          <a:custGeom>
            <a:avLst/>
            <a:gdLst>
              <a:gd name="T0" fmla="*/ 0 w 119"/>
              <a:gd name="T1" fmla="*/ 149374746 h 77"/>
              <a:gd name="T2" fmla="*/ 244941565 w 119"/>
              <a:gd name="T3" fmla="*/ 149374746 h 77"/>
              <a:gd name="T4" fmla="*/ 244941565 w 119"/>
              <a:gd name="T5" fmla="*/ 0 h 77"/>
              <a:gd name="T6" fmla="*/ 0 w 119"/>
              <a:gd name="T7" fmla="*/ 0 h 77"/>
              <a:gd name="T8" fmla="*/ 0 w 119"/>
              <a:gd name="T9" fmla="*/ 149374746 h 77"/>
              <a:gd name="T10" fmla="*/ 0 60000 65536"/>
              <a:gd name="T11" fmla="*/ 0 60000 65536"/>
              <a:gd name="T12" fmla="*/ 0 60000 65536"/>
              <a:gd name="T13" fmla="*/ 0 60000 65536"/>
              <a:gd name="T14" fmla="*/ 0 60000 65536"/>
              <a:gd name="T15" fmla="*/ 0 w 119"/>
              <a:gd name="T16" fmla="*/ 0 h 77"/>
              <a:gd name="T17" fmla="*/ 119 w 119"/>
              <a:gd name="T18" fmla="*/ 77 h 77"/>
            </a:gdLst>
            <a:ahLst/>
            <a:cxnLst>
              <a:cxn ang="T10">
                <a:pos x="T0" y="T1"/>
              </a:cxn>
              <a:cxn ang="T11">
                <a:pos x="T2" y="T3"/>
              </a:cxn>
              <a:cxn ang="T12">
                <a:pos x="T4" y="T5"/>
              </a:cxn>
              <a:cxn ang="T13">
                <a:pos x="T6" y="T7"/>
              </a:cxn>
              <a:cxn ang="T14">
                <a:pos x="T8" y="T9"/>
              </a:cxn>
            </a:cxnLst>
            <a:rect l="T15" t="T16" r="T17" b="T18"/>
            <a:pathLst>
              <a:path w="119" h="77">
                <a:moveTo>
                  <a:pt x="0" y="76"/>
                </a:moveTo>
                <a:lnTo>
                  <a:pt x="118" y="76"/>
                </a:lnTo>
                <a:lnTo>
                  <a:pt x="118"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731" name="Text Box 270"/>
          <p:cNvSpPr txBox="1">
            <a:spLocks noChangeArrowheads="1"/>
          </p:cNvSpPr>
          <p:nvPr/>
        </p:nvSpPr>
        <p:spPr bwMode="auto">
          <a:xfrm>
            <a:off x="3222625" y="4335463"/>
            <a:ext cx="176213"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732" name="Freeform 271"/>
          <p:cNvSpPr>
            <a:spLocks/>
          </p:cNvSpPr>
          <p:nvPr/>
        </p:nvSpPr>
        <p:spPr bwMode="auto">
          <a:xfrm>
            <a:off x="3222625" y="4335463"/>
            <a:ext cx="171450" cy="107950"/>
          </a:xfrm>
          <a:custGeom>
            <a:avLst/>
            <a:gdLst>
              <a:gd name="T0" fmla="*/ 0 w 118"/>
              <a:gd name="T1" fmla="*/ 149374746 h 77"/>
              <a:gd name="T2" fmla="*/ 246999905 w 118"/>
              <a:gd name="T3" fmla="*/ 149374746 h 77"/>
              <a:gd name="T4" fmla="*/ 246999905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733" name="Text Box 272"/>
          <p:cNvSpPr txBox="1">
            <a:spLocks noChangeArrowheads="1"/>
          </p:cNvSpPr>
          <p:nvPr/>
        </p:nvSpPr>
        <p:spPr bwMode="auto">
          <a:xfrm>
            <a:off x="3392488" y="4335463"/>
            <a:ext cx="176212" cy="131762"/>
          </a:xfrm>
          <a:prstGeom prst="rect">
            <a:avLst/>
          </a:prstGeom>
          <a:solidFill>
            <a:srgbClr val="FFFFFF"/>
          </a:solidFill>
          <a:ln w="19050">
            <a:solidFill>
              <a:srgbClr val="000000"/>
            </a:solidFill>
            <a:miter lim="800000"/>
            <a:headEnd/>
            <a:tailEnd/>
          </a:ln>
        </p:spPr>
        <p:txBody>
          <a:bodyPr lIns="0" tIns="0" rIns="0" bIns="0"/>
          <a:lstStyle/>
          <a:p>
            <a:pPr marL="160338" lvl="1" indent="249238" defTabSz="409575">
              <a:buClr>
                <a:srgbClr val="104160"/>
              </a:buClr>
              <a:buSzPct val="90000"/>
              <a:buFont typeface="Monotype Sorts" pitchFamily="2" charset="2"/>
              <a:buNone/>
            </a:pPr>
            <a:r>
              <a:rPr lang="en-US" sz="800" dirty="0">
                <a:solidFill>
                  <a:srgbClr val="000000"/>
                </a:solidFill>
                <a:latin typeface="Agilent TT Cond" pitchFamily="34" charset="0"/>
              </a:rPr>
              <a:t> </a:t>
            </a:r>
            <a:endParaRPr lang="en-US" sz="2200" dirty="0">
              <a:latin typeface="Agilent TT Cond" pitchFamily="34" charset="0"/>
            </a:endParaRPr>
          </a:p>
        </p:txBody>
      </p:sp>
      <p:sp>
        <p:nvSpPr>
          <p:cNvPr id="22734" name="Freeform 273"/>
          <p:cNvSpPr>
            <a:spLocks/>
          </p:cNvSpPr>
          <p:nvPr/>
        </p:nvSpPr>
        <p:spPr bwMode="auto">
          <a:xfrm>
            <a:off x="3392488" y="4335463"/>
            <a:ext cx="169862" cy="107950"/>
          </a:xfrm>
          <a:custGeom>
            <a:avLst/>
            <a:gdLst>
              <a:gd name="T0" fmla="*/ 0 w 118"/>
              <a:gd name="T1" fmla="*/ 149374746 h 77"/>
              <a:gd name="T2" fmla="*/ 242444924 w 118"/>
              <a:gd name="T3" fmla="*/ 149374746 h 77"/>
              <a:gd name="T4" fmla="*/ 242444924 w 118"/>
              <a:gd name="T5" fmla="*/ 0 h 77"/>
              <a:gd name="T6" fmla="*/ 0 w 118"/>
              <a:gd name="T7" fmla="*/ 0 h 77"/>
              <a:gd name="T8" fmla="*/ 0 w 118"/>
              <a:gd name="T9" fmla="*/ 149374746 h 77"/>
              <a:gd name="T10" fmla="*/ 0 60000 65536"/>
              <a:gd name="T11" fmla="*/ 0 60000 65536"/>
              <a:gd name="T12" fmla="*/ 0 60000 65536"/>
              <a:gd name="T13" fmla="*/ 0 60000 65536"/>
              <a:gd name="T14" fmla="*/ 0 60000 65536"/>
              <a:gd name="T15" fmla="*/ 0 w 118"/>
              <a:gd name="T16" fmla="*/ 0 h 77"/>
              <a:gd name="T17" fmla="*/ 118 w 118"/>
              <a:gd name="T18" fmla="*/ 77 h 77"/>
            </a:gdLst>
            <a:ahLst/>
            <a:cxnLst>
              <a:cxn ang="T10">
                <a:pos x="T0" y="T1"/>
              </a:cxn>
              <a:cxn ang="T11">
                <a:pos x="T2" y="T3"/>
              </a:cxn>
              <a:cxn ang="T12">
                <a:pos x="T4" y="T5"/>
              </a:cxn>
              <a:cxn ang="T13">
                <a:pos x="T6" y="T7"/>
              </a:cxn>
              <a:cxn ang="T14">
                <a:pos x="T8" y="T9"/>
              </a:cxn>
            </a:cxnLst>
            <a:rect l="T15" t="T16" r="T17" b="T18"/>
            <a:pathLst>
              <a:path w="118" h="77">
                <a:moveTo>
                  <a:pt x="0" y="76"/>
                </a:moveTo>
                <a:lnTo>
                  <a:pt x="117" y="76"/>
                </a:lnTo>
                <a:lnTo>
                  <a:pt x="117" y="0"/>
                </a:lnTo>
                <a:lnTo>
                  <a:pt x="0" y="0"/>
                </a:lnTo>
                <a:lnTo>
                  <a:pt x="0" y="76"/>
                </a:lnTo>
              </a:path>
            </a:pathLst>
          </a:custGeom>
          <a:noFill/>
          <a:ln w="19050">
            <a:solidFill>
              <a:srgbClr val="000000"/>
            </a:solidFill>
            <a:round/>
            <a:headEnd/>
            <a:tailEnd/>
          </a:ln>
        </p:spPr>
        <p:txBody>
          <a:bodyPr lIns="0" tIns="0" rIns="0" bIns="0"/>
          <a:lstStyle/>
          <a:p>
            <a:endParaRPr lang="en-US" dirty="0"/>
          </a:p>
        </p:txBody>
      </p:sp>
      <p:sp>
        <p:nvSpPr>
          <p:cNvPr id="22735" name="Freeform 274"/>
          <p:cNvSpPr>
            <a:spLocks/>
          </p:cNvSpPr>
          <p:nvPr/>
        </p:nvSpPr>
        <p:spPr bwMode="auto">
          <a:xfrm>
            <a:off x="1870075" y="3811588"/>
            <a:ext cx="1677988" cy="512762"/>
          </a:xfrm>
          <a:custGeom>
            <a:avLst/>
            <a:gdLst>
              <a:gd name="T0" fmla="*/ 60368609 w 1163"/>
              <a:gd name="T1" fmla="*/ 337596311 h 366"/>
              <a:gd name="T2" fmla="*/ 120738661 w 1163"/>
              <a:gd name="T3" fmla="*/ 441624006 h 366"/>
              <a:gd name="T4" fmla="*/ 151963942 w 1163"/>
              <a:gd name="T5" fmla="*/ 427884511 h 366"/>
              <a:gd name="T6" fmla="*/ 195679668 w 1163"/>
              <a:gd name="T7" fmla="*/ 370963745 h 366"/>
              <a:gd name="T8" fmla="*/ 199843616 w 1163"/>
              <a:gd name="T9" fmla="*/ 227681751 h 366"/>
              <a:gd name="T10" fmla="*/ 253967724 w 1163"/>
              <a:gd name="T11" fmla="*/ 235532891 h 366"/>
              <a:gd name="T12" fmla="*/ 272702603 w 1163"/>
              <a:gd name="T13" fmla="*/ 190388835 h 366"/>
              <a:gd name="T14" fmla="*/ 301845910 w 1163"/>
              <a:gd name="T15" fmla="*/ 186463265 h 366"/>
              <a:gd name="T16" fmla="*/ 339317112 w 1163"/>
              <a:gd name="T17" fmla="*/ 435735651 h 366"/>
              <a:gd name="T18" fmla="*/ 368460418 w 1163"/>
              <a:gd name="T19" fmla="*/ 420033370 h 366"/>
              <a:gd name="T20" fmla="*/ 410095658 w 1163"/>
              <a:gd name="T21" fmla="*/ 480878305 h 366"/>
              <a:gd name="T22" fmla="*/ 441320939 w 1163"/>
              <a:gd name="T23" fmla="*/ 463213240 h 366"/>
              <a:gd name="T24" fmla="*/ 466300297 w 1163"/>
              <a:gd name="T25" fmla="*/ 217867825 h 366"/>
              <a:gd name="T26" fmla="*/ 537078754 w 1163"/>
              <a:gd name="T27" fmla="*/ 343484667 h 366"/>
              <a:gd name="T28" fmla="*/ 555813633 w 1163"/>
              <a:gd name="T29" fmla="*/ 325819601 h 366"/>
              <a:gd name="T30" fmla="*/ 568304034 w 1163"/>
              <a:gd name="T31" fmla="*/ 200202760 h 366"/>
              <a:gd name="T32" fmla="*/ 597447340 w 1163"/>
              <a:gd name="T33" fmla="*/ 420033370 h 366"/>
              <a:gd name="T34" fmla="*/ 634918543 w 1163"/>
              <a:gd name="T35" fmla="*/ 280675545 h 366"/>
              <a:gd name="T36" fmla="*/ 647408943 w 1163"/>
              <a:gd name="T37" fmla="*/ 469101595 h 366"/>
              <a:gd name="T38" fmla="*/ 711941478 w 1163"/>
              <a:gd name="T39" fmla="*/ 543687427 h 366"/>
              <a:gd name="T40" fmla="*/ 772310245 w 1163"/>
              <a:gd name="T41" fmla="*/ 333670741 h 366"/>
              <a:gd name="T42" fmla="*/ 832680275 w 1163"/>
              <a:gd name="T43" fmla="*/ 241421246 h 366"/>
              <a:gd name="T44" fmla="*/ 874313982 w 1163"/>
              <a:gd name="T45" fmla="*/ 343484667 h 366"/>
              <a:gd name="T46" fmla="*/ 959663370 w 1163"/>
              <a:gd name="T47" fmla="*/ 0 h 366"/>
              <a:gd name="T48" fmla="*/ 1032523800 w 1163"/>
              <a:gd name="T49" fmla="*/ 547612997 h 366"/>
              <a:gd name="T50" fmla="*/ 1061667107 w 1163"/>
              <a:gd name="T51" fmla="*/ 539761856 h 366"/>
              <a:gd name="T52" fmla="*/ 1122037136 w 1163"/>
              <a:gd name="T53" fmla="*/ 235532891 h 366"/>
              <a:gd name="T54" fmla="*/ 1147016495 w 1163"/>
              <a:gd name="T55" fmla="*/ 533873501 h 366"/>
              <a:gd name="T56" fmla="*/ 1188651645 w 1163"/>
              <a:gd name="T57" fmla="*/ 571166417 h 366"/>
              <a:gd name="T58" fmla="*/ 1346860021 w 1163"/>
              <a:gd name="T59" fmla="*/ 84399778 h 366"/>
              <a:gd name="T60" fmla="*/ 1334369620 w 1163"/>
              <a:gd name="T61" fmla="*/ 164872586 h 366"/>
              <a:gd name="T62" fmla="*/ 1411392555 w 1163"/>
              <a:gd name="T63" fmla="*/ 382740455 h 366"/>
              <a:gd name="T64" fmla="*/ 1436373357 w 1163"/>
              <a:gd name="T65" fmla="*/ 302266181 h 366"/>
              <a:gd name="T66" fmla="*/ 1440535862 w 1163"/>
              <a:gd name="T67" fmla="*/ 231607321 h 366"/>
              <a:gd name="T68" fmla="*/ 1459272184 w 1163"/>
              <a:gd name="T69" fmla="*/ 349373022 h 366"/>
              <a:gd name="T70" fmla="*/ 1509232344 w 1163"/>
              <a:gd name="T71" fmla="*/ 522096791 h 366"/>
              <a:gd name="T72" fmla="*/ 1594582093 w 1163"/>
              <a:gd name="T73" fmla="*/ 596682622 h 366"/>
              <a:gd name="T74" fmla="*/ 1652870149 w 1163"/>
              <a:gd name="T75" fmla="*/ 592757052 h 366"/>
              <a:gd name="T76" fmla="*/ 1706994256 w 1163"/>
              <a:gd name="T77" fmla="*/ 690894903 h 366"/>
              <a:gd name="T78" fmla="*/ 1781935218 w 1163"/>
              <a:gd name="T79" fmla="*/ 539761856 h 366"/>
              <a:gd name="T80" fmla="*/ 1865204075 w 1163"/>
              <a:gd name="T81" fmla="*/ 190388835 h 366"/>
              <a:gd name="T82" fmla="*/ 1888101460 w 1163"/>
              <a:gd name="T83" fmla="*/ 355261377 h 366"/>
              <a:gd name="T84" fmla="*/ 1973452291 w 1163"/>
              <a:gd name="T85" fmla="*/ 298340611 h 366"/>
              <a:gd name="T86" fmla="*/ 1985941249 w 1163"/>
              <a:gd name="T87" fmla="*/ 221793395 h 366"/>
              <a:gd name="T88" fmla="*/ 2008840076 w 1163"/>
              <a:gd name="T89" fmla="*/ 378814885 h 366"/>
              <a:gd name="T90" fmla="*/ 2046311278 w 1163"/>
              <a:gd name="T91" fmla="*/ 200202760 h 366"/>
              <a:gd name="T92" fmla="*/ 2069210106 w 1163"/>
              <a:gd name="T93" fmla="*/ 512282866 h 366"/>
              <a:gd name="T94" fmla="*/ 2147483647 w 1163"/>
              <a:gd name="T95" fmla="*/ 588831482 h 366"/>
              <a:gd name="T96" fmla="*/ 2147483647 w 1163"/>
              <a:gd name="T97" fmla="*/ 427884511 h 366"/>
              <a:gd name="T98" fmla="*/ 2147483647 w 1163"/>
              <a:gd name="T99" fmla="*/ 539761856 h 366"/>
              <a:gd name="T100" fmla="*/ 2147483647 w 1163"/>
              <a:gd name="T101" fmla="*/ 241421246 h 366"/>
              <a:gd name="T102" fmla="*/ 2147483647 w 1163"/>
              <a:gd name="T103" fmla="*/ 361149732 h 3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3"/>
              <a:gd name="T157" fmla="*/ 0 h 366"/>
              <a:gd name="T158" fmla="*/ 1163 w 1163"/>
              <a:gd name="T159" fmla="*/ 366 h 36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3" h="366">
                <a:moveTo>
                  <a:pt x="0" y="172"/>
                </a:moveTo>
                <a:lnTo>
                  <a:pt x="6" y="109"/>
                </a:lnTo>
                <a:lnTo>
                  <a:pt x="15" y="68"/>
                </a:lnTo>
                <a:lnTo>
                  <a:pt x="29" y="172"/>
                </a:lnTo>
                <a:lnTo>
                  <a:pt x="35" y="189"/>
                </a:lnTo>
                <a:lnTo>
                  <a:pt x="35" y="120"/>
                </a:lnTo>
                <a:lnTo>
                  <a:pt x="41" y="175"/>
                </a:lnTo>
                <a:lnTo>
                  <a:pt x="58" y="225"/>
                </a:lnTo>
                <a:lnTo>
                  <a:pt x="64" y="257"/>
                </a:lnTo>
                <a:lnTo>
                  <a:pt x="67" y="259"/>
                </a:lnTo>
                <a:lnTo>
                  <a:pt x="67" y="82"/>
                </a:lnTo>
                <a:lnTo>
                  <a:pt x="73" y="218"/>
                </a:lnTo>
                <a:lnTo>
                  <a:pt x="76" y="107"/>
                </a:lnTo>
                <a:lnTo>
                  <a:pt x="78" y="211"/>
                </a:lnTo>
                <a:lnTo>
                  <a:pt x="85" y="239"/>
                </a:lnTo>
                <a:lnTo>
                  <a:pt x="94" y="189"/>
                </a:lnTo>
                <a:lnTo>
                  <a:pt x="96" y="104"/>
                </a:lnTo>
                <a:lnTo>
                  <a:pt x="96" y="261"/>
                </a:lnTo>
                <a:lnTo>
                  <a:pt x="99" y="84"/>
                </a:lnTo>
                <a:lnTo>
                  <a:pt x="96" y="116"/>
                </a:lnTo>
                <a:lnTo>
                  <a:pt x="99" y="211"/>
                </a:lnTo>
                <a:lnTo>
                  <a:pt x="102" y="216"/>
                </a:lnTo>
                <a:lnTo>
                  <a:pt x="119" y="180"/>
                </a:lnTo>
                <a:lnTo>
                  <a:pt x="122" y="120"/>
                </a:lnTo>
                <a:lnTo>
                  <a:pt x="122" y="216"/>
                </a:lnTo>
                <a:lnTo>
                  <a:pt x="128" y="279"/>
                </a:lnTo>
                <a:lnTo>
                  <a:pt x="131" y="211"/>
                </a:lnTo>
                <a:lnTo>
                  <a:pt x="131" y="97"/>
                </a:lnTo>
                <a:lnTo>
                  <a:pt x="131" y="161"/>
                </a:lnTo>
                <a:lnTo>
                  <a:pt x="136" y="220"/>
                </a:lnTo>
                <a:lnTo>
                  <a:pt x="145" y="134"/>
                </a:lnTo>
                <a:lnTo>
                  <a:pt x="145" y="95"/>
                </a:lnTo>
                <a:lnTo>
                  <a:pt x="148" y="222"/>
                </a:lnTo>
                <a:lnTo>
                  <a:pt x="154" y="250"/>
                </a:lnTo>
                <a:lnTo>
                  <a:pt x="156" y="250"/>
                </a:lnTo>
                <a:lnTo>
                  <a:pt x="163" y="222"/>
                </a:lnTo>
                <a:lnTo>
                  <a:pt x="168" y="168"/>
                </a:lnTo>
                <a:lnTo>
                  <a:pt x="168" y="104"/>
                </a:lnTo>
                <a:lnTo>
                  <a:pt x="175" y="214"/>
                </a:lnTo>
                <a:lnTo>
                  <a:pt x="177" y="214"/>
                </a:lnTo>
                <a:lnTo>
                  <a:pt x="188" y="141"/>
                </a:lnTo>
                <a:lnTo>
                  <a:pt x="192" y="78"/>
                </a:lnTo>
                <a:lnTo>
                  <a:pt x="195" y="241"/>
                </a:lnTo>
                <a:lnTo>
                  <a:pt x="197" y="245"/>
                </a:lnTo>
                <a:lnTo>
                  <a:pt x="203" y="186"/>
                </a:lnTo>
                <a:lnTo>
                  <a:pt x="206" y="86"/>
                </a:lnTo>
                <a:lnTo>
                  <a:pt x="206" y="214"/>
                </a:lnTo>
                <a:lnTo>
                  <a:pt x="212" y="236"/>
                </a:lnTo>
                <a:lnTo>
                  <a:pt x="215" y="236"/>
                </a:lnTo>
                <a:lnTo>
                  <a:pt x="226" y="132"/>
                </a:lnTo>
                <a:lnTo>
                  <a:pt x="226" y="84"/>
                </a:lnTo>
                <a:lnTo>
                  <a:pt x="224" y="111"/>
                </a:lnTo>
                <a:lnTo>
                  <a:pt x="226" y="234"/>
                </a:lnTo>
                <a:lnTo>
                  <a:pt x="244" y="266"/>
                </a:lnTo>
                <a:lnTo>
                  <a:pt x="246" y="266"/>
                </a:lnTo>
                <a:lnTo>
                  <a:pt x="258" y="175"/>
                </a:lnTo>
                <a:lnTo>
                  <a:pt x="258" y="107"/>
                </a:lnTo>
                <a:lnTo>
                  <a:pt x="258" y="225"/>
                </a:lnTo>
                <a:lnTo>
                  <a:pt x="261" y="225"/>
                </a:lnTo>
                <a:lnTo>
                  <a:pt x="267" y="166"/>
                </a:lnTo>
                <a:lnTo>
                  <a:pt x="267" y="80"/>
                </a:lnTo>
                <a:lnTo>
                  <a:pt x="270" y="239"/>
                </a:lnTo>
                <a:lnTo>
                  <a:pt x="276" y="102"/>
                </a:lnTo>
                <a:lnTo>
                  <a:pt x="273" y="102"/>
                </a:lnTo>
                <a:lnTo>
                  <a:pt x="273" y="189"/>
                </a:lnTo>
                <a:lnTo>
                  <a:pt x="278" y="225"/>
                </a:lnTo>
                <a:lnTo>
                  <a:pt x="281" y="228"/>
                </a:lnTo>
                <a:lnTo>
                  <a:pt x="287" y="214"/>
                </a:lnTo>
                <a:lnTo>
                  <a:pt x="296" y="92"/>
                </a:lnTo>
                <a:lnTo>
                  <a:pt x="296" y="239"/>
                </a:lnTo>
                <a:lnTo>
                  <a:pt x="299" y="239"/>
                </a:lnTo>
                <a:lnTo>
                  <a:pt x="305" y="143"/>
                </a:lnTo>
                <a:lnTo>
                  <a:pt x="305" y="89"/>
                </a:lnTo>
                <a:lnTo>
                  <a:pt x="302" y="107"/>
                </a:lnTo>
                <a:lnTo>
                  <a:pt x="305" y="202"/>
                </a:lnTo>
                <a:lnTo>
                  <a:pt x="311" y="239"/>
                </a:lnTo>
                <a:lnTo>
                  <a:pt x="313" y="239"/>
                </a:lnTo>
                <a:lnTo>
                  <a:pt x="328" y="113"/>
                </a:lnTo>
                <a:lnTo>
                  <a:pt x="328" y="186"/>
                </a:lnTo>
                <a:lnTo>
                  <a:pt x="342" y="277"/>
                </a:lnTo>
                <a:lnTo>
                  <a:pt x="348" y="275"/>
                </a:lnTo>
                <a:lnTo>
                  <a:pt x="366" y="239"/>
                </a:lnTo>
                <a:lnTo>
                  <a:pt x="371" y="123"/>
                </a:lnTo>
                <a:lnTo>
                  <a:pt x="371" y="170"/>
                </a:lnTo>
                <a:lnTo>
                  <a:pt x="389" y="325"/>
                </a:lnTo>
                <a:lnTo>
                  <a:pt x="400" y="116"/>
                </a:lnTo>
                <a:lnTo>
                  <a:pt x="400" y="78"/>
                </a:lnTo>
                <a:lnTo>
                  <a:pt x="400" y="123"/>
                </a:lnTo>
                <a:lnTo>
                  <a:pt x="415" y="236"/>
                </a:lnTo>
                <a:lnTo>
                  <a:pt x="415" y="46"/>
                </a:lnTo>
                <a:lnTo>
                  <a:pt x="415" y="116"/>
                </a:lnTo>
                <a:lnTo>
                  <a:pt x="420" y="175"/>
                </a:lnTo>
                <a:lnTo>
                  <a:pt x="437" y="230"/>
                </a:lnTo>
                <a:lnTo>
                  <a:pt x="440" y="252"/>
                </a:lnTo>
                <a:lnTo>
                  <a:pt x="444" y="255"/>
                </a:lnTo>
                <a:lnTo>
                  <a:pt x="461" y="0"/>
                </a:lnTo>
                <a:lnTo>
                  <a:pt x="478" y="200"/>
                </a:lnTo>
                <a:lnTo>
                  <a:pt x="490" y="255"/>
                </a:lnTo>
                <a:lnTo>
                  <a:pt x="493" y="95"/>
                </a:lnTo>
                <a:lnTo>
                  <a:pt x="496" y="279"/>
                </a:lnTo>
                <a:lnTo>
                  <a:pt x="502" y="211"/>
                </a:lnTo>
                <a:lnTo>
                  <a:pt x="505" y="130"/>
                </a:lnTo>
                <a:lnTo>
                  <a:pt x="505" y="206"/>
                </a:lnTo>
                <a:lnTo>
                  <a:pt x="510" y="275"/>
                </a:lnTo>
                <a:lnTo>
                  <a:pt x="514" y="275"/>
                </a:lnTo>
                <a:lnTo>
                  <a:pt x="517" y="234"/>
                </a:lnTo>
                <a:lnTo>
                  <a:pt x="534" y="175"/>
                </a:lnTo>
                <a:lnTo>
                  <a:pt x="539" y="120"/>
                </a:lnTo>
                <a:lnTo>
                  <a:pt x="539" y="89"/>
                </a:lnTo>
                <a:lnTo>
                  <a:pt x="539" y="298"/>
                </a:lnTo>
                <a:lnTo>
                  <a:pt x="545" y="329"/>
                </a:lnTo>
                <a:lnTo>
                  <a:pt x="551" y="272"/>
                </a:lnTo>
                <a:lnTo>
                  <a:pt x="554" y="166"/>
                </a:lnTo>
                <a:lnTo>
                  <a:pt x="556" y="225"/>
                </a:lnTo>
                <a:lnTo>
                  <a:pt x="568" y="289"/>
                </a:lnTo>
                <a:lnTo>
                  <a:pt x="571" y="291"/>
                </a:lnTo>
                <a:lnTo>
                  <a:pt x="592" y="231"/>
                </a:lnTo>
                <a:lnTo>
                  <a:pt x="620" y="178"/>
                </a:lnTo>
                <a:lnTo>
                  <a:pt x="644" y="123"/>
                </a:lnTo>
                <a:lnTo>
                  <a:pt x="647" y="43"/>
                </a:lnTo>
                <a:lnTo>
                  <a:pt x="649" y="189"/>
                </a:lnTo>
                <a:lnTo>
                  <a:pt x="652" y="191"/>
                </a:lnTo>
                <a:lnTo>
                  <a:pt x="652" y="189"/>
                </a:lnTo>
                <a:lnTo>
                  <a:pt x="641" y="84"/>
                </a:lnTo>
                <a:lnTo>
                  <a:pt x="641" y="132"/>
                </a:lnTo>
                <a:lnTo>
                  <a:pt x="655" y="255"/>
                </a:lnTo>
                <a:lnTo>
                  <a:pt x="661" y="231"/>
                </a:lnTo>
                <a:lnTo>
                  <a:pt x="678" y="195"/>
                </a:lnTo>
                <a:lnTo>
                  <a:pt x="696" y="150"/>
                </a:lnTo>
                <a:lnTo>
                  <a:pt x="696" y="109"/>
                </a:lnTo>
                <a:lnTo>
                  <a:pt x="696" y="113"/>
                </a:lnTo>
                <a:lnTo>
                  <a:pt x="690" y="154"/>
                </a:lnTo>
                <a:lnTo>
                  <a:pt x="687" y="250"/>
                </a:lnTo>
                <a:lnTo>
                  <a:pt x="690" y="268"/>
                </a:lnTo>
                <a:lnTo>
                  <a:pt x="692" y="231"/>
                </a:lnTo>
                <a:lnTo>
                  <a:pt x="692" y="118"/>
                </a:lnTo>
                <a:lnTo>
                  <a:pt x="690" y="123"/>
                </a:lnTo>
                <a:lnTo>
                  <a:pt x="690" y="255"/>
                </a:lnTo>
                <a:lnTo>
                  <a:pt x="692" y="255"/>
                </a:lnTo>
                <a:lnTo>
                  <a:pt x="701" y="178"/>
                </a:lnTo>
                <a:lnTo>
                  <a:pt x="704" y="113"/>
                </a:lnTo>
                <a:lnTo>
                  <a:pt x="708" y="239"/>
                </a:lnTo>
                <a:lnTo>
                  <a:pt x="722" y="80"/>
                </a:lnTo>
                <a:lnTo>
                  <a:pt x="725" y="266"/>
                </a:lnTo>
                <a:lnTo>
                  <a:pt x="742" y="62"/>
                </a:lnTo>
                <a:lnTo>
                  <a:pt x="754" y="302"/>
                </a:lnTo>
                <a:lnTo>
                  <a:pt x="759" y="307"/>
                </a:lnTo>
                <a:lnTo>
                  <a:pt x="766" y="304"/>
                </a:lnTo>
                <a:lnTo>
                  <a:pt x="782" y="184"/>
                </a:lnTo>
                <a:lnTo>
                  <a:pt x="786" y="266"/>
                </a:lnTo>
                <a:lnTo>
                  <a:pt x="791" y="302"/>
                </a:lnTo>
                <a:lnTo>
                  <a:pt x="794" y="302"/>
                </a:lnTo>
                <a:lnTo>
                  <a:pt x="803" y="32"/>
                </a:lnTo>
                <a:lnTo>
                  <a:pt x="812" y="341"/>
                </a:lnTo>
                <a:lnTo>
                  <a:pt x="817" y="365"/>
                </a:lnTo>
                <a:lnTo>
                  <a:pt x="820" y="352"/>
                </a:lnTo>
                <a:lnTo>
                  <a:pt x="820" y="216"/>
                </a:lnTo>
                <a:lnTo>
                  <a:pt x="829" y="57"/>
                </a:lnTo>
                <a:lnTo>
                  <a:pt x="838" y="211"/>
                </a:lnTo>
                <a:lnTo>
                  <a:pt x="856" y="275"/>
                </a:lnTo>
                <a:lnTo>
                  <a:pt x="878" y="318"/>
                </a:lnTo>
                <a:lnTo>
                  <a:pt x="896" y="107"/>
                </a:lnTo>
                <a:lnTo>
                  <a:pt x="896" y="261"/>
                </a:lnTo>
                <a:lnTo>
                  <a:pt x="896" y="97"/>
                </a:lnTo>
                <a:lnTo>
                  <a:pt x="896" y="206"/>
                </a:lnTo>
                <a:lnTo>
                  <a:pt x="901" y="293"/>
                </a:lnTo>
                <a:lnTo>
                  <a:pt x="901" y="236"/>
                </a:lnTo>
                <a:lnTo>
                  <a:pt x="907" y="181"/>
                </a:lnTo>
                <a:lnTo>
                  <a:pt x="907" y="148"/>
                </a:lnTo>
                <a:lnTo>
                  <a:pt x="910" y="252"/>
                </a:lnTo>
                <a:lnTo>
                  <a:pt x="913" y="255"/>
                </a:lnTo>
                <a:lnTo>
                  <a:pt x="948" y="152"/>
                </a:lnTo>
                <a:lnTo>
                  <a:pt x="950" y="120"/>
                </a:lnTo>
                <a:lnTo>
                  <a:pt x="950" y="236"/>
                </a:lnTo>
                <a:lnTo>
                  <a:pt x="954" y="214"/>
                </a:lnTo>
                <a:lnTo>
                  <a:pt x="954" y="113"/>
                </a:lnTo>
                <a:lnTo>
                  <a:pt x="950" y="141"/>
                </a:lnTo>
                <a:lnTo>
                  <a:pt x="954" y="279"/>
                </a:lnTo>
                <a:lnTo>
                  <a:pt x="962" y="107"/>
                </a:lnTo>
                <a:lnTo>
                  <a:pt x="965" y="193"/>
                </a:lnTo>
                <a:lnTo>
                  <a:pt x="974" y="270"/>
                </a:lnTo>
                <a:lnTo>
                  <a:pt x="977" y="270"/>
                </a:lnTo>
                <a:lnTo>
                  <a:pt x="983" y="161"/>
                </a:lnTo>
                <a:lnTo>
                  <a:pt x="983" y="102"/>
                </a:lnTo>
                <a:lnTo>
                  <a:pt x="983" y="166"/>
                </a:lnTo>
                <a:lnTo>
                  <a:pt x="988" y="261"/>
                </a:lnTo>
                <a:lnTo>
                  <a:pt x="991" y="266"/>
                </a:lnTo>
                <a:lnTo>
                  <a:pt x="994" y="261"/>
                </a:lnTo>
                <a:lnTo>
                  <a:pt x="1008" y="89"/>
                </a:lnTo>
                <a:lnTo>
                  <a:pt x="1012" y="86"/>
                </a:lnTo>
                <a:lnTo>
                  <a:pt x="1014" y="245"/>
                </a:lnTo>
                <a:lnTo>
                  <a:pt x="1032" y="300"/>
                </a:lnTo>
                <a:lnTo>
                  <a:pt x="1049" y="327"/>
                </a:lnTo>
                <a:lnTo>
                  <a:pt x="1052" y="327"/>
                </a:lnTo>
                <a:lnTo>
                  <a:pt x="1058" y="286"/>
                </a:lnTo>
                <a:lnTo>
                  <a:pt x="1061" y="218"/>
                </a:lnTo>
                <a:lnTo>
                  <a:pt x="1078" y="141"/>
                </a:lnTo>
                <a:lnTo>
                  <a:pt x="1087" y="25"/>
                </a:lnTo>
                <a:lnTo>
                  <a:pt x="1087" y="57"/>
                </a:lnTo>
                <a:lnTo>
                  <a:pt x="1084" y="275"/>
                </a:lnTo>
                <a:lnTo>
                  <a:pt x="1108" y="338"/>
                </a:lnTo>
                <a:lnTo>
                  <a:pt x="1124" y="312"/>
                </a:lnTo>
                <a:lnTo>
                  <a:pt x="1130" y="243"/>
                </a:lnTo>
                <a:lnTo>
                  <a:pt x="1133" y="123"/>
                </a:lnTo>
                <a:lnTo>
                  <a:pt x="1133" y="164"/>
                </a:lnTo>
                <a:lnTo>
                  <a:pt x="1139" y="225"/>
                </a:lnTo>
                <a:lnTo>
                  <a:pt x="1148" y="141"/>
                </a:lnTo>
                <a:lnTo>
                  <a:pt x="1148" y="184"/>
                </a:lnTo>
                <a:lnTo>
                  <a:pt x="1153" y="186"/>
                </a:lnTo>
                <a:lnTo>
                  <a:pt x="1159" y="184"/>
                </a:lnTo>
                <a:lnTo>
                  <a:pt x="1162" y="172"/>
                </a:lnTo>
              </a:path>
            </a:pathLst>
          </a:custGeom>
          <a:noFill/>
          <a:ln w="31750">
            <a:solidFill>
              <a:schemeClr val="accent2"/>
            </a:solidFill>
            <a:round/>
            <a:headEnd/>
            <a:tailEnd/>
          </a:ln>
        </p:spPr>
        <p:txBody>
          <a:bodyPr lIns="0" tIns="0" rIns="0" bIns="0"/>
          <a:lstStyle/>
          <a:p>
            <a:endParaRPr lang="en-US" dirty="0"/>
          </a:p>
        </p:txBody>
      </p:sp>
      <p:sp>
        <p:nvSpPr>
          <p:cNvPr id="22736" name="Line 275"/>
          <p:cNvSpPr>
            <a:spLocks noChangeShapeType="1"/>
          </p:cNvSpPr>
          <p:nvPr/>
        </p:nvSpPr>
        <p:spPr bwMode="auto">
          <a:xfrm>
            <a:off x="2719388" y="4449763"/>
            <a:ext cx="0" cy="1100137"/>
          </a:xfrm>
          <a:prstGeom prst="line">
            <a:avLst/>
          </a:prstGeom>
          <a:noFill/>
          <a:ln w="19050">
            <a:solidFill>
              <a:srgbClr val="000000"/>
            </a:solidFill>
            <a:round/>
            <a:headEnd/>
            <a:tailEnd/>
          </a:ln>
        </p:spPr>
        <p:txBody>
          <a:bodyPr lIns="0" tIns="0" rIns="0" bIns="0"/>
          <a:lstStyle/>
          <a:p>
            <a:endParaRPr lang="en-US" dirty="0"/>
          </a:p>
        </p:txBody>
      </p:sp>
      <p:sp>
        <p:nvSpPr>
          <p:cNvPr id="22737" name="Line 276"/>
          <p:cNvSpPr>
            <a:spLocks noChangeShapeType="1"/>
          </p:cNvSpPr>
          <p:nvPr/>
        </p:nvSpPr>
        <p:spPr bwMode="auto">
          <a:xfrm flipH="1">
            <a:off x="571500" y="4446588"/>
            <a:ext cx="1296988" cy="889000"/>
          </a:xfrm>
          <a:prstGeom prst="line">
            <a:avLst/>
          </a:prstGeom>
          <a:noFill/>
          <a:ln w="19050">
            <a:solidFill>
              <a:srgbClr val="000000"/>
            </a:solidFill>
            <a:round/>
            <a:headEnd/>
            <a:tailEnd/>
          </a:ln>
        </p:spPr>
        <p:txBody>
          <a:bodyPr lIns="0" tIns="0" rIns="0" bIns="0"/>
          <a:lstStyle/>
          <a:p>
            <a:endParaRPr lang="en-US" dirty="0"/>
          </a:p>
        </p:txBody>
      </p:sp>
      <p:sp>
        <p:nvSpPr>
          <p:cNvPr id="22738" name="Line 277"/>
          <p:cNvSpPr>
            <a:spLocks noChangeShapeType="1"/>
          </p:cNvSpPr>
          <p:nvPr/>
        </p:nvSpPr>
        <p:spPr bwMode="auto">
          <a:xfrm flipH="1">
            <a:off x="1955800" y="4446588"/>
            <a:ext cx="403225" cy="1060450"/>
          </a:xfrm>
          <a:prstGeom prst="line">
            <a:avLst/>
          </a:prstGeom>
          <a:noFill/>
          <a:ln w="19050">
            <a:solidFill>
              <a:srgbClr val="000000"/>
            </a:solidFill>
            <a:round/>
            <a:headEnd/>
            <a:tailEnd/>
          </a:ln>
        </p:spPr>
        <p:txBody>
          <a:bodyPr lIns="0" tIns="0" rIns="0" bIns="0"/>
          <a:lstStyle/>
          <a:p>
            <a:endParaRPr lang="en-US" dirty="0"/>
          </a:p>
        </p:txBody>
      </p:sp>
      <p:sp>
        <p:nvSpPr>
          <p:cNvPr id="22739" name="Line 278"/>
          <p:cNvSpPr>
            <a:spLocks noChangeShapeType="1"/>
          </p:cNvSpPr>
          <p:nvPr/>
        </p:nvSpPr>
        <p:spPr bwMode="auto">
          <a:xfrm flipH="1">
            <a:off x="2359025" y="4446588"/>
            <a:ext cx="174625" cy="965200"/>
          </a:xfrm>
          <a:prstGeom prst="line">
            <a:avLst/>
          </a:prstGeom>
          <a:noFill/>
          <a:ln w="19050">
            <a:solidFill>
              <a:srgbClr val="000000"/>
            </a:solidFill>
            <a:round/>
            <a:headEnd/>
            <a:tailEnd/>
          </a:ln>
        </p:spPr>
        <p:txBody>
          <a:bodyPr lIns="0" tIns="0" rIns="0" bIns="0"/>
          <a:lstStyle/>
          <a:p>
            <a:endParaRPr lang="en-US" dirty="0"/>
          </a:p>
        </p:txBody>
      </p:sp>
      <p:sp>
        <p:nvSpPr>
          <p:cNvPr id="22740" name="Line 279"/>
          <p:cNvSpPr>
            <a:spLocks noChangeShapeType="1"/>
          </p:cNvSpPr>
          <p:nvPr/>
        </p:nvSpPr>
        <p:spPr bwMode="auto">
          <a:xfrm flipH="1">
            <a:off x="1682750" y="4446588"/>
            <a:ext cx="531813" cy="877887"/>
          </a:xfrm>
          <a:prstGeom prst="line">
            <a:avLst/>
          </a:prstGeom>
          <a:noFill/>
          <a:ln w="19050">
            <a:solidFill>
              <a:srgbClr val="000000"/>
            </a:solidFill>
            <a:round/>
            <a:headEnd/>
            <a:tailEnd/>
          </a:ln>
        </p:spPr>
        <p:txBody>
          <a:bodyPr lIns="0" tIns="0" rIns="0" bIns="0"/>
          <a:lstStyle/>
          <a:p>
            <a:endParaRPr lang="en-US" dirty="0"/>
          </a:p>
        </p:txBody>
      </p:sp>
      <p:sp>
        <p:nvSpPr>
          <p:cNvPr id="22741" name="Line 280"/>
          <p:cNvSpPr>
            <a:spLocks noChangeShapeType="1"/>
          </p:cNvSpPr>
          <p:nvPr/>
        </p:nvSpPr>
        <p:spPr bwMode="auto">
          <a:xfrm flipH="1">
            <a:off x="1100138" y="4446588"/>
            <a:ext cx="939800" cy="966787"/>
          </a:xfrm>
          <a:prstGeom prst="line">
            <a:avLst/>
          </a:prstGeom>
          <a:noFill/>
          <a:ln w="19050">
            <a:solidFill>
              <a:srgbClr val="000000"/>
            </a:solidFill>
            <a:round/>
            <a:headEnd/>
            <a:tailEnd/>
          </a:ln>
        </p:spPr>
        <p:txBody>
          <a:bodyPr lIns="0" tIns="0" rIns="0" bIns="0"/>
          <a:lstStyle/>
          <a:p>
            <a:endParaRPr lang="en-US" dirty="0"/>
          </a:p>
        </p:txBody>
      </p:sp>
      <p:sp>
        <p:nvSpPr>
          <p:cNvPr id="22742" name="Line 281"/>
          <p:cNvSpPr>
            <a:spLocks noChangeShapeType="1"/>
          </p:cNvSpPr>
          <p:nvPr/>
        </p:nvSpPr>
        <p:spPr bwMode="auto">
          <a:xfrm>
            <a:off x="3556000" y="4446588"/>
            <a:ext cx="1341438" cy="987425"/>
          </a:xfrm>
          <a:prstGeom prst="line">
            <a:avLst/>
          </a:prstGeom>
          <a:noFill/>
          <a:ln w="19050">
            <a:solidFill>
              <a:srgbClr val="000000"/>
            </a:solidFill>
            <a:round/>
            <a:headEnd/>
            <a:tailEnd/>
          </a:ln>
        </p:spPr>
        <p:txBody>
          <a:bodyPr lIns="0" tIns="0" rIns="0" bIns="0"/>
          <a:lstStyle/>
          <a:p>
            <a:endParaRPr lang="en-US" dirty="0"/>
          </a:p>
        </p:txBody>
      </p:sp>
      <p:sp>
        <p:nvSpPr>
          <p:cNvPr id="22743" name="Line 282"/>
          <p:cNvSpPr>
            <a:spLocks noChangeShapeType="1"/>
          </p:cNvSpPr>
          <p:nvPr/>
        </p:nvSpPr>
        <p:spPr bwMode="auto">
          <a:xfrm>
            <a:off x="3397250" y="4446588"/>
            <a:ext cx="1049338" cy="1150937"/>
          </a:xfrm>
          <a:prstGeom prst="line">
            <a:avLst/>
          </a:prstGeom>
          <a:noFill/>
          <a:ln w="19050">
            <a:solidFill>
              <a:srgbClr val="000000"/>
            </a:solidFill>
            <a:round/>
            <a:headEnd/>
            <a:tailEnd/>
          </a:ln>
        </p:spPr>
        <p:txBody>
          <a:bodyPr lIns="0" tIns="0" rIns="0" bIns="0"/>
          <a:lstStyle/>
          <a:p>
            <a:endParaRPr lang="en-US" dirty="0"/>
          </a:p>
        </p:txBody>
      </p:sp>
      <p:sp>
        <p:nvSpPr>
          <p:cNvPr id="22744" name="Line 283"/>
          <p:cNvSpPr>
            <a:spLocks noChangeShapeType="1"/>
          </p:cNvSpPr>
          <p:nvPr/>
        </p:nvSpPr>
        <p:spPr bwMode="auto">
          <a:xfrm>
            <a:off x="3225800" y="4446588"/>
            <a:ext cx="654050" cy="1041400"/>
          </a:xfrm>
          <a:prstGeom prst="line">
            <a:avLst/>
          </a:prstGeom>
          <a:noFill/>
          <a:ln w="19050">
            <a:solidFill>
              <a:srgbClr val="000000"/>
            </a:solidFill>
            <a:round/>
            <a:headEnd/>
            <a:tailEnd/>
          </a:ln>
        </p:spPr>
        <p:txBody>
          <a:bodyPr lIns="0" tIns="0" rIns="0" bIns="0"/>
          <a:lstStyle/>
          <a:p>
            <a:endParaRPr lang="en-US" dirty="0"/>
          </a:p>
        </p:txBody>
      </p:sp>
      <p:sp>
        <p:nvSpPr>
          <p:cNvPr id="22745" name="Line 284"/>
          <p:cNvSpPr>
            <a:spLocks noChangeShapeType="1"/>
          </p:cNvSpPr>
          <p:nvPr/>
        </p:nvSpPr>
        <p:spPr bwMode="auto">
          <a:xfrm>
            <a:off x="2881313" y="4445000"/>
            <a:ext cx="246062" cy="989013"/>
          </a:xfrm>
          <a:prstGeom prst="line">
            <a:avLst/>
          </a:prstGeom>
          <a:noFill/>
          <a:ln w="19050">
            <a:solidFill>
              <a:srgbClr val="000000"/>
            </a:solidFill>
            <a:round/>
            <a:headEnd/>
            <a:tailEnd/>
          </a:ln>
        </p:spPr>
        <p:txBody>
          <a:bodyPr lIns="0" tIns="0" rIns="0" bIns="0"/>
          <a:lstStyle/>
          <a:p>
            <a:endParaRPr lang="en-US" dirty="0"/>
          </a:p>
        </p:txBody>
      </p:sp>
      <p:sp>
        <p:nvSpPr>
          <p:cNvPr id="22746" name="Line 285"/>
          <p:cNvSpPr>
            <a:spLocks noChangeShapeType="1"/>
          </p:cNvSpPr>
          <p:nvPr/>
        </p:nvSpPr>
        <p:spPr bwMode="auto">
          <a:xfrm>
            <a:off x="3067050" y="4459288"/>
            <a:ext cx="447675" cy="1027112"/>
          </a:xfrm>
          <a:prstGeom prst="line">
            <a:avLst/>
          </a:prstGeom>
          <a:noFill/>
          <a:ln w="19050">
            <a:solidFill>
              <a:srgbClr val="000000"/>
            </a:solidFill>
            <a:round/>
            <a:headEnd/>
            <a:tailEnd/>
          </a:ln>
        </p:spPr>
        <p:txBody>
          <a:bodyPr lIns="0" tIns="0" rIns="0" bIns="0"/>
          <a:lstStyle/>
          <a:p>
            <a:endParaRPr lang="en-US" dirty="0"/>
          </a:p>
        </p:txBody>
      </p:sp>
      <p:sp>
        <p:nvSpPr>
          <p:cNvPr id="22747" name="Freeform 286"/>
          <p:cNvSpPr>
            <a:spLocks/>
          </p:cNvSpPr>
          <p:nvPr/>
        </p:nvSpPr>
        <p:spPr bwMode="auto">
          <a:xfrm>
            <a:off x="565150" y="5119688"/>
            <a:ext cx="4338638" cy="766762"/>
          </a:xfrm>
          <a:custGeom>
            <a:avLst/>
            <a:gdLst>
              <a:gd name="T0" fmla="*/ 156238592 w 3006"/>
              <a:gd name="T1" fmla="*/ 504986319 h 547"/>
              <a:gd name="T2" fmla="*/ 314561346 w 3006"/>
              <a:gd name="T3" fmla="*/ 660215605 h 547"/>
              <a:gd name="T4" fmla="*/ 391639351 w 3006"/>
              <a:gd name="T5" fmla="*/ 638601897 h 547"/>
              <a:gd name="T6" fmla="*/ 502049425 w 3006"/>
              <a:gd name="T7" fmla="*/ 552144264 h 547"/>
              <a:gd name="T8" fmla="*/ 516631343 w 3006"/>
              <a:gd name="T9" fmla="*/ 339932024 h 547"/>
              <a:gd name="T10" fmla="*/ 658287972 w 3006"/>
              <a:gd name="T11" fmla="*/ 351722211 h 547"/>
              <a:gd name="T12" fmla="*/ 704117888 w 3006"/>
              <a:gd name="T13" fmla="*/ 284914422 h 547"/>
              <a:gd name="T14" fmla="*/ 779113264 w 3006"/>
              <a:gd name="T15" fmla="*/ 277054764 h 547"/>
              <a:gd name="T16" fmla="*/ 874939977 w 3006"/>
              <a:gd name="T17" fmla="*/ 654321212 h 547"/>
              <a:gd name="T18" fmla="*/ 954100610 w 3006"/>
              <a:gd name="T19" fmla="*/ 626811710 h 547"/>
              <a:gd name="T20" fmla="*/ 1062426522 w 3006"/>
              <a:gd name="T21" fmla="*/ 717198472 h 547"/>
              <a:gd name="T22" fmla="*/ 1141588598 w 3006"/>
              <a:gd name="T23" fmla="*/ 693619499 h 547"/>
              <a:gd name="T24" fmla="*/ 1204084594 w 3006"/>
              <a:gd name="T25" fmla="*/ 324212709 h 547"/>
              <a:gd name="T26" fmla="*/ 1391571139 w 3006"/>
              <a:gd name="T27" fmla="*/ 512845977 h 547"/>
              <a:gd name="T28" fmla="*/ 1435318336 w 3006"/>
              <a:gd name="T29" fmla="*/ 485336475 h 547"/>
              <a:gd name="T30" fmla="*/ 1470731772 w 3006"/>
              <a:gd name="T31" fmla="*/ 296704609 h 547"/>
              <a:gd name="T32" fmla="*/ 1545727328 w 3006"/>
              <a:gd name="T33" fmla="*/ 626811710 h 547"/>
              <a:gd name="T34" fmla="*/ 1641554041 w 3006"/>
              <a:gd name="T35" fmla="*/ 418530087 h 547"/>
              <a:gd name="T36" fmla="*/ 1672802039 w 3006"/>
              <a:gd name="T37" fmla="*/ 699513892 h 547"/>
              <a:gd name="T38" fmla="*/ 1841539785 w 3006"/>
              <a:gd name="T39" fmla="*/ 813479801 h 547"/>
              <a:gd name="T40" fmla="*/ 2001945213 w 3006"/>
              <a:gd name="T41" fmla="*/ 499091927 h 547"/>
              <a:gd name="T42" fmla="*/ 2147483647 w 3006"/>
              <a:gd name="T43" fmla="*/ 359581868 h 547"/>
              <a:gd name="T44" fmla="*/ 2147483647 w 3006"/>
              <a:gd name="T45" fmla="*/ 512845977 h 547"/>
              <a:gd name="T46" fmla="*/ 2147483647 w 3006"/>
              <a:gd name="T47" fmla="*/ 0 h 547"/>
              <a:gd name="T48" fmla="*/ 2147483647 w 3006"/>
              <a:gd name="T49" fmla="*/ 819374193 h 547"/>
              <a:gd name="T50" fmla="*/ 2147483647 w 3006"/>
              <a:gd name="T51" fmla="*/ 805620143 h 547"/>
              <a:gd name="T52" fmla="*/ 2147483647 w 3006"/>
              <a:gd name="T53" fmla="*/ 351722211 h 547"/>
              <a:gd name="T54" fmla="*/ 2147483647 w 3006"/>
              <a:gd name="T55" fmla="*/ 799725751 h 547"/>
              <a:gd name="T56" fmla="*/ 2147483647 w 3006"/>
              <a:gd name="T57" fmla="*/ 852778088 h 547"/>
              <a:gd name="T58" fmla="*/ 2147483647 w 3006"/>
              <a:gd name="T59" fmla="*/ 125755964 h 547"/>
              <a:gd name="T60" fmla="*/ 2147483647 w 3006"/>
              <a:gd name="T61" fmla="*/ 247581399 h 547"/>
              <a:gd name="T62" fmla="*/ 2147483647 w 3006"/>
              <a:gd name="T63" fmla="*/ 571794108 h 547"/>
              <a:gd name="T64" fmla="*/ 2147483647 w 3006"/>
              <a:gd name="T65" fmla="*/ 451932580 h 547"/>
              <a:gd name="T66" fmla="*/ 2147483647 w 3006"/>
              <a:gd name="T67" fmla="*/ 343862553 h 547"/>
              <a:gd name="T68" fmla="*/ 2147483647 w 3006"/>
              <a:gd name="T69" fmla="*/ 518740369 h 547"/>
              <a:gd name="T70" fmla="*/ 2147483647 w 3006"/>
              <a:gd name="T71" fmla="*/ 780075906 h 547"/>
              <a:gd name="T72" fmla="*/ 2147483647 w 3006"/>
              <a:gd name="T73" fmla="*/ 894041640 h 547"/>
              <a:gd name="T74" fmla="*/ 2147483647 w 3006"/>
              <a:gd name="T75" fmla="*/ 886181982 h 547"/>
              <a:gd name="T76" fmla="*/ 2147483647 w 3006"/>
              <a:gd name="T77" fmla="*/ 1031586346 h 547"/>
              <a:gd name="T78" fmla="*/ 2147483647 w 3006"/>
              <a:gd name="T79" fmla="*/ 805620143 h 547"/>
              <a:gd name="T80" fmla="*/ 2147483647 w 3006"/>
              <a:gd name="T81" fmla="*/ 284914422 h 547"/>
              <a:gd name="T82" fmla="*/ 2147483647 w 3006"/>
              <a:gd name="T83" fmla="*/ 532495821 h 547"/>
              <a:gd name="T84" fmla="*/ 2147483647 w 3006"/>
              <a:gd name="T85" fmla="*/ 446038188 h 547"/>
              <a:gd name="T86" fmla="*/ 2147483647 w 3006"/>
              <a:gd name="T87" fmla="*/ 332072366 h 547"/>
              <a:gd name="T88" fmla="*/ 2147483647 w 3006"/>
              <a:gd name="T89" fmla="*/ 563934451 h 547"/>
              <a:gd name="T90" fmla="*/ 2147483647 w 3006"/>
              <a:gd name="T91" fmla="*/ 296704609 h 547"/>
              <a:gd name="T92" fmla="*/ 2147483647 w 3006"/>
              <a:gd name="T93" fmla="*/ 766321856 h 547"/>
              <a:gd name="T94" fmla="*/ 2147483647 w 3006"/>
              <a:gd name="T95" fmla="*/ 878322325 h 547"/>
              <a:gd name="T96" fmla="*/ 2147483647 w 3006"/>
              <a:gd name="T97" fmla="*/ 638601897 h 547"/>
              <a:gd name="T98" fmla="*/ 2147483647 w 3006"/>
              <a:gd name="T99" fmla="*/ 805620143 h 547"/>
              <a:gd name="T100" fmla="*/ 2147483647 w 3006"/>
              <a:gd name="T101" fmla="*/ 359581868 h 547"/>
              <a:gd name="T102" fmla="*/ 2147483647 w 3006"/>
              <a:gd name="T103" fmla="*/ 538390214 h 5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006"/>
              <a:gd name="T157" fmla="*/ 0 h 547"/>
              <a:gd name="T158" fmla="*/ 3006 w 3006"/>
              <a:gd name="T159" fmla="*/ 547 h 5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006" h="547">
                <a:moveTo>
                  <a:pt x="0" y="257"/>
                </a:moveTo>
                <a:lnTo>
                  <a:pt x="16" y="162"/>
                </a:lnTo>
                <a:lnTo>
                  <a:pt x="38" y="102"/>
                </a:lnTo>
                <a:lnTo>
                  <a:pt x="75" y="257"/>
                </a:lnTo>
                <a:lnTo>
                  <a:pt x="90" y="281"/>
                </a:lnTo>
                <a:lnTo>
                  <a:pt x="90" y="179"/>
                </a:lnTo>
                <a:lnTo>
                  <a:pt x="106" y="261"/>
                </a:lnTo>
                <a:lnTo>
                  <a:pt x="151" y="336"/>
                </a:lnTo>
                <a:lnTo>
                  <a:pt x="165" y="383"/>
                </a:lnTo>
                <a:lnTo>
                  <a:pt x="174" y="386"/>
                </a:lnTo>
                <a:lnTo>
                  <a:pt x="174" y="122"/>
                </a:lnTo>
                <a:lnTo>
                  <a:pt x="188" y="325"/>
                </a:lnTo>
                <a:lnTo>
                  <a:pt x="196" y="159"/>
                </a:lnTo>
                <a:lnTo>
                  <a:pt x="204" y="315"/>
                </a:lnTo>
                <a:lnTo>
                  <a:pt x="218" y="356"/>
                </a:lnTo>
                <a:lnTo>
                  <a:pt x="241" y="281"/>
                </a:lnTo>
                <a:lnTo>
                  <a:pt x="248" y="155"/>
                </a:lnTo>
                <a:lnTo>
                  <a:pt x="248" y="390"/>
                </a:lnTo>
                <a:lnTo>
                  <a:pt x="255" y="126"/>
                </a:lnTo>
                <a:lnTo>
                  <a:pt x="248" y="173"/>
                </a:lnTo>
                <a:lnTo>
                  <a:pt x="255" y="315"/>
                </a:lnTo>
                <a:lnTo>
                  <a:pt x="264" y="322"/>
                </a:lnTo>
                <a:lnTo>
                  <a:pt x="309" y="268"/>
                </a:lnTo>
                <a:lnTo>
                  <a:pt x="316" y="179"/>
                </a:lnTo>
                <a:lnTo>
                  <a:pt x="316" y="322"/>
                </a:lnTo>
                <a:lnTo>
                  <a:pt x="332" y="417"/>
                </a:lnTo>
                <a:lnTo>
                  <a:pt x="338" y="315"/>
                </a:lnTo>
                <a:lnTo>
                  <a:pt x="338" y="145"/>
                </a:lnTo>
                <a:lnTo>
                  <a:pt x="338" y="240"/>
                </a:lnTo>
                <a:lnTo>
                  <a:pt x="354" y="328"/>
                </a:lnTo>
                <a:lnTo>
                  <a:pt x="374" y="200"/>
                </a:lnTo>
                <a:lnTo>
                  <a:pt x="374" y="141"/>
                </a:lnTo>
                <a:lnTo>
                  <a:pt x="383" y="333"/>
                </a:lnTo>
                <a:lnTo>
                  <a:pt x="397" y="373"/>
                </a:lnTo>
                <a:lnTo>
                  <a:pt x="405" y="373"/>
                </a:lnTo>
                <a:lnTo>
                  <a:pt x="420" y="333"/>
                </a:lnTo>
                <a:lnTo>
                  <a:pt x="435" y="250"/>
                </a:lnTo>
                <a:lnTo>
                  <a:pt x="435" y="155"/>
                </a:lnTo>
                <a:lnTo>
                  <a:pt x="451" y="319"/>
                </a:lnTo>
                <a:lnTo>
                  <a:pt x="458" y="319"/>
                </a:lnTo>
                <a:lnTo>
                  <a:pt x="488" y="210"/>
                </a:lnTo>
                <a:lnTo>
                  <a:pt x="496" y="115"/>
                </a:lnTo>
                <a:lnTo>
                  <a:pt x="503" y="360"/>
                </a:lnTo>
                <a:lnTo>
                  <a:pt x="510" y="365"/>
                </a:lnTo>
                <a:lnTo>
                  <a:pt x="526" y="278"/>
                </a:lnTo>
                <a:lnTo>
                  <a:pt x="532" y="129"/>
                </a:lnTo>
                <a:lnTo>
                  <a:pt x="532" y="319"/>
                </a:lnTo>
                <a:lnTo>
                  <a:pt x="548" y="353"/>
                </a:lnTo>
                <a:lnTo>
                  <a:pt x="554" y="353"/>
                </a:lnTo>
                <a:lnTo>
                  <a:pt x="584" y="197"/>
                </a:lnTo>
                <a:lnTo>
                  <a:pt x="584" y="126"/>
                </a:lnTo>
                <a:lnTo>
                  <a:pt x="578" y="165"/>
                </a:lnTo>
                <a:lnTo>
                  <a:pt x="584" y="349"/>
                </a:lnTo>
                <a:lnTo>
                  <a:pt x="629" y="397"/>
                </a:lnTo>
                <a:lnTo>
                  <a:pt x="638" y="397"/>
                </a:lnTo>
                <a:lnTo>
                  <a:pt x="668" y="261"/>
                </a:lnTo>
                <a:lnTo>
                  <a:pt x="668" y="159"/>
                </a:lnTo>
                <a:lnTo>
                  <a:pt x="668" y="336"/>
                </a:lnTo>
                <a:lnTo>
                  <a:pt x="675" y="336"/>
                </a:lnTo>
                <a:lnTo>
                  <a:pt x="689" y="247"/>
                </a:lnTo>
                <a:lnTo>
                  <a:pt x="689" y="119"/>
                </a:lnTo>
                <a:lnTo>
                  <a:pt x="697" y="356"/>
                </a:lnTo>
                <a:lnTo>
                  <a:pt x="712" y="151"/>
                </a:lnTo>
                <a:lnTo>
                  <a:pt x="706" y="151"/>
                </a:lnTo>
                <a:lnTo>
                  <a:pt x="706" y="281"/>
                </a:lnTo>
                <a:lnTo>
                  <a:pt x="719" y="336"/>
                </a:lnTo>
                <a:lnTo>
                  <a:pt x="728" y="339"/>
                </a:lnTo>
                <a:lnTo>
                  <a:pt x="742" y="319"/>
                </a:lnTo>
                <a:lnTo>
                  <a:pt x="765" y="136"/>
                </a:lnTo>
                <a:lnTo>
                  <a:pt x="765" y="356"/>
                </a:lnTo>
                <a:lnTo>
                  <a:pt x="773" y="356"/>
                </a:lnTo>
                <a:lnTo>
                  <a:pt x="788" y="213"/>
                </a:lnTo>
                <a:lnTo>
                  <a:pt x="788" y="132"/>
                </a:lnTo>
                <a:lnTo>
                  <a:pt x="780" y="159"/>
                </a:lnTo>
                <a:lnTo>
                  <a:pt x="788" y="301"/>
                </a:lnTo>
                <a:lnTo>
                  <a:pt x="803" y="356"/>
                </a:lnTo>
                <a:lnTo>
                  <a:pt x="809" y="356"/>
                </a:lnTo>
                <a:lnTo>
                  <a:pt x="847" y="169"/>
                </a:lnTo>
                <a:lnTo>
                  <a:pt x="847" y="278"/>
                </a:lnTo>
                <a:lnTo>
                  <a:pt x="884" y="414"/>
                </a:lnTo>
                <a:lnTo>
                  <a:pt x="899" y="410"/>
                </a:lnTo>
                <a:lnTo>
                  <a:pt x="945" y="356"/>
                </a:lnTo>
                <a:lnTo>
                  <a:pt x="961" y="183"/>
                </a:lnTo>
                <a:lnTo>
                  <a:pt x="961" y="254"/>
                </a:lnTo>
                <a:lnTo>
                  <a:pt x="1005" y="485"/>
                </a:lnTo>
                <a:lnTo>
                  <a:pt x="1034" y="173"/>
                </a:lnTo>
                <a:lnTo>
                  <a:pt x="1034" y="115"/>
                </a:lnTo>
                <a:lnTo>
                  <a:pt x="1034" y="183"/>
                </a:lnTo>
                <a:lnTo>
                  <a:pt x="1072" y="353"/>
                </a:lnTo>
                <a:lnTo>
                  <a:pt x="1072" y="68"/>
                </a:lnTo>
                <a:lnTo>
                  <a:pt x="1072" y="173"/>
                </a:lnTo>
                <a:lnTo>
                  <a:pt x="1087" y="261"/>
                </a:lnTo>
                <a:lnTo>
                  <a:pt x="1132" y="342"/>
                </a:lnTo>
                <a:lnTo>
                  <a:pt x="1140" y="376"/>
                </a:lnTo>
                <a:lnTo>
                  <a:pt x="1148" y="379"/>
                </a:lnTo>
                <a:lnTo>
                  <a:pt x="1192" y="0"/>
                </a:lnTo>
                <a:lnTo>
                  <a:pt x="1238" y="298"/>
                </a:lnTo>
                <a:lnTo>
                  <a:pt x="1267" y="379"/>
                </a:lnTo>
                <a:lnTo>
                  <a:pt x="1274" y="141"/>
                </a:lnTo>
                <a:lnTo>
                  <a:pt x="1282" y="417"/>
                </a:lnTo>
                <a:lnTo>
                  <a:pt x="1297" y="315"/>
                </a:lnTo>
                <a:lnTo>
                  <a:pt x="1305" y="193"/>
                </a:lnTo>
                <a:lnTo>
                  <a:pt x="1305" y="308"/>
                </a:lnTo>
                <a:lnTo>
                  <a:pt x="1320" y="410"/>
                </a:lnTo>
                <a:lnTo>
                  <a:pt x="1328" y="410"/>
                </a:lnTo>
                <a:lnTo>
                  <a:pt x="1334" y="349"/>
                </a:lnTo>
                <a:lnTo>
                  <a:pt x="1380" y="261"/>
                </a:lnTo>
                <a:lnTo>
                  <a:pt x="1395" y="179"/>
                </a:lnTo>
                <a:lnTo>
                  <a:pt x="1395" y="132"/>
                </a:lnTo>
                <a:lnTo>
                  <a:pt x="1395" y="444"/>
                </a:lnTo>
                <a:lnTo>
                  <a:pt x="1409" y="492"/>
                </a:lnTo>
                <a:lnTo>
                  <a:pt x="1425" y="407"/>
                </a:lnTo>
                <a:lnTo>
                  <a:pt x="1431" y="247"/>
                </a:lnTo>
                <a:lnTo>
                  <a:pt x="1440" y="336"/>
                </a:lnTo>
                <a:lnTo>
                  <a:pt x="1469" y="431"/>
                </a:lnTo>
                <a:lnTo>
                  <a:pt x="1477" y="434"/>
                </a:lnTo>
                <a:lnTo>
                  <a:pt x="1528" y="346"/>
                </a:lnTo>
                <a:lnTo>
                  <a:pt x="1605" y="264"/>
                </a:lnTo>
                <a:lnTo>
                  <a:pt x="1663" y="183"/>
                </a:lnTo>
                <a:lnTo>
                  <a:pt x="1671" y="64"/>
                </a:lnTo>
                <a:lnTo>
                  <a:pt x="1678" y="281"/>
                </a:lnTo>
                <a:lnTo>
                  <a:pt x="1686" y="285"/>
                </a:lnTo>
                <a:lnTo>
                  <a:pt x="1686" y="281"/>
                </a:lnTo>
                <a:lnTo>
                  <a:pt x="1656" y="126"/>
                </a:lnTo>
                <a:lnTo>
                  <a:pt x="1656" y="197"/>
                </a:lnTo>
                <a:lnTo>
                  <a:pt x="1693" y="379"/>
                </a:lnTo>
                <a:lnTo>
                  <a:pt x="1709" y="346"/>
                </a:lnTo>
                <a:lnTo>
                  <a:pt x="1754" y="291"/>
                </a:lnTo>
                <a:lnTo>
                  <a:pt x="1799" y="224"/>
                </a:lnTo>
                <a:lnTo>
                  <a:pt x="1799" y="162"/>
                </a:lnTo>
                <a:lnTo>
                  <a:pt x="1799" y="169"/>
                </a:lnTo>
                <a:lnTo>
                  <a:pt x="1783" y="230"/>
                </a:lnTo>
                <a:lnTo>
                  <a:pt x="1776" y="373"/>
                </a:lnTo>
                <a:lnTo>
                  <a:pt x="1783" y="400"/>
                </a:lnTo>
                <a:lnTo>
                  <a:pt x="1792" y="346"/>
                </a:lnTo>
                <a:lnTo>
                  <a:pt x="1792" y="175"/>
                </a:lnTo>
                <a:lnTo>
                  <a:pt x="1783" y="183"/>
                </a:lnTo>
                <a:lnTo>
                  <a:pt x="1783" y="379"/>
                </a:lnTo>
                <a:lnTo>
                  <a:pt x="1792" y="379"/>
                </a:lnTo>
                <a:lnTo>
                  <a:pt x="1814" y="264"/>
                </a:lnTo>
                <a:lnTo>
                  <a:pt x="1821" y="169"/>
                </a:lnTo>
                <a:lnTo>
                  <a:pt x="1828" y="356"/>
                </a:lnTo>
                <a:lnTo>
                  <a:pt x="1866" y="119"/>
                </a:lnTo>
                <a:lnTo>
                  <a:pt x="1873" y="397"/>
                </a:lnTo>
                <a:lnTo>
                  <a:pt x="1919" y="91"/>
                </a:lnTo>
                <a:lnTo>
                  <a:pt x="1950" y="451"/>
                </a:lnTo>
                <a:lnTo>
                  <a:pt x="1964" y="458"/>
                </a:lnTo>
                <a:lnTo>
                  <a:pt x="1978" y="455"/>
                </a:lnTo>
                <a:lnTo>
                  <a:pt x="2023" y="274"/>
                </a:lnTo>
                <a:lnTo>
                  <a:pt x="2031" y="397"/>
                </a:lnTo>
                <a:lnTo>
                  <a:pt x="2046" y="451"/>
                </a:lnTo>
                <a:lnTo>
                  <a:pt x="2053" y="451"/>
                </a:lnTo>
                <a:lnTo>
                  <a:pt x="2076" y="47"/>
                </a:lnTo>
                <a:lnTo>
                  <a:pt x="2099" y="509"/>
                </a:lnTo>
                <a:lnTo>
                  <a:pt x="2114" y="546"/>
                </a:lnTo>
                <a:lnTo>
                  <a:pt x="2121" y="525"/>
                </a:lnTo>
                <a:lnTo>
                  <a:pt x="2121" y="322"/>
                </a:lnTo>
                <a:lnTo>
                  <a:pt x="2143" y="85"/>
                </a:lnTo>
                <a:lnTo>
                  <a:pt x="2166" y="315"/>
                </a:lnTo>
                <a:lnTo>
                  <a:pt x="2211" y="410"/>
                </a:lnTo>
                <a:lnTo>
                  <a:pt x="2272" y="474"/>
                </a:lnTo>
                <a:lnTo>
                  <a:pt x="2315" y="159"/>
                </a:lnTo>
                <a:lnTo>
                  <a:pt x="2315" y="390"/>
                </a:lnTo>
                <a:lnTo>
                  <a:pt x="2315" y="145"/>
                </a:lnTo>
                <a:lnTo>
                  <a:pt x="2315" y="308"/>
                </a:lnTo>
                <a:lnTo>
                  <a:pt x="2330" y="437"/>
                </a:lnTo>
                <a:lnTo>
                  <a:pt x="2330" y="353"/>
                </a:lnTo>
                <a:lnTo>
                  <a:pt x="2346" y="271"/>
                </a:lnTo>
                <a:lnTo>
                  <a:pt x="2346" y="219"/>
                </a:lnTo>
                <a:lnTo>
                  <a:pt x="2354" y="376"/>
                </a:lnTo>
                <a:lnTo>
                  <a:pt x="2360" y="379"/>
                </a:lnTo>
                <a:lnTo>
                  <a:pt x="2450" y="227"/>
                </a:lnTo>
                <a:lnTo>
                  <a:pt x="2458" y="179"/>
                </a:lnTo>
                <a:lnTo>
                  <a:pt x="2458" y="353"/>
                </a:lnTo>
                <a:lnTo>
                  <a:pt x="2465" y="319"/>
                </a:lnTo>
                <a:lnTo>
                  <a:pt x="2465" y="169"/>
                </a:lnTo>
                <a:lnTo>
                  <a:pt x="2458" y="210"/>
                </a:lnTo>
                <a:lnTo>
                  <a:pt x="2465" y="417"/>
                </a:lnTo>
                <a:lnTo>
                  <a:pt x="2488" y="159"/>
                </a:lnTo>
                <a:lnTo>
                  <a:pt x="2495" y="287"/>
                </a:lnTo>
                <a:lnTo>
                  <a:pt x="2518" y="404"/>
                </a:lnTo>
                <a:lnTo>
                  <a:pt x="2524" y="404"/>
                </a:lnTo>
                <a:lnTo>
                  <a:pt x="2541" y="240"/>
                </a:lnTo>
                <a:lnTo>
                  <a:pt x="2541" y="151"/>
                </a:lnTo>
                <a:lnTo>
                  <a:pt x="2541" y="247"/>
                </a:lnTo>
                <a:lnTo>
                  <a:pt x="2556" y="390"/>
                </a:lnTo>
                <a:lnTo>
                  <a:pt x="2563" y="397"/>
                </a:lnTo>
                <a:lnTo>
                  <a:pt x="2570" y="390"/>
                </a:lnTo>
                <a:lnTo>
                  <a:pt x="2607" y="132"/>
                </a:lnTo>
                <a:lnTo>
                  <a:pt x="2615" y="129"/>
                </a:lnTo>
                <a:lnTo>
                  <a:pt x="2623" y="365"/>
                </a:lnTo>
                <a:lnTo>
                  <a:pt x="2669" y="447"/>
                </a:lnTo>
                <a:lnTo>
                  <a:pt x="2714" y="488"/>
                </a:lnTo>
                <a:lnTo>
                  <a:pt x="2721" y="488"/>
                </a:lnTo>
                <a:lnTo>
                  <a:pt x="2736" y="427"/>
                </a:lnTo>
                <a:lnTo>
                  <a:pt x="2743" y="325"/>
                </a:lnTo>
                <a:lnTo>
                  <a:pt x="2788" y="210"/>
                </a:lnTo>
                <a:lnTo>
                  <a:pt x="2810" y="37"/>
                </a:lnTo>
                <a:lnTo>
                  <a:pt x="2810" y="85"/>
                </a:lnTo>
                <a:lnTo>
                  <a:pt x="2802" y="410"/>
                </a:lnTo>
                <a:lnTo>
                  <a:pt x="2862" y="505"/>
                </a:lnTo>
                <a:lnTo>
                  <a:pt x="2908" y="464"/>
                </a:lnTo>
                <a:lnTo>
                  <a:pt x="2924" y="363"/>
                </a:lnTo>
                <a:lnTo>
                  <a:pt x="2930" y="183"/>
                </a:lnTo>
                <a:lnTo>
                  <a:pt x="2930" y="244"/>
                </a:lnTo>
                <a:lnTo>
                  <a:pt x="2946" y="336"/>
                </a:lnTo>
                <a:lnTo>
                  <a:pt x="2968" y="210"/>
                </a:lnTo>
                <a:lnTo>
                  <a:pt x="2968" y="274"/>
                </a:lnTo>
                <a:lnTo>
                  <a:pt x="2982" y="278"/>
                </a:lnTo>
                <a:lnTo>
                  <a:pt x="2998" y="274"/>
                </a:lnTo>
                <a:lnTo>
                  <a:pt x="3005" y="257"/>
                </a:lnTo>
              </a:path>
            </a:pathLst>
          </a:custGeom>
          <a:noFill/>
          <a:ln w="31750">
            <a:solidFill>
              <a:schemeClr val="accent2"/>
            </a:solidFill>
            <a:round/>
            <a:headEnd/>
            <a:tailEnd/>
          </a:ln>
        </p:spPr>
        <p:txBody>
          <a:bodyPr lIns="0" tIns="0" rIns="0" bIns="0"/>
          <a:lstStyle/>
          <a:p>
            <a:endParaRPr lang="en-US" dirty="0"/>
          </a:p>
        </p:txBody>
      </p:sp>
      <p:sp>
        <p:nvSpPr>
          <p:cNvPr id="22748" name="AutoShape 287"/>
          <p:cNvSpPr>
            <a:spLocks noChangeArrowheads="1"/>
          </p:cNvSpPr>
          <p:nvPr/>
        </p:nvSpPr>
        <p:spPr bwMode="auto">
          <a:xfrm flipV="1">
            <a:off x="563563" y="5110163"/>
            <a:ext cx="125412" cy="93662"/>
          </a:xfrm>
          <a:prstGeom prst="roundRect">
            <a:avLst>
              <a:gd name="adj" fmla="val 0"/>
            </a:avLst>
          </a:prstGeom>
          <a:solidFill>
            <a:srgbClr val="000000"/>
          </a:solidFill>
          <a:ln w="19050">
            <a:solidFill>
              <a:srgbClr val="000000"/>
            </a:solidFill>
            <a:round/>
            <a:headEnd/>
            <a:tailEnd/>
          </a:ln>
        </p:spPr>
        <p:txBody>
          <a:bodyPr lIns="0" tIns="0" rIns="0" bIns="0"/>
          <a:lstStyle/>
          <a:p>
            <a:endParaRPr lang="en-US" dirty="0"/>
          </a:p>
        </p:txBody>
      </p:sp>
      <p:sp>
        <p:nvSpPr>
          <p:cNvPr id="22749" name="AutoShape 288"/>
          <p:cNvSpPr>
            <a:spLocks noChangeArrowheads="1"/>
          </p:cNvSpPr>
          <p:nvPr/>
        </p:nvSpPr>
        <p:spPr bwMode="auto">
          <a:xfrm flipV="1">
            <a:off x="1212850" y="5130800"/>
            <a:ext cx="125413" cy="93663"/>
          </a:xfrm>
          <a:prstGeom prst="roundRect">
            <a:avLst>
              <a:gd name="adj" fmla="val 0"/>
            </a:avLst>
          </a:prstGeom>
          <a:solidFill>
            <a:srgbClr val="000000"/>
          </a:solidFill>
          <a:ln w="19050">
            <a:solidFill>
              <a:srgbClr val="000000"/>
            </a:solidFill>
            <a:round/>
            <a:headEnd/>
            <a:tailEnd/>
          </a:ln>
        </p:spPr>
        <p:txBody>
          <a:bodyPr lIns="0" tIns="0" rIns="0" bIns="0"/>
          <a:lstStyle/>
          <a:p>
            <a:endParaRPr lang="en-US" dirty="0"/>
          </a:p>
        </p:txBody>
      </p:sp>
      <p:sp>
        <p:nvSpPr>
          <p:cNvPr id="22750" name="AutoShape 289"/>
          <p:cNvSpPr>
            <a:spLocks noChangeArrowheads="1"/>
          </p:cNvSpPr>
          <p:nvPr/>
        </p:nvSpPr>
        <p:spPr bwMode="auto">
          <a:xfrm flipV="1">
            <a:off x="2236788" y="4972050"/>
            <a:ext cx="123825" cy="92075"/>
          </a:xfrm>
          <a:prstGeom prst="roundRect">
            <a:avLst>
              <a:gd name="adj" fmla="val 0"/>
            </a:avLst>
          </a:prstGeom>
          <a:solidFill>
            <a:srgbClr val="000000"/>
          </a:solidFill>
          <a:ln w="19050">
            <a:solidFill>
              <a:srgbClr val="000000"/>
            </a:solidFill>
            <a:round/>
            <a:headEnd/>
            <a:tailEnd/>
          </a:ln>
        </p:spPr>
        <p:txBody>
          <a:bodyPr lIns="0" tIns="0" rIns="0" bIns="0"/>
          <a:lstStyle/>
          <a:p>
            <a:endParaRPr lang="en-US" dirty="0"/>
          </a:p>
        </p:txBody>
      </p:sp>
      <p:sp>
        <p:nvSpPr>
          <p:cNvPr id="22751" name="AutoShape 290"/>
          <p:cNvSpPr>
            <a:spLocks noChangeArrowheads="1"/>
          </p:cNvSpPr>
          <p:nvPr/>
        </p:nvSpPr>
        <p:spPr bwMode="auto">
          <a:xfrm flipV="1">
            <a:off x="2519363" y="5156200"/>
            <a:ext cx="123825" cy="95250"/>
          </a:xfrm>
          <a:prstGeom prst="roundRect">
            <a:avLst>
              <a:gd name="adj" fmla="val 0"/>
            </a:avLst>
          </a:prstGeom>
          <a:solidFill>
            <a:srgbClr val="000000"/>
          </a:solidFill>
          <a:ln w="19050">
            <a:solidFill>
              <a:srgbClr val="000000"/>
            </a:solidFill>
            <a:round/>
            <a:headEnd/>
            <a:tailEnd/>
          </a:ln>
        </p:spPr>
        <p:txBody>
          <a:bodyPr lIns="0" tIns="0" rIns="0" bIns="0"/>
          <a:lstStyle/>
          <a:p>
            <a:endParaRPr lang="en-US" dirty="0"/>
          </a:p>
        </p:txBody>
      </p:sp>
      <p:sp>
        <p:nvSpPr>
          <p:cNvPr id="22752" name="AutoShape 291"/>
          <p:cNvSpPr>
            <a:spLocks noChangeArrowheads="1"/>
          </p:cNvSpPr>
          <p:nvPr/>
        </p:nvSpPr>
        <p:spPr bwMode="auto">
          <a:xfrm flipV="1">
            <a:off x="2913063" y="5056188"/>
            <a:ext cx="123825" cy="95250"/>
          </a:xfrm>
          <a:prstGeom prst="roundRect">
            <a:avLst>
              <a:gd name="adj" fmla="val 0"/>
            </a:avLst>
          </a:prstGeom>
          <a:solidFill>
            <a:srgbClr val="000000"/>
          </a:solidFill>
          <a:ln w="19050">
            <a:solidFill>
              <a:srgbClr val="000000"/>
            </a:solidFill>
            <a:round/>
            <a:headEnd/>
            <a:tailEnd/>
          </a:ln>
        </p:spPr>
        <p:txBody>
          <a:bodyPr lIns="0" tIns="0" rIns="0" bIns="0"/>
          <a:lstStyle/>
          <a:p>
            <a:endParaRPr lang="en-US" dirty="0"/>
          </a:p>
        </p:txBody>
      </p:sp>
      <p:sp>
        <p:nvSpPr>
          <p:cNvPr id="22753" name="AutoShape 292"/>
          <p:cNvSpPr>
            <a:spLocks noChangeArrowheads="1"/>
          </p:cNvSpPr>
          <p:nvPr/>
        </p:nvSpPr>
        <p:spPr bwMode="auto">
          <a:xfrm flipV="1">
            <a:off x="3506788" y="5049838"/>
            <a:ext cx="123825" cy="92075"/>
          </a:xfrm>
          <a:prstGeom prst="roundRect">
            <a:avLst>
              <a:gd name="adj" fmla="val 0"/>
            </a:avLst>
          </a:prstGeom>
          <a:solidFill>
            <a:srgbClr val="000000"/>
          </a:solidFill>
          <a:ln w="19050">
            <a:solidFill>
              <a:srgbClr val="000000"/>
            </a:solidFill>
            <a:round/>
            <a:headEnd/>
            <a:tailEnd/>
          </a:ln>
        </p:spPr>
        <p:txBody>
          <a:bodyPr lIns="0" tIns="0" rIns="0" bIns="0"/>
          <a:lstStyle/>
          <a:p>
            <a:endParaRPr lang="en-US" dirty="0"/>
          </a:p>
        </p:txBody>
      </p:sp>
      <p:sp>
        <p:nvSpPr>
          <p:cNvPr id="22754" name="AutoShape 293"/>
          <p:cNvSpPr>
            <a:spLocks noChangeArrowheads="1"/>
          </p:cNvSpPr>
          <p:nvPr/>
        </p:nvSpPr>
        <p:spPr bwMode="auto">
          <a:xfrm flipV="1">
            <a:off x="3832225" y="5170488"/>
            <a:ext cx="123825" cy="95250"/>
          </a:xfrm>
          <a:prstGeom prst="roundRect">
            <a:avLst>
              <a:gd name="adj" fmla="val 0"/>
            </a:avLst>
          </a:prstGeom>
          <a:solidFill>
            <a:srgbClr val="000000"/>
          </a:solidFill>
          <a:ln w="19050">
            <a:solidFill>
              <a:srgbClr val="000000"/>
            </a:solidFill>
            <a:round/>
            <a:headEnd/>
            <a:tailEnd/>
          </a:ln>
        </p:spPr>
        <p:txBody>
          <a:bodyPr lIns="0" tIns="0" rIns="0" bIns="0"/>
          <a:lstStyle/>
          <a:p>
            <a:endParaRPr lang="en-US" dirty="0"/>
          </a:p>
        </p:txBody>
      </p:sp>
      <p:sp>
        <p:nvSpPr>
          <p:cNvPr id="22755" name="AutoShape 294"/>
          <p:cNvSpPr>
            <a:spLocks noChangeArrowheads="1"/>
          </p:cNvSpPr>
          <p:nvPr/>
        </p:nvSpPr>
        <p:spPr bwMode="auto">
          <a:xfrm flipV="1">
            <a:off x="4556125" y="5035550"/>
            <a:ext cx="125413" cy="93663"/>
          </a:xfrm>
          <a:prstGeom prst="roundRect">
            <a:avLst>
              <a:gd name="adj" fmla="val 0"/>
            </a:avLst>
          </a:prstGeom>
          <a:solidFill>
            <a:srgbClr val="000000"/>
          </a:solidFill>
          <a:ln w="19050">
            <a:solidFill>
              <a:srgbClr val="000000"/>
            </a:solidFill>
            <a:round/>
            <a:headEnd/>
            <a:tailEnd/>
          </a:ln>
        </p:spPr>
        <p:txBody>
          <a:bodyPr lIns="0" tIns="0" rIns="0" bIns="0"/>
          <a:lstStyle/>
          <a:p>
            <a:endParaRPr lang="en-US" dirty="0"/>
          </a:p>
        </p:txBody>
      </p:sp>
      <p:sp>
        <p:nvSpPr>
          <p:cNvPr id="22756" name="Oval 295"/>
          <p:cNvSpPr>
            <a:spLocks noChangeArrowheads="1"/>
          </p:cNvSpPr>
          <p:nvPr/>
        </p:nvSpPr>
        <p:spPr bwMode="auto">
          <a:xfrm>
            <a:off x="3086100" y="5719763"/>
            <a:ext cx="117475" cy="90487"/>
          </a:xfrm>
          <a:prstGeom prst="ellipse">
            <a:avLst/>
          </a:prstGeom>
          <a:solidFill>
            <a:srgbClr val="000000"/>
          </a:solidFill>
          <a:ln w="19050">
            <a:solidFill>
              <a:srgbClr val="000000"/>
            </a:solidFill>
            <a:round/>
            <a:headEnd/>
            <a:tailEnd/>
          </a:ln>
        </p:spPr>
        <p:txBody>
          <a:bodyPr lIns="0" tIns="0" rIns="0" bIns="0"/>
          <a:lstStyle/>
          <a:p>
            <a:endParaRPr lang="en-US" dirty="0"/>
          </a:p>
        </p:txBody>
      </p:sp>
      <p:sp>
        <p:nvSpPr>
          <p:cNvPr id="22757" name="Oval 296"/>
          <p:cNvSpPr>
            <a:spLocks noChangeArrowheads="1"/>
          </p:cNvSpPr>
          <p:nvPr/>
        </p:nvSpPr>
        <p:spPr bwMode="auto">
          <a:xfrm>
            <a:off x="1952625" y="5846763"/>
            <a:ext cx="117475" cy="90487"/>
          </a:xfrm>
          <a:prstGeom prst="ellipse">
            <a:avLst/>
          </a:prstGeom>
          <a:solidFill>
            <a:srgbClr val="000000"/>
          </a:solidFill>
          <a:ln w="19050">
            <a:solidFill>
              <a:srgbClr val="000000"/>
            </a:solidFill>
            <a:round/>
            <a:headEnd/>
            <a:tailEnd/>
          </a:ln>
        </p:spPr>
        <p:txBody>
          <a:bodyPr lIns="0" tIns="0" rIns="0" bIns="0"/>
          <a:lstStyle/>
          <a:p>
            <a:endParaRPr lang="en-US" dirty="0"/>
          </a:p>
        </p:txBody>
      </p:sp>
      <p:sp>
        <p:nvSpPr>
          <p:cNvPr id="22758" name="Oval 297"/>
          <p:cNvSpPr>
            <a:spLocks noChangeArrowheads="1"/>
          </p:cNvSpPr>
          <p:nvPr/>
        </p:nvSpPr>
        <p:spPr bwMode="auto">
          <a:xfrm>
            <a:off x="750888" y="5708650"/>
            <a:ext cx="117475" cy="88900"/>
          </a:xfrm>
          <a:prstGeom prst="ellipse">
            <a:avLst/>
          </a:prstGeom>
          <a:solidFill>
            <a:srgbClr val="000000"/>
          </a:solidFill>
          <a:ln w="19050">
            <a:solidFill>
              <a:srgbClr val="000000"/>
            </a:solidFill>
            <a:round/>
            <a:headEnd/>
            <a:tailEnd/>
          </a:ln>
        </p:spPr>
        <p:txBody>
          <a:bodyPr lIns="0" tIns="0" rIns="0" bIns="0"/>
          <a:lstStyle/>
          <a:p>
            <a:endParaRPr lang="en-US" dirty="0"/>
          </a:p>
        </p:txBody>
      </p:sp>
      <p:sp>
        <p:nvSpPr>
          <p:cNvPr id="22759" name="AutoShape 298"/>
          <p:cNvSpPr>
            <a:spLocks noChangeArrowheads="1"/>
          </p:cNvSpPr>
          <p:nvPr/>
        </p:nvSpPr>
        <p:spPr bwMode="auto">
          <a:xfrm flipV="1">
            <a:off x="563563" y="5110163"/>
            <a:ext cx="125412" cy="93662"/>
          </a:xfrm>
          <a:prstGeom prst="roundRect">
            <a:avLst>
              <a:gd name="adj" fmla="val 0"/>
            </a:avLst>
          </a:prstGeom>
          <a:solidFill>
            <a:srgbClr val="000000"/>
          </a:solidFill>
          <a:ln w="19050">
            <a:solidFill>
              <a:srgbClr val="000000"/>
            </a:solidFill>
            <a:round/>
            <a:headEnd/>
            <a:tailEnd/>
          </a:ln>
        </p:spPr>
        <p:txBody>
          <a:bodyPr lIns="0" tIns="0" rIns="0" bIns="0"/>
          <a:lstStyle/>
          <a:p>
            <a:endParaRPr lang="en-US" dirty="0"/>
          </a:p>
        </p:txBody>
      </p:sp>
      <p:sp>
        <p:nvSpPr>
          <p:cNvPr id="22760" name="AutoShape 299"/>
          <p:cNvSpPr>
            <a:spLocks noChangeArrowheads="1"/>
          </p:cNvSpPr>
          <p:nvPr/>
        </p:nvSpPr>
        <p:spPr bwMode="auto">
          <a:xfrm flipV="1">
            <a:off x="1217613" y="5145088"/>
            <a:ext cx="125412" cy="93662"/>
          </a:xfrm>
          <a:prstGeom prst="roundRect">
            <a:avLst>
              <a:gd name="adj" fmla="val 0"/>
            </a:avLst>
          </a:prstGeom>
          <a:solidFill>
            <a:srgbClr val="000000"/>
          </a:solidFill>
          <a:ln w="19050">
            <a:solidFill>
              <a:srgbClr val="000000"/>
            </a:solidFill>
            <a:round/>
            <a:headEnd/>
            <a:tailEnd/>
          </a:ln>
        </p:spPr>
        <p:txBody>
          <a:bodyPr lIns="0" tIns="0" rIns="0" bIns="0"/>
          <a:lstStyle/>
          <a:p>
            <a:endParaRPr lang="en-US" dirty="0"/>
          </a:p>
        </p:txBody>
      </p:sp>
      <p:sp>
        <p:nvSpPr>
          <p:cNvPr id="22761" name="AutoShape 300"/>
          <p:cNvSpPr>
            <a:spLocks noChangeArrowheads="1"/>
          </p:cNvSpPr>
          <p:nvPr/>
        </p:nvSpPr>
        <p:spPr bwMode="auto">
          <a:xfrm flipV="1">
            <a:off x="1735138" y="5202238"/>
            <a:ext cx="125412" cy="93662"/>
          </a:xfrm>
          <a:prstGeom prst="roundRect">
            <a:avLst>
              <a:gd name="adj" fmla="val 0"/>
            </a:avLst>
          </a:prstGeom>
          <a:solidFill>
            <a:srgbClr val="000000"/>
          </a:solidFill>
          <a:ln w="19050">
            <a:solidFill>
              <a:srgbClr val="000000"/>
            </a:solidFill>
            <a:round/>
            <a:headEnd/>
            <a:tailEnd/>
          </a:ln>
        </p:spPr>
        <p:txBody>
          <a:bodyPr lIns="0" tIns="0" rIns="0" bIns="0"/>
          <a:lstStyle/>
          <a:p>
            <a:endParaRPr lang="en-US" dirty="0"/>
          </a:p>
        </p:txBody>
      </p:sp>
      <p:sp>
        <p:nvSpPr>
          <p:cNvPr id="22762" name="AutoShape 301"/>
          <p:cNvSpPr>
            <a:spLocks noChangeArrowheads="1"/>
          </p:cNvSpPr>
          <p:nvPr/>
        </p:nvSpPr>
        <p:spPr bwMode="auto">
          <a:xfrm flipV="1">
            <a:off x="2236788" y="4972050"/>
            <a:ext cx="123825" cy="92075"/>
          </a:xfrm>
          <a:prstGeom prst="roundRect">
            <a:avLst>
              <a:gd name="adj" fmla="val 0"/>
            </a:avLst>
          </a:prstGeom>
          <a:solidFill>
            <a:srgbClr val="000000"/>
          </a:solidFill>
          <a:ln w="19050">
            <a:solidFill>
              <a:srgbClr val="000000"/>
            </a:solidFill>
            <a:round/>
            <a:headEnd/>
            <a:tailEnd/>
          </a:ln>
        </p:spPr>
        <p:txBody>
          <a:bodyPr lIns="0" tIns="0" rIns="0" bIns="0"/>
          <a:lstStyle/>
          <a:p>
            <a:endParaRPr lang="en-US" dirty="0"/>
          </a:p>
        </p:txBody>
      </p:sp>
      <p:sp>
        <p:nvSpPr>
          <p:cNvPr id="22763" name="AutoShape 302"/>
          <p:cNvSpPr>
            <a:spLocks noChangeArrowheads="1"/>
          </p:cNvSpPr>
          <p:nvPr/>
        </p:nvSpPr>
        <p:spPr bwMode="auto">
          <a:xfrm flipV="1">
            <a:off x="2519363" y="5156200"/>
            <a:ext cx="123825" cy="95250"/>
          </a:xfrm>
          <a:prstGeom prst="roundRect">
            <a:avLst>
              <a:gd name="adj" fmla="val 0"/>
            </a:avLst>
          </a:prstGeom>
          <a:solidFill>
            <a:srgbClr val="000000"/>
          </a:solidFill>
          <a:ln w="19050">
            <a:solidFill>
              <a:srgbClr val="000000"/>
            </a:solidFill>
            <a:round/>
            <a:headEnd/>
            <a:tailEnd/>
          </a:ln>
        </p:spPr>
        <p:txBody>
          <a:bodyPr lIns="0" tIns="0" rIns="0" bIns="0"/>
          <a:lstStyle/>
          <a:p>
            <a:endParaRPr lang="en-US" dirty="0"/>
          </a:p>
        </p:txBody>
      </p:sp>
      <p:sp>
        <p:nvSpPr>
          <p:cNvPr id="22764" name="AutoShape 303"/>
          <p:cNvSpPr>
            <a:spLocks noChangeArrowheads="1"/>
          </p:cNvSpPr>
          <p:nvPr/>
        </p:nvSpPr>
        <p:spPr bwMode="auto">
          <a:xfrm flipV="1">
            <a:off x="2913063" y="5056188"/>
            <a:ext cx="123825" cy="95250"/>
          </a:xfrm>
          <a:prstGeom prst="roundRect">
            <a:avLst>
              <a:gd name="adj" fmla="val 0"/>
            </a:avLst>
          </a:prstGeom>
          <a:solidFill>
            <a:srgbClr val="000000"/>
          </a:solidFill>
          <a:ln w="19050">
            <a:solidFill>
              <a:srgbClr val="000000"/>
            </a:solidFill>
            <a:round/>
            <a:headEnd/>
            <a:tailEnd/>
          </a:ln>
        </p:spPr>
        <p:txBody>
          <a:bodyPr lIns="0" tIns="0" rIns="0" bIns="0"/>
          <a:lstStyle/>
          <a:p>
            <a:endParaRPr lang="en-US" dirty="0"/>
          </a:p>
        </p:txBody>
      </p:sp>
      <p:sp>
        <p:nvSpPr>
          <p:cNvPr id="22765" name="AutoShape 304"/>
          <p:cNvSpPr>
            <a:spLocks noChangeArrowheads="1"/>
          </p:cNvSpPr>
          <p:nvPr/>
        </p:nvSpPr>
        <p:spPr bwMode="auto">
          <a:xfrm flipV="1">
            <a:off x="3228975" y="5111750"/>
            <a:ext cx="123825" cy="95250"/>
          </a:xfrm>
          <a:prstGeom prst="roundRect">
            <a:avLst>
              <a:gd name="adj" fmla="val 0"/>
            </a:avLst>
          </a:prstGeom>
          <a:solidFill>
            <a:srgbClr val="000000"/>
          </a:solidFill>
          <a:ln w="19050">
            <a:solidFill>
              <a:srgbClr val="000000"/>
            </a:solidFill>
            <a:round/>
            <a:headEnd/>
            <a:tailEnd/>
          </a:ln>
        </p:spPr>
        <p:txBody>
          <a:bodyPr lIns="0" tIns="0" rIns="0" bIns="0"/>
          <a:lstStyle/>
          <a:p>
            <a:endParaRPr lang="en-US" dirty="0"/>
          </a:p>
        </p:txBody>
      </p:sp>
      <p:sp>
        <p:nvSpPr>
          <p:cNvPr id="22766" name="AutoShape 305"/>
          <p:cNvSpPr>
            <a:spLocks noChangeArrowheads="1"/>
          </p:cNvSpPr>
          <p:nvPr/>
        </p:nvSpPr>
        <p:spPr bwMode="auto">
          <a:xfrm flipV="1">
            <a:off x="3832225" y="5175250"/>
            <a:ext cx="123825" cy="95250"/>
          </a:xfrm>
          <a:prstGeom prst="roundRect">
            <a:avLst>
              <a:gd name="adj" fmla="val 0"/>
            </a:avLst>
          </a:prstGeom>
          <a:solidFill>
            <a:srgbClr val="000000"/>
          </a:solidFill>
          <a:ln w="19050">
            <a:solidFill>
              <a:srgbClr val="000000"/>
            </a:solidFill>
            <a:round/>
            <a:headEnd/>
            <a:tailEnd/>
          </a:ln>
        </p:spPr>
        <p:txBody>
          <a:bodyPr lIns="0" tIns="0" rIns="0" bIns="0"/>
          <a:lstStyle/>
          <a:p>
            <a:endParaRPr lang="en-US" dirty="0"/>
          </a:p>
        </p:txBody>
      </p:sp>
      <p:sp>
        <p:nvSpPr>
          <p:cNvPr id="22767" name="AutoShape 306"/>
          <p:cNvSpPr>
            <a:spLocks noChangeArrowheads="1"/>
          </p:cNvSpPr>
          <p:nvPr/>
        </p:nvSpPr>
        <p:spPr bwMode="auto">
          <a:xfrm flipV="1">
            <a:off x="4556125" y="5035550"/>
            <a:ext cx="125413" cy="93663"/>
          </a:xfrm>
          <a:prstGeom prst="roundRect">
            <a:avLst>
              <a:gd name="adj" fmla="val 0"/>
            </a:avLst>
          </a:prstGeom>
          <a:solidFill>
            <a:srgbClr val="000000"/>
          </a:solidFill>
          <a:ln w="19050">
            <a:solidFill>
              <a:srgbClr val="000000"/>
            </a:solidFill>
            <a:round/>
            <a:headEnd/>
            <a:tailEnd/>
          </a:ln>
        </p:spPr>
        <p:txBody>
          <a:bodyPr lIns="0" tIns="0" rIns="0" bIns="0"/>
          <a:lstStyle/>
          <a:p>
            <a:endParaRPr lang="en-US" dirty="0"/>
          </a:p>
        </p:txBody>
      </p:sp>
      <p:sp>
        <p:nvSpPr>
          <p:cNvPr id="22768" name="Oval 307"/>
          <p:cNvSpPr>
            <a:spLocks noChangeArrowheads="1"/>
          </p:cNvSpPr>
          <p:nvPr/>
        </p:nvSpPr>
        <p:spPr bwMode="auto">
          <a:xfrm>
            <a:off x="3570288" y="5924550"/>
            <a:ext cx="117475" cy="88900"/>
          </a:xfrm>
          <a:prstGeom prst="ellipse">
            <a:avLst/>
          </a:prstGeom>
          <a:solidFill>
            <a:srgbClr val="000000"/>
          </a:solidFill>
          <a:ln w="19050">
            <a:solidFill>
              <a:srgbClr val="000000"/>
            </a:solidFill>
            <a:round/>
            <a:headEnd/>
            <a:tailEnd/>
          </a:ln>
        </p:spPr>
        <p:txBody>
          <a:bodyPr lIns="0" tIns="0" rIns="0" bIns="0"/>
          <a:lstStyle/>
          <a:p>
            <a:endParaRPr lang="en-US" dirty="0"/>
          </a:p>
        </p:txBody>
      </p:sp>
      <p:sp>
        <p:nvSpPr>
          <p:cNvPr id="22769" name="Oval 308"/>
          <p:cNvSpPr>
            <a:spLocks noChangeArrowheads="1"/>
          </p:cNvSpPr>
          <p:nvPr/>
        </p:nvSpPr>
        <p:spPr bwMode="auto">
          <a:xfrm>
            <a:off x="2541588" y="5854700"/>
            <a:ext cx="115887" cy="87313"/>
          </a:xfrm>
          <a:prstGeom prst="ellipse">
            <a:avLst/>
          </a:prstGeom>
          <a:solidFill>
            <a:srgbClr val="000000"/>
          </a:solidFill>
          <a:ln w="19050">
            <a:solidFill>
              <a:srgbClr val="000000"/>
            </a:solidFill>
            <a:round/>
            <a:headEnd/>
            <a:tailEnd/>
          </a:ln>
        </p:spPr>
        <p:txBody>
          <a:bodyPr lIns="0" tIns="0" rIns="0" bIns="0"/>
          <a:lstStyle/>
          <a:p>
            <a:endParaRPr lang="en-US" dirty="0"/>
          </a:p>
        </p:txBody>
      </p:sp>
      <p:sp>
        <p:nvSpPr>
          <p:cNvPr id="22770" name="Oval 309"/>
          <p:cNvSpPr>
            <a:spLocks noChangeArrowheads="1"/>
          </p:cNvSpPr>
          <p:nvPr/>
        </p:nvSpPr>
        <p:spPr bwMode="auto">
          <a:xfrm>
            <a:off x="1789113" y="5740400"/>
            <a:ext cx="115887" cy="88900"/>
          </a:xfrm>
          <a:prstGeom prst="ellipse">
            <a:avLst/>
          </a:prstGeom>
          <a:solidFill>
            <a:srgbClr val="000000"/>
          </a:solidFill>
          <a:ln w="19050">
            <a:solidFill>
              <a:srgbClr val="000000"/>
            </a:solidFill>
            <a:round/>
            <a:headEnd/>
            <a:tailEnd/>
          </a:ln>
        </p:spPr>
        <p:txBody>
          <a:bodyPr lIns="0" tIns="0" rIns="0" bIns="0"/>
          <a:lstStyle/>
          <a:p>
            <a:endParaRPr lang="en-US" dirty="0"/>
          </a:p>
        </p:txBody>
      </p:sp>
      <p:sp>
        <p:nvSpPr>
          <p:cNvPr id="22771" name="Oval 310"/>
          <p:cNvSpPr>
            <a:spLocks noChangeArrowheads="1"/>
          </p:cNvSpPr>
          <p:nvPr/>
        </p:nvSpPr>
        <p:spPr bwMode="auto">
          <a:xfrm>
            <a:off x="993775" y="5759450"/>
            <a:ext cx="117475" cy="88900"/>
          </a:xfrm>
          <a:prstGeom prst="ellipse">
            <a:avLst/>
          </a:prstGeom>
          <a:solidFill>
            <a:srgbClr val="000000"/>
          </a:solidFill>
          <a:ln w="19050">
            <a:solidFill>
              <a:srgbClr val="000000"/>
            </a:solidFill>
            <a:round/>
            <a:headEnd/>
            <a:tailEnd/>
          </a:ln>
        </p:spPr>
        <p:txBody>
          <a:bodyPr lIns="0" tIns="0" rIns="0" bIns="0"/>
          <a:lstStyle/>
          <a:p>
            <a:endParaRPr lang="en-US" dirty="0"/>
          </a:p>
        </p:txBody>
      </p:sp>
      <p:sp>
        <p:nvSpPr>
          <p:cNvPr id="22772" name="Oval 311"/>
          <p:cNvSpPr>
            <a:spLocks noChangeArrowheads="1"/>
          </p:cNvSpPr>
          <p:nvPr/>
        </p:nvSpPr>
        <p:spPr bwMode="auto">
          <a:xfrm>
            <a:off x="4648200" y="5859463"/>
            <a:ext cx="119063" cy="90487"/>
          </a:xfrm>
          <a:prstGeom prst="ellipse">
            <a:avLst/>
          </a:prstGeom>
          <a:solidFill>
            <a:srgbClr val="000000"/>
          </a:solidFill>
          <a:ln w="19050">
            <a:solidFill>
              <a:srgbClr val="000000"/>
            </a:solidFill>
            <a:round/>
            <a:headEnd/>
            <a:tailEnd/>
          </a:ln>
        </p:spPr>
        <p:txBody>
          <a:bodyPr lIns="0" tIns="0" rIns="0" bIns="0"/>
          <a:lstStyle/>
          <a:p>
            <a:endParaRPr lang="en-US" dirty="0"/>
          </a:p>
        </p:txBody>
      </p:sp>
      <p:sp>
        <p:nvSpPr>
          <p:cNvPr id="22773" name="Oval 312"/>
          <p:cNvSpPr>
            <a:spLocks noChangeArrowheads="1"/>
          </p:cNvSpPr>
          <p:nvPr/>
        </p:nvSpPr>
        <p:spPr bwMode="auto">
          <a:xfrm>
            <a:off x="3797300" y="5816600"/>
            <a:ext cx="117475" cy="88900"/>
          </a:xfrm>
          <a:prstGeom prst="ellipse">
            <a:avLst/>
          </a:prstGeom>
          <a:solidFill>
            <a:srgbClr val="000000"/>
          </a:solidFill>
          <a:ln w="19050">
            <a:solidFill>
              <a:srgbClr val="000000"/>
            </a:solidFill>
            <a:round/>
            <a:headEnd/>
            <a:tailEnd/>
          </a:ln>
        </p:spPr>
        <p:txBody>
          <a:bodyPr lIns="0" tIns="0" rIns="0" bIns="0"/>
          <a:lstStyle/>
          <a:p>
            <a:endParaRPr lang="en-US" dirty="0"/>
          </a:p>
        </p:txBody>
      </p:sp>
      <p:sp>
        <p:nvSpPr>
          <p:cNvPr id="22774" name="Oval 313"/>
          <p:cNvSpPr>
            <a:spLocks noChangeArrowheads="1"/>
          </p:cNvSpPr>
          <p:nvPr/>
        </p:nvSpPr>
        <p:spPr bwMode="auto">
          <a:xfrm>
            <a:off x="4443413" y="5842000"/>
            <a:ext cx="115887" cy="88900"/>
          </a:xfrm>
          <a:prstGeom prst="ellipse">
            <a:avLst/>
          </a:prstGeom>
          <a:solidFill>
            <a:srgbClr val="000000"/>
          </a:solidFill>
          <a:ln w="19050">
            <a:solidFill>
              <a:srgbClr val="000000"/>
            </a:solidFill>
            <a:round/>
            <a:headEnd/>
            <a:tailEnd/>
          </a:ln>
        </p:spPr>
        <p:txBody>
          <a:bodyPr lIns="0" tIns="0" rIns="0" bIns="0"/>
          <a:lstStyle/>
          <a:p>
            <a:endParaRPr lang="en-US" dirty="0"/>
          </a:p>
        </p:txBody>
      </p:sp>
      <p:grpSp>
        <p:nvGrpSpPr>
          <p:cNvPr id="2" name="Group 314"/>
          <p:cNvGrpSpPr>
            <a:grpSpLocks/>
          </p:cNvGrpSpPr>
          <p:nvPr/>
        </p:nvGrpSpPr>
        <p:grpSpPr bwMode="auto">
          <a:xfrm>
            <a:off x="774700" y="5341938"/>
            <a:ext cx="146050" cy="334962"/>
            <a:chOff x="736" y="4167"/>
            <a:chExt cx="101" cy="239"/>
          </a:xfrm>
        </p:grpSpPr>
        <p:sp>
          <p:nvSpPr>
            <p:cNvPr id="22897" name="Freeform 315"/>
            <p:cNvSpPr>
              <a:spLocks/>
            </p:cNvSpPr>
            <p:nvPr/>
          </p:nvSpPr>
          <p:spPr bwMode="auto">
            <a:xfrm>
              <a:off x="736" y="4167"/>
              <a:ext cx="101" cy="73"/>
            </a:xfrm>
            <a:custGeom>
              <a:avLst/>
              <a:gdLst>
                <a:gd name="T0" fmla="*/ 51 w 101"/>
                <a:gd name="T1" fmla="*/ 0 h 73"/>
                <a:gd name="T2" fmla="*/ 61 w 101"/>
                <a:gd name="T3" fmla="*/ 27 h 73"/>
                <a:gd name="T4" fmla="*/ 100 w 101"/>
                <a:gd name="T5" fmla="*/ 27 h 73"/>
                <a:gd name="T6" fmla="*/ 69 w 101"/>
                <a:gd name="T7" fmla="*/ 45 h 73"/>
                <a:gd name="T8" fmla="*/ 81 w 101"/>
                <a:gd name="T9" fmla="*/ 72 h 73"/>
                <a:gd name="T10" fmla="*/ 51 w 101"/>
                <a:gd name="T11" fmla="*/ 56 h 73"/>
                <a:gd name="T12" fmla="*/ 19 w 101"/>
                <a:gd name="T13" fmla="*/ 72 h 73"/>
                <a:gd name="T14" fmla="*/ 31 w 101"/>
                <a:gd name="T15" fmla="*/ 45 h 73"/>
                <a:gd name="T16" fmla="*/ 0 w 101"/>
                <a:gd name="T17" fmla="*/ 27 h 73"/>
                <a:gd name="T18" fmla="*/ 39 w 101"/>
                <a:gd name="T19" fmla="*/ 27 h 73"/>
                <a:gd name="T20" fmla="*/ 39 w 101"/>
                <a:gd name="T21" fmla="*/ 27 h 73"/>
                <a:gd name="T22" fmla="*/ 51 w 101"/>
                <a:gd name="T23" fmla="*/ 0 h 73"/>
                <a:gd name="T24" fmla="*/ 51 w 101"/>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1"/>
                <a:gd name="T40" fmla="*/ 0 h 73"/>
                <a:gd name="T41" fmla="*/ 101 w 101"/>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1" h="73">
                  <a:moveTo>
                    <a:pt x="51" y="0"/>
                  </a:moveTo>
                  <a:lnTo>
                    <a:pt x="61" y="27"/>
                  </a:lnTo>
                  <a:lnTo>
                    <a:pt x="100" y="27"/>
                  </a:lnTo>
                  <a:lnTo>
                    <a:pt x="69" y="45"/>
                  </a:lnTo>
                  <a:lnTo>
                    <a:pt x="81" y="72"/>
                  </a:lnTo>
                  <a:lnTo>
                    <a:pt x="51" y="56"/>
                  </a:lnTo>
                  <a:lnTo>
                    <a:pt x="19" y="72"/>
                  </a:lnTo>
                  <a:lnTo>
                    <a:pt x="31" y="45"/>
                  </a:lnTo>
                  <a:lnTo>
                    <a:pt x="0" y="27"/>
                  </a:lnTo>
                  <a:lnTo>
                    <a:pt x="39" y="27"/>
                  </a:lnTo>
                  <a:lnTo>
                    <a:pt x="51" y="0"/>
                  </a:lnTo>
                </a:path>
              </a:pathLst>
            </a:custGeom>
            <a:solidFill>
              <a:srgbClr val="000000"/>
            </a:solidFill>
            <a:ln w="9525">
              <a:solidFill>
                <a:srgbClr val="000000"/>
              </a:solidFill>
              <a:round/>
              <a:headEnd/>
              <a:tailEnd/>
            </a:ln>
          </p:spPr>
          <p:txBody>
            <a:bodyPr lIns="0" tIns="0" rIns="0" bIns="0"/>
            <a:lstStyle/>
            <a:p>
              <a:endParaRPr lang="en-US" dirty="0"/>
            </a:p>
          </p:txBody>
        </p:sp>
        <p:sp>
          <p:nvSpPr>
            <p:cNvPr id="22898" name="Text Box 316"/>
            <p:cNvSpPr txBox="1">
              <a:spLocks noChangeArrowheads="1"/>
            </p:cNvSpPr>
            <p:nvPr/>
          </p:nvSpPr>
          <p:spPr bwMode="auto">
            <a:xfrm>
              <a:off x="758" y="4194"/>
              <a:ext cx="60" cy="212"/>
            </a:xfrm>
            <a:prstGeom prst="rect">
              <a:avLst/>
            </a:prstGeom>
            <a:noFill/>
            <a:ln w="9525">
              <a:noFill/>
              <a:miter lim="800000"/>
              <a:headEnd/>
              <a:tailEnd/>
            </a:ln>
          </p:spPr>
          <p:txBody>
            <a:bodyPr lIns="0" tIns="0" rIns="0" bIns="0"/>
            <a:lstStyle/>
            <a:p>
              <a:pPr algn="ctr" defTabSz="409575">
                <a:buClr>
                  <a:srgbClr val="0000FF"/>
                </a:buClr>
                <a:buSzPct val="90000"/>
                <a:buFont typeface="Monotype Sorts" pitchFamily="2" charset="2"/>
                <a:buNone/>
              </a:pPr>
              <a:r>
                <a:rPr lang="en-US" sz="1900" dirty="0">
                  <a:solidFill>
                    <a:srgbClr val="000000"/>
                  </a:solidFill>
                  <a:latin typeface="Agilent TT Cond" pitchFamily="34" charset="0"/>
                </a:rPr>
                <a:t> </a:t>
              </a:r>
              <a:endParaRPr lang="en-US" sz="2200" dirty="0">
                <a:latin typeface="Agilent TT Cond" pitchFamily="34" charset="0"/>
              </a:endParaRPr>
            </a:p>
          </p:txBody>
        </p:sp>
      </p:grpSp>
      <p:grpSp>
        <p:nvGrpSpPr>
          <p:cNvPr id="3" name="Group 317"/>
          <p:cNvGrpSpPr>
            <a:grpSpLocks/>
          </p:cNvGrpSpPr>
          <p:nvPr/>
        </p:nvGrpSpPr>
        <p:grpSpPr bwMode="auto">
          <a:xfrm>
            <a:off x="1352550" y="5353050"/>
            <a:ext cx="146050" cy="333375"/>
            <a:chOff x="1129" y="4138"/>
            <a:chExt cx="101" cy="238"/>
          </a:xfrm>
        </p:grpSpPr>
        <p:sp>
          <p:nvSpPr>
            <p:cNvPr id="22895" name="Freeform 318"/>
            <p:cNvSpPr>
              <a:spLocks/>
            </p:cNvSpPr>
            <p:nvPr/>
          </p:nvSpPr>
          <p:spPr bwMode="auto">
            <a:xfrm>
              <a:off x="1129" y="4138"/>
              <a:ext cx="101" cy="73"/>
            </a:xfrm>
            <a:custGeom>
              <a:avLst/>
              <a:gdLst>
                <a:gd name="T0" fmla="*/ 49 w 101"/>
                <a:gd name="T1" fmla="*/ 0 h 73"/>
                <a:gd name="T2" fmla="*/ 61 w 101"/>
                <a:gd name="T3" fmla="*/ 25 h 73"/>
                <a:gd name="T4" fmla="*/ 100 w 101"/>
                <a:gd name="T5" fmla="*/ 25 h 73"/>
                <a:gd name="T6" fmla="*/ 69 w 101"/>
                <a:gd name="T7" fmla="*/ 44 h 73"/>
                <a:gd name="T8" fmla="*/ 81 w 101"/>
                <a:gd name="T9" fmla="*/ 72 h 73"/>
                <a:gd name="T10" fmla="*/ 49 w 101"/>
                <a:gd name="T11" fmla="*/ 54 h 73"/>
                <a:gd name="T12" fmla="*/ 19 w 101"/>
                <a:gd name="T13" fmla="*/ 72 h 73"/>
                <a:gd name="T14" fmla="*/ 31 w 101"/>
                <a:gd name="T15" fmla="*/ 44 h 73"/>
                <a:gd name="T16" fmla="*/ 0 w 101"/>
                <a:gd name="T17" fmla="*/ 26 h 73"/>
                <a:gd name="T18" fmla="*/ 39 w 101"/>
                <a:gd name="T19" fmla="*/ 26 h 73"/>
                <a:gd name="T20" fmla="*/ 39 w 101"/>
                <a:gd name="T21" fmla="*/ 25 h 73"/>
                <a:gd name="T22" fmla="*/ 49 w 101"/>
                <a:gd name="T23" fmla="*/ 0 h 73"/>
                <a:gd name="T24" fmla="*/ 49 w 101"/>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1"/>
                <a:gd name="T40" fmla="*/ 0 h 73"/>
                <a:gd name="T41" fmla="*/ 101 w 101"/>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1" h="73">
                  <a:moveTo>
                    <a:pt x="49" y="0"/>
                  </a:moveTo>
                  <a:lnTo>
                    <a:pt x="61" y="25"/>
                  </a:lnTo>
                  <a:lnTo>
                    <a:pt x="100" y="25"/>
                  </a:lnTo>
                  <a:lnTo>
                    <a:pt x="69" y="44"/>
                  </a:lnTo>
                  <a:lnTo>
                    <a:pt x="81" y="72"/>
                  </a:lnTo>
                  <a:lnTo>
                    <a:pt x="49" y="54"/>
                  </a:lnTo>
                  <a:lnTo>
                    <a:pt x="19" y="72"/>
                  </a:lnTo>
                  <a:lnTo>
                    <a:pt x="31" y="44"/>
                  </a:lnTo>
                  <a:lnTo>
                    <a:pt x="0" y="26"/>
                  </a:lnTo>
                  <a:lnTo>
                    <a:pt x="39" y="26"/>
                  </a:lnTo>
                  <a:lnTo>
                    <a:pt x="39" y="25"/>
                  </a:lnTo>
                  <a:lnTo>
                    <a:pt x="49" y="0"/>
                  </a:lnTo>
                </a:path>
              </a:pathLst>
            </a:custGeom>
            <a:solidFill>
              <a:srgbClr val="000000"/>
            </a:solidFill>
            <a:ln w="9525">
              <a:solidFill>
                <a:srgbClr val="000000"/>
              </a:solidFill>
              <a:round/>
              <a:headEnd/>
              <a:tailEnd/>
            </a:ln>
          </p:spPr>
          <p:txBody>
            <a:bodyPr lIns="0" tIns="0" rIns="0" bIns="0"/>
            <a:lstStyle/>
            <a:p>
              <a:endParaRPr lang="en-US" dirty="0"/>
            </a:p>
          </p:txBody>
        </p:sp>
        <p:sp>
          <p:nvSpPr>
            <p:cNvPr id="22896" name="Text Box 319"/>
            <p:cNvSpPr txBox="1">
              <a:spLocks noChangeArrowheads="1"/>
            </p:cNvSpPr>
            <p:nvPr/>
          </p:nvSpPr>
          <p:spPr bwMode="auto">
            <a:xfrm>
              <a:off x="1151" y="4164"/>
              <a:ext cx="60" cy="212"/>
            </a:xfrm>
            <a:prstGeom prst="rect">
              <a:avLst/>
            </a:prstGeom>
            <a:noFill/>
            <a:ln w="9525">
              <a:noFill/>
              <a:miter lim="800000"/>
              <a:headEnd/>
              <a:tailEnd/>
            </a:ln>
          </p:spPr>
          <p:txBody>
            <a:bodyPr lIns="0" tIns="0" rIns="0" bIns="0"/>
            <a:lstStyle/>
            <a:p>
              <a:pPr algn="ctr" defTabSz="409575">
                <a:buClr>
                  <a:srgbClr val="0000FF"/>
                </a:buClr>
                <a:buSzPct val="90000"/>
                <a:buFont typeface="Monotype Sorts" pitchFamily="2" charset="2"/>
                <a:buNone/>
              </a:pPr>
              <a:r>
                <a:rPr lang="en-US" sz="1900" dirty="0">
                  <a:solidFill>
                    <a:srgbClr val="000000"/>
                  </a:solidFill>
                  <a:latin typeface="Agilent TT Cond" pitchFamily="34" charset="0"/>
                </a:rPr>
                <a:t> </a:t>
              </a:r>
              <a:endParaRPr lang="en-US" sz="2200" dirty="0">
                <a:latin typeface="Agilent TT Cond" pitchFamily="34" charset="0"/>
              </a:endParaRPr>
            </a:p>
          </p:txBody>
        </p:sp>
      </p:grpSp>
      <p:grpSp>
        <p:nvGrpSpPr>
          <p:cNvPr id="4" name="Group 320"/>
          <p:cNvGrpSpPr>
            <a:grpSpLocks/>
          </p:cNvGrpSpPr>
          <p:nvPr/>
        </p:nvGrpSpPr>
        <p:grpSpPr bwMode="auto">
          <a:xfrm>
            <a:off x="1708150" y="5449888"/>
            <a:ext cx="146050" cy="334962"/>
            <a:chOff x="1330" y="4227"/>
            <a:chExt cx="101" cy="239"/>
          </a:xfrm>
        </p:grpSpPr>
        <p:sp>
          <p:nvSpPr>
            <p:cNvPr id="22893" name="Freeform 321"/>
            <p:cNvSpPr>
              <a:spLocks/>
            </p:cNvSpPr>
            <p:nvPr/>
          </p:nvSpPr>
          <p:spPr bwMode="auto">
            <a:xfrm>
              <a:off x="1330" y="4227"/>
              <a:ext cx="101" cy="73"/>
            </a:xfrm>
            <a:custGeom>
              <a:avLst/>
              <a:gdLst>
                <a:gd name="T0" fmla="*/ 50 w 101"/>
                <a:gd name="T1" fmla="*/ 0 h 73"/>
                <a:gd name="T2" fmla="*/ 61 w 101"/>
                <a:gd name="T3" fmla="*/ 27 h 73"/>
                <a:gd name="T4" fmla="*/ 100 w 101"/>
                <a:gd name="T5" fmla="*/ 27 h 73"/>
                <a:gd name="T6" fmla="*/ 70 w 101"/>
                <a:gd name="T7" fmla="*/ 45 h 73"/>
                <a:gd name="T8" fmla="*/ 81 w 101"/>
                <a:gd name="T9" fmla="*/ 72 h 73"/>
                <a:gd name="T10" fmla="*/ 50 w 101"/>
                <a:gd name="T11" fmla="*/ 56 h 73"/>
                <a:gd name="T12" fmla="*/ 19 w 101"/>
                <a:gd name="T13" fmla="*/ 72 h 73"/>
                <a:gd name="T14" fmla="*/ 31 w 101"/>
                <a:gd name="T15" fmla="*/ 45 h 73"/>
                <a:gd name="T16" fmla="*/ 0 w 101"/>
                <a:gd name="T17" fmla="*/ 27 h 73"/>
                <a:gd name="T18" fmla="*/ 39 w 101"/>
                <a:gd name="T19" fmla="*/ 27 h 73"/>
                <a:gd name="T20" fmla="*/ 39 w 101"/>
                <a:gd name="T21" fmla="*/ 27 h 73"/>
                <a:gd name="T22" fmla="*/ 50 w 101"/>
                <a:gd name="T23" fmla="*/ 0 h 73"/>
                <a:gd name="T24" fmla="*/ 50 w 101"/>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1"/>
                <a:gd name="T40" fmla="*/ 0 h 73"/>
                <a:gd name="T41" fmla="*/ 101 w 101"/>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1" h="73">
                  <a:moveTo>
                    <a:pt x="50" y="0"/>
                  </a:moveTo>
                  <a:lnTo>
                    <a:pt x="61" y="27"/>
                  </a:lnTo>
                  <a:lnTo>
                    <a:pt x="100" y="27"/>
                  </a:lnTo>
                  <a:lnTo>
                    <a:pt x="70" y="45"/>
                  </a:lnTo>
                  <a:lnTo>
                    <a:pt x="81" y="72"/>
                  </a:lnTo>
                  <a:lnTo>
                    <a:pt x="50" y="56"/>
                  </a:lnTo>
                  <a:lnTo>
                    <a:pt x="19" y="72"/>
                  </a:lnTo>
                  <a:lnTo>
                    <a:pt x="31" y="45"/>
                  </a:lnTo>
                  <a:lnTo>
                    <a:pt x="0" y="27"/>
                  </a:lnTo>
                  <a:lnTo>
                    <a:pt x="39" y="27"/>
                  </a:lnTo>
                  <a:lnTo>
                    <a:pt x="50" y="0"/>
                  </a:lnTo>
                </a:path>
              </a:pathLst>
            </a:custGeom>
            <a:solidFill>
              <a:srgbClr val="000000"/>
            </a:solidFill>
            <a:ln w="9525">
              <a:solidFill>
                <a:srgbClr val="000000"/>
              </a:solidFill>
              <a:round/>
              <a:headEnd/>
              <a:tailEnd/>
            </a:ln>
          </p:spPr>
          <p:txBody>
            <a:bodyPr lIns="0" tIns="0" rIns="0" bIns="0"/>
            <a:lstStyle/>
            <a:p>
              <a:endParaRPr lang="en-US" dirty="0"/>
            </a:p>
          </p:txBody>
        </p:sp>
        <p:sp>
          <p:nvSpPr>
            <p:cNvPr id="22894" name="Text Box 322"/>
            <p:cNvSpPr txBox="1">
              <a:spLocks noChangeArrowheads="1"/>
            </p:cNvSpPr>
            <p:nvPr/>
          </p:nvSpPr>
          <p:spPr bwMode="auto">
            <a:xfrm>
              <a:off x="1352" y="4254"/>
              <a:ext cx="60" cy="212"/>
            </a:xfrm>
            <a:prstGeom prst="rect">
              <a:avLst/>
            </a:prstGeom>
            <a:noFill/>
            <a:ln w="9525">
              <a:noFill/>
              <a:miter lim="800000"/>
              <a:headEnd/>
              <a:tailEnd/>
            </a:ln>
          </p:spPr>
          <p:txBody>
            <a:bodyPr lIns="0" tIns="0" rIns="0" bIns="0"/>
            <a:lstStyle/>
            <a:p>
              <a:pPr algn="ctr" defTabSz="409575">
                <a:buClr>
                  <a:srgbClr val="0000FF"/>
                </a:buClr>
                <a:buSzPct val="90000"/>
                <a:buFont typeface="Monotype Sorts" pitchFamily="2" charset="2"/>
                <a:buNone/>
              </a:pPr>
              <a:r>
                <a:rPr lang="en-US" sz="1900" dirty="0">
                  <a:solidFill>
                    <a:srgbClr val="000000"/>
                  </a:solidFill>
                  <a:latin typeface="Agilent TT Cond" pitchFamily="34" charset="0"/>
                </a:rPr>
                <a:t> </a:t>
              </a:r>
              <a:endParaRPr lang="en-US" sz="2200" dirty="0">
                <a:latin typeface="Agilent TT Cond" pitchFamily="34" charset="0"/>
              </a:endParaRPr>
            </a:p>
          </p:txBody>
        </p:sp>
      </p:grpSp>
      <p:grpSp>
        <p:nvGrpSpPr>
          <p:cNvPr id="5" name="Group 323"/>
          <p:cNvGrpSpPr>
            <a:grpSpLocks/>
          </p:cNvGrpSpPr>
          <p:nvPr/>
        </p:nvGrpSpPr>
        <p:grpSpPr bwMode="auto">
          <a:xfrm>
            <a:off x="2106613" y="5481638"/>
            <a:ext cx="147637" cy="334962"/>
            <a:chOff x="1608" y="4190"/>
            <a:chExt cx="102" cy="239"/>
          </a:xfrm>
        </p:grpSpPr>
        <p:sp>
          <p:nvSpPr>
            <p:cNvPr id="22891" name="Freeform 324"/>
            <p:cNvSpPr>
              <a:spLocks/>
            </p:cNvSpPr>
            <p:nvPr/>
          </p:nvSpPr>
          <p:spPr bwMode="auto">
            <a:xfrm>
              <a:off x="1608" y="4190"/>
              <a:ext cx="102" cy="73"/>
            </a:xfrm>
            <a:custGeom>
              <a:avLst/>
              <a:gdLst>
                <a:gd name="T0" fmla="*/ 50 w 102"/>
                <a:gd name="T1" fmla="*/ 0 h 73"/>
                <a:gd name="T2" fmla="*/ 62 w 102"/>
                <a:gd name="T3" fmla="*/ 26 h 73"/>
                <a:gd name="T4" fmla="*/ 101 w 102"/>
                <a:gd name="T5" fmla="*/ 26 h 73"/>
                <a:gd name="T6" fmla="*/ 70 w 102"/>
                <a:gd name="T7" fmla="*/ 44 h 73"/>
                <a:gd name="T8" fmla="*/ 82 w 102"/>
                <a:gd name="T9" fmla="*/ 72 h 73"/>
                <a:gd name="T10" fmla="*/ 50 w 102"/>
                <a:gd name="T11" fmla="*/ 55 h 73"/>
                <a:gd name="T12" fmla="*/ 19 w 102"/>
                <a:gd name="T13" fmla="*/ 72 h 73"/>
                <a:gd name="T14" fmla="*/ 31 w 102"/>
                <a:gd name="T15" fmla="*/ 44 h 73"/>
                <a:gd name="T16" fmla="*/ 0 w 102"/>
                <a:gd name="T17" fmla="*/ 26 h 73"/>
                <a:gd name="T18" fmla="*/ 38 w 102"/>
                <a:gd name="T19" fmla="*/ 26 h 73"/>
                <a:gd name="T20" fmla="*/ 38 w 102"/>
                <a:gd name="T21" fmla="*/ 26 h 73"/>
                <a:gd name="T22" fmla="*/ 50 w 102"/>
                <a:gd name="T23" fmla="*/ 0 h 73"/>
                <a:gd name="T24" fmla="*/ 50 w 102"/>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73"/>
                <a:gd name="T41" fmla="*/ 102 w 102"/>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73">
                  <a:moveTo>
                    <a:pt x="50" y="0"/>
                  </a:moveTo>
                  <a:lnTo>
                    <a:pt x="62" y="26"/>
                  </a:lnTo>
                  <a:lnTo>
                    <a:pt x="101" y="26"/>
                  </a:lnTo>
                  <a:lnTo>
                    <a:pt x="70" y="44"/>
                  </a:lnTo>
                  <a:lnTo>
                    <a:pt x="82" y="72"/>
                  </a:lnTo>
                  <a:lnTo>
                    <a:pt x="50" y="55"/>
                  </a:lnTo>
                  <a:lnTo>
                    <a:pt x="19" y="72"/>
                  </a:lnTo>
                  <a:lnTo>
                    <a:pt x="31" y="44"/>
                  </a:lnTo>
                  <a:lnTo>
                    <a:pt x="0" y="26"/>
                  </a:lnTo>
                  <a:lnTo>
                    <a:pt x="38" y="26"/>
                  </a:lnTo>
                  <a:lnTo>
                    <a:pt x="50" y="0"/>
                  </a:lnTo>
                </a:path>
              </a:pathLst>
            </a:custGeom>
            <a:solidFill>
              <a:srgbClr val="000000"/>
            </a:solidFill>
            <a:ln w="9525">
              <a:solidFill>
                <a:srgbClr val="000000"/>
              </a:solidFill>
              <a:round/>
              <a:headEnd/>
              <a:tailEnd/>
            </a:ln>
          </p:spPr>
          <p:txBody>
            <a:bodyPr lIns="0" tIns="0" rIns="0" bIns="0"/>
            <a:lstStyle/>
            <a:p>
              <a:endParaRPr lang="en-US" dirty="0"/>
            </a:p>
          </p:txBody>
        </p:sp>
        <p:sp>
          <p:nvSpPr>
            <p:cNvPr id="22892" name="Text Box 325"/>
            <p:cNvSpPr txBox="1">
              <a:spLocks noChangeArrowheads="1"/>
            </p:cNvSpPr>
            <p:nvPr/>
          </p:nvSpPr>
          <p:spPr bwMode="auto">
            <a:xfrm>
              <a:off x="1630" y="4217"/>
              <a:ext cx="60" cy="212"/>
            </a:xfrm>
            <a:prstGeom prst="rect">
              <a:avLst/>
            </a:prstGeom>
            <a:noFill/>
            <a:ln w="9525">
              <a:noFill/>
              <a:miter lim="800000"/>
              <a:headEnd/>
              <a:tailEnd/>
            </a:ln>
          </p:spPr>
          <p:txBody>
            <a:bodyPr lIns="0" tIns="0" rIns="0" bIns="0"/>
            <a:lstStyle/>
            <a:p>
              <a:pPr algn="ctr" defTabSz="409575">
                <a:buClr>
                  <a:srgbClr val="0000FF"/>
                </a:buClr>
                <a:buSzPct val="90000"/>
                <a:buFont typeface="Monotype Sorts" pitchFamily="2" charset="2"/>
                <a:buNone/>
              </a:pPr>
              <a:r>
                <a:rPr lang="en-US" sz="1900" dirty="0">
                  <a:solidFill>
                    <a:srgbClr val="000000"/>
                  </a:solidFill>
                  <a:latin typeface="Agilent TT Cond" pitchFamily="34" charset="0"/>
                </a:rPr>
                <a:t> </a:t>
              </a:r>
              <a:endParaRPr lang="en-US" sz="2200" dirty="0">
                <a:latin typeface="Agilent TT Cond" pitchFamily="34" charset="0"/>
              </a:endParaRPr>
            </a:p>
          </p:txBody>
        </p:sp>
      </p:grpSp>
      <p:grpSp>
        <p:nvGrpSpPr>
          <p:cNvPr id="6" name="Group 326"/>
          <p:cNvGrpSpPr>
            <a:grpSpLocks/>
          </p:cNvGrpSpPr>
          <p:nvPr/>
        </p:nvGrpSpPr>
        <p:grpSpPr bwMode="auto">
          <a:xfrm>
            <a:off x="2447925" y="5487988"/>
            <a:ext cx="149225" cy="333375"/>
            <a:chOff x="1870" y="4276"/>
            <a:chExt cx="103" cy="238"/>
          </a:xfrm>
        </p:grpSpPr>
        <p:sp>
          <p:nvSpPr>
            <p:cNvPr id="22889" name="Freeform 327"/>
            <p:cNvSpPr>
              <a:spLocks/>
            </p:cNvSpPr>
            <p:nvPr/>
          </p:nvSpPr>
          <p:spPr bwMode="auto">
            <a:xfrm>
              <a:off x="1870" y="4276"/>
              <a:ext cx="103" cy="73"/>
            </a:xfrm>
            <a:custGeom>
              <a:avLst/>
              <a:gdLst>
                <a:gd name="T0" fmla="*/ 51 w 103"/>
                <a:gd name="T1" fmla="*/ 0 h 73"/>
                <a:gd name="T2" fmla="*/ 62 w 103"/>
                <a:gd name="T3" fmla="*/ 26 h 73"/>
                <a:gd name="T4" fmla="*/ 102 w 103"/>
                <a:gd name="T5" fmla="*/ 26 h 73"/>
                <a:gd name="T6" fmla="*/ 70 w 103"/>
                <a:gd name="T7" fmla="*/ 44 h 73"/>
                <a:gd name="T8" fmla="*/ 82 w 103"/>
                <a:gd name="T9" fmla="*/ 72 h 73"/>
                <a:gd name="T10" fmla="*/ 51 w 103"/>
                <a:gd name="T11" fmla="*/ 56 h 73"/>
                <a:gd name="T12" fmla="*/ 20 w 103"/>
                <a:gd name="T13" fmla="*/ 72 h 73"/>
                <a:gd name="T14" fmla="*/ 32 w 103"/>
                <a:gd name="T15" fmla="*/ 44 h 73"/>
                <a:gd name="T16" fmla="*/ 0 w 103"/>
                <a:gd name="T17" fmla="*/ 27 h 73"/>
                <a:gd name="T18" fmla="*/ 40 w 103"/>
                <a:gd name="T19" fmla="*/ 27 h 73"/>
                <a:gd name="T20" fmla="*/ 40 w 103"/>
                <a:gd name="T21" fmla="*/ 26 h 73"/>
                <a:gd name="T22" fmla="*/ 51 w 103"/>
                <a:gd name="T23" fmla="*/ 0 h 73"/>
                <a:gd name="T24" fmla="*/ 51 w 103"/>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3"/>
                <a:gd name="T40" fmla="*/ 0 h 73"/>
                <a:gd name="T41" fmla="*/ 103 w 103"/>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3" h="73">
                  <a:moveTo>
                    <a:pt x="51" y="0"/>
                  </a:moveTo>
                  <a:lnTo>
                    <a:pt x="62" y="26"/>
                  </a:lnTo>
                  <a:lnTo>
                    <a:pt x="102" y="26"/>
                  </a:lnTo>
                  <a:lnTo>
                    <a:pt x="70" y="44"/>
                  </a:lnTo>
                  <a:lnTo>
                    <a:pt x="82" y="72"/>
                  </a:lnTo>
                  <a:lnTo>
                    <a:pt x="51" y="56"/>
                  </a:lnTo>
                  <a:lnTo>
                    <a:pt x="20" y="72"/>
                  </a:lnTo>
                  <a:lnTo>
                    <a:pt x="32" y="44"/>
                  </a:lnTo>
                  <a:lnTo>
                    <a:pt x="0" y="27"/>
                  </a:lnTo>
                  <a:lnTo>
                    <a:pt x="40" y="27"/>
                  </a:lnTo>
                  <a:lnTo>
                    <a:pt x="40" y="26"/>
                  </a:lnTo>
                  <a:lnTo>
                    <a:pt x="51" y="0"/>
                  </a:lnTo>
                </a:path>
              </a:pathLst>
            </a:custGeom>
            <a:solidFill>
              <a:srgbClr val="000000"/>
            </a:solidFill>
            <a:ln w="9525">
              <a:solidFill>
                <a:srgbClr val="000000"/>
              </a:solidFill>
              <a:round/>
              <a:headEnd/>
              <a:tailEnd/>
            </a:ln>
          </p:spPr>
          <p:txBody>
            <a:bodyPr lIns="0" tIns="0" rIns="0" bIns="0"/>
            <a:lstStyle/>
            <a:p>
              <a:endParaRPr lang="en-US" dirty="0"/>
            </a:p>
          </p:txBody>
        </p:sp>
        <p:sp>
          <p:nvSpPr>
            <p:cNvPr id="22890" name="Text Box 328"/>
            <p:cNvSpPr txBox="1">
              <a:spLocks noChangeArrowheads="1"/>
            </p:cNvSpPr>
            <p:nvPr/>
          </p:nvSpPr>
          <p:spPr bwMode="auto">
            <a:xfrm>
              <a:off x="1893" y="4303"/>
              <a:ext cx="60" cy="211"/>
            </a:xfrm>
            <a:prstGeom prst="rect">
              <a:avLst/>
            </a:prstGeom>
            <a:noFill/>
            <a:ln w="9525">
              <a:noFill/>
              <a:miter lim="800000"/>
              <a:headEnd/>
              <a:tailEnd/>
            </a:ln>
          </p:spPr>
          <p:txBody>
            <a:bodyPr lIns="0" tIns="0" rIns="0" bIns="0"/>
            <a:lstStyle/>
            <a:p>
              <a:pPr algn="ctr" defTabSz="409575">
                <a:buClr>
                  <a:srgbClr val="0000FF"/>
                </a:buClr>
                <a:buSzPct val="90000"/>
                <a:buFont typeface="Monotype Sorts" pitchFamily="2" charset="2"/>
                <a:buNone/>
              </a:pPr>
              <a:r>
                <a:rPr lang="en-US" sz="1900" dirty="0">
                  <a:solidFill>
                    <a:srgbClr val="000000"/>
                  </a:solidFill>
                  <a:latin typeface="Agilent TT Cond" pitchFamily="34" charset="0"/>
                </a:rPr>
                <a:t> </a:t>
              </a:r>
              <a:endParaRPr lang="en-US" sz="2200" dirty="0">
                <a:latin typeface="Agilent TT Cond" pitchFamily="34" charset="0"/>
              </a:endParaRPr>
            </a:p>
          </p:txBody>
        </p:sp>
      </p:grpSp>
      <p:grpSp>
        <p:nvGrpSpPr>
          <p:cNvPr id="7" name="Group 329"/>
          <p:cNvGrpSpPr>
            <a:grpSpLocks/>
          </p:cNvGrpSpPr>
          <p:nvPr/>
        </p:nvGrpSpPr>
        <p:grpSpPr bwMode="auto">
          <a:xfrm>
            <a:off x="2836863" y="5392738"/>
            <a:ext cx="147637" cy="334962"/>
            <a:chOff x="2153" y="4190"/>
            <a:chExt cx="102" cy="239"/>
          </a:xfrm>
        </p:grpSpPr>
        <p:sp>
          <p:nvSpPr>
            <p:cNvPr id="22887" name="Freeform 330"/>
            <p:cNvSpPr>
              <a:spLocks/>
            </p:cNvSpPr>
            <p:nvPr/>
          </p:nvSpPr>
          <p:spPr bwMode="auto">
            <a:xfrm>
              <a:off x="2153" y="4190"/>
              <a:ext cx="102" cy="73"/>
            </a:xfrm>
            <a:custGeom>
              <a:avLst/>
              <a:gdLst>
                <a:gd name="T0" fmla="*/ 50 w 102"/>
                <a:gd name="T1" fmla="*/ 0 h 73"/>
                <a:gd name="T2" fmla="*/ 61 w 102"/>
                <a:gd name="T3" fmla="*/ 26 h 73"/>
                <a:gd name="T4" fmla="*/ 101 w 102"/>
                <a:gd name="T5" fmla="*/ 26 h 73"/>
                <a:gd name="T6" fmla="*/ 69 w 102"/>
                <a:gd name="T7" fmla="*/ 44 h 73"/>
                <a:gd name="T8" fmla="*/ 81 w 102"/>
                <a:gd name="T9" fmla="*/ 72 h 73"/>
                <a:gd name="T10" fmla="*/ 50 w 102"/>
                <a:gd name="T11" fmla="*/ 55 h 73"/>
                <a:gd name="T12" fmla="*/ 19 w 102"/>
                <a:gd name="T13" fmla="*/ 72 h 73"/>
                <a:gd name="T14" fmla="*/ 31 w 102"/>
                <a:gd name="T15" fmla="*/ 44 h 73"/>
                <a:gd name="T16" fmla="*/ 0 w 102"/>
                <a:gd name="T17" fmla="*/ 26 h 73"/>
                <a:gd name="T18" fmla="*/ 39 w 102"/>
                <a:gd name="T19" fmla="*/ 26 h 73"/>
                <a:gd name="T20" fmla="*/ 39 w 102"/>
                <a:gd name="T21" fmla="*/ 26 h 73"/>
                <a:gd name="T22" fmla="*/ 50 w 102"/>
                <a:gd name="T23" fmla="*/ 0 h 73"/>
                <a:gd name="T24" fmla="*/ 50 w 102"/>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73"/>
                <a:gd name="T41" fmla="*/ 102 w 102"/>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73">
                  <a:moveTo>
                    <a:pt x="50" y="0"/>
                  </a:moveTo>
                  <a:lnTo>
                    <a:pt x="61" y="26"/>
                  </a:lnTo>
                  <a:lnTo>
                    <a:pt x="101" y="26"/>
                  </a:lnTo>
                  <a:lnTo>
                    <a:pt x="69" y="44"/>
                  </a:lnTo>
                  <a:lnTo>
                    <a:pt x="81" y="72"/>
                  </a:lnTo>
                  <a:lnTo>
                    <a:pt x="50" y="55"/>
                  </a:lnTo>
                  <a:lnTo>
                    <a:pt x="19" y="72"/>
                  </a:lnTo>
                  <a:lnTo>
                    <a:pt x="31" y="44"/>
                  </a:lnTo>
                  <a:lnTo>
                    <a:pt x="0" y="26"/>
                  </a:lnTo>
                  <a:lnTo>
                    <a:pt x="39" y="26"/>
                  </a:lnTo>
                  <a:lnTo>
                    <a:pt x="50" y="0"/>
                  </a:lnTo>
                </a:path>
              </a:pathLst>
            </a:custGeom>
            <a:solidFill>
              <a:srgbClr val="000000"/>
            </a:solidFill>
            <a:ln w="9525">
              <a:solidFill>
                <a:srgbClr val="000000"/>
              </a:solidFill>
              <a:round/>
              <a:headEnd/>
              <a:tailEnd/>
            </a:ln>
          </p:spPr>
          <p:txBody>
            <a:bodyPr lIns="0" tIns="0" rIns="0" bIns="0"/>
            <a:lstStyle/>
            <a:p>
              <a:endParaRPr lang="en-US" dirty="0"/>
            </a:p>
          </p:txBody>
        </p:sp>
        <p:sp>
          <p:nvSpPr>
            <p:cNvPr id="22888" name="Text Box 331"/>
            <p:cNvSpPr txBox="1">
              <a:spLocks noChangeArrowheads="1"/>
            </p:cNvSpPr>
            <p:nvPr/>
          </p:nvSpPr>
          <p:spPr bwMode="auto">
            <a:xfrm>
              <a:off x="2176" y="4217"/>
              <a:ext cx="59" cy="212"/>
            </a:xfrm>
            <a:prstGeom prst="rect">
              <a:avLst/>
            </a:prstGeom>
            <a:noFill/>
            <a:ln w="9525">
              <a:noFill/>
              <a:miter lim="800000"/>
              <a:headEnd/>
              <a:tailEnd/>
            </a:ln>
          </p:spPr>
          <p:txBody>
            <a:bodyPr lIns="0" tIns="0" rIns="0" bIns="0"/>
            <a:lstStyle/>
            <a:p>
              <a:pPr algn="ctr" defTabSz="409575">
                <a:buClr>
                  <a:srgbClr val="0000FF"/>
                </a:buClr>
                <a:buSzPct val="90000"/>
                <a:buFont typeface="Monotype Sorts" pitchFamily="2" charset="2"/>
                <a:buNone/>
              </a:pPr>
              <a:r>
                <a:rPr lang="en-US" sz="1900" dirty="0">
                  <a:solidFill>
                    <a:srgbClr val="000000"/>
                  </a:solidFill>
                  <a:latin typeface="Agilent TT Cond" pitchFamily="34" charset="0"/>
                </a:rPr>
                <a:t> </a:t>
              </a:r>
              <a:endParaRPr lang="en-US" sz="2200" dirty="0">
                <a:latin typeface="Agilent TT Cond" pitchFamily="34" charset="0"/>
              </a:endParaRPr>
            </a:p>
          </p:txBody>
        </p:sp>
      </p:grpSp>
      <p:grpSp>
        <p:nvGrpSpPr>
          <p:cNvPr id="8" name="Group 332"/>
          <p:cNvGrpSpPr>
            <a:grpSpLocks/>
          </p:cNvGrpSpPr>
          <p:nvPr/>
        </p:nvGrpSpPr>
        <p:grpSpPr bwMode="auto">
          <a:xfrm>
            <a:off x="3244850" y="5351463"/>
            <a:ext cx="147638" cy="336550"/>
            <a:chOff x="2416" y="4246"/>
            <a:chExt cx="102" cy="240"/>
          </a:xfrm>
        </p:grpSpPr>
        <p:sp>
          <p:nvSpPr>
            <p:cNvPr id="22885" name="Freeform 333"/>
            <p:cNvSpPr>
              <a:spLocks/>
            </p:cNvSpPr>
            <p:nvPr/>
          </p:nvSpPr>
          <p:spPr bwMode="auto">
            <a:xfrm>
              <a:off x="2416" y="4246"/>
              <a:ext cx="102" cy="74"/>
            </a:xfrm>
            <a:custGeom>
              <a:avLst/>
              <a:gdLst>
                <a:gd name="T0" fmla="*/ 50 w 102"/>
                <a:gd name="T1" fmla="*/ 0 h 74"/>
                <a:gd name="T2" fmla="*/ 61 w 102"/>
                <a:gd name="T3" fmla="*/ 26 h 74"/>
                <a:gd name="T4" fmla="*/ 101 w 102"/>
                <a:gd name="T5" fmla="*/ 26 h 74"/>
                <a:gd name="T6" fmla="*/ 69 w 102"/>
                <a:gd name="T7" fmla="*/ 44 h 74"/>
                <a:gd name="T8" fmla="*/ 82 w 102"/>
                <a:gd name="T9" fmla="*/ 73 h 74"/>
                <a:gd name="T10" fmla="*/ 50 w 102"/>
                <a:gd name="T11" fmla="*/ 55 h 74"/>
                <a:gd name="T12" fmla="*/ 19 w 102"/>
                <a:gd name="T13" fmla="*/ 73 h 74"/>
                <a:gd name="T14" fmla="*/ 31 w 102"/>
                <a:gd name="T15" fmla="*/ 44 h 74"/>
                <a:gd name="T16" fmla="*/ 0 w 102"/>
                <a:gd name="T17" fmla="*/ 27 h 74"/>
                <a:gd name="T18" fmla="*/ 39 w 102"/>
                <a:gd name="T19" fmla="*/ 27 h 74"/>
                <a:gd name="T20" fmla="*/ 39 w 102"/>
                <a:gd name="T21" fmla="*/ 26 h 74"/>
                <a:gd name="T22" fmla="*/ 50 w 102"/>
                <a:gd name="T23" fmla="*/ 0 h 74"/>
                <a:gd name="T24" fmla="*/ 50 w 102"/>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74"/>
                <a:gd name="T41" fmla="*/ 102 w 102"/>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74">
                  <a:moveTo>
                    <a:pt x="50" y="0"/>
                  </a:moveTo>
                  <a:lnTo>
                    <a:pt x="61" y="26"/>
                  </a:lnTo>
                  <a:lnTo>
                    <a:pt x="101" y="26"/>
                  </a:lnTo>
                  <a:lnTo>
                    <a:pt x="69" y="44"/>
                  </a:lnTo>
                  <a:lnTo>
                    <a:pt x="82" y="73"/>
                  </a:lnTo>
                  <a:lnTo>
                    <a:pt x="50" y="55"/>
                  </a:lnTo>
                  <a:lnTo>
                    <a:pt x="19" y="73"/>
                  </a:lnTo>
                  <a:lnTo>
                    <a:pt x="31" y="44"/>
                  </a:lnTo>
                  <a:lnTo>
                    <a:pt x="0" y="27"/>
                  </a:lnTo>
                  <a:lnTo>
                    <a:pt x="39" y="27"/>
                  </a:lnTo>
                  <a:lnTo>
                    <a:pt x="39" y="26"/>
                  </a:lnTo>
                  <a:lnTo>
                    <a:pt x="50" y="0"/>
                  </a:lnTo>
                </a:path>
              </a:pathLst>
            </a:custGeom>
            <a:solidFill>
              <a:srgbClr val="000000"/>
            </a:solidFill>
            <a:ln w="9525">
              <a:solidFill>
                <a:srgbClr val="000000"/>
              </a:solidFill>
              <a:round/>
              <a:headEnd/>
              <a:tailEnd/>
            </a:ln>
          </p:spPr>
          <p:txBody>
            <a:bodyPr lIns="0" tIns="0" rIns="0" bIns="0"/>
            <a:lstStyle/>
            <a:p>
              <a:endParaRPr lang="en-US" dirty="0"/>
            </a:p>
          </p:txBody>
        </p:sp>
        <p:sp>
          <p:nvSpPr>
            <p:cNvPr id="22886" name="Text Box 334"/>
            <p:cNvSpPr txBox="1">
              <a:spLocks noChangeArrowheads="1"/>
            </p:cNvSpPr>
            <p:nvPr/>
          </p:nvSpPr>
          <p:spPr bwMode="auto">
            <a:xfrm>
              <a:off x="2438" y="4274"/>
              <a:ext cx="60" cy="212"/>
            </a:xfrm>
            <a:prstGeom prst="rect">
              <a:avLst/>
            </a:prstGeom>
            <a:noFill/>
            <a:ln w="9525">
              <a:noFill/>
              <a:miter lim="800000"/>
              <a:headEnd/>
              <a:tailEnd/>
            </a:ln>
          </p:spPr>
          <p:txBody>
            <a:bodyPr lIns="0" tIns="0" rIns="0" bIns="0"/>
            <a:lstStyle/>
            <a:p>
              <a:pPr algn="ctr" defTabSz="409575">
                <a:buClr>
                  <a:srgbClr val="0000FF"/>
                </a:buClr>
                <a:buSzPct val="90000"/>
                <a:buFont typeface="Monotype Sorts" pitchFamily="2" charset="2"/>
                <a:buNone/>
              </a:pPr>
              <a:r>
                <a:rPr lang="en-US" sz="1900" dirty="0">
                  <a:solidFill>
                    <a:srgbClr val="000000"/>
                  </a:solidFill>
                  <a:latin typeface="Agilent TT Cond" pitchFamily="34" charset="0"/>
                </a:rPr>
                <a:t> </a:t>
              </a:r>
              <a:endParaRPr lang="en-US" sz="2200" dirty="0">
                <a:latin typeface="Agilent TT Cond" pitchFamily="34" charset="0"/>
              </a:endParaRPr>
            </a:p>
          </p:txBody>
        </p:sp>
      </p:grpSp>
      <p:grpSp>
        <p:nvGrpSpPr>
          <p:cNvPr id="9" name="Group 335"/>
          <p:cNvGrpSpPr>
            <a:grpSpLocks/>
          </p:cNvGrpSpPr>
          <p:nvPr/>
        </p:nvGrpSpPr>
        <p:grpSpPr bwMode="auto">
          <a:xfrm>
            <a:off x="3568700" y="5316538"/>
            <a:ext cx="147638" cy="334962"/>
            <a:chOff x="2670" y="4224"/>
            <a:chExt cx="102" cy="238"/>
          </a:xfrm>
        </p:grpSpPr>
        <p:sp>
          <p:nvSpPr>
            <p:cNvPr id="22883" name="Freeform 336"/>
            <p:cNvSpPr>
              <a:spLocks/>
            </p:cNvSpPr>
            <p:nvPr/>
          </p:nvSpPr>
          <p:spPr bwMode="auto">
            <a:xfrm>
              <a:off x="2670" y="4224"/>
              <a:ext cx="102" cy="73"/>
            </a:xfrm>
            <a:custGeom>
              <a:avLst/>
              <a:gdLst>
                <a:gd name="T0" fmla="*/ 50 w 102"/>
                <a:gd name="T1" fmla="*/ 0 h 73"/>
                <a:gd name="T2" fmla="*/ 61 w 102"/>
                <a:gd name="T3" fmla="*/ 26 h 73"/>
                <a:gd name="T4" fmla="*/ 101 w 102"/>
                <a:gd name="T5" fmla="*/ 26 h 73"/>
                <a:gd name="T6" fmla="*/ 69 w 102"/>
                <a:gd name="T7" fmla="*/ 44 h 73"/>
                <a:gd name="T8" fmla="*/ 82 w 102"/>
                <a:gd name="T9" fmla="*/ 72 h 73"/>
                <a:gd name="T10" fmla="*/ 50 w 102"/>
                <a:gd name="T11" fmla="*/ 55 h 73"/>
                <a:gd name="T12" fmla="*/ 19 w 102"/>
                <a:gd name="T13" fmla="*/ 72 h 73"/>
                <a:gd name="T14" fmla="*/ 31 w 102"/>
                <a:gd name="T15" fmla="*/ 44 h 73"/>
                <a:gd name="T16" fmla="*/ 0 w 102"/>
                <a:gd name="T17" fmla="*/ 26 h 73"/>
                <a:gd name="T18" fmla="*/ 38 w 102"/>
                <a:gd name="T19" fmla="*/ 26 h 73"/>
                <a:gd name="T20" fmla="*/ 38 w 102"/>
                <a:gd name="T21" fmla="*/ 26 h 73"/>
                <a:gd name="T22" fmla="*/ 50 w 102"/>
                <a:gd name="T23" fmla="*/ 0 h 73"/>
                <a:gd name="T24" fmla="*/ 50 w 102"/>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73"/>
                <a:gd name="T41" fmla="*/ 102 w 102"/>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73">
                  <a:moveTo>
                    <a:pt x="50" y="0"/>
                  </a:moveTo>
                  <a:lnTo>
                    <a:pt x="61" y="26"/>
                  </a:lnTo>
                  <a:lnTo>
                    <a:pt x="101" y="26"/>
                  </a:lnTo>
                  <a:lnTo>
                    <a:pt x="69" y="44"/>
                  </a:lnTo>
                  <a:lnTo>
                    <a:pt x="82" y="72"/>
                  </a:lnTo>
                  <a:lnTo>
                    <a:pt x="50" y="55"/>
                  </a:lnTo>
                  <a:lnTo>
                    <a:pt x="19" y="72"/>
                  </a:lnTo>
                  <a:lnTo>
                    <a:pt x="31" y="44"/>
                  </a:lnTo>
                  <a:lnTo>
                    <a:pt x="0" y="26"/>
                  </a:lnTo>
                  <a:lnTo>
                    <a:pt x="38" y="26"/>
                  </a:lnTo>
                  <a:lnTo>
                    <a:pt x="50" y="0"/>
                  </a:lnTo>
                </a:path>
              </a:pathLst>
            </a:custGeom>
            <a:solidFill>
              <a:srgbClr val="000000"/>
            </a:solidFill>
            <a:ln w="9525">
              <a:solidFill>
                <a:srgbClr val="000000"/>
              </a:solidFill>
              <a:round/>
              <a:headEnd/>
              <a:tailEnd/>
            </a:ln>
          </p:spPr>
          <p:txBody>
            <a:bodyPr lIns="0" tIns="0" rIns="0" bIns="0"/>
            <a:lstStyle/>
            <a:p>
              <a:endParaRPr lang="en-US" dirty="0"/>
            </a:p>
          </p:txBody>
        </p:sp>
        <p:sp>
          <p:nvSpPr>
            <p:cNvPr id="22884" name="Text Box 337"/>
            <p:cNvSpPr txBox="1">
              <a:spLocks noChangeArrowheads="1"/>
            </p:cNvSpPr>
            <p:nvPr/>
          </p:nvSpPr>
          <p:spPr bwMode="auto">
            <a:xfrm>
              <a:off x="2692" y="4250"/>
              <a:ext cx="60" cy="212"/>
            </a:xfrm>
            <a:prstGeom prst="rect">
              <a:avLst/>
            </a:prstGeom>
            <a:noFill/>
            <a:ln w="9525">
              <a:noFill/>
              <a:miter lim="800000"/>
              <a:headEnd/>
              <a:tailEnd/>
            </a:ln>
          </p:spPr>
          <p:txBody>
            <a:bodyPr lIns="0" tIns="0" rIns="0" bIns="0"/>
            <a:lstStyle/>
            <a:p>
              <a:pPr algn="ctr" defTabSz="409575">
                <a:buClr>
                  <a:srgbClr val="0000FF"/>
                </a:buClr>
                <a:buSzPct val="90000"/>
                <a:buFont typeface="Monotype Sorts" pitchFamily="2" charset="2"/>
                <a:buNone/>
              </a:pPr>
              <a:r>
                <a:rPr lang="en-US" sz="1900" dirty="0">
                  <a:solidFill>
                    <a:srgbClr val="000000"/>
                  </a:solidFill>
                  <a:latin typeface="Agilent TT Cond" pitchFamily="34" charset="0"/>
                </a:rPr>
                <a:t> </a:t>
              </a:r>
              <a:endParaRPr lang="en-US" sz="2200" dirty="0">
                <a:latin typeface="Agilent TT Cond" pitchFamily="34" charset="0"/>
              </a:endParaRPr>
            </a:p>
          </p:txBody>
        </p:sp>
      </p:grpSp>
      <p:grpSp>
        <p:nvGrpSpPr>
          <p:cNvPr id="10" name="Group 338"/>
          <p:cNvGrpSpPr>
            <a:grpSpLocks/>
          </p:cNvGrpSpPr>
          <p:nvPr/>
        </p:nvGrpSpPr>
        <p:grpSpPr bwMode="auto">
          <a:xfrm>
            <a:off x="4019550" y="5422900"/>
            <a:ext cx="147638" cy="334963"/>
            <a:chOff x="3091" y="4321"/>
            <a:chExt cx="102" cy="239"/>
          </a:xfrm>
        </p:grpSpPr>
        <p:sp>
          <p:nvSpPr>
            <p:cNvPr id="22881" name="Freeform 339"/>
            <p:cNvSpPr>
              <a:spLocks/>
            </p:cNvSpPr>
            <p:nvPr/>
          </p:nvSpPr>
          <p:spPr bwMode="auto">
            <a:xfrm>
              <a:off x="3091" y="4321"/>
              <a:ext cx="102" cy="74"/>
            </a:xfrm>
            <a:custGeom>
              <a:avLst/>
              <a:gdLst>
                <a:gd name="T0" fmla="*/ 51 w 102"/>
                <a:gd name="T1" fmla="*/ 0 h 74"/>
                <a:gd name="T2" fmla="*/ 61 w 102"/>
                <a:gd name="T3" fmla="*/ 26 h 74"/>
                <a:gd name="T4" fmla="*/ 101 w 102"/>
                <a:gd name="T5" fmla="*/ 26 h 74"/>
                <a:gd name="T6" fmla="*/ 69 w 102"/>
                <a:gd name="T7" fmla="*/ 45 h 74"/>
                <a:gd name="T8" fmla="*/ 82 w 102"/>
                <a:gd name="T9" fmla="*/ 73 h 74"/>
                <a:gd name="T10" fmla="*/ 51 w 102"/>
                <a:gd name="T11" fmla="*/ 56 h 74"/>
                <a:gd name="T12" fmla="*/ 19 w 102"/>
                <a:gd name="T13" fmla="*/ 73 h 74"/>
                <a:gd name="T14" fmla="*/ 31 w 102"/>
                <a:gd name="T15" fmla="*/ 45 h 74"/>
                <a:gd name="T16" fmla="*/ 0 w 102"/>
                <a:gd name="T17" fmla="*/ 26 h 74"/>
                <a:gd name="T18" fmla="*/ 39 w 102"/>
                <a:gd name="T19" fmla="*/ 26 h 74"/>
                <a:gd name="T20" fmla="*/ 39 w 102"/>
                <a:gd name="T21" fmla="*/ 26 h 74"/>
                <a:gd name="T22" fmla="*/ 51 w 102"/>
                <a:gd name="T23" fmla="*/ 0 h 74"/>
                <a:gd name="T24" fmla="*/ 51 w 102"/>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74"/>
                <a:gd name="T41" fmla="*/ 102 w 102"/>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74">
                  <a:moveTo>
                    <a:pt x="51" y="0"/>
                  </a:moveTo>
                  <a:lnTo>
                    <a:pt x="61" y="26"/>
                  </a:lnTo>
                  <a:lnTo>
                    <a:pt x="101" y="26"/>
                  </a:lnTo>
                  <a:lnTo>
                    <a:pt x="69" y="45"/>
                  </a:lnTo>
                  <a:lnTo>
                    <a:pt x="82" y="73"/>
                  </a:lnTo>
                  <a:lnTo>
                    <a:pt x="51" y="56"/>
                  </a:lnTo>
                  <a:lnTo>
                    <a:pt x="19" y="73"/>
                  </a:lnTo>
                  <a:lnTo>
                    <a:pt x="31" y="45"/>
                  </a:lnTo>
                  <a:lnTo>
                    <a:pt x="0" y="26"/>
                  </a:lnTo>
                  <a:lnTo>
                    <a:pt x="39" y="26"/>
                  </a:lnTo>
                  <a:lnTo>
                    <a:pt x="51" y="0"/>
                  </a:lnTo>
                </a:path>
              </a:pathLst>
            </a:custGeom>
            <a:solidFill>
              <a:srgbClr val="000000"/>
            </a:solidFill>
            <a:ln w="9525">
              <a:solidFill>
                <a:srgbClr val="000000"/>
              </a:solidFill>
              <a:round/>
              <a:headEnd/>
              <a:tailEnd/>
            </a:ln>
          </p:spPr>
          <p:txBody>
            <a:bodyPr lIns="0" tIns="0" rIns="0" bIns="0"/>
            <a:lstStyle/>
            <a:p>
              <a:endParaRPr lang="en-US" dirty="0"/>
            </a:p>
          </p:txBody>
        </p:sp>
        <p:sp>
          <p:nvSpPr>
            <p:cNvPr id="22882" name="Text Box 340"/>
            <p:cNvSpPr txBox="1">
              <a:spLocks noChangeArrowheads="1"/>
            </p:cNvSpPr>
            <p:nvPr/>
          </p:nvSpPr>
          <p:spPr bwMode="auto">
            <a:xfrm>
              <a:off x="3114" y="4348"/>
              <a:ext cx="60" cy="212"/>
            </a:xfrm>
            <a:prstGeom prst="rect">
              <a:avLst/>
            </a:prstGeom>
            <a:noFill/>
            <a:ln w="9525">
              <a:noFill/>
              <a:miter lim="800000"/>
              <a:headEnd/>
              <a:tailEnd/>
            </a:ln>
          </p:spPr>
          <p:txBody>
            <a:bodyPr lIns="0" tIns="0" rIns="0" bIns="0"/>
            <a:lstStyle/>
            <a:p>
              <a:pPr algn="ctr" defTabSz="409575">
                <a:buClr>
                  <a:srgbClr val="0000FF"/>
                </a:buClr>
                <a:buSzPct val="90000"/>
                <a:buFont typeface="Monotype Sorts" pitchFamily="2" charset="2"/>
                <a:buNone/>
              </a:pPr>
              <a:r>
                <a:rPr lang="en-US" sz="1900" dirty="0">
                  <a:solidFill>
                    <a:srgbClr val="000000"/>
                  </a:solidFill>
                  <a:latin typeface="Agilent TT Cond" pitchFamily="34" charset="0"/>
                </a:rPr>
                <a:t> </a:t>
              </a:r>
              <a:endParaRPr lang="en-US" sz="2200" dirty="0">
                <a:latin typeface="Agilent TT Cond" pitchFamily="34" charset="0"/>
              </a:endParaRPr>
            </a:p>
          </p:txBody>
        </p:sp>
      </p:grpSp>
      <p:grpSp>
        <p:nvGrpSpPr>
          <p:cNvPr id="11" name="Group 341"/>
          <p:cNvGrpSpPr>
            <a:grpSpLocks/>
          </p:cNvGrpSpPr>
          <p:nvPr/>
        </p:nvGrpSpPr>
        <p:grpSpPr bwMode="auto">
          <a:xfrm>
            <a:off x="4508500" y="5387975"/>
            <a:ext cx="147638" cy="333375"/>
            <a:chOff x="3374" y="4209"/>
            <a:chExt cx="102" cy="238"/>
          </a:xfrm>
        </p:grpSpPr>
        <p:sp>
          <p:nvSpPr>
            <p:cNvPr id="22879" name="Freeform 342"/>
            <p:cNvSpPr>
              <a:spLocks/>
            </p:cNvSpPr>
            <p:nvPr/>
          </p:nvSpPr>
          <p:spPr bwMode="auto">
            <a:xfrm>
              <a:off x="3374" y="4209"/>
              <a:ext cx="102" cy="73"/>
            </a:xfrm>
            <a:custGeom>
              <a:avLst/>
              <a:gdLst>
                <a:gd name="T0" fmla="*/ 50 w 102"/>
                <a:gd name="T1" fmla="*/ 0 h 73"/>
                <a:gd name="T2" fmla="*/ 62 w 102"/>
                <a:gd name="T3" fmla="*/ 26 h 73"/>
                <a:gd name="T4" fmla="*/ 101 w 102"/>
                <a:gd name="T5" fmla="*/ 26 h 73"/>
                <a:gd name="T6" fmla="*/ 70 w 102"/>
                <a:gd name="T7" fmla="*/ 44 h 73"/>
                <a:gd name="T8" fmla="*/ 82 w 102"/>
                <a:gd name="T9" fmla="*/ 72 h 73"/>
                <a:gd name="T10" fmla="*/ 50 w 102"/>
                <a:gd name="T11" fmla="*/ 55 h 73"/>
                <a:gd name="T12" fmla="*/ 19 w 102"/>
                <a:gd name="T13" fmla="*/ 72 h 73"/>
                <a:gd name="T14" fmla="*/ 31 w 102"/>
                <a:gd name="T15" fmla="*/ 44 h 73"/>
                <a:gd name="T16" fmla="*/ 0 w 102"/>
                <a:gd name="T17" fmla="*/ 27 h 73"/>
                <a:gd name="T18" fmla="*/ 38 w 102"/>
                <a:gd name="T19" fmla="*/ 27 h 73"/>
                <a:gd name="T20" fmla="*/ 38 w 102"/>
                <a:gd name="T21" fmla="*/ 26 h 73"/>
                <a:gd name="T22" fmla="*/ 50 w 102"/>
                <a:gd name="T23" fmla="*/ 0 h 73"/>
                <a:gd name="T24" fmla="*/ 50 w 102"/>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73"/>
                <a:gd name="T41" fmla="*/ 102 w 102"/>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73">
                  <a:moveTo>
                    <a:pt x="50" y="0"/>
                  </a:moveTo>
                  <a:lnTo>
                    <a:pt x="62" y="26"/>
                  </a:lnTo>
                  <a:lnTo>
                    <a:pt x="101" y="26"/>
                  </a:lnTo>
                  <a:lnTo>
                    <a:pt x="70" y="44"/>
                  </a:lnTo>
                  <a:lnTo>
                    <a:pt x="82" y="72"/>
                  </a:lnTo>
                  <a:lnTo>
                    <a:pt x="50" y="55"/>
                  </a:lnTo>
                  <a:lnTo>
                    <a:pt x="19" y="72"/>
                  </a:lnTo>
                  <a:lnTo>
                    <a:pt x="31" y="44"/>
                  </a:lnTo>
                  <a:lnTo>
                    <a:pt x="0" y="27"/>
                  </a:lnTo>
                  <a:lnTo>
                    <a:pt x="38" y="27"/>
                  </a:lnTo>
                  <a:lnTo>
                    <a:pt x="38" y="26"/>
                  </a:lnTo>
                  <a:lnTo>
                    <a:pt x="50" y="0"/>
                  </a:lnTo>
                </a:path>
              </a:pathLst>
            </a:custGeom>
            <a:solidFill>
              <a:srgbClr val="000000"/>
            </a:solidFill>
            <a:ln w="9525">
              <a:solidFill>
                <a:srgbClr val="000000"/>
              </a:solidFill>
              <a:round/>
              <a:headEnd/>
              <a:tailEnd/>
            </a:ln>
          </p:spPr>
          <p:txBody>
            <a:bodyPr lIns="0" tIns="0" rIns="0" bIns="0"/>
            <a:lstStyle/>
            <a:p>
              <a:endParaRPr lang="en-US" dirty="0"/>
            </a:p>
          </p:txBody>
        </p:sp>
        <p:sp>
          <p:nvSpPr>
            <p:cNvPr id="22880" name="Text Box 343"/>
            <p:cNvSpPr txBox="1">
              <a:spLocks noChangeArrowheads="1"/>
            </p:cNvSpPr>
            <p:nvPr/>
          </p:nvSpPr>
          <p:spPr bwMode="auto">
            <a:xfrm>
              <a:off x="3396" y="4236"/>
              <a:ext cx="60" cy="211"/>
            </a:xfrm>
            <a:prstGeom prst="rect">
              <a:avLst/>
            </a:prstGeom>
            <a:noFill/>
            <a:ln w="9525">
              <a:noFill/>
              <a:miter lim="800000"/>
              <a:headEnd/>
              <a:tailEnd/>
            </a:ln>
          </p:spPr>
          <p:txBody>
            <a:bodyPr lIns="0" tIns="0" rIns="0" bIns="0"/>
            <a:lstStyle/>
            <a:p>
              <a:pPr algn="ctr" defTabSz="409575">
                <a:buClr>
                  <a:srgbClr val="0000FF"/>
                </a:buClr>
                <a:buSzPct val="90000"/>
                <a:buFont typeface="Monotype Sorts" pitchFamily="2" charset="2"/>
                <a:buNone/>
              </a:pPr>
              <a:r>
                <a:rPr lang="en-US" sz="1900" dirty="0">
                  <a:solidFill>
                    <a:srgbClr val="000000"/>
                  </a:solidFill>
                  <a:latin typeface="Agilent TT Cond" pitchFamily="34" charset="0"/>
                </a:rPr>
                <a:t> </a:t>
              </a:r>
              <a:endParaRPr lang="en-US" sz="2200" dirty="0">
                <a:latin typeface="Agilent TT Cond" pitchFamily="34" charset="0"/>
              </a:endParaRPr>
            </a:p>
          </p:txBody>
        </p:sp>
      </p:grpSp>
      <p:sp>
        <p:nvSpPr>
          <p:cNvPr id="22785" name="AutoShape 344"/>
          <p:cNvSpPr>
            <a:spLocks noChangeArrowheads="1"/>
          </p:cNvSpPr>
          <p:nvPr/>
        </p:nvSpPr>
        <p:spPr bwMode="auto">
          <a:xfrm flipV="1">
            <a:off x="4556125" y="5035550"/>
            <a:ext cx="125413" cy="93663"/>
          </a:xfrm>
          <a:prstGeom prst="roundRect">
            <a:avLst>
              <a:gd name="adj" fmla="val 0"/>
            </a:avLst>
          </a:prstGeom>
          <a:solidFill>
            <a:srgbClr val="000000"/>
          </a:solidFill>
          <a:ln w="19050">
            <a:solidFill>
              <a:srgbClr val="000000"/>
            </a:solidFill>
            <a:round/>
            <a:headEnd/>
            <a:tailEnd/>
          </a:ln>
        </p:spPr>
        <p:txBody>
          <a:bodyPr lIns="0" tIns="0" rIns="0" bIns="0"/>
          <a:lstStyle/>
          <a:p>
            <a:endParaRPr lang="en-US" dirty="0"/>
          </a:p>
        </p:txBody>
      </p:sp>
      <p:grpSp>
        <p:nvGrpSpPr>
          <p:cNvPr id="12" name="Group 345"/>
          <p:cNvGrpSpPr>
            <a:grpSpLocks/>
          </p:cNvGrpSpPr>
          <p:nvPr/>
        </p:nvGrpSpPr>
        <p:grpSpPr bwMode="auto">
          <a:xfrm>
            <a:off x="4953000" y="3911600"/>
            <a:ext cx="3387725" cy="479425"/>
            <a:chOff x="3123" y="2797"/>
            <a:chExt cx="2134" cy="302"/>
          </a:xfrm>
        </p:grpSpPr>
        <p:sp>
          <p:nvSpPr>
            <p:cNvPr id="22877" name="Oval 346"/>
            <p:cNvSpPr>
              <a:spLocks noChangeArrowheads="1"/>
            </p:cNvSpPr>
            <p:nvPr/>
          </p:nvSpPr>
          <p:spPr bwMode="auto">
            <a:xfrm>
              <a:off x="3123" y="2841"/>
              <a:ext cx="80" cy="77"/>
            </a:xfrm>
            <a:prstGeom prst="ellipse">
              <a:avLst/>
            </a:prstGeom>
            <a:solidFill>
              <a:srgbClr val="000000"/>
            </a:solidFill>
            <a:ln w="19050">
              <a:solidFill>
                <a:srgbClr val="000000"/>
              </a:solidFill>
              <a:round/>
              <a:headEnd/>
              <a:tailEnd/>
            </a:ln>
          </p:spPr>
          <p:txBody>
            <a:bodyPr wrap="none" anchor="ctr"/>
            <a:lstStyle/>
            <a:p>
              <a:endParaRPr lang="en-US" dirty="0"/>
            </a:p>
          </p:txBody>
        </p:sp>
        <p:sp>
          <p:nvSpPr>
            <p:cNvPr id="22878" name="Text Box 347"/>
            <p:cNvSpPr txBox="1">
              <a:spLocks noChangeArrowheads="1"/>
            </p:cNvSpPr>
            <p:nvPr/>
          </p:nvSpPr>
          <p:spPr bwMode="auto">
            <a:xfrm>
              <a:off x="3262" y="2797"/>
              <a:ext cx="1995" cy="302"/>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500" dirty="0">
                  <a:solidFill>
                    <a:schemeClr val="tx2"/>
                  </a:solidFill>
                  <a:latin typeface="Agilent TT Cond" pitchFamily="34" charset="0"/>
                </a:rPr>
                <a:t>Negative detection: smallest value</a:t>
              </a:r>
            </a:p>
            <a:p>
              <a:pPr defTabSz="409575">
                <a:buClr>
                  <a:srgbClr val="000000"/>
                </a:buClr>
                <a:buSzPct val="90000"/>
                <a:buFont typeface="Monotype Sorts" pitchFamily="2" charset="2"/>
                <a:buNone/>
              </a:pPr>
              <a:r>
                <a:rPr lang="en-US" sz="1500" dirty="0">
                  <a:solidFill>
                    <a:schemeClr val="tx2"/>
                  </a:solidFill>
                  <a:latin typeface="Agilent TT Cond" pitchFamily="34" charset="0"/>
                </a:rPr>
                <a:t> in bin displayed</a:t>
              </a:r>
              <a:endParaRPr lang="en-US" sz="2200" dirty="0">
                <a:solidFill>
                  <a:schemeClr val="tx2"/>
                </a:solidFill>
                <a:latin typeface="Agilent TT Cond" pitchFamily="34" charset="0"/>
              </a:endParaRPr>
            </a:p>
          </p:txBody>
        </p:sp>
      </p:grpSp>
      <p:grpSp>
        <p:nvGrpSpPr>
          <p:cNvPr id="13" name="Group 348"/>
          <p:cNvGrpSpPr>
            <a:grpSpLocks/>
          </p:cNvGrpSpPr>
          <p:nvPr/>
        </p:nvGrpSpPr>
        <p:grpSpPr bwMode="auto">
          <a:xfrm>
            <a:off x="4953000" y="3378200"/>
            <a:ext cx="3162300" cy="479425"/>
            <a:chOff x="3119" y="2432"/>
            <a:chExt cx="1992" cy="302"/>
          </a:xfrm>
        </p:grpSpPr>
        <p:sp>
          <p:nvSpPr>
            <p:cNvPr id="22875" name="AutoShape 349"/>
            <p:cNvSpPr>
              <a:spLocks noChangeArrowheads="1"/>
            </p:cNvSpPr>
            <p:nvPr/>
          </p:nvSpPr>
          <p:spPr bwMode="auto">
            <a:xfrm flipV="1">
              <a:off x="3119" y="2466"/>
              <a:ext cx="86" cy="82"/>
            </a:xfrm>
            <a:prstGeom prst="roundRect">
              <a:avLst>
                <a:gd name="adj" fmla="val 0"/>
              </a:avLst>
            </a:prstGeom>
            <a:solidFill>
              <a:srgbClr val="000000"/>
            </a:solidFill>
            <a:ln w="19050">
              <a:solidFill>
                <a:srgbClr val="000000"/>
              </a:solidFill>
              <a:round/>
              <a:headEnd/>
              <a:tailEnd/>
            </a:ln>
          </p:spPr>
          <p:txBody>
            <a:bodyPr wrap="none" anchor="ctr"/>
            <a:lstStyle/>
            <a:p>
              <a:endParaRPr lang="en-US" dirty="0"/>
            </a:p>
          </p:txBody>
        </p:sp>
        <p:sp>
          <p:nvSpPr>
            <p:cNvPr id="22876" name="Text Box 350"/>
            <p:cNvSpPr txBox="1">
              <a:spLocks noChangeArrowheads="1"/>
            </p:cNvSpPr>
            <p:nvPr/>
          </p:nvSpPr>
          <p:spPr bwMode="auto">
            <a:xfrm>
              <a:off x="3251" y="2432"/>
              <a:ext cx="1860" cy="302"/>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500" dirty="0">
                  <a:solidFill>
                    <a:schemeClr val="tx2"/>
                  </a:solidFill>
                  <a:latin typeface="Agilent TT Cond" pitchFamily="34" charset="0"/>
                </a:rPr>
                <a:t>Positive detection: largest value</a:t>
              </a:r>
            </a:p>
            <a:p>
              <a:pPr defTabSz="409575">
                <a:buClr>
                  <a:srgbClr val="000000"/>
                </a:buClr>
                <a:buSzPct val="90000"/>
                <a:buFont typeface="Monotype Sorts" pitchFamily="2" charset="2"/>
                <a:buNone/>
              </a:pPr>
              <a:r>
                <a:rPr lang="en-US" sz="1500" dirty="0">
                  <a:solidFill>
                    <a:schemeClr val="tx2"/>
                  </a:solidFill>
                  <a:latin typeface="Agilent TT Cond" pitchFamily="34" charset="0"/>
                </a:rPr>
                <a:t> in bin displayed</a:t>
              </a:r>
              <a:endParaRPr lang="en-US" sz="2200" dirty="0">
                <a:solidFill>
                  <a:schemeClr val="tx2"/>
                </a:solidFill>
                <a:latin typeface="Agilent TT Cond" pitchFamily="34" charset="0"/>
              </a:endParaRPr>
            </a:p>
          </p:txBody>
        </p:sp>
      </p:grpSp>
      <p:grpSp>
        <p:nvGrpSpPr>
          <p:cNvPr id="14" name="Group 351"/>
          <p:cNvGrpSpPr>
            <a:grpSpLocks/>
          </p:cNvGrpSpPr>
          <p:nvPr/>
        </p:nvGrpSpPr>
        <p:grpSpPr bwMode="auto">
          <a:xfrm>
            <a:off x="4953000" y="4445000"/>
            <a:ext cx="3532188" cy="449263"/>
            <a:chOff x="3117" y="3147"/>
            <a:chExt cx="2225" cy="283"/>
          </a:xfrm>
        </p:grpSpPr>
        <p:grpSp>
          <p:nvGrpSpPr>
            <p:cNvPr id="15" name="Group 352"/>
            <p:cNvGrpSpPr>
              <a:grpSpLocks/>
            </p:cNvGrpSpPr>
            <p:nvPr/>
          </p:nvGrpSpPr>
          <p:grpSpPr bwMode="auto">
            <a:xfrm>
              <a:off x="3117" y="3170"/>
              <a:ext cx="99" cy="220"/>
              <a:chOff x="3457" y="3756"/>
              <a:chExt cx="109" cy="249"/>
            </a:xfrm>
          </p:grpSpPr>
          <p:sp>
            <p:nvSpPr>
              <p:cNvPr id="22873" name="Freeform 353"/>
              <p:cNvSpPr>
                <a:spLocks/>
              </p:cNvSpPr>
              <p:nvPr/>
            </p:nvSpPr>
            <p:spPr bwMode="auto">
              <a:xfrm>
                <a:off x="3457" y="3756"/>
                <a:ext cx="109" cy="100"/>
              </a:xfrm>
              <a:custGeom>
                <a:avLst/>
                <a:gdLst>
                  <a:gd name="T0" fmla="*/ 54 w 109"/>
                  <a:gd name="T1" fmla="*/ 0 h 100"/>
                  <a:gd name="T2" fmla="*/ 66 w 109"/>
                  <a:gd name="T3" fmla="*/ 36 h 100"/>
                  <a:gd name="T4" fmla="*/ 108 w 109"/>
                  <a:gd name="T5" fmla="*/ 36 h 100"/>
                  <a:gd name="T6" fmla="*/ 75 w 109"/>
                  <a:gd name="T7" fmla="*/ 61 h 100"/>
                  <a:gd name="T8" fmla="*/ 88 w 109"/>
                  <a:gd name="T9" fmla="*/ 99 h 100"/>
                  <a:gd name="T10" fmla="*/ 54 w 109"/>
                  <a:gd name="T11" fmla="*/ 76 h 100"/>
                  <a:gd name="T12" fmla="*/ 20 w 109"/>
                  <a:gd name="T13" fmla="*/ 99 h 100"/>
                  <a:gd name="T14" fmla="*/ 33 w 109"/>
                  <a:gd name="T15" fmla="*/ 61 h 100"/>
                  <a:gd name="T16" fmla="*/ 0 w 109"/>
                  <a:gd name="T17" fmla="*/ 36 h 100"/>
                  <a:gd name="T18" fmla="*/ 41 w 109"/>
                  <a:gd name="T19" fmla="*/ 36 h 100"/>
                  <a:gd name="T20" fmla="*/ 41 w 109"/>
                  <a:gd name="T21" fmla="*/ 36 h 100"/>
                  <a:gd name="T22" fmla="*/ 54 w 109"/>
                  <a:gd name="T23" fmla="*/ 0 h 100"/>
                  <a:gd name="T24" fmla="*/ 54 w 109"/>
                  <a:gd name="T25" fmla="*/ 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9"/>
                  <a:gd name="T40" fmla="*/ 0 h 100"/>
                  <a:gd name="T41" fmla="*/ 109 w 109"/>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9" h="100">
                    <a:moveTo>
                      <a:pt x="54" y="0"/>
                    </a:moveTo>
                    <a:lnTo>
                      <a:pt x="66" y="36"/>
                    </a:lnTo>
                    <a:lnTo>
                      <a:pt x="108" y="36"/>
                    </a:lnTo>
                    <a:lnTo>
                      <a:pt x="75" y="61"/>
                    </a:lnTo>
                    <a:lnTo>
                      <a:pt x="88" y="99"/>
                    </a:lnTo>
                    <a:lnTo>
                      <a:pt x="54" y="76"/>
                    </a:lnTo>
                    <a:lnTo>
                      <a:pt x="20" y="99"/>
                    </a:lnTo>
                    <a:lnTo>
                      <a:pt x="33" y="61"/>
                    </a:lnTo>
                    <a:lnTo>
                      <a:pt x="0" y="36"/>
                    </a:lnTo>
                    <a:lnTo>
                      <a:pt x="41" y="36"/>
                    </a:lnTo>
                    <a:lnTo>
                      <a:pt x="54" y="0"/>
                    </a:lnTo>
                  </a:path>
                </a:pathLst>
              </a:custGeom>
              <a:solidFill>
                <a:srgbClr val="000000"/>
              </a:solidFill>
              <a:ln w="9525">
                <a:solidFill>
                  <a:srgbClr val="000000"/>
                </a:solidFill>
                <a:round/>
                <a:headEnd/>
                <a:tailEnd/>
              </a:ln>
            </p:spPr>
            <p:txBody>
              <a:bodyPr lIns="0" tIns="0" rIns="0" bIns="0"/>
              <a:lstStyle/>
              <a:p>
                <a:endParaRPr lang="en-US" dirty="0"/>
              </a:p>
            </p:txBody>
          </p:sp>
          <p:sp>
            <p:nvSpPr>
              <p:cNvPr id="22874" name="Text Box 354"/>
              <p:cNvSpPr txBox="1">
                <a:spLocks noChangeArrowheads="1"/>
              </p:cNvSpPr>
              <p:nvPr/>
            </p:nvSpPr>
            <p:spPr bwMode="auto">
              <a:xfrm>
                <a:off x="3481" y="3793"/>
                <a:ext cx="64" cy="212"/>
              </a:xfrm>
              <a:prstGeom prst="rect">
                <a:avLst/>
              </a:prstGeom>
              <a:noFill/>
              <a:ln w="9525">
                <a:noFill/>
                <a:miter lim="800000"/>
                <a:headEnd/>
                <a:tailEnd/>
              </a:ln>
            </p:spPr>
            <p:txBody>
              <a:bodyPr lIns="0" tIns="0" rIns="0" bIns="0"/>
              <a:lstStyle/>
              <a:p>
                <a:pPr algn="ctr" defTabSz="409575">
                  <a:buClr>
                    <a:srgbClr val="0000FF"/>
                  </a:buClr>
                  <a:buSzPct val="90000"/>
                  <a:buFont typeface="Monotype Sorts" pitchFamily="2" charset="2"/>
                  <a:buNone/>
                </a:pPr>
                <a:r>
                  <a:rPr lang="en-US" sz="1900" dirty="0">
                    <a:solidFill>
                      <a:schemeClr val="tx2"/>
                    </a:solidFill>
                    <a:latin typeface="Agilent TT Cond" pitchFamily="34" charset="0"/>
                  </a:rPr>
                  <a:t> </a:t>
                </a:r>
                <a:endParaRPr lang="en-US" sz="2200" dirty="0">
                  <a:solidFill>
                    <a:schemeClr val="tx2"/>
                  </a:solidFill>
                  <a:latin typeface="Agilent TT Cond" pitchFamily="34" charset="0"/>
                </a:endParaRPr>
              </a:p>
            </p:txBody>
          </p:sp>
        </p:grpSp>
        <p:sp>
          <p:nvSpPr>
            <p:cNvPr id="22872" name="Text Box 355"/>
            <p:cNvSpPr txBox="1">
              <a:spLocks noChangeArrowheads="1"/>
            </p:cNvSpPr>
            <p:nvPr/>
          </p:nvSpPr>
          <p:spPr bwMode="auto">
            <a:xfrm>
              <a:off x="3256" y="3147"/>
              <a:ext cx="2086" cy="283"/>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500" dirty="0">
                  <a:solidFill>
                    <a:schemeClr val="tx2"/>
                  </a:solidFill>
                  <a:latin typeface="Agilent TT Cond" pitchFamily="34" charset="0"/>
                </a:rPr>
                <a:t>Sample detection: middle value in bin displayed</a:t>
              </a:r>
              <a:endParaRPr lang="en-US" sz="2200" dirty="0">
                <a:solidFill>
                  <a:schemeClr val="tx2"/>
                </a:solidFill>
                <a:latin typeface="Agilent TT Cond" pitchFamily="34" charset="0"/>
              </a:endParaRPr>
            </a:p>
          </p:txBody>
        </p:sp>
      </p:grpSp>
      <p:sp>
        <p:nvSpPr>
          <p:cNvPr id="22789" name="Text Box 356"/>
          <p:cNvSpPr txBox="1">
            <a:spLocks noChangeArrowheads="1"/>
          </p:cNvSpPr>
          <p:nvPr/>
        </p:nvSpPr>
        <p:spPr bwMode="auto">
          <a:xfrm>
            <a:off x="457200" y="3475038"/>
            <a:ext cx="1371600" cy="312737"/>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900" dirty="0">
                <a:solidFill>
                  <a:schemeClr val="accent2"/>
                </a:solidFill>
                <a:latin typeface="Agilent TT Cond" pitchFamily="34" charset="0"/>
              </a:rPr>
              <a:t>bins/buckets*</a:t>
            </a:r>
            <a:endParaRPr lang="en-US" sz="2000" dirty="0">
              <a:solidFill>
                <a:schemeClr val="accent2"/>
              </a:solidFill>
              <a:latin typeface="Agilent TT Cond" pitchFamily="34" charset="0"/>
            </a:endParaRPr>
          </a:p>
        </p:txBody>
      </p:sp>
      <p:sp>
        <p:nvSpPr>
          <p:cNvPr id="22790" name="Line 357"/>
          <p:cNvSpPr>
            <a:spLocks noChangeShapeType="1"/>
          </p:cNvSpPr>
          <p:nvPr/>
        </p:nvSpPr>
        <p:spPr bwMode="auto">
          <a:xfrm>
            <a:off x="914400" y="3814763"/>
            <a:ext cx="381000" cy="1163637"/>
          </a:xfrm>
          <a:prstGeom prst="line">
            <a:avLst/>
          </a:prstGeom>
          <a:noFill/>
          <a:ln w="19050">
            <a:solidFill>
              <a:schemeClr val="accent2"/>
            </a:solidFill>
            <a:round/>
            <a:headEnd/>
            <a:tailEnd type="triangle" w="med" len="med"/>
          </a:ln>
        </p:spPr>
        <p:txBody>
          <a:bodyPr wrap="none" anchor="ctr"/>
          <a:lstStyle/>
          <a:p>
            <a:endParaRPr lang="en-US" dirty="0"/>
          </a:p>
        </p:txBody>
      </p:sp>
      <p:sp>
        <p:nvSpPr>
          <p:cNvPr id="22791" name="Line 358"/>
          <p:cNvSpPr>
            <a:spLocks noChangeShapeType="1"/>
          </p:cNvSpPr>
          <p:nvPr/>
        </p:nvSpPr>
        <p:spPr bwMode="auto">
          <a:xfrm>
            <a:off x="1079500" y="3751263"/>
            <a:ext cx="682625" cy="1150937"/>
          </a:xfrm>
          <a:prstGeom prst="line">
            <a:avLst/>
          </a:prstGeom>
          <a:noFill/>
          <a:ln w="19050">
            <a:solidFill>
              <a:schemeClr val="accent2"/>
            </a:solidFill>
            <a:round/>
            <a:headEnd/>
            <a:tailEnd type="triangle" w="med" len="med"/>
          </a:ln>
        </p:spPr>
        <p:txBody>
          <a:bodyPr wrap="none" anchor="ctr"/>
          <a:lstStyle/>
          <a:p>
            <a:endParaRPr lang="en-US" dirty="0"/>
          </a:p>
        </p:txBody>
      </p:sp>
      <p:sp>
        <p:nvSpPr>
          <p:cNvPr id="22792" name="Text Box 359"/>
          <p:cNvSpPr txBox="1">
            <a:spLocks noChangeArrowheads="1"/>
          </p:cNvSpPr>
          <p:nvPr/>
        </p:nvSpPr>
        <p:spPr bwMode="auto">
          <a:xfrm>
            <a:off x="5173663" y="4978400"/>
            <a:ext cx="3132137" cy="449263"/>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400" dirty="0">
                <a:solidFill>
                  <a:schemeClr val="tx2"/>
                </a:solidFill>
                <a:latin typeface="Agilent TT Cond" pitchFamily="34" charset="0"/>
              </a:rPr>
              <a:t>Other Detectors: Normal (Rosenfell), Average (RMS Power)</a:t>
            </a:r>
          </a:p>
        </p:txBody>
      </p:sp>
      <p:sp>
        <p:nvSpPr>
          <p:cNvPr id="22793" name="Text Box 360"/>
          <p:cNvSpPr txBox="1">
            <a:spLocks noChangeArrowheads="1"/>
          </p:cNvSpPr>
          <p:nvPr/>
        </p:nvSpPr>
        <p:spPr bwMode="auto">
          <a:xfrm>
            <a:off x="1219200" y="2768600"/>
            <a:ext cx="5029200" cy="288925"/>
          </a:xfrm>
          <a:prstGeom prst="rect">
            <a:avLst/>
          </a:prstGeom>
          <a:noFill/>
          <a:ln w="9525">
            <a:noFill/>
            <a:miter lim="800000"/>
            <a:headEnd/>
            <a:tailEnd/>
          </a:ln>
        </p:spPr>
        <p:txBody>
          <a:bodyPr lIns="0" tIns="0" rIns="0" bIns="0">
            <a:spAutoFit/>
          </a:bodyPr>
          <a:lstStyle/>
          <a:p>
            <a:pPr algn="ctr">
              <a:lnSpc>
                <a:spcPct val="95000"/>
              </a:lnSpc>
              <a:spcBef>
                <a:spcPct val="50000"/>
              </a:spcBef>
              <a:spcAft>
                <a:spcPct val="50000"/>
              </a:spcAft>
            </a:pPr>
            <a:r>
              <a:rPr lang="en-US" sz="2000" b="1" dirty="0">
                <a:solidFill>
                  <a:schemeClr val="accent2"/>
                </a:solidFill>
                <a:latin typeface="Agilent TT Cond" pitchFamily="34" charset="0"/>
              </a:rPr>
              <a:t>Digitally Implemented Detection Types</a:t>
            </a:r>
          </a:p>
        </p:txBody>
      </p:sp>
      <p:grpSp>
        <p:nvGrpSpPr>
          <p:cNvPr id="16" name="Group 370"/>
          <p:cNvGrpSpPr>
            <a:grpSpLocks/>
          </p:cNvGrpSpPr>
          <p:nvPr/>
        </p:nvGrpSpPr>
        <p:grpSpPr bwMode="auto">
          <a:xfrm>
            <a:off x="4267200" y="533400"/>
            <a:ext cx="4757737" cy="2400402"/>
            <a:chOff x="2400" y="-31"/>
            <a:chExt cx="3205" cy="1999"/>
          </a:xfrm>
        </p:grpSpPr>
        <p:sp>
          <p:nvSpPr>
            <p:cNvPr id="22796" name="Freeform 3"/>
            <p:cNvSpPr>
              <a:spLocks/>
            </p:cNvSpPr>
            <p:nvPr/>
          </p:nvSpPr>
          <p:spPr bwMode="auto">
            <a:xfrm>
              <a:off x="2400" y="504"/>
              <a:ext cx="71" cy="136"/>
            </a:xfrm>
            <a:custGeom>
              <a:avLst/>
              <a:gdLst>
                <a:gd name="T0" fmla="*/ 0 w 78"/>
                <a:gd name="T1" fmla="*/ 0 h 154"/>
                <a:gd name="T2" fmla="*/ 64 w 78"/>
                <a:gd name="T3" fmla="*/ 58 h 154"/>
                <a:gd name="T4" fmla="*/ 0 w 78"/>
                <a:gd name="T5" fmla="*/ 119 h 154"/>
                <a:gd name="T6" fmla="*/ 0 60000 65536"/>
                <a:gd name="T7" fmla="*/ 0 60000 65536"/>
                <a:gd name="T8" fmla="*/ 0 60000 65536"/>
                <a:gd name="T9" fmla="*/ 0 w 78"/>
                <a:gd name="T10" fmla="*/ 0 h 154"/>
                <a:gd name="T11" fmla="*/ 78 w 78"/>
                <a:gd name="T12" fmla="*/ 154 h 154"/>
              </a:gdLst>
              <a:ahLst/>
              <a:cxnLst>
                <a:cxn ang="T6">
                  <a:pos x="T0" y="T1"/>
                </a:cxn>
                <a:cxn ang="T7">
                  <a:pos x="T2" y="T3"/>
                </a:cxn>
                <a:cxn ang="T8">
                  <a:pos x="T4" y="T5"/>
                </a:cxn>
              </a:cxnLst>
              <a:rect l="T9" t="T10" r="T11" b="T12"/>
              <a:pathLst>
                <a:path w="78" h="154">
                  <a:moveTo>
                    <a:pt x="0" y="0"/>
                  </a:moveTo>
                  <a:lnTo>
                    <a:pt x="77" y="75"/>
                  </a:lnTo>
                  <a:lnTo>
                    <a:pt x="0" y="153"/>
                  </a:lnTo>
                </a:path>
              </a:pathLst>
            </a:custGeom>
            <a:noFill/>
            <a:ln w="19050">
              <a:solidFill>
                <a:srgbClr val="000000"/>
              </a:solidFill>
              <a:round/>
              <a:headEnd/>
              <a:tailEnd/>
            </a:ln>
          </p:spPr>
          <p:txBody>
            <a:bodyPr lIns="0" tIns="0" rIns="0" bIns="0"/>
            <a:lstStyle/>
            <a:p>
              <a:endParaRPr lang="en-US" dirty="0"/>
            </a:p>
          </p:txBody>
        </p:sp>
        <p:sp>
          <p:nvSpPr>
            <p:cNvPr id="22797" name="Line 4"/>
            <p:cNvSpPr>
              <a:spLocks noChangeShapeType="1"/>
            </p:cNvSpPr>
            <p:nvPr/>
          </p:nvSpPr>
          <p:spPr bwMode="auto">
            <a:xfrm>
              <a:off x="2470" y="570"/>
              <a:ext cx="364" cy="0"/>
            </a:xfrm>
            <a:prstGeom prst="line">
              <a:avLst/>
            </a:prstGeom>
            <a:noFill/>
            <a:ln w="19050">
              <a:solidFill>
                <a:srgbClr val="000000"/>
              </a:solidFill>
              <a:round/>
              <a:headEnd/>
              <a:tailEnd/>
            </a:ln>
          </p:spPr>
          <p:txBody>
            <a:bodyPr lIns="0" tIns="0" rIns="0" bIns="0"/>
            <a:lstStyle/>
            <a:p>
              <a:endParaRPr lang="en-US" dirty="0"/>
            </a:p>
          </p:txBody>
        </p:sp>
        <p:sp>
          <p:nvSpPr>
            <p:cNvPr id="22798" name="Freeform 5"/>
            <p:cNvSpPr>
              <a:spLocks/>
            </p:cNvSpPr>
            <p:nvPr/>
          </p:nvSpPr>
          <p:spPr bwMode="auto">
            <a:xfrm>
              <a:off x="2821" y="559"/>
              <a:ext cx="51" cy="24"/>
            </a:xfrm>
            <a:custGeom>
              <a:avLst/>
              <a:gdLst>
                <a:gd name="T0" fmla="*/ 46 w 56"/>
                <a:gd name="T1" fmla="*/ 10 h 27"/>
                <a:gd name="T2" fmla="*/ 0 w 56"/>
                <a:gd name="T3" fmla="*/ 0 h 27"/>
                <a:gd name="T4" fmla="*/ 12 w 56"/>
                <a:gd name="T5" fmla="*/ 10 h 27"/>
                <a:gd name="T6" fmla="*/ 0 w 56"/>
                <a:gd name="T7" fmla="*/ 20 h 27"/>
                <a:gd name="T8" fmla="*/ 46 w 56"/>
                <a:gd name="T9" fmla="*/ 10 h 27"/>
                <a:gd name="T10" fmla="*/ 46 w 56"/>
                <a:gd name="T11" fmla="*/ 10 h 27"/>
                <a:gd name="T12" fmla="*/ 0 60000 65536"/>
                <a:gd name="T13" fmla="*/ 0 60000 65536"/>
                <a:gd name="T14" fmla="*/ 0 60000 65536"/>
                <a:gd name="T15" fmla="*/ 0 60000 65536"/>
                <a:gd name="T16" fmla="*/ 0 60000 65536"/>
                <a:gd name="T17" fmla="*/ 0 60000 65536"/>
                <a:gd name="T18" fmla="*/ 0 w 56"/>
                <a:gd name="T19" fmla="*/ 0 h 27"/>
                <a:gd name="T20" fmla="*/ 56 w 56"/>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56" h="27">
                  <a:moveTo>
                    <a:pt x="55" y="12"/>
                  </a:moveTo>
                  <a:lnTo>
                    <a:pt x="0" y="0"/>
                  </a:lnTo>
                  <a:lnTo>
                    <a:pt x="14" y="12"/>
                  </a:lnTo>
                  <a:lnTo>
                    <a:pt x="0" y="26"/>
                  </a:lnTo>
                  <a:lnTo>
                    <a:pt x="55"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17" name="Group 6"/>
            <p:cNvGrpSpPr>
              <a:grpSpLocks/>
            </p:cNvGrpSpPr>
            <p:nvPr/>
          </p:nvGrpSpPr>
          <p:grpSpPr bwMode="auto">
            <a:xfrm>
              <a:off x="3292" y="971"/>
              <a:ext cx="244" cy="237"/>
              <a:chOff x="3006" y="1683"/>
              <a:chExt cx="269" cy="268"/>
            </a:xfrm>
          </p:grpSpPr>
          <p:sp>
            <p:nvSpPr>
              <p:cNvPr id="22868" name="Freeform 7"/>
              <p:cNvSpPr>
                <a:spLocks/>
              </p:cNvSpPr>
              <p:nvPr/>
            </p:nvSpPr>
            <p:spPr bwMode="auto">
              <a:xfrm>
                <a:off x="3006" y="1683"/>
                <a:ext cx="269" cy="268"/>
              </a:xfrm>
              <a:custGeom>
                <a:avLst/>
                <a:gdLst>
                  <a:gd name="T0" fmla="*/ 268 w 269"/>
                  <a:gd name="T1" fmla="*/ 123 h 268"/>
                  <a:gd name="T2" fmla="*/ 264 w 269"/>
                  <a:gd name="T3" fmla="*/ 103 h 268"/>
                  <a:gd name="T4" fmla="*/ 259 w 269"/>
                  <a:gd name="T5" fmla="*/ 83 h 268"/>
                  <a:gd name="T6" fmla="*/ 250 w 269"/>
                  <a:gd name="T7" fmla="*/ 66 h 268"/>
                  <a:gd name="T8" fmla="*/ 237 w 269"/>
                  <a:gd name="T9" fmla="*/ 49 h 268"/>
                  <a:gd name="T10" fmla="*/ 225 w 269"/>
                  <a:gd name="T11" fmla="*/ 35 h 268"/>
                  <a:gd name="T12" fmla="*/ 209 w 269"/>
                  <a:gd name="T13" fmla="*/ 22 h 268"/>
                  <a:gd name="T14" fmla="*/ 192 w 269"/>
                  <a:gd name="T15" fmla="*/ 13 h 268"/>
                  <a:gd name="T16" fmla="*/ 174 w 269"/>
                  <a:gd name="T17" fmla="*/ 5 h 268"/>
                  <a:gd name="T18" fmla="*/ 154 w 269"/>
                  <a:gd name="T19" fmla="*/ 1 h 268"/>
                  <a:gd name="T20" fmla="*/ 134 w 269"/>
                  <a:gd name="T21" fmla="*/ 0 h 268"/>
                  <a:gd name="T22" fmla="*/ 114 w 269"/>
                  <a:gd name="T23" fmla="*/ 1 h 268"/>
                  <a:gd name="T24" fmla="*/ 94 w 269"/>
                  <a:gd name="T25" fmla="*/ 5 h 268"/>
                  <a:gd name="T26" fmla="*/ 76 w 269"/>
                  <a:gd name="T27" fmla="*/ 13 h 268"/>
                  <a:gd name="T28" fmla="*/ 59 w 269"/>
                  <a:gd name="T29" fmla="*/ 22 h 268"/>
                  <a:gd name="T30" fmla="*/ 43 w 269"/>
                  <a:gd name="T31" fmla="*/ 35 h 268"/>
                  <a:gd name="T32" fmla="*/ 30 w 269"/>
                  <a:gd name="T33" fmla="*/ 49 h 268"/>
                  <a:gd name="T34" fmla="*/ 17 w 269"/>
                  <a:gd name="T35" fmla="*/ 66 h 268"/>
                  <a:gd name="T36" fmla="*/ 10 w 269"/>
                  <a:gd name="T37" fmla="*/ 83 h 268"/>
                  <a:gd name="T38" fmla="*/ 3 w 269"/>
                  <a:gd name="T39" fmla="*/ 103 h 268"/>
                  <a:gd name="T40" fmla="*/ 1 w 269"/>
                  <a:gd name="T41" fmla="*/ 123 h 268"/>
                  <a:gd name="T42" fmla="*/ 1 w 269"/>
                  <a:gd name="T43" fmla="*/ 143 h 268"/>
                  <a:gd name="T44" fmla="*/ 3 w 269"/>
                  <a:gd name="T45" fmla="*/ 163 h 268"/>
                  <a:gd name="T46" fmla="*/ 10 w 269"/>
                  <a:gd name="T47" fmla="*/ 182 h 268"/>
                  <a:gd name="T48" fmla="*/ 17 w 269"/>
                  <a:gd name="T49" fmla="*/ 200 h 268"/>
                  <a:gd name="T50" fmla="*/ 30 w 269"/>
                  <a:gd name="T51" fmla="*/ 217 h 268"/>
                  <a:gd name="T52" fmla="*/ 43 w 269"/>
                  <a:gd name="T53" fmla="*/ 231 h 268"/>
                  <a:gd name="T54" fmla="*/ 59 w 269"/>
                  <a:gd name="T55" fmla="*/ 244 h 268"/>
                  <a:gd name="T56" fmla="*/ 76 w 269"/>
                  <a:gd name="T57" fmla="*/ 253 h 268"/>
                  <a:gd name="T58" fmla="*/ 94 w 269"/>
                  <a:gd name="T59" fmla="*/ 260 h 268"/>
                  <a:gd name="T60" fmla="*/ 114 w 269"/>
                  <a:gd name="T61" fmla="*/ 265 h 268"/>
                  <a:gd name="T62" fmla="*/ 134 w 269"/>
                  <a:gd name="T63" fmla="*/ 267 h 268"/>
                  <a:gd name="T64" fmla="*/ 154 w 269"/>
                  <a:gd name="T65" fmla="*/ 265 h 268"/>
                  <a:gd name="T66" fmla="*/ 174 w 269"/>
                  <a:gd name="T67" fmla="*/ 260 h 268"/>
                  <a:gd name="T68" fmla="*/ 192 w 269"/>
                  <a:gd name="T69" fmla="*/ 253 h 268"/>
                  <a:gd name="T70" fmla="*/ 209 w 269"/>
                  <a:gd name="T71" fmla="*/ 244 h 268"/>
                  <a:gd name="T72" fmla="*/ 225 w 269"/>
                  <a:gd name="T73" fmla="*/ 231 h 268"/>
                  <a:gd name="T74" fmla="*/ 237 w 269"/>
                  <a:gd name="T75" fmla="*/ 217 h 268"/>
                  <a:gd name="T76" fmla="*/ 250 w 269"/>
                  <a:gd name="T77" fmla="*/ 200 h 268"/>
                  <a:gd name="T78" fmla="*/ 259 w 269"/>
                  <a:gd name="T79" fmla="*/ 182 h 268"/>
                  <a:gd name="T80" fmla="*/ 264 w 269"/>
                  <a:gd name="T81" fmla="*/ 163 h 268"/>
                  <a:gd name="T82" fmla="*/ 268 w 269"/>
                  <a:gd name="T83" fmla="*/ 143 h 2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68"/>
                  <a:gd name="T128" fmla="*/ 269 w 269"/>
                  <a:gd name="T129" fmla="*/ 268 h 2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68">
                    <a:moveTo>
                      <a:pt x="268" y="133"/>
                    </a:moveTo>
                    <a:lnTo>
                      <a:pt x="268" y="123"/>
                    </a:lnTo>
                    <a:lnTo>
                      <a:pt x="267" y="113"/>
                    </a:lnTo>
                    <a:lnTo>
                      <a:pt x="264" y="103"/>
                    </a:lnTo>
                    <a:lnTo>
                      <a:pt x="262" y="92"/>
                    </a:lnTo>
                    <a:lnTo>
                      <a:pt x="259" y="83"/>
                    </a:lnTo>
                    <a:lnTo>
                      <a:pt x="255" y="75"/>
                    </a:lnTo>
                    <a:lnTo>
                      <a:pt x="250" y="66"/>
                    </a:lnTo>
                    <a:lnTo>
                      <a:pt x="244" y="57"/>
                    </a:lnTo>
                    <a:lnTo>
                      <a:pt x="237" y="49"/>
                    </a:lnTo>
                    <a:lnTo>
                      <a:pt x="232" y="42"/>
                    </a:lnTo>
                    <a:lnTo>
                      <a:pt x="225" y="35"/>
                    </a:lnTo>
                    <a:lnTo>
                      <a:pt x="217" y="28"/>
                    </a:lnTo>
                    <a:lnTo>
                      <a:pt x="209" y="22"/>
                    </a:lnTo>
                    <a:lnTo>
                      <a:pt x="201" y="17"/>
                    </a:lnTo>
                    <a:lnTo>
                      <a:pt x="192" y="13"/>
                    </a:lnTo>
                    <a:lnTo>
                      <a:pt x="183" y="8"/>
                    </a:lnTo>
                    <a:lnTo>
                      <a:pt x="174" y="5"/>
                    </a:lnTo>
                    <a:lnTo>
                      <a:pt x="164" y="2"/>
                    </a:lnTo>
                    <a:lnTo>
                      <a:pt x="154" y="1"/>
                    </a:lnTo>
                    <a:lnTo>
                      <a:pt x="142" y="0"/>
                    </a:lnTo>
                    <a:lnTo>
                      <a:pt x="134" y="0"/>
                    </a:lnTo>
                    <a:lnTo>
                      <a:pt x="124" y="0"/>
                    </a:lnTo>
                    <a:lnTo>
                      <a:pt x="114" y="1"/>
                    </a:lnTo>
                    <a:lnTo>
                      <a:pt x="104" y="2"/>
                    </a:lnTo>
                    <a:lnTo>
                      <a:pt x="94" y="5"/>
                    </a:lnTo>
                    <a:lnTo>
                      <a:pt x="85" y="8"/>
                    </a:lnTo>
                    <a:lnTo>
                      <a:pt x="76" y="13"/>
                    </a:lnTo>
                    <a:lnTo>
                      <a:pt x="67" y="17"/>
                    </a:lnTo>
                    <a:lnTo>
                      <a:pt x="59" y="22"/>
                    </a:lnTo>
                    <a:lnTo>
                      <a:pt x="52" y="28"/>
                    </a:lnTo>
                    <a:lnTo>
                      <a:pt x="43" y="35"/>
                    </a:lnTo>
                    <a:lnTo>
                      <a:pt x="36" y="42"/>
                    </a:lnTo>
                    <a:lnTo>
                      <a:pt x="30" y="49"/>
                    </a:lnTo>
                    <a:lnTo>
                      <a:pt x="24" y="57"/>
                    </a:lnTo>
                    <a:lnTo>
                      <a:pt x="17" y="66"/>
                    </a:lnTo>
                    <a:lnTo>
                      <a:pt x="12" y="75"/>
                    </a:lnTo>
                    <a:lnTo>
                      <a:pt x="10" y="83"/>
                    </a:lnTo>
                    <a:lnTo>
                      <a:pt x="6" y="92"/>
                    </a:lnTo>
                    <a:lnTo>
                      <a:pt x="3" y="103"/>
                    </a:lnTo>
                    <a:lnTo>
                      <a:pt x="1" y="113"/>
                    </a:lnTo>
                    <a:lnTo>
                      <a:pt x="1" y="123"/>
                    </a:lnTo>
                    <a:lnTo>
                      <a:pt x="0" y="133"/>
                    </a:lnTo>
                    <a:lnTo>
                      <a:pt x="1" y="143"/>
                    </a:lnTo>
                    <a:lnTo>
                      <a:pt x="1" y="153"/>
                    </a:lnTo>
                    <a:lnTo>
                      <a:pt x="3" y="163"/>
                    </a:lnTo>
                    <a:lnTo>
                      <a:pt x="6" y="173"/>
                    </a:lnTo>
                    <a:lnTo>
                      <a:pt x="10" y="182"/>
                    </a:lnTo>
                    <a:lnTo>
                      <a:pt x="12" y="191"/>
                    </a:lnTo>
                    <a:lnTo>
                      <a:pt x="17" y="200"/>
                    </a:lnTo>
                    <a:lnTo>
                      <a:pt x="24" y="209"/>
                    </a:lnTo>
                    <a:lnTo>
                      <a:pt x="30" y="217"/>
                    </a:lnTo>
                    <a:lnTo>
                      <a:pt x="36" y="225"/>
                    </a:lnTo>
                    <a:lnTo>
                      <a:pt x="43" y="231"/>
                    </a:lnTo>
                    <a:lnTo>
                      <a:pt x="52" y="237"/>
                    </a:lnTo>
                    <a:lnTo>
                      <a:pt x="59" y="244"/>
                    </a:lnTo>
                    <a:lnTo>
                      <a:pt x="67" y="249"/>
                    </a:lnTo>
                    <a:lnTo>
                      <a:pt x="76" y="253"/>
                    </a:lnTo>
                    <a:lnTo>
                      <a:pt x="85" y="257"/>
                    </a:lnTo>
                    <a:lnTo>
                      <a:pt x="94" y="260"/>
                    </a:lnTo>
                    <a:lnTo>
                      <a:pt x="104" y="264"/>
                    </a:lnTo>
                    <a:lnTo>
                      <a:pt x="114" y="265"/>
                    </a:lnTo>
                    <a:lnTo>
                      <a:pt x="124" y="266"/>
                    </a:lnTo>
                    <a:lnTo>
                      <a:pt x="134" y="267"/>
                    </a:lnTo>
                    <a:lnTo>
                      <a:pt x="142" y="266"/>
                    </a:lnTo>
                    <a:lnTo>
                      <a:pt x="154" y="265"/>
                    </a:lnTo>
                    <a:lnTo>
                      <a:pt x="164" y="264"/>
                    </a:lnTo>
                    <a:lnTo>
                      <a:pt x="174" y="260"/>
                    </a:lnTo>
                    <a:lnTo>
                      <a:pt x="183" y="257"/>
                    </a:lnTo>
                    <a:lnTo>
                      <a:pt x="192" y="253"/>
                    </a:lnTo>
                    <a:lnTo>
                      <a:pt x="201" y="249"/>
                    </a:lnTo>
                    <a:lnTo>
                      <a:pt x="209" y="244"/>
                    </a:lnTo>
                    <a:lnTo>
                      <a:pt x="217" y="237"/>
                    </a:lnTo>
                    <a:lnTo>
                      <a:pt x="225" y="231"/>
                    </a:lnTo>
                    <a:lnTo>
                      <a:pt x="232" y="225"/>
                    </a:lnTo>
                    <a:lnTo>
                      <a:pt x="237" y="217"/>
                    </a:lnTo>
                    <a:lnTo>
                      <a:pt x="244" y="209"/>
                    </a:lnTo>
                    <a:lnTo>
                      <a:pt x="250" y="200"/>
                    </a:lnTo>
                    <a:lnTo>
                      <a:pt x="255" y="191"/>
                    </a:lnTo>
                    <a:lnTo>
                      <a:pt x="259" y="182"/>
                    </a:lnTo>
                    <a:lnTo>
                      <a:pt x="262" y="173"/>
                    </a:lnTo>
                    <a:lnTo>
                      <a:pt x="264" y="163"/>
                    </a:lnTo>
                    <a:lnTo>
                      <a:pt x="267" y="153"/>
                    </a:lnTo>
                    <a:lnTo>
                      <a:pt x="268" y="143"/>
                    </a:lnTo>
                    <a:lnTo>
                      <a:pt x="268" y="133"/>
                    </a:lnTo>
                  </a:path>
                </a:pathLst>
              </a:custGeom>
              <a:noFill/>
              <a:ln w="19050">
                <a:solidFill>
                  <a:srgbClr val="000000"/>
                </a:solidFill>
                <a:round/>
                <a:headEnd/>
                <a:tailEnd/>
              </a:ln>
            </p:spPr>
            <p:txBody>
              <a:bodyPr lIns="0" tIns="0" rIns="0" bIns="0"/>
              <a:lstStyle/>
              <a:p>
                <a:endParaRPr lang="en-US" dirty="0"/>
              </a:p>
            </p:txBody>
          </p:sp>
          <p:sp>
            <p:nvSpPr>
              <p:cNvPr id="22869" name="Freeform 8"/>
              <p:cNvSpPr>
                <a:spLocks/>
              </p:cNvSpPr>
              <p:nvPr/>
            </p:nvSpPr>
            <p:spPr bwMode="auto">
              <a:xfrm>
                <a:off x="3044" y="1743"/>
                <a:ext cx="93" cy="47"/>
              </a:xfrm>
              <a:custGeom>
                <a:avLst/>
                <a:gdLst>
                  <a:gd name="T0" fmla="*/ 0 w 93"/>
                  <a:gd name="T1" fmla="*/ 46 h 47"/>
                  <a:gd name="T2" fmla="*/ 0 w 93"/>
                  <a:gd name="T3" fmla="*/ 46 h 47"/>
                  <a:gd name="T4" fmla="*/ 0 w 93"/>
                  <a:gd name="T5" fmla="*/ 43 h 47"/>
                  <a:gd name="T6" fmla="*/ 0 w 93"/>
                  <a:gd name="T7" fmla="*/ 40 h 47"/>
                  <a:gd name="T8" fmla="*/ 1 w 93"/>
                  <a:gd name="T9" fmla="*/ 37 h 47"/>
                  <a:gd name="T10" fmla="*/ 1 w 93"/>
                  <a:gd name="T11" fmla="*/ 35 h 47"/>
                  <a:gd name="T12" fmla="*/ 3 w 93"/>
                  <a:gd name="T13" fmla="*/ 31 h 47"/>
                  <a:gd name="T14" fmla="*/ 4 w 93"/>
                  <a:gd name="T15" fmla="*/ 29 h 47"/>
                  <a:gd name="T16" fmla="*/ 5 w 93"/>
                  <a:gd name="T17" fmla="*/ 26 h 47"/>
                  <a:gd name="T18" fmla="*/ 6 w 93"/>
                  <a:gd name="T19" fmla="*/ 23 h 47"/>
                  <a:gd name="T20" fmla="*/ 7 w 93"/>
                  <a:gd name="T21" fmla="*/ 21 h 47"/>
                  <a:gd name="T22" fmla="*/ 9 w 93"/>
                  <a:gd name="T23" fmla="*/ 19 h 47"/>
                  <a:gd name="T24" fmla="*/ 11 w 93"/>
                  <a:gd name="T25" fmla="*/ 17 h 47"/>
                  <a:gd name="T26" fmla="*/ 14 w 93"/>
                  <a:gd name="T27" fmla="*/ 15 h 47"/>
                  <a:gd name="T28" fmla="*/ 15 w 93"/>
                  <a:gd name="T29" fmla="*/ 13 h 47"/>
                  <a:gd name="T30" fmla="*/ 16 w 93"/>
                  <a:gd name="T31" fmla="*/ 10 h 47"/>
                  <a:gd name="T32" fmla="*/ 20 w 93"/>
                  <a:gd name="T33" fmla="*/ 10 h 47"/>
                  <a:gd name="T34" fmla="*/ 22 w 93"/>
                  <a:gd name="T35" fmla="*/ 7 h 47"/>
                  <a:gd name="T36" fmla="*/ 25 w 93"/>
                  <a:gd name="T37" fmla="*/ 6 h 47"/>
                  <a:gd name="T38" fmla="*/ 27 w 93"/>
                  <a:gd name="T39" fmla="*/ 5 h 47"/>
                  <a:gd name="T40" fmla="*/ 30 w 93"/>
                  <a:gd name="T41" fmla="*/ 3 h 47"/>
                  <a:gd name="T42" fmla="*/ 32 w 93"/>
                  <a:gd name="T43" fmla="*/ 2 h 47"/>
                  <a:gd name="T44" fmla="*/ 34 w 93"/>
                  <a:gd name="T45" fmla="*/ 2 h 47"/>
                  <a:gd name="T46" fmla="*/ 38 w 93"/>
                  <a:gd name="T47" fmla="*/ 0 h 47"/>
                  <a:gd name="T48" fmla="*/ 40 w 93"/>
                  <a:gd name="T49" fmla="*/ 0 h 47"/>
                  <a:gd name="T50" fmla="*/ 43 w 93"/>
                  <a:gd name="T51" fmla="*/ 0 h 47"/>
                  <a:gd name="T52" fmla="*/ 45 w 93"/>
                  <a:gd name="T53" fmla="*/ 0 h 47"/>
                  <a:gd name="T54" fmla="*/ 49 w 93"/>
                  <a:gd name="T55" fmla="*/ 0 h 47"/>
                  <a:gd name="T56" fmla="*/ 52 w 93"/>
                  <a:gd name="T57" fmla="*/ 0 h 47"/>
                  <a:gd name="T58" fmla="*/ 54 w 93"/>
                  <a:gd name="T59" fmla="*/ 0 h 47"/>
                  <a:gd name="T60" fmla="*/ 58 w 93"/>
                  <a:gd name="T61" fmla="*/ 2 h 47"/>
                  <a:gd name="T62" fmla="*/ 61 w 93"/>
                  <a:gd name="T63" fmla="*/ 2 h 47"/>
                  <a:gd name="T64" fmla="*/ 63 w 93"/>
                  <a:gd name="T65" fmla="*/ 3 h 47"/>
                  <a:gd name="T66" fmla="*/ 66 w 93"/>
                  <a:gd name="T67" fmla="*/ 5 h 47"/>
                  <a:gd name="T68" fmla="*/ 68 w 93"/>
                  <a:gd name="T69" fmla="*/ 6 h 47"/>
                  <a:gd name="T70" fmla="*/ 71 w 93"/>
                  <a:gd name="T71" fmla="*/ 7 h 47"/>
                  <a:gd name="T72" fmla="*/ 73 w 93"/>
                  <a:gd name="T73" fmla="*/ 10 h 47"/>
                  <a:gd name="T74" fmla="*/ 76 w 93"/>
                  <a:gd name="T75" fmla="*/ 10 h 47"/>
                  <a:gd name="T76" fmla="*/ 77 w 93"/>
                  <a:gd name="T77" fmla="*/ 13 h 47"/>
                  <a:gd name="T78" fmla="*/ 80 w 93"/>
                  <a:gd name="T79" fmla="*/ 15 h 47"/>
                  <a:gd name="T80" fmla="*/ 82 w 93"/>
                  <a:gd name="T81" fmla="*/ 17 h 47"/>
                  <a:gd name="T82" fmla="*/ 84 w 93"/>
                  <a:gd name="T83" fmla="*/ 19 h 47"/>
                  <a:gd name="T84" fmla="*/ 85 w 93"/>
                  <a:gd name="T85" fmla="*/ 21 h 47"/>
                  <a:gd name="T86" fmla="*/ 87 w 93"/>
                  <a:gd name="T87" fmla="*/ 23 h 47"/>
                  <a:gd name="T88" fmla="*/ 88 w 93"/>
                  <a:gd name="T89" fmla="*/ 26 h 47"/>
                  <a:gd name="T90" fmla="*/ 88 w 93"/>
                  <a:gd name="T91" fmla="*/ 29 h 47"/>
                  <a:gd name="T92" fmla="*/ 91 w 93"/>
                  <a:gd name="T93" fmla="*/ 31 h 47"/>
                  <a:gd name="T94" fmla="*/ 91 w 93"/>
                  <a:gd name="T95" fmla="*/ 35 h 47"/>
                  <a:gd name="T96" fmla="*/ 92 w 93"/>
                  <a:gd name="T97" fmla="*/ 37 h 47"/>
                  <a:gd name="T98" fmla="*/ 92 w 93"/>
                  <a:gd name="T99" fmla="*/ 40 h 47"/>
                  <a:gd name="T100" fmla="*/ 92 w 93"/>
                  <a:gd name="T101" fmla="*/ 43 h 47"/>
                  <a:gd name="T102" fmla="*/ 92 w 93"/>
                  <a:gd name="T103" fmla="*/ 46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7"/>
                  <a:gd name="T158" fmla="*/ 93 w 93"/>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7">
                    <a:moveTo>
                      <a:pt x="0" y="46"/>
                    </a:moveTo>
                    <a:lnTo>
                      <a:pt x="0" y="46"/>
                    </a:lnTo>
                    <a:lnTo>
                      <a:pt x="0" y="43"/>
                    </a:lnTo>
                    <a:lnTo>
                      <a:pt x="0" y="40"/>
                    </a:lnTo>
                    <a:lnTo>
                      <a:pt x="1" y="37"/>
                    </a:lnTo>
                    <a:lnTo>
                      <a:pt x="1" y="35"/>
                    </a:lnTo>
                    <a:lnTo>
                      <a:pt x="3" y="31"/>
                    </a:lnTo>
                    <a:lnTo>
                      <a:pt x="4" y="29"/>
                    </a:lnTo>
                    <a:lnTo>
                      <a:pt x="5" y="26"/>
                    </a:lnTo>
                    <a:lnTo>
                      <a:pt x="6" y="23"/>
                    </a:lnTo>
                    <a:lnTo>
                      <a:pt x="7" y="21"/>
                    </a:lnTo>
                    <a:lnTo>
                      <a:pt x="9" y="19"/>
                    </a:lnTo>
                    <a:lnTo>
                      <a:pt x="11" y="17"/>
                    </a:lnTo>
                    <a:lnTo>
                      <a:pt x="14" y="15"/>
                    </a:lnTo>
                    <a:lnTo>
                      <a:pt x="15" y="13"/>
                    </a:lnTo>
                    <a:lnTo>
                      <a:pt x="16" y="10"/>
                    </a:lnTo>
                    <a:lnTo>
                      <a:pt x="20" y="10"/>
                    </a:lnTo>
                    <a:lnTo>
                      <a:pt x="22" y="7"/>
                    </a:lnTo>
                    <a:lnTo>
                      <a:pt x="25" y="6"/>
                    </a:lnTo>
                    <a:lnTo>
                      <a:pt x="27" y="5"/>
                    </a:lnTo>
                    <a:lnTo>
                      <a:pt x="30" y="3"/>
                    </a:lnTo>
                    <a:lnTo>
                      <a:pt x="32" y="2"/>
                    </a:lnTo>
                    <a:lnTo>
                      <a:pt x="34" y="2"/>
                    </a:lnTo>
                    <a:lnTo>
                      <a:pt x="38" y="0"/>
                    </a:lnTo>
                    <a:lnTo>
                      <a:pt x="40" y="0"/>
                    </a:lnTo>
                    <a:lnTo>
                      <a:pt x="43" y="0"/>
                    </a:lnTo>
                    <a:lnTo>
                      <a:pt x="45" y="0"/>
                    </a:lnTo>
                    <a:lnTo>
                      <a:pt x="49" y="0"/>
                    </a:lnTo>
                    <a:lnTo>
                      <a:pt x="52" y="0"/>
                    </a:lnTo>
                    <a:lnTo>
                      <a:pt x="54" y="0"/>
                    </a:lnTo>
                    <a:lnTo>
                      <a:pt x="58" y="2"/>
                    </a:lnTo>
                    <a:lnTo>
                      <a:pt x="61" y="2"/>
                    </a:lnTo>
                    <a:lnTo>
                      <a:pt x="63" y="3"/>
                    </a:lnTo>
                    <a:lnTo>
                      <a:pt x="66" y="5"/>
                    </a:lnTo>
                    <a:lnTo>
                      <a:pt x="68" y="6"/>
                    </a:lnTo>
                    <a:lnTo>
                      <a:pt x="71" y="7"/>
                    </a:lnTo>
                    <a:lnTo>
                      <a:pt x="73" y="10"/>
                    </a:lnTo>
                    <a:lnTo>
                      <a:pt x="76" y="10"/>
                    </a:lnTo>
                    <a:lnTo>
                      <a:pt x="77" y="13"/>
                    </a:lnTo>
                    <a:lnTo>
                      <a:pt x="80" y="15"/>
                    </a:lnTo>
                    <a:lnTo>
                      <a:pt x="82" y="17"/>
                    </a:lnTo>
                    <a:lnTo>
                      <a:pt x="84" y="19"/>
                    </a:lnTo>
                    <a:lnTo>
                      <a:pt x="85" y="21"/>
                    </a:lnTo>
                    <a:lnTo>
                      <a:pt x="87" y="23"/>
                    </a:lnTo>
                    <a:lnTo>
                      <a:pt x="88" y="26"/>
                    </a:lnTo>
                    <a:lnTo>
                      <a:pt x="88" y="29"/>
                    </a:lnTo>
                    <a:lnTo>
                      <a:pt x="91" y="31"/>
                    </a:lnTo>
                    <a:lnTo>
                      <a:pt x="91" y="35"/>
                    </a:lnTo>
                    <a:lnTo>
                      <a:pt x="92" y="37"/>
                    </a:lnTo>
                    <a:lnTo>
                      <a:pt x="92" y="40"/>
                    </a:lnTo>
                    <a:lnTo>
                      <a:pt x="92" y="43"/>
                    </a:lnTo>
                    <a:lnTo>
                      <a:pt x="92" y="46"/>
                    </a:lnTo>
                  </a:path>
                </a:pathLst>
              </a:custGeom>
              <a:noFill/>
              <a:ln w="19050">
                <a:solidFill>
                  <a:srgbClr val="000000"/>
                </a:solidFill>
                <a:round/>
                <a:headEnd/>
                <a:tailEnd/>
              </a:ln>
            </p:spPr>
            <p:txBody>
              <a:bodyPr lIns="0" tIns="0" rIns="0" bIns="0"/>
              <a:lstStyle/>
              <a:p>
                <a:endParaRPr lang="en-US" dirty="0"/>
              </a:p>
            </p:txBody>
          </p:sp>
          <p:sp>
            <p:nvSpPr>
              <p:cNvPr id="22870" name="Freeform 9"/>
              <p:cNvSpPr>
                <a:spLocks/>
              </p:cNvSpPr>
              <p:nvPr/>
            </p:nvSpPr>
            <p:spPr bwMode="auto">
              <a:xfrm>
                <a:off x="3136" y="1789"/>
                <a:ext cx="93" cy="47"/>
              </a:xfrm>
              <a:custGeom>
                <a:avLst/>
                <a:gdLst>
                  <a:gd name="T0" fmla="*/ 0 w 93"/>
                  <a:gd name="T1" fmla="*/ 0 h 47"/>
                  <a:gd name="T2" fmla="*/ 0 w 93"/>
                  <a:gd name="T3" fmla="*/ 0 h 47"/>
                  <a:gd name="T4" fmla="*/ 0 w 93"/>
                  <a:gd name="T5" fmla="*/ 4 h 47"/>
                  <a:gd name="T6" fmla="*/ 0 w 93"/>
                  <a:gd name="T7" fmla="*/ 6 h 47"/>
                  <a:gd name="T8" fmla="*/ 1 w 93"/>
                  <a:gd name="T9" fmla="*/ 9 h 47"/>
                  <a:gd name="T10" fmla="*/ 2 w 93"/>
                  <a:gd name="T11" fmla="*/ 12 h 47"/>
                  <a:gd name="T12" fmla="*/ 2 w 93"/>
                  <a:gd name="T13" fmla="*/ 15 h 47"/>
                  <a:gd name="T14" fmla="*/ 4 w 93"/>
                  <a:gd name="T15" fmla="*/ 17 h 47"/>
                  <a:gd name="T16" fmla="*/ 4 w 93"/>
                  <a:gd name="T17" fmla="*/ 20 h 47"/>
                  <a:gd name="T18" fmla="*/ 6 w 93"/>
                  <a:gd name="T19" fmla="*/ 23 h 47"/>
                  <a:gd name="T20" fmla="*/ 7 w 93"/>
                  <a:gd name="T21" fmla="*/ 25 h 47"/>
                  <a:gd name="T22" fmla="*/ 9 w 93"/>
                  <a:gd name="T23" fmla="*/ 27 h 47"/>
                  <a:gd name="T24" fmla="*/ 11 w 93"/>
                  <a:gd name="T25" fmla="*/ 29 h 47"/>
                  <a:gd name="T26" fmla="*/ 12 w 93"/>
                  <a:gd name="T27" fmla="*/ 32 h 47"/>
                  <a:gd name="T28" fmla="*/ 16 w 93"/>
                  <a:gd name="T29" fmla="*/ 33 h 47"/>
                  <a:gd name="T30" fmla="*/ 17 w 93"/>
                  <a:gd name="T31" fmla="*/ 35 h 47"/>
                  <a:gd name="T32" fmla="*/ 18 w 93"/>
                  <a:gd name="T33" fmla="*/ 37 h 47"/>
                  <a:gd name="T34" fmla="*/ 21 w 93"/>
                  <a:gd name="T35" fmla="*/ 39 h 47"/>
                  <a:gd name="T36" fmla="*/ 24 w 93"/>
                  <a:gd name="T37" fmla="*/ 40 h 47"/>
                  <a:gd name="T38" fmla="*/ 27 w 93"/>
                  <a:gd name="T39" fmla="*/ 42 h 47"/>
                  <a:gd name="T40" fmla="*/ 29 w 93"/>
                  <a:gd name="T41" fmla="*/ 43 h 47"/>
                  <a:gd name="T42" fmla="*/ 31 w 93"/>
                  <a:gd name="T43" fmla="*/ 43 h 47"/>
                  <a:gd name="T44" fmla="*/ 34 w 93"/>
                  <a:gd name="T45" fmla="*/ 45 h 47"/>
                  <a:gd name="T46" fmla="*/ 38 w 93"/>
                  <a:gd name="T47" fmla="*/ 45 h 47"/>
                  <a:gd name="T48" fmla="*/ 40 w 93"/>
                  <a:gd name="T49" fmla="*/ 46 h 47"/>
                  <a:gd name="T50" fmla="*/ 44 w 93"/>
                  <a:gd name="T51" fmla="*/ 46 h 47"/>
                  <a:gd name="T52" fmla="*/ 46 w 93"/>
                  <a:gd name="T53" fmla="*/ 46 h 47"/>
                  <a:gd name="T54" fmla="*/ 49 w 93"/>
                  <a:gd name="T55" fmla="*/ 46 h 47"/>
                  <a:gd name="T56" fmla="*/ 51 w 93"/>
                  <a:gd name="T57" fmla="*/ 46 h 47"/>
                  <a:gd name="T58" fmla="*/ 54 w 93"/>
                  <a:gd name="T59" fmla="*/ 45 h 47"/>
                  <a:gd name="T60" fmla="*/ 59 w 93"/>
                  <a:gd name="T61" fmla="*/ 45 h 47"/>
                  <a:gd name="T62" fmla="*/ 60 w 93"/>
                  <a:gd name="T63" fmla="*/ 43 h 47"/>
                  <a:gd name="T64" fmla="*/ 64 w 93"/>
                  <a:gd name="T65" fmla="*/ 43 h 47"/>
                  <a:gd name="T66" fmla="*/ 65 w 93"/>
                  <a:gd name="T67" fmla="*/ 42 h 47"/>
                  <a:gd name="T68" fmla="*/ 68 w 93"/>
                  <a:gd name="T69" fmla="*/ 40 h 47"/>
                  <a:gd name="T70" fmla="*/ 71 w 93"/>
                  <a:gd name="T71" fmla="*/ 39 h 47"/>
                  <a:gd name="T72" fmla="*/ 72 w 93"/>
                  <a:gd name="T73" fmla="*/ 37 h 47"/>
                  <a:gd name="T74" fmla="*/ 76 w 93"/>
                  <a:gd name="T75" fmla="*/ 35 h 47"/>
                  <a:gd name="T76" fmla="*/ 78 w 93"/>
                  <a:gd name="T77" fmla="*/ 33 h 47"/>
                  <a:gd name="T78" fmla="*/ 79 w 93"/>
                  <a:gd name="T79" fmla="*/ 32 h 47"/>
                  <a:gd name="T80" fmla="*/ 81 w 93"/>
                  <a:gd name="T81" fmla="*/ 29 h 47"/>
                  <a:gd name="T82" fmla="*/ 83 w 93"/>
                  <a:gd name="T83" fmla="*/ 27 h 47"/>
                  <a:gd name="T84" fmla="*/ 84 w 93"/>
                  <a:gd name="T85" fmla="*/ 25 h 47"/>
                  <a:gd name="T86" fmla="*/ 86 w 93"/>
                  <a:gd name="T87" fmla="*/ 23 h 47"/>
                  <a:gd name="T88" fmla="*/ 87 w 93"/>
                  <a:gd name="T89" fmla="*/ 20 h 47"/>
                  <a:gd name="T90" fmla="*/ 88 w 93"/>
                  <a:gd name="T91" fmla="*/ 17 h 47"/>
                  <a:gd name="T92" fmla="*/ 90 w 93"/>
                  <a:gd name="T93" fmla="*/ 15 h 47"/>
                  <a:gd name="T94" fmla="*/ 90 w 93"/>
                  <a:gd name="T95" fmla="*/ 12 h 47"/>
                  <a:gd name="T96" fmla="*/ 91 w 93"/>
                  <a:gd name="T97" fmla="*/ 9 h 47"/>
                  <a:gd name="T98" fmla="*/ 92 w 93"/>
                  <a:gd name="T99" fmla="*/ 6 h 47"/>
                  <a:gd name="T100" fmla="*/ 92 w 93"/>
                  <a:gd name="T101" fmla="*/ 4 h 47"/>
                  <a:gd name="T102" fmla="*/ 92 w 93"/>
                  <a:gd name="T103" fmla="*/ 0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7"/>
                  <a:gd name="T158" fmla="*/ 93 w 93"/>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7">
                    <a:moveTo>
                      <a:pt x="0" y="0"/>
                    </a:moveTo>
                    <a:lnTo>
                      <a:pt x="0" y="0"/>
                    </a:lnTo>
                    <a:lnTo>
                      <a:pt x="0" y="4"/>
                    </a:lnTo>
                    <a:lnTo>
                      <a:pt x="0" y="6"/>
                    </a:lnTo>
                    <a:lnTo>
                      <a:pt x="1" y="9"/>
                    </a:lnTo>
                    <a:lnTo>
                      <a:pt x="2" y="12"/>
                    </a:lnTo>
                    <a:lnTo>
                      <a:pt x="2" y="15"/>
                    </a:lnTo>
                    <a:lnTo>
                      <a:pt x="4" y="17"/>
                    </a:lnTo>
                    <a:lnTo>
                      <a:pt x="4" y="20"/>
                    </a:lnTo>
                    <a:lnTo>
                      <a:pt x="6" y="23"/>
                    </a:lnTo>
                    <a:lnTo>
                      <a:pt x="7" y="25"/>
                    </a:lnTo>
                    <a:lnTo>
                      <a:pt x="9" y="27"/>
                    </a:lnTo>
                    <a:lnTo>
                      <a:pt x="11" y="29"/>
                    </a:lnTo>
                    <a:lnTo>
                      <a:pt x="12" y="32"/>
                    </a:lnTo>
                    <a:lnTo>
                      <a:pt x="16" y="33"/>
                    </a:lnTo>
                    <a:lnTo>
                      <a:pt x="17" y="35"/>
                    </a:lnTo>
                    <a:lnTo>
                      <a:pt x="18" y="37"/>
                    </a:lnTo>
                    <a:lnTo>
                      <a:pt x="21" y="39"/>
                    </a:lnTo>
                    <a:lnTo>
                      <a:pt x="24" y="40"/>
                    </a:lnTo>
                    <a:lnTo>
                      <a:pt x="27" y="42"/>
                    </a:lnTo>
                    <a:lnTo>
                      <a:pt x="29" y="43"/>
                    </a:lnTo>
                    <a:lnTo>
                      <a:pt x="31" y="43"/>
                    </a:lnTo>
                    <a:lnTo>
                      <a:pt x="34" y="45"/>
                    </a:lnTo>
                    <a:lnTo>
                      <a:pt x="38" y="45"/>
                    </a:lnTo>
                    <a:lnTo>
                      <a:pt x="40" y="46"/>
                    </a:lnTo>
                    <a:lnTo>
                      <a:pt x="44" y="46"/>
                    </a:lnTo>
                    <a:lnTo>
                      <a:pt x="46" y="46"/>
                    </a:lnTo>
                    <a:lnTo>
                      <a:pt x="49" y="46"/>
                    </a:lnTo>
                    <a:lnTo>
                      <a:pt x="51" y="46"/>
                    </a:lnTo>
                    <a:lnTo>
                      <a:pt x="54" y="45"/>
                    </a:lnTo>
                    <a:lnTo>
                      <a:pt x="59" y="45"/>
                    </a:lnTo>
                    <a:lnTo>
                      <a:pt x="60" y="43"/>
                    </a:lnTo>
                    <a:lnTo>
                      <a:pt x="64" y="43"/>
                    </a:lnTo>
                    <a:lnTo>
                      <a:pt x="65" y="42"/>
                    </a:lnTo>
                    <a:lnTo>
                      <a:pt x="68" y="40"/>
                    </a:lnTo>
                    <a:lnTo>
                      <a:pt x="71" y="39"/>
                    </a:lnTo>
                    <a:lnTo>
                      <a:pt x="72" y="37"/>
                    </a:lnTo>
                    <a:lnTo>
                      <a:pt x="76" y="35"/>
                    </a:lnTo>
                    <a:lnTo>
                      <a:pt x="78" y="33"/>
                    </a:lnTo>
                    <a:lnTo>
                      <a:pt x="79" y="32"/>
                    </a:lnTo>
                    <a:lnTo>
                      <a:pt x="81" y="29"/>
                    </a:lnTo>
                    <a:lnTo>
                      <a:pt x="83" y="27"/>
                    </a:lnTo>
                    <a:lnTo>
                      <a:pt x="84" y="25"/>
                    </a:lnTo>
                    <a:lnTo>
                      <a:pt x="86" y="23"/>
                    </a:lnTo>
                    <a:lnTo>
                      <a:pt x="87" y="20"/>
                    </a:lnTo>
                    <a:lnTo>
                      <a:pt x="88" y="17"/>
                    </a:lnTo>
                    <a:lnTo>
                      <a:pt x="90" y="15"/>
                    </a:lnTo>
                    <a:lnTo>
                      <a:pt x="90" y="12"/>
                    </a:lnTo>
                    <a:lnTo>
                      <a:pt x="91" y="9"/>
                    </a:lnTo>
                    <a:lnTo>
                      <a:pt x="92" y="6"/>
                    </a:lnTo>
                    <a:lnTo>
                      <a:pt x="92" y="4"/>
                    </a:lnTo>
                    <a:lnTo>
                      <a:pt x="92" y="0"/>
                    </a:lnTo>
                  </a:path>
                </a:pathLst>
              </a:custGeom>
              <a:noFill/>
              <a:ln w="19050">
                <a:solidFill>
                  <a:srgbClr val="000000"/>
                </a:solidFill>
                <a:round/>
                <a:headEnd/>
                <a:tailEnd/>
              </a:ln>
            </p:spPr>
            <p:txBody>
              <a:bodyPr lIns="0" tIns="0" rIns="0" bIns="0"/>
              <a:lstStyle/>
              <a:p>
                <a:endParaRPr lang="en-US" dirty="0"/>
              </a:p>
            </p:txBody>
          </p:sp>
        </p:grpSp>
        <p:grpSp>
          <p:nvGrpSpPr>
            <p:cNvPr id="18" name="Group 10"/>
            <p:cNvGrpSpPr>
              <a:grpSpLocks/>
            </p:cNvGrpSpPr>
            <p:nvPr/>
          </p:nvGrpSpPr>
          <p:grpSpPr bwMode="auto">
            <a:xfrm>
              <a:off x="4025" y="944"/>
              <a:ext cx="323" cy="279"/>
              <a:chOff x="3813" y="1652"/>
              <a:chExt cx="355" cy="316"/>
            </a:xfrm>
          </p:grpSpPr>
          <p:sp>
            <p:nvSpPr>
              <p:cNvPr id="22866" name="Freeform 11"/>
              <p:cNvSpPr>
                <a:spLocks/>
              </p:cNvSpPr>
              <p:nvPr/>
            </p:nvSpPr>
            <p:spPr bwMode="auto">
              <a:xfrm>
                <a:off x="3813" y="1652"/>
                <a:ext cx="355" cy="316"/>
              </a:xfrm>
              <a:custGeom>
                <a:avLst/>
                <a:gdLst>
                  <a:gd name="T0" fmla="*/ 354 w 355"/>
                  <a:gd name="T1" fmla="*/ 0 h 316"/>
                  <a:gd name="T2" fmla="*/ 354 w 355"/>
                  <a:gd name="T3" fmla="*/ 315 h 316"/>
                  <a:gd name="T4" fmla="*/ 0 w 355"/>
                  <a:gd name="T5" fmla="*/ 315 h 316"/>
                  <a:gd name="T6" fmla="*/ 0 w 355"/>
                  <a:gd name="T7" fmla="*/ 0 h 316"/>
                  <a:gd name="T8" fmla="*/ 354 w 355"/>
                  <a:gd name="T9" fmla="*/ 0 h 316"/>
                  <a:gd name="T10" fmla="*/ 0 60000 65536"/>
                  <a:gd name="T11" fmla="*/ 0 60000 65536"/>
                  <a:gd name="T12" fmla="*/ 0 60000 65536"/>
                  <a:gd name="T13" fmla="*/ 0 60000 65536"/>
                  <a:gd name="T14" fmla="*/ 0 60000 65536"/>
                  <a:gd name="T15" fmla="*/ 0 w 355"/>
                  <a:gd name="T16" fmla="*/ 0 h 316"/>
                  <a:gd name="T17" fmla="*/ 355 w 355"/>
                  <a:gd name="T18" fmla="*/ 316 h 316"/>
                </a:gdLst>
                <a:ahLst/>
                <a:cxnLst>
                  <a:cxn ang="T10">
                    <a:pos x="T0" y="T1"/>
                  </a:cxn>
                  <a:cxn ang="T11">
                    <a:pos x="T2" y="T3"/>
                  </a:cxn>
                  <a:cxn ang="T12">
                    <a:pos x="T4" y="T5"/>
                  </a:cxn>
                  <a:cxn ang="T13">
                    <a:pos x="T6" y="T7"/>
                  </a:cxn>
                  <a:cxn ang="T14">
                    <a:pos x="T8" y="T9"/>
                  </a:cxn>
                </a:cxnLst>
                <a:rect l="T15" t="T16" r="T17" b="T18"/>
                <a:pathLst>
                  <a:path w="355" h="316">
                    <a:moveTo>
                      <a:pt x="354" y="0"/>
                    </a:moveTo>
                    <a:lnTo>
                      <a:pt x="354" y="315"/>
                    </a:lnTo>
                    <a:lnTo>
                      <a:pt x="0" y="315"/>
                    </a:lnTo>
                    <a:lnTo>
                      <a:pt x="0" y="0"/>
                    </a:lnTo>
                    <a:lnTo>
                      <a:pt x="354" y="0"/>
                    </a:lnTo>
                  </a:path>
                </a:pathLst>
              </a:custGeom>
              <a:noFill/>
              <a:ln w="19050">
                <a:solidFill>
                  <a:srgbClr val="000000"/>
                </a:solidFill>
                <a:round/>
                <a:headEnd/>
                <a:tailEnd/>
              </a:ln>
            </p:spPr>
            <p:txBody>
              <a:bodyPr lIns="0" tIns="0" rIns="0" bIns="0"/>
              <a:lstStyle/>
              <a:p>
                <a:endParaRPr lang="en-US" dirty="0"/>
              </a:p>
            </p:txBody>
          </p:sp>
          <p:sp>
            <p:nvSpPr>
              <p:cNvPr id="22867" name="Freeform 12"/>
              <p:cNvSpPr>
                <a:spLocks/>
              </p:cNvSpPr>
              <p:nvPr/>
            </p:nvSpPr>
            <p:spPr bwMode="auto">
              <a:xfrm>
                <a:off x="3850" y="1731"/>
                <a:ext cx="299" cy="139"/>
              </a:xfrm>
              <a:custGeom>
                <a:avLst/>
                <a:gdLst>
                  <a:gd name="T0" fmla="*/ 0 w 299"/>
                  <a:gd name="T1" fmla="*/ 138 h 139"/>
                  <a:gd name="T2" fmla="*/ 56 w 299"/>
                  <a:gd name="T3" fmla="*/ 138 h 139"/>
                  <a:gd name="T4" fmla="*/ 224 w 299"/>
                  <a:gd name="T5" fmla="*/ 0 h 139"/>
                  <a:gd name="T6" fmla="*/ 243 w 299"/>
                  <a:gd name="T7" fmla="*/ 138 h 139"/>
                  <a:gd name="T8" fmla="*/ 298 w 299"/>
                  <a:gd name="T9" fmla="*/ 138 h 139"/>
                  <a:gd name="T10" fmla="*/ 0 60000 65536"/>
                  <a:gd name="T11" fmla="*/ 0 60000 65536"/>
                  <a:gd name="T12" fmla="*/ 0 60000 65536"/>
                  <a:gd name="T13" fmla="*/ 0 60000 65536"/>
                  <a:gd name="T14" fmla="*/ 0 60000 65536"/>
                  <a:gd name="T15" fmla="*/ 0 w 299"/>
                  <a:gd name="T16" fmla="*/ 0 h 139"/>
                  <a:gd name="T17" fmla="*/ 299 w 299"/>
                  <a:gd name="T18" fmla="*/ 139 h 139"/>
                </a:gdLst>
                <a:ahLst/>
                <a:cxnLst>
                  <a:cxn ang="T10">
                    <a:pos x="T0" y="T1"/>
                  </a:cxn>
                  <a:cxn ang="T11">
                    <a:pos x="T2" y="T3"/>
                  </a:cxn>
                  <a:cxn ang="T12">
                    <a:pos x="T4" y="T5"/>
                  </a:cxn>
                  <a:cxn ang="T13">
                    <a:pos x="T6" y="T7"/>
                  </a:cxn>
                  <a:cxn ang="T14">
                    <a:pos x="T8" y="T9"/>
                  </a:cxn>
                </a:cxnLst>
                <a:rect l="T15" t="T16" r="T17" b="T18"/>
                <a:pathLst>
                  <a:path w="299" h="139">
                    <a:moveTo>
                      <a:pt x="0" y="138"/>
                    </a:moveTo>
                    <a:lnTo>
                      <a:pt x="56" y="138"/>
                    </a:lnTo>
                    <a:lnTo>
                      <a:pt x="224" y="0"/>
                    </a:lnTo>
                    <a:lnTo>
                      <a:pt x="243" y="138"/>
                    </a:lnTo>
                    <a:lnTo>
                      <a:pt x="298" y="138"/>
                    </a:lnTo>
                  </a:path>
                </a:pathLst>
              </a:custGeom>
              <a:noFill/>
              <a:ln w="19050">
                <a:solidFill>
                  <a:srgbClr val="000000"/>
                </a:solidFill>
                <a:round/>
                <a:headEnd/>
                <a:tailEnd/>
              </a:ln>
            </p:spPr>
            <p:txBody>
              <a:bodyPr lIns="0" tIns="0" rIns="0" bIns="0"/>
              <a:lstStyle/>
              <a:p>
                <a:endParaRPr lang="en-US" dirty="0"/>
              </a:p>
            </p:txBody>
          </p:sp>
        </p:grpSp>
        <p:grpSp>
          <p:nvGrpSpPr>
            <p:cNvPr id="19" name="Group 13"/>
            <p:cNvGrpSpPr>
              <a:grpSpLocks/>
            </p:cNvGrpSpPr>
            <p:nvPr/>
          </p:nvGrpSpPr>
          <p:grpSpPr bwMode="auto">
            <a:xfrm>
              <a:off x="4888" y="445"/>
              <a:ext cx="243" cy="236"/>
              <a:chOff x="4762" y="1086"/>
              <a:chExt cx="268" cy="268"/>
            </a:xfrm>
          </p:grpSpPr>
          <p:sp>
            <p:nvSpPr>
              <p:cNvPr id="22863" name="Freeform 14"/>
              <p:cNvSpPr>
                <a:spLocks/>
              </p:cNvSpPr>
              <p:nvPr/>
            </p:nvSpPr>
            <p:spPr bwMode="auto">
              <a:xfrm>
                <a:off x="4762" y="1086"/>
                <a:ext cx="268" cy="268"/>
              </a:xfrm>
              <a:custGeom>
                <a:avLst/>
                <a:gdLst>
                  <a:gd name="T0" fmla="*/ 267 w 268"/>
                  <a:gd name="T1" fmla="*/ 0 h 268"/>
                  <a:gd name="T2" fmla="*/ 267 w 268"/>
                  <a:gd name="T3" fmla="*/ 267 h 268"/>
                  <a:gd name="T4" fmla="*/ 0 w 268"/>
                  <a:gd name="T5" fmla="*/ 267 h 268"/>
                  <a:gd name="T6" fmla="*/ 0 w 268"/>
                  <a:gd name="T7" fmla="*/ 0 h 268"/>
                  <a:gd name="T8" fmla="*/ 267 w 268"/>
                  <a:gd name="T9" fmla="*/ 0 h 268"/>
                  <a:gd name="T10" fmla="*/ 0 60000 65536"/>
                  <a:gd name="T11" fmla="*/ 0 60000 65536"/>
                  <a:gd name="T12" fmla="*/ 0 60000 65536"/>
                  <a:gd name="T13" fmla="*/ 0 60000 65536"/>
                  <a:gd name="T14" fmla="*/ 0 60000 65536"/>
                  <a:gd name="T15" fmla="*/ 0 w 268"/>
                  <a:gd name="T16" fmla="*/ 0 h 268"/>
                  <a:gd name="T17" fmla="*/ 268 w 268"/>
                  <a:gd name="T18" fmla="*/ 268 h 268"/>
                </a:gdLst>
                <a:ahLst/>
                <a:cxnLst>
                  <a:cxn ang="T10">
                    <a:pos x="T0" y="T1"/>
                  </a:cxn>
                  <a:cxn ang="T11">
                    <a:pos x="T2" y="T3"/>
                  </a:cxn>
                  <a:cxn ang="T12">
                    <a:pos x="T4" y="T5"/>
                  </a:cxn>
                  <a:cxn ang="T13">
                    <a:pos x="T6" y="T7"/>
                  </a:cxn>
                  <a:cxn ang="T14">
                    <a:pos x="T8" y="T9"/>
                  </a:cxn>
                </a:cxnLst>
                <a:rect l="T15" t="T16" r="T17" b="T18"/>
                <a:pathLst>
                  <a:path w="268" h="268">
                    <a:moveTo>
                      <a:pt x="267" y="0"/>
                    </a:moveTo>
                    <a:lnTo>
                      <a:pt x="267" y="267"/>
                    </a:lnTo>
                    <a:lnTo>
                      <a:pt x="0" y="267"/>
                    </a:lnTo>
                    <a:lnTo>
                      <a:pt x="0" y="0"/>
                    </a:lnTo>
                    <a:lnTo>
                      <a:pt x="267" y="0"/>
                    </a:lnTo>
                  </a:path>
                </a:pathLst>
              </a:custGeom>
              <a:noFill/>
              <a:ln w="28575">
                <a:solidFill>
                  <a:schemeClr val="tx1"/>
                </a:solidFill>
                <a:round/>
                <a:headEnd/>
                <a:tailEnd/>
              </a:ln>
            </p:spPr>
            <p:txBody>
              <a:bodyPr lIns="0" tIns="0" rIns="0" bIns="0"/>
              <a:lstStyle/>
              <a:p>
                <a:endParaRPr lang="en-US" dirty="0"/>
              </a:p>
            </p:txBody>
          </p:sp>
          <p:sp>
            <p:nvSpPr>
              <p:cNvPr id="22864" name="Freeform 15"/>
              <p:cNvSpPr>
                <a:spLocks/>
              </p:cNvSpPr>
              <p:nvPr/>
            </p:nvSpPr>
            <p:spPr bwMode="auto">
              <a:xfrm>
                <a:off x="4838" y="1164"/>
                <a:ext cx="115" cy="115"/>
              </a:xfrm>
              <a:custGeom>
                <a:avLst/>
                <a:gdLst>
                  <a:gd name="T0" fmla="*/ 0 w 115"/>
                  <a:gd name="T1" fmla="*/ 0 h 115"/>
                  <a:gd name="T2" fmla="*/ 0 w 115"/>
                  <a:gd name="T3" fmla="*/ 114 h 115"/>
                  <a:gd name="T4" fmla="*/ 114 w 115"/>
                  <a:gd name="T5" fmla="*/ 56 h 115"/>
                  <a:gd name="T6" fmla="*/ 0 w 115"/>
                  <a:gd name="T7" fmla="*/ 0 h 115"/>
                  <a:gd name="T8" fmla="*/ 0 60000 65536"/>
                  <a:gd name="T9" fmla="*/ 0 60000 65536"/>
                  <a:gd name="T10" fmla="*/ 0 60000 65536"/>
                  <a:gd name="T11" fmla="*/ 0 60000 65536"/>
                  <a:gd name="T12" fmla="*/ 0 w 115"/>
                  <a:gd name="T13" fmla="*/ 0 h 115"/>
                  <a:gd name="T14" fmla="*/ 115 w 115"/>
                  <a:gd name="T15" fmla="*/ 115 h 115"/>
                </a:gdLst>
                <a:ahLst/>
                <a:cxnLst>
                  <a:cxn ang="T8">
                    <a:pos x="T0" y="T1"/>
                  </a:cxn>
                  <a:cxn ang="T9">
                    <a:pos x="T2" y="T3"/>
                  </a:cxn>
                  <a:cxn ang="T10">
                    <a:pos x="T4" y="T5"/>
                  </a:cxn>
                  <a:cxn ang="T11">
                    <a:pos x="T6" y="T7"/>
                  </a:cxn>
                </a:cxnLst>
                <a:rect l="T12" t="T13" r="T14" b="T15"/>
                <a:pathLst>
                  <a:path w="115" h="115">
                    <a:moveTo>
                      <a:pt x="0" y="0"/>
                    </a:moveTo>
                    <a:lnTo>
                      <a:pt x="0" y="114"/>
                    </a:lnTo>
                    <a:lnTo>
                      <a:pt x="114" y="56"/>
                    </a:lnTo>
                    <a:lnTo>
                      <a:pt x="0" y="0"/>
                    </a:lnTo>
                  </a:path>
                </a:pathLst>
              </a:custGeom>
              <a:noFill/>
              <a:ln w="28575">
                <a:solidFill>
                  <a:schemeClr val="tx1"/>
                </a:solidFill>
                <a:round/>
                <a:headEnd/>
                <a:tailEnd/>
              </a:ln>
            </p:spPr>
            <p:txBody>
              <a:bodyPr lIns="0" tIns="0" rIns="0" bIns="0"/>
              <a:lstStyle/>
              <a:p>
                <a:endParaRPr lang="en-US" dirty="0"/>
              </a:p>
            </p:txBody>
          </p:sp>
          <p:sp>
            <p:nvSpPr>
              <p:cNvPr id="22865" name="Line 16"/>
              <p:cNvSpPr>
                <a:spLocks noChangeShapeType="1"/>
              </p:cNvSpPr>
              <p:nvPr/>
            </p:nvSpPr>
            <p:spPr bwMode="auto">
              <a:xfrm>
                <a:off x="4952" y="1164"/>
                <a:ext cx="0" cy="114"/>
              </a:xfrm>
              <a:prstGeom prst="line">
                <a:avLst/>
              </a:prstGeom>
              <a:noFill/>
              <a:ln w="28575">
                <a:solidFill>
                  <a:schemeClr val="tx1"/>
                </a:solidFill>
                <a:round/>
                <a:headEnd/>
                <a:tailEnd/>
              </a:ln>
            </p:spPr>
            <p:txBody>
              <a:bodyPr lIns="0" tIns="0" rIns="0" bIns="0"/>
              <a:lstStyle/>
              <a:p>
                <a:endParaRPr lang="en-US" dirty="0"/>
              </a:p>
            </p:txBody>
          </p:sp>
        </p:grpSp>
        <p:sp>
          <p:nvSpPr>
            <p:cNvPr id="22802" name="Freeform 17"/>
            <p:cNvSpPr>
              <a:spLocks/>
            </p:cNvSpPr>
            <p:nvPr/>
          </p:nvSpPr>
          <p:spPr bwMode="auto">
            <a:xfrm>
              <a:off x="4893" y="1113"/>
              <a:ext cx="593" cy="481"/>
            </a:xfrm>
            <a:custGeom>
              <a:avLst/>
              <a:gdLst>
                <a:gd name="T0" fmla="*/ 538 w 652"/>
                <a:gd name="T1" fmla="*/ 0 h 545"/>
                <a:gd name="T2" fmla="*/ 538 w 652"/>
                <a:gd name="T3" fmla="*/ 424 h 545"/>
                <a:gd name="T4" fmla="*/ 0 w 652"/>
                <a:gd name="T5" fmla="*/ 424 h 545"/>
                <a:gd name="T6" fmla="*/ 0 w 652"/>
                <a:gd name="T7" fmla="*/ 0 h 545"/>
                <a:gd name="T8" fmla="*/ 538 w 652"/>
                <a:gd name="T9" fmla="*/ 0 h 545"/>
                <a:gd name="T10" fmla="*/ 0 60000 65536"/>
                <a:gd name="T11" fmla="*/ 0 60000 65536"/>
                <a:gd name="T12" fmla="*/ 0 60000 65536"/>
                <a:gd name="T13" fmla="*/ 0 60000 65536"/>
                <a:gd name="T14" fmla="*/ 0 60000 65536"/>
                <a:gd name="T15" fmla="*/ 0 w 652"/>
                <a:gd name="T16" fmla="*/ 0 h 545"/>
                <a:gd name="T17" fmla="*/ 652 w 652"/>
                <a:gd name="T18" fmla="*/ 545 h 545"/>
              </a:gdLst>
              <a:ahLst/>
              <a:cxnLst>
                <a:cxn ang="T10">
                  <a:pos x="T0" y="T1"/>
                </a:cxn>
                <a:cxn ang="T11">
                  <a:pos x="T2" y="T3"/>
                </a:cxn>
                <a:cxn ang="T12">
                  <a:pos x="T4" y="T5"/>
                </a:cxn>
                <a:cxn ang="T13">
                  <a:pos x="T6" y="T7"/>
                </a:cxn>
                <a:cxn ang="T14">
                  <a:pos x="T8" y="T9"/>
                </a:cxn>
              </a:cxnLst>
              <a:rect l="T15" t="T16" r="T17" b="T18"/>
              <a:pathLst>
                <a:path w="652" h="545">
                  <a:moveTo>
                    <a:pt x="651" y="0"/>
                  </a:moveTo>
                  <a:lnTo>
                    <a:pt x="651" y="544"/>
                  </a:lnTo>
                  <a:lnTo>
                    <a:pt x="0" y="544"/>
                  </a:lnTo>
                  <a:lnTo>
                    <a:pt x="0" y="0"/>
                  </a:lnTo>
                  <a:lnTo>
                    <a:pt x="651" y="0"/>
                  </a:lnTo>
                </a:path>
              </a:pathLst>
            </a:custGeom>
            <a:noFill/>
            <a:ln w="22225">
              <a:solidFill>
                <a:schemeClr val="tx2"/>
              </a:solidFill>
              <a:round/>
              <a:headEnd/>
              <a:tailEnd/>
            </a:ln>
          </p:spPr>
          <p:txBody>
            <a:bodyPr lIns="0" tIns="0" rIns="0" bIns="0"/>
            <a:lstStyle/>
            <a:p>
              <a:endParaRPr lang="en-US" dirty="0"/>
            </a:p>
          </p:txBody>
        </p:sp>
        <p:sp>
          <p:nvSpPr>
            <p:cNvPr id="22804" name="Line 19"/>
            <p:cNvSpPr>
              <a:spLocks noChangeShapeType="1"/>
            </p:cNvSpPr>
            <p:nvPr/>
          </p:nvSpPr>
          <p:spPr bwMode="auto">
            <a:xfrm>
              <a:off x="3114" y="591"/>
              <a:ext cx="149" cy="0"/>
            </a:xfrm>
            <a:prstGeom prst="line">
              <a:avLst/>
            </a:prstGeom>
            <a:noFill/>
            <a:ln w="19050">
              <a:solidFill>
                <a:srgbClr val="000000"/>
              </a:solidFill>
              <a:round/>
              <a:headEnd/>
              <a:tailEnd/>
            </a:ln>
          </p:spPr>
          <p:txBody>
            <a:bodyPr lIns="0" tIns="0" rIns="0" bIns="0"/>
            <a:lstStyle/>
            <a:p>
              <a:endParaRPr lang="en-US" dirty="0"/>
            </a:p>
          </p:txBody>
        </p:sp>
        <p:sp>
          <p:nvSpPr>
            <p:cNvPr id="22805" name="Freeform 20"/>
            <p:cNvSpPr>
              <a:spLocks/>
            </p:cNvSpPr>
            <p:nvPr/>
          </p:nvSpPr>
          <p:spPr bwMode="auto">
            <a:xfrm>
              <a:off x="3596" y="569"/>
              <a:ext cx="51" cy="25"/>
            </a:xfrm>
            <a:custGeom>
              <a:avLst/>
              <a:gdLst>
                <a:gd name="T0" fmla="*/ 46 w 56"/>
                <a:gd name="T1" fmla="*/ 12 h 28"/>
                <a:gd name="T2" fmla="*/ 0 w 56"/>
                <a:gd name="T3" fmla="*/ 0 h 28"/>
                <a:gd name="T4" fmla="*/ 12 w 56"/>
                <a:gd name="T5" fmla="*/ 12 h 28"/>
                <a:gd name="T6" fmla="*/ 0 w 56"/>
                <a:gd name="T7" fmla="*/ 21 h 28"/>
                <a:gd name="T8" fmla="*/ 46 w 56"/>
                <a:gd name="T9" fmla="*/ 12 h 28"/>
                <a:gd name="T10" fmla="*/ 46 w 56"/>
                <a:gd name="T11" fmla="*/ 12 h 28"/>
                <a:gd name="T12" fmla="*/ 0 60000 65536"/>
                <a:gd name="T13" fmla="*/ 0 60000 65536"/>
                <a:gd name="T14" fmla="*/ 0 60000 65536"/>
                <a:gd name="T15" fmla="*/ 0 60000 65536"/>
                <a:gd name="T16" fmla="*/ 0 60000 65536"/>
                <a:gd name="T17" fmla="*/ 0 60000 65536"/>
                <a:gd name="T18" fmla="*/ 0 w 56"/>
                <a:gd name="T19" fmla="*/ 0 h 28"/>
                <a:gd name="T20" fmla="*/ 56 w 5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6" h="28">
                  <a:moveTo>
                    <a:pt x="55" y="15"/>
                  </a:moveTo>
                  <a:lnTo>
                    <a:pt x="0" y="0"/>
                  </a:lnTo>
                  <a:lnTo>
                    <a:pt x="14" y="15"/>
                  </a:lnTo>
                  <a:lnTo>
                    <a:pt x="0" y="27"/>
                  </a:lnTo>
                  <a:lnTo>
                    <a:pt x="55" y="15"/>
                  </a:lnTo>
                </a:path>
              </a:pathLst>
            </a:custGeom>
            <a:solidFill>
              <a:srgbClr val="000000"/>
            </a:solidFill>
            <a:ln w="19050">
              <a:solidFill>
                <a:srgbClr val="000000"/>
              </a:solidFill>
              <a:round/>
              <a:headEnd/>
              <a:tailEnd/>
            </a:ln>
          </p:spPr>
          <p:txBody>
            <a:bodyPr lIns="0" tIns="0" rIns="0" bIns="0"/>
            <a:lstStyle/>
            <a:p>
              <a:endParaRPr lang="en-US" dirty="0"/>
            </a:p>
          </p:txBody>
        </p:sp>
        <p:sp>
          <p:nvSpPr>
            <p:cNvPr id="22806" name="Line 21"/>
            <p:cNvSpPr>
              <a:spLocks noChangeShapeType="1"/>
            </p:cNvSpPr>
            <p:nvPr/>
          </p:nvSpPr>
          <p:spPr bwMode="auto">
            <a:xfrm>
              <a:off x="4424" y="573"/>
              <a:ext cx="73" cy="0"/>
            </a:xfrm>
            <a:prstGeom prst="line">
              <a:avLst/>
            </a:prstGeom>
            <a:noFill/>
            <a:ln w="19050">
              <a:solidFill>
                <a:srgbClr val="000000"/>
              </a:solidFill>
              <a:round/>
              <a:headEnd/>
              <a:tailEnd/>
            </a:ln>
          </p:spPr>
          <p:txBody>
            <a:bodyPr lIns="0" tIns="0" rIns="0" bIns="0"/>
            <a:lstStyle/>
            <a:p>
              <a:endParaRPr lang="en-US" dirty="0"/>
            </a:p>
          </p:txBody>
        </p:sp>
        <p:sp>
          <p:nvSpPr>
            <p:cNvPr id="22807" name="Freeform 22"/>
            <p:cNvSpPr>
              <a:spLocks/>
            </p:cNvSpPr>
            <p:nvPr/>
          </p:nvSpPr>
          <p:spPr bwMode="auto">
            <a:xfrm>
              <a:off x="4485" y="561"/>
              <a:ext cx="51" cy="26"/>
            </a:xfrm>
            <a:custGeom>
              <a:avLst/>
              <a:gdLst>
                <a:gd name="T0" fmla="*/ 46 w 56"/>
                <a:gd name="T1" fmla="*/ 12 h 29"/>
                <a:gd name="T2" fmla="*/ 0 w 56"/>
                <a:gd name="T3" fmla="*/ 0 h 29"/>
                <a:gd name="T4" fmla="*/ 11 w 56"/>
                <a:gd name="T5" fmla="*/ 12 h 29"/>
                <a:gd name="T6" fmla="*/ 0 w 56"/>
                <a:gd name="T7" fmla="*/ 22 h 29"/>
                <a:gd name="T8" fmla="*/ 46 w 56"/>
                <a:gd name="T9" fmla="*/ 12 h 29"/>
                <a:gd name="T10" fmla="*/ 46 w 56"/>
                <a:gd name="T11" fmla="*/ 12 h 29"/>
                <a:gd name="T12" fmla="*/ 0 60000 65536"/>
                <a:gd name="T13" fmla="*/ 0 60000 65536"/>
                <a:gd name="T14" fmla="*/ 0 60000 65536"/>
                <a:gd name="T15" fmla="*/ 0 60000 65536"/>
                <a:gd name="T16" fmla="*/ 0 60000 65536"/>
                <a:gd name="T17" fmla="*/ 0 60000 65536"/>
                <a:gd name="T18" fmla="*/ 0 w 56"/>
                <a:gd name="T19" fmla="*/ 0 h 29"/>
                <a:gd name="T20" fmla="*/ 56 w 56"/>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56" h="29">
                  <a:moveTo>
                    <a:pt x="55" y="14"/>
                  </a:moveTo>
                  <a:lnTo>
                    <a:pt x="0" y="0"/>
                  </a:lnTo>
                  <a:lnTo>
                    <a:pt x="13" y="14"/>
                  </a:lnTo>
                  <a:lnTo>
                    <a:pt x="0" y="28"/>
                  </a:lnTo>
                  <a:lnTo>
                    <a:pt x="55" y="14"/>
                  </a:lnTo>
                </a:path>
              </a:pathLst>
            </a:custGeom>
            <a:solidFill>
              <a:srgbClr val="000000"/>
            </a:solidFill>
            <a:ln w="19050">
              <a:solidFill>
                <a:srgbClr val="000000"/>
              </a:solidFill>
              <a:round/>
              <a:headEnd/>
              <a:tailEnd/>
            </a:ln>
          </p:spPr>
          <p:txBody>
            <a:bodyPr lIns="0" tIns="0" rIns="0" bIns="0"/>
            <a:lstStyle/>
            <a:p>
              <a:endParaRPr lang="en-US" dirty="0"/>
            </a:p>
          </p:txBody>
        </p:sp>
        <p:sp>
          <p:nvSpPr>
            <p:cNvPr id="22808" name="Freeform 23"/>
            <p:cNvSpPr>
              <a:spLocks/>
            </p:cNvSpPr>
            <p:nvPr/>
          </p:nvSpPr>
          <p:spPr bwMode="auto">
            <a:xfrm>
              <a:off x="5135" y="588"/>
              <a:ext cx="108" cy="160"/>
            </a:xfrm>
            <a:custGeom>
              <a:avLst/>
              <a:gdLst>
                <a:gd name="T0" fmla="*/ 0 w 119"/>
                <a:gd name="T1" fmla="*/ 0 h 182"/>
                <a:gd name="T2" fmla="*/ 97 w 119"/>
                <a:gd name="T3" fmla="*/ 0 h 182"/>
                <a:gd name="T4" fmla="*/ 97 w 119"/>
                <a:gd name="T5" fmla="*/ 140 h 182"/>
                <a:gd name="T6" fmla="*/ 0 60000 65536"/>
                <a:gd name="T7" fmla="*/ 0 60000 65536"/>
                <a:gd name="T8" fmla="*/ 0 60000 65536"/>
                <a:gd name="T9" fmla="*/ 0 w 119"/>
                <a:gd name="T10" fmla="*/ 0 h 182"/>
                <a:gd name="T11" fmla="*/ 119 w 119"/>
                <a:gd name="T12" fmla="*/ 182 h 182"/>
              </a:gdLst>
              <a:ahLst/>
              <a:cxnLst>
                <a:cxn ang="T6">
                  <a:pos x="T0" y="T1"/>
                </a:cxn>
                <a:cxn ang="T7">
                  <a:pos x="T2" y="T3"/>
                </a:cxn>
                <a:cxn ang="T8">
                  <a:pos x="T4" y="T5"/>
                </a:cxn>
              </a:cxnLst>
              <a:rect l="T9" t="T10" r="T11" b="T12"/>
              <a:pathLst>
                <a:path w="119" h="182">
                  <a:moveTo>
                    <a:pt x="0" y="0"/>
                  </a:moveTo>
                  <a:lnTo>
                    <a:pt x="118" y="0"/>
                  </a:lnTo>
                  <a:lnTo>
                    <a:pt x="118" y="181"/>
                  </a:lnTo>
                </a:path>
              </a:pathLst>
            </a:custGeom>
            <a:noFill/>
            <a:ln w="19050">
              <a:solidFill>
                <a:srgbClr val="000000"/>
              </a:solidFill>
              <a:round/>
              <a:headEnd/>
              <a:tailEnd/>
            </a:ln>
          </p:spPr>
          <p:txBody>
            <a:bodyPr lIns="0" tIns="0" rIns="0" bIns="0"/>
            <a:lstStyle/>
            <a:p>
              <a:endParaRPr lang="en-US" dirty="0"/>
            </a:p>
          </p:txBody>
        </p:sp>
        <p:sp>
          <p:nvSpPr>
            <p:cNvPr id="22809" name="Freeform 24"/>
            <p:cNvSpPr>
              <a:spLocks/>
            </p:cNvSpPr>
            <p:nvPr/>
          </p:nvSpPr>
          <p:spPr bwMode="auto">
            <a:xfrm>
              <a:off x="5230" y="736"/>
              <a:ext cx="25" cy="48"/>
            </a:xfrm>
            <a:custGeom>
              <a:avLst/>
              <a:gdLst>
                <a:gd name="T0" fmla="*/ 12 w 28"/>
                <a:gd name="T1" fmla="*/ 41 h 55"/>
                <a:gd name="T2" fmla="*/ 21 w 28"/>
                <a:gd name="T3" fmla="*/ 0 h 55"/>
                <a:gd name="T4" fmla="*/ 12 w 28"/>
                <a:gd name="T5" fmla="*/ 10 h 55"/>
                <a:gd name="T6" fmla="*/ 0 w 28"/>
                <a:gd name="T7" fmla="*/ 0 h 55"/>
                <a:gd name="T8" fmla="*/ 12 w 28"/>
                <a:gd name="T9" fmla="*/ 41 h 55"/>
                <a:gd name="T10" fmla="*/ 12 w 28"/>
                <a:gd name="T11" fmla="*/ 41 h 55"/>
                <a:gd name="T12" fmla="*/ 0 60000 65536"/>
                <a:gd name="T13" fmla="*/ 0 60000 65536"/>
                <a:gd name="T14" fmla="*/ 0 60000 65536"/>
                <a:gd name="T15" fmla="*/ 0 60000 65536"/>
                <a:gd name="T16" fmla="*/ 0 60000 65536"/>
                <a:gd name="T17" fmla="*/ 0 60000 65536"/>
                <a:gd name="T18" fmla="*/ 0 w 28"/>
                <a:gd name="T19" fmla="*/ 0 h 55"/>
                <a:gd name="T20" fmla="*/ 28 w 2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8" h="55">
                  <a:moveTo>
                    <a:pt x="14" y="54"/>
                  </a:moveTo>
                  <a:lnTo>
                    <a:pt x="27" y="0"/>
                  </a:lnTo>
                  <a:lnTo>
                    <a:pt x="14" y="13"/>
                  </a:lnTo>
                  <a:lnTo>
                    <a:pt x="0" y="0"/>
                  </a:lnTo>
                  <a:lnTo>
                    <a:pt x="14" y="54"/>
                  </a:lnTo>
                </a:path>
              </a:pathLst>
            </a:custGeom>
            <a:solidFill>
              <a:srgbClr val="000000"/>
            </a:solidFill>
            <a:ln w="19050">
              <a:solidFill>
                <a:srgbClr val="000000"/>
              </a:solidFill>
              <a:round/>
              <a:headEnd/>
              <a:tailEnd/>
            </a:ln>
          </p:spPr>
          <p:txBody>
            <a:bodyPr lIns="0" tIns="0" rIns="0" bIns="0"/>
            <a:lstStyle/>
            <a:p>
              <a:endParaRPr lang="en-US" dirty="0"/>
            </a:p>
          </p:txBody>
        </p:sp>
        <p:sp>
          <p:nvSpPr>
            <p:cNvPr id="22810" name="Line 25"/>
            <p:cNvSpPr>
              <a:spLocks noChangeShapeType="1"/>
            </p:cNvSpPr>
            <p:nvPr/>
          </p:nvSpPr>
          <p:spPr bwMode="auto">
            <a:xfrm>
              <a:off x="5248" y="1019"/>
              <a:ext cx="0" cy="65"/>
            </a:xfrm>
            <a:prstGeom prst="line">
              <a:avLst/>
            </a:prstGeom>
            <a:noFill/>
            <a:ln w="19050">
              <a:solidFill>
                <a:srgbClr val="000000"/>
              </a:solidFill>
              <a:round/>
              <a:headEnd/>
              <a:tailEnd/>
            </a:ln>
          </p:spPr>
          <p:txBody>
            <a:bodyPr lIns="0" tIns="0" rIns="0" bIns="0"/>
            <a:lstStyle/>
            <a:p>
              <a:endParaRPr lang="en-US" dirty="0"/>
            </a:p>
          </p:txBody>
        </p:sp>
        <p:sp>
          <p:nvSpPr>
            <p:cNvPr id="22811" name="Freeform 26"/>
            <p:cNvSpPr>
              <a:spLocks/>
            </p:cNvSpPr>
            <p:nvPr/>
          </p:nvSpPr>
          <p:spPr bwMode="auto">
            <a:xfrm>
              <a:off x="5235" y="1073"/>
              <a:ext cx="25" cy="48"/>
            </a:xfrm>
            <a:custGeom>
              <a:avLst/>
              <a:gdLst>
                <a:gd name="T0" fmla="*/ 12 w 27"/>
                <a:gd name="T1" fmla="*/ 41 h 55"/>
                <a:gd name="T2" fmla="*/ 22 w 27"/>
                <a:gd name="T3" fmla="*/ 0 h 55"/>
                <a:gd name="T4" fmla="*/ 12 w 27"/>
                <a:gd name="T5" fmla="*/ 10 h 55"/>
                <a:gd name="T6" fmla="*/ 0 w 27"/>
                <a:gd name="T7" fmla="*/ 0 h 55"/>
                <a:gd name="T8" fmla="*/ 12 w 27"/>
                <a:gd name="T9" fmla="*/ 41 h 55"/>
                <a:gd name="T10" fmla="*/ 12 w 27"/>
                <a:gd name="T11" fmla="*/ 41 h 55"/>
                <a:gd name="T12" fmla="*/ 0 60000 65536"/>
                <a:gd name="T13" fmla="*/ 0 60000 65536"/>
                <a:gd name="T14" fmla="*/ 0 60000 65536"/>
                <a:gd name="T15" fmla="*/ 0 60000 65536"/>
                <a:gd name="T16" fmla="*/ 0 60000 65536"/>
                <a:gd name="T17" fmla="*/ 0 60000 65536"/>
                <a:gd name="T18" fmla="*/ 0 w 27"/>
                <a:gd name="T19" fmla="*/ 0 h 55"/>
                <a:gd name="T20" fmla="*/ 27 w 27"/>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7" h="55">
                  <a:moveTo>
                    <a:pt x="14" y="54"/>
                  </a:moveTo>
                  <a:lnTo>
                    <a:pt x="26" y="0"/>
                  </a:lnTo>
                  <a:lnTo>
                    <a:pt x="14" y="13"/>
                  </a:lnTo>
                  <a:lnTo>
                    <a:pt x="0" y="0"/>
                  </a:lnTo>
                  <a:lnTo>
                    <a:pt x="14" y="54"/>
                  </a:lnTo>
                </a:path>
              </a:pathLst>
            </a:custGeom>
            <a:solidFill>
              <a:srgbClr val="000000"/>
            </a:solidFill>
            <a:ln w="19050">
              <a:solidFill>
                <a:srgbClr val="000000"/>
              </a:solidFill>
              <a:round/>
              <a:headEnd/>
              <a:tailEnd/>
            </a:ln>
          </p:spPr>
          <p:txBody>
            <a:bodyPr lIns="0" tIns="0" rIns="0" bIns="0"/>
            <a:lstStyle/>
            <a:p>
              <a:endParaRPr lang="en-US" dirty="0"/>
            </a:p>
          </p:txBody>
        </p:sp>
        <p:sp>
          <p:nvSpPr>
            <p:cNvPr id="22812" name="Line 27"/>
            <p:cNvSpPr>
              <a:spLocks noChangeShapeType="1"/>
            </p:cNvSpPr>
            <p:nvPr/>
          </p:nvSpPr>
          <p:spPr bwMode="auto">
            <a:xfrm flipH="1">
              <a:off x="3568" y="1098"/>
              <a:ext cx="456" cy="0"/>
            </a:xfrm>
            <a:prstGeom prst="line">
              <a:avLst/>
            </a:prstGeom>
            <a:noFill/>
            <a:ln w="19050">
              <a:solidFill>
                <a:srgbClr val="000000"/>
              </a:solidFill>
              <a:round/>
              <a:headEnd/>
              <a:tailEnd/>
            </a:ln>
          </p:spPr>
          <p:txBody>
            <a:bodyPr lIns="0" tIns="0" rIns="0" bIns="0"/>
            <a:lstStyle/>
            <a:p>
              <a:endParaRPr lang="en-US" dirty="0"/>
            </a:p>
          </p:txBody>
        </p:sp>
        <p:sp>
          <p:nvSpPr>
            <p:cNvPr id="22813" name="Freeform 28"/>
            <p:cNvSpPr>
              <a:spLocks/>
            </p:cNvSpPr>
            <p:nvPr/>
          </p:nvSpPr>
          <p:spPr bwMode="auto">
            <a:xfrm>
              <a:off x="3531" y="1086"/>
              <a:ext cx="50" cy="25"/>
            </a:xfrm>
            <a:custGeom>
              <a:avLst/>
              <a:gdLst>
                <a:gd name="T0" fmla="*/ 0 w 55"/>
                <a:gd name="T1" fmla="*/ 11 h 28"/>
                <a:gd name="T2" fmla="*/ 45 w 55"/>
                <a:gd name="T3" fmla="*/ 21 h 28"/>
                <a:gd name="T4" fmla="*/ 34 w 55"/>
                <a:gd name="T5" fmla="*/ 11 h 28"/>
                <a:gd name="T6" fmla="*/ 45 w 55"/>
                <a:gd name="T7" fmla="*/ 0 h 28"/>
                <a:gd name="T8" fmla="*/ 0 w 55"/>
                <a:gd name="T9" fmla="*/ 11 h 28"/>
                <a:gd name="T10" fmla="*/ 0 w 55"/>
                <a:gd name="T11" fmla="*/ 11 h 28"/>
                <a:gd name="T12" fmla="*/ 0 60000 65536"/>
                <a:gd name="T13" fmla="*/ 0 60000 65536"/>
                <a:gd name="T14" fmla="*/ 0 60000 65536"/>
                <a:gd name="T15" fmla="*/ 0 60000 65536"/>
                <a:gd name="T16" fmla="*/ 0 60000 65536"/>
                <a:gd name="T17" fmla="*/ 0 60000 65536"/>
                <a:gd name="T18" fmla="*/ 0 w 55"/>
                <a:gd name="T19" fmla="*/ 0 h 28"/>
                <a:gd name="T20" fmla="*/ 55 w 5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5" h="28">
                  <a:moveTo>
                    <a:pt x="0" y="13"/>
                  </a:moveTo>
                  <a:lnTo>
                    <a:pt x="54" y="27"/>
                  </a:lnTo>
                  <a:lnTo>
                    <a:pt x="41" y="13"/>
                  </a:lnTo>
                  <a:lnTo>
                    <a:pt x="54" y="0"/>
                  </a:lnTo>
                  <a:lnTo>
                    <a:pt x="0" y="13"/>
                  </a:lnTo>
                </a:path>
              </a:pathLst>
            </a:custGeom>
            <a:solidFill>
              <a:srgbClr val="000000"/>
            </a:solidFill>
            <a:ln w="19050">
              <a:solidFill>
                <a:srgbClr val="000000"/>
              </a:solidFill>
              <a:round/>
              <a:headEnd/>
              <a:tailEnd/>
            </a:ln>
          </p:spPr>
          <p:txBody>
            <a:bodyPr lIns="0" tIns="0" rIns="0" bIns="0"/>
            <a:lstStyle/>
            <a:p>
              <a:endParaRPr lang="en-US" dirty="0"/>
            </a:p>
          </p:txBody>
        </p:sp>
        <p:sp>
          <p:nvSpPr>
            <p:cNvPr id="22814" name="Line 29"/>
            <p:cNvSpPr>
              <a:spLocks noChangeShapeType="1"/>
            </p:cNvSpPr>
            <p:nvPr/>
          </p:nvSpPr>
          <p:spPr bwMode="auto">
            <a:xfrm flipV="1">
              <a:off x="3424" y="732"/>
              <a:ext cx="0" cy="237"/>
            </a:xfrm>
            <a:prstGeom prst="line">
              <a:avLst/>
            </a:prstGeom>
            <a:noFill/>
            <a:ln w="19050">
              <a:solidFill>
                <a:srgbClr val="000000"/>
              </a:solidFill>
              <a:round/>
              <a:headEnd/>
              <a:tailEnd/>
            </a:ln>
          </p:spPr>
          <p:txBody>
            <a:bodyPr lIns="0" tIns="0" rIns="0" bIns="0"/>
            <a:lstStyle/>
            <a:p>
              <a:endParaRPr lang="en-US" dirty="0"/>
            </a:p>
          </p:txBody>
        </p:sp>
        <p:grpSp>
          <p:nvGrpSpPr>
            <p:cNvPr id="20" name="Group 30"/>
            <p:cNvGrpSpPr>
              <a:grpSpLocks/>
            </p:cNvGrpSpPr>
            <p:nvPr/>
          </p:nvGrpSpPr>
          <p:grpSpPr bwMode="auto">
            <a:xfrm>
              <a:off x="3299" y="458"/>
              <a:ext cx="245" cy="237"/>
              <a:chOff x="3014" y="1101"/>
              <a:chExt cx="270" cy="269"/>
            </a:xfrm>
          </p:grpSpPr>
          <p:sp>
            <p:nvSpPr>
              <p:cNvPr id="22860" name="Freeform 31"/>
              <p:cNvSpPr>
                <a:spLocks/>
              </p:cNvSpPr>
              <p:nvPr/>
            </p:nvSpPr>
            <p:spPr bwMode="auto">
              <a:xfrm>
                <a:off x="3014" y="1101"/>
                <a:ext cx="270" cy="269"/>
              </a:xfrm>
              <a:custGeom>
                <a:avLst/>
                <a:gdLst>
                  <a:gd name="T0" fmla="*/ 268 w 270"/>
                  <a:gd name="T1" fmla="*/ 125 h 269"/>
                  <a:gd name="T2" fmla="*/ 264 w 270"/>
                  <a:gd name="T3" fmla="*/ 105 h 269"/>
                  <a:gd name="T4" fmla="*/ 259 w 270"/>
                  <a:gd name="T5" fmla="*/ 86 h 269"/>
                  <a:gd name="T6" fmla="*/ 250 w 270"/>
                  <a:gd name="T7" fmla="*/ 68 h 269"/>
                  <a:gd name="T8" fmla="*/ 238 w 270"/>
                  <a:gd name="T9" fmla="*/ 51 h 269"/>
                  <a:gd name="T10" fmla="*/ 224 w 270"/>
                  <a:gd name="T11" fmla="*/ 37 h 269"/>
                  <a:gd name="T12" fmla="*/ 209 w 270"/>
                  <a:gd name="T13" fmla="*/ 24 h 269"/>
                  <a:gd name="T14" fmla="*/ 192 w 270"/>
                  <a:gd name="T15" fmla="*/ 15 h 269"/>
                  <a:gd name="T16" fmla="*/ 173 w 270"/>
                  <a:gd name="T17" fmla="*/ 7 h 269"/>
                  <a:gd name="T18" fmla="*/ 154 w 270"/>
                  <a:gd name="T19" fmla="*/ 1 h 269"/>
                  <a:gd name="T20" fmla="*/ 134 w 270"/>
                  <a:gd name="T21" fmla="*/ 0 h 269"/>
                  <a:gd name="T22" fmla="*/ 114 w 270"/>
                  <a:gd name="T23" fmla="*/ 1 h 269"/>
                  <a:gd name="T24" fmla="*/ 95 w 270"/>
                  <a:gd name="T25" fmla="*/ 7 h 269"/>
                  <a:gd name="T26" fmla="*/ 75 w 270"/>
                  <a:gd name="T27" fmla="*/ 15 h 269"/>
                  <a:gd name="T28" fmla="*/ 59 w 270"/>
                  <a:gd name="T29" fmla="*/ 24 h 269"/>
                  <a:gd name="T30" fmla="*/ 44 w 270"/>
                  <a:gd name="T31" fmla="*/ 37 h 269"/>
                  <a:gd name="T32" fmla="*/ 30 w 270"/>
                  <a:gd name="T33" fmla="*/ 51 h 269"/>
                  <a:gd name="T34" fmla="*/ 18 w 270"/>
                  <a:gd name="T35" fmla="*/ 68 h 269"/>
                  <a:gd name="T36" fmla="*/ 9 w 270"/>
                  <a:gd name="T37" fmla="*/ 86 h 269"/>
                  <a:gd name="T38" fmla="*/ 3 w 270"/>
                  <a:gd name="T39" fmla="*/ 105 h 269"/>
                  <a:gd name="T40" fmla="*/ 0 w 270"/>
                  <a:gd name="T41" fmla="*/ 125 h 269"/>
                  <a:gd name="T42" fmla="*/ 0 w 270"/>
                  <a:gd name="T43" fmla="*/ 145 h 269"/>
                  <a:gd name="T44" fmla="*/ 3 w 270"/>
                  <a:gd name="T45" fmla="*/ 164 h 269"/>
                  <a:gd name="T46" fmla="*/ 9 w 270"/>
                  <a:gd name="T47" fmla="*/ 184 h 269"/>
                  <a:gd name="T48" fmla="*/ 18 w 270"/>
                  <a:gd name="T49" fmla="*/ 201 h 269"/>
                  <a:gd name="T50" fmla="*/ 30 w 270"/>
                  <a:gd name="T51" fmla="*/ 219 h 269"/>
                  <a:gd name="T52" fmla="*/ 44 w 270"/>
                  <a:gd name="T53" fmla="*/ 232 h 269"/>
                  <a:gd name="T54" fmla="*/ 59 w 270"/>
                  <a:gd name="T55" fmla="*/ 245 h 269"/>
                  <a:gd name="T56" fmla="*/ 75 w 270"/>
                  <a:gd name="T57" fmla="*/ 255 h 269"/>
                  <a:gd name="T58" fmla="*/ 95 w 270"/>
                  <a:gd name="T59" fmla="*/ 262 h 269"/>
                  <a:gd name="T60" fmla="*/ 114 w 270"/>
                  <a:gd name="T61" fmla="*/ 267 h 269"/>
                  <a:gd name="T62" fmla="*/ 134 w 270"/>
                  <a:gd name="T63" fmla="*/ 268 h 269"/>
                  <a:gd name="T64" fmla="*/ 154 w 270"/>
                  <a:gd name="T65" fmla="*/ 267 h 269"/>
                  <a:gd name="T66" fmla="*/ 173 w 270"/>
                  <a:gd name="T67" fmla="*/ 262 h 269"/>
                  <a:gd name="T68" fmla="*/ 192 w 270"/>
                  <a:gd name="T69" fmla="*/ 255 h 269"/>
                  <a:gd name="T70" fmla="*/ 209 w 270"/>
                  <a:gd name="T71" fmla="*/ 245 h 269"/>
                  <a:gd name="T72" fmla="*/ 224 w 270"/>
                  <a:gd name="T73" fmla="*/ 232 h 269"/>
                  <a:gd name="T74" fmla="*/ 238 w 270"/>
                  <a:gd name="T75" fmla="*/ 219 h 269"/>
                  <a:gd name="T76" fmla="*/ 250 w 270"/>
                  <a:gd name="T77" fmla="*/ 201 h 269"/>
                  <a:gd name="T78" fmla="*/ 259 w 270"/>
                  <a:gd name="T79" fmla="*/ 184 h 269"/>
                  <a:gd name="T80" fmla="*/ 264 w 270"/>
                  <a:gd name="T81" fmla="*/ 164 h 269"/>
                  <a:gd name="T82" fmla="*/ 268 w 270"/>
                  <a:gd name="T83" fmla="*/ 145 h 2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269"/>
                  <a:gd name="T128" fmla="*/ 270 w 270"/>
                  <a:gd name="T129" fmla="*/ 269 h 2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269">
                    <a:moveTo>
                      <a:pt x="269" y="135"/>
                    </a:moveTo>
                    <a:lnTo>
                      <a:pt x="268" y="125"/>
                    </a:lnTo>
                    <a:lnTo>
                      <a:pt x="266" y="115"/>
                    </a:lnTo>
                    <a:lnTo>
                      <a:pt x="264" y="105"/>
                    </a:lnTo>
                    <a:lnTo>
                      <a:pt x="262" y="95"/>
                    </a:lnTo>
                    <a:lnTo>
                      <a:pt x="259" y="86"/>
                    </a:lnTo>
                    <a:lnTo>
                      <a:pt x="255" y="76"/>
                    </a:lnTo>
                    <a:lnTo>
                      <a:pt x="250" y="68"/>
                    </a:lnTo>
                    <a:lnTo>
                      <a:pt x="244" y="59"/>
                    </a:lnTo>
                    <a:lnTo>
                      <a:pt x="238" y="51"/>
                    </a:lnTo>
                    <a:lnTo>
                      <a:pt x="232" y="44"/>
                    </a:lnTo>
                    <a:lnTo>
                      <a:pt x="224" y="37"/>
                    </a:lnTo>
                    <a:lnTo>
                      <a:pt x="218" y="29"/>
                    </a:lnTo>
                    <a:lnTo>
                      <a:pt x="209" y="24"/>
                    </a:lnTo>
                    <a:lnTo>
                      <a:pt x="200" y="19"/>
                    </a:lnTo>
                    <a:lnTo>
                      <a:pt x="192" y="15"/>
                    </a:lnTo>
                    <a:lnTo>
                      <a:pt x="182" y="10"/>
                    </a:lnTo>
                    <a:lnTo>
                      <a:pt x="173" y="7"/>
                    </a:lnTo>
                    <a:lnTo>
                      <a:pt x="164" y="4"/>
                    </a:lnTo>
                    <a:lnTo>
                      <a:pt x="154" y="1"/>
                    </a:lnTo>
                    <a:lnTo>
                      <a:pt x="144" y="1"/>
                    </a:lnTo>
                    <a:lnTo>
                      <a:pt x="134" y="0"/>
                    </a:lnTo>
                    <a:lnTo>
                      <a:pt x="124" y="1"/>
                    </a:lnTo>
                    <a:lnTo>
                      <a:pt x="114" y="1"/>
                    </a:lnTo>
                    <a:lnTo>
                      <a:pt x="105" y="4"/>
                    </a:lnTo>
                    <a:lnTo>
                      <a:pt x="95" y="7"/>
                    </a:lnTo>
                    <a:lnTo>
                      <a:pt x="84" y="10"/>
                    </a:lnTo>
                    <a:lnTo>
                      <a:pt x="75" y="15"/>
                    </a:lnTo>
                    <a:lnTo>
                      <a:pt x="68" y="19"/>
                    </a:lnTo>
                    <a:lnTo>
                      <a:pt x="59" y="24"/>
                    </a:lnTo>
                    <a:lnTo>
                      <a:pt x="51" y="29"/>
                    </a:lnTo>
                    <a:lnTo>
                      <a:pt x="44" y="37"/>
                    </a:lnTo>
                    <a:lnTo>
                      <a:pt x="36" y="44"/>
                    </a:lnTo>
                    <a:lnTo>
                      <a:pt x="30" y="51"/>
                    </a:lnTo>
                    <a:lnTo>
                      <a:pt x="22" y="59"/>
                    </a:lnTo>
                    <a:lnTo>
                      <a:pt x="18" y="68"/>
                    </a:lnTo>
                    <a:lnTo>
                      <a:pt x="13" y="76"/>
                    </a:lnTo>
                    <a:lnTo>
                      <a:pt x="9" y="86"/>
                    </a:lnTo>
                    <a:lnTo>
                      <a:pt x="6" y="95"/>
                    </a:lnTo>
                    <a:lnTo>
                      <a:pt x="3" y="105"/>
                    </a:lnTo>
                    <a:lnTo>
                      <a:pt x="2" y="115"/>
                    </a:lnTo>
                    <a:lnTo>
                      <a:pt x="0" y="125"/>
                    </a:lnTo>
                    <a:lnTo>
                      <a:pt x="0" y="135"/>
                    </a:lnTo>
                    <a:lnTo>
                      <a:pt x="0" y="145"/>
                    </a:lnTo>
                    <a:lnTo>
                      <a:pt x="2" y="154"/>
                    </a:lnTo>
                    <a:lnTo>
                      <a:pt x="3" y="164"/>
                    </a:lnTo>
                    <a:lnTo>
                      <a:pt x="6" y="174"/>
                    </a:lnTo>
                    <a:lnTo>
                      <a:pt x="9" y="184"/>
                    </a:lnTo>
                    <a:lnTo>
                      <a:pt x="13" y="193"/>
                    </a:lnTo>
                    <a:lnTo>
                      <a:pt x="18" y="201"/>
                    </a:lnTo>
                    <a:lnTo>
                      <a:pt x="22" y="210"/>
                    </a:lnTo>
                    <a:lnTo>
                      <a:pt x="30" y="219"/>
                    </a:lnTo>
                    <a:lnTo>
                      <a:pt x="36" y="225"/>
                    </a:lnTo>
                    <a:lnTo>
                      <a:pt x="44" y="232"/>
                    </a:lnTo>
                    <a:lnTo>
                      <a:pt x="51" y="239"/>
                    </a:lnTo>
                    <a:lnTo>
                      <a:pt x="59" y="245"/>
                    </a:lnTo>
                    <a:lnTo>
                      <a:pt x="68" y="250"/>
                    </a:lnTo>
                    <a:lnTo>
                      <a:pt x="75" y="255"/>
                    </a:lnTo>
                    <a:lnTo>
                      <a:pt x="84" y="259"/>
                    </a:lnTo>
                    <a:lnTo>
                      <a:pt x="95" y="262"/>
                    </a:lnTo>
                    <a:lnTo>
                      <a:pt x="105" y="265"/>
                    </a:lnTo>
                    <a:lnTo>
                      <a:pt x="114" y="267"/>
                    </a:lnTo>
                    <a:lnTo>
                      <a:pt x="124" y="268"/>
                    </a:lnTo>
                    <a:lnTo>
                      <a:pt x="134" y="268"/>
                    </a:lnTo>
                    <a:lnTo>
                      <a:pt x="144" y="268"/>
                    </a:lnTo>
                    <a:lnTo>
                      <a:pt x="154" y="267"/>
                    </a:lnTo>
                    <a:lnTo>
                      <a:pt x="164" y="265"/>
                    </a:lnTo>
                    <a:lnTo>
                      <a:pt x="173" y="262"/>
                    </a:lnTo>
                    <a:lnTo>
                      <a:pt x="182" y="259"/>
                    </a:lnTo>
                    <a:lnTo>
                      <a:pt x="192" y="255"/>
                    </a:lnTo>
                    <a:lnTo>
                      <a:pt x="200" y="250"/>
                    </a:lnTo>
                    <a:lnTo>
                      <a:pt x="209" y="245"/>
                    </a:lnTo>
                    <a:lnTo>
                      <a:pt x="218" y="239"/>
                    </a:lnTo>
                    <a:lnTo>
                      <a:pt x="224" y="232"/>
                    </a:lnTo>
                    <a:lnTo>
                      <a:pt x="232" y="225"/>
                    </a:lnTo>
                    <a:lnTo>
                      <a:pt x="238" y="219"/>
                    </a:lnTo>
                    <a:lnTo>
                      <a:pt x="244" y="210"/>
                    </a:lnTo>
                    <a:lnTo>
                      <a:pt x="250" y="201"/>
                    </a:lnTo>
                    <a:lnTo>
                      <a:pt x="255" y="193"/>
                    </a:lnTo>
                    <a:lnTo>
                      <a:pt x="259" y="184"/>
                    </a:lnTo>
                    <a:lnTo>
                      <a:pt x="262" y="174"/>
                    </a:lnTo>
                    <a:lnTo>
                      <a:pt x="264" y="164"/>
                    </a:lnTo>
                    <a:lnTo>
                      <a:pt x="266" y="154"/>
                    </a:lnTo>
                    <a:lnTo>
                      <a:pt x="268" y="145"/>
                    </a:lnTo>
                    <a:lnTo>
                      <a:pt x="269" y="135"/>
                    </a:lnTo>
                  </a:path>
                </a:pathLst>
              </a:custGeom>
              <a:noFill/>
              <a:ln w="19050">
                <a:solidFill>
                  <a:schemeClr val="tx1"/>
                </a:solidFill>
                <a:round/>
                <a:headEnd/>
                <a:tailEnd/>
              </a:ln>
            </p:spPr>
            <p:txBody>
              <a:bodyPr lIns="0" tIns="0" rIns="0" bIns="0"/>
              <a:lstStyle/>
              <a:p>
                <a:endParaRPr lang="en-US" dirty="0"/>
              </a:p>
            </p:txBody>
          </p:sp>
          <p:sp>
            <p:nvSpPr>
              <p:cNvPr id="22861" name="Line 32"/>
              <p:cNvSpPr>
                <a:spLocks noChangeShapeType="1"/>
              </p:cNvSpPr>
              <p:nvPr/>
            </p:nvSpPr>
            <p:spPr bwMode="auto">
              <a:xfrm>
                <a:off x="3051" y="1140"/>
                <a:ext cx="192" cy="191"/>
              </a:xfrm>
              <a:prstGeom prst="line">
                <a:avLst/>
              </a:prstGeom>
              <a:noFill/>
              <a:ln w="19050">
                <a:solidFill>
                  <a:schemeClr val="tx1"/>
                </a:solidFill>
                <a:round/>
                <a:headEnd/>
                <a:tailEnd/>
              </a:ln>
            </p:spPr>
            <p:txBody>
              <a:bodyPr lIns="0" tIns="0" rIns="0" bIns="0"/>
              <a:lstStyle/>
              <a:p>
                <a:endParaRPr lang="en-US" dirty="0"/>
              </a:p>
            </p:txBody>
          </p:sp>
          <p:sp>
            <p:nvSpPr>
              <p:cNvPr id="22862" name="Line 33"/>
              <p:cNvSpPr>
                <a:spLocks noChangeShapeType="1"/>
              </p:cNvSpPr>
              <p:nvPr/>
            </p:nvSpPr>
            <p:spPr bwMode="auto">
              <a:xfrm flipH="1">
                <a:off x="3051" y="1140"/>
                <a:ext cx="192" cy="191"/>
              </a:xfrm>
              <a:prstGeom prst="line">
                <a:avLst/>
              </a:prstGeom>
              <a:noFill/>
              <a:ln w="19050">
                <a:solidFill>
                  <a:schemeClr val="tx1"/>
                </a:solidFill>
                <a:round/>
                <a:headEnd/>
                <a:tailEnd/>
              </a:ln>
            </p:spPr>
            <p:txBody>
              <a:bodyPr lIns="0" tIns="0" rIns="0" bIns="0"/>
              <a:lstStyle/>
              <a:p>
                <a:endParaRPr lang="en-US" dirty="0"/>
              </a:p>
            </p:txBody>
          </p:sp>
        </p:grpSp>
        <p:sp>
          <p:nvSpPr>
            <p:cNvPr id="22816" name="Freeform 34"/>
            <p:cNvSpPr>
              <a:spLocks/>
            </p:cNvSpPr>
            <p:nvPr/>
          </p:nvSpPr>
          <p:spPr bwMode="auto">
            <a:xfrm>
              <a:off x="4347" y="1086"/>
              <a:ext cx="513" cy="339"/>
            </a:xfrm>
            <a:custGeom>
              <a:avLst/>
              <a:gdLst>
                <a:gd name="T0" fmla="*/ 0 w 564"/>
                <a:gd name="T1" fmla="*/ 0 h 384"/>
                <a:gd name="T2" fmla="*/ 249 w 564"/>
                <a:gd name="T3" fmla="*/ 0 h 384"/>
                <a:gd name="T4" fmla="*/ 249 w 564"/>
                <a:gd name="T5" fmla="*/ 298 h 384"/>
                <a:gd name="T6" fmla="*/ 466 w 564"/>
                <a:gd name="T7" fmla="*/ 298 h 384"/>
                <a:gd name="T8" fmla="*/ 0 60000 65536"/>
                <a:gd name="T9" fmla="*/ 0 60000 65536"/>
                <a:gd name="T10" fmla="*/ 0 60000 65536"/>
                <a:gd name="T11" fmla="*/ 0 60000 65536"/>
                <a:gd name="T12" fmla="*/ 0 w 564"/>
                <a:gd name="T13" fmla="*/ 0 h 384"/>
                <a:gd name="T14" fmla="*/ 564 w 564"/>
                <a:gd name="T15" fmla="*/ 384 h 384"/>
              </a:gdLst>
              <a:ahLst/>
              <a:cxnLst>
                <a:cxn ang="T8">
                  <a:pos x="T0" y="T1"/>
                </a:cxn>
                <a:cxn ang="T9">
                  <a:pos x="T2" y="T3"/>
                </a:cxn>
                <a:cxn ang="T10">
                  <a:pos x="T4" y="T5"/>
                </a:cxn>
                <a:cxn ang="T11">
                  <a:pos x="T6" y="T7"/>
                </a:cxn>
              </a:cxnLst>
              <a:rect l="T12" t="T13" r="T14" b="T15"/>
              <a:pathLst>
                <a:path w="564" h="384">
                  <a:moveTo>
                    <a:pt x="0" y="0"/>
                  </a:moveTo>
                  <a:lnTo>
                    <a:pt x="301" y="0"/>
                  </a:lnTo>
                  <a:lnTo>
                    <a:pt x="301" y="383"/>
                  </a:lnTo>
                  <a:lnTo>
                    <a:pt x="563" y="383"/>
                  </a:lnTo>
                </a:path>
              </a:pathLst>
            </a:custGeom>
            <a:noFill/>
            <a:ln w="19050">
              <a:solidFill>
                <a:srgbClr val="000000"/>
              </a:solidFill>
              <a:round/>
              <a:headEnd/>
              <a:tailEnd/>
            </a:ln>
          </p:spPr>
          <p:txBody>
            <a:bodyPr lIns="0" tIns="0" rIns="0" bIns="0"/>
            <a:lstStyle/>
            <a:p>
              <a:endParaRPr lang="en-US" dirty="0"/>
            </a:p>
          </p:txBody>
        </p:sp>
        <p:sp>
          <p:nvSpPr>
            <p:cNvPr id="22817" name="Freeform 35"/>
            <p:cNvSpPr>
              <a:spLocks/>
            </p:cNvSpPr>
            <p:nvPr/>
          </p:nvSpPr>
          <p:spPr bwMode="auto">
            <a:xfrm>
              <a:off x="4847" y="1413"/>
              <a:ext cx="47" cy="23"/>
            </a:xfrm>
            <a:custGeom>
              <a:avLst/>
              <a:gdLst>
                <a:gd name="T0" fmla="*/ 42 w 52"/>
                <a:gd name="T1" fmla="*/ 10 h 26"/>
                <a:gd name="T2" fmla="*/ 0 w 52"/>
                <a:gd name="T3" fmla="*/ 0 h 26"/>
                <a:gd name="T4" fmla="*/ 11 w 52"/>
                <a:gd name="T5" fmla="*/ 10 h 26"/>
                <a:gd name="T6" fmla="*/ 0 w 52"/>
                <a:gd name="T7" fmla="*/ 19 h 26"/>
                <a:gd name="T8" fmla="*/ 42 w 52"/>
                <a:gd name="T9" fmla="*/ 10 h 26"/>
                <a:gd name="T10" fmla="*/ 42 w 52"/>
                <a:gd name="T11" fmla="*/ 10 h 26"/>
                <a:gd name="T12" fmla="*/ 0 60000 65536"/>
                <a:gd name="T13" fmla="*/ 0 60000 65536"/>
                <a:gd name="T14" fmla="*/ 0 60000 65536"/>
                <a:gd name="T15" fmla="*/ 0 60000 65536"/>
                <a:gd name="T16" fmla="*/ 0 60000 65536"/>
                <a:gd name="T17" fmla="*/ 0 60000 65536"/>
                <a:gd name="T18" fmla="*/ 0 w 52"/>
                <a:gd name="T19" fmla="*/ 0 h 26"/>
                <a:gd name="T20" fmla="*/ 52 w 52"/>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2" h="26">
                  <a:moveTo>
                    <a:pt x="51" y="12"/>
                  </a:moveTo>
                  <a:lnTo>
                    <a:pt x="0" y="0"/>
                  </a:lnTo>
                  <a:lnTo>
                    <a:pt x="13" y="12"/>
                  </a:lnTo>
                  <a:lnTo>
                    <a:pt x="0" y="25"/>
                  </a:lnTo>
                  <a:lnTo>
                    <a:pt x="51"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21" name="Group 36"/>
            <p:cNvGrpSpPr>
              <a:grpSpLocks/>
            </p:cNvGrpSpPr>
            <p:nvPr/>
          </p:nvGrpSpPr>
          <p:grpSpPr bwMode="auto">
            <a:xfrm>
              <a:off x="4964" y="1222"/>
              <a:ext cx="487" cy="270"/>
              <a:chOff x="4846" y="1967"/>
              <a:chExt cx="535" cy="306"/>
            </a:xfrm>
          </p:grpSpPr>
          <p:sp>
            <p:nvSpPr>
              <p:cNvPr id="22856" name="Line 37"/>
              <p:cNvSpPr>
                <a:spLocks noChangeShapeType="1"/>
              </p:cNvSpPr>
              <p:nvPr/>
            </p:nvSpPr>
            <p:spPr bwMode="auto">
              <a:xfrm>
                <a:off x="4846" y="2273"/>
                <a:ext cx="535" cy="0"/>
              </a:xfrm>
              <a:prstGeom prst="line">
                <a:avLst/>
              </a:prstGeom>
              <a:noFill/>
              <a:ln w="19050">
                <a:solidFill>
                  <a:schemeClr val="tx2"/>
                </a:solidFill>
                <a:round/>
                <a:headEnd/>
                <a:tailEnd/>
              </a:ln>
            </p:spPr>
            <p:txBody>
              <a:bodyPr lIns="0" tIns="0" rIns="0" bIns="0"/>
              <a:lstStyle/>
              <a:p>
                <a:endParaRPr lang="en-US" dirty="0"/>
              </a:p>
            </p:txBody>
          </p:sp>
          <p:sp>
            <p:nvSpPr>
              <p:cNvPr id="22857" name="Line 38"/>
              <p:cNvSpPr>
                <a:spLocks noChangeShapeType="1"/>
              </p:cNvSpPr>
              <p:nvPr/>
            </p:nvSpPr>
            <p:spPr bwMode="auto">
              <a:xfrm flipV="1">
                <a:off x="5267" y="2005"/>
                <a:ext cx="0" cy="268"/>
              </a:xfrm>
              <a:prstGeom prst="line">
                <a:avLst/>
              </a:prstGeom>
              <a:noFill/>
              <a:ln w="19050">
                <a:solidFill>
                  <a:schemeClr val="tx2"/>
                </a:solidFill>
                <a:round/>
                <a:headEnd/>
                <a:tailEnd/>
              </a:ln>
            </p:spPr>
            <p:txBody>
              <a:bodyPr lIns="0" tIns="0" rIns="0" bIns="0"/>
              <a:lstStyle/>
              <a:p>
                <a:endParaRPr lang="en-US" dirty="0"/>
              </a:p>
            </p:txBody>
          </p:sp>
          <p:sp>
            <p:nvSpPr>
              <p:cNvPr id="22858" name="Line 39"/>
              <p:cNvSpPr>
                <a:spLocks noChangeShapeType="1"/>
              </p:cNvSpPr>
              <p:nvPr/>
            </p:nvSpPr>
            <p:spPr bwMode="auto">
              <a:xfrm flipV="1">
                <a:off x="5076" y="1967"/>
                <a:ext cx="0" cy="306"/>
              </a:xfrm>
              <a:prstGeom prst="line">
                <a:avLst/>
              </a:prstGeom>
              <a:noFill/>
              <a:ln w="19050">
                <a:solidFill>
                  <a:schemeClr val="tx2"/>
                </a:solidFill>
                <a:round/>
                <a:headEnd/>
                <a:tailEnd/>
              </a:ln>
            </p:spPr>
            <p:txBody>
              <a:bodyPr lIns="0" tIns="0" rIns="0" bIns="0"/>
              <a:lstStyle/>
              <a:p>
                <a:endParaRPr lang="en-US" dirty="0"/>
              </a:p>
            </p:txBody>
          </p:sp>
          <p:sp>
            <p:nvSpPr>
              <p:cNvPr id="22859" name="Line 40"/>
              <p:cNvSpPr>
                <a:spLocks noChangeShapeType="1"/>
              </p:cNvSpPr>
              <p:nvPr/>
            </p:nvSpPr>
            <p:spPr bwMode="auto">
              <a:xfrm flipV="1">
                <a:off x="4959" y="2044"/>
                <a:ext cx="0" cy="229"/>
              </a:xfrm>
              <a:prstGeom prst="line">
                <a:avLst/>
              </a:prstGeom>
              <a:noFill/>
              <a:ln w="19050">
                <a:solidFill>
                  <a:schemeClr val="tx2"/>
                </a:solidFill>
                <a:round/>
                <a:headEnd/>
                <a:tailEnd/>
              </a:ln>
            </p:spPr>
            <p:txBody>
              <a:bodyPr lIns="0" tIns="0" rIns="0" bIns="0"/>
              <a:lstStyle/>
              <a:p>
                <a:endParaRPr lang="en-US" dirty="0"/>
              </a:p>
            </p:txBody>
          </p:sp>
        </p:grpSp>
        <p:grpSp>
          <p:nvGrpSpPr>
            <p:cNvPr id="22" name="Group 41"/>
            <p:cNvGrpSpPr>
              <a:grpSpLocks/>
            </p:cNvGrpSpPr>
            <p:nvPr/>
          </p:nvGrpSpPr>
          <p:grpSpPr bwMode="auto">
            <a:xfrm>
              <a:off x="2559" y="329"/>
              <a:ext cx="96" cy="380"/>
              <a:chOff x="2200" y="955"/>
              <a:chExt cx="106" cy="431"/>
            </a:xfrm>
          </p:grpSpPr>
          <p:sp>
            <p:nvSpPr>
              <p:cNvPr id="22853" name="Freeform 42"/>
              <p:cNvSpPr>
                <a:spLocks/>
              </p:cNvSpPr>
              <p:nvPr/>
            </p:nvSpPr>
            <p:spPr bwMode="auto">
              <a:xfrm>
                <a:off x="2202" y="1059"/>
                <a:ext cx="101" cy="286"/>
              </a:xfrm>
              <a:custGeom>
                <a:avLst/>
                <a:gdLst>
                  <a:gd name="T0" fmla="*/ 0 w 101"/>
                  <a:gd name="T1" fmla="*/ 0 h 286"/>
                  <a:gd name="T2" fmla="*/ 100 w 101"/>
                  <a:gd name="T3" fmla="*/ 42 h 286"/>
                  <a:gd name="T4" fmla="*/ 0 w 101"/>
                  <a:gd name="T5" fmla="*/ 81 h 286"/>
                  <a:gd name="T6" fmla="*/ 100 w 101"/>
                  <a:gd name="T7" fmla="*/ 124 h 286"/>
                  <a:gd name="T8" fmla="*/ 0 w 101"/>
                  <a:gd name="T9" fmla="*/ 163 h 286"/>
                  <a:gd name="T10" fmla="*/ 100 w 101"/>
                  <a:gd name="T11" fmla="*/ 203 h 286"/>
                  <a:gd name="T12" fmla="*/ 0 w 101"/>
                  <a:gd name="T13" fmla="*/ 245 h 286"/>
                  <a:gd name="T14" fmla="*/ 100 w 101"/>
                  <a:gd name="T15" fmla="*/ 285 h 286"/>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286"/>
                  <a:gd name="T26" fmla="*/ 101 w 101"/>
                  <a:gd name="T27" fmla="*/ 286 h 2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286">
                    <a:moveTo>
                      <a:pt x="0" y="0"/>
                    </a:moveTo>
                    <a:lnTo>
                      <a:pt x="100" y="42"/>
                    </a:lnTo>
                    <a:lnTo>
                      <a:pt x="0" y="81"/>
                    </a:lnTo>
                    <a:lnTo>
                      <a:pt x="100" y="124"/>
                    </a:lnTo>
                    <a:lnTo>
                      <a:pt x="0" y="163"/>
                    </a:lnTo>
                    <a:lnTo>
                      <a:pt x="100" y="203"/>
                    </a:lnTo>
                    <a:lnTo>
                      <a:pt x="0" y="245"/>
                    </a:lnTo>
                    <a:lnTo>
                      <a:pt x="100" y="285"/>
                    </a:lnTo>
                  </a:path>
                </a:pathLst>
              </a:custGeom>
              <a:noFill/>
              <a:ln w="19050">
                <a:solidFill>
                  <a:srgbClr val="000000"/>
                </a:solidFill>
                <a:round/>
                <a:headEnd/>
                <a:tailEnd/>
              </a:ln>
            </p:spPr>
            <p:txBody>
              <a:bodyPr lIns="0" tIns="0" rIns="0" bIns="0"/>
              <a:lstStyle/>
              <a:p>
                <a:endParaRPr lang="en-US" dirty="0"/>
              </a:p>
            </p:txBody>
          </p:sp>
          <p:sp>
            <p:nvSpPr>
              <p:cNvPr id="22854" name="Line 43"/>
              <p:cNvSpPr>
                <a:spLocks noChangeShapeType="1"/>
              </p:cNvSpPr>
              <p:nvPr/>
            </p:nvSpPr>
            <p:spPr bwMode="auto">
              <a:xfrm flipV="1">
                <a:off x="2200" y="992"/>
                <a:ext cx="95" cy="394"/>
              </a:xfrm>
              <a:prstGeom prst="line">
                <a:avLst/>
              </a:prstGeom>
              <a:noFill/>
              <a:ln w="19050">
                <a:solidFill>
                  <a:srgbClr val="000000"/>
                </a:solidFill>
                <a:round/>
                <a:headEnd/>
                <a:tailEnd/>
              </a:ln>
            </p:spPr>
            <p:txBody>
              <a:bodyPr lIns="0" tIns="0" rIns="0" bIns="0"/>
              <a:lstStyle/>
              <a:p>
                <a:endParaRPr lang="en-US" dirty="0"/>
              </a:p>
            </p:txBody>
          </p:sp>
          <p:sp>
            <p:nvSpPr>
              <p:cNvPr id="22855" name="Freeform 44"/>
              <p:cNvSpPr>
                <a:spLocks/>
              </p:cNvSpPr>
              <p:nvPr/>
            </p:nvSpPr>
            <p:spPr bwMode="auto">
              <a:xfrm>
                <a:off x="2280" y="955"/>
                <a:ext cx="26" cy="52"/>
              </a:xfrm>
              <a:custGeom>
                <a:avLst/>
                <a:gdLst>
                  <a:gd name="T0" fmla="*/ 25 w 26"/>
                  <a:gd name="T1" fmla="*/ 0 h 52"/>
                  <a:gd name="T2" fmla="*/ 0 w 26"/>
                  <a:gd name="T3" fmla="*/ 46 h 52"/>
                  <a:gd name="T4" fmla="*/ 15 w 26"/>
                  <a:gd name="T5" fmla="*/ 37 h 52"/>
                  <a:gd name="T6" fmla="*/ 25 w 26"/>
                  <a:gd name="T7" fmla="*/ 51 h 52"/>
                  <a:gd name="T8" fmla="*/ 25 w 26"/>
                  <a:gd name="T9" fmla="*/ 0 h 52"/>
                  <a:gd name="T10" fmla="*/ 25 w 26"/>
                  <a:gd name="T11" fmla="*/ 0 h 52"/>
                  <a:gd name="T12" fmla="*/ 0 60000 65536"/>
                  <a:gd name="T13" fmla="*/ 0 60000 65536"/>
                  <a:gd name="T14" fmla="*/ 0 60000 65536"/>
                  <a:gd name="T15" fmla="*/ 0 60000 65536"/>
                  <a:gd name="T16" fmla="*/ 0 60000 65536"/>
                  <a:gd name="T17" fmla="*/ 0 60000 65536"/>
                  <a:gd name="T18" fmla="*/ 0 w 26"/>
                  <a:gd name="T19" fmla="*/ 0 h 52"/>
                  <a:gd name="T20" fmla="*/ 26 w 2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6" h="52">
                    <a:moveTo>
                      <a:pt x="25" y="0"/>
                    </a:moveTo>
                    <a:lnTo>
                      <a:pt x="0" y="46"/>
                    </a:lnTo>
                    <a:lnTo>
                      <a:pt x="15" y="37"/>
                    </a:lnTo>
                    <a:lnTo>
                      <a:pt x="25" y="51"/>
                    </a:lnTo>
                    <a:lnTo>
                      <a:pt x="25" y="0"/>
                    </a:lnTo>
                  </a:path>
                </a:pathLst>
              </a:custGeom>
              <a:solidFill>
                <a:srgbClr val="000000"/>
              </a:solidFill>
              <a:ln w="19050">
                <a:solidFill>
                  <a:srgbClr val="000000"/>
                </a:solidFill>
                <a:round/>
                <a:headEnd/>
                <a:tailEnd/>
              </a:ln>
            </p:spPr>
            <p:txBody>
              <a:bodyPr lIns="0" tIns="0" rIns="0" bIns="0"/>
              <a:lstStyle/>
              <a:p>
                <a:endParaRPr lang="en-US" dirty="0"/>
              </a:p>
            </p:txBody>
          </p:sp>
        </p:grpSp>
        <p:sp>
          <p:nvSpPr>
            <p:cNvPr id="22820" name="Freeform 45"/>
            <p:cNvSpPr>
              <a:spLocks/>
            </p:cNvSpPr>
            <p:nvPr/>
          </p:nvSpPr>
          <p:spPr bwMode="auto">
            <a:xfrm>
              <a:off x="3983" y="445"/>
              <a:ext cx="93" cy="251"/>
            </a:xfrm>
            <a:custGeom>
              <a:avLst/>
              <a:gdLst>
                <a:gd name="T0" fmla="*/ 0 w 103"/>
                <a:gd name="T1" fmla="*/ 0 h 285"/>
                <a:gd name="T2" fmla="*/ 83 w 103"/>
                <a:gd name="T3" fmla="*/ 31 h 285"/>
                <a:gd name="T4" fmla="*/ 0 w 103"/>
                <a:gd name="T5" fmla="*/ 63 h 285"/>
                <a:gd name="T6" fmla="*/ 83 w 103"/>
                <a:gd name="T7" fmla="*/ 94 h 285"/>
                <a:gd name="T8" fmla="*/ 0 w 103"/>
                <a:gd name="T9" fmla="*/ 126 h 285"/>
                <a:gd name="T10" fmla="*/ 83 w 103"/>
                <a:gd name="T11" fmla="*/ 157 h 285"/>
                <a:gd name="T12" fmla="*/ 0 w 103"/>
                <a:gd name="T13" fmla="*/ 189 h 285"/>
                <a:gd name="T14" fmla="*/ 83 w 103"/>
                <a:gd name="T15" fmla="*/ 220 h 285"/>
                <a:gd name="T16" fmla="*/ 0 60000 65536"/>
                <a:gd name="T17" fmla="*/ 0 60000 65536"/>
                <a:gd name="T18" fmla="*/ 0 60000 65536"/>
                <a:gd name="T19" fmla="*/ 0 60000 65536"/>
                <a:gd name="T20" fmla="*/ 0 60000 65536"/>
                <a:gd name="T21" fmla="*/ 0 60000 65536"/>
                <a:gd name="T22" fmla="*/ 0 60000 65536"/>
                <a:gd name="T23" fmla="*/ 0 60000 65536"/>
                <a:gd name="T24" fmla="*/ 0 w 103"/>
                <a:gd name="T25" fmla="*/ 0 h 285"/>
                <a:gd name="T26" fmla="*/ 103 w 103"/>
                <a:gd name="T27" fmla="*/ 285 h 2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 h="285">
                  <a:moveTo>
                    <a:pt x="0" y="0"/>
                  </a:moveTo>
                  <a:lnTo>
                    <a:pt x="102" y="40"/>
                  </a:lnTo>
                  <a:lnTo>
                    <a:pt x="0" y="82"/>
                  </a:lnTo>
                  <a:lnTo>
                    <a:pt x="102" y="122"/>
                  </a:lnTo>
                  <a:lnTo>
                    <a:pt x="0" y="162"/>
                  </a:lnTo>
                  <a:lnTo>
                    <a:pt x="102" y="202"/>
                  </a:lnTo>
                  <a:lnTo>
                    <a:pt x="0" y="244"/>
                  </a:lnTo>
                  <a:lnTo>
                    <a:pt x="102" y="284"/>
                  </a:lnTo>
                </a:path>
              </a:pathLst>
            </a:custGeom>
            <a:noFill/>
            <a:ln w="19050">
              <a:solidFill>
                <a:srgbClr val="000000"/>
              </a:solidFill>
              <a:round/>
              <a:headEnd/>
              <a:tailEnd/>
            </a:ln>
          </p:spPr>
          <p:txBody>
            <a:bodyPr lIns="0" tIns="0" rIns="0" bIns="0"/>
            <a:lstStyle/>
            <a:p>
              <a:endParaRPr lang="en-US" dirty="0"/>
            </a:p>
          </p:txBody>
        </p:sp>
        <p:sp>
          <p:nvSpPr>
            <p:cNvPr id="22821" name="Line 46"/>
            <p:cNvSpPr>
              <a:spLocks noChangeShapeType="1"/>
            </p:cNvSpPr>
            <p:nvPr/>
          </p:nvSpPr>
          <p:spPr bwMode="auto">
            <a:xfrm flipV="1">
              <a:off x="3982" y="385"/>
              <a:ext cx="86" cy="348"/>
            </a:xfrm>
            <a:prstGeom prst="line">
              <a:avLst/>
            </a:prstGeom>
            <a:noFill/>
            <a:ln w="19050">
              <a:solidFill>
                <a:srgbClr val="000000"/>
              </a:solidFill>
              <a:round/>
              <a:headEnd/>
              <a:tailEnd/>
            </a:ln>
          </p:spPr>
          <p:txBody>
            <a:bodyPr lIns="0" tIns="0" rIns="0" bIns="0"/>
            <a:lstStyle/>
            <a:p>
              <a:endParaRPr lang="en-US" dirty="0"/>
            </a:p>
          </p:txBody>
        </p:sp>
        <p:sp>
          <p:nvSpPr>
            <p:cNvPr id="22822" name="Freeform 47"/>
            <p:cNvSpPr>
              <a:spLocks/>
            </p:cNvSpPr>
            <p:nvPr/>
          </p:nvSpPr>
          <p:spPr bwMode="auto">
            <a:xfrm>
              <a:off x="4055" y="351"/>
              <a:ext cx="23" cy="49"/>
            </a:xfrm>
            <a:custGeom>
              <a:avLst/>
              <a:gdLst>
                <a:gd name="T0" fmla="*/ 20 w 25"/>
                <a:gd name="T1" fmla="*/ 0 h 55"/>
                <a:gd name="T2" fmla="*/ 0 w 25"/>
                <a:gd name="T3" fmla="*/ 37 h 55"/>
                <a:gd name="T4" fmla="*/ 12 w 25"/>
                <a:gd name="T5" fmla="*/ 30 h 55"/>
                <a:gd name="T6" fmla="*/ 20 w 25"/>
                <a:gd name="T7" fmla="*/ 43 h 55"/>
                <a:gd name="T8" fmla="*/ 20 w 25"/>
                <a:gd name="T9" fmla="*/ 0 h 55"/>
                <a:gd name="T10" fmla="*/ 20 w 25"/>
                <a:gd name="T11" fmla="*/ 0 h 55"/>
                <a:gd name="T12" fmla="*/ 0 60000 65536"/>
                <a:gd name="T13" fmla="*/ 0 60000 65536"/>
                <a:gd name="T14" fmla="*/ 0 60000 65536"/>
                <a:gd name="T15" fmla="*/ 0 60000 65536"/>
                <a:gd name="T16" fmla="*/ 0 60000 65536"/>
                <a:gd name="T17" fmla="*/ 0 60000 65536"/>
                <a:gd name="T18" fmla="*/ 0 w 25"/>
                <a:gd name="T19" fmla="*/ 0 h 55"/>
                <a:gd name="T20" fmla="*/ 25 w 25"/>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5" h="55">
                  <a:moveTo>
                    <a:pt x="24" y="0"/>
                  </a:moveTo>
                  <a:lnTo>
                    <a:pt x="0" y="46"/>
                  </a:lnTo>
                  <a:lnTo>
                    <a:pt x="14" y="38"/>
                  </a:lnTo>
                  <a:lnTo>
                    <a:pt x="24" y="54"/>
                  </a:lnTo>
                  <a:lnTo>
                    <a:pt x="24" y="0"/>
                  </a:lnTo>
                </a:path>
              </a:pathLst>
            </a:custGeom>
            <a:solidFill>
              <a:srgbClr val="000000"/>
            </a:solidFill>
            <a:ln w="19050">
              <a:solidFill>
                <a:srgbClr val="000000"/>
              </a:solidFill>
              <a:round/>
              <a:headEnd/>
              <a:tailEnd/>
            </a:ln>
          </p:spPr>
          <p:txBody>
            <a:bodyPr lIns="0" tIns="0" rIns="0" bIns="0"/>
            <a:lstStyle/>
            <a:p>
              <a:endParaRPr lang="en-US" dirty="0"/>
            </a:p>
          </p:txBody>
        </p:sp>
        <p:sp>
          <p:nvSpPr>
            <p:cNvPr id="22823" name="Line 48"/>
            <p:cNvSpPr>
              <a:spLocks noChangeShapeType="1"/>
            </p:cNvSpPr>
            <p:nvPr/>
          </p:nvSpPr>
          <p:spPr bwMode="auto">
            <a:xfrm>
              <a:off x="4792" y="577"/>
              <a:ext cx="59" cy="0"/>
            </a:xfrm>
            <a:prstGeom prst="line">
              <a:avLst/>
            </a:prstGeom>
            <a:noFill/>
            <a:ln w="19050">
              <a:solidFill>
                <a:srgbClr val="000000"/>
              </a:solidFill>
              <a:round/>
              <a:headEnd/>
              <a:tailEnd/>
            </a:ln>
          </p:spPr>
          <p:txBody>
            <a:bodyPr lIns="0" tIns="0" rIns="0" bIns="0"/>
            <a:lstStyle/>
            <a:p>
              <a:endParaRPr lang="en-US" dirty="0"/>
            </a:p>
          </p:txBody>
        </p:sp>
        <p:sp>
          <p:nvSpPr>
            <p:cNvPr id="22824" name="Freeform 49"/>
            <p:cNvSpPr>
              <a:spLocks/>
            </p:cNvSpPr>
            <p:nvPr/>
          </p:nvSpPr>
          <p:spPr bwMode="auto">
            <a:xfrm>
              <a:off x="4838" y="566"/>
              <a:ext cx="50" cy="23"/>
            </a:xfrm>
            <a:custGeom>
              <a:avLst/>
              <a:gdLst>
                <a:gd name="T0" fmla="*/ 45 w 55"/>
                <a:gd name="T1" fmla="*/ 9 h 27"/>
                <a:gd name="T2" fmla="*/ 0 w 55"/>
                <a:gd name="T3" fmla="*/ 0 h 27"/>
                <a:gd name="T4" fmla="*/ 12 w 55"/>
                <a:gd name="T5" fmla="*/ 9 h 27"/>
                <a:gd name="T6" fmla="*/ 0 w 55"/>
                <a:gd name="T7" fmla="*/ 19 h 27"/>
                <a:gd name="T8" fmla="*/ 45 w 55"/>
                <a:gd name="T9" fmla="*/ 9 h 27"/>
                <a:gd name="T10" fmla="*/ 45 w 55"/>
                <a:gd name="T11" fmla="*/ 9 h 27"/>
                <a:gd name="T12" fmla="*/ 0 60000 65536"/>
                <a:gd name="T13" fmla="*/ 0 60000 65536"/>
                <a:gd name="T14" fmla="*/ 0 60000 65536"/>
                <a:gd name="T15" fmla="*/ 0 60000 65536"/>
                <a:gd name="T16" fmla="*/ 0 60000 65536"/>
                <a:gd name="T17" fmla="*/ 0 60000 65536"/>
                <a:gd name="T18" fmla="*/ 0 w 55"/>
                <a:gd name="T19" fmla="*/ 0 h 27"/>
                <a:gd name="T20" fmla="*/ 55 w 5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55" h="27">
                  <a:moveTo>
                    <a:pt x="54" y="13"/>
                  </a:moveTo>
                  <a:lnTo>
                    <a:pt x="0" y="0"/>
                  </a:lnTo>
                  <a:lnTo>
                    <a:pt x="14" y="13"/>
                  </a:lnTo>
                  <a:lnTo>
                    <a:pt x="0" y="26"/>
                  </a:lnTo>
                  <a:lnTo>
                    <a:pt x="54" y="13"/>
                  </a:lnTo>
                </a:path>
              </a:pathLst>
            </a:custGeom>
            <a:solidFill>
              <a:srgbClr val="000000"/>
            </a:solidFill>
            <a:ln w="19050">
              <a:solidFill>
                <a:srgbClr val="000000"/>
              </a:solidFill>
              <a:round/>
              <a:headEnd/>
              <a:tailEnd/>
            </a:ln>
          </p:spPr>
          <p:txBody>
            <a:bodyPr lIns="0" tIns="0" rIns="0" bIns="0"/>
            <a:lstStyle/>
            <a:p>
              <a:endParaRPr lang="en-US" dirty="0"/>
            </a:p>
          </p:txBody>
        </p:sp>
        <p:sp>
          <p:nvSpPr>
            <p:cNvPr id="22825" name="Freeform 50"/>
            <p:cNvSpPr>
              <a:spLocks/>
            </p:cNvSpPr>
            <p:nvPr/>
          </p:nvSpPr>
          <p:spPr bwMode="auto">
            <a:xfrm>
              <a:off x="4535" y="450"/>
              <a:ext cx="261" cy="254"/>
            </a:xfrm>
            <a:custGeom>
              <a:avLst/>
              <a:gdLst>
                <a:gd name="T0" fmla="*/ 0 w 287"/>
                <a:gd name="T1" fmla="*/ 0 h 288"/>
                <a:gd name="T2" fmla="*/ 0 w 287"/>
                <a:gd name="T3" fmla="*/ 223 h 288"/>
                <a:gd name="T4" fmla="*/ 236 w 287"/>
                <a:gd name="T5" fmla="*/ 112 h 288"/>
                <a:gd name="T6" fmla="*/ 0 w 287"/>
                <a:gd name="T7" fmla="*/ 0 h 288"/>
                <a:gd name="T8" fmla="*/ 0 60000 65536"/>
                <a:gd name="T9" fmla="*/ 0 60000 65536"/>
                <a:gd name="T10" fmla="*/ 0 60000 65536"/>
                <a:gd name="T11" fmla="*/ 0 60000 65536"/>
                <a:gd name="T12" fmla="*/ 0 w 287"/>
                <a:gd name="T13" fmla="*/ 0 h 288"/>
                <a:gd name="T14" fmla="*/ 287 w 287"/>
                <a:gd name="T15" fmla="*/ 288 h 288"/>
              </a:gdLst>
              <a:ahLst/>
              <a:cxnLst>
                <a:cxn ang="T8">
                  <a:pos x="T0" y="T1"/>
                </a:cxn>
                <a:cxn ang="T9">
                  <a:pos x="T2" y="T3"/>
                </a:cxn>
                <a:cxn ang="T10">
                  <a:pos x="T4" y="T5"/>
                </a:cxn>
                <a:cxn ang="T11">
                  <a:pos x="T6" y="T7"/>
                </a:cxn>
              </a:cxnLst>
              <a:rect l="T12" t="T13" r="T14" b="T15"/>
              <a:pathLst>
                <a:path w="287" h="288">
                  <a:moveTo>
                    <a:pt x="0" y="0"/>
                  </a:moveTo>
                  <a:lnTo>
                    <a:pt x="0" y="287"/>
                  </a:lnTo>
                  <a:lnTo>
                    <a:pt x="286" y="144"/>
                  </a:lnTo>
                  <a:lnTo>
                    <a:pt x="0" y="0"/>
                  </a:lnTo>
                </a:path>
              </a:pathLst>
            </a:custGeom>
            <a:noFill/>
            <a:ln w="19050">
              <a:solidFill>
                <a:srgbClr val="000000"/>
              </a:solidFill>
              <a:round/>
              <a:headEnd/>
              <a:tailEnd/>
            </a:ln>
          </p:spPr>
          <p:txBody>
            <a:bodyPr lIns="0" tIns="0" rIns="0" bIns="0"/>
            <a:lstStyle/>
            <a:p>
              <a:endParaRPr lang="en-US" dirty="0"/>
            </a:p>
          </p:txBody>
        </p:sp>
        <p:sp>
          <p:nvSpPr>
            <p:cNvPr id="22826" name="Freeform 51"/>
            <p:cNvSpPr>
              <a:spLocks/>
            </p:cNvSpPr>
            <p:nvPr/>
          </p:nvSpPr>
          <p:spPr bwMode="auto">
            <a:xfrm>
              <a:off x="3285" y="1486"/>
              <a:ext cx="245" cy="237"/>
            </a:xfrm>
            <a:custGeom>
              <a:avLst/>
              <a:gdLst>
                <a:gd name="T0" fmla="*/ 222 w 269"/>
                <a:gd name="T1" fmla="*/ 96 h 269"/>
                <a:gd name="T2" fmla="*/ 219 w 269"/>
                <a:gd name="T3" fmla="*/ 81 h 269"/>
                <a:gd name="T4" fmla="*/ 214 w 269"/>
                <a:gd name="T5" fmla="*/ 66 h 269"/>
                <a:gd name="T6" fmla="*/ 209 w 269"/>
                <a:gd name="T7" fmla="*/ 53 h 269"/>
                <a:gd name="T8" fmla="*/ 199 w 269"/>
                <a:gd name="T9" fmla="*/ 39 h 269"/>
                <a:gd name="T10" fmla="*/ 186 w 269"/>
                <a:gd name="T11" fmla="*/ 27 h 269"/>
                <a:gd name="T12" fmla="*/ 173 w 269"/>
                <a:gd name="T13" fmla="*/ 19 h 269"/>
                <a:gd name="T14" fmla="*/ 159 w 269"/>
                <a:gd name="T15" fmla="*/ 10 h 269"/>
                <a:gd name="T16" fmla="*/ 145 w 269"/>
                <a:gd name="T17" fmla="*/ 4 h 269"/>
                <a:gd name="T18" fmla="*/ 128 w 269"/>
                <a:gd name="T19" fmla="*/ 2 h 269"/>
                <a:gd name="T20" fmla="*/ 112 w 269"/>
                <a:gd name="T21" fmla="*/ 0 h 269"/>
                <a:gd name="T22" fmla="*/ 96 w 269"/>
                <a:gd name="T23" fmla="*/ 2 h 269"/>
                <a:gd name="T24" fmla="*/ 79 w 269"/>
                <a:gd name="T25" fmla="*/ 4 h 269"/>
                <a:gd name="T26" fmla="*/ 64 w 269"/>
                <a:gd name="T27" fmla="*/ 10 h 269"/>
                <a:gd name="T28" fmla="*/ 49 w 269"/>
                <a:gd name="T29" fmla="*/ 19 h 269"/>
                <a:gd name="T30" fmla="*/ 36 w 269"/>
                <a:gd name="T31" fmla="*/ 27 h 269"/>
                <a:gd name="T32" fmla="*/ 24 w 269"/>
                <a:gd name="T33" fmla="*/ 39 h 269"/>
                <a:gd name="T34" fmla="*/ 15 w 269"/>
                <a:gd name="T35" fmla="*/ 53 h 269"/>
                <a:gd name="T36" fmla="*/ 8 w 269"/>
                <a:gd name="T37" fmla="*/ 66 h 269"/>
                <a:gd name="T38" fmla="*/ 3 w 269"/>
                <a:gd name="T39" fmla="*/ 81 h 269"/>
                <a:gd name="T40" fmla="*/ 0 w 269"/>
                <a:gd name="T41" fmla="*/ 96 h 269"/>
                <a:gd name="T42" fmla="*/ 0 w 269"/>
                <a:gd name="T43" fmla="*/ 112 h 269"/>
                <a:gd name="T44" fmla="*/ 3 w 269"/>
                <a:gd name="T45" fmla="*/ 127 h 269"/>
                <a:gd name="T46" fmla="*/ 8 w 269"/>
                <a:gd name="T47" fmla="*/ 142 h 269"/>
                <a:gd name="T48" fmla="*/ 15 w 269"/>
                <a:gd name="T49" fmla="*/ 155 h 269"/>
                <a:gd name="T50" fmla="*/ 24 w 269"/>
                <a:gd name="T51" fmla="*/ 168 h 269"/>
                <a:gd name="T52" fmla="*/ 36 w 269"/>
                <a:gd name="T53" fmla="*/ 180 h 269"/>
                <a:gd name="T54" fmla="*/ 49 w 269"/>
                <a:gd name="T55" fmla="*/ 189 h 269"/>
                <a:gd name="T56" fmla="*/ 64 w 269"/>
                <a:gd name="T57" fmla="*/ 198 h 269"/>
                <a:gd name="T58" fmla="*/ 79 w 269"/>
                <a:gd name="T59" fmla="*/ 204 h 269"/>
                <a:gd name="T60" fmla="*/ 96 w 269"/>
                <a:gd name="T61" fmla="*/ 207 h 269"/>
                <a:gd name="T62" fmla="*/ 112 w 269"/>
                <a:gd name="T63" fmla="*/ 208 h 269"/>
                <a:gd name="T64" fmla="*/ 128 w 269"/>
                <a:gd name="T65" fmla="*/ 207 h 269"/>
                <a:gd name="T66" fmla="*/ 145 w 269"/>
                <a:gd name="T67" fmla="*/ 204 h 269"/>
                <a:gd name="T68" fmla="*/ 159 w 269"/>
                <a:gd name="T69" fmla="*/ 198 h 269"/>
                <a:gd name="T70" fmla="*/ 173 w 269"/>
                <a:gd name="T71" fmla="*/ 189 h 269"/>
                <a:gd name="T72" fmla="*/ 186 w 269"/>
                <a:gd name="T73" fmla="*/ 180 h 269"/>
                <a:gd name="T74" fmla="*/ 199 w 269"/>
                <a:gd name="T75" fmla="*/ 168 h 269"/>
                <a:gd name="T76" fmla="*/ 209 w 269"/>
                <a:gd name="T77" fmla="*/ 155 h 269"/>
                <a:gd name="T78" fmla="*/ 214 w 269"/>
                <a:gd name="T79" fmla="*/ 142 h 269"/>
                <a:gd name="T80" fmla="*/ 219 w 269"/>
                <a:gd name="T81" fmla="*/ 127 h 269"/>
                <a:gd name="T82" fmla="*/ 222 w 269"/>
                <a:gd name="T83" fmla="*/ 112 h 2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69"/>
                <a:gd name="T128" fmla="*/ 269 w 269"/>
                <a:gd name="T129" fmla="*/ 269 h 2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69">
                  <a:moveTo>
                    <a:pt x="268" y="134"/>
                  </a:moveTo>
                  <a:lnTo>
                    <a:pt x="268" y="124"/>
                  </a:lnTo>
                  <a:lnTo>
                    <a:pt x="267" y="114"/>
                  </a:lnTo>
                  <a:lnTo>
                    <a:pt x="265" y="104"/>
                  </a:lnTo>
                  <a:lnTo>
                    <a:pt x="263" y="94"/>
                  </a:lnTo>
                  <a:lnTo>
                    <a:pt x="258" y="85"/>
                  </a:lnTo>
                  <a:lnTo>
                    <a:pt x="255" y="76"/>
                  </a:lnTo>
                  <a:lnTo>
                    <a:pt x="251" y="68"/>
                  </a:lnTo>
                  <a:lnTo>
                    <a:pt x="244" y="58"/>
                  </a:lnTo>
                  <a:lnTo>
                    <a:pt x="239" y="50"/>
                  </a:lnTo>
                  <a:lnTo>
                    <a:pt x="233" y="43"/>
                  </a:lnTo>
                  <a:lnTo>
                    <a:pt x="224" y="35"/>
                  </a:lnTo>
                  <a:lnTo>
                    <a:pt x="217" y="28"/>
                  </a:lnTo>
                  <a:lnTo>
                    <a:pt x="209" y="24"/>
                  </a:lnTo>
                  <a:lnTo>
                    <a:pt x="201" y="18"/>
                  </a:lnTo>
                  <a:lnTo>
                    <a:pt x="192" y="13"/>
                  </a:lnTo>
                  <a:lnTo>
                    <a:pt x="183" y="9"/>
                  </a:lnTo>
                  <a:lnTo>
                    <a:pt x="175" y="6"/>
                  </a:lnTo>
                  <a:lnTo>
                    <a:pt x="164" y="3"/>
                  </a:lnTo>
                  <a:lnTo>
                    <a:pt x="154" y="2"/>
                  </a:lnTo>
                  <a:lnTo>
                    <a:pt x="144" y="0"/>
                  </a:lnTo>
                  <a:lnTo>
                    <a:pt x="135" y="0"/>
                  </a:lnTo>
                  <a:lnTo>
                    <a:pt x="125" y="0"/>
                  </a:lnTo>
                  <a:lnTo>
                    <a:pt x="115" y="2"/>
                  </a:lnTo>
                  <a:lnTo>
                    <a:pt x="104" y="3"/>
                  </a:lnTo>
                  <a:lnTo>
                    <a:pt x="95" y="6"/>
                  </a:lnTo>
                  <a:lnTo>
                    <a:pt x="85" y="9"/>
                  </a:lnTo>
                  <a:lnTo>
                    <a:pt x="77" y="13"/>
                  </a:lnTo>
                  <a:lnTo>
                    <a:pt x="68" y="18"/>
                  </a:lnTo>
                  <a:lnTo>
                    <a:pt x="59" y="24"/>
                  </a:lnTo>
                  <a:lnTo>
                    <a:pt x="50" y="28"/>
                  </a:lnTo>
                  <a:lnTo>
                    <a:pt x="43" y="35"/>
                  </a:lnTo>
                  <a:lnTo>
                    <a:pt x="37" y="43"/>
                  </a:lnTo>
                  <a:lnTo>
                    <a:pt x="29" y="50"/>
                  </a:lnTo>
                  <a:lnTo>
                    <a:pt x="23" y="58"/>
                  </a:lnTo>
                  <a:lnTo>
                    <a:pt x="18" y="68"/>
                  </a:lnTo>
                  <a:lnTo>
                    <a:pt x="13" y="76"/>
                  </a:lnTo>
                  <a:lnTo>
                    <a:pt x="10" y="85"/>
                  </a:lnTo>
                  <a:lnTo>
                    <a:pt x="6" y="94"/>
                  </a:lnTo>
                  <a:lnTo>
                    <a:pt x="3" y="104"/>
                  </a:lnTo>
                  <a:lnTo>
                    <a:pt x="2" y="114"/>
                  </a:lnTo>
                  <a:lnTo>
                    <a:pt x="0" y="124"/>
                  </a:lnTo>
                  <a:lnTo>
                    <a:pt x="0" y="134"/>
                  </a:lnTo>
                  <a:lnTo>
                    <a:pt x="0" y="144"/>
                  </a:lnTo>
                  <a:lnTo>
                    <a:pt x="2" y="154"/>
                  </a:lnTo>
                  <a:lnTo>
                    <a:pt x="3" y="163"/>
                  </a:lnTo>
                  <a:lnTo>
                    <a:pt x="6" y="173"/>
                  </a:lnTo>
                  <a:lnTo>
                    <a:pt x="10" y="183"/>
                  </a:lnTo>
                  <a:lnTo>
                    <a:pt x="13" y="192"/>
                  </a:lnTo>
                  <a:lnTo>
                    <a:pt x="18" y="200"/>
                  </a:lnTo>
                  <a:lnTo>
                    <a:pt x="23" y="209"/>
                  </a:lnTo>
                  <a:lnTo>
                    <a:pt x="29" y="217"/>
                  </a:lnTo>
                  <a:lnTo>
                    <a:pt x="37" y="224"/>
                  </a:lnTo>
                  <a:lnTo>
                    <a:pt x="43" y="232"/>
                  </a:lnTo>
                  <a:lnTo>
                    <a:pt x="50" y="239"/>
                  </a:lnTo>
                  <a:lnTo>
                    <a:pt x="59" y="244"/>
                  </a:lnTo>
                  <a:lnTo>
                    <a:pt x="68" y="249"/>
                  </a:lnTo>
                  <a:lnTo>
                    <a:pt x="77" y="255"/>
                  </a:lnTo>
                  <a:lnTo>
                    <a:pt x="85" y="259"/>
                  </a:lnTo>
                  <a:lnTo>
                    <a:pt x="95" y="262"/>
                  </a:lnTo>
                  <a:lnTo>
                    <a:pt x="104" y="264"/>
                  </a:lnTo>
                  <a:lnTo>
                    <a:pt x="115" y="267"/>
                  </a:lnTo>
                  <a:lnTo>
                    <a:pt x="125" y="268"/>
                  </a:lnTo>
                  <a:lnTo>
                    <a:pt x="135" y="268"/>
                  </a:lnTo>
                  <a:lnTo>
                    <a:pt x="144" y="268"/>
                  </a:lnTo>
                  <a:lnTo>
                    <a:pt x="154" y="267"/>
                  </a:lnTo>
                  <a:lnTo>
                    <a:pt x="164" y="264"/>
                  </a:lnTo>
                  <a:lnTo>
                    <a:pt x="175" y="262"/>
                  </a:lnTo>
                  <a:lnTo>
                    <a:pt x="183" y="259"/>
                  </a:lnTo>
                  <a:lnTo>
                    <a:pt x="192" y="255"/>
                  </a:lnTo>
                  <a:lnTo>
                    <a:pt x="201" y="249"/>
                  </a:lnTo>
                  <a:lnTo>
                    <a:pt x="209" y="244"/>
                  </a:lnTo>
                  <a:lnTo>
                    <a:pt x="217" y="239"/>
                  </a:lnTo>
                  <a:lnTo>
                    <a:pt x="224" y="232"/>
                  </a:lnTo>
                  <a:lnTo>
                    <a:pt x="233" y="224"/>
                  </a:lnTo>
                  <a:lnTo>
                    <a:pt x="239" y="217"/>
                  </a:lnTo>
                  <a:lnTo>
                    <a:pt x="244" y="209"/>
                  </a:lnTo>
                  <a:lnTo>
                    <a:pt x="251" y="200"/>
                  </a:lnTo>
                  <a:lnTo>
                    <a:pt x="255" y="192"/>
                  </a:lnTo>
                  <a:lnTo>
                    <a:pt x="258" y="183"/>
                  </a:lnTo>
                  <a:lnTo>
                    <a:pt x="263" y="173"/>
                  </a:lnTo>
                  <a:lnTo>
                    <a:pt x="265" y="163"/>
                  </a:lnTo>
                  <a:lnTo>
                    <a:pt x="267" y="154"/>
                  </a:lnTo>
                  <a:lnTo>
                    <a:pt x="268" y="144"/>
                  </a:lnTo>
                  <a:lnTo>
                    <a:pt x="268" y="134"/>
                  </a:lnTo>
                </a:path>
              </a:pathLst>
            </a:custGeom>
            <a:noFill/>
            <a:ln w="19050">
              <a:solidFill>
                <a:srgbClr val="000000"/>
              </a:solidFill>
              <a:round/>
              <a:headEnd/>
              <a:tailEnd/>
            </a:ln>
          </p:spPr>
          <p:txBody>
            <a:bodyPr lIns="0" tIns="0" rIns="0" bIns="0"/>
            <a:lstStyle/>
            <a:p>
              <a:endParaRPr lang="en-US" dirty="0"/>
            </a:p>
          </p:txBody>
        </p:sp>
        <p:sp>
          <p:nvSpPr>
            <p:cNvPr id="22827" name="Freeform 52"/>
            <p:cNvSpPr>
              <a:spLocks/>
            </p:cNvSpPr>
            <p:nvPr/>
          </p:nvSpPr>
          <p:spPr bwMode="auto">
            <a:xfrm>
              <a:off x="3321" y="1540"/>
              <a:ext cx="84" cy="41"/>
            </a:xfrm>
            <a:custGeom>
              <a:avLst/>
              <a:gdLst>
                <a:gd name="T0" fmla="*/ 0 w 93"/>
                <a:gd name="T1" fmla="*/ 36 h 46"/>
                <a:gd name="T2" fmla="*/ 0 w 93"/>
                <a:gd name="T3" fmla="*/ 36 h 46"/>
                <a:gd name="T4" fmla="*/ 0 w 93"/>
                <a:gd name="T5" fmla="*/ 33 h 46"/>
                <a:gd name="T6" fmla="*/ 0 w 93"/>
                <a:gd name="T7" fmla="*/ 31 h 46"/>
                <a:gd name="T8" fmla="*/ 1 w 93"/>
                <a:gd name="T9" fmla="*/ 29 h 46"/>
                <a:gd name="T10" fmla="*/ 1 w 93"/>
                <a:gd name="T11" fmla="*/ 26 h 46"/>
                <a:gd name="T12" fmla="*/ 2 w 93"/>
                <a:gd name="T13" fmla="*/ 25 h 46"/>
                <a:gd name="T14" fmla="*/ 3 w 93"/>
                <a:gd name="T15" fmla="*/ 22 h 46"/>
                <a:gd name="T16" fmla="*/ 4 w 93"/>
                <a:gd name="T17" fmla="*/ 20 h 46"/>
                <a:gd name="T18" fmla="*/ 4 w 93"/>
                <a:gd name="T19" fmla="*/ 19 h 46"/>
                <a:gd name="T20" fmla="*/ 5 w 93"/>
                <a:gd name="T21" fmla="*/ 16 h 46"/>
                <a:gd name="T22" fmla="*/ 7 w 93"/>
                <a:gd name="T23" fmla="*/ 14 h 46"/>
                <a:gd name="T24" fmla="*/ 9 w 93"/>
                <a:gd name="T25" fmla="*/ 12 h 46"/>
                <a:gd name="T26" fmla="*/ 10 w 93"/>
                <a:gd name="T27" fmla="*/ 11 h 46"/>
                <a:gd name="T28" fmla="*/ 11 w 93"/>
                <a:gd name="T29" fmla="*/ 9 h 46"/>
                <a:gd name="T30" fmla="*/ 14 w 93"/>
                <a:gd name="T31" fmla="*/ 8 h 46"/>
                <a:gd name="T32" fmla="*/ 16 w 93"/>
                <a:gd name="T33" fmla="*/ 6 h 46"/>
                <a:gd name="T34" fmla="*/ 17 w 93"/>
                <a:gd name="T35" fmla="*/ 5 h 46"/>
                <a:gd name="T36" fmla="*/ 18 w 93"/>
                <a:gd name="T37" fmla="*/ 4 h 46"/>
                <a:gd name="T38" fmla="*/ 21 w 93"/>
                <a:gd name="T39" fmla="*/ 4 h 46"/>
                <a:gd name="T40" fmla="*/ 23 w 93"/>
                <a:gd name="T41" fmla="*/ 2 h 46"/>
                <a:gd name="T42" fmla="*/ 25 w 93"/>
                <a:gd name="T43" fmla="*/ 1 h 46"/>
                <a:gd name="T44" fmla="*/ 29 w 93"/>
                <a:gd name="T45" fmla="*/ 1 h 46"/>
                <a:gd name="T46" fmla="*/ 31 w 93"/>
                <a:gd name="T47" fmla="*/ 0 h 46"/>
                <a:gd name="T48" fmla="*/ 32 w 93"/>
                <a:gd name="T49" fmla="*/ 0 h 46"/>
                <a:gd name="T50" fmla="*/ 35 w 93"/>
                <a:gd name="T51" fmla="*/ 0 h 46"/>
                <a:gd name="T52" fmla="*/ 37 w 93"/>
                <a:gd name="T53" fmla="*/ 0 h 46"/>
                <a:gd name="T54" fmla="*/ 39 w 93"/>
                <a:gd name="T55" fmla="*/ 0 h 46"/>
                <a:gd name="T56" fmla="*/ 42 w 93"/>
                <a:gd name="T57" fmla="*/ 0 h 46"/>
                <a:gd name="T58" fmla="*/ 44 w 93"/>
                <a:gd name="T59" fmla="*/ 0 h 46"/>
                <a:gd name="T60" fmla="*/ 46 w 93"/>
                <a:gd name="T61" fmla="*/ 1 h 46"/>
                <a:gd name="T62" fmla="*/ 48 w 93"/>
                <a:gd name="T63" fmla="*/ 1 h 46"/>
                <a:gd name="T64" fmla="*/ 51 w 93"/>
                <a:gd name="T65" fmla="*/ 2 h 46"/>
                <a:gd name="T66" fmla="*/ 53 w 93"/>
                <a:gd name="T67" fmla="*/ 4 h 46"/>
                <a:gd name="T68" fmla="*/ 55 w 93"/>
                <a:gd name="T69" fmla="*/ 4 h 46"/>
                <a:gd name="T70" fmla="*/ 57 w 93"/>
                <a:gd name="T71" fmla="*/ 5 h 46"/>
                <a:gd name="T72" fmla="*/ 60 w 93"/>
                <a:gd name="T73" fmla="*/ 6 h 46"/>
                <a:gd name="T74" fmla="*/ 61 w 93"/>
                <a:gd name="T75" fmla="*/ 8 h 46"/>
                <a:gd name="T76" fmla="*/ 63 w 93"/>
                <a:gd name="T77" fmla="*/ 9 h 46"/>
                <a:gd name="T78" fmla="*/ 64 w 93"/>
                <a:gd name="T79" fmla="*/ 11 h 46"/>
                <a:gd name="T80" fmla="*/ 67 w 93"/>
                <a:gd name="T81" fmla="*/ 12 h 46"/>
                <a:gd name="T82" fmla="*/ 67 w 93"/>
                <a:gd name="T83" fmla="*/ 14 h 46"/>
                <a:gd name="T84" fmla="*/ 70 w 93"/>
                <a:gd name="T85" fmla="*/ 16 h 46"/>
                <a:gd name="T86" fmla="*/ 70 w 93"/>
                <a:gd name="T87" fmla="*/ 19 h 46"/>
                <a:gd name="T88" fmla="*/ 71 w 93"/>
                <a:gd name="T89" fmla="*/ 20 h 46"/>
                <a:gd name="T90" fmla="*/ 71 w 93"/>
                <a:gd name="T91" fmla="*/ 22 h 46"/>
                <a:gd name="T92" fmla="*/ 72 w 93"/>
                <a:gd name="T93" fmla="*/ 25 h 46"/>
                <a:gd name="T94" fmla="*/ 73 w 93"/>
                <a:gd name="T95" fmla="*/ 26 h 46"/>
                <a:gd name="T96" fmla="*/ 74 w 93"/>
                <a:gd name="T97" fmla="*/ 29 h 46"/>
                <a:gd name="T98" fmla="*/ 75 w 93"/>
                <a:gd name="T99" fmla="*/ 31 h 46"/>
                <a:gd name="T100" fmla="*/ 75 w 93"/>
                <a:gd name="T101" fmla="*/ 33 h 46"/>
                <a:gd name="T102" fmla="*/ 75 w 93"/>
                <a:gd name="T103" fmla="*/ 36 h 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6"/>
                <a:gd name="T158" fmla="*/ 93 w 93"/>
                <a:gd name="T159" fmla="*/ 46 h 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6">
                  <a:moveTo>
                    <a:pt x="0" y="45"/>
                  </a:moveTo>
                  <a:lnTo>
                    <a:pt x="0" y="45"/>
                  </a:lnTo>
                  <a:lnTo>
                    <a:pt x="0" y="42"/>
                  </a:lnTo>
                  <a:lnTo>
                    <a:pt x="0" y="39"/>
                  </a:lnTo>
                  <a:lnTo>
                    <a:pt x="1" y="37"/>
                  </a:lnTo>
                  <a:lnTo>
                    <a:pt x="1" y="32"/>
                  </a:lnTo>
                  <a:lnTo>
                    <a:pt x="2" y="31"/>
                  </a:lnTo>
                  <a:lnTo>
                    <a:pt x="3" y="28"/>
                  </a:lnTo>
                  <a:lnTo>
                    <a:pt x="4" y="25"/>
                  </a:lnTo>
                  <a:lnTo>
                    <a:pt x="4" y="24"/>
                  </a:lnTo>
                  <a:lnTo>
                    <a:pt x="6" y="20"/>
                  </a:lnTo>
                  <a:lnTo>
                    <a:pt x="9" y="18"/>
                  </a:lnTo>
                  <a:lnTo>
                    <a:pt x="11" y="16"/>
                  </a:lnTo>
                  <a:lnTo>
                    <a:pt x="12" y="14"/>
                  </a:lnTo>
                  <a:lnTo>
                    <a:pt x="13" y="11"/>
                  </a:lnTo>
                  <a:lnTo>
                    <a:pt x="17" y="10"/>
                  </a:lnTo>
                  <a:lnTo>
                    <a:pt x="20" y="8"/>
                  </a:lnTo>
                  <a:lnTo>
                    <a:pt x="21" y="7"/>
                  </a:lnTo>
                  <a:lnTo>
                    <a:pt x="22" y="6"/>
                  </a:lnTo>
                  <a:lnTo>
                    <a:pt x="26" y="4"/>
                  </a:lnTo>
                  <a:lnTo>
                    <a:pt x="29" y="2"/>
                  </a:lnTo>
                  <a:lnTo>
                    <a:pt x="31" y="1"/>
                  </a:lnTo>
                  <a:lnTo>
                    <a:pt x="35" y="1"/>
                  </a:lnTo>
                  <a:lnTo>
                    <a:pt x="38" y="0"/>
                  </a:lnTo>
                  <a:lnTo>
                    <a:pt x="39" y="0"/>
                  </a:lnTo>
                  <a:lnTo>
                    <a:pt x="43" y="0"/>
                  </a:lnTo>
                  <a:lnTo>
                    <a:pt x="45" y="0"/>
                  </a:lnTo>
                  <a:lnTo>
                    <a:pt x="48" y="0"/>
                  </a:lnTo>
                  <a:lnTo>
                    <a:pt x="51" y="0"/>
                  </a:lnTo>
                  <a:lnTo>
                    <a:pt x="54" y="0"/>
                  </a:lnTo>
                  <a:lnTo>
                    <a:pt x="56" y="1"/>
                  </a:lnTo>
                  <a:lnTo>
                    <a:pt x="59" y="1"/>
                  </a:lnTo>
                  <a:lnTo>
                    <a:pt x="62" y="2"/>
                  </a:lnTo>
                  <a:lnTo>
                    <a:pt x="65" y="4"/>
                  </a:lnTo>
                  <a:lnTo>
                    <a:pt x="67" y="6"/>
                  </a:lnTo>
                  <a:lnTo>
                    <a:pt x="70" y="7"/>
                  </a:lnTo>
                  <a:lnTo>
                    <a:pt x="73" y="8"/>
                  </a:lnTo>
                  <a:lnTo>
                    <a:pt x="74" y="10"/>
                  </a:lnTo>
                  <a:lnTo>
                    <a:pt x="77" y="11"/>
                  </a:lnTo>
                  <a:lnTo>
                    <a:pt x="79" y="14"/>
                  </a:lnTo>
                  <a:lnTo>
                    <a:pt x="82" y="16"/>
                  </a:lnTo>
                  <a:lnTo>
                    <a:pt x="82" y="18"/>
                  </a:lnTo>
                  <a:lnTo>
                    <a:pt x="85" y="20"/>
                  </a:lnTo>
                  <a:lnTo>
                    <a:pt x="86" y="24"/>
                  </a:lnTo>
                  <a:lnTo>
                    <a:pt x="88" y="25"/>
                  </a:lnTo>
                  <a:lnTo>
                    <a:pt x="88" y="28"/>
                  </a:lnTo>
                  <a:lnTo>
                    <a:pt x="89" y="31"/>
                  </a:lnTo>
                  <a:lnTo>
                    <a:pt x="90" y="32"/>
                  </a:lnTo>
                  <a:lnTo>
                    <a:pt x="91" y="37"/>
                  </a:lnTo>
                  <a:lnTo>
                    <a:pt x="92" y="39"/>
                  </a:lnTo>
                  <a:lnTo>
                    <a:pt x="92" y="42"/>
                  </a:lnTo>
                  <a:lnTo>
                    <a:pt x="92" y="45"/>
                  </a:lnTo>
                </a:path>
              </a:pathLst>
            </a:custGeom>
            <a:noFill/>
            <a:ln w="19050">
              <a:solidFill>
                <a:srgbClr val="000000"/>
              </a:solidFill>
              <a:round/>
              <a:headEnd/>
              <a:tailEnd/>
            </a:ln>
          </p:spPr>
          <p:txBody>
            <a:bodyPr lIns="0" tIns="0" rIns="0" bIns="0"/>
            <a:lstStyle/>
            <a:p>
              <a:endParaRPr lang="en-US" dirty="0"/>
            </a:p>
          </p:txBody>
        </p:sp>
        <p:sp>
          <p:nvSpPr>
            <p:cNvPr id="22828" name="Freeform 53"/>
            <p:cNvSpPr>
              <a:spLocks/>
            </p:cNvSpPr>
            <p:nvPr/>
          </p:nvSpPr>
          <p:spPr bwMode="auto">
            <a:xfrm>
              <a:off x="3404" y="1580"/>
              <a:ext cx="83" cy="42"/>
            </a:xfrm>
            <a:custGeom>
              <a:avLst/>
              <a:gdLst>
                <a:gd name="T0" fmla="*/ 0 w 91"/>
                <a:gd name="T1" fmla="*/ 0 h 47"/>
                <a:gd name="T2" fmla="*/ 0 w 91"/>
                <a:gd name="T3" fmla="*/ 0 h 47"/>
                <a:gd name="T4" fmla="*/ 0 w 91"/>
                <a:gd name="T5" fmla="*/ 3 h 47"/>
                <a:gd name="T6" fmla="*/ 0 w 91"/>
                <a:gd name="T7" fmla="*/ 4 h 47"/>
                <a:gd name="T8" fmla="*/ 0 w 91"/>
                <a:gd name="T9" fmla="*/ 6 h 47"/>
                <a:gd name="T10" fmla="*/ 1 w 91"/>
                <a:gd name="T11" fmla="*/ 9 h 47"/>
                <a:gd name="T12" fmla="*/ 2 w 91"/>
                <a:gd name="T13" fmla="*/ 12 h 47"/>
                <a:gd name="T14" fmla="*/ 2 w 91"/>
                <a:gd name="T15" fmla="*/ 13 h 47"/>
                <a:gd name="T16" fmla="*/ 5 w 91"/>
                <a:gd name="T17" fmla="*/ 15 h 47"/>
                <a:gd name="T18" fmla="*/ 5 w 91"/>
                <a:gd name="T19" fmla="*/ 19 h 47"/>
                <a:gd name="T20" fmla="*/ 5 w 91"/>
                <a:gd name="T21" fmla="*/ 19 h 47"/>
                <a:gd name="T22" fmla="*/ 6 w 91"/>
                <a:gd name="T23" fmla="*/ 21 h 47"/>
                <a:gd name="T24" fmla="*/ 8 w 91"/>
                <a:gd name="T25" fmla="*/ 25 h 47"/>
                <a:gd name="T26" fmla="*/ 10 w 91"/>
                <a:gd name="T27" fmla="*/ 26 h 47"/>
                <a:gd name="T28" fmla="*/ 12 w 91"/>
                <a:gd name="T29" fmla="*/ 27 h 47"/>
                <a:gd name="T30" fmla="*/ 13 w 91"/>
                <a:gd name="T31" fmla="*/ 29 h 47"/>
                <a:gd name="T32" fmla="*/ 15 w 91"/>
                <a:gd name="T33" fmla="*/ 30 h 47"/>
                <a:gd name="T34" fmla="*/ 18 w 91"/>
                <a:gd name="T35" fmla="*/ 31 h 47"/>
                <a:gd name="T36" fmla="*/ 19 w 91"/>
                <a:gd name="T37" fmla="*/ 33 h 47"/>
                <a:gd name="T38" fmla="*/ 22 w 91"/>
                <a:gd name="T39" fmla="*/ 34 h 47"/>
                <a:gd name="T40" fmla="*/ 24 w 91"/>
                <a:gd name="T41" fmla="*/ 34 h 47"/>
                <a:gd name="T42" fmla="*/ 26 w 91"/>
                <a:gd name="T43" fmla="*/ 34 h 47"/>
                <a:gd name="T44" fmla="*/ 29 w 91"/>
                <a:gd name="T45" fmla="*/ 36 h 47"/>
                <a:gd name="T46" fmla="*/ 31 w 91"/>
                <a:gd name="T47" fmla="*/ 36 h 47"/>
                <a:gd name="T48" fmla="*/ 33 w 91"/>
                <a:gd name="T49" fmla="*/ 37 h 47"/>
                <a:gd name="T50" fmla="*/ 36 w 91"/>
                <a:gd name="T51" fmla="*/ 37 h 47"/>
                <a:gd name="T52" fmla="*/ 37 w 91"/>
                <a:gd name="T53" fmla="*/ 37 h 47"/>
                <a:gd name="T54" fmla="*/ 40 w 91"/>
                <a:gd name="T55" fmla="*/ 37 h 47"/>
                <a:gd name="T56" fmla="*/ 43 w 91"/>
                <a:gd name="T57" fmla="*/ 37 h 47"/>
                <a:gd name="T58" fmla="*/ 45 w 91"/>
                <a:gd name="T59" fmla="*/ 36 h 47"/>
                <a:gd name="T60" fmla="*/ 47 w 91"/>
                <a:gd name="T61" fmla="*/ 36 h 47"/>
                <a:gd name="T62" fmla="*/ 50 w 91"/>
                <a:gd name="T63" fmla="*/ 34 h 47"/>
                <a:gd name="T64" fmla="*/ 52 w 91"/>
                <a:gd name="T65" fmla="*/ 34 h 47"/>
                <a:gd name="T66" fmla="*/ 54 w 91"/>
                <a:gd name="T67" fmla="*/ 34 h 47"/>
                <a:gd name="T68" fmla="*/ 55 w 91"/>
                <a:gd name="T69" fmla="*/ 33 h 47"/>
                <a:gd name="T70" fmla="*/ 58 w 91"/>
                <a:gd name="T71" fmla="*/ 31 h 47"/>
                <a:gd name="T72" fmla="*/ 60 w 91"/>
                <a:gd name="T73" fmla="*/ 30 h 47"/>
                <a:gd name="T74" fmla="*/ 62 w 91"/>
                <a:gd name="T75" fmla="*/ 29 h 47"/>
                <a:gd name="T76" fmla="*/ 64 w 91"/>
                <a:gd name="T77" fmla="*/ 27 h 47"/>
                <a:gd name="T78" fmla="*/ 65 w 91"/>
                <a:gd name="T79" fmla="*/ 26 h 47"/>
                <a:gd name="T80" fmla="*/ 67 w 91"/>
                <a:gd name="T81" fmla="*/ 25 h 47"/>
                <a:gd name="T82" fmla="*/ 68 w 91"/>
                <a:gd name="T83" fmla="*/ 21 h 47"/>
                <a:gd name="T84" fmla="*/ 70 w 91"/>
                <a:gd name="T85" fmla="*/ 19 h 47"/>
                <a:gd name="T86" fmla="*/ 71 w 91"/>
                <a:gd name="T87" fmla="*/ 19 h 47"/>
                <a:gd name="T88" fmla="*/ 71 w 91"/>
                <a:gd name="T89" fmla="*/ 15 h 47"/>
                <a:gd name="T90" fmla="*/ 72 w 91"/>
                <a:gd name="T91" fmla="*/ 13 h 47"/>
                <a:gd name="T92" fmla="*/ 73 w 91"/>
                <a:gd name="T93" fmla="*/ 12 h 47"/>
                <a:gd name="T94" fmla="*/ 74 w 91"/>
                <a:gd name="T95" fmla="*/ 9 h 47"/>
                <a:gd name="T96" fmla="*/ 75 w 91"/>
                <a:gd name="T97" fmla="*/ 6 h 47"/>
                <a:gd name="T98" fmla="*/ 75 w 91"/>
                <a:gd name="T99" fmla="*/ 4 h 47"/>
                <a:gd name="T100" fmla="*/ 75 w 91"/>
                <a:gd name="T101" fmla="*/ 3 h 47"/>
                <a:gd name="T102" fmla="*/ 75 w 91"/>
                <a:gd name="T103" fmla="*/ 0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
                <a:gd name="T157" fmla="*/ 0 h 47"/>
                <a:gd name="T158" fmla="*/ 91 w 9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 h="47">
                  <a:moveTo>
                    <a:pt x="0" y="0"/>
                  </a:moveTo>
                  <a:lnTo>
                    <a:pt x="0" y="0"/>
                  </a:lnTo>
                  <a:lnTo>
                    <a:pt x="0" y="3"/>
                  </a:lnTo>
                  <a:lnTo>
                    <a:pt x="0" y="5"/>
                  </a:lnTo>
                  <a:lnTo>
                    <a:pt x="0" y="8"/>
                  </a:lnTo>
                  <a:lnTo>
                    <a:pt x="1" y="11"/>
                  </a:lnTo>
                  <a:lnTo>
                    <a:pt x="2" y="15"/>
                  </a:lnTo>
                  <a:lnTo>
                    <a:pt x="2" y="17"/>
                  </a:lnTo>
                  <a:lnTo>
                    <a:pt x="5" y="19"/>
                  </a:lnTo>
                  <a:lnTo>
                    <a:pt x="6" y="23"/>
                  </a:lnTo>
                  <a:lnTo>
                    <a:pt x="6" y="24"/>
                  </a:lnTo>
                  <a:lnTo>
                    <a:pt x="8" y="27"/>
                  </a:lnTo>
                  <a:lnTo>
                    <a:pt x="10" y="31"/>
                  </a:lnTo>
                  <a:lnTo>
                    <a:pt x="12" y="32"/>
                  </a:lnTo>
                  <a:lnTo>
                    <a:pt x="14" y="34"/>
                  </a:lnTo>
                  <a:lnTo>
                    <a:pt x="15" y="36"/>
                  </a:lnTo>
                  <a:lnTo>
                    <a:pt x="18" y="38"/>
                  </a:lnTo>
                  <a:lnTo>
                    <a:pt x="22" y="39"/>
                  </a:lnTo>
                  <a:lnTo>
                    <a:pt x="23" y="41"/>
                  </a:lnTo>
                  <a:lnTo>
                    <a:pt x="26" y="42"/>
                  </a:lnTo>
                  <a:lnTo>
                    <a:pt x="28" y="43"/>
                  </a:lnTo>
                  <a:lnTo>
                    <a:pt x="32" y="43"/>
                  </a:lnTo>
                  <a:lnTo>
                    <a:pt x="35" y="45"/>
                  </a:lnTo>
                  <a:lnTo>
                    <a:pt x="37" y="45"/>
                  </a:lnTo>
                  <a:lnTo>
                    <a:pt x="40" y="46"/>
                  </a:lnTo>
                  <a:lnTo>
                    <a:pt x="43" y="46"/>
                  </a:lnTo>
                  <a:lnTo>
                    <a:pt x="45" y="46"/>
                  </a:lnTo>
                  <a:lnTo>
                    <a:pt x="48" y="46"/>
                  </a:lnTo>
                  <a:lnTo>
                    <a:pt x="51" y="46"/>
                  </a:lnTo>
                  <a:lnTo>
                    <a:pt x="54" y="45"/>
                  </a:lnTo>
                  <a:lnTo>
                    <a:pt x="56" y="45"/>
                  </a:lnTo>
                  <a:lnTo>
                    <a:pt x="60" y="43"/>
                  </a:lnTo>
                  <a:lnTo>
                    <a:pt x="62" y="43"/>
                  </a:lnTo>
                  <a:lnTo>
                    <a:pt x="65" y="42"/>
                  </a:lnTo>
                  <a:lnTo>
                    <a:pt x="66" y="41"/>
                  </a:lnTo>
                  <a:lnTo>
                    <a:pt x="70" y="39"/>
                  </a:lnTo>
                  <a:lnTo>
                    <a:pt x="72" y="38"/>
                  </a:lnTo>
                  <a:lnTo>
                    <a:pt x="75" y="36"/>
                  </a:lnTo>
                  <a:lnTo>
                    <a:pt x="77" y="34"/>
                  </a:lnTo>
                  <a:lnTo>
                    <a:pt x="78" y="32"/>
                  </a:lnTo>
                  <a:lnTo>
                    <a:pt x="80" y="31"/>
                  </a:lnTo>
                  <a:lnTo>
                    <a:pt x="82" y="27"/>
                  </a:lnTo>
                  <a:lnTo>
                    <a:pt x="84" y="24"/>
                  </a:lnTo>
                  <a:lnTo>
                    <a:pt x="85" y="23"/>
                  </a:lnTo>
                  <a:lnTo>
                    <a:pt x="86" y="19"/>
                  </a:lnTo>
                  <a:lnTo>
                    <a:pt x="87" y="17"/>
                  </a:lnTo>
                  <a:lnTo>
                    <a:pt x="88" y="15"/>
                  </a:lnTo>
                  <a:lnTo>
                    <a:pt x="89" y="11"/>
                  </a:lnTo>
                  <a:lnTo>
                    <a:pt x="90" y="8"/>
                  </a:lnTo>
                  <a:lnTo>
                    <a:pt x="90" y="5"/>
                  </a:lnTo>
                  <a:lnTo>
                    <a:pt x="90" y="3"/>
                  </a:lnTo>
                  <a:lnTo>
                    <a:pt x="90" y="0"/>
                  </a:lnTo>
                </a:path>
              </a:pathLst>
            </a:custGeom>
            <a:noFill/>
            <a:ln w="19050">
              <a:solidFill>
                <a:srgbClr val="000000"/>
              </a:solidFill>
              <a:round/>
              <a:headEnd/>
              <a:tailEnd/>
            </a:ln>
          </p:spPr>
          <p:txBody>
            <a:bodyPr lIns="0" tIns="0" rIns="0" bIns="0"/>
            <a:lstStyle/>
            <a:p>
              <a:endParaRPr lang="en-US" dirty="0"/>
            </a:p>
          </p:txBody>
        </p:sp>
        <p:sp>
          <p:nvSpPr>
            <p:cNvPr id="22829" name="Line 54"/>
            <p:cNvSpPr>
              <a:spLocks noChangeShapeType="1"/>
            </p:cNvSpPr>
            <p:nvPr/>
          </p:nvSpPr>
          <p:spPr bwMode="auto">
            <a:xfrm flipV="1">
              <a:off x="3408" y="1239"/>
              <a:ext cx="0" cy="234"/>
            </a:xfrm>
            <a:prstGeom prst="line">
              <a:avLst/>
            </a:prstGeom>
            <a:noFill/>
            <a:ln w="19050">
              <a:solidFill>
                <a:srgbClr val="000000"/>
              </a:solidFill>
              <a:round/>
              <a:headEnd/>
              <a:tailEnd/>
            </a:ln>
          </p:spPr>
          <p:txBody>
            <a:bodyPr lIns="0" tIns="0" rIns="0" bIns="0"/>
            <a:lstStyle/>
            <a:p>
              <a:endParaRPr lang="en-US" dirty="0"/>
            </a:p>
          </p:txBody>
        </p:sp>
        <p:sp>
          <p:nvSpPr>
            <p:cNvPr id="22830" name="Freeform 55"/>
            <p:cNvSpPr>
              <a:spLocks/>
            </p:cNvSpPr>
            <p:nvPr/>
          </p:nvSpPr>
          <p:spPr bwMode="auto">
            <a:xfrm>
              <a:off x="3395" y="1205"/>
              <a:ext cx="24" cy="45"/>
            </a:xfrm>
            <a:custGeom>
              <a:avLst/>
              <a:gdLst>
                <a:gd name="T0" fmla="*/ 12 w 26"/>
                <a:gd name="T1" fmla="*/ 0 h 51"/>
                <a:gd name="T2" fmla="*/ 0 w 26"/>
                <a:gd name="T3" fmla="*/ 39 h 51"/>
                <a:gd name="T4" fmla="*/ 12 w 26"/>
                <a:gd name="T5" fmla="*/ 30 h 51"/>
                <a:gd name="T6" fmla="*/ 21 w 26"/>
                <a:gd name="T7" fmla="*/ 39 h 51"/>
                <a:gd name="T8" fmla="*/ 12 w 26"/>
                <a:gd name="T9" fmla="*/ 0 h 51"/>
                <a:gd name="T10" fmla="*/ 12 w 26"/>
                <a:gd name="T11" fmla="*/ 0 h 51"/>
                <a:gd name="T12" fmla="*/ 0 60000 65536"/>
                <a:gd name="T13" fmla="*/ 0 60000 65536"/>
                <a:gd name="T14" fmla="*/ 0 60000 65536"/>
                <a:gd name="T15" fmla="*/ 0 60000 65536"/>
                <a:gd name="T16" fmla="*/ 0 60000 65536"/>
                <a:gd name="T17" fmla="*/ 0 60000 65536"/>
                <a:gd name="T18" fmla="*/ 0 w 26"/>
                <a:gd name="T19" fmla="*/ 0 h 51"/>
                <a:gd name="T20" fmla="*/ 26 w 26"/>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6" h="51">
                  <a:moveTo>
                    <a:pt x="14" y="0"/>
                  </a:moveTo>
                  <a:lnTo>
                    <a:pt x="0" y="50"/>
                  </a:lnTo>
                  <a:lnTo>
                    <a:pt x="14" y="38"/>
                  </a:lnTo>
                  <a:lnTo>
                    <a:pt x="25" y="50"/>
                  </a:lnTo>
                  <a:lnTo>
                    <a:pt x="14" y="0"/>
                  </a:lnTo>
                </a:path>
              </a:pathLst>
            </a:custGeom>
            <a:solidFill>
              <a:srgbClr val="000000"/>
            </a:solidFill>
            <a:ln w="19050">
              <a:solidFill>
                <a:srgbClr val="000000"/>
              </a:solidFill>
              <a:round/>
              <a:headEnd/>
              <a:tailEnd/>
            </a:ln>
          </p:spPr>
          <p:txBody>
            <a:bodyPr lIns="0" tIns="0" rIns="0" bIns="0"/>
            <a:lstStyle/>
            <a:p>
              <a:endParaRPr lang="en-US" dirty="0"/>
            </a:p>
          </p:txBody>
        </p:sp>
        <p:sp>
          <p:nvSpPr>
            <p:cNvPr id="22831" name="Line 56"/>
            <p:cNvSpPr>
              <a:spLocks noChangeShapeType="1"/>
            </p:cNvSpPr>
            <p:nvPr/>
          </p:nvSpPr>
          <p:spPr bwMode="auto">
            <a:xfrm>
              <a:off x="3909" y="580"/>
              <a:ext cx="230" cy="0"/>
            </a:xfrm>
            <a:prstGeom prst="line">
              <a:avLst/>
            </a:prstGeom>
            <a:noFill/>
            <a:ln w="19050">
              <a:solidFill>
                <a:srgbClr val="000000"/>
              </a:solidFill>
              <a:round/>
              <a:headEnd/>
              <a:tailEnd/>
            </a:ln>
          </p:spPr>
          <p:txBody>
            <a:bodyPr lIns="0" tIns="0" rIns="0" bIns="0"/>
            <a:lstStyle/>
            <a:p>
              <a:endParaRPr lang="en-US" dirty="0"/>
            </a:p>
          </p:txBody>
        </p:sp>
        <p:sp>
          <p:nvSpPr>
            <p:cNvPr id="22832" name="Freeform 57"/>
            <p:cNvSpPr>
              <a:spLocks/>
            </p:cNvSpPr>
            <p:nvPr/>
          </p:nvSpPr>
          <p:spPr bwMode="auto">
            <a:xfrm>
              <a:off x="3251" y="579"/>
              <a:ext cx="51" cy="24"/>
            </a:xfrm>
            <a:custGeom>
              <a:avLst/>
              <a:gdLst>
                <a:gd name="T0" fmla="*/ 46 w 56"/>
                <a:gd name="T1" fmla="*/ 10 h 28"/>
                <a:gd name="T2" fmla="*/ 0 w 56"/>
                <a:gd name="T3" fmla="*/ 0 h 28"/>
                <a:gd name="T4" fmla="*/ 11 w 56"/>
                <a:gd name="T5" fmla="*/ 10 h 28"/>
                <a:gd name="T6" fmla="*/ 0 w 56"/>
                <a:gd name="T7" fmla="*/ 20 h 28"/>
                <a:gd name="T8" fmla="*/ 46 w 56"/>
                <a:gd name="T9" fmla="*/ 10 h 28"/>
                <a:gd name="T10" fmla="*/ 46 w 56"/>
                <a:gd name="T11" fmla="*/ 10 h 28"/>
                <a:gd name="T12" fmla="*/ 0 60000 65536"/>
                <a:gd name="T13" fmla="*/ 0 60000 65536"/>
                <a:gd name="T14" fmla="*/ 0 60000 65536"/>
                <a:gd name="T15" fmla="*/ 0 60000 65536"/>
                <a:gd name="T16" fmla="*/ 0 60000 65536"/>
                <a:gd name="T17" fmla="*/ 0 60000 65536"/>
                <a:gd name="T18" fmla="*/ 0 w 56"/>
                <a:gd name="T19" fmla="*/ 0 h 28"/>
                <a:gd name="T20" fmla="*/ 56 w 5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6" h="28">
                  <a:moveTo>
                    <a:pt x="55" y="14"/>
                  </a:moveTo>
                  <a:lnTo>
                    <a:pt x="0" y="0"/>
                  </a:lnTo>
                  <a:lnTo>
                    <a:pt x="13" y="14"/>
                  </a:lnTo>
                  <a:lnTo>
                    <a:pt x="0" y="27"/>
                  </a:lnTo>
                  <a:lnTo>
                    <a:pt x="55" y="14"/>
                  </a:lnTo>
                </a:path>
              </a:pathLst>
            </a:custGeom>
            <a:solidFill>
              <a:srgbClr val="000000"/>
            </a:solidFill>
            <a:ln w="19050">
              <a:solidFill>
                <a:srgbClr val="000000"/>
              </a:solidFill>
              <a:round/>
              <a:headEnd/>
              <a:tailEnd/>
            </a:ln>
          </p:spPr>
          <p:txBody>
            <a:bodyPr lIns="0" tIns="0" rIns="0" bIns="0"/>
            <a:lstStyle/>
            <a:p>
              <a:endParaRPr lang="en-US" dirty="0"/>
            </a:p>
          </p:txBody>
        </p:sp>
        <p:sp>
          <p:nvSpPr>
            <p:cNvPr id="22833" name="Line 58"/>
            <p:cNvSpPr>
              <a:spLocks noChangeShapeType="1"/>
            </p:cNvSpPr>
            <p:nvPr/>
          </p:nvSpPr>
          <p:spPr bwMode="auto">
            <a:xfrm>
              <a:off x="3539" y="582"/>
              <a:ext cx="70" cy="0"/>
            </a:xfrm>
            <a:prstGeom prst="line">
              <a:avLst/>
            </a:prstGeom>
            <a:noFill/>
            <a:ln w="19050">
              <a:solidFill>
                <a:srgbClr val="000000"/>
              </a:solidFill>
              <a:round/>
              <a:headEnd/>
              <a:tailEnd/>
            </a:ln>
          </p:spPr>
          <p:txBody>
            <a:bodyPr lIns="0" tIns="0" rIns="0" bIns="0"/>
            <a:lstStyle/>
            <a:p>
              <a:endParaRPr lang="en-US" dirty="0"/>
            </a:p>
          </p:txBody>
        </p:sp>
        <p:sp>
          <p:nvSpPr>
            <p:cNvPr id="22834" name="Freeform 59"/>
            <p:cNvSpPr>
              <a:spLocks/>
            </p:cNvSpPr>
            <p:nvPr/>
          </p:nvSpPr>
          <p:spPr bwMode="auto">
            <a:xfrm>
              <a:off x="3413" y="698"/>
              <a:ext cx="23" cy="46"/>
            </a:xfrm>
            <a:custGeom>
              <a:avLst/>
              <a:gdLst>
                <a:gd name="T0" fmla="*/ 11 w 26"/>
                <a:gd name="T1" fmla="*/ 0 h 52"/>
                <a:gd name="T2" fmla="*/ 0 w 26"/>
                <a:gd name="T3" fmla="*/ 40 h 52"/>
                <a:gd name="T4" fmla="*/ 11 w 26"/>
                <a:gd name="T5" fmla="*/ 31 h 52"/>
                <a:gd name="T6" fmla="*/ 19 w 26"/>
                <a:gd name="T7" fmla="*/ 40 h 52"/>
                <a:gd name="T8" fmla="*/ 11 w 26"/>
                <a:gd name="T9" fmla="*/ 0 h 52"/>
                <a:gd name="T10" fmla="*/ 11 w 26"/>
                <a:gd name="T11" fmla="*/ 0 h 52"/>
                <a:gd name="T12" fmla="*/ 0 60000 65536"/>
                <a:gd name="T13" fmla="*/ 0 60000 65536"/>
                <a:gd name="T14" fmla="*/ 0 60000 65536"/>
                <a:gd name="T15" fmla="*/ 0 60000 65536"/>
                <a:gd name="T16" fmla="*/ 0 60000 65536"/>
                <a:gd name="T17" fmla="*/ 0 60000 65536"/>
                <a:gd name="T18" fmla="*/ 0 w 26"/>
                <a:gd name="T19" fmla="*/ 0 h 52"/>
                <a:gd name="T20" fmla="*/ 26 w 2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6" h="52">
                  <a:moveTo>
                    <a:pt x="13" y="0"/>
                  </a:moveTo>
                  <a:lnTo>
                    <a:pt x="0" y="51"/>
                  </a:lnTo>
                  <a:lnTo>
                    <a:pt x="13" y="39"/>
                  </a:lnTo>
                  <a:lnTo>
                    <a:pt x="25" y="51"/>
                  </a:lnTo>
                  <a:lnTo>
                    <a:pt x="13" y="0"/>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23" name="Group 60"/>
            <p:cNvGrpSpPr>
              <a:grpSpLocks/>
            </p:cNvGrpSpPr>
            <p:nvPr/>
          </p:nvGrpSpPr>
          <p:grpSpPr bwMode="auto">
            <a:xfrm>
              <a:off x="4178" y="364"/>
              <a:ext cx="244" cy="382"/>
              <a:chOff x="3981" y="995"/>
              <a:chExt cx="269" cy="433"/>
            </a:xfrm>
          </p:grpSpPr>
          <p:sp>
            <p:nvSpPr>
              <p:cNvPr id="22850" name="Freeform 61"/>
              <p:cNvSpPr>
                <a:spLocks/>
              </p:cNvSpPr>
              <p:nvPr/>
            </p:nvSpPr>
            <p:spPr bwMode="auto">
              <a:xfrm>
                <a:off x="3981" y="1086"/>
                <a:ext cx="269" cy="269"/>
              </a:xfrm>
              <a:custGeom>
                <a:avLst/>
                <a:gdLst>
                  <a:gd name="T0" fmla="*/ 268 w 269"/>
                  <a:gd name="T1" fmla="*/ 0 h 269"/>
                  <a:gd name="T2" fmla="*/ 268 w 269"/>
                  <a:gd name="T3" fmla="*/ 268 h 269"/>
                  <a:gd name="T4" fmla="*/ 0 w 269"/>
                  <a:gd name="T5" fmla="*/ 268 h 269"/>
                  <a:gd name="T6" fmla="*/ 0 w 269"/>
                  <a:gd name="T7" fmla="*/ 0 h 269"/>
                  <a:gd name="T8" fmla="*/ 268 w 269"/>
                  <a:gd name="T9" fmla="*/ 0 h 269"/>
                  <a:gd name="T10" fmla="*/ 0 60000 65536"/>
                  <a:gd name="T11" fmla="*/ 0 60000 65536"/>
                  <a:gd name="T12" fmla="*/ 0 60000 65536"/>
                  <a:gd name="T13" fmla="*/ 0 60000 65536"/>
                  <a:gd name="T14" fmla="*/ 0 60000 65536"/>
                  <a:gd name="T15" fmla="*/ 0 w 269"/>
                  <a:gd name="T16" fmla="*/ 0 h 269"/>
                  <a:gd name="T17" fmla="*/ 269 w 269"/>
                  <a:gd name="T18" fmla="*/ 269 h 269"/>
                </a:gdLst>
                <a:ahLst/>
                <a:cxnLst>
                  <a:cxn ang="T10">
                    <a:pos x="T0" y="T1"/>
                  </a:cxn>
                  <a:cxn ang="T11">
                    <a:pos x="T2" y="T3"/>
                  </a:cxn>
                  <a:cxn ang="T12">
                    <a:pos x="T4" y="T5"/>
                  </a:cxn>
                  <a:cxn ang="T13">
                    <a:pos x="T6" y="T7"/>
                  </a:cxn>
                  <a:cxn ang="T14">
                    <a:pos x="T8" y="T9"/>
                  </a:cxn>
                </a:cxnLst>
                <a:rect l="T15" t="T16" r="T17" b="T18"/>
                <a:pathLst>
                  <a:path w="269" h="269">
                    <a:moveTo>
                      <a:pt x="268" y="0"/>
                    </a:moveTo>
                    <a:lnTo>
                      <a:pt x="268" y="268"/>
                    </a:lnTo>
                    <a:lnTo>
                      <a:pt x="0" y="268"/>
                    </a:lnTo>
                    <a:lnTo>
                      <a:pt x="0" y="0"/>
                    </a:lnTo>
                    <a:lnTo>
                      <a:pt x="268" y="0"/>
                    </a:lnTo>
                  </a:path>
                </a:pathLst>
              </a:custGeom>
              <a:noFill/>
              <a:ln w="19050">
                <a:solidFill>
                  <a:schemeClr val="tx1"/>
                </a:solidFill>
                <a:round/>
                <a:headEnd/>
                <a:tailEnd/>
              </a:ln>
            </p:spPr>
            <p:txBody>
              <a:bodyPr lIns="0" tIns="0" rIns="0" bIns="0"/>
              <a:lstStyle/>
              <a:p>
                <a:endParaRPr lang="en-US" dirty="0"/>
              </a:p>
            </p:txBody>
          </p:sp>
          <p:sp>
            <p:nvSpPr>
              <p:cNvPr id="22851" name="Line 62"/>
              <p:cNvSpPr>
                <a:spLocks noChangeShapeType="1"/>
              </p:cNvSpPr>
              <p:nvPr/>
            </p:nvSpPr>
            <p:spPr bwMode="auto">
              <a:xfrm flipV="1">
                <a:off x="4076" y="1033"/>
                <a:ext cx="96" cy="395"/>
              </a:xfrm>
              <a:prstGeom prst="line">
                <a:avLst/>
              </a:prstGeom>
              <a:noFill/>
              <a:ln w="19050">
                <a:solidFill>
                  <a:schemeClr val="tx1"/>
                </a:solidFill>
                <a:round/>
                <a:headEnd/>
                <a:tailEnd/>
              </a:ln>
            </p:spPr>
            <p:txBody>
              <a:bodyPr lIns="0" tIns="0" rIns="0" bIns="0"/>
              <a:lstStyle/>
              <a:p>
                <a:endParaRPr lang="en-US" dirty="0"/>
              </a:p>
            </p:txBody>
          </p:sp>
          <p:sp>
            <p:nvSpPr>
              <p:cNvPr id="22852" name="Freeform 63"/>
              <p:cNvSpPr>
                <a:spLocks/>
              </p:cNvSpPr>
              <p:nvPr/>
            </p:nvSpPr>
            <p:spPr bwMode="auto">
              <a:xfrm>
                <a:off x="4158" y="995"/>
                <a:ext cx="25" cy="54"/>
              </a:xfrm>
              <a:custGeom>
                <a:avLst/>
                <a:gdLst>
                  <a:gd name="T0" fmla="*/ 24 w 25"/>
                  <a:gd name="T1" fmla="*/ 0 h 54"/>
                  <a:gd name="T2" fmla="*/ 0 w 25"/>
                  <a:gd name="T3" fmla="*/ 47 h 54"/>
                  <a:gd name="T4" fmla="*/ 14 w 25"/>
                  <a:gd name="T5" fmla="*/ 38 h 54"/>
                  <a:gd name="T6" fmla="*/ 24 w 25"/>
                  <a:gd name="T7" fmla="*/ 53 h 54"/>
                  <a:gd name="T8" fmla="*/ 24 w 25"/>
                  <a:gd name="T9" fmla="*/ 0 h 54"/>
                  <a:gd name="T10" fmla="*/ 24 w 25"/>
                  <a:gd name="T11" fmla="*/ 0 h 54"/>
                  <a:gd name="T12" fmla="*/ 0 60000 65536"/>
                  <a:gd name="T13" fmla="*/ 0 60000 65536"/>
                  <a:gd name="T14" fmla="*/ 0 60000 65536"/>
                  <a:gd name="T15" fmla="*/ 0 60000 65536"/>
                  <a:gd name="T16" fmla="*/ 0 60000 65536"/>
                  <a:gd name="T17" fmla="*/ 0 60000 65536"/>
                  <a:gd name="T18" fmla="*/ 0 w 25"/>
                  <a:gd name="T19" fmla="*/ 0 h 54"/>
                  <a:gd name="T20" fmla="*/ 25 w 25"/>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5" h="54">
                    <a:moveTo>
                      <a:pt x="24" y="0"/>
                    </a:moveTo>
                    <a:lnTo>
                      <a:pt x="0" y="47"/>
                    </a:lnTo>
                    <a:lnTo>
                      <a:pt x="14" y="38"/>
                    </a:lnTo>
                    <a:lnTo>
                      <a:pt x="24" y="53"/>
                    </a:lnTo>
                    <a:lnTo>
                      <a:pt x="24" y="0"/>
                    </a:lnTo>
                  </a:path>
                </a:pathLst>
              </a:custGeom>
              <a:solidFill>
                <a:srgbClr val="000000"/>
              </a:solidFill>
              <a:ln w="19050">
                <a:solidFill>
                  <a:schemeClr val="tx1"/>
                </a:solidFill>
                <a:round/>
                <a:headEnd/>
                <a:tailEnd/>
              </a:ln>
            </p:spPr>
            <p:txBody>
              <a:bodyPr lIns="0" tIns="0" rIns="0" bIns="0"/>
              <a:lstStyle/>
              <a:p>
                <a:endParaRPr lang="en-US" dirty="0"/>
              </a:p>
            </p:txBody>
          </p:sp>
        </p:grpSp>
        <p:sp>
          <p:nvSpPr>
            <p:cNvPr id="22836" name="Freeform 64"/>
            <p:cNvSpPr>
              <a:spLocks/>
            </p:cNvSpPr>
            <p:nvPr/>
          </p:nvSpPr>
          <p:spPr bwMode="auto">
            <a:xfrm>
              <a:off x="4128" y="569"/>
              <a:ext cx="51" cy="23"/>
            </a:xfrm>
            <a:custGeom>
              <a:avLst/>
              <a:gdLst>
                <a:gd name="T0" fmla="*/ 46 w 56"/>
                <a:gd name="T1" fmla="*/ 10 h 26"/>
                <a:gd name="T2" fmla="*/ 0 w 56"/>
                <a:gd name="T3" fmla="*/ 0 h 26"/>
                <a:gd name="T4" fmla="*/ 10 w 56"/>
                <a:gd name="T5" fmla="*/ 10 h 26"/>
                <a:gd name="T6" fmla="*/ 0 w 56"/>
                <a:gd name="T7" fmla="*/ 19 h 26"/>
                <a:gd name="T8" fmla="*/ 46 w 56"/>
                <a:gd name="T9" fmla="*/ 10 h 26"/>
                <a:gd name="T10" fmla="*/ 46 w 56"/>
                <a:gd name="T11" fmla="*/ 10 h 26"/>
                <a:gd name="T12" fmla="*/ 0 60000 65536"/>
                <a:gd name="T13" fmla="*/ 0 60000 65536"/>
                <a:gd name="T14" fmla="*/ 0 60000 65536"/>
                <a:gd name="T15" fmla="*/ 0 60000 65536"/>
                <a:gd name="T16" fmla="*/ 0 60000 65536"/>
                <a:gd name="T17" fmla="*/ 0 60000 65536"/>
                <a:gd name="T18" fmla="*/ 0 w 56"/>
                <a:gd name="T19" fmla="*/ 0 h 26"/>
                <a:gd name="T20" fmla="*/ 56 w 56"/>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6" h="26">
                  <a:moveTo>
                    <a:pt x="55" y="12"/>
                  </a:moveTo>
                  <a:lnTo>
                    <a:pt x="0" y="0"/>
                  </a:lnTo>
                  <a:lnTo>
                    <a:pt x="12" y="12"/>
                  </a:lnTo>
                  <a:lnTo>
                    <a:pt x="0" y="25"/>
                  </a:lnTo>
                  <a:lnTo>
                    <a:pt x="55"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24" name="Group 65"/>
            <p:cNvGrpSpPr>
              <a:grpSpLocks/>
            </p:cNvGrpSpPr>
            <p:nvPr/>
          </p:nvGrpSpPr>
          <p:grpSpPr bwMode="auto">
            <a:xfrm>
              <a:off x="3648" y="363"/>
              <a:ext cx="262" cy="381"/>
              <a:chOff x="3398" y="993"/>
              <a:chExt cx="288" cy="432"/>
            </a:xfrm>
          </p:grpSpPr>
          <p:sp>
            <p:nvSpPr>
              <p:cNvPr id="22847" name="Freeform 66"/>
              <p:cNvSpPr>
                <a:spLocks/>
              </p:cNvSpPr>
              <p:nvPr/>
            </p:nvSpPr>
            <p:spPr bwMode="auto">
              <a:xfrm>
                <a:off x="3398" y="1086"/>
                <a:ext cx="288" cy="288"/>
              </a:xfrm>
              <a:custGeom>
                <a:avLst/>
                <a:gdLst>
                  <a:gd name="T0" fmla="*/ 0 w 288"/>
                  <a:gd name="T1" fmla="*/ 0 h 288"/>
                  <a:gd name="T2" fmla="*/ 0 w 288"/>
                  <a:gd name="T3" fmla="*/ 287 h 288"/>
                  <a:gd name="T4" fmla="*/ 287 w 288"/>
                  <a:gd name="T5" fmla="*/ 144 h 288"/>
                  <a:gd name="T6" fmla="*/ 0 w 288"/>
                  <a:gd name="T7" fmla="*/ 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0"/>
                    </a:moveTo>
                    <a:lnTo>
                      <a:pt x="0" y="287"/>
                    </a:lnTo>
                    <a:lnTo>
                      <a:pt x="287" y="144"/>
                    </a:lnTo>
                    <a:lnTo>
                      <a:pt x="0" y="0"/>
                    </a:lnTo>
                  </a:path>
                </a:pathLst>
              </a:custGeom>
              <a:noFill/>
              <a:ln w="19050">
                <a:solidFill>
                  <a:srgbClr val="000000"/>
                </a:solidFill>
                <a:round/>
                <a:headEnd/>
                <a:tailEnd/>
              </a:ln>
            </p:spPr>
            <p:txBody>
              <a:bodyPr lIns="0" tIns="0" rIns="0" bIns="0"/>
              <a:lstStyle/>
              <a:p>
                <a:endParaRPr lang="en-US" dirty="0"/>
              </a:p>
            </p:txBody>
          </p:sp>
          <p:sp>
            <p:nvSpPr>
              <p:cNvPr id="22848" name="Line 67"/>
              <p:cNvSpPr>
                <a:spLocks noChangeShapeType="1"/>
              </p:cNvSpPr>
              <p:nvPr/>
            </p:nvSpPr>
            <p:spPr bwMode="auto">
              <a:xfrm flipV="1">
                <a:off x="3460" y="1031"/>
                <a:ext cx="95" cy="394"/>
              </a:xfrm>
              <a:prstGeom prst="line">
                <a:avLst/>
              </a:prstGeom>
              <a:noFill/>
              <a:ln w="19050">
                <a:solidFill>
                  <a:srgbClr val="000000"/>
                </a:solidFill>
                <a:round/>
                <a:headEnd/>
                <a:tailEnd/>
              </a:ln>
            </p:spPr>
            <p:txBody>
              <a:bodyPr lIns="0" tIns="0" rIns="0" bIns="0"/>
              <a:lstStyle/>
              <a:p>
                <a:endParaRPr lang="en-US" dirty="0"/>
              </a:p>
            </p:txBody>
          </p:sp>
          <p:sp>
            <p:nvSpPr>
              <p:cNvPr id="22849" name="Freeform 68"/>
              <p:cNvSpPr>
                <a:spLocks/>
              </p:cNvSpPr>
              <p:nvPr/>
            </p:nvSpPr>
            <p:spPr bwMode="auto">
              <a:xfrm>
                <a:off x="3540" y="993"/>
                <a:ext cx="26" cy="54"/>
              </a:xfrm>
              <a:custGeom>
                <a:avLst/>
                <a:gdLst>
                  <a:gd name="T0" fmla="*/ 25 w 26"/>
                  <a:gd name="T1" fmla="*/ 0 h 54"/>
                  <a:gd name="T2" fmla="*/ 0 w 26"/>
                  <a:gd name="T3" fmla="*/ 47 h 54"/>
                  <a:gd name="T4" fmla="*/ 15 w 26"/>
                  <a:gd name="T5" fmla="*/ 38 h 54"/>
                  <a:gd name="T6" fmla="*/ 25 w 26"/>
                  <a:gd name="T7" fmla="*/ 53 h 54"/>
                  <a:gd name="T8" fmla="*/ 25 w 26"/>
                  <a:gd name="T9" fmla="*/ 0 h 54"/>
                  <a:gd name="T10" fmla="*/ 25 w 26"/>
                  <a:gd name="T11" fmla="*/ 0 h 54"/>
                  <a:gd name="T12" fmla="*/ 0 60000 65536"/>
                  <a:gd name="T13" fmla="*/ 0 60000 65536"/>
                  <a:gd name="T14" fmla="*/ 0 60000 65536"/>
                  <a:gd name="T15" fmla="*/ 0 60000 65536"/>
                  <a:gd name="T16" fmla="*/ 0 60000 65536"/>
                  <a:gd name="T17" fmla="*/ 0 60000 65536"/>
                  <a:gd name="T18" fmla="*/ 0 w 26"/>
                  <a:gd name="T19" fmla="*/ 0 h 54"/>
                  <a:gd name="T20" fmla="*/ 26 w 26"/>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6" h="54">
                    <a:moveTo>
                      <a:pt x="25" y="0"/>
                    </a:moveTo>
                    <a:lnTo>
                      <a:pt x="0" y="47"/>
                    </a:lnTo>
                    <a:lnTo>
                      <a:pt x="15" y="38"/>
                    </a:lnTo>
                    <a:lnTo>
                      <a:pt x="25" y="53"/>
                    </a:lnTo>
                    <a:lnTo>
                      <a:pt x="25" y="0"/>
                    </a:lnTo>
                  </a:path>
                </a:pathLst>
              </a:custGeom>
              <a:solidFill>
                <a:srgbClr val="000000"/>
              </a:solidFill>
              <a:ln w="19050">
                <a:solidFill>
                  <a:srgbClr val="000000"/>
                </a:solidFill>
                <a:round/>
                <a:headEnd/>
                <a:tailEnd/>
              </a:ln>
            </p:spPr>
            <p:txBody>
              <a:bodyPr lIns="0" tIns="0" rIns="0" bIns="0"/>
              <a:lstStyle/>
              <a:p>
                <a:endParaRPr lang="en-US" dirty="0"/>
              </a:p>
            </p:txBody>
          </p:sp>
        </p:grpSp>
        <p:sp>
          <p:nvSpPr>
            <p:cNvPr id="22838" name="Text Box 69"/>
            <p:cNvSpPr txBox="1">
              <a:spLocks noChangeArrowheads="1"/>
            </p:cNvSpPr>
            <p:nvPr/>
          </p:nvSpPr>
          <p:spPr bwMode="auto">
            <a:xfrm>
              <a:off x="4752" y="-31"/>
              <a:ext cx="699" cy="293"/>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500" dirty="0">
                  <a:latin typeface="Agilent TT Cond" pitchFamily="34" charset="0"/>
                </a:rPr>
                <a:t>Envelope Detector</a:t>
              </a:r>
              <a:endParaRPr lang="en-US" sz="2000" dirty="0">
                <a:latin typeface="Agilent TT Cond" pitchFamily="34" charset="0"/>
              </a:endParaRPr>
            </a:p>
          </p:txBody>
        </p:sp>
        <p:sp>
          <p:nvSpPr>
            <p:cNvPr id="22839" name="Line 361"/>
            <p:cNvSpPr>
              <a:spLocks noChangeShapeType="1"/>
            </p:cNvSpPr>
            <p:nvPr/>
          </p:nvSpPr>
          <p:spPr bwMode="auto">
            <a:xfrm rot="295473" flipV="1">
              <a:off x="3696" y="1584"/>
              <a:ext cx="1152" cy="384"/>
            </a:xfrm>
            <a:prstGeom prst="line">
              <a:avLst/>
            </a:prstGeom>
            <a:noFill/>
            <a:ln w="25400">
              <a:solidFill>
                <a:srgbClr val="FF0000"/>
              </a:solidFill>
              <a:round/>
              <a:headEnd/>
              <a:tailEnd type="triangle" w="med" len="med"/>
            </a:ln>
          </p:spPr>
          <p:txBody>
            <a:bodyPr lIns="0" tIns="0" rIns="0" bIns="0">
              <a:spAutoFit/>
            </a:bodyPr>
            <a:lstStyle/>
            <a:p>
              <a:endParaRPr lang="en-US" dirty="0"/>
            </a:p>
          </p:txBody>
        </p:sp>
        <p:sp>
          <p:nvSpPr>
            <p:cNvPr id="22840" name="Text Box 362"/>
            <p:cNvSpPr txBox="1">
              <a:spLocks noChangeArrowheads="1"/>
            </p:cNvSpPr>
            <p:nvPr/>
          </p:nvSpPr>
          <p:spPr bwMode="auto">
            <a:xfrm>
              <a:off x="4800" y="1632"/>
              <a:ext cx="805" cy="162"/>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100" b="1" dirty="0">
                  <a:solidFill>
                    <a:schemeClr val="tx2"/>
                  </a:solidFill>
                  <a:latin typeface="Agilent TT Cond" pitchFamily="34" charset="0"/>
                </a:rPr>
                <a:t>ADC, Display &amp; Video Processing</a:t>
              </a:r>
              <a:endParaRPr lang="en-US" sz="1600" b="1" dirty="0">
                <a:solidFill>
                  <a:schemeClr val="tx2"/>
                </a:solidFill>
                <a:latin typeface="Agilent TT Cond" pitchFamily="34" charset="0"/>
              </a:endParaRPr>
            </a:p>
          </p:txBody>
        </p:sp>
        <p:grpSp>
          <p:nvGrpSpPr>
            <p:cNvPr id="25" name="Group 363"/>
            <p:cNvGrpSpPr>
              <a:grpSpLocks/>
            </p:cNvGrpSpPr>
            <p:nvPr/>
          </p:nvGrpSpPr>
          <p:grpSpPr bwMode="auto">
            <a:xfrm>
              <a:off x="5124" y="696"/>
              <a:ext cx="233" cy="373"/>
              <a:chOff x="2102" y="1247"/>
              <a:chExt cx="282" cy="451"/>
            </a:xfrm>
          </p:grpSpPr>
          <p:grpSp>
            <p:nvGrpSpPr>
              <p:cNvPr id="26" name="Group 364"/>
              <p:cNvGrpSpPr>
                <a:grpSpLocks/>
              </p:cNvGrpSpPr>
              <p:nvPr/>
            </p:nvGrpSpPr>
            <p:grpSpPr bwMode="auto">
              <a:xfrm>
                <a:off x="2112" y="1357"/>
                <a:ext cx="272" cy="273"/>
                <a:chOff x="4404" y="2201"/>
                <a:chExt cx="336" cy="355"/>
              </a:xfrm>
            </p:grpSpPr>
            <p:sp>
              <p:nvSpPr>
                <p:cNvPr id="22844" name="Freeform 365"/>
                <p:cNvSpPr>
                  <a:spLocks/>
                </p:cNvSpPr>
                <p:nvPr/>
              </p:nvSpPr>
              <p:spPr bwMode="auto">
                <a:xfrm>
                  <a:off x="4404" y="2201"/>
                  <a:ext cx="336" cy="355"/>
                </a:xfrm>
                <a:custGeom>
                  <a:avLst/>
                  <a:gdLst>
                    <a:gd name="T0" fmla="*/ 304 w 370"/>
                    <a:gd name="T1" fmla="*/ 0 h 403"/>
                    <a:gd name="T2" fmla="*/ 304 w 370"/>
                    <a:gd name="T3" fmla="*/ 312 h 403"/>
                    <a:gd name="T4" fmla="*/ 0 w 370"/>
                    <a:gd name="T5" fmla="*/ 312 h 403"/>
                    <a:gd name="T6" fmla="*/ 0 w 370"/>
                    <a:gd name="T7" fmla="*/ 0 h 403"/>
                    <a:gd name="T8" fmla="*/ 304 w 370"/>
                    <a:gd name="T9" fmla="*/ 0 h 403"/>
                    <a:gd name="T10" fmla="*/ 0 60000 65536"/>
                    <a:gd name="T11" fmla="*/ 0 60000 65536"/>
                    <a:gd name="T12" fmla="*/ 0 60000 65536"/>
                    <a:gd name="T13" fmla="*/ 0 60000 65536"/>
                    <a:gd name="T14" fmla="*/ 0 60000 65536"/>
                    <a:gd name="T15" fmla="*/ 0 w 370"/>
                    <a:gd name="T16" fmla="*/ 0 h 403"/>
                    <a:gd name="T17" fmla="*/ 370 w 370"/>
                    <a:gd name="T18" fmla="*/ 403 h 403"/>
                  </a:gdLst>
                  <a:ahLst/>
                  <a:cxnLst>
                    <a:cxn ang="T10">
                      <a:pos x="T0" y="T1"/>
                    </a:cxn>
                    <a:cxn ang="T11">
                      <a:pos x="T2" y="T3"/>
                    </a:cxn>
                    <a:cxn ang="T12">
                      <a:pos x="T4" y="T5"/>
                    </a:cxn>
                    <a:cxn ang="T13">
                      <a:pos x="T6" y="T7"/>
                    </a:cxn>
                    <a:cxn ang="T14">
                      <a:pos x="T8" y="T9"/>
                    </a:cxn>
                  </a:cxnLst>
                  <a:rect l="T15" t="T16" r="T17" b="T18"/>
                  <a:pathLst>
                    <a:path w="370" h="403">
                      <a:moveTo>
                        <a:pt x="369" y="0"/>
                      </a:moveTo>
                      <a:lnTo>
                        <a:pt x="369" y="402"/>
                      </a:lnTo>
                      <a:lnTo>
                        <a:pt x="0" y="402"/>
                      </a:lnTo>
                      <a:lnTo>
                        <a:pt x="0" y="0"/>
                      </a:lnTo>
                      <a:lnTo>
                        <a:pt x="369" y="0"/>
                      </a:lnTo>
                    </a:path>
                  </a:pathLst>
                </a:custGeom>
                <a:noFill/>
                <a:ln w="19050">
                  <a:solidFill>
                    <a:schemeClr val="tx1"/>
                  </a:solidFill>
                  <a:round/>
                  <a:headEnd/>
                  <a:tailEnd/>
                </a:ln>
              </p:spPr>
              <p:txBody>
                <a:bodyPr/>
                <a:lstStyle/>
                <a:p>
                  <a:endParaRPr lang="en-US" dirty="0"/>
                </a:p>
              </p:txBody>
            </p:sp>
            <p:sp>
              <p:nvSpPr>
                <p:cNvPr id="22845" name="Line 366"/>
                <p:cNvSpPr>
                  <a:spLocks noChangeShapeType="1"/>
                </p:cNvSpPr>
                <p:nvPr/>
              </p:nvSpPr>
              <p:spPr bwMode="auto">
                <a:xfrm>
                  <a:off x="4436" y="2312"/>
                  <a:ext cx="192" cy="0"/>
                </a:xfrm>
                <a:prstGeom prst="line">
                  <a:avLst/>
                </a:prstGeom>
                <a:noFill/>
                <a:ln w="19050">
                  <a:solidFill>
                    <a:schemeClr val="tx1"/>
                  </a:solidFill>
                  <a:round/>
                  <a:headEnd/>
                  <a:tailEnd/>
                </a:ln>
              </p:spPr>
              <p:txBody>
                <a:bodyPr lIns="0" tIns="0" rIns="0" bIns="0">
                  <a:spAutoFit/>
                </a:bodyPr>
                <a:lstStyle/>
                <a:p>
                  <a:endParaRPr lang="en-US" dirty="0"/>
                </a:p>
              </p:txBody>
            </p:sp>
            <p:sp>
              <p:nvSpPr>
                <p:cNvPr id="22846" name="Line 367"/>
                <p:cNvSpPr>
                  <a:spLocks noChangeShapeType="1"/>
                </p:cNvSpPr>
                <p:nvPr/>
              </p:nvSpPr>
              <p:spPr bwMode="auto">
                <a:xfrm>
                  <a:off x="4624" y="2312"/>
                  <a:ext cx="96" cy="144"/>
                </a:xfrm>
                <a:prstGeom prst="line">
                  <a:avLst/>
                </a:prstGeom>
                <a:noFill/>
                <a:ln w="19050">
                  <a:solidFill>
                    <a:schemeClr val="tx1"/>
                  </a:solidFill>
                  <a:round/>
                  <a:headEnd/>
                  <a:tailEnd/>
                </a:ln>
              </p:spPr>
              <p:txBody>
                <a:bodyPr lIns="0" tIns="0" rIns="0" bIns="0">
                  <a:spAutoFit/>
                </a:bodyPr>
                <a:lstStyle/>
                <a:p>
                  <a:endParaRPr lang="en-US" dirty="0"/>
                </a:p>
              </p:txBody>
            </p:sp>
          </p:grpSp>
          <p:sp>
            <p:nvSpPr>
              <p:cNvPr id="22843" name="Line 368"/>
              <p:cNvSpPr>
                <a:spLocks noChangeShapeType="1"/>
              </p:cNvSpPr>
              <p:nvPr/>
            </p:nvSpPr>
            <p:spPr bwMode="auto">
              <a:xfrm rot="21049061" flipV="1">
                <a:off x="2102" y="1247"/>
                <a:ext cx="281" cy="451"/>
              </a:xfrm>
              <a:prstGeom prst="line">
                <a:avLst/>
              </a:prstGeom>
              <a:noFill/>
              <a:ln w="22225">
                <a:solidFill>
                  <a:schemeClr val="tx1"/>
                </a:solidFill>
                <a:round/>
                <a:headEnd/>
                <a:tailEnd type="triangle" w="med" len="lg"/>
              </a:ln>
            </p:spPr>
            <p:txBody>
              <a:bodyPr lIns="0" tIns="0" rIns="0" bIns="0">
                <a:spAutoFit/>
              </a:bodyPr>
              <a:lstStyle/>
              <a:p>
                <a:endParaRPr lang="en-US" dirty="0"/>
              </a:p>
            </p:txBody>
          </p:sp>
        </p:grpSp>
      </p:grpSp>
      <p:sp>
        <p:nvSpPr>
          <p:cNvPr id="22795" name="Text Box 369"/>
          <p:cNvSpPr txBox="1">
            <a:spLocks noChangeArrowheads="1"/>
          </p:cNvSpPr>
          <p:nvPr/>
        </p:nvSpPr>
        <p:spPr bwMode="auto">
          <a:xfrm>
            <a:off x="533400" y="5943600"/>
            <a:ext cx="1828800" cy="260350"/>
          </a:xfrm>
          <a:prstGeom prst="rect">
            <a:avLst/>
          </a:prstGeom>
          <a:noFill/>
          <a:ln w="9525">
            <a:noFill/>
            <a:miter lim="800000"/>
            <a:headEnd/>
            <a:tailEnd/>
          </a:ln>
        </p:spPr>
        <p:txBody>
          <a:bodyPr lIns="0" tIns="0" rIns="0" bIns="0">
            <a:spAutoFit/>
          </a:bodyPr>
          <a:lstStyle/>
          <a:p>
            <a:pPr algn="ctr">
              <a:lnSpc>
                <a:spcPct val="95000"/>
              </a:lnSpc>
              <a:spcBef>
                <a:spcPct val="50000"/>
              </a:spcBef>
              <a:spcAft>
                <a:spcPct val="50000"/>
              </a:spcAft>
            </a:pPr>
            <a:r>
              <a:rPr lang="en-US" sz="1800" b="1" dirty="0">
                <a:solidFill>
                  <a:srgbClr val="3333FF"/>
                </a:solidFill>
                <a:latin typeface="Agilent TT Cond" pitchFamily="34" charset="0"/>
              </a:rPr>
              <a:t>*Sweep points</a:t>
            </a:r>
          </a:p>
        </p:txBody>
      </p:sp>
      <p:sp>
        <p:nvSpPr>
          <p:cNvPr id="371" name="Footer Placeholder 370"/>
          <p:cNvSpPr>
            <a:spLocks noGrp="1"/>
          </p:cNvSpPr>
          <p:nvPr>
            <p:ph type="ftr" sz="quarter" idx="10"/>
          </p:nvPr>
        </p:nvSpPr>
        <p:spPr/>
        <p:txBody>
          <a:bodyPr/>
          <a:lstStyle/>
          <a:p>
            <a:r>
              <a:rPr lang="en-US" dirty="0" smtClean="0"/>
              <a:t>Back to Basics Training</a:t>
            </a:r>
            <a:endParaRPr lang="en-US" dirty="0"/>
          </a:p>
        </p:txBody>
      </p:sp>
      <p:sp>
        <p:nvSpPr>
          <p:cNvPr id="372" name="Slide Number Placeholder 371"/>
          <p:cNvSpPr>
            <a:spLocks noGrp="1"/>
          </p:cNvSpPr>
          <p:nvPr>
            <p:ph type="sldNum" sz="quarter" idx="12"/>
          </p:nvPr>
        </p:nvSpPr>
        <p:spPr/>
        <p:txBody>
          <a:bodyPr/>
          <a:lstStyle/>
          <a:p>
            <a:fld id="{2D132F79-ACF3-4263-B52B-5972FA2CE406}" type="slidenum">
              <a:rPr lang="en-US" smtClean="0"/>
              <a:pPr/>
              <a:t>16</a:t>
            </a:fld>
            <a:endParaRPr lang="en-US" dirty="0"/>
          </a:p>
        </p:txBody>
      </p:sp>
      <p:graphicFrame>
        <p:nvGraphicFramePr>
          <p:cNvPr id="155649" name="Object 85"/>
          <p:cNvGraphicFramePr>
            <a:graphicFrameLocks noChangeAspect="1"/>
          </p:cNvGraphicFramePr>
          <p:nvPr/>
        </p:nvGraphicFramePr>
        <p:xfrm>
          <a:off x="4976642" y="1108402"/>
          <a:ext cx="466725" cy="317500"/>
        </p:xfrm>
        <a:graphic>
          <a:graphicData uri="http://schemas.openxmlformats.org/presentationml/2006/ole">
            <p:oleObj spid="_x0000_s155649" name="VISIO" r:id="rId4" imgW="946440" imgH="644400" progId="">
              <p:embed/>
            </p:oleObj>
          </a:graphicData>
        </a:graphic>
      </p:graphicFrame>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8600" y="76199"/>
            <a:ext cx="9080500" cy="811213"/>
          </a:xfrm>
        </p:spPr>
        <p:txBody>
          <a:bodyPr/>
          <a:lstStyle/>
          <a:p>
            <a:r>
              <a:rPr lang="en-US" dirty="0" smtClean="0"/>
              <a:t>Theory of Operation</a:t>
            </a:r>
            <a:br>
              <a:rPr lang="en-US" dirty="0" smtClean="0"/>
            </a:br>
            <a:r>
              <a:rPr lang="en-US" dirty="0" smtClean="0"/>
              <a:t>	</a:t>
            </a:r>
            <a:r>
              <a:rPr lang="en-US" sz="2100" dirty="0" smtClean="0"/>
              <a:t>Average Detector Type</a:t>
            </a:r>
            <a:endParaRPr lang="en-US" dirty="0" smtClean="0"/>
          </a:p>
        </p:txBody>
      </p:sp>
      <p:grpSp>
        <p:nvGrpSpPr>
          <p:cNvPr id="2" name="Group 70"/>
          <p:cNvGrpSpPr>
            <a:grpSpLocks/>
          </p:cNvGrpSpPr>
          <p:nvPr/>
        </p:nvGrpSpPr>
        <p:grpSpPr bwMode="auto">
          <a:xfrm>
            <a:off x="1219200" y="2451100"/>
            <a:ext cx="6553200" cy="2755900"/>
            <a:chOff x="672" y="2208"/>
            <a:chExt cx="4128" cy="1736"/>
          </a:xfrm>
        </p:grpSpPr>
        <p:sp>
          <p:nvSpPr>
            <p:cNvPr id="23643" name="Freeform 71"/>
            <p:cNvSpPr>
              <a:spLocks/>
            </p:cNvSpPr>
            <p:nvPr/>
          </p:nvSpPr>
          <p:spPr bwMode="auto">
            <a:xfrm>
              <a:off x="1186" y="2863"/>
              <a:ext cx="3188" cy="652"/>
            </a:xfrm>
            <a:custGeom>
              <a:avLst/>
              <a:gdLst>
                <a:gd name="T0" fmla="*/ 217 w 1163"/>
                <a:gd name="T1" fmla="*/ 545 h 366"/>
                <a:gd name="T2" fmla="*/ 436 w 1163"/>
                <a:gd name="T3" fmla="*/ 714 h 366"/>
                <a:gd name="T4" fmla="*/ 548 w 1163"/>
                <a:gd name="T5" fmla="*/ 691 h 366"/>
                <a:gd name="T6" fmla="*/ 707 w 1163"/>
                <a:gd name="T7" fmla="*/ 600 h 366"/>
                <a:gd name="T8" fmla="*/ 721 w 1163"/>
                <a:gd name="T9" fmla="*/ 369 h 366"/>
                <a:gd name="T10" fmla="*/ 916 w 1163"/>
                <a:gd name="T11" fmla="*/ 381 h 366"/>
                <a:gd name="T12" fmla="*/ 984 w 1163"/>
                <a:gd name="T13" fmla="*/ 308 h 366"/>
                <a:gd name="T14" fmla="*/ 1088 w 1163"/>
                <a:gd name="T15" fmla="*/ 301 h 366"/>
                <a:gd name="T16" fmla="*/ 1225 w 1163"/>
                <a:gd name="T17" fmla="*/ 704 h 366"/>
                <a:gd name="T18" fmla="*/ 1329 w 1163"/>
                <a:gd name="T19" fmla="*/ 679 h 366"/>
                <a:gd name="T20" fmla="*/ 1480 w 1163"/>
                <a:gd name="T21" fmla="*/ 777 h 366"/>
                <a:gd name="T22" fmla="*/ 1593 w 1163"/>
                <a:gd name="T23" fmla="*/ 748 h 366"/>
                <a:gd name="T24" fmla="*/ 1683 w 1163"/>
                <a:gd name="T25" fmla="*/ 353 h 366"/>
                <a:gd name="T26" fmla="*/ 1938 w 1163"/>
                <a:gd name="T27" fmla="*/ 556 h 366"/>
                <a:gd name="T28" fmla="*/ 2007 w 1163"/>
                <a:gd name="T29" fmla="*/ 527 h 366"/>
                <a:gd name="T30" fmla="*/ 2050 w 1163"/>
                <a:gd name="T31" fmla="*/ 324 h 366"/>
                <a:gd name="T32" fmla="*/ 2157 w 1163"/>
                <a:gd name="T33" fmla="*/ 679 h 366"/>
                <a:gd name="T34" fmla="*/ 2292 w 1163"/>
                <a:gd name="T35" fmla="*/ 454 h 366"/>
                <a:gd name="T36" fmla="*/ 2338 w 1163"/>
                <a:gd name="T37" fmla="*/ 759 h 366"/>
                <a:gd name="T38" fmla="*/ 2568 w 1163"/>
                <a:gd name="T39" fmla="*/ 878 h 366"/>
                <a:gd name="T40" fmla="*/ 2788 w 1163"/>
                <a:gd name="T41" fmla="*/ 540 h 366"/>
                <a:gd name="T42" fmla="*/ 3004 w 1163"/>
                <a:gd name="T43" fmla="*/ 390 h 366"/>
                <a:gd name="T44" fmla="*/ 3155 w 1163"/>
                <a:gd name="T45" fmla="*/ 556 h 366"/>
                <a:gd name="T46" fmla="*/ 3465 w 1163"/>
                <a:gd name="T47" fmla="*/ 0 h 366"/>
                <a:gd name="T48" fmla="*/ 3728 w 1163"/>
                <a:gd name="T49" fmla="*/ 885 h 366"/>
                <a:gd name="T50" fmla="*/ 3832 w 1163"/>
                <a:gd name="T51" fmla="*/ 873 h 366"/>
                <a:gd name="T52" fmla="*/ 4049 w 1163"/>
                <a:gd name="T53" fmla="*/ 381 h 366"/>
                <a:gd name="T54" fmla="*/ 4139 w 1163"/>
                <a:gd name="T55" fmla="*/ 864 h 366"/>
                <a:gd name="T56" fmla="*/ 4290 w 1163"/>
                <a:gd name="T57" fmla="*/ 923 h 366"/>
                <a:gd name="T58" fmla="*/ 4863 w 1163"/>
                <a:gd name="T59" fmla="*/ 137 h 366"/>
                <a:gd name="T60" fmla="*/ 4816 w 1163"/>
                <a:gd name="T61" fmla="*/ 267 h 366"/>
                <a:gd name="T62" fmla="*/ 5096 w 1163"/>
                <a:gd name="T63" fmla="*/ 618 h 366"/>
                <a:gd name="T64" fmla="*/ 5184 w 1163"/>
                <a:gd name="T65" fmla="*/ 488 h 366"/>
                <a:gd name="T66" fmla="*/ 5200 w 1163"/>
                <a:gd name="T67" fmla="*/ 374 h 366"/>
                <a:gd name="T68" fmla="*/ 5269 w 1163"/>
                <a:gd name="T69" fmla="*/ 565 h 366"/>
                <a:gd name="T70" fmla="*/ 5447 w 1163"/>
                <a:gd name="T71" fmla="*/ 844 h 366"/>
                <a:gd name="T72" fmla="*/ 5756 w 1163"/>
                <a:gd name="T73" fmla="*/ 966 h 366"/>
                <a:gd name="T74" fmla="*/ 5968 w 1163"/>
                <a:gd name="T75" fmla="*/ 958 h 366"/>
                <a:gd name="T76" fmla="*/ 6162 w 1163"/>
                <a:gd name="T77" fmla="*/ 1117 h 366"/>
                <a:gd name="T78" fmla="*/ 6431 w 1163"/>
                <a:gd name="T79" fmla="*/ 873 h 366"/>
                <a:gd name="T80" fmla="*/ 6732 w 1163"/>
                <a:gd name="T81" fmla="*/ 308 h 366"/>
                <a:gd name="T82" fmla="*/ 6815 w 1163"/>
                <a:gd name="T83" fmla="*/ 574 h 366"/>
                <a:gd name="T84" fmla="*/ 7124 w 1163"/>
                <a:gd name="T85" fmla="*/ 483 h 366"/>
                <a:gd name="T86" fmla="*/ 7168 w 1163"/>
                <a:gd name="T87" fmla="*/ 358 h 366"/>
                <a:gd name="T88" fmla="*/ 7250 w 1163"/>
                <a:gd name="T89" fmla="*/ 613 h 366"/>
                <a:gd name="T90" fmla="*/ 7387 w 1163"/>
                <a:gd name="T91" fmla="*/ 324 h 366"/>
                <a:gd name="T92" fmla="*/ 7470 w 1163"/>
                <a:gd name="T93" fmla="*/ 828 h 366"/>
                <a:gd name="T94" fmla="*/ 7755 w 1163"/>
                <a:gd name="T95" fmla="*/ 951 h 366"/>
                <a:gd name="T96" fmla="*/ 7971 w 1163"/>
                <a:gd name="T97" fmla="*/ 691 h 366"/>
                <a:gd name="T98" fmla="*/ 8144 w 1163"/>
                <a:gd name="T99" fmla="*/ 873 h 366"/>
                <a:gd name="T100" fmla="*/ 8514 w 1163"/>
                <a:gd name="T101" fmla="*/ 390 h 366"/>
                <a:gd name="T102" fmla="*/ 8627 w 1163"/>
                <a:gd name="T103" fmla="*/ 584 h 3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3"/>
                <a:gd name="T157" fmla="*/ 0 h 366"/>
                <a:gd name="T158" fmla="*/ 1163 w 1163"/>
                <a:gd name="T159" fmla="*/ 366 h 36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3" h="366">
                  <a:moveTo>
                    <a:pt x="0" y="172"/>
                  </a:moveTo>
                  <a:lnTo>
                    <a:pt x="6" y="109"/>
                  </a:lnTo>
                  <a:lnTo>
                    <a:pt x="15" y="68"/>
                  </a:lnTo>
                  <a:lnTo>
                    <a:pt x="29" y="172"/>
                  </a:lnTo>
                  <a:lnTo>
                    <a:pt x="35" y="189"/>
                  </a:lnTo>
                  <a:lnTo>
                    <a:pt x="35" y="120"/>
                  </a:lnTo>
                  <a:lnTo>
                    <a:pt x="41" y="175"/>
                  </a:lnTo>
                  <a:lnTo>
                    <a:pt x="58" y="225"/>
                  </a:lnTo>
                  <a:lnTo>
                    <a:pt x="64" y="257"/>
                  </a:lnTo>
                  <a:lnTo>
                    <a:pt x="67" y="259"/>
                  </a:lnTo>
                  <a:lnTo>
                    <a:pt x="67" y="82"/>
                  </a:lnTo>
                  <a:lnTo>
                    <a:pt x="73" y="218"/>
                  </a:lnTo>
                  <a:lnTo>
                    <a:pt x="76" y="107"/>
                  </a:lnTo>
                  <a:lnTo>
                    <a:pt x="78" y="211"/>
                  </a:lnTo>
                  <a:lnTo>
                    <a:pt x="85" y="239"/>
                  </a:lnTo>
                  <a:lnTo>
                    <a:pt x="94" y="189"/>
                  </a:lnTo>
                  <a:lnTo>
                    <a:pt x="96" y="104"/>
                  </a:lnTo>
                  <a:lnTo>
                    <a:pt x="96" y="261"/>
                  </a:lnTo>
                  <a:lnTo>
                    <a:pt x="99" y="84"/>
                  </a:lnTo>
                  <a:lnTo>
                    <a:pt x="96" y="116"/>
                  </a:lnTo>
                  <a:lnTo>
                    <a:pt x="99" y="211"/>
                  </a:lnTo>
                  <a:lnTo>
                    <a:pt x="102" y="216"/>
                  </a:lnTo>
                  <a:lnTo>
                    <a:pt x="119" y="180"/>
                  </a:lnTo>
                  <a:lnTo>
                    <a:pt x="122" y="120"/>
                  </a:lnTo>
                  <a:lnTo>
                    <a:pt x="122" y="216"/>
                  </a:lnTo>
                  <a:lnTo>
                    <a:pt x="128" y="279"/>
                  </a:lnTo>
                  <a:lnTo>
                    <a:pt x="131" y="211"/>
                  </a:lnTo>
                  <a:lnTo>
                    <a:pt x="131" y="97"/>
                  </a:lnTo>
                  <a:lnTo>
                    <a:pt x="131" y="161"/>
                  </a:lnTo>
                  <a:lnTo>
                    <a:pt x="136" y="220"/>
                  </a:lnTo>
                  <a:lnTo>
                    <a:pt x="145" y="134"/>
                  </a:lnTo>
                  <a:lnTo>
                    <a:pt x="145" y="95"/>
                  </a:lnTo>
                  <a:lnTo>
                    <a:pt x="148" y="222"/>
                  </a:lnTo>
                  <a:lnTo>
                    <a:pt x="154" y="250"/>
                  </a:lnTo>
                  <a:lnTo>
                    <a:pt x="156" y="250"/>
                  </a:lnTo>
                  <a:lnTo>
                    <a:pt x="163" y="222"/>
                  </a:lnTo>
                  <a:lnTo>
                    <a:pt x="168" y="168"/>
                  </a:lnTo>
                  <a:lnTo>
                    <a:pt x="168" y="104"/>
                  </a:lnTo>
                  <a:lnTo>
                    <a:pt x="175" y="214"/>
                  </a:lnTo>
                  <a:lnTo>
                    <a:pt x="177" y="214"/>
                  </a:lnTo>
                  <a:lnTo>
                    <a:pt x="188" y="141"/>
                  </a:lnTo>
                  <a:lnTo>
                    <a:pt x="192" y="78"/>
                  </a:lnTo>
                  <a:lnTo>
                    <a:pt x="195" y="241"/>
                  </a:lnTo>
                  <a:lnTo>
                    <a:pt x="197" y="245"/>
                  </a:lnTo>
                  <a:lnTo>
                    <a:pt x="203" y="186"/>
                  </a:lnTo>
                  <a:lnTo>
                    <a:pt x="206" y="86"/>
                  </a:lnTo>
                  <a:lnTo>
                    <a:pt x="206" y="214"/>
                  </a:lnTo>
                  <a:lnTo>
                    <a:pt x="212" y="236"/>
                  </a:lnTo>
                  <a:lnTo>
                    <a:pt x="215" y="236"/>
                  </a:lnTo>
                  <a:lnTo>
                    <a:pt x="226" y="132"/>
                  </a:lnTo>
                  <a:lnTo>
                    <a:pt x="226" y="84"/>
                  </a:lnTo>
                  <a:lnTo>
                    <a:pt x="224" y="111"/>
                  </a:lnTo>
                  <a:lnTo>
                    <a:pt x="226" y="234"/>
                  </a:lnTo>
                  <a:lnTo>
                    <a:pt x="244" y="266"/>
                  </a:lnTo>
                  <a:lnTo>
                    <a:pt x="246" y="266"/>
                  </a:lnTo>
                  <a:lnTo>
                    <a:pt x="258" y="175"/>
                  </a:lnTo>
                  <a:lnTo>
                    <a:pt x="258" y="107"/>
                  </a:lnTo>
                  <a:lnTo>
                    <a:pt x="258" y="225"/>
                  </a:lnTo>
                  <a:lnTo>
                    <a:pt x="261" y="225"/>
                  </a:lnTo>
                  <a:lnTo>
                    <a:pt x="267" y="166"/>
                  </a:lnTo>
                  <a:lnTo>
                    <a:pt x="267" y="80"/>
                  </a:lnTo>
                  <a:lnTo>
                    <a:pt x="270" y="239"/>
                  </a:lnTo>
                  <a:lnTo>
                    <a:pt x="276" y="102"/>
                  </a:lnTo>
                  <a:lnTo>
                    <a:pt x="273" y="102"/>
                  </a:lnTo>
                  <a:lnTo>
                    <a:pt x="273" y="189"/>
                  </a:lnTo>
                  <a:lnTo>
                    <a:pt x="278" y="225"/>
                  </a:lnTo>
                  <a:lnTo>
                    <a:pt x="281" y="228"/>
                  </a:lnTo>
                  <a:lnTo>
                    <a:pt x="287" y="214"/>
                  </a:lnTo>
                  <a:lnTo>
                    <a:pt x="296" y="92"/>
                  </a:lnTo>
                  <a:lnTo>
                    <a:pt x="296" y="239"/>
                  </a:lnTo>
                  <a:lnTo>
                    <a:pt x="299" y="239"/>
                  </a:lnTo>
                  <a:lnTo>
                    <a:pt x="305" y="143"/>
                  </a:lnTo>
                  <a:lnTo>
                    <a:pt x="305" y="89"/>
                  </a:lnTo>
                  <a:lnTo>
                    <a:pt x="302" y="107"/>
                  </a:lnTo>
                  <a:lnTo>
                    <a:pt x="305" y="202"/>
                  </a:lnTo>
                  <a:lnTo>
                    <a:pt x="311" y="239"/>
                  </a:lnTo>
                  <a:lnTo>
                    <a:pt x="313" y="239"/>
                  </a:lnTo>
                  <a:lnTo>
                    <a:pt x="328" y="113"/>
                  </a:lnTo>
                  <a:lnTo>
                    <a:pt x="328" y="186"/>
                  </a:lnTo>
                  <a:lnTo>
                    <a:pt x="342" y="277"/>
                  </a:lnTo>
                  <a:lnTo>
                    <a:pt x="348" y="275"/>
                  </a:lnTo>
                  <a:lnTo>
                    <a:pt x="366" y="239"/>
                  </a:lnTo>
                  <a:lnTo>
                    <a:pt x="371" y="123"/>
                  </a:lnTo>
                  <a:lnTo>
                    <a:pt x="371" y="170"/>
                  </a:lnTo>
                  <a:lnTo>
                    <a:pt x="389" y="325"/>
                  </a:lnTo>
                  <a:lnTo>
                    <a:pt x="400" y="116"/>
                  </a:lnTo>
                  <a:lnTo>
                    <a:pt x="400" y="78"/>
                  </a:lnTo>
                  <a:lnTo>
                    <a:pt x="400" y="123"/>
                  </a:lnTo>
                  <a:lnTo>
                    <a:pt x="415" y="236"/>
                  </a:lnTo>
                  <a:lnTo>
                    <a:pt x="415" y="46"/>
                  </a:lnTo>
                  <a:lnTo>
                    <a:pt x="415" y="116"/>
                  </a:lnTo>
                  <a:lnTo>
                    <a:pt x="420" y="175"/>
                  </a:lnTo>
                  <a:lnTo>
                    <a:pt x="437" y="230"/>
                  </a:lnTo>
                  <a:lnTo>
                    <a:pt x="440" y="252"/>
                  </a:lnTo>
                  <a:lnTo>
                    <a:pt x="444" y="255"/>
                  </a:lnTo>
                  <a:lnTo>
                    <a:pt x="461" y="0"/>
                  </a:lnTo>
                  <a:lnTo>
                    <a:pt x="478" y="200"/>
                  </a:lnTo>
                  <a:lnTo>
                    <a:pt x="490" y="255"/>
                  </a:lnTo>
                  <a:lnTo>
                    <a:pt x="493" y="95"/>
                  </a:lnTo>
                  <a:lnTo>
                    <a:pt x="496" y="279"/>
                  </a:lnTo>
                  <a:lnTo>
                    <a:pt x="502" y="211"/>
                  </a:lnTo>
                  <a:lnTo>
                    <a:pt x="505" y="130"/>
                  </a:lnTo>
                  <a:lnTo>
                    <a:pt x="505" y="206"/>
                  </a:lnTo>
                  <a:lnTo>
                    <a:pt x="510" y="275"/>
                  </a:lnTo>
                  <a:lnTo>
                    <a:pt x="514" y="275"/>
                  </a:lnTo>
                  <a:lnTo>
                    <a:pt x="517" y="234"/>
                  </a:lnTo>
                  <a:lnTo>
                    <a:pt x="534" y="175"/>
                  </a:lnTo>
                  <a:lnTo>
                    <a:pt x="539" y="120"/>
                  </a:lnTo>
                  <a:lnTo>
                    <a:pt x="539" y="89"/>
                  </a:lnTo>
                  <a:lnTo>
                    <a:pt x="539" y="298"/>
                  </a:lnTo>
                  <a:lnTo>
                    <a:pt x="545" y="329"/>
                  </a:lnTo>
                  <a:lnTo>
                    <a:pt x="551" y="272"/>
                  </a:lnTo>
                  <a:lnTo>
                    <a:pt x="554" y="166"/>
                  </a:lnTo>
                  <a:lnTo>
                    <a:pt x="556" y="225"/>
                  </a:lnTo>
                  <a:lnTo>
                    <a:pt x="568" y="289"/>
                  </a:lnTo>
                  <a:lnTo>
                    <a:pt x="571" y="291"/>
                  </a:lnTo>
                  <a:lnTo>
                    <a:pt x="592" y="231"/>
                  </a:lnTo>
                  <a:lnTo>
                    <a:pt x="620" y="178"/>
                  </a:lnTo>
                  <a:lnTo>
                    <a:pt x="644" y="123"/>
                  </a:lnTo>
                  <a:lnTo>
                    <a:pt x="647" y="43"/>
                  </a:lnTo>
                  <a:lnTo>
                    <a:pt x="649" y="189"/>
                  </a:lnTo>
                  <a:lnTo>
                    <a:pt x="652" y="191"/>
                  </a:lnTo>
                  <a:lnTo>
                    <a:pt x="652" y="189"/>
                  </a:lnTo>
                  <a:lnTo>
                    <a:pt x="641" y="84"/>
                  </a:lnTo>
                  <a:lnTo>
                    <a:pt x="641" y="132"/>
                  </a:lnTo>
                  <a:lnTo>
                    <a:pt x="655" y="255"/>
                  </a:lnTo>
                  <a:lnTo>
                    <a:pt x="661" y="231"/>
                  </a:lnTo>
                  <a:lnTo>
                    <a:pt x="678" y="195"/>
                  </a:lnTo>
                  <a:lnTo>
                    <a:pt x="696" y="150"/>
                  </a:lnTo>
                  <a:lnTo>
                    <a:pt x="696" y="109"/>
                  </a:lnTo>
                  <a:lnTo>
                    <a:pt x="696" y="113"/>
                  </a:lnTo>
                  <a:lnTo>
                    <a:pt x="690" y="154"/>
                  </a:lnTo>
                  <a:lnTo>
                    <a:pt x="687" y="250"/>
                  </a:lnTo>
                  <a:lnTo>
                    <a:pt x="690" y="268"/>
                  </a:lnTo>
                  <a:lnTo>
                    <a:pt x="692" y="231"/>
                  </a:lnTo>
                  <a:lnTo>
                    <a:pt x="692" y="118"/>
                  </a:lnTo>
                  <a:lnTo>
                    <a:pt x="690" y="123"/>
                  </a:lnTo>
                  <a:lnTo>
                    <a:pt x="690" y="255"/>
                  </a:lnTo>
                  <a:lnTo>
                    <a:pt x="692" y="255"/>
                  </a:lnTo>
                  <a:lnTo>
                    <a:pt x="701" y="178"/>
                  </a:lnTo>
                  <a:lnTo>
                    <a:pt x="704" y="113"/>
                  </a:lnTo>
                  <a:lnTo>
                    <a:pt x="708" y="239"/>
                  </a:lnTo>
                  <a:lnTo>
                    <a:pt x="722" y="80"/>
                  </a:lnTo>
                  <a:lnTo>
                    <a:pt x="725" y="266"/>
                  </a:lnTo>
                  <a:lnTo>
                    <a:pt x="742" y="62"/>
                  </a:lnTo>
                  <a:lnTo>
                    <a:pt x="754" y="302"/>
                  </a:lnTo>
                  <a:lnTo>
                    <a:pt x="759" y="307"/>
                  </a:lnTo>
                  <a:lnTo>
                    <a:pt x="766" y="304"/>
                  </a:lnTo>
                  <a:lnTo>
                    <a:pt x="782" y="184"/>
                  </a:lnTo>
                  <a:lnTo>
                    <a:pt x="786" y="266"/>
                  </a:lnTo>
                  <a:lnTo>
                    <a:pt x="791" y="302"/>
                  </a:lnTo>
                  <a:lnTo>
                    <a:pt x="794" y="302"/>
                  </a:lnTo>
                  <a:lnTo>
                    <a:pt x="803" y="32"/>
                  </a:lnTo>
                  <a:lnTo>
                    <a:pt x="812" y="341"/>
                  </a:lnTo>
                  <a:lnTo>
                    <a:pt x="817" y="365"/>
                  </a:lnTo>
                  <a:lnTo>
                    <a:pt x="820" y="352"/>
                  </a:lnTo>
                  <a:lnTo>
                    <a:pt x="820" y="216"/>
                  </a:lnTo>
                  <a:lnTo>
                    <a:pt x="829" y="57"/>
                  </a:lnTo>
                  <a:lnTo>
                    <a:pt x="838" y="211"/>
                  </a:lnTo>
                  <a:lnTo>
                    <a:pt x="856" y="275"/>
                  </a:lnTo>
                  <a:lnTo>
                    <a:pt x="878" y="318"/>
                  </a:lnTo>
                  <a:lnTo>
                    <a:pt x="896" y="107"/>
                  </a:lnTo>
                  <a:lnTo>
                    <a:pt x="896" y="261"/>
                  </a:lnTo>
                  <a:lnTo>
                    <a:pt x="896" y="97"/>
                  </a:lnTo>
                  <a:lnTo>
                    <a:pt x="896" y="206"/>
                  </a:lnTo>
                  <a:lnTo>
                    <a:pt x="901" y="293"/>
                  </a:lnTo>
                  <a:lnTo>
                    <a:pt x="901" y="236"/>
                  </a:lnTo>
                  <a:lnTo>
                    <a:pt x="907" y="181"/>
                  </a:lnTo>
                  <a:lnTo>
                    <a:pt x="907" y="148"/>
                  </a:lnTo>
                  <a:lnTo>
                    <a:pt x="910" y="252"/>
                  </a:lnTo>
                  <a:lnTo>
                    <a:pt x="913" y="255"/>
                  </a:lnTo>
                  <a:lnTo>
                    <a:pt x="948" y="152"/>
                  </a:lnTo>
                  <a:lnTo>
                    <a:pt x="950" y="120"/>
                  </a:lnTo>
                  <a:lnTo>
                    <a:pt x="950" y="236"/>
                  </a:lnTo>
                  <a:lnTo>
                    <a:pt x="954" y="214"/>
                  </a:lnTo>
                  <a:lnTo>
                    <a:pt x="954" y="113"/>
                  </a:lnTo>
                  <a:lnTo>
                    <a:pt x="950" y="141"/>
                  </a:lnTo>
                  <a:lnTo>
                    <a:pt x="954" y="279"/>
                  </a:lnTo>
                  <a:lnTo>
                    <a:pt x="962" y="107"/>
                  </a:lnTo>
                  <a:lnTo>
                    <a:pt x="965" y="193"/>
                  </a:lnTo>
                  <a:lnTo>
                    <a:pt x="974" y="270"/>
                  </a:lnTo>
                  <a:lnTo>
                    <a:pt x="977" y="270"/>
                  </a:lnTo>
                  <a:lnTo>
                    <a:pt x="983" y="161"/>
                  </a:lnTo>
                  <a:lnTo>
                    <a:pt x="983" y="102"/>
                  </a:lnTo>
                  <a:lnTo>
                    <a:pt x="983" y="166"/>
                  </a:lnTo>
                  <a:lnTo>
                    <a:pt x="988" y="261"/>
                  </a:lnTo>
                  <a:lnTo>
                    <a:pt x="991" y="266"/>
                  </a:lnTo>
                  <a:lnTo>
                    <a:pt x="994" y="261"/>
                  </a:lnTo>
                  <a:lnTo>
                    <a:pt x="1008" y="89"/>
                  </a:lnTo>
                  <a:lnTo>
                    <a:pt x="1012" y="86"/>
                  </a:lnTo>
                  <a:lnTo>
                    <a:pt x="1014" y="245"/>
                  </a:lnTo>
                  <a:lnTo>
                    <a:pt x="1032" y="300"/>
                  </a:lnTo>
                  <a:lnTo>
                    <a:pt x="1049" y="327"/>
                  </a:lnTo>
                  <a:lnTo>
                    <a:pt x="1052" y="327"/>
                  </a:lnTo>
                  <a:lnTo>
                    <a:pt x="1058" y="286"/>
                  </a:lnTo>
                  <a:lnTo>
                    <a:pt x="1061" y="218"/>
                  </a:lnTo>
                  <a:lnTo>
                    <a:pt x="1078" y="141"/>
                  </a:lnTo>
                  <a:lnTo>
                    <a:pt x="1087" y="25"/>
                  </a:lnTo>
                  <a:lnTo>
                    <a:pt x="1087" y="57"/>
                  </a:lnTo>
                  <a:lnTo>
                    <a:pt x="1084" y="275"/>
                  </a:lnTo>
                  <a:lnTo>
                    <a:pt x="1108" y="338"/>
                  </a:lnTo>
                  <a:lnTo>
                    <a:pt x="1124" y="312"/>
                  </a:lnTo>
                  <a:lnTo>
                    <a:pt x="1130" y="243"/>
                  </a:lnTo>
                  <a:lnTo>
                    <a:pt x="1133" y="123"/>
                  </a:lnTo>
                  <a:lnTo>
                    <a:pt x="1133" y="164"/>
                  </a:lnTo>
                  <a:lnTo>
                    <a:pt x="1139" y="225"/>
                  </a:lnTo>
                  <a:lnTo>
                    <a:pt x="1148" y="141"/>
                  </a:lnTo>
                  <a:lnTo>
                    <a:pt x="1148" y="184"/>
                  </a:lnTo>
                  <a:lnTo>
                    <a:pt x="1153" y="186"/>
                  </a:lnTo>
                  <a:lnTo>
                    <a:pt x="1159" y="184"/>
                  </a:lnTo>
                  <a:lnTo>
                    <a:pt x="1162" y="172"/>
                  </a:lnTo>
                </a:path>
              </a:pathLst>
            </a:custGeom>
            <a:noFill/>
            <a:ln w="31750">
              <a:solidFill>
                <a:schemeClr val="accent2"/>
              </a:solidFill>
              <a:round/>
              <a:headEnd/>
              <a:tailEnd/>
            </a:ln>
          </p:spPr>
          <p:txBody>
            <a:bodyPr lIns="0" tIns="0" rIns="0" bIns="0"/>
            <a:lstStyle/>
            <a:p>
              <a:endParaRPr lang="en-US" dirty="0"/>
            </a:p>
          </p:txBody>
        </p:sp>
        <p:sp>
          <p:nvSpPr>
            <p:cNvPr id="23644" name="Line 72"/>
            <p:cNvSpPr>
              <a:spLocks noChangeShapeType="1"/>
            </p:cNvSpPr>
            <p:nvPr/>
          </p:nvSpPr>
          <p:spPr bwMode="auto">
            <a:xfrm>
              <a:off x="1152" y="2400"/>
              <a:ext cx="0" cy="1488"/>
            </a:xfrm>
            <a:prstGeom prst="line">
              <a:avLst/>
            </a:prstGeom>
            <a:noFill/>
            <a:ln w="9525">
              <a:solidFill>
                <a:schemeClr val="tx1"/>
              </a:solidFill>
              <a:round/>
              <a:headEnd type="triangle" w="med" len="med"/>
              <a:tailEnd/>
            </a:ln>
          </p:spPr>
          <p:txBody>
            <a:bodyPr lIns="0" tIns="0" rIns="0" bIns="0">
              <a:spAutoFit/>
            </a:bodyPr>
            <a:lstStyle/>
            <a:p>
              <a:endParaRPr lang="en-US" dirty="0"/>
            </a:p>
          </p:txBody>
        </p:sp>
        <p:sp>
          <p:nvSpPr>
            <p:cNvPr id="23645" name="Line 73"/>
            <p:cNvSpPr>
              <a:spLocks noChangeShapeType="1"/>
            </p:cNvSpPr>
            <p:nvPr/>
          </p:nvSpPr>
          <p:spPr bwMode="auto">
            <a:xfrm>
              <a:off x="1152" y="3888"/>
              <a:ext cx="3168" cy="0"/>
            </a:xfrm>
            <a:prstGeom prst="line">
              <a:avLst/>
            </a:prstGeom>
            <a:noFill/>
            <a:ln w="9525">
              <a:solidFill>
                <a:schemeClr val="tx1"/>
              </a:solidFill>
              <a:round/>
              <a:headEnd/>
              <a:tailEnd type="triangle" w="med" len="med"/>
            </a:ln>
          </p:spPr>
          <p:txBody>
            <a:bodyPr lIns="0" tIns="0" rIns="0" bIns="0">
              <a:spAutoFit/>
            </a:bodyPr>
            <a:lstStyle/>
            <a:p>
              <a:endParaRPr lang="en-US" dirty="0"/>
            </a:p>
          </p:txBody>
        </p:sp>
        <p:sp>
          <p:nvSpPr>
            <p:cNvPr id="23646" name="Text Box 74"/>
            <p:cNvSpPr txBox="1">
              <a:spLocks noChangeArrowheads="1"/>
            </p:cNvSpPr>
            <p:nvPr/>
          </p:nvSpPr>
          <p:spPr bwMode="auto">
            <a:xfrm>
              <a:off x="4320" y="3744"/>
              <a:ext cx="480" cy="200"/>
            </a:xfrm>
            <a:prstGeom prst="rect">
              <a:avLst/>
            </a:prstGeom>
            <a:noFill/>
            <a:ln w="9525">
              <a:noFill/>
              <a:miter lim="800000"/>
              <a:headEnd/>
              <a:tailEnd/>
            </a:ln>
          </p:spPr>
          <p:txBody>
            <a:bodyPr lIns="0" tIns="0" rIns="0" bIns="0">
              <a:spAutoFit/>
            </a:bodyPr>
            <a:lstStyle/>
            <a:p>
              <a:pPr algn="ctr">
                <a:lnSpc>
                  <a:spcPct val="95000"/>
                </a:lnSpc>
                <a:spcBef>
                  <a:spcPct val="50000"/>
                </a:spcBef>
                <a:spcAft>
                  <a:spcPct val="50000"/>
                </a:spcAft>
              </a:pPr>
              <a:r>
                <a:rPr lang="en-US" sz="2200" b="1" dirty="0">
                  <a:latin typeface="Agilent TT Cond" pitchFamily="34" charset="0"/>
                </a:rPr>
                <a:t>Time</a:t>
              </a:r>
            </a:p>
          </p:txBody>
        </p:sp>
        <p:sp>
          <p:nvSpPr>
            <p:cNvPr id="23647" name="Text Box 75"/>
            <p:cNvSpPr txBox="1">
              <a:spLocks noChangeArrowheads="1"/>
            </p:cNvSpPr>
            <p:nvPr/>
          </p:nvSpPr>
          <p:spPr bwMode="auto">
            <a:xfrm>
              <a:off x="672" y="2208"/>
              <a:ext cx="432" cy="200"/>
            </a:xfrm>
            <a:prstGeom prst="rect">
              <a:avLst/>
            </a:prstGeom>
            <a:noFill/>
            <a:ln w="9525">
              <a:noFill/>
              <a:miter lim="800000"/>
              <a:headEnd/>
              <a:tailEnd/>
            </a:ln>
          </p:spPr>
          <p:txBody>
            <a:bodyPr lIns="0" tIns="0" rIns="0" bIns="0">
              <a:spAutoFit/>
            </a:bodyPr>
            <a:lstStyle/>
            <a:p>
              <a:pPr algn="ctr">
                <a:lnSpc>
                  <a:spcPct val="95000"/>
                </a:lnSpc>
                <a:spcBef>
                  <a:spcPct val="50000"/>
                </a:spcBef>
                <a:spcAft>
                  <a:spcPct val="50000"/>
                </a:spcAft>
              </a:pPr>
              <a:r>
                <a:rPr lang="en-US" sz="2200" b="1" dirty="0">
                  <a:latin typeface="Agilent TT Cond" pitchFamily="34" charset="0"/>
                </a:rPr>
                <a:t>Volts</a:t>
              </a:r>
            </a:p>
          </p:txBody>
        </p:sp>
        <p:sp>
          <p:nvSpPr>
            <p:cNvPr id="23648" name="Line 76"/>
            <p:cNvSpPr>
              <a:spLocks noChangeShapeType="1"/>
            </p:cNvSpPr>
            <p:nvPr/>
          </p:nvSpPr>
          <p:spPr bwMode="auto">
            <a:xfrm>
              <a:off x="1632" y="2352"/>
              <a:ext cx="0" cy="1440"/>
            </a:xfrm>
            <a:prstGeom prst="line">
              <a:avLst/>
            </a:prstGeom>
            <a:noFill/>
            <a:ln w="9525">
              <a:solidFill>
                <a:schemeClr val="tx1"/>
              </a:solidFill>
              <a:round/>
              <a:headEnd/>
              <a:tailEnd/>
            </a:ln>
          </p:spPr>
          <p:txBody>
            <a:bodyPr lIns="0" tIns="0" rIns="0" bIns="0">
              <a:spAutoFit/>
            </a:bodyPr>
            <a:lstStyle/>
            <a:p>
              <a:endParaRPr lang="en-US" dirty="0"/>
            </a:p>
          </p:txBody>
        </p:sp>
        <p:sp>
          <p:nvSpPr>
            <p:cNvPr id="23649" name="Line 77"/>
            <p:cNvSpPr>
              <a:spLocks noChangeShapeType="1"/>
            </p:cNvSpPr>
            <p:nvPr/>
          </p:nvSpPr>
          <p:spPr bwMode="auto">
            <a:xfrm>
              <a:off x="3792" y="2352"/>
              <a:ext cx="0" cy="1440"/>
            </a:xfrm>
            <a:prstGeom prst="line">
              <a:avLst/>
            </a:prstGeom>
            <a:noFill/>
            <a:ln w="9525">
              <a:solidFill>
                <a:schemeClr val="tx1"/>
              </a:solidFill>
              <a:round/>
              <a:headEnd/>
              <a:tailEnd/>
            </a:ln>
          </p:spPr>
          <p:txBody>
            <a:bodyPr lIns="0" tIns="0" rIns="0" bIns="0">
              <a:spAutoFit/>
            </a:bodyPr>
            <a:lstStyle/>
            <a:p>
              <a:endParaRPr lang="en-US" dirty="0"/>
            </a:p>
          </p:txBody>
        </p:sp>
        <p:sp>
          <p:nvSpPr>
            <p:cNvPr id="23650" name="Text Box 78"/>
            <p:cNvSpPr txBox="1">
              <a:spLocks noChangeArrowheads="1"/>
            </p:cNvSpPr>
            <p:nvPr/>
          </p:nvSpPr>
          <p:spPr bwMode="auto">
            <a:xfrm>
              <a:off x="2304" y="2448"/>
              <a:ext cx="720" cy="200"/>
            </a:xfrm>
            <a:prstGeom prst="rect">
              <a:avLst/>
            </a:prstGeom>
            <a:noFill/>
            <a:ln w="9525">
              <a:noFill/>
              <a:miter lim="800000"/>
              <a:headEnd/>
              <a:tailEnd/>
            </a:ln>
          </p:spPr>
          <p:txBody>
            <a:bodyPr lIns="0" tIns="0" rIns="0" bIns="0">
              <a:spAutoFit/>
            </a:bodyPr>
            <a:lstStyle/>
            <a:p>
              <a:pPr algn="ctr">
                <a:lnSpc>
                  <a:spcPct val="95000"/>
                </a:lnSpc>
                <a:spcBef>
                  <a:spcPct val="50000"/>
                </a:spcBef>
                <a:spcAft>
                  <a:spcPct val="50000"/>
                </a:spcAft>
              </a:pPr>
              <a:r>
                <a:rPr lang="en-US" sz="2200" b="1" dirty="0">
                  <a:latin typeface="Agilent TT Cond" pitchFamily="34" charset="0"/>
                </a:rPr>
                <a:t>bin</a:t>
              </a:r>
            </a:p>
          </p:txBody>
        </p:sp>
        <p:sp>
          <p:nvSpPr>
            <p:cNvPr id="23651" name="Line 79"/>
            <p:cNvSpPr>
              <a:spLocks noChangeShapeType="1"/>
            </p:cNvSpPr>
            <p:nvPr/>
          </p:nvSpPr>
          <p:spPr bwMode="auto">
            <a:xfrm>
              <a:off x="2880" y="2544"/>
              <a:ext cx="912" cy="0"/>
            </a:xfrm>
            <a:prstGeom prst="line">
              <a:avLst/>
            </a:prstGeom>
            <a:noFill/>
            <a:ln w="9525">
              <a:solidFill>
                <a:schemeClr val="tx1"/>
              </a:solidFill>
              <a:round/>
              <a:headEnd/>
              <a:tailEnd type="triangle" w="med" len="med"/>
            </a:ln>
          </p:spPr>
          <p:txBody>
            <a:bodyPr lIns="0" tIns="0" rIns="0" bIns="0">
              <a:spAutoFit/>
            </a:bodyPr>
            <a:lstStyle/>
            <a:p>
              <a:endParaRPr lang="en-US" dirty="0"/>
            </a:p>
          </p:txBody>
        </p:sp>
        <p:sp>
          <p:nvSpPr>
            <p:cNvPr id="23652" name="Line 80"/>
            <p:cNvSpPr>
              <a:spLocks noChangeShapeType="1"/>
            </p:cNvSpPr>
            <p:nvPr/>
          </p:nvSpPr>
          <p:spPr bwMode="auto">
            <a:xfrm flipH="1">
              <a:off x="1632" y="2544"/>
              <a:ext cx="768" cy="0"/>
            </a:xfrm>
            <a:prstGeom prst="line">
              <a:avLst/>
            </a:prstGeom>
            <a:noFill/>
            <a:ln w="9525">
              <a:solidFill>
                <a:schemeClr val="tx1"/>
              </a:solidFill>
              <a:round/>
              <a:headEnd/>
              <a:tailEnd type="triangle" w="med" len="med"/>
            </a:ln>
          </p:spPr>
          <p:txBody>
            <a:bodyPr lIns="0" tIns="0" rIns="0" bIns="0">
              <a:spAutoFit/>
            </a:bodyPr>
            <a:lstStyle/>
            <a:p>
              <a:endParaRPr lang="en-US" dirty="0"/>
            </a:p>
          </p:txBody>
        </p:sp>
      </p:grpSp>
      <p:sp>
        <p:nvSpPr>
          <p:cNvPr id="23556" name="Text Box 81"/>
          <p:cNvSpPr txBox="1">
            <a:spLocks noChangeArrowheads="1"/>
          </p:cNvSpPr>
          <p:nvPr/>
        </p:nvSpPr>
        <p:spPr bwMode="auto">
          <a:xfrm>
            <a:off x="7543800" y="3429000"/>
            <a:ext cx="1155700" cy="584775"/>
          </a:xfrm>
          <a:prstGeom prst="rect">
            <a:avLst/>
          </a:prstGeom>
          <a:noFill/>
          <a:ln w="9525">
            <a:noFill/>
            <a:miter lim="800000"/>
            <a:headEnd/>
            <a:tailEnd/>
          </a:ln>
        </p:spPr>
        <p:txBody>
          <a:bodyPr wrap="square" lIns="0" tIns="0" rIns="0" bIns="0">
            <a:spAutoFit/>
          </a:bodyPr>
          <a:lstStyle/>
          <a:p>
            <a:pPr algn="ctr">
              <a:lnSpc>
                <a:spcPct val="95000"/>
              </a:lnSpc>
              <a:spcBef>
                <a:spcPct val="50000"/>
              </a:spcBef>
              <a:spcAft>
                <a:spcPct val="50000"/>
              </a:spcAft>
            </a:pPr>
            <a:r>
              <a:rPr lang="en-US" sz="2000" b="1" dirty="0">
                <a:solidFill>
                  <a:schemeClr val="tx2"/>
                </a:solidFill>
                <a:latin typeface="Agilent TT Cond" pitchFamily="34" charset="0"/>
              </a:rPr>
              <a:t>Sample detection</a:t>
            </a:r>
          </a:p>
        </p:txBody>
      </p:sp>
      <p:sp>
        <p:nvSpPr>
          <p:cNvPr id="23557" name="Text Box 82"/>
          <p:cNvSpPr txBox="1">
            <a:spLocks noChangeArrowheads="1"/>
          </p:cNvSpPr>
          <p:nvPr/>
        </p:nvSpPr>
        <p:spPr bwMode="auto">
          <a:xfrm>
            <a:off x="533400" y="5346700"/>
            <a:ext cx="7696200" cy="635000"/>
          </a:xfrm>
          <a:prstGeom prst="rect">
            <a:avLst/>
          </a:prstGeom>
          <a:noFill/>
          <a:ln w="9525">
            <a:noFill/>
            <a:miter lim="800000"/>
            <a:headEnd/>
            <a:tailEnd/>
          </a:ln>
        </p:spPr>
        <p:txBody>
          <a:bodyPr lIns="0" tIns="0" rIns="0" bIns="0">
            <a:spAutoFit/>
          </a:bodyPr>
          <a:lstStyle/>
          <a:p>
            <a:pPr>
              <a:lnSpc>
                <a:spcPct val="95000"/>
              </a:lnSpc>
              <a:spcBef>
                <a:spcPct val="50000"/>
              </a:spcBef>
              <a:spcAft>
                <a:spcPct val="50000"/>
              </a:spcAft>
            </a:pPr>
            <a:r>
              <a:rPr lang="en-US" sz="2200" b="1" dirty="0">
                <a:solidFill>
                  <a:schemeClr val="tx2"/>
                </a:solidFill>
                <a:latin typeface="Agilent TT Cond" pitchFamily="34" charset="0"/>
              </a:rPr>
              <a:t>Power Average Detection (rms)</a:t>
            </a:r>
            <a:r>
              <a:rPr lang="en-US" sz="2200" b="1" dirty="0">
                <a:latin typeface="Agilent TT Cond" pitchFamily="34" charset="0"/>
              </a:rPr>
              <a:t> = Square root of the sum of the squares of </a:t>
            </a:r>
            <a:r>
              <a:rPr lang="en-US" sz="2200" b="1" dirty="0">
                <a:solidFill>
                  <a:schemeClr val="accent2"/>
                </a:solidFill>
                <a:latin typeface="Agilent TT Cond" pitchFamily="34" charset="0"/>
              </a:rPr>
              <a:t>ALL</a:t>
            </a:r>
            <a:r>
              <a:rPr lang="en-US" sz="2200" b="1" dirty="0">
                <a:latin typeface="Agilent TT Cond" pitchFamily="34" charset="0"/>
              </a:rPr>
              <a:t> of the voltage data values in the bin /50</a:t>
            </a:r>
            <a:r>
              <a:rPr lang="en-US" sz="2200" b="1" dirty="0">
                <a:latin typeface="OCR A Extended" pitchFamily="50" charset="0"/>
              </a:rPr>
              <a:t>Ω</a:t>
            </a:r>
          </a:p>
        </p:txBody>
      </p:sp>
      <p:sp>
        <p:nvSpPr>
          <p:cNvPr id="23558" name="Text Box 83"/>
          <p:cNvSpPr txBox="1">
            <a:spLocks noChangeArrowheads="1"/>
          </p:cNvSpPr>
          <p:nvPr/>
        </p:nvSpPr>
        <p:spPr bwMode="auto">
          <a:xfrm>
            <a:off x="4267200" y="3822700"/>
            <a:ext cx="304800" cy="317500"/>
          </a:xfrm>
          <a:prstGeom prst="rect">
            <a:avLst/>
          </a:prstGeom>
          <a:noFill/>
          <a:ln w="9525">
            <a:noFill/>
            <a:miter lim="800000"/>
            <a:headEnd/>
            <a:tailEnd/>
          </a:ln>
        </p:spPr>
        <p:txBody>
          <a:bodyPr lIns="0" tIns="0" rIns="0" bIns="0">
            <a:spAutoFit/>
          </a:bodyPr>
          <a:lstStyle/>
          <a:p>
            <a:pPr algn="ctr">
              <a:lnSpc>
                <a:spcPct val="95000"/>
              </a:lnSpc>
              <a:spcBef>
                <a:spcPct val="50000"/>
              </a:spcBef>
              <a:spcAft>
                <a:spcPct val="50000"/>
              </a:spcAft>
            </a:pPr>
            <a:r>
              <a:rPr lang="en-US" sz="2200" b="1" dirty="0">
                <a:latin typeface="Agilent TT Cond" pitchFamily="34" charset="0"/>
              </a:rPr>
              <a:t>x</a:t>
            </a:r>
          </a:p>
        </p:txBody>
      </p:sp>
      <p:sp>
        <p:nvSpPr>
          <p:cNvPr id="23559" name="Line 85"/>
          <p:cNvSpPr>
            <a:spLocks noChangeShapeType="1"/>
          </p:cNvSpPr>
          <p:nvPr/>
        </p:nvSpPr>
        <p:spPr bwMode="auto">
          <a:xfrm flipH="1">
            <a:off x="4495800" y="3213100"/>
            <a:ext cx="457200" cy="685800"/>
          </a:xfrm>
          <a:prstGeom prst="line">
            <a:avLst/>
          </a:prstGeom>
          <a:noFill/>
          <a:ln w="25400">
            <a:solidFill>
              <a:schemeClr val="tx2"/>
            </a:solidFill>
            <a:round/>
            <a:headEnd/>
            <a:tailEnd type="triangle" w="med" len="med"/>
          </a:ln>
        </p:spPr>
        <p:txBody>
          <a:bodyPr lIns="0" tIns="0" rIns="0" bIns="0">
            <a:spAutoFit/>
          </a:bodyPr>
          <a:lstStyle/>
          <a:p>
            <a:endParaRPr lang="en-US" dirty="0"/>
          </a:p>
        </p:txBody>
      </p:sp>
      <p:sp>
        <p:nvSpPr>
          <p:cNvPr id="23560" name="Line 86"/>
          <p:cNvSpPr>
            <a:spLocks noChangeShapeType="1"/>
          </p:cNvSpPr>
          <p:nvPr/>
        </p:nvSpPr>
        <p:spPr bwMode="auto">
          <a:xfrm>
            <a:off x="4953000" y="3213100"/>
            <a:ext cx="2552700" cy="279400"/>
          </a:xfrm>
          <a:prstGeom prst="line">
            <a:avLst/>
          </a:prstGeom>
          <a:noFill/>
          <a:ln w="25400">
            <a:solidFill>
              <a:schemeClr val="tx2"/>
            </a:solidFill>
            <a:round/>
            <a:headEnd/>
            <a:tailEnd/>
          </a:ln>
        </p:spPr>
        <p:txBody>
          <a:bodyPr lIns="0" tIns="0" rIns="0" bIns="0">
            <a:spAutoFit/>
          </a:bodyPr>
          <a:lstStyle/>
          <a:p>
            <a:endParaRPr lang="en-US" dirty="0"/>
          </a:p>
        </p:txBody>
      </p:sp>
      <p:sp>
        <p:nvSpPr>
          <p:cNvPr id="23561" name="Text Box 87"/>
          <p:cNvSpPr txBox="1">
            <a:spLocks noChangeArrowheads="1"/>
          </p:cNvSpPr>
          <p:nvPr/>
        </p:nvSpPr>
        <p:spPr bwMode="auto">
          <a:xfrm>
            <a:off x="7391400" y="4203700"/>
            <a:ext cx="1371600" cy="584775"/>
          </a:xfrm>
          <a:prstGeom prst="rect">
            <a:avLst/>
          </a:prstGeom>
          <a:noFill/>
          <a:ln w="9525">
            <a:noFill/>
            <a:miter lim="800000"/>
            <a:headEnd/>
            <a:tailEnd/>
          </a:ln>
        </p:spPr>
        <p:txBody>
          <a:bodyPr lIns="0" tIns="0" rIns="0" bIns="0">
            <a:spAutoFit/>
          </a:bodyPr>
          <a:lstStyle/>
          <a:p>
            <a:pPr algn="ctr">
              <a:lnSpc>
                <a:spcPct val="95000"/>
              </a:lnSpc>
              <a:spcBef>
                <a:spcPct val="50000"/>
              </a:spcBef>
              <a:spcAft>
                <a:spcPct val="50000"/>
              </a:spcAft>
            </a:pPr>
            <a:r>
              <a:rPr lang="en-US" sz="2000" b="1" dirty="0">
                <a:solidFill>
                  <a:schemeClr val="tx2"/>
                </a:solidFill>
                <a:latin typeface="Agilent TT Cond" pitchFamily="34" charset="0"/>
              </a:rPr>
              <a:t>Neg Peak detection</a:t>
            </a:r>
          </a:p>
        </p:txBody>
      </p:sp>
      <p:sp>
        <p:nvSpPr>
          <p:cNvPr id="23562" name="Line 88"/>
          <p:cNvSpPr>
            <a:spLocks noChangeShapeType="1"/>
          </p:cNvSpPr>
          <p:nvPr/>
        </p:nvSpPr>
        <p:spPr bwMode="auto">
          <a:xfrm rot="-354328" flipH="1" flipV="1">
            <a:off x="5715000" y="4508500"/>
            <a:ext cx="1676400" cy="152400"/>
          </a:xfrm>
          <a:prstGeom prst="line">
            <a:avLst/>
          </a:prstGeom>
          <a:noFill/>
          <a:ln w="25400">
            <a:solidFill>
              <a:schemeClr val="tx2"/>
            </a:solidFill>
            <a:round/>
            <a:headEnd/>
            <a:tailEnd type="triangle" w="med" len="med"/>
          </a:ln>
        </p:spPr>
        <p:txBody>
          <a:bodyPr lIns="0" tIns="0" rIns="0" bIns="0">
            <a:spAutoFit/>
          </a:bodyPr>
          <a:lstStyle/>
          <a:p>
            <a:endParaRPr lang="en-US" dirty="0"/>
          </a:p>
        </p:txBody>
      </p:sp>
      <p:sp>
        <p:nvSpPr>
          <p:cNvPr id="23563" name="Text Box 89"/>
          <p:cNvSpPr txBox="1">
            <a:spLocks noChangeArrowheads="1"/>
          </p:cNvSpPr>
          <p:nvPr/>
        </p:nvSpPr>
        <p:spPr bwMode="auto">
          <a:xfrm>
            <a:off x="5435600" y="4406900"/>
            <a:ext cx="304800" cy="317500"/>
          </a:xfrm>
          <a:prstGeom prst="rect">
            <a:avLst/>
          </a:prstGeom>
          <a:noFill/>
          <a:ln w="9525">
            <a:noFill/>
            <a:miter lim="800000"/>
            <a:headEnd/>
            <a:tailEnd/>
          </a:ln>
        </p:spPr>
        <p:txBody>
          <a:bodyPr lIns="0" tIns="0" rIns="0" bIns="0">
            <a:spAutoFit/>
          </a:bodyPr>
          <a:lstStyle/>
          <a:p>
            <a:pPr algn="ctr">
              <a:lnSpc>
                <a:spcPct val="95000"/>
              </a:lnSpc>
              <a:spcBef>
                <a:spcPct val="50000"/>
              </a:spcBef>
              <a:spcAft>
                <a:spcPct val="50000"/>
              </a:spcAft>
            </a:pPr>
            <a:r>
              <a:rPr lang="en-US" sz="2200" b="1" dirty="0">
                <a:latin typeface="Agilent TT Cond" pitchFamily="34" charset="0"/>
              </a:rPr>
              <a:t>x</a:t>
            </a:r>
          </a:p>
        </p:txBody>
      </p:sp>
      <p:sp>
        <p:nvSpPr>
          <p:cNvPr id="23564" name="Text Box 90"/>
          <p:cNvSpPr txBox="1">
            <a:spLocks noChangeArrowheads="1"/>
          </p:cNvSpPr>
          <p:nvPr/>
        </p:nvSpPr>
        <p:spPr bwMode="auto">
          <a:xfrm>
            <a:off x="3886200" y="3213100"/>
            <a:ext cx="304800" cy="317500"/>
          </a:xfrm>
          <a:prstGeom prst="rect">
            <a:avLst/>
          </a:prstGeom>
          <a:noFill/>
          <a:ln w="9525">
            <a:noFill/>
            <a:miter lim="800000"/>
            <a:headEnd/>
            <a:tailEnd/>
          </a:ln>
        </p:spPr>
        <p:txBody>
          <a:bodyPr lIns="0" tIns="0" rIns="0" bIns="0">
            <a:spAutoFit/>
          </a:bodyPr>
          <a:lstStyle/>
          <a:p>
            <a:pPr algn="ctr">
              <a:lnSpc>
                <a:spcPct val="95000"/>
              </a:lnSpc>
              <a:spcBef>
                <a:spcPct val="50000"/>
              </a:spcBef>
              <a:spcAft>
                <a:spcPct val="50000"/>
              </a:spcAft>
            </a:pPr>
            <a:r>
              <a:rPr lang="en-US" sz="2200" b="1" dirty="0">
                <a:latin typeface="Agilent TT Cond" pitchFamily="34" charset="0"/>
              </a:rPr>
              <a:t>x</a:t>
            </a:r>
          </a:p>
        </p:txBody>
      </p:sp>
      <p:sp>
        <p:nvSpPr>
          <p:cNvPr id="23565" name="Text Box 91"/>
          <p:cNvSpPr txBox="1">
            <a:spLocks noChangeArrowheads="1"/>
          </p:cNvSpPr>
          <p:nvPr/>
        </p:nvSpPr>
        <p:spPr bwMode="auto">
          <a:xfrm>
            <a:off x="381000" y="2908300"/>
            <a:ext cx="1371600" cy="577850"/>
          </a:xfrm>
          <a:prstGeom prst="rect">
            <a:avLst/>
          </a:prstGeom>
          <a:noFill/>
          <a:ln w="9525">
            <a:noFill/>
            <a:miter lim="800000"/>
            <a:headEnd/>
            <a:tailEnd/>
          </a:ln>
        </p:spPr>
        <p:txBody>
          <a:bodyPr lIns="0" tIns="0" rIns="0" bIns="0">
            <a:spAutoFit/>
          </a:bodyPr>
          <a:lstStyle/>
          <a:p>
            <a:pPr algn="ctr">
              <a:lnSpc>
                <a:spcPct val="95000"/>
              </a:lnSpc>
              <a:spcBef>
                <a:spcPct val="50000"/>
              </a:spcBef>
              <a:spcAft>
                <a:spcPct val="50000"/>
              </a:spcAft>
            </a:pPr>
            <a:r>
              <a:rPr lang="en-US" sz="2000" b="1" dirty="0">
                <a:solidFill>
                  <a:schemeClr val="tx2"/>
                </a:solidFill>
                <a:latin typeface="Agilent TT Cond" pitchFamily="34" charset="0"/>
              </a:rPr>
              <a:t>Pos Peak detection</a:t>
            </a:r>
          </a:p>
        </p:txBody>
      </p:sp>
      <p:sp>
        <p:nvSpPr>
          <p:cNvPr id="23566" name="Line 92"/>
          <p:cNvSpPr>
            <a:spLocks noChangeShapeType="1"/>
          </p:cNvSpPr>
          <p:nvPr/>
        </p:nvSpPr>
        <p:spPr bwMode="auto">
          <a:xfrm>
            <a:off x="1714500" y="3238500"/>
            <a:ext cx="2209800" cy="152400"/>
          </a:xfrm>
          <a:prstGeom prst="line">
            <a:avLst/>
          </a:prstGeom>
          <a:noFill/>
          <a:ln w="25400">
            <a:solidFill>
              <a:schemeClr val="tx2"/>
            </a:solidFill>
            <a:round/>
            <a:headEnd/>
            <a:tailEnd type="triangle" w="med" len="med"/>
          </a:ln>
        </p:spPr>
        <p:txBody>
          <a:bodyPr lIns="0" tIns="0" rIns="0" bIns="0">
            <a:spAutoFit/>
          </a:bodyPr>
          <a:lstStyle/>
          <a:p>
            <a:endParaRPr lang="en-US" dirty="0"/>
          </a:p>
        </p:txBody>
      </p:sp>
      <p:grpSp>
        <p:nvGrpSpPr>
          <p:cNvPr id="3" name="Group 100"/>
          <p:cNvGrpSpPr>
            <a:grpSpLocks/>
          </p:cNvGrpSpPr>
          <p:nvPr/>
        </p:nvGrpSpPr>
        <p:grpSpPr bwMode="auto">
          <a:xfrm>
            <a:off x="4114800" y="685800"/>
            <a:ext cx="4795838" cy="2286529"/>
            <a:chOff x="2400" y="31"/>
            <a:chExt cx="3205" cy="1937"/>
          </a:xfrm>
        </p:grpSpPr>
        <p:sp>
          <p:nvSpPr>
            <p:cNvPr id="23568" name="Freeform 3"/>
            <p:cNvSpPr>
              <a:spLocks/>
            </p:cNvSpPr>
            <p:nvPr/>
          </p:nvSpPr>
          <p:spPr bwMode="auto">
            <a:xfrm>
              <a:off x="2400" y="504"/>
              <a:ext cx="71" cy="136"/>
            </a:xfrm>
            <a:custGeom>
              <a:avLst/>
              <a:gdLst>
                <a:gd name="T0" fmla="*/ 0 w 78"/>
                <a:gd name="T1" fmla="*/ 0 h 154"/>
                <a:gd name="T2" fmla="*/ 64 w 78"/>
                <a:gd name="T3" fmla="*/ 58 h 154"/>
                <a:gd name="T4" fmla="*/ 0 w 78"/>
                <a:gd name="T5" fmla="*/ 119 h 154"/>
                <a:gd name="T6" fmla="*/ 0 60000 65536"/>
                <a:gd name="T7" fmla="*/ 0 60000 65536"/>
                <a:gd name="T8" fmla="*/ 0 60000 65536"/>
                <a:gd name="T9" fmla="*/ 0 w 78"/>
                <a:gd name="T10" fmla="*/ 0 h 154"/>
                <a:gd name="T11" fmla="*/ 78 w 78"/>
                <a:gd name="T12" fmla="*/ 154 h 154"/>
              </a:gdLst>
              <a:ahLst/>
              <a:cxnLst>
                <a:cxn ang="T6">
                  <a:pos x="T0" y="T1"/>
                </a:cxn>
                <a:cxn ang="T7">
                  <a:pos x="T2" y="T3"/>
                </a:cxn>
                <a:cxn ang="T8">
                  <a:pos x="T4" y="T5"/>
                </a:cxn>
              </a:cxnLst>
              <a:rect l="T9" t="T10" r="T11" b="T12"/>
              <a:pathLst>
                <a:path w="78" h="154">
                  <a:moveTo>
                    <a:pt x="0" y="0"/>
                  </a:moveTo>
                  <a:lnTo>
                    <a:pt x="77" y="75"/>
                  </a:lnTo>
                  <a:lnTo>
                    <a:pt x="0" y="153"/>
                  </a:lnTo>
                </a:path>
              </a:pathLst>
            </a:custGeom>
            <a:noFill/>
            <a:ln w="19050">
              <a:solidFill>
                <a:srgbClr val="000000"/>
              </a:solidFill>
              <a:round/>
              <a:headEnd/>
              <a:tailEnd/>
            </a:ln>
          </p:spPr>
          <p:txBody>
            <a:bodyPr lIns="0" tIns="0" rIns="0" bIns="0"/>
            <a:lstStyle/>
            <a:p>
              <a:endParaRPr lang="en-US" dirty="0"/>
            </a:p>
          </p:txBody>
        </p:sp>
        <p:sp>
          <p:nvSpPr>
            <p:cNvPr id="23569" name="Line 4"/>
            <p:cNvSpPr>
              <a:spLocks noChangeShapeType="1"/>
            </p:cNvSpPr>
            <p:nvPr/>
          </p:nvSpPr>
          <p:spPr bwMode="auto">
            <a:xfrm>
              <a:off x="2470" y="570"/>
              <a:ext cx="364" cy="0"/>
            </a:xfrm>
            <a:prstGeom prst="line">
              <a:avLst/>
            </a:prstGeom>
            <a:noFill/>
            <a:ln w="19050">
              <a:solidFill>
                <a:srgbClr val="000000"/>
              </a:solidFill>
              <a:round/>
              <a:headEnd/>
              <a:tailEnd/>
            </a:ln>
          </p:spPr>
          <p:txBody>
            <a:bodyPr lIns="0" tIns="0" rIns="0" bIns="0"/>
            <a:lstStyle/>
            <a:p>
              <a:endParaRPr lang="en-US" dirty="0"/>
            </a:p>
          </p:txBody>
        </p:sp>
        <p:sp>
          <p:nvSpPr>
            <p:cNvPr id="23570" name="Freeform 5"/>
            <p:cNvSpPr>
              <a:spLocks/>
            </p:cNvSpPr>
            <p:nvPr/>
          </p:nvSpPr>
          <p:spPr bwMode="auto">
            <a:xfrm>
              <a:off x="2821" y="559"/>
              <a:ext cx="51" cy="24"/>
            </a:xfrm>
            <a:custGeom>
              <a:avLst/>
              <a:gdLst>
                <a:gd name="T0" fmla="*/ 46 w 56"/>
                <a:gd name="T1" fmla="*/ 10 h 27"/>
                <a:gd name="T2" fmla="*/ 0 w 56"/>
                <a:gd name="T3" fmla="*/ 0 h 27"/>
                <a:gd name="T4" fmla="*/ 12 w 56"/>
                <a:gd name="T5" fmla="*/ 10 h 27"/>
                <a:gd name="T6" fmla="*/ 0 w 56"/>
                <a:gd name="T7" fmla="*/ 20 h 27"/>
                <a:gd name="T8" fmla="*/ 46 w 56"/>
                <a:gd name="T9" fmla="*/ 10 h 27"/>
                <a:gd name="T10" fmla="*/ 46 w 56"/>
                <a:gd name="T11" fmla="*/ 10 h 27"/>
                <a:gd name="T12" fmla="*/ 0 60000 65536"/>
                <a:gd name="T13" fmla="*/ 0 60000 65536"/>
                <a:gd name="T14" fmla="*/ 0 60000 65536"/>
                <a:gd name="T15" fmla="*/ 0 60000 65536"/>
                <a:gd name="T16" fmla="*/ 0 60000 65536"/>
                <a:gd name="T17" fmla="*/ 0 60000 65536"/>
                <a:gd name="T18" fmla="*/ 0 w 56"/>
                <a:gd name="T19" fmla="*/ 0 h 27"/>
                <a:gd name="T20" fmla="*/ 56 w 56"/>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56" h="27">
                  <a:moveTo>
                    <a:pt x="55" y="12"/>
                  </a:moveTo>
                  <a:lnTo>
                    <a:pt x="0" y="0"/>
                  </a:lnTo>
                  <a:lnTo>
                    <a:pt x="14" y="12"/>
                  </a:lnTo>
                  <a:lnTo>
                    <a:pt x="0" y="26"/>
                  </a:lnTo>
                  <a:lnTo>
                    <a:pt x="55"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4" name="Group 6"/>
            <p:cNvGrpSpPr>
              <a:grpSpLocks/>
            </p:cNvGrpSpPr>
            <p:nvPr/>
          </p:nvGrpSpPr>
          <p:grpSpPr bwMode="auto">
            <a:xfrm>
              <a:off x="3292" y="971"/>
              <a:ext cx="244" cy="237"/>
              <a:chOff x="3006" y="1683"/>
              <a:chExt cx="269" cy="268"/>
            </a:xfrm>
          </p:grpSpPr>
          <p:sp>
            <p:nvSpPr>
              <p:cNvPr id="23640" name="Freeform 7"/>
              <p:cNvSpPr>
                <a:spLocks/>
              </p:cNvSpPr>
              <p:nvPr/>
            </p:nvSpPr>
            <p:spPr bwMode="auto">
              <a:xfrm>
                <a:off x="3006" y="1683"/>
                <a:ext cx="269" cy="268"/>
              </a:xfrm>
              <a:custGeom>
                <a:avLst/>
                <a:gdLst>
                  <a:gd name="T0" fmla="*/ 268 w 269"/>
                  <a:gd name="T1" fmla="*/ 123 h 268"/>
                  <a:gd name="T2" fmla="*/ 264 w 269"/>
                  <a:gd name="T3" fmla="*/ 103 h 268"/>
                  <a:gd name="T4" fmla="*/ 259 w 269"/>
                  <a:gd name="T5" fmla="*/ 83 h 268"/>
                  <a:gd name="T6" fmla="*/ 250 w 269"/>
                  <a:gd name="T7" fmla="*/ 66 h 268"/>
                  <a:gd name="T8" fmla="*/ 237 w 269"/>
                  <a:gd name="T9" fmla="*/ 49 h 268"/>
                  <a:gd name="T10" fmla="*/ 225 w 269"/>
                  <a:gd name="T11" fmla="*/ 35 h 268"/>
                  <a:gd name="T12" fmla="*/ 209 w 269"/>
                  <a:gd name="T13" fmla="*/ 22 h 268"/>
                  <a:gd name="T14" fmla="*/ 192 w 269"/>
                  <a:gd name="T15" fmla="*/ 13 h 268"/>
                  <a:gd name="T16" fmla="*/ 174 w 269"/>
                  <a:gd name="T17" fmla="*/ 5 h 268"/>
                  <a:gd name="T18" fmla="*/ 154 w 269"/>
                  <a:gd name="T19" fmla="*/ 1 h 268"/>
                  <a:gd name="T20" fmla="*/ 134 w 269"/>
                  <a:gd name="T21" fmla="*/ 0 h 268"/>
                  <a:gd name="T22" fmla="*/ 114 w 269"/>
                  <a:gd name="T23" fmla="*/ 1 h 268"/>
                  <a:gd name="T24" fmla="*/ 94 w 269"/>
                  <a:gd name="T25" fmla="*/ 5 h 268"/>
                  <a:gd name="T26" fmla="*/ 76 w 269"/>
                  <a:gd name="T27" fmla="*/ 13 h 268"/>
                  <a:gd name="T28" fmla="*/ 59 w 269"/>
                  <a:gd name="T29" fmla="*/ 22 h 268"/>
                  <a:gd name="T30" fmla="*/ 43 w 269"/>
                  <a:gd name="T31" fmla="*/ 35 h 268"/>
                  <a:gd name="T32" fmla="*/ 30 w 269"/>
                  <a:gd name="T33" fmla="*/ 49 h 268"/>
                  <a:gd name="T34" fmla="*/ 17 w 269"/>
                  <a:gd name="T35" fmla="*/ 66 h 268"/>
                  <a:gd name="T36" fmla="*/ 10 w 269"/>
                  <a:gd name="T37" fmla="*/ 83 h 268"/>
                  <a:gd name="T38" fmla="*/ 3 w 269"/>
                  <a:gd name="T39" fmla="*/ 103 h 268"/>
                  <a:gd name="T40" fmla="*/ 1 w 269"/>
                  <a:gd name="T41" fmla="*/ 123 h 268"/>
                  <a:gd name="T42" fmla="*/ 1 w 269"/>
                  <a:gd name="T43" fmla="*/ 143 h 268"/>
                  <a:gd name="T44" fmla="*/ 3 w 269"/>
                  <a:gd name="T45" fmla="*/ 163 h 268"/>
                  <a:gd name="T46" fmla="*/ 10 w 269"/>
                  <a:gd name="T47" fmla="*/ 182 h 268"/>
                  <a:gd name="T48" fmla="*/ 17 w 269"/>
                  <a:gd name="T49" fmla="*/ 200 h 268"/>
                  <a:gd name="T50" fmla="*/ 30 w 269"/>
                  <a:gd name="T51" fmla="*/ 217 h 268"/>
                  <a:gd name="T52" fmla="*/ 43 w 269"/>
                  <a:gd name="T53" fmla="*/ 231 h 268"/>
                  <a:gd name="T54" fmla="*/ 59 w 269"/>
                  <a:gd name="T55" fmla="*/ 244 h 268"/>
                  <a:gd name="T56" fmla="*/ 76 w 269"/>
                  <a:gd name="T57" fmla="*/ 253 h 268"/>
                  <a:gd name="T58" fmla="*/ 94 w 269"/>
                  <a:gd name="T59" fmla="*/ 260 h 268"/>
                  <a:gd name="T60" fmla="*/ 114 w 269"/>
                  <a:gd name="T61" fmla="*/ 265 h 268"/>
                  <a:gd name="T62" fmla="*/ 134 w 269"/>
                  <a:gd name="T63" fmla="*/ 267 h 268"/>
                  <a:gd name="T64" fmla="*/ 154 w 269"/>
                  <a:gd name="T65" fmla="*/ 265 h 268"/>
                  <a:gd name="T66" fmla="*/ 174 w 269"/>
                  <a:gd name="T67" fmla="*/ 260 h 268"/>
                  <a:gd name="T68" fmla="*/ 192 w 269"/>
                  <a:gd name="T69" fmla="*/ 253 h 268"/>
                  <a:gd name="T70" fmla="*/ 209 w 269"/>
                  <a:gd name="T71" fmla="*/ 244 h 268"/>
                  <a:gd name="T72" fmla="*/ 225 w 269"/>
                  <a:gd name="T73" fmla="*/ 231 h 268"/>
                  <a:gd name="T74" fmla="*/ 237 w 269"/>
                  <a:gd name="T75" fmla="*/ 217 h 268"/>
                  <a:gd name="T76" fmla="*/ 250 w 269"/>
                  <a:gd name="T77" fmla="*/ 200 h 268"/>
                  <a:gd name="T78" fmla="*/ 259 w 269"/>
                  <a:gd name="T79" fmla="*/ 182 h 268"/>
                  <a:gd name="T80" fmla="*/ 264 w 269"/>
                  <a:gd name="T81" fmla="*/ 163 h 268"/>
                  <a:gd name="T82" fmla="*/ 268 w 269"/>
                  <a:gd name="T83" fmla="*/ 143 h 2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68"/>
                  <a:gd name="T128" fmla="*/ 269 w 269"/>
                  <a:gd name="T129" fmla="*/ 268 h 2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68">
                    <a:moveTo>
                      <a:pt x="268" y="133"/>
                    </a:moveTo>
                    <a:lnTo>
                      <a:pt x="268" y="123"/>
                    </a:lnTo>
                    <a:lnTo>
                      <a:pt x="267" y="113"/>
                    </a:lnTo>
                    <a:lnTo>
                      <a:pt x="264" y="103"/>
                    </a:lnTo>
                    <a:lnTo>
                      <a:pt x="262" y="92"/>
                    </a:lnTo>
                    <a:lnTo>
                      <a:pt x="259" y="83"/>
                    </a:lnTo>
                    <a:lnTo>
                      <a:pt x="255" y="75"/>
                    </a:lnTo>
                    <a:lnTo>
                      <a:pt x="250" y="66"/>
                    </a:lnTo>
                    <a:lnTo>
                      <a:pt x="244" y="57"/>
                    </a:lnTo>
                    <a:lnTo>
                      <a:pt x="237" y="49"/>
                    </a:lnTo>
                    <a:lnTo>
                      <a:pt x="232" y="42"/>
                    </a:lnTo>
                    <a:lnTo>
                      <a:pt x="225" y="35"/>
                    </a:lnTo>
                    <a:lnTo>
                      <a:pt x="217" y="28"/>
                    </a:lnTo>
                    <a:lnTo>
                      <a:pt x="209" y="22"/>
                    </a:lnTo>
                    <a:lnTo>
                      <a:pt x="201" y="17"/>
                    </a:lnTo>
                    <a:lnTo>
                      <a:pt x="192" y="13"/>
                    </a:lnTo>
                    <a:lnTo>
                      <a:pt x="183" y="8"/>
                    </a:lnTo>
                    <a:lnTo>
                      <a:pt x="174" y="5"/>
                    </a:lnTo>
                    <a:lnTo>
                      <a:pt x="164" y="2"/>
                    </a:lnTo>
                    <a:lnTo>
                      <a:pt x="154" y="1"/>
                    </a:lnTo>
                    <a:lnTo>
                      <a:pt x="142" y="0"/>
                    </a:lnTo>
                    <a:lnTo>
                      <a:pt x="134" y="0"/>
                    </a:lnTo>
                    <a:lnTo>
                      <a:pt x="124" y="0"/>
                    </a:lnTo>
                    <a:lnTo>
                      <a:pt x="114" y="1"/>
                    </a:lnTo>
                    <a:lnTo>
                      <a:pt x="104" y="2"/>
                    </a:lnTo>
                    <a:lnTo>
                      <a:pt x="94" y="5"/>
                    </a:lnTo>
                    <a:lnTo>
                      <a:pt x="85" y="8"/>
                    </a:lnTo>
                    <a:lnTo>
                      <a:pt x="76" y="13"/>
                    </a:lnTo>
                    <a:lnTo>
                      <a:pt x="67" y="17"/>
                    </a:lnTo>
                    <a:lnTo>
                      <a:pt x="59" y="22"/>
                    </a:lnTo>
                    <a:lnTo>
                      <a:pt x="52" y="28"/>
                    </a:lnTo>
                    <a:lnTo>
                      <a:pt x="43" y="35"/>
                    </a:lnTo>
                    <a:lnTo>
                      <a:pt x="36" y="42"/>
                    </a:lnTo>
                    <a:lnTo>
                      <a:pt x="30" y="49"/>
                    </a:lnTo>
                    <a:lnTo>
                      <a:pt x="24" y="57"/>
                    </a:lnTo>
                    <a:lnTo>
                      <a:pt x="17" y="66"/>
                    </a:lnTo>
                    <a:lnTo>
                      <a:pt x="12" y="75"/>
                    </a:lnTo>
                    <a:lnTo>
                      <a:pt x="10" y="83"/>
                    </a:lnTo>
                    <a:lnTo>
                      <a:pt x="6" y="92"/>
                    </a:lnTo>
                    <a:lnTo>
                      <a:pt x="3" y="103"/>
                    </a:lnTo>
                    <a:lnTo>
                      <a:pt x="1" y="113"/>
                    </a:lnTo>
                    <a:lnTo>
                      <a:pt x="1" y="123"/>
                    </a:lnTo>
                    <a:lnTo>
                      <a:pt x="0" y="133"/>
                    </a:lnTo>
                    <a:lnTo>
                      <a:pt x="1" y="143"/>
                    </a:lnTo>
                    <a:lnTo>
                      <a:pt x="1" y="153"/>
                    </a:lnTo>
                    <a:lnTo>
                      <a:pt x="3" y="163"/>
                    </a:lnTo>
                    <a:lnTo>
                      <a:pt x="6" y="173"/>
                    </a:lnTo>
                    <a:lnTo>
                      <a:pt x="10" y="182"/>
                    </a:lnTo>
                    <a:lnTo>
                      <a:pt x="12" y="191"/>
                    </a:lnTo>
                    <a:lnTo>
                      <a:pt x="17" y="200"/>
                    </a:lnTo>
                    <a:lnTo>
                      <a:pt x="24" y="209"/>
                    </a:lnTo>
                    <a:lnTo>
                      <a:pt x="30" y="217"/>
                    </a:lnTo>
                    <a:lnTo>
                      <a:pt x="36" y="225"/>
                    </a:lnTo>
                    <a:lnTo>
                      <a:pt x="43" y="231"/>
                    </a:lnTo>
                    <a:lnTo>
                      <a:pt x="52" y="237"/>
                    </a:lnTo>
                    <a:lnTo>
                      <a:pt x="59" y="244"/>
                    </a:lnTo>
                    <a:lnTo>
                      <a:pt x="67" y="249"/>
                    </a:lnTo>
                    <a:lnTo>
                      <a:pt x="76" y="253"/>
                    </a:lnTo>
                    <a:lnTo>
                      <a:pt x="85" y="257"/>
                    </a:lnTo>
                    <a:lnTo>
                      <a:pt x="94" y="260"/>
                    </a:lnTo>
                    <a:lnTo>
                      <a:pt x="104" y="264"/>
                    </a:lnTo>
                    <a:lnTo>
                      <a:pt x="114" y="265"/>
                    </a:lnTo>
                    <a:lnTo>
                      <a:pt x="124" y="266"/>
                    </a:lnTo>
                    <a:lnTo>
                      <a:pt x="134" y="267"/>
                    </a:lnTo>
                    <a:lnTo>
                      <a:pt x="142" y="266"/>
                    </a:lnTo>
                    <a:lnTo>
                      <a:pt x="154" y="265"/>
                    </a:lnTo>
                    <a:lnTo>
                      <a:pt x="164" y="264"/>
                    </a:lnTo>
                    <a:lnTo>
                      <a:pt x="174" y="260"/>
                    </a:lnTo>
                    <a:lnTo>
                      <a:pt x="183" y="257"/>
                    </a:lnTo>
                    <a:lnTo>
                      <a:pt x="192" y="253"/>
                    </a:lnTo>
                    <a:lnTo>
                      <a:pt x="201" y="249"/>
                    </a:lnTo>
                    <a:lnTo>
                      <a:pt x="209" y="244"/>
                    </a:lnTo>
                    <a:lnTo>
                      <a:pt x="217" y="237"/>
                    </a:lnTo>
                    <a:lnTo>
                      <a:pt x="225" y="231"/>
                    </a:lnTo>
                    <a:lnTo>
                      <a:pt x="232" y="225"/>
                    </a:lnTo>
                    <a:lnTo>
                      <a:pt x="237" y="217"/>
                    </a:lnTo>
                    <a:lnTo>
                      <a:pt x="244" y="209"/>
                    </a:lnTo>
                    <a:lnTo>
                      <a:pt x="250" y="200"/>
                    </a:lnTo>
                    <a:lnTo>
                      <a:pt x="255" y="191"/>
                    </a:lnTo>
                    <a:lnTo>
                      <a:pt x="259" y="182"/>
                    </a:lnTo>
                    <a:lnTo>
                      <a:pt x="262" y="173"/>
                    </a:lnTo>
                    <a:lnTo>
                      <a:pt x="264" y="163"/>
                    </a:lnTo>
                    <a:lnTo>
                      <a:pt x="267" y="153"/>
                    </a:lnTo>
                    <a:lnTo>
                      <a:pt x="268" y="143"/>
                    </a:lnTo>
                    <a:lnTo>
                      <a:pt x="268" y="133"/>
                    </a:lnTo>
                  </a:path>
                </a:pathLst>
              </a:custGeom>
              <a:noFill/>
              <a:ln w="19050">
                <a:solidFill>
                  <a:srgbClr val="000000"/>
                </a:solidFill>
                <a:round/>
                <a:headEnd/>
                <a:tailEnd/>
              </a:ln>
            </p:spPr>
            <p:txBody>
              <a:bodyPr lIns="0" tIns="0" rIns="0" bIns="0"/>
              <a:lstStyle/>
              <a:p>
                <a:endParaRPr lang="en-US" dirty="0"/>
              </a:p>
            </p:txBody>
          </p:sp>
          <p:sp>
            <p:nvSpPr>
              <p:cNvPr id="23641" name="Freeform 8"/>
              <p:cNvSpPr>
                <a:spLocks/>
              </p:cNvSpPr>
              <p:nvPr/>
            </p:nvSpPr>
            <p:spPr bwMode="auto">
              <a:xfrm>
                <a:off x="3044" y="1743"/>
                <a:ext cx="93" cy="47"/>
              </a:xfrm>
              <a:custGeom>
                <a:avLst/>
                <a:gdLst>
                  <a:gd name="T0" fmla="*/ 0 w 93"/>
                  <a:gd name="T1" fmla="*/ 46 h 47"/>
                  <a:gd name="T2" fmla="*/ 0 w 93"/>
                  <a:gd name="T3" fmla="*/ 46 h 47"/>
                  <a:gd name="T4" fmla="*/ 0 w 93"/>
                  <a:gd name="T5" fmla="*/ 43 h 47"/>
                  <a:gd name="T6" fmla="*/ 0 w 93"/>
                  <a:gd name="T7" fmla="*/ 40 h 47"/>
                  <a:gd name="T8" fmla="*/ 1 w 93"/>
                  <a:gd name="T9" fmla="*/ 37 h 47"/>
                  <a:gd name="T10" fmla="*/ 1 w 93"/>
                  <a:gd name="T11" fmla="*/ 35 h 47"/>
                  <a:gd name="T12" fmla="*/ 3 w 93"/>
                  <a:gd name="T13" fmla="*/ 31 h 47"/>
                  <a:gd name="T14" fmla="*/ 4 w 93"/>
                  <a:gd name="T15" fmla="*/ 29 h 47"/>
                  <a:gd name="T16" fmla="*/ 5 w 93"/>
                  <a:gd name="T17" fmla="*/ 26 h 47"/>
                  <a:gd name="T18" fmla="*/ 6 w 93"/>
                  <a:gd name="T19" fmla="*/ 23 h 47"/>
                  <a:gd name="T20" fmla="*/ 7 w 93"/>
                  <a:gd name="T21" fmla="*/ 21 h 47"/>
                  <a:gd name="T22" fmla="*/ 9 w 93"/>
                  <a:gd name="T23" fmla="*/ 19 h 47"/>
                  <a:gd name="T24" fmla="*/ 11 w 93"/>
                  <a:gd name="T25" fmla="*/ 17 h 47"/>
                  <a:gd name="T26" fmla="*/ 14 w 93"/>
                  <a:gd name="T27" fmla="*/ 15 h 47"/>
                  <a:gd name="T28" fmla="*/ 15 w 93"/>
                  <a:gd name="T29" fmla="*/ 13 h 47"/>
                  <a:gd name="T30" fmla="*/ 16 w 93"/>
                  <a:gd name="T31" fmla="*/ 10 h 47"/>
                  <a:gd name="T32" fmla="*/ 20 w 93"/>
                  <a:gd name="T33" fmla="*/ 10 h 47"/>
                  <a:gd name="T34" fmla="*/ 22 w 93"/>
                  <a:gd name="T35" fmla="*/ 7 h 47"/>
                  <a:gd name="T36" fmla="*/ 25 w 93"/>
                  <a:gd name="T37" fmla="*/ 6 h 47"/>
                  <a:gd name="T38" fmla="*/ 27 w 93"/>
                  <a:gd name="T39" fmla="*/ 5 h 47"/>
                  <a:gd name="T40" fmla="*/ 30 w 93"/>
                  <a:gd name="T41" fmla="*/ 3 h 47"/>
                  <a:gd name="T42" fmla="*/ 32 w 93"/>
                  <a:gd name="T43" fmla="*/ 2 h 47"/>
                  <a:gd name="T44" fmla="*/ 34 w 93"/>
                  <a:gd name="T45" fmla="*/ 2 h 47"/>
                  <a:gd name="T46" fmla="*/ 38 w 93"/>
                  <a:gd name="T47" fmla="*/ 0 h 47"/>
                  <a:gd name="T48" fmla="*/ 40 w 93"/>
                  <a:gd name="T49" fmla="*/ 0 h 47"/>
                  <a:gd name="T50" fmla="*/ 43 w 93"/>
                  <a:gd name="T51" fmla="*/ 0 h 47"/>
                  <a:gd name="T52" fmla="*/ 45 w 93"/>
                  <a:gd name="T53" fmla="*/ 0 h 47"/>
                  <a:gd name="T54" fmla="*/ 49 w 93"/>
                  <a:gd name="T55" fmla="*/ 0 h 47"/>
                  <a:gd name="T56" fmla="*/ 52 w 93"/>
                  <a:gd name="T57" fmla="*/ 0 h 47"/>
                  <a:gd name="T58" fmla="*/ 54 w 93"/>
                  <a:gd name="T59" fmla="*/ 0 h 47"/>
                  <a:gd name="T60" fmla="*/ 58 w 93"/>
                  <a:gd name="T61" fmla="*/ 2 h 47"/>
                  <a:gd name="T62" fmla="*/ 61 w 93"/>
                  <a:gd name="T63" fmla="*/ 2 h 47"/>
                  <a:gd name="T64" fmla="*/ 63 w 93"/>
                  <a:gd name="T65" fmla="*/ 3 h 47"/>
                  <a:gd name="T66" fmla="*/ 66 w 93"/>
                  <a:gd name="T67" fmla="*/ 5 h 47"/>
                  <a:gd name="T68" fmla="*/ 68 w 93"/>
                  <a:gd name="T69" fmla="*/ 6 h 47"/>
                  <a:gd name="T70" fmla="*/ 71 w 93"/>
                  <a:gd name="T71" fmla="*/ 7 h 47"/>
                  <a:gd name="T72" fmla="*/ 73 w 93"/>
                  <a:gd name="T73" fmla="*/ 10 h 47"/>
                  <a:gd name="T74" fmla="*/ 76 w 93"/>
                  <a:gd name="T75" fmla="*/ 10 h 47"/>
                  <a:gd name="T76" fmla="*/ 77 w 93"/>
                  <a:gd name="T77" fmla="*/ 13 h 47"/>
                  <a:gd name="T78" fmla="*/ 80 w 93"/>
                  <a:gd name="T79" fmla="*/ 15 h 47"/>
                  <a:gd name="T80" fmla="*/ 82 w 93"/>
                  <a:gd name="T81" fmla="*/ 17 h 47"/>
                  <a:gd name="T82" fmla="*/ 84 w 93"/>
                  <a:gd name="T83" fmla="*/ 19 h 47"/>
                  <a:gd name="T84" fmla="*/ 85 w 93"/>
                  <a:gd name="T85" fmla="*/ 21 h 47"/>
                  <a:gd name="T86" fmla="*/ 87 w 93"/>
                  <a:gd name="T87" fmla="*/ 23 h 47"/>
                  <a:gd name="T88" fmla="*/ 88 w 93"/>
                  <a:gd name="T89" fmla="*/ 26 h 47"/>
                  <a:gd name="T90" fmla="*/ 88 w 93"/>
                  <a:gd name="T91" fmla="*/ 29 h 47"/>
                  <a:gd name="T92" fmla="*/ 91 w 93"/>
                  <a:gd name="T93" fmla="*/ 31 h 47"/>
                  <a:gd name="T94" fmla="*/ 91 w 93"/>
                  <a:gd name="T95" fmla="*/ 35 h 47"/>
                  <a:gd name="T96" fmla="*/ 92 w 93"/>
                  <a:gd name="T97" fmla="*/ 37 h 47"/>
                  <a:gd name="T98" fmla="*/ 92 w 93"/>
                  <a:gd name="T99" fmla="*/ 40 h 47"/>
                  <a:gd name="T100" fmla="*/ 92 w 93"/>
                  <a:gd name="T101" fmla="*/ 43 h 47"/>
                  <a:gd name="T102" fmla="*/ 92 w 93"/>
                  <a:gd name="T103" fmla="*/ 46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7"/>
                  <a:gd name="T158" fmla="*/ 93 w 93"/>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7">
                    <a:moveTo>
                      <a:pt x="0" y="46"/>
                    </a:moveTo>
                    <a:lnTo>
                      <a:pt x="0" y="46"/>
                    </a:lnTo>
                    <a:lnTo>
                      <a:pt x="0" y="43"/>
                    </a:lnTo>
                    <a:lnTo>
                      <a:pt x="0" y="40"/>
                    </a:lnTo>
                    <a:lnTo>
                      <a:pt x="1" y="37"/>
                    </a:lnTo>
                    <a:lnTo>
                      <a:pt x="1" y="35"/>
                    </a:lnTo>
                    <a:lnTo>
                      <a:pt x="3" y="31"/>
                    </a:lnTo>
                    <a:lnTo>
                      <a:pt x="4" y="29"/>
                    </a:lnTo>
                    <a:lnTo>
                      <a:pt x="5" y="26"/>
                    </a:lnTo>
                    <a:lnTo>
                      <a:pt x="6" y="23"/>
                    </a:lnTo>
                    <a:lnTo>
                      <a:pt x="7" y="21"/>
                    </a:lnTo>
                    <a:lnTo>
                      <a:pt x="9" y="19"/>
                    </a:lnTo>
                    <a:lnTo>
                      <a:pt x="11" y="17"/>
                    </a:lnTo>
                    <a:lnTo>
                      <a:pt x="14" y="15"/>
                    </a:lnTo>
                    <a:lnTo>
                      <a:pt x="15" y="13"/>
                    </a:lnTo>
                    <a:lnTo>
                      <a:pt x="16" y="10"/>
                    </a:lnTo>
                    <a:lnTo>
                      <a:pt x="20" y="10"/>
                    </a:lnTo>
                    <a:lnTo>
                      <a:pt x="22" y="7"/>
                    </a:lnTo>
                    <a:lnTo>
                      <a:pt x="25" y="6"/>
                    </a:lnTo>
                    <a:lnTo>
                      <a:pt x="27" y="5"/>
                    </a:lnTo>
                    <a:lnTo>
                      <a:pt x="30" y="3"/>
                    </a:lnTo>
                    <a:lnTo>
                      <a:pt x="32" y="2"/>
                    </a:lnTo>
                    <a:lnTo>
                      <a:pt x="34" y="2"/>
                    </a:lnTo>
                    <a:lnTo>
                      <a:pt x="38" y="0"/>
                    </a:lnTo>
                    <a:lnTo>
                      <a:pt x="40" y="0"/>
                    </a:lnTo>
                    <a:lnTo>
                      <a:pt x="43" y="0"/>
                    </a:lnTo>
                    <a:lnTo>
                      <a:pt x="45" y="0"/>
                    </a:lnTo>
                    <a:lnTo>
                      <a:pt x="49" y="0"/>
                    </a:lnTo>
                    <a:lnTo>
                      <a:pt x="52" y="0"/>
                    </a:lnTo>
                    <a:lnTo>
                      <a:pt x="54" y="0"/>
                    </a:lnTo>
                    <a:lnTo>
                      <a:pt x="58" y="2"/>
                    </a:lnTo>
                    <a:lnTo>
                      <a:pt x="61" y="2"/>
                    </a:lnTo>
                    <a:lnTo>
                      <a:pt x="63" y="3"/>
                    </a:lnTo>
                    <a:lnTo>
                      <a:pt x="66" y="5"/>
                    </a:lnTo>
                    <a:lnTo>
                      <a:pt x="68" y="6"/>
                    </a:lnTo>
                    <a:lnTo>
                      <a:pt x="71" y="7"/>
                    </a:lnTo>
                    <a:lnTo>
                      <a:pt x="73" y="10"/>
                    </a:lnTo>
                    <a:lnTo>
                      <a:pt x="76" y="10"/>
                    </a:lnTo>
                    <a:lnTo>
                      <a:pt x="77" y="13"/>
                    </a:lnTo>
                    <a:lnTo>
                      <a:pt x="80" y="15"/>
                    </a:lnTo>
                    <a:lnTo>
                      <a:pt x="82" y="17"/>
                    </a:lnTo>
                    <a:lnTo>
                      <a:pt x="84" y="19"/>
                    </a:lnTo>
                    <a:lnTo>
                      <a:pt x="85" y="21"/>
                    </a:lnTo>
                    <a:lnTo>
                      <a:pt x="87" y="23"/>
                    </a:lnTo>
                    <a:lnTo>
                      <a:pt x="88" y="26"/>
                    </a:lnTo>
                    <a:lnTo>
                      <a:pt x="88" y="29"/>
                    </a:lnTo>
                    <a:lnTo>
                      <a:pt x="91" y="31"/>
                    </a:lnTo>
                    <a:lnTo>
                      <a:pt x="91" y="35"/>
                    </a:lnTo>
                    <a:lnTo>
                      <a:pt x="92" y="37"/>
                    </a:lnTo>
                    <a:lnTo>
                      <a:pt x="92" y="40"/>
                    </a:lnTo>
                    <a:lnTo>
                      <a:pt x="92" y="43"/>
                    </a:lnTo>
                    <a:lnTo>
                      <a:pt x="92" y="46"/>
                    </a:lnTo>
                  </a:path>
                </a:pathLst>
              </a:custGeom>
              <a:noFill/>
              <a:ln w="19050">
                <a:solidFill>
                  <a:srgbClr val="000000"/>
                </a:solidFill>
                <a:round/>
                <a:headEnd/>
                <a:tailEnd/>
              </a:ln>
            </p:spPr>
            <p:txBody>
              <a:bodyPr lIns="0" tIns="0" rIns="0" bIns="0"/>
              <a:lstStyle/>
              <a:p>
                <a:endParaRPr lang="en-US" dirty="0"/>
              </a:p>
            </p:txBody>
          </p:sp>
          <p:sp>
            <p:nvSpPr>
              <p:cNvPr id="23642" name="Freeform 9"/>
              <p:cNvSpPr>
                <a:spLocks/>
              </p:cNvSpPr>
              <p:nvPr/>
            </p:nvSpPr>
            <p:spPr bwMode="auto">
              <a:xfrm>
                <a:off x="3136" y="1789"/>
                <a:ext cx="93" cy="47"/>
              </a:xfrm>
              <a:custGeom>
                <a:avLst/>
                <a:gdLst>
                  <a:gd name="T0" fmla="*/ 0 w 93"/>
                  <a:gd name="T1" fmla="*/ 0 h 47"/>
                  <a:gd name="T2" fmla="*/ 0 w 93"/>
                  <a:gd name="T3" fmla="*/ 0 h 47"/>
                  <a:gd name="T4" fmla="*/ 0 w 93"/>
                  <a:gd name="T5" fmla="*/ 4 h 47"/>
                  <a:gd name="T6" fmla="*/ 0 w 93"/>
                  <a:gd name="T7" fmla="*/ 6 h 47"/>
                  <a:gd name="T8" fmla="*/ 1 w 93"/>
                  <a:gd name="T9" fmla="*/ 9 h 47"/>
                  <a:gd name="T10" fmla="*/ 2 w 93"/>
                  <a:gd name="T11" fmla="*/ 12 h 47"/>
                  <a:gd name="T12" fmla="*/ 2 w 93"/>
                  <a:gd name="T13" fmla="*/ 15 h 47"/>
                  <a:gd name="T14" fmla="*/ 4 w 93"/>
                  <a:gd name="T15" fmla="*/ 17 h 47"/>
                  <a:gd name="T16" fmla="*/ 4 w 93"/>
                  <a:gd name="T17" fmla="*/ 20 h 47"/>
                  <a:gd name="T18" fmla="*/ 6 w 93"/>
                  <a:gd name="T19" fmla="*/ 23 h 47"/>
                  <a:gd name="T20" fmla="*/ 7 w 93"/>
                  <a:gd name="T21" fmla="*/ 25 h 47"/>
                  <a:gd name="T22" fmla="*/ 9 w 93"/>
                  <a:gd name="T23" fmla="*/ 27 h 47"/>
                  <a:gd name="T24" fmla="*/ 11 w 93"/>
                  <a:gd name="T25" fmla="*/ 29 h 47"/>
                  <a:gd name="T26" fmla="*/ 12 w 93"/>
                  <a:gd name="T27" fmla="*/ 32 h 47"/>
                  <a:gd name="T28" fmla="*/ 16 w 93"/>
                  <a:gd name="T29" fmla="*/ 33 h 47"/>
                  <a:gd name="T30" fmla="*/ 17 w 93"/>
                  <a:gd name="T31" fmla="*/ 35 h 47"/>
                  <a:gd name="T32" fmla="*/ 18 w 93"/>
                  <a:gd name="T33" fmla="*/ 37 h 47"/>
                  <a:gd name="T34" fmla="*/ 21 w 93"/>
                  <a:gd name="T35" fmla="*/ 39 h 47"/>
                  <a:gd name="T36" fmla="*/ 24 w 93"/>
                  <a:gd name="T37" fmla="*/ 40 h 47"/>
                  <a:gd name="T38" fmla="*/ 27 w 93"/>
                  <a:gd name="T39" fmla="*/ 42 h 47"/>
                  <a:gd name="T40" fmla="*/ 29 w 93"/>
                  <a:gd name="T41" fmla="*/ 43 h 47"/>
                  <a:gd name="T42" fmla="*/ 31 w 93"/>
                  <a:gd name="T43" fmla="*/ 43 h 47"/>
                  <a:gd name="T44" fmla="*/ 34 w 93"/>
                  <a:gd name="T45" fmla="*/ 45 h 47"/>
                  <a:gd name="T46" fmla="*/ 38 w 93"/>
                  <a:gd name="T47" fmla="*/ 45 h 47"/>
                  <a:gd name="T48" fmla="*/ 40 w 93"/>
                  <a:gd name="T49" fmla="*/ 46 h 47"/>
                  <a:gd name="T50" fmla="*/ 44 w 93"/>
                  <a:gd name="T51" fmla="*/ 46 h 47"/>
                  <a:gd name="T52" fmla="*/ 46 w 93"/>
                  <a:gd name="T53" fmla="*/ 46 h 47"/>
                  <a:gd name="T54" fmla="*/ 49 w 93"/>
                  <a:gd name="T55" fmla="*/ 46 h 47"/>
                  <a:gd name="T56" fmla="*/ 51 w 93"/>
                  <a:gd name="T57" fmla="*/ 46 h 47"/>
                  <a:gd name="T58" fmla="*/ 54 w 93"/>
                  <a:gd name="T59" fmla="*/ 45 h 47"/>
                  <a:gd name="T60" fmla="*/ 59 w 93"/>
                  <a:gd name="T61" fmla="*/ 45 h 47"/>
                  <a:gd name="T62" fmla="*/ 60 w 93"/>
                  <a:gd name="T63" fmla="*/ 43 h 47"/>
                  <a:gd name="T64" fmla="*/ 64 w 93"/>
                  <a:gd name="T65" fmla="*/ 43 h 47"/>
                  <a:gd name="T66" fmla="*/ 65 w 93"/>
                  <a:gd name="T67" fmla="*/ 42 h 47"/>
                  <a:gd name="T68" fmla="*/ 68 w 93"/>
                  <a:gd name="T69" fmla="*/ 40 h 47"/>
                  <a:gd name="T70" fmla="*/ 71 w 93"/>
                  <a:gd name="T71" fmla="*/ 39 h 47"/>
                  <a:gd name="T72" fmla="*/ 72 w 93"/>
                  <a:gd name="T73" fmla="*/ 37 h 47"/>
                  <a:gd name="T74" fmla="*/ 76 w 93"/>
                  <a:gd name="T75" fmla="*/ 35 h 47"/>
                  <a:gd name="T76" fmla="*/ 78 w 93"/>
                  <a:gd name="T77" fmla="*/ 33 h 47"/>
                  <a:gd name="T78" fmla="*/ 79 w 93"/>
                  <a:gd name="T79" fmla="*/ 32 h 47"/>
                  <a:gd name="T80" fmla="*/ 81 w 93"/>
                  <a:gd name="T81" fmla="*/ 29 h 47"/>
                  <a:gd name="T82" fmla="*/ 83 w 93"/>
                  <a:gd name="T83" fmla="*/ 27 h 47"/>
                  <a:gd name="T84" fmla="*/ 84 w 93"/>
                  <a:gd name="T85" fmla="*/ 25 h 47"/>
                  <a:gd name="T86" fmla="*/ 86 w 93"/>
                  <a:gd name="T87" fmla="*/ 23 h 47"/>
                  <a:gd name="T88" fmla="*/ 87 w 93"/>
                  <a:gd name="T89" fmla="*/ 20 h 47"/>
                  <a:gd name="T90" fmla="*/ 88 w 93"/>
                  <a:gd name="T91" fmla="*/ 17 h 47"/>
                  <a:gd name="T92" fmla="*/ 90 w 93"/>
                  <a:gd name="T93" fmla="*/ 15 h 47"/>
                  <a:gd name="T94" fmla="*/ 90 w 93"/>
                  <a:gd name="T95" fmla="*/ 12 h 47"/>
                  <a:gd name="T96" fmla="*/ 91 w 93"/>
                  <a:gd name="T97" fmla="*/ 9 h 47"/>
                  <a:gd name="T98" fmla="*/ 92 w 93"/>
                  <a:gd name="T99" fmla="*/ 6 h 47"/>
                  <a:gd name="T100" fmla="*/ 92 w 93"/>
                  <a:gd name="T101" fmla="*/ 4 h 47"/>
                  <a:gd name="T102" fmla="*/ 92 w 93"/>
                  <a:gd name="T103" fmla="*/ 0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7"/>
                  <a:gd name="T158" fmla="*/ 93 w 93"/>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7">
                    <a:moveTo>
                      <a:pt x="0" y="0"/>
                    </a:moveTo>
                    <a:lnTo>
                      <a:pt x="0" y="0"/>
                    </a:lnTo>
                    <a:lnTo>
                      <a:pt x="0" y="4"/>
                    </a:lnTo>
                    <a:lnTo>
                      <a:pt x="0" y="6"/>
                    </a:lnTo>
                    <a:lnTo>
                      <a:pt x="1" y="9"/>
                    </a:lnTo>
                    <a:lnTo>
                      <a:pt x="2" y="12"/>
                    </a:lnTo>
                    <a:lnTo>
                      <a:pt x="2" y="15"/>
                    </a:lnTo>
                    <a:lnTo>
                      <a:pt x="4" y="17"/>
                    </a:lnTo>
                    <a:lnTo>
                      <a:pt x="4" y="20"/>
                    </a:lnTo>
                    <a:lnTo>
                      <a:pt x="6" y="23"/>
                    </a:lnTo>
                    <a:lnTo>
                      <a:pt x="7" y="25"/>
                    </a:lnTo>
                    <a:lnTo>
                      <a:pt x="9" y="27"/>
                    </a:lnTo>
                    <a:lnTo>
                      <a:pt x="11" y="29"/>
                    </a:lnTo>
                    <a:lnTo>
                      <a:pt x="12" y="32"/>
                    </a:lnTo>
                    <a:lnTo>
                      <a:pt x="16" y="33"/>
                    </a:lnTo>
                    <a:lnTo>
                      <a:pt x="17" y="35"/>
                    </a:lnTo>
                    <a:lnTo>
                      <a:pt x="18" y="37"/>
                    </a:lnTo>
                    <a:lnTo>
                      <a:pt x="21" y="39"/>
                    </a:lnTo>
                    <a:lnTo>
                      <a:pt x="24" y="40"/>
                    </a:lnTo>
                    <a:lnTo>
                      <a:pt x="27" y="42"/>
                    </a:lnTo>
                    <a:lnTo>
                      <a:pt x="29" y="43"/>
                    </a:lnTo>
                    <a:lnTo>
                      <a:pt x="31" y="43"/>
                    </a:lnTo>
                    <a:lnTo>
                      <a:pt x="34" y="45"/>
                    </a:lnTo>
                    <a:lnTo>
                      <a:pt x="38" y="45"/>
                    </a:lnTo>
                    <a:lnTo>
                      <a:pt x="40" y="46"/>
                    </a:lnTo>
                    <a:lnTo>
                      <a:pt x="44" y="46"/>
                    </a:lnTo>
                    <a:lnTo>
                      <a:pt x="46" y="46"/>
                    </a:lnTo>
                    <a:lnTo>
                      <a:pt x="49" y="46"/>
                    </a:lnTo>
                    <a:lnTo>
                      <a:pt x="51" y="46"/>
                    </a:lnTo>
                    <a:lnTo>
                      <a:pt x="54" y="45"/>
                    </a:lnTo>
                    <a:lnTo>
                      <a:pt x="59" y="45"/>
                    </a:lnTo>
                    <a:lnTo>
                      <a:pt x="60" y="43"/>
                    </a:lnTo>
                    <a:lnTo>
                      <a:pt x="64" y="43"/>
                    </a:lnTo>
                    <a:lnTo>
                      <a:pt x="65" y="42"/>
                    </a:lnTo>
                    <a:lnTo>
                      <a:pt x="68" y="40"/>
                    </a:lnTo>
                    <a:lnTo>
                      <a:pt x="71" y="39"/>
                    </a:lnTo>
                    <a:lnTo>
                      <a:pt x="72" y="37"/>
                    </a:lnTo>
                    <a:lnTo>
                      <a:pt x="76" y="35"/>
                    </a:lnTo>
                    <a:lnTo>
                      <a:pt x="78" y="33"/>
                    </a:lnTo>
                    <a:lnTo>
                      <a:pt x="79" y="32"/>
                    </a:lnTo>
                    <a:lnTo>
                      <a:pt x="81" y="29"/>
                    </a:lnTo>
                    <a:lnTo>
                      <a:pt x="83" y="27"/>
                    </a:lnTo>
                    <a:lnTo>
                      <a:pt x="84" y="25"/>
                    </a:lnTo>
                    <a:lnTo>
                      <a:pt x="86" y="23"/>
                    </a:lnTo>
                    <a:lnTo>
                      <a:pt x="87" y="20"/>
                    </a:lnTo>
                    <a:lnTo>
                      <a:pt x="88" y="17"/>
                    </a:lnTo>
                    <a:lnTo>
                      <a:pt x="90" y="15"/>
                    </a:lnTo>
                    <a:lnTo>
                      <a:pt x="90" y="12"/>
                    </a:lnTo>
                    <a:lnTo>
                      <a:pt x="91" y="9"/>
                    </a:lnTo>
                    <a:lnTo>
                      <a:pt x="92" y="6"/>
                    </a:lnTo>
                    <a:lnTo>
                      <a:pt x="92" y="4"/>
                    </a:lnTo>
                    <a:lnTo>
                      <a:pt x="92" y="0"/>
                    </a:lnTo>
                  </a:path>
                </a:pathLst>
              </a:custGeom>
              <a:noFill/>
              <a:ln w="19050">
                <a:solidFill>
                  <a:srgbClr val="000000"/>
                </a:solidFill>
                <a:round/>
                <a:headEnd/>
                <a:tailEnd/>
              </a:ln>
            </p:spPr>
            <p:txBody>
              <a:bodyPr lIns="0" tIns="0" rIns="0" bIns="0"/>
              <a:lstStyle/>
              <a:p>
                <a:endParaRPr lang="en-US" dirty="0"/>
              </a:p>
            </p:txBody>
          </p:sp>
        </p:grpSp>
        <p:grpSp>
          <p:nvGrpSpPr>
            <p:cNvPr id="5" name="Group 10"/>
            <p:cNvGrpSpPr>
              <a:grpSpLocks/>
            </p:cNvGrpSpPr>
            <p:nvPr/>
          </p:nvGrpSpPr>
          <p:grpSpPr bwMode="auto">
            <a:xfrm>
              <a:off x="4025" y="944"/>
              <a:ext cx="323" cy="279"/>
              <a:chOff x="3813" y="1652"/>
              <a:chExt cx="355" cy="316"/>
            </a:xfrm>
          </p:grpSpPr>
          <p:sp>
            <p:nvSpPr>
              <p:cNvPr id="23638" name="Freeform 11"/>
              <p:cNvSpPr>
                <a:spLocks/>
              </p:cNvSpPr>
              <p:nvPr/>
            </p:nvSpPr>
            <p:spPr bwMode="auto">
              <a:xfrm>
                <a:off x="3813" y="1652"/>
                <a:ext cx="355" cy="316"/>
              </a:xfrm>
              <a:custGeom>
                <a:avLst/>
                <a:gdLst>
                  <a:gd name="T0" fmla="*/ 354 w 355"/>
                  <a:gd name="T1" fmla="*/ 0 h 316"/>
                  <a:gd name="T2" fmla="*/ 354 w 355"/>
                  <a:gd name="T3" fmla="*/ 315 h 316"/>
                  <a:gd name="T4" fmla="*/ 0 w 355"/>
                  <a:gd name="T5" fmla="*/ 315 h 316"/>
                  <a:gd name="T6" fmla="*/ 0 w 355"/>
                  <a:gd name="T7" fmla="*/ 0 h 316"/>
                  <a:gd name="T8" fmla="*/ 354 w 355"/>
                  <a:gd name="T9" fmla="*/ 0 h 316"/>
                  <a:gd name="T10" fmla="*/ 0 60000 65536"/>
                  <a:gd name="T11" fmla="*/ 0 60000 65536"/>
                  <a:gd name="T12" fmla="*/ 0 60000 65536"/>
                  <a:gd name="T13" fmla="*/ 0 60000 65536"/>
                  <a:gd name="T14" fmla="*/ 0 60000 65536"/>
                  <a:gd name="T15" fmla="*/ 0 w 355"/>
                  <a:gd name="T16" fmla="*/ 0 h 316"/>
                  <a:gd name="T17" fmla="*/ 355 w 355"/>
                  <a:gd name="T18" fmla="*/ 316 h 316"/>
                </a:gdLst>
                <a:ahLst/>
                <a:cxnLst>
                  <a:cxn ang="T10">
                    <a:pos x="T0" y="T1"/>
                  </a:cxn>
                  <a:cxn ang="T11">
                    <a:pos x="T2" y="T3"/>
                  </a:cxn>
                  <a:cxn ang="T12">
                    <a:pos x="T4" y="T5"/>
                  </a:cxn>
                  <a:cxn ang="T13">
                    <a:pos x="T6" y="T7"/>
                  </a:cxn>
                  <a:cxn ang="T14">
                    <a:pos x="T8" y="T9"/>
                  </a:cxn>
                </a:cxnLst>
                <a:rect l="T15" t="T16" r="T17" b="T18"/>
                <a:pathLst>
                  <a:path w="355" h="316">
                    <a:moveTo>
                      <a:pt x="354" y="0"/>
                    </a:moveTo>
                    <a:lnTo>
                      <a:pt x="354" y="315"/>
                    </a:lnTo>
                    <a:lnTo>
                      <a:pt x="0" y="315"/>
                    </a:lnTo>
                    <a:lnTo>
                      <a:pt x="0" y="0"/>
                    </a:lnTo>
                    <a:lnTo>
                      <a:pt x="354" y="0"/>
                    </a:lnTo>
                  </a:path>
                </a:pathLst>
              </a:custGeom>
              <a:noFill/>
              <a:ln w="19050">
                <a:solidFill>
                  <a:srgbClr val="000000"/>
                </a:solidFill>
                <a:round/>
                <a:headEnd/>
                <a:tailEnd/>
              </a:ln>
            </p:spPr>
            <p:txBody>
              <a:bodyPr lIns="0" tIns="0" rIns="0" bIns="0"/>
              <a:lstStyle/>
              <a:p>
                <a:endParaRPr lang="en-US" dirty="0"/>
              </a:p>
            </p:txBody>
          </p:sp>
          <p:sp>
            <p:nvSpPr>
              <p:cNvPr id="23639" name="Freeform 12"/>
              <p:cNvSpPr>
                <a:spLocks/>
              </p:cNvSpPr>
              <p:nvPr/>
            </p:nvSpPr>
            <p:spPr bwMode="auto">
              <a:xfrm>
                <a:off x="3850" y="1731"/>
                <a:ext cx="299" cy="139"/>
              </a:xfrm>
              <a:custGeom>
                <a:avLst/>
                <a:gdLst>
                  <a:gd name="T0" fmla="*/ 0 w 299"/>
                  <a:gd name="T1" fmla="*/ 138 h 139"/>
                  <a:gd name="T2" fmla="*/ 56 w 299"/>
                  <a:gd name="T3" fmla="*/ 138 h 139"/>
                  <a:gd name="T4" fmla="*/ 224 w 299"/>
                  <a:gd name="T5" fmla="*/ 0 h 139"/>
                  <a:gd name="T6" fmla="*/ 243 w 299"/>
                  <a:gd name="T7" fmla="*/ 138 h 139"/>
                  <a:gd name="T8" fmla="*/ 298 w 299"/>
                  <a:gd name="T9" fmla="*/ 138 h 139"/>
                  <a:gd name="T10" fmla="*/ 0 60000 65536"/>
                  <a:gd name="T11" fmla="*/ 0 60000 65536"/>
                  <a:gd name="T12" fmla="*/ 0 60000 65536"/>
                  <a:gd name="T13" fmla="*/ 0 60000 65536"/>
                  <a:gd name="T14" fmla="*/ 0 60000 65536"/>
                  <a:gd name="T15" fmla="*/ 0 w 299"/>
                  <a:gd name="T16" fmla="*/ 0 h 139"/>
                  <a:gd name="T17" fmla="*/ 299 w 299"/>
                  <a:gd name="T18" fmla="*/ 139 h 139"/>
                </a:gdLst>
                <a:ahLst/>
                <a:cxnLst>
                  <a:cxn ang="T10">
                    <a:pos x="T0" y="T1"/>
                  </a:cxn>
                  <a:cxn ang="T11">
                    <a:pos x="T2" y="T3"/>
                  </a:cxn>
                  <a:cxn ang="T12">
                    <a:pos x="T4" y="T5"/>
                  </a:cxn>
                  <a:cxn ang="T13">
                    <a:pos x="T6" y="T7"/>
                  </a:cxn>
                  <a:cxn ang="T14">
                    <a:pos x="T8" y="T9"/>
                  </a:cxn>
                </a:cxnLst>
                <a:rect l="T15" t="T16" r="T17" b="T18"/>
                <a:pathLst>
                  <a:path w="299" h="139">
                    <a:moveTo>
                      <a:pt x="0" y="138"/>
                    </a:moveTo>
                    <a:lnTo>
                      <a:pt x="56" y="138"/>
                    </a:lnTo>
                    <a:lnTo>
                      <a:pt x="224" y="0"/>
                    </a:lnTo>
                    <a:lnTo>
                      <a:pt x="243" y="138"/>
                    </a:lnTo>
                    <a:lnTo>
                      <a:pt x="298" y="138"/>
                    </a:lnTo>
                  </a:path>
                </a:pathLst>
              </a:custGeom>
              <a:noFill/>
              <a:ln w="19050">
                <a:solidFill>
                  <a:srgbClr val="000000"/>
                </a:solidFill>
                <a:round/>
                <a:headEnd/>
                <a:tailEnd/>
              </a:ln>
            </p:spPr>
            <p:txBody>
              <a:bodyPr lIns="0" tIns="0" rIns="0" bIns="0"/>
              <a:lstStyle/>
              <a:p>
                <a:endParaRPr lang="en-US" dirty="0"/>
              </a:p>
            </p:txBody>
          </p:sp>
        </p:grpSp>
        <p:grpSp>
          <p:nvGrpSpPr>
            <p:cNvPr id="6" name="Group 13"/>
            <p:cNvGrpSpPr>
              <a:grpSpLocks/>
            </p:cNvGrpSpPr>
            <p:nvPr/>
          </p:nvGrpSpPr>
          <p:grpSpPr bwMode="auto">
            <a:xfrm>
              <a:off x="4888" y="445"/>
              <a:ext cx="243" cy="236"/>
              <a:chOff x="4762" y="1086"/>
              <a:chExt cx="268" cy="268"/>
            </a:xfrm>
          </p:grpSpPr>
          <p:sp>
            <p:nvSpPr>
              <p:cNvPr id="23635" name="Freeform 14"/>
              <p:cNvSpPr>
                <a:spLocks/>
              </p:cNvSpPr>
              <p:nvPr/>
            </p:nvSpPr>
            <p:spPr bwMode="auto">
              <a:xfrm>
                <a:off x="4762" y="1086"/>
                <a:ext cx="268" cy="268"/>
              </a:xfrm>
              <a:custGeom>
                <a:avLst/>
                <a:gdLst>
                  <a:gd name="T0" fmla="*/ 267 w 268"/>
                  <a:gd name="T1" fmla="*/ 0 h 268"/>
                  <a:gd name="T2" fmla="*/ 267 w 268"/>
                  <a:gd name="T3" fmla="*/ 267 h 268"/>
                  <a:gd name="T4" fmla="*/ 0 w 268"/>
                  <a:gd name="T5" fmla="*/ 267 h 268"/>
                  <a:gd name="T6" fmla="*/ 0 w 268"/>
                  <a:gd name="T7" fmla="*/ 0 h 268"/>
                  <a:gd name="T8" fmla="*/ 267 w 268"/>
                  <a:gd name="T9" fmla="*/ 0 h 268"/>
                  <a:gd name="T10" fmla="*/ 0 60000 65536"/>
                  <a:gd name="T11" fmla="*/ 0 60000 65536"/>
                  <a:gd name="T12" fmla="*/ 0 60000 65536"/>
                  <a:gd name="T13" fmla="*/ 0 60000 65536"/>
                  <a:gd name="T14" fmla="*/ 0 60000 65536"/>
                  <a:gd name="T15" fmla="*/ 0 w 268"/>
                  <a:gd name="T16" fmla="*/ 0 h 268"/>
                  <a:gd name="T17" fmla="*/ 268 w 268"/>
                  <a:gd name="T18" fmla="*/ 268 h 268"/>
                </a:gdLst>
                <a:ahLst/>
                <a:cxnLst>
                  <a:cxn ang="T10">
                    <a:pos x="T0" y="T1"/>
                  </a:cxn>
                  <a:cxn ang="T11">
                    <a:pos x="T2" y="T3"/>
                  </a:cxn>
                  <a:cxn ang="T12">
                    <a:pos x="T4" y="T5"/>
                  </a:cxn>
                  <a:cxn ang="T13">
                    <a:pos x="T6" y="T7"/>
                  </a:cxn>
                  <a:cxn ang="T14">
                    <a:pos x="T8" y="T9"/>
                  </a:cxn>
                </a:cxnLst>
                <a:rect l="T15" t="T16" r="T17" b="T18"/>
                <a:pathLst>
                  <a:path w="268" h="268">
                    <a:moveTo>
                      <a:pt x="267" y="0"/>
                    </a:moveTo>
                    <a:lnTo>
                      <a:pt x="267" y="267"/>
                    </a:lnTo>
                    <a:lnTo>
                      <a:pt x="0" y="267"/>
                    </a:lnTo>
                    <a:lnTo>
                      <a:pt x="0" y="0"/>
                    </a:lnTo>
                    <a:lnTo>
                      <a:pt x="267" y="0"/>
                    </a:lnTo>
                  </a:path>
                </a:pathLst>
              </a:custGeom>
              <a:noFill/>
              <a:ln w="28575">
                <a:solidFill>
                  <a:schemeClr val="tx1"/>
                </a:solidFill>
                <a:round/>
                <a:headEnd/>
                <a:tailEnd/>
              </a:ln>
            </p:spPr>
            <p:txBody>
              <a:bodyPr lIns="0" tIns="0" rIns="0" bIns="0"/>
              <a:lstStyle/>
              <a:p>
                <a:endParaRPr lang="en-US" dirty="0"/>
              </a:p>
            </p:txBody>
          </p:sp>
          <p:sp>
            <p:nvSpPr>
              <p:cNvPr id="23636" name="Freeform 15"/>
              <p:cNvSpPr>
                <a:spLocks/>
              </p:cNvSpPr>
              <p:nvPr/>
            </p:nvSpPr>
            <p:spPr bwMode="auto">
              <a:xfrm>
                <a:off x="4838" y="1164"/>
                <a:ext cx="115" cy="115"/>
              </a:xfrm>
              <a:custGeom>
                <a:avLst/>
                <a:gdLst>
                  <a:gd name="T0" fmla="*/ 0 w 115"/>
                  <a:gd name="T1" fmla="*/ 0 h 115"/>
                  <a:gd name="T2" fmla="*/ 0 w 115"/>
                  <a:gd name="T3" fmla="*/ 114 h 115"/>
                  <a:gd name="T4" fmla="*/ 114 w 115"/>
                  <a:gd name="T5" fmla="*/ 56 h 115"/>
                  <a:gd name="T6" fmla="*/ 0 w 115"/>
                  <a:gd name="T7" fmla="*/ 0 h 115"/>
                  <a:gd name="T8" fmla="*/ 0 60000 65536"/>
                  <a:gd name="T9" fmla="*/ 0 60000 65536"/>
                  <a:gd name="T10" fmla="*/ 0 60000 65536"/>
                  <a:gd name="T11" fmla="*/ 0 60000 65536"/>
                  <a:gd name="T12" fmla="*/ 0 w 115"/>
                  <a:gd name="T13" fmla="*/ 0 h 115"/>
                  <a:gd name="T14" fmla="*/ 115 w 115"/>
                  <a:gd name="T15" fmla="*/ 115 h 115"/>
                </a:gdLst>
                <a:ahLst/>
                <a:cxnLst>
                  <a:cxn ang="T8">
                    <a:pos x="T0" y="T1"/>
                  </a:cxn>
                  <a:cxn ang="T9">
                    <a:pos x="T2" y="T3"/>
                  </a:cxn>
                  <a:cxn ang="T10">
                    <a:pos x="T4" y="T5"/>
                  </a:cxn>
                  <a:cxn ang="T11">
                    <a:pos x="T6" y="T7"/>
                  </a:cxn>
                </a:cxnLst>
                <a:rect l="T12" t="T13" r="T14" b="T15"/>
                <a:pathLst>
                  <a:path w="115" h="115">
                    <a:moveTo>
                      <a:pt x="0" y="0"/>
                    </a:moveTo>
                    <a:lnTo>
                      <a:pt x="0" y="114"/>
                    </a:lnTo>
                    <a:lnTo>
                      <a:pt x="114" y="56"/>
                    </a:lnTo>
                    <a:lnTo>
                      <a:pt x="0" y="0"/>
                    </a:lnTo>
                  </a:path>
                </a:pathLst>
              </a:custGeom>
              <a:noFill/>
              <a:ln w="28575">
                <a:solidFill>
                  <a:schemeClr val="tx1"/>
                </a:solidFill>
                <a:round/>
                <a:headEnd/>
                <a:tailEnd/>
              </a:ln>
            </p:spPr>
            <p:txBody>
              <a:bodyPr lIns="0" tIns="0" rIns="0" bIns="0"/>
              <a:lstStyle/>
              <a:p>
                <a:endParaRPr lang="en-US" dirty="0"/>
              </a:p>
            </p:txBody>
          </p:sp>
          <p:sp>
            <p:nvSpPr>
              <p:cNvPr id="23637" name="Line 16"/>
              <p:cNvSpPr>
                <a:spLocks noChangeShapeType="1"/>
              </p:cNvSpPr>
              <p:nvPr/>
            </p:nvSpPr>
            <p:spPr bwMode="auto">
              <a:xfrm>
                <a:off x="4952" y="1164"/>
                <a:ext cx="0" cy="114"/>
              </a:xfrm>
              <a:prstGeom prst="line">
                <a:avLst/>
              </a:prstGeom>
              <a:noFill/>
              <a:ln w="28575">
                <a:solidFill>
                  <a:schemeClr val="tx1"/>
                </a:solidFill>
                <a:round/>
                <a:headEnd/>
                <a:tailEnd/>
              </a:ln>
            </p:spPr>
            <p:txBody>
              <a:bodyPr lIns="0" tIns="0" rIns="0" bIns="0"/>
              <a:lstStyle/>
              <a:p>
                <a:endParaRPr lang="en-US" dirty="0"/>
              </a:p>
            </p:txBody>
          </p:sp>
        </p:grpSp>
        <p:sp>
          <p:nvSpPr>
            <p:cNvPr id="23574" name="Freeform 17"/>
            <p:cNvSpPr>
              <a:spLocks/>
            </p:cNvSpPr>
            <p:nvPr/>
          </p:nvSpPr>
          <p:spPr bwMode="auto">
            <a:xfrm>
              <a:off x="4893" y="1113"/>
              <a:ext cx="593" cy="481"/>
            </a:xfrm>
            <a:custGeom>
              <a:avLst/>
              <a:gdLst>
                <a:gd name="T0" fmla="*/ 538 w 652"/>
                <a:gd name="T1" fmla="*/ 0 h 545"/>
                <a:gd name="T2" fmla="*/ 538 w 652"/>
                <a:gd name="T3" fmla="*/ 424 h 545"/>
                <a:gd name="T4" fmla="*/ 0 w 652"/>
                <a:gd name="T5" fmla="*/ 424 h 545"/>
                <a:gd name="T6" fmla="*/ 0 w 652"/>
                <a:gd name="T7" fmla="*/ 0 h 545"/>
                <a:gd name="T8" fmla="*/ 538 w 652"/>
                <a:gd name="T9" fmla="*/ 0 h 545"/>
                <a:gd name="T10" fmla="*/ 0 60000 65536"/>
                <a:gd name="T11" fmla="*/ 0 60000 65536"/>
                <a:gd name="T12" fmla="*/ 0 60000 65536"/>
                <a:gd name="T13" fmla="*/ 0 60000 65536"/>
                <a:gd name="T14" fmla="*/ 0 60000 65536"/>
                <a:gd name="T15" fmla="*/ 0 w 652"/>
                <a:gd name="T16" fmla="*/ 0 h 545"/>
                <a:gd name="T17" fmla="*/ 652 w 652"/>
                <a:gd name="T18" fmla="*/ 545 h 545"/>
              </a:gdLst>
              <a:ahLst/>
              <a:cxnLst>
                <a:cxn ang="T10">
                  <a:pos x="T0" y="T1"/>
                </a:cxn>
                <a:cxn ang="T11">
                  <a:pos x="T2" y="T3"/>
                </a:cxn>
                <a:cxn ang="T12">
                  <a:pos x="T4" y="T5"/>
                </a:cxn>
                <a:cxn ang="T13">
                  <a:pos x="T6" y="T7"/>
                </a:cxn>
                <a:cxn ang="T14">
                  <a:pos x="T8" y="T9"/>
                </a:cxn>
              </a:cxnLst>
              <a:rect l="T15" t="T16" r="T17" b="T18"/>
              <a:pathLst>
                <a:path w="652" h="545">
                  <a:moveTo>
                    <a:pt x="651" y="0"/>
                  </a:moveTo>
                  <a:lnTo>
                    <a:pt x="651" y="544"/>
                  </a:lnTo>
                  <a:lnTo>
                    <a:pt x="0" y="544"/>
                  </a:lnTo>
                  <a:lnTo>
                    <a:pt x="0" y="0"/>
                  </a:lnTo>
                  <a:lnTo>
                    <a:pt x="651" y="0"/>
                  </a:lnTo>
                </a:path>
              </a:pathLst>
            </a:custGeom>
            <a:noFill/>
            <a:ln w="22225">
              <a:solidFill>
                <a:schemeClr val="tx2"/>
              </a:solidFill>
              <a:round/>
              <a:headEnd/>
              <a:tailEnd/>
            </a:ln>
          </p:spPr>
          <p:txBody>
            <a:bodyPr lIns="0" tIns="0" rIns="0" bIns="0"/>
            <a:lstStyle/>
            <a:p>
              <a:endParaRPr lang="en-US" dirty="0"/>
            </a:p>
          </p:txBody>
        </p:sp>
        <p:sp>
          <p:nvSpPr>
            <p:cNvPr id="23576" name="Line 19"/>
            <p:cNvSpPr>
              <a:spLocks noChangeShapeType="1"/>
            </p:cNvSpPr>
            <p:nvPr/>
          </p:nvSpPr>
          <p:spPr bwMode="auto">
            <a:xfrm>
              <a:off x="3114" y="591"/>
              <a:ext cx="149" cy="0"/>
            </a:xfrm>
            <a:prstGeom prst="line">
              <a:avLst/>
            </a:prstGeom>
            <a:noFill/>
            <a:ln w="19050">
              <a:solidFill>
                <a:srgbClr val="000000"/>
              </a:solidFill>
              <a:round/>
              <a:headEnd/>
              <a:tailEnd/>
            </a:ln>
          </p:spPr>
          <p:txBody>
            <a:bodyPr lIns="0" tIns="0" rIns="0" bIns="0"/>
            <a:lstStyle/>
            <a:p>
              <a:endParaRPr lang="en-US" dirty="0"/>
            </a:p>
          </p:txBody>
        </p:sp>
        <p:sp>
          <p:nvSpPr>
            <p:cNvPr id="23577" name="Freeform 20"/>
            <p:cNvSpPr>
              <a:spLocks/>
            </p:cNvSpPr>
            <p:nvPr/>
          </p:nvSpPr>
          <p:spPr bwMode="auto">
            <a:xfrm>
              <a:off x="3596" y="569"/>
              <a:ext cx="51" cy="25"/>
            </a:xfrm>
            <a:custGeom>
              <a:avLst/>
              <a:gdLst>
                <a:gd name="T0" fmla="*/ 46 w 56"/>
                <a:gd name="T1" fmla="*/ 12 h 28"/>
                <a:gd name="T2" fmla="*/ 0 w 56"/>
                <a:gd name="T3" fmla="*/ 0 h 28"/>
                <a:gd name="T4" fmla="*/ 12 w 56"/>
                <a:gd name="T5" fmla="*/ 12 h 28"/>
                <a:gd name="T6" fmla="*/ 0 w 56"/>
                <a:gd name="T7" fmla="*/ 21 h 28"/>
                <a:gd name="T8" fmla="*/ 46 w 56"/>
                <a:gd name="T9" fmla="*/ 12 h 28"/>
                <a:gd name="T10" fmla="*/ 46 w 56"/>
                <a:gd name="T11" fmla="*/ 12 h 28"/>
                <a:gd name="T12" fmla="*/ 0 60000 65536"/>
                <a:gd name="T13" fmla="*/ 0 60000 65536"/>
                <a:gd name="T14" fmla="*/ 0 60000 65536"/>
                <a:gd name="T15" fmla="*/ 0 60000 65536"/>
                <a:gd name="T16" fmla="*/ 0 60000 65536"/>
                <a:gd name="T17" fmla="*/ 0 60000 65536"/>
                <a:gd name="T18" fmla="*/ 0 w 56"/>
                <a:gd name="T19" fmla="*/ 0 h 28"/>
                <a:gd name="T20" fmla="*/ 56 w 5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6" h="28">
                  <a:moveTo>
                    <a:pt x="55" y="15"/>
                  </a:moveTo>
                  <a:lnTo>
                    <a:pt x="0" y="0"/>
                  </a:lnTo>
                  <a:lnTo>
                    <a:pt x="14" y="15"/>
                  </a:lnTo>
                  <a:lnTo>
                    <a:pt x="0" y="27"/>
                  </a:lnTo>
                  <a:lnTo>
                    <a:pt x="55" y="15"/>
                  </a:lnTo>
                </a:path>
              </a:pathLst>
            </a:custGeom>
            <a:solidFill>
              <a:srgbClr val="000000"/>
            </a:solidFill>
            <a:ln w="19050">
              <a:solidFill>
                <a:srgbClr val="000000"/>
              </a:solidFill>
              <a:round/>
              <a:headEnd/>
              <a:tailEnd/>
            </a:ln>
          </p:spPr>
          <p:txBody>
            <a:bodyPr lIns="0" tIns="0" rIns="0" bIns="0"/>
            <a:lstStyle/>
            <a:p>
              <a:endParaRPr lang="en-US" dirty="0"/>
            </a:p>
          </p:txBody>
        </p:sp>
        <p:sp>
          <p:nvSpPr>
            <p:cNvPr id="23578" name="Line 21"/>
            <p:cNvSpPr>
              <a:spLocks noChangeShapeType="1"/>
            </p:cNvSpPr>
            <p:nvPr/>
          </p:nvSpPr>
          <p:spPr bwMode="auto">
            <a:xfrm>
              <a:off x="4424" y="573"/>
              <a:ext cx="73" cy="0"/>
            </a:xfrm>
            <a:prstGeom prst="line">
              <a:avLst/>
            </a:prstGeom>
            <a:noFill/>
            <a:ln w="19050">
              <a:solidFill>
                <a:srgbClr val="000000"/>
              </a:solidFill>
              <a:round/>
              <a:headEnd/>
              <a:tailEnd/>
            </a:ln>
          </p:spPr>
          <p:txBody>
            <a:bodyPr lIns="0" tIns="0" rIns="0" bIns="0"/>
            <a:lstStyle/>
            <a:p>
              <a:endParaRPr lang="en-US" dirty="0"/>
            </a:p>
          </p:txBody>
        </p:sp>
        <p:sp>
          <p:nvSpPr>
            <p:cNvPr id="23579" name="Freeform 22"/>
            <p:cNvSpPr>
              <a:spLocks/>
            </p:cNvSpPr>
            <p:nvPr/>
          </p:nvSpPr>
          <p:spPr bwMode="auto">
            <a:xfrm>
              <a:off x="4485" y="561"/>
              <a:ext cx="51" cy="26"/>
            </a:xfrm>
            <a:custGeom>
              <a:avLst/>
              <a:gdLst>
                <a:gd name="T0" fmla="*/ 46 w 56"/>
                <a:gd name="T1" fmla="*/ 12 h 29"/>
                <a:gd name="T2" fmla="*/ 0 w 56"/>
                <a:gd name="T3" fmla="*/ 0 h 29"/>
                <a:gd name="T4" fmla="*/ 11 w 56"/>
                <a:gd name="T5" fmla="*/ 12 h 29"/>
                <a:gd name="T6" fmla="*/ 0 w 56"/>
                <a:gd name="T7" fmla="*/ 22 h 29"/>
                <a:gd name="T8" fmla="*/ 46 w 56"/>
                <a:gd name="T9" fmla="*/ 12 h 29"/>
                <a:gd name="T10" fmla="*/ 46 w 56"/>
                <a:gd name="T11" fmla="*/ 12 h 29"/>
                <a:gd name="T12" fmla="*/ 0 60000 65536"/>
                <a:gd name="T13" fmla="*/ 0 60000 65536"/>
                <a:gd name="T14" fmla="*/ 0 60000 65536"/>
                <a:gd name="T15" fmla="*/ 0 60000 65536"/>
                <a:gd name="T16" fmla="*/ 0 60000 65536"/>
                <a:gd name="T17" fmla="*/ 0 60000 65536"/>
                <a:gd name="T18" fmla="*/ 0 w 56"/>
                <a:gd name="T19" fmla="*/ 0 h 29"/>
                <a:gd name="T20" fmla="*/ 56 w 56"/>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56" h="29">
                  <a:moveTo>
                    <a:pt x="55" y="14"/>
                  </a:moveTo>
                  <a:lnTo>
                    <a:pt x="0" y="0"/>
                  </a:lnTo>
                  <a:lnTo>
                    <a:pt x="13" y="14"/>
                  </a:lnTo>
                  <a:lnTo>
                    <a:pt x="0" y="28"/>
                  </a:lnTo>
                  <a:lnTo>
                    <a:pt x="55" y="14"/>
                  </a:lnTo>
                </a:path>
              </a:pathLst>
            </a:custGeom>
            <a:solidFill>
              <a:srgbClr val="000000"/>
            </a:solidFill>
            <a:ln w="19050">
              <a:solidFill>
                <a:srgbClr val="000000"/>
              </a:solidFill>
              <a:round/>
              <a:headEnd/>
              <a:tailEnd/>
            </a:ln>
          </p:spPr>
          <p:txBody>
            <a:bodyPr lIns="0" tIns="0" rIns="0" bIns="0"/>
            <a:lstStyle/>
            <a:p>
              <a:endParaRPr lang="en-US" dirty="0"/>
            </a:p>
          </p:txBody>
        </p:sp>
        <p:sp>
          <p:nvSpPr>
            <p:cNvPr id="23580" name="Freeform 23"/>
            <p:cNvSpPr>
              <a:spLocks/>
            </p:cNvSpPr>
            <p:nvPr/>
          </p:nvSpPr>
          <p:spPr bwMode="auto">
            <a:xfrm>
              <a:off x="5135" y="588"/>
              <a:ext cx="108" cy="160"/>
            </a:xfrm>
            <a:custGeom>
              <a:avLst/>
              <a:gdLst>
                <a:gd name="T0" fmla="*/ 0 w 119"/>
                <a:gd name="T1" fmla="*/ 0 h 182"/>
                <a:gd name="T2" fmla="*/ 97 w 119"/>
                <a:gd name="T3" fmla="*/ 0 h 182"/>
                <a:gd name="T4" fmla="*/ 97 w 119"/>
                <a:gd name="T5" fmla="*/ 140 h 182"/>
                <a:gd name="T6" fmla="*/ 0 60000 65536"/>
                <a:gd name="T7" fmla="*/ 0 60000 65536"/>
                <a:gd name="T8" fmla="*/ 0 60000 65536"/>
                <a:gd name="T9" fmla="*/ 0 w 119"/>
                <a:gd name="T10" fmla="*/ 0 h 182"/>
                <a:gd name="T11" fmla="*/ 119 w 119"/>
                <a:gd name="T12" fmla="*/ 182 h 182"/>
              </a:gdLst>
              <a:ahLst/>
              <a:cxnLst>
                <a:cxn ang="T6">
                  <a:pos x="T0" y="T1"/>
                </a:cxn>
                <a:cxn ang="T7">
                  <a:pos x="T2" y="T3"/>
                </a:cxn>
                <a:cxn ang="T8">
                  <a:pos x="T4" y="T5"/>
                </a:cxn>
              </a:cxnLst>
              <a:rect l="T9" t="T10" r="T11" b="T12"/>
              <a:pathLst>
                <a:path w="119" h="182">
                  <a:moveTo>
                    <a:pt x="0" y="0"/>
                  </a:moveTo>
                  <a:lnTo>
                    <a:pt x="118" y="0"/>
                  </a:lnTo>
                  <a:lnTo>
                    <a:pt x="118" y="181"/>
                  </a:lnTo>
                </a:path>
              </a:pathLst>
            </a:custGeom>
            <a:noFill/>
            <a:ln w="19050">
              <a:solidFill>
                <a:srgbClr val="000000"/>
              </a:solidFill>
              <a:round/>
              <a:headEnd/>
              <a:tailEnd/>
            </a:ln>
          </p:spPr>
          <p:txBody>
            <a:bodyPr lIns="0" tIns="0" rIns="0" bIns="0"/>
            <a:lstStyle/>
            <a:p>
              <a:endParaRPr lang="en-US" dirty="0"/>
            </a:p>
          </p:txBody>
        </p:sp>
        <p:sp>
          <p:nvSpPr>
            <p:cNvPr id="23581" name="Freeform 24"/>
            <p:cNvSpPr>
              <a:spLocks/>
            </p:cNvSpPr>
            <p:nvPr/>
          </p:nvSpPr>
          <p:spPr bwMode="auto">
            <a:xfrm>
              <a:off x="5230" y="736"/>
              <a:ext cx="25" cy="48"/>
            </a:xfrm>
            <a:custGeom>
              <a:avLst/>
              <a:gdLst>
                <a:gd name="T0" fmla="*/ 12 w 28"/>
                <a:gd name="T1" fmla="*/ 41 h 55"/>
                <a:gd name="T2" fmla="*/ 21 w 28"/>
                <a:gd name="T3" fmla="*/ 0 h 55"/>
                <a:gd name="T4" fmla="*/ 12 w 28"/>
                <a:gd name="T5" fmla="*/ 10 h 55"/>
                <a:gd name="T6" fmla="*/ 0 w 28"/>
                <a:gd name="T7" fmla="*/ 0 h 55"/>
                <a:gd name="T8" fmla="*/ 12 w 28"/>
                <a:gd name="T9" fmla="*/ 41 h 55"/>
                <a:gd name="T10" fmla="*/ 12 w 28"/>
                <a:gd name="T11" fmla="*/ 41 h 55"/>
                <a:gd name="T12" fmla="*/ 0 60000 65536"/>
                <a:gd name="T13" fmla="*/ 0 60000 65536"/>
                <a:gd name="T14" fmla="*/ 0 60000 65536"/>
                <a:gd name="T15" fmla="*/ 0 60000 65536"/>
                <a:gd name="T16" fmla="*/ 0 60000 65536"/>
                <a:gd name="T17" fmla="*/ 0 60000 65536"/>
                <a:gd name="T18" fmla="*/ 0 w 28"/>
                <a:gd name="T19" fmla="*/ 0 h 55"/>
                <a:gd name="T20" fmla="*/ 28 w 2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8" h="55">
                  <a:moveTo>
                    <a:pt x="14" y="54"/>
                  </a:moveTo>
                  <a:lnTo>
                    <a:pt x="27" y="0"/>
                  </a:lnTo>
                  <a:lnTo>
                    <a:pt x="14" y="13"/>
                  </a:lnTo>
                  <a:lnTo>
                    <a:pt x="0" y="0"/>
                  </a:lnTo>
                  <a:lnTo>
                    <a:pt x="14" y="54"/>
                  </a:lnTo>
                </a:path>
              </a:pathLst>
            </a:custGeom>
            <a:solidFill>
              <a:srgbClr val="000000"/>
            </a:solidFill>
            <a:ln w="19050">
              <a:solidFill>
                <a:srgbClr val="000000"/>
              </a:solidFill>
              <a:round/>
              <a:headEnd/>
              <a:tailEnd/>
            </a:ln>
          </p:spPr>
          <p:txBody>
            <a:bodyPr lIns="0" tIns="0" rIns="0" bIns="0"/>
            <a:lstStyle/>
            <a:p>
              <a:endParaRPr lang="en-US" dirty="0"/>
            </a:p>
          </p:txBody>
        </p:sp>
        <p:sp>
          <p:nvSpPr>
            <p:cNvPr id="23582" name="Line 25"/>
            <p:cNvSpPr>
              <a:spLocks noChangeShapeType="1"/>
            </p:cNvSpPr>
            <p:nvPr/>
          </p:nvSpPr>
          <p:spPr bwMode="auto">
            <a:xfrm>
              <a:off x="5248" y="1019"/>
              <a:ext cx="0" cy="65"/>
            </a:xfrm>
            <a:prstGeom prst="line">
              <a:avLst/>
            </a:prstGeom>
            <a:noFill/>
            <a:ln w="19050">
              <a:solidFill>
                <a:srgbClr val="000000"/>
              </a:solidFill>
              <a:round/>
              <a:headEnd/>
              <a:tailEnd/>
            </a:ln>
          </p:spPr>
          <p:txBody>
            <a:bodyPr lIns="0" tIns="0" rIns="0" bIns="0"/>
            <a:lstStyle/>
            <a:p>
              <a:endParaRPr lang="en-US" dirty="0"/>
            </a:p>
          </p:txBody>
        </p:sp>
        <p:sp>
          <p:nvSpPr>
            <p:cNvPr id="23583" name="Freeform 26"/>
            <p:cNvSpPr>
              <a:spLocks/>
            </p:cNvSpPr>
            <p:nvPr/>
          </p:nvSpPr>
          <p:spPr bwMode="auto">
            <a:xfrm>
              <a:off x="5235" y="1073"/>
              <a:ext cx="25" cy="48"/>
            </a:xfrm>
            <a:custGeom>
              <a:avLst/>
              <a:gdLst>
                <a:gd name="T0" fmla="*/ 12 w 27"/>
                <a:gd name="T1" fmla="*/ 41 h 55"/>
                <a:gd name="T2" fmla="*/ 22 w 27"/>
                <a:gd name="T3" fmla="*/ 0 h 55"/>
                <a:gd name="T4" fmla="*/ 12 w 27"/>
                <a:gd name="T5" fmla="*/ 10 h 55"/>
                <a:gd name="T6" fmla="*/ 0 w 27"/>
                <a:gd name="T7" fmla="*/ 0 h 55"/>
                <a:gd name="T8" fmla="*/ 12 w 27"/>
                <a:gd name="T9" fmla="*/ 41 h 55"/>
                <a:gd name="T10" fmla="*/ 12 w 27"/>
                <a:gd name="T11" fmla="*/ 41 h 55"/>
                <a:gd name="T12" fmla="*/ 0 60000 65536"/>
                <a:gd name="T13" fmla="*/ 0 60000 65536"/>
                <a:gd name="T14" fmla="*/ 0 60000 65536"/>
                <a:gd name="T15" fmla="*/ 0 60000 65536"/>
                <a:gd name="T16" fmla="*/ 0 60000 65536"/>
                <a:gd name="T17" fmla="*/ 0 60000 65536"/>
                <a:gd name="T18" fmla="*/ 0 w 27"/>
                <a:gd name="T19" fmla="*/ 0 h 55"/>
                <a:gd name="T20" fmla="*/ 27 w 27"/>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7" h="55">
                  <a:moveTo>
                    <a:pt x="14" y="54"/>
                  </a:moveTo>
                  <a:lnTo>
                    <a:pt x="26" y="0"/>
                  </a:lnTo>
                  <a:lnTo>
                    <a:pt x="14" y="13"/>
                  </a:lnTo>
                  <a:lnTo>
                    <a:pt x="0" y="0"/>
                  </a:lnTo>
                  <a:lnTo>
                    <a:pt x="14" y="54"/>
                  </a:lnTo>
                </a:path>
              </a:pathLst>
            </a:custGeom>
            <a:solidFill>
              <a:srgbClr val="000000"/>
            </a:solidFill>
            <a:ln w="19050">
              <a:solidFill>
                <a:srgbClr val="000000"/>
              </a:solidFill>
              <a:round/>
              <a:headEnd/>
              <a:tailEnd/>
            </a:ln>
          </p:spPr>
          <p:txBody>
            <a:bodyPr lIns="0" tIns="0" rIns="0" bIns="0"/>
            <a:lstStyle/>
            <a:p>
              <a:endParaRPr lang="en-US" dirty="0"/>
            </a:p>
          </p:txBody>
        </p:sp>
        <p:sp>
          <p:nvSpPr>
            <p:cNvPr id="23584" name="Line 27"/>
            <p:cNvSpPr>
              <a:spLocks noChangeShapeType="1"/>
            </p:cNvSpPr>
            <p:nvPr/>
          </p:nvSpPr>
          <p:spPr bwMode="auto">
            <a:xfrm flipH="1">
              <a:off x="3568" y="1098"/>
              <a:ext cx="456" cy="0"/>
            </a:xfrm>
            <a:prstGeom prst="line">
              <a:avLst/>
            </a:prstGeom>
            <a:noFill/>
            <a:ln w="19050">
              <a:solidFill>
                <a:srgbClr val="000000"/>
              </a:solidFill>
              <a:round/>
              <a:headEnd/>
              <a:tailEnd/>
            </a:ln>
          </p:spPr>
          <p:txBody>
            <a:bodyPr lIns="0" tIns="0" rIns="0" bIns="0"/>
            <a:lstStyle/>
            <a:p>
              <a:endParaRPr lang="en-US" dirty="0"/>
            </a:p>
          </p:txBody>
        </p:sp>
        <p:sp>
          <p:nvSpPr>
            <p:cNvPr id="23585" name="Freeform 28"/>
            <p:cNvSpPr>
              <a:spLocks/>
            </p:cNvSpPr>
            <p:nvPr/>
          </p:nvSpPr>
          <p:spPr bwMode="auto">
            <a:xfrm>
              <a:off x="3531" y="1086"/>
              <a:ext cx="50" cy="25"/>
            </a:xfrm>
            <a:custGeom>
              <a:avLst/>
              <a:gdLst>
                <a:gd name="T0" fmla="*/ 0 w 55"/>
                <a:gd name="T1" fmla="*/ 11 h 28"/>
                <a:gd name="T2" fmla="*/ 45 w 55"/>
                <a:gd name="T3" fmla="*/ 21 h 28"/>
                <a:gd name="T4" fmla="*/ 34 w 55"/>
                <a:gd name="T5" fmla="*/ 11 h 28"/>
                <a:gd name="T6" fmla="*/ 45 w 55"/>
                <a:gd name="T7" fmla="*/ 0 h 28"/>
                <a:gd name="T8" fmla="*/ 0 w 55"/>
                <a:gd name="T9" fmla="*/ 11 h 28"/>
                <a:gd name="T10" fmla="*/ 0 w 55"/>
                <a:gd name="T11" fmla="*/ 11 h 28"/>
                <a:gd name="T12" fmla="*/ 0 60000 65536"/>
                <a:gd name="T13" fmla="*/ 0 60000 65536"/>
                <a:gd name="T14" fmla="*/ 0 60000 65536"/>
                <a:gd name="T15" fmla="*/ 0 60000 65536"/>
                <a:gd name="T16" fmla="*/ 0 60000 65536"/>
                <a:gd name="T17" fmla="*/ 0 60000 65536"/>
                <a:gd name="T18" fmla="*/ 0 w 55"/>
                <a:gd name="T19" fmla="*/ 0 h 28"/>
                <a:gd name="T20" fmla="*/ 55 w 5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5" h="28">
                  <a:moveTo>
                    <a:pt x="0" y="13"/>
                  </a:moveTo>
                  <a:lnTo>
                    <a:pt x="54" y="27"/>
                  </a:lnTo>
                  <a:lnTo>
                    <a:pt x="41" y="13"/>
                  </a:lnTo>
                  <a:lnTo>
                    <a:pt x="54" y="0"/>
                  </a:lnTo>
                  <a:lnTo>
                    <a:pt x="0" y="13"/>
                  </a:lnTo>
                </a:path>
              </a:pathLst>
            </a:custGeom>
            <a:solidFill>
              <a:srgbClr val="000000"/>
            </a:solidFill>
            <a:ln w="19050">
              <a:solidFill>
                <a:srgbClr val="000000"/>
              </a:solidFill>
              <a:round/>
              <a:headEnd/>
              <a:tailEnd/>
            </a:ln>
          </p:spPr>
          <p:txBody>
            <a:bodyPr lIns="0" tIns="0" rIns="0" bIns="0"/>
            <a:lstStyle/>
            <a:p>
              <a:endParaRPr lang="en-US" dirty="0"/>
            </a:p>
          </p:txBody>
        </p:sp>
        <p:sp>
          <p:nvSpPr>
            <p:cNvPr id="23586" name="Line 29"/>
            <p:cNvSpPr>
              <a:spLocks noChangeShapeType="1"/>
            </p:cNvSpPr>
            <p:nvPr/>
          </p:nvSpPr>
          <p:spPr bwMode="auto">
            <a:xfrm flipV="1">
              <a:off x="3424" y="732"/>
              <a:ext cx="0" cy="237"/>
            </a:xfrm>
            <a:prstGeom prst="line">
              <a:avLst/>
            </a:prstGeom>
            <a:noFill/>
            <a:ln w="19050">
              <a:solidFill>
                <a:srgbClr val="000000"/>
              </a:solidFill>
              <a:round/>
              <a:headEnd/>
              <a:tailEnd/>
            </a:ln>
          </p:spPr>
          <p:txBody>
            <a:bodyPr lIns="0" tIns="0" rIns="0" bIns="0"/>
            <a:lstStyle/>
            <a:p>
              <a:endParaRPr lang="en-US" dirty="0"/>
            </a:p>
          </p:txBody>
        </p:sp>
        <p:grpSp>
          <p:nvGrpSpPr>
            <p:cNvPr id="7" name="Group 30"/>
            <p:cNvGrpSpPr>
              <a:grpSpLocks/>
            </p:cNvGrpSpPr>
            <p:nvPr/>
          </p:nvGrpSpPr>
          <p:grpSpPr bwMode="auto">
            <a:xfrm>
              <a:off x="3299" y="458"/>
              <a:ext cx="245" cy="237"/>
              <a:chOff x="3014" y="1101"/>
              <a:chExt cx="270" cy="269"/>
            </a:xfrm>
          </p:grpSpPr>
          <p:sp>
            <p:nvSpPr>
              <p:cNvPr id="23632" name="Freeform 31"/>
              <p:cNvSpPr>
                <a:spLocks/>
              </p:cNvSpPr>
              <p:nvPr/>
            </p:nvSpPr>
            <p:spPr bwMode="auto">
              <a:xfrm>
                <a:off x="3014" y="1101"/>
                <a:ext cx="270" cy="269"/>
              </a:xfrm>
              <a:custGeom>
                <a:avLst/>
                <a:gdLst>
                  <a:gd name="T0" fmla="*/ 268 w 270"/>
                  <a:gd name="T1" fmla="*/ 125 h 269"/>
                  <a:gd name="T2" fmla="*/ 264 w 270"/>
                  <a:gd name="T3" fmla="*/ 105 h 269"/>
                  <a:gd name="T4" fmla="*/ 259 w 270"/>
                  <a:gd name="T5" fmla="*/ 86 h 269"/>
                  <a:gd name="T6" fmla="*/ 250 w 270"/>
                  <a:gd name="T7" fmla="*/ 68 h 269"/>
                  <a:gd name="T8" fmla="*/ 238 w 270"/>
                  <a:gd name="T9" fmla="*/ 51 h 269"/>
                  <a:gd name="T10" fmla="*/ 224 w 270"/>
                  <a:gd name="T11" fmla="*/ 37 h 269"/>
                  <a:gd name="T12" fmla="*/ 209 w 270"/>
                  <a:gd name="T13" fmla="*/ 24 h 269"/>
                  <a:gd name="T14" fmla="*/ 192 w 270"/>
                  <a:gd name="T15" fmla="*/ 15 h 269"/>
                  <a:gd name="T16" fmla="*/ 173 w 270"/>
                  <a:gd name="T17" fmla="*/ 7 h 269"/>
                  <a:gd name="T18" fmla="*/ 154 w 270"/>
                  <a:gd name="T19" fmla="*/ 1 h 269"/>
                  <a:gd name="T20" fmla="*/ 134 w 270"/>
                  <a:gd name="T21" fmla="*/ 0 h 269"/>
                  <a:gd name="T22" fmla="*/ 114 w 270"/>
                  <a:gd name="T23" fmla="*/ 1 h 269"/>
                  <a:gd name="T24" fmla="*/ 95 w 270"/>
                  <a:gd name="T25" fmla="*/ 7 h 269"/>
                  <a:gd name="T26" fmla="*/ 75 w 270"/>
                  <a:gd name="T27" fmla="*/ 15 h 269"/>
                  <a:gd name="T28" fmla="*/ 59 w 270"/>
                  <a:gd name="T29" fmla="*/ 24 h 269"/>
                  <a:gd name="T30" fmla="*/ 44 w 270"/>
                  <a:gd name="T31" fmla="*/ 37 h 269"/>
                  <a:gd name="T32" fmla="*/ 30 w 270"/>
                  <a:gd name="T33" fmla="*/ 51 h 269"/>
                  <a:gd name="T34" fmla="*/ 18 w 270"/>
                  <a:gd name="T35" fmla="*/ 68 h 269"/>
                  <a:gd name="T36" fmla="*/ 9 w 270"/>
                  <a:gd name="T37" fmla="*/ 86 h 269"/>
                  <a:gd name="T38" fmla="*/ 3 w 270"/>
                  <a:gd name="T39" fmla="*/ 105 h 269"/>
                  <a:gd name="T40" fmla="*/ 0 w 270"/>
                  <a:gd name="T41" fmla="*/ 125 h 269"/>
                  <a:gd name="T42" fmla="*/ 0 w 270"/>
                  <a:gd name="T43" fmla="*/ 145 h 269"/>
                  <a:gd name="T44" fmla="*/ 3 w 270"/>
                  <a:gd name="T45" fmla="*/ 164 h 269"/>
                  <a:gd name="T46" fmla="*/ 9 w 270"/>
                  <a:gd name="T47" fmla="*/ 184 h 269"/>
                  <a:gd name="T48" fmla="*/ 18 w 270"/>
                  <a:gd name="T49" fmla="*/ 201 h 269"/>
                  <a:gd name="T50" fmla="*/ 30 w 270"/>
                  <a:gd name="T51" fmla="*/ 219 h 269"/>
                  <a:gd name="T52" fmla="*/ 44 w 270"/>
                  <a:gd name="T53" fmla="*/ 232 h 269"/>
                  <a:gd name="T54" fmla="*/ 59 w 270"/>
                  <a:gd name="T55" fmla="*/ 245 h 269"/>
                  <a:gd name="T56" fmla="*/ 75 w 270"/>
                  <a:gd name="T57" fmla="*/ 255 h 269"/>
                  <a:gd name="T58" fmla="*/ 95 w 270"/>
                  <a:gd name="T59" fmla="*/ 262 h 269"/>
                  <a:gd name="T60" fmla="*/ 114 w 270"/>
                  <a:gd name="T61" fmla="*/ 267 h 269"/>
                  <a:gd name="T62" fmla="*/ 134 w 270"/>
                  <a:gd name="T63" fmla="*/ 268 h 269"/>
                  <a:gd name="T64" fmla="*/ 154 w 270"/>
                  <a:gd name="T65" fmla="*/ 267 h 269"/>
                  <a:gd name="T66" fmla="*/ 173 w 270"/>
                  <a:gd name="T67" fmla="*/ 262 h 269"/>
                  <a:gd name="T68" fmla="*/ 192 w 270"/>
                  <a:gd name="T69" fmla="*/ 255 h 269"/>
                  <a:gd name="T70" fmla="*/ 209 w 270"/>
                  <a:gd name="T71" fmla="*/ 245 h 269"/>
                  <a:gd name="T72" fmla="*/ 224 w 270"/>
                  <a:gd name="T73" fmla="*/ 232 h 269"/>
                  <a:gd name="T74" fmla="*/ 238 w 270"/>
                  <a:gd name="T75" fmla="*/ 219 h 269"/>
                  <a:gd name="T76" fmla="*/ 250 w 270"/>
                  <a:gd name="T77" fmla="*/ 201 h 269"/>
                  <a:gd name="T78" fmla="*/ 259 w 270"/>
                  <a:gd name="T79" fmla="*/ 184 h 269"/>
                  <a:gd name="T80" fmla="*/ 264 w 270"/>
                  <a:gd name="T81" fmla="*/ 164 h 269"/>
                  <a:gd name="T82" fmla="*/ 268 w 270"/>
                  <a:gd name="T83" fmla="*/ 145 h 2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269"/>
                  <a:gd name="T128" fmla="*/ 270 w 270"/>
                  <a:gd name="T129" fmla="*/ 269 h 2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269">
                    <a:moveTo>
                      <a:pt x="269" y="135"/>
                    </a:moveTo>
                    <a:lnTo>
                      <a:pt x="268" y="125"/>
                    </a:lnTo>
                    <a:lnTo>
                      <a:pt x="266" y="115"/>
                    </a:lnTo>
                    <a:lnTo>
                      <a:pt x="264" y="105"/>
                    </a:lnTo>
                    <a:lnTo>
                      <a:pt x="262" y="95"/>
                    </a:lnTo>
                    <a:lnTo>
                      <a:pt x="259" y="86"/>
                    </a:lnTo>
                    <a:lnTo>
                      <a:pt x="255" y="76"/>
                    </a:lnTo>
                    <a:lnTo>
                      <a:pt x="250" y="68"/>
                    </a:lnTo>
                    <a:lnTo>
                      <a:pt x="244" y="59"/>
                    </a:lnTo>
                    <a:lnTo>
                      <a:pt x="238" y="51"/>
                    </a:lnTo>
                    <a:lnTo>
                      <a:pt x="232" y="44"/>
                    </a:lnTo>
                    <a:lnTo>
                      <a:pt x="224" y="37"/>
                    </a:lnTo>
                    <a:lnTo>
                      <a:pt x="218" y="29"/>
                    </a:lnTo>
                    <a:lnTo>
                      <a:pt x="209" y="24"/>
                    </a:lnTo>
                    <a:lnTo>
                      <a:pt x="200" y="19"/>
                    </a:lnTo>
                    <a:lnTo>
                      <a:pt x="192" y="15"/>
                    </a:lnTo>
                    <a:lnTo>
                      <a:pt x="182" y="10"/>
                    </a:lnTo>
                    <a:lnTo>
                      <a:pt x="173" y="7"/>
                    </a:lnTo>
                    <a:lnTo>
                      <a:pt x="164" y="4"/>
                    </a:lnTo>
                    <a:lnTo>
                      <a:pt x="154" y="1"/>
                    </a:lnTo>
                    <a:lnTo>
                      <a:pt x="144" y="1"/>
                    </a:lnTo>
                    <a:lnTo>
                      <a:pt x="134" y="0"/>
                    </a:lnTo>
                    <a:lnTo>
                      <a:pt x="124" y="1"/>
                    </a:lnTo>
                    <a:lnTo>
                      <a:pt x="114" y="1"/>
                    </a:lnTo>
                    <a:lnTo>
                      <a:pt x="105" y="4"/>
                    </a:lnTo>
                    <a:lnTo>
                      <a:pt x="95" y="7"/>
                    </a:lnTo>
                    <a:lnTo>
                      <a:pt x="84" y="10"/>
                    </a:lnTo>
                    <a:lnTo>
                      <a:pt x="75" y="15"/>
                    </a:lnTo>
                    <a:lnTo>
                      <a:pt x="68" y="19"/>
                    </a:lnTo>
                    <a:lnTo>
                      <a:pt x="59" y="24"/>
                    </a:lnTo>
                    <a:lnTo>
                      <a:pt x="51" y="29"/>
                    </a:lnTo>
                    <a:lnTo>
                      <a:pt x="44" y="37"/>
                    </a:lnTo>
                    <a:lnTo>
                      <a:pt x="36" y="44"/>
                    </a:lnTo>
                    <a:lnTo>
                      <a:pt x="30" y="51"/>
                    </a:lnTo>
                    <a:lnTo>
                      <a:pt x="22" y="59"/>
                    </a:lnTo>
                    <a:lnTo>
                      <a:pt x="18" y="68"/>
                    </a:lnTo>
                    <a:lnTo>
                      <a:pt x="13" y="76"/>
                    </a:lnTo>
                    <a:lnTo>
                      <a:pt x="9" y="86"/>
                    </a:lnTo>
                    <a:lnTo>
                      <a:pt x="6" y="95"/>
                    </a:lnTo>
                    <a:lnTo>
                      <a:pt x="3" y="105"/>
                    </a:lnTo>
                    <a:lnTo>
                      <a:pt x="2" y="115"/>
                    </a:lnTo>
                    <a:lnTo>
                      <a:pt x="0" y="125"/>
                    </a:lnTo>
                    <a:lnTo>
                      <a:pt x="0" y="135"/>
                    </a:lnTo>
                    <a:lnTo>
                      <a:pt x="0" y="145"/>
                    </a:lnTo>
                    <a:lnTo>
                      <a:pt x="2" y="154"/>
                    </a:lnTo>
                    <a:lnTo>
                      <a:pt x="3" y="164"/>
                    </a:lnTo>
                    <a:lnTo>
                      <a:pt x="6" y="174"/>
                    </a:lnTo>
                    <a:lnTo>
                      <a:pt x="9" y="184"/>
                    </a:lnTo>
                    <a:lnTo>
                      <a:pt x="13" y="193"/>
                    </a:lnTo>
                    <a:lnTo>
                      <a:pt x="18" y="201"/>
                    </a:lnTo>
                    <a:lnTo>
                      <a:pt x="22" y="210"/>
                    </a:lnTo>
                    <a:lnTo>
                      <a:pt x="30" y="219"/>
                    </a:lnTo>
                    <a:lnTo>
                      <a:pt x="36" y="225"/>
                    </a:lnTo>
                    <a:lnTo>
                      <a:pt x="44" y="232"/>
                    </a:lnTo>
                    <a:lnTo>
                      <a:pt x="51" y="239"/>
                    </a:lnTo>
                    <a:lnTo>
                      <a:pt x="59" y="245"/>
                    </a:lnTo>
                    <a:lnTo>
                      <a:pt x="68" y="250"/>
                    </a:lnTo>
                    <a:lnTo>
                      <a:pt x="75" y="255"/>
                    </a:lnTo>
                    <a:lnTo>
                      <a:pt x="84" y="259"/>
                    </a:lnTo>
                    <a:lnTo>
                      <a:pt x="95" y="262"/>
                    </a:lnTo>
                    <a:lnTo>
                      <a:pt x="105" y="265"/>
                    </a:lnTo>
                    <a:lnTo>
                      <a:pt x="114" y="267"/>
                    </a:lnTo>
                    <a:lnTo>
                      <a:pt x="124" y="268"/>
                    </a:lnTo>
                    <a:lnTo>
                      <a:pt x="134" y="268"/>
                    </a:lnTo>
                    <a:lnTo>
                      <a:pt x="144" y="268"/>
                    </a:lnTo>
                    <a:lnTo>
                      <a:pt x="154" y="267"/>
                    </a:lnTo>
                    <a:lnTo>
                      <a:pt x="164" y="265"/>
                    </a:lnTo>
                    <a:lnTo>
                      <a:pt x="173" y="262"/>
                    </a:lnTo>
                    <a:lnTo>
                      <a:pt x="182" y="259"/>
                    </a:lnTo>
                    <a:lnTo>
                      <a:pt x="192" y="255"/>
                    </a:lnTo>
                    <a:lnTo>
                      <a:pt x="200" y="250"/>
                    </a:lnTo>
                    <a:lnTo>
                      <a:pt x="209" y="245"/>
                    </a:lnTo>
                    <a:lnTo>
                      <a:pt x="218" y="239"/>
                    </a:lnTo>
                    <a:lnTo>
                      <a:pt x="224" y="232"/>
                    </a:lnTo>
                    <a:lnTo>
                      <a:pt x="232" y="225"/>
                    </a:lnTo>
                    <a:lnTo>
                      <a:pt x="238" y="219"/>
                    </a:lnTo>
                    <a:lnTo>
                      <a:pt x="244" y="210"/>
                    </a:lnTo>
                    <a:lnTo>
                      <a:pt x="250" y="201"/>
                    </a:lnTo>
                    <a:lnTo>
                      <a:pt x="255" y="193"/>
                    </a:lnTo>
                    <a:lnTo>
                      <a:pt x="259" y="184"/>
                    </a:lnTo>
                    <a:lnTo>
                      <a:pt x="262" y="174"/>
                    </a:lnTo>
                    <a:lnTo>
                      <a:pt x="264" y="164"/>
                    </a:lnTo>
                    <a:lnTo>
                      <a:pt x="266" y="154"/>
                    </a:lnTo>
                    <a:lnTo>
                      <a:pt x="268" y="145"/>
                    </a:lnTo>
                    <a:lnTo>
                      <a:pt x="269" y="135"/>
                    </a:lnTo>
                  </a:path>
                </a:pathLst>
              </a:custGeom>
              <a:noFill/>
              <a:ln w="19050">
                <a:solidFill>
                  <a:schemeClr val="tx1"/>
                </a:solidFill>
                <a:round/>
                <a:headEnd/>
                <a:tailEnd/>
              </a:ln>
            </p:spPr>
            <p:txBody>
              <a:bodyPr lIns="0" tIns="0" rIns="0" bIns="0"/>
              <a:lstStyle/>
              <a:p>
                <a:endParaRPr lang="en-US" dirty="0"/>
              </a:p>
            </p:txBody>
          </p:sp>
          <p:sp>
            <p:nvSpPr>
              <p:cNvPr id="23633" name="Line 32"/>
              <p:cNvSpPr>
                <a:spLocks noChangeShapeType="1"/>
              </p:cNvSpPr>
              <p:nvPr/>
            </p:nvSpPr>
            <p:spPr bwMode="auto">
              <a:xfrm>
                <a:off x="3051" y="1140"/>
                <a:ext cx="192" cy="191"/>
              </a:xfrm>
              <a:prstGeom prst="line">
                <a:avLst/>
              </a:prstGeom>
              <a:noFill/>
              <a:ln w="19050">
                <a:solidFill>
                  <a:schemeClr val="tx1"/>
                </a:solidFill>
                <a:round/>
                <a:headEnd/>
                <a:tailEnd/>
              </a:ln>
            </p:spPr>
            <p:txBody>
              <a:bodyPr lIns="0" tIns="0" rIns="0" bIns="0"/>
              <a:lstStyle/>
              <a:p>
                <a:endParaRPr lang="en-US" dirty="0"/>
              </a:p>
            </p:txBody>
          </p:sp>
          <p:sp>
            <p:nvSpPr>
              <p:cNvPr id="23634" name="Line 33"/>
              <p:cNvSpPr>
                <a:spLocks noChangeShapeType="1"/>
              </p:cNvSpPr>
              <p:nvPr/>
            </p:nvSpPr>
            <p:spPr bwMode="auto">
              <a:xfrm flipH="1">
                <a:off x="3051" y="1140"/>
                <a:ext cx="192" cy="191"/>
              </a:xfrm>
              <a:prstGeom prst="line">
                <a:avLst/>
              </a:prstGeom>
              <a:noFill/>
              <a:ln w="19050">
                <a:solidFill>
                  <a:schemeClr val="tx1"/>
                </a:solidFill>
                <a:round/>
                <a:headEnd/>
                <a:tailEnd/>
              </a:ln>
            </p:spPr>
            <p:txBody>
              <a:bodyPr lIns="0" tIns="0" rIns="0" bIns="0"/>
              <a:lstStyle/>
              <a:p>
                <a:endParaRPr lang="en-US" dirty="0"/>
              </a:p>
            </p:txBody>
          </p:sp>
        </p:grpSp>
        <p:sp>
          <p:nvSpPr>
            <p:cNvPr id="23588" name="Freeform 34"/>
            <p:cNvSpPr>
              <a:spLocks/>
            </p:cNvSpPr>
            <p:nvPr/>
          </p:nvSpPr>
          <p:spPr bwMode="auto">
            <a:xfrm>
              <a:off x="4347" y="1086"/>
              <a:ext cx="513" cy="339"/>
            </a:xfrm>
            <a:custGeom>
              <a:avLst/>
              <a:gdLst>
                <a:gd name="T0" fmla="*/ 0 w 564"/>
                <a:gd name="T1" fmla="*/ 0 h 384"/>
                <a:gd name="T2" fmla="*/ 249 w 564"/>
                <a:gd name="T3" fmla="*/ 0 h 384"/>
                <a:gd name="T4" fmla="*/ 249 w 564"/>
                <a:gd name="T5" fmla="*/ 298 h 384"/>
                <a:gd name="T6" fmla="*/ 466 w 564"/>
                <a:gd name="T7" fmla="*/ 298 h 384"/>
                <a:gd name="T8" fmla="*/ 0 60000 65536"/>
                <a:gd name="T9" fmla="*/ 0 60000 65536"/>
                <a:gd name="T10" fmla="*/ 0 60000 65536"/>
                <a:gd name="T11" fmla="*/ 0 60000 65536"/>
                <a:gd name="T12" fmla="*/ 0 w 564"/>
                <a:gd name="T13" fmla="*/ 0 h 384"/>
                <a:gd name="T14" fmla="*/ 564 w 564"/>
                <a:gd name="T15" fmla="*/ 384 h 384"/>
              </a:gdLst>
              <a:ahLst/>
              <a:cxnLst>
                <a:cxn ang="T8">
                  <a:pos x="T0" y="T1"/>
                </a:cxn>
                <a:cxn ang="T9">
                  <a:pos x="T2" y="T3"/>
                </a:cxn>
                <a:cxn ang="T10">
                  <a:pos x="T4" y="T5"/>
                </a:cxn>
                <a:cxn ang="T11">
                  <a:pos x="T6" y="T7"/>
                </a:cxn>
              </a:cxnLst>
              <a:rect l="T12" t="T13" r="T14" b="T15"/>
              <a:pathLst>
                <a:path w="564" h="384">
                  <a:moveTo>
                    <a:pt x="0" y="0"/>
                  </a:moveTo>
                  <a:lnTo>
                    <a:pt x="301" y="0"/>
                  </a:lnTo>
                  <a:lnTo>
                    <a:pt x="301" y="383"/>
                  </a:lnTo>
                  <a:lnTo>
                    <a:pt x="563" y="383"/>
                  </a:lnTo>
                </a:path>
              </a:pathLst>
            </a:custGeom>
            <a:noFill/>
            <a:ln w="19050">
              <a:solidFill>
                <a:srgbClr val="000000"/>
              </a:solidFill>
              <a:round/>
              <a:headEnd/>
              <a:tailEnd/>
            </a:ln>
          </p:spPr>
          <p:txBody>
            <a:bodyPr lIns="0" tIns="0" rIns="0" bIns="0"/>
            <a:lstStyle/>
            <a:p>
              <a:endParaRPr lang="en-US" dirty="0"/>
            </a:p>
          </p:txBody>
        </p:sp>
        <p:sp>
          <p:nvSpPr>
            <p:cNvPr id="23589" name="Freeform 35"/>
            <p:cNvSpPr>
              <a:spLocks/>
            </p:cNvSpPr>
            <p:nvPr/>
          </p:nvSpPr>
          <p:spPr bwMode="auto">
            <a:xfrm>
              <a:off x="4847" y="1413"/>
              <a:ext cx="47" cy="23"/>
            </a:xfrm>
            <a:custGeom>
              <a:avLst/>
              <a:gdLst>
                <a:gd name="T0" fmla="*/ 42 w 52"/>
                <a:gd name="T1" fmla="*/ 10 h 26"/>
                <a:gd name="T2" fmla="*/ 0 w 52"/>
                <a:gd name="T3" fmla="*/ 0 h 26"/>
                <a:gd name="T4" fmla="*/ 11 w 52"/>
                <a:gd name="T5" fmla="*/ 10 h 26"/>
                <a:gd name="T6" fmla="*/ 0 w 52"/>
                <a:gd name="T7" fmla="*/ 19 h 26"/>
                <a:gd name="T8" fmla="*/ 42 w 52"/>
                <a:gd name="T9" fmla="*/ 10 h 26"/>
                <a:gd name="T10" fmla="*/ 42 w 52"/>
                <a:gd name="T11" fmla="*/ 10 h 26"/>
                <a:gd name="T12" fmla="*/ 0 60000 65536"/>
                <a:gd name="T13" fmla="*/ 0 60000 65536"/>
                <a:gd name="T14" fmla="*/ 0 60000 65536"/>
                <a:gd name="T15" fmla="*/ 0 60000 65536"/>
                <a:gd name="T16" fmla="*/ 0 60000 65536"/>
                <a:gd name="T17" fmla="*/ 0 60000 65536"/>
                <a:gd name="T18" fmla="*/ 0 w 52"/>
                <a:gd name="T19" fmla="*/ 0 h 26"/>
                <a:gd name="T20" fmla="*/ 52 w 52"/>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2" h="26">
                  <a:moveTo>
                    <a:pt x="51" y="12"/>
                  </a:moveTo>
                  <a:lnTo>
                    <a:pt x="0" y="0"/>
                  </a:lnTo>
                  <a:lnTo>
                    <a:pt x="13" y="12"/>
                  </a:lnTo>
                  <a:lnTo>
                    <a:pt x="0" y="25"/>
                  </a:lnTo>
                  <a:lnTo>
                    <a:pt x="51"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8" name="Group 36"/>
            <p:cNvGrpSpPr>
              <a:grpSpLocks/>
            </p:cNvGrpSpPr>
            <p:nvPr/>
          </p:nvGrpSpPr>
          <p:grpSpPr bwMode="auto">
            <a:xfrm>
              <a:off x="4964" y="1222"/>
              <a:ext cx="487" cy="270"/>
              <a:chOff x="4846" y="1967"/>
              <a:chExt cx="535" cy="306"/>
            </a:xfrm>
          </p:grpSpPr>
          <p:sp>
            <p:nvSpPr>
              <p:cNvPr id="23628" name="Line 37"/>
              <p:cNvSpPr>
                <a:spLocks noChangeShapeType="1"/>
              </p:cNvSpPr>
              <p:nvPr/>
            </p:nvSpPr>
            <p:spPr bwMode="auto">
              <a:xfrm>
                <a:off x="4846" y="2273"/>
                <a:ext cx="535" cy="0"/>
              </a:xfrm>
              <a:prstGeom prst="line">
                <a:avLst/>
              </a:prstGeom>
              <a:noFill/>
              <a:ln w="19050">
                <a:solidFill>
                  <a:schemeClr val="tx2"/>
                </a:solidFill>
                <a:round/>
                <a:headEnd/>
                <a:tailEnd/>
              </a:ln>
            </p:spPr>
            <p:txBody>
              <a:bodyPr lIns="0" tIns="0" rIns="0" bIns="0"/>
              <a:lstStyle/>
              <a:p>
                <a:endParaRPr lang="en-US" dirty="0"/>
              </a:p>
            </p:txBody>
          </p:sp>
          <p:sp>
            <p:nvSpPr>
              <p:cNvPr id="23629" name="Line 38"/>
              <p:cNvSpPr>
                <a:spLocks noChangeShapeType="1"/>
              </p:cNvSpPr>
              <p:nvPr/>
            </p:nvSpPr>
            <p:spPr bwMode="auto">
              <a:xfrm flipV="1">
                <a:off x="5267" y="2005"/>
                <a:ext cx="0" cy="268"/>
              </a:xfrm>
              <a:prstGeom prst="line">
                <a:avLst/>
              </a:prstGeom>
              <a:noFill/>
              <a:ln w="19050">
                <a:solidFill>
                  <a:schemeClr val="tx2"/>
                </a:solidFill>
                <a:round/>
                <a:headEnd/>
                <a:tailEnd/>
              </a:ln>
            </p:spPr>
            <p:txBody>
              <a:bodyPr lIns="0" tIns="0" rIns="0" bIns="0"/>
              <a:lstStyle/>
              <a:p>
                <a:endParaRPr lang="en-US" dirty="0"/>
              </a:p>
            </p:txBody>
          </p:sp>
          <p:sp>
            <p:nvSpPr>
              <p:cNvPr id="23630" name="Line 39"/>
              <p:cNvSpPr>
                <a:spLocks noChangeShapeType="1"/>
              </p:cNvSpPr>
              <p:nvPr/>
            </p:nvSpPr>
            <p:spPr bwMode="auto">
              <a:xfrm flipV="1">
                <a:off x="5076" y="1967"/>
                <a:ext cx="0" cy="306"/>
              </a:xfrm>
              <a:prstGeom prst="line">
                <a:avLst/>
              </a:prstGeom>
              <a:noFill/>
              <a:ln w="19050">
                <a:solidFill>
                  <a:schemeClr val="tx2"/>
                </a:solidFill>
                <a:round/>
                <a:headEnd/>
                <a:tailEnd/>
              </a:ln>
            </p:spPr>
            <p:txBody>
              <a:bodyPr lIns="0" tIns="0" rIns="0" bIns="0"/>
              <a:lstStyle/>
              <a:p>
                <a:endParaRPr lang="en-US" dirty="0"/>
              </a:p>
            </p:txBody>
          </p:sp>
          <p:sp>
            <p:nvSpPr>
              <p:cNvPr id="23631" name="Line 40"/>
              <p:cNvSpPr>
                <a:spLocks noChangeShapeType="1"/>
              </p:cNvSpPr>
              <p:nvPr/>
            </p:nvSpPr>
            <p:spPr bwMode="auto">
              <a:xfrm flipV="1">
                <a:off x="4959" y="2044"/>
                <a:ext cx="0" cy="229"/>
              </a:xfrm>
              <a:prstGeom prst="line">
                <a:avLst/>
              </a:prstGeom>
              <a:noFill/>
              <a:ln w="19050">
                <a:solidFill>
                  <a:schemeClr val="tx2"/>
                </a:solidFill>
                <a:round/>
                <a:headEnd/>
                <a:tailEnd/>
              </a:ln>
            </p:spPr>
            <p:txBody>
              <a:bodyPr lIns="0" tIns="0" rIns="0" bIns="0"/>
              <a:lstStyle/>
              <a:p>
                <a:endParaRPr lang="en-US" dirty="0"/>
              </a:p>
            </p:txBody>
          </p:sp>
        </p:grpSp>
        <p:grpSp>
          <p:nvGrpSpPr>
            <p:cNvPr id="9" name="Group 41"/>
            <p:cNvGrpSpPr>
              <a:grpSpLocks/>
            </p:cNvGrpSpPr>
            <p:nvPr/>
          </p:nvGrpSpPr>
          <p:grpSpPr bwMode="auto">
            <a:xfrm>
              <a:off x="2559" y="329"/>
              <a:ext cx="96" cy="380"/>
              <a:chOff x="2200" y="955"/>
              <a:chExt cx="106" cy="431"/>
            </a:xfrm>
          </p:grpSpPr>
          <p:sp>
            <p:nvSpPr>
              <p:cNvPr id="23625" name="Freeform 42"/>
              <p:cNvSpPr>
                <a:spLocks/>
              </p:cNvSpPr>
              <p:nvPr/>
            </p:nvSpPr>
            <p:spPr bwMode="auto">
              <a:xfrm>
                <a:off x="2202" y="1059"/>
                <a:ext cx="101" cy="286"/>
              </a:xfrm>
              <a:custGeom>
                <a:avLst/>
                <a:gdLst>
                  <a:gd name="T0" fmla="*/ 0 w 101"/>
                  <a:gd name="T1" fmla="*/ 0 h 286"/>
                  <a:gd name="T2" fmla="*/ 100 w 101"/>
                  <a:gd name="T3" fmla="*/ 42 h 286"/>
                  <a:gd name="T4" fmla="*/ 0 w 101"/>
                  <a:gd name="T5" fmla="*/ 81 h 286"/>
                  <a:gd name="T6" fmla="*/ 100 w 101"/>
                  <a:gd name="T7" fmla="*/ 124 h 286"/>
                  <a:gd name="T8" fmla="*/ 0 w 101"/>
                  <a:gd name="T9" fmla="*/ 163 h 286"/>
                  <a:gd name="T10" fmla="*/ 100 w 101"/>
                  <a:gd name="T11" fmla="*/ 203 h 286"/>
                  <a:gd name="T12" fmla="*/ 0 w 101"/>
                  <a:gd name="T13" fmla="*/ 245 h 286"/>
                  <a:gd name="T14" fmla="*/ 100 w 101"/>
                  <a:gd name="T15" fmla="*/ 285 h 286"/>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286"/>
                  <a:gd name="T26" fmla="*/ 101 w 101"/>
                  <a:gd name="T27" fmla="*/ 286 h 2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286">
                    <a:moveTo>
                      <a:pt x="0" y="0"/>
                    </a:moveTo>
                    <a:lnTo>
                      <a:pt x="100" y="42"/>
                    </a:lnTo>
                    <a:lnTo>
                      <a:pt x="0" y="81"/>
                    </a:lnTo>
                    <a:lnTo>
                      <a:pt x="100" y="124"/>
                    </a:lnTo>
                    <a:lnTo>
                      <a:pt x="0" y="163"/>
                    </a:lnTo>
                    <a:lnTo>
                      <a:pt x="100" y="203"/>
                    </a:lnTo>
                    <a:lnTo>
                      <a:pt x="0" y="245"/>
                    </a:lnTo>
                    <a:lnTo>
                      <a:pt x="100" y="285"/>
                    </a:lnTo>
                  </a:path>
                </a:pathLst>
              </a:custGeom>
              <a:noFill/>
              <a:ln w="19050">
                <a:solidFill>
                  <a:srgbClr val="000000"/>
                </a:solidFill>
                <a:round/>
                <a:headEnd/>
                <a:tailEnd/>
              </a:ln>
            </p:spPr>
            <p:txBody>
              <a:bodyPr lIns="0" tIns="0" rIns="0" bIns="0"/>
              <a:lstStyle/>
              <a:p>
                <a:endParaRPr lang="en-US" dirty="0"/>
              </a:p>
            </p:txBody>
          </p:sp>
          <p:sp>
            <p:nvSpPr>
              <p:cNvPr id="23626" name="Line 43"/>
              <p:cNvSpPr>
                <a:spLocks noChangeShapeType="1"/>
              </p:cNvSpPr>
              <p:nvPr/>
            </p:nvSpPr>
            <p:spPr bwMode="auto">
              <a:xfrm flipV="1">
                <a:off x="2200" y="992"/>
                <a:ext cx="95" cy="394"/>
              </a:xfrm>
              <a:prstGeom prst="line">
                <a:avLst/>
              </a:prstGeom>
              <a:noFill/>
              <a:ln w="19050">
                <a:solidFill>
                  <a:srgbClr val="000000"/>
                </a:solidFill>
                <a:round/>
                <a:headEnd/>
                <a:tailEnd/>
              </a:ln>
            </p:spPr>
            <p:txBody>
              <a:bodyPr lIns="0" tIns="0" rIns="0" bIns="0"/>
              <a:lstStyle/>
              <a:p>
                <a:endParaRPr lang="en-US" dirty="0"/>
              </a:p>
            </p:txBody>
          </p:sp>
          <p:sp>
            <p:nvSpPr>
              <p:cNvPr id="23627" name="Freeform 44"/>
              <p:cNvSpPr>
                <a:spLocks/>
              </p:cNvSpPr>
              <p:nvPr/>
            </p:nvSpPr>
            <p:spPr bwMode="auto">
              <a:xfrm>
                <a:off x="2280" y="955"/>
                <a:ext cx="26" cy="52"/>
              </a:xfrm>
              <a:custGeom>
                <a:avLst/>
                <a:gdLst>
                  <a:gd name="T0" fmla="*/ 25 w 26"/>
                  <a:gd name="T1" fmla="*/ 0 h 52"/>
                  <a:gd name="T2" fmla="*/ 0 w 26"/>
                  <a:gd name="T3" fmla="*/ 46 h 52"/>
                  <a:gd name="T4" fmla="*/ 15 w 26"/>
                  <a:gd name="T5" fmla="*/ 37 h 52"/>
                  <a:gd name="T6" fmla="*/ 25 w 26"/>
                  <a:gd name="T7" fmla="*/ 51 h 52"/>
                  <a:gd name="T8" fmla="*/ 25 w 26"/>
                  <a:gd name="T9" fmla="*/ 0 h 52"/>
                  <a:gd name="T10" fmla="*/ 25 w 26"/>
                  <a:gd name="T11" fmla="*/ 0 h 52"/>
                  <a:gd name="T12" fmla="*/ 0 60000 65536"/>
                  <a:gd name="T13" fmla="*/ 0 60000 65536"/>
                  <a:gd name="T14" fmla="*/ 0 60000 65536"/>
                  <a:gd name="T15" fmla="*/ 0 60000 65536"/>
                  <a:gd name="T16" fmla="*/ 0 60000 65536"/>
                  <a:gd name="T17" fmla="*/ 0 60000 65536"/>
                  <a:gd name="T18" fmla="*/ 0 w 26"/>
                  <a:gd name="T19" fmla="*/ 0 h 52"/>
                  <a:gd name="T20" fmla="*/ 26 w 2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6" h="52">
                    <a:moveTo>
                      <a:pt x="25" y="0"/>
                    </a:moveTo>
                    <a:lnTo>
                      <a:pt x="0" y="46"/>
                    </a:lnTo>
                    <a:lnTo>
                      <a:pt x="15" y="37"/>
                    </a:lnTo>
                    <a:lnTo>
                      <a:pt x="25" y="51"/>
                    </a:lnTo>
                    <a:lnTo>
                      <a:pt x="25" y="0"/>
                    </a:lnTo>
                  </a:path>
                </a:pathLst>
              </a:custGeom>
              <a:solidFill>
                <a:srgbClr val="000000"/>
              </a:solidFill>
              <a:ln w="19050">
                <a:solidFill>
                  <a:srgbClr val="000000"/>
                </a:solidFill>
                <a:round/>
                <a:headEnd/>
                <a:tailEnd/>
              </a:ln>
            </p:spPr>
            <p:txBody>
              <a:bodyPr lIns="0" tIns="0" rIns="0" bIns="0"/>
              <a:lstStyle/>
              <a:p>
                <a:endParaRPr lang="en-US" dirty="0"/>
              </a:p>
            </p:txBody>
          </p:sp>
        </p:grpSp>
        <p:sp>
          <p:nvSpPr>
            <p:cNvPr id="23592" name="Freeform 45"/>
            <p:cNvSpPr>
              <a:spLocks/>
            </p:cNvSpPr>
            <p:nvPr/>
          </p:nvSpPr>
          <p:spPr bwMode="auto">
            <a:xfrm>
              <a:off x="3983" y="445"/>
              <a:ext cx="93" cy="251"/>
            </a:xfrm>
            <a:custGeom>
              <a:avLst/>
              <a:gdLst>
                <a:gd name="T0" fmla="*/ 0 w 103"/>
                <a:gd name="T1" fmla="*/ 0 h 285"/>
                <a:gd name="T2" fmla="*/ 83 w 103"/>
                <a:gd name="T3" fmla="*/ 31 h 285"/>
                <a:gd name="T4" fmla="*/ 0 w 103"/>
                <a:gd name="T5" fmla="*/ 63 h 285"/>
                <a:gd name="T6" fmla="*/ 83 w 103"/>
                <a:gd name="T7" fmla="*/ 94 h 285"/>
                <a:gd name="T8" fmla="*/ 0 w 103"/>
                <a:gd name="T9" fmla="*/ 126 h 285"/>
                <a:gd name="T10" fmla="*/ 83 w 103"/>
                <a:gd name="T11" fmla="*/ 157 h 285"/>
                <a:gd name="T12" fmla="*/ 0 w 103"/>
                <a:gd name="T13" fmla="*/ 189 h 285"/>
                <a:gd name="T14" fmla="*/ 83 w 103"/>
                <a:gd name="T15" fmla="*/ 220 h 285"/>
                <a:gd name="T16" fmla="*/ 0 60000 65536"/>
                <a:gd name="T17" fmla="*/ 0 60000 65536"/>
                <a:gd name="T18" fmla="*/ 0 60000 65536"/>
                <a:gd name="T19" fmla="*/ 0 60000 65536"/>
                <a:gd name="T20" fmla="*/ 0 60000 65536"/>
                <a:gd name="T21" fmla="*/ 0 60000 65536"/>
                <a:gd name="T22" fmla="*/ 0 60000 65536"/>
                <a:gd name="T23" fmla="*/ 0 60000 65536"/>
                <a:gd name="T24" fmla="*/ 0 w 103"/>
                <a:gd name="T25" fmla="*/ 0 h 285"/>
                <a:gd name="T26" fmla="*/ 103 w 103"/>
                <a:gd name="T27" fmla="*/ 285 h 2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 h="285">
                  <a:moveTo>
                    <a:pt x="0" y="0"/>
                  </a:moveTo>
                  <a:lnTo>
                    <a:pt x="102" y="40"/>
                  </a:lnTo>
                  <a:lnTo>
                    <a:pt x="0" y="82"/>
                  </a:lnTo>
                  <a:lnTo>
                    <a:pt x="102" y="122"/>
                  </a:lnTo>
                  <a:lnTo>
                    <a:pt x="0" y="162"/>
                  </a:lnTo>
                  <a:lnTo>
                    <a:pt x="102" y="202"/>
                  </a:lnTo>
                  <a:lnTo>
                    <a:pt x="0" y="244"/>
                  </a:lnTo>
                  <a:lnTo>
                    <a:pt x="102" y="284"/>
                  </a:lnTo>
                </a:path>
              </a:pathLst>
            </a:custGeom>
            <a:noFill/>
            <a:ln w="19050">
              <a:solidFill>
                <a:srgbClr val="000000"/>
              </a:solidFill>
              <a:round/>
              <a:headEnd/>
              <a:tailEnd/>
            </a:ln>
          </p:spPr>
          <p:txBody>
            <a:bodyPr lIns="0" tIns="0" rIns="0" bIns="0"/>
            <a:lstStyle/>
            <a:p>
              <a:endParaRPr lang="en-US" dirty="0"/>
            </a:p>
          </p:txBody>
        </p:sp>
        <p:sp>
          <p:nvSpPr>
            <p:cNvPr id="23593" name="Line 46"/>
            <p:cNvSpPr>
              <a:spLocks noChangeShapeType="1"/>
            </p:cNvSpPr>
            <p:nvPr/>
          </p:nvSpPr>
          <p:spPr bwMode="auto">
            <a:xfrm flipV="1">
              <a:off x="3982" y="385"/>
              <a:ext cx="86" cy="348"/>
            </a:xfrm>
            <a:prstGeom prst="line">
              <a:avLst/>
            </a:prstGeom>
            <a:noFill/>
            <a:ln w="19050">
              <a:solidFill>
                <a:srgbClr val="000000"/>
              </a:solidFill>
              <a:round/>
              <a:headEnd/>
              <a:tailEnd/>
            </a:ln>
          </p:spPr>
          <p:txBody>
            <a:bodyPr lIns="0" tIns="0" rIns="0" bIns="0"/>
            <a:lstStyle/>
            <a:p>
              <a:endParaRPr lang="en-US" dirty="0"/>
            </a:p>
          </p:txBody>
        </p:sp>
        <p:sp>
          <p:nvSpPr>
            <p:cNvPr id="23594" name="Freeform 47"/>
            <p:cNvSpPr>
              <a:spLocks/>
            </p:cNvSpPr>
            <p:nvPr/>
          </p:nvSpPr>
          <p:spPr bwMode="auto">
            <a:xfrm>
              <a:off x="4055" y="351"/>
              <a:ext cx="23" cy="49"/>
            </a:xfrm>
            <a:custGeom>
              <a:avLst/>
              <a:gdLst>
                <a:gd name="T0" fmla="*/ 20 w 25"/>
                <a:gd name="T1" fmla="*/ 0 h 55"/>
                <a:gd name="T2" fmla="*/ 0 w 25"/>
                <a:gd name="T3" fmla="*/ 37 h 55"/>
                <a:gd name="T4" fmla="*/ 12 w 25"/>
                <a:gd name="T5" fmla="*/ 30 h 55"/>
                <a:gd name="T6" fmla="*/ 20 w 25"/>
                <a:gd name="T7" fmla="*/ 43 h 55"/>
                <a:gd name="T8" fmla="*/ 20 w 25"/>
                <a:gd name="T9" fmla="*/ 0 h 55"/>
                <a:gd name="T10" fmla="*/ 20 w 25"/>
                <a:gd name="T11" fmla="*/ 0 h 55"/>
                <a:gd name="T12" fmla="*/ 0 60000 65536"/>
                <a:gd name="T13" fmla="*/ 0 60000 65536"/>
                <a:gd name="T14" fmla="*/ 0 60000 65536"/>
                <a:gd name="T15" fmla="*/ 0 60000 65536"/>
                <a:gd name="T16" fmla="*/ 0 60000 65536"/>
                <a:gd name="T17" fmla="*/ 0 60000 65536"/>
                <a:gd name="T18" fmla="*/ 0 w 25"/>
                <a:gd name="T19" fmla="*/ 0 h 55"/>
                <a:gd name="T20" fmla="*/ 25 w 25"/>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5" h="55">
                  <a:moveTo>
                    <a:pt x="24" y="0"/>
                  </a:moveTo>
                  <a:lnTo>
                    <a:pt x="0" y="46"/>
                  </a:lnTo>
                  <a:lnTo>
                    <a:pt x="14" y="38"/>
                  </a:lnTo>
                  <a:lnTo>
                    <a:pt x="24" y="54"/>
                  </a:lnTo>
                  <a:lnTo>
                    <a:pt x="24" y="0"/>
                  </a:lnTo>
                </a:path>
              </a:pathLst>
            </a:custGeom>
            <a:solidFill>
              <a:srgbClr val="000000"/>
            </a:solidFill>
            <a:ln w="19050">
              <a:solidFill>
                <a:srgbClr val="000000"/>
              </a:solidFill>
              <a:round/>
              <a:headEnd/>
              <a:tailEnd/>
            </a:ln>
          </p:spPr>
          <p:txBody>
            <a:bodyPr lIns="0" tIns="0" rIns="0" bIns="0"/>
            <a:lstStyle/>
            <a:p>
              <a:endParaRPr lang="en-US" dirty="0"/>
            </a:p>
          </p:txBody>
        </p:sp>
        <p:sp>
          <p:nvSpPr>
            <p:cNvPr id="23595" name="Line 48"/>
            <p:cNvSpPr>
              <a:spLocks noChangeShapeType="1"/>
            </p:cNvSpPr>
            <p:nvPr/>
          </p:nvSpPr>
          <p:spPr bwMode="auto">
            <a:xfrm>
              <a:off x="4792" y="577"/>
              <a:ext cx="59" cy="0"/>
            </a:xfrm>
            <a:prstGeom prst="line">
              <a:avLst/>
            </a:prstGeom>
            <a:noFill/>
            <a:ln w="19050">
              <a:solidFill>
                <a:srgbClr val="000000"/>
              </a:solidFill>
              <a:round/>
              <a:headEnd/>
              <a:tailEnd/>
            </a:ln>
          </p:spPr>
          <p:txBody>
            <a:bodyPr lIns="0" tIns="0" rIns="0" bIns="0"/>
            <a:lstStyle/>
            <a:p>
              <a:endParaRPr lang="en-US" dirty="0"/>
            </a:p>
          </p:txBody>
        </p:sp>
        <p:sp>
          <p:nvSpPr>
            <p:cNvPr id="23596" name="Freeform 49"/>
            <p:cNvSpPr>
              <a:spLocks/>
            </p:cNvSpPr>
            <p:nvPr/>
          </p:nvSpPr>
          <p:spPr bwMode="auto">
            <a:xfrm>
              <a:off x="4838" y="566"/>
              <a:ext cx="50" cy="23"/>
            </a:xfrm>
            <a:custGeom>
              <a:avLst/>
              <a:gdLst>
                <a:gd name="T0" fmla="*/ 45 w 55"/>
                <a:gd name="T1" fmla="*/ 9 h 27"/>
                <a:gd name="T2" fmla="*/ 0 w 55"/>
                <a:gd name="T3" fmla="*/ 0 h 27"/>
                <a:gd name="T4" fmla="*/ 12 w 55"/>
                <a:gd name="T5" fmla="*/ 9 h 27"/>
                <a:gd name="T6" fmla="*/ 0 w 55"/>
                <a:gd name="T7" fmla="*/ 19 h 27"/>
                <a:gd name="T8" fmla="*/ 45 w 55"/>
                <a:gd name="T9" fmla="*/ 9 h 27"/>
                <a:gd name="T10" fmla="*/ 45 w 55"/>
                <a:gd name="T11" fmla="*/ 9 h 27"/>
                <a:gd name="T12" fmla="*/ 0 60000 65536"/>
                <a:gd name="T13" fmla="*/ 0 60000 65536"/>
                <a:gd name="T14" fmla="*/ 0 60000 65536"/>
                <a:gd name="T15" fmla="*/ 0 60000 65536"/>
                <a:gd name="T16" fmla="*/ 0 60000 65536"/>
                <a:gd name="T17" fmla="*/ 0 60000 65536"/>
                <a:gd name="T18" fmla="*/ 0 w 55"/>
                <a:gd name="T19" fmla="*/ 0 h 27"/>
                <a:gd name="T20" fmla="*/ 55 w 5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55" h="27">
                  <a:moveTo>
                    <a:pt x="54" y="13"/>
                  </a:moveTo>
                  <a:lnTo>
                    <a:pt x="0" y="0"/>
                  </a:lnTo>
                  <a:lnTo>
                    <a:pt x="14" y="13"/>
                  </a:lnTo>
                  <a:lnTo>
                    <a:pt x="0" y="26"/>
                  </a:lnTo>
                  <a:lnTo>
                    <a:pt x="54" y="13"/>
                  </a:lnTo>
                </a:path>
              </a:pathLst>
            </a:custGeom>
            <a:solidFill>
              <a:srgbClr val="000000"/>
            </a:solidFill>
            <a:ln w="19050">
              <a:solidFill>
                <a:srgbClr val="000000"/>
              </a:solidFill>
              <a:round/>
              <a:headEnd/>
              <a:tailEnd/>
            </a:ln>
          </p:spPr>
          <p:txBody>
            <a:bodyPr lIns="0" tIns="0" rIns="0" bIns="0"/>
            <a:lstStyle/>
            <a:p>
              <a:endParaRPr lang="en-US" dirty="0"/>
            </a:p>
          </p:txBody>
        </p:sp>
        <p:sp>
          <p:nvSpPr>
            <p:cNvPr id="23597" name="Freeform 50"/>
            <p:cNvSpPr>
              <a:spLocks/>
            </p:cNvSpPr>
            <p:nvPr/>
          </p:nvSpPr>
          <p:spPr bwMode="auto">
            <a:xfrm>
              <a:off x="4535" y="450"/>
              <a:ext cx="261" cy="254"/>
            </a:xfrm>
            <a:custGeom>
              <a:avLst/>
              <a:gdLst>
                <a:gd name="T0" fmla="*/ 0 w 287"/>
                <a:gd name="T1" fmla="*/ 0 h 288"/>
                <a:gd name="T2" fmla="*/ 0 w 287"/>
                <a:gd name="T3" fmla="*/ 223 h 288"/>
                <a:gd name="T4" fmla="*/ 236 w 287"/>
                <a:gd name="T5" fmla="*/ 112 h 288"/>
                <a:gd name="T6" fmla="*/ 0 w 287"/>
                <a:gd name="T7" fmla="*/ 0 h 288"/>
                <a:gd name="T8" fmla="*/ 0 60000 65536"/>
                <a:gd name="T9" fmla="*/ 0 60000 65536"/>
                <a:gd name="T10" fmla="*/ 0 60000 65536"/>
                <a:gd name="T11" fmla="*/ 0 60000 65536"/>
                <a:gd name="T12" fmla="*/ 0 w 287"/>
                <a:gd name="T13" fmla="*/ 0 h 288"/>
                <a:gd name="T14" fmla="*/ 287 w 287"/>
                <a:gd name="T15" fmla="*/ 288 h 288"/>
              </a:gdLst>
              <a:ahLst/>
              <a:cxnLst>
                <a:cxn ang="T8">
                  <a:pos x="T0" y="T1"/>
                </a:cxn>
                <a:cxn ang="T9">
                  <a:pos x="T2" y="T3"/>
                </a:cxn>
                <a:cxn ang="T10">
                  <a:pos x="T4" y="T5"/>
                </a:cxn>
                <a:cxn ang="T11">
                  <a:pos x="T6" y="T7"/>
                </a:cxn>
              </a:cxnLst>
              <a:rect l="T12" t="T13" r="T14" b="T15"/>
              <a:pathLst>
                <a:path w="287" h="288">
                  <a:moveTo>
                    <a:pt x="0" y="0"/>
                  </a:moveTo>
                  <a:lnTo>
                    <a:pt x="0" y="287"/>
                  </a:lnTo>
                  <a:lnTo>
                    <a:pt x="286" y="144"/>
                  </a:lnTo>
                  <a:lnTo>
                    <a:pt x="0" y="0"/>
                  </a:lnTo>
                </a:path>
              </a:pathLst>
            </a:custGeom>
            <a:noFill/>
            <a:ln w="19050">
              <a:solidFill>
                <a:srgbClr val="000000"/>
              </a:solidFill>
              <a:round/>
              <a:headEnd/>
              <a:tailEnd/>
            </a:ln>
          </p:spPr>
          <p:txBody>
            <a:bodyPr lIns="0" tIns="0" rIns="0" bIns="0"/>
            <a:lstStyle/>
            <a:p>
              <a:endParaRPr lang="en-US" dirty="0"/>
            </a:p>
          </p:txBody>
        </p:sp>
        <p:sp>
          <p:nvSpPr>
            <p:cNvPr id="23598" name="Freeform 51"/>
            <p:cNvSpPr>
              <a:spLocks/>
            </p:cNvSpPr>
            <p:nvPr/>
          </p:nvSpPr>
          <p:spPr bwMode="auto">
            <a:xfrm>
              <a:off x="3285" y="1486"/>
              <a:ext cx="245" cy="237"/>
            </a:xfrm>
            <a:custGeom>
              <a:avLst/>
              <a:gdLst>
                <a:gd name="T0" fmla="*/ 222 w 269"/>
                <a:gd name="T1" fmla="*/ 96 h 269"/>
                <a:gd name="T2" fmla="*/ 219 w 269"/>
                <a:gd name="T3" fmla="*/ 81 h 269"/>
                <a:gd name="T4" fmla="*/ 214 w 269"/>
                <a:gd name="T5" fmla="*/ 66 h 269"/>
                <a:gd name="T6" fmla="*/ 209 w 269"/>
                <a:gd name="T7" fmla="*/ 53 h 269"/>
                <a:gd name="T8" fmla="*/ 199 w 269"/>
                <a:gd name="T9" fmla="*/ 39 h 269"/>
                <a:gd name="T10" fmla="*/ 186 w 269"/>
                <a:gd name="T11" fmla="*/ 27 h 269"/>
                <a:gd name="T12" fmla="*/ 173 w 269"/>
                <a:gd name="T13" fmla="*/ 19 h 269"/>
                <a:gd name="T14" fmla="*/ 159 w 269"/>
                <a:gd name="T15" fmla="*/ 10 h 269"/>
                <a:gd name="T16" fmla="*/ 145 w 269"/>
                <a:gd name="T17" fmla="*/ 4 h 269"/>
                <a:gd name="T18" fmla="*/ 128 w 269"/>
                <a:gd name="T19" fmla="*/ 2 h 269"/>
                <a:gd name="T20" fmla="*/ 112 w 269"/>
                <a:gd name="T21" fmla="*/ 0 h 269"/>
                <a:gd name="T22" fmla="*/ 96 w 269"/>
                <a:gd name="T23" fmla="*/ 2 h 269"/>
                <a:gd name="T24" fmla="*/ 79 w 269"/>
                <a:gd name="T25" fmla="*/ 4 h 269"/>
                <a:gd name="T26" fmla="*/ 64 w 269"/>
                <a:gd name="T27" fmla="*/ 10 h 269"/>
                <a:gd name="T28" fmla="*/ 49 w 269"/>
                <a:gd name="T29" fmla="*/ 19 h 269"/>
                <a:gd name="T30" fmla="*/ 36 w 269"/>
                <a:gd name="T31" fmla="*/ 27 h 269"/>
                <a:gd name="T32" fmla="*/ 24 w 269"/>
                <a:gd name="T33" fmla="*/ 39 h 269"/>
                <a:gd name="T34" fmla="*/ 15 w 269"/>
                <a:gd name="T35" fmla="*/ 53 h 269"/>
                <a:gd name="T36" fmla="*/ 8 w 269"/>
                <a:gd name="T37" fmla="*/ 66 h 269"/>
                <a:gd name="T38" fmla="*/ 3 w 269"/>
                <a:gd name="T39" fmla="*/ 81 h 269"/>
                <a:gd name="T40" fmla="*/ 0 w 269"/>
                <a:gd name="T41" fmla="*/ 96 h 269"/>
                <a:gd name="T42" fmla="*/ 0 w 269"/>
                <a:gd name="T43" fmla="*/ 112 h 269"/>
                <a:gd name="T44" fmla="*/ 3 w 269"/>
                <a:gd name="T45" fmla="*/ 127 h 269"/>
                <a:gd name="T46" fmla="*/ 8 w 269"/>
                <a:gd name="T47" fmla="*/ 142 h 269"/>
                <a:gd name="T48" fmla="*/ 15 w 269"/>
                <a:gd name="T49" fmla="*/ 155 h 269"/>
                <a:gd name="T50" fmla="*/ 24 w 269"/>
                <a:gd name="T51" fmla="*/ 168 h 269"/>
                <a:gd name="T52" fmla="*/ 36 w 269"/>
                <a:gd name="T53" fmla="*/ 180 h 269"/>
                <a:gd name="T54" fmla="*/ 49 w 269"/>
                <a:gd name="T55" fmla="*/ 189 h 269"/>
                <a:gd name="T56" fmla="*/ 64 w 269"/>
                <a:gd name="T57" fmla="*/ 198 h 269"/>
                <a:gd name="T58" fmla="*/ 79 w 269"/>
                <a:gd name="T59" fmla="*/ 204 h 269"/>
                <a:gd name="T60" fmla="*/ 96 w 269"/>
                <a:gd name="T61" fmla="*/ 207 h 269"/>
                <a:gd name="T62" fmla="*/ 112 w 269"/>
                <a:gd name="T63" fmla="*/ 208 h 269"/>
                <a:gd name="T64" fmla="*/ 128 w 269"/>
                <a:gd name="T65" fmla="*/ 207 h 269"/>
                <a:gd name="T66" fmla="*/ 145 w 269"/>
                <a:gd name="T67" fmla="*/ 204 h 269"/>
                <a:gd name="T68" fmla="*/ 159 w 269"/>
                <a:gd name="T69" fmla="*/ 198 h 269"/>
                <a:gd name="T70" fmla="*/ 173 w 269"/>
                <a:gd name="T71" fmla="*/ 189 h 269"/>
                <a:gd name="T72" fmla="*/ 186 w 269"/>
                <a:gd name="T73" fmla="*/ 180 h 269"/>
                <a:gd name="T74" fmla="*/ 199 w 269"/>
                <a:gd name="T75" fmla="*/ 168 h 269"/>
                <a:gd name="T76" fmla="*/ 209 w 269"/>
                <a:gd name="T77" fmla="*/ 155 h 269"/>
                <a:gd name="T78" fmla="*/ 214 w 269"/>
                <a:gd name="T79" fmla="*/ 142 h 269"/>
                <a:gd name="T80" fmla="*/ 219 w 269"/>
                <a:gd name="T81" fmla="*/ 127 h 269"/>
                <a:gd name="T82" fmla="*/ 222 w 269"/>
                <a:gd name="T83" fmla="*/ 112 h 2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69"/>
                <a:gd name="T128" fmla="*/ 269 w 269"/>
                <a:gd name="T129" fmla="*/ 269 h 2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69">
                  <a:moveTo>
                    <a:pt x="268" y="134"/>
                  </a:moveTo>
                  <a:lnTo>
                    <a:pt x="268" y="124"/>
                  </a:lnTo>
                  <a:lnTo>
                    <a:pt x="267" y="114"/>
                  </a:lnTo>
                  <a:lnTo>
                    <a:pt x="265" y="104"/>
                  </a:lnTo>
                  <a:lnTo>
                    <a:pt x="263" y="94"/>
                  </a:lnTo>
                  <a:lnTo>
                    <a:pt x="258" y="85"/>
                  </a:lnTo>
                  <a:lnTo>
                    <a:pt x="255" y="76"/>
                  </a:lnTo>
                  <a:lnTo>
                    <a:pt x="251" y="68"/>
                  </a:lnTo>
                  <a:lnTo>
                    <a:pt x="244" y="58"/>
                  </a:lnTo>
                  <a:lnTo>
                    <a:pt x="239" y="50"/>
                  </a:lnTo>
                  <a:lnTo>
                    <a:pt x="233" y="43"/>
                  </a:lnTo>
                  <a:lnTo>
                    <a:pt x="224" y="35"/>
                  </a:lnTo>
                  <a:lnTo>
                    <a:pt x="217" y="28"/>
                  </a:lnTo>
                  <a:lnTo>
                    <a:pt x="209" y="24"/>
                  </a:lnTo>
                  <a:lnTo>
                    <a:pt x="201" y="18"/>
                  </a:lnTo>
                  <a:lnTo>
                    <a:pt x="192" y="13"/>
                  </a:lnTo>
                  <a:lnTo>
                    <a:pt x="183" y="9"/>
                  </a:lnTo>
                  <a:lnTo>
                    <a:pt x="175" y="6"/>
                  </a:lnTo>
                  <a:lnTo>
                    <a:pt x="164" y="3"/>
                  </a:lnTo>
                  <a:lnTo>
                    <a:pt x="154" y="2"/>
                  </a:lnTo>
                  <a:lnTo>
                    <a:pt x="144" y="0"/>
                  </a:lnTo>
                  <a:lnTo>
                    <a:pt x="135" y="0"/>
                  </a:lnTo>
                  <a:lnTo>
                    <a:pt x="125" y="0"/>
                  </a:lnTo>
                  <a:lnTo>
                    <a:pt x="115" y="2"/>
                  </a:lnTo>
                  <a:lnTo>
                    <a:pt x="104" y="3"/>
                  </a:lnTo>
                  <a:lnTo>
                    <a:pt x="95" y="6"/>
                  </a:lnTo>
                  <a:lnTo>
                    <a:pt x="85" y="9"/>
                  </a:lnTo>
                  <a:lnTo>
                    <a:pt x="77" y="13"/>
                  </a:lnTo>
                  <a:lnTo>
                    <a:pt x="68" y="18"/>
                  </a:lnTo>
                  <a:lnTo>
                    <a:pt x="59" y="24"/>
                  </a:lnTo>
                  <a:lnTo>
                    <a:pt x="50" y="28"/>
                  </a:lnTo>
                  <a:lnTo>
                    <a:pt x="43" y="35"/>
                  </a:lnTo>
                  <a:lnTo>
                    <a:pt x="37" y="43"/>
                  </a:lnTo>
                  <a:lnTo>
                    <a:pt x="29" y="50"/>
                  </a:lnTo>
                  <a:lnTo>
                    <a:pt x="23" y="58"/>
                  </a:lnTo>
                  <a:lnTo>
                    <a:pt x="18" y="68"/>
                  </a:lnTo>
                  <a:lnTo>
                    <a:pt x="13" y="76"/>
                  </a:lnTo>
                  <a:lnTo>
                    <a:pt x="10" y="85"/>
                  </a:lnTo>
                  <a:lnTo>
                    <a:pt x="6" y="94"/>
                  </a:lnTo>
                  <a:lnTo>
                    <a:pt x="3" y="104"/>
                  </a:lnTo>
                  <a:lnTo>
                    <a:pt x="2" y="114"/>
                  </a:lnTo>
                  <a:lnTo>
                    <a:pt x="0" y="124"/>
                  </a:lnTo>
                  <a:lnTo>
                    <a:pt x="0" y="134"/>
                  </a:lnTo>
                  <a:lnTo>
                    <a:pt x="0" y="144"/>
                  </a:lnTo>
                  <a:lnTo>
                    <a:pt x="2" y="154"/>
                  </a:lnTo>
                  <a:lnTo>
                    <a:pt x="3" y="163"/>
                  </a:lnTo>
                  <a:lnTo>
                    <a:pt x="6" y="173"/>
                  </a:lnTo>
                  <a:lnTo>
                    <a:pt x="10" y="183"/>
                  </a:lnTo>
                  <a:lnTo>
                    <a:pt x="13" y="192"/>
                  </a:lnTo>
                  <a:lnTo>
                    <a:pt x="18" y="200"/>
                  </a:lnTo>
                  <a:lnTo>
                    <a:pt x="23" y="209"/>
                  </a:lnTo>
                  <a:lnTo>
                    <a:pt x="29" y="217"/>
                  </a:lnTo>
                  <a:lnTo>
                    <a:pt x="37" y="224"/>
                  </a:lnTo>
                  <a:lnTo>
                    <a:pt x="43" y="232"/>
                  </a:lnTo>
                  <a:lnTo>
                    <a:pt x="50" y="239"/>
                  </a:lnTo>
                  <a:lnTo>
                    <a:pt x="59" y="244"/>
                  </a:lnTo>
                  <a:lnTo>
                    <a:pt x="68" y="249"/>
                  </a:lnTo>
                  <a:lnTo>
                    <a:pt x="77" y="255"/>
                  </a:lnTo>
                  <a:lnTo>
                    <a:pt x="85" y="259"/>
                  </a:lnTo>
                  <a:lnTo>
                    <a:pt x="95" y="262"/>
                  </a:lnTo>
                  <a:lnTo>
                    <a:pt x="104" y="264"/>
                  </a:lnTo>
                  <a:lnTo>
                    <a:pt x="115" y="267"/>
                  </a:lnTo>
                  <a:lnTo>
                    <a:pt x="125" y="268"/>
                  </a:lnTo>
                  <a:lnTo>
                    <a:pt x="135" y="268"/>
                  </a:lnTo>
                  <a:lnTo>
                    <a:pt x="144" y="268"/>
                  </a:lnTo>
                  <a:lnTo>
                    <a:pt x="154" y="267"/>
                  </a:lnTo>
                  <a:lnTo>
                    <a:pt x="164" y="264"/>
                  </a:lnTo>
                  <a:lnTo>
                    <a:pt x="175" y="262"/>
                  </a:lnTo>
                  <a:lnTo>
                    <a:pt x="183" y="259"/>
                  </a:lnTo>
                  <a:lnTo>
                    <a:pt x="192" y="255"/>
                  </a:lnTo>
                  <a:lnTo>
                    <a:pt x="201" y="249"/>
                  </a:lnTo>
                  <a:lnTo>
                    <a:pt x="209" y="244"/>
                  </a:lnTo>
                  <a:lnTo>
                    <a:pt x="217" y="239"/>
                  </a:lnTo>
                  <a:lnTo>
                    <a:pt x="224" y="232"/>
                  </a:lnTo>
                  <a:lnTo>
                    <a:pt x="233" y="224"/>
                  </a:lnTo>
                  <a:lnTo>
                    <a:pt x="239" y="217"/>
                  </a:lnTo>
                  <a:lnTo>
                    <a:pt x="244" y="209"/>
                  </a:lnTo>
                  <a:lnTo>
                    <a:pt x="251" y="200"/>
                  </a:lnTo>
                  <a:lnTo>
                    <a:pt x="255" y="192"/>
                  </a:lnTo>
                  <a:lnTo>
                    <a:pt x="258" y="183"/>
                  </a:lnTo>
                  <a:lnTo>
                    <a:pt x="263" y="173"/>
                  </a:lnTo>
                  <a:lnTo>
                    <a:pt x="265" y="163"/>
                  </a:lnTo>
                  <a:lnTo>
                    <a:pt x="267" y="154"/>
                  </a:lnTo>
                  <a:lnTo>
                    <a:pt x="268" y="144"/>
                  </a:lnTo>
                  <a:lnTo>
                    <a:pt x="268" y="134"/>
                  </a:lnTo>
                </a:path>
              </a:pathLst>
            </a:custGeom>
            <a:noFill/>
            <a:ln w="19050">
              <a:solidFill>
                <a:srgbClr val="000000"/>
              </a:solidFill>
              <a:round/>
              <a:headEnd/>
              <a:tailEnd/>
            </a:ln>
          </p:spPr>
          <p:txBody>
            <a:bodyPr lIns="0" tIns="0" rIns="0" bIns="0"/>
            <a:lstStyle/>
            <a:p>
              <a:endParaRPr lang="en-US" dirty="0"/>
            </a:p>
          </p:txBody>
        </p:sp>
        <p:sp>
          <p:nvSpPr>
            <p:cNvPr id="23599" name="Freeform 52"/>
            <p:cNvSpPr>
              <a:spLocks/>
            </p:cNvSpPr>
            <p:nvPr/>
          </p:nvSpPr>
          <p:spPr bwMode="auto">
            <a:xfrm>
              <a:off x="3321" y="1540"/>
              <a:ext cx="84" cy="41"/>
            </a:xfrm>
            <a:custGeom>
              <a:avLst/>
              <a:gdLst>
                <a:gd name="T0" fmla="*/ 0 w 93"/>
                <a:gd name="T1" fmla="*/ 36 h 46"/>
                <a:gd name="T2" fmla="*/ 0 w 93"/>
                <a:gd name="T3" fmla="*/ 36 h 46"/>
                <a:gd name="T4" fmla="*/ 0 w 93"/>
                <a:gd name="T5" fmla="*/ 33 h 46"/>
                <a:gd name="T6" fmla="*/ 0 w 93"/>
                <a:gd name="T7" fmla="*/ 31 h 46"/>
                <a:gd name="T8" fmla="*/ 1 w 93"/>
                <a:gd name="T9" fmla="*/ 29 h 46"/>
                <a:gd name="T10" fmla="*/ 1 w 93"/>
                <a:gd name="T11" fmla="*/ 26 h 46"/>
                <a:gd name="T12" fmla="*/ 2 w 93"/>
                <a:gd name="T13" fmla="*/ 25 h 46"/>
                <a:gd name="T14" fmla="*/ 3 w 93"/>
                <a:gd name="T15" fmla="*/ 22 h 46"/>
                <a:gd name="T16" fmla="*/ 4 w 93"/>
                <a:gd name="T17" fmla="*/ 20 h 46"/>
                <a:gd name="T18" fmla="*/ 4 w 93"/>
                <a:gd name="T19" fmla="*/ 19 h 46"/>
                <a:gd name="T20" fmla="*/ 5 w 93"/>
                <a:gd name="T21" fmla="*/ 16 h 46"/>
                <a:gd name="T22" fmla="*/ 7 w 93"/>
                <a:gd name="T23" fmla="*/ 14 h 46"/>
                <a:gd name="T24" fmla="*/ 9 w 93"/>
                <a:gd name="T25" fmla="*/ 12 h 46"/>
                <a:gd name="T26" fmla="*/ 10 w 93"/>
                <a:gd name="T27" fmla="*/ 11 h 46"/>
                <a:gd name="T28" fmla="*/ 11 w 93"/>
                <a:gd name="T29" fmla="*/ 9 h 46"/>
                <a:gd name="T30" fmla="*/ 14 w 93"/>
                <a:gd name="T31" fmla="*/ 8 h 46"/>
                <a:gd name="T32" fmla="*/ 16 w 93"/>
                <a:gd name="T33" fmla="*/ 6 h 46"/>
                <a:gd name="T34" fmla="*/ 17 w 93"/>
                <a:gd name="T35" fmla="*/ 5 h 46"/>
                <a:gd name="T36" fmla="*/ 18 w 93"/>
                <a:gd name="T37" fmla="*/ 4 h 46"/>
                <a:gd name="T38" fmla="*/ 21 w 93"/>
                <a:gd name="T39" fmla="*/ 4 h 46"/>
                <a:gd name="T40" fmla="*/ 23 w 93"/>
                <a:gd name="T41" fmla="*/ 2 h 46"/>
                <a:gd name="T42" fmla="*/ 25 w 93"/>
                <a:gd name="T43" fmla="*/ 1 h 46"/>
                <a:gd name="T44" fmla="*/ 29 w 93"/>
                <a:gd name="T45" fmla="*/ 1 h 46"/>
                <a:gd name="T46" fmla="*/ 31 w 93"/>
                <a:gd name="T47" fmla="*/ 0 h 46"/>
                <a:gd name="T48" fmla="*/ 32 w 93"/>
                <a:gd name="T49" fmla="*/ 0 h 46"/>
                <a:gd name="T50" fmla="*/ 35 w 93"/>
                <a:gd name="T51" fmla="*/ 0 h 46"/>
                <a:gd name="T52" fmla="*/ 37 w 93"/>
                <a:gd name="T53" fmla="*/ 0 h 46"/>
                <a:gd name="T54" fmla="*/ 39 w 93"/>
                <a:gd name="T55" fmla="*/ 0 h 46"/>
                <a:gd name="T56" fmla="*/ 42 w 93"/>
                <a:gd name="T57" fmla="*/ 0 h 46"/>
                <a:gd name="T58" fmla="*/ 44 w 93"/>
                <a:gd name="T59" fmla="*/ 0 h 46"/>
                <a:gd name="T60" fmla="*/ 46 w 93"/>
                <a:gd name="T61" fmla="*/ 1 h 46"/>
                <a:gd name="T62" fmla="*/ 48 w 93"/>
                <a:gd name="T63" fmla="*/ 1 h 46"/>
                <a:gd name="T64" fmla="*/ 51 w 93"/>
                <a:gd name="T65" fmla="*/ 2 h 46"/>
                <a:gd name="T66" fmla="*/ 53 w 93"/>
                <a:gd name="T67" fmla="*/ 4 h 46"/>
                <a:gd name="T68" fmla="*/ 55 w 93"/>
                <a:gd name="T69" fmla="*/ 4 h 46"/>
                <a:gd name="T70" fmla="*/ 57 w 93"/>
                <a:gd name="T71" fmla="*/ 5 h 46"/>
                <a:gd name="T72" fmla="*/ 60 w 93"/>
                <a:gd name="T73" fmla="*/ 6 h 46"/>
                <a:gd name="T74" fmla="*/ 61 w 93"/>
                <a:gd name="T75" fmla="*/ 8 h 46"/>
                <a:gd name="T76" fmla="*/ 63 w 93"/>
                <a:gd name="T77" fmla="*/ 9 h 46"/>
                <a:gd name="T78" fmla="*/ 64 w 93"/>
                <a:gd name="T79" fmla="*/ 11 h 46"/>
                <a:gd name="T80" fmla="*/ 67 w 93"/>
                <a:gd name="T81" fmla="*/ 12 h 46"/>
                <a:gd name="T82" fmla="*/ 67 w 93"/>
                <a:gd name="T83" fmla="*/ 14 h 46"/>
                <a:gd name="T84" fmla="*/ 70 w 93"/>
                <a:gd name="T85" fmla="*/ 16 h 46"/>
                <a:gd name="T86" fmla="*/ 70 w 93"/>
                <a:gd name="T87" fmla="*/ 19 h 46"/>
                <a:gd name="T88" fmla="*/ 71 w 93"/>
                <a:gd name="T89" fmla="*/ 20 h 46"/>
                <a:gd name="T90" fmla="*/ 71 w 93"/>
                <a:gd name="T91" fmla="*/ 22 h 46"/>
                <a:gd name="T92" fmla="*/ 72 w 93"/>
                <a:gd name="T93" fmla="*/ 25 h 46"/>
                <a:gd name="T94" fmla="*/ 73 w 93"/>
                <a:gd name="T95" fmla="*/ 26 h 46"/>
                <a:gd name="T96" fmla="*/ 74 w 93"/>
                <a:gd name="T97" fmla="*/ 29 h 46"/>
                <a:gd name="T98" fmla="*/ 75 w 93"/>
                <a:gd name="T99" fmla="*/ 31 h 46"/>
                <a:gd name="T100" fmla="*/ 75 w 93"/>
                <a:gd name="T101" fmla="*/ 33 h 46"/>
                <a:gd name="T102" fmla="*/ 75 w 93"/>
                <a:gd name="T103" fmla="*/ 36 h 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6"/>
                <a:gd name="T158" fmla="*/ 93 w 93"/>
                <a:gd name="T159" fmla="*/ 46 h 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6">
                  <a:moveTo>
                    <a:pt x="0" y="45"/>
                  </a:moveTo>
                  <a:lnTo>
                    <a:pt x="0" y="45"/>
                  </a:lnTo>
                  <a:lnTo>
                    <a:pt x="0" y="42"/>
                  </a:lnTo>
                  <a:lnTo>
                    <a:pt x="0" y="39"/>
                  </a:lnTo>
                  <a:lnTo>
                    <a:pt x="1" y="37"/>
                  </a:lnTo>
                  <a:lnTo>
                    <a:pt x="1" y="32"/>
                  </a:lnTo>
                  <a:lnTo>
                    <a:pt x="2" y="31"/>
                  </a:lnTo>
                  <a:lnTo>
                    <a:pt x="3" y="28"/>
                  </a:lnTo>
                  <a:lnTo>
                    <a:pt x="4" y="25"/>
                  </a:lnTo>
                  <a:lnTo>
                    <a:pt x="4" y="24"/>
                  </a:lnTo>
                  <a:lnTo>
                    <a:pt x="6" y="20"/>
                  </a:lnTo>
                  <a:lnTo>
                    <a:pt x="9" y="18"/>
                  </a:lnTo>
                  <a:lnTo>
                    <a:pt x="11" y="16"/>
                  </a:lnTo>
                  <a:lnTo>
                    <a:pt x="12" y="14"/>
                  </a:lnTo>
                  <a:lnTo>
                    <a:pt x="13" y="11"/>
                  </a:lnTo>
                  <a:lnTo>
                    <a:pt x="17" y="10"/>
                  </a:lnTo>
                  <a:lnTo>
                    <a:pt x="20" y="8"/>
                  </a:lnTo>
                  <a:lnTo>
                    <a:pt x="21" y="7"/>
                  </a:lnTo>
                  <a:lnTo>
                    <a:pt x="22" y="6"/>
                  </a:lnTo>
                  <a:lnTo>
                    <a:pt x="26" y="4"/>
                  </a:lnTo>
                  <a:lnTo>
                    <a:pt x="29" y="2"/>
                  </a:lnTo>
                  <a:lnTo>
                    <a:pt x="31" y="1"/>
                  </a:lnTo>
                  <a:lnTo>
                    <a:pt x="35" y="1"/>
                  </a:lnTo>
                  <a:lnTo>
                    <a:pt x="38" y="0"/>
                  </a:lnTo>
                  <a:lnTo>
                    <a:pt x="39" y="0"/>
                  </a:lnTo>
                  <a:lnTo>
                    <a:pt x="43" y="0"/>
                  </a:lnTo>
                  <a:lnTo>
                    <a:pt x="45" y="0"/>
                  </a:lnTo>
                  <a:lnTo>
                    <a:pt x="48" y="0"/>
                  </a:lnTo>
                  <a:lnTo>
                    <a:pt x="51" y="0"/>
                  </a:lnTo>
                  <a:lnTo>
                    <a:pt x="54" y="0"/>
                  </a:lnTo>
                  <a:lnTo>
                    <a:pt x="56" y="1"/>
                  </a:lnTo>
                  <a:lnTo>
                    <a:pt x="59" y="1"/>
                  </a:lnTo>
                  <a:lnTo>
                    <a:pt x="62" y="2"/>
                  </a:lnTo>
                  <a:lnTo>
                    <a:pt x="65" y="4"/>
                  </a:lnTo>
                  <a:lnTo>
                    <a:pt x="67" y="6"/>
                  </a:lnTo>
                  <a:lnTo>
                    <a:pt x="70" y="7"/>
                  </a:lnTo>
                  <a:lnTo>
                    <a:pt x="73" y="8"/>
                  </a:lnTo>
                  <a:lnTo>
                    <a:pt x="74" y="10"/>
                  </a:lnTo>
                  <a:lnTo>
                    <a:pt x="77" y="11"/>
                  </a:lnTo>
                  <a:lnTo>
                    <a:pt x="79" y="14"/>
                  </a:lnTo>
                  <a:lnTo>
                    <a:pt x="82" y="16"/>
                  </a:lnTo>
                  <a:lnTo>
                    <a:pt x="82" y="18"/>
                  </a:lnTo>
                  <a:lnTo>
                    <a:pt x="85" y="20"/>
                  </a:lnTo>
                  <a:lnTo>
                    <a:pt x="86" y="24"/>
                  </a:lnTo>
                  <a:lnTo>
                    <a:pt x="88" y="25"/>
                  </a:lnTo>
                  <a:lnTo>
                    <a:pt x="88" y="28"/>
                  </a:lnTo>
                  <a:lnTo>
                    <a:pt x="89" y="31"/>
                  </a:lnTo>
                  <a:lnTo>
                    <a:pt x="90" y="32"/>
                  </a:lnTo>
                  <a:lnTo>
                    <a:pt x="91" y="37"/>
                  </a:lnTo>
                  <a:lnTo>
                    <a:pt x="92" y="39"/>
                  </a:lnTo>
                  <a:lnTo>
                    <a:pt x="92" y="42"/>
                  </a:lnTo>
                  <a:lnTo>
                    <a:pt x="92" y="45"/>
                  </a:lnTo>
                </a:path>
              </a:pathLst>
            </a:custGeom>
            <a:noFill/>
            <a:ln w="19050">
              <a:solidFill>
                <a:srgbClr val="000000"/>
              </a:solidFill>
              <a:round/>
              <a:headEnd/>
              <a:tailEnd/>
            </a:ln>
          </p:spPr>
          <p:txBody>
            <a:bodyPr lIns="0" tIns="0" rIns="0" bIns="0"/>
            <a:lstStyle/>
            <a:p>
              <a:endParaRPr lang="en-US" dirty="0"/>
            </a:p>
          </p:txBody>
        </p:sp>
        <p:sp>
          <p:nvSpPr>
            <p:cNvPr id="23600" name="Freeform 53"/>
            <p:cNvSpPr>
              <a:spLocks/>
            </p:cNvSpPr>
            <p:nvPr/>
          </p:nvSpPr>
          <p:spPr bwMode="auto">
            <a:xfrm>
              <a:off x="3404" y="1580"/>
              <a:ext cx="83" cy="42"/>
            </a:xfrm>
            <a:custGeom>
              <a:avLst/>
              <a:gdLst>
                <a:gd name="T0" fmla="*/ 0 w 91"/>
                <a:gd name="T1" fmla="*/ 0 h 47"/>
                <a:gd name="T2" fmla="*/ 0 w 91"/>
                <a:gd name="T3" fmla="*/ 0 h 47"/>
                <a:gd name="T4" fmla="*/ 0 w 91"/>
                <a:gd name="T5" fmla="*/ 3 h 47"/>
                <a:gd name="T6" fmla="*/ 0 w 91"/>
                <a:gd name="T7" fmla="*/ 4 h 47"/>
                <a:gd name="T8" fmla="*/ 0 w 91"/>
                <a:gd name="T9" fmla="*/ 6 h 47"/>
                <a:gd name="T10" fmla="*/ 1 w 91"/>
                <a:gd name="T11" fmla="*/ 9 h 47"/>
                <a:gd name="T12" fmla="*/ 2 w 91"/>
                <a:gd name="T13" fmla="*/ 12 h 47"/>
                <a:gd name="T14" fmla="*/ 2 w 91"/>
                <a:gd name="T15" fmla="*/ 13 h 47"/>
                <a:gd name="T16" fmla="*/ 5 w 91"/>
                <a:gd name="T17" fmla="*/ 15 h 47"/>
                <a:gd name="T18" fmla="*/ 5 w 91"/>
                <a:gd name="T19" fmla="*/ 19 h 47"/>
                <a:gd name="T20" fmla="*/ 5 w 91"/>
                <a:gd name="T21" fmla="*/ 19 h 47"/>
                <a:gd name="T22" fmla="*/ 6 w 91"/>
                <a:gd name="T23" fmla="*/ 21 h 47"/>
                <a:gd name="T24" fmla="*/ 8 w 91"/>
                <a:gd name="T25" fmla="*/ 25 h 47"/>
                <a:gd name="T26" fmla="*/ 10 w 91"/>
                <a:gd name="T27" fmla="*/ 26 h 47"/>
                <a:gd name="T28" fmla="*/ 12 w 91"/>
                <a:gd name="T29" fmla="*/ 27 h 47"/>
                <a:gd name="T30" fmla="*/ 13 w 91"/>
                <a:gd name="T31" fmla="*/ 29 h 47"/>
                <a:gd name="T32" fmla="*/ 15 w 91"/>
                <a:gd name="T33" fmla="*/ 30 h 47"/>
                <a:gd name="T34" fmla="*/ 18 w 91"/>
                <a:gd name="T35" fmla="*/ 31 h 47"/>
                <a:gd name="T36" fmla="*/ 19 w 91"/>
                <a:gd name="T37" fmla="*/ 33 h 47"/>
                <a:gd name="T38" fmla="*/ 22 w 91"/>
                <a:gd name="T39" fmla="*/ 34 h 47"/>
                <a:gd name="T40" fmla="*/ 24 w 91"/>
                <a:gd name="T41" fmla="*/ 34 h 47"/>
                <a:gd name="T42" fmla="*/ 26 w 91"/>
                <a:gd name="T43" fmla="*/ 34 h 47"/>
                <a:gd name="T44" fmla="*/ 29 w 91"/>
                <a:gd name="T45" fmla="*/ 36 h 47"/>
                <a:gd name="T46" fmla="*/ 31 w 91"/>
                <a:gd name="T47" fmla="*/ 36 h 47"/>
                <a:gd name="T48" fmla="*/ 33 w 91"/>
                <a:gd name="T49" fmla="*/ 37 h 47"/>
                <a:gd name="T50" fmla="*/ 36 w 91"/>
                <a:gd name="T51" fmla="*/ 37 h 47"/>
                <a:gd name="T52" fmla="*/ 37 w 91"/>
                <a:gd name="T53" fmla="*/ 37 h 47"/>
                <a:gd name="T54" fmla="*/ 40 w 91"/>
                <a:gd name="T55" fmla="*/ 37 h 47"/>
                <a:gd name="T56" fmla="*/ 43 w 91"/>
                <a:gd name="T57" fmla="*/ 37 h 47"/>
                <a:gd name="T58" fmla="*/ 45 w 91"/>
                <a:gd name="T59" fmla="*/ 36 h 47"/>
                <a:gd name="T60" fmla="*/ 47 w 91"/>
                <a:gd name="T61" fmla="*/ 36 h 47"/>
                <a:gd name="T62" fmla="*/ 50 w 91"/>
                <a:gd name="T63" fmla="*/ 34 h 47"/>
                <a:gd name="T64" fmla="*/ 52 w 91"/>
                <a:gd name="T65" fmla="*/ 34 h 47"/>
                <a:gd name="T66" fmla="*/ 54 w 91"/>
                <a:gd name="T67" fmla="*/ 34 h 47"/>
                <a:gd name="T68" fmla="*/ 55 w 91"/>
                <a:gd name="T69" fmla="*/ 33 h 47"/>
                <a:gd name="T70" fmla="*/ 58 w 91"/>
                <a:gd name="T71" fmla="*/ 31 h 47"/>
                <a:gd name="T72" fmla="*/ 60 w 91"/>
                <a:gd name="T73" fmla="*/ 30 h 47"/>
                <a:gd name="T74" fmla="*/ 62 w 91"/>
                <a:gd name="T75" fmla="*/ 29 h 47"/>
                <a:gd name="T76" fmla="*/ 64 w 91"/>
                <a:gd name="T77" fmla="*/ 27 h 47"/>
                <a:gd name="T78" fmla="*/ 65 w 91"/>
                <a:gd name="T79" fmla="*/ 26 h 47"/>
                <a:gd name="T80" fmla="*/ 67 w 91"/>
                <a:gd name="T81" fmla="*/ 25 h 47"/>
                <a:gd name="T82" fmla="*/ 68 w 91"/>
                <a:gd name="T83" fmla="*/ 21 h 47"/>
                <a:gd name="T84" fmla="*/ 70 w 91"/>
                <a:gd name="T85" fmla="*/ 19 h 47"/>
                <a:gd name="T86" fmla="*/ 71 w 91"/>
                <a:gd name="T87" fmla="*/ 19 h 47"/>
                <a:gd name="T88" fmla="*/ 71 w 91"/>
                <a:gd name="T89" fmla="*/ 15 h 47"/>
                <a:gd name="T90" fmla="*/ 72 w 91"/>
                <a:gd name="T91" fmla="*/ 13 h 47"/>
                <a:gd name="T92" fmla="*/ 73 w 91"/>
                <a:gd name="T93" fmla="*/ 12 h 47"/>
                <a:gd name="T94" fmla="*/ 74 w 91"/>
                <a:gd name="T95" fmla="*/ 9 h 47"/>
                <a:gd name="T96" fmla="*/ 75 w 91"/>
                <a:gd name="T97" fmla="*/ 6 h 47"/>
                <a:gd name="T98" fmla="*/ 75 w 91"/>
                <a:gd name="T99" fmla="*/ 4 h 47"/>
                <a:gd name="T100" fmla="*/ 75 w 91"/>
                <a:gd name="T101" fmla="*/ 3 h 47"/>
                <a:gd name="T102" fmla="*/ 75 w 91"/>
                <a:gd name="T103" fmla="*/ 0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
                <a:gd name="T157" fmla="*/ 0 h 47"/>
                <a:gd name="T158" fmla="*/ 91 w 9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 h="47">
                  <a:moveTo>
                    <a:pt x="0" y="0"/>
                  </a:moveTo>
                  <a:lnTo>
                    <a:pt x="0" y="0"/>
                  </a:lnTo>
                  <a:lnTo>
                    <a:pt x="0" y="3"/>
                  </a:lnTo>
                  <a:lnTo>
                    <a:pt x="0" y="5"/>
                  </a:lnTo>
                  <a:lnTo>
                    <a:pt x="0" y="8"/>
                  </a:lnTo>
                  <a:lnTo>
                    <a:pt x="1" y="11"/>
                  </a:lnTo>
                  <a:lnTo>
                    <a:pt x="2" y="15"/>
                  </a:lnTo>
                  <a:lnTo>
                    <a:pt x="2" y="17"/>
                  </a:lnTo>
                  <a:lnTo>
                    <a:pt x="5" y="19"/>
                  </a:lnTo>
                  <a:lnTo>
                    <a:pt x="6" y="23"/>
                  </a:lnTo>
                  <a:lnTo>
                    <a:pt x="6" y="24"/>
                  </a:lnTo>
                  <a:lnTo>
                    <a:pt x="8" y="27"/>
                  </a:lnTo>
                  <a:lnTo>
                    <a:pt x="10" y="31"/>
                  </a:lnTo>
                  <a:lnTo>
                    <a:pt x="12" y="32"/>
                  </a:lnTo>
                  <a:lnTo>
                    <a:pt x="14" y="34"/>
                  </a:lnTo>
                  <a:lnTo>
                    <a:pt x="15" y="36"/>
                  </a:lnTo>
                  <a:lnTo>
                    <a:pt x="18" y="38"/>
                  </a:lnTo>
                  <a:lnTo>
                    <a:pt x="22" y="39"/>
                  </a:lnTo>
                  <a:lnTo>
                    <a:pt x="23" y="41"/>
                  </a:lnTo>
                  <a:lnTo>
                    <a:pt x="26" y="42"/>
                  </a:lnTo>
                  <a:lnTo>
                    <a:pt x="28" y="43"/>
                  </a:lnTo>
                  <a:lnTo>
                    <a:pt x="32" y="43"/>
                  </a:lnTo>
                  <a:lnTo>
                    <a:pt x="35" y="45"/>
                  </a:lnTo>
                  <a:lnTo>
                    <a:pt x="37" y="45"/>
                  </a:lnTo>
                  <a:lnTo>
                    <a:pt x="40" y="46"/>
                  </a:lnTo>
                  <a:lnTo>
                    <a:pt x="43" y="46"/>
                  </a:lnTo>
                  <a:lnTo>
                    <a:pt x="45" y="46"/>
                  </a:lnTo>
                  <a:lnTo>
                    <a:pt x="48" y="46"/>
                  </a:lnTo>
                  <a:lnTo>
                    <a:pt x="51" y="46"/>
                  </a:lnTo>
                  <a:lnTo>
                    <a:pt x="54" y="45"/>
                  </a:lnTo>
                  <a:lnTo>
                    <a:pt x="56" y="45"/>
                  </a:lnTo>
                  <a:lnTo>
                    <a:pt x="60" y="43"/>
                  </a:lnTo>
                  <a:lnTo>
                    <a:pt x="62" y="43"/>
                  </a:lnTo>
                  <a:lnTo>
                    <a:pt x="65" y="42"/>
                  </a:lnTo>
                  <a:lnTo>
                    <a:pt x="66" y="41"/>
                  </a:lnTo>
                  <a:lnTo>
                    <a:pt x="70" y="39"/>
                  </a:lnTo>
                  <a:lnTo>
                    <a:pt x="72" y="38"/>
                  </a:lnTo>
                  <a:lnTo>
                    <a:pt x="75" y="36"/>
                  </a:lnTo>
                  <a:lnTo>
                    <a:pt x="77" y="34"/>
                  </a:lnTo>
                  <a:lnTo>
                    <a:pt x="78" y="32"/>
                  </a:lnTo>
                  <a:lnTo>
                    <a:pt x="80" y="31"/>
                  </a:lnTo>
                  <a:lnTo>
                    <a:pt x="82" y="27"/>
                  </a:lnTo>
                  <a:lnTo>
                    <a:pt x="84" y="24"/>
                  </a:lnTo>
                  <a:lnTo>
                    <a:pt x="85" y="23"/>
                  </a:lnTo>
                  <a:lnTo>
                    <a:pt x="86" y="19"/>
                  </a:lnTo>
                  <a:lnTo>
                    <a:pt x="87" y="17"/>
                  </a:lnTo>
                  <a:lnTo>
                    <a:pt x="88" y="15"/>
                  </a:lnTo>
                  <a:lnTo>
                    <a:pt x="89" y="11"/>
                  </a:lnTo>
                  <a:lnTo>
                    <a:pt x="90" y="8"/>
                  </a:lnTo>
                  <a:lnTo>
                    <a:pt x="90" y="5"/>
                  </a:lnTo>
                  <a:lnTo>
                    <a:pt x="90" y="3"/>
                  </a:lnTo>
                  <a:lnTo>
                    <a:pt x="90" y="0"/>
                  </a:lnTo>
                </a:path>
              </a:pathLst>
            </a:custGeom>
            <a:noFill/>
            <a:ln w="19050">
              <a:solidFill>
                <a:srgbClr val="000000"/>
              </a:solidFill>
              <a:round/>
              <a:headEnd/>
              <a:tailEnd/>
            </a:ln>
          </p:spPr>
          <p:txBody>
            <a:bodyPr lIns="0" tIns="0" rIns="0" bIns="0"/>
            <a:lstStyle/>
            <a:p>
              <a:endParaRPr lang="en-US" dirty="0"/>
            </a:p>
          </p:txBody>
        </p:sp>
        <p:sp>
          <p:nvSpPr>
            <p:cNvPr id="23601" name="Line 54"/>
            <p:cNvSpPr>
              <a:spLocks noChangeShapeType="1"/>
            </p:cNvSpPr>
            <p:nvPr/>
          </p:nvSpPr>
          <p:spPr bwMode="auto">
            <a:xfrm flipV="1">
              <a:off x="3408" y="1239"/>
              <a:ext cx="0" cy="234"/>
            </a:xfrm>
            <a:prstGeom prst="line">
              <a:avLst/>
            </a:prstGeom>
            <a:noFill/>
            <a:ln w="19050">
              <a:solidFill>
                <a:srgbClr val="000000"/>
              </a:solidFill>
              <a:round/>
              <a:headEnd/>
              <a:tailEnd/>
            </a:ln>
          </p:spPr>
          <p:txBody>
            <a:bodyPr lIns="0" tIns="0" rIns="0" bIns="0"/>
            <a:lstStyle/>
            <a:p>
              <a:endParaRPr lang="en-US" dirty="0"/>
            </a:p>
          </p:txBody>
        </p:sp>
        <p:sp>
          <p:nvSpPr>
            <p:cNvPr id="23602" name="Freeform 55"/>
            <p:cNvSpPr>
              <a:spLocks/>
            </p:cNvSpPr>
            <p:nvPr/>
          </p:nvSpPr>
          <p:spPr bwMode="auto">
            <a:xfrm>
              <a:off x="3395" y="1205"/>
              <a:ext cx="24" cy="45"/>
            </a:xfrm>
            <a:custGeom>
              <a:avLst/>
              <a:gdLst>
                <a:gd name="T0" fmla="*/ 12 w 26"/>
                <a:gd name="T1" fmla="*/ 0 h 51"/>
                <a:gd name="T2" fmla="*/ 0 w 26"/>
                <a:gd name="T3" fmla="*/ 39 h 51"/>
                <a:gd name="T4" fmla="*/ 12 w 26"/>
                <a:gd name="T5" fmla="*/ 30 h 51"/>
                <a:gd name="T6" fmla="*/ 21 w 26"/>
                <a:gd name="T7" fmla="*/ 39 h 51"/>
                <a:gd name="T8" fmla="*/ 12 w 26"/>
                <a:gd name="T9" fmla="*/ 0 h 51"/>
                <a:gd name="T10" fmla="*/ 12 w 26"/>
                <a:gd name="T11" fmla="*/ 0 h 51"/>
                <a:gd name="T12" fmla="*/ 0 60000 65536"/>
                <a:gd name="T13" fmla="*/ 0 60000 65536"/>
                <a:gd name="T14" fmla="*/ 0 60000 65536"/>
                <a:gd name="T15" fmla="*/ 0 60000 65536"/>
                <a:gd name="T16" fmla="*/ 0 60000 65536"/>
                <a:gd name="T17" fmla="*/ 0 60000 65536"/>
                <a:gd name="T18" fmla="*/ 0 w 26"/>
                <a:gd name="T19" fmla="*/ 0 h 51"/>
                <a:gd name="T20" fmla="*/ 26 w 26"/>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6" h="51">
                  <a:moveTo>
                    <a:pt x="14" y="0"/>
                  </a:moveTo>
                  <a:lnTo>
                    <a:pt x="0" y="50"/>
                  </a:lnTo>
                  <a:lnTo>
                    <a:pt x="14" y="38"/>
                  </a:lnTo>
                  <a:lnTo>
                    <a:pt x="25" y="50"/>
                  </a:lnTo>
                  <a:lnTo>
                    <a:pt x="14" y="0"/>
                  </a:lnTo>
                </a:path>
              </a:pathLst>
            </a:custGeom>
            <a:solidFill>
              <a:srgbClr val="000000"/>
            </a:solidFill>
            <a:ln w="19050">
              <a:solidFill>
                <a:srgbClr val="000000"/>
              </a:solidFill>
              <a:round/>
              <a:headEnd/>
              <a:tailEnd/>
            </a:ln>
          </p:spPr>
          <p:txBody>
            <a:bodyPr lIns="0" tIns="0" rIns="0" bIns="0"/>
            <a:lstStyle/>
            <a:p>
              <a:endParaRPr lang="en-US" dirty="0"/>
            </a:p>
          </p:txBody>
        </p:sp>
        <p:sp>
          <p:nvSpPr>
            <p:cNvPr id="23603" name="Line 56"/>
            <p:cNvSpPr>
              <a:spLocks noChangeShapeType="1"/>
            </p:cNvSpPr>
            <p:nvPr/>
          </p:nvSpPr>
          <p:spPr bwMode="auto">
            <a:xfrm>
              <a:off x="3909" y="580"/>
              <a:ext cx="230" cy="0"/>
            </a:xfrm>
            <a:prstGeom prst="line">
              <a:avLst/>
            </a:prstGeom>
            <a:noFill/>
            <a:ln w="19050">
              <a:solidFill>
                <a:srgbClr val="000000"/>
              </a:solidFill>
              <a:round/>
              <a:headEnd/>
              <a:tailEnd/>
            </a:ln>
          </p:spPr>
          <p:txBody>
            <a:bodyPr lIns="0" tIns="0" rIns="0" bIns="0"/>
            <a:lstStyle/>
            <a:p>
              <a:endParaRPr lang="en-US" dirty="0"/>
            </a:p>
          </p:txBody>
        </p:sp>
        <p:sp>
          <p:nvSpPr>
            <p:cNvPr id="23604" name="Freeform 57"/>
            <p:cNvSpPr>
              <a:spLocks/>
            </p:cNvSpPr>
            <p:nvPr/>
          </p:nvSpPr>
          <p:spPr bwMode="auto">
            <a:xfrm>
              <a:off x="3251" y="579"/>
              <a:ext cx="51" cy="24"/>
            </a:xfrm>
            <a:custGeom>
              <a:avLst/>
              <a:gdLst>
                <a:gd name="T0" fmla="*/ 46 w 56"/>
                <a:gd name="T1" fmla="*/ 10 h 28"/>
                <a:gd name="T2" fmla="*/ 0 w 56"/>
                <a:gd name="T3" fmla="*/ 0 h 28"/>
                <a:gd name="T4" fmla="*/ 11 w 56"/>
                <a:gd name="T5" fmla="*/ 10 h 28"/>
                <a:gd name="T6" fmla="*/ 0 w 56"/>
                <a:gd name="T7" fmla="*/ 20 h 28"/>
                <a:gd name="T8" fmla="*/ 46 w 56"/>
                <a:gd name="T9" fmla="*/ 10 h 28"/>
                <a:gd name="T10" fmla="*/ 46 w 56"/>
                <a:gd name="T11" fmla="*/ 10 h 28"/>
                <a:gd name="T12" fmla="*/ 0 60000 65536"/>
                <a:gd name="T13" fmla="*/ 0 60000 65536"/>
                <a:gd name="T14" fmla="*/ 0 60000 65536"/>
                <a:gd name="T15" fmla="*/ 0 60000 65536"/>
                <a:gd name="T16" fmla="*/ 0 60000 65536"/>
                <a:gd name="T17" fmla="*/ 0 60000 65536"/>
                <a:gd name="T18" fmla="*/ 0 w 56"/>
                <a:gd name="T19" fmla="*/ 0 h 28"/>
                <a:gd name="T20" fmla="*/ 56 w 5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6" h="28">
                  <a:moveTo>
                    <a:pt x="55" y="14"/>
                  </a:moveTo>
                  <a:lnTo>
                    <a:pt x="0" y="0"/>
                  </a:lnTo>
                  <a:lnTo>
                    <a:pt x="13" y="14"/>
                  </a:lnTo>
                  <a:lnTo>
                    <a:pt x="0" y="27"/>
                  </a:lnTo>
                  <a:lnTo>
                    <a:pt x="55" y="14"/>
                  </a:lnTo>
                </a:path>
              </a:pathLst>
            </a:custGeom>
            <a:solidFill>
              <a:srgbClr val="000000"/>
            </a:solidFill>
            <a:ln w="19050">
              <a:solidFill>
                <a:srgbClr val="000000"/>
              </a:solidFill>
              <a:round/>
              <a:headEnd/>
              <a:tailEnd/>
            </a:ln>
          </p:spPr>
          <p:txBody>
            <a:bodyPr lIns="0" tIns="0" rIns="0" bIns="0"/>
            <a:lstStyle/>
            <a:p>
              <a:endParaRPr lang="en-US" dirty="0"/>
            </a:p>
          </p:txBody>
        </p:sp>
        <p:sp>
          <p:nvSpPr>
            <p:cNvPr id="23605" name="Line 58"/>
            <p:cNvSpPr>
              <a:spLocks noChangeShapeType="1"/>
            </p:cNvSpPr>
            <p:nvPr/>
          </p:nvSpPr>
          <p:spPr bwMode="auto">
            <a:xfrm>
              <a:off x="3539" y="582"/>
              <a:ext cx="70" cy="0"/>
            </a:xfrm>
            <a:prstGeom prst="line">
              <a:avLst/>
            </a:prstGeom>
            <a:noFill/>
            <a:ln w="19050">
              <a:solidFill>
                <a:srgbClr val="000000"/>
              </a:solidFill>
              <a:round/>
              <a:headEnd/>
              <a:tailEnd/>
            </a:ln>
          </p:spPr>
          <p:txBody>
            <a:bodyPr lIns="0" tIns="0" rIns="0" bIns="0"/>
            <a:lstStyle/>
            <a:p>
              <a:endParaRPr lang="en-US" dirty="0"/>
            </a:p>
          </p:txBody>
        </p:sp>
        <p:sp>
          <p:nvSpPr>
            <p:cNvPr id="23606" name="Freeform 59"/>
            <p:cNvSpPr>
              <a:spLocks/>
            </p:cNvSpPr>
            <p:nvPr/>
          </p:nvSpPr>
          <p:spPr bwMode="auto">
            <a:xfrm>
              <a:off x="3413" y="698"/>
              <a:ext cx="23" cy="46"/>
            </a:xfrm>
            <a:custGeom>
              <a:avLst/>
              <a:gdLst>
                <a:gd name="T0" fmla="*/ 11 w 26"/>
                <a:gd name="T1" fmla="*/ 0 h 52"/>
                <a:gd name="T2" fmla="*/ 0 w 26"/>
                <a:gd name="T3" fmla="*/ 40 h 52"/>
                <a:gd name="T4" fmla="*/ 11 w 26"/>
                <a:gd name="T5" fmla="*/ 31 h 52"/>
                <a:gd name="T6" fmla="*/ 19 w 26"/>
                <a:gd name="T7" fmla="*/ 40 h 52"/>
                <a:gd name="T8" fmla="*/ 11 w 26"/>
                <a:gd name="T9" fmla="*/ 0 h 52"/>
                <a:gd name="T10" fmla="*/ 11 w 26"/>
                <a:gd name="T11" fmla="*/ 0 h 52"/>
                <a:gd name="T12" fmla="*/ 0 60000 65536"/>
                <a:gd name="T13" fmla="*/ 0 60000 65536"/>
                <a:gd name="T14" fmla="*/ 0 60000 65536"/>
                <a:gd name="T15" fmla="*/ 0 60000 65536"/>
                <a:gd name="T16" fmla="*/ 0 60000 65536"/>
                <a:gd name="T17" fmla="*/ 0 60000 65536"/>
                <a:gd name="T18" fmla="*/ 0 w 26"/>
                <a:gd name="T19" fmla="*/ 0 h 52"/>
                <a:gd name="T20" fmla="*/ 26 w 2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6" h="52">
                  <a:moveTo>
                    <a:pt x="13" y="0"/>
                  </a:moveTo>
                  <a:lnTo>
                    <a:pt x="0" y="51"/>
                  </a:lnTo>
                  <a:lnTo>
                    <a:pt x="13" y="39"/>
                  </a:lnTo>
                  <a:lnTo>
                    <a:pt x="25" y="51"/>
                  </a:lnTo>
                  <a:lnTo>
                    <a:pt x="13" y="0"/>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10" name="Group 60"/>
            <p:cNvGrpSpPr>
              <a:grpSpLocks/>
            </p:cNvGrpSpPr>
            <p:nvPr/>
          </p:nvGrpSpPr>
          <p:grpSpPr bwMode="auto">
            <a:xfrm>
              <a:off x="4178" y="364"/>
              <a:ext cx="244" cy="382"/>
              <a:chOff x="3981" y="995"/>
              <a:chExt cx="269" cy="433"/>
            </a:xfrm>
          </p:grpSpPr>
          <p:sp>
            <p:nvSpPr>
              <p:cNvPr id="23622" name="Freeform 61"/>
              <p:cNvSpPr>
                <a:spLocks/>
              </p:cNvSpPr>
              <p:nvPr/>
            </p:nvSpPr>
            <p:spPr bwMode="auto">
              <a:xfrm>
                <a:off x="3981" y="1086"/>
                <a:ext cx="269" cy="269"/>
              </a:xfrm>
              <a:custGeom>
                <a:avLst/>
                <a:gdLst>
                  <a:gd name="T0" fmla="*/ 268 w 269"/>
                  <a:gd name="T1" fmla="*/ 0 h 269"/>
                  <a:gd name="T2" fmla="*/ 268 w 269"/>
                  <a:gd name="T3" fmla="*/ 268 h 269"/>
                  <a:gd name="T4" fmla="*/ 0 w 269"/>
                  <a:gd name="T5" fmla="*/ 268 h 269"/>
                  <a:gd name="T6" fmla="*/ 0 w 269"/>
                  <a:gd name="T7" fmla="*/ 0 h 269"/>
                  <a:gd name="T8" fmla="*/ 268 w 269"/>
                  <a:gd name="T9" fmla="*/ 0 h 269"/>
                  <a:gd name="T10" fmla="*/ 0 60000 65536"/>
                  <a:gd name="T11" fmla="*/ 0 60000 65536"/>
                  <a:gd name="T12" fmla="*/ 0 60000 65536"/>
                  <a:gd name="T13" fmla="*/ 0 60000 65536"/>
                  <a:gd name="T14" fmla="*/ 0 60000 65536"/>
                  <a:gd name="T15" fmla="*/ 0 w 269"/>
                  <a:gd name="T16" fmla="*/ 0 h 269"/>
                  <a:gd name="T17" fmla="*/ 269 w 269"/>
                  <a:gd name="T18" fmla="*/ 269 h 269"/>
                </a:gdLst>
                <a:ahLst/>
                <a:cxnLst>
                  <a:cxn ang="T10">
                    <a:pos x="T0" y="T1"/>
                  </a:cxn>
                  <a:cxn ang="T11">
                    <a:pos x="T2" y="T3"/>
                  </a:cxn>
                  <a:cxn ang="T12">
                    <a:pos x="T4" y="T5"/>
                  </a:cxn>
                  <a:cxn ang="T13">
                    <a:pos x="T6" y="T7"/>
                  </a:cxn>
                  <a:cxn ang="T14">
                    <a:pos x="T8" y="T9"/>
                  </a:cxn>
                </a:cxnLst>
                <a:rect l="T15" t="T16" r="T17" b="T18"/>
                <a:pathLst>
                  <a:path w="269" h="269">
                    <a:moveTo>
                      <a:pt x="268" y="0"/>
                    </a:moveTo>
                    <a:lnTo>
                      <a:pt x="268" y="268"/>
                    </a:lnTo>
                    <a:lnTo>
                      <a:pt x="0" y="268"/>
                    </a:lnTo>
                    <a:lnTo>
                      <a:pt x="0" y="0"/>
                    </a:lnTo>
                    <a:lnTo>
                      <a:pt x="268" y="0"/>
                    </a:lnTo>
                  </a:path>
                </a:pathLst>
              </a:custGeom>
              <a:noFill/>
              <a:ln w="19050">
                <a:solidFill>
                  <a:schemeClr val="tx1"/>
                </a:solidFill>
                <a:round/>
                <a:headEnd/>
                <a:tailEnd/>
              </a:ln>
            </p:spPr>
            <p:txBody>
              <a:bodyPr lIns="0" tIns="0" rIns="0" bIns="0"/>
              <a:lstStyle/>
              <a:p>
                <a:endParaRPr lang="en-US" dirty="0"/>
              </a:p>
            </p:txBody>
          </p:sp>
          <p:sp>
            <p:nvSpPr>
              <p:cNvPr id="23623" name="Line 62"/>
              <p:cNvSpPr>
                <a:spLocks noChangeShapeType="1"/>
              </p:cNvSpPr>
              <p:nvPr/>
            </p:nvSpPr>
            <p:spPr bwMode="auto">
              <a:xfrm flipV="1">
                <a:off x="4076" y="1033"/>
                <a:ext cx="96" cy="395"/>
              </a:xfrm>
              <a:prstGeom prst="line">
                <a:avLst/>
              </a:prstGeom>
              <a:noFill/>
              <a:ln w="19050">
                <a:solidFill>
                  <a:schemeClr val="tx1"/>
                </a:solidFill>
                <a:round/>
                <a:headEnd/>
                <a:tailEnd/>
              </a:ln>
            </p:spPr>
            <p:txBody>
              <a:bodyPr lIns="0" tIns="0" rIns="0" bIns="0"/>
              <a:lstStyle/>
              <a:p>
                <a:endParaRPr lang="en-US" dirty="0"/>
              </a:p>
            </p:txBody>
          </p:sp>
          <p:sp>
            <p:nvSpPr>
              <p:cNvPr id="23624" name="Freeform 63"/>
              <p:cNvSpPr>
                <a:spLocks/>
              </p:cNvSpPr>
              <p:nvPr/>
            </p:nvSpPr>
            <p:spPr bwMode="auto">
              <a:xfrm>
                <a:off x="4158" y="995"/>
                <a:ext cx="25" cy="54"/>
              </a:xfrm>
              <a:custGeom>
                <a:avLst/>
                <a:gdLst>
                  <a:gd name="T0" fmla="*/ 24 w 25"/>
                  <a:gd name="T1" fmla="*/ 0 h 54"/>
                  <a:gd name="T2" fmla="*/ 0 w 25"/>
                  <a:gd name="T3" fmla="*/ 47 h 54"/>
                  <a:gd name="T4" fmla="*/ 14 w 25"/>
                  <a:gd name="T5" fmla="*/ 38 h 54"/>
                  <a:gd name="T6" fmla="*/ 24 w 25"/>
                  <a:gd name="T7" fmla="*/ 53 h 54"/>
                  <a:gd name="T8" fmla="*/ 24 w 25"/>
                  <a:gd name="T9" fmla="*/ 0 h 54"/>
                  <a:gd name="T10" fmla="*/ 24 w 25"/>
                  <a:gd name="T11" fmla="*/ 0 h 54"/>
                  <a:gd name="T12" fmla="*/ 0 60000 65536"/>
                  <a:gd name="T13" fmla="*/ 0 60000 65536"/>
                  <a:gd name="T14" fmla="*/ 0 60000 65536"/>
                  <a:gd name="T15" fmla="*/ 0 60000 65536"/>
                  <a:gd name="T16" fmla="*/ 0 60000 65536"/>
                  <a:gd name="T17" fmla="*/ 0 60000 65536"/>
                  <a:gd name="T18" fmla="*/ 0 w 25"/>
                  <a:gd name="T19" fmla="*/ 0 h 54"/>
                  <a:gd name="T20" fmla="*/ 25 w 25"/>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5" h="54">
                    <a:moveTo>
                      <a:pt x="24" y="0"/>
                    </a:moveTo>
                    <a:lnTo>
                      <a:pt x="0" y="47"/>
                    </a:lnTo>
                    <a:lnTo>
                      <a:pt x="14" y="38"/>
                    </a:lnTo>
                    <a:lnTo>
                      <a:pt x="24" y="53"/>
                    </a:lnTo>
                    <a:lnTo>
                      <a:pt x="24" y="0"/>
                    </a:lnTo>
                  </a:path>
                </a:pathLst>
              </a:custGeom>
              <a:solidFill>
                <a:srgbClr val="000000"/>
              </a:solidFill>
              <a:ln w="19050">
                <a:solidFill>
                  <a:schemeClr val="tx1"/>
                </a:solidFill>
                <a:round/>
                <a:headEnd/>
                <a:tailEnd/>
              </a:ln>
            </p:spPr>
            <p:txBody>
              <a:bodyPr lIns="0" tIns="0" rIns="0" bIns="0"/>
              <a:lstStyle/>
              <a:p>
                <a:endParaRPr lang="en-US" dirty="0"/>
              </a:p>
            </p:txBody>
          </p:sp>
        </p:grpSp>
        <p:sp>
          <p:nvSpPr>
            <p:cNvPr id="23608" name="Freeform 64"/>
            <p:cNvSpPr>
              <a:spLocks/>
            </p:cNvSpPr>
            <p:nvPr/>
          </p:nvSpPr>
          <p:spPr bwMode="auto">
            <a:xfrm>
              <a:off x="4128" y="569"/>
              <a:ext cx="51" cy="23"/>
            </a:xfrm>
            <a:custGeom>
              <a:avLst/>
              <a:gdLst>
                <a:gd name="T0" fmla="*/ 46 w 56"/>
                <a:gd name="T1" fmla="*/ 10 h 26"/>
                <a:gd name="T2" fmla="*/ 0 w 56"/>
                <a:gd name="T3" fmla="*/ 0 h 26"/>
                <a:gd name="T4" fmla="*/ 10 w 56"/>
                <a:gd name="T5" fmla="*/ 10 h 26"/>
                <a:gd name="T6" fmla="*/ 0 w 56"/>
                <a:gd name="T7" fmla="*/ 19 h 26"/>
                <a:gd name="T8" fmla="*/ 46 w 56"/>
                <a:gd name="T9" fmla="*/ 10 h 26"/>
                <a:gd name="T10" fmla="*/ 46 w 56"/>
                <a:gd name="T11" fmla="*/ 10 h 26"/>
                <a:gd name="T12" fmla="*/ 0 60000 65536"/>
                <a:gd name="T13" fmla="*/ 0 60000 65536"/>
                <a:gd name="T14" fmla="*/ 0 60000 65536"/>
                <a:gd name="T15" fmla="*/ 0 60000 65536"/>
                <a:gd name="T16" fmla="*/ 0 60000 65536"/>
                <a:gd name="T17" fmla="*/ 0 60000 65536"/>
                <a:gd name="T18" fmla="*/ 0 w 56"/>
                <a:gd name="T19" fmla="*/ 0 h 26"/>
                <a:gd name="T20" fmla="*/ 56 w 56"/>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6" h="26">
                  <a:moveTo>
                    <a:pt x="55" y="12"/>
                  </a:moveTo>
                  <a:lnTo>
                    <a:pt x="0" y="0"/>
                  </a:lnTo>
                  <a:lnTo>
                    <a:pt x="12" y="12"/>
                  </a:lnTo>
                  <a:lnTo>
                    <a:pt x="0" y="25"/>
                  </a:lnTo>
                  <a:lnTo>
                    <a:pt x="55"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11" name="Group 65"/>
            <p:cNvGrpSpPr>
              <a:grpSpLocks/>
            </p:cNvGrpSpPr>
            <p:nvPr/>
          </p:nvGrpSpPr>
          <p:grpSpPr bwMode="auto">
            <a:xfrm>
              <a:off x="3648" y="363"/>
              <a:ext cx="262" cy="381"/>
              <a:chOff x="3398" y="993"/>
              <a:chExt cx="288" cy="432"/>
            </a:xfrm>
          </p:grpSpPr>
          <p:sp>
            <p:nvSpPr>
              <p:cNvPr id="23619" name="Freeform 66"/>
              <p:cNvSpPr>
                <a:spLocks/>
              </p:cNvSpPr>
              <p:nvPr/>
            </p:nvSpPr>
            <p:spPr bwMode="auto">
              <a:xfrm>
                <a:off x="3398" y="1086"/>
                <a:ext cx="288" cy="288"/>
              </a:xfrm>
              <a:custGeom>
                <a:avLst/>
                <a:gdLst>
                  <a:gd name="T0" fmla="*/ 0 w 288"/>
                  <a:gd name="T1" fmla="*/ 0 h 288"/>
                  <a:gd name="T2" fmla="*/ 0 w 288"/>
                  <a:gd name="T3" fmla="*/ 287 h 288"/>
                  <a:gd name="T4" fmla="*/ 287 w 288"/>
                  <a:gd name="T5" fmla="*/ 144 h 288"/>
                  <a:gd name="T6" fmla="*/ 0 w 288"/>
                  <a:gd name="T7" fmla="*/ 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0"/>
                    </a:moveTo>
                    <a:lnTo>
                      <a:pt x="0" y="287"/>
                    </a:lnTo>
                    <a:lnTo>
                      <a:pt x="287" y="144"/>
                    </a:lnTo>
                    <a:lnTo>
                      <a:pt x="0" y="0"/>
                    </a:lnTo>
                  </a:path>
                </a:pathLst>
              </a:custGeom>
              <a:noFill/>
              <a:ln w="19050">
                <a:solidFill>
                  <a:srgbClr val="000000"/>
                </a:solidFill>
                <a:round/>
                <a:headEnd/>
                <a:tailEnd/>
              </a:ln>
            </p:spPr>
            <p:txBody>
              <a:bodyPr lIns="0" tIns="0" rIns="0" bIns="0"/>
              <a:lstStyle/>
              <a:p>
                <a:endParaRPr lang="en-US" dirty="0"/>
              </a:p>
            </p:txBody>
          </p:sp>
          <p:sp>
            <p:nvSpPr>
              <p:cNvPr id="23620" name="Line 67"/>
              <p:cNvSpPr>
                <a:spLocks noChangeShapeType="1"/>
              </p:cNvSpPr>
              <p:nvPr/>
            </p:nvSpPr>
            <p:spPr bwMode="auto">
              <a:xfrm flipV="1">
                <a:off x="3460" y="1031"/>
                <a:ext cx="95" cy="394"/>
              </a:xfrm>
              <a:prstGeom prst="line">
                <a:avLst/>
              </a:prstGeom>
              <a:noFill/>
              <a:ln w="19050">
                <a:solidFill>
                  <a:srgbClr val="000000"/>
                </a:solidFill>
                <a:round/>
                <a:headEnd/>
                <a:tailEnd/>
              </a:ln>
            </p:spPr>
            <p:txBody>
              <a:bodyPr lIns="0" tIns="0" rIns="0" bIns="0"/>
              <a:lstStyle/>
              <a:p>
                <a:endParaRPr lang="en-US" dirty="0"/>
              </a:p>
            </p:txBody>
          </p:sp>
          <p:sp>
            <p:nvSpPr>
              <p:cNvPr id="23621" name="Freeform 68"/>
              <p:cNvSpPr>
                <a:spLocks/>
              </p:cNvSpPr>
              <p:nvPr/>
            </p:nvSpPr>
            <p:spPr bwMode="auto">
              <a:xfrm>
                <a:off x="3540" y="993"/>
                <a:ext cx="26" cy="54"/>
              </a:xfrm>
              <a:custGeom>
                <a:avLst/>
                <a:gdLst>
                  <a:gd name="T0" fmla="*/ 25 w 26"/>
                  <a:gd name="T1" fmla="*/ 0 h 54"/>
                  <a:gd name="T2" fmla="*/ 0 w 26"/>
                  <a:gd name="T3" fmla="*/ 47 h 54"/>
                  <a:gd name="T4" fmla="*/ 15 w 26"/>
                  <a:gd name="T5" fmla="*/ 38 h 54"/>
                  <a:gd name="T6" fmla="*/ 25 w 26"/>
                  <a:gd name="T7" fmla="*/ 53 h 54"/>
                  <a:gd name="T8" fmla="*/ 25 w 26"/>
                  <a:gd name="T9" fmla="*/ 0 h 54"/>
                  <a:gd name="T10" fmla="*/ 25 w 26"/>
                  <a:gd name="T11" fmla="*/ 0 h 54"/>
                  <a:gd name="T12" fmla="*/ 0 60000 65536"/>
                  <a:gd name="T13" fmla="*/ 0 60000 65536"/>
                  <a:gd name="T14" fmla="*/ 0 60000 65536"/>
                  <a:gd name="T15" fmla="*/ 0 60000 65536"/>
                  <a:gd name="T16" fmla="*/ 0 60000 65536"/>
                  <a:gd name="T17" fmla="*/ 0 60000 65536"/>
                  <a:gd name="T18" fmla="*/ 0 w 26"/>
                  <a:gd name="T19" fmla="*/ 0 h 54"/>
                  <a:gd name="T20" fmla="*/ 26 w 26"/>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6" h="54">
                    <a:moveTo>
                      <a:pt x="25" y="0"/>
                    </a:moveTo>
                    <a:lnTo>
                      <a:pt x="0" y="47"/>
                    </a:lnTo>
                    <a:lnTo>
                      <a:pt x="15" y="38"/>
                    </a:lnTo>
                    <a:lnTo>
                      <a:pt x="25" y="53"/>
                    </a:lnTo>
                    <a:lnTo>
                      <a:pt x="25" y="0"/>
                    </a:lnTo>
                  </a:path>
                </a:pathLst>
              </a:custGeom>
              <a:solidFill>
                <a:srgbClr val="000000"/>
              </a:solidFill>
              <a:ln w="19050">
                <a:solidFill>
                  <a:srgbClr val="000000"/>
                </a:solidFill>
                <a:round/>
                <a:headEnd/>
                <a:tailEnd/>
              </a:ln>
            </p:spPr>
            <p:txBody>
              <a:bodyPr lIns="0" tIns="0" rIns="0" bIns="0"/>
              <a:lstStyle/>
              <a:p>
                <a:endParaRPr lang="en-US" dirty="0"/>
              </a:p>
            </p:txBody>
          </p:sp>
        </p:grpSp>
        <p:sp>
          <p:nvSpPr>
            <p:cNvPr id="23610" name="Text Box 69"/>
            <p:cNvSpPr txBox="1">
              <a:spLocks noChangeArrowheads="1"/>
            </p:cNvSpPr>
            <p:nvPr/>
          </p:nvSpPr>
          <p:spPr bwMode="auto">
            <a:xfrm>
              <a:off x="4751" y="31"/>
              <a:ext cx="763" cy="323"/>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500" dirty="0">
                  <a:latin typeface="Agilent TT Cond" pitchFamily="34" charset="0"/>
                </a:rPr>
                <a:t>Envelope Detector</a:t>
              </a:r>
              <a:endParaRPr lang="en-US" sz="2000" dirty="0">
                <a:latin typeface="Agilent TT Cond" pitchFamily="34" charset="0"/>
              </a:endParaRPr>
            </a:p>
          </p:txBody>
        </p:sp>
        <p:sp>
          <p:nvSpPr>
            <p:cNvPr id="23611" name="Line 84"/>
            <p:cNvSpPr>
              <a:spLocks noChangeShapeType="1"/>
            </p:cNvSpPr>
            <p:nvPr/>
          </p:nvSpPr>
          <p:spPr bwMode="auto">
            <a:xfrm flipV="1">
              <a:off x="4080" y="1584"/>
              <a:ext cx="768" cy="384"/>
            </a:xfrm>
            <a:prstGeom prst="line">
              <a:avLst/>
            </a:prstGeom>
            <a:noFill/>
            <a:ln w="25400">
              <a:solidFill>
                <a:srgbClr val="FF0000"/>
              </a:solidFill>
              <a:round/>
              <a:headEnd/>
              <a:tailEnd type="triangle" w="med" len="med"/>
            </a:ln>
          </p:spPr>
          <p:txBody>
            <a:bodyPr lIns="0" tIns="0" rIns="0" bIns="0">
              <a:spAutoFit/>
            </a:bodyPr>
            <a:lstStyle/>
            <a:p>
              <a:endParaRPr lang="en-US" dirty="0"/>
            </a:p>
          </p:txBody>
        </p:sp>
        <p:sp>
          <p:nvSpPr>
            <p:cNvPr id="23612" name="Text Box 93"/>
            <p:cNvSpPr txBox="1">
              <a:spLocks noChangeArrowheads="1"/>
            </p:cNvSpPr>
            <p:nvPr/>
          </p:nvSpPr>
          <p:spPr bwMode="auto">
            <a:xfrm>
              <a:off x="4800" y="1632"/>
              <a:ext cx="805" cy="162"/>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b="1" dirty="0">
                  <a:solidFill>
                    <a:schemeClr val="tx2"/>
                  </a:solidFill>
                  <a:latin typeface="Agilent TT Cond" pitchFamily="34" charset="0"/>
                </a:rPr>
                <a:t>ADC, Display &amp; Video Processing</a:t>
              </a:r>
              <a:endParaRPr lang="en-US" sz="1800" b="1" dirty="0">
                <a:solidFill>
                  <a:schemeClr val="tx2"/>
                </a:solidFill>
                <a:latin typeface="Agilent TT Cond" pitchFamily="34" charset="0"/>
              </a:endParaRPr>
            </a:p>
          </p:txBody>
        </p:sp>
        <p:grpSp>
          <p:nvGrpSpPr>
            <p:cNvPr id="12" name="Group 94"/>
            <p:cNvGrpSpPr>
              <a:grpSpLocks/>
            </p:cNvGrpSpPr>
            <p:nvPr/>
          </p:nvGrpSpPr>
          <p:grpSpPr bwMode="auto">
            <a:xfrm>
              <a:off x="5124" y="696"/>
              <a:ext cx="233" cy="373"/>
              <a:chOff x="2102" y="1247"/>
              <a:chExt cx="282" cy="451"/>
            </a:xfrm>
          </p:grpSpPr>
          <p:grpSp>
            <p:nvGrpSpPr>
              <p:cNvPr id="13" name="Group 95"/>
              <p:cNvGrpSpPr>
                <a:grpSpLocks/>
              </p:cNvGrpSpPr>
              <p:nvPr/>
            </p:nvGrpSpPr>
            <p:grpSpPr bwMode="auto">
              <a:xfrm>
                <a:off x="2112" y="1357"/>
                <a:ext cx="272" cy="273"/>
                <a:chOff x="4404" y="2201"/>
                <a:chExt cx="336" cy="355"/>
              </a:xfrm>
            </p:grpSpPr>
            <p:sp>
              <p:nvSpPr>
                <p:cNvPr id="23616" name="Freeform 96"/>
                <p:cNvSpPr>
                  <a:spLocks/>
                </p:cNvSpPr>
                <p:nvPr/>
              </p:nvSpPr>
              <p:spPr bwMode="auto">
                <a:xfrm>
                  <a:off x="4404" y="2201"/>
                  <a:ext cx="336" cy="355"/>
                </a:xfrm>
                <a:custGeom>
                  <a:avLst/>
                  <a:gdLst>
                    <a:gd name="T0" fmla="*/ 304 w 370"/>
                    <a:gd name="T1" fmla="*/ 0 h 403"/>
                    <a:gd name="T2" fmla="*/ 304 w 370"/>
                    <a:gd name="T3" fmla="*/ 312 h 403"/>
                    <a:gd name="T4" fmla="*/ 0 w 370"/>
                    <a:gd name="T5" fmla="*/ 312 h 403"/>
                    <a:gd name="T6" fmla="*/ 0 w 370"/>
                    <a:gd name="T7" fmla="*/ 0 h 403"/>
                    <a:gd name="T8" fmla="*/ 304 w 370"/>
                    <a:gd name="T9" fmla="*/ 0 h 403"/>
                    <a:gd name="T10" fmla="*/ 0 60000 65536"/>
                    <a:gd name="T11" fmla="*/ 0 60000 65536"/>
                    <a:gd name="T12" fmla="*/ 0 60000 65536"/>
                    <a:gd name="T13" fmla="*/ 0 60000 65536"/>
                    <a:gd name="T14" fmla="*/ 0 60000 65536"/>
                    <a:gd name="T15" fmla="*/ 0 w 370"/>
                    <a:gd name="T16" fmla="*/ 0 h 403"/>
                    <a:gd name="T17" fmla="*/ 370 w 370"/>
                    <a:gd name="T18" fmla="*/ 403 h 403"/>
                  </a:gdLst>
                  <a:ahLst/>
                  <a:cxnLst>
                    <a:cxn ang="T10">
                      <a:pos x="T0" y="T1"/>
                    </a:cxn>
                    <a:cxn ang="T11">
                      <a:pos x="T2" y="T3"/>
                    </a:cxn>
                    <a:cxn ang="T12">
                      <a:pos x="T4" y="T5"/>
                    </a:cxn>
                    <a:cxn ang="T13">
                      <a:pos x="T6" y="T7"/>
                    </a:cxn>
                    <a:cxn ang="T14">
                      <a:pos x="T8" y="T9"/>
                    </a:cxn>
                  </a:cxnLst>
                  <a:rect l="T15" t="T16" r="T17" b="T18"/>
                  <a:pathLst>
                    <a:path w="370" h="403">
                      <a:moveTo>
                        <a:pt x="369" y="0"/>
                      </a:moveTo>
                      <a:lnTo>
                        <a:pt x="369" y="402"/>
                      </a:lnTo>
                      <a:lnTo>
                        <a:pt x="0" y="402"/>
                      </a:lnTo>
                      <a:lnTo>
                        <a:pt x="0" y="0"/>
                      </a:lnTo>
                      <a:lnTo>
                        <a:pt x="369" y="0"/>
                      </a:lnTo>
                    </a:path>
                  </a:pathLst>
                </a:custGeom>
                <a:noFill/>
                <a:ln w="19050">
                  <a:solidFill>
                    <a:schemeClr val="tx1"/>
                  </a:solidFill>
                  <a:round/>
                  <a:headEnd/>
                  <a:tailEnd/>
                </a:ln>
              </p:spPr>
              <p:txBody>
                <a:bodyPr/>
                <a:lstStyle/>
                <a:p>
                  <a:endParaRPr lang="en-US" dirty="0"/>
                </a:p>
              </p:txBody>
            </p:sp>
            <p:sp>
              <p:nvSpPr>
                <p:cNvPr id="23617" name="Line 97"/>
                <p:cNvSpPr>
                  <a:spLocks noChangeShapeType="1"/>
                </p:cNvSpPr>
                <p:nvPr/>
              </p:nvSpPr>
              <p:spPr bwMode="auto">
                <a:xfrm>
                  <a:off x="4436" y="2312"/>
                  <a:ext cx="192" cy="0"/>
                </a:xfrm>
                <a:prstGeom prst="line">
                  <a:avLst/>
                </a:prstGeom>
                <a:noFill/>
                <a:ln w="19050">
                  <a:solidFill>
                    <a:schemeClr val="tx1"/>
                  </a:solidFill>
                  <a:round/>
                  <a:headEnd/>
                  <a:tailEnd/>
                </a:ln>
              </p:spPr>
              <p:txBody>
                <a:bodyPr lIns="0" tIns="0" rIns="0" bIns="0">
                  <a:spAutoFit/>
                </a:bodyPr>
                <a:lstStyle/>
                <a:p>
                  <a:endParaRPr lang="en-US" dirty="0"/>
                </a:p>
              </p:txBody>
            </p:sp>
            <p:sp>
              <p:nvSpPr>
                <p:cNvPr id="23618" name="Line 98"/>
                <p:cNvSpPr>
                  <a:spLocks noChangeShapeType="1"/>
                </p:cNvSpPr>
                <p:nvPr/>
              </p:nvSpPr>
              <p:spPr bwMode="auto">
                <a:xfrm>
                  <a:off x="4624" y="2312"/>
                  <a:ext cx="96" cy="144"/>
                </a:xfrm>
                <a:prstGeom prst="line">
                  <a:avLst/>
                </a:prstGeom>
                <a:noFill/>
                <a:ln w="19050">
                  <a:solidFill>
                    <a:schemeClr val="tx1"/>
                  </a:solidFill>
                  <a:round/>
                  <a:headEnd/>
                  <a:tailEnd/>
                </a:ln>
              </p:spPr>
              <p:txBody>
                <a:bodyPr lIns="0" tIns="0" rIns="0" bIns="0">
                  <a:spAutoFit/>
                </a:bodyPr>
                <a:lstStyle/>
                <a:p>
                  <a:endParaRPr lang="en-US" dirty="0"/>
                </a:p>
              </p:txBody>
            </p:sp>
          </p:grpSp>
          <p:sp>
            <p:nvSpPr>
              <p:cNvPr id="23615" name="Line 99"/>
              <p:cNvSpPr>
                <a:spLocks noChangeShapeType="1"/>
              </p:cNvSpPr>
              <p:nvPr/>
            </p:nvSpPr>
            <p:spPr bwMode="auto">
              <a:xfrm rot="21049061" flipV="1">
                <a:off x="2102" y="1247"/>
                <a:ext cx="281" cy="451"/>
              </a:xfrm>
              <a:prstGeom prst="line">
                <a:avLst/>
              </a:prstGeom>
              <a:noFill/>
              <a:ln w="22225">
                <a:solidFill>
                  <a:schemeClr val="tx1"/>
                </a:solidFill>
                <a:round/>
                <a:headEnd/>
                <a:tailEnd type="triangle" w="med" len="lg"/>
              </a:ln>
            </p:spPr>
            <p:txBody>
              <a:bodyPr lIns="0" tIns="0" rIns="0" bIns="0">
                <a:spAutoFit/>
              </a:bodyPr>
              <a:lstStyle/>
              <a:p>
                <a:endParaRPr lang="en-US" dirty="0"/>
              </a:p>
            </p:txBody>
          </p:sp>
        </p:grpSp>
      </p:grpSp>
      <p:sp>
        <p:nvSpPr>
          <p:cNvPr id="101" name="Footer Placeholder 100"/>
          <p:cNvSpPr>
            <a:spLocks noGrp="1"/>
          </p:cNvSpPr>
          <p:nvPr>
            <p:ph type="ftr" sz="quarter" idx="10"/>
          </p:nvPr>
        </p:nvSpPr>
        <p:spPr/>
        <p:txBody>
          <a:bodyPr/>
          <a:lstStyle/>
          <a:p>
            <a:r>
              <a:rPr lang="en-US" dirty="0" smtClean="0"/>
              <a:t>Back to Basics Training</a:t>
            </a:r>
            <a:endParaRPr lang="en-US" dirty="0"/>
          </a:p>
        </p:txBody>
      </p:sp>
      <p:sp>
        <p:nvSpPr>
          <p:cNvPr id="102" name="Slide Number Placeholder 101"/>
          <p:cNvSpPr>
            <a:spLocks noGrp="1"/>
          </p:cNvSpPr>
          <p:nvPr>
            <p:ph type="sldNum" sz="quarter" idx="12"/>
          </p:nvPr>
        </p:nvSpPr>
        <p:spPr/>
        <p:txBody>
          <a:bodyPr/>
          <a:lstStyle/>
          <a:p>
            <a:fld id="{2D132F79-ACF3-4263-B52B-5972FA2CE406}" type="slidenum">
              <a:rPr lang="en-US" smtClean="0"/>
              <a:pPr/>
              <a:t>17</a:t>
            </a:fld>
            <a:endParaRPr lang="en-US" dirty="0"/>
          </a:p>
        </p:txBody>
      </p:sp>
      <p:graphicFrame>
        <p:nvGraphicFramePr>
          <p:cNvPr id="153601" name="Object 85"/>
          <p:cNvGraphicFramePr>
            <a:graphicFrameLocks noChangeAspect="1"/>
          </p:cNvGraphicFramePr>
          <p:nvPr/>
        </p:nvGraphicFramePr>
        <p:xfrm>
          <a:off x="4800600" y="1187668"/>
          <a:ext cx="466725" cy="317500"/>
        </p:xfrm>
        <a:graphic>
          <a:graphicData uri="http://schemas.openxmlformats.org/presentationml/2006/ole">
            <p:oleObj spid="_x0000_s153601" name="VISIO" r:id="rId4" imgW="946440" imgH="644400" progId="">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28600" y="76200"/>
            <a:ext cx="8915400" cy="838200"/>
          </a:xfrm>
        </p:spPr>
        <p:txBody>
          <a:bodyPr/>
          <a:lstStyle/>
          <a:p>
            <a:r>
              <a:rPr lang="en-US" sz="2600" dirty="0" smtClean="0"/>
              <a:t>Theory of Operation</a:t>
            </a:r>
            <a:br>
              <a:rPr lang="en-US" sz="2600" dirty="0" smtClean="0"/>
            </a:br>
            <a:r>
              <a:rPr lang="en-US" sz="1900" dirty="0" smtClean="0"/>
              <a:t>	Video Filter (Video Bandwidth – VBW)</a:t>
            </a:r>
            <a:endParaRPr lang="en-US" sz="2600" dirty="0" smtClean="0"/>
          </a:p>
        </p:txBody>
      </p:sp>
      <p:sp>
        <p:nvSpPr>
          <p:cNvPr id="24579" name="AutoShape 72"/>
          <p:cNvSpPr>
            <a:spLocks noChangeArrowheads="1"/>
          </p:cNvSpPr>
          <p:nvPr/>
        </p:nvSpPr>
        <p:spPr bwMode="auto">
          <a:xfrm flipV="1">
            <a:off x="1558925" y="2916238"/>
            <a:ext cx="5722938" cy="2820987"/>
          </a:xfrm>
          <a:prstGeom prst="roundRect">
            <a:avLst>
              <a:gd name="adj" fmla="val 0"/>
            </a:avLst>
          </a:prstGeom>
          <a:solidFill>
            <a:schemeClr val="accent2"/>
          </a:solidFill>
          <a:ln w="19050">
            <a:solidFill>
              <a:schemeClr val="accent2"/>
            </a:solidFill>
            <a:round/>
            <a:headEnd/>
            <a:tailEnd/>
          </a:ln>
        </p:spPr>
        <p:txBody>
          <a:bodyPr wrap="none" anchor="ctr"/>
          <a:lstStyle/>
          <a:p>
            <a:endParaRPr lang="en-US" dirty="0"/>
          </a:p>
        </p:txBody>
      </p:sp>
      <p:sp>
        <p:nvSpPr>
          <p:cNvPr id="24580" name="AutoShape 73"/>
          <p:cNvSpPr>
            <a:spLocks noChangeArrowheads="1"/>
          </p:cNvSpPr>
          <p:nvPr/>
        </p:nvSpPr>
        <p:spPr bwMode="auto">
          <a:xfrm flipV="1">
            <a:off x="1443038" y="3000375"/>
            <a:ext cx="5756275" cy="2819400"/>
          </a:xfrm>
          <a:prstGeom prst="roundRect">
            <a:avLst>
              <a:gd name="adj" fmla="val 0"/>
            </a:avLst>
          </a:prstGeom>
          <a:solidFill>
            <a:srgbClr val="FFFFFF"/>
          </a:solidFill>
          <a:ln w="31750">
            <a:solidFill>
              <a:schemeClr val="accent2"/>
            </a:solidFill>
            <a:round/>
            <a:headEnd/>
            <a:tailEnd/>
          </a:ln>
        </p:spPr>
        <p:txBody>
          <a:bodyPr wrap="none" anchor="ctr"/>
          <a:lstStyle/>
          <a:p>
            <a:endParaRPr lang="en-US" dirty="0"/>
          </a:p>
        </p:txBody>
      </p:sp>
      <p:sp>
        <p:nvSpPr>
          <p:cNvPr id="24581" name="Freeform 74"/>
          <p:cNvSpPr>
            <a:spLocks/>
          </p:cNvSpPr>
          <p:nvPr/>
        </p:nvSpPr>
        <p:spPr bwMode="auto">
          <a:xfrm>
            <a:off x="4541838" y="3679825"/>
            <a:ext cx="2085975" cy="1462088"/>
          </a:xfrm>
          <a:custGeom>
            <a:avLst/>
            <a:gdLst>
              <a:gd name="T0" fmla="*/ 0 w 1446"/>
              <a:gd name="T1" fmla="*/ 2045645717 h 1044"/>
              <a:gd name="T2" fmla="*/ 2147483647 w 1446"/>
              <a:gd name="T3" fmla="*/ 2045645717 h 1044"/>
              <a:gd name="T4" fmla="*/ 2147483647 w 1446"/>
              <a:gd name="T5" fmla="*/ 0 h 1044"/>
              <a:gd name="T6" fmla="*/ 0 w 1446"/>
              <a:gd name="T7" fmla="*/ 0 h 1044"/>
              <a:gd name="T8" fmla="*/ 0 w 1446"/>
              <a:gd name="T9" fmla="*/ 2045645717 h 1044"/>
              <a:gd name="T10" fmla="*/ 0 60000 65536"/>
              <a:gd name="T11" fmla="*/ 0 60000 65536"/>
              <a:gd name="T12" fmla="*/ 0 60000 65536"/>
              <a:gd name="T13" fmla="*/ 0 60000 65536"/>
              <a:gd name="T14" fmla="*/ 0 60000 65536"/>
              <a:gd name="T15" fmla="*/ 0 w 1446"/>
              <a:gd name="T16" fmla="*/ 0 h 1044"/>
              <a:gd name="T17" fmla="*/ 1446 w 1446"/>
              <a:gd name="T18" fmla="*/ 1044 h 1044"/>
            </a:gdLst>
            <a:ahLst/>
            <a:cxnLst>
              <a:cxn ang="T10">
                <a:pos x="T0" y="T1"/>
              </a:cxn>
              <a:cxn ang="T11">
                <a:pos x="T2" y="T3"/>
              </a:cxn>
              <a:cxn ang="T12">
                <a:pos x="T4" y="T5"/>
              </a:cxn>
              <a:cxn ang="T13">
                <a:pos x="T6" y="T7"/>
              </a:cxn>
              <a:cxn ang="T14">
                <a:pos x="T8" y="T9"/>
              </a:cxn>
            </a:cxnLst>
            <a:rect l="T15" t="T16" r="T17" b="T18"/>
            <a:pathLst>
              <a:path w="1446" h="1044">
                <a:moveTo>
                  <a:pt x="0" y="1043"/>
                </a:moveTo>
                <a:lnTo>
                  <a:pt x="1445" y="1043"/>
                </a:lnTo>
                <a:lnTo>
                  <a:pt x="1445" y="0"/>
                </a:lnTo>
                <a:lnTo>
                  <a:pt x="0" y="0"/>
                </a:lnTo>
                <a:lnTo>
                  <a:pt x="0" y="1043"/>
                </a:lnTo>
              </a:path>
            </a:pathLst>
          </a:custGeom>
          <a:noFill/>
          <a:ln w="31750">
            <a:solidFill>
              <a:srgbClr val="000000"/>
            </a:solidFill>
            <a:round/>
            <a:headEnd/>
            <a:tailEnd/>
          </a:ln>
        </p:spPr>
        <p:txBody>
          <a:bodyPr/>
          <a:lstStyle/>
          <a:p>
            <a:endParaRPr lang="en-US" dirty="0"/>
          </a:p>
        </p:txBody>
      </p:sp>
      <p:grpSp>
        <p:nvGrpSpPr>
          <p:cNvPr id="2" name="Group 75"/>
          <p:cNvGrpSpPr>
            <a:grpSpLocks/>
          </p:cNvGrpSpPr>
          <p:nvPr/>
        </p:nvGrpSpPr>
        <p:grpSpPr bwMode="auto">
          <a:xfrm>
            <a:off x="4541838" y="4059238"/>
            <a:ext cx="2085975" cy="268287"/>
            <a:chOff x="3147" y="3392"/>
            <a:chExt cx="1446" cy="192"/>
          </a:xfrm>
        </p:grpSpPr>
        <p:sp>
          <p:nvSpPr>
            <p:cNvPr id="24662" name="Freeform 76"/>
            <p:cNvSpPr>
              <a:spLocks/>
            </p:cNvSpPr>
            <p:nvPr/>
          </p:nvSpPr>
          <p:spPr bwMode="auto">
            <a:xfrm>
              <a:off x="3147" y="3570"/>
              <a:ext cx="377" cy="14"/>
            </a:xfrm>
            <a:custGeom>
              <a:avLst/>
              <a:gdLst>
                <a:gd name="T0" fmla="*/ 4 w 377"/>
                <a:gd name="T1" fmla="*/ 4 h 14"/>
                <a:gd name="T2" fmla="*/ 11 w 377"/>
                <a:gd name="T3" fmla="*/ 5 h 14"/>
                <a:gd name="T4" fmla="*/ 18 w 377"/>
                <a:gd name="T5" fmla="*/ 6 h 14"/>
                <a:gd name="T6" fmla="*/ 26 w 377"/>
                <a:gd name="T7" fmla="*/ 6 h 14"/>
                <a:gd name="T8" fmla="*/ 33 w 377"/>
                <a:gd name="T9" fmla="*/ 7 h 14"/>
                <a:gd name="T10" fmla="*/ 39 w 377"/>
                <a:gd name="T11" fmla="*/ 6 h 14"/>
                <a:gd name="T12" fmla="*/ 47 w 377"/>
                <a:gd name="T13" fmla="*/ 10 h 14"/>
                <a:gd name="T14" fmla="*/ 54 w 377"/>
                <a:gd name="T15" fmla="*/ 6 h 14"/>
                <a:gd name="T16" fmla="*/ 61 w 377"/>
                <a:gd name="T17" fmla="*/ 8 h 14"/>
                <a:gd name="T18" fmla="*/ 69 w 377"/>
                <a:gd name="T19" fmla="*/ 7 h 14"/>
                <a:gd name="T20" fmla="*/ 76 w 377"/>
                <a:gd name="T21" fmla="*/ 6 h 14"/>
                <a:gd name="T22" fmla="*/ 84 w 377"/>
                <a:gd name="T23" fmla="*/ 8 h 14"/>
                <a:gd name="T24" fmla="*/ 91 w 377"/>
                <a:gd name="T25" fmla="*/ 6 h 14"/>
                <a:gd name="T26" fmla="*/ 98 w 377"/>
                <a:gd name="T27" fmla="*/ 0 h 14"/>
                <a:gd name="T28" fmla="*/ 106 w 377"/>
                <a:gd name="T29" fmla="*/ 4 h 14"/>
                <a:gd name="T30" fmla="*/ 113 w 377"/>
                <a:gd name="T31" fmla="*/ 4 h 14"/>
                <a:gd name="T32" fmla="*/ 120 w 377"/>
                <a:gd name="T33" fmla="*/ 8 h 14"/>
                <a:gd name="T34" fmla="*/ 127 w 377"/>
                <a:gd name="T35" fmla="*/ 7 h 14"/>
                <a:gd name="T36" fmla="*/ 135 w 377"/>
                <a:gd name="T37" fmla="*/ 6 h 14"/>
                <a:gd name="T38" fmla="*/ 142 w 377"/>
                <a:gd name="T39" fmla="*/ 8 h 14"/>
                <a:gd name="T40" fmla="*/ 149 w 377"/>
                <a:gd name="T41" fmla="*/ 8 h 14"/>
                <a:gd name="T42" fmla="*/ 156 w 377"/>
                <a:gd name="T43" fmla="*/ 2 h 14"/>
                <a:gd name="T44" fmla="*/ 163 w 377"/>
                <a:gd name="T45" fmla="*/ 8 h 14"/>
                <a:gd name="T46" fmla="*/ 170 w 377"/>
                <a:gd name="T47" fmla="*/ 7 h 14"/>
                <a:gd name="T48" fmla="*/ 177 w 377"/>
                <a:gd name="T49" fmla="*/ 8 h 14"/>
                <a:gd name="T50" fmla="*/ 185 w 377"/>
                <a:gd name="T51" fmla="*/ 6 h 14"/>
                <a:gd name="T52" fmla="*/ 192 w 377"/>
                <a:gd name="T53" fmla="*/ 5 h 14"/>
                <a:gd name="T54" fmla="*/ 199 w 377"/>
                <a:gd name="T55" fmla="*/ 5 h 14"/>
                <a:gd name="T56" fmla="*/ 206 w 377"/>
                <a:gd name="T57" fmla="*/ 5 h 14"/>
                <a:gd name="T58" fmla="*/ 214 w 377"/>
                <a:gd name="T59" fmla="*/ 8 h 14"/>
                <a:gd name="T60" fmla="*/ 221 w 377"/>
                <a:gd name="T61" fmla="*/ 8 h 14"/>
                <a:gd name="T62" fmla="*/ 228 w 377"/>
                <a:gd name="T63" fmla="*/ 9 h 14"/>
                <a:gd name="T64" fmla="*/ 235 w 377"/>
                <a:gd name="T65" fmla="*/ 8 h 14"/>
                <a:gd name="T66" fmla="*/ 243 w 377"/>
                <a:gd name="T67" fmla="*/ 10 h 14"/>
                <a:gd name="T68" fmla="*/ 249 w 377"/>
                <a:gd name="T69" fmla="*/ 0 h 14"/>
                <a:gd name="T70" fmla="*/ 257 w 377"/>
                <a:gd name="T71" fmla="*/ 6 h 14"/>
                <a:gd name="T72" fmla="*/ 263 w 377"/>
                <a:gd name="T73" fmla="*/ 12 h 14"/>
                <a:gd name="T74" fmla="*/ 271 w 377"/>
                <a:gd name="T75" fmla="*/ 7 h 14"/>
                <a:gd name="T76" fmla="*/ 279 w 377"/>
                <a:gd name="T77" fmla="*/ 5 h 14"/>
                <a:gd name="T78" fmla="*/ 285 w 377"/>
                <a:gd name="T79" fmla="*/ 8 h 14"/>
                <a:gd name="T80" fmla="*/ 293 w 377"/>
                <a:gd name="T81" fmla="*/ 7 h 14"/>
                <a:gd name="T82" fmla="*/ 300 w 377"/>
                <a:gd name="T83" fmla="*/ 6 h 14"/>
                <a:gd name="T84" fmla="*/ 307 w 377"/>
                <a:gd name="T85" fmla="*/ 7 h 14"/>
                <a:gd name="T86" fmla="*/ 315 w 377"/>
                <a:gd name="T87" fmla="*/ 8 h 14"/>
                <a:gd name="T88" fmla="*/ 322 w 377"/>
                <a:gd name="T89" fmla="*/ 5 h 14"/>
                <a:gd name="T90" fmla="*/ 329 w 377"/>
                <a:gd name="T91" fmla="*/ 8 h 14"/>
                <a:gd name="T92" fmla="*/ 337 w 377"/>
                <a:gd name="T93" fmla="*/ 7 h 14"/>
                <a:gd name="T94" fmla="*/ 343 w 377"/>
                <a:gd name="T95" fmla="*/ 3 h 14"/>
                <a:gd name="T96" fmla="*/ 350 w 377"/>
                <a:gd name="T97" fmla="*/ 8 h 14"/>
                <a:gd name="T98" fmla="*/ 358 w 377"/>
                <a:gd name="T99" fmla="*/ 8 h 14"/>
                <a:gd name="T100" fmla="*/ 365 w 377"/>
                <a:gd name="T101" fmla="*/ 8 h 14"/>
                <a:gd name="T102" fmla="*/ 373 w 377"/>
                <a:gd name="T103" fmla="*/ 8 h 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77"/>
                <a:gd name="T157" fmla="*/ 0 h 14"/>
                <a:gd name="T158" fmla="*/ 377 w 377"/>
                <a:gd name="T159" fmla="*/ 14 h 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77" h="14">
                  <a:moveTo>
                    <a:pt x="0" y="4"/>
                  </a:moveTo>
                  <a:lnTo>
                    <a:pt x="4" y="4"/>
                  </a:lnTo>
                  <a:lnTo>
                    <a:pt x="8" y="8"/>
                  </a:lnTo>
                  <a:lnTo>
                    <a:pt x="11" y="5"/>
                  </a:lnTo>
                  <a:lnTo>
                    <a:pt x="15" y="7"/>
                  </a:lnTo>
                  <a:lnTo>
                    <a:pt x="18" y="6"/>
                  </a:lnTo>
                  <a:lnTo>
                    <a:pt x="22" y="7"/>
                  </a:lnTo>
                  <a:lnTo>
                    <a:pt x="26" y="6"/>
                  </a:lnTo>
                  <a:lnTo>
                    <a:pt x="29" y="9"/>
                  </a:lnTo>
                  <a:lnTo>
                    <a:pt x="33" y="7"/>
                  </a:lnTo>
                  <a:lnTo>
                    <a:pt x="37" y="7"/>
                  </a:lnTo>
                  <a:lnTo>
                    <a:pt x="39" y="6"/>
                  </a:lnTo>
                  <a:lnTo>
                    <a:pt x="44" y="13"/>
                  </a:lnTo>
                  <a:lnTo>
                    <a:pt x="47" y="10"/>
                  </a:lnTo>
                  <a:lnTo>
                    <a:pt x="51" y="9"/>
                  </a:lnTo>
                  <a:lnTo>
                    <a:pt x="54" y="6"/>
                  </a:lnTo>
                  <a:lnTo>
                    <a:pt x="58" y="5"/>
                  </a:lnTo>
                  <a:lnTo>
                    <a:pt x="61" y="8"/>
                  </a:lnTo>
                  <a:lnTo>
                    <a:pt x="66" y="6"/>
                  </a:lnTo>
                  <a:lnTo>
                    <a:pt x="69" y="7"/>
                  </a:lnTo>
                  <a:lnTo>
                    <a:pt x="73" y="8"/>
                  </a:lnTo>
                  <a:lnTo>
                    <a:pt x="76" y="6"/>
                  </a:lnTo>
                  <a:lnTo>
                    <a:pt x="80" y="8"/>
                  </a:lnTo>
                  <a:lnTo>
                    <a:pt x="84" y="8"/>
                  </a:lnTo>
                  <a:lnTo>
                    <a:pt x="86" y="6"/>
                  </a:lnTo>
                  <a:lnTo>
                    <a:pt x="91" y="6"/>
                  </a:lnTo>
                  <a:lnTo>
                    <a:pt x="95" y="3"/>
                  </a:lnTo>
                  <a:lnTo>
                    <a:pt x="98" y="0"/>
                  </a:lnTo>
                  <a:lnTo>
                    <a:pt x="101" y="5"/>
                  </a:lnTo>
                  <a:lnTo>
                    <a:pt x="106" y="4"/>
                  </a:lnTo>
                  <a:lnTo>
                    <a:pt x="109" y="4"/>
                  </a:lnTo>
                  <a:lnTo>
                    <a:pt x="113" y="4"/>
                  </a:lnTo>
                  <a:lnTo>
                    <a:pt x="116" y="5"/>
                  </a:lnTo>
                  <a:lnTo>
                    <a:pt x="120" y="8"/>
                  </a:lnTo>
                  <a:lnTo>
                    <a:pt x="123" y="7"/>
                  </a:lnTo>
                  <a:lnTo>
                    <a:pt x="127" y="7"/>
                  </a:lnTo>
                  <a:lnTo>
                    <a:pt x="130" y="7"/>
                  </a:lnTo>
                  <a:lnTo>
                    <a:pt x="135" y="6"/>
                  </a:lnTo>
                  <a:lnTo>
                    <a:pt x="137" y="5"/>
                  </a:lnTo>
                  <a:lnTo>
                    <a:pt x="142" y="8"/>
                  </a:lnTo>
                  <a:lnTo>
                    <a:pt x="145" y="9"/>
                  </a:lnTo>
                  <a:lnTo>
                    <a:pt x="149" y="8"/>
                  </a:lnTo>
                  <a:lnTo>
                    <a:pt x="152" y="6"/>
                  </a:lnTo>
                  <a:lnTo>
                    <a:pt x="156" y="2"/>
                  </a:lnTo>
                  <a:lnTo>
                    <a:pt x="159" y="3"/>
                  </a:lnTo>
                  <a:lnTo>
                    <a:pt x="163" y="8"/>
                  </a:lnTo>
                  <a:lnTo>
                    <a:pt x="167" y="10"/>
                  </a:lnTo>
                  <a:lnTo>
                    <a:pt x="170" y="7"/>
                  </a:lnTo>
                  <a:lnTo>
                    <a:pt x="174" y="6"/>
                  </a:lnTo>
                  <a:lnTo>
                    <a:pt x="177" y="8"/>
                  </a:lnTo>
                  <a:lnTo>
                    <a:pt x="181" y="8"/>
                  </a:lnTo>
                  <a:lnTo>
                    <a:pt x="185" y="6"/>
                  </a:lnTo>
                  <a:lnTo>
                    <a:pt x="187" y="8"/>
                  </a:lnTo>
                  <a:lnTo>
                    <a:pt x="192" y="5"/>
                  </a:lnTo>
                  <a:lnTo>
                    <a:pt x="195" y="6"/>
                  </a:lnTo>
                  <a:lnTo>
                    <a:pt x="199" y="5"/>
                  </a:lnTo>
                  <a:lnTo>
                    <a:pt x="203" y="4"/>
                  </a:lnTo>
                  <a:lnTo>
                    <a:pt x="206" y="5"/>
                  </a:lnTo>
                  <a:lnTo>
                    <a:pt x="210" y="9"/>
                  </a:lnTo>
                  <a:lnTo>
                    <a:pt x="214" y="8"/>
                  </a:lnTo>
                  <a:lnTo>
                    <a:pt x="217" y="8"/>
                  </a:lnTo>
                  <a:lnTo>
                    <a:pt x="221" y="8"/>
                  </a:lnTo>
                  <a:lnTo>
                    <a:pt x="224" y="10"/>
                  </a:lnTo>
                  <a:lnTo>
                    <a:pt x="228" y="9"/>
                  </a:lnTo>
                  <a:lnTo>
                    <a:pt x="232" y="7"/>
                  </a:lnTo>
                  <a:lnTo>
                    <a:pt x="235" y="8"/>
                  </a:lnTo>
                  <a:lnTo>
                    <a:pt x="239" y="5"/>
                  </a:lnTo>
                  <a:lnTo>
                    <a:pt x="243" y="10"/>
                  </a:lnTo>
                  <a:lnTo>
                    <a:pt x="246" y="5"/>
                  </a:lnTo>
                  <a:lnTo>
                    <a:pt x="249" y="0"/>
                  </a:lnTo>
                  <a:lnTo>
                    <a:pt x="254" y="3"/>
                  </a:lnTo>
                  <a:lnTo>
                    <a:pt x="257" y="6"/>
                  </a:lnTo>
                  <a:lnTo>
                    <a:pt x="261" y="5"/>
                  </a:lnTo>
                  <a:lnTo>
                    <a:pt x="263" y="12"/>
                  </a:lnTo>
                  <a:lnTo>
                    <a:pt x="268" y="9"/>
                  </a:lnTo>
                  <a:lnTo>
                    <a:pt x="271" y="7"/>
                  </a:lnTo>
                  <a:lnTo>
                    <a:pt x="275" y="7"/>
                  </a:lnTo>
                  <a:lnTo>
                    <a:pt x="279" y="5"/>
                  </a:lnTo>
                  <a:lnTo>
                    <a:pt x="282" y="5"/>
                  </a:lnTo>
                  <a:lnTo>
                    <a:pt x="285" y="8"/>
                  </a:lnTo>
                  <a:lnTo>
                    <a:pt x="290" y="6"/>
                  </a:lnTo>
                  <a:lnTo>
                    <a:pt x="293" y="7"/>
                  </a:lnTo>
                  <a:lnTo>
                    <a:pt x="297" y="8"/>
                  </a:lnTo>
                  <a:lnTo>
                    <a:pt x="300" y="6"/>
                  </a:lnTo>
                  <a:lnTo>
                    <a:pt x="303" y="8"/>
                  </a:lnTo>
                  <a:lnTo>
                    <a:pt x="307" y="7"/>
                  </a:lnTo>
                  <a:lnTo>
                    <a:pt x="311" y="12"/>
                  </a:lnTo>
                  <a:lnTo>
                    <a:pt x="315" y="8"/>
                  </a:lnTo>
                  <a:lnTo>
                    <a:pt x="319" y="8"/>
                  </a:lnTo>
                  <a:lnTo>
                    <a:pt x="322" y="5"/>
                  </a:lnTo>
                  <a:lnTo>
                    <a:pt x="325" y="4"/>
                  </a:lnTo>
                  <a:lnTo>
                    <a:pt x="329" y="8"/>
                  </a:lnTo>
                  <a:lnTo>
                    <a:pt x="333" y="0"/>
                  </a:lnTo>
                  <a:lnTo>
                    <a:pt x="337" y="7"/>
                  </a:lnTo>
                  <a:lnTo>
                    <a:pt x="340" y="5"/>
                  </a:lnTo>
                  <a:lnTo>
                    <a:pt x="343" y="3"/>
                  </a:lnTo>
                  <a:lnTo>
                    <a:pt x="347" y="5"/>
                  </a:lnTo>
                  <a:lnTo>
                    <a:pt x="350" y="8"/>
                  </a:lnTo>
                  <a:lnTo>
                    <a:pt x="355" y="8"/>
                  </a:lnTo>
                  <a:lnTo>
                    <a:pt x="358" y="8"/>
                  </a:lnTo>
                  <a:lnTo>
                    <a:pt x="361" y="11"/>
                  </a:lnTo>
                  <a:lnTo>
                    <a:pt x="365" y="8"/>
                  </a:lnTo>
                  <a:lnTo>
                    <a:pt x="369" y="7"/>
                  </a:lnTo>
                  <a:lnTo>
                    <a:pt x="373" y="8"/>
                  </a:lnTo>
                  <a:lnTo>
                    <a:pt x="376" y="10"/>
                  </a:lnTo>
                </a:path>
              </a:pathLst>
            </a:custGeom>
            <a:noFill/>
            <a:ln w="31750">
              <a:solidFill>
                <a:schemeClr val="tx2"/>
              </a:solidFill>
              <a:round/>
              <a:headEnd/>
              <a:tailEnd/>
            </a:ln>
          </p:spPr>
          <p:txBody>
            <a:bodyPr/>
            <a:lstStyle/>
            <a:p>
              <a:endParaRPr lang="en-US" dirty="0"/>
            </a:p>
          </p:txBody>
        </p:sp>
        <p:sp>
          <p:nvSpPr>
            <p:cNvPr id="24663" name="Freeform 77"/>
            <p:cNvSpPr>
              <a:spLocks/>
            </p:cNvSpPr>
            <p:nvPr/>
          </p:nvSpPr>
          <p:spPr bwMode="auto">
            <a:xfrm>
              <a:off x="3523" y="3392"/>
              <a:ext cx="376" cy="191"/>
            </a:xfrm>
            <a:custGeom>
              <a:avLst/>
              <a:gdLst>
                <a:gd name="T0" fmla="*/ 4 w 376"/>
                <a:gd name="T1" fmla="*/ 189 h 191"/>
                <a:gd name="T2" fmla="*/ 11 w 376"/>
                <a:gd name="T3" fmla="*/ 185 h 191"/>
                <a:gd name="T4" fmla="*/ 19 w 376"/>
                <a:gd name="T5" fmla="*/ 186 h 191"/>
                <a:gd name="T6" fmla="*/ 25 w 376"/>
                <a:gd name="T7" fmla="*/ 188 h 191"/>
                <a:gd name="T8" fmla="*/ 33 w 376"/>
                <a:gd name="T9" fmla="*/ 183 h 191"/>
                <a:gd name="T10" fmla="*/ 40 w 376"/>
                <a:gd name="T11" fmla="*/ 183 h 191"/>
                <a:gd name="T12" fmla="*/ 47 w 376"/>
                <a:gd name="T13" fmla="*/ 186 h 191"/>
                <a:gd name="T14" fmla="*/ 55 w 376"/>
                <a:gd name="T15" fmla="*/ 186 h 191"/>
                <a:gd name="T16" fmla="*/ 62 w 376"/>
                <a:gd name="T17" fmla="*/ 185 h 191"/>
                <a:gd name="T18" fmla="*/ 69 w 376"/>
                <a:gd name="T19" fmla="*/ 185 h 191"/>
                <a:gd name="T20" fmla="*/ 75 w 376"/>
                <a:gd name="T21" fmla="*/ 183 h 191"/>
                <a:gd name="T22" fmla="*/ 83 w 376"/>
                <a:gd name="T23" fmla="*/ 187 h 191"/>
                <a:gd name="T24" fmla="*/ 90 w 376"/>
                <a:gd name="T25" fmla="*/ 183 h 191"/>
                <a:gd name="T26" fmla="*/ 97 w 376"/>
                <a:gd name="T27" fmla="*/ 181 h 191"/>
                <a:gd name="T28" fmla="*/ 105 w 376"/>
                <a:gd name="T29" fmla="*/ 186 h 191"/>
                <a:gd name="T30" fmla="*/ 112 w 376"/>
                <a:gd name="T31" fmla="*/ 186 h 191"/>
                <a:gd name="T32" fmla="*/ 119 w 376"/>
                <a:gd name="T33" fmla="*/ 182 h 191"/>
                <a:gd name="T34" fmla="*/ 127 w 376"/>
                <a:gd name="T35" fmla="*/ 186 h 191"/>
                <a:gd name="T36" fmla="*/ 134 w 376"/>
                <a:gd name="T37" fmla="*/ 188 h 191"/>
                <a:gd name="T38" fmla="*/ 141 w 376"/>
                <a:gd name="T39" fmla="*/ 182 h 191"/>
                <a:gd name="T40" fmla="*/ 148 w 376"/>
                <a:gd name="T41" fmla="*/ 182 h 191"/>
                <a:gd name="T42" fmla="*/ 155 w 376"/>
                <a:gd name="T43" fmla="*/ 184 h 191"/>
                <a:gd name="T44" fmla="*/ 163 w 376"/>
                <a:gd name="T45" fmla="*/ 186 h 191"/>
                <a:gd name="T46" fmla="*/ 170 w 376"/>
                <a:gd name="T47" fmla="*/ 186 h 191"/>
                <a:gd name="T48" fmla="*/ 177 w 376"/>
                <a:gd name="T49" fmla="*/ 182 h 191"/>
                <a:gd name="T50" fmla="*/ 184 w 376"/>
                <a:gd name="T51" fmla="*/ 184 h 191"/>
                <a:gd name="T52" fmla="*/ 191 w 376"/>
                <a:gd name="T53" fmla="*/ 182 h 191"/>
                <a:gd name="T54" fmla="*/ 198 w 376"/>
                <a:gd name="T55" fmla="*/ 184 h 191"/>
                <a:gd name="T56" fmla="*/ 206 w 376"/>
                <a:gd name="T57" fmla="*/ 184 h 191"/>
                <a:gd name="T58" fmla="*/ 213 w 376"/>
                <a:gd name="T59" fmla="*/ 182 h 191"/>
                <a:gd name="T60" fmla="*/ 220 w 376"/>
                <a:gd name="T61" fmla="*/ 184 h 191"/>
                <a:gd name="T62" fmla="*/ 228 w 376"/>
                <a:gd name="T63" fmla="*/ 188 h 191"/>
                <a:gd name="T64" fmla="*/ 235 w 376"/>
                <a:gd name="T65" fmla="*/ 186 h 191"/>
                <a:gd name="T66" fmla="*/ 242 w 376"/>
                <a:gd name="T67" fmla="*/ 184 h 191"/>
                <a:gd name="T68" fmla="*/ 249 w 376"/>
                <a:gd name="T69" fmla="*/ 186 h 191"/>
                <a:gd name="T70" fmla="*/ 257 w 376"/>
                <a:gd name="T71" fmla="*/ 180 h 191"/>
                <a:gd name="T72" fmla="*/ 265 w 376"/>
                <a:gd name="T73" fmla="*/ 175 h 191"/>
                <a:gd name="T74" fmla="*/ 271 w 376"/>
                <a:gd name="T75" fmla="*/ 177 h 191"/>
                <a:gd name="T76" fmla="*/ 279 w 376"/>
                <a:gd name="T77" fmla="*/ 171 h 191"/>
                <a:gd name="T78" fmla="*/ 285 w 376"/>
                <a:gd name="T79" fmla="*/ 155 h 191"/>
                <a:gd name="T80" fmla="*/ 293 w 376"/>
                <a:gd name="T81" fmla="*/ 137 h 191"/>
                <a:gd name="T82" fmla="*/ 300 w 376"/>
                <a:gd name="T83" fmla="*/ 108 h 191"/>
                <a:gd name="T84" fmla="*/ 307 w 376"/>
                <a:gd name="T85" fmla="*/ 83 h 191"/>
                <a:gd name="T86" fmla="*/ 315 w 376"/>
                <a:gd name="T87" fmla="*/ 54 h 191"/>
                <a:gd name="T88" fmla="*/ 322 w 376"/>
                <a:gd name="T89" fmla="*/ 30 h 191"/>
                <a:gd name="T90" fmla="*/ 329 w 376"/>
                <a:gd name="T91" fmla="*/ 12 h 191"/>
                <a:gd name="T92" fmla="*/ 336 w 376"/>
                <a:gd name="T93" fmla="*/ 2 h 191"/>
                <a:gd name="T94" fmla="*/ 343 w 376"/>
                <a:gd name="T95" fmla="*/ 0 h 191"/>
                <a:gd name="T96" fmla="*/ 351 w 376"/>
                <a:gd name="T97" fmla="*/ 1 h 191"/>
                <a:gd name="T98" fmla="*/ 358 w 376"/>
                <a:gd name="T99" fmla="*/ 15 h 191"/>
                <a:gd name="T100" fmla="*/ 365 w 376"/>
                <a:gd name="T101" fmla="*/ 32 h 191"/>
                <a:gd name="T102" fmla="*/ 373 w 376"/>
                <a:gd name="T103" fmla="*/ 57 h 1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76"/>
                <a:gd name="T157" fmla="*/ 0 h 191"/>
                <a:gd name="T158" fmla="*/ 376 w 376"/>
                <a:gd name="T159" fmla="*/ 191 h 19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76" h="191">
                  <a:moveTo>
                    <a:pt x="0" y="188"/>
                  </a:moveTo>
                  <a:lnTo>
                    <a:pt x="4" y="189"/>
                  </a:lnTo>
                  <a:lnTo>
                    <a:pt x="7" y="186"/>
                  </a:lnTo>
                  <a:lnTo>
                    <a:pt x="11" y="185"/>
                  </a:lnTo>
                  <a:lnTo>
                    <a:pt x="15" y="186"/>
                  </a:lnTo>
                  <a:lnTo>
                    <a:pt x="19" y="186"/>
                  </a:lnTo>
                  <a:lnTo>
                    <a:pt x="21" y="190"/>
                  </a:lnTo>
                  <a:lnTo>
                    <a:pt x="25" y="188"/>
                  </a:lnTo>
                  <a:lnTo>
                    <a:pt x="29" y="184"/>
                  </a:lnTo>
                  <a:lnTo>
                    <a:pt x="33" y="183"/>
                  </a:lnTo>
                  <a:lnTo>
                    <a:pt x="36" y="185"/>
                  </a:lnTo>
                  <a:lnTo>
                    <a:pt x="40" y="183"/>
                  </a:lnTo>
                  <a:lnTo>
                    <a:pt x="43" y="183"/>
                  </a:lnTo>
                  <a:lnTo>
                    <a:pt x="47" y="186"/>
                  </a:lnTo>
                  <a:lnTo>
                    <a:pt x="51" y="182"/>
                  </a:lnTo>
                  <a:lnTo>
                    <a:pt x="55" y="186"/>
                  </a:lnTo>
                  <a:lnTo>
                    <a:pt x="57" y="186"/>
                  </a:lnTo>
                  <a:lnTo>
                    <a:pt x="62" y="185"/>
                  </a:lnTo>
                  <a:lnTo>
                    <a:pt x="65" y="186"/>
                  </a:lnTo>
                  <a:lnTo>
                    <a:pt x="69" y="185"/>
                  </a:lnTo>
                  <a:lnTo>
                    <a:pt x="72" y="187"/>
                  </a:lnTo>
                  <a:lnTo>
                    <a:pt x="75" y="183"/>
                  </a:lnTo>
                  <a:lnTo>
                    <a:pt x="79" y="184"/>
                  </a:lnTo>
                  <a:lnTo>
                    <a:pt x="83" y="187"/>
                  </a:lnTo>
                  <a:lnTo>
                    <a:pt x="87" y="186"/>
                  </a:lnTo>
                  <a:lnTo>
                    <a:pt x="90" y="183"/>
                  </a:lnTo>
                  <a:lnTo>
                    <a:pt x="94" y="183"/>
                  </a:lnTo>
                  <a:lnTo>
                    <a:pt x="97" y="181"/>
                  </a:lnTo>
                  <a:lnTo>
                    <a:pt x="101" y="185"/>
                  </a:lnTo>
                  <a:lnTo>
                    <a:pt x="105" y="186"/>
                  </a:lnTo>
                  <a:lnTo>
                    <a:pt x="109" y="187"/>
                  </a:lnTo>
                  <a:lnTo>
                    <a:pt x="112" y="186"/>
                  </a:lnTo>
                  <a:lnTo>
                    <a:pt x="116" y="186"/>
                  </a:lnTo>
                  <a:lnTo>
                    <a:pt x="119" y="182"/>
                  </a:lnTo>
                  <a:lnTo>
                    <a:pt x="123" y="185"/>
                  </a:lnTo>
                  <a:lnTo>
                    <a:pt x="127" y="186"/>
                  </a:lnTo>
                  <a:lnTo>
                    <a:pt x="131" y="187"/>
                  </a:lnTo>
                  <a:lnTo>
                    <a:pt x="134" y="188"/>
                  </a:lnTo>
                  <a:lnTo>
                    <a:pt x="137" y="185"/>
                  </a:lnTo>
                  <a:lnTo>
                    <a:pt x="141" y="182"/>
                  </a:lnTo>
                  <a:lnTo>
                    <a:pt x="145" y="178"/>
                  </a:lnTo>
                  <a:lnTo>
                    <a:pt x="148" y="182"/>
                  </a:lnTo>
                  <a:lnTo>
                    <a:pt x="152" y="186"/>
                  </a:lnTo>
                  <a:lnTo>
                    <a:pt x="155" y="184"/>
                  </a:lnTo>
                  <a:lnTo>
                    <a:pt x="159" y="188"/>
                  </a:lnTo>
                  <a:lnTo>
                    <a:pt x="163" y="186"/>
                  </a:lnTo>
                  <a:lnTo>
                    <a:pt x="167" y="182"/>
                  </a:lnTo>
                  <a:lnTo>
                    <a:pt x="170" y="186"/>
                  </a:lnTo>
                  <a:lnTo>
                    <a:pt x="173" y="186"/>
                  </a:lnTo>
                  <a:lnTo>
                    <a:pt x="177" y="182"/>
                  </a:lnTo>
                  <a:lnTo>
                    <a:pt x="181" y="183"/>
                  </a:lnTo>
                  <a:lnTo>
                    <a:pt x="184" y="184"/>
                  </a:lnTo>
                  <a:lnTo>
                    <a:pt x="188" y="184"/>
                  </a:lnTo>
                  <a:lnTo>
                    <a:pt x="191" y="182"/>
                  </a:lnTo>
                  <a:lnTo>
                    <a:pt x="195" y="185"/>
                  </a:lnTo>
                  <a:lnTo>
                    <a:pt x="198" y="184"/>
                  </a:lnTo>
                  <a:lnTo>
                    <a:pt x="203" y="185"/>
                  </a:lnTo>
                  <a:lnTo>
                    <a:pt x="206" y="184"/>
                  </a:lnTo>
                  <a:lnTo>
                    <a:pt x="210" y="186"/>
                  </a:lnTo>
                  <a:lnTo>
                    <a:pt x="213" y="182"/>
                  </a:lnTo>
                  <a:lnTo>
                    <a:pt x="217" y="185"/>
                  </a:lnTo>
                  <a:lnTo>
                    <a:pt x="220" y="184"/>
                  </a:lnTo>
                  <a:lnTo>
                    <a:pt x="225" y="186"/>
                  </a:lnTo>
                  <a:lnTo>
                    <a:pt x="228" y="188"/>
                  </a:lnTo>
                  <a:lnTo>
                    <a:pt x="231" y="188"/>
                  </a:lnTo>
                  <a:lnTo>
                    <a:pt x="235" y="186"/>
                  </a:lnTo>
                  <a:lnTo>
                    <a:pt x="238" y="184"/>
                  </a:lnTo>
                  <a:lnTo>
                    <a:pt x="242" y="184"/>
                  </a:lnTo>
                  <a:lnTo>
                    <a:pt x="246" y="185"/>
                  </a:lnTo>
                  <a:lnTo>
                    <a:pt x="249" y="186"/>
                  </a:lnTo>
                  <a:lnTo>
                    <a:pt x="253" y="182"/>
                  </a:lnTo>
                  <a:lnTo>
                    <a:pt x="257" y="180"/>
                  </a:lnTo>
                  <a:lnTo>
                    <a:pt x="260" y="178"/>
                  </a:lnTo>
                  <a:lnTo>
                    <a:pt x="265" y="175"/>
                  </a:lnTo>
                  <a:lnTo>
                    <a:pt x="267" y="177"/>
                  </a:lnTo>
                  <a:lnTo>
                    <a:pt x="271" y="177"/>
                  </a:lnTo>
                  <a:lnTo>
                    <a:pt x="275" y="175"/>
                  </a:lnTo>
                  <a:lnTo>
                    <a:pt x="279" y="171"/>
                  </a:lnTo>
                  <a:lnTo>
                    <a:pt x="282" y="164"/>
                  </a:lnTo>
                  <a:lnTo>
                    <a:pt x="285" y="155"/>
                  </a:lnTo>
                  <a:lnTo>
                    <a:pt x="289" y="149"/>
                  </a:lnTo>
                  <a:lnTo>
                    <a:pt x="293" y="137"/>
                  </a:lnTo>
                  <a:lnTo>
                    <a:pt x="296" y="126"/>
                  </a:lnTo>
                  <a:lnTo>
                    <a:pt x="300" y="108"/>
                  </a:lnTo>
                  <a:lnTo>
                    <a:pt x="304" y="97"/>
                  </a:lnTo>
                  <a:lnTo>
                    <a:pt x="307" y="83"/>
                  </a:lnTo>
                  <a:lnTo>
                    <a:pt x="311" y="69"/>
                  </a:lnTo>
                  <a:lnTo>
                    <a:pt x="315" y="54"/>
                  </a:lnTo>
                  <a:lnTo>
                    <a:pt x="318" y="41"/>
                  </a:lnTo>
                  <a:lnTo>
                    <a:pt x="322" y="30"/>
                  </a:lnTo>
                  <a:lnTo>
                    <a:pt x="324" y="22"/>
                  </a:lnTo>
                  <a:lnTo>
                    <a:pt x="329" y="12"/>
                  </a:lnTo>
                  <a:lnTo>
                    <a:pt x="332" y="7"/>
                  </a:lnTo>
                  <a:lnTo>
                    <a:pt x="336" y="2"/>
                  </a:lnTo>
                  <a:lnTo>
                    <a:pt x="339" y="0"/>
                  </a:lnTo>
                  <a:lnTo>
                    <a:pt x="343" y="0"/>
                  </a:lnTo>
                  <a:lnTo>
                    <a:pt x="346" y="0"/>
                  </a:lnTo>
                  <a:lnTo>
                    <a:pt x="351" y="1"/>
                  </a:lnTo>
                  <a:lnTo>
                    <a:pt x="354" y="8"/>
                  </a:lnTo>
                  <a:lnTo>
                    <a:pt x="358" y="15"/>
                  </a:lnTo>
                  <a:lnTo>
                    <a:pt x="361" y="24"/>
                  </a:lnTo>
                  <a:lnTo>
                    <a:pt x="365" y="32"/>
                  </a:lnTo>
                  <a:lnTo>
                    <a:pt x="368" y="44"/>
                  </a:lnTo>
                  <a:lnTo>
                    <a:pt x="373" y="57"/>
                  </a:lnTo>
                  <a:lnTo>
                    <a:pt x="375" y="71"/>
                  </a:lnTo>
                </a:path>
              </a:pathLst>
            </a:custGeom>
            <a:noFill/>
            <a:ln w="31750">
              <a:solidFill>
                <a:schemeClr val="tx2"/>
              </a:solidFill>
              <a:round/>
              <a:headEnd/>
              <a:tailEnd/>
            </a:ln>
          </p:spPr>
          <p:txBody>
            <a:bodyPr/>
            <a:lstStyle/>
            <a:p>
              <a:endParaRPr lang="en-US" dirty="0"/>
            </a:p>
          </p:txBody>
        </p:sp>
        <p:sp>
          <p:nvSpPr>
            <p:cNvPr id="24664" name="Freeform 78"/>
            <p:cNvSpPr>
              <a:spLocks/>
            </p:cNvSpPr>
            <p:nvPr/>
          </p:nvSpPr>
          <p:spPr bwMode="auto">
            <a:xfrm>
              <a:off x="3898" y="3463"/>
              <a:ext cx="377" cy="120"/>
            </a:xfrm>
            <a:custGeom>
              <a:avLst/>
              <a:gdLst>
                <a:gd name="T0" fmla="*/ 5 w 377"/>
                <a:gd name="T1" fmla="*/ 13 h 120"/>
                <a:gd name="T2" fmla="*/ 11 w 377"/>
                <a:gd name="T3" fmla="*/ 41 h 120"/>
                <a:gd name="T4" fmla="*/ 19 w 377"/>
                <a:gd name="T5" fmla="*/ 64 h 120"/>
                <a:gd name="T6" fmla="*/ 26 w 377"/>
                <a:gd name="T7" fmla="*/ 88 h 120"/>
                <a:gd name="T8" fmla="*/ 33 w 377"/>
                <a:gd name="T9" fmla="*/ 100 h 120"/>
                <a:gd name="T10" fmla="*/ 40 w 377"/>
                <a:gd name="T11" fmla="*/ 107 h 120"/>
                <a:gd name="T12" fmla="*/ 47 w 377"/>
                <a:gd name="T13" fmla="*/ 109 h 120"/>
                <a:gd name="T14" fmla="*/ 55 w 377"/>
                <a:gd name="T15" fmla="*/ 109 h 120"/>
                <a:gd name="T16" fmla="*/ 62 w 377"/>
                <a:gd name="T17" fmla="*/ 109 h 120"/>
                <a:gd name="T18" fmla="*/ 69 w 377"/>
                <a:gd name="T19" fmla="*/ 111 h 120"/>
                <a:gd name="T20" fmla="*/ 77 w 377"/>
                <a:gd name="T21" fmla="*/ 112 h 120"/>
                <a:gd name="T22" fmla="*/ 84 w 377"/>
                <a:gd name="T23" fmla="*/ 112 h 120"/>
                <a:gd name="T24" fmla="*/ 91 w 377"/>
                <a:gd name="T25" fmla="*/ 115 h 120"/>
                <a:gd name="T26" fmla="*/ 98 w 377"/>
                <a:gd name="T27" fmla="*/ 118 h 120"/>
                <a:gd name="T28" fmla="*/ 105 w 377"/>
                <a:gd name="T29" fmla="*/ 115 h 120"/>
                <a:gd name="T30" fmla="*/ 112 w 377"/>
                <a:gd name="T31" fmla="*/ 117 h 120"/>
                <a:gd name="T32" fmla="*/ 120 w 377"/>
                <a:gd name="T33" fmla="*/ 113 h 120"/>
                <a:gd name="T34" fmla="*/ 127 w 377"/>
                <a:gd name="T35" fmla="*/ 115 h 120"/>
                <a:gd name="T36" fmla="*/ 134 w 377"/>
                <a:gd name="T37" fmla="*/ 115 h 120"/>
                <a:gd name="T38" fmla="*/ 142 w 377"/>
                <a:gd name="T39" fmla="*/ 114 h 120"/>
                <a:gd name="T40" fmla="*/ 149 w 377"/>
                <a:gd name="T41" fmla="*/ 114 h 120"/>
                <a:gd name="T42" fmla="*/ 156 w 377"/>
                <a:gd name="T43" fmla="*/ 111 h 120"/>
                <a:gd name="T44" fmla="*/ 164 w 377"/>
                <a:gd name="T45" fmla="*/ 112 h 120"/>
                <a:gd name="T46" fmla="*/ 171 w 377"/>
                <a:gd name="T47" fmla="*/ 115 h 120"/>
                <a:gd name="T48" fmla="*/ 178 w 377"/>
                <a:gd name="T49" fmla="*/ 111 h 120"/>
                <a:gd name="T50" fmla="*/ 185 w 377"/>
                <a:gd name="T51" fmla="*/ 115 h 120"/>
                <a:gd name="T52" fmla="*/ 193 w 377"/>
                <a:gd name="T53" fmla="*/ 113 h 120"/>
                <a:gd name="T54" fmla="*/ 200 w 377"/>
                <a:gd name="T55" fmla="*/ 114 h 120"/>
                <a:gd name="T56" fmla="*/ 207 w 377"/>
                <a:gd name="T57" fmla="*/ 111 h 120"/>
                <a:gd name="T58" fmla="*/ 214 w 377"/>
                <a:gd name="T59" fmla="*/ 111 h 120"/>
                <a:gd name="T60" fmla="*/ 221 w 377"/>
                <a:gd name="T61" fmla="*/ 115 h 120"/>
                <a:gd name="T62" fmla="*/ 228 w 377"/>
                <a:gd name="T63" fmla="*/ 115 h 120"/>
                <a:gd name="T64" fmla="*/ 235 w 377"/>
                <a:gd name="T65" fmla="*/ 115 h 120"/>
                <a:gd name="T66" fmla="*/ 243 w 377"/>
                <a:gd name="T67" fmla="*/ 113 h 120"/>
                <a:gd name="T68" fmla="*/ 250 w 377"/>
                <a:gd name="T69" fmla="*/ 114 h 120"/>
                <a:gd name="T70" fmla="*/ 257 w 377"/>
                <a:gd name="T71" fmla="*/ 114 h 120"/>
                <a:gd name="T72" fmla="*/ 264 w 377"/>
                <a:gd name="T73" fmla="*/ 118 h 120"/>
                <a:gd name="T74" fmla="*/ 271 w 377"/>
                <a:gd name="T75" fmla="*/ 117 h 120"/>
                <a:gd name="T76" fmla="*/ 279 w 377"/>
                <a:gd name="T77" fmla="*/ 113 h 120"/>
                <a:gd name="T78" fmla="*/ 286 w 377"/>
                <a:gd name="T79" fmla="*/ 107 h 120"/>
                <a:gd name="T80" fmla="*/ 293 w 377"/>
                <a:gd name="T81" fmla="*/ 115 h 120"/>
                <a:gd name="T82" fmla="*/ 301 w 377"/>
                <a:gd name="T83" fmla="*/ 111 h 120"/>
                <a:gd name="T84" fmla="*/ 308 w 377"/>
                <a:gd name="T85" fmla="*/ 111 h 120"/>
                <a:gd name="T86" fmla="*/ 314 w 377"/>
                <a:gd name="T87" fmla="*/ 113 h 120"/>
                <a:gd name="T88" fmla="*/ 322 w 377"/>
                <a:gd name="T89" fmla="*/ 111 h 120"/>
                <a:gd name="T90" fmla="*/ 329 w 377"/>
                <a:gd name="T91" fmla="*/ 113 h 120"/>
                <a:gd name="T92" fmla="*/ 336 w 377"/>
                <a:gd name="T93" fmla="*/ 114 h 120"/>
                <a:gd name="T94" fmla="*/ 344 w 377"/>
                <a:gd name="T95" fmla="*/ 115 h 120"/>
                <a:gd name="T96" fmla="*/ 351 w 377"/>
                <a:gd name="T97" fmla="*/ 115 h 120"/>
                <a:gd name="T98" fmla="*/ 358 w 377"/>
                <a:gd name="T99" fmla="*/ 115 h 120"/>
                <a:gd name="T100" fmla="*/ 366 w 377"/>
                <a:gd name="T101" fmla="*/ 115 h 120"/>
                <a:gd name="T102" fmla="*/ 372 w 377"/>
                <a:gd name="T103" fmla="*/ 119 h 1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77"/>
                <a:gd name="T157" fmla="*/ 0 h 120"/>
                <a:gd name="T158" fmla="*/ 377 w 377"/>
                <a:gd name="T159" fmla="*/ 120 h 1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77" h="120">
                  <a:moveTo>
                    <a:pt x="0" y="0"/>
                  </a:moveTo>
                  <a:lnTo>
                    <a:pt x="5" y="13"/>
                  </a:lnTo>
                  <a:lnTo>
                    <a:pt x="8" y="29"/>
                  </a:lnTo>
                  <a:lnTo>
                    <a:pt x="11" y="41"/>
                  </a:lnTo>
                  <a:lnTo>
                    <a:pt x="16" y="53"/>
                  </a:lnTo>
                  <a:lnTo>
                    <a:pt x="19" y="64"/>
                  </a:lnTo>
                  <a:lnTo>
                    <a:pt x="23" y="79"/>
                  </a:lnTo>
                  <a:lnTo>
                    <a:pt x="26" y="88"/>
                  </a:lnTo>
                  <a:lnTo>
                    <a:pt x="30" y="93"/>
                  </a:lnTo>
                  <a:lnTo>
                    <a:pt x="33" y="100"/>
                  </a:lnTo>
                  <a:lnTo>
                    <a:pt x="37" y="101"/>
                  </a:lnTo>
                  <a:lnTo>
                    <a:pt x="40" y="107"/>
                  </a:lnTo>
                  <a:lnTo>
                    <a:pt x="44" y="104"/>
                  </a:lnTo>
                  <a:lnTo>
                    <a:pt x="47" y="109"/>
                  </a:lnTo>
                  <a:lnTo>
                    <a:pt x="52" y="107"/>
                  </a:lnTo>
                  <a:lnTo>
                    <a:pt x="55" y="109"/>
                  </a:lnTo>
                  <a:lnTo>
                    <a:pt x="59" y="107"/>
                  </a:lnTo>
                  <a:lnTo>
                    <a:pt x="62" y="109"/>
                  </a:lnTo>
                  <a:lnTo>
                    <a:pt x="66" y="109"/>
                  </a:lnTo>
                  <a:lnTo>
                    <a:pt x="69" y="111"/>
                  </a:lnTo>
                  <a:lnTo>
                    <a:pt x="73" y="114"/>
                  </a:lnTo>
                  <a:lnTo>
                    <a:pt x="77" y="112"/>
                  </a:lnTo>
                  <a:lnTo>
                    <a:pt x="80" y="115"/>
                  </a:lnTo>
                  <a:lnTo>
                    <a:pt x="84" y="112"/>
                  </a:lnTo>
                  <a:lnTo>
                    <a:pt x="87" y="118"/>
                  </a:lnTo>
                  <a:lnTo>
                    <a:pt x="91" y="115"/>
                  </a:lnTo>
                  <a:lnTo>
                    <a:pt x="95" y="116"/>
                  </a:lnTo>
                  <a:lnTo>
                    <a:pt x="98" y="118"/>
                  </a:lnTo>
                  <a:lnTo>
                    <a:pt x="102" y="113"/>
                  </a:lnTo>
                  <a:lnTo>
                    <a:pt x="105" y="115"/>
                  </a:lnTo>
                  <a:lnTo>
                    <a:pt x="109" y="116"/>
                  </a:lnTo>
                  <a:lnTo>
                    <a:pt x="112" y="117"/>
                  </a:lnTo>
                  <a:lnTo>
                    <a:pt x="116" y="115"/>
                  </a:lnTo>
                  <a:lnTo>
                    <a:pt x="120" y="113"/>
                  </a:lnTo>
                  <a:lnTo>
                    <a:pt x="124" y="115"/>
                  </a:lnTo>
                  <a:lnTo>
                    <a:pt x="127" y="115"/>
                  </a:lnTo>
                  <a:lnTo>
                    <a:pt x="131" y="114"/>
                  </a:lnTo>
                  <a:lnTo>
                    <a:pt x="134" y="115"/>
                  </a:lnTo>
                  <a:lnTo>
                    <a:pt x="138" y="114"/>
                  </a:lnTo>
                  <a:lnTo>
                    <a:pt x="142" y="114"/>
                  </a:lnTo>
                  <a:lnTo>
                    <a:pt x="145" y="115"/>
                  </a:lnTo>
                  <a:lnTo>
                    <a:pt x="149" y="114"/>
                  </a:lnTo>
                  <a:lnTo>
                    <a:pt x="153" y="115"/>
                  </a:lnTo>
                  <a:lnTo>
                    <a:pt x="156" y="111"/>
                  </a:lnTo>
                  <a:lnTo>
                    <a:pt x="159" y="115"/>
                  </a:lnTo>
                  <a:lnTo>
                    <a:pt x="164" y="112"/>
                  </a:lnTo>
                  <a:lnTo>
                    <a:pt x="166" y="114"/>
                  </a:lnTo>
                  <a:lnTo>
                    <a:pt x="171" y="115"/>
                  </a:lnTo>
                  <a:lnTo>
                    <a:pt x="174" y="113"/>
                  </a:lnTo>
                  <a:lnTo>
                    <a:pt x="178" y="111"/>
                  </a:lnTo>
                  <a:lnTo>
                    <a:pt x="181" y="115"/>
                  </a:lnTo>
                  <a:lnTo>
                    <a:pt x="185" y="115"/>
                  </a:lnTo>
                  <a:lnTo>
                    <a:pt x="188" y="113"/>
                  </a:lnTo>
                  <a:lnTo>
                    <a:pt x="193" y="113"/>
                  </a:lnTo>
                  <a:lnTo>
                    <a:pt x="196" y="113"/>
                  </a:lnTo>
                  <a:lnTo>
                    <a:pt x="200" y="114"/>
                  </a:lnTo>
                  <a:lnTo>
                    <a:pt x="203" y="113"/>
                  </a:lnTo>
                  <a:lnTo>
                    <a:pt x="207" y="111"/>
                  </a:lnTo>
                  <a:lnTo>
                    <a:pt x="210" y="114"/>
                  </a:lnTo>
                  <a:lnTo>
                    <a:pt x="214" y="111"/>
                  </a:lnTo>
                  <a:lnTo>
                    <a:pt x="217" y="116"/>
                  </a:lnTo>
                  <a:lnTo>
                    <a:pt x="221" y="115"/>
                  </a:lnTo>
                  <a:lnTo>
                    <a:pt x="224" y="114"/>
                  </a:lnTo>
                  <a:lnTo>
                    <a:pt x="228" y="115"/>
                  </a:lnTo>
                  <a:lnTo>
                    <a:pt x="232" y="116"/>
                  </a:lnTo>
                  <a:lnTo>
                    <a:pt x="235" y="115"/>
                  </a:lnTo>
                  <a:lnTo>
                    <a:pt x="239" y="111"/>
                  </a:lnTo>
                  <a:lnTo>
                    <a:pt x="243" y="113"/>
                  </a:lnTo>
                  <a:lnTo>
                    <a:pt x="246" y="117"/>
                  </a:lnTo>
                  <a:lnTo>
                    <a:pt x="250" y="114"/>
                  </a:lnTo>
                  <a:lnTo>
                    <a:pt x="253" y="117"/>
                  </a:lnTo>
                  <a:lnTo>
                    <a:pt x="257" y="114"/>
                  </a:lnTo>
                  <a:lnTo>
                    <a:pt x="260" y="115"/>
                  </a:lnTo>
                  <a:lnTo>
                    <a:pt x="264" y="118"/>
                  </a:lnTo>
                  <a:lnTo>
                    <a:pt x="268" y="114"/>
                  </a:lnTo>
                  <a:lnTo>
                    <a:pt x="271" y="117"/>
                  </a:lnTo>
                  <a:lnTo>
                    <a:pt x="274" y="115"/>
                  </a:lnTo>
                  <a:lnTo>
                    <a:pt x="279" y="113"/>
                  </a:lnTo>
                  <a:lnTo>
                    <a:pt x="282" y="112"/>
                  </a:lnTo>
                  <a:lnTo>
                    <a:pt x="286" y="107"/>
                  </a:lnTo>
                  <a:lnTo>
                    <a:pt x="290" y="111"/>
                  </a:lnTo>
                  <a:lnTo>
                    <a:pt x="293" y="115"/>
                  </a:lnTo>
                  <a:lnTo>
                    <a:pt x="297" y="116"/>
                  </a:lnTo>
                  <a:lnTo>
                    <a:pt x="301" y="111"/>
                  </a:lnTo>
                  <a:lnTo>
                    <a:pt x="304" y="111"/>
                  </a:lnTo>
                  <a:lnTo>
                    <a:pt x="308" y="111"/>
                  </a:lnTo>
                  <a:lnTo>
                    <a:pt x="311" y="113"/>
                  </a:lnTo>
                  <a:lnTo>
                    <a:pt x="314" y="113"/>
                  </a:lnTo>
                  <a:lnTo>
                    <a:pt x="319" y="112"/>
                  </a:lnTo>
                  <a:lnTo>
                    <a:pt x="322" y="111"/>
                  </a:lnTo>
                  <a:lnTo>
                    <a:pt x="326" y="112"/>
                  </a:lnTo>
                  <a:lnTo>
                    <a:pt x="329" y="113"/>
                  </a:lnTo>
                  <a:lnTo>
                    <a:pt x="333" y="110"/>
                  </a:lnTo>
                  <a:lnTo>
                    <a:pt x="336" y="114"/>
                  </a:lnTo>
                  <a:lnTo>
                    <a:pt x="341" y="113"/>
                  </a:lnTo>
                  <a:lnTo>
                    <a:pt x="344" y="115"/>
                  </a:lnTo>
                  <a:lnTo>
                    <a:pt x="348" y="119"/>
                  </a:lnTo>
                  <a:lnTo>
                    <a:pt x="351" y="115"/>
                  </a:lnTo>
                  <a:lnTo>
                    <a:pt x="355" y="112"/>
                  </a:lnTo>
                  <a:lnTo>
                    <a:pt x="358" y="115"/>
                  </a:lnTo>
                  <a:lnTo>
                    <a:pt x="362" y="115"/>
                  </a:lnTo>
                  <a:lnTo>
                    <a:pt x="366" y="115"/>
                  </a:lnTo>
                  <a:lnTo>
                    <a:pt x="369" y="119"/>
                  </a:lnTo>
                  <a:lnTo>
                    <a:pt x="372" y="119"/>
                  </a:lnTo>
                  <a:lnTo>
                    <a:pt x="376" y="118"/>
                  </a:lnTo>
                </a:path>
              </a:pathLst>
            </a:custGeom>
            <a:noFill/>
            <a:ln w="31750">
              <a:solidFill>
                <a:schemeClr val="tx2"/>
              </a:solidFill>
              <a:round/>
              <a:headEnd/>
              <a:tailEnd/>
            </a:ln>
          </p:spPr>
          <p:txBody>
            <a:bodyPr/>
            <a:lstStyle/>
            <a:p>
              <a:endParaRPr lang="en-US" dirty="0"/>
            </a:p>
          </p:txBody>
        </p:sp>
        <p:sp>
          <p:nvSpPr>
            <p:cNvPr id="24665" name="Freeform 79"/>
            <p:cNvSpPr>
              <a:spLocks/>
            </p:cNvSpPr>
            <p:nvPr/>
          </p:nvSpPr>
          <p:spPr bwMode="auto">
            <a:xfrm>
              <a:off x="4274" y="3571"/>
              <a:ext cx="319" cy="11"/>
            </a:xfrm>
            <a:custGeom>
              <a:avLst/>
              <a:gdLst>
                <a:gd name="T0" fmla="*/ 4 w 319"/>
                <a:gd name="T1" fmla="*/ 1 h 11"/>
                <a:gd name="T2" fmla="*/ 11 w 319"/>
                <a:gd name="T3" fmla="*/ 5 h 11"/>
                <a:gd name="T4" fmla="*/ 18 w 319"/>
                <a:gd name="T5" fmla="*/ 4 h 11"/>
                <a:gd name="T6" fmla="*/ 26 w 319"/>
                <a:gd name="T7" fmla="*/ 9 h 11"/>
                <a:gd name="T8" fmla="*/ 32 w 319"/>
                <a:gd name="T9" fmla="*/ 10 h 11"/>
                <a:gd name="T10" fmla="*/ 40 w 319"/>
                <a:gd name="T11" fmla="*/ 3 h 11"/>
                <a:gd name="T12" fmla="*/ 47 w 319"/>
                <a:gd name="T13" fmla="*/ 6 h 11"/>
                <a:gd name="T14" fmla="*/ 54 w 319"/>
                <a:gd name="T15" fmla="*/ 4 h 11"/>
                <a:gd name="T16" fmla="*/ 62 w 319"/>
                <a:gd name="T17" fmla="*/ 7 h 11"/>
                <a:gd name="T18" fmla="*/ 69 w 319"/>
                <a:gd name="T19" fmla="*/ 7 h 11"/>
                <a:gd name="T20" fmla="*/ 76 w 319"/>
                <a:gd name="T21" fmla="*/ 5 h 11"/>
                <a:gd name="T22" fmla="*/ 84 w 319"/>
                <a:gd name="T23" fmla="*/ 0 h 11"/>
                <a:gd name="T24" fmla="*/ 91 w 319"/>
                <a:gd name="T25" fmla="*/ 6 h 11"/>
                <a:gd name="T26" fmla="*/ 98 w 319"/>
                <a:gd name="T27" fmla="*/ 4 h 11"/>
                <a:gd name="T28" fmla="*/ 106 w 319"/>
                <a:gd name="T29" fmla="*/ 5 h 11"/>
                <a:gd name="T30" fmla="*/ 112 w 319"/>
                <a:gd name="T31" fmla="*/ 7 h 11"/>
                <a:gd name="T32" fmla="*/ 120 w 319"/>
                <a:gd name="T33" fmla="*/ 2 h 11"/>
                <a:gd name="T34" fmla="*/ 127 w 319"/>
                <a:gd name="T35" fmla="*/ 8 h 11"/>
                <a:gd name="T36" fmla="*/ 134 w 319"/>
                <a:gd name="T37" fmla="*/ 7 h 11"/>
                <a:gd name="T38" fmla="*/ 142 w 319"/>
                <a:gd name="T39" fmla="*/ 7 h 11"/>
                <a:gd name="T40" fmla="*/ 148 w 319"/>
                <a:gd name="T41" fmla="*/ 9 h 11"/>
                <a:gd name="T42" fmla="*/ 156 w 319"/>
                <a:gd name="T43" fmla="*/ 2 h 11"/>
                <a:gd name="T44" fmla="*/ 162 w 319"/>
                <a:gd name="T45" fmla="*/ 9 h 11"/>
                <a:gd name="T46" fmla="*/ 170 w 319"/>
                <a:gd name="T47" fmla="*/ 6 h 11"/>
                <a:gd name="T48" fmla="*/ 178 w 319"/>
                <a:gd name="T49" fmla="*/ 7 h 11"/>
                <a:gd name="T50" fmla="*/ 184 w 319"/>
                <a:gd name="T51" fmla="*/ 3 h 11"/>
                <a:gd name="T52" fmla="*/ 192 w 319"/>
                <a:gd name="T53" fmla="*/ 7 h 11"/>
                <a:gd name="T54" fmla="*/ 199 w 319"/>
                <a:gd name="T55" fmla="*/ 3 h 11"/>
                <a:gd name="T56" fmla="*/ 206 w 319"/>
                <a:gd name="T57" fmla="*/ 7 h 11"/>
                <a:gd name="T58" fmla="*/ 214 w 319"/>
                <a:gd name="T59" fmla="*/ 6 h 11"/>
                <a:gd name="T60" fmla="*/ 220 w 319"/>
                <a:gd name="T61" fmla="*/ 3 h 11"/>
                <a:gd name="T62" fmla="*/ 228 w 319"/>
                <a:gd name="T63" fmla="*/ 3 h 11"/>
                <a:gd name="T64" fmla="*/ 235 w 319"/>
                <a:gd name="T65" fmla="*/ 1 h 11"/>
                <a:gd name="T66" fmla="*/ 242 w 319"/>
                <a:gd name="T67" fmla="*/ 7 h 11"/>
                <a:gd name="T68" fmla="*/ 249 w 319"/>
                <a:gd name="T69" fmla="*/ 3 h 11"/>
                <a:gd name="T70" fmla="*/ 257 w 319"/>
                <a:gd name="T71" fmla="*/ 7 h 11"/>
                <a:gd name="T72" fmla="*/ 264 w 319"/>
                <a:gd name="T73" fmla="*/ 5 h 11"/>
                <a:gd name="T74" fmla="*/ 271 w 319"/>
                <a:gd name="T75" fmla="*/ 3 h 11"/>
                <a:gd name="T76" fmla="*/ 278 w 319"/>
                <a:gd name="T77" fmla="*/ 10 h 11"/>
                <a:gd name="T78" fmla="*/ 285 w 319"/>
                <a:gd name="T79" fmla="*/ 4 h 11"/>
                <a:gd name="T80" fmla="*/ 293 w 319"/>
                <a:gd name="T81" fmla="*/ 10 h 11"/>
                <a:gd name="T82" fmla="*/ 300 w 319"/>
                <a:gd name="T83" fmla="*/ 7 h 11"/>
                <a:gd name="T84" fmla="*/ 307 w 319"/>
                <a:gd name="T85" fmla="*/ 6 h 11"/>
                <a:gd name="T86" fmla="*/ 315 w 319"/>
                <a:gd name="T87" fmla="*/ 6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9"/>
                <a:gd name="T133" fmla="*/ 0 h 11"/>
                <a:gd name="T134" fmla="*/ 319 w 319"/>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9" h="11">
                  <a:moveTo>
                    <a:pt x="0" y="10"/>
                  </a:moveTo>
                  <a:lnTo>
                    <a:pt x="4" y="1"/>
                  </a:lnTo>
                  <a:lnTo>
                    <a:pt x="8" y="3"/>
                  </a:lnTo>
                  <a:lnTo>
                    <a:pt x="11" y="5"/>
                  </a:lnTo>
                  <a:lnTo>
                    <a:pt x="14" y="4"/>
                  </a:lnTo>
                  <a:lnTo>
                    <a:pt x="18" y="4"/>
                  </a:lnTo>
                  <a:lnTo>
                    <a:pt x="22" y="6"/>
                  </a:lnTo>
                  <a:lnTo>
                    <a:pt x="26" y="9"/>
                  </a:lnTo>
                  <a:lnTo>
                    <a:pt x="29" y="7"/>
                  </a:lnTo>
                  <a:lnTo>
                    <a:pt x="32" y="10"/>
                  </a:lnTo>
                  <a:lnTo>
                    <a:pt x="36" y="5"/>
                  </a:lnTo>
                  <a:lnTo>
                    <a:pt x="40" y="3"/>
                  </a:lnTo>
                  <a:lnTo>
                    <a:pt x="44" y="5"/>
                  </a:lnTo>
                  <a:lnTo>
                    <a:pt x="47" y="6"/>
                  </a:lnTo>
                  <a:lnTo>
                    <a:pt x="51" y="7"/>
                  </a:lnTo>
                  <a:lnTo>
                    <a:pt x="54" y="4"/>
                  </a:lnTo>
                  <a:lnTo>
                    <a:pt x="58" y="4"/>
                  </a:lnTo>
                  <a:lnTo>
                    <a:pt x="62" y="7"/>
                  </a:lnTo>
                  <a:lnTo>
                    <a:pt x="66" y="8"/>
                  </a:lnTo>
                  <a:lnTo>
                    <a:pt x="69" y="7"/>
                  </a:lnTo>
                  <a:lnTo>
                    <a:pt x="72" y="7"/>
                  </a:lnTo>
                  <a:lnTo>
                    <a:pt x="76" y="5"/>
                  </a:lnTo>
                  <a:lnTo>
                    <a:pt x="80" y="7"/>
                  </a:lnTo>
                  <a:lnTo>
                    <a:pt x="84" y="0"/>
                  </a:lnTo>
                  <a:lnTo>
                    <a:pt x="86" y="6"/>
                  </a:lnTo>
                  <a:lnTo>
                    <a:pt x="91" y="6"/>
                  </a:lnTo>
                  <a:lnTo>
                    <a:pt x="94" y="8"/>
                  </a:lnTo>
                  <a:lnTo>
                    <a:pt x="98" y="4"/>
                  </a:lnTo>
                  <a:lnTo>
                    <a:pt x="101" y="7"/>
                  </a:lnTo>
                  <a:lnTo>
                    <a:pt x="106" y="5"/>
                  </a:lnTo>
                  <a:lnTo>
                    <a:pt x="108" y="2"/>
                  </a:lnTo>
                  <a:lnTo>
                    <a:pt x="112" y="7"/>
                  </a:lnTo>
                  <a:lnTo>
                    <a:pt x="116" y="4"/>
                  </a:lnTo>
                  <a:lnTo>
                    <a:pt x="120" y="2"/>
                  </a:lnTo>
                  <a:lnTo>
                    <a:pt x="122" y="7"/>
                  </a:lnTo>
                  <a:lnTo>
                    <a:pt x="127" y="8"/>
                  </a:lnTo>
                  <a:lnTo>
                    <a:pt x="130" y="7"/>
                  </a:lnTo>
                  <a:lnTo>
                    <a:pt x="134" y="7"/>
                  </a:lnTo>
                  <a:lnTo>
                    <a:pt x="138" y="10"/>
                  </a:lnTo>
                  <a:lnTo>
                    <a:pt x="142" y="7"/>
                  </a:lnTo>
                  <a:lnTo>
                    <a:pt x="144" y="5"/>
                  </a:lnTo>
                  <a:lnTo>
                    <a:pt x="148" y="9"/>
                  </a:lnTo>
                  <a:lnTo>
                    <a:pt x="152" y="7"/>
                  </a:lnTo>
                  <a:lnTo>
                    <a:pt x="156" y="2"/>
                  </a:lnTo>
                  <a:lnTo>
                    <a:pt x="159" y="5"/>
                  </a:lnTo>
                  <a:lnTo>
                    <a:pt x="162" y="9"/>
                  </a:lnTo>
                  <a:lnTo>
                    <a:pt x="166" y="9"/>
                  </a:lnTo>
                  <a:lnTo>
                    <a:pt x="170" y="6"/>
                  </a:lnTo>
                  <a:lnTo>
                    <a:pt x="174" y="7"/>
                  </a:lnTo>
                  <a:lnTo>
                    <a:pt x="178" y="7"/>
                  </a:lnTo>
                  <a:lnTo>
                    <a:pt x="181" y="8"/>
                  </a:lnTo>
                  <a:lnTo>
                    <a:pt x="184" y="3"/>
                  </a:lnTo>
                  <a:lnTo>
                    <a:pt x="189" y="5"/>
                  </a:lnTo>
                  <a:lnTo>
                    <a:pt x="192" y="7"/>
                  </a:lnTo>
                  <a:lnTo>
                    <a:pt x="196" y="3"/>
                  </a:lnTo>
                  <a:lnTo>
                    <a:pt x="199" y="3"/>
                  </a:lnTo>
                  <a:lnTo>
                    <a:pt x="202" y="10"/>
                  </a:lnTo>
                  <a:lnTo>
                    <a:pt x="206" y="7"/>
                  </a:lnTo>
                  <a:lnTo>
                    <a:pt x="210" y="7"/>
                  </a:lnTo>
                  <a:lnTo>
                    <a:pt x="214" y="6"/>
                  </a:lnTo>
                  <a:lnTo>
                    <a:pt x="217" y="2"/>
                  </a:lnTo>
                  <a:lnTo>
                    <a:pt x="220" y="3"/>
                  </a:lnTo>
                  <a:lnTo>
                    <a:pt x="224" y="3"/>
                  </a:lnTo>
                  <a:lnTo>
                    <a:pt x="228" y="3"/>
                  </a:lnTo>
                  <a:lnTo>
                    <a:pt x="232" y="5"/>
                  </a:lnTo>
                  <a:lnTo>
                    <a:pt x="235" y="1"/>
                  </a:lnTo>
                  <a:lnTo>
                    <a:pt x="238" y="5"/>
                  </a:lnTo>
                  <a:lnTo>
                    <a:pt x="242" y="7"/>
                  </a:lnTo>
                  <a:lnTo>
                    <a:pt x="246" y="6"/>
                  </a:lnTo>
                  <a:lnTo>
                    <a:pt x="249" y="3"/>
                  </a:lnTo>
                  <a:lnTo>
                    <a:pt x="254" y="8"/>
                  </a:lnTo>
                  <a:lnTo>
                    <a:pt x="257" y="7"/>
                  </a:lnTo>
                  <a:lnTo>
                    <a:pt x="260" y="5"/>
                  </a:lnTo>
                  <a:lnTo>
                    <a:pt x="264" y="5"/>
                  </a:lnTo>
                  <a:lnTo>
                    <a:pt x="268" y="3"/>
                  </a:lnTo>
                  <a:lnTo>
                    <a:pt x="271" y="3"/>
                  </a:lnTo>
                  <a:lnTo>
                    <a:pt x="275" y="8"/>
                  </a:lnTo>
                  <a:lnTo>
                    <a:pt x="278" y="10"/>
                  </a:lnTo>
                  <a:lnTo>
                    <a:pt x="282" y="7"/>
                  </a:lnTo>
                  <a:lnTo>
                    <a:pt x="285" y="4"/>
                  </a:lnTo>
                  <a:lnTo>
                    <a:pt x="290" y="6"/>
                  </a:lnTo>
                  <a:lnTo>
                    <a:pt x="293" y="10"/>
                  </a:lnTo>
                  <a:lnTo>
                    <a:pt x="296" y="8"/>
                  </a:lnTo>
                  <a:lnTo>
                    <a:pt x="300" y="7"/>
                  </a:lnTo>
                  <a:lnTo>
                    <a:pt x="304" y="4"/>
                  </a:lnTo>
                  <a:lnTo>
                    <a:pt x="307" y="6"/>
                  </a:lnTo>
                  <a:lnTo>
                    <a:pt x="310" y="7"/>
                  </a:lnTo>
                  <a:lnTo>
                    <a:pt x="315" y="6"/>
                  </a:lnTo>
                  <a:lnTo>
                    <a:pt x="318" y="6"/>
                  </a:lnTo>
                </a:path>
              </a:pathLst>
            </a:custGeom>
            <a:noFill/>
            <a:ln w="31750">
              <a:solidFill>
                <a:schemeClr val="tx2"/>
              </a:solidFill>
              <a:round/>
              <a:headEnd/>
              <a:tailEnd/>
            </a:ln>
          </p:spPr>
          <p:txBody>
            <a:bodyPr/>
            <a:lstStyle/>
            <a:p>
              <a:endParaRPr lang="en-US" dirty="0"/>
            </a:p>
          </p:txBody>
        </p:sp>
      </p:grpSp>
      <p:sp>
        <p:nvSpPr>
          <p:cNvPr id="24583" name="Freeform 80"/>
          <p:cNvSpPr>
            <a:spLocks/>
          </p:cNvSpPr>
          <p:nvPr/>
        </p:nvSpPr>
        <p:spPr bwMode="auto">
          <a:xfrm>
            <a:off x="1946275" y="3659188"/>
            <a:ext cx="2117725" cy="1482725"/>
          </a:xfrm>
          <a:custGeom>
            <a:avLst/>
            <a:gdLst>
              <a:gd name="T0" fmla="*/ 0 w 1467"/>
              <a:gd name="T1" fmla="*/ 2074029593 h 1059"/>
              <a:gd name="T2" fmla="*/ 2147483647 w 1467"/>
              <a:gd name="T3" fmla="*/ 2074029593 h 1059"/>
              <a:gd name="T4" fmla="*/ 2147483647 w 1467"/>
              <a:gd name="T5" fmla="*/ 0 h 1059"/>
              <a:gd name="T6" fmla="*/ 0 w 1467"/>
              <a:gd name="T7" fmla="*/ 0 h 1059"/>
              <a:gd name="T8" fmla="*/ 0 w 1467"/>
              <a:gd name="T9" fmla="*/ 2074029593 h 1059"/>
              <a:gd name="T10" fmla="*/ 0 60000 65536"/>
              <a:gd name="T11" fmla="*/ 0 60000 65536"/>
              <a:gd name="T12" fmla="*/ 0 60000 65536"/>
              <a:gd name="T13" fmla="*/ 0 60000 65536"/>
              <a:gd name="T14" fmla="*/ 0 60000 65536"/>
              <a:gd name="T15" fmla="*/ 0 w 1467"/>
              <a:gd name="T16" fmla="*/ 0 h 1059"/>
              <a:gd name="T17" fmla="*/ 1467 w 1467"/>
              <a:gd name="T18" fmla="*/ 1059 h 1059"/>
            </a:gdLst>
            <a:ahLst/>
            <a:cxnLst>
              <a:cxn ang="T10">
                <a:pos x="T0" y="T1"/>
              </a:cxn>
              <a:cxn ang="T11">
                <a:pos x="T2" y="T3"/>
              </a:cxn>
              <a:cxn ang="T12">
                <a:pos x="T4" y="T5"/>
              </a:cxn>
              <a:cxn ang="T13">
                <a:pos x="T6" y="T7"/>
              </a:cxn>
              <a:cxn ang="T14">
                <a:pos x="T8" y="T9"/>
              </a:cxn>
            </a:cxnLst>
            <a:rect l="T15" t="T16" r="T17" b="T18"/>
            <a:pathLst>
              <a:path w="1467" h="1059">
                <a:moveTo>
                  <a:pt x="0" y="1058"/>
                </a:moveTo>
                <a:lnTo>
                  <a:pt x="1466" y="1058"/>
                </a:lnTo>
                <a:lnTo>
                  <a:pt x="1466" y="0"/>
                </a:lnTo>
                <a:lnTo>
                  <a:pt x="0" y="0"/>
                </a:lnTo>
                <a:lnTo>
                  <a:pt x="0" y="1058"/>
                </a:lnTo>
              </a:path>
            </a:pathLst>
          </a:custGeom>
          <a:noFill/>
          <a:ln w="31750">
            <a:solidFill>
              <a:srgbClr val="000000"/>
            </a:solidFill>
            <a:round/>
            <a:headEnd/>
            <a:tailEnd/>
          </a:ln>
        </p:spPr>
        <p:txBody>
          <a:bodyPr/>
          <a:lstStyle/>
          <a:p>
            <a:endParaRPr lang="en-US" dirty="0"/>
          </a:p>
        </p:txBody>
      </p:sp>
      <p:grpSp>
        <p:nvGrpSpPr>
          <p:cNvPr id="3" name="Group 81"/>
          <p:cNvGrpSpPr>
            <a:grpSpLocks/>
          </p:cNvGrpSpPr>
          <p:nvPr/>
        </p:nvGrpSpPr>
        <p:grpSpPr bwMode="auto">
          <a:xfrm>
            <a:off x="1946275" y="4005263"/>
            <a:ext cx="2117725" cy="666750"/>
            <a:chOff x="1349" y="3353"/>
            <a:chExt cx="1467" cy="477"/>
          </a:xfrm>
        </p:grpSpPr>
        <p:sp>
          <p:nvSpPr>
            <p:cNvPr id="24658" name="Freeform 82"/>
            <p:cNvSpPr>
              <a:spLocks/>
            </p:cNvSpPr>
            <p:nvPr/>
          </p:nvSpPr>
          <p:spPr bwMode="auto">
            <a:xfrm>
              <a:off x="1349" y="3443"/>
              <a:ext cx="382" cy="338"/>
            </a:xfrm>
            <a:custGeom>
              <a:avLst/>
              <a:gdLst>
                <a:gd name="T0" fmla="*/ 3 w 382"/>
                <a:gd name="T1" fmla="*/ 115 h 338"/>
                <a:gd name="T2" fmla="*/ 11 w 382"/>
                <a:gd name="T3" fmla="*/ 167 h 338"/>
                <a:gd name="T4" fmla="*/ 18 w 382"/>
                <a:gd name="T5" fmla="*/ 212 h 338"/>
                <a:gd name="T6" fmla="*/ 25 w 382"/>
                <a:gd name="T7" fmla="*/ 195 h 338"/>
                <a:gd name="T8" fmla="*/ 33 w 382"/>
                <a:gd name="T9" fmla="*/ 99 h 338"/>
                <a:gd name="T10" fmla="*/ 39 w 382"/>
                <a:gd name="T11" fmla="*/ 51 h 338"/>
                <a:gd name="T12" fmla="*/ 47 w 382"/>
                <a:gd name="T13" fmla="*/ 90 h 338"/>
                <a:gd name="T14" fmla="*/ 54 w 382"/>
                <a:gd name="T15" fmla="*/ 73 h 338"/>
                <a:gd name="T16" fmla="*/ 62 w 382"/>
                <a:gd name="T17" fmla="*/ 119 h 338"/>
                <a:gd name="T18" fmla="*/ 69 w 382"/>
                <a:gd name="T19" fmla="*/ 177 h 338"/>
                <a:gd name="T20" fmla="*/ 77 w 382"/>
                <a:gd name="T21" fmla="*/ 123 h 338"/>
                <a:gd name="T22" fmla="*/ 83 w 382"/>
                <a:gd name="T23" fmla="*/ 99 h 338"/>
                <a:gd name="T24" fmla="*/ 91 w 382"/>
                <a:gd name="T25" fmla="*/ 96 h 338"/>
                <a:gd name="T26" fmla="*/ 99 w 382"/>
                <a:gd name="T27" fmla="*/ 21 h 338"/>
                <a:gd name="T28" fmla="*/ 106 w 382"/>
                <a:gd name="T29" fmla="*/ 25 h 338"/>
                <a:gd name="T30" fmla="*/ 113 w 382"/>
                <a:gd name="T31" fmla="*/ 120 h 338"/>
                <a:gd name="T32" fmla="*/ 121 w 382"/>
                <a:gd name="T33" fmla="*/ 76 h 338"/>
                <a:gd name="T34" fmla="*/ 129 w 382"/>
                <a:gd name="T35" fmla="*/ 11 h 338"/>
                <a:gd name="T36" fmla="*/ 136 w 382"/>
                <a:gd name="T37" fmla="*/ 77 h 338"/>
                <a:gd name="T38" fmla="*/ 143 w 382"/>
                <a:gd name="T39" fmla="*/ 253 h 338"/>
                <a:gd name="T40" fmla="*/ 150 w 382"/>
                <a:gd name="T41" fmla="*/ 94 h 338"/>
                <a:gd name="T42" fmla="*/ 158 w 382"/>
                <a:gd name="T43" fmla="*/ 166 h 338"/>
                <a:gd name="T44" fmla="*/ 165 w 382"/>
                <a:gd name="T45" fmla="*/ 136 h 338"/>
                <a:gd name="T46" fmla="*/ 173 w 382"/>
                <a:gd name="T47" fmla="*/ 104 h 338"/>
                <a:gd name="T48" fmla="*/ 180 w 382"/>
                <a:gd name="T49" fmla="*/ 47 h 338"/>
                <a:gd name="T50" fmla="*/ 187 w 382"/>
                <a:gd name="T51" fmla="*/ 200 h 338"/>
                <a:gd name="T52" fmla="*/ 194 w 382"/>
                <a:gd name="T53" fmla="*/ 45 h 338"/>
                <a:gd name="T54" fmla="*/ 201 w 382"/>
                <a:gd name="T55" fmla="*/ 120 h 338"/>
                <a:gd name="T56" fmla="*/ 209 w 382"/>
                <a:gd name="T57" fmla="*/ 125 h 338"/>
                <a:gd name="T58" fmla="*/ 216 w 382"/>
                <a:gd name="T59" fmla="*/ 107 h 338"/>
                <a:gd name="T60" fmla="*/ 223 w 382"/>
                <a:gd name="T61" fmla="*/ 129 h 338"/>
                <a:gd name="T62" fmla="*/ 231 w 382"/>
                <a:gd name="T63" fmla="*/ 53 h 338"/>
                <a:gd name="T64" fmla="*/ 238 w 382"/>
                <a:gd name="T65" fmla="*/ 192 h 338"/>
                <a:gd name="T66" fmla="*/ 246 w 382"/>
                <a:gd name="T67" fmla="*/ 144 h 338"/>
                <a:gd name="T68" fmla="*/ 253 w 382"/>
                <a:gd name="T69" fmla="*/ 143 h 338"/>
                <a:gd name="T70" fmla="*/ 260 w 382"/>
                <a:gd name="T71" fmla="*/ 143 h 338"/>
                <a:gd name="T72" fmla="*/ 267 w 382"/>
                <a:gd name="T73" fmla="*/ 107 h 338"/>
                <a:gd name="T74" fmla="*/ 275 w 382"/>
                <a:gd name="T75" fmla="*/ 72 h 338"/>
                <a:gd name="T76" fmla="*/ 283 w 382"/>
                <a:gd name="T77" fmla="*/ 87 h 338"/>
                <a:gd name="T78" fmla="*/ 289 w 382"/>
                <a:gd name="T79" fmla="*/ 124 h 338"/>
                <a:gd name="T80" fmla="*/ 296 w 382"/>
                <a:gd name="T81" fmla="*/ 123 h 338"/>
                <a:gd name="T82" fmla="*/ 304 w 382"/>
                <a:gd name="T83" fmla="*/ 119 h 338"/>
                <a:gd name="T84" fmla="*/ 311 w 382"/>
                <a:gd name="T85" fmla="*/ 72 h 338"/>
                <a:gd name="T86" fmla="*/ 318 w 382"/>
                <a:gd name="T87" fmla="*/ 119 h 338"/>
                <a:gd name="T88" fmla="*/ 326 w 382"/>
                <a:gd name="T89" fmla="*/ 90 h 338"/>
                <a:gd name="T90" fmla="*/ 333 w 382"/>
                <a:gd name="T91" fmla="*/ 87 h 338"/>
                <a:gd name="T92" fmla="*/ 341 w 382"/>
                <a:gd name="T93" fmla="*/ 75 h 338"/>
                <a:gd name="T94" fmla="*/ 348 w 382"/>
                <a:gd name="T95" fmla="*/ 132 h 338"/>
                <a:gd name="T96" fmla="*/ 355 w 382"/>
                <a:gd name="T97" fmla="*/ 120 h 338"/>
                <a:gd name="T98" fmla="*/ 363 w 382"/>
                <a:gd name="T99" fmla="*/ 111 h 338"/>
                <a:gd name="T100" fmla="*/ 370 w 382"/>
                <a:gd name="T101" fmla="*/ 164 h 338"/>
                <a:gd name="T102" fmla="*/ 377 w 382"/>
                <a:gd name="T103" fmla="*/ 183 h 3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2"/>
                <a:gd name="T157" fmla="*/ 0 h 338"/>
                <a:gd name="T158" fmla="*/ 382 w 382"/>
                <a:gd name="T159" fmla="*/ 338 h 3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2" h="338">
                  <a:moveTo>
                    <a:pt x="0" y="193"/>
                  </a:moveTo>
                  <a:lnTo>
                    <a:pt x="3" y="115"/>
                  </a:lnTo>
                  <a:lnTo>
                    <a:pt x="7" y="152"/>
                  </a:lnTo>
                  <a:lnTo>
                    <a:pt x="11" y="167"/>
                  </a:lnTo>
                  <a:lnTo>
                    <a:pt x="14" y="58"/>
                  </a:lnTo>
                  <a:lnTo>
                    <a:pt x="18" y="212"/>
                  </a:lnTo>
                  <a:lnTo>
                    <a:pt x="22" y="107"/>
                  </a:lnTo>
                  <a:lnTo>
                    <a:pt x="25" y="195"/>
                  </a:lnTo>
                  <a:lnTo>
                    <a:pt x="29" y="63"/>
                  </a:lnTo>
                  <a:lnTo>
                    <a:pt x="33" y="99"/>
                  </a:lnTo>
                  <a:lnTo>
                    <a:pt x="36" y="168"/>
                  </a:lnTo>
                  <a:lnTo>
                    <a:pt x="39" y="51"/>
                  </a:lnTo>
                  <a:lnTo>
                    <a:pt x="44" y="164"/>
                  </a:lnTo>
                  <a:lnTo>
                    <a:pt x="47" y="90"/>
                  </a:lnTo>
                  <a:lnTo>
                    <a:pt x="51" y="0"/>
                  </a:lnTo>
                  <a:lnTo>
                    <a:pt x="54" y="73"/>
                  </a:lnTo>
                  <a:lnTo>
                    <a:pt x="59" y="121"/>
                  </a:lnTo>
                  <a:lnTo>
                    <a:pt x="62" y="119"/>
                  </a:lnTo>
                  <a:lnTo>
                    <a:pt x="66" y="153"/>
                  </a:lnTo>
                  <a:lnTo>
                    <a:pt x="69" y="177"/>
                  </a:lnTo>
                  <a:lnTo>
                    <a:pt x="73" y="127"/>
                  </a:lnTo>
                  <a:lnTo>
                    <a:pt x="77" y="123"/>
                  </a:lnTo>
                  <a:lnTo>
                    <a:pt x="80" y="193"/>
                  </a:lnTo>
                  <a:lnTo>
                    <a:pt x="83" y="99"/>
                  </a:lnTo>
                  <a:lnTo>
                    <a:pt x="88" y="168"/>
                  </a:lnTo>
                  <a:lnTo>
                    <a:pt x="91" y="96"/>
                  </a:lnTo>
                  <a:lnTo>
                    <a:pt x="95" y="255"/>
                  </a:lnTo>
                  <a:lnTo>
                    <a:pt x="99" y="21"/>
                  </a:lnTo>
                  <a:lnTo>
                    <a:pt x="103" y="121"/>
                  </a:lnTo>
                  <a:lnTo>
                    <a:pt x="106" y="25"/>
                  </a:lnTo>
                  <a:lnTo>
                    <a:pt x="110" y="113"/>
                  </a:lnTo>
                  <a:lnTo>
                    <a:pt x="113" y="120"/>
                  </a:lnTo>
                  <a:lnTo>
                    <a:pt x="117" y="144"/>
                  </a:lnTo>
                  <a:lnTo>
                    <a:pt x="121" y="76"/>
                  </a:lnTo>
                  <a:lnTo>
                    <a:pt x="124" y="16"/>
                  </a:lnTo>
                  <a:lnTo>
                    <a:pt x="129" y="11"/>
                  </a:lnTo>
                  <a:lnTo>
                    <a:pt x="131" y="113"/>
                  </a:lnTo>
                  <a:lnTo>
                    <a:pt x="136" y="77"/>
                  </a:lnTo>
                  <a:lnTo>
                    <a:pt x="139" y="135"/>
                  </a:lnTo>
                  <a:lnTo>
                    <a:pt x="143" y="253"/>
                  </a:lnTo>
                  <a:lnTo>
                    <a:pt x="147" y="155"/>
                  </a:lnTo>
                  <a:lnTo>
                    <a:pt x="150" y="94"/>
                  </a:lnTo>
                  <a:lnTo>
                    <a:pt x="153" y="161"/>
                  </a:lnTo>
                  <a:lnTo>
                    <a:pt x="158" y="166"/>
                  </a:lnTo>
                  <a:lnTo>
                    <a:pt x="161" y="39"/>
                  </a:lnTo>
                  <a:lnTo>
                    <a:pt x="165" y="136"/>
                  </a:lnTo>
                  <a:lnTo>
                    <a:pt x="168" y="21"/>
                  </a:lnTo>
                  <a:lnTo>
                    <a:pt x="173" y="104"/>
                  </a:lnTo>
                  <a:lnTo>
                    <a:pt x="176" y="146"/>
                  </a:lnTo>
                  <a:lnTo>
                    <a:pt x="180" y="47"/>
                  </a:lnTo>
                  <a:lnTo>
                    <a:pt x="183" y="97"/>
                  </a:lnTo>
                  <a:lnTo>
                    <a:pt x="187" y="200"/>
                  </a:lnTo>
                  <a:lnTo>
                    <a:pt x="190" y="43"/>
                  </a:lnTo>
                  <a:lnTo>
                    <a:pt x="194" y="45"/>
                  </a:lnTo>
                  <a:lnTo>
                    <a:pt x="198" y="297"/>
                  </a:lnTo>
                  <a:lnTo>
                    <a:pt x="201" y="120"/>
                  </a:lnTo>
                  <a:lnTo>
                    <a:pt x="205" y="114"/>
                  </a:lnTo>
                  <a:lnTo>
                    <a:pt x="209" y="125"/>
                  </a:lnTo>
                  <a:lnTo>
                    <a:pt x="213" y="83"/>
                  </a:lnTo>
                  <a:lnTo>
                    <a:pt x="216" y="107"/>
                  </a:lnTo>
                  <a:lnTo>
                    <a:pt x="219" y="97"/>
                  </a:lnTo>
                  <a:lnTo>
                    <a:pt x="223" y="129"/>
                  </a:lnTo>
                  <a:lnTo>
                    <a:pt x="227" y="120"/>
                  </a:lnTo>
                  <a:lnTo>
                    <a:pt x="231" y="53"/>
                  </a:lnTo>
                  <a:lnTo>
                    <a:pt x="234" y="53"/>
                  </a:lnTo>
                  <a:lnTo>
                    <a:pt x="238" y="192"/>
                  </a:lnTo>
                  <a:lnTo>
                    <a:pt x="241" y="139"/>
                  </a:lnTo>
                  <a:lnTo>
                    <a:pt x="246" y="144"/>
                  </a:lnTo>
                  <a:lnTo>
                    <a:pt x="249" y="193"/>
                  </a:lnTo>
                  <a:lnTo>
                    <a:pt x="253" y="143"/>
                  </a:lnTo>
                  <a:lnTo>
                    <a:pt x="256" y="152"/>
                  </a:lnTo>
                  <a:lnTo>
                    <a:pt x="260" y="143"/>
                  </a:lnTo>
                  <a:lnTo>
                    <a:pt x="263" y="129"/>
                  </a:lnTo>
                  <a:lnTo>
                    <a:pt x="267" y="107"/>
                  </a:lnTo>
                  <a:lnTo>
                    <a:pt x="271" y="61"/>
                  </a:lnTo>
                  <a:lnTo>
                    <a:pt x="275" y="72"/>
                  </a:lnTo>
                  <a:lnTo>
                    <a:pt x="278" y="41"/>
                  </a:lnTo>
                  <a:lnTo>
                    <a:pt x="283" y="87"/>
                  </a:lnTo>
                  <a:lnTo>
                    <a:pt x="285" y="337"/>
                  </a:lnTo>
                  <a:lnTo>
                    <a:pt x="289" y="124"/>
                  </a:lnTo>
                  <a:lnTo>
                    <a:pt x="293" y="150"/>
                  </a:lnTo>
                  <a:lnTo>
                    <a:pt x="296" y="123"/>
                  </a:lnTo>
                  <a:lnTo>
                    <a:pt x="300" y="167"/>
                  </a:lnTo>
                  <a:lnTo>
                    <a:pt x="304" y="119"/>
                  </a:lnTo>
                  <a:lnTo>
                    <a:pt x="307" y="204"/>
                  </a:lnTo>
                  <a:lnTo>
                    <a:pt x="311" y="72"/>
                  </a:lnTo>
                  <a:lnTo>
                    <a:pt x="315" y="182"/>
                  </a:lnTo>
                  <a:lnTo>
                    <a:pt x="318" y="119"/>
                  </a:lnTo>
                  <a:lnTo>
                    <a:pt x="322" y="67"/>
                  </a:lnTo>
                  <a:lnTo>
                    <a:pt x="326" y="90"/>
                  </a:lnTo>
                  <a:lnTo>
                    <a:pt x="329" y="199"/>
                  </a:lnTo>
                  <a:lnTo>
                    <a:pt x="333" y="87"/>
                  </a:lnTo>
                  <a:lnTo>
                    <a:pt x="337" y="63"/>
                  </a:lnTo>
                  <a:lnTo>
                    <a:pt x="341" y="75"/>
                  </a:lnTo>
                  <a:lnTo>
                    <a:pt x="344" y="10"/>
                  </a:lnTo>
                  <a:lnTo>
                    <a:pt x="348" y="132"/>
                  </a:lnTo>
                  <a:lnTo>
                    <a:pt x="352" y="35"/>
                  </a:lnTo>
                  <a:lnTo>
                    <a:pt x="355" y="120"/>
                  </a:lnTo>
                  <a:lnTo>
                    <a:pt x="358" y="51"/>
                  </a:lnTo>
                  <a:lnTo>
                    <a:pt x="363" y="111"/>
                  </a:lnTo>
                  <a:lnTo>
                    <a:pt x="365" y="96"/>
                  </a:lnTo>
                  <a:lnTo>
                    <a:pt x="370" y="164"/>
                  </a:lnTo>
                  <a:lnTo>
                    <a:pt x="373" y="33"/>
                  </a:lnTo>
                  <a:lnTo>
                    <a:pt x="377" y="183"/>
                  </a:lnTo>
                  <a:lnTo>
                    <a:pt x="381" y="46"/>
                  </a:lnTo>
                </a:path>
              </a:pathLst>
            </a:custGeom>
            <a:noFill/>
            <a:ln w="31750">
              <a:solidFill>
                <a:schemeClr val="tx2"/>
              </a:solidFill>
              <a:round/>
              <a:headEnd/>
              <a:tailEnd/>
            </a:ln>
          </p:spPr>
          <p:txBody>
            <a:bodyPr/>
            <a:lstStyle/>
            <a:p>
              <a:endParaRPr lang="en-US" dirty="0"/>
            </a:p>
          </p:txBody>
        </p:sp>
        <p:sp>
          <p:nvSpPr>
            <p:cNvPr id="24659" name="Freeform 83"/>
            <p:cNvSpPr>
              <a:spLocks/>
            </p:cNvSpPr>
            <p:nvPr/>
          </p:nvSpPr>
          <p:spPr bwMode="auto">
            <a:xfrm>
              <a:off x="1730" y="3353"/>
              <a:ext cx="382" cy="398"/>
            </a:xfrm>
            <a:custGeom>
              <a:avLst/>
              <a:gdLst>
                <a:gd name="T0" fmla="*/ 4 w 382"/>
                <a:gd name="T1" fmla="*/ 135 h 398"/>
                <a:gd name="T2" fmla="*/ 11 w 382"/>
                <a:gd name="T3" fmla="*/ 232 h 398"/>
                <a:gd name="T4" fmla="*/ 18 w 382"/>
                <a:gd name="T5" fmla="*/ 180 h 398"/>
                <a:gd name="T6" fmla="*/ 26 w 382"/>
                <a:gd name="T7" fmla="*/ 94 h 398"/>
                <a:gd name="T8" fmla="*/ 33 w 382"/>
                <a:gd name="T9" fmla="*/ 141 h 398"/>
                <a:gd name="T10" fmla="*/ 41 w 382"/>
                <a:gd name="T11" fmla="*/ 183 h 398"/>
                <a:gd name="T12" fmla="*/ 47 w 382"/>
                <a:gd name="T13" fmla="*/ 309 h 398"/>
                <a:gd name="T14" fmla="*/ 54 w 382"/>
                <a:gd name="T15" fmla="*/ 157 h 398"/>
                <a:gd name="T16" fmla="*/ 62 w 382"/>
                <a:gd name="T17" fmla="*/ 167 h 398"/>
                <a:gd name="T18" fmla="*/ 70 w 382"/>
                <a:gd name="T19" fmla="*/ 243 h 398"/>
                <a:gd name="T20" fmla="*/ 77 w 382"/>
                <a:gd name="T21" fmla="*/ 121 h 398"/>
                <a:gd name="T22" fmla="*/ 84 w 382"/>
                <a:gd name="T23" fmla="*/ 190 h 398"/>
                <a:gd name="T24" fmla="*/ 91 w 382"/>
                <a:gd name="T25" fmla="*/ 239 h 398"/>
                <a:gd name="T26" fmla="*/ 99 w 382"/>
                <a:gd name="T27" fmla="*/ 214 h 398"/>
                <a:gd name="T28" fmla="*/ 106 w 382"/>
                <a:gd name="T29" fmla="*/ 106 h 398"/>
                <a:gd name="T30" fmla="*/ 114 w 382"/>
                <a:gd name="T31" fmla="*/ 316 h 398"/>
                <a:gd name="T32" fmla="*/ 120 w 382"/>
                <a:gd name="T33" fmla="*/ 147 h 398"/>
                <a:gd name="T34" fmla="*/ 128 w 382"/>
                <a:gd name="T35" fmla="*/ 167 h 398"/>
                <a:gd name="T36" fmla="*/ 136 w 382"/>
                <a:gd name="T37" fmla="*/ 171 h 398"/>
                <a:gd name="T38" fmla="*/ 143 w 382"/>
                <a:gd name="T39" fmla="*/ 349 h 398"/>
                <a:gd name="T40" fmla="*/ 150 w 382"/>
                <a:gd name="T41" fmla="*/ 146 h 398"/>
                <a:gd name="T42" fmla="*/ 158 w 382"/>
                <a:gd name="T43" fmla="*/ 258 h 398"/>
                <a:gd name="T44" fmla="*/ 165 w 382"/>
                <a:gd name="T45" fmla="*/ 171 h 398"/>
                <a:gd name="T46" fmla="*/ 172 w 382"/>
                <a:gd name="T47" fmla="*/ 269 h 398"/>
                <a:gd name="T48" fmla="*/ 179 w 382"/>
                <a:gd name="T49" fmla="*/ 176 h 398"/>
                <a:gd name="T50" fmla="*/ 186 w 382"/>
                <a:gd name="T51" fmla="*/ 179 h 398"/>
                <a:gd name="T52" fmla="*/ 194 w 382"/>
                <a:gd name="T53" fmla="*/ 397 h 398"/>
                <a:gd name="T54" fmla="*/ 201 w 382"/>
                <a:gd name="T55" fmla="*/ 282 h 398"/>
                <a:gd name="T56" fmla="*/ 208 w 382"/>
                <a:gd name="T57" fmla="*/ 114 h 398"/>
                <a:gd name="T58" fmla="*/ 216 w 382"/>
                <a:gd name="T59" fmla="*/ 187 h 398"/>
                <a:gd name="T60" fmla="*/ 223 w 382"/>
                <a:gd name="T61" fmla="*/ 182 h 398"/>
                <a:gd name="T62" fmla="*/ 230 w 382"/>
                <a:gd name="T63" fmla="*/ 244 h 398"/>
                <a:gd name="T64" fmla="*/ 238 w 382"/>
                <a:gd name="T65" fmla="*/ 113 h 398"/>
                <a:gd name="T66" fmla="*/ 245 w 382"/>
                <a:gd name="T67" fmla="*/ 184 h 398"/>
                <a:gd name="T68" fmla="*/ 252 w 382"/>
                <a:gd name="T69" fmla="*/ 137 h 398"/>
                <a:gd name="T70" fmla="*/ 260 w 382"/>
                <a:gd name="T71" fmla="*/ 359 h 398"/>
                <a:gd name="T72" fmla="*/ 267 w 382"/>
                <a:gd name="T73" fmla="*/ 352 h 398"/>
                <a:gd name="T74" fmla="*/ 275 w 382"/>
                <a:gd name="T75" fmla="*/ 171 h 398"/>
                <a:gd name="T76" fmla="*/ 282 w 382"/>
                <a:gd name="T77" fmla="*/ 128 h 398"/>
                <a:gd name="T78" fmla="*/ 290 w 382"/>
                <a:gd name="T79" fmla="*/ 206 h 398"/>
                <a:gd name="T80" fmla="*/ 296 w 382"/>
                <a:gd name="T81" fmla="*/ 112 h 398"/>
                <a:gd name="T82" fmla="*/ 304 w 382"/>
                <a:gd name="T83" fmla="*/ 95 h 398"/>
                <a:gd name="T84" fmla="*/ 311 w 382"/>
                <a:gd name="T85" fmla="*/ 106 h 398"/>
                <a:gd name="T86" fmla="*/ 318 w 382"/>
                <a:gd name="T87" fmla="*/ 77 h 398"/>
                <a:gd name="T88" fmla="*/ 326 w 382"/>
                <a:gd name="T89" fmla="*/ 89 h 398"/>
                <a:gd name="T90" fmla="*/ 333 w 382"/>
                <a:gd name="T91" fmla="*/ 33 h 398"/>
                <a:gd name="T92" fmla="*/ 341 w 382"/>
                <a:gd name="T93" fmla="*/ 58 h 398"/>
                <a:gd name="T94" fmla="*/ 348 w 382"/>
                <a:gd name="T95" fmla="*/ 31 h 398"/>
                <a:gd name="T96" fmla="*/ 355 w 382"/>
                <a:gd name="T97" fmla="*/ 47 h 398"/>
                <a:gd name="T98" fmla="*/ 363 w 382"/>
                <a:gd name="T99" fmla="*/ 86 h 398"/>
                <a:gd name="T100" fmla="*/ 370 w 382"/>
                <a:gd name="T101" fmla="*/ 77 h 398"/>
                <a:gd name="T102" fmla="*/ 378 w 382"/>
                <a:gd name="T103" fmla="*/ 133 h 3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2"/>
                <a:gd name="T157" fmla="*/ 0 h 398"/>
                <a:gd name="T158" fmla="*/ 382 w 382"/>
                <a:gd name="T159" fmla="*/ 398 h 3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2" h="398">
                  <a:moveTo>
                    <a:pt x="0" y="136"/>
                  </a:moveTo>
                  <a:lnTo>
                    <a:pt x="4" y="135"/>
                  </a:lnTo>
                  <a:lnTo>
                    <a:pt x="7" y="143"/>
                  </a:lnTo>
                  <a:lnTo>
                    <a:pt x="11" y="232"/>
                  </a:lnTo>
                  <a:lnTo>
                    <a:pt x="14" y="190"/>
                  </a:lnTo>
                  <a:lnTo>
                    <a:pt x="18" y="180"/>
                  </a:lnTo>
                  <a:lnTo>
                    <a:pt x="22" y="187"/>
                  </a:lnTo>
                  <a:lnTo>
                    <a:pt x="26" y="94"/>
                  </a:lnTo>
                  <a:lnTo>
                    <a:pt x="30" y="184"/>
                  </a:lnTo>
                  <a:lnTo>
                    <a:pt x="33" y="141"/>
                  </a:lnTo>
                  <a:lnTo>
                    <a:pt x="37" y="141"/>
                  </a:lnTo>
                  <a:lnTo>
                    <a:pt x="41" y="183"/>
                  </a:lnTo>
                  <a:lnTo>
                    <a:pt x="44" y="122"/>
                  </a:lnTo>
                  <a:lnTo>
                    <a:pt x="47" y="309"/>
                  </a:lnTo>
                  <a:lnTo>
                    <a:pt x="51" y="261"/>
                  </a:lnTo>
                  <a:lnTo>
                    <a:pt x="54" y="157"/>
                  </a:lnTo>
                  <a:lnTo>
                    <a:pt x="59" y="98"/>
                  </a:lnTo>
                  <a:lnTo>
                    <a:pt x="62" y="167"/>
                  </a:lnTo>
                  <a:lnTo>
                    <a:pt x="66" y="302"/>
                  </a:lnTo>
                  <a:lnTo>
                    <a:pt x="70" y="243"/>
                  </a:lnTo>
                  <a:lnTo>
                    <a:pt x="73" y="272"/>
                  </a:lnTo>
                  <a:lnTo>
                    <a:pt x="77" y="121"/>
                  </a:lnTo>
                  <a:lnTo>
                    <a:pt x="81" y="96"/>
                  </a:lnTo>
                  <a:lnTo>
                    <a:pt x="84" y="190"/>
                  </a:lnTo>
                  <a:lnTo>
                    <a:pt x="88" y="196"/>
                  </a:lnTo>
                  <a:lnTo>
                    <a:pt x="91" y="239"/>
                  </a:lnTo>
                  <a:lnTo>
                    <a:pt x="96" y="126"/>
                  </a:lnTo>
                  <a:lnTo>
                    <a:pt x="99" y="214"/>
                  </a:lnTo>
                  <a:lnTo>
                    <a:pt x="103" y="281"/>
                  </a:lnTo>
                  <a:lnTo>
                    <a:pt x="106" y="106"/>
                  </a:lnTo>
                  <a:lnTo>
                    <a:pt x="109" y="250"/>
                  </a:lnTo>
                  <a:lnTo>
                    <a:pt x="114" y="316"/>
                  </a:lnTo>
                  <a:lnTo>
                    <a:pt x="117" y="286"/>
                  </a:lnTo>
                  <a:lnTo>
                    <a:pt x="120" y="147"/>
                  </a:lnTo>
                  <a:lnTo>
                    <a:pt x="124" y="145"/>
                  </a:lnTo>
                  <a:lnTo>
                    <a:pt x="128" y="167"/>
                  </a:lnTo>
                  <a:lnTo>
                    <a:pt x="132" y="142"/>
                  </a:lnTo>
                  <a:lnTo>
                    <a:pt x="136" y="171"/>
                  </a:lnTo>
                  <a:lnTo>
                    <a:pt x="139" y="283"/>
                  </a:lnTo>
                  <a:lnTo>
                    <a:pt x="143" y="349"/>
                  </a:lnTo>
                  <a:lnTo>
                    <a:pt x="147" y="195"/>
                  </a:lnTo>
                  <a:lnTo>
                    <a:pt x="150" y="146"/>
                  </a:lnTo>
                  <a:lnTo>
                    <a:pt x="154" y="106"/>
                  </a:lnTo>
                  <a:lnTo>
                    <a:pt x="158" y="258"/>
                  </a:lnTo>
                  <a:lnTo>
                    <a:pt x="161" y="266"/>
                  </a:lnTo>
                  <a:lnTo>
                    <a:pt x="165" y="171"/>
                  </a:lnTo>
                  <a:lnTo>
                    <a:pt x="169" y="151"/>
                  </a:lnTo>
                  <a:lnTo>
                    <a:pt x="172" y="269"/>
                  </a:lnTo>
                  <a:lnTo>
                    <a:pt x="176" y="223"/>
                  </a:lnTo>
                  <a:lnTo>
                    <a:pt x="179" y="176"/>
                  </a:lnTo>
                  <a:lnTo>
                    <a:pt x="183" y="196"/>
                  </a:lnTo>
                  <a:lnTo>
                    <a:pt x="186" y="179"/>
                  </a:lnTo>
                  <a:lnTo>
                    <a:pt x="190" y="369"/>
                  </a:lnTo>
                  <a:lnTo>
                    <a:pt x="194" y="397"/>
                  </a:lnTo>
                  <a:lnTo>
                    <a:pt x="198" y="345"/>
                  </a:lnTo>
                  <a:lnTo>
                    <a:pt x="201" y="282"/>
                  </a:lnTo>
                  <a:lnTo>
                    <a:pt x="206" y="168"/>
                  </a:lnTo>
                  <a:lnTo>
                    <a:pt x="208" y="114"/>
                  </a:lnTo>
                  <a:lnTo>
                    <a:pt x="213" y="292"/>
                  </a:lnTo>
                  <a:lnTo>
                    <a:pt x="216" y="187"/>
                  </a:lnTo>
                  <a:lnTo>
                    <a:pt x="220" y="143"/>
                  </a:lnTo>
                  <a:lnTo>
                    <a:pt x="223" y="182"/>
                  </a:lnTo>
                  <a:lnTo>
                    <a:pt x="227" y="203"/>
                  </a:lnTo>
                  <a:lnTo>
                    <a:pt x="230" y="244"/>
                  </a:lnTo>
                  <a:lnTo>
                    <a:pt x="235" y="171"/>
                  </a:lnTo>
                  <a:lnTo>
                    <a:pt x="238" y="113"/>
                  </a:lnTo>
                  <a:lnTo>
                    <a:pt x="242" y="256"/>
                  </a:lnTo>
                  <a:lnTo>
                    <a:pt x="245" y="184"/>
                  </a:lnTo>
                  <a:lnTo>
                    <a:pt x="249" y="85"/>
                  </a:lnTo>
                  <a:lnTo>
                    <a:pt x="252" y="137"/>
                  </a:lnTo>
                  <a:lnTo>
                    <a:pt x="257" y="173"/>
                  </a:lnTo>
                  <a:lnTo>
                    <a:pt x="260" y="359"/>
                  </a:lnTo>
                  <a:lnTo>
                    <a:pt x="264" y="298"/>
                  </a:lnTo>
                  <a:lnTo>
                    <a:pt x="267" y="352"/>
                  </a:lnTo>
                  <a:lnTo>
                    <a:pt x="271" y="179"/>
                  </a:lnTo>
                  <a:lnTo>
                    <a:pt x="275" y="171"/>
                  </a:lnTo>
                  <a:lnTo>
                    <a:pt x="278" y="70"/>
                  </a:lnTo>
                  <a:lnTo>
                    <a:pt x="282" y="128"/>
                  </a:lnTo>
                  <a:lnTo>
                    <a:pt x="285" y="209"/>
                  </a:lnTo>
                  <a:lnTo>
                    <a:pt x="290" y="206"/>
                  </a:lnTo>
                  <a:lnTo>
                    <a:pt x="293" y="122"/>
                  </a:lnTo>
                  <a:lnTo>
                    <a:pt x="296" y="112"/>
                  </a:lnTo>
                  <a:lnTo>
                    <a:pt x="300" y="142"/>
                  </a:lnTo>
                  <a:lnTo>
                    <a:pt x="304" y="95"/>
                  </a:lnTo>
                  <a:lnTo>
                    <a:pt x="308" y="117"/>
                  </a:lnTo>
                  <a:lnTo>
                    <a:pt x="311" y="106"/>
                  </a:lnTo>
                  <a:lnTo>
                    <a:pt x="315" y="72"/>
                  </a:lnTo>
                  <a:lnTo>
                    <a:pt x="318" y="77"/>
                  </a:lnTo>
                  <a:lnTo>
                    <a:pt x="323" y="34"/>
                  </a:lnTo>
                  <a:lnTo>
                    <a:pt x="326" y="89"/>
                  </a:lnTo>
                  <a:lnTo>
                    <a:pt x="330" y="32"/>
                  </a:lnTo>
                  <a:lnTo>
                    <a:pt x="333" y="33"/>
                  </a:lnTo>
                  <a:lnTo>
                    <a:pt x="337" y="17"/>
                  </a:lnTo>
                  <a:lnTo>
                    <a:pt x="341" y="58"/>
                  </a:lnTo>
                  <a:lnTo>
                    <a:pt x="345" y="20"/>
                  </a:lnTo>
                  <a:lnTo>
                    <a:pt x="348" y="31"/>
                  </a:lnTo>
                  <a:lnTo>
                    <a:pt x="352" y="0"/>
                  </a:lnTo>
                  <a:lnTo>
                    <a:pt x="355" y="47"/>
                  </a:lnTo>
                  <a:lnTo>
                    <a:pt x="360" y="77"/>
                  </a:lnTo>
                  <a:lnTo>
                    <a:pt x="363" y="86"/>
                  </a:lnTo>
                  <a:lnTo>
                    <a:pt x="366" y="28"/>
                  </a:lnTo>
                  <a:lnTo>
                    <a:pt x="370" y="77"/>
                  </a:lnTo>
                  <a:lnTo>
                    <a:pt x="373" y="75"/>
                  </a:lnTo>
                  <a:lnTo>
                    <a:pt x="378" y="133"/>
                  </a:lnTo>
                  <a:lnTo>
                    <a:pt x="381" y="87"/>
                  </a:lnTo>
                </a:path>
              </a:pathLst>
            </a:custGeom>
            <a:noFill/>
            <a:ln w="31750">
              <a:solidFill>
                <a:schemeClr val="tx2"/>
              </a:solidFill>
              <a:round/>
              <a:headEnd/>
              <a:tailEnd/>
            </a:ln>
          </p:spPr>
          <p:txBody>
            <a:bodyPr/>
            <a:lstStyle/>
            <a:p>
              <a:endParaRPr lang="en-US" dirty="0"/>
            </a:p>
          </p:txBody>
        </p:sp>
        <p:sp>
          <p:nvSpPr>
            <p:cNvPr id="24660" name="Freeform 84"/>
            <p:cNvSpPr>
              <a:spLocks/>
            </p:cNvSpPr>
            <p:nvPr/>
          </p:nvSpPr>
          <p:spPr bwMode="auto">
            <a:xfrm>
              <a:off x="2111" y="3440"/>
              <a:ext cx="382" cy="390"/>
            </a:xfrm>
            <a:custGeom>
              <a:avLst/>
              <a:gdLst>
                <a:gd name="T0" fmla="*/ 4 w 382"/>
                <a:gd name="T1" fmla="*/ 90 h 390"/>
                <a:gd name="T2" fmla="*/ 12 w 382"/>
                <a:gd name="T3" fmla="*/ 92 h 390"/>
                <a:gd name="T4" fmla="*/ 19 w 382"/>
                <a:gd name="T5" fmla="*/ 35 h 390"/>
                <a:gd name="T6" fmla="*/ 26 w 382"/>
                <a:gd name="T7" fmla="*/ 186 h 390"/>
                <a:gd name="T8" fmla="*/ 33 w 382"/>
                <a:gd name="T9" fmla="*/ 42 h 390"/>
                <a:gd name="T10" fmla="*/ 41 w 382"/>
                <a:gd name="T11" fmla="*/ 39 h 390"/>
                <a:gd name="T12" fmla="*/ 49 w 382"/>
                <a:gd name="T13" fmla="*/ 70 h 390"/>
                <a:gd name="T14" fmla="*/ 56 w 382"/>
                <a:gd name="T15" fmla="*/ 233 h 390"/>
                <a:gd name="T16" fmla="*/ 62 w 382"/>
                <a:gd name="T17" fmla="*/ 94 h 390"/>
                <a:gd name="T18" fmla="*/ 70 w 382"/>
                <a:gd name="T19" fmla="*/ 78 h 390"/>
                <a:gd name="T20" fmla="*/ 77 w 382"/>
                <a:gd name="T21" fmla="*/ 188 h 390"/>
                <a:gd name="T22" fmla="*/ 84 w 382"/>
                <a:gd name="T23" fmla="*/ 286 h 390"/>
                <a:gd name="T24" fmla="*/ 91 w 382"/>
                <a:gd name="T25" fmla="*/ 108 h 390"/>
                <a:gd name="T26" fmla="*/ 99 w 382"/>
                <a:gd name="T27" fmla="*/ 142 h 390"/>
                <a:gd name="T28" fmla="*/ 107 w 382"/>
                <a:gd name="T29" fmla="*/ 146 h 390"/>
                <a:gd name="T30" fmla="*/ 114 w 382"/>
                <a:gd name="T31" fmla="*/ 159 h 390"/>
                <a:gd name="T32" fmla="*/ 121 w 382"/>
                <a:gd name="T33" fmla="*/ 212 h 390"/>
                <a:gd name="T34" fmla="*/ 128 w 382"/>
                <a:gd name="T35" fmla="*/ 157 h 390"/>
                <a:gd name="T36" fmla="*/ 136 w 382"/>
                <a:gd name="T37" fmla="*/ 108 h 390"/>
                <a:gd name="T38" fmla="*/ 143 w 382"/>
                <a:gd name="T39" fmla="*/ 26 h 390"/>
                <a:gd name="T40" fmla="*/ 151 w 382"/>
                <a:gd name="T41" fmla="*/ 264 h 390"/>
                <a:gd name="T42" fmla="*/ 158 w 382"/>
                <a:gd name="T43" fmla="*/ 225 h 390"/>
                <a:gd name="T44" fmla="*/ 165 w 382"/>
                <a:gd name="T45" fmla="*/ 89 h 390"/>
                <a:gd name="T46" fmla="*/ 173 w 382"/>
                <a:gd name="T47" fmla="*/ 33 h 390"/>
                <a:gd name="T48" fmla="*/ 180 w 382"/>
                <a:gd name="T49" fmla="*/ 32 h 390"/>
                <a:gd name="T50" fmla="*/ 187 w 382"/>
                <a:gd name="T51" fmla="*/ 95 h 390"/>
                <a:gd name="T52" fmla="*/ 194 w 382"/>
                <a:gd name="T53" fmla="*/ 158 h 390"/>
                <a:gd name="T54" fmla="*/ 201 w 382"/>
                <a:gd name="T55" fmla="*/ 80 h 390"/>
                <a:gd name="T56" fmla="*/ 209 w 382"/>
                <a:gd name="T57" fmla="*/ 192 h 390"/>
                <a:gd name="T58" fmla="*/ 216 w 382"/>
                <a:gd name="T59" fmla="*/ 154 h 390"/>
                <a:gd name="T60" fmla="*/ 224 w 382"/>
                <a:gd name="T61" fmla="*/ 150 h 390"/>
                <a:gd name="T62" fmla="*/ 231 w 382"/>
                <a:gd name="T63" fmla="*/ 118 h 390"/>
                <a:gd name="T64" fmla="*/ 238 w 382"/>
                <a:gd name="T65" fmla="*/ 198 h 390"/>
                <a:gd name="T66" fmla="*/ 246 w 382"/>
                <a:gd name="T67" fmla="*/ 257 h 390"/>
                <a:gd name="T68" fmla="*/ 253 w 382"/>
                <a:gd name="T69" fmla="*/ 93 h 390"/>
                <a:gd name="T70" fmla="*/ 261 w 382"/>
                <a:gd name="T71" fmla="*/ 86 h 390"/>
                <a:gd name="T72" fmla="*/ 267 w 382"/>
                <a:gd name="T73" fmla="*/ 153 h 390"/>
                <a:gd name="T74" fmla="*/ 275 w 382"/>
                <a:gd name="T75" fmla="*/ 66 h 390"/>
                <a:gd name="T76" fmla="*/ 283 w 382"/>
                <a:gd name="T77" fmla="*/ 48 h 390"/>
                <a:gd name="T78" fmla="*/ 290 w 382"/>
                <a:gd name="T79" fmla="*/ 256 h 390"/>
                <a:gd name="T80" fmla="*/ 297 w 382"/>
                <a:gd name="T81" fmla="*/ 64 h 390"/>
                <a:gd name="T82" fmla="*/ 304 w 382"/>
                <a:gd name="T83" fmla="*/ 186 h 390"/>
                <a:gd name="T84" fmla="*/ 311 w 382"/>
                <a:gd name="T85" fmla="*/ 183 h 390"/>
                <a:gd name="T86" fmla="*/ 319 w 382"/>
                <a:gd name="T87" fmla="*/ 260 h 390"/>
                <a:gd name="T88" fmla="*/ 326 w 382"/>
                <a:gd name="T89" fmla="*/ 97 h 390"/>
                <a:gd name="T90" fmla="*/ 333 w 382"/>
                <a:gd name="T91" fmla="*/ 208 h 390"/>
                <a:gd name="T92" fmla="*/ 341 w 382"/>
                <a:gd name="T93" fmla="*/ 91 h 390"/>
                <a:gd name="T94" fmla="*/ 348 w 382"/>
                <a:gd name="T95" fmla="*/ 220 h 390"/>
                <a:gd name="T96" fmla="*/ 355 w 382"/>
                <a:gd name="T97" fmla="*/ 161 h 390"/>
                <a:gd name="T98" fmla="*/ 363 w 382"/>
                <a:gd name="T99" fmla="*/ 262 h 390"/>
                <a:gd name="T100" fmla="*/ 370 w 382"/>
                <a:gd name="T101" fmla="*/ 82 h 390"/>
                <a:gd name="T102" fmla="*/ 377 w 382"/>
                <a:gd name="T103" fmla="*/ 167 h 39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2"/>
                <a:gd name="T157" fmla="*/ 0 h 390"/>
                <a:gd name="T158" fmla="*/ 382 w 382"/>
                <a:gd name="T159" fmla="*/ 390 h 39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2" h="390">
                  <a:moveTo>
                    <a:pt x="0" y="0"/>
                  </a:moveTo>
                  <a:lnTo>
                    <a:pt x="4" y="90"/>
                  </a:lnTo>
                  <a:lnTo>
                    <a:pt x="7" y="126"/>
                  </a:lnTo>
                  <a:lnTo>
                    <a:pt x="12" y="92"/>
                  </a:lnTo>
                  <a:lnTo>
                    <a:pt x="14" y="38"/>
                  </a:lnTo>
                  <a:lnTo>
                    <a:pt x="19" y="35"/>
                  </a:lnTo>
                  <a:lnTo>
                    <a:pt x="22" y="111"/>
                  </a:lnTo>
                  <a:lnTo>
                    <a:pt x="26" y="186"/>
                  </a:lnTo>
                  <a:lnTo>
                    <a:pt x="29" y="203"/>
                  </a:lnTo>
                  <a:lnTo>
                    <a:pt x="33" y="42"/>
                  </a:lnTo>
                  <a:lnTo>
                    <a:pt x="37" y="281"/>
                  </a:lnTo>
                  <a:lnTo>
                    <a:pt x="41" y="39"/>
                  </a:lnTo>
                  <a:lnTo>
                    <a:pt x="44" y="106"/>
                  </a:lnTo>
                  <a:lnTo>
                    <a:pt x="49" y="70"/>
                  </a:lnTo>
                  <a:lnTo>
                    <a:pt x="51" y="107"/>
                  </a:lnTo>
                  <a:lnTo>
                    <a:pt x="56" y="233"/>
                  </a:lnTo>
                  <a:lnTo>
                    <a:pt x="59" y="177"/>
                  </a:lnTo>
                  <a:lnTo>
                    <a:pt x="62" y="94"/>
                  </a:lnTo>
                  <a:lnTo>
                    <a:pt x="66" y="153"/>
                  </a:lnTo>
                  <a:lnTo>
                    <a:pt x="70" y="78"/>
                  </a:lnTo>
                  <a:lnTo>
                    <a:pt x="73" y="104"/>
                  </a:lnTo>
                  <a:lnTo>
                    <a:pt x="77" y="188"/>
                  </a:lnTo>
                  <a:lnTo>
                    <a:pt x="81" y="120"/>
                  </a:lnTo>
                  <a:lnTo>
                    <a:pt x="84" y="286"/>
                  </a:lnTo>
                  <a:lnTo>
                    <a:pt x="88" y="84"/>
                  </a:lnTo>
                  <a:lnTo>
                    <a:pt x="91" y="108"/>
                  </a:lnTo>
                  <a:lnTo>
                    <a:pt x="95" y="89"/>
                  </a:lnTo>
                  <a:lnTo>
                    <a:pt x="99" y="142"/>
                  </a:lnTo>
                  <a:lnTo>
                    <a:pt x="103" y="142"/>
                  </a:lnTo>
                  <a:lnTo>
                    <a:pt x="107" y="146"/>
                  </a:lnTo>
                  <a:lnTo>
                    <a:pt x="110" y="138"/>
                  </a:lnTo>
                  <a:lnTo>
                    <a:pt x="114" y="159"/>
                  </a:lnTo>
                  <a:lnTo>
                    <a:pt x="117" y="148"/>
                  </a:lnTo>
                  <a:lnTo>
                    <a:pt x="121" y="212"/>
                  </a:lnTo>
                  <a:lnTo>
                    <a:pt x="125" y="71"/>
                  </a:lnTo>
                  <a:lnTo>
                    <a:pt x="128" y="157"/>
                  </a:lnTo>
                  <a:lnTo>
                    <a:pt x="131" y="93"/>
                  </a:lnTo>
                  <a:lnTo>
                    <a:pt x="136" y="108"/>
                  </a:lnTo>
                  <a:lnTo>
                    <a:pt x="139" y="40"/>
                  </a:lnTo>
                  <a:lnTo>
                    <a:pt x="143" y="26"/>
                  </a:lnTo>
                  <a:lnTo>
                    <a:pt x="147" y="135"/>
                  </a:lnTo>
                  <a:lnTo>
                    <a:pt x="151" y="264"/>
                  </a:lnTo>
                  <a:lnTo>
                    <a:pt x="153" y="180"/>
                  </a:lnTo>
                  <a:lnTo>
                    <a:pt x="158" y="225"/>
                  </a:lnTo>
                  <a:lnTo>
                    <a:pt x="161" y="302"/>
                  </a:lnTo>
                  <a:lnTo>
                    <a:pt x="165" y="89"/>
                  </a:lnTo>
                  <a:lnTo>
                    <a:pt x="168" y="130"/>
                  </a:lnTo>
                  <a:lnTo>
                    <a:pt x="173" y="33"/>
                  </a:lnTo>
                  <a:lnTo>
                    <a:pt x="176" y="149"/>
                  </a:lnTo>
                  <a:lnTo>
                    <a:pt x="180" y="32"/>
                  </a:lnTo>
                  <a:lnTo>
                    <a:pt x="183" y="102"/>
                  </a:lnTo>
                  <a:lnTo>
                    <a:pt x="187" y="95"/>
                  </a:lnTo>
                  <a:lnTo>
                    <a:pt x="190" y="195"/>
                  </a:lnTo>
                  <a:lnTo>
                    <a:pt x="194" y="158"/>
                  </a:lnTo>
                  <a:lnTo>
                    <a:pt x="198" y="195"/>
                  </a:lnTo>
                  <a:lnTo>
                    <a:pt x="201" y="80"/>
                  </a:lnTo>
                  <a:lnTo>
                    <a:pt x="205" y="232"/>
                  </a:lnTo>
                  <a:lnTo>
                    <a:pt x="209" y="192"/>
                  </a:lnTo>
                  <a:lnTo>
                    <a:pt x="213" y="167"/>
                  </a:lnTo>
                  <a:lnTo>
                    <a:pt x="216" y="154"/>
                  </a:lnTo>
                  <a:lnTo>
                    <a:pt x="220" y="86"/>
                  </a:lnTo>
                  <a:lnTo>
                    <a:pt x="224" y="150"/>
                  </a:lnTo>
                  <a:lnTo>
                    <a:pt x="227" y="86"/>
                  </a:lnTo>
                  <a:lnTo>
                    <a:pt x="231" y="118"/>
                  </a:lnTo>
                  <a:lnTo>
                    <a:pt x="235" y="102"/>
                  </a:lnTo>
                  <a:lnTo>
                    <a:pt x="238" y="198"/>
                  </a:lnTo>
                  <a:lnTo>
                    <a:pt x="241" y="156"/>
                  </a:lnTo>
                  <a:lnTo>
                    <a:pt x="246" y="257"/>
                  </a:lnTo>
                  <a:lnTo>
                    <a:pt x="249" y="61"/>
                  </a:lnTo>
                  <a:lnTo>
                    <a:pt x="253" y="93"/>
                  </a:lnTo>
                  <a:lnTo>
                    <a:pt x="256" y="233"/>
                  </a:lnTo>
                  <a:lnTo>
                    <a:pt x="261" y="86"/>
                  </a:lnTo>
                  <a:lnTo>
                    <a:pt x="264" y="117"/>
                  </a:lnTo>
                  <a:lnTo>
                    <a:pt x="267" y="153"/>
                  </a:lnTo>
                  <a:lnTo>
                    <a:pt x="271" y="174"/>
                  </a:lnTo>
                  <a:lnTo>
                    <a:pt x="275" y="66"/>
                  </a:lnTo>
                  <a:lnTo>
                    <a:pt x="279" y="152"/>
                  </a:lnTo>
                  <a:lnTo>
                    <a:pt x="283" y="48"/>
                  </a:lnTo>
                  <a:lnTo>
                    <a:pt x="286" y="58"/>
                  </a:lnTo>
                  <a:lnTo>
                    <a:pt x="290" y="256"/>
                  </a:lnTo>
                  <a:lnTo>
                    <a:pt x="294" y="108"/>
                  </a:lnTo>
                  <a:lnTo>
                    <a:pt x="297" y="64"/>
                  </a:lnTo>
                  <a:lnTo>
                    <a:pt x="301" y="63"/>
                  </a:lnTo>
                  <a:lnTo>
                    <a:pt x="304" y="186"/>
                  </a:lnTo>
                  <a:lnTo>
                    <a:pt x="308" y="175"/>
                  </a:lnTo>
                  <a:lnTo>
                    <a:pt x="311" y="183"/>
                  </a:lnTo>
                  <a:lnTo>
                    <a:pt x="315" y="92"/>
                  </a:lnTo>
                  <a:lnTo>
                    <a:pt x="319" y="260"/>
                  </a:lnTo>
                  <a:lnTo>
                    <a:pt x="323" y="84"/>
                  </a:lnTo>
                  <a:lnTo>
                    <a:pt x="326" y="97"/>
                  </a:lnTo>
                  <a:lnTo>
                    <a:pt x="330" y="150"/>
                  </a:lnTo>
                  <a:lnTo>
                    <a:pt x="333" y="208"/>
                  </a:lnTo>
                  <a:lnTo>
                    <a:pt x="337" y="389"/>
                  </a:lnTo>
                  <a:lnTo>
                    <a:pt x="341" y="91"/>
                  </a:lnTo>
                  <a:lnTo>
                    <a:pt x="345" y="100"/>
                  </a:lnTo>
                  <a:lnTo>
                    <a:pt x="348" y="220"/>
                  </a:lnTo>
                  <a:lnTo>
                    <a:pt x="352" y="19"/>
                  </a:lnTo>
                  <a:lnTo>
                    <a:pt x="355" y="161"/>
                  </a:lnTo>
                  <a:lnTo>
                    <a:pt x="360" y="75"/>
                  </a:lnTo>
                  <a:lnTo>
                    <a:pt x="363" y="262"/>
                  </a:lnTo>
                  <a:lnTo>
                    <a:pt x="367" y="301"/>
                  </a:lnTo>
                  <a:lnTo>
                    <a:pt x="370" y="82"/>
                  </a:lnTo>
                  <a:lnTo>
                    <a:pt x="373" y="194"/>
                  </a:lnTo>
                  <a:lnTo>
                    <a:pt x="377" y="167"/>
                  </a:lnTo>
                  <a:lnTo>
                    <a:pt x="381" y="102"/>
                  </a:lnTo>
                </a:path>
              </a:pathLst>
            </a:custGeom>
            <a:noFill/>
            <a:ln w="31750">
              <a:solidFill>
                <a:schemeClr val="tx2"/>
              </a:solidFill>
              <a:round/>
              <a:headEnd/>
              <a:tailEnd/>
            </a:ln>
          </p:spPr>
          <p:txBody>
            <a:bodyPr/>
            <a:lstStyle/>
            <a:p>
              <a:endParaRPr lang="en-US" dirty="0"/>
            </a:p>
          </p:txBody>
        </p:sp>
        <p:sp>
          <p:nvSpPr>
            <p:cNvPr id="24661" name="Freeform 85"/>
            <p:cNvSpPr>
              <a:spLocks/>
            </p:cNvSpPr>
            <p:nvPr/>
          </p:nvSpPr>
          <p:spPr bwMode="auto">
            <a:xfrm>
              <a:off x="2492" y="3448"/>
              <a:ext cx="324" cy="374"/>
            </a:xfrm>
            <a:custGeom>
              <a:avLst/>
              <a:gdLst>
                <a:gd name="T0" fmla="*/ 4 w 324"/>
                <a:gd name="T1" fmla="*/ 57 h 374"/>
                <a:gd name="T2" fmla="*/ 11 w 324"/>
                <a:gd name="T3" fmla="*/ 190 h 374"/>
                <a:gd name="T4" fmla="*/ 18 w 324"/>
                <a:gd name="T5" fmla="*/ 156 h 374"/>
                <a:gd name="T6" fmla="*/ 26 w 324"/>
                <a:gd name="T7" fmla="*/ 100 h 374"/>
                <a:gd name="T8" fmla="*/ 33 w 324"/>
                <a:gd name="T9" fmla="*/ 18 h 374"/>
                <a:gd name="T10" fmla="*/ 41 w 324"/>
                <a:gd name="T11" fmla="*/ 56 h 374"/>
                <a:gd name="T12" fmla="*/ 48 w 324"/>
                <a:gd name="T13" fmla="*/ 87 h 374"/>
                <a:gd name="T14" fmla="*/ 54 w 324"/>
                <a:gd name="T15" fmla="*/ 92 h 374"/>
                <a:gd name="T16" fmla="*/ 62 w 324"/>
                <a:gd name="T17" fmla="*/ 161 h 374"/>
                <a:gd name="T18" fmla="*/ 69 w 324"/>
                <a:gd name="T19" fmla="*/ 101 h 374"/>
                <a:gd name="T20" fmla="*/ 77 w 324"/>
                <a:gd name="T21" fmla="*/ 0 h 374"/>
                <a:gd name="T22" fmla="*/ 84 w 324"/>
                <a:gd name="T23" fmla="*/ 34 h 374"/>
                <a:gd name="T24" fmla="*/ 92 w 324"/>
                <a:gd name="T25" fmla="*/ 100 h 374"/>
                <a:gd name="T26" fmla="*/ 99 w 324"/>
                <a:gd name="T27" fmla="*/ 64 h 374"/>
                <a:gd name="T28" fmla="*/ 106 w 324"/>
                <a:gd name="T29" fmla="*/ 77 h 374"/>
                <a:gd name="T30" fmla="*/ 114 w 324"/>
                <a:gd name="T31" fmla="*/ 154 h 374"/>
                <a:gd name="T32" fmla="*/ 121 w 324"/>
                <a:gd name="T33" fmla="*/ 89 h 374"/>
                <a:gd name="T34" fmla="*/ 128 w 324"/>
                <a:gd name="T35" fmla="*/ 170 h 374"/>
                <a:gd name="T36" fmla="*/ 136 w 324"/>
                <a:gd name="T37" fmla="*/ 180 h 374"/>
                <a:gd name="T38" fmla="*/ 143 w 324"/>
                <a:gd name="T39" fmla="*/ 116 h 374"/>
                <a:gd name="T40" fmla="*/ 150 w 324"/>
                <a:gd name="T41" fmla="*/ 124 h 374"/>
                <a:gd name="T42" fmla="*/ 158 w 324"/>
                <a:gd name="T43" fmla="*/ 94 h 374"/>
                <a:gd name="T44" fmla="*/ 166 w 324"/>
                <a:gd name="T45" fmla="*/ 108 h 374"/>
                <a:gd name="T46" fmla="*/ 173 w 324"/>
                <a:gd name="T47" fmla="*/ 171 h 374"/>
                <a:gd name="T48" fmla="*/ 180 w 324"/>
                <a:gd name="T49" fmla="*/ 81 h 374"/>
                <a:gd name="T50" fmla="*/ 187 w 324"/>
                <a:gd name="T51" fmla="*/ 52 h 374"/>
                <a:gd name="T52" fmla="*/ 194 w 324"/>
                <a:gd name="T53" fmla="*/ 182 h 374"/>
                <a:gd name="T54" fmla="*/ 202 w 324"/>
                <a:gd name="T55" fmla="*/ 121 h 374"/>
                <a:gd name="T56" fmla="*/ 209 w 324"/>
                <a:gd name="T57" fmla="*/ 234 h 374"/>
                <a:gd name="T58" fmla="*/ 216 w 324"/>
                <a:gd name="T59" fmla="*/ 11 h 374"/>
                <a:gd name="T60" fmla="*/ 224 w 324"/>
                <a:gd name="T61" fmla="*/ 239 h 374"/>
                <a:gd name="T62" fmla="*/ 231 w 324"/>
                <a:gd name="T63" fmla="*/ 50 h 374"/>
                <a:gd name="T64" fmla="*/ 238 w 324"/>
                <a:gd name="T65" fmla="*/ 72 h 374"/>
                <a:gd name="T66" fmla="*/ 246 w 324"/>
                <a:gd name="T67" fmla="*/ 82 h 374"/>
                <a:gd name="T68" fmla="*/ 254 w 324"/>
                <a:gd name="T69" fmla="*/ 52 h 374"/>
                <a:gd name="T70" fmla="*/ 261 w 324"/>
                <a:gd name="T71" fmla="*/ 145 h 374"/>
                <a:gd name="T72" fmla="*/ 268 w 324"/>
                <a:gd name="T73" fmla="*/ 106 h 374"/>
                <a:gd name="T74" fmla="*/ 275 w 324"/>
                <a:gd name="T75" fmla="*/ 98 h 374"/>
                <a:gd name="T76" fmla="*/ 283 w 324"/>
                <a:gd name="T77" fmla="*/ 150 h 374"/>
                <a:gd name="T78" fmla="*/ 290 w 324"/>
                <a:gd name="T79" fmla="*/ 170 h 374"/>
                <a:gd name="T80" fmla="*/ 298 w 324"/>
                <a:gd name="T81" fmla="*/ 115 h 374"/>
                <a:gd name="T82" fmla="*/ 304 w 324"/>
                <a:gd name="T83" fmla="*/ 107 h 374"/>
                <a:gd name="T84" fmla="*/ 312 w 324"/>
                <a:gd name="T85" fmla="*/ 150 h 374"/>
                <a:gd name="T86" fmla="*/ 319 w 324"/>
                <a:gd name="T87" fmla="*/ 81 h 3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374"/>
                <a:gd name="T134" fmla="*/ 324 w 324"/>
                <a:gd name="T135" fmla="*/ 374 h 37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374">
                  <a:moveTo>
                    <a:pt x="0" y="94"/>
                  </a:moveTo>
                  <a:lnTo>
                    <a:pt x="4" y="57"/>
                  </a:lnTo>
                  <a:lnTo>
                    <a:pt x="8" y="99"/>
                  </a:lnTo>
                  <a:lnTo>
                    <a:pt x="11" y="190"/>
                  </a:lnTo>
                  <a:lnTo>
                    <a:pt x="15" y="127"/>
                  </a:lnTo>
                  <a:lnTo>
                    <a:pt x="18" y="156"/>
                  </a:lnTo>
                  <a:lnTo>
                    <a:pt x="22" y="136"/>
                  </a:lnTo>
                  <a:lnTo>
                    <a:pt x="26" y="100"/>
                  </a:lnTo>
                  <a:lnTo>
                    <a:pt x="29" y="40"/>
                  </a:lnTo>
                  <a:lnTo>
                    <a:pt x="33" y="18"/>
                  </a:lnTo>
                  <a:lnTo>
                    <a:pt x="37" y="157"/>
                  </a:lnTo>
                  <a:lnTo>
                    <a:pt x="41" y="56"/>
                  </a:lnTo>
                  <a:lnTo>
                    <a:pt x="44" y="129"/>
                  </a:lnTo>
                  <a:lnTo>
                    <a:pt x="48" y="87"/>
                  </a:lnTo>
                  <a:lnTo>
                    <a:pt x="52" y="211"/>
                  </a:lnTo>
                  <a:lnTo>
                    <a:pt x="54" y="92"/>
                  </a:lnTo>
                  <a:lnTo>
                    <a:pt x="59" y="357"/>
                  </a:lnTo>
                  <a:lnTo>
                    <a:pt x="62" y="161"/>
                  </a:lnTo>
                  <a:lnTo>
                    <a:pt x="66" y="84"/>
                  </a:lnTo>
                  <a:lnTo>
                    <a:pt x="69" y="101"/>
                  </a:lnTo>
                  <a:lnTo>
                    <a:pt x="74" y="45"/>
                  </a:lnTo>
                  <a:lnTo>
                    <a:pt x="77" y="0"/>
                  </a:lnTo>
                  <a:lnTo>
                    <a:pt x="81" y="200"/>
                  </a:lnTo>
                  <a:lnTo>
                    <a:pt x="84" y="34"/>
                  </a:lnTo>
                  <a:lnTo>
                    <a:pt x="89" y="40"/>
                  </a:lnTo>
                  <a:lnTo>
                    <a:pt x="92" y="100"/>
                  </a:lnTo>
                  <a:lnTo>
                    <a:pt x="96" y="48"/>
                  </a:lnTo>
                  <a:lnTo>
                    <a:pt x="99" y="64"/>
                  </a:lnTo>
                  <a:lnTo>
                    <a:pt x="103" y="350"/>
                  </a:lnTo>
                  <a:lnTo>
                    <a:pt x="106" y="77"/>
                  </a:lnTo>
                  <a:lnTo>
                    <a:pt x="110" y="244"/>
                  </a:lnTo>
                  <a:lnTo>
                    <a:pt x="114" y="154"/>
                  </a:lnTo>
                  <a:lnTo>
                    <a:pt x="118" y="125"/>
                  </a:lnTo>
                  <a:lnTo>
                    <a:pt x="121" y="89"/>
                  </a:lnTo>
                  <a:lnTo>
                    <a:pt x="126" y="86"/>
                  </a:lnTo>
                  <a:lnTo>
                    <a:pt x="128" y="170"/>
                  </a:lnTo>
                  <a:lnTo>
                    <a:pt x="132" y="218"/>
                  </a:lnTo>
                  <a:lnTo>
                    <a:pt x="136" y="180"/>
                  </a:lnTo>
                  <a:lnTo>
                    <a:pt x="139" y="265"/>
                  </a:lnTo>
                  <a:lnTo>
                    <a:pt x="143" y="116"/>
                  </a:lnTo>
                  <a:lnTo>
                    <a:pt x="147" y="120"/>
                  </a:lnTo>
                  <a:lnTo>
                    <a:pt x="150" y="124"/>
                  </a:lnTo>
                  <a:lnTo>
                    <a:pt x="154" y="132"/>
                  </a:lnTo>
                  <a:lnTo>
                    <a:pt x="158" y="94"/>
                  </a:lnTo>
                  <a:lnTo>
                    <a:pt x="162" y="100"/>
                  </a:lnTo>
                  <a:lnTo>
                    <a:pt x="166" y="108"/>
                  </a:lnTo>
                  <a:lnTo>
                    <a:pt x="168" y="64"/>
                  </a:lnTo>
                  <a:lnTo>
                    <a:pt x="173" y="171"/>
                  </a:lnTo>
                  <a:lnTo>
                    <a:pt x="176" y="116"/>
                  </a:lnTo>
                  <a:lnTo>
                    <a:pt x="180" y="81"/>
                  </a:lnTo>
                  <a:lnTo>
                    <a:pt x="184" y="81"/>
                  </a:lnTo>
                  <a:lnTo>
                    <a:pt x="187" y="52"/>
                  </a:lnTo>
                  <a:lnTo>
                    <a:pt x="191" y="48"/>
                  </a:lnTo>
                  <a:lnTo>
                    <a:pt x="194" y="182"/>
                  </a:lnTo>
                  <a:lnTo>
                    <a:pt x="198" y="111"/>
                  </a:lnTo>
                  <a:lnTo>
                    <a:pt x="202" y="121"/>
                  </a:lnTo>
                  <a:lnTo>
                    <a:pt x="205" y="86"/>
                  </a:lnTo>
                  <a:lnTo>
                    <a:pt x="209" y="234"/>
                  </a:lnTo>
                  <a:lnTo>
                    <a:pt x="213" y="65"/>
                  </a:lnTo>
                  <a:lnTo>
                    <a:pt x="216" y="11"/>
                  </a:lnTo>
                  <a:lnTo>
                    <a:pt x="220" y="10"/>
                  </a:lnTo>
                  <a:lnTo>
                    <a:pt x="224" y="239"/>
                  </a:lnTo>
                  <a:lnTo>
                    <a:pt x="228" y="131"/>
                  </a:lnTo>
                  <a:lnTo>
                    <a:pt x="231" y="50"/>
                  </a:lnTo>
                  <a:lnTo>
                    <a:pt x="235" y="45"/>
                  </a:lnTo>
                  <a:lnTo>
                    <a:pt x="238" y="72"/>
                  </a:lnTo>
                  <a:lnTo>
                    <a:pt x="242" y="132"/>
                  </a:lnTo>
                  <a:lnTo>
                    <a:pt x="246" y="82"/>
                  </a:lnTo>
                  <a:lnTo>
                    <a:pt x="250" y="5"/>
                  </a:lnTo>
                  <a:lnTo>
                    <a:pt x="254" y="52"/>
                  </a:lnTo>
                  <a:lnTo>
                    <a:pt x="256" y="373"/>
                  </a:lnTo>
                  <a:lnTo>
                    <a:pt x="261" y="145"/>
                  </a:lnTo>
                  <a:lnTo>
                    <a:pt x="263" y="41"/>
                  </a:lnTo>
                  <a:lnTo>
                    <a:pt x="268" y="106"/>
                  </a:lnTo>
                  <a:lnTo>
                    <a:pt x="271" y="87"/>
                  </a:lnTo>
                  <a:lnTo>
                    <a:pt x="275" y="98"/>
                  </a:lnTo>
                  <a:lnTo>
                    <a:pt x="278" y="121"/>
                  </a:lnTo>
                  <a:lnTo>
                    <a:pt x="283" y="150"/>
                  </a:lnTo>
                  <a:lnTo>
                    <a:pt x="286" y="92"/>
                  </a:lnTo>
                  <a:lnTo>
                    <a:pt x="290" y="170"/>
                  </a:lnTo>
                  <a:lnTo>
                    <a:pt x="293" y="344"/>
                  </a:lnTo>
                  <a:lnTo>
                    <a:pt x="298" y="115"/>
                  </a:lnTo>
                  <a:lnTo>
                    <a:pt x="300" y="270"/>
                  </a:lnTo>
                  <a:lnTo>
                    <a:pt x="304" y="107"/>
                  </a:lnTo>
                  <a:lnTo>
                    <a:pt x="308" y="197"/>
                  </a:lnTo>
                  <a:lnTo>
                    <a:pt x="312" y="150"/>
                  </a:lnTo>
                  <a:lnTo>
                    <a:pt x="315" y="122"/>
                  </a:lnTo>
                  <a:lnTo>
                    <a:pt x="319" y="81"/>
                  </a:lnTo>
                  <a:lnTo>
                    <a:pt x="323" y="70"/>
                  </a:lnTo>
                </a:path>
              </a:pathLst>
            </a:custGeom>
            <a:noFill/>
            <a:ln w="31750">
              <a:solidFill>
                <a:schemeClr val="tx2"/>
              </a:solidFill>
              <a:round/>
              <a:headEnd/>
              <a:tailEnd/>
            </a:ln>
          </p:spPr>
          <p:txBody>
            <a:bodyPr/>
            <a:lstStyle/>
            <a:p>
              <a:endParaRPr lang="en-US" dirty="0"/>
            </a:p>
          </p:txBody>
        </p:sp>
      </p:grpSp>
      <p:grpSp>
        <p:nvGrpSpPr>
          <p:cNvPr id="4" name="Group 89"/>
          <p:cNvGrpSpPr>
            <a:grpSpLocks/>
          </p:cNvGrpSpPr>
          <p:nvPr/>
        </p:nvGrpSpPr>
        <p:grpSpPr bwMode="auto">
          <a:xfrm>
            <a:off x="3810000" y="761988"/>
            <a:ext cx="5144264" cy="1973275"/>
            <a:chOff x="2400" y="127"/>
            <a:chExt cx="3366" cy="1596"/>
          </a:xfrm>
        </p:grpSpPr>
        <p:sp>
          <p:nvSpPr>
            <p:cNvPr id="24586" name="Freeform 3"/>
            <p:cNvSpPr>
              <a:spLocks/>
            </p:cNvSpPr>
            <p:nvPr/>
          </p:nvSpPr>
          <p:spPr bwMode="auto">
            <a:xfrm>
              <a:off x="2400" y="504"/>
              <a:ext cx="71" cy="136"/>
            </a:xfrm>
            <a:custGeom>
              <a:avLst/>
              <a:gdLst>
                <a:gd name="T0" fmla="*/ 0 w 78"/>
                <a:gd name="T1" fmla="*/ 0 h 154"/>
                <a:gd name="T2" fmla="*/ 64 w 78"/>
                <a:gd name="T3" fmla="*/ 58 h 154"/>
                <a:gd name="T4" fmla="*/ 0 w 78"/>
                <a:gd name="T5" fmla="*/ 119 h 154"/>
                <a:gd name="T6" fmla="*/ 0 60000 65536"/>
                <a:gd name="T7" fmla="*/ 0 60000 65536"/>
                <a:gd name="T8" fmla="*/ 0 60000 65536"/>
                <a:gd name="T9" fmla="*/ 0 w 78"/>
                <a:gd name="T10" fmla="*/ 0 h 154"/>
                <a:gd name="T11" fmla="*/ 78 w 78"/>
                <a:gd name="T12" fmla="*/ 154 h 154"/>
              </a:gdLst>
              <a:ahLst/>
              <a:cxnLst>
                <a:cxn ang="T6">
                  <a:pos x="T0" y="T1"/>
                </a:cxn>
                <a:cxn ang="T7">
                  <a:pos x="T2" y="T3"/>
                </a:cxn>
                <a:cxn ang="T8">
                  <a:pos x="T4" y="T5"/>
                </a:cxn>
              </a:cxnLst>
              <a:rect l="T9" t="T10" r="T11" b="T12"/>
              <a:pathLst>
                <a:path w="78" h="154">
                  <a:moveTo>
                    <a:pt x="0" y="0"/>
                  </a:moveTo>
                  <a:lnTo>
                    <a:pt x="77" y="75"/>
                  </a:lnTo>
                  <a:lnTo>
                    <a:pt x="0" y="153"/>
                  </a:lnTo>
                </a:path>
              </a:pathLst>
            </a:custGeom>
            <a:noFill/>
            <a:ln w="19050">
              <a:solidFill>
                <a:srgbClr val="000000"/>
              </a:solidFill>
              <a:round/>
              <a:headEnd/>
              <a:tailEnd/>
            </a:ln>
          </p:spPr>
          <p:txBody>
            <a:bodyPr lIns="0" tIns="0" rIns="0" bIns="0"/>
            <a:lstStyle/>
            <a:p>
              <a:endParaRPr lang="en-US" dirty="0"/>
            </a:p>
          </p:txBody>
        </p:sp>
        <p:sp>
          <p:nvSpPr>
            <p:cNvPr id="24587" name="Line 4"/>
            <p:cNvSpPr>
              <a:spLocks noChangeShapeType="1"/>
            </p:cNvSpPr>
            <p:nvPr/>
          </p:nvSpPr>
          <p:spPr bwMode="auto">
            <a:xfrm>
              <a:off x="2470" y="570"/>
              <a:ext cx="364" cy="0"/>
            </a:xfrm>
            <a:prstGeom prst="line">
              <a:avLst/>
            </a:prstGeom>
            <a:noFill/>
            <a:ln w="19050">
              <a:solidFill>
                <a:srgbClr val="000000"/>
              </a:solidFill>
              <a:round/>
              <a:headEnd/>
              <a:tailEnd/>
            </a:ln>
          </p:spPr>
          <p:txBody>
            <a:bodyPr lIns="0" tIns="0" rIns="0" bIns="0"/>
            <a:lstStyle/>
            <a:p>
              <a:endParaRPr lang="en-US" dirty="0"/>
            </a:p>
          </p:txBody>
        </p:sp>
        <p:sp>
          <p:nvSpPr>
            <p:cNvPr id="24588" name="Freeform 5"/>
            <p:cNvSpPr>
              <a:spLocks/>
            </p:cNvSpPr>
            <p:nvPr/>
          </p:nvSpPr>
          <p:spPr bwMode="auto">
            <a:xfrm>
              <a:off x="2821" y="559"/>
              <a:ext cx="51" cy="24"/>
            </a:xfrm>
            <a:custGeom>
              <a:avLst/>
              <a:gdLst>
                <a:gd name="T0" fmla="*/ 46 w 56"/>
                <a:gd name="T1" fmla="*/ 10 h 27"/>
                <a:gd name="T2" fmla="*/ 0 w 56"/>
                <a:gd name="T3" fmla="*/ 0 h 27"/>
                <a:gd name="T4" fmla="*/ 12 w 56"/>
                <a:gd name="T5" fmla="*/ 10 h 27"/>
                <a:gd name="T6" fmla="*/ 0 w 56"/>
                <a:gd name="T7" fmla="*/ 20 h 27"/>
                <a:gd name="T8" fmla="*/ 46 w 56"/>
                <a:gd name="T9" fmla="*/ 10 h 27"/>
                <a:gd name="T10" fmla="*/ 46 w 56"/>
                <a:gd name="T11" fmla="*/ 10 h 27"/>
                <a:gd name="T12" fmla="*/ 0 60000 65536"/>
                <a:gd name="T13" fmla="*/ 0 60000 65536"/>
                <a:gd name="T14" fmla="*/ 0 60000 65536"/>
                <a:gd name="T15" fmla="*/ 0 60000 65536"/>
                <a:gd name="T16" fmla="*/ 0 60000 65536"/>
                <a:gd name="T17" fmla="*/ 0 60000 65536"/>
                <a:gd name="T18" fmla="*/ 0 w 56"/>
                <a:gd name="T19" fmla="*/ 0 h 27"/>
                <a:gd name="T20" fmla="*/ 56 w 56"/>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56" h="27">
                  <a:moveTo>
                    <a:pt x="55" y="12"/>
                  </a:moveTo>
                  <a:lnTo>
                    <a:pt x="0" y="0"/>
                  </a:lnTo>
                  <a:lnTo>
                    <a:pt x="14" y="12"/>
                  </a:lnTo>
                  <a:lnTo>
                    <a:pt x="0" y="26"/>
                  </a:lnTo>
                  <a:lnTo>
                    <a:pt x="55"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5" name="Group 6"/>
            <p:cNvGrpSpPr>
              <a:grpSpLocks/>
            </p:cNvGrpSpPr>
            <p:nvPr/>
          </p:nvGrpSpPr>
          <p:grpSpPr bwMode="auto">
            <a:xfrm>
              <a:off x="3292" y="971"/>
              <a:ext cx="244" cy="237"/>
              <a:chOff x="3006" y="1683"/>
              <a:chExt cx="269" cy="268"/>
            </a:xfrm>
          </p:grpSpPr>
          <p:sp>
            <p:nvSpPr>
              <p:cNvPr id="24655" name="Freeform 7"/>
              <p:cNvSpPr>
                <a:spLocks/>
              </p:cNvSpPr>
              <p:nvPr/>
            </p:nvSpPr>
            <p:spPr bwMode="auto">
              <a:xfrm>
                <a:off x="3006" y="1683"/>
                <a:ext cx="269" cy="268"/>
              </a:xfrm>
              <a:custGeom>
                <a:avLst/>
                <a:gdLst>
                  <a:gd name="T0" fmla="*/ 268 w 269"/>
                  <a:gd name="T1" fmla="*/ 123 h 268"/>
                  <a:gd name="T2" fmla="*/ 264 w 269"/>
                  <a:gd name="T3" fmla="*/ 103 h 268"/>
                  <a:gd name="T4" fmla="*/ 259 w 269"/>
                  <a:gd name="T5" fmla="*/ 83 h 268"/>
                  <a:gd name="T6" fmla="*/ 250 w 269"/>
                  <a:gd name="T7" fmla="*/ 66 h 268"/>
                  <a:gd name="T8" fmla="*/ 237 w 269"/>
                  <a:gd name="T9" fmla="*/ 49 h 268"/>
                  <a:gd name="T10" fmla="*/ 225 w 269"/>
                  <a:gd name="T11" fmla="*/ 35 h 268"/>
                  <a:gd name="T12" fmla="*/ 209 w 269"/>
                  <a:gd name="T13" fmla="*/ 22 h 268"/>
                  <a:gd name="T14" fmla="*/ 192 w 269"/>
                  <a:gd name="T15" fmla="*/ 13 h 268"/>
                  <a:gd name="T16" fmla="*/ 174 w 269"/>
                  <a:gd name="T17" fmla="*/ 5 h 268"/>
                  <a:gd name="T18" fmla="*/ 154 w 269"/>
                  <a:gd name="T19" fmla="*/ 1 h 268"/>
                  <a:gd name="T20" fmla="*/ 134 w 269"/>
                  <a:gd name="T21" fmla="*/ 0 h 268"/>
                  <a:gd name="T22" fmla="*/ 114 w 269"/>
                  <a:gd name="T23" fmla="*/ 1 h 268"/>
                  <a:gd name="T24" fmla="*/ 94 w 269"/>
                  <a:gd name="T25" fmla="*/ 5 h 268"/>
                  <a:gd name="T26" fmla="*/ 76 w 269"/>
                  <a:gd name="T27" fmla="*/ 13 h 268"/>
                  <a:gd name="T28" fmla="*/ 59 w 269"/>
                  <a:gd name="T29" fmla="*/ 22 h 268"/>
                  <a:gd name="T30" fmla="*/ 43 w 269"/>
                  <a:gd name="T31" fmla="*/ 35 h 268"/>
                  <a:gd name="T32" fmla="*/ 30 w 269"/>
                  <a:gd name="T33" fmla="*/ 49 h 268"/>
                  <a:gd name="T34" fmla="*/ 17 w 269"/>
                  <a:gd name="T35" fmla="*/ 66 h 268"/>
                  <a:gd name="T36" fmla="*/ 10 w 269"/>
                  <a:gd name="T37" fmla="*/ 83 h 268"/>
                  <a:gd name="T38" fmla="*/ 3 w 269"/>
                  <a:gd name="T39" fmla="*/ 103 h 268"/>
                  <a:gd name="T40" fmla="*/ 1 w 269"/>
                  <a:gd name="T41" fmla="*/ 123 h 268"/>
                  <a:gd name="T42" fmla="*/ 1 w 269"/>
                  <a:gd name="T43" fmla="*/ 143 h 268"/>
                  <a:gd name="T44" fmla="*/ 3 w 269"/>
                  <a:gd name="T45" fmla="*/ 163 h 268"/>
                  <a:gd name="T46" fmla="*/ 10 w 269"/>
                  <a:gd name="T47" fmla="*/ 182 h 268"/>
                  <a:gd name="T48" fmla="*/ 17 w 269"/>
                  <a:gd name="T49" fmla="*/ 200 h 268"/>
                  <a:gd name="T50" fmla="*/ 30 w 269"/>
                  <a:gd name="T51" fmla="*/ 217 h 268"/>
                  <a:gd name="T52" fmla="*/ 43 w 269"/>
                  <a:gd name="T53" fmla="*/ 231 h 268"/>
                  <a:gd name="T54" fmla="*/ 59 w 269"/>
                  <a:gd name="T55" fmla="*/ 244 h 268"/>
                  <a:gd name="T56" fmla="*/ 76 w 269"/>
                  <a:gd name="T57" fmla="*/ 253 h 268"/>
                  <a:gd name="T58" fmla="*/ 94 w 269"/>
                  <a:gd name="T59" fmla="*/ 260 h 268"/>
                  <a:gd name="T60" fmla="*/ 114 w 269"/>
                  <a:gd name="T61" fmla="*/ 265 h 268"/>
                  <a:gd name="T62" fmla="*/ 134 w 269"/>
                  <a:gd name="T63" fmla="*/ 267 h 268"/>
                  <a:gd name="T64" fmla="*/ 154 w 269"/>
                  <a:gd name="T65" fmla="*/ 265 h 268"/>
                  <a:gd name="T66" fmla="*/ 174 w 269"/>
                  <a:gd name="T67" fmla="*/ 260 h 268"/>
                  <a:gd name="T68" fmla="*/ 192 w 269"/>
                  <a:gd name="T69" fmla="*/ 253 h 268"/>
                  <a:gd name="T70" fmla="*/ 209 w 269"/>
                  <a:gd name="T71" fmla="*/ 244 h 268"/>
                  <a:gd name="T72" fmla="*/ 225 w 269"/>
                  <a:gd name="T73" fmla="*/ 231 h 268"/>
                  <a:gd name="T74" fmla="*/ 237 w 269"/>
                  <a:gd name="T75" fmla="*/ 217 h 268"/>
                  <a:gd name="T76" fmla="*/ 250 w 269"/>
                  <a:gd name="T77" fmla="*/ 200 h 268"/>
                  <a:gd name="T78" fmla="*/ 259 w 269"/>
                  <a:gd name="T79" fmla="*/ 182 h 268"/>
                  <a:gd name="T80" fmla="*/ 264 w 269"/>
                  <a:gd name="T81" fmla="*/ 163 h 268"/>
                  <a:gd name="T82" fmla="*/ 268 w 269"/>
                  <a:gd name="T83" fmla="*/ 143 h 2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68"/>
                  <a:gd name="T128" fmla="*/ 269 w 269"/>
                  <a:gd name="T129" fmla="*/ 268 h 2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68">
                    <a:moveTo>
                      <a:pt x="268" y="133"/>
                    </a:moveTo>
                    <a:lnTo>
                      <a:pt x="268" y="123"/>
                    </a:lnTo>
                    <a:lnTo>
                      <a:pt x="267" y="113"/>
                    </a:lnTo>
                    <a:lnTo>
                      <a:pt x="264" y="103"/>
                    </a:lnTo>
                    <a:lnTo>
                      <a:pt x="262" y="92"/>
                    </a:lnTo>
                    <a:lnTo>
                      <a:pt x="259" y="83"/>
                    </a:lnTo>
                    <a:lnTo>
                      <a:pt x="255" y="75"/>
                    </a:lnTo>
                    <a:lnTo>
                      <a:pt x="250" y="66"/>
                    </a:lnTo>
                    <a:lnTo>
                      <a:pt x="244" y="57"/>
                    </a:lnTo>
                    <a:lnTo>
                      <a:pt x="237" y="49"/>
                    </a:lnTo>
                    <a:lnTo>
                      <a:pt x="232" y="42"/>
                    </a:lnTo>
                    <a:lnTo>
                      <a:pt x="225" y="35"/>
                    </a:lnTo>
                    <a:lnTo>
                      <a:pt x="217" y="28"/>
                    </a:lnTo>
                    <a:lnTo>
                      <a:pt x="209" y="22"/>
                    </a:lnTo>
                    <a:lnTo>
                      <a:pt x="201" y="17"/>
                    </a:lnTo>
                    <a:lnTo>
                      <a:pt x="192" y="13"/>
                    </a:lnTo>
                    <a:lnTo>
                      <a:pt x="183" y="8"/>
                    </a:lnTo>
                    <a:lnTo>
                      <a:pt x="174" y="5"/>
                    </a:lnTo>
                    <a:lnTo>
                      <a:pt x="164" y="2"/>
                    </a:lnTo>
                    <a:lnTo>
                      <a:pt x="154" y="1"/>
                    </a:lnTo>
                    <a:lnTo>
                      <a:pt x="142" y="0"/>
                    </a:lnTo>
                    <a:lnTo>
                      <a:pt x="134" y="0"/>
                    </a:lnTo>
                    <a:lnTo>
                      <a:pt x="124" y="0"/>
                    </a:lnTo>
                    <a:lnTo>
                      <a:pt x="114" y="1"/>
                    </a:lnTo>
                    <a:lnTo>
                      <a:pt x="104" y="2"/>
                    </a:lnTo>
                    <a:lnTo>
                      <a:pt x="94" y="5"/>
                    </a:lnTo>
                    <a:lnTo>
                      <a:pt x="85" y="8"/>
                    </a:lnTo>
                    <a:lnTo>
                      <a:pt x="76" y="13"/>
                    </a:lnTo>
                    <a:lnTo>
                      <a:pt x="67" y="17"/>
                    </a:lnTo>
                    <a:lnTo>
                      <a:pt x="59" y="22"/>
                    </a:lnTo>
                    <a:lnTo>
                      <a:pt x="52" y="28"/>
                    </a:lnTo>
                    <a:lnTo>
                      <a:pt x="43" y="35"/>
                    </a:lnTo>
                    <a:lnTo>
                      <a:pt x="36" y="42"/>
                    </a:lnTo>
                    <a:lnTo>
                      <a:pt x="30" y="49"/>
                    </a:lnTo>
                    <a:lnTo>
                      <a:pt x="24" y="57"/>
                    </a:lnTo>
                    <a:lnTo>
                      <a:pt x="17" y="66"/>
                    </a:lnTo>
                    <a:lnTo>
                      <a:pt x="12" y="75"/>
                    </a:lnTo>
                    <a:lnTo>
                      <a:pt x="10" y="83"/>
                    </a:lnTo>
                    <a:lnTo>
                      <a:pt x="6" y="92"/>
                    </a:lnTo>
                    <a:lnTo>
                      <a:pt x="3" y="103"/>
                    </a:lnTo>
                    <a:lnTo>
                      <a:pt x="1" y="113"/>
                    </a:lnTo>
                    <a:lnTo>
                      <a:pt x="1" y="123"/>
                    </a:lnTo>
                    <a:lnTo>
                      <a:pt x="0" y="133"/>
                    </a:lnTo>
                    <a:lnTo>
                      <a:pt x="1" y="143"/>
                    </a:lnTo>
                    <a:lnTo>
                      <a:pt x="1" y="153"/>
                    </a:lnTo>
                    <a:lnTo>
                      <a:pt x="3" y="163"/>
                    </a:lnTo>
                    <a:lnTo>
                      <a:pt x="6" y="173"/>
                    </a:lnTo>
                    <a:lnTo>
                      <a:pt x="10" y="182"/>
                    </a:lnTo>
                    <a:lnTo>
                      <a:pt x="12" y="191"/>
                    </a:lnTo>
                    <a:lnTo>
                      <a:pt x="17" y="200"/>
                    </a:lnTo>
                    <a:lnTo>
                      <a:pt x="24" y="209"/>
                    </a:lnTo>
                    <a:lnTo>
                      <a:pt x="30" y="217"/>
                    </a:lnTo>
                    <a:lnTo>
                      <a:pt x="36" y="225"/>
                    </a:lnTo>
                    <a:lnTo>
                      <a:pt x="43" y="231"/>
                    </a:lnTo>
                    <a:lnTo>
                      <a:pt x="52" y="237"/>
                    </a:lnTo>
                    <a:lnTo>
                      <a:pt x="59" y="244"/>
                    </a:lnTo>
                    <a:lnTo>
                      <a:pt x="67" y="249"/>
                    </a:lnTo>
                    <a:lnTo>
                      <a:pt x="76" y="253"/>
                    </a:lnTo>
                    <a:lnTo>
                      <a:pt x="85" y="257"/>
                    </a:lnTo>
                    <a:lnTo>
                      <a:pt x="94" y="260"/>
                    </a:lnTo>
                    <a:lnTo>
                      <a:pt x="104" y="264"/>
                    </a:lnTo>
                    <a:lnTo>
                      <a:pt x="114" y="265"/>
                    </a:lnTo>
                    <a:lnTo>
                      <a:pt x="124" y="266"/>
                    </a:lnTo>
                    <a:lnTo>
                      <a:pt x="134" y="267"/>
                    </a:lnTo>
                    <a:lnTo>
                      <a:pt x="142" y="266"/>
                    </a:lnTo>
                    <a:lnTo>
                      <a:pt x="154" y="265"/>
                    </a:lnTo>
                    <a:lnTo>
                      <a:pt x="164" y="264"/>
                    </a:lnTo>
                    <a:lnTo>
                      <a:pt x="174" y="260"/>
                    </a:lnTo>
                    <a:lnTo>
                      <a:pt x="183" y="257"/>
                    </a:lnTo>
                    <a:lnTo>
                      <a:pt x="192" y="253"/>
                    </a:lnTo>
                    <a:lnTo>
                      <a:pt x="201" y="249"/>
                    </a:lnTo>
                    <a:lnTo>
                      <a:pt x="209" y="244"/>
                    </a:lnTo>
                    <a:lnTo>
                      <a:pt x="217" y="237"/>
                    </a:lnTo>
                    <a:lnTo>
                      <a:pt x="225" y="231"/>
                    </a:lnTo>
                    <a:lnTo>
                      <a:pt x="232" y="225"/>
                    </a:lnTo>
                    <a:lnTo>
                      <a:pt x="237" y="217"/>
                    </a:lnTo>
                    <a:lnTo>
                      <a:pt x="244" y="209"/>
                    </a:lnTo>
                    <a:lnTo>
                      <a:pt x="250" y="200"/>
                    </a:lnTo>
                    <a:lnTo>
                      <a:pt x="255" y="191"/>
                    </a:lnTo>
                    <a:lnTo>
                      <a:pt x="259" y="182"/>
                    </a:lnTo>
                    <a:lnTo>
                      <a:pt x="262" y="173"/>
                    </a:lnTo>
                    <a:lnTo>
                      <a:pt x="264" y="163"/>
                    </a:lnTo>
                    <a:lnTo>
                      <a:pt x="267" y="153"/>
                    </a:lnTo>
                    <a:lnTo>
                      <a:pt x="268" y="143"/>
                    </a:lnTo>
                    <a:lnTo>
                      <a:pt x="268" y="133"/>
                    </a:lnTo>
                  </a:path>
                </a:pathLst>
              </a:custGeom>
              <a:noFill/>
              <a:ln w="19050">
                <a:solidFill>
                  <a:srgbClr val="000000"/>
                </a:solidFill>
                <a:round/>
                <a:headEnd/>
                <a:tailEnd/>
              </a:ln>
            </p:spPr>
            <p:txBody>
              <a:bodyPr lIns="0" tIns="0" rIns="0" bIns="0"/>
              <a:lstStyle/>
              <a:p>
                <a:endParaRPr lang="en-US" dirty="0"/>
              </a:p>
            </p:txBody>
          </p:sp>
          <p:sp>
            <p:nvSpPr>
              <p:cNvPr id="24656" name="Freeform 8"/>
              <p:cNvSpPr>
                <a:spLocks/>
              </p:cNvSpPr>
              <p:nvPr/>
            </p:nvSpPr>
            <p:spPr bwMode="auto">
              <a:xfrm>
                <a:off x="3044" y="1743"/>
                <a:ext cx="93" cy="47"/>
              </a:xfrm>
              <a:custGeom>
                <a:avLst/>
                <a:gdLst>
                  <a:gd name="T0" fmla="*/ 0 w 93"/>
                  <a:gd name="T1" fmla="*/ 46 h 47"/>
                  <a:gd name="T2" fmla="*/ 0 w 93"/>
                  <a:gd name="T3" fmla="*/ 46 h 47"/>
                  <a:gd name="T4" fmla="*/ 0 w 93"/>
                  <a:gd name="T5" fmla="*/ 43 h 47"/>
                  <a:gd name="T6" fmla="*/ 0 w 93"/>
                  <a:gd name="T7" fmla="*/ 40 h 47"/>
                  <a:gd name="T8" fmla="*/ 1 w 93"/>
                  <a:gd name="T9" fmla="*/ 37 h 47"/>
                  <a:gd name="T10" fmla="*/ 1 w 93"/>
                  <a:gd name="T11" fmla="*/ 35 h 47"/>
                  <a:gd name="T12" fmla="*/ 3 w 93"/>
                  <a:gd name="T13" fmla="*/ 31 h 47"/>
                  <a:gd name="T14" fmla="*/ 4 w 93"/>
                  <a:gd name="T15" fmla="*/ 29 h 47"/>
                  <a:gd name="T16" fmla="*/ 5 w 93"/>
                  <a:gd name="T17" fmla="*/ 26 h 47"/>
                  <a:gd name="T18" fmla="*/ 6 w 93"/>
                  <a:gd name="T19" fmla="*/ 23 h 47"/>
                  <a:gd name="T20" fmla="*/ 7 w 93"/>
                  <a:gd name="T21" fmla="*/ 21 h 47"/>
                  <a:gd name="T22" fmla="*/ 9 w 93"/>
                  <a:gd name="T23" fmla="*/ 19 h 47"/>
                  <a:gd name="T24" fmla="*/ 11 w 93"/>
                  <a:gd name="T25" fmla="*/ 17 h 47"/>
                  <a:gd name="T26" fmla="*/ 14 w 93"/>
                  <a:gd name="T27" fmla="*/ 15 h 47"/>
                  <a:gd name="T28" fmla="*/ 15 w 93"/>
                  <a:gd name="T29" fmla="*/ 13 h 47"/>
                  <a:gd name="T30" fmla="*/ 16 w 93"/>
                  <a:gd name="T31" fmla="*/ 10 h 47"/>
                  <a:gd name="T32" fmla="*/ 20 w 93"/>
                  <a:gd name="T33" fmla="*/ 10 h 47"/>
                  <a:gd name="T34" fmla="*/ 22 w 93"/>
                  <a:gd name="T35" fmla="*/ 7 h 47"/>
                  <a:gd name="T36" fmla="*/ 25 w 93"/>
                  <a:gd name="T37" fmla="*/ 6 h 47"/>
                  <a:gd name="T38" fmla="*/ 27 w 93"/>
                  <a:gd name="T39" fmla="*/ 5 h 47"/>
                  <a:gd name="T40" fmla="*/ 30 w 93"/>
                  <a:gd name="T41" fmla="*/ 3 h 47"/>
                  <a:gd name="T42" fmla="*/ 32 w 93"/>
                  <a:gd name="T43" fmla="*/ 2 h 47"/>
                  <a:gd name="T44" fmla="*/ 34 w 93"/>
                  <a:gd name="T45" fmla="*/ 2 h 47"/>
                  <a:gd name="T46" fmla="*/ 38 w 93"/>
                  <a:gd name="T47" fmla="*/ 0 h 47"/>
                  <a:gd name="T48" fmla="*/ 40 w 93"/>
                  <a:gd name="T49" fmla="*/ 0 h 47"/>
                  <a:gd name="T50" fmla="*/ 43 w 93"/>
                  <a:gd name="T51" fmla="*/ 0 h 47"/>
                  <a:gd name="T52" fmla="*/ 45 w 93"/>
                  <a:gd name="T53" fmla="*/ 0 h 47"/>
                  <a:gd name="T54" fmla="*/ 49 w 93"/>
                  <a:gd name="T55" fmla="*/ 0 h 47"/>
                  <a:gd name="T56" fmla="*/ 52 w 93"/>
                  <a:gd name="T57" fmla="*/ 0 h 47"/>
                  <a:gd name="T58" fmla="*/ 54 w 93"/>
                  <a:gd name="T59" fmla="*/ 0 h 47"/>
                  <a:gd name="T60" fmla="*/ 58 w 93"/>
                  <a:gd name="T61" fmla="*/ 2 h 47"/>
                  <a:gd name="T62" fmla="*/ 61 w 93"/>
                  <a:gd name="T63" fmla="*/ 2 h 47"/>
                  <a:gd name="T64" fmla="*/ 63 w 93"/>
                  <a:gd name="T65" fmla="*/ 3 h 47"/>
                  <a:gd name="T66" fmla="*/ 66 w 93"/>
                  <a:gd name="T67" fmla="*/ 5 h 47"/>
                  <a:gd name="T68" fmla="*/ 68 w 93"/>
                  <a:gd name="T69" fmla="*/ 6 h 47"/>
                  <a:gd name="T70" fmla="*/ 71 w 93"/>
                  <a:gd name="T71" fmla="*/ 7 h 47"/>
                  <a:gd name="T72" fmla="*/ 73 w 93"/>
                  <a:gd name="T73" fmla="*/ 10 h 47"/>
                  <a:gd name="T74" fmla="*/ 76 w 93"/>
                  <a:gd name="T75" fmla="*/ 10 h 47"/>
                  <a:gd name="T76" fmla="*/ 77 w 93"/>
                  <a:gd name="T77" fmla="*/ 13 h 47"/>
                  <a:gd name="T78" fmla="*/ 80 w 93"/>
                  <a:gd name="T79" fmla="*/ 15 h 47"/>
                  <a:gd name="T80" fmla="*/ 82 w 93"/>
                  <a:gd name="T81" fmla="*/ 17 h 47"/>
                  <a:gd name="T82" fmla="*/ 84 w 93"/>
                  <a:gd name="T83" fmla="*/ 19 h 47"/>
                  <a:gd name="T84" fmla="*/ 85 w 93"/>
                  <a:gd name="T85" fmla="*/ 21 h 47"/>
                  <a:gd name="T86" fmla="*/ 87 w 93"/>
                  <a:gd name="T87" fmla="*/ 23 h 47"/>
                  <a:gd name="T88" fmla="*/ 88 w 93"/>
                  <a:gd name="T89" fmla="*/ 26 h 47"/>
                  <a:gd name="T90" fmla="*/ 88 w 93"/>
                  <a:gd name="T91" fmla="*/ 29 h 47"/>
                  <a:gd name="T92" fmla="*/ 91 w 93"/>
                  <a:gd name="T93" fmla="*/ 31 h 47"/>
                  <a:gd name="T94" fmla="*/ 91 w 93"/>
                  <a:gd name="T95" fmla="*/ 35 h 47"/>
                  <a:gd name="T96" fmla="*/ 92 w 93"/>
                  <a:gd name="T97" fmla="*/ 37 h 47"/>
                  <a:gd name="T98" fmla="*/ 92 w 93"/>
                  <a:gd name="T99" fmla="*/ 40 h 47"/>
                  <a:gd name="T100" fmla="*/ 92 w 93"/>
                  <a:gd name="T101" fmla="*/ 43 h 47"/>
                  <a:gd name="T102" fmla="*/ 92 w 93"/>
                  <a:gd name="T103" fmla="*/ 46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7"/>
                  <a:gd name="T158" fmla="*/ 93 w 93"/>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7">
                    <a:moveTo>
                      <a:pt x="0" y="46"/>
                    </a:moveTo>
                    <a:lnTo>
                      <a:pt x="0" y="46"/>
                    </a:lnTo>
                    <a:lnTo>
                      <a:pt x="0" y="43"/>
                    </a:lnTo>
                    <a:lnTo>
                      <a:pt x="0" y="40"/>
                    </a:lnTo>
                    <a:lnTo>
                      <a:pt x="1" y="37"/>
                    </a:lnTo>
                    <a:lnTo>
                      <a:pt x="1" y="35"/>
                    </a:lnTo>
                    <a:lnTo>
                      <a:pt x="3" y="31"/>
                    </a:lnTo>
                    <a:lnTo>
                      <a:pt x="4" y="29"/>
                    </a:lnTo>
                    <a:lnTo>
                      <a:pt x="5" y="26"/>
                    </a:lnTo>
                    <a:lnTo>
                      <a:pt x="6" y="23"/>
                    </a:lnTo>
                    <a:lnTo>
                      <a:pt x="7" y="21"/>
                    </a:lnTo>
                    <a:lnTo>
                      <a:pt x="9" y="19"/>
                    </a:lnTo>
                    <a:lnTo>
                      <a:pt x="11" y="17"/>
                    </a:lnTo>
                    <a:lnTo>
                      <a:pt x="14" y="15"/>
                    </a:lnTo>
                    <a:lnTo>
                      <a:pt x="15" y="13"/>
                    </a:lnTo>
                    <a:lnTo>
                      <a:pt x="16" y="10"/>
                    </a:lnTo>
                    <a:lnTo>
                      <a:pt x="20" y="10"/>
                    </a:lnTo>
                    <a:lnTo>
                      <a:pt x="22" y="7"/>
                    </a:lnTo>
                    <a:lnTo>
                      <a:pt x="25" y="6"/>
                    </a:lnTo>
                    <a:lnTo>
                      <a:pt x="27" y="5"/>
                    </a:lnTo>
                    <a:lnTo>
                      <a:pt x="30" y="3"/>
                    </a:lnTo>
                    <a:lnTo>
                      <a:pt x="32" y="2"/>
                    </a:lnTo>
                    <a:lnTo>
                      <a:pt x="34" y="2"/>
                    </a:lnTo>
                    <a:lnTo>
                      <a:pt x="38" y="0"/>
                    </a:lnTo>
                    <a:lnTo>
                      <a:pt x="40" y="0"/>
                    </a:lnTo>
                    <a:lnTo>
                      <a:pt x="43" y="0"/>
                    </a:lnTo>
                    <a:lnTo>
                      <a:pt x="45" y="0"/>
                    </a:lnTo>
                    <a:lnTo>
                      <a:pt x="49" y="0"/>
                    </a:lnTo>
                    <a:lnTo>
                      <a:pt x="52" y="0"/>
                    </a:lnTo>
                    <a:lnTo>
                      <a:pt x="54" y="0"/>
                    </a:lnTo>
                    <a:lnTo>
                      <a:pt x="58" y="2"/>
                    </a:lnTo>
                    <a:lnTo>
                      <a:pt x="61" y="2"/>
                    </a:lnTo>
                    <a:lnTo>
                      <a:pt x="63" y="3"/>
                    </a:lnTo>
                    <a:lnTo>
                      <a:pt x="66" y="5"/>
                    </a:lnTo>
                    <a:lnTo>
                      <a:pt x="68" y="6"/>
                    </a:lnTo>
                    <a:lnTo>
                      <a:pt x="71" y="7"/>
                    </a:lnTo>
                    <a:lnTo>
                      <a:pt x="73" y="10"/>
                    </a:lnTo>
                    <a:lnTo>
                      <a:pt x="76" y="10"/>
                    </a:lnTo>
                    <a:lnTo>
                      <a:pt x="77" y="13"/>
                    </a:lnTo>
                    <a:lnTo>
                      <a:pt x="80" y="15"/>
                    </a:lnTo>
                    <a:lnTo>
                      <a:pt x="82" y="17"/>
                    </a:lnTo>
                    <a:lnTo>
                      <a:pt x="84" y="19"/>
                    </a:lnTo>
                    <a:lnTo>
                      <a:pt x="85" y="21"/>
                    </a:lnTo>
                    <a:lnTo>
                      <a:pt x="87" y="23"/>
                    </a:lnTo>
                    <a:lnTo>
                      <a:pt x="88" y="26"/>
                    </a:lnTo>
                    <a:lnTo>
                      <a:pt x="88" y="29"/>
                    </a:lnTo>
                    <a:lnTo>
                      <a:pt x="91" y="31"/>
                    </a:lnTo>
                    <a:lnTo>
                      <a:pt x="91" y="35"/>
                    </a:lnTo>
                    <a:lnTo>
                      <a:pt x="92" y="37"/>
                    </a:lnTo>
                    <a:lnTo>
                      <a:pt x="92" y="40"/>
                    </a:lnTo>
                    <a:lnTo>
                      <a:pt x="92" y="43"/>
                    </a:lnTo>
                    <a:lnTo>
                      <a:pt x="92" y="46"/>
                    </a:lnTo>
                  </a:path>
                </a:pathLst>
              </a:custGeom>
              <a:noFill/>
              <a:ln w="19050">
                <a:solidFill>
                  <a:srgbClr val="000000"/>
                </a:solidFill>
                <a:round/>
                <a:headEnd/>
                <a:tailEnd/>
              </a:ln>
            </p:spPr>
            <p:txBody>
              <a:bodyPr lIns="0" tIns="0" rIns="0" bIns="0"/>
              <a:lstStyle/>
              <a:p>
                <a:endParaRPr lang="en-US" dirty="0"/>
              </a:p>
            </p:txBody>
          </p:sp>
          <p:sp>
            <p:nvSpPr>
              <p:cNvPr id="24657" name="Freeform 9"/>
              <p:cNvSpPr>
                <a:spLocks/>
              </p:cNvSpPr>
              <p:nvPr/>
            </p:nvSpPr>
            <p:spPr bwMode="auto">
              <a:xfrm>
                <a:off x="3136" y="1789"/>
                <a:ext cx="93" cy="47"/>
              </a:xfrm>
              <a:custGeom>
                <a:avLst/>
                <a:gdLst>
                  <a:gd name="T0" fmla="*/ 0 w 93"/>
                  <a:gd name="T1" fmla="*/ 0 h 47"/>
                  <a:gd name="T2" fmla="*/ 0 w 93"/>
                  <a:gd name="T3" fmla="*/ 0 h 47"/>
                  <a:gd name="T4" fmla="*/ 0 w 93"/>
                  <a:gd name="T5" fmla="*/ 4 h 47"/>
                  <a:gd name="T6" fmla="*/ 0 w 93"/>
                  <a:gd name="T7" fmla="*/ 6 h 47"/>
                  <a:gd name="T8" fmla="*/ 1 w 93"/>
                  <a:gd name="T9" fmla="*/ 9 h 47"/>
                  <a:gd name="T10" fmla="*/ 2 w 93"/>
                  <a:gd name="T11" fmla="*/ 12 h 47"/>
                  <a:gd name="T12" fmla="*/ 2 w 93"/>
                  <a:gd name="T13" fmla="*/ 15 h 47"/>
                  <a:gd name="T14" fmla="*/ 4 w 93"/>
                  <a:gd name="T15" fmla="*/ 17 h 47"/>
                  <a:gd name="T16" fmla="*/ 4 w 93"/>
                  <a:gd name="T17" fmla="*/ 20 h 47"/>
                  <a:gd name="T18" fmla="*/ 6 w 93"/>
                  <a:gd name="T19" fmla="*/ 23 h 47"/>
                  <a:gd name="T20" fmla="*/ 7 w 93"/>
                  <a:gd name="T21" fmla="*/ 25 h 47"/>
                  <a:gd name="T22" fmla="*/ 9 w 93"/>
                  <a:gd name="T23" fmla="*/ 27 h 47"/>
                  <a:gd name="T24" fmla="*/ 11 w 93"/>
                  <a:gd name="T25" fmla="*/ 29 h 47"/>
                  <a:gd name="T26" fmla="*/ 12 w 93"/>
                  <a:gd name="T27" fmla="*/ 32 h 47"/>
                  <a:gd name="T28" fmla="*/ 16 w 93"/>
                  <a:gd name="T29" fmla="*/ 33 h 47"/>
                  <a:gd name="T30" fmla="*/ 17 w 93"/>
                  <a:gd name="T31" fmla="*/ 35 h 47"/>
                  <a:gd name="T32" fmla="*/ 18 w 93"/>
                  <a:gd name="T33" fmla="*/ 37 h 47"/>
                  <a:gd name="T34" fmla="*/ 21 w 93"/>
                  <a:gd name="T35" fmla="*/ 39 h 47"/>
                  <a:gd name="T36" fmla="*/ 24 w 93"/>
                  <a:gd name="T37" fmla="*/ 40 h 47"/>
                  <a:gd name="T38" fmla="*/ 27 w 93"/>
                  <a:gd name="T39" fmla="*/ 42 h 47"/>
                  <a:gd name="T40" fmla="*/ 29 w 93"/>
                  <a:gd name="T41" fmla="*/ 43 h 47"/>
                  <a:gd name="T42" fmla="*/ 31 w 93"/>
                  <a:gd name="T43" fmla="*/ 43 h 47"/>
                  <a:gd name="T44" fmla="*/ 34 w 93"/>
                  <a:gd name="T45" fmla="*/ 45 h 47"/>
                  <a:gd name="T46" fmla="*/ 38 w 93"/>
                  <a:gd name="T47" fmla="*/ 45 h 47"/>
                  <a:gd name="T48" fmla="*/ 40 w 93"/>
                  <a:gd name="T49" fmla="*/ 46 h 47"/>
                  <a:gd name="T50" fmla="*/ 44 w 93"/>
                  <a:gd name="T51" fmla="*/ 46 h 47"/>
                  <a:gd name="T52" fmla="*/ 46 w 93"/>
                  <a:gd name="T53" fmla="*/ 46 h 47"/>
                  <a:gd name="T54" fmla="*/ 49 w 93"/>
                  <a:gd name="T55" fmla="*/ 46 h 47"/>
                  <a:gd name="T56" fmla="*/ 51 w 93"/>
                  <a:gd name="T57" fmla="*/ 46 h 47"/>
                  <a:gd name="T58" fmla="*/ 54 w 93"/>
                  <a:gd name="T59" fmla="*/ 45 h 47"/>
                  <a:gd name="T60" fmla="*/ 59 w 93"/>
                  <a:gd name="T61" fmla="*/ 45 h 47"/>
                  <a:gd name="T62" fmla="*/ 60 w 93"/>
                  <a:gd name="T63" fmla="*/ 43 h 47"/>
                  <a:gd name="T64" fmla="*/ 64 w 93"/>
                  <a:gd name="T65" fmla="*/ 43 h 47"/>
                  <a:gd name="T66" fmla="*/ 65 w 93"/>
                  <a:gd name="T67" fmla="*/ 42 h 47"/>
                  <a:gd name="T68" fmla="*/ 68 w 93"/>
                  <a:gd name="T69" fmla="*/ 40 h 47"/>
                  <a:gd name="T70" fmla="*/ 71 w 93"/>
                  <a:gd name="T71" fmla="*/ 39 h 47"/>
                  <a:gd name="T72" fmla="*/ 72 w 93"/>
                  <a:gd name="T73" fmla="*/ 37 h 47"/>
                  <a:gd name="T74" fmla="*/ 76 w 93"/>
                  <a:gd name="T75" fmla="*/ 35 h 47"/>
                  <a:gd name="T76" fmla="*/ 78 w 93"/>
                  <a:gd name="T77" fmla="*/ 33 h 47"/>
                  <a:gd name="T78" fmla="*/ 79 w 93"/>
                  <a:gd name="T79" fmla="*/ 32 h 47"/>
                  <a:gd name="T80" fmla="*/ 81 w 93"/>
                  <a:gd name="T81" fmla="*/ 29 h 47"/>
                  <a:gd name="T82" fmla="*/ 83 w 93"/>
                  <a:gd name="T83" fmla="*/ 27 h 47"/>
                  <a:gd name="T84" fmla="*/ 84 w 93"/>
                  <a:gd name="T85" fmla="*/ 25 h 47"/>
                  <a:gd name="T86" fmla="*/ 86 w 93"/>
                  <a:gd name="T87" fmla="*/ 23 h 47"/>
                  <a:gd name="T88" fmla="*/ 87 w 93"/>
                  <a:gd name="T89" fmla="*/ 20 h 47"/>
                  <a:gd name="T90" fmla="*/ 88 w 93"/>
                  <a:gd name="T91" fmla="*/ 17 h 47"/>
                  <a:gd name="T92" fmla="*/ 90 w 93"/>
                  <a:gd name="T93" fmla="*/ 15 h 47"/>
                  <a:gd name="T94" fmla="*/ 90 w 93"/>
                  <a:gd name="T95" fmla="*/ 12 h 47"/>
                  <a:gd name="T96" fmla="*/ 91 w 93"/>
                  <a:gd name="T97" fmla="*/ 9 h 47"/>
                  <a:gd name="T98" fmla="*/ 92 w 93"/>
                  <a:gd name="T99" fmla="*/ 6 h 47"/>
                  <a:gd name="T100" fmla="*/ 92 w 93"/>
                  <a:gd name="T101" fmla="*/ 4 h 47"/>
                  <a:gd name="T102" fmla="*/ 92 w 93"/>
                  <a:gd name="T103" fmla="*/ 0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7"/>
                  <a:gd name="T158" fmla="*/ 93 w 93"/>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7">
                    <a:moveTo>
                      <a:pt x="0" y="0"/>
                    </a:moveTo>
                    <a:lnTo>
                      <a:pt x="0" y="0"/>
                    </a:lnTo>
                    <a:lnTo>
                      <a:pt x="0" y="4"/>
                    </a:lnTo>
                    <a:lnTo>
                      <a:pt x="0" y="6"/>
                    </a:lnTo>
                    <a:lnTo>
                      <a:pt x="1" y="9"/>
                    </a:lnTo>
                    <a:lnTo>
                      <a:pt x="2" y="12"/>
                    </a:lnTo>
                    <a:lnTo>
                      <a:pt x="2" y="15"/>
                    </a:lnTo>
                    <a:lnTo>
                      <a:pt x="4" y="17"/>
                    </a:lnTo>
                    <a:lnTo>
                      <a:pt x="4" y="20"/>
                    </a:lnTo>
                    <a:lnTo>
                      <a:pt x="6" y="23"/>
                    </a:lnTo>
                    <a:lnTo>
                      <a:pt x="7" y="25"/>
                    </a:lnTo>
                    <a:lnTo>
                      <a:pt x="9" y="27"/>
                    </a:lnTo>
                    <a:lnTo>
                      <a:pt x="11" y="29"/>
                    </a:lnTo>
                    <a:lnTo>
                      <a:pt x="12" y="32"/>
                    </a:lnTo>
                    <a:lnTo>
                      <a:pt x="16" y="33"/>
                    </a:lnTo>
                    <a:lnTo>
                      <a:pt x="17" y="35"/>
                    </a:lnTo>
                    <a:lnTo>
                      <a:pt x="18" y="37"/>
                    </a:lnTo>
                    <a:lnTo>
                      <a:pt x="21" y="39"/>
                    </a:lnTo>
                    <a:lnTo>
                      <a:pt x="24" y="40"/>
                    </a:lnTo>
                    <a:lnTo>
                      <a:pt x="27" y="42"/>
                    </a:lnTo>
                    <a:lnTo>
                      <a:pt x="29" y="43"/>
                    </a:lnTo>
                    <a:lnTo>
                      <a:pt x="31" y="43"/>
                    </a:lnTo>
                    <a:lnTo>
                      <a:pt x="34" y="45"/>
                    </a:lnTo>
                    <a:lnTo>
                      <a:pt x="38" y="45"/>
                    </a:lnTo>
                    <a:lnTo>
                      <a:pt x="40" y="46"/>
                    </a:lnTo>
                    <a:lnTo>
                      <a:pt x="44" y="46"/>
                    </a:lnTo>
                    <a:lnTo>
                      <a:pt x="46" y="46"/>
                    </a:lnTo>
                    <a:lnTo>
                      <a:pt x="49" y="46"/>
                    </a:lnTo>
                    <a:lnTo>
                      <a:pt x="51" y="46"/>
                    </a:lnTo>
                    <a:lnTo>
                      <a:pt x="54" y="45"/>
                    </a:lnTo>
                    <a:lnTo>
                      <a:pt x="59" y="45"/>
                    </a:lnTo>
                    <a:lnTo>
                      <a:pt x="60" y="43"/>
                    </a:lnTo>
                    <a:lnTo>
                      <a:pt x="64" y="43"/>
                    </a:lnTo>
                    <a:lnTo>
                      <a:pt x="65" y="42"/>
                    </a:lnTo>
                    <a:lnTo>
                      <a:pt x="68" y="40"/>
                    </a:lnTo>
                    <a:lnTo>
                      <a:pt x="71" y="39"/>
                    </a:lnTo>
                    <a:lnTo>
                      <a:pt x="72" y="37"/>
                    </a:lnTo>
                    <a:lnTo>
                      <a:pt x="76" y="35"/>
                    </a:lnTo>
                    <a:lnTo>
                      <a:pt x="78" y="33"/>
                    </a:lnTo>
                    <a:lnTo>
                      <a:pt x="79" y="32"/>
                    </a:lnTo>
                    <a:lnTo>
                      <a:pt x="81" y="29"/>
                    </a:lnTo>
                    <a:lnTo>
                      <a:pt x="83" y="27"/>
                    </a:lnTo>
                    <a:lnTo>
                      <a:pt x="84" y="25"/>
                    </a:lnTo>
                    <a:lnTo>
                      <a:pt x="86" y="23"/>
                    </a:lnTo>
                    <a:lnTo>
                      <a:pt x="87" y="20"/>
                    </a:lnTo>
                    <a:lnTo>
                      <a:pt x="88" y="17"/>
                    </a:lnTo>
                    <a:lnTo>
                      <a:pt x="90" y="15"/>
                    </a:lnTo>
                    <a:lnTo>
                      <a:pt x="90" y="12"/>
                    </a:lnTo>
                    <a:lnTo>
                      <a:pt x="91" y="9"/>
                    </a:lnTo>
                    <a:lnTo>
                      <a:pt x="92" y="6"/>
                    </a:lnTo>
                    <a:lnTo>
                      <a:pt x="92" y="4"/>
                    </a:lnTo>
                    <a:lnTo>
                      <a:pt x="92" y="0"/>
                    </a:lnTo>
                  </a:path>
                </a:pathLst>
              </a:custGeom>
              <a:noFill/>
              <a:ln w="19050">
                <a:solidFill>
                  <a:srgbClr val="000000"/>
                </a:solidFill>
                <a:round/>
                <a:headEnd/>
                <a:tailEnd/>
              </a:ln>
            </p:spPr>
            <p:txBody>
              <a:bodyPr lIns="0" tIns="0" rIns="0" bIns="0"/>
              <a:lstStyle/>
              <a:p>
                <a:endParaRPr lang="en-US" dirty="0"/>
              </a:p>
            </p:txBody>
          </p:sp>
        </p:grpSp>
        <p:grpSp>
          <p:nvGrpSpPr>
            <p:cNvPr id="6" name="Group 10"/>
            <p:cNvGrpSpPr>
              <a:grpSpLocks/>
            </p:cNvGrpSpPr>
            <p:nvPr/>
          </p:nvGrpSpPr>
          <p:grpSpPr bwMode="auto">
            <a:xfrm>
              <a:off x="4025" y="944"/>
              <a:ext cx="323" cy="279"/>
              <a:chOff x="3813" y="1652"/>
              <a:chExt cx="355" cy="316"/>
            </a:xfrm>
          </p:grpSpPr>
          <p:sp>
            <p:nvSpPr>
              <p:cNvPr id="24653" name="Freeform 11"/>
              <p:cNvSpPr>
                <a:spLocks/>
              </p:cNvSpPr>
              <p:nvPr/>
            </p:nvSpPr>
            <p:spPr bwMode="auto">
              <a:xfrm>
                <a:off x="3813" y="1652"/>
                <a:ext cx="355" cy="316"/>
              </a:xfrm>
              <a:custGeom>
                <a:avLst/>
                <a:gdLst>
                  <a:gd name="T0" fmla="*/ 354 w 355"/>
                  <a:gd name="T1" fmla="*/ 0 h 316"/>
                  <a:gd name="T2" fmla="*/ 354 w 355"/>
                  <a:gd name="T3" fmla="*/ 315 h 316"/>
                  <a:gd name="T4" fmla="*/ 0 w 355"/>
                  <a:gd name="T5" fmla="*/ 315 h 316"/>
                  <a:gd name="T6" fmla="*/ 0 w 355"/>
                  <a:gd name="T7" fmla="*/ 0 h 316"/>
                  <a:gd name="T8" fmla="*/ 354 w 355"/>
                  <a:gd name="T9" fmla="*/ 0 h 316"/>
                  <a:gd name="T10" fmla="*/ 0 60000 65536"/>
                  <a:gd name="T11" fmla="*/ 0 60000 65536"/>
                  <a:gd name="T12" fmla="*/ 0 60000 65536"/>
                  <a:gd name="T13" fmla="*/ 0 60000 65536"/>
                  <a:gd name="T14" fmla="*/ 0 60000 65536"/>
                  <a:gd name="T15" fmla="*/ 0 w 355"/>
                  <a:gd name="T16" fmla="*/ 0 h 316"/>
                  <a:gd name="T17" fmla="*/ 355 w 355"/>
                  <a:gd name="T18" fmla="*/ 316 h 316"/>
                </a:gdLst>
                <a:ahLst/>
                <a:cxnLst>
                  <a:cxn ang="T10">
                    <a:pos x="T0" y="T1"/>
                  </a:cxn>
                  <a:cxn ang="T11">
                    <a:pos x="T2" y="T3"/>
                  </a:cxn>
                  <a:cxn ang="T12">
                    <a:pos x="T4" y="T5"/>
                  </a:cxn>
                  <a:cxn ang="T13">
                    <a:pos x="T6" y="T7"/>
                  </a:cxn>
                  <a:cxn ang="T14">
                    <a:pos x="T8" y="T9"/>
                  </a:cxn>
                </a:cxnLst>
                <a:rect l="T15" t="T16" r="T17" b="T18"/>
                <a:pathLst>
                  <a:path w="355" h="316">
                    <a:moveTo>
                      <a:pt x="354" y="0"/>
                    </a:moveTo>
                    <a:lnTo>
                      <a:pt x="354" y="315"/>
                    </a:lnTo>
                    <a:lnTo>
                      <a:pt x="0" y="315"/>
                    </a:lnTo>
                    <a:lnTo>
                      <a:pt x="0" y="0"/>
                    </a:lnTo>
                    <a:lnTo>
                      <a:pt x="354" y="0"/>
                    </a:lnTo>
                  </a:path>
                </a:pathLst>
              </a:custGeom>
              <a:noFill/>
              <a:ln w="19050">
                <a:solidFill>
                  <a:srgbClr val="000000"/>
                </a:solidFill>
                <a:round/>
                <a:headEnd/>
                <a:tailEnd/>
              </a:ln>
            </p:spPr>
            <p:txBody>
              <a:bodyPr lIns="0" tIns="0" rIns="0" bIns="0"/>
              <a:lstStyle/>
              <a:p>
                <a:endParaRPr lang="en-US" dirty="0"/>
              </a:p>
            </p:txBody>
          </p:sp>
          <p:sp>
            <p:nvSpPr>
              <p:cNvPr id="24654" name="Freeform 12"/>
              <p:cNvSpPr>
                <a:spLocks/>
              </p:cNvSpPr>
              <p:nvPr/>
            </p:nvSpPr>
            <p:spPr bwMode="auto">
              <a:xfrm>
                <a:off x="3850" y="1731"/>
                <a:ext cx="299" cy="139"/>
              </a:xfrm>
              <a:custGeom>
                <a:avLst/>
                <a:gdLst>
                  <a:gd name="T0" fmla="*/ 0 w 299"/>
                  <a:gd name="T1" fmla="*/ 138 h 139"/>
                  <a:gd name="T2" fmla="*/ 56 w 299"/>
                  <a:gd name="T3" fmla="*/ 138 h 139"/>
                  <a:gd name="T4" fmla="*/ 224 w 299"/>
                  <a:gd name="T5" fmla="*/ 0 h 139"/>
                  <a:gd name="T6" fmla="*/ 243 w 299"/>
                  <a:gd name="T7" fmla="*/ 138 h 139"/>
                  <a:gd name="T8" fmla="*/ 298 w 299"/>
                  <a:gd name="T9" fmla="*/ 138 h 139"/>
                  <a:gd name="T10" fmla="*/ 0 60000 65536"/>
                  <a:gd name="T11" fmla="*/ 0 60000 65536"/>
                  <a:gd name="T12" fmla="*/ 0 60000 65536"/>
                  <a:gd name="T13" fmla="*/ 0 60000 65536"/>
                  <a:gd name="T14" fmla="*/ 0 60000 65536"/>
                  <a:gd name="T15" fmla="*/ 0 w 299"/>
                  <a:gd name="T16" fmla="*/ 0 h 139"/>
                  <a:gd name="T17" fmla="*/ 299 w 299"/>
                  <a:gd name="T18" fmla="*/ 139 h 139"/>
                </a:gdLst>
                <a:ahLst/>
                <a:cxnLst>
                  <a:cxn ang="T10">
                    <a:pos x="T0" y="T1"/>
                  </a:cxn>
                  <a:cxn ang="T11">
                    <a:pos x="T2" y="T3"/>
                  </a:cxn>
                  <a:cxn ang="T12">
                    <a:pos x="T4" y="T5"/>
                  </a:cxn>
                  <a:cxn ang="T13">
                    <a:pos x="T6" y="T7"/>
                  </a:cxn>
                  <a:cxn ang="T14">
                    <a:pos x="T8" y="T9"/>
                  </a:cxn>
                </a:cxnLst>
                <a:rect l="T15" t="T16" r="T17" b="T18"/>
                <a:pathLst>
                  <a:path w="299" h="139">
                    <a:moveTo>
                      <a:pt x="0" y="138"/>
                    </a:moveTo>
                    <a:lnTo>
                      <a:pt x="56" y="138"/>
                    </a:lnTo>
                    <a:lnTo>
                      <a:pt x="224" y="0"/>
                    </a:lnTo>
                    <a:lnTo>
                      <a:pt x="243" y="138"/>
                    </a:lnTo>
                    <a:lnTo>
                      <a:pt x="298" y="138"/>
                    </a:lnTo>
                  </a:path>
                </a:pathLst>
              </a:custGeom>
              <a:noFill/>
              <a:ln w="19050">
                <a:solidFill>
                  <a:srgbClr val="000000"/>
                </a:solidFill>
                <a:round/>
                <a:headEnd/>
                <a:tailEnd/>
              </a:ln>
            </p:spPr>
            <p:txBody>
              <a:bodyPr lIns="0" tIns="0" rIns="0" bIns="0"/>
              <a:lstStyle/>
              <a:p>
                <a:endParaRPr lang="en-US" dirty="0"/>
              </a:p>
            </p:txBody>
          </p:sp>
        </p:grpSp>
        <p:grpSp>
          <p:nvGrpSpPr>
            <p:cNvPr id="7" name="Group 13"/>
            <p:cNvGrpSpPr>
              <a:grpSpLocks/>
            </p:cNvGrpSpPr>
            <p:nvPr/>
          </p:nvGrpSpPr>
          <p:grpSpPr bwMode="auto">
            <a:xfrm>
              <a:off x="4888" y="445"/>
              <a:ext cx="243" cy="236"/>
              <a:chOff x="4762" y="1086"/>
              <a:chExt cx="268" cy="268"/>
            </a:xfrm>
          </p:grpSpPr>
          <p:sp>
            <p:nvSpPr>
              <p:cNvPr id="24650" name="Freeform 14"/>
              <p:cNvSpPr>
                <a:spLocks/>
              </p:cNvSpPr>
              <p:nvPr/>
            </p:nvSpPr>
            <p:spPr bwMode="auto">
              <a:xfrm>
                <a:off x="4762" y="1086"/>
                <a:ext cx="268" cy="268"/>
              </a:xfrm>
              <a:custGeom>
                <a:avLst/>
                <a:gdLst>
                  <a:gd name="T0" fmla="*/ 267 w 268"/>
                  <a:gd name="T1" fmla="*/ 0 h 268"/>
                  <a:gd name="T2" fmla="*/ 267 w 268"/>
                  <a:gd name="T3" fmla="*/ 267 h 268"/>
                  <a:gd name="T4" fmla="*/ 0 w 268"/>
                  <a:gd name="T5" fmla="*/ 267 h 268"/>
                  <a:gd name="T6" fmla="*/ 0 w 268"/>
                  <a:gd name="T7" fmla="*/ 0 h 268"/>
                  <a:gd name="T8" fmla="*/ 267 w 268"/>
                  <a:gd name="T9" fmla="*/ 0 h 268"/>
                  <a:gd name="T10" fmla="*/ 0 60000 65536"/>
                  <a:gd name="T11" fmla="*/ 0 60000 65536"/>
                  <a:gd name="T12" fmla="*/ 0 60000 65536"/>
                  <a:gd name="T13" fmla="*/ 0 60000 65536"/>
                  <a:gd name="T14" fmla="*/ 0 60000 65536"/>
                  <a:gd name="T15" fmla="*/ 0 w 268"/>
                  <a:gd name="T16" fmla="*/ 0 h 268"/>
                  <a:gd name="T17" fmla="*/ 268 w 268"/>
                  <a:gd name="T18" fmla="*/ 268 h 268"/>
                </a:gdLst>
                <a:ahLst/>
                <a:cxnLst>
                  <a:cxn ang="T10">
                    <a:pos x="T0" y="T1"/>
                  </a:cxn>
                  <a:cxn ang="T11">
                    <a:pos x="T2" y="T3"/>
                  </a:cxn>
                  <a:cxn ang="T12">
                    <a:pos x="T4" y="T5"/>
                  </a:cxn>
                  <a:cxn ang="T13">
                    <a:pos x="T6" y="T7"/>
                  </a:cxn>
                  <a:cxn ang="T14">
                    <a:pos x="T8" y="T9"/>
                  </a:cxn>
                </a:cxnLst>
                <a:rect l="T15" t="T16" r="T17" b="T18"/>
                <a:pathLst>
                  <a:path w="268" h="268">
                    <a:moveTo>
                      <a:pt x="267" y="0"/>
                    </a:moveTo>
                    <a:lnTo>
                      <a:pt x="267" y="267"/>
                    </a:lnTo>
                    <a:lnTo>
                      <a:pt x="0" y="267"/>
                    </a:lnTo>
                    <a:lnTo>
                      <a:pt x="0" y="0"/>
                    </a:lnTo>
                    <a:lnTo>
                      <a:pt x="267" y="0"/>
                    </a:lnTo>
                  </a:path>
                </a:pathLst>
              </a:custGeom>
              <a:noFill/>
              <a:ln w="19050">
                <a:solidFill>
                  <a:schemeClr val="tx1"/>
                </a:solidFill>
                <a:round/>
                <a:headEnd/>
                <a:tailEnd/>
              </a:ln>
            </p:spPr>
            <p:txBody>
              <a:bodyPr lIns="0" tIns="0" rIns="0" bIns="0"/>
              <a:lstStyle/>
              <a:p>
                <a:endParaRPr lang="en-US" dirty="0"/>
              </a:p>
            </p:txBody>
          </p:sp>
          <p:sp>
            <p:nvSpPr>
              <p:cNvPr id="24651" name="Freeform 15"/>
              <p:cNvSpPr>
                <a:spLocks/>
              </p:cNvSpPr>
              <p:nvPr/>
            </p:nvSpPr>
            <p:spPr bwMode="auto">
              <a:xfrm>
                <a:off x="4838" y="1164"/>
                <a:ext cx="115" cy="115"/>
              </a:xfrm>
              <a:custGeom>
                <a:avLst/>
                <a:gdLst>
                  <a:gd name="T0" fmla="*/ 0 w 115"/>
                  <a:gd name="T1" fmla="*/ 0 h 115"/>
                  <a:gd name="T2" fmla="*/ 0 w 115"/>
                  <a:gd name="T3" fmla="*/ 114 h 115"/>
                  <a:gd name="T4" fmla="*/ 114 w 115"/>
                  <a:gd name="T5" fmla="*/ 56 h 115"/>
                  <a:gd name="T6" fmla="*/ 0 w 115"/>
                  <a:gd name="T7" fmla="*/ 0 h 115"/>
                  <a:gd name="T8" fmla="*/ 0 60000 65536"/>
                  <a:gd name="T9" fmla="*/ 0 60000 65536"/>
                  <a:gd name="T10" fmla="*/ 0 60000 65536"/>
                  <a:gd name="T11" fmla="*/ 0 60000 65536"/>
                  <a:gd name="T12" fmla="*/ 0 w 115"/>
                  <a:gd name="T13" fmla="*/ 0 h 115"/>
                  <a:gd name="T14" fmla="*/ 115 w 115"/>
                  <a:gd name="T15" fmla="*/ 115 h 115"/>
                </a:gdLst>
                <a:ahLst/>
                <a:cxnLst>
                  <a:cxn ang="T8">
                    <a:pos x="T0" y="T1"/>
                  </a:cxn>
                  <a:cxn ang="T9">
                    <a:pos x="T2" y="T3"/>
                  </a:cxn>
                  <a:cxn ang="T10">
                    <a:pos x="T4" y="T5"/>
                  </a:cxn>
                  <a:cxn ang="T11">
                    <a:pos x="T6" y="T7"/>
                  </a:cxn>
                </a:cxnLst>
                <a:rect l="T12" t="T13" r="T14" b="T15"/>
                <a:pathLst>
                  <a:path w="115" h="115">
                    <a:moveTo>
                      <a:pt x="0" y="0"/>
                    </a:moveTo>
                    <a:lnTo>
                      <a:pt x="0" y="114"/>
                    </a:lnTo>
                    <a:lnTo>
                      <a:pt x="114" y="56"/>
                    </a:lnTo>
                    <a:lnTo>
                      <a:pt x="0" y="0"/>
                    </a:lnTo>
                  </a:path>
                </a:pathLst>
              </a:custGeom>
              <a:noFill/>
              <a:ln w="19050">
                <a:solidFill>
                  <a:schemeClr val="tx1"/>
                </a:solidFill>
                <a:round/>
                <a:headEnd/>
                <a:tailEnd/>
              </a:ln>
            </p:spPr>
            <p:txBody>
              <a:bodyPr lIns="0" tIns="0" rIns="0" bIns="0"/>
              <a:lstStyle/>
              <a:p>
                <a:endParaRPr lang="en-US" dirty="0"/>
              </a:p>
            </p:txBody>
          </p:sp>
          <p:sp>
            <p:nvSpPr>
              <p:cNvPr id="24652" name="Line 16"/>
              <p:cNvSpPr>
                <a:spLocks noChangeShapeType="1"/>
              </p:cNvSpPr>
              <p:nvPr/>
            </p:nvSpPr>
            <p:spPr bwMode="auto">
              <a:xfrm>
                <a:off x="4952" y="1164"/>
                <a:ext cx="0" cy="114"/>
              </a:xfrm>
              <a:prstGeom prst="line">
                <a:avLst/>
              </a:prstGeom>
              <a:noFill/>
              <a:ln w="19050">
                <a:solidFill>
                  <a:schemeClr val="tx1"/>
                </a:solidFill>
                <a:round/>
                <a:headEnd/>
                <a:tailEnd/>
              </a:ln>
            </p:spPr>
            <p:txBody>
              <a:bodyPr lIns="0" tIns="0" rIns="0" bIns="0"/>
              <a:lstStyle/>
              <a:p>
                <a:endParaRPr lang="en-US" dirty="0"/>
              </a:p>
            </p:txBody>
          </p:sp>
        </p:grpSp>
        <p:sp>
          <p:nvSpPr>
            <p:cNvPr id="24592" name="Freeform 17"/>
            <p:cNvSpPr>
              <a:spLocks/>
            </p:cNvSpPr>
            <p:nvPr/>
          </p:nvSpPr>
          <p:spPr bwMode="auto">
            <a:xfrm>
              <a:off x="4893" y="1113"/>
              <a:ext cx="593" cy="481"/>
            </a:xfrm>
            <a:custGeom>
              <a:avLst/>
              <a:gdLst>
                <a:gd name="T0" fmla="*/ 538 w 652"/>
                <a:gd name="T1" fmla="*/ 0 h 545"/>
                <a:gd name="T2" fmla="*/ 538 w 652"/>
                <a:gd name="T3" fmla="*/ 424 h 545"/>
                <a:gd name="T4" fmla="*/ 0 w 652"/>
                <a:gd name="T5" fmla="*/ 424 h 545"/>
                <a:gd name="T6" fmla="*/ 0 w 652"/>
                <a:gd name="T7" fmla="*/ 0 h 545"/>
                <a:gd name="T8" fmla="*/ 538 w 652"/>
                <a:gd name="T9" fmla="*/ 0 h 545"/>
                <a:gd name="T10" fmla="*/ 0 60000 65536"/>
                <a:gd name="T11" fmla="*/ 0 60000 65536"/>
                <a:gd name="T12" fmla="*/ 0 60000 65536"/>
                <a:gd name="T13" fmla="*/ 0 60000 65536"/>
                <a:gd name="T14" fmla="*/ 0 60000 65536"/>
                <a:gd name="T15" fmla="*/ 0 w 652"/>
                <a:gd name="T16" fmla="*/ 0 h 545"/>
                <a:gd name="T17" fmla="*/ 652 w 652"/>
                <a:gd name="T18" fmla="*/ 545 h 545"/>
              </a:gdLst>
              <a:ahLst/>
              <a:cxnLst>
                <a:cxn ang="T10">
                  <a:pos x="T0" y="T1"/>
                </a:cxn>
                <a:cxn ang="T11">
                  <a:pos x="T2" y="T3"/>
                </a:cxn>
                <a:cxn ang="T12">
                  <a:pos x="T4" y="T5"/>
                </a:cxn>
                <a:cxn ang="T13">
                  <a:pos x="T6" y="T7"/>
                </a:cxn>
                <a:cxn ang="T14">
                  <a:pos x="T8" y="T9"/>
                </a:cxn>
              </a:cxnLst>
              <a:rect l="T15" t="T16" r="T17" b="T18"/>
              <a:pathLst>
                <a:path w="652" h="545">
                  <a:moveTo>
                    <a:pt x="651" y="0"/>
                  </a:moveTo>
                  <a:lnTo>
                    <a:pt x="651" y="544"/>
                  </a:lnTo>
                  <a:lnTo>
                    <a:pt x="0" y="544"/>
                  </a:lnTo>
                  <a:lnTo>
                    <a:pt x="0" y="0"/>
                  </a:lnTo>
                  <a:lnTo>
                    <a:pt x="651" y="0"/>
                  </a:lnTo>
                </a:path>
              </a:pathLst>
            </a:custGeom>
            <a:noFill/>
            <a:ln w="19050">
              <a:solidFill>
                <a:srgbClr val="000000"/>
              </a:solidFill>
              <a:round/>
              <a:headEnd/>
              <a:tailEnd/>
            </a:ln>
          </p:spPr>
          <p:txBody>
            <a:bodyPr lIns="0" tIns="0" rIns="0" bIns="0"/>
            <a:lstStyle/>
            <a:p>
              <a:endParaRPr lang="en-US" dirty="0"/>
            </a:p>
          </p:txBody>
        </p:sp>
        <p:sp>
          <p:nvSpPr>
            <p:cNvPr id="24593" name="Freeform 18"/>
            <p:cNvSpPr>
              <a:spLocks/>
            </p:cNvSpPr>
            <p:nvPr/>
          </p:nvSpPr>
          <p:spPr bwMode="auto">
            <a:xfrm>
              <a:off x="5123" y="783"/>
              <a:ext cx="246" cy="237"/>
            </a:xfrm>
            <a:custGeom>
              <a:avLst/>
              <a:gdLst>
                <a:gd name="T0" fmla="*/ 223 w 270"/>
                <a:gd name="T1" fmla="*/ 0 h 268"/>
                <a:gd name="T2" fmla="*/ 223 w 270"/>
                <a:gd name="T3" fmla="*/ 209 h 268"/>
                <a:gd name="T4" fmla="*/ 0 w 270"/>
                <a:gd name="T5" fmla="*/ 209 h 268"/>
                <a:gd name="T6" fmla="*/ 0 w 270"/>
                <a:gd name="T7" fmla="*/ 0 h 268"/>
                <a:gd name="T8" fmla="*/ 223 w 270"/>
                <a:gd name="T9" fmla="*/ 0 h 268"/>
                <a:gd name="T10" fmla="*/ 0 60000 65536"/>
                <a:gd name="T11" fmla="*/ 0 60000 65536"/>
                <a:gd name="T12" fmla="*/ 0 60000 65536"/>
                <a:gd name="T13" fmla="*/ 0 60000 65536"/>
                <a:gd name="T14" fmla="*/ 0 60000 65536"/>
                <a:gd name="T15" fmla="*/ 0 w 270"/>
                <a:gd name="T16" fmla="*/ 0 h 268"/>
                <a:gd name="T17" fmla="*/ 270 w 270"/>
                <a:gd name="T18" fmla="*/ 268 h 268"/>
              </a:gdLst>
              <a:ahLst/>
              <a:cxnLst>
                <a:cxn ang="T10">
                  <a:pos x="T0" y="T1"/>
                </a:cxn>
                <a:cxn ang="T11">
                  <a:pos x="T2" y="T3"/>
                </a:cxn>
                <a:cxn ang="T12">
                  <a:pos x="T4" y="T5"/>
                </a:cxn>
                <a:cxn ang="T13">
                  <a:pos x="T6" y="T7"/>
                </a:cxn>
                <a:cxn ang="T14">
                  <a:pos x="T8" y="T9"/>
                </a:cxn>
              </a:cxnLst>
              <a:rect l="T15" t="T16" r="T17" b="T18"/>
              <a:pathLst>
                <a:path w="270" h="268">
                  <a:moveTo>
                    <a:pt x="269" y="0"/>
                  </a:moveTo>
                  <a:lnTo>
                    <a:pt x="269" y="267"/>
                  </a:lnTo>
                  <a:lnTo>
                    <a:pt x="0" y="267"/>
                  </a:lnTo>
                  <a:lnTo>
                    <a:pt x="0" y="0"/>
                  </a:lnTo>
                  <a:lnTo>
                    <a:pt x="269" y="0"/>
                  </a:lnTo>
                </a:path>
              </a:pathLst>
            </a:custGeom>
            <a:noFill/>
            <a:ln w="28575">
              <a:solidFill>
                <a:schemeClr val="tx2"/>
              </a:solidFill>
              <a:round/>
              <a:headEnd/>
              <a:tailEnd/>
            </a:ln>
          </p:spPr>
          <p:txBody>
            <a:bodyPr lIns="0" tIns="0" rIns="0" bIns="0"/>
            <a:lstStyle/>
            <a:p>
              <a:endParaRPr lang="en-US" dirty="0"/>
            </a:p>
          </p:txBody>
        </p:sp>
        <p:sp>
          <p:nvSpPr>
            <p:cNvPr id="24595" name="Line 20"/>
            <p:cNvSpPr>
              <a:spLocks noChangeShapeType="1"/>
            </p:cNvSpPr>
            <p:nvPr/>
          </p:nvSpPr>
          <p:spPr bwMode="auto">
            <a:xfrm>
              <a:off x="3114" y="591"/>
              <a:ext cx="149" cy="0"/>
            </a:xfrm>
            <a:prstGeom prst="line">
              <a:avLst/>
            </a:prstGeom>
            <a:noFill/>
            <a:ln w="19050">
              <a:solidFill>
                <a:srgbClr val="000000"/>
              </a:solidFill>
              <a:round/>
              <a:headEnd/>
              <a:tailEnd/>
            </a:ln>
          </p:spPr>
          <p:txBody>
            <a:bodyPr lIns="0" tIns="0" rIns="0" bIns="0"/>
            <a:lstStyle/>
            <a:p>
              <a:endParaRPr lang="en-US" dirty="0"/>
            </a:p>
          </p:txBody>
        </p:sp>
        <p:sp>
          <p:nvSpPr>
            <p:cNvPr id="24596" name="Freeform 21"/>
            <p:cNvSpPr>
              <a:spLocks/>
            </p:cNvSpPr>
            <p:nvPr/>
          </p:nvSpPr>
          <p:spPr bwMode="auto">
            <a:xfrm>
              <a:off x="3596" y="569"/>
              <a:ext cx="51" cy="25"/>
            </a:xfrm>
            <a:custGeom>
              <a:avLst/>
              <a:gdLst>
                <a:gd name="T0" fmla="*/ 46 w 56"/>
                <a:gd name="T1" fmla="*/ 12 h 28"/>
                <a:gd name="T2" fmla="*/ 0 w 56"/>
                <a:gd name="T3" fmla="*/ 0 h 28"/>
                <a:gd name="T4" fmla="*/ 12 w 56"/>
                <a:gd name="T5" fmla="*/ 12 h 28"/>
                <a:gd name="T6" fmla="*/ 0 w 56"/>
                <a:gd name="T7" fmla="*/ 21 h 28"/>
                <a:gd name="T8" fmla="*/ 46 w 56"/>
                <a:gd name="T9" fmla="*/ 12 h 28"/>
                <a:gd name="T10" fmla="*/ 46 w 56"/>
                <a:gd name="T11" fmla="*/ 12 h 28"/>
                <a:gd name="T12" fmla="*/ 0 60000 65536"/>
                <a:gd name="T13" fmla="*/ 0 60000 65536"/>
                <a:gd name="T14" fmla="*/ 0 60000 65536"/>
                <a:gd name="T15" fmla="*/ 0 60000 65536"/>
                <a:gd name="T16" fmla="*/ 0 60000 65536"/>
                <a:gd name="T17" fmla="*/ 0 60000 65536"/>
                <a:gd name="T18" fmla="*/ 0 w 56"/>
                <a:gd name="T19" fmla="*/ 0 h 28"/>
                <a:gd name="T20" fmla="*/ 56 w 5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6" h="28">
                  <a:moveTo>
                    <a:pt x="55" y="15"/>
                  </a:moveTo>
                  <a:lnTo>
                    <a:pt x="0" y="0"/>
                  </a:lnTo>
                  <a:lnTo>
                    <a:pt x="14" y="15"/>
                  </a:lnTo>
                  <a:lnTo>
                    <a:pt x="0" y="27"/>
                  </a:lnTo>
                  <a:lnTo>
                    <a:pt x="55" y="15"/>
                  </a:lnTo>
                </a:path>
              </a:pathLst>
            </a:custGeom>
            <a:solidFill>
              <a:srgbClr val="000000"/>
            </a:solidFill>
            <a:ln w="19050">
              <a:solidFill>
                <a:srgbClr val="000000"/>
              </a:solidFill>
              <a:round/>
              <a:headEnd/>
              <a:tailEnd/>
            </a:ln>
          </p:spPr>
          <p:txBody>
            <a:bodyPr lIns="0" tIns="0" rIns="0" bIns="0"/>
            <a:lstStyle/>
            <a:p>
              <a:endParaRPr lang="en-US" dirty="0"/>
            </a:p>
          </p:txBody>
        </p:sp>
        <p:sp>
          <p:nvSpPr>
            <p:cNvPr id="24597" name="Line 22"/>
            <p:cNvSpPr>
              <a:spLocks noChangeShapeType="1"/>
            </p:cNvSpPr>
            <p:nvPr/>
          </p:nvSpPr>
          <p:spPr bwMode="auto">
            <a:xfrm>
              <a:off x="4424" y="573"/>
              <a:ext cx="73" cy="0"/>
            </a:xfrm>
            <a:prstGeom prst="line">
              <a:avLst/>
            </a:prstGeom>
            <a:noFill/>
            <a:ln w="19050">
              <a:solidFill>
                <a:srgbClr val="000000"/>
              </a:solidFill>
              <a:round/>
              <a:headEnd/>
              <a:tailEnd/>
            </a:ln>
          </p:spPr>
          <p:txBody>
            <a:bodyPr lIns="0" tIns="0" rIns="0" bIns="0"/>
            <a:lstStyle/>
            <a:p>
              <a:endParaRPr lang="en-US" dirty="0"/>
            </a:p>
          </p:txBody>
        </p:sp>
        <p:sp>
          <p:nvSpPr>
            <p:cNvPr id="24598" name="Freeform 23"/>
            <p:cNvSpPr>
              <a:spLocks/>
            </p:cNvSpPr>
            <p:nvPr/>
          </p:nvSpPr>
          <p:spPr bwMode="auto">
            <a:xfrm>
              <a:off x="4485" y="561"/>
              <a:ext cx="51" cy="26"/>
            </a:xfrm>
            <a:custGeom>
              <a:avLst/>
              <a:gdLst>
                <a:gd name="T0" fmla="*/ 46 w 56"/>
                <a:gd name="T1" fmla="*/ 12 h 29"/>
                <a:gd name="T2" fmla="*/ 0 w 56"/>
                <a:gd name="T3" fmla="*/ 0 h 29"/>
                <a:gd name="T4" fmla="*/ 11 w 56"/>
                <a:gd name="T5" fmla="*/ 12 h 29"/>
                <a:gd name="T6" fmla="*/ 0 w 56"/>
                <a:gd name="T7" fmla="*/ 22 h 29"/>
                <a:gd name="T8" fmla="*/ 46 w 56"/>
                <a:gd name="T9" fmla="*/ 12 h 29"/>
                <a:gd name="T10" fmla="*/ 46 w 56"/>
                <a:gd name="T11" fmla="*/ 12 h 29"/>
                <a:gd name="T12" fmla="*/ 0 60000 65536"/>
                <a:gd name="T13" fmla="*/ 0 60000 65536"/>
                <a:gd name="T14" fmla="*/ 0 60000 65536"/>
                <a:gd name="T15" fmla="*/ 0 60000 65536"/>
                <a:gd name="T16" fmla="*/ 0 60000 65536"/>
                <a:gd name="T17" fmla="*/ 0 60000 65536"/>
                <a:gd name="T18" fmla="*/ 0 w 56"/>
                <a:gd name="T19" fmla="*/ 0 h 29"/>
                <a:gd name="T20" fmla="*/ 56 w 56"/>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56" h="29">
                  <a:moveTo>
                    <a:pt x="55" y="14"/>
                  </a:moveTo>
                  <a:lnTo>
                    <a:pt x="0" y="0"/>
                  </a:lnTo>
                  <a:lnTo>
                    <a:pt x="13" y="14"/>
                  </a:lnTo>
                  <a:lnTo>
                    <a:pt x="0" y="28"/>
                  </a:lnTo>
                  <a:lnTo>
                    <a:pt x="55" y="14"/>
                  </a:lnTo>
                </a:path>
              </a:pathLst>
            </a:custGeom>
            <a:solidFill>
              <a:srgbClr val="000000"/>
            </a:solidFill>
            <a:ln w="19050">
              <a:solidFill>
                <a:srgbClr val="000000"/>
              </a:solidFill>
              <a:round/>
              <a:headEnd/>
              <a:tailEnd/>
            </a:ln>
          </p:spPr>
          <p:txBody>
            <a:bodyPr lIns="0" tIns="0" rIns="0" bIns="0"/>
            <a:lstStyle/>
            <a:p>
              <a:endParaRPr lang="en-US" dirty="0"/>
            </a:p>
          </p:txBody>
        </p:sp>
        <p:sp>
          <p:nvSpPr>
            <p:cNvPr id="24599" name="Freeform 24"/>
            <p:cNvSpPr>
              <a:spLocks/>
            </p:cNvSpPr>
            <p:nvPr/>
          </p:nvSpPr>
          <p:spPr bwMode="auto">
            <a:xfrm>
              <a:off x="5135" y="588"/>
              <a:ext cx="108" cy="160"/>
            </a:xfrm>
            <a:custGeom>
              <a:avLst/>
              <a:gdLst>
                <a:gd name="T0" fmla="*/ 0 w 119"/>
                <a:gd name="T1" fmla="*/ 0 h 182"/>
                <a:gd name="T2" fmla="*/ 97 w 119"/>
                <a:gd name="T3" fmla="*/ 0 h 182"/>
                <a:gd name="T4" fmla="*/ 97 w 119"/>
                <a:gd name="T5" fmla="*/ 140 h 182"/>
                <a:gd name="T6" fmla="*/ 0 60000 65536"/>
                <a:gd name="T7" fmla="*/ 0 60000 65536"/>
                <a:gd name="T8" fmla="*/ 0 60000 65536"/>
                <a:gd name="T9" fmla="*/ 0 w 119"/>
                <a:gd name="T10" fmla="*/ 0 h 182"/>
                <a:gd name="T11" fmla="*/ 119 w 119"/>
                <a:gd name="T12" fmla="*/ 182 h 182"/>
              </a:gdLst>
              <a:ahLst/>
              <a:cxnLst>
                <a:cxn ang="T6">
                  <a:pos x="T0" y="T1"/>
                </a:cxn>
                <a:cxn ang="T7">
                  <a:pos x="T2" y="T3"/>
                </a:cxn>
                <a:cxn ang="T8">
                  <a:pos x="T4" y="T5"/>
                </a:cxn>
              </a:cxnLst>
              <a:rect l="T9" t="T10" r="T11" b="T12"/>
              <a:pathLst>
                <a:path w="119" h="182">
                  <a:moveTo>
                    <a:pt x="0" y="0"/>
                  </a:moveTo>
                  <a:lnTo>
                    <a:pt x="118" y="0"/>
                  </a:lnTo>
                  <a:lnTo>
                    <a:pt x="118" y="181"/>
                  </a:lnTo>
                </a:path>
              </a:pathLst>
            </a:custGeom>
            <a:noFill/>
            <a:ln w="19050">
              <a:solidFill>
                <a:srgbClr val="000000"/>
              </a:solidFill>
              <a:round/>
              <a:headEnd/>
              <a:tailEnd/>
            </a:ln>
          </p:spPr>
          <p:txBody>
            <a:bodyPr lIns="0" tIns="0" rIns="0" bIns="0"/>
            <a:lstStyle/>
            <a:p>
              <a:endParaRPr lang="en-US" dirty="0"/>
            </a:p>
          </p:txBody>
        </p:sp>
        <p:sp>
          <p:nvSpPr>
            <p:cNvPr id="24600" name="Freeform 25"/>
            <p:cNvSpPr>
              <a:spLocks/>
            </p:cNvSpPr>
            <p:nvPr/>
          </p:nvSpPr>
          <p:spPr bwMode="auto">
            <a:xfrm>
              <a:off x="5230" y="736"/>
              <a:ext cx="25" cy="48"/>
            </a:xfrm>
            <a:custGeom>
              <a:avLst/>
              <a:gdLst>
                <a:gd name="T0" fmla="*/ 12 w 28"/>
                <a:gd name="T1" fmla="*/ 41 h 55"/>
                <a:gd name="T2" fmla="*/ 21 w 28"/>
                <a:gd name="T3" fmla="*/ 0 h 55"/>
                <a:gd name="T4" fmla="*/ 12 w 28"/>
                <a:gd name="T5" fmla="*/ 10 h 55"/>
                <a:gd name="T6" fmla="*/ 0 w 28"/>
                <a:gd name="T7" fmla="*/ 0 h 55"/>
                <a:gd name="T8" fmla="*/ 12 w 28"/>
                <a:gd name="T9" fmla="*/ 41 h 55"/>
                <a:gd name="T10" fmla="*/ 12 w 28"/>
                <a:gd name="T11" fmla="*/ 41 h 55"/>
                <a:gd name="T12" fmla="*/ 0 60000 65536"/>
                <a:gd name="T13" fmla="*/ 0 60000 65536"/>
                <a:gd name="T14" fmla="*/ 0 60000 65536"/>
                <a:gd name="T15" fmla="*/ 0 60000 65536"/>
                <a:gd name="T16" fmla="*/ 0 60000 65536"/>
                <a:gd name="T17" fmla="*/ 0 60000 65536"/>
                <a:gd name="T18" fmla="*/ 0 w 28"/>
                <a:gd name="T19" fmla="*/ 0 h 55"/>
                <a:gd name="T20" fmla="*/ 28 w 2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8" h="55">
                  <a:moveTo>
                    <a:pt x="14" y="54"/>
                  </a:moveTo>
                  <a:lnTo>
                    <a:pt x="27" y="0"/>
                  </a:lnTo>
                  <a:lnTo>
                    <a:pt x="14" y="13"/>
                  </a:lnTo>
                  <a:lnTo>
                    <a:pt x="0" y="0"/>
                  </a:lnTo>
                  <a:lnTo>
                    <a:pt x="14" y="54"/>
                  </a:lnTo>
                </a:path>
              </a:pathLst>
            </a:custGeom>
            <a:solidFill>
              <a:srgbClr val="000000"/>
            </a:solidFill>
            <a:ln w="19050">
              <a:solidFill>
                <a:srgbClr val="000000"/>
              </a:solidFill>
              <a:round/>
              <a:headEnd/>
              <a:tailEnd/>
            </a:ln>
          </p:spPr>
          <p:txBody>
            <a:bodyPr lIns="0" tIns="0" rIns="0" bIns="0"/>
            <a:lstStyle/>
            <a:p>
              <a:endParaRPr lang="en-US" dirty="0"/>
            </a:p>
          </p:txBody>
        </p:sp>
        <p:sp>
          <p:nvSpPr>
            <p:cNvPr id="24601" name="Line 26"/>
            <p:cNvSpPr>
              <a:spLocks noChangeShapeType="1"/>
            </p:cNvSpPr>
            <p:nvPr/>
          </p:nvSpPr>
          <p:spPr bwMode="auto">
            <a:xfrm>
              <a:off x="5248" y="1019"/>
              <a:ext cx="0" cy="65"/>
            </a:xfrm>
            <a:prstGeom prst="line">
              <a:avLst/>
            </a:prstGeom>
            <a:noFill/>
            <a:ln w="19050">
              <a:solidFill>
                <a:srgbClr val="000000"/>
              </a:solidFill>
              <a:round/>
              <a:headEnd/>
              <a:tailEnd/>
            </a:ln>
          </p:spPr>
          <p:txBody>
            <a:bodyPr lIns="0" tIns="0" rIns="0" bIns="0"/>
            <a:lstStyle/>
            <a:p>
              <a:endParaRPr lang="en-US" dirty="0"/>
            </a:p>
          </p:txBody>
        </p:sp>
        <p:sp>
          <p:nvSpPr>
            <p:cNvPr id="24602" name="Freeform 27"/>
            <p:cNvSpPr>
              <a:spLocks/>
            </p:cNvSpPr>
            <p:nvPr/>
          </p:nvSpPr>
          <p:spPr bwMode="auto">
            <a:xfrm>
              <a:off x="5235" y="1073"/>
              <a:ext cx="25" cy="48"/>
            </a:xfrm>
            <a:custGeom>
              <a:avLst/>
              <a:gdLst>
                <a:gd name="T0" fmla="*/ 12 w 27"/>
                <a:gd name="T1" fmla="*/ 41 h 55"/>
                <a:gd name="T2" fmla="*/ 22 w 27"/>
                <a:gd name="T3" fmla="*/ 0 h 55"/>
                <a:gd name="T4" fmla="*/ 12 w 27"/>
                <a:gd name="T5" fmla="*/ 10 h 55"/>
                <a:gd name="T6" fmla="*/ 0 w 27"/>
                <a:gd name="T7" fmla="*/ 0 h 55"/>
                <a:gd name="T8" fmla="*/ 12 w 27"/>
                <a:gd name="T9" fmla="*/ 41 h 55"/>
                <a:gd name="T10" fmla="*/ 12 w 27"/>
                <a:gd name="T11" fmla="*/ 41 h 55"/>
                <a:gd name="T12" fmla="*/ 0 60000 65536"/>
                <a:gd name="T13" fmla="*/ 0 60000 65536"/>
                <a:gd name="T14" fmla="*/ 0 60000 65536"/>
                <a:gd name="T15" fmla="*/ 0 60000 65536"/>
                <a:gd name="T16" fmla="*/ 0 60000 65536"/>
                <a:gd name="T17" fmla="*/ 0 60000 65536"/>
                <a:gd name="T18" fmla="*/ 0 w 27"/>
                <a:gd name="T19" fmla="*/ 0 h 55"/>
                <a:gd name="T20" fmla="*/ 27 w 27"/>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7" h="55">
                  <a:moveTo>
                    <a:pt x="14" y="54"/>
                  </a:moveTo>
                  <a:lnTo>
                    <a:pt x="26" y="0"/>
                  </a:lnTo>
                  <a:lnTo>
                    <a:pt x="14" y="13"/>
                  </a:lnTo>
                  <a:lnTo>
                    <a:pt x="0" y="0"/>
                  </a:lnTo>
                  <a:lnTo>
                    <a:pt x="14" y="54"/>
                  </a:lnTo>
                </a:path>
              </a:pathLst>
            </a:custGeom>
            <a:solidFill>
              <a:srgbClr val="000000"/>
            </a:solidFill>
            <a:ln w="19050">
              <a:solidFill>
                <a:srgbClr val="000000"/>
              </a:solidFill>
              <a:round/>
              <a:headEnd/>
              <a:tailEnd/>
            </a:ln>
          </p:spPr>
          <p:txBody>
            <a:bodyPr lIns="0" tIns="0" rIns="0" bIns="0"/>
            <a:lstStyle/>
            <a:p>
              <a:endParaRPr lang="en-US" dirty="0"/>
            </a:p>
          </p:txBody>
        </p:sp>
        <p:sp>
          <p:nvSpPr>
            <p:cNvPr id="24603" name="Line 28"/>
            <p:cNvSpPr>
              <a:spLocks noChangeShapeType="1"/>
            </p:cNvSpPr>
            <p:nvPr/>
          </p:nvSpPr>
          <p:spPr bwMode="auto">
            <a:xfrm flipH="1">
              <a:off x="3568" y="1098"/>
              <a:ext cx="456" cy="0"/>
            </a:xfrm>
            <a:prstGeom prst="line">
              <a:avLst/>
            </a:prstGeom>
            <a:noFill/>
            <a:ln w="19050">
              <a:solidFill>
                <a:srgbClr val="000000"/>
              </a:solidFill>
              <a:round/>
              <a:headEnd/>
              <a:tailEnd/>
            </a:ln>
          </p:spPr>
          <p:txBody>
            <a:bodyPr lIns="0" tIns="0" rIns="0" bIns="0"/>
            <a:lstStyle/>
            <a:p>
              <a:endParaRPr lang="en-US" dirty="0"/>
            </a:p>
          </p:txBody>
        </p:sp>
        <p:sp>
          <p:nvSpPr>
            <p:cNvPr id="24604" name="Freeform 29"/>
            <p:cNvSpPr>
              <a:spLocks/>
            </p:cNvSpPr>
            <p:nvPr/>
          </p:nvSpPr>
          <p:spPr bwMode="auto">
            <a:xfrm>
              <a:off x="3531" y="1086"/>
              <a:ext cx="50" cy="25"/>
            </a:xfrm>
            <a:custGeom>
              <a:avLst/>
              <a:gdLst>
                <a:gd name="T0" fmla="*/ 0 w 55"/>
                <a:gd name="T1" fmla="*/ 11 h 28"/>
                <a:gd name="T2" fmla="*/ 45 w 55"/>
                <a:gd name="T3" fmla="*/ 21 h 28"/>
                <a:gd name="T4" fmla="*/ 34 w 55"/>
                <a:gd name="T5" fmla="*/ 11 h 28"/>
                <a:gd name="T6" fmla="*/ 45 w 55"/>
                <a:gd name="T7" fmla="*/ 0 h 28"/>
                <a:gd name="T8" fmla="*/ 0 w 55"/>
                <a:gd name="T9" fmla="*/ 11 h 28"/>
                <a:gd name="T10" fmla="*/ 0 w 55"/>
                <a:gd name="T11" fmla="*/ 11 h 28"/>
                <a:gd name="T12" fmla="*/ 0 60000 65536"/>
                <a:gd name="T13" fmla="*/ 0 60000 65536"/>
                <a:gd name="T14" fmla="*/ 0 60000 65536"/>
                <a:gd name="T15" fmla="*/ 0 60000 65536"/>
                <a:gd name="T16" fmla="*/ 0 60000 65536"/>
                <a:gd name="T17" fmla="*/ 0 60000 65536"/>
                <a:gd name="T18" fmla="*/ 0 w 55"/>
                <a:gd name="T19" fmla="*/ 0 h 28"/>
                <a:gd name="T20" fmla="*/ 55 w 5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5" h="28">
                  <a:moveTo>
                    <a:pt x="0" y="13"/>
                  </a:moveTo>
                  <a:lnTo>
                    <a:pt x="54" y="27"/>
                  </a:lnTo>
                  <a:lnTo>
                    <a:pt x="41" y="13"/>
                  </a:lnTo>
                  <a:lnTo>
                    <a:pt x="54" y="0"/>
                  </a:lnTo>
                  <a:lnTo>
                    <a:pt x="0" y="13"/>
                  </a:lnTo>
                </a:path>
              </a:pathLst>
            </a:custGeom>
            <a:solidFill>
              <a:srgbClr val="000000"/>
            </a:solidFill>
            <a:ln w="19050">
              <a:solidFill>
                <a:srgbClr val="000000"/>
              </a:solidFill>
              <a:round/>
              <a:headEnd/>
              <a:tailEnd/>
            </a:ln>
          </p:spPr>
          <p:txBody>
            <a:bodyPr lIns="0" tIns="0" rIns="0" bIns="0"/>
            <a:lstStyle/>
            <a:p>
              <a:endParaRPr lang="en-US" dirty="0"/>
            </a:p>
          </p:txBody>
        </p:sp>
        <p:sp>
          <p:nvSpPr>
            <p:cNvPr id="24605" name="Line 30"/>
            <p:cNvSpPr>
              <a:spLocks noChangeShapeType="1"/>
            </p:cNvSpPr>
            <p:nvPr/>
          </p:nvSpPr>
          <p:spPr bwMode="auto">
            <a:xfrm flipV="1">
              <a:off x="3424" y="732"/>
              <a:ext cx="0" cy="237"/>
            </a:xfrm>
            <a:prstGeom prst="line">
              <a:avLst/>
            </a:prstGeom>
            <a:noFill/>
            <a:ln w="19050">
              <a:solidFill>
                <a:srgbClr val="000000"/>
              </a:solidFill>
              <a:round/>
              <a:headEnd/>
              <a:tailEnd/>
            </a:ln>
          </p:spPr>
          <p:txBody>
            <a:bodyPr lIns="0" tIns="0" rIns="0" bIns="0"/>
            <a:lstStyle/>
            <a:p>
              <a:endParaRPr lang="en-US" dirty="0"/>
            </a:p>
          </p:txBody>
        </p:sp>
        <p:grpSp>
          <p:nvGrpSpPr>
            <p:cNvPr id="8" name="Group 31"/>
            <p:cNvGrpSpPr>
              <a:grpSpLocks/>
            </p:cNvGrpSpPr>
            <p:nvPr/>
          </p:nvGrpSpPr>
          <p:grpSpPr bwMode="auto">
            <a:xfrm>
              <a:off x="3299" y="458"/>
              <a:ext cx="245" cy="237"/>
              <a:chOff x="3014" y="1101"/>
              <a:chExt cx="270" cy="269"/>
            </a:xfrm>
          </p:grpSpPr>
          <p:sp>
            <p:nvSpPr>
              <p:cNvPr id="24647" name="Freeform 32"/>
              <p:cNvSpPr>
                <a:spLocks/>
              </p:cNvSpPr>
              <p:nvPr/>
            </p:nvSpPr>
            <p:spPr bwMode="auto">
              <a:xfrm>
                <a:off x="3014" y="1101"/>
                <a:ext cx="270" cy="269"/>
              </a:xfrm>
              <a:custGeom>
                <a:avLst/>
                <a:gdLst>
                  <a:gd name="T0" fmla="*/ 268 w 270"/>
                  <a:gd name="T1" fmla="*/ 125 h 269"/>
                  <a:gd name="T2" fmla="*/ 264 w 270"/>
                  <a:gd name="T3" fmla="*/ 105 h 269"/>
                  <a:gd name="T4" fmla="*/ 259 w 270"/>
                  <a:gd name="T5" fmla="*/ 86 h 269"/>
                  <a:gd name="T6" fmla="*/ 250 w 270"/>
                  <a:gd name="T7" fmla="*/ 68 h 269"/>
                  <a:gd name="T8" fmla="*/ 238 w 270"/>
                  <a:gd name="T9" fmla="*/ 51 h 269"/>
                  <a:gd name="T10" fmla="*/ 224 w 270"/>
                  <a:gd name="T11" fmla="*/ 37 h 269"/>
                  <a:gd name="T12" fmla="*/ 209 w 270"/>
                  <a:gd name="T13" fmla="*/ 24 h 269"/>
                  <a:gd name="T14" fmla="*/ 192 w 270"/>
                  <a:gd name="T15" fmla="*/ 15 h 269"/>
                  <a:gd name="T16" fmla="*/ 173 w 270"/>
                  <a:gd name="T17" fmla="*/ 7 h 269"/>
                  <a:gd name="T18" fmla="*/ 154 w 270"/>
                  <a:gd name="T19" fmla="*/ 1 h 269"/>
                  <a:gd name="T20" fmla="*/ 134 w 270"/>
                  <a:gd name="T21" fmla="*/ 0 h 269"/>
                  <a:gd name="T22" fmla="*/ 114 w 270"/>
                  <a:gd name="T23" fmla="*/ 1 h 269"/>
                  <a:gd name="T24" fmla="*/ 95 w 270"/>
                  <a:gd name="T25" fmla="*/ 7 h 269"/>
                  <a:gd name="T26" fmla="*/ 75 w 270"/>
                  <a:gd name="T27" fmla="*/ 15 h 269"/>
                  <a:gd name="T28" fmla="*/ 59 w 270"/>
                  <a:gd name="T29" fmla="*/ 24 h 269"/>
                  <a:gd name="T30" fmla="*/ 44 w 270"/>
                  <a:gd name="T31" fmla="*/ 37 h 269"/>
                  <a:gd name="T32" fmla="*/ 30 w 270"/>
                  <a:gd name="T33" fmla="*/ 51 h 269"/>
                  <a:gd name="T34" fmla="*/ 18 w 270"/>
                  <a:gd name="T35" fmla="*/ 68 h 269"/>
                  <a:gd name="T36" fmla="*/ 9 w 270"/>
                  <a:gd name="T37" fmla="*/ 86 h 269"/>
                  <a:gd name="T38" fmla="*/ 3 w 270"/>
                  <a:gd name="T39" fmla="*/ 105 h 269"/>
                  <a:gd name="T40" fmla="*/ 0 w 270"/>
                  <a:gd name="T41" fmla="*/ 125 h 269"/>
                  <a:gd name="T42" fmla="*/ 0 w 270"/>
                  <a:gd name="T43" fmla="*/ 145 h 269"/>
                  <a:gd name="T44" fmla="*/ 3 w 270"/>
                  <a:gd name="T45" fmla="*/ 164 h 269"/>
                  <a:gd name="T46" fmla="*/ 9 w 270"/>
                  <a:gd name="T47" fmla="*/ 184 h 269"/>
                  <a:gd name="T48" fmla="*/ 18 w 270"/>
                  <a:gd name="T49" fmla="*/ 201 h 269"/>
                  <a:gd name="T50" fmla="*/ 30 w 270"/>
                  <a:gd name="T51" fmla="*/ 219 h 269"/>
                  <a:gd name="T52" fmla="*/ 44 w 270"/>
                  <a:gd name="T53" fmla="*/ 232 h 269"/>
                  <a:gd name="T54" fmla="*/ 59 w 270"/>
                  <a:gd name="T55" fmla="*/ 245 h 269"/>
                  <a:gd name="T56" fmla="*/ 75 w 270"/>
                  <a:gd name="T57" fmla="*/ 255 h 269"/>
                  <a:gd name="T58" fmla="*/ 95 w 270"/>
                  <a:gd name="T59" fmla="*/ 262 h 269"/>
                  <a:gd name="T60" fmla="*/ 114 w 270"/>
                  <a:gd name="T61" fmla="*/ 267 h 269"/>
                  <a:gd name="T62" fmla="*/ 134 w 270"/>
                  <a:gd name="T63" fmla="*/ 268 h 269"/>
                  <a:gd name="T64" fmla="*/ 154 w 270"/>
                  <a:gd name="T65" fmla="*/ 267 h 269"/>
                  <a:gd name="T66" fmla="*/ 173 w 270"/>
                  <a:gd name="T67" fmla="*/ 262 h 269"/>
                  <a:gd name="T68" fmla="*/ 192 w 270"/>
                  <a:gd name="T69" fmla="*/ 255 h 269"/>
                  <a:gd name="T70" fmla="*/ 209 w 270"/>
                  <a:gd name="T71" fmla="*/ 245 h 269"/>
                  <a:gd name="T72" fmla="*/ 224 w 270"/>
                  <a:gd name="T73" fmla="*/ 232 h 269"/>
                  <a:gd name="T74" fmla="*/ 238 w 270"/>
                  <a:gd name="T75" fmla="*/ 219 h 269"/>
                  <a:gd name="T76" fmla="*/ 250 w 270"/>
                  <a:gd name="T77" fmla="*/ 201 h 269"/>
                  <a:gd name="T78" fmla="*/ 259 w 270"/>
                  <a:gd name="T79" fmla="*/ 184 h 269"/>
                  <a:gd name="T80" fmla="*/ 264 w 270"/>
                  <a:gd name="T81" fmla="*/ 164 h 269"/>
                  <a:gd name="T82" fmla="*/ 268 w 270"/>
                  <a:gd name="T83" fmla="*/ 145 h 2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269"/>
                  <a:gd name="T128" fmla="*/ 270 w 270"/>
                  <a:gd name="T129" fmla="*/ 269 h 2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269">
                    <a:moveTo>
                      <a:pt x="269" y="135"/>
                    </a:moveTo>
                    <a:lnTo>
                      <a:pt x="268" y="125"/>
                    </a:lnTo>
                    <a:lnTo>
                      <a:pt x="266" y="115"/>
                    </a:lnTo>
                    <a:lnTo>
                      <a:pt x="264" y="105"/>
                    </a:lnTo>
                    <a:lnTo>
                      <a:pt x="262" y="95"/>
                    </a:lnTo>
                    <a:lnTo>
                      <a:pt x="259" y="86"/>
                    </a:lnTo>
                    <a:lnTo>
                      <a:pt x="255" y="76"/>
                    </a:lnTo>
                    <a:lnTo>
                      <a:pt x="250" y="68"/>
                    </a:lnTo>
                    <a:lnTo>
                      <a:pt x="244" y="59"/>
                    </a:lnTo>
                    <a:lnTo>
                      <a:pt x="238" y="51"/>
                    </a:lnTo>
                    <a:lnTo>
                      <a:pt x="232" y="44"/>
                    </a:lnTo>
                    <a:lnTo>
                      <a:pt x="224" y="37"/>
                    </a:lnTo>
                    <a:lnTo>
                      <a:pt x="218" y="29"/>
                    </a:lnTo>
                    <a:lnTo>
                      <a:pt x="209" y="24"/>
                    </a:lnTo>
                    <a:lnTo>
                      <a:pt x="200" y="19"/>
                    </a:lnTo>
                    <a:lnTo>
                      <a:pt x="192" y="15"/>
                    </a:lnTo>
                    <a:lnTo>
                      <a:pt x="182" y="10"/>
                    </a:lnTo>
                    <a:lnTo>
                      <a:pt x="173" y="7"/>
                    </a:lnTo>
                    <a:lnTo>
                      <a:pt x="164" y="4"/>
                    </a:lnTo>
                    <a:lnTo>
                      <a:pt x="154" y="1"/>
                    </a:lnTo>
                    <a:lnTo>
                      <a:pt x="144" y="1"/>
                    </a:lnTo>
                    <a:lnTo>
                      <a:pt x="134" y="0"/>
                    </a:lnTo>
                    <a:lnTo>
                      <a:pt x="124" y="1"/>
                    </a:lnTo>
                    <a:lnTo>
                      <a:pt x="114" y="1"/>
                    </a:lnTo>
                    <a:lnTo>
                      <a:pt x="105" y="4"/>
                    </a:lnTo>
                    <a:lnTo>
                      <a:pt x="95" y="7"/>
                    </a:lnTo>
                    <a:lnTo>
                      <a:pt x="84" y="10"/>
                    </a:lnTo>
                    <a:lnTo>
                      <a:pt x="75" y="15"/>
                    </a:lnTo>
                    <a:lnTo>
                      <a:pt x="68" y="19"/>
                    </a:lnTo>
                    <a:lnTo>
                      <a:pt x="59" y="24"/>
                    </a:lnTo>
                    <a:lnTo>
                      <a:pt x="51" y="29"/>
                    </a:lnTo>
                    <a:lnTo>
                      <a:pt x="44" y="37"/>
                    </a:lnTo>
                    <a:lnTo>
                      <a:pt x="36" y="44"/>
                    </a:lnTo>
                    <a:lnTo>
                      <a:pt x="30" y="51"/>
                    </a:lnTo>
                    <a:lnTo>
                      <a:pt x="22" y="59"/>
                    </a:lnTo>
                    <a:lnTo>
                      <a:pt x="18" y="68"/>
                    </a:lnTo>
                    <a:lnTo>
                      <a:pt x="13" y="76"/>
                    </a:lnTo>
                    <a:lnTo>
                      <a:pt x="9" y="86"/>
                    </a:lnTo>
                    <a:lnTo>
                      <a:pt x="6" y="95"/>
                    </a:lnTo>
                    <a:lnTo>
                      <a:pt x="3" y="105"/>
                    </a:lnTo>
                    <a:lnTo>
                      <a:pt x="2" y="115"/>
                    </a:lnTo>
                    <a:lnTo>
                      <a:pt x="0" y="125"/>
                    </a:lnTo>
                    <a:lnTo>
                      <a:pt x="0" y="135"/>
                    </a:lnTo>
                    <a:lnTo>
                      <a:pt x="0" y="145"/>
                    </a:lnTo>
                    <a:lnTo>
                      <a:pt x="2" y="154"/>
                    </a:lnTo>
                    <a:lnTo>
                      <a:pt x="3" y="164"/>
                    </a:lnTo>
                    <a:lnTo>
                      <a:pt x="6" y="174"/>
                    </a:lnTo>
                    <a:lnTo>
                      <a:pt x="9" y="184"/>
                    </a:lnTo>
                    <a:lnTo>
                      <a:pt x="13" y="193"/>
                    </a:lnTo>
                    <a:lnTo>
                      <a:pt x="18" y="201"/>
                    </a:lnTo>
                    <a:lnTo>
                      <a:pt x="22" y="210"/>
                    </a:lnTo>
                    <a:lnTo>
                      <a:pt x="30" y="219"/>
                    </a:lnTo>
                    <a:lnTo>
                      <a:pt x="36" y="225"/>
                    </a:lnTo>
                    <a:lnTo>
                      <a:pt x="44" y="232"/>
                    </a:lnTo>
                    <a:lnTo>
                      <a:pt x="51" y="239"/>
                    </a:lnTo>
                    <a:lnTo>
                      <a:pt x="59" y="245"/>
                    </a:lnTo>
                    <a:lnTo>
                      <a:pt x="68" y="250"/>
                    </a:lnTo>
                    <a:lnTo>
                      <a:pt x="75" y="255"/>
                    </a:lnTo>
                    <a:lnTo>
                      <a:pt x="84" y="259"/>
                    </a:lnTo>
                    <a:lnTo>
                      <a:pt x="95" y="262"/>
                    </a:lnTo>
                    <a:lnTo>
                      <a:pt x="105" y="265"/>
                    </a:lnTo>
                    <a:lnTo>
                      <a:pt x="114" y="267"/>
                    </a:lnTo>
                    <a:lnTo>
                      <a:pt x="124" y="268"/>
                    </a:lnTo>
                    <a:lnTo>
                      <a:pt x="134" y="268"/>
                    </a:lnTo>
                    <a:lnTo>
                      <a:pt x="144" y="268"/>
                    </a:lnTo>
                    <a:lnTo>
                      <a:pt x="154" y="267"/>
                    </a:lnTo>
                    <a:lnTo>
                      <a:pt x="164" y="265"/>
                    </a:lnTo>
                    <a:lnTo>
                      <a:pt x="173" y="262"/>
                    </a:lnTo>
                    <a:lnTo>
                      <a:pt x="182" y="259"/>
                    </a:lnTo>
                    <a:lnTo>
                      <a:pt x="192" y="255"/>
                    </a:lnTo>
                    <a:lnTo>
                      <a:pt x="200" y="250"/>
                    </a:lnTo>
                    <a:lnTo>
                      <a:pt x="209" y="245"/>
                    </a:lnTo>
                    <a:lnTo>
                      <a:pt x="218" y="239"/>
                    </a:lnTo>
                    <a:lnTo>
                      <a:pt x="224" y="232"/>
                    </a:lnTo>
                    <a:lnTo>
                      <a:pt x="232" y="225"/>
                    </a:lnTo>
                    <a:lnTo>
                      <a:pt x="238" y="219"/>
                    </a:lnTo>
                    <a:lnTo>
                      <a:pt x="244" y="210"/>
                    </a:lnTo>
                    <a:lnTo>
                      <a:pt x="250" y="201"/>
                    </a:lnTo>
                    <a:lnTo>
                      <a:pt x="255" y="193"/>
                    </a:lnTo>
                    <a:lnTo>
                      <a:pt x="259" y="184"/>
                    </a:lnTo>
                    <a:lnTo>
                      <a:pt x="262" y="174"/>
                    </a:lnTo>
                    <a:lnTo>
                      <a:pt x="264" y="164"/>
                    </a:lnTo>
                    <a:lnTo>
                      <a:pt x="266" y="154"/>
                    </a:lnTo>
                    <a:lnTo>
                      <a:pt x="268" y="145"/>
                    </a:lnTo>
                    <a:lnTo>
                      <a:pt x="269" y="135"/>
                    </a:lnTo>
                  </a:path>
                </a:pathLst>
              </a:custGeom>
              <a:noFill/>
              <a:ln w="19050">
                <a:solidFill>
                  <a:schemeClr val="tx1"/>
                </a:solidFill>
                <a:round/>
                <a:headEnd/>
                <a:tailEnd/>
              </a:ln>
            </p:spPr>
            <p:txBody>
              <a:bodyPr lIns="0" tIns="0" rIns="0" bIns="0"/>
              <a:lstStyle/>
              <a:p>
                <a:endParaRPr lang="en-US" dirty="0"/>
              </a:p>
            </p:txBody>
          </p:sp>
          <p:sp>
            <p:nvSpPr>
              <p:cNvPr id="24648" name="Line 33"/>
              <p:cNvSpPr>
                <a:spLocks noChangeShapeType="1"/>
              </p:cNvSpPr>
              <p:nvPr/>
            </p:nvSpPr>
            <p:spPr bwMode="auto">
              <a:xfrm>
                <a:off x="3051" y="1140"/>
                <a:ext cx="192" cy="191"/>
              </a:xfrm>
              <a:prstGeom prst="line">
                <a:avLst/>
              </a:prstGeom>
              <a:noFill/>
              <a:ln w="19050">
                <a:solidFill>
                  <a:schemeClr val="tx1"/>
                </a:solidFill>
                <a:round/>
                <a:headEnd/>
                <a:tailEnd/>
              </a:ln>
            </p:spPr>
            <p:txBody>
              <a:bodyPr lIns="0" tIns="0" rIns="0" bIns="0"/>
              <a:lstStyle/>
              <a:p>
                <a:endParaRPr lang="en-US" dirty="0"/>
              </a:p>
            </p:txBody>
          </p:sp>
          <p:sp>
            <p:nvSpPr>
              <p:cNvPr id="24649" name="Line 34"/>
              <p:cNvSpPr>
                <a:spLocks noChangeShapeType="1"/>
              </p:cNvSpPr>
              <p:nvPr/>
            </p:nvSpPr>
            <p:spPr bwMode="auto">
              <a:xfrm flipH="1">
                <a:off x="3051" y="1140"/>
                <a:ext cx="192" cy="191"/>
              </a:xfrm>
              <a:prstGeom prst="line">
                <a:avLst/>
              </a:prstGeom>
              <a:noFill/>
              <a:ln w="19050">
                <a:solidFill>
                  <a:schemeClr val="tx1"/>
                </a:solidFill>
                <a:round/>
                <a:headEnd/>
                <a:tailEnd/>
              </a:ln>
            </p:spPr>
            <p:txBody>
              <a:bodyPr lIns="0" tIns="0" rIns="0" bIns="0"/>
              <a:lstStyle/>
              <a:p>
                <a:endParaRPr lang="en-US" dirty="0"/>
              </a:p>
            </p:txBody>
          </p:sp>
        </p:grpSp>
        <p:sp>
          <p:nvSpPr>
            <p:cNvPr id="24607" name="Freeform 35"/>
            <p:cNvSpPr>
              <a:spLocks/>
            </p:cNvSpPr>
            <p:nvPr/>
          </p:nvSpPr>
          <p:spPr bwMode="auto">
            <a:xfrm>
              <a:off x="4347" y="1086"/>
              <a:ext cx="513" cy="339"/>
            </a:xfrm>
            <a:custGeom>
              <a:avLst/>
              <a:gdLst>
                <a:gd name="T0" fmla="*/ 0 w 564"/>
                <a:gd name="T1" fmla="*/ 0 h 384"/>
                <a:gd name="T2" fmla="*/ 249 w 564"/>
                <a:gd name="T3" fmla="*/ 0 h 384"/>
                <a:gd name="T4" fmla="*/ 249 w 564"/>
                <a:gd name="T5" fmla="*/ 298 h 384"/>
                <a:gd name="T6" fmla="*/ 466 w 564"/>
                <a:gd name="T7" fmla="*/ 298 h 384"/>
                <a:gd name="T8" fmla="*/ 0 60000 65536"/>
                <a:gd name="T9" fmla="*/ 0 60000 65536"/>
                <a:gd name="T10" fmla="*/ 0 60000 65536"/>
                <a:gd name="T11" fmla="*/ 0 60000 65536"/>
                <a:gd name="T12" fmla="*/ 0 w 564"/>
                <a:gd name="T13" fmla="*/ 0 h 384"/>
                <a:gd name="T14" fmla="*/ 564 w 564"/>
                <a:gd name="T15" fmla="*/ 384 h 384"/>
              </a:gdLst>
              <a:ahLst/>
              <a:cxnLst>
                <a:cxn ang="T8">
                  <a:pos x="T0" y="T1"/>
                </a:cxn>
                <a:cxn ang="T9">
                  <a:pos x="T2" y="T3"/>
                </a:cxn>
                <a:cxn ang="T10">
                  <a:pos x="T4" y="T5"/>
                </a:cxn>
                <a:cxn ang="T11">
                  <a:pos x="T6" y="T7"/>
                </a:cxn>
              </a:cxnLst>
              <a:rect l="T12" t="T13" r="T14" b="T15"/>
              <a:pathLst>
                <a:path w="564" h="384">
                  <a:moveTo>
                    <a:pt x="0" y="0"/>
                  </a:moveTo>
                  <a:lnTo>
                    <a:pt x="301" y="0"/>
                  </a:lnTo>
                  <a:lnTo>
                    <a:pt x="301" y="383"/>
                  </a:lnTo>
                  <a:lnTo>
                    <a:pt x="563" y="383"/>
                  </a:lnTo>
                </a:path>
              </a:pathLst>
            </a:custGeom>
            <a:noFill/>
            <a:ln w="19050">
              <a:solidFill>
                <a:srgbClr val="000000"/>
              </a:solidFill>
              <a:round/>
              <a:headEnd/>
              <a:tailEnd/>
            </a:ln>
          </p:spPr>
          <p:txBody>
            <a:bodyPr lIns="0" tIns="0" rIns="0" bIns="0"/>
            <a:lstStyle/>
            <a:p>
              <a:endParaRPr lang="en-US" dirty="0"/>
            </a:p>
          </p:txBody>
        </p:sp>
        <p:sp>
          <p:nvSpPr>
            <p:cNvPr id="24608" name="Freeform 36"/>
            <p:cNvSpPr>
              <a:spLocks/>
            </p:cNvSpPr>
            <p:nvPr/>
          </p:nvSpPr>
          <p:spPr bwMode="auto">
            <a:xfrm>
              <a:off x="4847" y="1413"/>
              <a:ext cx="47" cy="23"/>
            </a:xfrm>
            <a:custGeom>
              <a:avLst/>
              <a:gdLst>
                <a:gd name="T0" fmla="*/ 42 w 52"/>
                <a:gd name="T1" fmla="*/ 10 h 26"/>
                <a:gd name="T2" fmla="*/ 0 w 52"/>
                <a:gd name="T3" fmla="*/ 0 h 26"/>
                <a:gd name="T4" fmla="*/ 11 w 52"/>
                <a:gd name="T5" fmla="*/ 10 h 26"/>
                <a:gd name="T6" fmla="*/ 0 w 52"/>
                <a:gd name="T7" fmla="*/ 19 h 26"/>
                <a:gd name="T8" fmla="*/ 42 w 52"/>
                <a:gd name="T9" fmla="*/ 10 h 26"/>
                <a:gd name="T10" fmla="*/ 42 w 52"/>
                <a:gd name="T11" fmla="*/ 10 h 26"/>
                <a:gd name="T12" fmla="*/ 0 60000 65536"/>
                <a:gd name="T13" fmla="*/ 0 60000 65536"/>
                <a:gd name="T14" fmla="*/ 0 60000 65536"/>
                <a:gd name="T15" fmla="*/ 0 60000 65536"/>
                <a:gd name="T16" fmla="*/ 0 60000 65536"/>
                <a:gd name="T17" fmla="*/ 0 60000 65536"/>
                <a:gd name="T18" fmla="*/ 0 w 52"/>
                <a:gd name="T19" fmla="*/ 0 h 26"/>
                <a:gd name="T20" fmla="*/ 52 w 52"/>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2" h="26">
                  <a:moveTo>
                    <a:pt x="51" y="12"/>
                  </a:moveTo>
                  <a:lnTo>
                    <a:pt x="0" y="0"/>
                  </a:lnTo>
                  <a:lnTo>
                    <a:pt x="13" y="12"/>
                  </a:lnTo>
                  <a:lnTo>
                    <a:pt x="0" y="25"/>
                  </a:lnTo>
                  <a:lnTo>
                    <a:pt x="51"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9" name="Group 37"/>
            <p:cNvGrpSpPr>
              <a:grpSpLocks/>
            </p:cNvGrpSpPr>
            <p:nvPr/>
          </p:nvGrpSpPr>
          <p:grpSpPr bwMode="auto">
            <a:xfrm>
              <a:off x="4964" y="1222"/>
              <a:ext cx="487" cy="270"/>
              <a:chOff x="4846" y="1967"/>
              <a:chExt cx="535" cy="306"/>
            </a:xfrm>
          </p:grpSpPr>
          <p:sp>
            <p:nvSpPr>
              <p:cNvPr id="24643" name="Line 38"/>
              <p:cNvSpPr>
                <a:spLocks noChangeShapeType="1"/>
              </p:cNvSpPr>
              <p:nvPr/>
            </p:nvSpPr>
            <p:spPr bwMode="auto">
              <a:xfrm>
                <a:off x="4846" y="2273"/>
                <a:ext cx="535" cy="0"/>
              </a:xfrm>
              <a:prstGeom prst="line">
                <a:avLst/>
              </a:prstGeom>
              <a:noFill/>
              <a:ln w="19050">
                <a:solidFill>
                  <a:schemeClr val="tx2"/>
                </a:solidFill>
                <a:round/>
                <a:headEnd/>
                <a:tailEnd/>
              </a:ln>
            </p:spPr>
            <p:txBody>
              <a:bodyPr lIns="0" tIns="0" rIns="0" bIns="0"/>
              <a:lstStyle/>
              <a:p>
                <a:endParaRPr lang="en-US" dirty="0"/>
              </a:p>
            </p:txBody>
          </p:sp>
          <p:sp>
            <p:nvSpPr>
              <p:cNvPr id="24644" name="Line 39"/>
              <p:cNvSpPr>
                <a:spLocks noChangeShapeType="1"/>
              </p:cNvSpPr>
              <p:nvPr/>
            </p:nvSpPr>
            <p:spPr bwMode="auto">
              <a:xfrm flipV="1">
                <a:off x="5267" y="2005"/>
                <a:ext cx="0" cy="268"/>
              </a:xfrm>
              <a:prstGeom prst="line">
                <a:avLst/>
              </a:prstGeom>
              <a:noFill/>
              <a:ln w="19050">
                <a:solidFill>
                  <a:schemeClr val="tx2"/>
                </a:solidFill>
                <a:round/>
                <a:headEnd/>
                <a:tailEnd/>
              </a:ln>
            </p:spPr>
            <p:txBody>
              <a:bodyPr lIns="0" tIns="0" rIns="0" bIns="0"/>
              <a:lstStyle/>
              <a:p>
                <a:endParaRPr lang="en-US" dirty="0"/>
              </a:p>
            </p:txBody>
          </p:sp>
          <p:sp>
            <p:nvSpPr>
              <p:cNvPr id="24645" name="Line 40"/>
              <p:cNvSpPr>
                <a:spLocks noChangeShapeType="1"/>
              </p:cNvSpPr>
              <p:nvPr/>
            </p:nvSpPr>
            <p:spPr bwMode="auto">
              <a:xfrm flipV="1">
                <a:off x="5076" y="1967"/>
                <a:ext cx="0" cy="306"/>
              </a:xfrm>
              <a:prstGeom prst="line">
                <a:avLst/>
              </a:prstGeom>
              <a:noFill/>
              <a:ln w="19050">
                <a:solidFill>
                  <a:schemeClr val="tx2"/>
                </a:solidFill>
                <a:round/>
                <a:headEnd/>
                <a:tailEnd/>
              </a:ln>
            </p:spPr>
            <p:txBody>
              <a:bodyPr lIns="0" tIns="0" rIns="0" bIns="0"/>
              <a:lstStyle/>
              <a:p>
                <a:endParaRPr lang="en-US" dirty="0"/>
              </a:p>
            </p:txBody>
          </p:sp>
          <p:sp>
            <p:nvSpPr>
              <p:cNvPr id="24646" name="Line 41"/>
              <p:cNvSpPr>
                <a:spLocks noChangeShapeType="1"/>
              </p:cNvSpPr>
              <p:nvPr/>
            </p:nvSpPr>
            <p:spPr bwMode="auto">
              <a:xfrm flipV="1">
                <a:off x="4959" y="2044"/>
                <a:ext cx="0" cy="229"/>
              </a:xfrm>
              <a:prstGeom prst="line">
                <a:avLst/>
              </a:prstGeom>
              <a:noFill/>
              <a:ln w="19050">
                <a:solidFill>
                  <a:schemeClr val="tx2"/>
                </a:solidFill>
                <a:round/>
                <a:headEnd/>
                <a:tailEnd/>
              </a:ln>
            </p:spPr>
            <p:txBody>
              <a:bodyPr lIns="0" tIns="0" rIns="0" bIns="0"/>
              <a:lstStyle/>
              <a:p>
                <a:endParaRPr lang="en-US" dirty="0"/>
              </a:p>
            </p:txBody>
          </p:sp>
        </p:grpSp>
        <p:grpSp>
          <p:nvGrpSpPr>
            <p:cNvPr id="10" name="Group 42"/>
            <p:cNvGrpSpPr>
              <a:grpSpLocks/>
            </p:cNvGrpSpPr>
            <p:nvPr/>
          </p:nvGrpSpPr>
          <p:grpSpPr bwMode="auto">
            <a:xfrm>
              <a:off x="2559" y="329"/>
              <a:ext cx="96" cy="380"/>
              <a:chOff x="2200" y="955"/>
              <a:chExt cx="106" cy="431"/>
            </a:xfrm>
          </p:grpSpPr>
          <p:sp>
            <p:nvSpPr>
              <p:cNvPr id="24640" name="Freeform 43"/>
              <p:cNvSpPr>
                <a:spLocks/>
              </p:cNvSpPr>
              <p:nvPr/>
            </p:nvSpPr>
            <p:spPr bwMode="auto">
              <a:xfrm>
                <a:off x="2202" y="1059"/>
                <a:ext cx="101" cy="286"/>
              </a:xfrm>
              <a:custGeom>
                <a:avLst/>
                <a:gdLst>
                  <a:gd name="T0" fmla="*/ 0 w 101"/>
                  <a:gd name="T1" fmla="*/ 0 h 286"/>
                  <a:gd name="T2" fmla="*/ 100 w 101"/>
                  <a:gd name="T3" fmla="*/ 42 h 286"/>
                  <a:gd name="T4" fmla="*/ 0 w 101"/>
                  <a:gd name="T5" fmla="*/ 81 h 286"/>
                  <a:gd name="T6" fmla="*/ 100 w 101"/>
                  <a:gd name="T7" fmla="*/ 124 h 286"/>
                  <a:gd name="T8" fmla="*/ 0 w 101"/>
                  <a:gd name="T9" fmla="*/ 163 h 286"/>
                  <a:gd name="T10" fmla="*/ 100 w 101"/>
                  <a:gd name="T11" fmla="*/ 203 h 286"/>
                  <a:gd name="T12" fmla="*/ 0 w 101"/>
                  <a:gd name="T13" fmla="*/ 245 h 286"/>
                  <a:gd name="T14" fmla="*/ 100 w 101"/>
                  <a:gd name="T15" fmla="*/ 285 h 286"/>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286"/>
                  <a:gd name="T26" fmla="*/ 101 w 101"/>
                  <a:gd name="T27" fmla="*/ 286 h 2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286">
                    <a:moveTo>
                      <a:pt x="0" y="0"/>
                    </a:moveTo>
                    <a:lnTo>
                      <a:pt x="100" y="42"/>
                    </a:lnTo>
                    <a:lnTo>
                      <a:pt x="0" y="81"/>
                    </a:lnTo>
                    <a:lnTo>
                      <a:pt x="100" y="124"/>
                    </a:lnTo>
                    <a:lnTo>
                      <a:pt x="0" y="163"/>
                    </a:lnTo>
                    <a:lnTo>
                      <a:pt x="100" y="203"/>
                    </a:lnTo>
                    <a:lnTo>
                      <a:pt x="0" y="245"/>
                    </a:lnTo>
                    <a:lnTo>
                      <a:pt x="100" y="285"/>
                    </a:lnTo>
                  </a:path>
                </a:pathLst>
              </a:custGeom>
              <a:noFill/>
              <a:ln w="19050">
                <a:solidFill>
                  <a:srgbClr val="000000"/>
                </a:solidFill>
                <a:round/>
                <a:headEnd/>
                <a:tailEnd/>
              </a:ln>
            </p:spPr>
            <p:txBody>
              <a:bodyPr lIns="0" tIns="0" rIns="0" bIns="0"/>
              <a:lstStyle/>
              <a:p>
                <a:endParaRPr lang="en-US" dirty="0"/>
              </a:p>
            </p:txBody>
          </p:sp>
          <p:sp>
            <p:nvSpPr>
              <p:cNvPr id="24641" name="Line 44"/>
              <p:cNvSpPr>
                <a:spLocks noChangeShapeType="1"/>
              </p:cNvSpPr>
              <p:nvPr/>
            </p:nvSpPr>
            <p:spPr bwMode="auto">
              <a:xfrm flipV="1">
                <a:off x="2200" y="992"/>
                <a:ext cx="95" cy="394"/>
              </a:xfrm>
              <a:prstGeom prst="line">
                <a:avLst/>
              </a:prstGeom>
              <a:noFill/>
              <a:ln w="19050">
                <a:solidFill>
                  <a:srgbClr val="000000"/>
                </a:solidFill>
                <a:round/>
                <a:headEnd/>
                <a:tailEnd/>
              </a:ln>
            </p:spPr>
            <p:txBody>
              <a:bodyPr lIns="0" tIns="0" rIns="0" bIns="0"/>
              <a:lstStyle/>
              <a:p>
                <a:endParaRPr lang="en-US" dirty="0"/>
              </a:p>
            </p:txBody>
          </p:sp>
          <p:sp>
            <p:nvSpPr>
              <p:cNvPr id="24642" name="Freeform 45"/>
              <p:cNvSpPr>
                <a:spLocks/>
              </p:cNvSpPr>
              <p:nvPr/>
            </p:nvSpPr>
            <p:spPr bwMode="auto">
              <a:xfrm>
                <a:off x="2280" y="955"/>
                <a:ext cx="26" cy="52"/>
              </a:xfrm>
              <a:custGeom>
                <a:avLst/>
                <a:gdLst>
                  <a:gd name="T0" fmla="*/ 25 w 26"/>
                  <a:gd name="T1" fmla="*/ 0 h 52"/>
                  <a:gd name="T2" fmla="*/ 0 w 26"/>
                  <a:gd name="T3" fmla="*/ 46 h 52"/>
                  <a:gd name="T4" fmla="*/ 15 w 26"/>
                  <a:gd name="T5" fmla="*/ 37 h 52"/>
                  <a:gd name="T6" fmla="*/ 25 w 26"/>
                  <a:gd name="T7" fmla="*/ 51 h 52"/>
                  <a:gd name="T8" fmla="*/ 25 w 26"/>
                  <a:gd name="T9" fmla="*/ 0 h 52"/>
                  <a:gd name="T10" fmla="*/ 25 w 26"/>
                  <a:gd name="T11" fmla="*/ 0 h 52"/>
                  <a:gd name="T12" fmla="*/ 0 60000 65536"/>
                  <a:gd name="T13" fmla="*/ 0 60000 65536"/>
                  <a:gd name="T14" fmla="*/ 0 60000 65536"/>
                  <a:gd name="T15" fmla="*/ 0 60000 65536"/>
                  <a:gd name="T16" fmla="*/ 0 60000 65536"/>
                  <a:gd name="T17" fmla="*/ 0 60000 65536"/>
                  <a:gd name="T18" fmla="*/ 0 w 26"/>
                  <a:gd name="T19" fmla="*/ 0 h 52"/>
                  <a:gd name="T20" fmla="*/ 26 w 2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6" h="52">
                    <a:moveTo>
                      <a:pt x="25" y="0"/>
                    </a:moveTo>
                    <a:lnTo>
                      <a:pt x="0" y="46"/>
                    </a:lnTo>
                    <a:lnTo>
                      <a:pt x="15" y="37"/>
                    </a:lnTo>
                    <a:lnTo>
                      <a:pt x="25" y="51"/>
                    </a:lnTo>
                    <a:lnTo>
                      <a:pt x="25" y="0"/>
                    </a:lnTo>
                  </a:path>
                </a:pathLst>
              </a:custGeom>
              <a:solidFill>
                <a:srgbClr val="000000"/>
              </a:solidFill>
              <a:ln w="19050">
                <a:solidFill>
                  <a:srgbClr val="000000"/>
                </a:solidFill>
                <a:round/>
                <a:headEnd/>
                <a:tailEnd/>
              </a:ln>
            </p:spPr>
            <p:txBody>
              <a:bodyPr lIns="0" tIns="0" rIns="0" bIns="0"/>
              <a:lstStyle/>
              <a:p>
                <a:endParaRPr lang="en-US" dirty="0"/>
              </a:p>
            </p:txBody>
          </p:sp>
        </p:grpSp>
        <p:sp>
          <p:nvSpPr>
            <p:cNvPr id="24611" name="Freeform 46"/>
            <p:cNvSpPr>
              <a:spLocks/>
            </p:cNvSpPr>
            <p:nvPr/>
          </p:nvSpPr>
          <p:spPr bwMode="auto">
            <a:xfrm>
              <a:off x="3983" y="445"/>
              <a:ext cx="93" cy="251"/>
            </a:xfrm>
            <a:custGeom>
              <a:avLst/>
              <a:gdLst>
                <a:gd name="T0" fmla="*/ 0 w 103"/>
                <a:gd name="T1" fmla="*/ 0 h 285"/>
                <a:gd name="T2" fmla="*/ 83 w 103"/>
                <a:gd name="T3" fmla="*/ 31 h 285"/>
                <a:gd name="T4" fmla="*/ 0 w 103"/>
                <a:gd name="T5" fmla="*/ 63 h 285"/>
                <a:gd name="T6" fmla="*/ 83 w 103"/>
                <a:gd name="T7" fmla="*/ 94 h 285"/>
                <a:gd name="T8" fmla="*/ 0 w 103"/>
                <a:gd name="T9" fmla="*/ 126 h 285"/>
                <a:gd name="T10" fmla="*/ 83 w 103"/>
                <a:gd name="T11" fmla="*/ 157 h 285"/>
                <a:gd name="T12" fmla="*/ 0 w 103"/>
                <a:gd name="T13" fmla="*/ 189 h 285"/>
                <a:gd name="T14" fmla="*/ 83 w 103"/>
                <a:gd name="T15" fmla="*/ 220 h 285"/>
                <a:gd name="T16" fmla="*/ 0 60000 65536"/>
                <a:gd name="T17" fmla="*/ 0 60000 65536"/>
                <a:gd name="T18" fmla="*/ 0 60000 65536"/>
                <a:gd name="T19" fmla="*/ 0 60000 65536"/>
                <a:gd name="T20" fmla="*/ 0 60000 65536"/>
                <a:gd name="T21" fmla="*/ 0 60000 65536"/>
                <a:gd name="T22" fmla="*/ 0 60000 65536"/>
                <a:gd name="T23" fmla="*/ 0 60000 65536"/>
                <a:gd name="T24" fmla="*/ 0 w 103"/>
                <a:gd name="T25" fmla="*/ 0 h 285"/>
                <a:gd name="T26" fmla="*/ 103 w 103"/>
                <a:gd name="T27" fmla="*/ 285 h 2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 h="285">
                  <a:moveTo>
                    <a:pt x="0" y="0"/>
                  </a:moveTo>
                  <a:lnTo>
                    <a:pt x="102" y="40"/>
                  </a:lnTo>
                  <a:lnTo>
                    <a:pt x="0" y="82"/>
                  </a:lnTo>
                  <a:lnTo>
                    <a:pt x="102" y="122"/>
                  </a:lnTo>
                  <a:lnTo>
                    <a:pt x="0" y="162"/>
                  </a:lnTo>
                  <a:lnTo>
                    <a:pt x="102" y="202"/>
                  </a:lnTo>
                  <a:lnTo>
                    <a:pt x="0" y="244"/>
                  </a:lnTo>
                  <a:lnTo>
                    <a:pt x="102" y="284"/>
                  </a:lnTo>
                </a:path>
              </a:pathLst>
            </a:custGeom>
            <a:noFill/>
            <a:ln w="19050">
              <a:solidFill>
                <a:srgbClr val="000000"/>
              </a:solidFill>
              <a:round/>
              <a:headEnd/>
              <a:tailEnd/>
            </a:ln>
          </p:spPr>
          <p:txBody>
            <a:bodyPr lIns="0" tIns="0" rIns="0" bIns="0"/>
            <a:lstStyle/>
            <a:p>
              <a:endParaRPr lang="en-US" dirty="0"/>
            </a:p>
          </p:txBody>
        </p:sp>
        <p:sp>
          <p:nvSpPr>
            <p:cNvPr id="24612" name="Line 47"/>
            <p:cNvSpPr>
              <a:spLocks noChangeShapeType="1"/>
            </p:cNvSpPr>
            <p:nvPr/>
          </p:nvSpPr>
          <p:spPr bwMode="auto">
            <a:xfrm flipV="1">
              <a:off x="3982" y="385"/>
              <a:ext cx="86" cy="348"/>
            </a:xfrm>
            <a:prstGeom prst="line">
              <a:avLst/>
            </a:prstGeom>
            <a:noFill/>
            <a:ln w="19050">
              <a:solidFill>
                <a:srgbClr val="000000"/>
              </a:solidFill>
              <a:round/>
              <a:headEnd/>
              <a:tailEnd/>
            </a:ln>
          </p:spPr>
          <p:txBody>
            <a:bodyPr lIns="0" tIns="0" rIns="0" bIns="0"/>
            <a:lstStyle/>
            <a:p>
              <a:endParaRPr lang="en-US" dirty="0"/>
            </a:p>
          </p:txBody>
        </p:sp>
        <p:sp>
          <p:nvSpPr>
            <p:cNvPr id="24613" name="Freeform 48"/>
            <p:cNvSpPr>
              <a:spLocks/>
            </p:cNvSpPr>
            <p:nvPr/>
          </p:nvSpPr>
          <p:spPr bwMode="auto">
            <a:xfrm>
              <a:off x="4055" y="351"/>
              <a:ext cx="23" cy="49"/>
            </a:xfrm>
            <a:custGeom>
              <a:avLst/>
              <a:gdLst>
                <a:gd name="T0" fmla="*/ 20 w 25"/>
                <a:gd name="T1" fmla="*/ 0 h 55"/>
                <a:gd name="T2" fmla="*/ 0 w 25"/>
                <a:gd name="T3" fmla="*/ 37 h 55"/>
                <a:gd name="T4" fmla="*/ 12 w 25"/>
                <a:gd name="T5" fmla="*/ 30 h 55"/>
                <a:gd name="T6" fmla="*/ 20 w 25"/>
                <a:gd name="T7" fmla="*/ 43 h 55"/>
                <a:gd name="T8" fmla="*/ 20 w 25"/>
                <a:gd name="T9" fmla="*/ 0 h 55"/>
                <a:gd name="T10" fmla="*/ 20 w 25"/>
                <a:gd name="T11" fmla="*/ 0 h 55"/>
                <a:gd name="T12" fmla="*/ 0 60000 65536"/>
                <a:gd name="T13" fmla="*/ 0 60000 65536"/>
                <a:gd name="T14" fmla="*/ 0 60000 65536"/>
                <a:gd name="T15" fmla="*/ 0 60000 65536"/>
                <a:gd name="T16" fmla="*/ 0 60000 65536"/>
                <a:gd name="T17" fmla="*/ 0 60000 65536"/>
                <a:gd name="T18" fmla="*/ 0 w 25"/>
                <a:gd name="T19" fmla="*/ 0 h 55"/>
                <a:gd name="T20" fmla="*/ 25 w 25"/>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5" h="55">
                  <a:moveTo>
                    <a:pt x="24" y="0"/>
                  </a:moveTo>
                  <a:lnTo>
                    <a:pt x="0" y="46"/>
                  </a:lnTo>
                  <a:lnTo>
                    <a:pt x="14" y="38"/>
                  </a:lnTo>
                  <a:lnTo>
                    <a:pt x="24" y="54"/>
                  </a:lnTo>
                  <a:lnTo>
                    <a:pt x="24" y="0"/>
                  </a:lnTo>
                </a:path>
              </a:pathLst>
            </a:custGeom>
            <a:solidFill>
              <a:srgbClr val="000000"/>
            </a:solidFill>
            <a:ln w="19050">
              <a:solidFill>
                <a:srgbClr val="000000"/>
              </a:solidFill>
              <a:round/>
              <a:headEnd/>
              <a:tailEnd/>
            </a:ln>
          </p:spPr>
          <p:txBody>
            <a:bodyPr lIns="0" tIns="0" rIns="0" bIns="0"/>
            <a:lstStyle/>
            <a:p>
              <a:endParaRPr lang="en-US" dirty="0"/>
            </a:p>
          </p:txBody>
        </p:sp>
        <p:sp>
          <p:nvSpPr>
            <p:cNvPr id="24614" name="Line 49"/>
            <p:cNvSpPr>
              <a:spLocks noChangeShapeType="1"/>
            </p:cNvSpPr>
            <p:nvPr/>
          </p:nvSpPr>
          <p:spPr bwMode="auto">
            <a:xfrm>
              <a:off x="4792" y="577"/>
              <a:ext cx="59" cy="0"/>
            </a:xfrm>
            <a:prstGeom prst="line">
              <a:avLst/>
            </a:prstGeom>
            <a:noFill/>
            <a:ln w="19050">
              <a:solidFill>
                <a:srgbClr val="000000"/>
              </a:solidFill>
              <a:round/>
              <a:headEnd/>
              <a:tailEnd/>
            </a:ln>
          </p:spPr>
          <p:txBody>
            <a:bodyPr lIns="0" tIns="0" rIns="0" bIns="0"/>
            <a:lstStyle/>
            <a:p>
              <a:endParaRPr lang="en-US" dirty="0"/>
            </a:p>
          </p:txBody>
        </p:sp>
        <p:sp>
          <p:nvSpPr>
            <p:cNvPr id="24615" name="Freeform 50"/>
            <p:cNvSpPr>
              <a:spLocks/>
            </p:cNvSpPr>
            <p:nvPr/>
          </p:nvSpPr>
          <p:spPr bwMode="auto">
            <a:xfrm>
              <a:off x="4838" y="566"/>
              <a:ext cx="50" cy="23"/>
            </a:xfrm>
            <a:custGeom>
              <a:avLst/>
              <a:gdLst>
                <a:gd name="T0" fmla="*/ 45 w 55"/>
                <a:gd name="T1" fmla="*/ 9 h 27"/>
                <a:gd name="T2" fmla="*/ 0 w 55"/>
                <a:gd name="T3" fmla="*/ 0 h 27"/>
                <a:gd name="T4" fmla="*/ 12 w 55"/>
                <a:gd name="T5" fmla="*/ 9 h 27"/>
                <a:gd name="T6" fmla="*/ 0 w 55"/>
                <a:gd name="T7" fmla="*/ 19 h 27"/>
                <a:gd name="T8" fmla="*/ 45 w 55"/>
                <a:gd name="T9" fmla="*/ 9 h 27"/>
                <a:gd name="T10" fmla="*/ 45 w 55"/>
                <a:gd name="T11" fmla="*/ 9 h 27"/>
                <a:gd name="T12" fmla="*/ 0 60000 65536"/>
                <a:gd name="T13" fmla="*/ 0 60000 65536"/>
                <a:gd name="T14" fmla="*/ 0 60000 65536"/>
                <a:gd name="T15" fmla="*/ 0 60000 65536"/>
                <a:gd name="T16" fmla="*/ 0 60000 65536"/>
                <a:gd name="T17" fmla="*/ 0 60000 65536"/>
                <a:gd name="T18" fmla="*/ 0 w 55"/>
                <a:gd name="T19" fmla="*/ 0 h 27"/>
                <a:gd name="T20" fmla="*/ 55 w 5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55" h="27">
                  <a:moveTo>
                    <a:pt x="54" y="13"/>
                  </a:moveTo>
                  <a:lnTo>
                    <a:pt x="0" y="0"/>
                  </a:lnTo>
                  <a:lnTo>
                    <a:pt x="14" y="13"/>
                  </a:lnTo>
                  <a:lnTo>
                    <a:pt x="0" y="26"/>
                  </a:lnTo>
                  <a:lnTo>
                    <a:pt x="54" y="13"/>
                  </a:lnTo>
                </a:path>
              </a:pathLst>
            </a:custGeom>
            <a:solidFill>
              <a:srgbClr val="000000"/>
            </a:solidFill>
            <a:ln w="19050">
              <a:solidFill>
                <a:srgbClr val="000000"/>
              </a:solidFill>
              <a:round/>
              <a:headEnd/>
              <a:tailEnd/>
            </a:ln>
          </p:spPr>
          <p:txBody>
            <a:bodyPr lIns="0" tIns="0" rIns="0" bIns="0"/>
            <a:lstStyle/>
            <a:p>
              <a:endParaRPr lang="en-US" dirty="0"/>
            </a:p>
          </p:txBody>
        </p:sp>
        <p:sp>
          <p:nvSpPr>
            <p:cNvPr id="24616" name="Freeform 51"/>
            <p:cNvSpPr>
              <a:spLocks/>
            </p:cNvSpPr>
            <p:nvPr/>
          </p:nvSpPr>
          <p:spPr bwMode="auto">
            <a:xfrm>
              <a:off x="4535" y="450"/>
              <a:ext cx="261" cy="254"/>
            </a:xfrm>
            <a:custGeom>
              <a:avLst/>
              <a:gdLst>
                <a:gd name="T0" fmla="*/ 0 w 287"/>
                <a:gd name="T1" fmla="*/ 0 h 288"/>
                <a:gd name="T2" fmla="*/ 0 w 287"/>
                <a:gd name="T3" fmla="*/ 223 h 288"/>
                <a:gd name="T4" fmla="*/ 236 w 287"/>
                <a:gd name="T5" fmla="*/ 112 h 288"/>
                <a:gd name="T6" fmla="*/ 0 w 287"/>
                <a:gd name="T7" fmla="*/ 0 h 288"/>
                <a:gd name="T8" fmla="*/ 0 60000 65536"/>
                <a:gd name="T9" fmla="*/ 0 60000 65536"/>
                <a:gd name="T10" fmla="*/ 0 60000 65536"/>
                <a:gd name="T11" fmla="*/ 0 60000 65536"/>
                <a:gd name="T12" fmla="*/ 0 w 287"/>
                <a:gd name="T13" fmla="*/ 0 h 288"/>
                <a:gd name="T14" fmla="*/ 287 w 287"/>
                <a:gd name="T15" fmla="*/ 288 h 288"/>
              </a:gdLst>
              <a:ahLst/>
              <a:cxnLst>
                <a:cxn ang="T8">
                  <a:pos x="T0" y="T1"/>
                </a:cxn>
                <a:cxn ang="T9">
                  <a:pos x="T2" y="T3"/>
                </a:cxn>
                <a:cxn ang="T10">
                  <a:pos x="T4" y="T5"/>
                </a:cxn>
                <a:cxn ang="T11">
                  <a:pos x="T6" y="T7"/>
                </a:cxn>
              </a:cxnLst>
              <a:rect l="T12" t="T13" r="T14" b="T15"/>
              <a:pathLst>
                <a:path w="287" h="288">
                  <a:moveTo>
                    <a:pt x="0" y="0"/>
                  </a:moveTo>
                  <a:lnTo>
                    <a:pt x="0" y="287"/>
                  </a:lnTo>
                  <a:lnTo>
                    <a:pt x="286" y="144"/>
                  </a:lnTo>
                  <a:lnTo>
                    <a:pt x="0" y="0"/>
                  </a:lnTo>
                </a:path>
              </a:pathLst>
            </a:custGeom>
            <a:noFill/>
            <a:ln w="19050">
              <a:solidFill>
                <a:srgbClr val="000000"/>
              </a:solidFill>
              <a:round/>
              <a:headEnd/>
              <a:tailEnd/>
            </a:ln>
          </p:spPr>
          <p:txBody>
            <a:bodyPr lIns="0" tIns="0" rIns="0" bIns="0"/>
            <a:lstStyle/>
            <a:p>
              <a:endParaRPr lang="en-US" dirty="0"/>
            </a:p>
          </p:txBody>
        </p:sp>
        <p:sp>
          <p:nvSpPr>
            <p:cNvPr id="24617" name="Freeform 52"/>
            <p:cNvSpPr>
              <a:spLocks/>
            </p:cNvSpPr>
            <p:nvPr/>
          </p:nvSpPr>
          <p:spPr bwMode="auto">
            <a:xfrm>
              <a:off x="3285" y="1486"/>
              <a:ext cx="245" cy="237"/>
            </a:xfrm>
            <a:custGeom>
              <a:avLst/>
              <a:gdLst>
                <a:gd name="T0" fmla="*/ 222 w 269"/>
                <a:gd name="T1" fmla="*/ 96 h 269"/>
                <a:gd name="T2" fmla="*/ 219 w 269"/>
                <a:gd name="T3" fmla="*/ 81 h 269"/>
                <a:gd name="T4" fmla="*/ 214 w 269"/>
                <a:gd name="T5" fmla="*/ 66 h 269"/>
                <a:gd name="T6" fmla="*/ 209 w 269"/>
                <a:gd name="T7" fmla="*/ 53 h 269"/>
                <a:gd name="T8" fmla="*/ 199 w 269"/>
                <a:gd name="T9" fmla="*/ 39 h 269"/>
                <a:gd name="T10" fmla="*/ 186 w 269"/>
                <a:gd name="T11" fmla="*/ 27 h 269"/>
                <a:gd name="T12" fmla="*/ 173 w 269"/>
                <a:gd name="T13" fmla="*/ 19 h 269"/>
                <a:gd name="T14" fmla="*/ 159 w 269"/>
                <a:gd name="T15" fmla="*/ 10 h 269"/>
                <a:gd name="T16" fmla="*/ 145 w 269"/>
                <a:gd name="T17" fmla="*/ 4 h 269"/>
                <a:gd name="T18" fmla="*/ 128 w 269"/>
                <a:gd name="T19" fmla="*/ 2 h 269"/>
                <a:gd name="T20" fmla="*/ 112 w 269"/>
                <a:gd name="T21" fmla="*/ 0 h 269"/>
                <a:gd name="T22" fmla="*/ 96 w 269"/>
                <a:gd name="T23" fmla="*/ 2 h 269"/>
                <a:gd name="T24" fmla="*/ 79 w 269"/>
                <a:gd name="T25" fmla="*/ 4 h 269"/>
                <a:gd name="T26" fmla="*/ 64 w 269"/>
                <a:gd name="T27" fmla="*/ 10 h 269"/>
                <a:gd name="T28" fmla="*/ 49 w 269"/>
                <a:gd name="T29" fmla="*/ 19 h 269"/>
                <a:gd name="T30" fmla="*/ 36 w 269"/>
                <a:gd name="T31" fmla="*/ 27 h 269"/>
                <a:gd name="T32" fmla="*/ 24 w 269"/>
                <a:gd name="T33" fmla="*/ 39 h 269"/>
                <a:gd name="T34" fmla="*/ 15 w 269"/>
                <a:gd name="T35" fmla="*/ 53 h 269"/>
                <a:gd name="T36" fmla="*/ 8 w 269"/>
                <a:gd name="T37" fmla="*/ 66 h 269"/>
                <a:gd name="T38" fmla="*/ 3 w 269"/>
                <a:gd name="T39" fmla="*/ 81 h 269"/>
                <a:gd name="T40" fmla="*/ 0 w 269"/>
                <a:gd name="T41" fmla="*/ 96 h 269"/>
                <a:gd name="T42" fmla="*/ 0 w 269"/>
                <a:gd name="T43" fmla="*/ 112 h 269"/>
                <a:gd name="T44" fmla="*/ 3 w 269"/>
                <a:gd name="T45" fmla="*/ 127 h 269"/>
                <a:gd name="T46" fmla="*/ 8 w 269"/>
                <a:gd name="T47" fmla="*/ 142 h 269"/>
                <a:gd name="T48" fmla="*/ 15 w 269"/>
                <a:gd name="T49" fmla="*/ 155 h 269"/>
                <a:gd name="T50" fmla="*/ 24 w 269"/>
                <a:gd name="T51" fmla="*/ 168 h 269"/>
                <a:gd name="T52" fmla="*/ 36 w 269"/>
                <a:gd name="T53" fmla="*/ 180 h 269"/>
                <a:gd name="T54" fmla="*/ 49 w 269"/>
                <a:gd name="T55" fmla="*/ 189 h 269"/>
                <a:gd name="T56" fmla="*/ 64 w 269"/>
                <a:gd name="T57" fmla="*/ 198 h 269"/>
                <a:gd name="T58" fmla="*/ 79 w 269"/>
                <a:gd name="T59" fmla="*/ 204 h 269"/>
                <a:gd name="T60" fmla="*/ 96 w 269"/>
                <a:gd name="T61" fmla="*/ 207 h 269"/>
                <a:gd name="T62" fmla="*/ 112 w 269"/>
                <a:gd name="T63" fmla="*/ 208 h 269"/>
                <a:gd name="T64" fmla="*/ 128 w 269"/>
                <a:gd name="T65" fmla="*/ 207 h 269"/>
                <a:gd name="T66" fmla="*/ 145 w 269"/>
                <a:gd name="T67" fmla="*/ 204 h 269"/>
                <a:gd name="T68" fmla="*/ 159 w 269"/>
                <a:gd name="T69" fmla="*/ 198 h 269"/>
                <a:gd name="T70" fmla="*/ 173 w 269"/>
                <a:gd name="T71" fmla="*/ 189 h 269"/>
                <a:gd name="T72" fmla="*/ 186 w 269"/>
                <a:gd name="T73" fmla="*/ 180 h 269"/>
                <a:gd name="T74" fmla="*/ 199 w 269"/>
                <a:gd name="T75" fmla="*/ 168 h 269"/>
                <a:gd name="T76" fmla="*/ 209 w 269"/>
                <a:gd name="T77" fmla="*/ 155 h 269"/>
                <a:gd name="T78" fmla="*/ 214 w 269"/>
                <a:gd name="T79" fmla="*/ 142 h 269"/>
                <a:gd name="T80" fmla="*/ 219 w 269"/>
                <a:gd name="T81" fmla="*/ 127 h 269"/>
                <a:gd name="T82" fmla="*/ 222 w 269"/>
                <a:gd name="T83" fmla="*/ 112 h 2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69"/>
                <a:gd name="T128" fmla="*/ 269 w 269"/>
                <a:gd name="T129" fmla="*/ 269 h 2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69">
                  <a:moveTo>
                    <a:pt x="268" y="134"/>
                  </a:moveTo>
                  <a:lnTo>
                    <a:pt x="268" y="124"/>
                  </a:lnTo>
                  <a:lnTo>
                    <a:pt x="267" y="114"/>
                  </a:lnTo>
                  <a:lnTo>
                    <a:pt x="265" y="104"/>
                  </a:lnTo>
                  <a:lnTo>
                    <a:pt x="263" y="94"/>
                  </a:lnTo>
                  <a:lnTo>
                    <a:pt x="258" y="85"/>
                  </a:lnTo>
                  <a:lnTo>
                    <a:pt x="255" y="76"/>
                  </a:lnTo>
                  <a:lnTo>
                    <a:pt x="251" y="68"/>
                  </a:lnTo>
                  <a:lnTo>
                    <a:pt x="244" y="58"/>
                  </a:lnTo>
                  <a:lnTo>
                    <a:pt x="239" y="50"/>
                  </a:lnTo>
                  <a:lnTo>
                    <a:pt x="233" y="43"/>
                  </a:lnTo>
                  <a:lnTo>
                    <a:pt x="224" y="35"/>
                  </a:lnTo>
                  <a:lnTo>
                    <a:pt x="217" y="28"/>
                  </a:lnTo>
                  <a:lnTo>
                    <a:pt x="209" y="24"/>
                  </a:lnTo>
                  <a:lnTo>
                    <a:pt x="201" y="18"/>
                  </a:lnTo>
                  <a:lnTo>
                    <a:pt x="192" y="13"/>
                  </a:lnTo>
                  <a:lnTo>
                    <a:pt x="183" y="9"/>
                  </a:lnTo>
                  <a:lnTo>
                    <a:pt x="175" y="6"/>
                  </a:lnTo>
                  <a:lnTo>
                    <a:pt x="164" y="3"/>
                  </a:lnTo>
                  <a:lnTo>
                    <a:pt x="154" y="2"/>
                  </a:lnTo>
                  <a:lnTo>
                    <a:pt x="144" y="0"/>
                  </a:lnTo>
                  <a:lnTo>
                    <a:pt x="135" y="0"/>
                  </a:lnTo>
                  <a:lnTo>
                    <a:pt x="125" y="0"/>
                  </a:lnTo>
                  <a:lnTo>
                    <a:pt x="115" y="2"/>
                  </a:lnTo>
                  <a:lnTo>
                    <a:pt x="104" y="3"/>
                  </a:lnTo>
                  <a:lnTo>
                    <a:pt x="95" y="6"/>
                  </a:lnTo>
                  <a:lnTo>
                    <a:pt x="85" y="9"/>
                  </a:lnTo>
                  <a:lnTo>
                    <a:pt x="77" y="13"/>
                  </a:lnTo>
                  <a:lnTo>
                    <a:pt x="68" y="18"/>
                  </a:lnTo>
                  <a:lnTo>
                    <a:pt x="59" y="24"/>
                  </a:lnTo>
                  <a:lnTo>
                    <a:pt x="50" y="28"/>
                  </a:lnTo>
                  <a:lnTo>
                    <a:pt x="43" y="35"/>
                  </a:lnTo>
                  <a:lnTo>
                    <a:pt x="37" y="43"/>
                  </a:lnTo>
                  <a:lnTo>
                    <a:pt x="29" y="50"/>
                  </a:lnTo>
                  <a:lnTo>
                    <a:pt x="23" y="58"/>
                  </a:lnTo>
                  <a:lnTo>
                    <a:pt x="18" y="68"/>
                  </a:lnTo>
                  <a:lnTo>
                    <a:pt x="13" y="76"/>
                  </a:lnTo>
                  <a:lnTo>
                    <a:pt x="10" y="85"/>
                  </a:lnTo>
                  <a:lnTo>
                    <a:pt x="6" y="94"/>
                  </a:lnTo>
                  <a:lnTo>
                    <a:pt x="3" y="104"/>
                  </a:lnTo>
                  <a:lnTo>
                    <a:pt x="2" y="114"/>
                  </a:lnTo>
                  <a:lnTo>
                    <a:pt x="0" y="124"/>
                  </a:lnTo>
                  <a:lnTo>
                    <a:pt x="0" y="134"/>
                  </a:lnTo>
                  <a:lnTo>
                    <a:pt x="0" y="144"/>
                  </a:lnTo>
                  <a:lnTo>
                    <a:pt x="2" y="154"/>
                  </a:lnTo>
                  <a:lnTo>
                    <a:pt x="3" y="163"/>
                  </a:lnTo>
                  <a:lnTo>
                    <a:pt x="6" y="173"/>
                  </a:lnTo>
                  <a:lnTo>
                    <a:pt x="10" y="183"/>
                  </a:lnTo>
                  <a:lnTo>
                    <a:pt x="13" y="192"/>
                  </a:lnTo>
                  <a:lnTo>
                    <a:pt x="18" y="200"/>
                  </a:lnTo>
                  <a:lnTo>
                    <a:pt x="23" y="209"/>
                  </a:lnTo>
                  <a:lnTo>
                    <a:pt x="29" y="217"/>
                  </a:lnTo>
                  <a:lnTo>
                    <a:pt x="37" y="224"/>
                  </a:lnTo>
                  <a:lnTo>
                    <a:pt x="43" y="232"/>
                  </a:lnTo>
                  <a:lnTo>
                    <a:pt x="50" y="239"/>
                  </a:lnTo>
                  <a:lnTo>
                    <a:pt x="59" y="244"/>
                  </a:lnTo>
                  <a:lnTo>
                    <a:pt x="68" y="249"/>
                  </a:lnTo>
                  <a:lnTo>
                    <a:pt x="77" y="255"/>
                  </a:lnTo>
                  <a:lnTo>
                    <a:pt x="85" y="259"/>
                  </a:lnTo>
                  <a:lnTo>
                    <a:pt x="95" y="262"/>
                  </a:lnTo>
                  <a:lnTo>
                    <a:pt x="104" y="264"/>
                  </a:lnTo>
                  <a:lnTo>
                    <a:pt x="115" y="267"/>
                  </a:lnTo>
                  <a:lnTo>
                    <a:pt x="125" y="268"/>
                  </a:lnTo>
                  <a:lnTo>
                    <a:pt x="135" y="268"/>
                  </a:lnTo>
                  <a:lnTo>
                    <a:pt x="144" y="268"/>
                  </a:lnTo>
                  <a:lnTo>
                    <a:pt x="154" y="267"/>
                  </a:lnTo>
                  <a:lnTo>
                    <a:pt x="164" y="264"/>
                  </a:lnTo>
                  <a:lnTo>
                    <a:pt x="175" y="262"/>
                  </a:lnTo>
                  <a:lnTo>
                    <a:pt x="183" y="259"/>
                  </a:lnTo>
                  <a:lnTo>
                    <a:pt x="192" y="255"/>
                  </a:lnTo>
                  <a:lnTo>
                    <a:pt x="201" y="249"/>
                  </a:lnTo>
                  <a:lnTo>
                    <a:pt x="209" y="244"/>
                  </a:lnTo>
                  <a:lnTo>
                    <a:pt x="217" y="239"/>
                  </a:lnTo>
                  <a:lnTo>
                    <a:pt x="224" y="232"/>
                  </a:lnTo>
                  <a:lnTo>
                    <a:pt x="233" y="224"/>
                  </a:lnTo>
                  <a:lnTo>
                    <a:pt x="239" y="217"/>
                  </a:lnTo>
                  <a:lnTo>
                    <a:pt x="244" y="209"/>
                  </a:lnTo>
                  <a:lnTo>
                    <a:pt x="251" y="200"/>
                  </a:lnTo>
                  <a:lnTo>
                    <a:pt x="255" y="192"/>
                  </a:lnTo>
                  <a:lnTo>
                    <a:pt x="258" y="183"/>
                  </a:lnTo>
                  <a:lnTo>
                    <a:pt x="263" y="173"/>
                  </a:lnTo>
                  <a:lnTo>
                    <a:pt x="265" y="163"/>
                  </a:lnTo>
                  <a:lnTo>
                    <a:pt x="267" y="154"/>
                  </a:lnTo>
                  <a:lnTo>
                    <a:pt x="268" y="144"/>
                  </a:lnTo>
                  <a:lnTo>
                    <a:pt x="268" y="134"/>
                  </a:lnTo>
                </a:path>
              </a:pathLst>
            </a:custGeom>
            <a:noFill/>
            <a:ln w="19050">
              <a:solidFill>
                <a:srgbClr val="000000"/>
              </a:solidFill>
              <a:round/>
              <a:headEnd/>
              <a:tailEnd/>
            </a:ln>
          </p:spPr>
          <p:txBody>
            <a:bodyPr lIns="0" tIns="0" rIns="0" bIns="0"/>
            <a:lstStyle/>
            <a:p>
              <a:endParaRPr lang="en-US" dirty="0"/>
            </a:p>
          </p:txBody>
        </p:sp>
        <p:sp>
          <p:nvSpPr>
            <p:cNvPr id="24618" name="Freeform 53"/>
            <p:cNvSpPr>
              <a:spLocks/>
            </p:cNvSpPr>
            <p:nvPr/>
          </p:nvSpPr>
          <p:spPr bwMode="auto">
            <a:xfrm>
              <a:off x="3321" y="1540"/>
              <a:ext cx="84" cy="41"/>
            </a:xfrm>
            <a:custGeom>
              <a:avLst/>
              <a:gdLst>
                <a:gd name="T0" fmla="*/ 0 w 93"/>
                <a:gd name="T1" fmla="*/ 36 h 46"/>
                <a:gd name="T2" fmla="*/ 0 w 93"/>
                <a:gd name="T3" fmla="*/ 36 h 46"/>
                <a:gd name="T4" fmla="*/ 0 w 93"/>
                <a:gd name="T5" fmla="*/ 33 h 46"/>
                <a:gd name="T6" fmla="*/ 0 w 93"/>
                <a:gd name="T7" fmla="*/ 31 h 46"/>
                <a:gd name="T8" fmla="*/ 1 w 93"/>
                <a:gd name="T9" fmla="*/ 29 h 46"/>
                <a:gd name="T10" fmla="*/ 1 w 93"/>
                <a:gd name="T11" fmla="*/ 26 h 46"/>
                <a:gd name="T12" fmla="*/ 2 w 93"/>
                <a:gd name="T13" fmla="*/ 25 h 46"/>
                <a:gd name="T14" fmla="*/ 3 w 93"/>
                <a:gd name="T15" fmla="*/ 22 h 46"/>
                <a:gd name="T16" fmla="*/ 4 w 93"/>
                <a:gd name="T17" fmla="*/ 20 h 46"/>
                <a:gd name="T18" fmla="*/ 4 w 93"/>
                <a:gd name="T19" fmla="*/ 19 h 46"/>
                <a:gd name="T20" fmla="*/ 5 w 93"/>
                <a:gd name="T21" fmla="*/ 16 h 46"/>
                <a:gd name="T22" fmla="*/ 7 w 93"/>
                <a:gd name="T23" fmla="*/ 14 h 46"/>
                <a:gd name="T24" fmla="*/ 9 w 93"/>
                <a:gd name="T25" fmla="*/ 12 h 46"/>
                <a:gd name="T26" fmla="*/ 10 w 93"/>
                <a:gd name="T27" fmla="*/ 11 h 46"/>
                <a:gd name="T28" fmla="*/ 11 w 93"/>
                <a:gd name="T29" fmla="*/ 9 h 46"/>
                <a:gd name="T30" fmla="*/ 14 w 93"/>
                <a:gd name="T31" fmla="*/ 8 h 46"/>
                <a:gd name="T32" fmla="*/ 16 w 93"/>
                <a:gd name="T33" fmla="*/ 6 h 46"/>
                <a:gd name="T34" fmla="*/ 17 w 93"/>
                <a:gd name="T35" fmla="*/ 5 h 46"/>
                <a:gd name="T36" fmla="*/ 18 w 93"/>
                <a:gd name="T37" fmla="*/ 4 h 46"/>
                <a:gd name="T38" fmla="*/ 21 w 93"/>
                <a:gd name="T39" fmla="*/ 4 h 46"/>
                <a:gd name="T40" fmla="*/ 23 w 93"/>
                <a:gd name="T41" fmla="*/ 2 h 46"/>
                <a:gd name="T42" fmla="*/ 25 w 93"/>
                <a:gd name="T43" fmla="*/ 1 h 46"/>
                <a:gd name="T44" fmla="*/ 29 w 93"/>
                <a:gd name="T45" fmla="*/ 1 h 46"/>
                <a:gd name="T46" fmla="*/ 31 w 93"/>
                <a:gd name="T47" fmla="*/ 0 h 46"/>
                <a:gd name="T48" fmla="*/ 32 w 93"/>
                <a:gd name="T49" fmla="*/ 0 h 46"/>
                <a:gd name="T50" fmla="*/ 35 w 93"/>
                <a:gd name="T51" fmla="*/ 0 h 46"/>
                <a:gd name="T52" fmla="*/ 37 w 93"/>
                <a:gd name="T53" fmla="*/ 0 h 46"/>
                <a:gd name="T54" fmla="*/ 39 w 93"/>
                <a:gd name="T55" fmla="*/ 0 h 46"/>
                <a:gd name="T56" fmla="*/ 42 w 93"/>
                <a:gd name="T57" fmla="*/ 0 h 46"/>
                <a:gd name="T58" fmla="*/ 44 w 93"/>
                <a:gd name="T59" fmla="*/ 0 h 46"/>
                <a:gd name="T60" fmla="*/ 46 w 93"/>
                <a:gd name="T61" fmla="*/ 1 h 46"/>
                <a:gd name="T62" fmla="*/ 48 w 93"/>
                <a:gd name="T63" fmla="*/ 1 h 46"/>
                <a:gd name="T64" fmla="*/ 51 w 93"/>
                <a:gd name="T65" fmla="*/ 2 h 46"/>
                <a:gd name="T66" fmla="*/ 53 w 93"/>
                <a:gd name="T67" fmla="*/ 4 h 46"/>
                <a:gd name="T68" fmla="*/ 55 w 93"/>
                <a:gd name="T69" fmla="*/ 4 h 46"/>
                <a:gd name="T70" fmla="*/ 57 w 93"/>
                <a:gd name="T71" fmla="*/ 5 h 46"/>
                <a:gd name="T72" fmla="*/ 60 w 93"/>
                <a:gd name="T73" fmla="*/ 6 h 46"/>
                <a:gd name="T74" fmla="*/ 61 w 93"/>
                <a:gd name="T75" fmla="*/ 8 h 46"/>
                <a:gd name="T76" fmla="*/ 63 w 93"/>
                <a:gd name="T77" fmla="*/ 9 h 46"/>
                <a:gd name="T78" fmla="*/ 64 w 93"/>
                <a:gd name="T79" fmla="*/ 11 h 46"/>
                <a:gd name="T80" fmla="*/ 67 w 93"/>
                <a:gd name="T81" fmla="*/ 12 h 46"/>
                <a:gd name="T82" fmla="*/ 67 w 93"/>
                <a:gd name="T83" fmla="*/ 14 h 46"/>
                <a:gd name="T84" fmla="*/ 70 w 93"/>
                <a:gd name="T85" fmla="*/ 16 h 46"/>
                <a:gd name="T86" fmla="*/ 70 w 93"/>
                <a:gd name="T87" fmla="*/ 19 h 46"/>
                <a:gd name="T88" fmla="*/ 71 w 93"/>
                <a:gd name="T89" fmla="*/ 20 h 46"/>
                <a:gd name="T90" fmla="*/ 71 w 93"/>
                <a:gd name="T91" fmla="*/ 22 h 46"/>
                <a:gd name="T92" fmla="*/ 72 w 93"/>
                <a:gd name="T93" fmla="*/ 25 h 46"/>
                <a:gd name="T94" fmla="*/ 73 w 93"/>
                <a:gd name="T95" fmla="*/ 26 h 46"/>
                <a:gd name="T96" fmla="*/ 74 w 93"/>
                <a:gd name="T97" fmla="*/ 29 h 46"/>
                <a:gd name="T98" fmla="*/ 75 w 93"/>
                <a:gd name="T99" fmla="*/ 31 h 46"/>
                <a:gd name="T100" fmla="*/ 75 w 93"/>
                <a:gd name="T101" fmla="*/ 33 h 46"/>
                <a:gd name="T102" fmla="*/ 75 w 93"/>
                <a:gd name="T103" fmla="*/ 36 h 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6"/>
                <a:gd name="T158" fmla="*/ 93 w 93"/>
                <a:gd name="T159" fmla="*/ 46 h 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6">
                  <a:moveTo>
                    <a:pt x="0" y="45"/>
                  </a:moveTo>
                  <a:lnTo>
                    <a:pt x="0" y="45"/>
                  </a:lnTo>
                  <a:lnTo>
                    <a:pt x="0" y="42"/>
                  </a:lnTo>
                  <a:lnTo>
                    <a:pt x="0" y="39"/>
                  </a:lnTo>
                  <a:lnTo>
                    <a:pt x="1" y="37"/>
                  </a:lnTo>
                  <a:lnTo>
                    <a:pt x="1" y="32"/>
                  </a:lnTo>
                  <a:lnTo>
                    <a:pt x="2" y="31"/>
                  </a:lnTo>
                  <a:lnTo>
                    <a:pt x="3" y="28"/>
                  </a:lnTo>
                  <a:lnTo>
                    <a:pt x="4" y="25"/>
                  </a:lnTo>
                  <a:lnTo>
                    <a:pt x="4" y="24"/>
                  </a:lnTo>
                  <a:lnTo>
                    <a:pt x="6" y="20"/>
                  </a:lnTo>
                  <a:lnTo>
                    <a:pt x="9" y="18"/>
                  </a:lnTo>
                  <a:lnTo>
                    <a:pt x="11" y="16"/>
                  </a:lnTo>
                  <a:lnTo>
                    <a:pt x="12" y="14"/>
                  </a:lnTo>
                  <a:lnTo>
                    <a:pt x="13" y="11"/>
                  </a:lnTo>
                  <a:lnTo>
                    <a:pt x="17" y="10"/>
                  </a:lnTo>
                  <a:lnTo>
                    <a:pt x="20" y="8"/>
                  </a:lnTo>
                  <a:lnTo>
                    <a:pt x="21" y="7"/>
                  </a:lnTo>
                  <a:lnTo>
                    <a:pt x="22" y="6"/>
                  </a:lnTo>
                  <a:lnTo>
                    <a:pt x="26" y="4"/>
                  </a:lnTo>
                  <a:lnTo>
                    <a:pt x="29" y="2"/>
                  </a:lnTo>
                  <a:lnTo>
                    <a:pt x="31" y="1"/>
                  </a:lnTo>
                  <a:lnTo>
                    <a:pt x="35" y="1"/>
                  </a:lnTo>
                  <a:lnTo>
                    <a:pt x="38" y="0"/>
                  </a:lnTo>
                  <a:lnTo>
                    <a:pt x="39" y="0"/>
                  </a:lnTo>
                  <a:lnTo>
                    <a:pt x="43" y="0"/>
                  </a:lnTo>
                  <a:lnTo>
                    <a:pt x="45" y="0"/>
                  </a:lnTo>
                  <a:lnTo>
                    <a:pt x="48" y="0"/>
                  </a:lnTo>
                  <a:lnTo>
                    <a:pt x="51" y="0"/>
                  </a:lnTo>
                  <a:lnTo>
                    <a:pt x="54" y="0"/>
                  </a:lnTo>
                  <a:lnTo>
                    <a:pt x="56" y="1"/>
                  </a:lnTo>
                  <a:lnTo>
                    <a:pt x="59" y="1"/>
                  </a:lnTo>
                  <a:lnTo>
                    <a:pt x="62" y="2"/>
                  </a:lnTo>
                  <a:lnTo>
                    <a:pt x="65" y="4"/>
                  </a:lnTo>
                  <a:lnTo>
                    <a:pt x="67" y="6"/>
                  </a:lnTo>
                  <a:lnTo>
                    <a:pt x="70" y="7"/>
                  </a:lnTo>
                  <a:lnTo>
                    <a:pt x="73" y="8"/>
                  </a:lnTo>
                  <a:lnTo>
                    <a:pt x="74" y="10"/>
                  </a:lnTo>
                  <a:lnTo>
                    <a:pt x="77" y="11"/>
                  </a:lnTo>
                  <a:lnTo>
                    <a:pt x="79" y="14"/>
                  </a:lnTo>
                  <a:lnTo>
                    <a:pt x="82" y="16"/>
                  </a:lnTo>
                  <a:lnTo>
                    <a:pt x="82" y="18"/>
                  </a:lnTo>
                  <a:lnTo>
                    <a:pt x="85" y="20"/>
                  </a:lnTo>
                  <a:lnTo>
                    <a:pt x="86" y="24"/>
                  </a:lnTo>
                  <a:lnTo>
                    <a:pt x="88" y="25"/>
                  </a:lnTo>
                  <a:lnTo>
                    <a:pt x="88" y="28"/>
                  </a:lnTo>
                  <a:lnTo>
                    <a:pt x="89" y="31"/>
                  </a:lnTo>
                  <a:lnTo>
                    <a:pt x="90" y="32"/>
                  </a:lnTo>
                  <a:lnTo>
                    <a:pt x="91" y="37"/>
                  </a:lnTo>
                  <a:lnTo>
                    <a:pt x="92" y="39"/>
                  </a:lnTo>
                  <a:lnTo>
                    <a:pt x="92" y="42"/>
                  </a:lnTo>
                  <a:lnTo>
                    <a:pt x="92" y="45"/>
                  </a:lnTo>
                </a:path>
              </a:pathLst>
            </a:custGeom>
            <a:noFill/>
            <a:ln w="19050">
              <a:solidFill>
                <a:srgbClr val="000000"/>
              </a:solidFill>
              <a:round/>
              <a:headEnd/>
              <a:tailEnd/>
            </a:ln>
          </p:spPr>
          <p:txBody>
            <a:bodyPr lIns="0" tIns="0" rIns="0" bIns="0"/>
            <a:lstStyle/>
            <a:p>
              <a:endParaRPr lang="en-US" dirty="0"/>
            </a:p>
          </p:txBody>
        </p:sp>
        <p:sp>
          <p:nvSpPr>
            <p:cNvPr id="24619" name="Freeform 54"/>
            <p:cNvSpPr>
              <a:spLocks/>
            </p:cNvSpPr>
            <p:nvPr/>
          </p:nvSpPr>
          <p:spPr bwMode="auto">
            <a:xfrm>
              <a:off x="3404" y="1580"/>
              <a:ext cx="83" cy="42"/>
            </a:xfrm>
            <a:custGeom>
              <a:avLst/>
              <a:gdLst>
                <a:gd name="T0" fmla="*/ 0 w 91"/>
                <a:gd name="T1" fmla="*/ 0 h 47"/>
                <a:gd name="T2" fmla="*/ 0 w 91"/>
                <a:gd name="T3" fmla="*/ 0 h 47"/>
                <a:gd name="T4" fmla="*/ 0 w 91"/>
                <a:gd name="T5" fmla="*/ 3 h 47"/>
                <a:gd name="T6" fmla="*/ 0 w 91"/>
                <a:gd name="T7" fmla="*/ 4 h 47"/>
                <a:gd name="T8" fmla="*/ 0 w 91"/>
                <a:gd name="T9" fmla="*/ 6 h 47"/>
                <a:gd name="T10" fmla="*/ 1 w 91"/>
                <a:gd name="T11" fmla="*/ 9 h 47"/>
                <a:gd name="T12" fmla="*/ 2 w 91"/>
                <a:gd name="T13" fmla="*/ 12 h 47"/>
                <a:gd name="T14" fmla="*/ 2 w 91"/>
                <a:gd name="T15" fmla="*/ 13 h 47"/>
                <a:gd name="T16" fmla="*/ 5 w 91"/>
                <a:gd name="T17" fmla="*/ 15 h 47"/>
                <a:gd name="T18" fmla="*/ 5 w 91"/>
                <a:gd name="T19" fmla="*/ 19 h 47"/>
                <a:gd name="T20" fmla="*/ 5 w 91"/>
                <a:gd name="T21" fmla="*/ 19 h 47"/>
                <a:gd name="T22" fmla="*/ 6 w 91"/>
                <a:gd name="T23" fmla="*/ 21 h 47"/>
                <a:gd name="T24" fmla="*/ 8 w 91"/>
                <a:gd name="T25" fmla="*/ 25 h 47"/>
                <a:gd name="T26" fmla="*/ 10 w 91"/>
                <a:gd name="T27" fmla="*/ 26 h 47"/>
                <a:gd name="T28" fmla="*/ 12 w 91"/>
                <a:gd name="T29" fmla="*/ 27 h 47"/>
                <a:gd name="T30" fmla="*/ 13 w 91"/>
                <a:gd name="T31" fmla="*/ 29 h 47"/>
                <a:gd name="T32" fmla="*/ 15 w 91"/>
                <a:gd name="T33" fmla="*/ 30 h 47"/>
                <a:gd name="T34" fmla="*/ 18 w 91"/>
                <a:gd name="T35" fmla="*/ 31 h 47"/>
                <a:gd name="T36" fmla="*/ 19 w 91"/>
                <a:gd name="T37" fmla="*/ 33 h 47"/>
                <a:gd name="T38" fmla="*/ 22 w 91"/>
                <a:gd name="T39" fmla="*/ 34 h 47"/>
                <a:gd name="T40" fmla="*/ 24 w 91"/>
                <a:gd name="T41" fmla="*/ 34 h 47"/>
                <a:gd name="T42" fmla="*/ 26 w 91"/>
                <a:gd name="T43" fmla="*/ 34 h 47"/>
                <a:gd name="T44" fmla="*/ 29 w 91"/>
                <a:gd name="T45" fmla="*/ 36 h 47"/>
                <a:gd name="T46" fmla="*/ 31 w 91"/>
                <a:gd name="T47" fmla="*/ 36 h 47"/>
                <a:gd name="T48" fmla="*/ 33 w 91"/>
                <a:gd name="T49" fmla="*/ 37 h 47"/>
                <a:gd name="T50" fmla="*/ 36 w 91"/>
                <a:gd name="T51" fmla="*/ 37 h 47"/>
                <a:gd name="T52" fmla="*/ 37 w 91"/>
                <a:gd name="T53" fmla="*/ 37 h 47"/>
                <a:gd name="T54" fmla="*/ 40 w 91"/>
                <a:gd name="T55" fmla="*/ 37 h 47"/>
                <a:gd name="T56" fmla="*/ 43 w 91"/>
                <a:gd name="T57" fmla="*/ 37 h 47"/>
                <a:gd name="T58" fmla="*/ 45 w 91"/>
                <a:gd name="T59" fmla="*/ 36 h 47"/>
                <a:gd name="T60" fmla="*/ 47 w 91"/>
                <a:gd name="T61" fmla="*/ 36 h 47"/>
                <a:gd name="T62" fmla="*/ 50 w 91"/>
                <a:gd name="T63" fmla="*/ 34 h 47"/>
                <a:gd name="T64" fmla="*/ 52 w 91"/>
                <a:gd name="T65" fmla="*/ 34 h 47"/>
                <a:gd name="T66" fmla="*/ 54 w 91"/>
                <a:gd name="T67" fmla="*/ 34 h 47"/>
                <a:gd name="T68" fmla="*/ 55 w 91"/>
                <a:gd name="T69" fmla="*/ 33 h 47"/>
                <a:gd name="T70" fmla="*/ 58 w 91"/>
                <a:gd name="T71" fmla="*/ 31 h 47"/>
                <a:gd name="T72" fmla="*/ 60 w 91"/>
                <a:gd name="T73" fmla="*/ 30 h 47"/>
                <a:gd name="T74" fmla="*/ 62 w 91"/>
                <a:gd name="T75" fmla="*/ 29 h 47"/>
                <a:gd name="T76" fmla="*/ 64 w 91"/>
                <a:gd name="T77" fmla="*/ 27 h 47"/>
                <a:gd name="T78" fmla="*/ 65 w 91"/>
                <a:gd name="T79" fmla="*/ 26 h 47"/>
                <a:gd name="T80" fmla="*/ 67 w 91"/>
                <a:gd name="T81" fmla="*/ 25 h 47"/>
                <a:gd name="T82" fmla="*/ 68 w 91"/>
                <a:gd name="T83" fmla="*/ 21 h 47"/>
                <a:gd name="T84" fmla="*/ 70 w 91"/>
                <a:gd name="T85" fmla="*/ 19 h 47"/>
                <a:gd name="T86" fmla="*/ 71 w 91"/>
                <a:gd name="T87" fmla="*/ 19 h 47"/>
                <a:gd name="T88" fmla="*/ 71 w 91"/>
                <a:gd name="T89" fmla="*/ 15 h 47"/>
                <a:gd name="T90" fmla="*/ 72 w 91"/>
                <a:gd name="T91" fmla="*/ 13 h 47"/>
                <a:gd name="T92" fmla="*/ 73 w 91"/>
                <a:gd name="T93" fmla="*/ 12 h 47"/>
                <a:gd name="T94" fmla="*/ 74 w 91"/>
                <a:gd name="T95" fmla="*/ 9 h 47"/>
                <a:gd name="T96" fmla="*/ 75 w 91"/>
                <a:gd name="T97" fmla="*/ 6 h 47"/>
                <a:gd name="T98" fmla="*/ 75 w 91"/>
                <a:gd name="T99" fmla="*/ 4 h 47"/>
                <a:gd name="T100" fmla="*/ 75 w 91"/>
                <a:gd name="T101" fmla="*/ 3 h 47"/>
                <a:gd name="T102" fmla="*/ 75 w 91"/>
                <a:gd name="T103" fmla="*/ 0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
                <a:gd name="T157" fmla="*/ 0 h 47"/>
                <a:gd name="T158" fmla="*/ 91 w 9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 h="47">
                  <a:moveTo>
                    <a:pt x="0" y="0"/>
                  </a:moveTo>
                  <a:lnTo>
                    <a:pt x="0" y="0"/>
                  </a:lnTo>
                  <a:lnTo>
                    <a:pt x="0" y="3"/>
                  </a:lnTo>
                  <a:lnTo>
                    <a:pt x="0" y="5"/>
                  </a:lnTo>
                  <a:lnTo>
                    <a:pt x="0" y="8"/>
                  </a:lnTo>
                  <a:lnTo>
                    <a:pt x="1" y="11"/>
                  </a:lnTo>
                  <a:lnTo>
                    <a:pt x="2" y="15"/>
                  </a:lnTo>
                  <a:lnTo>
                    <a:pt x="2" y="17"/>
                  </a:lnTo>
                  <a:lnTo>
                    <a:pt x="5" y="19"/>
                  </a:lnTo>
                  <a:lnTo>
                    <a:pt x="6" y="23"/>
                  </a:lnTo>
                  <a:lnTo>
                    <a:pt x="6" y="24"/>
                  </a:lnTo>
                  <a:lnTo>
                    <a:pt x="8" y="27"/>
                  </a:lnTo>
                  <a:lnTo>
                    <a:pt x="10" y="31"/>
                  </a:lnTo>
                  <a:lnTo>
                    <a:pt x="12" y="32"/>
                  </a:lnTo>
                  <a:lnTo>
                    <a:pt x="14" y="34"/>
                  </a:lnTo>
                  <a:lnTo>
                    <a:pt x="15" y="36"/>
                  </a:lnTo>
                  <a:lnTo>
                    <a:pt x="18" y="38"/>
                  </a:lnTo>
                  <a:lnTo>
                    <a:pt x="22" y="39"/>
                  </a:lnTo>
                  <a:lnTo>
                    <a:pt x="23" y="41"/>
                  </a:lnTo>
                  <a:lnTo>
                    <a:pt x="26" y="42"/>
                  </a:lnTo>
                  <a:lnTo>
                    <a:pt x="28" y="43"/>
                  </a:lnTo>
                  <a:lnTo>
                    <a:pt x="32" y="43"/>
                  </a:lnTo>
                  <a:lnTo>
                    <a:pt x="35" y="45"/>
                  </a:lnTo>
                  <a:lnTo>
                    <a:pt x="37" y="45"/>
                  </a:lnTo>
                  <a:lnTo>
                    <a:pt x="40" y="46"/>
                  </a:lnTo>
                  <a:lnTo>
                    <a:pt x="43" y="46"/>
                  </a:lnTo>
                  <a:lnTo>
                    <a:pt x="45" y="46"/>
                  </a:lnTo>
                  <a:lnTo>
                    <a:pt x="48" y="46"/>
                  </a:lnTo>
                  <a:lnTo>
                    <a:pt x="51" y="46"/>
                  </a:lnTo>
                  <a:lnTo>
                    <a:pt x="54" y="45"/>
                  </a:lnTo>
                  <a:lnTo>
                    <a:pt x="56" y="45"/>
                  </a:lnTo>
                  <a:lnTo>
                    <a:pt x="60" y="43"/>
                  </a:lnTo>
                  <a:lnTo>
                    <a:pt x="62" y="43"/>
                  </a:lnTo>
                  <a:lnTo>
                    <a:pt x="65" y="42"/>
                  </a:lnTo>
                  <a:lnTo>
                    <a:pt x="66" y="41"/>
                  </a:lnTo>
                  <a:lnTo>
                    <a:pt x="70" y="39"/>
                  </a:lnTo>
                  <a:lnTo>
                    <a:pt x="72" y="38"/>
                  </a:lnTo>
                  <a:lnTo>
                    <a:pt x="75" y="36"/>
                  </a:lnTo>
                  <a:lnTo>
                    <a:pt x="77" y="34"/>
                  </a:lnTo>
                  <a:lnTo>
                    <a:pt x="78" y="32"/>
                  </a:lnTo>
                  <a:lnTo>
                    <a:pt x="80" y="31"/>
                  </a:lnTo>
                  <a:lnTo>
                    <a:pt x="82" y="27"/>
                  </a:lnTo>
                  <a:lnTo>
                    <a:pt x="84" y="24"/>
                  </a:lnTo>
                  <a:lnTo>
                    <a:pt x="85" y="23"/>
                  </a:lnTo>
                  <a:lnTo>
                    <a:pt x="86" y="19"/>
                  </a:lnTo>
                  <a:lnTo>
                    <a:pt x="87" y="17"/>
                  </a:lnTo>
                  <a:lnTo>
                    <a:pt x="88" y="15"/>
                  </a:lnTo>
                  <a:lnTo>
                    <a:pt x="89" y="11"/>
                  </a:lnTo>
                  <a:lnTo>
                    <a:pt x="90" y="8"/>
                  </a:lnTo>
                  <a:lnTo>
                    <a:pt x="90" y="5"/>
                  </a:lnTo>
                  <a:lnTo>
                    <a:pt x="90" y="3"/>
                  </a:lnTo>
                  <a:lnTo>
                    <a:pt x="90" y="0"/>
                  </a:lnTo>
                </a:path>
              </a:pathLst>
            </a:custGeom>
            <a:noFill/>
            <a:ln w="19050">
              <a:solidFill>
                <a:srgbClr val="000000"/>
              </a:solidFill>
              <a:round/>
              <a:headEnd/>
              <a:tailEnd/>
            </a:ln>
          </p:spPr>
          <p:txBody>
            <a:bodyPr lIns="0" tIns="0" rIns="0" bIns="0"/>
            <a:lstStyle/>
            <a:p>
              <a:endParaRPr lang="en-US" dirty="0"/>
            </a:p>
          </p:txBody>
        </p:sp>
        <p:sp>
          <p:nvSpPr>
            <p:cNvPr id="24620" name="Line 55"/>
            <p:cNvSpPr>
              <a:spLocks noChangeShapeType="1"/>
            </p:cNvSpPr>
            <p:nvPr/>
          </p:nvSpPr>
          <p:spPr bwMode="auto">
            <a:xfrm flipV="1">
              <a:off x="3408" y="1239"/>
              <a:ext cx="0" cy="234"/>
            </a:xfrm>
            <a:prstGeom prst="line">
              <a:avLst/>
            </a:prstGeom>
            <a:noFill/>
            <a:ln w="19050">
              <a:solidFill>
                <a:srgbClr val="000000"/>
              </a:solidFill>
              <a:round/>
              <a:headEnd/>
              <a:tailEnd/>
            </a:ln>
          </p:spPr>
          <p:txBody>
            <a:bodyPr lIns="0" tIns="0" rIns="0" bIns="0"/>
            <a:lstStyle/>
            <a:p>
              <a:endParaRPr lang="en-US" dirty="0"/>
            </a:p>
          </p:txBody>
        </p:sp>
        <p:sp>
          <p:nvSpPr>
            <p:cNvPr id="24621" name="Freeform 56"/>
            <p:cNvSpPr>
              <a:spLocks/>
            </p:cNvSpPr>
            <p:nvPr/>
          </p:nvSpPr>
          <p:spPr bwMode="auto">
            <a:xfrm>
              <a:off x="3395" y="1205"/>
              <a:ext cx="24" cy="45"/>
            </a:xfrm>
            <a:custGeom>
              <a:avLst/>
              <a:gdLst>
                <a:gd name="T0" fmla="*/ 12 w 26"/>
                <a:gd name="T1" fmla="*/ 0 h 51"/>
                <a:gd name="T2" fmla="*/ 0 w 26"/>
                <a:gd name="T3" fmla="*/ 39 h 51"/>
                <a:gd name="T4" fmla="*/ 12 w 26"/>
                <a:gd name="T5" fmla="*/ 30 h 51"/>
                <a:gd name="T6" fmla="*/ 21 w 26"/>
                <a:gd name="T7" fmla="*/ 39 h 51"/>
                <a:gd name="T8" fmla="*/ 12 w 26"/>
                <a:gd name="T9" fmla="*/ 0 h 51"/>
                <a:gd name="T10" fmla="*/ 12 w 26"/>
                <a:gd name="T11" fmla="*/ 0 h 51"/>
                <a:gd name="T12" fmla="*/ 0 60000 65536"/>
                <a:gd name="T13" fmla="*/ 0 60000 65536"/>
                <a:gd name="T14" fmla="*/ 0 60000 65536"/>
                <a:gd name="T15" fmla="*/ 0 60000 65536"/>
                <a:gd name="T16" fmla="*/ 0 60000 65536"/>
                <a:gd name="T17" fmla="*/ 0 60000 65536"/>
                <a:gd name="T18" fmla="*/ 0 w 26"/>
                <a:gd name="T19" fmla="*/ 0 h 51"/>
                <a:gd name="T20" fmla="*/ 26 w 26"/>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6" h="51">
                  <a:moveTo>
                    <a:pt x="14" y="0"/>
                  </a:moveTo>
                  <a:lnTo>
                    <a:pt x="0" y="50"/>
                  </a:lnTo>
                  <a:lnTo>
                    <a:pt x="14" y="38"/>
                  </a:lnTo>
                  <a:lnTo>
                    <a:pt x="25" y="50"/>
                  </a:lnTo>
                  <a:lnTo>
                    <a:pt x="14" y="0"/>
                  </a:lnTo>
                </a:path>
              </a:pathLst>
            </a:custGeom>
            <a:solidFill>
              <a:srgbClr val="000000"/>
            </a:solidFill>
            <a:ln w="19050">
              <a:solidFill>
                <a:srgbClr val="000000"/>
              </a:solidFill>
              <a:round/>
              <a:headEnd/>
              <a:tailEnd/>
            </a:ln>
          </p:spPr>
          <p:txBody>
            <a:bodyPr lIns="0" tIns="0" rIns="0" bIns="0"/>
            <a:lstStyle/>
            <a:p>
              <a:endParaRPr lang="en-US" dirty="0"/>
            </a:p>
          </p:txBody>
        </p:sp>
        <p:sp>
          <p:nvSpPr>
            <p:cNvPr id="24622" name="Line 57"/>
            <p:cNvSpPr>
              <a:spLocks noChangeShapeType="1"/>
            </p:cNvSpPr>
            <p:nvPr/>
          </p:nvSpPr>
          <p:spPr bwMode="auto">
            <a:xfrm>
              <a:off x="3909" y="580"/>
              <a:ext cx="230" cy="0"/>
            </a:xfrm>
            <a:prstGeom prst="line">
              <a:avLst/>
            </a:prstGeom>
            <a:noFill/>
            <a:ln w="19050">
              <a:solidFill>
                <a:srgbClr val="000000"/>
              </a:solidFill>
              <a:round/>
              <a:headEnd/>
              <a:tailEnd/>
            </a:ln>
          </p:spPr>
          <p:txBody>
            <a:bodyPr lIns="0" tIns="0" rIns="0" bIns="0"/>
            <a:lstStyle/>
            <a:p>
              <a:endParaRPr lang="en-US" dirty="0"/>
            </a:p>
          </p:txBody>
        </p:sp>
        <p:sp>
          <p:nvSpPr>
            <p:cNvPr id="24623" name="Freeform 58"/>
            <p:cNvSpPr>
              <a:spLocks/>
            </p:cNvSpPr>
            <p:nvPr/>
          </p:nvSpPr>
          <p:spPr bwMode="auto">
            <a:xfrm>
              <a:off x="3251" y="579"/>
              <a:ext cx="51" cy="24"/>
            </a:xfrm>
            <a:custGeom>
              <a:avLst/>
              <a:gdLst>
                <a:gd name="T0" fmla="*/ 46 w 56"/>
                <a:gd name="T1" fmla="*/ 10 h 28"/>
                <a:gd name="T2" fmla="*/ 0 w 56"/>
                <a:gd name="T3" fmla="*/ 0 h 28"/>
                <a:gd name="T4" fmla="*/ 11 w 56"/>
                <a:gd name="T5" fmla="*/ 10 h 28"/>
                <a:gd name="T6" fmla="*/ 0 w 56"/>
                <a:gd name="T7" fmla="*/ 20 h 28"/>
                <a:gd name="T8" fmla="*/ 46 w 56"/>
                <a:gd name="T9" fmla="*/ 10 h 28"/>
                <a:gd name="T10" fmla="*/ 46 w 56"/>
                <a:gd name="T11" fmla="*/ 10 h 28"/>
                <a:gd name="T12" fmla="*/ 0 60000 65536"/>
                <a:gd name="T13" fmla="*/ 0 60000 65536"/>
                <a:gd name="T14" fmla="*/ 0 60000 65536"/>
                <a:gd name="T15" fmla="*/ 0 60000 65536"/>
                <a:gd name="T16" fmla="*/ 0 60000 65536"/>
                <a:gd name="T17" fmla="*/ 0 60000 65536"/>
                <a:gd name="T18" fmla="*/ 0 w 56"/>
                <a:gd name="T19" fmla="*/ 0 h 28"/>
                <a:gd name="T20" fmla="*/ 56 w 5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6" h="28">
                  <a:moveTo>
                    <a:pt x="55" y="14"/>
                  </a:moveTo>
                  <a:lnTo>
                    <a:pt x="0" y="0"/>
                  </a:lnTo>
                  <a:lnTo>
                    <a:pt x="13" y="14"/>
                  </a:lnTo>
                  <a:lnTo>
                    <a:pt x="0" y="27"/>
                  </a:lnTo>
                  <a:lnTo>
                    <a:pt x="55" y="14"/>
                  </a:lnTo>
                </a:path>
              </a:pathLst>
            </a:custGeom>
            <a:solidFill>
              <a:srgbClr val="000000"/>
            </a:solidFill>
            <a:ln w="19050">
              <a:solidFill>
                <a:srgbClr val="000000"/>
              </a:solidFill>
              <a:round/>
              <a:headEnd/>
              <a:tailEnd/>
            </a:ln>
          </p:spPr>
          <p:txBody>
            <a:bodyPr lIns="0" tIns="0" rIns="0" bIns="0"/>
            <a:lstStyle/>
            <a:p>
              <a:endParaRPr lang="en-US" dirty="0"/>
            </a:p>
          </p:txBody>
        </p:sp>
        <p:sp>
          <p:nvSpPr>
            <p:cNvPr id="24624" name="Line 59"/>
            <p:cNvSpPr>
              <a:spLocks noChangeShapeType="1"/>
            </p:cNvSpPr>
            <p:nvPr/>
          </p:nvSpPr>
          <p:spPr bwMode="auto">
            <a:xfrm>
              <a:off x="3539" y="582"/>
              <a:ext cx="70" cy="0"/>
            </a:xfrm>
            <a:prstGeom prst="line">
              <a:avLst/>
            </a:prstGeom>
            <a:noFill/>
            <a:ln w="19050">
              <a:solidFill>
                <a:srgbClr val="000000"/>
              </a:solidFill>
              <a:round/>
              <a:headEnd/>
              <a:tailEnd/>
            </a:ln>
          </p:spPr>
          <p:txBody>
            <a:bodyPr lIns="0" tIns="0" rIns="0" bIns="0"/>
            <a:lstStyle/>
            <a:p>
              <a:endParaRPr lang="en-US" dirty="0"/>
            </a:p>
          </p:txBody>
        </p:sp>
        <p:sp>
          <p:nvSpPr>
            <p:cNvPr id="24625" name="Freeform 60"/>
            <p:cNvSpPr>
              <a:spLocks/>
            </p:cNvSpPr>
            <p:nvPr/>
          </p:nvSpPr>
          <p:spPr bwMode="auto">
            <a:xfrm>
              <a:off x="3413" y="698"/>
              <a:ext cx="23" cy="46"/>
            </a:xfrm>
            <a:custGeom>
              <a:avLst/>
              <a:gdLst>
                <a:gd name="T0" fmla="*/ 11 w 26"/>
                <a:gd name="T1" fmla="*/ 0 h 52"/>
                <a:gd name="T2" fmla="*/ 0 w 26"/>
                <a:gd name="T3" fmla="*/ 40 h 52"/>
                <a:gd name="T4" fmla="*/ 11 w 26"/>
                <a:gd name="T5" fmla="*/ 31 h 52"/>
                <a:gd name="T6" fmla="*/ 19 w 26"/>
                <a:gd name="T7" fmla="*/ 40 h 52"/>
                <a:gd name="T8" fmla="*/ 11 w 26"/>
                <a:gd name="T9" fmla="*/ 0 h 52"/>
                <a:gd name="T10" fmla="*/ 11 w 26"/>
                <a:gd name="T11" fmla="*/ 0 h 52"/>
                <a:gd name="T12" fmla="*/ 0 60000 65536"/>
                <a:gd name="T13" fmla="*/ 0 60000 65536"/>
                <a:gd name="T14" fmla="*/ 0 60000 65536"/>
                <a:gd name="T15" fmla="*/ 0 60000 65536"/>
                <a:gd name="T16" fmla="*/ 0 60000 65536"/>
                <a:gd name="T17" fmla="*/ 0 60000 65536"/>
                <a:gd name="T18" fmla="*/ 0 w 26"/>
                <a:gd name="T19" fmla="*/ 0 h 52"/>
                <a:gd name="T20" fmla="*/ 26 w 2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6" h="52">
                  <a:moveTo>
                    <a:pt x="13" y="0"/>
                  </a:moveTo>
                  <a:lnTo>
                    <a:pt x="0" y="51"/>
                  </a:lnTo>
                  <a:lnTo>
                    <a:pt x="13" y="39"/>
                  </a:lnTo>
                  <a:lnTo>
                    <a:pt x="25" y="51"/>
                  </a:lnTo>
                  <a:lnTo>
                    <a:pt x="13" y="0"/>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11" name="Group 61"/>
            <p:cNvGrpSpPr>
              <a:grpSpLocks/>
            </p:cNvGrpSpPr>
            <p:nvPr/>
          </p:nvGrpSpPr>
          <p:grpSpPr bwMode="auto">
            <a:xfrm>
              <a:off x="4178" y="364"/>
              <a:ext cx="244" cy="382"/>
              <a:chOff x="3981" y="995"/>
              <a:chExt cx="269" cy="433"/>
            </a:xfrm>
          </p:grpSpPr>
          <p:sp>
            <p:nvSpPr>
              <p:cNvPr id="24637" name="Freeform 62"/>
              <p:cNvSpPr>
                <a:spLocks/>
              </p:cNvSpPr>
              <p:nvPr/>
            </p:nvSpPr>
            <p:spPr bwMode="auto">
              <a:xfrm>
                <a:off x="3981" y="1086"/>
                <a:ext cx="269" cy="269"/>
              </a:xfrm>
              <a:custGeom>
                <a:avLst/>
                <a:gdLst>
                  <a:gd name="T0" fmla="*/ 268 w 269"/>
                  <a:gd name="T1" fmla="*/ 0 h 269"/>
                  <a:gd name="T2" fmla="*/ 268 w 269"/>
                  <a:gd name="T3" fmla="*/ 268 h 269"/>
                  <a:gd name="T4" fmla="*/ 0 w 269"/>
                  <a:gd name="T5" fmla="*/ 268 h 269"/>
                  <a:gd name="T6" fmla="*/ 0 w 269"/>
                  <a:gd name="T7" fmla="*/ 0 h 269"/>
                  <a:gd name="T8" fmla="*/ 268 w 269"/>
                  <a:gd name="T9" fmla="*/ 0 h 269"/>
                  <a:gd name="T10" fmla="*/ 0 60000 65536"/>
                  <a:gd name="T11" fmla="*/ 0 60000 65536"/>
                  <a:gd name="T12" fmla="*/ 0 60000 65536"/>
                  <a:gd name="T13" fmla="*/ 0 60000 65536"/>
                  <a:gd name="T14" fmla="*/ 0 60000 65536"/>
                  <a:gd name="T15" fmla="*/ 0 w 269"/>
                  <a:gd name="T16" fmla="*/ 0 h 269"/>
                  <a:gd name="T17" fmla="*/ 269 w 269"/>
                  <a:gd name="T18" fmla="*/ 269 h 269"/>
                </a:gdLst>
                <a:ahLst/>
                <a:cxnLst>
                  <a:cxn ang="T10">
                    <a:pos x="T0" y="T1"/>
                  </a:cxn>
                  <a:cxn ang="T11">
                    <a:pos x="T2" y="T3"/>
                  </a:cxn>
                  <a:cxn ang="T12">
                    <a:pos x="T4" y="T5"/>
                  </a:cxn>
                  <a:cxn ang="T13">
                    <a:pos x="T6" y="T7"/>
                  </a:cxn>
                  <a:cxn ang="T14">
                    <a:pos x="T8" y="T9"/>
                  </a:cxn>
                </a:cxnLst>
                <a:rect l="T15" t="T16" r="T17" b="T18"/>
                <a:pathLst>
                  <a:path w="269" h="269">
                    <a:moveTo>
                      <a:pt x="268" y="0"/>
                    </a:moveTo>
                    <a:lnTo>
                      <a:pt x="268" y="268"/>
                    </a:lnTo>
                    <a:lnTo>
                      <a:pt x="0" y="268"/>
                    </a:lnTo>
                    <a:lnTo>
                      <a:pt x="0" y="0"/>
                    </a:lnTo>
                    <a:lnTo>
                      <a:pt x="268" y="0"/>
                    </a:lnTo>
                  </a:path>
                </a:pathLst>
              </a:custGeom>
              <a:noFill/>
              <a:ln w="19050">
                <a:solidFill>
                  <a:schemeClr val="tx1"/>
                </a:solidFill>
                <a:round/>
                <a:headEnd/>
                <a:tailEnd/>
              </a:ln>
            </p:spPr>
            <p:txBody>
              <a:bodyPr lIns="0" tIns="0" rIns="0" bIns="0"/>
              <a:lstStyle/>
              <a:p>
                <a:endParaRPr lang="en-US" dirty="0"/>
              </a:p>
            </p:txBody>
          </p:sp>
          <p:sp>
            <p:nvSpPr>
              <p:cNvPr id="24638" name="Line 63"/>
              <p:cNvSpPr>
                <a:spLocks noChangeShapeType="1"/>
              </p:cNvSpPr>
              <p:nvPr/>
            </p:nvSpPr>
            <p:spPr bwMode="auto">
              <a:xfrm flipV="1">
                <a:off x="4076" y="1033"/>
                <a:ext cx="96" cy="395"/>
              </a:xfrm>
              <a:prstGeom prst="line">
                <a:avLst/>
              </a:prstGeom>
              <a:noFill/>
              <a:ln w="19050">
                <a:solidFill>
                  <a:schemeClr val="tx1"/>
                </a:solidFill>
                <a:round/>
                <a:headEnd/>
                <a:tailEnd/>
              </a:ln>
            </p:spPr>
            <p:txBody>
              <a:bodyPr lIns="0" tIns="0" rIns="0" bIns="0"/>
              <a:lstStyle/>
              <a:p>
                <a:endParaRPr lang="en-US" dirty="0"/>
              </a:p>
            </p:txBody>
          </p:sp>
          <p:sp>
            <p:nvSpPr>
              <p:cNvPr id="24639" name="Freeform 64"/>
              <p:cNvSpPr>
                <a:spLocks/>
              </p:cNvSpPr>
              <p:nvPr/>
            </p:nvSpPr>
            <p:spPr bwMode="auto">
              <a:xfrm>
                <a:off x="4158" y="995"/>
                <a:ext cx="25" cy="54"/>
              </a:xfrm>
              <a:custGeom>
                <a:avLst/>
                <a:gdLst>
                  <a:gd name="T0" fmla="*/ 24 w 25"/>
                  <a:gd name="T1" fmla="*/ 0 h 54"/>
                  <a:gd name="T2" fmla="*/ 0 w 25"/>
                  <a:gd name="T3" fmla="*/ 47 h 54"/>
                  <a:gd name="T4" fmla="*/ 14 w 25"/>
                  <a:gd name="T5" fmla="*/ 38 h 54"/>
                  <a:gd name="T6" fmla="*/ 24 w 25"/>
                  <a:gd name="T7" fmla="*/ 53 h 54"/>
                  <a:gd name="T8" fmla="*/ 24 w 25"/>
                  <a:gd name="T9" fmla="*/ 0 h 54"/>
                  <a:gd name="T10" fmla="*/ 24 w 25"/>
                  <a:gd name="T11" fmla="*/ 0 h 54"/>
                  <a:gd name="T12" fmla="*/ 0 60000 65536"/>
                  <a:gd name="T13" fmla="*/ 0 60000 65536"/>
                  <a:gd name="T14" fmla="*/ 0 60000 65536"/>
                  <a:gd name="T15" fmla="*/ 0 60000 65536"/>
                  <a:gd name="T16" fmla="*/ 0 60000 65536"/>
                  <a:gd name="T17" fmla="*/ 0 60000 65536"/>
                  <a:gd name="T18" fmla="*/ 0 w 25"/>
                  <a:gd name="T19" fmla="*/ 0 h 54"/>
                  <a:gd name="T20" fmla="*/ 25 w 25"/>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5" h="54">
                    <a:moveTo>
                      <a:pt x="24" y="0"/>
                    </a:moveTo>
                    <a:lnTo>
                      <a:pt x="0" y="47"/>
                    </a:lnTo>
                    <a:lnTo>
                      <a:pt x="14" y="38"/>
                    </a:lnTo>
                    <a:lnTo>
                      <a:pt x="24" y="53"/>
                    </a:lnTo>
                    <a:lnTo>
                      <a:pt x="24" y="0"/>
                    </a:lnTo>
                  </a:path>
                </a:pathLst>
              </a:custGeom>
              <a:solidFill>
                <a:srgbClr val="000000"/>
              </a:solidFill>
              <a:ln w="19050">
                <a:solidFill>
                  <a:schemeClr val="tx1"/>
                </a:solidFill>
                <a:round/>
                <a:headEnd/>
                <a:tailEnd/>
              </a:ln>
            </p:spPr>
            <p:txBody>
              <a:bodyPr lIns="0" tIns="0" rIns="0" bIns="0"/>
              <a:lstStyle/>
              <a:p>
                <a:endParaRPr lang="en-US" dirty="0"/>
              </a:p>
            </p:txBody>
          </p:sp>
        </p:grpSp>
        <p:sp>
          <p:nvSpPr>
            <p:cNvPr id="24627" name="Freeform 65"/>
            <p:cNvSpPr>
              <a:spLocks/>
            </p:cNvSpPr>
            <p:nvPr/>
          </p:nvSpPr>
          <p:spPr bwMode="auto">
            <a:xfrm>
              <a:off x="4128" y="569"/>
              <a:ext cx="51" cy="23"/>
            </a:xfrm>
            <a:custGeom>
              <a:avLst/>
              <a:gdLst>
                <a:gd name="T0" fmla="*/ 46 w 56"/>
                <a:gd name="T1" fmla="*/ 10 h 26"/>
                <a:gd name="T2" fmla="*/ 0 w 56"/>
                <a:gd name="T3" fmla="*/ 0 h 26"/>
                <a:gd name="T4" fmla="*/ 10 w 56"/>
                <a:gd name="T5" fmla="*/ 10 h 26"/>
                <a:gd name="T6" fmla="*/ 0 w 56"/>
                <a:gd name="T7" fmla="*/ 19 h 26"/>
                <a:gd name="T8" fmla="*/ 46 w 56"/>
                <a:gd name="T9" fmla="*/ 10 h 26"/>
                <a:gd name="T10" fmla="*/ 46 w 56"/>
                <a:gd name="T11" fmla="*/ 10 h 26"/>
                <a:gd name="T12" fmla="*/ 0 60000 65536"/>
                <a:gd name="T13" fmla="*/ 0 60000 65536"/>
                <a:gd name="T14" fmla="*/ 0 60000 65536"/>
                <a:gd name="T15" fmla="*/ 0 60000 65536"/>
                <a:gd name="T16" fmla="*/ 0 60000 65536"/>
                <a:gd name="T17" fmla="*/ 0 60000 65536"/>
                <a:gd name="T18" fmla="*/ 0 w 56"/>
                <a:gd name="T19" fmla="*/ 0 h 26"/>
                <a:gd name="T20" fmla="*/ 56 w 56"/>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6" h="26">
                  <a:moveTo>
                    <a:pt x="55" y="12"/>
                  </a:moveTo>
                  <a:lnTo>
                    <a:pt x="0" y="0"/>
                  </a:lnTo>
                  <a:lnTo>
                    <a:pt x="12" y="12"/>
                  </a:lnTo>
                  <a:lnTo>
                    <a:pt x="0" y="25"/>
                  </a:lnTo>
                  <a:lnTo>
                    <a:pt x="55"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12" name="Group 66"/>
            <p:cNvGrpSpPr>
              <a:grpSpLocks/>
            </p:cNvGrpSpPr>
            <p:nvPr/>
          </p:nvGrpSpPr>
          <p:grpSpPr bwMode="auto">
            <a:xfrm>
              <a:off x="3648" y="363"/>
              <a:ext cx="262" cy="381"/>
              <a:chOff x="3398" y="993"/>
              <a:chExt cx="288" cy="432"/>
            </a:xfrm>
          </p:grpSpPr>
          <p:sp>
            <p:nvSpPr>
              <p:cNvPr id="24634" name="Freeform 67"/>
              <p:cNvSpPr>
                <a:spLocks/>
              </p:cNvSpPr>
              <p:nvPr/>
            </p:nvSpPr>
            <p:spPr bwMode="auto">
              <a:xfrm>
                <a:off x="3398" y="1086"/>
                <a:ext cx="288" cy="288"/>
              </a:xfrm>
              <a:custGeom>
                <a:avLst/>
                <a:gdLst>
                  <a:gd name="T0" fmla="*/ 0 w 288"/>
                  <a:gd name="T1" fmla="*/ 0 h 288"/>
                  <a:gd name="T2" fmla="*/ 0 w 288"/>
                  <a:gd name="T3" fmla="*/ 287 h 288"/>
                  <a:gd name="T4" fmla="*/ 287 w 288"/>
                  <a:gd name="T5" fmla="*/ 144 h 288"/>
                  <a:gd name="T6" fmla="*/ 0 w 288"/>
                  <a:gd name="T7" fmla="*/ 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0"/>
                    </a:moveTo>
                    <a:lnTo>
                      <a:pt x="0" y="287"/>
                    </a:lnTo>
                    <a:lnTo>
                      <a:pt x="287" y="144"/>
                    </a:lnTo>
                    <a:lnTo>
                      <a:pt x="0" y="0"/>
                    </a:lnTo>
                  </a:path>
                </a:pathLst>
              </a:custGeom>
              <a:noFill/>
              <a:ln w="19050">
                <a:solidFill>
                  <a:srgbClr val="000000"/>
                </a:solidFill>
                <a:round/>
                <a:headEnd/>
                <a:tailEnd/>
              </a:ln>
            </p:spPr>
            <p:txBody>
              <a:bodyPr lIns="0" tIns="0" rIns="0" bIns="0"/>
              <a:lstStyle/>
              <a:p>
                <a:endParaRPr lang="en-US" dirty="0"/>
              </a:p>
            </p:txBody>
          </p:sp>
          <p:sp>
            <p:nvSpPr>
              <p:cNvPr id="24635" name="Line 68"/>
              <p:cNvSpPr>
                <a:spLocks noChangeShapeType="1"/>
              </p:cNvSpPr>
              <p:nvPr/>
            </p:nvSpPr>
            <p:spPr bwMode="auto">
              <a:xfrm flipV="1">
                <a:off x="3460" y="1031"/>
                <a:ext cx="95" cy="394"/>
              </a:xfrm>
              <a:prstGeom prst="line">
                <a:avLst/>
              </a:prstGeom>
              <a:noFill/>
              <a:ln w="19050">
                <a:solidFill>
                  <a:srgbClr val="000000"/>
                </a:solidFill>
                <a:round/>
                <a:headEnd/>
                <a:tailEnd/>
              </a:ln>
            </p:spPr>
            <p:txBody>
              <a:bodyPr lIns="0" tIns="0" rIns="0" bIns="0"/>
              <a:lstStyle/>
              <a:p>
                <a:endParaRPr lang="en-US" dirty="0"/>
              </a:p>
            </p:txBody>
          </p:sp>
          <p:sp>
            <p:nvSpPr>
              <p:cNvPr id="24636" name="Freeform 69"/>
              <p:cNvSpPr>
                <a:spLocks/>
              </p:cNvSpPr>
              <p:nvPr/>
            </p:nvSpPr>
            <p:spPr bwMode="auto">
              <a:xfrm>
                <a:off x="3540" y="993"/>
                <a:ext cx="26" cy="54"/>
              </a:xfrm>
              <a:custGeom>
                <a:avLst/>
                <a:gdLst>
                  <a:gd name="T0" fmla="*/ 25 w 26"/>
                  <a:gd name="T1" fmla="*/ 0 h 54"/>
                  <a:gd name="T2" fmla="*/ 0 w 26"/>
                  <a:gd name="T3" fmla="*/ 47 h 54"/>
                  <a:gd name="T4" fmla="*/ 15 w 26"/>
                  <a:gd name="T5" fmla="*/ 38 h 54"/>
                  <a:gd name="T6" fmla="*/ 25 w 26"/>
                  <a:gd name="T7" fmla="*/ 53 h 54"/>
                  <a:gd name="T8" fmla="*/ 25 w 26"/>
                  <a:gd name="T9" fmla="*/ 0 h 54"/>
                  <a:gd name="T10" fmla="*/ 25 w 26"/>
                  <a:gd name="T11" fmla="*/ 0 h 54"/>
                  <a:gd name="T12" fmla="*/ 0 60000 65536"/>
                  <a:gd name="T13" fmla="*/ 0 60000 65536"/>
                  <a:gd name="T14" fmla="*/ 0 60000 65536"/>
                  <a:gd name="T15" fmla="*/ 0 60000 65536"/>
                  <a:gd name="T16" fmla="*/ 0 60000 65536"/>
                  <a:gd name="T17" fmla="*/ 0 60000 65536"/>
                  <a:gd name="T18" fmla="*/ 0 w 26"/>
                  <a:gd name="T19" fmla="*/ 0 h 54"/>
                  <a:gd name="T20" fmla="*/ 26 w 26"/>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6" h="54">
                    <a:moveTo>
                      <a:pt x="25" y="0"/>
                    </a:moveTo>
                    <a:lnTo>
                      <a:pt x="0" y="47"/>
                    </a:lnTo>
                    <a:lnTo>
                      <a:pt x="15" y="38"/>
                    </a:lnTo>
                    <a:lnTo>
                      <a:pt x="25" y="53"/>
                    </a:lnTo>
                    <a:lnTo>
                      <a:pt x="25" y="0"/>
                    </a:lnTo>
                  </a:path>
                </a:pathLst>
              </a:custGeom>
              <a:solidFill>
                <a:srgbClr val="000000"/>
              </a:solidFill>
              <a:ln w="19050">
                <a:solidFill>
                  <a:srgbClr val="000000"/>
                </a:solidFill>
                <a:round/>
                <a:headEnd/>
                <a:tailEnd/>
              </a:ln>
            </p:spPr>
            <p:txBody>
              <a:bodyPr lIns="0" tIns="0" rIns="0" bIns="0"/>
              <a:lstStyle/>
              <a:p>
                <a:endParaRPr lang="en-US" dirty="0"/>
              </a:p>
            </p:txBody>
          </p:sp>
        </p:grpSp>
        <p:sp>
          <p:nvSpPr>
            <p:cNvPr id="24629" name="Text Box 70"/>
            <p:cNvSpPr txBox="1">
              <a:spLocks noChangeArrowheads="1"/>
            </p:cNvSpPr>
            <p:nvPr/>
          </p:nvSpPr>
          <p:spPr bwMode="auto">
            <a:xfrm>
              <a:off x="5236" y="127"/>
              <a:ext cx="530" cy="431"/>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b="1" dirty="0">
                  <a:solidFill>
                    <a:schemeClr val="tx2"/>
                  </a:solidFill>
                  <a:latin typeface="Agilent TT Cond" pitchFamily="34" charset="0"/>
                </a:rPr>
                <a:t>Video Filter</a:t>
              </a:r>
              <a:endParaRPr lang="en-US" sz="2200" dirty="0">
                <a:solidFill>
                  <a:schemeClr val="tx2"/>
                </a:solidFill>
                <a:latin typeface="Agilent TT Cond" pitchFamily="34" charset="0"/>
              </a:endParaRPr>
            </a:p>
          </p:txBody>
        </p:sp>
        <p:sp>
          <p:nvSpPr>
            <p:cNvPr id="24630" name="Line 71"/>
            <p:cNvSpPr>
              <a:spLocks noChangeShapeType="1"/>
            </p:cNvSpPr>
            <p:nvPr/>
          </p:nvSpPr>
          <p:spPr bwMode="auto">
            <a:xfrm flipH="1">
              <a:off x="5328" y="528"/>
              <a:ext cx="96" cy="192"/>
            </a:xfrm>
            <a:prstGeom prst="line">
              <a:avLst/>
            </a:prstGeom>
            <a:noFill/>
            <a:ln w="12700">
              <a:solidFill>
                <a:schemeClr val="tx2"/>
              </a:solidFill>
              <a:round/>
              <a:headEnd/>
              <a:tailEnd type="triangle" w="med" len="med"/>
            </a:ln>
          </p:spPr>
          <p:txBody>
            <a:bodyPr lIns="0" tIns="0" rIns="0" bIns="0">
              <a:spAutoFit/>
            </a:bodyPr>
            <a:lstStyle/>
            <a:p>
              <a:endParaRPr lang="en-US" dirty="0"/>
            </a:p>
          </p:txBody>
        </p:sp>
        <p:sp>
          <p:nvSpPr>
            <p:cNvPr id="24631" name="Line 86"/>
            <p:cNvSpPr>
              <a:spLocks noChangeShapeType="1"/>
            </p:cNvSpPr>
            <p:nvPr/>
          </p:nvSpPr>
          <p:spPr bwMode="auto">
            <a:xfrm>
              <a:off x="5143" y="864"/>
              <a:ext cx="144" cy="0"/>
            </a:xfrm>
            <a:prstGeom prst="line">
              <a:avLst/>
            </a:prstGeom>
            <a:noFill/>
            <a:ln w="9525">
              <a:solidFill>
                <a:schemeClr val="tx2"/>
              </a:solidFill>
              <a:round/>
              <a:headEnd/>
              <a:tailEnd/>
            </a:ln>
          </p:spPr>
          <p:txBody>
            <a:bodyPr lIns="0" tIns="0" rIns="0" bIns="0">
              <a:spAutoFit/>
            </a:bodyPr>
            <a:lstStyle/>
            <a:p>
              <a:endParaRPr lang="en-US" dirty="0"/>
            </a:p>
          </p:txBody>
        </p:sp>
        <p:sp>
          <p:nvSpPr>
            <p:cNvPr id="24632" name="Line 87"/>
            <p:cNvSpPr>
              <a:spLocks noChangeShapeType="1"/>
            </p:cNvSpPr>
            <p:nvPr/>
          </p:nvSpPr>
          <p:spPr bwMode="auto">
            <a:xfrm>
              <a:off x="5287" y="864"/>
              <a:ext cx="48" cy="96"/>
            </a:xfrm>
            <a:prstGeom prst="line">
              <a:avLst/>
            </a:prstGeom>
            <a:noFill/>
            <a:ln w="9525">
              <a:solidFill>
                <a:schemeClr val="tx2"/>
              </a:solidFill>
              <a:round/>
              <a:headEnd/>
              <a:tailEnd/>
            </a:ln>
          </p:spPr>
          <p:txBody>
            <a:bodyPr lIns="0" tIns="0" rIns="0" bIns="0">
              <a:spAutoFit/>
            </a:bodyPr>
            <a:lstStyle/>
            <a:p>
              <a:endParaRPr lang="en-US" dirty="0"/>
            </a:p>
          </p:txBody>
        </p:sp>
        <p:sp>
          <p:nvSpPr>
            <p:cNvPr id="24633" name="Line 88"/>
            <p:cNvSpPr>
              <a:spLocks noChangeShapeType="1"/>
            </p:cNvSpPr>
            <p:nvPr/>
          </p:nvSpPr>
          <p:spPr bwMode="auto">
            <a:xfrm flipV="1">
              <a:off x="5218" y="816"/>
              <a:ext cx="144" cy="144"/>
            </a:xfrm>
            <a:prstGeom prst="line">
              <a:avLst/>
            </a:prstGeom>
            <a:noFill/>
            <a:ln w="9525">
              <a:solidFill>
                <a:schemeClr val="tx2"/>
              </a:solidFill>
              <a:round/>
              <a:headEnd/>
              <a:tailEnd type="triangle" w="med" len="med"/>
            </a:ln>
          </p:spPr>
          <p:txBody>
            <a:bodyPr lIns="0" tIns="0" rIns="0" bIns="0">
              <a:spAutoFit/>
            </a:bodyPr>
            <a:lstStyle/>
            <a:p>
              <a:endParaRPr lang="en-US" dirty="0"/>
            </a:p>
          </p:txBody>
        </p:sp>
      </p:grpSp>
      <p:sp>
        <p:nvSpPr>
          <p:cNvPr id="90" name="Footer Placeholder 89"/>
          <p:cNvSpPr>
            <a:spLocks noGrp="1"/>
          </p:cNvSpPr>
          <p:nvPr>
            <p:ph type="ftr" sz="quarter" idx="10"/>
          </p:nvPr>
        </p:nvSpPr>
        <p:spPr/>
        <p:txBody>
          <a:bodyPr/>
          <a:lstStyle/>
          <a:p>
            <a:r>
              <a:rPr lang="en-US" dirty="0" smtClean="0"/>
              <a:t>Back to Basics Training</a:t>
            </a:r>
            <a:endParaRPr lang="en-US" dirty="0"/>
          </a:p>
        </p:txBody>
      </p:sp>
      <p:sp>
        <p:nvSpPr>
          <p:cNvPr id="91" name="Slide Number Placeholder 90"/>
          <p:cNvSpPr>
            <a:spLocks noGrp="1"/>
          </p:cNvSpPr>
          <p:nvPr>
            <p:ph type="sldNum" sz="quarter" idx="12"/>
          </p:nvPr>
        </p:nvSpPr>
        <p:spPr/>
        <p:txBody>
          <a:bodyPr/>
          <a:lstStyle/>
          <a:p>
            <a:fld id="{2D132F79-ACF3-4263-B52B-5972FA2CE406}" type="slidenum">
              <a:rPr lang="en-US" smtClean="0"/>
              <a:pPr/>
              <a:t>18</a:t>
            </a:fld>
            <a:endParaRPr lang="en-US" dirty="0"/>
          </a:p>
        </p:txBody>
      </p:sp>
      <p:graphicFrame>
        <p:nvGraphicFramePr>
          <p:cNvPr id="151553" name="Object 85"/>
          <p:cNvGraphicFramePr>
            <a:graphicFrameLocks noChangeAspect="1"/>
          </p:cNvGraphicFramePr>
          <p:nvPr/>
        </p:nvGraphicFramePr>
        <p:xfrm>
          <a:off x="4527332" y="1174532"/>
          <a:ext cx="466725" cy="317500"/>
        </p:xfrm>
        <a:graphic>
          <a:graphicData uri="http://schemas.openxmlformats.org/presentationml/2006/ole">
            <p:oleObj spid="_x0000_s151553" name="VISIO" r:id="rId4" imgW="946440" imgH="644400" progId="">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8600" y="76200"/>
            <a:ext cx="8188325" cy="798513"/>
          </a:xfrm>
        </p:spPr>
        <p:txBody>
          <a:bodyPr/>
          <a:lstStyle/>
          <a:p>
            <a:r>
              <a:rPr lang="en-US" dirty="0" smtClean="0"/>
              <a:t>Theory of Operation</a:t>
            </a:r>
            <a:r>
              <a:rPr lang="en-US" sz="2600" dirty="0" smtClean="0"/>
              <a:t/>
            </a:r>
            <a:br>
              <a:rPr lang="en-US" sz="2600" dirty="0" smtClean="0"/>
            </a:br>
            <a:r>
              <a:rPr lang="en-US" sz="2100" dirty="0" smtClean="0"/>
              <a:t>	Video Filter vs. Trace/Video averaging</a:t>
            </a:r>
            <a:endParaRPr lang="en-US" dirty="0" smtClean="0"/>
          </a:p>
        </p:txBody>
      </p:sp>
      <p:sp>
        <p:nvSpPr>
          <p:cNvPr id="25603" name="Text Box 76"/>
          <p:cNvSpPr txBox="1">
            <a:spLocks noChangeArrowheads="1"/>
          </p:cNvSpPr>
          <p:nvPr/>
        </p:nvSpPr>
        <p:spPr bwMode="auto">
          <a:xfrm>
            <a:off x="5181600" y="3048000"/>
            <a:ext cx="3810000" cy="3046988"/>
          </a:xfrm>
          <a:prstGeom prst="rect">
            <a:avLst/>
          </a:prstGeom>
          <a:noFill/>
          <a:ln w="12700">
            <a:noFill/>
            <a:miter lim="800000"/>
            <a:headEnd type="none" w="sm" len="sm"/>
            <a:tailEnd type="none" w="sm" len="sm"/>
          </a:ln>
        </p:spPr>
        <p:txBody>
          <a:bodyPr wrap="square">
            <a:spAutoFit/>
          </a:bodyPr>
          <a:lstStyle/>
          <a:p>
            <a:pPr>
              <a:buClr>
                <a:schemeClr val="tx2"/>
              </a:buClr>
              <a:buFontTx/>
              <a:buChar char="•"/>
            </a:pPr>
            <a:r>
              <a:rPr lang="en-US" sz="1600" b="1" u="sng" dirty="0">
                <a:solidFill>
                  <a:schemeClr val="tx2"/>
                </a:solidFill>
                <a:latin typeface="Agilent TT Cond" pitchFamily="34" charset="0"/>
              </a:rPr>
              <a:t> Video Filter</a:t>
            </a:r>
            <a:r>
              <a:rPr lang="en-US" sz="1600" b="1" dirty="0">
                <a:solidFill>
                  <a:schemeClr val="tx2"/>
                </a:solidFill>
                <a:latin typeface="Agilent TT Cond" pitchFamily="34" charset="0"/>
              </a:rPr>
              <a:t> operates as the sweep progresses, sweep time may be required to slow down by the transient response of the VBW filter.</a:t>
            </a:r>
          </a:p>
          <a:p>
            <a:pPr>
              <a:buClr>
                <a:schemeClr val="tx2"/>
              </a:buClr>
              <a:buFontTx/>
              <a:buChar char="•"/>
            </a:pPr>
            <a:endParaRPr lang="en-US" sz="1600" b="1" dirty="0">
              <a:solidFill>
                <a:schemeClr val="tx2"/>
              </a:solidFill>
              <a:latin typeface="Agilent TT Cond" pitchFamily="34" charset="0"/>
            </a:endParaRPr>
          </a:p>
          <a:p>
            <a:pPr>
              <a:buClr>
                <a:schemeClr val="tx2"/>
              </a:buClr>
              <a:buFontTx/>
              <a:buChar char="•"/>
            </a:pPr>
            <a:r>
              <a:rPr lang="en-US" sz="1600" b="1" u="sng" dirty="0">
                <a:solidFill>
                  <a:schemeClr val="tx2"/>
                </a:solidFill>
                <a:latin typeface="Agilent TT Cond" pitchFamily="34" charset="0"/>
              </a:rPr>
              <a:t> Trace/Video Average</a:t>
            </a:r>
            <a:r>
              <a:rPr lang="en-US" sz="1600" b="1" dirty="0">
                <a:solidFill>
                  <a:schemeClr val="tx2"/>
                </a:solidFill>
                <a:latin typeface="Agilent TT Cond" pitchFamily="34" charset="0"/>
              </a:rPr>
              <a:t> takes multiple sweeps, sweep time for each sweep is not affected</a:t>
            </a:r>
          </a:p>
          <a:p>
            <a:pPr>
              <a:buClr>
                <a:schemeClr val="tx2"/>
              </a:buClr>
              <a:buFontTx/>
              <a:buChar char="•"/>
            </a:pPr>
            <a:endParaRPr lang="en-US" sz="1600" b="1" dirty="0">
              <a:solidFill>
                <a:schemeClr val="tx2"/>
              </a:solidFill>
              <a:latin typeface="Agilent TT Cond" pitchFamily="34" charset="0"/>
            </a:endParaRPr>
          </a:p>
          <a:p>
            <a:pPr>
              <a:buClr>
                <a:schemeClr val="tx2"/>
              </a:buClr>
              <a:buFontTx/>
              <a:buChar char="•"/>
            </a:pPr>
            <a:r>
              <a:rPr lang="en-US" sz="1600" b="1" dirty="0">
                <a:solidFill>
                  <a:schemeClr val="tx2"/>
                </a:solidFill>
                <a:latin typeface="Agilent TT Cond" pitchFamily="34" charset="0"/>
              </a:rPr>
              <a:t> Many signals give the same results with either video filtering or trace averaging</a:t>
            </a:r>
          </a:p>
        </p:txBody>
      </p:sp>
      <p:sp>
        <p:nvSpPr>
          <p:cNvPr id="25605" name="Rectangle 78"/>
          <p:cNvSpPr>
            <a:spLocks noChangeArrowheads="1"/>
          </p:cNvSpPr>
          <p:nvPr/>
        </p:nvSpPr>
        <p:spPr bwMode="auto">
          <a:xfrm>
            <a:off x="419100" y="5480050"/>
            <a:ext cx="4572000" cy="463550"/>
          </a:xfrm>
          <a:prstGeom prst="rect">
            <a:avLst/>
          </a:prstGeom>
          <a:noFill/>
          <a:ln w="9525">
            <a:noFill/>
            <a:miter lim="800000"/>
            <a:headEnd/>
            <a:tailEnd/>
          </a:ln>
        </p:spPr>
        <p:txBody>
          <a:bodyPr lIns="0" tIns="0" rIns="0" bIns="0">
            <a:spAutoFit/>
          </a:bodyPr>
          <a:lstStyle/>
          <a:p>
            <a:pPr algn="ctr">
              <a:lnSpc>
                <a:spcPct val="95000"/>
              </a:lnSpc>
              <a:spcBef>
                <a:spcPct val="50000"/>
              </a:spcBef>
              <a:spcAft>
                <a:spcPct val="50000"/>
              </a:spcAft>
            </a:pPr>
            <a:r>
              <a:rPr lang="en-US" sz="1600" u="sng" dirty="0">
                <a:solidFill>
                  <a:srgbClr val="3333FF"/>
                </a:solidFill>
                <a:latin typeface="Agilent TT Cond" pitchFamily="34" charset="0"/>
              </a:rPr>
              <a:t>Trace averaging</a:t>
            </a:r>
            <a:r>
              <a:rPr lang="en-US" sz="1600" dirty="0">
                <a:latin typeface="Agilent TT Cond" pitchFamily="34" charset="0"/>
              </a:rPr>
              <a:t> for 1, 5, 20, and 100 sweeps, top to bottom (trace position offset for each set of sweeps)</a:t>
            </a:r>
          </a:p>
        </p:txBody>
      </p:sp>
      <p:grpSp>
        <p:nvGrpSpPr>
          <p:cNvPr id="2" name="Group 80"/>
          <p:cNvGrpSpPr>
            <a:grpSpLocks/>
          </p:cNvGrpSpPr>
          <p:nvPr/>
        </p:nvGrpSpPr>
        <p:grpSpPr bwMode="auto">
          <a:xfrm>
            <a:off x="4800600" y="685114"/>
            <a:ext cx="4061094" cy="2209996"/>
            <a:chOff x="2928" y="82"/>
            <a:chExt cx="2746" cy="1588"/>
          </a:xfrm>
        </p:grpSpPr>
        <p:sp>
          <p:nvSpPr>
            <p:cNvPr id="25607" name="Text Box 3"/>
            <p:cNvSpPr txBox="1">
              <a:spLocks noChangeArrowheads="1"/>
            </p:cNvSpPr>
            <p:nvPr/>
          </p:nvSpPr>
          <p:spPr bwMode="auto">
            <a:xfrm>
              <a:off x="5144" y="82"/>
              <a:ext cx="530" cy="166"/>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b="1" dirty="0">
                  <a:solidFill>
                    <a:schemeClr val="tx2"/>
                  </a:solidFill>
                  <a:latin typeface="Agilent TT Cond" pitchFamily="34" charset="0"/>
                </a:rPr>
                <a:t>Video Filter</a:t>
              </a:r>
              <a:endParaRPr lang="en-US" sz="1800" dirty="0">
                <a:solidFill>
                  <a:schemeClr val="tx2"/>
                </a:solidFill>
                <a:latin typeface="Agilent TT Cond" pitchFamily="34" charset="0"/>
              </a:endParaRPr>
            </a:p>
          </p:txBody>
        </p:sp>
        <p:grpSp>
          <p:nvGrpSpPr>
            <p:cNvPr id="3" name="Group 4"/>
            <p:cNvGrpSpPr>
              <a:grpSpLocks/>
            </p:cNvGrpSpPr>
            <p:nvPr/>
          </p:nvGrpSpPr>
          <p:grpSpPr bwMode="auto">
            <a:xfrm>
              <a:off x="2928" y="192"/>
              <a:ext cx="2462" cy="1291"/>
              <a:chOff x="2400" y="329"/>
              <a:chExt cx="3086" cy="1394"/>
            </a:xfrm>
          </p:grpSpPr>
          <p:sp>
            <p:nvSpPr>
              <p:cNvPr id="25610" name="Freeform 5"/>
              <p:cNvSpPr>
                <a:spLocks/>
              </p:cNvSpPr>
              <p:nvPr/>
            </p:nvSpPr>
            <p:spPr bwMode="auto">
              <a:xfrm>
                <a:off x="2400" y="504"/>
                <a:ext cx="71" cy="136"/>
              </a:xfrm>
              <a:custGeom>
                <a:avLst/>
                <a:gdLst>
                  <a:gd name="T0" fmla="*/ 0 w 78"/>
                  <a:gd name="T1" fmla="*/ 0 h 154"/>
                  <a:gd name="T2" fmla="*/ 64 w 78"/>
                  <a:gd name="T3" fmla="*/ 58 h 154"/>
                  <a:gd name="T4" fmla="*/ 0 w 78"/>
                  <a:gd name="T5" fmla="*/ 119 h 154"/>
                  <a:gd name="T6" fmla="*/ 0 60000 65536"/>
                  <a:gd name="T7" fmla="*/ 0 60000 65536"/>
                  <a:gd name="T8" fmla="*/ 0 60000 65536"/>
                  <a:gd name="T9" fmla="*/ 0 w 78"/>
                  <a:gd name="T10" fmla="*/ 0 h 154"/>
                  <a:gd name="T11" fmla="*/ 78 w 78"/>
                  <a:gd name="T12" fmla="*/ 154 h 154"/>
                </a:gdLst>
                <a:ahLst/>
                <a:cxnLst>
                  <a:cxn ang="T6">
                    <a:pos x="T0" y="T1"/>
                  </a:cxn>
                  <a:cxn ang="T7">
                    <a:pos x="T2" y="T3"/>
                  </a:cxn>
                  <a:cxn ang="T8">
                    <a:pos x="T4" y="T5"/>
                  </a:cxn>
                </a:cxnLst>
                <a:rect l="T9" t="T10" r="T11" b="T12"/>
                <a:pathLst>
                  <a:path w="78" h="154">
                    <a:moveTo>
                      <a:pt x="0" y="0"/>
                    </a:moveTo>
                    <a:lnTo>
                      <a:pt x="77" y="75"/>
                    </a:lnTo>
                    <a:lnTo>
                      <a:pt x="0" y="153"/>
                    </a:lnTo>
                  </a:path>
                </a:pathLst>
              </a:custGeom>
              <a:noFill/>
              <a:ln w="19050">
                <a:solidFill>
                  <a:srgbClr val="000000"/>
                </a:solidFill>
                <a:round/>
                <a:headEnd/>
                <a:tailEnd/>
              </a:ln>
            </p:spPr>
            <p:txBody>
              <a:bodyPr lIns="0" tIns="0" rIns="0" bIns="0"/>
              <a:lstStyle/>
              <a:p>
                <a:endParaRPr lang="en-US" dirty="0"/>
              </a:p>
            </p:txBody>
          </p:sp>
          <p:sp>
            <p:nvSpPr>
              <p:cNvPr id="25611" name="Line 6"/>
              <p:cNvSpPr>
                <a:spLocks noChangeShapeType="1"/>
              </p:cNvSpPr>
              <p:nvPr/>
            </p:nvSpPr>
            <p:spPr bwMode="auto">
              <a:xfrm>
                <a:off x="2470" y="570"/>
                <a:ext cx="364" cy="0"/>
              </a:xfrm>
              <a:prstGeom prst="line">
                <a:avLst/>
              </a:prstGeom>
              <a:noFill/>
              <a:ln w="19050">
                <a:solidFill>
                  <a:srgbClr val="000000"/>
                </a:solidFill>
                <a:round/>
                <a:headEnd/>
                <a:tailEnd/>
              </a:ln>
            </p:spPr>
            <p:txBody>
              <a:bodyPr lIns="0" tIns="0" rIns="0" bIns="0"/>
              <a:lstStyle/>
              <a:p>
                <a:endParaRPr lang="en-US" dirty="0"/>
              </a:p>
            </p:txBody>
          </p:sp>
          <p:sp>
            <p:nvSpPr>
              <p:cNvPr id="25612" name="Freeform 7"/>
              <p:cNvSpPr>
                <a:spLocks/>
              </p:cNvSpPr>
              <p:nvPr/>
            </p:nvSpPr>
            <p:spPr bwMode="auto">
              <a:xfrm>
                <a:off x="2821" y="559"/>
                <a:ext cx="51" cy="24"/>
              </a:xfrm>
              <a:custGeom>
                <a:avLst/>
                <a:gdLst>
                  <a:gd name="T0" fmla="*/ 46 w 56"/>
                  <a:gd name="T1" fmla="*/ 10 h 27"/>
                  <a:gd name="T2" fmla="*/ 0 w 56"/>
                  <a:gd name="T3" fmla="*/ 0 h 27"/>
                  <a:gd name="T4" fmla="*/ 12 w 56"/>
                  <a:gd name="T5" fmla="*/ 10 h 27"/>
                  <a:gd name="T6" fmla="*/ 0 w 56"/>
                  <a:gd name="T7" fmla="*/ 20 h 27"/>
                  <a:gd name="T8" fmla="*/ 46 w 56"/>
                  <a:gd name="T9" fmla="*/ 10 h 27"/>
                  <a:gd name="T10" fmla="*/ 46 w 56"/>
                  <a:gd name="T11" fmla="*/ 10 h 27"/>
                  <a:gd name="T12" fmla="*/ 0 60000 65536"/>
                  <a:gd name="T13" fmla="*/ 0 60000 65536"/>
                  <a:gd name="T14" fmla="*/ 0 60000 65536"/>
                  <a:gd name="T15" fmla="*/ 0 60000 65536"/>
                  <a:gd name="T16" fmla="*/ 0 60000 65536"/>
                  <a:gd name="T17" fmla="*/ 0 60000 65536"/>
                  <a:gd name="T18" fmla="*/ 0 w 56"/>
                  <a:gd name="T19" fmla="*/ 0 h 27"/>
                  <a:gd name="T20" fmla="*/ 56 w 56"/>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56" h="27">
                    <a:moveTo>
                      <a:pt x="55" y="12"/>
                    </a:moveTo>
                    <a:lnTo>
                      <a:pt x="0" y="0"/>
                    </a:lnTo>
                    <a:lnTo>
                      <a:pt x="14" y="12"/>
                    </a:lnTo>
                    <a:lnTo>
                      <a:pt x="0" y="26"/>
                    </a:lnTo>
                    <a:lnTo>
                      <a:pt x="55"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4" name="Group 8"/>
              <p:cNvGrpSpPr>
                <a:grpSpLocks/>
              </p:cNvGrpSpPr>
              <p:nvPr/>
            </p:nvGrpSpPr>
            <p:grpSpPr bwMode="auto">
              <a:xfrm>
                <a:off x="3292" y="971"/>
                <a:ext cx="244" cy="237"/>
                <a:chOff x="3006" y="1683"/>
                <a:chExt cx="269" cy="268"/>
              </a:xfrm>
            </p:grpSpPr>
            <p:sp>
              <p:nvSpPr>
                <p:cNvPr id="25678" name="Freeform 9"/>
                <p:cNvSpPr>
                  <a:spLocks/>
                </p:cNvSpPr>
                <p:nvPr/>
              </p:nvSpPr>
              <p:spPr bwMode="auto">
                <a:xfrm>
                  <a:off x="3006" y="1683"/>
                  <a:ext cx="269" cy="268"/>
                </a:xfrm>
                <a:custGeom>
                  <a:avLst/>
                  <a:gdLst>
                    <a:gd name="T0" fmla="*/ 268 w 269"/>
                    <a:gd name="T1" fmla="*/ 123 h 268"/>
                    <a:gd name="T2" fmla="*/ 264 w 269"/>
                    <a:gd name="T3" fmla="*/ 103 h 268"/>
                    <a:gd name="T4" fmla="*/ 259 w 269"/>
                    <a:gd name="T5" fmla="*/ 83 h 268"/>
                    <a:gd name="T6" fmla="*/ 250 w 269"/>
                    <a:gd name="T7" fmla="*/ 66 h 268"/>
                    <a:gd name="T8" fmla="*/ 237 w 269"/>
                    <a:gd name="T9" fmla="*/ 49 h 268"/>
                    <a:gd name="T10" fmla="*/ 225 w 269"/>
                    <a:gd name="T11" fmla="*/ 35 h 268"/>
                    <a:gd name="T12" fmla="*/ 209 w 269"/>
                    <a:gd name="T13" fmla="*/ 22 h 268"/>
                    <a:gd name="T14" fmla="*/ 192 w 269"/>
                    <a:gd name="T15" fmla="*/ 13 h 268"/>
                    <a:gd name="T16" fmla="*/ 174 w 269"/>
                    <a:gd name="T17" fmla="*/ 5 h 268"/>
                    <a:gd name="T18" fmla="*/ 154 w 269"/>
                    <a:gd name="T19" fmla="*/ 1 h 268"/>
                    <a:gd name="T20" fmla="*/ 134 w 269"/>
                    <a:gd name="T21" fmla="*/ 0 h 268"/>
                    <a:gd name="T22" fmla="*/ 114 w 269"/>
                    <a:gd name="T23" fmla="*/ 1 h 268"/>
                    <a:gd name="T24" fmla="*/ 94 w 269"/>
                    <a:gd name="T25" fmla="*/ 5 h 268"/>
                    <a:gd name="T26" fmla="*/ 76 w 269"/>
                    <a:gd name="T27" fmla="*/ 13 h 268"/>
                    <a:gd name="T28" fmla="*/ 59 w 269"/>
                    <a:gd name="T29" fmla="*/ 22 h 268"/>
                    <a:gd name="T30" fmla="*/ 43 w 269"/>
                    <a:gd name="T31" fmla="*/ 35 h 268"/>
                    <a:gd name="T32" fmla="*/ 30 w 269"/>
                    <a:gd name="T33" fmla="*/ 49 h 268"/>
                    <a:gd name="T34" fmla="*/ 17 w 269"/>
                    <a:gd name="T35" fmla="*/ 66 h 268"/>
                    <a:gd name="T36" fmla="*/ 10 w 269"/>
                    <a:gd name="T37" fmla="*/ 83 h 268"/>
                    <a:gd name="T38" fmla="*/ 3 w 269"/>
                    <a:gd name="T39" fmla="*/ 103 h 268"/>
                    <a:gd name="T40" fmla="*/ 1 w 269"/>
                    <a:gd name="T41" fmla="*/ 123 h 268"/>
                    <a:gd name="T42" fmla="*/ 1 w 269"/>
                    <a:gd name="T43" fmla="*/ 143 h 268"/>
                    <a:gd name="T44" fmla="*/ 3 w 269"/>
                    <a:gd name="T45" fmla="*/ 163 h 268"/>
                    <a:gd name="T46" fmla="*/ 10 w 269"/>
                    <a:gd name="T47" fmla="*/ 182 h 268"/>
                    <a:gd name="T48" fmla="*/ 17 w 269"/>
                    <a:gd name="T49" fmla="*/ 200 h 268"/>
                    <a:gd name="T50" fmla="*/ 30 w 269"/>
                    <a:gd name="T51" fmla="*/ 217 h 268"/>
                    <a:gd name="T52" fmla="*/ 43 w 269"/>
                    <a:gd name="T53" fmla="*/ 231 h 268"/>
                    <a:gd name="T54" fmla="*/ 59 w 269"/>
                    <a:gd name="T55" fmla="*/ 244 h 268"/>
                    <a:gd name="T56" fmla="*/ 76 w 269"/>
                    <a:gd name="T57" fmla="*/ 253 h 268"/>
                    <a:gd name="T58" fmla="*/ 94 w 269"/>
                    <a:gd name="T59" fmla="*/ 260 h 268"/>
                    <a:gd name="T60" fmla="*/ 114 w 269"/>
                    <a:gd name="T61" fmla="*/ 265 h 268"/>
                    <a:gd name="T62" fmla="*/ 134 w 269"/>
                    <a:gd name="T63" fmla="*/ 267 h 268"/>
                    <a:gd name="T64" fmla="*/ 154 w 269"/>
                    <a:gd name="T65" fmla="*/ 265 h 268"/>
                    <a:gd name="T66" fmla="*/ 174 w 269"/>
                    <a:gd name="T67" fmla="*/ 260 h 268"/>
                    <a:gd name="T68" fmla="*/ 192 w 269"/>
                    <a:gd name="T69" fmla="*/ 253 h 268"/>
                    <a:gd name="T70" fmla="*/ 209 w 269"/>
                    <a:gd name="T71" fmla="*/ 244 h 268"/>
                    <a:gd name="T72" fmla="*/ 225 w 269"/>
                    <a:gd name="T73" fmla="*/ 231 h 268"/>
                    <a:gd name="T74" fmla="*/ 237 w 269"/>
                    <a:gd name="T75" fmla="*/ 217 h 268"/>
                    <a:gd name="T76" fmla="*/ 250 w 269"/>
                    <a:gd name="T77" fmla="*/ 200 h 268"/>
                    <a:gd name="T78" fmla="*/ 259 w 269"/>
                    <a:gd name="T79" fmla="*/ 182 h 268"/>
                    <a:gd name="T80" fmla="*/ 264 w 269"/>
                    <a:gd name="T81" fmla="*/ 163 h 268"/>
                    <a:gd name="T82" fmla="*/ 268 w 269"/>
                    <a:gd name="T83" fmla="*/ 143 h 2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68"/>
                    <a:gd name="T128" fmla="*/ 269 w 269"/>
                    <a:gd name="T129" fmla="*/ 268 h 2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68">
                      <a:moveTo>
                        <a:pt x="268" y="133"/>
                      </a:moveTo>
                      <a:lnTo>
                        <a:pt x="268" y="123"/>
                      </a:lnTo>
                      <a:lnTo>
                        <a:pt x="267" y="113"/>
                      </a:lnTo>
                      <a:lnTo>
                        <a:pt x="264" y="103"/>
                      </a:lnTo>
                      <a:lnTo>
                        <a:pt x="262" y="92"/>
                      </a:lnTo>
                      <a:lnTo>
                        <a:pt x="259" y="83"/>
                      </a:lnTo>
                      <a:lnTo>
                        <a:pt x="255" y="75"/>
                      </a:lnTo>
                      <a:lnTo>
                        <a:pt x="250" y="66"/>
                      </a:lnTo>
                      <a:lnTo>
                        <a:pt x="244" y="57"/>
                      </a:lnTo>
                      <a:lnTo>
                        <a:pt x="237" y="49"/>
                      </a:lnTo>
                      <a:lnTo>
                        <a:pt x="232" y="42"/>
                      </a:lnTo>
                      <a:lnTo>
                        <a:pt x="225" y="35"/>
                      </a:lnTo>
                      <a:lnTo>
                        <a:pt x="217" y="28"/>
                      </a:lnTo>
                      <a:lnTo>
                        <a:pt x="209" y="22"/>
                      </a:lnTo>
                      <a:lnTo>
                        <a:pt x="201" y="17"/>
                      </a:lnTo>
                      <a:lnTo>
                        <a:pt x="192" y="13"/>
                      </a:lnTo>
                      <a:lnTo>
                        <a:pt x="183" y="8"/>
                      </a:lnTo>
                      <a:lnTo>
                        <a:pt x="174" y="5"/>
                      </a:lnTo>
                      <a:lnTo>
                        <a:pt x="164" y="2"/>
                      </a:lnTo>
                      <a:lnTo>
                        <a:pt x="154" y="1"/>
                      </a:lnTo>
                      <a:lnTo>
                        <a:pt x="142" y="0"/>
                      </a:lnTo>
                      <a:lnTo>
                        <a:pt x="134" y="0"/>
                      </a:lnTo>
                      <a:lnTo>
                        <a:pt x="124" y="0"/>
                      </a:lnTo>
                      <a:lnTo>
                        <a:pt x="114" y="1"/>
                      </a:lnTo>
                      <a:lnTo>
                        <a:pt x="104" y="2"/>
                      </a:lnTo>
                      <a:lnTo>
                        <a:pt x="94" y="5"/>
                      </a:lnTo>
                      <a:lnTo>
                        <a:pt x="85" y="8"/>
                      </a:lnTo>
                      <a:lnTo>
                        <a:pt x="76" y="13"/>
                      </a:lnTo>
                      <a:lnTo>
                        <a:pt x="67" y="17"/>
                      </a:lnTo>
                      <a:lnTo>
                        <a:pt x="59" y="22"/>
                      </a:lnTo>
                      <a:lnTo>
                        <a:pt x="52" y="28"/>
                      </a:lnTo>
                      <a:lnTo>
                        <a:pt x="43" y="35"/>
                      </a:lnTo>
                      <a:lnTo>
                        <a:pt x="36" y="42"/>
                      </a:lnTo>
                      <a:lnTo>
                        <a:pt x="30" y="49"/>
                      </a:lnTo>
                      <a:lnTo>
                        <a:pt x="24" y="57"/>
                      </a:lnTo>
                      <a:lnTo>
                        <a:pt x="17" y="66"/>
                      </a:lnTo>
                      <a:lnTo>
                        <a:pt x="12" y="75"/>
                      </a:lnTo>
                      <a:lnTo>
                        <a:pt x="10" y="83"/>
                      </a:lnTo>
                      <a:lnTo>
                        <a:pt x="6" y="92"/>
                      </a:lnTo>
                      <a:lnTo>
                        <a:pt x="3" y="103"/>
                      </a:lnTo>
                      <a:lnTo>
                        <a:pt x="1" y="113"/>
                      </a:lnTo>
                      <a:lnTo>
                        <a:pt x="1" y="123"/>
                      </a:lnTo>
                      <a:lnTo>
                        <a:pt x="0" y="133"/>
                      </a:lnTo>
                      <a:lnTo>
                        <a:pt x="1" y="143"/>
                      </a:lnTo>
                      <a:lnTo>
                        <a:pt x="1" y="153"/>
                      </a:lnTo>
                      <a:lnTo>
                        <a:pt x="3" y="163"/>
                      </a:lnTo>
                      <a:lnTo>
                        <a:pt x="6" y="173"/>
                      </a:lnTo>
                      <a:lnTo>
                        <a:pt x="10" y="182"/>
                      </a:lnTo>
                      <a:lnTo>
                        <a:pt x="12" y="191"/>
                      </a:lnTo>
                      <a:lnTo>
                        <a:pt x="17" y="200"/>
                      </a:lnTo>
                      <a:lnTo>
                        <a:pt x="24" y="209"/>
                      </a:lnTo>
                      <a:lnTo>
                        <a:pt x="30" y="217"/>
                      </a:lnTo>
                      <a:lnTo>
                        <a:pt x="36" y="225"/>
                      </a:lnTo>
                      <a:lnTo>
                        <a:pt x="43" y="231"/>
                      </a:lnTo>
                      <a:lnTo>
                        <a:pt x="52" y="237"/>
                      </a:lnTo>
                      <a:lnTo>
                        <a:pt x="59" y="244"/>
                      </a:lnTo>
                      <a:lnTo>
                        <a:pt x="67" y="249"/>
                      </a:lnTo>
                      <a:lnTo>
                        <a:pt x="76" y="253"/>
                      </a:lnTo>
                      <a:lnTo>
                        <a:pt x="85" y="257"/>
                      </a:lnTo>
                      <a:lnTo>
                        <a:pt x="94" y="260"/>
                      </a:lnTo>
                      <a:lnTo>
                        <a:pt x="104" y="264"/>
                      </a:lnTo>
                      <a:lnTo>
                        <a:pt x="114" y="265"/>
                      </a:lnTo>
                      <a:lnTo>
                        <a:pt x="124" y="266"/>
                      </a:lnTo>
                      <a:lnTo>
                        <a:pt x="134" y="267"/>
                      </a:lnTo>
                      <a:lnTo>
                        <a:pt x="142" y="266"/>
                      </a:lnTo>
                      <a:lnTo>
                        <a:pt x="154" y="265"/>
                      </a:lnTo>
                      <a:lnTo>
                        <a:pt x="164" y="264"/>
                      </a:lnTo>
                      <a:lnTo>
                        <a:pt x="174" y="260"/>
                      </a:lnTo>
                      <a:lnTo>
                        <a:pt x="183" y="257"/>
                      </a:lnTo>
                      <a:lnTo>
                        <a:pt x="192" y="253"/>
                      </a:lnTo>
                      <a:lnTo>
                        <a:pt x="201" y="249"/>
                      </a:lnTo>
                      <a:lnTo>
                        <a:pt x="209" y="244"/>
                      </a:lnTo>
                      <a:lnTo>
                        <a:pt x="217" y="237"/>
                      </a:lnTo>
                      <a:lnTo>
                        <a:pt x="225" y="231"/>
                      </a:lnTo>
                      <a:lnTo>
                        <a:pt x="232" y="225"/>
                      </a:lnTo>
                      <a:lnTo>
                        <a:pt x="237" y="217"/>
                      </a:lnTo>
                      <a:lnTo>
                        <a:pt x="244" y="209"/>
                      </a:lnTo>
                      <a:lnTo>
                        <a:pt x="250" y="200"/>
                      </a:lnTo>
                      <a:lnTo>
                        <a:pt x="255" y="191"/>
                      </a:lnTo>
                      <a:lnTo>
                        <a:pt x="259" y="182"/>
                      </a:lnTo>
                      <a:lnTo>
                        <a:pt x="262" y="173"/>
                      </a:lnTo>
                      <a:lnTo>
                        <a:pt x="264" y="163"/>
                      </a:lnTo>
                      <a:lnTo>
                        <a:pt x="267" y="153"/>
                      </a:lnTo>
                      <a:lnTo>
                        <a:pt x="268" y="143"/>
                      </a:lnTo>
                      <a:lnTo>
                        <a:pt x="268" y="133"/>
                      </a:lnTo>
                    </a:path>
                  </a:pathLst>
                </a:custGeom>
                <a:noFill/>
                <a:ln w="19050">
                  <a:solidFill>
                    <a:srgbClr val="000000"/>
                  </a:solidFill>
                  <a:round/>
                  <a:headEnd/>
                  <a:tailEnd/>
                </a:ln>
              </p:spPr>
              <p:txBody>
                <a:bodyPr lIns="0" tIns="0" rIns="0" bIns="0"/>
                <a:lstStyle/>
                <a:p>
                  <a:endParaRPr lang="en-US" dirty="0"/>
                </a:p>
              </p:txBody>
            </p:sp>
            <p:sp>
              <p:nvSpPr>
                <p:cNvPr id="25679" name="Freeform 10"/>
                <p:cNvSpPr>
                  <a:spLocks/>
                </p:cNvSpPr>
                <p:nvPr/>
              </p:nvSpPr>
              <p:spPr bwMode="auto">
                <a:xfrm>
                  <a:off x="3044" y="1743"/>
                  <a:ext cx="93" cy="47"/>
                </a:xfrm>
                <a:custGeom>
                  <a:avLst/>
                  <a:gdLst>
                    <a:gd name="T0" fmla="*/ 0 w 93"/>
                    <a:gd name="T1" fmla="*/ 46 h 47"/>
                    <a:gd name="T2" fmla="*/ 0 w 93"/>
                    <a:gd name="T3" fmla="*/ 46 h 47"/>
                    <a:gd name="T4" fmla="*/ 0 w 93"/>
                    <a:gd name="T5" fmla="*/ 43 h 47"/>
                    <a:gd name="T6" fmla="*/ 0 w 93"/>
                    <a:gd name="T7" fmla="*/ 40 h 47"/>
                    <a:gd name="T8" fmla="*/ 1 w 93"/>
                    <a:gd name="T9" fmla="*/ 37 h 47"/>
                    <a:gd name="T10" fmla="*/ 1 w 93"/>
                    <a:gd name="T11" fmla="*/ 35 h 47"/>
                    <a:gd name="T12" fmla="*/ 3 w 93"/>
                    <a:gd name="T13" fmla="*/ 31 h 47"/>
                    <a:gd name="T14" fmla="*/ 4 w 93"/>
                    <a:gd name="T15" fmla="*/ 29 h 47"/>
                    <a:gd name="T16" fmla="*/ 5 w 93"/>
                    <a:gd name="T17" fmla="*/ 26 h 47"/>
                    <a:gd name="T18" fmla="*/ 6 w 93"/>
                    <a:gd name="T19" fmla="*/ 23 h 47"/>
                    <a:gd name="T20" fmla="*/ 7 w 93"/>
                    <a:gd name="T21" fmla="*/ 21 h 47"/>
                    <a:gd name="T22" fmla="*/ 9 w 93"/>
                    <a:gd name="T23" fmla="*/ 19 h 47"/>
                    <a:gd name="T24" fmla="*/ 11 w 93"/>
                    <a:gd name="T25" fmla="*/ 17 h 47"/>
                    <a:gd name="T26" fmla="*/ 14 w 93"/>
                    <a:gd name="T27" fmla="*/ 15 h 47"/>
                    <a:gd name="T28" fmla="*/ 15 w 93"/>
                    <a:gd name="T29" fmla="*/ 13 h 47"/>
                    <a:gd name="T30" fmla="*/ 16 w 93"/>
                    <a:gd name="T31" fmla="*/ 10 h 47"/>
                    <a:gd name="T32" fmla="*/ 20 w 93"/>
                    <a:gd name="T33" fmla="*/ 10 h 47"/>
                    <a:gd name="T34" fmla="*/ 22 w 93"/>
                    <a:gd name="T35" fmla="*/ 7 h 47"/>
                    <a:gd name="T36" fmla="*/ 25 w 93"/>
                    <a:gd name="T37" fmla="*/ 6 h 47"/>
                    <a:gd name="T38" fmla="*/ 27 w 93"/>
                    <a:gd name="T39" fmla="*/ 5 h 47"/>
                    <a:gd name="T40" fmla="*/ 30 w 93"/>
                    <a:gd name="T41" fmla="*/ 3 h 47"/>
                    <a:gd name="T42" fmla="*/ 32 w 93"/>
                    <a:gd name="T43" fmla="*/ 2 h 47"/>
                    <a:gd name="T44" fmla="*/ 34 w 93"/>
                    <a:gd name="T45" fmla="*/ 2 h 47"/>
                    <a:gd name="T46" fmla="*/ 38 w 93"/>
                    <a:gd name="T47" fmla="*/ 0 h 47"/>
                    <a:gd name="T48" fmla="*/ 40 w 93"/>
                    <a:gd name="T49" fmla="*/ 0 h 47"/>
                    <a:gd name="T50" fmla="*/ 43 w 93"/>
                    <a:gd name="T51" fmla="*/ 0 h 47"/>
                    <a:gd name="T52" fmla="*/ 45 w 93"/>
                    <a:gd name="T53" fmla="*/ 0 h 47"/>
                    <a:gd name="T54" fmla="*/ 49 w 93"/>
                    <a:gd name="T55" fmla="*/ 0 h 47"/>
                    <a:gd name="T56" fmla="*/ 52 w 93"/>
                    <a:gd name="T57" fmla="*/ 0 h 47"/>
                    <a:gd name="T58" fmla="*/ 54 w 93"/>
                    <a:gd name="T59" fmla="*/ 0 h 47"/>
                    <a:gd name="T60" fmla="*/ 58 w 93"/>
                    <a:gd name="T61" fmla="*/ 2 h 47"/>
                    <a:gd name="T62" fmla="*/ 61 w 93"/>
                    <a:gd name="T63" fmla="*/ 2 h 47"/>
                    <a:gd name="T64" fmla="*/ 63 w 93"/>
                    <a:gd name="T65" fmla="*/ 3 h 47"/>
                    <a:gd name="T66" fmla="*/ 66 w 93"/>
                    <a:gd name="T67" fmla="*/ 5 h 47"/>
                    <a:gd name="T68" fmla="*/ 68 w 93"/>
                    <a:gd name="T69" fmla="*/ 6 h 47"/>
                    <a:gd name="T70" fmla="*/ 71 w 93"/>
                    <a:gd name="T71" fmla="*/ 7 h 47"/>
                    <a:gd name="T72" fmla="*/ 73 w 93"/>
                    <a:gd name="T73" fmla="*/ 10 h 47"/>
                    <a:gd name="T74" fmla="*/ 76 w 93"/>
                    <a:gd name="T75" fmla="*/ 10 h 47"/>
                    <a:gd name="T76" fmla="*/ 77 w 93"/>
                    <a:gd name="T77" fmla="*/ 13 h 47"/>
                    <a:gd name="T78" fmla="*/ 80 w 93"/>
                    <a:gd name="T79" fmla="*/ 15 h 47"/>
                    <a:gd name="T80" fmla="*/ 82 w 93"/>
                    <a:gd name="T81" fmla="*/ 17 h 47"/>
                    <a:gd name="T82" fmla="*/ 84 w 93"/>
                    <a:gd name="T83" fmla="*/ 19 h 47"/>
                    <a:gd name="T84" fmla="*/ 85 w 93"/>
                    <a:gd name="T85" fmla="*/ 21 h 47"/>
                    <a:gd name="T86" fmla="*/ 87 w 93"/>
                    <a:gd name="T87" fmla="*/ 23 h 47"/>
                    <a:gd name="T88" fmla="*/ 88 w 93"/>
                    <a:gd name="T89" fmla="*/ 26 h 47"/>
                    <a:gd name="T90" fmla="*/ 88 w 93"/>
                    <a:gd name="T91" fmla="*/ 29 h 47"/>
                    <a:gd name="T92" fmla="*/ 91 w 93"/>
                    <a:gd name="T93" fmla="*/ 31 h 47"/>
                    <a:gd name="T94" fmla="*/ 91 w 93"/>
                    <a:gd name="T95" fmla="*/ 35 h 47"/>
                    <a:gd name="T96" fmla="*/ 92 w 93"/>
                    <a:gd name="T97" fmla="*/ 37 h 47"/>
                    <a:gd name="T98" fmla="*/ 92 w 93"/>
                    <a:gd name="T99" fmla="*/ 40 h 47"/>
                    <a:gd name="T100" fmla="*/ 92 w 93"/>
                    <a:gd name="T101" fmla="*/ 43 h 47"/>
                    <a:gd name="T102" fmla="*/ 92 w 93"/>
                    <a:gd name="T103" fmla="*/ 46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7"/>
                    <a:gd name="T158" fmla="*/ 93 w 93"/>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7">
                      <a:moveTo>
                        <a:pt x="0" y="46"/>
                      </a:moveTo>
                      <a:lnTo>
                        <a:pt x="0" y="46"/>
                      </a:lnTo>
                      <a:lnTo>
                        <a:pt x="0" y="43"/>
                      </a:lnTo>
                      <a:lnTo>
                        <a:pt x="0" y="40"/>
                      </a:lnTo>
                      <a:lnTo>
                        <a:pt x="1" y="37"/>
                      </a:lnTo>
                      <a:lnTo>
                        <a:pt x="1" y="35"/>
                      </a:lnTo>
                      <a:lnTo>
                        <a:pt x="3" y="31"/>
                      </a:lnTo>
                      <a:lnTo>
                        <a:pt x="4" y="29"/>
                      </a:lnTo>
                      <a:lnTo>
                        <a:pt x="5" y="26"/>
                      </a:lnTo>
                      <a:lnTo>
                        <a:pt x="6" y="23"/>
                      </a:lnTo>
                      <a:lnTo>
                        <a:pt x="7" y="21"/>
                      </a:lnTo>
                      <a:lnTo>
                        <a:pt x="9" y="19"/>
                      </a:lnTo>
                      <a:lnTo>
                        <a:pt x="11" y="17"/>
                      </a:lnTo>
                      <a:lnTo>
                        <a:pt x="14" y="15"/>
                      </a:lnTo>
                      <a:lnTo>
                        <a:pt x="15" y="13"/>
                      </a:lnTo>
                      <a:lnTo>
                        <a:pt x="16" y="10"/>
                      </a:lnTo>
                      <a:lnTo>
                        <a:pt x="20" y="10"/>
                      </a:lnTo>
                      <a:lnTo>
                        <a:pt x="22" y="7"/>
                      </a:lnTo>
                      <a:lnTo>
                        <a:pt x="25" y="6"/>
                      </a:lnTo>
                      <a:lnTo>
                        <a:pt x="27" y="5"/>
                      </a:lnTo>
                      <a:lnTo>
                        <a:pt x="30" y="3"/>
                      </a:lnTo>
                      <a:lnTo>
                        <a:pt x="32" y="2"/>
                      </a:lnTo>
                      <a:lnTo>
                        <a:pt x="34" y="2"/>
                      </a:lnTo>
                      <a:lnTo>
                        <a:pt x="38" y="0"/>
                      </a:lnTo>
                      <a:lnTo>
                        <a:pt x="40" y="0"/>
                      </a:lnTo>
                      <a:lnTo>
                        <a:pt x="43" y="0"/>
                      </a:lnTo>
                      <a:lnTo>
                        <a:pt x="45" y="0"/>
                      </a:lnTo>
                      <a:lnTo>
                        <a:pt x="49" y="0"/>
                      </a:lnTo>
                      <a:lnTo>
                        <a:pt x="52" y="0"/>
                      </a:lnTo>
                      <a:lnTo>
                        <a:pt x="54" y="0"/>
                      </a:lnTo>
                      <a:lnTo>
                        <a:pt x="58" y="2"/>
                      </a:lnTo>
                      <a:lnTo>
                        <a:pt x="61" y="2"/>
                      </a:lnTo>
                      <a:lnTo>
                        <a:pt x="63" y="3"/>
                      </a:lnTo>
                      <a:lnTo>
                        <a:pt x="66" y="5"/>
                      </a:lnTo>
                      <a:lnTo>
                        <a:pt x="68" y="6"/>
                      </a:lnTo>
                      <a:lnTo>
                        <a:pt x="71" y="7"/>
                      </a:lnTo>
                      <a:lnTo>
                        <a:pt x="73" y="10"/>
                      </a:lnTo>
                      <a:lnTo>
                        <a:pt x="76" y="10"/>
                      </a:lnTo>
                      <a:lnTo>
                        <a:pt x="77" y="13"/>
                      </a:lnTo>
                      <a:lnTo>
                        <a:pt x="80" y="15"/>
                      </a:lnTo>
                      <a:lnTo>
                        <a:pt x="82" y="17"/>
                      </a:lnTo>
                      <a:lnTo>
                        <a:pt x="84" y="19"/>
                      </a:lnTo>
                      <a:lnTo>
                        <a:pt x="85" y="21"/>
                      </a:lnTo>
                      <a:lnTo>
                        <a:pt x="87" y="23"/>
                      </a:lnTo>
                      <a:lnTo>
                        <a:pt x="88" y="26"/>
                      </a:lnTo>
                      <a:lnTo>
                        <a:pt x="88" y="29"/>
                      </a:lnTo>
                      <a:lnTo>
                        <a:pt x="91" y="31"/>
                      </a:lnTo>
                      <a:lnTo>
                        <a:pt x="91" y="35"/>
                      </a:lnTo>
                      <a:lnTo>
                        <a:pt x="92" y="37"/>
                      </a:lnTo>
                      <a:lnTo>
                        <a:pt x="92" y="40"/>
                      </a:lnTo>
                      <a:lnTo>
                        <a:pt x="92" y="43"/>
                      </a:lnTo>
                      <a:lnTo>
                        <a:pt x="92" y="46"/>
                      </a:lnTo>
                    </a:path>
                  </a:pathLst>
                </a:custGeom>
                <a:noFill/>
                <a:ln w="19050">
                  <a:solidFill>
                    <a:srgbClr val="000000"/>
                  </a:solidFill>
                  <a:round/>
                  <a:headEnd/>
                  <a:tailEnd/>
                </a:ln>
              </p:spPr>
              <p:txBody>
                <a:bodyPr lIns="0" tIns="0" rIns="0" bIns="0"/>
                <a:lstStyle/>
                <a:p>
                  <a:endParaRPr lang="en-US" dirty="0"/>
                </a:p>
              </p:txBody>
            </p:sp>
            <p:sp>
              <p:nvSpPr>
                <p:cNvPr id="25680" name="Freeform 11"/>
                <p:cNvSpPr>
                  <a:spLocks/>
                </p:cNvSpPr>
                <p:nvPr/>
              </p:nvSpPr>
              <p:spPr bwMode="auto">
                <a:xfrm>
                  <a:off x="3136" y="1789"/>
                  <a:ext cx="93" cy="47"/>
                </a:xfrm>
                <a:custGeom>
                  <a:avLst/>
                  <a:gdLst>
                    <a:gd name="T0" fmla="*/ 0 w 93"/>
                    <a:gd name="T1" fmla="*/ 0 h 47"/>
                    <a:gd name="T2" fmla="*/ 0 w 93"/>
                    <a:gd name="T3" fmla="*/ 0 h 47"/>
                    <a:gd name="T4" fmla="*/ 0 w 93"/>
                    <a:gd name="T5" fmla="*/ 4 h 47"/>
                    <a:gd name="T6" fmla="*/ 0 w 93"/>
                    <a:gd name="T7" fmla="*/ 6 h 47"/>
                    <a:gd name="T8" fmla="*/ 1 w 93"/>
                    <a:gd name="T9" fmla="*/ 9 h 47"/>
                    <a:gd name="T10" fmla="*/ 2 w 93"/>
                    <a:gd name="T11" fmla="*/ 12 h 47"/>
                    <a:gd name="T12" fmla="*/ 2 w 93"/>
                    <a:gd name="T13" fmla="*/ 15 h 47"/>
                    <a:gd name="T14" fmla="*/ 4 w 93"/>
                    <a:gd name="T15" fmla="*/ 17 h 47"/>
                    <a:gd name="T16" fmla="*/ 4 w 93"/>
                    <a:gd name="T17" fmla="*/ 20 h 47"/>
                    <a:gd name="T18" fmla="*/ 6 w 93"/>
                    <a:gd name="T19" fmla="*/ 23 h 47"/>
                    <a:gd name="T20" fmla="*/ 7 w 93"/>
                    <a:gd name="T21" fmla="*/ 25 h 47"/>
                    <a:gd name="T22" fmla="*/ 9 w 93"/>
                    <a:gd name="T23" fmla="*/ 27 h 47"/>
                    <a:gd name="T24" fmla="*/ 11 w 93"/>
                    <a:gd name="T25" fmla="*/ 29 h 47"/>
                    <a:gd name="T26" fmla="*/ 12 w 93"/>
                    <a:gd name="T27" fmla="*/ 32 h 47"/>
                    <a:gd name="T28" fmla="*/ 16 w 93"/>
                    <a:gd name="T29" fmla="*/ 33 h 47"/>
                    <a:gd name="T30" fmla="*/ 17 w 93"/>
                    <a:gd name="T31" fmla="*/ 35 h 47"/>
                    <a:gd name="T32" fmla="*/ 18 w 93"/>
                    <a:gd name="T33" fmla="*/ 37 h 47"/>
                    <a:gd name="T34" fmla="*/ 21 w 93"/>
                    <a:gd name="T35" fmla="*/ 39 h 47"/>
                    <a:gd name="T36" fmla="*/ 24 w 93"/>
                    <a:gd name="T37" fmla="*/ 40 h 47"/>
                    <a:gd name="T38" fmla="*/ 27 w 93"/>
                    <a:gd name="T39" fmla="*/ 42 h 47"/>
                    <a:gd name="T40" fmla="*/ 29 w 93"/>
                    <a:gd name="T41" fmla="*/ 43 h 47"/>
                    <a:gd name="T42" fmla="*/ 31 w 93"/>
                    <a:gd name="T43" fmla="*/ 43 h 47"/>
                    <a:gd name="T44" fmla="*/ 34 w 93"/>
                    <a:gd name="T45" fmla="*/ 45 h 47"/>
                    <a:gd name="T46" fmla="*/ 38 w 93"/>
                    <a:gd name="T47" fmla="*/ 45 h 47"/>
                    <a:gd name="T48" fmla="*/ 40 w 93"/>
                    <a:gd name="T49" fmla="*/ 46 h 47"/>
                    <a:gd name="T50" fmla="*/ 44 w 93"/>
                    <a:gd name="T51" fmla="*/ 46 h 47"/>
                    <a:gd name="T52" fmla="*/ 46 w 93"/>
                    <a:gd name="T53" fmla="*/ 46 h 47"/>
                    <a:gd name="T54" fmla="*/ 49 w 93"/>
                    <a:gd name="T55" fmla="*/ 46 h 47"/>
                    <a:gd name="T56" fmla="*/ 51 w 93"/>
                    <a:gd name="T57" fmla="*/ 46 h 47"/>
                    <a:gd name="T58" fmla="*/ 54 w 93"/>
                    <a:gd name="T59" fmla="*/ 45 h 47"/>
                    <a:gd name="T60" fmla="*/ 59 w 93"/>
                    <a:gd name="T61" fmla="*/ 45 h 47"/>
                    <a:gd name="T62" fmla="*/ 60 w 93"/>
                    <a:gd name="T63" fmla="*/ 43 h 47"/>
                    <a:gd name="T64" fmla="*/ 64 w 93"/>
                    <a:gd name="T65" fmla="*/ 43 h 47"/>
                    <a:gd name="T66" fmla="*/ 65 w 93"/>
                    <a:gd name="T67" fmla="*/ 42 h 47"/>
                    <a:gd name="T68" fmla="*/ 68 w 93"/>
                    <a:gd name="T69" fmla="*/ 40 h 47"/>
                    <a:gd name="T70" fmla="*/ 71 w 93"/>
                    <a:gd name="T71" fmla="*/ 39 h 47"/>
                    <a:gd name="T72" fmla="*/ 72 w 93"/>
                    <a:gd name="T73" fmla="*/ 37 h 47"/>
                    <a:gd name="T74" fmla="*/ 76 w 93"/>
                    <a:gd name="T75" fmla="*/ 35 h 47"/>
                    <a:gd name="T76" fmla="*/ 78 w 93"/>
                    <a:gd name="T77" fmla="*/ 33 h 47"/>
                    <a:gd name="T78" fmla="*/ 79 w 93"/>
                    <a:gd name="T79" fmla="*/ 32 h 47"/>
                    <a:gd name="T80" fmla="*/ 81 w 93"/>
                    <a:gd name="T81" fmla="*/ 29 h 47"/>
                    <a:gd name="T82" fmla="*/ 83 w 93"/>
                    <a:gd name="T83" fmla="*/ 27 h 47"/>
                    <a:gd name="T84" fmla="*/ 84 w 93"/>
                    <a:gd name="T85" fmla="*/ 25 h 47"/>
                    <a:gd name="T86" fmla="*/ 86 w 93"/>
                    <a:gd name="T87" fmla="*/ 23 h 47"/>
                    <a:gd name="T88" fmla="*/ 87 w 93"/>
                    <a:gd name="T89" fmla="*/ 20 h 47"/>
                    <a:gd name="T90" fmla="*/ 88 w 93"/>
                    <a:gd name="T91" fmla="*/ 17 h 47"/>
                    <a:gd name="T92" fmla="*/ 90 w 93"/>
                    <a:gd name="T93" fmla="*/ 15 h 47"/>
                    <a:gd name="T94" fmla="*/ 90 w 93"/>
                    <a:gd name="T95" fmla="*/ 12 h 47"/>
                    <a:gd name="T96" fmla="*/ 91 w 93"/>
                    <a:gd name="T97" fmla="*/ 9 h 47"/>
                    <a:gd name="T98" fmla="*/ 92 w 93"/>
                    <a:gd name="T99" fmla="*/ 6 h 47"/>
                    <a:gd name="T100" fmla="*/ 92 w 93"/>
                    <a:gd name="T101" fmla="*/ 4 h 47"/>
                    <a:gd name="T102" fmla="*/ 92 w 93"/>
                    <a:gd name="T103" fmla="*/ 0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7"/>
                    <a:gd name="T158" fmla="*/ 93 w 93"/>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7">
                      <a:moveTo>
                        <a:pt x="0" y="0"/>
                      </a:moveTo>
                      <a:lnTo>
                        <a:pt x="0" y="0"/>
                      </a:lnTo>
                      <a:lnTo>
                        <a:pt x="0" y="4"/>
                      </a:lnTo>
                      <a:lnTo>
                        <a:pt x="0" y="6"/>
                      </a:lnTo>
                      <a:lnTo>
                        <a:pt x="1" y="9"/>
                      </a:lnTo>
                      <a:lnTo>
                        <a:pt x="2" y="12"/>
                      </a:lnTo>
                      <a:lnTo>
                        <a:pt x="2" y="15"/>
                      </a:lnTo>
                      <a:lnTo>
                        <a:pt x="4" y="17"/>
                      </a:lnTo>
                      <a:lnTo>
                        <a:pt x="4" y="20"/>
                      </a:lnTo>
                      <a:lnTo>
                        <a:pt x="6" y="23"/>
                      </a:lnTo>
                      <a:lnTo>
                        <a:pt x="7" y="25"/>
                      </a:lnTo>
                      <a:lnTo>
                        <a:pt x="9" y="27"/>
                      </a:lnTo>
                      <a:lnTo>
                        <a:pt x="11" y="29"/>
                      </a:lnTo>
                      <a:lnTo>
                        <a:pt x="12" y="32"/>
                      </a:lnTo>
                      <a:lnTo>
                        <a:pt x="16" y="33"/>
                      </a:lnTo>
                      <a:lnTo>
                        <a:pt x="17" y="35"/>
                      </a:lnTo>
                      <a:lnTo>
                        <a:pt x="18" y="37"/>
                      </a:lnTo>
                      <a:lnTo>
                        <a:pt x="21" y="39"/>
                      </a:lnTo>
                      <a:lnTo>
                        <a:pt x="24" y="40"/>
                      </a:lnTo>
                      <a:lnTo>
                        <a:pt x="27" y="42"/>
                      </a:lnTo>
                      <a:lnTo>
                        <a:pt x="29" y="43"/>
                      </a:lnTo>
                      <a:lnTo>
                        <a:pt x="31" y="43"/>
                      </a:lnTo>
                      <a:lnTo>
                        <a:pt x="34" y="45"/>
                      </a:lnTo>
                      <a:lnTo>
                        <a:pt x="38" y="45"/>
                      </a:lnTo>
                      <a:lnTo>
                        <a:pt x="40" y="46"/>
                      </a:lnTo>
                      <a:lnTo>
                        <a:pt x="44" y="46"/>
                      </a:lnTo>
                      <a:lnTo>
                        <a:pt x="46" y="46"/>
                      </a:lnTo>
                      <a:lnTo>
                        <a:pt x="49" y="46"/>
                      </a:lnTo>
                      <a:lnTo>
                        <a:pt x="51" y="46"/>
                      </a:lnTo>
                      <a:lnTo>
                        <a:pt x="54" y="45"/>
                      </a:lnTo>
                      <a:lnTo>
                        <a:pt x="59" y="45"/>
                      </a:lnTo>
                      <a:lnTo>
                        <a:pt x="60" y="43"/>
                      </a:lnTo>
                      <a:lnTo>
                        <a:pt x="64" y="43"/>
                      </a:lnTo>
                      <a:lnTo>
                        <a:pt x="65" y="42"/>
                      </a:lnTo>
                      <a:lnTo>
                        <a:pt x="68" y="40"/>
                      </a:lnTo>
                      <a:lnTo>
                        <a:pt x="71" y="39"/>
                      </a:lnTo>
                      <a:lnTo>
                        <a:pt x="72" y="37"/>
                      </a:lnTo>
                      <a:lnTo>
                        <a:pt x="76" y="35"/>
                      </a:lnTo>
                      <a:lnTo>
                        <a:pt x="78" y="33"/>
                      </a:lnTo>
                      <a:lnTo>
                        <a:pt x="79" y="32"/>
                      </a:lnTo>
                      <a:lnTo>
                        <a:pt x="81" y="29"/>
                      </a:lnTo>
                      <a:lnTo>
                        <a:pt x="83" y="27"/>
                      </a:lnTo>
                      <a:lnTo>
                        <a:pt x="84" y="25"/>
                      </a:lnTo>
                      <a:lnTo>
                        <a:pt x="86" y="23"/>
                      </a:lnTo>
                      <a:lnTo>
                        <a:pt x="87" y="20"/>
                      </a:lnTo>
                      <a:lnTo>
                        <a:pt x="88" y="17"/>
                      </a:lnTo>
                      <a:lnTo>
                        <a:pt x="90" y="15"/>
                      </a:lnTo>
                      <a:lnTo>
                        <a:pt x="90" y="12"/>
                      </a:lnTo>
                      <a:lnTo>
                        <a:pt x="91" y="9"/>
                      </a:lnTo>
                      <a:lnTo>
                        <a:pt x="92" y="6"/>
                      </a:lnTo>
                      <a:lnTo>
                        <a:pt x="92" y="4"/>
                      </a:lnTo>
                      <a:lnTo>
                        <a:pt x="92" y="0"/>
                      </a:lnTo>
                    </a:path>
                  </a:pathLst>
                </a:custGeom>
                <a:noFill/>
                <a:ln w="19050">
                  <a:solidFill>
                    <a:srgbClr val="000000"/>
                  </a:solidFill>
                  <a:round/>
                  <a:headEnd/>
                  <a:tailEnd/>
                </a:ln>
              </p:spPr>
              <p:txBody>
                <a:bodyPr lIns="0" tIns="0" rIns="0" bIns="0"/>
                <a:lstStyle/>
                <a:p>
                  <a:endParaRPr lang="en-US" dirty="0"/>
                </a:p>
              </p:txBody>
            </p:sp>
          </p:grpSp>
          <p:grpSp>
            <p:nvGrpSpPr>
              <p:cNvPr id="5" name="Group 12"/>
              <p:cNvGrpSpPr>
                <a:grpSpLocks/>
              </p:cNvGrpSpPr>
              <p:nvPr/>
            </p:nvGrpSpPr>
            <p:grpSpPr bwMode="auto">
              <a:xfrm>
                <a:off x="4025" y="944"/>
                <a:ext cx="323" cy="279"/>
                <a:chOff x="3813" y="1652"/>
                <a:chExt cx="355" cy="316"/>
              </a:xfrm>
            </p:grpSpPr>
            <p:sp>
              <p:nvSpPr>
                <p:cNvPr id="25676" name="Freeform 13"/>
                <p:cNvSpPr>
                  <a:spLocks/>
                </p:cNvSpPr>
                <p:nvPr/>
              </p:nvSpPr>
              <p:spPr bwMode="auto">
                <a:xfrm>
                  <a:off x="3813" y="1652"/>
                  <a:ext cx="355" cy="316"/>
                </a:xfrm>
                <a:custGeom>
                  <a:avLst/>
                  <a:gdLst>
                    <a:gd name="T0" fmla="*/ 354 w 355"/>
                    <a:gd name="T1" fmla="*/ 0 h 316"/>
                    <a:gd name="T2" fmla="*/ 354 w 355"/>
                    <a:gd name="T3" fmla="*/ 315 h 316"/>
                    <a:gd name="T4" fmla="*/ 0 w 355"/>
                    <a:gd name="T5" fmla="*/ 315 h 316"/>
                    <a:gd name="T6" fmla="*/ 0 w 355"/>
                    <a:gd name="T7" fmla="*/ 0 h 316"/>
                    <a:gd name="T8" fmla="*/ 354 w 355"/>
                    <a:gd name="T9" fmla="*/ 0 h 316"/>
                    <a:gd name="T10" fmla="*/ 0 60000 65536"/>
                    <a:gd name="T11" fmla="*/ 0 60000 65536"/>
                    <a:gd name="T12" fmla="*/ 0 60000 65536"/>
                    <a:gd name="T13" fmla="*/ 0 60000 65536"/>
                    <a:gd name="T14" fmla="*/ 0 60000 65536"/>
                    <a:gd name="T15" fmla="*/ 0 w 355"/>
                    <a:gd name="T16" fmla="*/ 0 h 316"/>
                    <a:gd name="T17" fmla="*/ 355 w 355"/>
                    <a:gd name="T18" fmla="*/ 316 h 316"/>
                  </a:gdLst>
                  <a:ahLst/>
                  <a:cxnLst>
                    <a:cxn ang="T10">
                      <a:pos x="T0" y="T1"/>
                    </a:cxn>
                    <a:cxn ang="T11">
                      <a:pos x="T2" y="T3"/>
                    </a:cxn>
                    <a:cxn ang="T12">
                      <a:pos x="T4" y="T5"/>
                    </a:cxn>
                    <a:cxn ang="T13">
                      <a:pos x="T6" y="T7"/>
                    </a:cxn>
                    <a:cxn ang="T14">
                      <a:pos x="T8" y="T9"/>
                    </a:cxn>
                  </a:cxnLst>
                  <a:rect l="T15" t="T16" r="T17" b="T18"/>
                  <a:pathLst>
                    <a:path w="355" h="316">
                      <a:moveTo>
                        <a:pt x="354" y="0"/>
                      </a:moveTo>
                      <a:lnTo>
                        <a:pt x="354" y="315"/>
                      </a:lnTo>
                      <a:lnTo>
                        <a:pt x="0" y="315"/>
                      </a:lnTo>
                      <a:lnTo>
                        <a:pt x="0" y="0"/>
                      </a:lnTo>
                      <a:lnTo>
                        <a:pt x="354" y="0"/>
                      </a:lnTo>
                    </a:path>
                  </a:pathLst>
                </a:custGeom>
                <a:noFill/>
                <a:ln w="19050">
                  <a:solidFill>
                    <a:srgbClr val="000000"/>
                  </a:solidFill>
                  <a:round/>
                  <a:headEnd/>
                  <a:tailEnd/>
                </a:ln>
              </p:spPr>
              <p:txBody>
                <a:bodyPr lIns="0" tIns="0" rIns="0" bIns="0"/>
                <a:lstStyle/>
                <a:p>
                  <a:endParaRPr lang="en-US" dirty="0"/>
                </a:p>
              </p:txBody>
            </p:sp>
            <p:sp>
              <p:nvSpPr>
                <p:cNvPr id="25677" name="Freeform 14"/>
                <p:cNvSpPr>
                  <a:spLocks/>
                </p:cNvSpPr>
                <p:nvPr/>
              </p:nvSpPr>
              <p:spPr bwMode="auto">
                <a:xfrm>
                  <a:off x="3850" y="1731"/>
                  <a:ext cx="299" cy="139"/>
                </a:xfrm>
                <a:custGeom>
                  <a:avLst/>
                  <a:gdLst>
                    <a:gd name="T0" fmla="*/ 0 w 299"/>
                    <a:gd name="T1" fmla="*/ 138 h 139"/>
                    <a:gd name="T2" fmla="*/ 56 w 299"/>
                    <a:gd name="T3" fmla="*/ 138 h 139"/>
                    <a:gd name="T4" fmla="*/ 224 w 299"/>
                    <a:gd name="T5" fmla="*/ 0 h 139"/>
                    <a:gd name="T6" fmla="*/ 243 w 299"/>
                    <a:gd name="T7" fmla="*/ 138 h 139"/>
                    <a:gd name="T8" fmla="*/ 298 w 299"/>
                    <a:gd name="T9" fmla="*/ 138 h 139"/>
                    <a:gd name="T10" fmla="*/ 0 60000 65536"/>
                    <a:gd name="T11" fmla="*/ 0 60000 65536"/>
                    <a:gd name="T12" fmla="*/ 0 60000 65536"/>
                    <a:gd name="T13" fmla="*/ 0 60000 65536"/>
                    <a:gd name="T14" fmla="*/ 0 60000 65536"/>
                    <a:gd name="T15" fmla="*/ 0 w 299"/>
                    <a:gd name="T16" fmla="*/ 0 h 139"/>
                    <a:gd name="T17" fmla="*/ 299 w 299"/>
                    <a:gd name="T18" fmla="*/ 139 h 139"/>
                  </a:gdLst>
                  <a:ahLst/>
                  <a:cxnLst>
                    <a:cxn ang="T10">
                      <a:pos x="T0" y="T1"/>
                    </a:cxn>
                    <a:cxn ang="T11">
                      <a:pos x="T2" y="T3"/>
                    </a:cxn>
                    <a:cxn ang="T12">
                      <a:pos x="T4" y="T5"/>
                    </a:cxn>
                    <a:cxn ang="T13">
                      <a:pos x="T6" y="T7"/>
                    </a:cxn>
                    <a:cxn ang="T14">
                      <a:pos x="T8" y="T9"/>
                    </a:cxn>
                  </a:cxnLst>
                  <a:rect l="T15" t="T16" r="T17" b="T18"/>
                  <a:pathLst>
                    <a:path w="299" h="139">
                      <a:moveTo>
                        <a:pt x="0" y="138"/>
                      </a:moveTo>
                      <a:lnTo>
                        <a:pt x="56" y="138"/>
                      </a:lnTo>
                      <a:lnTo>
                        <a:pt x="224" y="0"/>
                      </a:lnTo>
                      <a:lnTo>
                        <a:pt x="243" y="138"/>
                      </a:lnTo>
                      <a:lnTo>
                        <a:pt x="298" y="138"/>
                      </a:lnTo>
                    </a:path>
                  </a:pathLst>
                </a:custGeom>
                <a:noFill/>
                <a:ln w="19050">
                  <a:solidFill>
                    <a:srgbClr val="000000"/>
                  </a:solidFill>
                  <a:round/>
                  <a:headEnd/>
                  <a:tailEnd/>
                </a:ln>
              </p:spPr>
              <p:txBody>
                <a:bodyPr lIns="0" tIns="0" rIns="0" bIns="0"/>
                <a:lstStyle/>
                <a:p>
                  <a:endParaRPr lang="en-US" dirty="0"/>
                </a:p>
              </p:txBody>
            </p:sp>
          </p:grpSp>
          <p:grpSp>
            <p:nvGrpSpPr>
              <p:cNvPr id="6" name="Group 15"/>
              <p:cNvGrpSpPr>
                <a:grpSpLocks/>
              </p:cNvGrpSpPr>
              <p:nvPr/>
            </p:nvGrpSpPr>
            <p:grpSpPr bwMode="auto">
              <a:xfrm>
                <a:off x="4888" y="445"/>
                <a:ext cx="243" cy="236"/>
                <a:chOff x="4762" y="1086"/>
                <a:chExt cx="268" cy="268"/>
              </a:xfrm>
            </p:grpSpPr>
            <p:sp>
              <p:nvSpPr>
                <p:cNvPr id="25673" name="Freeform 16"/>
                <p:cNvSpPr>
                  <a:spLocks/>
                </p:cNvSpPr>
                <p:nvPr/>
              </p:nvSpPr>
              <p:spPr bwMode="auto">
                <a:xfrm>
                  <a:off x="4762" y="1086"/>
                  <a:ext cx="268" cy="268"/>
                </a:xfrm>
                <a:custGeom>
                  <a:avLst/>
                  <a:gdLst>
                    <a:gd name="T0" fmla="*/ 267 w 268"/>
                    <a:gd name="T1" fmla="*/ 0 h 268"/>
                    <a:gd name="T2" fmla="*/ 267 w 268"/>
                    <a:gd name="T3" fmla="*/ 267 h 268"/>
                    <a:gd name="T4" fmla="*/ 0 w 268"/>
                    <a:gd name="T5" fmla="*/ 267 h 268"/>
                    <a:gd name="T6" fmla="*/ 0 w 268"/>
                    <a:gd name="T7" fmla="*/ 0 h 268"/>
                    <a:gd name="T8" fmla="*/ 267 w 268"/>
                    <a:gd name="T9" fmla="*/ 0 h 268"/>
                    <a:gd name="T10" fmla="*/ 0 60000 65536"/>
                    <a:gd name="T11" fmla="*/ 0 60000 65536"/>
                    <a:gd name="T12" fmla="*/ 0 60000 65536"/>
                    <a:gd name="T13" fmla="*/ 0 60000 65536"/>
                    <a:gd name="T14" fmla="*/ 0 60000 65536"/>
                    <a:gd name="T15" fmla="*/ 0 w 268"/>
                    <a:gd name="T16" fmla="*/ 0 h 268"/>
                    <a:gd name="T17" fmla="*/ 268 w 268"/>
                    <a:gd name="T18" fmla="*/ 268 h 268"/>
                  </a:gdLst>
                  <a:ahLst/>
                  <a:cxnLst>
                    <a:cxn ang="T10">
                      <a:pos x="T0" y="T1"/>
                    </a:cxn>
                    <a:cxn ang="T11">
                      <a:pos x="T2" y="T3"/>
                    </a:cxn>
                    <a:cxn ang="T12">
                      <a:pos x="T4" y="T5"/>
                    </a:cxn>
                    <a:cxn ang="T13">
                      <a:pos x="T6" y="T7"/>
                    </a:cxn>
                    <a:cxn ang="T14">
                      <a:pos x="T8" y="T9"/>
                    </a:cxn>
                  </a:cxnLst>
                  <a:rect l="T15" t="T16" r="T17" b="T18"/>
                  <a:pathLst>
                    <a:path w="268" h="268">
                      <a:moveTo>
                        <a:pt x="267" y="0"/>
                      </a:moveTo>
                      <a:lnTo>
                        <a:pt x="267" y="267"/>
                      </a:lnTo>
                      <a:lnTo>
                        <a:pt x="0" y="267"/>
                      </a:lnTo>
                      <a:lnTo>
                        <a:pt x="0" y="0"/>
                      </a:lnTo>
                      <a:lnTo>
                        <a:pt x="267" y="0"/>
                      </a:lnTo>
                    </a:path>
                  </a:pathLst>
                </a:custGeom>
                <a:noFill/>
                <a:ln w="19050">
                  <a:solidFill>
                    <a:schemeClr val="tx1"/>
                  </a:solidFill>
                  <a:round/>
                  <a:headEnd/>
                  <a:tailEnd/>
                </a:ln>
              </p:spPr>
              <p:txBody>
                <a:bodyPr lIns="0" tIns="0" rIns="0" bIns="0"/>
                <a:lstStyle/>
                <a:p>
                  <a:endParaRPr lang="en-US" dirty="0"/>
                </a:p>
              </p:txBody>
            </p:sp>
            <p:sp>
              <p:nvSpPr>
                <p:cNvPr id="25674" name="Freeform 17"/>
                <p:cNvSpPr>
                  <a:spLocks/>
                </p:cNvSpPr>
                <p:nvPr/>
              </p:nvSpPr>
              <p:spPr bwMode="auto">
                <a:xfrm>
                  <a:off x="4838" y="1164"/>
                  <a:ext cx="115" cy="115"/>
                </a:xfrm>
                <a:custGeom>
                  <a:avLst/>
                  <a:gdLst>
                    <a:gd name="T0" fmla="*/ 0 w 115"/>
                    <a:gd name="T1" fmla="*/ 0 h 115"/>
                    <a:gd name="T2" fmla="*/ 0 w 115"/>
                    <a:gd name="T3" fmla="*/ 114 h 115"/>
                    <a:gd name="T4" fmla="*/ 114 w 115"/>
                    <a:gd name="T5" fmla="*/ 56 h 115"/>
                    <a:gd name="T6" fmla="*/ 0 w 115"/>
                    <a:gd name="T7" fmla="*/ 0 h 115"/>
                    <a:gd name="T8" fmla="*/ 0 60000 65536"/>
                    <a:gd name="T9" fmla="*/ 0 60000 65536"/>
                    <a:gd name="T10" fmla="*/ 0 60000 65536"/>
                    <a:gd name="T11" fmla="*/ 0 60000 65536"/>
                    <a:gd name="T12" fmla="*/ 0 w 115"/>
                    <a:gd name="T13" fmla="*/ 0 h 115"/>
                    <a:gd name="T14" fmla="*/ 115 w 115"/>
                    <a:gd name="T15" fmla="*/ 115 h 115"/>
                  </a:gdLst>
                  <a:ahLst/>
                  <a:cxnLst>
                    <a:cxn ang="T8">
                      <a:pos x="T0" y="T1"/>
                    </a:cxn>
                    <a:cxn ang="T9">
                      <a:pos x="T2" y="T3"/>
                    </a:cxn>
                    <a:cxn ang="T10">
                      <a:pos x="T4" y="T5"/>
                    </a:cxn>
                    <a:cxn ang="T11">
                      <a:pos x="T6" y="T7"/>
                    </a:cxn>
                  </a:cxnLst>
                  <a:rect l="T12" t="T13" r="T14" b="T15"/>
                  <a:pathLst>
                    <a:path w="115" h="115">
                      <a:moveTo>
                        <a:pt x="0" y="0"/>
                      </a:moveTo>
                      <a:lnTo>
                        <a:pt x="0" y="114"/>
                      </a:lnTo>
                      <a:lnTo>
                        <a:pt x="114" y="56"/>
                      </a:lnTo>
                      <a:lnTo>
                        <a:pt x="0" y="0"/>
                      </a:lnTo>
                    </a:path>
                  </a:pathLst>
                </a:custGeom>
                <a:noFill/>
                <a:ln w="19050">
                  <a:solidFill>
                    <a:schemeClr val="tx1"/>
                  </a:solidFill>
                  <a:round/>
                  <a:headEnd/>
                  <a:tailEnd/>
                </a:ln>
              </p:spPr>
              <p:txBody>
                <a:bodyPr lIns="0" tIns="0" rIns="0" bIns="0"/>
                <a:lstStyle/>
                <a:p>
                  <a:endParaRPr lang="en-US" dirty="0"/>
                </a:p>
              </p:txBody>
            </p:sp>
            <p:sp>
              <p:nvSpPr>
                <p:cNvPr id="25675" name="Line 18"/>
                <p:cNvSpPr>
                  <a:spLocks noChangeShapeType="1"/>
                </p:cNvSpPr>
                <p:nvPr/>
              </p:nvSpPr>
              <p:spPr bwMode="auto">
                <a:xfrm>
                  <a:off x="4952" y="1164"/>
                  <a:ext cx="0" cy="114"/>
                </a:xfrm>
                <a:prstGeom prst="line">
                  <a:avLst/>
                </a:prstGeom>
                <a:noFill/>
                <a:ln w="19050">
                  <a:solidFill>
                    <a:schemeClr val="tx1"/>
                  </a:solidFill>
                  <a:round/>
                  <a:headEnd/>
                  <a:tailEnd/>
                </a:ln>
              </p:spPr>
              <p:txBody>
                <a:bodyPr lIns="0" tIns="0" rIns="0" bIns="0"/>
                <a:lstStyle/>
                <a:p>
                  <a:endParaRPr lang="en-US" dirty="0"/>
                </a:p>
              </p:txBody>
            </p:sp>
          </p:grpSp>
          <p:sp>
            <p:nvSpPr>
              <p:cNvPr id="25616" name="Freeform 19"/>
              <p:cNvSpPr>
                <a:spLocks/>
              </p:cNvSpPr>
              <p:nvPr/>
            </p:nvSpPr>
            <p:spPr bwMode="auto">
              <a:xfrm>
                <a:off x="4893" y="1113"/>
                <a:ext cx="593" cy="481"/>
              </a:xfrm>
              <a:custGeom>
                <a:avLst/>
                <a:gdLst>
                  <a:gd name="T0" fmla="*/ 538 w 652"/>
                  <a:gd name="T1" fmla="*/ 0 h 545"/>
                  <a:gd name="T2" fmla="*/ 538 w 652"/>
                  <a:gd name="T3" fmla="*/ 424 h 545"/>
                  <a:gd name="T4" fmla="*/ 0 w 652"/>
                  <a:gd name="T5" fmla="*/ 424 h 545"/>
                  <a:gd name="T6" fmla="*/ 0 w 652"/>
                  <a:gd name="T7" fmla="*/ 0 h 545"/>
                  <a:gd name="T8" fmla="*/ 538 w 652"/>
                  <a:gd name="T9" fmla="*/ 0 h 545"/>
                  <a:gd name="T10" fmla="*/ 0 60000 65536"/>
                  <a:gd name="T11" fmla="*/ 0 60000 65536"/>
                  <a:gd name="T12" fmla="*/ 0 60000 65536"/>
                  <a:gd name="T13" fmla="*/ 0 60000 65536"/>
                  <a:gd name="T14" fmla="*/ 0 60000 65536"/>
                  <a:gd name="T15" fmla="*/ 0 w 652"/>
                  <a:gd name="T16" fmla="*/ 0 h 545"/>
                  <a:gd name="T17" fmla="*/ 652 w 652"/>
                  <a:gd name="T18" fmla="*/ 545 h 545"/>
                </a:gdLst>
                <a:ahLst/>
                <a:cxnLst>
                  <a:cxn ang="T10">
                    <a:pos x="T0" y="T1"/>
                  </a:cxn>
                  <a:cxn ang="T11">
                    <a:pos x="T2" y="T3"/>
                  </a:cxn>
                  <a:cxn ang="T12">
                    <a:pos x="T4" y="T5"/>
                  </a:cxn>
                  <a:cxn ang="T13">
                    <a:pos x="T6" y="T7"/>
                  </a:cxn>
                  <a:cxn ang="T14">
                    <a:pos x="T8" y="T9"/>
                  </a:cxn>
                </a:cxnLst>
                <a:rect l="T15" t="T16" r="T17" b="T18"/>
                <a:pathLst>
                  <a:path w="652" h="545">
                    <a:moveTo>
                      <a:pt x="651" y="0"/>
                    </a:moveTo>
                    <a:lnTo>
                      <a:pt x="651" y="544"/>
                    </a:lnTo>
                    <a:lnTo>
                      <a:pt x="0" y="544"/>
                    </a:lnTo>
                    <a:lnTo>
                      <a:pt x="0" y="0"/>
                    </a:lnTo>
                    <a:lnTo>
                      <a:pt x="651" y="0"/>
                    </a:lnTo>
                  </a:path>
                </a:pathLst>
              </a:custGeom>
              <a:noFill/>
              <a:ln w="22225">
                <a:solidFill>
                  <a:schemeClr val="tx2"/>
                </a:solidFill>
                <a:round/>
                <a:headEnd/>
                <a:tailEnd/>
              </a:ln>
            </p:spPr>
            <p:txBody>
              <a:bodyPr lIns="0" tIns="0" rIns="0" bIns="0"/>
              <a:lstStyle/>
              <a:p>
                <a:endParaRPr lang="en-US" dirty="0"/>
              </a:p>
            </p:txBody>
          </p:sp>
          <p:sp>
            <p:nvSpPr>
              <p:cNvPr id="25617" name="Freeform 20"/>
              <p:cNvSpPr>
                <a:spLocks/>
              </p:cNvSpPr>
              <p:nvPr/>
            </p:nvSpPr>
            <p:spPr bwMode="auto">
              <a:xfrm>
                <a:off x="5123" y="783"/>
                <a:ext cx="246" cy="237"/>
              </a:xfrm>
              <a:custGeom>
                <a:avLst/>
                <a:gdLst>
                  <a:gd name="T0" fmla="*/ 223 w 270"/>
                  <a:gd name="T1" fmla="*/ 0 h 268"/>
                  <a:gd name="T2" fmla="*/ 223 w 270"/>
                  <a:gd name="T3" fmla="*/ 209 h 268"/>
                  <a:gd name="T4" fmla="*/ 0 w 270"/>
                  <a:gd name="T5" fmla="*/ 209 h 268"/>
                  <a:gd name="T6" fmla="*/ 0 w 270"/>
                  <a:gd name="T7" fmla="*/ 0 h 268"/>
                  <a:gd name="T8" fmla="*/ 223 w 270"/>
                  <a:gd name="T9" fmla="*/ 0 h 268"/>
                  <a:gd name="T10" fmla="*/ 0 60000 65536"/>
                  <a:gd name="T11" fmla="*/ 0 60000 65536"/>
                  <a:gd name="T12" fmla="*/ 0 60000 65536"/>
                  <a:gd name="T13" fmla="*/ 0 60000 65536"/>
                  <a:gd name="T14" fmla="*/ 0 60000 65536"/>
                  <a:gd name="T15" fmla="*/ 0 w 270"/>
                  <a:gd name="T16" fmla="*/ 0 h 268"/>
                  <a:gd name="T17" fmla="*/ 270 w 270"/>
                  <a:gd name="T18" fmla="*/ 268 h 268"/>
                </a:gdLst>
                <a:ahLst/>
                <a:cxnLst>
                  <a:cxn ang="T10">
                    <a:pos x="T0" y="T1"/>
                  </a:cxn>
                  <a:cxn ang="T11">
                    <a:pos x="T2" y="T3"/>
                  </a:cxn>
                  <a:cxn ang="T12">
                    <a:pos x="T4" y="T5"/>
                  </a:cxn>
                  <a:cxn ang="T13">
                    <a:pos x="T6" y="T7"/>
                  </a:cxn>
                  <a:cxn ang="T14">
                    <a:pos x="T8" y="T9"/>
                  </a:cxn>
                </a:cxnLst>
                <a:rect l="T15" t="T16" r="T17" b="T18"/>
                <a:pathLst>
                  <a:path w="270" h="268">
                    <a:moveTo>
                      <a:pt x="269" y="0"/>
                    </a:moveTo>
                    <a:lnTo>
                      <a:pt x="269" y="267"/>
                    </a:lnTo>
                    <a:lnTo>
                      <a:pt x="0" y="267"/>
                    </a:lnTo>
                    <a:lnTo>
                      <a:pt x="0" y="0"/>
                    </a:lnTo>
                    <a:lnTo>
                      <a:pt x="269" y="0"/>
                    </a:lnTo>
                  </a:path>
                </a:pathLst>
              </a:custGeom>
              <a:noFill/>
              <a:ln w="28575">
                <a:solidFill>
                  <a:schemeClr val="tx2"/>
                </a:solidFill>
                <a:round/>
                <a:headEnd/>
                <a:tailEnd/>
              </a:ln>
            </p:spPr>
            <p:txBody>
              <a:bodyPr lIns="0" tIns="0" rIns="0" bIns="0"/>
              <a:lstStyle/>
              <a:p>
                <a:endParaRPr lang="en-US" dirty="0"/>
              </a:p>
            </p:txBody>
          </p:sp>
          <p:sp>
            <p:nvSpPr>
              <p:cNvPr id="25619" name="Line 22"/>
              <p:cNvSpPr>
                <a:spLocks noChangeShapeType="1"/>
              </p:cNvSpPr>
              <p:nvPr/>
            </p:nvSpPr>
            <p:spPr bwMode="auto">
              <a:xfrm>
                <a:off x="3114" y="591"/>
                <a:ext cx="149" cy="0"/>
              </a:xfrm>
              <a:prstGeom prst="line">
                <a:avLst/>
              </a:prstGeom>
              <a:noFill/>
              <a:ln w="19050">
                <a:solidFill>
                  <a:srgbClr val="000000"/>
                </a:solidFill>
                <a:round/>
                <a:headEnd/>
                <a:tailEnd/>
              </a:ln>
            </p:spPr>
            <p:txBody>
              <a:bodyPr lIns="0" tIns="0" rIns="0" bIns="0"/>
              <a:lstStyle/>
              <a:p>
                <a:endParaRPr lang="en-US" dirty="0"/>
              </a:p>
            </p:txBody>
          </p:sp>
          <p:sp>
            <p:nvSpPr>
              <p:cNvPr id="25620" name="Freeform 23"/>
              <p:cNvSpPr>
                <a:spLocks/>
              </p:cNvSpPr>
              <p:nvPr/>
            </p:nvSpPr>
            <p:spPr bwMode="auto">
              <a:xfrm>
                <a:off x="3596" y="569"/>
                <a:ext cx="51" cy="25"/>
              </a:xfrm>
              <a:custGeom>
                <a:avLst/>
                <a:gdLst>
                  <a:gd name="T0" fmla="*/ 46 w 56"/>
                  <a:gd name="T1" fmla="*/ 12 h 28"/>
                  <a:gd name="T2" fmla="*/ 0 w 56"/>
                  <a:gd name="T3" fmla="*/ 0 h 28"/>
                  <a:gd name="T4" fmla="*/ 12 w 56"/>
                  <a:gd name="T5" fmla="*/ 12 h 28"/>
                  <a:gd name="T6" fmla="*/ 0 w 56"/>
                  <a:gd name="T7" fmla="*/ 21 h 28"/>
                  <a:gd name="T8" fmla="*/ 46 w 56"/>
                  <a:gd name="T9" fmla="*/ 12 h 28"/>
                  <a:gd name="T10" fmla="*/ 46 w 56"/>
                  <a:gd name="T11" fmla="*/ 12 h 28"/>
                  <a:gd name="T12" fmla="*/ 0 60000 65536"/>
                  <a:gd name="T13" fmla="*/ 0 60000 65536"/>
                  <a:gd name="T14" fmla="*/ 0 60000 65536"/>
                  <a:gd name="T15" fmla="*/ 0 60000 65536"/>
                  <a:gd name="T16" fmla="*/ 0 60000 65536"/>
                  <a:gd name="T17" fmla="*/ 0 60000 65536"/>
                  <a:gd name="T18" fmla="*/ 0 w 56"/>
                  <a:gd name="T19" fmla="*/ 0 h 28"/>
                  <a:gd name="T20" fmla="*/ 56 w 5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6" h="28">
                    <a:moveTo>
                      <a:pt x="55" y="15"/>
                    </a:moveTo>
                    <a:lnTo>
                      <a:pt x="0" y="0"/>
                    </a:lnTo>
                    <a:lnTo>
                      <a:pt x="14" y="15"/>
                    </a:lnTo>
                    <a:lnTo>
                      <a:pt x="0" y="27"/>
                    </a:lnTo>
                    <a:lnTo>
                      <a:pt x="55" y="15"/>
                    </a:lnTo>
                  </a:path>
                </a:pathLst>
              </a:custGeom>
              <a:solidFill>
                <a:srgbClr val="000000"/>
              </a:solidFill>
              <a:ln w="19050">
                <a:solidFill>
                  <a:srgbClr val="000000"/>
                </a:solidFill>
                <a:round/>
                <a:headEnd/>
                <a:tailEnd/>
              </a:ln>
            </p:spPr>
            <p:txBody>
              <a:bodyPr lIns="0" tIns="0" rIns="0" bIns="0"/>
              <a:lstStyle/>
              <a:p>
                <a:endParaRPr lang="en-US" dirty="0"/>
              </a:p>
            </p:txBody>
          </p:sp>
          <p:sp>
            <p:nvSpPr>
              <p:cNvPr id="25621" name="Line 24"/>
              <p:cNvSpPr>
                <a:spLocks noChangeShapeType="1"/>
              </p:cNvSpPr>
              <p:nvPr/>
            </p:nvSpPr>
            <p:spPr bwMode="auto">
              <a:xfrm>
                <a:off x="4424" y="573"/>
                <a:ext cx="73" cy="0"/>
              </a:xfrm>
              <a:prstGeom prst="line">
                <a:avLst/>
              </a:prstGeom>
              <a:noFill/>
              <a:ln w="19050">
                <a:solidFill>
                  <a:srgbClr val="000000"/>
                </a:solidFill>
                <a:round/>
                <a:headEnd/>
                <a:tailEnd/>
              </a:ln>
            </p:spPr>
            <p:txBody>
              <a:bodyPr lIns="0" tIns="0" rIns="0" bIns="0"/>
              <a:lstStyle/>
              <a:p>
                <a:endParaRPr lang="en-US" dirty="0"/>
              </a:p>
            </p:txBody>
          </p:sp>
          <p:sp>
            <p:nvSpPr>
              <p:cNvPr id="25622" name="Freeform 25"/>
              <p:cNvSpPr>
                <a:spLocks/>
              </p:cNvSpPr>
              <p:nvPr/>
            </p:nvSpPr>
            <p:spPr bwMode="auto">
              <a:xfrm>
                <a:off x="4485" y="561"/>
                <a:ext cx="51" cy="26"/>
              </a:xfrm>
              <a:custGeom>
                <a:avLst/>
                <a:gdLst>
                  <a:gd name="T0" fmla="*/ 46 w 56"/>
                  <a:gd name="T1" fmla="*/ 12 h 29"/>
                  <a:gd name="T2" fmla="*/ 0 w 56"/>
                  <a:gd name="T3" fmla="*/ 0 h 29"/>
                  <a:gd name="T4" fmla="*/ 11 w 56"/>
                  <a:gd name="T5" fmla="*/ 12 h 29"/>
                  <a:gd name="T6" fmla="*/ 0 w 56"/>
                  <a:gd name="T7" fmla="*/ 22 h 29"/>
                  <a:gd name="T8" fmla="*/ 46 w 56"/>
                  <a:gd name="T9" fmla="*/ 12 h 29"/>
                  <a:gd name="T10" fmla="*/ 46 w 56"/>
                  <a:gd name="T11" fmla="*/ 12 h 29"/>
                  <a:gd name="T12" fmla="*/ 0 60000 65536"/>
                  <a:gd name="T13" fmla="*/ 0 60000 65536"/>
                  <a:gd name="T14" fmla="*/ 0 60000 65536"/>
                  <a:gd name="T15" fmla="*/ 0 60000 65536"/>
                  <a:gd name="T16" fmla="*/ 0 60000 65536"/>
                  <a:gd name="T17" fmla="*/ 0 60000 65536"/>
                  <a:gd name="T18" fmla="*/ 0 w 56"/>
                  <a:gd name="T19" fmla="*/ 0 h 29"/>
                  <a:gd name="T20" fmla="*/ 56 w 56"/>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56" h="29">
                    <a:moveTo>
                      <a:pt x="55" y="14"/>
                    </a:moveTo>
                    <a:lnTo>
                      <a:pt x="0" y="0"/>
                    </a:lnTo>
                    <a:lnTo>
                      <a:pt x="13" y="14"/>
                    </a:lnTo>
                    <a:lnTo>
                      <a:pt x="0" y="28"/>
                    </a:lnTo>
                    <a:lnTo>
                      <a:pt x="55" y="14"/>
                    </a:lnTo>
                  </a:path>
                </a:pathLst>
              </a:custGeom>
              <a:solidFill>
                <a:srgbClr val="000000"/>
              </a:solidFill>
              <a:ln w="19050">
                <a:solidFill>
                  <a:srgbClr val="000000"/>
                </a:solidFill>
                <a:round/>
                <a:headEnd/>
                <a:tailEnd/>
              </a:ln>
            </p:spPr>
            <p:txBody>
              <a:bodyPr lIns="0" tIns="0" rIns="0" bIns="0"/>
              <a:lstStyle/>
              <a:p>
                <a:endParaRPr lang="en-US" dirty="0"/>
              </a:p>
            </p:txBody>
          </p:sp>
          <p:sp>
            <p:nvSpPr>
              <p:cNvPr id="25623" name="Freeform 26"/>
              <p:cNvSpPr>
                <a:spLocks/>
              </p:cNvSpPr>
              <p:nvPr/>
            </p:nvSpPr>
            <p:spPr bwMode="auto">
              <a:xfrm>
                <a:off x="5135" y="588"/>
                <a:ext cx="108" cy="160"/>
              </a:xfrm>
              <a:custGeom>
                <a:avLst/>
                <a:gdLst>
                  <a:gd name="T0" fmla="*/ 0 w 119"/>
                  <a:gd name="T1" fmla="*/ 0 h 182"/>
                  <a:gd name="T2" fmla="*/ 97 w 119"/>
                  <a:gd name="T3" fmla="*/ 0 h 182"/>
                  <a:gd name="T4" fmla="*/ 97 w 119"/>
                  <a:gd name="T5" fmla="*/ 140 h 182"/>
                  <a:gd name="T6" fmla="*/ 0 60000 65536"/>
                  <a:gd name="T7" fmla="*/ 0 60000 65536"/>
                  <a:gd name="T8" fmla="*/ 0 60000 65536"/>
                  <a:gd name="T9" fmla="*/ 0 w 119"/>
                  <a:gd name="T10" fmla="*/ 0 h 182"/>
                  <a:gd name="T11" fmla="*/ 119 w 119"/>
                  <a:gd name="T12" fmla="*/ 182 h 182"/>
                </a:gdLst>
                <a:ahLst/>
                <a:cxnLst>
                  <a:cxn ang="T6">
                    <a:pos x="T0" y="T1"/>
                  </a:cxn>
                  <a:cxn ang="T7">
                    <a:pos x="T2" y="T3"/>
                  </a:cxn>
                  <a:cxn ang="T8">
                    <a:pos x="T4" y="T5"/>
                  </a:cxn>
                </a:cxnLst>
                <a:rect l="T9" t="T10" r="T11" b="T12"/>
                <a:pathLst>
                  <a:path w="119" h="182">
                    <a:moveTo>
                      <a:pt x="0" y="0"/>
                    </a:moveTo>
                    <a:lnTo>
                      <a:pt x="118" y="0"/>
                    </a:lnTo>
                    <a:lnTo>
                      <a:pt x="118" y="181"/>
                    </a:lnTo>
                  </a:path>
                </a:pathLst>
              </a:custGeom>
              <a:noFill/>
              <a:ln w="19050">
                <a:solidFill>
                  <a:srgbClr val="000000"/>
                </a:solidFill>
                <a:round/>
                <a:headEnd/>
                <a:tailEnd/>
              </a:ln>
            </p:spPr>
            <p:txBody>
              <a:bodyPr lIns="0" tIns="0" rIns="0" bIns="0"/>
              <a:lstStyle/>
              <a:p>
                <a:endParaRPr lang="en-US" dirty="0"/>
              </a:p>
            </p:txBody>
          </p:sp>
          <p:sp>
            <p:nvSpPr>
              <p:cNvPr id="25624" name="Freeform 27"/>
              <p:cNvSpPr>
                <a:spLocks/>
              </p:cNvSpPr>
              <p:nvPr/>
            </p:nvSpPr>
            <p:spPr bwMode="auto">
              <a:xfrm>
                <a:off x="5230" y="736"/>
                <a:ext cx="25" cy="48"/>
              </a:xfrm>
              <a:custGeom>
                <a:avLst/>
                <a:gdLst>
                  <a:gd name="T0" fmla="*/ 12 w 28"/>
                  <a:gd name="T1" fmla="*/ 41 h 55"/>
                  <a:gd name="T2" fmla="*/ 21 w 28"/>
                  <a:gd name="T3" fmla="*/ 0 h 55"/>
                  <a:gd name="T4" fmla="*/ 12 w 28"/>
                  <a:gd name="T5" fmla="*/ 10 h 55"/>
                  <a:gd name="T6" fmla="*/ 0 w 28"/>
                  <a:gd name="T7" fmla="*/ 0 h 55"/>
                  <a:gd name="T8" fmla="*/ 12 w 28"/>
                  <a:gd name="T9" fmla="*/ 41 h 55"/>
                  <a:gd name="T10" fmla="*/ 12 w 28"/>
                  <a:gd name="T11" fmla="*/ 41 h 55"/>
                  <a:gd name="T12" fmla="*/ 0 60000 65536"/>
                  <a:gd name="T13" fmla="*/ 0 60000 65536"/>
                  <a:gd name="T14" fmla="*/ 0 60000 65536"/>
                  <a:gd name="T15" fmla="*/ 0 60000 65536"/>
                  <a:gd name="T16" fmla="*/ 0 60000 65536"/>
                  <a:gd name="T17" fmla="*/ 0 60000 65536"/>
                  <a:gd name="T18" fmla="*/ 0 w 28"/>
                  <a:gd name="T19" fmla="*/ 0 h 55"/>
                  <a:gd name="T20" fmla="*/ 28 w 2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8" h="55">
                    <a:moveTo>
                      <a:pt x="14" y="54"/>
                    </a:moveTo>
                    <a:lnTo>
                      <a:pt x="27" y="0"/>
                    </a:lnTo>
                    <a:lnTo>
                      <a:pt x="14" y="13"/>
                    </a:lnTo>
                    <a:lnTo>
                      <a:pt x="0" y="0"/>
                    </a:lnTo>
                    <a:lnTo>
                      <a:pt x="14" y="54"/>
                    </a:lnTo>
                  </a:path>
                </a:pathLst>
              </a:custGeom>
              <a:solidFill>
                <a:srgbClr val="000000"/>
              </a:solidFill>
              <a:ln w="19050">
                <a:solidFill>
                  <a:srgbClr val="000000"/>
                </a:solidFill>
                <a:round/>
                <a:headEnd/>
                <a:tailEnd/>
              </a:ln>
            </p:spPr>
            <p:txBody>
              <a:bodyPr lIns="0" tIns="0" rIns="0" bIns="0"/>
              <a:lstStyle/>
              <a:p>
                <a:endParaRPr lang="en-US" dirty="0"/>
              </a:p>
            </p:txBody>
          </p:sp>
          <p:sp>
            <p:nvSpPr>
              <p:cNvPr id="25625" name="Line 28"/>
              <p:cNvSpPr>
                <a:spLocks noChangeShapeType="1"/>
              </p:cNvSpPr>
              <p:nvPr/>
            </p:nvSpPr>
            <p:spPr bwMode="auto">
              <a:xfrm>
                <a:off x="5248" y="1019"/>
                <a:ext cx="0" cy="65"/>
              </a:xfrm>
              <a:prstGeom prst="line">
                <a:avLst/>
              </a:prstGeom>
              <a:noFill/>
              <a:ln w="19050">
                <a:solidFill>
                  <a:srgbClr val="000000"/>
                </a:solidFill>
                <a:round/>
                <a:headEnd/>
                <a:tailEnd/>
              </a:ln>
            </p:spPr>
            <p:txBody>
              <a:bodyPr lIns="0" tIns="0" rIns="0" bIns="0"/>
              <a:lstStyle/>
              <a:p>
                <a:endParaRPr lang="en-US" dirty="0"/>
              </a:p>
            </p:txBody>
          </p:sp>
          <p:sp>
            <p:nvSpPr>
              <p:cNvPr id="25626" name="Freeform 29"/>
              <p:cNvSpPr>
                <a:spLocks/>
              </p:cNvSpPr>
              <p:nvPr/>
            </p:nvSpPr>
            <p:spPr bwMode="auto">
              <a:xfrm>
                <a:off x="5235" y="1073"/>
                <a:ext cx="25" cy="48"/>
              </a:xfrm>
              <a:custGeom>
                <a:avLst/>
                <a:gdLst>
                  <a:gd name="T0" fmla="*/ 12 w 27"/>
                  <a:gd name="T1" fmla="*/ 41 h 55"/>
                  <a:gd name="T2" fmla="*/ 22 w 27"/>
                  <a:gd name="T3" fmla="*/ 0 h 55"/>
                  <a:gd name="T4" fmla="*/ 12 w 27"/>
                  <a:gd name="T5" fmla="*/ 10 h 55"/>
                  <a:gd name="T6" fmla="*/ 0 w 27"/>
                  <a:gd name="T7" fmla="*/ 0 h 55"/>
                  <a:gd name="T8" fmla="*/ 12 w 27"/>
                  <a:gd name="T9" fmla="*/ 41 h 55"/>
                  <a:gd name="T10" fmla="*/ 12 w 27"/>
                  <a:gd name="T11" fmla="*/ 41 h 55"/>
                  <a:gd name="T12" fmla="*/ 0 60000 65536"/>
                  <a:gd name="T13" fmla="*/ 0 60000 65536"/>
                  <a:gd name="T14" fmla="*/ 0 60000 65536"/>
                  <a:gd name="T15" fmla="*/ 0 60000 65536"/>
                  <a:gd name="T16" fmla="*/ 0 60000 65536"/>
                  <a:gd name="T17" fmla="*/ 0 60000 65536"/>
                  <a:gd name="T18" fmla="*/ 0 w 27"/>
                  <a:gd name="T19" fmla="*/ 0 h 55"/>
                  <a:gd name="T20" fmla="*/ 27 w 27"/>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7" h="55">
                    <a:moveTo>
                      <a:pt x="14" y="54"/>
                    </a:moveTo>
                    <a:lnTo>
                      <a:pt x="26" y="0"/>
                    </a:lnTo>
                    <a:lnTo>
                      <a:pt x="14" y="13"/>
                    </a:lnTo>
                    <a:lnTo>
                      <a:pt x="0" y="0"/>
                    </a:lnTo>
                    <a:lnTo>
                      <a:pt x="14" y="54"/>
                    </a:lnTo>
                  </a:path>
                </a:pathLst>
              </a:custGeom>
              <a:solidFill>
                <a:srgbClr val="000000"/>
              </a:solidFill>
              <a:ln w="19050">
                <a:solidFill>
                  <a:srgbClr val="000000"/>
                </a:solidFill>
                <a:round/>
                <a:headEnd/>
                <a:tailEnd/>
              </a:ln>
            </p:spPr>
            <p:txBody>
              <a:bodyPr lIns="0" tIns="0" rIns="0" bIns="0"/>
              <a:lstStyle/>
              <a:p>
                <a:endParaRPr lang="en-US" dirty="0"/>
              </a:p>
            </p:txBody>
          </p:sp>
          <p:sp>
            <p:nvSpPr>
              <p:cNvPr id="25627" name="Line 30"/>
              <p:cNvSpPr>
                <a:spLocks noChangeShapeType="1"/>
              </p:cNvSpPr>
              <p:nvPr/>
            </p:nvSpPr>
            <p:spPr bwMode="auto">
              <a:xfrm flipH="1">
                <a:off x="3568" y="1098"/>
                <a:ext cx="456" cy="0"/>
              </a:xfrm>
              <a:prstGeom prst="line">
                <a:avLst/>
              </a:prstGeom>
              <a:noFill/>
              <a:ln w="19050">
                <a:solidFill>
                  <a:srgbClr val="000000"/>
                </a:solidFill>
                <a:round/>
                <a:headEnd/>
                <a:tailEnd/>
              </a:ln>
            </p:spPr>
            <p:txBody>
              <a:bodyPr lIns="0" tIns="0" rIns="0" bIns="0"/>
              <a:lstStyle/>
              <a:p>
                <a:endParaRPr lang="en-US" dirty="0"/>
              </a:p>
            </p:txBody>
          </p:sp>
          <p:sp>
            <p:nvSpPr>
              <p:cNvPr id="25628" name="Freeform 31"/>
              <p:cNvSpPr>
                <a:spLocks/>
              </p:cNvSpPr>
              <p:nvPr/>
            </p:nvSpPr>
            <p:spPr bwMode="auto">
              <a:xfrm>
                <a:off x="3531" y="1086"/>
                <a:ext cx="50" cy="25"/>
              </a:xfrm>
              <a:custGeom>
                <a:avLst/>
                <a:gdLst>
                  <a:gd name="T0" fmla="*/ 0 w 55"/>
                  <a:gd name="T1" fmla="*/ 11 h 28"/>
                  <a:gd name="T2" fmla="*/ 45 w 55"/>
                  <a:gd name="T3" fmla="*/ 21 h 28"/>
                  <a:gd name="T4" fmla="*/ 34 w 55"/>
                  <a:gd name="T5" fmla="*/ 11 h 28"/>
                  <a:gd name="T6" fmla="*/ 45 w 55"/>
                  <a:gd name="T7" fmla="*/ 0 h 28"/>
                  <a:gd name="T8" fmla="*/ 0 w 55"/>
                  <a:gd name="T9" fmla="*/ 11 h 28"/>
                  <a:gd name="T10" fmla="*/ 0 w 55"/>
                  <a:gd name="T11" fmla="*/ 11 h 28"/>
                  <a:gd name="T12" fmla="*/ 0 60000 65536"/>
                  <a:gd name="T13" fmla="*/ 0 60000 65536"/>
                  <a:gd name="T14" fmla="*/ 0 60000 65536"/>
                  <a:gd name="T15" fmla="*/ 0 60000 65536"/>
                  <a:gd name="T16" fmla="*/ 0 60000 65536"/>
                  <a:gd name="T17" fmla="*/ 0 60000 65536"/>
                  <a:gd name="T18" fmla="*/ 0 w 55"/>
                  <a:gd name="T19" fmla="*/ 0 h 28"/>
                  <a:gd name="T20" fmla="*/ 55 w 5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5" h="28">
                    <a:moveTo>
                      <a:pt x="0" y="13"/>
                    </a:moveTo>
                    <a:lnTo>
                      <a:pt x="54" y="27"/>
                    </a:lnTo>
                    <a:lnTo>
                      <a:pt x="41" y="13"/>
                    </a:lnTo>
                    <a:lnTo>
                      <a:pt x="54" y="0"/>
                    </a:lnTo>
                    <a:lnTo>
                      <a:pt x="0" y="13"/>
                    </a:lnTo>
                  </a:path>
                </a:pathLst>
              </a:custGeom>
              <a:solidFill>
                <a:srgbClr val="000000"/>
              </a:solidFill>
              <a:ln w="19050">
                <a:solidFill>
                  <a:srgbClr val="000000"/>
                </a:solidFill>
                <a:round/>
                <a:headEnd/>
                <a:tailEnd/>
              </a:ln>
            </p:spPr>
            <p:txBody>
              <a:bodyPr lIns="0" tIns="0" rIns="0" bIns="0"/>
              <a:lstStyle/>
              <a:p>
                <a:endParaRPr lang="en-US" dirty="0"/>
              </a:p>
            </p:txBody>
          </p:sp>
          <p:sp>
            <p:nvSpPr>
              <p:cNvPr id="25629" name="Line 32"/>
              <p:cNvSpPr>
                <a:spLocks noChangeShapeType="1"/>
              </p:cNvSpPr>
              <p:nvPr/>
            </p:nvSpPr>
            <p:spPr bwMode="auto">
              <a:xfrm flipV="1">
                <a:off x="3424" y="732"/>
                <a:ext cx="0" cy="237"/>
              </a:xfrm>
              <a:prstGeom prst="line">
                <a:avLst/>
              </a:prstGeom>
              <a:noFill/>
              <a:ln w="19050">
                <a:solidFill>
                  <a:srgbClr val="000000"/>
                </a:solidFill>
                <a:round/>
                <a:headEnd/>
                <a:tailEnd/>
              </a:ln>
            </p:spPr>
            <p:txBody>
              <a:bodyPr lIns="0" tIns="0" rIns="0" bIns="0"/>
              <a:lstStyle/>
              <a:p>
                <a:endParaRPr lang="en-US" dirty="0"/>
              </a:p>
            </p:txBody>
          </p:sp>
          <p:grpSp>
            <p:nvGrpSpPr>
              <p:cNvPr id="7" name="Group 33"/>
              <p:cNvGrpSpPr>
                <a:grpSpLocks/>
              </p:cNvGrpSpPr>
              <p:nvPr/>
            </p:nvGrpSpPr>
            <p:grpSpPr bwMode="auto">
              <a:xfrm>
                <a:off x="3299" y="458"/>
                <a:ext cx="245" cy="237"/>
                <a:chOff x="3014" y="1101"/>
                <a:chExt cx="270" cy="269"/>
              </a:xfrm>
            </p:grpSpPr>
            <p:sp>
              <p:nvSpPr>
                <p:cNvPr id="25670" name="Freeform 34"/>
                <p:cNvSpPr>
                  <a:spLocks/>
                </p:cNvSpPr>
                <p:nvPr/>
              </p:nvSpPr>
              <p:spPr bwMode="auto">
                <a:xfrm>
                  <a:off x="3014" y="1101"/>
                  <a:ext cx="270" cy="269"/>
                </a:xfrm>
                <a:custGeom>
                  <a:avLst/>
                  <a:gdLst>
                    <a:gd name="T0" fmla="*/ 268 w 270"/>
                    <a:gd name="T1" fmla="*/ 125 h 269"/>
                    <a:gd name="T2" fmla="*/ 264 w 270"/>
                    <a:gd name="T3" fmla="*/ 105 h 269"/>
                    <a:gd name="T4" fmla="*/ 259 w 270"/>
                    <a:gd name="T5" fmla="*/ 86 h 269"/>
                    <a:gd name="T6" fmla="*/ 250 w 270"/>
                    <a:gd name="T7" fmla="*/ 68 h 269"/>
                    <a:gd name="T8" fmla="*/ 238 w 270"/>
                    <a:gd name="T9" fmla="*/ 51 h 269"/>
                    <a:gd name="T10" fmla="*/ 224 w 270"/>
                    <a:gd name="T11" fmla="*/ 37 h 269"/>
                    <a:gd name="T12" fmla="*/ 209 w 270"/>
                    <a:gd name="T13" fmla="*/ 24 h 269"/>
                    <a:gd name="T14" fmla="*/ 192 w 270"/>
                    <a:gd name="T15" fmla="*/ 15 h 269"/>
                    <a:gd name="T16" fmla="*/ 173 w 270"/>
                    <a:gd name="T17" fmla="*/ 7 h 269"/>
                    <a:gd name="T18" fmla="*/ 154 w 270"/>
                    <a:gd name="T19" fmla="*/ 1 h 269"/>
                    <a:gd name="T20" fmla="*/ 134 w 270"/>
                    <a:gd name="T21" fmla="*/ 0 h 269"/>
                    <a:gd name="T22" fmla="*/ 114 w 270"/>
                    <a:gd name="T23" fmla="*/ 1 h 269"/>
                    <a:gd name="T24" fmla="*/ 95 w 270"/>
                    <a:gd name="T25" fmla="*/ 7 h 269"/>
                    <a:gd name="T26" fmla="*/ 75 w 270"/>
                    <a:gd name="T27" fmla="*/ 15 h 269"/>
                    <a:gd name="T28" fmla="*/ 59 w 270"/>
                    <a:gd name="T29" fmla="*/ 24 h 269"/>
                    <a:gd name="T30" fmla="*/ 44 w 270"/>
                    <a:gd name="T31" fmla="*/ 37 h 269"/>
                    <a:gd name="T32" fmla="*/ 30 w 270"/>
                    <a:gd name="T33" fmla="*/ 51 h 269"/>
                    <a:gd name="T34" fmla="*/ 18 w 270"/>
                    <a:gd name="T35" fmla="*/ 68 h 269"/>
                    <a:gd name="T36" fmla="*/ 9 w 270"/>
                    <a:gd name="T37" fmla="*/ 86 h 269"/>
                    <a:gd name="T38" fmla="*/ 3 w 270"/>
                    <a:gd name="T39" fmla="*/ 105 h 269"/>
                    <a:gd name="T40" fmla="*/ 0 w 270"/>
                    <a:gd name="T41" fmla="*/ 125 h 269"/>
                    <a:gd name="T42" fmla="*/ 0 w 270"/>
                    <a:gd name="T43" fmla="*/ 145 h 269"/>
                    <a:gd name="T44" fmla="*/ 3 w 270"/>
                    <a:gd name="T45" fmla="*/ 164 h 269"/>
                    <a:gd name="T46" fmla="*/ 9 w 270"/>
                    <a:gd name="T47" fmla="*/ 184 h 269"/>
                    <a:gd name="T48" fmla="*/ 18 w 270"/>
                    <a:gd name="T49" fmla="*/ 201 h 269"/>
                    <a:gd name="T50" fmla="*/ 30 w 270"/>
                    <a:gd name="T51" fmla="*/ 219 h 269"/>
                    <a:gd name="T52" fmla="*/ 44 w 270"/>
                    <a:gd name="T53" fmla="*/ 232 h 269"/>
                    <a:gd name="T54" fmla="*/ 59 w 270"/>
                    <a:gd name="T55" fmla="*/ 245 h 269"/>
                    <a:gd name="T56" fmla="*/ 75 w 270"/>
                    <a:gd name="T57" fmla="*/ 255 h 269"/>
                    <a:gd name="T58" fmla="*/ 95 w 270"/>
                    <a:gd name="T59" fmla="*/ 262 h 269"/>
                    <a:gd name="T60" fmla="*/ 114 w 270"/>
                    <a:gd name="T61" fmla="*/ 267 h 269"/>
                    <a:gd name="T62" fmla="*/ 134 w 270"/>
                    <a:gd name="T63" fmla="*/ 268 h 269"/>
                    <a:gd name="T64" fmla="*/ 154 w 270"/>
                    <a:gd name="T65" fmla="*/ 267 h 269"/>
                    <a:gd name="T66" fmla="*/ 173 w 270"/>
                    <a:gd name="T67" fmla="*/ 262 h 269"/>
                    <a:gd name="T68" fmla="*/ 192 w 270"/>
                    <a:gd name="T69" fmla="*/ 255 h 269"/>
                    <a:gd name="T70" fmla="*/ 209 w 270"/>
                    <a:gd name="T71" fmla="*/ 245 h 269"/>
                    <a:gd name="T72" fmla="*/ 224 w 270"/>
                    <a:gd name="T73" fmla="*/ 232 h 269"/>
                    <a:gd name="T74" fmla="*/ 238 w 270"/>
                    <a:gd name="T75" fmla="*/ 219 h 269"/>
                    <a:gd name="T76" fmla="*/ 250 w 270"/>
                    <a:gd name="T77" fmla="*/ 201 h 269"/>
                    <a:gd name="T78" fmla="*/ 259 w 270"/>
                    <a:gd name="T79" fmla="*/ 184 h 269"/>
                    <a:gd name="T80" fmla="*/ 264 w 270"/>
                    <a:gd name="T81" fmla="*/ 164 h 269"/>
                    <a:gd name="T82" fmla="*/ 268 w 270"/>
                    <a:gd name="T83" fmla="*/ 145 h 2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269"/>
                    <a:gd name="T128" fmla="*/ 270 w 270"/>
                    <a:gd name="T129" fmla="*/ 269 h 2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269">
                      <a:moveTo>
                        <a:pt x="269" y="135"/>
                      </a:moveTo>
                      <a:lnTo>
                        <a:pt x="268" y="125"/>
                      </a:lnTo>
                      <a:lnTo>
                        <a:pt x="266" y="115"/>
                      </a:lnTo>
                      <a:lnTo>
                        <a:pt x="264" y="105"/>
                      </a:lnTo>
                      <a:lnTo>
                        <a:pt x="262" y="95"/>
                      </a:lnTo>
                      <a:lnTo>
                        <a:pt x="259" y="86"/>
                      </a:lnTo>
                      <a:lnTo>
                        <a:pt x="255" y="76"/>
                      </a:lnTo>
                      <a:lnTo>
                        <a:pt x="250" y="68"/>
                      </a:lnTo>
                      <a:lnTo>
                        <a:pt x="244" y="59"/>
                      </a:lnTo>
                      <a:lnTo>
                        <a:pt x="238" y="51"/>
                      </a:lnTo>
                      <a:lnTo>
                        <a:pt x="232" y="44"/>
                      </a:lnTo>
                      <a:lnTo>
                        <a:pt x="224" y="37"/>
                      </a:lnTo>
                      <a:lnTo>
                        <a:pt x="218" y="29"/>
                      </a:lnTo>
                      <a:lnTo>
                        <a:pt x="209" y="24"/>
                      </a:lnTo>
                      <a:lnTo>
                        <a:pt x="200" y="19"/>
                      </a:lnTo>
                      <a:lnTo>
                        <a:pt x="192" y="15"/>
                      </a:lnTo>
                      <a:lnTo>
                        <a:pt x="182" y="10"/>
                      </a:lnTo>
                      <a:lnTo>
                        <a:pt x="173" y="7"/>
                      </a:lnTo>
                      <a:lnTo>
                        <a:pt x="164" y="4"/>
                      </a:lnTo>
                      <a:lnTo>
                        <a:pt x="154" y="1"/>
                      </a:lnTo>
                      <a:lnTo>
                        <a:pt x="144" y="1"/>
                      </a:lnTo>
                      <a:lnTo>
                        <a:pt x="134" y="0"/>
                      </a:lnTo>
                      <a:lnTo>
                        <a:pt x="124" y="1"/>
                      </a:lnTo>
                      <a:lnTo>
                        <a:pt x="114" y="1"/>
                      </a:lnTo>
                      <a:lnTo>
                        <a:pt x="105" y="4"/>
                      </a:lnTo>
                      <a:lnTo>
                        <a:pt x="95" y="7"/>
                      </a:lnTo>
                      <a:lnTo>
                        <a:pt x="84" y="10"/>
                      </a:lnTo>
                      <a:lnTo>
                        <a:pt x="75" y="15"/>
                      </a:lnTo>
                      <a:lnTo>
                        <a:pt x="68" y="19"/>
                      </a:lnTo>
                      <a:lnTo>
                        <a:pt x="59" y="24"/>
                      </a:lnTo>
                      <a:lnTo>
                        <a:pt x="51" y="29"/>
                      </a:lnTo>
                      <a:lnTo>
                        <a:pt x="44" y="37"/>
                      </a:lnTo>
                      <a:lnTo>
                        <a:pt x="36" y="44"/>
                      </a:lnTo>
                      <a:lnTo>
                        <a:pt x="30" y="51"/>
                      </a:lnTo>
                      <a:lnTo>
                        <a:pt x="22" y="59"/>
                      </a:lnTo>
                      <a:lnTo>
                        <a:pt x="18" y="68"/>
                      </a:lnTo>
                      <a:lnTo>
                        <a:pt x="13" y="76"/>
                      </a:lnTo>
                      <a:lnTo>
                        <a:pt x="9" y="86"/>
                      </a:lnTo>
                      <a:lnTo>
                        <a:pt x="6" y="95"/>
                      </a:lnTo>
                      <a:lnTo>
                        <a:pt x="3" y="105"/>
                      </a:lnTo>
                      <a:lnTo>
                        <a:pt x="2" y="115"/>
                      </a:lnTo>
                      <a:lnTo>
                        <a:pt x="0" y="125"/>
                      </a:lnTo>
                      <a:lnTo>
                        <a:pt x="0" y="135"/>
                      </a:lnTo>
                      <a:lnTo>
                        <a:pt x="0" y="145"/>
                      </a:lnTo>
                      <a:lnTo>
                        <a:pt x="2" y="154"/>
                      </a:lnTo>
                      <a:lnTo>
                        <a:pt x="3" y="164"/>
                      </a:lnTo>
                      <a:lnTo>
                        <a:pt x="6" y="174"/>
                      </a:lnTo>
                      <a:lnTo>
                        <a:pt x="9" y="184"/>
                      </a:lnTo>
                      <a:lnTo>
                        <a:pt x="13" y="193"/>
                      </a:lnTo>
                      <a:lnTo>
                        <a:pt x="18" y="201"/>
                      </a:lnTo>
                      <a:lnTo>
                        <a:pt x="22" y="210"/>
                      </a:lnTo>
                      <a:lnTo>
                        <a:pt x="30" y="219"/>
                      </a:lnTo>
                      <a:lnTo>
                        <a:pt x="36" y="225"/>
                      </a:lnTo>
                      <a:lnTo>
                        <a:pt x="44" y="232"/>
                      </a:lnTo>
                      <a:lnTo>
                        <a:pt x="51" y="239"/>
                      </a:lnTo>
                      <a:lnTo>
                        <a:pt x="59" y="245"/>
                      </a:lnTo>
                      <a:lnTo>
                        <a:pt x="68" y="250"/>
                      </a:lnTo>
                      <a:lnTo>
                        <a:pt x="75" y="255"/>
                      </a:lnTo>
                      <a:lnTo>
                        <a:pt x="84" y="259"/>
                      </a:lnTo>
                      <a:lnTo>
                        <a:pt x="95" y="262"/>
                      </a:lnTo>
                      <a:lnTo>
                        <a:pt x="105" y="265"/>
                      </a:lnTo>
                      <a:lnTo>
                        <a:pt x="114" y="267"/>
                      </a:lnTo>
                      <a:lnTo>
                        <a:pt x="124" y="268"/>
                      </a:lnTo>
                      <a:lnTo>
                        <a:pt x="134" y="268"/>
                      </a:lnTo>
                      <a:lnTo>
                        <a:pt x="144" y="268"/>
                      </a:lnTo>
                      <a:lnTo>
                        <a:pt x="154" y="267"/>
                      </a:lnTo>
                      <a:lnTo>
                        <a:pt x="164" y="265"/>
                      </a:lnTo>
                      <a:lnTo>
                        <a:pt x="173" y="262"/>
                      </a:lnTo>
                      <a:lnTo>
                        <a:pt x="182" y="259"/>
                      </a:lnTo>
                      <a:lnTo>
                        <a:pt x="192" y="255"/>
                      </a:lnTo>
                      <a:lnTo>
                        <a:pt x="200" y="250"/>
                      </a:lnTo>
                      <a:lnTo>
                        <a:pt x="209" y="245"/>
                      </a:lnTo>
                      <a:lnTo>
                        <a:pt x="218" y="239"/>
                      </a:lnTo>
                      <a:lnTo>
                        <a:pt x="224" y="232"/>
                      </a:lnTo>
                      <a:lnTo>
                        <a:pt x="232" y="225"/>
                      </a:lnTo>
                      <a:lnTo>
                        <a:pt x="238" y="219"/>
                      </a:lnTo>
                      <a:lnTo>
                        <a:pt x="244" y="210"/>
                      </a:lnTo>
                      <a:lnTo>
                        <a:pt x="250" y="201"/>
                      </a:lnTo>
                      <a:lnTo>
                        <a:pt x="255" y="193"/>
                      </a:lnTo>
                      <a:lnTo>
                        <a:pt x="259" y="184"/>
                      </a:lnTo>
                      <a:lnTo>
                        <a:pt x="262" y="174"/>
                      </a:lnTo>
                      <a:lnTo>
                        <a:pt x="264" y="164"/>
                      </a:lnTo>
                      <a:lnTo>
                        <a:pt x="266" y="154"/>
                      </a:lnTo>
                      <a:lnTo>
                        <a:pt x="268" y="145"/>
                      </a:lnTo>
                      <a:lnTo>
                        <a:pt x="269" y="135"/>
                      </a:lnTo>
                    </a:path>
                  </a:pathLst>
                </a:custGeom>
                <a:noFill/>
                <a:ln w="19050">
                  <a:solidFill>
                    <a:schemeClr val="tx1"/>
                  </a:solidFill>
                  <a:round/>
                  <a:headEnd/>
                  <a:tailEnd/>
                </a:ln>
              </p:spPr>
              <p:txBody>
                <a:bodyPr lIns="0" tIns="0" rIns="0" bIns="0"/>
                <a:lstStyle/>
                <a:p>
                  <a:endParaRPr lang="en-US" dirty="0"/>
                </a:p>
              </p:txBody>
            </p:sp>
            <p:sp>
              <p:nvSpPr>
                <p:cNvPr id="25671" name="Line 35"/>
                <p:cNvSpPr>
                  <a:spLocks noChangeShapeType="1"/>
                </p:cNvSpPr>
                <p:nvPr/>
              </p:nvSpPr>
              <p:spPr bwMode="auto">
                <a:xfrm>
                  <a:off x="3051" y="1140"/>
                  <a:ext cx="192" cy="191"/>
                </a:xfrm>
                <a:prstGeom prst="line">
                  <a:avLst/>
                </a:prstGeom>
                <a:noFill/>
                <a:ln w="19050">
                  <a:solidFill>
                    <a:schemeClr val="tx1"/>
                  </a:solidFill>
                  <a:round/>
                  <a:headEnd/>
                  <a:tailEnd/>
                </a:ln>
              </p:spPr>
              <p:txBody>
                <a:bodyPr lIns="0" tIns="0" rIns="0" bIns="0"/>
                <a:lstStyle/>
                <a:p>
                  <a:endParaRPr lang="en-US" dirty="0"/>
                </a:p>
              </p:txBody>
            </p:sp>
            <p:sp>
              <p:nvSpPr>
                <p:cNvPr id="25672" name="Line 36"/>
                <p:cNvSpPr>
                  <a:spLocks noChangeShapeType="1"/>
                </p:cNvSpPr>
                <p:nvPr/>
              </p:nvSpPr>
              <p:spPr bwMode="auto">
                <a:xfrm flipH="1">
                  <a:off x="3051" y="1140"/>
                  <a:ext cx="192" cy="191"/>
                </a:xfrm>
                <a:prstGeom prst="line">
                  <a:avLst/>
                </a:prstGeom>
                <a:noFill/>
                <a:ln w="19050">
                  <a:solidFill>
                    <a:schemeClr val="tx1"/>
                  </a:solidFill>
                  <a:round/>
                  <a:headEnd/>
                  <a:tailEnd/>
                </a:ln>
              </p:spPr>
              <p:txBody>
                <a:bodyPr lIns="0" tIns="0" rIns="0" bIns="0"/>
                <a:lstStyle/>
                <a:p>
                  <a:endParaRPr lang="en-US" dirty="0"/>
                </a:p>
              </p:txBody>
            </p:sp>
          </p:grpSp>
          <p:sp>
            <p:nvSpPr>
              <p:cNvPr id="25631" name="Freeform 37"/>
              <p:cNvSpPr>
                <a:spLocks/>
              </p:cNvSpPr>
              <p:nvPr/>
            </p:nvSpPr>
            <p:spPr bwMode="auto">
              <a:xfrm>
                <a:off x="4347" y="1086"/>
                <a:ext cx="513" cy="339"/>
              </a:xfrm>
              <a:custGeom>
                <a:avLst/>
                <a:gdLst>
                  <a:gd name="T0" fmla="*/ 0 w 564"/>
                  <a:gd name="T1" fmla="*/ 0 h 384"/>
                  <a:gd name="T2" fmla="*/ 249 w 564"/>
                  <a:gd name="T3" fmla="*/ 0 h 384"/>
                  <a:gd name="T4" fmla="*/ 249 w 564"/>
                  <a:gd name="T5" fmla="*/ 298 h 384"/>
                  <a:gd name="T6" fmla="*/ 466 w 564"/>
                  <a:gd name="T7" fmla="*/ 298 h 384"/>
                  <a:gd name="T8" fmla="*/ 0 60000 65536"/>
                  <a:gd name="T9" fmla="*/ 0 60000 65536"/>
                  <a:gd name="T10" fmla="*/ 0 60000 65536"/>
                  <a:gd name="T11" fmla="*/ 0 60000 65536"/>
                  <a:gd name="T12" fmla="*/ 0 w 564"/>
                  <a:gd name="T13" fmla="*/ 0 h 384"/>
                  <a:gd name="T14" fmla="*/ 564 w 564"/>
                  <a:gd name="T15" fmla="*/ 384 h 384"/>
                </a:gdLst>
                <a:ahLst/>
                <a:cxnLst>
                  <a:cxn ang="T8">
                    <a:pos x="T0" y="T1"/>
                  </a:cxn>
                  <a:cxn ang="T9">
                    <a:pos x="T2" y="T3"/>
                  </a:cxn>
                  <a:cxn ang="T10">
                    <a:pos x="T4" y="T5"/>
                  </a:cxn>
                  <a:cxn ang="T11">
                    <a:pos x="T6" y="T7"/>
                  </a:cxn>
                </a:cxnLst>
                <a:rect l="T12" t="T13" r="T14" b="T15"/>
                <a:pathLst>
                  <a:path w="564" h="384">
                    <a:moveTo>
                      <a:pt x="0" y="0"/>
                    </a:moveTo>
                    <a:lnTo>
                      <a:pt x="301" y="0"/>
                    </a:lnTo>
                    <a:lnTo>
                      <a:pt x="301" y="383"/>
                    </a:lnTo>
                    <a:lnTo>
                      <a:pt x="563" y="383"/>
                    </a:lnTo>
                  </a:path>
                </a:pathLst>
              </a:custGeom>
              <a:noFill/>
              <a:ln w="19050">
                <a:solidFill>
                  <a:srgbClr val="000000"/>
                </a:solidFill>
                <a:round/>
                <a:headEnd/>
                <a:tailEnd/>
              </a:ln>
            </p:spPr>
            <p:txBody>
              <a:bodyPr lIns="0" tIns="0" rIns="0" bIns="0"/>
              <a:lstStyle/>
              <a:p>
                <a:endParaRPr lang="en-US" dirty="0"/>
              </a:p>
            </p:txBody>
          </p:sp>
          <p:sp>
            <p:nvSpPr>
              <p:cNvPr id="25632" name="Freeform 38"/>
              <p:cNvSpPr>
                <a:spLocks/>
              </p:cNvSpPr>
              <p:nvPr/>
            </p:nvSpPr>
            <p:spPr bwMode="auto">
              <a:xfrm>
                <a:off x="4847" y="1413"/>
                <a:ext cx="47" cy="23"/>
              </a:xfrm>
              <a:custGeom>
                <a:avLst/>
                <a:gdLst>
                  <a:gd name="T0" fmla="*/ 42 w 52"/>
                  <a:gd name="T1" fmla="*/ 10 h 26"/>
                  <a:gd name="T2" fmla="*/ 0 w 52"/>
                  <a:gd name="T3" fmla="*/ 0 h 26"/>
                  <a:gd name="T4" fmla="*/ 11 w 52"/>
                  <a:gd name="T5" fmla="*/ 10 h 26"/>
                  <a:gd name="T6" fmla="*/ 0 w 52"/>
                  <a:gd name="T7" fmla="*/ 19 h 26"/>
                  <a:gd name="T8" fmla="*/ 42 w 52"/>
                  <a:gd name="T9" fmla="*/ 10 h 26"/>
                  <a:gd name="T10" fmla="*/ 42 w 52"/>
                  <a:gd name="T11" fmla="*/ 10 h 26"/>
                  <a:gd name="T12" fmla="*/ 0 60000 65536"/>
                  <a:gd name="T13" fmla="*/ 0 60000 65536"/>
                  <a:gd name="T14" fmla="*/ 0 60000 65536"/>
                  <a:gd name="T15" fmla="*/ 0 60000 65536"/>
                  <a:gd name="T16" fmla="*/ 0 60000 65536"/>
                  <a:gd name="T17" fmla="*/ 0 60000 65536"/>
                  <a:gd name="T18" fmla="*/ 0 w 52"/>
                  <a:gd name="T19" fmla="*/ 0 h 26"/>
                  <a:gd name="T20" fmla="*/ 52 w 52"/>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2" h="26">
                    <a:moveTo>
                      <a:pt x="51" y="12"/>
                    </a:moveTo>
                    <a:lnTo>
                      <a:pt x="0" y="0"/>
                    </a:lnTo>
                    <a:lnTo>
                      <a:pt x="13" y="12"/>
                    </a:lnTo>
                    <a:lnTo>
                      <a:pt x="0" y="25"/>
                    </a:lnTo>
                    <a:lnTo>
                      <a:pt x="51"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8" name="Group 39"/>
              <p:cNvGrpSpPr>
                <a:grpSpLocks/>
              </p:cNvGrpSpPr>
              <p:nvPr/>
            </p:nvGrpSpPr>
            <p:grpSpPr bwMode="auto">
              <a:xfrm>
                <a:off x="4964" y="1222"/>
                <a:ext cx="487" cy="270"/>
                <a:chOff x="4846" y="1967"/>
                <a:chExt cx="535" cy="306"/>
              </a:xfrm>
            </p:grpSpPr>
            <p:sp>
              <p:nvSpPr>
                <p:cNvPr id="25666" name="Line 40"/>
                <p:cNvSpPr>
                  <a:spLocks noChangeShapeType="1"/>
                </p:cNvSpPr>
                <p:nvPr/>
              </p:nvSpPr>
              <p:spPr bwMode="auto">
                <a:xfrm>
                  <a:off x="4846" y="2273"/>
                  <a:ext cx="535" cy="0"/>
                </a:xfrm>
                <a:prstGeom prst="line">
                  <a:avLst/>
                </a:prstGeom>
                <a:noFill/>
                <a:ln w="19050">
                  <a:solidFill>
                    <a:schemeClr val="tx2"/>
                  </a:solidFill>
                  <a:round/>
                  <a:headEnd/>
                  <a:tailEnd/>
                </a:ln>
              </p:spPr>
              <p:txBody>
                <a:bodyPr lIns="0" tIns="0" rIns="0" bIns="0"/>
                <a:lstStyle/>
                <a:p>
                  <a:endParaRPr lang="en-US" dirty="0"/>
                </a:p>
              </p:txBody>
            </p:sp>
            <p:sp>
              <p:nvSpPr>
                <p:cNvPr id="25667" name="Line 41"/>
                <p:cNvSpPr>
                  <a:spLocks noChangeShapeType="1"/>
                </p:cNvSpPr>
                <p:nvPr/>
              </p:nvSpPr>
              <p:spPr bwMode="auto">
                <a:xfrm flipV="1">
                  <a:off x="5267" y="2005"/>
                  <a:ext cx="0" cy="268"/>
                </a:xfrm>
                <a:prstGeom prst="line">
                  <a:avLst/>
                </a:prstGeom>
                <a:noFill/>
                <a:ln w="19050">
                  <a:solidFill>
                    <a:schemeClr val="tx2"/>
                  </a:solidFill>
                  <a:round/>
                  <a:headEnd/>
                  <a:tailEnd/>
                </a:ln>
              </p:spPr>
              <p:txBody>
                <a:bodyPr lIns="0" tIns="0" rIns="0" bIns="0"/>
                <a:lstStyle/>
                <a:p>
                  <a:endParaRPr lang="en-US" dirty="0"/>
                </a:p>
              </p:txBody>
            </p:sp>
            <p:sp>
              <p:nvSpPr>
                <p:cNvPr id="25668" name="Line 42"/>
                <p:cNvSpPr>
                  <a:spLocks noChangeShapeType="1"/>
                </p:cNvSpPr>
                <p:nvPr/>
              </p:nvSpPr>
              <p:spPr bwMode="auto">
                <a:xfrm flipV="1">
                  <a:off x="5076" y="1967"/>
                  <a:ext cx="0" cy="306"/>
                </a:xfrm>
                <a:prstGeom prst="line">
                  <a:avLst/>
                </a:prstGeom>
                <a:noFill/>
                <a:ln w="19050">
                  <a:solidFill>
                    <a:schemeClr val="tx2"/>
                  </a:solidFill>
                  <a:round/>
                  <a:headEnd/>
                  <a:tailEnd/>
                </a:ln>
              </p:spPr>
              <p:txBody>
                <a:bodyPr lIns="0" tIns="0" rIns="0" bIns="0"/>
                <a:lstStyle/>
                <a:p>
                  <a:endParaRPr lang="en-US" dirty="0"/>
                </a:p>
              </p:txBody>
            </p:sp>
            <p:sp>
              <p:nvSpPr>
                <p:cNvPr id="25669" name="Line 43"/>
                <p:cNvSpPr>
                  <a:spLocks noChangeShapeType="1"/>
                </p:cNvSpPr>
                <p:nvPr/>
              </p:nvSpPr>
              <p:spPr bwMode="auto">
                <a:xfrm flipV="1">
                  <a:off x="4959" y="2044"/>
                  <a:ext cx="0" cy="229"/>
                </a:xfrm>
                <a:prstGeom prst="line">
                  <a:avLst/>
                </a:prstGeom>
                <a:noFill/>
                <a:ln w="19050">
                  <a:solidFill>
                    <a:schemeClr val="tx2"/>
                  </a:solidFill>
                  <a:round/>
                  <a:headEnd/>
                  <a:tailEnd/>
                </a:ln>
              </p:spPr>
              <p:txBody>
                <a:bodyPr lIns="0" tIns="0" rIns="0" bIns="0"/>
                <a:lstStyle/>
                <a:p>
                  <a:endParaRPr lang="en-US" dirty="0"/>
                </a:p>
              </p:txBody>
            </p:sp>
          </p:grpSp>
          <p:grpSp>
            <p:nvGrpSpPr>
              <p:cNvPr id="9" name="Group 44"/>
              <p:cNvGrpSpPr>
                <a:grpSpLocks/>
              </p:cNvGrpSpPr>
              <p:nvPr/>
            </p:nvGrpSpPr>
            <p:grpSpPr bwMode="auto">
              <a:xfrm>
                <a:off x="2559" y="329"/>
                <a:ext cx="96" cy="380"/>
                <a:chOff x="2200" y="955"/>
                <a:chExt cx="106" cy="431"/>
              </a:xfrm>
            </p:grpSpPr>
            <p:sp>
              <p:nvSpPr>
                <p:cNvPr id="25663" name="Freeform 45"/>
                <p:cNvSpPr>
                  <a:spLocks/>
                </p:cNvSpPr>
                <p:nvPr/>
              </p:nvSpPr>
              <p:spPr bwMode="auto">
                <a:xfrm>
                  <a:off x="2202" y="1059"/>
                  <a:ext cx="101" cy="286"/>
                </a:xfrm>
                <a:custGeom>
                  <a:avLst/>
                  <a:gdLst>
                    <a:gd name="T0" fmla="*/ 0 w 101"/>
                    <a:gd name="T1" fmla="*/ 0 h 286"/>
                    <a:gd name="T2" fmla="*/ 100 w 101"/>
                    <a:gd name="T3" fmla="*/ 42 h 286"/>
                    <a:gd name="T4" fmla="*/ 0 w 101"/>
                    <a:gd name="T5" fmla="*/ 81 h 286"/>
                    <a:gd name="T6" fmla="*/ 100 w 101"/>
                    <a:gd name="T7" fmla="*/ 124 h 286"/>
                    <a:gd name="T8" fmla="*/ 0 w 101"/>
                    <a:gd name="T9" fmla="*/ 163 h 286"/>
                    <a:gd name="T10" fmla="*/ 100 w 101"/>
                    <a:gd name="T11" fmla="*/ 203 h 286"/>
                    <a:gd name="T12" fmla="*/ 0 w 101"/>
                    <a:gd name="T13" fmla="*/ 245 h 286"/>
                    <a:gd name="T14" fmla="*/ 100 w 101"/>
                    <a:gd name="T15" fmla="*/ 285 h 286"/>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286"/>
                    <a:gd name="T26" fmla="*/ 101 w 101"/>
                    <a:gd name="T27" fmla="*/ 286 h 2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286">
                      <a:moveTo>
                        <a:pt x="0" y="0"/>
                      </a:moveTo>
                      <a:lnTo>
                        <a:pt x="100" y="42"/>
                      </a:lnTo>
                      <a:lnTo>
                        <a:pt x="0" y="81"/>
                      </a:lnTo>
                      <a:lnTo>
                        <a:pt x="100" y="124"/>
                      </a:lnTo>
                      <a:lnTo>
                        <a:pt x="0" y="163"/>
                      </a:lnTo>
                      <a:lnTo>
                        <a:pt x="100" y="203"/>
                      </a:lnTo>
                      <a:lnTo>
                        <a:pt x="0" y="245"/>
                      </a:lnTo>
                      <a:lnTo>
                        <a:pt x="100" y="285"/>
                      </a:lnTo>
                    </a:path>
                  </a:pathLst>
                </a:custGeom>
                <a:noFill/>
                <a:ln w="19050">
                  <a:solidFill>
                    <a:srgbClr val="000000"/>
                  </a:solidFill>
                  <a:round/>
                  <a:headEnd/>
                  <a:tailEnd/>
                </a:ln>
              </p:spPr>
              <p:txBody>
                <a:bodyPr lIns="0" tIns="0" rIns="0" bIns="0"/>
                <a:lstStyle/>
                <a:p>
                  <a:endParaRPr lang="en-US" dirty="0"/>
                </a:p>
              </p:txBody>
            </p:sp>
            <p:sp>
              <p:nvSpPr>
                <p:cNvPr id="25664" name="Line 46"/>
                <p:cNvSpPr>
                  <a:spLocks noChangeShapeType="1"/>
                </p:cNvSpPr>
                <p:nvPr/>
              </p:nvSpPr>
              <p:spPr bwMode="auto">
                <a:xfrm flipV="1">
                  <a:off x="2200" y="992"/>
                  <a:ext cx="95" cy="394"/>
                </a:xfrm>
                <a:prstGeom prst="line">
                  <a:avLst/>
                </a:prstGeom>
                <a:noFill/>
                <a:ln w="19050">
                  <a:solidFill>
                    <a:srgbClr val="000000"/>
                  </a:solidFill>
                  <a:round/>
                  <a:headEnd/>
                  <a:tailEnd/>
                </a:ln>
              </p:spPr>
              <p:txBody>
                <a:bodyPr lIns="0" tIns="0" rIns="0" bIns="0"/>
                <a:lstStyle/>
                <a:p>
                  <a:endParaRPr lang="en-US" dirty="0"/>
                </a:p>
              </p:txBody>
            </p:sp>
            <p:sp>
              <p:nvSpPr>
                <p:cNvPr id="25665" name="Freeform 47"/>
                <p:cNvSpPr>
                  <a:spLocks/>
                </p:cNvSpPr>
                <p:nvPr/>
              </p:nvSpPr>
              <p:spPr bwMode="auto">
                <a:xfrm>
                  <a:off x="2280" y="955"/>
                  <a:ext cx="26" cy="52"/>
                </a:xfrm>
                <a:custGeom>
                  <a:avLst/>
                  <a:gdLst>
                    <a:gd name="T0" fmla="*/ 25 w 26"/>
                    <a:gd name="T1" fmla="*/ 0 h 52"/>
                    <a:gd name="T2" fmla="*/ 0 w 26"/>
                    <a:gd name="T3" fmla="*/ 46 h 52"/>
                    <a:gd name="T4" fmla="*/ 15 w 26"/>
                    <a:gd name="T5" fmla="*/ 37 h 52"/>
                    <a:gd name="T6" fmla="*/ 25 w 26"/>
                    <a:gd name="T7" fmla="*/ 51 h 52"/>
                    <a:gd name="T8" fmla="*/ 25 w 26"/>
                    <a:gd name="T9" fmla="*/ 0 h 52"/>
                    <a:gd name="T10" fmla="*/ 25 w 26"/>
                    <a:gd name="T11" fmla="*/ 0 h 52"/>
                    <a:gd name="T12" fmla="*/ 0 60000 65536"/>
                    <a:gd name="T13" fmla="*/ 0 60000 65536"/>
                    <a:gd name="T14" fmla="*/ 0 60000 65536"/>
                    <a:gd name="T15" fmla="*/ 0 60000 65536"/>
                    <a:gd name="T16" fmla="*/ 0 60000 65536"/>
                    <a:gd name="T17" fmla="*/ 0 60000 65536"/>
                    <a:gd name="T18" fmla="*/ 0 w 26"/>
                    <a:gd name="T19" fmla="*/ 0 h 52"/>
                    <a:gd name="T20" fmla="*/ 26 w 2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6" h="52">
                      <a:moveTo>
                        <a:pt x="25" y="0"/>
                      </a:moveTo>
                      <a:lnTo>
                        <a:pt x="0" y="46"/>
                      </a:lnTo>
                      <a:lnTo>
                        <a:pt x="15" y="37"/>
                      </a:lnTo>
                      <a:lnTo>
                        <a:pt x="25" y="51"/>
                      </a:lnTo>
                      <a:lnTo>
                        <a:pt x="25" y="0"/>
                      </a:lnTo>
                    </a:path>
                  </a:pathLst>
                </a:custGeom>
                <a:solidFill>
                  <a:srgbClr val="000000"/>
                </a:solidFill>
                <a:ln w="19050">
                  <a:solidFill>
                    <a:srgbClr val="000000"/>
                  </a:solidFill>
                  <a:round/>
                  <a:headEnd/>
                  <a:tailEnd/>
                </a:ln>
              </p:spPr>
              <p:txBody>
                <a:bodyPr lIns="0" tIns="0" rIns="0" bIns="0"/>
                <a:lstStyle/>
                <a:p>
                  <a:endParaRPr lang="en-US" dirty="0"/>
                </a:p>
              </p:txBody>
            </p:sp>
          </p:grpSp>
          <p:sp>
            <p:nvSpPr>
              <p:cNvPr id="25635" name="Freeform 48"/>
              <p:cNvSpPr>
                <a:spLocks/>
              </p:cNvSpPr>
              <p:nvPr/>
            </p:nvSpPr>
            <p:spPr bwMode="auto">
              <a:xfrm>
                <a:off x="3983" y="445"/>
                <a:ext cx="93" cy="251"/>
              </a:xfrm>
              <a:custGeom>
                <a:avLst/>
                <a:gdLst>
                  <a:gd name="T0" fmla="*/ 0 w 103"/>
                  <a:gd name="T1" fmla="*/ 0 h 285"/>
                  <a:gd name="T2" fmla="*/ 83 w 103"/>
                  <a:gd name="T3" fmla="*/ 31 h 285"/>
                  <a:gd name="T4" fmla="*/ 0 w 103"/>
                  <a:gd name="T5" fmla="*/ 63 h 285"/>
                  <a:gd name="T6" fmla="*/ 83 w 103"/>
                  <a:gd name="T7" fmla="*/ 94 h 285"/>
                  <a:gd name="T8" fmla="*/ 0 w 103"/>
                  <a:gd name="T9" fmla="*/ 126 h 285"/>
                  <a:gd name="T10" fmla="*/ 83 w 103"/>
                  <a:gd name="T11" fmla="*/ 157 h 285"/>
                  <a:gd name="T12" fmla="*/ 0 w 103"/>
                  <a:gd name="T13" fmla="*/ 189 h 285"/>
                  <a:gd name="T14" fmla="*/ 83 w 103"/>
                  <a:gd name="T15" fmla="*/ 220 h 285"/>
                  <a:gd name="T16" fmla="*/ 0 60000 65536"/>
                  <a:gd name="T17" fmla="*/ 0 60000 65536"/>
                  <a:gd name="T18" fmla="*/ 0 60000 65536"/>
                  <a:gd name="T19" fmla="*/ 0 60000 65536"/>
                  <a:gd name="T20" fmla="*/ 0 60000 65536"/>
                  <a:gd name="T21" fmla="*/ 0 60000 65536"/>
                  <a:gd name="T22" fmla="*/ 0 60000 65536"/>
                  <a:gd name="T23" fmla="*/ 0 60000 65536"/>
                  <a:gd name="T24" fmla="*/ 0 w 103"/>
                  <a:gd name="T25" fmla="*/ 0 h 285"/>
                  <a:gd name="T26" fmla="*/ 103 w 103"/>
                  <a:gd name="T27" fmla="*/ 285 h 2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 h="285">
                    <a:moveTo>
                      <a:pt x="0" y="0"/>
                    </a:moveTo>
                    <a:lnTo>
                      <a:pt x="102" y="40"/>
                    </a:lnTo>
                    <a:lnTo>
                      <a:pt x="0" y="82"/>
                    </a:lnTo>
                    <a:lnTo>
                      <a:pt x="102" y="122"/>
                    </a:lnTo>
                    <a:lnTo>
                      <a:pt x="0" y="162"/>
                    </a:lnTo>
                    <a:lnTo>
                      <a:pt x="102" y="202"/>
                    </a:lnTo>
                    <a:lnTo>
                      <a:pt x="0" y="244"/>
                    </a:lnTo>
                    <a:lnTo>
                      <a:pt x="102" y="284"/>
                    </a:lnTo>
                  </a:path>
                </a:pathLst>
              </a:custGeom>
              <a:noFill/>
              <a:ln w="19050">
                <a:solidFill>
                  <a:srgbClr val="000000"/>
                </a:solidFill>
                <a:round/>
                <a:headEnd/>
                <a:tailEnd/>
              </a:ln>
            </p:spPr>
            <p:txBody>
              <a:bodyPr lIns="0" tIns="0" rIns="0" bIns="0"/>
              <a:lstStyle/>
              <a:p>
                <a:endParaRPr lang="en-US" dirty="0"/>
              </a:p>
            </p:txBody>
          </p:sp>
          <p:sp>
            <p:nvSpPr>
              <p:cNvPr id="25636" name="Line 49"/>
              <p:cNvSpPr>
                <a:spLocks noChangeShapeType="1"/>
              </p:cNvSpPr>
              <p:nvPr/>
            </p:nvSpPr>
            <p:spPr bwMode="auto">
              <a:xfrm flipV="1">
                <a:off x="3982" y="385"/>
                <a:ext cx="86" cy="348"/>
              </a:xfrm>
              <a:prstGeom prst="line">
                <a:avLst/>
              </a:prstGeom>
              <a:noFill/>
              <a:ln w="19050">
                <a:solidFill>
                  <a:srgbClr val="000000"/>
                </a:solidFill>
                <a:round/>
                <a:headEnd/>
                <a:tailEnd/>
              </a:ln>
            </p:spPr>
            <p:txBody>
              <a:bodyPr lIns="0" tIns="0" rIns="0" bIns="0"/>
              <a:lstStyle/>
              <a:p>
                <a:endParaRPr lang="en-US" dirty="0"/>
              </a:p>
            </p:txBody>
          </p:sp>
          <p:sp>
            <p:nvSpPr>
              <p:cNvPr id="25637" name="Freeform 50"/>
              <p:cNvSpPr>
                <a:spLocks/>
              </p:cNvSpPr>
              <p:nvPr/>
            </p:nvSpPr>
            <p:spPr bwMode="auto">
              <a:xfrm>
                <a:off x="4055" y="351"/>
                <a:ext cx="23" cy="49"/>
              </a:xfrm>
              <a:custGeom>
                <a:avLst/>
                <a:gdLst>
                  <a:gd name="T0" fmla="*/ 20 w 25"/>
                  <a:gd name="T1" fmla="*/ 0 h 55"/>
                  <a:gd name="T2" fmla="*/ 0 w 25"/>
                  <a:gd name="T3" fmla="*/ 37 h 55"/>
                  <a:gd name="T4" fmla="*/ 12 w 25"/>
                  <a:gd name="T5" fmla="*/ 30 h 55"/>
                  <a:gd name="T6" fmla="*/ 20 w 25"/>
                  <a:gd name="T7" fmla="*/ 43 h 55"/>
                  <a:gd name="T8" fmla="*/ 20 w 25"/>
                  <a:gd name="T9" fmla="*/ 0 h 55"/>
                  <a:gd name="T10" fmla="*/ 20 w 25"/>
                  <a:gd name="T11" fmla="*/ 0 h 55"/>
                  <a:gd name="T12" fmla="*/ 0 60000 65536"/>
                  <a:gd name="T13" fmla="*/ 0 60000 65536"/>
                  <a:gd name="T14" fmla="*/ 0 60000 65536"/>
                  <a:gd name="T15" fmla="*/ 0 60000 65536"/>
                  <a:gd name="T16" fmla="*/ 0 60000 65536"/>
                  <a:gd name="T17" fmla="*/ 0 60000 65536"/>
                  <a:gd name="T18" fmla="*/ 0 w 25"/>
                  <a:gd name="T19" fmla="*/ 0 h 55"/>
                  <a:gd name="T20" fmla="*/ 25 w 25"/>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5" h="55">
                    <a:moveTo>
                      <a:pt x="24" y="0"/>
                    </a:moveTo>
                    <a:lnTo>
                      <a:pt x="0" y="46"/>
                    </a:lnTo>
                    <a:lnTo>
                      <a:pt x="14" y="38"/>
                    </a:lnTo>
                    <a:lnTo>
                      <a:pt x="24" y="54"/>
                    </a:lnTo>
                    <a:lnTo>
                      <a:pt x="24" y="0"/>
                    </a:lnTo>
                  </a:path>
                </a:pathLst>
              </a:custGeom>
              <a:solidFill>
                <a:srgbClr val="000000"/>
              </a:solidFill>
              <a:ln w="19050">
                <a:solidFill>
                  <a:srgbClr val="000000"/>
                </a:solidFill>
                <a:round/>
                <a:headEnd/>
                <a:tailEnd/>
              </a:ln>
            </p:spPr>
            <p:txBody>
              <a:bodyPr lIns="0" tIns="0" rIns="0" bIns="0"/>
              <a:lstStyle/>
              <a:p>
                <a:endParaRPr lang="en-US" dirty="0"/>
              </a:p>
            </p:txBody>
          </p:sp>
          <p:sp>
            <p:nvSpPr>
              <p:cNvPr id="25638" name="Line 51"/>
              <p:cNvSpPr>
                <a:spLocks noChangeShapeType="1"/>
              </p:cNvSpPr>
              <p:nvPr/>
            </p:nvSpPr>
            <p:spPr bwMode="auto">
              <a:xfrm>
                <a:off x="4792" y="577"/>
                <a:ext cx="59" cy="0"/>
              </a:xfrm>
              <a:prstGeom prst="line">
                <a:avLst/>
              </a:prstGeom>
              <a:noFill/>
              <a:ln w="19050">
                <a:solidFill>
                  <a:srgbClr val="000000"/>
                </a:solidFill>
                <a:round/>
                <a:headEnd/>
                <a:tailEnd/>
              </a:ln>
            </p:spPr>
            <p:txBody>
              <a:bodyPr lIns="0" tIns="0" rIns="0" bIns="0"/>
              <a:lstStyle/>
              <a:p>
                <a:endParaRPr lang="en-US" dirty="0"/>
              </a:p>
            </p:txBody>
          </p:sp>
          <p:sp>
            <p:nvSpPr>
              <p:cNvPr id="25639" name="Freeform 52"/>
              <p:cNvSpPr>
                <a:spLocks/>
              </p:cNvSpPr>
              <p:nvPr/>
            </p:nvSpPr>
            <p:spPr bwMode="auto">
              <a:xfrm>
                <a:off x="4838" y="566"/>
                <a:ext cx="50" cy="23"/>
              </a:xfrm>
              <a:custGeom>
                <a:avLst/>
                <a:gdLst>
                  <a:gd name="T0" fmla="*/ 45 w 55"/>
                  <a:gd name="T1" fmla="*/ 9 h 27"/>
                  <a:gd name="T2" fmla="*/ 0 w 55"/>
                  <a:gd name="T3" fmla="*/ 0 h 27"/>
                  <a:gd name="T4" fmla="*/ 12 w 55"/>
                  <a:gd name="T5" fmla="*/ 9 h 27"/>
                  <a:gd name="T6" fmla="*/ 0 w 55"/>
                  <a:gd name="T7" fmla="*/ 19 h 27"/>
                  <a:gd name="T8" fmla="*/ 45 w 55"/>
                  <a:gd name="T9" fmla="*/ 9 h 27"/>
                  <a:gd name="T10" fmla="*/ 45 w 55"/>
                  <a:gd name="T11" fmla="*/ 9 h 27"/>
                  <a:gd name="T12" fmla="*/ 0 60000 65536"/>
                  <a:gd name="T13" fmla="*/ 0 60000 65536"/>
                  <a:gd name="T14" fmla="*/ 0 60000 65536"/>
                  <a:gd name="T15" fmla="*/ 0 60000 65536"/>
                  <a:gd name="T16" fmla="*/ 0 60000 65536"/>
                  <a:gd name="T17" fmla="*/ 0 60000 65536"/>
                  <a:gd name="T18" fmla="*/ 0 w 55"/>
                  <a:gd name="T19" fmla="*/ 0 h 27"/>
                  <a:gd name="T20" fmla="*/ 55 w 5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55" h="27">
                    <a:moveTo>
                      <a:pt x="54" y="13"/>
                    </a:moveTo>
                    <a:lnTo>
                      <a:pt x="0" y="0"/>
                    </a:lnTo>
                    <a:lnTo>
                      <a:pt x="14" y="13"/>
                    </a:lnTo>
                    <a:lnTo>
                      <a:pt x="0" y="26"/>
                    </a:lnTo>
                    <a:lnTo>
                      <a:pt x="54" y="13"/>
                    </a:lnTo>
                  </a:path>
                </a:pathLst>
              </a:custGeom>
              <a:solidFill>
                <a:srgbClr val="000000"/>
              </a:solidFill>
              <a:ln w="19050">
                <a:solidFill>
                  <a:srgbClr val="000000"/>
                </a:solidFill>
                <a:round/>
                <a:headEnd/>
                <a:tailEnd/>
              </a:ln>
            </p:spPr>
            <p:txBody>
              <a:bodyPr lIns="0" tIns="0" rIns="0" bIns="0"/>
              <a:lstStyle/>
              <a:p>
                <a:endParaRPr lang="en-US" dirty="0"/>
              </a:p>
            </p:txBody>
          </p:sp>
          <p:sp>
            <p:nvSpPr>
              <p:cNvPr id="25640" name="Freeform 53"/>
              <p:cNvSpPr>
                <a:spLocks/>
              </p:cNvSpPr>
              <p:nvPr/>
            </p:nvSpPr>
            <p:spPr bwMode="auto">
              <a:xfrm>
                <a:off x="4535" y="450"/>
                <a:ext cx="261" cy="254"/>
              </a:xfrm>
              <a:custGeom>
                <a:avLst/>
                <a:gdLst>
                  <a:gd name="T0" fmla="*/ 0 w 287"/>
                  <a:gd name="T1" fmla="*/ 0 h 288"/>
                  <a:gd name="T2" fmla="*/ 0 w 287"/>
                  <a:gd name="T3" fmla="*/ 223 h 288"/>
                  <a:gd name="T4" fmla="*/ 236 w 287"/>
                  <a:gd name="T5" fmla="*/ 112 h 288"/>
                  <a:gd name="T6" fmla="*/ 0 w 287"/>
                  <a:gd name="T7" fmla="*/ 0 h 288"/>
                  <a:gd name="T8" fmla="*/ 0 60000 65536"/>
                  <a:gd name="T9" fmla="*/ 0 60000 65536"/>
                  <a:gd name="T10" fmla="*/ 0 60000 65536"/>
                  <a:gd name="T11" fmla="*/ 0 60000 65536"/>
                  <a:gd name="T12" fmla="*/ 0 w 287"/>
                  <a:gd name="T13" fmla="*/ 0 h 288"/>
                  <a:gd name="T14" fmla="*/ 287 w 287"/>
                  <a:gd name="T15" fmla="*/ 288 h 288"/>
                </a:gdLst>
                <a:ahLst/>
                <a:cxnLst>
                  <a:cxn ang="T8">
                    <a:pos x="T0" y="T1"/>
                  </a:cxn>
                  <a:cxn ang="T9">
                    <a:pos x="T2" y="T3"/>
                  </a:cxn>
                  <a:cxn ang="T10">
                    <a:pos x="T4" y="T5"/>
                  </a:cxn>
                  <a:cxn ang="T11">
                    <a:pos x="T6" y="T7"/>
                  </a:cxn>
                </a:cxnLst>
                <a:rect l="T12" t="T13" r="T14" b="T15"/>
                <a:pathLst>
                  <a:path w="287" h="288">
                    <a:moveTo>
                      <a:pt x="0" y="0"/>
                    </a:moveTo>
                    <a:lnTo>
                      <a:pt x="0" y="287"/>
                    </a:lnTo>
                    <a:lnTo>
                      <a:pt x="286" y="144"/>
                    </a:lnTo>
                    <a:lnTo>
                      <a:pt x="0" y="0"/>
                    </a:lnTo>
                  </a:path>
                </a:pathLst>
              </a:custGeom>
              <a:noFill/>
              <a:ln w="19050">
                <a:solidFill>
                  <a:srgbClr val="000000"/>
                </a:solidFill>
                <a:round/>
                <a:headEnd/>
                <a:tailEnd/>
              </a:ln>
            </p:spPr>
            <p:txBody>
              <a:bodyPr lIns="0" tIns="0" rIns="0" bIns="0"/>
              <a:lstStyle/>
              <a:p>
                <a:endParaRPr lang="en-US" dirty="0"/>
              </a:p>
            </p:txBody>
          </p:sp>
          <p:sp>
            <p:nvSpPr>
              <p:cNvPr id="25641" name="Freeform 54"/>
              <p:cNvSpPr>
                <a:spLocks/>
              </p:cNvSpPr>
              <p:nvPr/>
            </p:nvSpPr>
            <p:spPr bwMode="auto">
              <a:xfrm>
                <a:off x="3285" y="1486"/>
                <a:ext cx="245" cy="237"/>
              </a:xfrm>
              <a:custGeom>
                <a:avLst/>
                <a:gdLst>
                  <a:gd name="T0" fmla="*/ 222 w 269"/>
                  <a:gd name="T1" fmla="*/ 96 h 269"/>
                  <a:gd name="T2" fmla="*/ 219 w 269"/>
                  <a:gd name="T3" fmla="*/ 81 h 269"/>
                  <a:gd name="T4" fmla="*/ 214 w 269"/>
                  <a:gd name="T5" fmla="*/ 66 h 269"/>
                  <a:gd name="T6" fmla="*/ 209 w 269"/>
                  <a:gd name="T7" fmla="*/ 53 h 269"/>
                  <a:gd name="T8" fmla="*/ 199 w 269"/>
                  <a:gd name="T9" fmla="*/ 39 h 269"/>
                  <a:gd name="T10" fmla="*/ 186 w 269"/>
                  <a:gd name="T11" fmla="*/ 27 h 269"/>
                  <a:gd name="T12" fmla="*/ 173 w 269"/>
                  <a:gd name="T13" fmla="*/ 19 h 269"/>
                  <a:gd name="T14" fmla="*/ 159 w 269"/>
                  <a:gd name="T15" fmla="*/ 10 h 269"/>
                  <a:gd name="T16" fmla="*/ 145 w 269"/>
                  <a:gd name="T17" fmla="*/ 4 h 269"/>
                  <a:gd name="T18" fmla="*/ 128 w 269"/>
                  <a:gd name="T19" fmla="*/ 2 h 269"/>
                  <a:gd name="T20" fmla="*/ 112 w 269"/>
                  <a:gd name="T21" fmla="*/ 0 h 269"/>
                  <a:gd name="T22" fmla="*/ 96 w 269"/>
                  <a:gd name="T23" fmla="*/ 2 h 269"/>
                  <a:gd name="T24" fmla="*/ 79 w 269"/>
                  <a:gd name="T25" fmla="*/ 4 h 269"/>
                  <a:gd name="T26" fmla="*/ 64 w 269"/>
                  <a:gd name="T27" fmla="*/ 10 h 269"/>
                  <a:gd name="T28" fmla="*/ 49 w 269"/>
                  <a:gd name="T29" fmla="*/ 19 h 269"/>
                  <a:gd name="T30" fmla="*/ 36 w 269"/>
                  <a:gd name="T31" fmla="*/ 27 h 269"/>
                  <a:gd name="T32" fmla="*/ 24 w 269"/>
                  <a:gd name="T33" fmla="*/ 39 h 269"/>
                  <a:gd name="T34" fmla="*/ 15 w 269"/>
                  <a:gd name="T35" fmla="*/ 53 h 269"/>
                  <a:gd name="T36" fmla="*/ 8 w 269"/>
                  <a:gd name="T37" fmla="*/ 66 h 269"/>
                  <a:gd name="T38" fmla="*/ 3 w 269"/>
                  <a:gd name="T39" fmla="*/ 81 h 269"/>
                  <a:gd name="T40" fmla="*/ 0 w 269"/>
                  <a:gd name="T41" fmla="*/ 96 h 269"/>
                  <a:gd name="T42" fmla="*/ 0 w 269"/>
                  <a:gd name="T43" fmla="*/ 112 h 269"/>
                  <a:gd name="T44" fmla="*/ 3 w 269"/>
                  <a:gd name="T45" fmla="*/ 127 h 269"/>
                  <a:gd name="T46" fmla="*/ 8 w 269"/>
                  <a:gd name="T47" fmla="*/ 142 h 269"/>
                  <a:gd name="T48" fmla="*/ 15 w 269"/>
                  <a:gd name="T49" fmla="*/ 155 h 269"/>
                  <a:gd name="T50" fmla="*/ 24 w 269"/>
                  <a:gd name="T51" fmla="*/ 168 h 269"/>
                  <a:gd name="T52" fmla="*/ 36 w 269"/>
                  <a:gd name="T53" fmla="*/ 180 h 269"/>
                  <a:gd name="T54" fmla="*/ 49 w 269"/>
                  <a:gd name="T55" fmla="*/ 189 h 269"/>
                  <a:gd name="T56" fmla="*/ 64 w 269"/>
                  <a:gd name="T57" fmla="*/ 198 h 269"/>
                  <a:gd name="T58" fmla="*/ 79 w 269"/>
                  <a:gd name="T59" fmla="*/ 204 h 269"/>
                  <a:gd name="T60" fmla="*/ 96 w 269"/>
                  <a:gd name="T61" fmla="*/ 207 h 269"/>
                  <a:gd name="T62" fmla="*/ 112 w 269"/>
                  <a:gd name="T63" fmla="*/ 208 h 269"/>
                  <a:gd name="T64" fmla="*/ 128 w 269"/>
                  <a:gd name="T65" fmla="*/ 207 h 269"/>
                  <a:gd name="T66" fmla="*/ 145 w 269"/>
                  <a:gd name="T67" fmla="*/ 204 h 269"/>
                  <a:gd name="T68" fmla="*/ 159 w 269"/>
                  <a:gd name="T69" fmla="*/ 198 h 269"/>
                  <a:gd name="T70" fmla="*/ 173 w 269"/>
                  <a:gd name="T71" fmla="*/ 189 h 269"/>
                  <a:gd name="T72" fmla="*/ 186 w 269"/>
                  <a:gd name="T73" fmla="*/ 180 h 269"/>
                  <a:gd name="T74" fmla="*/ 199 w 269"/>
                  <a:gd name="T75" fmla="*/ 168 h 269"/>
                  <a:gd name="T76" fmla="*/ 209 w 269"/>
                  <a:gd name="T77" fmla="*/ 155 h 269"/>
                  <a:gd name="T78" fmla="*/ 214 w 269"/>
                  <a:gd name="T79" fmla="*/ 142 h 269"/>
                  <a:gd name="T80" fmla="*/ 219 w 269"/>
                  <a:gd name="T81" fmla="*/ 127 h 269"/>
                  <a:gd name="T82" fmla="*/ 222 w 269"/>
                  <a:gd name="T83" fmla="*/ 112 h 2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69"/>
                  <a:gd name="T128" fmla="*/ 269 w 269"/>
                  <a:gd name="T129" fmla="*/ 269 h 2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69">
                    <a:moveTo>
                      <a:pt x="268" y="134"/>
                    </a:moveTo>
                    <a:lnTo>
                      <a:pt x="268" y="124"/>
                    </a:lnTo>
                    <a:lnTo>
                      <a:pt x="267" y="114"/>
                    </a:lnTo>
                    <a:lnTo>
                      <a:pt x="265" y="104"/>
                    </a:lnTo>
                    <a:lnTo>
                      <a:pt x="263" y="94"/>
                    </a:lnTo>
                    <a:lnTo>
                      <a:pt x="258" y="85"/>
                    </a:lnTo>
                    <a:lnTo>
                      <a:pt x="255" y="76"/>
                    </a:lnTo>
                    <a:lnTo>
                      <a:pt x="251" y="68"/>
                    </a:lnTo>
                    <a:lnTo>
                      <a:pt x="244" y="58"/>
                    </a:lnTo>
                    <a:lnTo>
                      <a:pt x="239" y="50"/>
                    </a:lnTo>
                    <a:lnTo>
                      <a:pt x="233" y="43"/>
                    </a:lnTo>
                    <a:lnTo>
                      <a:pt x="224" y="35"/>
                    </a:lnTo>
                    <a:lnTo>
                      <a:pt x="217" y="28"/>
                    </a:lnTo>
                    <a:lnTo>
                      <a:pt x="209" y="24"/>
                    </a:lnTo>
                    <a:lnTo>
                      <a:pt x="201" y="18"/>
                    </a:lnTo>
                    <a:lnTo>
                      <a:pt x="192" y="13"/>
                    </a:lnTo>
                    <a:lnTo>
                      <a:pt x="183" y="9"/>
                    </a:lnTo>
                    <a:lnTo>
                      <a:pt x="175" y="6"/>
                    </a:lnTo>
                    <a:lnTo>
                      <a:pt x="164" y="3"/>
                    </a:lnTo>
                    <a:lnTo>
                      <a:pt x="154" y="2"/>
                    </a:lnTo>
                    <a:lnTo>
                      <a:pt x="144" y="0"/>
                    </a:lnTo>
                    <a:lnTo>
                      <a:pt x="135" y="0"/>
                    </a:lnTo>
                    <a:lnTo>
                      <a:pt x="125" y="0"/>
                    </a:lnTo>
                    <a:lnTo>
                      <a:pt x="115" y="2"/>
                    </a:lnTo>
                    <a:lnTo>
                      <a:pt x="104" y="3"/>
                    </a:lnTo>
                    <a:lnTo>
                      <a:pt x="95" y="6"/>
                    </a:lnTo>
                    <a:lnTo>
                      <a:pt x="85" y="9"/>
                    </a:lnTo>
                    <a:lnTo>
                      <a:pt x="77" y="13"/>
                    </a:lnTo>
                    <a:lnTo>
                      <a:pt x="68" y="18"/>
                    </a:lnTo>
                    <a:lnTo>
                      <a:pt x="59" y="24"/>
                    </a:lnTo>
                    <a:lnTo>
                      <a:pt x="50" y="28"/>
                    </a:lnTo>
                    <a:lnTo>
                      <a:pt x="43" y="35"/>
                    </a:lnTo>
                    <a:lnTo>
                      <a:pt x="37" y="43"/>
                    </a:lnTo>
                    <a:lnTo>
                      <a:pt x="29" y="50"/>
                    </a:lnTo>
                    <a:lnTo>
                      <a:pt x="23" y="58"/>
                    </a:lnTo>
                    <a:lnTo>
                      <a:pt x="18" y="68"/>
                    </a:lnTo>
                    <a:lnTo>
                      <a:pt x="13" y="76"/>
                    </a:lnTo>
                    <a:lnTo>
                      <a:pt x="10" y="85"/>
                    </a:lnTo>
                    <a:lnTo>
                      <a:pt x="6" y="94"/>
                    </a:lnTo>
                    <a:lnTo>
                      <a:pt x="3" y="104"/>
                    </a:lnTo>
                    <a:lnTo>
                      <a:pt x="2" y="114"/>
                    </a:lnTo>
                    <a:lnTo>
                      <a:pt x="0" y="124"/>
                    </a:lnTo>
                    <a:lnTo>
                      <a:pt x="0" y="134"/>
                    </a:lnTo>
                    <a:lnTo>
                      <a:pt x="0" y="144"/>
                    </a:lnTo>
                    <a:lnTo>
                      <a:pt x="2" y="154"/>
                    </a:lnTo>
                    <a:lnTo>
                      <a:pt x="3" y="163"/>
                    </a:lnTo>
                    <a:lnTo>
                      <a:pt x="6" y="173"/>
                    </a:lnTo>
                    <a:lnTo>
                      <a:pt x="10" y="183"/>
                    </a:lnTo>
                    <a:lnTo>
                      <a:pt x="13" y="192"/>
                    </a:lnTo>
                    <a:lnTo>
                      <a:pt x="18" y="200"/>
                    </a:lnTo>
                    <a:lnTo>
                      <a:pt x="23" y="209"/>
                    </a:lnTo>
                    <a:lnTo>
                      <a:pt x="29" y="217"/>
                    </a:lnTo>
                    <a:lnTo>
                      <a:pt x="37" y="224"/>
                    </a:lnTo>
                    <a:lnTo>
                      <a:pt x="43" y="232"/>
                    </a:lnTo>
                    <a:lnTo>
                      <a:pt x="50" y="239"/>
                    </a:lnTo>
                    <a:lnTo>
                      <a:pt x="59" y="244"/>
                    </a:lnTo>
                    <a:lnTo>
                      <a:pt x="68" y="249"/>
                    </a:lnTo>
                    <a:lnTo>
                      <a:pt x="77" y="255"/>
                    </a:lnTo>
                    <a:lnTo>
                      <a:pt x="85" y="259"/>
                    </a:lnTo>
                    <a:lnTo>
                      <a:pt x="95" y="262"/>
                    </a:lnTo>
                    <a:lnTo>
                      <a:pt x="104" y="264"/>
                    </a:lnTo>
                    <a:lnTo>
                      <a:pt x="115" y="267"/>
                    </a:lnTo>
                    <a:lnTo>
                      <a:pt x="125" y="268"/>
                    </a:lnTo>
                    <a:lnTo>
                      <a:pt x="135" y="268"/>
                    </a:lnTo>
                    <a:lnTo>
                      <a:pt x="144" y="268"/>
                    </a:lnTo>
                    <a:lnTo>
                      <a:pt x="154" y="267"/>
                    </a:lnTo>
                    <a:lnTo>
                      <a:pt x="164" y="264"/>
                    </a:lnTo>
                    <a:lnTo>
                      <a:pt x="175" y="262"/>
                    </a:lnTo>
                    <a:lnTo>
                      <a:pt x="183" y="259"/>
                    </a:lnTo>
                    <a:lnTo>
                      <a:pt x="192" y="255"/>
                    </a:lnTo>
                    <a:lnTo>
                      <a:pt x="201" y="249"/>
                    </a:lnTo>
                    <a:lnTo>
                      <a:pt x="209" y="244"/>
                    </a:lnTo>
                    <a:lnTo>
                      <a:pt x="217" y="239"/>
                    </a:lnTo>
                    <a:lnTo>
                      <a:pt x="224" y="232"/>
                    </a:lnTo>
                    <a:lnTo>
                      <a:pt x="233" y="224"/>
                    </a:lnTo>
                    <a:lnTo>
                      <a:pt x="239" y="217"/>
                    </a:lnTo>
                    <a:lnTo>
                      <a:pt x="244" y="209"/>
                    </a:lnTo>
                    <a:lnTo>
                      <a:pt x="251" y="200"/>
                    </a:lnTo>
                    <a:lnTo>
                      <a:pt x="255" y="192"/>
                    </a:lnTo>
                    <a:lnTo>
                      <a:pt x="258" y="183"/>
                    </a:lnTo>
                    <a:lnTo>
                      <a:pt x="263" y="173"/>
                    </a:lnTo>
                    <a:lnTo>
                      <a:pt x="265" y="163"/>
                    </a:lnTo>
                    <a:lnTo>
                      <a:pt x="267" y="154"/>
                    </a:lnTo>
                    <a:lnTo>
                      <a:pt x="268" y="144"/>
                    </a:lnTo>
                    <a:lnTo>
                      <a:pt x="268" y="134"/>
                    </a:lnTo>
                  </a:path>
                </a:pathLst>
              </a:custGeom>
              <a:noFill/>
              <a:ln w="19050">
                <a:solidFill>
                  <a:srgbClr val="000000"/>
                </a:solidFill>
                <a:round/>
                <a:headEnd/>
                <a:tailEnd/>
              </a:ln>
            </p:spPr>
            <p:txBody>
              <a:bodyPr lIns="0" tIns="0" rIns="0" bIns="0"/>
              <a:lstStyle/>
              <a:p>
                <a:endParaRPr lang="en-US" dirty="0"/>
              </a:p>
            </p:txBody>
          </p:sp>
          <p:sp>
            <p:nvSpPr>
              <p:cNvPr id="25642" name="Freeform 55"/>
              <p:cNvSpPr>
                <a:spLocks/>
              </p:cNvSpPr>
              <p:nvPr/>
            </p:nvSpPr>
            <p:spPr bwMode="auto">
              <a:xfrm>
                <a:off x="3321" y="1540"/>
                <a:ext cx="84" cy="41"/>
              </a:xfrm>
              <a:custGeom>
                <a:avLst/>
                <a:gdLst>
                  <a:gd name="T0" fmla="*/ 0 w 93"/>
                  <a:gd name="T1" fmla="*/ 36 h 46"/>
                  <a:gd name="T2" fmla="*/ 0 w 93"/>
                  <a:gd name="T3" fmla="*/ 36 h 46"/>
                  <a:gd name="T4" fmla="*/ 0 w 93"/>
                  <a:gd name="T5" fmla="*/ 33 h 46"/>
                  <a:gd name="T6" fmla="*/ 0 w 93"/>
                  <a:gd name="T7" fmla="*/ 31 h 46"/>
                  <a:gd name="T8" fmla="*/ 1 w 93"/>
                  <a:gd name="T9" fmla="*/ 29 h 46"/>
                  <a:gd name="T10" fmla="*/ 1 w 93"/>
                  <a:gd name="T11" fmla="*/ 26 h 46"/>
                  <a:gd name="T12" fmla="*/ 2 w 93"/>
                  <a:gd name="T13" fmla="*/ 25 h 46"/>
                  <a:gd name="T14" fmla="*/ 3 w 93"/>
                  <a:gd name="T15" fmla="*/ 22 h 46"/>
                  <a:gd name="T16" fmla="*/ 4 w 93"/>
                  <a:gd name="T17" fmla="*/ 20 h 46"/>
                  <a:gd name="T18" fmla="*/ 4 w 93"/>
                  <a:gd name="T19" fmla="*/ 19 h 46"/>
                  <a:gd name="T20" fmla="*/ 5 w 93"/>
                  <a:gd name="T21" fmla="*/ 16 h 46"/>
                  <a:gd name="T22" fmla="*/ 7 w 93"/>
                  <a:gd name="T23" fmla="*/ 14 h 46"/>
                  <a:gd name="T24" fmla="*/ 9 w 93"/>
                  <a:gd name="T25" fmla="*/ 12 h 46"/>
                  <a:gd name="T26" fmla="*/ 10 w 93"/>
                  <a:gd name="T27" fmla="*/ 11 h 46"/>
                  <a:gd name="T28" fmla="*/ 11 w 93"/>
                  <a:gd name="T29" fmla="*/ 9 h 46"/>
                  <a:gd name="T30" fmla="*/ 14 w 93"/>
                  <a:gd name="T31" fmla="*/ 8 h 46"/>
                  <a:gd name="T32" fmla="*/ 16 w 93"/>
                  <a:gd name="T33" fmla="*/ 6 h 46"/>
                  <a:gd name="T34" fmla="*/ 17 w 93"/>
                  <a:gd name="T35" fmla="*/ 5 h 46"/>
                  <a:gd name="T36" fmla="*/ 18 w 93"/>
                  <a:gd name="T37" fmla="*/ 4 h 46"/>
                  <a:gd name="T38" fmla="*/ 21 w 93"/>
                  <a:gd name="T39" fmla="*/ 4 h 46"/>
                  <a:gd name="T40" fmla="*/ 23 w 93"/>
                  <a:gd name="T41" fmla="*/ 2 h 46"/>
                  <a:gd name="T42" fmla="*/ 25 w 93"/>
                  <a:gd name="T43" fmla="*/ 1 h 46"/>
                  <a:gd name="T44" fmla="*/ 29 w 93"/>
                  <a:gd name="T45" fmla="*/ 1 h 46"/>
                  <a:gd name="T46" fmla="*/ 31 w 93"/>
                  <a:gd name="T47" fmla="*/ 0 h 46"/>
                  <a:gd name="T48" fmla="*/ 32 w 93"/>
                  <a:gd name="T49" fmla="*/ 0 h 46"/>
                  <a:gd name="T50" fmla="*/ 35 w 93"/>
                  <a:gd name="T51" fmla="*/ 0 h 46"/>
                  <a:gd name="T52" fmla="*/ 37 w 93"/>
                  <a:gd name="T53" fmla="*/ 0 h 46"/>
                  <a:gd name="T54" fmla="*/ 39 w 93"/>
                  <a:gd name="T55" fmla="*/ 0 h 46"/>
                  <a:gd name="T56" fmla="*/ 42 w 93"/>
                  <a:gd name="T57" fmla="*/ 0 h 46"/>
                  <a:gd name="T58" fmla="*/ 44 w 93"/>
                  <a:gd name="T59" fmla="*/ 0 h 46"/>
                  <a:gd name="T60" fmla="*/ 46 w 93"/>
                  <a:gd name="T61" fmla="*/ 1 h 46"/>
                  <a:gd name="T62" fmla="*/ 48 w 93"/>
                  <a:gd name="T63" fmla="*/ 1 h 46"/>
                  <a:gd name="T64" fmla="*/ 51 w 93"/>
                  <a:gd name="T65" fmla="*/ 2 h 46"/>
                  <a:gd name="T66" fmla="*/ 53 w 93"/>
                  <a:gd name="T67" fmla="*/ 4 h 46"/>
                  <a:gd name="T68" fmla="*/ 55 w 93"/>
                  <a:gd name="T69" fmla="*/ 4 h 46"/>
                  <a:gd name="T70" fmla="*/ 57 w 93"/>
                  <a:gd name="T71" fmla="*/ 5 h 46"/>
                  <a:gd name="T72" fmla="*/ 60 w 93"/>
                  <a:gd name="T73" fmla="*/ 6 h 46"/>
                  <a:gd name="T74" fmla="*/ 61 w 93"/>
                  <a:gd name="T75" fmla="*/ 8 h 46"/>
                  <a:gd name="T76" fmla="*/ 63 w 93"/>
                  <a:gd name="T77" fmla="*/ 9 h 46"/>
                  <a:gd name="T78" fmla="*/ 64 w 93"/>
                  <a:gd name="T79" fmla="*/ 11 h 46"/>
                  <a:gd name="T80" fmla="*/ 67 w 93"/>
                  <a:gd name="T81" fmla="*/ 12 h 46"/>
                  <a:gd name="T82" fmla="*/ 67 w 93"/>
                  <a:gd name="T83" fmla="*/ 14 h 46"/>
                  <a:gd name="T84" fmla="*/ 70 w 93"/>
                  <a:gd name="T85" fmla="*/ 16 h 46"/>
                  <a:gd name="T86" fmla="*/ 70 w 93"/>
                  <a:gd name="T87" fmla="*/ 19 h 46"/>
                  <a:gd name="T88" fmla="*/ 71 w 93"/>
                  <a:gd name="T89" fmla="*/ 20 h 46"/>
                  <a:gd name="T90" fmla="*/ 71 w 93"/>
                  <a:gd name="T91" fmla="*/ 22 h 46"/>
                  <a:gd name="T92" fmla="*/ 72 w 93"/>
                  <a:gd name="T93" fmla="*/ 25 h 46"/>
                  <a:gd name="T94" fmla="*/ 73 w 93"/>
                  <a:gd name="T95" fmla="*/ 26 h 46"/>
                  <a:gd name="T96" fmla="*/ 74 w 93"/>
                  <a:gd name="T97" fmla="*/ 29 h 46"/>
                  <a:gd name="T98" fmla="*/ 75 w 93"/>
                  <a:gd name="T99" fmla="*/ 31 h 46"/>
                  <a:gd name="T100" fmla="*/ 75 w 93"/>
                  <a:gd name="T101" fmla="*/ 33 h 46"/>
                  <a:gd name="T102" fmla="*/ 75 w 93"/>
                  <a:gd name="T103" fmla="*/ 36 h 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6"/>
                  <a:gd name="T158" fmla="*/ 93 w 93"/>
                  <a:gd name="T159" fmla="*/ 46 h 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6">
                    <a:moveTo>
                      <a:pt x="0" y="45"/>
                    </a:moveTo>
                    <a:lnTo>
                      <a:pt x="0" y="45"/>
                    </a:lnTo>
                    <a:lnTo>
                      <a:pt x="0" y="42"/>
                    </a:lnTo>
                    <a:lnTo>
                      <a:pt x="0" y="39"/>
                    </a:lnTo>
                    <a:lnTo>
                      <a:pt x="1" y="37"/>
                    </a:lnTo>
                    <a:lnTo>
                      <a:pt x="1" y="32"/>
                    </a:lnTo>
                    <a:lnTo>
                      <a:pt x="2" y="31"/>
                    </a:lnTo>
                    <a:lnTo>
                      <a:pt x="3" y="28"/>
                    </a:lnTo>
                    <a:lnTo>
                      <a:pt x="4" y="25"/>
                    </a:lnTo>
                    <a:lnTo>
                      <a:pt x="4" y="24"/>
                    </a:lnTo>
                    <a:lnTo>
                      <a:pt x="6" y="20"/>
                    </a:lnTo>
                    <a:lnTo>
                      <a:pt x="9" y="18"/>
                    </a:lnTo>
                    <a:lnTo>
                      <a:pt x="11" y="16"/>
                    </a:lnTo>
                    <a:lnTo>
                      <a:pt x="12" y="14"/>
                    </a:lnTo>
                    <a:lnTo>
                      <a:pt x="13" y="11"/>
                    </a:lnTo>
                    <a:lnTo>
                      <a:pt x="17" y="10"/>
                    </a:lnTo>
                    <a:lnTo>
                      <a:pt x="20" y="8"/>
                    </a:lnTo>
                    <a:lnTo>
                      <a:pt x="21" y="7"/>
                    </a:lnTo>
                    <a:lnTo>
                      <a:pt x="22" y="6"/>
                    </a:lnTo>
                    <a:lnTo>
                      <a:pt x="26" y="4"/>
                    </a:lnTo>
                    <a:lnTo>
                      <a:pt x="29" y="2"/>
                    </a:lnTo>
                    <a:lnTo>
                      <a:pt x="31" y="1"/>
                    </a:lnTo>
                    <a:lnTo>
                      <a:pt x="35" y="1"/>
                    </a:lnTo>
                    <a:lnTo>
                      <a:pt x="38" y="0"/>
                    </a:lnTo>
                    <a:lnTo>
                      <a:pt x="39" y="0"/>
                    </a:lnTo>
                    <a:lnTo>
                      <a:pt x="43" y="0"/>
                    </a:lnTo>
                    <a:lnTo>
                      <a:pt x="45" y="0"/>
                    </a:lnTo>
                    <a:lnTo>
                      <a:pt x="48" y="0"/>
                    </a:lnTo>
                    <a:lnTo>
                      <a:pt x="51" y="0"/>
                    </a:lnTo>
                    <a:lnTo>
                      <a:pt x="54" y="0"/>
                    </a:lnTo>
                    <a:lnTo>
                      <a:pt x="56" y="1"/>
                    </a:lnTo>
                    <a:lnTo>
                      <a:pt x="59" y="1"/>
                    </a:lnTo>
                    <a:lnTo>
                      <a:pt x="62" y="2"/>
                    </a:lnTo>
                    <a:lnTo>
                      <a:pt x="65" y="4"/>
                    </a:lnTo>
                    <a:lnTo>
                      <a:pt x="67" y="6"/>
                    </a:lnTo>
                    <a:lnTo>
                      <a:pt x="70" y="7"/>
                    </a:lnTo>
                    <a:lnTo>
                      <a:pt x="73" y="8"/>
                    </a:lnTo>
                    <a:lnTo>
                      <a:pt x="74" y="10"/>
                    </a:lnTo>
                    <a:lnTo>
                      <a:pt x="77" y="11"/>
                    </a:lnTo>
                    <a:lnTo>
                      <a:pt x="79" y="14"/>
                    </a:lnTo>
                    <a:lnTo>
                      <a:pt x="82" y="16"/>
                    </a:lnTo>
                    <a:lnTo>
                      <a:pt x="82" y="18"/>
                    </a:lnTo>
                    <a:lnTo>
                      <a:pt x="85" y="20"/>
                    </a:lnTo>
                    <a:lnTo>
                      <a:pt x="86" y="24"/>
                    </a:lnTo>
                    <a:lnTo>
                      <a:pt x="88" y="25"/>
                    </a:lnTo>
                    <a:lnTo>
                      <a:pt x="88" y="28"/>
                    </a:lnTo>
                    <a:lnTo>
                      <a:pt x="89" y="31"/>
                    </a:lnTo>
                    <a:lnTo>
                      <a:pt x="90" y="32"/>
                    </a:lnTo>
                    <a:lnTo>
                      <a:pt x="91" y="37"/>
                    </a:lnTo>
                    <a:lnTo>
                      <a:pt x="92" y="39"/>
                    </a:lnTo>
                    <a:lnTo>
                      <a:pt x="92" y="42"/>
                    </a:lnTo>
                    <a:lnTo>
                      <a:pt x="92" y="45"/>
                    </a:lnTo>
                  </a:path>
                </a:pathLst>
              </a:custGeom>
              <a:noFill/>
              <a:ln w="19050">
                <a:solidFill>
                  <a:srgbClr val="000000"/>
                </a:solidFill>
                <a:round/>
                <a:headEnd/>
                <a:tailEnd/>
              </a:ln>
            </p:spPr>
            <p:txBody>
              <a:bodyPr lIns="0" tIns="0" rIns="0" bIns="0"/>
              <a:lstStyle/>
              <a:p>
                <a:endParaRPr lang="en-US" dirty="0"/>
              </a:p>
            </p:txBody>
          </p:sp>
          <p:sp>
            <p:nvSpPr>
              <p:cNvPr id="25643" name="Freeform 56"/>
              <p:cNvSpPr>
                <a:spLocks/>
              </p:cNvSpPr>
              <p:nvPr/>
            </p:nvSpPr>
            <p:spPr bwMode="auto">
              <a:xfrm>
                <a:off x="3404" y="1580"/>
                <a:ext cx="83" cy="42"/>
              </a:xfrm>
              <a:custGeom>
                <a:avLst/>
                <a:gdLst>
                  <a:gd name="T0" fmla="*/ 0 w 91"/>
                  <a:gd name="T1" fmla="*/ 0 h 47"/>
                  <a:gd name="T2" fmla="*/ 0 w 91"/>
                  <a:gd name="T3" fmla="*/ 0 h 47"/>
                  <a:gd name="T4" fmla="*/ 0 w 91"/>
                  <a:gd name="T5" fmla="*/ 3 h 47"/>
                  <a:gd name="T6" fmla="*/ 0 w 91"/>
                  <a:gd name="T7" fmla="*/ 4 h 47"/>
                  <a:gd name="T8" fmla="*/ 0 w 91"/>
                  <a:gd name="T9" fmla="*/ 6 h 47"/>
                  <a:gd name="T10" fmla="*/ 1 w 91"/>
                  <a:gd name="T11" fmla="*/ 9 h 47"/>
                  <a:gd name="T12" fmla="*/ 2 w 91"/>
                  <a:gd name="T13" fmla="*/ 12 h 47"/>
                  <a:gd name="T14" fmla="*/ 2 w 91"/>
                  <a:gd name="T15" fmla="*/ 13 h 47"/>
                  <a:gd name="T16" fmla="*/ 5 w 91"/>
                  <a:gd name="T17" fmla="*/ 15 h 47"/>
                  <a:gd name="T18" fmla="*/ 5 w 91"/>
                  <a:gd name="T19" fmla="*/ 19 h 47"/>
                  <a:gd name="T20" fmla="*/ 5 w 91"/>
                  <a:gd name="T21" fmla="*/ 19 h 47"/>
                  <a:gd name="T22" fmla="*/ 6 w 91"/>
                  <a:gd name="T23" fmla="*/ 21 h 47"/>
                  <a:gd name="T24" fmla="*/ 8 w 91"/>
                  <a:gd name="T25" fmla="*/ 25 h 47"/>
                  <a:gd name="T26" fmla="*/ 10 w 91"/>
                  <a:gd name="T27" fmla="*/ 26 h 47"/>
                  <a:gd name="T28" fmla="*/ 12 w 91"/>
                  <a:gd name="T29" fmla="*/ 27 h 47"/>
                  <a:gd name="T30" fmla="*/ 13 w 91"/>
                  <a:gd name="T31" fmla="*/ 29 h 47"/>
                  <a:gd name="T32" fmla="*/ 15 w 91"/>
                  <a:gd name="T33" fmla="*/ 30 h 47"/>
                  <a:gd name="T34" fmla="*/ 18 w 91"/>
                  <a:gd name="T35" fmla="*/ 31 h 47"/>
                  <a:gd name="T36" fmla="*/ 19 w 91"/>
                  <a:gd name="T37" fmla="*/ 33 h 47"/>
                  <a:gd name="T38" fmla="*/ 22 w 91"/>
                  <a:gd name="T39" fmla="*/ 34 h 47"/>
                  <a:gd name="T40" fmla="*/ 24 w 91"/>
                  <a:gd name="T41" fmla="*/ 34 h 47"/>
                  <a:gd name="T42" fmla="*/ 26 w 91"/>
                  <a:gd name="T43" fmla="*/ 34 h 47"/>
                  <a:gd name="T44" fmla="*/ 29 w 91"/>
                  <a:gd name="T45" fmla="*/ 36 h 47"/>
                  <a:gd name="T46" fmla="*/ 31 w 91"/>
                  <a:gd name="T47" fmla="*/ 36 h 47"/>
                  <a:gd name="T48" fmla="*/ 33 w 91"/>
                  <a:gd name="T49" fmla="*/ 37 h 47"/>
                  <a:gd name="T50" fmla="*/ 36 w 91"/>
                  <a:gd name="T51" fmla="*/ 37 h 47"/>
                  <a:gd name="T52" fmla="*/ 37 w 91"/>
                  <a:gd name="T53" fmla="*/ 37 h 47"/>
                  <a:gd name="T54" fmla="*/ 40 w 91"/>
                  <a:gd name="T55" fmla="*/ 37 h 47"/>
                  <a:gd name="T56" fmla="*/ 43 w 91"/>
                  <a:gd name="T57" fmla="*/ 37 h 47"/>
                  <a:gd name="T58" fmla="*/ 45 w 91"/>
                  <a:gd name="T59" fmla="*/ 36 h 47"/>
                  <a:gd name="T60" fmla="*/ 47 w 91"/>
                  <a:gd name="T61" fmla="*/ 36 h 47"/>
                  <a:gd name="T62" fmla="*/ 50 w 91"/>
                  <a:gd name="T63" fmla="*/ 34 h 47"/>
                  <a:gd name="T64" fmla="*/ 52 w 91"/>
                  <a:gd name="T65" fmla="*/ 34 h 47"/>
                  <a:gd name="T66" fmla="*/ 54 w 91"/>
                  <a:gd name="T67" fmla="*/ 34 h 47"/>
                  <a:gd name="T68" fmla="*/ 55 w 91"/>
                  <a:gd name="T69" fmla="*/ 33 h 47"/>
                  <a:gd name="T70" fmla="*/ 58 w 91"/>
                  <a:gd name="T71" fmla="*/ 31 h 47"/>
                  <a:gd name="T72" fmla="*/ 60 w 91"/>
                  <a:gd name="T73" fmla="*/ 30 h 47"/>
                  <a:gd name="T74" fmla="*/ 62 w 91"/>
                  <a:gd name="T75" fmla="*/ 29 h 47"/>
                  <a:gd name="T76" fmla="*/ 64 w 91"/>
                  <a:gd name="T77" fmla="*/ 27 h 47"/>
                  <a:gd name="T78" fmla="*/ 65 w 91"/>
                  <a:gd name="T79" fmla="*/ 26 h 47"/>
                  <a:gd name="T80" fmla="*/ 67 w 91"/>
                  <a:gd name="T81" fmla="*/ 25 h 47"/>
                  <a:gd name="T82" fmla="*/ 68 w 91"/>
                  <a:gd name="T83" fmla="*/ 21 h 47"/>
                  <a:gd name="T84" fmla="*/ 70 w 91"/>
                  <a:gd name="T85" fmla="*/ 19 h 47"/>
                  <a:gd name="T86" fmla="*/ 71 w 91"/>
                  <a:gd name="T87" fmla="*/ 19 h 47"/>
                  <a:gd name="T88" fmla="*/ 71 w 91"/>
                  <a:gd name="T89" fmla="*/ 15 h 47"/>
                  <a:gd name="T90" fmla="*/ 72 w 91"/>
                  <a:gd name="T91" fmla="*/ 13 h 47"/>
                  <a:gd name="T92" fmla="*/ 73 w 91"/>
                  <a:gd name="T93" fmla="*/ 12 h 47"/>
                  <a:gd name="T94" fmla="*/ 74 w 91"/>
                  <a:gd name="T95" fmla="*/ 9 h 47"/>
                  <a:gd name="T96" fmla="*/ 75 w 91"/>
                  <a:gd name="T97" fmla="*/ 6 h 47"/>
                  <a:gd name="T98" fmla="*/ 75 w 91"/>
                  <a:gd name="T99" fmla="*/ 4 h 47"/>
                  <a:gd name="T100" fmla="*/ 75 w 91"/>
                  <a:gd name="T101" fmla="*/ 3 h 47"/>
                  <a:gd name="T102" fmla="*/ 75 w 91"/>
                  <a:gd name="T103" fmla="*/ 0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
                  <a:gd name="T157" fmla="*/ 0 h 47"/>
                  <a:gd name="T158" fmla="*/ 91 w 9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 h="47">
                    <a:moveTo>
                      <a:pt x="0" y="0"/>
                    </a:moveTo>
                    <a:lnTo>
                      <a:pt x="0" y="0"/>
                    </a:lnTo>
                    <a:lnTo>
                      <a:pt x="0" y="3"/>
                    </a:lnTo>
                    <a:lnTo>
                      <a:pt x="0" y="5"/>
                    </a:lnTo>
                    <a:lnTo>
                      <a:pt x="0" y="8"/>
                    </a:lnTo>
                    <a:lnTo>
                      <a:pt x="1" y="11"/>
                    </a:lnTo>
                    <a:lnTo>
                      <a:pt x="2" y="15"/>
                    </a:lnTo>
                    <a:lnTo>
                      <a:pt x="2" y="17"/>
                    </a:lnTo>
                    <a:lnTo>
                      <a:pt x="5" y="19"/>
                    </a:lnTo>
                    <a:lnTo>
                      <a:pt x="6" y="23"/>
                    </a:lnTo>
                    <a:lnTo>
                      <a:pt x="6" y="24"/>
                    </a:lnTo>
                    <a:lnTo>
                      <a:pt x="8" y="27"/>
                    </a:lnTo>
                    <a:lnTo>
                      <a:pt x="10" y="31"/>
                    </a:lnTo>
                    <a:lnTo>
                      <a:pt x="12" y="32"/>
                    </a:lnTo>
                    <a:lnTo>
                      <a:pt x="14" y="34"/>
                    </a:lnTo>
                    <a:lnTo>
                      <a:pt x="15" y="36"/>
                    </a:lnTo>
                    <a:lnTo>
                      <a:pt x="18" y="38"/>
                    </a:lnTo>
                    <a:lnTo>
                      <a:pt x="22" y="39"/>
                    </a:lnTo>
                    <a:lnTo>
                      <a:pt x="23" y="41"/>
                    </a:lnTo>
                    <a:lnTo>
                      <a:pt x="26" y="42"/>
                    </a:lnTo>
                    <a:lnTo>
                      <a:pt x="28" y="43"/>
                    </a:lnTo>
                    <a:lnTo>
                      <a:pt x="32" y="43"/>
                    </a:lnTo>
                    <a:lnTo>
                      <a:pt x="35" y="45"/>
                    </a:lnTo>
                    <a:lnTo>
                      <a:pt x="37" y="45"/>
                    </a:lnTo>
                    <a:lnTo>
                      <a:pt x="40" y="46"/>
                    </a:lnTo>
                    <a:lnTo>
                      <a:pt x="43" y="46"/>
                    </a:lnTo>
                    <a:lnTo>
                      <a:pt x="45" y="46"/>
                    </a:lnTo>
                    <a:lnTo>
                      <a:pt x="48" y="46"/>
                    </a:lnTo>
                    <a:lnTo>
                      <a:pt x="51" y="46"/>
                    </a:lnTo>
                    <a:lnTo>
                      <a:pt x="54" y="45"/>
                    </a:lnTo>
                    <a:lnTo>
                      <a:pt x="56" y="45"/>
                    </a:lnTo>
                    <a:lnTo>
                      <a:pt x="60" y="43"/>
                    </a:lnTo>
                    <a:lnTo>
                      <a:pt x="62" y="43"/>
                    </a:lnTo>
                    <a:lnTo>
                      <a:pt x="65" y="42"/>
                    </a:lnTo>
                    <a:lnTo>
                      <a:pt x="66" y="41"/>
                    </a:lnTo>
                    <a:lnTo>
                      <a:pt x="70" y="39"/>
                    </a:lnTo>
                    <a:lnTo>
                      <a:pt x="72" y="38"/>
                    </a:lnTo>
                    <a:lnTo>
                      <a:pt x="75" y="36"/>
                    </a:lnTo>
                    <a:lnTo>
                      <a:pt x="77" y="34"/>
                    </a:lnTo>
                    <a:lnTo>
                      <a:pt x="78" y="32"/>
                    </a:lnTo>
                    <a:lnTo>
                      <a:pt x="80" y="31"/>
                    </a:lnTo>
                    <a:lnTo>
                      <a:pt x="82" y="27"/>
                    </a:lnTo>
                    <a:lnTo>
                      <a:pt x="84" y="24"/>
                    </a:lnTo>
                    <a:lnTo>
                      <a:pt x="85" y="23"/>
                    </a:lnTo>
                    <a:lnTo>
                      <a:pt x="86" y="19"/>
                    </a:lnTo>
                    <a:lnTo>
                      <a:pt x="87" y="17"/>
                    </a:lnTo>
                    <a:lnTo>
                      <a:pt x="88" y="15"/>
                    </a:lnTo>
                    <a:lnTo>
                      <a:pt x="89" y="11"/>
                    </a:lnTo>
                    <a:lnTo>
                      <a:pt x="90" y="8"/>
                    </a:lnTo>
                    <a:lnTo>
                      <a:pt x="90" y="5"/>
                    </a:lnTo>
                    <a:lnTo>
                      <a:pt x="90" y="3"/>
                    </a:lnTo>
                    <a:lnTo>
                      <a:pt x="90" y="0"/>
                    </a:lnTo>
                  </a:path>
                </a:pathLst>
              </a:custGeom>
              <a:noFill/>
              <a:ln w="19050">
                <a:solidFill>
                  <a:srgbClr val="000000"/>
                </a:solidFill>
                <a:round/>
                <a:headEnd/>
                <a:tailEnd/>
              </a:ln>
            </p:spPr>
            <p:txBody>
              <a:bodyPr lIns="0" tIns="0" rIns="0" bIns="0"/>
              <a:lstStyle/>
              <a:p>
                <a:endParaRPr lang="en-US" dirty="0"/>
              </a:p>
            </p:txBody>
          </p:sp>
          <p:sp>
            <p:nvSpPr>
              <p:cNvPr id="25644" name="Line 57"/>
              <p:cNvSpPr>
                <a:spLocks noChangeShapeType="1"/>
              </p:cNvSpPr>
              <p:nvPr/>
            </p:nvSpPr>
            <p:spPr bwMode="auto">
              <a:xfrm flipV="1">
                <a:off x="3408" y="1239"/>
                <a:ext cx="0" cy="234"/>
              </a:xfrm>
              <a:prstGeom prst="line">
                <a:avLst/>
              </a:prstGeom>
              <a:noFill/>
              <a:ln w="19050">
                <a:solidFill>
                  <a:srgbClr val="000000"/>
                </a:solidFill>
                <a:round/>
                <a:headEnd/>
                <a:tailEnd/>
              </a:ln>
            </p:spPr>
            <p:txBody>
              <a:bodyPr lIns="0" tIns="0" rIns="0" bIns="0"/>
              <a:lstStyle/>
              <a:p>
                <a:endParaRPr lang="en-US" dirty="0"/>
              </a:p>
            </p:txBody>
          </p:sp>
          <p:sp>
            <p:nvSpPr>
              <p:cNvPr id="25645" name="Freeform 58"/>
              <p:cNvSpPr>
                <a:spLocks/>
              </p:cNvSpPr>
              <p:nvPr/>
            </p:nvSpPr>
            <p:spPr bwMode="auto">
              <a:xfrm>
                <a:off x="3395" y="1205"/>
                <a:ext cx="24" cy="45"/>
              </a:xfrm>
              <a:custGeom>
                <a:avLst/>
                <a:gdLst>
                  <a:gd name="T0" fmla="*/ 12 w 26"/>
                  <a:gd name="T1" fmla="*/ 0 h 51"/>
                  <a:gd name="T2" fmla="*/ 0 w 26"/>
                  <a:gd name="T3" fmla="*/ 39 h 51"/>
                  <a:gd name="T4" fmla="*/ 12 w 26"/>
                  <a:gd name="T5" fmla="*/ 30 h 51"/>
                  <a:gd name="T6" fmla="*/ 21 w 26"/>
                  <a:gd name="T7" fmla="*/ 39 h 51"/>
                  <a:gd name="T8" fmla="*/ 12 w 26"/>
                  <a:gd name="T9" fmla="*/ 0 h 51"/>
                  <a:gd name="T10" fmla="*/ 12 w 26"/>
                  <a:gd name="T11" fmla="*/ 0 h 51"/>
                  <a:gd name="T12" fmla="*/ 0 60000 65536"/>
                  <a:gd name="T13" fmla="*/ 0 60000 65536"/>
                  <a:gd name="T14" fmla="*/ 0 60000 65536"/>
                  <a:gd name="T15" fmla="*/ 0 60000 65536"/>
                  <a:gd name="T16" fmla="*/ 0 60000 65536"/>
                  <a:gd name="T17" fmla="*/ 0 60000 65536"/>
                  <a:gd name="T18" fmla="*/ 0 w 26"/>
                  <a:gd name="T19" fmla="*/ 0 h 51"/>
                  <a:gd name="T20" fmla="*/ 26 w 26"/>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6" h="51">
                    <a:moveTo>
                      <a:pt x="14" y="0"/>
                    </a:moveTo>
                    <a:lnTo>
                      <a:pt x="0" y="50"/>
                    </a:lnTo>
                    <a:lnTo>
                      <a:pt x="14" y="38"/>
                    </a:lnTo>
                    <a:lnTo>
                      <a:pt x="25" y="50"/>
                    </a:lnTo>
                    <a:lnTo>
                      <a:pt x="14" y="0"/>
                    </a:lnTo>
                  </a:path>
                </a:pathLst>
              </a:custGeom>
              <a:solidFill>
                <a:srgbClr val="000000"/>
              </a:solidFill>
              <a:ln w="19050">
                <a:solidFill>
                  <a:srgbClr val="000000"/>
                </a:solidFill>
                <a:round/>
                <a:headEnd/>
                <a:tailEnd/>
              </a:ln>
            </p:spPr>
            <p:txBody>
              <a:bodyPr lIns="0" tIns="0" rIns="0" bIns="0"/>
              <a:lstStyle/>
              <a:p>
                <a:endParaRPr lang="en-US" dirty="0"/>
              </a:p>
            </p:txBody>
          </p:sp>
          <p:sp>
            <p:nvSpPr>
              <p:cNvPr id="25646" name="Line 59"/>
              <p:cNvSpPr>
                <a:spLocks noChangeShapeType="1"/>
              </p:cNvSpPr>
              <p:nvPr/>
            </p:nvSpPr>
            <p:spPr bwMode="auto">
              <a:xfrm>
                <a:off x="3909" y="580"/>
                <a:ext cx="230" cy="0"/>
              </a:xfrm>
              <a:prstGeom prst="line">
                <a:avLst/>
              </a:prstGeom>
              <a:noFill/>
              <a:ln w="19050">
                <a:solidFill>
                  <a:srgbClr val="000000"/>
                </a:solidFill>
                <a:round/>
                <a:headEnd/>
                <a:tailEnd/>
              </a:ln>
            </p:spPr>
            <p:txBody>
              <a:bodyPr lIns="0" tIns="0" rIns="0" bIns="0"/>
              <a:lstStyle/>
              <a:p>
                <a:endParaRPr lang="en-US" dirty="0"/>
              </a:p>
            </p:txBody>
          </p:sp>
          <p:sp>
            <p:nvSpPr>
              <p:cNvPr id="25647" name="Freeform 60"/>
              <p:cNvSpPr>
                <a:spLocks/>
              </p:cNvSpPr>
              <p:nvPr/>
            </p:nvSpPr>
            <p:spPr bwMode="auto">
              <a:xfrm>
                <a:off x="3251" y="579"/>
                <a:ext cx="51" cy="24"/>
              </a:xfrm>
              <a:custGeom>
                <a:avLst/>
                <a:gdLst>
                  <a:gd name="T0" fmla="*/ 46 w 56"/>
                  <a:gd name="T1" fmla="*/ 10 h 28"/>
                  <a:gd name="T2" fmla="*/ 0 w 56"/>
                  <a:gd name="T3" fmla="*/ 0 h 28"/>
                  <a:gd name="T4" fmla="*/ 11 w 56"/>
                  <a:gd name="T5" fmla="*/ 10 h 28"/>
                  <a:gd name="T6" fmla="*/ 0 w 56"/>
                  <a:gd name="T7" fmla="*/ 20 h 28"/>
                  <a:gd name="T8" fmla="*/ 46 w 56"/>
                  <a:gd name="T9" fmla="*/ 10 h 28"/>
                  <a:gd name="T10" fmla="*/ 46 w 56"/>
                  <a:gd name="T11" fmla="*/ 10 h 28"/>
                  <a:gd name="T12" fmla="*/ 0 60000 65536"/>
                  <a:gd name="T13" fmla="*/ 0 60000 65536"/>
                  <a:gd name="T14" fmla="*/ 0 60000 65536"/>
                  <a:gd name="T15" fmla="*/ 0 60000 65536"/>
                  <a:gd name="T16" fmla="*/ 0 60000 65536"/>
                  <a:gd name="T17" fmla="*/ 0 60000 65536"/>
                  <a:gd name="T18" fmla="*/ 0 w 56"/>
                  <a:gd name="T19" fmla="*/ 0 h 28"/>
                  <a:gd name="T20" fmla="*/ 56 w 5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6" h="28">
                    <a:moveTo>
                      <a:pt x="55" y="14"/>
                    </a:moveTo>
                    <a:lnTo>
                      <a:pt x="0" y="0"/>
                    </a:lnTo>
                    <a:lnTo>
                      <a:pt x="13" y="14"/>
                    </a:lnTo>
                    <a:lnTo>
                      <a:pt x="0" y="27"/>
                    </a:lnTo>
                    <a:lnTo>
                      <a:pt x="55" y="14"/>
                    </a:lnTo>
                  </a:path>
                </a:pathLst>
              </a:custGeom>
              <a:solidFill>
                <a:srgbClr val="000000"/>
              </a:solidFill>
              <a:ln w="19050">
                <a:solidFill>
                  <a:srgbClr val="000000"/>
                </a:solidFill>
                <a:round/>
                <a:headEnd/>
                <a:tailEnd/>
              </a:ln>
            </p:spPr>
            <p:txBody>
              <a:bodyPr lIns="0" tIns="0" rIns="0" bIns="0"/>
              <a:lstStyle/>
              <a:p>
                <a:endParaRPr lang="en-US" dirty="0"/>
              </a:p>
            </p:txBody>
          </p:sp>
          <p:sp>
            <p:nvSpPr>
              <p:cNvPr id="25648" name="Line 61"/>
              <p:cNvSpPr>
                <a:spLocks noChangeShapeType="1"/>
              </p:cNvSpPr>
              <p:nvPr/>
            </p:nvSpPr>
            <p:spPr bwMode="auto">
              <a:xfrm>
                <a:off x="3539" y="582"/>
                <a:ext cx="70" cy="0"/>
              </a:xfrm>
              <a:prstGeom prst="line">
                <a:avLst/>
              </a:prstGeom>
              <a:noFill/>
              <a:ln w="19050">
                <a:solidFill>
                  <a:srgbClr val="000000"/>
                </a:solidFill>
                <a:round/>
                <a:headEnd/>
                <a:tailEnd/>
              </a:ln>
            </p:spPr>
            <p:txBody>
              <a:bodyPr lIns="0" tIns="0" rIns="0" bIns="0"/>
              <a:lstStyle/>
              <a:p>
                <a:endParaRPr lang="en-US" dirty="0"/>
              </a:p>
            </p:txBody>
          </p:sp>
          <p:sp>
            <p:nvSpPr>
              <p:cNvPr id="25649" name="Freeform 62"/>
              <p:cNvSpPr>
                <a:spLocks/>
              </p:cNvSpPr>
              <p:nvPr/>
            </p:nvSpPr>
            <p:spPr bwMode="auto">
              <a:xfrm>
                <a:off x="3413" y="698"/>
                <a:ext cx="23" cy="46"/>
              </a:xfrm>
              <a:custGeom>
                <a:avLst/>
                <a:gdLst>
                  <a:gd name="T0" fmla="*/ 11 w 26"/>
                  <a:gd name="T1" fmla="*/ 0 h 52"/>
                  <a:gd name="T2" fmla="*/ 0 w 26"/>
                  <a:gd name="T3" fmla="*/ 40 h 52"/>
                  <a:gd name="T4" fmla="*/ 11 w 26"/>
                  <a:gd name="T5" fmla="*/ 31 h 52"/>
                  <a:gd name="T6" fmla="*/ 19 w 26"/>
                  <a:gd name="T7" fmla="*/ 40 h 52"/>
                  <a:gd name="T8" fmla="*/ 11 w 26"/>
                  <a:gd name="T9" fmla="*/ 0 h 52"/>
                  <a:gd name="T10" fmla="*/ 11 w 26"/>
                  <a:gd name="T11" fmla="*/ 0 h 52"/>
                  <a:gd name="T12" fmla="*/ 0 60000 65536"/>
                  <a:gd name="T13" fmla="*/ 0 60000 65536"/>
                  <a:gd name="T14" fmla="*/ 0 60000 65536"/>
                  <a:gd name="T15" fmla="*/ 0 60000 65536"/>
                  <a:gd name="T16" fmla="*/ 0 60000 65536"/>
                  <a:gd name="T17" fmla="*/ 0 60000 65536"/>
                  <a:gd name="T18" fmla="*/ 0 w 26"/>
                  <a:gd name="T19" fmla="*/ 0 h 52"/>
                  <a:gd name="T20" fmla="*/ 26 w 2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6" h="52">
                    <a:moveTo>
                      <a:pt x="13" y="0"/>
                    </a:moveTo>
                    <a:lnTo>
                      <a:pt x="0" y="51"/>
                    </a:lnTo>
                    <a:lnTo>
                      <a:pt x="13" y="39"/>
                    </a:lnTo>
                    <a:lnTo>
                      <a:pt x="25" y="51"/>
                    </a:lnTo>
                    <a:lnTo>
                      <a:pt x="13" y="0"/>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10" name="Group 63"/>
              <p:cNvGrpSpPr>
                <a:grpSpLocks/>
              </p:cNvGrpSpPr>
              <p:nvPr/>
            </p:nvGrpSpPr>
            <p:grpSpPr bwMode="auto">
              <a:xfrm>
                <a:off x="4178" y="364"/>
                <a:ext cx="244" cy="382"/>
                <a:chOff x="3981" y="995"/>
                <a:chExt cx="269" cy="433"/>
              </a:xfrm>
            </p:grpSpPr>
            <p:sp>
              <p:nvSpPr>
                <p:cNvPr id="25660" name="Freeform 64"/>
                <p:cNvSpPr>
                  <a:spLocks/>
                </p:cNvSpPr>
                <p:nvPr/>
              </p:nvSpPr>
              <p:spPr bwMode="auto">
                <a:xfrm>
                  <a:off x="3981" y="1086"/>
                  <a:ext cx="269" cy="269"/>
                </a:xfrm>
                <a:custGeom>
                  <a:avLst/>
                  <a:gdLst>
                    <a:gd name="T0" fmla="*/ 268 w 269"/>
                    <a:gd name="T1" fmla="*/ 0 h 269"/>
                    <a:gd name="T2" fmla="*/ 268 w 269"/>
                    <a:gd name="T3" fmla="*/ 268 h 269"/>
                    <a:gd name="T4" fmla="*/ 0 w 269"/>
                    <a:gd name="T5" fmla="*/ 268 h 269"/>
                    <a:gd name="T6" fmla="*/ 0 w 269"/>
                    <a:gd name="T7" fmla="*/ 0 h 269"/>
                    <a:gd name="T8" fmla="*/ 268 w 269"/>
                    <a:gd name="T9" fmla="*/ 0 h 269"/>
                    <a:gd name="T10" fmla="*/ 0 60000 65536"/>
                    <a:gd name="T11" fmla="*/ 0 60000 65536"/>
                    <a:gd name="T12" fmla="*/ 0 60000 65536"/>
                    <a:gd name="T13" fmla="*/ 0 60000 65536"/>
                    <a:gd name="T14" fmla="*/ 0 60000 65536"/>
                    <a:gd name="T15" fmla="*/ 0 w 269"/>
                    <a:gd name="T16" fmla="*/ 0 h 269"/>
                    <a:gd name="T17" fmla="*/ 269 w 269"/>
                    <a:gd name="T18" fmla="*/ 269 h 269"/>
                  </a:gdLst>
                  <a:ahLst/>
                  <a:cxnLst>
                    <a:cxn ang="T10">
                      <a:pos x="T0" y="T1"/>
                    </a:cxn>
                    <a:cxn ang="T11">
                      <a:pos x="T2" y="T3"/>
                    </a:cxn>
                    <a:cxn ang="T12">
                      <a:pos x="T4" y="T5"/>
                    </a:cxn>
                    <a:cxn ang="T13">
                      <a:pos x="T6" y="T7"/>
                    </a:cxn>
                    <a:cxn ang="T14">
                      <a:pos x="T8" y="T9"/>
                    </a:cxn>
                  </a:cxnLst>
                  <a:rect l="T15" t="T16" r="T17" b="T18"/>
                  <a:pathLst>
                    <a:path w="269" h="269">
                      <a:moveTo>
                        <a:pt x="268" y="0"/>
                      </a:moveTo>
                      <a:lnTo>
                        <a:pt x="268" y="268"/>
                      </a:lnTo>
                      <a:lnTo>
                        <a:pt x="0" y="268"/>
                      </a:lnTo>
                      <a:lnTo>
                        <a:pt x="0" y="0"/>
                      </a:lnTo>
                      <a:lnTo>
                        <a:pt x="268" y="0"/>
                      </a:lnTo>
                    </a:path>
                  </a:pathLst>
                </a:custGeom>
                <a:noFill/>
                <a:ln w="19050">
                  <a:solidFill>
                    <a:schemeClr val="tx1"/>
                  </a:solidFill>
                  <a:round/>
                  <a:headEnd/>
                  <a:tailEnd/>
                </a:ln>
              </p:spPr>
              <p:txBody>
                <a:bodyPr lIns="0" tIns="0" rIns="0" bIns="0"/>
                <a:lstStyle/>
                <a:p>
                  <a:endParaRPr lang="en-US" dirty="0"/>
                </a:p>
              </p:txBody>
            </p:sp>
            <p:sp>
              <p:nvSpPr>
                <p:cNvPr id="25661" name="Line 65"/>
                <p:cNvSpPr>
                  <a:spLocks noChangeShapeType="1"/>
                </p:cNvSpPr>
                <p:nvPr/>
              </p:nvSpPr>
              <p:spPr bwMode="auto">
                <a:xfrm flipV="1">
                  <a:off x="4076" y="1033"/>
                  <a:ext cx="96" cy="395"/>
                </a:xfrm>
                <a:prstGeom prst="line">
                  <a:avLst/>
                </a:prstGeom>
                <a:noFill/>
                <a:ln w="19050">
                  <a:solidFill>
                    <a:schemeClr val="tx1"/>
                  </a:solidFill>
                  <a:round/>
                  <a:headEnd/>
                  <a:tailEnd/>
                </a:ln>
              </p:spPr>
              <p:txBody>
                <a:bodyPr lIns="0" tIns="0" rIns="0" bIns="0"/>
                <a:lstStyle/>
                <a:p>
                  <a:endParaRPr lang="en-US" dirty="0"/>
                </a:p>
              </p:txBody>
            </p:sp>
            <p:sp>
              <p:nvSpPr>
                <p:cNvPr id="25662" name="Freeform 66"/>
                <p:cNvSpPr>
                  <a:spLocks/>
                </p:cNvSpPr>
                <p:nvPr/>
              </p:nvSpPr>
              <p:spPr bwMode="auto">
                <a:xfrm>
                  <a:off x="4158" y="995"/>
                  <a:ext cx="25" cy="54"/>
                </a:xfrm>
                <a:custGeom>
                  <a:avLst/>
                  <a:gdLst>
                    <a:gd name="T0" fmla="*/ 24 w 25"/>
                    <a:gd name="T1" fmla="*/ 0 h 54"/>
                    <a:gd name="T2" fmla="*/ 0 w 25"/>
                    <a:gd name="T3" fmla="*/ 47 h 54"/>
                    <a:gd name="T4" fmla="*/ 14 w 25"/>
                    <a:gd name="T5" fmla="*/ 38 h 54"/>
                    <a:gd name="T6" fmla="*/ 24 w 25"/>
                    <a:gd name="T7" fmla="*/ 53 h 54"/>
                    <a:gd name="T8" fmla="*/ 24 w 25"/>
                    <a:gd name="T9" fmla="*/ 0 h 54"/>
                    <a:gd name="T10" fmla="*/ 24 w 25"/>
                    <a:gd name="T11" fmla="*/ 0 h 54"/>
                    <a:gd name="T12" fmla="*/ 0 60000 65536"/>
                    <a:gd name="T13" fmla="*/ 0 60000 65536"/>
                    <a:gd name="T14" fmla="*/ 0 60000 65536"/>
                    <a:gd name="T15" fmla="*/ 0 60000 65536"/>
                    <a:gd name="T16" fmla="*/ 0 60000 65536"/>
                    <a:gd name="T17" fmla="*/ 0 60000 65536"/>
                    <a:gd name="T18" fmla="*/ 0 w 25"/>
                    <a:gd name="T19" fmla="*/ 0 h 54"/>
                    <a:gd name="T20" fmla="*/ 25 w 25"/>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5" h="54">
                      <a:moveTo>
                        <a:pt x="24" y="0"/>
                      </a:moveTo>
                      <a:lnTo>
                        <a:pt x="0" y="47"/>
                      </a:lnTo>
                      <a:lnTo>
                        <a:pt x="14" y="38"/>
                      </a:lnTo>
                      <a:lnTo>
                        <a:pt x="24" y="53"/>
                      </a:lnTo>
                      <a:lnTo>
                        <a:pt x="24" y="0"/>
                      </a:lnTo>
                    </a:path>
                  </a:pathLst>
                </a:custGeom>
                <a:solidFill>
                  <a:srgbClr val="000000"/>
                </a:solidFill>
                <a:ln w="19050">
                  <a:solidFill>
                    <a:schemeClr val="tx1"/>
                  </a:solidFill>
                  <a:round/>
                  <a:headEnd/>
                  <a:tailEnd/>
                </a:ln>
              </p:spPr>
              <p:txBody>
                <a:bodyPr lIns="0" tIns="0" rIns="0" bIns="0"/>
                <a:lstStyle/>
                <a:p>
                  <a:endParaRPr lang="en-US" dirty="0"/>
                </a:p>
              </p:txBody>
            </p:sp>
          </p:grpSp>
          <p:sp>
            <p:nvSpPr>
              <p:cNvPr id="25651" name="Freeform 67"/>
              <p:cNvSpPr>
                <a:spLocks/>
              </p:cNvSpPr>
              <p:nvPr/>
            </p:nvSpPr>
            <p:spPr bwMode="auto">
              <a:xfrm>
                <a:off x="4128" y="569"/>
                <a:ext cx="51" cy="23"/>
              </a:xfrm>
              <a:custGeom>
                <a:avLst/>
                <a:gdLst>
                  <a:gd name="T0" fmla="*/ 46 w 56"/>
                  <a:gd name="T1" fmla="*/ 10 h 26"/>
                  <a:gd name="T2" fmla="*/ 0 w 56"/>
                  <a:gd name="T3" fmla="*/ 0 h 26"/>
                  <a:gd name="T4" fmla="*/ 10 w 56"/>
                  <a:gd name="T5" fmla="*/ 10 h 26"/>
                  <a:gd name="T6" fmla="*/ 0 w 56"/>
                  <a:gd name="T7" fmla="*/ 19 h 26"/>
                  <a:gd name="T8" fmla="*/ 46 w 56"/>
                  <a:gd name="T9" fmla="*/ 10 h 26"/>
                  <a:gd name="T10" fmla="*/ 46 w 56"/>
                  <a:gd name="T11" fmla="*/ 10 h 26"/>
                  <a:gd name="T12" fmla="*/ 0 60000 65536"/>
                  <a:gd name="T13" fmla="*/ 0 60000 65536"/>
                  <a:gd name="T14" fmla="*/ 0 60000 65536"/>
                  <a:gd name="T15" fmla="*/ 0 60000 65536"/>
                  <a:gd name="T16" fmla="*/ 0 60000 65536"/>
                  <a:gd name="T17" fmla="*/ 0 60000 65536"/>
                  <a:gd name="T18" fmla="*/ 0 w 56"/>
                  <a:gd name="T19" fmla="*/ 0 h 26"/>
                  <a:gd name="T20" fmla="*/ 56 w 56"/>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6" h="26">
                    <a:moveTo>
                      <a:pt x="55" y="12"/>
                    </a:moveTo>
                    <a:lnTo>
                      <a:pt x="0" y="0"/>
                    </a:lnTo>
                    <a:lnTo>
                      <a:pt x="12" y="12"/>
                    </a:lnTo>
                    <a:lnTo>
                      <a:pt x="0" y="25"/>
                    </a:lnTo>
                    <a:lnTo>
                      <a:pt x="55"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11" name="Group 68"/>
              <p:cNvGrpSpPr>
                <a:grpSpLocks/>
              </p:cNvGrpSpPr>
              <p:nvPr/>
            </p:nvGrpSpPr>
            <p:grpSpPr bwMode="auto">
              <a:xfrm>
                <a:off x="3648" y="363"/>
                <a:ext cx="262" cy="381"/>
                <a:chOff x="3398" y="993"/>
                <a:chExt cx="288" cy="432"/>
              </a:xfrm>
            </p:grpSpPr>
            <p:sp>
              <p:nvSpPr>
                <p:cNvPr id="25657" name="Freeform 69"/>
                <p:cNvSpPr>
                  <a:spLocks/>
                </p:cNvSpPr>
                <p:nvPr/>
              </p:nvSpPr>
              <p:spPr bwMode="auto">
                <a:xfrm>
                  <a:off x="3398" y="1086"/>
                  <a:ext cx="288" cy="288"/>
                </a:xfrm>
                <a:custGeom>
                  <a:avLst/>
                  <a:gdLst>
                    <a:gd name="T0" fmla="*/ 0 w 288"/>
                    <a:gd name="T1" fmla="*/ 0 h 288"/>
                    <a:gd name="T2" fmla="*/ 0 w 288"/>
                    <a:gd name="T3" fmla="*/ 287 h 288"/>
                    <a:gd name="T4" fmla="*/ 287 w 288"/>
                    <a:gd name="T5" fmla="*/ 144 h 288"/>
                    <a:gd name="T6" fmla="*/ 0 w 288"/>
                    <a:gd name="T7" fmla="*/ 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0"/>
                      </a:moveTo>
                      <a:lnTo>
                        <a:pt x="0" y="287"/>
                      </a:lnTo>
                      <a:lnTo>
                        <a:pt x="287" y="144"/>
                      </a:lnTo>
                      <a:lnTo>
                        <a:pt x="0" y="0"/>
                      </a:lnTo>
                    </a:path>
                  </a:pathLst>
                </a:custGeom>
                <a:noFill/>
                <a:ln w="19050">
                  <a:solidFill>
                    <a:srgbClr val="000000"/>
                  </a:solidFill>
                  <a:round/>
                  <a:headEnd/>
                  <a:tailEnd/>
                </a:ln>
              </p:spPr>
              <p:txBody>
                <a:bodyPr lIns="0" tIns="0" rIns="0" bIns="0"/>
                <a:lstStyle/>
                <a:p>
                  <a:endParaRPr lang="en-US" dirty="0"/>
                </a:p>
              </p:txBody>
            </p:sp>
            <p:sp>
              <p:nvSpPr>
                <p:cNvPr id="25658" name="Line 70"/>
                <p:cNvSpPr>
                  <a:spLocks noChangeShapeType="1"/>
                </p:cNvSpPr>
                <p:nvPr/>
              </p:nvSpPr>
              <p:spPr bwMode="auto">
                <a:xfrm flipV="1">
                  <a:off x="3460" y="1031"/>
                  <a:ext cx="95" cy="394"/>
                </a:xfrm>
                <a:prstGeom prst="line">
                  <a:avLst/>
                </a:prstGeom>
                <a:noFill/>
                <a:ln w="19050">
                  <a:solidFill>
                    <a:srgbClr val="000000"/>
                  </a:solidFill>
                  <a:round/>
                  <a:headEnd/>
                  <a:tailEnd/>
                </a:ln>
              </p:spPr>
              <p:txBody>
                <a:bodyPr lIns="0" tIns="0" rIns="0" bIns="0"/>
                <a:lstStyle/>
                <a:p>
                  <a:endParaRPr lang="en-US" dirty="0"/>
                </a:p>
              </p:txBody>
            </p:sp>
            <p:sp>
              <p:nvSpPr>
                <p:cNvPr id="25659" name="Freeform 71"/>
                <p:cNvSpPr>
                  <a:spLocks/>
                </p:cNvSpPr>
                <p:nvPr/>
              </p:nvSpPr>
              <p:spPr bwMode="auto">
                <a:xfrm>
                  <a:off x="3540" y="993"/>
                  <a:ext cx="26" cy="54"/>
                </a:xfrm>
                <a:custGeom>
                  <a:avLst/>
                  <a:gdLst>
                    <a:gd name="T0" fmla="*/ 25 w 26"/>
                    <a:gd name="T1" fmla="*/ 0 h 54"/>
                    <a:gd name="T2" fmla="*/ 0 w 26"/>
                    <a:gd name="T3" fmla="*/ 47 h 54"/>
                    <a:gd name="T4" fmla="*/ 15 w 26"/>
                    <a:gd name="T5" fmla="*/ 38 h 54"/>
                    <a:gd name="T6" fmla="*/ 25 w 26"/>
                    <a:gd name="T7" fmla="*/ 53 h 54"/>
                    <a:gd name="T8" fmla="*/ 25 w 26"/>
                    <a:gd name="T9" fmla="*/ 0 h 54"/>
                    <a:gd name="T10" fmla="*/ 25 w 26"/>
                    <a:gd name="T11" fmla="*/ 0 h 54"/>
                    <a:gd name="T12" fmla="*/ 0 60000 65536"/>
                    <a:gd name="T13" fmla="*/ 0 60000 65536"/>
                    <a:gd name="T14" fmla="*/ 0 60000 65536"/>
                    <a:gd name="T15" fmla="*/ 0 60000 65536"/>
                    <a:gd name="T16" fmla="*/ 0 60000 65536"/>
                    <a:gd name="T17" fmla="*/ 0 60000 65536"/>
                    <a:gd name="T18" fmla="*/ 0 w 26"/>
                    <a:gd name="T19" fmla="*/ 0 h 54"/>
                    <a:gd name="T20" fmla="*/ 26 w 26"/>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6" h="54">
                      <a:moveTo>
                        <a:pt x="25" y="0"/>
                      </a:moveTo>
                      <a:lnTo>
                        <a:pt x="0" y="47"/>
                      </a:lnTo>
                      <a:lnTo>
                        <a:pt x="15" y="38"/>
                      </a:lnTo>
                      <a:lnTo>
                        <a:pt x="25" y="53"/>
                      </a:lnTo>
                      <a:lnTo>
                        <a:pt x="25" y="0"/>
                      </a:lnTo>
                    </a:path>
                  </a:pathLst>
                </a:custGeom>
                <a:solidFill>
                  <a:srgbClr val="000000"/>
                </a:solidFill>
                <a:ln w="19050">
                  <a:solidFill>
                    <a:srgbClr val="000000"/>
                  </a:solidFill>
                  <a:round/>
                  <a:headEnd/>
                  <a:tailEnd/>
                </a:ln>
              </p:spPr>
              <p:txBody>
                <a:bodyPr lIns="0" tIns="0" rIns="0" bIns="0"/>
                <a:lstStyle/>
                <a:p>
                  <a:endParaRPr lang="en-US" dirty="0"/>
                </a:p>
              </p:txBody>
            </p:sp>
          </p:grpSp>
          <p:sp>
            <p:nvSpPr>
              <p:cNvPr id="25653" name="Line 72"/>
              <p:cNvSpPr>
                <a:spLocks noChangeShapeType="1"/>
              </p:cNvSpPr>
              <p:nvPr/>
            </p:nvSpPr>
            <p:spPr bwMode="auto">
              <a:xfrm flipH="1">
                <a:off x="5328" y="528"/>
                <a:ext cx="96" cy="192"/>
              </a:xfrm>
              <a:prstGeom prst="line">
                <a:avLst/>
              </a:prstGeom>
              <a:noFill/>
              <a:ln w="12700">
                <a:solidFill>
                  <a:schemeClr val="tx2"/>
                </a:solidFill>
                <a:round/>
                <a:headEnd/>
                <a:tailEnd type="triangle" w="med" len="med"/>
              </a:ln>
            </p:spPr>
            <p:txBody>
              <a:bodyPr lIns="0" tIns="0" rIns="0" bIns="0">
                <a:spAutoFit/>
              </a:bodyPr>
              <a:lstStyle/>
              <a:p>
                <a:endParaRPr lang="en-US" dirty="0"/>
              </a:p>
            </p:txBody>
          </p:sp>
          <p:sp>
            <p:nvSpPr>
              <p:cNvPr id="25654" name="Line 73"/>
              <p:cNvSpPr>
                <a:spLocks noChangeShapeType="1"/>
              </p:cNvSpPr>
              <p:nvPr/>
            </p:nvSpPr>
            <p:spPr bwMode="auto">
              <a:xfrm>
                <a:off x="5143" y="864"/>
                <a:ext cx="144" cy="0"/>
              </a:xfrm>
              <a:prstGeom prst="line">
                <a:avLst/>
              </a:prstGeom>
              <a:noFill/>
              <a:ln w="9525">
                <a:solidFill>
                  <a:schemeClr val="tx2"/>
                </a:solidFill>
                <a:round/>
                <a:headEnd/>
                <a:tailEnd/>
              </a:ln>
            </p:spPr>
            <p:txBody>
              <a:bodyPr lIns="0" tIns="0" rIns="0" bIns="0">
                <a:spAutoFit/>
              </a:bodyPr>
              <a:lstStyle/>
              <a:p>
                <a:endParaRPr lang="en-US" dirty="0"/>
              </a:p>
            </p:txBody>
          </p:sp>
          <p:sp>
            <p:nvSpPr>
              <p:cNvPr id="25655" name="Line 74"/>
              <p:cNvSpPr>
                <a:spLocks noChangeShapeType="1"/>
              </p:cNvSpPr>
              <p:nvPr/>
            </p:nvSpPr>
            <p:spPr bwMode="auto">
              <a:xfrm>
                <a:off x="5287" y="864"/>
                <a:ext cx="48" cy="96"/>
              </a:xfrm>
              <a:prstGeom prst="line">
                <a:avLst/>
              </a:prstGeom>
              <a:noFill/>
              <a:ln w="9525">
                <a:solidFill>
                  <a:schemeClr val="tx2"/>
                </a:solidFill>
                <a:round/>
                <a:headEnd/>
                <a:tailEnd/>
              </a:ln>
            </p:spPr>
            <p:txBody>
              <a:bodyPr lIns="0" tIns="0" rIns="0" bIns="0">
                <a:spAutoFit/>
              </a:bodyPr>
              <a:lstStyle/>
              <a:p>
                <a:endParaRPr lang="en-US" dirty="0"/>
              </a:p>
            </p:txBody>
          </p:sp>
          <p:sp>
            <p:nvSpPr>
              <p:cNvPr id="25656" name="Line 75"/>
              <p:cNvSpPr>
                <a:spLocks noChangeShapeType="1"/>
              </p:cNvSpPr>
              <p:nvPr/>
            </p:nvSpPr>
            <p:spPr bwMode="auto">
              <a:xfrm flipV="1">
                <a:off x="5218" y="816"/>
                <a:ext cx="144" cy="144"/>
              </a:xfrm>
              <a:prstGeom prst="line">
                <a:avLst/>
              </a:prstGeom>
              <a:noFill/>
              <a:ln w="9525">
                <a:solidFill>
                  <a:schemeClr val="tx2"/>
                </a:solidFill>
                <a:round/>
                <a:headEnd/>
                <a:tailEnd type="triangle" w="med" len="med"/>
              </a:ln>
            </p:spPr>
            <p:txBody>
              <a:bodyPr lIns="0" tIns="0" rIns="0" bIns="0">
                <a:spAutoFit/>
              </a:bodyPr>
              <a:lstStyle/>
              <a:p>
                <a:endParaRPr lang="en-US" dirty="0"/>
              </a:p>
            </p:txBody>
          </p:sp>
        </p:grpSp>
        <p:sp>
          <p:nvSpPr>
            <p:cNvPr id="25609" name="Text Box 79"/>
            <p:cNvSpPr txBox="1">
              <a:spLocks noChangeArrowheads="1"/>
            </p:cNvSpPr>
            <p:nvPr/>
          </p:nvSpPr>
          <p:spPr bwMode="auto">
            <a:xfrm>
              <a:off x="4628" y="1392"/>
              <a:ext cx="977" cy="278"/>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b="1" dirty="0">
                  <a:solidFill>
                    <a:schemeClr val="tx2"/>
                  </a:solidFill>
                  <a:latin typeface="Agilent TT Cond" pitchFamily="34" charset="0"/>
                </a:rPr>
                <a:t>ADC, Display &amp; Video Processing</a:t>
              </a:r>
              <a:endParaRPr lang="en-US" sz="1800" b="1" dirty="0">
                <a:solidFill>
                  <a:schemeClr val="tx2"/>
                </a:solidFill>
                <a:latin typeface="Agilent TT Cond" pitchFamily="34" charset="0"/>
              </a:endParaRPr>
            </a:p>
          </p:txBody>
        </p:sp>
      </p:grpSp>
      <p:sp>
        <p:nvSpPr>
          <p:cNvPr id="81" name="Footer Placeholder 80"/>
          <p:cNvSpPr>
            <a:spLocks noGrp="1"/>
          </p:cNvSpPr>
          <p:nvPr>
            <p:ph type="ftr" sz="quarter" idx="10"/>
          </p:nvPr>
        </p:nvSpPr>
        <p:spPr/>
        <p:txBody>
          <a:bodyPr/>
          <a:lstStyle/>
          <a:p>
            <a:r>
              <a:rPr lang="en-US" dirty="0" smtClean="0"/>
              <a:t>Back to Basics Training</a:t>
            </a:r>
            <a:endParaRPr lang="en-US" dirty="0"/>
          </a:p>
        </p:txBody>
      </p:sp>
      <p:sp>
        <p:nvSpPr>
          <p:cNvPr id="82" name="Slide Number Placeholder 81"/>
          <p:cNvSpPr>
            <a:spLocks noGrp="1"/>
          </p:cNvSpPr>
          <p:nvPr>
            <p:ph type="sldNum" sz="quarter" idx="12"/>
          </p:nvPr>
        </p:nvSpPr>
        <p:spPr/>
        <p:txBody>
          <a:bodyPr/>
          <a:lstStyle/>
          <a:p>
            <a:fld id="{2D132F79-ACF3-4263-B52B-5972FA2CE406}" type="slidenum">
              <a:rPr lang="en-US" smtClean="0"/>
              <a:pPr/>
              <a:t>19</a:t>
            </a:fld>
            <a:endParaRPr lang="en-US" dirty="0"/>
          </a:p>
        </p:txBody>
      </p:sp>
      <p:pic>
        <p:nvPicPr>
          <p:cNvPr id="83" name="Picture 82" descr="Screen_0005.png"/>
          <p:cNvPicPr>
            <a:picLocks noChangeAspect="1"/>
          </p:cNvPicPr>
          <p:nvPr/>
        </p:nvPicPr>
        <p:blipFill>
          <a:blip r:embed="rId4" cstate="print"/>
          <a:stretch>
            <a:fillRect/>
          </a:stretch>
        </p:blipFill>
        <p:spPr>
          <a:xfrm>
            <a:off x="304801" y="1436436"/>
            <a:ext cx="4648199" cy="3954999"/>
          </a:xfrm>
          <a:prstGeom prst="rect">
            <a:avLst/>
          </a:prstGeom>
        </p:spPr>
      </p:pic>
      <p:graphicFrame>
        <p:nvGraphicFramePr>
          <p:cNvPr id="149505" name="Object 85"/>
          <p:cNvGraphicFramePr>
            <a:graphicFrameLocks noChangeAspect="1"/>
          </p:cNvGraphicFramePr>
          <p:nvPr/>
        </p:nvGraphicFramePr>
        <p:xfrm>
          <a:off x="5368498" y="1035268"/>
          <a:ext cx="376718" cy="243044"/>
        </p:xfrm>
        <a:graphic>
          <a:graphicData uri="http://schemas.openxmlformats.org/presentationml/2006/ole">
            <p:oleObj spid="_x0000_s149505" name="VISIO" r:id="rId5" imgW="946440" imgH="644400" progId="">
              <p:embed/>
            </p:oleObj>
          </a:graphicData>
        </a:graphic>
      </p:graphicFrame>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8600" y="76200"/>
            <a:ext cx="8915400" cy="625475"/>
          </a:xfrm>
        </p:spPr>
        <p:txBody>
          <a:bodyPr/>
          <a:lstStyle/>
          <a:p>
            <a:r>
              <a:rPr lang="en-US" dirty="0" smtClean="0"/>
              <a:t>Agenda</a:t>
            </a:r>
          </a:p>
        </p:txBody>
      </p:sp>
      <p:sp>
        <p:nvSpPr>
          <p:cNvPr id="12291" name="Rectangle 3"/>
          <p:cNvSpPr>
            <a:spLocks noGrp="1" noChangeArrowheads="1"/>
          </p:cNvSpPr>
          <p:nvPr>
            <p:ph idx="1"/>
          </p:nvPr>
        </p:nvSpPr>
        <p:spPr>
          <a:xfrm>
            <a:off x="990600" y="1143000"/>
            <a:ext cx="7591424" cy="4200525"/>
          </a:xfrm>
        </p:spPr>
        <p:txBody>
          <a:bodyPr>
            <a:normAutofit fontScale="92500" lnSpcReduction="20000"/>
          </a:bodyPr>
          <a:lstStyle/>
          <a:p>
            <a:r>
              <a:rPr lang="en-US" sz="2600" dirty="0" smtClean="0">
                <a:solidFill>
                  <a:srgbClr val="0000FF"/>
                </a:solidFill>
              </a:rPr>
              <a:t>Introduction</a:t>
            </a:r>
          </a:p>
          <a:p>
            <a:r>
              <a:rPr lang="en-US" sz="2600" dirty="0" smtClean="0">
                <a:solidFill>
                  <a:srgbClr val="0000FF"/>
                </a:solidFill>
              </a:rPr>
              <a:t>Overview</a:t>
            </a:r>
            <a:r>
              <a:rPr lang="en-US" dirty="0" smtClean="0">
                <a:solidFill>
                  <a:srgbClr val="0000FF"/>
                </a:solidFill>
              </a:rPr>
              <a:t>:</a:t>
            </a:r>
          </a:p>
          <a:p>
            <a:pPr lvl="3"/>
            <a:r>
              <a:rPr lang="en-US" dirty="0" smtClean="0">
                <a:solidFill>
                  <a:srgbClr val="0000FF"/>
                </a:solidFill>
              </a:rPr>
              <a:t>What is Spectrum and Signal Analysis?</a:t>
            </a:r>
          </a:p>
          <a:p>
            <a:pPr lvl="3"/>
            <a:r>
              <a:rPr lang="en-US" dirty="0" smtClean="0">
                <a:solidFill>
                  <a:srgbClr val="0000FF"/>
                </a:solidFill>
              </a:rPr>
              <a:t>What Measurements are available?</a:t>
            </a:r>
          </a:p>
          <a:p>
            <a:r>
              <a:rPr lang="en-US" sz="2600" dirty="0" smtClean="0"/>
              <a:t>Theory of Operation</a:t>
            </a:r>
          </a:p>
          <a:p>
            <a:r>
              <a:rPr lang="en-US" sz="2600" dirty="0" smtClean="0"/>
              <a:t>Specifications</a:t>
            </a:r>
          </a:p>
          <a:p>
            <a:r>
              <a:rPr lang="en-US" sz="2600" dirty="0" smtClean="0"/>
              <a:t>Modern Signal Analyzer Designs &amp; Capabilities</a:t>
            </a:r>
          </a:p>
          <a:p>
            <a:pPr lvl="3"/>
            <a:r>
              <a:rPr lang="en-US" dirty="0" smtClean="0"/>
              <a:t>Wide Bandwidth Vector Measurements</a:t>
            </a:r>
          </a:p>
          <a:p>
            <a:r>
              <a:rPr lang="en-US" sz="2600" dirty="0" smtClean="0"/>
              <a:t>Wrap-up</a:t>
            </a:r>
          </a:p>
          <a:p>
            <a:r>
              <a:rPr lang="en-US" sz="2600" dirty="0" smtClean="0"/>
              <a:t>Appendix</a:t>
            </a:r>
          </a:p>
        </p:txBody>
      </p:sp>
      <p:sp>
        <p:nvSpPr>
          <p:cNvPr id="6" name="Footer Placeholder 5"/>
          <p:cNvSpPr>
            <a:spLocks noGrp="1"/>
          </p:cNvSpPr>
          <p:nvPr>
            <p:ph type="ftr" sz="quarter" idx="10"/>
          </p:nvPr>
        </p:nvSpPr>
        <p:spPr/>
        <p:txBody>
          <a:bodyPr/>
          <a:lstStyle/>
          <a:p>
            <a:r>
              <a:rPr lang="en-US" dirty="0" smtClean="0"/>
              <a:t>Back to Basics Training</a:t>
            </a:r>
            <a:endParaRPr lang="en-US" dirty="0"/>
          </a:p>
        </p:txBody>
      </p:sp>
      <p:sp>
        <p:nvSpPr>
          <p:cNvPr id="5" name="Slide Number Placeholder 4"/>
          <p:cNvSpPr>
            <a:spLocks noGrp="1"/>
          </p:cNvSpPr>
          <p:nvPr>
            <p:ph type="sldNum" sz="quarter" idx="12"/>
          </p:nvPr>
        </p:nvSpPr>
        <p:spPr/>
        <p:txBody>
          <a:bodyPr/>
          <a:lstStyle/>
          <a:p>
            <a:fld id="{2D132F79-ACF3-4263-B52B-5972FA2CE406}"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AutoShape 2"/>
          <p:cNvSpPr>
            <a:spLocks noChangeArrowheads="1"/>
          </p:cNvSpPr>
          <p:nvPr/>
        </p:nvSpPr>
        <p:spPr bwMode="auto">
          <a:xfrm flipV="1">
            <a:off x="3895725" y="914400"/>
            <a:ext cx="4867275" cy="2627313"/>
          </a:xfrm>
          <a:prstGeom prst="roundRect">
            <a:avLst>
              <a:gd name="adj" fmla="val 0"/>
            </a:avLst>
          </a:prstGeom>
          <a:solidFill>
            <a:schemeClr val="accent2"/>
          </a:solidFill>
          <a:ln w="19050">
            <a:solidFill>
              <a:schemeClr val="accent2"/>
            </a:solidFill>
            <a:round/>
            <a:headEnd/>
            <a:tailEnd/>
          </a:ln>
        </p:spPr>
        <p:txBody>
          <a:bodyPr wrap="none" anchor="ctr"/>
          <a:lstStyle/>
          <a:p>
            <a:endParaRPr lang="en-US" dirty="0"/>
          </a:p>
        </p:txBody>
      </p:sp>
      <p:sp>
        <p:nvSpPr>
          <p:cNvPr id="4100" name="AutoShape 3"/>
          <p:cNvSpPr>
            <a:spLocks noChangeArrowheads="1"/>
          </p:cNvSpPr>
          <p:nvPr/>
        </p:nvSpPr>
        <p:spPr bwMode="auto">
          <a:xfrm flipV="1">
            <a:off x="3786188" y="950912"/>
            <a:ext cx="4911725" cy="2630488"/>
          </a:xfrm>
          <a:prstGeom prst="roundRect">
            <a:avLst>
              <a:gd name="adj" fmla="val 0"/>
            </a:avLst>
          </a:prstGeom>
          <a:solidFill>
            <a:srgbClr val="FFFFFF"/>
          </a:solidFill>
          <a:ln w="31750">
            <a:solidFill>
              <a:schemeClr val="accent2"/>
            </a:solidFill>
            <a:round/>
            <a:headEnd/>
            <a:tailEnd/>
          </a:ln>
        </p:spPr>
        <p:txBody>
          <a:bodyPr wrap="none" anchor="ctr"/>
          <a:lstStyle/>
          <a:p>
            <a:endParaRPr lang="en-US" dirty="0"/>
          </a:p>
        </p:txBody>
      </p:sp>
      <p:sp>
        <p:nvSpPr>
          <p:cNvPr id="4101" name="Freeform 4"/>
          <p:cNvSpPr>
            <a:spLocks/>
          </p:cNvSpPr>
          <p:nvPr/>
        </p:nvSpPr>
        <p:spPr bwMode="auto">
          <a:xfrm>
            <a:off x="3857625" y="1358900"/>
            <a:ext cx="101600" cy="196850"/>
          </a:xfrm>
          <a:custGeom>
            <a:avLst/>
            <a:gdLst>
              <a:gd name="T0" fmla="*/ 0 w 70"/>
              <a:gd name="T1" fmla="*/ 0 h 140"/>
              <a:gd name="T2" fmla="*/ 145359102 w 70"/>
              <a:gd name="T3" fmla="*/ 136415628 h 140"/>
              <a:gd name="T4" fmla="*/ 0 w 70"/>
              <a:gd name="T5" fmla="*/ 274808192 h 140"/>
              <a:gd name="T6" fmla="*/ 0 60000 65536"/>
              <a:gd name="T7" fmla="*/ 0 60000 65536"/>
              <a:gd name="T8" fmla="*/ 0 60000 65536"/>
              <a:gd name="T9" fmla="*/ 0 w 70"/>
              <a:gd name="T10" fmla="*/ 0 h 140"/>
              <a:gd name="T11" fmla="*/ 70 w 70"/>
              <a:gd name="T12" fmla="*/ 140 h 140"/>
            </a:gdLst>
            <a:ahLst/>
            <a:cxnLst>
              <a:cxn ang="T6">
                <a:pos x="T0" y="T1"/>
              </a:cxn>
              <a:cxn ang="T7">
                <a:pos x="T2" y="T3"/>
              </a:cxn>
              <a:cxn ang="T8">
                <a:pos x="T4" y="T5"/>
              </a:cxn>
            </a:cxnLst>
            <a:rect l="T9" t="T10" r="T11" b="T12"/>
            <a:pathLst>
              <a:path w="70" h="140">
                <a:moveTo>
                  <a:pt x="0" y="0"/>
                </a:moveTo>
                <a:lnTo>
                  <a:pt x="69" y="69"/>
                </a:lnTo>
                <a:lnTo>
                  <a:pt x="0" y="139"/>
                </a:lnTo>
              </a:path>
            </a:pathLst>
          </a:custGeom>
          <a:noFill/>
          <a:ln w="19050">
            <a:solidFill>
              <a:srgbClr val="000000"/>
            </a:solidFill>
            <a:round/>
            <a:headEnd/>
            <a:tailEnd/>
          </a:ln>
        </p:spPr>
        <p:txBody>
          <a:bodyPr/>
          <a:lstStyle/>
          <a:p>
            <a:endParaRPr lang="en-US" dirty="0"/>
          </a:p>
        </p:txBody>
      </p:sp>
      <p:sp>
        <p:nvSpPr>
          <p:cNvPr id="4102" name="Line 5"/>
          <p:cNvSpPr>
            <a:spLocks noChangeShapeType="1"/>
          </p:cNvSpPr>
          <p:nvPr/>
        </p:nvSpPr>
        <p:spPr bwMode="auto">
          <a:xfrm>
            <a:off x="3957638" y="1455738"/>
            <a:ext cx="515937" cy="0"/>
          </a:xfrm>
          <a:prstGeom prst="line">
            <a:avLst/>
          </a:prstGeom>
          <a:noFill/>
          <a:ln w="19050">
            <a:solidFill>
              <a:srgbClr val="000000"/>
            </a:solidFill>
            <a:round/>
            <a:headEnd/>
            <a:tailEnd/>
          </a:ln>
        </p:spPr>
        <p:txBody>
          <a:bodyPr wrap="none" anchor="ctr"/>
          <a:lstStyle/>
          <a:p>
            <a:endParaRPr lang="en-US" dirty="0"/>
          </a:p>
        </p:txBody>
      </p:sp>
      <p:sp>
        <p:nvSpPr>
          <p:cNvPr id="4103" name="Freeform 6"/>
          <p:cNvSpPr>
            <a:spLocks/>
          </p:cNvSpPr>
          <p:nvPr/>
        </p:nvSpPr>
        <p:spPr bwMode="auto">
          <a:xfrm>
            <a:off x="4456113" y="1439863"/>
            <a:ext cx="73025" cy="34925"/>
          </a:xfrm>
          <a:custGeom>
            <a:avLst/>
            <a:gdLst>
              <a:gd name="T0" fmla="*/ 102511364 w 51"/>
              <a:gd name="T1" fmla="*/ 23419312 h 25"/>
              <a:gd name="T2" fmla="*/ 0 w 51"/>
              <a:gd name="T3" fmla="*/ 0 h 25"/>
              <a:gd name="T4" fmla="*/ 26652696 w 51"/>
              <a:gd name="T5" fmla="*/ 23419312 h 25"/>
              <a:gd name="T6" fmla="*/ 0 w 51"/>
              <a:gd name="T7" fmla="*/ 46838624 h 25"/>
              <a:gd name="T8" fmla="*/ 102511364 w 51"/>
              <a:gd name="T9" fmla="*/ 23419312 h 25"/>
              <a:gd name="T10" fmla="*/ 102511364 w 51"/>
              <a:gd name="T11" fmla="*/ 23419312 h 25"/>
              <a:gd name="T12" fmla="*/ 0 60000 65536"/>
              <a:gd name="T13" fmla="*/ 0 60000 65536"/>
              <a:gd name="T14" fmla="*/ 0 60000 65536"/>
              <a:gd name="T15" fmla="*/ 0 60000 65536"/>
              <a:gd name="T16" fmla="*/ 0 60000 65536"/>
              <a:gd name="T17" fmla="*/ 0 60000 65536"/>
              <a:gd name="T18" fmla="*/ 0 w 51"/>
              <a:gd name="T19" fmla="*/ 0 h 25"/>
              <a:gd name="T20" fmla="*/ 51 w 51"/>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51" h="25">
                <a:moveTo>
                  <a:pt x="50" y="12"/>
                </a:moveTo>
                <a:lnTo>
                  <a:pt x="0" y="0"/>
                </a:lnTo>
                <a:lnTo>
                  <a:pt x="13" y="12"/>
                </a:lnTo>
                <a:lnTo>
                  <a:pt x="0" y="24"/>
                </a:lnTo>
                <a:lnTo>
                  <a:pt x="50" y="12"/>
                </a:lnTo>
              </a:path>
            </a:pathLst>
          </a:custGeom>
          <a:solidFill>
            <a:srgbClr val="000000"/>
          </a:solidFill>
          <a:ln w="19050">
            <a:solidFill>
              <a:srgbClr val="000000"/>
            </a:solidFill>
            <a:round/>
            <a:headEnd/>
            <a:tailEnd/>
          </a:ln>
        </p:spPr>
        <p:txBody>
          <a:bodyPr/>
          <a:lstStyle/>
          <a:p>
            <a:endParaRPr lang="en-US" dirty="0"/>
          </a:p>
        </p:txBody>
      </p:sp>
      <p:grpSp>
        <p:nvGrpSpPr>
          <p:cNvPr id="2" name="Group 7"/>
          <p:cNvGrpSpPr>
            <a:grpSpLocks/>
          </p:cNvGrpSpPr>
          <p:nvPr/>
        </p:nvGrpSpPr>
        <p:grpSpPr bwMode="auto">
          <a:xfrm>
            <a:off x="5124450" y="2033588"/>
            <a:ext cx="347663" cy="341312"/>
            <a:chOff x="3042" y="1820"/>
            <a:chExt cx="240" cy="244"/>
          </a:xfrm>
        </p:grpSpPr>
        <p:sp>
          <p:nvSpPr>
            <p:cNvPr id="4261" name="Freeform 8"/>
            <p:cNvSpPr>
              <a:spLocks/>
            </p:cNvSpPr>
            <p:nvPr/>
          </p:nvSpPr>
          <p:spPr bwMode="auto">
            <a:xfrm>
              <a:off x="3042" y="1820"/>
              <a:ext cx="240" cy="244"/>
            </a:xfrm>
            <a:custGeom>
              <a:avLst/>
              <a:gdLst>
                <a:gd name="T0" fmla="*/ 239 w 240"/>
                <a:gd name="T1" fmla="*/ 112 h 244"/>
                <a:gd name="T2" fmla="*/ 236 w 240"/>
                <a:gd name="T3" fmla="*/ 94 h 244"/>
                <a:gd name="T4" fmla="*/ 231 w 240"/>
                <a:gd name="T5" fmla="*/ 76 h 244"/>
                <a:gd name="T6" fmla="*/ 222 w 240"/>
                <a:gd name="T7" fmla="*/ 61 h 244"/>
                <a:gd name="T8" fmla="*/ 211 w 240"/>
                <a:gd name="T9" fmla="*/ 45 h 244"/>
                <a:gd name="T10" fmla="*/ 201 w 240"/>
                <a:gd name="T11" fmla="*/ 32 h 244"/>
                <a:gd name="T12" fmla="*/ 186 w 240"/>
                <a:gd name="T13" fmla="*/ 21 h 244"/>
                <a:gd name="T14" fmla="*/ 172 w 240"/>
                <a:gd name="T15" fmla="*/ 12 h 244"/>
                <a:gd name="T16" fmla="*/ 154 w 240"/>
                <a:gd name="T17" fmla="*/ 5 h 244"/>
                <a:gd name="T18" fmla="*/ 138 w 240"/>
                <a:gd name="T19" fmla="*/ 1 h 244"/>
                <a:gd name="T20" fmla="*/ 120 w 240"/>
                <a:gd name="T21" fmla="*/ 0 h 244"/>
                <a:gd name="T22" fmla="*/ 101 w 240"/>
                <a:gd name="T23" fmla="*/ 1 h 244"/>
                <a:gd name="T24" fmla="*/ 84 w 240"/>
                <a:gd name="T25" fmla="*/ 5 h 244"/>
                <a:gd name="T26" fmla="*/ 68 w 240"/>
                <a:gd name="T27" fmla="*/ 12 h 244"/>
                <a:gd name="T28" fmla="*/ 52 w 240"/>
                <a:gd name="T29" fmla="*/ 21 h 244"/>
                <a:gd name="T30" fmla="*/ 38 w 240"/>
                <a:gd name="T31" fmla="*/ 32 h 244"/>
                <a:gd name="T32" fmla="*/ 26 w 240"/>
                <a:gd name="T33" fmla="*/ 45 h 244"/>
                <a:gd name="T34" fmla="*/ 15 w 240"/>
                <a:gd name="T35" fmla="*/ 61 h 244"/>
                <a:gd name="T36" fmla="*/ 8 w 240"/>
                <a:gd name="T37" fmla="*/ 76 h 244"/>
                <a:gd name="T38" fmla="*/ 2 w 240"/>
                <a:gd name="T39" fmla="*/ 94 h 244"/>
                <a:gd name="T40" fmla="*/ 0 w 240"/>
                <a:gd name="T41" fmla="*/ 112 h 244"/>
                <a:gd name="T42" fmla="*/ 0 w 240"/>
                <a:gd name="T43" fmla="*/ 130 h 244"/>
                <a:gd name="T44" fmla="*/ 2 w 240"/>
                <a:gd name="T45" fmla="*/ 149 h 244"/>
                <a:gd name="T46" fmla="*/ 8 w 240"/>
                <a:gd name="T47" fmla="*/ 166 h 244"/>
                <a:gd name="T48" fmla="*/ 15 w 240"/>
                <a:gd name="T49" fmla="*/ 182 h 244"/>
                <a:gd name="T50" fmla="*/ 26 w 240"/>
                <a:gd name="T51" fmla="*/ 198 h 244"/>
                <a:gd name="T52" fmla="*/ 38 w 240"/>
                <a:gd name="T53" fmla="*/ 210 h 244"/>
                <a:gd name="T54" fmla="*/ 52 w 240"/>
                <a:gd name="T55" fmla="*/ 222 h 244"/>
                <a:gd name="T56" fmla="*/ 68 w 240"/>
                <a:gd name="T57" fmla="*/ 230 h 244"/>
                <a:gd name="T58" fmla="*/ 84 w 240"/>
                <a:gd name="T59" fmla="*/ 237 h 244"/>
                <a:gd name="T60" fmla="*/ 101 w 240"/>
                <a:gd name="T61" fmla="*/ 241 h 244"/>
                <a:gd name="T62" fmla="*/ 120 w 240"/>
                <a:gd name="T63" fmla="*/ 243 h 244"/>
                <a:gd name="T64" fmla="*/ 138 w 240"/>
                <a:gd name="T65" fmla="*/ 241 h 244"/>
                <a:gd name="T66" fmla="*/ 154 w 240"/>
                <a:gd name="T67" fmla="*/ 237 h 244"/>
                <a:gd name="T68" fmla="*/ 172 w 240"/>
                <a:gd name="T69" fmla="*/ 230 h 244"/>
                <a:gd name="T70" fmla="*/ 186 w 240"/>
                <a:gd name="T71" fmla="*/ 222 h 244"/>
                <a:gd name="T72" fmla="*/ 201 w 240"/>
                <a:gd name="T73" fmla="*/ 210 h 244"/>
                <a:gd name="T74" fmla="*/ 211 w 240"/>
                <a:gd name="T75" fmla="*/ 198 h 244"/>
                <a:gd name="T76" fmla="*/ 222 w 240"/>
                <a:gd name="T77" fmla="*/ 182 h 244"/>
                <a:gd name="T78" fmla="*/ 231 w 240"/>
                <a:gd name="T79" fmla="*/ 166 h 244"/>
                <a:gd name="T80" fmla="*/ 236 w 240"/>
                <a:gd name="T81" fmla="*/ 149 h 244"/>
                <a:gd name="T82" fmla="*/ 239 w 240"/>
                <a:gd name="T83" fmla="*/ 130 h 2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0"/>
                <a:gd name="T127" fmla="*/ 0 h 244"/>
                <a:gd name="T128" fmla="*/ 240 w 240"/>
                <a:gd name="T129" fmla="*/ 244 h 2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0" h="244">
                  <a:moveTo>
                    <a:pt x="239" y="122"/>
                  </a:moveTo>
                  <a:lnTo>
                    <a:pt x="239" y="112"/>
                  </a:lnTo>
                  <a:lnTo>
                    <a:pt x="238" y="104"/>
                  </a:lnTo>
                  <a:lnTo>
                    <a:pt x="236" y="94"/>
                  </a:lnTo>
                  <a:lnTo>
                    <a:pt x="234" y="84"/>
                  </a:lnTo>
                  <a:lnTo>
                    <a:pt x="231" y="76"/>
                  </a:lnTo>
                  <a:lnTo>
                    <a:pt x="228" y="69"/>
                  </a:lnTo>
                  <a:lnTo>
                    <a:pt x="222" y="61"/>
                  </a:lnTo>
                  <a:lnTo>
                    <a:pt x="218" y="52"/>
                  </a:lnTo>
                  <a:lnTo>
                    <a:pt x="211" y="45"/>
                  </a:lnTo>
                  <a:lnTo>
                    <a:pt x="207" y="39"/>
                  </a:lnTo>
                  <a:lnTo>
                    <a:pt x="201" y="32"/>
                  </a:lnTo>
                  <a:lnTo>
                    <a:pt x="194" y="26"/>
                  </a:lnTo>
                  <a:lnTo>
                    <a:pt x="186" y="21"/>
                  </a:lnTo>
                  <a:lnTo>
                    <a:pt x="180" y="16"/>
                  </a:lnTo>
                  <a:lnTo>
                    <a:pt x="172" y="12"/>
                  </a:lnTo>
                  <a:lnTo>
                    <a:pt x="163" y="8"/>
                  </a:lnTo>
                  <a:lnTo>
                    <a:pt x="154" y="5"/>
                  </a:lnTo>
                  <a:lnTo>
                    <a:pt x="146" y="2"/>
                  </a:lnTo>
                  <a:lnTo>
                    <a:pt x="138" y="1"/>
                  </a:lnTo>
                  <a:lnTo>
                    <a:pt x="127" y="0"/>
                  </a:lnTo>
                  <a:lnTo>
                    <a:pt x="120" y="0"/>
                  </a:lnTo>
                  <a:lnTo>
                    <a:pt x="111" y="0"/>
                  </a:lnTo>
                  <a:lnTo>
                    <a:pt x="101" y="1"/>
                  </a:lnTo>
                  <a:lnTo>
                    <a:pt x="93" y="2"/>
                  </a:lnTo>
                  <a:lnTo>
                    <a:pt x="84" y="5"/>
                  </a:lnTo>
                  <a:lnTo>
                    <a:pt x="75" y="8"/>
                  </a:lnTo>
                  <a:lnTo>
                    <a:pt x="68" y="12"/>
                  </a:lnTo>
                  <a:lnTo>
                    <a:pt x="59" y="16"/>
                  </a:lnTo>
                  <a:lnTo>
                    <a:pt x="52" y="21"/>
                  </a:lnTo>
                  <a:lnTo>
                    <a:pt x="46" y="26"/>
                  </a:lnTo>
                  <a:lnTo>
                    <a:pt x="38" y="32"/>
                  </a:lnTo>
                  <a:lnTo>
                    <a:pt x="32" y="39"/>
                  </a:lnTo>
                  <a:lnTo>
                    <a:pt x="26" y="45"/>
                  </a:lnTo>
                  <a:lnTo>
                    <a:pt x="22" y="52"/>
                  </a:lnTo>
                  <a:lnTo>
                    <a:pt x="15" y="61"/>
                  </a:lnTo>
                  <a:lnTo>
                    <a:pt x="10" y="69"/>
                  </a:lnTo>
                  <a:lnTo>
                    <a:pt x="8" y="76"/>
                  </a:lnTo>
                  <a:lnTo>
                    <a:pt x="5" y="84"/>
                  </a:lnTo>
                  <a:lnTo>
                    <a:pt x="2" y="94"/>
                  </a:lnTo>
                  <a:lnTo>
                    <a:pt x="0" y="104"/>
                  </a:lnTo>
                  <a:lnTo>
                    <a:pt x="0" y="112"/>
                  </a:lnTo>
                  <a:lnTo>
                    <a:pt x="0" y="122"/>
                  </a:lnTo>
                  <a:lnTo>
                    <a:pt x="0" y="130"/>
                  </a:lnTo>
                  <a:lnTo>
                    <a:pt x="0" y="139"/>
                  </a:lnTo>
                  <a:lnTo>
                    <a:pt x="2" y="149"/>
                  </a:lnTo>
                  <a:lnTo>
                    <a:pt x="5" y="157"/>
                  </a:lnTo>
                  <a:lnTo>
                    <a:pt x="8" y="166"/>
                  </a:lnTo>
                  <a:lnTo>
                    <a:pt x="10" y="174"/>
                  </a:lnTo>
                  <a:lnTo>
                    <a:pt x="15" y="182"/>
                  </a:lnTo>
                  <a:lnTo>
                    <a:pt x="22" y="190"/>
                  </a:lnTo>
                  <a:lnTo>
                    <a:pt x="26" y="198"/>
                  </a:lnTo>
                  <a:lnTo>
                    <a:pt x="32" y="204"/>
                  </a:lnTo>
                  <a:lnTo>
                    <a:pt x="38" y="210"/>
                  </a:lnTo>
                  <a:lnTo>
                    <a:pt x="46" y="216"/>
                  </a:lnTo>
                  <a:lnTo>
                    <a:pt x="52" y="222"/>
                  </a:lnTo>
                  <a:lnTo>
                    <a:pt x="59" y="227"/>
                  </a:lnTo>
                  <a:lnTo>
                    <a:pt x="68" y="230"/>
                  </a:lnTo>
                  <a:lnTo>
                    <a:pt x="75" y="234"/>
                  </a:lnTo>
                  <a:lnTo>
                    <a:pt x="84" y="237"/>
                  </a:lnTo>
                  <a:lnTo>
                    <a:pt x="93" y="240"/>
                  </a:lnTo>
                  <a:lnTo>
                    <a:pt x="101" y="241"/>
                  </a:lnTo>
                  <a:lnTo>
                    <a:pt x="111" y="242"/>
                  </a:lnTo>
                  <a:lnTo>
                    <a:pt x="120" y="243"/>
                  </a:lnTo>
                  <a:lnTo>
                    <a:pt x="127" y="242"/>
                  </a:lnTo>
                  <a:lnTo>
                    <a:pt x="138" y="241"/>
                  </a:lnTo>
                  <a:lnTo>
                    <a:pt x="146" y="240"/>
                  </a:lnTo>
                  <a:lnTo>
                    <a:pt x="154" y="237"/>
                  </a:lnTo>
                  <a:lnTo>
                    <a:pt x="163" y="234"/>
                  </a:lnTo>
                  <a:lnTo>
                    <a:pt x="172" y="230"/>
                  </a:lnTo>
                  <a:lnTo>
                    <a:pt x="180" y="227"/>
                  </a:lnTo>
                  <a:lnTo>
                    <a:pt x="186" y="222"/>
                  </a:lnTo>
                  <a:lnTo>
                    <a:pt x="194" y="216"/>
                  </a:lnTo>
                  <a:lnTo>
                    <a:pt x="201" y="210"/>
                  </a:lnTo>
                  <a:lnTo>
                    <a:pt x="207" y="204"/>
                  </a:lnTo>
                  <a:lnTo>
                    <a:pt x="211" y="198"/>
                  </a:lnTo>
                  <a:lnTo>
                    <a:pt x="218" y="190"/>
                  </a:lnTo>
                  <a:lnTo>
                    <a:pt x="222" y="182"/>
                  </a:lnTo>
                  <a:lnTo>
                    <a:pt x="228" y="174"/>
                  </a:lnTo>
                  <a:lnTo>
                    <a:pt x="231" y="166"/>
                  </a:lnTo>
                  <a:lnTo>
                    <a:pt x="234" y="157"/>
                  </a:lnTo>
                  <a:lnTo>
                    <a:pt x="236" y="149"/>
                  </a:lnTo>
                  <a:lnTo>
                    <a:pt x="238" y="139"/>
                  </a:lnTo>
                  <a:lnTo>
                    <a:pt x="239" y="130"/>
                  </a:lnTo>
                  <a:lnTo>
                    <a:pt x="239" y="122"/>
                  </a:lnTo>
                </a:path>
              </a:pathLst>
            </a:custGeom>
            <a:noFill/>
            <a:ln w="31750">
              <a:solidFill>
                <a:schemeClr val="tx2"/>
              </a:solidFill>
              <a:round/>
              <a:headEnd/>
              <a:tailEnd/>
            </a:ln>
          </p:spPr>
          <p:txBody>
            <a:bodyPr/>
            <a:lstStyle/>
            <a:p>
              <a:endParaRPr lang="en-US" dirty="0"/>
            </a:p>
          </p:txBody>
        </p:sp>
        <p:sp>
          <p:nvSpPr>
            <p:cNvPr id="4262" name="Freeform 9"/>
            <p:cNvSpPr>
              <a:spLocks/>
            </p:cNvSpPr>
            <p:nvPr/>
          </p:nvSpPr>
          <p:spPr bwMode="auto">
            <a:xfrm>
              <a:off x="3075" y="1875"/>
              <a:ext cx="84" cy="43"/>
            </a:xfrm>
            <a:custGeom>
              <a:avLst/>
              <a:gdLst>
                <a:gd name="T0" fmla="*/ 0 w 84"/>
                <a:gd name="T1" fmla="*/ 42 h 43"/>
                <a:gd name="T2" fmla="*/ 0 w 84"/>
                <a:gd name="T3" fmla="*/ 42 h 43"/>
                <a:gd name="T4" fmla="*/ 0 w 84"/>
                <a:gd name="T5" fmla="*/ 39 h 43"/>
                <a:gd name="T6" fmla="*/ 0 w 84"/>
                <a:gd name="T7" fmla="*/ 36 h 43"/>
                <a:gd name="T8" fmla="*/ 1 w 84"/>
                <a:gd name="T9" fmla="*/ 34 h 43"/>
                <a:gd name="T10" fmla="*/ 1 w 84"/>
                <a:gd name="T11" fmla="*/ 32 h 43"/>
                <a:gd name="T12" fmla="*/ 3 w 84"/>
                <a:gd name="T13" fmla="*/ 29 h 43"/>
                <a:gd name="T14" fmla="*/ 4 w 84"/>
                <a:gd name="T15" fmla="*/ 26 h 43"/>
                <a:gd name="T16" fmla="*/ 5 w 84"/>
                <a:gd name="T17" fmla="*/ 24 h 43"/>
                <a:gd name="T18" fmla="*/ 5 w 84"/>
                <a:gd name="T19" fmla="*/ 21 h 43"/>
                <a:gd name="T20" fmla="*/ 7 w 84"/>
                <a:gd name="T21" fmla="*/ 19 h 43"/>
                <a:gd name="T22" fmla="*/ 9 w 84"/>
                <a:gd name="T23" fmla="*/ 17 h 43"/>
                <a:gd name="T24" fmla="*/ 10 w 84"/>
                <a:gd name="T25" fmla="*/ 16 h 43"/>
                <a:gd name="T26" fmla="*/ 13 w 84"/>
                <a:gd name="T27" fmla="*/ 14 h 43"/>
                <a:gd name="T28" fmla="*/ 14 w 84"/>
                <a:gd name="T29" fmla="*/ 12 h 43"/>
                <a:gd name="T30" fmla="*/ 15 w 84"/>
                <a:gd name="T31" fmla="*/ 9 h 43"/>
                <a:gd name="T32" fmla="*/ 19 w 84"/>
                <a:gd name="T33" fmla="*/ 9 h 43"/>
                <a:gd name="T34" fmla="*/ 20 w 84"/>
                <a:gd name="T35" fmla="*/ 6 h 43"/>
                <a:gd name="T36" fmla="*/ 22 w 84"/>
                <a:gd name="T37" fmla="*/ 6 h 43"/>
                <a:gd name="T38" fmla="*/ 25 w 84"/>
                <a:gd name="T39" fmla="*/ 4 h 43"/>
                <a:gd name="T40" fmla="*/ 27 w 84"/>
                <a:gd name="T41" fmla="*/ 3 h 43"/>
                <a:gd name="T42" fmla="*/ 29 w 84"/>
                <a:gd name="T43" fmla="*/ 2 h 43"/>
                <a:gd name="T44" fmla="*/ 31 w 84"/>
                <a:gd name="T45" fmla="*/ 1 h 43"/>
                <a:gd name="T46" fmla="*/ 35 w 84"/>
                <a:gd name="T47" fmla="*/ 0 h 43"/>
                <a:gd name="T48" fmla="*/ 36 w 84"/>
                <a:gd name="T49" fmla="*/ 0 h 43"/>
                <a:gd name="T50" fmla="*/ 39 w 84"/>
                <a:gd name="T51" fmla="*/ 0 h 43"/>
                <a:gd name="T52" fmla="*/ 41 w 84"/>
                <a:gd name="T53" fmla="*/ 0 h 43"/>
                <a:gd name="T54" fmla="*/ 44 w 84"/>
                <a:gd name="T55" fmla="*/ 0 h 43"/>
                <a:gd name="T56" fmla="*/ 47 w 84"/>
                <a:gd name="T57" fmla="*/ 0 h 43"/>
                <a:gd name="T58" fmla="*/ 49 w 84"/>
                <a:gd name="T59" fmla="*/ 0 h 43"/>
                <a:gd name="T60" fmla="*/ 52 w 84"/>
                <a:gd name="T61" fmla="*/ 1 h 43"/>
                <a:gd name="T62" fmla="*/ 55 w 84"/>
                <a:gd name="T63" fmla="*/ 2 h 43"/>
                <a:gd name="T64" fmla="*/ 57 w 84"/>
                <a:gd name="T65" fmla="*/ 3 h 43"/>
                <a:gd name="T66" fmla="*/ 59 w 84"/>
                <a:gd name="T67" fmla="*/ 4 h 43"/>
                <a:gd name="T68" fmla="*/ 62 w 84"/>
                <a:gd name="T69" fmla="*/ 6 h 43"/>
                <a:gd name="T70" fmla="*/ 63 w 84"/>
                <a:gd name="T71" fmla="*/ 6 h 43"/>
                <a:gd name="T72" fmla="*/ 65 w 84"/>
                <a:gd name="T73" fmla="*/ 9 h 43"/>
                <a:gd name="T74" fmla="*/ 68 w 84"/>
                <a:gd name="T75" fmla="*/ 9 h 43"/>
                <a:gd name="T76" fmla="*/ 69 w 84"/>
                <a:gd name="T77" fmla="*/ 12 h 43"/>
                <a:gd name="T78" fmla="*/ 72 w 84"/>
                <a:gd name="T79" fmla="*/ 14 h 43"/>
                <a:gd name="T80" fmla="*/ 73 w 84"/>
                <a:gd name="T81" fmla="*/ 16 h 43"/>
                <a:gd name="T82" fmla="*/ 76 w 84"/>
                <a:gd name="T83" fmla="*/ 17 h 43"/>
                <a:gd name="T84" fmla="*/ 77 w 84"/>
                <a:gd name="T85" fmla="*/ 19 h 43"/>
                <a:gd name="T86" fmla="*/ 79 w 84"/>
                <a:gd name="T87" fmla="*/ 21 h 43"/>
                <a:gd name="T88" fmla="*/ 79 w 84"/>
                <a:gd name="T89" fmla="*/ 24 h 43"/>
                <a:gd name="T90" fmla="*/ 79 w 84"/>
                <a:gd name="T91" fmla="*/ 26 h 43"/>
                <a:gd name="T92" fmla="*/ 82 w 84"/>
                <a:gd name="T93" fmla="*/ 29 h 43"/>
                <a:gd name="T94" fmla="*/ 82 w 84"/>
                <a:gd name="T95" fmla="*/ 32 h 43"/>
                <a:gd name="T96" fmla="*/ 82 w 84"/>
                <a:gd name="T97" fmla="*/ 34 h 43"/>
                <a:gd name="T98" fmla="*/ 83 w 84"/>
                <a:gd name="T99" fmla="*/ 36 h 43"/>
                <a:gd name="T100" fmla="*/ 83 w 84"/>
                <a:gd name="T101" fmla="*/ 39 h 43"/>
                <a:gd name="T102" fmla="*/ 83 w 84"/>
                <a:gd name="T103" fmla="*/ 42 h 4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4"/>
                <a:gd name="T157" fmla="*/ 0 h 43"/>
                <a:gd name="T158" fmla="*/ 84 w 84"/>
                <a:gd name="T159" fmla="*/ 43 h 4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4" h="43">
                  <a:moveTo>
                    <a:pt x="0" y="42"/>
                  </a:moveTo>
                  <a:lnTo>
                    <a:pt x="0" y="42"/>
                  </a:lnTo>
                  <a:lnTo>
                    <a:pt x="0" y="39"/>
                  </a:lnTo>
                  <a:lnTo>
                    <a:pt x="0" y="36"/>
                  </a:lnTo>
                  <a:lnTo>
                    <a:pt x="1" y="34"/>
                  </a:lnTo>
                  <a:lnTo>
                    <a:pt x="1" y="32"/>
                  </a:lnTo>
                  <a:lnTo>
                    <a:pt x="3" y="29"/>
                  </a:lnTo>
                  <a:lnTo>
                    <a:pt x="4" y="26"/>
                  </a:lnTo>
                  <a:lnTo>
                    <a:pt x="5" y="24"/>
                  </a:lnTo>
                  <a:lnTo>
                    <a:pt x="5" y="21"/>
                  </a:lnTo>
                  <a:lnTo>
                    <a:pt x="7" y="19"/>
                  </a:lnTo>
                  <a:lnTo>
                    <a:pt x="9" y="17"/>
                  </a:lnTo>
                  <a:lnTo>
                    <a:pt x="10" y="16"/>
                  </a:lnTo>
                  <a:lnTo>
                    <a:pt x="13" y="14"/>
                  </a:lnTo>
                  <a:lnTo>
                    <a:pt x="14" y="12"/>
                  </a:lnTo>
                  <a:lnTo>
                    <a:pt x="15" y="9"/>
                  </a:lnTo>
                  <a:lnTo>
                    <a:pt x="19" y="9"/>
                  </a:lnTo>
                  <a:lnTo>
                    <a:pt x="20" y="6"/>
                  </a:lnTo>
                  <a:lnTo>
                    <a:pt x="22" y="6"/>
                  </a:lnTo>
                  <a:lnTo>
                    <a:pt x="25" y="4"/>
                  </a:lnTo>
                  <a:lnTo>
                    <a:pt x="27" y="3"/>
                  </a:lnTo>
                  <a:lnTo>
                    <a:pt x="29" y="2"/>
                  </a:lnTo>
                  <a:lnTo>
                    <a:pt x="31" y="1"/>
                  </a:lnTo>
                  <a:lnTo>
                    <a:pt x="35" y="0"/>
                  </a:lnTo>
                  <a:lnTo>
                    <a:pt x="36" y="0"/>
                  </a:lnTo>
                  <a:lnTo>
                    <a:pt x="39" y="0"/>
                  </a:lnTo>
                  <a:lnTo>
                    <a:pt x="41" y="0"/>
                  </a:lnTo>
                  <a:lnTo>
                    <a:pt x="44" y="0"/>
                  </a:lnTo>
                  <a:lnTo>
                    <a:pt x="47" y="0"/>
                  </a:lnTo>
                  <a:lnTo>
                    <a:pt x="49" y="0"/>
                  </a:lnTo>
                  <a:lnTo>
                    <a:pt x="52" y="1"/>
                  </a:lnTo>
                  <a:lnTo>
                    <a:pt x="55" y="2"/>
                  </a:lnTo>
                  <a:lnTo>
                    <a:pt x="57" y="3"/>
                  </a:lnTo>
                  <a:lnTo>
                    <a:pt x="59" y="4"/>
                  </a:lnTo>
                  <a:lnTo>
                    <a:pt x="62" y="6"/>
                  </a:lnTo>
                  <a:lnTo>
                    <a:pt x="63" y="6"/>
                  </a:lnTo>
                  <a:lnTo>
                    <a:pt x="65" y="9"/>
                  </a:lnTo>
                  <a:lnTo>
                    <a:pt x="68" y="9"/>
                  </a:lnTo>
                  <a:lnTo>
                    <a:pt x="69" y="12"/>
                  </a:lnTo>
                  <a:lnTo>
                    <a:pt x="72" y="14"/>
                  </a:lnTo>
                  <a:lnTo>
                    <a:pt x="73" y="16"/>
                  </a:lnTo>
                  <a:lnTo>
                    <a:pt x="76" y="17"/>
                  </a:lnTo>
                  <a:lnTo>
                    <a:pt x="77" y="19"/>
                  </a:lnTo>
                  <a:lnTo>
                    <a:pt x="79" y="21"/>
                  </a:lnTo>
                  <a:lnTo>
                    <a:pt x="79" y="24"/>
                  </a:lnTo>
                  <a:lnTo>
                    <a:pt x="79" y="26"/>
                  </a:lnTo>
                  <a:lnTo>
                    <a:pt x="82" y="29"/>
                  </a:lnTo>
                  <a:lnTo>
                    <a:pt x="82" y="32"/>
                  </a:lnTo>
                  <a:lnTo>
                    <a:pt x="82" y="34"/>
                  </a:lnTo>
                  <a:lnTo>
                    <a:pt x="83" y="36"/>
                  </a:lnTo>
                  <a:lnTo>
                    <a:pt x="83" y="39"/>
                  </a:lnTo>
                  <a:lnTo>
                    <a:pt x="83" y="42"/>
                  </a:lnTo>
                </a:path>
              </a:pathLst>
            </a:custGeom>
            <a:noFill/>
            <a:ln w="31750">
              <a:solidFill>
                <a:schemeClr val="tx2"/>
              </a:solidFill>
              <a:round/>
              <a:headEnd/>
              <a:tailEnd/>
            </a:ln>
          </p:spPr>
          <p:txBody>
            <a:bodyPr/>
            <a:lstStyle/>
            <a:p>
              <a:endParaRPr lang="en-US" dirty="0"/>
            </a:p>
          </p:txBody>
        </p:sp>
        <p:sp>
          <p:nvSpPr>
            <p:cNvPr id="4263" name="Freeform 10"/>
            <p:cNvSpPr>
              <a:spLocks/>
            </p:cNvSpPr>
            <p:nvPr/>
          </p:nvSpPr>
          <p:spPr bwMode="auto">
            <a:xfrm>
              <a:off x="3158" y="1917"/>
              <a:ext cx="83" cy="43"/>
            </a:xfrm>
            <a:custGeom>
              <a:avLst/>
              <a:gdLst>
                <a:gd name="T0" fmla="*/ 0 w 83"/>
                <a:gd name="T1" fmla="*/ 0 h 43"/>
                <a:gd name="T2" fmla="*/ 0 w 83"/>
                <a:gd name="T3" fmla="*/ 0 h 43"/>
                <a:gd name="T4" fmla="*/ 0 w 83"/>
                <a:gd name="T5" fmla="*/ 3 h 43"/>
                <a:gd name="T6" fmla="*/ 0 w 83"/>
                <a:gd name="T7" fmla="*/ 5 h 43"/>
                <a:gd name="T8" fmla="*/ 0 w 83"/>
                <a:gd name="T9" fmla="*/ 8 h 43"/>
                <a:gd name="T10" fmla="*/ 1 w 83"/>
                <a:gd name="T11" fmla="*/ 11 h 43"/>
                <a:gd name="T12" fmla="*/ 1 w 83"/>
                <a:gd name="T13" fmla="*/ 13 h 43"/>
                <a:gd name="T14" fmla="*/ 3 w 83"/>
                <a:gd name="T15" fmla="*/ 15 h 43"/>
                <a:gd name="T16" fmla="*/ 4 w 83"/>
                <a:gd name="T17" fmla="*/ 18 h 43"/>
                <a:gd name="T18" fmla="*/ 6 w 83"/>
                <a:gd name="T19" fmla="*/ 21 h 43"/>
                <a:gd name="T20" fmla="*/ 6 w 83"/>
                <a:gd name="T21" fmla="*/ 22 h 43"/>
                <a:gd name="T22" fmla="*/ 7 w 83"/>
                <a:gd name="T23" fmla="*/ 25 h 43"/>
                <a:gd name="T24" fmla="*/ 9 w 83"/>
                <a:gd name="T25" fmla="*/ 27 h 43"/>
                <a:gd name="T26" fmla="*/ 10 w 83"/>
                <a:gd name="T27" fmla="*/ 29 h 43"/>
                <a:gd name="T28" fmla="*/ 14 w 83"/>
                <a:gd name="T29" fmla="*/ 30 h 43"/>
                <a:gd name="T30" fmla="*/ 15 w 83"/>
                <a:gd name="T31" fmla="*/ 32 h 43"/>
                <a:gd name="T32" fmla="*/ 16 w 83"/>
                <a:gd name="T33" fmla="*/ 33 h 43"/>
                <a:gd name="T34" fmla="*/ 18 w 83"/>
                <a:gd name="T35" fmla="*/ 35 h 43"/>
                <a:gd name="T36" fmla="*/ 22 w 83"/>
                <a:gd name="T37" fmla="*/ 36 h 43"/>
                <a:gd name="T38" fmla="*/ 24 w 83"/>
                <a:gd name="T39" fmla="*/ 38 h 43"/>
                <a:gd name="T40" fmla="*/ 26 w 83"/>
                <a:gd name="T41" fmla="*/ 39 h 43"/>
                <a:gd name="T42" fmla="*/ 27 w 83"/>
                <a:gd name="T43" fmla="*/ 39 h 43"/>
                <a:gd name="T44" fmla="*/ 30 w 83"/>
                <a:gd name="T45" fmla="*/ 40 h 43"/>
                <a:gd name="T46" fmla="*/ 33 w 83"/>
                <a:gd name="T47" fmla="*/ 40 h 43"/>
                <a:gd name="T48" fmla="*/ 36 w 83"/>
                <a:gd name="T49" fmla="*/ 42 h 43"/>
                <a:gd name="T50" fmla="*/ 38 w 83"/>
                <a:gd name="T51" fmla="*/ 42 h 43"/>
                <a:gd name="T52" fmla="*/ 40 w 83"/>
                <a:gd name="T53" fmla="*/ 42 h 43"/>
                <a:gd name="T54" fmla="*/ 43 w 83"/>
                <a:gd name="T55" fmla="*/ 42 h 43"/>
                <a:gd name="T56" fmla="*/ 46 w 83"/>
                <a:gd name="T57" fmla="*/ 42 h 43"/>
                <a:gd name="T58" fmla="*/ 48 w 83"/>
                <a:gd name="T59" fmla="*/ 40 h 43"/>
                <a:gd name="T60" fmla="*/ 52 w 83"/>
                <a:gd name="T61" fmla="*/ 40 h 43"/>
                <a:gd name="T62" fmla="*/ 54 w 83"/>
                <a:gd name="T63" fmla="*/ 39 h 43"/>
                <a:gd name="T64" fmla="*/ 57 w 83"/>
                <a:gd name="T65" fmla="*/ 39 h 43"/>
                <a:gd name="T66" fmla="*/ 58 w 83"/>
                <a:gd name="T67" fmla="*/ 38 h 43"/>
                <a:gd name="T68" fmla="*/ 60 w 83"/>
                <a:gd name="T69" fmla="*/ 36 h 43"/>
                <a:gd name="T70" fmla="*/ 64 w 83"/>
                <a:gd name="T71" fmla="*/ 35 h 43"/>
                <a:gd name="T72" fmla="*/ 64 w 83"/>
                <a:gd name="T73" fmla="*/ 33 h 43"/>
                <a:gd name="T74" fmla="*/ 68 w 83"/>
                <a:gd name="T75" fmla="*/ 32 h 43"/>
                <a:gd name="T76" fmla="*/ 69 w 83"/>
                <a:gd name="T77" fmla="*/ 30 h 43"/>
                <a:gd name="T78" fmla="*/ 70 w 83"/>
                <a:gd name="T79" fmla="*/ 29 h 43"/>
                <a:gd name="T80" fmla="*/ 72 w 83"/>
                <a:gd name="T81" fmla="*/ 27 h 43"/>
                <a:gd name="T82" fmla="*/ 74 w 83"/>
                <a:gd name="T83" fmla="*/ 25 h 43"/>
                <a:gd name="T84" fmla="*/ 75 w 83"/>
                <a:gd name="T85" fmla="*/ 22 h 43"/>
                <a:gd name="T86" fmla="*/ 77 w 83"/>
                <a:gd name="T87" fmla="*/ 21 h 43"/>
                <a:gd name="T88" fmla="*/ 78 w 83"/>
                <a:gd name="T89" fmla="*/ 18 h 43"/>
                <a:gd name="T90" fmla="*/ 78 w 83"/>
                <a:gd name="T91" fmla="*/ 15 h 43"/>
                <a:gd name="T92" fmla="*/ 80 w 83"/>
                <a:gd name="T93" fmla="*/ 13 h 43"/>
                <a:gd name="T94" fmla="*/ 80 w 83"/>
                <a:gd name="T95" fmla="*/ 11 h 43"/>
                <a:gd name="T96" fmla="*/ 81 w 83"/>
                <a:gd name="T97" fmla="*/ 8 h 43"/>
                <a:gd name="T98" fmla="*/ 82 w 83"/>
                <a:gd name="T99" fmla="*/ 5 h 43"/>
                <a:gd name="T100" fmla="*/ 82 w 83"/>
                <a:gd name="T101" fmla="*/ 3 h 43"/>
                <a:gd name="T102" fmla="*/ 82 w 83"/>
                <a:gd name="T103" fmla="*/ 0 h 4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
                <a:gd name="T157" fmla="*/ 0 h 43"/>
                <a:gd name="T158" fmla="*/ 83 w 83"/>
                <a:gd name="T159" fmla="*/ 43 h 4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 h="43">
                  <a:moveTo>
                    <a:pt x="0" y="0"/>
                  </a:moveTo>
                  <a:lnTo>
                    <a:pt x="0" y="0"/>
                  </a:lnTo>
                  <a:lnTo>
                    <a:pt x="0" y="3"/>
                  </a:lnTo>
                  <a:lnTo>
                    <a:pt x="0" y="5"/>
                  </a:lnTo>
                  <a:lnTo>
                    <a:pt x="0" y="8"/>
                  </a:lnTo>
                  <a:lnTo>
                    <a:pt x="1" y="11"/>
                  </a:lnTo>
                  <a:lnTo>
                    <a:pt x="1" y="13"/>
                  </a:lnTo>
                  <a:lnTo>
                    <a:pt x="3" y="15"/>
                  </a:lnTo>
                  <a:lnTo>
                    <a:pt x="4" y="18"/>
                  </a:lnTo>
                  <a:lnTo>
                    <a:pt x="6" y="21"/>
                  </a:lnTo>
                  <a:lnTo>
                    <a:pt x="6" y="22"/>
                  </a:lnTo>
                  <a:lnTo>
                    <a:pt x="7" y="25"/>
                  </a:lnTo>
                  <a:lnTo>
                    <a:pt x="9" y="27"/>
                  </a:lnTo>
                  <a:lnTo>
                    <a:pt x="10" y="29"/>
                  </a:lnTo>
                  <a:lnTo>
                    <a:pt x="14" y="30"/>
                  </a:lnTo>
                  <a:lnTo>
                    <a:pt x="15" y="32"/>
                  </a:lnTo>
                  <a:lnTo>
                    <a:pt x="16" y="33"/>
                  </a:lnTo>
                  <a:lnTo>
                    <a:pt x="18" y="35"/>
                  </a:lnTo>
                  <a:lnTo>
                    <a:pt x="22" y="36"/>
                  </a:lnTo>
                  <a:lnTo>
                    <a:pt x="24" y="38"/>
                  </a:lnTo>
                  <a:lnTo>
                    <a:pt x="26" y="39"/>
                  </a:lnTo>
                  <a:lnTo>
                    <a:pt x="27" y="39"/>
                  </a:lnTo>
                  <a:lnTo>
                    <a:pt x="30" y="40"/>
                  </a:lnTo>
                  <a:lnTo>
                    <a:pt x="33" y="40"/>
                  </a:lnTo>
                  <a:lnTo>
                    <a:pt x="36" y="42"/>
                  </a:lnTo>
                  <a:lnTo>
                    <a:pt x="38" y="42"/>
                  </a:lnTo>
                  <a:lnTo>
                    <a:pt x="40" y="42"/>
                  </a:lnTo>
                  <a:lnTo>
                    <a:pt x="43" y="42"/>
                  </a:lnTo>
                  <a:lnTo>
                    <a:pt x="46" y="42"/>
                  </a:lnTo>
                  <a:lnTo>
                    <a:pt x="48" y="40"/>
                  </a:lnTo>
                  <a:lnTo>
                    <a:pt x="52" y="40"/>
                  </a:lnTo>
                  <a:lnTo>
                    <a:pt x="54" y="39"/>
                  </a:lnTo>
                  <a:lnTo>
                    <a:pt x="57" y="39"/>
                  </a:lnTo>
                  <a:lnTo>
                    <a:pt x="58" y="38"/>
                  </a:lnTo>
                  <a:lnTo>
                    <a:pt x="60" y="36"/>
                  </a:lnTo>
                  <a:lnTo>
                    <a:pt x="64" y="35"/>
                  </a:lnTo>
                  <a:lnTo>
                    <a:pt x="64" y="33"/>
                  </a:lnTo>
                  <a:lnTo>
                    <a:pt x="68" y="32"/>
                  </a:lnTo>
                  <a:lnTo>
                    <a:pt x="69" y="30"/>
                  </a:lnTo>
                  <a:lnTo>
                    <a:pt x="70" y="29"/>
                  </a:lnTo>
                  <a:lnTo>
                    <a:pt x="72" y="27"/>
                  </a:lnTo>
                  <a:lnTo>
                    <a:pt x="74" y="25"/>
                  </a:lnTo>
                  <a:lnTo>
                    <a:pt x="75" y="22"/>
                  </a:lnTo>
                  <a:lnTo>
                    <a:pt x="77" y="21"/>
                  </a:lnTo>
                  <a:lnTo>
                    <a:pt x="78" y="18"/>
                  </a:lnTo>
                  <a:lnTo>
                    <a:pt x="78" y="15"/>
                  </a:lnTo>
                  <a:lnTo>
                    <a:pt x="80" y="13"/>
                  </a:lnTo>
                  <a:lnTo>
                    <a:pt x="80" y="11"/>
                  </a:lnTo>
                  <a:lnTo>
                    <a:pt x="81" y="8"/>
                  </a:lnTo>
                  <a:lnTo>
                    <a:pt x="82" y="5"/>
                  </a:lnTo>
                  <a:lnTo>
                    <a:pt x="82" y="3"/>
                  </a:lnTo>
                  <a:lnTo>
                    <a:pt x="82" y="0"/>
                  </a:lnTo>
                </a:path>
              </a:pathLst>
            </a:custGeom>
            <a:noFill/>
            <a:ln w="31750">
              <a:solidFill>
                <a:schemeClr val="tx2"/>
              </a:solidFill>
              <a:round/>
              <a:headEnd/>
              <a:tailEnd/>
            </a:ln>
          </p:spPr>
          <p:txBody>
            <a:bodyPr/>
            <a:lstStyle/>
            <a:p>
              <a:endParaRPr lang="en-US" dirty="0"/>
            </a:p>
          </p:txBody>
        </p:sp>
      </p:grpSp>
      <p:grpSp>
        <p:nvGrpSpPr>
          <p:cNvPr id="3" name="Group 11"/>
          <p:cNvGrpSpPr>
            <a:grpSpLocks/>
          </p:cNvGrpSpPr>
          <p:nvPr/>
        </p:nvGrpSpPr>
        <p:grpSpPr bwMode="auto">
          <a:xfrm>
            <a:off x="6165850" y="1995488"/>
            <a:ext cx="458788" cy="400050"/>
            <a:chOff x="3763" y="1793"/>
            <a:chExt cx="318" cy="286"/>
          </a:xfrm>
        </p:grpSpPr>
        <p:sp>
          <p:nvSpPr>
            <p:cNvPr id="4259" name="Freeform 12"/>
            <p:cNvSpPr>
              <a:spLocks/>
            </p:cNvSpPr>
            <p:nvPr/>
          </p:nvSpPr>
          <p:spPr bwMode="auto">
            <a:xfrm>
              <a:off x="3763" y="1793"/>
              <a:ext cx="318" cy="286"/>
            </a:xfrm>
            <a:custGeom>
              <a:avLst/>
              <a:gdLst>
                <a:gd name="T0" fmla="*/ 317 w 318"/>
                <a:gd name="T1" fmla="*/ 0 h 286"/>
                <a:gd name="T2" fmla="*/ 317 w 318"/>
                <a:gd name="T3" fmla="*/ 285 h 286"/>
                <a:gd name="T4" fmla="*/ 0 w 318"/>
                <a:gd name="T5" fmla="*/ 285 h 286"/>
                <a:gd name="T6" fmla="*/ 0 w 318"/>
                <a:gd name="T7" fmla="*/ 0 h 286"/>
                <a:gd name="T8" fmla="*/ 317 w 318"/>
                <a:gd name="T9" fmla="*/ 0 h 286"/>
                <a:gd name="T10" fmla="*/ 0 60000 65536"/>
                <a:gd name="T11" fmla="*/ 0 60000 65536"/>
                <a:gd name="T12" fmla="*/ 0 60000 65536"/>
                <a:gd name="T13" fmla="*/ 0 60000 65536"/>
                <a:gd name="T14" fmla="*/ 0 60000 65536"/>
                <a:gd name="T15" fmla="*/ 0 w 318"/>
                <a:gd name="T16" fmla="*/ 0 h 286"/>
                <a:gd name="T17" fmla="*/ 318 w 318"/>
                <a:gd name="T18" fmla="*/ 286 h 286"/>
              </a:gdLst>
              <a:ahLst/>
              <a:cxnLst>
                <a:cxn ang="T10">
                  <a:pos x="T0" y="T1"/>
                </a:cxn>
                <a:cxn ang="T11">
                  <a:pos x="T2" y="T3"/>
                </a:cxn>
                <a:cxn ang="T12">
                  <a:pos x="T4" y="T5"/>
                </a:cxn>
                <a:cxn ang="T13">
                  <a:pos x="T6" y="T7"/>
                </a:cxn>
                <a:cxn ang="T14">
                  <a:pos x="T8" y="T9"/>
                </a:cxn>
              </a:cxnLst>
              <a:rect l="T15" t="T16" r="T17" b="T18"/>
              <a:pathLst>
                <a:path w="318" h="286">
                  <a:moveTo>
                    <a:pt x="317" y="0"/>
                  </a:moveTo>
                  <a:lnTo>
                    <a:pt x="317" y="285"/>
                  </a:lnTo>
                  <a:lnTo>
                    <a:pt x="0" y="285"/>
                  </a:lnTo>
                  <a:lnTo>
                    <a:pt x="0" y="0"/>
                  </a:lnTo>
                  <a:lnTo>
                    <a:pt x="317" y="0"/>
                  </a:lnTo>
                </a:path>
              </a:pathLst>
            </a:custGeom>
            <a:noFill/>
            <a:ln w="31750">
              <a:solidFill>
                <a:schemeClr val="tx2"/>
              </a:solidFill>
              <a:round/>
              <a:headEnd/>
              <a:tailEnd/>
            </a:ln>
          </p:spPr>
          <p:txBody>
            <a:bodyPr/>
            <a:lstStyle/>
            <a:p>
              <a:endParaRPr lang="en-US" dirty="0"/>
            </a:p>
          </p:txBody>
        </p:sp>
        <p:sp>
          <p:nvSpPr>
            <p:cNvPr id="4260" name="Freeform 13"/>
            <p:cNvSpPr>
              <a:spLocks/>
            </p:cNvSpPr>
            <p:nvPr/>
          </p:nvSpPr>
          <p:spPr bwMode="auto">
            <a:xfrm>
              <a:off x="3796" y="1864"/>
              <a:ext cx="268" cy="126"/>
            </a:xfrm>
            <a:custGeom>
              <a:avLst/>
              <a:gdLst>
                <a:gd name="T0" fmla="*/ 0 w 268"/>
                <a:gd name="T1" fmla="*/ 125 h 126"/>
                <a:gd name="T2" fmla="*/ 50 w 268"/>
                <a:gd name="T3" fmla="*/ 125 h 126"/>
                <a:gd name="T4" fmla="*/ 200 w 268"/>
                <a:gd name="T5" fmla="*/ 0 h 126"/>
                <a:gd name="T6" fmla="*/ 217 w 268"/>
                <a:gd name="T7" fmla="*/ 125 h 126"/>
                <a:gd name="T8" fmla="*/ 267 w 268"/>
                <a:gd name="T9" fmla="*/ 125 h 126"/>
                <a:gd name="T10" fmla="*/ 0 60000 65536"/>
                <a:gd name="T11" fmla="*/ 0 60000 65536"/>
                <a:gd name="T12" fmla="*/ 0 60000 65536"/>
                <a:gd name="T13" fmla="*/ 0 60000 65536"/>
                <a:gd name="T14" fmla="*/ 0 60000 65536"/>
                <a:gd name="T15" fmla="*/ 0 w 268"/>
                <a:gd name="T16" fmla="*/ 0 h 126"/>
                <a:gd name="T17" fmla="*/ 268 w 268"/>
                <a:gd name="T18" fmla="*/ 126 h 126"/>
              </a:gdLst>
              <a:ahLst/>
              <a:cxnLst>
                <a:cxn ang="T10">
                  <a:pos x="T0" y="T1"/>
                </a:cxn>
                <a:cxn ang="T11">
                  <a:pos x="T2" y="T3"/>
                </a:cxn>
                <a:cxn ang="T12">
                  <a:pos x="T4" y="T5"/>
                </a:cxn>
                <a:cxn ang="T13">
                  <a:pos x="T6" y="T7"/>
                </a:cxn>
                <a:cxn ang="T14">
                  <a:pos x="T8" y="T9"/>
                </a:cxn>
              </a:cxnLst>
              <a:rect l="T15" t="T16" r="T17" b="T18"/>
              <a:pathLst>
                <a:path w="268" h="126">
                  <a:moveTo>
                    <a:pt x="0" y="125"/>
                  </a:moveTo>
                  <a:lnTo>
                    <a:pt x="50" y="125"/>
                  </a:lnTo>
                  <a:lnTo>
                    <a:pt x="200" y="0"/>
                  </a:lnTo>
                  <a:lnTo>
                    <a:pt x="217" y="125"/>
                  </a:lnTo>
                  <a:lnTo>
                    <a:pt x="267" y="125"/>
                  </a:lnTo>
                </a:path>
              </a:pathLst>
            </a:custGeom>
            <a:noFill/>
            <a:ln w="31750">
              <a:solidFill>
                <a:schemeClr val="tx2"/>
              </a:solidFill>
              <a:round/>
              <a:headEnd/>
              <a:tailEnd/>
            </a:ln>
          </p:spPr>
          <p:txBody>
            <a:bodyPr/>
            <a:lstStyle/>
            <a:p>
              <a:endParaRPr lang="en-US" dirty="0"/>
            </a:p>
          </p:txBody>
        </p:sp>
      </p:grpSp>
      <p:grpSp>
        <p:nvGrpSpPr>
          <p:cNvPr id="4" name="Group 14"/>
          <p:cNvGrpSpPr>
            <a:grpSpLocks/>
          </p:cNvGrpSpPr>
          <p:nvPr/>
        </p:nvGrpSpPr>
        <p:grpSpPr bwMode="auto">
          <a:xfrm>
            <a:off x="7391400" y="1274763"/>
            <a:ext cx="344488" cy="339725"/>
            <a:chOff x="4612" y="1278"/>
            <a:chExt cx="239" cy="243"/>
          </a:xfrm>
        </p:grpSpPr>
        <p:grpSp>
          <p:nvGrpSpPr>
            <p:cNvPr id="5" name="Group 15"/>
            <p:cNvGrpSpPr>
              <a:grpSpLocks/>
            </p:cNvGrpSpPr>
            <p:nvPr/>
          </p:nvGrpSpPr>
          <p:grpSpPr bwMode="auto">
            <a:xfrm>
              <a:off x="4612" y="1278"/>
              <a:ext cx="239" cy="243"/>
              <a:chOff x="4612" y="1278"/>
              <a:chExt cx="239" cy="243"/>
            </a:xfrm>
          </p:grpSpPr>
          <p:sp>
            <p:nvSpPr>
              <p:cNvPr id="4257" name="Freeform 16"/>
              <p:cNvSpPr>
                <a:spLocks/>
              </p:cNvSpPr>
              <p:nvPr/>
            </p:nvSpPr>
            <p:spPr bwMode="auto">
              <a:xfrm>
                <a:off x="4612" y="1278"/>
                <a:ext cx="239" cy="243"/>
              </a:xfrm>
              <a:custGeom>
                <a:avLst/>
                <a:gdLst>
                  <a:gd name="T0" fmla="*/ 238 w 239"/>
                  <a:gd name="T1" fmla="*/ 0 h 243"/>
                  <a:gd name="T2" fmla="*/ 238 w 239"/>
                  <a:gd name="T3" fmla="*/ 242 h 243"/>
                  <a:gd name="T4" fmla="*/ 0 w 239"/>
                  <a:gd name="T5" fmla="*/ 242 h 243"/>
                  <a:gd name="T6" fmla="*/ 0 w 239"/>
                  <a:gd name="T7" fmla="*/ 0 h 243"/>
                  <a:gd name="T8" fmla="*/ 238 w 239"/>
                  <a:gd name="T9" fmla="*/ 0 h 243"/>
                  <a:gd name="T10" fmla="*/ 0 60000 65536"/>
                  <a:gd name="T11" fmla="*/ 0 60000 65536"/>
                  <a:gd name="T12" fmla="*/ 0 60000 65536"/>
                  <a:gd name="T13" fmla="*/ 0 60000 65536"/>
                  <a:gd name="T14" fmla="*/ 0 60000 65536"/>
                  <a:gd name="T15" fmla="*/ 0 w 239"/>
                  <a:gd name="T16" fmla="*/ 0 h 243"/>
                  <a:gd name="T17" fmla="*/ 239 w 239"/>
                  <a:gd name="T18" fmla="*/ 243 h 243"/>
                </a:gdLst>
                <a:ahLst/>
                <a:cxnLst>
                  <a:cxn ang="T10">
                    <a:pos x="T0" y="T1"/>
                  </a:cxn>
                  <a:cxn ang="T11">
                    <a:pos x="T2" y="T3"/>
                  </a:cxn>
                  <a:cxn ang="T12">
                    <a:pos x="T4" y="T5"/>
                  </a:cxn>
                  <a:cxn ang="T13">
                    <a:pos x="T6" y="T7"/>
                  </a:cxn>
                  <a:cxn ang="T14">
                    <a:pos x="T8" y="T9"/>
                  </a:cxn>
                </a:cxnLst>
                <a:rect l="T15" t="T16" r="T17" b="T18"/>
                <a:pathLst>
                  <a:path w="239" h="243">
                    <a:moveTo>
                      <a:pt x="238" y="0"/>
                    </a:moveTo>
                    <a:lnTo>
                      <a:pt x="238" y="242"/>
                    </a:lnTo>
                    <a:lnTo>
                      <a:pt x="0" y="242"/>
                    </a:lnTo>
                    <a:lnTo>
                      <a:pt x="0" y="0"/>
                    </a:lnTo>
                    <a:lnTo>
                      <a:pt x="238" y="0"/>
                    </a:lnTo>
                  </a:path>
                </a:pathLst>
              </a:custGeom>
              <a:noFill/>
              <a:ln w="19050">
                <a:solidFill>
                  <a:srgbClr val="000000"/>
                </a:solidFill>
                <a:round/>
                <a:headEnd/>
                <a:tailEnd/>
              </a:ln>
            </p:spPr>
            <p:txBody>
              <a:bodyPr/>
              <a:lstStyle/>
              <a:p>
                <a:endParaRPr lang="en-US" dirty="0"/>
              </a:p>
            </p:txBody>
          </p:sp>
          <p:sp>
            <p:nvSpPr>
              <p:cNvPr id="4258" name="Freeform 17"/>
              <p:cNvSpPr>
                <a:spLocks/>
              </p:cNvSpPr>
              <p:nvPr/>
            </p:nvSpPr>
            <p:spPr bwMode="auto">
              <a:xfrm>
                <a:off x="4679" y="1348"/>
                <a:ext cx="104" cy="105"/>
              </a:xfrm>
              <a:custGeom>
                <a:avLst/>
                <a:gdLst>
                  <a:gd name="T0" fmla="*/ 0 w 104"/>
                  <a:gd name="T1" fmla="*/ 0 h 105"/>
                  <a:gd name="T2" fmla="*/ 0 w 104"/>
                  <a:gd name="T3" fmla="*/ 104 h 105"/>
                  <a:gd name="T4" fmla="*/ 103 w 104"/>
                  <a:gd name="T5" fmla="*/ 52 h 105"/>
                  <a:gd name="T6" fmla="*/ 0 w 104"/>
                  <a:gd name="T7" fmla="*/ 0 h 105"/>
                  <a:gd name="T8" fmla="*/ 0 60000 65536"/>
                  <a:gd name="T9" fmla="*/ 0 60000 65536"/>
                  <a:gd name="T10" fmla="*/ 0 60000 65536"/>
                  <a:gd name="T11" fmla="*/ 0 60000 65536"/>
                  <a:gd name="T12" fmla="*/ 0 w 104"/>
                  <a:gd name="T13" fmla="*/ 0 h 105"/>
                  <a:gd name="T14" fmla="*/ 104 w 104"/>
                  <a:gd name="T15" fmla="*/ 105 h 105"/>
                </a:gdLst>
                <a:ahLst/>
                <a:cxnLst>
                  <a:cxn ang="T8">
                    <a:pos x="T0" y="T1"/>
                  </a:cxn>
                  <a:cxn ang="T9">
                    <a:pos x="T2" y="T3"/>
                  </a:cxn>
                  <a:cxn ang="T10">
                    <a:pos x="T4" y="T5"/>
                  </a:cxn>
                  <a:cxn ang="T11">
                    <a:pos x="T6" y="T7"/>
                  </a:cxn>
                </a:cxnLst>
                <a:rect l="T12" t="T13" r="T14" b="T15"/>
                <a:pathLst>
                  <a:path w="104" h="105">
                    <a:moveTo>
                      <a:pt x="0" y="0"/>
                    </a:moveTo>
                    <a:lnTo>
                      <a:pt x="0" y="104"/>
                    </a:lnTo>
                    <a:lnTo>
                      <a:pt x="103" y="52"/>
                    </a:lnTo>
                    <a:lnTo>
                      <a:pt x="0" y="0"/>
                    </a:lnTo>
                  </a:path>
                </a:pathLst>
              </a:custGeom>
              <a:noFill/>
              <a:ln w="19050">
                <a:solidFill>
                  <a:srgbClr val="000000"/>
                </a:solidFill>
                <a:round/>
                <a:headEnd/>
                <a:tailEnd/>
              </a:ln>
            </p:spPr>
            <p:txBody>
              <a:bodyPr/>
              <a:lstStyle/>
              <a:p>
                <a:endParaRPr lang="en-US" dirty="0"/>
              </a:p>
            </p:txBody>
          </p:sp>
        </p:grpSp>
        <p:sp>
          <p:nvSpPr>
            <p:cNvPr id="4256" name="Line 18"/>
            <p:cNvSpPr>
              <a:spLocks noChangeShapeType="1"/>
            </p:cNvSpPr>
            <p:nvPr/>
          </p:nvSpPr>
          <p:spPr bwMode="auto">
            <a:xfrm>
              <a:off x="4782" y="1348"/>
              <a:ext cx="0" cy="104"/>
            </a:xfrm>
            <a:prstGeom prst="line">
              <a:avLst/>
            </a:prstGeom>
            <a:noFill/>
            <a:ln w="19050">
              <a:solidFill>
                <a:srgbClr val="000000"/>
              </a:solidFill>
              <a:round/>
              <a:headEnd/>
              <a:tailEnd/>
            </a:ln>
          </p:spPr>
          <p:txBody>
            <a:bodyPr wrap="none" anchor="ctr"/>
            <a:lstStyle/>
            <a:p>
              <a:endParaRPr lang="en-US" dirty="0"/>
            </a:p>
          </p:txBody>
        </p:sp>
      </p:grpSp>
      <p:sp>
        <p:nvSpPr>
          <p:cNvPr id="4107" name="Freeform 19"/>
          <p:cNvSpPr>
            <a:spLocks/>
          </p:cNvSpPr>
          <p:nvPr/>
        </p:nvSpPr>
        <p:spPr bwMode="auto">
          <a:xfrm>
            <a:off x="7399338" y="2239963"/>
            <a:ext cx="839787" cy="692150"/>
          </a:xfrm>
          <a:custGeom>
            <a:avLst/>
            <a:gdLst>
              <a:gd name="T0" fmla="*/ 1209674068 w 582"/>
              <a:gd name="T1" fmla="*/ 0 h 495"/>
              <a:gd name="T2" fmla="*/ 1209674068 w 582"/>
              <a:gd name="T3" fmla="*/ 965866772 h 495"/>
              <a:gd name="T4" fmla="*/ 0 w 582"/>
              <a:gd name="T5" fmla="*/ 965866772 h 495"/>
              <a:gd name="T6" fmla="*/ 0 w 582"/>
              <a:gd name="T7" fmla="*/ 0 h 495"/>
              <a:gd name="T8" fmla="*/ 1209674068 w 582"/>
              <a:gd name="T9" fmla="*/ 0 h 495"/>
              <a:gd name="T10" fmla="*/ 0 60000 65536"/>
              <a:gd name="T11" fmla="*/ 0 60000 65536"/>
              <a:gd name="T12" fmla="*/ 0 60000 65536"/>
              <a:gd name="T13" fmla="*/ 0 60000 65536"/>
              <a:gd name="T14" fmla="*/ 0 60000 65536"/>
              <a:gd name="T15" fmla="*/ 0 w 582"/>
              <a:gd name="T16" fmla="*/ 0 h 495"/>
              <a:gd name="T17" fmla="*/ 582 w 582"/>
              <a:gd name="T18" fmla="*/ 495 h 495"/>
            </a:gdLst>
            <a:ahLst/>
            <a:cxnLst>
              <a:cxn ang="T10">
                <a:pos x="T0" y="T1"/>
              </a:cxn>
              <a:cxn ang="T11">
                <a:pos x="T2" y="T3"/>
              </a:cxn>
              <a:cxn ang="T12">
                <a:pos x="T4" y="T5"/>
              </a:cxn>
              <a:cxn ang="T13">
                <a:pos x="T6" y="T7"/>
              </a:cxn>
              <a:cxn ang="T14">
                <a:pos x="T8" y="T9"/>
              </a:cxn>
            </a:cxnLst>
            <a:rect l="T15" t="T16" r="T17" b="T18"/>
            <a:pathLst>
              <a:path w="582" h="495">
                <a:moveTo>
                  <a:pt x="581" y="0"/>
                </a:moveTo>
                <a:lnTo>
                  <a:pt x="581" y="494"/>
                </a:lnTo>
                <a:lnTo>
                  <a:pt x="0" y="494"/>
                </a:lnTo>
                <a:lnTo>
                  <a:pt x="0" y="0"/>
                </a:lnTo>
                <a:lnTo>
                  <a:pt x="581" y="0"/>
                </a:lnTo>
              </a:path>
            </a:pathLst>
          </a:custGeom>
          <a:noFill/>
          <a:ln w="31750">
            <a:solidFill>
              <a:schemeClr val="tx2"/>
            </a:solidFill>
            <a:round/>
            <a:headEnd/>
            <a:tailEnd/>
          </a:ln>
        </p:spPr>
        <p:txBody>
          <a:bodyPr/>
          <a:lstStyle/>
          <a:p>
            <a:endParaRPr lang="en-US" dirty="0"/>
          </a:p>
        </p:txBody>
      </p:sp>
      <p:sp>
        <p:nvSpPr>
          <p:cNvPr id="4109" name="Line 21"/>
          <p:cNvSpPr>
            <a:spLocks noChangeShapeType="1"/>
          </p:cNvSpPr>
          <p:nvPr/>
        </p:nvSpPr>
        <p:spPr bwMode="auto">
          <a:xfrm>
            <a:off x="4870450" y="1484313"/>
            <a:ext cx="211138" cy="0"/>
          </a:xfrm>
          <a:prstGeom prst="line">
            <a:avLst/>
          </a:prstGeom>
          <a:noFill/>
          <a:ln w="19050">
            <a:solidFill>
              <a:srgbClr val="000000"/>
            </a:solidFill>
            <a:round/>
            <a:headEnd/>
            <a:tailEnd/>
          </a:ln>
        </p:spPr>
        <p:txBody>
          <a:bodyPr wrap="none" anchor="ctr"/>
          <a:lstStyle/>
          <a:p>
            <a:endParaRPr lang="en-US" dirty="0"/>
          </a:p>
        </p:txBody>
      </p:sp>
      <p:sp>
        <p:nvSpPr>
          <p:cNvPr id="4110" name="Freeform 22"/>
          <p:cNvSpPr>
            <a:spLocks/>
          </p:cNvSpPr>
          <p:nvPr/>
        </p:nvSpPr>
        <p:spPr bwMode="auto">
          <a:xfrm>
            <a:off x="5556250" y="1454150"/>
            <a:ext cx="74613" cy="36513"/>
          </a:xfrm>
          <a:custGeom>
            <a:avLst/>
            <a:gdLst>
              <a:gd name="T0" fmla="*/ 107018464 w 51"/>
              <a:gd name="T1" fmla="*/ 27610853 h 26"/>
              <a:gd name="T2" fmla="*/ 0 w 51"/>
              <a:gd name="T3" fmla="*/ 0 h 26"/>
              <a:gd name="T4" fmla="*/ 27824800 w 51"/>
              <a:gd name="T5" fmla="*/ 27610853 h 26"/>
              <a:gd name="T6" fmla="*/ 0 w 51"/>
              <a:gd name="T7" fmla="*/ 49305197 h 26"/>
              <a:gd name="T8" fmla="*/ 107018464 w 51"/>
              <a:gd name="T9" fmla="*/ 27610853 h 26"/>
              <a:gd name="T10" fmla="*/ 107018464 w 51"/>
              <a:gd name="T11" fmla="*/ 27610853 h 26"/>
              <a:gd name="T12" fmla="*/ 0 60000 65536"/>
              <a:gd name="T13" fmla="*/ 0 60000 65536"/>
              <a:gd name="T14" fmla="*/ 0 60000 65536"/>
              <a:gd name="T15" fmla="*/ 0 60000 65536"/>
              <a:gd name="T16" fmla="*/ 0 60000 65536"/>
              <a:gd name="T17" fmla="*/ 0 60000 65536"/>
              <a:gd name="T18" fmla="*/ 0 w 51"/>
              <a:gd name="T19" fmla="*/ 0 h 26"/>
              <a:gd name="T20" fmla="*/ 51 w 51"/>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1" h="26">
                <a:moveTo>
                  <a:pt x="50" y="14"/>
                </a:moveTo>
                <a:lnTo>
                  <a:pt x="0" y="0"/>
                </a:lnTo>
                <a:lnTo>
                  <a:pt x="13" y="14"/>
                </a:lnTo>
                <a:lnTo>
                  <a:pt x="0" y="25"/>
                </a:lnTo>
                <a:lnTo>
                  <a:pt x="50" y="14"/>
                </a:lnTo>
              </a:path>
            </a:pathLst>
          </a:custGeom>
          <a:solidFill>
            <a:srgbClr val="000000"/>
          </a:solidFill>
          <a:ln w="19050">
            <a:solidFill>
              <a:srgbClr val="000000"/>
            </a:solidFill>
            <a:round/>
            <a:headEnd/>
            <a:tailEnd/>
          </a:ln>
        </p:spPr>
        <p:txBody>
          <a:bodyPr/>
          <a:lstStyle/>
          <a:p>
            <a:endParaRPr lang="en-US" dirty="0"/>
          </a:p>
        </p:txBody>
      </p:sp>
      <p:sp>
        <p:nvSpPr>
          <p:cNvPr id="4111" name="Line 23"/>
          <p:cNvSpPr>
            <a:spLocks noChangeShapeType="1"/>
          </p:cNvSpPr>
          <p:nvPr/>
        </p:nvSpPr>
        <p:spPr bwMode="auto">
          <a:xfrm>
            <a:off x="6731000" y="1460500"/>
            <a:ext cx="106363" cy="0"/>
          </a:xfrm>
          <a:prstGeom prst="line">
            <a:avLst/>
          </a:prstGeom>
          <a:noFill/>
          <a:ln w="19050">
            <a:solidFill>
              <a:srgbClr val="000000"/>
            </a:solidFill>
            <a:round/>
            <a:headEnd/>
            <a:tailEnd/>
          </a:ln>
        </p:spPr>
        <p:txBody>
          <a:bodyPr wrap="none" anchor="ctr"/>
          <a:lstStyle/>
          <a:p>
            <a:endParaRPr lang="en-US" dirty="0"/>
          </a:p>
        </p:txBody>
      </p:sp>
      <p:sp>
        <p:nvSpPr>
          <p:cNvPr id="4112" name="Freeform 24"/>
          <p:cNvSpPr>
            <a:spLocks/>
          </p:cNvSpPr>
          <p:nvPr/>
        </p:nvSpPr>
        <p:spPr bwMode="auto">
          <a:xfrm>
            <a:off x="6819900" y="1443038"/>
            <a:ext cx="69850" cy="34925"/>
          </a:xfrm>
          <a:custGeom>
            <a:avLst/>
            <a:gdLst>
              <a:gd name="T0" fmla="*/ 97539124 w 49"/>
              <a:gd name="T1" fmla="*/ 23457514 h 26"/>
              <a:gd name="T2" fmla="*/ 0 w 49"/>
              <a:gd name="T3" fmla="*/ 0 h 26"/>
              <a:gd name="T4" fmla="*/ 24384781 w 49"/>
              <a:gd name="T5" fmla="*/ 23457514 h 26"/>
              <a:gd name="T6" fmla="*/ 0 w 49"/>
              <a:gd name="T7" fmla="*/ 45109675 h 26"/>
              <a:gd name="T8" fmla="*/ 97539124 w 49"/>
              <a:gd name="T9" fmla="*/ 23457514 h 26"/>
              <a:gd name="T10" fmla="*/ 97539124 w 49"/>
              <a:gd name="T11" fmla="*/ 23457514 h 26"/>
              <a:gd name="T12" fmla="*/ 0 60000 65536"/>
              <a:gd name="T13" fmla="*/ 0 60000 65536"/>
              <a:gd name="T14" fmla="*/ 0 60000 65536"/>
              <a:gd name="T15" fmla="*/ 0 60000 65536"/>
              <a:gd name="T16" fmla="*/ 0 60000 65536"/>
              <a:gd name="T17" fmla="*/ 0 60000 65536"/>
              <a:gd name="T18" fmla="*/ 0 w 49"/>
              <a:gd name="T19" fmla="*/ 0 h 26"/>
              <a:gd name="T20" fmla="*/ 49 w 49"/>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49" h="26">
                <a:moveTo>
                  <a:pt x="48" y="13"/>
                </a:moveTo>
                <a:lnTo>
                  <a:pt x="0" y="0"/>
                </a:lnTo>
                <a:lnTo>
                  <a:pt x="12" y="13"/>
                </a:lnTo>
                <a:lnTo>
                  <a:pt x="0" y="25"/>
                </a:lnTo>
                <a:lnTo>
                  <a:pt x="48" y="13"/>
                </a:lnTo>
              </a:path>
            </a:pathLst>
          </a:custGeom>
          <a:solidFill>
            <a:srgbClr val="000000"/>
          </a:solidFill>
          <a:ln w="19050">
            <a:solidFill>
              <a:srgbClr val="000000"/>
            </a:solidFill>
            <a:round/>
            <a:headEnd/>
            <a:tailEnd/>
          </a:ln>
        </p:spPr>
        <p:txBody>
          <a:bodyPr/>
          <a:lstStyle/>
          <a:p>
            <a:endParaRPr lang="en-US" dirty="0"/>
          </a:p>
        </p:txBody>
      </p:sp>
      <p:sp>
        <p:nvSpPr>
          <p:cNvPr id="4113" name="Freeform 25"/>
          <p:cNvSpPr>
            <a:spLocks/>
          </p:cNvSpPr>
          <p:nvPr/>
        </p:nvSpPr>
        <p:spPr bwMode="auto">
          <a:xfrm>
            <a:off x="7740650" y="1479550"/>
            <a:ext cx="155575" cy="231775"/>
          </a:xfrm>
          <a:custGeom>
            <a:avLst/>
            <a:gdLst>
              <a:gd name="T0" fmla="*/ 0 w 108"/>
              <a:gd name="T1" fmla="*/ 0 h 165"/>
              <a:gd name="T2" fmla="*/ 222031481 w 108"/>
              <a:gd name="T3" fmla="*/ 0 h 165"/>
              <a:gd name="T4" fmla="*/ 222031481 w 108"/>
              <a:gd name="T5" fmla="*/ 323600009 h 165"/>
              <a:gd name="T6" fmla="*/ 0 60000 65536"/>
              <a:gd name="T7" fmla="*/ 0 60000 65536"/>
              <a:gd name="T8" fmla="*/ 0 60000 65536"/>
              <a:gd name="T9" fmla="*/ 0 w 108"/>
              <a:gd name="T10" fmla="*/ 0 h 165"/>
              <a:gd name="T11" fmla="*/ 108 w 108"/>
              <a:gd name="T12" fmla="*/ 165 h 165"/>
            </a:gdLst>
            <a:ahLst/>
            <a:cxnLst>
              <a:cxn ang="T6">
                <a:pos x="T0" y="T1"/>
              </a:cxn>
              <a:cxn ang="T7">
                <a:pos x="T2" y="T3"/>
              </a:cxn>
              <a:cxn ang="T8">
                <a:pos x="T4" y="T5"/>
              </a:cxn>
            </a:cxnLst>
            <a:rect l="T9" t="T10" r="T11" b="T12"/>
            <a:pathLst>
              <a:path w="108" h="165">
                <a:moveTo>
                  <a:pt x="0" y="0"/>
                </a:moveTo>
                <a:lnTo>
                  <a:pt x="107" y="0"/>
                </a:lnTo>
                <a:lnTo>
                  <a:pt x="107" y="164"/>
                </a:lnTo>
              </a:path>
            </a:pathLst>
          </a:custGeom>
          <a:noFill/>
          <a:ln w="19050">
            <a:solidFill>
              <a:srgbClr val="000000"/>
            </a:solidFill>
            <a:round/>
            <a:headEnd/>
            <a:tailEnd/>
          </a:ln>
        </p:spPr>
        <p:txBody>
          <a:bodyPr/>
          <a:lstStyle/>
          <a:p>
            <a:endParaRPr lang="en-US" dirty="0"/>
          </a:p>
        </p:txBody>
      </p:sp>
      <p:sp>
        <p:nvSpPr>
          <p:cNvPr id="4114" name="Freeform 26"/>
          <p:cNvSpPr>
            <a:spLocks/>
          </p:cNvSpPr>
          <p:nvPr/>
        </p:nvSpPr>
        <p:spPr bwMode="auto">
          <a:xfrm>
            <a:off x="7875588" y="1692275"/>
            <a:ext cx="36512" cy="71438"/>
          </a:xfrm>
          <a:custGeom>
            <a:avLst/>
            <a:gdLst>
              <a:gd name="T0" fmla="*/ 27728676 w 25"/>
              <a:gd name="T1" fmla="*/ 98103999 h 51"/>
              <a:gd name="T2" fmla="*/ 51192752 w 25"/>
              <a:gd name="T3" fmla="*/ 0 h 51"/>
              <a:gd name="T4" fmla="*/ 27728676 w 25"/>
              <a:gd name="T5" fmla="*/ 23545128 h 51"/>
              <a:gd name="T6" fmla="*/ 0 w 25"/>
              <a:gd name="T7" fmla="*/ 0 h 51"/>
              <a:gd name="T8" fmla="*/ 27728676 w 25"/>
              <a:gd name="T9" fmla="*/ 98103999 h 51"/>
              <a:gd name="T10" fmla="*/ 27728676 w 25"/>
              <a:gd name="T11" fmla="*/ 98103999 h 51"/>
              <a:gd name="T12" fmla="*/ 0 60000 65536"/>
              <a:gd name="T13" fmla="*/ 0 60000 65536"/>
              <a:gd name="T14" fmla="*/ 0 60000 65536"/>
              <a:gd name="T15" fmla="*/ 0 60000 65536"/>
              <a:gd name="T16" fmla="*/ 0 60000 65536"/>
              <a:gd name="T17" fmla="*/ 0 60000 65536"/>
              <a:gd name="T18" fmla="*/ 0 w 25"/>
              <a:gd name="T19" fmla="*/ 0 h 51"/>
              <a:gd name="T20" fmla="*/ 25 w 2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 h="51">
                <a:moveTo>
                  <a:pt x="13" y="50"/>
                </a:moveTo>
                <a:lnTo>
                  <a:pt x="24" y="0"/>
                </a:lnTo>
                <a:lnTo>
                  <a:pt x="13" y="12"/>
                </a:lnTo>
                <a:lnTo>
                  <a:pt x="0" y="0"/>
                </a:lnTo>
                <a:lnTo>
                  <a:pt x="13" y="50"/>
                </a:lnTo>
              </a:path>
            </a:pathLst>
          </a:custGeom>
          <a:solidFill>
            <a:srgbClr val="000000"/>
          </a:solidFill>
          <a:ln w="19050">
            <a:solidFill>
              <a:srgbClr val="000000"/>
            </a:solidFill>
            <a:round/>
            <a:headEnd/>
            <a:tailEnd/>
          </a:ln>
        </p:spPr>
        <p:txBody>
          <a:bodyPr/>
          <a:lstStyle/>
          <a:p>
            <a:endParaRPr lang="en-US" dirty="0"/>
          </a:p>
        </p:txBody>
      </p:sp>
      <p:sp>
        <p:nvSpPr>
          <p:cNvPr id="4115" name="Line 27"/>
          <p:cNvSpPr>
            <a:spLocks noChangeShapeType="1"/>
          </p:cNvSpPr>
          <p:nvPr/>
        </p:nvSpPr>
        <p:spPr bwMode="auto">
          <a:xfrm>
            <a:off x="7902575" y="2103438"/>
            <a:ext cx="0" cy="93662"/>
          </a:xfrm>
          <a:prstGeom prst="line">
            <a:avLst/>
          </a:prstGeom>
          <a:noFill/>
          <a:ln w="19050">
            <a:solidFill>
              <a:srgbClr val="000000"/>
            </a:solidFill>
            <a:round/>
            <a:headEnd/>
            <a:tailEnd/>
          </a:ln>
        </p:spPr>
        <p:txBody>
          <a:bodyPr wrap="none" anchor="ctr"/>
          <a:lstStyle/>
          <a:p>
            <a:endParaRPr lang="en-US" dirty="0"/>
          </a:p>
        </p:txBody>
      </p:sp>
      <p:sp>
        <p:nvSpPr>
          <p:cNvPr id="4116" name="Freeform 28"/>
          <p:cNvSpPr>
            <a:spLocks/>
          </p:cNvSpPr>
          <p:nvPr/>
        </p:nvSpPr>
        <p:spPr bwMode="auto">
          <a:xfrm>
            <a:off x="7881938" y="2181225"/>
            <a:ext cx="36512" cy="69850"/>
          </a:xfrm>
          <a:custGeom>
            <a:avLst/>
            <a:gdLst>
              <a:gd name="T0" fmla="*/ 27608692 w 26"/>
              <a:gd name="T1" fmla="*/ 95628855 h 50"/>
              <a:gd name="T2" fmla="*/ 49302442 w 26"/>
              <a:gd name="T3" fmla="*/ 0 h 50"/>
              <a:gd name="T4" fmla="*/ 27608692 w 26"/>
              <a:gd name="T5" fmla="*/ 23419312 h 50"/>
              <a:gd name="T6" fmla="*/ 0 w 26"/>
              <a:gd name="T7" fmla="*/ 0 h 50"/>
              <a:gd name="T8" fmla="*/ 27608692 w 26"/>
              <a:gd name="T9" fmla="*/ 95628855 h 50"/>
              <a:gd name="T10" fmla="*/ 27608692 w 26"/>
              <a:gd name="T11" fmla="*/ 95628855 h 50"/>
              <a:gd name="T12" fmla="*/ 0 60000 65536"/>
              <a:gd name="T13" fmla="*/ 0 60000 65536"/>
              <a:gd name="T14" fmla="*/ 0 60000 65536"/>
              <a:gd name="T15" fmla="*/ 0 60000 65536"/>
              <a:gd name="T16" fmla="*/ 0 60000 65536"/>
              <a:gd name="T17" fmla="*/ 0 60000 65536"/>
              <a:gd name="T18" fmla="*/ 0 w 26"/>
              <a:gd name="T19" fmla="*/ 0 h 50"/>
              <a:gd name="T20" fmla="*/ 26 w 2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6" h="50">
                <a:moveTo>
                  <a:pt x="14" y="49"/>
                </a:moveTo>
                <a:lnTo>
                  <a:pt x="25" y="0"/>
                </a:lnTo>
                <a:lnTo>
                  <a:pt x="14" y="12"/>
                </a:lnTo>
                <a:lnTo>
                  <a:pt x="0" y="0"/>
                </a:lnTo>
                <a:lnTo>
                  <a:pt x="14" y="49"/>
                </a:lnTo>
              </a:path>
            </a:pathLst>
          </a:custGeom>
          <a:solidFill>
            <a:srgbClr val="000000"/>
          </a:solidFill>
          <a:ln w="19050">
            <a:solidFill>
              <a:srgbClr val="000000"/>
            </a:solidFill>
            <a:round/>
            <a:headEnd/>
            <a:tailEnd/>
          </a:ln>
        </p:spPr>
        <p:txBody>
          <a:bodyPr/>
          <a:lstStyle/>
          <a:p>
            <a:endParaRPr lang="en-US" dirty="0"/>
          </a:p>
        </p:txBody>
      </p:sp>
      <p:sp>
        <p:nvSpPr>
          <p:cNvPr id="4117" name="Line 29"/>
          <p:cNvSpPr>
            <a:spLocks noChangeShapeType="1"/>
          </p:cNvSpPr>
          <p:nvPr/>
        </p:nvSpPr>
        <p:spPr bwMode="auto">
          <a:xfrm flipH="1">
            <a:off x="5516563" y="2216150"/>
            <a:ext cx="647700" cy="0"/>
          </a:xfrm>
          <a:prstGeom prst="line">
            <a:avLst/>
          </a:prstGeom>
          <a:noFill/>
          <a:ln w="19050">
            <a:solidFill>
              <a:srgbClr val="000000"/>
            </a:solidFill>
            <a:round/>
            <a:headEnd/>
            <a:tailEnd/>
          </a:ln>
        </p:spPr>
        <p:txBody>
          <a:bodyPr wrap="none" anchor="ctr"/>
          <a:lstStyle/>
          <a:p>
            <a:endParaRPr lang="en-US" dirty="0"/>
          </a:p>
        </p:txBody>
      </p:sp>
      <p:sp>
        <p:nvSpPr>
          <p:cNvPr id="4118" name="Freeform 30"/>
          <p:cNvSpPr>
            <a:spLocks/>
          </p:cNvSpPr>
          <p:nvPr/>
        </p:nvSpPr>
        <p:spPr bwMode="auto">
          <a:xfrm>
            <a:off x="5462588" y="2198688"/>
            <a:ext cx="71437" cy="34925"/>
          </a:xfrm>
          <a:custGeom>
            <a:avLst/>
            <a:gdLst>
              <a:gd name="T0" fmla="*/ 0 w 49"/>
              <a:gd name="T1" fmla="*/ 23419312 h 25"/>
              <a:gd name="T2" fmla="*/ 102022255 w 49"/>
              <a:gd name="T3" fmla="*/ 46838624 h 25"/>
              <a:gd name="T4" fmla="*/ 78641930 w 49"/>
              <a:gd name="T5" fmla="*/ 23419312 h 25"/>
              <a:gd name="T6" fmla="*/ 102022255 w 49"/>
              <a:gd name="T7" fmla="*/ 0 h 25"/>
              <a:gd name="T8" fmla="*/ 0 w 49"/>
              <a:gd name="T9" fmla="*/ 23419312 h 25"/>
              <a:gd name="T10" fmla="*/ 0 w 49"/>
              <a:gd name="T11" fmla="*/ 23419312 h 25"/>
              <a:gd name="T12" fmla="*/ 0 60000 65536"/>
              <a:gd name="T13" fmla="*/ 0 60000 65536"/>
              <a:gd name="T14" fmla="*/ 0 60000 65536"/>
              <a:gd name="T15" fmla="*/ 0 60000 65536"/>
              <a:gd name="T16" fmla="*/ 0 60000 65536"/>
              <a:gd name="T17" fmla="*/ 0 60000 65536"/>
              <a:gd name="T18" fmla="*/ 0 w 49"/>
              <a:gd name="T19" fmla="*/ 0 h 25"/>
              <a:gd name="T20" fmla="*/ 49 w 49"/>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49" h="25">
                <a:moveTo>
                  <a:pt x="0" y="12"/>
                </a:moveTo>
                <a:lnTo>
                  <a:pt x="48" y="24"/>
                </a:lnTo>
                <a:lnTo>
                  <a:pt x="37" y="12"/>
                </a:lnTo>
                <a:lnTo>
                  <a:pt x="48" y="0"/>
                </a:lnTo>
                <a:lnTo>
                  <a:pt x="0" y="12"/>
                </a:lnTo>
              </a:path>
            </a:pathLst>
          </a:custGeom>
          <a:solidFill>
            <a:srgbClr val="000000"/>
          </a:solidFill>
          <a:ln w="19050">
            <a:solidFill>
              <a:srgbClr val="000000"/>
            </a:solidFill>
            <a:round/>
            <a:headEnd/>
            <a:tailEnd/>
          </a:ln>
        </p:spPr>
        <p:txBody>
          <a:bodyPr/>
          <a:lstStyle/>
          <a:p>
            <a:endParaRPr lang="en-US" dirty="0"/>
          </a:p>
        </p:txBody>
      </p:sp>
      <p:sp>
        <p:nvSpPr>
          <p:cNvPr id="4119" name="Line 31"/>
          <p:cNvSpPr>
            <a:spLocks noChangeShapeType="1"/>
          </p:cNvSpPr>
          <p:nvPr/>
        </p:nvSpPr>
        <p:spPr bwMode="auto">
          <a:xfrm flipV="1">
            <a:off x="5313363" y="1689100"/>
            <a:ext cx="0" cy="341313"/>
          </a:xfrm>
          <a:prstGeom prst="line">
            <a:avLst/>
          </a:prstGeom>
          <a:noFill/>
          <a:ln w="19050">
            <a:solidFill>
              <a:srgbClr val="000000"/>
            </a:solidFill>
            <a:round/>
            <a:headEnd/>
            <a:tailEnd/>
          </a:ln>
        </p:spPr>
        <p:txBody>
          <a:bodyPr wrap="none" anchor="ctr"/>
          <a:lstStyle/>
          <a:p>
            <a:endParaRPr lang="en-US" dirty="0"/>
          </a:p>
        </p:txBody>
      </p:sp>
      <p:grpSp>
        <p:nvGrpSpPr>
          <p:cNvPr id="6" name="Group 32"/>
          <p:cNvGrpSpPr>
            <a:grpSpLocks/>
          </p:cNvGrpSpPr>
          <p:nvPr/>
        </p:nvGrpSpPr>
        <p:grpSpPr bwMode="auto">
          <a:xfrm>
            <a:off x="5135563" y="1293813"/>
            <a:ext cx="347662" cy="341312"/>
            <a:chOff x="3049" y="1292"/>
            <a:chExt cx="241" cy="244"/>
          </a:xfrm>
        </p:grpSpPr>
        <p:grpSp>
          <p:nvGrpSpPr>
            <p:cNvPr id="7" name="Group 33"/>
            <p:cNvGrpSpPr>
              <a:grpSpLocks/>
            </p:cNvGrpSpPr>
            <p:nvPr/>
          </p:nvGrpSpPr>
          <p:grpSpPr bwMode="auto">
            <a:xfrm>
              <a:off x="3049" y="1292"/>
              <a:ext cx="241" cy="244"/>
              <a:chOff x="3049" y="1292"/>
              <a:chExt cx="241" cy="244"/>
            </a:xfrm>
          </p:grpSpPr>
          <p:sp>
            <p:nvSpPr>
              <p:cNvPr id="4253" name="Freeform 34"/>
              <p:cNvSpPr>
                <a:spLocks/>
              </p:cNvSpPr>
              <p:nvPr/>
            </p:nvSpPr>
            <p:spPr bwMode="auto">
              <a:xfrm>
                <a:off x="3049" y="1292"/>
                <a:ext cx="241" cy="244"/>
              </a:xfrm>
              <a:custGeom>
                <a:avLst/>
                <a:gdLst>
                  <a:gd name="T0" fmla="*/ 239 w 241"/>
                  <a:gd name="T1" fmla="*/ 113 h 244"/>
                  <a:gd name="T2" fmla="*/ 236 w 241"/>
                  <a:gd name="T3" fmla="*/ 95 h 244"/>
                  <a:gd name="T4" fmla="*/ 231 w 241"/>
                  <a:gd name="T5" fmla="*/ 78 h 244"/>
                  <a:gd name="T6" fmla="*/ 223 w 241"/>
                  <a:gd name="T7" fmla="*/ 61 h 244"/>
                  <a:gd name="T8" fmla="*/ 213 w 241"/>
                  <a:gd name="T9" fmla="*/ 46 h 244"/>
                  <a:gd name="T10" fmla="*/ 200 w 241"/>
                  <a:gd name="T11" fmla="*/ 33 h 244"/>
                  <a:gd name="T12" fmla="*/ 187 w 241"/>
                  <a:gd name="T13" fmla="*/ 22 h 244"/>
                  <a:gd name="T14" fmla="*/ 171 w 241"/>
                  <a:gd name="T15" fmla="*/ 13 h 244"/>
                  <a:gd name="T16" fmla="*/ 155 w 241"/>
                  <a:gd name="T17" fmla="*/ 6 h 244"/>
                  <a:gd name="T18" fmla="*/ 137 w 241"/>
                  <a:gd name="T19" fmla="*/ 1 h 244"/>
                  <a:gd name="T20" fmla="*/ 119 w 241"/>
                  <a:gd name="T21" fmla="*/ 0 h 244"/>
                  <a:gd name="T22" fmla="*/ 102 w 241"/>
                  <a:gd name="T23" fmla="*/ 1 h 244"/>
                  <a:gd name="T24" fmla="*/ 85 w 241"/>
                  <a:gd name="T25" fmla="*/ 6 h 244"/>
                  <a:gd name="T26" fmla="*/ 67 w 241"/>
                  <a:gd name="T27" fmla="*/ 13 h 244"/>
                  <a:gd name="T28" fmla="*/ 52 w 241"/>
                  <a:gd name="T29" fmla="*/ 22 h 244"/>
                  <a:gd name="T30" fmla="*/ 39 w 241"/>
                  <a:gd name="T31" fmla="*/ 33 h 244"/>
                  <a:gd name="T32" fmla="*/ 26 w 241"/>
                  <a:gd name="T33" fmla="*/ 46 h 244"/>
                  <a:gd name="T34" fmla="*/ 15 w 241"/>
                  <a:gd name="T35" fmla="*/ 61 h 244"/>
                  <a:gd name="T36" fmla="*/ 8 w 241"/>
                  <a:gd name="T37" fmla="*/ 78 h 244"/>
                  <a:gd name="T38" fmla="*/ 2 w 241"/>
                  <a:gd name="T39" fmla="*/ 95 h 244"/>
                  <a:gd name="T40" fmla="*/ 0 w 241"/>
                  <a:gd name="T41" fmla="*/ 113 h 244"/>
                  <a:gd name="T42" fmla="*/ 0 w 241"/>
                  <a:gd name="T43" fmla="*/ 131 h 244"/>
                  <a:gd name="T44" fmla="*/ 2 w 241"/>
                  <a:gd name="T45" fmla="*/ 148 h 244"/>
                  <a:gd name="T46" fmla="*/ 8 w 241"/>
                  <a:gd name="T47" fmla="*/ 167 h 244"/>
                  <a:gd name="T48" fmla="*/ 15 w 241"/>
                  <a:gd name="T49" fmla="*/ 182 h 244"/>
                  <a:gd name="T50" fmla="*/ 26 w 241"/>
                  <a:gd name="T51" fmla="*/ 199 h 244"/>
                  <a:gd name="T52" fmla="*/ 39 w 241"/>
                  <a:gd name="T53" fmla="*/ 210 h 244"/>
                  <a:gd name="T54" fmla="*/ 52 w 241"/>
                  <a:gd name="T55" fmla="*/ 222 h 244"/>
                  <a:gd name="T56" fmla="*/ 67 w 241"/>
                  <a:gd name="T57" fmla="*/ 231 h 244"/>
                  <a:gd name="T58" fmla="*/ 85 w 241"/>
                  <a:gd name="T59" fmla="*/ 238 h 244"/>
                  <a:gd name="T60" fmla="*/ 102 w 241"/>
                  <a:gd name="T61" fmla="*/ 242 h 244"/>
                  <a:gd name="T62" fmla="*/ 119 w 241"/>
                  <a:gd name="T63" fmla="*/ 243 h 244"/>
                  <a:gd name="T64" fmla="*/ 137 w 241"/>
                  <a:gd name="T65" fmla="*/ 242 h 244"/>
                  <a:gd name="T66" fmla="*/ 155 w 241"/>
                  <a:gd name="T67" fmla="*/ 238 h 244"/>
                  <a:gd name="T68" fmla="*/ 171 w 241"/>
                  <a:gd name="T69" fmla="*/ 231 h 244"/>
                  <a:gd name="T70" fmla="*/ 187 w 241"/>
                  <a:gd name="T71" fmla="*/ 222 h 244"/>
                  <a:gd name="T72" fmla="*/ 200 w 241"/>
                  <a:gd name="T73" fmla="*/ 210 h 244"/>
                  <a:gd name="T74" fmla="*/ 213 w 241"/>
                  <a:gd name="T75" fmla="*/ 199 h 244"/>
                  <a:gd name="T76" fmla="*/ 223 w 241"/>
                  <a:gd name="T77" fmla="*/ 182 h 244"/>
                  <a:gd name="T78" fmla="*/ 231 w 241"/>
                  <a:gd name="T79" fmla="*/ 167 h 244"/>
                  <a:gd name="T80" fmla="*/ 236 w 241"/>
                  <a:gd name="T81" fmla="*/ 148 h 244"/>
                  <a:gd name="T82" fmla="*/ 239 w 241"/>
                  <a:gd name="T83" fmla="*/ 131 h 2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1"/>
                  <a:gd name="T127" fmla="*/ 0 h 244"/>
                  <a:gd name="T128" fmla="*/ 241 w 241"/>
                  <a:gd name="T129" fmla="*/ 244 h 2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1" h="244">
                    <a:moveTo>
                      <a:pt x="240" y="122"/>
                    </a:moveTo>
                    <a:lnTo>
                      <a:pt x="239" y="113"/>
                    </a:lnTo>
                    <a:lnTo>
                      <a:pt x="237" y="104"/>
                    </a:lnTo>
                    <a:lnTo>
                      <a:pt x="236" y="95"/>
                    </a:lnTo>
                    <a:lnTo>
                      <a:pt x="234" y="86"/>
                    </a:lnTo>
                    <a:lnTo>
                      <a:pt x="231" y="78"/>
                    </a:lnTo>
                    <a:lnTo>
                      <a:pt x="227" y="68"/>
                    </a:lnTo>
                    <a:lnTo>
                      <a:pt x="223" y="61"/>
                    </a:lnTo>
                    <a:lnTo>
                      <a:pt x="218" y="53"/>
                    </a:lnTo>
                    <a:lnTo>
                      <a:pt x="213" y="46"/>
                    </a:lnTo>
                    <a:lnTo>
                      <a:pt x="207" y="40"/>
                    </a:lnTo>
                    <a:lnTo>
                      <a:pt x="200" y="33"/>
                    </a:lnTo>
                    <a:lnTo>
                      <a:pt x="194" y="26"/>
                    </a:lnTo>
                    <a:lnTo>
                      <a:pt x="187" y="22"/>
                    </a:lnTo>
                    <a:lnTo>
                      <a:pt x="178" y="17"/>
                    </a:lnTo>
                    <a:lnTo>
                      <a:pt x="171" y="13"/>
                    </a:lnTo>
                    <a:lnTo>
                      <a:pt x="163" y="8"/>
                    </a:lnTo>
                    <a:lnTo>
                      <a:pt x="155" y="6"/>
                    </a:lnTo>
                    <a:lnTo>
                      <a:pt x="147" y="3"/>
                    </a:lnTo>
                    <a:lnTo>
                      <a:pt x="137" y="1"/>
                    </a:lnTo>
                    <a:lnTo>
                      <a:pt x="128" y="0"/>
                    </a:lnTo>
                    <a:lnTo>
                      <a:pt x="119" y="0"/>
                    </a:lnTo>
                    <a:lnTo>
                      <a:pt x="110" y="0"/>
                    </a:lnTo>
                    <a:lnTo>
                      <a:pt x="102" y="1"/>
                    </a:lnTo>
                    <a:lnTo>
                      <a:pt x="94" y="3"/>
                    </a:lnTo>
                    <a:lnTo>
                      <a:pt x="85" y="6"/>
                    </a:lnTo>
                    <a:lnTo>
                      <a:pt x="75" y="8"/>
                    </a:lnTo>
                    <a:lnTo>
                      <a:pt x="67" y="13"/>
                    </a:lnTo>
                    <a:lnTo>
                      <a:pt x="60" y="17"/>
                    </a:lnTo>
                    <a:lnTo>
                      <a:pt x="52" y="22"/>
                    </a:lnTo>
                    <a:lnTo>
                      <a:pt x="45" y="26"/>
                    </a:lnTo>
                    <a:lnTo>
                      <a:pt x="39" y="33"/>
                    </a:lnTo>
                    <a:lnTo>
                      <a:pt x="31" y="40"/>
                    </a:lnTo>
                    <a:lnTo>
                      <a:pt x="26" y="46"/>
                    </a:lnTo>
                    <a:lnTo>
                      <a:pt x="20" y="53"/>
                    </a:lnTo>
                    <a:lnTo>
                      <a:pt x="15" y="61"/>
                    </a:lnTo>
                    <a:lnTo>
                      <a:pt x="11" y="68"/>
                    </a:lnTo>
                    <a:lnTo>
                      <a:pt x="8" y="78"/>
                    </a:lnTo>
                    <a:lnTo>
                      <a:pt x="5" y="86"/>
                    </a:lnTo>
                    <a:lnTo>
                      <a:pt x="2" y="95"/>
                    </a:lnTo>
                    <a:lnTo>
                      <a:pt x="1" y="104"/>
                    </a:lnTo>
                    <a:lnTo>
                      <a:pt x="0" y="113"/>
                    </a:lnTo>
                    <a:lnTo>
                      <a:pt x="0" y="122"/>
                    </a:lnTo>
                    <a:lnTo>
                      <a:pt x="0" y="131"/>
                    </a:lnTo>
                    <a:lnTo>
                      <a:pt x="1" y="140"/>
                    </a:lnTo>
                    <a:lnTo>
                      <a:pt x="2" y="148"/>
                    </a:lnTo>
                    <a:lnTo>
                      <a:pt x="5" y="158"/>
                    </a:lnTo>
                    <a:lnTo>
                      <a:pt x="8" y="167"/>
                    </a:lnTo>
                    <a:lnTo>
                      <a:pt x="11" y="174"/>
                    </a:lnTo>
                    <a:lnTo>
                      <a:pt x="15" y="182"/>
                    </a:lnTo>
                    <a:lnTo>
                      <a:pt x="20" y="190"/>
                    </a:lnTo>
                    <a:lnTo>
                      <a:pt x="26" y="199"/>
                    </a:lnTo>
                    <a:lnTo>
                      <a:pt x="31" y="204"/>
                    </a:lnTo>
                    <a:lnTo>
                      <a:pt x="39" y="210"/>
                    </a:lnTo>
                    <a:lnTo>
                      <a:pt x="45" y="217"/>
                    </a:lnTo>
                    <a:lnTo>
                      <a:pt x="52" y="222"/>
                    </a:lnTo>
                    <a:lnTo>
                      <a:pt x="60" y="227"/>
                    </a:lnTo>
                    <a:lnTo>
                      <a:pt x="67" y="231"/>
                    </a:lnTo>
                    <a:lnTo>
                      <a:pt x="75" y="235"/>
                    </a:lnTo>
                    <a:lnTo>
                      <a:pt x="85" y="238"/>
                    </a:lnTo>
                    <a:lnTo>
                      <a:pt x="94" y="240"/>
                    </a:lnTo>
                    <a:lnTo>
                      <a:pt x="102" y="242"/>
                    </a:lnTo>
                    <a:lnTo>
                      <a:pt x="110" y="243"/>
                    </a:lnTo>
                    <a:lnTo>
                      <a:pt x="119" y="243"/>
                    </a:lnTo>
                    <a:lnTo>
                      <a:pt x="128" y="243"/>
                    </a:lnTo>
                    <a:lnTo>
                      <a:pt x="137" y="242"/>
                    </a:lnTo>
                    <a:lnTo>
                      <a:pt x="147" y="240"/>
                    </a:lnTo>
                    <a:lnTo>
                      <a:pt x="155" y="238"/>
                    </a:lnTo>
                    <a:lnTo>
                      <a:pt x="163" y="235"/>
                    </a:lnTo>
                    <a:lnTo>
                      <a:pt x="171" y="231"/>
                    </a:lnTo>
                    <a:lnTo>
                      <a:pt x="178" y="227"/>
                    </a:lnTo>
                    <a:lnTo>
                      <a:pt x="187" y="222"/>
                    </a:lnTo>
                    <a:lnTo>
                      <a:pt x="194" y="217"/>
                    </a:lnTo>
                    <a:lnTo>
                      <a:pt x="200" y="210"/>
                    </a:lnTo>
                    <a:lnTo>
                      <a:pt x="207" y="204"/>
                    </a:lnTo>
                    <a:lnTo>
                      <a:pt x="213" y="199"/>
                    </a:lnTo>
                    <a:lnTo>
                      <a:pt x="218" y="190"/>
                    </a:lnTo>
                    <a:lnTo>
                      <a:pt x="223" y="182"/>
                    </a:lnTo>
                    <a:lnTo>
                      <a:pt x="227" y="174"/>
                    </a:lnTo>
                    <a:lnTo>
                      <a:pt x="231" y="167"/>
                    </a:lnTo>
                    <a:lnTo>
                      <a:pt x="234" y="158"/>
                    </a:lnTo>
                    <a:lnTo>
                      <a:pt x="236" y="148"/>
                    </a:lnTo>
                    <a:lnTo>
                      <a:pt x="237" y="140"/>
                    </a:lnTo>
                    <a:lnTo>
                      <a:pt x="239" y="131"/>
                    </a:lnTo>
                    <a:lnTo>
                      <a:pt x="240" y="122"/>
                    </a:lnTo>
                  </a:path>
                </a:pathLst>
              </a:custGeom>
              <a:noFill/>
              <a:ln w="19050">
                <a:solidFill>
                  <a:srgbClr val="000000"/>
                </a:solidFill>
                <a:round/>
                <a:headEnd/>
                <a:tailEnd/>
              </a:ln>
            </p:spPr>
            <p:txBody>
              <a:bodyPr/>
              <a:lstStyle/>
              <a:p>
                <a:endParaRPr lang="en-US" dirty="0"/>
              </a:p>
            </p:txBody>
          </p:sp>
          <p:sp>
            <p:nvSpPr>
              <p:cNvPr id="4254" name="Line 35"/>
              <p:cNvSpPr>
                <a:spLocks noChangeShapeType="1"/>
              </p:cNvSpPr>
              <p:nvPr/>
            </p:nvSpPr>
            <p:spPr bwMode="auto">
              <a:xfrm>
                <a:off x="3082" y="1327"/>
                <a:ext cx="171" cy="174"/>
              </a:xfrm>
              <a:prstGeom prst="line">
                <a:avLst/>
              </a:prstGeom>
              <a:noFill/>
              <a:ln w="19050">
                <a:solidFill>
                  <a:srgbClr val="000000"/>
                </a:solidFill>
                <a:round/>
                <a:headEnd/>
                <a:tailEnd/>
              </a:ln>
            </p:spPr>
            <p:txBody>
              <a:bodyPr wrap="none" anchor="ctr"/>
              <a:lstStyle/>
              <a:p>
                <a:endParaRPr lang="en-US" dirty="0"/>
              </a:p>
            </p:txBody>
          </p:sp>
        </p:grpSp>
        <p:sp>
          <p:nvSpPr>
            <p:cNvPr id="4252" name="Line 36"/>
            <p:cNvSpPr>
              <a:spLocks noChangeShapeType="1"/>
            </p:cNvSpPr>
            <p:nvPr/>
          </p:nvSpPr>
          <p:spPr bwMode="auto">
            <a:xfrm flipH="1">
              <a:off x="3082" y="1327"/>
              <a:ext cx="171" cy="174"/>
            </a:xfrm>
            <a:prstGeom prst="line">
              <a:avLst/>
            </a:prstGeom>
            <a:noFill/>
            <a:ln w="19050">
              <a:solidFill>
                <a:srgbClr val="000000"/>
              </a:solidFill>
              <a:round/>
              <a:headEnd/>
              <a:tailEnd/>
            </a:ln>
          </p:spPr>
          <p:txBody>
            <a:bodyPr wrap="none" anchor="ctr"/>
            <a:lstStyle/>
            <a:p>
              <a:endParaRPr lang="en-US" dirty="0"/>
            </a:p>
          </p:txBody>
        </p:sp>
      </p:grpSp>
      <p:sp>
        <p:nvSpPr>
          <p:cNvPr id="4121" name="Freeform 37"/>
          <p:cNvSpPr>
            <a:spLocks/>
          </p:cNvSpPr>
          <p:nvPr/>
        </p:nvSpPr>
        <p:spPr bwMode="auto">
          <a:xfrm>
            <a:off x="6623050" y="2198688"/>
            <a:ext cx="727075" cy="488950"/>
          </a:xfrm>
          <a:custGeom>
            <a:avLst/>
            <a:gdLst>
              <a:gd name="T0" fmla="*/ 0 w 504"/>
              <a:gd name="T1" fmla="*/ 0 h 349"/>
              <a:gd name="T2" fmla="*/ 557740143 w 504"/>
              <a:gd name="T3" fmla="*/ 0 h 349"/>
              <a:gd name="T4" fmla="*/ 557740143 w 504"/>
              <a:gd name="T5" fmla="*/ 683057482 h 349"/>
              <a:gd name="T6" fmla="*/ 1046803453 w 504"/>
              <a:gd name="T7" fmla="*/ 683057482 h 349"/>
              <a:gd name="T8" fmla="*/ 0 60000 65536"/>
              <a:gd name="T9" fmla="*/ 0 60000 65536"/>
              <a:gd name="T10" fmla="*/ 0 60000 65536"/>
              <a:gd name="T11" fmla="*/ 0 60000 65536"/>
              <a:gd name="T12" fmla="*/ 0 w 504"/>
              <a:gd name="T13" fmla="*/ 0 h 349"/>
              <a:gd name="T14" fmla="*/ 504 w 504"/>
              <a:gd name="T15" fmla="*/ 349 h 349"/>
            </a:gdLst>
            <a:ahLst/>
            <a:cxnLst>
              <a:cxn ang="T8">
                <a:pos x="T0" y="T1"/>
              </a:cxn>
              <a:cxn ang="T9">
                <a:pos x="T2" y="T3"/>
              </a:cxn>
              <a:cxn ang="T10">
                <a:pos x="T4" y="T5"/>
              </a:cxn>
              <a:cxn ang="T11">
                <a:pos x="T6" y="T7"/>
              </a:cxn>
            </a:cxnLst>
            <a:rect l="T12" t="T13" r="T14" b="T15"/>
            <a:pathLst>
              <a:path w="504" h="349">
                <a:moveTo>
                  <a:pt x="0" y="0"/>
                </a:moveTo>
                <a:lnTo>
                  <a:pt x="268" y="0"/>
                </a:lnTo>
                <a:lnTo>
                  <a:pt x="268" y="348"/>
                </a:lnTo>
                <a:lnTo>
                  <a:pt x="503" y="348"/>
                </a:lnTo>
              </a:path>
            </a:pathLst>
          </a:custGeom>
          <a:noFill/>
          <a:ln w="19050">
            <a:solidFill>
              <a:srgbClr val="000000"/>
            </a:solidFill>
            <a:round/>
            <a:headEnd/>
            <a:tailEnd/>
          </a:ln>
        </p:spPr>
        <p:txBody>
          <a:bodyPr/>
          <a:lstStyle/>
          <a:p>
            <a:endParaRPr lang="en-US" dirty="0"/>
          </a:p>
        </p:txBody>
      </p:sp>
      <p:sp>
        <p:nvSpPr>
          <p:cNvPr id="4122" name="Freeform 38"/>
          <p:cNvSpPr>
            <a:spLocks/>
          </p:cNvSpPr>
          <p:nvPr/>
        </p:nvSpPr>
        <p:spPr bwMode="auto">
          <a:xfrm>
            <a:off x="7331075" y="2671763"/>
            <a:ext cx="69850" cy="33337"/>
          </a:xfrm>
          <a:custGeom>
            <a:avLst/>
            <a:gdLst>
              <a:gd name="T0" fmla="*/ 99528988 w 48"/>
              <a:gd name="T1" fmla="*/ 21008106 h 23"/>
              <a:gd name="T2" fmla="*/ 0 w 48"/>
              <a:gd name="T3" fmla="*/ 0 h 23"/>
              <a:gd name="T4" fmla="*/ 25412306 w 48"/>
              <a:gd name="T5" fmla="*/ 21008106 h 23"/>
              <a:gd name="T6" fmla="*/ 0 w 48"/>
              <a:gd name="T7" fmla="*/ 46219572 h 23"/>
              <a:gd name="T8" fmla="*/ 99528988 w 48"/>
              <a:gd name="T9" fmla="*/ 21008106 h 23"/>
              <a:gd name="T10" fmla="*/ 99528988 w 48"/>
              <a:gd name="T11" fmla="*/ 21008106 h 23"/>
              <a:gd name="T12" fmla="*/ 0 60000 65536"/>
              <a:gd name="T13" fmla="*/ 0 60000 65536"/>
              <a:gd name="T14" fmla="*/ 0 60000 65536"/>
              <a:gd name="T15" fmla="*/ 0 60000 65536"/>
              <a:gd name="T16" fmla="*/ 0 60000 65536"/>
              <a:gd name="T17" fmla="*/ 0 60000 65536"/>
              <a:gd name="T18" fmla="*/ 0 w 48"/>
              <a:gd name="T19" fmla="*/ 0 h 23"/>
              <a:gd name="T20" fmla="*/ 48 w 48"/>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48" h="23">
                <a:moveTo>
                  <a:pt x="47" y="10"/>
                </a:moveTo>
                <a:lnTo>
                  <a:pt x="0" y="0"/>
                </a:lnTo>
                <a:lnTo>
                  <a:pt x="12" y="10"/>
                </a:lnTo>
                <a:lnTo>
                  <a:pt x="0" y="22"/>
                </a:lnTo>
                <a:lnTo>
                  <a:pt x="47" y="10"/>
                </a:lnTo>
              </a:path>
            </a:pathLst>
          </a:custGeom>
          <a:solidFill>
            <a:srgbClr val="000000"/>
          </a:solidFill>
          <a:ln w="19050">
            <a:solidFill>
              <a:srgbClr val="000000"/>
            </a:solidFill>
            <a:round/>
            <a:headEnd/>
            <a:tailEnd/>
          </a:ln>
        </p:spPr>
        <p:txBody>
          <a:bodyPr/>
          <a:lstStyle/>
          <a:p>
            <a:endParaRPr lang="en-US" dirty="0"/>
          </a:p>
        </p:txBody>
      </p:sp>
      <p:grpSp>
        <p:nvGrpSpPr>
          <p:cNvPr id="8" name="Group 39"/>
          <p:cNvGrpSpPr>
            <a:grpSpLocks/>
          </p:cNvGrpSpPr>
          <p:nvPr/>
        </p:nvGrpSpPr>
        <p:grpSpPr bwMode="auto">
          <a:xfrm>
            <a:off x="7499350" y="2395538"/>
            <a:ext cx="688975" cy="390525"/>
            <a:chOff x="4687" y="2078"/>
            <a:chExt cx="478" cy="279"/>
          </a:xfrm>
        </p:grpSpPr>
        <p:sp>
          <p:nvSpPr>
            <p:cNvPr id="4247" name="Line 40"/>
            <p:cNvSpPr>
              <a:spLocks noChangeShapeType="1"/>
            </p:cNvSpPr>
            <p:nvPr/>
          </p:nvSpPr>
          <p:spPr bwMode="auto">
            <a:xfrm>
              <a:off x="4687" y="2357"/>
              <a:ext cx="478" cy="0"/>
            </a:xfrm>
            <a:prstGeom prst="line">
              <a:avLst/>
            </a:prstGeom>
            <a:noFill/>
            <a:ln w="19050">
              <a:solidFill>
                <a:schemeClr val="tx2"/>
              </a:solidFill>
              <a:round/>
              <a:headEnd/>
              <a:tailEnd/>
            </a:ln>
          </p:spPr>
          <p:txBody>
            <a:bodyPr wrap="none" anchor="ctr"/>
            <a:lstStyle/>
            <a:p>
              <a:endParaRPr lang="en-US" dirty="0"/>
            </a:p>
          </p:txBody>
        </p:sp>
        <p:sp>
          <p:nvSpPr>
            <p:cNvPr id="4248" name="Line 41"/>
            <p:cNvSpPr>
              <a:spLocks noChangeShapeType="1"/>
            </p:cNvSpPr>
            <p:nvPr/>
          </p:nvSpPr>
          <p:spPr bwMode="auto">
            <a:xfrm flipV="1">
              <a:off x="5063" y="2113"/>
              <a:ext cx="0" cy="244"/>
            </a:xfrm>
            <a:prstGeom prst="line">
              <a:avLst/>
            </a:prstGeom>
            <a:noFill/>
            <a:ln w="19050">
              <a:solidFill>
                <a:schemeClr val="tx2"/>
              </a:solidFill>
              <a:round/>
              <a:headEnd/>
              <a:tailEnd/>
            </a:ln>
          </p:spPr>
          <p:txBody>
            <a:bodyPr wrap="none" anchor="ctr"/>
            <a:lstStyle/>
            <a:p>
              <a:endParaRPr lang="en-US" dirty="0"/>
            </a:p>
          </p:txBody>
        </p:sp>
        <p:sp>
          <p:nvSpPr>
            <p:cNvPr id="4249" name="Line 42"/>
            <p:cNvSpPr>
              <a:spLocks noChangeShapeType="1"/>
            </p:cNvSpPr>
            <p:nvPr/>
          </p:nvSpPr>
          <p:spPr bwMode="auto">
            <a:xfrm flipV="1">
              <a:off x="4892" y="2078"/>
              <a:ext cx="0" cy="279"/>
            </a:xfrm>
            <a:prstGeom prst="line">
              <a:avLst/>
            </a:prstGeom>
            <a:noFill/>
            <a:ln w="19050">
              <a:solidFill>
                <a:schemeClr val="tx2"/>
              </a:solidFill>
              <a:round/>
              <a:headEnd/>
              <a:tailEnd/>
            </a:ln>
          </p:spPr>
          <p:txBody>
            <a:bodyPr wrap="none" anchor="ctr"/>
            <a:lstStyle/>
            <a:p>
              <a:endParaRPr lang="en-US" dirty="0"/>
            </a:p>
          </p:txBody>
        </p:sp>
        <p:sp>
          <p:nvSpPr>
            <p:cNvPr id="4250" name="Line 43"/>
            <p:cNvSpPr>
              <a:spLocks noChangeShapeType="1"/>
            </p:cNvSpPr>
            <p:nvPr/>
          </p:nvSpPr>
          <p:spPr bwMode="auto">
            <a:xfrm flipV="1">
              <a:off x="4788" y="2149"/>
              <a:ext cx="0" cy="208"/>
            </a:xfrm>
            <a:prstGeom prst="line">
              <a:avLst/>
            </a:prstGeom>
            <a:noFill/>
            <a:ln w="19050">
              <a:solidFill>
                <a:schemeClr val="tx2"/>
              </a:solidFill>
              <a:round/>
              <a:headEnd/>
              <a:tailEnd/>
            </a:ln>
          </p:spPr>
          <p:txBody>
            <a:bodyPr wrap="none" anchor="ctr"/>
            <a:lstStyle/>
            <a:p>
              <a:endParaRPr lang="en-US" dirty="0"/>
            </a:p>
          </p:txBody>
        </p:sp>
      </p:grpSp>
      <p:grpSp>
        <p:nvGrpSpPr>
          <p:cNvPr id="9" name="Group 44"/>
          <p:cNvGrpSpPr>
            <a:grpSpLocks/>
          </p:cNvGrpSpPr>
          <p:nvPr/>
        </p:nvGrpSpPr>
        <p:grpSpPr bwMode="auto">
          <a:xfrm>
            <a:off x="4083050" y="1108075"/>
            <a:ext cx="138113" cy="547688"/>
            <a:chOff x="2320" y="1159"/>
            <a:chExt cx="96" cy="391"/>
          </a:xfrm>
        </p:grpSpPr>
        <p:sp>
          <p:nvSpPr>
            <p:cNvPr id="4244" name="Freeform 45"/>
            <p:cNvSpPr>
              <a:spLocks/>
            </p:cNvSpPr>
            <p:nvPr/>
          </p:nvSpPr>
          <p:spPr bwMode="auto">
            <a:xfrm>
              <a:off x="2322" y="1254"/>
              <a:ext cx="91" cy="259"/>
            </a:xfrm>
            <a:custGeom>
              <a:avLst/>
              <a:gdLst>
                <a:gd name="T0" fmla="*/ 0 w 91"/>
                <a:gd name="T1" fmla="*/ 0 h 259"/>
                <a:gd name="T2" fmla="*/ 90 w 91"/>
                <a:gd name="T3" fmla="*/ 38 h 259"/>
                <a:gd name="T4" fmla="*/ 0 w 91"/>
                <a:gd name="T5" fmla="*/ 74 h 259"/>
                <a:gd name="T6" fmla="*/ 90 w 91"/>
                <a:gd name="T7" fmla="*/ 112 h 259"/>
                <a:gd name="T8" fmla="*/ 0 w 91"/>
                <a:gd name="T9" fmla="*/ 148 h 259"/>
                <a:gd name="T10" fmla="*/ 90 w 91"/>
                <a:gd name="T11" fmla="*/ 184 h 259"/>
                <a:gd name="T12" fmla="*/ 0 w 91"/>
                <a:gd name="T13" fmla="*/ 222 h 259"/>
                <a:gd name="T14" fmla="*/ 90 w 91"/>
                <a:gd name="T15" fmla="*/ 258 h 259"/>
                <a:gd name="T16" fmla="*/ 0 60000 65536"/>
                <a:gd name="T17" fmla="*/ 0 60000 65536"/>
                <a:gd name="T18" fmla="*/ 0 60000 65536"/>
                <a:gd name="T19" fmla="*/ 0 60000 65536"/>
                <a:gd name="T20" fmla="*/ 0 60000 65536"/>
                <a:gd name="T21" fmla="*/ 0 60000 65536"/>
                <a:gd name="T22" fmla="*/ 0 60000 65536"/>
                <a:gd name="T23" fmla="*/ 0 60000 65536"/>
                <a:gd name="T24" fmla="*/ 0 w 91"/>
                <a:gd name="T25" fmla="*/ 0 h 259"/>
                <a:gd name="T26" fmla="*/ 91 w 91"/>
                <a:gd name="T27" fmla="*/ 259 h 2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 h="259">
                  <a:moveTo>
                    <a:pt x="0" y="0"/>
                  </a:moveTo>
                  <a:lnTo>
                    <a:pt x="90" y="38"/>
                  </a:lnTo>
                  <a:lnTo>
                    <a:pt x="0" y="74"/>
                  </a:lnTo>
                  <a:lnTo>
                    <a:pt x="90" y="112"/>
                  </a:lnTo>
                  <a:lnTo>
                    <a:pt x="0" y="148"/>
                  </a:lnTo>
                  <a:lnTo>
                    <a:pt x="90" y="184"/>
                  </a:lnTo>
                  <a:lnTo>
                    <a:pt x="0" y="222"/>
                  </a:lnTo>
                  <a:lnTo>
                    <a:pt x="90" y="258"/>
                  </a:lnTo>
                </a:path>
              </a:pathLst>
            </a:custGeom>
            <a:noFill/>
            <a:ln w="19050">
              <a:solidFill>
                <a:srgbClr val="000000"/>
              </a:solidFill>
              <a:round/>
              <a:headEnd/>
              <a:tailEnd/>
            </a:ln>
          </p:spPr>
          <p:txBody>
            <a:bodyPr/>
            <a:lstStyle/>
            <a:p>
              <a:endParaRPr lang="en-US" dirty="0"/>
            </a:p>
          </p:txBody>
        </p:sp>
        <p:sp>
          <p:nvSpPr>
            <p:cNvPr id="4245" name="Line 46"/>
            <p:cNvSpPr>
              <a:spLocks noChangeShapeType="1"/>
            </p:cNvSpPr>
            <p:nvPr/>
          </p:nvSpPr>
          <p:spPr bwMode="auto">
            <a:xfrm flipV="1">
              <a:off x="2320" y="1192"/>
              <a:ext cx="85" cy="358"/>
            </a:xfrm>
            <a:prstGeom prst="line">
              <a:avLst/>
            </a:prstGeom>
            <a:noFill/>
            <a:ln w="19050">
              <a:solidFill>
                <a:srgbClr val="000000"/>
              </a:solidFill>
              <a:round/>
              <a:headEnd/>
              <a:tailEnd/>
            </a:ln>
          </p:spPr>
          <p:txBody>
            <a:bodyPr wrap="none" anchor="ctr"/>
            <a:lstStyle/>
            <a:p>
              <a:endParaRPr lang="en-US" dirty="0"/>
            </a:p>
          </p:txBody>
        </p:sp>
        <p:sp>
          <p:nvSpPr>
            <p:cNvPr id="4246" name="Freeform 47"/>
            <p:cNvSpPr>
              <a:spLocks/>
            </p:cNvSpPr>
            <p:nvPr/>
          </p:nvSpPr>
          <p:spPr bwMode="auto">
            <a:xfrm>
              <a:off x="2393" y="1159"/>
              <a:ext cx="23" cy="48"/>
            </a:xfrm>
            <a:custGeom>
              <a:avLst/>
              <a:gdLst>
                <a:gd name="T0" fmla="*/ 22 w 23"/>
                <a:gd name="T1" fmla="*/ 0 h 48"/>
                <a:gd name="T2" fmla="*/ 0 w 23"/>
                <a:gd name="T3" fmla="*/ 41 h 48"/>
                <a:gd name="T4" fmla="*/ 12 w 23"/>
                <a:gd name="T5" fmla="*/ 33 h 48"/>
                <a:gd name="T6" fmla="*/ 22 w 23"/>
                <a:gd name="T7" fmla="*/ 47 h 48"/>
                <a:gd name="T8" fmla="*/ 22 w 23"/>
                <a:gd name="T9" fmla="*/ 0 h 48"/>
                <a:gd name="T10" fmla="*/ 22 w 23"/>
                <a:gd name="T11" fmla="*/ 0 h 48"/>
                <a:gd name="T12" fmla="*/ 0 60000 65536"/>
                <a:gd name="T13" fmla="*/ 0 60000 65536"/>
                <a:gd name="T14" fmla="*/ 0 60000 65536"/>
                <a:gd name="T15" fmla="*/ 0 60000 65536"/>
                <a:gd name="T16" fmla="*/ 0 60000 65536"/>
                <a:gd name="T17" fmla="*/ 0 60000 65536"/>
                <a:gd name="T18" fmla="*/ 0 w 23"/>
                <a:gd name="T19" fmla="*/ 0 h 48"/>
                <a:gd name="T20" fmla="*/ 23 w 23"/>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3" h="48">
                  <a:moveTo>
                    <a:pt x="22" y="0"/>
                  </a:moveTo>
                  <a:lnTo>
                    <a:pt x="0" y="41"/>
                  </a:lnTo>
                  <a:lnTo>
                    <a:pt x="12" y="33"/>
                  </a:lnTo>
                  <a:lnTo>
                    <a:pt x="22" y="47"/>
                  </a:lnTo>
                  <a:lnTo>
                    <a:pt x="22" y="0"/>
                  </a:lnTo>
                </a:path>
              </a:pathLst>
            </a:custGeom>
            <a:solidFill>
              <a:srgbClr val="000000"/>
            </a:solidFill>
            <a:ln w="19050">
              <a:solidFill>
                <a:srgbClr val="000000"/>
              </a:solidFill>
              <a:round/>
              <a:headEnd/>
              <a:tailEnd/>
            </a:ln>
          </p:spPr>
          <p:txBody>
            <a:bodyPr/>
            <a:lstStyle/>
            <a:p>
              <a:endParaRPr lang="en-US" dirty="0"/>
            </a:p>
          </p:txBody>
        </p:sp>
      </p:grpSp>
      <p:sp>
        <p:nvSpPr>
          <p:cNvPr id="4125" name="Freeform 48"/>
          <p:cNvSpPr>
            <a:spLocks/>
          </p:cNvSpPr>
          <p:nvPr/>
        </p:nvSpPr>
        <p:spPr bwMode="auto">
          <a:xfrm>
            <a:off x="6105525" y="1274763"/>
            <a:ext cx="131763" cy="361950"/>
          </a:xfrm>
          <a:custGeom>
            <a:avLst/>
            <a:gdLst>
              <a:gd name="T0" fmla="*/ 0 w 92"/>
              <a:gd name="T1" fmla="*/ 0 h 259"/>
              <a:gd name="T2" fmla="*/ 186660891 w 92"/>
              <a:gd name="T3" fmla="*/ 72260021 h 259"/>
              <a:gd name="T4" fmla="*/ 0 w 92"/>
              <a:gd name="T5" fmla="*/ 146473733 h 259"/>
              <a:gd name="T6" fmla="*/ 186660891 w 92"/>
              <a:gd name="T7" fmla="*/ 216780085 h 259"/>
              <a:gd name="T8" fmla="*/ 0 w 92"/>
              <a:gd name="T9" fmla="*/ 287087792 h 259"/>
              <a:gd name="T10" fmla="*/ 186660891 w 92"/>
              <a:gd name="T11" fmla="*/ 359347791 h 259"/>
              <a:gd name="T12" fmla="*/ 0 w 92"/>
              <a:gd name="T13" fmla="*/ 431607878 h 259"/>
              <a:gd name="T14" fmla="*/ 186660891 w 92"/>
              <a:gd name="T15" fmla="*/ 503869274 h 259"/>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259"/>
              <a:gd name="T26" fmla="*/ 92 w 92"/>
              <a:gd name="T27" fmla="*/ 259 h 2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259">
                <a:moveTo>
                  <a:pt x="0" y="0"/>
                </a:moveTo>
                <a:lnTo>
                  <a:pt x="91" y="37"/>
                </a:lnTo>
                <a:lnTo>
                  <a:pt x="0" y="75"/>
                </a:lnTo>
                <a:lnTo>
                  <a:pt x="91" y="111"/>
                </a:lnTo>
                <a:lnTo>
                  <a:pt x="0" y="147"/>
                </a:lnTo>
                <a:lnTo>
                  <a:pt x="91" y="184"/>
                </a:lnTo>
                <a:lnTo>
                  <a:pt x="0" y="221"/>
                </a:lnTo>
                <a:lnTo>
                  <a:pt x="91" y="258"/>
                </a:lnTo>
              </a:path>
            </a:pathLst>
          </a:custGeom>
          <a:noFill/>
          <a:ln w="19050">
            <a:solidFill>
              <a:srgbClr val="000000"/>
            </a:solidFill>
            <a:round/>
            <a:headEnd/>
            <a:tailEnd/>
          </a:ln>
        </p:spPr>
        <p:txBody>
          <a:bodyPr/>
          <a:lstStyle/>
          <a:p>
            <a:endParaRPr lang="en-US" dirty="0"/>
          </a:p>
        </p:txBody>
      </p:sp>
      <p:sp>
        <p:nvSpPr>
          <p:cNvPr id="4126" name="Line 49"/>
          <p:cNvSpPr>
            <a:spLocks noChangeShapeType="1"/>
          </p:cNvSpPr>
          <p:nvPr/>
        </p:nvSpPr>
        <p:spPr bwMode="auto">
          <a:xfrm flipV="1">
            <a:off x="6103938" y="1187450"/>
            <a:ext cx="123825" cy="504825"/>
          </a:xfrm>
          <a:prstGeom prst="line">
            <a:avLst/>
          </a:prstGeom>
          <a:noFill/>
          <a:ln w="19050">
            <a:solidFill>
              <a:srgbClr val="000000"/>
            </a:solidFill>
            <a:round/>
            <a:headEnd/>
            <a:tailEnd/>
          </a:ln>
        </p:spPr>
        <p:txBody>
          <a:bodyPr wrap="none" anchor="ctr"/>
          <a:lstStyle/>
          <a:p>
            <a:endParaRPr lang="en-US" dirty="0"/>
          </a:p>
        </p:txBody>
      </p:sp>
      <p:sp>
        <p:nvSpPr>
          <p:cNvPr id="4127" name="Freeform 50"/>
          <p:cNvSpPr>
            <a:spLocks/>
          </p:cNvSpPr>
          <p:nvPr/>
        </p:nvSpPr>
        <p:spPr bwMode="auto">
          <a:xfrm>
            <a:off x="6207125" y="1139825"/>
            <a:ext cx="33338" cy="68263"/>
          </a:xfrm>
          <a:custGeom>
            <a:avLst/>
            <a:gdLst>
              <a:gd name="T0" fmla="*/ 46222408 w 23"/>
              <a:gd name="T1" fmla="*/ 0 h 49"/>
              <a:gd name="T2" fmla="*/ 0 w 23"/>
              <a:gd name="T3" fmla="*/ 81512984 h 49"/>
              <a:gd name="T4" fmla="*/ 29414264 w 23"/>
              <a:gd name="T5" fmla="*/ 65986639 h 49"/>
              <a:gd name="T6" fmla="*/ 46222408 w 23"/>
              <a:gd name="T7" fmla="*/ 93158113 h 49"/>
              <a:gd name="T8" fmla="*/ 46222408 w 23"/>
              <a:gd name="T9" fmla="*/ 0 h 49"/>
              <a:gd name="T10" fmla="*/ 46222408 w 23"/>
              <a:gd name="T11" fmla="*/ 0 h 49"/>
              <a:gd name="T12" fmla="*/ 0 60000 65536"/>
              <a:gd name="T13" fmla="*/ 0 60000 65536"/>
              <a:gd name="T14" fmla="*/ 0 60000 65536"/>
              <a:gd name="T15" fmla="*/ 0 60000 65536"/>
              <a:gd name="T16" fmla="*/ 0 60000 65536"/>
              <a:gd name="T17" fmla="*/ 0 60000 65536"/>
              <a:gd name="T18" fmla="*/ 0 w 23"/>
              <a:gd name="T19" fmla="*/ 0 h 49"/>
              <a:gd name="T20" fmla="*/ 23 w 23"/>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23" h="49">
                <a:moveTo>
                  <a:pt x="22" y="0"/>
                </a:moveTo>
                <a:lnTo>
                  <a:pt x="0" y="42"/>
                </a:lnTo>
                <a:lnTo>
                  <a:pt x="14" y="34"/>
                </a:lnTo>
                <a:lnTo>
                  <a:pt x="22" y="48"/>
                </a:lnTo>
                <a:lnTo>
                  <a:pt x="22" y="0"/>
                </a:lnTo>
              </a:path>
            </a:pathLst>
          </a:custGeom>
          <a:solidFill>
            <a:srgbClr val="000000"/>
          </a:solidFill>
          <a:ln w="19050">
            <a:solidFill>
              <a:srgbClr val="000000"/>
            </a:solidFill>
            <a:round/>
            <a:headEnd/>
            <a:tailEnd/>
          </a:ln>
        </p:spPr>
        <p:txBody>
          <a:bodyPr/>
          <a:lstStyle/>
          <a:p>
            <a:endParaRPr lang="en-US" dirty="0"/>
          </a:p>
        </p:txBody>
      </p:sp>
      <p:sp>
        <p:nvSpPr>
          <p:cNvPr id="4128" name="Line 51"/>
          <p:cNvSpPr>
            <a:spLocks noChangeShapeType="1"/>
          </p:cNvSpPr>
          <p:nvPr/>
        </p:nvSpPr>
        <p:spPr bwMode="auto">
          <a:xfrm>
            <a:off x="7253288" y="1465263"/>
            <a:ext cx="84137" cy="0"/>
          </a:xfrm>
          <a:prstGeom prst="line">
            <a:avLst/>
          </a:prstGeom>
          <a:noFill/>
          <a:ln w="19050">
            <a:solidFill>
              <a:srgbClr val="000000"/>
            </a:solidFill>
            <a:round/>
            <a:headEnd/>
            <a:tailEnd/>
          </a:ln>
        </p:spPr>
        <p:txBody>
          <a:bodyPr wrap="none" anchor="ctr"/>
          <a:lstStyle/>
          <a:p>
            <a:endParaRPr lang="en-US" dirty="0"/>
          </a:p>
        </p:txBody>
      </p:sp>
      <p:sp>
        <p:nvSpPr>
          <p:cNvPr id="4129" name="Freeform 52"/>
          <p:cNvSpPr>
            <a:spLocks/>
          </p:cNvSpPr>
          <p:nvPr/>
        </p:nvSpPr>
        <p:spPr bwMode="auto">
          <a:xfrm>
            <a:off x="7318375" y="1449388"/>
            <a:ext cx="71438" cy="33337"/>
          </a:xfrm>
          <a:custGeom>
            <a:avLst/>
            <a:gdLst>
              <a:gd name="T0" fmla="*/ 102025141 w 49"/>
              <a:gd name="T1" fmla="*/ 21223166 h 24"/>
              <a:gd name="T2" fmla="*/ 0 w 49"/>
              <a:gd name="T3" fmla="*/ 0 h 24"/>
              <a:gd name="T4" fmla="*/ 27631930 w 49"/>
              <a:gd name="T5" fmla="*/ 21223166 h 24"/>
              <a:gd name="T6" fmla="*/ 0 w 49"/>
              <a:gd name="T7" fmla="*/ 44377100 h 24"/>
              <a:gd name="T8" fmla="*/ 102025141 w 49"/>
              <a:gd name="T9" fmla="*/ 21223166 h 24"/>
              <a:gd name="T10" fmla="*/ 102025141 w 49"/>
              <a:gd name="T11" fmla="*/ 21223166 h 24"/>
              <a:gd name="T12" fmla="*/ 0 60000 65536"/>
              <a:gd name="T13" fmla="*/ 0 60000 65536"/>
              <a:gd name="T14" fmla="*/ 0 60000 65536"/>
              <a:gd name="T15" fmla="*/ 0 60000 65536"/>
              <a:gd name="T16" fmla="*/ 0 60000 65536"/>
              <a:gd name="T17" fmla="*/ 0 60000 65536"/>
              <a:gd name="T18" fmla="*/ 0 w 49"/>
              <a:gd name="T19" fmla="*/ 0 h 24"/>
              <a:gd name="T20" fmla="*/ 49 w 49"/>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49" h="24">
                <a:moveTo>
                  <a:pt x="48" y="11"/>
                </a:moveTo>
                <a:lnTo>
                  <a:pt x="0" y="0"/>
                </a:lnTo>
                <a:lnTo>
                  <a:pt x="13" y="11"/>
                </a:lnTo>
                <a:lnTo>
                  <a:pt x="0" y="23"/>
                </a:lnTo>
                <a:lnTo>
                  <a:pt x="48" y="11"/>
                </a:lnTo>
              </a:path>
            </a:pathLst>
          </a:custGeom>
          <a:solidFill>
            <a:srgbClr val="000000"/>
          </a:solidFill>
          <a:ln w="19050">
            <a:solidFill>
              <a:srgbClr val="000000"/>
            </a:solidFill>
            <a:round/>
            <a:headEnd/>
            <a:tailEnd/>
          </a:ln>
        </p:spPr>
        <p:txBody>
          <a:bodyPr/>
          <a:lstStyle/>
          <a:p>
            <a:endParaRPr lang="en-US" dirty="0"/>
          </a:p>
        </p:txBody>
      </p:sp>
      <p:sp>
        <p:nvSpPr>
          <p:cNvPr id="4130" name="Freeform 53"/>
          <p:cNvSpPr>
            <a:spLocks/>
          </p:cNvSpPr>
          <p:nvPr/>
        </p:nvSpPr>
        <p:spPr bwMode="auto">
          <a:xfrm>
            <a:off x="6889750" y="1282700"/>
            <a:ext cx="369888" cy="365125"/>
          </a:xfrm>
          <a:custGeom>
            <a:avLst/>
            <a:gdLst>
              <a:gd name="T0" fmla="*/ 0 w 256"/>
              <a:gd name="T1" fmla="*/ 0 h 261"/>
              <a:gd name="T2" fmla="*/ 0 w 256"/>
              <a:gd name="T3" fmla="*/ 508833101 h 261"/>
              <a:gd name="T4" fmla="*/ 532354006 w 256"/>
              <a:gd name="T5" fmla="*/ 254416550 h 261"/>
              <a:gd name="T6" fmla="*/ 0 w 256"/>
              <a:gd name="T7" fmla="*/ 0 h 261"/>
              <a:gd name="T8" fmla="*/ 0 60000 65536"/>
              <a:gd name="T9" fmla="*/ 0 60000 65536"/>
              <a:gd name="T10" fmla="*/ 0 60000 65536"/>
              <a:gd name="T11" fmla="*/ 0 60000 65536"/>
              <a:gd name="T12" fmla="*/ 0 w 256"/>
              <a:gd name="T13" fmla="*/ 0 h 261"/>
              <a:gd name="T14" fmla="*/ 256 w 256"/>
              <a:gd name="T15" fmla="*/ 261 h 261"/>
            </a:gdLst>
            <a:ahLst/>
            <a:cxnLst>
              <a:cxn ang="T8">
                <a:pos x="T0" y="T1"/>
              </a:cxn>
              <a:cxn ang="T9">
                <a:pos x="T2" y="T3"/>
              </a:cxn>
              <a:cxn ang="T10">
                <a:pos x="T4" y="T5"/>
              </a:cxn>
              <a:cxn ang="T11">
                <a:pos x="T6" y="T7"/>
              </a:cxn>
            </a:cxnLst>
            <a:rect l="T12" t="T13" r="T14" b="T15"/>
            <a:pathLst>
              <a:path w="256" h="261">
                <a:moveTo>
                  <a:pt x="0" y="0"/>
                </a:moveTo>
                <a:lnTo>
                  <a:pt x="0" y="260"/>
                </a:lnTo>
                <a:lnTo>
                  <a:pt x="255" y="130"/>
                </a:lnTo>
                <a:lnTo>
                  <a:pt x="0" y="0"/>
                </a:lnTo>
              </a:path>
            </a:pathLst>
          </a:custGeom>
          <a:noFill/>
          <a:ln w="19050">
            <a:solidFill>
              <a:srgbClr val="000000"/>
            </a:solidFill>
            <a:round/>
            <a:headEnd/>
            <a:tailEnd/>
          </a:ln>
        </p:spPr>
        <p:txBody>
          <a:bodyPr/>
          <a:lstStyle/>
          <a:p>
            <a:endParaRPr lang="en-US" dirty="0"/>
          </a:p>
        </p:txBody>
      </p:sp>
      <p:sp>
        <p:nvSpPr>
          <p:cNvPr id="4134" name="Line 57"/>
          <p:cNvSpPr>
            <a:spLocks noChangeShapeType="1"/>
          </p:cNvSpPr>
          <p:nvPr/>
        </p:nvSpPr>
        <p:spPr bwMode="auto">
          <a:xfrm flipV="1">
            <a:off x="5289550" y="2419350"/>
            <a:ext cx="0" cy="339725"/>
          </a:xfrm>
          <a:prstGeom prst="line">
            <a:avLst/>
          </a:prstGeom>
          <a:noFill/>
          <a:ln w="19050">
            <a:solidFill>
              <a:srgbClr val="000000"/>
            </a:solidFill>
            <a:round/>
            <a:headEnd/>
            <a:tailEnd/>
          </a:ln>
        </p:spPr>
        <p:txBody>
          <a:bodyPr wrap="none" anchor="ctr"/>
          <a:lstStyle/>
          <a:p>
            <a:endParaRPr lang="en-US" dirty="0"/>
          </a:p>
        </p:txBody>
      </p:sp>
      <p:sp>
        <p:nvSpPr>
          <p:cNvPr id="4135" name="Freeform 58"/>
          <p:cNvSpPr>
            <a:spLocks/>
          </p:cNvSpPr>
          <p:nvPr/>
        </p:nvSpPr>
        <p:spPr bwMode="auto">
          <a:xfrm>
            <a:off x="5272088" y="2371725"/>
            <a:ext cx="33337" cy="65088"/>
          </a:xfrm>
          <a:custGeom>
            <a:avLst/>
            <a:gdLst>
              <a:gd name="T0" fmla="*/ 25210022 w 23"/>
              <a:gd name="T1" fmla="*/ 0 h 47"/>
              <a:gd name="T2" fmla="*/ 0 w 23"/>
              <a:gd name="T3" fmla="*/ 88219160 h 47"/>
              <a:gd name="T4" fmla="*/ 25210022 w 23"/>
              <a:gd name="T5" fmla="*/ 67123731 h 47"/>
              <a:gd name="T6" fmla="*/ 46219572 w 23"/>
              <a:gd name="T7" fmla="*/ 88219160 h 47"/>
              <a:gd name="T8" fmla="*/ 25210022 w 23"/>
              <a:gd name="T9" fmla="*/ 0 h 47"/>
              <a:gd name="T10" fmla="*/ 25210022 w 23"/>
              <a:gd name="T11" fmla="*/ 0 h 47"/>
              <a:gd name="T12" fmla="*/ 0 60000 65536"/>
              <a:gd name="T13" fmla="*/ 0 60000 65536"/>
              <a:gd name="T14" fmla="*/ 0 60000 65536"/>
              <a:gd name="T15" fmla="*/ 0 60000 65536"/>
              <a:gd name="T16" fmla="*/ 0 60000 65536"/>
              <a:gd name="T17" fmla="*/ 0 60000 65536"/>
              <a:gd name="T18" fmla="*/ 0 w 23"/>
              <a:gd name="T19" fmla="*/ 0 h 47"/>
              <a:gd name="T20" fmla="*/ 23 w 23"/>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23" h="47">
                <a:moveTo>
                  <a:pt x="12" y="0"/>
                </a:moveTo>
                <a:lnTo>
                  <a:pt x="0" y="46"/>
                </a:lnTo>
                <a:lnTo>
                  <a:pt x="12" y="35"/>
                </a:lnTo>
                <a:lnTo>
                  <a:pt x="22" y="46"/>
                </a:lnTo>
                <a:lnTo>
                  <a:pt x="12" y="0"/>
                </a:lnTo>
              </a:path>
            </a:pathLst>
          </a:custGeom>
          <a:solidFill>
            <a:srgbClr val="000000"/>
          </a:solidFill>
          <a:ln w="19050">
            <a:solidFill>
              <a:srgbClr val="000000"/>
            </a:solidFill>
            <a:round/>
            <a:headEnd/>
            <a:tailEnd/>
          </a:ln>
        </p:spPr>
        <p:txBody>
          <a:bodyPr/>
          <a:lstStyle/>
          <a:p>
            <a:endParaRPr lang="en-US" dirty="0"/>
          </a:p>
        </p:txBody>
      </p:sp>
      <p:sp>
        <p:nvSpPr>
          <p:cNvPr id="4136" name="Line 59"/>
          <p:cNvSpPr>
            <a:spLocks noChangeShapeType="1"/>
          </p:cNvSpPr>
          <p:nvPr/>
        </p:nvSpPr>
        <p:spPr bwMode="auto">
          <a:xfrm>
            <a:off x="6000750" y="1468438"/>
            <a:ext cx="328613" cy="0"/>
          </a:xfrm>
          <a:prstGeom prst="line">
            <a:avLst/>
          </a:prstGeom>
          <a:noFill/>
          <a:ln w="19050">
            <a:solidFill>
              <a:srgbClr val="000000"/>
            </a:solidFill>
            <a:round/>
            <a:headEnd/>
            <a:tailEnd/>
          </a:ln>
        </p:spPr>
        <p:txBody>
          <a:bodyPr wrap="none" anchor="ctr"/>
          <a:lstStyle/>
          <a:p>
            <a:endParaRPr lang="en-US" dirty="0"/>
          </a:p>
        </p:txBody>
      </p:sp>
      <p:sp>
        <p:nvSpPr>
          <p:cNvPr id="4137" name="Freeform 60"/>
          <p:cNvSpPr>
            <a:spLocks/>
          </p:cNvSpPr>
          <p:nvPr/>
        </p:nvSpPr>
        <p:spPr bwMode="auto">
          <a:xfrm>
            <a:off x="5065713" y="1466850"/>
            <a:ext cx="73025" cy="34925"/>
          </a:xfrm>
          <a:custGeom>
            <a:avLst/>
            <a:gdLst>
              <a:gd name="T0" fmla="*/ 104520696 w 50"/>
              <a:gd name="T1" fmla="*/ 23419312 h 25"/>
              <a:gd name="T2" fmla="*/ 0 w 50"/>
              <a:gd name="T3" fmla="*/ 0 h 25"/>
              <a:gd name="T4" fmla="*/ 23464392 w 50"/>
              <a:gd name="T5" fmla="*/ 23419312 h 25"/>
              <a:gd name="T6" fmla="*/ 0 w 50"/>
              <a:gd name="T7" fmla="*/ 46838624 h 25"/>
              <a:gd name="T8" fmla="*/ 104520696 w 50"/>
              <a:gd name="T9" fmla="*/ 23419312 h 25"/>
              <a:gd name="T10" fmla="*/ 104520696 w 50"/>
              <a:gd name="T11" fmla="*/ 23419312 h 25"/>
              <a:gd name="T12" fmla="*/ 0 60000 65536"/>
              <a:gd name="T13" fmla="*/ 0 60000 65536"/>
              <a:gd name="T14" fmla="*/ 0 60000 65536"/>
              <a:gd name="T15" fmla="*/ 0 60000 65536"/>
              <a:gd name="T16" fmla="*/ 0 60000 65536"/>
              <a:gd name="T17" fmla="*/ 0 60000 65536"/>
              <a:gd name="T18" fmla="*/ 0 w 50"/>
              <a:gd name="T19" fmla="*/ 0 h 25"/>
              <a:gd name="T20" fmla="*/ 50 w 50"/>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50" h="25">
                <a:moveTo>
                  <a:pt x="49" y="12"/>
                </a:moveTo>
                <a:lnTo>
                  <a:pt x="0" y="0"/>
                </a:lnTo>
                <a:lnTo>
                  <a:pt x="11" y="12"/>
                </a:lnTo>
                <a:lnTo>
                  <a:pt x="0" y="24"/>
                </a:lnTo>
                <a:lnTo>
                  <a:pt x="49" y="12"/>
                </a:lnTo>
              </a:path>
            </a:pathLst>
          </a:custGeom>
          <a:solidFill>
            <a:srgbClr val="000000"/>
          </a:solidFill>
          <a:ln w="19050">
            <a:solidFill>
              <a:srgbClr val="000000"/>
            </a:solidFill>
            <a:round/>
            <a:headEnd/>
            <a:tailEnd/>
          </a:ln>
        </p:spPr>
        <p:txBody>
          <a:bodyPr/>
          <a:lstStyle/>
          <a:p>
            <a:endParaRPr lang="en-US" dirty="0"/>
          </a:p>
        </p:txBody>
      </p:sp>
      <p:sp>
        <p:nvSpPr>
          <p:cNvPr id="4138" name="Line 61"/>
          <p:cNvSpPr>
            <a:spLocks noChangeShapeType="1"/>
          </p:cNvSpPr>
          <p:nvPr/>
        </p:nvSpPr>
        <p:spPr bwMode="auto">
          <a:xfrm>
            <a:off x="5475288" y="1473200"/>
            <a:ext cx="100012" cy="0"/>
          </a:xfrm>
          <a:prstGeom prst="line">
            <a:avLst/>
          </a:prstGeom>
          <a:noFill/>
          <a:ln w="19050">
            <a:solidFill>
              <a:srgbClr val="000000"/>
            </a:solidFill>
            <a:round/>
            <a:headEnd/>
            <a:tailEnd/>
          </a:ln>
        </p:spPr>
        <p:txBody>
          <a:bodyPr wrap="none" anchor="ctr"/>
          <a:lstStyle/>
          <a:p>
            <a:endParaRPr lang="en-US" dirty="0"/>
          </a:p>
        </p:txBody>
      </p:sp>
      <p:sp>
        <p:nvSpPr>
          <p:cNvPr id="4139" name="Freeform 62"/>
          <p:cNvSpPr>
            <a:spLocks/>
          </p:cNvSpPr>
          <p:nvPr/>
        </p:nvSpPr>
        <p:spPr bwMode="auto">
          <a:xfrm>
            <a:off x="5295900" y="1639888"/>
            <a:ext cx="33338" cy="65087"/>
          </a:xfrm>
          <a:custGeom>
            <a:avLst/>
            <a:gdLst>
              <a:gd name="T0" fmla="*/ 25212228 w 23"/>
              <a:gd name="T1" fmla="*/ 0 h 47"/>
              <a:gd name="T2" fmla="*/ 0 w 23"/>
              <a:gd name="T3" fmla="*/ 88216420 h 47"/>
              <a:gd name="T4" fmla="*/ 25212228 w 23"/>
              <a:gd name="T5" fmla="*/ 67121315 h 47"/>
              <a:gd name="T6" fmla="*/ 46222408 w 23"/>
              <a:gd name="T7" fmla="*/ 88216420 h 47"/>
              <a:gd name="T8" fmla="*/ 25212228 w 23"/>
              <a:gd name="T9" fmla="*/ 0 h 47"/>
              <a:gd name="T10" fmla="*/ 25212228 w 23"/>
              <a:gd name="T11" fmla="*/ 0 h 47"/>
              <a:gd name="T12" fmla="*/ 0 60000 65536"/>
              <a:gd name="T13" fmla="*/ 0 60000 65536"/>
              <a:gd name="T14" fmla="*/ 0 60000 65536"/>
              <a:gd name="T15" fmla="*/ 0 60000 65536"/>
              <a:gd name="T16" fmla="*/ 0 60000 65536"/>
              <a:gd name="T17" fmla="*/ 0 60000 65536"/>
              <a:gd name="T18" fmla="*/ 0 w 23"/>
              <a:gd name="T19" fmla="*/ 0 h 47"/>
              <a:gd name="T20" fmla="*/ 23 w 23"/>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23" h="47">
                <a:moveTo>
                  <a:pt x="12" y="0"/>
                </a:moveTo>
                <a:lnTo>
                  <a:pt x="0" y="46"/>
                </a:lnTo>
                <a:lnTo>
                  <a:pt x="12" y="35"/>
                </a:lnTo>
                <a:lnTo>
                  <a:pt x="22" y="46"/>
                </a:lnTo>
                <a:lnTo>
                  <a:pt x="12" y="0"/>
                </a:lnTo>
              </a:path>
            </a:pathLst>
          </a:custGeom>
          <a:solidFill>
            <a:srgbClr val="000000"/>
          </a:solidFill>
          <a:ln w="19050">
            <a:solidFill>
              <a:srgbClr val="000000"/>
            </a:solidFill>
            <a:round/>
            <a:headEnd/>
            <a:tailEnd/>
          </a:ln>
        </p:spPr>
        <p:txBody>
          <a:bodyPr/>
          <a:lstStyle/>
          <a:p>
            <a:endParaRPr lang="en-US" dirty="0"/>
          </a:p>
        </p:txBody>
      </p:sp>
      <p:grpSp>
        <p:nvGrpSpPr>
          <p:cNvPr id="10" name="Group 63"/>
          <p:cNvGrpSpPr>
            <a:grpSpLocks/>
          </p:cNvGrpSpPr>
          <p:nvPr/>
        </p:nvGrpSpPr>
        <p:grpSpPr bwMode="auto">
          <a:xfrm>
            <a:off x="6381750" y="1158875"/>
            <a:ext cx="346075" cy="550863"/>
            <a:chOff x="3913" y="1196"/>
            <a:chExt cx="240" cy="393"/>
          </a:xfrm>
        </p:grpSpPr>
        <p:sp>
          <p:nvSpPr>
            <p:cNvPr id="4241" name="Freeform 64"/>
            <p:cNvSpPr>
              <a:spLocks/>
            </p:cNvSpPr>
            <p:nvPr/>
          </p:nvSpPr>
          <p:spPr bwMode="auto">
            <a:xfrm>
              <a:off x="3913" y="1278"/>
              <a:ext cx="240" cy="244"/>
            </a:xfrm>
            <a:custGeom>
              <a:avLst/>
              <a:gdLst>
                <a:gd name="T0" fmla="*/ 239 w 240"/>
                <a:gd name="T1" fmla="*/ 0 h 244"/>
                <a:gd name="T2" fmla="*/ 239 w 240"/>
                <a:gd name="T3" fmla="*/ 243 h 244"/>
                <a:gd name="T4" fmla="*/ 0 w 240"/>
                <a:gd name="T5" fmla="*/ 243 h 244"/>
                <a:gd name="T6" fmla="*/ 0 w 240"/>
                <a:gd name="T7" fmla="*/ 0 h 244"/>
                <a:gd name="T8" fmla="*/ 239 w 240"/>
                <a:gd name="T9" fmla="*/ 0 h 244"/>
                <a:gd name="T10" fmla="*/ 0 60000 65536"/>
                <a:gd name="T11" fmla="*/ 0 60000 65536"/>
                <a:gd name="T12" fmla="*/ 0 60000 65536"/>
                <a:gd name="T13" fmla="*/ 0 60000 65536"/>
                <a:gd name="T14" fmla="*/ 0 60000 65536"/>
                <a:gd name="T15" fmla="*/ 0 w 240"/>
                <a:gd name="T16" fmla="*/ 0 h 244"/>
                <a:gd name="T17" fmla="*/ 240 w 240"/>
                <a:gd name="T18" fmla="*/ 244 h 244"/>
              </a:gdLst>
              <a:ahLst/>
              <a:cxnLst>
                <a:cxn ang="T10">
                  <a:pos x="T0" y="T1"/>
                </a:cxn>
                <a:cxn ang="T11">
                  <a:pos x="T2" y="T3"/>
                </a:cxn>
                <a:cxn ang="T12">
                  <a:pos x="T4" y="T5"/>
                </a:cxn>
                <a:cxn ang="T13">
                  <a:pos x="T6" y="T7"/>
                </a:cxn>
                <a:cxn ang="T14">
                  <a:pos x="T8" y="T9"/>
                </a:cxn>
              </a:cxnLst>
              <a:rect l="T15" t="T16" r="T17" b="T18"/>
              <a:pathLst>
                <a:path w="240" h="244">
                  <a:moveTo>
                    <a:pt x="239" y="0"/>
                  </a:moveTo>
                  <a:lnTo>
                    <a:pt x="239" y="243"/>
                  </a:lnTo>
                  <a:lnTo>
                    <a:pt x="0" y="243"/>
                  </a:lnTo>
                  <a:lnTo>
                    <a:pt x="0" y="0"/>
                  </a:lnTo>
                  <a:lnTo>
                    <a:pt x="239" y="0"/>
                  </a:lnTo>
                </a:path>
              </a:pathLst>
            </a:custGeom>
            <a:noFill/>
            <a:ln w="19050">
              <a:solidFill>
                <a:srgbClr val="000000"/>
              </a:solidFill>
              <a:round/>
              <a:headEnd/>
              <a:tailEnd/>
            </a:ln>
          </p:spPr>
          <p:txBody>
            <a:bodyPr/>
            <a:lstStyle/>
            <a:p>
              <a:endParaRPr lang="en-US" dirty="0"/>
            </a:p>
          </p:txBody>
        </p:sp>
        <p:sp>
          <p:nvSpPr>
            <p:cNvPr id="4242" name="Line 65"/>
            <p:cNvSpPr>
              <a:spLocks noChangeShapeType="1"/>
            </p:cNvSpPr>
            <p:nvPr/>
          </p:nvSpPr>
          <p:spPr bwMode="auto">
            <a:xfrm flipV="1">
              <a:off x="3998" y="1230"/>
              <a:ext cx="86" cy="359"/>
            </a:xfrm>
            <a:prstGeom prst="line">
              <a:avLst/>
            </a:prstGeom>
            <a:noFill/>
            <a:ln w="19050">
              <a:solidFill>
                <a:srgbClr val="000000"/>
              </a:solidFill>
              <a:round/>
              <a:headEnd/>
              <a:tailEnd/>
            </a:ln>
          </p:spPr>
          <p:txBody>
            <a:bodyPr wrap="none" anchor="ctr"/>
            <a:lstStyle/>
            <a:p>
              <a:endParaRPr lang="en-US" dirty="0"/>
            </a:p>
          </p:txBody>
        </p:sp>
        <p:sp>
          <p:nvSpPr>
            <p:cNvPr id="4243" name="Freeform 66"/>
            <p:cNvSpPr>
              <a:spLocks/>
            </p:cNvSpPr>
            <p:nvPr/>
          </p:nvSpPr>
          <p:spPr bwMode="auto">
            <a:xfrm>
              <a:off x="4071" y="1196"/>
              <a:ext cx="23" cy="48"/>
            </a:xfrm>
            <a:custGeom>
              <a:avLst/>
              <a:gdLst>
                <a:gd name="T0" fmla="*/ 22 w 23"/>
                <a:gd name="T1" fmla="*/ 0 h 48"/>
                <a:gd name="T2" fmla="*/ 0 w 23"/>
                <a:gd name="T3" fmla="*/ 42 h 48"/>
                <a:gd name="T4" fmla="*/ 13 w 23"/>
                <a:gd name="T5" fmla="*/ 34 h 48"/>
                <a:gd name="T6" fmla="*/ 22 w 23"/>
                <a:gd name="T7" fmla="*/ 47 h 48"/>
                <a:gd name="T8" fmla="*/ 22 w 23"/>
                <a:gd name="T9" fmla="*/ 0 h 48"/>
                <a:gd name="T10" fmla="*/ 22 w 23"/>
                <a:gd name="T11" fmla="*/ 0 h 48"/>
                <a:gd name="T12" fmla="*/ 0 60000 65536"/>
                <a:gd name="T13" fmla="*/ 0 60000 65536"/>
                <a:gd name="T14" fmla="*/ 0 60000 65536"/>
                <a:gd name="T15" fmla="*/ 0 60000 65536"/>
                <a:gd name="T16" fmla="*/ 0 60000 65536"/>
                <a:gd name="T17" fmla="*/ 0 60000 65536"/>
                <a:gd name="T18" fmla="*/ 0 w 23"/>
                <a:gd name="T19" fmla="*/ 0 h 48"/>
                <a:gd name="T20" fmla="*/ 23 w 23"/>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3" h="48">
                  <a:moveTo>
                    <a:pt x="22" y="0"/>
                  </a:moveTo>
                  <a:lnTo>
                    <a:pt x="0" y="42"/>
                  </a:lnTo>
                  <a:lnTo>
                    <a:pt x="13" y="34"/>
                  </a:lnTo>
                  <a:lnTo>
                    <a:pt x="22" y="47"/>
                  </a:lnTo>
                  <a:lnTo>
                    <a:pt x="22" y="0"/>
                  </a:lnTo>
                </a:path>
              </a:pathLst>
            </a:custGeom>
            <a:solidFill>
              <a:srgbClr val="000000"/>
            </a:solidFill>
            <a:ln w="19050">
              <a:solidFill>
                <a:srgbClr val="000000"/>
              </a:solidFill>
              <a:round/>
              <a:headEnd/>
              <a:tailEnd/>
            </a:ln>
          </p:spPr>
          <p:txBody>
            <a:bodyPr/>
            <a:lstStyle/>
            <a:p>
              <a:endParaRPr lang="en-US" dirty="0"/>
            </a:p>
          </p:txBody>
        </p:sp>
      </p:grpSp>
      <p:sp>
        <p:nvSpPr>
          <p:cNvPr id="4141" name="Freeform 67"/>
          <p:cNvSpPr>
            <a:spLocks/>
          </p:cNvSpPr>
          <p:nvPr/>
        </p:nvSpPr>
        <p:spPr bwMode="auto">
          <a:xfrm>
            <a:off x="6311900" y="1454150"/>
            <a:ext cx="71438" cy="33338"/>
          </a:xfrm>
          <a:custGeom>
            <a:avLst/>
            <a:gdLst>
              <a:gd name="T0" fmla="*/ 100026073 w 50"/>
              <a:gd name="T1" fmla="*/ 21225192 h 24"/>
              <a:gd name="T2" fmla="*/ 0 w 50"/>
              <a:gd name="T3" fmla="*/ 0 h 24"/>
              <a:gd name="T4" fmla="*/ 24496094 w 50"/>
              <a:gd name="T5" fmla="*/ 21225192 h 24"/>
              <a:gd name="T6" fmla="*/ 0 w 50"/>
              <a:gd name="T7" fmla="*/ 44379820 h 24"/>
              <a:gd name="T8" fmla="*/ 100026073 w 50"/>
              <a:gd name="T9" fmla="*/ 21225192 h 24"/>
              <a:gd name="T10" fmla="*/ 100026073 w 50"/>
              <a:gd name="T11" fmla="*/ 21225192 h 24"/>
              <a:gd name="T12" fmla="*/ 0 60000 65536"/>
              <a:gd name="T13" fmla="*/ 0 60000 65536"/>
              <a:gd name="T14" fmla="*/ 0 60000 65536"/>
              <a:gd name="T15" fmla="*/ 0 60000 65536"/>
              <a:gd name="T16" fmla="*/ 0 60000 65536"/>
              <a:gd name="T17" fmla="*/ 0 60000 65536"/>
              <a:gd name="T18" fmla="*/ 0 w 50"/>
              <a:gd name="T19" fmla="*/ 0 h 24"/>
              <a:gd name="T20" fmla="*/ 50 w 5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50" h="24">
                <a:moveTo>
                  <a:pt x="49" y="11"/>
                </a:moveTo>
                <a:lnTo>
                  <a:pt x="0" y="0"/>
                </a:lnTo>
                <a:lnTo>
                  <a:pt x="12" y="11"/>
                </a:lnTo>
                <a:lnTo>
                  <a:pt x="0" y="23"/>
                </a:lnTo>
                <a:lnTo>
                  <a:pt x="49" y="11"/>
                </a:lnTo>
              </a:path>
            </a:pathLst>
          </a:custGeom>
          <a:solidFill>
            <a:srgbClr val="000000"/>
          </a:solidFill>
          <a:ln w="19050">
            <a:solidFill>
              <a:srgbClr val="000000"/>
            </a:solidFill>
            <a:round/>
            <a:headEnd/>
            <a:tailEnd/>
          </a:ln>
        </p:spPr>
        <p:txBody>
          <a:bodyPr/>
          <a:lstStyle/>
          <a:p>
            <a:endParaRPr lang="en-US" dirty="0"/>
          </a:p>
        </p:txBody>
      </p:sp>
      <p:grpSp>
        <p:nvGrpSpPr>
          <p:cNvPr id="11" name="Group 68"/>
          <p:cNvGrpSpPr>
            <a:grpSpLocks/>
          </p:cNvGrpSpPr>
          <p:nvPr/>
        </p:nvGrpSpPr>
        <p:grpSpPr bwMode="auto">
          <a:xfrm>
            <a:off x="5630863" y="1155700"/>
            <a:ext cx="371475" cy="549275"/>
            <a:chOff x="3392" y="1193"/>
            <a:chExt cx="258" cy="393"/>
          </a:xfrm>
        </p:grpSpPr>
        <p:grpSp>
          <p:nvGrpSpPr>
            <p:cNvPr id="12" name="Group 69"/>
            <p:cNvGrpSpPr>
              <a:grpSpLocks/>
            </p:cNvGrpSpPr>
            <p:nvPr/>
          </p:nvGrpSpPr>
          <p:grpSpPr bwMode="auto">
            <a:xfrm>
              <a:off x="3392" y="1228"/>
              <a:ext cx="258" cy="358"/>
              <a:chOff x="3392" y="1228"/>
              <a:chExt cx="258" cy="358"/>
            </a:xfrm>
          </p:grpSpPr>
          <p:sp>
            <p:nvSpPr>
              <p:cNvPr id="4239" name="Freeform 70"/>
              <p:cNvSpPr>
                <a:spLocks/>
              </p:cNvSpPr>
              <p:nvPr/>
            </p:nvSpPr>
            <p:spPr bwMode="auto">
              <a:xfrm>
                <a:off x="3392" y="1278"/>
                <a:ext cx="258" cy="262"/>
              </a:xfrm>
              <a:custGeom>
                <a:avLst/>
                <a:gdLst>
                  <a:gd name="T0" fmla="*/ 0 w 258"/>
                  <a:gd name="T1" fmla="*/ 0 h 262"/>
                  <a:gd name="T2" fmla="*/ 0 w 258"/>
                  <a:gd name="T3" fmla="*/ 261 h 262"/>
                  <a:gd name="T4" fmla="*/ 257 w 258"/>
                  <a:gd name="T5" fmla="*/ 131 h 262"/>
                  <a:gd name="T6" fmla="*/ 0 w 258"/>
                  <a:gd name="T7" fmla="*/ 0 h 262"/>
                  <a:gd name="T8" fmla="*/ 0 60000 65536"/>
                  <a:gd name="T9" fmla="*/ 0 60000 65536"/>
                  <a:gd name="T10" fmla="*/ 0 60000 65536"/>
                  <a:gd name="T11" fmla="*/ 0 60000 65536"/>
                  <a:gd name="T12" fmla="*/ 0 w 258"/>
                  <a:gd name="T13" fmla="*/ 0 h 262"/>
                  <a:gd name="T14" fmla="*/ 258 w 258"/>
                  <a:gd name="T15" fmla="*/ 262 h 262"/>
                </a:gdLst>
                <a:ahLst/>
                <a:cxnLst>
                  <a:cxn ang="T8">
                    <a:pos x="T0" y="T1"/>
                  </a:cxn>
                  <a:cxn ang="T9">
                    <a:pos x="T2" y="T3"/>
                  </a:cxn>
                  <a:cxn ang="T10">
                    <a:pos x="T4" y="T5"/>
                  </a:cxn>
                  <a:cxn ang="T11">
                    <a:pos x="T6" y="T7"/>
                  </a:cxn>
                </a:cxnLst>
                <a:rect l="T12" t="T13" r="T14" b="T15"/>
                <a:pathLst>
                  <a:path w="258" h="262">
                    <a:moveTo>
                      <a:pt x="0" y="0"/>
                    </a:moveTo>
                    <a:lnTo>
                      <a:pt x="0" y="261"/>
                    </a:lnTo>
                    <a:lnTo>
                      <a:pt x="257" y="131"/>
                    </a:lnTo>
                    <a:lnTo>
                      <a:pt x="0" y="0"/>
                    </a:lnTo>
                  </a:path>
                </a:pathLst>
              </a:custGeom>
              <a:noFill/>
              <a:ln w="19050">
                <a:solidFill>
                  <a:srgbClr val="000000"/>
                </a:solidFill>
                <a:round/>
                <a:headEnd/>
                <a:tailEnd/>
              </a:ln>
            </p:spPr>
            <p:txBody>
              <a:bodyPr/>
              <a:lstStyle/>
              <a:p>
                <a:endParaRPr lang="en-US" dirty="0"/>
              </a:p>
            </p:txBody>
          </p:sp>
          <p:sp>
            <p:nvSpPr>
              <p:cNvPr id="4240" name="Line 71"/>
              <p:cNvSpPr>
                <a:spLocks noChangeShapeType="1"/>
              </p:cNvSpPr>
              <p:nvPr/>
            </p:nvSpPr>
            <p:spPr bwMode="auto">
              <a:xfrm flipV="1">
                <a:off x="3448" y="1228"/>
                <a:ext cx="85" cy="358"/>
              </a:xfrm>
              <a:prstGeom prst="line">
                <a:avLst/>
              </a:prstGeom>
              <a:noFill/>
              <a:ln w="19050">
                <a:solidFill>
                  <a:srgbClr val="000000"/>
                </a:solidFill>
                <a:round/>
                <a:headEnd/>
                <a:tailEnd/>
              </a:ln>
            </p:spPr>
            <p:txBody>
              <a:bodyPr wrap="none" anchor="ctr"/>
              <a:lstStyle/>
              <a:p>
                <a:endParaRPr lang="en-US" dirty="0"/>
              </a:p>
            </p:txBody>
          </p:sp>
        </p:grpSp>
        <p:sp>
          <p:nvSpPr>
            <p:cNvPr id="4238" name="Freeform 72"/>
            <p:cNvSpPr>
              <a:spLocks/>
            </p:cNvSpPr>
            <p:nvPr/>
          </p:nvSpPr>
          <p:spPr bwMode="auto">
            <a:xfrm>
              <a:off x="3518" y="1193"/>
              <a:ext cx="24" cy="50"/>
            </a:xfrm>
            <a:custGeom>
              <a:avLst/>
              <a:gdLst>
                <a:gd name="T0" fmla="*/ 23 w 24"/>
                <a:gd name="T1" fmla="*/ 0 h 50"/>
                <a:gd name="T2" fmla="*/ 0 w 24"/>
                <a:gd name="T3" fmla="*/ 43 h 50"/>
                <a:gd name="T4" fmla="*/ 15 w 24"/>
                <a:gd name="T5" fmla="*/ 35 h 50"/>
                <a:gd name="T6" fmla="*/ 23 w 24"/>
                <a:gd name="T7" fmla="*/ 49 h 50"/>
                <a:gd name="T8" fmla="*/ 23 w 24"/>
                <a:gd name="T9" fmla="*/ 0 h 50"/>
                <a:gd name="T10" fmla="*/ 23 w 24"/>
                <a:gd name="T11" fmla="*/ 0 h 50"/>
                <a:gd name="T12" fmla="*/ 0 60000 65536"/>
                <a:gd name="T13" fmla="*/ 0 60000 65536"/>
                <a:gd name="T14" fmla="*/ 0 60000 65536"/>
                <a:gd name="T15" fmla="*/ 0 60000 65536"/>
                <a:gd name="T16" fmla="*/ 0 60000 65536"/>
                <a:gd name="T17" fmla="*/ 0 60000 65536"/>
                <a:gd name="T18" fmla="*/ 0 w 24"/>
                <a:gd name="T19" fmla="*/ 0 h 50"/>
                <a:gd name="T20" fmla="*/ 24 w 2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 h="50">
                  <a:moveTo>
                    <a:pt x="23" y="0"/>
                  </a:moveTo>
                  <a:lnTo>
                    <a:pt x="0" y="43"/>
                  </a:lnTo>
                  <a:lnTo>
                    <a:pt x="15" y="35"/>
                  </a:lnTo>
                  <a:lnTo>
                    <a:pt x="23" y="49"/>
                  </a:lnTo>
                  <a:lnTo>
                    <a:pt x="23" y="0"/>
                  </a:lnTo>
                </a:path>
              </a:pathLst>
            </a:custGeom>
            <a:solidFill>
              <a:srgbClr val="000000"/>
            </a:solidFill>
            <a:ln w="19050">
              <a:solidFill>
                <a:srgbClr val="000000"/>
              </a:solidFill>
              <a:round/>
              <a:headEnd/>
              <a:tailEnd/>
            </a:ln>
          </p:spPr>
          <p:txBody>
            <a:bodyPr/>
            <a:lstStyle/>
            <a:p>
              <a:endParaRPr lang="en-US" dirty="0"/>
            </a:p>
          </p:txBody>
        </p:sp>
      </p:grpSp>
      <p:sp>
        <p:nvSpPr>
          <p:cNvPr id="4143" name="Text Box 73"/>
          <p:cNvSpPr txBox="1">
            <a:spLocks noChangeArrowheads="1"/>
          </p:cNvSpPr>
          <p:nvPr/>
        </p:nvSpPr>
        <p:spPr bwMode="auto">
          <a:xfrm>
            <a:off x="6757988" y="3048000"/>
            <a:ext cx="1951037" cy="260350"/>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b="1" dirty="0">
                <a:solidFill>
                  <a:schemeClr val="tx2"/>
                </a:solidFill>
                <a:latin typeface="Agilent TT Cond" pitchFamily="34" charset="0"/>
              </a:rPr>
              <a:t>LCD  Display, ADC</a:t>
            </a:r>
            <a:br>
              <a:rPr lang="en-US" sz="1700" b="1" dirty="0">
                <a:solidFill>
                  <a:schemeClr val="tx2"/>
                </a:solidFill>
                <a:latin typeface="Agilent TT Cond" pitchFamily="34" charset="0"/>
              </a:rPr>
            </a:br>
            <a:r>
              <a:rPr lang="en-US" sz="1700" b="1" dirty="0">
                <a:solidFill>
                  <a:schemeClr val="tx2"/>
                </a:solidFill>
                <a:latin typeface="Agilent TT Cond" pitchFamily="34" charset="0"/>
              </a:rPr>
              <a:t> &amp; Video processing</a:t>
            </a:r>
            <a:endParaRPr lang="en-US" sz="2200" dirty="0">
              <a:solidFill>
                <a:schemeClr val="tx2"/>
              </a:solidFill>
              <a:latin typeface="Agilent TT Cond" pitchFamily="34" charset="0"/>
            </a:endParaRPr>
          </a:p>
        </p:txBody>
      </p:sp>
      <p:sp>
        <p:nvSpPr>
          <p:cNvPr id="4144" name="Text Box 74"/>
          <p:cNvSpPr txBox="1">
            <a:spLocks noChangeArrowheads="1"/>
          </p:cNvSpPr>
          <p:nvPr/>
        </p:nvSpPr>
        <p:spPr bwMode="auto">
          <a:xfrm>
            <a:off x="5956300" y="2425700"/>
            <a:ext cx="976313" cy="515938"/>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b="1" dirty="0">
                <a:solidFill>
                  <a:schemeClr val="tx2"/>
                </a:solidFill>
                <a:latin typeface="Agilent TT Cond" pitchFamily="34" charset="0"/>
              </a:rPr>
              <a:t>SWEEP GEN</a:t>
            </a:r>
            <a:endParaRPr lang="en-US" sz="2200" dirty="0">
              <a:solidFill>
                <a:schemeClr val="tx2"/>
              </a:solidFill>
              <a:latin typeface="Agilent TT Cond" pitchFamily="34" charset="0"/>
            </a:endParaRPr>
          </a:p>
        </p:txBody>
      </p:sp>
      <p:sp>
        <p:nvSpPr>
          <p:cNvPr id="4145" name="Text Box 75"/>
          <p:cNvSpPr txBox="1">
            <a:spLocks noChangeArrowheads="1"/>
          </p:cNvSpPr>
          <p:nvPr/>
        </p:nvSpPr>
        <p:spPr bwMode="auto">
          <a:xfrm>
            <a:off x="4679950" y="2057400"/>
            <a:ext cx="407988" cy="274638"/>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b="1" dirty="0">
                <a:solidFill>
                  <a:schemeClr val="tx2"/>
                </a:solidFill>
                <a:latin typeface="Agilent TT Cond" pitchFamily="34" charset="0"/>
              </a:rPr>
              <a:t>LO</a:t>
            </a:r>
            <a:endParaRPr lang="en-US" sz="2200" dirty="0">
              <a:solidFill>
                <a:schemeClr val="tx2"/>
              </a:solidFill>
              <a:latin typeface="Agilent TT Cond" pitchFamily="34" charset="0"/>
            </a:endParaRPr>
          </a:p>
        </p:txBody>
      </p:sp>
      <p:sp>
        <p:nvSpPr>
          <p:cNvPr id="4146" name="Line 76"/>
          <p:cNvSpPr>
            <a:spLocks noChangeShapeType="1"/>
          </p:cNvSpPr>
          <p:nvPr/>
        </p:nvSpPr>
        <p:spPr bwMode="auto">
          <a:xfrm>
            <a:off x="7381875" y="2971800"/>
            <a:ext cx="862013" cy="0"/>
          </a:xfrm>
          <a:prstGeom prst="line">
            <a:avLst/>
          </a:prstGeom>
          <a:noFill/>
          <a:ln w="19050">
            <a:solidFill>
              <a:schemeClr val="tx2"/>
            </a:solidFill>
            <a:round/>
            <a:headEnd type="triangle" w="med" len="med"/>
            <a:tailEnd type="triangle" w="med" len="med"/>
          </a:ln>
        </p:spPr>
        <p:txBody>
          <a:bodyPr wrap="none" anchor="ctr"/>
          <a:lstStyle/>
          <a:p>
            <a:endParaRPr lang="en-US" dirty="0"/>
          </a:p>
        </p:txBody>
      </p:sp>
      <p:sp>
        <p:nvSpPr>
          <p:cNvPr id="4147" name="Rectangle 77"/>
          <p:cNvSpPr>
            <a:spLocks noGrp="1" noChangeArrowheads="1"/>
          </p:cNvSpPr>
          <p:nvPr>
            <p:ph type="title"/>
          </p:nvPr>
        </p:nvSpPr>
        <p:spPr>
          <a:xfrm>
            <a:off x="228600" y="76199"/>
            <a:ext cx="8277225" cy="815975"/>
          </a:xfrm>
        </p:spPr>
        <p:txBody>
          <a:bodyPr/>
          <a:lstStyle/>
          <a:p>
            <a:r>
              <a:rPr lang="en-US" dirty="0" smtClean="0"/>
              <a:t>Theory of Operation</a:t>
            </a:r>
            <a:br>
              <a:rPr lang="en-US" dirty="0" smtClean="0"/>
            </a:br>
            <a:r>
              <a:rPr lang="en-US" sz="2100" dirty="0" smtClean="0"/>
              <a:t>	Other Components</a:t>
            </a:r>
            <a:endParaRPr lang="en-US" dirty="0" smtClean="0"/>
          </a:p>
        </p:txBody>
      </p:sp>
      <p:grpSp>
        <p:nvGrpSpPr>
          <p:cNvPr id="24" name="Group 155"/>
          <p:cNvGrpSpPr>
            <a:grpSpLocks/>
          </p:cNvGrpSpPr>
          <p:nvPr/>
        </p:nvGrpSpPr>
        <p:grpSpPr bwMode="auto">
          <a:xfrm>
            <a:off x="7715250" y="1617663"/>
            <a:ext cx="369888" cy="592137"/>
            <a:chOff x="2102" y="1247"/>
            <a:chExt cx="282" cy="451"/>
          </a:xfrm>
        </p:grpSpPr>
        <p:grpSp>
          <p:nvGrpSpPr>
            <p:cNvPr id="25" name="Group 156"/>
            <p:cNvGrpSpPr>
              <a:grpSpLocks/>
            </p:cNvGrpSpPr>
            <p:nvPr/>
          </p:nvGrpSpPr>
          <p:grpSpPr bwMode="auto">
            <a:xfrm>
              <a:off x="2112" y="1357"/>
              <a:ext cx="272" cy="273"/>
              <a:chOff x="4404" y="2201"/>
              <a:chExt cx="336" cy="355"/>
            </a:xfrm>
          </p:grpSpPr>
          <p:sp>
            <p:nvSpPr>
              <p:cNvPr id="4207" name="Freeform 157"/>
              <p:cNvSpPr>
                <a:spLocks/>
              </p:cNvSpPr>
              <p:nvPr/>
            </p:nvSpPr>
            <p:spPr bwMode="auto">
              <a:xfrm>
                <a:off x="4404" y="2201"/>
                <a:ext cx="336" cy="355"/>
              </a:xfrm>
              <a:custGeom>
                <a:avLst/>
                <a:gdLst>
                  <a:gd name="T0" fmla="*/ 304 w 370"/>
                  <a:gd name="T1" fmla="*/ 0 h 403"/>
                  <a:gd name="T2" fmla="*/ 304 w 370"/>
                  <a:gd name="T3" fmla="*/ 312 h 403"/>
                  <a:gd name="T4" fmla="*/ 0 w 370"/>
                  <a:gd name="T5" fmla="*/ 312 h 403"/>
                  <a:gd name="T6" fmla="*/ 0 w 370"/>
                  <a:gd name="T7" fmla="*/ 0 h 403"/>
                  <a:gd name="T8" fmla="*/ 304 w 370"/>
                  <a:gd name="T9" fmla="*/ 0 h 403"/>
                  <a:gd name="T10" fmla="*/ 0 60000 65536"/>
                  <a:gd name="T11" fmla="*/ 0 60000 65536"/>
                  <a:gd name="T12" fmla="*/ 0 60000 65536"/>
                  <a:gd name="T13" fmla="*/ 0 60000 65536"/>
                  <a:gd name="T14" fmla="*/ 0 60000 65536"/>
                  <a:gd name="T15" fmla="*/ 0 w 370"/>
                  <a:gd name="T16" fmla="*/ 0 h 403"/>
                  <a:gd name="T17" fmla="*/ 370 w 370"/>
                  <a:gd name="T18" fmla="*/ 403 h 403"/>
                </a:gdLst>
                <a:ahLst/>
                <a:cxnLst>
                  <a:cxn ang="T10">
                    <a:pos x="T0" y="T1"/>
                  </a:cxn>
                  <a:cxn ang="T11">
                    <a:pos x="T2" y="T3"/>
                  </a:cxn>
                  <a:cxn ang="T12">
                    <a:pos x="T4" y="T5"/>
                  </a:cxn>
                  <a:cxn ang="T13">
                    <a:pos x="T6" y="T7"/>
                  </a:cxn>
                  <a:cxn ang="T14">
                    <a:pos x="T8" y="T9"/>
                  </a:cxn>
                </a:cxnLst>
                <a:rect l="T15" t="T16" r="T17" b="T18"/>
                <a:pathLst>
                  <a:path w="370" h="403">
                    <a:moveTo>
                      <a:pt x="369" y="0"/>
                    </a:moveTo>
                    <a:lnTo>
                      <a:pt x="369" y="402"/>
                    </a:lnTo>
                    <a:lnTo>
                      <a:pt x="0" y="402"/>
                    </a:lnTo>
                    <a:lnTo>
                      <a:pt x="0" y="0"/>
                    </a:lnTo>
                    <a:lnTo>
                      <a:pt x="369" y="0"/>
                    </a:lnTo>
                  </a:path>
                </a:pathLst>
              </a:custGeom>
              <a:noFill/>
              <a:ln w="19050">
                <a:solidFill>
                  <a:schemeClr val="tx1"/>
                </a:solidFill>
                <a:round/>
                <a:headEnd/>
                <a:tailEnd/>
              </a:ln>
            </p:spPr>
            <p:txBody>
              <a:bodyPr/>
              <a:lstStyle/>
              <a:p>
                <a:endParaRPr lang="en-US" dirty="0"/>
              </a:p>
            </p:txBody>
          </p:sp>
          <p:sp>
            <p:nvSpPr>
              <p:cNvPr id="4208" name="Line 158"/>
              <p:cNvSpPr>
                <a:spLocks noChangeShapeType="1"/>
              </p:cNvSpPr>
              <p:nvPr/>
            </p:nvSpPr>
            <p:spPr bwMode="auto">
              <a:xfrm>
                <a:off x="4436" y="2312"/>
                <a:ext cx="192" cy="0"/>
              </a:xfrm>
              <a:prstGeom prst="line">
                <a:avLst/>
              </a:prstGeom>
              <a:noFill/>
              <a:ln w="19050">
                <a:solidFill>
                  <a:schemeClr val="tx1"/>
                </a:solidFill>
                <a:round/>
                <a:headEnd/>
                <a:tailEnd/>
              </a:ln>
            </p:spPr>
            <p:txBody>
              <a:bodyPr lIns="0" tIns="0" rIns="0" bIns="0">
                <a:spAutoFit/>
              </a:bodyPr>
              <a:lstStyle/>
              <a:p>
                <a:endParaRPr lang="en-US" dirty="0"/>
              </a:p>
            </p:txBody>
          </p:sp>
          <p:sp>
            <p:nvSpPr>
              <p:cNvPr id="4209" name="Line 159"/>
              <p:cNvSpPr>
                <a:spLocks noChangeShapeType="1"/>
              </p:cNvSpPr>
              <p:nvPr/>
            </p:nvSpPr>
            <p:spPr bwMode="auto">
              <a:xfrm>
                <a:off x="4624" y="2312"/>
                <a:ext cx="96" cy="144"/>
              </a:xfrm>
              <a:prstGeom prst="line">
                <a:avLst/>
              </a:prstGeom>
              <a:noFill/>
              <a:ln w="19050">
                <a:solidFill>
                  <a:schemeClr val="tx1"/>
                </a:solidFill>
                <a:round/>
                <a:headEnd/>
                <a:tailEnd/>
              </a:ln>
            </p:spPr>
            <p:txBody>
              <a:bodyPr lIns="0" tIns="0" rIns="0" bIns="0">
                <a:spAutoFit/>
              </a:bodyPr>
              <a:lstStyle/>
              <a:p>
                <a:endParaRPr lang="en-US" dirty="0"/>
              </a:p>
            </p:txBody>
          </p:sp>
        </p:grpSp>
        <p:sp>
          <p:nvSpPr>
            <p:cNvPr id="4206" name="Line 160"/>
            <p:cNvSpPr>
              <a:spLocks noChangeShapeType="1"/>
            </p:cNvSpPr>
            <p:nvPr/>
          </p:nvSpPr>
          <p:spPr bwMode="auto">
            <a:xfrm rot="21049061" flipV="1">
              <a:off x="2102" y="1247"/>
              <a:ext cx="281" cy="451"/>
            </a:xfrm>
            <a:prstGeom prst="line">
              <a:avLst/>
            </a:prstGeom>
            <a:noFill/>
            <a:ln w="22225">
              <a:solidFill>
                <a:schemeClr val="tx1"/>
              </a:solidFill>
              <a:round/>
              <a:headEnd/>
              <a:tailEnd type="triangle" w="med" len="lg"/>
            </a:ln>
          </p:spPr>
          <p:txBody>
            <a:bodyPr lIns="0" tIns="0" rIns="0" bIns="0">
              <a:spAutoFit/>
            </a:bodyPr>
            <a:lstStyle/>
            <a:p>
              <a:endParaRPr lang="en-US" dirty="0"/>
            </a:p>
          </p:txBody>
        </p:sp>
      </p:grpSp>
      <p:sp>
        <p:nvSpPr>
          <p:cNvPr id="168" name="Footer Placeholder 167"/>
          <p:cNvSpPr>
            <a:spLocks noGrp="1"/>
          </p:cNvSpPr>
          <p:nvPr>
            <p:ph type="ftr" sz="quarter" idx="10"/>
          </p:nvPr>
        </p:nvSpPr>
        <p:spPr/>
        <p:txBody>
          <a:bodyPr/>
          <a:lstStyle/>
          <a:p>
            <a:r>
              <a:rPr lang="en-US" dirty="0" smtClean="0"/>
              <a:t>Back to Basics Training</a:t>
            </a:r>
            <a:endParaRPr lang="en-US" dirty="0"/>
          </a:p>
        </p:txBody>
      </p:sp>
      <p:sp>
        <p:nvSpPr>
          <p:cNvPr id="169" name="Slide Number Placeholder 168"/>
          <p:cNvSpPr>
            <a:spLocks noGrp="1"/>
          </p:cNvSpPr>
          <p:nvPr>
            <p:ph type="sldNum" sz="quarter" idx="12"/>
          </p:nvPr>
        </p:nvSpPr>
        <p:spPr/>
        <p:txBody>
          <a:bodyPr/>
          <a:lstStyle/>
          <a:p>
            <a:fld id="{2D132F79-ACF3-4263-B52B-5972FA2CE406}" type="slidenum">
              <a:rPr lang="en-US" smtClean="0"/>
              <a:pPr/>
              <a:t>20</a:t>
            </a:fld>
            <a:endParaRPr lang="en-US" dirty="0"/>
          </a:p>
        </p:txBody>
      </p:sp>
      <p:pic>
        <p:nvPicPr>
          <p:cNvPr id="171" name="Content Placeholder 170" descr="toi.JPG"/>
          <p:cNvPicPr>
            <a:picLocks noGrp="1" noChangeAspect="1"/>
          </p:cNvPicPr>
          <p:nvPr>
            <p:ph idx="1"/>
          </p:nvPr>
        </p:nvPicPr>
        <p:blipFill>
          <a:blip r:embed="rId4" cstate="print"/>
          <a:stretch>
            <a:fillRect/>
          </a:stretch>
        </p:blipFill>
        <p:spPr>
          <a:xfrm>
            <a:off x="1981200" y="1546753"/>
            <a:ext cx="5161515" cy="4396847"/>
          </a:xfrm>
        </p:spPr>
      </p:pic>
      <p:grpSp>
        <p:nvGrpSpPr>
          <p:cNvPr id="172" name="Group 171"/>
          <p:cNvGrpSpPr/>
          <p:nvPr/>
        </p:nvGrpSpPr>
        <p:grpSpPr>
          <a:xfrm>
            <a:off x="339725" y="2878139"/>
            <a:ext cx="5873040" cy="3217861"/>
            <a:chOff x="339725" y="2776538"/>
            <a:chExt cx="5873040" cy="3217861"/>
          </a:xfrm>
        </p:grpSpPr>
        <p:sp>
          <p:nvSpPr>
            <p:cNvPr id="4131" name="Freeform 54"/>
            <p:cNvSpPr>
              <a:spLocks/>
            </p:cNvSpPr>
            <p:nvPr/>
          </p:nvSpPr>
          <p:spPr bwMode="auto">
            <a:xfrm>
              <a:off x="5116513" y="2776538"/>
              <a:ext cx="344487" cy="342900"/>
            </a:xfrm>
            <a:custGeom>
              <a:avLst/>
              <a:gdLst>
                <a:gd name="T0" fmla="*/ 494455650 w 239"/>
                <a:gd name="T1" fmla="*/ 223309108 h 245"/>
                <a:gd name="T2" fmla="*/ 490300186 w 239"/>
                <a:gd name="T3" fmla="*/ 186091171 h 245"/>
                <a:gd name="T4" fmla="*/ 477835237 w 239"/>
                <a:gd name="T5" fmla="*/ 152790647 h 245"/>
                <a:gd name="T6" fmla="*/ 463291836 w 239"/>
                <a:gd name="T7" fmla="*/ 121449595 h 245"/>
                <a:gd name="T8" fmla="*/ 440438949 w 239"/>
                <a:gd name="T9" fmla="*/ 90107121 h 245"/>
                <a:gd name="T10" fmla="*/ 415509051 w 239"/>
                <a:gd name="T11" fmla="*/ 62683526 h 245"/>
                <a:gd name="T12" fmla="*/ 386423689 w 239"/>
                <a:gd name="T13" fmla="*/ 43094832 h 245"/>
                <a:gd name="T14" fmla="*/ 353182774 w 239"/>
                <a:gd name="T15" fmla="*/ 23506150 h 245"/>
                <a:gd name="T16" fmla="*/ 322018960 w 239"/>
                <a:gd name="T17" fmla="*/ 11753775 h 245"/>
                <a:gd name="T18" fmla="*/ 284622672 w 239"/>
                <a:gd name="T19" fmla="*/ 3917458 h 245"/>
                <a:gd name="T20" fmla="*/ 249304836 w 239"/>
                <a:gd name="T21" fmla="*/ 0 h 245"/>
                <a:gd name="T22" fmla="*/ 211909989 w 239"/>
                <a:gd name="T23" fmla="*/ 3917458 h 245"/>
                <a:gd name="T24" fmla="*/ 174513655 w 239"/>
                <a:gd name="T25" fmla="*/ 11753775 h 245"/>
                <a:gd name="T26" fmla="*/ 141272830 w 239"/>
                <a:gd name="T27" fmla="*/ 23506150 h 245"/>
                <a:gd name="T28" fmla="*/ 108032005 w 239"/>
                <a:gd name="T29" fmla="*/ 43094832 h 245"/>
                <a:gd name="T30" fmla="*/ 78946621 w 239"/>
                <a:gd name="T31" fmla="*/ 62683526 h 245"/>
                <a:gd name="T32" fmla="*/ 49861260 w 239"/>
                <a:gd name="T33" fmla="*/ 90107121 h 245"/>
                <a:gd name="T34" fmla="*/ 31163825 w 239"/>
                <a:gd name="T35" fmla="*/ 121449595 h 245"/>
                <a:gd name="T36" fmla="*/ 16620418 w 239"/>
                <a:gd name="T37" fmla="*/ 152790647 h 245"/>
                <a:gd name="T38" fmla="*/ 4155465 w 239"/>
                <a:gd name="T39" fmla="*/ 186091171 h 245"/>
                <a:gd name="T40" fmla="*/ 0 w 239"/>
                <a:gd name="T41" fmla="*/ 223309108 h 245"/>
                <a:gd name="T42" fmla="*/ 0 w 239"/>
                <a:gd name="T43" fmla="*/ 258569017 h 245"/>
                <a:gd name="T44" fmla="*/ 4155465 w 239"/>
                <a:gd name="T45" fmla="*/ 289911468 h 245"/>
                <a:gd name="T46" fmla="*/ 16620418 w 239"/>
                <a:gd name="T47" fmla="*/ 325169977 h 245"/>
                <a:gd name="T48" fmla="*/ 31163825 w 239"/>
                <a:gd name="T49" fmla="*/ 358470457 h 245"/>
                <a:gd name="T50" fmla="*/ 49861260 w 239"/>
                <a:gd name="T51" fmla="*/ 385895540 h 245"/>
                <a:gd name="T52" fmla="*/ 78946621 w 239"/>
                <a:gd name="T53" fmla="*/ 413319136 h 245"/>
                <a:gd name="T54" fmla="*/ 108032005 w 239"/>
                <a:gd name="T55" fmla="*/ 434865847 h 245"/>
                <a:gd name="T56" fmla="*/ 141272830 w 239"/>
                <a:gd name="T57" fmla="*/ 454454529 h 245"/>
                <a:gd name="T58" fmla="*/ 174513655 w 239"/>
                <a:gd name="T59" fmla="*/ 468166327 h 245"/>
                <a:gd name="T60" fmla="*/ 211909989 w 239"/>
                <a:gd name="T61" fmla="*/ 476002640 h 245"/>
                <a:gd name="T62" fmla="*/ 249304836 w 239"/>
                <a:gd name="T63" fmla="*/ 477960668 h 245"/>
                <a:gd name="T64" fmla="*/ 284622672 w 239"/>
                <a:gd name="T65" fmla="*/ 476002640 h 245"/>
                <a:gd name="T66" fmla="*/ 322018960 w 239"/>
                <a:gd name="T67" fmla="*/ 468166327 h 245"/>
                <a:gd name="T68" fmla="*/ 353182774 w 239"/>
                <a:gd name="T69" fmla="*/ 454454529 h 245"/>
                <a:gd name="T70" fmla="*/ 386423689 w 239"/>
                <a:gd name="T71" fmla="*/ 434865847 h 245"/>
                <a:gd name="T72" fmla="*/ 415509051 w 239"/>
                <a:gd name="T73" fmla="*/ 413319136 h 245"/>
                <a:gd name="T74" fmla="*/ 440438949 w 239"/>
                <a:gd name="T75" fmla="*/ 385895540 h 245"/>
                <a:gd name="T76" fmla="*/ 463291836 w 239"/>
                <a:gd name="T77" fmla="*/ 358470457 h 245"/>
                <a:gd name="T78" fmla="*/ 477835237 w 239"/>
                <a:gd name="T79" fmla="*/ 325169977 h 245"/>
                <a:gd name="T80" fmla="*/ 490300186 w 239"/>
                <a:gd name="T81" fmla="*/ 289911468 h 245"/>
                <a:gd name="T82" fmla="*/ 494455650 w 239"/>
                <a:gd name="T83" fmla="*/ 258569017 h 2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9"/>
                <a:gd name="T127" fmla="*/ 0 h 245"/>
                <a:gd name="T128" fmla="*/ 239 w 239"/>
                <a:gd name="T129" fmla="*/ 245 h 2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9" h="245">
                  <a:moveTo>
                    <a:pt x="238" y="122"/>
                  </a:moveTo>
                  <a:lnTo>
                    <a:pt x="238" y="114"/>
                  </a:lnTo>
                  <a:lnTo>
                    <a:pt x="238" y="104"/>
                  </a:lnTo>
                  <a:lnTo>
                    <a:pt x="236" y="95"/>
                  </a:lnTo>
                  <a:lnTo>
                    <a:pt x="234" y="86"/>
                  </a:lnTo>
                  <a:lnTo>
                    <a:pt x="230" y="78"/>
                  </a:lnTo>
                  <a:lnTo>
                    <a:pt x="227" y="69"/>
                  </a:lnTo>
                  <a:lnTo>
                    <a:pt x="223" y="62"/>
                  </a:lnTo>
                  <a:lnTo>
                    <a:pt x="217" y="53"/>
                  </a:lnTo>
                  <a:lnTo>
                    <a:pt x="212" y="46"/>
                  </a:lnTo>
                  <a:lnTo>
                    <a:pt x="207" y="39"/>
                  </a:lnTo>
                  <a:lnTo>
                    <a:pt x="200" y="32"/>
                  </a:lnTo>
                  <a:lnTo>
                    <a:pt x="194" y="26"/>
                  </a:lnTo>
                  <a:lnTo>
                    <a:pt x="186" y="22"/>
                  </a:lnTo>
                  <a:lnTo>
                    <a:pt x="179" y="16"/>
                  </a:lnTo>
                  <a:lnTo>
                    <a:pt x="170" y="12"/>
                  </a:lnTo>
                  <a:lnTo>
                    <a:pt x="162" y="9"/>
                  </a:lnTo>
                  <a:lnTo>
                    <a:pt x="155" y="6"/>
                  </a:lnTo>
                  <a:lnTo>
                    <a:pt x="146" y="4"/>
                  </a:lnTo>
                  <a:lnTo>
                    <a:pt x="137" y="2"/>
                  </a:lnTo>
                  <a:lnTo>
                    <a:pt x="128" y="0"/>
                  </a:lnTo>
                  <a:lnTo>
                    <a:pt x="120" y="0"/>
                  </a:lnTo>
                  <a:lnTo>
                    <a:pt x="111" y="0"/>
                  </a:lnTo>
                  <a:lnTo>
                    <a:pt x="102" y="2"/>
                  </a:lnTo>
                  <a:lnTo>
                    <a:pt x="92" y="4"/>
                  </a:lnTo>
                  <a:lnTo>
                    <a:pt x="84" y="6"/>
                  </a:lnTo>
                  <a:lnTo>
                    <a:pt x="75" y="9"/>
                  </a:lnTo>
                  <a:lnTo>
                    <a:pt x="68" y="12"/>
                  </a:lnTo>
                  <a:lnTo>
                    <a:pt x="60" y="16"/>
                  </a:lnTo>
                  <a:lnTo>
                    <a:pt x="52" y="22"/>
                  </a:lnTo>
                  <a:lnTo>
                    <a:pt x="44" y="26"/>
                  </a:lnTo>
                  <a:lnTo>
                    <a:pt x="38" y="32"/>
                  </a:lnTo>
                  <a:lnTo>
                    <a:pt x="32" y="39"/>
                  </a:lnTo>
                  <a:lnTo>
                    <a:pt x="24" y="46"/>
                  </a:lnTo>
                  <a:lnTo>
                    <a:pt x="20" y="53"/>
                  </a:lnTo>
                  <a:lnTo>
                    <a:pt x="15" y="62"/>
                  </a:lnTo>
                  <a:lnTo>
                    <a:pt x="12" y="69"/>
                  </a:lnTo>
                  <a:lnTo>
                    <a:pt x="8" y="78"/>
                  </a:lnTo>
                  <a:lnTo>
                    <a:pt x="4" y="86"/>
                  </a:lnTo>
                  <a:lnTo>
                    <a:pt x="2" y="95"/>
                  </a:lnTo>
                  <a:lnTo>
                    <a:pt x="2" y="104"/>
                  </a:lnTo>
                  <a:lnTo>
                    <a:pt x="0" y="114"/>
                  </a:lnTo>
                  <a:lnTo>
                    <a:pt x="0" y="122"/>
                  </a:lnTo>
                  <a:lnTo>
                    <a:pt x="0" y="132"/>
                  </a:lnTo>
                  <a:lnTo>
                    <a:pt x="2" y="140"/>
                  </a:lnTo>
                  <a:lnTo>
                    <a:pt x="2" y="148"/>
                  </a:lnTo>
                  <a:lnTo>
                    <a:pt x="4" y="158"/>
                  </a:lnTo>
                  <a:lnTo>
                    <a:pt x="8" y="166"/>
                  </a:lnTo>
                  <a:lnTo>
                    <a:pt x="12" y="175"/>
                  </a:lnTo>
                  <a:lnTo>
                    <a:pt x="15" y="183"/>
                  </a:lnTo>
                  <a:lnTo>
                    <a:pt x="20" y="190"/>
                  </a:lnTo>
                  <a:lnTo>
                    <a:pt x="24" y="197"/>
                  </a:lnTo>
                  <a:lnTo>
                    <a:pt x="32" y="204"/>
                  </a:lnTo>
                  <a:lnTo>
                    <a:pt x="38" y="211"/>
                  </a:lnTo>
                  <a:lnTo>
                    <a:pt x="44" y="217"/>
                  </a:lnTo>
                  <a:lnTo>
                    <a:pt x="52" y="222"/>
                  </a:lnTo>
                  <a:lnTo>
                    <a:pt x="60" y="226"/>
                  </a:lnTo>
                  <a:lnTo>
                    <a:pt x="68" y="232"/>
                  </a:lnTo>
                  <a:lnTo>
                    <a:pt x="75" y="236"/>
                  </a:lnTo>
                  <a:lnTo>
                    <a:pt x="84" y="239"/>
                  </a:lnTo>
                  <a:lnTo>
                    <a:pt x="92" y="240"/>
                  </a:lnTo>
                  <a:lnTo>
                    <a:pt x="102" y="243"/>
                  </a:lnTo>
                  <a:lnTo>
                    <a:pt x="111" y="244"/>
                  </a:lnTo>
                  <a:lnTo>
                    <a:pt x="120" y="244"/>
                  </a:lnTo>
                  <a:lnTo>
                    <a:pt x="128" y="244"/>
                  </a:lnTo>
                  <a:lnTo>
                    <a:pt x="137" y="243"/>
                  </a:lnTo>
                  <a:lnTo>
                    <a:pt x="146" y="240"/>
                  </a:lnTo>
                  <a:lnTo>
                    <a:pt x="155" y="239"/>
                  </a:lnTo>
                  <a:lnTo>
                    <a:pt x="162" y="236"/>
                  </a:lnTo>
                  <a:lnTo>
                    <a:pt x="170" y="232"/>
                  </a:lnTo>
                  <a:lnTo>
                    <a:pt x="179" y="226"/>
                  </a:lnTo>
                  <a:lnTo>
                    <a:pt x="186" y="222"/>
                  </a:lnTo>
                  <a:lnTo>
                    <a:pt x="194" y="217"/>
                  </a:lnTo>
                  <a:lnTo>
                    <a:pt x="200" y="211"/>
                  </a:lnTo>
                  <a:lnTo>
                    <a:pt x="207" y="204"/>
                  </a:lnTo>
                  <a:lnTo>
                    <a:pt x="212" y="197"/>
                  </a:lnTo>
                  <a:lnTo>
                    <a:pt x="217" y="190"/>
                  </a:lnTo>
                  <a:lnTo>
                    <a:pt x="223" y="183"/>
                  </a:lnTo>
                  <a:lnTo>
                    <a:pt x="227" y="175"/>
                  </a:lnTo>
                  <a:lnTo>
                    <a:pt x="230" y="166"/>
                  </a:lnTo>
                  <a:lnTo>
                    <a:pt x="234" y="158"/>
                  </a:lnTo>
                  <a:lnTo>
                    <a:pt x="236" y="148"/>
                  </a:lnTo>
                  <a:lnTo>
                    <a:pt x="238" y="140"/>
                  </a:lnTo>
                  <a:lnTo>
                    <a:pt x="238" y="132"/>
                  </a:lnTo>
                  <a:lnTo>
                    <a:pt x="238" y="122"/>
                  </a:lnTo>
                </a:path>
              </a:pathLst>
            </a:custGeom>
            <a:noFill/>
            <a:ln w="19050">
              <a:solidFill>
                <a:srgbClr val="000000"/>
              </a:solidFill>
              <a:round/>
              <a:headEnd/>
              <a:tailEnd/>
            </a:ln>
          </p:spPr>
          <p:txBody>
            <a:bodyPr/>
            <a:lstStyle/>
            <a:p>
              <a:endParaRPr lang="en-US" dirty="0"/>
            </a:p>
          </p:txBody>
        </p:sp>
        <p:sp>
          <p:nvSpPr>
            <p:cNvPr id="4132" name="Freeform 55"/>
            <p:cNvSpPr>
              <a:spLocks/>
            </p:cNvSpPr>
            <p:nvPr/>
          </p:nvSpPr>
          <p:spPr bwMode="auto">
            <a:xfrm>
              <a:off x="5164138" y="2854325"/>
              <a:ext cx="120650" cy="58738"/>
            </a:xfrm>
            <a:custGeom>
              <a:avLst/>
              <a:gdLst>
                <a:gd name="T0" fmla="*/ 0 w 84"/>
                <a:gd name="T1" fmla="*/ 80189949 h 42"/>
                <a:gd name="T2" fmla="*/ 0 w 84"/>
                <a:gd name="T3" fmla="*/ 80189949 h 42"/>
                <a:gd name="T4" fmla="*/ 0 w 84"/>
                <a:gd name="T5" fmla="*/ 76278280 h 42"/>
                <a:gd name="T6" fmla="*/ 0 w 84"/>
                <a:gd name="T7" fmla="*/ 70411475 h 42"/>
                <a:gd name="T8" fmla="*/ 2062540 w 84"/>
                <a:gd name="T9" fmla="*/ 66499805 h 42"/>
                <a:gd name="T10" fmla="*/ 4126517 w 84"/>
                <a:gd name="T11" fmla="*/ 58676465 h 42"/>
                <a:gd name="T12" fmla="*/ 6189058 w 84"/>
                <a:gd name="T13" fmla="*/ 56719931 h 42"/>
                <a:gd name="T14" fmla="*/ 8251598 w 84"/>
                <a:gd name="T15" fmla="*/ 50853126 h 42"/>
                <a:gd name="T16" fmla="*/ 10315574 w 84"/>
                <a:gd name="T17" fmla="*/ 44984911 h 42"/>
                <a:gd name="T18" fmla="*/ 10315574 w 84"/>
                <a:gd name="T19" fmla="*/ 43029776 h 42"/>
                <a:gd name="T20" fmla="*/ 14440656 w 84"/>
                <a:gd name="T21" fmla="*/ 37161572 h 42"/>
                <a:gd name="T22" fmla="*/ 18567172 w 84"/>
                <a:gd name="T23" fmla="*/ 31293368 h 42"/>
                <a:gd name="T24" fmla="*/ 22692252 w 84"/>
                <a:gd name="T25" fmla="*/ 29338233 h 42"/>
                <a:gd name="T26" fmla="*/ 22692252 w 84"/>
                <a:gd name="T27" fmla="*/ 25426563 h 42"/>
                <a:gd name="T28" fmla="*/ 26818773 w 84"/>
                <a:gd name="T29" fmla="*/ 21514888 h 42"/>
                <a:gd name="T30" fmla="*/ 33007828 w 84"/>
                <a:gd name="T31" fmla="*/ 19558354 h 42"/>
                <a:gd name="T32" fmla="*/ 39196884 w 84"/>
                <a:gd name="T33" fmla="*/ 15646684 h 42"/>
                <a:gd name="T34" fmla="*/ 41259424 w 84"/>
                <a:gd name="T35" fmla="*/ 13691549 h 42"/>
                <a:gd name="T36" fmla="*/ 43323400 w 84"/>
                <a:gd name="T37" fmla="*/ 11735014 h 42"/>
                <a:gd name="T38" fmla="*/ 51575006 w 84"/>
                <a:gd name="T39" fmla="*/ 7823342 h 42"/>
                <a:gd name="T40" fmla="*/ 55700086 w 84"/>
                <a:gd name="T41" fmla="*/ 3911671 h 42"/>
                <a:gd name="T42" fmla="*/ 59826601 w 84"/>
                <a:gd name="T43" fmla="*/ 3911671 h 42"/>
                <a:gd name="T44" fmla="*/ 66015657 w 84"/>
                <a:gd name="T45" fmla="*/ 1956535 h 42"/>
                <a:gd name="T46" fmla="*/ 72204712 w 84"/>
                <a:gd name="T47" fmla="*/ 1956535 h 42"/>
                <a:gd name="T48" fmla="*/ 76329792 w 84"/>
                <a:gd name="T49" fmla="*/ 1956535 h 42"/>
                <a:gd name="T50" fmla="*/ 80456307 w 84"/>
                <a:gd name="T51" fmla="*/ 0 h 42"/>
                <a:gd name="T52" fmla="*/ 84582823 w 84"/>
                <a:gd name="T53" fmla="*/ 0 h 42"/>
                <a:gd name="T54" fmla="*/ 90771879 w 84"/>
                <a:gd name="T55" fmla="*/ 0 h 42"/>
                <a:gd name="T56" fmla="*/ 96960957 w 84"/>
                <a:gd name="T57" fmla="*/ 1956535 h 42"/>
                <a:gd name="T58" fmla="*/ 101086036 w 84"/>
                <a:gd name="T59" fmla="*/ 1956535 h 42"/>
                <a:gd name="T60" fmla="*/ 105212552 w 84"/>
                <a:gd name="T61" fmla="*/ 1956535 h 42"/>
                <a:gd name="T62" fmla="*/ 111401607 w 84"/>
                <a:gd name="T63" fmla="*/ 3911671 h 42"/>
                <a:gd name="T64" fmla="*/ 117590663 w 84"/>
                <a:gd name="T65" fmla="*/ 3911671 h 42"/>
                <a:gd name="T66" fmla="*/ 121715742 w 84"/>
                <a:gd name="T67" fmla="*/ 7823342 h 42"/>
                <a:gd name="T68" fmla="*/ 125842258 w 84"/>
                <a:gd name="T69" fmla="*/ 11735014 h 42"/>
                <a:gd name="T70" fmla="*/ 129967338 w 84"/>
                <a:gd name="T71" fmla="*/ 13691549 h 42"/>
                <a:gd name="T72" fmla="*/ 138220369 w 84"/>
                <a:gd name="T73" fmla="*/ 15646684 h 42"/>
                <a:gd name="T74" fmla="*/ 140282909 w 84"/>
                <a:gd name="T75" fmla="*/ 19558354 h 42"/>
                <a:gd name="T76" fmla="*/ 142345449 w 84"/>
                <a:gd name="T77" fmla="*/ 21514888 h 42"/>
                <a:gd name="T78" fmla="*/ 146471964 w 84"/>
                <a:gd name="T79" fmla="*/ 25426563 h 42"/>
                <a:gd name="T80" fmla="*/ 152661020 w 84"/>
                <a:gd name="T81" fmla="*/ 29338233 h 42"/>
                <a:gd name="T82" fmla="*/ 154723560 w 84"/>
                <a:gd name="T83" fmla="*/ 31293368 h 42"/>
                <a:gd name="T84" fmla="*/ 158850075 w 84"/>
                <a:gd name="T85" fmla="*/ 37161572 h 42"/>
                <a:gd name="T86" fmla="*/ 160912615 w 84"/>
                <a:gd name="T87" fmla="*/ 43029776 h 42"/>
                <a:gd name="T88" fmla="*/ 162975155 w 84"/>
                <a:gd name="T89" fmla="*/ 44984911 h 42"/>
                <a:gd name="T90" fmla="*/ 162975155 w 84"/>
                <a:gd name="T91" fmla="*/ 50853126 h 42"/>
                <a:gd name="T92" fmla="*/ 167101670 w 84"/>
                <a:gd name="T93" fmla="*/ 56719931 h 42"/>
                <a:gd name="T94" fmla="*/ 169164210 w 84"/>
                <a:gd name="T95" fmla="*/ 58676465 h 42"/>
                <a:gd name="T96" fmla="*/ 171228186 w 84"/>
                <a:gd name="T97" fmla="*/ 66499805 h 42"/>
                <a:gd name="T98" fmla="*/ 171228186 w 84"/>
                <a:gd name="T99" fmla="*/ 70411475 h 42"/>
                <a:gd name="T100" fmla="*/ 171228186 w 84"/>
                <a:gd name="T101" fmla="*/ 76278280 h 42"/>
                <a:gd name="T102" fmla="*/ 171228186 w 84"/>
                <a:gd name="T103" fmla="*/ 80189949 h 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4"/>
                <a:gd name="T157" fmla="*/ 0 h 42"/>
                <a:gd name="T158" fmla="*/ 84 w 84"/>
                <a:gd name="T159" fmla="*/ 42 h 4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4" h="42">
                  <a:moveTo>
                    <a:pt x="0" y="41"/>
                  </a:moveTo>
                  <a:lnTo>
                    <a:pt x="0" y="41"/>
                  </a:lnTo>
                  <a:lnTo>
                    <a:pt x="0" y="39"/>
                  </a:lnTo>
                  <a:lnTo>
                    <a:pt x="0" y="36"/>
                  </a:lnTo>
                  <a:lnTo>
                    <a:pt x="1" y="34"/>
                  </a:lnTo>
                  <a:lnTo>
                    <a:pt x="2" y="30"/>
                  </a:lnTo>
                  <a:lnTo>
                    <a:pt x="3" y="29"/>
                  </a:lnTo>
                  <a:lnTo>
                    <a:pt x="4" y="26"/>
                  </a:lnTo>
                  <a:lnTo>
                    <a:pt x="5" y="23"/>
                  </a:lnTo>
                  <a:lnTo>
                    <a:pt x="5" y="22"/>
                  </a:lnTo>
                  <a:lnTo>
                    <a:pt x="7" y="19"/>
                  </a:lnTo>
                  <a:lnTo>
                    <a:pt x="9" y="16"/>
                  </a:lnTo>
                  <a:lnTo>
                    <a:pt x="11" y="15"/>
                  </a:lnTo>
                  <a:lnTo>
                    <a:pt x="11" y="13"/>
                  </a:lnTo>
                  <a:lnTo>
                    <a:pt x="13" y="11"/>
                  </a:lnTo>
                  <a:lnTo>
                    <a:pt x="16" y="10"/>
                  </a:lnTo>
                  <a:lnTo>
                    <a:pt x="19" y="8"/>
                  </a:lnTo>
                  <a:lnTo>
                    <a:pt x="20" y="7"/>
                  </a:lnTo>
                  <a:lnTo>
                    <a:pt x="21" y="6"/>
                  </a:lnTo>
                  <a:lnTo>
                    <a:pt x="25" y="4"/>
                  </a:lnTo>
                  <a:lnTo>
                    <a:pt x="27" y="2"/>
                  </a:lnTo>
                  <a:lnTo>
                    <a:pt x="29" y="2"/>
                  </a:lnTo>
                  <a:lnTo>
                    <a:pt x="32" y="1"/>
                  </a:lnTo>
                  <a:lnTo>
                    <a:pt x="35" y="1"/>
                  </a:lnTo>
                  <a:lnTo>
                    <a:pt x="37" y="1"/>
                  </a:lnTo>
                  <a:lnTo>
                    <a:pt x="39" y="0"/>
                  </a:lnTo>
                  <a:lnTo>
                    <a:pt x="41" y="0"/>
                  </a:lnTo>
                  <a:lnTo>
                    <a:pt x="44" y="0"/>
                  </a:lnTo>
                  <a:lnTo>
                    <a:pt x="47" y="1"/>
                  </a:lnTo>
                  <a:lnTo>
                    <a:pt x="49" y="1"/>
                  </a:lnTo>
                  <a:lnTo>
                    <a:pt x="51" y="1"/>
                  </a:lnTo>
                  <a:lnTo>
                    <a:pt x="54" y="2"/>
                  </a:lnTo>
                  <a:lnTo>
                    <a:pt x="57" y="2"/>
                  </a:lnTo>
                  <a:lnTo>
                    <a:pt x="59" y="4"/>
                  </a:lnTo>
                  <a:lnTo>
                    <a:pt x="61" y="6"/>
                  </a:lnTo>
                  <a:lnTo>
                    <a:pt x="63" y="7"/>
                  </a:lnTo>
                  <a:lnTo>
                    <a:pt x="67" y="8"/>
                  </a:lnTo>
                  <a:lnTo>
                    <a:pt x="68" y="10"/>
                  </a:lnTo>
                  <a:lnTo>
                    <a:pt x="69" y="11"/>
                  </a:lnTo>
                  <a:lnTo>
                    <a:pt x="71" y="13"/>
                  </a:lnTo>
                  <a:lnTo>
                    <a:pt x="74" y="15"/>
                  </a:lnTo>
                  <a:lnTo>
                    <a:pt x="75" y="16"/>
                  </a:lnTo>
                  <a:lnTo>
                    <a:pt x="77" y="19"/>
                  </a:lnTo>
                  <a:lnTo>
                    <a:pt x="78" y="22"/>
                  </a:lnTo>
                  <a:lnTo>
                    <a:pt x="79" y="23"/>
                  </a:lnTo>
                  <a:lnTo>
                    <a:pt x="79" y="26"/>
                  </a:lnTo>
                  <a:lnTo>
                    <a:pt x="81" y="29"/>
                  </a:lnTo>
                  <a:lnTo>
                    <a:pt x="82" y="30"/>
                  </a:lnTo>
                  <a:lnTo>
                    <a:pt x="83" y="34"/>
                  </a:lnTo>
                  <a:lnTo>
                    <a:pt x="83" y="36"/>
                  </a:lnTo>
                  <a:lnTo>
                    <a:pt x="83" y="39"/>
                  </a:lnTo>
                  <a:lnTo>
                    <a:pt x="83" y="41"/>
                  </a:lnTo>
                </a:path>
              </a:pathLst>
            </a:custGeom>
            <a:noFill/>
            <a:ln w="19050">
              <a:solidFill>
                <a:srgbClr val="000000"/>
              </a:solidFill>
              <a:round/>
              <a:headEnd/>
              <a:tailEnd/>
            </a:ln>
          </p:spPr>
          <p:txBody>
            <a:bodyPr/>
            <a:lstStyle/>
            <a:p>
              <a:endParaRPr lang="en-US" dirty="0"/>
            </a:p>
          </p:txBody>
        </p:sp>
        <p:sp>
          <p:nvSpPr>
            <p:cNvPr id="4133" name="Freeform 56"/>
            <p:cNvSpPr>
              <a:spLocks/>
            </p:cNvSpPr>
            <p:nvPr/>
          </p:nvSpPr>
          <p:spPr bwMode="auto">
            <a:xfrm>
              <a:off x="5283200" y="2911475"/>
              <a:ext cx="119063" cy="61913"/>
            </a:xfrm>
            <a:custGeom>
              <a:avLst/>
              <a:gdLst>
                <a:gd name="T0" fmla="*/ 0 w 82"/>
                <a:gd name="T1" fmla="*/ 0 h 44"/>
                <a:gd name="T2" fmla="*/ 0 w 82"/>
                <a:gd name="T3" fmla="*/ 0 h 44"/>
                <a:gd name="T4" fmla="*/ 0 w 82"/>
                <a:gd name="T5" fmla="*/ 5939427 h 44"/>
                <a:gd name="T6" fmla="*/ 2108286 w 82"/>
                <a:gd name="T7" fmla="*/ 11880262 h 44"/>
                <a:gd name="T8" fmla="*/ 2108286 w 82"/>
                <a:gd name="T9" fmla="*/ 15839878 h 44"/>
                <a:gd name="T10" fmla="*/ 4216572 w 82"/>
                <a:gd name="T11" fmla="*/ 21779303 h 44"/>
                <a:gd name="T12" fmla="*/ 4216572 w 82"/>
                <a:gd name="T13" fmla="*/ 27720140 h 44"/>
                <a:gd name="T14" fmla="*/ 4216572 w 82"/>
                <a:gd name="T15" fmla="*/ 33659565 h 44"/>
                <a:gd name="T16" fmla="*/ 10541430 w 82"/>
                <a:gd name="T17" fmla="*/ 35639373 h 44"/>
                <a:gd name="T18" fmla="*/ 10541430 w 82"/>
                <a:gd name="T19" fmla="*/ 41578797 h 44"/>
                <a:gd name="T20" fmla="*/ 12649719 w 82"/>
                <a:gd name="T21" fmla="*/ 43560013 h 44"/>
                <a:gd name="T22" fmla="*/ 14758004 w 82"/>
                <a:gd name="T23" fmla="*/ 49499448 h 44"/>
                <a:gd name="T24" fmla="*/ 21082861 w 82"/>
                <a:gd name="T25" fmla="*/ 55438873 h 44"/>
                <a:gd name="T26" fmla="*/ 25299437 w 82"/>
                <a:gd name="T27" fmla="*/ 57418681 h 44"/>
                <a:gd name="T28" fmla="*/ 25299437 w 82"/>
                <a:gd name="T29" fmla="*/ 61379705 h 44"/>
                <a:gd name="T30" fmla="*/ 29516008 w 82"/>
                <a:gd name="T31" fmla="*/ 65339321 h 44"/>
                <a:gd name="T32" fmla="*/ 33732579 w 82"/>
                <a:gd name="T33" fmla="*/ 69298937 h 44"/>
                <a:gd name="T34" fmla="*/ 42165722 w 82"/>
                <a:gd name="T35" fmla="*/ 73258554 h 44"/>
                <a:gd name="T36" fmla="*/ 44274007 w 82"/>
                <a:gd name="T37" fmla="*/ 73258554 h 44"/>
                <a:gd name="T38" fmla="*/ 48490589 w 82"/>
                <a:gd name="T39" fmla="*/ 75238362 h 44"/>
                <a:gd name="T40" fmla="*/ 52707160 w 82"/>
                <a:gd name="T41" fmla="*/ 77218170 h 44"/>
                <a:gd name="T42" fmla="*/ 59032017 w 82"/>
                <a:gd name="T43" fmla="*/ 77218170 h 44"/>
                <a:gd name="T44" fmla="*/ 67465159 w 82"/>
                <a:gd name="T45" fmla="*/ 81179194 h 44"/>
                <a:gd name="T46" fmla="*/ 69573444 w 82"/>
                <a:gd name="T47" fmla="*/ 83159002 h 44"/>
                <a:gd name="T48" fmla="*/ 75898301 w 82"/>
                <a:gd name="T49" fmla="*/ 85138810 h 44"/>
                <a:gd name="T50" fmla="*/ 80114872 w 82"/>
                <a:gd name="T51" fmla="*/ 85138810 h 44"/>
                <a:gd name="T52" fmla="*/ 86439729 w 82"/>
                <a:gd name="T53" fmla="*/ 85138810 h 44"/>
                <a:gd name="T54" fmla="*/ 92763133 w 82"/>
                <a:gd name="T55" fmla="*/ 85138810 h 44"/>
                <a:gd name="T56" fmla="*/ 96979727 w 82"/>
                <a:gd name="T57" fmla="*/ 85138810 h 44"/>
                <a:gd name="T58" fmla="*/ 103304583 w 82"/>
                <a:gd name="T59" fmla="*/ 83159002 h 44"/>
                <a:gd name="T60" fmla="*/ 107521154 w 82"/>
                <a:gd name="T61" fmla="*/ 81179194 h 44"/>
                <a:gd name="T62" fmla="*/ 113846011 w 82"/>
                <a:gd name="T63" fmla="*/ 77218170 h 44"/>
                <a:gd name="T64" fmla="*/ 115954296 w 82"/>
                <a:gd name="T65" fmla="*/ 77218170 h 44"/>
                <a:gd name="T66" fmla="*/ 122279153 w 82"/>
                <a:gd name="T67" fmla="*/ 75238362 h 44"/>
                <a:gd name="T68" fmla="*/ 126495724 w 82"/>
                <a:gd name="T69" fmla="*/ 73258554 h 44"/>
                <a:gd name="T70" fmla="*/ 132820580 w 82"/>
                <a:gd name="T71" fmla="*/ 73258554 h 44"/>
                <a:gd name="T72" fmla="*/ 134928866 w 82"/>
                <a:gd name="T73" fmla="*/ 69298937 h 44"/>
                <a:gd name="T74" fmla="*/ 143362008 w 82"/>
                <a:gd name="T75" fmla="*/ 65339321 h 44"/>
                <a:gd name="T76" fmla="*/ 147578579 w 82"/>
                <a:gd name="T77" fmla="*/ 61379705 h 44"/>
                <a:gd name="T78" fmla="*/ 147578579 w 82"/>
                <a:gd name="T79" fmla="*/ 57418681 h 44"/>
                <a:gd name="T80" fmla="*/ 151795150 w 82"/>
                <a:gd name="T81" fmla="*/ 55438873 h 44"/>
                <a:gd name="T82" fmla="*/ 156011721 w 82"/>
                <a:gd name="T83" fmla="*/ 49499448 h 44"/>
                <a:gd name="T84" fmla="*/ 158120006 w 82"/>
                <a:gd name="T85" fmla="*/ 43560013 h 44"/>
                <a:gd name="T86" fmla="*/ 160228292 w 82"/>
                <a:gd name="T87" fmla="*/ 41578797 h 44"/>
                <a:gd name="T88" fmla="*/ 164444863 w 82"/>
                <a:gd name="T89" fmla="*/ 35639373 h 44"/>
                <a:gd name="T90" fmla="*/ 164444863 w 82"/>
                <a:gd name="T91" fmla="*/ 33659565 h 44"/>
                <a:gd name="T92" fmla="*/ 168661434 w 82"/>
                <a:gd name="T93" fmla="*/ 27720140 h 44"/>
                <a:gd name="T94" fmla="*/ 168661434 w 82"/>
                <a:gd name="T95" fmla="*/ 21779303 h 44"/>
                <a:gd name="T96" fmla="*/ 170769720 w 82"/>
                <a:gd name="T97" fmla="*/ 15839878 h 44"/>
                <a:gd name="T98" fmla="*/ 170769720 w 82"/>
                <a:gd name="T99" fmla="*/ 11880262 h 44"/>
                <a:gd name="T100" fmla="*/ 170769720 w 82"/>
                <a:gd name="T101" fmla="*/ 5939427 h 44"/>
                <a:gd name="T102" fmla="*/ 170769720 w 82"/>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2"/>
                <a:gd name="T157" fmla="*/ 0 h 44"/>
                <a:gd name="T158" fmla="*/ 82 w 82"/>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2" h="44">
                  <a:moveTo>
                    <a:pt x="0" y="0"/>
                  </a:moveTo>
                  <a:lnTo>
                    <a:pt x="0" y="0"/>
                  </a:lnTo>
                  <a:lnTo>
                    <a:pt x="0" y="3"/>
                  </a:lnTo>
                  <a:lnTo>
                    <a:pt x="1" y="6"/>
                  </a:lnTo>
                  <a:lnTo>
                    <a:pt x="1" y="8"/>
                  </a:lnTo>
                  <a:lnTo>
                    <a:pt x="2" y="11"/>
                  </a:lnTo>
                  <a:lnTo>
                    <a:pt x="2" y="14"/>
                  </a:lnTo>
                  <a:lnTo>
                    <a:pt x="2" y="17"/>
                  </a:lnTo>
                  <a:lnTo>
                    <a:pt x="5" y="18"/>
                  </a:lnTo>
                  <a:lnTo>
                    <a:pt x="5" y="21"/>
                  </a:lnTo>
                  <a:lnTo>
                    <a:pt x="6" y="22"/>
                  </a:lnTo>
                  <a:lnTo>
                    <a:pt x="7" y="25"/>
                  </a:lnTo>
                  <a:lnTo>
                    <a:pt x="10" y="28"/>
                  </a:lnTo>
                  <a:lnTo>
                    <a:pt x="12" y="29"/>
                  </a:lnTo>
                  <a:lnTo>
                    <a:pt x="12" y="31"/>
                  </a:lnTo>
                  <a:lnTo>
                    <a:pt x="14" y="33"/>
                  </a:lnTo>
                  <a:lnTo>
                    <a:pt x="16" y="35"/>
                  </a:lnTo>
                  <a:lnTo>
                    <a:pt x="20" y="37"/>
                  </a:lnTo>
                  <a:lnTo>
                    <a:pt x="21" y="37"/>
                  </a:lnTo>
                  <a:lnTo>
                    <a:pt x="23" y="38"/>
                  </a:lnTo>
                  <a:lnTo>
                    <a:pt x="25" y="39"/>
                  </a:lnTo>
                  <a:lnTo>
                    <a:pt x="28" y="39"/>
                  </a:lnTo>
                  <a:lnTo>
                    <a:pt x="32" y="41"/>
                  </a:lnTo>
                  <a:lnTo>
                    <a:pt x="33" y="42"/>
                  </a:lnTo>
                  <a:lnTo>
                    <a:pt x="36" y="43"/>
                  </a:lnTo>
                  <a:lnTo>
                    <a:pt x="38" y="43"/>
                  </a:lnTo>
                  <a:lnTo>
                    <a:pt x="41" y="43"/>
                  </a:lnTo>
                  <a:lnTo>
                    <a:pt x="44" y="43"/>
                  </a:lnTo>
                  <a:lnTo>
                    <a:pt x="46" y="43"/>
                  </a:lnTo>
                  <a:lnTo>
                    <a:pt x="49" y="42"/>
                  </a:lnTo>
                  <a:lnTo>
                    <a:pt x="51" y="41"/>
                  </a:lnTo>
                  <a:lnTo>
                    <a:pt x="54" y="39"/>
                  </a:lnTo>
                  <a:lnTo>
                    <a:pt x="55" y="39"/>
                  </a:lnTo>
                  <a:lnTo>
                    <a:pt x="58" y="38"/>
                  </a:lnTo>
                  <a:lnTo>
                    <a:pt x="60" y="37"/>
                  </a:lnTo>
                  <a:lnTo>
                    <a:pt x="63" y="37"/>
                  </a:lnTo>
                  <a:lnTo>
                    <a:pt x="64" y="35"/>
                  </a:lnTo>
                  <a:lnTo>
                    <a:pt x="68" y="33"/>
                  </a:lnTo>
                  <a:lnTo>
                    <a:pt x="70" y="31"/>
                  </a:lnTo>
                  <a:lnTo>
                    <a:pt x="70" y="29"/>
                  </a:lnTo>
                  <a:lnTo>
                    <a:pt x="72" y="28"/>
                  </a:lnTo>
                  <a:lnTo>
                    <a:pt x="74" y="25"/>
                  </a:lnTo>
                  <a:lnTo>
                    <a:pt x="75" y="22"/>
                  </a:lnTo>
                  <a:lnTo>
                    <a:pt x="76" y="21"/>
                  </a:lnTo>
                  <a:lnTo>
                    <a:pt x="78" y="18"/>
                  </a:lnTo>
                  <a:lnTo>
                    <a:pt x="78" y="17"/>
                  </a:lnTo>
                  <a:lnTo>
                    <a:pt x="80" y="14"/>
                  </a:lnTo>
                  <a:lnTo>
                    <a:pt x="80" y="11"/>
                  </a:lnTo>
                  <a:lnTo>
                    <a:pt x="81" y="8"/>
                  </a:lnTo>
                  <a:lnTo>
                    <a:pt x="81" y="6"/>
                  </a:lnTo>
                  <a:lnTo>
                    <a:pt x="81" y="3"/>
                  </a:lnTo>
                  <a:lnTo>
                    <a:pt x="81" y="0"/>
                  </a:lnTo>
                </a:path>
              </a:pathLst>
            </a:custGeom>
            <a:noFill/>
            <a:ln w="19050">
              <a:solidFill>
                <a:srgbClr val="000000"/>
              </a:solidFill>
              <a:round/>
              <a:headEnd/>
              <a:tailEnd/>
            </a:ln>
          </p:spPr>
          <p:txBody>
            <a:bodyPr/>
            <a:lstStyle/>
            <a:p>
              <a:endParaRPr lang="en-US" dirty="0"/>
            </a:p>
          </p:txBody>
        </p:sp>
        <p:sp>
          <p:nvSpPr>
            <p:cNvPr id="4148" name="AutoShape 78"/>
            <p:cNvSpPr>
              <a:spLocks noChangeArrowheads="1"/>
            </p:cNvSpPr>
            <p:nvPr/>
          </p:nvSpPr>
          <p:spPr bwMode="auto">
            <a:xfrm flipV="1">
              <a:off x="339725" y="3281363"/>
              <a:ext cx="5146675" cy="2635250"/>
            </a:xfrm>
            <a:prstGeom prst="roundRect">
              <a:avLst>
                <a:gd name="adj" fmla="val 0"/>
              </a:avLst>
            </a:prstGeom>
            <a:solidFill>
              <a:schemeClr val="accent2"/>
            </a:solidFill>
            <a:ln w="19050">
              <a:solidFill>
                <a:schemeClr val="accent2"/>
              </a:solidFill>
              <a:round/>
              <a:headEnd/>
              <a:tailEnd/>
            </a:ln>
          </p:spPr>
          <p:txBody>
            <a:bodyPr wrap="none" anchor="ctr"/>
            <a:lstStyle/>
            <a:p>
              <a:endParaRPr lang="en-US" dirty="0"/>
            </a:p>
          </p:txBody>
        </p:sp>
        <p:sp>
          <p:nvSpPr>
            <p:cNvPr id="4150" name="Freeform 80"/>
            <p:cNvSpPr>
              <a:spLocks/>
            </p:cNvSpPr>
            <p:nvPr/>
          </p:nvSpPr>
          <p:spPr bwMode="auto">
            <a:xfrm>
              <a:off x="947738" y="4151313"/>
              <a:ext cx="101600" cy="196850"/>
            </a:xfrm>
            <a:custGeom>
              <a:avLst/>
              <a:gdLst>
                <a:gd name="T0" fmla="*/ 0 w 70"/>
                <a:gd name="T1" fmla="*/ 0 h 140"/>
                <a:gd name="T2" fmla="*/ 145359102 w 70"/>
                <a:gd name="T3" fmla="*/ 134438693 h 140"/>
                <a:gd name="T4" fmla="*/ 0 w 70"/>
                <a:gd name="T5" fmla="*/ 274808192 h 140"/>
                <a:gd name="T6" fmla="*/ 0 60000 65536"/>
                <a:gd name="T7" fmla="*/ 0 60000 65536"/>
                <a:gd name="T8" fmla="*/ 0 60000 65536"/>
                <a:gd name="T9" fmla="*/ 0 w 70"/>
                <a:gd name="T10" fmla="*/ 0 h 140"/>
                <a:gd name="T11" fmla="*/ 70 w 70"/>
                <a:gd name="T12" fmla="*/ 140 h 140"/>
              </a:gdLst>
              <a:ahLst/>
              <a:cxnLst>
                <a:cxn ang="T6">
                  <a:pos x="T0" y="T1"/>
                </a:cxn>
                <a:cxn ang="T7">
                  <a:pos x="T2" y="T3"/>
                </a:cxn>
                <a:cxn ang="T8">
                  <a:pos x="T4" y="T5"/>
                </a:cxn>
              </a:cxnLst>
              <a:rect l="T9" t="T10" r="T11" b="T12"/>
              <a:pathLst>
                <a:path w="70" h="140">
                  <a:moveTo>
                    <a:pt x="0" y="0"/>
                  </a:moveTo>
                  <a:lnTo>
                    <a:pt x="69" y="68"/>
                  </a:lnTo>
                  <a:lnTo>
                    <a:pt x="0" y="139"/>
                  </a:lnTo>
                </a:path>
              </a:pathLst>
            </a:custGeom>
            <a:noFill/>
            <a:ln w="19050">
              <a:solidFill>
                <a:srgbClr val="000000"/>
              </a:solidFill>
              <a:round/>
              <a:headEnd/>
              <a:tailEnd/>
            </a:ln>
          </p:spPr>
          <p:txBody>
            <a:bodyPr/>
            <a:lstStyle/>
            <a:p>
              <a:endParaRPr lang="en-US" dirty="0"/>
            </a:p>
          </p:txBody>
        </p:sp>
        <p:sp>
          <p:nvSpPr>
            <p:cNvPr id="4149" name="AutoShape 79"/>
            <p:cNvSpPr>
              <a:spLocks noChangeArrowheads="1"/>
            </p:cNvSpPr>
            <p:nvPr/>
          </p:nvSpPr>
          <p:spPr bwMode="auto">
            <a:xfrm flipV="1">
              <a:off x="385763" y="3017464"/>
              <a:ext cx="5827002" cy="2976935"/>
            </a:xfrm>
            <a:prstGeom prst="roundRect">
              <a:avLst>
                <a:gd name="adj" fmla="val 0"/>
              </a:avLst>
            </a:prstGeom>
            <a:solidFill>
              <a:srgbClr val="FFFFFF"/>
            </a:solidFill>
            <a:ln w="31750">
              <a:solidFill>
                <a:schemeClr val="accent2"/>
              </a:solidFill>
              <a:round/>
              <a:headEnd/>
              <a:tailEnd/>
            </a:ln>
          </p:spPr>
          <p:txBody>
            <a:bodyPr wrap="none" anchor="ctr"/>
            <a:lstStyle/>
            <a:p>
              <a:endParaRPr lang="en-US" dirty="0"/>
            </a:p>
          </p:txBody>
        </p:sp>
        <p:sp>
          <p:nvSpPr>
            <p:cNvPr id="4151" name="Line 81"/>
            <p:cNvSpPr>
              <a:spLocks noChangeShapeType="1"/>
            </p:cNvSpPr>
            <p:nvPr/>
          </p:nvSpPr>
          <p:spPr bwMode="auto">
            <a:xfrm>
              <a:off x="1047750" y="4246563"/>
              <a:ext cx="511175" cy="0"/>
            </a:xfrm>
            <a:prstGeom prst="line">
              <a:avLst/>
            </a:prstGeom>
            <a:noFill/>
            <a:ln w="19050">
              <a:solidFill>
                <a:srgbClr val="000000"/>
              </a:solidFill>
              <a:round/>
              <a:headEnd/>
              <a:tailEnd/>
            </a:ln>
          </p:spPr>
          <p:txBody>
            <a:bodyPr wrap="none" anchor="ctr"/>
            <a:lstStyle/>
            <a:p>
              <a:endParaRPr lang="en-US" dirty="0"/>
            </a:p>
          </p:txBody>
        </p:sp>
        <p:sp>
          <p:nvSpPr>
            <p:cNvPr id="4152" name="Freeform 82"/>
            <p:cNvSpPr>
              <a:spLocks/>
            </p:cNvSpPr>
            <p:nvPr/>
          </p:nvSpPr>
          <p:spPr bwMode="auto">
            <a:xfrm>
              <a:off x="1541463" y="4232275"/>
              <a:ext cx="71437" cy="34925"/>
            </a:xfrm>
            <a:custGeom>
              <a:avLst/>
              <a:gdLst>
                <a:gd name="T0" fmla="*/ 100023244 w 50"/>
                <a:gd name="T1" fmla="*/ 21467698 h 25"/>
                <a:gd name="T2" fmla="*/ 0 w 50"/>
                <a:gd name="T3" fmla="*/ 0 h 25"/>
                <a:gd name="T4" fmla="*/ 24495751 w 50"/>
                <a:gd name="T5" fmla="*/ 21467698 h 25"/>
                <a:gd name="T6" fmla="*/ 0 w 50"/>
                <a:gd name="T7" fmla="*/ 46838624 h 25"/>
                <a:gd name="T8" fmla="*/ 100023244 w 50"/>
                <a:gd name="T9" fmla="*/ 21467698 h 25"/>
                <a:gd name="T10" fmla="*/ 100023244 w 50"/>
                <a:gd name="T11" fmla="*/ 21467698 h 25"/>
                <a:gd name="T12" fmla="*/ 0 60000 65536"/>
                <a:gd name="T13" fmla="*/ 0 60000 65536"/>
                <a:gd name="T14" fmla="*/ 0 60000 65536"/>
                <a:gd name="T15" fmla="*/ 0 60000 65536"/>
                <a:gd name="T16" fmla="*/ 0 60000 65536"/>
                <a:gd name="T17" fmla="*/ 0 60000 65536"/>
                <a:gd name="T18" fmla="*/ 0 w 50"/>
                <a:gd name="T19" fmla="*/ 0 h 25"/>
                <a:gd name="T20" fmla="*/ 50 w 50"/>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50" h="25">
                  <a:moveTo>
                    <a:pt x="49" y="11"/>
                  </a:moveTo>
                  <a:lnTo>
                    <a:pt x="0" y="0"/>
                  </a:lnTo>
                  <a:lnTo>
                    <a:pt x="12" y="11"/>
                  </a:lnTo>
                  <a:lnTo>
                    <a:pt x="0" y="24"/>
                  </a:lnTo>
                  <a:lnTo>
                    <a:pt x="49" y="11"/>
                  </a:lnTo>
                </a:path>
              </a:pathLst>
            </a:custGeom>
            <a:solidFill>
              <a:srgbClr val="000000"/>
            </a:solidFill>
            <a:ln w="19050">
              <a:solidFill>
                <a:srgbClr val="000000"/>
              </a:solidFill>
              <a:round/>
              <a:headEnd/>
              <a:tailEnd/>
            </a:ln>
          </p:spPr>
          <p:txBody>
            <a:bodyPr/>
            <a:lstStyle/>
            <a:p>
              <a:endParaRPr lang="en-US" dirty="0"/>
            </a:p>
          </p:txBody>
        </p:sp>
        <p:grpSp>
          <p:nvGrpSpPr>
            <p:cNvPr id="13" name="Group 83"/>
            <p:cNvGrpSpPr>
              <a:grpSpLocks/>
            </p:cNvGrpSpPr>
            <p:nvPr/>
          </p:nvGrpSpPr>
          <p:grpSpPr bwMode="auto">
            <a:xfrm>
              <a:off x="2206625" y="4829175"/>
              <a:ext cx="344488" cy="342900"/>
              <a:chOff x="1529" y="3797"/>
              <a:chExt cx="239" cy="245"/>
            </a:xfrm>
          </p:grpSpPr>
          <p:sp>
            <p:nvSpPr>
              <p:cNvPr id="4234" name="Freeform 84"/>
              <p:cNvSpPr>
                <a:spLocks/>
              </p:cNvSpPr>
              <p:nvPr/>
            </p:nvSpPr>
            <p:spPr bwMode="auto">
              <a:xfrm>
                <a:off x="1529" y="3797"/>
                <a:ext cx="239" cy="245"/>
              </a:xfrm>
              <a:custGeom>
                <a:avLst/>
                <a:gdLst>
                  <a:gd name="T0" fmla="*/ 238 w 239"/>
                  <a:gd name="T1" fmla="*/ 112 h 245"/>
                  <a:gd name="T2" fmla="*/ 234 w 239"/>
                  <a:gd name="T3" fmla="*/ 95 h 245"/>
                  <a:gd name="T4" fmla="*/ 230 w 239"/>
                  <a:gd name="T5" fmla="*/ 76 h 245"/>
                  <a:gd name="T6" fmla="*/ 222 w 239"/>
                  <a:gd name="T7" fmla="*/ 61 h 245"/>
                  <a:gd name="T8" fmla="*/ 211 w 239"/>
                  <a:gd name="T9" fmla="*/ 45 h 245"/>
                  <a:gd name="T10" fmla="*/ 199 w 239"/>
                  <a:gd name="T11" fmla="*/ 32 h 245"/>
                  <a:gd name="T12" fmla="*/ 185 w 239"/>
                  <a:gd name="T13" fmla="*/ 21 h 245"/>
                  <a:gd name="T14" fmla="*/ 171 w 239"/>
                  <a:gd name="T15" fmla="*/ 12 h 245"/>
                  <a:gd name="T16" fmla="*/ 154 w 239"/>
                  <a:gd name="T17" fmla="*/ 4 h 245"/>
                  <a:gd name="T18" fmla="*/ 137 w 239"/>
                  <a:gd name="T19" fmla="*/ 1 h 245"/>
                  <a:gd name="T20" fmla="*/ 119 w 239"/>
                  <a:gd name="T21" fmla="*/ 0 h 245"/>
                  <a:gd name="T22" fmla="*/ 101 w 239"/>
                  <a:gd name="T23" fmla="*/ 1 h 245"/>
                  <a:gd name="T24" fmla="*/ 83 w 239"/>
                  <a:gd name="T25" fmla="*/ 4 h 245"/>
                  <a:gd name="T26" fmla="*/ 68 w 239"/>
                  <a:gd name="T27" fmla="*/ 12 h 245"/>
                  <a:gd name="T28" fmla="*/ 52 w 239"/>
                  <a:gd name="T29" fmla="*/ 21 h 245"/>
                  <a:gd name="T30" fmla="*/ 38 w 239"/>
                  <a:gd name="T31" fmla="*/ 32 h 245"/>
                  <a:gd name="T32" fmla="*/ 26 w 239"/>
                  <a:gd name="T33" fmla="*/ 45 h 245"/>
                  <a:gd name="T34" fmla="*/ 15 w 239"/>
                  <a:gd name="T35" fmla="*/ 61 h 245"/>
                  <a:gd name="T36" fmla="*/ 8 w 239"/>
                  <a:gd name="T37" fmla="*/ 76 h 245"/>
                  <a:gd name="T38" fmla="*/ 3 w 239"/>
                  <a:gd name="T39" fmla="*/ 95 h 245"/>
                  <a:gd name="T40" fmla="*/ 1 w 239"/>
                  <a:gd name="T41" fmla="*/ 112 h 245"/>
                  <a:gd name="T42" fmla="*/ 1 w 239"/>
                  <a:gd name="T43" fmla="*/ 130 h 245"/>
                  <a:gd name="T44" fmla="*/ 3 w 239"/>
                  <a:gd name="T45" fmla="*/ 150 h 245"/>
                  <a:gd name="T46" fmla="*/ 8 w 239"/>
                  <a:gd name="T47" fmla="*/ 167 h 245"/>
                  <a:gd name="T48" fmla="*/ 15 w 239"/>
                  <a:gd name="T49" fmla="*/ 183 h 245"/>
                  <a:gd name="T50" fmla="*/ 26 w 239"/>
                  <a:gd name="T51" fmla="*/ 198 h 245"/>
                  <a:gd name="T52" fmla="*/ 38 w 239"/>
                  <a:gd name="T53" fmla="*/ 211 h 245"/>
                  <a:gd name="T54" fmla="*/ 52 w 239"/>
                  <a:gd name="T55" fmla="*/ 223 h 245"/>
                  <a:gd name="T56" fmla="*/ 68 w 239"/>
                  <a:gd name="T57" fmla="*/ 231 h 245"/>
                  <a:gd name="T58" fmla="*/ 83 w 239"/>
                  <a:gd name="T59" fmla="*/ 238 h 245"/>
                  <a:gd name="T60" fmla="*/ 101 w 239"/>
                  <a:gd name="T61" fmla="*/ 242 h 245"/>
                  <a:gd name="T62" fmla="*/ 119 w 239"/>
                  <a:gd name="T63" fmla="*/ 244 h 245"/>
                  <a:gd name="T64" fmla="*/ 137 w 239"/>
                  <a:gd name="T65" fmla="*/ 242 h 245"/>
                  <a:gd name="T66" fmla="*/ 154 w 239"/>
                  <a:gd name="T67" fmla="*/ 238 h 245"/>
                  <a:gd name="T68" fmla="*/ 171 w 239"/>
                  <a:gd name="T69" fmla="*/ 231 h 245"/>
                  <a:gd name="T70" fmla="*/ 185 w 239"/>
                  <a:gd name="T71" fmla="*/ 223 h 245"/>
                  <a:gd name="T72" fmla="*/ 199 w 239"/>
                  <a:gd name="T73" fmla="*/ 211 h 245"/>
                  <a:gd name="T74" fmla="*/ 211 w 239"/>
                  <a:gd name="T75" fmla="*/ 198 h 245"/>
                  <a:gd name="T76" fmla="*/ 222 w 239"/>
                  <a:gd name="T77" fmla="*/ 183 h 245"/>
                  <a:gd name="T78" fmla="*/ 230 w 239"/>
                  <a:gd name="T79" fmla="*/ 167 h 245"/>
                  <a:gd name="T80" fmla="*/ 234 w 239"/>
                  <a:gd name="T81" fmla="*/ 150 h 245"/>
                  <a:gd name="T82" fmla="*/ 238 w 239"/>
                  <a:gd name="T83" fmla="*/ 130 h 2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9"/>
                  <a:gd name="T127" fmla="*/ 0 h 245"/>
                  <a:gd name="T128" fmla="*/ 239 w 239"/>
                  <a:gd name="T129" fmla="*/ 245 h 2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9" h="245">
                    <a:moveTo>
                      <a:pt x="238" y="122"/>
                    </a:moveTo>
                    <a:lnTo>
                      <a:pt x="238" y="112"/>
                    </a:lnTo>
                    <a:lnTo>
                      <a:pt x="237" y="103"/>
                    </a:lnTo>
                    <a:lnTo>
                      <a:pt x="234" y="95"/>
                    </a:lnTo>
                    <a:lnTo>
                      <a:pt x="233" y="84"/>
                    </a:lnTo>
                    <a:lnTo>
                      <a:pt x="230" y="76"/>
                    </a:lnTo>
                    <a:lnTo>
                      <a:pt x="227" y="69"/>
                    </a:lnTo>
                    <a:lnTo>
                      <a:pt x="222" y="61"/>
                    </a:lnTo>
                    <a:lnTo>
                      <a:pt x="217" y="52"/>
                    </a:lnTo>
                    <a:lnTo>
                      <a:pt x="211" y="45"/>
                    </a:lnTo>
                    <a:lnTo>
                      <a:pt x="206" y="39"/>
                    </a:lnTo>
                    <a:lnTo>
                      <a:pt x="199" y="32"/>
                    </a:lnTo>
                    <a:lnTo>
                      <a:pt x="193" y="25"/>
                    </a:lnTo>
                    <a:lnTo>
                      <a:pt x="185" y="21"/>
                    </a:lnTo>
                    <a:lnTo>
                      <a:pt x="179" y="15"/>
                    </a:lnTo>
                    <a:lnTo>
                      <a:pt x="171" y="12"/>
                    </a:lnTo>
                    <a:lnTo>
                      <a:pt x="163" y="7"/>
                    </a:lnTo>
                    <a:lnTo>
                      <a:pt x="154" y="4"/>
                    </a:lnTo>
                    <a:lnTo>
                      <a:pt x="146" y="2"/>
                    </a:lnTo>
                    <a:lnTo>
                      <a:pt x="137" y="1"/>
                    </a:lnTo>
                    <a:lnTo>
                      <a:pt x="126" y="0"/>
                    </a:lnTo>
                    <a:lnTo>
                      <a:pt x="119" y="0"/>
                    </a:lnTo>
                    <a:lnTo>
                      <a:pt x="111" y="0"/>
                    </a:lnTo>
                    <a:lnTo>
                      <a:pt x="101" y="1"/>
                    </a:lnTo>
                    <a:lnTo>
                      <a:pt x="93" y="2"/>
                    </a:lnTo>
                    <a:lnTo>
                      <a:pt x="83" y="4"/>
                    </a:lnTo>
                    <a:lnTo>
                      <a:pt x="76" y="7"/>
                    </a:lnTo>
                    <a:lnTo>
                      <a:pt x="68" y="12"/>
                    </a:lnTo>
                    <a:lnTo>
                      <a:pt x="59" y="15"/>
                    </a:lnTo>
                    <a:lnTo>
                      <a:pt x="52" y="21"/>
                    </a:lnTo>
                    <a:lnTo>
                      <a:pt x="47" y="25"/>
                    </a:lnTo>
                    <a:lnTo>
                      <a:pt x="38" y="32"/>
                    </a:lnTo>
                    <a:lnTo>
                      <a:pt x="32" y="39"/>
                    </a:lnTo>
                    <a:lnTo>
                      <a:pt x="26" y="45"/>
                    </a:lnTo>
                    <a:lnTo>
                      <a:pt x="21" y="52"/>
                    </a:lnTo>
                    <a:lnTo>
                      <a:pt x="15" y="61"/>
                    </a:lnTo>
                    <a:lnTo>
                      <a:pt x="11" y="69"/>
                    </a:lnTo>
                    <a:lnTo>
                      <a:pt x="8" y="76"/>
                    </a:lnTo>
                    <a:lnTo>
                      <a:pt x="5" y="84"/>
                    </a:lnTo>
                    <a:lnTo>
                      <a:pt x="3" y="95"/>
                    </a:lnTo>
                    <a:lnTo>
                      <a:pt x="1" y="103"/>
                    </a:lnTo>
                    <a:lnTo>
                      <a:pt x="1" y="112"/>
                    </a:lnTo>
                    <a:lnTo>
                      <a:pt x="0" y="122"/>
                    </a:lnTo>
                    <a:lnTo>
                      <a:pt x="1" y="130"/>
                    </a:lnTo>
                    <a:lnTo>
                      <a:pt x="1" y="140"/>
                    </a:lnTo>
                    <a:lnTo>
                      <a:pt x="3" y="150"/>
                    </a:lnTo>
                    <a:lnTo>
                      <a:pt x="5" y="158"/>
                    </a:lnTo>
                    <a:lnTo>
                      <a:pt x="8" y="167"/>
                    </a:lnTo>
                    <a:lnTo>
                      <a:pt x="11" y="175"/>
                    </a:lnTo>
                    <a:lnTo>
                      <a:pt x="15" y="183"/>
                    </a:lnTo>
                    <a:lnTo>
                      <a:pt x="21" y="191"/>
                    </a:lnTo>
                    <a:lnTo>
                      <a:pt x="26" y="198"/>
                    </a:lnTo>
                    <a:lnTo>
                      <a:pt x="32" y="205"/>
                    </a:lnTo>
                    <a:lnTo>
                      <a:pt x="38" y="211"/>
                    </a:lnTo>
                    <a:lnTo>
                      <a:pt x="47" y="217"/>
                    </a:lnTo>
                    <a:lnTo>
                      <a:pt x="52" y="223"/>
                    </a:lnTo>
                    <a:lnTo>
                      <a:pt x="59" y="228"/>
                    </a:lnTo>
                    <a:lnTo>
                      <a:pt x="68" y="231"/>
                    </a:lnTo>
                    <a:lnTo>
                      <a:pt x="76" y="235"/>
                    </a:lnTo>
                    <a:lnTo>
                      <a:pt x="83" y="238"/>
                    </a:lnTo>
                    <a:lnTo>
                      <a:pt x="93" y="241"/>
                    </a:lnTo>
                    <a:lnTo>
                      <a:pt x="101" y="242"/>
                    </a:lnTo>
                    <a:lnTo>
                      <a:pt x="111" y="243"/>
                    </a:lnTo>
                    <a:lnTo>
                      <a:pt x="119" y="244"/>
                    </a:lnTo>
                    <a:lnTo>
                      <a:pt x="126" y="243"/>
                    </a:lnTo>
                    <a:lnTo>
                      <a:pt x="137" y="242"/>
                    </a:lnTo>
                    <a:lnTo>
                      <a:pt x="146" y="241"/>
                    </a:lnTo>
                    <a:lnTo>
                      <a:pt x="154" y="238"/>
                    </a:lnTo>
                    <a:lnTo>
                      <a:pt x="163" y="235"/>
                    </a:lnTo>
                    <a:lnTo>
                      <a:pt x="171" y="231"/>
                    </a:lnTo>
                    <a:lnTo>
                      <a:pt x="179" y="228"/>
                    </a:lnTo>
                    <a:lnTo>
                      <a:pt x="185" y="223"/>
                    </a:lnTo>
                    <a:lnTo>
                      <a:pt x="193" y="217"/>
                    </a:lnTo>
                    <a:lnTo>
                      <a:pt x="199" y="211"/>
                    </a:lnTo>
                    <a:lnTo>
                      <a:pt x="206" y="205"/>
                    </a:lnTo>
                    <a:lnTo>
                      <a:pt x="211" y="198"/>
                    </a:lnTo>
                    <a:lnTo>
                      <a:pt x="217" y="191"/>
                    </a:lnTo>
                    <a:lnTo>
                      <a:pt x="222" y="183"/>
                    </a:lnTo>
                    <a:lnTo>
                      <a:pt x="227" y="175"/>
                    </a:lnTo>
                    <a:lnTo>
                      <a:pt x="230" y="167"/>
                    </a:lnTo>
                    <a:lnTo>
                      <a:pt x="233" y="158"/>
                    </a:lnTo>
                    <a:lnTo>
                      <a:pt x="234" y="150"/>
                    </a:lnTo>
                    <a:lnTo>
                      <a:pt x="237" y="140"/>
                    </a:lnTo>
                    <a:lnTo>
                      <a:pt x="238" y="130"/>
                    </a:lnTo>
                    <a:lnTo>
                      <a:pt x="238" y="122"/>
                    </a:lnTo>
                  </a:path>
                </a:pathLst>
              </a:custGeom>
              <a:noFill/>
              <a:ln w="19050">
                <a:solidFill>
                  <a:srgbClr val="000000"/>
                </a:solidFill>
                <a:round/>
                <a:headEnd/>
                <a:tailEnd/>
              </a:ln>
            </p:spPr>
            <p:txBody>
              <a:bodyPr/>
              <a:lstStyle/>
              <a:p>
                <a:endParaRPr lang="en-US" dirty="0"/>
              </a:p>
            </p:txBody>
          </p:sp>
          <p:sp>
            <p:nvSpPr>
              <p:cNvPr id="4235" name="Freeform 85"/>
              <p:cNvSpPr>
                <a:spLocks/>
              </p:cNvSpPr>
              <p:nvPr/>
            </p:nvSpPr>
            <p:spPr bwMode="auto">
              <a:xfrm>
                <a:off x="1562" y="3852"/>
                <a:ext cx="83" cy="43"/>
              </a:xfrm>
              <a:custGeom>
                <a:avLst/>
                <a:gdLst>
                  <a:gd name="T0" fmla="*/ 0 w 83"/>
                  <a:gd name="T1" fmla="*/ 42 h 43"/>
                  <a:gd name="T2" fmla="*/ 0 w 83"/>
                  <a:gd name="T3" fmla="*/ 42 h 43"/>
                  <a:gd name="T4" fmla="*/ 0 w 83"/>
                  <a:gd name="T5" fmla="*/ 40 h 43"/>
                  <a:gd name="T6" fmla="*/ 0 w 83"/>
                  <a:gd name="T7" fmla="*/ 36 h 43"/>
                  <a:gd name="T8" fmla="*/ 1 w 83"/>
                  <a:gd name="T9" fmla="*/ 34 h 43"/>
                  <a:gd name="T10" fmla="*/ 1 w 83"/>
                  <a:gd name="T11" fmla="*/ 32 h 43"/>
                  <a:gd name="T12" fmla="*/ 3 w 83"/>
                  <a:gd name="T13" fmla="*/ 28 h 43"/>
                  <a:gd name="T14" fmla="*/ 4 w 83"/>
                  <a:gd name="T15" fmla="*/ 26 h 43"/>
                  <a:gd name="T16" fmla="*/ 5 w 83"/>
                  <a:gd name="T17" fmla="*/ 24 h 43"/>
                  <a:gd name="T18" fmla="*/ 6 w 83"/>
                  <a:gd name="T19" fmla="*/ 21 h 43"/>
                  <a:gd name="T20" fmla="*/ 6 w 83"/>
                  <a:gd name="T21" fmla="*/ 20 h 43"/>
                  <a:gd name="T22" fmla="*/ 8 w 83"/>
                  <a:gd name="T23" fmla="*/ 17 h 43"/>
                  <a:gd name="T24" fmla="*/ 10 w 83"/>
                  <a:gd name="T25" fmla="*/ 16 h 43"/>
                  <a:gd name="T26" fmla="*/ 14 w 83"/>
                  <a:gd name="T27" fmla="*/ 14 h 43"/>
                  <a:gd name="T28" fmla="*/ 14 w 83"/>
                  <a:gd name="T29" fmla="*/ 12 h 43"/>
                  <a:gd name="T30" fmla="*/ 15 w 83"/>
                  <a:gd name="T31" fmla="*/ 9 h 43"/>
                  <a:gd name="T32" fmla="*/ 18 w 83"/>
                  <a:gd name="T33" fmla="*/ 8 h 43"/>
                  <a:gd name="T34" fmla="*/ 20 w 83"/>
                  <a:gd name="T35" fmla="*/ 7 h 43"/>
                  <a:gd name="T36" fmla="*/ 22 w 83"/>
                  <a:gd name="T37" fmla="*/ 6 h 43"/>
                  <a:gd name="T38" fmla="*/ 25 w 83"/>
                  <a:gd name="T39" fmla="*/ 4 h 43"/>
                  <a:gd name="T40" fmla="*/ 28 w 83"/>
                  <a:gd name="T41" fmla="*/ 2 h 43"/>
                  <a:gd name="T42" fmla="*/ 29 w 83"/>
                  <a:gd name="T43" fmla="*/ 2 h 43"/>
                  <a:gd name="T44" fmla="*/ 31 w 83"/>
                  <a:gd name="T45" fmla="*/ 1 h 43"/>
                  <a:gd name="T46" fmla="*/ 35 w 83"/>
                  <a:gd name="T47" fmla="*/ 0 h 43"/>
                  <a:gd name="T48" fmla="*/ 35 w 83"/>
                  <a:gd name="T49" fmla="*/ 0 h 43"/>
                  <a:gd name="T50" fmla="*/ 38 w 83"/>
                  <a:gd name="T51" fmla="*/ 0 h 43"/>
                  <a:gd name="T52" fmla="*/ 40 w 83"/>
                  <a:gd name="T53" fmla="*/ 0 h 43"/>
                  <a:gd name="T54" fmla="*/ 44 w 83"/>
                  <a:gd name="T55" fmla="*/ 0 h 43"/>
                  <a:gd name="T56" fmla="*/ 47 w 83"/>
                  <a:gd name="T57" fmla="*/ 0 h 43"/>
                  <a:gd name="T58" fmla="*/ 49 w 83"/>
                  <a:gd name="T59" fmla="*/ 0 h 43"/>
                  <a:gd name="T60" fmla="*/ 52 w 83"/>
                  <a:gd name="T61" fmla="*/ 1 h 43"/>
                  <a:gd name="T62" fmla="*/ 54 w 83"/>
                  <a:gd name="T63" fmla="*/ 2 h 43"/>
                  <a:gd name="T64" fmla="*/ 57 w 83"/>
                  <a:gd name="T65" fmla="*/ 2 h 43"/>
                  <a:gd name="T66" fmla="*/ 59 w 83"/>
                  <a:gd name="T67" fmla="*/ 4 h 43"/>
                  <a:gd name="T68" fmla="*/ 62 w 83"/>
                  <a:gd name="T69" fmla="*/ 6 h 43"/>
                  <a:gd name="T70" fmla="*/ 64 w 83"/>
                  <a:gd name="T71" fmla="*/ 7 h 43"/>
                  <a:gd name="T72" fmla="*/ 65 w 83"/>
                  <a:gd name="T73" fmla="*/ 8 h 43"/>
                  <a:gd name="T74" fmla="*/ 68 w 83"/>
                  <a:gd name="T75" fmla="*/ 9 h 43"/>
                  <a:gd name="T76" fmla="*/ 69 w 83"/>
                  <a:gd name="T77" fmla="*/ 12 h 43"/>
                  <a:gd name="T78" fmla="*/ 72 w 83"/>
                  <a:gd name="T79" fmla="*/ 14 h 43"/>
                  <a:gd name="T80" fmla="*/ 73 w 83"/>
                  <a:gd name="T81" fmla="*/ 16 h 43"/>
                  <a:gd name="T82" fmla="*/ 76 w 83"/>
                  <a:gd name="T83" fmla="*/ 17 h 43"/>
                  <a:gd name="T84" fmla="*/ 76 w 83"/>
                  <a:gd name="T85" fmla="*/ 20 h 43"/>
                  <a:gd name="T86" fmla="*/ 78 w 83"/>
                  <a:gd name="T87" fmla="*/ 21 h 43"/>
                  <a:gd name="T88" fmla="*/ 79 w 83"/>
                  <a:gd name="T89" fmla="*/ 24 h 43"/>
                  <a:gd name="T90" fmla="*/ 79 w 83"/>
                  <a:gd name="T91" fmla="*/ 26 h 43"/>
                  <a:gd name="T92" fmla="*/ 82 w 83"/>
                  <a:gd name="T93" fmla="*/ 28 h 43"/>
                  <a:gd name="T94" fmla="*/ 82 w 83"/>
                  <a:gd name="T95" fmla="*/ 32 h 43"/>
                  <a:gd name="T96" fmla="*/ 82 w 83"/>
                  <a:gd name="T97" fmla="*/ 34 h 43"/>
                  <a:gd name="T98" fmla="*/ 82 w 83"/>
                  <a:gd name="T99" fmla="*/ 36 h 43"/>
                  <a:gd name="T100" fmla="*/ 82 w 83"/>
                  <a:gd name="T101" fmla="*/ 40 h 43"/>
                  <a:gd name="T102" fmla="*/ 82 w 83"/>
                  <a:gd name="T103" fmla="*/ 42 h 4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
                  <a:gd name="T157" fmla="*/ 0 h 43"/>
                  <a:gd name="T158" fmla="*/ 83 w 83"/>
                  <a:gd name="T159" fmla="*/ 43 h 4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 h="43">
                    <a:moveTo>
                      <a:pt x="0" y="42"/>
                    </a:moveTo>
                    <a:lnTo>
                      <a:pt x="0" y="42"/>
                    </a:lnTo>
                    <a:lnTo>
                      <a:pt x="0" y="40"/>
                    </a:lnTo>
                    <a:lnTo>
                      <a:pt x="0" y="36"/>
                    </a:lnTo>
                    <a:lnTo>
                      <a:pt x="1" y="34"/>
                    </a:lnTo>
                    <a:lnTo>
                      <a:pt x="1" y="32"/>
                    </a:lnTo>
                    <a:lnTo>
                      <a:pt x="3" y="28"/>
                    </a:lnTo>
                    <a:lnTo>
                      <a:pt x="4" y="26"/>
                    </a:lnTo>
                    <a:lnTo>
                      <a:pt x="5" y="24"/>
                    </a:lnTo>
                    <a:lnTo>
                      <a:pt x="6" y="21"/>
                    </a:lnTo>
                    <a:lnTo>
                      <a:pt x="6" y="20"/>
                    </a:lnTo>
                    <a:lnTo>
                      <a:pt x="8" y="17"/>
                    </a:lnTo>
                    <a:lnTo>
                      <a:pt x="10" y="16"/>
                    </a:lnTo>
                    <a:lnTo>
                      <a:pt x="14" y="14"/>
                    </a:lnTo>
                    <a:lnTo>
                      <a:pt x="14" y="12"/>
                    </a:lnTo>
                    <a:lnTo>
                      <a:pt x="15" y="9"/>
                    </a:lnTo>
                    <a:lnTo>
                      <a:pt x="18" y="8"/>
                    </a:lnTo>
                    <a:lnTo>
                      <a:pt x="20" y="7"/>
                    </a:lnTo>
                    <a:lnTo>
                      <a:pt x="22" y="6"/>
                    </a:lnTo>
                    <a:lnTo>
                      <a:pt x="25" y="4"/>
                    </a:lnTo>
                    <a:lnTo>
                      <a:pt x="28" y="2"/>
                    </a:lnTo>
                    <a:lnTo>
                      <a:pt x="29" y="2"/>
                    </a:lnTo>
                    <a:lnTo>
                      <a:pt x="31" y="1"/>
                    </a:lnTo>
                    <a:lnTo>
                      <a:pt x="35" y="0"/>
                    </a:lnTo>
                    <a:lnTo>
                      <a:pt x="38" y="0"/>
                    </a:lnTo>
                    <a:lnTo>
                      <a:pt x="40" y="0"/>
                    </a:lnTo>
                    <a:lnTo>
                      <a:pt x="44" y="0"/>
                    </a:lnTo>
                    <a:lnTo>
                      <a:pt x="47" y="0"/>
                    </a:lnTo>
                    <a:lnTo>
                      <a:pt x="49" y="0"/>
                    </a:lnTo>
                    <a:lnTo>
                      <a:pt x="52" y="1"/>
                    </a:lnTo>
                    <a:lnTo>
                      <a:pt x="54" y="2"/>
                    </a:lnTo>
                    <a:lnTo>
                      <a:pt x="57" y="2"/>
                    </a:lnTo>
                    <a:lnTo>
                      <a:pt x="59" y="4"/>
                    </a:lnTo>
                    <a:lnTo>
                      <a:pt x="62" y="6"/>
                    </a:lnTo>
                    <a:lnTo>
                      <a:pt x="64" y="7"/>
                    </a:lnTo>
                    <a:lnTo>
                      <a:pt x="65" y="8"/>
                    </a:lnTo>
                    <a:lnTo>
                      <a:pt x="68" y="9"/>
                    </a:lnTo>
                    <a:lnTo>
                      <a:pt x="69" y="12"/>
                    </a:lnTo>
                    <a:lnTo>
                      <a:pt x="72" y="14"/>
                    </a:lnTo>
                    <a:lnTo>
                      <a:pt x="73" y="16"/>
                    </a:lnTo>
                    <a:lnTo>
                      <a:pt x="76" y="17"/>
                    </a:lnTo>
                    <a:lnTo>
                      <a:pt x="76" y="20"/>
                    </a:lnTo>
                    <a:lnTo>
                      <a:pt x="78" y="21"/>
                    </a:lnTo>
                    <a:lnTo>
                      <a:pt x="79" y="24"/>
                    </a:lnTo>
                    <a:lnTo>
                      <a:pt x="79" y="26"/>
                    </a:lnTo>
                    <a:lnTo>
                      <a:pt x="82" y="28"/>
                    </a:lnTo>
                    <a:lnTo>
                      <a:pt x="82" y="32"/>
                    </a:lnTo>
                    <a:lnTo>
                      <a:pt x="82" y="34"/>
                    </a:lnTo>
                    <a:lnTo>
                      <a:pt x="82" y="36"/>
                    </a:lnTo>
                    <a:lnTo>
                      <a:pt x="82" y="40"/>
                    </a:lnTo>
                    <a:lnTo>
                      <a:pt x="82" y="42"/>
                    </a:lnTo>
                  </a:path>
                </a:pathLst>
              </a:custGeom>
              <a:noFill/>
              <a:ln w="19050">
                <a:solidFill>
                  <a:srgbClr val="000000"/>
                </a:solidFill>
                <a:round/>
                <a:headEnd/>
                <a:tailEnd/>
              </a:ln>
            </p:spPr>
            <p:txBody>
              <a:bodyPr/>
              <a:lstStyle/>
              <a:p>
                <a:endParaRPr lang="en-US" dirty="0"/>
              </a:p>
            </p:txBody>
          </p:sp>
          <p:sp>
            <p:nvSpPr>
              <p:cNvPr id="4236" name="Freeform 86"/>
              <p:cNvSpPr>
                <a:spLocks/>
              </p:cNvSpPr>
              <p:nvPr/>
            </p:nvSpPr>
            <p:spPr bwMode="auto">
              <a:xfrm>
                <a:off x="1644" y="3894"/>
                <a:ext cx="83" cy="43"/>
              </a:xfrm>
              <a:custGeom>
                <a:avLst/>
                <a:gdLst>
                  <a:gd name="T0" fmla="*/ 0 w 83"/>
                  <a:gd name="T1" fmla="*/ 0 h 43"/>
                  <a:gd name="T2" fmla="*/ 0 w 83"/>
                  <a:gd name="T3" fmla="*/ 0 h 43"/>
                  <a:gd name="T4" fmla="*/ 0 w 83"/>
                  <a:gd name="T5" fmla="*/ 4 h 43"/>
                  <a:gd name="T6" fmla="*/ 0 w 83"/>
                  <a:gd name="T7" fmla="*/ 6 h 43"/>
                  <a:gd name="T8" fmla="*/ 1 w 83"/>
                  <a:gd name="T9" fmla="*/ 8 h 43"/>
                  <a:gd name="T10" fmla="*/ 2 w 83"/>
                  <a:gd name="T11" fmla="*/ 11 h 43"/>
                  <a:gd name="T12" fmla="*/ 2 w 83"/>
                  <a:gd name="T13" fmla="*/ 13 h 43"/>
                  <a:gd name="T14" fmla="*/ 4 w 83"/>
                  <a:gd name="T15" fmla="*/ 15 h 43"/>
                  <a:gd name="T16" fmla="*/ 4 w 83"/>
                  <a:gd name="T17" fmla="*/ 18 h 43"/>
                  <a:gd name="T18" fmla="*/ 6 w 83"/>
                  <a:gd name="T19" fmla="*/ 21 h 43"/>
                  <a:gd name="T20" fmla="*/ 6 w 83"/>
                  <a:gd name="T21" fmla="*/ 23 h 43"/>
                  <a:gd name="T22" fmla="*/ 8 w 83"/>
                  <a:gd name="T23" fmla="*/ 25 h 43"/>
                  <a:gd name="T24" fmla="*/ 10 w 83"/>
                  <a:gd name="T25" fmla="*/ 26 h 43"/>
                  <a:gd name="T26" fmla="*/ 11 w 83"/>
                  <a:gd name="T27" fmla="*/ 29 h 43"/>
                  <a:gd name="T28" fmla="*/ 14 w 83"/>
                  <a:gd name="T29" fmla="*/ 30 h 43"/>
                  <a:gd name="T30" fmla="*/ 16 w 83"/>
                  <a:gd name="T31" fmla="*/ 33 h 43"/>
                  <a:gd name="T32" fmla="*/ 16 w 83"/>
                  <a:gd name="T33" fmla="*/ 34 h 43"/>
                  <a:gd name="T34" fmla="*/ 19 w 83"/>
                  <a:gd name="T35" fmla="*/ 35 h 43"/>
                  <a:gd name="T36" fmla="*/ 22 w 83"/>
                  <a:gd name="T37" fmla="*/ 36 h 43"/>
                  <a:gd name="T38" fmla="*/ 24 w 83"/>
                  <a:gd name="T39" fmla="*/ 38 h 43"/>
                  <a:gd name="T40" fmla="*/ 26 w 83"/>
                  <a:gd name="T41" fmla="*/ 40 h 43"/>
                  <a:gd name="T42" fmla="*/ 28 w 83"/>
                  <a:gd name="T43" fmla="*/ 40 h 43"/>
                  <a:gd name="T44" fmla="*/ 31 w 83"/>
                  <a:gd name="T45" fmla="*/ 41 h 43"/>
                  <a:gd name="T46" fmla="*/ 33 w 83"/>
                  <a:gd name="T47" fmla="*/ 41 h 43"/>
                  <a:gd name="T48" fmla="*/ 36 w 83"/>
                  <a:gd name="T49" fmla="*/ 42 h 43"/>
                  <a:gd name="T50" fmla="*/ 39 w 83"/>
                  <a:gd name="T51" fmla="*/ 42 h 43"/>
                  <a:gd name="T52" fmla="*/ 41 w 83"/>
                  <a:gd name="T53" fmla="*/ 42 h 43"/>
                  <a:gd name="T54" fmla="*/ 44 w 83"/>
                  <a:gd name="T55" fmla="*/ 42 h 43"/>
                  <a:gd name="T56" fmla="*/ 46 w 83"/>
                  <a:gd name="T57" fmla="*/ 42 h 43"/>
                  <a:gd name="T58" fmla="*/ 49 w 83"/>
                  <a:gd name="T59" fmla="*/ 41 h 43"/>
                  <a:gd name="T60" fmla="*/ 52 w 83"/>
                  <a:gd name="T61" fmla="*/ 41 h 43"/>
                  <a:gd name="T62" fmla="*/ 54 w 83"/>
                  <a:gd name="T63" fmla="*/ 40 h 43"/>
                  <a:gd name="T64" fmla="*/ 57 w 83"/>
                  <a:gd name="T65" fmla="*/ 40 h 43"/>
                  <a:gd name="T66" fmla="*/ 58 w 83"/>
                  <a:gd name="T67" fmla="*/ 38 h 43"/>
                  <a:gd name="T68" fmla="*/ 61 w 83"/>
                  <a:gd name="T69" fmla="*/ 36 h 43"/>
                  <a:gd name="T70" fmla="*/ 64 w 83"/>
                  <a:gd name="T71" fmla="*/ 35 h 43"/>
                  <a:gd name="T72" fmla="*/ 65 w 83"/>
                  <a:gd name="T73" fmla="*/ 34 h 43"/>
                  <a:gd name="T74" fmla="*/ 68 w 83"/>
                  <a:gd name="T75" fmla="*/ 33 h 43"/>
                  <a:gd name="T76" fmla="*/ 69 w 83"/>
                  <a:gd name="T77" fmla="*/ 30 h 43"/>
                  <a:gd name="T78" fmla="*/ 70 w 83"/>
                  <a:gd name="T79" fmla="*/ 29 h 43"/>
                  <a:gd name="T80" fmla="*/ 72 w 83"/>
                  <a:gd name="T81" fmla="*/ 26 h 43"/>
                  <a:gd name="T82" fmla="*/ 74 w 83"/>
                  <a:gd name="T83" fmla="*/ 25 h 43"/>
                  <a:gd name="T84" fmla="*/ 75 w 83"/>
                  <a:gd name="T85" fmla="*/ 23 h 43"/>
                  <a:gd name="T86" fmla="*/ 77 w 83"/>
                  <a:gd name="T87" fmla="*/ 21 h 43"/>
                  <a:gd name="T88" fmla="*/ 78 w 83"/>
                  <a:gd name="T89" fmla="*/ 18 h 43"/>
                  <a:gd name="T90" fmla="*/ 79 w 83"/>
                  <a:gd name="T91" fmla="*/ 15 h 43"/>
                  <a:gd name="T92" fmla="*/ 81 w 83"/>
                  <a:gd name="T93" fmla="*/ 13 h 43"/>
                  <a:gd name="T94" fmla="*/ 81 w 83"/>
                  <a:gd name="T95" fmla="*/ 11 h 43"/>
                  <a:gd name="T96" fmla="*/ 82 w 83"/>
                  <a:gd name="T97" fmla="*/ 8 h 43"/>
                  <a:gd name="T98" fmla="*/ 82 w 83"/>
                  <a:gd name="T99" fmla="*/ 6 h 43"/>
                  <a:gd name="T100" fmla="*/ 82 w 83"/>
                  <a:gd name="T101" fmla="*/ 4 h 43"/>
                  <a:gd name="T102" fmla="*/ 82 w 83"/>
                  <a:gd name="T103" fmla="*/ 0 h 4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
                  <a:gd name="T157" fmla="*/ 0 h 43"/>
                  <a:gd name="T158" fmla="*/ 83 w 83"/>
                  <a:gd name="T159" fmla="*/ 43 h 4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 h="43">
                    <a:moveTo>
                      <a:pt x="0" y="0"/>
                    </a:moveTo>
                    <a:lnTo>
                      <a:pt x="0" y="0"/>
                    </a:lnTo>
                    <a:lnTo>
                      <a:pt x="0" y="4"/>
                    </a:lnTo>
                    <a:lnTo>
                      <a:pt x="0" y="6"/>
                    </a:lnTo>
                    <a:lnTo>
                      <a:pt x="1" y="8"/>
                    </a:lnTo>
                    <a:lnTo>
                      <a:pt x="2" y="11"/>
                    </a:lnTo>
                    <a:lnTo>
                      <a:pt x="2" y="13"/>
                    </a:lnTo>
                    <a:lnTo>
                      <a:pt x="4" y="15"/>
                    </a:lnTo>
                    <a:lnTo>
                      <a:pt x="4" y="18"/>
                    </a:lnTo>
                    <a:lnTo>
                      <a:pt x="6" y="21"/>
                    </a:lnTo>
                    <a:lnTo>
                      <a:pt x="6" y="23"/>
                    </a:lnTo>
                    <a:lnTo>
                      <a:pt x="8" y="25"/>
                    </a:lnTo>
                    <a:lnTo>
                      <a:pt x="10" y="26"/>
                    </a:lnTo>
                    <a:lnTo>
                      <a:pt x="11" y="29"/>
                    </a:lnTo>
                    <a:lnTo>
                      <a:pt x="14" y="30"/>
                    </a:lnTo>
                    <a:lnTo>
                      <a:pt x="16" y="33"/>
                    </a:lnTo>
                    <a:lnTo>
                      <a:pt x="16" y="34"/>
                    </a:lnTo>
                    <a:lnTo>
                      <a:pt x="19" y="35"/>
                    </a:lnTo>
                    <a:lnTo>
                      <a:pt x="22" y="36"/>
                    </a:lnTo>
                    <a:lnTo>
                      <a:pt x="24" y="38"/>
                    </a:lnTo>
                    <a:lnTo>
                      <a:pt x="26" y="40"/>
                    </a:lnTo>
                    <a:lnTo>
                      <a:pt x="28" y="40"/>
                    </a:lnTo>
                    <a:lnTo>
                      <a:pt x="31" y="41"/>
                    </a:lnTo>
                    <a:lnTo>
                      <a:pt x="33" y="41"/>
                    </a:lnTo>
                    <a:lnTo>
                      <a:pt x="36" y="42"/>
                    </a:lnTo>
                    <a:lnTo>
                      <a:pt x="39" y="42"/>
                    </a:lnTo>
                    <a:lnTo>
                      <a:pt x="41" y="42"/>
                    </a:lnTo>
                    <a:lnTo>
                      <a:pt x="44" y="42"/>
                    </a:lnTo>
                    <a:lnTo>
                      <a:pt x="46" y="42"/>
                    </a:lnTo>
                    <a:lnTo>
                      <a:pt x="49" y="41"/>
                    </a:lnTo>
                    <a:lnTo>
                      <a:pt x="52" y="41"/>
                    </a:lnTo>
                    <a:lnTo>
                      <a:pt x="54" y="40"/>
                    </a:lnTo>
                    <a:lnTo>
                      <a:pt x="57" y="40"/>
                    </a:lnTo>
                    <a:lnTo>
                      <a:pt x="58" y="38"/>
                    </a:lnTo>
                    <a:lnTo>
                      <a:pt x="61" y="36"/>
                    </a:lnTo>
                    <a:lnTo>
                      <a:pt x="64" y="35"/>
                    </a:lnTo>
                    <a:lnTo>
                      <a:pt x="65" y="34"/>
                    </a:lnTo>
                    <a:lnTo>
                      <a:pt x="68" y="33"/>
                    </a:lnTo>
                    <a:lnTo>
                      <a:pt x="69" y="30"/>
                    </a:lnTo>
                    <a:lnTo>
                      <a:pt x="70" y="29"/>
                    </a:lnTo>
                    <a:lnTo>
                      <a:pt x="72" y="26"/>
                    </a:lnTo>
                    <a:lnTo>
                      <a:pt x="74" y="25"/>
                    </a:lnTo>
                    <a:lnTo>
                      <a:pt x="75" y="23"/>
                    </a:lnTo>
                    <a:lnTo>
                      <a:pt x="77" y="21"/>
                    </a:lnTo>
                    <a:lnTo>
                      <a:pt x="78" y="18"/>
                    </a:lnTo>
                    <a:lnTo>
                      <a:pt x="79" y="15"/>
                    </a:lnTo>
                    <a:lnTo>
                      <a:pt x="81" y="13"/>
                    </a:lnTo>
                    <a:lnTo>
                      <a:pt x="81" y="11"/>
                    </a:lnTo>
                    <a:lnTo>
                      <a:pt x="82" y="8"/>
                    </a:lnTo>
                    <a:lnTo>
                      <a:pt x="82" y="6"/>
                    </a:lnTo>
                    <a:lnTo>
                      <a:pt x="82" y="4"/>
                    </a:lnTo>
                    <a:lnTo>
                      <a:pt x="82" y="0"/>
                    </a:lnTo>
                  </a:path>
                </a:pathLst>
              </a:custGeom>
              <a:noFill/>
              <a:ln w="19050">
                <a:solidFill>
                  <a:srgbClr val="000000"/>
                </a:solidFill>
                <a:round/>
                <a:headEnd/>
                <a:tailEnd/>
              </a:ln>
            </p:spPr>
            <p:txBody>
              <a:bodyPr/>
              <a:lstStyle/>
              <a:p>
                <a:endParaRPr lang="en-US" dirty="0"/>
              </a:p>
            </p:txBody>
          </p:sp>
        </p:grpSp>
        <p:grpSp>
          <p:nvGrpSpPr>
            <p:cNvPr id="14" name="Group 87"/>
            <p:cNvGrpSpPr>
              <a:grpSpLocks/>
            </p:cNvGrpSpPr>
            <p:nvPr/>
          </p:nvGrpSpPr>
          <p:grpSpPr bwMode="auto">
            <a:xfrm>
              <a:off x="3241675" y="4791075"/>
              <a:ext cx="455613" cy="403225"/>
              <a:chOff x="2246" y="3769"/>
              <a:chExt cx="316" cy="288"/>
            </a:xfrm>
          </p:grpSpPr>
          <p:sp>
            <p:nvSpPr>
              <p:cNvPr id="4232" name="Freeform 88"/>
              <p:cNvSpPr>
                <a:spLocks/>
              </p:cNvSpPr>
              <p:nvPr/>
            </p:nvSpPr>
            <p:spPr bwMode="auto">
              <a:xfrm>
                <a:off x="2246" y="3769"/>
                <a:ext cx="316" cy="288"/>
              </a:xfrm>
              <a:custGeom>
                <a:avLst/>
                <a:gdLst>
                  <a:gd name="T0" fmla="*/ 315 w 316"/>
                  <a:gd name="T1" fmla="*/ 0 h 288"/>
                  <a:gd name="T2" fmla="*/ 315 w 316"/>
                  <a:gd name="T3" fmla="*/ 287 h 288"/>
                  <a:gd name="T4" fmla="*/ 0 w 316"/>
                  <a:gd name="T5" fmla="*/ 287 h 288"/>
                  <a:gd name="T6" fmla="*/ 0 w 316"/>
                  <a:gd name="T7" fmla="*/ 0 h 288"/>
                  <a:gd name="T8" fmla="*/ 315 w 316"/>
                  <a:gd name="T9" fmla="*/ 0 h 288"/>
                  <a:gd name="T10" fmla="*/ 0 60000 65536"/>
                  <a:gd name="T11" fmla="*/ 0 60000 65536"/>
                  <a:gd name="T12" fmla="*/ 0 60000 65536"/>
                  <a:gd name="T13" fmla="*/ 0 60000 65536"/>
                  <a:gd name="T14" fmla="*/ 0 60000 65536"/>
                  <a:gd name="T15" fmla="*/ 0 w 316"/>
                  <a:gd name="T16" fmla="*/ 0 h 288"/>
                  <a:gd name="T17" fmla="*/ 316 w 316"/>
                  <a:gd name="T18" fmla="*/ 288 h 288"/>
                </a:gdLst>
                <a:ahLst/>
                <a:cxnLst>
                  <a:cxn ang="T10">
                    <a:pos x="T0" y="T1"/>
                  </a:cxn>
                  <a:cxn ang="T11">
                    <a:pos x="T2" y="T3"/>
                  </a:cxn>
                  <a:cxn ang="T12">
                    <a:pos x="T4" y="T5"/>
                  </a:cxn>
                  <a:cxn ang="T13">
                    <a:pos x="T6" y="T7"/>
                  </a:cxn>
                  <a:cxn ang="T14">
                    <a:pos x="T8" y="T9"/>
                  </a:cxn>
                </a:cxnLst>
                <a:rect l="T15" t="T16" r="T17" b="T18"/>
                <a:pathLst>
                  <a:path w="316" h="288">
                    <a:moveTo>
                      <a:pt x="315" y="0"/>
                    </a:moveTo>
                    <a:lnTo>
                      <a:pt x="315" y="287"/>
                    </a:lnTo>
                    <a:lnTo>
                      <a:pt x="0" y="287"/>
                    </a:lnTo>
                    <a:lnTo>
                      <a:pt x="0" y="0"/>
                    </a:lnTo>
                    <a:lnTo>
                      <a:pt x="315" y="0"/>
                    </a:lnTo>
                  </a:path>
                </a:pathLst>
              </a:custGeom>
              <a:noFill/>
              <a:ln w="19050">
                <a:solidFill>
                  <a:srgbClr val="000000"/>
                </a:solidFill>
                <a:round/>
                <a:headEnd/>
                <a:tailEnd/>
              </a:ln>
            </p:spPr>
            <p:txBody>
              <a:bodyPr/>
              <a:lstStyle/>
              <a:p>
                <a:endParaRPr lang="en-US" dirty="0"/>
              </a:p>
            </p:txBody>
          </p:sp>
          <p:sp>
            <p:nvSpPr>
              <p:cNvPr id="4233" name="Freeform 89"/>
              <p:cNvSpPr>
                <a:spLocks/>
              </p:cNvSpPr>
              <p:nvPr/>
            </p:nvSpPr>
            <p:spPr bwMode="auto">
              <a:xfrm>
                <a:off x="2280" y="3841"/>
                <a:ext cx="265" cy="127"/>
              </a:xfrm>
              <a:custGeom>
                <a:avLst/>
                <a:gdLst>
                  <a:gd name="T0" fmla="*/ 0 w 265"/>
                  <a:gd name="T1" fmla="*/ 126 h 127"/>
                  <a:gd name="T2" fmla="*/ 49 w 265"/>
                  <a:gd name="T3" fmla="*/ 126 h 127"/>
                  <a:gd name="T4" fmla="*/ 198 w 265"/>
                  <a:gd name="T5" fmla="*/ 0 h 127"/>
                  <a:gd name="T6" fmla="*/ 214 w 265"/>
                  <a:gd name="T7" fmla="*/ 126 h 127"/>
                  <a:gd name="T8" fmla="*/ 264 w 265"/>
                  <a:gd name="T9" fmla="*/ 126 h 127"/>
                  <a:gd name="T10" fmla="*/ 0 60000 65536"/>
                  <a:gd name="T11" fmla="*/ 0 60000 65536"/>
                  <a:gd name="T12" fmla="*/ 0 60000 65536"/>
                  <a:gd name="T13" fmla="*/ 0 60000 65536"/>
                  <a:gd name="T14" fmla="*/ 0 60000 65536"/>
                  <a:gd name="T15" fmla="*/ 0 w 265"/>
                  <a:gd name="T16" fmla="*/ 0 h 127"/>
                  <a:gd name="T17" fmla="*/ 265 w 265"/>
                  <a:gd name="T18" fmla="*/ 127 h 127"/>
                </a:gdLst>
                <a:ahLst/>
                <a:cxnLst>
                  <a:cxn ang="T10">
                    <a:pos x="T0" y="T1"/>
                  </a:cxn>
                  <a:cxn ang="T11">
                    <a:pos x="T2" y="T3"/>
                  </a:cxn>
                  <a:cxn ang="T12">
                    <a:pos x="T4" y="T5"/>
                  </a:cxn>
                  <a:cxn ang="T13">
                    <a:pos x="T6" y="T7"/>
                  </a:cxn>
                  <a:cxn ang="T14">
                    <a:pos x="T8" y="T9"/>
                  </a:cxn>
                </a:cxnLst>
                <a:rect l="T15" t="T16" r="T17" b="T18"/>
                <a:pathLst>
                  <a:path w="265" h="127">
                    <a:moveTo>
                      <a:pt x="0" y="126"/>
                    </a:moveTo>
                    <a:lnTo>
                      <a:pt x="49" y="126"/>
                    </a:lnTo>
                    <a:lnTo>
                      <a:pt x="198" y="0"/>
                    </a:lnTo>
                    <a:lnTo>
                      <a:pt x="214" y="126"/>
                    </a:lnTo>
                    <a:lnTo>
                      <a:pt x="264" y="126"/>
                    </a:lnTo>
                  </a:path>
                </a:pathLst>
              </a:custGeom>
              <a:noFill/>
              <a:ln w="19050">
                <a:solidFill>
                  <a:srgbClr val="000000"/>
                </a:solidFill>
                <a:round/>
                <a:headEnd/>
                <a:tailEnd/>
              </a:ln>
            </p:spPr>
            <p:txBody>
              <a:bodyPr/>
              <a:lstStyle/>
              <a:p>
                <a:endParaRPr lang="en-US" dirty="0"/>
              </a:p>
            </p:txBody>
          </p:sp>
        </p:grpSp>
        <p:grpSp>
          <p:nvGrpSpPr>
            <p:cNvPr id="15" name="Group 90"/>
            <p:cNvGrpSpPr>
              <a:grpSpLocks/>
            </p:cNvGrpSpPr>
            <p:nvPr/>
          </p:nvGrpSpPr>
          <p:grpSpPr bwMode="auto">
            <a:xfrm>
              <a:off x="4459288" y="4065588"/>
              <a:ext cx="342900" cy="344487"/>
              <a:chOff x="3090" y="3251"/>
              <a:chExt cx="237" cy="246"/>
            </a:xfrm>
          </p:grpSpPr>
          <p:grpSp>
            <p:nvGrpSpPr>
              <p:cNvPr id="16" name="Group 91"/>
              <p:cNvGrpSpPr>
                <a:grpSpLocks/>
              </p:cNvGrpSpPr>
              <p:nvPr/>
            </p:nvGrpSpPr>
            <p:grpSpPr bwMode="auto">
              <a:xfrm>
                <a:off x="3090" y="3251"/>
                <a:ext cx="237" cy="246"/>
                <a:chOff x="3090" y="3251"/>
                <a:chExt cx="237" cy="246"/>
              </a:xfrm>
            </p:grpSpPr>
            <p:sp>
              <p:nvSpPr>
                <p:cNvPr id="4230" name="Freeform 92"/>
                <p:cNvSpPr>
                  <a:spLocks/>
                </p:cNvSpPr>
                <p:nvPr/>
              </p:nvSpPr>
              <p:spPr bwMode="auto">
                <a:xfrm>
                  <a:off x="3090" y="3251"/>
                  <a:ext cx="237" cy="246"/>
                </a:xfrm>
                <a:custGeom>
                  <a:avLst/>
                  <a:gdLst>
                    <a:gd name="T0" fmla="*/ 236 w 237"/>
                    <a:gd name="T1" fmla="*/ 0 h 246"/>
                    <a:gd name="T2" fmla="*/ 236 w 237"/>
                    <a:gd name="T3" fmla="*/ 245 h 246"/>
                    <a:gd name="T4" fmla="*/ 0 w 237"/>
                    <a:gd name="T5" fmla="*/ 245 h 246"/>
                    <a:gd name="T6" fmla="*/ 0 w 237"/>
                    <a:gd name="T7" fmla="*/ 0 h 246"/>
                    <a:gd name="T8" fmla="*/ 236 w 237"/>
                    <a:gd name="T9" fmla="*/ 0 h 246"/>
                    <a:gd name="T10" fmla="*/ 0 60000 65536"/>
                    <a:gd name="T11" fmla="*/ 0 60000 65536"/>
                    <a:gd name="T12" fmla="*/ 0 60000 65536"/>
                    <a:gd name="T13" fmla="*/ 0 60000 65536"/>
                    <a:gd name="T14" fmla="*/ 0 60000 65536"/>
                    <a:gd name="T15" fmla="*/ 0 w 237"/>
                    <a:gd name="T16" fmla="*/ 0 h 246"/>
                    <a:gd name="T17" fmla="*/ 237 w 237"/>
                    <a:gd name="T18" fmla="*/ 246 h 246"/>
                  </a:gdLst>
                  <a:ahLst/>
                  <a:cxnLst>
                    <a:cxn ang="T10">
                      <a:pos x="T0" y="T1"/>
                    </a:cxn>
                    <a:cxn ang="T11">
                      <a:pos x="T2" y="T3"/>
                    </a:cxn>
                    <a:cxn ang="T12">
                      <a:pos x="T4" y="T5"/>
                    </a:cxn>
                    <a:cxn ang="T13">
                      <a:pos x="T6" y="T7"/>
                    </a:cxn>
                    <a:cxn ang="T14">
                      <a:pos x="T8" y="T9"/>
                    </a:cxn>
                  </a:cxnLst>
                  <a:rect l="T15" t="T16" r="T17" b="T18"/>
                  <a:pathLst>
                    <a:path w="237" h="246">
                      <a:moveTo>
                        <a:pt x="236" y="0"/>
                      </a:moveTo>
                      <a:lnTo>
                        <a:pt x="236" y="245"/>
                      </a:lnTo>
                      <a:lnTo>
                        <a:pt x="0" y="245"/>
                      </a:lnTo>
                      <a:lnTo>
                        <a:pt x="0" y="0"/>
                      </a:lnTo>
                      <a:lnTo>
                        <a:pt x="236" y="0"/>
                      </a:lnTo>
                    </a:path>
                  </a:pathLst>
                </a:custGeom>
                <a:noFill/>
                <a:ln w="19050">
                  <a:solidFill>
                    <a:srgbClr val="000000"/>
                  </a:solidFill>
                  <a:round/>
                  <a:headEnd/>
                  <a:tailEnd/>
                </a:ln>
              </p:spPr>
              <p:txBody>
                <a:bodyPr/>
                <a:lstStyle/>
                <a:p>
                  <a:endParaRPr lang="en-US" dirty="0"/>
                </a:p>
              </p:txBody>
            </p:sp>
            <p:sp>
              <p:nvSpPr>
                <p:cNvPr id="4231" name="Freeform 93"/>
                <p:cNvSpPr>
                  <a:spLocks/>
                </p:cNvSpPr>
                <p:nvPr/>
              </p:nvSpPr>
              <p:spPr bwMode="auto">
                <a:xfrm>
                  <a:off x="3157" y="3322"/>
                  <a:ext cx="104" cy="106"/>
                </a:xfrm>
                <a:custGeom>
                  <a:avLst/>
                  <a:gdLst>
                    <a:gd name="T0" fmla="*/ 0 w 104"/>
                    <a:gd name="T1" fmla="*/ 0 h 106"/>
                    <a:gd name="T2" fmla="*/ 0 w 104"/>
                    <a:gd name="T3" fmla="*/ 105 h 106"/>
                    <a:gd name="T4" fmla="*/ 103 w 104"/>
                    <a:gd name="T5" fmla="*/ 52 h 106"/>
                    <a:gd name="T6" fmla="*/ 0 w 104"/>
                    <a:gd name="T7" fmla="*/ 0 h 106"/>
                    <a:gd name="T8" fmla="*/ 0 60000 65536"/>
                    <a:gd name="T9" fmla="*/ 0 60000 65536"/>
                    <a:gd name="T10" fmla="*/ 0 60000 65536"/>
                    <a:gd name="T11" fmla="*/ 0 60000 65536"/>
                    <a:gd name="T12" fmla="*/ 0 w 104"/>
                    <a:gd name="T13" fmla="*/ 0 h 106"/>
                    <a:gd name="T14" fmla="*/ 104 w 104"/>
                    <a:gd name="T15" fmla="*/ 106 h 106"/>
                  </a:gdLst>
                  <a:ahLst/>
                  <a:cxnLst>
                    <a:cxn ang="T8">
                      <a:pos x="T0" y="T1"/>
                    </a:cxn>
                    <a:cxn ang="T9">
                      <a:pos x="T2" y="T3"/>
                    </a:cxn>
                    <a:cxn ang="T10">
                      <a:pos x="T4" y="T5"/>
                    </a:cxn>
                    <a:cxn ang="T11">
                      <a:pos x="T6" y="T7"/>
                    </a:cxn>
                  </a:cxnLst>
                  <a:rect l="T12" t="T13" r="T14" b="T15"/>
                  <a:pathLst>
                    <a:path w="104" h="106">
                      <a:moveTo>
                        <a:pt x="0" y="0"/>
                      </a:moveTo>
                      <a:lnTo>
                        <a:pt x="0" y="105"/>
                      </a:lnTo>
                      <a:lnTo>
                        <a:pt x="103" y="52"/>
                      </a:lnTo>
                      <a:lnTo>
                        <a:pt x="0" y="0"/>
                      </a:lnTo>
                    </a:path>
                  </a:pathLst>
                </a:custGeom>
                <a:noFill/>
                <a:ln w="19050">
                  <a:solidFill>
                    <a:srgbClr val="000000"/>
                  </a:solidFill>
                  <a:round/>
                  <a:headEnd/>
                  <a:tailEnd/>
                </a:ln>
              </p:spPr>
              <p:txBody>
                <a:bodyPr/>
                <a:lstStyle/>
                <a:p>
                  <a:endParaRPr lang="en-US" dirty="0"/>
                </a:p>
              </p:txBody>
            </p:sp>
          </p:grpSp>
          <p:sp>
            <p:nvSpPr>
              <p:cNvPr id="4229" name="Line 94"/>
              <p:cNvSpPr>
                <a:spLocks noChangeShapeType="1"/>
              </p:cNvSpPr>
              <p:nvPr/>
            </p:nvSpPr>
            <p:spPr bwMode="auto">
              <a:xfrm>
                <a:off x="3260" y="3322"/>
                <a:ext cx="0" cy="105"/>
              </a:xfrm>
              <a:prstGeom prst="line">
                <a:avLst/>
              </a:prstGeom>
              <a:noFill/>
              <a:ln w="19050">
                <a:solidFill>
                  <a:srgbClr val="000000"/>
                </a:solidFill>
                <a:round/>
                <a:headEnd/>
                <a:tailEnd/>
              </a:ln>
            </p:spPr>
            <p:txBody>
              <a:bodyPr wrap="none" anchor="ctr"/>
              <a:lstStyle/>
              <a:p>
                <a:endParaRPr lang="en-US" dirty="0"/>
              </a:p>
            </p:txBody>
          </p:sp>
        </p:grpSp>
        <p:sp>
          <p:nvSpPr>
            <p:cNvPr id="4156" name="Freeform 95"/>
            <p:cNvSpPr>
              <a:spLocks/>
            </p:cNvSpPr>
            <p:nvPr/>
          </p:nvSpPr>
          <p:spPr bwMode="auto">
            <a:xfrm>
              <a:off x="4468813" y="5035550"/>
              <a:ext cx="835025" cy="698500"/>
            </a:xfrm>
            <a:custGeom>
              <a:avLst/>
              <a:gdLst>
                <a:gd name="T0" fmla="*/ 1202180587 w 579"/>
                <a:gd name="T1" fmla="*/ 0 h 499"/>
                <a:gd name="T2" fmla="*/ 1202180587 w 579"/>
                <a:gd name="T3" fmla="*/ 975800412 h 499"/>
                <a:gd name="T4" fmla="*/ 0 w 579"/>
                <a:gd name="T5" fmla="*/ 975800412 h 499"/>
                <a:gd name="T6" fmla="*/ 0 w 579"/>
                <a:gd name="T7" fmla="*/ 0 h 499"/>
                <a:gd name="T8" fmla="*/ 1202180587 w 579"/>
                <a:gd name="T9" fmla="*/ 0 h 499"/>
                <a:gd name="T10" fmla="*/ 0 60000 65536"/>
                <a:gd name="T11" fmla="*/ 0 60000 65536"/>
                <a:gd name="T12" fmla="*/ 0 60000 65536"/>
                <a:gd name="T13" fmla="*/ 0 60000 65536"/>
                <a:gd name="T14" fmla="*/ 0 60000 65536"/>
                <a:gd name="T15" fmla="*/ 0 w 579"/>
                <a:gd name="T16" fmla="*/ 0 h 499"/>
                <a:gd name="T17" fmla="*/ 579 w 579"/>
                <a:gd name="T18" fmla="*/ 499 h 499"/>
              </a:gdLst>
              <a:ahLst/>
              <a:cxnLst>
                <a:cxn ang="T10">
                  <a:pos x="T0" y="T1"/>
                </a:cxn>
                <a:cxn ang="T11">
                  <a:pos x="T2" y="T3"/>
                </a:cxn>
                <a:cxn ang="T12">
                  <a:pos x="T4" y="T5"/>
                </a:cxn>
                <a:cxn ang="T13">
                  <a:pos x="T6" y="T7"/>
                </a:cxn>
                <a:cxn ang="T14">
                  <a:pos x="T8" y="T9"/>
                </a:cxn>
              </a:cxnLst>
              <a:rect l="T15" t="T16" r="T17" b="T18"/>
              <a:pathLst>
                <a:path w="579" h="499">
                  <a:moveTo>
                    <a:pt x="578" y="0"/>
                  </a:moveTo>
                  <a:lnTo>
                    <a:pt x="578" y="498"/>
                  </a:lnTo>
                  <a:lnTo>
                    <a:pt x="0" y="498"/>
                  </a:lnTo>
                  <a:lnTo>
                    <a:pt x="0" y="0"/>
                  </a:lnTo>
                  <a:lnTo>
                    <a:pt x="578" y="0"/>
                  </a:lnTo>
                </a:path>
              </a:pathLst>
            </a:custGeom>
            <a:noFill/>
            <a:ln w="19050">
              <a:solidFill>
                <a:srgbClr val="000000"/>
              </a:solidFill>
              <a:round/>
              <a:headEnd/>
              <a:tailEnd/>
            </a:ln>
          </p:spPr>
          <p:txBody>
            <a:bodyPr/>
            <a:lstStyle/>
            <a:p>
              <a:endParaRPr lang="en-US" dirty="0"/>
            </a:p>
          </p:txBody>
        </p:sp>
        <p:sp>
          <p:nvSpPr>
            <p:cNvPr id="4158" name="Line 97"/>
            <p:cNvSpPr>
              <a:spLocks noChangeShapeType="1"/>
            </p:cNvSpPr>
            <p:nvPr/>
          </p:nvSpPr>
          <p:spPr bwMode="auto">
            <a:xfrm>
              <a:off x="1954213" y="4276725"/>
              <a:ext cx="211137" cy="0"/>
            </a:xfrm>
            <a:prstGeom prst="line">
              <a:avLst/>
            </a:prstGeom>
            <a:noFill/>
            <a:ln w="19050">
              <a:solidFill>
                <a:srgbClr val="000000"/>
              </a:solidFill>
              <a:round/>
              <a:headEnd/>
              <a:tailEnd/>
            </a:ln>
          </p:spPr>
          <p:txBody>
            <a:bodyPr wrap="none" anchor="ctr"/>
            <a:lstStyle/>
            <a:p>
              <a:endParaRPr lang="en-US" dirty="0"/>
            </a:p>
          </p:txBody>
        </p:sp>
        <p:sp>
          <p:nvSpPr>
            <p:cNvPr id="4159" name="Freeform 98"/>
            <p:cNvSpPr>
              <a:spLocks/>
            </p:cNvSpPr>
            <p:nvPr/>
          </p:nvSpPr>
          <p:spPr bwMode="auto">
            <a:xfrm>
              <a:off x="2636838" y="4246563"/>
              <a:ext cx="71437" cy="34925"/>
            </a:xfrm>
            <a:custGeom>
              <a:avLst/>
              <a:gdLst>
                <a:gd name="T0" fmla="*/ 100023244 w 50"/>
                <a:gd name="T1" fmla="*/ 25370920 h 25"/>
                <a:gd name="T2" fmla="*/ 0 w 50"/>
                <a:gd name="T3" fmla="*/ 0 h 25"/>
                <a:gd name="T4" fmla="*/ 24495751 w 50"/>
                <a:gd name="T5" fmla="*/ 25370920 h 25"/>
                <a:gd name="T6" fmla="*/ 0 w 50"/>
                <a:gd name="T7" fmla="*/ 46838624 h 25"/>
                <a:gd name="T8" fmla="*/ 100023244 w 50"/>
                <a:gd name="T9" fmla="*/ 25370920 h 25"/>
                <a:gd name="T10" fmla="*/ 100023244 w 50"/>
                <a:gd name="T11" fmla="*/ 25370920 h 25"/>
                <a:gd name="T12" fmla="*/ 0 60000 65536"/>
                <a:gd name="T13" fmla="*/ 0 60000 65536"/>
                <a:gd name="T14" fmla="*/ 0 60000 65536"/>
                <a:gd name="T15" fmla="*/ 0 60000 65536"/>
                <a:gd name="T16" fmla="*/ 0 60000 65536"/>
                <a:gd name="T17" fmla="*/ 0 60000 65536"/>
                <a:gd name="T18" fmla="*/ 0 w 50"/>
                <a:gd name="T19" fmla="*/ 0 h 25"/>
                <a:gd name="T20" fmla="*/ 50 w 50"/>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50" h="25">
                  <a:moveTo>
                    <a:pt x="49" y="13"/>
                  </a:moveTo>
                  <a:lnTo>
                    <a:pt x="0" y="0"/>
                  </a:lnTo>
                  <a:lnTo>
                    <a:pt x="12" y="13"/>
                  </a:lnTo>
                  <a:lnTo>
                    <a:pt x="0" y="24"/>
                  </a:lnTo>
                  <a:lnTo>
                    <a:pt x="49" y="13"/>
                  </a:lnTo>
                </a:path>
              </a:pathLst>
            </a:custGeom>
            <a:solidFill>
              <a:srgbClr val="000000"/>
            </a:solidFill>
            <a:ln w="19050">
              <a:solidFill>
                <a:srgbClr val="000000"/>
              </a:solidFill>
              <a:round/>
              <a:headEnd/>
              <a:tailEnd/>
            </a:ln>
          </p:spPr>
          <p:txBody>
            <a:bodyPr/>
            <a:lstStyle/>
            <a:p>
              <a:endParaRPr lang="en-US" dirty="0"/>
            </a:p>
          </p:txBody>
        </p:sp>
        <p:sp>
          <p:nvSpPr>
            <p:cNvPr id="4160" name="Line 99"/>
            <p:cNvSpPr>
              <a:spLocks noChangeShapeType="1"/>
            </p:cNvSpPr>
            <p:nvPr/>
          </p:nvSpPr>
          <p:spPr bwMode="auto">
            <a:xfrm>
              <a:off x="3803650" y="4252913"/>
              <a:ext cx="103188" cy="0"/>
            </a:xfrm>
            <a:prstGeom prst="line">
              <a:avLst/>
            </a:prstGeom>
            <a:noFill/>
            <a:ln w="19050">
              <a:solidFill>
                <a:srgbClr val="000000"/>
              </a:solidFill>
              <a:round/>
              <a:headEnd/>
              <a:tailEnd/>
            </a:ln>
          </p:spPr>
          <p:txBody>
            <a:bodyPr wrap="none" anchor="ctr"/>
            <a:lstStyle/>
            <a:p>
              <a:endParaRPr lang="en-US" dirty="0"/>
            </a:p>
          </p:txBody>
        </p:sp>
        <p:sp>
          <p:nvSpPr>
            <p:cNvPr id="4161" name="Freeform 100"/>
            <p:cNvSpPr>
              <a:spLocks/>
            </p:cNvSpPr>
            <p:nvPr/>
          </p:nvSpPr>
          <p:spPr bwMode="auto">
            <a:xfrm>
              <a:off x="3890963" y="4235450"/>
              <a:ext cx="69850" cy="34925"/>
            </a:xfrm>
            <a:custGeom>
              <a:avLst/>
              <a:gdLst>
                <a:gd name="T0" fmla="*/ 97539124 w 49"/>
                <a:gd name="T1" fmla="*/ 23419312 h 25"/>
                <a:gd name="T2" fmla="*/ 0 w 49"/>
                <a:gd name="T3" fmla="*/ 0 h 25"/>
                <a:gd name="T4" fmla="*/ 22353424 w 49"/>
                <a:gd name="T5" fmla="*/ 23419312 h 25"/>
                <a:gd name="T6" fmla="*/ 0 w 49"/>
                <a:gd name="T7" fmla="*/ 46838624 h 25"/>
                <a:gd name="T8" fmla="*/ 97539124 w 49"/>
                <a:gd name="T9" fmla="*/ 23419312 h 25"/>
                <a:gd name="T10" fmla="*/ 97539124 w 49"/>
                <a:gd name="T11" fmla="*/ 23419312 h 25"/>
                <a:gd name="T12" fmla="*/ 0 60000 65536"/>
                <a:gd name="T13" fmla="*/ 0 60000 65536"/>
                <a:gd name="T14" fmla="*/ 0 60000 65536"/>
                <a:gd name="T15" fmla="*/ 0 60000 65536"/>
                <a:gd name="T16" fmla="*/ 0 60000 65536"/>
                <a:gd name="T17" fmla="*/ 0 60000 65536"/>
                <a:gd name="T18" fmla="*/ 0 w 49"/>
                <a:gd name="T19" fmla="*/ 0 h 25"/>
                <a:gd name="T20" fmla="*/ 49 w 49"/>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49" h="25">
                  <a:moveTo>
                    <a:pt x="48" y="12"/>
                  </a:moveTo>
                  <a:lnTo>
                    <a:pt x="0" y="0"/>
                  </a:lnTo>
                  <a:lnTo>
                    <a:pt x="11" y="12"/>
                  </a:lnTo>
                  <a:lnTo>
                    <a:pt x="0" y="24"/>
                  </a:lnTo>
                  <a:lnTo>
                    <a:pt x="48" y="12"/>
                  </a:lnTo>
                </a:path>
              </a:pathLst>
            </a:custGeom>
            <a:solidFill>
              <a:srgbClr val="000000"/>
            </a:solidFill>
            <a:ln w="19050">
              <a:solidFill>
                <a:srgbClr val="000000"/>
              </a:solidFill>
              <a:round/>
              <a:headEnd/>
              <a:tailEnd/>
            </a:ln>
          </p:spPr>
          <p:txBody>
            <a:bodyPr/>
            <a:lstStyle/>
            <a:p>
              <a:endParaRPr lang="en-US" dirty="0"/>
            </a:p>
          </p:txBody>
        </p:sp>
        <p:sp>
          <p:nvSpPr>
            <p:cNvPr id="4162" name="Freeform 101"/>
            <p:cNvSpPr>
              <a:spLocks/>
            </p:cNvSpPr>
            <p:nvPr/>
          </p:nvSpPr>
          <p:spPr bwMode="auto">
            <a:xfrm>
              <a:off x="4806950" y="4273550"/>
              <a:ext cx="153988" cy="231775"/>
            </a:xfrm>
            <a:custGeom>
              <a:avLst/>
              <a:gdLst>
                <a:gd name="T0" fmla="*/ 0 w 107"/>
                <a:gd name="T1" fmla="*/ 0 h 166"/>
                <a:gd name="T2" fmla="*/ 219539424 w 107"/>
                <a:gd name="T3" fmla="*/ 0 h 166"/>
                <a:gd name="T4" fmla="*/ 219539424 w 107"/>
                <a:gd name="T5" fmla="*/ 321663178 h 166"/>
                <a:gd name="T6" fmla="*/ 0 60000 65536"/>
                <a:gd name="T7" fmla="*/ 0 60000 65536"/>
                <a:gd name="T8" fmla="*/ 0 60000 65536"/>
                <a:gd name="T9" fmla="*/ 0 w 107"/>
                <a:gd name="T10" fmla="*/ 0 h 166"/>
                <a:gd name="T11" fmla="*/ 107 w 107"/>
                <a:gd name="T12" fmla="*/ 166 h 166"/>
              </a:gdLst>
              <a:ahLst/>
              <a:cxnLst>
                <a:cxn ang="T6">
                  <a:pos x="T0" y="T1"/>
                </a:cxn>
                <a:cxn ang="T7">
                  <a:pos x="T2" y="T3"/>
                </a:cxn>
                <a:cxn ang="T8">
                  <a:pos x="T4" y="T5"/>
                </a:cxn>
              </a:cxnLst>
              <a:rect l="T9" t="T10" r="T11" b="T12"/>
              <a:pathLst>
                <a:path w="107" h="166">
                  <a:moveTo>
                    <a:pt x="0" y="0"/>
                  </a:moveTo>
                  <a:lnTo>
                    <a:pt x="106" y="0"/>
                  </a:lnTo>
                  <a:lnTo>
                    <a:pt x="106" y="165"/>
                  </a:lnTo>
                </a:path>
              </a:pathLst>
            </a:custGeom>
            <a:noFill/>
            <a:ln w="19050">
              <a:solidFill>
                <a:srgbClr val="000000"/>
              </a:solidFill>
              <a:round/>
              <a:headEnd/>
              <a:tailEnd/>
            </a:ln>
          </p:spPr>
          <p:txBody>
            <a:bodyPr/>
            <a:lstStyle/>
            <a:p>
              <a:endParaRPr lang="en-US" dirty="0"/>
            </a:p>
          </p:txBody>
        </p:sp>
        <p:sp>
          <p:nvSpPr>
            <p:cNvPr id="4163" name="Freeform 102"/>
            <p:cNvSpPr>
              <a:spLocks/>
            </p:cNvSpPr>
            <p:nvPr/>
          </p:nvSpPr>
          <p:spPr bwMode="auto">
            <a:xfrm>
              <a:off x="4941888" y="4487863"/>
              <a:ext cx="36512" cy="69850"/>
            </a:xfrm>
            <a:custGeom>
              <a:avLst/>
              <a:gdLst>
                <a:gd name="T0" fmla="*/ 25637045 w 26"/>
                <a:gd name="T1" fmla="*/ 95628855 h 50"/>
                <a:gd name="T2" fmla="*/ 49302442 w 26"/>
                <a:gd name="T3" fmla="*/ 0 h 50"/>
                <a:gd name="T4" fmla="*/ 25637045 w 26"/>
                <a:gd name="T5" fmla="*/ 23419312 h 50"/>
                <a:gd name="T6" fmla="*/ 0 w 26"/>
                <a:gd name="T7" fmla="*/ 0 h 50"/>
                <a:gd name="T8" fmla="*/ 25637045 w 26"/>
                <a:gd name="T9" fmla="*/ 95628855 h 50"/>
                <a:gd name="T10" fmla="*/ 25637045 w 26"/>
                <a:gd name="T11" fmla="*/ 95628855 h 50"/>
                <a:gd name="T12" fmla="*/ 0 60000 65536"/>
                <a:gd name="T13" fmla="*/ 0 60000 65536"/>
                <a:gd name="T14" fmla="*/ 0 60000 65536"/>
                <a:gd name="T15" fmla="*/ 0 60000 65536"/>
                <a:gd name="T16" fmla="*/ 0 60000 65536"/>
                <a:gd name="T17" fmla="*/ 0 60000 65536"/>
                <a:gd name="T18" fmla="*/ 0 w 26"/>
                <a:gd name="T19" fmla="*/ 0 h 50"/>
                <a:gd name="T20" fmla="*/ 26 w 2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6" h="50">
                  <a:moveTo>
                    <a:pt x="13" y="49"/>
                  </a:moveTo>
                  <a:lnTo>
                    <a:pt x="25" y="0"/>
                  </a:lnTo>
                  <a:lnTo>
                    <a:pt x="13" y="12"/>
                  </a:lnTo>
                  <a:lnTo>
                    <a:pt x="0" y="0"/>
                  </a:lnTo>
                  <a:lnTo>
                    <a:pt x="13" y="49"/>
                  </a:lnTo>
                </a:path>
              </a:pathLst>
            </a:custGeom>
            <a:solidFill>
              <a:srgbClr val="000000"/>
            </a:solidFill>
            <a:ln w="19050">
              <a:solidFill>
                <a:srgbClr val="000000"/>
              </a:solidFill>
              <a:round/>
              <a:headEnd/>
              <a:tailEnd/>
            </a:ln>
          </p:spPr>
          <p:txBody>
            <a:bodyPr/>
            <a:lstStyle/>
            <a:p>
              <a:endParaRPr lang="en-US" dirty="0"/>
            </a:p>
          </p:txBody>
        </p:sp>
        <p:sp>
          <p:nvSpPr>
            <p:cNvPr id="4164" name="Line 103"/>
            <p:cNvSpPr>
              <a:spLocks noChangeShapeType="1"/>
            </p:cNvSpPr>
            <p:nvPr/>
          </p:nvSpPr>
          <p:spPr bwMode="auto">
            <a:xfrm>
              <a:off x="4967288" y="4899025"/>
              <a:ext cx="0" cy="95250"/>
            </a:xfrm>
            <a:prstGeom prst="line">
              <a:avLst/>
            </a:prstGeom>
            <a:noFill/>
            <a:ln w="19050">
              <a:solidFill>
                <a:srgbClr val="000000"/>
              </a:solidFill>
              <a:round/>
              <a:headEnd/>
              <a:tailEnd/>
            </a:ln>
          </p:spPr>
          <p:txBody>
            <a:bodyPr wrap="none" anchor="ctr"/>
            <a:lstStyle/>
            <a:p>
              <a:endParaRPr lang="en-US" dirty="0"/>
            </a:p>
          </p:txBody>
        </p:sp>
        <p:sp>
          <p:nvSpPr>
            <p:cNvPr id="4165" name="Freeform 104"/>
            <p:cNvSpPr>
              <a:spLocks/>
            </p:cNvSpPr>
            <p:nvPr/>
          </p:nvSpPr>
          <p:spPr bwMode="auto">
            <a:xfrm>
              <a:off x="4948238" y="4976813"/>
              <a:ext cx="36512" cy="71437"/>
            </a:xfrm>
            <a:custGeom>
              <a:avLst/>
              <a:gdLst>
                <a:gd name="T0" fmla="*/ 27728676 w 25"/>
                <a:gd name="T1" fmla="*/ 98101225 h 51"/>
                <a:gd name="T2" fmla="*/ 51192752 w 25"/>
                <a:gd name="T3" fmla="*/ 0 h 51"/>
                <a:gd name="T4" fmla="*/ 27728676 w 25"/>
                <a:gd name="T5" fmla="*/ 23544799 h 51"/>
                <a:gd name="T6" fmla="*/ 0 w 25"/>
                <a:gd name="T7" fmla="*/ 0 h 51"/>
                <a:gd name="T8" fmla="*/ 27728676 w 25"/>
                <a:gd name="T9" fmla="*/ 98101225 h 51"/>
                <a:gd name="T10" fmla="*/ 27728676 w 25"/>
                <a:gd name="T11" fmla="*/ 98101225 h 51"/>
                <a:gd name="T12" fmla="*/ 0 60000 65536"/>
                <a:gd name="T13" fmla="*/ 0 60000 65536"/>
                <a:gd name="T14" fmla="*/ 0 60000 65536"/>
                <a:gd name="T15" fmla="*/ 0 60000 65536"/>
                <a:gd name="T16" fmla="*/ 0 60000 65536"/>
                <a:gd name="T17" fmla="*/ 0 60000 65536"/>
                <a:gd name="T18" fmla="*/ 0 w 25"/>
                <a:gd name="T19" fmla="*/ 0 h 51"/>
                <a:gd name="T20" fmla="*/ 25 w 2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 h="51">
                  <a:moveTo>
                    <a:pt x="13" y="50"/>
                  </a:moveTo>
                  <a:lnTo>
                    <a:pt x="24" y="0"/>
                  </a:lnTo>
                  <a:lnTo>
                    <a:pt x="13" y="12"/>
                  </a:lnTo>
                  <a:lnTo>
                    <a:pt x="0" y="0"/>
                  </a:lnTo>
                  <a:lnTo>
                    <a:pt x="13" y="50"/>
                  </a:lnTo>
                </a:path>
              </a:pathLst>
            </a:custGeom>
            <a:solidFill>
              <a:srgbClr val="000000"/>
            </a:solidFill>
            <a:ln w="19050">
              <a:solidFill>
                <a:srgbClr val="000000"/>
              </a:solidFill>
              <a:round/>
              <a:headEnd/>
              <a:tailEnd/>
            </a:ln>
          </p:spPr>
          <p:txBody>
            <a:bodyPr/>
            <a:lstStyle/>
            <a:p>
              <a:endParaRPr lang="en-US" dirty="0"/>
            </a:p>
          </p:txBody>
        </p:sp>
        <p:sp>
          <p:nvSpPr>
            <p:cNvPr id="4167" name="Freeform 106"/>
            <p:cNvSpPr>
              <a:spLocks/>
            </p:cNvSpPr>
            <p:nvPr/>
          </p:nvSpPr>
          <p:spPr bwMode="auto">
            <a:xfrm>
              <a:off x="2544763" y="4995863"/>
              <a:ext cx="68262" cy="34925"/>
            </a:xfrm>
            <a:custGeom>
              <a:avLst/>
              <a:gdLst>
                <a:gd name="T0" fmla="*/ 0 w 48"/>
                <a:gd name="T1" fmla="*/ 21467698 h 25"/>
                <a:gd name="T2" fmla="*/ 95054849 w 48"/>
                <a:gd name="T3" fmla="*/ 46838624 h 25"/>
                <a:gd name="T4" fmla="*/ 72808533 w 48"/>
                <a:gd name="T5" fmla="*/ 21467698 h 25"/>
                <a:gd name="T6" fmla="*/ 95054849 w 48"/>
                <a:gd name="T7" fmla="*/ 0 h 25"/>
                <a:gd name="T8" fmla="*/ 0 w 48"/>
                <a:gd name="T9" fmla="*/ 21467698 h 25"/>
                <a:gd name="T10" fmla="*/ 0 w 48"/>
                <a:gd name="T11" fmla="*/ 21467698 h 25"/>
                <a:gd name="T12" fmla="*/ 0 60000 65536"/>
                <a:gd name="T13" fmla="*/ 0 60000 65536"/>
                <a:gd name="T14" fmla="*/ 0 60000 65536"/>
                <a:gd name="T15" fmla="*/ 0 60000 65536"/>
                <a:gd name="T16" fmla="*/ 0 60000 65536"/>
                <a:gd name="T17" fmla="*/ 0 60000 65536"/>
                <a:gd name="T18" fmla="*/ 0 w 48"/>
                <a:gd name="T19" fmla="*/ 0 h 25"/>
                <a:gd name="T20" fmla="*/ 48 w 48"/>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48" h="25">
                  <a:moveTo>
                    <a:pt x="0" y="11"/>
                  </a:moveTo>
                  <a:lnTo>
                    <a:pt x="47" y="24"/>
                  </a:lnTo>
                  <a:lnTo>
                    <a:pt x="36" y="11"/>
                  </a:lnTo>
                  <a:lnTo>
                    <a:pt x="47" y="0"/>
                  </a:lnTo>
                  <a:lnTo>
                    <a:pt x="0" y="11"/>
                  </a:lnTo>
                </a:path>
              </a:pathLst>
            </a:custGeom>
            <a:solidFill>
              <a:srgbClr val="000000"/>
            </a:solidFill>
            <a:ln w="19050">
              <a:solidFill>
                <a:srgbClr val="000000"/>
              </a:solidFill>
              <a:round/>
              <a:headEnd/>
              <a:tailEnd/>
            </a:ln>
          </p:spPr>
          <p:txBody>
            <a:bodyPr/>
            <a:lstStyle/>
            <a:p>
              <a:endParaRPr lang="en-US" dirty="0"/>
            </a:p>
          </p:txBody>
        </p:sp>
        <p:sp>
          <p:nvSpPr>
            <p:cNvPr id="4168" name="Line 107"/>
            <p:cNvSpPr>
              <a:spLocks noChangeShapeType="1"/>
            </p:cNvSpPr>
            <p:nvPr/>
          </p:nvSpPr>
          <p:spPr bwMode="auto">
            <a:xfrm flipV="1">
              <a:off x="2393950" y="4481513"/>
              <a:ext cx="0" cy="344487"/>
            </a:xfrm>
            <a:prstGeom prst="line">
              <a:avLst/>
            </a:prstGeom>
            <a:noFill/>
            <a:ln w="19050">
              <a:solidFill>
                <a:srgbClr val="000000"/>
              </a:solidFill>
              <a:round/>
              <a:headEnd/>
              <a:tailEnd/>
            </a:ln>
          </p:spPr>
          <p:txBody>
            <a:bodyPr wrap="none" anchor="ctr"/>
            <a:lstStyle/>
            <a:p>
              <a:endParaRPr lang="en-US" dirty="0"/>
            </a:p>
          </p:txBody>
        </p:sp>
        <p:grpSp>
          <p:nvGrpSpPr>
            <p:cNvPr id="17" name="Group 108"/>
            <p:cNvGrpSpPr>
              <a:grpSpLocks/>
            </p:cNvGrpSpPr>
            <p:nvPr/>
          </p:nvGrpSpPr>
          <p:grpSpPr bwMode="auto">
            <a:xfrm>
              <a:off x="2216150" y="4084638"/>
              <a:ext cx="346075" cy="344487"/>
              <a:chOff x="1536" y="3265"/>
              <a:chExt cx="239" cy="246"/>
            </a:xfrm>
          </p:grpSpPr>
          <p:grpSp>
            <p:nvGrpSpPr>
              <p:cNvPr id="18" name="Group 109"/>
              <p:cNvGrpSpPr>
                <a:grpSpLocks/>
              </p:cNvGrpSpPr>
              <p:nvPr/>
            </p:nvGrpSpPr>
            <p:grpSpPr bwMode="auto">
              <a:xfrm>
                <a:off x="1536" y="3265"/>
                <a:ext cx="239" cy="246"/>
                <a:chOff x="1536" y="3265"/>
                <a:chExt cx="239" cy="246"/>
              </a:xfrm>
            </p:grpSpPr>
            <p:sp>
              <p:nvSpPr>
                <p:cNvPr id="4226" name="Freeform 110"/>
                <p:cNvSpPr>
                  <a:spLocks/>
                </p:cNvSpPr>
                <p:nvPr/>
              </p:nvSpPr>
              <p:spPr bwMode="auto">
                <a:xfrm>
                  <a:off x="1536" y="3265"/>
                  <a:ext cx="239" cy="246"/>
                </a:xfrm>
                <a:custGeom>
                  <a:avLst/>
                  <a:gdLst>
                    <a:gd name="T0" fmla="*/ 238 w 239"/>
                    <a:gd name="T1" fmla="*/ 115 h 246"/>
                    <a:gd name="T2" fmla="*/ 235 w 239"/>
                    <a:gd name="T3" fmla="*/ 96 h 246"/>
                    <a:gd name="T4" fmla="*/ 230 w 239"/>
                    <a:gd name="T5" fmla="*/ 78 h 246"/>
                    <a:gd name="T6" fmla="*/ 222 w 239"/>
                    <a:gd name="T7" fmla="*/ 62 h 246"/>
                    <a:gd name="T8" fmla="*/ 212 w 239"/>
                    <a:gd name="T9" fmla="*/ 47 h 246"/>
                    <a:gd name="T10" fmla="*/ 199 w 239"/>
                    <a:gd name="T11" fmla="*/ 33 h 246"/>
                    <a:gd name="T12" fmla="*/ 186 w 239"/>
                    <a:gd name="T13" fmla="*/ 22 h 246"/>
                    <a:gd name="T14" fmla="*/ 170 w 239"/>
                    <a:gd name="T15" fmla="*/ 13 h 246"/>
                    <a:gd name="T16" fmla="*/ 154 w 239"/>
                    <a:gd name="T17" fmla="*/ 7 h 246"/>
                    <a:gd name="T18" fmla="*/ 137 w 239"/>
                    <a:gd name="T19" fmla="*/ 1 h 246"/>
                    <a:gd name="T20" fmla="*/ 119 w 239"/>
                    <a:gd name="T21" fmla="*/ 0 h 246"/>
                    <a:gd name="T22" fmla="*/ 102 w 239"/>
                    <a:gd name="T23" fmla="*/ 1 h 246"/>
                    <a:gd name="T24" fmla="*/ 84 w 239"/>
                    <a:gd name="T25" fmla="*/ 7 h 246"/>
                    <a:gd name="T26" fmla="*/ 66 w 239"/>
                    <a:gd name="T27" fmla="*/ 13 h 246"/>
                    <a:gd name="T28" fmla="*/ 52 w 239"/>
                    <a:gd name="T29" fmla="*/ 22 h 246"/>
                    <a:gd name="T30" fmla="*/ 40 w 239"/>
                    <a:gd name="T31" fmla="*/ 33 h 246"/>
                    <a:gd name="T32" fmla="*/ 26 w 239"/>
                    <a:gd name="T33" fmla="*/ 47 h 246"/>
                    <a:gd name="T34" fmla="*/ 16 w 239"/>
                    <a:gd name="T35" fmla="*/ 62 h 246"/>
                    <a:gd name="T36" fmla="*/ 8 w 239"/>
                    <a:gd name="T37" fmla="*/ 78 h 246"/>
                    <a:gd name="T38" fmla="*/ 2 w 239"/>
                    <a:gd name="T39" fmla="*/ 96 h 246"/>
                    <a:gd name="T40" fmla="*/ 0 w 239"/>
                    <a:gd name="T41" fmla="*/ 115 h 246"/>
                    <a:gd name="T42" fmla="*/ 0 w 239"/>
                    <a:gd name="T43" fmla="*/ 132 h 246"/>
                    <a:gd name="T44" fmla="*/ 2 w 239"/>
                    <a:gd name="T45" fmla="*/ 149 h 246"/>
                    <a:gd name="T46" fmla="*/ 8 w 239"/>
                    <a:gd name="T47" fmla="*/ 168 h 246"/>
                    <a:gd name="T48" fmla="*/ 16 w 239"/>
                    <a:gd name="T49" fmla="*/ 184 h 246"/>
                    <a:gd name="T50" fmla="*/ 26 w 239"/>
                    <a:gd name="T51" fmla="*/ 201 h 246"/>
                    <a:gd name="T52" fmla="*/ 40 w 239"/>
                    <a:gd name="T53" fmla="*/ 213 h 246"/>
                    <a:gd name="T54" fmla="*/ 52 w 239"/>
                    <a:gd name="T55" fmla="*/ 224 h 246"/>
                    <a:gd name="T56" fmla="*/ 66 w 239"/>
                    <a:gd name="T57" fmla="*/ 233 h 246"/>
                    <a:gd name="T58" fmla="*/ 84 w 239"/>
                    <a:gd name="T59" fmla="*/ 240 h 246"/>
                    <a:gd name="T60" fmla="*/ 102 w 239"/>
                    <a:gd name="T61" fmla="*/ 244 h 246"/>
                    <a:gd name="T62" fmla="*/ 119 w 239"/>
                    <a:gd name="T63" fmla="*/ 245 h 246"/>
                    <a:gd name="T64" fmla="*/ 137 w 239"/>
                    <a:gd name="T65" fmla="*/ 244 h 246"/>
                    <a:gd name="T66" fmla="*/ 154 w 239"/>
                    <a:gd name="T67" fmla="*/ 240 h 246"/>
                    <a:gd name="T68" fmla="*/ 170 w 239"/>
                    <a:gd name="T69" fmla="*/ 233 h 246"/>
                    <a:gd name="T70" fmla="*/ 186 w 239"/>
                    <a:gd name="T71" fmla="*/ 224 h 246"/>
                    <a:gd name="T72" fmla="*/ 199 w 239"/>
                    <a:gd name="T73" fmla="*/ 213 h 246"/>
                    <a:gd name="T74" fmla="*/ 212 w 239"/>
                    <a:gd name="T75" fmla="*/ 201 h 246"/>
                    <a:gd name="T76" fmla="*/ 222 w 239"/>
                    <a:gd name="T77" fmla="*/ 184 h 246"/>
                    <a:gd name="T78" fmla="*/ 230 w 239"/>
                    <a:gd name="T79" fmla="*/ 168 h 246"/>
                    <a:gd name="T80" fmla="*/ 235 w 239"/>
                    <a:gd name="T81" fmla="*/ 149 h 246"/>
                    <a:gd name="T82" fmla="*/ 238 w 239"/>
                    <a:gd name="T83" fmla="*/ 132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9"/>
                    <a:gd name="T127" fmla="*/ 0 h 246"/>
                    <a:gd name="T128" fmla="*/ 239 w 239"/>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9" h="246">
                      <a:moveTo>
                        <a:pt x="238" y="123"/>
                      </a:moveTo>
                      <a:lnTo>
                        <a:pt x="238" y="115"/>
                      </a:lnTo>
                      <a:lnTo>
                        <a:pt x="236" y="105"/>
                      </a:lnTo>
                      <a:lnTo>
                        <a:pt x="235" y="96"/>
                      </a:lnTo>
                      <a:lnTo>
                        <a:pt x="233" y="87"/>
                      </a:lnTo>
                      <a:lnTo>
                        <a:pt x="230" y="78"/>
                      </a:lnTo>
                      <a:lnTo>
                        <a:pt x="227" y="69"/>
                      </a:lnTo>
                      <a:lnTo>
                        <a:pt x="222" y="62"/>
                      </a:lnTo>
                      <a:lnTo>
                        <a:pt x="217" y="54"/>
                      </a:lnTo>
                      <a:lnTo>
                        <a:pt x="212" y="47"/>
                      </a:lnTo>
                      <a:lnTo>
                        <a:pt x="206" y="40"/>
                      </a:lnTo>
                      <a:lnTo>
                        <a:pt x="199" y="33"/>
                      </a:lnTo>
                      <a:lnTo>
                        <a:pt x="194" y="27"/>
                      </a:lnTo>
                      <a:lnTo>
                        <a:pt x="186" y="22"/>
                      </a:lnTo>
                      <a:lnTo>
                        <a:pt x="177" y="17"/>
                      </a:lnTo>
                      <a:lnTo>
                        <a:pt x="170" y="13"/>
                      </a:lnTo>
                      <a:lnTo>
                        <a:pt x="162" y="9"/>
                      </a:lnTo>
                      <a:lnTo>
                        <a:pt x="154" y="7"/>
                      </a:lnTo>
                      <a:lnTo>
                        <a:pt x="146" y="3"/>
                      </a:lnTo>
                      <a:lnTo>
                        <a:pt x="137" y="1"/>
                      </a:lnTo>
                      <a:lnTo>
                        <a:pt x="127" y="1"/>
                      </a:lnTo>
                      <a:lnTo>
                        <a:pt x="119" y="0"/>
                      </a:lnTo>
                      <a:lnTo>
                        <a:pt x="110" y="1"/>
                      </a:lnTo>
                      <a:lnTo>
                        <a:pt x="102" y="1"/>
                      </a:lnTo>
                      <a:lnTo>
                        <a:pt x="93" y="3"/>
                      </a:lnTo>
                      <a:lnTo>
                        <a:pt x="84" y="7"/>
                      </a:lnTo>
                      <a:lnTo>
                        <a:pt x="75" y="9"/>
                      </a:lnTo>
                      <a:lnTo>
                        <a:pt x="66" y="13"/>
                      </a:lnTo>
                      <a:lnTo>
                        <a:pt x="60" y="17"/>
                      </a:lnTo>
                      <a:lnTo>
                        <a:pt x="52" y="22"/>
                      </a:lnTo>
                      <a:lnTo>
                        <a:pt x="45" y="27"/>
                      </a:lnTo>
                      <a:lnTo>
                        <a:pt x="40" y="33"/>
                      </a:lnTo>
                      <a:lnTo>
                        <a:pt x="32" y="40"/>
                      </a:lnTo>
                      <a:lnTo>
                        <a:pt x="26" y="47"/>
                      </a:lnTo>
                      <a:lnTo>
                        <a:pt x="20" y="54"/>
                      </a:lnTo>
                      <a:lnTo>
                        <a:pt x="16" y="62"/>
                      </a:lnTo>
                      <a:lnTo>
                        <a:pt x="11" y="69"/>
                      </a:lnTo>
                      <a:lnTo>
                        <a:pt x="8" y="78"/>
                      </a:lnTo>
                      <a:lnTo>
                        <a:pt x="6" y="87"/>
                      </a:lnTo>
                      <a:lnTo>
                        <a:pt x="2" y="96"/>
                      </a:lnTo>
                      <a:lnTo>
                        <a:pt x="2" y="105"/>
                      </a:lnTo>
                      <a:lnTo>
                        <a:pt x="0" y="115"/>
                      </a:lnTo>
                      <a:lnTo>
                        <a:pt x="0" y="123"/>
                      </a:lnTo>
                      <a:lnTo>
                        <a:pt x="0" y="132"/>
                      </a:lnTo>
                      <a:lnTo>
                        <a:pt x="2" y="141"/>
                      </a:lnTo>
                      <a:lnTo>
                        <a:pt x="2" y="149"/>
                      </a:lnTo>
                      <a:lnTo>
                        <a:pt x="6" y="159"/>
                      </a:lnTo>
                      <a:lnTo>
                        <a:pt x="8" y="168"/>
                      </a:lnTo>
                      <a:lnTo>
                        <a:pt x="11" y="176"/>
                      </a:lnTo>
                      <a:lnTo>
                        <a:pt x="16" y="184"/>
                      </a:lnTo>
                      <a:lnTo>
                        <a:pt x="20" y="192"/>
                      </a:lnTo>
                      <a:lnTo>
                        <a:pt x="26" y="201"/>
                      </a:lnTo>
                      <a:lnTo>
                        <a:pt x="32" y="205"/>
                      </a:lnTo>
                      <a:lnTo>
                        <a:pt x="40" y="213"/>
                      </a:lnTo>
                      <a:lnTo>
                        <a:pt x="45" y="219"/>
                      </a:lnTo>
                      <a:lnTo>
                        <a:pt x="52" y="224"/>
                      </a:lnTo>
                      <a:lnTo>
                        <a:pt x="60" y="229"/>
                      </a:lnTo>
                      <a:lnTo>
                        <a:pt x="66" y="233"/>
                      </a:lnTo>
                      <a:lnTo>
                        <a:pt x="75" y="236"/>
                      </a:lnTo>
                      <a:lnTo>
                        <a:pt x="84" y="240"/>
                      </a:lnTo>
                      <a:lnTo>
                        <a:pt x="93" y="243"/>
                      </a:lnTo>
                      <a:lnTo>
                        <a:pt x="102" y="244"/>
                      </a:lnTo>
                      <a:lnTo>
                        <a:pt x="110" y="245"/>
                      </a:lnTo>
                      <a:lnTo>
                        <a:pt x="119" y="245"/>
                      </a:lnTo>
                      <a:lnTo>
                        <a:pt x="127" y="245"/>
                      </a:lnTo>
                      <a:lnTo>
                        <a:pt x="137" y="244"/>
                      </a:lnTo>
                      <a:lnTo>
                        <a:pt x="146" y="243"/>
                      </a:lnTo>
                      <a:lnTo>
                        <a:pt x="154" y="240"/>
                      </a:lnTo>
                      <a:lnTo>
                        <a:pt x="162" y="236"/>
                      </a:lnTo>
                      <a:lnTo>
                        <a:pt x="170" y="233"/>
                      </a:lnTo>
                      <a:lnTo>
                        <a:pt x="177" y="229"/>
                      </a:lnTo>
                      <a:lnTo>
                        <a:pt x="186" y="224"/>
                      </a:lnTo>
                      <a:lnTo>
                        <a:pt x="194" y="219"/>
                      </a:lnTo>
                      <a:lnTo>
                        <a:pt x="199" y="213"/>
                      </a:lnTo>
                      <a:lnTo>
                        <a:pt x="206" y="205"/>
                      </a:lnTo>
                      <a:lnTo>
                        <a:pt x="212" y="201"/>
                      </a:lnTo>
                      <a:lnTo>
                        <a:pt x="217" y="192"/>
                      </a:lnTo>
                      <a:lnTo>
                        <a:pt x="222" y="184"/>
                      </a:lnTo>
                      <a:lnTo>
                        <a:pt x="227" y="176"/>
                      </a:lnTo>
                      <a:lnTo>
                        <a:pt x="230" y="168"/>
                      </a:lnTo>
                      <a:lnTo>
                        <a:pt x="233" y="159"/>
                      </a:lnTo>
                      <a:lnTo>
                        <a:pt x="235" y="149"/>
                      </a:lnTo>
                      <a:lnTo>
                        <a:pt x="236" y="141"/>
                      </a:lnTo>
                      <a:lnTo>
                        <a:pt x="238" y="132"/>
                      </a:lnTo>
                      <a:lnTo>
                        <a:pt x="238" y="123"/>
                      </a:lnTo>
                    </a:path>
                  </a:pathLst>
                </a:custGeom>
                <a:noFill/>
                <a:ln w="19050">
                  <a:solidFill>
                    <a:srgbClr val="000000"/>
                  </a:solidFill>
                  <a:round/>
                  <a:headEnd/>
                  <a:tailEnd/>
                </a:ln>
              </p:spPr>
              <p:txBody>
                <a:bodyPr/>
                <a:lstStyle/>
                <a:p>
                  <a:endParaRPr lang="en-US" dirty="0"/>
                </a:p>
              </p:txBody>
            </p:sp>
            <p:sp>
              <p:nvSpPr>
                <p:cNvPr id="4227" name="Line 111"/>
                <p:cNvSpPr>
                  <a:spLocks noChangeShapeType="1"/>
                </p:cNvSpPr>
                <p:nvPr/>
              </p:nvSpPr>
              <p:spPr bwMode="auto">
                <a:xfrm>
                  <a:off x="1568" y="3301"/>
                  <a:ext cx="172" cy="174"/>
                </a:xfrm>
                <a:prstGeom prst="line">
                  <a:avLst/>
                </a:prstGeom>
                <a:noFill/>
                <a:ln w="19050">
                  <a:solidFill>
                    <a:srgbClr val="000000"/>
                  </a:solidFill>
                  <a:round/>
                  <a:headEnd/>
                  <a:tailEnd/>
                </a:ln>
              </p:spPr>
              <p:txBody>
                <a:bodyPr wrap="none" anchor="ctr"/>
                <a:lstStyle/>
                <a:p>
                  <a:endParaRPr lang="en-US" dirty="0"/>
                </a:p>
              </p:txBody>
            </p:sp>
          </p:grpSp>
          <p:sp>
            <p:nvSpPr>
              <p:cNvPr id="4225" name="Line 112"/>
              <p:cNvSpPr>
                <a:spLocks noChangeShapeType="1"/>
              </p:cNvSpPr>
              <p:nvPr/>
            </p:nvSpPr>
            <p:spPr bwMode="auto">
              <a:xfrm flipH="1">
                <a:off x="1568" y="3301"/>
                <a:ext cx="172" cy="174"/>
              </a:xfrm>
              <a:prstGeom prst="line">
                <a:avLst/>
              </a:prstGeom>
              <a:noFill/>
              <a:ln w="19050">
                <a:solidFill>
                  <a:srgbClr val="000000"/>
                </a:solidFill>
                <a:round/>
                <a:headEnd/>
                <a:tailEnd/>
              </a:ln>
            </p:spPr>
            <p:txBody>
              <a:bodyPr wrap="none" anchor="ctr"/>
              <a:lstStyle/>
              <a:p>
                <a:endParaRPr lang="en-US" dirty="0"/>
              </a:p>
            </p:txBody>
          </p:sp>
        </p:grpSp>
        <p:sp>
          <p:nvSpPr>
            <p:cNvPr id="4170" name="Freeform 113"/>
            <p:cNvSpPr>
              <a:spLocks/>
            </p:cNvSpPr>
            <p:nvPr/>
          </p:nvSpPr>
          <p:spPr bwMode="auto">
            <a:xfrm>
              <a:off x="3695700" y="4995863"/>
              <a:ext cx="725488" cy="492125"/>
            </a:xfrm>
            <a:custGeom>
              <a:avLst/>
              <a:gdLst>
                <a:gd name="T0" fmla="*/ 0 w 502"/>
                <a:gd name="T1" fmla="*/ 0 h 351"/>
                <a:gd name="T2" fmla="*/ 557653189 w 502"/>
                <a:gd name="T3" fmla="*/ 0 h 351"/>
                <a:gd name="T4" fmla="*/ 557653189 w 502"/>
                <a:gd name="T5" fmla="*/ 688025738 h 351"/>
                <a:gd name="T6" fmla="*/ 1046383589 w 502"/>
                <a:gd name="T7" fmla="*/ 688025738 h 351"/>
                <a:gd name="T8" fmla="*/ 0 60000 65536"/>
                <a:gd name="T9" fmla="*/ 0 60000 65536"/>
                <a:gd name="T10" fmla="*/ 0 60000 65536"/>
                <a:gd name="T11" fmla="*/ 0 60000 65536"/>
                <a:gd name="T12" fmla="*/ 0 w 502"/>
                <a:gd name="T13" fmla="*/ 0 h 351"/>
                <a:gd name="T14" fmla="*/ 502 w 502"/>
                <a:gd name="T15" fmla="*/ 351 h 351"/>
              </a:gdLst>
              <a:ahLst/>
              <a:cxnLst>
                <a:cxn ang="T8">
                  <a:pos x="T0" y="T1"/>
                </a:cxn>
                <a:cxn ang="T9">
                  <a:pos x="T2" y="T3"/>
                </a:cxn>
                <a:cxn ang="T10">
                  <a:pos x="T4" y="T5"/>
                </a:cxn>
                <a:cxn ang="T11">
                  <a:pos x="T6" y="T7"/>
                </a:cxn>
              </a:cxnLst>
              <a:rect l="T12" t="T13" r="T14" b="T15"/>
              <a:pathLst>
                <a:path w="502" h="351">
                  <a:moveTo>
                    <a:pt x="0" y="0"/>
                  </a:moveTo>
                  <a:lnTo>
                    <a:pt x="267" y="0"/>
                  </a:lnTo>
                  <a:lnTo>
                    <a:pt x="267" y="350"/>
                  </a:lnTo>
                  <a:lnTo>
                    <a:pt x="501" y="350"/>
                  </a:lnTo>
                </a:path>
              </a:pathLst>
            </a:custGeom>
            <a:noFill/>
            <a:ln w="19050">
              <a:solidFill>
                <a:srgbClr val="000000"/>
              </a:solidFill>
              <a:round/>
              <a:headEnd/>
              <a:tailEnd/>
            </a:ln>
          </p:spPr>
          <p:txBody>
            <a:bodyPr/>
            <a:lstStyle/>
            <a:p>
              <a:endParaRPr lang="en-US" dirty="0"/>
            </a:p>
          </p:txBody>
        </p:sp>
        <p:sp>
          <p:nvSpPr>
            <p:cNvPr id="4171" name="Freeform 114"/>
            <p:cNvSpPr>
              <a:spLocks/>
            </p:cNvSpPr>
            <p:nvPr/>
          </p:nvSpPr>
          <p:spPr bwMode="auto">
            <a:xfrm>
              <a:off x="4402138" y="5470525"/>
              <a:ext cx="66675" cy="34925"/>
            </a:xfrm>
            <a:custGeom>
              <a:avLst/>
              <a:gdLst>
                <a:gd name="T0" fmla="*/ 92573264 w 47"/>
                <a:gd name="T1" fmla="*/ 23293518 h 24"/>
                <a:gd name="T2" fmla="*/ 0 w 47"/>
                <a:gd name="T3" fmla="*/ 0 h 24"/>
                <a:gd name="T4" fmla="*/ 24149121 w 47"/>
                <a:gd name="T5" fmla="*/ 23293518 h 24"/>
                <a:gd name="T6" fmla="*/ 0 w 47"/>
                <a:gd name="T7" fmla="*/ 48705830 h 24"/>
                <a:gd name="T8" fmla="*/ 92573264 w 47"/>
                <a:gd name="T9" fmla="*/ 23293518 h 24"/>
                <a:gd name="T10" fmla="*/ 92573264 w 47"/>
                <a:gd name="T11" fmla="*/ 23293518 h 24"/>
                <a:gd name="T12" fmla="*/ 0 60000 65536"/>
                <a:gd name="T13" fmla="*/ 0 60000 65536"/>
                <a:gd name="T14" fmla="*/ 0 60000 65536"/>
                <a:gd name="T15" fmla="*/ 0 60000 65536"/>
                <a:gd name="T16" fmla="*/ 0 60000 65536"/>
                <a:gd name="T17" fmla="*/ 0 60000 65536"/>
                <a:gd name="T18" fmla="*/ 0 w 47"/>
                <a:gd name="T19" fmla="*/ 0 h 24"/>
                <a:gd name="T20" fmla="*/ 47 w 47"/>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47" h="24">
                  <a:moveTo>
                    <a:pt x="46" y="11"/>
                  </a:moveTo>
                  <a:lnTo>
                    <a:pt x="0" y="0"/>
                  </a:lnTo>
                  <a:lnTo>
                    <a:pt x="12" y="11"/>
                  </a:lnTo>
                  <a:lnTo>
                    <a:pt x="0" y="23"/>
                  </a:lnTo>
                  <a:lnTo>
                    <a:pt x="46" y="11"/>
                  </a:lnTo>
                </a:path>
              </a:pathLst>
            </a:custGeom>
            <a:solidFill>
              <a:srgbClr val="000000"/>
            </a:solidFill>
            <a:ln w="19050">
              <a:solidFill>
                <a:srgbClr val="000000"/>
              </a:solidFill>
              <a:round/>
              <a:headEnd/>
              <a:tailEnd/>
            </a:ln>
          </p:spPr>
          <p:txBody>
            <a:bodyPr/>
            <a:lstStyle/>
            <a:p>
              <a:endParaRPr lang="en-US" dirty="0"/>
            </a:p>
          </p:txBody>
        </p:sp>
        <p:grpSp>
          <p:nvGrpSpPr>
            <p:cNvPr id="19" name="Group 115"/>
            <p:cNvGrpSpPr>
              <a:grpSpLocks/>
            </p:cNvGrpSpPr>
            <p:nvPr/>
          </p:nvGrpSpPr>
          <p:grpSpPr bwMode="auto">
            <a:xfrm>
              <a:off x="4565650" y="5192713"/>
              <a:ext cx="687388" cy="393700"/>
              <a:chOff x="3164" y="4056"/>
              <a:chExt cx="476" cy="281"/>
            </a:xfrm>
          </p:grpSpPr>
          <p:sp>
            <p:nvSpPr>
              <p:cNvPr id="4220" name="Line 116"/>
              <p:cNvSpPr>
                <a:spLocks noChangeShapeType="1"/>
              </p:cNvSpPr>
              <p:nvPr/>
            </p:nvSpPr>
            <p:spPr bwMode="auto">
              <a:xfrm>
                <a:off x="3164" y="4337"/>
                <a:ext cx="476" cy="0"/>
              </a:xfrm>
              <a:prstGeom prst="line">
                <a:avLst/>
              </a:prstGeom>
              <a:noFill/>
              <a:ln w="19050">
                <a:solidFill>
                  <a:schemeClr val="tx2"/>
                </a:solidFill>
                <a:round/>
                <a:headEnd/>
                <a:tailEnd/>
              </a:ln>
            </p:spPr>
            <p:txBody>
              <a:bodyPr wrap="none" anchor="ctr"/>
              <a:lstStyle/>
              <a:p>
                <a:endParaRPr lang="en-US" dirty="0"/>
              </a:p>
            </p:txBody>
          </p:sp>
          <p:sp>
            <p:nvSpPr>
              <p:cNvPr id="4221" name="Line 117"/>
              <p:cNvSpPr>
                <a:spLocks noChangeShapeType="1"/>
              </p:cNvSpPr>
              <p:nvPr/>
            </p:nvSpPr>
            <p:spPr bwMode="auto">
              <a:xfrm flipV="1">
                <a:off x="3538" y="4092"/>
                <a:ext cx="0" cy="245"/>
              </a:xfrm>
              <a:prstGeom prst="line">
                <a:avLst/>
              </a:prstGeom>
              <a:noFill/>
              <a:ln w="19050">
                <a:solidFill>
                  <a:schemeClr val="tx2"/>
                </a:solidFill>
                <a:round/>
                <a:headEnd/>
                <a:tailEnd/>
              </a:ln>
            </p:spPr>
            <p:txBody>
              <a:bodyPr wrap="none" anchor="ctr"/>
              <a:lstStyle/>
              <a:p>
                <a:endParaRPr lang="en-US" dirty="0"/>
              </a:p>
            </p:txBody>
          </p:sp>
          <p:sp>
            <p:nvSpPr>
              <p:cNvPr id="4222" name="Line 118"/>
              <p:cNvSpPr>
                <a:spLocks noChangeShapeType="1"/>
              </p:cNvSpPr>
              <p:nvPr/>
            </p:nvSpPr>
            <p:spPr bwMode="auto">
              <a:xfrm flipV="1">
                <a:off x="3369" y="4056"/>
                <a:ext cx="0" cy="281"/>
              </a:xfrm>
              <a:prstGeom prst="line">
                <a:avLst/>
              </a:prstGeom>
              <a:noFill/>
              <a:ln w="19050">
                <a:solidFill>
                  <a:schemeClr val="tx2"/>
                </a:solidFill>
                <a:round/>
                <a:headEnd/>
                <a:tailEnd/>
              </a:ln>
            </p:spPr>
            <p:txBody>
              <a:bodyPr wrap="none" anchor="ctr"/>
              <a:lstStyle/>
              <a:p>
                <a:endParaRPr lang="en-US" dirty="0"/>
              </a:p>
            </p:txBody>
          </p:sp>
          <p:sp>
            <p:nvSpPr>
              <p:cNvPr id="4223" name="Line 119"/>
              <p:cNvSpPr>
                <a:spLocks noChangeShapeType="1"/>
              </p:cNvSpPr>
              <p:nvPr/>
            </p:nvSpPr>
            <p:spPr bwMode="auto">
              <a:xfrm flipV="1">
                <a:off x="3265" y="4127"/>
                <a:ext cx="0" cy="210"/>
              </a:xfrm>
              <a:prstGeom prst="line">
                <a:avLst/>
              </a:prstGeom>
              <a:noFill/>
              <a:ln w="19050">
                <a:solidFill>
                  <a:schemeClr val="tx2"/>
                </a:solidFill>
                <a:round/>
                <a:headEnd/>
                <a:tailEnd/>
              </a:ln>
            </p:spPr>
            <p:txBody>
              <a:bodyPr wrap="none" anchor="ctr"/>
              <a:lstStyle/>
              <a:p>
                <a:endParaRPr lang="en-US" dirty="0"/>
              </a:p>
            </p:txBody>
          </p:sp>
        </p:grpSp>
        <p:grpSp>
          <p:nvGrpSpPr>
            <p:cNvPr id="20" name="Group 120"/>
            <p:cNvGrpSpPr>
              <a:grpSpLocks/>
            </p:cNvGrpSpPr>
            <p:nvPr/>
          </p:nvGrpSpPr>
          <p:grpSpPr bwMode="auto">
            <a:xfrm>
              <a:off x="1171575" y="3897313"/>
              <a:ext cx="138113" cy="552450"/>
              <a:chOff x="812" y="3131"/>
              <a:chExt cx="95" cy="395"/>
            </a:xfrm>
          </p:grpSpPr>
          <p:sp>
            <p:nvSpPr>
              <p:cNvPr id="4217" name="Freeform 121"/>
              <p:cNvSpPr>
                <a:spLocks/>
              </p:cNvSpPr>
              <p:nvPr/>
            </p:nvSpPr>
            <p:spPr bwMode="auto">
              <a:xfrm>
                <a:off x="814" y="3227"/>
                <a:ext cx="90" cy="262"/>
              </a:xfrm>
              <a:custGeom>
                <a:avLst/>
                <a:gdLst>
                  <a:gd name="T0" fmla="*/ 0 w 90"/>
                  <a:gd name="T1" fmla="*/ 0 h 262"/>
                  <a:gd name="T2" fmla="*/ 89 w 90"/>
                  <a:gd name="T3" fmla="*/ 38 h 262"/>
                  <a:gd name="T4" fmla="*/ 0 w 90"/>
                  <a:gd name="T5" fmla="*/ 74 h 262"/>
                  <a:gd name="T6" fmla="*/ 89 w 90"/>
                  <a:gd name="T7" fmla="*/ 113 h 262"/>
                  <a:gd name="T8" fmla="*/ 0 w 90"/>
                  <a:gd name="T9" fmla="*/ 149 h 262"/>
                  <a:gd name="T10" fmla="*/ 89 w 90"/>
                  <a:gd name="T11" fmla="*/ 185 h 262"/>
                  <a:gd name="T12" fmla="*/ 0 w 90"/>
                  <a:gd name="T13" fmla="*/ 224 h 262"/>
                  <a:gd name="T14" fmla="*/ 89 w 90"/>
                  <a:gd name="T15" fmla="*/ 261 h 262"/>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62"/>
                  <a:gd name="T26" fmla="*/ 90 w 90"/>
                  <a:gd name="T27" fmla="*/ 262 h 2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62">
                    <a:moveTo>
                      <a:pt x="0" y="0"/>
                    </a:moveTo>
                    <a:lnTo>
                      <a:pt x="89" y="38"/>
                    </a:lnTo>
                    <a:lnTo>
                      <a:pt x="0" y="74"/>
                    </a:lnTo>
                    <a:lnTo>
                      <a:pt x="89" y="113"/>
                    </a:lnTo>
                    <a:lnTo>
                      <a:pt x="0" y="149"/>
                    </a:lnTo>
                    <a:lnTo>
                      <a:pt x="89" y="185"/>
                    </a:lnTo>
                    <a:lnTo>
                      <a:pt x="0" y="224"/>
                    </a:lnTo>
                    <a:lnTo>
                      <a:pt x="89" y="261"/>
                    </a:lnTo>
                  </a:path>
                </a:pathLst>
              </a:custGeom>
              <a:noFill/>
              <a:ln w="31750">
                <a:solidFill>
                  <a:schemeClr val="tx2"/>
                </a:solidFill>
                <a:round/>
                <a:headEnd/>
                <a:tailEnd/>
              </a:ln>
            </p:spPr>
            <p:txBody>
              <a:bodyPr/>
              <a:lstStyle/>
              <a:p>
                <a:endParaRPr lang="en-US" dirty="0"/>
              </a:p>
            </p:txBody>
          </p:sp>
          <p:sp>
            <p:nvSpPr>
              <p:cNvPr id="4218" name="Line 122"/>
              <p:cNvSpPr>
                <a:spLocks noChangeShapeType="1"/>
              </p:cNvSpPr>
              <p:nvPr/>
            </p:nvSpPr>
            <p:spPr bwMode="auto">
              <a:xfrm flipV="1">
                <a:off x="812" y="3165"/>
                <a:ext cx="84" cy="361"/>
              </a:xfrm>
              <a:prstGeom prst="line">
                <a:avLst/>
              </a:prstGeom>
              <a:noFill/>
              <a:ln w="31750">
                <a:solidFill>
                  <a:schemeClr val="tx2"/>
                </a:solidFill>
                <a:round/>
                <a:headEnd/>
                <a:tailEnd/>
              </a:ln>
            </p:spPr>
            <p:txBody>
              <a:bodyPr wrap="none" anchor="ctr"/>
              <a:lstStyle/>
              <a:p>
                <a:endParaRPr lang="en-US" dirty="0"/>
              </a:p>
            </p:txBody>
          </p:sp>
          <p:sp>
            <p:nvSpPr>
              <p:cNvPr id="4219" name="Freeform 123"/>
              <p:cNvSpPr>
                <a:spLocks/>
              </p:cNvSpPr>
              <p:nvPr/>
            </p:nvSpPr>
            <p:spPr bwMode="auto">
              <a:xfrm>
                <a:off x="884" y="3131"/>
                <a:ext cx="23" cy="48"/>
              </a:xfrm>
              <a:custGeom>
                <a:avLst/>
                <a:gdLst>
                  <a:gd name="T0" fmla="*/ 22 w 23"/>
                  <a:gd name="T1" fmla="*/ 0 h 48"/>
                  <a:gd name="T2" fmla="*/ 0 w 23"/>
                  <a:gd name="T3" fmla="*/ 43 h 48"/>
                  <a:gd name="T4" fmla="*/ 12 w 23"/>
                  <a:gd name="T5" fmla="*/ 34 h 48"/>
                  <a:gd name="T6" fmla="*/ 22 w 23"/>
                  <a:gd name="T7" fmla="*/ 47 h 48"/>
                  <a:gd name="T8" fmla="*/ 22 w 23"/>
                  <a:gd name="T9" fmla="*/ 0 h 48"/>
                  <a:gd name="T10" fmla="*/ 22 w 23"/>
                  <a:gd name="T11" fmla="*/ 0 h 48"/>
                  <a:gd name="T12" fmla="*/ 0 60000 65536"/>
                  <a:gd name="T13" fmla="*/ 0 60000 65536"/>
                  <a:gd name="T14" fmla="*/ 0 60000 65536"/>
                  <a:gd name="T15" fmla="*/ 0 60000 65536"/>
                  <a:gd name="T16" fmla="*/ 0 60000 65536"/>
                  <a:gd name="T17" fmla="*/ 0 60000 65536"/>
                  <a:gd name="T18" fmla="*/ 0 w 23"/>
                  <a:gd name="T19" fmla="*/ 0 h 48"/>
                  <a:gd name="T20" fmla="*/ 23 w 23"/>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3" h="48">
                    <a:moveTo>
                      <a:pt x="22" y="0"/>
                    </a:moveTo>
                    <a:lnTo>
                      <a:pt x="0" y="43"/>
                    </a:lnTo>
                    <a:lnTo>
                      <a:pt x="12" y="34"/>
                    </a:lnTo>
                    <a:lnTo>
                      <a:pt x="22" y="47"/>
                    </a:lnTo>
                    <a:lnTo>
                      <a:pt x="22" y="0"/>
                    </a:lnTo>
                  </a:path>
                </a:pathLst>
              </a:custGeom>
              <a:solidFill>
                <a:srgbClr val="0000FF"/>
              </a:solidFill>
              <a:ln w="31750">
                <a:solidFill>
                  <a:schemeClr val="tx2"/>
                </a:solidFill>
                <a:round/>
                <a:headEnd/>
                <a:tailEnd/>
              </a:ln>
            </p:spPr>
            <p:txBody>
              <a:bodyPr/>
              <a:lstStyle/>
              <a:p>
                <a:endParaRPr lang="en-US" dirty="0"/>
              </a:p>
            </p:txBody>
          </p:sp>
        </p:grpSp>
        <p:sp>
          <p:nvSpPr>
            <p:cNvPr id="4174" name="Freeform 124"/>
            <p:cNvSpPr>
              <a:spLocks/>
            </p:cNvSpPr>
            <p:nvPr/>
          </p:nvSpPr>
          <p:spPr bwMode="auto">
            <a:xfrm>
              <a:off x="3181350" y="4065588"/>
              <a:ext cx="133350" cy="363537"/>
            </a:xfrm>
            <a:custGeom>
              <a:avLst/>
              <a:gdLst>
                <a:gd name="T0" fmla="*/ 0 w 93"/>
                <a:gd name="T1" fmla="*/ 0 h 259"/>
                <a:gd name="T2" fmla="*/ 189150550 w 93"/>
                <a:gd name="T3" fmla="*/ 70924794 h 259"/>
                <a:gd name="T4" fmla="*/ 0 w 93"/>
                <a:gd name="T5" fmla="*/ 145790945 h 259"/>
                <a:gd name="T6" fmla="*/ 189150550 w 93"/>
                <a:gd name="T7" fmla="*/ 218686439 h 259"/>
                <a:gd name="T8" fmla="*/ 0 w 93"/>
                <a:gd name="T9" fmla="*/ 291580486 h 259"/>
                <a:gd name="T10" fmla="*/ 189150550 w 93"/>
                <a:gd name="T11" fmla="*/ 362506661 h 259"/>
                <a:gd name="T12" fmla="*/ 0 w 93"/>
                <a:gd name="T13" fmla="*/ 437371474 h 259"/>
                <a:gd name="T14" fmla="*/ 189150550 w 93"/>
                <a:gd name="T15" fmla="*/ 508296246 h 259"/>
                <a:gd name="T16" fmla="*/ 0 60000 65536"/>
                <a:gd name="T17" fmla="*/ 0 60000 65536"/>
                <a:gd name="T18" fmla="*/ 0 60000 65536"/>
                <a:gd name="T19" fmla="*/ 0 60000 65536"/>
                <a:gd name="T20" fmla="*/ 0 60000 65536"/>
                <a:gd name="T21" fmla="*/ 0 60000 65536"/>
                <a:gd name="T22" fmla="*/ 0 60000 65536"/>
                <a:gd name="T23" fmla="*/ 0 60000 65536"/>
                <a:gd name="T24" fmla="*/ 0 w 93"/>
                <a:gd name="T25" fmla="*/ 0 h 259"/>
                <a:gd name="T26" fmla="*/ 93 w 93"/>
                <a:gd name="T27" fmla="*/ 259 h 2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 h="259">
                  <a:moveTo>
                    <a:pt x="0" y="0"/>
                  </a:moveTo>
                  <a:lnTo>
                    <a:pt x="92" y="36"/>
                  </a:lnTo>
                  <a:lnTo>
                    <a:pt x="0" y="74"/>
                  </a:lnTo>
                  <a:lnTo>
                    <a:pt x="92" y="111"/>
                  </a:lnTo>
                  <a:lnTo>
                    <a:pt x="0" y="148"/>
                  </a:lnTo>
                  <a:lnTo>
                    <a:pt x="92" y="184"/>
                  </a:lnTo>
                  <a:lnTo>
                    <a:pt x="0" y="222"/>
                  </a:lnTo>
                  <a:lnTo>
                    <a:pt x="92" y="258"/>
                  </a:lnTo>
                </a:path>
              </a:pathLst>
            </a:custGeom>
            <a:noFill/>
            <a:ln w="19050">
              <a:solidFill>
                <a:srgbClr val="000000"/>
              </a:solidFill>
              <a:round/>
              <a:headEnd/>
              <a:tailEnd/>
            </a:ln>
          </p:spPr>
          <p:txBody>
            <a:bodyPr/>
            <a:lstStyle/>
            <a:p>
              <a:endParaRPr lang="en-US" dirty="0"/>
            </a:p>
          </p:txBody>
        </p:sp>
        <p:sp>
          <p:nvSpPr>
            <p:cNvPr id="4175" name="Line 125"/>
            <p:cNvSpPr>
              <a:spLocks noChangeShapeType="1"/>
            </p:cNvSpPr>
            <p:nvPr/>
          </p:nvSpPr>
          <p:spPr bwMode="auto">
            <a:xfrm flipV="1">
              <a:off x="3179763" y="3978275"/>
              <a:ext cx="123825" cy="504825"/>
            </a:xfrm>
            <a:prstGeom prst="line">
              <a:avLst/>
            </a:prstGeom>
            <a:noFill/>
            <a:ln w="19050">
              <a:solidFill>
                <a:srgbClr val="000000"/>
              </a:solidFill>
              <a:round/>
              <a:headEnd/>
              <a:tailEnd/>
            </a:ln>
          </p:spPr>
          <p:txBody>
            <a:bodyPr wrap="none" anchor="ctr"/>
            <a:lstStyle/>
            <a:p>
              <a:endParaRPr lang="en-US" dirty="0"/>
            </a:p>
          </p:txBody>
        </p:sp>
        <p:sp>
          <p:nvSpPr>
            <p:cNvPr id="4176" name="Freeform 126"/>
            <p:cNvSpPr>
              <a:spLocks/>
            </p:cNvSpPr>
            <p:nvPr/>
          </p:nvSpPr>
          <p:spPr bwMode="auto">
            <a:xfrm>
              <a:off x="3282950" y="3929063"/>
              <a:ext cx="33338" cy="71437"/>
            </a:xfrm>
            <a:custGeom>
              <a:avLst/>
              <a:gdLst>
                <a:gd name="T0" fmla="*/ 46222408 w 23"/>
                <a:gd name="T1" fmla="*/ 0 h 51"/>
                <a:gd name="T2" fmla="*/ 0 w 23"/>
                <a:gd name="T3" fmla="*/ 84367094 h 51"/>
                <a:gd name="T4" fmla="*/ 29414264 w 23"/>
                <a:gd name="T5" fmla="*/ 68670568 h 51"/>
                <a:gd name="T6" fmla="*/ 46222408 w 23"/>
                <a:gd name="T7" fmla="*/ 98101225 h 51"/>
                <a:gd name="T8" fmla="*/ 46222408 w 23"/>
                <a:gd name="T9" fmla="*/ 0 h 51"/>
                <a:gd name="T10" fmla="*/ 46222408 w 23"/>
                <a:gd name="T11" fmla="*/ 0 h 51"/>
                <a:gd name="T12" fmla="*/ 0 60000 65536"/>
                <a:gd name="T13" fmla="*/ 0 60000 65536"/>
                <a:gd name="T14" fmla="*/ 0 60000 65536"/>
                <a:gd name="T15" fmla="*/ 0 60000 65536"/>
                <a:gd name="T16" fmla="*/ 0 60000 65536"/>
                <a:gd name="T17" fmla="*/ 0 60000 65536"/>
                <a:gd name="T18" fmla="*/ 0 w 23"/>
                <a:gd name="T19" fmla="*/ 0 h 51"/>
                <a:gd name="T20" fmla="*/ 23 w 23"/>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3" h="51">
                  <a:moveTo>
                    <a:pt x="22" y="0"/>
                  </a:moveTo>
                  <a:lnTo>
                    <a:pt x="0" y="43"/>
                  </a:lnTo>
                  <a:lnTo>
                    <a:pt x="14" y="35"/>
                  </a:lnTo>
                  <a:lnTo>
                    <a:pt x="22" y="50"/>
                  </a:lnTo>
                  <a:lnTo>
                    <a:pt x="22" y="0"/>
                  </a:lnTo>
                </a:path>
              </a:pathLst>
            </a:custGeom>
            <a:solidFill>
              <a:srgbClr val="000000"/>
            </a:solidFill>
            <a:ln w="19050">
              <a:solidFill>
                <a:srgbClr val="000000"/>
              </a:solidFill>
              <a:round/>
              <a:headEnd/>
              <a:tailEnd/>
            </a:ln>
          </p:spPr>
          <p:txBody>
            <a:bodyPr/>
            <a:lstStyle/>
            <a:p>
              <a:endParaRPr lang="en-US" dirty="0"/>
            </a:p>
          </p:txBody>
        </p:sp>
        <p:sp>
          <p:nvSpPr>
            <p:cNvPr id="4177" name="Line 127"/>
            <p:cNvSpPr>
              <a:spLocks noChangeShapeType="1"/>
            </p:cNvSpPr>
            <p:nvPr/>
          </p:nvSpPr>
          <p:spPr bwMode="auto">
            <a:xfrm>
              <a:off x="4324350" y="4256088"/>
              <a:ext cx="80963" cy="0"/>
            </a:xfrm>
            <a:prstGeom prst="line">
              <a:avLst/>
            </a:prstGeom>
            <a:noFill/>
            <a:ln w="19050">
              <a:solidFill>
                <a:srgbClr val="000000"/>
              </a:solidFill>
              <a:round/>
              <a:headEnd/>
              <a:tailEnd/>
            </a:ln>
          </p:spPr>
          <p:txBody>
            <a:bodyPr wrap="none" anchor="ctr"/>
            <a:lstStyle/>
            <a:p>
              <a:endParaRPr lang="en-US" dirty="0"/>
            </a:p>
          </p:txBody>
        </p:sp>
        <p:sp>
          <p:nvSpPr>
            <p:cNvPr id="4178" name="Freeform 128"/>
            <p:cNvSpPr>
              <a:spLocks/>
            </p:cNvSpPr>
            <p:nvPr/>
          </p:nvSpPr>
          <p:spPr bwMode="auto">
            <a:xfrm>
              <a:off x="4389438" y="4240213"/>
              <a:ext cx="69850" cy="36512"/>
            </a:xfrm>
            <a:custGeom>
              <a:avLst/>
              <a:gdLst>
                <a:gd name="T0" fmla="*/ 97539124 w 49"/>
                <a:gd name="T1" fmla="*/ 23665397 h 26"/>
                <a:gd name="T2" fmla="*/ 0 w 49"/>
                <a:gd name="T3" fmla="*/ 0 h 26"/>
                <a:gd name="T4" fmla="*/ 24384781 w 49"/>
                <a:gd name="T5" fmla="*/ 23665397 h 26"/>
                <a:gd name="T6" fmla="*/ 0 w 49"/>
                <a:gd name="T7" fmla="*/ 49302442 h 26"/>
                <a:gd name="T8" fmla="*/ 97539124 w 49"/>
                <a:gd name="T9" fmla="*/ 23665397 h 26"/>
                <a:gd name="T10" fmla="*/ 97539124 w 49"/>
                <a:gd name="T11" fmla="*/ 23665397 h 26"/>
                <a:gd name="T12" fmla="*/ 0 60000 65536"/>
                <a:gd name="T13" fmla="*/ 0 60000 65536"/>
                <a:gd name="T14" fmla="*/ 0 60000 65536"/>
                <a:gd name="T15" fmla="*/ 0 60000 65536"/>
                <a:gd name="T16" fmla="*/ 0 60000 65536"/>
                <a:gd name="T17" fmla="*/ 0 60000 65536"/>
                <a:gd name="T18" fmla="*/ 0 w 49"/>
                <a:gd name="T19" fmla="*/ 0 h 26"/>
                <a:gd name="T20" fmla="*/ 49 w 49"/>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49" h="26">
                  <a:moveTo>
                    <a:pt x="48" y="12"/>
                  </a:moveTo>
                  <a:lnTo>
                    <a:pt x="0" y="0"/>
                  </a:lnTo>
                  <a:lnTo>
                    <a:pt x="12" y="12"/>
                  </a:lnTo>
                  <a:lnTo>
                    <a:pt x="0" y="25"/>
                  </a:lnTo>
                  <a:lnTo>
                    <a:pt x="48" y="12"/>
                  </a:lnTo>
                </a:path>
              </a:pathLst>
            </a:custGeom>
            <a:solidFill>
              <a:srgbClr val="000000"/>
            </a:solidFill>
            <a:ln w="19050">
              <a:solidFill>
                <a:srgbClr val="000000"/>
              </a:solidFill>
              <a:round/>
              <a:headEnd/>
              <a:tailEnd/>
            </a:ln>
          </p:spPr>
          <p:txBody>
            <a:bodyPr/>
            <a:lstStyle/>
            <a:p>
              <a:endParaRPr lang="en-US" dirty="0"/>
            </a:p>
          </p:txBody>
        </p:sp>
        <p:sp>
          <p:nvSpPr>
            <p:cNvPr id="4179" name="Freeform 129"/>
            <p:cNvSpPr>
              <a:spLocks/>
            </p:cNvSpPr>
            <p:nvPr/>
          </p:nvSpPr>
          <p:spPr bwMode="auto">
            <a:xfrm>
              <a:off x="3960813" y="4073525"/>
              <a:ext cx="368300" cy="368300"/>
            </a:xfrm>
            <a:custGeom>
              <a:avLst/>
              <a:gdLst>
                <a:gd name="T0" fmla="*/ 0 w 255"/>
                <a:gd name="T1" fmla="*/ 0 h 263"/>
                <a:gd name="T2" fmla="*/ 0 w 255"/>
                <a:gd name="T3" fmla="*/ 513799442 h 263"/>
                <a:gd name="T4" fmla="*/ 529855210 w 255"/>
                <a:gd name="T5" fmla="*/ 256899721 h 263"/>
                <a:gd name="T6" fmla="*/ 0 w 255"/>
                <a:gd name="T7" fmla="*/ 0 h 263"/>
                <a:gd name="T8" fmla="*/ 0 60000 65536"/>
                <a:gd name="T9" fmla="*/ 0 60000 65536"/>
                <a:gd name="T10" fmla="*/ 0 60000 65536"/>
                <a:gd name="T11" fmla="*/ 0 60000 65536"/>
                <a:gd name="T12" fmla="*/ 0 w 255"/>
                <a:gd name="T13" fmla="*/ 0 h 263"/>
                <a:gd name="T14" fmla="*/ 255 w 255"/>
                <a:gd name="T15" fmla="*/ 263 h 263"/>
              </a:gdLst>
              <a:ahLst/>
              <a:cxnLst>
                <a:cxn ang="T8">
                  <a:pos x="T0" y="T1"/>
                </a:cxn>
                <a:cxn ang="T9">
                  <a:pos x="T2" y="T3"/>
                </a:cxn>
                <a:cxn ang="T10">
                  <a:pos x="T4" y="T5"/>
                </a:cxn>
                <a:cxn ang="T11">
                  <a:pos x="T6" y="T7"/>
                </a:cxn>
              </a:cxnLst>
              <a:rect l="T12" t="T13" r="T14" b="T15"/>
              <a:pathLst>
                <a:path w="255" h="263">
                  <a:moveTo>
                    <a:pt x="0" y="0"/>
                  </a:moveTo>
                  <a:lnTo>
                    <a:pt x="0" y="262"/>
                  </a:lnTo>
                  <a:lnTo>
                    <a:pt x="254" y="131"/>
                  </a:lnTo>
                  <a:lnTo>
                    <a:pt x="0" y="0"/>
                  </a:lnTo>
                </a:path>
              </a:pathLst>
            </a:custGeom>
            <a:noFill/>
            <a:ln w="19050">
              <a:solidFill>
                <a:srgbClr val="000000"/>
              </a:solidFill>
              <a:round/>
              <a:headEnd/>
              <a:tailEnd/>
            </a:ln>
          </p:spPr>
          <p:txBody>
            <a:bodyPr/>
            <a:lstStyle/>
            <a:p>
              <a:endParaRPr lang="en-US" dirty="0"/>
            </a:p>
          </p:txBody>
        </p:sp>
        <p:sp>
          <p:nvSpPr>
            <p:cNvPr id="4180" name="Freeform 130"/>
            <p:cNvSpPr>
              <a:spLocks/>
            </p:cNvSpPr>
            <p:nvPr/>
          </p:nvSpPr>
          <p:spPr bwMode="auto">
            <a:xfrm>
              <a:off x="2198688" y="5576888"/>
              <a:ext cx="344487" cy="344487"/>
            </a:xfrm>
            <a:custGeom>
              <a:avLst/>
              <a:gdLst>
                <a:gd name="T0" fmla="*/ 494455650 w 239"/>
                <a:gd name="T1" fmla="*/ 223552490 h 246"/>
                <a:gd name="T2" fmla="*/ 488223175 w 239"/>
                <a:gd name="T3" fmla="*/ 188255185 h 246"/>
                <a:gd name="T4" fmla="*/ 475756785 w 239"/>
                <a:gd name="T5" fmla="*/ 152957835 h 246"/>
                <a:gd name="T6" fmla="*/ 461214825 w 239"/>
                <a:gd name="T7" fmla="*/ 121581519 h 246"/>
                <a:gd name="T8" fmla="*/ 438361938 w 239"/>
                <a:gd name="T9" fmla="*/ 90205181 h 246"/>
                <a:gd name="T10" fmla="*/ 413430598 w 239"/>
                <a:gd name="T11" fmla="*/ 62751254 h 246"/>
                <a:gd name="T12" fmla="*/ 386423689 w 239"/>
                <a:gd name="T13" fmla="*/ 43142096 h 246"/>
                <a:gd name="T14" fmla="*/ 353182774 w 239"/>
                <a:gd name="T15" fmla="*/ 23531548 h 246"/>
                <a:gd name="T16" fmla="*/ 319941949 w 239"/>
                <a:gd name="T17" fmla="*/ 11765774 h 246"/>
                <a:gd name="T18" fmla="*/ 284622672 w 239"/>
                <a:gd name="T19" fmla="*/ 3922391 h 246"/>
                <a:gd name="T20" fmla="*/ 249304836 w 239"/>
                <a:gd name="T21" fmla="*/ 0 h 246"/>
                <a:gd name="T22" fmla="*/ 211909989 w 239"/>
                <a:gd name="T23" fmla="*/ 3922391 h 246"/>
                <a:gd name="T24" fmla="*/ 174513655 w 239"/>
                <a:gd name="T25" fmla="*/ 11765774 h 246"/>
                <a:gd name="T26" fmla="*/ 141272830 w 239"/>
                <a:gd name="T27" fmla="*/ 23531548 h 246"/>
                <a:gd name="T28" fmla="*/ 110110458 w 239"/>
                <a:gd name="T29" fmla="*/ 43142096 h 246"/>
                <a:gd name="T30" fmla="*/ 78946621 w 239"/>
                <a:gd name="T31" fmla="*/ 62751254 h 246"/>
                <a:gd name="T32" fmla="*/ 49861260 w 239"/>
                <a:gd name="T33" fmla="*/ 90205181 h 246"/>
                <a:gd name="T34" fmla="*/ 31163825 w 239"/>
                <a:gd name="T35" fmla="*/ 121581519 h 246"/>
                <a:gd name="T36" fmla="*/ 16620418 w 239"/>
                <a:gd name="T37" fmla="*/ 152957835 h 246"/>
                <a:gd name="T38" fmla="*/ 6232477 w 239"/>
                <a:gd name="T39" fmla="*/ 188255185 h 246"/>
                <a:gd name="T40" fmla="*/ 0 w 239"/>
                <a:gd name="T41" fmla="*/ 223552490 h 246"/>
                <a:gd name="T42" fmla="*/ 0 w 239"/>
                <a:gd name="T43" fmla="*/ 258851196 h 246"/>
                <a:gd name="T44" fmla="*/ 6232477 w 239"/>
                <a:gd name="T45" fmla="*/ 292188007 h 246"/>
                <a:gd name="T46" fmla="*/ 16620418 w 239"/>
                <a:gd name="T47" fmla="*/ 329445807 h 246"/>
                <a:gd name="T48" fmla="*/ 31163825 w 239"/>
                <a:gd name="T49" fmla="*/ 358861629 h 246"/>
                <a:gd name="T50" fmla="*/ 49861260 w 239"/>
                <a:gd name="T51" fmla="*/ 388276138 h 246"/>
                <a:gd name="T52" fmla="*/ 78946621 w 239"/>
                <a:gd name="T53" fmla="*/ 415730064 h 246"/>
                <a:gd name="T54" fmla="*/ 110110458 w 239"/>
                <a:gd name="T55" fmla="*/ 437301107 h 246"/>
                <a:gd name="T56" fmla="*/ 141272830 w 239"/>
                <a:gd name="T57" fmla="*/ 456910254 h 246"/>
                <a:gd name="T58" fmla="*/ 174513655 w 239"/>
                <a:gd name="T59" fmla="*/ 470637918 h 246"/>
                <a:gd name="T60" fmla="*/ 211909989 w 239"/>
                <a:gd name="T61" fmla="*/ 478481296 h 246"/>
                <a:gd name="T62" fmla="*/ 249304836 w 239"/>
                <a:gd name="T63" fmla="*/ 480443191 h 246"/>
                <a:gd name="T64" fmla="*/ 284622672 w 239"/>
                <a:gd name="T65" fmla="*/ 478481296 h 246"/>
                <a:gd name="T66" fmla="*/ 319941949 w 239"/>
                <a:gd name="T67" fmla="*/ 470637918 h 246"/>
                <a:gd name="T68" fmla="*/ 353182774 w 239"/>
                <a:gd name="T69" fmla="*/ 456910254 h 246"/>
                <a:gd name="T70" fmla="*/ 386423689 w 239"/>
                <a:gd name="T71" fmla="*/ 437301107 h 246"/>
                <a:gd name="T72" fmla="*/ 413430598 w 239"/>
                <a:gd name="T73" fmla="*/ 415730064 h 246"/>
                <a:gd name="T74" fmla="*/ 438361938 w 239"/>
                <a:gd name="T75" fmla="*/ 388276138 h 246"/>
                <a:gd name="T76" fmla="*/ 461214825 w 239"/>
                <a:gd name="T77" fmla="*/ 358861629 h 246"/>
                <a:gd name="T78" fmla="*/ 475756785 w 239"/>
                <a:gd name="T79" fmla="*/ 329445807 h 246"/>
                <a:gd name="T80" fmla="*/ 488223175 w 239"/>
                <a:gd name="T81" fmla="*/ 292188007 h 246"/>
                <a:gd name="T82" fmla="*/ 494455650 w 239"/>
                <a:gd name="T83" fmla="*/ 258851196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9"/>
                <a:gd name="T127" fmla="*/ 0 h 246"/>
                <a:gd name="T128" fmla="*/ 239 w 239"/>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9" h="246">
                  <a:moveTo>
                    <a:pt x="238" y="123"/>
                  </a:moveTo>
                  <a:lnTo>
                    <a:pt x="238" y="114"/>
                  </a:lnTo>
                  <a:lnTo>
                    <a:pt x="237" y="104"/>
                  </a:lnTo>
                  <a:lnTo>
                    <a:pt x="235" y="96"/>
                  </a:lnTo>
                  <a:lnTo>
                    <a:pt x="233" y="86"/>
                  </a:lnTo>
                  <a:lnTo>
                    <a:pt x="229" y="78"/>
                  </a:lnTo>
                  <a:lnTo>
                    <a:pt x="226" y="69"/>
                  </a:lnTo>
                  <a:lnTo>
                    <a:pt x="222" y="62"/>
                  </a:lnTo>
                  <a:lnTo>
                    <a:pt x="217" y="53"/>
                  </a:lnTo>
                  <a:lnTo>
                    <a:pt x="211" y="46"/>
                  </a:lnTo>
                  <a:lnTo>
                    <a:pt x="207" y="39"/>
                  </a:lnTo>
                  <a:lnTo>
                    <a:pt x="199" y="32"/>
                  </a:lnTo>
                  <a:lnTo>
                    <a:pt x="193" y="26"/>
                  </a:lnTo>
                  <a:lnTo>
                    <a:pt x="186" y="22"/>
                  </a:lnTo>
                  <a:lnTo>
                    <a:pt x="178" y="16"/>
                  </a:lnTo>
                  <a:lnTo>
                    <a:pt x="170" y="12"/>
                  </a:lnTo>
                  <a:lnTo>
                    <a:pt x="162" y="8"/>
                  </a:lnTo>
                  <a:lnTo>
                    <a:pt x="154" y="6"/>
                  </a:lnTo>
                  <a:lnTo>
                    <a:pt x="145" y="3"/>
                  </a:lnTo>
                  <a:lnTo>
                    <a:pt x="137" y="2"/>
                  </a:lnTo>
                  <a:lnTo>
                    <a:pt x="127" y="0"/>
                  </a:lnTo>
                  <a:lnTo>
                    <a:pt x="120" y="0"/>
                  </a:lnTo>
                  <a:lnTo>
                    <a:pt x="111" y="0"/>
                  </a:lnTo>
                  <a:lnTo>
                    <a:pt x="102" y="2"/>
                  </a:lnTo>
                  <a:lnTo>
                    <a:pt x="92" y="3"/>
                  </a:lnTo>
                  <a:lnTo>
                    <a:pt x="84" y="6"/>
                  </a:lnTo>
                  <a:lnTo>
                    <a:pt x="74" y="8"/>
                  </a:lnTo>
                  <a:lnTo>
                    <a:pt x="68" y="12"/>
                  </a:lnTo>
                  <a:lnTo>
                    <a:pt x="60" y="16"/>
                  </a:lnTo>
                  <a:lnTo>
                    <a:pt x="53" y="22"/>
                  </a:lnTo>
                  <a:lnTo>
                    <a:pt x="44" y="26"/>
                  </a:lnTo>
                  <a:lnTo>
                    <a:pt x="38" y="32"/>
                  </a:lnTo>
                  <a:lnTo>
                    <a:pt x="32" y="39"/>
                  </a:lnTo>
                  <a:lnTo>
                    <a:pt x="24" y="46"/>
                  </a:lnTo>
                  <a:lnTo>
                    <a:pt x="21" y="53"/>
                  </a:lnTo>
                  <a:lnTo>
                    <a:pt x="15" y="62"/>
                  </a:lnTo>
                  <a:lnTo>
                    <a:pt x="11" y="69"/>
                  </a:lnTo>
                  <a:lnTo>
                    <a:pt x="8" y="78"/>
                  </a:lnTo>
                  <a:lnTo>
                    <a:pt x="5" y="86"/>
                  </a:lnTo>
                  <a:lnTo>
                    <a:pt x="3" y="96"/>
                  </a:lnTo>
                  <a:lnTo>
                    <a:pt x="2" y="104"/>
                  </a:lnTo>
                  <a:lnTo>
                    <a:pt x="0" y="114"/>
                  </a:lnTo>
                  <a:lnTo>
                    <a:pt x="0" y="123"/>
                  </a:lnTo>
                  <a:lnTo>
                    <a:pt x="0" y="132"/>
                  </a:lnTo>
                  <a:lnTo>
                    <a:pt x="2" y="141"/>
                  </a:lnTo>
                  <a:lnTo>
                    <a:pt x="3" y="149"/>
                  </a:lnTo>
                  <a:lnTo>
                    <a:pt x="5" y="158"/>
                  </a:lnTo>
                  <a:lnTo>
                    <a:pt x="8" y="168"/>
                  </a:lnTo>
                  <a:lnTo>
                    <a:pt x="11" y="176"/>
                  </a:lnTo>
                  <a:lnTo>
                    <a:pt x="15" y="183"/>
                  </a:lnTo>
                  <a:lnTo>
                    <a:pt x="21" y="191"/>
                  </a:lnTo>
                  <a:lnTo>
                    <a:pt x="24" y="198"/>
                  </a:lnTo>
                  <a:lnTo>
                    <a:pt x="32" y="205"/>
                  </a:lnTo>
                  <a:lnTo>
                    <a:pt x="38" y="212"/>
                  </a:lnTo>
                  <a:lnTo>
                    <a:pt x="44" y="218"/>
                  </a:lnTo>
                  <a:lnTo>
                    <a:pt x="53" y="223"/>
                  </a:lnTo>
                  <a:lnTo>
                    <a:pt x="60" y="228"/>
                  </a:lnTo>
                  <a:lnTo>
                    <a:pt x="68" y="233"/>
                  </a:lnTo>
                  <a:lnTo>
                    <a:pt x="74" y="237"/>
                  </a:lnTo>
                  <a:lnTo>
                    <a:pt x="84" y="240"/>
                  </a:lnTo>
                  <a:lnTo>
                    <a:pt x="92" y="242"/>
                  </a:lnTo>
                  <a:lnTo>
                    <a:pt x="102" y="244"/>
                  </a:lnTo>
                  <a:lnTo>
                    <a:pt x="111" y="245"/>
                  </a:lnTo>
                  <a:lnTo>
                    <a:pt x="120" y="245"/>
                  </a:lnTo>
                  <a:lnTo>
                    <a:pt x="127" y="245"/>
                  </a:lnTo>
                  <a:lnTo>
                    <a:pt x="137" y="244"/>
                  </a:lnTo>
                  <a:lnTo>
                    <a:pt x="145" y="242"/>
                  </a:lnTo>
                  <a:lnTo>
                    <a:pt x="154" y="240"/>
                  </a:lnTo>
                  <a:lnTo>
                    <a:pt x="162" y="237"/>
                  </a:lnTo>
                  <a:lnTo>
                    <a:pt x="170" y="233"/>
                  </a:lnTo>
                  <a:lnTo>
                    <a:pt x="178" y="228"/>
                  </a:lnTo>
                  <a:lnTo>
                    <a:pt x="186" y="223"/>
                  </a:lnTo>
                  <a:lnTo>
                    <a:pt x="193" y="218"/>
                  </a:lnTo>
                  <a:lnTo>
                    <a:pt x="199" y="212"/>
                  </a:lnTo>
                  <a:lnTo>
                    <a:pt x="207" y="205"/>
                  </a:lnTo>
                  <a:lnTo>
                    <a:pt x="211" y="198"/>
                  </a:lnTo>
                  <a:lnTo>
                    <a:pt x="217" y="191"/>
                  </a:lnTo>
                  <a:lnTo>
                    <a:pt x="222" y="183"/>
                  </a:lnTo>
                  <a:lnTo>
                    <a:pt x="226" y="176"/>
                  </a:lnTo>
                  <a:lnTo>
                    <a:pt x="229" y="168"/>
                  </a:lnTo>
                  <a:lnTo>
                    <a:pt x="233" y="158"/>
                  </a:lnTo>
                  <a:lnTo>
                    <a:pt x="235" y="149"/>
                  </a:lnTo>
                  <a:lnTo>
                    <a:pt x="237" y="141"/>
                  </a:lnTo>
                  <a:lnTo>
                    <a:pt x="238" y="132"/>
                  </a:lnTo>
                  <a:lnTo>
                    <a:pt x="238" y="123"/>
                  </a:lnTo>
                </a:path>
              </a:pathLst>
            </a:custGeom>
            <a:noFill/>
            <a:ln w="19050">
              <a:solidFill>
                <a:srgbClr val="000000"/>
              </a:solidFill>
              <a:round/>
              <a:headEnd/>
              <a:tailEnd/>
            </a:ln>
          </p:spPr>
          <p:txBody>
            <a:bodyPr/>
            <a:lstStyle/>
            <a:p>
              <a:endParaRPr lang="en-US" dirty="0"/>
            </a:p>
          </p:txBody>
        </p:sp>
        <p:sp>
          <p:nvSpPr>
            <p:cNvPr id="4181" name="Freeform 131"/>
            <p:cNvSpPr>
              <a:spLocks/>
            </p:cNvSpPr>
            <p:nvPr/>
          </p:nvSpPr>
          <p:spPr bwMode="auto">
            <a:xfrm>
              <a:off x="2246313" y="5654675"/>
              <a:ext cx="120650" cy="60325"/>
            </a:xfrm>
            <a:custGeom>
              <a:avLst/>
              <a:gdLst>
                <a:gd name="T0" fmla="*/ 0 w 83"/>
                <a:gd name="T1" fmla="*/ 82662077 h 43"/>
                <a:gd name="T2" fmla="*/ 0 w 83"/>
                <a:gd name="T3" fmla="*/ 82662077 h 43"/>
                <a:gd name="T4" fmla="*/ 0 w 83"/>
                <a:gd name="T5" fmla="*/ 78725522 h 43"/>
                <a:gd name="T6" fmla="*/ 0 w 83"/>
                <a:gd name="T7" fmla="*/ 72822091 h 43"/>
                <a:gd name="T8" fmla="*/ 2113555 w 83"/>
                <a:gd name="T9" fmla="*/ 66917258 h 43"/>
                <a:gd name="T10" fmla="*/ 2113555 w 83"/>
                <a:gd name="T11" fmla="*/ 59044147 h 43"/>
                <a:gd name="T12" fmla="*/ 4225657 w 83"/>
                <a:gd name="T13" fmla="*/ 57075869 h 43"/>
                <a:gd name="T14" fmla="*/ 6339213 w 83"/>
                <a:gd name="T15" fmla="*/ 51172439 h 43"/>
                <a:gd name="T16" fmla="*/ 8451314 w 83"/>
                <a:gd name="T17" fmla="*/ 47235883 h 43"/>
                <a:gd name="T18" fmla="*/ 10564869 w 83"/>
                <a:gd name="T19" fmla="*/ 43299317 h 43"/>
                <a:gd name="T20" fmla="*/ 10564869 w 83"/>
                <a:gd name="T21" fmla="*/ 37394483 h 43"/>
                <a:gd name="T22" fmla="*/ 16904082 w 83"/>
                <a:gd name="T23" fmla="*/ 33457928 h 43"/>
                <a:gd name="T24" fmla="*/ 21129738 w 83"/>
                <a:gd name="T25" fmla="*/ 29522775 h 43"/>
                <a:gd name="T26" fmla="*/ 23243292 w 83"/>
                <a:gd name="T27" fmla="*/ 25586219 h 43"/>
                <a:gd name="T28" fmla="*/ 23243292 w 83"/>
                <a:gd name="T29" fmla="*/ 21649658 h 43"/>
                <a:gd name="T30" fmla="*/ 31694609 w 83"/>
                <a:gd name="T31" fmla="*/ 17713103 h 43"/>
                <a:gd name="T32" fmla="*/ 40147374 w 83"/>
                <a:gd name="T33" fmla="*/ 15744825 h 43"/>
                <a:gd name="T34" fmla="*/ 40147374 w 83"/>
                <a:gd name="T35" fmla="*/ 13776547 h 43"/>
                <a:gd name="T36" fmla="*/ 42259475 w 83"/>
                <a:gd name="T37" fmla="*/ 11808269 h 43"/>
                <a:gd name="T38" fmla="*/ 48598697 w 83"/>
                <a:gd name="T39" fmla="*/ 7873114 h 43"/>
                <a:gd name="T40" fmla="*/ 54937907 w 83"/>
                <a:gd name="T41" fmla="*/ 3936557 h 43"/>
                <a:gd name="T42" fmla="*/ 59163563 w 83"/>
                <a:gd name="T43" fmla="*/ 3936557 h 43"/>
                <a:gd name="T44" fmla="*/ 65502773 w 83"/>
                <a:gd name="T45" fmla="*/ 1968278 h 43"/>
                <a:gd name="T46" fmla="*/ 71841984 w 83"/>
                <a:gd name="T47" fmla="*/ 1968278 h 43"/>
                <a:gd name="T48" fmla="*/ 73955538 w 83"/>
                <a:gd name="T49" fmla="*/ 1968278 h 43"/>
                <a:gd name="T50" fmla="*/ 80293295 w 83"/>
                <a:gd name="T51" fmla="*/ 0 h 43"/>
                <a:gd name="T52" fmla="*/ 84520404 w 83"/>
                <a:gd name="T53" fmla="*/ 0 h 43"/>
                <a:gd name="T54" fmla="*/ 90858161 w 83"/>
                <a:gd name="T55" fmla="*/ 0 h 43"/>
                <a:gd name="T56" fmla="*/ 95085270 w 83"/>
                <a:gd name="T57" fmla="*/ 1968278 h 43"/>
                <a:gd name="T58" fmla="*/ 101423050 w 83"/>
                <a:gd name="T59" fmla="*/ 1968278 h 43"/>
                <a:gd name="T60" fmla="*/ 105650159 w 83"/>
                <a:gd name="T61" fmla="*/ 1968278 h 43"/>
                <a:gd name="T62" fmla="*/ 111989369 w 83"/>
                <a:gd name="T63" fmla="*/ 3936557 h 43"/>
                <a:gd name="T64" fmla="*/ 116215025 w 83"/>
                <a:gd name="T65" fmla="*/ 3936557 h 43"/>
                <a:gd name="T66" fmla="*/ 122554235 w 83"/>
                <a:gd name="T67" fmla="*/ 7873114 h 43"/>
                <a:gd name="T68" fmla="*/ 124666336 w 83"/>
                <a:gd name="T69" fmla="*/ 11808269 h 43"/>
                <a:gd name="T70" fmla="*/ 131005547 w 83"/>
                <a:gd name="T71" fmla="*/ 13776547 h 43"/>
                <a:gd name="T72" fmla="*/ 137344757 w 83"/>
                <a:gd name="T73" fmla="*/ 15744825 h 43"/>
                <a:gd name="T74" fmla="*/ 141570413 w 83"/>
                <a:gd name="T75" fmla="*/ 17713103 h 43"/>
                <a:gd name="T76" fmla="*/ 145796068 w 83"/>
                <a:gd name="T77" fmla="*/ 21649658 h 43"/>
                <a:gd name="T78" fmla="*/ 147909623 w 83"/>
                <a:gd name="T79" fmla="*/ 25586219 h 43"/>
                <a:gd name="T80" fmla="*/ 154248833 w 83"/>
                <a:gd name="T81" fmla="*/ 29522775 h 43"/>
                <a:gd name="T82" fmla="*/ 154248833 w 83"/>
                <a:gd name="T83" fmla="*/ 33457928 h 43"/>
                <a:gd name="T84" fmla="*/ 160588044 w 83"/>
                <a:gd name="T85" fmla="*/ 37394483 h 43"/>
                <a:gd name="T86" fmla="*/ 162700145 w 83"/>
                <a:gd name="T87" fmla="*/ 43299317 h 43"/>
                <a:gd name="T88" fmla="*/ 164813699 w 83"/>
                <a:gd name="T89" fmla="*/ 47235883 h 43"/>
                <a:gd name="T90" fmla="*/ 164813699 w 83"/>
                <a:gd name="T91" fmla="*/ 51172439 h 43"/>
                <a:gd name="T92" fmla="*/ 166927254 w 83"/>
                <a:gd name="T93" fmla="*/ 57075869 h 43"/>
                <a:gd name="T94" fmla="*/ 171152910 w 83"/>
                <a:gd name="T95" fmla="*/ 59044147 h 43"/>
                <a:gd name="T96" fmla="*/ 171152910 w 83"/>
                <a:gd name="T97" fmla="*/ 66917258 h 43"/>
                <a:gd name="T98" fmla="*/ 173265011 w 83"/>
                <a:gd name="T99" fmla="*/ 72822091 h 43"/>
                <a:gd name="T100" fmla="*/ 173265011 w 83"/>
                <a:gd name="T101" fmla="*/ 78725522 h 43"/>
                <a:gd name="T102" fmla="*/ 173265011 w 83"/>
                <a:gd name="T103" fmla="*/ 82662077 h 4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
                <a:gd name="T157" fmla="*/ 0 h 43"/>
                <a:gd name="T158" fmla="*/ 83 w 83"/>
                <a:gd name="T159" fmla="*/ 43 h 4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 h="43">
                  <a:moveTo>
                    <a:pt x="0" y="42"/>
                  </a:moveTo>
                  <a:lnTo>
                    <a:pt x="0" y="42"/>
                  </a:lnTo>
                  <a:lnTo>
                    <a:pt x="0" y="40"/>
                  </a:lnTo>
                  <a:lnTo>
                    <a:pt x="0" y="37"/>
                  </a:lnTo>
                  <a:lnTo>
                    <a:pt x="1" y="34"/>
                  </a:lnTo>
                  <a:lnTo>
                    <a:pt x="1" y="30"/>
                  </a:lnTo>
                  <a:lnTo>
                    <a:pt x="2" y="29"/>
                  </a:lnTo>
                  <a:lnTo>
                    <a:pt x="3" y="26"/>
                  </a:lnTo>
                  <a:lnTo>
                    <a:pt x="4" y="24"/>
                  </a:lnTo>
                  <a:lnTo>
                    <a:pt x="5" y="22"/>
                  </a:lnTo>
                  <a:lnTo>
                    <a:pt x="5" y="19"/>
                  </a:lnTo>
                  <a:lnTo>
                    <a:pt x="8" y="17"/>
                  </a:lnTo>
                  <a:lnTo>
                    <a:pt x="10" y="15"/>
                  </a:lnTo>
                  <a:lnTo>
                    <a:pt x="11" y="13"/>
                  </a:lnTo>
                  <a:lnTo>
                    <a:pt x="11" y="11"/>
                  </a:lnTo>
                  <a:lnTo>
                    <a:pt x="15" y="9"/>
                  </a:lnTo>
                  <a:lnTo>
                    <a:pt x="19" y="8"/>
                  </a:lnTo>
                  <a:lnTo>
                    <a:pt x="19" y="7"/>
                  </a:lnTo>
                  <a:lnTo>
                    <a:pt x="20" y="6"/>
                  </a:lnTo>
                  <a:lnTo>
                    <a:pt x="23" y="4"/>
                  </a:lnTo>
                  <a:lnTo>
                    <a:pt x="26" y="2"/>
                  </a:lnTo>
                  <a:lnTo>
                    <a:pt x="28" y="2"/>
                  </a:lnTo>
                  <a:lnTo>
                    <a:pt x="31" y="1"/>
                  </a:lnTo>
                  <a:lnTo>
                    <a:pt x="34" y="1"/>
                  </a:lnTo>
                  <a:lnTo>
                    <a:pt x="35" y="1"/>
                  </a:lnTo>
                  <a:lnTo>
                    <a:pt x="38" y="0"/>
                  </a:lnTo>
                  <a:lnTo>
                    <a:pt x="40" y="0"/>
                  </a:lnTo>
                  <a:lnTo>
                    <a:pt x="43" y="0"/>
                  </a:lnTo>
                  <a:lnTo>
                    <a:pt x="45" y="1"/>
                  </a:lnTo>
                  <a:lnTo>
                    <a:pt x="48" y="1"/>
                  </a:lnTo>
                  <a:lnTo>
                    <a:pt x="50" y="1"/>
                  </a:lnTo>
                  <a:lnTo>
                    <a:pt x="53" y="2"/>
                  </a:lnTo>
                  <a:lnTo>
                    <a:pt x="55" y="2"/>
                  </a:lnTo>
                  <a:lnTo>
                    <a:pt x="58" y="4"/>
                  </a:lnTo>
                  <a:lnTo>
                    <a:pt x="59" y="6"/>
                  </a:lnTo>
                  <a:lnTo>
                    <a:pt x="62" y="7"/>
                  </a:lnTo>
                  <a:lnTo>
                    <a:pt x="65" y="8"/>
                  </a:lnTo>
                  <a:lnTo>
                    <a:pt x="67" y="9"/>
                  </a:lnTo>
                  <a:lnTo>
                    <a:pt x="69" y="11"/>
                  </a:lnTo>
                  <a:lnTo>
                    <a:pt x="70" y="13"/>
                  </a:lnTo>
                  <a:lnTo>
                    <a:pt x="73" y="15"/>
                  </a:lnTo>
                  <a:lnTo>
                    <a:pt x="73" y="17"/>
                  </a:lnTo>
                  <a:lnTo>
                    <a:pt x="76" y="19"/>
                  </a:lnTo>
                  <a:lnTo>
                    <a:pt x="77" y="22"/>
                  </a:lnTo>
                  <a:lnTo>
                    <a:pt x="78" y="24"/>
                  </a:lnTo>
                  <a:lnTo>
                    <a:pt x="78" y="26"/>
                  </a:lnTo>
                  <a:lnTo>
                    <a:pt x="79" y="29"/>
                  </a:lnTo>
                  <a:lnTo>
                    <a:pt x="81" y="30"/>
                  </a:lnTo>
                  <a:lnTo>
                    <a:pt x="81" y="34"/>
                  </a:lnTo>
                  <a:lnTo>
                    <a:pt x="82" y="37"/>
                  </a:lnTo>
                  <a:lnTo>
                    <a:pt x="82" y="40"/>
                  </a:lnTo>
                  <a:lnTo>
                    <a:pt x="82" y="42"/>
                  </a:lnTo>
                </a:path>
              </a:pathLst>
            </a:custGeom>
            <a:noFill/>
            <a:ln w="19050">
              <a:solidFill>
                <a:srgbClr val="000000"/>
              </a:solidFill>
              <a:round/>
              <a:headEnd/>
              <a:tailEnd/>
            </a:ln>
          </p:spPr>
          <p:txBody>
            <a:bodyPr/>
            <a:lstStyle/>
            <a:p>
              <a:endParaRPr lang="en-US" dirty="0"/>
            </a:p>
          </p:txBody>
        </p:sp>
        <p:sp>
          <p:nvSpPr>
            <p:cNvPr id="4182" name="Freeform 132"/>
            <p:cNvSpPr>
              <a:spLocks/>
            </p:cNvSpPr>
            <p:nvPr/>
          </p:nvSpPr>
          <p:spPr bwMode="auto">
            <a:xfrm>
              <a:off x="2365375" y="5713413"/>
              <a:ext cx="117475" cy="60325"/>
            </a:xfrm>
            <a:custGeom>
              <a:avLst/>
              <a:gdLst>
                <a:gd name="T0" fmla="*/ 0 w 81"/>
                <a:gd name="T1" fmla="*/ 0 h 43"/>
                <a:gd name="T2" fmla="*/ 0 w 81"/>
                <a:gd name="T3" fmla="*/ 0 h 43"/>
                <a:gd name="T4" fmla="*/ 0 w 81"/>
                <a:gd name="T5" fmla="*/ 5904836 h 43"/>
                <a:gd name="T6" fmla="*/ 2102947 w 81"/>
                <a:gd name="T7" fmla="*/ 9841392 h 43"/>
                <a:gd name="T8" fmla="*/ 2102947 w 81"/>
                <a:gd name="T9" fmla="*/ 13776547 h 43"/>
                <a:gd name="T10" fmla="*/ 2102947 w 81"/>
                <a:gd name="T11" fmla="*/ 19681380 h 43"/>
                <a:gd name="T12" fmla="*/ 4207345 w 81"/>
                <a:gd name="T13" fmla="*/ 27554497 h 43"/>
                <a:gd name="T14" fmla="*/ 4207345 w 81"/>
                <a:gd name="T15" fmla="*/ 31491053 h 43"/>
                <a:gd name="T16" fmla="*/ 10517637 w 81"/>
                <a:gd name="T17" fmla="*/ 35426205 h 43"/>
                <a:gd name="T18" fmla="*/ 10517637 w 81"/>
                <a:gd name="T19" fmla="*/ 39362761 h 43"/>
                <a:gd name="T20" fmla="*/ 10517637 w 81"/>
                <a:gd name="T21" fmla="*/ 43299317 h 43"/>
                <a:gd name="T22" fmla="*/ 14723533 w 81"/>
                <a:gd name="T23" fmla="*/ 49204161 h 43"/>
                <a:gd name="T24" fmla="*/ 18930877 w 81"/>
                <a:gd name="T25" fmla="*/ 55107591 h 43"/>
                <a:gd name="T26" fmla="*/ 23136771 w 81"/>
                <a:gd name="T27" fmla="*/ 57075869 h 43"/>
                <a:gd name="T28" fmla="*/ 25241173 w 81"/>
                <a:gd name="T29" fmla="*/ 61012425 h 43"/>
                <a:gd name="T30" fmla="*/ 29447067 w 81"/>
                <a:gd name="T31" fmla="*/ 64948980 h 43"/>
                <a:gd name="T32" fmla="*/ 33654411 w 81"/>
                <a:gd name="T33" fmla="*/ 68885536 h 43"/>
                <a:gd name="T34" fmla="*/ 39964701 w 81"/>
                <a:gd name="T35" fmla="*/ 70853814 h 43"/>
                <a:gd name="T36" fmla="*/ 44170595 w 81"/>
                <a:gd name="T37" fmla="*/ 72822091 h 43"/>
                <a:gd name="T38" fmla="*/ 48377950 w 81"/>
                <a:gd name="T39" fmla="*/ 74788966 h 43"/>
                <a:gd name="T40" fmla="*/ 50480897 w 81"/>
                <a:gd name="T41" fmla="*/ 74788966 h 43"/>
                <a:gd name="T42" fmla="*/ 58895584 w 81"/>
                <a:gd name="T43" fmla="*/ 76757244 h 43"/>
                <a:gd name="T44" fmla="*/ 65205875 w 81"/>
                <a:gd name="T45" fmla="*/ 80693800 h 43"/>
                <a:gd name="T46" fmla="*/ 69411768 w 81"/>
                <a:gd name="T47" fmla="*/ 82662077 h 43"/>
                <a:gd name="T48" fmla="*/ 75722059 w 81"/>
                <a:gd name="T49" fmla="*/ 82662077 h 43"/>
                <a:gd name="T50" fmla="*/ 77825005 w 81"/>
                <a:gd name="T51" fmla="*/ 82662077 h 43"/>
                <a:gd name="T52" fmla="*/ 84135296 w 81"/>
                <a:gd name="T53" fmla="*/ 82662077 h 43"/>
                <a:gd name="T54" fmla="*/ 90445586 w 81"/>
                <a:gd name="T55" fmla="*/ 82662077 h 43"/>
                <a:gd name="T56" fmla="*/ 94652930 w 81"/>
                <a:gd name="T57" fmla="*/ 82662077 h 43"/>
                <a:gd name="T58" fmla="*/ 100963243 w 81"/>
                <a:gd name="T59" fmla="*/ 82662077 h 43"/>
                <a:gd name="T60" fmla="*/ 107273534 w 81"/>
                <a:gd name="T61" fmla="*/ 80693800 h 43"/>
                <a:gd name="T62" fmla="*/ 111479427 w 81"/>
                <a:gd name="T63" fmla="*/ 76757244 h 43"/>
                <a:gd name="T64" fmla="*/ 113583824 w 81"/>
                <a:gd name="T65" fmla="*/ 74788966 h 43"/>
                <a:gd name="T66" fmla="*/ 119894115 w 81"/>
                <a:gd name="T67" fmla="*/ 74788966 h 43"/>
                <a:gd name="T68" fmla="*/ 124100008 w 81"/>
                <a:gd name="T69" fmla="*/ 72822091 h 43"/>
                <a:gd name="T70" fmla="*/ 130410299 w 81"/>
                <a:gd name="T71" fmla="*/ 70853814 h 43"/>
                <a:gd name="T72" fmla="*/ 134617643 w 81"/>
                <a:gd name="T73" fmla="*/ 68885536 h 43"/>
                <a:gd name="T74" fmla="*/ 140927933 w 81"/>
                <a:gd name="T75" fmla="*/ 64948980 h 43"/>
                <a:gd name="T76" fmla="*/ 145133827 w 81"/>
                <a:gd name="T77" fmla="*/ 61012425 h 43"/>
                <a:gd name="T78" fmla="*/ 147238224 w 81"/>
                <a:gd name="T79" fmla="*/ 57075869 h 43"/>
                <a:gd name="T80" fmla="*/ 149341171 w 81"/>
                <a:gd name="T81" fmla="*/ 55107591 h 43"/>
                <a:gd name="T82" fmla="*/ 153548514 w 81"/>
                <a:gd name="T83" fmla="*/ 49204161 h 43"/>
                <a:gd name="T84" fmla="*/ 155651461 w 81"/>
                <a:gd name="T85" fmla="*/ 43299317 h 43"/>
                <a:gd name="T86" fmla="*/ 157754408 w 81"/>
                <a:gd name="T87" fmla="*/ 39362761 h 43"/>
                <a:gd name="T88" fmla="*/ 161961752 w 81"/>
                <a:gd name="T89" fmla="*/ 35426205 h 43"/>
                <a:gd name="T90" fmla="*/ 161961752 w 81"/>
                <a:gd name="T91" fmla="*/ 31491053 h 43"/>
                <a:gd name="T92" fmla="*/ 166167645 w 81"/>
                <a:gd name="T93" fmla="*/ 27554497 h 43"/>
                <a:gd name="T94" fmla="*/ 166167645 w 81"/>
                <a:gd name="T95" fmla="*/ 19681380 h 43"/>
                <a:gd name="T96" fmla="*/ 168272042 w 81"/>
                <a:gd name="T97" fmla="*/ 13776547 h 43"/>
                <a:gd name="T98" fmla="*/ 168272042 w 81"/>
                <a:gd name="T99" fmla="*/ 9841392 h 43"/>
                <a:gd name="T100" fmla="*/ 168272042 w 81"/>
                <a:gd name="T101" fmla="*/ 5904836 h 43"/>
                <a:gd name="T102" fmla="*/ 168272042 w 81"/>
                <a:gd name="T103" fmla="*/ 0 h 4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1"/>
                <a:gd name="T157" fmla="*/ 0 h 43"/>
                <a:gd name="T158" fmla="*/ 81 w 81"/>
                <a:gd name="T159" fmla="*/ 43 h 4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1" h="43">
                  <a:moveTo>
                    <a:pt x="0" y="0"/>
                  </a:moveTo>
                  <a:lnTo>
                    <a:pt x="0" y="0"/>
                  </a:lnTo>
                  <a:lnTo>
                    <a:pt x="0" y="3"/>
                  </a:lnTo>
                  <a:lnTo>
                    <a:pt x="1" y="5"/>
                  </a:lnTo>
                  <a:lnTo>
                    <a:pt x="1" y="7"/>
                  </a:lnTo>
                  <a:lnTo>
                    <a:pt x="1" y="10"/>
                  </a:lnTo>
                  <a:lnTo>
                    <a:pt x="2" y="14"/>
                  </a:lnTo>
                  <a:lnTo>
                    <a:pt x="2" y="16"/>
                  </a:lnTo>
                  <a:lnTo>
                    <a:pt x="5" y="18"/>
                  </a:lnTo>
                  <a:lnTo>
                    <a:pt x="5" y="20"/>
                  </a:lnTo>
                  <a:lnTo>
                    <a:pt x="5" y="22"/>
                  </a:lnTo>
                  <a:lnTo>
                    <a:pt x="7" y="25"/>
                  </a:lnTo>
                  <a:lnTo>
                    <a:pt x="9" y="28"/>
                  </a:lnTo>
                  <a:lnTo>
                    <a:pt x="11" y="29"/>
                  </a:lnTo>
                  <a:lnTo>
                    <a:pt x="12" y="31"/>
                  </a:lnTo>
                  <a:lnTo>
                    <a:pt x="14" y="33"/>
                  </a:lnTo>
                  <a:lnTo>
                    <a:pt x="16" y="35"/>
                  </a:lnTo>
                  <a:lnTo>
                    <a:pt x="19" y="36"/>
                  </a:lnTo>
                  <a:lnTo>
                    <a:pt x="21" y="37"/>
                  </a:lnTo>
                  <a:lnTo>
                    <a:pt x="23" y="38"/>
                  </a:lnTo>
                  <a:lnTo>
                    <a:pt x="24" y="38"/>
                  </a:lnTo>
                  <a:lnTo>
                    <a:pt x="28" y="39"/>
                  </a:lnTo>
                  <a:lnTo>
                    <a:pt x="31" y="41"/>
                  </a:lnTo>
                  <a:lnTo>
                    <a:pt x="33" y="42"/>
                  </a:lnTo>
                  <a:lnTo>
                    <a:pt x="36" y="42"/>
                  </a:lnTo>
                  <a:lnTo>
                    <a:pt x="37" y="42"/>
                  </a:lnTo>
                  <a:lnTo>
                    <a:pt x="40" y="42"/>
                  </a:lnTo>
                  <a:lnTo>
                    <a:pt x="43" y="42"/>
                  </a:lnTo>
                  <a:lnTo>
                    <a:pt x="45" y="42"/>
                  </a:lnTo>
                  <a:lnTo>
                    <a:pt x="48" y="42"/>
                  </a:lnTo>
                  <a:lnTo>
                    <a:pt x="51" y="41"/>
                  </a:lnTo>
                  <a:lnTo>
                    <a:pt x="53" y="39"/>
                  </a:lnTo>
                  <a:lnTo>
                    <a:pt x="54" y="38"/>
                  </a:lnTo>
                  <a:lnTo>
                    <a:pt x="57" y="38"/>
                  </a:lnTo>
                  <a:lnTo>
                    <a:pt x="59" y="37"/>
                  </a:lnTo>
                  <a:lnTo>
                    <a:pt x="62" y="36"/>
                  </a:lnTo>
                  <a:lnTo>
                    <a:pt x="64" y="35"/>
                  </a:lnTo>
                  <a:lnTo>
                    <a:pt x="67" y="33"/>
                  </a:lnTo>
                  <a:lnTo>
                    <a:pt x="69" y="31"/>
                  </a:lnTo>
                  <a:lnTo>
                    <a:pt x="70" y="29"/>
                  </a:lnTo>
                  <a:lnTo>
                    <a:pt x="71" y="28"/>
                  </a:lnTo>
                  <a:lnTo>
                    <a:pt x="73" y="25"/>
                  </a:lnTo>
                  <a:lnTo>
                    <a:pt x="74" y="22"/>
                  </a:lnTo>
                  <a:lnTo>
                    <a:pt x="75" y="20"/>
                  </a:lnTo>
                  <a:lnTo>
                    <a:pt x="77" y="18"/>
                  </a:lnTo>
                  <a:lnTo>
                    <a:pt x="77" y="16"/>
                  </a:lnTo>
                  <a:lnTo>
                    <a:pt x="79" y="14"/>
                  </a:lnTo>
                  <a:lnTo>
                    <a:pt x="79" y="10"/>
                  </a:lnTo>
                  <a:lnTo>
                    <a:pt x="80" y="7"/>
                  </a:lnTo>
                  <a:lnTo>
                    <a:pt x="80" y="5"/>
                  </a:lnTo>
                  <a:lnTo>
                    <a:pt x="80" y="3"/>
                  </a:lnTo>
                  <a:lnTo>
                    <a:pt x="80" y="0"/>
                  </a:lnTo>
                </a:path>
              </a:pathLst>
            </a:custGeom>
            <a:noFill/>
            <a:ln w="19050">
              <a:solidFill>
                <a:srgbClr val="000000"/>
              </a:solidFill>
              <a:round/>
              <a:headEnd/>
              <a:tailEnd/>
            </a:ln>
          </p:spPr>
          <p:txBody>
            <a:bodyPr/>
            <a:lstStyle/>
            <a:p>
              <a:endParaRPr lang="en-US" dirty="0"/>
            </a:p>
          </p:txBody>
        </p:sp>
        <p:sp>
          <p:nvSpPr>
            <p:cNvPr id="4183" name="Line 133"/>
            <p:cNvSpPr>
              <a:spLocks noChangeShapeType="1"/>
            </p:cNvSpPr>
            <p:nvPr/>
          </p:nvSpPr>
          <p:spPr bwMode="auto">
            <a:xfrm flipV="1">
              <a:off x="2371725" y="5218113"/>
              <a:ext cx="0" cy="341312"/>
            </a:xfrm>
            <a:prstGeom prst="line">
              <a:avLst/>
            </a:prstGeom>
            <a:noFill/>
            <a:ln w="19050">
              <a:solidFill>
                <a:srgbClr val="000000"/>
              </a:solidFill>
              <a:round/>
              <a:headEnd/>
              <a:tailEnd/>
            </a:ln>
          </p:spPr>
          <p:txBody>
            <a:bodyPr wrap="none" anchor="ctr"/>
            <a:lstStyle/>
            <a:p>
              <a:endParaRPr lang="en-US" dirty="0"/>
            </a:p>
          </p:txBody>
        </p:sp>
        <p:sp>
          <p:nvSpPr>
            <p:cNvPr id="4184" name="Freeform 134"/>
            <p:cNvSpPr>
              <a:spLocks/>
            </p:cNvSpPr>
            <p:nvPr/>
          </p:nvSpPr>
          <p:spPr bwMode="auto">
            <a:xfrm>
              <a:off x="2352675" y="5168900"/>
              <a:ext cx="34925" cy="66675"/>
            </a:xfrm>
            <a:custGeom>
              <a:avLst/>
              <a:gdLst>
                <a:gd name="T0" fmla="*/ 27529634 w 24"/>
                <a:gd name="T1" fmla="*/ 0 h 48"/>
                <a:gd name="T2" fmla="*/ 0 w 24"/>
                <a:gd name="T3" fmla="*/ 90686327 h 48"/>
                <a:gd name="T4" fmla="*/ 27529634 w 24"/>
                <a:gd name="T5" fmla="*/ 67532052 h 48"/>
                <a:gd name="T6" fmla="*/ 48705830 w 24"/>
                <a:gd name="T7" fmla="*/ 90686327 h 48"/>
                <a:gd name="T8" fmla="*/ 27529634 w 24"/>
                <a:gd name="T9" fmla="*/ 0 h 48"/>
                <a:gd name="T10" fmla="*/ 27529634 w 24"/>
                <a:gd name="T11" fmla="*/ 0 h 48"/>
                <a:gd name="T12" fmla="*/ 0 60000 65536"/>
                <a:gd name="T13" fmla="*/ 0 60000 65536"/>
                <a:gd name="T14" fmla="*/ 0 60000 65536"/>
                <a:gd name="T15" fmla="*/ 0 60000 65536"/>
                <a:gd name="T16" fmla="*/ 0 60000 65536"/>
                <a:gd name="T17" fmla="*/ 0 60000 65536"/>
                <a:gd name="T18" fmla="*/ 0 w 24"/>
                <a:gd name="T19" fmla="*/ 0 h 48"/>
                <a:gd name="T20" fmla="*/ 24 w 24"/>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4" h="48">
                  <a:moveTo>
                    <a:pt x="13" y="0"/>
                  </a:moveTo>
                  <a:lnTo>
                    <a:pt x="0" y="47"/>
                  </a:lnTo>
                  <a:lnTo>
                    <a:pt x="13" y="35"/>
                  </a:lnTo>
                  <a:lnTo>
                    <a:pt x="23" y="47"/>
                  </a:lnTo>
                  <a:lnTo>
                    <a:pt x="13" y="0"/>
                  </a:lnTo>
                </a:path>
              </a:pathLst>
            </a:custGeom>
            <a:solidFill>
              <a:srgbClr val="000000"/>
            </a:solidFill>
            <a:ln w="19050">
              <a:solidFill>
                <a:srgbClr val="000000"/>
              </a:solidFill>
              <a:round/>
              <a:headEnd/>
              <a:tailEnd/>
            </a:ln>
          </p:spPr>
          <p:txBody>
            <a:bodyPr/>
            <a:lstStyle/>
            <a:p>
              <a:endParaRPr lang="en-US" dirty="0"/>
            </a:p>
          </p:txBody>
        </p:sp>
        <p:sp>
          <p:nvSpPr>
            <p:cNvPr id="4185" name="Line 135"/>
            <p:cNvSpPr>
              <a:spLocks noChangeShapeType="1"/>
            </p:cNvSpPr>
            <p:nvPr/>
          </p:nvSpPr>
          <p:spPr bwMode="auto">
            <a:xfrm>
              <a:off x="3078163" y="4260850"/>
              <a:ext cx="325437" cy="0"/>
            </a:xfrm>
            <a:prstGeom prst="line">
              <a:avLst/>
            </a:prstGeom>
            <a:noFill/>
            <a:ln w="19050">
              <a:solidFill>
                <a:srgbClr val="000000"/>
              </a:solidFill>
              <a:round/>
              <a:headEnd/>
              <a:tailEnd/>
            </a:ln>
          </p:spPr>
          <p:txBody>
            <a:bodyPr wrap="none" anchor="ctr"/>
            <a:lstStyle/>
            <a:p>
              <a:endParaRPr lang="en-US" dirty="0"/>
            </a:p>
          </p:txBody>
        </p:sp>
        <p:sp>
          <p:nvSpPr>
            <p:cNvPr id="4186" name="Freeform 136"/>
            <p:cNvSpPr>
              <a:spLocks/>
            </p:cNvSpPr>
            <p:nvPr/>
          </p:nvSpPr>
          <p:spPr bwMode="auto">
            <a:xfrm>
              <a:off x="2149475" y="4260850"/>
              <a:ext cx="69850" cy="33338"/>
            </a:xfrm>
            <a:custGeom>
              <a:avLst/>
              <a:gdLst>
                <a:gd name="T0" fmla="*/ 97539124 w 49"/>
                <a:gd name="T1" fmla="*/ 21225192 h 24"/>
                <a:gd name="T2" fmla="*/ 0 w 49"/>
                <a:gd name="T3" fmla="*/ 0 h 24"/>
                <a:gd name="T4" fmla="*/ 22353424 w 49"/>
                <a:gd name="T5" fmla="*/ 21225192 h 24"/>
                <a:gd name="T6" fmla="*/ 0 w 49"/>
                <a:gd name="T7" fmla="*/ 44379820 h 24"/>
                <a:gd name="T8" fmla="*/ 97539124 w 49"/>
                <a:gd name="T9" fmla="*/ 21225192 h 24"/>
                <a:gd name="T10" fmla="*/ 97539124 w 49"/>
                <a:gd name="T11" fmla="*/ 21225192 h 24"/>
                <a:gd name="T12" fmla="*/ 0 60000 65536"/>
                <a:gd name="T13" fmla="*/ 0 60000 65536"/>
                <a:gd name="T14" fmla="*/ 0 60000 65536"/>
                <a:gd name="T15" fmla="*/ 0 60000 65536"/>
                <a:gd name="T16" fmla="*/ 0 60000 65536"/>
                <a:gd name="T17" fmla="*/ 0 60000 65536"/>
                <a:gd name="T18" fmla="*/ 0 w 49"/>
                <a:gd name="T19" fmla="*/ 0 h 24"/>
                <a:gd name="T20" fmla="*/ 49 w 49"/>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49" h="24">
                  <a:moveTo>
                    <a:pt x="48" y="11"/>
                  </a:moveTo>
                  <a:lnTo>
                    <a:pt x="0" y="0"/>
                  </a:lnTo>
                  <a:lnTo>
                    <a:pt x="11" y="11"/>
                  </a:lnTo>
                  <a:lnTo>
                    <a:pt x="0" y="23"/>
                  </a:lnTo>
                  <a:lnTo>
                    <a:pt x="48" y="11"/>
                  </a:lnTo>
                </a:path>
              </a:pathLst>
            </a:custGeom>
            <a:solidFill>
              <a:srgbClr val="000000"/>
            </a:solidFill>
            <a:ln w="19050">
              <a:solidFill>
                <a:srgbClr val="000000"/>
              </a:solidFill>
              <a:round/>
              <a:headEnd/>
              <a:tailEnd/>
            </a:ln>
          </p:spPr>
          <p:txBody>
            <a:bodyPr/>
            <a:lstStyle/>
            <a:p>
              <a:endParaRPr lang="en-US" dirty="0"/>
            </a:p>
          </p:txBody>
        </p:sp>
        <p:sp>
          <p:nvSpPr>
            <p:cNvPr id="4187" name="Line 137"/>
            <p:cNvSpPr>
              <a:spLocks noChangeShapeType="1"/>
            </p:cNvSpPr>
            <p:nvPr/>
          </p:nvSpPr>
          <p:spPr bwMode="auto">
            <a:xfrm>
              <a:off x="2555875" y="4265613"/>
              <a:ext cx="98425" cy="0"/>
            </a:xfrm>
            <a:prstGeom prst="line">
              <a:avLst/>
            </a:prstGeom>
            <a:noFill/>
            <a:ln w="19050">
              <a:solidFill>
                <a:srgbClr val="000000"/>
              </a:solidFill>
              <a:round/>
              <a:headEnd/>
              <a:tailEnd/>
            </a:ln>
          </p:spPr>
          <p:txBody>
            <a:bodyPr wrap="none" anchor="ctr"/>
            <a:lstStyle/>
            <a:p>
              <a:endParaRPr lang="en-US" dirty="0"/>
            </a:p>
          </p:txBody>
        </p:sp>
        <p:sp>
          <p:nvSpPr>
            <p:cNvPr id="4188" name="Freeform 138"/>
            <p:cNvSpPr>
              <a:spLocks/>
            </p:cNvSpPr>
            <p:nvPr/>
          </p:nvSpPr>
          <p:spPr bwMode="auto">
            <a:xfrm>
              <a:off x="2376488" y="4433888"/>
              <a:ext cx="33337" cy="65087"/>
            </a:xfrm>
            <a:custGeom>
              <a:avLst/>
              <a:gdLst>
                <a:gd name="T0" fmla="*/ 25210022 w 23"/>
                <a:gd name="T1" fmla="*/ 0 h 47"/>
                <a:gd name="T2" fmla="*/ 0 w 23"/>
                <a:gd name="T3" fmla="*/ 88216420 h 47"/>
                <a:gd name="T4" fmla="*/ 25210022 w 23"/>
                <a:gd name="T5" fmla="*/ 67121315 h 47"/>
                <a:gd name="T6" fmla="*/ 46219572 w 23"/>
                <a:gd name="T7" fmla="*/ 88216420 h 47"/>
                <a:gd name="T8" fmla="*/ 25210022 w 23"/>
                <a:gd name="T9" fmla="*/ 0 h 47"/>
                <a:gd name="T10" fmla="*/ 25210022 w 23"/>
                <a:gd name="T11" fmla="*/ 0 h 47"/>
                <a:gd name="T12" fmla="*/ 0 60000 65536"/>
                <a:gd name="T13" fmla="*/ 0 60000 65536"/>
                <a:gd name="T14" fmla="*/ 0 60000 65536"/>
                <a:gd name="T15" fmla="*/ 0 60000 65536"/>
                <a:gd name="T16" fmla="*/ 0 60000 65536"/>
                <a:gd name="T17" fmla="*/ 0 60000 65536"/>
                <a:gd name="T18" fmla="*/ 0 w 23"/>
                <a:gd name="T19" fmla="*/ 0 h 47"/>
                <a:gd name="T20" fmla="*/ 23 w 23"/>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23" h="47">
                  <a:moveTo>
                    <a:pt x="12" y="0"/>
                  </a:moveTo>
                  <a:lnTo>
                    <a:pt x="0" y="46"/>
                  </a:lnTo>
                  <a:lnTo>
                    <a:pt x="12" y="35"/>
                  </a:lnTo>
                  <a:lnTo>
                    <a:pt x="22" y="46"/>
                  </a:lnTo>
                  <a:lnTo>
                    <a:pt x="12" y="0"/>
                  </a:lnTo>
                </a:path>
              </a:pathLst>
            </a:custGeom>
            <a:solidFill>
              <a:srgbClr val="000000"/>
            </a:solidFill>
            <a:ln w="19050">
              <a:solidFill>
                <a:srgbClr val="000000"/>
              </a:solidFill>
              <a:round/>
              <a:headEnd/>
              <a:tailEnd/>
            </a:ln>
          </p:spPr>
          <p:txBody>
            <a:bodyPr/>
            <a:lstStyle/>
            <a:p>
              <a:endParaRPr lang="en-US" dirty="0"/>
            </a:p>
          </p:txBody>
        </p:sp>
        <p:grpSp>
          <p:nvGrpSpPr>
            <p:cNvPr id="21" name="Group 139"/>
            <p:cNvGrpSpPr>
              <a:grpSpLocks/>
            </p:cNvGrpSpPr>
            <p:nvPr/>
          </p:nvGrpSpPr>
          <p:grpSpPr bwMode="auto">
            <a:xfrm>
              <a:off x="3455988" y="3948113"/>
              <a:ext cx="346075" cy="555625"/>
              <a:chOff x="2395" y="3168"/>
              <a:chExt cx="240" cy="396"/>
            </a:xfrm>
          </p:grpSpPr>
          <p:sp>
            <p:nvSpPr>
              <p:cNvPr id="4214" name="Freeform 140"/>
              <p:cNvSpPr>
                <a:spLocks/>
              </p:cNvSpPr>
              <p:nvPr/>
            </p:nvSpPr>
            <p:spPr bwMode="auto">
              <a:xfrm>
                <a:off x="2395" y="3252"/>
                <a:ext cx="240" cy="245"/>
              </a:xfrm>
              <a:custGeom>
                <a:avLst/>
                <a:gdLst>
                  <a:gd name="T0" fmla="*/ 239 w 240"/>
                  <a:gd name="T1" fmla="*/ 0 h 245"/>
                  <a:gd name="T2" fmla="*/ 239 w 240"/>
                  <a:gd name="T3" fmla="*/ 244 h 245"/>
                  <a:gd name="T4" fmla="*/ 0 w 240"/>
                  <a:gd name="T5" fmla="*/ 244 h 245"/>
                  <a:gd name="T6" fmla="*/ 0 w 240"/>
                  <a:gd name="T7" fmla="*/ 0 h 245"/>
                  <a:gd name="T8" fmla="*/ 239 w 240"/>
                  <a:gd name="T9" fmla="*/ 0 h 245"/>
                  <a:gd name="T10" fmla="*/ 0 60000 65536"/>
                  <a:gd name="T11" fmla="*/ 0 60000 65536"/>
                  <a:gd name="T12" fmla="*/ 0 60000 65536"/>
                  <a:gd name="T13" fmla="*/ 0 60000 65536"/>
                  <a:gd name="T14" fmla="*/ 0 60000 65536"/>
                  <a:gd name="T15" fmla="*/ 0 w 240"/>
                  <a:gd name="T16" fmla="*/ 0 h 245"/>
                  <a:gd name="T17" fmla="*/ 240 w 240"/>
                  <a:gd name="T18" fmla="*/ 245 h 245"/>
                </a:gdLst>
                <a:ahLst/>
                <a:cxnLst>
                  <a:cxn ang="T10">
                    <a:pos x="T0" y="T1"/>
                  </a:cxn>
                  <a:cxn ang="T11">
                    <a:pos x="T2" y="T3"/>
                  </a:cxn>
                  <a:cxn ang="T12">
                    <a:pos x="T4" y="T5"/>
                  </a:cxn>
                  <a:cxn ang="T13">
                    <a:pos x="T6" y="T7"/>
                  </a:cxn>
                  <a:cxn ang="T14">
                    <a:pos x="T8" y="T9"/>
                  </a:cxn>
                </a:cxnLst>
                <a:rect l="T15" t="T16" r="T17" b="T18"/>
                <a:pathLst>
                  <a:path w="240" h="245">
                    <a:moveTo>
                      <a:pt x="239" y="0"/>
                    </a:moveTo>
                    <a:lnTo>
                      <a:pt x="239" y="244"/>
                    </a:lnTo>
                    <a:lnTo>
                      <a:pt x="0" y="244"/>
                    </a:lnTo>
                    <a:lnTo>
                      <a:pt x="0" y="0"/>
                    </a:lnTo>
                    <a:lnTo>
                      <a:pt x="239" y="0"/>
                    </a:lnTo>
                  </a:path>
                </a:pathLst>
              </a:custGeom>
              <a:noFill/>
              <a:ln w="19050">
                <a:solidFill>
                  <a:srgbClr val="000000"/>
                </a:solidFill>
                <a:round/>
                <a:headEnd/>
                <a:tailEnd/>
              </a:ln>
            </p:spPr>
            <p:txBody>
              <a:bodyPr/>
              <a:lstStyle/>
              <a:p>
                <a:endParaRPr lang="en-US" dirty="0"/>
              </a:p>
            </p:txBody>
          </p:sp>
          <p:sp>
            <p:nvSpPr>
              <p:cNvPr id="4215" name="Line 141"/>
              <p:cNvSpPr>
                <a:spLocks noChangeShapeType="1"/>
              </p:cNvSpPr>
              <p:nvPr/>
            </p:nvSpPr>
            <p:spPr bwMode="auto">
              <a:xfrm flipV="1">
                <a:off x="2480" y="3203"/>
                <a:ext cx="86" cy="361"/>
              </a:xfrm>
              <a:prstGeom prst="line">
                <a:avLst/>
              </a:prstGeom>
              <a:noFill/>
              <a:ln w="19050">
                <a:solidFill>
                  <a:srgbClr val="000000"/>
                </a:solidFill>
                <a:round/>
                <a:headEnd/>
                <a:tailEnd/>
              </a:ln>
            </p:spPr>
            <p:txBody>
              <a:bodyPr wrap="none" anchor="ctr"/>
              <a:lstStyle/>
              <a:p>
                <a:endParaRPr lang="en-US" dirty="0"/>
              </a:p>
            </p:txBody>
          </p:sp>
          <p:sp>
            <p:nvSpPr>
              <p:cNvPr id="4216" name="Freeform 142"/>
              <p:cNvSpPr>
                <a:spLocks/>
              </p:cNvSpPr>
              <p:nvPr/>
            </p:nvSpPr>
            <p:spPr bwMode="auto">
              <a:xfrm>
                <a:off x="2552" y="3168"/>
                <a:ext cx="23" cy="49"/>
              </a:xfrm>
              <a:custGeom>
                <a:avLst/>
                <a:gdLst>
                  <a:gd name="T0" fmla="*/ 22 w 23"/>
                  <a:gd name="T1" fmla="*/ 0 h 49"/>
                  <a:gd name="T2" fmla="*/ 0 w 23"/>
                  <a:gd name="T3" fmla="*/ 43 h 49"/>
                  <a:gd name="T4" fmla="*/ 14 w 23"/>
                  <a:gd name="T5" fmla="*/ 35 h 49"/>
                  <a:gd name="T6" fmla="*/ 22 w 23"/>
                  <a:gd name="T7" fmla="*/ 48 h 49"/>
                  <a:gd name="T8" fmla="*/ 22 w 23"/>
                  <a:gd name="T9" fmla="*/ 0 h 49"/>
                  <a:gd name="T10" fmla="*/ 22 w 23"/>
                  <a:gd name="T11" fmla="*/ 0 h 49"/>
                  <a:gd name="T12" fmla="*/ 0 60000 65536"/>
                  <a:gd name="T13" fmla="*/ 0 60000 65536"/>
                  <a:gd name="T14" fmla="*/ 0 60000 65536"/>
                  <a:gd name="T15" fmla="*/ 0 60000 65536"/>
                  <a:gd name="T16" fmla="*/ 0 60000 65536"/>
                  <a:gd name="T17" fmla="*/ 0 60000 65536"/>
                  <a:gd name="T18" fmla="*/ 0 w 23"/>
                  <a:gd name="T19" fmla="*/ 0 h 49"/>
                  <a:gd name="T20" fmla="*/ 23 w 23"/>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23" h="49">
                    <a:moveTo>
                      <a:pt x="22" y="0"/>
                    </a:moveTo>
                    <a:lnTo>
                      <a:pt x="0" y="43"/>
                    </a:lnTo>
                    <a:lnTo>
                      <a:pt x="14" y="35"/>
                    </a:lnTo>
                    <a:lnTo>
                      <a:pt x="22" y="48"/>
                    </a:lnTo>
                    <a:lnTo>
                      <a:pt x="22" y="0"/>
                    </a:lnTo>
                  </a:path>
                </a:pathLst>
              </a:custGeom>
              <a:solidFill>
                <a:srgbClr val="000000"/>
              </a:solidFill>
              <a:ln w="19050">
                <a:solidFill>
                  <a:srgbClr val="000000"/>
                </a:solidFill>
                <a:round/>
                <a:headEnd/>
                <a:tailEnd/>
              </a:ln>
            </p:spPr>
            <p:txBody>
              <a:bodyPr/>
              <a:lstStyle/>
              <a:p>
                <a:endParaRPr lang="en-US" dirty="0"/>
              </a:p>
            </p:txBody>
          </p:sp>
        </p:grpSp>
        <p:sp>
          <p:nvSpPr>
            <p:cNvPr id="4190" name="Freeform 143"/>
            <p:cNvSpPr>
              <a:spLocks/>
            </p:cNvSpPr>
            <p:nvPr/>
          </p:nvSpPr>
          <p:spPr bwMode="auto">
            <a:xfrm>
              <a:off x="3387725" y="4244975"/>
              <a:ext cx="69850" cy="34925"/>
            </a:xfrm>
            <a:custGeom>
              <a:avLst/>
              <a:gdLst>
                <a:gd name="T0" fmla="*/ 97539124 w 49"/>
                <a:gd name="T1" fmla="*/ 23293518 h 24"/>
                <a:gd name="T2" fmla="*/ 0 w 49"/>
                <a:gd name="T3" fmla="*/ 0 h 24"/>
                <a:gd name="T4" fmla="*/ 22353424 w 49"/>
                <a:gd name="T5" fmla="*/ 23293518 h 24"/>
                <a:gd name="T6" fmla="*/ 0 w 49"/>
                <a:gd name="T7" fmla="*/ 48705830 h 24"/>
                <a:gd name="T8" fmla="*/ 97539124 w 49"/>
                <a:gd name="T9" fmla="*/ 23293518 h 24"/>
                <a:gd name="T10" fmla="*/ 97539124 w 49"/>
                <a:gd name="T11" fmla="*/ 23293518 h 24"/>
                <a:gd name="T12" fmla="*/ 0 60000 65536"/>
                <a:gd name="T13" fmla="*/ 0 60000 65536"/>
                <a:gd name="T14" fmla="*/ 0 60000 65536"/>
                <a:gd name="T15" fmla="*/ 0 60000 65536"/>
                <a:gd name="T16" fmla="*/ 0 60000 65536"/>
                <a:gd name="T17" fmla="*/ 0 60000 65536"/>
                <a:gd name="T18" fmla="*/ 0 w 49"/>
                <a:gd name="T19" fmla="*/ 0 h 24"/>
                <a:gd name="T20" fmla="*/ 49 w 49"/>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49" h="24">
                  <a:moveTo>
                    <a:pt x="48" y="11"/>
                  </a:moveTo>
                  <a:lnTo>
                    <a:pt x="0" y="0"/>
                  </a:lnTo>
                  <a:lnTo>
                    <a:pt x="11" y="11"/>
                  </a:lnTo>
                  <a:lnTo>
                    <a:pt x="0" y="23"/>
                  </a:lnTo>
                  <a:lnTo>
                    <a:pt x="48" y="11"/>
                  </a:lnTo>
                </a:path>
              </a:pathLst>
            </a:custGeom>
            <a:solidFill>
              <a:srgbClr val="000000"/>
            </a:solidFill>
            <a:ln w="19050">
              <a:solidFill>
                <a:srgbClr val="000000"/>
              </a:solidFill>
              <a:round/>
              <a:headEnd/>
              <a:tailEnd/>
            </a:ln>
          </p:spPr>
          <p:txBody>
            <a:bodyPr/>
            <a:lstStyle/>
            <a:p>
              <a:endParaRPr lang="en-US" dirty="0"/>
            </a:p>
          </p:txBody>
        </p:sp>
        <p:grpSp>
          <p:nvGrpSpPr>
            <p:cNvPr id="22" name="Group 144"/>
            <p:cNvGrpSpPr>
              <a:grpSpLocks/>
            </p:cNvGrpSpPr>
            <p:nvPr/>
          </p:nvGrpSpPr>
          <p:grpSpPr bwMode="auto">
            <a:xfrm>
              <a:off x="2709863" y="3946525"/>
              <a:ext cx="369887" cy="552450"/>
              <a:chOff x="1878" y="3166"/>
              <a:chExt cx="256" cy="395"/>
            </a:xfrm>
          </p:grpSpPr>
          <p:grpSp>
            <p:nvGrpSpPr>
              <p:cNvPr id="23" name="Group 145"/>
              <p:cNvGrpSpPr>
                <a:grpSpLocks/>
              </p:cNvGrpSpPr>
              <p:nvPr/>
            </p:nvGrpSpPr>
            <p:grpSpPr bwMode="auto">
              <a:xfrm>
                <a:off x="1878" y="3201"/>
                <a:ext cx="256" cy="360"/>
                <a:chOff x="1878" y="3201"/>
                <a:chExt cx="256" cy="360"/>
              </a:xfrm>
            </p:grpSpPr>
            <p:sp>
              <p:nvSpPr>
                <p:cNvPr id="4212" name="Freeform 146"/>
                <p:cNvSpPr>
                  <a:spLocks/>
                </p:cNvSpPr>
                <p:nvPr/>
              </p:nvSpPr>
              <p:spPr bwMode="auto">
                <a:xfrm>
                  <a:off x="1878" y="3252"/>
                  <a:ext cx="256" cy="263"/>
                </a:xfrm>
                <a:custGeom>
                  <a:avLst/>
                  <a:gdLst>
                    <a:gd name="T0" fmla="*/ 0 w 256"/>
                    <a:gd name="T1" fmla="*/ 0 h 263"/>
                    <a:gd name="T2" fmla="*/ 0 w 256"/>
                    <a:gd name="T3" fmla="*/ 262 h 263"/>
                    <a:gd name="T4" fmla="*/ 255 w 256"/>
                    <a:gd name="T5" fmla="*/ 131 h 263"/>
                    <a:gd name="T6" fmla="*/ 0 w 256"/>
                    <a:gd name="T7" fmla="*/ 0 h 263"/>
                    <a:gd name="T8" fmla="*/ 0 60000 65536"/>
                    <a:gd name="T9" fmla="*/ 0 60000 65536"/>
                    <a:gd name="T10" fmla="*/ 0 60000 65536"/>
                    <a:gd name="T11" fmla="*/ 0 60000 65536"/>
                    <a:gd name="T12" fmla="*/ 0 w 256"/>
                    <a:gd name="T13" fmla="*/ 0 h 263"/>
                    <a:gd name="T14" fmla="*/ 256 w 256"/>
                    <a:gd name="T15" fmla="*/ 263 h 263"/>
                  </a:gdLst>
                  <a:ahLst/>
                  <a:cxnLst>
                    <a:cxn ang="T8">
                      <a:pos x="T0" y="T1"/>
                    </a:cxn>
                    <a:cxn ang="T9">
                      <a:pos x="T2" y="T3"/>
                    </a:cxn>
                    <a:cxn ang="T10">
                      <a:pos x="T4" y="T5"/>
                    </a:cxn>
                    <a:cxn ang="T11">
                      <a:pos x="T6" y="T7"/>
                    </a:cxn>
                  </a:cxnLst>
                  <a:rect l="T12" t="T13" r="T14" b="T15"/>
                  <a:pathLst>
                    <a:path w="256" h="263">
                      <a:moveTo>
                        <a:pt x="0" y="0"/>
                      </a:moveTo>
                      <a:lnTo>
                        <a:pt x="0" y="262"/>
                      </a:lnTo>
                      <a:lnTo>
                        <a:pt x="255" y="131"/>
                      </a:lnTo>
                      <a:lnTo>
                        <a:pt x="0" y="0"/>
                      </a:lnTo>
                    </a:path>
                  </a:pathLst>
                </a:custGeom>
                <a:noFill/>
                <a:ln w="31750">
                  <a:solidFill>
                    <a:schemeClr val="tx2"/>
                  </a:solidFill>
                  <a:round/>
                  <a:headEnd/>
                  <a:tailEnd/>
                </a:ln>
              </p:spPr>
              <p:txBody>
                <a:bodyPr/>
                <a:lstStyle/>
                <a:p>
                  <a:endParaRPr lang="en-US" dirty="0"/>
                </a:p>
              </p:txBody>
            </p:sp>
            <p:sp>
              <p:nvSpPr>
                <p:cNvPr id="4213" name="Line 147"/>
                <p:cNvSpPr>
                  <a:spLocks noChangeShapeType="1"/>
                </p:cNvSpPr>
                <p:nvPr/>
              </p:nvSpPr>
              <p:spPr bwMode="auto">
                <a:xfrm flipV="1">
                  <a:off x="1932" y="3201"/>
                  <a:ext cx="85" cy="360"/>
                </a:xfrm>
                <a:prstGeom prst="line">
                  <a:avLst/>
                </a:prstGeom>
                <a:noFill/>
                <a:ln w="31750">
                  <a:solidFill>
                    <a:schemeClr val="tx2"/>
                  </a:solidFill>
                  <a:round/>
                  <a:headEnd/>
                  <a:tailEnd/>
                </a:ln>
              </p:spPr>
              <p:txBody>
                <a:bodyPr wrap="none" anchor="ctr"/>
                <a:lstStyle/>
                <a:p>
                  <a:endParaRPr lang="en-US" dirty="0"/>
                </a:p>
              </p:txBody>
            </p:sp>
          </p:grpSp>
          <p:sp>
            <p:nvSpPr>
              <p:cNvPr id="4211" name="Freeform 148"/>
              <p:cNvSpPr>
                <a:spLocks/>
              </p:cNvSpPr>
              <p:nvPr/>
            </p:nvSpPr>
            <p:spPr bwMode="auto">
              <a:xfrm>
                <a:off x="2003" y="3166"/>
                <a:ext cx="23" cy="50"/>
              </a:xfrm>
              <a:custGeom>
                <a:avLst/>
                <a:gdLst>
                  <a:gd name="T0" fmla="*/ 22 w 23"/>
                  <a:gd name="T1" fmla="*/ 0 h 50"/>
                  <a:gd name="T2" fmla="*/ 0 w 23"/>
                  <a:gd name="T3" fmla="*/ 42 h 50"/>
                  <a:gd name="T4" fmla="*/ 14 w 23"/>
                  <a:gd name="T5" fmla="*/ 35 h 50"/>
                  <a:gd name="T6" fmla="*/ 22 w 23"/>
                  <a:gd name="T7" fmla="*/ 49 h 50"/>
                  <a:gd name="T8" fmla="*/ 22 w 23"/>
                  <a:gd name="T9" fmla="*/ 0 h 50"/>
                  <a:gd name="T10" fmla="*/ 22 w 23"/>
                  <a:gd name="T11" fmla="*/ 0 h 50"/>
                  <a:gd name="T12" fmla="*/ 0 60000 65536"/>
                  <a:gd name="T13" fmla="*/ 0 60000 65536"/>
                  <a:gd name="T14" fmla="*/ 0 60000 65536"/>
                  <a:gd name="T15" fmla="*/ 0 60000 65536"/>
                  <a:gd name="T16" fmla="*/ 0 60000 65536"/>
                  <a:gd name="T17" fmla="*/ 0 60000 65536"/>
                  <a:gd name="T18" fmla="*/ 0 w 23"/>
                  <a:gd name="T19" fmla="*/ 0 h 50"/>
                  <a:gd name="T20" fmla="*/ 23 w 23"/>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3" h="50">
                    <a:moveTo>
                      <a:pt x="22" y="0"/>
                    </a:moveTo>
                    <a:lnTo>
                      <a:pt x="0" y="42"/>
                    </a:lnTo>
                    <a:lnTo>
                      <a:pt x="14" y="35"/>
                    </a:lnTo>
                    <a:lnTo>
                      <a:pt x="22" y="49"/>
                    </a:lnTo>
                    <a:lnTo>
                      <a:pt x="22" y="0"/>
                    </a:lnTo>
                  </a:path>
                </a:pathLst>
              </a:custGeom>
              <a:solidFill>
                <a:srgbClr val="0000FF"/>
              </a:solidFill>
              <a:ln w="31750">
                <a:solidFill>
                  <a:schemeClr val="tx2"/>
                </a:solidFill>
                <a:round/>
                <a:headEnd/>
                <a:tailEnd/>
              </a:ln>
            </p:spPr>
            <p:txBody>
              <a:bodyPr/>
              <a:lstStyle/>
              <a:p>
                <a:endParaRPr lang="en-US" dirty="0"/>
              </a:p>
            </p:txBody>
          </p:sp>
        </p:grpSp>
        <p:sp>
          <p:nvSpPr>
            <p:cNvPr id="4192" name="Text Box 149"/>
            <p:cNvSpPr txBox="1">
              <a:spLocks noChangeArrowheads="1"/>
            </p:cNvSpPr>
            <p:nvPr/>
          </p:nvSpPr>
          <p:spPr bwMode="auto">
            <a:xfrm>
              <a:off x="2239963" y="3603625"/>
              <a:ext cx="1504950" cy="515938"/>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b="1" dirty="0">
                  <a:solidFill>
                    <a:schemeClr val="tx2"/>
                  </a:solidFill>
                  <a:latin typeface="Agilent TT Cond" pitchFamily="34" charset="0"/>
                </a:rPr>
                <a:t>IF GAIN</a:t>
              </a:r>
              <a:endParaRPr lang="en-US" sz="2200" dirty="0">
                <a:solidFill>
                  <a:schemeClr val="tx2"/>
                </a:solidFill>
                <a:latin typeface="Agilent TT Cond" pitchFamily="34" charset="0"/>
              </a:endParaRPr>
            </a:p>
          </p:txBody>
        </p:sp>
        <p:sp>
          <p:nvSpPr>
            <p:cNvPr id="4193" name="Text Box 150"/>
            <p:cNvSpPr txBox="1">
              <a:spLocks noChangeArrowheads="1"/>
            </p:cNvSpPr>
            <p:nvPr/>
          </p:nvSpPr>
          <p:spPr bwMode="auto">
            <a:xfrm>
              <a:off x="468313" y="3419475"/>
              <a:ext cx="1735137" cy="514350"/>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b="1" dirty="0">
                  <a:solidFill>
                    <a:schemeClr val="tx2"/>
                  </a:solidFill>
                  <a:latin typeface="Agilent TT Cond" pitchFamily="34" charset="0"/>
                </a:rPr>
                <a:t>RF INPUT ATTENUATOR</a:t>
              </a:r>
              <a:endParaRPr lang="en-US" sz="2200" dirty="0">
                <a:solidFill>
                  <a:schemeClr val="tx2"/>
                </a:solidFill>
                <a:latin typeface="Agilent TT Cond" pitchFamily="34" charset="0"/>
              </a:endParaRPr>
            </a:p>
          </p:txBody>
        </p:sp>
        <p:sp>
          <p:nvSpPr>
            <p:cNvPr id="4194" name="Line 151"/>
            <p:cNvSpPr>
              <a:spLocks noChangeShapeType="1"/>
            </p:cNvSpPr>
            <p:nvPr/>
          </p:nvSpPr>
          <p:spPr bwMode="auto">
            <a:xfrm flipH="1">
              <a:off x="1066800" y="4533900"/>
              <a:ext cx="152400" cy="228600"/>
            </a:xfrm>
            <a:prstGeom prst="line">
              <a:avLst/>
            </a:prstGeom>
            <a:noFill/>
            <a:ln w="25400">
              <a:solidFill>
                <a:schemeClr val="tx2"/>
              </a:solidFill>
              <a:prstDash val="sysDot"/>
              <a:round/>
              <a:headEnd/>
              <a:tailEnd/>
            </a:ln>
          </p:spPr>
          <p:txBody>
            <a:bodyPr lIns="0" tIns="0" rIns="0" bIns="0">
              <a:spAutoFit/>
            </a:bodyPr>
            <a:lstStyle/>
            <a:p>
              <a:endParaRPr lang="en-US" dirty="0"/>
            </a:p>
          </p:txBody>
        </p:sp>
        <p:sp>
          <p:nvSpPr>
            <p:cNvPr id="4195" name="Line 152"/>
            <p:cNvSpPr>
              <a:spLocks noChangeShapeType="1"/>
            </p:cNvSpPr>
            <p:nvPr/>
          </p:nvSpPr>
          <p:spPr bwMode="auto">
            <a:xfrm>
              <a:off x="1066800" y="4762500"/>
              <a:ext cx="1600200" cy="0"/>
            </a:xfrm>
            <a:prstGeom prst="line">
              <a:avLst/>
            </a:prstGeom>
            <a:noFill/>
            <a:ln w="25400">
              <a:solidFill>
                <a:schemeClr val="tx2"/>
              </a:solidFill>
              <a:prstDash val="sysDot"/>
              <a:round/>
              <a:headEnd/>
              <a:tailEnd/>
            </a:ln>
          </p:spPr>
          <p:txBody>
            <a:bodyPr lIns="0" tIns="0" rIns="0" bIns="0">
              <a:spAutoFit/>
            </a:bodyPr>
            <a:lstStyle/>
            <a:p>
              <a:endParaRPr lang="en-US" dirty="0"/>
            </a:p>
          </p:txBody>
        </p:sp>
        <p:sp>
          <p:nvSpPr>
            <p:cNvPr id="4196" name="Line 153"/>
            <p:cNvSpPr>
              <a:spLocks noChangeShapeType="1"/>
            </p:cNvSpPr>
            <p:nvPr/>
          </p:nvSpPr>
          <p:spPr bwMode="auto">
            <a:xfrm flipV="1">
              <a:off x="2667000" y="4533900"/>
              <a:ext cx="152400" cy="228600"/>
            </a:xfrm>
            <a:prstGeom prst="line">
              <a:avLst/>
            </a:prstGeom>
            <a:noFill/>
            <a:ln w="25400">
              <a:solidFill>
                <a:schemeClr val="tx2"/>
              </a:solidFill>
              <a:prstDash val="sysDot"/>
              <a:round/>
              <a:headEnd/>
              <a:tailEnd/>
            </a:ln>
          </p:spPr>
          <p:txBody>
            <a:bodyPr lIns="0" tIns="0" rIns="0" bIns="0">
              <a:spAutoFit/>
            </a:bodyPr>
            <a:lstStyle/>
            <a:p>
              <a:endParaRPr lang="en-US" dirty="0"/>
            </a:p>
          </p:txBody>
        </p:sp>
        <p:grpSp>
          <p:nvGrpSpPr>
            <p:cNvPr id="26" name="Group 161"/>
            <p:cNvGrpSpPr>
              <a:grpSpLocks/>
            </p:cNvGrpSpPr>
            <p:nvPr/>
          </p:nvGrpSpPr>
          <p:grpSpPr bwMode="auto">
            <a:xfrm>
              <a:off x="4772025" y="4410075"/>
              <a:ext cx="369888" cy="592138"/>
              <a:chOff x="2102" y="1247"/>
              <a:chExt cx="282" cy="451"/>
            </a:xfrm>
          </p:grpSpPr>
          <p:grpSp>
            <p:nvGrpSpPr>
              <p:cNvPr id="27" name="Group 162"/>
              <p:cNvGrpSpPr>
                <a:grpSpLocks/>
              </p:cNvGrpSpPr>
              <p:nvPr/>
            </p:nvGrpSpPr>
            <p:grpSpPr bwMode="auto">
              <a:xfrm>
                <a:off x="2112" y="1357"/>
                <a:ext cx="272" cy="273"/>
                <a:chOff x="4404" y="2201"/>
                <a:chExt cx="336" cy="355"/>
              </a:xfrm>
            </p:grpSpPr>
            <p:sp>
              <p:nvSpPr>
                <p:cNvPr id="4202" name="Freeform 163"/>
                <p:cNvSpPr>
                  <a:spLocks/>
                </p:cNvSpPr>
                <p:nvPr/>
              </p:nvSpPr>
              <p:spPr bwMode="auto">
                <a:xfrm>
                  <a:off x="4404" y="2201"/>
                  <a:ext cx="336" cy="355"/>
                </a:xfrm>
                <a:custGeom>
                  <a:avLst/>
                  <a:gdLst>
                    <a:gd name="T0" fmla="*/ 304 w 370"/>
                    <a:gd name="T1" fmla="*/ 0 h 403"/>
                    <a:gd name="T2" fmla="*/ 304 w 370"/>
                    <a:gd name="T3" fmla="*/ 312 h 403"/>
                    <a:gd name="T4" fmla="*/ 0 w 370"/>
                    <a:gd name="T5" fmla="*/ 312 h 403"/>
                    <a:gd name="T6" fmla="*/ 0 w 370"/>
                    <a:gd name="T7" fmla="*/ 0 h 403"/>
                    <a:gd name="T8" fmla="*/ 304 w 370"/>
                    <a:gd name="T9" fmla="*/ 0 h 403"/>
                    <a:gd name="T10" fmla="*/ 0 60000 65536"/>
                    <a:gd name="T11" fmla="*/ 0 60000 65536"/>
                    <a:gd name="T12" fmla="*/ 0 60000 65536"/>
                    <a:gd name="T13" fmla="*/ 0 60000 65536"/>
                    <a:gd name="T14" fmla="*/ 0 60000 65536"/>
                    <a:gd name="T15" fmla="*/ 0 w 370"/>
                    <a:gd name="T16" fmla="*/ 0 h 403"/>
                    <a:gd name="T17" fmla="*/ 370 w 370"/>
                    <a:gd name="T18" fmla="*/ 403 h 403"/>
                  </a:gdLst>
                  <a:ahLst/>
                  <a:cxnLst>
                    <a:cxn ang="T10">
                      <a:pos x="T0" y="T1"/>
                    </a:cxn>
                    <a:cxn ang="T11">
                      <a:pos x="T2" y="T3"/>
                    </a:cxn>
                    <a:cxn ang="T12">
                      <a:pos x="T4" y="T5"/>
                    </a:cxn>
                    <a:cxn ang="T13">
                      <a:pos x="T6" y="T7"/>
                    </a:cxn>
                    <a:cxn ang="T14">
                      <a:pos x="T8" y="T9"/>
                    </a:cxn>
                  </a:cxnLst>
                  <a:rect l="T15" t="T16" r="T17" b="T18"/>
                  <a:pathLst>
                    <a:path w="370" h="403">
                      <a:moveTo>
                        <a:pt x="369" y="0"/>
                      </a:moveTo>
                      <a:lnTo>
                        <a:pt x="369" y="402"/>
                      </a:lnTo>
                      <a:lnTo>
                        <a:pt x="0" y="402"/>
                      </a:lnTo>
                      <a:lnTo>
                        <a:pt x="0" y="0"/>
                      </a:lnTo>
                      <a:lnTo>
                        <a:pt x="369" y="0"/>
                      </a:lnTo>
                    </a:path>
                  </a:pathLst>
                </a:custGeom>
                <a:noFill/>
                <a:ln w="19050">
                  <a:solidFill>
                    <a:schemeClr val="tx1"/>
                  </a:solidFill>
                  <a:round/>
                  <a:headEnd/>
                  <a:tailEnd/>
                </a:ln>
              </p:spPr>
              <p:txBody>
                <a:bodyPr/>
                <a:lstStyle/>
                <a:p>
                  <a:endParaRPr lang="en-US" dirty="0"/>
                </a:p>
              </p:txBody>
            </p:sp>
            <p:sp>
              <p:nvSpPr>
                <p:cNvPr id="4203" name="Line 164"/>
                <p:cNvSpPr>
                  <a:spLocks noChangeShapeType="1"/>
                </p:cNvSpPr>
                <p:nvPr/>
              </p:nvSpPr>
              <p:spPr bwMode="auto">
                <a:xfrm>
                  <a:off x="4436" y="2312"/>
                  <a:ext cx="192" cy="0"/>
                </a:xfrm>
                <a:prstGeom prst="line">
                  <a:avLst/>
                </a:prstGeom>
                <a:noFill/>
                <a:ln w="19050">
                  <a:solidFill>
                    <a:schemeClr val="tx1"/>
                  </a:solidFill>
                  <a:round/>
                  <a:headEnd/>
                  <a:tailEnd/>
                </a:ln>
              </p:spPr>
              <p:txBody>
                <a:bodyPr lIns="0" tIns="0" rIns="0" bIns="0">
                  <a:spAutoFit/>
                </a:bodyPr>
                <a:lstStyle/>
                <a:p>
                  <a:endParaRPr lang="en-US" dirty="0"/>
                </a:p>
              </p:txBody>
            </p:sp>
            <p:sp>
              <p:nvSpPr>
                <p:cNvPr id="4204" name="Line 165"/>
                <p:cNvSpPr>
                  <a:spLocks noChangeShapeType="1"/>
                </p:cNvSpPr>
                <p:nvPr/>
              </p:nvSpPr>
              <p:spPr bwMode="auto">
                <a:xfrm>
                  <a:off x="4624" y="2312"/>
                  <a:ext cx="96" cy="144"/>
                </a:xfrm>
                <a:prstGeom prst="line">
                  <a:avLst/>
                </a:prstGeom>
                <a:noFill/>
                <a:ln w="19050">
                  <a:solidFill>
                    <a:schemeClr val="tx1"/>
                  </a:solidFill>
                  <a:round/>
                  <a:headEnd/>
                  <a:tailEnd/>
                </a:ln>
              </p:spPr>
              <p:txBody>
                <a:bodyPr lIns="0" tIns="0" rIns="0" bIns="0">
                  <a:spAutoFit/>
                </a:bodyPr>
                <a:lstStyle/>
                <a:p>
                  <a:endParaRPr lang="en-US" dirty="0"/>
                </a:p>
              </p:txBody>
            </p:sp>
          </p:grpSp>
          <p:sp>
            <p:nvSpPr>
              <p:cNvPr id="4201" name="Line 166"/>
              <p:cNvSpPr>
                <a:spLocks noChangeShapeType="1"/>
              </p:cNvSpPr>
              <p:nvPr/>
            </p:nvSpPr>
            <p:spPr bwMode="auto">
              <a:xfrm rot="21049061" flipV="1">
                <a:off x="2102" y="1247"/>
                <a:ext cx="281" cy="451"/>
              </a:xfrm>
              <a:prstGeom prst="line">
                <a:avLst/>
              </a:prstGeom>
              <a:noFill/>
              <a:ln w="22225">
                <a:solidFill>
                  <a:schemeClr val="tx1"/>
                </a:solidFill>
                <a:round/>
                <a:headEnd/>
                <a:tailEnd type="triangle" w="med" len="lg"/>
              </a:ln>
            </p:spPr>
            <p:txBody>
              <a:bodyPr lIns="0" tIns="0" rIns="0" bIns="0">
                <a:spAutoFit/>
              </a:bodyPr>
              <a:lstStyle/>
              <a:p>
                <a:endParaRPr lang="en-US" dirty="0"/>
              </a:p>
            </p:txBody>
          </p:sp>
        </p:grpSp>
        <p:sp>
          <p:nvSpPr>
            <p:cNvPr id="4199" name="AutoShape 167"/>
            <p:cNvSpPr>
              <a:spLocks noChangeArrowheads="1"/>
            </p:cNvSpPr>
            <p:nvPr/>
          </p:nvSpPr>
          <p:spPr bwMode="auto">
            <a:xfrm rot="11019133" flipH="1">
              <a:off x="3427413" y="3643313"/>
              <a:ext cx="2438400" cy="303212"/>
            </a:xfrm>
            <a:prstGeom prst="rightArrow">
              <a:avLst>
                <a:gd name="adj1" fmla="val 50000"/>
                <a:gd name="adj2" fmla="val 201047"/>
              </a:avLst>
            </a:prstGeom>
            <a:solidFill>
              <a:srgbClr val="CC00CC">
                <a:alpha val="45882"/>
              </a:srgbClr>
            </a:solidFill>
            <a:ln w="9525">
              <a:noFill/>
              <a:miter lim="800000"/>
              <a:headEnd/>
              <a:tailEnd/>
            </a:ln>
          </p:spPr>
          <p:txBody>
            <a:bodyPr lIns="0" tIns="0" rIns="0" bIns="0" anchor="ctr">
              <a:spAutoFit/>
            </a:bodyPr>
            <a:lstStyle/>
            <a:p>
              <a:endParaRPr lang="en-US" dirty="0"/>
            </a:p>
          </p:txBody>
        </p:sp>
        <p:sp>
          <p:nvSpPr>
            <p:cNvPr id="4166" name="Line 105"/>
            <p:cNvSpPr>
              <a:spLocks noChangeShapeType="1"/>
            </p:cNvSpPr>
            <p:nvPr/>
          </p:nvSpPr>
          <p:spPr bwMode="auto">
            <a:xfrm flipH="1">
              <a:off x="2595563" y="5011738"/>
              <a:ext cx="646112" cy="0"/>
            </a:xfrm>
            <a:prstGeom prst="line">
              <a:avLst/>
            </a:prstGeom>
            <a:noFill/>
            <a:ln w="19050">
              <a:solidFill>
                <a:srgbClr val="000000"/>
              </a:solidFill>
              <a:round/>
              <a:headEnd/>
              <a:tailEnd/>
            </a:ln>
          </p:spPr>
          <p:txBody>
            <a:bodyPr wrap="none" anchor="ctr"/>
            <a:lstStyle/>
            <a:p>
              <a:endParaRPr lang="en-US" dirty="0"/>
            </a:p>
          </p:txBody>
        </p:sp>
      </p:grpSp>
      <p:graphicFrame>
        <p:nvGraphicFramePr>
          <p:cNvPr id="147458" name="Object 85"/>
          <p:cNvGraphicFramePr>
            <a:graphicFrameLocks noChangeAspect="1"/>
          </p:cNvGraphicFramePr>
          <p:nvPr/>
        </p:nvGraphicFramePr>
        <p:xfrm>
          <a:off x="1600200" y="4206766"/>
          <a:ext cx="466725" cy="317500"/>
        </p:xfrm>
        <a:graphic>
          <a:graphicData uri="http://schemas.openxmlformats.org/presentationml/2006/ole">
            <p:oleObj spid="_x0000_s147458" name="VISIO" r:id="rId5" imgW="946440" imgH="644400" progId="">
              <p:embed/>
            </p:oleObj>
          </a:graphicData>
        </a:graphic>
      </p:graphicFrame>
      <p:graphicFrame>
        <p:nvGraphicFramePr>
          <p:cNvPr id="147459" name="Object 85"/>
          <p:cNvGraphicFramePr>
            <a:graphicFrameLocks noChangeAspect="1"/>
          </p:cNvGraphicFramePr>
          <p:nvPr/>
        </p:nvGraphicFramePr>
        <p:xfrm>
          <a:off x="4527332" y="1248102"/>
          <a:ext cx="466726" cy="317500"/>
        </p:xfrm>
        <a:graphic>
          <a:graphicData uri="http://schemas.openxmlformats.org/presentationml/2006/ole">
            <p:oleObj spid="_x0000_s147459" name="VISIO" r:id="rId6" imgW="946440" imgH="644400" progId="">
              <p:embed/>
            </p:oleObj>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44475" y="76200"/>
            <a:ext cx="8213725" cy="946150"/>
          </a:xfrm>
        </p:spPr>
        <p:txBody>
          <a:bodyPr/>
          <a:lstStyle/>
          <a:p>
            <a:r>
              <a:rPr lang="en-US" dirty="0" smtClean="0"/>
              <a:t>Theory of Operation</a:t>
            </a:r>
            <a:br>
              <a:rPr lang="en-US" dirty="0" smtClean="0"/>
            </a:br>
            <a:r>
              <a:rPr lang="en-US" sz="2100" dirty="0" smtClean="0"/>
              <a:t>	How it All Works Together - 3 GHz spectrum analyzer</a:t>
            </a:r>
            <a:endParaRPr lang="en-US" dirty="0" smtClean="0"/>
          </a:p>
        </p:txBody>
      </p:sp>
      <p:sp>
        <p:nvSpPr>
          <p:cNvPr id="26627" name="AutoShape 3"/>
          <p:cNvSpPr>
            <a:spLocks noChangeArrowheads="1"/>
          </p:cNvSpPr>
          <p:nvPr/>
        </p:nvSpPr>
        <p:spPr bwMode="auto">
          <a:xfrm flipV="1">
            <a:off x="152400" y="990600"/>
            <a:ext cx="8856663" cy="4837113"/>
          </a:xfrm>
          <a:prstGeom prst="roundRect">
            <a:avLst>
              <a:gd name="adj" fmla="val 0"/>
            </a:avLst>
          </a:prstGeom>
          <a:solidFill>
            <a:schemeClr val="accent2"/>
          </a:solidFill>
          <a:ln w="19050">
            <a:solidFill>
              <a:schemeClr val="accent2"/>
            </a:solidFill>
            <a:round/>
            <a:headEnd/>
            <a:tailEnd/>
          </a:ln>
        </p:spPr>
        <p:txBody>
          <a:bodyPr wrap="none" anchor="ctr"/>
          <a:lstStyle/>
          <a:p>
            <a:endParaRPr lang="en-US" dirty="0"/>
          </a:p>
        </p:txBody>
      </p:sp>
      <p:sp>
        <p:nvSpPr>
          <p:cNvPr id="26628" name="AutoShape 4"/>
          <p:cNvSpPr>
            <a:spLocks noChangeArrowheads="1"/>
          </p:cNvSpPr>
          <p:nvPr/>
        </p:nvSpPr>
        <p:spPr bwMode="auto">
          <a:xfrm flipV="1">
            <a:off x="152400" y="1066800"/>
            <a:ext cx="8766175" cy="4819650"/>
          </a:xfrm>
          <a:prstGeom prst="roundRect">
            <a:avLst>
              <a:gd name="adj" fmla="val 0"/>
            </a:avLst>
          </a:prstGeom>
          <a:solidFill>
            <a:srgbClr val="FFFFFF"/>
          </a:solidFill>
          <a:ln w="31750">
            <a:solidFill>
              <a:schemeClr val="accent2"/>
            </a:solidFill>
            <a:round/>
            <a:headEnd/>
            <a:tailEnd/>
          </a:ln>
        </p:spPr>
        <p:txBody>
          <a:bodyPr wrap="none" anchor="ctr"/>
          <a:lstStyle/>
          <a:p>
            <a:endParaRPr lang="en-US" dirty="0"/>
          </a:p>
        </p:txBody>
      </p:sp>
      <p:sp>
        <p:nvSpPr>
          <p:cNvPr id="26629" name="Oval 5"/>
          <p:cNvSpPr>
            <a:spLocks noChangeArrowheads="1"/>
          </p:cNvSpPr>
          <p:nvPr/>
        </p:nvSpPr>
        <p:spPr bwMode="auto">
          <a:xfrm>
            <a:off x="1598613" y="2613025"/>
            <a:ext cx="455612" cy="425450"/>
          </a:xfrm>
          <a:prstGeom prst="ellipse">
            <a:avLst/>
          </a:prstGeom>
          <a:noFill/>
          <a:ln w="19050">
            <a:solidFill>
              <a:srgbClr val="000000"/>
            </a:solidFill>
            <a:round/>
            <a:headEnd/>
            <a:tailEnd/>
          </a:ln>
        </p:spPr>
        <p:txBody>
          <a:bodyPr wrap="none" anchor="ctr"/>
          <a:lstStyle/>
          <a:p>
            <a:endParaRPr lang="en-US" dirty="0"/>
          </a:p>
        </p:txBody>
      </p:sp>
      <p:sp>
        <p:nvSpPr>
          <p:cNvPr id="26630" name="Line 6"/>
          <p:cNvSpPr>
            <a:spLocks noChangeShapeType="1"/>
          </p:cNvSpPr>
          <p:nvPr/>
        </p:nvSpPr>
        <p:spPr bwMode="auto">
          <a:xfrm>
            <a:off x="1657350" y="2682875"/>
            <a:ext cx="334963" cy="288925"/>
          </a:xfrm>
          <a:prstGeom prst="line">
            <a:avLst/>
          </a:prstGeom>
          <a:noFill/>
          <a:ln w="19050">
            <a:solidFill>
              <a:srgbClr val="000000"/>
            </a:solidFill>
            <a:round/>
            <a:headEnd/>
            <a:tailEnd/>
          </a:ln>
        </p:spPr>
        <p:txBody>
          <a:bodyPr wrap="none" anchor="ctr"/>
          <a:lstStyle/>
          <a:p>
            <a:endParaRPr lang="en-US" dirty="0"/>
          </a:p>
        </p:txBody>
      </p:sp>
      <p:sp>
        <p:nvSpPr>
          <p:cNvPr id="26631" name="Line 7"/>
          <p:cNvSpPr>
            <a:spLocks noChangeShapeType="1"/>
          </p:cNvSpPr>
          <p:nvPr/>
        </p:nvSpPr>
        <p:spPr bwMode="auto">
          <a:xfrm flipV="1">
            <a:off x="1685925" y="2654300"/>
            <a:ext cx="273050" cy="338138"/>
          </a:xfrm>
          <a:prstGeom prst="line">
            <a:avLst/>
          </a:prstGeom>
          <a:noFill/>
          <a:ln w="19050">
            <a:solidFill>
              <a:srgbClr val="000000"/>
            </a:solidFill>
            <a:round/>
            <a:headEnd/>
            <a:tailEnd/>
          </a:ln>
        </p:spPr>
        <p:txBody>
          <a:bodyPr wrap="none" anchor="ctr"/>
          <a:lstStyle/>
          <a:p>
            <a:endParaRPr lang="en-US" dirty="0"/>
          </a:p>
        </p:txBody>
      </p:sp>
      <p:sp>
        <p:nvSpPr>
          <p:cNvPr id="26632" name="Oval 8"/>
          <p:cNvSpPr>
            <a:spLocks noChangeArrowheads="1"/>
          </p:cNvSpPr>
          <p:nvPr/>
        </p:nvSpPr>
        <p:spPr bwMode="auto">
          <a:xfrm>
            <a:off x="1631950" y="4189413"/>
            <a:ext cx="454025" cy="425450"/>
          </a:xfrm>
          <a:prstGeom prst="ellipse">
            <a:avLst/>
          </a:prstGeom>
          <a:noFill/>
          <a:ln w="19050">
            <a:solidFill>
              <a:srgbClr val="000000"/>
            </a:solidFill>
            <a:round/>
            <a:headEnd/>
            <a:tailEnd/>
          </a:ln>
        </p:spPr>
        <p:txBody>
          <a:bodyPr wrap="none" anchor="ctr"/>
          <a:lstStyle/>
          <a:p>
            <a:endParaRPr lang="en-US" dirty="0"/>
          </a:p>
        </p:txBody>
      </p:sp>
      <p:sp>
        <p:nvSpPr>
          <p:cNvPr id="26633" name="AutoShape 9"/>
          <p:cNvSpPr>
            <a:spLocks noChangeArrowheads="1"/>
          </p:cNvSpPr>
          <p:nvPr/>
        </p:nvSpPr>
        <p:spPr bwMode="auto">
          <a:xfrm flipV="1">
            <a:off x="5580063" y="2338388"/>
            <a:ext cx="1023937" cy="1014412"/>
          </a:xfrm>
          <a:prstGeom prst="roundRect">
            <a:avLst>
              <a:gd name="adj" fmla="val 0"/>
            </a:avLst>
          </a:prstGeom>
          <a:noFill/>
          <a:ln w="19050">
            <a:solidFill>
              <a:srgbClr val="000000"/>
            </a:solidFill>
            <a:round/>
            <a:headEnd/>
            <a:tailEnd/>
          </a:ln>
        </p:spPr>
        <p:txBody>
          <a:bodyPr wrap="none" anchor="ctr"/>
          <a:lstStyle/>
          <a:p>
            <a:endParaRPr lang="en-US" dirty="0"/>
          </a:p>
        </p:txBody>
      </p:sp>
      <p:sp>
        <p:nvSpPr>
          <p:cNvPr id="26634" name="AutoShape 10"/>
          <p:cNvSpPr>
            <a:spLocks noChangeArrowheads="1"/>
          </p:cNvSpPr>
          <p:nvPr/>
        </p:nvSpPr>
        <p:spPr bwMode="auto">
          <a:xfrm flipV="1">
            <a:off x="6361113" y="3652838"/>
            <a:ext cx="2436812" cy="1590675"/>
          </a:xfrm>
          <a:prstGeom prst="roundRect">
            <a:avLst>
              <a:gd name="adj" fmla="val 0"/>
            </a:avLst>
          </a:prstGeom>
          <a:noFill/>
          <a:ln w="19050">
            <a:solidFill>
              <a:srgbClr val="000000"/>
            </a:solidFill>
            <a:round/>
            <a:headEnd/>
            <a:tailEnd/>
          </a:ln>
        </p:spPr>
        <p:txBody>
          <a:bodyPr wrap="none" anchor="ctr"/>
          <a:lstStyle/>
          <a:p>
            <a:endParaRPr lang="en-US" dirty="0"/>
          </a:p>
        </p:txBody>
      </p:sp>
      <p:sp>
        <p:nvSpPr>
          <p:cNvPr id="26635" name="AutoShape 11"/>
          <p:cNvSpPr>
            <a:spLocks noChangeArrowheads="1"/>
          </p:cNvSpPr>
          <p:nvPr/>
        </p:nvSpPr>
        <p:spPr bwMode="auto">
          <a:xfrm flipV="1">
            <a:off x="3062288" y="3937000"/>
            <a:ext cx="1300162" cy="946150"/>
          </a:xfrm>
          <a:prstGeom prst="roundRect">
            <a:avLst>
              <a:gd name="adj" fmla="val 0"/>
            </a:avLst>
          </a:prstGeom>
          <a:noFill/>
          <a:ln w="19050">
            <a:solidFill>
              <a:srgbClr val="000000"/>
            </a:solidFill>
            <a:round/>
            <a:headEnd/>
            <a:tailEnd/>
          </a:ln>
        </p:spPr>
        <p:txBody>
          <a:bodyPr wrap="none" anchor="ctr"/>
          <a:lstStyle/>
          <a:p>
            <a:endParaRPr lang="en-US" dirty="0"/>
          </a:p>
        </p:txBody>
      </p:sp>
      <p:sp>
        <p:nvSpPr>
          <p:cNvPr id="26636" name="Line 12"/>
          <p:cNvSpPr>
            <a:spLocks noChangeShapeType="1"/>
          </p:cNvSpPr>
          <p:nvPr/>
        </p:nvSpPr>
        <p:spPr bwMode="auto">
          <a:xfrm flipH="1">
            <a:off x="4344988" y="4394200"/>
            <a:ext cx="2016125" cy="0"/>
          </a:xfrm>
          <a:prstGeom prst="line">
            <a:avLst/>
          </a:prstGeom>
          <a:noFill/>
          <a:ln w="19050">
            <a:solidFill>
              <a:srgbClr val="000000"/>
            </a:solidFill>
            <a:round/>
            <a:headEnd/>
            <a:tailEnd/>
          </a:ln>
        </p:spPr>
        <p:txBody>
          <a:bodyPr wrap="none" anchor="ctr"/>
          <a:lstStyle/>
          <a:p>
            <a:endParaRPr lang="en-US" dirty="0"/>
          </a:p>
        </p:txBody>
      </p:sp>
      <p:sp>
        <p:nvSpPr>
          <p:cNvPr id="26637" name="Line 13"/>
          <p:cNvSpPr>
            <a:spLocks noChangeShapeType="1"/>
          </p:cNvSpPr>
          <p:nvPr/>
        </p:nvSpPr>
        <p:spPr bwMode="auto">
          <a:xfrm flipH="1">
            <a:off x="2070100" y="4360863"/>
            <a:ext cx="992188" cy="0"/>
          </a:xfrm>
          <a:prstGeom prst="line">
            <a:avLst/>
          </a:prstGeom>
          <a:noFill/>
          <a:ln w="19050">
            <a:solidFill>
              <a:srgbClr val="000000"/>
            </a:solidFill>
            <a:round/>
            <a:headEnd/>
            <a:tailEnd/>
          </a:ln>
        </p:spPr>
        <p:txBody>
          <a:bodyPr wrap="none" anchor="ctr"/>
          <a:lstStyle/>
          <a:p>
            <a:endParaRPr lang="en-US" dirty="0"/>
          </a:p>
        </p:txBody>
      </p:sp>
      <p:sp>
        <p:nvSpPr>
          <p:cNvPr id="26638" name="Line 14"/>
          <p:cNvSpPr>
            <a:spLocks noChangeShapeType="1"/>
          </p:cNvSpPr>
          <p:nvPr/>
        </p:nvSpPr>
        <p:spPr bwMode="auto">
          <a:xfrm>
            <a:off x="2038350" y="2817813"/>
            <a:ext cx="3541713" cy="0"/>
          </a:xfrm>
          <a:prstGeom prst="line">
            <a:avLst/>
          </a:prstGeom>
          <a:noFill/>
          <a:ln w="19050">
            <a:solidFill>
              <a:srgbClr val="000000"/>
            </a:solidFill>
            <a:round/>
            <a:headEnd/>
            <a:tailEnd/>
          </a:ln>
        </p:spPr>
        <p:txBody>
          <a:bodyPr wrap="none" anchor="ctr"/>
          <a:lstStyle/>
          <a:p>
            <a:endParaRPr lang="en-US" dirty="0"/>
          </a:p>
        </p:txBody>
      </p:sp>
      <p:sp>
        <p:nvSpPr>
          <p:cNvPr id="26639" name="Freeform 15"/>
          <p:cNvSpPr>
            <a:spLocks/>
          </p:cNvSpPr>
          <p:nvPr/>
        </p:nvSpPr>
        <p:spPr bwMode="auto">
          <a:xfrm>
            <a:off x="7254875" y="2681288"/>
            <a:ext cx="342900" cy="300037"/>
          </a:xfrm>
          <a:custGeom>
            <a:avLst/>
            <a:gdLst>
              <a:gd name="T0" fmla="*/ 0 w 238"/>
              <a:gd name="T1" fmla="*/ 0 h 215"/>
              <a:gd name="T2" fmla="*/ 0 w 238"/>
              <a:gd name="T3" fmla="*/ 416759822 h 215"/>
              <a:gd name="T4" fmla="*/ 491959260 w 238"/>
              <a:gd name="T5" fmla="*/ 175273236 h 215"/>
              <a:gd name="T6" fmla="*/ 0 w 238"/>
              <a:gd name="T7" fmla="*/ 0 h 215"/>
              <a:gd name="T8" fmla="*/ 0 w 238"/>
              <a:gd name="T9" fmla="*/ 0 h 215"/>
              <a:gd name="T10" fmla="*/ 0 60000 65536"/>
              <a:gd name="T11" fmla="*/ 0 60000 65536"/>
              <a:gd name="T12" fmla="*/ 0 60000 65536"/>
              <a:gd name="T13" fmla="*/ 0 60000 65536"/>
              <a:gd name="T14" fmla="*/ 0 60000 65536"/>
              <a:gd name="T15" fmla="*/ 0 w 238"/>
              <a:gd name="T16" fmla="*/ 0 h 215"/>
              <a:gd name="T17" fmla="*/ 238 w 238"/>
              <a:gd name="T18" fmla="*/ 215 h 215"/>
            </a:gdLst>
            <a:ahLst/>
            <a:cxnLst>
              <a:cxn ang="T10">
                <a:pos x="T0" y="T1"/>
              </a:cxn>
              <a:cxn ang="T11">
                <a:pos x="T2" y="T3"/>
              </a:cxn>
              <a:cxn ang="T12">
                <a:pos x="T4" y="T5"/>
              </a:cxn>
              <a:cxn ang="T13">
                <a:pos x="T6" y="T7"/>
              </a:cxn>
              <a:cxn ang="T14">
                <a:pos x="T8" y="T9"/>
              </a:cxn>
            </a:cxnLst>
            <a:rect l="T15" t="T16" r="T17" b="T18"/>
            <a:pathLst>
              <a:path w="238" h="215">
                <a:moveTo>
                  <a:pt x="0" y="0"/>
                </a:moveTo>
                <a:lnTo>
                  <a:pt x="0" y="214"/>
                </a:lnTo>
                <a:lnTo>
                  <a:pt x="237" y="90"/>
                </a:lnTo>
                <a:lnTo>
                  <a:pt x="0" y="0"/>
                </a:lnTo>
              </a:path>
            </a:pathLst>
          </a:custGeom>
          <a:noFill/>
          <a:ln w="19050">
            <a:solidFill>
              <a:srgbClr val="000000"/>
            </a:solidFill>
            <a:round/>
            <a:headEnd/>
            <a:tailEnd/>
          </a:ln>
        </p:spPr>
        <p:txBody>
          <a:bodyPr/>
          <a:lstStyle/>
          <a:p>
            <a:endParaRPr lang="en-US" dirty="0"/>
          </a:p>
        </p:txBody>
      </p:sp>
      <p:sp>
        <p:nvSpPr>
          <p:cNvPr id="26640" name="Line 16"/>
          <p:cNvSpPr>
            <a:spLocks noChangeShapeType="1"/>
          </p:cNvSpPr>
          <p:nvPr/>
        </p:nvSpPr>
        <p:spPr bwMode="auto">
          <a:xfrm>
            <a:off x="7596188" y="2635250"/>
            <a:ext cx="0" cy="379413"/>
          </a:xfrm>
          <a:prstGeom prst="line">
            <a:avLst/>
          </a:prstGeom>
          <a:noFill/>
          <a:ln w="19050">
            <a:solidFill>
              <a:srgbClr val="000000"/>
            </a:solidFill>
            <a:round/>
            <a:headEnd/>
            <a:tailEnd/>
          </a:ln>
        </p:spPr>
        <p:txBody>
          <a:bodyPr wrap="none" anchor="ctr"/>
          <a:lstStyle/>
          <a:p>
            <a:endParaRPr lang="en-US" dirty="0"/>
          </a:p>
        </p:txBody>
      </p:sp>
      <p:sp>
        <p:nvSpPr>
          <p:cNvPr id="26641" name="Line 17"/>
          <p:cNvSpPr>
            <a:spLocks noChangeShapeType="1"/>
          </p:cNvSpPr>
          <p:nvPr/>
        </p:nvSpPr>
        <p:spPr bwMode="auto">
          <a:xfrm>
            <a:off x="7596188" y="2806700"/>
            <a:ext cx="682625" cy="0"/>
          </a:xfrm>
          <a:prstGeom prst="line">
            <a:avLst/>
          </a:prstGeom>
          <a:noFill/>
          <a:ln w="19050">
            <a:solidFill>
              <a:srgbClr val="000000"/>
            </a:solidFill>
            <a:round/>
            <a:headEnd/>
            <a:tailEnd/>
          </a:ln>
        </p:spPr>
        <p:txBody>
          <a:bodyPr wrap="none" anchor="ctr"/>
          <a:lstStyle/>
          <a:p>
            <a:endParaRPr lang="en-US" dirty="0"/>
          </a:p>
        </p:txBody>
      </p:sp>
      <p:sp>
        <p:nvSpPr>
          <p:cNvPr id="26642" name="Line 18"/>
          <p:cNvSpPr>
            <a:spLocks noChangeShapeType="1"/>
          </p:cNvSpPr>
          <p:nvPr/>
        </p:nvSpPr>
        <p:spPr bwMode="auto">
          <a:xfrm>
            <a:off x="8262938" y="2787650"/>
            <a:ext cx="0" cy="868363"/>
          </a:xfrm>
          <a:prstGeom prst="line">
            <a:avLst/>
          </a:prstGeom>
          <a:noFill/>
          <a:ln w="19050">
            <a:solidFill>
              <a:srgbClr val="000000"/>
            </a:solidFill>
            <a:round/>
            <a:headEnd/>
            <a:tailEnd/>
          </a:ln>
        </p:spPr>
        <p:txBody>
          <a:bodyPr wrap="none" anchor="ctr"/>
          <a:lstStyle/>
          <a:p>
            <a:endParaRPr lang="en-US" dirty="0"/>
          </a:p>
        </p:txBody>
      </p:sp>
      <p:sp>
        <p:nvSpPr>
          <p:cNvPr id="26643" name="Line 19"/>
          <p:cNvSpPr>
            <a:spLocks noChangeShapeType="1"/>
          </p:cNvSpPr>
          <p:nvPr/>
        </p:nvSpPr>
        <p:spPr bwMode="auto">
          <a:xfrm flipH="1">
            <a:off x="6602413" y="2806700"/>
            <a:ext cx="642937" cy="0"/>
          </a:xfrm>
          <a:prstGeom prst="line">
            <a:avLst/>
          </a:prstGeom>
          <a:noFill/>
          <a:ln w="19050">
            <a:solidFill>
              <a:srgbClr val="000000"/>
            </a:solidFill>
            <a:round/>
            <a:headEnd/>
            <a:tailEnd/>
          </a:ln>
        </p:spPr>
        <p:txBody>
          <a:bodyPr wrap="none" anchor="ctr"/>
          <a:lstStyle/>
          <a:p>
            <a:endParaRPr lang="en-US" dirty="0"/>
          </a:p>
        </p:txBody>
      </p:sp>
      <p:sp>
        <p:nvSpPr>
          <p:cNvPr id="26644" name="Line 20"/>
          <p:cNvSpPr>
            <a:spLocks noChangeShapeType="1"/>
          </p:cNvSpPr>
          <p:nvPr/>
        </p:nvSpPr>
        <p:spPr bwMode="auto">
          <a:xfrm flipV="1">
            <a:off x="1825625" y="3022600"/>
            <a:ext cx="0" cy="1166813"/>
          </a:xfrm>
          <a:prstGeom prst="line">
            <a:avLst/>
          </a:prstGeom>
          <a:noFill/>
          <a:ln w="19050">
            <a:solidFill>
              <a:srgbClr val="000000"/>
            </a:solidFill>
            <a:round/>
            <a:headEnd/>
            <a:tailEnd type="triangle" w="med" len="med"/>
          </a:ln>
        </p:spPr>
        <p:txBody>
          <a:bodyPr wrap="none" anchor="ctr"/>
          <a:lstStyle/>
          <a:p>
            <a:endParaRPr lang="en-US" dirty="0"/>
          </a:p>
        </p:txBody>
      </p:sp>
      <p:sp>
        <p:nvSpPr>
          <p:cNvPr id="26645" name="Line 21"/>
          <p:cNvSpPr>
            <a:spLocks noChangeShapeType="1"/>
          </p:cNvSpPr>
          <p:nvPr/>
        </p:nvSpPr>
        <p:spPr bwMode="auto">
          <a:xfrm flipH="1">
            <a:off x="995363" y="2817813"/>
            <a:ext cx="609600" cy="0"/>
          </a:xfrm>
          <a:prstGeom prst="line">
            <a:avLst/>
          </a:prstGeom>
          <a:noFill/>
          <a:ln w="19050">
            <a:solidFill>
              <a:srgbClr val="000000"/>
            </a:solidFill>
            <a:round/>
            <a:headEnd/>
            <a:tailEnd/>
          </a:ln>
        </p:spPr>
        <p:txBody>
          <a:bodyPr wrap="none" anchor="ctr"/>
          <a:lstStyle/>
          <a:p>
            <a:endParaRPr lang="en-US" dirty="0"/>
          </a:p>
        </p:txBody>
      </p:sp>
      <p:sp>
        <p:nvSpPr>
          <p:cNvPr id="26646" name="Line 22"/>
          <p:cNvSpPr>
            <a:spLocks noChangeShapeType="1"/>
          </p:cNvSpPr>
          <p:nvPr/>
        </p:nvSpPr>
        <p:spPr bwMode="auto">
          <a:xfrm flipH="1" flipV="1">
            <a:off x="785813" y="2676525"/>
            <a:ext cx="212725" cy="141288"/>
          </a:xfrm>
          <a:prstGeom prst="line">
            <a:avLst/>
          </a:prstGeom>
          <a:noFill/>
          <a:ln w="19050">
            <a:solidFill>
              <a:srgbClr val="000000"/>
            </a:solidFill>
            <a:round/>
            <a:headEnd/>
            <a:tailEnd/>
          </a:ln>
        </p:spPr>
        <p:txBody>
          <a:bodyPr wrap="none" anchor="ctr"/>
          <a:lstStyle/>
          <a:p>
            <a:endParaRPr lang="en-US" dirty="0"/>
          </a:p>
        </p:txBody>
      </p:sp>
      <p:sp>
        <p:nvSpPr>
          <p:cNvPr id="26647" name="Line 23"/>
          <p:cNvSpPr>
            <a:spLocks noChangeShapeType="1"/>
          </p:cNvSpPr>
          <p:nvPr/>
        </p:nvSpPr>
        <p:spPr bwMode="auto">
          <a:xfrm flipH="1">
            <a:off x="785813" y="2824163"/>
            <a:ext cx="212725" cy="142875"/>
          </a:xfrm>
          <a:prstGeom prst="line">
            <a:avLst/>
          </a:prstGeom>
          <a:noFill/>
          <a:ln w="19050">
            <a:solidFill>
              <a:srgbClr val="000000"/>
            </a:solidFill>
            <a:round/>
            <a:headEnd/>
            <a:tailEnd/>
          </a:ln>
        </p:spPr>
        <p:txBody>
          <a:bodyPr wrap="none" anchor="ctr"/>
          <a:lstStyle/>
          <a:p>
            <a:endParaRPr lang="en-US" dirty="0"/>
          </a:p>
        </p:txBody>
      </p:sp>
      <p:sp>
        <p:nvSpPr>
          <p:cNvPr id="26648" name="Line 24"/>
          <p:cNvSpPr>
            <a:spLocks noChangeShapeType="1"/>
          </p:cNvSpPr>
          <p:nvPr/>
        </p:nvSpPr>
        <p:spPr bwMode="auto">
          <a:xfrm>
            <a:off x="6619875" y="3794125"/>
            <a:ext cx="0" cy="1196975"/>
          </a:xfrm>
          <a:prstGeom prst="line">
            <a:avLst/>
          </a:prstGeom>
          <a:noFill/>
          <a:ln w="19050">
            <a:solidFill>
              <a:srgbClr val="000000"/>
            </a:solidFill>
            <a:round/>
            <a:headEnd/>
            <a:tailEnd/>
          </a:ln>
        </p:spPr>
        <p:txBody>
          <a:bodyPr wrap="none" anchor="ctr"/>
          <a:lstStyle/>
          <a:p>
            <a:endParaRPr lang="en-US" dirty="0"/>
          </a:p>
        </p:txBody>
      </p:sp>
      <p:sp>
        <p:nvSpPr>
          <p:cNvPr id="26649" name="Line 25"/>
          <p:cNvSpPr>
            <a:spLocks noChangeShapeType="1"/>
          </p:cNvSpPr>
          <p:nvPr/>
        </p:nvSpPr>
        <p:spPr bwMode="auto">
          <a:xfrm>
            <a:off x="6619875" y="4976813"/>
            <a:ext cx="1968500" cy="0"/>
          </a:xfrm>
          <a:prstGeom prst="line">
            <a:avLst/>
          </a:prstGeom>
          <a:noFill/>
          <a:ln w="19050">
            <a:solidFill>
              <a:srgbClr val="000000"/>
            </a:solidFill>
            <a:round/>
            <a:headEnd/>
            <a:tailEnd/>
          </a:ln>
        </p:spPr>
        <p:txBody>
          <a:bodyPr wrap="none" anchor="ctr"/>
          <a:lstStyle/>
          <a:p>
            <a:endParaRPr lang="en-US" dirty="0"/>
          </a:p>
        </p:txBody>
      </p:sp>
      <p:sp>
        <p:nvSpPr>
          <p:cNvPr id="26650" name="Line 26"/>
          <p:cNvSpPr>
            <a:spLocks noChangeShapeType="1"/>
          </p:cNvSpPr>
          <p:nvPr/>
        </p:nvSpPr>
        <p:spPr bwMode="auto">
          <a:xfrm flipV="1">
            <a:off x="3159125" y="4078288"/>
            <a:ext cx="1055688" cy="661987"/>
          </a:xfrm>
          <a:prstGeom prst="line">
            <a:avLst/>
          </a:prstGeom>
          <a:noFill/>
          <a:ln w="19050">
            <a:solidFill>
              <a:srgbClr val="000000"/>
            </a:solidFill>
            <a:round/>
            <a:headEnd/>
            <a:tailEnd/>
          </a:ln>
        </p:spPr>
        <p:txBody>
          <a:bodyPr wrap="none" anchor="ctr"/>
          <a:lstStyle/>
          <a:p>
            <a:endParaRPr lang="en-US" dirty="0"/>
          </a:p>
        </p:txBody>
      </p:sp>
      <p:sp>
        <p:nvSpPr>
          <p:cNvPr id="26651" name="Line 27"/>
          <p:cNvSpPr>
            <a:spLocks noChangeShapeType="1"/>
          </p:cNvSpPr>
          <p:nvPr/>
        </p:nvSpPr>
        <p:spPr bwMode="auto">
          <a:xfrm flipV="1">
            <a:off x="912813" y="1241425"/>
            <a:ext cx="0" cy="411163"/>
          </a:xfrm>
          <a:prstGeom prst="line">
            <a:avLst/>
          </a:prstGeom>
          <a:noFill/>
          <a:ln w="19050">
            <a:solidFill>
              <a:srgbClr val="00CC00"/>
            </a:solidFill>
            <a:round/>
            <a:headEnd/>
            <a:tailEnd type="triangle" w="med" len="med"/>
          </a:ln>
        </p:spPr>
        <p:txBody>
          <a:bodyPr wrap="none" anchor="ctr"/>
          <a:lstStyle/>
          <a:p>
            <a:endParaRPr lang="en-US" dirty="0"/>
          </a:p>
        </p:txBody>
      </p:sp>
      <p:sp>
        <p:nvSpPr>
          <p:cNvPr id="26652" name="Line 28"/>
          <p:cNvSpPr>
            <a:spLocks noChangeShapeType="1"/>
          </p:cNvSpPr>
          <p:nvPr/>
        </p:nvSpPr>
        <p:spPr bwMode="auto">
          <a:xfrm>
            <a:off x="2200275" y="2400300"/>
            <a:ext cx="3103563" cy="0"/>
          </a:xfrm>
          <a:prstGeom prst="line">
            <a:avLst/>
          </a:prstGeom>
          <a:noFill/>
          <a:ln w="19050">
            <a:solidFill>
              <a:srgbClr val="000000"/>
            </a:solidFill>
            <a:round/>
            <a:headEnd/>
            <a:tailEnd/>
          </a:ln>
        </p:spPr>
        <p:txBody>
          <a:bodyPr wrap="none" anchor="ctr"/>
          <a:lstStyle/>
          <a:p>
            <a:endParaRPr lang="en-US" dirty="0"/>
          </a:p>
        </p:txBody>
      </p:sp>
      <p:sp>
        <p:nvSpPr>
          <p:cNvPr id="26653" name="Freeform 29"/>
          <p:cNvSpPr>
            <a:spLocks/>
          </p:cNvSpPr>
          <p:nvPr/>
        </p:nvSpPr>
        <p:spPr bwMode="auto">
          <a:xfrm>
            <a:off x="1712913" y="4313238"/>
            <a:ext cx="277812" cy="160337"/>
          </a:xfrm>
          <a:custGeom>
            <a:avLst/>
            <a:gdLst>
              <a:gd name="T0" fmla="*/ 0 w 193"/>
              <a:gd name="T1" fmla="*/ 201770084 h 114"/>
              <a:gd name="T2" fmla="*/ 0 w 193"/>
              <a:gd name="T3" fmla="*/ 199792595 h 114"/>
              <a:gd name="T4" fmla="*/ 2071355 w 193"/>
              <a:gd name="T5" fmla="*/ 193858721 h 114"/>
              <a:gd name="T6" fmla="*/ 6215505 w 193"/>
              <a:gd name="T7" fmla="*/ 185945951 h 114"/>
              <a:gd name="T8" fmla="*/ 10359652 w 193"/>
              <a:gd name="T9" fmla="*/ 180010627 h 114"/>
              <a:gd name="T10" fmla="*/ 12432449 w 193"/>
              <a:gd name="T11" fmla="*/ 172097857 h 114"/>
              <a:gd name="T12" fmla="*/ 16576596 w 193"/>
              <a:gd name="T13" fmla="*/ 166163984 h 114"/>
              <a:gd name="T14" fmla="*/ 20719304 w 193"/>
              <a:gd name="T15" fmla="*/ 160230110 h 114"/>
              <a:gd name="T16" fmla="*/ 24863458 w 193"/>
              <a:gd name="T17" fmla="*/ 150338445 h 114"/>
              <a:gd name="T18" fmla="*/ 31080399 w 193"/>
              <a:gd name="T19" fmla="*/ 130557927 h 114"/>
              <a:gd name="T20" fmla="*/ 39367255 w 193"/>
              <a:gd name="T21" fmla="*/ 106819619 h 114"/>
              <a:gd name="T22" fmla="*/ 47655561 w 193"/>
              <a:gd name="T23" fmla="*/ 83082695 h 114"/>
              <a:gd name="T24" fmla="*/ 53871063 w 193"/>
              <a:gd name="T25" fmla="*/ 57365491 h 114"/>
              <a:gd name="T26" fmla="*/ 62159358 w 193"/>
              <a:gd name="T27" fmla="*/ 35606067 h 114"/>
              <a:gd name="T28" fmla="*/ 72519008 w 193"/>
              <a:gd name="T29" fmla="*/ 15825544 h 114"/>
              <a:gd name="T30" fmla="*/ 87024244 w 193"/>
              <a:gd name="T31" fmla="*/ 3956386 h 114"/>
              <a:gd name="T32" fmla="*/ 105670772 w 193"/>
              <a:gd name="T33" fmla="*/ 3956386 h 114"/>
              <a:gd name="T34" fmla="*/ 128462864 w 193"/>
              <a:gd name="T35" fmla="*/ 19781929 h 114"/>
              <a:gd name="T36" fmla="*/ 155399104 w 193"/>
              <a:gd name="T37" fmla="*/ 53410513 h 114"/>
              <a:gd name="T38" fmla="*/ 182335344 w 193"/>
              <a:gd name="T39" fmla="*/ 92972976 h 114"/>
              <a:gd name="T40" fmla="*/ 209270190 w 193"/>
              <a:gd name="T41" fmla="*/ 134514312 h 114"/>
              <a:gd name="T42" fmla="*/ 234135075 w 193"/>
              <a:gd name="T43" fmla="*/ 174076753 h 114"/>
              <a:gd name="T44" fmla="*/ 261069876 w 193"/>
              <a:gd name="T45" fmla="*/ 207705364 h 114"/>
              <a:gd name="T46" fmla="*/ 288006116 w 193"/>
              <a:gd name="T47" fmla="*/ 223530903 h 114"/>
              <a:gd name="T48" fmla="*/ 310798208 w 193"/>
              <a:gd name="T49" fmla="*/ 221552007 h 114"/>
              <a:gd name="T50" fmla="*/ 327374799 w 193"/>
              <a:gd name="T51" fmla="*/ 207705364 h 114"/>
              <a:gd name="T52" fmla="*/ 343949950 w 193"/>
              <a:gd name="T53" fmla="*/ 181989523 h 114"/>
              <a:gd name="T54" fmla="*/ 360526540 w 193"/>
              <a:gd name="T55" fmla="*/ 152317340 h 114"/>
              <a:gd name="T56" fmla="*/ 370886190 w 193"/>
              <a:gd name="T57" fmla="*/ 118688773 h 114"/>
              <a:gd name="T58" fmla="*/ 381245929 w 193"/>
              <a:gd name="T59" fmla="*/ 89016569 h 114"/>
              <a:gd name="T60" fmla="*/ 389534225 w 193"/>
              <a:gd name="T61" fmla="*/ 63300771 h 114"/>
              <a:gd name="T62" fmla="*/ 395749726 w 193"/>
              <a:gd name="T63" fmla="*/ 49454128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3"/>
              <a:gd name="T97" fmla="*/ 0 h 114"/>
              <a:gd name="T98" fmla="*/ 193 w 193"/>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3" h="114">
                <a:moveTo>
                  <a:pt x="0" y="102"/>
                </a:moveTo>
                <a:lnTo>
                  <a:pt x="0" y="102"/>
                </a:lnTo>
                <a:lnTo>
                  <a:pt x="0" y="101"/>
                </a:lnTo>
                <a:lnTo>
                  <a:pt x="1" y="99"/>
                </a:lnTo>
                <a:lnTo>
                  <a:pt x="1" y="98"/>
                </a:lnTo>
                <a:lnTo>
                  <a:pt x="3" y="96"/>
                </a:lnTo>
                <a:lnTo>
                  <a:pt x="3" y="94"/>
                </a:lnTo>
                <a:lnTo>
                  <a:pt x="5" y="92"/>
                </a:lnTo>
                <a:lnTo>
                  <a:pt x="5" y="91"/>
                </a:lnTo>
                <a:lnTo>
                  <a:pt x="6" y="89"/>
                </a:lnTo>
                <a:lnTo>
                  <a:pt x="6" y="87"/>
                </a:lnTo>
                <a:lnTo>
                  <a:pt x="8" y="86"/>
                </a:lnTo>
                <a:lnTo>
                  <a:pt x="8" y="84"/>
                </a:lnTo>
                <a:lnTo>
                  <a:pt x="10" y="82"/>
                </a:lnTo>
                <a:lnTo>
                  <a:pt x="10" y="81"/>
                </a:lnTo>
                <a:lnTo>
                  <a:pt x="12" y="79"/>
                </a:lnTo>
                <a:lnTo>
                  <a:pt x="12" y="76"/>
                </a:lnTo>
                <a:lnTo>
                  <a:pt x="13" y="72"/>
                </a:lnTo>
                <a:lnTo>
                  <a:pt x="15" y="66"/>
                </a:lnTo>
                <a:lnTo>
                  <a:pt x="17" y="60"/>
                </a:lnTo>
                <a:lnTo>
                  <a:pt x="19" y="54"/>
                </a:lnTo>
                <a:lnTo>
                  <a:pt x="21" y="47"/>
                </a:lnTo>
                <a:lnTo>
                  <a:pt x="23" y="42"/>
                </a:lnTo>
                <a:lnTo>
                  <a:pt x="25" y="34"/>
                </a:lnTo>
                <a:lnTo>
                  <a:pt x="26" y="29"/>
                </a:lnTo>
                <a:lnTo>
                  <a:pt x="28" y="22"/>
                </a:lnTo>
                <a:lnTo>
                  <a:pt x="30" y="18"/>
                </a:lnTo>
                <a:lnTo>
                  <a:pt x="33" y="12"/>
                </a:lnTo>
                <a:lnTo>
                  <a:pt x="35" y="8"/>
                </a:lnTo>
                <a:lnTo>
                  <a:pt x="38" y="4"/>
                </a:lnTo>
                <a:lnTo>
                  <a:pt x="42" y="2"/>
                </a:lnTo>
                <a:lnTo>
                  <a:pt x="45" y="0"/>
                </a:lnTo>
                <a:lnTo>
                  <a:pt x="51" y="2"/>
                </a:lnTo>
                <a:lnTo>
                  <a:pt x="56" y="5"/>
                </a:lnTo>
                <a:lnTo>
                  <a:pt x="62" y="10"/>
                </a:lnTo>
                <a:lnTo>
                  <a:pt x="70" y="18"/>
                </a:lnTo>
                <a:lnTo>
                  <a:pt x="75" y="27"/>
                </a:lnTo>
                <a:lnTo>
                  <a:pt x="82" y="36"/>
                </a:lnTo>
                <a:lnTo>
                  <a:pt x="88" y="47"/>
                </a:lnTo>
                <a:lnTo>
                  <a:pt x="95" y="57"/>
                </a:lnTo>
                <a:lnTo>
                  <a:pt x="101" y="68"/>
                </a:lnTo>
                <a:lnTo>
                  <a:pt x="107" y="78"/>
                </a:lnTo>
                <a:lnTo>
                  <a:pt x="113" y="88"/>
                </a:lnTo>
                <a:lnTo>
                  <a:pt x="120" y="97"/>
                </a:lnTo>
                <a:lnTo>
                  <a:pt x="126" y="105"/>
                </a:lnTo>
                <a:lnTo>
                  <a:pt x="133" y="110"/>
                </a:lnTo>
                <a:lnTo>
                  <a:pt x="139" y="113"/>
                </a:lnTo>
                <a:lnTo>
                  <a:pt x="146" y="113"/>
                </a:lnTo>
                <a:lnTo>
                  <a:pt x="150" y="112"/>
                </a:lnTo>
                <a:lnTo>
                  <a:pt x="154" y="109"/>
                </a:lnTo>
                <a:lnTo>
                  <a:pt x="158" y="105"/>
                </a:lnTo>
                <a:lnTo>
                  <a:pt x="162" y="98"/>
                </a:lnTo>
                <a:lnTo>
                  <a:pt x="166" y="92"/>
                </a:lnTo>
                <a:lnTo>
                  <a:pt x="170" y="84"/>
                </a:lnTo>
                <a:lnTo>
                  <a:pt x="174" y="77"/>
                </a:lnTo>
                <a:lnTo>
                  <a:pt x="178" y="67"/>
                </a:lnTo>
                <a:lnTo>
                  <a:pt x="179" y="60"/>
                </a:lnTo>
                <a:lnTo>
                  <a:pt x="182" y="52"/>
                </a:lnTo>
                <a:lnTo>
                  <a:pt x="184" y="45"/>
                </a:lnTo>
                <a:lnTo>
                  <a:pt x="188" y="37"/>
                </a:lnTo>
                <a:lnTo>
                  <a:pt x="188" y="32"/>
                </a:lnTo>
                <a:lnTo>
                  <a:pt x="190" y="28"/>
                </a:lnTo>
                <a:lnTo>
                  <a:pt x="191" y="25"/>
                </a:lnTo>
                <a:lnTo>
                  <a:pt x="192" y="23"/>
                </a:lnTo>
              </a:path>
            </a:pathLst>
          </a:custGeom>
          <a:noFill/>
          <a:ln w="19050">
            <a:solidFill>
              <a:srgbClr val="000000"/>
            </a:solidFill>
            <a:round/>
            <a:headEnd/>
            <a:tailEnd/>
          </a:ln>
        </p:spPr>
        <p:txBody>
          <a:bodyPr/>
          <a:lstStyle/>
          <a:p>
            <a:endParaRPr lang="en-US" dirty="0"/>
          </a:p>
        </p:txBody>
      </p:sp>
      <p:sp>
        <p:nvSpPr>
          <p:cNvPr id="26654" name="Line 30"/>
          <p:cNvSpPr>
            <a:spLocks noChangeShapeType="1"/>
          </p:cNvSpPr>
          <p:nvPr/>
        </p:nvSpPr>
        <p:spPr bwMode="auto">
          <a:xfrm>
            <a:off x="1258888" y="5165725"/>
            <a:ext cx="0" cy="95250"/>
          </a:xfrm>
          <a:prstGeom prst="line">
            <a:avLst/>
          </a:prstGeom>
          <a:noFill/>
          <a:ln w="19050">
            <a:solidFill>
              <a:srgbClr val="000000"/>
            </a:solidFill>
            <a:round/>
            <a:headEnd/>
            <a:tailEnd/>
          </a:ln>
        </p:spPr>
        <p:txBody>
          <a:bodyPr wrap="none" anchor="ctr"/>
          <a:lstStyle/>
          <a:p>
            <a:endParaRPr lang="en-US" dirty="0"/>
          </a:p>
        </p:txBody>
      </p:sp>
      <p:sp>
        <p:nvSpPr>
          <p:cNvPr id="26655" name="Text Box 31"/>
          <p:cNvSpPr txBox="1">
            <a:spLocks noChangeArrowheads="1"/>
          </p:cNvSpPr>
          <p:nvPr/>
        </p:nvSpPr>
        <p:spPr bwMode="auto">
          <a:xfrm>
            <a:off x="1143000" y="5472113"/>
            <a:ext cx="244475" cy="204787"/>
          </a:xfrm>
          <a:prstGeom prst="rect">
            <a:avLst/>
          </a:prstGeom>
          <a:solidFill>
            <a:srgbClr val="CC00CC">
              <a:alpha val="49019"/>
            </a:srgbClr>
          </a:solid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3.6</a:t>
            </a:r>
            <a:endParaRPr lang="en-US" sz="2200" dirty="0">
              <a:latin typeface="Agilent TT Cond" pitchFamily="34" charset="0"/>
            </a:endParaRPr>
          </a:p>
        </p:txBody>
      </p:sp>
      <p:sp>
        <p:nvSpPr>
          <p:cNvPr id="26656" name="Text Box 32"/>
          <p:cNvSpPr txBox="1">
            <a:spLocks noChangeArrowheads="1"/>
          </p:cNvSpPr>
          <p:nvPr/>
        </p:nvSpPr>
        <p:spPr bwMode="auto">
          <a:xfrm>
            <a:off x="2743200" y="5284788"/>
            <a:ext cx="508000" cy="204787"/>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(GHz)</a:t>
            </a:r>
            <a:endParaRPr lang="en-US" sz="2200" dirty="0">
              <a:latin typeface="Agilent TT Cond" pitchFamily="34" charset="0"/>
            </a:endParaRPr>
          </a:p>
        </p:txBody>
      </p:sp>
      <p:sp>
        <p:nvSpPr>
          <p:cNvPr id="26657" name="Text Box 33"/>
          <p:cNvSpPr txBox="1">
            <a:spLocks noChangeArrowheads="1"/>
          </p:cNvSpPr>
          <p:nvPr/>
        </p:nvSpPr>
        <p:spPr bwMode="auto">
          <a:xfrm>
            <a:off x="1697038" y="1692275"/>
            <a:ext cx="506412" cy="204788"/>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(GHz)</a:t>
            </a:r>
            <a:endParaRPr lang="en-US" sz="2200" dirty="0">
              <a:latin typeface="Agilent TT Cond" pitchFamily="34" charset="0"/>
            </a:endParaRPr>
          </a:p>
        </p:txBody>
      </p:sp>
      <p:sp>
        <p:nvSpPr>
          <p:cNvPr id="26658" name="Line 34"/>
          <p:cNvSpPr>
            <a:spLocks noChangeShapeType="1"/>
          </p:cNvSpPr>
          <p:nvPr/>
        </p:nvSpPr>
        <p:spPr bwMode="auto">
          <a:xfrm>
            <a:off x="2316163" y="2301875"/>
            <a:ext cx="0" cy="93663"/>
          </a:xfrm>
          <a:prstGeom prst="line">
            <a:avLst/>
          </a:prstGeom>
          <a:noFill/>
          <a:ln w="19050">
            <a:solidFill>
              <a:srgbClr val="000000"/>
            </a:solidFill>
            <a:round/>
            <a:headEnd/>
            <a:tailEnd/>
          </a:ln>
        </p:spPr>
        <p:txBody>
          <a:bodyPr wrap="none" anchor="ctr"/>
          <a:lstStyle/>
          <a:p>
            <a:endParaRPr lang="en-US" dirty="0"/>
          </a:p>
        </p:txBody>
      </p:sp>
      <p:sp>
        <p:nvSpPr>
          <p:cNvPr id="26659" name="Text Box 35"/>
          <p:cNvSpPr txBox="1">
            <a:spLocks noChangeArrowheads="1"/>
          </p:cNvSpPr>
          <p:nvPr/>
        </p:nvSpPr>
        <p:spPr bwMode="auto">
          <a:xfrm>
            <a:off x="2279650" y="2414588"/>
            <a:ext cx="103188" cy="203200"/>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0</a:t>
            </a:r>
            <a:endParaRPr lang="en-US" sz="2200" dirty="0">
              <a:latin typeface="Agilent TT Cond" pitchFamily="34" charset="0"/>
            </a:endParaRPr>
          </a:p>
        </p:txBody>
      </p:sp>
      <p:sp>
        <p:nvSpPr>
          <p:cNvPr id="26660" name="Line 36"/>
          <p:cNvSpPr>
            <a:spLocks noChangeShapeType="1"/>
          </p:cNvSpPr>
          <p:nvPr/>
        </p:nvSpPr>
        <p:spPr bwMode="auto">
          <a:xfrm>
            <a:off x="5095875" y="2301875"/>
            <a:ext cx="0" cy="93663"/>
          </a:xfrm>
          <a:prstGeom prst="line">
            <a:avLst/>
          </a:prstGeom>
          <a:noFill/>
          <a:ln w="19050">
            <a:solidFill>
              <a:srgbClr val="000000"/>
            </a:solidFill>
            <a:round/>
            <a:headEnd/>
            <a:tailEnd/>
          </a:ln>
        </p:spPr>
        <p:txBody>
          <a:bodyPr wrap="none" anchor="ctr"/>
          <a:lstStyle/>
          <a:p>
            <a:endParaRPr lang="en-US" dirty="0"/>
          </a:p>
        </p:txBody>
      </p:sp>
      <p:sp>
        <p:nvSpPr>
          <p:cNvPr id="26661" name="Line 37"/>
          <p:cNvSpPr>
            <a:spLocks noChangeShapeType="1"/>
          </p:cNvSpPr>
          <p:nvPr/>
        </p:nvSpPr>
        <p:spPr bwMode="auto">
          <a:xfrm>
            <a:off x="4895850" y="2301875"/>
            <a:ext cx="0" cy="93663"/>
          </a:xfrm>
          <a:prstGeom prst="line">
            <a:avLst/>
          </a:prstGeom>
          <a:noFill/>
          <a:ln w="19050">
            <a:solidFill>
              <a:srgbClr val="000000"/>
            </a:solidFill>
            <a:round/>
            <a:headEnd/>
            <a:tailEnd/>
          </a:ln>
        </p:spPr>
        <p:txBody>
          <a:bodyPr wrap="none" anchor="ctr"/>
          <a:lstStyle/>
          <a:p>
            <a:endParaRPr lang="en-US" dirty="0"/>
          </a:p>
        </p:txBody>
      </p:sp>
      <p:sp>
        <p:nvSpPr>
          <p:cNvPr id="26662" name="Line 38"/>
          <p:cNvSpPr>
            <a:spLocks noChangeShapeType="1"/>
          </p:cNvSpPr>
          <p:nvPr/>
        </p:nvSpPr>
        <p:spPr bwMode="auto">
          <a:xfrm flipV="1">
            <a:off x="3589338" y="2301875"/>
            <a:ext cx="0" cy="84138"/>
          </a:xfrm>
          <a:prstGeom prst="line">
            <a:avLst/>
          </a:prstGeom>
          <a:noFill/>
          <a:ln w="19050">
            <a:solidFill>
              <a:srgbClr val="000000"/>
            </a:solidFill>
            <a:round/>
            <a:headEnd/>
            <a:tailEnd/>
          </a:ln>
        </p:spPr>
        <p:txBody>
          <a:bodyPr wrap="none" anchor="ctr"/>
          <a:lstStyle/>
          <a:p>
            <a:endParaRPr lang="en-US" dirty="0"/>
          </a:p>
        </p:txBody>
      </p:sp>
      <p:sp>
        <p:nvSpPr>
          <p:cNvPr id="26663" name="Text Box 39"/>
          <p:cNvSpPr txBox="1">
            <a:spLocks noChangeArrowheads="1"/>
          </p:cNvSpPr>
          <p:nvPr/>
        </p:nvSpPr>
        <p:spPr bwMode="auto">
          <a:xfrm>
            <a:off x="3554413" y="2425700"/>
            <a:ext cx="103187" cy="203200"/>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3</a:t>
            </a:r>
            <a:endParaRPr lang="en-US" sz="2200" dirty="0">
              <a:latin typeface="Agilent TT Cond" pitchFamily="34" charset="0"/>
            </a:endParaRPr>
          </a:p>
        </p:txBody>
      </p:sp>
      <p:sp>
        <p:nvSpPr>
          <p:cNvPr id="26664" name="Text Box 40"/>
          <p:cNvSpPr txBox="1">
            <a:spLocks noChangeArrowheads="1"/>
          </p:cNvSpPr>
          <p:nvPr/>
        </p:nvSpPr>
        <p:spPr bwMode="auto">
          <a:xfrm>
            <a:off x="4851400" y="2416175"/>
            <a:ext cx="103188" cy="204788"/>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6</a:t>
            </a:r>
            <a:endParaRPr lang="en-US" sz="2200" dirty="0">
              <a:latin typeface="Agilent TT Cond" pitchFamily="34" charset="0"/>
            </a:endParaRPr>
          </a:p>
        </p:txBody>
      </p:sp>
      <p:sp>
        <p:nvSpPr>
          <p:cNvPr id="26665" name="Line 41"/>
          <p:cNvSpPr>
            <a:spLocks noChangeShapeType="1"/>
          </p:cNvSpPr>
          <p:nvPr/>
        </p:nvSpPr>
        <p:spPr bwMode="auto">
          <a:xfrm>
            <a:off x="2719388" y="2301875"/>
            <a:ext cx="0" cy="93663"/>
          </a:xfrm>
          <a:prstGeom prst="line">
            <a:avLst/>
          </a:prstGeom>
          <a:noFill/>
          <a:ln w="19050">
            <a:solidFill>
              <a:srgbClr val="000000"/>
            </a:solidFill>
            <a:round/>
            <a:headEnd/>
            <a:tailEnd/>
          </a:ln>
        </p:spPr>
        <p:txBody>
          <a:bodyPr wrap="none" anchor="ctr"/>
          <a:lstStyle/>
          <a:p>
            <a:endParaRPr lang="en-US" dirty="0"/>
          </a:p>
        </p:txBody>
      </p:sp>
      <p:sp>
        <p:nvSpPr>
          <p:cNvPr id="26666" name="Line 42"/>
          <p:cNvSpPr>
            <a:spLocks noChangeShapeType="1"/>
          </p:cNvSpPr>
          <p:nvPr/>
        </p:nvSpPr>
        <p:spPr bwMode="auto">
          <a:xfrm>
            <a:off x="3167063" y="2301875"/>
            <a:ext cx="0" cy="93663"/>
          </a:xfrm>
          <a:prstGeom prst="line">
            <a:avLst/>
          </a:prstGeom>
          <a:noFill/>
          <a:ln w="19050">
            <a:solidFill>
              <a:srgbClr val="000000"/>
            </a:solidFill>
            <a:round/>
            <a:headEnd/>
            <a:tailEnd/>
          </a:ln>
        </p:spPr>
        <p:txBody>
          <a:bodyPr wrap="none" anchor="ctr"/>
          <a:lstStyle/>
          <a:p>
            <a:endParaRPr lang="en-US" dirty="0"/>
          </a:p>
        </p:txBody>
      </p:sp>
      <p:sp>
        <p:nvSpPr>
          <p:cNvPr id="26667" name="Line 43"/>
          <p:cNvSpPr>
            <a:spLocks noChangeShapeType="1"/>
          </p:cNvSpPr>
          <p:nvPr/>
        </p:nvSpPr>
        <p:spPr bwMode="auto">
          <a:xfrm>
            <a:off x="3995738" y="2301875"/>
            <a:ext cx="0" cy="93663"/>
          </a:xfrm>
          <a:prstGeom prst="line">
            <a:avLst/>
          </a:prstGeom>
          <a:noFill/>
          <a:ln w="19050">
            <a:solidFill>
              <a:srgbClr val="000000"/>
            </a:solidFill>
            <a:round/>
            <a:headEnd/>
            <a:tailEnd/>
          </a:ln>
        </p:spPr>
        <p:txBody>
          <a:bodyPr wrap="none" anchor="ctr"/>
          <a:lstStyle/>
          <a:p>
            <a:endParaRPr lang="en-US" dirty="0"/>
          </a:p>
        </p:txBody>
      </p:sp>
      <p:sp>
        <p:nvSpPr>
          <p:cNvPr id="26668" name="Line 44"/>
          <p:cNvSpPr>
            <a:spLocks noChangeShapeType="1"/>
          </p:cNvSpPr>
          <p:nvPr/>
        </p:nvSpPr>
        <p:spPr bwMode="auto">
          <a:xfrm>
            <a:off x="4440238" y="2301875"/>
            <a:ext cx="0" cy="93663"/>
          </a:xfrm>
          <a:prstGeom prst="line">
            <a:avLst/>
          </a:prstGeom>
          <a:noFill/>
          <a:ln w="19050">
            <a:solidFill>
              <a:srgbClr val="000000"/>
            </a:solidFill>
            <a:round/>
            <a:headEnd/>
            <a:tailEnd/>
          </a:ln>
        </p:spPr>
        <p:txBody>
          <a:bodyPr wrap="none" anchor="ctr"/>
          <a:lstStyle/>
          <a:p>
            <a:endParaRPr lang="en-US" dirty="0"/>
          </a:p>
        </p:txBody>
      </p:sp>
      <p:sp>
        <p:nvSpPr>
          <p:cNvPr id="26669" name="Text Box 45"/>
          <p:cNvSpPr txBox="1">
            <a:spLocks noChangeArrowheads="1"/>
          </p:cNvSpPr>
          <p:nvPr/>
        </p:nvSpPr>
        <p:spPr bwMode="auto">
          <a:xfrm>
            <a:off x="2679700" y="2414588"/>
            <a:ext cx="103188" cy="203200"/>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1</a:t>
            </a:r>
            <a:endParaRPr lang="en-US" sz="2200" dirty="0">
              <a:latin typeface="Agilent TT Cond" pitchFamily="34" charset="0"/>
            </a:endParaRPr>
          </a:p>
        </p:txBody>
      </p:sp>
      <p:sp>
        <p:nvSpPr>
          <p:cNvPr id="26670" name="Text Box 46"/>
          <p:cNvSpPr txBox="1">
            <a:spLocks noChangeArrowheads="1"/>
          </p:cNvSpPr>
          <p:nvPr/>
        </p:nvSpPr>
        <p:spPr bwMode="auto">
          <a:xfrm>
            <a:off x="3125788" y="2422525"/>
            <a:ext cx="103187" cy="204788"/>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2</a:t>
            </a:r>
            <a:endParaRPr lang="en-US" sz="2200" dirty="0">
              <a:latin typeface="Agilent TT Cond" pitchFamily="34" charset="0"/>
            </a:endParaRPr>
          </a:p>
        </p:txBody>
      </p:sp>
      <p:sp>
        <p:nvSpPr>
          <p:cNvPr id="26671" name="Text Box 47"/>
          <p:cNvSpPr txBox="1">
            <a:spLocks noChangeArrowheads="1"/>
          </p:cNvSpPr>
          <p:nvPr/>
        </p:nvSpPr>
        <p:spPr bwMode="auto">
          <a:xfrm>
            <a:off x="3946525" y="2420938"/>
            <a:ext cx="103188" cy="204787"/>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4</a:t>
            </a:r>
            <a:endParaRPr lang="en-US" sz="2200" dirty="0">
              <a:latin typeface="Agilent TT Cond" pitchFamily="34" charset="0"/>
            </a:endParaRPr>
          </a:p>
        </p:txBody>
      </p:sp>
      <p:sp>
        <p:nvSpPr>
          <p:cNvPr id="26672" name="Text Box 48"/>
          <p:cNvSpPr txBox="1">
            <a:spLocks noChangeArrowheads="1"/>
          </p:cNvSpPr>
          <p:nvPr/>
        </p:nvSpPr>
        <p:spPr bwMode="auto">
          <a:xfrm>
            <a:off x="4400550" y="2416175"/>
            <a:ext cx="104775" cy="204788"/>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5</a:t>
            </a:r>
            <a:endParaRPr lang="en-US" sz="2200" dirty="0">
              <a:latin typeface="Agilent TT Cond" pitchFamily="34" charset="0"/>
            </a:endParaRPr>
          </a:p>
        </p:txBody>
      </p:sp>
      <p:sp>
        <p:nvSpPr>
          <p:cNvPr id="26673" name="Line 49"/>
          <p:cNvSpPr>
            <a:spLocks noChangeShapeType="1"/>
          </p:cNvSpPr>
          <p:nvPr/>
        </p:nvSpPr>
        <p:spPr bwMode="auto">
          <a:xfrm>
            <a:off x="180975" y="1658938"/>
            <a:ext cx="1524000" cy="0"/>
          </a:xfrm>
          <a:prstGeom prst="line">
            <a:avLst/>
          </a:prstGeom>
          <a:noFill/>
          <a:ln w="19050">
            <a:solidFill>
              <a:srgbClr val="000000"/>
            </a:solidFill>
            <a:round/>
            <a:headEnd/>
            <a:tailEnd/>
          </a:ln>
        </p:spPr>
        <p:txBody>
          <a:bodyPr wrap="none" anchor="ctr"/>
          <a:lstStyle/>
          <a:p>
            <a:endParaRPr lang="en-US" dirty="0"/>
          </a:p>
        </p:txBody>
      </p:sp>
      <p:sp>
        <p:nvSpPr>
          <p:cNvPr id="26674" name="Line 50"/>
          <p:cNvSpPr>
            <a:spLocks noChangeShapeType="1"/>
          </p:cNvSpPr>
          <p:nvPr/>
        </p:nvSpPr>
        <p:spPr bwMode="auto">
          <a:xfrm>
            <a:off x="300038" y="1560513"/>
            <a:ext cx="0" cy="95250"/>
          </a:xfrm>
          <a:prstGeom prst="line">
            <a:avLst/>
          </a:prstGeom>
          <a:noFill/>
          <a:ln w="19050">
            <a:solidFill>
              <a:srgbClr val="000000"/>
            </a:solidFill>
            <a:round/>
            <a:headEnd/>
            <a:tailEnd/>
          </a:ln>
        </p:spPr>
        <p:txBody>
          <a:bodyPr wrap="none" anchor="ctr"/>
          <a:lstStyle/>
          <a:p>
            <a:endParaRPr lang="en-US" dirty="0"/>
          </a:p>
        </p:txBody>
      </p:sp>
      <p:sp>
        <p:nvSpPr>
          <p:cNvPr id="26675" name="Text Box 51"/>
          <p:cNvSpPr txBox="1">
            <a:spLocks noChangeArrowheads="1"/>
          </p:cNvSpPr>
          <p:nvPr/>
        </p:nvSpPr>
        <p:spPr bwMode="auto">
          <a:xfrm>
            <a:off x="263525" y="1671638"/>
            <a:ext cx="103188" cy="204787"/>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0</a:t>
            </a:r>
            <a:endParaRPr lang="en-US" sz="2200" dirty="0">
              <a:latin typeface="Agilent TT Cond" pitchFamily="34" charset="0"/>
            </a:endParaRPr>
          </a:p>
        </p:txBody>
      </p:sp>
      <p:sp>
        <p:nvSpPr>
          <p:cNvPr id="26676" name="Line 52"/>
          <p:cNvSpPr>
            <a:spLocks noChangeShapeType="1"/>
          </p:cNvSpPr>
          <p:nvPr/>
        </p:nvSpPr>
        <p:spPr bwMode="auto">
          <a:xfrm flipV="1">
            <a:off x="1574800" y="1562100"/>
            <a:ext cx="0" cy="84138"/>
          </a:xfrm>
          <a:prstGeom prst="line">
            <a:avLst/>
          </a:prstGeom>
          <a:noFill/>
          <a:ln w="19050">
            <a:solidFill>
              <a:srgbClr val="000000"/>
            </a:solidFill>
            <a:round/>
            <a:headEnd/>
            <a:tailEnd/>
          </a:ln>
        </p:spPr>
        <p:txBody>
          <a:bodyPr wrap="none" anchor="ctr"/>
          <a:lstStyle/>
          <a:p>
            <a:endParaRPr lang="en-US" dirty="0"/>
          </a:p>
        </p:txBody>
      </p:sp>
      <p:sp>
        <p:nvSpPr>
          <p:cNvPr id="26677" name="Text Box 53"/>
          <p:cNvSpPr txBox="1">
            <a:spLocks noChangeArrowheads="1"/>
          </p:cNvSpPr>
          <p:nvPr/>
        </p:nvSpPr>
        <p:spPr bwMode="auto">
          <a:xfrm>
            <a:off x="1539875" y="1684338"/>
            <a:ext cx="103188" cy="204787"/>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3</a:t>
            </a:r>
            <a:endParaRPr lang="en-US" sz="2200" dirty="0">
              <a:latin typeface="Agilent TT Cond" pitchFamily="34" charset="0"/>
            </a:endParaRPr>
          </a:p>
        </p:txBody>
      </p:sp>
      <p:sp>
        <p:nvSpPr>
          <p:cNvPr id="26678" name="Line 54"/>
          <p:cNvSpPr>
            <a:spLocks noChangeShapeType="1"/>
          </p:cNvSpPr>
          <p:nvPr/>
        </p:nvSpPr>
        <p:spPr bwMode="auto">
          <a:xfrm>
            <a:off x="704850" y="1560513"/>
            <a:ext cx="0" cy="95250"/>
          </a:xfrm>
          <a:prstGeom prst="line">
            <a:avLst/>
          </a:prstGeom>
          <a:noFill/>
          <a:ln w="19050">
            <a:solidFill>
              <a:srgbClr val="000000"/>
            </a:solidFill>
            <a:round/>
            <a:headEnd/>
            <a:tailEnd/>
          </a:ln>
        </p:spPr>
        <p:txBody>
          <a:bodyPr wrap="none" anchor="ctr"/>
          <a:lstStyle/>
          <a:p>
            <a:endParaRPr lang="en-US" dirty="0"/>
          </a:p>
        </p:txBody>
      </p:sp>
      <p:sp>
        <p:nvSpPr>
          <p:cNvPr id="26679" name="Line 55"/>
          <p:cNvSpPr>
            <a:spLocks noChangeShapeType="1"/>
          </p:cNvSpPr>
          <p:nvPr/>
        </p:nvSpPr>
        <p:spPr bwMode="auto">
          <a:xfrm>
            <a:off x="1150938" y="1560513"/>
            <a:ext cx="0" cy="95250"/>
          </a:xfrm>
          <a:prstGeom prst="line">
            <a:avLst/>
          </a:prstGeom>
          <a:noFill/>
          <a:ln w="19050">
            <a:solidFill>
              <a:srgbClr val="000000"/>
            </a:solidFill>
            <a:round/>
            <a:headEnd/>
            <a:tailEnd/>
          </a:ln>
        </p:spPr>
        <p:txBody>
          <a:bodyPr wrap="none" anchor="ctr"/>
          <a:lstStyle/>
          <a:p>
            <a:endParaRPr lang="en-US" dirty="0"/>
          </a:p>
        </p:txBody>
      </p:sp>
      <p:sp>
        <p:nvSpPr>
          <p:cNvPr id="26680" name="Text Box 56"/>
          <p:cNvSpPr txBox="1">
            <a:spLocks noChangeArrowheads="1"/>
          </p:cNvSpPr>
          <p:nvPr/>
        </p:nvSpPr>
        <p:spPr bwMode="auto">
          <a:xfrm>
            <a:off x="663575" y="1671638"/>
            <a:ext cx="103188" cy="204787"/>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1</a:t>
            </a:r>
            <a:endParaRPr lang="en-US" sz="2200" dirty="0">
              <a:latin typeface="Agilent TT Cond" pitchFamily="34" charset="0"/>
            </a:endParaRPr>
          </a:p>
        </p:txBody>
      </p:sp>
      <p:sp>
        <p:nvSpPr>
          <p:cNvPr id="26681" name="Text Box 57"/>
          <p:cNvSpPr txBox="1">
            <a:spLocks noChangeArrowheads="1"/>
          </p:cNvSpPr>
          <p:nvPr/>
        </p:nvSpPr>
        <p:spPr bwMode="auto">
          <a:xfrm>
            <a:off x="1109663" y="1681163"/>
            <a:ext cx="103187" cy="204787"/>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2</a:t>
            </a:r>
            <a:endParaRPr lang="en-US" sz="2200" dirty="0">
              <a:latin typeface="Agilent TT Cond" pitchFamily="34" charset="0"/>
            </a:endParaRPr>
          </a:p>
        </p:txBody>
      </p:sp>
      <p:sp>
        <p:nvSpPr>
          <p:cNvPr id="26682" name="Line 58"/>
          <p:cNvSpPr>
            <a:spLocks noChangeShapeType="1"/>
          </p:cNvSpPr>
          <p:nvPr/>
        </p:nvSpPr>
        <p:spPr bwMode="auto">
          <a:xfrm>
            <a:off x="900113" y="5265738"/>
            <a:ext cx="1846262" cy="0"/>
          </a:xfrm>
          <a:prstGeom prst="line">
            <a:avLst/>
          </a:prstGeom>
          <a:noFill/>
          <a:ln w="19050">
            <a:solidFill>
              <a:srgbClr val="000000"/>
            </a:solidFill>
            <a:round/>
            <a:headEnd/>
            <a:tailEnd/>
          </a:ln>
        </p:spPr>
        <p:txBody>
          <a:bodyPr wrap="none" anchor="ctr"/>
          <a:lstStyle/>
          <a:p>
            <a:endParaRPr lang="en-US" dirty="0"/>
          </a:p>
        </p:txBody>
      </p:sp>
      <p:sp>
        <p:nvSpPr>
          <p:cNvPr id="26683" name="Line 59"/>
          <p:cNvSpPr>
            <a:spLocks noChangeShapeType="1"/>
          </p:cNvSpPr>
          <p:nvPr/>
        </p:nvSpPr>
        <p:spPr bwMode="auto">
          <a:xfrm>
            <a:off x="2528888" y="5167313"/>
            <a:ext cx="0" cy="93662"/>
          </a:xfrm>
          <a:prstGeom prst="line">
            <a:avLst/>
          </a:prstGeom>
          <a:noFill/>
          <a:ln w="19050">
            <a:solidFill>
              <a:srgbClr val="000000"/>
            </a:solidFill>
            <a:round/>
            <a:headEnd/>
            <a:tailEnd/>
          </a:ln>
        </p:spPr>
        <p:txBody>
          <a:bodyPr wrap="none" anchor="ctr"/>
          <a:lstStyle/>
          <a:p>
            <a:endParaRPr lang="en-US" dirty="0"/>
          </a:p>
        </p:txBody>
      </p:sp>
      <p:sp>
        <p:nvSpPr>
          <p:cNvPr id="26684" name="Line 60"/>
          <p:cNvSpPr>
            <a:spLocks noChangeShapeType="1"/>
          </p:cNvSpPr>
          <p:nvPr/>
        </p:nvSpPr>
        <p:spPr bwMode="auto">
          <a:xfrm>
            <a:off x="2327275" y="5167313"/>
            <a:ext cx="0" cy="93662"/>
          </a:xfrm>
          <a:prstGeom prst="line">
            <a:avLst/>
          </a:prstGeom>
          <a:noFill/>
          <a:ln w="19050">
            <a:solidFill>
              <a:srgbClr val="000000"/>
            </a:solidFill>
            <a:round/>
            <a:headEnd/>
            <a:tailEnd/>
          </a:ln>
        </p:spPr>
        <p:txBody>
          <a:bodyPr wrap="none" anchor="ctr"/>
          <a:lstStyle/>
          <a:p>
            <a:endParaRPr lang="en-US" dirty="0"/>
          </a:p>
        </p:txBody>
      </p:sp>
      <p:sp>
        <p:nvSpPr>
          <p:cNvPr id="26685" name="Line 61"/>
          <p:cNvSpPr>
            <a:spLocks noChangeShapeType="1"/>
          </p:cNvSpPr>
          <p:nvPr/>
        </p:nvSpPr>
        <p:spPr bwMode="auto">
          <a:xfrm flipV="1">
            <a:off x="1022350" y="5168900"/>
            <a:ext cx="0" cy="84138"/>
          </a:xfrm>
          <a:prstGeom prst="line">
            <a:avLst/>
          </a:prstGeom>
          <a:noFill/>
          <a:ln w="19050">
            <a:solidFill>
              <a:srgbClr val="000000"/>
            </a:solidFill>
            <a:round/>
            <a:headEnd/>
            <a:tailEnd/>
          </a:ln>
        </p:spPr>
        <p:txBody>
          <a:bodyPr wrap="none" anchor="ctr"/>
          <a:lstStyle/>
          <a:p>
            <a:endParaRPr lang="en-US" dirty="0"/>
          </a:p>
        </p:txBody>
      </p:sp>
      <p:sp>
        <p:nvSpPr>
          <p:cNvPr id="26686" name="Text Box 62"/>
          <p:cNvSpPr txBox="1">
            <a:spLocks noChangeArrowheads="1"/>
          </p:cNvSpPr>
          <p:nvPr/>
        </p:nvSpPr>
        <p:spPr bwMode="auto">
          <a:xfrm>
            <a:off x="985838" y="5291138"/>
            <a:ext cx="106362" cy="204787"/>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3</a:t>
            </a:r>
            <a:endParaRPr lang="en-US" sz="2200" dirty="0">
              <a:latin typeface="Agilent TT Cond" pitchFamily="34" charset="0"/>
            </a:endParaRPr>
          </a:p>
        </p:txBody>
      </p:sp>
      <p:sp>
        <p:nvSpPr>
          <p:cNvPr id="26687" name="Text Box 63"/>
          <p:cNvSpPr txBox="1">
            <a:spLocks noChangeArrowheads="1"/>
          </p:cNvSpPr>
          <p:nvPr/>
        </p:nvSpPr>
        <p:spPr bwMode="auto">
          <a:xfrm>
            <a:off x="2284413" y="5281613"/>
            <a:ext cx="103187" cy="204787"/>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6</a:t>
            </a:r>
            <a:endParaRPr lang="en-US" sz="2200" dirty="0">
              <a:latin typeface="Agilent TT Cond" pitchFamily="34" charset="0"/>
            </a:endParaRPr>
          </a:p>
        </p:txBody>
      </p:sp>
      <p:sp>
        <p:nvSpPr>
          <p:cNvPr id="26688" name="Line 64"/>
          <p:cNvSpPr>
            <a:spLocks noChangeShapeType="1"/>
          </p:cNvSpPr>
          <p:nvPr/>
        </p:nvSpPr>
        <p:spPr bwMode="auto">
          <a:xfrm>
            <a:off x="1427163" y="5167313"/>
            <a:ext cx="0" cy="93662"/>
          </a:xfrm>
          <a:prstGeom prst="line">
            <a:avLst/>
          </a:prstGeom>
          <a:noFill/>
          <a:ln w="19050">
            <a:solidFill>
              <a:srgbClr val="000000"/>
            </a:solidFill>
            <a:round/>
            <a:headEnd/>
            <a:tailEnd/>
          </a:ln>
        </p:spPr>
        <p:txBody>
          <a:bodyPr wrap="none" anchor="ctr"/>
          <a:lstStyle/>
          <a:p>
            <a:endParaRPr lang="en-US" dirty="0"/>
          </a:p>
        </p:txBody>
      </p:sp>
      <p:sp>
        <p:nvSpPr>
          <p:cNvPr id="26689" name="Line 65"/>
          <p:cNvSpPr>
            <a:spLocks noChangeShapeType="1"/>
          </p:cNvSpPr>
          <p:nvPr/>
        </p:nvSpPr>
        <p:spPr bwMode="auto">
          <a:xfrm>
            <a:off x="1873250" y="5167313"/>
            <a:ext cx="0" cy="93662"/>
          </a:xfrm>
          <a:prstGeom prst="line">
            <a:avLst/>
          </a:prstGeom>
          <a:noFill/>
          <a:ln w="19050">
            <a:solidFill>
              <a:srgbClr val="000000"/>
            </a:solidFill>
            <a:round/>
            <a:headEnd/>
            <a:tailEnd/>
          </a:ln>
        </p:spPr>
        <p:txBody>
          <a:bodyPr wrap="none" anchor="ctr"/>
          <a:lstStyle/>
          <a:p>
            <a:endParaRPr lang="en-US" dirty="0"/>
          </a:p>
        </p:txBody>
      </p:sp>
      <p:sp>
        <p:nvSpPr>
          <p:cNvPr id="26690" name="Text Box 66"/>
          <p:cNvSpPr txBox="1">
            <a:spLocks noChangeArrowheads="1"/>
          </p:cNvSpPr>
          <p:nvPr/>
        </p:nvSpPr>
        <p:spPr bwMode="auto">
          <a:xfrm>
            <a:off x="1379538" y="5286375"/>
            <a:ext cx="103187" cy="204788"/>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4</a:t>
            </a:r>
            <a:endParaRPr lang="en-US" sz="2200" dirty="0">
              <a:latin typeface="Agilent TT Cond" pitchFamily="34" charset="0"/>
            </a:endParaRPr>
          </a:p>
        </p:txBody>
      </p:sp>
      <p:sp>
        <p:nvSpPr>
          <p:cNvPr id="26691" name="Text Box 67"/>
          <p:cNvSpPr txBox="1">
            <a:spLocks noChangeArrowheads="1"/>
          </p:cNvSpPr>
          <p:nvPr/>
        </p:nvSpPr>
        <p:spPr bwMode="auto">
          <a:xfrm>
            <a:off x="1833563" y="5283200"/>
            <a:ext cx="103187" cy="203200"/>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5</a:t>
            </a:r>
            <a:endParaRPr lang="en-US" sz="2200" dirty="0">
              <a:latin typeface="Agilent TT Cond" pitchFamily="34" charset="0"/>
            </a:endParaRPr>
          </a:p>
        </p:txBody>
      </p:sp>
      <p:sp>
        <p:nvSpPr>
          <p:cNvPr id="26692" name="Freeform 68"/>
          <p:cNvSpPr>
            <a:spLocks/>
          </p:cNvSpPr>
          <p:nvPr/>
        </p:nvSpPr>
        <p:spPr bwMode="auto">
          <a:xfrm>
            <a:off x="5842000" y="2520950"/>
            <a:ext cx="487363" cy="596900"/>
          </a:xfrm>
          <a:custGeom>
            <a:avLst/>
            <a:gdLst>
              <a:gd name="T0" fmla="*/ 4158446 w 338"/>
              <a:gd name="T1" fmla="*/ 832434610 h 426"/>
              <a:gd name="T2" fmla="*/ 16632343 w 338"/>
              <a:gd name="T3" fmla="*/ 832434610 h 426"/>
              <a:gd name="T4" fmla="*/ 27028461 w 338"/>
              <a:gd name="T5" fmla="*/ 832434610 h 426"/>
              <a:gd name="T6" fmla="*/ 41581577 w 338"/>
              <a:gd name="T7" fmla="*/ 828507121 h 426"/>
              <a:gd name="T8" fmla="*/ 51977700 w 338"/>
              <a:gd name="T9" fmla="*/ 826544077 h 426"/>
              <a:gd name="T10" fmla="*/ 64451593 w 338"/>
              <a:gd name="T11" fmla="*/ 822617990 h 426"/>
              <a:gd name="T12" fmla="*/ 76925486 w 338"/>
              <a:gd name="T13" fmla="*/ 816727457 h 426"/>
              <a:gd name="T14" fmla="*/ 89400821 w 338"/>
              <a:gd name="T15" fmla="*/ 808875282 h 426"/>
              <a:gd name="T16" fmla="*/ 101874736 w 338"/>
              <a:gd name="T17" fmla="*/ 801021706 h 426"/>
              <a:gd name="T18" fmla="*/ 114350071 w 338"/>
              <a:gd name="T19" fmla="*/ 787278998 h 426"/>
              <a:gd name="T20" fmla="*/ 126823964 w 338"/>
              <a:gd name="T21" fmla="*/ 771571845 h 426"/>
              <a:gd name="T22" fmla="*/ 139297857 w 338"/>
              <a:gd name="T23" fmla="*/ 749975561 h 426"/>
              <a:gd name="T24" fmla="*/ 151773191 w 338"/>
              <a:gd name="T25" fmla="*/ 726416058 h 426"/>
              <a:gd name="T26" fmla="*/ 164247084 w 338"/>
              <a:gd name="T27" fmla="*/ 695004554 h 426"/>
              <a:gd name="T28" fmla="*/ 176722419 w 338"/>
              <a:gd name="T29" fmla="*/ 659664161 h 426"/>
              <a:gd name="T30" fmla="*/ 187117090 w 338"/>
              <a:gd name="T31" fmla="*/ 618436038 h 426"/>
              <a:gd name="T32" fmla="*/ 201671692 w 338"/>
              <a:gd name="T33" fmla="*/ 569352937 h 426"/>
              <a:gd name="T34" fmla="*/ 212066362 w 338"/>
              <a:gd name="T35" fmla="*/ 514382106 h 426"/>
              <a:gd name="T36" fmla="*/ 224540255 w 338"/>
              <a:gd name="T37" fmla="*/ 457445428 h 426"/>
              <a:gd name="T38" fmla="*/ 237015590 w 338"/>
              <a:gd name="T39" fmla="*/ 394621021 h 426"/>
              <a:gd name="T40" fmla="*/ 249489483 w 338"/>
              <a:gd name="T41" fmla="*/ 331795124 h 426"/>
              <a:gd name="T42" fmla="*/ 261964818 w 338"/>
              <a:gd name="T43" fmla="*/ 267007673 h 426"/>
              <a:gd name="T44" fmla="*/ 274438710 w 338"/>
              <a:gd name="T45" fmla="*/ 208107952 h 426"/>
              <a:gd name="T46" fmla="*/ 286914045 w 338"/>
              <a:gd name="T47" fmla="*/ 151172632 h 426"/>
              <a:gd name="T48" fmla="*/ 299387938 w 338"/>
              <a:gd name="T49" fmla="*/ 98164845 h 426"/>
              <a:gd name="T50" fmla="*/ 309782608 w 338"/>
              <a:gd name="T51" fmla="*/ 56935298 h 426"/>
              <a:gd name="T52" fmla="*/ 324337166 w 338"/>
              <a:gd name="T53" fmla="*/ 25522383 h 426"/>
              <a:gd name="T54" fmla="*/ 334731836 w 338"/>
              <a:gd name="T55" fmla="*/ 5890535 h 426"/>
              <a:gd name="T56" fmla="*/ 347207171 w 338"/>
              <a:gd name="T57" fmla="*/ 0 h 426"/>
              <a:gd name="T58" fmla="*/ 359681064 w 338"/>
              <a:gd name="T59" fmla="*/ 5890535 h 426"/>
              <a:gd name="T60" fmla="*/ 372156399 w 338"/>
              <a:gd name="T61" fmla="*/ 25522383 h 426"/>
              <a:gd name="T62" fmla="*/ 384630381 w 338"/>
              <a:gd name="T63" fmla="*/ 56935298 h 426"/>
              <a:gd name="T64" fmla="*/ 397104274 w 338"/>
              <a:gd name="T65" fmla="*/ 98164845 h 426"/>
              <a:gd name="T66" fmla="*/ 409579609 w 338"/>
              <a:gd name="T67" fmla="*/ 151172632 h 426"/>
              <a:gd name="T68" fmla="*/ 422053502 w 338"/>
              <a:gd name="T69" fmla="*/ 208107952 h 426"/>
              <a:gd name="T70" fmla="*/ 434528837 w 338"/>
              <a:gd name="T71" fmla="*/ 267007673 h 426"/>
              <a:gd name="T72" fmla="*/ 444923507 w 338"/>
              <a:gd name="T73" fmla="*/ 331795124 h 426"/>
              <a:gd name="T74" fmla="*/ 459476623 w 338"/>
              <a:gd name="T75" fmla="*/ 394621021 h 426"/>
              <a:gd name="T76" fmla="*/ 469872735 w 338"/>
              <a:gd name="T77" fmla="*/ 457445428 h 426"/>
              <a:gd name="T78" fmla="*/ 482346628 w 338"/>
              <a:gd name="T79" fmla="*/ 514382106 h 426"/>
              <a:gd name="T80" fmla="*/ 494821962 w 338"/>
              <a:gd name="T81" fmla="*/ 569352937 h 426"/>
              <a:gd name="T82" fmla="*/ 507295855 w 338"/>
              <a:gd name="T83" fmla="*/ 618436038 h 426"/>
              <a:gd name="T84" fmla="*/ 519771190 w 338"/>
              <a:gd name="T85" fmla="*/ 659664161 h 426"/>
              <a:gd name="T86" fmla="*/ 530165861 w 338"/>
              <a:gd name="T87" fmla="*/ 695004554 h 426"/>
              <a:gd name="T88" fmla="*/ 544718976 w 338"/>
              <a:gd name="T89" fmla="*/ 726416058 h 426"/>
              <a:gd name="T90" fmla="*/ 555115088 w 338"/>
              <a:gd name="T91" fmla="*/ 749975561 h 426"/>
              <a:gd name="T92" fmla="*/ 569668204 w 338"/>
              <a:gd name="T93" fmla="*/ 771571845 h 426"/>
              <a:gd name="T94" fmla="*/ 580064316 w 338"/>
              <a:gd name="T95" fmla="*/ 787278998 h 426"/>
              <a:gd name="T96" fmla="*/ 592538209 w 338"/>
              <a:gd name="T97" fmla="*/ 801021706 h 426"/>
              <a:gd name="T98" fmla="*/ 605013543 w 338"/>
              <a:gd name="T99" fmla="*/ 808875282 h 426"/>
              <a:gd name="T100" fmla="*/ 617487436 w 338"/>
              <a:gd name="T101" fmla="*/ 816727457 h 426"/>
              <a:gd name="T102" fmla="*/ 629961329 w 338"/>
              <a:gd name="T103" fmla="*/ 822617990 h 426"/>
              <a:gd name="T104" fmla="*/ 642436664 w 338"/>
              <a:gd name="T105" fmla="*/ 826544077 h 426"/>
              <a:gd name="T106" fmla="*/ 654910557 w 338"/>
              <a:gd name="T107" fmla="*/ 828507121 h 426"/>
              <a:gd name="T108" fmla="*/ 667385892 w 338"/>
              <a:gd name="T109" fmla="*/ 832434610 h 426"/>
              <a:gd name="T110" fmla="*/ 679859784 w 338"/>
              <a:gd name="T111" fmla="*/ 832434610 h 426"/>
              <a:gd name="T112" fmla="*/ 690255897 w 338"/>
              <a:gd name="T113" fmla="*/ 832434610 h 426"/>
              <a:gd name="T114" fmla="*/ 700650567 w 338"/>
              <a:gd name="T115" fmla="*/ 834397654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8"/>
              <a:gd name="T175" fmla="*/ 0 h 426"/>
              <a:gd name="T176" fmla="*/ 338 w 338"/>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8" h="426">
                <a:moveTo>
                  <a:pt x="0" y="425"/>
                </a:moveTo>
                <a:lnTo>
                  <a:pt x="0" y="424"/>
                </a:lnTo>
                <a:lnTo>
                  <a:pt x="2" y="424"/>
                </a:lnTo>
                <a:lnTo>
                  <a:pt x="3" y="424"/>
                </a:lnTo>
                <a:lnTo>
                  <a:pt x="5" y="424"/>
                </a:lnTo>
                <a:lnTo>
                  <a:pt x="7" y="424"/>
                </a:lnTo>
                <a:lnTo>
                  <a:pt x="8" y="424"/>
                </a:lnTo>
                <a:lnTo>
                  <a:pt x="9" y="424"/>
                </a:lnTo>
                <a:lnTo>
                  <a:pt x="11" y="424"/>
                </a:lnTo>
                <a:lnTo>
                  <a:pt x="12" y="424"/>
                </a:lnTo>
                <a:lnTo>
                  <a:pt x="13" y="424"/>
                </a:lnTo>
                <a:lnTo>
                  <a:pt x="15" y="424"/>
                </a:lnTo>
                <a:lnTo>
                  <a:pt x="17" y="422"/>
                </a:lnTo>
                <a:lnTo>
                  <a:pt x="19" y="422"/>
                </a:lnTo>
                <a:lnTo>
                  <a:pt x="20" y="422"/>
                </a:lnTo>
                <a:lnTo>
                  <a:pt x="21" y="422"/>
                </a:lnTo>
                <a:lnTo>
                  <a:pt x="23" y="422"/>
                </a:lnTo>
                <a:lnTo>
                  <a:pt x="24" y="421"/>
                </a:lnTo>
                <a:lnTo>
                  <a:pt x="25" y="421"/>
                </a:lnTo>
                <a:lnTo>
                  <a:pt x="27" y="421"/>
                </a:lnTo>
                <a:lnTo>
                  <a:pt x="29" y="421"/>
                </a:lnTo>
                <a:lnTo>
                  <a:pt x="30" y="420"/>
                </a:lnTo>
                <a:lnTo>
                  <a:pt x="31" y="419"/>
                </a:lnTo>
                <a:lnTo>
                  <a:pt x="33" y="419"/>
                </a:lnTo>
                <a:lnTo>
                  <a:pt x="35" y="418"/>
                </a:lnTo>
                <a:lnTo>
                  <a:pt x="36" y="418"/>
                </a:lnTo>
                <a:lnTo>
                  <a:pt x="37" y="416"/>
                </a:lnTo>
                <a:lnTo>
                  <a:pt x="39" y="416"/>
                </a:lnTo>
                <a:lnTo>
                  <a:pt x="40" y="415"/>
                </a:lnTo>
                <a:lnTo>
                  <a:pt x="41" y="414"/>
                </a:lnTo>
                <a:lnTo>
                  <a:pt x="43" y="412"/>
                </a:lnTo>
                <a:lnTo>
                  <a:pt x="45" y="412"/>
                </a:lnTo>
                <a:lnTo>
                  <a:pt x="47" y="410"/>
                </a:lnTo>
                <a:lnTo>
                  <a:pt x="48" y="410"/>
                </a:lnTo>
                <a:lnTo>
                  <a:pt x="49" y="408"/>
                </a:lnTo>
                <a:lnTo>
                  <a:pt x="51" y="406"/>
                </a:lnTo>
                <a:lnTo>
                  <a:pt x="52" y="404"/>
                </a:lnTo>
                <a:lnTo>
                  <a:pt x="53" y="403"/>
                </a:lnTo>
                <a:lnTo>
                  <a:pt x="55" y="401"/>
                </a:lnTo>
                <a:lnTo>
                  <a:pt x="57" y="399"/>
                </a:lnTo>
                <a:lnTo>
                  <a:pt x="58" y="398"/>
                </a:lnTo>
                <a:lnTo>
                  <a:pt x="60" y="395"/>
                </a:lnTo>
                <a:lnTo>
                  <a:pt x="61" y="393"/>
                </a:lnTo>
                <a:lnTo>
                  <a:pt x="63" y="390"/>
                </a:lnTo>
                <a:lnTo>
                  <a:pt x="64" y="388"/>
                </a:lnTo>
                <a:lnTo>
                  <a:pt x="65" y="385"/>
                </a:lnTo>
                <a:lnTo>
                  <a:pt x="67" y="382"/>
                </a:lnTo>
                <a:lnTo>
                  <a:pt x="68" y="380"/>
                </a:lnTo>
                <a:lnTo>
                  <a:pt x="69" y="376"/>
                </a:lnTo>
                <a:lnTo>
                  <a:pt x="71" y="373"/>
                </a:lnTo>
                <a:lnTo>
                  <a:pt x="73" y="370"/>
                </a:lnTo>
                <a:lnTo>
                  <a:pt x="74" y="366"/>
                </a:lnTo>
                <a:lnTo>
                  <a:pt x="76" y="362"/>
                </a:lnTo>
                <a:lnTo>
                  <a:pt x="77" y="358"/>
                </a:lnTo>
                <a:lnTo>
                  <a:pt x="79" y="354"/>
                </a:lnTo>
                <a:lnTo>
                  <a:pt x="80" y="350"/>
                </a:lnTo>
                <a:lnTo>
                  <a:pt x="81" y="345"/>
                </a:lnTo>
                <a:lnTo>
                  <a:pt x="83" y="341"/>
                </a:lnTo>
                <a:lnTo>
                  <a:pt x="85" y="336"/>
                </a:lnTo>
                <a:lnTo>
                  <a:pt x="86" y="330"/>
                </a:lnTo>
                <a:lnTo>
                  <a:pt x="88" y="325"/>
                </a:lnTo>
                <a:lnTo>
                  <a:pt x="89" y="320"/>
                </a:lnTo>
                <a:lnTo>
                  <a:pt x="90" y="315"/>
                </a:lnTo>
                <a:lnTo>
                  <a:pt x="92" y="308"/>
                </a:lnTo>
                <a:lnTo>
                  <a:pt x="93" y="302"/>
                </a:lnTo>
                <a:lnTo>
                  <a:pt x="95" y="296"/>
                </a:lnTo>
                <a:lnTo>
                  <a:pt x="97" y="290"/>
                </a:lnTo>
                <a:lnTo>
                  <a:pt x="98" y="284"/>
                </a:lnTo>
                <a:lnTo>
                  <a:pt x="99" y="276"/>
                </a:lnTo>
                <a:lnTo>
                  <a:pt x="101" y="270"/>
                </a:lnTo>
                <a:lnTo>
                  <a:pt x="102" y="262"/>
                </a:lnTo>
                <a:lnTo>
                  <a:pt x="104" y="255"/>
                </a:lnTo>
                <a:lnTo>
                  <a:pt x="105" y="248"/>
                </a:lnTo>
                <a:lnTo>
                  <a:pt x="107" y="240"/>
                </a:lnTo>
                <a:lnTo>
                  <a:pt x="108" y="233"/>
                </a:lnTo>
                <a:lnTo>
                  <a:pt x="109" y="225"/>
                </a:lnTo>
                <a:lnTo>
                  <a:pt x="111" y="217"/>
                </a:lnTo>
                <a:lnTo>
                  <a:pt x="113" y="210"/>
                </a:lnTo>
                <a:lnTo>
                  <a:pt x="114" y="201"/>
                </a:lnTo>
                <a:lnTo>
                  <a:pt x="116" y="193"/>
                </a:lnTo>
                <a:lnTo>
                  <a:pt x="117" y="185"/>
                </a:lnTo>
                <a:lnTo>
                  <a:pt x="118" y="177"/>
                </a:lnTo>
                <a:lnTo>
                  <a:pt x="120" y="169"/>
                </a:lnTo>
                <a:lnTo>
                  <a:pt x="121" y="161"/>
                </a:lnTo>
                <a:lnTo>
                  <a:pt x="123" y="153"/>
                </a:lnTo>
                <a:lnTo>
                  <a:pt x="125" y="144"/>
                </a:lnTo>
                <a:lnTo>
                  <a:pt x="126" y="136"/>
                </a:lnTo>
                <a:lnTo>
                  <a:pt x="127" y="129"/>
                </a:lnTo>
                <a:lnTo>
                  <a:pt x="129" y="120"/>
                </a:lnTo>
                <a:lnTo>
                  <a:pt x="130" y="113"/>
                </a:lnTo>
                <a:lnTo>
                  <a:pt x="132" y="106"/>
                </a:lnTo>
                <a:lnTo>
                  <a:pt x="133" y="98"/>
                </a:lnTo>
                <a:lnTo>
                  <a:pt x="135" y="90"/>
                </a:lnTo>
                <a:lnTo>
                  <a:pt x="136" y="83"/>
                </a:lnTo>
                <a:lnTo>
                  <a:pt x="138" y="77"/>
                </a:lnTo>
                <a:lnTo>
                  <a:pt x="139" y="69"/>
                </a:lnTo>
                <a:lnTo>
                  <a:pt x="141" y="63"/>
                </a:lnTo>
                <a:lnTo>
                  <a:pt x="142" y="57"/>
                </a:lnTo>
                <a:lnTo>
                  <a:pt x="144" y="50"/>
                </a:lnTo>
                <a:lnTo>
                  <a:pt x="145" y="45"/>
                </a:lnTo>
                <a:lnTo>
                  <a:pt x="146" y="39"/>
                </a:lnTo>
                <a:lnTo>
                  <a:pt x="148" y="34"/>
                </a:lnTo>
                <a:lnTo>
                  <a:pt x="149" y="29"/>
                </a:lnTo>
                <a:lnTo>
                  <a:pt x="151" y="24"/>
                </a:lnTo>
                <a:lnTo>
                  <a:pt x="153" y="20"/>
                </a:lnTo>
                <a:lnTo>
                  <a:pt x="154" y="16"/>
                </a:lnTo>
                <a:lnTo>
                  <a:pt x="156" y="13"/>
                </a:lnTo>
                <a:lnTo>
                  <a:pt x="157" y="10"/>
                </a:lnTo>
                <a:lnTo>
                  <a:pt x="158" y="7"/>
                </a:lnTo>
                <a:lnTo>
                  <a:pt x="160" y="5"/>
                </a:lnTo>
                <a:lnTo>
                  <a:pt x="161" y="3"/>
                </a:lnTo>
                <a:lnTo>
                  <a:pt x="163" y="1"/>
                </a:lnTo>
                <a:lnTo>
                  <a:pt x="165" y="0"/>
                </a:lnTo>
                <a:lnTo>
                  <a:pt x="166" y="0"/>
                </a:lnTo>
                <a:lnTo>
                  <a:pt x="167" y="0"/>
                </a:lnTo>
                <a:lnTo>
                  <a:pt x="169" y="0"/>
                </a:lnTo>
                <a:lnTo>
                  <a:pt x="170" y="0"/>
                </a:lnTo>
                <a:lnTo>
                  <a:pt x="171" y="1"/>
                </a:lnTo>
                <a:lnTo>
                  <a:pt x="173" y="3"/>
                </a:lnTo>
                <a:lnTo>
                  <a:pt x="175" y="5"/>
                </a:lnTo>
                <a:lnTo>
                  <a:pt x="176" y="7"/>
                </a:lnTo>
                <a:lnTo>
                  <a:pt x="177" y="10"/>
                </a:lnTo>
                <a:lnTo>
                  <a:pt x="179" y="13"/>
                </a:lnTo>
                <a:lnTo>
                  <a:pt x="181" y="16"/>
                </a:lnTo>
                <a:lnTo>
                  <a:pt x="182" y="20"/>
                </a:lnTo>
                <a:lnTo>
                  <a:pt x="183" y="24"/>
                </a:lnTo>
                <a:lnTo>
                  <a:pt x="185" y="29"/>
                </a:lnTo>
                <a:lnTo>
                  <a:pt x="186" y="34"/>
                </a:lnTo>
                <a:lnTo>
                  <a:pt x="187" y="39"/>
                </a:lnTo>
                <a:lnTo>
                  <a:pt x="189" y="45"/>
                </a:lnTo>
                <a:lnTo>
                  <a:pt x="191" y="50"/>
                </a:lnTo>
                <a:lnTo>
                  <a:pt x="193" y="57"/>
                </a:lnTo>
                <a:lnTo>
                  <a:pt x="194" y="63"/>
                </a:lnTo>
                <a:lnTo>
                  <a:pt x="195" y="69"/>
                </a:lnTo>
                <a:lnTo>
                  <a:pt x="197" y="77"/>
                </a:lnTo>
                <a:lnTo>
                  <a:pt x="198" y="83"/>
                </a:lnTo>
                <a:lnTo>
                  <a:pt x="199" y="90"/>
                </a:lnTo>
                <a:lnTo>
                  <a:pt x="201" y="98"/>
                </a:lnTo>
                <a:lnTo>
                  <a:pt x="203" y="106"/>
                </a:lnTo>
                <a:lnTo>
                  <a:pt x="204" y="113"/>
                </a:lnTo>
                <a:lnTo>
                  <a:pt x="206" y="120"/>
                </a:lnTo>
                <a:lnTo>
                  <a:pt x="207" y="129"/>
                </a:lnTo>
                <a:lnTo>
                  <a:pt x="209" y="136"/>
                </a:lnTo>
                <a:lnTo>
                  <a:pt x="210" y="144"/>
                </a:lnTo>
                <a:lnTo>
                  <a:pt x="211" y="153"/>
                </a:lnTo>
                <a:lnTo>
                  <a:pt x="213" y="161"/>
                </a:lnTo>
                <a:lnTo>
                  <a:pt x="214" y="169"/>
                </a:lnTo>
                <a:lnTo>
                  <a:pt x="216" y="177"/>
                </a:lnTo>
                <a:lnTo>
                  <a:pt x="217" y="185"/>
                </a:lnTo>
                <a:lnTo>
                  <a:pt x="219" y="193"/>
                </a:lnTo>
                <a:lnTo>
                  <a:pt x="221" y="201"/>
                </a:lnTo>
                <a:lnTo>
                  <a:pt x="222" y="210"/>
                </a:lnTo>
                <a:lnTo>
                  <a:pt x="223" y="217"/>
                </a:lnTo>
                <a:lnTo>
                  <a:pt x="225" y="225"/>
                </a:lnTo>
                <a:lnTo>
                  <a:pt x="226" y="233"/>
                </a:lnTo>
                <a:lnTo>
                  <a:pt x="227" y="240"/>
                </a:lnTo>
                <a:lnTo>
                  <a:pt x="229" y="248"/>
                </a:lnTo>
                <a:lnTo>
                  <a:pt x="231" y="255"/>
                </a:lnTo>
                <a:lnTo>
                  <a:pt x="232" y="262"/>
                </a:lnTo>
                <a:lnTo>
                  <a:pt x="234" y="270"/>
                </a:lnTo>
                <a:lnTo>
                  <a:pt x="235" y="276"/>
                </a:lnTo>
                <a:lnTo>
                  <a:pt x="236" y="284"/>
                </a:lnTo>
                <a:lnTo>
                  <a:pt x="238" y="290"/>
                </a:lnTo>
                <a:lnTo>
                  <a:pt x="239" y="296"/>
                </a:lnTo>
                <a:lnTo>
                  <a:pt x="241" y="302"/>
                </a:lnTo>
                <a:lnTo>
                  <a:pt x="243" y="308"/>
                </a:lnTo>
                <a:lnTo>
                  <a:pt x="244" y="315"/>
                </a:lnTo>
                <a:lnTo>
                  <a:pt x="245" y="320"/>
                </a:lnTo>
                <a:lnTo>
                  <a:pt x="247" y="325"/>
                </a:lnTo>
                <a:lnTo>
                  <a:pt x="248" y="330"/>
                </a:lnTo>
                <a:lnTo>
                  <a:pt x="250" y="336"/>
                </a:lnTo>
                <a:lnTo>
                  <a:pt x="251" y="341"/>
                </a:lnTo>
                <a:lnTo>
                  <a:pt x="253" y="345"/>
                </a:lnTo>
                <a:lnTo>
                  <a:pt x="254" y="350"/>
                </a:lnTo>
                <a:lnTo>
                  <a:pt x="255" y="354"/>
                </a:lnTo>
                <a:lnTo>
                  <a:pt x="257" y="358"/>
                </a:lnTo>
                <a:lnTo>
                  <a:pt x="259" y="362"/>
                </a:lnTo>
                <a:lnTo>
                  <a:pt x="260" y="366"/>
                </a:lnTo>
                <a:lnTo>
                  <a:pt x="262" y="370"/>
                </a:lnTo>
                <a:lnTo>
                  <a:pt x="263" y="373"/>
                </a:lnTo>
                <a:lnTo>
                  <a:pt x="264" y="376"/>
                </a:lnTo>
                <a:lnTo>
                  <a:pt x="266" y="380"/>
                </a:lnTo>
                <a:lnTo>
                  <a:pt x="267" y="382"/>
                </a:lnTo>
                <a:lnTo>
                  <a:pt x="269" y="385"/>
                </a:lnTo>
                <a:lnTo>
                  <a:pt x="271" y="388"/>
                </a:lnTo>
                <a:lnTo>
                  <a:pt x="272" y="390"/>
                </a:lnTo>
                <a:lnTo>
                  <a:pt x="274" y="393"/>
                </a:lnTo>
                <a:lnTo>
                  <a:pt x="275" y="395"/>
                </a:lnTo>
                <a:lnTo>
                  <a:pt x="276" y="398"/>
                </a:lnTo>
                <a:lnTo>
                  <a:pt x="278" y="399"/>
                </a:lnTo>
                <a:lnTo>
                  <a:pt x="279" y="401"/>
                </a:lnTo>
                <a:lnTo>
                  <a:pt x="281" y="403"/>
                </a:lnTo>
                <a:lnTo>
                  <a:pt x="282" y="404"/>
                </a:lnTo>
                <a:lnTo>
                  <a:pt x="284" y="406"/>
                </a:lnTo>
                <a:lnTo>
                  <a:pt x="285" y="408"/>
                </a:lnTo>
                <a:lnTo>
                  <a:pt x="287" y="410"/>
                </a:lnTo>
                <a:lnTo>
                  <a:pt x="288" y="410"/>
                </a:lnTo>
                <a:lnTo>
                  <a:pt x="290" y="412"/>
                </a:lnTo>
                <a:lnTo>
                  <a:pt x="291" y="412"/>
                </a:lnTo>
                <a:lnTo>
                  <a:pt x="292" y="414"/>
                </a:lnTo>
                <a:lnTo>
                  <a:pt x="294" y="415"/>
                </a:lnTo>
                <a:lnTo>
                  <a:pt x="295" y="416"/>
                </a:lnTo>
                <a:lnTo>
                  <a:pt x="297" y="416"/>
                </a:lnTo>
                <a:lnTo>
                  <a:pt x="299" y="418"/>
                </a:lnTo>
                <a:lnTo>
                  <a:pt x="300" y="418"/>
                </a:lnTo>
                <a:lnTo>
                  <a:pt x="302" y="419"/>
                </a:lnTo>
                <a:lnTo>
                  <a:pt x="303" y="419"/>
                </a:lnTo>
                <a:lnTo>
                  <a:pt x="304" y="420"/>
                </a:lnTo>
                <a:lnTo>
                  <a:pt x="306" y="421"/>
                </a:lnTo>
                <a:lnTo>
                  <a:pt x="307" y="421"/>
                </a:lnTo>
                <a:lnTo>
                  <a:pt x="309" y="421"/>
                </a:lnTo>
                <a:lnTo>
                  <a:pt x="311" y="421"/>
                </a:lnTo>
                <a:lnTo>
                  <a:pt x="312" y="422"/>
                </a:lnTo>
                <a:lnTo>
                  <a:pt x="313" y="422"/>
                </a:lnTo>
                <a:lnTo>
                  <a:pt x="315" y="422"/>
                </a:lnTo>
                <a:lnTo>
                  <a:pt x="316" y="422"/>
                </a:lnTo>
                <a:lnTo>
                  <a:pt x="318" y="422"/>
                </a:lnTo>
                <a:lnTo>
                  <a:pt x="319" y="424"/>
                </a:lnTo>
                <a:lnTo>
                  <a:pt x="321" y="424"/>
                </a:lnTo>
                <a:lnTo>
                  <a:pt x="322" y="424"/>
                </a:lnTo>
                <a:lnTo>
                  <a:pt x="323" y="424"/>
                </a:lnTo>
                <a:lnTo>
                  <a:pt x="325" y="424"/>
                </a:lnTo>
                <a:lnTo>
                  <a:pt x="327" y="424"/>
                </a:lnTo>
                <a:lnTo>
                  <a:pt x="328" y="424"/>
                </a:lnTo>
                <a:lnTo>
                  <a:pt x="330" y="424"/>
                </a:lnTo>
                <a:lnTo>
                  <a:pt x="331" y="424"/>
                </a:lnTo>
                <a:lnTo>
                  <a:pt x="332" y="424"/>
                </a:lnTo>
                <a:lnTo>
                  <a:pt x="334" y="424"/>
                </a:lnTo>
                <a:lnTo>
                  <a:pt x="335" y="424"/>
                </a:lnTo>
                <a:lnTo>
                  <a:pt x="337" y="425"/>
                </a:lnTo>
                <a:lnTo>
                  <a:pt x="0" y="425"/>
                </a:lnTo>
              </a:path>
            </a:pathLst>
          </a:custGeom>
          <a:noFill/>
          <a:ln w="9525">
            <a:solidFill>
              <a:srgbClr val="000000"/>
            </a:solidFill>
            <a:round/>
            <a:headEnd/>
            <a:tailEnd/>
          </a:ln>
        </p:spPr>
        <p:txBody>
          <a:bodyPr/>
          <a:lstStyle/>
          <a:p>
            <a:endParaRPr lang="en-US" dirty="0"/>
          </a:p>
        </p:txBody>
      </p:sp>
      <p:sp>
        <p:nvSpPr>
          <p:cNvPr id="26693" name="Line 69"/>
          <p:cNvSpPr>
            <a:spLocks noChangeShapeType="1"/>
          </p:cNvSpPr>
          <p:nvPr/>
        </p:nvSpPr>
        <p:spPr bwMode="auto">
          <a:xfrm>
            <a:off x="6081713" y="3014663"/>
            <a:ext cx="0" cy="95250"/>
          </a:xfrm>
          <a:prstGeom prst="line">
            <a:avLst/>
          </a:prstGeom>
          <a:noFill/>
          <a:ln w="19050">
            <a:solidFill>
              <a:srgbClr val="000000"/>
            </a:solidFill>
            <a:round/>
            <a:headEnd/>
            <a:tailEnd/>
          </a:ln>
        </p:spPr>
        <p:txBody>
          <a:bodyPr wrap="none" anchor="ctr"/>
          <a:lstStyle/>
          <a:p>
            <a:endParaRPr lang="en-US" dirty="0"/>
          </a:p>
        </p:txBody>
      </p:sp>
      <p:sp>
        <p:nvSpPr>
          <p:cNvPr id="26694" name="Text Box 70"/>
          <p:cNvSpPr txBox="1">
            <a:spLocks noChangeArrowheads="1"/>
          </p:cNvSpPr>
          <p:nvPr/>
        </p:nvSpPr>
        <p:spPr bwMode="auto">
          <a:xfrm>
            <a:off x="5854700" y="3124200"/>
            <a:ext cx="585788" cy="203200"/>
          </a:xfrm>
          <a:prstGeom prst="rect">
            <a:avLst/>
          </a:prstGeom>
          <a:solidFill>
            <a:srgbClr val="CC00CC">
              <a:alpha val="49019"/>
            </a:srgbClr>
          </a:solid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3.6 GHz</a:t>
            </a:r>
            <a:endParaRPr lang="en-US" sz="2200" dirty="0">
              <a:latin typeface="Agilent TT Cond" pitchFamily="34" charset="0"/>
            </a:endParaRPr>
          </a:p>
        </p:txBody>
      </p:sp>
      <p:sp>
        <p:nvSpPr>
          <p:cNvPr id="26695" name="Text Box 71"/>
          <p:cNvSpPr txBox="1">
            <a:spLocks noChangeArrowheads="1"/>
          </p:cNvSpPr>
          <p:nvPr/>
        </p:nvSpPr>
        <p:spPr bwMode="auto">
          <a:xfrm>
            <a:off x="8018463" y="5005388"/>
            <a:ext cx="508000" cy="204787"/>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(GHz)</a:t>
            </a:r>
            <a:endParaRPr lang="en-US" sz="2200" dirty="0">
              <a:latin typeface="Agilent TT Cond" pitchFamily="34" charset="0"/>
            </a:endParaRPr>
          </a:p>
        </p:txBody>
      </p:sp>
      <p:sp>
        <p:nvSpPr>
          <p:cNvPr id="26696" name="Line 72"/>
          <p:cNvSpPr>
            <a:spLocks noChangeShapeType="1"/>
          </p:cNvSpPr>
          <p:nvPr/>
        </p:nvSpPr>
        <p:spPr bwMode="auto">
          <a:xfrm>
            <a:off x="6502400" y="4972050"/>
            <a:ext cx="1524000" cy="0"/>
          </a:xfrm>
          <a:prstGeom prst="line">
            <a:avLst/>
          </a:prstGeom>
          <a:noFill/>
          <a:ln w="19050">
            <a:solidFill>
              <a:srgbClr val="000000"/>
            </a:solidFill>
            <a:round/>
            <a:headEnd/>
            <a:tailEnd/>
          </a:ln>
        </p:spPr>
        <p:txBody>
          <a:bodyPr lIns="0" tIns="0" rIns="0" bIns="0"/>
          <a:lstStyle/>
          <a:p>
            <a:endParaRPr lang="en-US" dirty="0"/>
          </a:p>
        </p:txBody>
      </p:sp>
      <p:sp>
        <p:nvSpPr>
          <p:cNvPr id="26697" name="Line 73"/>
          <p:cNvSpPr>
            <a:spLocks noChangeShapeType="1"/>
          </p:cNvSpPr>
          <p:nvPr/>
        </p:nvSpPr>
        <p:spPr bwMode="auto">
          <a:xfrm>
            <a:off x="6621463" y="4872038"/>
            <a:ext cx="0" cy="95250"/>
          </a:xfrm>
          <a:prstGeom prst="line">
            <a:avLst/>
          </a:prstGeom>
          <a:noFill/>
          <a:ln w="19050">
            <a:solidFill>
              <a:srgbClr val="000000"/>
            </a:solidFill>
            <a:round/>
            <a:headEnd/>
            <a:tailEnd/>
          </a:ln>
        </p:spPr>
        <p:txBody>
          <a:bodyPr lIns="0" tIns="0" rIns="0" bIns="0"/>
          <a:lstStyle/>
          <a:p>
            <a:endParaRPr lang="en-US" dirty="0"/>
          </a:p>
        </p:txBody>
      </p:sp>
      <p:sp>
        <p:nvSpPr>
          <p:cNvPr id="26698" name="Text Box 74"/>
          <p:cNvSpPr txBox="1">
            <a:spLocks noChangeArrowheads="1"/>
          </p:cNvSpPr>
          <p:nvPr/>
        </p:nvSpPr>
        <p:spPr bwMode="auto">
          <a:xfrm>
            <a:off x="6586538" y="4984750"/>
            <a:ext cx="103187" cy="206375"/>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0</a:t>
            </a:r>
            <a:endParaRPr lang="en-US" sz="2200" dirty="0">
              <a:latin typeface="Agilent TT Cond" pitchFamily="34" charset="0"/>
            </a:endParaRPr>
          </a:p>
        </p:txBody>
      </p:sp>
      <p:sp>
        <p:nvSpPr>
          <p:cNvPr id="26699" name="Line 75"/>
          <p:cNvSpPr>
            <a:spLocks noChangeShapeType="1"/>
          </p:cNvSpPr>
          <p:nvPr/>
        </p:nvSpPr>
        <p:spPr bwMode="auto">
          <a:xfrm flipV="1">
            <a:off x="7896225" y="4873625"/>
            <a:ext cx="0" cy="84138"/>
          </a:xfrm>
          <a:prstGeom prst="line">
            <a:avLst/>
          </a:prstGeom>
          <a:noFill/>
          <a:ln w="19050">
            <a:solidFill>
              <a:srgbClr val="000000"/>
            </a:solidFill>
            <a:round/>
            <a:headEnd/>
            <a:tailEnd/>
          </a:ln>
        </p:spPr>
        <p:txBody>
          <a:bodyPr lIns="0" tIns="0" rIns="0" bIns="0"/>
          <a:lstStyle/>
          <a:p>
            <a:endParaRPr lang="en-US" dirty="0"/>
          </a:p>
        </p:txBody>
      </p:sp>
      <p:sp>
        <p:nvSpPr>
          <p:cNvPr id="26700" name="Text Box 76"/>
          <p:cNvSpPr txBox="1">
            <a:spLocks noChangeArrowheads="1"/>
          </p:cNvSpPr>
          <p:nvPr/>
        </p:nvSpPr>
        <p:spPr bwMode="auto">
          <a:xfrm>
            <a:off x="7859713" y="4995863"/>
            <a:ext cx="104775" cy="206375"/>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3</a:t>
            </a:r>
            <a:endParaRPr lang="en-US" sz="2200" dirty="0">
              <a:latin typeface="Agilent TT Cond" pitchFamily="34" charset="0"/>
            </a:endParaRPr>
          </a:p>
        </p:txBody>
      </p:sp>
      <p:sp>
        <p:nvSpPr>
          <p:cNvPr id="26701" name="Line 77"/>
          <p:cNvSpPr>
            <a:spLocks noChangeShapeType="1"/>
          </p:cNvSpPr>
          <p:nvPr/>
        </p:nvSpPr>
        <p:spPr bwMode="auto">
          <a:xfrm>
            <a:off x="7026275" y="4872038"/>
            <a:ext cx="0" cy="95250"/>
          </a:xfrm>
          <a:prstGeom prst="line">
            <a:avLst/>
          </a:prstGeom>
          <a:noFill/>
          <a:ln w="19050">
            <a:solidFill>
              <a:srgbClr val="000000"/>
            </a:solidFill>
            <a:round/>
            <a:headEnd/>
            <a:tailEnd/>
          </a:ln>
        </p:spPr>
        <p:txBody>
          <a:bodyPr lIns="0" tIns="0" rIns="0" bIns="0"/>
          <a:lstStyle/>
          <a:p>
            <a:endParaRPr lang="en-US" dirty="0"/>
          </a:p>
        </p:txBody>
      </p:sp>
      <p:sp>
        <p:nvSpPr>
          <p:cNvPr id="26702" name="Line 78"/>
          <p:cNvSpPr>
            <a:spLocks noChangeShapeType="1"/>
          </p:cNvSpPr>
          <p:nvPr/>
        </p:nvSpPr>
        <p:spPr bwMode="auto">
          <a:xfrm>
            <a:off x="7472363" y="4872038"/>
            <a:ext cx="0" cy="95250"/>
          </a:xfrm>
          <a:prstGeom prst="line">
            <a:avLst/>
          </a:prstGeom>
          <a:noFill/>
          <a:ln w="19050">
            <a:solidFill>
              <a:srgbClr val="000000"/>
            </a:solidFill>
            <a:round/>
            <a:headEnd/>
            <a:tailEnd/>
          </a:ln>
        </p:spPr>
        <p:txBody>
          <a:bodyPr lIns="0" tIns="0" rIns="0" bIns="0"/>
          <a:lstStyle/>
          <a:p>
            <a:endParaRPr lang="en-US" dirty="0"/>
          </a:p>
        </p:txBody>
      </p:sp>
      <p:sp>
        <p:nvSpPr>
          <p:cNvPr id="26703" name="Text Box 79"/>
          <p:cNvSpPr txBox="1">
            <a:spLocks noChangeArrowheads="1"/>
          </p:cNvSpPr>
          <p:nvPr/>
        </p:nvSpPr>
        <p:spPr bwMode="auto">
          <a:xfrm>
            <a:off x="6985000" y="4984750"/>
            <a:ext cx="104775" cy="206375"/>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1</a:t>
            </a:r>
            <a:endParaRPr lang="en-US" sz="2200" dirty="0">
              <a:latin typeface="Agilent TT Cond" pitchFamily="34" charset="0"/>
            </a:endParaRPr>
          </a:p>
        </p:txBody>
      </p:sp>
      <p:sp>
        <p:nvSpPr>
          <p:cNvPr id="26704" name="Text Box 80"/>
          <p:cNvSpPr txBox="1">
            <a:spLocks noChangeArrowheads="1"/>
          </p:cNvSpPr>
          <p:nvPr/>
        </p:nvSpPr>
        <p:spPr bwMode="auto">
          <a:xfrm>
            <a:off x="7431088" y="4994275"/>
            <a:ext cx="104775" cy="204788"/>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2</a:t>
            </a:r>
            <a:endParaRPr lang="en-US" sz="2200" dirty="0">
              <a:latin typeface="Agilent TT Cond" pitchFamily="34" charset="0"/>
            </a:endParaRPr>
          </a:p>
        </p:txBody>
      </p:sp>
      <p:grpSp>
        <p:nvGrpSpPr>
          <p:cNvPr id="2" name="Group 81"/>
          <p:cNvGrpSpPr>
            <a:grpSpLocks/>
          </p:cNvGrpSpPr>
          <p:nvPr/>
        </p:nvGrpSpPr>
        <p:grpSpPr bwMode="auto">
          <a:xfrm>
            <a:off x="5942013" y="3375025"/>
            <a:ext cx="300037" cy="376238"/>
            <a:chOff x="4035" y="2888"/>
            <a:chExt cx="208" cy="268"/>
          </a:xfrm>
        </p:grpSpPr>
        <p:sp>
          <p:nvSpPr>
            <p:cNvPr id="26802" name="Text Box 82"/>
            <p:cNvSpPr txBox="1">
              <a:spLocks noChangeArrowheads="1"/>
            </p:cNvSpPr>
            <p:nvPr/>
          </p:nvSpPr>
          <p:spPr bwMode="auto">
            <a:xfrm>
              <a:off x="4035" y="2888"/>
              <a:ext cx="68" cy="204"/>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900" dirty="0">
                  <a:solidFill>
                    <a:srgbClr val="000000"/>
                  </a:solidFill>
                  <a:latin typeface="Agilent TT Cond" pitchFamily="34" charset="0"/>
                </a:rPr>
                <a:t>f</a:t>
              </a:r>
              <a:endParaRPr lang="en-US" sz="2200" dirty="0">
                <a:latin typeface="Agilent TT Cond" pitchFamily="34" charset="0"/>
              </a:endParaRPr>
            </a:p>
          </p:txBody>
        </p:sp>
        <p:sp>
          <p:nvSpPr>
            <p:cNvPr id="26803" name="Text Box 83"/>
            <p:cNvSpPr txBox="1">
              <a:spLocks noChangeArrowheads="1"/>
            </p:cNvSpPr>
            <p:nvPr/>
          </p:nvSpPr>
          <p:spPr bwMode="auto">
            <a:xfrm>
              <a:off x="4114" y="3010"/>
              <a:ext cx="129" cy="146"/>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IF</a:t>
              </a:r>
              <a:endParaRPr lang="en-US" sz="2200" dirty="0">
                <a:latin typeface="Agilent TT Cond" pitchFamily="34" charset="0"/>
              </a:endParaRPr>
            </a:p>
          </p:txBody>
        </p:sp>
      </p:grpSp>
      <p:sp>
        <p:nvSpPr>
          <p:cNvPr id="26706" name="Line 84"/>
          <p:cNvSpPr>
            <a:spLocks noChangeShapeType="1"/>
          </p:cNvSpPr>
          <p:nvPr/>
        </p:nvSpPr>
        <p:spPr bwMode="auto">
          <a:xfrm flipV="1">
            <a:off x="2928938" y="1979613"/>
            <a:ext cx="0" cy="409575"/>
          </a:xfrm>
          <a:prstGeom prst="line">
            <a:avLst/>
          </a:prstGeom>
          <a:noFill/>
          <a:ln w="19050">
            <a:solidFill>
              <a:srgbClr val="00CC00"/>
            </a:solidFill>
            <a:round/>
            <a:headEnd/>
            <a:tailEnd type="triangle" w="med" len="med"/>
          </a:ln>
        </p:spPr>
        <p:txBody>
          <a:bodyPr wrap="none" anchor="ctr"/>
          <a:lstStyle/>
          <a:p>
            <a:endParaRPr lang="en-US" dirty="0"/>
          </a:p>
        </p:txBody>
      </p:sp>
      <p:grpSp>
        <p:nvGrpSpPr>
          <p:cNvPr id="3" name="Group 85"/>
          <p:cNvGrpSpPr>
            <a:grpSpLocks/>
          </p:cNvGrpSpPr>
          <p:nvPr/>
        </p:nvGrpSpPr>
        <p:grpSpPr bwMode="auto">
          <a:xfrm>
            <a:off x="2316163" y="1360488"/>
            <a:ext cx="1273175" cy="128587"/>
            <a:chOff x="1522" y="1450"/>
            <a:chExt cx="883" cy="91"/>
          </a:xfrm>
        </p:grpSpPr>
        <p:sp>
          <p:nvSpPr>
            <p:cNvPr id="26799" name="Line 86"/>
            <p:cNvSpPr>
              <a:spLocks noChangeShapeType="1"/>
            </p:cNvSpPr>
            <p:nvPr/>
          </p:nvSpPr>
          <p:spPr bwMode="auto">
            <a:xfrm flipV="1">
              <a:off x="1522" y="1451"/>
              <a:ext cx="0" cy="90"/>
            </a:xfrm>
            <a:prstGeom prst="line">
              <a:avLst/>
            </a:prstGeom>
            <a:noFill/>
            <a:ln w="19050">
              <a:solidFill>
                <a:srgbClr val="000000"/>
              </a:solidFill>
              <a:round/>
              <a:headEnd/>
              <a:tailEnd/>
            </a:ln>
          </p:spPr>
          <p:txBody>
            <a:bodyPr wrap="none" anchor="ctr"/>
            <a:lstStyle/>
            <a:p>
              <a:endParaRPr lang="en-US" dirty="0"/>
            </a:p>
          </p:txBody>
        </p:sp>
        <p:sp>
          <p:nvSpPr>
            <p:cNvPr id="26800" name="Line 87"/>
            <p:cNvSpPr>
              <a:spLocks noChangeShapeType="1"/>
            </p:cNvSpPr>
            <p:nvPr/>
          </p:nvSpPr>
          <p:spPr bwMode="auto">
            <a:xfrm>
              <a:off x="1522" y="1451"/>
              <a:ext cx="882" cy="0"/>
            </a:xfrm>
            <a:prstGeom prst="line">
              <a:avLst/>
            </a:prstGeom>
            <a:noFill/>
            <a:ln w="19050">
              <a:solidFill>
                <a:srgbClr val="000000"/>
              </a:solidFill>
              <a:round/>
              <a:headEnd/>
              <a:tailEnd/>
            </a:ln>
          </p:spPr>
          <p:txBody>
            <a:bodyPr wrap="none" anchor="ctr"/>
            <a:lstStyle/>
            <a:p>
              <a:endParaRPr lang="en-US" dirty="0"/>
            </a:p>
          </p:txBody>
        </p:sp>
        <p:sp>
          <p:nvSpPr>
            <p:cNvPr id="26801" name="Line 88"/>
            <p:cNvSpPr>
              <a:spLocks noChangeShapeType="1"/>
            </p:cNvSpPr>
            <p:nvPr/>
          </p:nvSpPr>
          <p:spPr bwMode="auto">
            <a:xfrm flipV="1">
              <a:off x="2405" y="1450"/>
              <a:ext cx="0" cy="89"/>
            </a:xfrm>
            <a:prstGeom prst="line">
              <a:avLst/>
            </a:prstGeom>
            <a:noFill/>
            <a:ln w="19050">
              <a:solidFill>
                <a:srgbClr val="000000"/>
              </a:solidFill>
              <a:round/>
              <a:headEnd/>
              <a:tailEnd/>
            </a:ln>
          </p:spPr>
          <p:txBody>
            <a:bodyPr wrap="none" anchor="ctr"/>
            <a:lstStyle/>
            <a:p>
              <a:endParaRPr lang="en-US" dirty="0"/>
            </a:p>
          </p:txBody>
        </p:sp>
      </p:grpSp>
      <p:sp>
        <p:nvSpPr>
          <p:cNvPr id="26708" name="Line 89"/>
          <p:cNvSpPr>
            <a:spLocks noChangeShapeType="1"/>
          </p:cNvSpPr>
          <p:nvPr/>
        </p:nvSpPr>
        <p:spPr bwMode="auto">
          <a:xfrm flipV="1">
            <a:off x="3835400" y="1362075"/>
            <a:ext cx="0" cy="127000"/>
          </a:xfrm>
          <a:prstGeom prst="line">
            <a:avLst/>
          </a:prstGeom>
          <a:noFill/>
          <a:ln w="19050">
            <a:solidFill>
              <a:srgbClr val="000000"/>
            </a:solidFill>
            <a:round/>
            <a:headEnd/>
            <a:tailEnd/>
          </a:ln>
        </p:spPr>
        <p:txBody>
          <a:bodyPr wrap="none" anchor="ctr"/>
          <a:lstStyle/>
          <a:p>
            <a:endParaRPr lang="en-US" dirty="0"/>
          </a:p>
        </p:txBody>
      </p:sp>
      <p:sp>
        <p:nvSpPr>
          <p:cNvPr id="26709" name="Line 90"/>
          <p:cNvSpPr>
            <a:spLocks noChangeShapeType="1"/>
          </p:cNvSpPr>
          <p:nvPr/>
        </p:nvSpPr>
        <p:spPr bwMode="auto">
          <a:xfrm>
            <a:off x="3833813" y="1362075"/>
            <a:ext cx="1258887" cy="0"/>
          </a:xfrm>
          <a:prstGeom prst="line">
            <a:avLst/>
          </a:prstGeom>
          <a:noFill/>
          <a:ln w="19050">
            <a:solidFill>
              <a:srgbClr val="000000"/>
            </a:solidFill>
            <a:round/>
            <a:headEnd/>
            <a:tailEnd/>
          </a:ln>
        </p:spPr>
        <p:txBody>
          <a:bodyPr wrap="none" anchor="ctr"/>
          <a:lstStyle/>
          <a:p>
            <a:endParaRPr lang="en-US" dirty="0"/>
          </a:p>
        </p:txBody>
      </p:sp>
      <p:sp>
        <p:nvSpPr>
          <p:cNvPr id="26710" name="Line 91"/>
          <p:cNvSpPr>
            <a:spLocks noChangeShapeType="1"/>
          </p:cNvSpPr>
          <p:nvPr/>
        </p:nvSpPr>
        <p:spPr bwMode="auto">
          <a:xfrm flipV="1">
            <a:off x="5095875" y="1366838"/>
            <a:ext cx="0" cy="125412"/>
          </a:xfrm>
          <a:prstGeom prst="line">
            <a:avLst/>
          </a:prstGeom>
          <a:noFill/>
          <a:ln w="19050">
            <a:solidFill>
              <a:srgbClr val="000000"/>
            </a:solidFill>
            <a:round/>
            <a:headEnd/>
            <a:tailEnd/>
          </a:ln>
        </p:spPr>
        <p:txBody>
          <a:bodyPr wrap="none" anchor="ctr"/>
          <a:lstStyle/>
          <a:p>
            <a:endParaRPr lang="en-US" dirty="0"/>
          </a:p>
        </p:txBody>
      </p:sp>
      <p:sp>
        <p:nvSpPr>
          <p:cNvPr id="26711" name="Text Box 92"/>
          <p:cNvSpPr txBox="1">
            <a:spLocks noChangeArrowheads="1"/>
          </p:cNvSpPr>
          <p:nvPr/>
        </p:nvSpPr>
        <p:spPr bwMode="auto">
          <a:xfrm>
            <a:off x="2465388" y="1169988"/>
            <a:ext cx="1065212" cy="204787"/>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Signal Range</a:t>
            </a:r>
            <a:endParaRPr lang="en-US" sz="2200" dirty="0">
              <a:latin typeface="Agilent TT Cond" pitchFamily="34" charset="0"/>
            </a:endParaRPr>
          </a:p>
        </p:txBody>
      </p:sp>
      <p:sp>
        <p:nvSpPr>
          <p:cNvPr id="26712" name="Text Box 93"/>
          <p:cNvSpPr txBox="1">
            <a:spLocks noChangeArrowheads="1"/>
          </p:cNvSpPr>
          <p:nvPr/>
        </p:nvSpPr>
        <p:spPr bwMode="auto">
          <a:xfrm>
            <a:off x="4073525" y="1169988"/>
            <a:ext cx="801688" cy="203200"/>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LO Range</a:t>
            </a:r>
            <a:endParaRPr lang="en-US" sz="2200" dirty="0">
              <a:latin typeface="Agilent TT Cond" pitchFamily="34" charset="0"/>
            </a:endParaRPr>
          </a:p>
        </p:txBody>
      </p:sp>
      <p:sp>
        <p:nvSpPr>
          <p:cNvPr id="26713" name="Freeform 94"/>
          <p:cNvSpPr>
            <a:spLocks/>
          </p:cNvSpPr>
          <p:nvPr/>
        </p:nvSpPr>
        <p:spPr bwMode="auto">
          <a:xfrm>
            <a:off x="6376988" y="3843338"/>
            <a:ext cx="487362" cy="1130300"/>
          </a:xfrm>
          <a:custGeom>
            <a:avLst/>
            <a:gdLst>
              <a:gd name="T0" fmla="*/ 4158438 w 338"/>
              <a:gd name="T1" fmla="*/ 1577235129 h 807"/>
              <a:gd name="T2" fmla="*/ 16632309 w 338"/>
              <a:gd name="T3" fmla="*/ 1577235129 h 807"/>
              <a:gd name="T4" fmla="*/ 29107624 w 338"/>
              <a:gd name="T5" fmla="*/ 1575274263 h 807"/>
              <a:gd name="T6" fmla="*/ 41581491 w 338"/>
              <a:gd name="T7" fmla="*/ 1569388861 h 807"/>
              <a:gd name="T8" fmla="*/ 54055370 w 338"/>
              <a:gd name="T9" fmla="*/ 1567426594 h 807"/>
              <a:gd name="T10" fmla="*/ 66530679 w 338"/>
              <a:gd name="T11" fmla="*/ 1557618058 h 807"/>
              <a:gd name="T12" fmla="*/ 79004546 w 338"/>
              <a:gd name="T13" fmla="*/ 1547809522 h 807"/>
              <a:gd name="T14" fmla="*/ 91479856 w 338"/>
              <a:gd name="T15" fmla="*/ 1534077851 h 807"/>
              <a:gd name="T16" fmla="*/ 101874527 w 338"/>
              <a:gd name="T17" fmla="*/ 1516421646 h 807"/>
              <a:gd name="T18" fmla="*/ 116427613 w 338"/>
              <a:gd name="T19" fmla="*/ 1492881440 h 807"/>
              <a:gd name="T20" fmla="*/ 126823704 w 338"/>
              <a:gd name="T21" fmla="*/ 1461493215 h 807"/>
              <a:gd name="T22" fmla="*/ 139297571 w 338"/>
              <a:gd name="T23" fmla="*/ 1420296804 h 807"/>
              <a:gd name="T24" fmla="*/ 151772880 w 338"/>
              <a:gd name="T25" fmla="*/ 1373214991 h 807"/>
              <a:gd name="T26" fmla="*/ 164246747 w 338"/>
              <a:gd name="T27" fmla="*/ 1316324642 h 807"/>
              <a:gd name="T28" fmla="*/ 176720615 w 338"/>
              <a:gd name="T29" fmla="*/ 1249625757 h 807"/>
              <a:gd name="T30" fmla="*/ 187116706 w 338"/>
              <a:gd name="T31" fmla="*/ 1171156069 h 807"/>
              <a:gd name="T32" fmla="*/ 201669836 w 338"/>
              <a:gd name="T33" fmla="*/ 1076992443 h 807"/>
              <a:gd name="T34" fmla="*/ 212065927 w 338"/>
              <a:gd name="T35" fmla="*/ 974982549 h 807"/>
              <a:gd name="T36" fmla="*/ 224539794 w 338"/>
              <a:gd name="T37" fmla="*/ 867087253 h 807"/>
              <a:gd name="T38" fmla="*/ 237015104 w 338"/>
              <a:gd name="T39" fmla="*/ 749383421 h 807"/>
              <a:gd name="T40" fmla="*/ 249488971 w 338"/>
              <a:gd name="T41" fmla="*/ 629717147 h 807"/>
              <a:gd name="T42" fmla="*/ 261962838 w 338"/>
              <a:gd name="T43" fmla="*/ 506127913 h 807"/>
              <a:gd name="T44" fmla="*/ 274438147 w 338"/>
              <a:gd name="T45" fmla="*/ 392347215 h 807"/>
              <a:gd name="T46" fmla="*/ 286912015 w 338"/>
              <a:gd name="T47" fmla="*/ 286412699 h 807"/>
              <a:gd name="T48" fmla="*/ 299387324 w 338"/>
              <a:gd name="T49" fmla="*/ 186365072 h 807"/>
              <a:gd name="T50" fmla="*/ 311861191 w 338"/>
              <a:gd name="T51" fmla="*/ 107895340 h 807"/>
              <a:gd name="T52" fmla="*/ 324335058 w 338"/>
              <a:gd name="T53" fmla="*/ 47081835 h 807"/>
              <a:gd name="T54" fmla="*/ 336810367 w 338"/>
              <a:gd name="T55" fmla="*/ 11770809 h 807"/>
              <a:gd name="T56" fmla="*/ 347205017 w 338"/>
              <a:gd name="T57" fmla="*/ 0 h 807"/>
              <a:gd name="T58" fmla="*/ 361758102 w 338"/>
              <a:gd name="T59" fmla="*/ 11770809 h 807"/>
              <a:gd name="T60" fmla="*/ 372154193 w 338"/>
              <a:gd name="T61" fmla="*/ 47081835 h 807"/>
              <a:gd name="T62" fmla="*/ 384628150 w 338"/>
              <a:gd name="T63" fmla="*/ 107895340 h 807"/>
              <a:gd name="T64" fmla="*/ 397103460 w 338"/>
              <a:gd name="T65" fmla="*/ 186365072 h 807"/>
              <a:gd name="T66" fmla="*/ 409577327 w 338"/>
              <a:gd name="T67" fmla="*/ 286412699 h 807"/>
              <a:gd name="T68" fmla="*/ 422052636 w 338"/>
              <a:gd name="T69" fmla="*/ 392347215 h 807"/>
              <a:gd name="T70" fmla="*/ 434526503 w 338"/>
              <a:gd name="T71" fmla="*/ 506127913 h 807"/>
              <a:gd name="T72" fmla="*/ 447000371 w 338"/>
              <a:gd name="T73" fmla="*/ 629717147 h 807"/>
              <a:gd name="T74" fmla="*/ 459475680 w 338"/>
              <a:gd name="T75" fmla="*/ 749383421 h 807"/>
              <a:gd name="T76" fmla="*/ 469870329 w 338"/>
              <a:gd name="T77" fmla="*/ 867087253 h 807"/>
              <a:gd name="T78" fmla="*/ 482345638 w 338"/>
              <a:gd name="T79" fmla="*/ 974982549 h 807"/>
              <a:gd name="T80" fmla="*/ 494819505 w 338"/>
              <a:gd name="T81" fmla="*/ 1076992443 h 807"/>
              <a:gd name="T82" fmla="*/ 507293373 w 338"/>
              <a:gd name="T83" fmla="*/ 1171156069 h 807"/>
              <a:gd name="T84" fmla="*/ 519768682 w 338"/>
              <a:gd name="T85" fmla="*/ 1249625757 h 807"/>
              <a:gd name="T86" fmla="*/ 532242549 w 338"/>
              <a:gd name="T87" fmla="*/ 1316324642 h 807"/>
              <a:gd name="T88" fmla="*/ 544717858 w 338"/>
              <a:gd name="T89" fmla="*/ 1373214991 h 807"/>
              <a:gd name="T90" fmla="*/ 557191725 w 338"/>
              <a:gd name="T91" fmla="*/ 1420296804 h 807"/>
              <a:gd name="T92" fmla="*/ 569665593 w 338"/>
              <a:gd name="T93" fmla="*/ 1461493215 h 807"/>
              <a:gd name="T94" fmla="*/ 582140902 w 338"/>
              <a:gd name="T95" fmla="*/ 1492881440 h 807"/>
              <a:gd name="T96" fmla="*/ 594614769 w 338"/>
              <a:gd name="T97" fmla="*/ 1516421646 h 807"/>
              <a:gd name="T98" fmla="*/ 605010860 w 338"/>
              <a:gd name="T99" fmla="*/ 1534077851 h 807"/>
              <a:gd name="T100" fmla="*/ 619563946 w 338"/>
              <a:gd name="T101" fmla="*/ 1547809522 h 807"/>
              <a:gd name="T102" fmla="*/ 629960037 w 338"/>
              <a:gd name="T103" fmla="*/ 1557618058 h 807"/>
              <a:gd name="T104" fmla="*/ 642433904 w 338"/>
              <a:gd name="T105" fmla="*/ 1567426594 h 807"/>
              <a:gd name="T106" fmla="*/ 654907771 w 338"/>
              <a:gd name="T107" fmla="*/ 1569388861 h 807"/>
              <a:gd name="T108" fmla="*/ 667383080 w 338"/>
              <a:gd name="T109" fmla="*/ 1575274263 h 807"/>
              <a:gd name="T110" fmla="*/ 679856948 w 338"/>
              <a:gd name="T111" fmla="*/ 1577235129 h 807"/>
              <a:gd name="T112" fmla="*/ 690253039 w 338"/>
              <a:gd name="T113" fmla="*/ 1577235129 h 807"/>
              <a:gd name="T114" fmla="*/ 700647688 w 338"/>
              <a:gd name="T115" fmla="*/ 1581158264 h 80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8"/>
              <a:gd name="T175" fmla="*/ 0 h 807"/>
              <a:gd name="T176" fmla="*/ 338 w 338"/>
              <a:gd name="T177" fmla="*/ 807 h 80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8" h="807">
                <a:moveTo>
                  <a:pt x="0" y="806"/>
                </a:moveTo>
                <a:lnTo>
                  <a:pt x="0" y="804"/>
                </a:lnTo>
                <a:lnTo>
                  <a:pt x="1" y="804"/>
                </a:lnTo>
                <a:lnTo>
                  <a:pt x="2" y="804"/>
                </a:lnTo>
                <a:lnTo>
                  <a:pt x="4" y="804"/>
                </a:lnTo>
                <a:lnTo>
                  <a:pt x="5" y="804"/>
                </a:lnTo>
                <a:lnTo>
                  <a:pt x="7" y="804"/>
                </a:lnTo>
                <a:lnTo>
                  <a:pt x="8" y="804"/>
                </a:lnTo>
                <a:lnTo>
                  <a:pt x="9" y="804"/>
                </a:lnTo>
                <a:lnTo>
                  <a:pt x="11" y="803"/>
                </a:lnTo>
                <a:lnTo>
                  <a:pt x="12" y="803"/>
                </a:lnTo>
                <a:lnTo>
                  <a:pt x="14" y="803"/>
                </a:lnTo>
                <a:lnTo>
                  <a:pt x="16" y="803"/>
                </a:lnTo>
                <a:lnTo>
                  <a:pt x="17" y="801"/>
                </a:lnTo>
                <a:lnTo>
                  <a:pt x="19" y="801"/>
                </a:lnTo>
                <a:lnTo>
                  <a:pt x="20" y="800"/>
                </a:lnTo>
                <a:lnTo>
                  <a:pt x="21" y="800"/>
                </a:lnTo>
                <a:lnTo>
                  <a:pt x="23" y="800"/>
                </a:lnTo>
                <a:lnTo>
                  <a:pt x="24" y="799"/>
                </a:lnTo>
                <a:lnTo>
                  <a:pt x="26" y="799"/>
                </a:lnTo>
                <a:lnTo>
                  <a:pt x="28" y="798"/>
                </a:lnTo>
                <a:lnTo>
                  <a:pt x="29" y="798"/>
                </a:lnTo>
                <a:lnTo>
                  <a:pt x="30" y="795"/>
                </a:lnTo>
                <a:lnTo>
                  <a:pt x="32" y="794"/>
                </a:lnTo>
                <a:lnTo>
                  <a:pt x="33" y="794"/>
                </a:lnTo>
                <a:lnTo>
                  <a:pt x="35" y="793"/>
                </a:lnTo>
                <a:lnTo>
                  <a:pt x="36" y="792"/>
                </a:lnTo>
                <a:lnTo>
                  <a:pt x="38" y="789"/>
                </a:lnTo>
                <a:lnTo>
                  <a:pt x="39" y="788"/>
                </a:lnTo>
                <a:lnTo>
                  <a:pt x="40" y="787"/>
                </a:lnTo>
                <a:lnTo>
                  <a:pt x="42" y="785"/>
                </a:lnTo>
                <a:lnTo>
                  <a:pt x="44" y="782"/>
                </a:lnTo>
                <a:lnTo>
                  <a:pt x="45" y="781"/>
                </a:lnTo>
                <a:lnTo>
                  <a:pt x="47" y="778"/>
                </a:lnTo>
                <a:lnTo>
                  <a:pt x="48" y="776"/>
                </a:lnTo>
                <a:lnTo>
                  <a:pt x="49" y="773"/>
                </a:lnTo>
                <a:lnTo>
                  <a:pt x="51" y="770"/>
                </a:lnTo>
                <a:lnTo>
                  <a:pt x="52" y="766"/>
                </a:lnTo>
                <a:lnTo>
                  <a:pt x="54" y="763"/>
                </a:lnTo>
                <a:lnTo>
                  <a:pt x="56" y="761"/>
                </a:lnTo>
                <a:lnTo>
                  <a:pt x="57" y="756"/>
                </a:lnTo>
                <a:lnTo>
                  <a:pt x="58" y="754"/>
                </a:lnTo>
                <a:lnTo>
                  <a:pt x="60" y="749"/>
                </a:lnTo>
                <a:lnTo>
                  <a:pt x="61" y="745"/>
                </a:lnTo>
                <a:lnTo>
                  <a:pt x="63" y="740"/>
                </a:lnTo>
                <a:lnTo>
                  <a:pt x="64" y="735"/>
                </a:lnTo>
                <a:lnTo>
                  <a:pt x="66" y="730"/>
                </a:lnTo>
                <a:lnTo>
                  <a:pt x="67" y="724"/>
                </a:lnTo>
                <a:lnTo>
                  <a:pt x="69" y="720"/>
                </a:lnTo>
                <a:lnTo>
                  <a:pt x="70" y="714"/>
                </a:lnTo>
                <a:lnTo>
                  <a:pt x="72" y="708"/>
                </a:lnTo>
                <a:lnTo>
                  <a:pt x="73" y="700"/>
                </a:lnTo>
                <a:lnTo>
                  <a:pt x="74" y="695"/>
                </a:lnTo>
                <a:lnTo>
                  <a:pt x="76" y="687"/>
                </a:lnTo>
                <a:lnTo>
                  <a:pt x="77" y="679"/>
                </a:lnTo>
                <a:lnTo>
                  <a:pt x="79" y="671"/>
                </a:lnTo>
                <a:lnTo>
                  <a:pt x="80" y="663"/>
                </a:lnTo>
                <a:lnTo>
                  <a:pt x="82" y="654"/>
                </a:lnTo>
                <a:lnTo>
                  <a:pt x="84" y="646"/>
                </a:lnTo>
                <a:lnTo>
                  <a:pt x="85" y="637"/>
                </a:lnTo>
                <a:lnTo>
                  <a:pt x="86" y="626"/>
                </a:lnTo>
                <a:lnTo>
                  <a:pt x="88" y="617"/>
                </a:lnTo>
                <a:lnTo>
                  <a:pt x="89" y="606"/>
                </a:lnTo>
                <a:lnTo>
                  <a:pt x="90" y="597"/>
                </a:lnTo>
                <a:lnTo>
                  <a:pt x="92" y="584"/>
                </a:lnTo>
                <a:lnTo>
                  <a:pt x="94" y="573"/>
                </a:lnTo>
                <a:lnTo>
                  <a:pt x="96" y="561"/>
                </a:lnTo>
                <a:lnTo>
                  <a:pt x="97" y="549"/>
                </a:lnTo>
                <a:lnTo>
                  <a:pt x="98" y="538"/>
                </a:lnTo>
                <a:lnTo>
                  <a:pt x="100" y="523"/>
                </a:lnTo>
                <a:lnTo>
                  <a:pt x="101" y="511"/>
                </a:lnTo>
                <a:lnTo>
                  <a:pt x="102" y="497"/>
                </a:lnTo>
                <a:lnTo>
                  <a:pt x="104" y="484"/>
                </a:lnTo>
                <a:lnTo>
                  <a:pt x="106" y="470"/>
                </a:lnTo>
                <a:lnTo>
                  <a:pt x="107" y="456"/>
                </a:lnTo>
                <a:lnTo>
                  <a:pt x="108" y="442"/>
                </a:lnTo>
                <a:lnTo>
                  <a:pt x="110" y="426"/>
                </a:lnTo>
                <a:lnTo>
                  <a:pt x="112" y="412"/>
                </a:lnTo>
                <a:lnTo>
                  <a:pt x="113" y="398"/>
                </a:lnTo>
                <a:lnTo>
                  <a:pt x="114" y="382"/>
                </a:lnTo>
                <a:lnTo>
                  <a:pt x="116" y="366"/>
                </a:lnTo>
                <a:lnTo>
                  <a:pt x="117" y="350"/>
                </a:lnTo>
                <a:lnTo>
                  <a:pt x="118" y="336"/>
                </a:lnTo>
                <a:lnTo>
                  <a:pt x="120" y="321"/>
                </a:lnTo>
                <a:lnTo>
                  <a:pt x="122" y="305"/>
                </a:lnTo>
                <a:lnTo>
                  <a:pt x="123" y="290"/>
                </a:lnTo>
                <a:lnTo>
                  <a:pt x="125" y="274"/>
                </a:lnTo>
                <a:lnTo>
                  <a:pt x="126" y="258"/>
                </a:lnTo>
                <a:lnTo>
                  <a:pt x="127" y="244"/>
                </a:lnTo>
                <a:lnTo>
                  <a:pt x="129" y="229"/>
                </a:lnTo>
                <a:lnTo>
                  <a:pt x="130" y="215"/>
                </a:lnTo>
                <a:lnTo>
                  <a:pt x="132" y="200"/>
                </a:lnTo>
                <a:lnTo>
                  <a:pt x="134" y="186"/>
                </a:lnTo>
                <a:lnTo>
                  <a:pt x="135" y="170"/>
                </a:lnTo>
                <a:lnTo>
                  <a:pt x="137" y="158"/>
                </a:lnTo>
                <a:lnTo>
                  <a:pt x="138" y="146"/>
                </a:lnTo>
                <a:lnTo>
                  <a:pt x="140" y="132"/>
                </a:lnTo>
                <a:lnTo>
                  <a:pt x="141" y="120"/>
                </a:lnTo>
                <a:lnTo>
                  <a:pt x="142" y="108"/>
                </a:lnTo>
                <a:lnTo>
                  <a:pt x="144" y="95"/>
                </a:lnTo>
                <a:lnTo>
                  <a:pt x="145" y="86"/>
                </a:lnTo>
                <a:lnTo>
                  <a:pt x="147" y="74"/>
                </a:lnTo>
                <a:lnTo>
                  <a:pt x="148" y="64"/>
                </a:lnTo>
                <a:lnTo>
                  <a:pt x="150" y="55"/>
                </a:lnTo>
                <a:lnTo>
                  <a:pt x="152" y="46"/>
                </a:lnTo>
                <a:lnTo>
                  <a:pt x="153" y="38"/>
                </a:lnTo>
                <a:lnTo>
                  <a:pt x="154" y="30"/>
                </a:lnTo>
                <a:lnTo>
                  <a:pt x="156" y="24"/>
                </a:lnTo>
                <a:lnTo>
                  <a:pt x="157" y="18"/>
                </a:lnTo>
                <a:lnTo>
                  <a:pt x="158" y="13"/>
                </a:lnTo>
                <a:lnTo>
                  <a:pt x="160" y="10"/>
                </a:lnTo>
                <a:lnTo>
                  <a:pt x="162" y="6"/>
                </a:lnTo>
                <a:lnTo>
                  <a:pt x="163" y="3"/>
                </a:lnTo>
                <a:lnTo>
                  <a:pt x="165" y="0"/>
                </a:lnTo>
                <a:lnTo>
                  <a:pt x="166" y="0"/>
                </a:lnTo>
                <a:lnTo>
                  <a:pt x="167" y="0"/>
                </a:lnTo>
                <a:lnTo>
                  <a:pt x="169" y="0"/>
                </a:lnTo>
                <a:lnTo>
                  <a:pt x="170" y="0"/>
                </a:lnTo>
                <a:lnTo>
                  <a:pt x="172" y="3"/>
                </a:lnTo>
                <a:lnTo>
                  <a:pt x="174" y="6"/>
                </a:lnTo>
                <a:lnTo>
                  <a:pt x="175" y="10"/>
                </a:lnTo>
                <a:lnTo>
                  <a:pt x="176" y="13"/>
                </a:lnTo>
                <a:lnTo>
                  <a:pt x="178" y="18"/>
                </a:lnTo>
                <a:lnTo>
                  <a:pt x="179" y="24"/>
                </a:lnTo>
                <a:lnTo>
                  <a:pt x="181" y="30"/>
                </a:lnTo>
                <a:lnTo>
                  <a:pt x="182" y="38"/>
                </a:lnTo>
                <a:lnTo>
                  <a:pt x="184" y="46"/>
                </a:lnTo>
                <a:lnTo>
                  <a:pt x="185" y="55"/>
                </a:lnTo>
                <a:lnTo>
                  <a:pt x="186" y="64"/>
                </a:lnTo>
                <a:lnTo>
                  <a:pt x="188" y="74"/>
                </a:lnTo>
                <a:lnTo>
                  <a:pt x="190" y="86"/>
                </a:lnTo>
                <a:lnTo>
                  <a:pt x="191" y="95"/>
                </a:lnTo>
                <a:lnTo>
                  <a:pt x="193" y="108"/>
                </a:lnTo>
                <a:lnTo>
                  <a:pt x="194" y="120"/>
                </a:lnTo>
                <a:lnTo>
                  <a:pt x="195" y="132"/>
                </a:lnTo>
                <a:lnTo>
                  <a:pt x="197" y="146"/>
                </a:lnTo>
                <a:lnTo>
                  <a:pt x="198" y="158"/>
                </a:lnTo>
                <a:lnTo>
                  <a:pt x="200" y="170"/>
                </a:lnTo>
                <a:lnTo>
                  <a:pt x="202" y="186"/>
                </a:lnTo>
                <a:lnTo>
                  <a:pt x="203" y="200"/>
                </a:lnTo>
                <a:lnTo>
                  <a:pt x="204" y="215"/>
                </a:lnTo>
                <a:lnTo>
                  <a:pt x="206" y="229"/>
                </a:lnTo>
                <a:lnTo>
                  <a:pt x="207" y="244"/>
                </a:lnTo>
                <a:lnTo>
                  <a:pt x="209" y="258"/>
                </a:lnTo>
                <a:lnTo>
                  <a:pt x="210" y="274"/>
                </a:lnTo>
                <a:lnTo>
                  <a:pt x="212" y="290"/>
                </a:lnTo>
                <a:lnTo>
                  <a:pt x="213" y="305"/>
                </a:lnTo>
                <a:lnTo>
                  <a:pt x="215" y="321"/>
                </a:lnTo>
                <a:lnTo>
                  <a:pt x="216" y="336"/>
                </a:lnTo>
                <a:lnTo>
                  <a:pt x="218" y="350"/>
                </a:lnTo>
                <a:lnTo>
                  <a:pt x="219" y="366"/>
                </a:lnTo>
                <a:lnTo>
                  <a:pt x="221" y="382"/>
                </a:lnTo>
                <a:lnTo>
                  <a:pt x="222" y="398"/>
                </a:lnTo>
                <a:lnTo>
                  <a:pt x="223" y="412"/>
                </a:lnTo>
                <a:lnTo>
                  <a:pt x="225" y="426"/>
                </a:lnTo>
                <a:lnTo>
                  <a:pt x="226" y="442"/>
                </a:lnTo>
                <a:lnTo>
                  <a:pt x="228" y="456"/>
                </a:lnTo>
                <a:lnTo>
                  <a:pt x="230" y="470"/>
                </a:lnTo>
                <a:lnTo>
                  <a:pt x="231" y="484"/>
                </a:lnTo>
                <a:lnTo>
                  <a:pt x="232" y="497"/>
                </a:lnTo>
                <a:lnTo>
                  <a:pt x="234" y="511"/>
                </a:lnTo>
                <a:lnTo>
                  <a:pt x="235" y="523"/>
                </a:lnTo>
                <a:lnTo>
                  <a:pt x="236" y="538"/>
                </a:lnTo>
                <a:lnTo>
                  <a:pt x="238" y="549"/>
                </a:lnTo>
                <a:lnTo>
                  <a:pt x="240" y="561"/>
                </a:lnTo>
                <a:lnTo>
                  <a:pt x="242" y="573"/>
                </a:lnTo>
                <a:lnTo>
                  <a:pt x="243" y="584"/>
                </a:lnTo>
                <a:lnTo>
                  <a:pt x="244" y="597"/>
                </a:lnTo>
                <a:lnTo>
                  <a:pt x="246" y="606"/>
                </a:lnTo>
                <a:lnTo>
                  <a:pt x="247" y="617"/>
                </a:lnTo>
                <a:lnTo>
                  <a:pt x="248" y="626"/>
                </a:lnTo>
                <a:lnTo>
                  <a:pt x="250" y="637"/>
                </a:lnTo>
                <a:lnTo>
                  <a:pt x="252" y="646"/>
                </a:lnTo>
                <a:lnTo>
                  <a:pt x="253" y="654"/>
                </a:lnTo>
                <a:lnTo>
                  <a:pt x="254" y="663"/>
                </a:lnTo>
                <a:lnTo>
                  <a:pt x="256" y="671"/>
                </a:lnTo>
                <a:lnTo>
                  <a:pt x="258" y="679"/>
                </a:lnTo>
                <a:lnTo>
                  <a:pt x="259" y="687"/>
                </a:lnTo>
                <a:lnTo>
                  <a:pt x="260" y="695"/>
                </a:lnTo>
                <a:lnTo>
                  <a:pt x="262" y="700"/>
                </a:lnTo>
                <a:lnTo>
                  <a:pt x="263" y="708"/>
                </a:lnTo>
                <a:lnTo>
                  <a:pt x="264" y="714"/>
                </a:lnTo>
                <a:lnTo>
                  <a:pt x="266" y="720"/>
                </a:lnTo>
                <a:lnTo>
                  <a:pt x="268" y="724"/>
                </a:lnTo>
                <a:lnTo>
                  <a:pt x="270" y="730"/>
                </a:lnTo>
                <a:lnTo>
                  <a:pt x="271" y="735"/>
                </a:lnTo>
                <a:lnTo>
                  <a:pt x="272" y="740"/>
                </a:lnTo>
                <a:lnTo>
                  <a:pt x="274" y="745"/>
                </a:lnTo>
                <a:lnTo>
                  <a:pt x="275" y="749"/>
                </a:lnTo>
                <a:lnTo>
                  <a:pt x="276" y="754"/>
                </a:lnTo>
                <a:lnTo>
                  <a:pt x="278" y="756"/>
                </a:lnTo>
                <a:lnTo>
                  <a:pt x="280" y="761"/>
                </a:lnTo>
                <a:lnTo>
                  <a:pt x="281" y="763"/>
                </a:lnTo>
                <a:lnTo>
                  <a:pt x="283" y="766"/>
                </a:lnTo>
                <a:lnTo>
                  <a:pt x="284" y="770"/>
                </a:lnTo>
                <a:lnTo>
                  <a:pt x="286" y="773"/>
                </a:lnTo>
                <a:lnTo>
                  <a:pt x="287" y="776"/>
                </a:lnTo>
                <a:lnTo>
                  <a:pt x="288" y="778"/>
                </a:lnTo>
                <a:lnTo>
                  <a:pt x="290" y="781"/>
                </a:lnTo>
                <a:lnTo>
                  <a:pt x="291" y="782"/>
                </a:lnTo>
                <a:lnTo>
                  <a:pt x="293" y="785"/>
                </a:lnTo>
                <a:lnTo>
                  <a:pt x="294" y="787"/>
                </a:lnTo>
                <a:lnTo>
                  <a:pt x="296" y="788"/>
                </a:lnTo>
                <a:lnTo>
                  <a:pt x="298" y="789"/>
                </a:lnTo>
                <a:lnTo>
                  <a:pt x="299" y="792"/>
                </a:lnTo>
                <a:lnTo>
                  <a:pt x="300" y="793"/>
                </a:lnTo>
                <a:lnTo>
                  <a:pt x="302" y="794"/>
                </a:lnTo>
                <a:lnTo>
                  <a:pt x="303" y="794"/>
                </a:lnTo>
                <a:lnTo>
                  <a:pt x="304" y="795"/>
                </a:lnTo>
                <a:lnTo>
                  <a:pt x="306" y="798"/>
                </a:lnTo>
                <a:lnTo>
                  <a:pt x="308" y="798"/>
                </a:lnTo>
                <a:lnTo>
                  <a:pt x="309" y="799"/>
                </a:lnTo>
                <a:lnTo>
                  <a:pt x="311" y="799"/>
                </a:lnTo>
                <a:lnTo>
                  <a:pt x="312" y="800"/>
                </a:lnTo>
                <a:lnTo>
                  <a:pt x="313" y="800"/>
                </a:lnTo>
                <a:lnTo>
                  <a:pt x="315" y="800"/>
                </a:lnTo>
                <a:lnTo>
                  <a:pt x="316" y="801"/>
                </a:lnTo>
                <a:lnTo>
                  <a:pt x="318" y="801"/>
                </a:lnTo>
                <a:lnTo>
                  <a:pt x="320" y="803"/>
                </a:lnTo>
                <a:lnTo>
                  <a:pt x="321" y="803"/>
                </a:lnTo>
                <a:lnTo>
                  <a:pt x="322" y="803"/>
                </a:lnTo>
                <a:lnTo>
                  <a:pt x="324" y="803"/>
                </a:lnTo>
                <a:lnTo>
                  <a:pt x="326" y="804"/>
                </a:lnTo>
                <a:lnTo>
                  <a:pt x="327" y="804"/>
                </a:lnTo>
                <a:lnTo>
                  <a:pt x="328" y="804"/>
                </a:lnTo>
                <a:lnTo>
                  <a:pt x="330" y="804"/>
                </a:lnTo>
                <a:lnTo>
                  <a:pt x="331" y="804"/>
                </a:lnTo>
                <a:lnTo>
                  <a:pt x="332" y="804"/>
                </a:lnTo>
                <a:lnTo>
                  <a:pt x="334" y="804"/>
                </a:lnTo>
                <a:lnTo>
                  <a:pt x="336" y="804"/>
                </a:lnTo>
                <a:lnTo>
                  <a:pt x="337" y="806"/>
                </a:lnTo>
                <a:lnTo>
                  <a:pt x="0" y="806"/>
                </a:lnTo>
              </a:path>
            </a:pathLst>
          </a:custGeom>
          <a:noFill/>
          <a:ln w="9525">
            <a:solidFill>
              <a:srgbClr val="CC00CC"/>
            </a:solidFill>
            <a:round/>
            <a:headEnd/>
            <a:tailEnd/>
          </a:ln>
        </p:spPr>
        <p:txBody>
          <a:bodyPr/>
          <a:lstStyle/>
          <a:p>
            <a:endParaRPr lang="en-US" dirty="0"/>
          </a:p>
        </p:txBody>
      </p:sp>
      <p:sp>
        <p:nvSpPr>
          <p:cNvPr id="26714" name="Freeform 95"/>
          <p:cNvSpPr>
            <a:spLocks/>
          </p:cNvSpPr>
          <p:nvPr/>
        </p:nvSpPr>
        <p:spPr bwMode="auto">
          <a:xfrm>
            <a:off x="7010400" y="4375150"/>
            <a:ext cx="487363" cy="596900"/>
          </a:xfrm>
          <a:custGeom>
            <a:avLst/>
            <a:gdLst>
              <a:gd name="T0" fmla="*/ 6237670 w 338"/>
              <a:gd name="T1" fmla="*/ 832434610 h 426"/>
              <a:gd name="T2" fmla="*/ 16632343 w 338"/>
              <a:gd name="T3" fmla="*/ 832434610 h 426"/>
              <a:gd name="T4" fmla="*/ 29107684 w 338"/>
              <a:gd name="T5" fmla="*/ 832434610 h 426"/>
              <a:gd name="T6" fmla="*/ 41581577 w 338"/>
              <a:gd name="T7" fmla="*/ 828507121 h 426"/>
              <a:gd name="T8" fmla="*/ 54055481 w 338"/>
              <a:gd name="T9" fmla="*/ 828507121 h 426"/>
              <a:gd name="T10" fmla="*/ 66530816 w 338"/>
              <a:gd name="T11" fmla="*/ 822617990 h 426"/>
              <a:gd name="T12" fmla="*/ 79004708 w 338"/>
              <a:gd name="T13" fmla="*/ 816727457 h 426"/>
              <a:gd name="T14" fmla="*/ 91480043 w 338"/>
              <a:gd name="T15" fmla="*/ 810838326 h 426"/>
              <a:gd name="T16" fmla="*/ 101874736 w 338"/>
              <a:gd name="T17" fmla="*/ 801021706 h 426"/>
              <a:gd name="T18" fmla="*/ 116429293 w 338"/>
              <a:gd name="T19" fmla="*/ 789242042 h 426"/>
              <a:gd name="T20" fmla="*/ 126823964 w 338"/>
              <a:gd name="T21" fmla="*/ 771571845 h 426"/>
              <a:gd name="T22" fmla="*/ 141377079 w 338"/>
              <a:gd name="T23" fmla="*/ 749975561 h 426"/>
              <a:gd name="T24" fmla="*/ 151773191 w 338"/>
              <a:gd name="T25" fmla="*/ 726416058 h 426"/>
              <a:gd name="T26" fmla="*/ 164247084 w 338"/>
              <a:gd name="T27" fmla="*/ 695004554 h 426"/>
              <a:gd name="T28" fmla="*/ 176722419 w 338"/>
              <a:gd name="T29" fmla="*/ 659664161 h 426"/>
              <a:gd name="T30" fmla="*/ 189196357 w 338"/>
              <a:gd name="T31" fmla="*/ 618436038 h 426"/>
              <a:gd name="T32" fmla="*/ 201671692 w 338"/>
              <a:gd name="T33" fmla="*/ 569352937 h 426"/>
              <a:gd name="T34" fmla="*/ 214145585 w 338"/>
              <a:gd name="T35" fmla="*/ 514382106 h 426"/>
              <a:gd name="T36" fmla="*/ 226619478 w 338"/>
              <a:gd name="T37" fmla="*/ 457445428 h 426"/>
              <a:gd name="T38" fmla="*/ 239094812 w 338"/>
              <a:gd name="T39" fmla="*/ 394621021 h 426"/>
              <a:gd name="T40" fmla="*/ 251568705 w 338"/>
              <a:gd name="T41" fmla="*/ 331795124 h 426"/>
              <a:gd name="T42" fmla="*/ 261964818 w 338"/>
              <a:gd name="T43" fmla="*/ 267007673 h 426"/>
              <a:gd name="T44" fmla="*/ 276517933 w 338"/>
              <a:gd name="T45" fmla="*/ 208107952 h 426"/>
              <a:gd name="T46" fmla="*/ 286914045 w 338"/>
              <a:gd name="T47" fmla="*/ 151172632 h 426"/>
              <a:gd name="T48" fmla="*/ 301467160 w 338"/>
              <a:gd name="T49" fmla="*/ 98164845 h 426"/>
              <a:gd name="T50" fmla="*/ 311861831 w 338"/>
              <a:gd name="T51" fmla="*/ 56935298 h 426"/>
              <a:gd name="T52" fmla="*/ 324337166 w 338"/>
              <a:gd name="T53" fmla="*/ 25522383 h 426"/>
              <a:gd name="T54" fmla="*/ 336811059 w 338"/>
              <a:gd name="T55" fmla="*/ 5890535 h 426"/>
              <a:gd name="T56" fmla="*/ 347207171 w 338"/>
              <a:gd name="T57" fmla="*/ 0 h 426"/>
              <a:gd name="T58" fmla="*/ 361760286 w 338"/>
              <a:gd name="T59" fmla="*/ 5890535 h 426"/>
              <a:gd name="T60" fmla="*/ 372156399 w 338"/>
              <a:gd name="T61" fmla="*/ 25522383 h 426"/>
              <a:gd name="T62" fmla="*/ 386709604 w 338"/>
              <a:gd name="T63" fmla="*/ 56935298 h 426"/>
              <a:gd name="T64" fmla="*/ 397104274 w 338"/>
              <a:gd name="T65" fmla="*/ 98164845 h 426"/>
              <a:gd name="T66" fmla="*/ 409579609 w 338"/>
              <a:gd name="T67" fmla="*/ 151172632 h 426"/>
              <a:gd name="T68" fmla="*/ 422053502 w 338"/>
              <a:gd name="T69" fmla="*/ 208107952 h 426"/>
              <a:gd name="T70" fmla="*/ 434528837 w 338"/>
              <a:gd name="T71" fmla="*/ 267007673 h 426"/>
              <a:gd name="T72" fmla="*/ 447002730 w 338"/>
              <a:gd name="T73" fmla="*/ 331795124 h 426"/>
              <a:gd name="T74" fmla="*/ 459476623 w 338"/>
              <a:gd name="T75" fmla="*/ 394621021 h 426"/>
              <a:gd name="T76" fmla="*/ 471951957 w 338"/>
              <a:gd name="T77" fmla="*/ 457445428 h 426"/>
              <a:gd name="T78" fmla="*/ 484425850 w 338"/>
              <a:gd name="T79" fmla="*/ 514382106 h 426"/>
              <a:gd name="T80" fmla="*/ 496901185 w 338"/>
              <a:gd name="T81" fmla="*/ 569352937 h 426"/>
              <a:gd name="T82" fmla="*/ 507295855 w 338"/>
              <a:gd name="T83" fmla="*/ 618436038 h 426"/>
              <a:gd name="T84" fmla="*/ 521848971 w 338"/>
              <a:gd name="T85" fmla="*/ 659664161 h 426"/>
              <a:gd name="T86" fmla="*/ 532245083 w 338"/>
              <a:gd name="T87" fmla="*/ 695004554 h 426"/>
              <a:gd name="T88" fmla="*/ 544718976 w 338"/>
              <a:gd name="T89" fmla="*/ 726416058 h 426"/>
              <a:gd name="T90" fmla="*/ 557194311 w 338"/>
              <a:gd name="T91" fmla="*/ 749975561 h 426"/>
              <a:gd name="T92" fmla="*/ 569668204 w 338"/>
              <a:gd name="T93" fmla="*/ 771571845 h 426"/>
              <a:gd name="T94" fmla="*/ 582143538 w 338"/>
              <a:gd name="T95" fmla="*/ 789242042 h 426"/>
              <a:gd name="T96" fmla="*/ 594617431 w 338"/>
              <a:gd name="T97" fmla="*/ 801021706 h 426"/>
              <a:gd name="T98" fmla="*/ 607092766 w 338"/>
              <a:gd name="T99" fmla="*/ 810838326 h 426"/>
              <a:gd name="T100" fmla="*/ 619566659 w 338"/>
              <a:gd name="T101" fmla="*/ 816727457 h 426"/>
              <a:gd name="T102" fmla="*/ 629961329 w 338"/>
              <a:gd name="T103" fmla="*/ 822617990 h 426"/>
              <a:gd name="T104" fmla="*/ 642436664 w 338"/>
              <a:gd name="T105" fmla="*/ 828507121 h 426"/>
              <a:gd name="T106" fmla="*/ 654910557 w 338"/>
              <a:gd name="T107" fmla="*/ 828507121 h 426"/>
              <a:gd name="T108" fmla="*/ 667385892 w 338"/>
              <a:gd name="T109" fmla="*/ 832434610 h 426"/>
              <a:gd name="T110" fmla="*/ 679859784 w 338"/>
              <a:gd name="T111" fmla="*/ 832434610 h 426"/>
              <a:gd name="T112" fmla="*/ 692333677 w 338"/>
              <a:gd name="T113" fmla="*/ 832434610 h 426"/>
              <a:gd name="T114" fmla="*/ 700650567 w 338"/>
              <a:gd name="T115" fmla="*/ 834397654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8"/>
              <a:gd name="T175" fmla="*/ 0 h 426"/>
              <a:gd name="T176" fmla="*/ 338 w 338"/>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8" h="426">
                <a:moveTo>
                  <a:pt x="0" y="425"/>
                </a:moveTo>
                <a:lnTo>
                  <a:pt x="0" y="424"/>
                </a:lnTo>
                <a:lnTo>
                  <a:pt x="1" y="424"/>
                </a:lnTo>
                <a:lnTo>
                  <a:pt x="3" y="424"/>
                </a:lnTo>
                <a:lnTo>
                  <a:pt x="4" y="424"/>
                </a:lnTo>
                <a:lnTo>
                  <a:pt x="5" y="424"/>
                </a:lnTo>
                <a:lnTo>
                  <a:pt x="7" y="424"/>
                </a:lnTo>
                <a:lnTo>
                  <a:pt x="8" y="424"/>
                </a:lnTo>
                <a:lnTo>
                  <a:pt x="10" y="424"/>
                </a:lnTo>
                <a:lnTo>
                  <a:pt x="11" y="424"/>
                </a:lnTo>
                <a:lnTo>
                  <a:pt x="13" y="424"/>
                </a:lnTo>
                <a:lnTo>
                  <a:pt x="14" y="424"/>
                </a:lnTo>
                <a:lnTo>
                  <a:pt x="16" y="424"/>
                </a:lnTo>
                <a:lnTo>
                  <a:pt x="17" y="423"/>
                </a:lnTo>
                <a:lnTo>
                  <a:pt x="19" y="423"/>
                </a:lnTo>
                <a:lnTo>
                  <a:pt x="20" y="422"/>
                </a:lnTo>
                <a:lnTo>
                  <a:pt x="21" y="422"/>
                </a:lnTo>
                <a:lnTo>
                  <a:pt x="23" y="422"/>
                </a:lnTo>
                <a:lnTo>
                  <a:pt x="25" y="422"/>
                </a:lnTo>
                <a:lnTo>
                  <a:pt x="26" y="422"/>
                </a:lnTo>
                <a:lnTo>
                  <a:pt x="28" y="421"/>
                </a:lnTo>
                <a:lnTo>
                  <a:pt x="29" y="421"/>
                </a:lnTo>
                <a:lnTo>
                  <a:pt x="30" y="420"/>
                </a:lnTo>
                <a:lnTo>
                  <a:pt x="32" y="419"/>
                </a:lnTo>
                <a:lnTo>
                  <a:pt x="33" y="419"/>
                </a:lnTo>
                <a:lnTo>
                  <a:pt x="35" y="418"/>
                </a:lnTo>
                <a:lnTo>
                  <a:pt x="37" y="418"/>
                </a:lnTo>
                <a:lnTo>
                  <a:pt x="38" y="416"/>
                </a:lnTo>
                <a:lnTo>
                  <a:pt x="39" y="416"/>
                </a:lnTo>
                <a:lnTo>
                  <a:pt x="41" y="415"/>
                </a:lnTo>
                <a:lnTo>
                  <a:pt x="42" y="414"/>
                </a:lnTo>
                <a:lnTo>
                  <a:pt x="44" y="413"/>
                </a:lnTo>
                <a:lnTo>
                  <a:pt x="45" y="412"/>
                </a:lnTo>
                <a:lnTo>
                  <a:pt x="47" y="410"/>
                </a:lnTo>
                <a:lnTo>
                  <a:pt x="48" y="410"/>
                </a:lnTo>
                <a:lnTo>
                  <a:pt x="49" y="408"/>
                </a:lnTo>
                <a:lnTo>
                  <a:pt x="51" y="406"/>
                </a:lnTo>
                <a:lnTo>
                  <a:pt x="53" y="405"/>
                </a:lnTo>
                <a:lnTo>
                  <a:pt x="54" y="403"/>
                </a:lnTo>
                <a:lnTo>
                  <a:pt x="56" y="402"/>
                </a:lnTo>
                <a:lnTo>
                  <a:pt x="57" y="399"/>
                </a:lnTo>
                <a:lnTo>
                  <a:pt x="58" y="398"/>
                </a:lnTo>
                <a:lnTo>
                  <a:pt x="60" y="395"/>
                </a:lnTo>
                <a:lnTo>
                  <a:pt x="61" y="393"/>
                </a:lnTo>
                <a:lnTo>
                  <a:pt x="63" y="390"/>
                </a:lnTo>
                <a:lnTo>
                  <a:pt x="65" y="388"/>
                </a:lnTo>
                <a:lnTo>
                  <a:pt x="66" y="385"/>
                </a:lnTo>
                <a:lnTo>
                  <a:pt x="68" y="382"/>
                </a:lnTo>
                <a:lnTo>
                  <a:pt x="69" y="380"/>
                </a:lnTo>
                <a:lnTo>
                  <a:pt x="70" y="376"/>
                </a:lnTo>
                <a:lnTo>
                  <a:pt x="72" y="374"/>
                </a:lnTo>
                <a:lnTo>
                  <a:pt x="73" y="370"/>
                </a:lnTo>
                <a:lnTo>
                  <a:pt x="75" y="366"/>
                </a:lnTo>
                <a:lnTo>
                  <a:pt x="77" y="362"/>
                </a:lnTo>
                <a:lnTo>
                  <a:pt x="78" y="358"/>
                </a:lnTo>
                <a:lnTo>
                  <a:pt x="79" y="354"/>
                </a:lnTo>
                <a:lnTo>
                  <a:pt x="81" y="350"/>
                </a:lnTo>
                <a:lnTo>
                  <a:pt x="82" y="345"/>
                </a:lnTo>
                <a:lnTo>
                  <a:pt x="84" y="341"/>
                </a:lnTo>
                <a:lnTo>
                  <a:pt x="85" y="336"/>
                </a:lnTo>
                <a:lnTo>
                  <a:pt x="86" y="330"/>
                </a:lnTo>
                <a:lnTo>
                  <a:pt x="88" y="325"/>
                </a:lnTo>
                <a:lnTo>
                  <a:pt x="89" y="320"/>
                </a:lnTo>
                <a:lnTo>
                  <a:pt x="91" y="315"/>
                </a:lnTo>
                <a:lnTo>
                  <a:pt x="93" y="308"/>
                </a:lnTo>
                <a:lnTo>
                  <a:pt x="94" y="302"/>
                </a:lnTo>
                <a:lnTo>
                  <a:pt x="96" y="296"/>
                </a:lnTo>
                <a:lnTo>
                  <a:pt x="97" y="290"/>
                </a:lnTo>
                <a:lnTo>
                  <a:pt x="98" y="284"/>
                </a:lnTo>
                <a:lnTo>
                  <a:pt x="100" y="276"/>
                </a:lnTo>
                <a:lnTo>
                  <a:pt x="101" y="270"/>
                </a:lnTo>
                <a:lnTo>
                  <a:pt x="103" y="262"/>
                </a:lnTo>
                <a:lnTo>
                  <a:pt x="105" y="256"/>
                </a:lnTo>
                <a:lnTo>
                  <a:pt x="106" y="248"/>
                </a:lnTo>
                <a:lnTo>
                  <a:pt x="107" y="240"/>
                </a:lnTo>
                <a:lnTo>
                  <a:pt x="109" y="233"/>
                </a:lnTo>
                <a:lnTo>
                  <a:pt x="110" y="225"/>
                </a:lnTo>
                <a:lnTo>
                  <a:pt x="112" y="218"/>
                </a:lnTo>
                <a:lnTo>
                  <a:pt x="113" y="210"/>
                </a:lnTo>
                <a:lnTo>
                  <a:pt x="115" y="201"/>
                </a:lnTo>
                <a:lnTo>
                  <a:pt x="116" y="193"/>
                </a:lnTo>
                <a:lnTo>
                  <a:pt x="117" y="185"/>
                </a:lnTo>
                <a:lnTo>
                  <a:pt x="119" y="178"/>
                </a:lnTo>
                <a:lnTo>
                  <a:pt x="121" y="169"/>
                </a:lnTo>
                <a:lnTo>
                  <a:pt x="122" y="161"/>
                </a:lnTo>
                <a:lnTo>
                  <a:pt x="123" y="153"/>
                </a:lnTo>
                <a:lnTo>
                  <a:pt x="125" y="144"/>
                </a:lnTo>
                <a:lnTo>
                  <a:pt x="126" y="136"/>
                </a:lnTo>
                <a:lnTo>
                  <a:pt x="127" y="129"/>
                </a:lnTo>
                <a:lnTo>
                  <a:pt x="129" y="121"/>
                </a:lnTo>
                <a:lnTo>
                  <a:pt x="131" y="113"/>
                </a:lnTo>
                <a:lnTo>
                  <a:pt x="133" y="106"/>
                </a:lnTo>
                <a:lnTo>
                  <a:pt x="134" y="98"/>
                </a:lnTo>
                <a:lnTo>
                  <a:pt x="135" y="90"/>
                </a:lnTo>
                <a:lnTo>
                  <a:pt x="137" y="83"/>
                </a:lnTo>
                <a:lnTo>
                  <a:pt x="138" y="77"/>
                </a:lnTo>
                <a:lnTo>
                  <a:pt x="140" y="70"/>
                </a:lnTo>
                <a:lnTo>
                  <a:pt x="141" y="63"/>
                </a:lnTo>
                <a:lnTo>
                  <a:pt x="143" y="57"/>
                </a:lnTo>
                <a:lnTo>
                  <a:pt x="145" y="50"/>
                </a:lnTo>
                <a:lnTo>
                  <a:pt x="146" y="45"/>
                </a:lnTo>
                <a:lnTo>
                  <a:pt x="147" y="39"/>
                </a:lnTo>
                <a:lnTo>
                  <a:pt x="149" y="34"/>
                </a:lnTo>
                <a:lnTo>
                  <a:pt x="150" y="29"/>
                </a:lnTo>
                <a:lnTo>
                  <a:pt x="152" y="24"/>
                </a:lnTo>
                <a:lnTo>
                  <a:pt x="153" y="20"/>
                </a:lnTo>
                <a:lnTo>
                  <a:pt x="155" y="16"/>
                </a:lnTo>
                <a:lnTo>
                  <a:pt x="156" y="13"/>
                </a:lnTo>
                <a:lnTo>
                  <a:pt x="157" y="10"/>
                </a:lnTo>
                <a:lnTo>
                  <a:pt x="159" y="7"/>
                </a:lnTo>
                <a:lnTo>
                  <a:pt x="161" y="5"/>
                </a:lnTo>
                <a:lnTo>
                  <a:pt x="162" y="3"/>
                </a:lnTo>
                <a:lnTo>
                  <a:pt x="163" y="2"/>
                </a:lnTo>
                <a:lnTo>
                  <a:pt x="165" y="0"/>
                </a:lnTo>
                <a:lnTo>
                  <a:pt x="166" y="0"/>
                </a:lnTo>
                <a:lnTo>
                  <a:pt x="167" y="0"/>
                </a:lnTo>
                <a:lnTo>
                  <a:pt x="169" y="0"/>
                </a:lnTo>
                <a:lnTo>
                  <a:pt x="171" y="0"/>
                </a:lnTo>
                <a:lnTo>
                  <a:pt x="172" y="2"/>
                </a:lnTo>
                <a:lnTo>
                  <a:pt x="174" y="3"/>
                </a:lnTo>
                <a:lnTo>
                  <a:pt x="175" y="5"/>
                </a:lnTo>
                <a:lnTo>
                  <a:pt x="177" y="7"/>
                </a:lnTo>
                <a:lnTo>
                  <a:pt x="178" y="10"/>
                </a:lnTo>
                <a:lnTo>
                  <a:pt x="179" y="13"/>
                </a:lnTo>
                <a:lnTo>
                  <a:pt x="181" y="16"/>
                </a:lnTo>
                <a:lnTo>
                  <a:pt x="183" y="20"/>
                </a:lnTo>
                <a:lnTo>
                  <a:pt x="184" y="24"/>
                </a:lnTo>
                <a:lnTo>
                  <a:pt x="186" y="29"/>
                </a:lnTo>
                <a:lnTo>
                  <a:pt x="187" y="34"/>
                </a:lnTo>
                <a:lnTo>
                  <a:pt x="188" y="39"/>
                </a:lnTo>
                <a:lnTo>
                  <a:pt x="190" y="45"/>
                </a:lnTo>
                <a:lnTo>
                  <a:pt x="191" y="50"/>
                </a:lnTo>
                <a:lnTo>
                  <a:pt x="193" y="57"/>
                </a:lnTo>
                <a:lnTo>
                  <a:pt x="194" y="63"/>
                </a:lnTo>
                <a:lnTo>
                  <a:pt x="195" y="70"/>
                </a:lnTo>
                <a:lnTo>
                  <a:pt x="197" y="77"/>
                </a:lnTo>
                <a:lnTo>
                  <a:pt x="199" y="83"/>
                </a:lnTo>
                <a:lnTo>
                  <a:pt x="200" y="90"/>
                </a:lnTo>
                <a:lnTo>
                  <a:pt x="202" y="98"/>
                </a:lnTo>
                <a:lnTo>
                  <a:pt x="203" y="106"/>
                </a:lnTo>
                <a:lnTo>
                  <a:pt x="204" y="113"/>
                </a:lnTo>
                <a:lnTo>
                  <a:pt x="206" y="121"/>
                </a:lnTo>
                <a:lnTo>
                  <a:pt x="207" y="129"/>
                </a:lnTo>
                <a:lnTo>
                  <a:pt x="209" y="136"/>
                </a:lnTo>
                <a:lnTo>
                  <a:pt x="211" y="144"/>
                </a:lnTo>
                <a:lnTo>
                  <a:pt x="212" y="153"/>
                </a:lnTo>
                <a:lnTo>
                  <a:pt x="214" y="161"/>
                </a:lnTo>
                <a:lnTo>
                  <a:pt x="215" y="169"/>
                </a:lnTo>
                <a:lnTo>
                  <a:pt x="217" y="178"/>
                </a:lnTo>
                <a:lnTo>
                  <a:pt x="218" y="185"/>
                </a:lnTo>
                <a:lnTo>
                  <a:pt x="219" y="193"/>
                </a:lnTo>
                <a:lnTo>
                  <a:pt x="221" y="201"/>
                </a:lnTo>
                <a:lnTo>
                  <a:pt x="223" y="210"/>
                </a:lnTo>
                <a:lnTo>
                  <a:pt x="224" y="218"/>
                </a:lnTo>
                <a:lnTo>
                  <a:pt x="225" y="225"/>
                </a:lnTo>
                <a:lnTo>
                  <a:pt x="227" y="233"/>
                </a:lnTo>
                <a:lnTo>
                  <a:pt x="228" y="240"/>
                </a:lnTo>
                <a:lnTo>
                  <a:pt x="230" y="248"/>
                </a:lnTo>
                <a:lnTo>
                  <a:pt x="231" y="256"/>
                </a:lnTo>
                <a:lnTo>
                  <a:pt x="233" y="262"/>
                </a:lnTo>
                <a:lnTo>
                  <a:pt x="234" y="270"/>
                </a:lnTo>
                <a:lnTo>
                  <a:pt x="235" y="276"/>
                </a:lnTo>
                <a:lnTo>
                  <a:pt x="237" y="284"/>
                </a:lnTo>
                <a:lnTo>
                  <a:pt x="239" y="290"/>
                </a:lnTo>
                <a:lnTo>
                  <a:pt x="240" y="296"/>
                </a:lnTo>
                <a:lnTo>
                  <a:pt x="242" y="302"/>
                </a:lnTo>
                <a:lnTo>
                  <a:pt x="243" y="308"/>
                </a:lnTo>
                <a:lnTo>
                  <a:pt x="244" y="315"/>
                </a:lnTo>
                <a:lnTo>
                  <a:pt x="246" y="320"/>
                </a:lnTo>
                <a:lnTo>
                  <a:pt x="247" y="325"/>
                </a:lnTo>
                <a:lnTo>
                  <a:pt x="249" y="330"/>
                </a:lnTo>
                <a:lnTo>
                  <a:pt x="251" y="336"/>
                </a:lnTo>
                <a:lnTo>
                  <a:pt x="252" y="341"/>
                </a:lnTo>
                <a:lnTo>
                  <a:pt x="254" y="345"/>
                </a:lnTo>
                <a:lnTo>
                  <a:pt x="255" y="350"/>
                </a:lnTo>
                <a:lnTo>
                  <a:pt x="256" y="354"/>
                </a:lnTo>
                <a:lnTo>
                  <a:pt x="258" y="358"/>
                </a:lnTo>
                <a:lnTo>
                  <a:pt x="259" y="362"/>
                </a:lnTo>
                <a:lnTo>
                  <a:pt x="261" y="366"/>
                </a:lnTo>
                <a:lnTo>
                  <a:pt x="262" y="370"/>
                </a:lnTo>
                <a:lnTo>
                  <a:pt x="264" y="374"/>
                </a:lnTo>
                <a:lnTo>
                  <a:pt x="265" y="376"/>
                </a:lnTo>
                <a:lnTo>
                  <a:pt x="267" y="380"/>
                </a:lnTo>
                <a:lnTo>
                  <a:pt x="268" y="382"/>
                </a:lnTo>
                <a:lnTo>
                  <a:pt x="270" y="385"/>
                </a:lnTo>
                <a:lnTo>
                  <a:pt x="271" y="388"/>
                </a:lnTo>
                <a:lnTo>
                  <a:pt x="272" y="390"/>
                </a:lnTo>
                <a:lnTo>
                  <a:pt x="274" y="393"/>
                </a:lnTo>
                <a:lnTo>
                  <a:pt x="275" y="395"/>
                </a:lnTo>
                <a:lnTo>
                  <a:pt x="277" y="398"/>
                </a:lnTo>
                <a:lnTo>
                  <a:pt x="279" y="399"/>
                </a:lnTo>
                <a:lnTo>
                  <a:pt x="280" y="402"/>
                </a:lnTo>
                <a:lnTo>
                  <a:pt x="281" y="403"/>
                </a:lnTo>
                <a:lnTo>
                  <a:pt x="283" y="405"/>
                </a:lnTo>
                <a:lnTo>
                  <a:pt x="284" y="406"/>
                </a:lnTo>
                <a:lnTo>
                  <a:pt x="286" y="408"/>
                </a:lnTo>
                <a:lnTo>
                  <a:pt x="287" y="410"/>
                </a:lnTo>
                <a:lnTo>
                  <a:pt x="289" y="410"/>
                </a:lnTo>
                <a:lnTo>
                  <a:pt x="291" y="412"/>
                </a:lnTo>
                <a:lnTo>
                  <a:pt x="292" y="413"/>
                </a:lnTo>
                <a:lnTo>
                  <a:pt x="293" y="414"/>
                </a:lnTo>
                <a:lnTo>
                  <a:pt x="295" y="415"/>
                </a:lnTo>
                <a:lnTo>
                  <a:pt x="296" y="416"/>
                </a:lnTo>
                <a:lnTo>
                  <a:pt x="298" y="416"/>
                </a:lnTo>
                <a:lnTo>
                  <a:pt x="299" y="418"/>
                </a:lnTo>
                <a:lnTo>
                  <a:pt x="301" y="418"/>
                </a:lnTo>
                <a:lnTo>
                  <a:pt x="302" y="419"/>
                </a:lnTo>
                <a:lnTo>
                  <a:pt x="303" y="419"/>
                </a:lnTo>
                <a:lnTo>
                  <a:pt x="305" y="420"/>
                </a:lnTo>
                <a:lnTo>
                  <a:pt x="307" y="421"/>
                </a:lnTo>
                <a:lnTo>
                  <a:pt x="308" y="421"/>
                </a:lnTo>
                <a:lnTo>
                  <a:pt x="309" y="422"/>
                </a:lnTo>
                <a:lnTo>
                  <a:pt x="311" y="422"/>
                </a:lnTo>
                <a:lnTo>
                  <a:pt x="312" y="422"/>
                </a:lnTo>
                <a:lnTo>
                  <a:pt x="313" y="422"/>
                </a:lnTo>
                <a:lnTo>
                  <a:pt x="315" y="422"/>
                </a:lnTo>
                <a:lnTo>
                  <a:pt x="317" y="423"/>
                </a:lnTo>
                <a:lnTo>
                  <a:pt x="319" y="423"/>
                </a:lnTo>
                <a:lnTo>
                  <a:pt x="320" y="424"/>
                </a:lnTo>
                <a:lnTo>
                  <a:pt x="321" y="424"/>
                </a:lnTo>
                <a:lnTo>
                  <a:pt x="323" y="424"/>
                </a:lnTo>
                <a:lnTo>
                  <a:pt x="324" y="424"/>
                </a:lnTo>
                <a:lnTo>
                  <a:pt x="326" y="424"/>
                </a:lnTo>
                <a:lnTo>
                  <a:pt x="327" y="424"/>
                </a:lnTo>
                <a:lnTo>
                  <a:pt x="329" y="424"/>
                </a:lnTo>
                <a:lnTo>
                  <a:pt x="330" y="424"/>
                </a:lnTo>
                <a:lnTo>
                  <a:pt x="332" y="424"/>
                </a:lnTo>
                <a:lnTo>
                  <a:pt x="333" y="424"/>
                </a:lnTo>
                <a:lnTo>
                  <a:pt x="335" y="424"/>
                </a:lnTo>
                <a:lnTo>
                  <a:pt x="336" y="424"/>
                </a:lnTo>
                <a:lnTo>
                  <a:pt x="337" y="425"/>
                </a:lnTo>
                <a:lnTo>
                  <a:pt x="0" y="425"/>
                </a:lnTo>
              </a:path>
            </a:pathLst>
          </a:custGeom>
          <a:noFill/>
          <a:ln w="9525">
            <a:solidFill>
              <a:srgbClr val="00CC00"/>
            </a:solidFill>
            <a:round/>
            <a:headEnd/>
            <a:tailEnd/>
          </a:ln>
        </p:spPr>
        <p:txBody>
          <a:bodyPr/>
          <a:lstStyle/>
          <a:p>
            <a:endParaRPr lang="en-US" dirty="0"/>
          </a:p>
        </p:txBody>
      </p:sp>
      <p:sp>
        <p:nvSpPr>
          <p:cNvPr id="26715" name="AutoShape 96"/>
          <p:cNvSpPr>
            <a:spLocks noChangeArrowheads="1"/>
          </p:cNvSpPr>
          <p:nvPr/>
        </p:nvSpPr>
        <p:spPr bwMode="auto">
          <a:xfrm flipV="1">
            <a:off x="6391275" y="3800475"/>
            <a:ext cx="222250" cy="1169988"/>
          </a:xfrm>
          <a:prstGeom prst="roundRect">
            <a:avLst>
              <a:gd name="adj" fmla="val 0"/>
            </a:avLst>
          </a:prstGeom>
          <a:solidFill>
            <a:srgbClr val="FFFFFF"/>
          </a:solidFill>
          <a:ln w="9525">
            <a:solidFill>
              <a:srgbClr val="FFFFFF"/>
            </a:solidFill>
            <a:round/>
            <a:headEnd/>
            <a:tailEnd/>
          </a:ln>
        </p:spPr>
        <p:txBody>
          <a:bodyPr wrap="none" anchor="ctr"/>
          <a:lstStyle/>
          <a:p>
            <a:endParaRPr lang="en-US" dirty="0"/>
          </a:p>
        </p:txBody>
      </p:sp>
      <p:sp>
        <p:nvSpPr>
          <p:cNvPr id="26716" name="Line 97"/>
          <p:cNvSpPr>
            <a:spLocks noChangeShapeType="1"/>
          </p:cNvSpPr>
          <p:nvPr/>
        </p:nvSpPr>
        <p:spPr bwMode="auto">
          <a:xfrm flipV="1">
            <a:off x="1255713" y="4660900"/>
            <a:ext cx="0" cy="598488"/>
          </a:xfrm>
          <a:prstGeom prst="line">
            <a:avLst/>
          </a:prstGeom>
          <a:noFill/>
          <a:ln w="19050">
            <a:solidFill>
              <a:srgbClr val="FF0000"/>
            </a:solidFill>
            <a:round/>
            <a:headEnd/>
            <a:tailEnd type="triangle" w="med" len="med"/>
          </a:ln>
        </p:spPr>
        <p:txBody>
          <a:bodyPr wrap="none" anchor="ctr"/>
          <a:lstStyle/>
          <a:p>
            <a:endParaRPr lang="en-US" dirty="0"/>
          </a:p>
        </p:txBody>
      </p:sp>
      <p:sp>
        <p:nvSpPr>
          <p:cNvPr id="26717" name="Line 98"/>
          <p:cNvSpPr>
            <a:spLocks noChangeShapeType="1"/>
          </p:cNvSpPr>
          <p:nvPr/>
        </p:nvSpPr>
        <p:spPr bwMode="auto">
          <a:xfrm flipV="1">
            <a:off x="3825875" y="1803400"/>
            <a:ext cx="0" cy="566738"/>
          </a:xfrm>
          <a:prstGeom prst="line">
            <a:avLst/>
          </a:prstGeom>
          <a:noFill/>
          <a:ln w="25400">
            <a:solidFill>
              <a:srgbClr val="FF0000"/>
            </a:solidFill>
            <a:round/>
            <a:headEnd/>
            <a:tailEnd type="triangle" w="med" len="med"/>
          </a:ln>
        </p:spPr>
        <p:txBody>
          <a:bodyPr wrap="none" anchor="ctr"/>
          <a:lstStyle/>
          <a:p>
            <a:endParaRPr lang="en-US" dirty="0"/>
          </a:p>
        </p:txBody>
      </p:sp>
      <p:sp>
        <p:nvSpPr>
          <p:cNvPr id="26718" name="Line 99"/>
          <p:cNvSpPr>
            <a:spLocks noChangeShapeType="1"/>
          </p:cNvSpPr>
          <p:nvPr/>
        </p:nvSpPr>
        <p:spPr bwMode="auto">
          <a:xfrm flipV="1">
            <a:off x="3213100" y="1985963"/>
            <a:ext cx="0" cy="409575"/>
          </a:xfrm>
          <a:prstGeom prst="line">
            <a:avLst/>
          </a:prstGeom>
          <a:noFill/>
          <a:ln w="25400">
            <a:solidFill>
              <a:srgbClr val="CC00CC"/>
            </a:solidFill>
            <a:round/>
            <a:headEnd/>
            <a:tailEnd type="triangle" w="med" len="med"/>
          </a:ln>
        </p:spPr>
        <p:txBody>
          <a:bodyPr wrap="none" anchor="ctr"/>
          <a:lstStyle/>
          <a:p>
            <a:endParaRPr lang="en-US" dirty="0"/>
          </a:p>
        </p:txBody>
      </p:sp>
      <p:sp>
        <p:nvSpPr>
          <p:cNvPr id="26719" name="Line 100"/>
          <p:cNvSpPr>
            <a:spLocks noChangeShapeType="1"/>
          </p:cNvSpPr>
          <p:nvPr/>
        </p:nvSpPr>
        <p:spPr bwMode="auto">
          <a:xfrm flipV="1">
            <a:off x="4483100" y="1985963"/>
            <a:ext cx="0" cy="409575"/>
          </a:xfrm>
          <a:prstGeom prst="line">
            <a:avLst/>
          </a:prstGeom>
          <a:noFill/>
          <a:ln w="19050">
            <a:solidFill>
              <a:srgbClr val="3366FF"/>
            </a:solidFill>
            <a:round/>
            <a:headEnd/>
            <a:tailEnd type="triangle" w="med" len="med"/>
          </a:ln>
        </p:spPr>
        <p:txBody>
          <a:bodyPr wrap="none" anchor="ctr"/>
          <a:lstStyle/>
          <a:p>
            <a:endParaRPr lang="en-US" dirty="0"/>
          </a:p>
        </p:txBody>
      </p:sp>
      <p:sp>
        <p:nvSpPr>
          <p:cNvPr id="26720" name="Freeform 101"/>
          <p:cNvSpPr>
            <a:spLocks/>
          </p:cNvSpPr>
          <p:nvPr/>
        </p:nvSpPr>
        <p:spPr bwMode="auto">
          <a:xfrm>
            <a:off x="1238250" y="5268913"/>
            <a:ext cx="33338" cy="66675"/>
          </a:xfrm>
          <a:custGeom>
            <a:avLst/>
            <a:gdLst>
              <a:gd name="T0" fmla="*/ 25212228 w 23"/>
              <a:gd name="T1" fmla="*/ 0 h 47"/>
              <a:gd name="T2" fmla="*/ 0 w 23"/>
              <a:gd name="T3" fmla="*/ 92573264 h 47"/>
              <a:gd name="T4" fmla="*/ 25212228 w 23"/>
              <a:gd name="T5" fmla="*/ 70437172 h 47"/>
              <a:gd name="T6" fmla="*/ 46222408 w 23"/>
              <a:gd name="T7" fmla="*/ 92573264 h 47"/>
              <a:gd name="T8" fmla="*/ 25212228 w 23"/>
              <a:gd name="T9" fmla="*/ 0 h 47"/>
              <a:gd name="T10" fmla="*/ 25212228 w 23"/>
              <a:gd name="T11" fmla="*/ 0 h 47"/>
              <a:gd name="T12" fmla="*/ 0 60000 65536"/>
              <a:gd name="T13" fmla="*/ 0 60000 65536"/>
              <a:gd name="T14" fmla="*/ 0 60000 65536"/>
              <a:gd name="T15" fmla="*/ 0 60000 65536"/>
              <a:gd name="T16" fmla="*/ 0 60000 65536"/>
              <a:gd name="T17" fmla="*/ 0 60000 65536"/>
              <a:gd name="T18" fmla="*/ 0 w 23"/>
              <a:gd name="T19" fmla="*/ 0 h 47"/>
              <a:gd name="T20" fmla="*/ 23 w 23"/>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23" h="47">
                <a:moveTo>
                  <a:pt x="12" y="0"/>
                </a:moveTo>
                <a:lnTo>
                  <a:pt x="0" y="46"/>
                </a:lnTo>
                <a:lnTo>
                  <a:pt x="12" y="35"/>
                </a:lnTo>
                <a:lnTo>
                  <a:pt x="22" y="46"/>
                </a:lnTo>
                <a:lnTo>
                  <a:pt x="12" y="0"/>
                </a:lnTo>
              </a:path>
            </a:pathLst>
          </a:custGeom>
          <a:solidFill>
            <a:srgbClr val="000000"/>
          </a:solidFill>
          <a:ln w="19050">
            <a:solidFill>
              <a:srgbClr val="000000"/>
            </a:solidFill>
            <a:round/>
            <a:headEnd/>
            <a:tailEnd/>
          </a:ln>
        </p:spPr>
        <p:txBody>
          <a:bodyPr/>
          <a:lstStyle/>
          <a:p>
            <a:endParaRPr lang="en-US" dirty="0"/>
          </a:p>
        </p:txBody>
      </p:sp>
      <p:sp>
        <p:nvSpPr>
          <p:cNvPr id="26721" name="Line 102"/>
          <p:cNvSpPr>
            <a:spLocks noChangeShapeType="1"/>
          </p:cNvSpPr>
          <p:nvPr/>
        </p:nvSpPr>
        <p:spPr bwMode="auto">
          <a:xfrm>
            <a:off x="1254125" y="5313363"/>
            <a:ext cx="0" cy="185737"/>
          </a:xfrm>
          <a:prstGeom prst="line">
            <a:avLst/>
          </a:prstGeom>
          <a:noFill/>
          <a:ln w="19050">
            <a:solidFill>
              <a:srgbClr val="000000"/>
            </a:solidFill>
            <a:round/>
            <a:headEnd/>
            <a:tailEnd/>
          </a:ln>
        </p:spPr>
        <p:txBody>
          <a:bodyPr wrap="none" anchor="ctr"/>
          <a:lstStyle/>
          <a:p>
            <a:endParaRPr lang="en-US" dirty="0"/>
          </a:p>
        </p:txBody>
      </p:sp>
      <p:grpSp>
        <p:nvGrpSpPr>
          <p:cNvPr id="4" name="Group 103"/>
          <p:cNvGrpSpPr>
            <a:grpSpLocks/>
          </p:cNvGrpSpPr>
          <p:nvPr/>
        </p:nvGrpSpPr>
        <p:grpSpPr bwMode="auto">
          <a:xfrm>
            <a:off x="3925888" y="1827213"/>
            <a:ext cx="187325" cy="33337"/>
            <a:chOff x="2629" y="1783"/>
            <a:chExt cx="130" cy="24"/>
          </a:xfrm>
        </p:grpSpPr>
        <p:sp>
          <p:nvSpPr>
            <p:cNvPr id="26797" name="Freeform 104"/>
            <p:cNvSpPr>
              <a:spLocks/>
            </p:cNvSpPr>
            <p:nvPr/>
          </p:nvSpPr>
          <p:spPr bwMode="auto">
            <a:xfrm>
              <a:off x="2708" y="1783"/>
              <a:ext cx="51" cy="24"/>
            </a:xfrm>
            <a:custGeom>
              <a:avLst/>
              <a:gdLst>
                <a:gd name="T0" fmla="*/ 50 w 51"/>
                <a:gd name="T1" fmla="*/ 11 h 24"/>
                <a:gd name="T2" fmla="*/ 0 w 51"/>
                <a:gd name="T3" fmla="*/ 0 h 24"/>
                <a:gd name="T4" fmla="*/ 13 w 51"/>
                <a:gd name="T5" fmla="*/ 11 h 24"/>
                <a:gd name="T6" fmla="*/ 0 w 51"/>
                <a:gd name="T7" fmla="*/ 23 h 24"/>
                <a:gd name="T8" fmla="*/ 50 w 51"/>
                <a:gd name="T9" fmla="*/ 11 h 24"/>
                <a:gd name="T10" fmla="*/ 50 w 51"/>
                <a:gd name="T11" fmla="*/ 11 h 24"/>
                <a:gd name="T12" fmla="*/ 0 60000 65536"/>
                <a:gd name="T13" fmla="*/ 0 60000 65536"/>
                <a:gd name="T14" fmla="*/ 0 60000 65536"/>
                <a:gd name="T15" fmla="*/ 0 60000 65536"/>
                <a:gd name="T16" fmla="*/ 0 60000 65536"/>
                <a:gd name="T17" fmla="*/ 0 60000 65536"/>
                <a:gd name="T18" fmla="*/ 0 w 51"/>
                <a:gd name="T19" fmla="*/ 0 h 24"/>
                <a:gd name="T20" fmla="*/ 51 w 51"/>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51" h="24">
                  <a:moveTo>
                    <a:pt x="50" y="11"/>
                  </a:moveTo>
                  <a:lnTo>
                    <a:pt x="0" y="0"/>
                  </a:lnTo>
                  <a:lnTo>
                    <a:pt x="13" y="11"/>
                  </a:lnTo>
                  <a:lnTo>
                    <a:pt x="0" y="23"/>
                  </a:lnTo>
                  <a:lnTo>
                    <a:pt x="50" y="11"/>
                  </a:lnTo>
                </a:path>
              </a:pathLst>
            </a:custGeom>
            <a:solidFill>
              <a:srgbClr val="FF0000"/>
            </a:solidFill>
            <a:ln w="31750">
              <a:solidFill>
                <a:schemeClr val="bg2"/>
              </a:solidFill>
              <a:round/>
              <a:headEnd/>
              <a:tailEnd/>
            </a:ln>
          </p:spPr>
          <p:txBody>
            <a:bodyPr/>
            <a:lstStyle/>
            <a:p>
              <a:endParaRPr lang="en-US" dirty="0"/>
            </a:p>
          </p:txBody>
        </p:sp>
        <p:sp>
          <p:nvSpPr>
            <p:cNvPr id="26798" name="Line 105"/>
            <p:cNvSpPr>
              <a:spLocks noChangeShapeType="1"/>
            </p:cNvSpPr>
            <p:nvPr/>
          </p:nvSpPr>
          <p:spPr bwMode="auto">
            <a:xfrm>
              <a:off x="2629" y="1793"/>
              <a:ext cx="109" cy="0"/>
            </a:xfrm>
            <a:prstGeom prst="line">
              <a:avLst/>
            </a:prstGeom>
            <a:noFill/>
            <a:ln w="31750">
              <a:solidFill>
                <a:schemeClr val="bg2"/>
              </a:solidFill>
              <a:round/>
              <a:headEnd/>
              <a:tailEnd/>
            </a:ln>
          </p:spPr>
          <p:txBody>
            <a:bodyPr wrap="none" anchor="ctr"/>
            <a:lstStyle/>
            <a:p>
              <a:endParaRPr lang="en-US" dirty="0"/>
            </a:p>
          </p:txBody>
        </p:sp>
      </p:grpSp>
      <p:grpSp>
        <p:nvGrpSpPr>
          <p:cNvPr id="5" name="Group 106"/>
          <p:cNvGrpSpPr>
            <a:grpSpLocks/>
          </p:cNvGrpSpPr>
          <p:nvPr/>
        </p:nvGrpSpPr>
        <p:grpSpPr bwMode="auto">
          <a:xfrm>
            <a:off x="4557713" y="2027238"/>
            <a:ext cx="187325" cy="34925"/>
            <a:chOff x="3076" y="1925"/>
            <a:chExt cx="129" cy="25"/>
          </a:xfrm>
        </p:grpSpPr>
        <p:sp>
          <p:nvSpPr>
            <p:cNvPr id="26795" name="Freeform 107"/>
            <p:cNvSpPr>
              <a:spLocks/>
            </p:cNvSpPr>
            <p:nvPr/>
          </p:nvSpPr>
          <p:spPr bwMode="auto">
            <a:xfrm>
              <a:off x="3155" y="1925"/>
              <a:ext cx="50" cy="25"/>
            </a:xfrm>
            <a:custGeom>
              <a:avLst/>
              <a:gdLst>
                <a:gd name="T0" fmla="*/ 49 w 50"/>
                <a:gd name="T1" fmla="*/ 12 h 25"/>
                <a:gd name="T2" fmla="*/ 0 w 50"/>
                <a:gd name="T3" fmla="*/ 0 h 25"/>
                <a:gd name="T4" fmla="*/ 12 w 50"/>
                <a:gd name="T5" fmla="*/ 12 h 25"/>
                <a:gd name="T6" fmla="*/ 0 w 50"/>
                <a:gd name="T7" fmla="*/ 24 h 25"/>
                <a:gd name="T8" fmla="*/ 49 w 50"/>
                <a:gd name="T9" fmla="*/ 12 h 25"/>
                <a:gd name="T10" fmla="*/ 49 w 50"/>
                <a:gd name="T11" fmla="*/ 12 h 25"/>
                <a:gd name="T12" fmla="*/ 0 60000 65536"/>
                <a:gd name="T13" fmla="*/ 0 60000 65536"/>
                <a:gd name="T14" fmla="*/ 0 60000 65536"/>
                <a:gd name="T15" fmla="*/ 0 60000 65536"/>
                <a:gd name="T16" fmla="*/ 0 60000 65536"/>
                <a:gd name="T17" fmla="*/ 0 60000 65536"/>
                <a:gd name="T18" fmla="*/ 0 w 50"/>
                <a:gd name="T19" fmla="*/ 0 h 25"/>
                <a:gd name="T20" fmla="*/ 50 w 50"/>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50" h="25">
                  <a:moveTo>
                    <a:pt x="49" y="12"/>
                  </a:moveTo>
                  <a:lnTo>
                    <a:pt x="0" y="0"/>
                  </a:lnTo>
                  <a:lnTo>
                    <a:pt x="12" y="12"/>
                  </a:lnTo>
                  <a:lnTo>
                    <a:pt x="0" y="24"/>
                  </a:lnTo>
                  <a:lnTo>
                    <a:pt x="49" y="12"/>
                  </a:lnTo>
                </a:path>
              </a:pathLst>
            </a:custGeom>
            <a:solidFill>
              <a:srgbClr val="FF0000"/>
            </a:solidFill>
            <a:ln w="31750">
              <a:solidFill>
                <a:schemeClr val="bg2"/>
              </a:solidFill>
              <a:round/>
              <a:headEnd/>
              <a:tailEnd/>
            </a:ln>
          </p:spPr>
          <p:txBody>
            <a:bodyPr/>
            <a:lstStyle/>
            <a:p>
              <a:endParaRPr lang="en-US" dirty="0"/>
            </a:p>
          </p:txBody>
        </p:sp>
        <p:sp>
          <p:nvSpPr>
            <p:cNvPr id="26796" name="Line 108"/>
            <p:cNvSpPr>
              <a:spLocks noChangeShapeType="1"/>
            </p:cNvSpPr>
            <p:nvPr/>
          </p:nvSpPr>
          <p:spPr bwMode="auto">
            <a:xfrm>
              <a:off x="3076" y="1935"/>
              <a:ext cx="109" cy="0"/>
            </a:xfrm>
            <a:prstGeom prst="line">
              <a:avLst/>
            </a:prstGeom>
            <a:noFill/>
            <a:ln w="31750">
              <a:solidFill>
                <a:schemeClr val="bg2"/>
              </a:solidFill>
              <a:round/>
              <a:headEnd/>
              <a:tailEnd/>
            </a:ln>
          </p:spPr>
          <p:txBody>
            <a:bodyPr wrap="none" anchor="ctr"/>
            <a:lstStyle/>
            <a:p>
              <a:endParaRPr lang="en-US" dirty="0"/>
            </a:p>
          </p:txBody>
        </p:sp>
      </p:grpSp>
      <p:grpSp>
        <p:nvGrpSpPr>
          <p:cNvPr id="6" name="Group 109"/>
          <p:cNvGrpSpPr>
            <a:grpSpLocks/>
          </p:cNvGrpSpPr>
          <p:nvPr/>
        </p:nvGrpSpPr>
        <p:grpSpPr bwMode="auto">
          <a:xfrm>
            <a:off x="3297238" y="2038350"/>
            <a:ext cx="185737" cy="34925"/>
            <a:chOff x="2202" y="1934"/>
            <a:chExt cx="129" cy="24"/>
          </a:xfrm>
        </p:grpSpPr>
        <p:sp>
          <p:nvSpPr>
            <p:cNvPr id="26793" name="Freeform 110"/>
            <p:cNvSpPr>
              <a:spLocks/>
            </p:cNvSpPr>
            <p:nvPr/>
          </p:nvSpPr>
          <p:spPr bwMode="auto">
            <a:xfrm>
              <a:off x="2281" y="1934"/>
              <a:ext cx="50" cy="24"/>
            </a:xfrm>
            <a:custGeom>
              <a:avLst/>
              <a:gdLst>
                <a:gd name="T0" fmla="*/ 49 w 50"/>
                <a:gd name="T1" fmla="*/ 12 h 24"/>
                <a:gd name="T2" fmla="*/ 0 w 50"/>
                <a:gd name="T3" fmla="*/ 0 h 24"/>
                <a:gd name="T4" fmla="*/ 13 w 50"/>
                <a:gd name="T5" fmla="*/ 12 h 24"/>
                <a:gd name="T6" fmla="*/ 0 w 50"/>
                <a:gd name="T7" fmla="*/ 23 h 24"/>
                <a:gd name="T8" fmla="*/ 49 w 50"/>
                <a:gd name="T9" fmla="*/ 12 h 24"/>
                <a:gd name="T10" fmla="*/ 49 w 50"/>
                <a:gd name="T11" fmla="*/ 12 h 24"/>
                <a:gd name="T12" fmla="*/ 0 60000 65536"/>
                <a:gd name="T13" fmla="*/ 0 60000 65536"/>
                <a:gd name="T14" fmla="*/ 0 60000 65536"/>
                <a:gd name="T15" fmla="*/ 0 60000 65536"/>
                <a:gd name="T16" fmla="*/ 0 60000 65536"/>
                <a:gd name="T17" fmla="*/ 0 60000 65536"/>
                <a:gd name="T18" fmla="*/ 0 w 50"/>
                <a:gd name="T19" fmla="*/ 0 h 24"/>
                <a:gd name="T20" fmla="*/ 50 w 5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50" h="24">
                  <a:moveTo>
                    <a:pt x="49" y="12"/>
                  </a:moveTo>
                  <a:lnTo>
                    <a:pt x="0" y="0"/>
                  </a:lnTo>
                  <a:lnTo>
                    <a:pt x="13" y="12"/>
                  </a:lnTo>
                  <a:lnTo>
                    <a:pt x="0" y="23"/>
                  </a:lnTo>
                  <a:lnTo>
                    <a:pt x="49" y="12"/>
                  </a:lnTo>
                </a:path>
              </a:pathLst>
            </a:custGeom>
            <a:solidFill>
              <a:srgbClr val="FF0000"/>
            </a:solidFill>
            <a:ln w="31750">
              <a:solidFill>
                <a:schemeClr val="bg2"/>
              </a:solidFill>
              <a:round/>
              <a:headEnd/>
              <a:tailEnd/>
            </a:ln>
          </p:spPr>
          <p:txBody>
            <a:bodyPr/>
            <a:lstStyle/>
            <a:p>
              <a:endParaRPr lang="en-US" dirty="0"/>
            </a:p>
          </p:txBody>
        </p:sp>
        <p:sp>
          <p:nvSpPr>
            <p:cNvPr id="26794" name="Line 111"/>
            <p:cNvSpPr>
              <a:spLocks noChangeShapeType="1"/>
            </p:cNvSpPr>
            <p:nvPr/>
          </p:nvSpPr>
          <p:spPr bwMode="auto">
            <a:xfrm>
              <a:off x="2202" y="1944"/>
              <a:ext cx="109" cy="0"/>
            </a:xfrm>
            <a:prstGeom prst="line">
              <a:avLst/>
            </a:prstGeom>
            <a:noFill/>
            <a:ln w="31750">
              <a:solidFill>
                <a:schemeClr val="bg2"/>
              </a:solidFill>
              <a:round/>
              <a:headEnd/>
              <a:tailEnd/>
            </a:ln>
          </p:spPr>
          <p:txBody>
            <a:bodyPr wrap="none" anchor="ctr"/>
            <a:lstStyle/>
            <a:p>
              <a:endParaRPr lang="en-US" dirty="0"/>
            </a:p>
          </p:txBody>
        </p:sp>
      </p:grpSp>
      <p:grpSp>
        <p:nvGrpSpPr>
          <p:cNvPr id="7" name="Group 112"/>
          <p:cNvGrpSpPr>
            <a:grpSpLocks/>
          </p:cNvGrpSpPr>
          <p:nvPr/>
        </p:nvGrpSpPr>
        <p:grpSpPr bwMode="auto">
          <a:xfrm>
            <a:off x="1379538" y="4756150"/>
            <a:ext cx="185737" cy="34925"/>
            <a:chOff x="873" y="3874"/>
            <a:chExt cx="129" cy="25"/>
          </a:xfrm>
        </p:grpSpPr>
        <p:sp>
          <p:nvSpPr>
            <p:cNvPr id="26791" name="Freeform 113"/>
            <p:cNvSpPr>
              <a:spLocks/>
            </p:cNvSpPr>
            <p:nvPr/>
          </p:nvSpPr>
          <p:spPr bwMode="auto">
            <a:xfrm>
              <a:off x="952" y="3874"/>
              <a:ext cx="50" cy="25"/>
            </a:xfrm>
            <a:custGeom>
              <a:avLst/>
              <a:gdLst>
                <a:gd name="T0" fmla="*/ 49 w 50"/>
                <a:gd name="T1" fmla="*/ 12 h 25"/>
                <a:gd name="T2" fmla="*/ 0 w 50"/>
                <a:gd name="T3" fmla="*/ 0 h 25"/>
                <a:gd name="T4" fmla="*/ 12 w 50"/>
                <a:gd name="T5" fmla="*/ 12 h 25"/>
                <a:gd name="T6" fmla="*/ 0 w 50"/>
                <a:gd name="T7" fmla="*/ 24 h 25"/>
                <a:gd name="T8" fmla="*/ 49 w 50"/>
                <a:gd name="T9" fmla="*/ 12 h 25"/>
                <a:gd name="T10" fmla="*/ 49 w 50"/>
                <a:gd name="T11" fmla="*/ 12 h 25"/>
                <a:gd name="T12" fmla="*/ 0 60000 65536"/>
                <a:gd name="T13" fmla="*/ 0 60000 65536"/>
                <a:gd name="T14" fmla="*/ 0 60000 65536"/>
                <a:gd name="T15" fmla="*/ 0 60000 65536"/>
                <a:gd name="T16" fmla="*/ 0 60000 65536"/>
                <a:gd name="T17" fmla="*/ 0 60000 65536"/>
                <a:gd name="T18" fmla="*/ 0 w 50"/>
                <a:gd name="T19" fmla="*/ 0 h 25"/>
                <a:gd name="T20" fmla="*/ 50 w 50"/>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50" h="25">
                  <a:moveTo>
                    <a:pt x="49" y="12"/>
                  </a:moveTo>
                  <a:lnTo>
                    <a:pt x="0" y="0"/>
                  </a:lnTo>
                  <a:lnTo>
                    <a:pt x="12" y="12"/>
                  </a:lnTo>
                  <a:lnTo>
                    <a:pt x="0" y="24"/>
                  </a:lnTo>
                  <a:lnTo>
                    <a:pt x="49" y="12"/>
                  </a:lnTo>
                </a:path>
              </a:pathLst>
            </a:custGeom>
            <a:solidFill>
              <a:srgbClr val="FF0000"/>
            </a:solidFill>
            <a:ln w="31750">
              <a:solidFill>
                <a:schemeClr val="bg2"/>
              </a:solidFill>
              <a:round/>
              <a:headEnd/>
              <a:tailEnd/>
            </a:ln>
          </p:spPr>
          <p:txBody>
            <a:bodyPr/>
            <a:lstStyle/>
            <a:p>
              <a:endParaRPr lang="en-US" dirty="0"/>
            </a:p>
          </p:txBody>
        </p:sp>
        <p:sp>
          <p:nvSpPr>
            <p:cNvPr id="26792" name="Line 114"/>
            <p:cNvSpPr>
              <a:spLocks noChangeShapeType="1"/>
            </p:cNvSpPr>
            <p:nvPr/>
          </p:nvSpPr>
          <p:spPr bwMode="auto">
            <a:xfrm>
              <a:off x="873" y="3884"/>
              <a:ext cx="109" cy="0"/>
            </a:xfrm>
            <a:prstGeom prst="line">
              <a:avLst/>
            </a:prstGeom>
            <a:noFill/>
            <a:ln w="31750">
              <a:solidFill>
                <a:schemeClr val="bg2"/>
              </a:solidFill>
              <a:round/>
              <a:headEnd/>
              <a:tailEnd/>
            </a:ln>
          </p:spPr>
          <p:txBody>
            <a:bodyPr wrap="none" anchor="ctr"/>
            <a:lstStyle/>
            <a:p>
              <a:endParaRPr lang="en-US" dirty="0"/>
            </a:p>
          </p:txBody>
        </p:sp>
      </p:grpSp>
      <p:grpSp>
        <p:nvGrpSpPr>
          <p:cNvPr id="8" name="Group 115"/>
          <p:cNvGrpSpPr>
            <a:grpSpLocks/>
          </p:cNvGrpSpPr>
          <p:nvPr/>
        </p:nvGrpSpPr>
        <p:grpSpPr bwMode="auto">
          <a:xfrm>
            <a:off x="6856413" y="4016375"/>
            <a:ext cx="185737" cy="34925"/>
            <a:chOff x="4668" y="3346"/>
            <a:chExt cx="129" cy="25"/>
          </a:xfrm>
        </p:grpSpPr>
        <p:sp>
          <p:nvSpPr>
            <p:cNvPr id="26789" name="Freeform 116"/>
            <p:cNvSpPr>
              <a:spLocks/>
            </p:cNvSpPr>
            <p:nvPr/>
          </p:nvSpPr>
          <p:spPr bwMode="auto">
            <a:xfrm>
              <a:off x="4747" y="3346"/>
              <a:ext cx="50" cy="25"/>
            </a:xfrm>
            <a:custGeom>
              <a:avLst/>
              <a:gdLst>
                <a:gd name="T0" fmla="*/ 49 w 50"/>
                <a:gd name="T1" fmla="*/ 12 h 25"/>
                <a:gd name="T2" fmla="*/ 0 w 50"/>
                <a:gd name="T3" fmla="*/ 0 h 25"/>
                <a:gd name="T4" fmla="*/ 13 w 50"/>
                <a:gd name="T5" fmla="*/ 12 h 25"/>
                <a:gd name="T6" fmla="*/ 0 w 50"/>
                <a:gd name="T7" fmla="*/ 24 h 25"/>
                <a:gd name="T8" fmla="*/ 49 w 50"/>
                <a:gd name="T9" fmla="*/ 12 h 25"/>
                <a:gd name="T10" fmla="*/ 49 w 50"/>
                <a:gd name="T11" fmla="*/ 12 h 25"/>
                <a:gd name="T12" fmla="*/ 0 60000 65536"/>
                <a:gd name="T13" fmla="*/ 0 60000 65536"/>
                <a:gd name="T14" fmla="*/ 0 60000 65536"/>
                <a:gd name="T15" fmla="*/ 0 60000 65536"/>
                <a:gd name="T16" fmla="*/ 0 60000 65536"/>
                <a:gd name="T17" fmla="*/ 0 60000 65536"/>
                <a:gd name="T18" fmla="*/ 0 w 50"/>
                <a:gd name="T19" fmla="*/ 0 h 25"/>
                <a:gd name="T20" fmla="*/ 50 w 50"/>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50" h="25">
                  <a:moveTo>
                    <a:pt x="49" y="12"/>
                  </a:moveTo>
                  <a:lnTo>
                    <a:pt x="0" y="0"/>
                  </a:lnTo>
                  <a:lnTo>
                    <a:pt x="13" y="12"/>
                  </a:lnTo>
                  <a:lnTo>
                    <a:pt x="0" y="24"/>
                  </a:lnTo>
                  <a:lnTo>
                    <a:pt x="49" y="12"/>
                  </a:lnTo>
                </a:path>
              </a:pathLst>
            </a:custGeom>
            <a:solidFill>
              <a:srgbClr val="FF0000"/>
            </a:solidFill>
            <a:ln w="31750">
              <a:solidFill>
                <a:schemeClr val="bg2"/>
              </a:solidFill>
              <a:round/>
              <a:headEnd/>
              <a:tailEnd/>
            </a:ln>
          </p:spPr>
          <p:txBody>
            <a:bodyPr/>
            <a:lstStyle/>
            <a:p>
              <a:endParaRPr lang="en-US" dirty="0"/>
            </a:p>
          </p:txBody>
        </p:sp>
        <p:sp>
          <p:nvSpPr>
            <p:cNvPr id="26790" name="Line 117"/>
            <p:cNvSpPr>
              <a:spLocks noChangeShapeType="1"/>
            </p:cNvSpPr>
            <p:nvPr/>
          </p:nvSpPr>
          <p:spPr bwMode="auto">
            <a:xfrm>
              <a:off x="4668" y="3356"/>
              <a:ext cx="109" cy="0"/>
            </a:xfrm>
            <a:prstGeom prst="line">
              <a:avLst/>
            </a:prstGeom>
            <a:noFill/>
            <a:ln w="31750">
              <a:solidFill>
                <a:schemeClr val="bg2"/>
              </a:solidFill>
              <a:round/>
              <a:headEnd/>
              <a:tailEnd/>
            </a:ln>
          </p:spPr>
          <p:txBody>
            <a:bodyPr wrap="none" anchor="ctr"/>
            <a:lstStyle/>
            <a:p>
              <a:endParaRPr lang="en-US" dirty="0"/>
            </a:p>
          </p:txBody>
        </p:sp>
      </p:grpSp>
      <p:grpSp>
        <p:nvGrpSpPr>
          <p:cNvPr id="9" name="Group 118"/>
          <p:cNvGrpSpPr>
            <a:grpSpLocks/>
          </p:cNvGrpSpPr>
          <p:nvPr/>
        </p:nvGrpSpPr>
        <p:grpSpPr bwMode="auto">
          <a:xfrm>
            <a:off x="3605213" y="4284663"/>
            <a:ext cx="163512" cy="87312"/>
            <a:chOff x="2416" y="3537"/>
            <a:chExt cx="113" cy="63"/>
          </a:xfrm>
        </p:grpSpPr>
        <p:sp>
          <p:nvSpPr>
            <p:cNvPr id="26787" name="Freeform 119"/>
            <p:cNvSpPr>
              <a:spLocks/>
            </p:cNvSpPr>
            <p:nvPr/>
          </p:nvSpPr>
          <p:spPr bwMode="auto">
            <a:xfrm>
              <a:off x="2480" y="3537"/>
              <a:ext cx="49" cy="36"/>
            </a:xfrm>
            <a:custGeom>
              <a:avLst/>
              <a:gdLst>
                <a:gd name="T0" fmla="*/ 48 w 49"/>
                <a:gd name="T1" fmla="*/ 0 h 36"/>
                <a:gd name="T2" fmla="*/ 0 w 49"/>
                <a:gd name="T3" fmla="*/ 15 h 36"/>
                <a:gd name="T4" fmla="*/ 16 w 49"/>
                <a:gd name="T5" fmla="*/ 19 h 36"/>
                <a:gd name="T6" fmla="*/ 12 w 49"/>
                <a:gd name="T7" fmla="*/ 35 h 36"/>
                <a:gd name="T8" fmla="*/ 48 w 49"/>
                <a:gd name="T9" fmla="*/ 0 h 36"/>
                <a:gd name="T10" fmla="*/ 48 w 49"/>
                <a:gd name="T11" fmla="*/ 0 h 36"/>
                <a:gd name="T12" fmla="*/ 0 60000 65536"/>
                <a:gd name="T13" fmla="*/ 0 60000 65536"/>
                <a:gd name="T14" fmla="*/ 0 60000 65536"/>
                <a:gd name="T15" fmla="*/ 0 60000 65536"/>
                <a:gd name="T16" fmla="*/ 0 60000 65536"/>
                <a:gd name="T17" fmla="*/ 0 60000 65536"/>
                <a:gd name="T18" fmla="*/ 0 w 49"/>
                <a:gd name="T19" fmla="*/ 0 h 36"/>
                <a:gd name="T20" fmla="*/ 49 w 49"/>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49" h="36">
                  <a:moveTo>
                    <a:pt x="48" y="0"/>
                  </a:moveTo>
                  <a:lnTo>
                    <a:pt x="0" y="15"/>
                  </a:lnTo>
                  <a:lnTo>
                    <a:pt x="16" y="19"/>
                  </a:lnTo>
                  <a:lnTo>
                    <a:pt x="12" y="35"/>
                  </a:lnTo>
                  <a:lnTo>
                    <a:pt x="48" y="0"/>
                  </a:lnTo>
                </a:path>
              </a:pathLst>
            </a:custGeom>
            <a:solidFill>
              <a:srgbClr val="FF0000"/>
            </a:solidFill>
            <a:ln w="31750">
              <a:solidFill>
                <a:schemeClr val="bg2"/>
              </a:solidFill>
              <a:round/>
              <a:headEnd/>
              <a:tailEnd/>
            </a:ln>
          </p:spPr>
          <p:txBody>
            <a:bodyPr/>
            <a:lstStyle/>
            <a:p>
              <a:endParaRPr lang="en-US" dirty="0"/>
            </a:p>
          </p:txBody>
        </p:sp>
        <p:sp>
          <p:nvSpPr>
            <p:cNvPr id="26788" name="Line 120"/>
            <p:cNvSpPr>
              <a:spLocks noChangeShapeType="1"/>
            </p:cNvSpPr>
            <p:nvPr/>
          </p:nvSpPr>
          <p:spPr bwMode="auto">
            <a:xfrm flipV="1">
              <a:off x="2416" y="3546"/>
              <a:ext cx="94" cy="54"/>
            </a:xfrm>
            <a:prstGeom prst="line">
              <a:avLst/>
            </a:prstGeom>
            <a:noFill/>
            <a:ln w="31750">
              <a:solidFill>
                <a:schemeClr val="bg2"/>
              </a:solidFill>
              <a:round/>
              <a:headEnd/>
              <a:tailEnd/>
            </a:ln>
          </p:spPr>
          <p:txBody>
            <a:bodyPr wrap="none" anchor="ctr"/>
            <a:lstStyle/>
            <a:p>
              <a:endParaRPr lang="en-US" dirty="0"/>
            </a:p>
          </p:txBody>
        </p:sp>
      </p:grpSp>
      <p:sp>
        <p:nvSpPr>
          <p:cNvPr id="26728" name="Text Box 121"/>
          <p:cNvSpPr txBox="1">
            <a:spLocks noChangeArrowheads="1"/>
          </p:cNvSpPr>
          <p:nvPr/>
        </p:nvSpPr>
        <p:spPr bwMode="auto">
          <a:xfrm>
            <a:off x="3094038" y="3721100"/>
            <a:ext cx="1365250" cy="204788"/>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sweep generator</a:t>
            </a:r>
            <a:endParaRPr lang="en-US" sz="2200" dirty="0">
              <a:latin typeface="Agilent TT Cond" pitchFamily="34" charset="0"/>
            </a:endParaRPr>
          </a:p>
        </p:txBody>
      </p:sp>
      <p:sp>
        <p:nvSpPr>
          <p:cNvPr id="26729" name="Text Box 122"/>
          <p:cNvSpPr txBox="1">
            <a:spLocks noChangeArrowheads="1"/>
          </p:cNvSpPr>
          <p:nvPr/>
        </p:nvSpPr>
        <p:spPr bwMode="auto">
          <a:xfrm>
            <a:off x="1381125" y="4303713"/>
            <a:ext cx="249238" cy="204787"/>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LO</a:t>
            </a:r>
            <a:endParaRPr lang="en-US" sz="2200" dirty="0">
              <a:latin typeface="Agilent TT Cond" pitchFamily="34" charset="0"/>
            </a:endParaRPr>
          </a:p>
        </p:txBody>
      </p:sp>
      <p:sp>
        <p:nvSpPr>
          <p:cNvPr id="26730" name="Text Box 123"/>
          <p:cNvSpPr txBox="1">
            <a:spLocks noChangeArrowheads="1"/>
          </p:cNvSpPr>
          <p:nvPr/>
        </p:nvSpPr>
        <p:spPr bwMode="auto">
          <a:xfrm>
            <a:off x="7035800" y="5264150"/>
            <a:ext cx="1000125" cy="203200"/>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LCD  display</a:t>
            </a:r>
            <a:endParaRPr lang="en-US" sz="2200" dirty="0">
              <a:latin typeface="Agilent TT Cond" pitchFamily="34" charset="0"/>
            </a:endParaRPr>
          </a:p>
        </p:txBody>
      </p:sp>
      <p:sp>
        <p:nvSpPr>
          <p:cNvPr id="26731" name="Text Box 124"/>
          <p:cNvSpPr txBox="1">
            <a:spLocks noChangeArrowheads="1"/>
          </p:cNvSpPr>
          <p:nvPr/>
        </p:nvSpPr>
        <p:spPr bwMode="auto">
          <a:xfrm>
            <a:off x="431800" y="2728913"/>
            <a:ext cx="436563" cy="204787"/>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input</a:t>
            </a:r>
            <a:endParaRPr lang="en-US" sz="2200" dirty="0">
              <a:latin typeface="Agilent TT Cond" pitchFamily="34" charset="0"/>
            </a:endParaRPr>
          </a:p>
        </p:txBody>
      </p:sp>
      <p:sp>
        <p:nvSpPr>
          <p:cNvPr id="26732" name="Text Box 125"/>
          <p:cNvSpPr txBox="1">
            <a:spLocks noChangeArrowheads="1"/>
          </p:cNvSpPr>
          <p:nvPr/>
        </p:nvSpPr>
        <p:spPr bwMode="auto">
          <a:xfrm>
            <a:off x="1576388" y="2414588"/>
            <a:ext cx="487362" cy="204787"/>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mixer</a:t>
            </a:r>
            <a:endParaRPr lang="en-US" sz="2200" dirty="0">
              <a:latin typeface="Agilent TT Cond" pitchFamily="34" charset="0"/>
            </a:endParaRPr>
          </a:p>
        </p:txBody>
      </p:sp>
      <p:sp>
        <p:nvSpPr>
          <p:cNvPr id="26733" name="Text Box 126"/>
          <p:cNvSpPr txBox="1">
            <a:spLocks noChangeArrowheads="1"/>
          </p:cNvSpPr>
          <p:nvPr/>
        </p:nvSpPr>
        <p:spPr bwMode="auto">
          <a:xfrm>
            <a:off x="5768975" y="2130425"/>
            <a:ext cx="628650" cy="204788"/>
          </a:xfrm>
          <a:prstGeom prst="rect">
            <a:avLst/>
          </a:prstGeom>
          <a:solidFill>
            <a:srgbClr val="CC00CC">
              <a:alpha val="58038"/>
            </a:srgbClr>
          </a:solid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IF filter</a:t>
            </a:r>
            <a:endParaRPr lang="en-US" sz="2200" dirty="0">
              <a:latin typeface="Agilent TT Cond" pitchFamily="34" charset="0"/>
            </a:endParaRPr>
          </a:p>
        </p:txBody>
      </p:sp>
      <p:sp>
        <p:nvSpPr>
          <p:cNvPr id="26734" name="Text Box 127"/>
          <p:cNvSpPr txBox="1">
            <a:spLocks noChangeArrowheads="1"/>
          </p:cNvSpPr>
          <p:nvPr/>
        </p:nvSpPr>
        <p:spPr bwMode="auto">
          <a:xfrm>
            <a:off x="7100888" y="2414588"/>
            <a:ext cx="696912" cy="204787"/>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detector</a:t>
            </a:r>
            <a:endParaRPr lang="en-US" sz="2200" dirty="0">
              <a:latin typeface="Agilent TT Cond" pitchFamily="34" charset="0"/>
            </a:endParaRPr>
          </a:p>
        </p:txBody>
      </p:sp>
      <p:sp>
        <p:nvSpPr>
          <p:cNvPr id="26735" name="Text Box 128"/>
          <p:cNvSpPr txBox="1">
            <a:spLocks noChangeArrowheads="1"/>
          </p:cNvSpPr>
          <p:nvPr/>
        </p:nvSpPr>
        <p:spPr bwMode="auto">
          <a:xfrm>
            <a:off x="6443663" y="3784600"/>
            <a:ext cx="134937" cy="204788"/>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A</a:t>
            </a:r>
            <a:endParaRPr lang="en-US" sz="2200" dirty="0">
              <a:latin typeface="Agilent TT Cond" pitchFamily="34" charset="0"/>
            </a:endParaRPr>
          </a:p>
        </p:txBody>
      </p:sp>
      <p:sp>
        <p:nvSpPr>
          <p:cNvPr id="26736" name="Text Box 129"/>
          <p:cNvSpPr txBox="1">
            <a:spLocks noChangeArrowheads="1"/>
          </p:cNvSpPr>
          <p:nvPr/>
        </p:nvSpPr>
        <p:spPr bwMode="auto">
          <a:xfrm>
            <a:off x="8601075" y="5013325"/>
            <a:ext cx="71438" cy="204788"/>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f</a:t>
            </a:r>
            <a:endParaRPr lang="en-US" sz="2200" dirty="0">
              <a:latin typeface="Agilent TT Cond" pitchFamily="34" charset="0"/>
            </a:endParaRPr>
          </a:p>
        </p:txBody>
      </p:sp>
      <p:sp>
        <p:nvSpPr>
          <p:cNvPr id="26737" name="Freeform 130"/>
          <p:cNvSpPr>
            <a:spLocks/>
          </p:cNvSpPr>
          <p:nvPr/>
        </p:nvSpPr>
        <p:spPr bwMode="auto">
          <a:xfrm>
            <a:off x="3590925" y="1795463"/>
            <a:ext cx="487363" cy="598487"/>
          </a:xfrm>
          <a:custGeom>
            <a:avLst/>
            <a:gdLst>
              <a:gd name="T0" fmla="*/ 4158446 w 338"/>
              <a:gd name="T1" fmla="*/ 834916107 h 427"/>
              <a:gd name="T2" fmla="*/ 16632343 w 338"/>
              <a:gd name="T3" fmla="*/ 834916107 h 427"/>
              <a:gd name="T4" fmla="*/ 29107684 w 338"/>
              <a:gd name="T5" fmla="*/ 832951052 h 427"/>
              <a:gd name="T6" fmla="*/ 41581577 w 338"/>
              <a:gd name="T7" fmla="*/ 830987399 h 427"/>
              <a:gd name="T8" fmla="*/ 54055481 w 338"/>
              <a:gd name="T9" fmla="*/ 829022344 h 427"/>
              <a:gd name="T10" fmla="*/ 66530816 w 338"/>
              <a:gd name="T11" fmla="*/ 825093635 h 427"/>
              <a:gd name="T12" fmla="*/ 76925486 w 338"/>
              <a:gd name="T13" fmla="*/ 819199871 h 427"/>
              <a:gd name="T14" fmla="*/ 91480043 w 338"/>
              <a:gd name="T15" fmla="*/ 811341052 h 427"/>
              <a:gd name="T16" fmla="*/ 101874736 w 338"/>
              <a:gd name="T17" fmla="*/ 801518580 h 427"/>
              <a:gd name="T18" fmla="*/ 114350071 w 338"/>
              <a:gd name="T19" fmla="*/ 789732454 h 427"/>
              <a:gd name="T20" fmla="*/ 126823964 w 338"/>
              <a:gd name="T21" fmla="*/ 774016218 h 427"/>
              <a:gd name="T22" fmla="*/ 139297857 w 338"/>
              <a:gd name="T23" fmla="*/ 752406218 h 427"/>
              <a:gd name="T24" fmla="*/ 151773191 w 338"/>
              <a:gd name="T25" fmla="*/ 726867335 h 427"/>
              <a:gd name="T26" fmla="*/ 164247084 w 338"/>
              <a:gd name="T27" fmla="*/ 697399917 h 427"/>
              <a:gd name="T28" fmla="*/ 176722419 w 338"/>
              <a:gd name="T29" fmla="*/ 660075083 h 427"/>
              <a:gd name="T30" fmla="*/ 187117090 w 338"/>
              <a:gd name="T31" fmla="*/ 618820139 h 427"/>
              <a:gd name="T32" fmla="*/ 199592469 w 338"/>
              <a:gd name="T33" fmla="*/ 569707777 h 427"/>
              <a:gd name="T34" fmla="*/ 212066362 w 338"/>
              <a:gd name="T35" fmla="*/ 516665305 h 427"/>
              <a:gd name="T36" fmla="*/ 224540255 w 338"/>
              <a:gd name="T37" fmla="*/ 459694124 h 427"/>
              <a:gd name="T38" fmla="*/ 237015590 w 338"/>
              <a:gd name="T39" fmla="*/ 396830581 h 427"/>
              <a:gd name="T40" fmla="*/ 249489483 w 338"/>
              <a:gd name="T41" fmla="*/ 333966951 h 427"/>
              <a:gd name="T42" fmla="*/ 261964818 w 338"/>
              <a:gd name="T43" fmla="*/ 269136952 h 427"/>
              <a:gd name="T44" fmla="*/ 274438710 w 338"/>
              <a:gd name="T45" fmla="*/ 208238464 h 427"/>
              <a:gd name="T46" fmla="*/ 286914045 w 338"/>
              <a:gd name="T47" fmla="*/ 153232295 h 427"/>
              <a:gd name="T48" fmla="*/ 299387938 w 338"/>
              <a:gd name="T49" fmla="*/ 100189822 h 427"/>
              <a:gd name="T50" fmla="*/ 311861831 w 338"/>
              <a:gd name="T51" fmla="*/ 58934856 h 427"/>
              <a:gd name="T52" fmla="*/ 324337166 w 338"/>
              <a:gd name="T53" fmla="*/ 25538719 h 427"/>
              <a:gd name="T54" fmla="*/ 336811059 w 338"/>
              <a:gd name="T55" fmla="*/ 7857420 h 427"/>
              <a:gd name="T56" fmla="*/ 347207171 w 338"/>
              <a:gd name="T57" fmla="*/ 0 h 427"/>
              <a:gd name="T58" fmla="*/ 359681064 w 338"/>
              <a:gd name="T59" fmla="*/ 7857420 h 427"/>
              <a:gd name="T60" fmla="*/ 372156399 w 338"/>
              <a:gd name="T61" fmla="*/ 25538719 h 427"/>
              <a:gd name="T62" fmla="*/ 384630381 w 338"/>
              <a:gd name="T63" fmla="*/ 58934856 h 427"/>
              <a:gd name="T64" fmla="*/ 397104274 w 338"/>
              <a:gd name="T65" fmla="*/ 100189822 h 427"/>
              <a:gd name="T66" fmla="*/ 409579609 w 338"/>
              <a:gd name="T67" fmla="*/ 153232295 h 427"/>
              <a:gd name="T68" fmla="*/ 422053502 w 338"/>
              <a:gd name="T69" fmla="*/ 208238464 h 427"/>
              <a:gd name="T70" fmla="*/ 434528837 w 338"/>
              <a:gd name="T71" fmla="*/ 269136952 h 427"/>
              <a:gd name="T72" fmla="*/ 444923507 w 338"/>
              <a:gd name="T73" fmla="*/ 333966951 h 427"/>
              <a:gd name="T74" fmla="*/ 459476623 w 338"/>
              <a:gd name="T75" fmla="*/ 396830581 h 427"/>
              <a:gd name="T76" fmla="*/ 469872735 w 338"/>
              <a:gd name="T77" fmla="*/ 459694124 h 427"/>
              <a:gd name="T78" fmla="*/ 482346628 w 338"/>
              <a:gd name="T79" fmla="*/ 516665305 h 427"/>
              <a:gd name="T80" fmla="*/ 494821962 w 338"/>
              <a:gd name="T81" fmla="*/ 569707777 h 427"/>
              <a:gd name="T82" fmla="*/ 507295855 w 338"/>
              <a:gd name="T83" fmla="*/ 618820139 h 427"/>
              <a:gd name="T84" fmla="*/ 519771190 w 338"/>
              <a:gd name="T85" fmla="*/ 660075083 h 427"/>
              <a:gd name="T86" fmla="*/ 532245083 w 338"/>
              <a:gd name="T87" fmla="*/ 697399917 h 427"/>
              <a:gd name="T88" fmla="*/ 544718976 w 338"/>
              <a:gd name="T89" fmla="*/ 726867335 h 427"/>
              <a:gd name="T90" fmla="*/ 557194311 w 338"/>
              <a:gd name="T91" fmla="*/ 752406218 h 427"/>
              <a:gd name="T92" fmla="*/ 569668204 w 338"/>
              <a:gd name="T93" fmla="*/ 774016218 h 427"/>
              <a:gd name="T94" fmla="*/ 582143538 w 338"/>
              <a:gd name="T95" fmla="*/ 789732454 h 427"/>
              <a:gd name="T96" fmla="*/ 594617431 w 338"/>
              <a:gd name="T97" fmla="*/ 801518580 h 427"/>
              <a:gd name="T98" fmla="*/ 605013543 w 338"/>
              <a:gd name="T99" fmla="*/ 811341052 h 427"/>
              <a:gd name="T100" fmla="*/ 619566659 w 338"/>
              <a:gd name="T101" fmla="*/ 819199871 h 427"/>
              <a:gd name="T102" fmla="*/ 629961329 w 338"/>
              <a:gd name="T103" fmla="*/ 825093635 h 427"/>
              <a:gd name="T104" fmla="*/ 642436664 w 338"/>
              <a:gd name="T105" fmla="*/ 829022344 h 427"/>
              <a:gd name="T106" fmla="*/ 654910557 w 338"/>
              <a:gd name="T107" fmla="*/ 830987399 h 427"/>
              <a:gd name="T108" fmla="*/ 665306669 w 338"/>
              <a:gd name="T109" fmla="*/ 832951052 h 427"/>
              <a:gd name="T110" fmla="*/ 679859784 w 338"/>
              <a:gd name="T111" fmla="*/ 834916107 h 427"/>
              <a:gd name="T112" fmla="*/ 690255897 w 338"/>
              <a:gd name="T113" fmla="*/ 834916107 h 427"/>
              <a:gd name="T114" fmla="*/ 700650567 w 338"/>
              <a:gd name="T115" fmla="*/ 836879761 h 4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8"/>
              <a:gd name="T175" fmla="*/ 0 h 427"/>
              <a:gd name="T176" fmla="*/ 338 w 338"/>
              <a:gd name="T177" fmla="*/ 427 h 42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8" h="427">
                <a:moveTo>
                  <a:pt x="0" y="426"/>
                </a:moveTo>
                <a:lnTo>
                  <a:pt x="0" y="425"/>
                </a:lnTo>
                <a:lnTo>
                  <a:pt x="2" y="425"/>
                </a:lnTo>
                <a:lnTo>
                  <a:pt x="4" y="425"/>
                </a:lnTo>
                <a:lnTo>
                  <a:pt x="5" y="425"/>
                </a:lnTo>
                <a:lnTo>
                  <a:pt x="7" y="425"/>
                </a:lnTo>
                <a:lnTo>
                  <a:pt x="8" y="425"/>
                </a:lnTo>
                <a:lnTo>
                  <a:pt x="9" y="425"/>
                </a:lnTo>
                <a:lnTo>
                  <a:pt x="11" y="424"/>
                </a:lnTo>
                <a:lnTo>
                  <a:pt x="12" y="424"/>
                </a:lnTo>
                <a:lnTo>
                  <a:pt x="14" y="424"/>
                </a:lnTo>
                <a:lnTo>
                  <a:pt x="16" y="424"/>
                </a:lnTo>
                <a:lnTo>
                  <a:pt x="17" y="423"/>
                </a:lnTo>
                <a:lnTo>
                  <a:pt x="18" y="423"/>
                </a:lnTo>
                <a:lnTo>
                  <a:pt x="20" y="423"/>
                </a:lnTo>
                <a:lnTo>
                  <a:pt x="21" y="423"/>
                </a:lnTo>
                <a:lnTo>
                  <a:pt x="23" y="423"/>
                </a:lnTo>
                <a:lnTo>
                  <a:pt x="24" y="422"/>
                </a:lnTo>
                <a:lnTo>
                  <a:pt x="26" y="422"/>
                </a:lnTo>
                <a:lnTo>
                  <a:pt x="27" y="422"/>
                </a:lnTo>
                <a:lnTo>
                  <a:pt x="28" y="422"/>
                </a:lnTo>
                <a:lnTo>
                  <a:pt x="30" y="420"/>
                </a:lnTo>
                <a:lnTo>
                  <a:pt x="32" y="420"/>
                </a:lnTo>
                <a:lnTo>
                  <a:pt x="33" y="420"/>
                </a:lnTo>
                <a:lnTo>
                  <a:pt x="35" y="419"/>
                </a:lnTo>
                <a:lnTo>
                  <a:pt x="36" y="418"/>
                </a:lnTo>
                <a:lnTo>
                  <a:pt x="37" y="417"/>
                </a:lnTo>
                <a:lnTo>
                  <a:pt x="39" y="416"/>
                </a:lnTo>
                <a:lnTo>
                  <a:pt x="40" y="416"/>
                </a:lnTo>
                <a:lnTo>
                  <a:pt x="42" y="414"/>
                </a:lnTo>
                <a:lnTo>
                  <a:pt x="44" y="413"/>
                </a:lnTo>
                <a:lnTo>
                  <a:pt x="45" y="413"/>
                </a:lnTo>
                <a:lnTo>
                  <a:pt x="47" y="411"/>
                </a:lnTo>
                <a:lnTo>
                  <a:pt x="48" y="410"/>
                </a:lnTo>
                <a:lnTo>
                  <a:pt x="49" y="408"/>
                </a:lnTo>
                <a:lnTo>
                  <a:pt x="51" y="407"/>
                </a:lnTo>
                <a:lnTo>
                  <a:pt x="52" y="405"/>
                </a:lnTo>
                <a:lnTo>
                  <a:pt x="54" y="403"/>
                </a:lnTo>
                <a:lnTo>
                  <a:pt x="55" y="402"/>
                </a:lnTo>
                <a:lnTo>
                  <a:pt x="57" y="400"/>
                </a:lnTo>
                <a:lnTo>
                  <a:pt x="58" y="398"/>
                </a:lnTo>
                <a:lnTo>
                  <a:pt x="60" y="396"/>
                </a:lnTo>
                <a:lnTo>
                  <a:pt x="61" y="394"/>
                </a:lnTo>
                <a:lnTo>
                  <a:pt x="63" y="391"/>
                </a:lnTo>
                <a:lnTo>
                  <a:pt x="64" y="388"/>
                </a:lnTo>
                <a:lnTo>
                  <a:pt x="65" y="386"/>
                </a:lnTo>
                <a:lnTo>
                  <a:pt x="67" y="383"/>
                </a:lnTo>
                <a:lnTo>
                  <a:pt x="68" y="380"/>
                </a:lnTo>
                <a:lnTo>
                  <a:pt x="70" y="377"/>
                </a:lnTo>
                <a:lnTo>
                  <a:pt x="72" y="374"/>
                </a:lnTo>
                <a:lnTo>
                  <a:pt x="73" y="370"/>
                </a:lnTo>
                <a:lnTo>
                  <a:pt x="74" y="367"/>
                </a:lnTo>
                <a:lnTo>
                  <a:pt x="76" y="363"/>
                </a:lnTo>
                <a:lnTo>
                  <a:pt x="77" y="359"/>
                </a:lnTo>
                <a:lnTo>
                  <a:pt x="79" y="355"/>
                </a:lnTo>
                <a:lnTo>
                  <a:pt x="80" y="350"/>
                </a:lnTo>
                <a:lnTo>
                  <a:pt x="82" y="346"/>
                </a:lnTo>
                <a:lnTo>
                  <a:pt x="84" y="342"/>
                </a:lnTo>
                <a:lnTo>
                  <a:pt x="85" y="336"/>
                </a:lnTo>
                <a:lnTo>
                  <a:pt x="86" y="331"/>
                </a:lnTo>
                <a:lnTo>
                  <a:pt x="88" y="326"/>
                </a:lnTo>
                <a:lnTo>
                  <a:pt x="89" y="320"/>
                </a:lnTo>
                <a:lnTo>
                  <a:pt x="90" y="315"/>
                </a:lnTo>
                <a:lnTo>
                  <a:pt x="92" y="308"/>
                </a:lnTo>
                <a:lnTo>
                  <a:pt x="94" y="303"/>
                </a:lnTo>
                <a:lnTo>
                  <a:pt x="95" y="297"/>
                </a:lnTo>
                <a:lnTo>
                  <a:pt x="96" y="290"/>
                </a:lnTo>
                <a:lnTo>
                  <a:pt x="98" y="284"/>
                </a:lnTo>
                <a:lnTo>
                  <a:pt x="100" y="277"/>
                </a:lnTo>
                <a:lnTo>
                  <a:pt x="101" y="270"/>
                </a:lnTo>
                <a:lnTo>
                  <a:pt x="102" y="263"/>
                </a:lnTo>
                <a:lnTo>
                  <a:pt x="104" y="256"/>
                </a:lnTo>
                <a:lnTo>
                  <a:pt x="105" y="248"/>
                </a:lnTo>
                <a:lnTo>
                  <a:pt x="106" y="241"/>
                </a:lnTo>
                <a:lnTo>
                  <a:pt x="108" y="234"/>
                </a:lnTo>
                <a:lnTo>
                  <a:pt x="110" y="226"/>
                </a:lnTo>
                <a:lnTo>
                  <a:pt x="112" y="218"/>
                </a:lnTo>
                <a:lnTo>
                  <a:pt x="113" y="210"/>
                </a:lnTo>
                <a:lnTo>
                  <a:pt x="114" y="202"/>
                </a:lnTo>
                <a:lnTo>
                  <a:pt x="116" y="194"/>
                </a:lnTo>
                <a:lnTo>
                  <a:pt x="117" y="186"/>
                </a:lnTo>
                <a:lnTo>
                  <a:pt x="118" y="178"/>
                </a:lnTo>
                <a:lnTo>
                  <a:pt x="120" y="170"/>
                </a:lnTo>
                <a:lnTo>
                  <a:pt x="122" y="162"/>
                </a:lnTo>
                <a:lnTo>
                  <a:pt x="123" y="154"/>
                </a:lnTo>
                <a:lnTo>
                  <a:pt x="125" y="145"/>
                </a:lnTo>
                <a:lnTo>
                  <a:pt x="126" y="137"/>
                </a:lnTo>
                <a:lnTo>
                  <a:pt x="127" y="129"/>
                </a:lnTo>
                <a:lnTo>
                  <a:pt x="129" y="121"/>
                </a:lnTo>
                <a:lnTo>
                  <a:pt x="130" y="114"/>
                </a:lnTo>
                <a:lnTo>
                  <a:pt x="132" y="106"/>
                </a:lnTo>
                <a:lnTo>
                  <a:pt x="133" y="99"/>
                </a:lnTo>
                <a:lnTo>
                  <a:pt x="135" y="91"/>
                </a:lnTo>
                <a:lnTo>
                  <a:pt x="136" y="84"/>
                </a:lnTo>
                <a:lnTo>
                  <a:pt x="138" y="78"/>
                </a:lnTo>
                <a:lnTo>
                  <a:pt x="140" y="70"/>
                </a:lnTo>
                <a:lnTo>
                  <a:pt x="141" y="64"/>
                </a:lnTo>
                <a:lnTo>
                  <a:pt x="142" y="58"/>
                </a:lnTo>
                <a:lnTo>
                  <a:pt x="144" y="51"/>
                </a:lnTo>
                <a:lnTo>
                  <a:pt x="145" y="46"/>
                </a:lnTo>
                <a:lnTo>
                  <a:pt x="146" y="40"/>
                </a:lnTo>
                <a:lnTo>
                  <a:pt x="148" y="34"/>
                </a:lnTo>
                <a:lnTo>
                  <a:pt x="150" y="30"/>
                </a:lnTo>
                <a:lnTo>
                  <a:pt x="152" y="24"/>
                </a:lnTo>
                <a:lnTo>
                  <a:pt x="153" y="21"/>
                </a:lnTo>
                <a:lnTo>
                  <a:pt x="154" y="16"/>
                </a:lnTo>
                <a:lnTo>
                  <a:pt x="156" y="13"/>
                </a:lnTo>
                <a:lnTo>
                  <a:pt x="157" y="10"/>
                </a:lnTo>
                <a:lnTo>
                  <a:pt x="158" y="8"/>
                </a:lnTo>
                <a:lnTo>
                  <a:pt x="160" y="6"/>
                </a:lnTo>
                <a:lnTo>
                  <a:pt x="162" y="4"/>
                </a:lnTo>
                <a:lnTo>
                  <a:pt x="163" y="2"/>
                </a:lnTo>
                <a:lnTo>
                  <a:pt x="164" y="1"/>
                </a:lnTo>
                <a:lnTo>
                  <a:pt x="166" y="1"/>
                </a:lnTo>
                <a:lnTo>
                  <a:pt x="167" y="0"/>
                </a:lnTo>
                <a:lnTo>
                  <a:pt x="169" y="1"/>
                </a:lnTo>
                <a:lnTo>
                  <a:pt x="170" y="1"/>
                </a:lnTo>
                <a:lnTo>
                  <a:pt x="172" y="2"/>
                </a:lnTo>
                <a:lnTo>
                  <a:pt x="173" y="4"/>
                </a:lnTo>
                <a:lnTo>
                  <a:pt x="174" y="6"/>
                </a:lnTo>
                <a:lnTo>
                  <a:pt x="176" y="8"/>
                </a:lnTo>
                <a:lnTo>
                  <a:pt x="178" y="10"/>
                </a:lnTo>
                <a:lnTo>
                  <a:pt x="179" y="13"/>
                </a:lnTo>
                <a:lnTo>
                  <a:pt x="181" y="16"/>
                </a:lnTo>
                <a:lnTo>
                  <a:pt x="182" y="21"/>
                </a:lnTo>
                <a:lnTo>
                  <a:pt x="183" y="24"/>
                </a:lnTo>
                <a:lnTo>
                  <a:pt x="185" y="30"/>
                </a:lnTo>
                <a:lnTo>
                  <a:pt x="186" y="34"/>
                </a:lnTo>
                <a:lnTo>
                  <a:pt x="188" y="40"/>
                </a:lnTo>
                <a:lnTo>
                  <a:pt x="190" y="46"/>
                </a:lnTo>
                <a:lnTo>
                  <a:pt x="191" y="51"/>
                </a:lnTo>
                <a:lnTo>
                  <a:pt x="193" y="58"/>
                </a:lnTo>
                <a:lnTo>
                  <a:pt x="194" y="64"/>
                </a:lnTo>
                <a:lnTo>
                  <a:pt x="195" y="70"/>
                </a:lnTo>
                <a:lnTo>
                  <a:pt x="197" y="78"/>
                </a:lnTo>
                <a:lnTo>
                  <a:pt x="198" y="84"/>
                </a:lnTo>
                <a:lnTo>
                  <a:pt x="200" y="91"/>
                </a:lnTo>
                <a:lnTo>
                  <a:pt x="202" y="99"/>
                </a:lnTo>
                <a:lnTo>
                  <a:pt x="203" y="106"/>
                </a:lnTo>
                <a:lnTo>
                  <a:pt x="204" y="114"/>
                </a:lnTo>
                <a:lnTo>
                  <a:pt x="206" y="121"/>
                </a:lnTo>
                <a:lnTo>
                  <a:pt x="207" y="129"/>
                </a:lnTo>
                <a:lnTo>
                  <a:pt x="209" y="137"/>
                </a:lnTo>
                <a:lnTo>
                  <a:pt x="210" y="145"/>
                </a:lnTo>
                <a:lnTo>
                  <a:pt x="211" y="154"/>
                </a:lnTo>
                <a:lnTo>
                  <a:pt x="213" y="162"/>
                </a:lnTo>
                <a:lnTo>
                  <a:pt x="214" y="170"/>
                </a:lnTo>
                <a:lnTo>
                  <a:pt x="216" y="178"/>
                </a:lnTo>
                <a:lnTo>
                  <a:pt x="218" y="186"/>
                </a:lnTo>
                <a:lnTo>
                  <a:pt x="219" y="194"/>
                </a:lnTo>
                <a:lnTo>
                  <a:pt x="221" y="202"/>
                </a:lnTo>
                <a:lnTo>
                  <a:pt x="222" y="210"/>
                </a:lnTo>
                <a:lnTo>
                  <a:pt x="223" y="218"/>
                </a:lnTo>
                <a:lnTo>
                  <a:pt x="225" y="226"/>
                </a:lnTo>
                <a:lnTo>
                  <a:pt x="226" y="234"/>
                </a:lnTo>
                <a:lnTo>
                  <a:pt x="228" y="241"/>
                </a:lnTo>
                <a:lnTo>
                  <a:pt x="230" y="248"/>
                </a:lnTo>
                <a:lnTo>
                  <a:pt x="231" y="256"/>
                </a:lnTo>
                <a:lnTo>
                  <a:pt x="232" y="263"/>
                </a:lnTo>
                <a:lnTo>
                  <a:pt x="234" y="270"/>
                </a:lnTo>
                <a:lnTo>
                  <a:pt x="235" y="277"/>
                </a:lnTo>
                <a:lnTo>
                  <a:pt x="236" y="284"/>
                </a:lnTo>
                <a:lnTo>
                  <a:pt x="238" y="290"/>
                </a:lnTo>
                <a:lnTo>
                  <a:pt x="240" y="297"/>
                </a:lnTo>
                <a:lnTo>
                  <a:pt x="241" y="303"/>
                </a:lnTo>
                <a:lnTo>
                  <a:pt x="242" y="308"/>
                </a:lnTo>
                <a:lnTo>
                  <a:pt x="244" y="315"/>
                </a:lnTo>
                <a:lnTo>
                  <a:pt x="246" y="320"/>
                </a:lnTo>
                <a:lnTo>
                  <a:pt x="247" y="326"/>
                </a:lnTo>
                <a:lnTo>
                  <a:pt x="248" y="331"/>
                </a:lnTo>
                <a:lnTo>
                  <a:pt x="250" y="336"/>
                </a:lnTo>
                <a:lnTo>
                  <a:pt x="251" y="342"/>
                </a:lnTo>
                <a:lnTo>
                  <a:pt x="253" y="346"/>
                </a:lnTo>
                <a:lnTo>
                  <a:pt x="254" y="350"/>
                </a:lnTo>
                <a:lnTo>
                  <a:pt x="256" y="355"/>
                </a:lnTo>
                <a:lnTo>
                  <a:pt x="258" y="359"/>
                </a:lnTo>
                <a:lnTo>
                  <a:pt x="259" y="363"/>
                </a:lnTo>
                <a:lnTo>
                  <a:pt x="260" y="367"/>
                </a:lnTo>
                <a:lnTo>
                  <a:pt x="262" y="370"/>
                </a:lnTo>
                <a:lnTo>
                  <a:pt x="263" y="374"/>
                </a:lnTo>
                <a:lnTo>
                  <a:pt x="264" y="377"/>
                </a:lnTo>
                <a:lnTo>
                  <a:pt x="266" y="380"/>
                </a:lnTo>
                <a:lnTo>
                  <a:pt x="268" y="383"/>
                </a:lnTo>
                <a:lnTo>
                  <a:pt x="270" y="386"/>
                </a:lnTo>
                <a:lnTo>
                  <a:pt x="271" y="388"/>
                </a:lnTo>
                <a:lnTo>
                  <a:pt x="272" y="391"/>
                </a:lnTo>
                <a:lnTo>
                  <a:pt x="274" y="394"/>
                </a:lnTo>
                <a:lnTo>
                  <a:pt x="275" y="396"/>
                </a:lnTo>
                <a:lnTo>
                  <a:pt x="276" y="398"/>
                </a:lnTo>
                <a:lnTo>
                  <a:pt x="278" y="400"/>
                </a:lnTo>
                <a:lnTo>
                  <a:pt x="280" y="402"/>
                </a:lnTo>
                <a:lnTo>
                  <a:pt x="281" y="403"/>
                </a:lnTo>
                <a:lnTo>
                  <a:pt x="282" y="405"/>
                </a:lnTo>
                <a:lnTo>
                  <a:pt x="284" y="407"/>
                </a:lnTo>
                <a:lnTo>
                  <a:pt x="286" y="408"/>
                </a:lnTo>
                <a:lnTo>
                  <a:pt x="287" y="410"/>
                </a:lnTo>
                <a:lnTo>
                  <a:pt x="288" y="411"/>
                </a:lnTo>
                <a:lnTo>
                  <a:pt x="290" y="413"/>
                </a:lnTo>
                <a:lnTo>
                  <a:pt x="291" y="413"/>
                </a:lnTo>
                <a:lnTo>
                  <a:pt x="292" y="414"/>
                </a:lnTo>
                <a:lnTo>
                  <a:pt x="294" y="416"/>
                </a:lnTo>
                <a:lnTo>
                  <a:pt x="296" y="416"/>
                </a:lnTo>
                <a:lnTo>
                  <a:pt x="298" y="417"/>
                </a:lnTo>
                <a:lnTo>
                  <a:pt x="299" y="418"/>
                </a:lnTo>
                <a:lnTo>
                  <a:pt x="300" y="419"/>
                </a:lnTo>
                <a:lnTo>
                  <a:pt x="302" y="420"/>
                </a:lnTo>
                <a:lnTo>
                  <a:pt x="303" y="420"/>
                </a:lnTo>
                <a:lnTo>
                  <a:pt x="304" y="420"/>
                </a:lnTo>
                <a:lnTo>
                  <a:pt x="306" y="422"/>
                </a:lnTo>
                <a:lnTo>
                  <a:pt x="308" y="422"/>
                </a:lnTo>
                <a:lnTo>
                  <a:pt x="309" y="422"/>
                </a:lnTo>
                <a:lnTo>
                  <a:pt x="311" y="422"/>
                </a:lnTo>
                <a:lnTo>
                  <a:pt x="312" y="423"/>
                </a:lnTo>
                <a:lnTo>
                  <a:pt x="313" y="423"/>
                </a:lnTo>
                <a:lnTo>
                  <a:pt x="315" y="423"/>
                </a:lnTo>
                <a:lnTo>
                  <a:pt x="316" y="423"/>
                </a:lnTo>
                <a:lnTo>
                  <a:pt x="318" y="423"/>
                </a:lnTo>
                <a:lnTo>
                  <a:pt x="319" y="424"/>
                </a:lnTo>
                <a:lnTo>
                  <a:pt x="320" y="424"/>
                </a:lnTo>
                <a:lnTo>
                  <a:pt x="322" y="424"/>
                </a:lnTo>
                <a:lnTo>
                  <a:pt x="324" y="424"/>
                </a:lnTo>
                <a:lnTo>
                  <a:pt x="326" y="425"/>
                </a:lnTo>
                <a:lnTo>
                  <a:pt x="327" y="425"/>
                </a:lnTo>
                <a:lnTo>
                  <a:pt x="328" y="425"/>
                </a:lnTo>
                <a:lnTo>
                  <a:pt x="330" y="425"/>
                </a:lnTo>
                <a:lnTo>
                  <a:pt x="331" y="425"/>
                </a:lnTo>
                <a:lnTo>
                  <a:pt x="332" y="425"/>
                </a:lnTo>
                <a:lnTo>
                  <a:pt x="334" y="425"/>
                </a:lnTo>
                <a:lnTo>
                  <a:pt x="336" y="425"/>
                </a:lnTo>
                <a:lnTo>
                  <a:pt x="337" y="426"/>
                </a:lnTo>
                <a:lnTo>
                  <a:pt x="0" y="426"/>
                </a:lnTo>
              </a:path>
            </a:pathLst>
          </a:custGeom>
          <a:noFill/>
          <a:ln w="9525">
            <a:solidFill>
              <a:srgbClr val="CC00CC"/>
            </a:solidFill>
            <a:prstDash val="dash"/>
            <a:round/>
            <a:headEnd/>
            <a:tailEnd/>
          </a:ln>
        </p:spPr>
        <p:txBody>
          <a:bodyPr/>
          <a:lstStyle/>
          <a:p>
            <a:endParaRPr lang="en-US" dirty="0"/>
          </a:p>
        </p:txBody>
      </p:sp>
      <p:grpSp>
        <p:nvGrpSpPr>
          <p:cNvPr id="10" name="Group 131"/>
          <p:cNvGrpSpPr>
            <a:grpSpLocks/>
          </p:cNvGrpSpPr>
          <p:nvPr/>
        </p:nvGrpSpPr>
        <p:grpSpPr bwMode="auto">
          <a:xfrm>
            <a:off x="841375" y="4635500"/>
            <a:ext cx="361950" cy="376238"/>
            <a:chOff x="500" y="3788"/>
            <a:chExt cx="251" cy="268"/>
          </a:xfrm>
        </p:grpSpPr>
        <p:sp>
          <p:nvSpPr>
            <p:cNvPr id="26785" name="Text Box 132"/>
            <p:cNvSpPr txBox="1">
              <a:spLocks noChangeArrowheads="1"/>
            </p:cNvSpPr>
            <p:nvPr/>
          </p:nvSpPr>
          <p:spPr bwMode="auto">
            <a:xfrm>
              <a:off x="500" y="3788"/>
              <a:ext cx="68" cy="204"/>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900" dirty="0">
                  <a:solidFill>
                    <a:srgbClr val="FF0066"/>
                  </a:solidFill>
                  <a:latin typeface="Agilent TT Cond" pitchFamily="34" charset="0"/>
                </a:rPr>
                <a:t>f</a:t>
              </a:r>
              <a:endParaRPr lang="en-US" sz="2200" dirty="0">
                <a:solidFill>
                  <a:srgbClr val="FF0066"/>
                </a:solidFill>
                <a:latin typeface="Agilent TT Cond" pitchFamily="34" charset="0"/>
              </a:endParaRPr>
            </a:p>
          </p:txBody>
        </p:sp>
        <p:sp>
          <p:nvSpPr>
            <p:cNvPr id="26786" name="Text Box 133"/>
            <p:cNvSpPr txBox="1">
              <a:spLocks noChangeArrowheads="1"/>
            </p:cNvSpPr>
            <p:nvPr/>
          </p:nvSpPr>
          <p:spPr bwMode="auto">
            <a:xfrm>
              <a:off x="579" y="3910"/>
              <a:ext cx="172" cy="146"/>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FF0066"/>
                  </a:solidFill>
                  <a:latin typeface="Agilent TT Cond" pitchFamily="34" charset="0"/>
                </a:rPr>
                <a:t>LO</a:t>
              </a:r>
              <a:endParaRPr lang="en-US" sz="2200" dirty="0">
                <a:solidFill>
                  <a:srgbClr val="FF0066"/>
                </a:solidFill>
                <a:latin typeface="Agilent TT Cond" pitchFamily="34" charset="0"/>
              </a:endParaRPr>
            </a:p>
          </p:txBody>
        </p:sp>
      </p:grpSp>
      <p:grpSp>
        <p:nvGrpSpPr>
          <p:cNvPr id="11" name="Group 134"/>
          <p:cNvGrpSpPr>
            <a:grpSpLocks/>
          </p:cNvGrpSpPr>
          <p:nvPr/>
        </p:nvGrpSpPr>
        <p:grpSpPr bwMode="auto">
          <a:xfrm>
            <a:off x="620713" y="1103313"/>
            <a:ext cx="207962" cy="376237"/>
            <a:chOff x="348" y="1266"/>
            <a:chExt cx="144" cy="268"/>
          </a:xfrm>
        </p:grpSpPr>
        <p:sp>
          <p:nvSpPr>
            <p:cNvPr id="26783" name="Text Box 135"/>
            <p:cNvSpPr txBox="1">
              <a:spLocks noChangeArrowheads="1"/>
            </p:cNvSpPr>
            <p:nvPr/>
          </p:nvSpPr>
          <p:spPr bwMode="auto">
            <a:xfrm>
              <a:off x="348" y="1266"/>
              <a:ext cx="68" cy="204"/>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900" b="1" dirty="0">
                  <a:solidFill>
                    <a:srgbClr val="00CC00"/>
                  </a:solidFill>
                  <a:latin typeface="Agilent TT Cond" pitchFamily="34" charset="0"/>
                </a:rPr>
                <a:t>f</a:t>
              </a:r>
              <a:endParaRPr lang="en-US" sz="2200" b="1" dirty="0">
                <a:solidFill>
                  <a:srgbClr val="00CC00"/>
                </a:solidFill>
                <a:latin typeface="Agilent TT Cond" pitchFamily="34" charset="0"/>
              </a:endParaRPr>
            </a:p>
          </p:txBody>
        </p:sp>
        <p:sp>
          <p:nvSpPr>
            <p:cNvPr id="26784" name="Text Box 136"/>
            <p:cNvSpPr txBox="1">
              <a:spLocks noChangeArrowheads="1"/>
            </p:cNvSpPr>
            <p:nvPr/>
          </p:nvSpPr>
          <p:spPr bwMode="auto">
            <a:xfrm>
              <a:off x="427" y="1388"/>
              <a:ext cx="65" cy="146"/>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b="1" dirty="0">
                  <a:solidFill>
                    <a:srgbClr val="00CC00"/>
                  </a:solidFill>
                  <a:latin typeface="Agilent TT Cond" pitchFamily="34" charset="0"/>
                </a:rPr>
                <a:t>s</a:t>
              </a:r>
              <a:endParaRPr lang="en-US" sz="2200" b="1" dirty="0">
                <a:solidFill>
                  <a:srgbClr val="00CC00"/>
                </a:solidFill>
                <a:latin typeface="Agilent TT Cond" pitchFamily="34" charset="0"/>
              </a:endParaRPr>
            </a:p>
          </p:txBody>
        </p:sp>
      </p:grpSp>
      <p:grpSp>
        <p:nvGrpSpPr>
          <p:cNvPr id="12" name="Group 137"/>
          <p:cNvGrpSpPr>
            <a:grpSpLocks/>
          </p:cNvGrpSpPr>
          <p:nvPr/>
        </p:nvGrpSpPr>
        <p:grpSpPr bwMode="auto">
          <a:xfrm>
            <a:off x="2409825" y="1800225"/>
            <a:ext cx="206375" cy="376238"/>
            <a:chOff x="1587" y="1763"/>
            <a:chExt cx="143" cy="269"/>
          </a:xfrm>
        </p:grpSpPr>
        <p:sp>
          <p:nvSpPr>
            <p:cNvPr id="26781" name="Text Box 138"/>
            <p:cNvSpPr txBox="1">
              <a:spLocks noChangeArrowheads="1"/>
            </p:cNvSpPr>
            <p:nvPr/>
          </p:nvSpPr>
          <p:spPr bwMode="auto">
            <a:xfrm>
              <a:off x="1587" y="1763"/>
              <a:ext cx="68" cy="204"/>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900" b="1" dirty="0">
                  <a:solidFill>
                    <a:srgbClr val="00CC00"/>
                  </a:solidFill>
                  <a:latin typeface="Agilent TT Cond" pitchFamily="34" charset="0"/>
                </a:rPr>
                <a:t>f</a:t>
              </a:r>
              <a:endParaRPr lang="en-US" sz="2200" b="1" dirty="0">
                <a:solidFill>
                  <a:srgbClr val="00CC00"/>
                </a:solidFill>
                <a:latin typeface="Agilent TT Cond" pitchFamily="34" charset="0"/>
              </a:endParaRPr>
            </a:p>
          </p:txBody>
        </p:sp>
        <p:sp>
          <p:nvSpPr>
            <p:cNvPr id="26782" name="Text Box 139"/>
            <p:cNvSpPr txBox="1">
              <a:spLocks noChangeArrowheads="1"/>
            </p:cNvSpPr>
            <p:nvPr/>
          </p:nvSpPr>
          <p:spPr bwMode="auto">
            <a:xfrm>
              <a:off x="1666" y="1886"/>
              <a:ext cx="64" cy="146"/>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b="1" dirty="0">
                  <a:solidFill>
                    <a:srgbClr val="00CC00"/>
                  </a:solidFill>
                  <a:latin typeface="Agilent TT Cond" pitchFamily="34" charset="0"/>
                </a:rPr>
                <a:t>s</a:t>
              </a:r>
              <a:endParaRPr lang="en-US" sz="2200" b="1" dirty="0">
                <a:solidFill>
                  <a:srgbClr val="00CC00"/>
                </a:solidFill>
                <a:latin typeface="Agilent TT Cond" pitchFamily="34" charset="0"/>
              </a:endParaRPr>
            </a:p>
          </p:txBody>
        </p:sp>
      </p:grpSp>
      <p:grpSp>
        <p:nvGrpSpPr>
          <p:cNvPr id="13" name="Group 140"/>
          <p:cNvGrpSpPr>
            <a:grpSpLocks/>
          </p:cNvGrpSpPr>
          <p:nvPr/>
        </p:nvGrpSpPr>
        <p:grpSpPr bwMode="auto">
          <a:xfrm>
            <a:off x="2389188" y="1419225"/>
            <a:ext cx="631825" cy="385763"/>
            <a:chOff x="1573" y="1492"/>
            <a:chExt cx="438" cy="275"/>
          </a:xfrm>
        </p:grpSpPr>
        <p:grpSp>
          <p:nvGrpSpPr>
            <p:cNvPr id="14" name="Group 141"/>
            <p:cNvGrpSpPr>
              <a:grpSpLocks/>
            </p:cNvGrpSpPr>
            <p:nvPr/>
          </p:nvGrpSpPr>
          <p:grpSpPr bwMode="auto">
            <a:xfrm>
              <a:off x="1867" y="1499"/>
              <a:ext cx="144" cy="268"/>
              <a:chOff x="1867" y="1499"/>
              <a:chExt cx="144" cy="268"/>
            </a:xfrm>
          </p:grpSpPr>
          <p:sp>
            <p:nvSpPr>
              <p:cNvPr id="26779" name="Text Box 142"/>
              <p:cNvSpPr txBox="1">
                <a:spLocks noChangeArrowheads="1"/>
              </p:cNvSpPr>
              <p:nvPr/>
            </p:nvSpPr>
            <p:spPr bwMode="auto">
              <a:xfrm>
                <a:off x="1867" y="1499"/>
                <a:ext cx="68" cy="203"/>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900" dirty="0">
                    <a:solidFill>
                      <a:srgbClr val="00CC00"/>
                    </a:solidFill>
                    <a:latin typeface="Agilent TT Cond" pitchFamily="34" charset="0"/>
                  </a:rPr>
                  <a:t>f</a:t>
                </a:r>
                <a:endParaRPr lang="en-US" sz="2200" dirty="0">
                  <a:solidFill>
                    <a:srgbClr val="00CC00"/>
                  </a:solidFill>
                  <a:latin typeface="Agilent TT Cond" pitchFamily="34" charset="0"/>
                </a:endParaRPr>
              </a:p>
            </p:txBody>
          </p:sp>
          <p:sp>
            <p:nvSpPr>
              <p:cNvPr id="26780" name="Text Box 143"/>
              <p:cNvSpPr txBox="1">
                <a:spLocks noChangeArrowheads="1"/>
              </p:cNvSpPr>
              <p:nvPr/>
            </p:nvSpPr>
            <p:spPr bwMode="auto">
              <a:xfrm>
                <a:off x="1946" y="1621"/>
                <a:ext cx="65" cy="146"/>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CC00"/>
                    </a:solidFill>
                    <a:latin typeface="Agilent TT Cond" pitchFamily="34" charset="0"/>
                  </a:rPr>
                  <a:t>s</a:t>
                </a:r>
                <a:endParaRPr lang="en-US" sz="2200" dirty="0">
                  <a:solidFill>
                    <a:srgbClr val="00CC00"/>
                  </a:solidFill>
                  <a:latin typeface="Agilent TT Cond" pitchFamily="34" charset="0"/>
                </a:endParaRPr>
              </a:p>
            </p:txBody>
          </p:sp>
        </p:grpSp>
        <p:grpSp>
          <p:nvGrpSpPr>
            <p:cNvPr id="15" name="Group 144"/>
            <p:cNvGrpSpPr>
              <a:grpSpLocks/>
            </p:cNvGrpSpPr>
            <p:nvPr/>
          </p:nvGrpSpPr>
          <p:grpSpPr bwMode="auto">
            <a:xfrm>
              <a:off x="1573" y="1492"/>
              <a:ext cx="251" cy="268"/>
              <a:chOff x="1573" y="1492"/>
              <a:chExt cx="251" cy="268"/>
            </a:xfrm>
          </p:grpSpPr>
          <p:sp>
            <p:nvSpPr>
              <p:cNvPr id="26777" name="Text Box 145"/>
              <p:cNvSpPr txBox="1">
                <a:spLocks noChangeArrowheads="1"/>
              </p:cNvSpPr>
              <p:nvPr/>
            </p:nvSpPr>
            <p:spPr bwMode="auto">
              <a:xfrm>
                <a:off x="1573" y="1492"/>
                <a:ext cx="68" cy="203"/>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900" dirty="0">
                    <a:solidFill>
                      <a:srgbClr val="FF0066"/>
                    </a:solidFill>
                    <a:latin typeface="Agilent TT Cond" pitchFamily="34" charset="0"/>
                  </a:rPr>
                  <a:t>f</a:t>
                </a:r>
                <a:endParaRPr lang="en-US" sz="2200" dirty="0">
                  <a:solidFill>
                    <a:srgbClr val="FF0066"/>
                  </a:solidFill>
                  <a:latin typeface="Agilent TT Cond" pitchFamily="34" charset="0"/>
                </a:endParaRPr>
              </a:p>
            </p:txBody>
          </p:sp>
          <p:sp>
            <p:nvSpPr>
              <p:cNvPr id="26778" name="Text Box 146"/>
              <p:cNvSpPr txBox="1">
                <a:spLocks noChangeArrowheads="1"/>
              </p:cNvSpPr>
              <p:nvPr/>
            </p:nvSpPr>
            <p:spPr bwMode="auto">
              <a:xfrm>
                <a:off x="1652" y="1614"/>
                <a:ext cx="172" cy="146"/>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FF0066"/>
                    </a:solidFill>
                    <a:latin typeface="Agilent TT Cond" pitchFamily="34" charset="0"/>
                  </a:rPr>
                  <a:t>LO</a:t>
                </a:r>
                <a:endParaRPr lang="en-US" sz="2200" dirty="0">
                  <a:solidFill>
                    <a:srgbClr val="FF0066"/>
                  </a:solidFill>
                  <a:latin typeface="Agilent TT Cond" pitchFamily="34" charset="0"/>
                </a:endParaRPr>
              </a:p>
            </p:txBody>
          </p:sp>
        </p:grpSp>
        <p:sp>
          <p:nvSpPr>
            <p:cNvPr id="26776" name="Text Box 147"/>
            <p:cNvSpPr txBox="1">
              <a:spLocks noChangeArrowheads="1"/>
            </p:cNvSpPr>
            <p:nvPr/>
          </p:nvSpPr>
          <p:spPr bwMode="auto">
            <a:xfrm>
              <a:off x="1782" y="1519"/>
              <a:ext cx="44" cy="146"/>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500" b="1" dirty="0">
                  <a:solidFill>
                    <a:srgbClr val="CC00CC"/>
                  </a:solidFill>
                  <a:latin typeface="Agilent TT Cond" pitchFamily="34" charset="0"/>
                </a:rPr>
                <a:t>-</a:t>
              </a:r>
              <a:endParaRPr lang="en-US" sz="2600" b="1" dirty="0">
                <a:solidFill>
                  <a:srgbClr val="CC00CC"/>
                </a:solidFill>
                <a:latin typeface="Agilent TT Cond" pitchFamily="34" charset="0"/>
              </a:endParaRPr>
            </a:p>
          </p:txBody>
        </p:sp>
      </p:grpSp>
      <p:grpSp>
        <p:nvGrpSpPr>
          <p:cNvPr id="16" name="Group 148"/>
          <p:cNvGrpSpPr>
            <a:grpSpLocks/>
          </p:cNvGrpSpPr>
          <p:nvPr/>
        </p:nvGrpSpPr>
        <p:grpSpPr bwMode="auto">
          <a:xfrm>
            <a:off x="5019675" y="1531938"/>
            <a:ext cx="631825" cy="385762"/>
            <a:chOff x="3396" y="1572"/>
            <a:chExt cx="437" cy="275"/>
          </a:xfrm>
        </p:grpSpPr>
        <p:grpSp>
          <p:nvGrpSpPr>
            <p:cNvPr id="17" name="Group 149"/>
            <p:cNvGrpSpPr>
              <a:grpSpLocks/>
            </p:cNvGrpSpPr>
            <p:nvPr/>
          </p:nvGrpSpPr>
          <p:grpSpPr bwMode="auto">
            <a:xfrm>
              <a:off x="3690" y="1579"/>
              <a:ext cx="143" cy="268"/>
              <a:chOff x="3690" y="1579"/>
              <a:chExt cx="143" cy="268"/>
            </a:xfrm>
          </p:grpSpPr>
          <p:sp>
            <p:nvSpPr>
              <p:cNvPr id="26772" name="Text Box 150"/>
              <p:cNvSpPr txBox="1">
                <a:spLocks noChangeArrowheads="1"/>
              </p:cNvSpPr>
              <p:nvPr/>
            </p:nvSpPr>
            <p:spPr bwMode="auto">
              <a:xfrm>
                <a:off x="3690" y="1579"/>
                <a:ext cx="68" cy="203"/>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900" dirty="0">
                    <a:solidFill>
                      <a:srgbClr val="9999FF"/>
                    </a:solidFill>
                    <a:latin typeface="Agilent TT Cond" pitchFamily="34" charset="0"/>
                  </a:rPr>
                  <a:t>f</a:t>
                </a:r>
                <a:endParaRPr lang="en-US" sz="2200" dirty="0">
                  <a:solidFill>
                    <a:srgbClr val="9999FF"/>
                  </a:solidFill>
                  <a:latin typeface="Agilent TT Cond" pitchFamily="34" charset="0"/>
                </a:endParaRPr>
              </a:p>
            </p:txBody>
          </p:sp>
          <p:sp>
            <p:nvSpPr>
              <p:cNvPr id="26773" name="Text Box 151"/>
              <p:cNvSpPr txBox="1">
                <a:spLocks noChangeArrowheads="1"/>
              </p:cNvSpPr>
              <p:nvPr/>
            </p:nvSpPr>
            <p:spPr bwMode="auto">
              <a:xfrm>
                <a:off x="3769" y="1701"/>
                <a:ext cx="64" cy="146"/>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9999FF"/>
                    </a:solidFill>
                    <a:latin typeface="Agilent TT Cond" pitchFamily="34" charset="0"/>
                  </a:rPr>
                  <a:t>s</a:t>
                </a:r>
                <a:endParaRPr lang="en-US" sz="2200" dirty="0">
                  <a:solidFill>
                    <a:srgbClr val="9999FF"/>
                  </a:solidFill>
                  <a:latin typeface="Agilent TT Cond" pitchFamily="34" charset="0"/>
                </a:endParaRPr>
              </a:p>
            </p:txBody>
          </p:sp>
        </p:grpSp>
        <p:grpSp>
          <p:nvGrpSpPr>
            <p:cNvPr id="18" name="Group 152"/>
            <p:cNvGrpSpPr>
              <a:grpSpLocks/>
            </p:cNvGrpSpPr>
            <p:nvPr/>
          </p:nvGrpSpPr>
          <p:grpSpPr bwMode="auto">
            <a:xfrm>
              <a:off x="3396" y="1572"/>
              <a:ext cx="251" cy="268"/>
              <a:chOff x="3396" y="1572"/>
              <a:chExt cx="251" cy="268"/>
            </a:xfrm>
          </p:grpSpPr>
          <p:sp>
            <p:nvSpPr>
              <p:cNvPr id="26770" name="Text Box 153"/>
              <p:cNvSpPr txBox="1">
                <a:spLocks noChangeArrowheads="1"/>
              </p:cNvSpPr>
              <p:nvPr/>
            </p:nvSpPr>
            <p:spPr bwMode="auto">
              <a:xfrm>
                <a:off x="3396" y="1572"/>
                <a:ext cx="68" cy="204"/>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900" dirty="0">
                    <a:solidFill>
                      <a:srgbClr val="9999FF"/>
                    </a:solidFill>
                    <a:latin typeface="Agilent TT Cond" pitchFamily="34" charset="0"/>
                  </a:rPr>
                  <a:t>f</a:t>
                </a:r>
                <a:endParaRPr lang="en-US" sz="2200" dirty="0">
                  <a:solidFill>
                    <a:srgbClr val="9999FF"/>
                  </a:solidFill>
                  <a:latin typeface="Agilent TT Cond" pitchFamily="34" charset="0"/>
                </a:endParaRPr>
              </a:p>
            </p:txBody>
          </p:sp>
          <p:sp>
            <p:nvSpPr>
              <p:cNvPr id="26771" name="Text Box 154"/>
              <p:cNvSpPr txBox="1">
                <a:spLocks noChangeArrowheads="1"/>
              </p:cNvSpPr>
              <p:nvPr/>
            </p:nvSpPr>
            <p:spPr bwMode="auto">
              <a:xfrm>
                <a:off x="3475" y="1694"/>
                <a:ext cx="172" cy="146"/>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9999FF"/>
                    </a:solidFill>
                    <a:latin typeface="Agilent TT Cond" pitchFamily="34" charset="0"/>
                  </a:rPr>
                  <a:t>LO</a:t>
                </a:r>
                <a:endParaRPr lang="en-US" sz="2200" dirty="0">
                  <a:solidFill>
                    <a:srgbClr val="9999FF"/>
                  </a:solidFill>
                  <a:latin typeface="Agilent TT Cond" pitchFamily="34" charset="0"/>
                </a:endParaRPr>
              </a:p>
            </p:txBody>
          </p:sp>
        </p:grpSp>
        <p:sp>
          <p:nvSpPr>
            <p:cNvPr id="26769" name="Text Box 155"/>
            <p:cNvSpPr txBox="1">
              <a:spLocks noChangeArrowheads="1"/>
            </p:cNvSpPr>
            <p:nvPr/>
          </p:nvSpPr>
          <p:spPr bwMode="auto">
            <a:xfrm>
              <a:off x="3605" y="1598"/>
              <a:ext cx="84" cy="146"/>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9999FF"/>
                  </a:solidFill>
                  <a:latin typeface="Agilent TT Cond" pitchFamily="34" charset="0"/>
                </a:rPr>
                <a:t>+</a:t>
              </a:r>
              <a:endParaRPr lang="en-US" sz="2200" dirty="0">
                <a:solidFill>
                  <a:srgbClr val="9999FF"/>
                </a:solidFill>
                <a:latin typeface="Agilent TT Cond" pitchFamily="34" charset="0"/>
              </a:endParaRPr>
            </a:p>
          </p:txBody>
        </p:sp>
      </p:grpSp>
      <p:grpSp>
        <p:nvGrpSpPr>
          <p:cNvPr id="19" name="Group 156"/>
          <p:cNvGrpSpPr>
            <a:grpSpLocks/>
          </p:cNvGrpSpPr>
          <p:nvPr/>
        </p:nvGrpSpPr>
        <p:grpSpPr bwMode="auto">
          <a:xfrm>
            <a:off x="4257675" y="1379538"/>
            <a:ext cx="363538" cy="376237"/>
            <a:chOff x="2868" y="1463"/>
            <a:chExt cx="252" cy="269"/>
          </a:xfrm>
        </p:grpSpPr>
        <p:sp>
          <p:nvSpPr>
            <p:cNvPr id="26765" name="Text Box 157"/>
            <p:cNvSpPr txBox="1">
              <a:spLocks noChangeArrowheads="1"/>
            </p:cNvSpPr>
            <p:nvPr/>
          </p:nvSpPr>
          <p:spPr bwMode="auto">
            <a:xfrm>
              <a:off x="2868" y="1463"/>
              <a:ext cx="68" cy="204"/>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900" dirty="0">
                  <a:solidFill>
                    <a:srgbClr val="FF0066"/>
                  </a:solidFill>
                  <a:latin typeface="Agilent TT Cond" pitchFamily="34" charset="0"/>
                </a:rPr>
                <a:t>f</a:t>
              </a:r>
              <a:endParaRPr lang="en-US" sz="2200" dirty="0">
                <a:solidFill>
                  <a:srgbClr val="FF0066"/>
                </a:solidFill>
                <a:latin typeface="Agilent TT Cond" pitchFamily="34" charset="0"/>
              </a:endParaRPr>
            </a:p>
          </p:txBody>
        </p:sp>
        <p:sp>
          <p:nvSpPr>
            <p:cNvPr id="26766" name="Text Box 158"/>
            <p:cNvSpPr txBox="1">
              <a:spLocks noChangeArrowheads="1"/>
            </p:cNvSpPr>
            <p:nvPr/>
          </p:nvSpPr>
          <p:spPr bwMode="auto">
            <a:xfrm>
              <a:off x="2948" y="1586"/>
              <a:ext cx="172" cy="146"/>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FF0066"/>
                  </a:solidFill>
                  <a:latin typeface="Agilent TT Cond" pitchFamily="34" charset="0"/>
                </a:rPr>
                <a:t>LO</a:t>
              </a:r>
              <a:endParaRPr lang="en-US" sz="2200" dirty="0">
                <a:solidFill>
                  <a:srgbClr val="FF0066"/>
                </a:solidFill>
                <a:latin typeface="Agilent TT Cond" pitchFamily="34" charset="0"/>
              </a:endParaRPr>
            </a:p>
          </p:txBody>
        </p:sp>
      </p:grpSp>
      <p:sp>
        <p:nvSpPr>
          <p:cNvPr id="26744" name="Line 159"/>
          <p:cNvSpPr>
            <a:spLocks noChangeShapeType="1"/>
          </p:cNvSpPr>
          <p:nvPr/>
        </p:nvSpPr>
        <p:spPr bwMode="auto">
          <a:xfrm flipV="1">
            <a:off x="4559300" y="1689100"/>
            <a:ext cx="417513" cy="233363"/>
          </a:xfrm>
          <a:prstGeom prst="line">
            <a:avLst/>
          </a:prstGeom>
          <a:noFill/>
          <a:ln w="19050">
            <a:solidFill>
              <a:srgbClr val="000000"/>
            </a:solidFill>
            <a:round/>
            <a:headEnd/>
            <a:tailEnd/>
          </a:ln>
        </p:spPr>
        <p:txBody>
          <a:bodyPr wrap="none" anchor="ctr"/>
          <a:lstStyle/>
          <a:p>
            <a:endParaRPr lang="en-US" dirty="0"/>
          </a:p>
        </p:txBody>
      </p:sp>
      <p:sp>
        <p:nvSpPr>
          <p:cNvPr id="26745" name="Line 160"/>
          <p:cNvSpPr>
            <a:spLocks noChangeShapeType="1"/>
          </p:cNvSpPr>
          <p:nvPr/>
        </p:nvSpPr>
        <p:spPr bwMode="auto">
          <a:xfrm flipV="1">
            <a:off x="3870325" y="1566863"/>
            <a:ext cx="322263" cy="188912"/>
          </a:xfrm>
          <a:prstGeom prst="line">
            <a:avLst/>
          </a:prstGeom>
          <a:noFill/>
          <a:ln w="19050">
            <a:solidFill>
              <a:srgbClr val="000000"/>
            </a:solidFill>
            <a:round/>
            <a:headEnd/>
            <a:tailEnd/>
          </a:ln>
        </p:spPr>
        <p:txBody>
          <a:bodyPr wrap="none" anchor="ctr"/>
          <a:lstStyle/>
          <a:p>
            <a:endParaRPr lang="en-US" dirty="0"/>
          </a:p>
        </p:txBody>
      </p:sp>
      <p:sp>
        <p:nvSpPr>
          <p:cNvPr id="26746" name="Line 161"/>
          <p:cNvSpPr>
            <a:spLocks noChangeShapeType="1"/>
          </p:cNvSpPr>
          <p:nvPr/>
        </p:nvSpPr>
        <p:spPr bwMode="auto">
          <a:xfrm flipH="1" flipV="1">
            <a:off x="2789238" y="1703388"/>
            <a:ext cx="352425" cy="246062"/>
          </a:xfrm>
          <a:prstGeom prst="line">
            <a:avLst/>
          </a:prstGeom>
          <a:noFill/>
          <a:ln w="19050">
            <a:solidFill>
              <a:srgbClr val="000000"/>
            </a:solidFill>
            <a:round/>
            <a:headEnd/>
            <a:tailEnd/>
          </a:ln>
        </p:spPr>
        <p:txBody>
          <a:bodyPr wrap="none" anchor="ctr"/>
          <a:lstStyle/>
          <a:p>
            <a:endParaRPr lang="en-US" dirty="0"/>
          </a:p>
        </p:txBody>
      </p:sp>
      <p:sp>
        <p:nvSpPr>
          <p:cNvPr id="26747" name="Line 162"/>
          <p:cNvSpPr>
            <a:spLocks noChangeShapeType="1"/>
          </p:cNvSpPr>
          <p:nvPr/>
        </p:nvSpPr>
        <p:spPr bwMode="auto">
          <a:xfrm flipH="1" flipV="1">
            <a:off x="2557463" y="1949450"/>
            <a:ext cx="260350" cy="73025"/>
          </a:xfrm>
          <a:prstGeom prst="line">
            <a:avLst/>
          </a:prstGeom>
          <a:noFill/>
          <a:ln w="19050">
            <a:solidFill>
              <a:srgbClr val="000000"/>
            </a:solidFill>
            <a:round/>
            <a:headEnd/>
            <a:tailEnd/>
          </a:ln>
        </p:spPr>
        <p:txBody>
          <a:bodyPr wrap="none" anchor="ctr"/>
          <a:lstStyle/>
          <a:p>
            <a:endParaRPr lang="en-US" dirty="0"/>
          </a:p>
        </p:txBody>
      </p:sp>
      <p:sp>
        <p:nvSpPr>
          <p:cNvPr id="26748" name="Freeform 163"/>
          <p:cNvSpPr>
            <a:spLocks/>
          </p:cNvSpPr>
          <p:nvPr/>
        </p:nvSpPr>
        <p:spPr bwMode="auto">
          <a:xfrm>
            <a:off x="4511675" y="1906588"/>
            <a:ext cx="66675" cy="49212"/>
          </a:xfrm>
          <a:custGeom>
            <a:avLst/>
            <a:gdLst>
              <a:gd name="T0" fmla="*/ 0 w 46"/>
              <a:gd name="T1" fmla="*/ 65404109 h 36"/>
              <a:gd name="T2" fmla="*/ 94542242 w 46"/>
              <a:gd name="T3" fmla="*/ 33636398 h 36"/>
              <a:gd name="T4" fmla="*/ 58826196 w 46"/>
              <a:gd name="T5" fmla="*/ 26161646 h 36"/>
              <a:gd name="T6" fmla="*/ 67230142 w 46"/>
              <a:gd name="T7" fmla="*/ 0 h 36"/>
              <a:gd name="T8" fmla="*/ 0 w 46"/>
              <a:gd name="T9" fmla="*/ 65404109 h 36"/>
              <a:gd name="T10" fmla="*/ 0 w 46"/>
              <a:gd name="T11" fmla="*/ 65404109 h 36"/>
              <a:gd name="T12" fmla="*/ 0 60000 65536"/>
              <a:gd name="T13" fmla="*/ 0 60000 65536"/>
              <a:gd name="T14" fmla="*/ 0 60000 65536"/>
              <a:gd name="T15" fmla="*/ 0 60000 65536"/>
              <a:gd name="T16" fmla="*/ 0 60000 65536"/>
              <a:gd name="T17" fmla="*/ 0 60000 65536"/>
              <a:gd name="T18" fmla="*/ 0 w 46"/>
              <a:gd name="T19" fmla="*/ 0 h 36"/>
              <a:gd name="T20" fmla="*/ 46 w 46"/>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46" h="36">
                <a:moveTo>
                  <a:pt x="0" y="35"/>
                </a:moveTo>
                <a:lnTo>
                  <a:pt x="45" y="18"/>
                </a:lnTo>
                <a:lnTo>
                  <a:pt x="28" y="14"/>
                </a:lnTo>
                <a:lnTo>
                  <a:pt x="32" y="0"/>
                </a:lnTo>
                <a:lnTo>
                  <a:pt x="0" y="35"/>
                </a:lnTo>
              </a:path>
            </a:pathLst>
          </a:custGeom>
          <a:solidFill>
            <a:srgbClr val="000000"/>
          </a:solidFill>
          <a:ln w="19050">
            <a:solidFill>
              <a:srgbClr val="000000"/>
            </a:solidFill>
            <a:round/>
            <a:headEnd/>
            <a:tailEnd/>
          </a:ln>
        </p:spPr>
        <p:txBody>
          <a:bodyPr/>
          <a:lstStyle/>
          <a:p>
            <a:endParaRPr lang="en-US" dirty="0"/>
          </a:p>
        </p:txBody>
      </p:sp>
      <p:sp>
        <p:nvSpPr>
          <p:cNvPr id="26749" name="Freeform 164"/>
          <p:cNvSpPr>
            <a:spLocks/>
          </p:cNvSpPr>
          <p:nvPr/>
        </p:nvSpPr>
        <p:spPr bwMode="auto">
          <a:xfrm>
            <a:off x="3857625" y="1717675"/>
            <a:ext cx="66675" cy="47625"/>
          </a:xfrm>
          <a:custGeom>
            <a:avLst/>
            <a:gdLst>
              <a:gd name="T0" fmla="*/ 0 w 46"/>
              <a:gd name="T1" fmla="*/ 62952080 h 35"/>
              <a:gd name="T2" fmla="*/ 94542242 w 46"/>
              <a:gd name="T3" fmla="*/ 33327971 h 35"/>
              <a:gd name="T4" fmla="*/ 60926458 w 46"/>
              <a:gd name="T5" fmla="*/ 25921606 h 35"/>
              <a:gd name="T6" fmla="*/ 67230142 w 46"/>
              <a:gd name="T7" fmla="*/ 0 h 35"/>
              <a:gd name="T8" fmla="*/ 0 w 46"/>
              <a:gd name="T9" fmla="*/ 62952080 h 35"/>
              <a:gd name="T10" fmla="*/ 0 w 46"/>
              <a:gd name="T11" fmla="*/ 62952080 h 35"/>
              <a:gd name="T12" fmla="*/ 0 60000 65536"/>
              <a:gd name="T13" fmla="*/ 0 60000 65536"/>
              <a:gd name="T14" fmla="*/ 0 60000 65536"/>
              <a:gd name="T15" fmla="*/ 0 60000 65536"/>
              <a:gd name="T16" fmla="*/ 0 60000 65536"/>
              <a:gd name="T17" fmla="*/ 0 60000 65536"/>
              <a:gd name="T18" fmla="*/ 0 w 46"/>
              <a:gd name="T19" fmla="*/ 0 h 35"/>
              <a:gd name="T20" fmla="*/ 46 w 46"/>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46" h="35">
                <a:moveTo>
                  <a:pt x="0" y="34"/>
                </a:moveTo>
                <a:lnTo>
                  <a:pt x="45" y="18"/>
                </a:lnTo>
                <a:lnTo>
                  <a:pt x="29" y="14"/>
                </a:lnTo>
                <a:lnTo>
                  <a:pt x="32" y="0"/>
                </a:lnTo>
                <a:lnTo>
                  <a:pt x="0" y="34"/>
                </a:lnTo>
              </a:path>
            </a:pathLst>
          </a:custGeom>
          <a:solidFill>
            <a:srgbClr val="000000"/>
          </a:solidFill>
          <a:ln w="19050">
            <a:solidFill>
              <a:srgbClr val="000000"/>
            </a:solidFill>
            <a:round/>
            <a:headEnd/>
            <a:tailEnd/>
          </a:ln>
        </p:spPr>
        <p:txBody>
          <a:bodyPr/>
          <a:lstStyle/>
          <a:p>
            <a:endParaRPr lang="en-US" dirty="0"/>
          </a:p>
        </p:txBody>
      </p:sp>
      <p:sp>
        <p:nvSpPr>
          <p:cNvPr id="26750" name="Freeform 165"/>
          <p:cNvSpPr>
            <a:spLocks/>
          </p:cNvSpPr>
          <p:nvPr/>
        </p:nvSpPr>
        <p:spPr bwMode="auto">
          <a:xfrm>
            <a:off x="3113088" y="1920875"/>
            <a:ext cx="65087" cy="46038"/>
          </a:xfrm>
          <a:custGeom>
            <a:avLst/>
            <a:gdLst>
              <a:gd name="T0" fmla="*/ 92048920 w 45"/>
              <a:gd name="T1" fmla="*/ 62281036 h 33"/>
              <a:gd name="T2" fmla="*/ 23011868 w 45"/>
              <a:gd name="T3" fmla="*/ 0 h 33"/>
              <a:gd name="T4" fmla="*/ 29287705 w 45"/>
              <a:gd name="T5" fmla="*/ 31139821 h 33"/>
              <a:gd name="T6" fmla="*/ 0 w 45"/>
              <a:gd name="T7" fmla="*/ 35033518 h 33"/>
              <a:gd name="T8" fmla="*/ 92048920 w 45"/>
              <a:gd name="T9" fmla="*/ 62281036 h 33"/>
              <a:gd name="T10" fmla="*/ 92048920 w 45"/>
              <a:gd name="T11" fmla="*/ 62281036 h 33"/>
              <a:gd name="T12" fmla="*/ 0 60000 65536"/>
              <a:gd name="T13" fmla="*/ 0 60000 65536"/>
              <a:gd name="T14" fmla="*/ 0 60000 65536"/>
              <a:gd name="T15" fmla="*/ 0 60000 65536"/>
              <a:gd name="T16" fmla="*/ 0 60000 65536"/>
              <a:gd name="T17" fmla="*/ 0 60000 65536"/>
              <a:gd name="T18" fmla="*/ 0 w 45"/>
              <a:gd name="T19" fmla="*/ 0 h 33"/>
              <a:gd name="T20" fmla="*/ 45 w 4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45" h="33">
                <a:moveTo>
                  <a:pt x="44" y="32"/>
                </a:moveTo>
                <a:lnTo>
                  <a:pt x="11" y="0"/>
                </a:lnTo>
                <a:lnTo>
                  <a:pt x="14" y="16"/>
                </a:lnTo>
                <a:lnTo>
                  <a:pt x="0" y="18"/>
                </a:lnTo>
                <a:lnTo>
                  <a:pt x="44" y="32"/>
                </a:lnTo>
              </a:path>
            </a:pathLst>
          </a:custGeom>
          <a:solidFill>
            <a:srgbClr val="000000"/>
          </a:solidFill>
          <a:ln w="19050">
            <a:solidFill>
              <a:srgbClr val="000000"/>
            </a:solidFill>
            <a:round/>
            <a:headEnd/>
            <a:tailEnd/>
          </a:ln>
        </p:spPr>
        <p:txBody>
          <a:bodyPr/>
          <a:lstStyle/>
          <a:p>
            <a:endParaRPr lang="en-US" dirty="0"/>
          </a:p>
        </p:txBody>
      </p:sp>
      <p:sp>
        <p:nvSpPr>
          <p:cNvPr id="26751" name="Freeform 166"/>
          <p:cNvSpPr>
            <a:spLocks/>
          </p:cNvSpPr>
          <p:nvPr/>
        </p:nvSpPr>
        <p:spPr bwMode="auto">
          <a:xfrm>
            <a:off x="2803525" y="2006600"/>
            <a:ext cx="68263" cy="33338"/>
          </a:xfrm>
          <a:custGeom>
            <a:avLst/>
            <a:gdLst>
              <a:gd name="T0" fmla="*/ 97036595 w 47"/>
              <a:gd name="T1" fmla="*/ 44379820 h 24"/>
              <a:gd name="T2" fmla="*/ 12656252 w 47"/>
              <a:gd name="T3" fmla="*/ 0 h 24"/>
              <a:gd name="T4" fmla="*/ 29533190 w 47"/>
              <a:gd name="T5" fmla="*/ 28942942 h 24"/>
              <a:gd name="T6" fmla="*/ 0 w 47"/>
              <a:gd name="T7" fmla="*/ 36662076 h 24"/>
              <a:gd name="T8" fmla="*/ 97036595 w 47"/>
              <a:gd name="T9" fmla="*/ 44379820 h 24"/>
              <a:gd name="T10" fmla="*/ 97036595 w 47"/>
              <a:gd name="T11" fmla="*/ 44379820 h 24"/>
              <a:gd name="T12" fmla="*/ 0 60000 65536"/>
              <a:gd name="T13" fmla="*/ 0 60000 65536"/>
              <a:gd name="T14" fmla="*/ 0 60000 65536"/>
              <a:gd name="T15" fmla="*/ 0 60000 65536"/>
              <a:gd name="T16" fmla="*/ 0 60000 65536"/>
              <a:gd name="T17" fmla="*/ 0 60000 65536"/>
              <a:gd name="T18" fmla="*/ 0 w 47"/>
              <a:gd name="T19" fmla="*/ 0 h 24"/>
              <a:gd name="T20" fmla="*/ 47 w 47"/>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47" h="24">
                <a:moveTo>
                  <a:pt x="46" y="23"/>
                </a:moveTo>
                <a:lnTo>
                  <a:pt x="6" y="0"/>
                </a:lnTo>
                <a:lnTo>
                  <a:pt x="14" y="15"/>
                </a:lnTo>
                <a:lnTo>
                  <a:pt x="0" y="19"/>
                </a:lnTo>
                <a:lnTo>
                  <a:pt x="46" y="23"/>
                </a:lnTo>
              </a:path>
            </a:pathLst>
          </a:custGeom>
          <a:solidFill>
            <a:srgbClr val="000000"/>
          </a:solidFill>
          <a:ln w="19050">
            <a:solidFill>
              <a:srgbClr val="000000"/>
            </a:solidFill>
            <a:round/>
            <a:headEnd/>
            <a:tailEnd/>
          </a:ln>
        </p:spPr>
        <p:txBody>
          <a:bodyPr/>
          <a:lstStyle/>
          <a:p>
            <a:endParaRPr lang="en-US" dirty="0"/>
          </a:p>
        </p:txBody>
      </p:sp>
      <p:sp>
        <p:nvSpPr>
          <p:cNvPr id="26752" name="Text Box 167"/>
          <p:cNvSpPr txBox="1">
            <a:spLocks noChangeArrowheads="1"/>
          </p:cNvSpPr>
          <p:nvPr/>
        </p:nvSpPr>
        <p:spPr bwMode="auto">
          <a:xfrm>
            <a:off x="3709988" y="2597150"/>
            <a:ext cx="244475" cy="203200"/>
          </a:xfrm>
          <a:prstGeom prst="rect">
            <a:avLst/>
          </a:prstGeom>
          <a:solidFill>
            <a:srgbClr val="CC00CC">
              <a:alpha val="45882"/>
            </a:srgbClr>
          </a:solid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3.6</a:t>
            </a:r>
            <a:endParaRPr lang="en-US" sz="2200" dirty="0">
              <a:latin typeface="Agilent TT Cond" pitchFamily="34" charset="0"/>
            </a:endParaRPr>
          </a:p>
        </p:txBody>
      </p:sp>
      <p:sp>
        <p:nvSpPr>
          <p:cNvPr id="26753" name="Text Box 168"/>
          <p:cNvSpPr txBox="1">
            <a:spLocks noChangeArrowheads="1"/>
          </p:cNvSpPr>
          <p:nvPr/>
        </p:nvSpPr>
        <p:spPr bwMode="auto">
          <a:xfrm>
            <a:off x="4994275" y="2628900"/>
            <a:ext cx="244475" cy="204788"/>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6.5</a:t>
            </a:r>
            <a:endParaRPr lang="en-US" sz="2200" dirty="0">
              <a:latin typeface="Agilent TT Cond" pitchFamily="34" charset="0"/>
            </a:endParaRPr>
          </a:p>
        </p:txBody>
      </p:sp>
      <p:grpSp>
        <p:nvGrpSpPr>
          <p:cNvPr id="20" name="Group 169"/>
          <p:cNvGrpSpPr>
            <a:grpSpLocks/>
          </p:cNvGrpSpPr>
          <p:nvPr/>
        </p:nvGrpSpPr>
        <p:grpSpPr bwMode="auto">
          <a:xfrm>
            <a:off x="3810000" y="2425700"/>
            <a:ext cx="34925" cy="182563"/>
            <a:chOff x="2554" y="2187"/>
            <a:chExt cx="24" cy="163"/>
          </a:xfrm>
        </p:grpSpPr>
        <p:sp>
          <p:nvSpPr>
            <p:cNvPr id="26763" name="Freeform 170"/>
            <p:cNvSpPr>
              <a:spLocks/>
            </p:cNvSpPr>
            <p:nvPr/>
          </p:nvSpPr>
          <p:spPr bwMode="auto">
            <a:xfrm>
              <a:off x="2554" y="2187"/>
              <a:ext cx="24" cy="47"/>
            </a:xfrm>
            <a:custGeom>
              <a:avLst/>
              <a:gdLst>
                <a:gd name="T0" fmla="*/ 13 w 24"/>
                <a:gd name="T1" fmla="*/ 0 h 47"/>
                <a:gd name="T2" fmla="*/ 0 w 24"/>
                <a:gd name="T3" fmla="*/ 46 h 47"/>
                <a:gd name="T4" fmla="*/ 13 w 24"/>
                <a:gd name="T5" fmla="*/ 35 h 47"/>
                <a:gd name="T6" fmla="*/ 23 w 24"/>
                <a:gd name="T7" fmla="*/ 46 h 47"/>
                <a:gd name="T8" fmla="*/ 13 w 24"/>
                <a:gd name="T9" fmla="*/ 0 h 47"/>
                <a:gd name="T10" fmla="*/ 13 w 24"/>
                <a:gd name="T11" fmla="*/ 0 h 47"/>
                <a:gd name="T12" fmla="*/ 0 60000 65536"/>
                <a:gd name="T13" fmla="*/ 0 60000 65536"/>
                <a:gd name="T14" fmla="*/ 0 60000 65536"/>
                <a:gd name="T15" fmla="*/ 0 60000 65536"/>
                <a:gd name="T16" fmla="*/ 0 60000 65536"/>
                <a:gd name="T17" fmla="*/ 0 60000 65536"/>
                <a:gd name="T18" fmla="*/ 0 w 24"/>
                <a:gd name="T19" fmla="*/ 0 h 47"/>
                <a:gd name="T20" fmla="*/ 24 w 24"/>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24" h="47">
                  <a:moveTo>
                    <a:pt x="13" y="0"/>
                  </a:moveTo>
                  <a:lnTo>
                    <a:pt x="0" y="46"/>
                  </a:lnTo>
                  <a:lnTo>
                    <a:pt x="13" y="35"/>
                  </a:lnTo>
                  <a:lnTo>
                    <a:pt x="23" y="46"/>
                  </a:lnTo>
                  <a:lnTo>
                    <a:pt x="13" y="0"/>
                  </a:lnTo>
                </a:path>
              </a:pathLst>
            </a:custGeom>
            <a:solidFill>
              <a:srgbClr val="000000"/>
            </a:solidFill>
            <a:ln w="19050">
              <a:solidFill>
                <a:srgbClr val="000000"/>
              </a:solidFill>
              <a:round/>
              <a:headEnd/>
              <a:tailEnd/>
            </a:ln>
          </p:spPr>
          <p:txBody>
            <a:bodyPr/>
            <a:lstStyle/>
            <a:p>
              <a:endParaRPr lang="en-US" dirty="0"/>
            </a:p>
          </p:txBody>
        </p:sp>
        <p:sp>
          <p:nvSpPr>
            <p:cNvPr id="26764" name="Line 171"/>
            <p:cNvSpPr>
              <a:spLocks noChangeShapeType="1"/>
            </p:cNvSpPr>
            <p:nvPr/>
          </p:nvSpPr>
          <p:spPr bwMode="auto">
            <a:xfrm>
              <a:off x="2564" y="2218"/>
              <a:ext cx="0" cy="132"/>
            </a:xfrm>
            <a:prstGeom prst="line">
              <a:avLst/>
            </a:prstGeom>
            <a:noFill/>
            <a:ln w="19050">
              <a:solidFill>
                <a:srgbClr val="000000"/>
              </a:solidFill>
              <a:round/>
              <a:headEnd/>
              <a:tailEnd/>
            </a:ln>
          </p:spPr>
          <p:txBody>
            <a:bodyPr wrap="none" anchor="ctr"/>
            <a:lstStyle/>
            <a:p>
              <a:endParaRPr lang="en-US" dirty="0"/>
            </a:p>
          </p:txBody>
        </p:sp>
      </p:grpSp>
      <p:grpSp>
        <p:nvGrpSpPr>
          <p:cNvPr id="21" name="Group 172"/>
          <p:cNvGrpSpPr>
            <a:grpSpLocks/>
          </p:cNvGrpSpPr>
          <p:nvPr/>
        </p:nvGrpSpPr>
        <p:grpSpPr bwMode="auto">
          <a:xfrm>
            <a:off x="5080000" y="2392363"/>
            <a:ext cx="33338" cy="228600"/>
            <a:chOff x="3438" y="2186"/>
            <a:chExt cx="23" cy="163"/>
          </a:xfrm>
        </p:grpSpPr>
        <p:sp>
          <p:nvSpPr>
            <p:cNvPr id="26761" name="Freeform 173"/>
            <p:cNvSpPr>
              <a:spLocks/>
            </p:cNvSpPr>
            <p:nvPr/>
          </p:nvSpPr>
          <p:spPr bwMode="auto">
            <a:xfrm>
              <a:off x="3438" y="2186"/>
              <a:ext cx="23" cy="47"/>
            </a:xfrm>
            <a:custGeom>
              <a:avLst/>
              <a:gdLst>
                <a:gd name="T0" fmla="*/ 12 w 23"/>
                <a:gd name="T1" fmla="*/ 0 h 47"/>
                <a:gd name="T2" fmla="*/ 0 w 23"/>
                <a:gd name="T3" fmla="*/ 46 h 47"/>
                <a:gd name="T4" fmla="*/ 12 w 23"/>
                <a:gd name="T5" fmla="*/ 35 h 47"/>
                <a:gd name="T6" fmla="*/ 22 w 23"/>
                <a:gd name="T7" fmla="*/ 46 h 47"/>
                <a:gd name="T8" fmla="*/ 12 w 23"/>
                <a:gd name="T9" fmla="*/ 0 h 47"/>
                <a:gd name="T10" fmla="*/ 12 w 23"/>
                <a:gd name="T11" fmla="*/ 0 h 47"/>
                <a:gd name="T12" fmla="*/ 0 60000 65536"/>
                <a:gd name="T13" fmla="*/ 0 60000 65536"/>
                <a:gd name="T14" fmla="*/ 0 60000 65536"/>
                <a:gd name="T15" fmla="*/ 0 60000 65536"/>
                <a:gd name="T16" fmla="*/ 0 60000 65536"/>
                <a:gd name="T17" fmla="*/ 0 60000 65536"/>
                <a:gd name="T18" fmla="*/ 0 w 23"/>
                <a:gd name="T19" fmla="*/ 0 h 47"/>
                <a:gd name="T20" fmla="*/ 23 w 23"/>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23" h="47">
                  <a:moveTo>
                    <a:pt x="12" y="0"/>
                  </a:moveTo>
                  <a:lnTo>
                    <a:pt x="0" y="46"/>
                  </a:lnTo>
                  <a:lnTo>
                    <a:pt x="12" y="35"/>
                  </a:lnTo>
                  <a:lnTo>
                    <a:pt x="22" y="46"/>
                  </a:lnTo>
                  <a:lnTo>
                    <a:pt x="12" y="0"/>
                  </a:lnTo>
                </a:path>
              </a:pathLst>
            </a:custGeom>
            <a:solidFill>
              <a:srgbClr val="000000"/>
            </a:solidFill>
            <a:ln w="19050">
              <a:solidFill>
                <a:srgbClr val="000000"/>
              </a:solidFill>
              <a:round/>
              <a:headEnd/>
              <a:tailEnd/>
            </a:ln>
          </p:spPr>
          <p:txBody>
            <a:bodyPr/>
            <a:lstStyle/>
            <a:p>
              <a:endParaRPr lang="en-US" dirty="0"/>
            </a:p>
          </p:txBody>
        </p:sp>
        <p:sp>
          <p:nvSpPr>
            <p:cNvPr id="26762" name="Line 174"/>
            <p:cNvSpPr>
              <a:spLocks noChangeShapeType="1"/>
            </p:cNvSpPr>
            <p:nvPr/>
          </p:nvSpPr>
          <p:spPr bwMode="auto">
            <a:xfrm>
              <a:off x="3448" y="2217"/>
              <a:ext cx="0" cy="132"/>
            </a:xfrm>
            <a:prstGeom prst="line">
              <a:avLst/>
            </a:prstGeom>
            <a:noFill/>
            <a:ln w="19050">
              <a:solidFill>
                <a:srgbClr val="000000"/>
              </a:solidFill>
              <a:round/>
              <a:headEnd/>
              <a:tailEnd/>
            </a:ln>
          </p:spPr>
          <p:txBody>
            <a:bodyPr wrap="none" anchor="ctr"/>
            <a:lstStyle/>
            <a:p>
              <a:endParaRPr lang="en-US" dirty="0"/>
            </a:p>
          </p:txBody>
        </p:sp>
      </p:grpSp>
      <p:sp>
        <p:nvSpPr>
          <p:cNvPr id="26756" name="Text Box 175"/>
          <p:cNvSpPr txBox="1">
            <a:spLocks noChangeArrowheads="1"/>
          </p:cNvSpPr>
          <p:nvPr/>
        </p:nvSpPr>
        <p:spPr bwMode="auto">
          <a:xfrm>
            <a:off x="2428875" y="5503863"/>
            <a:ext cx="244475" cy="204787"/>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300" dirty="0">
                <a:solidFill>
                  <a:srgbClr val="000000"/>
                </a:solidFill>
                <a:latin typeface="Agilent TT Cond" pitchFamily="34" charset="0"/>
              </a:rPr>
              <a:t>6.5</a:t>
            </a:r>
            <a:endParaRPr lang="en-US" sz="2200" dirty="0">
              <a:latin typeface="Agilent TT Cond" pitchFamily="34" charset="0"/>
            </a:endParaRPr>
          </a:p>
        </p:txBody>
      </p:sp>
      <p:grpSp>
        <p:nvGrpSpPr>
          <p:cNvPr id="22" name="Group 176"/>
          <p:cNvGrpSpPr>
            <a:grpSpLocks/>
          </p:cNvGrpSpPr>
          <p:nvPr/>
        </p:nvGrpSpPr>
        <p:grpSpPr bwMode="auto">
          <a:xfrm>
            <a:off x="2513013" y="5267325"/>
            <a:ext cx="34925" cy="228600"/>
            <a:chOff x="1659" y="4239"/>
            <a:chExt cx="24" cy="163"/>
          </a:xfrm>
        </p:grpSpPr>
        <p:sp>
          <p:nvSpPr>
            <p:cNvPr id="26759" name="Freeform 177"/>
            <p:cNvSpPr>
              <a:spLocks/>
            </p:cNvSpPr>
            <p:nvPr/>
          </p:nvSpPr>
          <p:spPr bwMode="auto">
            <a:xfrm>
              <a:off x="1659" y="4239"/>
              <a:ext cx="24" cy="47"/>
            </a:xfrm>
            <a:custGeom>
              <a:avLst/>
              <a:gdLst>
                <a:gd name="T0" fmla="*/ 13 w 24"/>
                <a:gd name="T1" fmla="*/ 0 h 47"/>
                <a:gd name="T2" fmla="*/ 0 w 24"/>
                <a:gd name="T3" fmla="*/ 46 h 47"/>
                <a:gd name="T4" fmla="*/ 13 w 24"/>
                <a:gd name="T5" fmla="*/ 35 h 47"/>
                <a:gd name="T6" fmla="*/ 23 w 24"/>
                <a:gd name="T7" fmla="*/ 46 h 47"/>
                <a:gd name="T8" fmla="*/ 13 w 24"/>
                <a:gd name="T9" fmla="*/ 0 h 47"/>
                <a:gd name="T10" fmla="*/ 13 w 24"/>
                <a:gd name="T11" fmla="*/ 0 h 47"/>
                <a:gd name="T12" fmla="*/ 0 60000 65536"/>
                <a:gd name="T13" fmla="*/ 0 60000 65536"/>
                <a:gd name="T14" fmla="*/ 0 60000 65536"/>
                <a:gd name="T15" fmla="*/ 0 60000 65536"/>
                <a:gd name="T16" fmla="*/ 0 60000 65536"/>
                <a:gd name="T17" fmla="*/ 0 60000 65536"/>
                <a:gd name="T18" fmla="*/ 0 w 24"/>
                <a:gd name="T19" fmla="*/ 0 h 47"/>
                <a:gd name="T20" fmla="*/ 24 w 24"/>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24" h="47">
                  <a:moveTo>
                    <a:pt x="13" y="0"/>
                  </a:moveTo>
                  <a:lnTo>
                    <a:pt x="0" y="46"/>
                  </a:lnTo>
                  <a:lnTo>
                    <a:pt x="13" y="35"/>
                  </a:lnTo>
                  <a:lnTo>
                    <a:pt x="23" y="46"/>
                  </a:lnTo>
                  <a:lnTo>
                    <a:pt x="13" y="0"/>
                  </a:lnTo>
                </a:path>
              </a:pathLst>
            </a:custGeom>
            <a:solidFill>
              <a:srgbClr val="000000"/>
            </a:solidFill>
            <a:ln w="19050">
              <a:solidFill>
                <a:srgbClr val="000000"/>
              </a:solidFill>
              <a:round/>
              <a:headEnd/>
              <a:tailEnd/>
            </a:ln>
          </p:spPr>
          <p:txBody>
            <a:bodyPr/>
            <a:lstStyle/>
            <a:p>
              <a:endParaRPr lang="en-US" dirty="0"/>
            </a:p>
          </p:txBody>
        </p:sp>
        <p:sp>
          <p:nvSpPr>
            <p:cNvPr id="26760" name="Line 178"/>
            <p:cNvSpPr>
              <a:spLocks noChangeShapeType="1"/>
            </p:cNvSpPr>
            <p:nvPr/>
          </p:nvSpPr>
          <p:spPr bwMode="auto">
            <a:xfrm>
              <a:off x="1669" y="4270"/>
              <a:ext cx="0" cy="132"/>
            </a:xfrm>
            <a:prstGeom prst="line">
              <a:avLst/>
            </a:prstGeom>
            <a:noFill/>
            <a:ln w="19050">
              <a:solidFill>
                <a:srgbClr val="000000"/>
              </a:solidFill>
              <a:round/>
              <a:headEnd/>
              <a:tailEnd/>
            </a:ln>
          </p:spPr>
          <p:txBody>
            <a:bodyPr wrap="none" anchor="ctr"/>
            <a:lstStyle/>
            <a:p>
              <a:endParaRPr lang="en-US" dirty="0"/>
            </a:p>
          </p:txBody>
        </p:sp>
      </p:grpSp>
      <p:sp>
        <p:nvSpPr>
          <p:cNvPr id="26758" name="Rectangle 179"/>
          <p:cNvSpPr>
            <a:spLocks noChangeArrowheads="1"/>
          </p:cNvSpPr>
          <p:nvPr/>
        </p:nvSpPr>
        <p:spPr bwMode="auto">
          <a:xfrm>
            <a:off x="4953000" y="1550988"/>
            <a:ext cx="838200" cy="327025"/>
          </a:xfrm>
          <a:prstGeom prst="rect">
            <a:avLst/>
          </a:prstGeom>
          <a:noFill/>
          <a:ln w="9525">
            <a:solidFill>
              <a:schemeClr val="tx2"/>
            </a:solidFill>
            <a:prstDash val="dash"/>
            <a:miter lim="800000"/>
            <a:headEnd/>
            <a:tailEnd/>
          </a:ln>
        </p:spPr>
        <p:txBody>
          <a:bodyPr lIns="0" tIns="0" rIns="0" bIns="0" anchor="ctr">
            <a:spAutoFit/>
          </a:bodyPr>
          <a:lstStyle/>
          <a:p>
            <a:pPr algn="ctr">
              <a:lnSpc>
                <a:spcPct val="95000"/>
              </a:lnSpc>
              <a:spcBef>
                <a:spcPct val="50000"/>
              </a:spcBef>
              <a:spcAft>
                <a:spcPct val="50000"/>
              </a:spcAft>
            </a:pPr>
            <a:endParaRPr lang="en-GB" sz="2200" b="1" dirty="0">
              <a:latin typeface="Agilent TT Cond" pitchFamily="34" charset="0"/>
            </a:endParaRPr>
          </a:p>
        </p:txBody>
      </p:sp>
      <p:sp>
        <p:nvSpPr>
          <p:cNvPr id="180" name="Footer Placeholder 179"/>
          <p:cNvSpPr>
            <a:spLocks noGrp="1"/>
          </p:cNvSpPr>
          <p:nvPr>
            <p:ph type="ftr" sz="quarter" idx="10"/>
          </p:nvPr>
        </p:nvSpPr>
        <p:spPr/>
        <p:txBody>
          <a:bodyPr/>
          <a:lstStyle/>
          <a:p>
            <a:r>
              <a:rPr lang="en-US" dirty="0" smtClean="0"/>
              <a:t>Back to Basics Training</a:t>
            </a:r>
            <a:endParaRPr lang="en-US" dirty="0"/>
          </a:p>
        </p:txBody>
      </p:sp>
      <p:sp>
        <p:nvSpPr>
          <p:cNvPr id="181" name="Slide Number Placeholder 180"/>
          <p:cNvSpPr>
            <a:spLocks noGrp="1"/>
          </p:cNvSpPr>
          <p:nvPr>
            <p:ph type="sldNum" sz="quarter" idx="12"/>
          </p:nvPr>
        </p:nvSpPr>
        <p:spPr/>
        <p:txBody>
          <a:bodyPr/>
          <a:lstStyle/>
          <a:p>
            <a:fld id="{2D132F79-ACF3-4263-B52B-5972FA2CE406}" type="slidenum">
              <a:rPr lang="en-US" smtClean="0"/>
              <a:pPr/>
              <a:t>21</a:t>
            </a:fld>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76201"/>
            <a:ext cx="8915400" cy="642938"/>
          </a:xfrm>
        </p:spPr>
        <p:txBody>
          <a:bodyPr/>
          <a:lstStyle/>
          <a:p>
            <a:r>
              <a:rPr lang="en-US" dirty="0" smtClean="0"/>
              <a:t>Agenda</a:t>
            </a:r>
          </a:p>
        </p:txBody>
      </p:sp>
      <p:sp>
        <p:nvSpPr>
          <p:cNvPr id="27651" name="Rectangle 3"/>
          <p:cNvSpPr>
            <a:spLocks noGrp="1" noChangeArrowheads="1"/>
          </p:cNvSpPr>
          <p:nvPr>
            <p:ph idx="1"/>
          </p:nvPr>
        </p:nvSpPr>
        <p:spPr>
          <a:xfrm>
            <a:off x="914400" y="1143000"/>
            <a:ext cx="7962900" cy="4230688"/>
          </a:xfrm>
        </p:spPr>
        <p:txBody>
          <a:bodyPr/>
          <a:lstStyle/>
          <a:p>
            <a:r>
              <a:rPr lang="en-US" dirty="0" smtClean="0"/>
              <a:t>Overview</a:t>
            </a:r>
          </a:p>
          <a:p>
            <a:r>
              <a:rPr lang="en-US" dirty="0" smtClean="0"/>
              <a:t>Theory of Operation</a:t>
            </a:r>
          </a:p>
          <a:p>
            <a:r>
              <a:rPr lang="en-US" dirty="0" smtClean="0">
                <a:solidFill>
                  <a:srgbClr val="0000FF"/>
                </a:solidFill>
              </a:rPr>
              <a:t>Specifications:</a:t>
            </a:r>
          </a:p>
          <a:p>
            <a:pPr lvl="3"/>
            <a:r>
              <a:rPr lang="en-US" sz="1800" dirty="0" smtClean="0">
                <a:solidFill>
                  <a:srgbClr val="0000FF"/>
                </a:solidFill>
              </a:rPr>
              <a:t>Which are important and why?</a:t>
            </a:r>
          </a:p>
          <a:p>
            <a:r>
              <a:rPr lang="en-US" dirty="0" smtClean="0"/>
              <a:t>Modern spectrum analyzer designs &amp; capabilities</a:t>
            </a:r>
          </a:p>
          <a:p>
            <a:pPr lvl="4"/>
            <a:r>
              <a:rPr lang="en-US" sz="1600" dirty="0" smtClean="0"/>
              <a:t>Wide Bandwidth Vector Measurements </a:t>
            </a:r>
          </a:p>
          <a:p>
            <a:r>
              <a:rPr lang="en-US" dirty="0" smtClean="0"/>
              <a:t>Wrap-up</a:t>
            </a:r>
          </a:p>
          <a:p>
            <a:r>
              <a:rPr lang="en-US" dirty="0" smtClean="0"/>
              <a:t>Appendix</a:t>
            </a:r>
          </a:p>
        </p:txBody>
      </p:sp>
      <p:sp>
        <p:nvSpPr>
          <p:cNvPr id="4" name="Footer Placeholder 3"/>
          <p:cNvSpPr>
            <a:spLocks noGrp="1"/>
          </p:cNvSpPr>
          <p:nvPr>
            <p:ph type="ftr" sz="quarter" idx="10"/>
          </p:nvPr>
        </p:nvSpPr>
        <p:spPr/>
        <p:txBody>
          <a:bodyPr/>
          <a:lstStyle/>
          <a:p>
            <a:r>
              <a:rPr lang="en-US" dirty="0" smtClean="0"/>
              <a:t>Back to Basics Training</a:t>
            </a:r>
            <a:endParaRPr lang="en-US" dirty="0"/>
          </a:p>
        </p:txBody>
      </p:sp>
      <p:sp>
        <p:nvSpPr>
          <p:cNvPr id="5" name="Slide Number Placeholder 4"/>
          <p:cNvSpPr>
            <a:spLocks noGrp="1"/>
          </p:cNvSpPr>
          <p:nvPr>
            <p:ph type="sldNum" sz="quarter" idx="12"/>
          </p:nvPr>
        </p:nvSpPr>
        <p:spPr/>
        <p:txBody>
          <a:bodyPr/>
          <a:lstStyle/>
          <a:p>
            <a:fld id="{2D132F79-ACF3-4263-B52B-5972FA2CE406}" type="slidenum">
              <a:rPr lang="en-US" smtClean="0"/>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28600" y="76200"/>
            <a:ext cx="8915400" cy="609600"/>
          </a:xfrm>
        </p:spPr>
        <p:txBody>
          <a:bodyPr/>
          <a:lstStyle/>
          <a:p>
            <a:r>
              <a:rPr lang="en-US" dirty="0" smtClean="0"/>
              <a:t>Key Specifications</a:t>
            </a:r>
          </a:p>
        </p:txBody>
      </p:sp>
      <p:sp>
        <p:nvSpPr>
          <p:cNvPr id="28678" name="Text Box 131"/>
          <p:cNvSpPr txBox="1">
            <a:spLocks noChangeArrowheads="1"/>
          </p:cNvSpPr>
          <p:nvPr/>
        </p:nvSpPr>
        <p:spPr bwMode="auto">
          <a:xfrm>
            <a:off x="1676400" y="1295400"/>
            <a:ext cx="4953000" cy="3886200"/>
          </a:xfrm>
          <a:prstGeom prst="rect">
            <a:avLst/>
          </a:prstGeom>
          <a:noFill/>
          <a:ln w="9525">
            <a:noFill/>
            <a:miter lim="800000"/>
            <a:headEnd/>
            <a:tailEnd/>
          </a:ln>
        </p:spPr>
        <p:txBody>
          <a:bodyPr lIns="0" tIns="0" rIns="0" bIns="0"/>
          <a:lstStyle/>
          <a:p>
            <a:pPr marL="239713" indent="-239713" defTabSz="409575">
              <a:lnSpc>
                <a:spcPct val="150000"/>
              </a:lnSpc>
              <a:buClr>
                <a:srgbClr val="000000"/>
              </a:buClr>
              <a:buFontTx/>
              <a:buChar char="•"/>
            </a:pPr>
            <a:r>
              <a:rPr lang="en-US" sz="2400" dirty="0">
                <a:solidFill>
                  <a:srgbClr val="000000"/>
                </a:solidFill>
                <a:latin typeface="Agilent TT Cond" pitchFamily="34" charset="0"/>
              </a:rPr>
              <a:t>Safe spectrum analysis</a:t>
            </a:r>
          </a:p>
          <a:p>
            <a:pPr marL="239713" indent="-239713" defTabSz="409575">
              <a:lnSpc>
                <a:spcPct val="150000"/>
              </a:lnSpc>
              <a:buClr>
                <a:srgbClr val="000000"/>
              </a:buClr>
              <a:buFontTx/>
              <a:buChar char="•"/>
            </a:pPr>
            <a:r>
              <a:rPr lang="en-US" sz="2400" dirty="0">
                <a:solidFill>
                  <a:srgbClr val="000000"/>
                </a:solidFill>
                <a:latin typeface="Agilent TT Cond" pitchFamily="34" charset="0"/>
              </a:rPr>
              <a:t>Frequency Range</a:t>
            </a:r>
          </a:p>
          <a:p>
            <a:pPr marL="239713" indent="-239713" defTabSz="409575">
              <a:lnSpc>
                <a:spcPct val="150000"/>
              </a:lnSpc>
              <a:buClr>
                <a:srgbClr val="000000"/>
              </a:buClr>
              <a:buFontTx/>
              <a:buChar char="•"/>
            </a:pPr>
            <a:r>
              <a:rPr lang="en-US" sz="2400" dirty="0">
                <a:solidFill>
                  <a:srgbClr val="000000"/>
                </a:solidFill>
                <a:latin typeface="Agilent TT Cond" pitchFamily="34" charset="0"/>
              </a:rPr>
              <a:t>Accuracy: Frequency &amp; Amplitude</a:t>
            </a:r>
          </a:p>
          <a:p>
            <a:pPr marL="239713" indent="-239713" defTabSz="409575">
              <a:lnSpc>
                <a:spcPct val="150000"/>
              </a:lnSpc>
              <a:buClr>
                <a:srgbClr val="000000"/>
              </a:buClr>
              <a:buFontTx/>
              <a:buChar char="•"/>
            </a:pPr>
            <a:r>
              <a:rPr lang="en-US" sz="2400" dirty="0">
                <a:solidFill>
                  <a:srgbClr val="000000"/>
                </a:solidFill>
                <a:latin typeface="Agilent TT Cond" pitchFamily="34" charset="0"/>
              </a:rPr>
              <a:t>Resolution</a:t>
            </a:r>
          </a:p>
          <a:p>
            <a:pPr marL="239713" indent="-239713" defTabSz="409575">
              <a:lnSpc>
                <a:spcPct val="150000"/>
              </a:lnSpc>
              <a:buClr>
                <a:srgbClr val="000000"/>
              </a:buClr>
              <a:buFontTx/>
              <a:buChar char="•"/>
            </a:pPr>
            <a:r>
              <a:rPr lang="en-US" sz="2400" dirty="0">
                <a:solidFill>
                  <a:srgbClr val="000000"/>
                </a:solidFill>
                <a:latin typeface="Agilent TT Cond" pitchFamily="34" charset="0"/>
              </a:rPr>
              <a:t>Sensitivity</a:t>
            </a:r>
          </a:p>
          <a:p>
            <a:pPr marL="239713" indent="-239713" defTabSz="409575">
              <a:lnSpc>
                <a:spcPct val="150000"/>
              </a:lnSpc>
              <a:buClr>
                <a:srgbClr val="000000"/>
              </a:buClr>
              <a:buFontTx/>
              <a:buChar char="•"/>
            </a:pPr>
            <a:r>
              <a:rPr lang="en-US" sz="2400" dirty="0">
                <a:solidFill>
                  <a:srgbClr val="000000"/>
                </a:solidFill>
                <a:latin typeface="Agilent TT Cond" pitchFamily="34" charset="0"/>
              </a:rPr>
              <a:t>Distortion</a:t>
            </a:r>
          </a:p>
          <a:p>
            <a:pPr marL="239713" indent="-239713" defTabSz="409575">
              <a:lnSpc>
                <a:spcPct val="150000"/>
              </a:lnSpc>
              <a:buClr>
                <a:srgbClr val="000000"/>
              </a:buClr>
              <a:buFontTx/>
              <a:buChar char="•"/>
            </a:pPr>
            <a:r>
              <a:rPr lang="en-US" sz="2400" dirty="0">
                <a:solidFill>
                  <a:srgbClr val="000000"/>
                </a:solidFill>
                <a:latin typeface="Agilent TT Cond" pitchFamily="34" charset="0"/>
              </a:rPr>
              <a:t>Dynamic Range</a:t>
            </a:r>
            <a:endParaRPr lang="en-US" sz="2400" dirty="0">
              <a:latin typeface="Agilent TT Cond" pitchFamily="34" charset="0"/>
            </a:endParaRPr>
          </a:p>
        </p:txBody>
      </p:sp>
      <p:sp>
        <p:nvSpPr>
          <p:cNvPr id="133" name="Footer Placeholder 132"/>
          <p:cNvSpPr>
            <a:spLocks noGrp="1"/>
          </p:cNvSpPr>
          <p:nvPr>
            <p:ph type="ftr" sz="quarter" idx="10"/>
          </p:nvPr>
        </p:nvSpPr>
        <p:spPr/>
        <p:txBody>
          <a:bodyPr/>
          <a:lstStyle/>
          <a:p>
            <a:r>
              <a:rPr lang="en-US" dirty="0" smtClean="0"/>
              <a:t>Back to Basics Training</a:t>
            </a:r>
            <a:endParaRPr lang="en-US" dirty="0"/>
          </a:p>
        </p:txBody>
      </p:sp>
      <p:sp>
        <p:nvSpPr>
          <p:cNvPr id="138" name="Rounded Rectangle 137"/>
          <p:cNvSpPr/>
          <p:nvPr/>
        </p:nvSpPr>
        <p:spPr bwMode="auto">
          <a:xfrm>
            <a:off x="1219200" y="1066800"/>
            <a:ext cx="5334000" cy="4343400"/>
          </a:xfrm>
          <a:prstGeom prst="roundRect">
            <a:avLst/>
          </a:prstGeom>
          <a:noFill/>
          <a:ln w="19050" cap="flat" cmpd="sng" algn="ctr">
            <a:solidFill>
              <a:schemeClr val="accent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42" name="Slide Number Placeholder 141"/>
          <p:cNvSpPr>
            <a:spLocks noGrp="1"/>
          </p:cNvSpPr>
          <p:nvPr>
            <p:ph type="sldNum" sz="quarter" idx="12"/>
          </p:nvPr>
        </p:nvSpPr>
        <p:spPr/>
        <p:txBody>
          <a:bodyPr/>
          <a:lstStyle/>
          <a:p>
            <a:fld id="{2D132F79-ACF3-4263-B52B-5972FA2CE406}" type="slidenum">
              <a:rPr lang="en-US" smtClean="0"/>
              <a:pPr/>
              <a:t>23</a:t>
            </a:fld>
            <a:endParaRPr lang="en-US" dirty="0"/>
          </a:p>
        </p:txBody>
      </p:sp>
      <p:pic>
        <p:nvPicPr>
          <p:cNvPr id="8" name="Picture 7" descr="PXA.jpg"/>
          <p:cNvPicPr>
            <a:picLocks noChangeAspect="1"/>
          </p:cNvPicPr>
          <p:nvPr/>
        </p:nvPicPr>
        <p:blipFill>
          <a:blip r:embed="rId3" cstate="print"/>
          <a:stretch>
            <a:fillRect/>
          </a:stretch>
        </p:blipFill>
        <p:spPr>
          <a:xfrm>
            <a:off x="3757670" y="3385022"/>
            <a:ext cx="5233930" cy="248237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8600" y="76200"/>
            <a:ext cx="8786813" cy="825500"/>
          </a:xfrm>
        </p:spPr>
        <p:txBody>
          <a:bodyPr/>
          <a:lstStyle/>
          <a:p>
            <a:r>
              <a:rPr lang="en-US" dirty="0" smtClean="0"/>
              <a:t>Specifications? </a:t>
            </a:r>
            <a:r>
              <a:rPr lang="en-US" sz="2600" dirty="0" smtClean="0"/>
              <a:t/>
            </a:r>
            <a:br>
              <a:rPr lang="en-US" sz="2600" dirty="0" smtClean="0"/>
            </a:br>
            <a:r>
              <a:rPr lang="en-US" sz="2600" dirty="0" smtClean="0"/>
              <a:t>	</a:t>
            </a:r>
            <a:r>
              <a:rPr lang="en-US" sz="2100" dirty="0" smtClean="0"/>
              <a:t>A Definition</a:t>
            </a:r>
          </a:p>
        </p:txBody>
      </p:sp>
      <p:sp>
        <p:nvSpPr>
          <p:cNvPr id="29699" name="Rectangle 3"/>
          <p:cNvSpPr>
            <a:spLocks noGrp="1" noChangeArrowheads="1"/>
          </p:cNvSpPr>
          <p:nvPr>
            <p:ph idx="1"/>
          </p:nvPr>
        </p:nvSpPr>
        <p:spPr>
          <a:xfrm>
            <a:off x="571500" y="1130300"/>
            <a:ext cx="8191500" cy="4483100"/>
          </a:xfrm>
        </p:spPr>
        <p:txBody>
          <a:bodyPr>
            <a:normAutofit lnSpcReduction="10000"/>
          </a:bodyPr>
          <a:lstStyle/>
          <a:p>
            <a:r>
              <a:rPr lang="en-US" sz="2000" dirty="0" smtClean="0"/>
              <a:t> </a:t>
            </a:r>
            <a:r>
              <a:rPr lang="en-US" sz="2000" dirty="0" smtClean="0">
                <a:solidFill>
                  <a:srgbClr val="0000FF"/>
                </a:solidFill>
              </a:rPr>
              <a:t>Specifications</a:t>
            </a:r>
            <a:r>
              <a:rPr lang="en-US" sz="2000" dirty="0" smtClean="0"/>
              <a:t> </a:t>
            </a:r>
            <a:r>
              <a:rPr lang="en-US" sz="2000" b="1" dirty="0" smtClean="0"/>
              <a:t>describe the performance of parameters covered by the product warranty (temperature = 0 to 55°C, unless otherwise noted).</a:t>
            </a:r>
          </a:p>
          <a:p>
            <a:pPr>
              <a:buFontTx/>
              <a:buNone/>
            </a:pPr>
            <a:endParaRPr lang="en-US" sz="2000" b="1" dirty="0" smtClean="0"/>
          </a:p>
          <a:p>
            <a:r>
              <a:rPr lang="en-US" sz="2000" dirty="0" smtClean="0">
                <a:solidFill>
                  <a:srgbClr val="0000FF"/>
                </a:solidFill>
              </a:rPr>
              <a:t>Typical</a:t>
            </a:r>
            <a:r>
              <a:rPr lang="en-US" sz="2000" b="1" dirty="0" smtClean="0"/>
              <a:t> values describe additional product performance information that is not covered by the product warranty. It is performance beyond specification that 80 % of the units exhibit with a 95 % confidence level over the temperature range 20 to 30° C. Typical performance does not include measurement uncertainty.</a:t>
            </a:r>
          </a:p>
          <a:p>
            <a:pPr>
              <a:buFontTx/>
              <a:buNone/>
            </a:pPr>
            <a:endParaRPr lang="en-US" sz="2000" b="1" dirty="0" smtClean="0"/>
          </a:p>
          <a:p>
            <a:r>
              <a:rPr lang="en-US" sz="2000" dirty="0" smtClean="0">
                <a:solidFill>
                  <a:srgbClr val="0000FF"/>
                </a:solidFill>
              </a:rPr>
              <a:t>Nominal</a:t>
            </a:r>
            <a:r>
              <a:rPr lang="en-US" sz="2000" b="1" dirty="0" smtClean="0"/>
              <a:t> values indicate expected performance, or describe product performance that is useful in the application of the product, but is not covered by the product warranty.</a:t>
            </a:r>
            <a:endParaRPr lang="en-US" sz="2000" dirty="0" smtClean="0"/>
          </a:p>
        </p:txBody>
      </p:sp>
      <p:sp>
        <p:nvSpPr>
          <p:cNvPr id="4" name="Footer Placeholder 3"/>
          <p:cNvSpPr>
            <a:spLocks noGrp="1"/>
          </p:cNvSpPr>
          <p:nvPr>
            <p:ph type="ftr" sz="quarter" idx="10"/>
          </p:nvPr>
        </p:nvSpPr>
        <p:spPr/>
        <p:txBody>
          <a:bodyPr/>
          <a:lstStyle/>
          <a:p>
            <a:r>
              <a:rPr lang="en-US" dirty="0" smtClean="0"/>
              <a:t>Back to Basics Training</a:t>
            </a:r>
            <a:endParaRPr lang="en-US" dirty="0"/>
          </a:p>
        </p:txBody>
      </p:sp>
      <p:sp>
        <p:nvSpPr>
          <p:cNvPr id="5" name="Slide Number Placeholder 4"/>
          <p:cNvSpPr>
            <a:spLocks noGrp="1"/>
          </p:cNvSpPr>
          <p:nvPr>
            <p:ph type="sldNum" sz="quarter" idx="12"/>
          </p:nvPr>
        </p:nvSpPr>
        <p:spPr/>
        <p:txBody>
          <a:bodyPr/>
          <a:lstStyle/>
          <a:p>
            <a:fld id="{2D132F79-ACF3-4263-B52B-5972FA2CE406}" type="slidenum">
              <a:rPr lang="en-US" smtClean="0"/>
              <a:pPr/>
              <a:t>24</a:t>
            </a:fld>
            <a:endParaRPr 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8600" y="76200"/>
            <a:ext cx="8915400" cy="788988"/>
          </a:xfrm>
        </p:spPr>
        <p:txBody>
          <a:bodyPr/>
          <a:lstStyle/>
          <a:p>
            <a:r>
              <a:rPr lang="en-US" dirty="0" smtClean="0"/>
              <a:t>Specifications</a:t>
            </a:r>
            <a:br>
              <a:rPr lang="en-US" dirty="0" smtClean="0"/>
            </a:br>
            <a:r>
              <a:rPr lang="en-US" dirty="0" smtClean="0"/>
              <a:t>	</a:t>
            </a:r>
            <a:r>
              <a:rPr lang="en-US" sz="2100" dirty="0" smtClean="0"/>
              <a:t>Practicing safe spectrum analysis - </a:t>
            </a:r>
            <a:r>
              <a:rPr lang="en-US" sz="2100" i="1" dirty="0" smtClean="0"/>
              <a:t>Safe Hookups to RF Input</a:t>
            </a:r>
          </a:p>
        </p:txBody>
      </p:sp>
      <p:grpSp>
        <p:nvGrpSpPr>
          <p:cNvPr id="2" name="Group 3"/>
          <p:cNvGrpSpPr>
            <a:grpSpLocks/>
          </p:cNvGrpSpPr>
          <p:nvPr/>
        </p:nvGrpSpPr>
        <p:grpSpPr bwMode="auto">
          <a:xfrm>
            <a:off x="3022600" y="3040063"/>
            <a:ext cx="3216275" cy="2306637"/>
            <a:chOff x="1977" y="2121"/>
            <a:chExt cx="2026" cy="1453"/>
          </a:xfrm>
        </p:grpSpPr>
        <p:sp>
          <p:nvSpPr>
            <p:cNvPr id="30725" name="Rectangle 4"/>
            <p:cNvSpPr>
              <a:spLocks noChangeArrowheads="1"/>
            </p:cNvSpPr>
            <p:nvPr/>
          </p:nvSpPr>
          <p:spPr bwMode="auto">
            <a:xfrm>
              <a:off x="1977" y="2121"/>
              <a:ext cx="2026" cy="1453"/>
            </a:xfrm>
            <a:prstGeom prst="rect">
              <a:avLst/>
            </a:prstGeom>
            <a:solidFill>
              <a:srgbClr val="FFFF00"/>
            </a:solidFill>
            <a:ln w="12700">
              <a:solidFill>
                <a:schemeClr val="tx1"/>
              </a:solidFill>
              <a:miter lim="800000"/>
              <a:headEnd type="none" w="sm" len="sm"/>
              <a:tailEnd type="none" w="sm" len="sm"/>
            </a:ln>
          </p:spPr>
          <p:txBody>
            <a:bodyPr wrap="none" anchor="ctr"/>
            <a:lstStyle/>
            <a:p>
              <a:endParaRPr lang="en-US" dirty="0"/>
            </a:p>
          </p:txBody>
        </p:sp>
        <p:sp>
          <p:nvSpPr>
            <p:cNvPr id="30726" name="AutoShape 5"/>
            <p:cNvSpPr>
              <a:spLocks noChangeArrowheads="1"/>
            </p:cNvSpPr>
            <p:nvPr/>
          </p:nvSpPr>
          <p:spPr bwMode="auto">
            <a:xfrm>
              <a:off x="2639" y="2187"/>
              <a:ext cx="694" cy="640"/>
            </a:xfrm>
            <a:prstGeom prst="triangle">
              <a:avLst>
                <a:gd name="adj" fmla="val 50000"/>
              </a:avLst>
            </a:prstGeom>
            <a:noFill/>
            <a:ln w="38100">
              <a:solidFill>
                <a:schemeClr val="tx1"/>
              </a:solidFill>
              <a:miter lim="800000"/>
              <a:headEnd type="none" w="sm" len="sm"/>
              <a:tailEnd type="none" w="sm" len="sm"/>
            </a:ln>
          </p:spPr>
          <p:txBody>
            <a:bodyPr wrap="none" anchor="ctr"/>
            <a:lstStyle/>
            <a:p>
              <a:pPr algn="ctr"/>
              <a:r>
                <a:rPr lang="en-US" sz="4000" b="1" dirty="0">
                  <a:solidFill>
                    <a:srgbClr val="FF0000"/>
                  </a:solidFill>
                  <a:latin typeface="Agilent TT Cond" pitchFamily="34" charset="0"/>
                </a:rPr>
                <a:t>!</a:t>
              </a:r>
            </a:p>
          </p:txBody>
        </p:sp>
        <p:sp>
          <p:nvSpPr>
            <p:cNvPr id="30727" name="Text Box 6"/>
            <p:cNvSpPr txBox="1">
              <a:spLocks noChangeArrowheads="1"/>
            </p:cNvSpPr>
            <p:nvPr/>
          </p:nvSpPr>
          <p:spPr bwMode="auto">
            <a:xfrm>
              <a:off x="2238" y="3004"/>
              <a:ext cx="1715" cy="518"/>
            </a:xfrm>
            <a:prstGeom prst="rect">
              <a:avLst/>
            </a:prstGeom>
            <a:noFill/>
            <a:ln w="12700">
              <a:noFill/>
              <a:miter lim="800000"/>
              <a:headEnd type="none" w="sm" len="sm"/>
              <a:tailEnd type="none" w="sm" len="sm"/>
            </a:ln>
          </p:spPr>
          <p:txBody>
            <a:bodyPr wrap="none">
              <a:spAutoFit/>
            </a:bodyPr>
            <a:lstStyle/>
            <a:p>
              <a:r>
                <a:rPr lang="en-US" b="1" dirty="0">
                  <a:latin typeface="Agilent TT Cond" pitchFamily="34" charset="0"/>
                </a:rPr>
                <a:t>   0 V DC MAX</a:t>
              </a:r>
            </a:p>
            <a:p>
              <a:r>
                <a:rPr lang="en-US" b="1" dirty="0">
                  <a:latin typeface="Agilent TT Cond" pitchFamily="34" charset="0"/>
                </a:rPr>
                <a:t>+30dBm (1W) MAX </a:t>
              </a:r>
            </a:p>
          </p:txBody>
        </p:sp>
      </p:grpSp>
      <p:sp>
        <p:nvSpPr>
          <p:cNvPr id="30724" name="Text Box 7"/>
          <p:cNvSpPr txBox="1">
            <a:spLocks noChangeArrowheads="1"/>
          </p:cNvSpPr>
          <p:nvPr/>
        </p:nvSpPr>
        <p:spPr bwMode="auto">
          <a:xfrm>
            <a:off x="152400" y="1384300"/>
            <a:ext cx="9046066" cy="1158779"/>
          </a:xfrm>
          <a:prstGeom prst="rect">
            <a:avLst/>
          </a:prstGeom>
          <a:noFill/>
          <a:ln w="57150">
            <a:noFill/>
            <a:miter lim="800000"/>
            <a:headEnd/>
            <a:tailEnd/>
          </a:ln>
        </p:spPr>
        <p:txBody>
          <a:bodyPr wrap="none">
            <a:spAutoFit/>
          </a:bodyPr>
          <a:lstStyle/>
          <a:p>
            <a:pPr>
              <a:lnSpc>
                <a:spcPct val="95000"/>
              </a:lnSpc>
              <a:spcAft>
                <a:spcPct val="50000"/>
              </a:spcAft>
              <a:buFontTx/>
              <a:buChar char="•"/>
            </a:pPr>
            <a:r>
              <a:rPr lang="en-US" b="1" dirty="0">
                <a:solidFill>
                  <a:srgbClr val="FF0000"/>
                </a:solidFill>
                <a:latin typeface="Agilent TT Cond" pitchFamily="34" charset="0"/>
              </a:rPr>
              <a:t>Use best practices to eliminate static discharge to the RF input!</a:t>
            </a:r>
          </a:p>
          <a:p>
            <a:pPr>
              <a:lnSpc>
                <a:spcPct val="95000"/>
              </a:lnSpc>
              <a:spcAft>
                <a:spcPct val="50000"/>
              </a:spcAft>
              <a:buFontTx/>
              <a:buChar char="•"/>
            </a:pPr>
            <a:r>
              <a:rPr lang="en-US" b="1" dirty="0">
                <a:solidFill>
                  <a:srgbClr val="FF0000"/>
                </a:solidFill>
                <a:latin typeface="Agilent TT Cond" pitchFamily="34" charset="0"/>
              </a:rPr>
              <a:t>Do not exceed the Damage Level on the RF Input!</a:t>
            </a:r>
          </a:p>
          <a:p>
            <a:pPr>
              <a:lnSpc>
                <a:spcPct val="95000"/>
              </a:lnSpc>
              <a:spcAft>
                <a:spcPct val="50000"/>
              </a:spcAft>
              <a:buFontTx/>
              <a:buChar char="•"/>
            </a:pPr>
            <a:r>
              <a:rPr lang="en-US" b="1" dirty="0">
                <a:solidFill>
                  <a:srgbClr val="FF0000"/>
                </a:solidFill>
                <a:latin typeface="Agilent TT Cond" pitchFamily="34" charset="0"/>
              </a:rPr>
              <a:t>Do not input signals with DC </a:t>
            </a:r>
            <a:r>
              <a:rPr lang="en-US" b="1" dirty="0" smtClean="0">
                <a:solidFill>
                  <a:srgbClr val="FF0000"/>
                </a:solidFill>
                <a:latin typeface="Agilent TT Cond" pitchFamily="34" charset="0"/>
              </a:rPr>
              <a:t>bias exceeding what the analyzer can tolerate while DC coupled!</a:t>
            </a:r>
            <a:endParaRPr lang="en-US" sz="2200" b="1" dirty="0">
              <a:latin typeface="Agilent TT Cond" pitchFamily="34" charset="0"/>
            </a:endParaRPr>
          </a:p>
        </p:txBody>
      </p:sp>
      <p:sp>
        <p:nvSpPr>
          <p:cNvPr id="8" name="Footer Placeholder 7"/>
          <p:cNvSpPr>
            <a:spLocks noGrp="1"/>
          </p:cNvSpPr>
          <p:nvPr>
            <p:ph type="ftr" sz="quarter" idx="10"/>
          </p:nvPr>
        </p:nvSpPr>
        <p:spPr/>
        <p:txBody>
          <a:bodyPr/>
          <a:lstStyle/>
          <a:p>
            <a:r>
              <a:rPr lang="en-US" dirty="0" smtClean="0"/>
              <a:t>Back to Basics Training</a:t>
            </a:r>
            <a:endParaRPr lang="en-US" dirty="0"/>
          </a:p>
        </p:txBody>
      </p:sp>
      <p:sp>
        <p:nvSpPr>
          <p:cNvPr id="9" name="Slide Number Placeholder 8"/>
          <p:cNvSpPr>
            <a:spLocks noGrp="1"/>
          </p:cNvSpPr>
          <p:nvPr>
            <p:ph type="sldNum" sz="quarter" idx="12"/>
          </p:nvPr>
        </p:nvSpPr>
        <p:spPr/>
        <p:txBody>
          <a:bodyPr/>
          <a:lstStyle/>
          <a:p>
            <a:fld id="{2D132F79-ACF3-4263-B52B-5972FA2CE406}" type="slidenum">
              <a:rPr lang="en-US" smtClean="0"/>
              <a:pPr/>
              <a:t>25</a:t>
            </a:fld>
            <a:endParaRPr lang="en-US"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28600" y="76199"/>
            <a:ext cx="8915400" cy="790575"/>
          </a:xfrm>
        </p:spPr>
        <p:txBody>
          <a:bodyPr/>
          <a:lstStyle/>
          <a:p>
            <a:r>
              <a:rPr lang="en-US" dirty="0" smtClean="0"/>
              <a:t>Specifications</a:t>
            </a:r>
            <a:r>
              <a:rPr lang="en-US" sz="2600" dirty="0" smtClean="0"/>
              <a:t> </a:t>
            </a:r>
            <a:br>
              <a:rPr lang="en-US" sz="2600" dirty="0" smtClean="0"/>
            </a:br>
            <a:r>
              <a:rPr lang="en-US" sz="2100" dirty="0" smtClean="0"/>
              <a:t>	Frequency Range</a:t>
            </a:r>
          </a:p>
        </p:txBody>
      </p:sp>
      <p:sp>
        <p:nvSpPr>
          <p:cNvPr id="31747" name="Rectangle 3"/>
          <p:cNvSpPr>
            <a:spLocks noGrp="1" noChangeArrowheads="1"/>
          </p:cNvSpPr>
          <p:nvPr>
            <p:ph sz="half" idx="1"/>
          </p:nvPr>
        </p:nvSpPr>
        <p:spPr>
          <a:xfrm>
            <a:off x="228600" y="1295400"/>
            <a:ext cx="5537200" cy="4106863"/>
          </a:xfrm>
        </p:spPr>
        <p:txBody>
          <a:bodyPr>
            <a:normAutofit fontScale="92500" lnSpcReduction="20000"/>
          </a:bodyPr>
          <a:lstStyle/>
          <a:p>
            <a:pPr>
              <a:buFontTx/>
              <a:buNone/>
            </a:pPr>
            <a:r>
              <a:rPr lang="en-US" sz="2600" u="sng" dirty="0" smtClean="0"/>
              <a:t>Description	</a:t>
            </a:r>
            <a:r>
              <a:rPr lang="en-US" sz="2600" dirty="0" smtClean="0"/>
              <a:t>	</a:t>
            </a:r>
            <a:r>
              <a:rPr lang="en-US" sz="2600" u="sng" dirty="0" smtClean="0"/>
              <a:t>Specifications</a:t>
            </a:r>
            <a:endParaRPr lang="en-US" sz="2600" dirty="0" smtClean="0"/>
          </a:p>
          <a:p>
            <a:pPr>
              <a:buFontTx/>
              <a:buNone/>
            </a:pPr>
            <a:r>
              <a:rPr lang="en-US" sz="2000" b="1" dirty="0" smtClean="0"/>
              <a:t>Internal Mixing</a:t>
            </a:r>
          </a:p>
          <a:p>
            <a:pPr>
              <a:buFontTx/>
              <a:buNone/>
            </a:pPr>
            <a:r>
              <a:rPr lang="en-US" sz="2000" b="1" dirty="0" smtClean="0"/>
              <a:t> 	Bands</a:t>
            </a:r>
          </a:p>
          <a:p>
            <a:r>
              <a:rPr lang="en-US" sz="2000" b="1" dirty="0" smtClean="0"/>
              <a:t>		0		3 Hz to 3.6 GHz</a:t>
            </a:r>
          </a:p>
          <a:p>
            <a:r>
              <a:rPr lang="en-US" sz="2000" b="1" dirty="0" smtClean="0"/>
              <a:t>		1 		3.5 to 8.4 GHz</a:t>
            </a:r>
          </a:p>
          <a:p>
            <a:r>
              <a:rPr lang="en-US" sz="2000" b="1" dirty="0" smtClean="0"/>
              <a:t>		2 		8.3 to 13.6 GHz</a:t>
            </a:r>
          </a:p>
          <a:p>
            <a:r>
              <a:rPr lang="en-US" sz="2000" b="1" dirty="0" smtClean="0"/>
              <a:t>		3 		13.5 to 17.1 GHz</a:t>
            </a:r>
          </a:p>
          <a:p>
            <a:r>
              <a:rPr lang="en-US" sz="2000" b="1" dirty="0" smtClean="0"/>
              <a:t>		4 		17 to 26.5 GHz</a:t>
            </a:r>
          </a:p>
          <a:p>
            <a:r>
              <a:rPr lang="en-US" sz="2000" b="1" dirty="0" smtClean="0"/>
              <a:t>              5                         26.4 to 34.5 GHz</a:t>
            </a:r>
          </a:p>
          <a:p>
            <a:r>
              <a:rPr lang="en-US" sz="2000" b="1" dirty="0" smtClean="0"/>
              <a:t>              6                         34.4 to 50 GHz</a:t>
            </a:r>
          </a:p>
          <a:p>
            <a:endParaRPr lang="en-US" sz="2000" b="1" dirty="0" smtClean="0"/>
          </a:p>
        </p:txBody>
      </p:sp>
      <p:sp>
        <p:nvSpPr>
          <p:cNvPr id="71" name="Footer Placeholder 70"/>
          <p:cNvSpPr>
            <a:spLocks noGrp="1"/>
          </p:cNvSpPr>
          <p:nvPr>
            <p:ph type="ftr" sz="quarter" idx="10"/>
          </p:nvPr>
        </p:nvSpPr>
        <p:spPr/>
        <p:txBody>
          <a:bodyPr/>
          <a:lstStyle/>
          <a:p>
            <a:r>
              <a:rPr lang="en-US" dirty="0" smtClean="0"/>
              <a:t>Back to Basics Training</a:t>
            </a:r>
            <a:endParaRPr lang="en-US" dirty="0"/>
          </a:p>
        </p:txBody>
      </p:sp>
      <p:pic>
        <p:nvPicPr>
          <p:cNvPr id="72" name="Picture 4" descr="Phase Noise @ 600 MHz"/>
          <p:cNvPicPr>
            <a:picLocks noChangeAspect="1" noChangeArrowheads="1"/>
          </p:cNvPicPr>
          <p:nvPr/>
        </p:nvPicPr>
        <p:blipFill>
          <a:blip r:embed="rId3" cstate="print"/>
          <a:srcRect/>
          <a:stretch>
            <a:fillRect/>
          </a:stretch>
        </p:blipFill>
        <p:spPr bwMode="auto">
          <a:xfrm>
            <a:off x="5257800" y="2286000"/>
            <a:ext cx="3356607" cy="2362200"/>
          </a:xfrm>
          <a:prstGeom prst="rect">
            <a:avLst/>
          </a:prstGeom>
          <a:noFill/>
          <a:ln>
            <a:noFill/>
          </a:ln>
        </p:spPr>
      </p:pic>
      <p:sp>
        <p:nvSpPr>
          <p:cNvPr id="73" name="Slide Number Placeholder 72"/>
          <p:cNvSpPr>
            <a:spLocks noGrp="1"/>
          </p:cNvSpPr>
          <p:nvPr>
            <p:ph type="sldNum" sz="quarter" idx="12"/>
          </p:nvPr>
        </p:nvSpPr>
        <p:spPr/>
        <p:txBody>
          <a:bodyPr/>
          <a:lstStyle/>
          <a:p>
            <a:fld id="{2D132F79-ACF3-4263-B52B-5972FA2CE406}" type="slidenum">
              <a:rPr lang="en-US" smtClean="0"/>
              <a:pPr/>
              <a:t>26</a:t>
            </a:fld>
            <a:endParaRPr lang="en-US"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r>
              <a:rPr lang="en-US" dirty="0" smtClean="0"/>
              <a:t>Page </a:t>
            </a:r>
            <a:fld id="{3EAE490C-CE03-4F3A-9A03-A92ACB77D3B7}" type="slidenum">
              <a:rPr lang="en-US" smtClean="0"/>
              <a:pPr>
                <a:defRPr/>
              </a:pPr>
              <a:t>27</a:t>
            </a:fld>
            <a:endParaRPr lang="en-US" dirty="0"/>
          </a:p>
        </p:txBody>
      </p:sp>
      <p:sp>
        <p:nvSpPr>
          <p:cNvPr id="12" name="Content Placeholder 2"/>
          <p:cNvSpPr txBox="1">
            <a:spLocks/>
          </p:cNvSpPr>
          <p:nvPr/>
        </p:nvSpPr>
        <p:spPr>
          <a:xfrm>
            <a:off x="5106894" y="1752600"/>
            <a:ext cx="3884706" cy="1828800"/>
          </a:xfrm>
          <a:prstGeom prst="rect">
            <a:avLst/>
          </a:prstGeom>
        </p:spPr>
        <p:txBody>
          <a:bodyPr/>
          <a:lstStyle/>
          <a:p>
            <a:pPr marL="342900" marR="0" lvl="0" indent="-342900" algn="l" defTabSz="914400" rtl="0" eaLnBrk="0" fontAlgn="base" latinLnBrk="0" hangingPunct="0">
              <a:lnSpc>
                <a:spcPct val="100000"/>
              </a:lnSpc>
              <a:spcBef>
                <a:spcPct val="0"/>
              </a:spcBef>
              <a:spcAft>
                <a:spcPts val="600"/>
              </a:spcAft>
              <a:buClrTx/>
              <a:buSzTx/>
              <a:buFont typeface="Arial" charset="0"/>
              <a:buNone/>
              <a:tabLst/>
              <a:defRPr/>
            </a:pPr>
            <a:r>
              <a:rPr kumimoji="0" lang="en-US" sz="1900" b="1" i="0" u="none" strike="noStrike" kern="0" cap="none" spc="0" normalizeH="0" baseline="0" noProof="0" dirty="0" smtClean="0">
                <a:ln>
                  <a:noFill/>
                </a:ln>
                <a:solidFill>
                  <a:srgbClr val="FFC000"/>
                </a:solidFill>
                <a:effectLst/>
                <a:uLnTx/>
                <a:uFillTx/>
                <a:latin typeface="Arial" pitchFamily="34" charset="0"/>
                <a:cs typeface="Arial" pitchFamily="34" charset="0"/>
              </a:rPr>
              <a:t>Unprecedented</a:t>
            </a:r>
            <a:r>
              <a:rPr kumimoji="0" lang="en-US" sz="1900" b="0" i="0" u="none" strike="noStrike" kern="0" cap="none" spc="0" normalizeH="0" baseline="0" noProof="0" dirty="0" smtClean="0">
                <a:ln>
                  <a:noFill/>
                </a:ln>
                <a:solidFill>
                  <a:srgbClr val="FFC000"/>
                </a:solidFill>
                <a:effectLst/>
                <a:uLnTx/>
                <a:uFillTx/>
                <a:latin typeface="Arial" pitchFamily="34" charset="0"/>
                <a:cs typeface="Arial" pitchFamily="34" charset="0"/>
              </a:rPr>
              <a:t> </a:t>
            </a:r>
            <a:r>
              <a:rPr kumimoji="0" lang="en-US" sz="1900" b="1" i="0" u="none" strike="noStrike" kern="0" cap="none" spc="0" normalizeH="0" baseline="0" noProof="0" dirty="0" smtClean="0">
                <a:ln>
                  <a:noFill/>
                </a:ln>
                <a:solidFill>
                  <a:srgbClr val="FFC000"/>
                </a:solidFill>
                <a:effectLst/>
                <a:uLnTx/>
                <a:uFillTx/>
                <a:latin typeface="Arial" pitchFamily="34" charset="0"/>
                <a:cs typeface="Arial" pitchFamily="34" charset="0"/>
              </a:rPr>
              <a:t>signal insight</a:t>
            </a:r>
          </a:p>
          <a:p>
            <a:pPr marL="233363" marR="0" lvl="0" indent="-233363"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en-US" sz="14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rPr>
              <a:t>Unmatched</a:t>
            </a:r>
            <a:r>
              <a:rPr kumimoji="0" lang="en-US" sz="1400" b="0" i="0" u="none" strike="noStrike" kern="0" cap="none" spc="0" normalizeH="0" noProof="0" dirty="0" smtClean="0">
                <a:ln>
                  <a:noFill/>
                </a:ln>
                <a:solidFill>
                  <a:schemeClr val="tx1">
                    <a:lumMod val="50000"/>
                    <a:lumOff val="50000"/>
                  </a:schemeClr>
                </a:solidFill>
                <a:effectLst/>
                <a:uLnTx/>
                <a:uFillTx/>
                <a:latin typeface="Arial" pitchFamily="34" charset="0"/>
                <a:cs typeface="Arial" pitchFamily="34" charset="0"/>
              </a:rPr>
              <a:t> sensitivity to 50 GHz</a:t>
            </a:r>
            <a:endParaRPr kumimoji="0" lang="en-US" sz="14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endParaRPr>
          </a:p>
          <a:p>
            <a:pPr marL="233363" marR="0" lvl="0" indent="-233363" algn="l" defTabSz="914400" rtl="0" eaLnBrk="0" fontAlgn="base" latinLnBrk="0" hangingPunct="0">
              <a:lnSpc>
                <a:spcPct val="100000"/>
              </a:lnSpc>
              <a:spcBef>
                <a:spcPct val="0"/>
              </a:spcBef>
              <a:spcAft>
                <a:spcPts val="600"/>
              </a:spcAft>
              <a:buClrTx/>
              <a:buSzTx/>
              <a:buFont typeface="Arial" pitchFamily="34" charset="0"/>
              <a:buChar char="•"/>
              <a:tabLst/>
              <a:defRPr/>
            </a:pPr>
            <a:r>
              <a:rPr lang="en-US" sz="1400" kern="0" dirty="0" smtClean="0">
                <a:solidFill>
                  <a:schemeClr val="tx1">
                    <a:lumMod val="50000"/>
                    <a:lumOff val="50000"/>
                  </a:schemeClr>
                </a:solidFill>
                <a:latin typeface="Arial" pitchFamily="34" charset="0"/>
                <a:cs typeface="Arial" pitchFamily="34" charset="0"/>
              </a:rPr>
              <a:t>Highest third-order dynamic range</a:t>
            </a:r>
          </a:p>
          <a:p>
            <a:pPr marL="233363" marR="0" lvl="0" indent="-233363"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en-US" sz="14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rPr>
              <a:t>Superior close-in</a:t>
            </a:r>
            <a:r>
              <a:rPr kumimoji="0" lang="en-US" sz="1400" b="0" i="0" u="none" strike="noStrike" kern="0" cap="none" spc="0" normalizeH="0" noProof="0" dirty="0" smtClean="0">
                <a:ln>
                  <a:noFill/>
                </a:ln>
                <a:solidFill>
                  <a:schemeClr val="tx1">
                    <a:lumMod val="50000"/>
                    <a:lumOff val="50000"/>
                  </a:schemeClr>
                </a:solidFill>
                <a:effectLst/>
                <a:uLnTx/>
                <a:uFillTx/>
                <a:latin typeface="Arial" pitchFamily="34" charset="0"/>
                <a:cs typeface="Arial" pitchFamily="34" charset="0"/>
              </a:rPr>
              <a:t> phase noise performance</a:t>
            </a:r>
          </a:p>
          <a:p>
            <a:pPr marL="233363" marR="0" lvl="0" indent="-233363" algn="l" defTabSz="914400" rtl="0" eaLnBrk="0" fontAlgn="base" latinLnBrk="0" hangingPunct="0">
              <a:lnSpc>
                <a:spcPct val="100000"/>
              </a:lnSpc>
              <a:spcBef>
                <a:spcPct val="0"/>
              </a:spcBef>
              <a:spcAft>
                <a:spcPts val="600"/>
              </a:spcAft>
              <a:buClrTx/>
              <a:buSzTx/>
              <a:buFont typeface="Arial" pitchFamily="34" charset="0"/>
              <a:buChar char="•"/>
              <a:tabLst/>
              <a:defRPr/>
            </a:pPr>
            <a:r>
              <a:rPr lang="en-US" sz="1400" kern="0" baseline="0" dirty="0" smtClean="0">
                <a:solidFill>
                  <a:schemeClr val="tx1">
                    <a:lumMod val="50000"/>
                    <a:lumOff val="50000"/>
                  </a:schemeClr>
                </a:solidFill>
                <a:latin typeface="Arial" pitchFamily="34" charset="0"/>
                <a:cs typeface="Arial" pitchFamily="34" charset="0"/>
              </a:rPr>
              <a:t>The</a:t>
            </a:r>
            <a:r>
              <a:rPr lang="en-US" sz="1400" kern="0" dirty="0" smtClean="0">
                <a:solidFill>
                  <a:schemeClr val="tx1">
                    <a:lumMod val="50000"/>
                    <a:lumOff val="50000"/>
                  </a:schemeClr>
                </a:solidFill>
                <a:latin typeface="Arial" pitchFamily="34" charset="0"/>
                <a:cs typeface="Arial" pitchFamily="34" charset="0"/>
              </a:rPr>
              <a:t> industry’s most accurate analyzer</a:t>
            </a:r>
            <a:endParaRPr kumimoji="0" lang="en-US" sz="14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endParaRPr>
          </a:p>
        </p:txBody>
      </p:sp>
      <p:sp>
        <p:nvSpPr>
          <p:cNvPr id="15" name="Text Box 7"/>
          <p:cNvSpPr txBox="1">
            <a:spLocks noChangeArrowheads="1"/>
          </p:cNvSpPr>
          <p:nvPr/>
        </p:nvSpPr>
        <p:spPr bwMode="auto">
          <a:xfrm>
            <a:off x="0" y="101025"/>
            <a:ext cx="9144000" cy="892552"/>
          </a:xfrm>
          <a:prstGeom prst="rect">
            <a:avLst/>
          </a:prstGeom>
          <a:noFill/>
          <a:ln w="9525">
            <a:noFill/>
            <a:miter lim="800000"/>
            <a:headEnd/>
            <a:tailEnd/>
          </a:ln>
          <a:effectLst/>
        </p:spPr>
        <p:txBody>
          <a:bodyPr wrap="square">
            <a:spAutoFit/>
          </a:bodyPr>
          <a:lstStyle/>
          <a:p>
            <a:r>
              <a:rPr lang="en-US" sz="2600" b="1" cap="small" spc="500" dirty="0" smtClean="0">
                <a:solidFill>
                  <a:schemeClr val="tx2"/>
                </a:solidFill>
                <a:latin typeface="+mj-lt"/>
              </a:rPr>
              <a:t>Unprecedented Signal Insight to Millimeter-wave </a:t>
            </a:r>
            <a:endParaRPr lang="en-US" sz="2600" b="1" cap="small" spc="500" dirty="0">
              <a:solidFill>
                <a:schemeClr val="tx2"/>
              </a:solidFill>
              <a:latin typeface="+mj-lt"/>
            </a:endParaRPr>
          </a:p>
        </p:txBody>
      </p:sp>
      <p:sp>
        <p:nvSpPr>
          <p:cNvPr id="21" name="Content Placeholder 2"/>
          <p:cNvSpPr txBox="1">
            <a:spLocks/>
          </p:cNvSpPr>
          <p:nvPr/>
        </p:nvSpPr>
        <p:spPr>
          <a:xfrm>
            <a:off x="5105400" y="3733800"/>
            <a:ext cx="4038600" cy="1828800"/>
          </a:xfrm>
          <a:prstGeom prst="rect">
            <a:avLst/>
          </a:prstGeom>
        </p:spPr>
        <p:txBody>
          <a:bodyPr/>
          <a:lstStyle/>
          <a:p>
            <a:pPr marL="342900" marR="0" lvl="0" indent="-342900" algn="l" defTabSz="914400" rtl="0" eaLnBrk="0" fontAlgn="base" latinLnBrk="0" hangingPunct="0">
              <a:lnSpc>
                <a:spcPct val="100000"/>
              </a:lnSpc>
              <a:spcBef>
                <a:spcPct val="0"/>
              </a:spcBef>
              <a:spcAft>
                <a:spcPts val="600"/>
              </a:spcAft>
              <a:buClrTx/>
              <a:buSzTx/>
              <a:buFont typeface="Arial" charset="0"/>
              <a:buNone/>
              <a:tabLst/>
              <a:defRPr/>
            </a:pPr>
            <a:r>
              <a:rPr kumimoji="0" lang="en-US" sz="1700" b="1" i="0" u="none" strike="noStrike" kern="0" cap="none" spc="0" normalizeH="0" baseline="0" noProof="0" dirty="0" smtClean="0">
                <a:ln>
                  <a:noFill/>
                </a:ln>
                <a:solidFill>
                  <a:srgbClr val="FFC000"/>
                </a:solidFill>
                <a:effectLst/>
                <a:uLnTx/>
                <a:uFillTx/>
                <a:latin typeface="Arial" pitchFamily="34" charset="0"/>
                <a:cs typeface="Arial" pitchFamily="34" charset="0"/>
              </a:rPr>
              <a:t>Ideally suited</a:t>
            </a:r>
            <a:r>
              <a:rPr kumimoji="0" lang="en-US" sz="1700" b="1" i="0" u="none" strike="noStrike" kern="0" cap="none" spc="0" normalizeH="0" noProof="0" dirty="0" smtClean="0">
                <a:ln>
                  <a:noFill/>
                </a:ln>
                <a:solidFill>
                  <a:srgbClr val="FFC000"/>
                </a:solidFill>
                <a:effectLst/>
                <a:uLnTx/>
                <a:uFillTx/>
                <a:latin typeface="Arial" pitchFamily="34" charset="0"/>
                <a:cs typeface="Arial" pitchFamily="34" charset="0"/>
              </a:rPr>
              <a:t> for aerospace/defense</a:t>
            </a:r>
            <a:endParaRPr kumimoji="0" lang="en-US" sz="1700" b="1" i="0" u="none" strike="noStrike" kern="0" cap="none" spc="0" normalizeH="0" baseline="0" noProof="0" dirty="0" smtClean="0">
              <a:ln>
                <a:noFill/>
              </a:ln>
              <a:solidFill>
                <a:srgbClr val="FFC000"/>
              </a:solidFill>
              <a:effectLst/>
              <a:uLnTx/>
              <a:uFillTx/>
              <a:latin typeface="Arial" pitchFamily="34" charset="0"/>
              <a:cs typeface="Arial" pitchFamily="34" charset="0"/>
            </a:endParaRPr>
          </a:p>
          <a:p>
            <a:pPr marL="233363" marR="0" lvl="0" indent="-233363"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en-US" sz="14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rPr>
              <a:t>Advanced radar</a:t>
            </a:r>
          </a:p>
          <a:p>
            <a:pPr marL="233363" marR="0" lvl="0" indent="-233363" algn="l" defTabSz="914400" rtl="0" eaLnBrk="0" fontAlgn="base" latinLnBrk="0" hangingPunct="0">
              <a:lnSpc>
                <a:spcPct val="100000"/>
              </a:lnSpc>
              <a:spcBef>
                <a:spcPct val="0"/>
              </a:spcBef>
              <a:spcAft>
                <a:spcPts val="600"/>
              </a:spcAft>
              <a:buClrTx/>
              <a:buSzTx/>
              <a:buFont typeface="Arial" pitchFamily="34" charset="0"/>
              <a:buChar char="•"/>
              <a:tabLst/>
              <a:defRPr/>
            </a:pPr>
            <a:r>
              <a:rPr lang="en-US" sz="1400" kern="0" dirty="0" smtClean="0">
                <a:solidFill>
                  <a:schemeClr val="tx1">
                    <a:lumMod val="50000"/>
                    <a:lumOff val="50000"/>
                  </a:schemeClr>
                </a:solidFill>
                <a:latin typeface="Arial" pitchFamily="34" charset="0"/>
                <a:cs typeface="Arial" pitchFamily="34" charset="0"/>
              </a:rPr>
              <a:t>Satellite communications</a:t>
            </a:r>
          </a:p>
          <a:p>
            <a:pPr marL="233363" marR="0" lvl="0" indent="-233363"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en-US" sz="14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rPr>
              <a:t>Surveillance</a:t>
            </a:r>
          </a:p>
          <a:p>
            <a:pPr marL="233363" marR="0" lvl="0" indent="-233363" algn="l" defTabSz="914400" rtl="0" eaLnBrk="0" fontAlgn="base" latinLnBrk="0" hangingPunct="0">
              <a:lnSpc>
                <a:spcPct val="100000"/>
              </a:lnSpc>
              <a:spcBef>
                <a:spcPct val="0"/>
              </a:spcBef>
              <a:spcAft>
                <a:spcPts val="600"/>
              </a:spcAft>
              <a:buClrTx/>
              <a:buSzTx/>
              <a:buFont typeface="Arial" pitchFamily="34" charset="0"/>
              <a:buChar char="•"/>
              <a:tabLst/>
              <a:defRPr/>
            </a:pPr>
            <a:r>
              <a:rPr lang="en-US" sz="1400" kern="0" dirty="0" smtClean="0">
                <a:solidFill>
                  <a:schemeClr val="tx1">
                    <a:lumMod val="50000"/>
                    <a:lumOff val="50000"/>
                  </a:schemeClr>
                </a:solidFill>
                <a:latin typeface="Arial" pitchFamily="34" charset="0"/>
                <a:cs typeface="Arial" pitchFamily="34" charset="0"/>
              </a:rPr>
              <a:t>Military communications</a:t>
            </a:r>
            <a:endParaRPr kumimoji="0" lang="en-US" sz="14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76200" y="1752600"/>
            <a:ext cx="4851994" cy="3657600"/>
          </a:xfrm>
          <a:prstGeom prst="rect">
            <a:avLst/>
          </a:prstGeom>
          <a:noFill/>
          <a:ln w="9525">
            <a:noFill/>
            <a:miter lim="800000"/>
            <a:headEnd/>
            <a:tailEnd/>
          </a:ln>
        </p:spPr>
      </p:pic>
      <p:grpSp>
        <p:nvGrpSpPr>
          <p:cNvPr id="3" name="Group 19"/>
          <p:cNvGrpSpPr/>
          <p:nvPr/>
        </p:nvGrpSpPr>
        <p:grpSpPr>
          <a:xfrm>
            <a:off x="2971800" y="4419600"/>
            <a:ext cx="2133600" cy="1066800"/>
            <a:chOff x="2971800" y="4114800"/>
            <a:chExt cx="2057400" cy="1066800"/>
          </a:xfrm>
        </p:grpSpPr>
        <p:sp>
          <p:nvSpPr>
            <p:cNvPr id="5" name="Content Placeholder 2"/>
            <p:cNvSpPr txBox="1">
              <a:spLocks/>
            </p:cNvSpPr>
            <p:nvPr/>
          </p:nvSpPr>
          <p:spPr>
            <a:xfrm>
              <a:off x="2971800" y="4114800"/>
              <a:ext cx="2057400" cy="1066800"/>
            </a:xfrm>
            <a:prstGeom prst="rect">
              <a:avLst/>
            </a:prstGeom>
            <a:solidFill>
              <a:schemeClr val="accent2">
                <a:lumMod val="20000"/>
                <a:lumOff val="80000"/>
              </a:schemeClr>
            </a:solidFill>
            <a:ln w="38100">
              <a:solidFill>
                <a:srgbClr val="FFC000"/>
              </a:solidFill>
            </a:ln>
          </p:spPr>
          <p:txBody>
            <a:bodyPr/>
            <a:lstStyle/>
            <a:p>
              <a:pPr marL="233363" lvl="0" indent="-233363" eaLnBrk="0" hangingPunct="0">
                <a:spcAft>
                  <a:spcPts val="600"/>
                </a:spcAft>
                <a:defRPr/>
              </a:pPr>
              <a:endParaRPr kumimoji="0" lang="en-US" sz="2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endParaRPr>
            </a:p>
            <a:p>
              <a:pPr marL="344488" marR="0" lvl="0" indent="-344488"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en-US" sz="1000" b="1"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rPr>
                <a:t>Standard performance</a:t>
              </a:r>
            </a:p>
            <a:p>
              <a:pPr marL="344488" marR="0" lvl="0" indent="-344488" algn="l" defTabSz="914400" rtl="0" eaLnBrk="0" fontAlgn="base" latinLnBrk="0" hangingPunct="0">
                <a:lnSpc>
                  <a:spcPct val="100000"/>
                </a:lnSpc>
                <a:spcBef>
                  <a:spcPct val="0"/>
                </a:spcBef>
                <a:spcAft>
                  <a:spcPts val="600"/>
                </a:spcAft>
                <a:buClrTx/>
                <a:buSzTx/>
                <a:buFont typeface="Arial" pitchFamily="34" charset="0"/>
                <a:buChar char="•"/>
                <a:tabLst/>
                <a:defRPr/>
              </a:pPr>
              <a:r>
                <a:rPr lang="en-US" sz="1000" b="1" kern="0" dirty="0" smtClean="0">
                  <a:solidFill>
                    <a:schemeClr val="tx1">
                      <a:lumMod val="50000"/>
                      <a:lumOff val="50000"/>
                    </a:schemeClr>
                  </a:solidFill>
                  <a:latin typeface="Arial" pitchFamily="34" charset="0"/>
                  <a:cs typeface="Arial" pitchFamily="34" charset="0"/>
                </a:rPr>
                <a:t>With low noise path </a:t>
              </a:r>
            </a:p>
            <a:p>
              <a:pPr marL="344488" marR="0" lvl="0" indent="-344488"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en-US" sz="1000" b="1"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rPr>
                <a:t>With preamplifier</a:t>
              </a:r>
              <a:endParaRPr kumimoji="0" lang="en-US" sz="1000" b="1" i="0" u="none" strike="noStrike" kern="0" cap="none" spc="0" normalizeH="0" noProof="0" dirty="0" smtClean="0">
                <a:ln>
                  <a:noFill/>
                </a:ln>
                <a:solidFill>
                  <a:schemeClr val="tx1">
                    <a:lumMod val="50000"/>
                    <a:lumOff val="50000"/>
                  </a:schemeClr>
                </a:solidFill>
                <a:effectLst/>
                <a:uLnTx/>
                <a:uFillTx/>
                <a:latin typeface="Arial" pitchFamily="34" charset="0"/>
                <a:cs typeface="Arial" pitchFamily="34" charset="0"/>
              </a:endParaRPr>
            </a:p>
            <a:p>
              <a:pPr marL="344488" marR="0" lvl="0" indent="-344488" algn="l" defTabSz="914400" rtl="0" eaLnBrk="0" fontAlgn="base" latinLnBrk="0" hangingPunct="0">
                <a:lnSpc>
                  <a:spcPct val="100000"/>
                </a:lnSpc>
                <a:spcBef>
                  <a:spcPct val="0"/>
                </a:spcBef>
                <a:spcAft>
                  <a:spcPts val="600"/>
                </a:spcAft>
                <a:buClrTx/>
                <a:buSzTx/>
                <a:buFont typeface="Arial" pitchFamily="34" charset="0"/>
                <a:buChar char="•"/>
                <a:tabLst/>
                <a:defRPr/>
              </a:pPr>
              <a:r>
                <a:rPr lang="en-US" sz="1000" b="1" kern="0" baseline="0" dirty="0" smtClean="0">
                  <a:solidFill>
                    <a:schemeClr val="tx1">
                      <a:lumMod val="50000"/>
                      <a:lumOff val="50000"/>
                    </a:schemeClr>
                  </a:solidFill>
                  <a:latin typeface="Arial" pitchFamily="34" charset="0"/>
                  <a:cs typeface="Arial" pitchFamily="34" charset="0"/>
                </a:rPr>
                <a:t>With</a:t>
              </a:r>
              <a:r>
                <a:rPr lang="en-US" sz="1000" b="1" kern="0" dirty="0" smtClean="0">
                  <a:solidFill>
                    <a:schemeClr val="tx1">
                      <a:lumMod val="50000"/>
                      <a:lumOff val="50000"/>
                    </a:schemeClr>
                  </a:solidFill>
                  <a:latin typeface="Arial" pitchFamily="34" charset="0"/>
                  <a:cs typeface="Arial" pitchFamily="34" charset="0"/>
                </a:rPr>
                <a:t> preamplifier and NFE</a:t>
              </a:r>
              <a:endParaRPr kumimoji="0" lang="en-US" sz="1000" b="1"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endParaRPr>
            </a:p>
          </p:txBody>
        </p:sp>
        <p:sp>
          <p:nvSpPr>
            <p:cNvPr id="6" name="Rectangle 5"/>
            <p:cNvSpPr/>
            <p:nvPr/>
          </p:nvSpPr>
          <p:spPr bwMode="auto">
            <a:xfrm>
              <a:off x="3051628" y="4548554"/>
              <a:ext cx="159657" cy="111369"/>
            </a:xfrm>
            <a:prstGeom prst="rect">
              <a:avLst/>
            </a:prstGeom>
            <a:solidFill>
              <a:schemeClr val="accent1"/>
            </a:solid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3051628" y="4325816"/>
              <a:ext cx="159657" cy="111369"/>
            </a:xfrm>
            <a:prstGeom prst="rect">
              <a:avLst/>
            </a:prstGeom>
            <a:solidFill>
              <a:srgbClr val="FFFF00"/>
            </a:solid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3051628" y="4771293"/>
              <a:ext cx="159657" cy="111369"/>
            </a:xfrm>
            <a:prstGeom prst="rect">
              <a:avLst/>
            </a:prstGeom>
            <a:solidFill>
              <a:srgbClr val="CC99FF"/>
            </a:solid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3051628" y="4994031"/>
              <a:ext cx="159657" cy="111369"/>
            </a:xfrm>
            <a:prstGeom prst="rect">
              <a:avLst/>
            </a:prstGeom>
            <a:solidFill>
              <a:srgbClr val="92D050"/>
            </a:solid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noFill/>
                <a:effectLst/>
                <a:latin typeface="Arial" charset="0"/>
              </a:endParaRPr>
            </a:p>
          </p:txBody>
        </p:sp>
      </p:gr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76200" y="1113823"/>
            <a:ext cx="4876800" cy="3610577"/>
          </a:xfrm>
          <a:prstGeom prst="rect">
            <a:avLst/>
          </a:prstGeom>
          <a:noFill/>
          <a:ln w="9525">
            <a:noFill/>
            <a:miter lim="800000"/>
            <a:headEnd/>
            <a:tailEnd/>
          </a:ln>
        </p:spPr>
      </p:pic>
      <p:sp>
        <p:nvSpPr>
          <p:cNvPr id="4" name="Text Box 7"/>
          <p:cNvSpPr txBox="1">
            <a:spLocks noChangeArrowheads="1"/>
          </p:cNvSpPr>
          <p:nvPr/>
        </p:nvSpPr>
        <p:spPr bwMode="auto">
          <a:xfrm>
            <a:off x="0" y="101025"/>
            <a:ext cx="9144000" cy="830997"/>
          </a:xfrm>
          <a:prstGeom prst="rect">
            <a:avLst/>
          </a:prstGeom>
          <a:noFill/>
          <a:ln w="9525">
            <a:noFill/>
            <a:miter lim="800000"/>
            <a:headEnd/>
            <a:tailEnd/>
          </a:ln>
          <a:effectLst/>
        </p:spPr>
        <p:txBody>
          <a:bodyPr wrap="square">
            <a:spAutoFit/>
          </a:bodyPr>
          <a:lstStyle/>
          <a:p>
            <a:r>
              <a:rPr lang="en-US" sz="2400" b="1" cap="small" spc="500" dirty="0" smtClean="0">
                <a:solidFill>
                  <a:schemeClr val="tx2"/>
                </a:solidFill>
                <a:latin typeface="+mj-lt"/>
              </a:rPr>
              <a:t>Extend Unmatched Performance with External Mixing</a:t>
            </a:r>
            <a:endParaRPr lang="en-US" sz="2400" b="1" cap="small" spc="500" dirty="0">
              <a:solidFill>
                <a:schemeClr val="tx2"/>
              </a:solidFill>
              <a:latin typeface="+mj-lt"/>
            </a:endParaRPr>
          </a:p>
        </p:txBody>
      </p:sp>
      <p:sp>
        <p:nvSpPr>
          <p:cNvPr id="5" name="Content Placeholder 2"/>
          <p:cNvSpPr txBox="1">
            <a:spLocks/>
          </p:cNvSpPr>
          <p:nvPr/>
        </p:nvSpPr>
        <p:spPr>
          <a:xfrm>
            <a:off x="5105400" y="1066800"/>
            <a:ext cx="3962400" cy="3581400"/>
          </a:xfrm>
          <a:prstGeom prst="rect">
            <a:avLst/>
          </a:prstGeom>
        </p:spPr>
        <p:txBody>
          <a:bodyPr/>
          <a:lstStyle/>
          <a:p>
            <a:pPr marL="342900" marR="0" lvl="0" indent="-342900" algn="l" defTabSz="914400" rtl="0" eaLnBrk="0" fontAlgn="base" latinLnBrk="0" hangingPunct="0">
              <a:lnSpc>
                <a:spcPct val="100000"/>
              </a:lnSpc>
              <a:spcBef>
                <a:spcPct val="0"/>
              </a:spcBef>
              <a:spcAft>
                <a:spcPts val="600"/>
              </a:spcAft>
              <a:buClrTx/>
              <a:buSzTx/>
              <a:buFont typeface="Arial" charset="0"/>
              <a:buNone/>
              <a:tabLst/>
              <a:defRPr/>
            </a:pPr>
            <a:r>
              <a:rPr kumimoji="0" lang="en-US" sz="1900" b="1" i="0" u="none" strike="noStrike" kern="0" cap="none" spc="0" normalizeH="0" baseline="0" noProof="0" dirty="0" smtClean="0">
                <a:ln>
                  <a:noFill/>
                </a:ln>
                <a:solidFill>
                  <a:srgbClr val="FFC000"/>
                </a:solidFill>
                <a:effectLst/>
                <a:uLnTx/>
                <a:uFillTx/>
                <a:latin typeface="Arial" pitchFamily="34" charset="0"/>
                <a:cs typeface="Arial" pitchFamily="34" charset="0"/>
              </a:rPr>
              <a:t>Extend to</a:t>
            </a:r>
            <a:r>
              <a:rPr kumimoji="0" lang="en-US" sz="1900" b="1" i="0" u="none" strike="noStrike" kern="0" cap="none" spc="0" normalizeH="0" noProof="0" dirty="0" smtClean="0">
                <a:ln>
                  <a:noFill/>
                </a:ln>
                <a:solidFill>
                  <a:srgbClr val="FFC000"/>
                </a:solidFill>
                <a:effectLst/>
                <a:uLnTx/>
                <a:uFillTx/>
                <a:latin typeface="Arial" pitchFamily="34" charset="0"/>
                <a:cs typeface="Arial" pitchFamily="34" charset="0"/>
              </a:rPr>
              <a:t> 325 GHz and beyond</a:t>
            </a:r>
            <a:endParaRPr kumimoji="0" lang="en-US" sz="1900" b="1" i="0" u="none" strike="noStrike" kern="0" cap="none" spc="0" normalizeH="0" baseline="0" noProof="0" dirty="0" smtClean="0">
              <a:ln>
                <a:noFill/>
              </a:ln>
              <a:solidFill>
                <a:srgbClr val="FFC000"/>
              </a:solidFill>
              <a:effectLst/>
              <a:uLnTx/>
              <a:uFillTx/>
              <a:latin typeface="Arial" pitchFamily="34" charset="0"/>
              <a:cs typeface="Arial" pitchFamily="34" charset="0"/>
            </a:endParaRPr>
          </a:p>
          <a:p>
            <a:pPr marL="233363" marR="0" lvl="0" indent="-233363" algn="l" defTabSz="914400" rtl="0" eaLnBrk="0" fontAlgn="base" latinLnBrk="0" hangingPunct="0">
              <a:lnSpc>
                <a:spcPct val="100000"/>
              </a:lnSpc>
              <a:spcBef>
                <a:spcPct val="0"/>
              </a:spcBef>
              <a:spcAft>
                <a:spcPts val="600"/>
              </a:spcAft>
              <a:buClrTx/>
              <a:buSzTx/>
              <a:buFont typeface="Arial" pitchFamily="34" charset="0"/>
              <a:buChar char="•"/>
              <a:tabLst/>
              <a:defRPr/>
            </a:pPr>
            <a:r>
              <a:rPr lang="en-US" sz="1400" kern="0" dirty="0" smtClean="0">
                <a:solidFill>
                  <a:schemeClr val="tx1">
                    <a:lumMod val="50000"/>
                    <a:lumOff val="50000"/>
                  </a:schemeClr>
                </a:solidFill>
                <a:latin typeface="Arial" pitchFamily="34" charset="0"/>
                <a:cs typeface="Arial" pitchFamily="34" charset="0"/>
              </a:rPr>
              <a:t>Supported measurements</a:t>
            </a:r>
          </a:p>
          <a:p>
            <a:pPr marL="690563" lvl="1" indent="-233363" eaLnBrk="0" hangingPunct="0">
              <a:spcAft>
                <a:spcPts val="600"/>
              </a:spcAft>
              <a:buFont typeface="Arial" pitchFamily="34" charset="0"/>
              <a:buChar char="•"/>
              <a:defRPr/>
            </a:pPr>
            <a:r>
              <a:rPr kumimoji="0" lang="en-US" sz="14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rPr>
              <a:t>Spectrum analysis</a:t>
            </a:r>
          </a:p>
          <a:p>
            <a:pPr marL="690563" lvl="1" indent="-233363" eaLnBrk="0" hangingPunct="0">
              <a:spcAft>
                <a:spcPts val="600"/>
              </a:spcAft>
              <a:buFont typeface="Arial" pitchFamily="34" charset="0"/>
              <a:buChar char="•"/>
              <a:defRPr/>
            </a:pPr>
            <a:r>
              <a:rPr kumimoji="0" lang="en-US" sz="1400" b="0" i="0" u="none" strike="noStrike" kern="0" cap="none" spc="0" normalizeH="0" baseline="0" noProof="0" dirty="0" err="1" smtClean="0">
                <a:ln>
                  <a:noFill/>
                </a:ln>
                <a:solidFill>
                  <a:schemeClr val="tx1">
                    <a:lumMod val="50000"/>
                    <a:lumOff val="50000"/>
                  </a:schemeClr>
                </a:solidFill>
                <a:effectLst/>
                <a:uLnTx/>
                <a:uFillTx/>
                <a:latin typeface="Arial" pitchFamily="34" charset="0"/>
                <a:cs typeface="Arial" pitchFamily="34" charset="0"/>
              </a:rPr>
              <a:t>PowerSuite</a:t>
            </a:r>
            <a:r>
              <a:rPr kumimoji="0" lang="en-US" sz="14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rPr>
              <a:t> one-button</a:t>
            </a:r>
            <a:r>
              <a:rPr kumimoji="0" lang="en-US" sz="1400" b="0" i="0" u="none" strike="noStrike" kern="0" cap="none" spc="0" normalizeH="0" noProof="0" dirty="0" smtClean="0">
                <a:ln>
                  <a:noFill/>
                </a:ln>
                <a:solidFill>
                  <a:schemeClr val="tx1">
                    <a:lumMod val="50000"/>
                    <a:lumOff val="50000"/>
                  </a:schemeClr>
                </a:solidFill>
                <a:effectLst/>
                <a:uLnTx/>
                <a:uFillTx/>
                <a:latin typeface="Arial" pitchFamily="34" charset="0"/>
                <a:cs typeface="Arial" pitchFamily="34" charset="0"/>
              </a:rPr>
              <a:t> power measurements</a:t>
            </a:r>
            <a:endParaRPr kumimoji="0" lang="en-US" sz="14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endParaRPr>
          </a:p>
          <a:p>
            <a:pPr marL="690563" lvl="1" indent="-233363" eaLnBrk="0" hangingPunct="0">
              <a:spcAft>
                <a:spcPts val="600"/>
              </a:spcAft>
              <a:buFont typeface="Arial" pitchFamily="34" charset="0"/>
              <a:buChar char="•"/>
              <a:defRPr/>
            </a:pPr>
            <a:r>
              <a:rPr kumimoji="0" lang="en-US" sz="14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rPr>
              <a:t>N9068A phase noise measurement</a:t>
            </a:r>
            <a:r>
              <a:rPr kumimoji="0" lang="en-US" sz="1400" b="0" i="0" u="none" strike="noStrike" kern="0" cap="none" spc="0" normalizeH="0" noProof="0" dirty="0" smtClean="0">
                <a:ln>
                  <a:noFill/>
                </a:ln>
                <a:solidFill>
                  <a:schemeClr val="tx1">
                    <a:lumMod val="50000"/>
                    <a:lumOff val="50000"/>
                  </a:schemeClr>
                </a:solidFill>
                <a:effectLst/>
                <a:uLnTx/>
                <a:uFillTx/>
                <a:latin typeface="Arial" pitchFamily="34" charset="0"/>
                <a:cs typeface="Arial" pitchFamily="34" charset="0"/>
              </a:rPr>
              <a:t> application</a:t>
            </a:r>
            <a:endParaRPr kumimoji="0" lang="en-US" sz="14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endParaRPr>
          </a:p>
          <a:p>
            <a:pPr marL="233363" marR="0" lvl="0" indent="-233363" algn="l" defTabSz="914400" rtl="0" eaLnBrk="0" fontAlgn="base" latinLnBrk="0" hangingPunct="0">
              <a:lnSpc>
                <a:spcPct val="100000"/>
              </a:lnSpc>
              <a:spcBef>
                <a:spcPct val="0"/>
              </a:spcBef>
              <a:spcAft>
                <a:spcPts val="600"/>
              </a:spcAft>
              <a:buClrTx/>
              <a:buSzTx/>
              <a:buFont typeface="Arial" pitchFamily="34" charset="0"/>
              <a:buChar char="•"/>
              <a:tabLst/>
              <a:defRPr/>
            </a:pPr>
            <a:r>
              <a:rPr lang="en-US" sz="1400" kern="0" dirty="0" smtClean="0">
                <a:solidFill>
                  <a:schemeClr val="tx1">
                    <a:lumMod val="50000"/>
                    <a:lumOff val="50000"/>
                  </a:schemeClr>
                </a:solidFill>
                <a:latin typeface="Arial" pitchFamily="34" charset="0"/>
                <a:cs typeface="Arial" pitchFamily="34" charset="0"/>
              </a:rPr>
              <a:t>Supported external mixers</a:t>
            </a:r>
          </a:p>
          <a:p>
            <a:pPr marL="690563" lvl="1" indent="-233363" eaLnBrk="0" hangingPunct="0">
              <a:spcAft>
                <a:spcPts val="600"/>
              </a:spcAft>
              <a:buFont typeface="Arial" pitchFamily="34" charset="0"/>
              <a:buChar char="•"/>
              <a:defRPr/>
            </a:pPr>
            <a:r>
              <a:rPr kumimoji="0" lang="en-US" sz="14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rPr>
              <a:t>M1970V</a:t>
            </a:r>
            <a:r>
              <a:rPr kumimoji="0" lang="en-US" sz="1400" b="0" i="0" u="none" strike="noStrike" kern="0" cap="none" spc="0" normalizeH="0" noProof="0" dirty="0" smtClean="0">
                <a:ln>
                  <a:noFill/>
                </a:ln>
                <a:solidFill>
                  <a:schemeClr val="tx1">
                    <a:lumMod val="50000"/>
                    <a:lumOff val="50000"/>
                  </a:schemeClr>
                </a:solidFill>
                <a:effectLst/>
                <a:uLnTx/>
                <a:uFillTx/>
                <a:latin typeface="Arial" pitchFamily="34" charset="0"/>
                <a:cs typeface="Arial" pitchFamily="34" charset="0"/>
              </a:rPr>
              <a:t> and </a:t>
            </a:r>
            <a:r>
              <a:rPr lang="en-US" sz="1400" kern="0" dirty="0" smtClean="0">
                <a:solidFill>
                  <a:schemeClr val="tx1">
                    <a:lumMod val="50000"/>
                    <a:lumOff val="50000"/>
                  </a:schemeClr>
                </a:solidFill>
                <a:latin typeface="Arial" pitchFamily="34" charset="0"/>
                <a:cs typeface="Arial" pitchFamily="34" charset="0"/>
              </a:rPr>
              <a:t>M1970</a:t>
            </a:r>
            <a:r>
              <a:rPr kumimoji="0" lang="en-US" sz="14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rPr>
              <a:t>W</a:t>
            </a:r>
          </a:p>
          <a:p>
            <a:pPr marL="690563" lvl="1" indent="-233363" eaLnBrk="0" hangingPunct="0">
              <a:spcAft>
                <a:spcPts val="600"/>
              </a:spcAft>
              <a:buFont typeface="Arial" pitchFamily="34" charset="0"/>
              <a:buChar char="•"/>
              <a:defRPr/>
            </a:pPr>
            <a:r>
              <a:rPr kumimoji="0" lang="en-US" sz="14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rPr>
              <a:t>11970</a:t>
            </a:r>
            <a:r>
              <a:rPr kumimoji="0" lang="en-US" sz="1400" b="0" i="0" u="none" strike="noStrike" kern="0" cap="none" spc="0" normalizeH="0" noProof="0" dirty="0" smtClean="0">
                <a:ln>
                  <a:noFill/>
                </a:ln>
                <a:solidFill>
                  <a:schemeClr val="tx1">
                    <a:lumMod val="50000"/>
                    <a:lumOff val="50000"/>
                  </a:schemeClr>
                </a:solidFill>
                <a:effectLst/>
                <a:uLnTx/>
                <a:uFillTx/>
                <a:latin typeface="Arial" pitchFamily="34" charset="0"/>
                <a:cs typeface="Arial" pitchFamily="34" charset="0"/>
              </a:rPr>
              <a:t> Series</a:t>
            </a:r>
          </a:p>
          <a:p>
            <a:pPr marL="690563" lvl="1" indent="-233363" eaLnBrk="0" hangingPunct="0">
              <a:spcAft>
                <a:spcPts val="600"/>
              </a:spcAft>
              <a:buFont typeface="Arial" pitchFamily="34" charset="0"/>
              <a:buChar char="•"/>
              <a:defRPr/>
            </a:pPr>
            <a:r>
              <a:rPr lang="en-US" sz="1400" kern="0" baseline="0" dirty="0" smtClean="0">
                <a:solidFill>
                  <a:schemeClr val="tx1">
                    <a:lumMod val="50000"/>
                    <a:lumOff val="50000"/>
                  </a:schemeClr>
                </a:solidFill>
                <a:latin typeface="Arial" pitchFamily="34" charset="0"/>
                <a:cs typeface="Arial" pitchFamily="34" charset="0"/>
              </a:rPr>
              <a:t>OML</a:t>
            </a:r>
            <a:r>
              <a:rPr lang="en-US" sz="1400" kern="0" dirty="0" smtClean="0">
                <a:solidFill>
                  <a:schemeClr val="tx1">
                    <a:lumMod val="50000"/>
                    <a:lumOff val="50000"/>
                  </a:schemeClr>
                </a:solidFill>
                <a:latin typeface="Arial" pitchFamily="34" charset="0"/>
                <a:cs typeface="Arial" pitchFamily="34" charset="0"/>
              </a:rPr>
              <a:t> Inc.</a:t>
            </a:r>
            <a:endParaRPr lang="en-US" sz="1400" kern="0" baseline="0" dirty="0" smtClean="0">
              <a:solidFill>
                <a:schemeClr val="tx1">
                  <a:lumMod val="50000"/>
                  <a:lumOff val="50000"/>
                </a:schemeClr>
              </a:solidFill>
              <a:latin typeface="Arial" pitchFamily="34" charset="0"/>
              <a:cs typeface="Arial" pitchFamily="34" charset="0"/>
            </a:endParaRPr>
          </a:p>
          <a:p>
            <a:pPr marL="690563" lvl="1" indent="-233363" eaLnBrk="0" hangingPunct="0">
              <a:spcAft>
                <a:spcPts val="600"/>
              </a:spcAft>
              <a:buFont typeface="Arial" pitchFamily="34" charset="0"/>
              <a:buChar char="•"/>
              <a:defRPr/>
            </a:pPr>
            <a:r>
              <a:rPr lang="en-US" sz="1400" kern="0" dirty="0" smtClean="0">
                <a:solidFill>
                  <a:schemeClr val="tx1">
                    <a:lumMod val="50000"/>
                    <a:lumOff val="50000"/>
                  </a:schemeClr>
                </a:solidFill>
                <a:latin typeface="Arial" pitchFamily="34" charset="0"/>
                <a:cs typeface="Arial" pitchFamily="34" charset="0"/>
              </a:rPr>
              <a:t>And other third-party external mixers</a:t>
            </a:r>
            <a:endParaRPr lang="en-US" sz="1400" kern="0" baseline="0" dirty="0" smtClean="0">
              <a:solidFill>
                <a:schemeClr val="tx1">
                  <a:lumMod val="50000"/>
                  <a:lumOff val="50000"/>
                </a:schemeClr>
              </a:solidFill>
              <a:latin typeface="Arial" pitchFamily="34" charset="0"/>
              <a:cs typeface="Arial" pitchFamily="34" charset="0"/>
            </a:endParaRPr>
          </a:p>
          <a:p>
            <a:pPr marL="690563" lvl="1" indent="-233363" eaLnBrk="0" hangingPunct="0">
              <a:spcAft>
                <a:spcPts val="600"/>
              </a:spcAft>
              <a:buFont typeface="Arial" pitchFamily="34" charset="0"/>
              <a:buChar char="•"/>
              <a:defRPr/>
            </a:pPr>
            <a:endParaRPr kumimoji="0" lang="en-US" sz="14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endParaRPr>
          </a:p>
          <a:p>
            <a:pPr marL="233363" marR="0" lvl="0" indent="-233363" algn="l" defTabSz="914400" rtl="0" eaLnBrk="0" fontAlgn="base" latinLnBrk="0" hangingPunct="0">
              <a:lnSpc>
                <a:spcPct val="100000"/>
              </a:lnSpc>
              <a:spcBef>
                <a:spcPct val="0"/>
              </a:spcBef>
              <a:spcAft>
                <a:spcPts val="600"/>
              </a:spcAft>
              <a:buClrTx/>
              <a:buSzTx/>
              <a:buFont typeface="Arial" pitchFamily="34" charset="0"/>
              <a:buChar char="•"/>
              <a:tabLst/>
              <a:defRPr/>
            </a:pPr>
            <a:endParaRPr kumimoji="0" lang="en-US" sz="14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endParaRPr>
          </a:p>
        </p:txBody>
      </p:sp>
      <p:pic>
        <p:nvPicPr>
          <p:cNvPr id="7" name="Picture 2"/>
          <p:cNvPicPr>
            <a:picLocks noChangeAspect="1" noChangeArrowheads="1"/>
          </p:cNvPicPr>
          <p:nvPr/>
        </p:nvPicPr>
        <p:blipFill>
          <a:blip r:embed="rId4" cstate="print"/>
          <a:srcRect/>
          <a:stretch>
            <a:fillRect/>
          </a:stretch>
        </p:blipFill>
        <p:spPr bwMode="auto">
          <a:xfrm>
            <a:off x="3276600" y="5105400"/>
            <a:ext cx="2557762" cy="9144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cstate="print"/>
          <a:srcRect/>
          <a:stretch>
            <a:fillRect/>
          </a:stretch>
        </p:blipFill>
        <p:spPr bwMode="auto">
          <a:xfrm>
            <a:off x="1143000" y="4876800"/>
            <a:ext cx="833438" cy="1300163"/>
          </a:xfrm>
          <a:prstGeom prst="rect">
            <a:avLst/>
          </a:prstGeom>
          <a:noFill/>
          <a:ln w="9525">
            <a:noFill/>
            <a:miter lim="800000"/>
            <a:headEnd/>
            <a:tailEnd/>
          </a:ln>
        </p:spPr>
      </p:pic>
      <p:sp>
        <p:nvSpPr>
          <p:cNvPr id="10" name="Rectangle 9"/>
          <p:cNvSpPr/>
          <p:nvPr/>
        </p:nvSpPr>
        <p:spPr bwMode="auto">
          <a:xfrm>
            <a:off x="76200" y="1113823"/>
            <a:ext cx="18288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609600" y="3857023"/>
            <a:ext cx="2895600" cy="762000"/>
          </a:xfrm>
          <a:prstGeom prst="rect">
            <a:avLst/>
          </a:prstGeom>
          <a:noFill/>
          <a:ln w="381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 name="Slide Number Placeholder 1"/>
          <p:cNvSpPr>
            <a:spLocks noGrp="1"/>
          </p:cNvSpPr>
          <p:nvPr>
            <p:ph type="sldNum" sz="quarter" idx="10"/>
          </p:nvPr>
        </p:nvSpPr>
        <p:spPr>
          <a:xfrm>
            <a:off x="147638" y="6629400"/>
            <a:ext cx="614362" cy="152400"/>
          </a:xfrm>
        </p:spPr>
        <p:txBody>
          <a:bodyPr/>
          <a:lstStyle/>
          <a:p>
            <a:pPr>
              <a:defRPr/>
            </a:pPr>
            <a:r>
              <a:rPr lang="en-US" dirty="0" smtClean="0"/>
              <a:t>Page </a:t>
            </a:r>
            <a:fld id="{3EAE490C-CE03-4F3A-9A03-A92ACB77D3B7}" type="slidenum">
              <a:rPr lang="en-US" smtClean="0"/>
              <a:pPr>
                <a:defRPr/>
              </a:pPr>
              <a:t>28</a:t>
            </a:fld>
            <a:endParaRPr lang="en-US" dirty="0"/>
          </a:p>
        </p:txBody>
      </p:sp>
      <p:pic>
        <p:nvPicPr>
          <p:cNvPr id="2" name="Picture 2"/>
          <p:cNvPicPr>
            <a:picLocks noChangeAspect="1" noChangeArrowheads="1"/>
          </p:cNvPicPr>
          <p:nvPr/>
        </p:nvPicPr>
        <p:blipFill>
          <a:blip r:embed="rId6" cstate="print"/>
          <a:srcRect/>
          <a:stretch>
            <a:fillRect/>
          </a:stretch>
        </p:blipFill>
        <p:spPr bwMode="auto">
          <a:xfrm rot="1525265">
            <a:off x="7165644" y="4587547"/>
            <a:ext cx="1143000" cy="1664647"/>
          </a:xfrm>
          <a:prstGeom prst="rect">
            <a:avLst/>
          </a:prstGeom>
          <a:noFill/>
          <a:ln w="9525">
            <a:noFill/>
            <a:miter lim="800000"/>
            <a:headEnd/>
            <a:tailEnd/>
          </a:ln>
          <a:effectLst/>
        </p:spPr>
      </p:pic>
      <p:sp>
        <p:nvSpPr>
          <p:cNvPr id="16" name="TextBox 15"/>
          <p:cNvSpPr txBox="1"/>
          <p:nvPr/>
        </p:nvSpPr>
        <p:spPr>
          <a:xfrm>
            <a:off x="2057400" y="1723423"/>
            <a:ext cx="2819400" cy="830997"/>
          </a:xfrm>
          <a:prstGeom prst="rect">
            <a:avLst/>
          </a:prstGeom>
          <a:noFill/>
        </p:spPr>
        <p:txBody>
          <a:bodyPr wrap="square" rtlCol="0">
            <a:spAutoFit/>
          </a:bodyPr>
          <a:lstStyle/>
          <a:p>
            <a:r>
              <a:rPr lang="en-US" sz="1600" dirty="0" smtClean="0">
                <a:solidFill>
                  <a:schemeClr val="bg1"/>
                </a:solidFill>
                <a:latin typeface="Arial" pitchFamily="34" charset="0"/>
                <a:cs typeface="Arial" pitchFamily="34" charset="0"/>
              </a:rPr>
              <a:t>Better close-in phase noise performance than internally-mixed 67 </a:t>
            </a:r>
            <a:r>
              <a:rPr lang="en-US" sz="1600" smtClean="0">
                <a:solidFill>
                  <a:schemeClr val="bg1"/>
                </a:solidFill>
                <a:latin typeface="Arial" pitchFamily="34" charset="0"/>
                <a:cs typeface="Arial" pitchFamily="34" charset="0"/>
              </a:rPr>
              <a:t>GHz analyzers! </a:t>
            </a:r>
            <a:endParaRPr lang="en-US" sz="1600" dirty="0">
              <a:solidFill>
                <a:schemeClr val="bg1"/>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8600" y="76199"/>
            <a:ext cx="7086600" cy="841375"/>
          </a:xfrm>
        </p:spPr>
        <p:txBody>
          <a:bodyPr/>
          <a:lstStyle/>
          <a:p>
            <a:r>
              <a:rPr lang="en-US" dirty="0" smtClean="0"/>
              <a:t>Specifications</a:t>
            </a:r>
            <a:br>
              <a:rPr lang="en-US" dirty="0" smtClean="0"/>
            </a:br>
            <a:r>
              <a:rPr lang="en-US" sz="2100" dirty="0" smtClean="0"/>
              <a:t>	Accuracy: Frequency &amp; amplitude</a:t>
            </a:r>
            <a:endParaRPr lang="en-US" dirty="0" smtClean="0"/>
          </a:p>
        </p:txBody>
      </p:sp>
      <p:sp>
        <p:nvSpPr>
          <p:cNvPr id="32771" name="Rectangle 3"/>
          <p:cNvSpPr>
            <a:spLocks noChangeArrowheads="1"/>
          </p:cNvSpPr>
          <p:nvPr/>
        </p:nvSpPr>
        <p:spPr bwMode="auto">
          <a:xfrm>
            <a:off x="228600" y="1524000"/>
            <a:ext cx="5638800" cy="3954929"/>
          </a:xfrm>
          <a:prstGeom prst="rect">
            <a:avLst/>
          </a:prstGeom>
          <a:noFill/>
          <a:ln w="9525">
            <a:noFill/>
            <a:miter lim="800000"/>
            <a:headEnd/>
            <a:tailEnd/>
          </a:ln>
        </p:spPr>
        <p:txBody>
          <a:bodyPr wrap="square" lIns="0" tIns="0" rIns="0" bIns="0">
            <a:spAutoFit/>
          </a:bodyPr>
          <a:lstStyle/>
          <a:p>
            <a:pPr>
              <a:lnSpc>
                <a:spcPct val="50000"/>
              </a:lnSpc>
              <a:spcBef>
                <a:spcPct val="50000"/>
              </a:spcBef>
              <a:spcAft>
                <a:spcPct val="50000"/>
              </a:spcAft>
            </a:pPr>
            <a:endParaRPr lang="en-US" sz="2000" dirty="0" smtClean="0">
              <a:latin typeface="Agilent TT Cond" pitchFamily="34" charset="0"/>
            </a:endParaRPr>
          </a:p>
          <a:p>
            <a:pPr>
              <a:lnSpc>
                <a:spcPct val="50000"/>
              </a:lnSpc>
              <a:spcBef>
                <a:spcPct val="50000"/>
              </a:spcBef>
              <a:spcAft>
                <a:spcPct val="50000"/>
              </a:spcAft>
            </a:pPr>
            <a:r>
              <a:rPr lang="en-US" sz="2000" dirty="0" smtClean="0">
                <a:latin typeface="Agilent TT Cond" pitchFamily="34" charset="0"/>
              </a:rPr>
              <a:t>Components </a:t>
            </a:r>
            <a:r>
              <a:rPr lang="en-US" sz="2000" dirty="0">
                <a:latin typeface="Agilent TT Cond" pitchFamily="34" charset="0"/>
              </a:rPr>
              <a:t>which contribute to uncertainty are:</a:t>
            </a:r>
          </a:p>
          <a:p>
            <a:pPr>
              <a:lnSpc>
                <a:spcPct val="50000"/>
              </a:lnSpc>
              <a:spcBef>
                <a:spcPct val="50000"/>
              </a:spcBef>
              <a:spcAft>
                <a:spcPct val="50000"/>
              </a:spcAft>
            </a:pPr>
            <a:r>
              <a:rPr lang="en-US" dirty="0">
                <a:latin typeface="Agilent TT Cond" pitchFamily="34" charset="0"/>
              </a:rPr>
              <a:t>• </a:t>
            </a:r>
            <a:r>
              <a:rPr lang="en-US" dirty="0">
                <a:solidFill>
                  <a:srgbClr val="0000FF"/>
                </a:solidFill>
                <a:latin typeface="Agilent TT Cond" pitchFamily="34" charset="0"/>
              </a:rPr>
              <a:t>Input mismatch (VSWR)</a:t>
            </a:r>
          </a:p>
          <a:p>
            <a:pPr>
              <a:lnSpc>
                <a:spcPct val="50000"/>
              </a:lnSpc>
              <a:spcBef>
                <a:spcPct val="50000"/>
              </a:spcBef>
              <a:spcAft>
                <a:spcPct val="50000"/>
              </a:spcAft>
            </a:pPr>
            <a:r>
              <a:rPr lang="en-US" dirty="0">
                <a:solidFill>
                  <a:srgbClr val="0000FF"/>
                </a:solidFill>
                <a:latin typeface="Agilent TT Cond" pitchFamily="34" charset="0"/>
              </a:rPr>
              <a:t>• RF Input attenuator (Atten. </a:t>
            </a:r>
            <a:r>
              <a:rPr lang="en-US" dirty="0" smtClean="0">
                <a:solidFill>
                  <a:srgbClr val="0000FF"/>
                </a:solidFill>
                <a:latin typeface="Agilent TT Cond" pitchFamily="34" charset="0"/>
              </a:rPr>
              <a:t>switching uncertainty)</a:t>
            </a:r>
          </a:p>
          <a:p>
            <a:pPr>
              <a:lnSpc>
                <a:spcPct val="50000"/>
              </a:lnSpc>
              <a:spcBef>
                <a:spcPct val="50000"/>
              </a:spcBef>
              <a:spcAft>
                <a:spcPct val="50000"/>
              </a:spcAft>
            </a:pPr>
            <a:r>
              <a:rPr lang="en-US" dirty="0" smtClean="0">
                <a:solidFill>
                  <a:srgbClr val="0000FF"/>
                </a:solidFill>
                <a:latin typeface="Agilent TT Cond" pitchFamily="34" charset="0"/>
              </a:rPr>
              <a:t>• </a:t>
            </a:r>
            <a:r>
              <a:rPr lang="en-US" dirty="0">
                <a:solidFill>
                  <a:srgbClr val="0000FF"/>
                </a:solidFill>
                <a:latin typeface="Agilent TT Cond" pitchFamily="34" charset="0"/>
              </a:rPr>
              <a:t>Mixer and input filter (frequency response)</a:t>
            </a:r>
          </a:p>
          <a:p>
            <a:pPr>
              <a:lnSpc>
                <a:spcPct val="50000"/>
              </a:lnSpc>
              <a:spcBef>
                <a:spcPct val="50000"/>
              </a:spcBef>
              <a:spcAft>
                <a:spcPct val="50000"/>
              </a:spcAft>
            </a:pPr>
            <a:r>
              <a:rPr lang="en-US" dirty="0">
                <a:solidFill>
                  <a:srgbClr val="0000FF"/>
                </a:solidFill>
                <a:latin typeface="Agilent TT Cond" pitchFamily="34" charset="0"/>
              </a:rPr>
              <a:t>• IF gain/attenuation (reference level accuracy)</a:t>
            </a:r>
          </a:p>
          <a:p>
            <a:pPr>
              <a:lnSpc>
                <a:spcPct val="50000"/>
              </a:lnSpc>
              <a:spcBef>
                <a:spcPct val="50000"/>
              </a:spcBef>
              <a:spcAft>
                <a:spcPct val="50000"/>
              </a:spcAft>
            </a:pPr>
            <a:r>
              <a:rPr lang="en-US" dirty="0">
                <a:solidFill>
                  <a:srgbClr val="0000FF"/>
                </a:solidFill>
                <a:latin typeface="Agilent TT Cond" pitchFamily="34" charset="0"/>
              </a:rPr>
              <a:t>• RBW filters (RBW switching uncertainty)</a:t>
            </a:r>
          </a:p>
          <a:p>
            <a:pPr>
              <a:lnSpc>
                <a:spcPct val="50000"/>
              </a:lnSpc>
              <a:spcBef>
                <a:spcPct val="50000"/>
              </a:spcBef>
              <a:spcAft>
                <a:spcPct val="50000"/>
              </a:spcAft>
            </a:pPr>
            <a:r>
              <a:rPr lang="en-US" dirty="0">
                <a:solidFill>
                  <a:srgbClr val="0000FF"/>
                </a:solidFill>
                <a:latin typeface="Agilent TT Cond" pitchFamily="34" charset="0"/>
              </a:rPr>
              <a:t>• Log amp (display scale fidelity)</a:t>
            </a:r>
          </a:p>
          <a:p>
            <a:pPr>
              <a:lnSpc>
                <a:spcPct val="50000"/>
              </a:lnSpc>
              <a:spcBef>
                <a:spcPct val="50000"/>
              </a:spcBef>
              <a:spcAft>
                <a:spcPct val="50000"/>
              </a:spcAft>
              <a:buFontTx/>
              <a:buChar char="•"/>
            </a:pPr>
            <a:r>
              <a:rPr lang="en-US" dirty="0">
                <a:solidFill>
                  <a:srgbClr val="0000FF"/>
                </a:solidFill>
                <a:latin typeface="Agilent TT Cond" pitchFamily="34" charset="0"/>
              </a:rPr>
              <a:t> Reference oscillator (frequency accuracy)</a:t>
            </a:r>
          </a:p>
          <a:p>
            <a:pPr>
              <a:lnSpc>
                <a:spcPct val="50000"/>
              </a:lnSpc>
              <a:spcBef>
                <a:spcPct val="50000"/>
              </a:spcBef>
              <a:spcAft>
                <a:spcPct val="50000"/>
              </a:spcAft>
            </a:pPr>
            <a:r>
              <a:rPr lang="en-US" dirty="0">
                <a:solidFill>
                  <a:srgbClr val="0000FF"/>
                </a:solidFill>
                <a:latin typeface="Agilent TT Cond" pitchFamily="34" charset="0"/>
              </a:rPr>
              <a:t>• Calibrator (amplitude accuracy)</a:t>
            </a:r>
          </a:p>
        </p:txBody>
      </p:sp>
      <p:sp>
        <p:nvSpPr>
          <p:cNvPr id="32772" name="Freeform 4"/>
          <p:cNvSpPr>
            <a:spLocks/>
          </p:cNvSpPr>
          <p:nvPr/>
        </p:nvSpPr>
        <p:spPr bwMode="auto">
          <a:xfrm>
            <a:off x="4564062" y="1282700"/>
            <a:ext cx="96838" cy="184150"/>
          </a:xfrm>
          <a:custGeom>
            <a:avLst/>
            <a:gdLst>
              <a:gd name="T0" fmla="*/ 0 w 78"/>
              <a:gd name="T1" fmla="*/ 0 h 154"/>
              <a:gd name="T2" fmla="*/ 118683652 w 78"/>
              <a:gd name="T3" fmla="*/ 107241063 h 154"/>
              <a:gd name="T4" fmla="*/ 0 w 78"/>
              <a:gd name="T5" fmla="*/ 218772580 h 154"/>
              <a:gd name="T6" fmla="*/ 0 60000 65536"/>
              <a:gd name="T7" fmla="*/ 0 60000 65536"/>
              <a:gd name="T8" fmla="*/ 0 60000 65536"/>
              <a:gd name="T9" fmla="*/ 0 w 78"/>
              <a:gd name="T10" fmla="*/ 0 h 154"/>
              <a:gd name="T11" fmla="*/ 78 w 78"/>
              <a:gd name="T12" fmla="*/ 154 h 154"/>
            </a:gdLst>
            <a:ahLst/>
            <a:cxnLst>
              <a:cxn ang="T6">
                <a:pos x="T0" y="T1"/>
              </a:cxn>
              <a:cxn ang="T7">
                <a:pos x="T2" y="T3"/>
              </a:cxn>
              <a:cxn ang="T8">
                <a:pos x="T4" y="T5"/>
              </a:cxn>
            </a:cxnLst>
            <a:rect l="T9" t="T10" r="T11" b="T12"/>
            <a:pathLst>
              <a:path w="78" h="154">
                <a:moveTo>
                  <a:pt x="0" y="0"/>
                </a:moveTo>
                <a:lnTo>
                  <a:pt x="77" y="75"/>
                </a:lnTo>
                <a:lnTo>
                  <a:pt x="0" y="153"/>
                </a:lnTo>
              </a:path>
            </a:pathLst>
          </a:custGeom>
          <a:noFill/>
          <a:ln w="19050">
            <a:solidFill>
              <a:srgbClr val="000000"/>
            </a:solidFill>
            <a:round/>
            <a:headEnd/>
            <a:tailEnd/>
          </a:ln>
        </p:spPr>
        <p:txBody>
          <a:bodyPr lIns="0" tIns="0" rIns="0" bIns="0"/>
          <a:lstStyle/>
          <a:p>
            <a:endParaRPr lang="en-US" dirty="0"/>
          </a:p>
        </p:txBody>
      </p:sp>
      <p:sp>
        <p:nvSpPr>
          <p:cNvPr id="32773" name="Line 5"/>
          <p:cNvSpPr>
            <a:spLocks noChangeShapeType="1"/>
          </p:cNvSpPr>
          <p:nvPr/>
        </p:nvSpPr>
        <p:spPr bwMode="auto">
          <a:xfrm>
            <a:off x="4659312" y="1371600"/>
            <a:ext cx="496888" cy="0"/>
          </a:xfrm>
          <a:prstGeom prst="line">
            <a:avLst/>
          </a:prstGeom>
          <a:noFill/>
          <a:ln w="19050">
            <a:solidFill>
              <a:srgbClr val="000000"/>
            </a:solidFill>
            <a:round/>
            <a:headEnd/>
            <a:tailEnd/>
          </a:ln>
        </p:spPr>
        <p:txBody>
          <a:bodyPr lIns="0" tIns="0" rIns="0" bIns="0"/>
          <a:lstStyle/>
          <a:p>
            <a:endParaRPr lang="en-US" dirty="0"/>
          </a:p>
        </p:txBody>
      </p:sp>
      <p:sp>
        <p:nvSpPr>
          <p:cNvPr id="32774" name="Freeform 6"/>
          <p:cNvSpPr>
            <a:spLocks/>
          </p:cNvSpPr>
          <p:nvPr/>
        </p:nvSpPr>
        <p:spPr bwMode="auto">
          <a:xfrm>
            <a:off x="5138737" y="1357312"/>
            <a:ext cx="69850" cy="31750"/>
          </a:xfrm>
          <a:custGeom>
            <a:avLst/>
            <a:gdLst>
              <a:gd name="T0" fmla="*/ 85570008 w 56"/>
              <a:gd name="T1" fmla="*/ 16593491 h 27"/>
              <a:gd name="T2" fmla="*/ 0 w 56"/>
              <a:gd name="T3" fmla="*/ 0 h 27"/>
              <a:gd name="T4" fmla="*/ 21781978 w 56"/>
              <a:gd name="T5" fmla="*/ 16593491 h 27"/>
              <a:gd name="T6" fmla="*/ 0 w 56"/>
              <a:gd name="T7" fmla="*/ 35952758 h 27"/>
              <a:gd name="T8" fmla="*/ 85570008 w 56"/>
              <a:gd name="T9" fmla="*/ 16593491 h 27"/>
              <a:gd name="T10" fmla="*/ 85570008 w 56"/>
              <a:gd name="T11" fmla="*/ 16593491 h 27"/>
              <a:gd name="T12" fmla="*/ 0 60000 65536"/>
              <a:gd name="T13" fmla="*/ 0 60000 65536"/>
              <a:gd name="T14" fmla="*/ 0 60000 65536"/>
              <a:gd name="T15" fmla="*/ 0 60000 65536"/>
              <a:gd name="T16" fmla="*/ 0 60000 65536"/>
              <a:gd name="T17" fmla="*/ 0 60000 65536"/>
              <a:gd name="T18" fmla="*/ 0 w 56"/>
              <a:gd name="T19" fmla="*/ 0 h 27"/>
              <a:gd name="T20" fmla="*/ 56 w 56"/>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56" h="27">
                <a:moveTo>
                  <a:pt x="55" y="12"/>
                </a:moveTo>
                <a:lnTo>
                  <a:pt x="0" y="0"/>
                </a:lnTo>
                <a:lnTo>
                  <a:pt x="14" y="12"/>
                </a:lnTo>
                <a:lnTo>
                  <a:pt x="0" y="26"/>
                </a:lnTo>
                <a:lnTo>
                  <a:pt x="55"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2" name="Group 7"/>
          <p:cNvGrpSpPr>
            <a:grpSpLocks/>
          </p:cNvGrpSpPr>
          <p:nvPr/>
        </p:nvGrpSpPr>
        <p:grpSpPr bwMode="auto">
          <a:xfrm>
            <a:off x="5781675" y="1919287"/>
            <a:ext cx="333375" cy="323850"/>
            <a:chOff x="3006" y="1683"/>
            <a:chExt cx="269" cy="268"/>
          </a:xfrm>
        </p:grpSpPr>
        <p:sp>
          <p:nvSpPr>
            <p:cNvPr id="32841" name="Freeform 8"/>
            <p:cNvSpPr>
              <a:spLocks/>
            </p:cNvSpPr>
            <p:nvPr/>
          </p:nvSpPr>
          <p:spPr bwMode="auto">
            <a:xfrm>
              <a:off x="3006" y="1683"/>
              <a:ext cx="269" cy="268"/>
            </a:xfrm>
            <a:custGeom>
              <a:avLst/>
              <a:gdLst>
                <a:gd name="T0" fmla="*/ 268 w 269"/>
                <a:gd name="T1" fmla="*/ 123 h 268"/>
                <a:gd name="T2" fmla="*/ 264 w 269"/>
                <a:gd name="T3" fmla="*/ 103 h 268"/>
                <a:gd name="T4" fmla="*/ 259 w 269"/>
                <a:gd name="T5" fmla="*/ 83 h 268"/>
                <a:gd name="T6" fmla="*/ 250 w 269"/>
                <a:gd name="T7" fmla="*/ 66 h 268"/>
                <a:gd name="T8" fmla="*/ 237 w 269"/>
                <a:gd name="T9" fmla="*/ 49 h 268"/>
                <a:gd name="T10" fmla="*/ 225 w 269"/>
                <a:gd name="T11" fmla="*/ 35 h 268"/>
                <a:gd name="T12" fmla="*/ 209 w 269"/>
                <a:gd name="T13" fmla="*/ 22 h 268"/>
                <a:gd name="T14" fmla="*/ 192 w 269"/>
                <a:gd name="T15" fmla="*/ 13 h 268"/>
                <a:gd name="T16" fmla="*/ 174 w 269"/>
                <a:gd name="T17" fmla="*/ 5 h 268"/>
                <a:gd name="T18" fmla="*/ 154 w 269"/>
                <a:gd name="T19" fmla="*/ 1 h 268"/>
                <a:gd name="T20" fmla="*/ 134 w 269"/>
                <a:gd name="T21" fmla="*/ 0 h 268"/>
                <a:gd name="T22" fmla="*/ 114 w 269"/>
                <a:gd name="T23" fmla="*/ 1 h 268"/>
                <a:gd name="T24" fmla="*/ 94 w 269"/>
                <a:gd name="T25" fmla="*/ 5 h 268"/>
                <a:gd name="T26" fmla="*/ 76 w 269"/>
                <a:gd name="T27" fmla="*/ 13 h 268"/>
                <a:gd name="T28" fmla="*/ 59 w 269"/>
                <a:gd name="T29" fmla="*/ 22 h 268"/>
                <a:gd name="T30" fmla="*/ 43 w 269"/>
                <a:gd name="T31" fmla="*/ 35 h 268"/>
                <a:gd name="T32" fmla="*/ 30 w 269"/>
                <a:gd name="T33" fmla="*/ 49 h 268"/>
                <a:gd name="T34" fmla="*/ 17 w 269"/>
                <a:gd name="T35" fmla="*/ 66 h 268"/>
                <a:gd name="T36" fmla="*/ 10 w 269"/>
                <a:gd name="T37" fmla="*/ 83 h 268"/>
                <a:gd name="T38" fmla="*/ 3 w 269"/>
                <a:gd name="T39" fmla="*/ 103 h 268"/>
                <a:gd name="T40" fmla="*/ 1 w 269"/>
                <a:gd name="T41" fmla="*/ 123 h 268"/>
                <a:gd name="T42" fmla="*/ 1 w 269"/>
                <a:gd name="T43" fmla="*/ 143 h 268"/>
                <a:gd name="T44" fmla="*/ 3 w 269"/>
                <a:gd name="T45" fmla="*/ 163 h 268"/>
                <a:gd name="T46" fmla="*/ 10 w 269"/>
                <a:gd name="T47" fmla="*/ 182 h 268"/>
                <a:gd name="T48" fmla="*/ 17 w 269"/>
                <a:gd name="T49" fmla="*/ 200 h 268"/>
                <a:gd name="T50" fmla="*/ 30 w 269"/>
                <a:gd name="T51" fmla="*/ 217 h 268"/>
                <a:gd name="T52" fmla="*/ 43 w 269"/>
                <a:gd name="T53" fmla="*/ 231 h 268"/>
                <a:gd name="T54" fmla="*/ 59 w 269"/>
                <a:gd name="T55" fmla="*/ 244 h 268"/>
                <a:gd name="T56" fmla="*/ 76 w 269"/>
                <a:gd name="T57" fmla="*/ 253 h 268"/>
                <a:gd name="T58" fmla="*/ 94 w 269"/>
                <a:gd name="T59" fmla="*/ 260 h 268"/>
                <a:gd name="T60" fmla="*/ 114 w 269"/>
                <a:gd name="T61" fmla="*/ 265 h 268"/>
                <a:gd name="T62" fmla="*/ 134 w 269"/>
                <a:gd name="T63" fmla="*/ 267 h 268"/>
                <a:gd name="T64" fmla="*/ 154 w 269"/>
                <a:gd name="T65" fmla="*/ 265 h 268"/>
                <a:gd name="T66" fmla="*/ 174 w 269"/>
                <a:gd name="T67" fmla="*/ 260 h 268"/>
                <a:gd name="T68" fmla="*/ 192 w 269"/>
                <a:gd name="T69" fmla="*/ 253 h 268"/>
                <a:gd name="T70" fmla="*/ 209 w 269"/>
                <a:gd name="T71" fmla="*/ 244 h 268"/>
                <a:gd name="T72" fmla="*/ 225 w 269"/>
                <a:gd name="T73" fmla="*/ 231 h 268"/>
                <a:gd name="T74" fmla="*/ 237 w 269"/>
                <a:gd name="T75" fmla="*/ 217 h 268"/>
                <a:gd name="T76" fmla="*/ 250 w 269"/>
                <a:gd name="T77" fmla="*/ 200 h 268"/>
                <a:gd name="T78" fmla="*/ 259 w 269"/>
                <a:gd name="T79" fmla="*/ 182 h 268"/>
                <a:gd name="T80" fmla="*/ 264 w 269"/>
                <a:gd name="T81" fmla="*/ 163 h 268"/>
                <a:gd name="T82" fmla="*/ 268 w 269"/>
                <a:gd name="T83" fmla="*/ 143 h 2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68"/>
                <a:gd name="T128" fmla="*/ 269 w 269"/>
                <a:gd name="T129" fmla="*/ 268 h 2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68">
                  <a:moveTo>
                    <a:pt x="268" y="133"/>
                  </a:moveTo>
                  <a:lnTo>
                    <a:pt x="268" y="123"/>
                  </a:lnTo>
                  <a:lnTo>
                    <a:pt x="267" y="113"/>
                  </a:lnTo>
                  <a:lnTo>
                    <a:pt x="264" y="103"/>
                  </a:lnTo>
                  <a:lnTo>
                    <a:pt x="262" y="92"/>
                  </a:lnTo>
                  <a:lnTo>
                    <a:pt x="259" y="83"/>
                  </a:lnTo>
                  <a:lnTo>
                    <a:pt x="255" y="75"/>
                  </a:lnTo>
                  <a:lnTo>
                    <a:pt x="250" y="66"/>
                  </a:lnTo>
                  <a:lnTo>
                    <a:pt x="244" y="57"/>
                  </a:lnTo>
                  <a:lnTo>
                    <a:pt x="237" y="49"/>
                  </a:lnTo>
                  <a:lnTo>
                    <a:pt x="232" y="42"/>
                  </a:lnTo>
                  <a:lnTo>
                    <a:pt x="225" y="35"/>
                  </a:lnTo>
                  <a:lnTo>
                    <a:pt x="217" y="28"/>
                  </a:lnTo>
                  <a:lnTo>
                    <a:pt x="209" y="22"/>
                  </a:lnTo>
                  <a:lnTo>
                    <a:pt x="201" y="17"/>
                  </a:lnTo>
                  <a:lnTo>
                    <a:pt x="192" y="13"/>
                  </a:lnTo>
                  <a:lnTo>
                    <a:pt x="183" y="8"/>
                  </a:lnTo>
                  <a:lnTo>
                    <a:pt x="174" y="5"/>
                  </a:lnTo>
                  <a:lnTo>
                    <a:pt x="164" y="2"/>
                  </a:lnTo>
                  <a:lnTo>
                    <a:pt x="154" y="1"/>
                  </a:lnTo>
                  <a:lnTo>
                    <a:pt x="142" y="0"/>
                  </a:lnTo>
                  <a:lnTo>
                    <a:pt x="134" y="0"/>
                  </a:lnTo>
                  <a:lnTo>
                    <a:pt x="124" y="0"/>
                  </a:lnTo>
                  <a:lnTo>
                    <a:pt x="114" y="1"/>
                  </a:lnTo>
                  <a:lnTo>
                    <a:pt x="104" y="2"/>
                  </a:lnTo>
                  <a:lnTo>
                    <a:pt x="94" y="5"/>
                  </a:lnTo>
                  <a:lnTo>
                    <a:pt x="85" y="8"/>
                  </a:lnTo>
                  <a:lnTo>
                    <a:pt x="76" y="13"/>
                  </a:lnTo>
                  <a:lnTo>
                    <a:pt x="67" y="17"/>
                  </a:lnTo>
                  <a:lnTo>
                    <a:pt x="59" y="22"/>
                  </a:lnTo>
                  <a:lnTo>
                    <a:pt x="52" y="28"/>
                  </a:lnTo>
                  <a:lnTo>
                    <a:pt x="43" y="35"/>
                  </a:lnTo>
                  <a:lnTo>
                    <a:pt x="36" y="42"/>
                  </a:lnTo>
                  <a:lnTo>
                    <a:pt x="30" y="49"/>
                  </a:lnTo>
                  <a:lnTo>
                    <a:pt x="24" y="57"/>
                  </a:lnTo>
                  <a:lnTo>
                    <a:pt x="17" y="66"/>
                  </a:lnTo>
                  <a:lnTo>
                    <a:pt x="12" y="75"/>
                  </a:lnTo>
                  <a:lnTo>
                    <a:pt x="10" y="83"/>
                  </a:lnTo>
                  <a:lnTo>
                    <a:pt x="6" y="92"/>
                  </a:lnTo>
                  <a:lnTo>
                    <a:pt x="3" y="103"/>
                  </a:lnTo>
                  <a:lnTo>
                    <a:pt x="1" y="113"/>
                  </a:lnTo>
                  <a:lnTo>
                    <a:pt x="1" y="123"/>
                  </a:lnTo>
                  <a:lnTo>
                    <a:pt x="0" y="133"/>
                  </a:lnTo>
                  <a:lnTo>
                    <a:pt x="1" y="143"/>
                  </a:lnTo>
                  <a:lnTo>
                    <a:pt x="1" y="153"/>
                  </a:lnTo>
                  <a:lnTo>
                    <a:pt x="3" y="163"/>
                  </a:lnTo>
                  <a:lnTo>
                    <a:pt x="6" y="173"/>
                  </a:lnTo>
                  <a:lnTo>
                    <a:pt x="10" y="182"/>
                  </a:lnTo>
                  <a:lnTo>
                    <a:pt x="12" y="191"/>
                  </a:lnTo>
                  <a:lnTo>
                    <a:pt x="17" y="200"/>
                  </a:lnTo>
                  <a:lnTo>
                    <a:pt x="24" y="209"/>
                  </a:lnTo>
                  <a:lnTo>
                    <a:pt x="30" y="217"/>
                  </a:lnTo>
                  <a:lnTo>
                    <a:pt x="36" y="225"/>
                  </a:lnTo>
                  <a:lnTo>
                    <a:pt x="43" y="231"/>
                  </a:lnTo>
                  <a:lnTo>
                    <a:pt x="52" y="237"/>
                  </a:lnTo>
                  <a:lnTo>
                    <a:pt x="59" y="244"/>
                  </a:lnTo>
                  <a:lnTo>
                    <a:pt x="67" y="249"/>
                  </a:lnTo>
                  <a:lnTo>
                    <a:pt x="76" y="253"/>
                  </a:lnTo>
                  <a:lnTo>
                    <a:pt x="85" y="257"/>
                  </a:lnTo>
                  <a:lnTo>
                    <a:pt x="94" y="260"/>
                  </a:lnTo>
                  <a:lnTo>
                    <a:pt x="104" y="264"/>
                  </a:lnTo>
                  <a:lnTo>
                    <a:pt x="114" y="265"/>
                  </a:lnTo>
                  <a:lnTo>
                    <a:pt x="124" y="266"/>
                  </a:lnTo>
                  <a:lnTo>
                    <a:pt x="134" y="267"/>
                  </a:lnTo>
                  <a:lnTo>
                    <a:pt x="142" y="266"/>
                  </a:lnTo>
                  <a:lnTo>
                    <a:pt x="154" y="265"/>
                  </a:lnTo>
                  <a:lnTo>
                    <a:pt x="164" y="264"/>
                  </a:lnTo>
                  <a:lnTo>
                    <a:pt x="174" y="260"/>
                  </a:lnTo>
                  <a:lnTo>
                    <a:pt x="183" y="257"/>
                  </a:lnTo>
                  <a:lnTo>
                    <a:pt x="192" y="253"/>
                  </a:lnTo>
                  <a:lnTo>
                    <a:pt x="201" y="249"/>
                  </a:lnTo>
                  <a:lnTo>
                    <a:pt x="209" y="244"/>
                  </a:lnTo>
                  <a:lnTo>
                    <a:pt x="217" y="237"/>
                  </a:lnTo>
                  <a:lnTo>
                    <a:pt x="225" y="231"/>
                  </a:lnTo>
                  <a:lnTo>
                    <a:pt x="232" y="225"/>
                  </a:lnTo>
                  <a:lnTo>
                    <a:pt x="237" y="217"/>
                  </a:lnTo>
                  <a:lnTo>
                    <a:pt x="244" y="209"/>
                  </a:lnTo>
                  <a:lnTo>
                    <a:pt x="250" y="200"/>
                  </a:lnTo>
                  <a:lnTo>
                    <a:pt x="255" y="191"/>
                  </a:lnTo>
                  <a:lnTo>
                    <a:pt x="259" y="182"/>
                  </a:lnTo>
                  <a:lnTo>
                    <a:pt x="262" y="173"/>
                  </a:lnTo>
                  <a:lnTo>
                    <a:pt x="264" y="163"/>
                  </a:lnTo>
                  <a:lnTo>
                    <a:pt x="267" y="153"/>
                  </a:lnTo>
                  <a:lnTo>
                    <a:pt x="268" y="143"/>
                  </a:lnTo>
                  <a:lnTo>
                    <a:pt x="268" y="133"/>
                  </a:lnTo>
                </a:path>
              </a:pathLst>
            </a:custGeom>
            <a:noFill/>
            <a:ln w="19050">
              <a:solidFill>
                <a:srgbClr val="000000"/>
              </a:solidFill>
              <a:round/>
              <a:headEnd/>
              <a:tailEnd/>
            </a:ln>
          </p:spPr>
          <p:txBody>
            <a:bodyPr lIns="0" tIns="0" rIns="0" bIns="0"/>
            <a:lstStyle/>
            <a:p>
              <a:endParaRPr lang="en-US" dirty="0"/>
            </a:p>
          </p:txBody>
        </p:sp>
        <p:sp>
          <p:nvSpPr>
            <p:cNvPr id="32842" name="Freeform 9"/>
            <p:cNvSpPr>
              <a:spLocks/>
            </p:cNvSpPr>
            <p:nvPr/>
          </p:nvSpPr>
          <p:spPr bwMode="auto">
            <a:xfrm>
              <a:off x="3044" y="1743"/>
              <a:ext cx="93" cy="47"/>
            </a:xfrm>
            <a:custGeom>
              <a:avLst/>
              <a:gdLst>
                <a:gd name="T0" fmla="*/ 0 w 93"/>
                <a:gd name="T1" fmla="*/ 46 h 47"/>
                <a:gd name="T2" fmla="*/ 0 w 93"/>
                <a:gd name="T3" fmla="*/ 46 h 47"/>
                <a:gd name="T4" fmla="*/ 0 w 93"/>
                <a:gd name="T5" fmla="*/ 43 h 47"/>
                <a:gd name="T6" fmla="*/ 0 w 93"/>
                <a:gd name="T7" fmla="*/ 40 h 47"/>
                <a:gd name="T8" fmla="*/ 1 w 93"/>
                <a:gd name="T9" fmla="*/ 37 h 47"/>
                <a:gd name="T10" fmla="*/ 1 w 93"/>
                <a:gd name="T11" fmla="*/ 35 h 47"/>
                <a:gd name="T12" fmla="*/ 3 w 93"/>
                <a:gd name="T13" fmla="*/ 31 h 47"/>
                <a:gd name="T14" fmla="*/ 4 w 93"/>
                <a:gd name="T15" fmla="*/ 29 h 47"/>
                <a:gd name="T16" fmla="*/ 5 w 93"/>
                <a:gd name="T17" fmla="*/ 26 h 47"/>
                <a:gd name="T18" fmla="*/ 6 w 93"/>
                <a:gd name="T19" fmla="*/ 23 h 47"/>
                <a:gd name="T20" fmla="*/ 7 w 93"/>
                <a:gd name="T21" fmla="*/ 21 h 47"/>
                <a:gd name="T22" fmla="*/ 9 w 93"/>
                <a:gd name="T23" fmla="*/ 19 h 47"/>
                <a:gd name="T24" fmla="*/ 11 w 93"/>
                <a:gd name="T25" fmla="*/ 17 h 47"/>
                <a:gd name="T26" fmla="*/ 14 w 93"/>
                <a:gd name="T27" fmla="*/ 15 h 47"/>
                <a:gd name="T28" fmla="*/ 15 w 93"/>
                <a:gd name="T29" fmla="*/ 13 h 47"/>
                <a:gd name="T30" fmla="*/ 16 w 93"/>
                <a:gd name="T31" fmla="*/ 10 h 47"/>
                <a:gd name="T32" fmla="*/ 20 w 93"/>
                <a:gd name="T33" fmla="*/ 10 h 47"/>
                <a:gd name="T34" fmla="*/ 22 w 93"/>
                <a:gd name="T35" fmla="*/ 7 h 47"/>
                <a:gd name="T36" fmla="*/ 25 w 93"/>
                <a:gd name="T37" fmla="*/ 6 h 47"/>
                <a:gd name="T38" fmla="*/ 27 w 93"/>
                <a:gd name="T39" fmla="*/ 5 h 47"/>
                <a:gd name="T40" fmla="*/ 30 w 93"/>
                <a:gd name="T41" fmla="*/ 3 h 47"/>
                <a:gd name="T42" fmla="*/ 32 w 93"/>
                <a:gd name="T43" fmla="*/ 2 h 47"/>
                <a:gd name="T44" fmla="*/ 34 w 93"/>
                <a:gd name="T45" fmla="*/ 2 h 47"/>
                <a:gd name="T46" fmla="*/ 38 w 93"/>
                <a:gd name="T47" fmla="*/ 0 h 47"/>
                <a:gd name="T48" fmla="*/ 40 w 93"/>
                <a:gd name="T49" fmla="*/ 0 h 47"/>
                <a:gd name="T50" fmla="*/ 43 w 93"/>
                <a:gd name="T51" fmla="*/ 0 h 47"/>
                <a:gd name="T52" fmla="*/ 45 w 93"/>
                <a:gd name="T53" fmla="*/ 0 h 47"/>
                <a:gd name="T54" fmla="*/ 49 w 93"/>
                <a:gd name="T55" fmla="*/ 0 h 47"/>
                <a:gd name="T56" fmla="*/ 52 w 93"/>
                <a:gd name="T57" fmla="*/ 0 h 47"/>
                <a:gd name="T58" fmla="*/ 54 w 93"/>
                <a:gd name="T59" fmla="*/ 0 h 47"/>
                <a:gd name="T60" fmla="*/ 58 w 93"/>
                <a:gd name="T61" fmla="*/ 2 h 47"/>
                <a:gd name="T62" fmla="*/ 61 w 93"/>
                <a:gd name="T63" fmla="*/ 2 h 47"/>
                <a:gd name="T64" fmla="*/ 63 w 93"/>
                <a:gd name="T65" fmla="*/ 3 h 47"/>
                <a:gd name="T66" fmla="*/ 66 w 93"/>
                <a:gd name="T67" fmla="*/ 5 h 47"/>
                <a:gd name="T68" fmla="*/ 68 w 93"/>
                <a:gd name="T69" fmla="*/ 6 h 47"/>
                <a:gd name="T70" fmla="*/ 71 w 93"/>
                <a:gd name="T71" fmla="*/ 7 h 47"/>
                <a:gd name="T72" fmla="*/ 73 w 93"/>
                <a:gd name="T73" fmla="*/ 10 h 47"/>
                <a:gd name="T74" fmla="*/ 76 w 93"/>
                <a:gd name="T75" fmla="*/ 10 h 47"/>
                <a:gd name="T76" fmla="*/ 77 w 93"/>
                <a:gd name="T77" fmla="*/ 13 h 47"/>
                <a:gd name="T78" fmla="*/ 80 w 93"/>
                <a:gd name="T79" fmla="*/ 15 h 47"/>
                <a:gd name="T80" fmla="*/ 82 w 93"/>
                <a:gd name="T81" fmla="*/ 17 h 47"/>
                <a:gd name="T82" fmla="*/ 84 w 93"/>
                <a:gd name="T83" fmla="*/ 19 h 47"/>
                <a:gd name="T84" fmla="*/ 85 w 93"/>
                <a:gd name="T85" fmla="*/ 21 h 47"/>
                <a:gd name="T86" fmla="*/ 87 w 93"/>
                <a:gd name="T87" fmla="*/ 23 h 47"/>
                <a:gd name="T88" fmla="*/ 88 w 93"/>
                <a:gd name="T89" fmla="*/ 26 h 47"/>
                <a:gd name="T90" fmla="*/ 88 w 93"/>
                <a:gd name="T91" fmla="*/ 29 h 47"/>
                <a:gd name="T92" fmla="*/ 91 w 93"/>
                <a:gd name="T93" fmla="*/ 31 h 47"/>
                <a:gd name="T94" fmla="*/ 91 w 93"/>
                <a:gd name="T95" fmla="*/ 35 h 47"/>
                <a:gd name="T96" fmla="*/ 92 w 93"/>
                <a:gd name="T97" fmla="*/ 37 h 47"/>
                <a:gd name="T98" fmla="*/ 92 w 93"/>
                <a:gd name="T99" fmla="*/ 40 h 47"/>
                <a:gd name="T100" fmla="*/ 92 w 93"/>
                <a:gd name="T101" fmla="*/ 43 h 47"/>
                <a:gd name="T102" fmla="*/ 92 w 93"/>
                <a:gd name="T103" fmla="*/ 46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7"/>
                <a:gd name="T158" fmla="*/ 93 w 93"/>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7">
                  <a:moveTo>
                    <a:pt x="0" y="46"/>
                  </a:moveTo>
                  <a:lnTo>
                    <a:pt x="0" y="46"/>
                  </a:lnTo>
                  <a:lnTo>
                    <a:pt x="0" y="43"/>
                  </a:lnTo>
                  <a:lnTo>
                    <a:pt x="0" y="40"/>
                  </a:lnTo>
                  <a:lnTo>
                    <a:pt x="1" y="37"/>
                  </a:lnTo>
                  <a:lnTo>
                    <a:pt x="1" y="35"/>
                  </a:lnTo>
                  <a:lnTo>
                    <a:pt x="3" y="31"/>
                  </a:lnTo>
                  <a:lnTo>
                    <a:pt x="4" y="29"/>
                  </a:lnTo>
                  <a:lnTo>
                    <a:pt x="5" y="26"/>
                  </a:lnTo>
                  <a:lnTo>
                    <a:pt x="6" y="23"/>
                  </a:lnTo>
                  <a:lnTo>
                    <a:pt x="7" y="21"/>
                  </a:lnTo>
                  <a:lnTo>
                    <a:pt x="9" y="19"/>
                  </a:lnTo>
                  <a:lnTo>
                    <a:pt x="11" y="17"/>
                  </a:lnTo>
                  <a:lnTo>
                    <a:pt x="14" y="15"/>
                  </a:lnTo>
                  <a:lnTo>
                    <a:pt x="15" y="13"/>
                  </a:lnTo>
                  <a:lnTo>
                    <a:pt x="16" y="10"/>
                  </a:lnTo>
                  <a:lnTo>
                    <a:pt x="20" y="10"/>
                  </a:lnTo>
                  <a:lnTo>
                    <a:pt x="22" y="7"/>
                  </a:lnTo>
                  <a:lnTo>
                    <a:pt x="25" y="6"/>
                  </a:lnTo>
                  <a:lnTo>
                    <a:pt x="27" y="5"/>
                  </a:lnTo>
                  <a:lnTo>
                    <a:pt x="30" y="3"/>
                  </a:lnTo>
                  <a:lnTo>
                    <a:pt x="32" y="2"/>
                  </a:lnTo>
                  <a:lnTo>
                    <a:pt x="34" y="2"/>
                  </a:lnTo>
                  <a:lnTo>
                    <a:pt x="38" y="0"/>
                  </a:lnTo>
                  <a:lnTo>
                    <a:pt x="40" y="0"/>
                  </a:lnTo>
                  <a:lnTo>
                    <a:pt x="43" y="0"/>
                  </a:lnTo>
                  <a:lnTo>
                    <a:pt x="45" y="0"/>
                  </a:lnTo>
                  <a:lnTo>
                    <a:pt x="49" y="0"/>
                  </a:lnTo>
                  <a:lnTo>
                    <a:pt x="52" y="0"/>
                  </a:lnTo>
                  <a:lnTo>
                    <a:pt x="54" y="0"/>
                  </a:lnTo>
                  <a:lnTo>
                    <a:pt x="58" y="2"/>
                  </a:lnTo>
                  <a:lnTo>
                    <a:pt x="61" y="2"/>
                  </a:lnTo>
                  <a:lnTo>
                    <a:pt x="63" y="3"/>
                  </a:lnTo>
                  <a:lnTo>
                    <a:pt x="66" y="5"/>
                  </a:lnTo>
                  <a:lnTo>
                    <a:pt x="68" y="6"/>
                  </a:lnTo>
                  <a:lnTo>
                    <a:pt x="71" y="7"/>
                  </a:lnTo>
                  <a:lnTo>
                    <a:pt x="73" y="10"/>
                  </a:lnTo>
                  <a:lnTo>
                    <a:pt x="76" y="10"/>
                  </a:lnTo>
                  <a:lnTo>
                    <a:pt x="77" y="13"/>
                  </a:lnTo>
                  <a:lnTo>
                    <a:pt x="80" y="15"/>
                  </a:lnTo>
                  <a:lnTo>
                    <a:pt x="82" y="17"/>
                  </a:lnTo>
                  <a:lnTo>
                    <a:pt x="84" y="19"/>
                  </a:lnTo>
                  <a:lnTo>
                    <a:pt x="85" y="21"/>
                  </a:lnTo>
                  <a:lnTo>
                    <a:pt x="87" y="23"/>
                  </a:lnTo>
                  <a:lnTo>
                    <a:pt x="88" y="26"/>
                  </a:lnTo>
                  <a:lnTo>
                    <a:pt x="88" y="29"/>
                  </a:lnTo>
                  <a:lnTo>
                    <a:pt x="91" y="31"/>
                  </a:lnTo>
                  <a:lnTo>
                    <a:pt x="91" y="35"/>
                  </a:lnTo>
                  <a:lnTo>
                    <a:pt x="92" y="37"/>
                  </a:lnTo>
                  <a:lnTo>
                    <a:pt x="92" y="40"/>
                  </a:lnTo>
                  <a:lnTo>
                    <a:pt x="92" y="43"/>
                  </a:lnTo>
                  <a:lnTo>
                    <a:pt x="92" y="46"/>
                  </a:lnTo>
                </a:path>
              </a:pathLst>
            </a:custGeom>
            <a:noFill/>
            <a:ln w="19050">
              <a:solidFill>
                <a:srgbClr val="000000"/>
              </a:solidFill>
              <a:round/>
              <a:headEnd/>
              <a:tailEnd/>
            </a:ln>
          </p:spPr>
          <p:txBody>
            <a:bodyPr lIns="0" tIns="0" rIns="0" bIns="0"/>
            <a:lstStyle/>
            <a:p>
              <a:endParaRPr lang="en-US" dirty="0"/>
            </a:p>
          </p:txBody>
        </p:sp>
        <p:sp>
          <p:nvSpPr>
            <p:cNvPr id="32843" name="Freeform 10"/>
            <p:cNvSpPr>
              <a:spLocks/>
            </p:cNvSpPr>
            <p:nvPr/>
          </p:nvSpPr>
          <p:spPr bwMode="auto">
            <a:xfrm>
              <a:off x="3136" y="1789"/>
              <a:ext cx="93" cy="47"/>
            </a:xfrm>
            <a:custGeom>
              <a:avLst/>
              <a:gdLst>
                <a:gd name="T0" fmla="*/ 0 w 93"/>
                <a:gd name="T1" fmla="*/ 0 h 47"/>
                <a:gd name="T2" fmla="*/ 0 w 93"/>
                <a:gd name="T3" fmla="*/ 0 h 47"/>
                <a:gd name="T4" fmla="*/ 0 w 93"/>
                <a:gd name="T5" fmla="*/ 4 h 47"/>
                <a:gd name="T6" fmla="*/ 0 w 93"/>
                <a:gd name="T7" fmla="*/ 6 h 47"/>
                <a:gd name="T8" fmla="*/ 1 w 93"/>
                <a:gd name="T9" fmla="*/ 9 h 47"/>
                <a:gd name="T10" fmla="*/ 2 w 93"/>
                <a:gd name="T11" fmla="*/ 12 h 47"/>
                <a:gd name="T12" fmla="*/ 2 w 93"/>
                <a:gd name="T13" fmla="*/ 15 h 47"/>
                <a:gd name="T14" fmla="*/ 4 w 93"/>
                <a:gd name="T15" fmla="*/ 17 h 47"/>
                <a:gd name="T16" fmla="*/ 4 w 93"/>
                <a:gd name="T17" fmla="*/ 20 h 47"/>
                <a:gd name="T18" fmla="*/ 6 w 93"/>
                <a:gd name="T19" fmla="*/ 23 h 47"/>
                <a:gd name="T20" fmla="*/ 7 w 93"/>
                <a:gd name="T21" fmla="*/ 25 h 47"/>
                <a:gd name="T22" fmla="*/ 9 w 93"/>
                <a:gd name="T23" fmla="*/ 27 h 47"/>
                <a:gd name="T24" fmla="*/ 11 w 93"/>
                <a:gd name="T25" fmla="*/ 29 h 47"/>
                <a:gd name="T26" fmla="*/ 12 w 93"/>
                <a:gd name="T27" fmla="*/ 32 h 47"/>
                <a:gd name="T28" fmla="*/ 16 w 93"/>
                <a:gd name="T29" fmla="*/ 33 h 47"/>
                <a:gd name="T30" fmla="*/ 17 w 93"/>
                <a:gd name="T31" fmla="*/ 35 h 47"/>
                <a:gd name="T32" fmla="*/ 18 w 93"/>
                <a:gd name="T33" fmla="*/ 37 h 47"/>
                <a:gd name="T34" fmla="*/ 21 w 93"/>
                <a:gd name="T35" fmla="*/ 39 h 47"/>
                <a:gd name="T36" fmla="*/ 24 w 93"/>
                <a:gd name="T37" fmla="*/ 40 h 47"/>
                <a:gd name="T38" fmla="*/ 27 w 93"/>
                <a:gd name="T39" fmla="*/ 42 h 47"/>
                <a:gd name="T40" fmla="*/ 29 w 93"/>
                <a:gd name="T41" fmla="*/ 43 h 47"/>
                <a:gd name="T42" fmla="*/ 31 w 93"/>
                <a:gd name="T43" fmla="*/ 43 h 47"/>
                <a:gd name="T44" fmla="*/ 34 w 93"/>
                <a:gd name="T45" fmla="*/ 45 h 47"/>
                <a:gd name="T46" fmla="*/ 38 w 93"/>
                <a:gd name="T47" fmla="*/ 45 h 47"/>
                <a:gd name="T48" fmla="*/ 40 w 93"/>
                <a:gd name="T49" fmla="*/ 46 h 47"/>
                <a:gd name="T50" fmla="*/ 44 w 93"/>
                <a:gd name="T51" fmla="*/ 46 h 47"/>
                <a:gd name="T52" fmla="*/ 46 w 93"/>
                <a:gd name="T53" fmla="*/ 46 h 47"/>
                <a:gd name="T54" fmla="*/ 49 w 93"/>
                <a:gd name="T55" fmla="*/ 46 h 47"/>
                <a:gd name="T56" fmla="*/ 51 w 93"/>
                <a:gd name="T57" fmla="*/ 46 h 47"/>
                <a:gd name="T58" fmla="*/ 54 w 93"/>
                <a:gd name="T59" fmla="*/ 45 h 47"/>
                <a:gd name="T60" fmla="*/ 59 w 93"/>
                <a:gd name="T61" fmla="*/ 45 h 47"/>
                <a:gd name="T62" fmla="*/ 60 w 93"/>
                <a:gd name="T63" fmla="*/ 43 h 47"/>
                <a:gd name="T64" fmla="*/ 64 w 93"/>
                <a:gd name="T65" fmla="*/ 43 h 47"/>
                <a:gd name="T66" fmla="*/ 65 w 93"/>
                <a:gd name="T67" fmla="*/ 42 h 47"/>
                <a:gd name="T68" fmla="*/ 68 w 93"/>
                <a:gd name="T69" fmla="*/ 40 h 47"/>
                <a:gd name="T70" fmla="*/ 71 w 93"/>
                <a:gd name="T71" fmla="*/ 39 h 47"/>
                <a:gd name="T72" fmla="*/ 72 w 93"/>
                <a:gd name="T73" fmla="*/ 37 h 47"/>
                <a:gd name="T74" fmla="*/ 76 w 93"/>
                <a:gd name="T75" fmla="*/ 35 h 47"/>
                <a:gd name="T76" fmla="*/ 78 w 93"/>
                <a:gd name="T77" fmla="*/ 33 h 47"/>
                <a:gd name="T78" fmla="*/ 79 w 93"/>
                <a:gd name="T79" fmla="*/ 32 h 47"/>
                <a:gd name="T80" fmla="*/ 81 w 93"/>
                <a:gd name="T81" fmla="*/ 29 h 47"/>
                <a:gd name="T82" fmla="*/ 83 w 93"/>
                <a:gd name="T83" fmla="*/ 27 h 47"/>
                <a:gd name="T84" fmla="*/ 84 w 93"/>
                <a:gd name="T85" fmla="*/ 25 h 47"/>
                <a:gd name="T86" fmla="*/ 86 w 93"/>
                <a:gd name="T87" fmla="*/ 23 h 47"/>
                <a:gd name="T88" fmla="*/ 87 w 93"/>
                <a:gd name="T89" fmla="*/ 20 h 47"/>
                <a:gd name="T90" fmla="*/ 88 w 93"/>
                <a:gd name="T91" fmla="*/ 17 h 47"/>
                <a:gd name="T92" fmla="*/ 90 w 93"/>
                <a:gd name="T93" fmla="*/ 15 h 47"/>
                <a:gd name="T94" fmla="*/ 90 w 93"/>
                <a:gd name="T95" fmla="*/ 12 h 47"/>
                <a:gd name="T96" fmla="*/ 91 w 93"/>
                <a:gd name="T97" fmla="*/ 9 h 47"/>
                <a:gd name="T98" fmla="*/ 92 w 93"/>
                <a:gd name="T99" fmla="*/ 6 h 47"/>
                <a:gd name="T100" fmla="*/ 92 w 93"/>
                <a:gd name="T101" fmla="*/ 4 h 47"/>
                <a:gd name="T102" fmla="*/ 92 w 93"/>
                <a:gd name="T103" fmla="*/ 0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7"/>
                <a:gd name="T158" fmla="*/ 93 w 93"/>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7">
                  <a:moveTo>
                    <a:pt x="0" y="0"/>
                  </a:moveTo>
                  <a:lnTo>
                    <a:pt x="0" y="0"/>
                  </a:lnTo>
                  <a:lnTo>
                    <a:pt x="0" y="4"/>
                  </a:lnTo>
                  <a:lnTo>
                    <a:pt x="0" y="6"/>
                  </a:lnTo>
                  <a:lnTo>
                    <a:pt x="1" y="9"/>
                  </a:lnTo>
                  <a:lnTo>
                    <a:pt x="2" y="12"/>
                  </a:lnTo>
                  <a:lnTo>
                    <a:pt x="2" y="15"/>
                  </a:lnTo>
                  <a:lnTo>
                    <a:pt x="4" y="17"/>
                  </a:lnTo>
                  <a:lnTo>
                    <a:pt x="4" y="20"/>
                  </a:lnTo>
                  <a:lnTo>
                    <a:pt x="6" y="23"/>
                  </a:lnTo>
                  <a:lnTo>
                    <a:pt x="7" y="25"/>
                  </a:lnTo>
                  <a:lnTo>
                    <a:pt x="9" y="27"/>
                  </a:lnTo>
                  <a:lnTo>
                    <a:pt x="11" y="29"/>
                  </a:lnTo>
                  <a:lnTo>
                    <a:pt x="12" y="32"/>
                  </a:lnTo>
                  <a:lnTo>
                    <a:pt x="16" y="33"/>
                  </a:lnTo>
                  <a:lnTo>
                    <a:pt x="17" y="35"/>
                  </a:lnTo>
                  <a:lnTo>
                    <a:pt x="18" y="37"/>
                  </a:lnTo>
                  <a:lnTo>
                    <a:pt x="21" y="39"/>
                  </a:lnTo>
                  <a:lnTo>
                    <a:pt x="24" y="40"/>
                  </a:lnTo>
                  <a:lnTo>
                    <a:pt x="27" y="42"/>
                  </a:lnTo>
                  <a:lnTo>
                    <a:pt x="29" y="43"/>
                  </a:lnTo>
                  <a:lnTo>
                    <a:pt x="31" y="43"/>
                  </a:lnTo>
                  <a:lnTo>
                    <a:pt x="34" y="45"/>
                  </a:lnTo>
                  <a:lnTo>
                    <a:pt x="38" y="45"/>
                  </a:lnTo>
                  <a:lnTo>
                    <a:pt x="40" y="46"/>
                  </a:lnTo>
                  <a:lnTo>
                    <a:pt x="44" y="46"/>
                  </a:lnTo>
                  <a:lnTo>
                    <a:pt x="46" y="46"/>
                  </a:lnTo>
                  <a:lnTo>
                    <a:pt x="49" y="46"/>
                  </a:lnTo>
                  <a:lnTo>
                    <a:pt x="51" y="46"/>
                  </a:lnTo>
                  <a:lnTo>
                    <a:pt x="54" y="45"/>
                  </a:lnTo>
                  <a:lnTo>
                    <a:pt x="59" y="45"/>
                  </a:lnTo>
                  <a:lnTo>
                    <a:pt x="60" y="43"/>
                  </a:lnTo>
                  <a:lnTo>
                    <a:pt x="64" y="43"/>
                  </a:lnTo>
                  <a:lnTo>
                    <a:pt x="65" y="42"/>
                  </a:lnTo>
                  <a:lnTo>
                    <a:pt x="68" y="40"/>
                  </a:lnTo>
                  <a:lnTo>
                    <a:pt x="71" y="39"/>
                  </a:lnTo>
                  <a:lnTo>
                    <a:pt x="72" y="37"/>
                  </a:lnTo>
                  <a:lnTo>
                    <a:pt x="76" y="35"/>
                  </a:lnTo>
                  <a:lnTo>
                    <a:pt x="78" y="33"/>
                  </a:lnTo>
                  <a:lnTo>
                    <a:pt x="79" y="32"/>
                  </a:lnTo>
                  <a:lnTo>
                    <a:pt x="81" y="29"/>
                  </a:lnTo>
                  <a:lnTo>
                    <a:pt x="83" y="27"/>
                  </a:lnTo>
                  <a:lnTo>
                    <a:pt x="84" y="25"/>
                  </a:lnTo>
                  <a:lnTo>
                    <a:pt x="86" y="23"/>
                  </a:lnTo>
                  <a:lnTo>
                    <a:pt x="87" y="20"/>
                  </a:lnTo>
                  <a:lnTo>
                    <a:pt x="88" y="17"/>
                  </a:lnTo>
                  <a:lnTo>
                    <a:pt x="90" y="15"/>
                  </a:lnTo>
                  <a:lnTo>
                    <a:pt x="90" y="12"/>
                  </a:lnTo>
                  <a:lnTo>
                    <a:pt x="91" y="9"/>
                  </a:lnTo>
                  <a:lnTo>
                    <a:pt x="92" y="6"/>
                  </a:lnTo>
                  <a:lnTo>
                    <a:pt x="92" y="4"/>
                  </a:lnTo>
                  <a:lnTo>
                    <a:pt x="92" y="0"/>
                  </a:lnTo>
                </a:path>
              </a:pathLst>
            </a:custGeom>
            <a:noFill/>
            <a:ln w="19050">
              <a:solidFill>
                <a:srgbClr val="000000"/>
              </a:solidFill>
              <a:round/>
              <a:headEnd/>
              <a:tailEnd/>
            </a:ln>
          </p:spPr>
          <p:txBody>
            <a:bodyPr lIns="0" tIns="0" rIns="0" bIns="0"/>
            <a:lstStyle/>
            <a:p>
              <a:endParaRPr lang="en-US" dirty="0"/>
            </a:p>
          </p:txBody>
        </p:sp>
      </p:grpSp>
      <p:grpSp>
        <p:nvGrpSpPr>
          <p:cNvPr id="3" name="Group 11"/>
          <p:cNvGrpSpPr>
            <a:grpSpLocks/>
          </p:cNvGrpSpPr>
          <p:nvPr/>
        </p:nvGrpSpPr>
        <p:grpSpPr bwMode="auto">
          <a:xfrm>
            <a:off x="6783387" y="1882775"/>
            <a:ext cx="439738" cy="381000"/>
            <a:chOff x="3813" y="1652"/>
            <a:chExt cx="355" cy="316"/>
          </a:xfrm>
        </p:grpSpPr>
        <p:sp>
          <p:nvSpPr>
            <p:cNvPr id="32839" name="Freeform 12"/>
            <p:cNvSpPr>
              <a:spLocks/>
            </p:cNvSpPr>
            <p:nvPr/>
          </p:nvSpPr>
          <p:spPr bwMode="auto">
            <a:xfrm>
              <a:off x="3813" y="1652"/>
              <a:ext cx="355" cy="316"/>
            </a:xfrm>
            <a:custGeom>
              <a:avLst/>
              <a:gdLst>
                <a:gd name="T0" fmla="*/ 354 w 355"/>
                <a:gd name="T1" fmla="*/ 0 h 316"/>
                <a:gd name="T2" fmla="*/ 354 w 355"/>
                <a:gd name="T3" fmla="*/ 315 h 316"/>
                <a:gd name="T4" fmla="*/ 0 w 355"/>
                <a:gd name="T5" fmla="*/ 315 h 316"/>
                <a:gd name="T6" fmla="*/ 0 w 355"/>
                <a:gd name="T7" fmla="*/ 0 h 316"/>
                <a:gd name="T8" fmla="*/ 354 w 355"/>
                <a:gd name="T9" fmla="*/ 0 h 316"/>
                <a:gd name="T10" fmla="*/ 0 60000 65536"/>
                <a:gd name="T11" fmla="*/ 0 60000 65536"/>
                <a:gd name="T12" fmla="*/ 0 60000 65536"/>
                <a:gd name="T13" fmla="*/ 0 60000 65536"/>
                <a:gd name="T14" fmla="*/ 0 60000 65536"/>
                <a:gd name="T15" fmla="*/ 0 w 355"/>
                <a:gd name="T16" fmla="*/ 0 h 316"/>
                <a:gd name="T17" fmla="*/ 355 w 355"/>
                <a:gd name="T18" fmla="*/ 316 h 316"/>
              </a:gdLst>
              <a:ahLst/>
              <a:cxnLst>
                <a:cxn ang="T10">
                  <a:pos x="T0" y="T1"/>
                </a:cxn>
                <a:cxn ang="T11">
                  <a:pos x="T2" y="T3"/>
                </a:cxn>
                <a:cxn ang="T12">
                  <a:pos x="T4" y="T5"/>
                </a:cxn>
                <a:cxn ang="T13">
                  <a:pos x="T6" y="T7"/>
                </a:cxn>
                <a:cxn ang="T14">
                  <a:pos x="T8" y="T9"/>
                </a:cxn>
              </a:cxnLst>
              <a:rect l="T15" t="T16" r="T17" b="T18"/>
              <a:pathLst>
                <a:path w="355" h="316">
                  <a:moveTo>
                    <a:pt x="354" y="0"/>
                  </a:moveTo>
                  <a:lnTo>
                    <a:pt x="354" y="315"/>
                  </a:lnTo>
                  <a:lnTo>
                    <a:pt x="0" y="315"/>
                  </a:lnTo>
                  <a:lnTo>
                    <a:pt x="0" y="0"/>
                  </a:lnTo>
                  <a:lnTo>
                    <a:pt x="354" y="0"/>
                  </a:lnTo>
                </a:path>
              </a:pathLst>
            </a:custGeom>
            <a:noFill/>
            <a:ln w="19050">
              <a:solidFill>
                <a:srgbClr val="000000"/>
              </a:solidFill>
              <a:round/>
              <a:headEnd/>
              <a:tailEnd/>
            </a:ln>
          </p:spPr>
          <p:txBody>
            <a:bodyPr lIns="0" tIns="0" rIns="0" bIns="0"/>
            <a:lstStyle/>
            <a:p>
              <a:endParaRPr lang="en-US" dirty="0"/>
            </a:p>
          </p:txBody>
        </p:sp>
        <p:sp>
          <p:nvSpPr>
            <p:cNvPr id="32840" name="Freeform 13"/>
            <p:cNvSpPr>
              <a:spLocks/>
            </p:cNvSpPr>
            <p:nvPr/>
          </p:nvSpPr>
          <p:spPr bwMode="auto">
            <a:xfrm>
              <a:off x="3850" y="1731"/>
              <a:ext cx="299" cy="139"/>
            </a:xfrm>
            <a:custGeom>
              <a:avLst/>
              <a:gdLst>
                <a:gd name="T0" fmla="*/ 0 w 299"/>
                <a:gd name="T1" fmla="*/ 138 h 139"/>
                <a:gd name="T2" fmla="*/ 56 w 299"/>
                <a:gd name="T3" fmla="*/ 138 h 139"/>
                <a:gd name="T4" fmla="*/ 224 w 299"/>
                <a:gd name="T5" fmla="*/ 0 h 139"/>
                <a:gd name="T6" fmla="*/ 243 w 299"/>
                <a:gd name="T7" fmla="*/ 138 h 139"/>
                <a:gd name="T8" fmla="*/ 298 w 299"/>
                <a:gd name="T9" fmla="*/ 138 h 139"/>
                <a:gd name="T10" fmla="*/ 0 60000 65536"/>
                <a:gd name="T11" fmla="*/ 0 60000 65536"/>
                <a:gd name="T12" fmla="*/ 0 60000 65536"/>
                <a:gd name="T13" fmla="*/ 0 60000 65536"/>
                <a:gd name="T14" fmla="*/ 0 60000 65536"/>
                <a:gd name="T15" fmla="*/ 0 w 299"/>
                <a:gd name="T16" fmla="*/ 0 h 139"/>
                <a:gd name="T17" fmla="*/ 299 w 299"/>
                <a:gd name="T18" fmla="*/ 139 h 139"/>
              </a:gdLst>
              <a:ahLst/>
              <a:cxnLst>
                <a:cxn ang="T10">
                  <a:pos x="T0" y="T1"/>
                </a:cxn>
                <a:cxn ang="T11">
                  <a:pos x="T2" y="T3"/>
                </a:cxn>
                <a:cxn ang="T12">
                  <a:pos x="T4" y="T5"/>
                </a:cxn>
                <a:cxn ang="T13">
                  <a:pos x="T6" y="T7"/>
                </a:cxn>
                <a:cxn ang="T14">
                  <a:pos x="T8" y="T9"/>
                </a:cxn>
              </a:cxnLst>
              <a:rect l="T15" t="T16" r="T17" b="T18"/>
              <a:pathLst>
                <a:path w="299" h="139">
                  <a:moveTo>
                    <a:pt x="0" y="138"/>
                  </a:moveTo>
                  <a:lnTo>
                    <a:pt x="56" y="138"/>
                  </a:lnTo>
                  <a:lnTo>
                    <a:pt x="224" y="0"/>
                  </a:lnTo>
                  <a:lnTo>
                    <a:pt x="243" y="138"/>
                  </a:lnTo>
                  <a:lnTo>
                    <a:pt x="298" y="138"/>
                  </a:lnTo>
                </a:path>
              </a:pathLst>
            </a:custGeom>
            <a:noFill/>
            <a:ln w="19050">
              <a:solidFill>
                <a:srgbClr val="000000"/>
              </a:solidFill>
              <a:round/>
              <a:headEnd/>
              <a:tailEnd/>
            </a:ln>
          </p:spPr>
          <p:txBody>
            <a:bodyPr lIns="0" tIns="0" rIns="0" bIns="0"/>
            <a:lstStyle/>
            <a:p>
              <a:endParaRPr lang="en-US" dirty="0"/>
            </a:p>
          </p:txBody>
        </p:sp>
      </p:grpSp>
      <p:grpSp>
        <p:nvGrpSpPr>
          <p:cNvPr id="4" name="Group 14"/>
          <p:cNvGrpSpPr>
            <a:grpSpLocks/>
          </p:cNvGrpSpPr>
          <p:nvPr/>
        </p:nvGrpSpPr>
        <p:grpSpPr bwMode="auto">
          <a:xfrm>
            <a:off x="7961312" y="1201737"/>
            <a:ext cx="331788" cy="322263"/>
            <a:chOff x="4762" y="1086"/>
            <a:chExt cx="268" cy="268"/>
          </a:xfrm>
        </p:grpSpPr>
        <p:sp>
          <p:nvSpPr>
            <p:cNvPr id="32836" name="Freeform 15"/>
            <p:cNvSpPr>
              <a:spLocks/>
            </p:cNvSpPr>
            <p:nvPr/>
          </p:nvSpPr>
          <p:spPr bwMode="auto">
            <a:xfrm>
              <a:off x="4762" y="1086"/>
              <a:ext cx="268" cy="268"/>
            </a:xfrm>
            <a:custGeom>
              <a:avLst/>
              <a:gdLst>
                <a:gd name="T0" fmla="*/ 267 w 268"/>
                <a:gd name="T1" fmla="*/ 0 h 268"/>
                <a:gd name="T2" fmla="*/ 267 w 268"/>
                <a:gd name="T3" fmla="*/ 267 h 268"/>
                <a:gd name="T4" fmla="*/ 0 w 268"/>
                <a:gd name="T5" fmla="*/ 267 h 268"/>
                <a:gd name="T6" fmla="*/ 0 w 268"/>
                <a:gd name="T7" fmla="*/ 0 h 268"/>
                <a:gd name="T8" fmla="*/ 267 w 268"/>
                <a:gd name="T9" fmla="*/ 0 h 268"/>
                <a:gd name="T10" fmla="*/ 0 60000 65536"/>
                <a:gd name="T11" fmla="*/ 0 60000 65536"/>
                <a:gd name="T12" fmla="*/ 0 60000 65536"/>
                <a:gd name="T13" fmla="*/ 0 60000 65536"/>
                <a:gd name="T14" fmla="*/ 0 60000 65536"/>
                <a:gd name="T15" fmla="*/ 0 w 268"/>
                <a:gd name="T16" fmla="*/ 0 h 268"/>
                <a:gd name="T17" fmla="*/ 268 w 268"/>
                <a:gd name="T18" fmla="*/ 268 h 268"/>
              </a:gdLst>
              <a:ahLst/>
              <a:cxnLst>
                <a:cxn ang="T10">
                  <a:pos x="T0" y="T1"/>
                </a:cxn>
                <a:cxn ang="T11">
                  <a:pos x="T2" y="T3"/>
                </a:cxn>
                <a:cxn ang="T12">
                  <a:pos x="T4" y="T5"/>
                </a:cxn>
                <a:cxn ang="T13">
                  <a:pos x="T6" y="T7"/>
                </a:cxn>
                <a:cxn ang="T14">
                  <a:pos x="T8" y="T9"/>
                </a:cxn>
              </a:cxnLst>
              <a:rect l="T15" t="T16" r="T17" b="T18"/>
              <a:pathLst>
                <a:path w="268" h="268">
                  <a:moveTo>
                    <a:pt x="267" y="0"/>
                  </a:moveTo>
                  <a:lnTo>
                    <a:pt x="267" y="267"/>
                  </a:lnTo>
                  <a:lnTo>
                    <a:pt x="0" y="267"/>
                  </a:lnTo>
                  <a:lnTo>
                    <a:pt x="0" y="0"/>
                  </a:lnTo>
                  <a:lnTo>
                    <a:pt x="267" y="0"/>
                  </a:lnTo>
                </a:path>
              </a:pathLst>
            </a:custGeom>
            <a:noFill/>
            <a:ln w="19050">
              <a:solidFill>
                <a:schemeClr val="tx1"/>
              </a:solidFill>
              <a:round/>
              <a:headEnd/>
              <a:tailEnd/>
            </a:ln>
          </p:spPr>
          <p:txBody>
            <a:bodyPr lIns="0" tIns="0" rIns="0" bIns="0"/>
            <a:lstStyle/>
            <a:p>
              <a:endParaRPr lang="en-US" dirty="0"/>
            </a:p>
          </p:txBody>
        </p:sp>
        <p:sp>
          <p:nvSpPr>
            <p:cNvPr id="32837" name="Freeform 16"/>
            <p:cNvSpPr>
              <a:spLocks/>
            </p:cNvSpPr>
            <p:nvPr/>
          </p:nvSpPr>
          <p:spPr bwMode="auto">
            <a:xfrm>
              <a:off x="4838" y="1164"/>
              <a:ext cx="115" cy="115"/>
            </a:xfrm>
            <a:custGeom>
              <a:avLst/>
              <a:gdLst>
                <a:gd name="T0" fmla="*/ 0 w 115"/>
                <a:gd name="T1" fmla="*/ 0 h 115"/>
                <a:gd name="T2" fmla="*/ 0 w 115"/>
                <a:gd name="T3" fmla="*/ 114 h 115"/>
                <a:gd name="T4" fmla="*/ 114 w 115"/>
                <a:gd name="T5" fmla="*/ 56 h 115"/>
                <a:gd name="T6" fmla="*/ 0 w 115"/>
                <a:gd name="T7" fmla="*/ 0 h 115"/>
                <a:gd name="T8" fmla="*/ 0 60000 65536"/>
                <a:gd name="T9" fmla="*/ 0 60000 65536"/>
                <a:gd name="T10" fmla="*/ 0 60000 65536"/>
                <a:gd name="T11" fmla="*/ 0 60000 65536"/>
                <a:gd name="T12" fmla="*/ 0 w 115"/>
                <a:gd name="T13" fmla="*/ 0 h 115"/>
                <a:gd name="T14" fmla="*/ 115 w 115"/>
                <a:gd name="T15" fmla="*/ 115 h 115"/>
              </a:gdLst>
              <a:ahLst/>
              <a:cxnLst>
                <a:cxn ang="T8">
                  <a:pos x="T0" y="T1"/>
                </a:cxn>
                <a:cxn ang="T9">
                  <a:pos x="T2" y="T3"/>
                </a:cxn>
                <a:cxn ang="T10">
                  <a:pos x="T4" y="T5"/>
                </a:cxn>
                <a:cxn ang="T11">
                  <a:pos x="T6" y="T7"/>
                </a:cxn>
              </a:cxnLst>
              <a:rect l="T12" t="T13" r="T14" b="T15"/>
              <a:pathLst>
                <a:path w="115" h="115">
                  <a:moveTo>
                    <a:pt x="0" y="0"/>
                  </a:moveTo>
                  <a:lnTo>
                    <a:pt x="0" y="114"/>
                  </a:lnTo>
                  <a:lnTo>
                    <a:pt x="114" y="56"/>
                  </a:lnTo>
                  <a:lnTo>
                    <a:pt x="0" y="0"/>
                  </a:lnTo>
                </a:path>
              </a:pathLst>
            </a:custGeom>
            <a:noFill/>
            <a:ln w="19050">
              <a:solidFill>
                <a:schemeClr val="tx1"/>
              </a:solidFill>
              <a:round/>
              <a:headEnd/>
              <a:tailEnd/>
            </a:ln>
          </p:spPr>
          <p:txBody>
            <a:bodyPr lIns="0" tIns="0" rIns="0" bIns="0"/>
            <a:lstStyle/>
            <a:p>
              <a:endParaRPr lang="en-US" dirty="0"/>
            </a:p>
          </p:txBody>
        </p:sp>
        <p:sp>
          <p:nvSpPr>
            <p:cNvPr id="32838" name="Line 17"/>
            <p:cNvSpPr>
              <a:spLocks noChangeShapeType="1"/>
            </p:cNvSpPr>
            <p:nvPr/>
          </p:nvSpPr>
          <p:spPr bwMode="auto">
            <a:xfrm>
              <a:off x="4952" y="1164"/>
              <a:ext cx="0" cy="114"/>
            </a:xfrm>
            <a:prstGeom prst="line">
              <a:avLst/>
            </a:prstGeom>
            <a:noFill/>
            <a:ln w="19050">
              <a:solidFill>
                <a:schemeClr val="tx1"/>
              </a:solidFill>
              <a:round/>
              <a:headEnd/>
              <a:tailEnd/>
            </a:ln>
          </p:spPr>
          <p:txBody>
            <a:bodyPr lIns="0" tIns="0" rIns="0" bIns="0"/>
            <a:lstStyle/>
            <a:p>
              <a:endParaRPr lang="en-US" dirty="0"/>
            </a:p>
          </p:txBody>
        </p:sp>
      </p:grpSp>
      <p:sp>
        <p:nvSpPr>
          <p:cNvPr id="32778" name="Freeform 18"/>
          <p:cNvSpPr>
            <a:spLocks/>
          </p:cNvSpPr>
          <p:nvPr/>
        </p:nvSpPr>
        <p:spPr bwMode="auto">
          <a:xfrm>
            <a:off x="7967662" y="2112962"/>
            <a:ext cx="809625" cy="657225"/>
          </a:xfrm>
          <a:custGeom>
            <a:avLst/>
            <a:gdLst>
              <a:gd name="T0" fmla="*/ 1003814484 w 652"/>
              <a:gd name="T1" fmla="*/ 0 h 545"/>
              <a:gd name="T2" fmla="*/ 1003814484 w 652"/>
              <a:gd name="T3" fmla="*/ 791104694 h 545"/>
              <a:gd name="T4" fmla="*/ 0 w 652"/>
              <a:gd name="T5" fmla="*/ 791104694 h 545"/>
              <a:gd name="T6" fmla="*/ 0 w 652"/>
              <a:gd name="T7" fmla="*/ 0 h 545"/>
              <a:gd name="T8" fmla="*/ 1003814484 w 652"/>
              <a:gd name="T9" fmla="*/ 0 h 545"/>
              <a:gd name="T10" fmla="*/ 0 60000 65536"/>
              <a:gd name="T11" fmla="*/ 0 60000 65536"/>
              <a:gd name="T12" fmla="*/ 0 60000 65536"/>
              <a:gd name="T13" fmla="*/ 0 60000 65536"/>
              <a:gd name="T14" fmla="*/ 0 60000 65536"/>
              <a:gd name="T15" fmla="*/ 0 w 652"/>
              <a:gd name="T16" fmla="*/ 0 h 545"/>
              <a:gd name="T17" fmla="*/ 652 w 652"/>
              <a:gd name="T18" fmla="*/ 545 h 545"/>
            </a:gdLst>
            <a:ahLst/>
            <a:cxnLst>
              <a:cxn ang="T10">
                <a:pos x="T0" y="T1"/>
              </a:cxn>
              <a:cxn ang="T11">
                <a:pos x="T2" y="T3"/>
              </a:cxn>
              <a:cxn ang="T12">
                <a:pos x="T4" y="T5"/>
              </a:cxn>
              <a:cxn ang="T13">
                <a:pos x="T6" y="T7"/>
              </a:cxn>
              <a:cxn ang="T14">
                <a:pos x="T8" y="T9"/>
              </a:cxn>
            </a:cxnLst>
            <a:rect l="T15" t="T16" r="T17" b="T18"/>
            <a:pathLst>
              <a:path w="652" h="545">
                <a:moveTo>
                  <a:pt x="651" y="0"/>
                </a:moveTo>
                <a:lnTo>
                  <a:pt x="651" y="544"/>
                </a:lnTo>
                <a:lnTo>
                  <a:pt x="0" y="544"/>
                </a:lnTo>
                <a:lnTo>
                  <a:pt x="0" y="0"/>
                </a:lnTo>
                <a:lnTo>
                  <a:pt x="651" y="0"/>
                </a:lnTo>
              </a:path>
            </a:pathLst>
          </a:custGeom>
          <a:noFill/>
          <a:ln w="19050">
            <a:solidFill>
              <a:srgbClr val="000000"/>
            </a:solidFill>
            <a:round/>
            <a:headEnd/>
            <a:tailEnd/>
          </a:ln>
        </p:spPr>
        <p:txBody>
          <a:bodyPr lIns="0" tIns="0" rIns="0" bIns="0"/>
          <a:lstStyle/>
          <a:p>
            <a:endParaRPr lang="en-US" dirty="0"/>
          </a:p>
        </p:txBody>
      </p:sp>
      <p:sp>
        <p:nvSpPr>
          <p:cNvPr id="32779" name="Freeform 19"/>
          <p:cNvSpPr>
            <a:spLocks/>
          </p:cNvSpPr>
          <p:nvPr/>
        </p:nvSpPr>
        <p:spPr bwMode="auto">
          <a:xfrm>
            <a:off x="5207000" y="1214437"/>
            <a:ext cx="331787" cy="325438"/>
          </a:xfrm>
          <a:custGeom>
            <a:avLst/>
            <a:gdLst>
              <a:gd name="T0" fmla="*/ 409223331 w 268"/>
              <a:gd name="T1" fmla="*/ 0 h 269"/>
              <a:gd name="T2" fmla="*/ 409223331 w 268"/>
              <a:gd name="T3" fmla="*/ 392253177 h 269"/>
              <a:gd name="T4" fmla="*/ 0 w 268"/>
              <a:gd name="T5" fmla="*/ 392253177 h 269"/>
              <a:gd name="T6" fmla="*/ 0 w 268"/>
              <a:gd name="T7" fmla="*/ 0 h 269"/>
              <a:gd name="T8" fmla="*/ 409223331 w 268"/>
              <a:gd name="T9" fmla="*/ 0 h 269"/>
              <a:gd name="T10" fmla="*/ 0 60000 65536"/>
              <a:gd name="T11" fmla="*/ 0 60000 65536"/>
              <a:gd name="T12" fmla="*/ 0 60000 65536"/>
              <a:gd name="T13" fmla="*/ 0 60000 65536"/>
              <a:gd name="T14" fmla="*/ 0 60000 65536"/>
              <a:gd name="T15" fmla="*/ 0 w 268"/>
              <a:gd name="T16" fmla="*/ 0 h 269"/>
              <a:gd name="T17" fmla="*/ 268 w 268"/>
              <a:gd name="T18" fmla="*/ 269 h 269"/>
            </a:gdLst>
            <a:ahLst/>
            <a:cxnLst>
              <a:cxn ang="T10">
                <a:pos x="T0" y="T1"/>
              </a:cxn>
              <a:cxn ang="T11">
                <a:pos x="T2" y="T3"/>
              </a:cxn>
              <a:cxn ang="T12">
                <a:pos x="T4" y="T5"/>
              </a:cxn>
              <a:cxn ang="T13">
                <a:pos x="T6" y="T7"/>
              </a:cxn>
              <a:cxn ang="T14">
                <a:pos x="T8" y="T9"/>
              </a:cxn>
            </a:cxnLst>
            <a:rect l="T15" t="T16" r="T17" b="T18"/>
            <a:pathLst>
              <a:path w="268" h="269">
                <a:moveTo>
                  <a:pt x="267" y="0"/>
                </a:moveTo>
                <a:lnTo>
                  <a:pt x="267" y="268"/>
                </a:lnTo>
                <a:lnTo>
                  <a:pt x="0" y="268"/>
                </a:lnTo>
                <a:lnTo>
                  <a:pt x="0" y="0"/>
                </a:lnTo>
                <a:lnTo>
                  <a:pt x="267" y="0"/>
                </a:lnTo>
              </a:path>
            </a:pathLst>
          </a:custGeom>
          <a:noFill/>
          <a:ln w="19050">
            <a:solidFill>
              <a:srgbClr val="000000"/>
            </a:solidFill>
            <a:round/>
            <a:headEnd/>
            <a:tailEnd/>
          </a:ln>
        </p:spPr>
        <p:txBody>
          <a:bodyPr lIns="0" tIns="0" rIns="0" bIns="0"/>
          <a:lstStyle/>
          <a:p>
            <a:endParaRPr lang="en-US" dirty="0"/>
          </a:p>
        </p:txBody>
      </p:sp>
      <p:sp>
        <p:nvSpPr>
          <p:cNvPr id="32780" name="Line 20"/>
          <p:cNvSpPr>
            <a:spLocks noChangeShapeType="1"/>
          </p:cNvSpPr>
          <p:nvPr/>
        </p:nvSpPr>
        <p:spPr bwMode="auto">
          <a:xfrm>
            <a:off x="5538787" y="1400175"/>
            <a:ext cx="203200" cy="0"/>
          </a:xfrm>
          <a:prstGeom prst="line">
            <a:avLst/>
          </a:prstGeom>
          <a:noFill/>
          <a:ln w="19050">
            <a:solidFill>
              <a:srgbClr val="000000"/>
            </a:solidFill>
            <a:round/>
            <a:headEnd/>
            <a:tailEnd/>
          </a:ln>
        </p:spPr>
        <p:txBody>
          <a:bodyPr lIns="0" tIns="0" rIns="0" bIns="0"/>
          <a:lstStyle/>
          <a:p>
            <a:endParaRPr lang="en-US" dirty="0"/>
          </a:p>
        </p:txBody>
      </p:sp>
      <p:sp>
        <p:nvSpPr>
          <p:cNvPr id="32781" name="Freeform 21"/>
          <p:cNvSpPr>
            <a:spLocks/>
          </p:cNvSpPr>
          <p:nvPr/>
        </p:nvSpPr>
        <p:spPr bwMode="auto">
          <a:xfrm>
            <a:off x="6197600" y="1370012"/>
            <a:ext cx="68262" cy="34925"/>
          </a:xfrm>
          <a:custGeom>
            <a:avLst/>
            <a:gdLst>
              <a:gd name="T0" fmla="*/ 81723038 w 56"/>
              <a:gd name="T1" fmla="*/ 23337387 h 28"/>
              <a:gd name="T2" fmla="*/ 0 w 56"/>
              <a:gd name="T3" fmla="*/ 0 h 28"/>
              <a:gd name="T4" fmla="*/ 20802848 w 56"/>
              <a:gd name="T5" fmla="*/ 23337387 h 28"/>
              <a:gd name="T6" fmla="*/ 0 w 56"/>
              <a:gd name="T7" fmla="*/ 42007299 h 28"/>
              <a:gd name="T8" fmla="*/ 81723038 w 56"/>
              <a:gd name="T9" fmla="*/ 23337387 h 28"/>
              <a:gd name="T10" fmla="*/ 81723038 w 56"/>
              <a:gd name="T11" fmla="*/ 23337387 h 28"/>
              <a:gd name="T12" fmla="*/ 0 60000 65536"/>
              <a:gd name="T13" fmla="*/ 0 60000 65536"/>
              <a:gd name="T14" fmla="*/ 0 60000 65536"/>
              <a:gd name="T15" fmla="*/ 0 60000 65536"/>
              <a:gd name="T16" fmla="*/ 0 60000 65536"/>
              <a:gd name="T17" fmla="*/ 0 60000 65536"/>
              <a:gd name="T18" fmla="*/ 0 w 56"/>
              <a:gd name="T19" fmla="*/ 0 h 28"/>
              <a:gd name="T20" fmla="*/ 56 w 5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6" h="28">
                <a:moveTo>
                  <a:pt x="55" y="15"/>
                </a:moveTo>
                <a:lnTo>
                  <a:pt x="0" y="0"/>
                </a:lnTo>
                <a:lnTo>
                  <a:pt x="14" y="15"/>
                </a:lnTo>
                <a:lnTo>
                  <a:pt x="0" y="27"/>
                </a:lnTo>
                <a:lnTo>
                  <a:pt x="55" y="15"/>
                </a:lnTo>
              </a:path>
            </a:pathLst>
          </a:custGeom>
          <a:solidFill>
            <a:srgbClr val="000000"/>
          </a:solidFill>
          <a:ln w="19050">
            <a:solidFill>
              <a:srgbClr val="000000"/>
            </a:solidFill>
            <a:round/>
            <a:headEnd/>
            <a:tailEnd/>
          </a:ln>
        </p:spPr>
        <p:txBody>
          <a:bodyPr lIns="0" tIns="0" rIns="0" bIns="0"/>
          <a:lstStyle/>
          <a:p>
            <a:endParaRPr lang="en-US" dirty="0"/>
          </a:p>
        </p:txBody>
      </p:sp>
      <p:sp>
        <p:nvSpPr>
          <p:cNvPr id="32782" name="Line 22"/>
          <p:cNvSpPr>
            <a:spLocks noChangeShapeType="1"/>
          </p:cNvSpPr>
          <p:nvPr/>
        </p:nvSpPr>
        <p:spPr bwMode="auto">
          <a:xfrm>
            <a:off x="7327900" y="1376362"/>
            <a:ext cx="98425" cy="0"/>
          </a:xfrm>
          <a:prstGeom prst="line">
            <a:avLst/>
          </a:prstGeom>
          <a:noFill/>
          <a:ln w="19050">
            <a:solidFill>
              <a:srgbClr val="000000"/>
            </a:solidFill>
            <a:round/>
            <a:headEnd/>
            <a:tailEnd/>
          </a:ln>
        </p:spPr>
        <p:txBody>
          <a:bodyPr lIns="0" tIns="0" rIns="0" bIns="0"/>
          <a:lstStyle/>
          <a:p>
            <a:endParaRPr lang="en-US" dirty="0"/>
          </a:p>
        </p:txBody>
      </p:sp>
      <p:sp>
        <p:nvSpPr>
          <p:cNvPr id="32783" name="Freeform 23"/>
          <p:cNvSpPr>
            <a:spLocks/>
          </p:cNvSpPr>
          <p:nvPr/>
        </p:nvSpPr>
        <p:spPr bwMode="auto">
          <a:xfrm>
            <a:off x="7410450" y="1360487"/>
            <a:ext cx="69850" cy="34925"/>
          </a:xfrm>
          <a:custGeom>
            <a:avLst/>
            <a:gdLst>
              <a:gd name="T0" fmla="*/ 85570008 w 56"/>
              <a:gd name="T1" fmla="*/ 20304676 h 29"/>
              <a:gd name="T2" fmla="*/ 0 w 56"/>
              <a:gd name="T3" fmla="*/ 0 h 29"/>
              <a:gd name="T4" fmla="*/ 20225316 w 56"/>
              <a:gd name="T5" fmla="*/ 20304676 h 29"/>
              <a:gd name="T6" fmla="*/ 0 w 56"/>
              <a:gd name="T7" fmla="*/ 40610557 h 29"/>
              <a:gd name="T8" fmla="*/ 85570008 w 56"/>
              <a:gd name="T9" fmla="*/ 20304676 h 29"/>
              <a:gd name="T10" fmla="*/ 85570008 w 56"/>
              <a:gd name="T11" fmla="*/ 20304676 h 29"/>
              <a:gd name="T12" fmla="*/ 0 60000 65536"/>
              <a:gd name="T13" fmla="*/ 0 60000 65536"/>
              <a:gd name="T14" fmla="*/ 0 60000 65536"/>
              <a:gd name="T15" fmla="*/ 0 60000 65536"/>
              <a:gd name="T16" fmla="*/ 0 60000 65536"/>
              <a:gd name="T17" fmla="*/ 0 60000 65536"/>
              <a:gd name="T18" fmla="*/ 0 w 56"/>
              <a:gd name="T19" fmla="*/ 0 h 29"/>
              <a:gd name="T20" fmla="*/ 56 w 56"/>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56" h="29">
                <a:moveTo>
                  <a:pt x="55" y="14"/>
                </a:moveTo>
                <a:lnTo>
                  <a:pt x="0" y="0"/>
                </a:lnTo>
                <a:lnTo>
                  <a:pt x="13" y="14"/>
                </a:lnTo>
                <a:lnTo>
                  <a:pt x="0" y="28"/>
                </a:lnTo>
                <a:lnTo>
                  <a:pt x="55" y="14"/>
                </a:lnTo>
              </a:path>
            </a:pathLst>
          </a:custGeom>
          <a:solidFill>
            <a:srgbClr val="000000"/>
          </a:solidFill>
          <a:ln w="19050">
            <a:solidFill>
              <a:srgbClr val="000000"/>
            </a:solidFill>
            <a:round/>
            <a:headEnd/>
            <a:tailEnd/>
          </a:ln>
        </p:spPr>
        <p:txBody>
          <a:bodyPr lIns="0" tIns="0" rIns="0" bIns="0"/>
          <a:lstStyle/>
          <a:p>
            <a:endParaRPr lang="en-US" dirty="0"/>
          </a:p>
        </p:txBody>
      </p:sp>
      <p:sp>
        <p:nvSpPr>
          <p:cNvPr id="32784" name="Freeform 24"/>
          <p:cNvSpPr>
            <a:spLocks/>
          </p:cNvSpPr>
          <p:nvPr/>
        </p:nvSpPr>
        <p:spPr bwMode="auto">
          <a:xfrm>
            <a:off x="8297862" y="1397000"/>
            <a:ext cx="147638" cy="217487"/>
          </a:xfrm>
          <a:custGeom>
            <a:avLst/>
            <a:gdLst>
              <a:gd name="T0" fmla="*/ 0 w 119"/>
              <a:gd name="T1" fmla="*/ 0 h 182"/>
              <a:gd name="T2" fmla="*/ 181628269 w 119"/>
              <a:gd name="T3" fmla="*/ 0 h 182"/>
              <a:gd name="T4" fmla="*/ 181628269 w 119"/>
              <a:gd name="T5" fmla="*/ 258465363 h 182"/>
              <a:gd name="T6" fmla="*/ 0 60000 65536"/>
              <a:gd name="T7" fmla="*/ 0 60000 65536"/>
              <a:gd name="T8" fmla="*/ 0 60000 65536"/>
              <a:gd name="T9" fmla="*/ 0 w 119"/>
              <a:gd name="T10" fmla="*/ 0 h 182"/>
              <a:gd name="T11" fmla="*/ 119 w 119"/>
              <a:gd name="T12" fmla="*/ 182 h 182"/>
            </a:gdLst>
            <a:ahLst/>
            <a:cxnLst>
              <a:cxn ang="T6">
                <a:pos x="T0" y="T1"/>
              </a:cxn>
              <a:cxn ang="T7">
                <a:pos x="T2" y="T3"/>
              </a:cxn>
              <a:cxn ang="T8">
                <a:pos x="T4" y="T5"/>
              </a:cxn>
            </a:cxnLst>
            <a:rect l="T9" t="T10" r="T11" b="T12"/>
            <a:pathLst>
              <a:path w="119" h="182">
                <a:moveTo>
                  <a:pt x="0" y="0"/>
                </a:moveTo>
                <a:lnTo>
                  <a:pt x="118" y="0"/>
                </a:lnTo>
                <a:lnTo>
                  <a:pt x="118" y="181"/>
                </a:lnTo>
              </a:path>
            </a:pathLst>
          </a:custGeom>
          <a:noFill/>
          <a:ln w="19050">
            <a:solidFill>
              <a:srgbClr val="000000"/>
            </a:solidFill>
            <a:round/>
            <a:headEnd/>
            <a:tailEnd/>
          </a:ln>
        </p:spPr>
        <p:txBody>
          <a:bodyPr lIns="0" tIns="0" rIns="0" bIns="0"/>
          <a:lstStyle/>
          <a:p>
            <a:endParaRPr lang="en-US" dirty="0"/>
          </a:p>
        </p:txBody>
      </p:sp>
      <p:sp>
        <p:nvSpPr>
          <p:cNvPr id="32785" name="Freeform 25"/>
          <p:cNvSpPr>
            <a:spLocks/>
          </p:cNvSpPr>
          <p:nvPr/>
        </p:nvSpPr>
        <p:spPr bwMode="auto">
          <a:xfrm>
            <a:off x="8428037" y="1598612"/>
            <a:ext cx="33338" cy="65088"/>
          </a:xfrm>
          <a:custGeom>
            <a:avLst/>
            <a:gdLst>
              <a:gd name="T0" fmla="*/ 19846830 w 28"/>
              <a:gd name="T1" fmla="*/ 75626336 h 55"/>
              <a:gd name="T2" fmla="*/ 38275595 w 28"/>
              <a:gd name="T3" fmla="*/ 0 h 55"/>
              <a:gd name="T4" fmla="*/ 19846830 w 28"/>
              <a:gd name="T5" fmla="*/ 18205705 h 55"/>
              <a:gd name="T6" fmla="*/ 0 w 28"/>
              <a:gd name="T7" fmla="*/ 0 h 55"/>
              <a:gd name="T8" fmla="*/ 19846830 w 28"/>
              <a:gd name="T9" fmla="*/ 75626336 h 55"/>
              <a:gd name="T10" fmla="*/ 19846830 w 28"/>
              <a:gd name="T11" fmla="*/ 75626336 h 55"/>
              <a:gd name="T12" fmla="*/ 0 60000 65536"/>
              <a:gd name="T13" fmla="*/ 0 60000 65536"/>
              <a:gd name="T14" fmla="*/ 0 60000 65536"/>
              <a:gd name="T15" fmla="*/ 0 60000 65536"/>
              <a:gd name="T16" fmla="*/ 0 60000 65536"/>
              <a:gd name="T17" fmla="*/ 0 60000 65536"/>
              <a:gd name="T18" fmla="*/ 0 w 28"/>
              <a:gd name="T19" fmla="*/ 0 h 55"/>
              <a:gd name="T20" fmla="*/ 28 w 2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8" h="55">
                <a:moveTo>
                  <a:pt x="14" y="54"/>
                </a:moveTo>
                <a:lnTo>
                  <a:pt x="27" y="0"/>
                </a:lnTo>
                <a:lnTo>
                  <a:pt x="14" y="13"/>
                </a:lnTo>
                <a:lnTo>
                  <a:pt x="0" y="0"/>
                </a:lnTo>
                <a:lnTo>
                  <a:pt x="14" y="54"/>
                </a:lnTo>
              </a:path>
            </a:pathLst>
          </a:custGeom>
          <a:solidFill>
            <a:srgbClr val="000000"/>
          </a:solidFill>
          <a:ln w="19050">
            <a:solidFill>
              <a:srgbClr val="000000"/>
            </a:solidFill>
            <a:round/>
            <a:headEnd/>
            <a:tailEnd/>
          </a:ln>
        </p:spPr>
        <p:txBody>
          <a:bodyPr lIns="0" tIns="0" rIns="0" bIns="0"/>
          <a:lstStyle/>
          <a:p>
            <a:endParaRPr lang="en-US" dirty="0"/>
          </a:p>
        </p:txBody>
      </p:sp>
      <p:sp>
        <p:nvSpPr>
          <p:cNvPr id="32786" name="Line 26"/>
          <p:cNvSpPr>
            <a:spLocks noChangeShapeType="1"/>
          </p:cNvSpPr>
          <p:nvPr/>
        </p:nvSpPr>
        <p:spPr bwMode="auto">
          <a:xfrm>
            <a:off x="8451850" y="1984375"/>
            <a:ext cx="0" cy="88900"/>
          </a:xfrm>
          <a:prstGeom prst="line">
            <a:avLst/>
          </a:prstGeom>
          <a:noFill/>
          <a:ln w="19050">
            <a:solidFill>
              <a:srgbClr val="000000"/>
            </a:solidFill>
            <a:round/>
            <a:headEnd/>
            <a:tailEnd/>
          </a:ln>
        </p:spPr>
        <p:txBody>
          <a:bodyPr lIns="0" tIns="0" rIns="0" bIns="0"/>
          <a:lstStyle/>
          <a:p>
            <a:endParaRPr lang="en-US" dirty="0"/>
          </a:p>
        </p:txBody>
      </p:sp>
      <p:sp>
        <p:nvSpPr>
          <p:cNvPr id="32787" name="Freeform 27"/>
          <p:cNvSpPr>
            <a:spLocks/>
          </p:cNvSpPr>
          <p:nvPr/>
        </p:nvSpPr>
        <p:spPr bwMode="auto">
          <a:xfrm>
            <a:off x="8434387" y="2068512"/>
            <a:ext cx="34925" cy="65088"/>
          </a:xfrm>
          <a:custGeom>
            <a:avLst/>
            <a:gdLst>
              <a:gd name="T0" fmla="*/ 23424330 w 27"/>
              <a:gd name="T1" fmla="*/ 75626336 h 55"/>
              <a:gd name="T2" fmla="*/ 43502329 w 27"/>
              <a:gd name="T3" fmla="*/ 0 h 55"/>
              <a:gd name="T4" fmla="*/ 23424330 w 27"/>
              <a:gd name="T5" fmla="*/ 18205705 h 55"/>
              <a:gd name="T6" fmla="*/ 0 w 27"/>
              <a:gd name="T7" fmla="*/ 0 h 55"/>
              <a:gd name="T8" fmla="*/ 23424330 w 27"/>
              <a:gd name="T9" fmla="*/ 75626336 h 55"/>
              <a:gd name="T10" fmla="*/ 23424330 w 27"/>
              <a:gd name="T11" fmla="*/ 75626336 h 55"/>
              <a:gd name="T12" fmla="*/ 0 60000 65536"/>
              <a:gd name="T13" fmla="*/ 0 60000 65536"/>
              <a:gd name="T14" fmla="*/ 0 60000 65536"/>
              <a:gd name="T15" fmla="*/ 0 60000 65536"/>
              <a:gd name="T16" fmla="*/ 0 60000 65536"/>
              <a:gd name="T17" fmla="*/ 0 60000 65536"/>
              <a:gd name="T18" fmla="*/ 0 w 27"/>
              <a:gd name="T19" fmla="*/ 0 h 55"/>
              <a:gd name="T20" fmla="*/ 27 w 27"/>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7" h="55">
                <a:moveTo>
                  <a:pt x="14" y="54"/>
                </a:moveTo>
                <a:lnTo>
                  <a:pt x="26" y="0"/>
                </a:lnTo>
                <a:lnTo>
                  <a:pt x="14" y="13"/>
                </a:lnTo>
                <a:lnTo>
                  <a:pt x="0" y="0"/>
                </a:lnTo>
                <a:lnTo>
                  <a:pt x="14" y="54"/>
                </a:lnTo>
              </a:path>
            </a:pathLst>
          </a:custGeom>
          <a:solidFill>
            <a:srgbClr val="000000"/>
          </a:solidFill>
          <a:ln w="19050">
            <a:solidFill>
              <a:srgbClr val="000000"/>
            </a:solidFill>
            <a:round/>
            <a:headEnd/>
            <a:tailEnd/>
          </a:ln>
        </p:spPr>
        <p:txBody>
          <a:bodyPr lIns="0" tIns="0" rIns="0" bIns="0"/>
          <a:lstStyle/>
          <a:p>
            <a:endParaRPr lang="en-US" dirty="0"/>
          </a:p>
        </p:txBody>
      </p:sp>
      <p:sp>
        <p:nvSpPr>
          <p:cNvPr id="32788" name="Line 28"/>
          <p:cNvSpPr>
            <a:spLocks noChangeShapeType="1"/>
          </p:cNvSpPr>
          <p:nvPr/>
        </p:nvSpPr>
        <p:spPr bwMode="auto">
          <a:xfrm flipH="1">
            <a:off x="6157912" y="2092325"/>
            <a:ext cx="623888" cy="0"/>
          </a:xfrm>
          <a:prstGeom prst="line">
            <a:avLst/>
          </a:prstGeom>
          <a:noFill/>
          <a:ln w="19050">
            <a:solidFill>
              <a:srgbClr val="000000"/>
            </a:solidFill>
            <a:round/>
            <a:headEnd/>
            <a:tailEnd/>
          </a:ln>
        </p:spPr>
        <p:txBody>
          <a:bodyPr lIns="0" tIns="0" rIns="0" bIns="0"/>
          <a:lstStyle/>
          <a:p>
            <a:endParaRPr lang="en-US" dirty="0"/>
          </a:p>
        </p:txBody>
      </p:sp>
      <p:sp>
        <p:nvSpPr>
          <p:cNvPr id="32789" name="Freeform 29"/>
          <p:cNvSpPr>
            <a:spLocks/>
          </p:cNvSpPr>
          <p:nvPr/>
        </p:nvSpPr>
        <p:spPr bwMode="auto">
          <a:xfrm>
            <a:off x="6108700" y="2076450"/>
            <a:ext cx="68262" cy="34925"/>
          </a:xfrm>
          <a:custGeom>
            <a:avLst/>
            <a:gdLst>
              <a:gd name="T0" fmla="*/ 0 w 55"/>
              <a:gd name="T1" fmla="*/ 20225316 h 28"/>
              <a:gd name="T2" fmla="*/ 83181607 w 55"/>
              <a:gd name="T3" fmla="*/ 42007299 h 28"/>
              <a:gd name="T4" fmla="*/ 63156004 w 55"/>
              <a:gd name="T5" fmla="*/ 20225316 h 28"/>
              <a:gd name="T6" fmla="*/ 83181607 w 55"/>
              <a:gd name="T7" fmla="*/ 0 h 28"/>
              <a:gd name="T8" fmla="*/ 0 w 55"/>
              <a:gd name="T9" fmla="*/ 20225316 h 28"/>
              <a:gd name="T10" fmla="*/ 0 w 55"/>
              <a:gd name="T11" fmla="*/ 20225316 h 28"/>
              <a:gd name="T12" fmla="*/ 0 60000 65536"/>
              <a:gd name="T13" fmla="*/ 0 60000 65536"/>
              <a:gd name="T14" fmla="*/ 0 60000 65536"/>
              <a:gd name="T15" fmla="*/ 0 60000 65536"/>
              <a:gd name="T16" fmla="*/ 0 60000 65536"/>
              <a:gd name="T17" fmla="*/ 0 60000 65536"/>
              <a:gd name="T18" fmla="*/ 0 w 55"/>
              <a:gd name="T19" fmla="*/ 0 h 28"/>
              <a:gd name="T20" fmla="*/ 55 w 5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5" h="28">
                <a:moveTo>
                  <a:pt x="0" y="13"/>
                </a:moveTo>
                <a:lnTo>
                  <a:pt x="54" y="27"/>
                </a:lnTo>
                <a:lnTo>
                  <a:pt x="41" y="13"/>
                </a:lnTo>
                <a:lnTo>
                  <a:pt x="54" y="0"/>
                </a:lnTo>
                <a:lnTo>
                  <a:pt x="0" y="13"/>
                </a:lnTo>
              </a:path>
            </a:pathLst>
          </a:custGeom>
          <a:solidFill>
            <a:srgbClr val="000000"/>
          </a:solidFill>
          <a:ln w="19050">
            <a:solidFill>
              <a:srgbClr val="000000"/>
            </a:solidFill>
            <a:round/>
            <a:headEnd/>
            <a:tailEnd/>
          </a:ln>
        </p:spPr>
        <p:txBody>
          <a:bodyPr lIns="0" tIns="0" rIns="0" bIns="0"/>
          <a:lstStyle/>
          <a:p>
            <a:endParaRPr lang="en-US" dirty="0"/>
          </a:p>
        </p:txBody>
      </p:sp>
      <p:sp>
        <p:nvSpPr>
          <p:cNvPr id="32790" name="Line 30"/>
          <p:cNvSpPr>
            <a:spLocks noChangeShapeType="1"/>
          </p:cNvSpPr>
          <p:nvPr/>
        </p:nvSpPr>
        <p:spPr bwMode="auto">
          <a:xfrm flipV="1">
            <a:off x="5962650" y="1593850"/>
            <a:ext cx="0" cy="322262"/>
          </a:xfrm>
          <a:prstGeom prst="line">
            <a:avLst/>
          </a:prstGeom>
          <a:noFill/>
          <a:ln w="19050">
            <a:solidFill>
              <a:srgbClr val="000000"/>
            </a:solidFill>
            <a:round/>
            <a:headEnd/>
            <a:tailEnd/>
          </a:ln>
        </p:spPr>
        <p:txBody>
          <a:bodyPr lIns="0" tIns="0" rIns="0" bIns="0"/>
          <a:lstStyle/>
          <a:p>
            <a:endParaRPr lang="en-US" dirty="0"/>
          </a:p>
        </p:txBody>
      </p:sp>
      <p:grpSp>
        <p:nvGrpSpPr>
          <p:cNvPr id="5" name="Group 31"/>
          <p:cNvGrpSpPr>
            <a:grpSpLocks/>
          </p:cNvGrpSpPr>
          <p:nvPr/>
        </p:nvGrpSpPr>
        <p:grpSpPr bwMode="auto">
          <a:xfrm>
            <a:off x="5791200" y="1219200"/>
            <a:ext cx="334962" cy="323850"/>
            <a:chOff x="3014" y="1101"/>
            <a:chExt cx="270" cy="269"/>
          </a:xfrm>
        </p:grpSpPr>
        <p:sp>
          <p:nvSpPr>
            <p:cNvPr id="32833" name="Freeform 32"/>
            <p:cNvSpPr>
              <a:spLocks/>
            </p:cNvSpPr>
            <p:nvPr/>
          </p:nvSpPr>
          <p:spPr bwMode="auto">
            <a:xfrm>
              <a:off x="3014" y="1101"/>
              <a:ext cx="270" cy="269"/>
            </a:xfrm>
            <a:custGeom>
              <a:avLst/>
              <a:gdLst>
                <a:gd name="T0" fmla="*/ 268 w 270"/>
                <a:gd name="T1" fmla="*/ 125 h 269"/>
                <a:gd name="T2" fmla="*/ 264 w 270"/>
                <a:gd name="T3" fmla="*/ 105 h 269"/>
                <a:gd name="T4" fmla="*/ 259 w 270"/>
                <a:gd name="T5" fmla="*/ 86 h 269"/>
                <a:gd name="T6" fmla="*/ 250 w 270"/>
                <a:gd name="T7" fmla="*/ 68 h 269"/>
                <a:gd name="T8" fmla="*/ 238 w 270"/>
                <a:gd name="T9" fmla="*/ 51 h 269"/>
                <a:gd name="T10" fmla="*/ 224 w 270"/>
                <a:gd name="T11" fmla="*/ 37 h 269"/>
                <a:gd name="T12" fmla="*/ 209 w 270"/>
                <a:gd name="T13" fmla="*/ 24 h 269"/>
                <a:gd name="T14" fmla="*/ 192 w 270"/>
                <a:gd name="T15" fmla="*/ 15 h 269"/>
                <a:gd name="T16" fmla="*/ 173 w 270"/>
                <a:gd name="T17" fmla="*/ 7 h 269"/>
                <a:gd name="T18" fmla="*/ 154 w 270"/>
                <a:gd name="T19" fmla="*/ 1 h 269"/>
                <a:gd name="T20" fmla="*/ 134 w 270"/>
                <a:gd name="T21" fmla="*/ 0 h 269"/>
                <a:gd name="T22" fmla="*/ 114 w 270"/>
                <a:gd name="T23" fmla="*/ 1 h 269"/>
                <a:gd name="T24" fmla="*/ 95 w 270"/>
                <a:gd name="T25" fmla="*/ 7 h 269"/>
                <a:gd name="T26" fmla="*/ 75 w 270"/>
                <a:gd name="T27" fmla="*/ 15 h 269"/>
                <a:gd name="T28" fmla="*/ 59 w 270"/>
                <a:gd name="T29" fmla="*/ 24 h 269"/>
                <a:gd name="T30" fmla="*/ 44 w 270"/>
                <a:gd name="T31" fmla="*/ 37 h 269"/>
                <a:gd name="T32" fmla="*/ 30 w 270"/>
                <a:gd name="T33" fmla="*/ 51 h 269"/>
                <a:gd name="T34" fmla="*/ 18 w 270"/>
                <a:gd name="T35" fmla="*/ 68 h 269"/>
                <a:gd name="T36" fmla="*/ 9 w 270"/>
                <a:gd name="T37" fmla="*/ 86 h 269"/>
                <a:gd name="T38" fmla="*/ 3 w 270"/>
                <a:gd name="T39" fmla="*/ 105 h 269"/>
                <a:gd name="T40" fmla="*/ 0 w 270"/>
                <a:gd name="T41" fmla="*/ 125 h 269"/>
                <a:gd name="T42" fmla="*/ 0 w 270"/>
                <a:gd name="T43" fmla="*/ 145 h 269"/>
                <a:gd name="T44" fmla="*/ 3 w 270"/>
                <a:gd name="T45" fmla="*/ 164 h 269"/>
                <a:gd name="T46" fmla="*/ 9 w 270"/>
                <a:gd name="T47" fmla="*/ 184 h 269"/>
                <a:gd name="T48" fmla="*/ 18 w 270"/>
                <a:gd name="T49" fmla="*/ 201 h 269"/>
                <a:gd name="T50" fmla="*/ 30 w 270"/>
                <a:gd name="T51" fmla="*/ 219 h 269"/>
                <a:gd name="T52" fmla="*/ 44 w 270"/>
                <a:gd name="T53" fmla="*/ 232 h 269"/>
                <a:gd name="T54" fmla="*/ 59 w 270"/>
                <a:gd name="T55" fmla="*/ 245 h 269"/>
                <a:gd name="T56" fmla="*/ 75 w 270"/>
                <a:gd name="T57" fmla="*/ 255 h 269"/>
                <a:gd name="T58" fmla="*/ 95 w 270"/>
                <a:gd name="T59" fmla="*/ 262 h 269"/>
                <a:gd name="T60" fmla="*/ 114 w 270"/>
                <a:gd name="T61" fmla="*/ 267 h 269"/>
                <a:gd name="T62" fmla="*/ 134 w 270"/>
                <a:gd name="T63" fmla="*/ 268 h 269"/>
                <a:gd name="T64" fmla="*/ 154 w 270"/>
                <a:gd name="T65" fmla="*/ 267 h 269"/>
                <a:gd name="T66" fmla="*/ 173 w 270"/>
                <a:gd name="T67" fmla="*/ 262 h 269"/>
                <a:gd name="T68" fmla="*/ 192 w 270"/>
                <a:gd name="T69" fmla="*/ 255 h 269"/>
                <a:gd name="T70" fmla="*/ 209 w 270"/>
                <a:gd name="T71" fmla="*/ 245 h 269"/>
                <a:gd name="T72" fmla="*/ 224 w 270"/>
                <a:gd name="T73" fmla="*/ 232 h 269"/>
                <a:gd name="T74" fmla="*/ 238 w 270"/>
                <a:gd name="T75" fmla="*/ 219 h 269"/>
                <a:gd name="T76" fmla="*/ 250 w 270"/>
                <a:gd name="T77" fmla="*/ 201 h 269"/>
                <a:gd name="T78" fmla="*/ 259 w 270"/>
                <a:gd name="T79" fmla="*/ 184 h 269"/>
                <a:gd name="T80" fmla="*/ 264 w 270"/>
                <a:gd name="T81" fmla="*/ 164 h 269"/>
                <a:gd name="T82" fmla="*/ 268 w 270"/>
                <a:gd name="T83" fmla="*/ 145 h 2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269"/>
                <a:gd name="T128" fmla="*/ 270 w 270"/>
                <a:gd name="T129" fmla="*/ 269 h 2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269">
                  <a:moveTo>
                    <a:pt x="269" y="135"/>
                  </a:moveTo>
                  <a:lnTo>
                    <a:pt x="268" y="125"/>
                  </a:lnTo>
                  <a:lnTo>
                    <a:pt x="266" y="115"/>
                  </a:lnTo>
                  <a:lnTo>
                    <a:pt x="264" y="105"/>
                  </a:lnTo>
                  <a:lnTo>
                    <a:pt x="262" y="95"/>
                  </a:lnTo>
                  <a:lnTo>
                    <a:pt x="259" y="86"/>
                  </a:lnTo>
                  <a:lnTo>
                    <a:pt x="255" y="76"/>
                  </a:lnTo>
                  <a:lnTo>
                    <a:pt x="250" y="68"/>
                  </a:lnTo>
                  <a:lnTo>
                    <a:pt x="244" y="59"/>
                  </a:lnTo>
                  <a:lnTo>
                    <a:pt x="238" y="51"/>
                  </a:lnTo>
                  <a:lnTo>
                    <a:pt x="232" y="44"/>
                  </a:lnTo>
                  <a:lnTo>
                    <a:pt x="224" y="37"/>
                  </a:lnTo>
                  <a:lnTo>
                    <a:pt x="218" y="29"/>
                  </a:lnTo>
                  <a:lnTo>
                    <a:pt x="209" y="24"/>
                  </a:lnTo>
                  <a:lnTo>
                    <a:pt x="200" y="19"/>
                  </a:lnTo>
                  <a:lnTo>
                    <a:pt x="192" y="15"/>
                  </a:lnTo>
                  <a:lnTo>
                    <a:pt x="182" y="10"/>
                  </a:lnTo>
                  <a:lnTo>
                    <a:pt x="173" y="7"/>
                  </a:lnTo>
                  <a:lnTo>
                    <a:pt x="164" y="4"/>
                  </a:lnTo>
                  <a:lnTo>
                    <a:pt x="154" y="1"/>
                  </a:lnTo>
                  <a:lnTo>
                    <a:pt x="144" y="1"/>
                  </a:lnTo>
                  <a:lnTo>
                    <a:pt x="134" y="0"/>
                  </a:lnTo>
                  <a:lnTo>
                    <a:pt x="124" y="1"/>
                  </a:lnTo>
                  <a:lnTo>
                    <a:pt x="114" y="1"/>
                  </a:lnTo>
                  <a:lnTo>
                    <a:pt x="105" y="4"/>
                  </a:lnTo>
                  <a:lnTo>
                    <a:pt x="95" y="7"/>
                  </a:lnTo>
                  <a:lnTo>
                    <a:pt x="84" y="10"/>
                  </a:lnTo>
                  <a:lnTo>
                    <a:pt x="75" y="15"/>
                  </a:lnTo>
                  <a:lnTo>
                    <a:pt x="68" y="19"/>
                  </a:lnTo>
                  <a:lnTo>
                    <a:pt x="59" y="24"/>
                  </a:lnTo>
                  <a:lnTo>
                    <a:pt x="51" y="29"/>
                  </a:lnTo>
                  <a:lnTo>
                    <a:pt x="44" y="37"/>
                  </a:lnTo>
                  <a:lnTo>
                    <a:pt x="36" y="44"/>
                  </a:lnTo>
                  <a:lnTo>
                    <a:pt x="30" y="51"/>
                  </a:lnTo>
                  <a:lnTo>
                    <a:pt x="22" y="59"/>
                  </a:lnTo>
                  <a:lnTo>
                    <a:pt x="18" y="68"/>
                  </a:lnTo>
                  <a:lnTo>
                    <a:pt x="13" y="76"/>
                  </a:lnTo>
                  <a:lnTo>
                    <a:pt x="9" y="86"/>
                  </a:lnTo>
                  <a:lnTo>
                    <a:pt x="6" y="95"/>
                  </a:lnTo>
                  <a:lnTo>
                    <a:pt x="3" y="105"/>
                  </a:lnTo>
                  <a:lnTo>
                    <a:pt x="2" y="115"/>
                  </a:lnTo>
                  <a:lnTo>
                    <a:pt x="0" y="125"/>
                  </a:lnTo>
                  <a:lnTo>
                    <a:pt x="0" y="135"/>
                  </a:lnTo>
                  <a:lnTo>
                    <a:pt x="0" y="145"/>
                  </a:lnTo>
                  <a:lnTo>
                    <a:pt x="2" y="154"/>
                  </a:lnTo>
                  <a:lnTo>
                    <a:pt x="3" y="164"/>
                  </a:lnTo>
                  <a:lnTo>
                    <a:pt x="6" y="174"/>
                  </a:lnTo>
                  <a:lnTo>
                    <a:pt x="9" y="184"/>
                  </a:lnTo>
                  <a:lnTo>
                    <a:pt x="13" y="193"/>
                  </a:lnTo>
                  <a:lnTo>
                    <a:pt x="18" y="201"/>
                  </a:lnTo>
                  <a:lnTo>
                    <a:pt x="22" y="210"/>
                  </a:lnTo>
                  <a:lnTo>
                    <a:pt x="30" y="219"/>
                  </a:lnTo>
                  <a:lnTo>
                    <a:pt x="36" y="225"/>
                  </a:lnTo>
                  <a:lnTo>
                    <a:pt x="44" y="232"/>
                  </a:lnTo>
                  <a:lnTo>
                    <a:pt x="51" y="239"/>
                  </a:lnTo>
                  <a:lnTo>
                    <a:pt x="59" y="245"/>
                  </a:lnTo>
                  <a:lnTo>
                    <a:pt x="68" y="250"/>
                  </a:lnTo>
                  <a:lnTo>
                    <a:pt x="75" y="255"/>
                  </a:lnTo>
                  <a:lnTo>
                    <a:pt x="84" y="259"/>
                  </a:lnTo>
                  <a:lnTo>
                    <a:pt x="95" y="262"/>
                  </a:lnTo>
                  <a:lnTo>
                    <a:pt x="105" y="265"/>
                  </a:lnTo>
                  <a:lnTo>
                    <a:pt x="114" y="267"/>
                  </a:lnTo>
                  <a:lnTo>
                    <a:pt x="124" y="268"/>
                  </a:lnTo>
                  <a:lnTo>
                    <a:pt x="134" y="268"/>
                  </a:lnTo>
                  <a:lnTo>
                    <a:pt x="144" y="268"/>
                  </a:lnTo>
                  <a:lnTo>
                    <a:pt x="154" y="267"/>
                  </a:lnTo>
                  <a:lnTo>
                    <a:pt x="164" y="265"/>
                  </a:lnTo>
                  <a:lnTo>
                    <a:pt x="173" y="262"/>
                  </a:lnTo>
                  <a:lnTo>
                    <a:pt x="182" y="259"/>
                  </a:lnTo>
                  <a:lnTo>
                    <a:pt x="192" y="255"/>
                  </a:lnTo>
                  <a:lnTo>
                    <a:pt x="200" y="250"/>
                  </a:lnTo>
                  <a:lnTo>
                    <a:pt x="209" y="245"/>
                  </a:lnTo>
                  <a:lnTo>
                    <a:pt x="218" y="239"/>
                  </a:lnTo>
                  <a:lnTo>
                    <a:pt x="224" y="232"/>
                  </a:lnTo>
                  <a:lnTo>
                    <a:pt x="232" y="225"/>
                  </a:lnTo>
                  <a:lnTo>
                    <a:pt x="238" y="219"/>
                  </a:lnTo>
                  <a:lnTo>
                    <a:pt x="244" y="210"/>
                  </a:lnTo>
                  <a:lnTo>
                    <a:pt x="250" y="201"/>
                  </a:lnTo>
                  <a:lnTo>
                    <a:pt x="255" y="193"/>
                  </a:lnTo>
                  <a:lnTo>
                    <a:pt x="259" y="184"/>
                  </a:lnTo>
                  <a:lnTo>
                    <a:pt x="262" y="174"/>
                  </a:lnTo>
                  <a:lnTo>
                    <a:pt x="264" y="164"/>
                  </a:lnTo>
                  <a:lnTo>
                    <a:pt x="266" y="154"/>
                  </a:lnTo>
                  <a:lnTo>
                    <a:pt x="268" y="145"/>
                  </a:lnTo>
                  <a:lnTo>
                    <a:pt x="269" y="135"/>
                  </a:lnTo>
                </a:path>
              </a:pathLst>
            </a:custGeom>
            <a:noFill/>
            <a:ln w="19050">
              <a:solidFill>
                <a:schemeClr val="tx1"/>
              </a:solidFill>
              <a:round/>
              <a:headEnd/>
              <a:tailEnd/>
            </a:ln>
          </p:spPr>
          <p:txBody>
            <a:bodyPr lIns="0" tIns="0" rIns="0" bIns="0"/>
            <a:lstStyle/>
            <a:p>
              <a:endParaRPr lang="en-US" dirty="0"/>
            </a:p>
          </p:txBody>
        </p:sp>
        <p:sp>
          <p:nvSpPr>
            <p:cNvPr id="32834" name="Line 33"/>
            <p:cNvSpPr>
              <a:spLocks noChangeShapeType="1"/>
            </p:cNvSpPr>
            <p:nvPr/>
          </p:nvSpPr>
          <p:spPr bwMode="auto">
            <a:xfrm>
              <a:off x="3051" y="1140"/>
              <a:ext cx="192" cy="191"/>
            </a:xfrm>
            <a:prstGeom prst="line">
              <a:avLst/>
            </a:prstGeom>
            <a:noFill/>
            <a:ln w="19050">
              <a:solidFill>
                <a:schemeClr val="tx1"/>
              </a:solidFill>
              <a:round/>
              <a:headEnd/>
              <a:tailEnd/>
            </a:ln>
          </p:spPr>
          <p:txBody>
            <a:bodyPr lIns="0" tIns="0" rIns="0" bIns="0"/>
            <a:lstStyle/>
            <a:p>
              <a:endParaRPr lang="en-US" dirty="0"/>
            </a:p>
          </p:txBody>
        </p:sp>
        <p:sp>
          <p:nvSpPr>
            <p:cNvPr id="32835" name="Line 34"/>
            <p:cNvSpPr>
              <a:spLocks noChangeShapeType="1"/>
            </p:cNvSpPr>
            <p:nvPr/>
          </p:nvSpPr>
          <p:spPr bwMode="auto">
            <a:xfrm flipH="1">
              <a:off x="3051" y="1140"/>
              <a:ext cx="192" cy="191"/>
            </a:xfrm>
            <a:prstGeom prst="line">
              <a:avLst/>
            </a:prstGeom>
            <a:noFill/>
            <a:ln w="19050">
              <a:solidFill>
                <a:schemeClr val="tx1"/>
              </a:solidFill>
              <a:round/>
              <a:headEnd/>
              <a:tailEnd/>
            </a:ln>
          </p:spPr>
          <p:txBody>
            <a:bodyPr lIns="0" tIns="0" rIns="0" bIns="0"/>
            <a:lstStyle/>
            <a:p>
              <a:endParaRPr lang="en-US" dirty="0"/>
            </a:p>
          </p:txBody>
        </p:sp>
      </p:grpSp>
      <p:sp>
        <p:nvSpPr>
          <p:cNvPr id="32792" name="Freeform 35"/>
          <p:cNvSpPr>
            <a:spLocks/>
          </p:cNvSpPr>
          <p:nvPr/>
        </p:nvSpPr>
        <p:spPr bwMode="auto">
          <a:xfrm>
            <a:off x="7221537" y="2076450"/>
            <a:ext cx="701675" cy="463550"/>
          </a:xfrm>
          <a:custGeom>
            <a:avLst/>
            <a:gdLst>
              <a:gd name="T0" fmla="*/ 0 w 564"/>
              <a:gd name="T1" fmla="*/ 0 h 384"/>
              <a:gd name="T2" fmla="*/ 465886028 w 564"/>
              <a:gd name="T3" fmla="*/ 0 h 384"/>
              <a:gd name="T4" fmla="*/ 465886028 w 564"/>
              <a:gd name="T5" fmla="*/ 558122624 h 384"/>
              <a:gd name="T6" fmla="*/ 871409370 w 564"/>
              <a:gd name="T7" fmla="*/ 558122624 h 384"/>
              <a:gd name="T8" fmla="*/ 0 60000 65536"/>
              <a:gd name="T9" fmla="*/ 0 60000 65536"/>
              <a:gd name="T10" fmla="*/ 0 60000 65536"/>
              <a:gd name="T11" fmla="*/ 0 60000 65536"/>
              <a:gd name="T12" fmla="*/ 0 w 564"/>
              <a:gd name="T13" fmla="*/ 0 h 384"/>
              <a:gd name="T14" fmla="*/ 564 w 564"/>
              <a:gd name="T15" fmla="*/ 384 h 384"/>
            </a:gdLst>
            <a:ahLst/>
            <a:cxnLst>
              <a:cxn ang="T8">
                <a:pos x="T0" y="T1"/>
              </a:cxn>
              <a:cxn ang="T9">
                <a:pos x="T2" y="T3"/>
              </a:cxn>
              <a:cxn ang="T10">
                <a:pos x="T4" y="T5"/>
              </a:cxn>
              <a:cxn ang="T11">
                <a:pos x="T6" y="T7"/>
              </a:cxn>
            </a:cxnLst>
            <a:rect l="T12" t="T13" r="T14" b="T15"/>
            <a:pathLst>
              <a:path w="564" h="384">
                <a:moveTo>
                  <a:pt x="0" y="0"/>
                </a:moveTo>
                <a:lnTo>
                  <a:pt x="301" y="0"/>
                </a:lnTo>
                <a:lnTo>
                  <a:pt x="301" y="383"/>
                </a:lnTo>
                <a:lnTo>
                  <a:pt x="563" y="383"/>
                </a:lnTo>
              </a:path>
            </a:pathLst>
          </a:custGeom>
          <a:noFill/>
          <a:ln w="19050">
            <a:solidFill>
              <a:srgbClr val="000000"/>
            </a:solidFill>
            <a:round/>
            <a:headEnd/>
            <a:tailEnd/>
          </a:ln>
        </p:spPr>
        <p:txBody>
          <a:bodyPr lIns="0" tIns="0" rIns="0" bIns="0"/>
          <a:lstStyle/>
          <a:p>
            <a:endParaRPr lang="en-US" dirty="0"/>
          </a:p>
        </p:txBody>
      </p:sp>
      <p:sp>
        <p:nvSpPr>
          <p:cNvPr id="32793" name="Freeform 36"/>
          <p:cNvSpPr>
            <a:spLocks/>
          </p:cNvSpPr>
          <p:nvPr/>
        </p:nvSpPr>
        <p:spPr bwMode="auto">
          <a:xfrm>
            <a:off x="7904162" y="2522537"/>
            <a:ext cx="65088" cy="31750"/>
          </a:xfrm>
          <a:custGeom>
            <a:avLst/>
            <a:gdLst>
              <a:gd name="T0" fmla="*/ 79903026 w 52"/>
              <a:gd name="T1" fmla="*/ 17894788 h 26"/>
              <a:gd name="T2" fmla="*/ 0 w 52"/>
              <a:gd name="T3" fmla="*/ 0 h 26"/>
              <a:gd name="T4" fmla="*/ 20367536 w 52"/>
              <a:gd name="T5" fmla="*/ 17894788 h 26"/>
              <a:gd name="T6" fmla="*/ 0 w 52"/>
              <a:gd name="T7" fmla="*/ 37280604 h 26"/>
              <a:gd name="T8" fmla="*/ 79903026 w 52"/>
              <a:gd name="T9" fmla="*/ 17894788 h 26"/>
              <a:gd name="T10" fmla="*/ 79903026 w 52"/>
              <a:gd name="T11" fmla="*/ 17894788 h 26"/>
              <a:gd name="T12" fmla="*/ 0 60000 65536"/>
              <a:gd name="T13" fmla="*/ 0 60000 65536"/>
              <a:gd name="T14" fmla="*/ 0 60000 65536"/>
              <a:gd name="T15" fmla="*/ 0 60000 65536"/>
              <a:gd name="T16" fmla="*/ 0 60000 65536"/>
              <a:gd name="T17" fmla="*/ 0 60000 65536"/>
              <a:gd name="T18" fmla="*/ 0 w 52"/>
              <a:gd name="T19" fmla="*/ 0 h 26"/>
              <a:gd name="T20" fmla="*/ 52 w 52"/>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2" h="26">
                <a:moveTo>
                  <a:pt x="51" y="12"/>
                </a:moveTo>
                <a:lnTo>
                  <a:pt x="0" y="0"/>
                </a:lnTo>
                <a:lnTo>
                  <a:pt x="13" y="12"/>
                </a:lnTo>
                <a:lnTo>
                  <a:pt x="0" y="25"/>
                </a:lnTo>
                <a:lnTo>
                  <a:pt x="51"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6" name="Group 37"/>
          <p:cNvGrpSpPr>
            <a:grpSpLocks/>
          </p:cNvGrpSpPr>
          <p:nvPr/>
        </p:nvGrpSpPr>
        <p:grpSpPr bwMode="auto">
          <a:xfrm>
            <a:off x="8064500" y="2262187"/>
            <a:ext cx="665162" cy="368300"/>
            <a:chOff x="4846" y="1967"/>
            <a:chExt cx="535" cy="306"/>
          </a:xfrm>
        </p:grpSpPr>
        <p:sp>
          <p:nvSpPr>
            <p:cNvPr id="32829" name="Line 38"/>
            <p:cNvSpPr>
              <a:spLocks noChangeShapeType="1"/>
            </p:cNvSpPr>
            <p:nvPr/>
          </p:nvSpPr>
          <p:spPr bwMode="auto">
            <a:xfrm>
              <a:off x="4846" y="2273"/>
              <a:ext cx="535" cy="0"/>
            </a:xfrm>
            <a:prstGeom prst="line">
              <a:avLst/>
            </a:prstGeom>
            <a:noFill/>
            <a:ln w="19050">
              <a:solidFill>
                <a:schemeClr val="tx2"/>
              </a:solidFill>
              <a:round/>
              <a:headEnd/>
              <a:tailEnd/>
            </a:ln>
          </p:spPr>
          <p:txBody>
            <a:bodyPr lIns="0" tIns="0" rIns="0" bIns="0"/>
            <a:lstStyle/>
            <a:p>
              <a:endParaRPr lang="en-US" dirty="0"/>
            </a:p>
          </p:txBody>
        </p:sp>
        <p:sp>
          <p:nvSpPr>
            <p:cNvPr id="32830" name="Line 39"/>
            <p:cNvSpPr>
              <a:spLocks noChangeShapeType="1"/>
            </p:cNvSpPr>
            <p:nvPr/>
          </p:nvSpPr>
          <p:spPr bwMode="auto">
            <a:xfrm flipV="1">
              <a:off x="5267" y="2005"/>
              <a:ext cx="0" cy="268"/>
            </a:xfrm>
            <a:prstGeom prst="line">
              <a:avLst/>
            </a:prstGeom>
            <a:noFill/>
            <a:ln w="19050">
              <a:solidFill>
                <a:schemeClr val="tx2"/>
              </a:solidFill>
              <a:round/>
              <a:headEnd/>
              <a:tailEnd/>
            </a:ln>
          </p:spPr>
          <p:txBody>
            <a:bodyPr lIns="0" tIns="0" rIns="0" bIns="0"/>
            <a:lstStyle/>
            <a:p>
              <a:endParaRPr lang="en-US" dirty="0"/>
            </a:p>
          </p:txBody>
        </p:sp>
        <p:sp>
          <p:nvSpPr>
            <p:cNvPr id="32831" name="Line 40"/>
            <p:cNvSpPr>
              <a:spLocks noChangeShapeType="1"/>
            </p:cNvSpPr>
            <p:nvPr/>
          </p:nvSpPr>
          <p:spPr bwMode="auto">
            <a:xfrm flipV="1">
              <a:off x="5076" y="1967"/>
              <a:ext cx="0" cy="306"/>
            </a:xfrm>
            <a:prstGeom prst="line">
              <a:avLst/>
            </a:prstGeom>
            <a:noFill/>
            <a:ln w="19050">
              <a:solidFill>
                <a:schemeClr val="tx2"/>
              </a:solidFill>
              <a:round/>
              <a:headEnd/>
              <a:tailEnd/>
            </a:ln>
          </p:spPr>
          <p:txBody>
            <a:bodyPr lIns="0" tIns="0" rIns="0" bIns="0"/>
            <a:lstStyle/>
            <a:p>
              <a:endParaRPr lang="en-US" dirty="0"/>
            </a:p>
          </p:txBody>
        </p:sp>
        <p:sp>
          <p:nvSpPr>
            <p:cNvPr id="32832" name="Line 41"/>
            <p:cNvSpPr>
              <a:spLocks noChangeShapeType="1"/>
            </p:cNvSpPr>
            <p:nvPr/>
          </p:nvSpPr>
          <p:spPr bwMode="auto">
            <a:xfrm flipV="1">
              <a:off x="4959" y="2044"/>
              <a:ext cx="0" cy="229"/>
            </a:xfrm>
            <a:prstGeom prst="line">
              <a:avLst/>
            </a:prstGeom>
            <a:noFill/>
            <a:ln w="19050">
              <a:solidFill>
                <a:schemeClr val="tx2"/>
              </a:solidFill>
              <a:round/>
              <a:headEnd/>
              <a:tailEnd/>
            </a:ln>
          </p:spPr>
          <p:txBody>
            <a:bodyPr lIns="0" tIns="0" rIns="0" bIns="0"/>
            <a:lstStyle/>
            <a:p>
              <a:endParaRPr lang="en-US" dirty="0"/>
            </a:p>
          </p:txBody>
        </p:sp>
      </p:grpSp>
      <p:grpSp>
        <p:nvGrpSpPr>
          <p:cNvPr id="7" name="Group 42"/>
          <p:cNvGrpSpPr>
            <a:grpSpLocks/>
          </p:cNvGrpSpPr>
          <p:nvPr/>
        </p:nvGrpSpPr>
        <p:grpSpPr bwMode="auto">
          <a:xfrm>
            <a:off x="4781550" y="1042987"/>
            <a:ext cx="130175" cy="519113"/>
            <a:chOff x="2200" y="955"/>
            <a:chExt cx="106" cy="431"/>
          </a:xfrm>
        </p:grpSpPr>
        <p:sp>
          <p:nvSpPr>
            <p:cNvPr id="32826" name="Freeform 43"/>
            <p:cNvSpPr>
              <a:spLocks/>
            </p:cNvSpPr>
            <p:nvPr/>
          </p:nvSpPr>
          <p:spPr bwMode="auto">
            <a:xfrm>
              <a:off x="2202" y="1059"/>
              <a:ext cx="101" cy="286"/>
            </a:xfrm>
            <a:custGeom>
              <a:avLst/>
              <a:gdLst>
                <a:gd name="T0" fmla="*/ 0 w 101"/>
                <a:gd name="T1" fmla="*/ 0 h 286"/>
                <a:gd name="T2" fmla="*/ 100 w 101"/>
                <a:gd name="T3" fmla="*/ 42 h 286"/>
                <a:gd name="T4" fmla="*/ 0 w 101"/>
                <a:gd name="T5" fmla="*/ 81 h 286"/>
                <a:gd name="T6" fmla="*/ 100 w 101"/>
                <a:gd name="T7" fmla="*/ 124 h 286"/>
                <a:gd name="T8" fmla="*/ 0 w 101"/>
                <a:gd name="T9" fmla="*/ 163 h 286"/>
                <a:gd name="T10" fmla="*/ 100 w 101"/>
                <a:gd name="T11" fmla="*/ 203 h 286"/>
                <a:gd name="T12" fmla="*/ 0 w 101"/>
                <a:gd name="T13" fmla="*/ 245 h 286"/>
                <a:gd name="T14" fmla="*/ 100 w 101"/>
                <a:gd name="T15" fmla="*/ 285 h 286"/>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286"/>
                <a:gd name="T26" fmla="*/ 101 w 101"/>
                <a:gd name="T27" fmla="*/ 286 h 2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286">
                  <a:moveTo>
                    <a:pt x="0" y="0"/>
                  </a:moveTo>
                  <a:lnTo>
                    <a:pt x="100" y="42"/>
                  </a:lnTo>
                  <a:lnTo>
                    <a:pt x="0" y="81"/>
                  </a:lnTo>
                  <a:lnTo>
                    <a:pt x="100" y="124"/>
                  </a:lnTo>
                  <a:lnTo>
                    <a:pt x="0" y="163"/>
                  </a:lnTo>
                  <a:lnTo>
                    <a:pt x="100" y="203"/>
                  </a:lnTo>
                  <a:lnTo>
                    <a:pt x="0" y="245"/>
                  </a:lnTo>
                  <a:lnTo>
                    <a:pt x="100" y="285"/>
                  </a:lnTo>
                </a:path>
              </a:pathLst>
            </a:custGeom>
            <a:noFill/>
            <a:ln w="19050">
              <a:solidFill>
                <a:srgbClr val="000000"/>
              </a:solidFill>
              <a:round/>
              <a:headEnd/>
              <a:tailEnd/>
            </a:ln>
          </p:spPr>
          <p:txBody>
            <a:bodyPr lIns="0" tIns="0" rIns="0" bIns="0"/>
            <a:lstStyle/>
            <a:p>
              <a:endParaRPr lang="en-US" dirty="0"/>
            </a:p>
          </p:txBody>
        </p:sp>
        <p:sp>
          <p:nvSpPr>
            <p:cNvPr id="32827" name="Line 44"/>
            <p:cNvSpPr>
              <a:spLocks noChangeShapeType="1"/>
            </p:cNvSpPr>
            <p:nvPr/>
          </p:nvSpPr>
          <p:spPr bwMode="auto">
            <a:xfrm flipV="1">
              <a:off x="2200" y="992"/>
              <a:ext cx="95" cy="394"/>
            </a:xfrm>
            <a:prstGeom prst="line">
              <a:avLst/>
            </a:prstGeom>
            <a:noFill/>
            <a:ln w="19050">
              <a:solidFill>
                <a:srgbClr val="000000"/>
              </a:solidFill>
              <a:round/>
              <a:headEnd/>
              <a:tailEnd/>
            </a:ln>
          </p:spPr>
          <p:txBody>
            <a:bodyPr lIns="0" tIns="0" rIns="0" bIns="0"/>
            <a:lstStyle/>
            <a:p>
              <a:endParaRPr lang="en-US" dirty="0"/>
            </a:p>
          </p:txBody>
        </p:sp>
        <p:sp>
          <p:nvSpPr>
            <p:cNvPr id="32828" name="Freeform 45"/>
            <p:cNvSpPr>
              <a:spLocks/>
            </p:cNvSpPr>
            <p:nvPr/>
          </p:nvSpPr>
          <p:spPr bwMode="auto">
            <a:xfrm>
              <a:off x="2280" y="955"/>
              <a:ext cx="26" cy="52"/>
            </a:xfrm>
            <a:custGeom>
              <a:avLst/>
              <a:gdLst>
                <a:gd name="T0" fmla="*/ 25 w 26"/>
                <a:gd name="T1" fmla="*/ 0 h 52"/>
                <a:gd name="T2" fmla="*/ 0 w 26"/>
                <a:gd name="T3" fmla="*/ 46 h 52"/>
                <a:gd name="T4" fmla="*/ 15 w 26"/>
                <a:gd name="T5" fmla="*/ 37 h 52"/>
                <a:gd name="T6" fmla="*/ 25 w 26"/>
                <a:gd name="T7" fmla="*/ 51 h 52"/>
                <a:gd name="T8" fmla="*/ 25 w 26"/>
                <a:gd name="T9" fmla="*/ 0 h 52"/>
                <a:gd name="T10" fmla="*/ 25 w 26"/>
                <a:gd name="T11" fmla="*/ 0 h 52"/>
                <a:gd name="T12" fmla="*/ 0 60000 65536"/>
                <a:gd name="T13" fmla="*/ 0 60000 65536"/>
                <a:gd name="T14" fmla="*/ 0 60000 65536"/>
                <a:gd name="T15" fmla="*/ 0 60000 65536"/>
                <a:gd name="T16" fmla="*/ 0 60000 65536"/>
                <a:gd name="T17" fmla="*/ 0 60000 65536"/>
                <a:gd name="T18" fmla="*/ 0 w 26"/>
                <a:gd name="T19" fmla="*/ 0 h 52"/>
                <a:gd name="T20" fmla="*/ 26 w 2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6" h="52">
                  <a:moveTo>
                    <a:pt x="25" y="0"/>
                  </a:moveTo>
                  <a:lnTo>
                    <a:pt x="0" y="46"/>
                  </a:lnTo>
                  <a:lnTo>
                    <a:pt x="15" y="37"/>
                  </a:lnTo>
                  <a:lnTo>
                    <a:pt x="25" y="51"/>
                  </a:lnTo>
                  <a:lnTo>
                    <a:pt x="25" y="0"/>
                  </a:lnTo>
                </a:path>
              </a:pathLst>
            </a:custGeom>
            <a:solidFill>
              <a:srgbClr val="000000"/>
            </a:solidFill>
            <a:ln w="19050">
              <a:solidFill>
                <a:srgbClr val="000000"/>
              </a:solidFill>
              <a:round/>
              <a:headEnd/>
              <a:tailEnd/>
            </a:ln>
          </p:spPr>
          <p:txBody>
            <a:bodyPr lIns="0" tIns="0" rIns="0" bIns="0"/>
            <a:lstStyle/>
            <a:p>
              <a:endParaRPr lang="en-US" dirty="0"/>
            </a:p>
          </p:txBody>
        </p:sp>
      </p:grpSp>
      <p:sp>
        <p:nvSpPr>
          <p:cNvPr id="32796" name="Freeform 46"/>
          <p:cNvSpPr>
            <a:spLocks/>
          </p:cNvSpPr>
          <p:nvPr/>
        </p:nvSpPr>
        <p:spPr bwMode="auto">
          <a:xfrm>
            <a:off x="6724650" y="1201737"/>
            <a:ext cx="127000" cy="342900"/>
          </a:xfrm>
          <a:custGeom>
            <a:avLst/>
            <a:gdLst>
              <a:gd name="T0" fmla="*/ 0 w 103"/>
              <a:gd name="T1" fmla="*/ 0 h 285"/>
              <a:gd name="T2" fmla="*/ 155071925 w 103"/>
              <a:gd name="T3" fmla="*/ 57903171 h 285"/>
              <a:gd name="T4" fmla="*/ 0 w 103"/>
              <a:gd name="T5" fmla="*/ 118702341 h 285"/>
              <a:gd name="T6" fmla="*/ 155071925 w 103"/>
              <a:gd name="T7" fmla="*/ 176605531 h 285"/>
              <a:gd name="T8" fmla="*/ 0 w 103"/>
              <a:gd name="T9" fmla="*/ 234509886 h 285"/>
              <a:gd name="T10" fmla="*/ 155071925 w 103"/>
              <a:gd name="T11" fmla="*/ 292413038 h 285"/>
              <a:gd name="T12" fmla="*/ 0 w 103"/>
              <a:gd name="T13" fmla="*/ 353211062 h 285"/>
              <a:gd name="T14" fmla="*/ 155071925 w 103"/>
              <a:gd name="T15" fmla="*/ 411115417 h 285"/>
              <a:gd name="T16" fmla="*/ 0 60000 65536"/>
              <a:gd name="T17" fmla="*/ 0 60000 65536"/>
              <a:gd name="T18" fmla="*/ 0 60000 65536"/>
              <a:gd name="T19" fmla="*/ 0 60000 65536"/>
              <a:gd name="T20" fmla="*/ 0 60000 65536"/>
              <a:gd name="T21" fmla="*/ 0 60000 65536"/>
              <a:gd name="T22" fmla="*/ 0 60000 65536"/>
              <a:gd name="T23" fmla="*/ 0 60000 65536"/>
              <a:gd name="T24" fmla="*/ 0 w 103"/>
              <a:gd name="T25" fmla="*/ 0 h 285"/>
              <a:gd name="T26" fmla="*/ 103 w 103"/>
              <a:gd name="T27" fmla="*/ 285 h 2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 h="285">
                <a:moveTo>
                  <a:pt x="0" y="0"/>
                </a:moveTo>
                <a:lnTo>
                  <a:pt x="102" y="40"/>
                </a:lnTo>
                <a:lnTo>
                  <a:pt x="0" y="82"/>
                </a:lnTo>
                <a:lnTo>
                  <a:pt x="102" y="122"/>
                </a:lnTo>
                <a:lnTo>
                  <a:pt x="0" y="162"/>
                </a:lnTo>
                <a:lnTo>
                  <a:pt x="102" y="202"/>
                </a:lnTo>
                <a:lnTo>
                  <a:pt x="0" y="244"/>
                </a:lnTo>
                <a:lnTo>
                  <a:pt x="102" y="284"/>
                </a:lnTo>
              </a:path>
            </a:pathLst>
          </a:custGeom>
          <a:noFill/>
          <a:ln w="19050">
            <a:solidFill>
              <a:srgbClr val="000000"/>
            </a:solidFill>
            <a:round/>
            <a:headEnd/>
            <a:tailEnd/>
          </a:ln>
        </p:spPr>
        <p:txBody>
          <a:bodyPr lIns="0" tIns="0" rIns="0" bIns="0"/>
          <a:lstStyle/>
          <a:p>
            <a:endParaRPr lang="en-US" dirty="0"/>
          </a:p>
        </p:txBody>
      </p:sp>
      <p:sp>
        <p:nvSpPr>
          <p:cNvPr id="32797" name="Line 47"/>
          <p:cNvSpPr>
            <a:spLocks noChangeShapeType="1"/>
          </p:cNvSpPr>
          <p:nvPr/>
        </p:nvSpPr>
        <p:spPr bwMode="auto">
          <a:xfrm flipV="1">
            <a:off x="6724650" y="1119187"/>
            <a:ext cx="117475" cy="474663"/>
          </a:xfrm>
          <a:prstGeom prst="line">
            <a:avLst/>
          </a:prstGeom>
          <a:noFill/>
          <a:ln w="19050">
            <a:solidFill>
              <a:srgbClr val="000000"/>
            </a:solidFill>
            <a:round/>
            <a:headEnd/>
            <a:tailEnd/>
          </a:ln>
        </p:spPr>
        <p:txBody>
          <a:bodyPr lIns="0" tIns="0" rIns="0" bIns="0"/>
          <a:lstStyle/>
          <a:p>
            <a:endParaRPr lang="en-US" dirty="0"/>
          </a:p>
        </p:txBody>
      </p:sp>
      <p:sp>
        <p:nvSpPr>
          <p:cNvPr id="32798" name="Freeform 48"/>
          <p:cNvSpPr>
            <a:spLocks/>
          </p:cNvSpPr>
          <p:nvPr/>
        </p:nvSpPr>
        <p:spPr bwMode="auto">
          <a:xfrm>
            <a:off x="6823075" y="1073150"/>
            <a:ext cx="31750" cy="66675"/>
          </a:xfrm>
          <a:custGeom>
            <a:avLst/>
            <a:gdLst>
              <a:gd name="T0" fmla="*/ 38709598 w 25"/>
              <a:gd name="T1" fmla="*/ 0 h 55"/>
              <a:gd name="T2" fmla="*/ 0 w 25"/>
              <a:gd name="T3" fmla="*/ 67602389 h 55"/>
              <a:gd name="T4" fmla="*/ 22580603 w 25"/>
              <a:gd name="T5" fmla="*/ 55844559 h 55"/>
              <a:gd name="T6" fmla="*/ 38709598 w 25"/>
              <a:gd name="T7" fmla="*/ 79359006 h 55"/>
              <a:gd name="T8" fmla="*/ 38709598 w 25"/>
              <a:gd name="T9" fmla="*/ 0 h 55"/>
              <a:gd name="T10" fmla="*/ 38709598 w 25"/>
              <a:gd name="T11" fmla="*/ 0 h 55"/>
              <a:gd name="T12" fmla="*/ 0 60000 65536"/>
              <a:gd name="T13" fmla="*/ 0 60000 65536"/>
              <a:gd name="T14" fmla="*/ 0 60000 65536"/>
              <a:gd name="T15" fmla="*/ 0 60000 65536"/>
              <a:gd name="T16" fmla="*/ 0 60000 65536"/>
              <a:gd name="T17" fmla="*/ 0 60000 65536"/>
              <a:gd name="T18" fmla="*/ 0 w 25"/>
              <a:gd name="T19" fmla="*/ 0 h 55"/>
              <a:gd name="T20" fmla="*/ 25 w 25"/>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5" h="55">
                <a:moveTo>
                  <a:pt x="24" y="0"/>
                </a:moveTo>
                <a:lnTo>
                  <a:pt x="0" y="46"/>
                </a:lnTo>
                <a:lnTo>
                  <a:pt x="14" y="38"/>
                </a:lnTo>
                <a:lnTo>
                  <a:pt x="24" y="54"/>
                </a:lnTo>
                <a:lnTo>
                  <a:pt x="24" y="0"/>
                </a:lnTo>
              </a:path>
            </a:pathLst>
          </a:custGeom>
          <a:solidFill>
            <a:srgbClr val="000000"/>
          </a:solidFill>
          <a:ln w="19050">
            <a:solidFill>
              <a:srgbClr val="000000"/>
            </a:solidFill>
            <a:round/>
            <a:headEnd/>
            <a:tailEnd/>
          </a:ln>
        </p:spPr>
        <p:txBody>
          <a:bodyPr lIns="0" tIns="0" rIns="0" bIns="0"/>
          <a:lstStyle/>
          <a:p>
            <a:endParaRPr lang="en-US" dirty="0"/>
          </a:p>
        </p:txBody>
      </p:sp>
      <p:sp>
        <p:nvSpPr>
          <p:cNvPr id="32799" name="Line 49"/>
          <p:cNvSpPr>
            <a:spLocks noChangeShapeType="1"/>
          </p:cNvSpPr>
          <p:nvPr/>
        </p:nvSpPr>
        <p:spPr bwMode="auto">
          <a:xfrm>
            <a:off x="7829550" y="1381125"/>
            <a:ext cx="80962" cy="0"/>
          </a:xfrm>
          <a:prstGeom prst="line">
            <a:avLst/>
          </a:prstGeom>
          <a:noFill/>
          <a:ln w="19050">
            <a:solidFill>
              <a:srgbClr val="000000"/>
            </a:solidFill>
            <a:round/>
            <a:headEnd/>
            <a:tailEnd/>
          </a:ln>
        </p:spPr>
        <p:txBody>
          <a:bodyPr lIns="0" tIns="0" rIns="0" bIns="0"/>
          <a:lstStyle/>
          <a:p>
            <a:endParaRPr lang="en-US" dirty="0"/>
          </a:p>
        </p:txBody>
      </p:sp>
      <p:sp>
        <p:nvSpPr>
          <p:cNvPr id="32800" name="Freeform 50"/>
          <p:cNvSpPr>
            <a:spLocks/>
          </p:cNvSpPr>
          <p:nvPr/>
        </p:nvSpPr>
        <p:spPr bwMode="auto">
          <a:xfrm>
            <a:off x="7893050" y="1366837"/>
            <a:ext cx="68262" cy="31750"/>
          </a:xfrm>
          <a:custGeom>
            <a:avLst/>
            <a:gdLst>
              <a:gd name="T0" fmla="*/ 83181607 w 55"/>
              <a:gd name="T1" fmla="*/ 17976379 h 27"/>
              <a:gd name="T2" fmla="*/ 0 w 55"/>
              <a:gd name="T3" fmla="*/ 0 h 27"/>
              <a:gd name="T4" fmla="*/ 21565831 w 55"/>
              <a:gd name="T5" fmla="*/ 17976379 h 27"/>
              <a:gd name="T6" fmla="*/ 0 w 55"/>
              <a:gd name="T7" fmla="*/ 35952758 h 27"/>
              <a:gd name="T8" fmla="*/ 83181607 w 55"/>
              <a:gd name="T9" fmla="*/ 17976379 h 27"/>
              <a:gd name="T10" fmla="*/ 83181607 w 55"/>
              <a:gd name="T11" fmla="*/ 17976379 h 27"/>
              <a:gd name="T12" fmla="*/ 0 60000 65536"/>
              <a:gd name="T13" fmla="*/ 0 60000 65536"/>
              <a:gd name="T14" fmla="*/ 0 60000 65536"/>
              <a:gd name="T15" fmla="*/ 0 60000 65536"/>
              <a:gd name="T16" fmla="*/ 0 60000 65536"/>
              <a:gd name="T17" fmla="*/ 0 60000 65536"/>
              <a:gd name="T18" fmla="*/ 0 w 55"/>
              <a:gd name="T19" fmla="*/ 0 h 27"/>
              <a:gd name="T20" fmla="*/ 55 w 5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55" h="27">
                <a:moveTo>
                  <a:pt x="54" y="13"/>
                </a:moveTo>
                <a:lnTo>
                  <a:pt x="0" y="0"/>
                </a:lnTo>
                <a:lnTo>
                  <a:pt x="14" y="13"/>
                </a:lnTo>
                <a:lnTo>
                  <a:pt x="0" y="26"/>
                </a:lnTo>
                <a:lnTo>
                  <a:pt x="54" y="13"/>
                </a:lnTo>
              </a:path>
            </a:pathLst>
          </a:custGeom>
          <a:solidFill>
            <a:srgbClr val="000000"/>
          </a:solidFill>
          <a:ln w="19050">
            <a:solidFill>
              <a:srgbClr val="000000"/>
            </a:solidFill>
            <a:round/>
            <a:headEnd/>
            <a:tailEnd/>
          </a:ln>
        </p:spPr>
        <p:txBody>
          <a:bodyPr lIns="0" tIns="0" rIns="0" bIns="0"/>
          <a:lstStyle/>
          <a:p>
            <a:endParaRPr lang="en-US" dirty="0"/>
          </a:p>
        </p:txBody>
      </p:sp>
      <p:sp>
        <p:nvSpPr>
          <p:cNvPr id="32801" name="Freeform 51"/>
          <p:cNvSpPr>
            <a:spLocks/>
          </p:cNvSpPr>
          <p:nvPr/>
        </p:nvSpPr>
        <p:spPr bwMode="auto">
          <a:xfrm>
            <a:off x="7478712" y="1208087"/>
            <a:ext cx="357188" cy="347663"/>
          </a:xfrm>
          <a:custGeom>
            <a:avLst/>
            <a:gdLst>
              <a:gd name="T0" fmla="*/ 0 w 287"/>
              <a:gd name="T1" fmla="*/ 0 h 288"/>
              <a:gd name="T2" fmla="*/ 0 w 287"/>
              <a:gd name="T3" fmla="*/ 418228905 h 288"/>
              <a:gd name="T4" fmla="*/ 442991494 w 287"/>
              <a:gd name="T5" fmla="*/ 209843579 h 288"/>
              <a:gd name="T6" fmla="*/ 0 w 287"/>
              <a:gd name="T7" fmla="*/ 0 h 288"/>
              <a:gd name="T8" fmla="*/ 0 60000 65536"/>
              <a:gd name="T9" fmla="*/ 0 60000 65536"/>
              <a:gd name="T10" fmla="*/ 0 60000 65536"/>
              <a:gd name="T11" fmla="*/ 0 60000 65536"/>
              <a:gd name="T12" fmla="*/ 0 w 287"/>
              <a:gd name="T13" fmla="*/ 0 h 288"/>
              <a:gd name="T14" fmla="*/ 287 w 287"/>
              <a:gd name="T15" fmla="*/ 288 h 288"/>
            </a:gdLst>
            <a:ahLst/>
            <a:cxnLst>
              <a:cxn ang="T8">
                <a:pos x="T0" y="T1"/>
              </a:cxn>
              <a:cxn ang="T9">
                <a:pos x="T2" y="T3"/>
              </a:cxn>
              <a:cxn ang="T10">
                <a:pos x="T4" y="T5"/>
              </a:cxn>
              <a:cxn ang="T11">
                <a:pos x="T6" y="T7"/>
              </a:cxn>
            </a:cxnLst>
            <a:rect l="T12" t="T13" r="T14" b="T15"/>
            <a:pathLst>
              <a:path w="287" h="288">
                <a:moveTo>
                  <a:pt x="0" y="0"/>
                </a:moveTo>
                <a:lnTo>
                  <a:pt x="0" y="287"/>
                </a:lnTo>
                <a:lnTo>
                  <a:pt x="286" y="144"/>
                </a:lnTo>
                <a:lnTo>
                  <a:pt x="0" y="0"/>
                </a:lnTo>
              </a:path>
            </a:pathLst>
          </a:custGeom>
          <a:noFill/>
          <a:ln w="19050">
            <a:solidFill>
              <a:srgbClr val="000000"/>
            </a:solidFill>
            <a:round/>
            <a:headEnd/>
            <a:tailEnd/>
          </a:ln>
        </p:spPr>
        <p:txBody>
          <a:bodyPr lIns="0" tIns="0" rIns="0" bIns="0"/>
          <a:lstStyle/>
          <a:p>
            <a:endParaRPr lang="en-US" dirty="0"/>
          </a:p>
        </p:txBody>
      </p:sp>
      <p:sp>
        <p:nvSpPr>
          <p:cNvPr id="32802" name="Freeform 52"/>
          <p:cNvSpPr>
            <a:spLocks/>
          </p:cNvSpPr>
          <p:nvPr/>
        </p:nvSpPr>
        <p:spPr bwMode="auto">
          <a:xfrm>
            <a:off x="5772150" y="2622550"/>
            <a:ext cx="334962" cy="323850"/>
          </a:xfrm>
          <a:custGeom>
            <a:avLst/>
            <a:gdLst>
              <a:gd name="T0" fmla="*/ 415548345 w 269"/>
              <a:gd name="T1" fmla="*/ 179723501 h 269"/>
              <a:gd name="T2" fmla="*/ 410896236 w 269"/>
              <a:gd name="T3" fmla="*/ 150735892 h 269"/>
              <a:gd name="T4" fmla="*/ 400042974 w 269"/>
              <a:gd name="T5" fmla="*/ 123197819 h 269"/>
              <a:gd name="T6" fmla="*/ 389188467 w 269"/>
              <a:gd name="T7" fmla="*/ 98557540 h 269"/>
              <a:gd name="T8" fmla="*/ 370582519 w 269"/>
              <a:gd name="T9" fmla="*/ 72468948 h 269"/>
              <a:gd name="T10" fmla="*/ 347323217 w 269"/>
              <a:gd name="T11" fmla="*/ 50728871 h 269"/>
              <a:gd name="T12" fmla="*/ 324065081 w 269"/>
              <a:gd name="T13" fmla="*/ 34785577 h 269"/>
              <a:gd name="T14" fmla="*/ 297706448 w 269"/>
              <a:gd name="T15" fmla="*/ 18842287 h 269"/>
              <a:gd name="T16" fmla="*/ 271346569 w 269"/>
              <a:gd name="T17" fmla="*/ 8695792 h 269"/>
              <a:gd name="T18" fmla="*/ 238785538 w 269"/>
              <a:gd name="T19" fmla="*/ 2898999 h 269"/>
              <a:gd name="T20" fmla="*/ 209325083 w 269"/>
              <a:gd name="T21" fmla="*/ 0 h 269"/>
              <a:gd name="T22" fmla="*/ 178313095 w 269"/>
              <a:gd name="T23" fmla="*/ 2898999 h 269"/>
              <a:gd name="T24" fmla="*/ 147302313 w 269"/>
              <a:gd name="T25" fmla="*/ 8695792 h 269"/>
              <a:gd name="T26" fmla="*/ 119392147 w 269"/>
              <a:gd name="T27" fmla="*/ 18842287 h 269"/>
              <a:gd name="T28" fmla="*/ 91481980 w 269"/>
              <a:gd name="T29" fmla="*/ 34785577 h 269"/>
              <a:gd name="T30" fmla="*/ 66673615 w 269"/>
              <a:gd name="T31" fmla="*/ 50728871 h 269"/>
              <a:gd name="T32" fmla="*/ 44965846 w 269"/>
              <a:gd name="T33" fmla="*/ 72468948 h 269"/>
              <a:gd name="T34" fmla="*/ 27910176 w 269"/>
              <a:gd name="T35" fmla="*/ 98557540 h 269"/>
              <a:gd name="T36" fmla="*/ 15505376 w 269"/>
              <a:gd name="T37" fmla="*/ 123197819 h 269"/>
              <a:gd name="T38" fmla="*/ 4652111 w 269"/>
              <a:gd name="T39" fmla="*/ 150735892 h 269"/>
              <a:gd name="T40" fmla="*/ 0 w 269"/>
              <a:gd name="T41" fmla="*/ 179723501 h 269"/>
              <a:gd name="T42" fmla="*/ 0 w 269"/>
              <a:gd name="T43" fmla="*/ 208711072 h 269"/>
              <a:gd name="T44" fmla="*/ 4652111 w 269"/>
              <a:gd name="T45" fmla="*/ 236249145 h 269"/>
              <a:gd name="T46" fmla="*/ 15505376 w 269"/>
              <a:gd name="T47" fmla="*/ 265236717 h 269"/>
              <a:gd name="T48" fmla="*/ 27910176 w 269"/>
              <a:gd name="T49" fmla="*/ 289876995 h 269"/>
              <a:gd name="T50" fmla="*/ 44965846 w 269"/>
              <a:gd name="T51" fmla="*/ 314516070 h 269"/>
              <a:gd name="T52" fmla="*/ 66673615 w 269"/>
              <a:gd name="T53" fmla="*/ 336257426 h 269"/>
              <a:gd name="T54" fmla="*/ 91481980 w 269"/>
              <a:gd name="T55" fmla="*/ 353649006 h 269"/>
              <a:gd name="T56" fmla="*/ 119392147 w 269"/>
              <a:gd name="T57" fmla="*/ 369592290 h 269"/>
              <a:gd name="T58" fmla="*/ 147302313 w 269"/>
              <a:gd name="T59" fmla="*/ 379738783 h 269"/>
              <a:gd name="T60" fmla="*/ 178313095 w 269"/>
              <a:gd name="T61" fmla="*/ 386985074 h 269"/>
              <a:gd name="T62" fmla="*/ 209325083 w 269"/>
              <a:gd name="T63" fmla="*/ 388434573 h 269"/>
              <a:gd name="T64" fmla="*/ 238785538 w 269"/>
              <a:gd name="T65" fmla="*/ 386985074 h 269"/>
              <a:gd name="T66" fmla="*/ 271346569 w 269"/>
              <a:gd name="T67" fmla="*/ 379738783 h 269"/>
              <a:gd name="T68" fmla="*/ 297706448 w 269"/>
              <a:gd name="T69" fmla="*/ 369592290 h 269"/>
              <a:gd name="T70" fmla="*/ 324065081 w 269"/>
              <a:gd name="T71" fmla="*/ 353649006 h 269"/>
              <a:gd name="T72" fmla="*/ 347323217 w 269"/>
              <a:gd name="T73" fmla="*/ 336257426 h 269"/>
              <a:gd name="T74" fmla="*/ 370582519 w 269"/>
              <a:gd name="T75" fmla="*/ 314516070 h 269"/>
              <a:gd name="T76" fmla="*/ 389188467 w 269"/>
              <a:gd name="T77" fmla="*/ 289876995 h 269"/>
              <a:gd name="T78" fmla="*/ 400042974 w 269"/>
              <a:gd name="T79" fmla="*/ 265236717 h 269"/>
              <a:gd name="T80" fmla="*/ 410896236 w 269"/>
              <a:gd name="T81" fmla="*/ 236249145 h 269"/>
              <a:gd name="T82" fmla="*/ 415548345 w 269"/>
              <a:gd name="T83" fmla="*/ 208711072 h 2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69"/>
              <a:gd name="T128" fmla="*/ 269 w 269"/>
              <a:gd name="T129" fmla="*/ 269 h 2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69">
                <a:moveTo>
                  <a:pt x="268" y="134"/>
                </a:moveTo>
                <a:lnTo>
                  <a:pt x="268" y="124"/>
                </a:lnTo>
                <a:lnTo>
                  <a:pt x="267" y="114"/>
                </a:lnTo>
                <a:lnTo>
                  <a:pt x="265" y="104"/>
                </a:lnTo>
                <a:lnTo>
                  <a:pt x="263" y="94"/>
                </a:lnTo>
                <a:lnTo>
                  <a:pt x="258" y="85"/>
                </a:lnTo>
                <a:lnTo>
                  <a:pt x="255" y="76"/>
                </a:lnTo>
                <a:lnTo>
                  <a:pt x="251" y="68"/>
                </a:lnTo>
                <a:lnTo>
                  <a:pt x="244" y="58"/>
                </a:lnTo>
                <a:lnTo>
                  <a:pt x="239" y="50"/>
                </a:lnTo>
                <a:lnTo>
                  <a:pt x="233" y="43"/>
                </a:lnTo>
                <a:lnTo>
                  <a:pt x="224" y="35"/>
                </a:lnTo>
                <a:lnTo>
                  <a:pt x="217" y="28"/>
                </a:lnTo>
                <a:lnTo>
                  <a:pt x="209" y="24"/>
                </a:lnTo>
                <a:lnTo>
                  <a:pt x="201" y="18"/>
                </a:lnTo>
                <a:lnTo>
                  <a:pt x="192" y="13"/>
                </a:lnTo>
                <a:lnTo>
                  <a:pt x="183" y="9"/>
                </a:lnTo>
                <a:lnTo>
                  <a:pt x="175" y="6"/>
                </a:lnTo>
                <a:lnTo>
                  <a:pt x="164" y="3"/>
                </a:lnTo>
                <a:lnTo>
                  <a:pt x="154" y="2"/>
                </a:lnTo>
                <a:lnTo>
                  <a:pt x="144" y="0"/>
                </a:lnTo>
                <a:lnTo>
                  <a:pt x="135" y="0"/>
                </a:lnTo>
                <a:lnTo>
                  <a:pt x="125" y="0"/>
                </a:lnTo>
                <a:lnTo>
                  <a:pt x="115" y="2"/>
                </a:lnTo>
                <a:lnTo>
                  <a:pt x="104" y="3"/>
                </a:lnTo>
                <a:lnTo>
                  <a:pt x="95" y="6"/>
                </a:lnTo>
                <a:lnTo>
                  <a:pt x="85" y="9"/>
                </a:lnTo>
                <a:lnTo>
                  <a:pt x="77" y="13"/>
                </a:lnTo>
                <a:lnTo>
                  <a:pt x="68" y="18"/>
                </a:lnTo>
                <a:lnTo>
                  <a:pt x="59" y="24"/>
                </a:lnTo>
                <a:lnTo>
                  <a:pt x="50" y="28"/>
                </a:lnTo>
                <a:lnTo>
                  <a:pt x="43" y="35"/>
                </a:lnTo>
                <a:lnTo>
                  <a:pt x="37" y="43"/>
                </a:lnTo>
                <a:lnTo>
                  <a:pt x="29" y="50"/>
                </a:lnTo>
                <a:lnTo>
                  <a:pt x="23" y="58"/>
                </a:lnTo>
                <a:lnTo>
                  <a:pt x="18" y="68"/>
                </a:lnTo>
                <a:lnTo>
                  <a:pt x="13" y="76"/>
                </a:lnTo>
                <a:lnTo>
                  <a:pt x="10" y="85"/>
                </a:lnTo>
                <a:lnTo>
                  <a:pt x="6" y="94"/>
                </a:lnTo>
                <a:lnTo>
                  <a:pt x="3" y="104"/>
                </a:lnTo>
                <a:lnTo>
                  <a:pt x="2" y="114"/>
                </a:lnTo>
                <a:lnTo>
                  <a:pt x="0" y="124"/>
                </a:lnTo>
                <a:lnTo>
                  <a:pt x="0" y="134"/>
                </a:lnTo>
                <a:lnTo>
                  <a:pt x="0" y="144"/>
                </a:lnTo>
                <a:lnTo>
                  <a:pt x="2" y="154"/>
                </a:lnTo>
                <a:lnTo>
                  <a:pt x="3" y="163"/>
                </a:lnTo>
                <a:lnTo>
                  <a:pt x="6" y="173"/>
                </a:lnTo>
                <a:lnTo>
                  <a:pt x="10" y="183"/>
                </a:lnTo>
                <a:lnTo>
                  <a:pt x="13" y="192"/>
                </a:lnTo>
                <a:lnTo>
                  <a:pt x="18" y="200"/>
                </a:lnTo>
                <a:lnTo>
                  <a:pt x="23" y="209"/>
                </a:lnTo>
                <a:lnTo>
                  <a:pt x="29" y="217"/>
                </a:lnTo>
                <a:lnTo>
                  <a:pt x="37" y="224"/>
                </a:lnTo>
                <a:lnTo>
                  <a:pt x="43" y="232"/>
                </a:lnTo>
                <a:lnTo>
                  <a:pt x="50" y="239"/>
                </a:lnTo>
                <a:lnTo>
                  <a:pt x="59" y="244"/>
                </a:lnTo>
                <a:lnTo>
                  <a:pt x="68" y="249"/>
                </a:lnTo>
                <a:lnTo>
                  <a:pt x="77" y="255"/>
                </a:lnTo>
                <a:lnTo>
                  <a:pt x="85" y="259"/>
                </a:lnTo>
                <a:lnTo>
                  <a:pt x="95" y="262"/>
                </a:lnTo>
                <a:lnTo>
                  <a:pt x="104" y="264"/>
                </a:lnTo>
                <a:lnTo>
                  <a:pt x="115" y="267"/>
                </a:lnTo>
                <a:lnTo>
                  <a:pt x="125" y="268"/>
                </a:lnTo>
                <a:lnTo>
                  <a:pt x="135" y="268"/>
                </a:lnTo>
                <a:lnTo>
                  <a:pt x="144" y="268"/>
                </a:lnTo>
                <a:lnTo>
                  <a:pt x="154" y="267"/>
                </a:lnTo>
                <a:lnTo>
                  <a:pt x="164" y="264"/>
                </a:lnTo>
                <a:lnTo>
                  <a:pt x="175" y="262"/>
                </a:lnTo>
                <a:lnTo>
                  <a:pt x="183" y="259"/>
                </a:lnTo>
                <a:lnTo>
                  <a:pt x="192" y="255"/>
                </a:lnTo>
                <a:lnTo>
                  <a:pt x="201" y="249"/>
                </a:lnTo>
                <a:lnTo>
                  <a:pt x="209" y="244"/>
                </a:lnTo>
                <a:lnTo>
                  <a:pt x="217" y="239"/>
                </a:lnTo>
                <a:lnTo>
                  <a:pt x="224" y="232"/>
                </a:lnTo>
                <a:lnTo>
                  <a:pt x="233" y="224"/>
                </a:lnTo>
                <a:lnTo>
                  <a:pt x="239" y="217"/>
                </a:lnTo>
                <a:lnTo>
                  <a:pt x="244" y="209"/>
                </a:lnTo>
                <a:lnTo>
                  <a:pt x="251" y="200"/>
                </a:lnTo>
                <a:lnTo>
                  <a:pt x="255" y="192"/>
                </a:lnTo>
                <a:lnTo>
                  <a:pt x="258" y="183"/>
                </a:lnTo>
                <a:lnTo>
                  <a:pt x="263" y="173"/>
                </a:lnTo>
                <a:lnTo>
                  <a:pt x="265" y="163"/>
                </a:lnTo>
                <a:lnTo>
                  <a:pt x="267" y="154"/>
                </a:lnTo>
                <a:lnTo>
                  <a:pt x="268" y="144"/>
                </a:lnTo>
                <a:lnTo>
                  <a:pt x="268" y="134"/>
                </a:lnTo>
              </a:path>
            </a:pathLst>
          </a:custGeom>
          <a:noFill/>
          <a:ln w="19050">
            <a:solidFill>
              <a:srgbClr val="000000"/>
            </a:solidFill>
            <a:round/>
            <a:headEnd/>
            <a:tailEnd/>
          </a:ln>
        </p:spPr>
        <p:txBody>
          <a:bodyPr lIns="0" tIns="0" rIns="0" bIns="0"/>
          <a:lstStyle/>
          <a:p>
            <a:endParaRPr lang="en-US" dirty="0"/>
          </a:p>
        </p:txBody>
      </p:sp>
      <p:sp>
        <p:nvSpPr>
          <p:cNvPr id="32803" name="Freeform 53"/>
          <p:cNvSpPr>
            <a:spLocks/>
          </p:cNvSpPr>
          <p:nvPr/>
        </p:nvSpPr>
        <p:spPr bwMode="auto">
          <a:xfrm>
            <a:off x="5821362" y="2697162"/>
            <a:ext cx="114300" cy="55563"/>
          </a:xfrm>
          <a:custGeom>
            <a:avLst/>
            <a:gdLst>
              <a:gd name="T0" fmla="*/ 0 w 93"/>
              <a:gd name="T1" fmla="*/ 65654929 h 46"/>
              <a:gd name="T2" fmla="*/ 0 w 93"/>
              <a:gd name="T3" fmla="*/ 65654929 h 46"/>
              <a:gd name="T4" fmla="*/ 0 w 93"/>
              <a:gd name="T5" fmla="*/ 61277532 h 46"/>
              <a:gd name="T6" fmla="*/ 0 w 93"/>
              <a:gd name="T7" fmla="*/ 56901344 h 46"/>
              <a:gd name="T8" fmla="*/ 1510481 w 93"/>
              <a:gd name="T9" fmla="*/ 53983079 h 46"/>
              <a:gd name="T10" fmla="*/ 1510481 w 93"/>
              <a:gd name="T11" fmla="*/ 46688626 h 46"/>
              <a:gd name="T12" fmla="*/ 3020961 w 93"/>
              <a:gd name="T13" fmla="*/ 45229494 h 46"/>
              <a:gd name="T14" fmla="*/ 4531442 w 93"/>
              <a:gd name="T15" fmla="*/ 40852097 h 46"/>
              <a:gd name="T16" fmla="*/ 6041923 w 93"/>
              <a:gd name="T17" fmla="*/ 36474691 h 46"/>
              <a:gd name="T18" fmla="*/ 6041923 w 93"/>
              <a:gd name="T19" fmla="*/ 35015559 h 46"/>
              <a:gd name="T20" fmla="*/ 9062883 w 93"/>
              <a:gd name="T21" fmla="*/ 29180238 h 46"/>
              <a:gd name="T22" fmla="*/ 13594326 w 93"/>
              <a:gd name="T23" fmla="*/ 26261973 h 46"/>
              <a:gd name="T24" fmla="*/ 16615286 w 93"/>
              <a:gd name="T25" fmla="*/ 23343709 h 46"/>
              <a:gd name="T26" fmla="*/ 18125767 w 93"/>
              <a:gd name="T27" fmla="*/ 20425445 h 46"/>
              <a:gd name="T28" fmla="*/ 19636247 w 93"/>
              <a:gd name="T29" fmla="*/ 16049251 h 46"/>
              <a:gd name="T30" fmla="*/ 25679401 w 93"/>
              <a:gd name="T31" fmla="*/ 14590119 h 46"/>
              <a:gd name="T32" fmla="*/ 30210842 w 93"/>
              <a:gd name="T33" fmla="*/ 11671855 h 46"/>
              <a:gd name="T34" fmla="*/ 31721322 w 93"/>
              <a:gd name="T35" fmla="*/ 10212722 h 46"/>
              <a:gd name="T36" fmla="*/ 33231802 w 93"/>
              <a:gd name="T37" fmla="*/ 8753588 h 46"/>
              <a:gd name="T38" fmla="*/ 39273723 w 93"/>
              <a:gd name="T39" fmla="*/ 5836531 h 46"/>
              <a:gd name="T40" fmla="*/ 43805173 w 93"/>
              <a:gd name="T41" fmla="*/ 2918266 h 46"/>
              <a:gd name="T42" fmla="*/ 46826133 w 93"/>
              <a:gd name="T43" fmla="*/ 1459133 h 46"/>
              <a:gd name="T44" fmla="*/ 52868053 w 93"/>
              <a:gd name="T45" fmla="*/ 1459133 h 46"/>
              <a:gd name="T46" fmla="*/ 57399494 w 93"/>
              <a:gd name="T47" fmla="*/ 0 h 46"/>
              <a:gd name="T48" fmla="*/ 58909974 w 93"/>
              <a:gd name="T49" fmla="*/ 0 h 46"/>
              <a:gd name="T50" fmla="*/ 64951895 w 93"/>
              <a:gd name="T51" fmla="*/ 0 h 46"/>
              <a:gd name="T52" fmla="*/ 67972855 w 93"/>
              <a:gd name="T53" fmla="*/ 0 h 46"/>
              <a:gd name="T54" fmla="*/ 72505524 w 93"/>
              <a:gd name="T55" fmla="*/ 0 h 46"/>
              <a:gd name="T56" fmla="*/ 77036965 w 93"/>
              <a:gd name="T57" fmla="*/ 0 h 46"/>
              <a:gd name="T58" fmla="*/ 81568425 w 93"/>
              <a:gd name="T59" fmla="*/ 0 h 46"/>
              <a:gd name="T60" fmla="*/ 84589385 w 93"/>
              <a:gd name="T61" fmla="*/ 1459133 h 46"/>
              <a:gd name="T62" fmla="*/ 89120825 w 93"/>
              <a:gd name="T63" fmla="*/ 1459133 h 46"/>
              <a:gd name="T64" fmla="*/ 93652266 w 93"/>
              <a:gd name="T65" fmla="*/ 2918266 h 46"/>
              <a:gd name="T66" fmla="*/ 98183706 w 93"/>
              <a:gd name="T67" fmla="*/ 5836531 h 46"/>
              <a:gd name="T68" fmla="*/ 101204666 w 93"/>
              <a:gd name="T69" fmla="*/ 8753588 h 46"/>
              <a:gd name="T70" fmla="*/ 105736107 w 93"/>
              <a:gd name="T71" fmla="*/ 10212722 h 46"/>
              <a:gd name="T72" fmla="*/ 110267547 w 93"/>
              <a:gd name="T73" fmla="*/ 11671855 h 46"/>
              <a:gd name="T74" fmla="*/ 111778028 w 93"/>
              <a:gd name="T75" fmla="*/ 14590119 h 46"/>
              <a:gd name="T76" fmla="*/ 116309468 w 93"/>
              <a:gd name="T77" fmla="*/ 16049251 h 46"/>
              <a:gd name="T78" fmla="*/ 119331657 w 93"/>
              <a:gd name="T79" fmla="*/ 20425445 h 46"/>
              <a:gd name="T80" fmla="*/ 123863098 w 93"/>
              <a:gd name="T81" fmla="*/ 23343709 h 46"/>
              <a:gd name="T82" fmla="*/ 123863098 w 93"/>
              <a:gd name="T83" fmla="*/ 26261973 h 46"/>
              <a:gd name="T84" fmla="*/ 128394538 w 93"/>
              <a:gd name="T85" fmla="*/ 29180238 h 46"/>
              <a:gd name="T86" fmla="*/ 129905018 w 93"/>
              <a:gd name="T87" fmla="*/ 35015559 h 46"/>
              <a:gd name="T88" fmla="*/ 132925979 w 93"/>
              <a:gd name="T89" fmla="*/ 36474691 h 46"/>
              <a:gd name="T90" fmla="*/ 132925979 w 93"/>
              <a:gd name="T91" fmla="*/ 40852097 h 46"/>
              <a:gd name="T92" fmla="*/ 134436459 w 93"/>
              <a:gd name="T93" fmla="*/ 45229494 h 46"/>
              <a:gd name="T94" fmla="*/ 135946939 w 93"/>
              <a:gd name="T95" fmla="*/ 46688626 h 46"/>
              <a:gd name="T96" fmla="*/ 137457419 w 93"/>
              <a:gd name="T97" fmla="*/ 53983079 h 46"/>
              <a:gd name="T98" fmla="*/ 138967899 w 93"/>
              <a:gd name="T99" fmla="*/ 56901344 h 46"/>
              <a:gd name="T100" fmla="*/ 138967899 w 93"/>
              <a:gd name="T101" fmla="*/ 61277532 h 46"/>
              <a:gd name="T102" fmla="*/ 138967899 w 93"/>
              <a:gd name="T103" fmla="*/ 65654929 h 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6"/>
              <a:gd name="T158" fmla="*/ 93 w 93"/>
              <a:gd name="T159" fmla="*/ 46 h 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6">
                <a:moveTo>
                  <a:pt x="0" y="45"/>
                </a:moveTo>
                <a:lnTo>
                  <a:pt x="0" y="45"/>
                </a:lnTo>
                <a:lnTo>
                  <a:pt x="0" y="42"/>
                </a:lnTo>
                <a:lnTo>
                  <a:pt x="0" y="39"/>
                </a:lnTo>
                <a:lnTo>
                  <a:pt x="1" y="37"/>
                </a:lnTo>
                <a:lnTo>
                  <a:pt x="1" y="32"/>
                </a:lnTo>
                <a:lnTo>
                  <a:pt x="2" y="31"/>
                </a:lnTo>
                <a:lnTo>
                  <a:pt x="3" y="28"/>
                </a:lnTo>
                <a:lnTo>
                  <a:pt x="4" y="25"/>
                </a:lnTo>
                <a:lnTo>
                  <a:pt x="4" y="24"/>
                </a:lnTo>
                <a:lnTo>
                  <a:pt x="6" y="20"/>
                </a:lnTo>
                <a:lnTo>
                  <a:pt x="9" y="18"/>
                </a:lnTo>
                <a:lnTo>
                  <a:pt x="11" y="16"/>
                </a:lnTo>
                <a:lnTo>
                  <a:pt x="12" y="14"/>
                </a:lnTo>
                <a:lnTo>
                  <a:pt x="13" y="11"/>
                </a:lnTo>
                <a:lnTo>
                  <a:pt x="17" y="10"/>
                </a:lnTo>
                <a:lnTo>
                  <a:pt x="20" y="8"/>
                </a:lnTo>
                <a:lnTo>
                  <a:pt x="21" y="7"/>
                </a:lnTo>
                <a:lnTo>
                  <a:pt x="22" y="6"/>
                </a:lnTo>
                <a:lnTo>
                  <a:pt x="26" y="4"/>
                </a:lnTo>
                <a:lnTo>
                  <a:pt x="29" y="2"/>
                </a:lnTo>
                <a:lnTo>
                  <a:pt x="31" y="1"/>
                </a:lnTo>
                <a:lnTo>
                  <a:pt x="35" y="1"/>
                </a:lnTo>
                <a:lnTo>
                  <a:pt x="38" y="0"/>
                </a:lnTo>
                <a:lnTo>
                  <a:pt x="39" y="0"/>
                </a:lnTo>
                <a:lnTo>
                  <a:pt x="43" y="0"/>
                </a:lnTo>
                <a:lnTo>
                  <a:pt x="45" y="0"/>
                </a:lnTo>
                <a:lnTo>
                  <a:pt x="48" y="0"/>
                </a:lnTo>
                <a:lnTo>
                  <a:pt x="51" y="0"/>
                </a:lnTo>
                <a:lnTo>
                  <a:pt x="54" y="0"/>
                </a:lnTo>
                <a:lnTo>
                  <a:pt x="56" y="1"/>
                </a:lnTo>
                <a:lnTo>
                  <a:pt x="59" y="1"/>
                </a:lnTo>
                <a:lnTo>
                  <a:pt x="62" y="2"/>
                </a:lnTo>
                <a:lnTo>
                  <a:pt x="65" y="4"/>
                </a:lnTo>
                <a:lnTo>
                  <a:pt x="67" y="6"/>
                </a:lnTo>
                <a:lnTo>
                  <a:pt x="70" y="7"/>
                </a:lnTo>
                <a:lnTo>
                  <a:pt x="73" y="8"/>
                </a:lnTo>
                <a:lnTo>
                  <a:pt x="74" y="10"/>
                </a:lnTo>
                <a:lnTo>
                  <a:pt x="77" y="11"/>
                </a:lnTo>
                <a:lnTo>
                  <a:pt x="79" y="14"/>
                </a:lnTo>
                <a:lnTo>
                  <a:pt x="82" y="16"/>
                </a:lnTo>
                <a:lnTo>
                  <a:pt x="82" y="18"/>
                </a:lnTo>
                <a:lnTo>
                  <a:pt x="85" y="20"/>
                </a:lnTo>
                <a:lnTo>
                  <a:pt x="86" y="24"/>
                </a:lnTo>
                <a:lnTo>
                  <a:pt x="88" y="25"/>
                </a:lnTo>
                <a:lnTo>
                  <a:pt x="88" y="28"/>
                </a:lnTo>
                <a:lnTo>
                  <a:pt x="89" y="31"/>
                </a:lnTo>
                <a:lnTo>
                  <a:pt x="90" y="32"/>
                </a:lnTo>
                <a:lnTo>
                  <a:pt x="91" y="37"/>
                </a:lnTo>
                <a:lnTo>
                  <a:pt x="92" y="39"/>
                </a:lnTo>
                <a:lnTo>
                  <a:pt x="92" y="42"/>
                </a:lnTo>
                <a:lnTo>
                  <a:pt x="92" y="45"/>
                </a:lnTo>
              </a:path>
            </a:pathLst>
          </a:custGeom>
          <a:noFill/>
          <a:ln w="19050">
            <a:solidFill>
              <a:srgbClr val="000000"/>
            </a:solidFill>
            <a:round/>
            <a:headEnd/>
            <a:tailEnd/>
          </a:ln>
        </p:spPr>
        <p:txBody>
          <a:bodyPr lIns="0" tIns="0" rIns="0" bIns="0"/>
          <a:lstStyle/>
          <a:p>
            <a:endParaRPr lang="en-US" dirty="0"/>
          </a:p>
        </p:txBody>
      </p:sp>
      <p:sp>
        <p:nvSpPr>
          <p:cNvPr id="32804" name="Freeform 54"/>
          <p:cNvSpPr>
            <a:spLocks/>
          </p:cNvSpPr>
          <p:nvPr/>
        </p:nvSpPr>
        <p:spPr bwMode="auto">
          <a:xfrm>
            <a:off x="5934075" y="2751137"/>
            <a:ext cx="114300" cy="57150"/>
          </a:xfrm>
          <a:custGeom>
            <a:avLst/>
            <a:gdLst>
              <a:gd name="T0" fmla="*/ 0 w 91"/>
              <a:gd name="T1" fmla="*/ 0 h 47"/>
              <a:gd name="T2" fmla="*/ 0 w 91"/>
              <a:gd name="T3" fmla="*/ 0 h 47"/>
              <a:gd name="T4" fmla="*/ 0 w 91"/>
              <a:gd name="T5" fmla="*/ 4435813 h 47"/>
              <a:gd name="T6" fmla="*/ 0 w 91"/>
              <a:gd name="T7" fmla="*/ 7393021 h 47"/>
              <a:gd name="T8" fmla="*/ 0 w 91"/>
              <a:gd name="T9" fmla="*/ 11828835 h 47"/>
              <a:gd name="T10" fmla="*/ 1577591 w 91"/>
              <a:gd name="T11" fmla="*/ 16264646 h 47"/>
              <a:gd name="T12" fmla="*/ 3155183 w 91"/>
              <a:gd name="T13" fmla="*/ 22177850 h 47"/>
              <a:gd name="T14" fmla="*/ 3155183 w 91"/>
              <a:gd name="T15" fmla="*/ 25135058 h 47"/>
              <a:gd name="T16" fmla="*/ 7887956 w 91"/>
              <a:gd name="T17" fmla="*/ 28092265 h 47"/>
              <a:gd name="T18" fmla="*/ 9465547 w 91"/>
              <a:gd name="T19" fmla="*/ 34006680 h 47"/>
              <a:gd name="T20" fmla="*/ 9465547 w 91"/>
              <a:gd name="T21" fmla="*/ 35485284 h 47"/>
              <a:gd name="T22" fmla="*/ 12620730 w 91"/>
              <a:gd name="T23" fmla="*/ 39921105 h 47"/>
              <a:gd name="T24" fmla="*/ 15775912 w 91"/>
              <a:gd name="T25" fmla="*/ 45835520 h 47"/>
              <a:gd name="T26" fmla="*/ 18932349 w 91"/>
              <a:gd name="T27" fmla="*/ 47314124 h 47"/>
              <a:gd name="T28" fmla="*/ 22087535 w 91"/>
              <a:gd name="T29" fmla="*/ 50271331 h 47"/>
              <a:gd name="T30" fmla="*/ 23665126 w 91"/>
              <a:gd name="T31" fmla="*/ 53227323 h 47"/>
              <a:gd name="T32" fmla="*/ 28397898 w 91"/>
              <a:gd name="T33" fmla="*/ 56184531 h 47"/>
              <a:gd name="T34" fmla="*/ 34708261 w 91"/>
              <a:gd name="T35" fmla="*/ 57663134 h 47"/>
              <a:gd name="T36" fmla="*/ 36285851 w 91"/>
              <a:gd name="T37" fmla="*/ 60620342 h 47"/>
              <a:gd name="T38" fmla="*/ 41018624 w 91"/>
              <a:gd name="T39" fmla="*/ 62098946 h 47"/>
              <a:gd name="T40" fmla="*/ 44173815 w 91"/>
              <a:gd name="T41" fmla="*/ 63577549 h 47"/>
              <a:gd name="T42" fmla="*/ 50484177 w 91"/>
              <a:gd name="T43" fmla="*/ 63577549 h 47"/>
              <a:gd name="T44" fmla="*/ 55218206 w 91"/>
              <a:gd name="T45" fmla="*/ 66534757 h 47"/>
              <a:gd name="T46" fmla="*/ 58373387 w 91"/>
              <a:gd name="T47" fmla="*/ 66534757 h 47"/>
              <a:gd name="T48" fmla="*/ 63106159 w 91"/>
              <a:gd name="T49" fmla="*/ 68013361 h 47"/>
              <a:gd name="T50" fmla="*/ 67838931 w 91"/>
              <a:gd name="T51" fmla="*/ 68013361 h 47"/>
              <a:gd name="T52" fmla="*/ 70994112 w 91"/>
              <a:gd name="T53" fmla="*/ 68013361 h 47"/>
              <a:gd name="T54" fmla="*/ 75726884 w 91"/>
              <a:gd name="T55" fmla="*/ 68013361 h 47"/>
              <a:gd name="T56" fmla="*/ 80459656 w 91"/>
              <a:gd name="T57" fmla="*/ 68013361 h 47"/>
              <a:gd name="T58" fmla="*/ 85192448 w 91"/>
              <a:gd name="T59" fmla="*/ 66534757 h 47"/>
              <a:gd name="T60" fmla="*/ 88347629 w 91"/>
              <a:gd name="T61" fmla="*/ 66534757 h 47"/>
              <a:gd name="T62" fmla="*/ 94659248 w 91"/>
              <a:gd name="T63" fmla="*/ 63577549 h 47"/>
              <a:gd name="T64" fmla="*/ 97814430 w 91"/>
              <a:gd name="T65" fmla="*/ 63577549 h 47"/>
              <a:gd name="T66" fmla="*/ 102547202 w 91"/>
              <a:gd name="T67" fmla="*/ 62098946 h 47"/>
              <a:gd name="T68" fmla="*/ 104124792 w 91"/>
              <a:gd name="T69" fmla="*/ 60620342 h 47"/>
              <a:gd name="T70" fmla="*/ 110435155 w 91"/>
              <a:gd name="T71" fmla="*/ 57663134 h 47"/>
              <a:gd name="T72" fmla="*/ 113590336 w 91"/>
              <a:gd name="T73" fmla="*/ 56184531 h 47"/>
              <a:gd name="T74" fmla="*/ 118323108 w 91"/>
              <a:gd name="T75" fmla="*/ 53227323 h 47"/>
              <a:gd name="T76" fmla="*/ 121478290 w 91"/>
              <a:gd name="T77" fmla="*/ 50271331 h 47"/>
              <a:gd name="T78" fmla="*/ 123055880 w 91"/>
              <a:gd name="T79" fmla="*/ 47314124 h 47"/>
              <a:gd name="T80" fmla="*/ 126212318 w 91"/>
              <a:gd name="T81" fmla="*/ 45835520 h 47"/>
              <a:gd name="T82" fmla="*/ 129367499 w 91"/>
              <a:gd name="T83" fmla="*/ 39921105 h 47"/>
              <a:gd name="T84" fmla="*/ 132522681 w 91"/>
              <a:gd name="T85" fmla="*/ 35485284 h 47"/>
              <a:gd name="T86" fmla="*/ 134100271 w 91"/>
              <a:gd name="T87" fmla="*/ 34006680 h 47"/>
              <a:gd name="T88" fmla="*/ 135677862 w 91"/>
              <a:gd name="T89" fmla="*/ 28092265 h 47"/>
              <a:gd name="T90" fmla="*/ 137255453 w 91"/>
              <a:gd name="T91" fmla="*/ 25135058 h 47"/>
              <a:gd name="T92" fmla="*/ 138833043 w 91"/>
              <a:gd name="T93" fmla="*/ 22177850 h 47"/>
              <a:gd name="T94" fmla="*/ 140410634 w 91"/>
              <a:gd name="T95" fmla="*/ 16264646 h 47"/>
              <a:gd name="T96" fmla="*/ 141988225 w 91"/>
              <a:gd name="T97" fmla="*/ 11828835 h 47"/>
              <a:gd name="T98" fmla="*/ 141988225 w 91"/>
              <a:gd name="T99" fmla="*/ 7393021 h 47"/>
              <a:gd name="T100" fmla="*/ 141988225 w 91"/>
              <a:gd name="T101" fmla="*/ 4435813 h 47"/>
              <a:gd name="T102" fmla="*/ 141988225 w 91"/>
              <a:gd name="T103" fmla="*/ 0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
              <a:gd name="T157" fmla="*/ 0 h 47"/>
              <a:gd name="T158" fmla="*/ 91 w 9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 h="47">
                <a:moveTo>
                  <a:pt x="0" y="0"/>
                </a:moveTo>
                <a:lnTo>
                  <a:pt x="0" y="0"/>
                </a:lnTo>
                <a:lnTo>
                  <a:pt x="0" y="3"/>
                </a:lnTo>
                <a:lnTo>
                  <a:pt x="0" y="5"/>
                </a:lnTo>
                <a:lnTo>
                  <a:pt x="0" y="8"/>
                </a:lnTo>
                <a:lnTo>
                  <a:pt x="1" y="11"/>
                </a:lnTo>
                <a:lnTo>
                  <a:pt x="2" y="15"/>
                </a:lnTo>
                <a:lnTo>
                  <a:pt x="2" y="17"/>
                </a:lnTo>
                <a:lnTo>
                  <a:pt x="5" y="19"/>
                </a:lnTo>
                <a:lnTo>
                  <a:pt x="6" y="23"/>
                </a:lnTo>
                <a:lnTo>
                  <a:pt x="6" y="24"/>
                </a:lnTo>
                <a:lnTo>
                  <a:pt x="8" y="27"/>
                </a:lnTo>
                <a:lnTo>
                  <a:pt x="10" y="31"/>
                </a:lnTo>
                <a:lnTo>
                  <a:pt x="12" y="32"/>
                </a:lnTo>
                <a:lnTo>
                  <a:pt x="14" y="34"/>
                </a:lnTo>
                <a:lnTo>
                  <a:pt x="15" y="36"/>
                </a:lnTo>
                <a:lnTo>
                  <a:pt x="18" y="38"/>
                </a:lnTo>
                <a:lnTo>
                  <a:pt x="22" y="39"/>
                </a:lnTo>
                <a:lnTo>
                  <a:pt x="23" y="41"/>
                </a:lnTo>
                <a:lnTo>
                  <a:pt x="26" y="42"/>
                </a:lnTo>
                <a:lnTo>
                  <a:pt x="28" y="43"/>
                </a:lnTo>
                <a:lnTo>
                  <a:pt x="32" y="43"/>
                </a:lnTo>
                <a:lnTo>
                  <a:pt x="35" y="45"/>
                </a:lnTo>
                <a:lnTo>
                  <a:pt x="37" y="45"/>
                </a:lnTo>
                <a:lnTo>
                  <a:pt x="40" y="46"/>
                </a:lnTo>
                <a:lnTo>
                  <a:pt x="43" y="46"/>
                </a:lnTo>
                <a:lnTo>
                  <a:pt x="45" y="46"/>
                </a:lnTo>
                <a:lnTo>
                  <a:pt x="48" y="46"/>
                </a:lnTo>
                <a:lnTo>
                  <a:pt x="51" y="46"/>
                </a:lnTo>
                <a:lnTo>
                  <a:pt x="54" y="45"/>
                </a:lnTo>
                <a:lnTo>
                  <a:pt x="56" y="45"/>
                </a:lnTo>
                <a:lnTo>
                  <a:pt x="60" y="43"/>
                </a:lnTo>
                <a:lnTo>
                  <a:pt x="62" y="43"/>
                </a:lnTo>
                <a:lnTo>
                  <a:pt x="65" y="42"/>
                </a:lnTo>
                <a:lnTo>
                  <a:pt x="66" y="41"/>
                </a:lnTo>
                <a:lnTo>
                  <a:pt x="70" y="39"/>
                </a:lnTo>
                <a:lnTo>
                  <a:pt x="72" y="38"/>
                </a:lnTo>
                <a:lnTo>
                  <a:pt x="75" y="36"/>
                </a:lnTo>
                <a:lnTo>
                  <a:pt x="77" y="34"/>
                </a:lnTo>
                <a:lnTo>
                  <a:pt x="78" y="32"/>
                </a:lnTo>
                <a:lnTo>
                  <a:pt x="80" y="31"/>
                </a:lnTo>
                <a:lnTo>
                  <a:pt x="82" y="27"/>
                </a:lnTo>
                <a:lnTo>
                  <a:pt x="84" y="24"/>
                </a:lnTo>
                <a:lnTo>
                  <a:pt x="85" y="23"/>
                </a:lnTo>
                <a:lnTo>
                  <a:pt x="86" y="19"/>
                </a:lnTo>
                <a:lnTo>
                  <a:pt x="87" y="17"/>
                </a:lnTo>
                <a:lnTo>
                  <a:pt x="88" y="15"/>
                </a:lnTo>
                <a:lnTo>
                  <a:pt x="89" y="11"/>
                </a:lnTo>
                <a:lnTo>
                  <a:pt x="90" y="8"/>
                </a:lnTo>
                <a:lnTo>
                  <a:pt x="90" y="5"/>
                </a:lnTo>
                <a:lnTo>
                  <a:pt x="90" y="3"/>
                </a:lnTo>
                <a:lnTo>
                  <a:pt x="90" y="0"/>
                </a:lnTo>
              </a:path>
            </a:pathLst>
          </a:custGeom>
          <a:noFill/>
          <a:ln w="19050">
            <a:solidFill>
              <a:srgbClr val="000000"/>
            </a:solidFill>
            <a:round/>
            <a:headEnd/>
            <a:tailEnd/>
          </a:ln>
        </p:spPr>
        <p:txBody>
          <a:bodyPr lIns="0" tIns="0" rIns="0" bIns="0"/>
          <a:lstStyle/>
          <a:p>
            <a:endParaRPr lang="en-US" dirty="0"/>
          </a:p>
        </p:txBody>
      </p:sp>
      <p:sp>
        <p:nvSpPr>
          <p:cNvPr id="32805" name="Line 55"/>
          <p:cNvSpPr>
            <a:spLocks noChangeShapeType="1"/>
          </p:cNvSpPr>
          <p:nvPr/>
        </p:nvSpPr>
        <p:spPr bwMode="auto">
          <a:xfrm flipV="1">
            <a:off x="5940425" y="2286000"/>
            <a:ext cx="0" cy="319087"/>
          </a:xfrm>
          <a:prstGeom prst="line">
            <a:avLst/>
          </a:prstGeom>
          <a:noFill/>
          <a:ln w="19050">
            <a:solidFill>
              <a:srgbClr val="000000"/>
            </a:solidFill>
            <a:round/>
            <a:headEnd/>
            <a:tailEnd/>
          </a:ln>
        </p:spPr>
        <p:txBody>
          <a:bodyPr lIns="0" tIns="0" rIns="0" bIns="0"/>
          <a:lstStyle/>
          <a:p>
            <a:endParaRPr lang="en-US" dirty="0"/>
          </a:p>
        </p:txBody>
      </p:sp>
      <p:sp>
        <p:nvSpPr>
          <p:cNvPr id="32806" name="Freeform 56"/>
          <p:cNvSpPr>
            <a:spLocks/>
          </p:cNvSpPr>
          <p:nvPr/>
        </p:nvSpPr>
        <p:spPr bwMode="auto">
          <a:xfrm>
            <a:off x="5922962" y="2238375"/>
            <a:ext cx="31750" cy="61912"/>
          </a:xfrm>
          <a:custGeom>
            <a:avLst/>
            <a:gdLst>
              <a:gd name="T0" fmla="*/ 20876850 w 26"/>
              <a:gd name="T1" fmla="*/ 0 h 51"/>
              <a:gd name="T2" fmla="*/ 0 w 26"/>
              <a:gd name="T3" fmla="*/ 73684989 h 51"/>
              <a:gd name="T4" fmla="*/ 20876850 w 26"/>
              <a:gd name="T5" fmla="*/ 56001227 h 51"/>
              <a:gd name="T6" fmla="*/ 37280604 w 26"/>
              <a:gd name="T7" fmla="*/ 73684989 h 51"/>
              <a:gd name="T8" fmla="*/ 20876850 w 26"/>
              <a:gd name="T9" fmla="*/ 0 h 51"/>
              <a:gd name="T10" fmla="*/ 20876850 w 26"/>
              <a:gd name="T11" fmla="*/ 0 h 51"/>
              <a:gd name="T12" fmla="*/ 0 60000 65536"/>
              <a:gd name="T13" fmla="*/ 0 60000 65536"/>
              <a:gd name="T14" fmla="*/ 0 60000 65536"/>
              <a:gd name="T15" fmla="*/ 0 60000 65536"/>
              <a:gd name="T16" fmla="*/ 0 60000 65536"/>
              <a:gd name="T17" fmla="*/ 0 60000 65536"/>
              <a:gd name="T18" fmla="*/ 0 w 26"/>
              <a:gd name="T19" fmla="*/ 0 h 51"/>
              <a:gd name="T20" fmla="*/ 26 w 26"/>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6" h="51">
                <a:moveTo>
                  <a:pt x="14" y="0"/>
                </a:moveTo>
                <a:lnTo>
                  <a:pt x="0" y="50"/>
                </a:lnTo>
                <a:lnTo>
                  <a:pt x="14" y="38"/>
                </a:lnTo>
                <a:lnTo>
                  <a:pt x="25" y="50"/>
                </a:lnTo>
                <a:lnTo>
                  <a:pt x="14" y="0"/>
                </a:lnTo>
              </a:path>
            </a:pathLst>
          </a:custGeom>
          <a:solidFill>
            <a:srgbClr val="000000"/>
          </a:solidFill>
          <a:ln w="19050">
            <a:solidFill>
              <a:srgbClr val="000000"/>
            </a:solidFill>
            <a:round/>
            <a:headEnd/>
            <a:tailEnd/>
          </a:ln>
        </p:spPr>
        <p:txBody>
          <a:bodyPr lIns="0" tIns="0" rIns="0" bIns="0"/>
          <a:lstStyle/>
          <a:p>
            <a:endParaRPr lang="en-US" dirty="0"/>
          </a:p>
        </p:txBody>
      </p:sp>
      <p:sp>
        <p:nvSpPr>
          <p:cNvPr id="32807" name="Line 57"/>
          <p:cNvSpPr>
            <a:spLocks noChangeShapeType="1"/>
          </p:cNvSpPr>
          <p:nvPr/>
        </p:nvSpPr>
        <p:spPr bwMode="auto">
          <a:xfrm>
            <a:off x="6624637" y="1385887"/>
            <a:ext cx="314325" cy="0"/>
          </a:xfrm>
          <a:prstGeom prst="line">
            <a:avLst/>
          </a:prstGeom>
          <a:noFill/>
          <a:ln w="19050">
            <a:solidFill>
              <a:srgbClr val="000000"/>
            </a:solidFill>
            <a:round/>
            <a:headEnd/>
            <a:tailEnd/>
          </a:ln>
        </p:spPr>
        <p:txBody>
          <a:bodyPr lIns="0" tIns="0" rIns="0" bIns="0"/>
          <a:lstStyle/>
          <a:p>
            <a:endParaRPr lang="en-US" dirty="0"/>
          </a:p>
        </p:txBody>
      </p:sp>
      <p:sp>
        <p:nvSpPr>
          <p:cNvPr id="32808" name="Freeform 58"/>
          <p:cNvSpPr>
            <a:spLocks/>
          </p:cNvSpPr>
          <p:nvPr/>
        </p:nvSpPr>
        <p:spPr bwMode="auto">
          <a:xfrm>
            <a:off x="5726112" y="1384300"/>
            <a:ext cx="69850" cy="33337"/>
          </a:xfrm>
          <a:custGeom>
            <a:avLst/>
            <a:gdLst>
              <a:gd name="T0" fmla="*/ 85570008 w 56"/>
              <a:gd name="T1" fmla="*/ 19846234 h 28"/>
              <a:gd name="T2" fmla="*/ 0 w 56"/>
              <a:gd name="T3" fmla="*/ 0 h 28"/>
              <a:gd name="T4" fmla="*/ 20225316 w 56"/>
              <a:gd name="T5" fmla="*/ 19846234 h 28"/>
              <a:gd name="T6" fmla="*/ 0 w 56"/>
              <a:gd name="T7" fmla="*/ 38273256 h 28"/>
              <a:gd name="T8" fmla="*/ 85570008 w 56"/>
              <a:gd name="T9" fmla="*/ 19846234 h 28"/>
              <a:gd name="T10" fmla="*/ 85570008 w 56"/>
              <a:gd name="T11" fmla="*/ 19846234 h 28"/>
              <a:gd name="T12" fmla="*/ 0 60000 65536"/>
              <a:gd name="T13" fmla="*/ 0 60000 65536"/>
              <a:gd name="T14" fmla="*/ 0 60000 65536"/>
              <a:gd name="T15" fmla="*/ 0 60000 65536"/>
              <a:gd name="T16" fmla="*/ 0 60000 65536"/>
              <a:gd name="T17" fmla="*/ 0 60000 65536"/>
              <a:gd name="T18" fmla="*/ 0 w 56"/>
              <a:gd name="T19" fmla="*/ 0 h 28"/>
              <a:gd name="T20" fmla="*/ 56 w 5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6" h="28">
                <a:moveTo>
                  <a:pt x="55" y="14"/>
                </a:moveTo>
                <a:lnTo>
                  <a:pt x="0" y="0"/>
                </a:lnTo>
                <a:lnTo>
                  <a:pt x="13" y="14"/>
                </a:lnTo>
                <a:lnTo>
                  <a:pt x="0" y="27"/>
                </a:lnTo>
                <a:lnTo>
                  <a:pt x="55" y="14"/>
                </a:lnTo>
              </a:path>
            </a:pathLst>
          </a:custGeom>
          <a:solidFill>
            <a:srgbClr val="000000"/>
          </a:solidFill>
          <a:ln w="19050">
            <a:solidFill>
              <a:srgbClr val="000000"/>
            </a:solidFill>
            <a:round/>
            <a:headEnd/>
            <a:tailEnd/>
          </a:ln>
        </p:spPr>
        <p:txBody>
          <a:bodyPr lIns="0" tIns="0" rIns="0" bIns="0"/>
          <a:lstStyle/>
          <a:p>
            <a:endParaRPr lang="en-US" dirty="0"/>
          </a:p>
        </p:txBody>
      </p:sp>
      <p:sp>
        <p:nvSpPr>
          <p:cNvPr id="32809" name="Line 59"/>
          <p:cNvSpPr>
            <a:spLocks noChangeShapeType="1"/>
          </p:cNvSpPr>
          <p:nvPr/>
        </p:nvSpPr>
        <p:spPr bwMode="auto">
          <a:xfrm>
            <a:off x="6119812" y="1389062"/>
            <a:ext cx="95250" cy="0"/>
          </a:xfrm>
          <a:prstGeom prst="line">
            <a:avLst/>
          </a:prstGeom>
          <a:noFill/>
          <a:ln w="19050">
            <a:solidFill>
              <a:srgbClr val="000000"/>
            </a:solidFill>
            <a:round/>
            <a:headEnd/>
            <a:tailEnd/>
          </a:ln>
        </p:spPr>
        <p:txBody>
          <a:bodyPr lIns="0" tIns="0" rIns="0" bIns="0"/>
          <a:lstStyle/>
          <a:p>
            <a:endParaRPr lang="en-US" dirty="0"/>
          </a:p>
        </p:txBody>
      </p:sp>
      <p:sp>
        <p:nvSpPr>
          <p:cNvPr id="32810" name="Freeform 60"/>
          <p:cNvSpPr>
            <a:spLocks/>
          </p:cNvSpPr>
          <p:nvPr/>
        </p:nvSpPr>
        <p:spPr bwMode="auto">
          <a:xfrm>
            <a:off x="5946775" y="1546225"/>
            <a:ext cx="31750" cy="63500"/>
          </a:xfrm>
          <a:custGeom>
            <a:avLst/>
            <a:gdLst>
              <a:gd name="T0" fmla="*/ 19385816 w 26"/>
              <a:gd name="T1" fmla="*/ 0 h 52"/>
              <a:gd name="T2" fmla="*/ 0 w 26"/>
              <a:gd name="T3" fmla="*/ 76052237 h 52"/>
              <a:gd name="T4" fmla="*/ 19385816 w 26"/>
              <a:gd name="T5" fmla="*/ 58157454 h 52"/>
              <a:gd name="T6" fmla="*/ 37280604 w 26"/>
              <a:gd name="T7" fmla="*/ 76052237 h 52"/>
              <a:gd name="T8" fmla="*/ 19385816 w 26"/>
              <a:gd name="T9" fmla="*/ 0 h 52"/>
              <a:gd name="T10" fmla="*/ 19385816 w 26"/>
              <a:gd name="T11" fmla="*/ 0 h 52"/>
              <a:gd name="T12" fmla="*/ 0 60000 65536"/>
              <a:gd name="T13" fmla="*/ 0 60000 65536"/>
              <a:gd name="T14" fmla="*/ 0 60000 65536"/>
              <a:gd name="T15" fmla="*/ 0 60000 65536"/>
              <a:gd name="T16" fmla="*/ 0 60000 65536"/>
              <a:gd name="T17" fmla="*/ 0 60000 65536"/>
              <a:gd name="T18" fmla="*/ 0 w 26"/>
              <a:gd name="T19" fmla="*/ 0 h 52"/>
              <a:gd name="T20" fmla="*/ 26 w 2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6" h="52">
                <a:moveTo>
                  <a:pt x="13" y="0"/>
                </a:moveTo>
                <a:lnTo>
                  <a:pt x="0" y="51"/>
                </a:lnTo>
                <a:lnTo>
                  <a:pt x="13" y="39"/>
                </a:lnTo>
                <a:lnTo>
                  <a:pt x="25" y="51"/>
                </a:lnTo>
                <a:lnTo>
                  <a:pt x="13" y="0"/>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8" name="Group 61"/>
          <p:cNvGrpSpPr>
            <a:grpSpLocks/>
          </p:cNvGrpSpPr>
          <p:nvPr/>
        </p:nvGrpSpPr>
        <p:grpSpPr bwMode="auto">
          <a:xfrm>
            <a:off x="6991350" y="1090612"/>
            <a:ext cx="333375" cy="522288"/>
            <a:chOff x="3981" y="995"/>
            <a:chExt cx="269" cy="433"/>
          </a:xfrm>
        </p:grpSpPr>
        <p:sp>
          <p:nvSpPr>
            <p:cNvPr id="32823" name="Freeform 62"/>
            <p:cNvSpPr>
              <a:spLocks/>
            </p:cNvSpPr>
            <p:nvPr/>
          </p:nvSpPr>
          <p:spPr bwMode="auto">
            <a:xfrm>
              <a:off x="3981" y="1086"/>
              <a:ext cx="269" cy="269"/>
            </a:xfrm>
            <a:custGeom>
              <a:avLst/>
              <a:gdLst>
                <a:gd name="T0" fmla="*/ 268 w 269"/>
                <a:gd name="T1" fmla="*/ 0 h 269"/>
                <a:gd name="T2" fmla="*/ 268 w 269"/>
                <a:gd name="T3" fmla="*/ 268 h 269"/>
                <a:gd name="T4" fmla="*/ 0 w 269"/>
                <a:gd name="T5" fmla="*/ 268 h 269"/>
                <a:gd name="T6" fmla="*/ 0 w 269"/>
                <a:gd name="T7" fmla="*/ 0 h 269"/>
                <a:gd name="T8" fmla="*/ 268 w 269"/>
                <a:gd name="T9" fmla="*/ 0 h 269"/>
                <a:gd name="T10" fmla="*/ 0 60000 65536"/>
                <a:gd name="T11" fmla="*/ 0 60000 65536"/>
                <a:gd name="T12" fmla="*/ 0 60000 65536"/>
                <a:gd name="T13" fmla="*/ 0 60000 65536"/>
                <a:gd name="T14" fmla="*/ 0 60000 65536"/>
                <a:gd name="T15" fmla="*/ 0 w 269"/>
                <a:gd name="T16" fmla="*/ 0 h 269"/>
                <a:gd name="T17" fmla="*/ 269 w 269"/>
                <a:gd name="T18" fmla="*/ 269 h 269"/>
              </a:gdLst>
              <a:ahLst/>
              <a:cxnLst>
                <a:cxn ang="T10">
                  <a:pos x="T0" y="T1"/>
                </a:cxn>
                <a:cxn ang="T11">
                  <a:pos x="T2" y="T3"/>
                </a:cxn>
                <a:cxn ang="T12">
                  <a:pos x="T4" y="T5"/>
                </a:cxn>
                <a:cxn ang="T13">
                  <a:pos x="T6" y="T7"/>
                </a:cxn>
                <a:cxn ang="T14">
                  <a:pos x="T8" y="T9"/>
                </a:cxn>
              </a:cxnLst>
              <a:rect l="T15" t="T16" r="T17" b="T18"/>
              <a:pathLst>
                <a:path w="269" h="269">
                  <a:moveTo>
                    <a:pt x="268" y="0"/>
                  </a:moveTo>
                  <a:lnTo>
                    <a:pt x="268" y="268"/>
                  </a:lnTo>
                  <a:lnTo>
                    <a:pt x="0" y="268"/>
                  </a:lnTo>
                  <a:lnTo>
                    <a:pt x="0" y="0"/>
                  </a:lnTo>
                  <a:lnTo>
                    <a:pt x="268" y="0"/>
                  </a:lnTo>
                </a:path>
              </a:pathLst>
            </a:custGeom>
            <a:noFill/>
            <a:ln w="19050">
              <a:solidFill>
                <a:schemeClr val="tx1"/>
              </a:solidFill>
              <a:round/>
              <a:headEnd/>
              <a:tailEnd/>
            </a:ln>
          </p:spPr>
          <p:txBody>
            <a:bodyPr lIns="0" tIns="0" rIns="0" bIns="0"/>
            <a:lstStyle/>
            <a:p>
              <a:endParaRPr lang="en-US" dirty="0"/>
            </a:p>
          </p:txBody>
        </p:sp>
        <p:sp>
          <p:nvSpPr>
            <p:cNvPr id="32824" name="Line 63"/>
            <p:cNvSpPr>
              <a:spLocks noChangeShapeType="1"/>
            </p:cNvSpPr>
            <p:nvPr/>
          </p:nvSpPr>
          <p:spPr bwMode="auto">
            <a:xfrm flipV="1">
              <a:off x="4076" y="1033"/>
              <a:ext cx="96" cy="395"/>
            </a:xfrm>
            <a:prstGeom prst="line">
              <a:avLst/>
            </a:prstGeom>
            <a:noFill/>
            <a:ln w="19050">
              <a:solidFill>
                <a:schemeClr val="tx1"/>
              </a:solidFill>
              <a:round/>
              <a:headEnd/>
              <a:tailEnd/>
            </a:ln>
          </p:spPr>
          <p:txBody>
            <a:bodyPr lIns="0" tIns="0" rIns="0" bIns="0"/>
            <a:lstStyle/>
            <a:p>
              <a:endParaRPr lang="en-US" dirty="0"/>
            </a:p>
          </p:txBody>
        </p:sp>
        <p:sp>
          <p:nvSpPr>
            <p:cNvPr id="32825" name="Freeform 64"/>
            <p:cNvSpPr>
              <a:spLocks/>
            </p:cNvSpPr>
            <p:nvPr/>
          </p:nvSpPr>
          <p:spPr bwMode="auto">
            <a:xfrm>
              <a:off x="4158" y="995"/>
              <a:ext cx="25" cy="54"/>
            </a:xfrm>
            <a:custGeom>
              <a:avLst/>
              <a:gdLst>
                <a:gd name="T0" fmla="*/ 24 w 25"/>
                <a:gd name="T1" fmla="*/ 0 h 54"/>
                <a:gd name="T2" fmla="*/ 0 w 25"/>
                <a:gd name="T3" fmla="*/ 47 h 54"/>
                <a:gd name="T4" fmla="*/ 14 w 25"/>
                <a:gd name="T5" fmla="*/ 38 h 54"/>
                <a:gd name="T6" fmla="*/ 24 w 25"/>
                <a:gd name="T7" fmla="*/ 53 h 54"/>
                <a:gd name="T8" fmla="*/ 24 w 25"/>
                <a:gd name="T9" fmla="*/ 0 h 54"/>
                <a:gd name="T10" fmla="*/ 24 w 25"/>
                <a:gd name="T11" fmla="*/ 0 h 54"/>
                <a:gd name="T12" fmla="*/ 0 60000 65536"/>
                <a:gd name="T13" fmla="*/ 0 60000 65536"/>
                <a:gd name="T14" fmla="*/ 0 60000 65536"/>
                <a:gd name="T15" fmla="*/ 0 60000 65536"/>
                <a:gd name="T16" fmla="*/ 0 60000 65536"/>
                <a:gd name="T17" fmla="*/ 0 60000 65536"/>
                <a:gd name="T18" fmla="*/ 0 w 25"/>
                <a:gd name="T19" fmla="*/ 0 h 54"/>
                <a:gd name="T20" fmla="*/ 25 w 25"/>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5" h="54">
                  <a:moveTo>
                    <a:pt x="24" y="0"/>
                  </a:moveTo>
                  <a:lnTo>
                    <a:pt x="0" y="47"/>
                  </a:lnTo>
                  <a:lnTo>
                    <a:pt x="14" y="38"/>
                  </a:lnTo>
                  <a:lnTo>
                    <a:pt x="24" y="53"/>
                  </a:lnTo>
                  <a:lnTo>
                    <a:pt x="24" y="0"/>
                  </a:lnTo>
                </a:path>
              </a:pathLst>
            </a:custGeom>
            <a:solidFill>
              <a:srgbClr val="000000"/>
            </a:solidFill>
            <a:ln w="19050">
              <a:solidFill>
                <a:schemeClr val="tx1"/>
              </a:solidFill>
              <a:round/>
              <a:headEnd/>
              <a:tailEnd/>
            </a:ln>
          </p:spPr>
          <p:txBody>
            <a:bodyPr lIns="0" tIns="0" rIns="0" bIns="0"/>
            <a:lstStyle/>
            <a:p>
              <a:endParaRPr lang="en-US" dirty="0"/>
            </a:p>
          </p:txBody>
        </p:sp>
      </p:grpSp>
      <p:sp>
        <p:nvSpPr>
          <p:cNvPr id="32812" name="Freeform 65"/>
          <p:cNvSpPr>
            <a:spLocks/>
          </p:cNvSpPr>
          <p:nvPr/>
        </p:nvSpPr>
        <p:spPr bwMode="auto">
          <a:xfrm>
            <a:off x="6923087" y="1370012"/>
            <a:ext cx="69850" cy="31750"/>
          </a:xfrm>
          <a:custGeom>
            <a:avLst/>
            <a:gdLst>
              <a:gd name="T0" fmla="*/ 85570008 w 56"/>
              <a:gd name="T1" fmla="*/ 17894788 h 26"/>
              <a:gd name="T2" fmla="*/ 0 w 56"/>
              <a:gd name="T3" fmla="*/ 0 h 26"/>
              <a:gd name="T4" fmla="*/ 18669907 w 56"/>
              <a:gd name="T5" fmla="*/ 17894788 h 26"/>
              <a:gd name="T6" fmla="*/ 0 w 56"/>
              <a:gd name="T7" fmla="*/ 37280604 h 26"/>
              <a:gd name="T8" fmla="*/ 85570008 w 56"/>
              <a:gd name="T9" fmla="*/ 17894788 h 26"/>
              <a:gd name="T10" fmla="*/ 85570008 w 56"/>
              <a:gd name="T11" fmla="*/ 17894788 h 26"/>
              <a:gd name="T12" fmla="*/ 0 60000 65536"/>
              <a:gd name="T13" fmla="*/ 0 60000 65536"/>
              <a:gd name="T14" fmla="*/ 0 60000 65536"/>
              <a:gd name="T15" fmla="*/ 0 60000 65536"/>
              <a:gd name="T16" fmla="*/ 0 60000 65536"/>
              <a:gd name="T17" fmla="*/ 0 60000 65536"/>
              <a:gd name="T18" fmla="*/ 0 w 56"/>
              <a:gd name="T19" fmla="*/ 0 h 26"/>
              <a:gd name="T20" fmla="*/ 56 w 56"/>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6" h="26">
                <a:moveTo>
                  <a:pt x="55" y="12"/>
                </a:moveTo>
                <a:lnTo>
                  <a:pt x="0" y="0"/>
                </a:lnTo>
                <a:lnTo>
                  <a:pt x="12" y="12"/>
                </a:lnTo>
                <a:lnTo>
                  <a:pt x="0" y="25"/>
                </a:lnTo>
                <a:lnTo>
                  <a:pt x="55"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9" name="Group 66"/>
          <p:cNvGrpSpPr>
            <a:grpSpLocks/>
          </p:cNvGrpSpPr>
          <p:nvPr/>
        </p:nvGrpSpPr>
        <p:grpSpPr bwMode="auto">
          <a:xfrm>
            <a:off x="6267450" y="1089025"/>
            <a:ext cx="358775" cy="520700"/>
            <a:chOff x="3398" y="993"/>
            <a:chExt cx="288" cy="432"/>
          </a:xfrm>
        </p:grpSpPr>
        <p:sp>
          <p:nvSpPr>
            <p:cNvPr id="32820" name="Freeform 67"/>
            <p:cNvSpPr>
              <a:spLocks/>
            </p:cNvSpPr>
            <p:nvPr/>
          </p:nvSpPr>
          <p:spPr bwMode="auto">
            <a:xfrm>
              <a:off x="3398" y="1086"/>
              <a:ext cx="288" cy="288"/>
            </a:xfrm>
            <a:custGeom>
              <a:avLst/>
              <a:gdLst>
                <a:gd name="T0" fmla="*/ 0 w 288"/>
                <a:gd name="T1" fmla="*/ 0 h 288"/>
                <a:gd name="T2" fmla="*/ 0 w 288"/>
                <a:gd name="T3" fmla="*/ 287 h 288"/>
                <a:gd name="T4" fmla="*/ 287 w 288"/>
                <a:gd name="T5" fmla="*/ 144 h 288"/>
                <a:gd name="T6" fmla="*/ 0 w 288"/>
                <a:gd name="T7" fmla="*/ 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0"/>
                  </a:moveTo>
                  <a:lnTo>
                    <a:pt x="0" y="287"/>
                  </a:lnTo>
                  <a:lnTo>
                    <a:pt x="287" y="144"/>
                  </a:lnTo>
                  <a:lnTo>
                    <a:pt x="0" y="0"/>
                  </a:lnTo>
                </a:path>
              </a:pathLst>
            </a:custGeom>
            <a:noFill/>
            <a:ln w="19050">
              <a:solidFill>
                <a:srgbClr val="000000"/>
              </a:solidFill>
              <a:round/>
              <a:headEnd/>
              <a:tailEnd/>
            </a:ln>
          </p:spPr>
          <p:txBody>
            <a:bodyPr lIns="0" tIns="0" rIns="0" bIns="0"/>
            <a:lstStyle/>
            <a:p>
              <a:endParaRPr lang="en-US" dirty="0"/>
            </a:p>
          </p:txBody>
        </p:sp>
        <p:sp>
          <p:nvSpPr>
            <p:cNvPr id="32821" name="Line 68"/>
            <p:cNvSpPr>
              <a:spLocks noChangeShapeType="1"/>
            </p:cNvSpPr>
            <p:nvPr/>
          </p:nvSpPr>
          <p:spPr bwMode="auto">
            <a:xfrm flipV="1">
              <a:off x="3460" y="1031"/>
              <a:ext cx="95" cy="394"/>
            </a:xfrm>
            <a:prstGeom prst="line">
              <a:avLst/>
            </a:prstGeom>
            <a:noFill/>
            <a:ln w="19050">
              <a:solidFill>
                <a:srgbClr val="000000"/>
              </a:solidFill>
              <a:round/>
              <a:headEnd/>
              <a:tailEnd/>
            </a:ln>
          </p:spPr>
          <p:txBody>
            <a:bodyPr lIns="0" tIns="0" rIns="0" bIns="0"/>
            <a:lstStyle/>
            <a:p>
              <a:endParaRPr lang="en-US" dirty="0"/>
            </a:p>
          </p:txBody>
        </p:sp>
        <p:sp>
          <p:nvSpPr>
            <p:cNvPr id="32822" name="Freeform 69"/>
            <p:cNvSpPr>
              <a:spLocks/>
            </p:cNvSpPr>
            <p:nvPr/>
          </p:nvSpPr>
          <p:spPr bwMode="auto">
            <a:xfrm>
              <a:off x="3540" y="993"/>
              <a:ext cx="26" cy="54"/>
            </a:xfrm>
            <a:custGeom>
              <a:avLst/>
              <a:gdLst>
                <a:gd name="T0" fmla="*/ 25 w 26"/>
                <a:gd name="T1" fmla="*/ 0 h 54"/>
                <a:gd name="T2" fmla="*/ 0 w 26"/>
                <a:gd name="T3" fmla="*/ 47 h 54"/>
                <a:gd name="T4" fmla="*/ 15 w 26"/>
                <a:gd name="T5" fmla="*/ 38 h 54"/>
                <a:gd name="T6" fmla="*/ 25 w 26"/>
                <a:gd name="T7" fmla="*/ 53 h 54"/>
                <a:gd name="T8" fmla="*/ 25 w 26"/>
                <a:gd name="T9" fmla="*/ 0 h 54"/>
                <a:gd name="T10" fmla="*/ 25 w 26"/>
                <a:gd name="T11" fmla="*/ 0 h 54"/>
                <a:gd name="T12" fmla="*/ 0 60000 65536"/>
                <a:gd name="T13" fmla="*/ 0 60000 65536"/>
                <a:gd name="T14" fmla="*/ 0 60000 65536"/>
                <a:gd name="T15" fmla="*/ 0 60000 65536"/>
                <a:gd name="T16" fmla="*/ 0 60000 65536"/>
                <a:gd name="T17" fmla="*/ 0 60000 65536"/>
                <a:gd name="T18" fmla="*/ 0 w 26"/>
                <a:gd name="T19" fmla="*/ 0 h 54"/>
                <a:gd name="T20" fmla="*/ 26 w 26"/>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6" h="54">
                  <a:moveTo>
                    <a:pt x="25" y="0"/>
                  </a:moveTo>
                  <a:lnTo>
                    <a:pt x="0" y="47"/>
                  </a:lnTo>
                  <a:lnTo>
                    <a:pt x="15" y="38"/>
                  </a:lnTo>
                  <a:lnTo>
                    <a:pt x="25" y="53"/>
                  </a:lnTo>
                  <a:lnTo>
                    <a:pt x="25" y="0"/>
                  </a:lnTo>
                </a:path>
              </a:pathLst>
            </a:custGeom>
            <a:solidFill>
              <a:srgbClr val="000000"/>
            </a:solidFill>
            <a:ln w="19050">
              <a:solidFill>
                <a:srgbClr val="000000"/>
              </a:solidFill>
              <a:round/>
              <a:headEnd/>
              <a:tailEnd/>
            </a:ln>
          </p:spPr>
          <p:txBody>
            <a:bodyPr lIns="0" tIns="0" rIns="0" bIns="0"/>
            <a:lstStyle/>
            <a:p>
              <a:endParaRPr lang="en-US" dirty="0"/>
            </a:p>
          </p:txBody>
        </p:sp>
      </p:grpSp>
      <p:grpSp>
        <p:nvGrpSpPr>
          <p:cNvPr id="10" name="Group 70"/>
          <p:cNvGrpSpPr>
            <a:grpSpLocks/>
          </p:cNvGrpSpPr>
          <p:nvPr/>
        </p:nvGrpSpPr>
        <p:grpSpPr bwMode="auto">
          <a:xfrm>
            <a:off x="8270875" y="1517650"/>
            <a:ext cx="369887" cy="592137"/>
            <a:chOff x="2102" y="1247"/>
            <a:chExt cx="282" cy="451"/>
          </a:xfrm>
        </p:grpSpPr>
        <p:grpSp>
          <p:nvGrpSpPr>
            <p:cNvPr id="11" name="Group 71"/>
            <p:cNvGrpSpPr>
              <a:grpSpLocks/>
            </p:cNvGrpSpPr>
            <p:nvPr/>
          </p:nvGrpSpPr>
          <p:grpSpPr bwMode="auto">
            <a:xfrm>
              <a:off x="2112" y="1357"/>
              <a:ext cx="272" cy="273"/>
              <a:chOff x="4404" y="2201"/>
              <a:chExt cx="336" cy="355"/>
            </a:xfrm>
          </p:grpSpPr>
          <p:sp>
            <p:nvSpPr>
              <p:cNvPr id="32817" name="Freeform 72"/>
              <p:cNvSpPr>
                <a:spLocks/>
              </p:cNvSpPr>
              <p:nvPr/>
            </p:nvSpPr>
            <p:spPr bwMode="auto">
              <a:xfrm>
                <a:off x="4404" y="2201"/>
                <a:ext cx="336" cy="355"/>
              </a:xfrm>
              <a:custGeom>
                <a:avLst/>
                <a:gdLst>
                  <a:gd name="T0" fmla="*/ 304 w 370"/>
                  <a:gd name="T1" fmla="*/ 0 h 403"/>
                  <a:gd name="T2" fmla="*/ 304 w 370"/>
                  <a:gd name="T3" fmla="*/ 312 h 403"/>
                  <a:gd name="T4" fmla="*/ 0 w 370"/>
                  <a:gd name="T5" fmla="*/ 312 h 403"/>
                  <a:gd name="T6" fmla="*/ 0 w 370"/>
                  <a:gd name="T7" fmla="*/ 0 h 403"/>
                  <a:gd name="T8" fmla="*/ 304 w 370"/>
                  <a:gd name="T9" fmla="*/ 0 h 403"/>
                  <a:gd name="T10" fmla="*/ 0 60000 65536"/>
                  <a:gd name="T11" fmla="*/ 0 60000 65536"/>
                  <a:gd name="T12" fmla="*/ 0 60000 65536"/>
                  <a:gd name="T13" fmla="*/ 0 60000 65536"/>
                  <a:gd name="T14" fmla="*/ 0 60000 65536"/>
                  <a:gd name="T15" fmla="*/ 0 w 370"/>
                  <a:gd name="T16" fmla="*/ 0 h 403"/>
                  <a:gd name="T17" fmla="*/ 370 w 370"/>
                  <a:gd name="T18" fmla="*/ 403 h 403"/>
                </a:gdLst>
                <a:ahLst/>
                <a:cxnLst>
                  <a:cxn ang="T10">
                    <a:pos x="T0" y="T1"/>
                  </a:cxn>
                  <a:cxn ang="T11">
                    <a:pos x="T2" y="T3"/>
                  </a:cxn>
                  <a:cxn ang="T12">
                    <a:pos x="T4" y="T5"/>
                  </a:cxn>
                  <a:cxn ang="T13">
                    <a:pos x="T6" y="T7"/>
                  </a:cxn>
                  <a:cxn ang="T14">
                    <a:pos x="T8" y="T9"/>
                  </a:cxn>
                </a:cxnLst>
                <a:rect l="T15" t="T16" r="T17" b="T18"/>
                <a:pathLst>
                  <a:path w="370" h="403">
                    <a:moveTo>
                      <a:pt x="369" y="0"/>
                    </a:moveTo>
                    <a:lnTo>
                      <a:pt x="369" y="402"/>
                    </a:lnTo>
                    <a:lnTo>
                      <a:pt x="0" y="402"/>
                    </a:lnTo>
                    <a:lnTo>
                      <a:pt x="0" y="0"/>
                    </a:lnTo>
                    <a:lnTo>
                      <a:pt x="369" y="0"/>
                    </a:lnTo>
                  </a:path>
                </a:pathLst>
              </a:custGeom>
              <a:noFill/>
              <a:ln w="19050">
                <a:solidFill>
                  <a:schemeClr val="tx1"/>
                </a:solidFill>
                <a:round/>
                <a:headEnd/>
                <a:tailEnd/>
              </a:ln>
            </p:spPr>
            <p:txBody>
              <a:bodyPr/>
              <a:lstStyle/>
              <a:p>
                <a:endParaRPr lang="en-US" dirty="0"/>
              </a:p>
            </p:txBody>
          </p:sp>
          <p:sp>
            <p:nvSpPr>
              <p:cNvPr id="32818" name="Line 73"/>
              <p:cNvSpPr>
                <a:spLocks noChangeShapeType="1"/>
              </p:cNvSpPr>
              <p:nvPr/>
            </p:nvSpPr>
            <p:spPr bwMode="auto">
              <a:xfrm>
                <a:off x="4436" y="2312"/>
                <a:ext cx="192" cy="0"/>
              </a:xfrm>
              <a:prstGeom prst="line">
                <a:avLst/>
              </a:prstGeom>
              <a:noFill/>
              <a:ln w="19050">
                <a:solidFill>
                  <a:schemeClr val="tx1"/>
                </a:solidFill>
                <a:round/>
                <a:headEnd/>
                <a:tailEnd/>
              </a:ln>
            </p:spPr>
            <p:txBody>
              <a:bodyPr lIns="0" tIns="0" rIns="0" bIns="0">
                <a:spAutoFit/>
              </a:bodyPr>
              <a:lstStyle/>
              <a:p>
                <a:endParaRPr lang="en-US" dirty="0"/>
              </a:p>
            </p:txBody>
          </p:sp>
          <p:sp>
            <p:nvSpPr>
              <p:cNvPr id="32819" name="Line 74"/>
              <p:cNvSpPr>
                <a:spLocks noChangeShapeType="1"/>
              </p:cNvSpPr>
              <p:nvPr/>
            </p:nvSpPr>
            <p:spPr bwMode="auto">
              <a:xfrm>
                <a:off x="4624" y="2312"/>
                <a:ext cx="96" cy="144"/>
              </a:xfrm>
              <a:prstGeom prst="line">
                <a:avLst/>
              </a:prstGeom>
              <a:noFill/>
              <a:ln w="19050">
                <a:solidFill>
                  <a:schemeClr val="tx1"/>
                </a:solidFill>
                <a:round/>
                <a:headEnd/>
                <a:tailEnd/>
              </a:ln>
            </p:spPr>
            <p:txBody>
              <a:bodyPr lIns="0" tIns="0" rIns="0" bIns="0">
                <a:spAutoFit/>
              </a:bodyPr>
              <a:lstStyle/>
              <a:p>
                <a:endParaRPr lang="en-US" dirty="0"/>
              </a:p>
            </p:txBody>
          </p:sp>
        </p:grpSp>
        <p:sp>
          <p:nvSpPr>
            <p:cNvPr id="32816" name="Line 75"/>
            <p:cNvSpPr>
              <a:spLocks noChangeShapeType="1"/>
            </p:cNvSpPr>
            <p:nvPr/>
          </p:nvSpPr>
          <p:spPr bwMode="auto">
            <a:xfrm rot="21049061" flipV="1">
              <a:off x="2102" y="1247"/>
              <a:ext cx="281" cy="451"/>
            </a:xfrm>
            <a:prstGeom prst="line">
              <a:avLst/>
            </a:prstGeom>
            <a:noFill/>
            <a:ln w="22225">
              <a:solidFill>
                <a:schemeClr val="tx1"/>
              </a:solidFill>
              <a:round/>
              <a:headEnd/>
              <a:tailEnd type="triangle" w="med" len="lg"/>
            </a:ln>
          </p:spPr>
          <p:txBody>
            <a:bodyPr lIns="0" tIns="0" rIns="0" bIns="0">
              <a:spAutoFit/>
            </a:bodyPr>
            <a:lstStyle/>
            <a:p>
              <a:endParaRPr lang="en-US" dirty="0"/>
            </a:p>
          </p:txBody>
        </p:sp>
      </p:grpSp>
      <p:sp>
        <p:nvSpPr>
          <p:cNvPr id="76" name="Footer Placeholder 75"/>
          <p:cNvSpPr>
            <a:spLocks noGrp="1"/>
          </p:cNvSpPr>
          <p:nvPr>
            <p:ph type="ftr" sz="quarter" idx="10"/>
          </p:nvPr>
        </p:nvSpPr>
        <p:spPr/>
        <p:txBody>
          <a:bodyPr/>
          <a:lstStyle/>
          <a:p>
            <a:r>
              <a:rPr lang="en-US" dirty="0" smtClean="0"/>
              <a:t>Back to Basics Training</a:t>
            </a:r>
            <a:endParaRPr lang="en-US" dirty="0"/>
          </a:p>
        </p:txBody>
      </p:sp>
      <p:sp>
        <p:nvSpPr>
          <p:cNvPr id="77" name="Slide Number Placeholder 76"/>
          <p:cNvSpPr>
            <a:spLocks noGrp="1"/>
          </p:cNvSpPr>
          <p:nvPr>
            <p:ph type="sldNum" sz="quarter" idx="12"/>
          </p:nvPr>
        </p:nvSpPr>
        <p:spPr/>
        <p:txBody>
          <a:bodyPr/>
          <a:lstStyle/>
          <a:p>
            <a:fld id="{2D132F79-ACF3-4263-B52B-5972FA2CE406}" type="slidenum">
              <a:rPr lang="en-US" smtClean="0"/>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Analyzer Definitions</a:t>
            </a:r>
            <a:endParaRPr lang="en-US" dirty="0"/>
          </a:p>
        </p:txBody>
      </p:sp>
      <p:sp>
        <p:nvSpPr>
          <p:cNvPr id="3" name="Content Placeholder 2"/>
          <p:cNvSpPr>
            <a:spLocks noGrp="1"/>
          </p:cNvSpPr>
          <p:nvPr>
            <p:ph idx="1"/>
          </p:nvPr>
        </p:nvSpPr>
        <p:spPr>
          <a:xfrm>
            <a:off x="227013" y="990600"/>
            <a:ext cx="8688387" cy="4837113"/>
          </a:xfrm>
        </p:spPr>
        <p:txBody>
          <a:bodyPr/>
          <a:lstStyle/>
          <a:p>
            <a:pPr>
              <a:lnSpc>
                <a:spcPct val="90000"/>
              </a:lnSpc>
            </a:pPr>
            <a:r>
              <a:rPr lang="en-US" dirty="0" smtClean="0"/>
              <a:t>Spectrum Analyzer</a:t>
            </a:r>
          </a:p>
          <a:p>
            <a:pPr lvl="2">
              <a:lnSpc>
                <a:spcPct val="90000"/>
              </a:lnSpc>
            </a:pPr>
            <a:r>
              <a:rPr lang="en-US" dirty="0" smtClean="0"/>
              <a:t>“A spectrum analyzer measures the magnitude of an input signal versus frequency within the full frequency range of the instrument.  The primary use is to measure the power of the spectrum of known and unknown signals.”</a:t>
            </a:r>
          </a:p>
          <a:p>
            <a:pPr>
              <a:lnSpc>
                <a:spcPct val="90000"/>
              </a:lnSpc>
            </a:pPr>
            <a:r>
              <a:rPr lang="en-US" dirty="0" smtClean="0"/>
              <a:t>Vector Signal Analyzer</a:t>
            </a:r>
          </a:p>
          <a:p>
            <a:pPr lvl="2">
              <a:lnSpc>
                <a:spcPct val="90000"/>
              </a:lnSpc>
            </a:pPr>
            <a:r>
              <a:rPr lang="en-US" dirty="0" smtClean="0"/>
              <a:t>“A vector signal analyzer measures the magnitude and phase of an input signal at a single frequency within the IF bandwidth of the instrument. The primary use is to make in-channel measurements</a:t>
            </a:r>
            <a:r>
              <a:rPr lang="en-US" dirty="0" smtClean="0">
                <a:solidFill>
                  <a:srgbClr val="00B0F0"/>
                </a:solidFill>
              </a:rPr>
              <a:t>,</a:t>
            </a:r>
            <a:r>
              <a:rPr lang="en-US" dirty="0" smtClean="0"/>
              <a:t> such as error vector magnitude, code domain power, and spectral flatness</a:t>
            </a:r>
            <a:r>
              <a:rPr lang="en-US" dirty="0" smtClean="0">
                <a:solidFill>
                  <a:srgbClr val="00B0F0"/>
                </a:solidFill>
              </a:rPr>
              <a:t>, </a:t>
            </a:r>
            <a:r>
              <a:rPr lang="en-US" dirty="0" smtClean="0"/>
              <a:t>on known signals.”</a:t>
            </a:r>
          </a:p>
          <a:p>
            <a:pPr>
              <a:lnSpc>
                <a:spcPct val="90000"/>
              </a:lnSpc>
            </a:pPr>
            <a:r>
              <a:rPr lang="en-US" dirty="0" smtClean="0"/>
              <a:t>Signal Analyzer</a:t>
            </a:r>
          </a:p>
          <a:p>
            <a:pPr lvl="2">
              <a:lnSpc>
                <a:spcPct val="90000"/>
              </a:lnSpc>
            </a:pPr>
            <a:r>
              <a:rPr lang="en-US" dirty="0" smtClean="0"/>
              <a:t>“A signal analyzer provides the functions of a spectrum analyzer and a vector signal analyzer.”</a:t>
            </a:r>
          </a:p>
          <a:p>
            <a:pPr>
              <a:lnSpc>
                <a:spcPct val="90000"/>
              </a:lnSpc>
            </a:pPr>
            <a:endParaRPr lang="en-US" dirty="0" smtClean="0"/>
          </a:p>
        </p:txBody>
      </p:sp>
      <p:sp>
        <p:nvSpPr>
          <p:cNvPr id="4" name="Footer Placeholder 3"/>
          <p:cNvSpPr>
            <a:spLocks noGrp="1"/>
          </p:cNvSpPr>
          <p:nvPr>
            <p:ph type="ftr" sz="quarter" idx="10"/>
          </p:nvPr>
        </p:nvSpPr>
        <p:spPr/>
        <p:txBody>
          <a:bodyPr/>
          <a:lstStyle/>
          <a:p>
            <a:r>
              <a:rPr lang="en-US" smtClean="0"/>
              <a:t>Back to Basics Training</a:t>
            </a:r>
            <a:endParaRPr lang="en-US" dirty="0"/>
          </a:p>
        </p:txBody>
      </p:sp>
      <p:sp>
        <p:nvSpPr>
          <p:cNvPr id="5" name="Slide Number Placeholder 4"/>
          <p:cNvSpPr>
            <a:spLocks noGrp="1"/>
          </p:cNvSpPr>
          <p:nvPr>
            <p:ph type="sldNum" sz="quarter" idx="12"/>
          </p:nvPr>
        </p:nvSpPr>
        <p:spPr/>
        <p:txBody>
          <a:bodyPr/>
          <a:lstStyle/>
          <a:p>
            <a:fld id="{2D132F79-ACF3-4263-B52B-5972FA2CE406}"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8600" y="76199"/>
            <a:ext cx="8915400" cy="828675"/>
          </a:xfrm>
        </p:spPr>
        <p:txBody>
          <a:bodyPr/>
          <a:lstStyle/>
          <a:p>
            <a:r>
              <a:rPr lang="en-US" dirty="0" smtClean="0"/>
              <a:t>Specifications</a:t>
            </a:r>
            <a:br>
              <a:rPr lang="en-US" dirty="0" smtClean="0"/>
            </a:br>
            <a:r>
              <a:rPr lang="en-US" sz="2100" dirty="0" smtClean="0"/>
              <a:t>	Absolute and Relative Accuracy: Frequency &amp; Amplitude</a:t>
            </a:r>
          </a:p>
        </p:txBody>
      </p:sp>
      <p:grpSp>
        <p:nvGrpSpPr>
          <p:cNvPr id="2" name="Group 3"/>
          <p:cNvGrpSpPr>
            <a:grpSpLocks/>
          </p:cNvGrpSpPr>
          <p:nvPr/>
        </p:nvGrpSpPr>
        <p:grpSpPr bwMode="auto">
          <a:xfrm>
            <a:off x="1427163" y="1676400"/>
            <a:ext cx="6529387" cy="3848100"/>
            <a:chOff x="899" y="1367"/>
            <a:chExt cx="4113" cy="2424"/>
          </a:xfrm>
        </p:grpSpPr>
        <p:sp>
          <p:nvSpPr>
            <p:cNvPr id="33797" name="Freeform 4"/>
            <p:cNvSpPr>
              <a:spLocks/>
            </p:cNvSpPr>
            <p:nvPr/>
          </p:nvSpPr>
          <p:spPr bwMode="auto">
            <a:xfrm>
              <a:off x="2328" y="1551"/>
              <a:ext cx="214" cy="1331"/>
            </a:xfrm>
            <a:custGeom>
              <a:avLst/>
              <a:gdLst>
                <a:gd name="T0" fmla="*/ 0 w 235"/>
                <a:gd name="T1" fmla="*/ 1174 h 1508"/>
                <a:gd name="T2" fmla="*/ 0 w 235"/>
                <a:gd name="T3" fmla="*/ 1174 h 1508"/>
                <a:gd name="T4" fmla="*/ 0 w 235"/>
                <a:gd name="T5" fmla="*/ 1099 h 1508"/>
                <a:gd name="T6" fmla="*/ 1 w 235"/>
                <a:gd name="T7" fmla="*/ 1026 h 1508"/>
                <a:gd name="T8" fmla="*/ 2 w 235"/>
                <a:gd name="T9" fmla="*/ 952 h 1508"/>
                <a:gd name="T10" fmla="*/ 3 w 235"/>
                <a:gd name="T11" fmla="*/ 882 h 1508"/>
                <a:gd name="T12" fmla="*/ 5 w 235"/>
                <a:gd name="T13" fmla="*/ 812 h 1508"/>
                <a:gd name="T14" fmla="*/ 7 w 235"/>
                <a:gd name="T15" fmla="*/ 740 h 1508"/>
                <a:gd name="T16" fmla="*/ 8 w 235"/>
                <a:gd name="T17" fmla="*/ 673 h 1508"/>
                <a:gd name="T18" fmla="*/ 11 w 235"/>
                <a:gd name="T19" fmla="*/ 607 h 1508"/>
                <a:gd name="T20" fmla="*/ 14 w 235"/>
                <a:gd name="T21" fmla="*/ 545 h 1508"/>
                <a:gd name="T22" fmla="*/ 18 w 235"/>
                <a:gd name="T23" fmla="*/ 485 h 1508"/>
                <a:gd name="T24" fmla="*/ 23 w 235"/>
                <a:gd name="T25" fmla="*/ 425 h 1508"/>
                <a:gd name="T26" fmla="*/ 25 w 235"/>
                <a:gd name="T27" fmla="*/ 369 h 1508"/>
                <a:gd name="T28" fmla="*/ 31 w 235"/>
                <a:gd name="T29" fmla="*/ 318 h 1508"/>
                <a:gd name="T30" fmla="*/ 35 w 235"/>
                <a:gd name="T31" fmla="*/ 269 h 1508"/>
                <a:gd name="T32" fmla="*/ 39 w 235"/>
                <a:gd name="T33" fmla="*/ 225 h 1508"/>
                <a:gd name="T34" fmla="*/ 46 w 235"/>
                <a:gd name="T35" fmla="*/ 184 h 1508"/>
                <a:gd name="T36" fmla="*/ 51 w 235"/>
                <a:gd name="T37" fmla="*/ 145 h 1508"/>
                <a:gd name="T38" fmla="*/ 56 w 235"/>
                <a:gd name="T39" fmla="*/ 111 h 1508"/>
                <a:gd name="T40" fmla="*/ 60 w 235"/>
                <a:gd name="T41" fmla="*/ 83 h 1508"/>
                <a:gd name="T42" fmla="*/ 66 w 235"/>
                <a:gd name="T43" fmla="*/ 57 h 1508"/>
                <a:gd name="T44" fmla="*/ 72 w 235"/>
                <a:gd name="T45" fmla="*/ 37 h 1508"/>
                <a:gd name="T46" fmla="*/ 78 w 235"/>
                <a:gd name="T47" fmla="*/ 20 h 1508"/>
                <a:gd name="T48" fmla="*/ 84 w 235"/>
                <a:gd name="T49" fmla="*/ 10 h 1508"/>
                <a:gd name="T50" fmla="*/ 90 w 235"/>
                <a:gd name="T51" fmla="*/ 4 h 1508"/>
                <a:gd name="T52" fmla="*/ 97 w 235"/>
                <a:gd name="T53" fmla="*/ 0 h 1508"/>
                <a:gd name="T54" fmla="*/ 103 w 235"/>
                <a:gd name="T55" fmla="*/ 4 h 1508"/>
                <a:gd name="T56" fmla="*/ 107 w 235"/>
                <a:gd name="T57" fmla="*/ 10 h 1508"/>
                <a:gd name="T58" fmla="*/ 115 w 235"/>
                <a:gd name="T59" fmla="*/ 20 h 1508"/>
                <a:gd name="T60" fmla="*/ 120 w 235"/>
                <a:gd name="T61" fmla="*/ 37 h 1508"/>
                <a:gd name="T62" fmla="*/ 127 w 235"/>
                <a:gd name="T63" fmla="*/ 57 h 1508"/>
                <a:gd name="T64" fmla="*/ 133 w 235"/>
                <a:gd name="T65" fmla="*/ 83 h 1508"/>
                <a:gd name="T66" fmla="*/ 138 w 235"/>
                <a:gd name="T67" fmla="*/ 111 h 1508"/>
                <a:gd name="T68" fmla="*/ 144 w 235"/>
                <a:gd name="T69" fmla="*/ 145 h 1508"/>
                <a:gd name="T70" fmla="*/ 148 w 235"/>
                <a:gd name="T71" fmla="*/ 184 h 1508"/>
                <a:gd name="T72" fmla="*/ 153 w 235"/>
                <a:gd name="T73" fmla="*/ 225 h 1508"/>
                <a:gd name="T74" fmla="*/ 158 w 235"/>
                <a:gd name="T75" fmla="*/ 269 h 1508"/>
                <a:gd name="T76" fmla="*/ 163 w 235"/>
                <a:gd name="T77" fmla="*/ 318 h 1508"/>
                <a:gd name="T78" fmla="*/ 168 w 235"/>
                <a:gd name="T79" fmla="*/ 369 h 1508"/>
                <a:gd name="T80" fmla="*/ 171 w 235"/>
                <a:gd name="T81" fmla="*/ 425 h 1508"/>
                <a:gd name="T82" fmla="*/ 175 w 235"/>
                <a:gd name="T83" fmla="*/ 485 h 1508"/>
                <a:gd name="T84" fmla="*/ 178 w 235"/>
                <a:gd name="T85" fmla="*/ 545 h 1508"/>
                <a:gd name="T86" fmla="*/ 181 w 235"/>
                <a:gd name="T87" fmla="*/ 607 h 1508"/>
                <a:gd name="T88" fmla="*/ 185 w 235"/>
                <a:gd name="T89" fmla="*/ 673 h 1508"/>
                <a:gd name="T90" fmla="*/ 187 w 235"/>
                <a:gd name="T91" fmla="*/ 740 h 1508"/>
                <a:gd name="T92" fmla="*/ 189 w 235"/>
                <a:gd name="T93" fmla="*/ 812 h 1508"/>
                <a:gd name="T94" fmla="*/ 190 w 235"/>
                <a:gd name="T95" fmla="*/ 882 h 1508"/>
                <a:gd name="T96" fmla="*/ 193 w 235"/>
                <a:gd name="T97" fmla="*/ 952 h 1508"/>
                <a:gd name="T98" fmla="*/ 193 w 235"/>
                <a:gd name="T99" fmla="*/ 1026 h 1508"/>
                <a:gd name="T100" fmla="*/ 194 w 235"/>
                <a:gd name="T101" fmla="*/ 1099 h 1508"/>
                <a:gd name="T102" fmla="*/ 194 w 235"/>
                <a:gd name="T103" fmla="*/ 1174 h 15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5"/>
                <a:gd name="T157" fmla="*/ 0 h 1508"/>
                <a:gd name="T158" fmla="*/ 235 w 235"/>
                <a:gd name="T159" fmla="*/ 1508 h 150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5" h="1508">
                  <a:moveTo>
                    <a:pt x="0" y="1507"/>
                  </a:moveTo>
                  <a:lnTo>
                    <a:pt x="0" y="1507"/>
                  </a:lnTo>
                  <a:lnTo>
                    <a:pt x="0" y="1411"/>
                  </a:lnTo>
                  <a:lnTo>
                    <a:pt x="1" y="1318"/>
                  </a:lnTo>
                  <a:lnTo>
                    <a:pt x="2" y="1223"/>
                  </a:lnTo>
                  <a:lnTo>
                    <a:pt x="3" y="1132"/>
                  </a:lnTo>
                  <a:lnTo>
                    <a:pt x="6" y="1042"/>
                  </a:lnTo>
                  <a:lnTo>
                    <a:pt x="9" y="950"/>
                  </a:lnTo>
                  <a:lnTo>
                    <a:pt x="10" y="864"/>
                  </a:lnTo>
                  <a:lnTo>
                    <a:pt x="13" y="780"/>
                  </a:lnTo>
                  <a:lnTo>
                    <a:pt x="17" y="699"/>
                  </a:lnTo>
                  <a:lnTo>
                    <a:pt x="22" y="622"/>
                  </a:lnTo>
                  <a:lnTo>
                    <a:pt x="27" y="545"/>
                  </a:lnTo>
                  <a:lnTo>
                    <a:pt x="31" y="474"/>
                  </a:lnTo>
                  <a:lnTo>
                    <a:pt x="37" y="408"/>
                  </a:lnTo>
                  <a:lnTo>
                    <a:pt x="42" y="346"/>
                  </a:lnTo>
                  <a:lnTo>
                    <a:pt x="47" y="289"/>
                  </a:lnTo>
                  <a:lnTo>
                    <a:pt x="55" y="236"/>
                  </a:lnTo>
                  <a:lnTo>
                    <a:pt x="61" y="186"/>
                  </a:lnTo>
                  <a:lnTo>
                    <a:pt x="67" y="143"/>
                  </a:lnTo>
                  <a:lnTo>
                    <a:pt x="73" y="106"/>
                  </a:lnTo>
                  <a:lnTo>
                    <a:pt x="80" y="74"/>
                  </a:lnTo>
                  <a:lnTo>
                    <a:pt x="87" y="48"/>
                  </a:lnTo>
                  <a:lnTo>
                    <a:pt x="94" y="26"/>
                  </a:lnTo>
                  <a:lnTo>
                    <a:pt x="101" y="12"/>
                  </a:lnTo>
                  <a:lnTo>
                    <a:pt x="109" y="4"/>
                  </a:lnTo>
                  <a:lnTo>
                    <a:pt x="116" y="0"/>
                  </a:lnTo>
                  <a:lnTo>
                    <a:pt x="124" y="4"/>
                  </a:lnTo>
                  <a:lnTo>
                    <a:pt x="130" y="12"/>
                  </a:lnTo>
                  <a:lnTo>
                    <a:pt x="138" y="26"/>
                  </a:lnTo>
                  <a:lnTo>
                    <a:pt x="145" y="48"/>
                  </a:lnTo>
                  <a:lnTo>
                    <a:pt x="153" y="74"/>
                  </a:lnTo>
                  <a:lnTo>
                    <a:pt x="160" y="106"/>
                  </a:lnTo>
                  <a:lnTo>
                    <a:pt x="166" y="143"/>
                  </a:lnTo>
                  <a:lnTo>
                    <a:pt x="173" y="186"/>
                  </a:lnTo>
                  <a:lnTo>
                    <a:pt x="179" y="236"/>
                  </a:lnTo>
                  <a:lnTo>
                    <a:pt x="185" y="289"/>
                  </a:lnTo>
                  <a:lnTo>
                    <a:pt x="191" y="346"/>
                  </a:lnTo>
                  <a:lnTo>
                    <a:pt x="197" y="408"/>
                  </a:lnTo>
                  <a:lnTo>
                    <a:pt x="203" y="474"/>
                  </a:lnTo>
                  <a:lnTo>
                    <a:pt x="206" y="545"/>
                  </a:lnTo>
                  <a:lnTo>
                    <a:pt x="211" y="622"/>
                  </a:lnTo>
                  <a:lnTo>
                    <a:pt x="215" y="699"/>
                  </a:lnTo>
                  <a:lnTo>
                    <a:pt x="219" y="780"/>
                  </a:lnTo>
                  <a:lnTo>
                    <a:pt x="223" y="864"/>
                  </a:lnTo>
                  <a:lnTo>
                    <a:pt x="225" y="950"/>
                  </a:lnTo>
                  <a:lnTo>
                    <a:pt x="227" y="1042"/>
                  </a:lnTo>
                  <a:lnTo>
                    <a:pt x="230" y="1132"/>
                  </a:lnTo>
                  <a:lnTo>
                    <a:pt x="233" y="1223"/>
                  </a:lnTo>
                  <a:lnTo>
                    <a:pt x="233" y="1318"/>
                  </a:lnTo>
                  <a:lnTo>
                    <a:pt x="234" y="1411"/>
                  </a:lnTo>
                  <a:lnTo>
                    <a:pt x="234" y="1507"/>
                  </a:lnTo>
                </a:path>
              </a:pathLst>
            </a:custGeom>
            <a:noFill/>
            <a:ln w="9525">
              <a:solidFill>
                <a:schemeClr val="tx2"/>
              </a:solidFill>
              <a:round/>
              <a:headEnd/>
              <a:tailEnd/>
            </a:ln>
          </p:spPr>
          <p:txBody>
            <a:bodyPr/>
            <a:lstStyle/>
            <a:p>
              <a:endParaRPr lang="en-US" dirty="0"/>
            </a:p>
          </p:txBody>
        </p:sp>
        <p:sp>
          <p:nvSpPr>
            <p:cNvPr id="33798" name="Freeform 5"/>
            <p:cNvSpPr>
              <a:spLocks/>
            </p:cNvSpPr>
            <p:nvPr/>
          </p:nvSpPr>
          <p:spPr bwMode="auto">
            <a:xfrm>
              <a:off x="2223" y="2884"/>
              <a:ext cx="107" cy="126"/>
            </a:xfrm>
            <a:custGeom>
              <a:avLst/>
              <a:gdLst>
                <a:gd name="T0" fmla="*/ 0 w 118"/>
                <a:gd name="T1" fmla="*/ 110 h 143"/>
                <a:gd name="T2" fmla="*/ 0 w 118"/>
                <a:gd name="T3" fmla="*/ 110 h 143"/>
                <a:gd name="T4" fmla="*/ 6 w 118"/>
                <a:gd name="T5" fmla="*/ 110 h 143"/>
                <a:gd name="T6" fmla="*/ 13 w 118"/>
                <a:gd name="T7" fmla="*/ 108 h 143"/>
                <a:gd name="T8" fmla="*/ 19 w 118"/>
                <a:gd name="T9" fmla="*/ 107 h 143"/>
                <a:gd name="T10" fmla="*/ 24 w 118"/>
                <a:gd name="T11" fmla="*/ 107 h 143"/>
                <a:gd name="T12" fmla="*/ 30 w 118"/>
                <a:gd name="T13" fmla="*/ 104 h 143"/>
                <a:gd name="T14" fmla="*/ 37 w 118"/>
                <a:gd name="T15" fmla="*/ 103 h 143"/>
                <a:gd name="T16" fmla="*/ 40 w 118"/>
                <a:gd name="T17" fmla="*/ 100 h 143"/>
                <a:gd name="T18" fmla="*/ 47 w 118"/>
                <a:gd name="T19" fmla="*/ 96 h 143"/>
                <a:gd name="T20" fmla="*/ 52 w 118"/>
                <a:gd name="T21" fmla="*/ 93 h 143"/>
                <a:gd name="T22" fmla="*/ 57 w 118"/>
                <a:gd name="T23" fmla="*/ 89 h 143"/>
                <a:gd name="T24" fmla="*/ 62 w 118"/>
                <a:gd name="T25" fmla="*/ 85 h 143"/>
                <a:gd name="T26" fmla="*/ 66 w 118"/>
                <a:gd name="T27" fmla="*/ 81 h 143"/>
                <a:gd name="T28" fmla="*/ 71 w 118"/>
                <a:gd name="T29" fmla="*/ 76 h 143"/>
                <a:gd name="T30" fmla="*/ 75 w 118"/>
                <a:gd name="T31" fmla="*/ 71 h 143"/>
                <a:gd name="T32" fmla="*/ 78 w 118"/>
                <a:gd name="T33" fmla="*/ 65 h 143"/>
                <a:gd name="T34" fmla="*/ 81 w 118"/>
                <a:gd name="T35" fmla="*/ 59 h 143"/>
                <a:gd name="T36" fmla="*/ 84 w 118"/>
                <a:gd name="T37" fmla="*/ 54 h 143"/>
                <a:gd name="T38" fmla="*/ 88 w 118"/>
                <a:gd name="T39" fmla="*/ 48 h 143"/>
                <a:gd name="T40" fmla="*/ 90 w 118"/>
                <a:gd name="T41" fmla="*/ 41 h 143"/>
                <a:gd name="T42" fmla="*/ 92 w 118"/>
                <a:gd name="T43" fmla="*/ 34 h 143"/>
                <a:gd name="T44" fmla="*/ 92 w 118"/>
                <a:gd name="T45" fmla="*/ 29 h 143"/>
                <a:gd name="T46" fmla="*/ 95 w 118"/>
                <a:gd name="T47" fmla="*/ 21 h 143"/>
                <a:gd name="T48" fmla="*/ 96 w 118"/>
                <a:gd name="T49" fmla="*/ 14 h 143"/>
                <a:gd name="T50" fmla="*/ 96 w 118"/>
                <a:gd name="T51" fmla="*/ 7 h 143"/>
                <a:gd name="T52" fmla="*/ 96 w 118"/>
                <a:gd name="T53" fmla="*/ 0 h 14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8"/>
                <a:gd name="T82" fmla="*/ 0 h 143"/>
                <a:gd name="T83" fmla="*/ 118 w 118"/>
                <a:gd name="T84" fmla="*/ 143 h 14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8" h="143">
                  <a:moveTo>
                    <a:pt x="0" y="142"/>
                  </a:moveTo>
                  <a:lnTo>
                    <a:pt x="0" y="142"/>
                  </a:lnTo>
                  <a:lnTo>
                    <a:pt x="8" y="142"/>
                  </a:lnTo>
                  <a:lnTo>
                    <a:pt x="15" y="140"/>
                  </a:lnTo>
                  <a:lnTo>
                    <a:pt x="23" y="139"/>
                  </a:lnTo>
                  <a:lnTo>
                    <a:pt x="29" y="138"/>
                  </a:lnTo>
                  <a:lnTo>
                    <a:pt x="36" y="134"/>
                  </a:lnTo>
                  <a:lnTo>
                    <a:pt x="45" y="133"/>
                  </a:lnTo>
                  <a:lnTo>
                    <a:pt x="49" y="129"/>
                  </a:lnTo>
                  <a:lnTo>
                    <a:pt x="57" y="124"/>
                  </a:lnTo>
                  <a:lnTo>
                    <a:pt x="63" y="120"/>
                  </a:lnTo>
                  <a:lnTo>
                    <a:pt x="69" y="115"/>
                  </a:lnTo>
                  <a:lnTo>
                    <a:pt x="75" y="109"/>
                  </a:lnTo>
                  <a:lnTo>
                    <a:pt x="81" y="104"/>
                  </a:lnTo>
                  <a:lnTo>
                    <a:pt x="86" y="98"/>
                  </a:lnTo>
                  <a:lnTo>
                    <a:pt x="91" y="92"/>
                  </a:lnTo>
                  <a:lnTo>
                    <a:pt x="95" y="84"/>
                  </a:lnTo>
                  <a:lnTo>
                    <a:pt x="98" y="76"/>
                  </a:lnTo>
                  <a:lnTo>
                    <a:pt x="103" y="69"/>
                  </a:lnTo>
                  <a:lnTo>
                    <a:pt x="107" y="62"/>
                  </a:lnTo>
                  <a:lnTo>
                    <a:pt x="109" y="53"/>
                  </a:lnTo>
                  <a:lnTo>
                    <a:pt x="111" y="44"/>
                  </a:lnTo>
                  <a:lnTo>
                    <a:pt x="113" y="37"/>
                  </a:lnTo>
                  <a:lnTo>
                    <a:pt x="116" y="27"/>
                  </a:lnTo>
                  <a:lnTo>
                    <a:pt x="117" y="18"/>
                  </a:lnTo>
                  <a:lnTo>
                    <a:pt x="117" y="9"/>
                  </a:lnTo>
                  <a:lnTo>
                    <a:pt x="117" y="0"/>
                  </a:lnTo>
                </a:path>
              </a:pathLst>
            </a:custGeom>
            <a:noFill/>
            <a:ln w="9525">
              <a:solidFill>
                <a:schemeClr val="tx2"/>
              </a:solidFill>
              <a:round/>
              <a:headEnd/>
              <a:tailEnd/>
            </a:ln>
          </p:spPr>
          <p:txBody>
            <a:bodyPr/>
            <a:lstStyle/>
            <a:p>
              <a:endParaRPr lang="en-US" dirty="0"/>
            </a:p>
          </p:txBody>
        </p:sp>
        <p:sp>
          <p:nvSpPr>
            <p:cNvPr id="33799" name="Freeform 6"/>
            <p:cNvSpPr>
              <a:spLocks/>
            </p:cNvSpPr>
            <p:nvPr/>
          </p:nvSpPr>
          <p:spPr bwMode="auto">
            <a:xfrm>
              <a:off x="2542" y="2884"/>
              <a:ext cx="107" cy="126"/>
            </a:xfrm>
            <a:custGeom>
              <a:avLst/>
              <a:gdLst>
                <a:gd name="T0" fmla="*/ 96 w 118"/>
                <a:gd name="T1" fmla="*/ 110 h 143"/>
                <a:gd name="T2" fmla="*/ 96 w 118"/>
                <a:gd name="T3" fmla="*/ 110 h 143"/>
                <a:gd name="T4" fmla="*/ 90 w 118"/>
                <a:gd name="T5" fmla="*/ 110 h 143"/>
                <a:gd name="T6" fmla="*/ 83 w 118"/>
                <a:gd name="T7" fmla="*/ 108 h 143"/>
                <a:gd name="T8" fmla="*/ 79 w 118"/>
                <a:gd name="T9" fmla="*/ 107 h 143"/>
                <a:gd name="T10" fmla="*/ 73 w 118"/>
                <a:gd name="T11" fmla="*/ 107 h 143"/>
                <a:gd name="T12" fmla="*/ 67 w 118"/>
                <a:gd name="T13" fmla="*/ 104 h 143"/>
                <a:gd name="T14" fmla="*/ 61 w 118"/>
                <a:gd name="T15" fmla="*/ 103 h 143"/>
                <a:gd name="T16" fmla="*/ 55 w 118"/>
                <a:gd name="T17" fmla="*/ 100 h 143"/>
                <a:gd name="T18" fmla="*/ 51 w 118"/>
                <a:gd name="T19" fmla="*/ 96 h 143"/>
                <a:gd name="T20" fmla="*/ 44 w 118"/>
                <a:gd name="T21" fmla="*/ 93 h 143"/>
                <a:gd name="T22" fmla="*/ 40 w 118"/>
                <a:gd name="T23" fmla="*/ 89 h 143"/>
                <a:gd name="T24" fmla="*/ 34 w 118"/>
                <a:gd name="T25" fmla="*/ 85 h 143"/>
                <a:gd name="T26" fmla="*/ 31 w 118"/>
                <a:gd name="T27" fmla="*/ 81 h 143"/>
                <a:gd name="T28" fmla="*/ 26 w 118"/>
                <a:gd name="T29" fmla="*/ 76 h 143"/>
                <a:gd name="T30" fmla="*/ 22 w 118"/>
                <a:gd name="T31" fmla="*/ 71 h 143"/>
                <a:gd name="T32" fmla="*/ 19 w 118"/>
                <a:gd name="T33" fmla="*/ 65 h 143"/>
                <a:gd name="T34" fmla="*/ 15 w 118"/>
                <a:gd name="T35" fmla="*/ 59 h 143"/>
                <a:gd name="T36" fmla="*/ 12 w 118"/>
                <a:gd name="T37" fmla="*/ 54 h 143"/>
                <a:gd name="T38" fmla="*/ 8 w 118"/>
                <a:gd name="T39" fmla="*/ 48 h 143"/>
                <a:gd name="T40" fmla="*/ 6 w 118"/>
                <a:gd name="T41" fmla="*/ 41 h 143"/>
                <a:gd name="T42" fmla="*/ 4 w 118"/>
                <a:gd name="T43" fmla="*/ 34 h 143"/>
                <a:gd name="T44" fmla="*/ 3 w 118"/>
                <a:gd name="T45" fmla="*/ 29 h 143"/>
                <a:gd name="T46" fmla="*/ 2 w 118"/>
                <a:gd name="T47" fmla="*/ 21 h 143"/>
                <a:gd name="T48" fmla="*/ 1 w 118"/>
                <a:gd name="T49" fmla="*/ 14 h 143"/>
                <a:gd name="T50" fmla="*/ 1 w 118"/>
                <a:gd name="T51" fmla="*/ 7 h 143"/>
                <a:gd name="T52" fmla="*/ 0 w 118"/>
                <a:gd name="T53" fmla="*/ 0 h 14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8"/>
                <a:gd name="T82" fmla="*/ 0 h 143"/>
                <a:gd name="T83" fmla="*/ 118 w 118"/>
                <a:gd name="T84" fmla="*/ 143 h 14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8" h="143">
                  <a:moveTo>
                    <a:pt x="117" y="142"/>
                  </a:moveTo>
                  <a:lnTo>
                    <a:pt x="117" y="142"/>
                  </a:lnTo>
                  <a:lnTo>
                    <a:pt x="109" y="142"/>
                  </a:lnTo>
                  <a:lnTo>
                    <a:pt x="102" y="140"/>
                  </a:lnTo>
                  <a:lnTo>
                    <a:pt x="96" y="139"/>
                  </a:lnTo>
                  <a:lnTo>
                    <a:pt x="88" y="138"/>
                  </a:lnTo>
                  <a:lnTo>
                    <a:pt x="82" y="134"/>
                  </a:lnTo>
                  <a:lnTo>
                    <a:pt x="74" y="133"/>
                  </a:lnTo>
                  <a:lnTo>
                    <a:pt x="67" y="129"/>
                  </a:lnTo>
                  <a:lnTo>
                    <a:pt x="62" y="124"/>
                  </a:lnTo>
                  <a:lnTo>
                    <a:pt x="54" y="120"/>
                  </a:lnTo>
                  <a:lnTo>
                    <a:pt x="48" y="115"/>
                  </a:lnTo>
                  <a:lnTo>
                    <a:pt x="42" y="109"/>
                  </a:lnTo>
                  <a:lnTo>
                    <a:pt x="37" y="104"/>
                  </a:lnTo>
                  <a:lnTo>
                    <a:pt x="32" y="98"/>
                  </a:lnTo>
                  <a:lnTo>
                    <a:pt x="27" y="92"/>
                  </a:lnTo>
                  <a:lnTo>
                    <a:pt x="23" y="84"/>
                  </a:lnTo>
                  <a:lnTo>
                    <a:pt x="18" y="76"/>
                  </a:lnTo>
                  <a:lnTo>
                    <a:pt x="14" y="69"/>
                  </a:lnTo>
                  <a:lnTo>
                    <a:pt x="10" y="62"/>
                  </a:lnTo>
                  <a:lnTo>
                    <a:pt x="8" y="53"/>
                  </a:lnTo>
                  <a:lnTo>
                    <a:pt x="4" y="44"/>
                  </a:lnTo>
                  <a:lnTo>
                    <a:pt x="3" y="37"/>
                  </a:lnTo>
                  <a:lnTo>
                    <a:pt x="2" y="27"/>
                  </a:lnTo>
                  <a:lnTo>
                    <a:pt x="1" y="18"/>
                  </a:lnTo>
                  <a:lnTo>
                    <a:pt x="1" y="9"/>
                  </a:lnTo>
                  <a:lnTo>
                    <a:pt x="0" y="0"/>
                  </a:lnTo>
                </a:path>
              </a:pathLst>
            </a:custGeom>
            <a:noFill/>
            <a:ln w="9525">
              <a:solidFill>
                <a:schemeClr val="tx2"/>
              </a:solidFill>
              <a:round/>
              <a:headEnd/>
              <a:tailEnd/>
            </a:ln>
          </p:spPr>
          <p:txBody>
            <a:bodyPr/>
            <a:lstStyle/>
            <a:p>
              <a:endParaRPr lang="en-US" dirty="0"/>
            </a:p>
          </p:txBody>
        </p:sp>
        <p:sp>
          <p:nvSpPr>
            <p:cNvPr id="33800" name="Freeform 7"/>
            <p:cNvSpPr>
              <a:spLocks/>
            </p:cNvSpPr>
            <p:nvPr/>
          </p:nvSpPr>
          <p:spPr bwMode="auto">
            <a:xfrm>
              <a:off x="1651" y="1367"/>
              <a:ext cx="2297" cy="1805"/>
            </a:xfrm>
            <a:custGeom>
              <a:avLst/>
              <a:gdLst>
                <a:gd name="T0" fmla="*/ 2087 w 2527"/>
                <a:gd name="T1" fmla="*/ 0 h 2046"/>
                <a:gd name="T2" fmla="*/ 2087 w 2527"/>
                <a:gd name="T3" fmla="*/ 1592 h 2046"/>
                <a:gd name="T4" fmla="*/ 0 w 2527"/>
                <a:gd name="T5" fmla="*/ 1592 h 2046"/>
                <a:gd name="T6" fmla="*/ 0 w 2527"/>
                <a:gd name="T7" fmla="*/ 0 h 2046"/>
                <a:gd name="T8" fmla="*/ 2087 w 2527"/>
                <a:gd name="T9" fmla="*/ 0 h 2046"/>
                <a:gd name="T10" fmla="*/ 0 60000 65536"/>
                <a:gd name="T11" fmla="*/ 0 60000 65536"/>
                <a:gd name="T12" fmla="*/ 0 60000 65536"/>
                <a:gd name="T13" fmla="*/ 0 60000 65536"/>
                <a:gd name="T14" fmla="*/ 0 60000 65536"/>
                <a:gd name="T15" fmla="*/ 0 w 2527"/>
                <a:gd name="T16" fmla="*/ 0 h 2046"/>
                <a:gd name="T17" fmla="*/ 2527 w 2527"/>
                <a:gd name="T18" fmla="*/ 2046 h 2046"/>
              </a:gdLst>
              <a:ahLst/>
              <a:cxnLst>
                <a:cxn ang="T10">
                  <a:pos x="T0" y="T1"/>
                </a:cxn>
                <a:cxn ang="T11">
                  <a:pos x="T2" y="T3"/>
                </a:cxn>
                <a:cxn ang="T12">
                  <a:pos x="T4" y="T5"/>
                </a:cxn>
                <a:cxn ang="T13">
                  <a:pos x="T6" y="T7"/>
                </a:cxn>
                <a:cxn ang="T14">
                  <a:pos x="T8" y="T9"/>
                </a:cxn>
              </a:cxnLst>
              <a:rect l="T15" t="T16" r="T17" b="T18"/>
              <a:pathLst>
                <a:path w="2527" h="2046">
                  <a:moveTo>
                    <a:pt x="2526" y="0"/>
                  </a:moveTo>
                  <a:lnTo>
                    <a:pt x="2526" y="2045"/>
                  </a:lnTo>
                  <a:lnTo>
                    <a:pt x="0" y="2045"/>
                  </a:lnTo>
                  <a:lnTo>
                    <a:pt x="0" y="0"/>
                  </a:lnTo>
                  <a:lnTo>
                    <a:pt x="2526" y="0"/>
                  </a:lnTo>
                </a:path>
              </a:pathLst>
            </a:custGeom>
            <a:noFill/>
            <a:ln w="19050">
              <a:solidFill>
                <a:srgbClr val="000000"/>
              </a:solidFill>
              <a:round/>
              <a:headEnd/>
              <a:tailEnd/>
            </a:ln>
          </p:spPr>
          <p:txBody>
            <a:bodyPr/>
            <a:lstStyle/>
            <a:p>
              <a:endParaRPr lang="en-US" dirty="0"/>
            </a:p>
          </p:txBody>
        </p:sp>
        <p:sp>
          <p:nvSpPr>
            <p:cNvPr id="33801" name="Line 8"/>
            <p:cNvSpPr>
              <a:spLocks noChangeShapeType="1"/>
            </p:cNvSpPr>
            <p:nvPr/>
          </p:nvSpPr>
          <p:spPr bwMode="auto">
            <a:xfrm>
              <a:off x="1822" y="3007"/>
              <a:ext cx="1976" cy="0"/>
            </a:xfrm>
            <a:prstGeom prst="line">
              <a:avLst/>
            </a:prstGeom>
            <a:noFill/>
            <a:ln w="9525">
              <a:solidFill>
                <a:schemeClr val="tx2"/>
              </a:solidFill>
              <a:round/>
              <a:headEnd/>
              <a:tailEnd/>
            </a:ln>
          </p:spPr>
          <p:txBody>
            <a:bodyPr wrap="none" anchor="ctr"/>
            <a:lstStyle/>
            <a:p>
              <a:endParaRPr lang="en-US" dirty="0"/>
            </a:p>
          </p:txBody>
        </p:sp>
        <p:sp>
          <p:nvSpPr>
            <p:cNvPr id="33802" name="Freeform 9"/>
            <p:cNvSpPr>
              <a:spLocks/>
            </p:cNvSpPr>
            <p:nvPr/>
          </p:nvSpPr>
          <p:spPr bwMode="auto">
            <a:xfrm>
              <a:off x="2827" y="1961"/>
              <a:ext cx="157" cy="962"/>
            </a:xfrm>
            <a:custGeom>
              <a:avLst/>
              <a:gdLst>
                <a:gd name="T0" fmla="*/ 0 w 172"/>
                <a:gd name="T1" fmla="*/ 847 h 1091"/>
                <a:gd name="T2" fmla="*/ 0 w 172"/>
                <a:gd name="T3" fmla="*/ 847 h 1091"/>
                <a:gd name="T4" fmla="*/ 0 w 172"/>
                <a:gd name="T5" fmla="*/ 794 h 1091"/>
                <a:gd name="T6" fmla="*/ 0 w 172"/>
                <a:gd name="T7" fmla="*/ 742 h 1091"/>
                <a:gd name="T8" fmla="*/ 2 w 172"/>
                <a:gd name="T9" fmla="*/ 689 h 1091"/>
                <a:gd name="T10" fmla="*/ 3 w 172"/>
                <a:gd name="T11" fmla="*/ 637 h 1091"/>
                <a:gd name="T12" fmla="*/ 4 w 172"/>
                <a:gd name="T13" fmla="*/ 586 h 1091"/>
                <a:gd name="T14" fmla="*/ 5 w 172"/>
                <a:gd name="T15" fmla="*/ 536 h 1091"/>
                <a:gd name="T16" fmla="*/ 7 w 172"/>
                <a:gd name="T17" fmla="*/ 486 h 1091"/>
                <a:gd name="T18" fmla="*/ 8 w 172"/>
                <a:gd name="T19" fmla="*/ 439 h 1091"/>
                <a:gd name="T20" fmla="*/ 11 w 172"/>
                <a:gd name="T21" fmla="*/ 392 h 1091"/>
                <a:gd name="T22" fmla="*/ 14 w 172"/>
                <a:gd name="T23" fmla="*/ 349 h 1091"/>
                <a:gd name="T24" fmla="*/ 15 w 172"/>
                <a:gd name="T25" fmla="*/ 306 h 1091"/>
                <a:gd name="T26" fmla="*/ 20 w 172"/>
                <a:gd name="T27" fmla="*/ 266 h 1091"/>
                <a:gd name="T28" fmla="*/ 22 w 172"/>
                <a:gd name="T29" fmla="*/ 228 h 1091"/>
                <a:gd name="T30" fmla="*/ 26 w 172"/>
                <a:gd name="T31" fmla="*/ 196 h 1091"/>
                <a:gd name="T32" fmla="*/ 30 w 172"/>
                <a:gd name="T33" fmla="*/ 162 h 1091"/>
                <a:gd name="T34" fmla="*/ 34 w 172"/>
                <a:gd name="T35" fmla="*/ 132 h 1091"/>
                <a:gd name="T36" fmla="*/ 37 w 172"/>
                <a:gd name="T37" fmla="*/ 105 h 1091"/>
                <a:gd name="T38" fmla="*/ 40 w 172"/>
                <a:gd name="T39" fmla="*/ 81 h 1091"/>
                <a:gd name="T40" fmla="*/ 45 w 172"/>
                <a:gd name="T41" fmla="*/ 60 h 1091"/>
                <a:gd name="T42" fmla="*/ 48 w 172"/>
                <a:gd name="T43" fmla="*/ 42 h 1091"/>
                <a:gd name="T44" fmla="*/ 53 w 172"/>
                <a:gd name="T45" fmla="*/ 26 h 1091"/>
                <a:gd name="T46" fmla="*/ 58 w 172"/>
                <a:gd name="T47" fmla="*/ 16 h 1091"/>
                <a:gd name="T48" fmla="*/ 62 w 172"/>
                <a:gd name="T49" fmla="*/ 7 h 1091"/>
                <a:gd name="T50" fmla="*/ 65 w 172"/>
                <a:gd name="T51" fmla="*/ 2 h 1091"/>
                <a:gd name="T52" fmla="*/ 71 w 172"/>
                <a:gd name="T53" fmla="*/ 0 h 1091"/>
                <a:gd name="T54" fmla="*/ 76 w 172"/>
                <a:gd name="T55" fmla="*/ 2 h 1091"/>
                <a:gd name="T56" fmla="*/ 80 w 172"/>
                <a:gd name="T57" fmla="*/ 7 h 1091"/>
                <a:gd name="T58" fmla="*/ 84 w 172"/>
                <a:gd name="T59" fmla="*/ 16 h 1091"/>
                <a:gd name="T60" fmla="*/ 89 w 172"/>
                <a:gd name="T61" fmla="*/ 26 h 1091"/>
                <a:gd name="T62" fmla="*/ 92 w 172"/>
                <a:gd name="T63" fmla="*/ 42 h 1091"/>
                <a:gd name="T64" fmla="*/ 97 w 172"/>
                <a:gd name="T65" fmla="*/ 60 h 1091"/>
                <a:gd name="T66" fmla="*/ 100 w 172"/>
                <a:gd name="T67" fmla="*/ 81 h 1091"/>
                <a:gd name="T68" fmla="*/ 105 w 172"/>
                <a:gd name="T69" fmla="*/ 105 h 1091"/>
                <a:gd name="T70" fmla="*/ 110 w 172"/>
                <a:gd name="T71" fmla="*/ 132 h 1091"/>
                <a:gd name="T72" fmla="*/ 112 w 172"/>
                <a:gd name="T73" fmla="*/ 162 h 1091"/>
                <a:gd name="T74" fmla="*/ 117 w 172"/>
                <a:gd name="T75" fmla="*/ 196 h 1091"/>
                <a:gd name="T76" fmla="*/ 120 w 172"/>
                <a:gd name="T77" fmla="*/ 228 h 1091"/>
                <a:gd name="T78" fmla="*/ 121 w 172"/>
                <a:gd name="T79" fmla="*/ 266 h 1091"/>
                <a:gd name="T80" fmla="*/ 125 w 172"/>
                <a:gd name="T81" fmla="*/ 306 h 1091"/>
                <a:gd name="T82" fmla="*/ 128 w 172"/>
                <a:gd name="T83" fmla="*/ 349 h 1091"/>
                <a:gd name="T84" fmla="*/ 130 w 172"/>
                <a:gd name="T85" fmla="*/ 392 h 1091"/>
                <a:gd name="T86" fmla="*/ 133 w 172"/>
                <a:gd name="T87" fmla="*/ 439 h 1091"/>
                <a:gd name="T88" fmla="*/ 135 w 172"/>
                <a:gd name="T89" fmla="*/ 486 h 1091"/>
                <a:gd name="T90" fmla="*/ 137 w 172"/>
                <a:gd name="T91" fmla="*/ 536 h 1091"/>
                <a:gd name="T92" fmla="*/ 139 w 172"/>
                <a:gd name="T93" fmla="*/ 586 h 1091"/>
                <a:gd name="T94" fmla="*/ 139 w 172"/>
                <a:gd name="T95" fmla="*/ 637 h 1091"/>
                <a:gd name="T96" fmla="*/ 141 w 172"/>
                <a:gd name="T97" fmla="*/ 689 h 1091"/>
                <a:gd name="T98" fmla="*/ 142 w 172"/>
                <a:gd name="T99" fmla="*/ 742 h 1091"/>
                <a:gd name="T100" fmla="*/ 142 w 172"/>
                <a:gd name="T101" fmla="*/ 794 h 1091"/>
                <a:gd name="T102" fmla="*/ 142 w 172"/>
                <a:gd name="T103" fmla="*/ 847 h 10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2"/>
                <a:gd name="T157" fmla="*/ 0 h 1091"/>
                <a:gd name="T158" fmla="*/ 172 w 172"/>
                <a:gd name="T159" fmla="*/ 1091 h 109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2" h="1091">
                  <a:moveTo>
                    <a:pt x="0" y="1090"/>
                  </a:moveTo>
                  <a:lnTo>
                    <a:pt x="0" y="1090"/>
                  </a:lnTo>
                  <a:lnTo>
                    <a:pt x="0" y="1022"/>
                  </a:lnTo>
                  <a:lnTo>
                    <a:pt x="0" y="954"/>
                  </a:lnTo>
                  <a:lnTo>
                    <a:pt x="2" y="886"/>
                  </a:lnTo>
                  <a:lnTo>
                    <a:pt x="3" y="819"/>
                  </a:lnTo>
                  <a:lnTo>
                    <a:pt x="4" y="754"/>
                  </a:lnTo>
                  <a:lnTo>
                    <a:pt x="7" y="689"/>
                  </a:lnTo>
                  <a:lnTo>
                    <a:pt x="9" y="625"/>
                  </a:lnTo>
                  <a:lnTo>
                    <a:pt x="10" y="565"/>
                  </a:lnTo>
                  <a:lnTo>
                    <a:pt x="13" y="505"/>
                  </a:lnTo>
                  <a:lnTo>
                    <a:pt x="16" y="449"/>
                  </a:lnTo>
                  <a:lnTo>
                    <a:pt x="18" y="393"/>
                  </a:lnTo>
                  <a:lnTo>
                    <a:pt x="24" y="343"/>
                  </a:lnTo>
                  <a:lnTo>
                    <a:pt x="26" y="294"/>
                  </a:lnTo>
                  <a:lnTo>
                    <a:pt x="31" y="252"/>
                  </a:lnTo>
                  <a:lnTo>
                    <a:pt x="36" y="209"/>
                  </a:lnTo>
                  <a:lnTo>
                    <a:pt x="40" y="170"/>
                  </a:lnTo>
                  <a:lnTo>
                    <a:pt x="44" y="135"/>
                  </a:lnTo>
                  <a:lnTo>
                    <a:pt x="48" y="104"/>
                  </a:lnTo>
                  <a:lnTo>
                    <a:pt x="54" y="77"/>
                  </a:lnTo>
                  <a:lnTo>
                    <a:pt x="58" y="54"/>
                  </a:lnTo>
                  <a:lnTo>
                    <a:pt x="64" y="34"/>
                  </a:lnTo>
                  <a:lnTo>
                    <a:pt x="70" y="20"/>
                  </a:lnTo>
                  <a:lnTo>
                    <a:pt x="75" y="9"/>
                  </a:lnTo>
                  <a:lnTo>
                    <a:pt x="78" y="2"/>
                  </a:lnTo>
                  <a:lnTo>
                    <a:pt x="85" y="0"/>
                  </a:lnTo>
                  <a:lnTo>
                    <a:pt x="91" y="2"/>
                  </a:lnTo>
                  <a:lnTo>
                    <a:pt x="96" y="9"/>
                  </a:lnTo>
                  <a:lnTo>
                    <a:pt x="101" y="20"/>
                  </a:lnTo>
                  <a:lnTo>
                    <a:pt x="106" y="34"/>
                  </a:lnTo>
                  <a:lnTo>
                    <a:pt x="111" y="54"/>
                  </a:lnTo>
                  <a:lnTo>
                    <a:pt x="116" y="77"/>
                  </a:lnTo>
                  <a:lnTo>
                    <a:pt x="121" y="104"/>
                  </a:lnTo>
                  <a:lnTo>
                    <a:pt x="126" y="135"/>
                  </a:lnTo>
                  <a:lnTo>
                    <a:pt x="131" y="170"/>
                  </a:lnTo>
                  <a:lnTo>
                    <a:pt x="135" y="209"/>
                  </a:lnTo>
                  <a:lnTo>
                    <a:pt x="140" y="252"/>
                  </a:lnTo>
                  <a:lnTo>
                    <a:pt x="143" y="294"/>
                  </a:lnTo>
                  <a:lnTo>
                    <a:pt x="146" y="343"/>
                  </a:lnTo>
                  <a:lnTo>
                    <a:pt x="150" y="393"/>
                  </a:lnTo>
                  <a:lnTo>
                    <a:pt x="153" y="449"/>
                  </a:lnTo>
                  <a:lnTo>
                    <a:pt x="156" y="505"/>
                  </a:lnTo>
                  <a:lnTo>
                    <a:pt x="160" y="565"/>
                  </a:lnTo>
                  <a:lnTo>
                    <a:pt x="162" y="625"/>
                  </a:lnTo>
                  <a:lnTo>
                    <a:pt x="164" y="689"/>
                  </a:lnTo>
                  <a:lnTo>
                    <a:pt x="166" y="754"/>
                  </a:lnTo>
                  <a:lnTo>
                    <a:pt x="167" y="819"/>
                  </a:lnTo>
                  <a:lnTo>
                    <a:pt x="170" y="886"/>
                  </a:lnTo>
                  <a:lnTo>
                    <a:pt x="171" y="954"/>
                  </a:lnTo>
                  <a:lnTo>
                    <a:pt x="171" y="1022"/>
                  </a:lnTo>
                  <a:lnTo>
                    <a:pt x="171" y="1090"/>
                  </a:lnTo>
                </a:path>
              </a:pathLst>
            </a:custGeom>
            <a:noFill/>
            <a:ln w="9525">
              <a:solidFill>
                <a:schemeClr val="tx2"/>
              </a:solidFill>
              <a:round/>
              <a:headEnd/>
              <a:tailEnd/>
            </a:ln>
          </p:spPr>
          <p:txBody>
            <a:bodyPr/>
            <a:lstStyle/>
            <a:p>
              <a:endParaRPr lang="en-US" dirty="0"/>
            </a:p>
          </p:txBody>
        </p:sp>
        <p:sp>
          <p:nvSpPr>
            <p:cNvPr id="33803" name="Freeform 10"/>
            <p:cNvSpPr>
              <a:spLocks/>
            </p:cNvSpPr>
            <p:nvPr/>
          </p:nvSpPr>
          <p:spPr bwMode="auto">
            <a:xfrm>
              <a:off x="2749" y="2929"/>
              <a:ext cx="78" cy="74"/>
            </a:xfrm>
            <a:custGeom>
              <a:avLst/>
              <a:gdLst>
                <a:gd name="T0" fmla="*/ 0 w 86"/>
                <a:gd name="T1" fmla="*/ 65 h 83"/>
                <a:gd name="T2" fmla="*/ 0 w 86"/>
                <a:gd name="T3" fmla="*/ 65 h 83"/>
                <a:gd name="T4" fmla="*/ 5 w 86"/>
                <a:gd name="T5" fmla="*/ 65 h 83"/>
                <a:gd name="T6" fmla="*/ 10 w 86"/>
                <a:gd name="T7" fmla="*/ 65 h 83"/>
                <a:gd name="T8" fmla="*/ 14 w 86"/>
                <a:gd name="T9" fmla="*/ 64 h 83"/>
                <a:gd name="T10" fmla="*/ 19 w 86"/>
                <a:gd name="T11" fmla="*/ 64 h 83"/>
                <a:gd name="T12" fmla="*/ 23 w 86"/>
                <a:gd name="T13" fmla="*/ 63 h 83"/>
                <a:gd name="T14" fmla="*/ 27 w 86"/>
                <a:gd name="T15" fmla="*/ 62 h 83"/>
                <a:gd name="T16" fmla="*/ 30 w 86"/>
                <a:gd name="T17" fmla="*/ 59 h 83"/>
                <a:gd name="T18" fmla="*/ 34 w 86"/>
                <a:gd name="T19" fmla="*/ 57 h 83"/>
                <a:gd name="T20" fmla="*/ 37 w 86"/>
                <a:gd name="T21" fmla="*/ 55 h 83"/>
                <a:gd name="T22" fmla="*/ 41 w 86"/>
                <a:gd name="T23" fmla="*/ 53 h 83"/>
                <a:gd name="T24" fmla="*/ 45 w 86"/>
                <a:gd name="T25" fmla="*/ 50 h 83"/>
                <a:gd name="T26" fmla="*/ 49 w 86"/>
                <a:gd name="T27" fmla="*/ 47 h 83"/>
                <a:gd name="T28" fmla="*/ 52 w 86"/>
                <a:gd name="T29" fmla="*/ 45 h 83"/>
                <a:gd name="T30" fmla="*/ 54 w 86"/>
                <a:gd name="T31" fmla="*/ 41 h 83"/>
                <a:gd name="T32" fmla="*/ 57 w 86"/>
                <a:gd name="T33" fmla="*/ 38 h 83"/>
                <a:gd name="T34" fmla="*/ 60 w 86"/>
                <a:gd name="T35" fmla="*/ 34 h 83"/>
                <a:gd name="T36" fmla="*/ 62 w 86"/>
                <a:gd name="T37" fmla="*/ 32 h 83"/>
                <a:gd name="T38" fmla="*/ 64 w 86"/>
                <a:gd name="T39" fmla="*/ 27 h 83"/>
                <a:gd name="T40" fmla="*/ 66 w 86"/>
                <a:gd name="T41" fmla="*/ 24 h 83"/>
                <a:gd name="T42" fmla="*/ 67 w 86"/>
                <a:gd name="T43" fmla="*/ 19 h 83"/>
                <a:gd name="T44" fmla="*/ 69 w 86"/>
                <a:gd name="T45" fmla="*/ 16 h 83"/>
                <a:gd name="T46" fmla="*/ 69 w 86"/>
                <a:gd name="T47" fmla="*/ 11 h 83"/>
                <a:gd name="T48" fmla="*/ 70 w 86"/>
                <a:gd name="T49" fmla="*/ 8 h 83"/>
                <a:gd name="T50" fmla="*/ 70 w 86"/>
                <a:gd name="T51" fmla="*/ 3 h 83"/>
                <a:gd name="T52" fmla="*/ 70 w 86"/>
                <a:gd name="T53" fmla="*/ 0 h 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
                <a:gd name="T82" fmla="*/ 0 h 83"/>
                <a:gd name="T83" fmla="*/ 86 w 86"/>
                <a:gd name="T84" fmla="*/ 83 h 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 h="83">
                  <a:moveTo>
                    <a:pt x="0" y="82"/>
                  </a:moveTo>
                  <a:lnTo>
                    <a:pt x="0" y="82"/>
                  </a:lnTo>
                  <a:lnTo>
                    <a:pt x="6" y="82"/>
                  </a:lnTo>
                  <a:lnTo>
                    <a:pt x="12" y="82"/>
                  </a:lnTo>
                  <a:lnTo>
                    <a:pt x="16" y="81"/>
                  </a:lnTo>
                  <a:lnTo>
                    <a:pt x="23" y="81"/>
                  </a:lnTo>
                  <a:lnTo>
                    <a:pt x="28" y="80"/>
                  </a:lnTo>
                  <a:lnTo>
                    <a:pt x="33" y="77"/>
                  </a:lnTo>
                  <a:lnTo>
                    <a:pt x="36" y="74"/>
                  </a:lnTo>
                  <a:lnTo>
                    <a:pt x="42" y="72"/>
                  </a:lnTo>
                  <a:lnTo>
                    <a:pt x="45" y="70"/>
                  </a:lnTo>
                  <a:lnTo>
                    <a:pt x="50" y="67"/>
                  </a:lnTo>
                  <a:lnTo>
                    <a:pt x="55" y="63"/>
                  </a:lnTo>
                  <a:lnTo>
                    <a:pt x="59" y="60"/>
                  </a:lnTo>
                  <a:lnTo>
                    <a:pt x="63" y="56"/>
                  </a:lnTo>
                  <a:lnTo>
                    <a:pt x="65" y="52"/>
                  </a:lnTo>
                  <a:lnTo>
                    <a:pt x="69" y="48"/>
                  </a:lnTo>
                  <a:lnTo>
                    <a:pt x="73" y="43"/>
                  </a:lnTo>
                  <a:lnTo>
                    <a:pt x="75" y="40"/>
                  </a:lnTo>
                  <a:lnTo>
                    <a:pt x="78" y="34"/>
                  </a:lnTo>
                  <a:lnTo>
                    <a:pt x="80" y="30"/>
                  </a:lnTo>
                  <a:lnTo>
                    <a:pt x="82" y="24"/>
                  </a:lnTo>
                  <a:lnTo>
                    <a:pt x="84" y="20"/>
                  </a:lnTo>
                  <a:lnTo>
                    <a:pt x="84" y="14"/>
                  </a:lnTo>
                  <a:lnTo>
                    <a:pt x="85" y="10"/>
                  </a:lnTo>
                  <a:lnTo>
                    <a:pt x="85" y="3"/>
                  </a:lnTo>
                  <a:lnTo>
                    <a:pt x="85" y="0"/>
                  </a:lnTo>
                </a:path>
              </a:pathLst>
            </a:custGeom>
            <a:noFill/>
            <a:ln w="9525">
              <a:solidFill>
                <a:schemeClr val="tx2"/>
              </a:solidFill>
              <a:round/>
              <a:headEnd/>
              <a:tailEnd/>
            </a:ln>
          </p:spPr>
          <p:txBody>
            <a:bodyPr/>
            <a:lstStyle/>
            <a:p>
              <a:endParaRPr lang="en-US" dirty="0"/>
            </a:p>
          </p:txBody>
        </p:sp>
        <p:sp>
          <p:nvSpPr>
            <p:cNvPr id="33804" name="Freeform 11"/>
            <p:cNvSpPr>
              <a:spLocks/>
            </p:cNvSpPr>
            <p:nvPr/>
          </p:nvSpPr>
          <p:spPr bwMode="auto">
            <a:xfrm>
              <a:off x="2982" y="2929"/>
              <a:ext cx="75" cy="74"/>
            </a:xfrm>
            <a:custGeom>
              <a:avLst/>
              <a:gdLst>
                <a:gd name="T0" fmla="*/ 67 w 83"/>
                <a:gd name="T1" fmla="*/ 65 h 83"/>
                <a:gd name="T2" fmla="*/ 67 w 83"/>
                <a:gd name="T3" fmla="*/ 65 h 83"/>
                <a:gd name="T4" fmla="*/ 63 w 83"/>
                <a:gd name="T5" fmla="*/ 65 h 83"/>
                <a:gd name="T6" fmla="*/ 59 w 83"/>
                <a:gd name="T7" fmla="*/ 65 h 83"/>
                <a:gd name="T8" fmla="*/ 54 w 83"/>
                <a:gd name="T9" fmla="*/ 64 h 83"/>
                <a:gd name="T10" fmla="*/ 51 w 83"/>
                <a:gd name="T11" fmla="*/ 64 h 83"/>
                <a:gd name="T12" fmla="*/ 47 w 83"/>
                <a:gd name="T13" fmla="*/ 63 h 83"/>
                <a:gd name="T14" fmla="*/ 42 w 83"/>
                <a:gd name="T15" fmla="*/ 62 h 83"/>
                <a:gd name="T16" fmla="*/ 39 w 83"/>
                <a:gd name="T17" fmla="*/ 59 h 83"/>
                <a:gd name="T18" fmla="*/ 33 w 83"/>
                <a:gd name="T19" fmla="*/ 57 h 83"/>
                <a:gd name="T20" fmla="*/ 31 w 83"/>
                <a:gd name="T21" fmla="*/ 55 h 83"/>
                <a:gd name="T22" fmla="*/ 27 w 83"/>
                <a:gd name="T23" fmla="*/ 53 h 83"/>
                <a:gd name="T24" fmla="*/ 23 w 83"/>
                <a:gd name="T25" fmla="*/ 50 h 83"/>
                <a:gd name="T26" fmla="*/ 21 w 83"/>
                <a:gd name="T27" fmla="*/ 47 h 83"/>
                <a:gd name="T28" fmla="*/ 17 w 83"/>
                <a:gd name="T29" fmla="*/ 45 h 83"/>
                <a:gd name="T30" fmla="*/ 14 w 83"/>
                <a:gd name="T31" fmla="*/ 41 h 83"/>
                <a:gd name="T32" fmla="*/ 12 w 83"/>
                <a:gd name="T33" fmla="*/ 38 h 83"/>
                <a:gd name="T34" fmla="*/ 11 w 83"/>
                <a:gd name="T35" fmla="*/ 34 h 83"/>
                <a:gd name="T36" fmla="*/ 7 w 83"/>
                <a:gd name="T37" fmla="*/ 32 h 83"/>
                <a:gd name="T38" fmla="*/ 5 w 83"/>
                <a:gd name="T39" fmla="*/ 27 h 83"/>
                <a:gd name="T40" fmla="*/ 4 w 83"/>
                <a:gd name="T41" fmla="*/ 24 h 83"/>
                <a:gd name="T42" fmla="*/ 2 w 83"/>
                <a:gd name="T43" fmla="*/ 19 h 83"/>
                <a:gd name="T44" fmla="*/ 1 w 83"/>
                <a:gd name="T45" fmla="*/ 16 h 83"/>
                <a:gd name="T46" fmla="*/ 1 w 83"/>
                <a:gd name="T47" fmla="*/ 11 h 83"/>
                <a:gd name="T48" fmla="*/ 1 w 83"/>
                <a:gd name="T49" fmla="*/ 8 h 83"/>
                <a:gd name="T50" fmla="*/ 1 w 83"/>
                <a:gd name="T51" fmla="*/ 3 h 83"/>
                <a:gd name="T52" fmla="*/ 0 w 83"/>
                <a:gd name="T53" fmla="*/ 0 h 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3"/>
                <a:gd name="T82" fmla="*/ 0 h 83"/>
                <a:gd name="T83" fmla="*/ 83 w 83"/>
                <a:gd name="T84" fmla="*/ 83 h 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3" h="83">
                  <a:moveTo>
                    <a:pt x="82" y="82"/>
                  </a:moveTo>
                  <a:lnTo>
                    <a:pt x="82" y="82"/>
                  </a:lnTo>
                  <a:lnTo>
                    <a:pt x="78" y="82"/>
                  </a:lnTo>
                  <a:lnTo>
                    <a:pt x="72" y="82"/>
                  </a:lnTo>
                  <a:lnTo>
                    <a:pt x="66" y="81"/>
                  </a:lnTo>
                  <a:lnTo>
                    <a:pt x="62" y="81"/>
                  </a:lnTo>
                  <a:lnTo>
                    <a:pt x="58" y="80"/>
                  </a:lnTo>
                  <a:lnTo>
                    <a:pt x="52" y="77"/>
                  </a:lnTo>
                  <a:lnTo>
                    <a:pt x="48" y="74"/>
                  </a:lnTo>
                  <a:lnTo>
                    <a:pt x="41" y="72"/>
                  </a:lnTo>
                  <a:lnTo>
                    <a:pt x="38" y="70"/>
                  </a:lnTo>
                  <a:lnTo>
                    <a:pt x="33" y="67"/>
                  </a:lnTo>
                  <a:lnTo>
                    <a:pt x="29" y="63"/>
                  </a:lnTo>
                  <a:lnTo>
                    <a:pt x="25" y="60"/>
                  </a:lnTo>
                  <a:lnTo>
                    <a:pt x="21" y="56"/>
                  </a:lnTo>
                  <a:lnTo>
                    <a:pt x="18" y="52"/>
                  </a:lnTo>
                  <a:lnTo>
                    <a:pt x="14" y="48"/>
                  </a:lnTo>
                  <a:lnTo>
                    <a:pt x="13" y="43"/>
                  </a:lnTo>
                  <a:lnTo>
                    <a:pt x="9" y="40"/>
                  </a:lnTo>
                  <a:lnTo>
                    <a:pt x="6" y="34"/>
                  </a:lnTo>
                  <a:lnTo>
                    <a:pt x="4" y="30"/>
                  </a:lnTo>
                  <a:lnTo>
                    <a:pt x="2" y="24"/>
                  </a:lnTo>
                  <a:lnTo>
                    <a:pt x="1" y="20"/>
                  </a:lnTo>
                  <a:lnTo>
                    <a:pt x="1" y="14"/>
                  </a:lnTo>
                  <a:lnTo>
                    <a:pt x="1" y="10"/>
                  </a:lnTo>
                  <a:lnTo>
                    <a:pt x="1" y="3"/>
                  </a:lnTo>
                  <a:lnTo>
                    <a:pt x="0" y="0"/>
                  </a:lnTo>
                </a:path>
              </a:pathLst>
            </a:custGeom>
            <a:noFill/>
            <a:ln w="9525">
              <a:solidFill>
                <a:schemeClr val="tx2"/>
              </a:solidFill>
              <a:round/>
              <a:headEnd/>
              <a:tailEnd/>
            </a:ln>
          </p:spPr>
          <p:txBody>
            <a:bodyPr/>
            <a:lstStyle/>
            <a:p>
              <a:endParaRPr lang="en-US" dirty="0"/>
            </a:p>
          </p:txBody>
        </p:sp>
        <p:sp>
          <p:nvSpPr>
            <p:cNvPr id="33805" name="Freeform 12"/>
            <p:cNvSpPr>
              <a:spLocks/>
            </p:cNvSpPr>
            <p:nvPr/>
          </p:nvSpPr>
          <p:spPr bwMode="auto">
            <a:xfrm>
              <a:off x="4120" y="1537"/>
              <a:ext cx="45" cy="425"/>
            </a:xfrm>
            <a:custGeom>
              <a:avLst/>
              <a:gdLst>
                <a:gd name="T0" fmla="*/ 0 w 50"/>
                <a:gd name="T1" fmla="*/ 0 h 482"/>
                <a:gd name="T2" fmla="*/ 0 w 50"/>
                <a:gd name="T3" fmla="*/ 0 h 482"/>
                <a:gd name="T4" fmla="*/ 6 w 50"/>
                <a:gd name="T5" fmla="*/ 1 h 482"/>
                <a:gd name="T6" fmla="*/ 13 w 50"/>
                <a:gd name="T7" fmla="*/ 4 h 482"/>
                <a:gd name="T8" fmla="*/ 18 w 50"/>
                <a:gd name="T9" fmla="*/ 8 h 482"/>
                <a:gd name="T10" fmla="*/ 23 w 50"/>
                <a:gd name="T11" fmla="*/ 14 h 482"/>
                <a:gd name="T12" fmla="*/ 28 w 50"/>
                <a:gd name="T13" fmla="*/ 20 h 482"/>
                <a:gd name="T14" fmla="*/ 32 w 50"/>
                <a:gd name="T15" fmla="*/ 30 h 482"/>
                <a:gd name="T16" fmla="*/ 35 w 50"/>
                <a:gd name="T17" fmla="*/ 39 h 482"/>
                <a:gd name="T18" fmla="*/ 37 w 50"/>
                <a:gd name="T19" fmla="*/ 49 h 482"/>
                <a:gd name="T20" fmla="*/ 39 w 50"/>
                <a:gd name="T21" fmla="*/ 61 h 482"/>
                <a:gd name="T22" fmla="*/ 40 w 50"/>
                <a:gd name="T23" fmla="*/ 70 h 482"/>
                <a:gd name="T24" fmla="*/ 39 w 50"/>
                <a:gd name="T25" fmla="*/ 81 h 482"/>
                <a:gd name="T26" fmla="*/ 37 w 50"/>
                <a:gd name="T27" fmla="*/ 92 h 482"/>
                <a:gd name="T28" fmla="*/ 35 w 50"/>
                <a:gd name="T29" fmla="*/ 101 h 482"/>
                <a:gd name="T30" fmla="*/ 32 w 50"/>
                <a:gd name="T31" fmla="*/ 111 h 482"/>
                <a:gd name="T32" fmla="*/ 28 w 50"/>
                <a:gd name="T33" fmla="*/ 120 h 482"/>
                <a:gd name="T34" fmla="*/ 23 w 50"/>
                <a:gd name="T35" fmla="*/ 127 h 482"/>
                <a:gd name="T36" fmla="*/ 23 w 50"/>
                <a:gd name="T37" fmla="*/ 127 h 482"/>
                <a:gd name="T38" fmla="*/ 23 w 50"/>
                <a:gd name="T39" fmla="*/ 128 h 482"/>
                <a:gd name="T40" fmla="*/ 22 w 50"/>
                <a:gd name="T41" fmla="*/ 130 h 482"/>
                <a:gd name="T42" fmla="*/ 20 w 50"/>
                <a:gd name="T43" fmla="*/ 138 h 482"/>
                <a:gd name="T44" fmla="*/ 18 w 50"/>
                <a:gd name="T45" fmla="*/ 145 h 482"/>
                <a:gd name="T46" fmla="*/ 18 w 50"/>
                <a:gd name="T47" fmla="*/ 151 h 482"/>
                <a:gd name="T48" fmla="*/ 18 w 50"/>
                <a:gd name="T49" fmla="*/ 158 h 482"/>
                <a:gd name="T50" fmla="*/ 20 w 50"/>
                <a:gd name="T51" fmla="*/ 166 h 482"/>
                <a:gd name="T52" fmla="*/ 22 w 50"/>
                <a:gd name="T53" fmla="*/ 171 h 482"/>
                <a:gd name="T54" fmla="*/ 24 w 50"/>
                <a:gd name="T55" fmla="*/ 176 h 482"/>
                <a:gd name="T56" fmla="*/ 29 w 50"/>
                <a:gd name="T57" fmla="*/ 182 h 482"/>
                <a:gd name="T58" fmla="*/ 32 w 50"/>
                <a:gd name="T59" fmla="*/ 185 h 482"/>
                <a:gd name="T60" fmla="*/ 37 w 50"/>
                <a:gd name="T61" fmla="*/ 187 h 482"/>
                <a:gd name="T62" fmla="*/ 38 w 50"/>
                <a:gd name="T63" fmla="*/ 187 h 482"/>
                <a:gd name="T64" fmla="*/ 38 w 50"/>
                <a:gd name="T65" fmla="*/ 188 h 482"/>
                <a:gd name="T66" fmla="*/ 37 w 50"/>
                <a:gd name="T67" fmla="*/ 188 h 482"/>
                <a:gd name="T68" fmla="*/ 32 w 50"/>
                <a:gd name="T69" fmla="*/ 190 h 482"/>
                <a:gd name="T70" fmla="*/ 29 w 50"/>
                <a:gd name="T71" fmla="*/ 194 h 482"/>
                <a:gd name="T72" fmla="*/ 24 w 50"/>
                <a:gd name="T73" fmla="*/ 198 h 482"/>
                <a:gd name="T74" fmla="*/ 22 w 50"/>
                <a:gd name="T75" fmla="*/ 203 h 482"/>
                <a:gd name="T76" fmla="*/ 20 w 50"/>
                <a:gd name="T77" fmla="*/ 210 h 482"/>
                <a:gd name="T78" fmla="*/ 18 w 50"/>
                <a:gd name="T79" fmla="*/ 216 h 482"/>
                <a:gd name="T80" fmla="*/ 18 w 50"/>
                <a:gd name="T81" fmla="*/ 223 h 482"/>
                <a:gd name="T82" fmla="*/ 18 w 50"/>
                <a:gd name="T83" fmla="*/ 230 h 482"/>
                <a:gd name="T84" fmla="*/ 20 w 50"/>
                <a:gd name="T85" fmla="*/ 238 h 482"/>
                <a:gd name="T86" fmla="*/ 22 w 50"/>
                <a:gd name="T87" fmla="*/ 243 h 482"/>
                <a:gd name="T88" fmla="*/ 23 w 50"/>
                <a:gd name="T89" fmla="*/ 246 h 482"/>
                <a:gd name="T90" fmla="*/ 22 w 50"/>
                <a:gd name="T91" fmla="*/ 246 h 482"/>
                <a:gd name="T92" fmla="*/ 23 w 50"/>
                <a:gd name="T93" fmla="*/ 247 h 482"/>
                <a:gd name="T94" fmla="*/ 28 w 50"/>
                <a:gd name="T95" fmla="*/ 254 h 482"/>
                <a:gd name="T96" fmla="*/ 32 w 50"/>
                <a:gd name="T97" fmla="*/ 263 h 482"/>
                <a:gd name="T98" fmla="*/ 35 w 50"/>
                <a:gd name="T99" fmla="*/ 272 h 482"/>
                <a:gd name="T100" fmla="*/ 37 w 50"/>
                <a:gd name="T101" fmla="*/ 282 h 482"/>
                <a:gd name="T102" fmla="*/ 39 w 50"/>
                <a:gd name="T103" fmla="*/ 293 h 482"/>
                <a:gd name="T104" fmla="*/ 40 w 50"/>
                <a:gd name="T105" fmla="*/ 304 h 482"/>
                <a:gd name="T106" fmla="*/ 39 w 50"/>
                <a:gd name="T107" fmla="*/ 316 h 482"/>
                <a:gd name="T108" fmla="*/ 37 w 50"/>
                <a:gd name="T109" fmla="*/ 325 h 482"/>
                <a:gd name="T110" fmla="*/ 35 w 50"/>
                <a:gd name="T111" fmla="*/ 336 h 482"/>
                <a:gd name="T112" fmla="*/ 32 w 50"/>
                <a:gd name="T113" fmla="*/ 345 h 482"/>
                <a:gd name="T114" fmla="*/ 28 w 50"/>
                <a:gd name="T115" fmla="*/ 354 h 482"/>
                <a:gd name="T116" fmla="*/ 23 w 50"/>
                <a:gd name="T117" fmla="*/ 361 h 482"/>
                <a:gd name="T118" fmla="*/ 18 w 50"/>
                <a:gd name="T119" fmla="*/ 367 h 482"/>
                <a:gd name="T120" fmla="*/ 13 w 50"/>
                <a:gd name="T121" fmla="*/ 370 h 482"/>
                <a:gd name="T122" fmla="*/ 6 w 50"/>
                <a:gd name="T123" fmla="*/ 373 h 482"/>
                <a:gd name="T124" fmla="*/ 0 w 50"/>
                <a:gd name="T125" fmla="*/ 374 h 4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0"/>
                <a:gd name="T190" fmla="*/ 0 h 482"/>
                <a:gd name="T191" fmla="*/ 50 w 50"/>
                <a:gd name="T192" fmla="*/ 482 h 4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0" h="482">
                  <a:moveTo>
                    <a:pt x="0" y="0"/>
                  </a:moveTo>
                  <a:lnTo>
                    <a:pt x="0" y="0"/>
                  </a:lnTo>
                  <a:lnTo>
                    <a:pt x="8" y="1"/>
                  </a:lnTo>
                  <a:lnTo>
                    <a:pt x="16" y="4"/>
                  </a:lnTo>
                  <a:lnTo>
                    <a:pt x="22" y="10"/>
                  </a:lnTo>
                  <a:lnTo>
                    <a:pt x="28" y="18"/>
                  </a:lnTo>
                  <a:lnTo>
                    <a:pt x="34" y="26"/>
                  </a:lnTo>
                  <a:lnTo>
                    <a:pt x="39" y="38"/>
                  </a:lnTo>
                  <a:lnTo>
                    <a:pt x="43" y="50"/>
                  </a:lnTo>
                  <a:lnTo>
                    <a:pt x="46" y="64"/>
                  </a:lnTo>
                  <a:lnTo>
                    <a:pt x="48" y="78"/>
                  </a:lnTo>
                  <a:lnTo>
                    <a:pt x="49" y="90"/>
                  </a:lnTo>
                  <a:lnTo>
                    <a:pt x="48" y="104"/>
                  </a:lnTo>
                  <a:lnTo>
                    <a:pt x="46" y="118"/>
                  </a:lnTo>
                  <a:lnTo>
                    <a:pt x="43" y="130"/>
                  </a:lnTo>
                  <a:lnTo>
                    <a:pt x="39" y="143"/>
                  </a:lnTo>
                  <a:lnTo>
                    <a:pt x="34" y="154"/>
                  </a:lnTo>
                  <a:lnTo>
                    <a:pt x="28" y="163"/>
                  </a:lnTo>
                  <a:lnTo>
                    <a:pt x="28" y="164"/>
                  </a:lnTo>
                  <a:lnTo>
                    <a:pt x="27" y="168"/>
                  </a:lnTo>
                  <a:lnTo>
                    <a:pt x="24" y="177"/>
                  </a:lnTo>
                  <a:lnTo>
                    <a:pt x="22" y="186"/>
                  </a:lnTo>
                  <a:lnTo>
                    <a:pt x="22" y="194"/>
                  </a:lnTo>
                  <a:lnTo>
                    <a:pt x="22" y="203"/>
                  </a:lnTo>
                  <a:lnTo>
                    <a:pt x="24" y="213"/>
                  </a:lnTo>
                  <a:lnTo>
                    <a:pt x="27" y="220"/>
                  </a:lnTo>
                  <a:lnTo>
                    <a:pt x="30" y="227"/>
                  </a:lnTo>
                  <a:lnTo>
                    <a:pt x="36" y="234"/>
                  </a:lnTo>
                  <a:lnTo>
                    <a:pt x="39" y="238"/>
                  </a:lnTo>
                  <a:lnTo>
                    <a:pt x="46" y="240"/>
                  </a:lnTo>
                  <a:lnTo>
                    <a:pt x="47" y="240"/>
                  </a:lnTo>
                  <a:lnTo>
                    <a:pt x="47" y="242"/>
                  </a:lnTo>
                  <a:lnTo>
                    <a:pt x="46" y="242"/>
                  </a:lnTo>
                  <a:lnTo>
                    <a:pt x="39" y="245"/>
                  </a:lnTo>
                  <a:lnTo>
                    <a:pt x="36" y="249"/>
                  </a:lnTo>
                  <a:lnTo>
                    <a:pt x="30" y="255"/>
                  </a:lnTo>
                  <a:lnTo>
                    <a:pt x="27" y="261"/>
                  </a:lnTo>
                  <a:lnTo>
                    <a:pt x="24" y="270"/>
                  </a:lnTo>
                  <a:lnTo>
                    <a:pt x="22" y="278"/>
                  </a:lnTo>
                  <a:lnTo>
                    <a:pt x="22" y="287"/>
                  </a:lnTo>
                  <a:lnTo>
                    <a:pt x="22" y="296"/>
                  </a:lnTo>
                  <a:lnTo>
                    <a:pt x="24" y="306"/>
                  </a:lnTo>
                  <a:lnTo>
                    <a:pt x="27" y="313"/>
                  </a:lnTo>
                  <a:lnTo>
                    <a:pt x="28" y="316"/>
                  </a:lnTo>
                  <a:lnTo>
                    <a:pt x="27" y="316"/>
                  </a:lnTo>
                  <a:lnTo>
                    <a:pt x="28" y="317"/>
                  </a:lnTo>
                  <a:lnTo>
                    <a:pt x="34" y="327"/>
                  </a:lnTo>
                  <a:lnTo>
                    <a:pt x="39" y="338"/>
                  </a:lnTo>
                  <a:lnTo>
                    <a:pt x="43" y="351"/>
                  </a:lnTo>
                  <a:lnTo>
                    <a:pt x="46" y="363"/>
                  </a:lnTo>
                  <a:lnTo>
                    <a:pt x="48" y="377"/>
                  </a:lnTo>
                  <a:lnTo>
                    <a:pt x="49" y="391"/>
                  </a:lnTo>
                  <a:lnTo>
                    <a:pt x="48" y="406"/>
                  </a:lnTo>
                  <a:lnTo>
                    <a:pt x="46" y="419"/>
                  </a:lnTo>
                  <a:lnTo>
                    <a:pt x="43" y="432"/>
                  </a:lnTo>
                  <a:lnTo>
                    <a:pt x="39" y="444"/>
                  </a:lnTo>
                  <a:lnTo>
                    <a:pt x="34" y="455"/>
                  </a:lnTo>
                  <a:lnTo>
                    <a:pt x="28" y="464"/>
                  </a:lnTo>
                  <a:lnTo>
                    <a:pt x="22" y="472"/>
                  </a:lnTo>
                  <a:lnTo>
                    <a:pt x="16" y="476"/>
                  </a:lnTo>
                  <a:lnTo>
                    <a:pt x="8" y="480"/>
                  </a:lnTo>
                  <a:lnTo>
                    <a:pt x="0" y="481"/>
                  </a:lnTo>
                </a:path>
              </a:pathLst>
            </a:custGeom>
            <a:noFill/>
            <a:ln w="9525">
              <a:solidFill>
                <a:srgbClr val="000000"/>
              </a:solidFill>
              <a:round/>
              <a:headEnd/>
              <a:tailEnd/>
            </a:ln>
          </p:spPr>
          <p:txBody>
            <a:bodyPr/>
            <a:lstStyle/>
            <a:p>
              <a:endParaRPr lang="en-US" dirty="0"/>
            </a:p>
          </p:txBody>
        </p:sp>
        <p:sp>
          <p:nvSpPr>
            <p:cNvPr id="33806" name="Text Box 13"/>
            <p:cNvSpPr txBox="1">
              <a:spLocks noChangeArrowheads="1"/>
            </p:cNvSpPr>
            <p:nvPr/>
          </p:nvSpPr>
          <p:spPr bwMode="auto">
            <a:xfrm>
              <a:off x="899" y="1448"/>
              <a:ext cx="685" cy="48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600" dirty="0">
                  <a:solidFill>
                    <a:srgbClr val="000000"/>
                  </a:solidFill>
                  <a:latin typeface="Agilent TT Cond" pitchFamily="34" charset="0"/>
                </a:rPr>
                <a:t>Absolute</a:t>
              </a:r>
            </a:p>
            <a:p>
              <a:pPr algn="ctr" defTabSz="409575">
                <a:buClr>
                  <a:srgbClr val="104160"/>
                </a:buClr>
                <a:buSzPct val="90000"/>
                <a:buFont typeface="Monotype Sorts" pitchFamily="2" charset="2"/>
                <a:buNone/>
              </a:pPr>
              <a:r>
                <a:rPr lang="en-US" sz="1600" dirty="0">
                  <a:solidFill>
                    <a:srgbClr val="000000"/>
                  </a:solidFill>
                  <a:latin typeface="Agilent TT Cond" pitchFamily="34" charset="0"/>
                </a:rPr>
                <a:t>Amplitude</a:t>
              </a:r>
            </a:p>
            <a:p>
              <a:pPr algn="ctr" defTabSz="409575">
                <a:buClr>
                  <a:srgbClr val="104160"/>
                </a:buClr>
                <a:buSzPct val="90000"/>
                <a:buFont typeface="Monotype Sorts" pitchFamily="2" charset="2"/>
                <a:buNone/>
              </a:pPr>
              <a:r>
                <a:rPr lang="en-US" sz="1600" dirty="0">
                  <a:solidFill>
                    <a:srgbClr val="000000"/>
                  </a:solidFill>
                  <a:latin typeface="Agilent TT Cond" pitchFamily="34" charset="0"/>
                </a:rPr>
                <a:t>in dBm</a:t>
              </a:r>
              <a:endParaRPr lang="en-US" sz="2200" dirty="0">
                <a:latin typeface="Agilent TT Cond" pitchFamily="34" charset="0"/>
              </a:endParaRPr>
            </a:p>
          </p:txBody>
        </p:sp>
        <p:sp>
          <p:nvSpPr>
            <p:cNvPr id="33807" name="Text Box 14"/>
            <p:cNvSpPr txBox="1">
              <a:spLocks noChangeArrowheads="1"/>
            </p:cNvSpPr>
            <p:nvPr/>
          </p:nvSpPr>
          <p:spPr bwMode="auto">
            <a:xfrm>
              <a:off x="4328" y="1482"/>
              <a:ext cx="684" cy="485"/>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600" dirty="0">
                  <a:solidFill>
                    <a:srgbClr val="000000"/>
                  </a:solidFill>
                  <a:latin typeface="Agilent TT Cond" pitchFamily="34" charset="0"/>
                </a:rPr>
                <a:t>Relative</a:t>
              </a:r>
            </a:p>
            <a:p>
              <a:pPr defTabSz="409575">
                <a:buClr>
                  <a:srgbClr val="104160"/>
                </a:buClr>
                <a:buSzPct val="90000"/>
                <a:buFont typeface="Monotype Sorts" pitchFamily="2" charset="2"/>
                <a:buNone/>
              </a:pPr>
              <a:r>
                <a:rPr lang="en-US" sz="1600" dirty="0">
                  <a:solidFill>
                    <a:srgbClr val="000000"/>
                  </a:solidFill>
                  <a:latin typeface="Agilent TT Cond" pitchFamily="34" charset="0"/>
                </a:rPr>
                <a:t>Amplitude</a:t>
              </a:r>
            </a:p>
            <a:p>
              <a:pPr defTabSz="409575">
                <a:buClr>
                  <a:srgbClr val="104160"/>
                </a:buClr>
                <a:buSzPct val="90000"/>
                <a:buFont typeface="Monotype Sorts" pitchFamily="2" charset="2"/>
                <a:buNone/>
              </a:pPr>
              <a:r>
                <a:rPr lang="en-US" sz="1600" dirty="0">
                  <a:solidFill>
                    <a:srgbClr val="000000"/>
                  </a:solidFill>
                  <a:latin typeface="Agilent TT Cond" pitchFamily="34" charset="0"/>
                </a:rPr>
                <a:t>in dB</a:t>
              </a:r>
              <a:endParaRPr lang="en-US" sz="2200" dirty="0">
                <a:latin typeface="Agilent TT Cond" pitchFamily="34" charset="0"/>
              </a:endParaRPr>
            </a:p>
          </p:txBody>
        </p:sp>
        <p:sp>
          <p:nvSpPr>
            <p:cNvPr id="33808" name="Freeform 15"/>
            <p:cNvSpPr>
              <a:spLocks/>
            </p:cNvSpPr>
            <p:nvPr/>
          </p:nvSpPr>
          <p:spPr bwMode="auto">
            <a:xfrm>
              <a:off x="2414" y="3398"/>
              <a:ext cx="491" cy="41"/>
            </a:xfrm>
            <a:custGeom>
              <a:avLst/>
              <a:gdLst>
                <a:gd name="T0" fmla="*/ 446 w 540"/>
                <a:gd name="T1" fmla="*/ 0 h 46"/>
                <a:gd name="T2" fmla="*/ 446 w 540"/>
                <a:gd name="T3" fmla="*/ 0 h 46"/>
                <a:gd name="T4" fmla="*/ 444 w 540"/>
                <a:gd name="T5" fmla="*/ 5 h 46"/>
                <a:gd name="T6" fmla="*/ 441 w 540"/>
                <a:gd name="T7" fmla="*/ 11 h 46"/>
                <a:gd name="T8" fmla="*/ 437 w 540"/>
                <a:gd name="T9" fmla="*/ 17 h 46"/>
                <a:gd name="T10" fmla="*/ 430 w 540"/>
                <a:gd name="T11" fmla="*/ 21 h 46"/>
                <a:gd name="T12" fmla="*/ 422 w 540"/>
                <a:gd name="T13" fmla="*/ 26 h 46"/>
                <a:gd name="T14" fmla="*/ 411 w 540"/>
                <a:gd name="T15" fmla="*/ 29 h 46"/>
                <a:gd name="T16" fmla="*/ 399 w 540"/>
                <a:gd name="T17" fmla="*/ 32 h 46"/>
                <a:gd name="T18" fmla="*/ 387 w 540"/>
                <a:gd name="T19" fmla="*/ 34 h 46"/>
                <a:gd name="T20" fmla="*/ 376 w 540"/>
                <a:gd name="T21" fmla="*/ 35 h 46"/>
                <a:gd name="T22" fmla="*/ 362 w 540"/>
                <a:gd name="T23" fmla="*/ 36 h 46"/>
                <a:gd name="T24" fmla="*/ 349 w 540"/>
                <a:gd name="T25" fmla="*/ 35 h 46"/>
                <a:gd name="T26" fmla="*/ 336 w 540"/>
                <a:gd name="T27" fmla="*/ 34 h 46"/>
                <a:gd name="T28" fmla="*/ 324 w 540"/>
                <a:gd name="T29" fmla="*/ 32 h 46"/>
                <a:gd name="T30" fmla="*/ 313 w 540"/>
                <a:gd name="T31" fmla="*/ 29 h 46"/>
                <a:gd name="T32" fmla="*/ 304 w 540"/>
                <a:gd name="T33" fmla="*/ 26 h 46"/>
                <a:gd name="T34" fmla="*/ 296 w 540"/>
                <a:gd name="T35" fmla="*/ 21 h 46"/>
                <a:gd name="T36" fmla="*/ 296 w 540"/>
                <a:gd name="T37" fmla="*/ 21 h 46"/>
                <a:gd name="T38" fmla="*/ 295 w 540"/>
                <a:gd name="T39" fmla="*/ 21 h 46"/>
                <a:gd name="T40" fmla="*/ 291 w 540"/>
                <a:gd name="T41" fmla="*/ 20 h 46"/>
                <a:gd name="T42" fmla="*/ 283 w 540"/>
                <a:gd name="T43" fmla="*/ 18 h 46"/>
                <a:gd name="T44" fmla="*/ 276 w 540"/>
                <a:gd name="T45" fmla="*/ 15 h 46"/>
                <a:gd name="T46" fmla="*/ 266 w 540"/>
                <a:gd name="T47" fmla="*/ 15 h 46"/>
                <a:gd name="T48" fmla="*/ 258 w 540"/>
                <a:gd name="T49" fmla="*/ 15 h 46"/>
                <a:gd name="T50" fmla="*/ 251 w 540"/>
                <a:gd name="T51" fmla="*/ 18 h 46"/>
                <a:gd name="T52" fmla="*/ 243 w 540"/>
                <a:gd name="T53" fmla="*/ 20 h 46"/>
                <a:gd name="T54" fmla="*/ 235 w 540"/>
                <a:gd name="T55" fmla="*/ 22 h 46"/>
                <a:gd name="T56" fmla="*/ 231 w 540"/>
                <a:gd name="T57" fmla="*/ 26 h 46"/>
                <a:gd name="T58" fmla="*/ 226 w 540"/>
                <a:gd name="T59" fmla="*/ 29 h 46"/>
                <a:gd name="T60" fmla="*/ 224 w 540"/>
                <a:gd name="T61" fmla="*/ 33 h 46"/>
                <a:gd name="T62" fmla="*/ 224 w 540"/>
                <a:gd name="T63" fmla="*/ 34 h 46"/>
                <a:gd name="T64" fmla="*/ 224 w 540"/>
                <a:gd name="T65" fmla="*/ 34 h 46"/>
                <a:gd name="T66" fmla="*/ 224 w 540"/>
                <a:gd name="T67" fmla="*/ 33 h 46"/>
                <a:gd name="T68" fmla="*/ 220 w 540"/>
                <a:gd name="T69" fmla="*/ 29 h 46"/>
                <a:gd name="T70" fmla="*/ 215 w 540"/>
                <a:gd name="T71" fmla="*/ 26 h 46"/>
                <a:gd name="T72" fmla="*/ 211 w 540"/>
                <a:gd name="T73" fmla="*/ 22 h 46"/>
                <a:gd name="T74" fmla="*/ 205 w 540"/>
                <a:gd name="T75" fmla="*/ 20 h 46"/>
                <a:gd name="T76" fmla="*/ 196 w 540"/>
                <a:gd name="T77" fmla="*/ 18 h 46"/>
                <a:gd name="T78" fmla="*/ 188 w 540"/>
                <a:gd name="T79" fmla="*/ 15 h 46"/>
                <a:gd name="T80" fmla="*/ 180 w 540"/>
                <a:gd name="T81" fmla="*/ 15 h 46"/>
                <a:gd name="T82" fmla="*/ 171 w 540"/>
                <a:gd name="T83" fmla="*/ 15 h 46"/>
                <a:gd name="T84" fmla="*/ 164 w 540"/>
                <a:gd name="T85" fmla="*/ 18 h 46"/>
                <a:gd name="T86" fmla="*/ 155 w 540"/>
                <a:gd name="T87" fmla="*/ 20 h 46"/>
                <a:gd name="T88" fmla="*/ 153 w 540"/>
                <a:gd name="T89" fmla="*/ 21 h 46"/>
                <a:gd name="T90" fmla="*/ 153 w 540"/>
                <a:gd name="T91" fmla="*/ 20 h 46"/>
                <a:gd name="T92" fmla="*/ 151 w 540"/>
                <a:gd name="T93" fmla="*/ 21 h 46"/>
                <a:gd name="T94" fmla="*/ 143 w 540"/>
                <a:gd name="T95" fmla="*/ 26 h 46"/>
                <a:gd name="T96" fmla="*/ 133 w 540"/>
                <a:gd name="T97" fmla="*/ 29 h 46"/>
                <a:gd name="T98" fmla="*/ 122 w 540"/>
                <a:gd name="T99" fmla="*/ 32 h 46"/>
                <a:gd name="T100" fmla="*/ 110 w 540"/>
                <a:gd name="T101" fmla="*/ 34 h 46"/>
                <a:gd name="T102" fmla="*/ 96 w 540"/>
                <a:gd name="T103" fmla="*/ 35 h 46"/>
                <a:gd name="T104" fmla="*/ 85 w 540"/>
                <a:gd name="T105" fmla="*/ 36 h 46"/>
                <a:gd name="T106" fmla="*/ 71 w 540"/>
                <a:gd name="T107" fmla="*/ 35 h 46"/>
                <a:gd name="T108" fmla="*/ 58 w 540"/>
                <a:gd name="T109" fmla="*/ 34 h 46"/>
                <a:gd name="T110" fmla="*/ 46 w 540"/>
                <a:gd name="T111" fmla="*/ 32 h 46"/>
                <a:gd name="T112" fmla="*/ 35 w 540"/>
                <a:gd name="T113" fmla="*/ 29 h 46"/>
                <a:gd name="T114" fmla="*/ 25 w 540"/>
                <a:gd name="T115" fmla="*/ 26 h 46"/>
                <a:gd name="T116" fmla="*/ 15 w 540"/>
                <a:gd name="T117" fmla="*/ 21 h 46"/>
                <a:gd name="T118" fmla="*/ 9 w 540"/>
                <a:gd name="T119" fmla="*/ 17 h 46"/>
                <a:gd name="T120" fmla="*/ 5 w 540"/>
                <a:gd name="T121" fmla="*/ 11 h 46"/>
                <a:gd name="T122" fmla="*/ 3 w 540"/>
                <a:gd name="T123" fmla="*/ 5 h 46"/>
                <a:gd name="T124" fmla="*/ 0 w 540"/>
                <a:gd name="T125" fmla="*/ 0 h 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40"/>
                <a:gd name="T190" fmla="*/ 0 h 46"/>
                <a:gd name="T191" fmla="*/ 540 w 540"/>
                <a:gd name="T192" fmla="*/ 46 h 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40" h="46">
                  <a:moveTo>
                    <a:pt x="539" y="0"/>
                  </a:moveTo>
                  <a:lnTo>
                    <a:pt x="539" y="0"/>
                  </a:lnTo>
                  <a:lnTo>
                    <a:pt x="537" y="7"/>
                  </a:lnTo>
                  <a:lnTo>
                    <a:pt x="533" y="13"/>
                  </a:lnTo>
                  <a:lnTo>
                    <a:pt x="529" y="21"/>
                  </a:lnTo>
                  <a:lnTo>
                    <a:pt x="520" y="26"/>
                  </a:lnTo>
                  <a:lnTo>
                    <a:pt x="510" y="32"/>
                  </a:lnTo>
                  <a:lnTo>
                    <a:pt x="497" y="36"/>
                  </a:lnTo>
                  <a:lnTo>
                    <a:pt x="483" y="40"/>
                  </a:lnTo>
                  <a:lnTo>
                    <a:pt x="469" y="43"/>
                  </a:lnTo>
                  <a:lnTo>
                    <a:pt x="454" y="44"/>
                  </a:lnTo>
                  <a:lnTo>
                    <a:pt x="438" y="45"/>
                  </a:lnTo>
                  <a:lnTo>
                    <a:pt x="422" y="44"/>
                  </a:lnTo>
                  <a:lnTo>
                    <a:pt x="407" y="43"/>
                  </a:lnTo>
                  <a:lnTo>
                    <a:pt x="392" y="40"/>
                  </a:lnTo>
                  <a:lnTo>
                    <a:pt x="378" y="36"/>
                  </a:lnTo>
                  <a:lnTo>
                    <a:pt x="367" y="32"/>
                  </a:lnTo>
                  <a:lnTo>
                    <a:pt x="357" y="26"/>
                  </a:lnTo>
                  <a:lnTo>
                    <a:pt x="356" y="26"/>
                  </a:lnTo>
                  <a:lnTo>
                    <a:pt x="352" y="25"/>
                  </a:lnTo>
                  <a:lnTo>
                    <a:pt x="342" y="22"/>
                  </a:lnTo>
                  <a:lnTo>
                    <a:pt x="333" y="19"/>
                  </a:lnTo>
                  <a:lnTo>
                    <a:pt x="322" y="19"/>
                  </a:lnTo>
                  <a:lnTo>
                    <a:pt x="312" y="19"/>
                  </a:lnTo>
                  <a:lnTo>
                    <a:pt x="303" y="22"/>
                  </a:lnTo>
                  <a:lnTo>
                    <a:pt x="294" y="25"/>
                  </a:lnTo>
                  <a:lnTo>
                    <a:pt x="285" y="28"/>
                  </a:lnTo>
                  <a:lnTo>
                    <a:pt x="279" y="32"/>
                  </a:lnTo>
                  <a:lnTo>
                    <a:pt x="274" y="37"/>
                  </a:lnTo>
                  <a:lnTo>
                    <a:pt x="270" y="41"/>
                  </a:lnTo>
                  <a:lnTo>
                    <a:pt x="270" y="43"/>
                  </a:lnTo>
                  <a:lnTo>
                    <a:pt x="270" y="41"/>
                  </a:lnTo>
                  <a:lnTo>
                    <a:pt x="266" y="37"/>
                  </a:lnTo>
                  <a:lnTo>
                    <a:pt x="261" y="32"/>
                  </a:lnTo>
                  <a:lnTo>
                    <a:pt x="255" y="28"/>
                  </a:lnTo>
                  <a:lnTo>
                    <a:pt x="247" y="25"/>
                  </a:lnTo>
                  <a:lnTo>
                    <a:pt x="238" y="22"/>
                  </a:lnTo>
                  <a:lnTo>
                    <a:pt x="228" y="19"/>
                  </a:lnTo>
                  <a:lnTo>
                    <a:pt x="218" y="19"/>
                  </a:lnTo>
                  <a:lnTo>
                    <a:pt x="207" y="19"/>
                  </a:lnTo>
                  <a:lnTo>
                    <a:pt x="198" y="22"/>
                  </a:lnTo>
                  <a:lnTo>
                    <a:pt x="188" y="25"/>
                  </a:lnTo>
                  <a:lnTo>
                    <a:pt x="185" y="26"/>
                  </a:lnTo>
                  <a:lnTo>
                    <a:pt x="185" y="25"/>
                  </a:lnTo>
                  <a:lnTo>
                    <a:pt x="183" y="26"/>
                  </a:lnTo>
                  <a:lnTo>
                    <a:pt x="173" y="32"/>
                  </a:lnTo>
                  <a:lnTo>
                    <a:pt x="161" y="36"/>
                  </a:lnTo>
                  <a:lnTo>
                    <a:pt x="147" y="40"/>
                  </a:lnTo>
                  <a:lnTo>
                    <a:pt x="133" y="43"/>
                  </a:lnTo>
                  <a:lnTo>
                    <a:pt x="117" y="44"/>
                  </a:lnTo>
                  <a:lnTo>
                    <a:pt x="102" y="45"/>
                  </a:lnTo>
                  <a:lnTo>
                    <a:pt x="86" y="44"/>
                  </a:lnTo>
                  <a:lnTo>
                    <a:pt x="70" y="43"/>
                  </a:lnTo>
                  <a:lnTo>
                    <a:pt x="56" y="40"/>
                  </a:lnTo>
                  <a:lnTo>
                    <a:pt x="42" y="36"/>
                  </a:lnTo>
                  <a:lnTo>
                    <a:pt x="30" y="32"/>
                  </a:lnTo>
                  <a:lnTo>
                    <a:pt x="19" y="26"/>
                  </a:lnTo>
                  <a:lnTo>
                    <a:pt x="11" y="21"/>
                  </a:lnTo>
                  <a:lnTo>
                    <a:pt x="6" y="13"/>
                  </a:lnTo>
                  <a:lnTo>
                    <a:pt x="3" y="7"/>
                  </a:lnTo>
                  <a:lnTo>
                    <a:pt x="0" y="0"/>
                  </a:lnTo>
                </a:path>
              </a:pathLst>
            </a:custGeom>
            <a:noFill/>
            <a:ln w="9525">
              <a:solidFill>
                <a:srgbClr val="000000"/>
              </a:solidFill>
              <a:round/>
              <a:headEnd/>
              <a:tailEnd/>
            </a:ln>
          </p:spPr>
          <p:txBody>
            <a:bodyPr/>
            <a:lstStyle/>
            <a:p>
              <a:endParaRPr lang="en-US" dirty="0"/>
            </a:p>
          </p:txBody>
        </p:sp>
        <p:sp>
          <p:nvSpPr>
            <p:cNvPr id="33809" name="Text Box 16"/>
            <p:cNvSpPr txBox="1">
              <a:spLocks noChangeArrowheads="1"/>
            </p:cNvSpPr>
            <p:nvPr/>
          </p:nvSpPr>
          <p:spPr bwMode="auto">
            <a:xfrm>
              <a:off x="2376" y="3507"/>
              <a:ext cx="610" cy="284"/>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600" dirty="0">
                  <a:solidFill>
                    <a:srgbClr val="000000"/>
                  </a:solidFill>
                  <a:latin typeface="Agilent TT Cond" pitchFamily="34" charset="0"/>
                </a:rPr>
                <a:t>Relative</a:t>
              </a:r>
            </a:p>
            <a:p>
              <a:pPr algn="ctr" defTabSz="409575">
                <a:buClr>
                  <a:srgbClr val="104160"/>
                </a:buClr>
                <a:buSzPct val="90000"/>
                <a:buFont typeface="Monotype Sorts" pitchFamily="2" charset="2"/>
                <a:buNone/>
              </a:pPr>
              <a:r>
                <a:rPr lang="en-US" sz="1600" dirty="0">
                  <a:solidFill>
                    <a:srgbClr val="000000"/>
                  </a:solidFill>
                  <a:latin typeface="Agilent TT Cond" pitchFamily="34" charset="0"/>
                </a:rPr>
                <a:t>Frequency</a:t>
              </a:r>
              <a:endParaRPr lang="en-US" sz="1600" dirty="0">
                <a:latin typeface="Agilent TT Cond" pitchFamily="34" charset="0"/>
              </a:endParaRPr>
            </a:p>
          </p:txBody>
        </p:sp>
        <p:sp>
          <p:nvSpPr>
            <p:cNvPr id="33810" name="Text Box 17"/>
            <p:cNvSpPr txBox="1">
              <a:spLocks noChangeArrowheads="1"/>
            </p:cNvSpPr>
            <p:nvPr/>
          </p:nvSpPr>
          <p:spPr bwMode="auto">
            <a:xfrm>
              <a:off x="1343" y="3309"/>
              <a:ext cx="696" cy="141"/>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400" dirty="0">
                  <a:solidFill>
                    <a:srgbClr val="000000"/>
                  </a:solidFill>
                  <a:latin typeface="Agilent TT Cond" pitchFamily="34" charset="0"/>
                </a:rPr>
                <a:t>Frequency</a:t>
              </a:r>
              <a:endParaRPr lang="en-US" sz="2200" dirty="0">
                <a:latin typeface="Agilent TT Cond" pitchFamily="34" charset="0"/>
              </a:endParaRPr>
            </a:p>
          </p:txBody>
        </p:sp>
        <p:sp>
          <p:nvSpPr>
            <p:cNvPr id="33811" name="Line 18"/>
            <p:cNvSpPr>
              <a:spLocks noChangeShapeType="1"/>
            </p:cNvSpPr>
            <p:nvPr/>
          </p:nvSpPr>
          <p:spPr bwMode="auto">
            <a:xfrm>
              <a:off x="1296" y="3480"/>
              <a:ext cx="739" cy="0"/>
            </a:xfrm>
            <a:prstGeom prst="line">
              <a:avLst/>
            </a:prstGeom>
            <a:noFill/>
            <a:ln w="31750">
              <a:solidFill>
                <a:srgbClr val="000000"/>
              </a:solidFill>
              <a:round/>
              <a:headEnd/>
              <a:tailEnd/>
            </a:ln>
          </p:spPr>
          <p:txBody>
            <a:bodyPr wrap="none" anchor="ctr"/>
            <a:lstStyle/>
            <a:p>
              <a:endParaRPr lang="en-US" dirty="0"/>
            </a:p>
          </p:txBody>
        </p:sp>
        <p:sp>
          <p:nvSpPr>
            <p:cNvPr id="33812" name="Freeform 19"/>
            <p:cNvSpPr>
              <a:spLocks/>
            </p:cNvSpPr>
            <p:nvPr/>
          </p:nvSpPr>
          <p:spPr bwMode="auto">
            <a:xfrm>
              <a:off x="2005" y="3454"/>
              <a:ext cx="117" cy="54"/>
            </a:xfrm>
            <a:custGeom>
              <a:avLst/>
              <a:gdLst>
                <a:gd name="T0" fmla="*/ 106 w 128"/>
                <a:gd name="T1" fmla="*/ 23 h 62"/>
                <a:gd name="T2" fmla="*/ 0 w 128"/>
                <a:gd name="T3" fmla="*/ 0 h 62"/>
                <a:gd name="T4" fmla="*/ 27 w 128"/>
                <a:gd name="T5" fmla="*/ 23 h 62"/>
                <a:gd name="T6" fmla="*/ 0 w 128"/>
                <a:gd name="T7" fmla="*/ 46 h 62"/>
                <a:gd name="T8" fmla="*/ 106 w 128"/>
                <a:gd name="T9" fmla="*/ 23 h 62"/>
                <a:gd name="T10" fmla="*/ 106 w 128"/>
                <a:gd name="T11" fmla="*/ 23 h 62"/>
                <a:gd name="T12" fmla="*/ 0 60000 65536"/>
                <a:gd name="T13" fmla="*/ 0 60000 65536"/>
                <a:gd name="T14" fmla="*/ 0 60000 65536"/>
                <a:gd name="T15" fmla="*/ 0 60000 65536"/>
                <a:gd name="T16" fmla="*/ 0 60000 65536"/>
                <a:gd name="T17" fmla="*/ 0 60000 65536"/>
                <a:gd name="T18" fmla="*/ 0 w 128"/>
                <a:gd name="T19" fmla="*/ 0 h 62"/>
                <a:gd name="T20" fmla="*/ 128 w 128"/>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128" h="62">
                  <a:moveTo>
                    <a:pt x="127" y="30"/>
                  </a:moveTo>
                  <a:lnTo>
                    <a:pt x="0" y="0"/>
                  </a:lnTo>
                  <a:lnTo>
                    <a:pt x="32" y="30"/>
                  </a:lnTo>
                  <a:lnTo>
                    <a:pt x="0" y="61"/>
                  </a:lnTo>
                  <a:lnTo>
                    <a:pt x="127" y="30"/>
                  </a:lnTo>
                </a:path>
              </a:pathLst>
            </a:custGeom>
            <a:solidFill>
              <a:srgbClr val="000000"/>
            </a:solidFill>
            <a:ln w="9525">
              <a:solidFill>
                <a:srgbClr val="000000"/>
              </a:solidFill>
              <a:round/>
              <a:headEnd/>
              <a:tailEnd/>
            </a:ln>
          </p:spPr>
          <p:txBody>
            <a:bodyPr/>
            <a:lstStyle/>
            <a:p>
              <a:endParaRPr lang="en-US" dirty="0"/>
            </a:p>
          </p:txBody>
        </p:sp>
        <p:sp>
          <p:nvSpPr>
            <p:cNvPr id="33813" name="Line 20"/>
            <p:cNvSpPr>
              <a:spLocks noChangeShapeType="1"/>
            </p:cNvSpPr>
            <p:nvPr/>
          </p:nvSpPr>
          <p:spPr bwMode="auto">
            <a:xfrm flipH="1">
              <a:off x="1556" y="1541"/>
              <a:ext cx="869" cy="0"/>
            </a:xfrm>
            <a:prstGeom prst="line">
              <a:avLst/>
            </a:prstGeom>
            <a:noFill/>
            <a:ln w="19050">
              <a:solidFill>
                <a:srgbClr val="000000"/>
              </a:solidFill>
              <a:prstDash val="dash"/>
              <a:round/>
              <a:headEnd/>
              <a:tailEnd/>
            </a:ln>
          </p:spPr>
          <p:txBody>
            <a:bodyPr wrap="none" anchor="ctr"/>
            <a:lstStyle/>
            <a:p>
              <a:endParaRPr lang="en-US" dirty="0"/>
            </a:p>
          </p:txBody>
        </p:sp>
        <p:sp>
          <p:nvSpPr>
            <p:cNvPr id="33814" name="Line 21"/>
            <p:cNvSpPr>
              <a:spLocks noChangeShapeType="1"/>
            </p:cNvSpPr>
            <p:nvPr/>
          </p:nvSpPr>
          <p:spPr bwMode="auto">
            <a:xfrm flipH="1">
              <a:off x="2904" y="1966"/>
              <a:ext cx="1172" cy="0"/>
            </a:xfrm>
            <a:prstGeom prst="line">
              <a:avLst/>
            </a:prstGeom>
            <a:noFill/>
            <a:ln w="19050">
              <a:solidFill>
                <a:srgbClr val="000000"/>
              </a:solidFill>
              <a:prstDash val="dash"/>
              <a:round/>
              <a:headEnd/>
              <a:tailEnd/>
            </a:ln>
          </p:spPr>
          <p:txBody>
            <a:bodyPr wrap="none" anchor="ctr"/>
            <a:lstStyle/>
            <a:p>
              <a:endParaRPr lang="en-US" dirty="0"/>
            </a:p>
          </p:txBody>
        </p:sp>
        <p:sp>
          <p:nvSpPr>
            <p:cNvPr id="33815" name="Line 22"/>
            <p:cNvSpPr>
              <a:spLocks noChangeShapeType="1"/>
            </p:cNvSpPr>
            <p:nvPr/>
          </p:nvSpPr>
          <p:spPr bwMode="auto">
            <a:xfrm>
              <a:off x="2425" y="1541"/>
              <a:ext cx="0" cy="1770"/>
            </a:xfrm>
            <a:prstGeom prst="line">
              <a:avLst/>
            </a:prstGeom>
            <a:noFill/>
            <a:ln w="19050">
              <a:solidFill>
                <a:srgbClr val="000000"/>
              </a:solidFill>
              <a:prstDash val="dash"/>
              <a:round/>
              <a:headEnd/>
              <a:tailEnd/>
            </a:ln>
          </p:spPr>
          <p:txBody>
            <a:bodyPr wrap="none" anchor="ctr"/>
            <a:lstStyle/>
            <a:p>
              <a:endParaRPr lang="en-US" dirty="0"/>
            </a:p>
          </p:txBody>
        </p:sp>
        <p:sp>
          <p:nvSpPr>
            <p:cNvPr id="33816" name="Line 23"/>
            <p:cNvSpPr>
              <a:spLocks noChangeShapeType="1"/>
            </p:cNvSpPr>
            <p:nvPr/>
          </p:nvSpPr>
          <p:spPr bwMode="auto">
            <a:xfrm>
              <a:off x="2904" y="1961"/>
              <a:ext cx="0" cy="1393"/>
            </a:xfrm>
            <a:prstGeom prst="line">
              <a:avLst/>
            </a:prstGeom>
            <a:noFill/>
            <a:ln w="19050">
              <a:solidFill>
                <a:srgbClr val="000000"/>
              </a:solidFill>
              <a:prstDash val="dash"/>
              <a:round/>
              <a:headEnd/>
              <a:tailEnd/>
            </a:ln>
          </p:spPr>
          <p:txBody>
            <a:bodyPr wrap="none" anchor="ctr"/>
            <a:lstStyle/>
            <a:p>
              <a:endParaRPr lang="en-US" dirty="0"/>
            </a:p>
          </p:txBody>
        </p:sp>
        <p:sp>
          <p:nvSpPr>
            <p:cNvPr id="33817" name="Line 24"/>
            <p:cNvSpPr>
              <a:spLocks noChangeShapeType="1"/>
            </p:cNvSpPr>
            <p:nvPr/>
          </p:nvSpPr>
          <p:spPr bwMode="auto">
            <a:xfrm>
              <a:off x="2425" y="1541"/>
              <a:ext cx="1695" cy="0"/>
            </a:xfrm>
            <a:prstGeom prst="line">
              <a:avLst/>
            </a:prstGeom>
            <a:noFill/>
            <a:ln w="19050">
              <a:solidFill>
                <a:srgbClr val="000000"/>
              </a:solidFill>
              <a:prstDash val="dash"/>
              <a:round/>
              <a:headEnd/>
              <a:tailEnd/>
            </a:ln>
          </p:spPr>
          <p:txBody>
            <a:bodyPr wrap="none" anchor="ctr"/>
            <a:lstStyle/>
            <a:p>
              <a:endParaRPr lang="en-US" dirty="0"/>
            </a:p>
          </p:txBody>
        </p:sp>
        <p:sp>
          <p:nvSpPr>
            <p:cNvPr id="33818" name="Text Box 25"/>
            <p:cNvSpPr txBox="1">
              <a:spLocks noChangeArrowheads="1"/>
            </p:cNvSpPr>
            <p:nvPr/>
          </p:nvSpPr>
          <p:spPr bwMode="auto">
            <a:xfrm>
              <a:off x="899" y="2112"/>
              <a:ext cx="685" cy="339"/>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600" dirty="0">
                  <a:solidFill>
                    <a:srgbClr val="000000"/>
                  </a:solidFill>
                  <a:latin typeface="Agilent TT Cond" pitchFamily="34" charset="0"/>
                </a:rPr>
                <a:t>Absolute</a:t>
              </a:r>
            </a:p>
            <a:p>
              <a:pPr algn="ctr" defTabSz="409575">
                <a:buClr>
                  <a:srgbClr val="104160"/>
                </a:buClr>
                <a:buSzPct val="90000"/>
                <a:buFont typeface="Monotype Sorts" pitchFamily="2" charset="2"/>
                <a:buNone/>
              </a:pPr>
              <a:r>
                <a:rPr lang="en-US" sz="1600" dirty="0">
                  <a:solidFill>
                    <a:srgbClr val="000000"/>
                  </a:solidFill>
                  <a:latin typeface="Agilent TT Cond" pitchFamily="34" charset="0"/>
                </a:rPr>
                <a:t>Frequency</a:t>
              </a:r>
              <a:endParaRPr lang="en-US" sz="2200" dirty="0">
                <a:latin typeface="Agilent TT Cond" pitchFamily="34" charset="0"/>
              </a:endParaRPr>
            </a:p>
          </p:txBody>
        </p:sp>
        <p:sp>
          <p:nvSpPr>
            <p:cNvPr id="33819" name="Line 26"/>
            <p:cNvSpPr>
              <a:spLocks noChangeShapeType="1"/>
            </p:cNvSpPr>
            <p:nvPr/>
          </p:nvSpPr>
          <p:spPr bwMode="auto">
            <a:xfrm flipV="1">
              <a:off x="1536" y="1584"/>
              <a:ext cx="816" cy="672"/>
            </a:xfrm>
            <a:prstGeom prst="line">
              <a:avLst/>
            </a:prstGeom>
            <a:noFill/>
            <a:ln w="25400">
              <a:solidFill>
                <a:srgbClr val="FFCC00"/>
              </a:solidFill>
              <a:round/>
              <a:headEnd/>
              <a:tailEnd type="triangle" w="med" len="med"/>
            </a:ln>
          </p:spPr>
          <p:txBody>
            <a:bodyPr lIns="0" tIns="0" rIns="0" bIns="0">
              <a:spAutoFit/>
            </a:bodyPr>
            <a:lstStyle/>
            <a:p>
              <a:endParaRPr lang="en-US" dirty="0"/>
            </a:p>
          </p:txBody>
        </p:sp>
        <p:sp>
          <p:nvSpPr>
            <p:cNvPr id="33820" name="Line 27"/>
            <p:cNvSpPr>
              <a:spLocks noChangeShapeType="1"/>
            </p:cNvSpPr>
            <p:nvPr/>
          </p:nvSpPr>
          <p:spPr bwMode="auto">
            <a:xfrm flipV="1">
              <a:off x="1296" y="2832"/>
              <a:ext cx="0" cy="640"/>
            </a:xfrm>
            <a:prstGeom prst="line">
              <a:avLst/>
            </a:prstGeom>
            <a:noFill/>
            <a:ln w="31750">
              <a:solidFill>
                <a:schemeClr val="tx1"/>
              </a:solidFill>
              <a:round/>
              <a:headEnd/>
              <a:tailEnd type="triangle" w="med" len="med"/>
            </a:ln>
          </p:spPr>
          <p:txBody>
            <a:bodyPr lIns="0" tIns="0" rIns="0" bIns="0">
              <a:spAutoFit/>
            </a:bodyPr>
            <a:lstStyle/>
            <a:p>
              <a:endParaRPr lang="en-US" dirty="0"/>
            </a:p>
          </p:txBody>
        </p:sp>
        <p:sp>
          <p:nvSpPr>
            <p:cNvPr id="33821" name="Text Box 28"/>
            <p:cNvSpPr txBox="1">
              <a:spLocks noChangeArrowheads="1"/>
            </p:cNvSpPr>
            <p:nvPr/>
          </p:nvSpPr>
          <p:spPr bwMode="auto">
            <a:xfrm flipV="1">
              <a:off x="1121" y="2880"/>
              <a:ext cx="127" cy="624"/>
            </a:xfrm>
            <a:prstGeom prst="rect">
              <a:avLst/>
            </a:prstGeom>
            <a:noFill/>
            <a:ln w="9525">
              <a:noFill/>
              <a:miter lim="800000"/>
              <a:headEnd/>
              <a:tailEnd/>
            </a:ln>
          </p:spPr>
          <p:txBody>
            <a:bodyPr vert="eaVert" lIns="0" tIns="0" rIns="0" bIns="0">
              <a:spAutoFit/>
            </a:bodyPr>
            <a:lstStyle/>
            <a:p>
              <a:pPr algn="ctr">
                <a:lnSpc>
                  <a:spcPct val="95000"/>
                </a:lnSpc>
                <a:spcBef>
                  <a:spcPct val="50000"/>
                </a:spcBef>
                <a:spcAft>
                  <a:spcPct val="50000"/>
                </a:spcAft>
              </a:pPr>
              <a:r>
                <a:rPr lang="en-US" sz="1400" dirty="0">
                  <a:latin typeface="Agilent TT Cond" pitchFamily="34" charset="0"/>
                </a:rPr>
                <a:t>Amplitude</a:t>
              </a:r>
            </a:p>
          </p:txBody>
        </p:sp>
      </p:grpSp>
      <p:sp>
        <p:nvSpPr>
          <p:cNvPr id="33796" name="Text Box 29"/>
          <p:cNvSpPr txBox="1">
            <a:spLocks noChangeArrowheads="1"/>
          </p:cNvSpPr>
          <p:nvPr/>
        </p:nvSpPr>
        <p:spPr bwMode="auto">
          <a:xfrm>
            <a:off x="685800" y="5626100"/>
            <a:ext cx="8001000" cy="288925"/>
          </a:xfrm>
          <a:prstGeom prst="rect">
            <a:avLst/>
          </a:prstGeom>
          <a:noFill/>
          <a:ln w="9525">
            <a:noFill/>
            <a:miter lim="800000"/>
            <a:headEnd/>
            <a:tailEnd/>
          </a:ln>
        </p:spPr>
        <p:txBody>
          <a:bodyPr lIns="0" tIns="0" rIns="0" bIns="0">
            <a:spAutoFit/>
          </a:bodyPr>
          <a:lstStyle/>
          <a:p>
            <a:pPr>
              <a:lnSpc>
                <a:spcPct val="95000"/>
              </a:lnSpc>
              <a:spcBef>
                <a:spcPct val="50000"/>
              </a:spcBef>
              <a:spcAft>
                <a:spcPct val="50000"/>
              </a:spcAft>
            </a:pPr>
            <a:r>
              <a:rPr lang="en-US" sz="2000" b="1" dirty="0">
                <a:latin typeface="Agilent TT Cond" pitchFamily="34" charset="0"/>
              </a:rPr>
              <a:t>Note: Absolute accuracy is also “relative” to the calibrator reference point</a:t>
            </a:r>
          </a:p>
        </p:txBody>
      </p:sp>
      <p:sp>
        <p:nvSpPr>
          <p:cNvPr id="30" name="Footer Placeholder 29"/>
          <p:cNvSpPr>
            <a:spLocks noGrp="1"/>
          </p:cNvSpPr>
          <p:nvPr>
            <p:ph type="ftr" sz="quarter" idx="10"/>
          </p:nvPr>
        </p:nvSpPr>
        <p:spPr/>
        <p:txBody>
          <a:bodyPr/>
          <a:lstStyle/>
          <a:p>
            <a:r>
              <a:rPr lang="en-US" dirty="0" smtClean="0"/>
              <a:t>Back to Basics Training</a:t>
            </a:r>
            <a:endParaRPr lang="en-US" dirty="0"/>
          </a:p>
        </p:txBody>
      </p:sp>
      <p:sp>
        <p:nvSpPr>
          <p:cNvPr id="31" name="Slide Number Placeholder 30"/>
          <p:cNvSpPr>
            <a:spLocks noGrp="1"/>
          </p:cNvSpPr>
          <p:nvPr>
            <p:ph type="sldNum" sz="quarter" idx="12"/>
          </p:nvPr>
        </p:nvSpPr>
        <p:spPr/>
        <p:txBody>
          <a:bodyPr/>
          <a:lstStyle/>
          <a:p>
            <a:fld id="{2D132F79-ACF3-4263-B52B-5972FA2CE406}" type="slidenum">
              <a:rPr lang="en-US" smtClean="0"/>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76200"/>
            <a:ext cx="8915400" cy="914400"/>
          </a:xfrm>
        </p:spPr>
        <p:txBody>
          <a:bodyPr/>
          <a:lstStyle/>
          <a:p>
            <a:r>
              <a:rPr lang="en-US" dirty="0" smtClean="0"/>
              <a:t>Specifications</a:t>
            </a:r>
            <a:br>
              <a:rPr lang="en-US" dirty="0" smtClean="0"/>
            </a:br>
            <a:r>
              <a:rPr lang="en-US" sz="2100" dirty="0" smtClean="0"/>
              <a:t>	Accuracy: Frequency Readout Accuracy</a:t>
            </a:r>
            <a:endParaRPr lang="en-US" dirty="0" smtClean="0"/>
          </a:p>
        </p:txBody>
      </p:sp>
      <p:sp>
        <p:nvSpPr>
          <p:cNvPr id="34819" name="Rectangle 3"/>
          <p:cNvSpPr>
            <a:spLocks noChangeArrowheads="1"/>
          </p:cNvSpPr>
          <p:nvPr/>
        </p:nvSpPr>
        <p:spPr bwMode="auto">
          <a:xfrm>
            <a:off x="152400" y="1752600"/>
            <a:ext cx="2971800" cy="244475"/>
          </a:xfrm>
          <a:prstGeom prst="rect">
            <a:avLst/>
          </a:prstGeom>
          <a:noFill/>
          <a:ln w="9525">
            <a:noFill/>
            <a:miter lim="800000"/>
            <a:headEnd/>
            <a:tailEnd/>
          </a:ln>
        </p:spPr>
        <p:txBody>
          <a:bodyPr wrap="square" lIns="0" tIns="0" rIns="109728" bIns="0">
            <a:spAutoFit/>
          </a:bodyPr>
          <a:lstStyle/>
          <a:p>
            <a:pPr marL="228600" indent="-228600">
              <a:spcBef>
                <a:spcPct val="20000"/>
              </a:spcBef>
              <a:buFontTx/>
              <a:buChar char="•"/>
            </a:pPr>
            <a:r>
              <a:rPr lang="en-US" altLang="ja-JP" sz="1600" dirty="0">
                <a:ea typeface="ＭＳ Ｐゴシック" pitchFamily="34" charset="-128"/>
              </a:rPr>
              <a:t>From the </a:t>
            </a:r>
            <a:r>
              <a:rPr lang="en-US" altLang="ja-JP" sz="1600" dirty="0" smtClean="0">
                <a:ea typeface="ＭＳ Ｐゴシック" pitchFamily="34" charset="-128"/>
              </a:rPr>
              <a:t>PXA </a:t>
            </a:r>
            <a:r>
              <a:rPr kumimoji="1" lang="en-US" altLang="ja-JP" sz="1600" dirty="0">
                <a:ea typeface="ＭＳ Ｐゴシック" pitchFamily="34" charset="-128"/>
              </a:rPr>
              <a:t>Data Sheet:</a:t>
            </a:r>
            <a:endParaRPr lang="en-US" altLang="ja-JP" sz="1600" dirty="0">
              <a:ea typeface="ＭＳ Ｐゴシック" pitchFamily="34" charset="-128"/>
            </a:endParaRPr>
          </a:p>
        </p:txBody>
      </p:sp>
      <p:sp>
        <p:nvSpPr>
          <p:cNvPr id="34821" name="Line 5"/>
          <p:cNvSpPr>
            <a:spLocks noChangeShapeType="1"/>
          </p:cNvSpPr>
          <p:nvPr/>
        </p:nvSpPr>
        <p:spPr bwMode="auto">
          <a:xfrm>
            <a:off x="4038600" y="2438400"/>
            <a:ext cx="2590800" cy="0"/>
          </a:xfrm>
          <a:prstGeom prst="line">
            <a:avLst/>
          </a:prstGeom>
          <a:noFill/>
          <a:ln w="38100">
            <a:solidFill>
              <a:schemeClr val="hlink"/>
            </a:solidFill>
            <a:miter lim="800000"/>
            <a:headEnd/>
            <a:tailEnd/>
          </a:ln>
        </p:spPr>
        <p:txBody>
          <a:bodyPr wrap="none"/>
          <a:lstStyle/>
          <a:p>
            <a:endParaRPr lang="en-US" dirty="0"/>
          </a:p>
        </p:txBody>
      </p:sp>
      <p:sp>
        <p:nvSpPr>
          <p:cNvPr id="34822" name="Line 6"/>
          <p:cNvSpPr>
            <a:spLocks noChangeShapeType="1"/>
          </p:cNvSpPr>
          <p:nvPr/>
        </p:nvSpPr>
        <p:spPr bwMode="auto">
          <a:xfrm>
            <a:off x="3124200" y="2743200"/>
            <a:ext cx="1219200" cy="0"/>
          </a:xfrm>
          <a:prstGeom prst="line">
            <a:avLst/>
          </a:prstGeom>
          <a:noFill/>
          <a:ln w="38100">
            <a:solidFill>
              <a:srgbClr val="FF9900"/>
            </a:solidFill>
            <a:miter lim="800000"/>
            <a:headEnd/>
            <a:tailEnd/>
          </a:ln>
        </p:spPr>
        <p:txBody>
          <a:bodyPr wrap="none"/>
          <a:lstStyle/>
          <a:p>
            <a:endParaRPr lang="en-US" dirty="0"/>
          </a:p>
        </p:txBody>
      </p:sp>
      <p:sp>
        <p:nvSpPr>
          <p:cNvPr id="34823" name="Line 7"/>
          <p:cNvSpPr>
            <a:spLocks noChangeShapeType="1"/>
          </p:cNvSpPr>
          <p:nvPr/>
        </p:nvSpPr>
        <p:spPr bwMode="auto">
          <a:xfrm>
            <a:off x="4648200" y="2743200"/>
            <a:ext cx="2438400" cy="0"/>
          </a:xfrm>
          <a:prstGeom prst="line">
            <a:avLst/>
          </a:prstGeom>
          <a:noFill/>
          <a:ln w="38100">
            <a:solidFill>
              <a:schemeClr val="bg2"/>
            </a:solidFill>
            <a:miter lim="800000"/>
            <a:headEnd/>
            <a:tailEnd/>
          </a:ln>
        </p:spPr>
        <p:txBody>
          <a:bodyPr wrap="none"/>
          <a:lstStyle/>
          <a:p>
            <a:endParaRPr lang="en-US" dirty="0"/>
          </a:p>
        </p:txBody>
      </p:sp>
      <p:sp>
        <p:nvSpPr>
          <p:cNvPr id="34824" name="AutoShape 8"/>
          <p:cNvSpPr>
            <a:spLocks noChangeArrowheads="1"/>
          </p:cNvSpPr>
          <p:nvPr/>
        </p:nvSpPr>
        <p:spPr bwMode="auto">
          <a:xfrm flipV="1">
            <a:off x="2971800" y="3886200"/>
            <a:ext cx="2667000" cy="838200"/>
          </a:xfrm>
          <a:prstGeom prst="wedgeRoundRectCallout">
            <a:avLst>
              <a:gd name="adj1" fmla="val -28037"/>
              <a:gd name="adj2" fmla="val 179352"/>
              <a:gd name="adj3" fmla="val 16667"/>
            </a:avLst>
          </a:prstGeom>
          <a:solidFill>
            <a:srgbClr val="FF9900">
              <a:alpha val="50195"/>
            </a:srgbClr>
          </a:solidFill>
          <a:ln w="9525">
            <a:solidFill>
              <a:schemeClr val="tx1"/>
            </a:solidFill>
            <a:miter lim="800000"/>
            <a:headEnd/>
            <a:tailEnd/>
          </a:ln>
        </p:spPr>
        <p:txBody>
          <a:bodyPr rot="10800000"/>
          <a:lstStyle/>
          <a:p>
            <a:pPr algn="ctr" eaLnBrk="1" hangingPunct="1"/>
            <a:r>
              <a:rPr kumimoji="1" lang="en-US" altLang="ja-JP" b="1" dirty="0">
                <a:latin typeface="Agilent TT Cond" pitchFamily="34" charset="0"/>
                <a:ea typeface="ＭＳ Ｐゴシック" pitchFamily="34" charset="-128"/>
              </a:rPr>
              <a:t>RBW Error</a:t>
            </a:r>
          </a:p>
          <a:p>
            <a:pPr algn="ctr" eaLnBrk="1" hangingPunct="1"/>
            <a:r>
              <a:rPr kumimoji="1" lang="en-US" altLang="ja-JP" sz="1400" b="1" dirty="0">
                <a:latin typeface="Agilent TT Cond" pitchFamily="34" charset="0"/>
                <a:ea typeface="ＭＳ Ｐゴシック" pitchFamily="34" charset="-128"/>
              </a:rPr>
              <a:t>IF filter center frequency error</a:t>
            </a:r>
          </a:p>
        </p:txBody>
      </p:sp>
      <p:sp>
        <p:nvSpPr>
          <p:cNvPr id="34825" name="AutoShape 9"/>
          <p:cNvSpPr>
            <a:spLocks noChangeArrowheads="1"/>
          </p:cNvSpPr>
          <p:nvPr/>
        </p:nvSpPr>
        <p:spPr bwMode="auto">
          <a:xfrm flipV="1">
            <a:off x="279400" y="4902200"/>
            <a:ext cx="2667000" cy="533400"/>
          </a:xfrm>
          <a:prstGeom prst="wedgeRoundRectCallout">
            <a:avLst>
              <a:gd name="adj1" fmla="val 15593"/>
              <a:gd name="adj2" fmla="val 447023"/>
              <a:gd name="adj3" fmla="val 16667"/>
            </a:avLst>
          </a:prstGeom>
          <a:solidFill>
            <a:schemeClr val="folHlink">
              <a:alpha val="50195"/>
            </a:schemeClr>
          </a:solidFill>
          <a:ln w="9525">
            <a:solidFill>
              <a:schemeClr val="tx1"/>
            </a:solidFill>
            <a:miter lim="800000"/>
            <a:headEnd/>
            <a:tailEnd/>
          </a:ln>
        </p:spPr>
        <p:txBody>
          <a:bodyPr rot="10800000"/>
          <a:lstStyle/>
          <a:p>
            <a:pPr algn="ctr" eaLnBrk="1" hangingPunct="1"/>
            <a:r>
              <a:rPr kumimoji="1" lang="en-US" altLang="ja-JP" b="1" dirty="0">
                <a:latin typeface="Agilent TT Cond" pitchFamily="34" charset="0"/>
                <a:ea typeface="ＭＳ Ｐゴシック" pitchFamily="34" charset="-128"/>
              </a:rPr>
              <a:t>Span Accuracy</a:t>
            </a:r>
          </a:p>
        </p:txBody>
      </p:sp>
      <p:sp>
        <p:nvSpPr>
          <p:cNvPr id="34826" name="AutoShape 10"/>
          <p:cNvSpPr>
            <a:spLocks noChangeArrowheads="1"/>
          </p:cNvSpPr>
          <p:nvPr/>
        </p:nvSpPr>
        <p:spPr bwMode="auto">
          <a:xfrm flipV="1">
            <a:off x="5740400" y="4864100"/>
            <a:ext cx="3073400" cy="520700"/>
          </a:xfrm>
          <a:prstGeom prst="wedgeRoundRectCallout">
            <a:avLst>
              <a:gd name="adj1" fmla="val -42097"/>
              <a:gd name="adj2" fmla="val 448167"/>
              <a:gd name="adj3" fmla="val 16667"/>
            </a:avLst>
          </a:prstGeom>
          <a:solidFill>
            <a:schemeClr val="accent1">
              <a:alpha val="50195"/>
            </a:schemeClr>
          </a:solidFill>
          <a:ln w="9525">
            <a:solidFill>
              <a:schemeClr val="tx1"/>
            </a:solidFill>
            <a:miter lim="800000"/>
            <a:headEnd/>
            <a:tailEnd/>
          </a:ln>
        </p:spPr>
        <p:txBody>
          <a:bodyPr rot="10800000"/>
          <a:lstStyle/>
          <a:p>
            <a:pPr algn="ctr" eaLnBrk="1" hangingPunct="1"/>
            <a:r>
              <a:rPr kumimoji="1" lang="en-US" altLang="ja-JP" b="1" dirty="0">
                <a:latin typeface="Agilent TT Cond" pitchFamily="34" charset="0"/>
                <a:ea typeface="ＭＳ Ｐゴシック" pitchFamily="34" charset="-128"/>
              </a:rPr>
              <a:t>Residual Error</a:t>
            </a:r>
          </a:p>
          <a:p>
            <a:pPr algn="ctr" eaLnBrk="1" hangingPunct="1"/>
            <a:endParaRPr kumimoji="1" lang="en-US" altLang="ja-JP" b="1" baseline="30000" dirty="0">
              <a:latin typeface="Agilent TT Cond" pitchFamily="34" charset="0"/>
              <a:ea typeface="ＭＳ Ｐゴシック" pitchFamily="34" charset="-128"/>
            </a:endParaRPr>
          </a:p>
        </p:txBody>
      </p:sp>
      <p:sp>
        <p:nvSpPr>
          <p:cNvPr id="34827" name="AutoShape 11"/>
          <p:cNvSpPr>
            <a:spLocks noChangeArrowheads="1"/>
          </p:cNvSpPr>
          <p:nvPr/>
        </p:nvSpPr>
        <p:spPr bwMode="auto">
          <a:xfrm flipV="1">
            <a:off x="5638800" y="1066800"/>
            <a:ext cx="3124200" cy="990600"/>
          </a:xfrm>
          <a:prstGeom prst="wedgeRoundRectCallout">
            <a:avLst>
              <a:gd name="adj1" fmla="val -91819"/>
              <a:gd name="adj2" fmla="val -62181"/>
              <a:gd name="adj3" fmla="val 16667"/>
            </a:avLst>
          </a:prstGeom>
          <a:solidFill>
            <a:srgbClr val="009900">
              <a:alpha val="50195"/>
            </a:srgbClr>
          </a:solidFill>
          <a:ln w="9525">
            <a:solidFill>
              <a:schemeClr val="tx1"/>
            </a:solidFill>
            <a:miter lim="800000"/>
            <a:headEnd/>
            <a:tailEnd/>
          </a:ln>
        </p:spPr>
        <p:txBody>
          <a:bodyPr rot="10800000"/>
          <a:lstStyle/>
          <a:p>
            <a:pPr algn="ctr" eaLnBrk="1" hangingPunct="1"/>
            <a:r>
              <a:rPr kumimoji="1" lang="en-US" altLang="ja-JP" b="1" dirty="0">
                <a:latin typeface="Agilent TT Cond" pitchFamily="34" charset="0"/>
                <a:ea typeface="ＭＳ Ｐゴシック" pitchFamily="34" charset="-128"/>
              </a:rPr>
              <a:t>Determined by Reference Accuracy</a:t>
            </a:r>
          </a:p>
        </p:txBody>
      </p:sp>
      <p:sp>
        <p:nvSpPr>
          <p:cNvPr id="34828" name="Text Box 12"/>
          <p:cNvSpPr txBox="1">
            <a:spLocks noChangeArrowheads="1"/>
          </p:cNvSpPr>
          <p:nvPr/>
        </p:nvSpPr>
        <p:spPr bwMode="auto">
          <a:xfrm>
            <a:off x="1219200" y="2108200"/>
            <a:ext cx="7543800" cy="643253"/>
          </a:xfrm>
          <a:prstGeom prst="rect">
            <a:avLst/>
          </a:prstGeom>
          <a:noFill/>
          <a:ln w="9525">
            <a:noFill/>
            <a:miter lim="800000"/>
            <a:headEnd/>
            <a:tailEnd/>
          </a:ln>
        </p:spPr>
        <p:txBody>
          <a:bodyPr wrap="square" lIns="0" tIns="0" rIns="0" bIns="0">
            <a:spAutoFit/>
          </a:bodyPr>
          <a:lstStyle/>
          <a:p>
            <a:pPr>
              <a:lnSpc>
                <a:spcPct val="95000"/>
              </a:lnSpc>
              <a:spcBef>
                <a:spcPct val="50000"/>
              </a:spcBef>
              <a:spcAft>
                <a:spcPct val="50000"/>
              </a:spcAft>
            </a:pPr>
            <a:r>
              <a:rPr lang="en-US" sz="2200" dirty="0">
                <a:latin typeface="Agilent TT Cond" pitchFamily="34" charset="0"/>
              </a:rPr>
              <a:t>± </a:t>
            </a:r>
            <a:r>
              <a:rPr lang="en-US" sz="2200" dirty="0" smtClean="0">
                <a:latin typeface="Agilent TT Cond" pitchFamily="34" charset="0"/>
              </a:rPr>
              <a:t>(marker frequency  x freq reference accuracy +</a:t>
            </a:r>
            <a:br>
              <a:rPr lang="en-US" sz="2200" dirty="0" smtClean="0">
                <a:latin typeface="Agilent TT Cond" pitchFamily="34" charset="0"/>
              </a:rPr>
            </a:br>
            <a:r>
              <a:rPr lang="en-US" sz="2200" dirty="0" smtClean="0">
                <a:latin typeface="Agilent TT Cond" pitchFamily="34" charset="0"/>
              </a:rPr>
              <a:t>0.1%*span + 5% of RBW + 2Hz + 0.5 x </a:t>
            </a:r>
            <a:r>
              <a:rPr lang="en-US" sz="2200" dirty="0">
                <a:latin typeface="Agilent TT Cond" pitchFamily="34" charset="0"/>
              </a:rPr>
              <a:t>Horiz. Res.*)</a:t>
            </a:r>
            <a:endParaRPr lang="en-GB" sz="2200" dirty="0">
              <a:latin typeface="Agilent TT Cond" pitchFamily="34" charset="0"/>
            </a:endParaRPr>
          </a:p>
        </p:txBody>
      </p:sp>
      <p:sp>
        <p:nvSpPr>
          <p:cNvPr id="34829" name="Line 13"/>
          <p:cNvSpPr>
            <a:spLocks noChangeShapeType="1"/>
          </p:cNvSpPr>
          <p:nvPr/>
        </p:nvSpPr>
        <p:spPr bwMode="auto">
          <a:xfrm flipV="1">
            <a:off x="1524000" y="2743200"/>
            <a:ext cx="1295400" cy="0"/>
          </a:xfrm>
          <a:prstGeom prst="line">
            <a:avLst/>
          </a:prstGeom>
          <a:noFill/>
          <a:ln w="38100">
            <a:solidFill>
              <a:srgbClr val="FF99CC"/>
            </a:solidFill>
            <a:miter lim="800000"/>
            <a:headEnd/>
            <a:tailEnd/>
          </a:ln>
        </p:spPr>
        <p:txBody>
          <a:bodyPr wrap="square" lIns="0" tIns="0" rIns="0" bIns="0">
            <a:spAutoFit/>
          </a:bodyPr>
          <a:lstStyle/>
          <a:p>
            <a:endParaRPr lang="en-US" dirty="0"/>
          </a:p>
        </p:txBody>
      </p:sp>
      <p:sp>
        <p:nvSpPr>
          <p:cNvPr id="34830" name="Rectangle 14"/>
          <p:cNvSpPr>
            <a:spLocks noChangeArrowheads="1"/>
          </p:cNvSpPr>
          <p:nvPr/>
        </p:nvSpPr>
        <p:spPr bwMode="auto">
          <a:xfrm>
            <a:off x="3349625" y="5638800"/>
            <a:ext cx="3933825" cy="231775"/>
          </a:xfrm>
          <a:prstGeom prst="rect">
            <a:avLst/>
          </a:prstGeom>
          <a:noFill/>
          <a:ln w="9525">
            <a:noFill/>
            <a:miter lim="800000"/>
            <a:headEnd/>
            <a:tailEnd/>
          </a:ln>
        </p:spPr>
        <p:txBody>
          <a:bodyPr wrap="square" lIns="0" tIns="0" rIns="0" bIns="0">
            <a:spAutoFit/>
          </a:bodyPr>
          <a:lstStyle/>
          <a:p>
            <a:pPr algn="ctr">
              <a:lnSpc>
                <a:spcPct val="95000"/>
              </a:lnSpc>
              <a:spcBef>
                <a:spcPct val="50000"/>
              </a:spcBef>
              <a:spcAft>
                <a:spcPct val="50000"/>
              </a:spcAft>
            </a:pPr>
            <a:r>
              <a:rPr lang="en-US" sz="1600" dirty="0">
                <a:latin typeface="Agilent TT Cond" pitchFamily="34" charset="0"/>
              </a:rPr>
              <a:t>*Horizontal resolution is span/(sweep points – 1)</a:t>
            </a:r>
          </a:p>
        </p:txBody>
      </p:sp>
      <p:sp>
        <p:nvSpPr>
          <p:cNvPr id="15" name="Footer Placeholder 14"/>
          <p:cNvSpPr>
            <a:spLocks noGrp="1"/>
          </p:cNvSpPr>
          <p:nvPr>
            <p:ph type="ftr" sz="quarter" idx="10"/>
          </p:nvPr>
        </p:nvSpPr>
        <p:spPr>
          <a:xfrm>
            <a:off x="6858000" y="6397625"/>
            <a:ext cx="2057400" cy="134938"/>
          </a:xfrm>
        </p:spPr>
        <p:txBody>
          <a:bodyPr/>
          <a:lstStyle/>
          <a:p>
            <a:r>
              <a:rPr lang="en-US" dirty="0" smtClean="0"/>
              <a:t>Back to Basics Training</a:t>
            </a:r>
            <a:endParaRPr lang="en-US" dirty="0"/>
          </a:p>
        </p:txBody>
      </p:sp>
      <p:sp>
        <p:nvSpPr>
          <p:cNvPr id="16" name="Slide Number Placeholder 15"/>
          <p:cNvSpPr>
            <a:spLocks noGrp="1"/>
          </p:cNvSpPr>
          <p:nvPr>
            <p:ph type="sldNum" sz="quarter" idx="12"/>
          </p:nvPr>
        </p:nvSpPr>
        <p:spPr/>
        <p:txBody>
          <a:bodyPr/>
          <a:lstStyle/>
          <a:p>
            <a:fld id="{2D132F79-ACF3-4263-B52B-5972FA2CE406}" type="slidenum">
              <a:rPr lang="en-US" smtClean="0"/>
              <a:pPr/>
              <a:t>31</a:t>
            </a:fld>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28600" y="76199"/>
            <a:ext cx="9067800" cy="862013"/>
          </a:xfrm>
        </p:spPr>
        <p:txBody>
          <a:bodyPr/>
          <a:lstStyle/>
          <a:p>
            <a:r>
              <a:rPr lang="en-US" dirty="0" smtClean="0"/>
              <a:t>Specifications</a:t>
            </a:r>
            <a:br>
              <a:rPr lang="en-US" dirty="0" smtClean="0"/>
            </a:br>
            <a:r>
              <a:rPr lang="en-US" sz="2100" dirty="0" smtClean="0"/>
              <a:t>	Accuracy: Frequency Readout Accuracy Example</a:t>
            </a:r>
            <a:endParaRPr lang="en-US" dirty="0" smtClean="0"/>
          </a:p>
        </p:txBody>
      </p:sp>
      <p:sp>
        <p:nvSpPr>
          <p:cNvPr id="35843" name="Rectangle 3"/>
          <p:cNvSpPr>
            <a:spLocks noChangeArrowheads="1"/>
          </p:cNvSpPr>
          <p:nvPr/>
        </p:nvSpPr>
        <p:spPr bwMode="auto">
          <a:xfrm>
            <a:off x="609600" y="1231900"/>
            <a:ext cx="2738438" cy="1460500"/>
          </a:xfrm>
          <a:prstGeom prst="rect">
            <a:avLst/>
          </a:prstGeom>
          <a:noFill/>
          <a:ln w="9525">
            <a:noFill/>
            <a:miter lim="800000"/>
            <a:headEnd/>
            <a:tailEnd/>
          </a:ln>
        </p:spPr>
        <p:txBody>
          <a:bodyPr wrap="none" lIns="0" tIns="0" rIns="0" bIns="0">
            <a:spAutoFit/>
          </a:bodyPr>
          <a:lstStyle/>
          <a:p>
            <a:pPr defTabSz="409575"/>
            <a:r>
              <a:rPr kumimoji="1" lang="en-US" altLang="ja-JP" b="1" dirty="0">
                <a:solidFill>
                  <a:srgbClr val="0000FF"/>
                </a:solidFill>
                <a:latin typeface="Agilent TT Cond" pitchFamily="34" charset="0"/>
                <a:ea typeface="MS Gothic" pitchFamily="49" charset="-128"/>
              </a:rPr>
              <a:t>Frequency:  	  1 GHz</a:t>
            </a:r>
          </a:p>
          <a:p>
            <a:pPr defTabSz="409575"/>
            <a:r>
              <a:rPr kumimoji="1" lang="en-US" altLang="ja-JP" b="1" dirty="0">
                <a:solidFill>
                  <a:srgbClr val="0000FF"/>
                </a:solidFill>
                <a:latin typeface="Agilent TT Cond" pitchFamily="34" charset="0"/>
                <a:ea typeface="MS Gothic" pitchFamily="49" charset="-128"/>
              </a:rPr>
              <a:t>Span:  		  400 kHz</a:t>
            </a:r>
          </a:p>
          <a:p>
            <a:pPr defTabSz="409575"/>
            <a:r>
              <a:rPr kumimoji="1" lang="en-US" altLang="ja-JP" b="1" dirty="0">
                <a:solidFill>
                  <a:srgbClr val="0000FF"/>
                </a:solidFill>
                <a:latin typeface="Agilent TT Cond" pitchFamily="34" charset="0"/>
                <a:ea typeface="MS Gothic" pitchFamily="49" charset="-128"/>
              </a:rPr>
              <a:t>RBW:  		  3 kHz</a:t>
            </a:r>
          </a:p>
          <a:p>
            <a:pPr defTabSz="409575"/>
            <a:r>
              <a:rPr kumimoji="1" lang="en-US" altLang="ja-JP" b="1" dirty="0">
                <a:solidFill>
                  <a:srgbClr val="0000FF"/>
                </a:solidFill>
                <a:latin typeface="Agilent TT Cond" pitchFamily="34" charset="0"/>
                <a:ea typeface="MS Gothic" pitchFamily="49" charset="-128"/>
              </a:rPr>
              <a:t>Sweep points: 1000</a:t>
            </a:r>
          </a:p>
        </p:txBody>
      </p:sp>
      <p:sp>
        <p:nvSpPr>
          <p:cNvPr id="35844" name="Text Box 4"/>
          <p:cNvSpPr txBox="1">
            <a:spLocks noChangeArrowheads="1"/>
          </p:cNvSpPr>
          <p:nvPr/>
        </p:nvSpPr>
        <p:spPr bwMode="auto">
          <a:xfrm>
            <a:off x="381000" y="2895600"/>
            <a:ext cx="7624203" cy="1661993"/>
          </a:xfrm>
          <a:prstGeom prst="rect">
            <a:avLst/>
          </a:prstGeom>
          <a:noFill/>
          <a:ln w="9525">
            <a:noFill/>
            <a:miter lim="800000"/>
            <a:headEnd/>
            <a:tailEnd/>
          </a:ln>
        </p:spPr>
        <p:txBody>
          <a:bodyPr wrap="none">
            <a:spAutoFit/>
          </a:bodyPr>
          <a:lstStyle/>
          <a:p>
            <a:pPr eaLnBrk="1" hangingPunct="1"/>
            <a:r>
              <a:rPr kumimoji="1" lang="en-US" altLang="ja-JP" sz="2000" b="1" dirty="0">
                <a:solidFill>
                  <a:srgbClr val="0000FF"/>
                </a:solidFill>
                <a:latin typeface="Agilent TT Cond" pitchFamily="34" charset="0"/>
                <a:ea typeface="ＭＳ Ｐゴシック" pitchFamily="34" charset="-128"/>
              </a:rPr>
              <a:t>Calculation：</a:t>
            </a:r>
            <a:r>
              <a:rPr kumimoji="1" lang="en-US" altLang="ja-JP" sz="2000" b="1" dirty="0">
                <a:latin typeface="Agilent TT Cond" pitchFamily="34" charset="0"/>
                <a:ea typeface="ＭＳ Ｐゴシック" pitchFamily="34" charset="-128"/>
              </a:rPr>
              <a:t>  </a:t>
            </a:r>
            <a:r>
              <a:rPr kumimoji="1" lang="en-US" altLang="ja-JP" sz="2000" dirty="0" smtClean="0">
                <a:latin typeface="Agilent TT Cond" pitchFamily="34" charset="0"/>
                <a:ea typeface="ＭＳ Ｐゴシック" pitchFamily="34" charset="-128"/>
              </a:rPr>
              <a:t>(</a:t>
            </a:r>
            <a:r>
              <a:rPr kumimoji="1" lang="en-US" altLang="ja-JP" sz="2000" dirty="0">
                <a:latin typeface="Agilent TT Cond" pitchFamily="34" charset="0"/>
                <a:ea typeface="ＭＳ Ｐゴシック" pitchFamily="34" charset="-128"/>
              </a:rPr>
              <a:t>1x10</a:t>
            </a:r>
            <a:r>
              <a:rPr kumimoji="1" lang="en-US" altLang="ja-JP" sz="2000" baseline="30000" dirty="0">
                <a:latin typeface="Agilent TT Cond" pitchFamily="34" charset="0"/>
                <a:ea typeface="ＭＳ Ｐゴシック" pitchFamily="34" charset="-128"/>
              </a:rPr>
              <a:t>9</a:t>
            </a:r>
            <a:r>
              <a:rPr kumimoji="1" lang="en-US" altLang="ja-JP" sz="2000" dirty="0">
                <a:latin typeface="Agilent TT Cond" pitchFamily="34" charset="0"/>
                <a:ea typeface="ＭＳ Ｐゴシック" pitchFamily="34" charset="-128"/>
              </a:rPr>
              <a:t>Hz) x (</a:t>
            </a:r>
            <a:r>
              <a:rPr kumimoji="1" lang="en-US" altLang="ja-JP" sz="2200" dirty="0">
                <a:latin typeface="Agilent TT Cond" pitchFamily="34" charset="0"/>
                <a:ea typeface="ＭＳ Ｐゴシック" pitchFamily="34" charset="-128"/>
              </a:rPr>
              <a:t>±</a:t>
            </a:r>
            <a:r>
              <a:rPr kumimoji="1" lang="en-US" altLang="ja-JP" sz="2000" dirty="0" smtClean="0">
                <a:latin typeface="Agilent TT Cond" pitchFamily="34" charset="0"/>
                <a:ea typeface="ＭＳ Ｐゴシック" pitchFamily="34" charset="-128"/>
              </a:rPr>
              <a:t>1.55x10</a:t>
            </a:r>
            <a:r>
              <a:rPr kumimoji="1" lang="en-US" altLang="ja-JP" sz="2000" baseline="30000" dirty="0" smtClean="0">
                <a:latin typeface="Agilent TT Cond" pitchFamily="34" charset="0"/>
                <a:ea typeface="ＭＳ Ｐゴシック" pitchFamily="34" charset="-128"/>
              </a:rPr>
              <a:t>–7</a:t>
            </a:r>
            <a:r>
              <a:rPr kumimoji="1" lang="en-US" altLang="ja-JP" sz="2000" dirty="0" smtClean="0">
                <a:latin typeface="Agilent TT Cond" pitchFamily="34" charset="0"/>
                <a:ea typeface="ＭＳ Ｐゴシック" pitchFamily="34" charset="-128"/>
              </a:rPr>
              <a:t>/Year </a:t>
            </a:r>
            <a:r>
              <a:rPr kumimoji="1" lang="en-US" altLang="ja-JP" sz="2000" dirty="0">
                <a:latin typeface="Agilent TT Cond" pitchFamily="34" charset="0"/>
                <a:ea typeface="ＭＳ Ｐゴシック" pitchFamily="34" charset="-128"/>
              </a:rPr>
              <a:t>ref. Error)</a:t>
            </a:r>
            <a:r>
              <a:rPr kumimoji="1" lang="en-US" altLang="ja-JP" sz="2000" b="1" dirty="0">
                <a:latin typeface="Agilent TT Cond" pitchFamily="34" charset="0"/>
                <a:ea typeface="ＭＳ Ｐゴシック" pitchFamily="34" charset="-128"/>
              </a:rPr>
              <a:t> </a:t>
            </a:r>
            <a:r>
              <a:rPr kumimoji="1" lang="en-US" altLang="ja-JP" sz="2000" b="1" dirty="0" smtClean="0">
                <a:latin typeface="Agilent TT Cond" pitchFamily="34" charset="0"/>
                <a:ea typeface="ＭＳ Ｐゴシック" pitchFamily="34" charset="-128"/>
              </a:rPr>
              <a:t>	=  155Hz</a:t>
            </a:r>
            <a:endParaRPr kumimoji="1" lang="en-US" altLang="ja-JP" sz="2000" b="1" dirty="0">
              <a:latin typeface="Agilent TT Cond" pitchFamily="34" charset="0"/>
              <a:ea typeface="ＭＳ Ｐゴシック" pitchFamily="34" charset="-128"/>
            </a:endParaRPr>
          </a:p>
          <a:p>
            <a:pPr eaLnBrk="1" hangingPunct="1"/>
            <a:r>
              <a:rPr kumimoji="1" lang="en-US" altLang="ja-JP" sz="2000" b="1" dirty="0">
                <a:latin typeface="Agilent TT Cond" pitchFamily="34" charset="0"/>
                <a:ea typeface="ＭＳ Ｐゴシック" pitchFamily="34" charset="-128"/>
              </a:rPr>
              <a:t>	          </a:t>
            </a:r>
            <a:r>
              <a:rPr kumimoji="1" lang="en-US" altLang="ja-JP" sz="2000" dirty="0">
                <a:latin typeface="Agilent TT Cond" pitchFamily="34" charset="0"/>
                <a:ea typeface="ＭＳ Ｐゴシック" pitchFamily="34" charset="-128"/>
              </a:rPr>
              <a:t>400kHz Span x </a:t>
            </a:r>
            <a:r>
              <a:rPr kumimoji="1" lang="en-US" altLang="ja-JP" sz="2000" dirty="0" smtClean="0">
                <a:latin typeface="Agilent TT Cond" pitchFamily="34" charset="0"/>
                <a:ea typeface="ＭＳ Ｐゴシック" pitchFamily="34" charset="-128"/>
              </a:rPr>
              <a:t>0.1%</a:t>
            </a:r>
            <a:r>
              <a:rPr kumimoji="1" lang="en-US" altLang="ja-JP" sz="2000" b="1" dirty="0">
                <a:latin typeface="Agilent TT Cond" pitchFamily="34" charset="0"/>
                <a:ea typeface="ＭＳ Ｐゴシック" pitchFamily="34" charset="-128"/>
              </a:rPr>
              <a:t>		  	</a:t>
            </a:r>
            <a:r>
              <a:rPr kumimoji="1" lang="en-US" altLang="ja-JP" sz="2000" b="1" dirty="0" smtClean="0">
                <a:latin typeface="Agilent TT Cond" pitchFamily="34" charset="0"/>
                <a:ea typeface="ＭＳ Ｐゴシック" pitchFamily="34" charset="-128"/>
              </a:rPr>
              <a:t>	=  400Hz</a:t>
            </a:r>
            <a:endParaRPr kumimoji="1" lang="en-US" altLang="ja-JP" sz="2000" b="1" dirty="0">
              <a:latin typeface="Agilent TT Cond" pitchFamily="34" charset="0"/>
              <a:ea typeface="ＭＳ Ｐゴシック" pitchFamily="34" charset="-128"/>
            </a:endParaRPr>
          </a:p>
          <a:p>
            <a:pPr eaLnBrk="1" hangingPunct="1"/>
            <a:r>
              <a:rPr kumimoji="1" lang="en-US" altLang="ja-JP" sz="2000" b="1" dirty="0">
                <a:latin typeface="Agilent TT Cond" pitchFamily="34" charset="0"/>
                <a:ea typeface="ＭＳ Ｐゴシック" pitchFamily="34" charset="-128"/>
              </a:rPr>
              <a:t>	          </a:t>
            </a:r>
            <a:r>
              <a:rPr kumimoji="1" lang="en-US" altLang="ja-JP" sz="2000" dirty="0">
                <a:latin typeface="Agilent TT Cond" pitchFamily="34" charset="0"/>
                <a:ea typeface="ＭＳ Ｐゴシック" pitchFamily="34" charset="-128"/>
              </a:rPr>
              <a:t>3kHz RBW x 5%</a:t>
            </a:r>
            <a:r>
              <a:rPr kumimoji="1" lang="en-US" altLang="ja-JP" sz="2000" b="1" dirty="0">
                <a:latin typeface="Agilent TT Cond" pitchFamily="34" charset="0"/>
                <a:ea typeface="ＭＳ Ｐゴシック" pitchFamily="34" charset="-128"/>
              </a:rPr>
              <a:t>			  	=   150Hz</a:t>
            </a:r>
          </a:p>
          <a:p>
            <a:pPr eaLnBrk="1" hangingPunct="1"/>
            <a:r>
              <a:rPr kumimoji="1" lang="en-US" altLang="ja-JP" sz="2000" b="1" dirty="0">
                <a:latin typeface="Agilent TT Cond" pitchFamily="34" charset="0"/>
                <a:ea typeface="ＭＳ Ｐゴシック" pitchFamily="34" charset="-128"/>
              </a:rPr>
              <a:t>	          </a:t>
            </a:r>
            <a:r>
              <a:rPr kumimoji="1" lang="en-US" altLang="ja-JP" sz="2000" dirty="0">
                <a:latin typeface="Agilent TT Cond" pitchFamily="34" charset="0"/>
                <a:ea typeface="ＭＳ Ｐゴシック" pitchFamily="34" charset="-128"/>
              </a:rPr>
              <a:t>2Hz + 0.5 x </a:t>
            </a:r>
            <a:r>
              <a:rPr kumimoji="1" lang="en-US" altLang="ja-JP" sz="2000" dirty="0" smtClean="0">
                <a:latin typeface="Agilent TT Cond" pitchFamily="34" charset="0"/>
                <a:ea typeface="ＭＳ Ｐゴシック" pitchFamily="34" charset="-128"/>
              </a:rPr>
              <a:t>400kHz/(1000-1)      </a:t>
            </a:r>
            <a:r>
              <a:rPr kumimoji="1" lang="en-US" altLang="ja-JP" sz="2000" b="1" dirty="0">
                <a:latin typeface="Agilent TT Cond" pitchFamily="34" charset="0"/>
                <a:ea typeface="ＭＳ Ｐゴシック" pitchFamily="34" charset="-128"/>
              </a:rPr>
              <a:t>	 	</a:t>
            </a:r>
            <a:r>
              <a:rPr kumimoji="1" lang="en-US" altLang="ja-JP" sz="2000" b="1" dirty="0" smtClean="0">
                <a:latin typeface="Agilent TT Cond" pitchFamily="34" charset="0"/>
                <a:ea typeface="ＭＳ Ｐゴシック" pitchFamily="34" charset="-128"/>
              </a:rPr>
              <a:t>=   </a:t>
            </a:r>
            <a:r>
              <a:rPr kumimoji="1" lang="en-US" altLang="ja-JP" sz="2000" b="1" dirty="0">
                <a:latin typeface="Agilent TT Cond" pitchFamily="34" charset="0"/>
                <a:ea typeface="ＭＳ Ｐゴシック" pitchFamily="34" charset="-128"/>
              </a:rPr>
              <a:t>202Hz</a:t>
            </a:r>
          </a:p>
          <a:p>
            <a:pPr eaLnBrk="1" hangingPunct="1"/>
            <a:r>
              <a:rPr kumimoji="1" lang="en-US" altLang="ja-JP" sz="2000" b="1" dirty="0">
                <a:latin typeface="Agilent TT Cond" pitchFamily="34" charset="0"/>
                <a:ea typeface="ＭＳ Ｐゴシック" pitchFamily="34" charset="-128"/>
              </a:rPr>
              <a:t>				 Total uncertainty 	= </a:t>
            </a:r>
            <a:r>
              <a:rPr kumimoji="1" lang="en-US" altLang="ja-JP" sz="1400" b="1" dirty="0" smtClean="0">
                <a:latin typeface="Agilent TT Cond" pitchFamily="34" charset="0"/>
                <a:ea typeface="ＭＳ Ｐゴシック" pitchFamily="34" charset="-128"/>
              </a:rPr>
              <a:t>±</a:t>
            </a:r>
            <a:r>
              <a:rPr kumimoji="1" lang="en-US" altLang="ja-JP" sz="2000" b="1" dirty="0" smtClean="0">
                <a:latin typeface="Agilent TT Cond" pitchFamily="34" charset="0"/>
                <a:ea typeface="ＭＳ Ｐゴシック" pitchFamily="34" charset="-128"/>
              </a:rPr>
              <a:t>907Hz</a:t>
            </a:r>
            <a:endParaRPr kumimoji="1" lang="en-US" altLang="ja-JP" sz="2000" b="1" dirty="0">
              <a:latin typeface="Agilent TT Cond" pitchFamily="34" charset="0"/>
              <a:ea typeface="ＭＳ Ｐゴシック" pitchFamily="34" charset="-128"/>
            </a:endParaRPr>
          </a:p>
        </p:txBody>
      </p:sp>
      <p:sp>
        <p:nvSpPr>
          <p:cNvPr id="35845" name="Line 5"/>
          <p:cNvSpPr>
            <a:spLocks noChangeShapeType="1"/>
          </p:cNvSpPr>
          <p:nvPr/>
        </p:nvSpPr>
        <p:spPr bwMode="auto">
          <a:xfrm>
            <a:off x="6705600" y="4191000"/>
            <a:ext cx="1447800" cy="0"/>
          </a:xfrm>
          <a:prstGeom prst="line">
            <a:avLst/>
          </a:prstGeom>
          <a:noFill/>
          <a:ln w="25400">
            <a:solidFill>
              <a:schemeClr val="tx2"/>
            </a:solidFill>
            <a:round/>
            <a:headEnd/>
            <a:tailEnd/>
          </a:ln>
        </p:spPr>
        <p:txBody>
          <a:bodyPr lIns="0" tIns="0" rIns="0" bIns="0">
            <a:spAutoFit/>
          </a:bodyPr>
          <a:lstStyle/>
          <a:p>
            <a:endParaRPr lang="en-US" dirty="0"/>
          </a:p>
        </p:txBody>
      </p:sp>
      <p:sp>
        <p:nvSpPr>
          <p:cNvPr id="35846" name="Text Box 6"/>
          <p:cNvSpPr txBox="1">
            <a:spLocks noChangeArrowheads="1"/>
          </p:cNvSpPr>
          <p:nvPr/>
        </p:nvSpPr>
        <p:spPr bwMode="auto">
          <a:xfrm>
            <a:off x="914400" y="5105400"/>
            <a:ext cx="6629400" cy="292388"/>
          </a:xfrm>
          <a:prstGeom prst="rect">
            <a:avLst/>
          </a:prstGeom>
          <a:noFill/>
          <a:ln w="9525">
            <a:noFill/>
            <a:miter lim="800000"/>
            <a:headEnd/>
            <a:tailEnd/>
          </a:ln>
        </p:spPr>
        <p:txBody>
          <a:bodyPr lIns="0" tIns="0" rIns="0" bIns="0">
            <a:spAutoFit/>
          </a:bodyPr>
          <a:lstStyle/>
          <a:p>
            <a:pPr>
              <a:lnSpc>
                <a:spcPct val="95000"/>
              </a:lnSpc>
              <a:spcBef>
                <a:spcPct val="50000"/>
              </a:spcBef>
              <a:spcAft>
                <a:spcPct val="50000"/>
              </a:spcAft>
            </a:pPr>
            <a:r>
              <a:rPr lang="en-US" sz="2000" dirty="0" smtClean="0">
                <a:latin typeface="Agilent TT Cond" pitchFamily="34" charset="0"/>
              </a:rPr>
              <a:t>*Utilizing </a:t>
            </a:r>
            <a:r>
              <a:rPr lang="en-US" sz="2000" dirty="0">
                <a:latin typeface="Agilent TT Cond" pitchFamily="34" charset="0"/>
              </a:rPr>
              <a:t>internal frequency counter improves accuracy to ±</a:t>
            </a:r>
            <a:r>
              <a:rPr lang="en-US" sz="2000" dirty="0" smtClean="0">
                <a:latin typeface="Agilent TT Cond" pitchFamily="34" charset="0"/>
              </a:rPr>
              <a:t>155Hz</a:t>
            </a:r>
          </a:p>
        </p:txBody>
      </p:sp>
      <p:sp>
        <p:nvSpPr>
          <p:cNvPr id="7" name="Footer Placeholder 6"/>
          <p:cNvSpPr>
            <a:spLocks noGrp="1"/>
          </p:cNvSpPr>
          <p:nvPr>
            <p:ph type="ftr" sz="quarter" idx="10"/>
          </p:nvPr>
        </p:nvSpPr>
        <p:spPr/>
        <p:txBody>
          <a:bodyPr/>
          <a:lstStyle/>
          <a:p>
            <a:r>
              <a:rPr lang="en-US" dirty="0" smtClean="0"/>
              <a:t>Back to Basics Training</a:t>
            </a:r>
            <a:endParaRPr lang="en-US" dirty="0"/>
          </a:p>
        </p:txBody>
      </p:sp>
      <p:sp>
        <p:nvSpPr>
          <p:cNvPr id="8" name="Slide Number Placeholder 7"/>
          <p:cNvSpPr>
            <a:spLocks noGrp="1"/>
          </p:cNvSpPr>
          <p:nvPr>
            <p:ph type="sldNum" sz="quarter" idx="12"/>
          </p:nvPr>
        </p:nvSpPr>
        <p:spPr/>
        <p:txBody>
          <a:bodyPr/>
          <a:lstStyle/>
          <a:p>
            <a:fld id="{2D132F79-ACF3-4263-B52B-5972FA2CE406}" type="slidenum">
              <a:rPr lang="en-US" smtClean="0"/>
              <a:pPr/>
              <a:t>32</a:t>
            </a:fld>
            <a:endParaRPr lang="en-US" dirty="0"/>
          </a:p>
        </p:txBody>
      </p:sp>
      <p:sp>
        <p:nvSpPr>
          <p:cNvPr id="9" name="TextBox 8"/>
          <p:cNvSpPr txBox="1"/>
          <p:nvPr/>
        </p:nvSpPr>
        <p:spPr>
          <a:xfrm>
            <a:off x="685800" y="5410200"/>
            <a:ext cx="8007320" cy="646331"/>
          </a:xfrm>
          <a:prstGeom prst="rect">
            <a:avLst/>
          </a:prstGeom>
          <a:noFill/>
        </p:spPr>
        <p:txBody>
          <a:bodyPr wrap="none" rtlCol="0">
            <a:spAutoFit/>
          </a:bodyPr>
          <a:lstStyle/>
          <a:p>
            <a:r>
              <a:rPr lang="en-US" b="1" dirty="0" smtClean="0"/>
              <a:t>** </a:t>
            </a:r>
            <a:r>
              <a:rPr lang="en-US" dirty="0" smtClean="0"/>
              <a:t>The Maximum # of sweep points for the X-Series is 40,001 which helps to </a:t>
            </a:r>
          </a:p>
          <a:p>
            <a:r>
              <a:rPr lang="en-US" dirty="0" smtClean="0"/>
              <a:t>    achieve the best frequency readout accuracy</a:t>
            </a:r>
            <a:endParaRPr lang="en-US"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8600" y="76200"/>
            <a:ext cx="8442325" cy="803274"/>
          </a:xfrm>
        </p:spPr>
        <p:txBody>
          <a:bodyPr/>
          <a:lstStyle/>
          <a:p>
            <a:r>
              <a:rPr lang="en-US" dirty="0" smtClean="0"/>
              <a:t>Specifications</a:t>
            </a:r>
            <a:br>
              <a:rPr lang="en-US" dirty="0" smtClean="0"/>
            </a:br>
            <a:r>
              <a:rPr lang="en-US" sz="2100" dirty="0" smtClean="0"/>
              <a:t>	Accuracy: Key Amplitude Uncertainty Contributions</a:t>
            </a:r>
          </a:p>
        </p:txBody>
      </p:sp>
      <p:sp>
        <p:nvSpPr>
          <p:cNvPr id="36867" name="Rectangle 3"/>
          <p:cNvSpPr>
            <a:spLocks noChangeArrowheads="1"/>
          </p:cNvSpPr>
          <p:nvPr/>
        </p:nvSpPr>
        <p:spPr bwMode="auto">
          <a:xfrm>
            <a:off x="914400" y="1219201"/>
            <a:ext cx="7086600" cy="4395049"/>
          </a:xfrm>
          <a:prstGeom prst="rect">
            <a:avLst/>
          </a:prstGeom>
          <a:noFill/>
          <a:ln w="9525">
            <a:noFill/>
            <a:miter lim="800000"/>
            <a:headEnd/>
            <a:tailEnd/>
          </a:ln>
        </p:spPr>
        <p:txBody>
          <a:bodyPr wrap="square" lIns="0" tIns="0" rIns="0" bIns="0">
            <a:spAutoFit/>
          </a:bodyPr>
          <a:lstStyle/>
          <a:p>
            <a:pPr>
              <a:spcBef>
                <a:spcPct val="50000"/>
              </a:spcBef>
              <a:spcAft>
                <a:spcPct val="50000"/>
              </a:spcAft>
            </a:pPr>
            <a:r>
              <a:rPr lang="en-US" sz="2000" b="1" u="sng" dirty="0">
                <a:latin typeface="Agilent TT Cond" pitchFamily="34" charset="0"/>
              </a:rPr>
              <a:t>Relative and absolute:</a:t>
            </a:r>
            <a:r>
              <a:rPr lang="en-US" sz="2000" b="1" dirty="0">
                <a:latin typeface="Agilent TT Cond" pitchFamily="34" charset="0"/>
              </a:rPr>
              <a:t> </a:t>
            </a:r>
            <a:r>
              <a:rPr lang="en-US" sz="2000" b="1" dirty="0" smtClean="0">
                <a:latin typeface="Agilent TT Cond" pitchFamily="34" charset="0"/>
              </a:rPr>
              <a:t>                                 </a:t>
            </a:r>
            <a:r>
              <a:rPr lang="en-US" sz="2000" u="sng" dirty="0" smtClean="0">
                <a:latin typeface="Agilent TT Cond" pitchFamily="34" charset="0"/>
              </a:rPr>
              <a:t> PXA Uncertainties</a:t>
            </a:r>
            <a:endParaRPr lang="en-US" sz="2000" u="sng" dirty="0">
              <a:latin typeface="Agilent TT Cond" pitchFamily="34" charset="0"/>
            </a:endParaRPr>
          </a:p>
          <a:p>
            <a:pPr>
              <a:lnSpc>
                <a:spcPct val="60000"/>
              </a:lnSpc>
              <a:spcBef>
                <a:spcPct val="50000"/>
              </a:spcBef>
              <a:spcAft>
                <a:spcPct val="50000"/>
              </a:spcAft>
            </a:pPr>
            <a:r>
              <a:rPr lang="en-US" sz="2000" dirty="0">
                <a:latin typeface="Agilent TT Cond" pitchFamily="34" charset="0"/>
              </a:rPr>
              <a:t>• </a:t>
            </a:r>
            <a:r>
              <a:rPr lang="en-US" sz="2000" dirty="0">
                <a:solidFill>
                  <a:srgbClr val="0000FF"/>
                </a:solidFill>
                <a:latin typeface="Agilent TT Cond" pitchFamily="34" charset="0"/>
              </a:rPr>
              <a:t>Input impedance mismatch </a:t>
            </a:r>
            <a:r>
              <a:rPr lang="en-US" sz="2000" dirty="0" smtClean="0">
                <a:solidFill>
                  <a:srgbClr val="0000FF"/>
                </a:solidFill>
                <a:latin typeface="Agilent TT Cond" pitchFamily="34" charset="0"/>
              </a:rPr>
              <a:t>		     (</a:t>
            </a:r>
            <a:r>
              <a:rPr lang="en-US" sz="2200" dirty="0" smtClean="0">
                <a:solidFill>
                  <a:srgbClr val="0000FF"/>
                </a:solidFill>
                <a:latin typeface="Agilent TT Cond" pitchFamily="34" charset="0"/>
              </a:rPr>
              <a:t>±</a:t>
            </a:r>
            <a:r>
              <a:rPr lang="en-US" sz="2000" dirty="0">
                <a:solidFill>
                  <a:srgbClr val="0000FF"/>
                </a:solidFill>
                <a:latin typeface="Agilent TT Cond" pitchFamily="34" charset="0"/>
              </a:rPr>
              <a:t>0.13 dB)</a:t>
            </a:r>
          </a:p>
          <a:p>
            <a:pPr>
              <a:lnSpc>
                <a:spcPct val="60000"/>
              </a:lnSpc>
              <a:spcBef>
                <a:spcPct val="50000"/>
              </a:spcBef>
              <a:spcAft>
                <a:spcPct val="50000"/>
              </a:spcAft>
            </a:pPr>
            <a:r>
              <a:rPr lang="en-US" sz="2000" dirty="0">
                <a:solidFill>
                  <a:srgbClr val="0000FF"/>
                </a:solidFill>
                <a:latin typeface="Agilent TT Cond" pitchFamily="34" charset="0"/>
              </a:rPr>
              <a:t>• Input attenuator switching uncertainty   	     (±</a:t>
            </a:r>
            <a:r>
              <a:rPr lang="en-US" sz="2000" dirty="0" smtClean="0">
                <a:solidFill>
                  <a:srgbClr val="0000FF"/>
                </a:solidFill>
                <a:latin typeface="Agilent TT Cond" pitchFamily="34" charset="0"/>
              </a:rPr>
              <a:t>0.14 </a:t>
            </a:r>
            <a:r>
              <a:rPr lang="en-US" sz="2000" dirty="0">
                <a:solidFill>
                  <a:srgbClr val="0000FF"/>
                </a:solidFill>
                <a:latin typeface="Agilent TT Cond" pitchFamily="34" charset="0"/>
              </a:rPr>
              <a:t>dB)</a:t>
            </a:r>
            <a:endParaRPr lang="en-US" sz="1800" dirty="0">
              <a:solidFill>
                <a:srgbClr val="0000FF"/>
              </a:solidFill>
              <a:latin typeface="Agilent TT Cond" pitchFamily="34" charset="0"/>
            </a:endParaRPr>
          </a:p>
          <a:p>
            <a:pPr>
              <a:lnSpc>
                <a:spcPct val="60000"/>
              </a:lnSpc>
              <a:spcBef>
                <a:spcPct val="50000"/>
              </a:spcBef>
              <a:spcAft>
                <a:spcPct val="50000"/>
              </a:spcAft>
            </a:pPr>
            <a:r>
              <a:rPr lang="en-US" sz="2000" dirty="0">
                <a:solidFill>
                  <a:srgbClr val="0000FF"/>
                </a:solidFill>
                <a:latin typeface="Agilent TT Cond" pitchFamily="34" charset="0"/>
              </a:rPr>
              <a:t>• Frequency response 		        	     </a:t>
            </a:r>
            <a:r>
              <a:rPr lang="en-US" sz="2000" dirty="0" smtClean="0">
                <a:solidFill>
                  <a:srgbClr val="0000FF"/>
                </a:solidFill>
                <a:latin typeface="Agilent TT Cond" pitchFamily="34" charset="0"/>
              </a:rPr>
              <a:t>(±0.35 </a:t>
            </a:r>
            <a:r>
              <a:rPr lang="en-US" sz="2000" dirty="0">
                <a:solidFill>
                  <a:srgbClr val="0000FF"/>
                </a:solidFill>
                <a:latin typeface="Agilent TT Cond" pitchFamily="34" charset="0"/>
              </a:rPr>
              <a:t>dB)</a:t>
            </a:r>
            <a:endParaRPr lang="en-US" sz="1800" dirty="0">
              <a:solidFill>
                <a:srgbClr val="0000FF"/>
              </a:solidFill>
              <a:latin typeface="Agilent TT Cond" pitchFamily="34" charset="0"/>
            </a:endParaRPr>
          </a:p>
          <a:p>
            <a:pPr>
              <a:lnSpc>
                <a:spcPct val="60000"/>
              </a:lnSpc>
              <a:spcBef>
                <a:spcPct val="50000"/>
              </a:spcBef>
              <a:spcAft>
                <a:spcPct val="50000"/>
              </a:spcAft>
            </a:pPr>
            <a:r>
              <a:rPr lang="en-US" sz="2000" dirty="0">
                <a:solidFill>
                  <a:srgbClr val="0000FF"/>
                </a:solidFill>
                <a:latin typeface="Agilent TT Cond" pitchFamily="34" charset="0"/>
              </a:rPr>
              <a:t>• Reference level accuracy 		</a:t>
            </a:r>
            <a:r>
              <a:rPr lang="en-US" sz="2000" dirty="0" smtClean="0">
                <a:solidFill>
                  <a:srgbClr val="0000FF"/>
                </a:solidFill>
                <a:latin typeface="Agilent TT Cond" pitchFamily="34" charset="0"/>
              </a:rPr>
              <a:t>	     (0 </a:t>
            </a:r>
            <a:r>
              <a:rPr lang="en-US" sz="2000" dirty="0">
                <a:solidFill>
                  <a:srgbClr val="0000FF"/>
                </a:solidFill>
                <a:latin typeface="Agilent TT Cond" pitchFamily="34" charset="0"/>
              </a:rPr>
              <a:t>dB)</a:t>
            </a:r>
            <a:endParaRPr lang="en-US" sz="1800" dirty="0">
              <a:solidFill>
                <a:srgbClr val="0000FF"/>
              </a:solidFill>
              <a:latin typeface="Agilent TT Cond" pitchFamily="34" charset="0"/>
            </a:endParaRPr>
          </a:p>
          <a:p>
            <a:pPr>
              <a:lnSpc>
                <a:spcPct val="60000"/>
              </a:lnSpc>
              <a:spcBef>
                <a:spcPct val="50000"/>
              </a:spcBef>
              <a:spcAft>
                <a:spcPct val="50000"/>
              </a:spcAft>
            </a:pPr>
            <a:r>
              <a:rPr lang="en-US" sz="2000" dirty="0">
                <a:solidFill>
                  <a:srgbClr val="0000FF"/>
                </a:solidFill>
                <a:latin typeface="Agilent TT Cond" pitchFamily="34" charset="0"/>
              </a:rPr>
              <a:t>• RBW switching uncertainty 	        	     (</a:t>
            </a:r>
            <a:r>
              <a:rPr lang="en-US" sz="2200" dirty="0">
                <a:solidFill>
                  <a:srgbClr val="0000FF"/>
                </a:solidFill>
                <a:latin typeface="Agilent TT Cond" pitchFamily="34" charset="0"/>
              </a:rPr>
              <a:t>±</a:t>
            </a:r>
            <a:r>
              <a:rPr lang="en-US" sz="2000" dirty="0" smtClean="0">
                <a:solidFill>
                  <a:srgbClr val="0000FF"/>
                </a:solidFill>
                <a:latin typeface="Agilent TT Cond" pitchFamily="34" charset="0"/>
              </a:rPr>
              <a:t>0.03 </a:t>
            </a:r>
            <a:r>
              <a:rPr lang="en-US" sz="2000" dirty="0">
                <a:solidFill>
                  <a:srgbClr val="0000FF"/>
                </a:solidFill>
                <a:latin typeface="Agilent TT Cond" pitchFamily="34" charset="0"/>
              </a:rPr>
              <a:t>dB)</a:t>
            </a:r>
          </a:p>
          <a:p>
            <a:pPr>
              <a:lnSpc>
                <a:spcPct val="60000"/>
              </a:lnSpc>
              <a:spcBef>
                <a:spcPct val="50000"/>
              </a:spcBef>
              <a:spcAft>
                <a:spcPct val="50000"/>
              </a:spcAft>
            </a:pPr>
            <a:r>
              <a:rPr lang="en-US" sz="2000" dirty="0">
                <a:solidFill>
                  <a:srgbClr val="0000FF"/>
                </a:solidFill>
                <a:latin typeface="Agilent TT Cond" pitchFamily="34" charset="0"/>
              </a:rPr>
              <a:t>• Display scale fidelity 		      	</a:t>
            </a:r>
            <a:r>
              <a:rPr lang="en-US" sz="2000" dirty="0" smtClean="0">
                <a:solidFill>
                  <a:srgbClr val="0000FF"/>
                </a:solidFill>
                <a:latin typeface="Agilent TT Cond" pitchFamily="34" charset="0"/>
              </a:rPr>
              <a:t>     </a:t>
            </a:r>
            <a:r>
              <a:rPr lang="en-US" sz="2000" dirty="0">
                <a:solidFill>
                  <a:srgbClr val="0000FF"/>
                </a:solidFill>
                <a:latin typeface="Agilent TT Cond" pitchFamily="34" charset="0"/>
              </a:rPr>
              <a:t>(</a:t>
            </a:r>
            <a:r>
              <a:rPr lang="en-US" sz="2200" dirty="0">
                <a:solidFill>
                  <a:srgbClr val="0000FF"/>
                </a:solidFill>
                <a:latin typeface="Agilent TT Cond" pitchFamily="34" charset="0"/>
              </a:rPr>
              <a:t>±</a:t>
            </a:r>
            <a:r>
              <a:rPr lang="en-US" sz="2000" dirty="0" smtClean="0">
                <a:solidFill>
                  <a:srgbClr val="0000FF"/>
                </a:solidFill>
                <a:latin typeface="Agilent TT Cond" pitchFamily="34" charset="0"/>
              </a:rPr>
              <a:t>0.07 </a:t>
            </a:r>
            <a:r>
              <a:rPr lang="en-US" sz="2000" dirty="0">
                <a:solidFill>
                  <a:srgbClr val="0000FF"/>
                </a:solidFill>
                <a:latin typeface="Agilent TT Cond" pitchFamily="34" charset="0"/>
              </a:rPr>
              <a:t>dB)</a:t>
            </a:r>
          </a:p>
          <a:p>
            <a:pPr>
              <a:lnSpc>
                <a:spcPct val="60000"/>
              </a:lnSpc>
              <a:spcBef>
                <a:spcPct val="50000"/>
              </a:spcBef>
              <a:spcAft>
                <a:spcPct val="50000"/>
              </a:spcAft>
            </a:pPr>
            <a:r>
              <a:rPr lang="en-US" sz="2000" b="1" u="sng" dirty="0">
                <a:latin typeface="Agilent TT Cond" pitchFamily="34" charset="0"/>
              </a:rPr>
              <a:t>Absolute only:</a:t>
            </a:r>
          </a:p>
          <a:p>
            <a:pPr>
              <a:lnSpc>
                <a:spcPct val="60000"/>
              </a:lnSpc>
              <a:spcBef>
                <a:spcPct val="50000"/>
              </a:spcBef>
              <a:spcAft>
                <a:spcPct val="50000"/>
              </a:spcAft>
            </a:pPr>
            <a:r>
              <a:rPr lang="en-US" sz="2000" dirty="0">
                <a:solidFill>
                  <a:srgbClr val="0000FF"/>
                </a:solidFill>
                <a:latin typeface="Agilent TT Cond" pitchFamily="34" charset="0"/>
              </a:rPr>
              <a:t>• Calibrator accuracy		         	    </a:t>
            </a:r>
            <a:r>
              <a:rPr lang="en-US" sz="2000" dirty="0" smtClean="0">
                <a:solidFill>
                  <a:srgbClr val="0000FF"/>
                </a:solidFill>
                <a:latin typeface="Agilent TT Cond" pitchFamily="34" charset="0"/>
              </a:rPr>
              <a:t> (±0.24 </a:t>
            </a:r>
            <a:r>
              <a:rPr lang="en-US" sz="2000" dirty="0">
                <a:solidFill>
                  <a:srgbClr val="0000FF"/>
                </a:solidFill>
                <a:latin typeface="Agilent TT Cond" pitchFamily="34" charset="0"/>
              </a:rPr>
              <a:t>dB)</a:t>
            </a:r>
          </a:p>
        </p:txBody>
      </p:sp>
      <p:sp>
        <p:nvSpPr>
          <p:cNvPr id="4" name="Footer Placeholder 3"/>
          <p:cNvSpPr>
            <a:spLocks noGrp="1"/>
          </p:cNvSpPr>
          <p:nvPr>
            <p:ph type="ftr" sz="quarter" idx="10"/>
          </p:nvPr>
        </p:nvSpPr>
        <p:spPr/>
        <p:txBody>
          <a:bodyPr/>
          <a:lstStyle/>
          <a:p>
            <a:r>
              <a:rPr lang="en-US" dirty="0" smtClean="0"/>
              <a:t>Back to Basics Training</a:t>
            </a:r>
            <a:endParaRPr lang="en-US" dirty="0"/>
          </a:p>
        </p:txBody>
      </p:sp>
      <p:sp>
        <p:nvSpPr>
          <p:cNvPr id="5" name="Slide Number Placeholder 4"/>
          <p:cNvSpPr>
            <a:spLocks noGrp="1"/>
          </p:cNvSpPr>
          <p:nvPr>
            <p:ph type="sldNum" sz="quarter" idx="12"/>
          </p:nvPr>
        </p:nvSpPr>
        <p:spPr/>
        <p:txBody>
          <a:bodyPr/>
          <a:lstStyle/>
          <a:p>
            <a:fld id="{2D132F79-ACF3-4263-B52B-5972FA2CE406}" type="slidenum">
              <a:rPr lang="en-US" smtClean="0"/>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28600" y="76199"/>
            <a:ext cx="8915400" cy="803275"/>
          </a:xfrm>
        </p:spPr>
        <p:txBody>
          <a:bodyPr/>
          <a:lstStyle/>
          <a:p>
            <a:r>
              <a:rPr lang="en-US" dirty="0" smtClean="0"/>
              <a:t>Specifications</a:t>
            </a:r>
            <a:br>
              <a:rPr lang="en-US" dirty="0" smtClean="0"/>
            </a:br>
            <a:r>
              <a:rPr lang="en-US" sz="2100" dirty="0" smtClean="0"/>
              <a:t>	Accuracy: Frequency Response</a:t>
            </a:r>
          </a:p>
        </p:txBody>
      </p:sp>
      <p:sp>
        <p:nvSpPr>
          <p:cNvPr id="37891" name="Line 3"/>
          <p:cNvSpPr>
            <a:spLocks noChangeShapeType="1"/>
          </p:cNvSpPr>
          <p:nvPr/>
        </p:nvSpPr>
        <p:spPr bwMode="auto">
          <a:xfrm flipH="1">
            <a:off x="4884738" y="2971800"/>
            <a:ext cx="1862137" cy="0"/>
          </a:xfrm>
          <a:prstGeom prst="line">
            <a:avLst/>
          </a:prstGeom>
          <a:noFill/>
          <a:ln w="19050">
            <a:solidFill>
              <a:srgbClr val="D2D2D2"/>
            </a:solidFill>
            <a:prstDash val="dash"/>
            <a:round/>
            <a:headEnd/>
            <a:tailEnd/>
          </a:ln>
        </p:spPr>
        <p:txBody>
          <a:bodyPr wrap="none" anchor="ctr"/>
          <a:lstStyle/>
          <a:p>
            <a:endParaRPr lang="en-US" dirty="0"/>
          </a:p>
        </p:txBody>
      </p:sp>
      <p:sp>
        <p:nvSpPr>
          <p:cNvPr id="37892" name="Freeform 4"/>
          <p:cNvSpPr>
            <a:spLocks/>
          </p:cNvSpPr>
          <p:nvPr/>
        </p:nvSpPr>
        <p:spPr bwMode="auto">
          <a:xfrm>
            <a:off x="1820863" y="2311400"/>
            <a:ext cx="6035675" cy="1773238"/>
          </a:xfrm>
          <a:custGeom>
            <a:avLst/>
            <a:gdLst>
              <a:gd name="T0" fmla="*/ 0 w 4182"/>
              <a:gd name="T1" fmla="*/ 0 h 1266"/>
              <a:gd name="T2" fmla="*/ 2147483647 w 4182"/>
              <a:gd name="T3" fmla="*/ 0 h 1266"/>
              <a:gd name="T4" fmla="*/ 2147483647 w 4182"/>
              <a:gd name="T5" fmla="*/ 2147483647 h 1266"/>
              <a:gd name="T6" fmla="*/ 0 w 4182"/>
              <a:gd name="T7" fmla="*/ 2147483647 h 1266"/>
              <a:gd name="T8" fmla="*/ 0 w 4182"/>
              <a:gd name="T9" fmla="*/ 0 h 1266"/>
              <a:gd name="T10" fmla="*/ 0 60000 65536"/>
              <a:gd name="T11" fmla="*/ 0 60000 65536"/>
              <a:gd name="T12" fmla="*/ 0 60000 65536"/>
              <a:gd name="T13" fmla="*/ 0 60000 65536"/>
              <a:gd name="T14" fmla="*/ 0 60000 65536"/>
              <a:gd name="T15" fmla="*/ 0 w 4182"/>
              <a:gd name="T16" fmla="*/ 0 h 1266"/>
              <a:gd name="T17" fmla="*/ 4182 w 4182"/>
              <a:gd name="T18" fmla="*/ 1266 h 1266"/>
            </a:gdLst>
            <a:ahLst/>
            <a:cxnLst>
              <a:cxn ang="T10">
                <a:pos x="T0" y="T1"/>
              </a:cxn>
              <a:cxn ang="T11">
                <a:pos x="T2" y="T3"/>
              </a:cxn>
              <a:cxn ang="T12">
                <a:pos x="T4" y="T5"/>
              </a:cxn>
              <a:cxn ang="T13">
                <a:pos x="T6" y="T7"/>
              </a:cxn>
              <a:cxn ang="T14">
                <a:pos x="T8" y="T9"/>
              </a:cxn>
            </a:cxnLst>
            <a:rect l="T15" t="T16" r="T17" b="T18"/>
            <a:pathLst>
              <a:path w="4182" h="1266">
                <a:moveTo>
                  <a:pt x="0" y="0"/>
                </a:moveTo>
                <a:lnTo>
                  <a:pt x="4181" y="0"/>
                </a:lnTo>
                <a:lnTo>
                  <a:pt x="4181" y="1265"/>
                </a:lnTo>
                <a:lnTo>
                  <a:pt x="0" y="1265"/>
                </a:lnTo>
                <a:lnTo>
                  <a:pt x="0" y="0"/>
                </a:lnTo>
              </a:path>
            </a:pathLst>
          </a:custGeom>
          <a:noFill/>
          <a:ln w="19050">
            <a:solidFill>
              <a:srgbClr val="000000"/>
            </a:solidFill>
            <a:round/>
            <a:headEnd/>
            <a:tailEnd/>
          </a:ln>
        </p:spPr>
        <p:txBody>
          <a:bodyPr/>
          <a:lstStyle/>
          <a:p>
            <a:endParaRPr lang="en-US" dirty="0"/>
          </a:p>
        </p:txBody>
      </p:sp>
      <p:sp>
        <p:nvSpPr>
          <p:cNvPr id="37893" name="Line 5"/>
          <p:cNvSpPr>
            <a:spLocks noChangeShapeType="1"/>
          </p:cNvSpPr>
          <p:nvPr/>
        </p:nvSpPr>
        <p:spPr bwMode="auto">
          <a:xfrm>
            <a:off x="1820863" y="3195638"/>
            <a:ext cx="6034087" cy="0"/>
          </a:xfrm>
          <a:prstGeom prst="line">
            <a:avLst/>
          </a:prstGeom>
          <a:noFill/>
          <a:ln w="19050">
            <a:solidFill>
              <a:srgbClr val="000000"/>
            </a:solidFill>
            <a:round/>
            <a:headEnd/>
            <a:tailEnd/>
          </a:ln>
        </p:spPr>
        <p:txBody>
          <a:bodyPr wrap="none" anchor="ctr"/>
          <a:lstStyle/>
          <a:p>
            <a:endParaRPr lang="en-US" dirty="0"/>
          </a:p>
        </p:txBody>
      </p:sp>
      <p:sp>
        <p:nvSpPr>
          <p:cNvPr id="37894" name="Freeform 6"/>
          <p:cNvSpPr>
            <a:spLocks/>
          </p:cNvSpPr>
          <p:nvPr/>
        </p:nvSpPr>
        <p:spPr bwMode="auto">
          <a:xfrm>
            <a:off x="1824038" y="2311400"/>
            <a:ext cx="6032500" cy="1773238"/>
          </a:xfrm>
          <a:custGeom>
            <a:avLst/>
            <a:gdLst>
              <a:gd name="T0" fmla="*/ 0 w 4179"/>
              <a:gd name="T1" fmla="*/ 2108993359 h 1266"/>
              <a:gd name="T2" fmla="*/ 602209116 w 4179"/>
              <a:gd name="T3" fmla="*/ 1116295260 h 1266"/>
              <a:gd name="T4" fmla="*/ 791832379 w 4179"/>
              <a:gd name="T5" fmla="*/ 368827934 h 1266"/>
              <a:gd name="T6" fmla="*/ 1185665379 w 4179"/>
              <a:gd name="T7" fmla="*/ 0 h 1266"/>
              <a:gd name="T8" fmla="*/ 1450304203 w 4179"/>
              <a:gd name="T9" fmla="*/ 368827934 h 1266"/>
              <a:gd name="T10" fmla="*/ 1846220573 w 4179"/>
              <a:gd name="T11" fmla="*/ 368827934 h 1266"/>
              <a:gd name="T12" fmla="*/ 2147483647 w 4179"/>
              <a:gd name="T13" fmla="*/ 233460927 h 1266"/>
              <a:gd name="T14" fmla="*/ 2147483647 w 4179"/>
              <a:gd name="T15" fmla="*/ 313896708 h 1266"/>
              <a:gd name="T16" fmla="*/ 2147483647 w 4179"/>
              <a:gd name="T17" fmla="*/ 737657269 h 1266"/>
              <a:gd name="T18" fmla="*/ 2147483647 w 4179"/>
              <a:gd name="T19" fmla="*/ 1080981786 h 1266"/>
              <a:gd name="T20" fmla="*/ 2147483647 w 4179"/>
              <a:gd name="T21" fmla="*/ 1489046622 h 1266"/>
              <a:gd name="T22" fmla="*/ 2147483647 w 4179"/>
              <a:gd name="T23" fmla="*/ 1489046622 h 1266"/>
              <a:gd name="T24" fmla="*/ 2147483647 w 4179"/>
              <a:gd name="T25" fmla="*/ 1610681458 h 1266"/>
              <a:gd name="T26" fmla="*/ 2147483647 w 4179"/>
              <a:gd name="T27" fmla="*/ 1983433870 h 1266"/>
              <a:gd name="T28" fmla="*/ 2147483647 w 4179"/>
              <a:gd name="T29" fmla="*/ 2147483647 h 1266"/>
              <a:gd name="T30" fmla="*/ 2147483647 w 4179"/>
              <a:gd name="T31" fmla="*/ 2147483647 h 1266"/>
              <a:gd name="T32" fmla="*/ 2147483647 w 4179"/>
              <a:gd name="T33" fmla="*/ 2147483647 h 1266"/>
              <a:gd name="T34" fmla="*/ 2147483647 w 4179"/>
              <a:gd name="T35" fmla="*/ 2147483647 h 1266"/>
              <a:gd name="T36" fmla="*/ 2147483647 w 4179"/>
              <a:gd name="T37" fmla="*/ 2147483647 h 1266"/>
              <a:gd name="T38" fmla="*/ 2147483647 w 4179"/>
              <a:gd name="T39" fmla="*/ 1734278620 h 1266"/>
              <a:gd name="T40" fmla="*/ 2147483647 w 4179"/>
              <a:gd name="T41" fmla="*/ 1489046622 h 1266"/>
              <a:gd name="T42" fmla="*/ 2147483647 w 4179"/>
              <a:gd name="T43" fmla="*/ 1489046622 h 12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179"/>
              <a:gd name="T67" fmla="*/ 0 h 1266"/>
              <a:gd name="T68" fmla="*/ 4179 w 4179"/>
              <a:gd name="T69" fmla="*/ 1266 h 12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179" h="1266">
                <a:moveTo>
                  <a:pt x="0" y="1075"/>
                </a:moveTo>
                <a:lnTo>
                  <a:pt x="289" y="569"/>
                </a:lnTo>
                <a:lnTo>
                  <a:pt x="380" y="188"/>
                </a:lnTo>
                <a:lnTo>
                  <a:pt x="569" y="0"/>
                </a:lnTo>
                <a:lnTo>
                  <a:pt x="696" y="188"/>
                </a:lnTo>
                <a:lnTo>
                  <a:pt x="886" y="188"/>
                </a:lnTo>
                <a:lnTo>
                  <a:pt x="1136" y="119"/>
                </a:lnTo>
                <a:lnTo>
                  <a:pt x="1390" y="160"/>
                </a:lnTo>
                <a:lnTo>
                  <a:pt x="1564" y="376"/>
                </a:lnTo>
                <a:lnTo>
                  <a:pt x="1831" y="551"/>
                </a:lnTo>
                <a:lnTo>
                  <a:pt x="2038" y="759"/>
                </a:lnTo>
                <a:lnTo>
                  <a:pt x="2330" y="759"/>
                </a:lnTo>
                <a:lnTo>
                  <a:pt x="2524" y="821"/>
                </a:lnTo>
                <a:lnTo>
                  <a:pt x="2720" y="1011"/>
                </a:lnTo>
                <a:lnTo>
                  <a:pt x="2816" y="1138"/>
                </a:lnTo>
                <a:lnTo>
                  <a:pt x="3011" y="1202"/>
                </a:lnTo>
                <a:lnTo>
                  <a:pt x="3303" y="1202"/>
                </a:lnTo>
                <a:lnTo>
                  <a:pt x="3497" y="1265"/>
                </a:lnTo>
                <a:lnTo>
                  <a:pt x="3692" y="1138"/>
                </a:lnTo>
                <a:lnTo>
                  <a:pt x="3790" y="884"/>
                </a:lnTo>
                <a:lnTo>
                  <a:pt x="4080" y="759"/>
                </a:lnTo>
                <a:lnTo>
                  <a:pt x="4178" y="759"/>
                </a:lnTo>
              </a:path>
            </a:pathLst>
          </a:custGeom>
          <a:noFill/>
          <a:ln w="63500">
            <a:solidFill>
              <a:schemeClr val="tx2"/>
            </a:solidFill>
            <a:round/>
            <a:headEnd/>
            <a:tailEnd/>
          </a:ln>
        </p:spPr>
        <p:txBody>
          <a:bodyPr/>
          <a:lstStyle/>
          <a:p>
            <a:endParaRPr lang="en-US" dirty="0"/>
          </a:p>
        </p:txBody>
      </p:sp>
      <p:sp>
        <p:nvSpPr>
          <p:cNvPr id="37895" name="Line 7"/>
          <p:cNvSpPr>
            <a:spLocks noChangeShapeType="1"/>
          </p:cNvSpPr>
          <p:nvPr/>
        </p:nvSpPr>
        <p:spPr bwMode="auto">
          <a:xfrm>
            <a:off x="1820863" y="2754313"/>
            <a:ext cx="6034087" cy="0"/>
          </a:xfrm>
          <a:prstGeom prst="line">
            <a:avLst/>
          </a:prstGeom>
          <a:noFill/>
          <a:ln w="19050">
            <a:solidFill>
              <a:srgbClr val="000000"/>
            </a:solidFill>
            <a:prstDash val="dash"/>
            <a:round/>
            <a:headEnd/>
            <a:tailEnd/>
          </a:ln>
        </p:spPr>
        <p:txBody>
          <a:bodyPr wrap="none" anchor="ctr"/>
          <a:lstStyle/>
          <a:p>
            <a:endParaRPr lang="en-US" dirty="0"/>
          </a:p>
        </p:txBody>
      </p:sp>
      <p:sp>
        <p:nvSpPr>
          <p:cNvPr id="37896" name="Line 8"/>
          <p:cNvSpPr>
            <a:spLocks noChangeShapeType="1"/>
          </p:cNvSpPr>
          <p:nvPr/>
        </p:nvSpPr>
        <p:spPr bwMode="auto">
          <a:xfrm flipH="1">
            <a:off x="1820863" y="3638550"/>
            <a:ext cx="6034087" cy="0"/>
          </a:xfrm>
          <a:prstGeom prst="line">
            <a:avLst/>
          </a:prstGeom>
          <a:noFill/>
          <a:ln w="19050">
            <a:solidFill>
              <a:srgbClr val="000000"/>
            </a:solidFill>
            <a:prstDash val="dash"/>
            <a:round/>
            <a:headEnd/>
            <a:tailEnd/>
          </a:ln>
        </p:spPr>
        <p:txBody>
          <a:bodyPr wrap="none" anchor="ctr"/>
          <a:lstStyle/>
          <a:p>
            <a:endParaRPr lang="en-US" dirty="0"/>
          </a:p>
        </p:txBody>
      </p:sp>
      <p:sp>
        <p:nvSpPr>
          <p:cNvPr id="37897" name="Text Box 9"/>
          <p:cNvSpPr txBox="1">
            <a:spLocks noChangeArrowheads="1"/>
          </p:cNvSpPr>
          <p:nvPr/>
        </p:nvSpPr>
        <p:spPr bwMode="auto">
          <a:xfrm>
            <a:off x="544513" y="3644900"/>
            <a:ext cx="803275" cy="542925"/>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900" dirty="0">
                <a:solidFill>
                  <a:srgbClr val="000000"/>
                </a:solidFill>
                <a:latin typeface="Agilent TT Cond" pitchFamily="34" charset="0"/>
              </a:rPr>
              <a:t>- 1 dB</a:t>
            </a:r>
            <a:endParaRPr lang="en-US" sz="2200" dirty="0">
              <a:latin typeface="Agilent TT Cond" pitchFamily="34" charset="0"/>
            </a:endParaRPr>
          </a:p>
        </p:txBody>
      </p:sp>
      <p:sp>
        <p:nvSpPr>
          <p:cNvPr id="37898" name="Text Box 10"/>
          <p:cNvSpPr txBox="1">
            <a:spLocks noChangeArrowheads="1"/>
          </p:cNvSpPr>
          <p:nvPr/>
        </p:nvSpPr>
        <p:spPr bwMode="auto">
          <a:xfrm>
            <a:off x="423863" y="1931988"/>
            <a:ext cx="930275" cy="542925"/>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900" dirty="0">
                <a:solidFill>
                  <a:srgbClr val="000000"/>
                </a:solidFill>
                <a:latin typeface="Agilent TT Cond" pitchFamily="34" charset="0"/>
              </a:rPr>
              <a:t>+1 dB</a:t>
            </a:r>
            <a:endParaRPr lang="en-US" sz="2200" dirty="0">
              <a:latin typeface="Agilent TT Cond" pitchFamily="34" charset="0"/>
            </a:endParaRPr>
          </a:p>
        </p:txBody>
      </p:sp>
      <p:sp>
        <p:nvSpPr>
          <p:cNvPr id="37899" name="Text Box 11"/>
          <p:cNvSpPr txBox="1">
            <a:spLocks noChangeArrowheads="1"/>
          </p:cNvSpPr>
          <p:nvPr/>
        </p:nvSpPr>
        <p:spPr bwMode="auto">
          <a:xfrm>
            <a:off x="1177925" y="3051175"/>
            <a:ext cx="144463" cy="29051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900" dirty="0">
                <a:solidFill>
                  <a:srgbClr val="000000"/>
                </a:solidFill>
                <a:latin typeface="Agilent TT Cond" pitchFamily="34" charset="0"/>
              </a:rPr>
              <a:t>0</a:t>
            </a:r>
            <a:endParaRPr lang="en-US" sz="2200" dirty="0">
              <a:latin typeface="Agilent TT Cond" pitchFamily="34" charset="0"/>
            </a:endParaRPr>
          </a:p>
        </p:txBody>
      </p:sp>
      <p:sp>
        <p:nvSpPr>
          <p:cNvPr id="37900" name="Freeform 12"/>
          <p:cNvSpPr>
            <a:spLocks/>
          </p:cNvSpPr>
          <p:nvPr/>
        </p:nvSpPr>
        <p:spPr bwMode="auto">
          <a:xfrm>
            <a:off x="6665913" y="3905250"/>
            <a:ext cx="366712" cy="357188"/>
          </a:xfrm>
          <a:custGeom>
            <a:avLst/>
            <a:gdLst>
              <a:gd name="T0" fmla="*/ 527355010 w 254"/>
              <a:gd name="T1" fmla="*/ 229561258 h 255"/>
              <a:gd name="T2" fmla="*/ 521102138 w 254"/>
              <a:gd name="T3" fmla="*/ 192282046 h 255"/>
              <a:gd name="T4" fmla="*/ 508596396 w 254"/>
              <a:gd name="T5" fmla="*/ 158927655 h 255"/>
              <a:gd name="T6" fmla="*/ 494004438 w 254"/>
              <a:gd name="T7" fmla="*/ 125571906 h 255"/>
              <a:gd name="T8" fmla="*/ 468991510 w 254"/>
              <a:gd name="T9" fmla="*/ 94178591 h 255"/>
              <a:gd name="T10" fmla="*/ 441895253 w 254"/>
              <a:gd name="T11" fmla="*/ 66710118 h 255"/>
              <a:gd name="T12" fmla="*/ 412712781 w 254"/>
              <a:gd name="T13" fmla="*/ 43165120 h 255"/>
              <a:gd name="T14" fmla="*/ 379362210 w 254"/>
              <a:gd name="T15" fmla="*/ 23544998 h 255"/>
              <a:gd name="T16" fmla="*/ 341843448 w 254"/>
              <a:gd name="T17" fmla="*/ 11771799 h 255"/>
              <a:gd name="T18" fmla="*/ 302240006 w 254"/>
              <a:gd name="T19" fmla="*/ 1962433 h 255"/>
              <a:gd name="T20" fmla="*/ 264719891 w 254"/>
              <a:gd name="T21" fmla="*/ 0 h 255"/>
              <a:gd name="T22" fmla="*/ 223031676 w 254"/>
              <a:gd name="T23" fmla="*/ 1962433 h 255"/>
              <a:gd name="T24" fmla="*/ 187596288 w 254"/>
              <a:gd name="T25" fmla="*/ 11771799 h 255"/>
              <a:gd name="T26" fmla="*/ 147992845 w 254"/>
              <a:gd name="T27" fmla="*/ 23544998 h 255"/>
              <a:gd name="T28" fmla="*/ 114642274 w 254"/>
              <a:gd name="T29" fmla="*/ 43165120 h 255"/>
              <a:gd name="T30" fmla="*/ 83376451 w 254"/>
              <a:gd name="T31" fmla="*/ 66710118 h 255"/>
              <a:gd name="T32" fmla="*/ 56278751 w 254"/>
              <a:gd name="T33" fmla="*/ 94178591 h 255"/>
              <a:gd name="T34" fmla="*/ 35435354 w 254"/>
              <a:gd name="T35" fmla="*/ 125571906 h 255"/>
              <a:gd name="T36" fmla="*/ 18760063 w 254"/>
              <a:gd name="T37" fmla="*/ 158927655 h 255"/>
              <a:gd name="T38" fmla="*/ 6252874 w 254"/>
              <a:gd name="T39" fmla="*/ 192282046 h 255"/>
              <a:gd name="T40" fmla="*/ 0 w 254"/>
              <a:gd name="T41" fmla="*/ 229561258 h 255"/>
              <a:gd name="T42" fmla="*/ 0 w 254"/>
              <a:gd name="T43" fmla="*/ 266840471 h 255"/>
              <a:gd name="T44" fmla="*/ 6252874 w 254"/>
              <a:gd name="T45" fmla="*/ 304119683 h 255"/>
              <a:gd name="T46" fmla="*/ 18760063 w 254"/>
              <a:gd name="T47" fmla="*/ 339437864 h 255"/>
              <a:gd name="T48" fmla="*/ 35435354 w 254"/>
              <a:gd name="T49" fmla="*/ 372792299 h 255"/>
              <a:gd name="T50" fmla="*/ 56278751 w 254"/>
              <a:gd name="T51" fmla="*/ 402223182 h 255"/>
              <a:gd name="T52" fmla="*/ 83376451 w 254"/>
              <a:gd name="T53" fmla="*/ 431654066 h 255"/>
              <a:gd name="T54" fmla="*/ 114642274 w 254"/>
              <a:gd name="T55" fmla="*/ 455199053 h 255"/>
              <a:gd name="T56" fmla="*/ 147992845 w 254"/>
              <a:gd name="T57" fmla="*/ 472858143 h 255"/>
              <a:gd name="T58" fmla="*/ 187596288 w 254"/>
              <a:gd name="T59" fmla="*/ 486592368 h 255"/>
              <a:gd name="T60" fmla="*/ 223031676 w 254"/>
              <a:gd name="T61" fmla="*/ 496403130 h 255"/>
              <a:gd name="T62" fmla="*/ 264719891 w 254"/>
              <a:gd name="T63" fmla="*/ 498364162 h 255"/>
              <a:gd name="T64" fmla="*/ 302240006 w 254"/>
              <a:gd name="T65" fmla="*/ 496403130 h 255"/>
              <a:gd name="T66" fmla="*/ 341843448 w 254"/>
              <a:gd name="T67" fmla="*/ 486592368 h 255"/>
              <a:gd name="T68" fmla="*/ 379362210 w 254"/>
              <a:gd name="T69" fmla="*/ 472858143 h 255"/>
              <a:gd name="T70" fmla="*/ 412712781 w 254"/>
              <a:gd name="T71" fmla="*/ 455199053 h 255"/>
              <a:gd name="T72" fmla="*/ 441895253 w 254"/>
              <a:gd name="T73" fmla="*/ 431654066 h 255"/>
              <a:gd name="T74" fmla="*/ 468991510 w 254"/>
              <a:gd name="T75" fmla="*/ 402223182 h 255"/>
              <a:gd name="T76" fmla="*/ 494004438 w 254"/>
              <a:gd name="T77" fmla="*/ 372792299 h 255"/>
              <a:gd name="T78" fmla="*/ 508596396 w 254"/>
              <a:gd name="T79" fmla="*/ 339437864 h 255"/>
              <a:gd name="T80" fmla="*/ 521102138 w 254"/>
              <a:gd name="T81" fmla="*/ 304119683 h 255"/>
              <a:gd name="T82" fmla="*/ 527355010 w 254"/>
              <a:gd name="T83" fmla="*/ 266840471 h 25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54"/>
              <a:gd name="T127" fmla="*/ 0 h 255"/>
              <a:gd name="T128" fmla="*/ 254 w 254"/>
              <a:gd name="T129" fmla="*/ 255 h 25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54" h="255">
                <a:moveTo>
                  <a:pt x="253" y="127"/>
                </a:moveTo>
                <a:lnTo>
                  <a:pt x="253" y="117"/>
                </a:lnTo>
                <a:lnTo>
                  <a:pt x="251" y="108"/>
                </a:lnTo>
                <a:lnTo>
                  <a:pt x="250" y="98"/>
                </a:lnTo>
                <a:lnTo>
                  <a:pt x="248" y="90"/>
                </a:lnTo>
                <a:lnTo>
                  <a:pt x="244" y="81"/>
                </a:lnTo>
                <a:lnTo>
                  <a:pt x="240" y="72"/>
                </a:lnTo>
                <a:lnTo>
                  <a:pt x="237" y="64"/>
                </a:lnTo>
                <a:lnTo>
                  <a:pt x="230" y="55"/>
                </a:lnTo>
                <a:lnTo>
                  <a:pt x="225" y="48"/>
                </a:lnTo>
                <a:lnTo>
                  <a:pt x="219" y="41"/>
                </a:lnTo>
                <a:lnTo>
                  <a:pt x="212" y="34"/>
                </a:lnTo>
                <a:lnTo>
                  <a:pt x="205" y="27"/>
                </a:lnTo>
                <a:lnTo>
                  <a:pt x="198" y="22"/>
                </a:lnTo>
                <a:lnTo>
                  <a:pt x="191" y="17"/>
                </a:lnTo>
                <a:lnTo>
                  <a:pt x="182" y="12"/>
                </a:lnTo>
                <a:lnTo>
                  <a:pt x="173" y="9"/>
                </a:lnTo>
                <a:lnTo>
                  <a:pt x="164" y="6"/>
                </a:lnTo>
                <a:lnTo>
                  <a:pt x="154" y="4"/>
                </a:lnTo>
                <a:lnTo>
                  <a:pt x="145" y="1"/>
                </a:lnTo>
                <a:lnTo>
                  <a:pt x="135" y="0"/>
                </a:lnTo>
                <a:lnTo>
                  <a:pt x="127" y="0"/>
                </a:lnTo>
                <a:lnTo>
                  <a:pt x="117" y="0"/>
                </a:lnTo>
                <a:lnTo>
                  <a:pt x="107" y="1"/>
                </a:lnTo>
                <a:lnTo>
                  <a:pt x="99" y="4"/>
                </a:lnTo>
                <a:lnTo>
                  <a:pt x="90" y="6"/>
                </a:lnTo>
                <a:lnTo>
                  <a:pt x="80" y="9"/>
                </a:lnTo>
                <a:lnTo>
                  <a:pt x="71" y="12"/>
                </a:lnTo>
                <a:lnTo>
                  <a:pt x="63" y="17"/>
                </a:lnTo>
                <a:lnTo>
                  <a:pt x="55" y="22"/>
                </a:lnTo>
                <a:lnTo>
                  <a:pt x="47" y="27"/>
                </a:lnTo>
                <a:lnTo>
                  <a:pt x="40" y="34"/>
                </a:lnTo>
                <a:lnTo>
                  <a:pt x="34" y="41"/>
                </a:lnTo>
                <a:lnTo>
                  <a:pt x="27" y="48"/>
                </a:lnTo>
                <a:lnTo>
                  <a:pt x="21" y="55"/>
                </a:lnTo>
                <a:lnTo>
                  <a:pt x="17" y="64"/>
                </a:lnTo>
                <a:lnTo>
                  <a:pt x="13" y="72"/>
                </a:lnTo>
                <a:lnTo>
                  <a:pt x="9" y="81"/>
                </a:lnTo>
                <a:lnTo>
                  <a:pt x="5" y="90"/>
                </a:lnTo>
                <a:lnTo>
                  <a:pt x="3" y="98"/>
                </a:lnTo>
                <a:lnTo>
                  <a:pt x="1" y="108"/>
                </a:lnTo>
                <a:lnTo>
                  <a:pt x="0" y="117"/>
                </a:lnTo>
                <a:lnTo>
                  <a:pt x="0" y="127"/>
                </a:lnTo>
                <a:lnTo>
                  <a:pt x="0" y="136"/>
                </a:lnTo>
                <a:lnTo>
                  <a:pt x="1" y="145"/>
                </a:lnTo>
                <a:lnTo>
                  <a:pt x="3" y="155"/>
                </a:lnTo>
                <a:lnTo>
                  <a:pt x="5" y="164"/>
                </a:lnTo>
                <a:lnTo>
                  <a:pt x="9" y="173"/>
                </a:lnTo>
                <a:lnTo>
                  <a:pt x="13" y="182"/>
                </a:lnTo>
                <a:lnTo>
                  <a:pt x="17" y="190"/>
                </a:lnTo>
                <a:lnTo>
                  <a:pt x="21" y="198"/>
                </a:lnTo>
                <a:lnTo>
                  <a:pt x="27" y="205"/>
                </a:lnTo>
                <a:lnTo>
                  <a:pt x="34" y="213"/>
                </a:lnTo>
                <a:lnTo>
                  <a:pt x="40" y="220"/>
                </a:lnTo>
                <a:lnTo>
                  <a:pt x="47" y="225"/>
                </a:lnTo>
                <a:lnTo>
                  <a:pt x="55" y="232"/>
                </a:lnTo>
                <a:lnTo>
                  <a:pt x="63" y="236"/>
                </a:lnTo>
                <a:lnTo>
                  <a:pt x="71" y="241"/>
                </a:lnTo>
                <a:lnTo>
                  <a:pt x="80" y="245"/>
                </a:lnTo>
                <a:lnTo>
                  <a:pt x="90" y="248"/>
                </a:lnTo>
                <a:lnTo>
                  <a:pt x="99" y="250"/>
                </a:lnTo>
                <a:lnTo>
                  <a:pt x="107" y="253"/>
                </a:lnTo>
                <a:lnTo>
                  <a:pt x="117" y="254"/>
                </a:lnTo>
                <a:lnTo>
                  <a:pt x="127" y="254"/>
                </a:lnTo>
                <a:lnTo>
                  <a:pt x="135" y="254"/>
                </a:lnTo>
                <a:lnTo>
                  <a:pt x="145" y="253"/>
                </a:lnTo>
                <a:lnTo>
                  <a:pt x="154" y="250"/>
                </a:lnTo>
                <a:lnTo>
                  <a:pt x="164" y="248"/>
                </a:lnTo>
                <a:lnTo>
                  <a:pt x="173" y="245"/>
                </a:lnTo>
                <a:lnTo>
                  <a:pt x="182" y="241"/>
                </a:lnTo>
                <a:lnTo>
                  <a:pt x="191" y="236"/>
                </a:lnTo>
                <a:lnTo>
                  <a:pt x="198" y="232"/>
                </a:lnTo>
                <a:lnTo>
                  <a:pt x="205" y="225"/>
                </a:lnTo>
                <a:lnTo>
                  <a:pt x="212" y="220"/>
                </a:lnTo>
                <a:lnTo>
                  <a:pt x="219" y="213"/>
                </a:lnTo>
                <a:lnTo>
                  <a:pt x="225" y="205"/>
                </a:lnTo>
                <a:lnTo>
                  <a:pt x="230" y="198"/>
                </a:lnTo>
                <a:lnTo>
                  <a:pt x="237" y="190"/>
                </a:lnTo>
                <a:lnTo>
                  <a:pt x="240" y="182"/>
                </a:lnTo>
                <a:lnTo>
                  <a:pt x="244" y="173"/>
                </a:lnTo>
                <a:lnTo>
                  <a:pt x="248" y="164"/>
                </a:lnTo>
                <a:lnTo>
                  <a:pt x="250" y="155"/>
                </a:lnTo>
                <a:lnTo>
                  <a:pt x="251" y="145"/>
                </a:lnTo>
                <a:lnTo>
                  <a:pt x="253" y="136"/>
                </a:lnTo>
                <a:lnTo>
                  <a:pt x="253" y="127"/>
                </a:lnTo>
              </a:path>
            </a:pathLst>
          </a:custGeom>
          <a:noFill/>
          <a:ln w="9525">
            <a:solidFill>
              <a:srgbClr val="000000"/>
            </a:solidFill>
            <a:round/>
            <a:headEnd/>
            <a:tailEnd/>
          </a:ln>
        </p:spPr>
        <p:txBody>
          <a:bodyPr/>
          <a:lstStyle/>
          <a:p>
            <a:endParaRPr lang="en-US" dirty="0"/>
          </a:p>
        </p:txBody>
      </p:sp>
      <p:sp>
        <p:nvSpPr>
          <p:cNvPr id="37901" name="Freeform 13"/>
          <p:cNvSpPr>
            <a:spLocks/>
          </p:cNvSpPr>
          <p:nvPr/>
        </p:nvSpPr>
        <p:spPr bwMode="auto">
          <a:xfrm>
            <a:off x="2462213" y="2132013"/>
            <a:ext cx="368300" cy="357187"/>
          </a:xfrm>
          <a:custGeom>
            <a:avLst/>
            <a:gdLst>
              <a:gd name="T0" fmla="*/ 529855210 w 255"/>
              <a:gd name="T1" fmla="*/ 231523043 h 255"/>
              <a:gd name="T2" fmla="*/ 521509967 w 255"/>
              <a:gd name="T3" fmla="*/ 194243935 h 255"/>
              <a:gd name="T4" fmla="*/ 513166169 w 255"/>
              <a:gd name="T5" fmla="*/ 160888236 h 255"/>
              <a:gd name="T6" fmla="*/ 494391539 w 255"/>
              <a:gd name="T7" fmla="*/ 125571555 h 255"/>
              <a:gd name="T8" fmla="*/ 473531321 w 255"/>
              <a:gd name="T9" fmla="*/ 94178327 h 255"/>
              <a:gd name="T10" fmla="*/ 444327304 w 255"/>
              <a:gd name="T11" fmla="*/ 66709931 h 255"/>
              <a:gd name="T12" fmla="*/ 415121844 w 255"/>
              <a:gd name="T13" fmla="*/ 45127426 h 255"/>
              <a:gd name="T14" fmla="*/ 381745206 w 255"/>
              <a:gd name="T15" fmla="*/ 25507359 h 255"/>
              <a:gd name="T16" fmla="*/ 342110268 w 255"/>
              <a:gd name="T17" fmla="*/ 13734193 h 255"/>
              <a:gd name="T18" fmla="*/ 306648041 w 255"/>
              <a:gd name="T19" fmla="*/ 3923454 h 255"/>
              <a:gd name="T20" fmla="*/ 264927605 w 255"/>
              <a:gd name="T21" fmla="*/ 0 h 255"/>
              <a:gd name="T22" fmla="*/ 225292757 w 255"/>
              <a:gd name="T23" fmla="*/ 3923454 h 255"/>
              <a:gd name="T24" fmla="*/ 189830531 w 255"/>
              <a:gd name="T25" fmla="*/ 13734193 h 255"/>
              <a:gd name="T26" fmla="*/ 152281226 w 255"/>
              <a:gd name="T27" fmla="*/ 25507359 h 255"/>
              <a:gd name="T28" fmla="*/ 116819000 w 255"/>
              <a:gd name="T29" fmla="*/ 45127426 h 255"/>
              <a:gd name="T30" fmla="*/ 87613516 w 255"/>
              <a:gd name="T31" fmla="*/ 66709931 h 255"/>
              <a:gd name="T32" fmla="*/ 60495088 w 255"/>
              <a:gd name="T33" fmla="*/ 94178327 h 255"/>
              <a:gd name="T34" fmla="*/ 37549271 w 255"/>
              <a:gd name="T35" fmla="*/ 125571555 h 255"/>
              <a:gd name="T36" fmla="*/ 20860224 w 255"/>
              <a:gd name="T37" fmla="*/ 160888236 h 255"/>
              <a:gd name="T38" fmla="*/ 8343801 w 255"/>
              <a:gd name="T39" fmla="*/ 194243935 h 255"/>
              <a:gd name="T40" fmla="*/ 4172623 w 255"/>
              <a:gd name="T41" fmla="*/ 231523043 h 255"/>
              <a:gd name="T42" fmla="*/ 4172623 w 255"/>
              <a:gd name="T43" fmla="*/ 266839724 h 255"/>
              <a:gd name="T44" fmla="*/ 8343801 w 255"/>
              <a:gd name="T45" fmla="*/ 306079858 h 255"/>
              <a:gd name="T46" fmla="*/ 20860224 w 255"/>
              <a:gd name="T47" fmla="*/ 339435513 h 255"/>
              <a:gd name="T48" fmla="*/ 37549271 w 255"/>
              <a:gd name="T49" fmla="*/ 374752281 h 255"/>
              <a:gd name="T50" fmla="*/ 60495088 w 255"/>
              <a:gd name="T51" fmla="*/ 404183082 h 255"/>
              <a:gd name="T52" fmla="*/ 87613516 w 255"/>
              <a:gd name="T53" fmla="*/ 431651457 h 255"/>
              <a:gd name="T54" fmla="*/ 116819000 w 255"/>
              <a:gd name="T55" fmla="*/ 455196377 h 255"/>
              <a:gd name="T56" fmla="*/ 152281226 w 255"/>
              <a:gd name="T57" fmla="*/ 472855418 h 255"/>
              <a:gd name="T58" fmla="*/ 189830531 w 255"/>
              <a:gd name="T59" fmla="*/ 486589605 h 255"/>
              <a:gd name="T60" fmla="*/ 225292757 w 255"/>
              <a:gd name="T61" fmla="*/ 496400339 h 255"/>
              <a:gd name="T62" fmla="*/ 264927605 w 255"/>
              <a:gd name="T63" fmla="*/ 498361366 h 255"/>
              <a:gd name="T64" fmla="*/ 306648041 w 255"/>
              <a:gd name="T65" fmla="*/ 496400339 h 255"/>
              <a:gd name="T66" fmla="*/ 342110268 w 255"/>
              <a:gd name="T67" fmla="*/ 486589605 h 255"/>
              <a:gd name="T68" fmla="*/ 381745206 w 255"/>
              <a:gd name="T69" fmla="*/ 472855418 h 255"/>
              <a:gd name="T70" fmla="*/ 415121844 w 255"/>
              <a:gd name="T71" fmla="*/ 455196377 h 255"/>
              <a:gd name="T72" fmla="*/ 444327304 w 255"/>
              <a:gd name="T73" fmla="*/ 431651457 h 255"/>
              <a:gd name="T74" fmla="*/ 473531321 w 255"/>
              <a:gd name="T75" fmla="*/ 404183082 h 255"/>
              <a:gd name="T76" fmla="*/ 494391539 w 255"/>
              <a:gd name="T77" fmla="*/ 374752281 h 255"/>
              <a:gd name="T78" fmla="*/ 513166169 w 255"/>
              <a:gd name="T79" fmla="*/ 339435513 h 255"/>
              <a:gd name="T80" fmla="*/ 521509967 w 255"/>
              <a:gd name="T81" fmla="*/ 306079858 h 255"/>
              <a:gd name="T82" fmla="*/ 529855210 w 255"/>
              <a:gd name="T83" fmla="*/ 266839724 h 25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55"/>
              <a:gd name="T127" fmla="*/ 0 h 255"/>
              <a:gd name="T128" fmla="*/ 255 w 255"/>
              <a:gd name="T129" fmla="*/ 255 h 25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55" h="255">
                <a:moveTo>
                  <a:pt x="254" y="128"/>
                </a:moveTo>
                <a:lnTo>
                  <a:pt x="254" y="118"/>
                </a:lnTo>
                <a:lnTo>
                  <a:pt x="253" y="109"/>
                </a:lnTo>
                <a:lnTo>
                  <a:pt x="250" y="99"/>
                </a:lnTo>
                <a:lnTo>
                  <a:pt x="248" y="90"/>
                </a:lnTo>
                <a:lnTo>
                  <a:pt x="246" y="82"/>
                </a:lnTo>
                <a:lnTo>
                  <a:pt x="242" y="73"/>
                </a:lnTo>
                <a:lnTo>
                  <a:pt x="237" y="64"/>
                </a:lnTo>
                <a:lnTo>
                  <a:pt x="232" y="55"/>
                </a:lnTo>
                <a:lnTo>
                  <a:pt x="227" y="48"/>
                </a:lnTo>
                <a:lnTo>
                  <a:pt x="220" y="42"/>
                </a:lnTo>
                <a:lnTo>
                  <a:pt x="213" y="34"/>
                </a:lnTo>
                <a:lnTo>
                  <a:pt x="207" y="28"/>
                </a:lnTo>
                <a:lnTo>
                  <a:pt x="199" y="23"/>
                </a:lnTo>
                <a:lnTo>
                  <a:pt x="190" y="18"/>
                </a:lnTo>
                <a:lnTo>
                  <a:pt x="183" y="13"/>
                </a:lnTo>
                <a:lnTo>
                  <a:pt x="173" y="9"/>
                </a:lnTo>
                <a:lnTo>
                  <a:pt x="164" y="7"/>
                </a:lnTo>
                <a:lnTo>
                  <a:pt x="156" y="4"/>
                </a:lnTo>
                <a:lnTo>
                  <a:pt x="147" y="2"/>
                </a:lnTo>
                <a:lnTo>
                  <a:pt x="137" y="0"/>
                </a:lnTo>
                <a:lnTo>
                  <a:pt x="127" y="0"/>
                </a:lnTo>
                <a:lnTo>
                  <a:pt x="118" y="0"/>
                </a:lnTo>
                <a:lnTo>
                  <a:pt x="108" y="2"/>
                </a:lnTo>
                <a:lnTo>
                  <a:pt x="100" y="4"/>
                </a:lnTo>
                <a:lnTo>
                  <a:pt x="91" y="7"/>
                </a:lnTo>
                <a:lnTo>
                  <a:pt x="81" y="9"/>
                </a:lnTo>
                <a:lnTo>
                  <a:pt x="73" y="13"/>
                </a:lnTo>
                <a:lnTo>
                  <a:pt x="64" y="18"/>
                </a:lnTo>
                <a:lnTo>
                  <a:pt x="56" y="23"/>
                </a:lnTo>
                <a:lnTo>
                  <a:pt x="49" y="28"/>
                </a:lnTo>
                <a:lnTo>
                  <a:pt x="42" y="34"/>
                </a:lnTo>
                <a:lnTo>
                  <a:pt x="35" y="42"/>
                </a:lnTo>
                <a:lnTo>
                  <a:pt x="29" y="48"/>
                </a:lnTo>
                <a:lnTo>
                  <a:pt x="23" y="55"/>
                </a:lnTo>
                <a:lnTo>
                  <a:pt x="18" y="64"/>
                </a:lnTo>
                <a:lnTo>
                  <a:pt x="14" y="73"/>
                </a:lnTo>
                <a:lnTo>
                  <a:pt x="10" y="82"/>
                </a:lnTo>
                <a:lnTo>
                  <a:pt x="6" y="90"/>
                </a:lnTo>
                <a:lnTo>
                  <a:pt x="4" y="99"/>
                </a:lnTo>
                <a:lnTo>
                  <a:pt x="3" y="109"/>
                </a:lnTo>
                <a:lnTo>
                  <a:pt x="2" y="118"/>
                </a:lnTo>
                <a:lnTo>
                  <a:pt x="0" y="128"/>
                </a:lnTo>
                <a:lnTo>
                  <a:pt x="2" y="136"/>
                </a:lnTo>
                <a:lnTo>
                  <a:pt x="3" y="146"/>
                </a:lnTo>
                <a:lnTo>
                  <a:pt x="4" y="156"/>
                </a:lnTo>
                <a:lnTo>
                  <a:pt x="6" y="164"/>
                </a:lnTo>
                <a:lnTo>
                  <a:pt x="10" y="173"/>
                </a:lnTo>
                <a:lnTo>
                  <a:pt x="14" y="182"/>
                </a:lnTo>
                <a:lnTo>
                  <a:pt x="18" y="191"/>
                </a:lnTo>
                <a:lnTo>
                  <a:pt x="23" y="198"/>
                </a:lnTo>
                <a:lnTo>
                  <a:pt x="29" y="206"/>
                </a:lnTo>
                <a:lnTo>
                  <a:pt x="35" y="213"/>
                </a:lnTo>
                <a:lnTo>
                  <a:pt x="42" y="220"/>
                </a:lnTo>
                <a:lnTo>
                  <a:pt x="49" y="226"/>
                </a:lnTo>
                <a:lnTo>
                  <a:pt x="56" y="232"/>
                </a:lnTo>
                <a:lnTo>
                  <a:pt x="64" y="237"/>
                </a:lnTo>
                <a:lnTo>
                  <a:pt x="73" y="241"/>
                </a:lnTo>
                <a:lnTo>
                  <a:pt x="81" y="246"/>
                </a:lnTo>
                <a:lnTo>
                  <a:pt x="91" y="248"/>
                </a:lnTo>
                <a:lnTo>
                  <a:pt x="100" y="251"/>
                </a:lnTo>
                <a:lnTo>
                  <a:pt x="108" y="253"/>
                </a:lnTo>
                <a:lnTo>
                  <a:pt x="118" y="254"/>
                </a:lnTo>
                <a:lnTo>
                  <a:pt x="127" y="254"/>
                </a:lnTo>
                <a:lnTo>
                  <a:pt x="137" y="254"/>
                </a:lnTo>
                <a:lnTo>
                  <a:pt x="147" y="253"/>
                </a:lnTo>
                <a:lnTo>
                  <a:pt x="156" y="251"/>
                </a:lnTo>
                <a:lnTo>
                  <a:pt x="164" y="248"/>
                </a:lnTo>
                <a:lnTo>
                  <a:pt x="173" y="246"/>
                </a:lnTo>
                <a:lnTo>
                  <a:pt x="183" y="241"/>
                </a:lnTo>
                <a:lnTo>
                  <a:pt x="190" y="237"/>
                </a:lnTo>
                <a:lnTo>
                  <a:pt x="199" y="232"/>
                </a:lnTo>
                <a:lnTo>
                  <a:pt x="207" y="226"/>
                </a:lnTo>
                <a:lnTo>
                  <a:pt x="213" y="220"/>
                </a:lnTo>
                <a:lnTo>
                  <a:pt x="220" y="213"/>
                </a:lnTo>
                <a:lnTo>
                  <a:pt x="227" y="206"/>
                </a:lnTo>
                <a:lnTo>
                  <a:pt x="232" y="198"/>
                </a:lnTo>
                <a:lnTo>
                  <a:pt x="237" y="191"/>
                </a:lnTo>
                <a:lnTo>
                  <a:pt x="242" y="182"/>
                </a:lnTo>
                <a:lnTo>
                  <a:pt x="246" y="173"/>
                </a:lnTo>
                <a:lnTo>
                  <a:pt x="248" y="164"/>
                </a:lnTo>
                <a:lnTo>
                  <a:pt x="250" y="156"/>
                </a:lnTo>
                <a:lnTo>
                  <a:pt x="253" y="146"/>
                </a:lnTo>
                <a:lnTo>
                  <a:pt x="254" y="136"/>
                </a:lnTo>
                <a:lnTo>
                  <a:pt x="254" y="128"/>
                </a:lnTo>
              </a:path>
            </a:pathLst>
          </a:custGeom>
          <a:noFill/>
          <a:ln w="9525">
            <a:solidFill>
              <a:srgbClr val="000000"/>
            </a:solidFill>
            <a:round/>
            <a:headEnd/>
            <a:tailEnd/>
          </a:ln>
        </p:spPr>
        <p:txBody>
          <a:bodyPr/>
          <a:lstStyle/>
          <a:p>
            <a:endParaRPr lang="en-US" dirty="0"/>
          </a:p>
        </p:txBody>
      </p:sp>
      <p:sp>
        <p:nvSpPr>
          <p:cNvPr id="37902" name="Freeform 14"/>
          <p:cNvSpPr>
            <a:spLocks/>
          </p:cNvSpPr>
          <p:nvPr/>
        </p:nvSpPr>
        <p:spPr bwMode="auto">
          <a:xfrm>
            <a:off x="4459288" y="3019425"/>
            <a:ext cx="365125" cy="357188"/>
          </a:xfrm>
          <a:custGeom>
            <a:avLst/>
            <a:gdLst>
              <a:gd name="T0" fmla="*/ 524859304 w 253"/>
              <a:gd name="T1" fmla="*/ 229561258 h 255"/>
              <a:gd name="T2" fmla="*/ 520692839 w 253"/>
              <a:gd name="T3" fmla="*/ 194244478 h 255"/>
              <a:gd name="T4" fmla="*/ 510280285 w 253"/>
              <a:gd name="T5" fmla="*/ 156965222 h 255"/>
              <a:gd name="T6" fmla="*/ 491534800 w 253"/>
              <a:gd name="T7" fmla="*/ 125571906 h 255"/>
              <a:gd name="T8" fmla="*/ 468624295 w 253"/>
              <a:gd name="T9" fmla="*/ 92217559 h 255"/>
              <a:gd name="T10" fmla="*/ 441548767 w 253"/>
              <a:gd name="T11" fmla="*/ 66710118 h 255"/>
              <a:gd name="T12" fmla="*/ 410306775 w 253"/>
              <a:gd name="T13" fmla="*/ 45127552 h 255"/>
              <a:gd name="T14" fmla="*/ 376982181 w 253"/>
              <a:gd name="T15" fmla="*/ 25507430 h 255"/>
              <a:gd name="T16" fmla="*/ 341575167 w 253"/>
              <a:gd name="T17" fmla="*/ 13734231 h 255"/>
              <a:gd name="T18" fmla="*/ 302001688 w 253"/>
              <a:gd name="T19" fmla="*/ 1962433 h 255"/>
              <a:gd name="T20" fmla="*/ 264512163 w 253"/>
              <a:gd name="T21" fmla="*/ 0 h 255"/>
              <a:gd name="T22" fmla="*/ 224940127 w 253"/>
              <a:gd name="T23" fmla="*/ 1962433 h 255"/>
              <a:gd name="T24" fmla="*/ 185366603 w 253"/>
              <a:gd name="T25" fmla="*/ 13734231 h 255"/>
              <a:gd name="T26" fmla="*/ 149959588 w 253"/>
              <a:gd name="T27" fmla="*/ 25507430 h 255"/>
              <a:gd name="T28" fmla="*/ 112470063 w 253"/>
              <a:gd name="T29" fmla="*/ 45127552 h 255"/>
              <a:gd name="T30" fmla="*/ 81228048 w 253"/>
              <a:gd name="T31" fmla="*/ 66710118 h 255"/>
              <a:gd name="T32" fmla="*/ 56235032 w 253"/>
              <a:gd name="T33" fmla="*/ 92217559 h 255"/>
              <a:gd name="T34" fmla="*/ 33324515 w 253"/>
              <a:gd name="T35" fmla="*/ 125571906 h 255"/>
              <a:gd name="T36" fmla="*/ 18745490 w 253"/>
              <a:gd name="T37" fmla="*/ 156965222 h 255"/>
              <a:gd name="T38" fmla="*/ 6248979 w 253"/>
              <a:gd name="T39" fmla="*/ 194244478 h 255"/>
              <a:gd name="T40" fmla="*/ 0 w 253"/>
              <a:gd name="T41" fmla="*/ 229561258 h 255"/>
              <a:gd name="T42" fmla="*/ 0 w 253"/>
              <a:gd name="T43" fmla="*/ 266840471 h 255"/>
              <a:gd name="T44" fmla="*/ 6248979 w 253"/>
              <a:gd name="T45" fmla="*/ 302158651 h 255"/>
              <a:gd name="T46" fmla="*/ 18745490 w 253"/>
              <a:gd name="T47" fmla="*/ 339437864 h 255"/>
              <a:gd name="T48" fmla="*/ 33324515 w 253"/>
              <a:gd name="T49" fmla="*/ 370829866 h 255"/>
              <a:gd name="T50" fmla="*/ 56235032 w 253"/>
              <a:gd name="T51" fmla="*/ 402223182 h 255"/>
              <a:gd name="T52" fmla="*/ 81228048 w 253"/>
              <a:gd name="T53" fmla="*/ 429691633 h 255"/>
              <a:gd name="T54" fmla="*/ 112470063 w 253"/>
              <a:gd name="T55" fmla="*/ 455199053 h 255"/>
              <a:gd name="T56" fmla="*/ 149959588 w 253"/>
              <a:gd name="T57" fmla="*/ 472858143 h 255"/>
              <a:gd name="T58" fmla="*/ 185366603 w 253"/>
              <a:gd name="T59" fmla="*/ 486592368 h 255"/>
              <a:gd name="T60" fmla="*/ 224940127 w 253"/>
              <a:gd name="T61" fmla="*/ 494440697 h 255"/>
              <a:gd name="T62" fmla="*/ 264512163 w 253"/>
              <a:gd name="T63" fmla="*/ 498364162 h 255"/>
              <a:gd name="T64" fmla="*/ 302001688 w 253"/>
              <a:gd name="T65" fmla="*/ 494440697 h 255"/>
              <a:gd name="T66" fmla="*/ 341575167 w 253"/>
              <a:gd name="T67" fmla="*/ 486592368 h 255"/>
              <a:gd name="T68" fmla="*/ 376982181 w 253"/>
              <a:gd name="T69" fmla="*/ 472858143 h 255"/>
              <a:gd name="T70" fmla="*/ 410306775 w 253"/>
              <a:gd name="T71" fmla="*/ 455199053 h 255"/>
              <a:gd name="T72" fmla="*/ 441548767 w 253"/>
              <a:gd name="T73" fmla="*/ 429691633 h 255"/>
              <a:gd name="T74" fmla="*/ 468624295 w 253"/>
              <a:gd name="T75" fmla="*/ 402223182 h 255"/>
              <a:gd name="T76" fmla="*/ 491534800 w 253"/>
              <a:gd name="T77" fmla="*/ 370829866 h 255"/>
              <a:gd name="T78" fmla="*/ 510280285 w 253"/>
              <a:gd name="T79" fmla="*/ 339437864 h 255"/>
              <a:gd name="T80" fmla="*/ 520692839 w 253"/>
              <a:gd name="T81" fmla="*/ 302158651 h 255"/>
              <a:gd name="T82" fmla="*/ 524859304 w 253"/>
              <a:gd name="T83" fmla="*/ 266840471 h 25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53"/>
              <a:gd name="T127" fmla="*/ 0 h 255"/>
              <a:gd name="T128" fmla="*/ 253 w 253"/>
              <a:gd name="T129" fmla="*/ 255 h 25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53" h="255">
                <a:moveTo>
                  <a:pt x="252" y="126"/>
                </a:moveTo>
                <a:lnTo>
                  <a:pt x="252" y="117"/>
                </a:lnTo>
                <a:lnTo>
                  <a:pt x="251" y="107"/>
                </a:lnTo>
                <a:lnTo>
                  <a:pt x="250" y="99"/>
                </a:lnTo>
                <a:lnTo>
                  <a:pt x="247" y="89"/>
                </a:lnTo>
                <a:lnTo>
                  <a:pt x="245" y="80"/>
                </a:lnTo>
                <a:lnTo>
                  <a:pt x="241" y="71"/>
                </a:lnTo>
                <a:lnTo>
                  <a:pt x="236" y="64"/>
                </a:lnTo>
                <a:lnTo>
                  <a:pt x="231" y="56"/>
                </a:lnTo>
                <a:lnTo>
                  <a:pt x="225" y="47"/>
                </a:lnTo>
                <a:lnTo>
                  <a:pt x="219" y="41"/>
                </a:lnTo>
                <a:lnTo>
                  <a:pt x="212" y="34"/>
                </a:lnTo>
                <a:lnTo>
                  <a:pt x="205" y="29"/>
                </a:lnTo>
                <a:lnTo>
                  <a:pt x="197" y="23"/>
                </a:lnTo>
                <a:lnTo>
                  <a:pt x="189" y="18"/>
                </a:lnTo>
                <a:lnTo>
                  <a:pt x="181" y="13"/>
                </a:lnTo>
                <a:lnTo>
                  <a:pt x="173" y="9"/>
                </a:lnTo>
                <a:lnTo>
                  <a:pt x="164" y="7"/>
                </a:lnTo>
                <a:lnTo>
                  <a:pt x="154" y="4"/>
                </a:lnTo>
                <a:lnTo>
                  <a:pt x="145" y="1"/>
                </a:lnTo>
                <a:lnTo>
                  <a:pt x="135" y="0"/>
                </a:lnTo>
                <a:lnTo>
                  <a:pt x="127" y="0"/>
                </a:lnTo>
                <a:lnTo>
                  <a:pt x="117" y="0"/>
                </a:lnTo>
                <a:lnTo>
                  <a:pt x="108" y="1"/>
                </a:lnTo>
                <a:lnTo>
                  <a:pt x="98" y="4"/>
                </a:lnTo>
                <a:lnTo>
                  <a:pt x="89" y="7"/>
                </a:lnTo>
                <a:lnTo>
                  <a:pt x="79" y="9"/>
                </a:lnTo>
                <a:lnTo>
                  <a:pt x="72" y="13"/>
                </a:lnTo>
                <a:lnTo>
                  <a:pt x="63" y="18"/>
                </a:lnTo>
                <a:lnTo>
                  <a:pt x="54" y="23"/>
                </a:lnTo>
                <a:lnTo>
                  <a:pt x="47" y="29"/>
                </a:lnTo>
                <a:lnTo>
                  <a:pt x="39" y="34"/>
                </a:lnTo>
                <a:lnTo>
                  <a:pt x="33" y="41"/>
                </a:lnTo>
                <a:lnTo>
                  <a:pt x="27" y="47"/>
                </a:lnTo>
                <a:lnTo>
                  <a:pt x="21" y="56"/>
                </a:lnTo>
                <a:lnTo>
                  <a:pt x="16" y="64"/>
                </a:lnTo>
                <a:lnTo>
                  <a:pt x="12" y="71"/>
                </a:lnTo>
                <a:lnTo>
                  <a:pt x="9" y="80"/>
                </a:lnTo>
                <a:lnTo>
                  <a:pt x="5" y="89"/>
                </a:lnTo>
                <a:lnTo>
                  <a:pt x="3" y="99"/>
                </a:lnTo>
                <a:lnTo>
                  <a:pt x="1" y="107"/>
                </a:lnTo>
                <a:lnTo>
                  <a:pt x="0" y="117"/>
                </a:lnTo>
                <a:lnTo>
                  <a:pt x="0" y="126"/>
                </a:lnTo>
                <a:lnTo>
                  <a:pt x="0" y="136"/>
                </a:lnTo>
                <a:lnTo>
                  <a:pt x="1" y="144"/>
                </a:lnTo>
                <a:lnTo>
                  <a:pt x="3" y="154"/>
                </a:lnTo>
                <a:lnTo>
                  <a:pt x="5" y="163"/>
                </a:lnTo>
                <a:lnTo>
                  <a:pt x="9" y="173"/>
                </a:lnTo>
                <a:lnTo>
                  <a:pt x="12" y="182"/>
                </a:lnTo>
                <a:lnTo>
                  <a:pt x="16" y="189"/>
                </a:lnTo>
                <a:lnTo>
                  <a:pt x="21" y="198"/>
                </a:lnTo>
                <a:lnTo>
                  <a:pt x="27" y="205"/>
                </a:lnTo>
                <a:lnTo>
                  <a:pt x="33" y="213"/>
                </a:lnTo>
                <a:lnTo>
                  <a:pt x="39" y="219"/>
                </a:lnTo>
                <a:lnTo>
                  <a:pt x="47" y="225"/>
                </a:lnTo>
                <a:lnTo>
                  <a:pt x="54" y="232"/>
                </a:lnTo>
                <a:lnTo>
                  <a:pt x="63" y="237"/>
                </a:lnTo>
                <a:lnTo>
                  <a:pt x="72" y="241"/>
                </a:lnTo>
                <a:lnTo>
                  <a:pt x="79" y="244"/>
                </a:lnTo>
                <a:lnTo>
                  <a:pt x="89" y="248"/>
                </a:lnTo>
                <a:lnTo>
                  <a:pt x="98" y="250"/>
                </a:lnTo>
                <a:lnTo>
                  <a:pt x="108" y="252"/>
                </a:lnTo>
                <a:lnTo>
                  <a:pt x="117" y="253"/>
                </a:lnTo>
                <a:lnTo>
                  <a:pt x="127" y="254"/>
                </a:lnTo>
                <a:lnTo>
                  <a:pt x="135" y="253"/>
                </a:lnTo>
                <a:lnTo>
                  <a:pt x="145" y="252"/>
                </a:lnTo>
                <a:lnTo>
                  <a:pt x="154" y="250"/>
                </a:lnTo>
                <a:lnTo>
                  <a:pt x="164" y="248"/>
                </a:lnTo>
                <a:lnTo>
                  <a:pt x="173" y="244"/>
                </a:lnTo>
                <a:lnTo>
                  <a:pt x="181" y="241"/>
                </a:lnTo>
                <a:lnTo>
                  <a:pt x="189" y="237"/>
                </a:lnTo>
                <a:lnTo>
                  <a:pt x="197" y="232"/>
                </a:lnTo>
                <a:lnTo>
                  <a:pt x="205" y="225"/>
                </a:lnTo>
                <a:lnTo>
                  <a:pt x="212" y="219"/>
                </a:lnTo>
                <a:lnTo>
                  <a:pt x="219" y="213"/>
                </a:lnTo>
                <a:lnTo>
                  <a:pt x="225" y="205"/>
                </a:lnTo>
                <a:lnTo>
                  <a:pt x="231" y="198"/>
                </a:lnTo>
                <a:lnTo>
                  <a:pt x="236" y="189"/>
                </a:lnTo>
                <a:lnTo>
                  <a:pt x="241" y="182"/>
                </a:lnTo>
                <a:lnTo>
                  <a:pt x="245" y="173"/>
                </a:lnTo>
                <a:lnTo>
                  <a:pt x="247" y="163"/>
                </a:lnTo>
                <a:lnTo>
                  <a:pt x="250" y="154"/>
                </a:lnTo>
                <a:lnTo>
                  <a:pt x="251" y="144"/>
                </a:lnTo>
                <a:lnTo>
                  <a:pt x="252" y="136"/>
                </a:lnTo>
                <a:lnTo>
                  <a:pt x="252" y="126"/>
                </a:lnTo>
              </a:path>
            </a:pathLst>
          </a:custGeom>
          <a:noFill/>
          <a:ln w="19050">
            <a:solidFill>
              <a:srgbClr val="000000"/>
            </a:solidFill>
            <a:round/>
            <a:headEnd/>
            <a:tailEnd/>
          </a:ln>
        </p:spPr>
        <p:txBody>
          <a:bodyPr/>
          <a:lstStyle/>
          <a:p>
            <a:endParaRPr lang="en-US" dirty="0"/>
          </a:p>
        </p:txBody>
      </p:sp>
      <p:sp>
        <p:nvSpPr>
          <p:cNvPr id="37903" name="Text Box 15"/>
          <p:cNvSpPr txBox="1">
            <a:spLocks noChangeArrowheads="1"/>
          </p:cNvSpPr>
          <p:nvPr/>
        </p:nvSpPr>
        <p:spPr bwMode="auto">
          <a:xfrm>
            <a:off x="4352925" y="4149725"/>
            <a:ext cx="879475" cy="257175"/>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700" dirty="0">
                <a:solidFill>
                  <a:srgbClr val="000000"/>
                </a:solidFill>
                <a:latin typeface="Agilent TT Cond" pitchFamily="34" charset="0"/>
              </a:rPr>
              <a:t>BAND 1</a:t>
            </a:r>
            <a:endParaRPr lang="en-US" sz="2200" dirty="0">
              <a:latin typeface="Agilent TT Cond" pitchFamily="34" charset="0"/>
            </a:endParaRPr>
          </a:p>
        </p:txBody>
      </p:sp>
      <p:grpSp>
        <p:nvGrpSpPr>
          <p:cNvPr id="2" name="Group 16"/>
          <p:cNvGrpSpPr>
            <a:grpSpLocks/>
          </p:cNvGrpSpPr>
          <p:nvPr/>
        </p:nvGrpSpPr>
        <p:grpSpPr bwMode="auto">
          <a:xfrm>
            <a:off x="1663700" y="4749800"/>
            <a:ext cx="6553200" cy="539750"/>
            <a:chOff x="1829" y="3734"/>
            <a:chExt cx="2440" cy="623"/>
          </a:xfrm>
        </p:grpSpPr>
        <p:sp>
          <p:nvSpPr>
            <p:cNvPr id="37906" name="Text Box 17"/>
            <p:cNvSpPr txBox="1">
              <a:spLocks noChangeArrowheads="1"/>
            </p:cNvSpPr>
            <p:nvPr/>
          </p:nvSpPr>
          <p:spPr bwMode="auto">
            <a:xfrm>
              <a:off x="1829" y="3734"/>
              <a:ext cx="2440" cy="549"/>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2200" dirty="0">
                  <a:solidFill>
                    <a:srgbClr val="FF9900"/>
                  </a:solidFill>
                  <a:latin typeface="Agilent TT Cond" pitchFamily="34" charset="0"/>
                </a:rPr>
                <a:t>Absolute amplitude accuracy</a:t>
              </a:r>
              <a:r>
                <a:rPr lang="en-US" sz="2200" b="1" dirty="0">
                  <a:solidFill>
                    <a:schemeClr val="tx2"/>
                  </a:solidFill>
                  <a:latin typeface="Agilent TT Cond" pitchFamily="34" charset="0"/>
                </a:rPr>
                <a:t> </a:t>
              </a:r>
              <a:r>
                <a:rPr lang="en-US" sz="2200" b="1" dirty="0">
                  <a:solidFill>
                    <a:srgbClr val="FF9900"/>
                  </a:solidFill>
                  <a:latin typeface="Agilent TT Cond" pitchFamily="34" charset="0"/>
                </a:rPr>
                <a:t>–</a:t>
              </a:r>
              <a:r>
                <a:rPr lang="en-US" sz="2200" b="1" dirty="0">
                  <a:latin typeface="Agilent TT Cond" pitchFamily="34" charset="0"/>
                </a:rPr>
                <a:t> </a:t>
              </a:r>
              <a:r>
                <a:rPr lang="en-US" sz="2200" dirty="0">
                  <a:solidFill>
                    <a:schemeClr val="accent2"/>
                  </a:solidFill>
                  <a:latin typeface="Agilent TT Cond" pitchFamily="34" charset="0"/>
                </a:rPr>
                <a:t>Specification: ± 1 dB</a:t>
              </a:r>
            </a:p>
            <a:p>
              <a:pPr defTabSz="409575">
                <a:buClr>
                  <a:srgbClr val="104160"/>
                </a:buClr>
                <a:buSzPct val="90000"/>
                <a:buFont typeface="Monotype Sorts" pitchFamily="2" charset="2"/>
                <a:buNone/>
              </a:pPr>
              <a:r>
                <a:rPr lang="en-US" sz="2200" dirty="0">
                  <a:solidFill>
                    <a:schemeClr val="accent2"/>
                  </a:solidFill>
                  <a:latin typeface="Agilent TT Cond" pitchFamily="34" charset="0"/>
                </a:rPr>
                <a:t>Relative amplitude accuracy   </a:t>
              </a:r>
              <a:r>
                <a:rPr lang="en-US" sz="2200" dirty="0">
                  <a:solidFill>
                    <a:srgbClr val="FF9900"/>
                  </a:solidFill>
                  <a:latin typeface="Agilent TT Cond" pitchFamily="34" charset="0"/>
                </a:rPr>
                <a:t>–</a:t>
              </a:r>
              <a:r>
                <a:rPr lang="en-US" sz="2200" dirty="0">
                  <a:solidFill>
                    <a:schemeClr val="accent2"/>
                  </a:solidFill>
                  <a:latin typeface="Agilent TT Cond" pitchFamily="34" charset="0"/>
                </a:rPr>
                <a:t> Specification:</a:t>
              </a:r>
              <a:r>
                <a:rPr lang="en-US" sz="2500" dirty="0">
                  <a:solidFill>
                    <a:schemeClr val="accent2"/>
                  </a:solidFill>
                  <a:latin typeface="Agilent TT Cond" pitchFamily="34" charset="0"/>
                </a:rPr>
                <a:t> </a:t>
              </a:r>
              <a:r>
                <a:rPr lang="en-US" sz="2200" dirty="0">
                  <a:solidFill>
                    <a:schemeClr val="accent2"/>
                  </a:solidFill>
                  <a:latin typeface="Agilent TT Cond" pitchFamily="34" charset="0"/>
                </a:rPr>
                <a:t>± 2 dB</a:t>
              </a:r>
            </a:p>
          </p:txBody>
        </p:sp>
        <p:sp>
          <p:nvSpPr>
            <p:cNvPr id="37907" name="Text Box 18"/>
            <p:cNvSpPr txBox="1">
              <a:spLocks noChangeArrowheads="1"/>
            </p:cNvSpPr>
            <p:nvPr/>
          </p:nvSpPr>
          <p:spPr bwMode="auto">
            <a:xfrm>
              <a:off x="3366" y="4080"/>
              <a:ext cx="90" cy="277"/>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2500" dirty="0">
                  <a:solidFill>
                    <a:schemeClr val="accent2"/>
                  </a:solidFill>
                  <a:latin typeface="Agilent TT Cond" pitchFamily="34" charset="0"/>
                </a:rPr>
                <a:t> </a:t>
              </a:r>
              <a:endParaRPr lang="en-US" sz="2200" dirty="0">
                <a:solidFill>
                  <a:schemeClr val="accent2"/>
                </a:solidFill>
                <a:latin typeface="Agilent TT Cond" pitchFamily="34" charset="0"/>
              </a:endParaRPr>
            </a:p>
          </p:txBody>
        </p:sp>
      </p:grpSp>
      <p:sp>
        <p:nvSpPr>
          <p:cNvPr id="37905" name="Text Box 19"/>
          <p:cNvSpPr txBox="1">
            <a:spLocks noChangeArrowheads="1"/>
          </p:cNvSpPr>
          <p:nvPr/>
        </p:nvSpPr>
        <p:spPr bwMode="auto">
          <a:xfrm>
            <a:off x="2284413" y="1690688"/>
            <a:ext cx="5281612" cy="350837"/>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2200" b="1" dirty="0">
                <a:solidFill>
                  <a:srgbClr val="000000"/>
                </a:solidFill>
                <a:latin typeface="Agilent TT Cond" pitchFamily="34" charset="0"/>
              </a:rPr>
              <a:t>Signals in the Same Harmonic Band</a:t>
            </a:r>
            <a:endParaRPr lang="en-US" sz="2200" dirty="0">
              <a:latin typeface="Agilent TT Cond" pitchFamily="34" charset="0"/>
            </a:endParaRPr>
          </a:p>
        </p:txBody>
      </p:sp>
      <p:sp>
        <p:nvSpPr>
          <p:cNvPr id="20" name="Footer Placeholder 19"/>
          <p:cNvSpPr>
            <a:spLocks noGrp="1"/>
          </p:cNvSpPr>
          <p:nvPr>
            <p:ph type="ftr" sz="quarter" idx="10"/>
          </p:nvPr>
        </p:nvSpPr>
        <p:spPr/>
        <p:txBody>
          <a:bodyPr/>
          <a:lstStyle/>
          <a:p>
            <a:r>
              <a:rPr lang="en-US" dirty="0" smtClean="0"/>
              <a:t>Back to Basics Training</a:t>
            </a:r>
            <a:endParaRPr lang="en-US" dirty="0"/>
          </a:p>
        </p:txBody>
      </p:sp>
      <p:sp>
        <p:nvSpPr>
          <p:cNvPr id="21" name="Slide Number Placeholder 20"/>
          <p:cNvSpPr>
            <a:spLocks noGrp="1"/>
          </p:cNvSpPr>
          <p:nvPr>
            <p:ph type="sldNum" sz="quarter" idx="12"/>
          </p:nvPr>
        </p:nvSpPr>
        <p:spPr/>
        <p:txBody>
          <a:bodyPr/>
          <a:lstStyle/>
          <a:p>
            <a:fld id="{2D132F79-ACF3-4263-B52B-5972FA2CE406}" type="slidenum">
              <a:rPr lang="en-US" smtClean="0"/>
              <a:pPr/>
              <a:t>34</a:t>
            </a:fld>
            <a:endParaRPr lang="en-US"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228600" y="76200"/>
            <a:ext cx="8915400" cy="914401"/>
          </a:xfrm>
          <a:noFill/>
        </p:spPr>
        <p:txBody>
          <a:bodyPr lIns="0" tIns="0" rIns="0" bIns="0"/>
          <a:lstStyle/>
          <a:p>
            <a:r>
              <a:rPr lang="en-US" dirty="0" smtClean="0"/>
              <a:t>Specifications</a:t>
            </a:r>
            <a:br>
              <a:rPr lang="en-US" dirty="0" smtClean="0"/>
            </a:br>
            <a:r>
              <a:rPr lang="en-US" sz="2100" dirty="0" smtClean="0"/>
              <a:t>	Accuracy: Display Fidelity</a:t>
            </a:r>
          </a:p>
        </p:txBody>
      </p:sp>
      <p:sp>
        <p:nvSpPr>
          <p:cNvPr id="5123" name="Rectangle 3"/>
          <p:cNvSpPr>
            <a:spLocks noGrp="1" noChangeArrowheads="1"/>
          </p:cNvSpPr>
          <p:nvPr>
            <p:ph type="body" sz="half" idx="2"/>
          </p:nvPr>
        </p:nvSpPr>
        <p:spPr>
          <a:xfrm>
            <a:off x="4819650" y="1317625"/>
            <a:ext cx="4248150" cy="3940175"/>
          </a:xfrm>
        </p:spPr>
        <p:txBody>
          <a:bodyPr/>
          <a:lstStyle/>
          <a:p>
            <a:r>
              <a:rPr lang="en-US" sz="1800" dirty="0" smtClean="0"/>
              <a:t>Display Fidelity includes:</a:t>
            </a:r>
          </a:p>
          <a:p>
            <a:pPr lvl="3"/>
            <a:r>
              <a:rPr lang="en-US" sz="1400" dirty="0" smtClean="0"/>
              <a:t>Log Amp Fidelity</a:t>
            </a:r>
          </a:p>
          <a:p>
            <a:pPr lvl="3"/>
            <a:r>
              <a:rPr lang="en-US" sz="1400" dirty="0" smtClean="0"/>
              <a:t>Envelope Detector Linearity</a:t>
            </a:r>
          </a:p>
          <a:p>
            <a:pPr lvl="3"/>
            <a:r>
              <a:rPr lang="en-US" sz="1400" dirty="0" smtClean="0"/>
              <a:t>Digitizing Circuit Linearity</a:t>
            </a:r>
          </a:p>
          <a:p>
            <a:r>
              <a:rPr lang="en-US" sz="1800" dirty="0" smtClean="0"/>
              <a:t>Display fidelity error applies when signals are not at the same reference level amplitude when measured</a:t>
            </a:r>
            <a:endParaRPr lang="en-US" sz="1600" dirty="0" smtClean="0"/>
          </a:p>
          <a:p>
            <a:r>
              <a:rPr lang="en-US" sz="1800" dirty="0" smtClean="0">
                <a:solidFill>
                  <a:schemeClr val="tx2"/>
                </a:solidFill>
              </a:rPr>
              <a:t>In the past, technique for best accuracy was to move each measured signal to the reference line, eliminating display fidelity error. </a:t>
            </a:r>
          </a:p>
          <a:p>
            <a:r>
              <a:rPr lang="en-US" sz="1800" dirty="0" smtClean="0">
                <a:solidFill>
                  <a:schemeClr val="tx2"/>
                </a:solidFill>
              </a:rPr>
              <a:t>Display Scale Fidelity of analyzers with digital IF are superior to those with analog IF i.e. X-series analyzers have +/- 0.1 db vs. ESA, 856xEC +/- 1.0 db</a:t>
            </a:r>
            <a:r>
              <a:rPr lang="en-US" sz="1800" dirty="0" smtClean="0"/>
              <a:t> </a:t>
            </a:r>
            <a:endParaRPr lang="en-US" sz="1800" dirty="0" smtClean="0">
              <a:solidFill>
                <a:schemeClr val="tx2"/>
              </a:solidFill>
            </a:endParaRPr>
          </a:p>
        </p:txBody>
      </p:sp>
      <p:sp>
        <p:nvSpPr>
          <p:cNvPr id="5128" name="Line 8"/>
          <p:cNvSpPr>
            <a:spLocks noChangeShapeType="1"/>
          </p:cNvSpPr>
          <p:nvPr/>
        </p:nvSpPr>
        <p:spPr bwMode="auto">
          <a:xfrm rot="4008716">
            <a:off x="272934" y="3753016"/>
            <a:ext cx="277690" cy="113811"/>
          </a:xfrm>
          <a:prstGeom prst="line">
            <a:avLst/>
          </a:prstGeom>
          <a:noFill/>
          <a:ln w="25400">
            <a:solidFill>
              <a:srgbClr val="FF6600"/>
            </a:solidFill>
            <a:round/>
            <a:headEnd/>
            <a:tailEnd type="triangle" w="lg" len="lg"/>
          </a:ln>
        </p:spPr>
        <p:txBody>
          <a:bodyPr wrap="square" lIns="0" tIns="0" rIns="0" bIns="0">
            <a:spAutoFit/>
          </a:bodyPr>
          <a:lstStyle/>
          <a:p>
            <a:endParaRPr lang="en-US" dirty="0"/>
          </a:p>
        </p:txBody>
      </p:sp>
      <p:sp>
        <p:nvSpPr>
          <p:cNvPr id="10" name="Slide Number Placeholder 9"/>
          <p:cNvSpPr>
            <a:spLocks noGrp="1"/>
          </p:cNvSpPr>
          <p:nvPr>
            <p:ph type="sldNum" sz="quarter" idx="10"/>
          </p:nvPr>
        </p:nvSpPr>
        <p:spPr/>
        <p:txBody>
          <a:bodyPr/>
          <a:lstStyle/>
          <a:p>
            <a:pPr>
              <a:defRPr/>
            </a:pPr>
            <a:fld id="{79335A86-39B2-49ED-9087-55746E237037}" type="slidenum">
              <a:rPr lang="en-US" smtClean="0"/>
              <a:pPr>
                <a:defRPr/>
              </a:pPr>
              <a:t>35</a:t>
            </a:fld>
            <a:r>
              <a:rPr lang="en-US" dirty="0" smtClean="0"/>
              <a:t> </a:t>
            </a:r>
            <a:endParaRPr lang="en-US" dirty="0"/>
          </a:p>
        </p:txBody>
      </p:sp>
      <p:sp>
        <p:nvSpPr>
          <p:cNvPr id="5127" name="Text Box 7"/>
          <p:cNvSpPr txBox="1">
            <a:spLocks noChangeArrowheads="1"/>
          </p:cNvSpPr>
          <p:nvPr/>
        </p:nvSpPr>
        <p:spPr bwMode="auto">
          <a:xfrm rot="-5400000">
            <a:off x="-154501" y="3005694"/>
            <a:ext cx="1143000" cy="160813"/>
          </a:xfrm>
          <a:prstGeom prst="rect">
            <a:avLst/>
          </a:prstGeom>
          <a:noFill/>
          <a:ln w="9525">
            <a:solidFill>
              <a:srgbClr val="0000FF"/>
            </a:solidFill>
            <a:miter lim="800000"/>
            <a:headEnd/>
            <a:tailEnd/>
          </a:ln>
        </p:spPr>
        <p:txBody>
          <a:bodyPr wrap="square" lIns="0" tIns="0" rIns="0" bIns="0">
            <a:spAutoFit/>
          </a:bodyPr>
          <a:lstStyle/>
          <a:p>
            <a:pPr algn="ctr">
              <a:lnSpc>
                <a:spcPct val="95000"/>
              </a:lnSpc>
              <a:spcBef>
                <a:spcPct val="50000"/>
              </a:spcBef>
              <a:spcAft>
                <a:spcPct val="50000"/>
              </a:spcAft>
            </a:pPr>
            <a:r>
              <a:rPr lang="en-US" sz="1100" b="1" dirty="0">
                <a:solidFill>
                  <a:schemeClr val="accent2"/>
                </a:solidFill>
                <a:latin typeface="Agilent TT Cond" pitchFamily="34" charset="0"/>
              </a:rPr>
              <a:t>Display Fidelity</a:t>
            </a:r>
          </a:p>
        </p:txBody>
      </p:sp>
      <p:sp>
        <p:nvSpPr>
          <p:cNvPr id="5129" name="Line 9"/>
          <p:cNvSpPr>
            <a:spLocks noChangeShapeType="1"/>
          </p:cNvSpPr>
          <p:nvPr/>
        </p:nvSpPr>
        <p:spPr bwMode="auto">
          <a:xfrm rot="18051266" flipV="1">
            <a:off x="295486" y="2294913"/>
            <a:ext cx="234635" cy="140781"/>
          </a:xfrm>
          <a:prstGeom prst="line">
            <a:avLst/>
          </a:prstGeom>
          <a:noFill/>
          <a:ln w="25400">
            <a:solidFill>
              <a:srgbClr val="FF6600"/>
            </a:solidFill>
            <a:round/>
            <a:headEnd/>
            <a:tailEnd type="triangle" w="lg" len="lg"/>
          </a:ln>
        </p:spPr>
        <p:txBody>
          <a:bodyPr wrap="square" lIns="0" tIns="0" rIns="0" bIns="0">
            <a:spAutoFit/>
          </a:bodyPr>
          <a:lstStyle/>
          <a:p>
            <a:endParaRPr lang="en-US" dirty="0"/>
          </a:p>
        </p:txBody>
      </p:sp>
      <p:pic>
        <p:nvPicPr>
          <p:cNvPr id="12" name="Content Placeholder 11" descr="toi.JPG"/>
          <p:cNvPicPr>
            <a:picLocks noGrp="1" noChangeAspect="1"/>
          </p:cNvPicPr>
          <p:nvPr>
            <p:ph sz="half" idx="1"/>
          </p:nvPr>
        </p:nvPicPr>
        <p:blipFill>
          <a:blip r:embed="rId3" cstate="print"/>
          <a:stretch>
            <a:fillRect/>
          </a:stretch>
        </p:blipFill>
        <p:spPr>
          <a:xfrm>
            <a:off x="609600" y="1447800"/>
            <a:ext cx="4119011" cy="3508787"/>
          </a:xfrm>
        </p:spPr>
      </p:pic>
      <p:sp>
        <p:nvSpPr>
          <p:cNvPr id="5126" name="Line 6"/>
          <p:cNvSpPr>
            <a:spLocks noChangeShapeType="1"/>
          </p:cNvSpPr>
          <p:nvPr/>
        </p:nvSpPr>
        <p:spPr bwMode="auto">
          <a:xfrm>
            <a:off x="4419600" y="2209800"/>
            <a:ext cx="0" cy="1524000"/>
          </a:xfrm>
          <a:prstGeom prst="line">
            <a:avLst/>
          </a:prstGeom>
          <a:noFill/>
          <a:ln w="82550">
            <a:solidFill>
              <a:srgbClr val="CC00CC"/>
            </a:solidFill>
            <a:prstDash val="sysDot"/>
            <a:miter lim="800000"/>
            <a:headEnd/>
            <a:tailEnd type="triangle" w="med" len="med"/>
          </a:ln>
        </p:spPr>
        <p:txBody>
          <a:bodyPr wrap="square" lIns="0" tIns="0" rIns="0" bIns="0">
            <a:spAutoFit/>
          </a:bodyPr>
          <a:lstStyle/>
          <a:p>
            <a:endParaRPr lang="en-US" dirty="0"/>
          </a:p>
        </p:txBody>
      </p:sp>
      <p:sp>
        <p:nvSpPr>
          <p:cNvPr id="5125" name="Line 5"/>
          <p:cNvSpPr>
            <a:spLocks noChangeShapeType="1"/>
          </p:cNvSpPr>
          <p:nvPr/>
        </p:nvSpPr>
        <p:spPr bwMode="auto">
          <a:xfrm>
            <a:off x="762000" y="2209800"/>
            <a:ext cx="3886200" cy="0"/>
          </a:xfrm>
          <a:prstGeom prst="line">
            <a:avLst/>
          </a:prstGeom>
          <a:noFill/>
          <a:ln w="38100">
            <a:solidFill>
              <a:srgbClr val="CC00CC"/>
            </a:solidFill>
            <a:miter lim="800000"/>
            <a:headEnd/>
            <a:tailEnd/>
          </a:ln>
        </p:spPr>
        <p:txBody>
          <a:bodyPr wrap="square" lIns="0" tIns="0" rIns="0" bIns="0">
            <a:spAutoFit/>
          </a:bodyPr>
          <a:lstStyle/>
          <a:p>
            <a:endParaRPr lang="en-US"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228600" y="76199"/>
            <a:ext cx="8915400" cy="815975"/>
          </a:xfrm>
        </p:spPr>
        <p:txBody>
          <a:bodyPr/>
          <a:lstStyle/>
          <a:p>
            <a:r>
              <a:rPr lang="en-US" dirty="0" smtClean="0"/>
              <a:t>Specifications</a:t>
            </a:r>
            <a:br>
              <a:rPr lang="en-US" dirty="0" smtClean="0"/>
            </a:br>
            <a:r>
              <a:rPr lang="en-US" sz="2100" dirty="0" smtClean="0"/>
              <a:t>	Amplitude Accuracy: Reference Level Switching</a:t>
            </a:r>
          </a:p>
        </p:txBody>
      </p:sp>
      <p:sp>
        <p:nvSpPr>
          <p:cNvPr id="6148" name="Rectangle 4"/>
          <p:cNvSpPr>
            <a:spLocks noGrp="1" noChangeArrowheads="1"/>
          </p:cNvSpPr>
          <p:nvPr>
            <p:ph type="body" sz="half" idx="2"/>
          </p:nvPr>
        </p:nvSpPr>
        <p:spPr>
          <a:xfrm>
            <a:off x="4651374" y="1939925"/>
            <a:ext cx="4187825" cy="4003675"/>
          </a:xfrm>
        </p:spPr>
        <p:txBody>
          <a:bodyPr/>
          <a:lstStyle/>
          <a:p>
            <a:r>
              <a:rPr lang="en-US" sz="1800" dirty="0" smtClean="0"/>
              <a:t>Uncertainty applies when changing the Ref. Level</a:t>
            </a:r>
          </a:p>
          <a:p>
            <a:r>
              <a:rPr lang="en-US" sz="1800" dirty="0" smtClean="0"/>
              <a:t>Also called IF Gain Uncertainty</a:t>
            </a:r>
          </a:p>
          <a:p>
            <a:r>
              <a:rPr lang="en-US" sz="1800" dirty="0" smtClean="0"/>
              <a:t>Decision: Do I change the reference level or live with the display fidelity uncertainty in my measurements?</a:t>
            </a:r>
          </a:p>
          <a:p>
            <a:r>
              <a:rPr lang="en-US" sz="1800" dirty="0" smtClean="0">
                <a:solidFill>
                  <a:schemeClr val="tx2"/>
                </a:solidFill>
              </a:rPr>
              <a:t>However with today’s X-series analyzers, provided the attenuation remains unchanged, the signal no longer needs to be at the reference level for the most accurate measurement. </a:t>
            </a:r>
            <a:endParaRPr lang="en-US" sz="1800" dirty="0" smtClean="0"/>
          </a:p>
          <a:p>
            <a:endParaRPr lang="en-US" sz="1800" dirty="0" smtClean="0"/>
          </a:p>
        </p:txBody>
      </p:sp>
      <p:sp>
        <p:nvSpPr>
          <p:cNvPr id="7" name="Slide Number Placeholder 6"/>
          <p:cNvSpPr>
            <a:spLocks noGrp="1"/>
          </p:cNvSpPr>
          <p:nvPr>
            <p:ph type="sldNum" sz="quarter" idx="10"/>
          </p:nvPr>
        </p:nvSpPr>
        <p:spPr/>
        <p:txBody>
          <a:bodyPr/>
          <a:lstStyle/>
          <a:p>
            <a:pPr>
              <a:defRPr/>
            </a:pPr>
            <a:fld id="{79335A86-39B2-49ED-9087-55746E237037}" type="slidenum">
              <a:rPr lang="en-US" smtClean="0"/>
              <a:pPr>
                <a:defRPr/>
              </a:pPr>
              <a:t>36</a:t>
            </a:fld>
            <a:r>
              <a:rPr lang="en-US" dirty="0" smtClean="0"/>
              <a:t> </a:t>
            </a:r>
            <a:endParaRPr lang="en-US" dirty="0"/>
          </a:p>
        </p:txBody>
      </p:sp>
      <p:pic>
        <p:nvPicPr>
          <p:cNvPr id="10" name="Content Placeholder 9" descr="Screen_0010 (2).png"/>
          <p:cNvPicPr>
            <a:picLocks noGrp="1" noChangeAspect="1"/>
          </p:cNvPicPr>
          <p:nvPr>
            <p:ph sz="half" idx="1"/>
          </p:nvPr>
        </p:nvPicPr>
        <p:blipFill>
          <a:blip r:embed="rId3" cstate="print"/>
          <a:stretch>
            <a:fillRect/>
          </a:stretch>
        </p:blipFill>
        <p:spPr>
          <a:xfrm>
            <a:off x="292100" y="1588708"/>
            <a:ext cx="4203700" cy="3745292"/>
          </a:xfrm>
        </p:spPr>
      </p:pic>
      <p:sp>
        <p:nvSpPr>
          <p:cNvPr id="6149" name="Line 5"/>
          <p:cNvSpPr>
            <a:spLocks noChangeShapeType="1"/>
          </p:cNvSpPr>
          <p:nvPr/>
        </p:nvSpPr>
        <p:spPr bwMode="auto">
          <a:xfrm>
            <a:off x="533400" y="2362200"/>
            <a:ext cx="3962400" cy="0"/>
          </a:xfrm>
          <a:prstGeom prst="line">
            <a:avLst/>
          </a:prstGeom>
          <a:noFill/>
          <a:ln w="38100">
            <a:solidFill>
              <a:srgbClr val="CC00CC"/>
            </a:solidFill>
            <a:miter lim="800000"/>
            <a:headEnd/>
            <a:tailEnd/>
          </a:ln>
        </p:spPr>
        <p:txBody>
          <a:bodyPr wrap="square" lIns="0" tIns="0" rIns="0" bIns="0">
            <a:spAutoFit/>
          </a:bodyPr>
          <a:lstStyle/>
          <a:p>
            <a:endParaRPr lang="en-US" dirty="0"/>
          </a:p>
        </p:txBody>
      </p:sp>
      <p:sp>
        <p:nvSpPr>
          <p:cNvPr id="6150" name="Oval 6"/>
          <p:cNvSpPr>
            <a:spLocks noChangeArrowheads="1"/>
          </p:cNvSpPr>
          <p:nvPr/>
        </p:nvSpPr>
        <p:spPr bwMode="auto">
          <a:xfrm>
            <a:off x="744537" y="2133600"/>
            <a:ext cx="855663" cy="357187"/>
          </a:xfrm>
          <a:prstGeom prst="ellipse">
            <a:avLst/>
          </a:prstGeom>
          <a:noFill/>
          <a:ln w="38100">
            <a:solidFill>
              <a:srgbClr val="CC00CC"/>
            </a:solidFill>
            <a:miter lim="800000"/>
            <a:headEnd/>
            <a:tailEnd/>
          </a:ln>
        </p:spPr>
        <p:txBody>
          <a:bodyPr lIns="0" tIns="0" rIns="0" bIns="0" anchor="ctr">
            <a:spAutoFit/>
          </a:bodyPr>
          <a:lstStyle/>
          <a:p>
            <a:endParaRPr 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28600" y="76200"/>
            <a:ext cx="8915400" cy="838200"/>
          </a:xfrm>
        </p:spPr>
        <p:txBody>
          <a:bodyPr/>
          <a:lstStyle/>
          <a:p>
            <a:r>
              <a:rPr lang="en-US" dirty="0" smtClean="0"/>
              <a:t>Specifications</a:t>
            </a:r>
            <a:br>
              <a:rPr lang="en-US" dirty="0" smtClean="0"/>
            </a:br>
            <a:r>
              <a:rPr lang="en-US" sz="2100" dirty="0" smtClean="0"/>
              <a:t>	 Amplitude Accuracy - Summary</a:t>
            </a:r>
          </a:p>
        </p:txBody>
      </p:sp>
      <p:sp>
        <p:nvSpPr>
          <p:cNvPr id="38915" name="Text Box 3"/>
          <p:cNvSpPr txBox="1">
            <a:spLocks noChangeArrowheads="1"/>
          </p:cNvSpPr>
          <p:nvPr/>
        </p:nvSpPr>
        <p:spPr bwMode="auto">
          <a:xfrm>
            <a:off x="492125" y="990600"/>
            <a:ext cx="8231188" cy="5035550"/>
          </a:xfrm>
          <a:prstGeom prst="rect">
            <a:avLst/>
          </a:prstGeom>
          <a:noFill/>
          <a:ln w="57150">
            <a:noFill/>
            <a:miter lim="800000"/>
            <a:headEnd/>
            <a:tailEnd/>
          </a:ln>
        </p:spPr>
        <p:txBody>
          <a:bodyPr>
            <a:spAutoFit/>
          </a:bodyPr>
          <a:lstStyle/>
          <a:p>
            <a:pPr marL="457200" indent="-457200">
              <a:buClr>
                <a:schemeClr val="tx2"/>
              </a:buClr>
              <a:buSzPct val="50000"/>
              <a:buFont typeface="Monotype Sorts" pitchFamily="2" charset="2"/>
              <a:buNone/>
            </a:pPr>
            <a:r>
              <a:rPr lang="en-US" sz="1800" b="1" u="sng" dirty="0">
                <a:solidFill>
                  <a:srgbClr val="0000FF"/>
                </a:solidFill>
                <a:latin typeface="Agilent TT Cond" pitchFamily="34" charset="0"/>
              </a:rPr>
              <a:t>Optimize measurement setup &amp; techniques for best accuracy</a:t>
            </a:r>
          </a:p>
          <a:p>
            <a:pPr marL="457200" indent="-457200">
              <a:buClr>
                <a:schemeClr val="tx2"/>
              </a:buClr>
              <a:buSzPct val="50000"/>
              <a:buFont typeface="Monotype Sorts" pitchFamily="2" charset="2"/>
              <a:buNone/>
            </a:pPr>
            <a:endParaRPr lang="en-US" sz="1800" b="1" dirty="0">
              <a:solidFill>
                <a:srgbClr val="0000FF"/>
              </a:solidFill>
              <a:latin typeface="Agilent TT Cond" pitchFamily="34" charset="0"/>
            </a:endParaRPr>
          </a:p>
          <a:p>
            <a:pPr marL="457200" indent="-457200">
              <a:buClr>
                <a:schemeClr val="tx2"/>
              </a:buClr>
              <a:buSzPct val="50000"/>
              <a:buFont typeface="Monotype Sorts" pitchFamily="2" charset="2"/>
              <a:buChar char="l"/>
            </a:pPr>
            <a:r>
              <a:rPr lang="en-US" sz="1800" b="1" dirty="0">
                <a:solidFill>
                  <a:srgbClr val="0000FF"/>
                </a:solidFill>
                <a:latin typeface="Agilent TT Cond" pitchFamily="34" charset="0"/>
              </a:rPr>
              <a:t>Minimize changes to uncertainty contributors </a:t>
            </a:r>
          </a:p>
          <a:p>
            <a:pPr marL="914400" lvl="1" indent="-457200">
              <a:buClr>
                <a:schemeClr val="tx2"/>
              </a:buClr>
              <a:buSzPct val="50000"/>
              <a:buFont typeface="Agilent TT Cond" pitchFamily="34" charset="0"/>
              <a:buChar char="–"/>
            </a:pPr>
            <a:r>
              <a:rPr lang="en-US" sz="1800" b="1" dirty="0">
                <a:solidFill>
                  <a:srgbClr val="0000FF"/>
                </a:solidFill>
                <a:latin typeface="Agilent TT Cond" pitchFamily="34" charset="0"/>
              </a:rPr>
              <a:t>Or change contributor with least error impact</a:t>
            </a:r>
          </a:p>
          <a:p>
            <a:pPr marL="914400" lvl="1" indent="-457200">
              <a:buClr>
                <a:schemeClr val="tx2"/>
              </a:buClr>
              <a:buSzPct val="50000"/>
              <a:buFont typeface="Agilent TT Cond" pitchFamily="34" charset="0"/>
              <a:buChar char="–"/>
            </a:pPr>
            <a:r>
              <a:rPr lang="en-US" sz="1800" b="1" dirty="0">
                <a:solidFill>
                  <a:srgbClr val="0000FF"/>
                </a:solidFill>
                <a:latin typeface="Agilent TT Cond" pitchFamily="34" charset="0"/>
              </a:rPr>
              <a:t>Or stay within the optimum accuracy envelope parameters that modern auto-alignment calibration techniques provide</a:t>
            </a:r>
            <a:br>
              <a:rPr lang="en-US" sz="1800" b="1" dirty="0">
                <a:solidFill>
                  <a:srgbClr val="0000FF"/>
                </a:solidFill>
                <a:latin typeface="Agilent TT Cond" pitchFamily="34" charset="0"/>
              </a:rPr>
            </a:br>
            <a:endParaRPr lang="en-US" sz="1800" b="1" dirty="0">
              <a:solidFill>
                <a:srgbClr val="0000FF"/>
              </a:solidFill>
              <a:latin typeface="Agilent TT Cond" pitchFamily="34" charset="0"/>
            </a:endParaRPr>
          </a:p>
          <a:p>
            <a:pPr marL="457200" indent="-457200">
              <a:buClr>
                <a:schemeClr val="tx2"/>
              </a:buClr>
              <a:buSzPct val="50000"/>
              <a:buFont typeface="Monotype Sorts" pitchFamily="2" charset="2"/>
              <a:buChar char="l"/>
            </a:pPr>
            <a:r>
              <a:rPr lang="en-US" sz="1800" b="1" dirty="0">
                <a:solidFill>
                  <a:srgbClr val="0000FF"/>
                </a:solidFill>
                <a:latin typeface="Agilent TT Cond" pitchFamily="34" charset="0"/>
              </a:rPr>
              <a:t>Traditionally, one technique for best accuracy was to move each measured signal to the reference line, eliminating display fidelity error. However, in today’s designs, display fidelity has improved to the point where there is generally less error just to leave the signals where they occur on the display.</a:t>
            </a:r>
          </a:p>
          <a:p>
            <a:pPr marL="457200" indent="-457200">
              <a:buClr>
                <a:schemeClr val="tx2"/>
              </a:buClr>
              <a:buSzPct val="50000"/>
              <a:buFont typeface="Monotype Sorts" pitchFamily="2" charset="2"/>
              <a:buNone/>
            </a:pPr>
            <a:endParaRPr lang="en-US" sz="1800" b="1" dirty="0">
              <a:solidFill>
                <a:srgbClr val="0000FF"/>
              </a:solidFill>
              <a:latin typeface="Agilent TT Cond" pitchFamily="34" charset="0"/>
            </a:endParaRPr>
          </a:p>
          <a:p>
            <a:pPr marL="457200" indent="-457200">
              <a:buClr>
                <a:schemeClr val="tx2"/>
              </a:buClr>
              <a:buSzPct val="50000"/>
              <a:buFont typeface="Monotype Sorts" pitchFamily="2" charset="2"/>
              <a:buChar char="l"/>
            </a:pPr>
            <a:r>
              <a:rPr lang="en-US" sz="1800" b="1" dirty="0">
                <a:solidFill>
                  <a:srgbClr val="0000FF"/>
                </a:solidFill>
                <a:latin typeface="Agilent TT Cond" pitchFamily="34" charset="0"/>
              </a:rPr>
              <a:t>Except for freq. response, uncertainty contributors that impact both signals equally in a relative measurement can be ignored.</a:t>
            </a:r>
          </a:p>
          <a:p>
            <a:pPr marL="457200" indent="-457200">
              <a:buClr>
                <a:schemeClr val="tx2"/>
              </a:buClr>
              <a:buSzPct val="50000"/>
              <a:buFont typeface="Monotype Sorts" pitchFamily="2" charset="2"/>
              <a:buNone/>
            </a:pPr>
            <a:endParaRPr lang="en-US" sz="1800" b="1" dirty="0">
              <a:solidFill>
                <a:srgbClr val="0000FF"/>
              </a:solidFill>
              <a:latin typeface="Agilent TT Cond" pitchFamily="34" charset="0"/>
            </a:endParaRPr>
          </a:p>
          <a:p>
            <a:pPr marL="457200" indent="-457200">
              <a:buClr>
                <a:schemeClr val="tx2"/>
              </a:buClr>
              <a:buSzPct val="50000"/>
              <a:buFont typeface="Monotype Sorts" pitchFamily="2" charset="2"/>
              <a:buChar char="l"/>
            </a:pPr>
            <a:r>
              <a:rPr lang="en-US" sz="1800" b="1" dirty="0">
                <a:solidFill>
                  <a:srgbClr val="0000FF"/>
                </a:solidFill>
                <a:latin typeface="Agilent TT Cond" pitchFamily="34" charset="0"/>
              </a:rPr>
              <a:t>In the absence of specified relative freq. response, the relative response uncertainty is assumed to be 2x specified absolute error.</a:t>
            </a:r>
          </a:p>
          <a:p>
            <a:pPr marL="457200" indent="-457200">
              <a:buClr>
                <a:schemeClr val="tx2"/>
              </a:buClr>
            </a:pPr>
            <a:endParaRPr lang="en-US" sz="1800" b="1" dirty="0">
              <a:solidFill>
                <a:srgbClr val="0000FF"/>
              </a:solidFill>
              <a:latin typeface="Agilent TT Cond" pitchFamily="34" charset="0"/>
            </a:endParaRPr>
          </a:p>
        </p:txBody>
      </p:sp>
      <p:sp>
        <p:nvSpPr>
          <p:cNvPr id="4" name="Footer Placeholder 3"/>
          <p:cNvSpPr>
            <a:spLocks noGrp="1"/>
          </p:cNvSpPr>
          <p:nvPr>
            <p:ph type="ftr" sz="quarter" idx="10"/>
          </p:nvPr>
        </p:nvSpPr>
        <p:spPr/>
        <p:txBody>
          <a:bodyPr/>
          <a:lstStyle/>
          <a:p>
            <a:r>
              <a:rPr lang="en-US" dirty="0" smtClean="0"/>
              <a:t>Back to Basics Training</a:t>
            </a:r>
            <a:endParaRPr lang="en-US" dirty="0"/>
          </a:p>
        </p:txBody>
      </p:sp>
      <p:sp>
        <p:nvSpPr>
          <p:cNvPr id="5" name="Slide Number Placeholder 4"/>
          <p:cNvSpPr>
            <a:spLocks noGrp="1"/>
          </p:cNvSpPr>
          <p:nvPr>
            <p:ph type="sldNum" sz="quarter" idx="12"/>
          </p:nvPr>
        </p:nvSpPr>
        <p:spPr/>
        <p:txBody>
          <a:bodyPr/>
          <a:lstStyle/>
          <a:p>
            <a:fld id="{2D132F79-ACF3-4263-B52B-5972FA2CE406}" type="slidenum">
              <a:rPr lang="en-US" smtClean="0"/>
              <a:pPr/>
              <a:t>37</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8600" y="76199"/>
            <a:ext cx="8915400" cy="828675"/>
          </a:xfrm>
        </p:spPr>
        <p:txBody>
          <a:bodyPr/>
          <a:lstStyle/>
          <a:p>
            <a:r>
              <a:rPr lang="en-US" dirty="0" smtClean="0"/>
              <a:t>Specifications</a:t>
            </a:r>
            <a:br>
              <a:rPr lang="en-US" dirty="0" smtClean="0"/>
            </a:br>
            <a:r>
              <a:rPr lang="en-US" sz="2100" dirty="0" smtClean="0"/>
              <a:t>	Resolution</a:t>
            </a:r>
          </a:p>
        </p:txBody>
      </p:sp>
      <p:sp>
        <p:nvSpPr>
          <p:cNvPr id="39939" name="Freeform 3"/>
          <p:cNvSpPr>
            <a:spLocks/>
          </p:cNvSpPr>
          <p:nvPr/>
        </p:nvSpPr>
        <p:spPr bwMode="auto">
          <a:xfrm>
            <a:off x="1360488" y="4730750"/>
            <a:ext cx="374650" cy="179388"/>
          </a:xfrm>
          <a:custGeom>
            <a:avLst/>
            <a:gdLst>
              <a:gd name="T0" fmla="*/ 4184797 w 259"/>
              <a:gd name="T1" fmla="*/ 247523426 h 129"/>
              <a:gd name="T2" fmla="*/ 12554391 w 259"/>
              <a:gd name="T3" fmla="*/ 247523426 h 129"/>
              <a:gd name="T4" fmla="*/ 23017102 w 259"/>
              <a:gd name="T5" fmla="*/ 247523426 h 129"/>
              <a:gd name="T6" fmla="*/ 33478372 w 259"/>
              <a:gd name="T7" fmla="*/ 247523426 h 129"/>
              <a:gd name="T8" fmla="*/ 46034204 w 259"/>
              <a:gd name="T9" fmla="*/ 247523426 h 129"/>
              <a:gd name="T10" fmla="*/ 54403806 w 259"/>
              <a:gd name="T11" fmla="*/ 247523426 h 129"/>
              <a:gd name="T12" fmla="*/ 66958191 w 259"/>
              <a:gd name="T13" fmla="*/ 247523426 h 129"/>
              <a:gd name="T14" fmla="*/ 77419456 w 259"/>
              <a:gd name="T15" fmla="*/ 247523426 h 129"/>
              <a:gd name="T16" fmla="*/ 85790493 w 259"/>
              <a:gd name="T17" fmla="*/ 247523426 h 129"/>
              <a:gd name="T18" fmla="*/ 96251780 w 259"/>
              <a:gd name="T19" fmla="*/ 247523426 h 129"/>
              <a:gd name="T20" fmla="*/ 104621370 w 259"/>
              <a:gd name="T21" fmla="*/ 247523426 h 129"/>
              <a:gd name="T22" fmla="*/ 119268876 w 259"/>
              <a:gd name="T23" fmla="*/ 247523426 h 129"/>
              <a:gd name="T24" fmla="*/ 127638467 w 259"/>
              <a:gd name="T25" fmla="*/ 247523426 h 129"/>
              <a:gd name="T26" fmla="*/ 142285973 w 259"/>
              <a:gd name="T27" fmla="*/ 247523426 h 129"/>
              <a:gd name="T28" fmla="*/ 150655563 w 259"/>
              <a:gd name="T29" fmla="*/ 247523426 h 129"/>
              <a:gd name="T30" fmla="*/ 161116828 w 259"/>
              <a:gd name="T31" fmla="*/ 247523426 h 129"/>
              <a:gd name="T32" fmla="*/ 169487864 w 259"/>
              <a:gd name="T33" fmla="*/ 247523426 h 129"/>
              <a:gd name="T34" fmla="*/ 179949129 w 259"/>
              <a:gd name="T35" fmla="*/ 247523426 h 129"/>
              <a:gd name="T36" fmla="*/ 192503560 w 259"/>
              <a:gd name="T37" fmla="*/ 247523426 h 129"/>
              <a:gd name="T38" fmla="*/ 202966271 w 259"/>
              <a:gd name="T39" fmla="*/ 247523426 h 129"/>
              <a:gd name="T40" fmla="*/ 213428982 w 259"/>
              <a:gd name="T41" fmla="*/ 247523426 h 129"/>
              <a:gd name="T42" fmla="*/ 221798572 w 259"/>
              <a:gd name="T43" fmla="*/ 247523426 h 129"/>
              <a:gd name="T44" fmla="*/ 232259837 w 259"/>
              <a:gd name="T45" fmla="*/ 247523426 h 129"/>
              <a:gd name="T46" fmla="*/ 242722548 w 259"/>
              <a:gd name="T47" fmla="*/ 247523426 h 129"/>
              <a:gd name="T48" fmla="*/ 251092138 w 259"/>
              <a:gd name="T49" fmla="*/ 247523426 h 129"/>
              <a:gd name="T50" fmla="*/ 263646523 w 259"/>
              <a:gd name="T51" fmla="*/ 247523426 h 129"/>
              <a:gd name="T52" fmla="*/ 274109234 w 259"/>
              <a:gd name="T53" fmla="*/ 247523426 h 129"/>
              <a:gd name="T54" fmla="*/ 286663620 w 259"/>
              <a:gd name="T55" fmla="*/ 247523426 h 129"/>
              <a:gd name="T56" fmla="*/ 297126331 w 259"/>
              <a:gd name="T57" fmla="*/ 237854556 h 129"/>
              <a:gd name="T58" fmla="*/ 305495921 w 259"/>
              <a:gd name="T59" fmla="*/ 228185687 h 129"/>
              <a:gd name="T60" fmla="*/ 315957186 w 259"/>
              <a:gd name="T61" fmla="*/ 218516817 h 129"/>
              <a:gd name="T62" fmla="*/ 326419897 w 259"/>
              <a:gd name="T63" fmla="*/ 208847948 h 129"/>
              <a:gd name="T64" fmla="*/ 338974282 w 259"/>
              <a:gd name="T65" fmla="*/ 201113408 h 129"/>
              <a:gd name="T66" fmla="*/ 347343872 w 259"/>
              <a:gd name="T67" fmla="*/ 189510209 h 129"/>
              <a:gd name="T68" fmla="*/ 357806584 w 259"/>
              <a:gd name="T69" fmla="*/ 183708609 h 129"/>
              <a:gd name="T70" fmla="*/ 366176174 w 259"/>
              <a:gd name="T71" fmla="*/ 166305156 h 129"/>
              <a:gd name="T72" fmla="*/ 380823770 w 259"/>
              <a:gd name="T73" fmla="*/ 162437887 h 129"/>
              <a:gd name="T74" fmla="*/ 389193361 w 259"/>
              <a:gd name="T75" fmla="*/ 150834687 h 129"/>
              <a:gd name="T76" fmla="*/ 399654625 w 259"/>
              <a:gd name="T77" fmla="*/ 143100147 h 129"/>
              <a:gd name="T78" fmla="*/ 410117336 w 259"/>
              <a:gd name="T79" fmla="*/ 131496948 h 129"/>
              <a:gd name="T80" fmla="*/ 420578601 w 259"/>
              <a:gd name="T81" fmla="*/ 117960808 h 129"/>
              <a:gd name="T82" fmla="*/ 431041312 w 259"/>
              <a:gd name="T83" fmla="*/ 110224878 h 129"/>
              <a:gd name="T84" fmla="*/ 439410902 w 259"/>
              <a:gd name="T85" fmla="*/ 100556009 h 129"/>
              <a:gd name="T86" fmla="*/ 449873613 w 259"/>
              <a:gd name="T87" fmla="*/ 87019848 h 129"/>
              <a:gd name="T88" fmla="*/ 462427999 w 259"/>
              <a:gd name="T89" fmla="*/ 79285308 h 129"/>
              <a:gd name="T90" fmla="*/ 472890710 w 259"/>
              <a:gd name="T91" fmla="*/ 67682109 h 129"/>
              <a:gd name="T92" fmla="*/ 485445095 w 259"/>
              <a:gd name="T93" fmla="*/ 58013239 h 129"/>
              <a:gd name="T94" fmla="*/ 493814686 w 259"/>
              <a:gd name="T95" fmla="*/ 46411430 h 129"/>
              <a:gd name="T96" fmla="*/ 504275950 w 259"/>
              <a:gd name="T97" fmla="*/ 32873889 h 129"/>
              <a:gd name="T98" fmla="*/ 514738661 w 259"/>
              <a:gd name="T99" fmla="*/ 23205020 h 129"/>
              <a:gd name="T100" fmla="*/ 527293047 w 259"/>
              <a:gd name="T101" fmla="*/ 13536145 h 129"/>
              <a:gd name="T102" fmla="*/ 535662637 w 259"/>
              <a:gd name="T103" fmla="*/ 1934331 h 1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9"/>
              <a:gd name="T157" fmla="*/ 0 h 129"/>
              <a:gd name="T158" fmla="*/ 259 w 259"/>
              <a:gd name="T159" fmla="*/ 129 h 12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9" h="129">
                <a:moveTo>
                  <a:pt x="0" y="128"/>
                </a:moveTo>
                <a:lnTo>
                  <a:pt x="2" y="128"/>
                </a:lnTo>
                <a:lnTo>
                  <a:pt x="4" y="128"/>
                </a:lnTo>
                <a:lnTo>
                  <a:pt x="6" y="128"/>
                </a:lnTo>
                <a:lnTo>
                  <a:pt x="9" y="128"/>
                </a:lnTo>
                <a:lnTo>
                  <a:pt x="11" y="128"/>
                </a:lnTo>
                <a:lnTo>
                  <a:pt x="13" y="128"/>
                </a:lnTo>
                <a:lnTo>
                  <a:pt x="16" y="128"/>
                </a:lnTo>
                <a:lnTo>
                  <a:pt x="19" y="128"/>
                </a:lnTo>
                <a:lnTo>
                  <a:pt x="22" y="128"/>
                </a:lnTo>
                <a:lnTo>
                  <a:pt x="24" y="128"/>
                </a:lnTo>
                <a:lnTo>
                  <a:pt x="26" y="128"/>
                </a:lnTo>
                <a:lnTo>
                  <a:pt x="29" y="128"/>
                </a:lnTo>
                <a:lnTo>
                  <a:pt x="32" y="128"/>
                </a:lnTo>
                <a:lnTo>
                  <a:pt x="34" y="128"/>
                </a:lnTo>
                <a:lnTo>
                  <a:pt x="37" y="128"/>
                </a:lnTo>
                <a:lnTo>
                  <a:pt x="39" y="128"/>
                </a:lnTo>
                <a:lnTo>
                  <a:pt x="41" y="128"/>
                </a:lnTo>
                <a:lnTo>
                  <a:pt x="44" y="128"/>
                </a:lnTo>
                <a:lnTo>
                  <a:pt x="46" y="128"/>
                </a:lnTo>
                <a:lnTo>
                  <a:pt x="50" y="128"/>
                </a:lnTo>
                <a:lnTo>
                  <a:pt x="54" y="128"/>
                </a:lnTo>
                <a:lnTo>
                  <a:pt x="57" y="128"/>
                </a:lnTo>
                <a:lnTo>
                  <a:pt x="59" y="128"/>
                </a:lnTo>
                <a:lnTo>
                  <a:pt x="61" y="128"/>
                </a:lnTo>
                <a:lnTo>
                  <a:pt x="64" y="128"/>
                </a:lnTo>
                <a:lnTo>
                  <a:pt x="68" y="128"/>
                </a:lnTo>
                <a:lnTo>
                  <a:pt x="69" y="128"/>
                </a:lnTo>
                <a:lnTo>
                  <a:pt x="72" y="128"/>
                </a:lnTo>
                <a:lnTo>
                  <a:pt x="74" y="128"/>
                </a:lnTo>
                <a:lnTo>
                  <a:pt x="77" y="128"/>
                </a:lnTo>
                <a:lnTo>
                  <a:pt x="79" y="128"/>
                </a:lnTo>
                <a:lnTo>
                  <a:pt x="81" y="128"/>
                </a:lnTo>
                <a:lnTo>
                  <a:pt x="84" y="128"/>
                </a:lnTo>
                <a:lnTo>
                  <a:pt x="86" y="128"/>
                </a:lnTo>
                <a:lnTo>
                  <a:pt x="89" y="128"/>
                </a:lnTo>
                <a:lnTo>
                  <a:pt x="92" y="128"/>
                </a:lnTo>
                <a:lnTo>
                  <a:pt x="94" y="128"/>
                </a:lnTo>
                <a:lnTo>
                  <a:pt x="97" y="128"/>
                </a:lnTo>
                <a:lnTo>
                  <a:pt x="99" y="128"/>
                </a:lnTo>
                <a:lnTo>
                  <a:pt x="102" y="128"/>
                </a:lnTo>
                <a:lnTo>
                  <a:pt x="104" y="128"/>
                </a:lnTo>
                <a:lnTo>
                  <a:pt x="106" y="128"/>
                </a:lnTo>
                <a:lnTo>
                  <a:pt x="109" y="128"/>
                </a:lnTo>
                <a:lnTo>
                  <a:pt x="111" y="128"/>
                </a:lnTo>
                <a:lnTo>
                  <a:pt x="114" y="128"/>
                </a:lnTo>
                <a:lnTo>
                  <a:pt x="116" y="128"/>
                </a:lnTo>
                <a:lnTo>
                  <a:pt x="118" y="128"/>
                </a:lnTo>
                <a:lnTo>
                  <a:pt x="120" y="128"/>
                </a:lnTo>
                <a:lnTo>
                  <a:pt x="124" y="128"/>
                </a:lnTo>
                <a:lnTo>
                  <a:pt x="126" y="128"/>
                </a:lnTo>
                <a:lnTo>
                  <a:pt x="128" y="128"/>
                </a:lnTo>
                <a:lnTo>
                  <a:pt x="131" y="128"/>
                </a:lnTo>
                <a:lnTo>
                  <a:pt x="134" y="128"/>
                </a:lnTo>
                <a:lnTo>
                  <a:pt x="137" y="128"/>
                </a:lnTo>
                <a:lnTo>
                  <a:pt x="138" y="126"/>
                </a:lnTo>
                <a:lnTo>
                  <a:pt x="142" y="123"/>
                </a:lnTo>
                <a:lnTo>
                  <a:pt x="144" y="122"/>
                </a:lnTo>
                <a:lnTo>
                  <a:pt x="146" y="118"/>
                </a:lnTo>
                <a:lnTo>
                  <a:pt x="148" y="117"/>
                </a:lnTo>
                <a:lnTo>
                  <a:pt x="151" y="113"/>
                </a:lnTo>
                <a:lnTo>
                  <a:pt x="154" y="109"/>
                </a:lnTo>
                <a:lnTo>
                  <a:pt x="156" y="108"/>
                </a:lnTo>
                <a:lnTo>
                  <a:pt x="159" y="104"/>
                </a:lnTo>
                <a:lnTo>
                  <a:pt x="162" y="104"/>
                </a:lnTo>
                <a:lnTo>
                  <a:pt x="164" y="102"/>
                </a:lnTo>
                <a:lnTo>
                  <a:pt x="166" y="98"/>
                </a:lnTo>
                <a:lnTo>
                  <a:pt x="168" y="95"/>
                </a:lnTo>
                <a:lnTo>
                  <a:pt x="171" y="95"/>
                </a:lnTo>
                <a:lnTo>
                  <a:pt x="174" y="92"/>
                </a:lnTo>
                <a:lnTo>
                  <a:pt x="175" y="86"/>
                </a:lnTo>
                <a:lnTo>
                  <a:pt x="178" y="86"/>
                </a:lnTo>
                <a:lnTo>
                  <a:pt x="182" y="84"/>
                </a:lnTo>
                <a:lnTo>
                  <a:pt x="184" y="80"/>
                </a:lnTo>
                <a:lnTo>
                  <a:pt x="186" y="78"/>
                </a:lnTo>
                <a:lnTo>
                  <a:pt x="188" y="75"/>
                </a:lnTo>
                <a:lnTo>
                  <a:pt x="191" y="74"/>
                </a:lnTo>
                <a:lnTo>
                  <a:pt x="194" y="70"/>
                </a:lnTo>
                <a:lnTo>
                  <a:pt x="196" y="68"/>
                </a:lnTo>
                <a:lnTo>
                  <a:pt x="199" y="64"/>
                </a:lnTo>
                <a:lnTo>
                  <a:pt x="201" y="61"/>
                </a:lnTo>
                <a:lnTo>
                  <a:pt x="204" y="60"/>
                </a:lnTo>
                <a:lnTo>
                  <a:pt x="206" y="57"/>
                </a:lnTo>
                <a:lnTo>
                  <a:pt x="208" y="54"/>
                </a:lnTo>
                <a:lnTo>
                  <a:pt x="210" y="52"/>
                </a:lnTo>
                <a:lnTo>
                  <a:pt x="213" y="49"/>
                </a:lnTo>
                <a:lnTo>
                  <a:pt x="215" y="45"/>
                </a:lnTo>
                <a:lnTo>
                  <a:pt x="219" y="44"/>
                </a:lnTo>
                <a:lnTo>
                  <a:pt x="221" y="41"/>
                </a:lnTo>
                <a:lnTo>
                  <a:pt x="224" y="36"/>
                </a:lnTo>
                <a:lnTo>
                  <a:pt x="226" y="35"/>
                </a:lnTo>
                <a:lnTo>
                  <a:pt x="229" y="33"/>
                </a:lnTo>
                <a:lnTo>
                  <a:pt x="232" y="30"/>
                </a:lnTo>
                <a:lnTo>
                  <a:pt x="234" y="25"/>
                </a:lnTo>
                <a:lnTo>
                  <a:pt x="236" y="24"/>
                </a:lnTo>
                <a:lnTo>
                  <a:pt x="238" y="21"/>
                </a:lnTo>
                <a:lnTo>
                  <a:pt x="241" y="17"/>
                </a:lnTo>
                <a:lnTo>
                  <a:pt x="243" y="16"/>
                </a:lnTo>
                <a:lnTo>
                  <a:pt x="246" y="12"/>
                </a:lnTo>
                <a:lnTo>
                  <a:pt x="249" y="9"/>
                </a:lnTo>
                <a:lnTo>
                  <a:pt x="252" y="7"/>
                </a:lnTo>
                <a:lnTo>
                  <a:pt x="253" y="2"/>
                </a:lnTo>
                <a:lnTo>
                  <a:pt x="256" y="1"/>
                </a:lnTo>
                <a:lnTo>
                  <a:pt x="258" y="0"/>
                </a:lnTo>
              </a:path>
            </a:pathLst>
          </a:custGeom>
          <a:noFill/>
          <a:ln w="31750">
            <a:solidFill>
              <a:schemeClr val="tx2"/>
            </a:solidFill>
            <a:round/>
            <a:headEnd/>
            <a:tailEnd/>
          </a:ln>
        </p:spPr>
        <p:txBody>
          <a:bodyPr/>
          <a:lstStyle/>
          <a:p>
            <a:endParaRPr lang="en-US" dirty="0"/>
          </a:p>
        </p:txBody>
      </p:sp>
      <p:sp>
        <p:nvSpPr>
          <p:cNvPr id="39940" name="Freeform 4"/>
          <p:cNvSpPr>
            <a:spLocks/>
          </p:cNvSpPr>
          <p:nvPr/>
        </p:nvSpPr>
        <p:spPr bwMode="auto">
          <a:xfrm>
            <a:off x="1733550" y="4195763"/>
            <a:ext cx="376238" cy="536575"/>
          </a:xfrm>
          <a:custGeom>
            <a:avLst/>
            <a:gdLst>
              <a:gd name="T0" fmla="*/ 4155916 w 261"/>
              <a:gd name="T1" fmla="*/ 741916622 h 383"/>
              <a:gd name="T2" fmla="*/ 16623663 w 261"/>
              <a:gd name="T3" fmla="*/ 728177049 h 383"/>
              <a:gd name="T4" fmla="*/ 27014175 w 261"/>
              <a:gd name="T5" fmla="*/ 718363194 h 383"/>
              <a:gd name="T6" fmla="*/ 35326004 w 261"/>
              <a:gd name="T7" fmla="*/ 704625197 h 383"/>
              <a:gd name="T8" fmla="*/ 45716511 w 261"/>
              <a:gd name="T9" fmla="*/ 688923028 h 383"/>
              <a:gd name="T10" fmla="*/ 58184265 w 261"/>
              <a:gd name="T11" fmla="*/ 683034715 h 383"/>
              <a:gd name="T12" fmla="*/ 68573330 w 261"/>
              <a:gd name="T13" fmla="*/ 665369775 h 383"/>
              <a:gd name="T14" fmla="*/ 76885159 w 261"/>
              <a:gd name="T15" fmla="*/ 655555919 h 383"/>
              <a:gd name="T16" fmla="*/ 91431580 w 261"/>
              <a:gd name="T17" fmla="*/ 645742064 h 383"/>
              <a:gd name="T18" fmla="*/ 99743431 w 261"/>
              <a:gd name="T19" fmla="*/ 632002666 h 383"/>
              <a:gd name="T20" fmla="*/ 110133938 w 261"/>
              <a:gd name="T21" fmla="*/ 616300497 h 383"/>
              <a:gd name="T22" fmla="*/ 118445766 w 261"/>
              <a:gd name="T23" fmla="*/ 604525271 h 383"/>
              <a:gd name="T24" fmla="*/ 130913510 w 261"/>
              <a:gd name="T25" fmla="*/ 596674187 h 383"/>
              <a:gd name="T26" fmla="*/ 141304016 w 261"/>
              <a:gd name="T27" fmla="*/ 580972018 h 383"/>
              <a:gd name="T28" fmla="*/ 151693081 w 261"/>
              <a:gd name="T29" fmla="*/ 569195391 h 383"/>
              <a:gd name="T30" fmla="*/ 162083588 w 261"/>
              <a:gd name="T31" fmla="*/ 555455994 h 383"/>
              <a:gd name="T32" fmla="*/ 172474095 w 261"/>
              <a:gd name="T33" fmla="*/ 541716596 h 383"/>
              <a:gd name="T34" fmla="*/ 182863160 w 261"/>
              <a:gd name="T35" fmla="*/ 529939969 h 383"/>
              <a:gd name="T36" fmla="*/ 191175033 w 261"/>
              <a:gd name="T37" fmla="*/ 518164743 h 383"/>
              <a:gd name="T38" fmla="*/ 203642777 w 261"/>
              <a:gd name="T39" fmla="*/ 502462575 h 383"/>
              <a:gd name="T40" fmla="*/ 214033283 w 261"/>
              <a:gd name="T41" fmla="*/ 490685948 h 383"/>
              <a:gd name="T42" fmla="*/ 226501026 w 261"/>
              <a:gd name="T43" fmla="*/ 476946550 h 383"/>
              <a:gd name="T44" fmla="*/ 232735619 w 261"/>
              <a:gd name="T45" fmla="*/ 463207152 h 383"/>
              <a:gd name="T46" fmla="*/ 243124684 w 261"/>
              <a:gd name="T47" fmla="*/ 455356068 h 383"/>
              <a:gd name="T48" fmla="*/ 255593868 w 261"/>
              <a:gd name="T49" fmla="*/ 435728357 h 383"/>
              <a:gd name="T50" fmla="*/ 265982933 w 261"/>
              <a:gd name="T51" fmla="*/ 423951730 h 383"/>
              <a:gd name="T52" fmla="*/ 276373440 w 261"/>
              <a:gd name="T53" fmla="*/ 408250962 h 383"/>
              <a:gd name="T54" fmla="*/ 286762505 w 261"/>
              <a:gd name="T55" fmla="*/ 394511564 h 383"/>
              <a:gd name="T56" fmla="*/ 297153012 w 261"/>
              <a:gd name="T57" fmla="*/ 380772167 h 383"/>
              <a:gd name="T58" fmla="*/ 307543518 w 261"/>
              <a:gd name="T59" fmla="*/ 368995540 h 383"/>
              <a:gd name="T60" fmla="*/ 313776669 w 261"/>
              <a:gd name="T61" fmla="*/ 355256055 h 383"/>
              <a:gd name="T62" fmla="*/ 328323090 w 261"/>
              <a:gd name="T63" fmla="*/ 339553886 h 383"/>
              <a:gd name="T64" fmla="*/ 336634919 w 261"/>
              <a:gd name="T65" fmla="*/ 323853118 h 383"/>
              <a:gd name="T66" fmla="*/ 349102662 w 261"/>
              <a:gd name="T67" fmla="*/ 306188178 h 383"/>
              <a:gd name="T68" fmla="*/ 357414491 w 261"/>
              <a:gd name="T69" fmla="*/ 286560467 h 383"/>
              <a:gd name="T70" fmla="*/ 367804997 w 261"/>
              <a:gd name="T71" fmla="*/ 274783840 h 383"/>
              <a:gd name="T72" fmla="*/ 378194153 w 261"/>
              <a:gd name="T73" fmla="*/ 255156129 h 383"/>
              <a:gd name="T74" fmla="*/ 386507423 w 261"/>
              <a:gd name="T75" fmla="*/ 245342273 h 383"/>
              <a:gd name="T76" fmla="*/ 398975166 w 261"/>
              <a:gd name="T77" fmla="*/ 227678734 h 383"/>
              <a:gd name="T78" fmla="*/ 409364231 w 261"/>
              <a:gd name="T79" fmla="*/ 208051023 h 383"/>
              <a:gd name="T80" fmla="*/ 421833416 w 261"/>
              <a:gd name="T81" fmla="*/ 190386083 h 383"/>
              <a:gd name="T82" fmla="*/ 432222481 w 261"/>
              <a:gd name="T83" fmla="*/ 180572184 h 383"/>
              <a:gd name="T84" fmla="*/ 440534309 w 261"/>
              <a:gd name="T85" fmla="*/ 158981702 h 383"/>
              <a:gd name="T86" fmla="*/ 450924816 w 261"/>
              <a:gd name="T87" fmla="*/ 141318163 h 383"/>
              <a:gd name="T88" fmla="*/ 461313881 w 261"/>
              <a:gd name="T89" fmla="*/ 125615994 h 383"/>
              <a:gd name="T90" fmla="*/ 473783066 w 261"/>
              <a:gd name="T91" fmla="*/ 111876596 h 383"/>
              <a:gd name="T92" fmla="*/ 482094895 w 261"/>
              <a:gd name="T93" fmla="*/ 92248885 h 383"/>
              <a:gd name="T94" fmla="*/ 494562638 w 261"/>
              <a:gd name="T95" fmla="*/ 78509465 h 383"/>
              <a:gd name="T96" fmla="*/ 502874466 w 261"/>
              <a:gd name="T97" fmla="*/ 62807296 h 383"/>
              <a:gd name="T98" fmla="*/ 515342209 w 261"/>
              <a:gd name="T99" fmla="*/ 41218204 h 383"/>
              <a:gd name="T100" fmla="*/ 523654038 w 261"/>
              <a:gd name="T101" fmla="*/ 29441578 h 383"/>
              <a:gd name="T102" fmla="*/ 534044545 w 261"/>
              <a:gd name="T103" fmla="*/ 13739403 h 3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1"/>
              <a:gd name="T157" fmla="*/ 0 h 383"/>
              <a:gd name="T158" fmla="*/ 261 w 261"/>
              <a:gd name="T159" fmla="*/ 383 h 38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1" h="383">
                <a:moveTo>
                  <a:pt x="0" y="382"/>
                </a:moveTo>
                <a:lnTo>
                  <a:pt x="2" y="378"/>
                </a:lnTo>
                <a:lnTo>
                  <a:pt x="6" y="375"/>
                </a:lnTo>
                <a:lnTo>
                  <a:pt x="8" y="371"/>
                </a:lnTo>
                <a:lnTo>
                  <a:pt x="10" y="368"/>
                </a:lnTo>
                <a:lnTo>
                  <a:pt x="13" y="366"/>
                </a:lnTo>
                <a:lnTo>
                  <a:pt x="15" y="362"/>
                </a:lnTo>
                <a:lnTo>
                  <a:pt x="17" y="359"/>
                </a:lnTo>
                <a:lnTo>
                  <a:pt x="20" y="358"/>
                </a:lnTo>
                <a:lnTo>
                  <a:pt x="22" y="351"/>
                </a:lnTo>
                <a:lnTo>
                  <a:pt x="25" y="349"/>
                </a:lnTo>
                <a:lnTo>
                  <a:pt x="28" y="348"/>
                </a:lnTo>
                <a:lnTo>
                  <a:pt x="30" y="344"/>
                </a:lnTo>
                <a:lnTo>
                  <a:pt x="33" y="339"/>
                </a:lnTo>
                <a:lnTo>
                  <a:pt x="35" y="339"/>
                </a:lnTo>
                <a:lnTo>
                  <a:pt x="37" y="334"/>
                </a:lnTo>
                <a:lnTo>
                  <a:pt x="41" y="331"/>
                </a:lnTo>
                <a:lnTo>
                  <a:pt x="44" y="329"/>
                </a:lnTo>
                <a:lnTo>
                  <a:pt x="45" y="325"/>
                </a:lnTo>
                <a:lnTo>
                  <a:pt x="48" y="322"/>
                </a:lnTo>
                <a:lnTo>
                  <a:pt x="50" y="317"/>
                </a:lnTo>
                <a:lnTo>
                  <a:pt x="53" y="314"/>
                </a:lnTo>
                <a:lnTo>
                  <a:pt x="55" y="311"/>
                </a:lnTo>
                <a:lnTo>
                  <a:pt x="57" y="308"/>
                </a:lnTo>
                <a:lnTo>
                  <a:pt x="60" y="305"/>
                </a:lnTo>
                <a:lnTo>
                  <a:pt x="63" y="304"/>
                </a:lnTo>
                <a:lnTo>
                  <a:pt x="65" y="301"/>
                </a:lnTo>
                <a:lnTo>
                  <a:pt x="68" y="296"/>
                </a:lnTo>
                <a:lnTo>
                  <a:pt x="70" y="292"/>
                </a:lnTo>
                <a:lnTo>
                  <a:pt x="73" y="290"/>
                </a:lnTo>
                <a:lnTo>
                  <a:pt x="76" y="286"/>
                </a:lnTo>
                <a:lnTo>
                  <a:pt x="78" y="283"/>
                </a:lnTo>
                <a:lnTo>
                  <a:pt x="80" y="280"/>
                </a:lnTo>
                <a:lnTo>
                  <a:pt x="83" y="276"/>
                </a:lnTo>
                <a:lnTo>
                  <a:pt x="85" y="274"/>
                </a:lnTo>
                <a:lnTo>
                  <a:pt x="88" y="270"/>
                </a:lnTo>
                <a:lnTo>
                  <a:pt x="90" y="266"/>
                </a:lnTo>
                <a:lnTo>
                  <a:pt x="92" y="264"/>
                </a:lnTo>
                <a:lnTo>
                  <a:pt x="94" y="258"/>
                </a:lnTo>
                <a:lnTo>
                  <a:pt x="98" y="256"/>
                </a:lnTo>
                <a:lnTo>
                  <a:pt x="101" y="255"/>
                </a:lnTo>
                <a:lnTo>
                  <a:pt x="103" y="250"/>
                </a:lnTo>
                <a:lnTo>
                  <a:pt x="105" y="248"/>
                </a:lnTo>
                <a:lnTo>
                  <a:pt x="109" y="243"/>
                </a:lnTo>
                <a:lnTo>
                  <a:pt x="111" y="241"/>
                </a:lnTo>
                <a:lnTo>
                  <a:pt x="112" y="236"/>
                </a:lnTo>
                <a:lnTo>
                  <a:pt x="116" y="233"/>
                </a:lnTo>
                <a:lnTo>
                  <a:pt x="117" y="232"/>
                </a:lnTo>
                <a:lnTo>
                  <a:pt x="121" y="227"/>
                </a:lnTo>
                <a:lnTo>
                  <a:pt x="123" y="222"/>
                </a:lnTo>
                <a:lnTo>
                  <a:pt x="125" y="218"/>
                </a:lnTo>
                <a:lnTo>
                  <a:pt x="128" y="216"/>
                </a:lnTo>
                <a:lnTo>
                  <a:pt x="130" y="213"/>
                </a:lnTo>
                <a:lnTo>
                  <a:pt x="133" y="208"/>
                </a:lnTo>
                <a:lnTo>
                  <a:pt x="136" y="203"/>
                </a:lnTo>
                <a:lnTo>
                  <a:pt x="138" y="201"/>
                </a:lnTo>
                <a:lnTo>
                  <a:pt x="140" y="199"/>
                </a:lnTo>
                <a:lnTo>
                  <a:pt x="143" y="194"/>
                </a:lnTo>
                <a:lnTo>
                  <a:pt x="145" y="190"/>
                </a:lnTo>
                <a:lnTo>
                  <a:pt x="148" y="188"/>
                </a:lnTo>
                <a:lnTo>
                  <a:pt x="149" y="184"/>
                </a:lnTo>
                <a:lnTo>
                  <a:pt x="151" y="181"/>
                </a:lnTo>
                <a:lnTo>
                  <a:pt x="155" y="178"/>
                </a:lnTo>
                <a:lnTo>
                  <a:pt x="158" y="173"/>
                </a:lnTo>
                <a:lnTo>
                  <a:pt x="160" y="169"/>
                </a:lnTo>
                <a:lnTo>
                  <a:pt x="162" y="165"/>
                </a:lnTo>
                <a:lnTo>
                  <a:pt x="164" y="162"/>
                </a:lnTo>
                <a:lnTo>
                  <a:pt x="168" y="156"/>
                </a:lnTo>
                <a:lnTo>
                  <a:pt x="170" y="154"/>
                </a:lnTo>
                <a:lnTo>
                  <a:pt x="172" y="146"/>
                </a:lnTo>
                <a:lnTo>
                  <a:pt x="175" y="144"/>
                </a:lnTo>
                <a:lnTo>
                  <a:pt x="177" y="140"/>
                </a:lnTo>
                <a:lnTo>
                  <a:pt x="180" y="136"/>
                </a:lnTo>
                <a:lnTo>
                  <a:pt x="182" y="130"/>
                </a:lnTo>
                <a:lnTo>
                  <a:pt x="184" y="129"/>
                </a:lnTo>
                <a:lnTo>
                  <a:pt x="186" y="125"/>
                </a:lnTo>
                <a:lnTo>
                  <a:pt x="190" y="118"/>
                </a:lnTo>
                <a:lnTo>
                  <a:pt x="192" y="116"/>
                </a:lnTo>
                <a:lnTo>
                  <a:pt x="195" y="112"/>
                </a:lnTo>
                <a:lnTo>
                  <a:pt x="197" y="106"/>
                </a:lnTo>
                <a:lnTo>
                  <a:pt x="200" y="102"/>
                </a:lnTo>
                <a:lnTo>
                  <a:pt x="203" y="97"/>
                </a:lnTo>
                <a:lnTo>
                  <a:pt x="205" y="92"/>
                </a:lnTo>
                <a:lnTo>
                  <a:pt x="208" y="92"/>
                </a:lnTo>
                <a:lnTo>
                  <a:pt x="210" y="86"/>
                </a:lnTo>
                <a:lnTo>
                  <a:pt x="212" y="81"/>
                </a:lnTo>
                <a:lnTo>
                  <a:pt x="214" y="77"/>
                </a:lnTo>
                <a:lnTo>
                  <a:pt x="217" y="72"/>
                </a:lnTo>
                <a:lnTo>
                  <a:pt x="219" y="69"/>
                </a:lnTo>
                <a:lnTo>
                  <a:pt x="222" y="64"/>
                </a:lnTo>
                <a:lnTo>
                  <a:pt x="225" y="60"/>
                </a:lnTo>
                <a:lnTo>
                  <a:pt x="228" y="57"/>
                </a:lnTo>
                <a:lnTo>
                  <a:pt x="230" y="52"/>
                </a:lnTo>
                <a:lnTo>
                  <a:pt x="232" y="47"/>
                </a:lnTo>
                <a:lnTo>
                  <a:pt x="236" y="44"/>
                </a:lnTo>
                <a:lnTo>
                  <a:pt x="238" y="40"/>
                </a:lnTo>
                <a:lnTo>
                  <a:pt x="241" y="36"/>
                </a:lnTo>
                <a:lnTo>
                  <a:pt x="242" y="32"/>
                </a:lnTo>
                <a:lnTo>
                  <a:pt x="245" y="27"/>
                </a:lnTo>
                <a:lnTo>
                  <a:pt x="248" y="21"/>
                </a:lnTo>
                <a:lnTo>
                  <a:pt x="250" y="20"/>
                </a:lnTo>
                <a:lnTo>
                  <a:pt x="252" y="15"/>
                </a:lnTo>
                <a:lnTo>
                  <a:pt x="254" y="9"/>
                </a:lnTo>
                <a:lnTo>
                  <a:pt x="257" y="7"/>
                </a:lnTo>
                <a:lnTo>
                  <a:pt x="260" y="0"/>
                </a:lnTo>
              </a:path>
            </a:pathLst>
          </a:custGeom>
          <a:noFill/>
          <a:ln w="31750">
            <a:solidFill>
              <a:schemeClr val="tx2"/>
            </a:solidFill>
            <a:round/>
            <a:headEnd/>
            <a:tailEnd/>
          </a:ln>
        </p:spPr>
        <p:txBody>
          <a:bodyPr/>
          <a:lstStyle/>
          <a:p>
            <a:endParaRPr lang="en-US" dirty="0"/>
          </a:p>
        </p:txBody>
      </p:sp>
      <p:sp>
        <p:nvSpPr>
          <p:cNvPr id="39941" name="Freeform 5"/>
          <p:cNvSpPr>
            <a:spLocks/>
          </p:cNvSpPr>
          <p:nvPr/>
        </p:nvSpPr>
        <p:spPr bwMode="auto">
          <a:xfrm>
            <a:off x="2108200" y="3763963"/>
            <a:ext cx="376238" cy="431800"/>
          </a:xfrm>
          <a:custGeom>
            <a:avLst/>
            <a:gdLst>
              <a:gd name="T0" fmla="*/ 4187818 w 260"/>
              <a:gd name="T1" fmla="*/ 599496245 h 309"/>
              <a:gd name="T2" fmla="*/ 16752718 w 260"/>
              <a:gd name="T3" fmla="*/ 579968832 h 309"/>
              <a:gd name="T4" fmla="*/ 27222265 w 260"/>
              <a:gd name="T5" fmla="*/ 562393600 h 309"/>
              <a:gd name="T6" fmla="*/ 35597898 w 260"/>
              <a:gd name="T7" fmla="*/ 542866187 h 309"/>
              <a:gd name="T8" fmla="*/ 46068886 w 260"/>
              <a:gd name="T9" fmla="*/ 525292353 h 309"/>
              <a:gd name="T10" fmla="*/ 58632346 w 260"/>
              <a:gd name="T11" fmla="*/ 511622884 h 309"/>
              <a:gd name="T12" fmla="*/ 67007979 w 260"/>
              <a:gd name="T13" fmla="*/ 494047653 h 309"/>
              <a:gd name="T14" fmla="*/ 79572875 w 260"/>
              <a:gd name="T15" fmla="*/ 472566659 h 309"/>
              <a:gd name="T16" fmla="*/ 87948508 w 260"/>
              <a:gd name="T17" fmla="*/ 456945008 h 309"/>
              <a:gd name="T18" fmla="*/ 100511980 w 260"/>
              <a:gd name="T19" fmla="*/ 445229119 h 309"/>
              <a:gd name="T20" fmla="*/ 106795151 w 260"/>
              <a:gd name="T21" fmla="*/ 425701705 h 309"/>
              <a:gd name="T22" fmla="*/ 119358601 w 260"/>
              <a:gd name="T23" fmla="*/ 406172894 h 309"/>
              <a:gd name="T24" fmla="*/ 129828142 w 260"/>
              <a:gd name="T25" fmla="*/ 388599060 h 309"/>
              <a:gd name="T26" fmla="*/ 140299130 w 260"/>
              <a:gd name="T27" fmla="*/ 369071646 h 309"/>
              <a:gd name="T28" fmla="*/ 150768671 w 260"/>
              <a:gd name="T29" fmla="*/ 351496328 h 309"/>
              <a:gd name="T30" fmla="*/ 161238211 w 260"/>
              <a:gd name="T31" fmla="*/ 330015334 h 309"/>
              <a:gd name="T32" fmla="*/ 171709200 w 260"/>
              <a:gd name="T33" fmla="*/ 312441500 h 309"/>
              <a:gd name="T34" fmla="*/ 180084832 w 260"/>
              <a:gd name="T35" fmla="*/ 294866269 h 309"/>
              <a:gd name="T36" fmla="*/ 192648327 w 260"/>
              <a:gd name="T37" fmla="*/ 275338856 h 309"/>
              <a:gd name="T38" fmla="*/ 203119315 w 260"/>
              <a:gd name="T39" fmla="*/ 257763624 h 309"/>
              <a:gd name="T40" fmla="*/ 215682764 w 260"/>
              <a:gd name="T41" fmla="*/ 238236211 h 309"/>
              <a:gd name="T42" fmla="*/ 224058397 w 260"/>
              <a:gd name="T43" fmla="*/ 224566742 h 309"/>
              <a:gd name="T44" fmla="*/ 234529385 w 260"/>
              <a:gd name="T45" fmla="*/ 208945090 h 309"/>
              <a:gd name="T46" fmla="*/ 244998926 w 260"/>
              <a:gd name="T47" fmla="*/ 195275621 h 309"/>
              <a:gd name="T48" fmla="*/ 255468467 w 260"/>
              <a:gd name="T49" fmla="*/ 179653926 h 309"/>
              <a:gd name="T50" fmla="*/ 265939455 w 260"/>
              <a:gd name="T51" fmla="*/ 165984457 h 309"/>
              <a:gd name="T52" fmla="*/ 276408996 w 260"/>
              <a:gd name="T53" fmla="*/ 152314988 h 309"/>
              <a:gd name="T54" fmla="*/ 288973892 w 260"/>
              <a:gd name="T55" fmla="*/ 136693337 h 309"/>
              <a:gd name="T56" fmla="*/ 297349525 w 260"/>
              <a:gd name="T57" fmla="*/ 124976050 h 309"/>
              <a:gd name="T58" fmla="*/ 307819066 w 260"/>
              <a:gd name="T59" fmla="*/ 113260161 h 309"/>
              <a:gd name="T60" fmla="*/ 318290054 w 260"/>
              <a:gd name="T61" fmla="*/ 101542874 h 309"/>
              <a:gd name="T62" fmla="*/ 326665686 w 260"/>
              <a:gd name="T63" fmla="*/ 89826963 h 309"/>
              <a:gd name="T64" fmla="*/ 339229136 w 260"/>
              <a:gd name="T65" fmla="*/ 78109676 h 309"/>
              <a:gd name="T66" fmla="*/ 349700124 w 260"/>
              <a:gd name="T67" fmla="*/ 66393787 h 309"/>
              <a:gd name="T68" fmla="*/ 362263573 w 260"/>
              <a:gd name="T69" fmla="*/ 58582263 h 309"/>
              <a:gd name="T70" fmla="*/ 372733114 w 260"/>
              <a:gd name="T71" fmla="*/ 48818556 h 309"/>
              <a:gd name="T72" fmla="*/ 381110284 w 260"/>
              <a:gd name="T73" fmla="*/ 39054838 h 309"/>
              <a:gd name="T74" fmla="*/ 391579825 w 260"/>
              <a:gd name="T75" fmla="*/ 31244711 h 309"/>
              <a:gd name="T76" fmla="*/ 402049366 w 260"/>
              <a:gd name="T77" fmla="*/ 27338949 h 309"/>
              <a:gd name="T78" fmla="*/ 412520354 w 260"/>
              <a:gd name="T79" fmla="*/ 19527419 h 309"/>
              <a:gd name="T80" fmla="*/ 422989895 w 260"/>
              <a:gd name="T81" fmla="*/ 15621657 h 309"/>
              <a:gd name="T82" fmla="*/ 435553344 w 260"/>
              <a:gd name="T83" fmla="*/ 9763710 h 309"/>
              <a:gd name="T84" fmla="*/ 443930424 w 260"/>
              <a:gd name="T85" fmla="*/ 5857947 h 309"/>
              <a:gd name="T86" fmla="*/ 452306057 w 260"/>
              <a:gd name="T87" fmla="*/ 3905764 h 309"/>
              <a:gd name="T88" fmla="*/ 464869506 w 260"/>
              <a:gd name="T89" fmla="*/ 3905764 h 309"/>
              <a:gd name="T90" fmla="*/ 473246586 w 260"/>
              <a:gd name="T91" fmla="*/ 0 h 309"/>
              <a:gd name="T92" fmla="*/ 485810035 w 260"/>
              <a:gd name="T93" fmla="*/ 0 h 309"/>
              <a:gd name="T94" fmla="*/ 494185668 w 260"/>
              <a:gd name="T95" fmla="*/ 3905764 h 309"/>
              <a:gd name="T96" fmla="*/ 506750564 w 260"/>
              <a:gd name="T97" fmla="*/ 5857947 h 309"/>
              <a:gd name="T98" fmla="*/ 515126197 w 260"/>
              <a:gd name="T99" fmla="*/ 9763710 h 309"/>
              <a:gd name="T100" fmla="*/ 525595738 w 260"/>
              <a:gd name="T101" fmla="*/ 11715895 h 309"/>
              <a:gd name="T102" fmla="*/ 536066726 w 260"/>
              <a:gd name="T103" fmla="*/ 15621657 h 30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0"/>
              <a:gd name="T157" fmla="*/ 0 h 309"/>
              <a:gd name="T158" fmla="*/ 260 w 260"/>
              <a:gd name="T159" fmla="*/ 309 h 30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0" h="309">
                <a:moveTo>
                  <a:pt x="0" y="308"/>
                </a:moveTo>
                <a:lnTo>
                  <a:pt x="2" y="307"/>
                </a:lnTo>
                <a:lnTo>
                  <a:pt x="5" y="302"/>
                </a:lnTo>
                <a:lnTo>
                  <a:pt x="8" y="297"/>
                </a:lnTo>
                <a:lnTo>
                  <a:pt x="10" y="292"/>
                </a:lnTo>
                <a:lnTo>
                  <a:pt x="13" y="288"/>
                </a:lnTo>
                <a:lnTo>
                  <a:pt x="16" y="284"/>
                </a:lnTo>
                <a:lnTo>
                  <a:pt x="17" y="278"/>
                </a:lnTo>
                <a:lnTo>
                  <a:pt x="19" y="275"/>
                </a:lnTo>
                <a:lnTo>
                  <a:pt x="22" y="269"/>
                </a:lnTo>
                <a:lnTo>
                  <a:pt x="25" y="265"/>
                </a:lnTo>
                <a:lnTo>
                  <a:pt x="28" y="262"/>
                </a:lnTo>
                <a:lnTo>
                  <a:pt x="29" y="257"/>
                </a:lnTo>
                <a:lnTo>
                  <a:pt x="32" y="253"/>
                </a:lnTo>
                <a:lnTo>
                  <a:pt x="36" y="248"/>
                </a:lnTo>
                <a:lnTo>
                  <a:pt x="38" y="242"/>
                </a:lnTo>
                <a:lnTo>
                  <a:pt x="40" y="237"/>
                </a:lnTo>
                <a:lnTo>
                  <a:pt x="42" y="234"/>
                </a:lnTo>
                <a:lnTo>
                  <a:pt x="44" y="229"/>
                </a:lnTo>
                <a:lnTo>
                  <a:pt x="48" y="228"/>
                </a:lnTo>
                <a:lnTo>
                  <a:pt x="49" y="222"/>
                </a:lnTo>
                <a:lnTo>
                  <a:pt x="51" y="218"/>
                </a:lnTo>
                <a:lnTo>
                  <a:pt x="55" y="213"/>
                </a:lnTo>
                <a:lnTo>
                  <a:pt x="57" y="208"/>
                </a:lnTo>
                <a:lnTo>
                  <a:pt x="59" y="202"/>
                </a:lnTo>
                <a:lnTo>
                  <a:pt x="62" y="199"/>
                </a:lnTo>
                <a:lnTo>
                  <a:pt x="64" y="195"/>
                </a:lnTo>
                <a:lnTo>
                  <a:pt x="67" y="189"/>
                </a:lnTo>
                <a:lnTo>
                  <a:pt x="70" y="184"/>
                </a:lnTo>
                <a:lnTo>
                  <a:pt x="72" y="180"/>
                </a:lnTo>
                <a:lnTo>
                  <a:pt x="75" y="174"/>
                </a:lnTo>
                <a:lnTo>
                  <a:pt x="77" y="169"/>
                </a:lnTo>
                <a:lnTo>
                  <a:pt x="79" y="164"/>
                </a:lnTo>
                <a:lnTo>
                  <a:pt x="82" y="160"/>
                </a:lnTo>
                <a:lnTo>
                  <a:pt x="84" y="156"/>
                </a:lnTo>
                <a:lnTo>
                  <a:pt x="86" y="151"/>
                </a:lnTo>
                <a:lnTo>
                  <a:pt x="90" y="146"/>
                </a:lnTo>
                <a:lnTo>
                  <a:pt x="92" y="141"/>
                </a:lnTo>
                <a:lnTo>
                  <a:pt x="95" y="136"/>
                </a:lnTo>
                <a:lnTo>
                  <a:pt x="97" y="132"/>
                </a:lnTo>
                <a:lnTo>
                  <a:pt x="99" y="127"/>
                </a:lnTo>
                <a:lnTo>
                  <a:pt x="103" y="122"/>
                </a:lnTo>
                <a:lnTo>
                  <a:pt x="105" y="119"/>
                </a:lnTo>
                <a:lnTo>
                  <a:pt x="107" y="115"/>
                </a:lnTo>
                <a:lnTo>
                  <a:pt x="110" y="110"/>
                </a:lnTo>
                <a:lnTo>
                  <a:pt x="112" y="107"/>
                </a:lnTo>
                <a:lnTo>
                  <a:pt x="114" y="104"/>
                </a:lnTo>
                <a:lnTo>
                  <a:pt x="117" y="100"/>
                </a:lnTo>
                <a:lnTo>
                  <a:pt x="119" y="96"/>
                </a:lnTo>
                <a:lnTo>
                  <a:pt x="122" y="92"/>
                </a:lnTo>
                <a:lnTo>
                  <a:pt x="124" y="87"/>
                </a:lnTo>
                <a:lnTo>
                  <a:pt x="127" y="85"/>
                </a:lnTo>
                <a:lnTo>
                  <a:pt x="130" y="83"/>
                </a:lnTo>
                <a:lnTo>
                  <a:pt x="132" y="78"/>
                </a:lnTo>
                <a:lnTo>
                  <a:pt x="134" y="74"/>
                </a:lnTo>
                <a:lnTo>
                  <a:pt x="138" y="70"/>
                </a:lnTo>
                <a:lnTo>
                  <a:pt x="140" y="68"/>
                </a:lnTo>
                <a:lnTo>
                  <a:pt x="142" y="64"/>
                </a:lnTo>
                <a:lnTo>
                  <a:pt x="145" y="62"/>
                </a:lnTo>
                <a:lnTo>
                  <a:pt x="147" y="58"/>
                </a:lnTo>
                <a:lnTo>
                  <a:pt x="150" y="55"/>
                </a:lnTo>
                <a:lnTo>
                  <a:pt x="152" y="52"/>
                </a:lnTo>
                <a:lnTo>
                  <a:pt x="154" y="50"/>
                </a:lnTo>
                <a:lnTo>
                  <a:pt x="156" y="46"/>
                </a:lnTo>
                <a:lnTo>
                  <a:pt x="159" y="43"/>
                </a:lnTo>
                <a:lnTo>
                  <a:pt x="162" y="40"/>
                </a:lnTo>
                <a:lnTo>
                  <a:pt x="165" y="36"/>
                </a:lnTo>
                <a:lnTo>
                  <a:pt x="167" y="34"/>
                </a:lnTo>
                <a:lnTo>
                  <a:pt x="170" y="33"/>
                </a:lnTo>
                <a:lnTo>
                  <a:pt x="173" y="30"/>
                </a:lnTo>
                <a:lnTo>
                  <a:pt x="175" y="27"/>
                </a:lnTo>
                <a:lnTo>
                  <a:pt x="178" y="25"/>
                </a:lnTo>
                <a:lnTo>
                  <a:pt x="180" y="23"/>
                </a:lnTo>
                <a:lnTo>
                  <a:pt x="182" y="20"/>
                </a:lnTo>
                <a:lnTo>
                  <a:pt x="185" y="19"/>
                </a:lnTo>
                <a:lnTo>
                  <a:pt x="187" y="16"/>
                </a:lnTo>
                <a:lnTo>
                  <a:pt x="189" y="15"/>
                </a:lnTo>
                <a:lnTo>
                  <a:pt x="192" y="14"/>
                </a:lnTo>
                <a:lnTo>
                  <a:pt x="195" y="11"/>
                </a:lnTo>
                <a:lnTo>
                  <a:pt x="197" y="10"/>
                </a:lnTo>
                <a:lnTo>
                  <a:pt x="199" y="10"/>
                </a:lnTo>
                <a:lnTo>
                  <a:pt x="202" y="8"/>
                </a:lnTo>
                <a:lnTo>
                  <a:pt x="204" y="6"/>
                </a:lnTo>
                <a:lnTo>
                  <a:pt x="208" y="5"/>
                </a:lnTo>
                <a:lnTo>
                  <a:pt x="210" y="3"/>
                </a:lnTo>
                <a:lnTo>
                  <a:pt x="212" y="3"/>
                </a:lnTo>
                <a:lnTo>
                  <a:pt x="215" y="3"/>
                </a:lnTo>
                <a:lnTo>
                  <a:pt x="216" y="2"/>
                </a:lnTo>
                <a:lnTo>
                  <a:pt x="219" y="2"/>
                </a:lnTo>
                <a:lnTo>
                  <a:pt x="222" y="2"/>
                </a:lnTo>
                <a:lnTo>
                  <a:pt x="224" y="0"/>
                </a:lnTo>
                <a:lnTo>
                  <a:pt x="226" y="0"/>
                </a:lnTo>
                <a:lnTo>
                  <a:pt x="230" y="0"/>
                </a:lnTo>
                <a:lnTo>
                  <a:pt x="232" y="0"/>
                </a:lnTo>
                <a:lnTo>
                  <a:pt x="234" y="2"/>
                </a:lnTo>
                <a:lnTo>
                  <a:pt x="236" y="2"/>
                </a:lnTo>
                <a:lnTo>
                  <a:pt x="239" y="2"/>
                </a:lnTo>
                <a:lnTo>
                  <a:pt x="242" y="3"/>
                </a:lnTo>
                <a:lnTo>
                  <a:pt x="244" y="3"/>
                </a:lnTo>
                <a:lnTo>
                  <a:pt x="246" y="5"/>
                </a:lnTo>
                <a:lnTo>
                  <a:pt x="250" y="5"/>
                </a:lnTo>
                <a:lnTo>
                  <a:pt x="251" y="6"/>
                </a:lnTo>
                <a:lnTo>
                  <a:pt x="254" y="8"/>
                </a:lnTo>
                <a:lnTo>
                  <a:pt x="256" y="8"/>
                </a:lnTo>
                <a:lnTo>
                  <a:pt x="259" y="10"/>
                </a:lnTo>
              </a:path>
            </a:pathLst>
          </a:custGeom>
          <a:noFill/>
          <a:ln w="31750">
            <a:solidFill>
              <a:schemeClr val="tx2"/>
            </a:solidFill>
            <a:round/>
            <a:headEnd/>
            <a:tailEnd/>
          </a:ln>
        </p:spPr>
        <p:txBody>
          <a:bodyPr/>
          <a:lstStyle/>
          <a:p>
            <a:endParaRPr lang="en-US" dirty="0"/>
          </a:p>
        </p:txBody>
      </p:sp>
      <p:sp>
        <p:nvSpPr>
          <p:cNvPr id="39942" name="Freeform 6"/>
          <p:cNvSpPr>
            <a:spLocks/>
          </p:cNvSpPr>
          <p:nvPr/>
        </p:nvSpPr>
        <p:spPr bwMode="auto">
          <a:xfrm>
            <a:off x="2482850" y="3778250"/>
            <a:ext cx="374650" cy="584200"/>
          </a:xfrm>
          <a:custGeom>
            <a:avLst/>
            <a:gdLst>
              <a:gd name="T0" fmla="*/ 6229277 w 260"/>
              <a:gd name="T1" fmla="*/ 1962744 h 417"/>
              <a:gd name="T2" fmla="*/ 16611402 w 260"/>
              <a:gd name="T3" fmla="*/ 9813719 h 417"/>
              <a:gd name="T4" fmla="*/ 26992090 w 260"/>
              <a:gd name="T5" fmla="*/ 17664695 h 417"/>
              <a:gd name="T6" fmla="*/ 35297789 w 260"/>
              <a:gd name="T7" fmla="*/ 25514273 h 417"/>
              <a:gd name="T8" fmla="*/ 45679912 w 260"/>
              <a:gd name="T9" fmla="*/ 33365246 h 417"/>
              <a:gd name="T10" fmla="*/ 58138470 w 260"/>
              <a:gd name="T11" fmla="*/ 47104460 h 417"/>
              <a:gd name="T12" fmla="*/ 68520593 w 260"/>
              <a:gd name="T13" fmla="*/ 56918177 h 417"/>
              <a:gd name="T14" fmla="*/ 76826292 w 260"/>
              <a:gd name="T15" fmla="*/ 66731893 h 417"/>
              <a:gd name="T16" fmla="*/ 89283398 w 260"/>
              <a:gd name="T17" fmla="*/ 78506952 h 417"/>
              <a:gd name="T18" fmla="*/ 99665544 w 260"/>
              <a:gd name="T19" fmla="*/ 92246177 h 417"/>
              <a:gd name="T20" fmla="*/ 107971242 w 260"/>
              <a:gd name="T21" fmla="*/ 102059894 h 417"/>
              <a:gd name="T22" fmla="*/ 118353365 w 260"/>
              <a:gd name="T23" fmla="*/ 117761840 h 417"/>
              <a:gd name="T24" fmla="*/ 130811913 w 260"/>
              <a:gd name="T25" fmla="*/ 131499643 h 417"/>
              <a:gd name="T26" fmla="*/ 141192595 w 260"/>
              <a:gd name="T27" fmla="*/ 143276103 h 417"/>
              <a:gd name="T28" fmla="*/ 149498293 w 260"/>
              <a:gd name="T29" fmla="*/ 158978049 h 417"/>
              <a:gd name="T30" fmla="*/ 164033266 w 260"/>
              <a:gd name="T31" fmla="*/ 176641338 h 417"/>
              <a:gd name="T32" fmla="*/ 172338964 w 260"/>
              <a:gd name="T33" fmla="*/ 190380585 h 417"/>
              <a:gd name="T34" fmla="*/ 180644663 w 260"/>
              <a:gd name="T35" fmla="*/ 202157045 h 417"/>
              <a:gd name="T36" fmla="*/ 191025390 w 260"/>
              <a:gd name="T37" fmla="*/ 223745820 h 417"/>
              <a:gd name="T38" fmla="*/ 203483937 w 260"/>
              <a:gd name="T39" fmla="*/ 241410510 h 417"/>
              <a:gd name="T40" fmla="*/ 211789636 w 260"/>
              <a:gd name="T41" fmla="*/ 257112456 h 417"/>
              <a:gd name="T42" fmla="*/ 222171759 w 260"/>
              <a:gd name="T43" fmla="*/ 276738489 h 417"/>
              <a:gd name="T44" fmla="*/ 234630306 w 260"/>
              <a:gd name="T45" fmla="*/ 298328665 h 417"/>
              <a:gd name="T46" fmla="*/ 245010988 w 260"/>
              <a:gd name="T47" fmla="*/ 315991954 h 417"/>
              <a:gd name="T48" fmla="*/ 253316687 w 260"/>
              <a:gd name="T49" fmla="*/ 335619387 h 417"/>
              <a:gd name="T50" fmla="*/ 263698810 w 260"/>
              <a:gd name="T51" fmla="*/ 353284077 h 417"/>
              <a:gd name="T52" fmla="*/ 276157357 w 260"/>
              <a:gd name="T53" fmla="*/ 372910196 h 417"/>
              <a:gd name="T54" fmla="*/ 284463056 w 260"/>
              <a:gd name="T55" fmla="*/ 390574886 h 417"/>
              <a:gd name="T56" fmla="*/ 294845179 w 260"/>
              <a:gd name="T57" fmla="*/ 410200918 h 417"/>
              <a:gd name="T58" fmla="*/ 307302285 w 260"/>
              <a:gd name="T59" fmla="*/ 429828351 h 417"/>
              <a:gd name="T60" fmla="*/ 317684408 w 260"/>
              <a:gd name="T61" fmla="*/ 449455785 h 417"/>
              <a:gd name="T62" fmla="*/ 325990107 w 260"/>
              <a:gd name="T63" fmla="*/ 463193587 h 417"/>
              <a:gd name="T64" fmla="*/ 336372230 w 260"/>
              <a:gd name="T65" fmla="*/ 482821020 h 417"/>
              <a:gd name="T66" fmla="*/ 348830777 w 260"/>
              <a:gd name="T67" fmla="*/ 498522966 h 417"/>
              <a:gd name="T68" fmla="*/ 359211459 w 260"/>
              <a:gd name="T69" fmla="*/ 522074485 h 417"/>
              <a:gd name="T70" fmla="*/ 367517158 w 260"/>
              <a:gd name="T71" fmla="*/ 537776432 h 417"/>
              <a:gd name="T72" fmla="*/ 379975796 w 260"/>
              <a:gd name="T73" fmla="*/ 553478378 h 417"/>
              <a:gd name="T74" fmla="*/ 390357919 w 260"/>
              <a:gd name="T75" fmla="*/ 573104410 h 417"/>
              <a:gd name="T76" fmla="*/ 400740042 w 260"/>
              <a:gd name="T77" fmla="*/ 592731843 h 417"/>
              <a:gd name="T78" fmla="*/ 409044299 w 260"/>
              <a:gd name="T79" fmla="*/ 608432389 h 417"/>
              <a:gd name="T80" fmla="*/ 421502847 w 260"/>
              <a:gd name="T81" fmla="*/ 622171592 h 417"/>
              <a:gd name="T82" fmla="*/ 431884970 w 260"/>
              <a:gd name="T83" fmla="*/ 641799025 h 417"/>
              <a:gd name="T84" fmla="*/ 440190668 w 260"/>
              <a:gd name="T85" fmla="*/ 659462314 h 417"/>
              <a:gd name="T86" fmla="*/ 450572791 w 260"/>
              <a:gd name="T87" fmla="*/ 671238774 h 417"/>
              <a:gd name="T88" fmla="*/ 458877049 w 260"/>
              <a:gd name="T89" fmla="*/ 686940720 h 417"/>
              <a:gd name="T90" fmla="*/ 473412021 w 260"/>
              <a:gd name="T91" fmla="*/ 704604009 h 417"/>
              <a:gd name="T92" fmla="*/ 481717719 w 260"/>
              <a:gd name="T93" fmla="*/ 722268699 h 417"/>
              <a:gd name="T94" fmla="*/ 492099842 w 260"/>
              <a:gd name="T95" fmla="*/ 741896307 h 417"/>
              <a:gd name="T96" fmla="*/ 502481965 w 260"/>
              <a:gd name="T97" fmla="*/ 755634109 h 417"/>
              <a:gd name="T98" fmla="*/ 512862647 w 260"/>
              <a:gd name="T99" fmla="*/ 771336056 h 417"/>
              <a:gd name="T100" fmla="*/ 521168346 w 260"/>
              <a:gd name="T101" fmla="*/ 792926232 h 417"/>
              <a:gd name="T102" fmla="*/ 531550469 w 260"/>
              <a:gd name="T103" fmla="*/ 804701291 h 4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0"/>
              <a:gd name="T157" fmla="*/ 0 h 417"/>
              <a:gd name="T158" fmla="*/ 260 w 260"/>
              <a:gd name="T159" fmla="*/ 417 h 41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0" h="417">
                <a:moveTo>
                  <a:pt x="0" y="0"/>
                </a:moveTo>
                <a:lnTo>
                  <a:pt x="3" y="1"/>
                </a:lnTo>
                <a:lnTo>
                  <a:pt x="5" y="2"/>
                </a:lnTo>
                <a:lnTo>
                  <a:pt x="8" y="5"/>
                </a:lnTo>
                <a:lnTo>
                  <a:pt x="11" y="6"/>
                </a:lnTo>
                <a:lnTo>
                  <a:pt x="13" y="9"/>
                </a:lnTo>
                <a:lnTo>
                  <a:pt x="15" y="12"/>
                </a:lnTo>
                <a:lnTo>
                  <a:pt x="17" y="13"/>
                </a:lnTo>
                <a:lnTo>
                  <a:pt x="20" y="15"/>
                </a:lnTo>
                <a:lnTo>
                  <a:pt x="22" y="17"/>
                </a:lnTo>
                <a:lnTo>
                  <a:pt x="24" y="20"/>
                </a:lnTo>
                <a:lnTo>
                  <a:pt x="28" y="24"/>
                </a:lnTo>
                <a:lnTo>
                  <a:pt x="31" y="25"/>
                </a:lnTo>
                <a:lnTo>
                  <a:pt x="33" y="29"/>
                </a:lnTo>
                <a:lnTo>
                  <a:pt x="35" y="31"/>
                </a:lnTo>
                <a:lnTo>
                  <a:pt x="37" y="34"/>
                </a:lnTo>
                <a:lnTo>
                  <a:pt x="41" y="36"/>
                </a:lnTo>
                <a:lnTo>
                  <a:pt x="43" y="40"/>
                </a:lnTo>
                <a:lnTo>
                  <a:pt x="45" y="42"/>
                </a:lnTo>
                <a:lnTo>
                  <a:pt x="48" y="47"/>
                </a:lnTo>
                <a:lnTo>
                  <a:pt x="51" y="49"/>
                </a:lnTo>
                <a:lnTo>
                  <a:pt x="52" y="52"/>
                </a:lnTo>
                <a:lnTo>
                  <a:pt x="55" y="56"/>
                </a:lnTo>
                <a:lnTo>
                  <a:pt x="57" y="60"/>
                </a:lnTo>
                <a:lnTo>
                  <a:pt x="60" y="62"/>
                </a:lnTo>
                <a:lnTo>
                  <a:pt x="63" y="67"/>
                </a:lnTo>
                <a:lnTo>
                  <a:pt x="65" y="71"/>
                </a:lnTo>
                <a:lnTo>
                  <a:pt x="68" y="73"/>
                </a:lnTo>
                <a:lnTo>
                  <a:pt x="71" y="77"/>
                </a:lnTo>
                <a:lnTo>
                  <a:pt x="72" y="81"/>
                </a:lnTo>
                <a:lnTo>
                  <a:pt x="76" y="86"/>
                </a:lnTo>
                <a:lnTo>
                  <a:pt x="79" y="90"/>
                </a:lnTo>
                <a:lnTo>
                  <a:pt x="81" y="93"/>
                </a:lnTo>
                <a:lnTo>
                  <a:pt x="83" y="97"/>
                </a:lnTo>
                <a:lnTo>
                  <a:pt x="85" y="102"/>
                </a:lnTo>
                <a:lnTo>
                  <a:pt x="87" y="103"/>
                </a:lnTo>
                <a:lnTo>
                  <a:pt x="90" y="109"/>
                </a:lnTo>
                <a:lnTo>
                  <a:pt x="92" y="114"/>
                </a:lnTo>
                <a:lnTo>
                  <a:pt x="94" y="117"/>
                </a:lnTo>
                <a:lnTo>
                  <a:pt x="98" y="123"/>
                </a:lnTo>
                <a:lnTo>
                  <a:pt x="100" y="128"/>
                </a:lnTo>
                <a:lnTo>
                  <a:pt x="102" y="131"/>
                </a:lnTo>
                <a:lnTo>
                  <a:pt x="105" y="137"/>
                </a:lnTo>
                <a:lnTo>
                  <a:pt x="107" y="141"/>
                </a:lnTo>
                <a:lnTo>
                  <a:pt x="110" y="146"/>
                </a:lnTo>
                <a:lnTo>
                  <a:pt x="113" y="152"/>
                </a:lnTo>
                <a:lnTo>
                  <a:pt x="115" y="156"/>
                </a:lnTo>
                <a:lnTo>
                  <a:pt x="118" y="161"/>
                </a:lnTo>
                <a:lnTo>
                  <a:pt x="120" y="168"/>
                </a:lnTo>
                <a:lnTo>
                  <a:pt x="122" y="171"/>
                </a:lnTo>
                <a:lnTo>
                  <a:pt x="125" y="177"/>
                </a:lnTo>
                <a:lnTo>
                  <a:pt x="127" y="180"/>
                </a:lnTo>
                <a:lnTo>
                  <a:pt x="129" y="186"/>
                </a:lnTo>
                <a:lnTo>
                  <a:pt x="133" y="190"/>
                </a:lnTo>
                <a:lnTo>
                  <a:pt x="135" y="195"/>
                </a:lnTo>
                <a:lnTo>
                  <a:pt x="137" y="199"/>
                </a:lnTo>
                <a:lnTo>
                  <a:pt x="140" y="207"/>
                </a:lnTo>
                <a:lnTo>
                  <a:pt x="142" y="209"/>
                </a:lnTo>
                <a:lnTo>
                  <a:pt x="145" y="215"/>
                </a:lnTo>
                <a:lnTo>
                  <a:pt x="148" y="219"/>
                </a:lnTo>
                <a:lnTo>
                  <a:pt x="150" y="224"/>
                </a:lnTo>
                <a:lnTo>
                  <a:pt x="153" y="229"/>
                </a:lnTo>
                <a:lnTo>
                  <a:pt x="155" y="232"/>
                </a:lnTo>
                <a:lnTo>
                  <a:pt x="157" y="236"/>
                </a:lnTo>
                <a:lnTo>
                  <a:pt x="160" y="243"/>
                </a:lnTo>
                <a:lnTo>
                  <a:pt x="162" y="246"/>
                </a:lnTo>
                <a:lnTo>
                  <a:pt x="165" y="251"/>
                </a:lnTo>
                <a:lnTo>
                  <a:pt x="168" y="254"/>
                </a:lnTo>
                <a:lnTo>
                  <a:pt x="170" y="260"/>
                </a:lnTo>
                <a:lnTo>
                  <a:pt x="173" y="266"/>
                </a:lnTo>
                <a:lnTo>
                  <a:pt x="175" y="268"/>
                </a:lnTo>
                <a:lnTo>
                  <a:pt x="177" y="274"/>
                </a:lnTo>
                <a:lnTo>
                  <a:pt x="180" y="278"/>
                </a:lnTo>
                <a:lnTo>
                  <a:pt x="183" y="282"/>
                </a:lnTo>
                <a:lnTo>
                  <a:pt x="184" y="287"/>
                </a:lnTo>
                <a:lnTo>
                  <a:pt x="188" y="292"/>
                </a:lnTo>
                <a:lnTo>
                  <a:pt x="190" y="294"/>
                </a:lnTo>
                <a:lnTo>
                  <a:pt x="193" y="302"/>
                </a:lnTo>
                <a:lnTo>
                  <a:pt x="195" y="302"/>
                </a:lnTo>
                <a:lnTo>
                  <a:pt x="197" y="310"/>
                </a:lnTo>
                <a:lnTo>
                  <a:pt x="199" y="313"/>
                </a:lnTo>
                <a:lnTo>
                  <a:pt x="203" y="317"/>
                </a:lnTo>
                <a:lnTo>
                  <a:pt x="205" y="322"/>
                </a:lnTo>
                <a:lnTo>
                  <a:pt x="208" y="327"/>
                </a:lnTo>
                <a:lnTo>
                  <a:pt x="210" y="330"/>
                </a:lnTo>
                <a:lnTo>
                  <a:pt x="212" y="336"/>
                </a:lnTo>
                <a:lnTo>
                  <a:pt x="215" y="338"/>
                </a:lnTo>
                <a:lnTo>
                  <a:pt x="217" y="342"/>
                </a:lnTo>
                <a:lnTo>
                  <a:pt x="219" y="346"/>
                </a:lnTo>
                <a:lnTo>
                  <a:pt x="221" y="350"/>
                </a:lnTo>
                <a:lnTo>
                  <a:pt x="225" y="356"/>
                </a:lnTo>
                <a:lnTo>
                  <a:pt x="228" y="359"/>
                </a:lnTo>
                <a:lnTo>
                  <a:pt x="230" y="362"/>
                </a:lnTo>
                <a:lnTo>
                  <a:pt x="232" y="368"/>
                </a:lnTo>
                <a:lnTo>
                  <a:pt x="235" y="375"/>
                </a:lnTo>
                <a:lnTo>
                  <a:pt x="237" y="378"/>
                </a:lnTo>
                <a:lnTo>
                  <a:pt x="239" y="380"/>
                </a:lnTo>
                <a:lnTo>
                  <a:pt x="242" y="385"/>
                </a:lnTo>
                <a:lnTo>
                  <a:pt x="245" y="390"/>
                </a:lnTo>
                <a:lnTo>
                  <a:pt x="247" y="393"/>
                </a:lnTo>
                <a:lnTo>
                  <a:pt x="249" y="398"/>
                </a:lnTo>
                <a:lnTo>
                  <a:pt x="251" y="404"/>
                </a:lnTo>
                <a:lnTo>
                  <a:pt x="254" y="405"/>
                </a:lnTo>
                <a:lnTo>
                  <a:pt x="256" y="410"/>
                </a:lnTo>
                <a:lnTo>
                  <a:pt x="259" y="416"/>
                </a:lnTo>
              </a:path>
            </a:pathLst>
          </a:custGeom>
          <a:noFill/>
          <a:ln w="31750">
            <a:solidFill>
              <a:schemeClr val="tx2"/>
            </a:solidFill>
            <a:round/>
            <a:headEnd/>
            <a:tailEnd/>
          </a:ln>
        </p:spPr>
        <p:txBody>
          <a:bodyPr/>
          <a:lstStyle/>
          <a:p>
            <a:endParaRPr lang="en-US" dirty="0"/>
          </a:p>
        </p:txBody>
      </p:sp>
      <p:sp>
        <p:nvSpPr>
          <p:cNvPr id="39943" name="Freeform 7"/>
          <p:cNvSpPr>
            <a:spLocks/>
          </p:cNvSpPr>
          <p:nvPr/>
        </p:nvSpPr>
        <p:spPr bwMode="auto">
          <a:xfrm>
            <a:off x="2855913" y="4360863"/>
            <a:ext cx="228600" cy="312737"/>
          </a:xfrm>
          <a:custGeom>
            <a:avLst/>
            <a:gdLst>
              <a:gd name="T0" fmla="*/ 6280713 w 158"/>
              <a:gd name="T1" fmla="*/ 5847066 h 224"/>
              <a:gd name="T2" fmla="*/ 16747119 w 158"/>
              <a:gd name="T3" fmla="*/ 23391057 h 224"/>
              <a:gd name="T4" fmla="*/ 29307099 w 158"/>
              <a:gd name="T5" fmla="*/ 44831685 h 224"/>
              <a:gd name="T6" fmla="*/ 37679932 w 158"/>
              <a:gd name="T7" fmla="*/ 54578198 h 224"/>
              <a:gd name="T8" fmla="*/ 48146347 w 158"/>
              <a:gd name="T9" fmla="*/ 72120784 h 224"/>
              <a:gd name="T10" fmla="*/ 56520627 w 158"/>
              <a:gd name="T11" fmla="*/ 89664767 h 224"/>
              <a:gd name="T12" fmla="*/ 66987031 w 158"/>
              <a:gd name="T13" fmla="*/ 101360312 h 224"/>
              <a:gd name="T14" fmla="*/ 79547005 w 158"/>
              <a:gd name="T15" fmla="*/ 116953877 h 224"/>
              <a:gd name="T16" fmla="*/ 90013408 w 158"/>
              <a:gd name="T17" fmla="*/ 130598421 h 224"/>
              <a:gd name="T18" fmla="*/ 98386264 w 158"/>
              <a:gd name="T19" fmla="*/ 146191986 h 224"/>
              <a:gd name="T20" fmla="*/ 113039808 w 158"/>
              <a:gd name="T21" fmla="*/ 163734572 h 224"/>
              <a:gd name="T22" fmla="*/ 121412641 w 158"/>
              <a:gd name="T23" fmla="*/ 175430095 h 224"/>
              <a:gd name="T24" fmla="*/ 131880492 w 158"/>
              <a:gd name="T25" fmla="*/ 191023704 h 224"/>
              <a:gd name="T26" fmla="*/ 140253325 w 158"/>
              <a:gd name="T27" fmla="*/ 202719227 h 224"/>
              <a:gd name="T28" fmla="*/ 154906869 w 158"/>
              <a:gd name="T29" fmla="*/ 218314188 h 224"/>
              <a:gd name="T30" fmla="*/ 163279702 w 158"/>
              <a:gd name="T31" fmla="*/ 230008315 h 224"/>
              <a:gd name="T32" fmla="*/ 173746106 w 158"/>
              <a:gd name="T33" fmla="*/ 243652859 h 224"/>
              <a:gd name="T34" fmla="*/ 184213956 w 158"/>
              <a:gd name="T35" fmla="*/ 259247820 h 224"/>
              <a:gd name="T36" fmla="*/ 196773975 w 158"/>
              <a:gd name="T37" fmla="*/ 268992926 h 224"/>
              <a:gd name="T38" fmla="*/ 205146809 w 158"/>
              <a:gd name="T39" fmla="*/ 280688449 h 224"/>
              <a:gd name="T40" fmla="*/ 215613212 w 158"/>
              <a:gd name="T41" fmla="*/ 292383972 h 224"/>
              <a:gd name="T42" fmla="*/ 226079616 w 158"/>
              <a:gd name="T43" fmla="*/ 309926558 h 224"/>
              <a:gd name="T44" fmla="*/ 236546019 w 158"/>
              <a:gd name="T45" fmla="*/ 325521520 h 224"/>
              <a:gd name="T46" fmla="*/ 247013870 w 158"/>
              <a:gd name="T47" fmla="*/ 335266625 h 224"/>
              <a:gd name="T48" fmla="*/ 255386703 w 158"/>
              <a:gd name="T49" fmla="*/ 346962148 h 224"/>
              <a:gd name="T50" fmla="*/ 267946677 w 158"/>
              <a:gd name="T51" fmla="*/ 358657671 h 224"/>
              <a:gd name="T52" fmla="*/ 278413080 w 158"/>
              <a:gd name="T53" fmla="*/ 376200345 h 224"/>
              <a:gd name="T54" fmla="*/ 286785914 w 158"/>
              <a:gd name="T55" fmla="*/ 385946846 h 224"/>
              <a:gd name="T56" fmla="*/ 299345887 w 158"/>
              <a:gd name="T57" fmla="*/ 401540412 h 224"/>
              <a:gd name="T58" fmla="*/ 309813738 w 158"/>
              <a:gd name="T59" fmla="*/ 413235935 h 224"/>
              <a:gd name="T60" fmla="*/ 318186571 w 158"/>
              <a:gd name="T61" fmla="*/ 424931457 h 224"/>
              <a:gd name="T62" fmla="*/ 328652975 w 158"/>
              <a:gd name="T63" fmla="*/ 434677959 h 2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8"/>
              <a:gd name="T97" fmla="*/ 0 h 224"/>
              <a:gd name="T98" fmla="*/ 158 w 158"/>
              <a:gd name="T99" fmla="*/ 224 h 2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8" h="224">
                <a:moveTo>
                  <a:pt x="0" y="0"/>
                </a:moveTo>
                <a:lnTo>
                  <a:pt x="3" y="3"/>
                </a:lnTo>
                <a:lnTo>
                  <a:pt x="6" y="7"/>
                </a:lnTo>
                <a:lnTo>
                  <a:pt x="8" y="12"/>
                </a:lnTo>
                <a:lnTo>
                  <a:pt x="10" y="18"/>
                </a:lnTo>
                <a:lnTo>
                  <a:pt x="14" y="23"/>
                </a:lnTo>
                <a:lnTo>
                  <a:pt x="16" y="26"/>
                </a:lnTo>
                <a:lnTo>
                  <a:pt x="18" y="28"/>
                </a:lnTo>
                <a:lnTo>
                  <a:pt x="20" y="35"/>
                </a:lnTo>
                <a:lnTo>
                  <a:pt x="23" y="37"/>
                </a:lnTo>
                <a:lnTo>
                  <a:pt x="26" y="42"/>
                </a:lnTo>
                <a:lnTo>
                  <a:pt x="27" y="46"/>
                </a:lnTo>
                <a:lnTo>
                  <a:pt x="30" y="50"/>
                </a:lnTo>
                <a:lnTo>
                  <a:pt x="32" y="52"/>
                </a:lnTo>
                <a:lnTo>
                  <a:pt x="36" y="59"/>
                </a:lnTo>
                <a:lnTo>
                  <a:pt x="38" y="60"/>
                </a:lnTo>
                <a:lnTo>
                  <a:pt x="40" y="66"/>
                </a:lnTo>
                <a:lnTo>
                  <a:pt x="43" y="67"/>
                </a:lnTo>
                <a:lnTo>
                  <a:pt x="46" y="72"/>
                </a:lnTo>
                <a:lnTo>
                  <a:pt x="47" y="75"/>
                </a:lnTo>
                <a:lnTo>
                  <a:pt x="51" y="80"/>
                </a:lnTo>
                <a:lnTo>
                  <a:pt x="54" y="84"/>
                </a:lnTo>
                <a:lnTo>
                  <a:pt x="56" y="86"/>
                </a:lnTo>
                <a:lnTo>
                  <a:pt x="58" y="90"/>
                </a:lnTo>
                <a:lnTo>
                  <a:pt x="60" y="95"/>
                </a:lnTo>
                <a:lnTo>
                  <a:pt x="63" y="98"/>
                </a:lnTo>
                <a:lnTo>
                  <a:pt x="65" y="103"/>
                </a:lnTo>
                <a:lnTo>
                  <a:pt x="67" y="104"/>
                </a:lnTo>
                <a:lnTo>
                  <a:pt x="71" y="106"/>
                </a:lnTo>
                <a:lnTo>
                  <a:pt x="74" y="112"/>
                </a:lnTo>
                <a:lnTo>
                  <a:pt x="75" y="114"/>
                </a:lnTo>
                <a:lnTo>
                  <a:pt x="78" y="118"/>
                </a:lnTo>
                <a:lnTo>
                  <a:pt x="80" y="120"/>
                </a:lnTo>
                <a:lnTo>
                  <a:pt x="83" y="125"/>
                </a:lnTo>
                <a:lnTo>
                  <a:pt x="86" y="130"/>
                </a:lnTo>
                <a:lnTo>
                  <a:pt x="88" y="133"/>
                </a:lnTo>
                <a:lnTo>
                  <a:pt x="91" y="135"/>
                </a:lnTo>
                <a:lnTo>
                  <a:pt x="94" y="138"/>
                </a:lnTo>
                <a:lnTo>
                  <a:pt x="95" y="140"/>
                </a:lnTo>
                <a:lnTo>
                  <a:pt x="98" y="144"/>
                </a:lnTo>
                <a:lnTo>
                  <a:pt x="100" y="150"/>
                </a:lnTo>
                <a:lnTo>
                  <a:pt x="103" y="150"/>
                </a:lnTo>
                <a:lnTo>
                  <a:pt x="106" y="154"/>
                </a:lnTo>
                <a:lnTo>
                  <a:pt x="108" y="159"/>
                </a:lnTo>
                <a:lnTo>
                  <a:pt x="111" y="163"/>
                </a:lnTo>
                <a:lnTo>
                  <a:pt x="113" y="167"/>
                </a:lnTo>
                <a:lnTo>
                  <a:pt x="115" y="167"/>
                </a:lnTo>
                <a:lnTo>
                  <a:pt x="118" y="172"/>
                </a:lnTo>
                <a:lnTo>
                  <a:pt x="122" y="176"/>
                </a:lnTo>
                <a:lnTo>
                  <a:pt x="122" y="178"/>
                </a:lnTo>
                <a:lnTo>
                  <a:pt x="125" y="183"/>
                </a:lnTo>
                <a:lnTo>
                  <a:pt x="128" y="184"/>
                </a:lnTo>
                <a:lnTo>
                  <a:pt x="131" y="188"/>
                </a:lnTo>
                <a:lnTo>
                  <a:pt x="133" y="193"/>
                </a:lnTo>
                <a:lnTo>
                  <a:pt x="135" y="193"/>
                </a:lnTo>
                <a:lnTo>
                  <a:pt x="137" y="198"/>
                </a:lnTo>
                <a:lnTo>
                  <a:pt x="140" y="201"/>
                </a:lnTo>
                <a:lnTo>
                  <a:pt x="143" y="206"/>
                </a:lnTo>
                <a:lnTo>
                  <a:pt x="145" y="208"/>
                </a:lnTo>
                <a:lnTo>
                  <a:pt x="148" y="212"/>
                </a:lnTo>
                <a:lnTo>
                  <a:pt x="150" y="215"/>
                </a:lnTo>
                <a:lnTo>
                  <a:pt x="152" y="218"/>
                </a:lnTo>
                <a:lnTo>
                  <a:pt x="155" y="221"/>
                </a:lnTo>
                <a:lnTo>
                  <a:pt x="157" y="223"/>
                </a:lnTo>
              </a:path>
            </a:pathLst>
          </a:custGeom>
          <a:noFill/>
          <a:ln w="31750">
            <a:solidFill>
              <a:schemeClr val="tx2"/>
            </a:solidFill>
            <a:round/>
            <a:headEnd/>
            <a:tailEnd/>
          </a:ln>
        </p:spPr>
        <p:txBody>
          <a:bodyPr/>
          <a:lstStyle/>
          <a:p>
            <a:endParaRPr lang="en-US" dirty="0"/>
          </a:p>
        </p:txBody>
      </p:sp>
      <p:sp>
        <p:nvSpPr>
          <p:cNvPr id="39944" name="Freeform 8"/>
          <p:cNvSpPr>
            <a:spLocks/>
          </p:cNvSpPr>
          <p:nvPr/>
        </p:nvSpPr>
        <p:spPr bwMode="auto">
          <a:xfrm>
            <a:off x="3086100" y="4675188"/>
            <a:ext cx="377825" cy="234950"/>
          </a:xfrm>
          <a:custGeom>
            <a:avLst/>
            <a:gdLst>
              <a:gd name="T0" fmla="*/ 8317917 w 262"/>
              <a:gd name="T1" fmla="*/ 9779793 h 168"/>
              <a:gd name="T2" fmla="*/ 18716755 w 262"/>
              <a:gd name="T3" fmla="*/ 21514705 h 168"/>
              <a:gd name="T4" fmla="*/ 27034675 w 262"/>
              <a:gd name="T5" fmla="*/ 31293102 h 168"/>
              <a:gd name="T6" fmla="*/ 39512989 w 262"/>
              <a:gd name="T7" fmla="*/ 44984529 h 168"/>
              <a:gd name="T8" fmla="*/ 49910393 w 262"/>
              <a:gd name="T9" fmla="*/ 54762931 h 168"/>
              <a:gd name="T10" fmla="*/ 58228308 w 262"/>
              <a:gd name="T11" fmla="*/ 68454358 h 168"/>
              <a:gd name="T12" fmla="*/ 68627143 w 262"/>
              <a:gd name="T13" fmla="*/ 80189267 h 168"/>
              <a:gd name="T14" fmla="*/ 81104015 w 262"/>
              <a:gd name="T15" fmla="*/ 89969057 h 168"/>
              <a:gd name="T16" fmla="*/ 91502850 w 262"/>
              <a:gd name="T17" fmla="*/ 103659107 h 168"/>
              <a:gd name="T18" fmla="*/ 99820787 w 262"/>
              <a:gd name="T19" fmla="*/ 109527261 h 168"/>
              <a:gd name="T20" fmla="*/ 112297658 w 262"/>
              <a:gd name="T21" fmla="*/ 125173806 h 168"/>
              <a:gd name="T22" fmla="*/ 122696494 w 262"/>
              <a:gd name="T23" fmla="*/ 134952198 h 168"/>
              <a:gd name="T24" fmla="*/ 133093887 w 262"/>
              <a:gd name="T25" fmla="*/ 146687107 h 168"/>
              <a:gd name="T26" fmla="*/ 141411801 w 262"/>
              <a:gd name="T27" fmla="*/ 158422016 h 168"/>
              <a:gd name="T28" fmla="*/ 153890115 w 262"/>
              <a:gd name="T29" fmla="*/ 170158324 h 168"/>
              <a:gd name="T30" fmla="*/ 164287508 w 262"/>
              <a:gd name="T31" fmla="*/ 177981597 h 168"/>
              <a:gd name="T32" fmla="*/ 174686343 w 262"/>
              <a:gd name="T33" fmla="*/ 187760032 h 168"/>
              <a:gd name="T34" fmla="*/ 183004257 w 262"/>
              <a:gd name="T35" fmla="*/ 201451459 h 168"/>
              <a:gd name="T36" fmla="*/ 193401696 w 262"/>
              <a:gd name="T37" fmla="*/ 211229850 h 168"/>
              <a:gd name="T38" fmla="*/ 205880009 w 262"/>
              <a:gd name="T39" fmla="*/ 221009640 h 168"/>
              <a:gd name="T40" fmla="*/ 214197924 w 262"/>
              <a:gd name="T41" fmla="*/ 232744550 h 168"/>
              <a:gd name="T42" fmla="*/ 226676237 w 262"/>
              <a:gd name="T43" fmla="*/ 238611305 h 168"/>
              <a:gd name="T44" fmla="*/ 234994152 w 262"/>
              <a:gd name="T45" fmla="*/ 252302731 h 168"/>
              <a:gd name="T46" fmla="*/ 247472466 w 262"/>
              <a:gd name="T47" fmla="*/ 262082522 h 168"/>
              <a:gd name="T48" fmla="*/ 257869859 w 262"/>
              <a:gd name="T49" fmla="*/ 269905794 h 168"/>
              <a:gd name="T50" fmla="*/ 264108295 w 262"/>
              <a:gd name="T51" fmla="*/ 281640704 h 168"/>
              <a:gd name="T52" fmla="*/ 276586608 w 262"/>
              <a:gd name="T53" fmla="*/ 289463976 h 168"/>
              <a:gd name="T54" fmla="*/ 286984001 w 262"/>
              <a:gd name="T55" fmla="*/ 301198885 h 168"/>
              <a:gd name="T56" fmla="*/ 297381394 w 262"/>
              <a:gd name="T57" fmla="*/ 314888913 h 168"/>
              <a:gd name="T58" fmla="*/ 309859708 w 262"/>
              <a:gd name="T59" fmla="*/ 322712186 h 168"/>
              <a:gd name="T60" fmla="*/ 318177623 w 262"/>
              <a:gd name="T61" fmla="*/ 326623823 h 168"/>
              <a:gd name="T62" fmla="*/ 328576458 w 262"/>
              <a:gd name="T63" fmla="*/ 326623823 h 168"/>
              <a:gd name="T64" fmla="*/ 336894372 w 262"/>
              <a:gd name="T65" fmla="*/ 326623823 h 168"/>
              <a:gd name="T66" fmla="*/ 351452165 w 262"/>
              <a:gd name="T67" fmla="*/ 326623823 h 168"/>
              <a:gd name="T68" fmla="*/ 359770079 w 262"/>
              <a:gd name="T69" fmla="*/ 326623823 h 168"/>
              <a:gd name="T70" fmla="*/ 372246951 w 262"/>
              <a:gd name="T71" fmla="*/ 326623823 h 168"/>
              <a:gd name="T72" fmla="*/ 380566397 w 262"/>
              <a:gd name="T73" fmla="*/ 326623823 h 168"/>
              <a:gd name="T74" fmla="*/ 390963790 w 262"/>
              <a:gd name="T75" fmla="*/ 326623823 h 168"/>
              <a:gd name="T76" fmla="*/ 401361183 w 262"/>
              <a:gd name="T77" fmla="*/ 326623823 h 168"/>
              <a:gd name="T78" fmla="*/ 409680540 w 262"/>
              <a:gd name="T79" fmla="*/ 326623823 h 168"/>
              <a:gd name="T80" fmla="*/ 422157412 w 262"/>
              <a:gd name="T81" fmla="*/ 326623823 h 168"/>
              <a:gd name="T82" fmla="*/ 432556247 w 262"/>
              <a:gd name="T83" fmla="*/ 326623823 h 168"/>
              <a:gd name="T84" fmla="*/ 442953640 w 262"/>
              <a:gd name="T85" fmla="*/ 326623823 h 168"/>
              <a:gd name="T86" fmla="*/ 453351033 w 262"/>
              <a:gd name="T87" fmla="*/ 326623823 h 168"/>
              <a:gd name="T88" fmla="*/ 463749868 w 262"/>
              <a:gd name="T89" fmla="*/ 326623823 h 168"/>
              <a:gd name="T90" fmla="*/ 474147261 w 262"/>
              <a:gd name="T91" fmla="*/ 326623823 h 168"/>
              <a:gd name="T92" fmla="*/ 486625575 w 262"/>
              <a:gd name="T93" fmla="*/ 326623823 h 168"/>
              <a:gd name="T94" fmla="*/ 494943489 w 262"/>
              <a:gd name="T95" fmla="*/ 326623823 h 168"/>
              <a:gd name="T96" fmla="*/ 505340882 w 262"/>
              <a:gd name="T97" fmla="*/ 326623823 h 168"/>
              <a:gd name="T98" fmla="*/ 517819196 w 262"/>
              <a:gd name="T99" fmla="*/ 326623823 h 168"/>
              <a:gd name="T100" fmla="*/ 526137111 w 262"/>
              <a:gd name="T101" fmla="*/ 326623823 h 168"/>
              <a:gd name="T102" fmla="*/ 536535946 w 262"/>
              <a:gd name="T103" fmla="*/ 326623823 h 1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2"/>
              <a:gd name="T157" fmla="*/ 0 h 168"/>
              <a:gd name="T158" fmla="*/ 262 w 262"/>
              <a:gd name="T159" fmla="*/ 168 h 1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2" h="168">
                <a:moveTo>
                  <a:pt x="0" y="0"/>
                </a:moveTo>
                <a:lnTo>
                  <a:pt x="4" y="5"/>
                </a:lnTo>
                <a:lnTo>
                  <a:pt x="6" y="8"/>
                </a:lnTo>
                <a:lnTo>
                  <a:pt x="9" y="11"/>
                </a:lnTo>
                <a:lnTo>
                  <a:pt x="11" y="15"/>
                </a:lnTo>
                <a:lnTo>
                  <a:pt x="13" y="16"/>
                </a:lnTo>
                <a:lnTo>
                  <a:pt x="17" y="20"/>
                </a:lnTo>
                <a:lnTo>
                  <a:pt x="19" y="23"/>
                </a:lnTo>
                <a:lnTo>
                  <a:pt x="21" y="26"/>
                </a:lnTo>
                <a:lnTo>
                  <a:pt x="24" y="28"/>
                </a:lnTo>
                <a:lnTo>
                  <a:pt x="26" y="32"/>
                </a:lnTo>
                <a:lnTo>
                  <a:pt x="28" y="35"/>
                </a:lnTo>
                <a:lnTo>
                  <a:pt x="31" y="39"/>
                </a:lnTo>
                <a:lnTo>
                  <a:pt x="33" y="41"/>
                </a:lnTo>
                <a:lnTo>
                  <a:pt x="35" y="45"/>
                </a:lnTo>
                <a:lnTo>
                  <a:pt x="39" y="46"/>
                </a:lnTo>
                <a:lnTo>
                  <a:pt x="41" y="49"/>
                </a:lnTo>
                <a:lnTo>
                  <a:pt x="44" y="53"/>
                </a:lnTo>
                <a:lnTo>
                  <a:pt x="46" y="54"/>
                </a:lnTo>
                <a:lnTo>
                  <a:pt x="48" y="56"/>
                </a:lnTo>
                <a:lnTo>
                  <a:pt x="52" y="63"/>
                </a:lnTo>
                <a:lnTo>
                  <a:pt x="54" y="64"/>
                </a:lnTo>
                <a:lnTo>
                  <a:pt x="56" y="67"/>
                </a:lnTo>
                <a:lnTo>
                  <a:pt x="59" y="69"/>
                </a:lnTo>
                <a:lnTo>
                  <a:pt x="61" y="73"/>
                </a:lnTo>
                <a:lnTo>
                  <a:pt x="64" y="75"/>
                </a:lnTo>
                <a:lnTo>
                  <a:pt x="65" y="77"/>
                </a:lnTo>
                <a:lnTo>
                  <a:pt x="68" y="81"/>
                </a:lnTo>
                <a:lnTo>
                  <a:pt x="71" y="84"/>
                </a:lnTo>
                <a:lnTo>
                  <a:pt x="74" y="87"/>
                </a:lnTo>
                <a:lnTo>
                  <a:pt x="76" y="89"/>
                </a:lnTo>
                <a:lnTo>
                  <a:pt x="79" y="91"/>
                </a:lnTo>
                <a:lnTo>
                  <a:pt x="81" y="94"/>
                </a:lnTo>
                <a:lnTo>
                  <a:pt x="84" y="96"/>
                </a:lnTo>
                <a:lnTo>
                  <a:pt x="85" y="100"/>
                </a:lnTo>
                <a:lnTo>
                  <a:pt x="88" y="103"/>
                </a:lnTo>
                <a:lnTo>
                  <a:pt x="92" y="103"/>
                </a:lnTo>
                <a:lnTo>
                  <a:pt x="93" y="108"/>
                </a:lnTo>
                <a:lnTo>
                  <a:pt x="96" y="109"/>
                </a:lnTo>
                <a:lnTo>
                  <a:pt x="99" y="113"/>
                </a:lnTo>
                <a:lnTo>
                  <a:pt x="101" y="117"/>
                </a:lnTo>
                <a:lnTo>
                  <a:pt x="103" y="119"/>
                </a:lnTo>
                <a:lnTo>
                  <a:pt x="107" y="119"/>
                </a:lnTo>
                <a:lnTo>
                  <a:pt x="109" y="122"/>
                </a:lnTo>
                <a:lnTo>
                  <a:pt x="112" y="124"/>
                </a:lnTo>
                <a:lnTo>
                  <a:pt x="113" y="129"/>
                </a:lnTo>
                <a:lnTo>
                  <a:pt x="116" y="131"/>
                </a:lnTo>
                <a:lnTo>
                  <a:pt x="119" y="134"/>
                </a:lnTo>
                <a:lnTo>
                  <a:pt x="121" y="135"/>
                </a:lnTo>
                <a:lnTo>
                  <a:pt x="124" y="138"/>
                </a:lnTo>
                <a:lnTo>
                  <a:pt x="127" y="143"/>
                </a:lnTo>
                <a:lnTo>
                  <a:pt x="127" y="144"/>
                </a:lnTo>
                <a:lnTo>
                  <a:pt x="131" y="146"/>
                </a:lnTo>
                <a:lnTo>
                  <a:pt x="133" y="148"/>
                </a:lnTo>
                <a:lnTo>
                  <a:pt x="135" y="152"/>
                </a:lnTo>
                <a:lnTo>
                  <a:pt x="138" y="154"/>
                </a:lnTo>
                <a:lnTo>
                  <a:pt x="141" y="157"/>
                </a:lnTo>
                <a:lnTo>
                  <a:pt x="143" y="161"/>
                </a:lnTo>
                <a:lnTo>
                  <a:pt x="146" y="162"/>
                </a:lnTo>
                <a:lnTo>
                  <a:pt x="149" y="165"/>
                </a:lnTo>
                <a:lnTo>
                  <a:pt x="150" y="167"/>
                </a:lnTo>
                <a:lnTo>
                  <a:pt x="153" y="167"/>
                </a:lnTo>
                <a:lnTo>
                  <a:pt x="155" y="167"/>
                </a:lnTo>
                <a:lnTo>
                  <a:pt x="158" y="167"/>
                </a:lnTo>
                <a:lnTo>
                  <a:pt x="160" y="167"/>
                </a:lnTo>
                <a:lnTo>
                  <a:pt x="162" y="167"/>
                </a:lnTo>
                <a:lnTo>
                  <a:pt x="166" y="167"/>
                </a:lnTo>
                <a:lnTo>
                  <a:pt x="169" y="167"/>
                </a:lnTo>
                <a:lnTo>
                  <a:pt x="170" y="167"/>
                </a:lnTo>
                <a:lnTo>
                  <a:pt x="173" y="167"/>
                </a:lnTo>
                <a:lnTo>
                  <a:pt x="177" y="167"/>
                </a:lnTo>
                <a:lnTo>
                  <a:pt x="179" y="167"/>
                </a:lnTo>
                <a:lnTo>
                  <a:pt x="181" y="167"/>
                </a:lnTo>
                <a:lnTo>
                  <a:pt x="183" y="167"/>
                </a:lnTo>
                <a:lnTo>
                  <a:pt x="186" y="167"/>
                </a:lnTo>
                <a:lnTo>
                  <a:pt x="188" y="167"/>
                </a:lnTo>
                <a:lnTo>
                  <a:pt x="190" y="167"/>
                </a:lnTo>
                <a:lnTo>
                  <a:pt x="193" y="167"/>
                </a:lnTo>
                <a:lnTo>
                  <a:pt x="195" y="167"/>
                </a:lnTo>
                <a:lnTo>
                  <a:pt x="197" y="167"/>
                </a:lnTo>
                <a:lnTo>
                  <a:pt x="201" y="167"/>
                </a:lnTo>
                <a:lnTo>
                  <a:pt x="203" y="167"/>
                </a:lnTo>
                <a:lnTo>
                  <a:pt x="206" y="167"/>
                </a:lnTo>
                <a:lnTo>
                  <a:pt x="208" y="167"/>
                </a:lnTo>
                <a:lnTo>
                  <a:pt x="211" y="167"/>
                </a:lnTo>
                <a:lnTo>
                  <a:pt x="213" y="167"/>
                </a:lnTo>
                <a:lnTo>
                  <a:pt x="216" y="167"/>
                </a:lnTo>
                <a:lnTo>
                  <a:pt x="218" y="167"/>
                </a:lnTo>
                <a:lnTo>
                  <a:pt x="221" y="167"/>
                </a:lnTo>
                <a:lnTo>
                  <a:pt x="223" y="167"/>
                </a:lnTo>
                <a:lnTo>
                  <a:pt x="225" y="167"/>
                </a:lnTo>
                <a:lnTo>
                  <a:pt x="228" y="167"/>
                </a:lnTo>
                <a:lnTo>
                  <a:pt x="230" y="167"/>
                </a:lnTo>
                <a:lnTo>
                  <a:pt x="234" y="167"/>
                </a:lnTo>
                <a:lnTo>
                  <a:pt x="236" y="167"/>
                </a:lnTo>
                <a:lnTo>
                  <a:pt x="238" y="167"/>
                </a:lnTo>
                <a:lnTo>
                  <a:pt x="241" y="167"/>
                </a:lnTo>
                <a:lnTo>
                  <a:pt x="243" y="167"/>
                </a:lnTo>
                <a:lnTo>
                  <a:pt x="245" y="167"/>
                </a:lnTo>
                <a:lnTo>
                  <a:pt x="249" y="167"/>
                </a:lnTo>
                <a:lnTo>
                  <a:pt x="251" y="167"/>
                </a:lnTo>
                <a:lnTo>
                  <a:pt x="253" y="167"/>
                </a:lnTo>
                <a:lnTo>
                  <a:pt x="256" y="167"/>
                </a:lnTo>
                <a:lnTo>
                  <a:pt x="258" y="167"/>
                </a:lnTo>
                <a:lnTo>
                  <a:pt x="261" y="167"/>
                </a:lnTo>
              </a:path>
            </a:pathLst>
          </a:custGeom>
          <a:noFill/>
          <a:ln w="31750">
            <a:solidFill>
              <a:schemeClr val="tx2"/>
            </a:solidFill>
            <a:round/>
            <a:headEnd/>
            <a:tailEnd/>
          </a:ln>
        </p:spPr>
        <p:txBody>
          <a:bodyPr/>
          <a:lstStyle/>
          <a:p>
            <a:endParaRPr lang="en-US" dirty="0"/>
          </a:p>
        </p:txBody>
      </p:sp>
      <p:sp>
        <p:nvSpPr>
          <p:cNvPr id="39945" name="Freeform 9"/>
          <p:cNvSpPr>
            <a:spLocks/>
          </p:cNvSpPr>
          <p:nvPr/>
        </p:nvSpPr>
        <p:spPr bwMode="auto">
          <a:xfrm>
            <a:off x="3462338" y="4910138"/>
            <a:ext cx="57150" cy="0"/>
          </a:xfrm>
          <a:custGeom>
            <a:avLst/>
            <a:gdLst>
              <a:gd name="T0" fmla="*/ 0 w 40"/>
              <a:gd name="T1" fmla="*/ 0 h 1"/>
              <a:gd name="T2" fmla="*/ 4083367 w 40"/>
              <a:gd name="T3" fmla="*/ 0 h 1"/>
              <a:gd name="T4" fmla="*/ 8165306 w 40"/>
              <a:gd name="T5" fmla="*/ 0 h 1"/>
              <a:gd name="T6" fmla="*/ 16330612 w 40"/>
              <a:gd name="T7" fmla="*/ 0 h 1"/>
              <a:gd name="T8" fmla="*/ 20413978 w 40"/>
              <a:gd name="T9" fmla="*/ 0 h 1"/>
              <a:gd name="T10" fmla="*/ 24495921 w 40"/>
              <a:gd name="T11" fmla="*/ 0 h 1"/>
              <a:gd name="T12" fmla="*/ 30619541 w 40"/>
              <a:gd name="T13" fmla="*/ 0 h 1"/>
              <a:gd name="T14" fmla="*/ 34702907 w 40"/>
              <a:gd name="T15" fmla="*/ 0 h 1"/>
              <a:gd name="T16" fmla="*/ 38784844 w 40"/>
              <a:gd name="T17" fmla="*/ 0 h 1"/>
              <a:gd name="T18" fmla="*/ 44908464 w 40"/>
              <a:gd name="T19" fmla="*/ 0 h 1"/>
              <a:gd name="T20" fmla="*/ 48991841 w 40"/>
              <a:gd name="T21" fmla="*/ 0 h 1"/>
              <a:gd name="T22" fmla="*/ 55115461 w 40"/>
              <a:gd name="T23" fmla="*/ 0 h 1"/>
              <a:gd name="T24" fmla="*/ 61239081 w 40"/>
              <a:gd name="T25" fmla="*/ 0 h 1"/>
              <a:gd name="T26" fmla="*/ 65322447 w 40"/>
              <a:gd name="T27" fmla="*/ 0 h 1"/>
              <a:gd name="T28" fmla="*/ 69405813 w 40"/>
              <a:gd name="T29" fmla="*/ 0 h 1"/>
              <a:gd name="T30" fmla="*/ 75529434 w 40"/>
              <a:gd name="T31" fmla="*/ 0 h 1"/>
              <a:gd name="T32" fmla="*/ 79611371 w 40"/>
              <a:gd name="T33" fmla="*/ 0 h 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1"/>
              <a:gd name="T53" fmla="*/ 40 w 40"/>
              <a:gd name="T54" fmla="*/ 0 h 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1">
                <a:moveTo>
                  <a:pt x="0" y="0"/>
                </a:moveTo>
                <a:lnTo>
                  <a:pt x="2" y="0"/>
                </a:lnTo>
                <a:lnTo>
                  <a:pt x="4" y="0"/>
                </a:lnTo>
                <a:lnTo>
                  <a:pt x="8" y="0"/>
                </a:lnTo>
                <a:lnTo>
                  <a:pt x="10" y="0"/>
                </a:lnTo>
                <a:lnTo>
                  <a:pt x="12" y="0"/>
                </a:lnTo>
                <a:lnTo>
                  <a:pt x="15" y="0"/>
                </a:lnTo>
                <a:lnTo>
                  <a:pt x="17" y="0"/>
                </a:lnTo>
                <a:lnTo>
                  <a:pt x="19" y="0"/>
                </a:lnTo>
                <a:lnTo>
                  <a:pt x="22" y="0"/>
                </a:lnTo>
                <a:lnTo>
                  <a:pt x="24" y="0"/>
                </a:lnTo>
                <a:lnTo>
                  <a:pt x="27" y="0"/>
                </a:lnTo>
                <a:lnTo>
                  <a:pt x="30" y="0"/>
                </a:lnTo>
                <a:lnTo>
                  <a:pt x="32" y="0"/>
                </a:lnTo>
                <a:lnTo>
                  <a:pt x="34" y="0"/>
                </a:lnTo>
                <a:lnTo>
                  <a:pt x="37" y="0"/>
                </a:lnTo>
                <a:lnTo>
                  <a:pt x="39" y="0"/>
                </a:lnTo>
              </a:path>
            </a:pathLst>
          </a:custGeom>
          <a:noFill/>
          <a:ln w="31750">
            <a:solidFill>
              <a:srgbClr val="0000FF"/>
            </a:solidFill>
            <a:round/>
            <a:headEnd/>
            <a:tailEnd/>
          </a:ln>
        </p:spPr>
        <p:txBody>
          <a:bodyPr/>
          <a:lstStyle/>
          <a:p>
            <a:endParaRPr lang="en-US" dirty="0"/>
          </a:p>
        </p:txBody>
      </p:sp>
      <p:sp>
        <p:nvSpPr>
          <p:cNvPr id="39946" name="Freeform 10"/>
          <p:cNvSpPr>
            <a:spLocks/>
          </p:cNvSpPr>
          <p:nvPr/>
        </p:nvSpPr>
        <p:spPr bwMode="auto">
          <a:xfrm>
            <a:off x="1360488" y="4910138"/>
            <a:ext cx="374650" cy="0"/>
          </a:xfrm>
          <a:custGeom>
            <a:avLst/>
            <a:gdLst>
              <a:gd name="T0" fmla="*/ 4184797 w 259"/>
              <a:gd name="T1" fmla="*/ 0 h 1"/>
              <a:gd name="T2" fmla="*/ 12554391 w 259"/>
              <a:gd name="T3" fmla="*/ 0 h 1"/>
              <a:gd name="T4" fmla="*/ 23017102 w 259"/>
              <a:gd name="T5" fmla="*/ 0 h 1"/>
              <a:gd name="T6" fmla="*/ 33478372 w 259"/>
              <a:gd name="T7" fmla="*/ 0 h 1"/>
              <a:gd name="T8" fmla="*/ 46034204 w 259"/>
              <a:gd name="T9" fmla="*/ 0 h 1"/>
              <a:gd name="T10" fmla="*/ 54403806 w 259"/>
              <a:gd name="T11" fmla="*/ 0 h 1"/>
              <a:gd name="T12" fmla="*/ 66958191 w 259"/>
              <a:gd name="T13" fmla="*/ 0 h 1"/>
              <a:gd name="T14" fmla="*/ 77419456 w 259"/>
              <a:gd name="T15" fmla="*/ 0 h 1"/>
              <a:gd name="T16" fmla="*/ 85790493 w 259"/>
              <a:gd name="T17" fmla="*/ 0 h 1"/>
              <a:gd name="T18" fmla="*/ 96251780 w 259"/>
              <a:gd name="T19" fmla="*/ 0 h 1"/>
              <a:gd name="T20" fmla="*/ 104621370 w 259"/>
              <a:gd name="T21" fmla="*/ 0 h 1"/>
              <a:gd name="T22" fmla="*/ 119268876 w 259"/>
              <a:gd name="T23" fmla="*/ 0 h 1"/>
              <a:gd name="T24" fmla="*/ 127638467 w 259"/>
              <a:gd name="T25" fmla="*/ 0 h 1"/>
              <a:gd name="T26" fmla="*/ 142285973 w 259"/>
              <a:gd name="T27" fmla="*/ 0 h 1"/>
              <a:gd name="T28" fmla="*/ 150655563 w 259"/>
              <a:gd name="T29" fmla="*/ 0 h 1"/>
              <a:gd name="T30" fmla="*/ 161116828 w 259"/>
              <a:gd name="T31" fmla="*/ 0 h 1"/>
              <a:gd name="T32" fmla="*/ 169487864 w 259"/>
              <a:gd name="T33" fmla="*/ 0 h 1"/>
              <a:gd name="T34" fmla="*/ 179949129 w 259"/>
              <a:gd name="T35" fmla="*/ 0 h 1"/>
              <a:gd name="T36" fmla="*/ 192503560 w 259"/>
              <a:gd name="T37" fmla="*/ 0 h 1"/>
              <a:gd name="T38" fmla="*/ 202966271 w 259"/>
              <a:gd name="T39" fmla="*/ 0 h 1"/>
              <a:gd name="T40" fmla="*/ 213428982 w 259"/>
              <a:gd name="T41" fmla="*/ 0 h 1"/>
              <a:gd name="T42" fmla="*/ 221798572 w 259"/>
              <a:gd name="T43" fmla="*/ 0 h 1"/>
              <a:gd name="T44" fmla="*/ 232259837 w 259"/>
              <a:gd name="T45" fmla="*/ 0 h 1"/>
              <a:gd name="T46" fmla="*/ 242722548 w 259"/>
              <a:gd name="T47" fmla="*/ 0 h 1"/>
              <a:gd name="T48" fmla="*/ 251092138 w 259"/>
              <a:gd name="T49" fmla="*/ 0 h 1"/>
              <a:gd name="T50" fmla="*/ 263646523 w 259"/>
              <a:gd name="T51" fmla="*/ 0 h 1"/>
              <a:gd name="T52" fmla="*/ 274109234 w 259"/>
              <a:gd name="T53" fmla="*/ 0 h 1"/>
              <a:gd name="T54" fmla="*/ 286663620 w 259"/>
              <a:gd name="T55" fmla="*/ 0 h 1"/>
              <a:gd name="T56" fmla="*/ 297126331 w 259"/>
              <a:gd name="T57" fmla="*/ 0 h 1"/>
              <a:gd name="T58" fmla="*/ 305495921 w 259"/>
              <a:gd name="T59" fmla="*/ 0 h 1"/>
              <a:gd name="T60" fmla="*/ 315957186 w 259"/>
              <a:gd name="T61" fmla="*/ 0 h 1"/>
              <a:gd name="T62" fmla="*/ 326419897 w 259"/>
              <a:gd name="T63" fmla="*/ 0 h 1"/>
              <a:gd name="T64" fmla="*/ 338974282 w 259"/>
              <a:gd name="T65" fmla="*/ 0 h 1"/>
              <a:gd name="T66" fmla="*/ 347343872 w 259"/>
              <a:gd name="T67" fmla="*/ 0 h 1"/>
              <a:gd name="T68" fmla="*/ 357806584 w 259"/>
              <a:gd name="T69" fmla="*/ 0 h 1"/>
              <a:gd name="T70" fmla="*/ 366176174 w 259"/>
              <a:gd name="T71" fmla="*/ 0 h 1"/>
              <a:gd name="T72" fmla="*/ 380823770 w 259"/>
              <a:gd name="T73" fmla="*/ 0 h 1"/>
              <a:gd name="T74" fmla="*/ 389193361 w 259"/>
              <a:gd name="T75" fmla="*/ 0 h 1"/>
              <a:gd name="T76" fmla="*/ 399654625 w 259"/>
              <a:gd name="T77" fmla="*/ 0 h 1"/>
              <a:gd name="T78" fmla="*/ 410117336 w 259"/>
              <a:gd name="T79" fmla="*/ 0 h 1"/>
              <a:gd name="T80" fmla="*/ 420578601 w 259"/>
              <a:gd name="T81" fmla="*/ 0 h 1"/>
              <a:gd name="T82" fmla="*/ 431041312 w 259"/>
              <a:gd name="T83" fmla="*/ 0 h 1"/>
              <a:gd name="T84" fmla="*/ 439410902 w 259"/>
              <a:gd name="T85" fmla="*/ 0 h 1"/>
              <a:gd name="T86" fmla="*/ 449873613 w 259"/>
              <a:gd name="T87" fmla="*/ 0 h 1"/>
              <a:gd name="T88" fmla="*/ 462427999 w 259"/>
              <a:gd name="T89" fmla="*/ 0 h 1"/>
              <a:gd name="T90" fmla="*/ 472890710 w 259"/>
              <a:gd name="T91" fmla="*/ 0 h 1"/>
              <a:gd name="T92" fmla="*/ 485445095 w 259"/>
              <a:gd name="T93" fmla="*/ 0 h 1"/>
              <a:gd name="T94" fmla="*/ 493814686 w 259"/>
              <a:gd name="T95" fmla="*/ 0 h 1"/>
              <a:gd name="T96" fmla="*/ 504275950 w 259"/>
              <a:gd name="T97" fmla="*/ 0 h 1"/>
              <a:gd name="T98" fmla="*/ 514738661 w 259"/>
              <a:gd name="T99" fmla="*/ 0 h 1"/>
              <a:gd name="T100" fmla="*/ 527293047 w 259"/>
              <a:gd name="T101" fmla="*/ 0 h 1"/>
              <a:gd name="T102" fmla="*/ 535662637 w 259"/>
              <a:gd name="T103" fmla="*/ 0 h 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9"/>
              <a:gd name="T157" fmla="*/ 0 h 1"/>
              <a:gd name="T158" fmla="*/ 259 w 259"/>
              <a:gd name="T159" fmla="*/ 0 h 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9" h="1">
                <a:moveTo>
                  <a:pt x="0" y="0"/>
                </a:moveTo>
                <a:lnTo>
                  <a:pt x="2" y="0"/>
                </a:lnTo>
                <a:lnTo>
                  <a:pt x="4" y="0"/>
                </a:lnTo>
                <a:lnTo>
                  <a:pt x="6" y="0"/>
                </a:lnTo>
                <a:lnTo>
                  <a:pt x="9" y="0"/>
                </a:lnTo>
                <a:lnTo>
                  <a:pt x="11" y="0"/>
                </a:lnTo>
                <a:lnTo>
                  <a:pt x="13" y="0"/>
                </a:lnTo>
                <a:lnTo>
                  <a:pt x="16" y="0"/>
                </a:lnTo>
                <a:lnTo>
                  <a:pt x="19" y="0"/>
                </a:lnTo>
                <a:lnTo>
                  <a:pt x="22" y="0"/>
                </a:lnTo>
                <a:lnTo>
                  <a:pt x="24" y="0"/>
                </a:lnTo>
                <a:lnTo>
                  <a:pt x="26" y="0"/>
                </a:lnTo>
                <a:lnTo>
                  <a:pt x="29" y="0"/>
                </a:lnTo>
                <a:lnTo>
                  <a:pt x="32" y="0"/>
                </a:lnTo>
                <a:lnTo>
                  <a:pt x="34" y="0"/>
                </a:lnTo>
                <a:lnTo>
                  <a:pt x="37" y="0"/>
                </a:lnTo>
                <a:lnTo>
                  <a:pt x="39" y="0"/>
                </a:lnTo>
                <a:lnTo>
                  <a:pt x="41" y="0"/>
                </a:lnTo>
                <a:lnTo>
                  <a:pt x="44" y="0"/>
                </a:lnTo>
                <a:lnTo>
                  <a:pt x="46" y="0"/>
                </a:lnTo>
                <a:lnTo>
                  <a:pt x="50" y="0"/>
                </a:lnTo>
                <a:lnTo>
                  <a:pt x="54" y="0"/>
                </a:lnTo>
                <a:lnTo>
                  <a:pt x="57" y="0"/>
                </a:lnTo>
                <a:lnTo>
                  <a:pt x="59" y="0"/>
                </a:lnTo>
                <a:lnTo>
                  <a:pt x="61" y="0"/>
                </a:lnTo>
                <a:lnTo>
                  <a:pt x="64" y="0"/>
                </a:lnTo>
                <a:lnTo>
                  <a:pt x="68" y="0"/>
                </a:lnTo>
                <a:lnTo>
                  <a:pt x="69" y="0"/>
                </a:lnTo>
                <a:lnTo>
                  <a:pt x="72" y="0"/>
                </a:lnTo>
                <a:lnTo>
                  <a:pt x="74" y="0"/>
                </a:lnTo>
                <a:lnTo>
                  <a:pt x="77" y="0"/>
                </a:lnTo>
                <a:lnTo>
                  <a:pt x="79" y="0"/>
                </a:lnTo>
                <a:lnTo>
                  <a:pt x="81" y="0"/>
                </a:lnTo>
                <a:lnTo>
                  <a:pt x="84" y="0"/>
                </a:lnTo>
                <a:lnTo>
                  <a:pt x="86" y="0"/>
                </a:lnTo>
                <a:lnTo>
                  <a:pt x="89" y="0"/>
                </a:lnTo>
                <a:lnTo>
                  <a:pt x="92" y="0"/>
                </a:lnTo>
                <a:lnTo>
                  <a:pt x="94" y="0"/>
                </a:lnTo>
                <a:lnTo>
                  <a:pt x="97" y="0"/>
                </a:lnTo>
                <a:lnTo>
                  <a:pt x="99" y="0"/>
                </a:lnTo>
                <a:lnTo>
                  <a:pt x="102" y="0"/>
                </a:lnTo>
                <a:lnTo>
                  <a:pt x="104" y="0"/>
                </a:lnTo>
                <a:lnTo>
                  <a:pt x="106" y="0"/>
                </a:lnTo>
                <a:lnTo>
                  <a:pt x="109" y="0"/>
                </a:lnTo>
                <a:lnTo>
                  <a:pt x="111" y="0"/>
                </a:lnTo>
                <a:lnTo>
                  <a:pt x="114" y="0"/>
                </a:lnTo>
                <a:lnTo>
                  <a:pt x="116" y="0"/>
                </a:lnTo>
                <a:lnTo>
                  <a:pt x="118" y="0"/>
                </a:lnTo>
                <a:lnTo>
                  <a:pt x="120" y="0"/>
                </a:lnTo>
                <a:lnTo>
                  <a:pt x="124" y="0"/>
                </a:lnTo>
                <a:lnTo>
                  <a:pt x="126" y="0"/>
                </a:lnTo>
                <a:lnTo>
                  <a:pt x="128" y="0"/>
                </a:lnTo>
                <a:lnTo>
                  <a:pt x="131" y="0"/>
                </a:lnTo>
                <a:lnTo>
                  <a:pt x="134" y="0"/>
                </a:lnTo>
                <a:lnTo>
                  <a:pt x="137" y="0"/>
                </a:lnTo>
                <a:lnTo>
                  <a:pt x="138" y="0"/>
                </a:lnTo>
                <a:lnTo>
                  <a:pt x="142" y="0"/>
                </a:lnTo>
                <a:lnTo>
                  <a:pt x="144" y="0"/>
                </a:lnTo>
                <a:lnTo>
                  <a:pt x="146" y="0"/>
                </a:lnTo>
                <a:lnTo>
                  <a:pt x="148" y="0"/>
                </a:lnTo>
                <a:lnTo>
                  <a:pt x="151" y="0"/>
                </a:lnTo>
                <a:lnTo>
                  <a:pt x="154" y="0"/>
                </a:lnTo>
                <a:lnTo>
                  <a:pt x="156" y="0"/>
                </a:lnTo>
                <a:lnTo>
                  <a:pt x="159" y="0"/>
                </a:lnTo>
                <a:lnTo>
                  <a:pt x="162" y="0"/>
                </a:lnTo>
                <a:lnTo>
                  <a:pt x="164" y="0"/>
                </a:lnTo>
                <a:lnTo>
                  <a:pt x="166" y="0"/>
                </a:lnTo>
                <a:lnTo>
                  <a:pt x="168" y="0"/>
                </a:lnTo>
                <a:lnTo>
                  <a:pt x="171" y="0"/>
                </a:lnTo>
                <a:lnTo>
                  <a:pt x="174" y="0"/>
                </a:lnTo>
                <a:lnTo>
                  <a:pt x="175" y="0"/>
                </a:lnTo>
                <a:lnTo>
                  <a:pt x="178" y="0"/>
                </a:lnTo>
                <a:lnTo>
                  <a:pt x="182" y="0"/>
                </a:lnTo>
                <a:lnTo>
                  <a:pt x="184" y="0"/>
                </a:lnTo>
                <a:lnTo>
                  <a:pt x="186" y="0"/>
                </a:lnTo>
                <a:lnTo>
                  <a:pt x="188" y="0"/>
                </a:lnTo>
                <a:lnTo>
                  <a:pt x="191" y="0"/>
                </a:lnTo>
                <a:lnTo>
                  <a:pt x="194" y="0"/>
                </a:lnTo>
                <a:lnTo>
                  <a:pt x="196" y="0"/>
                </a:lnTo>
                <a:lnTo>
                  <a:pt x="199" y="0"/>
                </a:lnTo>
                <a:lnTo>
                  <a:pt x="201" y="0"/>
                </a:lnTo>
                <a:lnTo>
                  <a:pt x="204" y="0"/>
                </a:lnTo>
                <a:lnTo>
                  <a:pt x="206" y="0"/>
                </a:lnTo>
                <a:lnTo>
                  <a:pt x="208" y="0"/>
                </a:lnTo>
                <a:lnTo>
                  <a:pt x="210" y="0"/>
                </a:lnTo>
                <a:lnTo>
                  <a:pt x="213" y="0"/>
                </a:lnTo>
                <a:lnTo>
                  <a:pt x="215" y="0"/>
                </a:lnTo>
                <a:lnTo>
                  <a:pt x="219" y="0"/>
                </a:lnTo>
                <a:lnTo>
                  <a:pt x="221" y="0"/>
                </a:lnTo>
                <a:lnTo>
                  <a:pt x="224" y="0"/>
                </a:lnTo>
                <a:lnTo>
                  <a:pt x="226" y="0"/>
                </a:lnTo>
                <a:lnTo>
                  <a:pt x="229" y="0"/>
                </a:lnTo>
                <a:lnTo>
                  <a:pt x="232" y="0"/>
                </a:lnTo>
                <a:lnTo>
                  <a:pt x="234" y="0"/>
                </a:lnTo>
                <a:lnTo>
                  <a:pt x="236" y="0"/>
                </a:lnTo>
                <a:lnTo>
                  <a:pt x="238" y="0"/>
                </a:lnTo>
                <a:lnTo>
                  <a:pt x="241" y="0"/>
                </a:lnTo>
                <a:lnTo>
                  <a:pt x="243" y="0"/>
                </a:lnTo>
                <a:lnTo>
                  <a:pt x="246" y="0"/>
                </a:lnTo>
                <a:lnTo>
                  <a:pt x="249" y="0"/>
                </a:lnTo>
                <a:lnTo>
                  <a:pt x="252" y="0"/>
                </a:lnTo>
                <a:lnTo>
                  <a:pt x="253" y="0"/>
                </a:lnTo>
                <a:lnTo>
                  <a:pt x="256" y="0"/>
                </a:lnTo>
                <a:lnTo>
                  <a:pt x="258" y="0"/>
                </a:lnTo>
              </a:path>
            </a:pathLst>
          </a:custGeom>
          <a:noFill/>
          <a:ln w="31750">
            <a:solidFill>
              <a:srgbClr val="000000"/>
            </a:solidFill>
            <a:round/>
            <a:headEnd/>
            <a:tailEnd/>
          </a:ln>
        </p:spPr>
        <p:txBody>
          <a:bodyPr/>
          <a:lstStyle/>
          <a:p>
            <a:endParaRPr lang="en-US" dirty="0"/>
          </a:p>
        </p:txBody>
      </p:sp>
      <p:sp>
        <p:nvSpPr>
          <p:cNvPr id="39947" name="Freeform 11"/>
          <p:cNvSpPr>
            <a:spLocks/>
          </p:cNvSpPr>
          <p:nvPr/>
        </p:nvSpPr>
        <p:spPr bwMode="auto">
          <a:xfrm>
            <a:off x="1733550" y="4576763"/>
            <a:ext cx="376238" cy="333375"/>
          </a:xfrm>
          <a:custGeom>
            <a:avLst/>
            <a:gdLst>
              <a:gd name="T0" fmla="*/ 4155916 w 261"/>
              <a:gd name="T1" fmla="*/ 463070485 h 239"/>
              <a:gd name="T2" fmla="*/ 16623663 w 261"/>
              <a:gd name="T3" fmla="*/ 463070485 h 239"/>
              <a:gd name="T4" fmla="*/ 27014175 w 261"/>
              <a:gd name="T5" fmla="*/ 463070485 h 239"/>
              <a:gd name="T6" fmla="*/ 35326004 w 261"/>
              <a:gd name="T7" fmla="*/ 463070485 h 239"/>
              <a:gd name="T8" fmla="*/ 45716511 w 261"/>
              <a:gd name="T9" fmla="*/ 463070485 h 239"/>
              <a:gd name="T10" fmla="*/ 58184265 w 261"/>
              <a:gd name="T11" fmla="*/ 463070485 h 239"/>
              <a:gd name="T12" fmla="*/ 68573330 w 261"/>
              <a:gd name="T13" fmla="*/ 463070485 h 239"/>
              <a:gd name="T14" fmla="*/ 76885159 w 261"/>
              <a:gd name="T15" fmla="*/ 463070485 h 239"/>
              <a:gd name="T16" fmla="*/ 91431580 w 261"/>
              <a:gd name="T17" fmla="*/ 463070485 h 239"/>
              <a:gd name="T18" fmla="*/ 99743431 w 261"/>
              <a:gd name="T19" fmla="*/ 463070485 h 239"/>
              <a:gd name="T20" fmla="*/ 110133938 w 261"/>
              <a:gd name="T21" fmla="*/ 463070485 h 239"/>
              <a:gd name="T22" fmla="*/ 118445766 w 261"/>
              <a:gd name="T23" fmla="*/ 463070485 h 239"/>
              <a:gd name="T24" fmla="*/ 130913510 w 261"/>
              <a:gd name="T25" fmla="*/ 463070485 h 239"/>
              <a:gd name="T26" fmla="*/ 141304016 w 261"/>
              <a:gd name="T27" fmla="*/ 463070485 h 239"/>
              <a:gd name="T28" fmla="*/ 151693081 w 261"/>
              <a:gd name="T29" fmla="*/ 463070485 h 239"/>
              <a:gd name="T30" fmla="*/ 162083588 w 261"/>
              <a:gd name="T31" fmla="*/ 463070485 h 239"/>
              <a:gd name="T32" fmla="*/ 172474095 w 261"/>
              <a:gd name="T33" fmla="*/ 463070485 h 239"/>
              <a:gd name="T34" fmla="*/ 182863160 w 261"/>
              <a:gd name="T35" fmla="*/ 463070485 h 239"/>
              <a:gd name="T36" fmla="*/ 191175033 w 261"/>
              <a:gd name="T37" fmla="*/ 463070485 h 239"/>
              <a:gd name="T38" fmla="*/ 203642777 w 261"/>
              <a:gd name="T39" fmla="*/ 463070485 h 239"/>
              <a:gd name="T40" fmla="*/ 214033283 w 261"/>
              <a:gd name="T41" fmla="*/ 463070485 h 239"/>
              <a:gd name="T42" fmla="*/ 226501026 w 261"/>
              <a:gd name="T43" fmla="*/ 463070485 h 239"/>
              <a:gd name="T44" fmla="*/ 232735619 w 261"/>
              <a:gd name="T45" fmla="*/ 463070485 h 239"/>
              <a:gd name="T46" fmla="*/ 243124684 w 261"/>
              <a:gd name="T47" fmla="*/ 463070485 h 239"/>
              <a:gd name="T48" fmla="*/ 255593868 w 261"/>
              <a:gd name="T49" fmla="*/ 463070485 h 239"/>
              <a:gd name="T50" fmla="*/ 265982933 w 261"/>
              <a:gd name="T51" fmla="*/ 463070485 h 239"/>
              <a:gd name="T52" fmla="*/ 276373440 w 261"/>
              <a:gd name="T53" fmla="*/ 463070485 h 239"/>
              <a:gd name="T54" fmla="*/ 286762505 w 261"/>
              <a:gd name="T55" fmla="*/ 463070485 h 239"/>
              <a:gd name="T56" fmla="*/ 297153012 w 261"/>
              <a:gd name="T57" fmla="*/ 463070485 h 239"/>
              <a:gd name="T58" fmla="*/ 307543518 w 261"/>
              <a:gd name="T59" fmla="*/ 463070485 h 239"/>
              <a:gd name="T60" fmla="*/ 313776669 w 261"/>
              <a:gd name="T61" fmla="*/ 463070485 h 239"/>
              <a:gd name="T62" fmla="*/ 328323090 w 261"/>
              <a:gd name="T63" fmla="*/ 463070485 h 239"/>
              <a:gd name="T64" fmla="*/ 336634919 w 261"/>
              <a:gd name="T65" fmla="*/ 463070485 h 239"/>
              <a:gd name="T66" fmla="*/ 349102662 w 261"/>
              <a:gd name="T67" fmla="*/ 463070485 h 239"/>
              <a:gd name="T68" fmla="*/ 357414491 w 261"/>
              <a:gd name="T69" fmla="*/ 463070485 h 239"/>
              <a:gd name="T70" fmla="*/ 367804997 w 261"/>
              <a:gd name="T71" fmla="*/ 463070485 h 239"/>
              <a:gd name="T72" fmla="*/ 378194153 w 261"/>
              <a:gd name="T73" fmla="*/ 463070485 h 239"/>
              <a:gd name="T74" fmla="*/ 386507423 w 261"/>
              <a:gd name="T75" fmla="*/ 463070485 h 239"/>
              <a:gd name="T76" fmla="*/ 398975166 w 261"/>
              <a:gd name="T77" fmla="*/ 463070485 h 239"/>
              <a:gd name="T78" fmla="*/ 409364231 w 261"/>
              <a:gd name="T79" fmla="*/ 463070485 h 239"/>
              <a:gd name="T80" fmla="*/ 421833416 w 261"/>
              <a:gd name="T81" fmla="*/ 463070485 h 239"/>
              <a:gd name="T82" fmla="*/ 432222481 w 261"/>
              <a:gd name="T83" fmla="*/ 463070485 h 239"/>
              <a:gd name="T84" fmla="*/ 440534309 w 261"/>
              <a:gd name="T85" fmla="*/ 463070485 h 239"/>
              <a:gd name="T86" fmla="*/ 450924816 w 261"/>
              <a:gd name="T87" fmla="*/ 463070485 h 239"/>
              <a:gd name="T88" fmla="*/ 461313881 w 261"/>
              <a:gd name="T89" fmla="*/ 463070485 h 239"/>
              <a:gd name="T90" fmla="*/ 473783066 w 261"/>
              <a:gd name="T91" fmla="*/ 416374284 h 239"/>
              <a:gd name="T92" fmla="*/ 482094895 w 261"/>
              <a:gd name="T93" fmla="*/ 338547195 h 239"/>
              <a:gd name="T94" fmla="*/ 494562638 w 261"/>
              <a:gd name="T95" fmla="*/ 266557742 h 239"/>
              <a:gd name="T96" fmla="*/ 502874466 w 261"/>
              <a:gd name="T97" fmla="*/ 200404442 h 239"/>
              <a:gd name="T98" fmla="*/ 515342209 w 261"/>
              <a:gd name="T99" fmla="*/ 140088646 h 239"/>
              <a:gd name="T100" fmla="*/ 523654038 w 261"/>
              <a:gd name="T101" fmla="*/ 85609026 h 239"/>
              <a:gd name="T102" fmla="*/ 534044545 w 261"/>
              <a:gd name="T103" fmla="*/ 27239113 h 2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1"/>
              <a:gd name="T157" fmla="*/ 0 h 239"/>
              <a:gd name="T158" fmla="*/ 261 w 261"/>
              <a:gd name="T159" fmla="*/ 239 h 2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1" h="239">
                <a:moveTo>
                  <a:pt x="0" y="238"/>
                </a:moveTo>
                <a:lnTo>
                  <a:pt x="2" y="238"/>
                </a:lnTo>
                <a:lnTo>
                  <a:pt x="6" y="238"/>
                </a:lnTo>
                <a:lnTo>
                  <a:pt x="8" y="238"/>
                </a:lnTo>
                <a:lnTo>
                  <a:pt x="10" y="238"/>
                </a:lnTo>
                <a:lnTo>
                  <a:pt x="13" y="238"/>
                </a:lnTo>
                <a:lnTo>
                  <a:pt x="15" y="238"/>
                </a:lnTo>
                <a:lnTo>
                  <a:pt x="17" y="238"/>
                </a:lnTo>
                <a:lnTo>
                  <a:pt x="20" y="238"/>
                </a:lnTo>
                <a:lnTo>
                  <a:pt x="22" y="238"/>
                </a:lnTo>
                <a:lnTo>
                  <a:pt x="25" y="238"/>
                </a:lnTo>
                <a:lnTo>
                  <a:pt x="28" y="238"/>
                </a:lnTo>
                <a:lnTo>
                  <a:pt x="30" y="238"/>
                </a:lnTo>
                <a:lnTo>
                  <a:pt x="33" y="238"/>
                </a:lnTo>
                <a:lnTo>
                  <a:pt x="35" y="238"/>
                </a:lnTo>
                <a:lnTo>
                  <a:pt x="37" y="238"/>
                </a:lnTo>
                <a:lnTo>
                  <a:pt x="41" y="238"/>
                </a:lnTo>
                <a:lnTo>
                  <a:pt x="44" y="238"/>
                </a:lnTo>
                <a:lnTo>
                  <a:pt x="45" y="238"/>
                </a:lnTo>
                <a:lnTo>
                  <a:pt x="48" y="238"/>
                </a:lnTo>
                <a:lnTo>
                  <a:pt x="50" y="238"/>
                </a:lnTo>
                <a:lnTo>
                  <a:pt x="53" y="238"/>
                </a:lnTo>
                <a:lnTo>
                  <a:pt x="55" y="238"/>
                </a:lnTo>
                <a:lnTo>
                  <a:pt x="57" y="238"/>
                </a:lnTo>
                <a:lnTo>
                  <a:pt x="60" y="238"/>
                </a:lnTo>
                <a:lnTo>
                  <a:pt x="63" y="238"/>
                </a:lnTo>
                <a:lnTo>
                  <a:pt x="65" y="238"/>
                </a:lnTo>
                <a:lnTo>
                  <a:pt x="68" y="238"/>
                </a:lnTo>
                <a:lnTo>
                  <a:pt x="70" y="238"/>
                </a:lnTo>
                <a:lnTo>
                  <a:pt x="73" y="238"/>
                </a:lnTo>
                <a:lnTo>
                  <a:pt x="76" y="238"/>
                </a:lnTo>
                <a:lnTo>
                  <a:pt x="78" y="238"/>
                </a:lnTo>
                <a:lnTo>
                  <a:pt x="80" y="238"/>
                </a:lnTo>
                <a:lnTo>
                  <a:pt x="83" y="238"/>
                </a:lnTo>
                <a:lnTo>
                  <a:pt x="85" y="238"/>
                </a:lnTo>
                <a:lnTo>
                  <a:pt x="88" y="238"/>
                </a:lnTo>
                <a:lnTo>
                  <a:pt x="90" y="238"/>
                </a:lnTo>
                <a:lnTo>
                  <a:pt x="92" y="238"/>
                </a:lnTo>
                <a:lnTo>
                  <a:pt x="94" y="238"/>
                </a:lnTo>
                <a:lnTo>
                  <a:pt x="98" y="238"/>
                </a:lnTo>
                <a:lnTo>
                  <a:pt x="101" y="238"/>
                </a:lnTo>
                <a:lnTo>
                  <a:pt x="103" y="238"/>
                </a:lnTo>
                <a:lnTo>
                  <a:pt x="105" y="238"/>
                </a:lnTo>
                <a:lnTo>
                  <a:pt x="109" y="238"/>
                </a:lnTo>
                <a:lnTo>
                  <a:pt x="111" y="238"/>
                </a:lnTo>
                <a:lnTo>
                  <a:pt x="112" y="238"/>
                </a:lnTo>
                <a:lnTo>
                  <a:pt x="116" y="238"/>
                </a:lnTo>
                <a:lnTo>
                  <a:pt x="117" y="238"/>
                </a:lnTo>
                <a:lnTo>
                  <a:pt x="121" y="238"/>
                </a:lnTo>
                <a:lnTo>
                  <a:pt x="123" y="238"/>
                </a:lnTo>
                <a:lnTo>
                  <a:pt x="125" y="238"/>
                </a:lnTo>
                <a:lnTo>
                  <a:pt x="128" y="238"/>
                </a:lnTo>
                <a:lnTo>
                  <a:pt x="130" y="238"/>
                </a:lnTo>
                <a:lnTo>
                  <a:pt x="133" y="238"/>
                </a:lnTo>
                <a:lnTo>
                  <a:pt x="136" y="238"/>
                </a:lnTo>
                <a:lnTo>
                  <a:pt x="138" y="238"/>
                </a:lnTo>
                <a:lnTo>
                  <a:pt x="140" y="238"/>
                </a:lnTo>
                <a:lnTo>
                  <a:pt x="143" y="238"/>
                </a:lnTo>
                <a:lnTo>
                  <a:pt x="145" y="238"/>
                </a:lnTo>
                <a:lnTo>
                  <a:pt x="148" y="238"/>
                </a:lnTo>
                <a:lnTo>
                  <a:pt x="149" y="238"/>
                </a:lnTo>
                <a:lnTo>
                  <a:pt x="151" y="238"/>
                </a:lnTo>
                <a:lnTo>
                  <a:pt x="155" y="238"/>
                </a:lnTo>
                <a:lnTo>
                  <a:pt x="158" y="238"/>
                </a:lnTo>
                <a:lnTo>
                  <a:pt x="160" y="238"/>
                </a:lnTo>
                <a:lnTo>
                  <a:pt x="162" y="238"/>
                </a:lnTo>
                <a:lnTo>
                  <a:pt x="164" y="238"/>
                </a:lnTo>
                <a:lnTo>
                  <a:pt x="168" y="238"/>
                </a:lnTo>
                <a:lnTo>
                  <a:pt x="170" y="238"/>
                </a:lnTo>
                <a:lnTo>
                  <a:pt x="172" y="238"/>
                </a:lnTo>
                <a:lnTo>
                  <a:pt x="175" y="238"/>
                </a:lnTo>
                <a:lnTo>
                  <a:pt x="177" y="238"/>
                </a:lnTo>
                <a:lnTo>
                  <a:pt x="180" y="238"/>
                </a:lnTo>
                <a:lnTo>
                  <a:pt x="182" y="238"/>
                </a:lnTo>
                <a:lnTo>
                  <a:pt x="184" y="238"/>
                </a:lnTo>
                <a:lnTo>
                  <a:pt x="186" y="238"/>
                </a:lnTo>
                <a:lnTo>
                  <a:pt x="190" y="238"/>
                </a:lnTo>
                <a:lnTo>
                  <a:pt x="192" y="238"/>
                </a:lnTo>
                <a:lnTo>
                  <a:pt x="195" y="238"/>
                </a:lnTo>
                <a:lnTo>
                  <a:pt x="197" y="238"/>
                </a:lnTo>
                <a:lnTo>
                  <a:pt x="200" y="238"/>
                </a:lnTo>
                <a:lnTo>
                  <a:pt x="203" y="238"/>
                </a:lnTo>
                <a:lnTo>
                  <a:pt x="205" y="238"/>
                </a:lnTo>
                <a:lnTo>
                  <a:pt x="208" y="238"/>
                </a:lnTo>
                <a:lnTo>
                  <a:pt x="210" y="238"/>
                </a:lnTo>
                <a:lnTo>
                  <a:pt x="212" y="238"/>
                </a:lnTo>
                <a:lnTo>
                  <a:pt x="214" y="238"/>
                </a:lnTo>
                <a:lnTo>
                  <a:pt x="217" y="238"/>
                </a:lnTo>
                <a:lnTo>
                  <a:pt x="219" y="238"/>
                </a:lnTo>
                <a:lnTo>
                  <a:pt x="222" y="238"/>
                </a:lnTo>
                <a:lnTo>
                  <a:pt x="225" y="236"/>
                </a:lnTo>
                <a:lnTo>
                  <a:pt x="228" y="214"/>
                </a:lnTo>
                <a:lnTo>
                  <a:pt x="230" y="194"/>
                </a:lnTo>
                <a:lnTo>
                  <a:pt x="232" y="174"/>
                </a:lnTo>
                <a:lnTo>
                  <a:pt x="236" y="155"/>
                </a:lnTo>
                <a:lnTo>
                  <a:pt x="238" y="137"/>
                </a:lnTo>
                <a:lnTo>
                  <a:pt x="241" y="120"/>
                </a:lnTo>
                <a:lnTo>
                  <a:pt x="242" y="103"/>
                </a:lnTo>
                <a:lnTo>
                  <a:pt x="245" y="87"/>
                </a:lnTo>
                <a:lnTo>
                  <a:pt x="248" y="72"/>
                </a:lnTo>
                <a:lnTo>
                  <a:pt x="250" y="58"/>
                </a:lnTo>
                <a:lnTo>
                  <a:pt x="252" y="44"/>
                </a:lnTo>
                <a:lnTo>
                  <a:pt x="254" y="29"/>
                </a:lnTo>
                <a:lnTo>
                  <a:pt x="257" y="14"/>
                </a:lnTo>
                <a:lnTo>
                  <a:pt x="260" y="0"/>
                </a:lnTo>
              </a:path>
            </a:pathLst>
          </a:custGeom>
          <a:noFill/>
          <a:ln w="31750">
            <a:solidFill>
              <a:srgbClr val="000000"/>
            </a:solidFill>
            <a:round/>
            <a:headEnd/>
            <a:tailEnd/>
          </a:ln>
        </p:spPr>
        <p:txBody>
          <a:bodyPr/>
          <a:lstStyle/>
          <a:p>
            <a:endParaRPr lang="en-US" dirty="0"/>
          </a:p>
        </p:txBody>
      </p:sp>
      <p:sp>
        <p:nvSpPr>
          <p:cNvPr id="39948" name="Freeform 12"/>
          <p:cNvSpPr>
            <a:spLocks/>
          </p:cNvSpPr>
          <p:nvPr/>
        </p:nvSpPr>
        <p:spPr bwMode="auto">
          <a:xfrm>
            <a:off x="2108200" y="3770313"/>
            <a:ext cx="376238" cy="806450"/>
          </a:xfrm>
          <a:custGeom>
            <a:avLst/>
            <a:gdLst>
              <a:gd name="T0" fmla="*/ 4187818 w 260"/>
              <a:gd name="T1" fmla="*/ 1099696665 h 576"/>
              <a:gd name="T2" fmla="*/ 16752718 w 260"/>
              <a:gd name="T3" fmla="*/ 1050690848 h 576"/>
              <a:gd name="T4" fmla="*/ 27222265 w 260"/>
              <a:gd name="T5" fmla="*/ 999723509 h 576"/>
              <a:gd name="T6" fmla="*/ 35597898 w 260"/>
              <a:gd name="T7" fmla="*/ 952677812 h 576"/>
              <a:gd name="T8" fmla="*/ 46068886 w 260"/>
              <a:gd name="T9" fmla="*/ 907592236 h 576"/>
              <a:gd name="T10" fmla="*/ 58632346 w 260"/>
              <a:gd name="T11" fmla="*/ 860546539 h 576"/>
              <a:gd name="T12" fmla="*/ 67007979 w 260"/>
              <a:gd name="T13" fmla="*/ 815460963 h 576"/>
              <a:gd name="T14" fmla="*/ 79572875 w 260"/>
              <a:gd name="T15" fmla="*/ 774295628 h 576"/>
              <a:gd name="T16" fmla="*/ 87948508 w 260"/>
              <a:gd name="T17" fmla="*/ 731169998 h 576"/>
              <a:gd name="T18" fmla="*/ 100511980 w 260"/>
              <a:gd name="T19" fmla="*/ 688044542 h 576"/>
              <a:gd name="T20" fmla="*/ 106795151 w 260"/>
              <a:gd name="T21" fmla="*/ 650800849 h 576"/>
              <a:gd name="T22" fmla="*/ 119358601 w 260"/>
              <a:gd name="T23" fmla="*/ 611595635 h 576"/>
              <a:gd name="T24" fmla="*/ 129828142 w 260"/>
              <a:gd name="T25" fmla="*/ 578272183 h 576"/>
              <a:gd name="T26" fmla="*/ 140299130 w 260"/>
              <a:gd name="T27" fmla="*/ 539066969 h 576"/>
              <a:gd name="T28" fmla="*/ 150768671 w 260"/>
              <a:gd name="T29" fmla="*/ 503781996 h 576"/>
              <a:gd name="T30" fmla="*/ 161238211 w 260"/>
              <a:gd name="T31" fmla="*/ 470458544 h 576"/>
              <a:gd name="T32" fmla="*/ 171709200 w 260"/>
              <a:gd name="T33" fmla="*/ 437133692 h 576"/>
              <a:gd name="T34" fmla="*/ 180084832 w 260"/>
              <a:gd name="T35" fmla="*/ 407730482 h 576"/>
              <a:gd name="T36" fmla="*/ 192648327 w 260"/>
              <a:gd name="T37" fmla="*/ 380287392 h 576"/>
              <a:gd name="T38" fmla="*/ 203119315 w 260"/>
              <a:gd name="T39" fmla="*/ 350884094 h 576"/>
              <a:gd name="T40" fmla="*/ 215682764 w 260"/>
              <a:gd name="T41" fmla="*/ 325399724 h 576"/>
              <a:gd name="T42" fmla="*/ 224058397 w 260"/>
              <a:gd name="T43" fmla="*/ 295996514 h 576"/>
              <a:gd name="T44" fmla="*/ 234529385 w 260"/>
              <a:gd name="T45" fmla="*/ 270513545 h 576"/>
              <a:gd name="T46" fmla="*/ 244998926 w 260"/>
              <a:gd name="T47" fmla="*/ 248950817 h 576"/>
              <a:gd name="T48" fmla="*/ 255468467 w 260"/>
              <a:gd name="T49" fmla="*/ 223467848 h 576"/>
              <a:gd name="T50" fmla="*/ 265939455 w 260"/>
              <a:gd name="T51" fmla="*/ 201905120 h 576"/>
              <a:gd name="T52" fmla="*/ 276408996 w 260"/>
              <a:gd name="T53" fmla="*/ 182302469 h 576"/>
              <a:gd name="T54" fmla="*/ 288973892 w 260"/>
              <a:gd name="T55" fmla="*/ 162699862 h 576"/>
              <a:gd name="T56" fmla="*/ 297349525 w 260"/>
              <a:gd name="T57" fmla="*/ 145057376 h 576"/>
              <a:gd name="T58" fmla="*/ 307819066 w 260"/>
              <a:gd name="T59" fmla="*/ 127416290 h 576"/>
              <a:gd name="T60" fmla="*/ 318290054 w 260"/>
              <a:gd name="T61" fmla="*/ 113694045 h 576"/>
              <a:gd name="T62" fmla="*/ 326665686 w 260"/>
              <a:gd name="T63" fmla="*/ 98011679 h 576"/>
              <a:gd name="T64" fmla="*/ 339229136 w 260"/>
              <a:gd name="T65" fmla="*/ 84290812 h 576"/>
              <a:gd name="T66" fmla="*/ 349700124 w 260"/>
              <a:gd name="T67" fmla="*/ 74488809 h 576"/>
              <a:gd name="T68" fmla="*/ 362263573 w 260"/>
              <a:gd name="T69" fmla="*/ 60767964 h 576"/>
              <a:gd name="T70" fmla="*/ 372733114 w 260"/>
              <a:gd name="T71" fmla="*/ 52926081 h 576"/>
              <a:gd name="T72" fmla="*/ 381110284 w 260"/>
              <a:gd name="T73" fmla="*/ 41165346 h 576"/>
              <a:gd name="T74" fmla="*/ 391579825 w 260"/>
              <a:gd name="T75" fmla="*/ 33323463 h 576"/>
              <a:gd name="T76" fmla="*/ 402049366 w 260"/>
              <a:gd name="T77" fmla="*/ 27443101 h 576"/>
              <a:gd name="T78" fmla="*/ 412520354 w 260"/>
              <a:gd name="T79" fmla="*/ 19602613 h 576"/>
              <a:gd name="T80" fmla="*/ 422989895 w 260"/>
              <a:gd name="T81" fmla="*/ 13722250 h 576"/>
              <a:gd name="T82" fmla="*/ 435553344 w 260"/>
              <a:gd name="T83" fmla="*/ 9800606 h 576"/>
              <a:gd name="T84" fmla="*/ 443930424 w 260"/>
              <a:gd name="T85" fmla="*/ 5880365 h 576"/>
              <a:gd name="T86" fmla="*/ 452306057 w 260"/>
              <a:gd name="T87" fmla="*/ 1960121 h 576"/>
              <a:gd name="T88" fmla="*/ 464869506 w 260"/>
              <a:gd name="T89" fmla="*/ 0 h 576"/>
              <a:gd name="T90" fmla="*/ 473246586 w 260"/>
              <a:gd name="T91" fmla="*/ 0 h 576"/>
              <a:gd name="T92" fmla="*/ 485810035 w 260"/>
              <a:gd name="T93" fmla="*/ 0 h 576"/>
              <a:gd name="T94" fmla="*/ 494185668 w 260"/>
              <a:gd name="T95" fmla="*/ 1960121 h 576"/>
              <a:gd name="T96" fmla="*/ 506750564 w 260"/>
              <a:gd name="T97" fmla="*/ 5880365 h 576"/>
              <a:gd name="T98" fmla="*/ 515126197 w 260"/>
              <a:gd name="T99" fmla="*/ 9800606 h 576"/>
              <a:gd name="T100" fmla="*/ 525595738 w 260"/>
              <a:gd name="T101" fmla="*/ 11762130 h 576"/>
              <a:gd name="T102" fmla="*/ 536066726 w 260"/>
              <a:gd name="T103" fmla="*/ 17642492 h 5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0"/>
              <a:gd name="T157" fmla="*/ 0 h 576"/>
              <a:gd name="T158" fmla="*/ 260 w 260"/>
              <a:gd name="T159" fmla="*/ 576 h 5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0" h="576">
                <a:moveTo>
                  <a:pt x="0" y="575"/>
                </a:moveTo>
                <a:lnTo>
                  <a:pt x="2" y="561"/>
                </a:lnTo>
                <a:lnTo>
                  <a:pt x="5" y="549"/>
                </a:lnTo>
                <a:lnTo>
                  <a:pt x="8" y="536"/>
                </a:lnTo>
                <a:lnTo>
                  <a:pt x="10" y="521"/>
                </a:lnTo>
                <a:lnTo>
                  <a:pt x="13" y="510"/>
                </a:lnTo>
                <a:lnTo>
                  <a:pt x="16" y="497"/>
                </a:lnTo>
                <a:lnTo>
                  <a:pt x="17" y="486"/>
                </a:lnTo>
                <a:lnTo>
                  <a:pt x="19" y="473"/>
                </a:lnTo>
                <a:lnTo>
                  <a:pt x="22" y="463"/>
                </a:lnTo>
                <a:lnTo>
                  <a:pt x="25" y="449"/>
                </a:lnTo>
                <a:lnTo>
                  <a:pt x="28" y="439"/>
                </a:lnTo>
                <a:lnTo>
                  <a:pt x="29" y="428"/>
                </a:lnTo>
                <a:lnTo>
                  <a:pt x="32" y="416"/>
                </a:lnTo>
                <a:lnTo>
                  <a:pt x="36" y="405"/>
                </a:lnTo>
                <a:lnTo>
                  <a:pt x="38" y="395"/>
                </a:lnTo>
                <a:lnTo>
                  <a:pt x="40" y="384"/>
                </a:lnTo>
                <a:lnTo>
                  <a:pt x="42" y="373"/>
                </a:lnTo>
                <a:lnTo>
                  <a:pt x="44" y="363"/>
                </a:lnTo>
                <a:lnTo>
                  <a:pt x="48" y="351"/>
                </a:lnTo>
                <a:lnTo>
                  <a:pt x="49" y="343"/>
                </a:lnTo>
                <a:lnTo>
                  <a:pt x="51" y="332"/>
                </a:lnTo>
                <a:lnTo>
                  <a:pt x="55" y="322"/>
                </a:lnTo>
                <a:lnTo>
                  <a:pt x="57" y="312"/>
                </a:lnTo>
                <a:lnTo>
                  <a:pt x="59" y="303"/>
                </a:lnTo>
                <a:lnTo>
                  <a:pt x="62" y="295"/>
                </a:lnTo>
                <a:lnTo>
                  <a:pt x="64" y="285"/>
                </a:lnTo>
                <a:lnTo>
                  <a:pt x="67" y="275"/>
                </a:lnTo>
                <a:lnTo>
                  <a:pt x="70" y="265"/>
                </a:lnTo>
                <a:lnTo>
                  <a:pt x="72" y="257"/>
                </a:lnTo>
                <a:lnTo>
                  <a:pt x="75" y="248"/>
                </a:lnTo>
                <a:lnTo>
                  <a:pt x="77" y="240"/>
                </a:lnTo>
                <a:lnTo>
                  <a:pt x="79" y="232"/>
                </a:lnTo>
                <a:lnTo>
                  <a:pt x="82" y="223"/>
                </a:lnTo>
                <a:lnTo>
                  <a:pt x="84" y="215"/>
                </a:lnTo>
                <a:lnTo>
                  <a:pt x="86" y="208"/>
                </a:lnTo>
                <a:lnTo>
                  <a:pt x="90" y="200"/>
                </a:lnTo>
                <a:lnTo>
                  <a:pt x="92" y="194"/>
                </a:lnTo>
                <a:lnTo>
                  <a:pt x="95" y="185"/>
                </a:lnTo>
                <a:lnTo>
                  <a:pt x="97" y="179"/>
                </a:lnTo>
                <a:lnTo>
                  <a:pt x="99" y="171"/>
                </a:lnTo>
                <a:lnTo>
                  <a:pt x="103" y="166"/>
                </a:lnTo>
                <a:lnTo>
                  <a:pt x="105" y="157"/>
                </a:lnTo>
                <a:lnTo>
                  <a:pt x="107" y="151"/>
                </a:lnTo>
                <a:lnTo>
                  <a:pt x="110" y="146"/>
                </a:lnTo>
                <a:lnTo>
                  <a:pt x="112" y="138"/>
                </a:lnTo>
                <a:lnTo>
                  <a:pt x="114" y="133"/>
                </a:lnTo>
                <a:lnTo>
                  <a:pt x="117" y="127"/>
                </a:lnTo>
                <a:lnTo>
                  <a:pt x="119" y="121"/>
                </a:lnTo>
                <a:lnTo>
                  <a:pt x="122" y="114"/>
                </a:lnTo>
                <a:lnTo>
                  <a:pt x="124" y="110"/>
                </a:lnTo>
                <a:lnTo>
                  <a:pt x="127" y="103"/>
                </a:lnTo>
                <a:lnTo>
                  <a:pt x="130" y="98"/>
                </a:lnTo>
                <a:lnTo>
                  <a:pt x="132" y="93"/>
                </a:lnTo>
                <a:lnTo>
                  <a:pt x="134" y="88"/>
                </a:lnTo>
                <a:lnTo>
                  <a:pt x="138" y="83"/>
                </a:lnTo>
                <a:lnTo>
                  <a:pt x="140" y="79"/>
                </a:lnTo>
                <a:lnTo>
                  <a:pt x="142" y="74"/>
                </a:lnTo>
                <a:lnTo>
                  <a:pt x="145" y="69"/>
                </a:lnTo>
                <a:lnTo>
                  <a:pt x="147" y="65"/>
                </a:lnTo>
                <a:lnTo>
                  <a:pt x="150" y="61"/>
                </a:lnTo>
                <a:lnTo>
                  <a:pt x="152" y="58"/>
                </a:lnTo>
                <a:lnTo>
                  <a:pt x="154" y="53"/>
                </a:lnTo>
                <a:lnTo>
                  <a:pt x="156" y="50"/>
                </a:lnTo>
                <a:lnTo>
                  <a:pt x="159" y="47"/>
                </a:lnTo>
                <a:lnTo>
                  <a:pt x="162" y="43"/>
                </a:lnTo>
                <a:lnTo>
                  <a:pt x="165" y="39"/>
                </a:lnTo>
                <a:lnTo>
                  <a:pt x="167" y="38"/>
                </a:lnTo>
                <a:lnTo>
                  <a:pt x="170" y="35"/>
                </a:lnTo>
                <a:lnTo>
                  <a:pt x="173" y="31"/>
                </a:lnTo>
                <a:lnTo>
                  <a:pt x="175" y="29"/>
                </a:lnTo>
                <a:lnTo>
                  <a:pt x="178" y="27"/>
                </a:lnTo>
                <a:lnTo>
                  <a:pt x="180" y="25"/>
                </a:lnTo>
                <a:lnTo>
                  <a:pt x="182" y="21"/>
                </a:lnTo>
                <a:lnTo>
                  <a:pt x="185" y="20"/>
                </a:lnTo>
                <a:lnTo>
                  <a:pt x="187" y="17"/>
                </a:lnTo>
                <a:lnTo>
                  <a:pt x="189" y="15"/>
                </a:lnTo>
                <a:lnTo>
                  <a:pt x="192" y="14"/>
                </a:lnTo>
                <a:lnTo>
                  <a:pt x="195" y="11"/>
                </a:lnTo>
                <a:lnTo>
                  <a:pt x="197" y="10"/>
                </a:lnTo>
                <a:lnTo>
                  <a:pt x="199" y="9"/>
                </a:lnTo>
                <a:lnTo>
                  <a:pt x="202" y="7"/>
                </a:lnTo>
                <a:lnTo>
                  <a:pt x="204" y="6"/>
                </a:lnTo>
                <a:lnTo>
                  <a:pt x="208" y="5"/>
                </a:lnTo>
                <a:lnTo>
                  <a:pt x="210" y="3"/>
                </a:lnTo>
                <a:lnTo>
                  <a:pt x="212" y="3"/>
                </a:lnTo>
                <a:lnTo>
                  <a:pt x="215" y="1"/>
                </a:lnTo>
                <a:lnTo>
                  <a:pt x="216" y="1"/>
                </a:lnTo>
                <a:lnTo>
                  <a:pt x="219" y="1"/>
                </a:lnTo>
                <a:lnTo>
                  <a:pt x="222" y="0"/>
                </a:lnTo>
                <a:lnTo>
                  <a:pt x="224" y="0"/>
                </a:lnTo>
                <a:lnTo>
                  <a:pt x="226" y="0"/>
                </a:lnTo>
                <a:lnTo>
                  <a:pt x="230" y="0"/>
                </a:lnTo>
                <a:lnTo>
                  <a:pt x="232" y="0"/>
                </a:lnTo>
                <a:lnTo>
                  <a:pt x="234" y="1"/>
                </a:lnTo>
                <a:lnTo>
                  <a:pt x="236" y="1"/>
                </a:lnTo>
                <a:lnTo>
                  <a:pt x="239" y="1"/>
                </a:lnTo>
                <a:lnTo>
                  <a:pt x="242" y="3"/>
                </a:lnTo>
                <a:lnTo>
                  <a:pt x="244" y="3"/>
                </a:lnTo>
                <a:lnTo>
                  <a:pt x="246" y="5"/>
                </a:lnTo>
                <a:lnTo>
                  <a:pt x="250" y="5"/>
                </a:lnTo>
                <a:lnTo>
                  <a:pt x="251" y="6"/>
                </a:lnTo>
                <a:lnTo>
                  <a:pt x="254" y="7"/>
                </a:lnTo>
                <a:lnTo>
                  <a:pt x="256" y="9"/>
                </a:lnTo>
                <a:lnTo>
                  <a:pt x="259" y="10"/>
                </a:lnTo>
              </a:path>
            </a:pathLst>
          </a:custGeom>
          <a:noFill/>
          <a:ln w="31750">
            <a:solidFill>
              <a:srgbClr val="000000"/>
            </a:solidFill>
            <a:round/>
            <a:headEnd/>
            <a:tailEnd/>
          </a:ln>
        </p:spPr>
        <p:txBody>
          <a:bodyPr/>
          <a:lstStyle/>
          <a:p>
            <a:endParaRPr lang="en-US" dirty="0"/>
          </a:p>
        </p:txBody>
      </p:sp>
      <p:sp>
        <p:nvSpPr>
          <p:cNvPr id="39949" name="Freeform 13"/>
          <p:cNvSpPr>
            <a:spLocks/>
          </p:cNvSpPr>
          <p:nvPr/>
        </p:nvSpPr>
        <p:spPr bwMode="auto">
          <a:xfrm>
            <a:off x="2482850" y="3784600"/>
            <a:ext cx="374650" cy="1125538"/>
          </a:xfrm>
          <a:custGeom>
            <a:avLst/>
            <a:gdLst>
              <a:gd name="T0" fmla="*/ 6229277 w 260"/>
              <a:gd name="T1" fmla="*/ 1959892 h 804"/>
              <a:gd name="T2" fmla="*/ 16611402 w 260"/>
              <a:gd name="T3" fmla="*/ 13717846 h 804"/>
              <a:gd name="T4" fmla="*/ 26992090 w 260"/>
              <a:gd name="T5" fmla="*/ 19597520 h 804"/>
              <a:gd name="T6" fmla="*/ 35297789 w 260"/>
              <a:gd name="T7" fmla="*/ 29396983 h 804"/>
              <a:gd name="T8" fmla="*/ 45679912 w 260"/>
              <a:gd name="T9" fmla="*/ 39195040 h 804"/>
              <a:gd name="T10" fmla="*/ 58138470 w 260"/>
              <a:gd name="T11" fmla="*/ 50954400 h 804"/>
              <a:gd name="T12" fmla="*/ 68520593 w 260"/>
              <a:gd name="T13" fmla="*/ 64672240 h 804"/>
              <a:gd name="T14" fmla="*/ 76826292 w 260"/>
              <a:gd name="T15" fmla="*/ 76431588 h 804"/>
              <a:gd name="T16" fmla="*/ 89283398 w 260"/>
              <a:gd name="T17" fmla="*/ 92109342 h 804"/>
              <a:gd name="T18" fmla="*/ 99665544 w 260"/>
              <a:gd name="T19" fmla="*/ 103868691 h 804"/>
              <a:gd name="T20" fmla="*/ 107971242 w 260"/>
              <a:gd name="T21" fmla="*/ 121506314 h 804"/>
              <a:gd name="T22" fmla="*/ 118353365 w 260"/>
              <a:gd name="T23" fmla="*/ 137185445 h 804"/>
              <a:gd name="T24" fmla="*/ 130811913 w 260"/>
              <a:gd name="T25" fmla="*/ 158742851 h 804"/>
              <a:gd name="T26" fmla="*/ 141192595 w 260"/>
              <a:gd name="T27" fmla="*/ 178340366 h 804"/>
              <a:gd name="T28" fmla="*/ 149498293 w 260"/>
              <a:gd name="T29" fmla="*/ 197937924 h 804"/>
              <a:gd name="T30" fmla="*/ 164033266 w 260"/>
              <a:gd name="T31" fmla="*/ 219495330 h 804"/>
              <a:gd name="T32" fmla="*/ 172338964 w 260"/>
              <a:gd name="T33" fmla="*/ 244972519 h 804"/>
              <a:gd name="T34" fmla="*/ 180644663 w 260"/>
              <a:gd name="T35" fmla="*/ 268489816 h 804"/>
              <a:gd name="T36" fmla="*/ 191025390 w 260"/>
              <a:gd name="T37" fmla="*/ 297886788 h 804"/>
              <a:gd name="T38" fmla="*/ 203483937 w 260"/>
              <a:gd name="T39" fmla="*/ 331203543 h 804"/>
              <a:gd name="T40" fmla="*/ 211789636 w 260"/>
              <a:gd name="T41" fmla="*/ 370398659 h 804"/>
              <a:gd name="T42" fmla="*/ 222171759 w 260"/>
              <a:gd name="T43" fmla="*/ 411554980 h 804"/>
              <a:gd name="T44" fmla="*/ 234630306 w 260"/>
              <a:gd name="T45" fmla="*/ 458589574 h 804"/>
              <a:gd name="T46" fmla="*/ 245010988 w 260"/>
              <a:gd name="T47" fmla="*/ 511503844 h 804"/>
              <a:gd name="T48" fmla="*/ 253316687 w 260"/>
              <a:gd name="T49" fmla="*/ 562458221 h 804"/>
              <a:gd name="T50" fmla="*/ 263698810 w 260"/>
              <a:gd name="T51" fmla="*/ 615372490 h 804"/>
              <a:gd name="T52" fmla="*/ 276157357 w 260"/>
              <a:gd name="T53" fmla="*/ 672206543 h 804"/>
              <a:gd name="T54" fmla="*/ 284463056 w 260"/>
              <a:gd name="T55" fmla="*/ 730999086 h 804"/>
              <a:gd name="T56" fmla="*/ 294845179 w 260"/>
              <a:gd name="T57" fmla="*/ 783913530 h 804"/>
              <a:gd name="T58" fmla="*/ 307302285 w 260"/>
              <a:gd name="T59" fmla="*/ 844667365 h 804"/>
              <a:gd name="T60" fmla="*/ 317684408 w 260"/>
              <a:gd name="T61" fmla="*/ 903459909 h 804"/>
              <a:gd name="T62" fmla="*/ 325990107 w 260"/>
              <a:gd name="T63" fmla="*/ 954414286 h 804"/>
              <a:gd name="T64" fmla="*/ 336372230 w 260"/>
              <a:gd name="T65" fmla="*/ 1011248339 h 804"/>
              <a:gd name="T66" fmla="*/ 348830777 w 260"/>
              <a:gd name="T67" fmla="*/ 1066122499 h 804"/>
              <a:gd name="T68" fmla="*/ 359211459 w 260"/>
              <a:gd name="T69" fmla="*/ 1117076877 h 804"/>
              <a:gd name="T70" fmla="*/ 367517158 w 260"/>
              <a:gd name="T71" fmla="*/ 1171951037 h 804"/>
              <a:gd name="T72" fmla="*/ 379975796 w 260"/>
              <a:gd name="T73" fmla="*/ 1226825198 h 804"/>
              <a:gd name="T74" fmla="*/ 390357919 w 260"/>
              <a:gd name="T75" fmla="*/ 1285617742 h 804"/>
              <a:gd name="T76" fmla="*/ 400740042 w 260"/>
              <a:gd name="T77" fmla="*/ 1346371577 h 804"/>
              <a:gd name="T78" fmla="*/ 409044299 w 260"/>
              <a:gd name="T79" fmla="*/ 1403205629 h 804"/>
              <a:gd name="T80" fmla="*/ 421502847 w 260"/>
              <a:gd name="T81" fmla="*/ 1461998172 h 804"/>
              <a:gd name="T82" fmla="*/ 431884970 w 260"/>
              <a:gd name="T83" fmla="*/ 1522752357 h 804"/>
              <a:gd name="T84" fmla="*/ 440190668 w 260"/>
              <a:gd name="T85" fmla="*/ 1573706735 h 804"/>
              <a:gd name="T86" fmla="*/ 450572791 w 260"/>
              <a:gd name="T87" fmla="*/ 1573706735 h 804"/>
              <a:gd name="T88" fmla="*/ 458877049 w 260"/>
              <a:gd name="T89" fmla="*/ 1573706735 h 804"/>
              <a:gd name="T90" fmla="*/ 473412021 w 260"/>
              <a:gd name="T91" fmla="*/ 1573706735 h 804"/>
              <a:gd name="T92" fmla="*/ 481717719 w 260"/>
              <a:gd name="T93" fmla="*/ 1573706735 h 804"/>
              <a:gd name="T94" fmla="*/ 492099842 w 260"/>
              <a:gd name="T95" fmla="*/ 1573706735 h 804"/>
              <a:gd name="T96" fmla="*/ 502481965 w 260"/>
              <a:gd name="T97" fmla="*/ 1573706735 h 804"/>
              <a:gd name="T98" fmla="*/ 512862647 w 260"/>
              <a:gd name="T99" fmla="*/ 1573706735 h 804"/>
              <a:gd name="T100" fmla="*/ 521168346 w 260"/>
              <a:gd name="T101" fmla="*/ 1573706735 h 804"/>
              <a:gd name="T102" fmla="*/ 531550469 w 260"/>
              <a:gd name="T103" fmla="*/ 1573706735 h 8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0"/>
              <a:gd name="T157" fmla="*/ 0 h 804"/>
              <a:gd name="T158" fmla="*/ 260 w 260"/>
              <a:gd name="T159" fmla="*/ 804 h 80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0" h="804">
                <a:moveTo>
                  <a:pt x="0" y="0"/>
                </a:moveTo>
                <a:lnTo>
                  <a:pt x="3" y="1"/>
                </a:lnTo>
                <a:lnTo>
                  <a:pt x="5" y="4"/>
                </a:lnTo>
                <a:lnTo>
                  <a:pt x="8" y="7"/>
                </a:lnTo>
                <a:lnTo>
                  <a:pt x="11" y="8"/>
                </a:lnTo>
                <a:lnTo>
                  <a:pt x="13" y="10"/>
                </a:lnTo>
                <a:lnTo>
                  <a:pt x="15" y="12"/>
                </a:lnTo>
                <a:lnTo>
                  <a:pt x="17" y="15"/>
                </a:lnTo>
                <a:lnTo>
                  <a:pt x="20" y="18"/>
                </a:lnTo>
                <a:lnTo>
                  <a:pt x="22" y="20"/>
                </a:lnTo>
                <a:lnTo>
                  <a:pt x="24" y="24"/>
                </a:lnTo>
                <a:lnTo>
                  <a:pt x="28" y="26"/>
                </a:lnTo>
                <a:lnTo>
                  <a:pt x="31" y="29"/>
                </a:lnTo>
                <a:lnTo>
                  <a:pt x="33" y="33"/>
                </a:lnTo>
                <a:lnTo>
                  <a:pt x="35" y="35"/>
                </a:lnTo>
                <a:lnTo>
                  <a:pt x="37" y="39"/>
                </a:lnTo>
                <a:lnTo>
                  <a:pt x="41" y="42"/>
                </a:lnTo>
                <a:lnTo>
                  <a:pt x="43" y="47"/>
                </a:lnTo>
                <a:lnTo>
                  <a:pt x="45" y="49"/>
                </a:lnTo>
                <a:lnTo>
                  <a:pt x="48" y="53"/>
                </a:lnTo>
                <a:lnTo>
                  <a:pt x="51" y="57"/>
                </a:lnTo>
                <a:lnTo>
                  <a:pt x="52" y="62"/>
                </a:lnTo>
                <a:lnTo>
                  <a:pt x="55" y="66"/>
                </a:lnTo>
                <a:lnTo>
                  <a:pt x="57" y="70"/>
                </a:lnTo>
                <a:lnTo>
                  <a:pt x="60" y="76"/>
                </a:lnTo>
                <a:lnTo>
                  <a:pt x="63" y="81"/>
                </a:lnTo>
                <a:lnTo>
                  <a:pt x="65" y="85"/>
                </a:lnTo>
                <a:lnTo>
                  <a:pt x="68" y="91"/>
                </a:lnTo>
                <a:lnTo>
                  <a:pt x="71" y="95"/>
                </a:lnTo>
                <a:lnTo>
                  <a:pt x="72" y="101"/>
                </a:lnTo>
                <a:lnTo>
                  <a:pt x="76" y="107"/>
                </a:lnTo>
                <a:lnTo>
                  <a:pt x="79" y="112"/>
                </a:lnTo>
                <a:lnTo>
                  <a:pt x="81" y="118"/>
                </a:lnTo>
                <a:lnTo>
                  <a:pt x="83" y="125"/>
                </a:lnTo>
                <a:lnTo>
                  <a:pt x="85" y="132"/>
                </a:lnTo>
                <a:lnTo>
                  <a:pt x="87" y="137"/>
                </a:lnTo>
                <a:lnTo>
                  <a:pt x="90" y="145"/>
                </a:lnTo>
                <a:lnTo>
                  <a:pt x="92" y="152"/>
                </a:lnTo>
                <a:lnTo>
                  <a:pt x="94" y="160"/>
                </a:lnTo>
                <a:lnTo>
                  <a:pt x="98" y="169"/>
                </a:lnTo>
                <a:lnTo>
                  <a:pt x="100" y="179"/>
                </a:lnTo>
                <a:lnTo>
                  <a:pt x="102" y="189"/>
                </a:lnTo>
                <a:lnTo>
                  <a:pt x="105" y="199"/>
                </a:lnTo>
                <a:lnTo>
                  <a:pt x="107" y="210"/>
                </a:lnTo>
                <a:lnTo>
                  <a:pt x="110" y="222"/>
                </a:lnTo>
                <a:lnTo>
                  <a:pt x="113" y="234"/>
                </a:lnTo>
                <a:lnTo>
                  <a:pt x="115" y="247"/>
                </a:lnTo>
                <a:lnTo>
                  <a:pt x="118" y="261"/>
                </a:lnTo>
                <a:lnTo>
                  <a:pt x="120" y="273"/>
                </a:lnTo>
                <a:lnTo>
                  <a:pt x="122" y="287"/>
                </a:lnTo>
                <a:lnTo>
                  <a:pt x="125" y="301"/>
                </a:lnTo>
                <a:lnTo>
                  <a:pt x="127" y="314"/>
                </a:lnTo>
                <a:lnTo>
                  <a:pt x="129" y="329"/>
                </a:lnTo>
                <a:lnTo>
                  <a:pt x="133" y="343"/>
                </a:lnTo>
                <a:lnTo>
                  <a:pt x="135" y="357"/>
                </a:lnTo>
                <a:lnTo>
                  <a:pt x="137" y="373"/>
                </a:lnTo>
                <a:lnTo>
                  <a:pt x="140" y="387"/>
                </a:lnTo>
                <a:lnTo>
                  <a:pt x="142" y="400"/>
                </a:lnTo>
                <a:lnTo>
                  <a:pt x="145" y="415"/>
                </a:lnTo>
                <a:lnTo>
                  <a:pt x="148" y="431"/>
                </a:lnTo>
                <a:lnTo>
                  <a:pt x="150" y="446"/>
                </a:lnTo>
                <a:lnTo>
                  <a:pt x="153" y="461"/>
                </a:lnTo>
                <a:lnTo>
                  <a:pt x="155" y="474"/>
                </a:lnTo>
                <a:lnTo>
                  <a:pt x="157" y="487"/>
                </a:lnTo>
                <a:lnTo>
                  <a:pt x="160" y="502"/>
                </a:lnTo>
                <a:lnTo>
                  <a:pt x="162" y="516"/>
                </a:lnTo>
                <a:lnTo>
                  <a:pt x="165" y="530"/>
                </a:lnTo>
                <a:lnTo>
                  <a:pt x="168" y="544"/>
                </a:lnTo>
                <a:lnTo>
                  <a:pt x="170" y="557"/>
                </a:lnTo>
                <a:lnTo>
                  <a:pt x="173" y="570"/>
                </a:lnTo>
                <a:lnTo>
                  <a:pt x="175" y="584"/>
                </a:lnTo>
                <a:lnTo>
                  <a:pt x="177" y="598"/>
                </a:lnTo>
                <a:lnTo>
                  <a:pt x="180" y="612"/>
                </a:lnTo>
                <a:lnTo>
                  <a:pt x="183" y="626"/>
                </a:lnTo>
                <a:lnTo>
                  <a:pt x="184" y="641"/>
                </a:lnTo>
                <a:lnTo>
                  <a:pt x="188" y="656"/>
                </a:lnTo>
                <a:lnTo>
                  <a:pt x="190" y="671"/>
                </a:lnTo>
                <a:lnTo>
                  <a:pt x="193" y="687"/>
                </a:lnTo>
                <a:lnTo>
                  <a:pt x="195" y="702"/>
                </a:lnTo>
                <a:lnTo>
                  <a:pt x="197" y="716"/>
                </a:lnTo>
                <a:lnTo>
                  <a:pt x="199" y="732"/>
                </a:lnTo>
                <a:lnTo>
                  <a:pt x="203" y="746"/>
                </a:lnTo>
                <a:lnTo>
                  <a:pt x="205" y="760"/>
                </a:lnTo>
                <a:lnTo>
                  <a:pt x="208" y="777"/>
                </a:lnTo>
                <a:lnTo>
                  <a:pt x="210" y="790"/>
                </a:lnTo>
                <a:lnTo>
                  <a:pt x="212" y="803"/>
                </a:lnTo>
                <a:lnTo>
                  <a:pt x="215" y="803"/>
                </a:lnTo>
                <a:lnTo>
                  <a:pt x="217" y="803"/>
                </a:lnTo>
                <a:lnTo>
                  <a:pt x="219" y="803"/>
                </a:lnTo>
                <a:lnTo>
                  <a:pt x="221" y="803"/>
                </a:lnTo>
                <a:lnTo>
                  <a:pt x="225" y="803"/>
                </a:lnTo>
                <a:lnTo>
                  <a:pt x="228" y="803"/>
                </a:lnTo>
                <a:lnTo>
                  <a:pt x="230" y="803"/>
                </a:lnTo>
                <a:lnTo>
                  <a:pt x="232" y="803"/>
                </a:lnTo>
                <a:lnTo>
                  <a:pt x="235" y="803"/>
                </a:lnTo>
                <a:lnTo>
                  <a:pt x="237" y="803"/>
                </a:lnTo>
                <a:lnTo>
                  <a:pt x="239" y="803"/>
                </a:lnTo>
                <a:lnTo>
                  <a:pt x="242" y="803"/>
                </a:lnTo>
                <a:lnTo>
                  <a:pt x="245" y="803"/>
                </a:lnTo>
                <a:lnTo>
                  <a:pt x="247" y="803"/>
                </a:lnTo>
                <a:lnTo>
                  <a:pt x="249" y="803"/>
                </a:lnTo>
                <a:lnTo>
                  <a:pt x="251" y="803"/>
                </a:lnTo>
                <a:lnTo>
                  <a:pt x="254" y="803"/>
                </a:lnTo>
                <a:lnTo>
                  <a:pt x="256" y="803"/>
                </a:lnTo>
                <a:lnTo>
                  <a:pt x="259" y="803"/>
                </a:lnTo>
              </a:path>
            </a:pathLst>
          </a:custGeom>
          <a:noFill/>
          <a:ln w="31750">
            <a:solidFill>
              <a:srgbClr val="000000"/>
            </a:solidFill>
            <a:round/>
            <a:headEnd/>
            <a:tailEnd/>
          </a:ln>
        </p:spPr>
        <p:txBody>
          <a:bodyPr/>
          <a:lstStyle/>
          <a:p>
            <a:endParaRPr lang="en-US" dirty="0"/>
          </a:p>
        </p:txBody>
      </p:sp>
      <p:sp>
        <p:nvSpPr>
          <p:cNvPr id="39950" name="Freeform 14"/>
          <p:cNvSpPr>
            <a:spLocks/>
          </p:cNvSpPr>
          <p:nvPr/>
        </p:nvSpPr>
        <p:spPr bwMode="auto">
          <a:xfrm>
            <a:off x="2855913" y="4910138"/>
            <a:ext cx="228600" cy="0"/>
          </a:xfrm>
          <a:custGeom>
            <a:avLst/>
            <a:gdLst>
              <a:gd name="T0" fmla="*/ 6280713 w 158"/>
              <a:gd name="T1" fmla="*/ 0 h 1"/>
              <a:gd name="T2" fmla="*/ 16747119 w 158"/>
              <a:gd name="T3" fmla="*/ 0 h 1"/>
              <a:gd name="T4" fmla="*/ 29307099 w 158"/>
              <a:gd name="T5" fmla="*/ 0 h 1"/>
              <a:gd name="T6" fmla="*/ 37679932 w 158"/>
              <a:gd name="T7" fmla="*/ 0 h 1"/>
              <a:gd name="T8" fmla="*/ 48146347 w 158"/>
              <a:gd name="T9" fmla="*/ 0 h 1"/>
              <a:gd name="T10" fmla="*/ 56520627 w 158"/>
              <a:gd name="T11" fmla="*/ 0 h 1"/>
              <a:gd name="T12" fmla="*/ 66987031 w 158"/>
              <a:gd name="T13" fmla="*/ 0 h 1"/>
              <a:gd name="T14" fmla="*/ 79547005 w 158"/>
              <a:gd name="T15" fmla="*/ 0 h 1"/>
              <a:gd name="T16" fmla="*/ 90013408 w 158"/>
              <a:gd name="T17" fmla="*/ 0 h 1"/>
              <a:gd name="T18" fmla="*/ 98386264 w 158"/>
              <a:gd name="T19" fmla="*/ 0 h 1"/>
              <a:gd name="T20" fmla="*/ 113039808 w 158"/>
              <a:gd name="T21" fmla="*/ 0 h 1"/>
              <a:gd name="T22" fmla="*/ 121412641 w 158"/>
              <a:gd name="T23" fmla="*/ 0 h 1"/>
              <a:gd name="T24" fmla="*/ 131880492 w 158"/>
              <a:gd name="T25" fmla="*/ 0 h 1"/>
              <a:gd name="T26" fmla="*/ 140253325 w 158"/>
              <a:gd name="T27" fmla="*/ 0 h 1"/>
              <a:gd name="T28" fmla="*/ 154906869 w 158"/>
              <a:gd name="T29" fmla="*/ 0 h 1"/>
              <a:gd name="T30" fmla="*/ 163279702 w 158"/>
              <a:gd name="T31" fmla="*/ 0 h 1"/>
              <a:gd name="T32" fmla="*/ 173746106 w 158"/>
              <a:gd name="T33" fmla="*/ 0 h 1"/>
              <a:gd name="T34" fmla="*/ 184213956 w 158"/>
              <a:gd name="T35" fmla="*/ 0 h 1"/>
              <a:gd name="T36" fmla="*/ 196773975 w 158"/>
              <a:gd name="T37" fmla="*/ 0 h 1"/>
              <a:gd name="T38" fmla="*/ 205146809 w 158"/>
              <a:gd name="T39" fmla="*/ 0 h 1"/>
              <a:gd name="T40" fmla="*/ 215613212 w 158"/>
              <a:gd name="T41" fmla="*/ 0 h 1"/>
              <a:gd name="T42" fmla="*/ 226079616 w 158"/>
              <a:gd name="T43" fmla="*/ 0 h 1"/>
              <a:gd name="T44" fmla="*/ 236546019 w 158"/>
              <a:gd name="T45" fmla="*/ 0 h 1"/>
              <a:gd name="T46" fmla="*/ 247013870 w 158"/>
              <a:gd name="T47" fmla="*/ 0 h 1"/>
              <a:gd name="T48" fmla="*/ 255386703 w 158"/>
              <a:gd name="T49" fmla="*/ 0 h 1"/>
              <a:gd name="T50" fmla="*/ 267946677 w 158"/>
              <a:gd name="T51" fmla="*/ 0 h 1"/>
              <a:gd name="T52" fmla="*/ 278413080 w 158"/>
              <a:gd name="T53" fmla="*/ 0 h 1"/>
              <a:gd name="T54" fmla="*/ 286785914 w 158"/>
              <a:gd name="T55" fmla="*/ 0 h 1"/>
              <a:gd name="T56" fmla="*/ 299345887 w 158"/>
              <a:gd name="T57" fmla="*/ 0 h 1"/>
              <a:gd name="T58" fmla="*/ 309813738 w 158"/>
              <a:gd name="T59" fmla="*/ 0 h 1"/>
              <a:gd name="T60" fmla="*/ 318186571 w 158"/>
              <a:gd name="T61" fmla="*/ 0 h 1"/>
              <a:gd name="T62" fmla="*/ 328652975 w 158"/>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8"/>
              <a:gd name="T97" fmla="*/ 0 h 1"/>
              <a:gd name="T98" fmla="*/ 158 w 158"/>
              <a:gd name="T99" fmla="*/ 0 h 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8" h="1">
                <a:moveTo>
                  <a:pt x="0" y="0"/>
                </a:moveTo>
                <a:lnTo>
                  <a:pt x="3" y="0"/>
                </a:lnTo>
                <a:lnTo>
                  <a:pt x="6" y="0"/>
                </a:lnTo>
                <a:lnTo>
                  <a:pt x="8" y="0"/>
                </a:lnTo>
                <a:lnTo>
                  <a:pt x="10" y="0"/>
                </a:lnTo>
                <a:lnTo>
                  <a:pt x="14" y="0"/>
                </a:lnTo>
                <a:lnTo>
                  <a:pt x="16" y="0"/>
                </a:lnTo>
                <a:lnTo>
                  <a:pt x="18" y="0"/>
                </a:lnTo>
                <a:lnTo>
                  <a:pt x="20" y="0"/>
                </a:lnTo>
                <a:lnTo>
                  <a:pt x="23" y="0"/>
                </a:lnTo>
                <a:lnTo>
                  <a:pt x="26" y="0"/>
                </a:lnTo>
                <a:lnTo>
                  <a:pt x="27" y="0"/>
                </a:lnTo>
                <a:lnTo>
                  <a:pt x="30" y="0"/>
                </a:lnTo>
                <a:lnTo>
                  <a:pt x="32" y="0"/>
                </a:lnTo>
                <a:lnTo>
                  <a:pt x="36" y="0"/>
                </a:lnTo>
                <a:lnTo>
                  <a:pt x="38" y="0"/>
                </a:lnTo>
                <a:lnTo>
                  <a:pt x="40" y="0"/>
                </a:lnTo>
                <a:lnTo>
                  <a:pt x="43" y="0"/>
                </a:lnTo>
                <a:lnTo>
                  <a:pt x="46" y="0"/>
                </a:lnTo>
                <a:lnTo>
                  <a:pt x="47" y="0"/>
                </a:lnTo>
                <a:lnTo>
                  <a:pt x="51" y="0"/>
                </a:lnTo>
                <a:lnTo>
                  <a:pt x="54" y="0"/>
                </a:lnTo>
                <a:lnTo>
                  <a:pt x="56" y="0"/>
                </a:lnTo>
                <a:lnTo>
                  <a:pt x="58" y="0"/>
                </a:lnTo>
                <a:lnTo>
                  <a:pt x="60" y="0"/>
                </a:lnTo>
                <a:lnTo>
                  <a:pt x="63" y="0"/>
                </a:lnTo>
                <a:lnTo>
                  <a:pt x="65" y="0"/>
                </a:lnTo>
                <a:lnTo>
                  <a:pt x="67" y="0"/>
                </a:lnTo>
                <a:lnTo>
                  <a:pt x="71" y="0"/>
                </a:lnTo>
                <a:lnTo>
                  <a:pt x="74" y="0"/>
                </a:lnTo>
                <a:lnTo>
                  <a:pt x="75" y="0"/>
                </a:lnTo>
                <a:lnTo>
                  <a:pt x="78" y="0"/>
                </a:lnTo>
                <a:lnTo>
                  <a:pt x="80" y="0"/>
                </a:lnTo>
                <a:lnTo>
                  <a:pt x="83" y="0"/>
                </a:lnTo>
                <a:lnTo>
                  <a:pt x="86" y="0"/>
                </a:lnTo>
                <a:lnTo>
                  <a:pt x="88" y="0"/>
                </a:lnTo>
                <a:lnTo>
                  <a:pt x="91" y="0"/>
                </a:lnTo>
                <a:lnTo>
                  <a:pt x="94" y="0"/>
                </a:lnTo>
                <a:lnTo>
                  <a:pt x="95" y="0"/>
                </a:lnTo>
                <a:lnTo>
                  <a:pt x="98" y="0"/>
                </a:lnTo>
                <a:lnTo>
                  <a:pt x="100" y="0"/>
                </a:lnTo>
                <a:lnTo>
                  <a:pt x="103" y="0"/>
                </a:lnTo>
                <a:lnTo>
                  <a:pt x="106" y="0"/>
                </a:lnTo>
                <a:lnTo>
                  <a:pt x="108" y="0"/>
                </a:lnTo>
                <a:lnTo>
                  <a:pt x="111" y="0"/>
                </a:lnTo>
                <a:lnTo>
                  <a:pt x="113" y="0"/>
                </a:lnTo>
                <a:lnTo>
                  <a:pt x="115" y="0"/>
                </a:lnTo>
                <a:lnTo>
                  <a:pt x="118" y="0"/>
                </a:lnTo>
                <a:lnTo>
                  <a:pt x="122" y="0"/>
                </a:lnTo>
                <a:lnTo>
                  <a:pt x="125" y="0"/>
                </a:lnTo>
                <a:lnTo>
                  <a:pt x="128" y="0"/>
                </a:lnTo>
                <a:lnTo>
                  <a:pt x="131" y="0"/>
                </a:lnTo>
                <a:lnTo>
                  <a:pt x="133" y="0"/>
                </a:lnTo>
                <a:lnTo>
                  <a:pt x="135" y="0"/>
                </a:lnTo>
                <a:lnTo>
                  <a:pt x="137" y="0"/>
                </a:lnTo>
                <a:lnTo>
                  <a:pt x="140" y="0"/>
                </a:lnTo>
                <a:lnTo>
                  <a:pt x="143" y="0"/>
                </a:lnTo>
                <a:lnTo>
                  <a:pt x="145" y="0"/>
                </a:lnTo>
                <a:lnTo>
                  <a:pt x="148" y="0"/>
                </a:lnTo>
                <a:lnTo>
                  <a:pt x="150" y="0"/>
                </a:lnTo>
                <a:lnTo>
                  <a:pt x="152" y="0"/>
                </a:lnTo>
                <a:lnTo>
                  <a:pt x="155" y="0"/>
                </a:lnTo>
                <a:lnTo>
                  <a:pt x="157" y="0"/>
                </a:lnTo>
              </a:path>
            </a:pathLst>
          </a:custGeom>
          <a:noFill/>
          <a:ln w="31750">
            <a:solidFill>
              <a:srgbClr val="000000"/>
            </a:solidFill>
            <a:round/>
            <a:headEnd/>
            <a:tailEnd/>
          </a:ln>
        </p:spPr>
        <p:txBody>
          <a:bodyPr/>
          <a:lstStyle/>
          <a:p>
            <a:endParaRPr lang="en-US" dirty="0"/>
          </a:p>
        </p:txBody>
      </p:sp>
      <p:sp>
        <p:nvSpPr>
          <p:cNvPr id="39951" name="Freeform 15"/>
          <p:cNvSpPr>
            <a:spLocks/>
          </p:cNvSpPr>
          <p:nvPr/>
        </p:nvSpPr>
        <p:spPr bwMode="auto">
          <a:xfrm>
            <a:off x="3086100" y="4910138"/>
            <a:ext cx="377825" cy="0"/>
          </a:xfrm>
          <a:custGeom>
            <a:avLst/>
            <a:gdLst>
              <a:gd name="T0" fmla="*/ 8317917 w 262"/>
              <a:gd name="T1" fmla="*/ 0 h 1"/>
              <a:gd name="T2" fmla="*/ 18716755 w 262"/>
              <a:gd name="T3" fmla="*/ 0 h 1"/>
              <a:gd name="T4" fmla="*/ 27034675 w 262"/>
              <a:gd name="T5" fmla="*/ 0 h 1"/>
              <a:gd name="T6" fmla="*/ 39512989 w 262"/>
              <a:gd name="T7" fmla="*/ 0 h 1"/>
              <a:gd name="T8" fmla="*/ 49910393 w 262"/>
              <a:gd name="T9" fmla="*/ 0 h 1"/>
              <a:gd name="T10" fmla="*/ 58228308 w 262"/>
              <a:gd name="T11" fmla="*/ 0 h 1"/>
              <a:gd name="T12" fmla="*/ 68627143 w 262"/>
              <a:gd name="T13" fmla="*/ 0 h 1"/>
              <a:gd name="T14" fmla="*/ 81104015 w 262"/>
              <a:gd name="T15" fmla="*/ 0 h 1"/>
              <a:gd name="T16" fmla="*/ 91502850 w 262"/>
              <a:gd name="T17" fmla="*/ 0 h 1"/>
              <a:gd name="T18" fmla="*/ 99820787 w 262"/>
              <a:gd name="T19" fmla="*/ 0 h 1"/>
              <a:gd name="T20" fmla="*/ 112297658 w 262"/>
              <a:gd name="T21" fmla="*/ 0 h 1"/>
              <a:gd name="T22" fmla="*/ 122696494 w 262"/>
              <a:gd name="T23" fmla="*/ 0 h 1"/>
              <a:gd name="T24" fmla="*/ 133093887 w 262"/>
              <a:gd name="T25" fmla="*/ 0 h 1"/>
              <a:gd name="T26" fmla="*/ 141411801 w 262"/>
              <a:gd name="T27" fmla="*/ 0 h 1"/>
              <a:gd name="T28" fmla="*/ 153890115 w 262"/>
              <a:gd name="T29" fmla="*/ 0 h 1"/>
              <a:gd name="T30" fmla="*/ 164287508 w 262"/>
              <a:gd name="T31" fmla="*/ 0 h 1"/>
              <a:gd name="T32" fmla="*/ 174686343 w 262"/>
              <a:gd name="T33" fmla="*/ 0 h 1"/>
              <a:gd name="T34" fmla="*/ 183004257 w 262"/>
              <a:gd name="T35" fmla="*/ 0 h 1"/>
              <a:gd name="T36" fmla="*/ 193401696 w 262"/>
              <a:gd name="T37" fmla="*/ 0 h 1"/>
              <a:gd name="T38" fmla="*/ 205880009 w 262"/>
              <a:gd name="T39" fmla="*/ 0 h 1"/>
              <a:gd name="T40" fmla="*/ 214197924 w 262"/>
              <a:gd name="T41" fmla="*/ 0 h 1"/>
              <a:gd name="T42" fmla="*/ 226676237 w 262"/>
              <a:gd name="T43" fmla="*/ 0 h 1"/>
              <a:gd name="T44" fmla="*/ 234994152 w 262"/>
              <a:gd name="T45" fmla="*/ 0 h 1"/>
              <a:gd name="T46" fmla="*/ 247472466 w 262"/>
              <a:gd name="T47" fmla="*/ 0 h 1"/>
              <a:gd name="T48" fmla="*/ 257869859 w 262"/>
              <a:gd name="T49" fmla="*/ 0 h 1"/>
              <a:gd name="T50" fmla="*/ 264108295 w 262"/>
              <a:gd name="T51" fmla="*/ 0 h 1"/>
              <a:gd name="T52" fmla="*/ 276586608 w 262"/>
              <a:gd name="T53" fmla="*/ 0 h 1"/>
              <a:gd name="T54" fmla="*/ 286984001 w 262"/>
              <a:gd name="T55" fmla="*/ 0 h 1"/>
              <a:gd name="T56" fmla="*/ 297381394 w 262"/>
              <a:gd name="T57" fmla="*/ 0 h 1"/>
              <a:gd name="T58" fmla="*/ 309859708 w 262"/>
              <a:gd name="T59" fmla="*/ 0 h 1"/>
              <a:gd name="T60" fmla="*/ 318177623 w 262"/>
              <a:gd name="T61" fmla="*/ 0 h 1"/>
              <a:gd name="T62" fmla="*/ 328576458 w 262"/>
              <a:gd name="T63" fmla="*/ 0 h 1"/>
              <a:gd name="T64" fmla="*/ 336894372 w 262"/>
              <a:gd name="T65" fmla="*/ 0 h 1"/>
              <a:gd name="T66" fmla="*/ 351452165 w 262"/>
              <a:gd name="T67" fmla="*/ 0 h 1"/>
              <a:gd name="T68" fmla="*/ 359770079 w 262"/>
              <a:gd name="T69" fmla="*/ 0 h 1"/>
              <a:gd name="T70" fmla="*/ 372246951 w 262"/>
              <a:gd name="T71" fmla="*/ 0 h 1"/>
              <a:gd name="T72" fmla="*/ 380566397 w 262"/>
              <a:gd name="T73" fmla="*/ 0 h 1"/>
              <a:gd name="T74" fmla="*/ 390963790 w 262"/>
              <a:gd name="T75" fmla="*/ 0 h 1"/>
              <a:gd name="T76" fmla="*/ 401361183 w 262"/>
              <a:gd name="T77" fmla="*/ 0 h 1"/>
              <a:gd name="T78" fmla="*/ 409680540 w 262"/>
              <a:gd name="T79" fmla="*/ 0 h 1"/>
              <a:gd name="T80" fmla="*/ 422157412 w 262"/>
              <a:gd name="T81" fmla="*/ 0 h 1"/>
              <a:gd name="T82" fmla="*/ 432556247 w 262"/>
              <a:gd name="T83" fmla="*/ 0 h 1"/>
              <a:gd name="T84" fmla="*/ 442953640 w 262"/>
              <a:gd name="T85" fmla="*/ 0 h 1"/>
              <a:gd name="T86" fmla="*/ 453351033 w 262"/>
              <a:gd name="T87" fmla="*/ 0 h 1"/>
              <a:gd name="T88" fmla="*/ 463749868 w 262"/>
              <a:gd name="T89" fmla="*/ 0 h 1"/>
              <a:gd name="T90" fmla="*/ 474147261 w 262"/>
              <a:gd name="T91" fmla="*/ 0 h 1"/>
              <a:gd name="T92" fmla="*/ 486625575 w 262"/>
              <a:gd name="T93" fmla="*/ 0 h 1"/>
              <a:gd name="T94" fmla="*/ 494943489 w 262"/>
              <a:gd name="T95" fmla="*/ 0 h 1"/>
              <a:gd name="T96" fmla="*/ 505340882 w 262"/>
              <a:gd name="T97" fmla="*/ 0 h 1"/>
              <a:gd name="T98" fmla="*/ 517819196 w 262"/>
              <a:gd name="T99" fmla="*/ 0 h 1"/>
              <a:gd name="T100" fmla="*/ 526137111 w 262"/>
              <a:gd name="T101" fmla="*/ 0 h 1"/>
              <a:gd name="T102" fmla="*/ 536535946 w 262"/>
              <a:gd name="T103" fmla="*/ 0 h 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2"/>
              <a:gd name="T157" fmla="*/ 0 h 1"/>
              <a:gd name="T158" fmla="*/ 262 w 262"/>
              <a:gd name="T159" fmla="*/ 0 h 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2" h="1">
                <a:moveTo>
                  <a:pt x="0" y="0"/>
                </a:moveTo>
                <a:lnTo>
                  <a:pt x="4" y="0"/>
                </a:lnTo>
                <a:lnTo>
                  <a:pt x="6" y="0"/>
                </a:lnTo>
                <a:lnTo>
                  <a:pt x="9" y="0"/>
                </a:lnTo>
                <a:lnTo>
                  <a:pt x="11" y="0"/>
                </a:lnTo>
                <a:lnTo>
                  <a:pt x="13" y="0"/>
                </a:lnTo>
                <a:lnTo>
                  <a:pt x="17" y="0"/>
                </a:lnTo>
                <a:lnTo>
                  <a:pt x="19" y="0"/>
                </a:lnTo>
                <a:lnTo>
                  <a:pt x="21" y="0"/>
                </a:lnTo>
                <a:lnTo>
                  <a:pt x="24" y="0"/>
                </a:lnTo>
                <a:lnTo>
                  <a:pt x="26" y="0"/>
                </a:lnTo>
                <a:lnTo>
                  <a:pt x="28" y="0"/>
                </a:lnTo>
                <a:lnTo>
                  <a:pt x="31" y="0"/>
                </a:lnTo>
                <a:lnTo>
                  <a:pt x="33" y="0"/>
                </a:lnTo>
                <a:lnTo>
                  <a:pt x="35" y="0"/>
                </a:lnTo>
                <a:lnTo>
                  <a:pt x="39" y="0"/>
                </a:lnTo>
                <a:lnTo>
                  <a:pt x="41" y="0"/>
                </a:lnTo>
                <a:lnTo>
                  <a:pt x="44" y="0"/>
                </a:lnTo>
                <a:lnTo>
                  <a:pt x="46" y="0"/>
                </a:lnTo>
                <a:lnTo>
                  <a:pt x="48" y="0"/>
                </a:lnTo>
                <a:lnTo>
                  <a:pt x="52" y="0"/>
                </a:lnTo>
                <a:lnTo>
                  <a:pt x="54" y="0"/>
                </a:lnTo>
                <a:lnTo>
                  <a:pt x="56" y="0"/>
                </a:lnTo>
                <a:lnTo>
                  <a:pt x="59" y="0"/>
                </a:lnTo>
                <a:lnTo>
                  <a:pt x="61" y="0"/>
                </a:lnTo>
                <a:lnTo>
                  <a:pt x="64" y="0"/>
                </a:lnTo>
                <a:lnTo>
                  <a:pt x="65" y="0"/>
                </a:lnTo>
                <a:lnTo>
                  <a:pt x="68" y="0"/>
                </a:lnTo>
                <a:lnTo>
                  <a:pt x="71" y="0"/>
                </a:lnTo>
                <a:lnTo>
                  <a:pt x="74" y="0"/>
                </a:lnTo>
                <a:lnTo>
                  <a:pt x="76" y="0"/>
                </a:lnTo>
                <a:lnTo>
                  <a:pt x="79" y="0"/>
                </a:lnTo>
                <a:lnTo>
                  <a:pt x="81" y="0"/>
                </a:lnTo>
                <a:lnTo>
                  <a:pt x="84" y="0"/>
                </a:lnTo>
                <a:lnTo>
                  <a:pt x="85" y="0"/>
                </a:lnTo>
                <a:lnTo>
                  <a:pt x="88" y="0"/>
                </a:lnTo>
                <a:lnTo>
                  <a:pt x="92" y="0"/>
                </a:lnTo>
                <a:lnTo>
                  <a:pt x="93" y="0"/>
                </a:lnTo>
                <a:lnTo>
                  <a:pt x="96" y="0"/>
                </a:lnTo>
                <a:lnTo>
                  <a:pt x="99" y="0"/>
                </a:lnTo>
                <a:lnTo>
                  <a:pt x="101" y="0"/>
                </a:lnTo>
                <a:lnTo>
                  <a:pt x="103" y="0"/>
                </a:lnTo>
                <a:lnTo>
                  <a:pt x="107" y="0"/>
                </a:lnTo>
                <a:lnTo>
                  <a:pt x="109" y="0"/>
                </a:lnTo>
                <a:lnTo>
                  <a:pt x="112" y="0"/>
                </a:lnTo>
                <a:lnTo>
                  <a:pt x="113" y="0"/>
                </a:lnTo>
                <a:lnTo>
                  <a:pt x="116" y="0"/>
                </a:lnTo>
                <a:lnTo>
                  <a:pt x="119" y="0"/>
                </a:lnTo>
                <a:lnTo>
                  <a:pt x="121" y="0"/>
                </a:lnTo>
                <a:lnTo>
                  <a:pt x="124" y="0"/>
                </a:lnTo>
                <a:lnTo>
                  <a:pt x="127" y="0"/>
                </a:lnTo>
                <a:lnTo>
                  <a:pt x="131" y="0"/>
                </a:lnTo>
                <a:lnTo>
                  <a:pt x="133" y="0"/>
                </a:lnTo>
                <a:lnTo>
                  <a:pt x="135" y="0"/>
                </a:lnTo>
                <a:lnTo>
                  <a:pt x="138" y="0"/>
                </a:lnTo>
                <a:lnTo>
                  <a:pt x="141" y="0"/>
                </a:lnTo>
                <a:lnTo>
                  <a:pt x="143" y="0"/>
                </a:lnTo>
                <a:lnTo>
                  <a:pt x="146" y="0"/>
                </a:lnTo>
                <a:lnTo>
                  <a:pt x="149" y="0"/>
                </a:lnTo>
                <a:lnTo>
                  <a:pt x="150" y="0"/>
                </a:lnTo>
                <a:lnTo>
                  <a:pt x="153" y="0"/>
                </a:lnTo>
                <a:lnTo>
                  <a:pt x="155" y="0"/>
                </a:lnTo>
                <a:lnTo>
                  <a:pt x="158" y="0"/>
                </a:lnTo>
                <a:lnTo>
                  <a:pt x="160" y="0"/>
                </a:lnTo>
                <a:lnTo>
                  <a:pt x="162" y="0"/>
                </a:lnTo>
                <a:lnTo>
                  <a:pt x="166" y="0"/>
                </a:lnTo>
                <a:lnTo>
                  <a:pt x="169" y="0"/>
                </a:lnTo>
                <a:lnTo>
                  <a:pt x="170" y="0"/>
                </a:lnTo>
                <a:lnTo>
                  <a:pt x="173" y="0"/>
                </a:lnTo>
                <a:lnTo>
                  <a:pt x="177" y="0"/>
                </a:lnTo>
                <a:lnTo>
                  <a:pt x="179" y="0"/>
                </a:lnTo>
                <a:lnTo>
                  <a:pt x="181" y="0"/>
                </a:lnTo>
                <a:lnTo>
                  <a:pt x="183" y="0"/>
                </a:lnTo>
                <a:lnTo>
                  <a:pt x="186" y="0"/>
                </a:lnTo>
                <a:lnTo>
                  <a:pt x="188" y="0"/>
                </a:lnTo>
                <a:lnTo>
                  <a:pt x="190" y="0"/>
                </a:lnTo>
                <a:lnTo>
                  <a:pt x="193" y="0"/>
                </a:lnTo>
                <a:lnTo>
                  <a:pt x="195" y="0"/>
                </a:lnTo>
                <a:lnTo>
                  <a:pt x="197" y="0"/>
                </a:lnTo>
                <a:lnTo>
                  <a:pt x="201" y="0"/>
                </a:lnTo>
                <a:lnTo>
                  <a:pt x="203" y="0"/>
                </a:lnTo>
                <a:lnTo>
                  <a:pt x="206" y="0"/>
                </a:lnTo>
                <a:lnTo>
                  <a:pt x="208" y="0"/>
                </a:lnTo>
                <a:lnTo>
                  <a:pt x="211" y="0"/>
                </a:lnTo>
                <a:lnTo>
                  <a:pt x="213" y="0"/>
                </a:lnTo>
                <a:lnTo>
                  <a:pt x="216" y="0"/>
                </a:lnTo>
                <a:lnTo>
                  <a:pt x="218" y="0"/>
                </a:lnTo>
                <a:lnTo>
                  <a:pt x="221" y="0"/>
                </a:lnTo>
                <a:lnTo>
                  <a:pt x="223" y="0"/>
                </a:lnTo>
                <a:lnTo>
                  <a:pt x="225" y="0"/>
                </a:lnTo>
                <a:lnTo>
                  <a:pt x="228" y="0"/>
                </a:lnTo>
                <a:lnTo>
                  <a:pt x="230" y="0"/>
                </a:lnTo>
                <a:lnTo>
                  <a:pt x="234" y="0"/>
                </a:lnTo>
                <a:lnTo>
                  <a:pt x="236" y="0"/>
                </a:lnTo>
                <a:lnTo>
                  <a:pt x="238" y="0"/>
                </a:lnTo>
                <a:lnTo>
                  <a:pt x="241" y="0"/>
                </a:lnTo>
                <a:lnTo>
                  <a:pt x="243" y="0"/>
                </a:lnTo>
                <a:lnTo>
                  <a:pt x="245" y="0"/>
                </a:lnTo>
                <a:lnTo>
                  <a:pt x="249" y="0"/>
                </a:lnTo>
                <a:lnTo>
                  <a:pt x="251" y="0"/>
                </a:lnTo>
                <a:lnTo>
                  <a:pt x="253" y="0"/>
                </a:lnTo>
                <a:lnTo>
                  <a:pt x="256" y="0"/>
                </a:lnTo>
                <a:lnTo>
                  <a:pt x="258" y="0"/>
                </a:lnTo>
                <a:lnTo>
                  <a:pt x="261" y="0"/>
                </a:lnTo>
              </a:path>
            </a:pathLst>
          </a:custGeom>
          <a:noFill/>
          <a:ln w="31750">
            <a:solidFill>
              <a:srgbClr val="000000"/>
            </a:solidFill>
            <a:round/>
            <a:headEnd/>
            <a:tailEnd/>
          </a:ln>
        </p:spPr>
        <p:txBody>
          <a:bodyPr/>
          <a:lstStyle/>
          <a:p>
            <a:endParaRPr lang="en-US" dirty="0"/>
          </a:p>
        </p:txBody>
      </p:sp>
      <p:sp>
        <p:nvSpPr>
          <p:cNvPr id="39952" name="Freeform 16"/>
          <p:cNvSpPr>
            <a:spLocks/>
          </p:cNvSpPr>
          <p:nvPr/>
        </p:nvSpPr>
        <p:spPr bwMode="auto">
          <a:xfrm>
            <a:off x="3462338" y="4910138"/>
            <a:ext cx="57150" cy="0"/>
          </a:xfrm>
          <a:custGeom>
            <a:avLst/>
            <a:gdLst>
              <a:gd name="T0" fmla="*/ 0 w 40"/>
              <a:gd name="T1" fmla="*/ 0 h 1"/>
              <a:gd name="T2" fmla="*/ 4083367 w 40"/>
              <a:gd name="T3" fmla="*/ 0 h 1"/>
              <a:gd name="T4" fmla="*/ 8165306 w 40"/>
              <a:gd name="T5" fmla="*/ 0 h 1"/>
              <a:gd name="T6" fmla="*/ 16330612 w 40"/>
              <a:gd name="T7" fmla="*/ 0 h 1"/>
              <a:gd name="T8" fmla="*/ 20413978 w 40"/>
              <a:gd name="T9" fmla="*/ 0 h 1"/>
              <a:gd name="T10" fmla="*/ 24495921 w 40"/>
              <a:gd name="T11" fmla="*/ 0 h 1"/>
              <a:gd name="T12" fmla="*/ 30619541 w 40"/>
              <a:gd name="T13" fmla="*/ 0 h 1"/>
              <a:gd name="T14" fmla="*/ 34702907 w 40"/>
              <a:gd name="T15" fmla="*/ 0 h 1"/>
              <a:gd name="T16" fmla="*/ 38784844 w 40"/>
              <a:gd name="T17" fmla="*/ 0 h 1"/>
              <a:gd name="T18" fmla="*/ 44908464 w 40"/>
              <a:gd name="T19" fmla="*/ 0 h 1"/>
              <a:gd name="T20" fmla="*/ 48991841 w 40"/>
              <a:gd name="T21" fmla="*/ 0 h 1"/>
              <a:gd name="T22" fmla="*/ 55115461 w 40"/>
              <a:gd name="T23" fmla="*/ 0 h 1"/>
              <a:gd name="T24" fmla="*/ 61239081 w 40"/>
              <a:gd name="T25" fmla="*/ 0 h 1"/>
              <a:gd name="T26" fmla="*/ 65322447 w 40"/>
              <a:gd name="T27" fmla="*/ 0 h 1"/>
              <a:gd name="T28" fmla="*/ 69405813 w 40"/>
              <a:gd name="T29" fmla="*/ 0 h 1"/>
              <a:gd name="T30" fmla="*/ 75529434 w 40"/>
              <a:gd name="T31" fmla="*/ 0 h 1"/>
              <a:gd name="T32" fmla="*/ 79611371 w 40"/>
              <a:gd name="T33" fmla="*/ 0 h 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1"/>
              <a:gd name="T53" fmla="*/ 40 w 40"/>
              <a:gd name="T54" fmla="*/ 0 h 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1">
                <a:moveTo>
                  <a:pt x="0" y="0"/>
                </a:moveTo>
                <a:lnTo>
                  <a:pt x="2" y="0"/>
                </a:lnTo>
                <a:lnTo>
                  <a:pt x="4" y="0"/>
                </a:lnTo>
                <a:lnTo>
                  <a:pt x="8" y="0"/>
                </a:lnTo>
                <a:lnTo>
                  <a:pt x="10" y="0"/>
                </a:lnTo>
                <a:lnTo>
                  <a:pt x="12" y="0"/>
                </a:lnTo>
                <a:lnTo>
                  <a:pt x="15" y="0"/>
                </a:lnTo>
                <a:lnTo>
                  <a:pt x="17" y="0"/>
                </a:lnTo>
                <a:lnTo>
                  <a:pt x="19" y="0"/>
                </a:lnTo>
                <a:lnTo>
                  <a:pt x="22" y="0"/>
                </a:lnTo>
                <a:lnTo>
                  <a:pt x="24" y="0"/>
                </a:lnTo>
                <a:lnTo>
                  <a:pt x="27" y="0"/>
                </a:lnTo>
                <a:lnTo>
                  <a:pt x="30" y="0"/>
                </a:lnTo>
                <a:lnTo>
                  <a:pt x="32" y="0"/>
                </a:lnTo>
                <a:lnTo>
                  <a:pt x="34" y="0"/>
                </a:lnTo>
                <a:lnTo>
                  <a:pt x="37" y="0"/>
                </a:lnTo>
                <a:lnTo>
                  <a:pt x="39" y="0"/>
                </a:lnTo>
              </a:path>
            </a:pathLst>
          </a:custGeom>
          <a:noFill/>
          <a:ln w="31750">
            <a:solidFill>
              <a:srgbClr val="000000"/>
            </a:solidFill>
            <a:round/>
            <a:headEnd/>
            <a:tailEnd/>
          </a:ln>
        </p:spPr>
        <p:txBody>
          <a:bodyPr/>
          <a:lstStyle/>
          <a:p>
            <a:endParaRPr lang="en-US" dirty="0"/>
          </a:p>
        </p:txBody>
      </p:sp>
      <p:sp>
        <p:nvSpPr>
          <p:cNvPr id="39953" name="Freeform 17"/>
          <p:cNvSpPr>
            <a:spLocks/>
          </p:cNvSpPr>
          <p:nvPr/>
        </p:nvSpPr>
        <p:spPr bwMode="auto">
          <a:xfrm>
            <a:off x="5103813" y="4487863"/>
            <a:ext cx="382587" cy="644525"/>
          </a:xfrm>
          <a:custGeom>
            <a:avLst/>
            <a:gdLst>
              <a:gd name="T0" fmla="*/ 6252771 w 265"/>
              <a:gd name="T1" fmla="*/ 206135942 h 460"/>
              <a:gd name="T2" fmla="*/ 18759754 w 265"/>
              <a:gd name="T3" fmla="*/ 832395760 h 460"/>
              <a:gd name="T4" fmla="*/ 29180558 w 265"/>
              <a:gd name="T5" fmla="*/ 516320609 h 460"/>
              <a:gd name="T6" fmla="*/ 39602801 w 265"/>
              <a:gd name="T7" fmla="*/ 808836976 h 460"/>
              <a:gd name="T8" fmla="*/ 47940317 w 265"/>
              <a:gd name="T9" fmla="*/ 791168589 h 460"/>
              <a:gd name="T10" fmla="*/ 60445853 w 265"/>
              <a:gd name="T11" fmla="*/ 901107711 h 460"/>
              <a:gd name="T12" fmla="*/ 70868096 w 265"/>
              <a:gd name="T13" fmla="*/ 869696934 h 460"/>
              <a:gd name="T14" fmla="*/ 81288895 w 265"/>
              <a:gd name="T15" fmla="*/ 734235855 h 460"/>
              <a:gd name="T16" fmla="*/ 89626400 w 265"/>
              <a:gd name="T17" fmla="*/ 791168589 h 460"/>
              <a:gd name="T18" fmla="*/ 102131959 w 265"/>
              <a:gd name="T19" fmla="*/ 901107711 h 460"/>
              <a:gd name="T20" fmla="*/ 112554201 w 265"/>
              <a:gd name="T21" fmla="*/ 565401175 h 460"/>
              <a:gd name="T22" fmla="*/ 125059737 w 265"/>
              <a:gd name="T23" fmla="*/ 732272856 h 460"/>
              <a:gd name="T24" fmla="*/ 135481980 w 265"/>
              <a:gd name="T25" fmla="*/ 901107711 h 460"/>
              <a:gd name="T26" fmla="*/ 143819485 w 265"/>
              <a:gd name="T27" fmla="*/ 506505617 h 460"/>
              <a:gd name="T28" fmla="*/ 156325021 w 265"/>
              <a:gd name="T29" fmla="*/ 575216167 h 460"/>
              <a:gd name="T30" fmla="*/ 166747264 w 265"/>
              <a:gd name="T31" fmla="*/ 693008684 h 460"/>
              <a:gd name="T32" fmla="*/ 177169506 w 265"/>
              <a:gd name="T33" fmla="*/ 640002121 h 460"/>
              <a:gd name="T34" fmla="*/ 187590305 w 265"/>
              <a:gd name="T35" fmla="*/ 901107711 h 460"/>
              <a:gd name="T36" fmla="*/ 198012593 w 265"/>
              <a:gd name="T37" fmla="*/ 465277045 h 460"/>
              <a:gd name="T38" fmla="*/ 206350098 w 265"/>
              <a:gd name="T39" fmla="*/ 689082687 h 460"/>
              <a:gd name="T40" fmla="*/ 218855634 w 265"/>
              <a:gd name="T41" fmla="*/ 532025997 h 460"/>
              <a:gd name="T42" fmla="*/ 227193140 w 265"/>
              <a:gd name="T43" fmla="*/ 804910980 h 460"/>
              <a:gd name="T44" fmla="*/ 237615382 w 265"/>
              <a:gd name="T45" fmla="*/ 732272856 h 460"/>
              <a:gd name="T46" fmla="*/ 250120918 w 265"/>
              <a:gd name="T47" fmla="*/ 736199028 h 460"/>
              <a:gd name="T48" fmla="*/ 260543161 w 265"/>
              <a:gd name="T49" fmla="*/ 679266294 h 460"/>
              <a:gd name="T50" fmla="*/ 273048697 w 265"/>
              <a:gd name="T51" fmla="*/ 771537204 h 460"/>
              <a:gd name="T52" fmla="*/ 281386202 w 265"/>
              <a:gd name="T53" fmla="*/ 732272856 h 460"/>
              <a:gd name="T54" fmla="*/ 291807001 w 265"/>
              <a:gd name="T55" fmla="*/ 565401175 h 460"/>
              <a:gd name="T56" fmla="*/ 304313981 w 265"/>
              <a:gd name="T57" fmla="*/ 675340297 h 460"/>
              <a:gd name="T58" fmla="*/ 312651486 w 265"/>
              <a:gd name="T59" fmla="*/ 679266294 h 460"/>
              <a:gd name="T60" fmla="*/ 323072285 w 265"/>
              <a:gd name="T61" fmla="*/ 773500202 h 460"/>
              <a:gd name="T62" fmla="*/ 331409790 w 265"/>
              <a:gd name="T63" fmla="*/ 759757812 h 460"/>
              <a:gd name="T64" fmla="*/ 346000064 w 265"/>
              <a:gd name="T65" fmla="*/ 586995559 h 460"/>
              <a:gd name="T66" fmla="*/ 354337569 w 265"/>
              <a:gd name="T67" fmla="*/ 771537204 h 460"/>
              <a:gd name="T68" fmla="*/ 366843105 w 265"/>
              <a:gd name="T69" fmla="*/ 622333734 h 460"/>
              <a:gd name="T70" fmla="*/ 377265348 w 265"/>
              <a:gd name="T71" fmla="*/ 675340297 h 460"/>
              <a:gd name="T72" fmla="*/ 389770974 w 265"/>
              <a:gd name="T73" fmla="*/ 335706449 h 460"/>
              <a:gd name="T74" fmla="*/ 398108479 w 265"/>
              <a:gd name="T75" fmla="*/ 698897679 h 460"/>
              <a:gd name="T76" fmla="*/ 408530722 w 265"/>
              <a:gd name="T77" fmla="*/ 863806537 h 460"/>
              <a:gd name="T78" fmla="*/ 418952965 w 265"/>
              <a:gd name="T79" fmla="*/ 747978420 h 460"/>
              <a:gd name="T80" fmla="*/ 431458501 w 265"/>
              <a:gd name="T81" fmla="*/ 689082687 h 460"/>
              <a:gd name="T82" fmla="*/ 439796006 w 265"/>
              <a:gd name="T83" fmla="*/ 520248007 h 460"/>
              <a:gd name="T84" fmla="*/ 450216805 w 265"/>
              <a:gd name="T85" fmla="*/ 620370736 h 460"/>
              <a:gd name="T86" fmla="*/ 462723785 w 265"/>
              <a:gd name="T87" fmla="*/ 802947981 h 460"/>
              <a:gd name="T88" fmla="*/ 471061290 w 265"/>
              <a:gd name="T89" fmla="*/ 708714073 h 460"/>
              <a:gd name="T90" fmla="*/ 481482089 w 265"/>
              <a:gd name="T91" fmla="*/ 441719662 h 460"/>
              <a:gd name="T92" fmla="*/ 493989069 w 265"/>
              <a:gd name="T93" fmla="*/ 645892518 h 460"/>
              <a:gd name="T94" fmla="*/ 504409868 w 265"/>
              <a:gd name="T95" fmla="*/ 506505617 h 460"/>
              <a:gd name="T96" fmla="*/ 514832110 w 265"/>
              <a:gd name="T97" fmla="*/ 742088024 h 460"/>
              <a:gd name="T98" fmla="*/ 527337646 w 265"/>
              <a:gd name="T99" fmla="*/ 565401175 h 460"/>
              <a:gd name="T100" fmla="*/ 535675152 w 265"/>
              <a:gd name="T101" fmla="*/ 520248007 h 460"/>
              <a:gd name="T102" fmla="*/ 548182131 w 265"/>
              <a:gd name="T103" fmla="*/ 726382460 h 46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5"/>
              <a:gd name="T157" fmla="*/ 0 h 460"/>
              <a:gd name="T158" fmla="*/ 265 w 265"/>
              <a:gd name="T159" fmla="*/ 460 h 46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5" h="460">
                <a:moveTo>
                  <a:pt x="0" y="101"/>
                </a:moveTo>
                <a:lnTo>
                  <a:pt x="3" y="105"/>
                </a:lnTo>
                <a:lnTo>
                  <a:pt x="6" y="105"/>
                </a:lnTo>
                <a:lnTo>
                  <a:pt x="9" y="424"/>
                </a:lnTo>
                <a:lnTo>
                  <a:pt x="10" y="119"/>
                </a:lnTo>
                <a:lnTo>
                  <a:pt x="14" y="263"/>
                </a:lnTo>
                <a:lnTo>
                  <a:pt x="17" y="119"/>
                </a:lnTo>
                <a:lnTo>
                  <a:pt x="19" y="412"/>
                </a:lnTo>
                <a:lnTo>
                  <a:pt x="21" y="108"/>
                </a:lnTo>
                <a:lnTo>
                  <a:pt x="23" y="403"/>
                </a:lnTo>
                <a:lnTo>
                  <a:pt x="26" y="113"/>
                </a:lnTo>
                <a:lnTo>
                  <a:pt x="29" y="459"/>
                </a:lnTo>
                <a:lnTo>
                  <a:pt x="31" y="101"/>
                </a:lnTo>
                <a:lnTo>
                  <a:pt x="34" y="443"/>
                </a:lnTo>
                <a:lnTo>
                  <a:pt x="37" y="37"/>
                </a:lnTo>
                <a:lnTo>
                  <a:pt x="39" y="374"/>
                </a:lnTo>
                <a:lnTo>
                  <a:pt x="41" y="93"/>
                </a:lnTo>
                <a:lnTo>
                  <a:pt x="43" y="403"/>
                </a:lnTo>
                <a:lnTo>
                  <a:pt x="47" y="77"/>
                </a:lnTo>
                <a:lnTo>
                  <a:pt x="49" y="459"/>
                </a:lnTo>
                <a:lnTo>
                  <a:pt x="51" y="89"/>
                </a:lnTo>
                <a:lnTo>
                  <a:pt x="54" y="288"/>
                </a:lnTo>
                <a:lnTo>
                  <a:pt x="57" y="140"/>
                </a:lnTo>
                <a:lnTo>
                  <a:pt x="60" y="373"/>
                </a:lnTo>
                <a:lnTo>
                  <a:pt x="62" y="31"/>
                </a:lnTo>
                <a:lnTo>
                  <a:pt x="65" y="459"/>
                </a:lnTo>
                <a:lnTo>
                  <a:pt x="67" y="134"/>
                </a:lnTo>
                <a:lnTo>
                  <a:pt x="69" y="258"/>
                </a:lnTo>
                <a:lnTo>
                  <a:pt x="73" y="83"/>
                </a:lnTo>
                <a:lnTo>
                  <a:pt x="75" y="293"/>
                </a:lnTo>
                <a:lnTo>
                  <a:pt x="77" y="82"/>
                </a:lnTo>
                <a:lnTo>
                  <a:pt x="80" y="353"/>
                </a:lnTo>
                <a:lnTo>
                  <a:pt x="83" y="84"/>
                </a:lnTo>
                <a:lnTo>
                  <a:pt x="85" y="326"/>
                </a:lnTo>
                <a:lnTo>
                  <a:pt x="88" y="117"/>
                </a:lnTo>
                <a:lnTo>
                  <a:pt x="90" y="459"/>
                </a:lnTo>
                <a:lnTo>
                  <a:pt x="93" y="107"/>
                </a:lnTo>
                <a:lnTo>
                  <a:pt x="95" y="237"/>
                </a:lnTo>
                <a:lnTo>
                  <a:pt x="97" y="91"/>
                </a:lnTo>
                <a:lnTo>
                  <a:pt x="99" y="351"/>
                </a:lnTo>
                <a:lnTo>
                  <a:pt x="103" y="61"/>
                </a:lnTo>
                <a:lnTo>
                  <a:pt x="105" y="271"/>
                </a:lnTo>
                <a:lnTo>
                  <a:pt x="107" y="105"/>
                </a:lnTo>
                <a:lnTo>
                  <a:pt x="109" y="410"/>
                </a:lnTo>
                <a:lnTo>
                  <a:pt x="112" y="84"/>
                </a:lnTo>
                <a:lnTo>
                  <a:pt x="114" y="373"/>
                </a:lnTo>
                <a:lnTo>
                  <a:pt x="118" y="47"/>
                </a:lnTo>
                <a:lnTo>
                  <a:pt x="120" y="375"/>
                </a:lnTo>
                <a:lnTo>
                  <a:pt x="122" y="116"/>
                </a:lnTo>
                <a:lnTo>
                  <a:pt x="125" y="346"/>
                </a:lnTo>
                <a:lnTo>
                  <a:pt x="127" y="84"/>
                </a:lnTo>
                <a:lnTo>
                  <a:pt x="131" y="393"/>
                </a:lnTo>
                <a:lnTo>
                  <a:pt x="133" y="82"/>
                </a:lnTo>
                <a:lnTo>
                  <a:pt x="135" y="373"/>
                </a:lnTo>
                <a:lnTo>
                  <a:pt x="138" y="69"/>
                </a:lnTo>
                <a:lnTo>
                  <a:pt x="140" y="288"/>
                </a:lnTo>
                <a:lnTo>
                  <a:pt x="142" y="60"/>
                </a:lnTo>
                <a:lnTo>
                  <a:pt x="146" y="344"/>
                </a:lnTo>
                <a:lnTo>
                  <a:pt x="148" y="120"/>
                </a:lnTo>
                <a:lnTo>
                  <a:pt x="150" y="346"/>
                </a:lnTo>
                <a:lnTo>
                  <a:pt x="153" y="65"/>
                </a:lnTo>
                <a:lnTo>
                  <a:pt x="155" y="394"/>
                </a:lnTo>
                <a:lnTo>
                  <a:pt x="158" y="31"/>
                </a:lnTo>
                <a:lnTo>
                  <a:pt x="159" y="387"/>
                </a:lnTo>
                <a:lnTo>
                  <a:pt x="163" y="123"/>
                </a:lnTo>
                <a:lnTo>
                  <a:pt x="166" y="299"/>
                </a:lnTo>
                <a:lnTo>
                  <a:pt x="168" y="31"/>
                </a:lnTo>
                <a:lnTo>
                  <a:pt x="170" y="393"/>
                </a:lnTo>
                <a:lnTo>
                  <a:pt x="173" y="37"/>
                </a:lnTo>
                <a:lnTo>
                  <a:pt x="176" y="317"/>
                </a:lnTo>
                <a:lnTo>
                  <a:pt x="179" y="68"/>
                </a:lnTo>
                <a:lnTo>
                  <a:pt x="181" y="344"/>
                </a:lnTo>
                <a:lnTo>
                  <a:pt x="183" y="11"/>
                </a:lnTo>
                <a:lnTo>
                  <a:pt x="187" y="171"/>
                </a:lnTo>
                <a:lnTo>
                  <a:pt x="189" y="0"/>
                </a:lnTo>
                <a:lnTo>
                  <a:pt x="191" y="356"/>
                </a:lnTo>
                <a:lnTo>
                  <a:pt x="194" y="33"/>
                </a:lnTo>
                <a:lnTo>
                  <a:pt x="196" y="440"/>
                </a:lnTo>
                <a:lnTo>
                  <a:pt x="198" y="62"/>
                </a:lnTo>
                <a:lnTo>
                  <a:pt x="201" y="381"/>
                </a:lnTo>
                <a:lnTo>
                  <a:pt x="205" y="55"/>
                </a:lnTo>
                <a:lnTo>
                  <a:pt x="207" y="351"/>
                </a:lnTo>
                <a:lnTo>
                  <a:pt x="209" y="27"/>
                </a:lnTo>
                <a:lnTo>
                  <a:pt x="211" y="265"/>
                </a:lnTo>
                <a:lnTo>
                  <a:pt x="214" y="68"/>
                </a:lnTo>
                <a:lnTo>
                  <a:pt x="216" y="316"/>
                </a:lnTo>
                <a:lnTo>
                  <a:pt x="219" y="11"/>
                </a:lnTo>
                <a:lnTo>
                  <a:pt x="222" y="409"/>
                </a:lnTo>
                <a:lnTo>
                  <a:pt x="224" y="33"/>
                </a:lnTo>
                <a:lnTo>
                  <a:pt x="226" y="361"/>
                </a:lnTo>
                <a:lnTo>
                  <a:pt x="229" y="53"/>
                </a:lnTo>
                <a:lnTo>
                  <a:pt x="231" y="225"/>
                </a:lnTo>
                <a:lnTo>
                  <a:pt x="235" y="59"/>
                </a:lnTo>
                <a:lnTo>
                  <a:pt x="237" y="329"/>
                </a:lnTo>
                <a:lnTo>
                  <a:pt x="239" y="25"/>
                </a:lnTo>
                <a:lnTo>
                  <a:pt x="242" y="258"/>
                </a:lnTo>
                <a:lnTo>
                  <a:pt x="245" y="91"/>
                </a:lnTo>
                <a:lnTo>
                  <a:pt x="247" y="378"/>
                </a:lnTo>
                <a:lnTo>
                  <a:pt x="250" y="69"/>
                </a:lnTo>
                <a:lnTo>
                  <a:pt x="253" y="288"/>
                </a:lnTo>
                <a:lnTo>
                  <a:pt x="255" y="88"/>
                </a:lnTo>
                <a:lnTo>
                  <a:pt x="257" y="265"/>
                </a:lnTo>
                <a:lnTo>
                  <a:pt x="260" y="47"/>
                </a:lnTo>
                <a:lnTo>
                  <a:pt x="263" y="370"/>
                </a:lnTo>
                <a:lnTo>
                  <a:pt x="264" y="34"/>
                </a:lnTo>
              </a:path>
            </a:pathLst>
          </a:custGeom>
          <a:noFill/>
          <a:ln w="31750">
            <a:solidFill>
              <a:srgbClr val="000000"/>
            </a:solidFill>
            <a:round/>
            <a:headEnd/>
            <a:tailEnd/>
          </a:ln>
        </p:spPr>
        <p:txBody>
          <a:bodyPr/>
          <a:lstStyle/>
          <a:p>
            <a:endParaRPr lang="en-US" dirty="0"/>
          </a:p>
        </p:txBody>
      </p:sp>
      <p:sp>
        <p:nvSpPr>
          <p:cNvPr id="39954" name="Freeform 18"/>
          <p:cNvSpPr>
            <a:spLocks/>
          </p:cNvSpPr>
          <p:nvPr/>
        </p:nvSpPr>
        <p:spPr bwMode="auto">
          <a:xfrm>
            <a:off x="5484813" y="4430713"/>
            <a:ext cx="382587" cy="631825"/>
          </a:xfrm>
          <a:custGeom>
            <a:avLst/>
            <a:gdLst>
              <a:gd name="T0" fmla="*/ 6252771 w 265"/>
              <a:gd name="T1" fmla="*/ 592717709 h 451"/>
              <a:gd name="T2" fmla="*/ 16675016 w 265"/>
              <a:gd name="T3" fmla="*/ 737952137 h 451"/>
              <a:gd name="T4" fmla="*/ 27095821 w 265"/>
              <a:gd name="T5" fmla="*/ 655521938 h 451"/>
              <a:gd name="T6" fmla="*/ 37518063 w 265"/>
              <a:gd name="T7" fmla="*/ 869448754 h 451"/>
              <a:gd name="T8" fmla="*/ 47940317 w 265"/>
              <a:gd name="T9" fmla="*/ 553464716 h 451"/>
              <a:gd name="T10" fmla="*/ 60445853 w 265"/>
              <a:gd name="T11" fmla="*/ 883187791 h 451"/>
              <a:gd name="T12" fmla="*/ 68783359 w 265"/>
              <a:gd name="T13" fmla="*/ 624119823 h 451"/>
              <a:gd name="T14" fmla="*/ 81288895 w 265"/>
              <a:gd name="T15" fmla="*/ 781130570 h 451"/>
              <a:gd name="T16" fmla="*/ 91711137 w 265"/>
              <a:gd name="T17" fmla="*/ 828234442 h 451"/>
              <a:gd name="T18" fmla="*/ 100048665 w 265"/>
              <a:gd name="T19" fmla="*/ 814495404 h 451"/>
              <a:gd name="T20" fmla="*/ 114638938 w 265"/>
              <a:gd name="T21" fmla="*/ 700661689 h 451"/>
              <a:gd name="T22" fmla="*/ 122976444 w 265"/>
              <a:gd name="T23" fmla="*/ 437668456 h 451"/>
              <a:gd name="T24" fmla="*/ 133397243 w 265"/>
              <a:gd name="T25" fmla="*/ 696737650 h 451"/>
              <a:gd name="T26" fmla="*/ 143819485 w 265"/>
              <a:gd name="T27" fmla="*/ 686924052 h 451"/>
              <a:gd name="T28" fmla="*/ 154241728 w 265"/>
              <a:gd name="T29" fmla="*/ 779167850 h 451"/>
              <a:gd name="T30" fmla="*/ 164662527 w 265"/>
              <a:gd name="T31" fmla="*/ 682998612 h 451"/>
              <a:gd name="T32" fmla="*/ 177169506 w 265"/>
              <a:gd name="T33" fmla="*/ 682998612 h 451"/>
              <a:gd name="T34" fmla="*/ 185505568 w 265"/>
              <a:gd name="T35" fmla="*/ 633932021 h 451"/>
              <a:gd name="T36" fmla="*/ 195927856 w 265"/>
              <a:gd name="T37" fmla="*/ 681035893 h 451"/>
              <a:gd name="T38" fmla="*/ 208433392 w 265"/>
              <a:gd name="T39" fmla="*/ 667296855 h 451"/>
              <a:gd name="T40" fmla="*/ 218855634 w 265"/>
              <a:gd name="T41" fmla="*/ 635894741 h 451"/>
              <a:gd name="T42" fmla="*/ 231361170 w 265"/>
              <a:gd name="T43" fmla="*/ 537762958 h 451"/>
              <a:gd name="T44" fmla="*/ 239698676 w 265"/>
              <a:gd name="T45" fmla="*/ 663372816 h 451"/>
              <a:gd name="T46" fmla="*/ 250120918 w 265"/>
              <a:gd name="T47" fmla="*/ 635894741 h 451"/>
              <a:gd name="T48" fmla="*/ 260543161 w 265"/>
              <a:gd name="T49" fmla="*/ 620194384 h 451"/>
              <a:gd name="T50" fmla="*/ 270963960 w 265"/>
              <a:gd name="T51" fmla="*/ 561315595 h 451"/>
              <a:gd name="T52" fmla="*/ 281386202 w 265"/>
              <a:gd name="T53" fmla="*/ 608418066 h 451"/>
              <a:gd name="T54" fmla="*/ 289723708 w 265"/>
              <a:gd name="T55" fmla="*/ 543651117 h 451"/>
              <a:gd name="T56" fmla="*/ 302229244 w 265"/>
              <a:gd name="T57" fmla="*/ 531874799 h 451"/>
              <a:gd name="T58" fmla="*/ 310566749 w 265"/>
              <a:gd name="T59" fmla="*/ 531874799 h 451"/>
              <a:gd name="T60" fmla="*/ 325157022 w 265"/>
              <a:gd name="T61" fmla="*/ 522062602 h 451"/>
              <a:gd name="T62" fmla="*/ 333494528 w 265"/>
              <a:gd name="T63" fmla="*/ 516174443 h 451"/>
              <a:gd name="T64" fmla="*/ 346000064 w 265"/>
              <a:gd name="T65" fmla="*/ 353275624 h 451"/>
              <a:gd name="T66" fmla="*/ 356422306 w 265"/>
              <a:gd name="T67" fmla="*/ 474958730 h 451"/>
              <a:gd name="T68" fmla="*/ 366843105 w 265"/>
              <a:gd name="T69" fmla="*/ 437668456 h 451"/>
              <a:gd name="T70" fmla="*/ 375180611 w 265"/>
              <a:gd name="T71" fmla="*/ 429817578 h 451"/>
              <a:gd name="T72" fmla="*/ 387687681 w 265"/>
              <a:gd name="T73" fmla="*/ 412154501 h 451"/>
              <a:gd name="T74" fmla="*/ 398108479 w 265"/>
              <a:gd name="T75" fmla="*/ 394490024 h 451"/>
              <a:gd name="T76" fmla="*/ 408530722 w 265"/>
              <a:gd name="T77" fmla="*/ 384677826 h 451"/>
              <a:gd name="T78" fmla="*/ 418952965 w 265"/>
              <a:gd name="T79" fmla="*/ 357201064 h 451"/>
              <a:gd name="T80" fmla="*/ 429373763 w 265"/>
              <a:gd name="T81" fmla="*/ 337573867 h 451"/>
              <a:gd name="T82" fmla="*/ 441880743 w 265"/>
              <a:gd name="T83" fmla="*/ 308134472 h 451"/>
              <a:gd name="T84" fmla="*/ 450216805 w 265"/>
              <a:gd name="T85" fmla="*/ 294395434 h 451"/>
              <a:gd name="T86" fmla="*/ 460639047 w 265"/>
              <a:gd name="T87" fmla="*/ 282620517 h 451"/>
              <a:gd name="T88" fmla="*/ 473144584 w 265"/>
              <a:gd name="T89" fmla="*/ 253181122 h 451"/>
              <a:gd name="T90" fmla="*/ 483566826 w 265"/>
              <a:gd name="T91" fmla="*/ 158973335 h 451"/>
              <a:gd name="T92" fmla="*/ 491904331 w 265"/>
              <a:gd name="T93" fmla="*/ 208039970 h 451"/>
              <a:gd name="T94" fmla="*/ 502326574 w 265"/>
              <a:gd name="T95" fmla="*/ 82431447 h 451"/>
              <a:gd name="T96" fmla="*/ 514832110 w 265"/>
              <a:gd name="T97" fmla="*/ 68692410 h 451"/>
              <a:gd name="T98" fmla="*/ 525254353 w 265"/>
              <a:gd name="T99" fmla="*/ 60841531 h 451"/>
              <a:gd name="T100" fmla="*/ 535675152 w 265"/>
              <a:gd name="T101" fmla="*/ 43178443 h 451"/>
              <a:gd name="T102" fmla="*/ 546097394 w 265"/>
              <a:gd name="T103" fmla="*/ 17663082 h 4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5"/>
              <a:gd name="T157" fmla="*/ 0 h 451"/>
              <a:gd name="T158" fmla="*/ 265 w 265"/>
              <a:gd name="T159" fmla="*/ 451 h 4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5" h="451">
                <a:moveTo>
                  <a:pt x="0" y="75"/>
                </a:moveTo>
                <a:lnTo>
                  <a:pt x="3" y="302"/>
                </a:lnTo>
                <a:lnTo>
                  <a:pt x="5" y="60"/>
                </a:lnTo>
                <a:lnTo>
                  <a:pt x="8" y="376"/>
                </a:lnTo>
                <a:lnTo>
                  <a:pt x="10" y="21"/>
                </a:lnTo>
                <a:lnTo>
                  <a:pt x="13" y="334"/>
                </a:lnTo>
                <a:lnTo>
                  <a:pt x="16" y="56"/>
                </a:lnTo>
                <a:lnTo>
                  <a:pt x="18" y="443"/>
                </a:lnTo>
                <a:lnTo>
                  <a:pt x="20" y="118"/>
                </a:lnTo>
                <a:lnTo>
                  <a:pt x="23" y="282"/>
                </a:lnTo>
                <a:lnTo>
                  <a:pt x="27" y="98"/>
                </a:lnTo>
                <a:lnTo>
                  <a:pt x="29" y="450"/>
                </a:lnTo>
                <a:lnTo>
                  <a:pt x="31" y="93"/>
                </a:lnTo>
                <a:lnTo>
                  <a:pt x="33" y="318"/>
                </a:lnTo>
                <a:lnTo>
                  <a:pt x="36" y="66"/>
                </a:lnTo>
                <a:lnTo>
                  <a:pt x="39" y="398"/>
                </a:lnTo>
                <a:lnTo>
                  <a:pt x="41" y="109"/>
                </a:lnTo>
                <a:lnTo>
                  <a:pt x="44" y="422"/>
                </a:lnTo>
                <a:lnTo>
                  <a:pt x="46" y="55"/>
                </a:lnTo>
                <a:lnTo>
                  <a:pt x="48" y="415"/>
                </a:lnTo>
                <a:lnTo>
                  <a:pt x="52" y="52"/>
                </a:lnTo>
                <a:lnTo>
                  <a:pt x="55" y="357"/>
                </a:lnTo>
                <a:lnTo>
                  <a:pt x="57" y="67"/>
                </a:lnTo>
                <a:lnTo>
                  <a:pt x="59" y="223"/>
                </a:lnTo>
                <a:lnTo>
                  <a:pt x="61" y="60"/>
                </a:lnTo>
                <a:lnTo>
                  <a:pt x="64" y="355"/>
                </a:lnTo>
                <a:lnTo>
                  <a:pt x="66" y="134"/>
                </a:lnTo>
                <a:lnTo>
                  <a:pt x="69" y="350"/>
                </a:lnTo>
                <a:lnTo>
                  <a:pt x="72" y="96"/>
                </a:lnTo>
                <a:lnTo>
                  <a:pt x="74" y="397"/>
                </a:lnTo>
                <a:lnTo>
                  <a:pt x="77" y="101"/>
                </a:lnTo>
                <a:lnTo>
                  <a:pt x="79" y="348"/>
                </a:lnTo>
                <a:lnTo>
                  <a:pt x="81" y="70"/>
                </a:lnTo>
                <a:lnTo>
                  <a:pt x="85" y="348"/>
                </a:lnTo>
                <a:lnTo>
                  <a:pt x="87" y="102"/>
                </a:lnTo>
                <a:lnTo>
                  <a:pt x="89" y="323"/>
                </a:lnTo>
                <a:lnTo>
                  <a:pt x="92" y="35"/>
                </a:lnTo>
                <a:lnTo>
                  <a:pt x="94" y="347"/>
                </a:lnTo>
                <a:lnTo>
                  <a:pt x="98" y="81"/>
                </a:lnTo>
                <a:lnTo>
                  <a:pt x="100" y="340"/>
                </a:lnTo>
                <a:lnTo>
                  <a:pt x="102" y="78"/>
                </a:lnTo>
                <a:lnTo>
                  <a:pt x="105" y="324"/>
                </a:lnTo>
                <a:lnTo>
                  <a:pt x="107" y="54"/>
                </a:lnTo>
                <a:lnTo>
                  <a:pt x="111" y="274"/>
                </a:lnTo>
                <a:lnTo>
                  <a:pt x="113" y="74"/>
                </a:lnTo>
                <a:lnTo>
                  <a:pt x="115" y="338"/>
                </a:lnTo>
                <a:lnTo>
                  <a:pt x="118" y="66"/>
                </a:lnTo>
                <a:lnTo>
                  <a:pt x="120" y="324"/>
                </a:lnTo>
                <a:lnTo>
                  <a:pt x="122" y="110"/>
                </a:lnTo>
                <a:lnTo>
                  <a:pt x="125" y="316"/>
                </a:lnTo>
                <a:lnTo>
                  <a:pt x="127" y="106"/>
                </a:lnTo>
                <a:lnTo>
                  <a:pt x="130" y="286"/>
                </a:lnTo>
                <a:lnTo>
                  <a:pt x="133" y="41"/>
                </a:lnTo>
                <a:lnTo>
                  <a:pt x="135" y="310"/>
                </a:lnTo>
                <a:lnTo>
                  <a:pt x="138" y="141"/>
                </a:lnTo>
                <a:lnTo>
                  <a:pt x="139" y="277"/>
                </a:lnTo>
                <a:lnTo>
                  <a:pt x="143" y="78"/>
                </a:lnTo>
                <a:lnTo>
                  <a:pt x="145" y="271"/>
                </a:lnTo>
                <a:lnTo>
                  <a:pt x="147" y="34"/>
                </a:lnTo>
                <a:lnTo>
                  <a:pt x="149" y="271"/>
                </a:lnTo>
                <a:lnTo>
                  <a:pt x="153" y="60"/>
                </a:lnTo>
                <a:lnTo>
                  <a:pt x="156" y="266"/>
                </a:lnTo>
                <a:lnTo>
                  <a:pt x="158" y="48"/>
                </a:lnTo>
                <a:lnTo>
                  <a:pt x="160" y="263"/>
                </a:lnTo>
                <a:lnTo>
                  <a:pt x="163" y="50"/>
                </a:lnTo>
                <a:lnTo>
                  <a:pt x="166" y="180"/>
                </a:lnTo>
                <a:lnTo>
                  <a:pt x="168" y="50"/>
                </a:lnTo>
                <a:lnTo>
                  <a:pt x="171" y="242"/>
                </a:lnTo>
                <a:lnTo>
                  <a:pt x="173" y="60"/>
                </a:lnTo>
                <a:lnTo>
                  <a:pt x="176" y="223"/>
                </a:lnTo>
                <a:lnTo>
                  <a:pt x="177" y="41"/>
                </a:lnTo>
                <a:lnTo>
                  <a:pt x="180" y="219"/>
                </a:lnTo>
                <a:lnTo>
                  <a:pt x="183" y="0"/>
                </a:lnTo>
                <a:lnTo>
                  <a:pt x="186" y="210"/>
                </a:lnTo>
                <a:lnTo>
                  <a:pt x="188" y="90"/>
                </a:lnTo>
                <a:lnTo>
                  <a:pt x="191" y="201"/>
                </a:lnTo>
                <a:lnTo>
                  <a:pt x="193" y="62"/>
                </a:lnTo>
                <a:lnTo>
                  <a:pt x="196" y="196"/>
                </a:lnTo>
                <a:lnTo>
                  <a:pt x="197" y="66"/>
                </a:lnTo>
                <a:lnTo>
                  <a:pt x="201" y="182"/>
                </a:lnTo>
                <a:lnTo>
                  <a:pt x="204" y="60"/>
                </a:lnTo>
                <a:lnTo>
                  <a:pt x="206" y="172"/>
                </a:lnTo>
                <a:lnTo>
                  <a:pt x="208" y="32"/>
                </a:lnTo>
                <a:lnTo>
                  <a:pt x="212" y="157"/>
                </a:lnTo>
                <a:lnTo>
                  <a:pt x="214" y="53"/>
                </a:lnTo>
                <a:lnTo>
                  <a:pt x="216" y="150"/>
                </a:lnTo>
                <a:lnTo>
                  <a:pt x="219" y="55"/>
                </a:lnTo>
                <a:lnTo>
                  <a:pt x="221" y="144"/>
                </a:lnTo>
                <a:lnTo>
                  <a:pt x="224" y="54"/>
                </a:lnTo>
                <a:lnTo>
                  <a:pt x="227" y="129"/>
                </a:lnTo>
                <a:lnTo>
                  <a:pt x="229" y="39"/>
                </a:lnTo>
                <a:lnTo>
                  <a:pt x="232" y="81"/>
                </a:lnTo>
                <a:lnTo>
                  <a:pt x="234" y="78"/>
                </a:lnTo>
                <a:lnTo>
                  <a:pt x="236" y="106"/>
                </a:lnTo>
                <a:lnTo>
                  <a:pt x="239" y="31"/>
                </a:lnTo>
                <a:lnTo>
                  <a:pt x="241" y="42"/>
                </a:lnTo>
                <a:lnTo>
                  <a:pt x="244" y="54"/>
                </a:lnTo>
                <a:lnTo>
                  <a:pt x="247" y="35"/>
                </a:lnTo>
                <a:lnTo>
                  <a:pt x="249" y="35"/>
                </a:lnTo>
                <a:lnTo>
                  <a:pt x="252" y="31"/>
                </a:lnTo>
                <a:lnTo>
                  <a:pt x="254" y="17"/>
                </a:lnTo>
                <a:lnTo>
                  <a:pt x="257" y="22"/>
                </a:lnTo>
                <a:lnTo>
                  <a:pt x="260" y="16"/>
                </a:lnTo>
                <a:lnTo>
                  <a:pt x="262" y="9"/>
                </a:lnTo>
                <a:lnTo>
                  <a:pt x="264" y="1"/>
                </a:lnTo>
              </a:path>
            </a:pathLst>
          </a:custGeom>
          <a:noFill/>
          <a:ln w="31750">
            <a:solidFill>
              <a:srgbClr val="000000"/>
            </a:solidFill>
            <a:round/>
            <a:headEnd/>
            <a:tailEnd/>
          </a:ln>
        </p:spPr>
        <p:txBody>
          <a:bodyPr/>
          <a:lstStyle/>
          <a:p>
            <a:endParaRPr lang="en-US" dirty="0"/>
          </a:p>
        </p:txBody>
      </p:sp>
      <p:sp>
        <p:nvSpPr>
          <p:cNvPr id="39955" name="Freeform 19"/>
          <p:cNvSpPr>
            <a:spLocks/>
          </p:cNvSpPr>
          <p:nvPr/>
        </p:nvSpPr>
        <p:spPr bwMode="auto">
          <a:xfrm>
            <a:off x="5865813" y="4173538"/>
            <a:ext cx="98425" cy="260350"/>
          </a:xfrm>
          <a:custGeom>
            <a:avLst/>
            <a:gdLst>
              <a:gd name="T0" fmla="*/ 0 w 68"/>
              <a:gd name="T1" fmla="*/ 364409752 h 185"/>
              <a:gd name="T2" fmla="*/ 6284726 w 68"/>
              <a:gd name="T3" fmla="*/ 350546471 h 185"/>
              <a:gd name="T4" fmla="*/ 14665324 w 68"/>
              <a:gd name="T5" fmla="*/ 354506604 h 185"/>
              <a:gd name="T6" fmla="*/ 16759749 w 68"/>
              <a:gd name="T7" fmla="*/ 326780042 h 185"/>
              <a:gd name="T8" fmla="*/ 23045920 w 68"/>
              <a:gd name="T9" fmla="*/ 299053480 h 185"/>
              <a:gd name="T10" fmla="*/ 27236223 w 68"/>
              <a:gd name="T11" fmla="*/ 308955220 h 185"/>
              <a:gd name="T12" fmla="*/ 35615371 w 68"/>
              <a:gd name="T13" fmla="*/ 279248591 h 185"/>
              <a:gd name="T14" fmla="*/ 37711244 w 68"/>
              <a:gd name="T15" fmla="*/ 279248591 h 185"/>
              <a:gd name="T16" fmla="*/ 43995967 w 68"/>
              <a:gd name="T17" fmla="*/ 253502096 h 185"/>
              <a:gd name="T18" fmla="*/ 50280701 w 68"/>
              <a:gd name="T19" fmla="*/ 243600355 h 185"/>
              <a:gd name="T20" fmla="*/ 54470999 w 68"/>
              <a:gd name="T21" fmla="*/ 245580422 h 185"/>
              <a:gd name="T22" fmla="*/ 58661296 w 68"/>
              <a:gd name="T23" fmla="*/ 213892319 h 185"/>
              <a:gd name="T24" fmla="*/ 64946019 w 68"/>
              <a:gd name="T25" fmla="*/ 203990578 h 185"/>
              <a:gd name="T26" fmla="*/ 69136317 w 68"/>
              <a:gd name="T27" fmla="*/ 192107364 h 185"/>
              <a:gd name="T28" fmla="*/ 73326615 w 68"/>
              <a:gd name="T29" fmla="*/ 180224106 h 185"/>
              <a:gd name="T30" fmla="*/ 77516912 w 68"/>
              <a:gd name="T31" fmla="*/ 148536003 h 185"/>
              <a:gd name="T32" fmla="*/ 85896061 w 68"/>
              <a:gd name="T33" fmla="*/ 144575870 h 185"/>
              <a:gd name="T34" fmla="*/ 90086358 w 68"/>
              <a:gd name="T35" fmla="*/ 134672722 h 185"/>
              <a:gd name="T36" fmla="*/ 94276656 w 68"/>
              <a:gd name="T37" fmla="*/ 114867833 h 185"/>
              <a:gd name="T38" fmla="*/ 100561402 w 68"/>
              <a:gd name="T39" fmla="*/ 101004552 h 185"/>
              <a:gd name="T40" fmla="*/ 106847572 w 68"/>
              <a:gd name="T41" fmla="*/ 85161183 h 185"/>
              <a:gd name="T42" fmla="*/ 113132295 w 68"/>
              <a:gd name="T43" fmla="*/ 69316427 h 185"/>
              <a:gd name="T44" fmla="*/ 117322593 w 68"/>
              <a:gd name="T45" fmla="*/ 55453146 h 185"/>
              <a:gd name="T46" fmla="*/ 121512890 w 68"/>
              <a:gd name="T47" fmla="*/ 45551395 h 185"/>
              <a:gd name="T48" fmla="*/ 127797613 w 68"/>
              <a:gd name="T49" fmla="*/ 25746507 h 185"/>
              <a:gd name="T50" fmla="*/ 134082336 w 68"/>
              <a:gd name="T51" fmla="*/ 15843353 h 185"/>
              <a:gd name="T52" fmla="*/ 140368507 w 68"/>
              <a:gd name="T53" fmla="*/ 0 h 1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8"/>
              <a:gd name="T82" fmla="*/ 0 h 185"/>
              <a:gd name="T83" fmla="*/ 68 w 68"/>
              <a:gd name="T84" fmla="*/ 185 h 18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8" h="185">
                <a:moveTo>
                  <a:pt x="0" y="184"/>
                </a:moveTo>
                <a:lnTo>
                  <a:pt x="3" y="177"/>
                </a:lnTo>
                <a:lnTo>
                  <a:pt x="7" y="179"/>
                </a:lnTo>
                <a:lnTo>
                  <a:pt x="8" y="165"/>
                </a:lnTo>
                <a:lnTo>
                  <a:pt x="11" y="151"/>
                </a:lnTo>
                <a:lnTo>
                  <a:pt x="13" y="156"/>
                </a:lnTo>
                <a:lnTo>
                  <a:pt x="17" y="141"/>
                </a:lnTo>
                <a:lnTo>
                  <a:pt x="18" y="141"/>
                </a:lnTo>
                <a:lnTo>
                  <a:pt x="21" y="128"/>
                </a:lnTo>
                <a:lnTo>
                  <a:pt x="24" y="123"/>
                </a:lnTo>
                <a:lnTo>
                  <a:pt x="26" y="124"/>
                </a:lnTo>
                <a:lnTo>
                  <a:pt x="28" y="108"/>
                </a:lnTo>
                <a:lnTo>
                  <a:pt x="31" y="103"/>
                </a:lnTo>
                <a:lnTo>
                  <a:pt x="33" y="97"/>
                </a:lnTo>
                <a:lnTo>
                  <a:pt x="35" y="91"/>
                </a:lnTo>
                <a:lnTo>
                  <a:pt x="37" y="75"/>
                </a:lnTo>
                <a:lnTo>
                  <a:pt x="41" y="73"/>
                </a:lnTo>
                <a:lnTo>
                  <a:pt x="43" y="68"/>
                </a:lnTo>
                <a:lnTo>
                  <a:pt x="45" y="58"/>
                </a:lnTo>
                <a:lnTo>
                  <a:pt x="48" y="51"/>
                </a:lnTo>
                <a:lnTo>
                  <a:pt x="51" y="43"/>
                </a:lnTo>
                <a:lnTo>
                  <a:pt x="54" y="35"/>
                </a:lnTo>
                <a:lnTo>
                  <a:pt x="56" y="28"/>
                </a:lnTo>
                <a:lnTo>
                  <a:pt x="58" y="23"/>
                </a:lnTo>
                <a:lnTo>
                  <a:pt x="61" y="13"/>
                </a:lnTo>
                <a:lnTo>
                  <a:pt x="64" y="8"/>
                </a:lnTo>
                <a:lnTo>
                  <a:pt x="67" y="0"/>
                </a:lnTo>
              </a:path>
            </a:pathLst>
          </a:custGeom>
          <a:noFill/>
          <a:ln w="31750">
            <a:solidFill>
              <a:srgbClr val="000000"/>
            </a:solidFill>
            <a:round/>
            <a:headEnd/>
            <a:tailEnd/>
          </a:ln>
        </p:spPr>
        <p:txBody>
          <a:bodyPr/>
          <a:lstStyle/>
          <a:p>
            <a:endParaRPr lang="en-US" dirty="0"/>
          </a:p>
        </p:txBody>
      </p:sp>
      <p:sp>
        <p:nvSpPr>
          <p:cNvPr id="39956" name="Freeform 20"/>
          <p:cNvSpPr>
            <a:spLocks/>
          </p:cNvSpPr>
          <p:nvPr/>
        </p:nvSpPr>
        <p:spPr bwMode="auto">
          <a:xfrm>
            <a:off x="6627813" y="4468813"/>
            <a:ext cx="231775" cy="573087"/>
          </a:xfrm>
          <a:custGeom>
            <a:avLst/>
            <a:gdLst>
              <a:gd name="T0" fmla="*/ 6217617 w 161"/>
              <a:gd name="T1" fmla="*/ 374996529 h 409"/>
              <a:gd name="T2" fmla="*/ 16579830 w 161"/>
              <a:gd name="T3" fmla="*/ 392666940 h 409"/>
              <a:gd name="T4" fmla="*/ 26942045 w 161"/>
              <a:gd name="T5" fmla="*/ 398557544 h 409"/>
              <a:gd name="T6" fmla="*/ 37304255 w 161"/>
              <a:gd name="T7" fmla="*/ 416226553 h 409"/>
              <a:gd name="T8" fmla="*/ 47666477 w 161"/>
              <a:gd name="T9" fmla="*/ 433896964 h 409"/>
              <a:gd name="T10" fmla="*/ 58028687 w 161"/>
              <a:gd name="T11" fmla="*/ 453530443 h 409"/>
              <a:gd name="T12" fmla="*/ 68390897 w 161"/>
              <a:gd name="T13" fmla="*/ 469237786 h 409"/>
              <a:gd name="T14" fmla="*/ 78753107 w 161"/>
              <a:gd name="T15" fmla="*/ 502614138 h 409"/>
              <a:gd name="T16" fmla="*/ 89115317 w 161"/>
              <a:gd name="T17" fmla="*/ 496723534 h 409"/>
              <a:gd name="T18" fmla="*/ 99477549 w 161"/>
              <a:gd name="T19" fmla="*/ 506540274 h 409"/>
              <a:gd name="T20" fmla="*/ 111911338 w 161"/>
              <a:gd name="T21" fmla="*/ 378924066 h 409"/>
              <a:gd name="T22" fmla="*/ 122273548 w 161"/>
              <a:gd name="T23" fmla="*/ 479054525 h 409"/>
              <a:gd name="T24" fmla="*/ 130564179 w 161"/>
              <a:gd name="T25" fmla="*/ 469237786 h 409"/>
              <a:gd name="T26" fmla="*/ 142997968 w 161"/>
              <a:gd name="T27" fmla="*/ 539918028 h 409"/>
              <a:gd name="T28" fmla="*/ 153360178 w 161"/>
              <a:gd name="T29" fmla="*/ 437824501 h 409"/>
              <a:gd name="T30" fmla="*/ 163722388 w 161"/>
              <a:gd name="T31" fmla="*/ 524210684 h 409"/>
              <a:gd name="T32" fmla="*/ 172011580 w 161"/>
              <a:gd name="T33" fmla="*/ 453530443 h 409"/>
              <a:gd name="T34" fmla="*/ 184446808 w 161"/>
              <a:gd name="T35" fmla="*/ 477090056 h 409"/>
              <a:gd name="T36" fmla="*/ 194809063 w 161"/>
              <a:gd name="T37" fmla="*/ 614524405 h 409"/>
              <a:gd name="T38" fmla="*/ 205171273 w 161"/>
              <a:gd name="T39" fmla="*/ 645937690 h 409"/>
              <a:gd name="T40" fmla="*/ 215533483 w 161"/>
              <a:gd name="T41" fmla="*/ 622376675 h 409"/>
              <a:gd name="T42" fmla="*/ 225895693 w 161"/>
              <a:gd name="T43" fmla="*/ 673423438 h 409"/>
              <a:gd name="T44" fmla="*/ 238330921 w 161"/>
              <a:gd name="T45" fmla="*/ 477090056 h 409"/>
              <a:gd name="T46" fmla="*/ 246620113 w 161"/>
              <a:gd name="T47" fmla="*/ 626304211 h 409"/>
              <a:gd name="T48" fmla="*/ 259055341 w 161"/>
              <a:gd name="T49" fmla="*/ 553660902 h 409"/>
              <a:gd name="T50" fmla="*/ 267344533 w 161"/>
              <a:gd name="T51" fmla="*/ 524210684 h 409"/>
              <a:gd name="T52" fmla="*/ 277706743 w 161"/>
              <a:gd name="T53" fmla="*/ 685204646 h 409"/>
              <a:gd name="T54" fmla="*/ 288068953 w 161"/>
              <a:gd name="T55" fmla="*/ 801041223 h 409"/>
              <a:gd name="T56" fmla="*/ 300502742 w 161"/>
              <a:gd name="T57" fmla="*/ 628267279 h 409"/>
              <a:gd name="T58" fmla="*/ 308793374 w 161"/>
              <a:gd name="T59" fmla="*/ 441750636 h 409"/>
              <a:gd name="T60" fmla="*/ 319155584 w 161"/>
              <a:gd name="T61" fmla="*/ 746066923 h 409"/>
              <a:gd name="T62" fmla="*/ 331589372 w 161"/>
              <a:gd name="T63" fmla="*/ 628267279 h 40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1"/>
              <a:gd name="T97" fmla="*/ 0 h 409"/>
              <a:gd name="T98" fmla="*/ 161 w 161"/>
              <a:gd name="T99" fmla="*/ 409 h 40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1" h="409">
                <a:moveTo>
                  <a:pt x="0" y="54"/>
                </a:moveTo>
                <a:lnTo>
                  <a:pt x="3" y="191"/>
                </a:lnTo>
                <a:lnTo>
                  <a:pt x="5" y="63"/>
                </a:lnTo>
                <a:lnTo>
                  <a:pt x="8" y="200"/>
                </a:lnTo>
                <a:lnTo>
                  <a:pt x="11" y="45"/>
                </a:lnTo>
                <a:lnTo>
                  <a:pt x="13" y="203"/>
                </a:lnTo>
                <a:lnTo>
                  <a:pt x="15" y="43"/>
                </a:lnTo>
                <a:lnTo>
                  <a:pt x="18" y="212"/>
                </a:lnTo>
                <a:lnTo>
                  <a:pt x="20" y="15"/>
                </a:lnTo>
                <a:lnTo>
                  <a:pt x="23" y="221"/>
                </a:lnTo>
                <a:lnTo>
                  <a:pt x="25" y="86"/>
                </a:lnTo>
                <a:lnTo>
                  <a:pt x="28" y="231"/>
                </a:lnTo>
                <a:lnTo>
                  <a:pt x="31" y="39"/>
                </a:lnTo>
                <a:lnTo>
                  <a:pt x="33" y="239"/>
                </a:lnTo>
                <a:lnTo>
                  <a:pt x="35" y="25"/>
                </a:lnTo>
                <a:lnTo>
                  <a:pt x="38" y="256"/>
                </a:lnTo>
                <a:lnTo>
                  <a:pt x="40" y="32"/>
                </a:lnTo>
                <a:lnTo>
                  <a:pt x="43" y="253"/>
                </a:lnTo>
                <a:lnTo>
                  <a:pt x="46" y="25"/>
                </a:lnTo>
                <a:lnTo>
                  <a:pt x="48" y="258"/>
                </a:lnTo>
                <a:lnTo>
                  <a:pt x="51" y="51"/>
                </a:lnTo>
                <a:lnTo>
                  <a:pt x="54" y="193"/>
                </a:lnTo>
                <a:lnTo>
                  <a:pt x="56" y="12"/>
                </a:lnTo>
                <a:lnTo>
                  <a:pt x="59" y="244"/>
                </a:lnTo>
                <a:lnTo>
                  <a:pt x="61" y="14"/>
                </a:lnTo>
                <a:lnTo>
                  <a:pt x="63" y="239"/>
                </a:lnTo>
                <a:lnTo>
                  <a:pt x="66" y="12"/>
                </a:lnTo>
                <a:lnTo>
                  <a:pt x="69" y="275"/>
                </a:lnTo>
                <a:lnTo>
                  <a:pt x="71" y="32"/>
                </a:lnTo>
                <a:lnTo>
                  <a:pt x="74" y="223"/>
                </a:lnTo>
                <a:lnTo>
                  <a:pt x="76" y="79"/>
                </a:lnTo>
                <a:lnTo>
                  <a:pt x="79" y="267"/>
                </a:lnTo>
                <a:lnTo>
                  <a:pt x="81" y="67"/>
                </a:lnTo>
                <a:lnTo>
                  <a:pt x="83" y="231"/>
                </a:lnTo>
                <a:lnTo>
                  <a:pt x="86" y="37"/>
                </a:lnTo>
                <a:lnTo>
                  <a:pt x="89" y="243"/>
                </a:lnTo>
                <a:lnTo>
                  <a:pt x="91" y="103"/>
                </a:lnTo>
                <a:lnTo>
                  <a:pt x="94" y="313"/>
                </a:lnTo>
                <a:lnTo>
                  <a:pt x="96" y="75"/>
                </a:lnTo>
                <a:lnTo>
                  <a:pt x="99" y="329"/>
                </a:lnTo>
                <a:lnTo>
                  <a:pt x="102" y="0"/>
                </a:lnTo>
                <a:lnTo>
                  <a:pt x="104" y="317"/>
                </a:lnTo>
                <a:lnTo>
                  <a:pt x="107" y="115"/>
                </a:lnTo>
                <a:lnTo>
                  <a:pt x="109" y="343"/>
                </a:lnTo>
                <a:lnTo>
                  <a:pt x="113" y="49"/>
                </a:lnTo>
                <a:lnTo>
                  <a:pt x="115" y="243"/>
                </a:lnTo>
                <a:lnTo>
                  <a:pt x="117" y="82"/>
                </a:lnTo>
                <a:lnTo>
                  <a:pt x="119" y="319"/>
                </a:lnTo>
                <a:lnTo>
                  <a:pt x="121" y="66"/>
                </a:lnTo>
                <a:lnTo>
                  <a:pt x="125" y="282"/>
                </a:lnTo>
                <a:lnTo>
                  <a:pt x="127" y="41"/>
                </a:lnTo>
                <a:lnTo>
                  <a:pt x="129" y="267"/>
                </a:lnTo>
                <a:lnTo>
                  <a:pt x="132" y="54"/>
                </a:lnTo>
                <a:lnTo>
                  <a:pt x="134" y="349"/>
                </a:lnTo>
                <a:lnTo>
                  <a:pt x="136" y="59"/>
                </a:lnTo>
                <a:lnTo>
                  <a:pt x="139" y="408"/>
                </a:lnTo>
                <a:lnTo>
                  <a:pt x="141" y="56"/>
                </a:lnTo>
                <a:lnTo>
                  <a:pt x="145" y="320"/>
                </a:lnTo>
                <a:lnTo>
                  <a:pt x="147" y="82"/>
                </a:lnTo>
                <a:lnTo>
                  <a:pt x="149" y="225"/>
                </a:lnTo>
                <a:lnTo>
                  <a:pt x="152" y="86"/>
                </a:lnTo>
                <a:lnTo>
                  <a:pt x="154" y="380"/>
                </a:lnTo>
                <a:lnTo>
                  <a:pt x="157" y="99"/>
                </a:lnTo>
                <a:lnTo>
                  <a:pt x="160" y="320"/>
                </a:lnTo>
              </a:path>
            </a:pathLst>
          </a:custGeom>
          <a:noFill/>
          <a:ln w="31750">
            <a:solidFill>
              <a:srgbClr val="000000"/>
            </a:solidFill>
            <a:round/>
            <a:headEnd/>
            <a:tailEnd/>
          </a:ln>
        </p:spPr>
        <p:txBody>
          <a:bodyPr/>
          <a:lstStyle/>
          <a:p>
            <a:endParaRPr lang="en-US" dirty="0"/>
          </a:p>
        </p:txBody>
      </p:sp>
      <p:sp>
        <p:nvSpPr>
          <p:cNvPr id="39957" name="Freeform 21"/>
          <p:cNvSpPr>
            <a:spLocks/>
          </p:cNvSpPr>
          <p:nvPr/>
        </p:nvSpPr>
        <p:spPr bwMode="auto">
          <a:xfrm>
            <a:off x="6862763" y="4494213"/>
            <a:ext cx="381000" cy="638175"/>
          </a:xfrm>
          <a:custGeom>
            <a:avLst/>
            <a:gdLst>
              <a:gd name="T0" fmla="*/ 2082511 w 264"/>
              <a:gd name="T1" fmla="*/ 640468795 h 456"/>
              <a:gd name="T2" fmla="*/ 16661532 w 264"/>
              <a:gd name="T3" fmla="*/ 567999564 h 456"/>
              <a:gd name="T4" fmla="*/ 24993022 w 264"/>
              <a:gd name="T5" fmla="*/ 401517105 h 456"/>
              <a:gd name="T6" fmla="*/ 35407018 w 264"/>
              <a:gd name="T7" fmla="*/ 464192591 h 456"/>
              <a:gd name="T8" fmla="*/ 45821013 w 264"/>
              <a:gd name="T9" fmla="*/ 646343922 h 456"/>
              <a:gd name="T10" fmla="*/ 58317530 w 264"/>
              <a:gd name="T11" fmla="*/ 520992950 h 456"/>
              <a:gd name="T12" fmla="*/ 66649014 w 264"/>
              <a:gd name="T13" fmla="*/ 611088961 h 456"/>
              <a:gd name="T14" fmla="*/ 77063010 w 264"/>
              <a:gd name="T15" fmla="*/ 522950859 h 456"/>
              <a:gd name="T16" fmla="*/ 87477005 w 264"/>
              <a:gd name="T17" fmla="*/ 648303231 h 456"/>
              <a:gd name="T18" fmla="*/ 99973533 w 264"/>
              <a:gd name="T19" fmla="*/ 532744604 h 456"/>
              <a:gd name="T20" fmla="*/ 110387528 w 264"/>
              <a:gd name="T21" fmla="*/ 824578209 h 456"/>
              <a:gd name="T22" fmla="*/ 120801523 w 264"/>
              <a:gd name="T23" fmla="*/ 544496257 h 456"/>
              <a:gd name="T24" fmla="*/ 129131565 w 264"/>
              <a:gd name="T25" fmla="*/ 479861463 h 456"/>
              <a:gd name="T26" fmla="*/ 141628071 w 264"/>
              <a:gd name="T27" fmla="*/ 464192591 h 456"/>
              <a:gd name="T28" fmla="*/ 152042066 w 264"/>
              <a:gd name="T29" fmla="*/ 450483029 h 456"/>
              <a:gd name="T30" fmla="*/ 164538571 w 264"/>
              <a:gd name="T31" fmla="*/ 804992120 h 456"/>
              <a:gd name="T32" fmla="*/ 174952566 w 264"/>
              <a:gd name="T33" fmla="*/ 891170913 h 456"/>
              <a:gd name="T34" fmla="*/ 183284051 w 264"/>
              <a:gd name="T35" fmla="*/ 530785295 h 456"/>
              <a:gd name="T36" fmla="*/ 193698092 w 264"/>
              <a:gd name="T37" fmla="*/ 552330693 h 456"/>
              <a:gd name="T38" fmla="*/ 202029576 w 264"/>
              <a:gd name="T39" fmla="*/ 569957474 h 456"/>
              <a:gd name="T40" fmla="*/ 216608592 w 264"/>
              <a:gd name="T41" fmla="*/ 724688279 h 456"/>
              <a:gd name="T42" fmla="*/ 222856124 w 264"/>
              <a:gd name="T43" fmla="*/ 757985506 h 456"/>
              <a:gd name="T44" fmla="*/ 237436583 w 264"/>
              <a:gd name="T45" fmla="*/ 675723756 h 456"/>
              <a:gd name="T46" fmla="*/ 245766624 w 264"/>
              <a:gd name="T47" fmla="*/ 644386013 h 456"/>
              <a:gd name="T48" fmla="*/ 258264573 w 264"/>
              <a:gd name="T49" fmla="*/ 761902724 h 456"/>
              <a:gd name="T50" fmla="*/ 266594615 w 264"/>
              <a:gd name="T51" fmla="*/ 650261140 h 456"/>
              <a:gd name="T52" fmla="*/ 277008610 w 264"/>
              <a:gd name="T53" fmla="*/ 830454736 h 456"/>
              <a:gd name="T54" fmla="*/ 287422605 w 264"/>
              <a:gd name="T55" fmla="*/ 853958043 h 456"/>
              <a:gd name="T56" fmla="*/ 299919111 w 264"/>
              <a:gd name="T57" fmla="*/ 787365339 h 456"/>
              <a:gd name="T58" fmla="*/ 308250595 w 264"/>
              <a:gd name="T59" fmla="*/ 669847229 h 456"/>
              <a:gd name="T60" fmla="*/ 318664591 w 264"/>
              <a:gd name="T61" fmla="*/ 556247911 h 456"/>
              <a:gd name="T62" fmla="*/ 331161096 w 264"/>
              <a:gd name="T63" fmla="*/ 822620300 h 456"/>
              <a:gd name="T64" fmla="*/ 341575091 w 264"/>
              <a:gd name="T65" fmla="*/ 567999564 h 456"/>
              <a:gd name="T66" fmla="*/ 354071597 w 264"/>
              <a:gd name="T67" fmla="*/ 744275943 h 456"/>
              <a:gd name="T68" fmla="*/ 362403082 w 264"/>
              <a:gd name="T69" fmla="*/ 630675050 h 456"/>
              <a:gd name="T70" fmla="*/ 374899587 w 264"/>
              <a:gd name="T71" fmla="*/ 748193161 h 456"/>
              <a:gd name="T72" fmla="*/ 385313673 w 264"/>
              <a:gd name="T73" fmla="*/ 683558191 h 456"/>
              <a:gd name="T74" fmla="*/ 393643714 w 264"/>
              <a:gd name="T75" fmla="*/ 740358725 h 456"/>
              <a:gd name="T76" fmla="*/ 404057709 w 264"/>
              <a:gd name="T77" fmla="*/ 558205820 h 456"/>
              <a:gd name="T78" fmla="*/ 416554215 w 264"/>
              <a:gd name="T79" fmla="*/ 750151070 h 456"/>
              <a:gd name="T80" fmla="*/ 426968210 w 264"/>
              <a:gd name="T81" fmla="*/ 773654377 h 456"/>
              <a:gd name="T82" fmla="*/ 435299695 w 264"/>
              <a:gd name="T83" fmla="*/ 804992120 h 456"/>
              <a:gd name="T84" fmla="*/ 447796201 w 264"/>
              <a:gd name="T85" fmla="*/ 691392627 h 456"/>
              <a:gd name="T86" fmla="*/ 458210196 w 264"/>
              <a:gd name="T87" fmla="*/ 732522715 h 456"/>
              <a:gd name="T88" fmla="*/ 468624191 w 264"/>
              <a:gd name="T89" fmla="*/ 891170913 h 456"/>
              <a:gd name="T90" fmla="*/ 479038186 w 264"/>
              <a:gd name="T91" fmla="*/ 542536949 h 456"/>
              <a:gd name="T92" fmla="*/ 489452181 w 264"/>
              <a:gd name="T93" fmla="*/ 511199206 h 456"/>
              <a:gd name="T94" fmla="*/ 501948687 w 264"/>
              <a:gd name="T95" fmla="*/ 883336477 h 456"/>
              <a:gd name="T96" fmla="*/ 510278729 w 264"/>
              <a:gd name="T97" fmla="*/ 495530334 h 456"/>
              <a:gd name="T98" fmla="*/ 520692724 w 264"/>
              <a:gd name="T99" fmla="*/ 812826556 h 456"/>
              <a:gd name="T100" fmla="*/ 533190672 w 264"/>
              <a:gd name="T101" fmla="*/ 891170913 h 456"/>
              <a:gd name="T102" fmla="*/ 541520714 w 264"/>
              <a:gd name="T103" fmla="*/ 660054884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4"/>
              <a:gd name="T157" fmla="*/ 0 h 456"/>
              <a:gd name="T158" fmla="*/ 264 w 264"/>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4" h="456">
                <a:moveTo>
                  <a:pt x="0" y="7"/>
                </a:moveTo>
                <a:lnTo>
                  <a:pt x="1" y="327"/>
                </a:lnTo>
                <a:lnTo>
                  <a:pt x="4" y="65"/>
                </a:lnTo>
                <a:lnTo>
                  <a:pt x="8" y="290"/>
                </a:lnTo>
                <a:lnTo>
                  <a:pt x="10" y="30"/>
                </a:lnTo>
                <a:lnTo>
                  <a:pt x="12" y="205"/>
                </a:lnTo>
                <a:lnTo>
                  <a:pt x="14" y="0"/>
                </a:lnTo>
                <a:lnTo>
                  <a:pt x="17" y="237"/>
                </a:lnTo>
                <a:lnTo>
                  <a:pt x="20" y="61"/>
                </a:lnTo>
                <a:lnTo>
                  <a:pt x="22" y="330"/>
                </a:lnTo>
                <a:lnTo>
                  <a:pt x="25" y="56"/>
                </a:lnTo>
                <a:lnTo>
                  <a:pt x="28" y="266"/>
                </a:lnTo>
                <a:lnTo>
                  <a:pt x="29" y="42"/>
                </a:lnTo>
                <a:lnTo>
                  <a:pt x="32" y="312"/>
                </a:lnTo>
                <a:lnTo>
                  <a:pt x="34" y="57"/>
                </a:lnTo>
                <a:lnTo>
                  <a:pt x="37" y="267"/>
                </a:lnTo>
                <a:lnTo>
                  <a:pt x="39" y="56"/>
                </a:lnTo>
                <a:lnTo>
                  <a:pt x="42" y="331"/>
                </a:lnTo>
                <a:lnTo>
                  <a:pt x="45" y="9"/>
                </a:lnTo>
                <a:lnTo>
                  <a:pt x="48" y="272"/>
                </a:lnTo>
                <a:lnTo>
                  <a:pt x="49" y="77"/>
                </a:lnTo>
                <a:lnTo>
                  <a:pt x="53" y="421"/>
                </a:lnTo>
                <a:lnTo>
                  <a:pt x="56" y="55"/>
                </a:lnTo>
                <a:lnTo>
                  <a:pt x="58" y="278"/>
                </a:lnTo>
                <a:lnTo>
                  <a:pt x="60" y="95"/>
                </a:lnTo>
                <a:lnTo>
                  <a:pt x="62" y="245"/>
                </a:lnTo>
                <a:lnTo>
                  <a:pt x="66" y="11"/>
                </a:lnTo>
                <a:lnTo>
                  <a:pt x="68" y="237"/>
                </a:lnTo>
                <a:lnTo>
                  <a:pt x="70" y="15"/>
                </a:lnTo>
                <a:lnTo>
                  <a:pt x="73" y="230"/>
                </a:lnTo>
                <a:lnTo>
                  <a:pt x="76" y="96"/>
                </a:lnTo>
                <a:lnTo>
                  <a:pt x="79" y="411"/>
                </a:lnTo>
                <a:lnTo>
                  <a:pt x="81" y="84"/>
                </a:lnTo>
                <a:lnTo>
                  <a:pt x="84" y="455"/>
                </a:lnTo>
                <a:lnTo>
                  <a:pt x="86" y="56"/>
                </a:lnTo>
                <a:lnTo>
                  <a:pt x="88" y="271"/>
                </a:lnTo>
                <a:lnTo>
                  <a:pt x="90" y="57"/>
                </a:lnTo>
                <a:lnTo>
                  <a:pt x="93" y="282"/>
                </a:lnTo>
                <a:lnTo>
                  <a:pt x="95" y="78"/>
                </a:lnTo>
                <a:lnTo>
                  <a:pt x="97" y="291"/>
                </a:lnTo>
                <a:lnTo>
                  <a:pt x="101" y="42"/>
                </a:lnTo>
                <a:lnTo>
                  <a:pt x="104" y="370"/>
                </a:lnTo>
                <a:lnTo>
                  <a:pt x="106" y="104"/>
                </a:lnTo>
                <a:lnTo>
                  <a:pt x="107" y="387"/>
                </a:lnTo>
                <a:lnTo>
                  <a:pt x="111" y="64"/>
                </a:lnTo>
                <a:lnTo>
                  <a:pt x="114" y="345"/>
                </a:lnTo>
                <a:lnTo>
                  <a:pt x="116" y="58"/>
                </a:lnTo>
                <a:lnTo>
                  <a:pt x="118" y="329"/>
                </a:lnTo>
                <a:lnTo>
                  <a:pt x="122" y="65"/>
                </a:lnTo>
                <a:lnTo>
                  <a:pt x="124" y="389"/>
                </a:lnTo>
                <a:lnTo>
                  <a:pt x="126" y="68"/>
                </a:lnTo>
                <a:lnTo>
                  <a:pt x="128" y="332"/>
                </a:lnTo>
                <a:lnTo>
                  <a:pt x="131" y="80"/>
                </a:lnTo>
                <a:lnTo>
                  <a:pt x="133" y="424"/>
                </a:lnTo>
                <a:lnTo>
                  <a:pt x="137" y="78"/>
                </a:lnTo>
                <a:lnTo>
                  <a:pt x="138" y="436"/>
                </a:lnTo>
                <a:lnTo>
                  <a:pt x="142" y="68"/>
                </a:lnTo>
                <a:lnTo>
                  <a:pt x="144" y="402"/>
                </a:lnTo>
                <a:lnTo>
                  <a:pt x="146" y="61"/>
                </a:lnTo>
                <a:lnTo>
                  <a:pt x="148" y="342"/>
                </a:lnTo>
                <a:lnTo>
                  <a:pt x="151" y="43"/>
                </a:lnTo>
                <a:lnTo>
                  <a:pt x="153" y="284"/>
                </a:lnTo>
                <a:lnTo>
                  <a:pt x="157" y="84"/>
                </a:lnTo>
                <a:lnTo>
                  <a:pt x="159" y="420"/>
                </a:lnTo>
                <a:lnTo>
                  <a:pt x="161" y="44"/>
                </a:lnTo>
                <a:lnTo>
                  <a:pt x="164" y="290"/>
                </a:lnTo>
                <a:lnTo>
                  <a:pt x="166" y="115"/>
                </a:lnTo>
                <a:lnTo>
                  <a:pt x="170" y="380"/>
                </a:lnTo>
                <a:lnTo>
                  <a:pt x="172" y="97"/>
                </a:lnTo>
                <a:lnTo>
                  <a:pt x="174" y="322"/>
                </a:lnTo>
                <a:lnTo>
                  <a:pt x="177" y="108"/>
                </a:lnTo>
                <a:lnTo>
                  <a:pt x="180" y="382"/>
                </a:lnTo>
                <a:lnTo>
                  <a:pt x="182" y="45"/>
                </a:lnTo>
                <a:lnTo>
                  <a:pt x="185" y="349"/>
                </a:lnTo>
                <a:lnTo>
                  <a:pt x="187" y="84"/>
                </a:lnTo>
                <a:lnTo>
                  <a:pt x="189" y="378"/>
                </a:lnTo>
                <a:lnTo>
                  <a:pt x="193" y="80"/>
                </a:lnTo>
                <a:lnTo>
                  <a:pt x="194" y="285"/>
                </a:lnTo>
                <a:lnTo>
                  <a:pt x="198" y="41"/>
                </a:lnTo>
                <a:lnTo>
                  <a:pt x="200" y="383"/>
                </a:lnTo>
                <a:lnTo>
                  <a:pt x="202" y="96"/>
                </a:lnTo>
                <a:lnTo>
                  <a:pt x="205" y="395"/>
                </a:lnTo>
                <a:lnTo>
                  <a:pt x="207" y="61"/>
                </a:lnTo>
                <a:lnTo>
                  <a:pt x="209" y="411"/>
                </a:lnTo>
                <a:lnTo>
                  <a:pt x="213" y="81"/>
                </a:lnTo>
                <a:lnTo>
                  <a:pt x="215" y="353"/>
                </a:lnTo>
                <a:lnTo>
                  <a:pt x="217" y="92"/>
                </a:lnTo>
                <a:lnTo>
                  <a:pt x="220" y="374"/>
                </a:lnTo>
                <a:lnTo>
                  <a:pt x="222" y="155"/>
                </a:lnTo>
                <a:lnTo>
                  <a:pt x="225" y="455"/>
                </a:lnTo>
                <a:lnTo>
                  <a:pt x="228" y="65"/>
                </a:lnTo>
                <a:lnTo>
                  <a:pt x="230" y="277"/>
                </a:lnTo>
                <a:lnTo>
                  <a:pt x="233" y="108"/>
                </a:lnTo>
                <a:lnTo>
                  <a:pt x="235" y="261"/>
                </a:lnTo>
                <a:lnTo>
                  <a:pt x="238" y="96"/>
                </a:lnTo>
                <a:lnTo>
                  <a:pt x="241" y="451"/>
                </a:lnTo>
                <a:lnTo>
                  <a:pt x="244" y="84"/>
                </a:lnTo>
                <a:lnTo>
                  <a:pt x="245" y="253"/>
                </a:lnTo>
                <a:lnTo>
                  <a:pt x="248" y="70"/>
                </a:lnTo>
                <a:lnTo>
                  <a:pt x="250" y="415"/>
                </a:lnTo>
                <a:lnTo>
                  <a:pt x="254" y="70"/>
                </a:lnTo>
                <a:lnTo>
                  <a:pt x="256" y="455"/>
                </a:lnTo>
                <a:lnTo>
                  <a:pt x="258" y="95"/>
                </a:lnTo>
                <a:lnTo>
                  <a:pt x="260" y="337"/>
                </a:lnTo>
                <a:lnTo>
                  <a:pt x="263" y="77"/>
                </a:lnTo>
              </a:path>
            </a:pathLst>
          </a:custGeom>
          <a:noFill/>
          <a:ln w="31750">
            <a:solidFill>
              <a:srgbClr val="000000"/>
            </a:solidFill>
            <a:round/>
            <a:headEnd/>
            <a:tailEnd/>
          </a:ln>
        </p:spPr>
        <p:txBody>
          <a:bodyPr/>
          <a:lstStyle/>
          <a:p>
            <a:endParaRPr lang="en-US" dirty="0"/>
          </a:p>
        </p:txBody>
      </p:sp>
      <p:sp>
        <p:nvSpPr>
          <p:cNvPr id="39958" name="Freeform 22"/>
          <p:cNvSpPr>
            <a:spLocks/>
          </p:cNvSpPr>
          <p:nvPr/>
        </p:nvSpPr>
        <p:spPr bwMode="auto">
          <a:xfrm>
            <a:off x="7242175" y="4522788"/>
            <a:ext cx="58738" cy="609600"/>
          </a:xfrm>
          <a:custGeom>
            <a:avLst/>
            <a:gdLst>
              <a:gd name="T0" fmla="*/ 0 w 41"/>
              <a:gd name="T1" fmla="*/ 109976057 h 435"/>
              <a:gd name="T2" fmla="*/ 4104497 w 41"/>
              <a:gd name="T3" fmla="*/ 640220133 h 435"/>
              <a:gd name="T4" fmla="*/ 8210426 w 41"/>
              <a:gd name="T5" fmla="*/ 108012725 h 435"/>
              <a:gd name="T6" fmla="*/ 14366455 w 41"/>
              <a:gd name="T7" fmla="*/ 785546105 h 435"/>
              <a:gd name="T8" fmla="*/ 20523915 w 41"/>
              <a:gd name="T9" fmla="*/ 163000031 h 435"/>
              <a:gd name="T10" fmla="*/ 24629848 w 41"/>
              <a:gd name="T11" fmla="*/ 852317606 h 435"/>
              <a:gd name="T12" fmla="*/ 30787308 w 41"/>
              <a:gd name="T13" fmla="*/ 186567064 h 435"/>
              <a:gd name="T14" fmla="*/ 34891803 w 41"/>
              <a:gd name="T15" fmla="*/ 581303361 h 435"/>
              <a:gd name="T16" fmla="*/ 41049262 w 41"/>
              <a:gd name="T17" fmla="*/ 0 h 435"/>
              <a:gd name="T18" fmla="*/ 47206733 w 41"/>
              <a:gd name="T19" fmla="*/ 671641852 h 435"/>
              <a:gd name="T20" fmla="*/ 51311228 w 41"/>
              <a:gd name="T21" fmla="*/ 147289172 h 435"/>
              <a:gd name="T22" fmla="*/ 57468687 w 41"/>
              <a:gd name="T23" fmla="*/ 834642014 h 435"/>
              <a:gd name="T24" fmla="*/ 61573182 w 41"/>
              <a:gd name="T25" fmla="*/ 204241255 h 435"/>
              <a:gd name="T26" fmla="*/ 67730642 w 41"/>
              <a:gd name="T27" fmla="*/ 665750455 h 435"/>
              <a:gd name="T28" fmla="*/ 73888101 w 41"/>
              <a:gd name="T29" fmla="*/ 129614981 h 435"/>
              <a:gd name="T30" fmla="*/ 80045560 w 41"/>
              <a:gd name="T31" fmla="*/ 671641852 h 435"/>
              <a:gd name="T32" fmla="*/ 82097092 w 41"/>
              <a:gd name="T33" fmla="*/ 129614981 h 4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435"/>
              <a:gd name="T53" fmla="*/ 41 w 41"/>
              <a:gd name="T54" fmla="*/ 435 h 4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435">
                <a:moveTo>
                  <a:pt x="0" y="56"/>
                </a:moveTo>
                <a:lnTo>
                  <a:pt x="2" y="326"/>
                </a:lnTo>
                <a:lnTo>
                  <a:pt x="4" y="55"/>
                </a:lnTo>
                <a:lnTo>
                  <a:pt x="7" y="400"/>
                </a:lnTo>
                <a:lnTo>
                  <a:pt x="10" y="83"/>
                </a:lnTo>
                <a:lnTo>
                  <a:pt x="12" y="434"/>
                </a:lnTo>
                <a:lnTo>
                  <a:pt x="15" y="95"/>
                </a:lnTo>
                <a:lnTo>
                  <a:pt x="17" y="296"/>
                </a:lnTo>
                <a:lnTo>
                  <a:pt x="20" y="0"/>
                </a:lnTo>
                <a:lnTo>
                  <a:pt x="23" y="342"/>
                </a:lnTo>
                <a:lnTo>
                  <a:pt x="25" y="75"/>
                </a:lnTo>
                <a:lnTo>
                  <a:pt x="28" y="425"/>
                </a:lnTo>
                <a:lnTo>
                  <a:pt x="30" y="104"/>
                </a:lnTo>
                <a:lnTo>
                  <a:pt x="33" y="339"/>
                </a:lnTo>
                <a:lnTo>
                  <a:pt x="36" y="66"/>
                </a:lnTo>
                <a:lnTo>
                  <a:pt x="39" y="342"/>
                </a:lnTo>
                <a:lnTo>
                  <a:pt x="40" y="66"/>
                </a:lnTo>
              </a:path>
            </a:pathLst>
          </a:custGeom>
          <a:noFill/>
          <a:ln w="31750">
            <a:solidFill>
              <a:srgbClr val="000000"/>
            </a:solidFill>
            <a:round/>
            <a:headEnd/>
            <a:tailEnd/>
          </a:ln>
        </p:spPr>
        <p:txBody>
          <a:bodyPr/>
          <a:lstStyle/>
          <a:p>
            <a:endParaRPr lang="en-US" dirty="0"/>
          </a:p>
        </p:txBody>
      </p:sp>
      <p:grpSp>
        <p:nvGrpSpPr>
          <p:cNvPr id="2" name="Group 23"/>
          <p:cNvGrpSpPr>
            <a:grpSpLocks/>
          </p:cNvGrpSpPr>
          <p:nvPr/>
        </p:nvGrpSpPr>
        <p:grpSpPr bwMode="auto">
          <a:xfrm>
            <a:off x="3263900" y="1922463"/>
            <a:ext cx="2216150" cy="1722437"/>
            <a:chOff x="882" y="1346"/>
            <a:chExt cx="1396" cy="1085"/>
          </a:xfrm>
        </p:grpSpPr>
        <p:sp>
          <p:nvSpPr>
            <p:cNvPr id="39966" name="Freeform 24"/>
            <p:cNvSpPr>
              <a:spLocks/>
            </p:cNvSpPr>
            <p:nvPr/>
          </p:nvSpPr>
          <p:spPr bwMode="auto">
            <a:xfrm>
              <a:off x="882" y="1948"/>
              <a:ext cx="244" cy="121"/>
            </a:xfrm>
            <a:custGeom>
              <a:avLst/>
              <a:gdLst>
                <a:gd name="T0" fmla="*/ 4 w 269"/>
                <a:gd name="T1" fmla="*/ 105 h 137"/>
                <a:gd name="T2" fmla="*/ 6 w 269"/>
                <a:gd name="T3" fmla="*/ 105 h 137"/>
                <a:gd name="T4" fmla="*/ 12 w 269"/>
                <a:gd name="T5" fmla="*/ 104 h 137"/>
                <a:gd name="T6" fmla="*/ 15 w 269"/>
                <a:gd name="T7" fmla="*/ 102 h 137"/>
                <a:gd name="T8" fmla="*/ 19 w 269"/>
                <a:gd name="T9" fmla="*/ 102 h 137"/>
                <a:gd name="T10" fmla="*/ 24 w 269"/>
                <a:gd name="T11" fmla="*/ 100 h 137"/>
                <a:gd name="T12" fmla="*/ 28 w 269"/>
                <a:gd name="T13" fmla="*/ 99 h 137"/>
                <a:gd name="T14" fmla="*/ 33 w 269"/>
                <a:gd name="T15" fmla="*/ 98 h 137"/>
                <a:gd name="T16" fmla="*/ 36 w 269"/>
                <a:gd name="T17" fmla="*/ 96 h 137"/>
                <a:gd name="T18" fmla="*/ 42 w 269"/>
                <a:gd name="T19" fmla="*/ 95 h 137"/>
                <a:gd name="T20" fmla="*/ 45 w 269"/>
                <a:gd name="T21" fmla="*/ 94 h 137"/>
                <a:gd name="T22" fmla="*/ 49 w 269"/>
                <a:gd name="T23" fmla="*/ 93 h 137"/>
                <a:gd name="T24" fmla="*/ 54 w 269"/>
                <a:gd name="T25" fmla="*/ 90 h 137"/>
                <a:gd name="T26" fmla="*/ 57 w 269"/>
                <a:gd name="T27" fmla="*/ 89 h 137"/>
                <a:gd name="T28" fmla="*/ 63 w 269"/>
                <a:gd name="T29" fmla="*/ 88 h 137"/>
                <a:gd name="T30" fmla="*/ 66 w 269"/>
                <a:gd name="T31" fmla="*/ 87 h 137"/>
                <a:gd name="T32" fmla="*/ 70 w 269"/>
                <a:gd name="T33" fmla="*/ 85 h 137"/>
                <a:gd name="T34" fmla="*/ 75 w 269"/>
                <a:gd name="T35" fmla="*/ 84 h 137"/>
                <a:gd name="T36" fmla="*/ 79 w 269"/>
                <a:gd name="T37" fmla="*/ 81 h 137"/>
                <a:gd name="T38" fmla="*/ 83 w 269"/>
                <a:gd name="T39" fmla="*/ 79 h 137"/>
                <a:gd name="T40" fmla="*/ 87 w 269"/>
                <a:gd name="T41" fmla="*/ 79 h 137"/>
                <a:gd name="T42" fmla="*/ 91 w 269"/>
                <a:gd name="T43" fmla="*/ 77 h 137"/>
                <a:gd name="T44" fmla="*/ 96 w 269"/>
                <a:gd name="T45" fmla="*/ 75 h 137"/>
                <a:gd name="T46" fmla="*/ 100 w 269"/>
                <a:gd name="T47" fmla="*/ 72 h 137"/>
                <a:gd name="T48" fmla="*/ 104 w 269"/>
                <a:gd name="T49" fmla="*/ 71 h 137"/>
                <a:gd name="T50" fmla="*/ 109 w 269"/>
                <a:gd name="T51" fmla="*/ 70 h 137"/>
                <a:gd name="T52" fmla="*/ 112 w 269"/>
                <a:gd name="T53" fmla="*/ 67 h 137"/>
                <a:gd name="T54" fmla="*/ 117 w 269"/>
                <a:gd name="T55" fmla="*/ 64 h 137"/>
                <a:gd name="T56" fmla="*/ 121 w 269"/>
                <a:gd name="T57" fmla="*/ 64 h 137"/>
                <a:gd name="T58" fmla="*/ 126 w 269"/>
                <a:gd name="T59" fmla="*/ 61 h 137"/>
                <a:gd name="T60" fmla="*/ 129 w 269"/>
                <a:gd name="T61" fmla="*/ 59 h 137"/>
                <a:gd name="T62" fmla="*/ 133 w 269"/>
                <a:gd name="T63" fmla="*/ 57 h 137"/>
                <a:gd name="T64" fmla="*/ 138 w 269"/>
                <a:gd name="T65" fmla="*/ 55 h 137"/>
                <a:gd name="T66" fmla="*/ 142 w 269"/>
                <a:gd name="T67" fmla="*/ 53 h 137"/>
                <a:gd name="T68" fmla="*/ 146 w 269"/>
                <a:gd name="T69" fmla="*/ 50 h 137"/>
                <a:gd name="T70" fmla="*/ 151 w 269"/>
                <a:gd name="T71" fmla="*/ 48 h 137"/>
                <a:gd name="T72" fmla="*/ 155 w 269"/>
                <a:gd name="T73" fmla="*/ 44 h 137"/>
                <a:gd name="T74" fmla="*/ 160 w 269"/>
                <a:gd name="T75" fmla="*/ 43 h 137"/>
                <a:gd name="T76" fmla="*/ 164 w 269"/>
                <a:gd name="T77" fmla="*/ 41 h 137"/>
                <a:gd name="T78" fmla="*/ 168 w 269"/>
                <a:gd name="T79" fmla="*/ 37 h 137"/>
                <a:gd name="T80" fmla="*/ 172 w 269"/>
                <a:gd name="T81" fmla="*/ 36 h 137"/>
                <a:gd name="T82" fmla="*/ 177 w 269"/>
                <a:gd name="T83" fmla="*/ 33 h 137"/>
                <a:gd name="T84" fmla="*/ 181 w 269"/>
                <a:gd name="T85" fmla="*/ 30 h 137"/>
                <a:gd name="T86" fmla="*/ 185 w 269"/>
                <a:gd name="T87" fmla="*/ 26 h 137"/>
                <a:gd name="T88" fmla="*/ 190 w 269"/>
                <a:gd name="T89" fmla="*/ 23 h 137"/>
                <a:gd name="T90" fmla="*/ 193 w 269"/>
                <a:gd name="T91" fmla="*/ 21 h 137"/>
                <a:gd name="T92" fmla="*/ 198 w 269"/>
                <a:gd name="T93" fmla="*/ 17 h 137"/>
                <a:gd name="T94" fmla="*/ 202 w 269"/>
                <a:gd name="T95" fmla="*/ 14 h 137"/>
                <a:gd name="T96" fmla="*/ 206 w 269"/>
                <a:gd name="T97" fmla="*/ 11 h 137"/>
                <a:gd name="T98" fmla="*/ 210 w 269"/>
                <a:gd name="T99" fmla="*/ 8 h 137"/>
                <a:gd name="T100" fmla="*/ 215 w 269"/>
                <a:gd name="T101" fmla="*/ 4 h 137"/>
                <a:gd name="T102" fmla="*/ 219 w 269"/>
                <a:gd name="T103" fmla="*/ 1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9"/>
                <a:gd name="T157" fmla="*/ 0 h 137"/>
                <a:gd name="T158" fmla="*/ 269 w 269"/>
                <a:gd name="T159" fmla="*/ 137 h 13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9" h="137">
                  <a:moveTo>
                    <a:pt x="0" y="136"/>
                  </a:moveTo>
                  <a:lnTo>
                    <a:pt x="4" y="135"/>
                  </a:lnTo>
                  <a:lnTo>
                    <a:pt x="6" y="135"/>
                  </a:lnTo>
                  <a:lnTo>
                    <a:pt x="8" y="135"/>
                  </a:lnTo>
                  <a:lnTo>
                    <a:pt x="11" y="134"/>
                  </a:lnTo>
                  <a:lnTo>
                    <a:pt x="14" y="134"/>
                  </a:lnTo>
                  <a:lnTo>
                    <a:pt x="16" y="131"/>
                  </a:lnTo>
                  <a:lnTo>
                    <a:pt x="19" y="131"/>
                  </a:lnTo>
                  <a:lnTo>
                    <a:pt x="21" y="130"/>
                  </a:lnTo>
                  <a:lnTo>
                    <a:pt x="23" y="130"/>
                  </a:lnTo>
                  <a:lnTo>
                    <a:pt x="27" y="128"/>
                  </a:lnTo>
                  <a:lnTo>
                    <a:pt x="30" y="128"/>
                  </a:lnTo>
                  <a:lnTo>
                    <a:pt x="32" y="127"/>
                  </a:lnTo>
                  <a:lnTo>
                    <a:pt x="34" y="127"/>
                  </a:lnTo>
                  <a:lnTo>
                    <a:pt x="38" y="127"/>
                  </a:lnTo>
                  <a:lnTo>
                    <a:pt x="40" y="126"/>
                  </a:lnTo>
                  <a:lnTo>
                    <a:pt x="42" y="126"/>
                  </a:lnTo>
                  <a:lnTo>
                    <a:pt x="44" y="123"/>
                  </a:lnTo>
                  <a:lnTo>
                    <a:pt x="47" y="122"/>
                  </a:lnTo>
                  <a:lnTo>
                    <a:pt x="51" y="122"/>
                  </a:lnTo>
                  <a:lnTo>
                    <a:pt x="52" y="120"/>
                  </a:lnTo>
                  <a:lnTo>
                    <a:pt x="55" y="120"/>
                  </a:lnTo>
                  <a:lnTo>
                    <a:pt x="58" y="119"/>
                  </a:lnTo>
                  <a:lnTo>
                    <a:pt x="60" y="119"/>
                  </a:lnTo>
                  <a:lnTo>
                    <a:pt x="63" y="116"/>
                  </a:lnTo>
                  <a:lnTo>
                    <a:pt x="66" y="116"/>
                  </a:lnTo>
                  <a:lnTo>
                    <a:pt x="68" y="115"/>
                  </a:lnTo>
                  <a:lnTo>
                    <a:pt x="70" y="114"/>
                  </a:lnTo>
                  <a:lnTo>
                    <a:pt x="72" y="114"/>
                  </a:lnTo>
                  <a:lnTo>
                    <a:pt x="76" y="113"/>
                  </a:lnTo>
                  <a:lnTo>
                    <a:pt x="79" y="113"/>
                  </a:lnTo>
                  <a:lnTo>
                    <a:pt x="81" y="111"/>
                  </a:lnTo>
                  <a:lnTo>
                    <a:pt x="82" y="109"/>
                  </a:lnTo>
                  <a:lnTo>
                    <a:pt x="85" y="109"/>
                  </a:lnTo>
                  <a:lnTo>
                    <a:pt x="88" y="108"/>
                  </a:lnTo>
                  <a:lnTo>
                    <a:pt x="91" y="108"/>
                  </a:lnTo>
                  <a:lnTo>
                    <a:pt x="93" y="106"/>
                  </a:lnTo>
                  <a:lnTo>
                    <a:pt x="96" y="104"/>
                  </a:lnTo>
                  <a:lnTo>
                    <a:pt x="98" y="104"/>
                  </a:lnTo>
                  <a:lnTo>
                    <a:pt x="100" y="102"/>
                  </a:lnTo>
                  <a:lnTo>
                    <a:pt x="104" y="102"/>
                  </a:lnTo>
                  <a:lnTo>
                    <a:pt x="106" y="102"/>
                  </a:lnTo>
                  <a:lnTo>
                    <a:pt x="108" y="100"/>
                  </a:lnTo>
                  <a:lnTo>
                    <a:pt x="110" y="98"/>
                  </a:lnTo>
                  <a:lnTo>
                    <a:pt x="114" y="98"/>
                  </a:lnTo>
                  <a:lnTo>
                    <a:pt x="117" y="96"/>
                  </a:lnTo>
                  <a:lnTo>
                    <a:pt x="119" y="94"/>
                  </a:lnTo>
                  <a:lnTo>
                    <a:pt x="121" y="93"/>
                  </a:lnTo>
                  <a:lnTo>
                    <a:pt x="124" y="93"/>
                  </a:lnTo>
                  <a:lnTo>
                    <a:pt x="127" y="91"/>
                  </a:lnTo>
                  <a:lnTo>
                    <a:pt x="129" y="90"/>
                  </a:lnTo>
                  <a:lnTo>
                    <a:pt x="132" y="89"/>
                  </a:lnTo>
                  <a:lnTo>
                    <a:pt x="134" y="89"/>
                  </a:lnTo>
                  <a:lnTo>
                    <a:pt x="136" y="86"/>
                  </a:lnTo>
                  <a:lnTo>
                    <a:pt x="140" y="85"/>
                  </a:lnTo>
                  <a:lnTo>
                    <a:pt x="142" y="83"/>
                  </a:lnTo>
                  <a:lnTo>
                    <a:pt x="145" y="83"/>
                  </a:lnTo>
                  <a:lnTo>
                    <a:pt x="147" y="82"/>
                  </a:lnTo>
                  <a:lnTo>
                    <a:pt x="149" y="81"/>
                  </a:lnTo>
                  <a:lnTo>
                    <a:pt x="153" y="78"/>
                  </a:lnTo>
                  <a:lnTo>
                    <a:pt x="155" y="77"/>
                  </a:lnTo>
                  <a:lnTo>
                    <a:pt x="157" y="76"/>
                  </a:lnTo>
                  <a:lnTo>
                    <a:pt x="160" y="74"/>
                  </a:lnTo>
                  <a:lnTo>
                    <a:pt x="162" y="73"/>
                  </a:lnTo>
                  <a:lnTo>
                    <a:pt x="166" y="73"/>
                  </a:lnTo>
                  <a:lnTo>
                    <a:pt x="168" y="70"/>
                  </a:lnTo>
                  <a:lnTo>
                    <a:pt x="170" y="69"/>
                  </a:lnTo>
                  <a:lnTo>
                    <a:pt x="173" y="68"/>
                  </a:lnTo>
                  <a:lnTo>
                    <a:pt x="176" y="65"/>
                  </a:lnTo>
                  <a:lnTo>
                    <a:pt x="178" y="64"/>
                  </a:lnTo>
                  <a:lnTo>
                    <a:pt x="181" y="62"/>
                  </a:lnTo>
                  <a:lnTo>
                    <a:pt x="183" y="61"/>
                  </a:lnTo>
                  <a:lnTo>
                    <a:pt x="186" y="60"/>
                  </a:lnTo>
                  <a:lnTo>
                    <a:pt x="189" y="57"/>
                  </a:lnTo>
                  <a:lnTo>
                    <a:pt x="192" y="56"/>
                  </a:lnTo>
                  <a:lnTo>
                    <a:pt x="194" y="55"/>
                  </a:lnTo>
                  <a:lnTo>
                    <a:pt x="196" y="54"/>
                  </a:lnTo>
                  <a:lnTo>
                    <a:pt x="200" y="52"/>
                  </a:lnTo>
                  <a:lnTo>
                    <a:pt x="202" y="49"/>
                  </a:lnTo>
                  <a:lnTo>
                    <a:pt x="204" y="48"/>
                  </a:lnTo>
                  <a:lnTo>
                    <a:pt x="207" y="46"/>
                  </a:lnTo>
                  <a:lnTo>
                    <a:pt x="210" y="46"/>
                  </a:lnTo>
                  <a:lnTo>
                    <a:pt x="212" y="43"/>
                  </a:lnTo>
                  <a:lnTo>
                    <a:pt x="215" y="42"/>
                  </a:lnTo>
                  <a:lnTo>
                    <a:pt x="217" y="40"/>
                  </a:lnTo>
                  <a:lnTo>
                    <a:pt x="220" y="38"/>
                  </a:lnTo>
                  <a:lnTo>
                    <a:pt x="223" y="36"/>
                  </a:lnTo>
                  <a:lnTo>
                    <a:pt x="225" y="34"/>
                  </a:lnTo>
                  <a:lnTo>
                    <a:pt x="228" y="32"/>
                  </a:lnTo>
                  <a:lnTo>
                    <a:pt x="230" y="30"/>
                  </a:lnTo>
                  <a:lnTo>
                    <a:pt x="234" y="28"/>
                  </a:lnTo>
                  <a:lnTo>
                    <a:pt x="235" y="27"/>
                  </a:lnTo>
                  <a:lnTo>
                    <a:pt x="238" y="23"/>
                  </a:lnTo>
                  <a:lnTo>
                    <a:pt x="240" y="22"/>
                  </a:lnTo>
                  <a:lnTo>
                    <a:pt x="242" y="21"/>
                  </a:lnTo>
                  <a:lnTo>
                    <a:pt x="246" y="18"/>
                  </a:lnTo>
                  <a:lnTo>
                    <a:pt x="248" y="15"/>
                  </a:lnTo>
                  <a:lnTo>
                    <a:pt x="250" y="14"/>
                  </a:lnTo>
                  <a:lnTo>
                    <a:pt x="253" y="13"/>
                  </a:lnTo>
                  <a:lnTo>
                    <a:pt x="256" y="10"/>
                  </a:lnTo>
                  <a:lnTo>
                    <a:pt x="258" y="8"/>
                  </a:lnTo>
                  <a:lnTo>
                    <a:pt x="261" y="6"/>
                  </a:lnTo>
                  <a:lnTo>
                    <a:pt x="264" y="5"/>
                  </a:lnTo>
                  <a:lnTo>
                    <a:pt x="266" y="1"/>
                  </a:lnTo>
                  <a:lnTo>
                    <a:pt x="268" y="0"/>
                  </a:lnTo>
                </a:path>
              </a:pathLst>
            </a:custGeom>
            <a:noFill/>
            <a:ln w="31750">
              <a:solidFill>
                <a:schemeClr val="tx2"/>
              </a:solidFill>
              <a:round/>
              <a:headEnd/>
              <a:tailEnd/>
            </a:ln>
          </p:spPr>
          <p:txBody>
            <a:bodyPr/>
            <a:lstStyle/>
            <a:p>
              <a:endParaRPr lang="en-US" dirty="0"/>
            </a:p>
          </p:txBody>
        </p:sp>
        <p:sp>
          <p:nvSpPr>
            <p:cNvPr id="39967" name="Freeform 25"/>
            <p:cNvSpPr>
              <a:spLocks/>
            </p:cNvSpPr>
            <p:nvPr/>
          </p:nvSpPr>
          <p:spPr bwMode="auto">
            <a:xfrm>
              <a:off x="1125" y="1616"/>
              <a:ext cx="246" cy="333"/>
            </a:xfrm>
            <a:custGeom>
              <a:avLst/>
              <a:gdLst>
                <a:gd name="T0" fmla="*/ 4 w 270"/>
                <a:gd name="T1" fmla="*/ 290 h 378"/>
                <a:gd name="T2" fmla="*/ 6 w 270"/>
                <a:gd name="T3" fmla="*/ 287 h 378"/>
                <a:gd name="T4" fmla="*/ 12 w 270"/>
                <a:gd name="T5" fmla="*/ 284 h 378"/>
                <a:gd name="T6" fmla="*/ 15 w 270"/>
                <a:gd name="T7" fmla="*/ 279 h 378"/>
                <a:gd name="T8" fmla="*/ 20 w 270"/>
                <a:gd name="T9" fmla="*/ 277 h 378"/>
                <a:gd name="T10" fmla="*/ 24 w 270"/>
                <a:gd name="T11" fmla="*/ 272 h 378"/>
                <a:gd name="T12" fmla="*/ 28 w 270"/>
                <a:gd name="T13" fmla="*/ 268 h 378"/>
                <a:gd name="T14" fmla="*/ 32 w 270"/>
                <a:gd name="T15" fmla="*/ 264 h 378"/>
                <a:gd name="T16" fmla="*/ 37 w 270"/>
                <a:gd name="T17" fmla="*/ 260 h 378"/>
                <a:gd name="T18" fmla="*/ 41 w 270"/>
                <a:gd name="T19" fmla="*/ 256 h 378"/>
                <a:gd name="T20" fmla="*/ 46 w 270"/>
                <a:gd name="T21" fmla="*/ 251 h 378"/>
                <a:gd name="T22" fmla="*/ 50 w 270"/>
                <a:gd name="T23" fmla="*/ 248 h 378"/>
                <a:gd name="T24" fmla="*/ 54 w 270"/>
                <a:gd name="T25" fmla="*/ 242 h 378"/>
                <a:gd name="T26" fmla="*/ 58 w 270"/>
                <a:gd name="T27" fmla="*/ 238 h 378"/>
                <a:gd name="T28" fmla="*/ 62 w 270"/>
                <a:gd name="T29" fmla="*/ 233 h 378"/>
                <a:gd name="T30" fmla="*/ 67 w 270"/>
                <a:gd name="T31" fmla="*/ 228 h 378"/>
                <a:gd name="T32" fmla="*/ 70 w 270"/>
                <a:gd name="T33" fmla="*/ 225 h 378"/>
                <a:gd name="T34" fmla="*/ 77 w 270"/>
                <a:gd name="T35" fmla="*/ 218 h 378"/>
                <a:gd name="T36" fmla="*/ 79 w 270"/>
                <a:gd name="T37" fmla="*/ 215 h 378"/>
                <a:gd name="T38" fmla="*/ 84 w 270"/>
                <a:gd name="T39" fmla="*/ 210 h 378"/>
                <a:gd name="T40" fmla="*/ 88 w 270"/>
                <a:gd name="T41" fmla="*/ 205 h 378"/>
                <a:gd name="T42" fmla="*/ 93 w 270"/>
                <a:gd name="T43" fmla="*/ 198 h 378"/>
                <a:gd name="T44" fmla="*/ 97 w 270"/>
                <a:gd name="T45" fmla="*/ 193 h 378"/>
                <a:gd name="T46" fmla="*/ 100 w 270"/>
                <a:gd name="T47" fmla="*/ 189 h 378"/>
                <a:gd name="T48" fmla="*/ 106 w 270"/>
                <a:gd name="T49" fmla="*/ 182 h 378"/>
                <a:gd name="T50" fmla="*/ 109 w 270"/>
                <a:gd name="T51" fmla="*/ 176 h 378"/>
                <a:gd name="T52" fmla="*/ 113 w 270"/>
                <a:gd name="T53" fmla="*/ 170 h 378"/>
                <a:gd name="T54" fmla="*/ 118 w 270"/>
                <a:gd name="T55" fmla="*/ 167 h 378"/>
                <a:gd name="T56" fmla="*/ 122 w 270"/>
                <a:gd name="T57" fmla="*/ 159 h 378"/>
                <a:gd name="T58" fmla="*/ 127 w 270"/>
                <a:gd name="T59" fmla="*/ 153 h 378"/>
                <a:gd name="T60" fmla="*/ 131 w 270"/>
                <a:gd name="T61" fmla="*/ 148 h 378"/>
                <a:gd name="T62" fmla="*/ 136 w 270"/>
                <a:gd name="T63" fmla="*/ 143 h 378"/>
                <a:gd name="T64" fmla="*/ 139 w 270"/>
                <a:gd name="T65" fmla="*/ 136 h 378"/>
                <a:gd name="T66" fmla="*/ 145 w 270"/>
                <a:gd name="T67" fmla="*/ 130 h 378"/>
                <a:gd name="T68" fmla="*/ 148 w 270"/>
                <a:gd name="T69" fmla="*/ 123 h 378"/>
                <a:gd name="T70" fmla="*/ 153 w 270"/>
                <a:gd name="T71" fmla="*/ 116 h 378"/>
                <a:gd name="T72" fmla="*/ 157 w 270"/>
                <a:gd name="T73" fmla="*/ 110 h 378"/>
                <a:gd name="T74" fmla="*/ 161 w 270"/>
                <a:gd name="T75" fmla="*/ 103 h 378"/>
                <a:gd name="T76" fmla="*/ 166 w 270"/>
                <a:gd name="T77" fmla="*/ 96 h 378"/>
                <a:gd name="T78" fmla="*/ 169 w 270"/>
                <a:gd name="T79" fmla="*/ 90 h 378"/>
                <a:gd name="T80" fmla="*/ 174 w 270"/>
                <a:gd name="T81" fmla="*/ 82 h 378"/>
                <a:gd name="T82" fmla="*/ 178 w 270"/>
                <a:gd name="T83" fmla="*/ 76 h 378"/>
                <a:gd name="T84" fmla="*/ 182 w 270"/>
                <a:gd name="T85" fmla="*/ 69 h 378"/>
                <a:gd name="T86" fmla="*/ 187 w 270"/>
                <a:gd name="T87" fmla="*/ 62 h 378"/>
                <a:gd name="T88" fmla="*/ 191 w 270"/>
                <a:gd name="T89" fmla="*/ 55 h 378"/>
                <a:gd name="T90" fmla="*/ 196 w 270"/>
                <a:gd name="T91" fmla="*/ 48 h 378"/>
                <a:gd name="T92" fmla="*/ 200 w 270"/>
                <a:gd name="T93" fmla="*/ 40 h 378"/>
                <a:gd name="T94" fmla="*/ 203 w 270"/>
                <a:gd name="T95" fmla="*/ 32 h 378"/>
                <a:gd name="T96" fmla="*/ 209 w 270"/>
                <a:gd name="T97" fmla="*/ 25 h 378"/>
                <a:gd name="T98" fmla="*/ 212 w 270"/>
                <a:gd name="T99" fmla="*/ 18 h 378"/>
                <a:gd name="T100" fmla="*/ 217 w 270"/>
                <a:gd name="T101" fmla="*/ 10 h 378"/>
                <a:gd name="T102" fmla="*/ 220 w 270"/>
                <a:gd name="T103" fmla="*/ 3 h 3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70"/>
                <a:gd name="T157" fmla="*/ 0 h 378"/>
                <a:gd name="T158" fmla="*/ 270 w 270"/>
                <a:gd name="T159" fmla="*/ 378 h 3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70" h="378">
                  <a:moveTo>
                    <a:pt x="0" y="377"/>
                  </a:moveTo>
                  <a:lnTo>
                    <a:pt x="4" y="373"/>
                  </a:lnTo>
                  <a:lnTo>
                    <a:pt x="6" y="372"/>
                  </a:lnTo>
                  <a:lnTo>
                    <a:pt x="8" y="370"/>
                  </a:lnTo>
                  <a:lnTo>
                    <a:pt x="10" y="367"/>
                  </a:lnTo>
                  <a:lnTo>
                    <a:pt x="14" y="365"/>
                  </a:lnTo>
                  <a:lnTo>
                    <a:pt x="17" y="362"/>
                  </a:lnTo>
                  <a:lnTo>
                    <a:pt x="18" y="360"/>
                  </a:lnTo>
                  <a:lnTo>
                    <a:pt x="21" y="357"/>
                  </a:lnTo>
                  <a:lnTo>
                    <a:pt x="24" y="356"/>
                  </a:lnTo>
                  <a:lnTo>
                    <a:pt x="26" y="352"/>
                  </a:lnTo>
                  <a:lnTo>
                    <a:pt x="29" y="351"/>
                  </a:lnTo>
                  <a:lnTo>
                    <a:pt x="32" y="348"/>
                  </a:lnTo>
                  <a:lnTo>
                    <a:pt x="34" y="345"/>
                  </a:lnTo>
                  <a:lnTo>
                    <a:pt x="36" y="343"/>
                  </a:lnTo>
                  <a:lnTo>
                    <a:pt x="38" y="340"/>
                  </a:lnTo>
                  <a:lnTo>
                    <a:pt x="42" y="338"/>
                  </a:lnTo>
                  <a:lnTo>
                    <a:pt x="45" y="335"/>
                  </a:lnTo>
                  <a:lnTo>
                    <a:pt x="47" y="333"/>
                  </a:lnTo>
                  <a:lnTo>
                    <a:pt x="49" y="330"/>
                  </a:lnTo>
                  <a:lnTo>
                    <a:pt x="52" y="327"/>
                  </a:lnTo>
                  <a:lnTo>
                    <a:pt x="55" y="323"/>
                  </a:lnTo>
                  <a:lnTo>
                    <a:pt x="57" y="322"/>
                  </a:lnTo>
                  <a:lnTo>
                    <a:pt x="60" y="319"/>
                  </a:lnTo>
                  <a:lnTo>
                    <a:pt x="62" y="315"/>
                  </a:lnTo>
                  <a:lnTo>
                    <a:pt x="65" y="312"/>
                  </a:lnTo>
                  <a:lnTo>
                    <a:pt x="66" y="311"/>
                  </a:lnTo>
                  <a:lnTo>
                    <a:pt x="70" y="307"/>
                  </a:lnTo>
                  <a:lnTo>
                    <a:pt x="73" y="305"/>
                  </a:lnTo>
                  <a:lnTo>
                    <a:pt x="75" y="301"/>
                  </a:lnTo>
                  <a:lnTo>
                    <a:pt x="78" y="298"/>
                  </a:lnTo>
                  <a:lnTo>
                    <a:pt x="81" y="294"/>
                  </a:lnTo>
                  <a:lnTo>
                    <a:pt x="83" y="293"/>
                  </a:lnTo>
                  <a:lnTo>
                    <a:pt x="85" y="290"/>
                  </a:lnTo>
                  <a:lnTo>
                    <a:pt x="88" y="285"/>
                  </a:lnTo>
                  <a:lnTo>
                    <a:pt x="92" y="282"/>
                  </a:lnTo>
                  <a:lnTo>
                    <a:pt x="94" y="281"/>
                  </a:lnTo>
                  <a:lnTo>
                    <a:pt x="96" y="277"/>
                  </a:lnTo>
                  <a:lnTo>
                    <a:pt x="98" y="274"/>
                  </a:lnTo>
                  <a:lnTo>
                    <a:pt x="101" y="270"/>
                  </a:lnTo>
                  <a:lnTo>
                    <a:pt x="104" y="266"/>
                  </a:lnTo>
                  <a:lnTo>
                    <a:pt x="106" y="264"/>
                  </a:lnTo>
                  <a:lnTo>
                    <a:pt x="109" y="261"/>
                  </a:lnTo>
                  <a:lnTo>
                    <a:pt x="112" y="255"/>
                  </a:lnTo>
                  <a:lnTo>
                    <a:pt x="113" y="253"/>
                  </a:lnTo>
                  <a:lnTo>
                    <a:pt x="117" y="249"/>
                  </a:lnTo>
                  <a:lnTo>
                    <a:pt x="120" y="246"/>
                  </a:lnTo>
                  <a:lnTo>
                    <a:pt x="121" y="243"/>
                  </a:lnTo>
                  <a:lnTo>
                    <a:pt x="123" y="238"/>
                  </a:lnTo>
                  <a:lnTo>
                    <a:pt x="127" y="235"/>
                  </a:lnTo>
                  <a:lnTo>
                    <a:pt x="130" y="231"/>
                  </a:lnTo>
                  <a:lnTo>
                    <a:pt x="132" y="227"/>
                  </a:lnTo>
                  <a:lnTo>
                    <a:pt x="134" y="226"/>
                  </a:lnTo>
                  <a:lnTo>
                    <a:pt x="136" y="219"/>
                  </a:lnTo>
                  <a:lnTo>
                    <a:pt x="140" y="217"/>
                  </a:lnTo>
                  <a:lnTo>
                    <a:pt x="142" y="214"/>
                  </a:lnTo>
                  <a:lnTo>
                    <a:pt x="144" y="211"/>
                  </a:lnTo>
                  <a:lnTo>
                    <a:pt x="147" y="206"/>
                  </a:lnTo>
                  <a:lnTo>
                    <a:pt x="150" y="203"/>
                  </a:lnTo>
                  <a:lnTo>
                    <a:pt x="153" y="197"/>
                  </a:lnTo>
                  <a:lnTo>
                    <a:pt x="155" y="195"/>
                  </a:lnTo>
                  <a:lnTo>
                    <a:pt x="158" y="191"/>
                  </a:lnTo>
                  <a:lnTo>
                    <a:pt x="160" y="186"/>
                  </a:lnTo>
                  <a:lnTo>
                    <a:pt x="163" y="184"/>
                  </a:lnTo>
                  <a:lnTo>
                    <a:pt x="166" y="179"/>
                  </a:lnTo>
                  <a:lnTo>
                    <a:pt x="168" y="175"/>
                  </a:lnTo>
                  <a:lnTo>
                    <a:pt x="170" y="171"/>
                  </a:lnTo>
                  <a:lnTo>
                    <a:pt x="174" y="167"/>
                  </a:lnTo>
                  <a:lnTo>
                    <a:pt x="176" y="163"/>
                  </a:lnTo>
                  <a:lnTo>
                    <a:pt x="178" y="159"/>
                  </a:lnTo>
                  <a:lnTo>
                    <a:pt x="181" y="155"/>
                  </a:lnTo>
                  <a:lnTo>
                    <a:pt x="184" y="150"/>
                  </a:lnTo>
                  <a:lnTo>
                    <a:pt x="186" y="146"/>
                  </a:lnTo>
                  <a:lnTo>
                    <a:pt x="189" y="142"/>
                  </a:lnTo>
                  <a:lnTo>
                    <a:pt x="191" y="137"/>
                  </a:lnTo>
                  <a:lnTo>
                    <a:pt x="194" y="133"/>
                  </a:lnTo>
                  <a:lnTo>
                    <a:pt x="197" y="129"/>
                  </a:lnTo>
                  <a:lnTo>
                    <a:pt x="200" y="124"/>
                  </a:lnTo>
                  <a:lnTo>
                    <a:pt x="202" y="121"/>
                  </a:lnTo>
                  <a:lnTo>
                    <a:pt x="204" y="116"/>
                  </a:lnTo>
                  <a:lnTo>
                    <a:pt x="206" y="111"/>
                  </a:lnTo>
                  <a:lnTo>
                    <a:pt x="210" y="106"/>
                  </a:lnTo>
                  <a:lnTo>
                    <a:pt x="213" y="103"/>
                  </a:lnTo>
                  <a:lnTo>
                    <a:pt x="214" y="98"/>
                  </a:lnTo>
                  <a:lnTo>
                    <a:pt x="217" y="93"/>
                  </a:lnTo>
                  <a:lnTo>
                    <a:pt x="220" y="88"/>
                  </a:lnTo>
                  <a:lnTo>
                    <a:pt x="223" y="86"/>
                  </a:lnTo>
                  <a:lnTo>
                    <a:pt x="225" y="79"/>
                  </a:lnTo>
                  <a:lnTo>
                    <a:pt x="228" y="77"/>
                  </a:lnTo>
                  <a:lnTo>
                    <a:pt x="230" y="70"/>
                  </a:lnTo>
                  <a:lnTo>
                    <a:pt x="232" y="66"/>
                  </a:lnTo>
                  <a:lnTo>
                    <a:pt x="236" y="61"/>
                  </a:lnTo>
                  <a:lnTo>
                    <a:pt x="238" y="57"/>
                  </a:lnTo>
                  <a:lnTo>
                    <a:pt x="241" y="51"/>
                  </a:lnTo>
                  <a:lnTo>
                    <a:pt x="242" y="47"/>
                  </a:lnTo>
                  <a:lnTo>
                    <a:pt x="245" y="41"/>
                  </a:lnTo>
                  <a:lnTo>
                    <a:pt x="249" y="37"/>
                  </a:lnTo>
                  <a:lnTo>
                    <a:pt x="251" y="32"/>
                  </a:lnTo>
                  <a:lnTo>
                    <a:pt x="253" y="29"/>
                  </a:lnTo>
                  <a:lnTo>
                    <a:pt x="256" y="23"/>
                  </a:lnTo>
                  <a:lnTo>
                    <a:pt x="258" y="19"/>
                  </a:lnTo>
                  <a:lnTo>
                    <a:pt x="261" y="12"/>
                  </a:lnTo>
                  <a:lnTo>
                    <a:pt x="264" y="10"/>
                  </a:lnTo>
                  <a:lnTo>
                    <a:pt x="266" y="3"/>
                  </a:lnTo>
                  <a:lnTo>
                    <a:pt x="269" y="0"/>
                  </a:lnTo>
                </a:path>
              </a:pathLst>
            </a:custGeom>
            <a:noFill/>
            <a:ln w="31750">
              <a:solidFill>
                <a:schemeClr val="tx2"/>
              </a:solidFill>
              <a:round/>
              <a:headEnd/>
              <a:tailEnd/>
            </a:ln>
          </p:spPr>
          <p:txBody>
            <a:bodyPr/>
            <a:lstStyle/>
            <a:p>
              <a:endParaRPr lang="en-US" dirty="0"/>
            </a:p>
          </p:txBody>
        </p:sp>
        <p:sp>
          <p:nvSpPr>
            <p:cNvPr id="39968" name="Freeform 26"/>
            <p:cNvSpPr>
              <a:spLocks/>
            </p:cNvSpPr>
            <p:nvPr/>
          </p:nvSpPr>
          <p:spPr bwMode="auto">
            <a:xfrm>
              <a:off x="1370" y="1346"/>
              <a:ext cx="244" cy="270"/>
            </a:xfrm>
            <a:custGeom>
              <a:avLst/>
              <a:gdLst>
                <a:gd name="T0" fmla="*/ 2 w 268"/>
                <a:gd name="T1" fmla="*/ 234 h 306"/>
                <a:gd name="T2" fmla="*/ 5 w 268"/>
                <a:gd name="T3" fmla="*/ 226 h 306"/>
                <a:gd name="T4" fmla="*/ 10 w 268"/>
                <a:gd name="T5" fmla="*/ 217 h 306"/>
                <a:gd name="T6" fmla="*/ 14 w 268"/>
                <a:gd name="T7" fmla="*/ 210 h 306"/>
                <a:gd name="T8" fmla="*/ 18 w 268"/>
                <a:gd name="T9" fmla="*/ 202 h 306"/>
                <a:gd name="T10" fmla="*/ 23 w 268"/>
                <a:gd name="T11" fmla="*/ 195 h 306"/>
                <a:gd name="T12" fmla="*/ 27 w 268"/>
                <a:gd name="T13" fmla="*/ 187 h 306"/>
                <a:gd name="T14" fmla="*/ 32 w 268"/>
                <a:gd name="T15" fmla="*/ 180 h 306"/>
                <a:gd name="T16" fmla="*/ 36 w 268"/>
                <a:gd name="T17" fmla="*/ 173 h 306"/>
                <a:gd name="T18" fmla="*/ 41 w 268"/>
                <a:gd name="T19" fmla="*/ 164 h 306"/>
                <a:gd name="T20" fmla="*/ 45 w 268"/>
                <a:gd name="T21" fmla="*/ 157 h 306"/>
                <a:gd name="T22" fmla="*/ 49 w 268"/>
                <a:gd name="T23" fmla="*/ 149 h 306"/>
                <a:gd name="T24" fmla="*/ 52 w 268"/>
                <a:gd name="T25" fmla="*/ 143 h 306"/>
                <a:gd name="T26" fmla="*/ 57 w 268"/>
                <a:gd name="T27" fmla="*/ 137 h 306"/>
                <a:gd name="T28" fmla="*/ 61 w 268"/>
                <a:gd name="T29" fmla="*/ 129 h 306"/>
                <a:gd name="T30" fmla="*/ 66 w 268"/>
                <a:gd name="T31" fmla="*/ 122 h 306"/>
                <a:gd name="T32" fmla="*/ 70 w 268"/>
                <a:gd name="T33" fmla="*/ 116 h 306"/>
                <a:gd name="T34" fmla="*/ 75 w 268"/>
                <a:gd name="T35" fmla="*/ 108 h 306"/>
                <a:gd name="T36" fmla="*/ 78 w 268"/>
                <a:gd name="T37" fmla="*/ 101 h 306"/>
                <a:gd name="T38" fmla="*/ 84 w 268"/>
                <a:gd name="T39" fmla="*/ 94 h 306"/>
                <a:gd name="T40" fmla="*/ 87 w 268"/>
                <a:gd name="T41" fmla="*/ 88 h 306"/>
                <a:gd name="T42" fmla="*/ 91 w 268"/>
                <a:gd name="T43" fmla="*/ 82 h 306"/>
                <a:gd name="T44" fmla="*/ 97 w 268"/>
                <a:gd name="T45" fmla="*/ 76 h 306"/>
                <a:gd name="T46" fmla="*/ 100 w 268"/>
                <a:gd name="T47" fmla="*/ 70 h 306"/>
                <a:gd name="T48" fmla="*/ 106 w 268"/>
                <a:gd name="T49" fmla="*/ 63 h 306"/>
                <a:gd name="T50" fmla="*/ 108 w 268"/>
                <a:gd name="T51" fmla="*/ 57 h 306"/>
                <a:gd name="T52" fmla="*/ 114 w 268"/>
                <a:gd name="T53" fmla="*/ 54 h 306"/>
                <a:gd name="T54" fmla="*/ 117 w 268"/>
                <a:gd name="T55" fmla="*/ 47 h 306"/>
                <a:gd name="T56" fmla="*/ 122 w 268"/>
                <a:gd name="T57" fmla="*/ 43 h 306"/>
                <a:gd name="T58" fmla="*/ 126 w 268"/>
                <a:gd name="T59" fmla="*/ 39 h 306"/>
                <a:gd name="T60" fmla="*/ 129 w 268"/>
                <a:gd name="T61" fmla="*/ 34 h 306"/>
                <a:gd name="T62" fmla="*/ 134 w 268"/>
                <a:gd name="T63" fmla="*/ 30 h 306"/>
                <a:gd name="T64" fmla="*/ 138 w 268"/>
                <a:gd name="T65" fmla="*/ 26 h 306"/>
                <a:gd name="T66" fmla="*/ 142 w 268"/>
                <a:gd name="T67" fmla="*/ 22 h 306"/>
                <a:gd name="T68" fmla="*/ 147 w 268"/>
                <a:gd name="T69" fmla="*/ 19 h 306"/>
                <a:gd name="T70" fmla="*/ 151 w 268"/>
                <a:gd name="T71" fmla="*/ 16 h 306"/>
                <a:gd name="T72" fmla="*/ 156 w 268"/>
                <a:gd name="T73" fmla="*/ 12 h 306"/>
                <a:gd name="T74" fmla="*/ 160 w 268"/>
                <a:gd name="T75" fmla="*/ 10 h 306"/>
                <a:gd name="T76" fmla="*/ 163 w 268"/>
                <a:gd name="T77" fmla="*/ 9 h 306"/>
                <a:gd name="T78" fmla="*/ 168 w 268"/>
                <a:gd name="T79" fmla="*/ 6 h 306"/>
                <a:gd name="T80" fmla="*/ 172 w 268"/>
                <a:gd name="T81" fmla="*/ 4 h 306"/>
                <a:gd name="T82" fmla="*/ 178 w 268"/>
                <a:gd name="T83" fmla="*/ 4 h 306"/>
                <a:gd name="T84" fmla="*/ 180 w 268"/>
                <a:gd name="T85" fmla="*/ 3 h 306"/>
                <a:gd name="T86" fmla="*/ 185 w 268"/>
                <a:gd name="T87" fmla="*/ 0 h 306"/>
                <a:gd name="T88" fmla="*/ 189 w 268"/>
                <a:gd name="T89" fmla="*/ 0 h 306"/>
                <a:gd name="T90" fmla="*/ 194 w 268"/>
                <a:gd name="T91" fmla="*/ 0 h 306"/>
                <a:gd name="T92" fmla="*/ 198 w 268"/>
                <a:gd name="T93" fmla="*/ 0 h 306"/>
                <a:gd name="T94" fmla="*/ 202 w 268"/>
                <a:gd name="T95" fmla="*/ 0 h 306"/>
                <a:gd name="T96" fmla="*/ 208 w 268"/>
                <a:gd name="T97" fmla="*/ 3 h 306"/>
                <a:gd name="T98" fmla="*/ 211 w 268"/>
                <a:gd name="T99" fmla="*/ 4 h 306"/>
                <a:gd name="T100" fmla="*/ 215 w 268"/>
                <a:gd name="T101" fmla="*/ 4 h 306"/>
                <a:gd name="T102" fmla="*/ 219 w 268"/>
                <a:gd name="T103" fmla="*/ 6 h 3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8"/>
                <a:gd name="T157" fmla="*/ 0 h 306"/>
                <a:gd name="T158" fmla="*/ 268 w 268"/>
                <a:gd name="T159" fmla="*/ 306 h 3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8" h="306">
                  <a:moveTo>
                    <a:pt x="0" y="305"/>
                  </a:moveTo>
                  <a:lnTo>
                    <a:pt x="2" y="300"/>
                  </a:lnTo>
                  <a:lnTo>
                    <a:pt x="3" y="294"/>
                  </a:lnTo>
                  <a:lnTo>
                    <a:pt x="7" y="290"/>
                  </a:lnTo>
                  <a:lnTo>
                    <a:pt x="10" y="286"/>
                  </a:lnTo>
                  <a:lnTo>
                    <a:pt x="12" y="279"/>
                  </a:lnTo>
                  <a:lnTo>
                    <a:pt x="14" y="274"/>
                  </a:lnTo>
                  <a:lnTo>
                    <a:pt x="17" y="270"/>
                  </a:lnTo>
                  <a:lnTo>
                    <a:pt x="20" y="265"/>
                  </a:lnTo>
                  <a:lnTo>
                    <a:pt x="22" y="260"/>
                  </a:lnTo>
                  <a:lnTo>
                    <a:pt x="25" y="256"/>
                  </a:lnTo>
                  <a:lnTo>
                    <a:pt x="27" y="250"/>
                  </a:lnTo>
                  <a:lnTo>
                    <a:pt x="30" y="245"/>
                  </a:lnTo>
                  <a:lnTo>
                    <a:pt x="33" y="240"/>
                  </a:lnTo>
                  <a:lnTo>
                    <a:pt x="35" y="236"/>
                  </a:lnTo>
                  <a:lnTo>
                    <a:pt x="38" y="231"/>
                  </a:lnTo>
                  <a:lnTo>
                    <a:pt x="40" y="225"/>
                  </a:lnTo>
                  <a:lnTo>
                    <a:pt x="43" y="222"/>
                  </a:lnTo>
                  <a:lnTo>
                    <a:pt x="46" y="217"/>
                  </a:lnTo>
                  <a:lnTo>
                    <a:pt x="49" y="211"/>
                  </a:lnTo>
                  <a:lnTo>
                    <a:pt x="50" y="207"/>
                  </a:lnTo>
                  <a:lnTo>
                    <a:pt x="54" y="202"/>
                  </a:lnTo>
                  <a:lnTo>
                    <a:pt x="57" y="197"/>
                  </a:lnTo>
                  <a:lnTo>
                    <a:pt x="59" y="192"/>
                  </a:lnTo>
                  <a:lnTo>
                    <a:pt x="61" y="188"/>
                  </a:lnTo>
                  <a:lnTo>
                    <a:pt x="63" y="184"/>
                  </a:lnTo>
                  <a:lnTo>
                    <a:pt x="67" y="180"/>
                  </a:lnTo>
                  <a:lnTo>
                    <a:pt x="69" y="176"/>
                  </a:lnTo>
                  <a:lnTo>
                    <a:pt x="71" y="170"/>
                  </a:lnTo>
                  <a:lnTo>
                    <a:pt x="74" y="165"/>
                  </a:lnTo>
                  <a:lnTo>
                    <a:pt x="77" y="160"/>
                  </a:lnTo>
                  <a:lnTo>
                    <a:pt x="80" y="156"/>
                  </a:lnTo>
                  <a:lnTo>
                    <a:pt x="82" y="150"/>
                  </a:lnTo>
                  <a:lnTo>
                    <a:pt x="85" y="148"/>
                  </a:lnTo>
                  <a:lnTo>
                    <a:pt x="87" y="142"/>
                  </a:lnTo>
                  <a:lnTo>
                    <a:pt x="90" y="138"/>
                  </a:lnTo>
                  <a:lnTo>
                    <a:pt x="93" y="134"/>
                  </a:lnTo>
                  <a:lnTo>
                    <a:pt x="95" y="130"/>
                  </a:lnTo>
                  <a:lnTo>
                    <a:pt x="97" y="125"/>
                  </a:lnTo>
                  <a:lnTo>
                    <a:pt x="101" y="121"/>
                  </a:lnTo>
                  <a:lnTo>
                    <a:pt x="103" y="117"/>
                  </a:lnTo>
                  <a:lnTo>
                    <a:pt x="105" y="113"/>
                  </a:lnTo>
                  <a:lnTo>
                    <a:pt x="108" y="109"/>
                  </a:lnTo>
                  <a:lnTo>
                    <a:pt x="110" y="105"/>
                  </a:lnTo>
                  <a:lnTo>
                    <a:pt x="114" y="101"/>
                  </a:lnTo>
                  <a:lnTo>
                    <a:pt x="116" y="97"/>
                  </a:lnTo>
                  <a:lnTo>
                    <a:pt x="118" y="92"/>
                  </a:lnTo>
                  <a:lnTo>
                    <a:pt x="121" y="90"/>
                  </a:lnTo>
                  <a:lnTo>
                    <a:pt x="124" y="85"/>
                  </a:lnTo>
                  <a:lnTo>
                    <a:pt x="127" y="81"/>
                  </a:lnTo>
                  <a:lnTo>
                    <a:pt x="129" y="78"/>
                  </a:lnTo>
                  <a:lnTo>
                    <a:pt x="131" y="74"/>
                  </a:lnTo>
                  <a:lnTo>
                    <a:pt x="133" y="71"/>
                  </a:lnTo>
                  <a:lnTo>
                    <a:pt x="137" y="69"/>
                  </a:lnTo>
                  <a:lnTo>
                    <a:pt x="139" y="64"/>
                  </a:lnTo>
                  <a:lnTo>
                    <a:pt x="142" y="60"/>
                  </a:lnTo>
                  <a:lnTo>
                    <a:pt x="144" y="59"/>
                  </a:lnTo>
                  <a:lnTo>
                    <a:pt x="147" y="56"/>
                  </a:lnTo>
                  <a:lnTo>
                    <a:pt x="150" y="52"/>
                  </a:lnTo>
                  <a:lnTo>
                    <a:pt x="152" y="50"/>
                  </a:lnTo>
                  <a:lnTo>
                    <a:pt x="155" y="46"/>
                  </a:lnTo>
                  <a:lnTo>
                    <a:pt x="156" y="43"/>
                  </a:lnTo>
                  <a:lnTo>
                    <a:pt x="159" y="41"/>
                  </a:lnTo>
                  <a:lnTo>
                    <a:pt x="161" y="38"/>
                  </a:lnTo>
                  <a:lnTo>
                    <a:pt x="165" y="36"/>
                  </a:lnTo>
                  <a:lnTo>
                    <a:pt x="167" y="33"/>
                  </a:lnTo>
                  <a:lnTo>
                    <a:pt x="169" y="30"/>
                  </a:lnTo>
                  <a:lnTo>
                    <a:pt x="171" y="28"/>
                  </a:lnTo>
                  <a:lnTo>
                    <a:pt x="175" y="27"/>
                  </a:lnTo>
                  <a:lnTo>
                    <a:pt x="178" y="24"/>
                  </a:lnTo>
                  <a:lnTo>
                    <a:pt x="180" y="22"/>
                  </a:lnTo>
                  <a:lnTo>
                    <a:pt x="182" y="20"/>
                  </a:lnTo>
                  <a:lnTo>
                    <a:pt x="185" y="18"/>
                  </a:lnTo>
                  <a:lnTo>
                    <a:pt x="188" y="16"/>
                  </a:lnTo>
                  <a:lnTo>
                    <a:pt x="189" y="16"/>
                  </a:lnTo>
                  <a:lnTo>
                    <a:pt x="193" y="12"/>
                  </a:lnTo>
                  <a:lnTo>
                    <a:pt x="195" y="12"/>
                  </a:lnTo>
                  <a:lnTo>
                    <a:pt x="197" y="11"/>
                  </a:lnTo>
                  <a:lnTo>
                    <a:pt x="201" y="8"/>
                  </a:lnTo>
                  <a:lnTo>
                    <a:pt x="203" y="8"/>
                  </a:lnTo>
                  <a:lnTo>
                    <a:pt x="206" y="5"/>
                  </a:lnTo>
                  <a:lnTo>
                    <a:pt x="208" y="5"/>
                  </a:lnTo>
                  <a:lnTo>
                    <a:pt x="210" y="4"/>
                  </a:lnTo>
                  <a:lnTo>
                    <a:pt x="214" y="4"/>
                  </a:lnTo>
                  <a:lnTo>
                    <a:pt x="216" y="3"/>
                  </a:lnTo>
                  <a:lnTo>
                    <a:pt x="218" y="3"/>
                  </a:lnTo>
                  <a:lnTo>
                    <a:pt x="221" y="0"/>
                  </a:lnTo>
                  <a:lnTo>
                    <a:pt x="223" y="0"/>
                  </a:lnTo>
                  <a:lnTo>
                    <a:pt x="227" y="0"/>
                  </a:lnTo>
                  <a:lnTo>
                    <a:pt x="229" y="0"/>
                  </a:lnTo>
                  <a:lnTo>
                    <a:pt x="231" y="0"/>
                  </a:lnTo>
                  <a:lnTo>
                    <a:pt x="234" y="0"/>
                  </a:lnTo>
                  <a:lnTo>
                    <a:pt x="236" y="0"/>
                  </a:lnTo>
                  <a:lnTo>
                    <a:pt x="239" y="0"/>
                  </a:lnTo>
                  <a:lnTo>
                    <a:pt x="242" y="0"/>
                  </a:lnTo>
                  <a:lnTo>
                    <a:pt x="244" y="0"/>
                  </a:lnTo>
                  <a:lnTo>
                    <a:pt x="246" y="0"/>
                  </a:lnTo>
                  <a:lnTo>
                    <a:pt x="250" y="3"/>
                  </a:lnTo>
                  <a:lnTo>
                    <a:pt x="253" y="3"/>
                  </a:lnTo>
                  <a:lnTo>
                    <a:pt x="255" y="4"/>
                  </a:lnTo>
                  <a:lnTo>
                    <a:pt x="257" y="4"/>
                  </a:lnTo>
                  <a:lnTo>
                    <a:pt x="259" y="5"/>
                  </a:lnTo>
                  <a:lnTo>
                    <a:pt x="263" y="5"/>
                  </a:lnTo>
                  <a:lnTo>
                    <a:pt x="265" y="8"/>
                  </a:lnTo>
                  <a:lnTo>
                    <a:pt x="267" y="8"/>
                  </a:lnTo>
                </a:path>
              </a:pathLst>
            </a:custGeom>
            <a:noFill/>
            <a:ln w="31750">
              <a:solidFill>
                <a:schemeClr val="tx2"/>
              </a:solidFill>
              <a:round/>
              <a:headEnd/>
              <a:tailEnd/>
            </a:ln>
          </p:spPr>
          <p:txBody>
            <a:bodyPr/>
            <a:lstStyle/>
            <a:p>
              <a:endParaRPr lang="en-US" dirty="0"/>
            </a:p>
          </p:txBody>
        </p:sp>
        <p:sp>
          <p:nvSpPr>
            <p:cNvPr id="39969" name="Freeform 27"/>
            <p:cNvSpPr>
              <a:spLocks/>
            </p:cNvSpPr>
            <p:nvPr/>
          </p:nvSpPr>
          <p:spPr bwMode="auto">
            <a:xfrm>
              <a:off x="1613" y="1354"/>
              <a:ext cx="245" cy="367"/>
            </a:xfrm>
            <a:custGeom>
              <a:avLst/>
              <a:gdLst>
                <a:gd name="T0" fmla="*/ 3 w 270"/>
                <a:gd name="T1" fmla="*/ 3 h 417"/>
                <a:gd name="T2" fmla="*/ 6 w 270"/>
                <a:gd name="T3" fmla="*/ 4 h 417"/>
                <a:gd name="T4" fmla="*/ 12 w 270"/>
                <a:gd name="T5" fmla="*/ 7 h 417"/>
                <a:gd name="T6" fmla="*/ 15 w 270"/>
                <a:gd name="T7" fmla="*/ 10 h 417"/>
                <a:gd name="T8" fmla="*/ 20 w 270"/>
                <a:gd name="T9" fmla="*/ 13 h 417"/>
                <a:gd name="T10" fmla="*/ 24 w 270"/>
                <a:gd name="T11" fmla="*/ 16 h 417"/>
                <a:gd name="T12" fmla="*/ 29 w 270"/>
                <a:gd name="T13" fmla="*/ 19 h 417"/>
                <a:gd name="T14" fmla="*/ 32 w 270"/>
                <a:gd name="T15" fmla="*/ 23 h 417"/>
                <a:gd name="T16" fmla="*/ 37 w 270"/>
                <a:gd name="T17" fmla="*/ 29 h 417"/>
                <a:gd name="T18" fmla="*/ 40 w 270"/>
                <a:gd name="T19" fmla="*/ 33 h 417"/>
                <a:gd name="T20" fmla="*/ 45 w 270"/>
                <a:gd name="T21" fmla="*/ 37 h 417"/>
                <a:gd name="T22" fmla="*/ 49 w 270"/>
                <a:gd name="T23" fmla="*/ 42 h 417"/>
                <a:gd name="T24" fmla="*/ 54 w 270"/>
                <a:gd name="T25" fmla="*/ 48 h 417"/>
                <a:gd name="T26" fmla="*/ 58 w 270"/>
                <a:gd name="T27" fmla="*/ 51 h 417"/>
                <a:gd name="T28" fmla="*/ 62 w 270"/>
                <a:gd name="T29" fmla="*/ 56 h 417"/>
                <a:gd name="T30" fmla="*/ 66 w 270"/>
                <a:gd name="T31" fmla="*/ 63 h 417"/>
                <a:gd name="T32" fmla="*/ 70 w 270"/>
                <a:gd name="T33" fmla="*/ 69 h 417"/>
                <a:gd name="T34" fmla="*/ 75 w 270"/>
                <a:gd name="T35" fmla="*/ 75 h 417"/>
                <a:gd name="T36" fmla="*/ 79 w 270"/>
                <a:gd name="T37" fmla="*/ 81 h 417"/>
                <a:gd name="T38" fmla="*/ 84 w 270"/>
                <a:gd name="T39" fmla="*/ 87 h 417"/>
                <a:gd name="T40" fmla="*/ 87 w 270"/>
                <a:gd name="T41" fmla="*/ 94 h 417"/>
                <a:gd name="T42" fmla="*/ 92 w 270"/>
                <a:gd name="T43" fmla="*/ 100 h 417"/>
                <a:gd name="T44" fmla="*/ 96 w 270"/>
                <a:gd name="T45" fmla="*/ 108 h 417"/>
                <a:gd name="T46" fmla="*/ 101 w 270"/>
                <a:gd name="T47" fmla="*/ 115 h 417"/>
                <a:gd name="T48" fmla="*/ 105 w 270"/>
                <a:gd name="T49" fmla="*/ 121 h 417"/>
                <a:gd name="T50" fmla="*/ 109 w 270"/>
                <a:gd name="T51" fmla="*/ 130 h 417"/>
                <a:gd name="T52" fmla="*/ 113 w 270"/>
                <a:gd name="T53" fmla="*/ 136 h 417"/>
                <a:gd name="T54" fmla="*/ 118 w 270"/>
                <a:gd name="T55" fmla="*/ 143 h 417"/>
                <a:gd name="T56" fmla="*/ 122 w 270"/>
                <a:gd name="T57" fmla="*/ 150 h 417"/>
                <a:gd name="T58" fmla="*/ 126 w 270"/>
                <a:gd name="T59" fmla="*/ 158 h 417"/>
                <a:gd name="T60" fmla="*/ 130 w 270"/>
                <a:gd name="T61" fmla="*/ 165 h 417"/>
                <a:gd name="T62" fmla="*/ 134 w 270"/>
                <a:gd name="T63" fmla="*/ 172 h 417"/>
                <a:gd name="T64" fmla="*/ 138 w 270"/>
                <a:gd name="T65" fmla="*/ 180 h 417"/>
                <a:gd name="T66" fmla="*/ 142 w 270"/>
                <a:gd name="T67" fmla="*/ 187 h 417"/>
                <a:gd name="T68" fmla="*/ 147 w 270"/>
                <a:gd name="T69" fmla="*/ 195 h 417"/>
                <a:gd name="T70" fmla="*/ 152 w 270"/>
                <a:gd name="T71" fmla="*/ 203 h 417"/>
                <a:gd name="T72" fmla="*/ 155 w 270"/>
                <a:gd name="T73" fmla="*/ 210 h 417"/>
                <a:gd name="T74" fmla="*/ 160 w 270"/>
                <a:gd name="T75" fmla="*/ 217 h 417"/>
                <a:gd name="T76" fmla="*/ 163 w 270"/>
                <a:gd name="T77" fmla="*/ 224 h 417"/>
                <a:gd name="T78" fmla="*/ 168 w 270"/>
                <a:gd name="T79" fmla="*/ 232 h 417"/>
                <a:gd name="T80" fmla="*/ 172 w 270"/>
                <a:gd name="T81" fmla="*/ 239 h 417"/>
                <a:gd name="T82" fmla="*/ 176 w 270"/>
                <a:gd name="T83" fmla="*/ 248 h 417"/>
                <a:gd name="T84" fmla="*/ 181 w 270"/>
                <a:gd name="T85" fmla="*/ 255 h 417"/>
                <a:gd name="T86" fmla="*/ 184 w 270"/>
                <a:gd name="T87" fmla="*/ 261 h 417"/>
                <a:gd name="T88" fmla="*/ 190 w 270"/>
                <a:gd name="T89" fmla="*/ 269 h 417"/>
                <a:gd name="T90" fmla="*/ 192 w 270"/>
                <a:gd name="T91" fmla="*/ 275 h 417"/>
                <a:gd name="T92" fmla="*/ 199 w 270"/>
                <a:gd name="T93" fmla="*/ 283 h 417"/>
                <a:gd name="T94" fmla="*/ 201 w 270"/>
                <a:gd name="T95" fmla="*/ 290 h 417"/>
                <a:gd name="T96" fmla="*/ 207 w 270"/>
                <a:gd name="T97" fmla="*/ 297 h 417"/>
                <a:gd name="T98" fmla="*/ 211 w 270"/>
                <a:gd name="T99" fmla="*/ 305 h 417"/>
                <a:gd name="T100" fmla="*/ 215 w 270"/>
                <a:gd name="T101" fmla="*/ 312 h 417"/>
                <a:gd name="T102" fmla="*/ 219 w 270"/>
                <a:gd name="T103" fmla="*/ 319 h 4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70"/>
                <a:gd name="T157" fmla="*/ 0 h 417"/>
                <a:gd name="T158" fmla="*/ 270 w 270"/>
                <a:gd name="T159" fmla="*/ 417 h 41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70" h="417">
                  <a:moveTo>
                    <a:pt x="0" y="0"/>
                  </a:moveTo>
                  <a:lnTo>
                    <a:pt x="3" y="3"/>
                  </a:lnTo>
                  <a:lnTo>
                    <a:pt x="7" y="4"/>
                  </a:lnTo>
                  <a:lnTo>
                    <a:pt x="8" y="5"/>
                  </a:lnTo>
                  <a:lnTo>
                    <a:pt x="11" y="8"/>
                  </a:lnTo>
                  <a:lnTo>
                    <a:pt x="14" y="9"/>
                  </a:lnTo>
                  <a:lnTo>
                    <a:pt x="16" y="10"/>
                  </a:lnTo>
                  <a:lnTo>
                    <a:pt x="19" y="12"/>
                  </a:lnTo>
                  <a:lnTo>
                    <a:pt x="22" y="14"/>
                  </a:lnTo>
                  <a:lnTo>
                    <a:pt x="24" y="17"/>
                  </a:lnTo>
                  <a:lnTo>
                    <a:pt x="26" y="19"/>
                  </a:lnTo>
                  <a:lnTo>
                    <a:pt x="30" y="20"/>
                  </a:lnTo>
                  <a:lnTo>
                    <a:pt x="32" y="23"/>
                  </a:lnTo>
                  <a:lnTo>
                    <a:pt x="35" y="25"/>
                  </a:lnTo>
                  <a:lnTo>
                    <a:pt x="37" y="28"/>
                  </a:lnTo>
                  <a:lnTo>
                    <a:pt x="39" y="30"/>
                  </a:lnTo>
                  <a:lnTo>
                    <a:pt x="42" y="33"/>
                  </a:lnTo>
                  <a:lnTo>
                    <a:pt x="45" y="37"/>
                  </a:lnTo>
                  <a:lnTo>
                    <a:pt x="47" y="39"/>
                  </a:lnTo>
                  <a:lnTo>
                    <a:pt x="49" y="42"/>
                  </a:lnTo>
                  <a:lnTo>
                    <a:pt x="53" y="44"/>
                  </a:lnTo>
                  <a:lnTo>
                    <a:pt x="55" y="48"/>
                  </a:lnTo>
                  <a:lnTo>
                    <a:pt x="57" y="51"/>
                  </a:lnTo>
                  <a:lnTo>
                    <a:pt x="60" y="54"/>
                  </a:lnTo>
                  <a:lnTo>
                    <a:pt x="62" y="56"/>
                  </a:lnTo>
                  <a:lnTo>
                    <a:pt x="65" y="61"/>
                  </a:lnTo>
                  <a:lnTo>
                    <a:pt x="68" y="63"/>
                  </a:lnTo>
                  <a:lnTo>
                    <a:pt x="70" y="66"/>
                  </a:lnTo>
                  <a:lnTo>
                    <a:pt x="73" y="70"/>
                  </a:lnTo>
                  <a:lnTo>
                    <a:pt x="75" y="73"/>
                  </a:lnTo>
                  <a:lnTo>
                    <a:pt x="78" y="77"/>
                  </a:lnTo>
                  <a:lnTo>
                    <a:pt x="81" y="82"/>
                  </a:lnTo>
                  <a:lnTo>
                    <a:pt x="83" y="84"/>
                  </a:lnTo>
                  <a:lnTo>
                    <a:pt x="85" y="89"/>
                  </a:lnTo>
                  <a:lnTo>
                    <a:pt x="88" y="93"/>
                  </a:lnTo>
                  <a:lnTo>
                    <a:pt x="92" y="97"/>
                  </a:lnTo>
                  <a:lnTo>
                    <a:pt x="94" y="101"/>
                  </a:lnTo>
                  <a:lnTo>
                    <a:pt x="96" y="105"/>
                  </a:lnTo>
                  <a:lnTo>
                    <a:pt x="98" y="109"/>
                  </a:lnTo>
                  <a:lnTo>
                    <a:pt x="102" y="113"/>
                  </a:lnTo>
                  <a:lnTo>
                    <a:pt x="104" y="118"/>
                  </a:lnTo>
                  <a:lnTo>
                    <a:pt x="106" y="122"/>
                  </a:lnTo>
                  <a:lnTo>
                    <a:pt x="109" y="126"/>
                  </a:lnTo>
                  <a:lnTo>
                    <a:pt x="111" y="130"/>
                  </a:lnTo>
                  <a:lnTo>
                    <a:pt x="114" y="134"/>
                  </a:lnTo>
                  <a:lnTo>
                    <a:pt x="117" y="140"/>
                  </a:lnTo>
                  <a:lnTo>
                    <a:pt x="120" y="144"/>
                  </a:lnTo>
                  <a:lnTo>
                    <a:pt x="122" y="149"/>
                  </a:lnTo>
                  <a:lnTo>
                    <a:pt x="124" y="152"/>
                  </a:lnTo>
                  <a:lnTo>
                    <a:pt x="128" y="157"/>
                  </a:lnTo>
                  <a:lnTo>
                    <a:pt x="130" y="162"/>
                  </a:lnTo>
                  <a:lnTo>
                    <a:pt x="132" y="168"/>
                  </a:lnTo>
                  <a:lnTo>
                    <a:pt x="135" y="172"/>
                  </a:lnTo>
                  <a:lnTo>
                    <a:pt x="137" y="176"/>
                  </a:lnTo>
                  <a:lnTo>
                    <a:pt x="140" y="180"/>
                  </a:lnTo>
                  <a:lnTo>
                    <a:pt x="143" y="184"/>
                  </a:lnTo>
                  <a:lnTo>
                    <a:pt x="145" y="189"/>
                  </a:lnTo>
                  <a:lnTo>
                    <a:pt x="148" y="194"/>
                  </a:lnTo>
                  <a:lnTo>
                    <a:pt x="150" y="199"/>
                  </a:lnTo>
                  <a:lnTo>
                    <a:pt x="153" y="203"/>
                  </a:lnTo>
                  <a:lnTo>
                    <a:pt x="156" y="209"/>
                  </a:lnTo>
                  <a:lnTo>
                    <a:pt x="158" y="214"/>
                  </a:lnTo>
                  <a:lnTo>
                    <a:pt x="160" y="217"/>
                  </a:lnTo>
                  <a:lnTo>
                    <a:pt x="163" y="223"/>
                  </a:lnTo>
                  <a:lnTo>
                    <a:pt x="166" y="228"/>
                  </a:lnTo>
                  <a:lnTo>
                    <a:pt x="168" y="232"/>
                  </a:lnTo>
                  <a:lnTo>
                    <a:pt x="171" y="237"/>
                  </a:lnTo>
                  <a:lnTo>
                    <a:pt x="173" y="242"/>
                  </a:lnTo>
                  <a:lnTo>
                    <a:pt x="176" y="248"/>
                  </a:lnTo>
                  <a:lnTo>
                    <a:pt x="178" y="252"/>
                  </a:lnTo>
                  <a:lnTo>
                    <a:pt x="182" y="257"/>
                  </a:lnTo>
                  <a:lnTo>
                    <a:pt x="184" y="262"/>
                  </a:lnTo>
                  <a:lnTo>
                    <a:pt x="186" y="266"/>
                  </a:lnTo>
                  <a:lnTo>
                    <a:pt x="188" y="271"/>
                  </a:lnTo>
                  <a:lnTo>
                    <a:pt x="192" y="276"/>
                  </a:lnTo>
                  <a:lnTo>
                    <a:pt x="194" y="281"/>
                  </a:lnTo>
                  <a:lnTo>
                    <a:pt x="196" y="286"/>
                  </a:lnTo>
                  <a:lnTo>
                    <a:pt x="198" y="290"/>
                  </a:lnTo>
                  <a:lnTo>
                    <a:pt x="201" y="296"/>
                  </a:lnTo>
                  <a:lnTo>
                    <a:pt x="204" y="300"/>
                  </a:lnTo>
                  <a:lnTo>
                    <a:pt x="206" y="305"/>
                  </a:lnTo>
                  <a:lnTo>
                    <a:pt x="209" y="309"/>
                  </a:lnTo>
                  <a:lnTo>
                    <a:pt x="211" y="316"/>
                  </a:lnTo>
                  <a:lnTo>
                    <a:pt x="214" y="320"/>
                  </a:lnTo>
                  <a:lnTo>
                    <a:pt x="217" y="325"/>
                  </a:lnTo>
                  <a:lnTo>
                    <a:pt x="220" y="329"/>
                  </a:lnTo>
                  <a:lnTo>
                    <a:pt x="222" y="334"/>
                  </a:lnTo>
                  <a:lnTo>
                    <a:pt x="224" y="338"/>
                  </a:lnTo>
                  <a:lnTo>
                    <a:pt x="228" y="344"/>
                  </a:lnTo>
                  <a:lnTo>
                    <a:pt x="230" y="348"/>
                  </a:lnTo>
                  <a:lnTo>
                    <a:pt x="232" y="351"/>
                  </a:lnTo>
                  <a:lnTo>
                    <a:pt x="234" y="356"/>
                  </a:lnTo>
                  <a:lnTo>
                    <a:pt x="238" y="362"/>
                  </a:lnTo>
                  <a:lnTo>
                    <a:pt x="241" y="366"/>
                  </a:lnTo>
                  <a:lnTo>
                    <a:pt x="242" y="371"/>
                  </a:lnTo>
                  <a:lnTo>
                    <a:pt x="245" y="375"/>
                  </a:lnTo>
                  <a:lnTo>
                    <a:pt x="249" y="380"/>
                  </a:lnTo>
                  <a:lnTo>
                    <a:pt x="251" y="384"/>
                  </a:lnTo>
                  <a:lnTo>
                    <a:pt x="253" y="388"/>
                  </a:lnTo>
                  <a:lnTo>
                    <a:pt x="256" y="394"/>
                  </a:lnTo>
                  <a:lnTo>
                    <a:pt x="258" y="398"/>
                  </a:lnTo>
                  <a:lnTo>
                    <a:pt x="261" y="402"/>
                  </a:lnTo>
                  <a:lnTo>
                    <a:pt x="264" y="406"/>
                  </a:lnTo>
                  <a:lnTo>
                    <a:pt x="266" y="411"/>
                  </a:lnTo>
                  <a:lnTo>
                    <a:pt x="269" y="416"/>
                  </a:lnTo>
                </a:path>
              </a:pathLst>
            </a:custGeom>
            <a:noFill/>
            <a:ln w="31750">
              <a:solidFill>
                <a:schemeClr val="tx2"/>
              </a:solidFill>
              <a:round/>
              <a:headEnd/>
              <a:tailEnd/>
            </a:ln>
          </p:spPr>
          <p:txBody>
            <a:bodyPr/>
            <a:lstStyle/>
            <a:p>
              <a:endParaRPr lang="en-US" dirty="0"/>
            </a:p>
          </p:txBody>
        </p:sp>
        <p:sp>
          <p:nvSpPr>
            <p:cNvPr id="39970" name="Freeform 28"/>
            <p:cNvSpPr>
              <a:spLocks/>
            </p:cNvSpPr>
            <p:nvPr/>
          </p:nvSpPr>
          <p:spPr bwMode="auto">
            <a:xfrm>
              <a:off x="1857" y="1721"/>
              <a:ext cx="148" cy="195"/>
            </a:xfrm>
            <a:custGeom>
              <a:avLst/>
              <a:gdLst>
                <a:gd name="T0" fmla="*/ 3 w 162"/>
                <a:gd name="T1" fmla="*/ 4 h 222"/>
                <a:gd name="T2" fmla="*/ 6 w 162"/>
                <a:gd name="T3" fmla="*/ 11 h 222"/>
                <a:gd name="T4" fmla="*/ 10 w 162"/>
                <a:gd name="T5" fmla="*/ 18 h 222"/>
                <a:gd name="T6" fmla="*/ 16 w 162"/>
                <a:gd name="T7" fmla="*/ 24 h 222"/>
                <a:gd name="T8" fmla="*/ 19 w 162"/>
                <a:gd name="T9" fmla="*/ 30 h 222"/>
                <a:gd name="T10" fmla="*/ 24 w 162"/>
                <a:gd name="T11" fmla="*/ 36 h 222"/>
                <a:gd name="T12" fmla="*/ 27 w 162"/>
                <a:gd name="T13" fmla="*/ 43 h 222"/>
                <a:gd name="T14" fmla="*/ 33 w 162"/>
                <a:gd name="T15" fmla="*/ 47 h 222"/>
                <a:gd name="T16" fmla="*/ 37 w 162"/>
                <a:gd name="T17" fmla="*/ 55 h 222"/>
                <a:gd name="T18" fmla="*/ 41 w 162"/>
                <a:gd name="T19" fmla="*/ 61 h 222"/>
                <a:gd name="T20" fmla="*/ 46 w 162"/>
                <a:gd name="T21" fmla="*/ 66 h 222"/>
                <a:gd name="T22" fmla="*/ 49 w 162"/>
                <a:gd name="T23" fmla="*/ 73 h 222"/>
                <a:gd name="T24" fmla="*/ 53 w 162"/>
                <a:gd name="T25" fmla="*/ 77 h 222"/>
                <a:gd name="T26" fmla="*/ 58 w 162"/>
                <a:gd name="T27" fmla="*/ 83 h 222"/>
                <a:gd name="T28" fmla="*/ 63 w 162"/>
                <a:gd name="T29" fmla="*/ 90 h 222"/>
                <a:gd name="T30" fmla="*/ 66 w 162"/>
                <a:gd name="T31" fmla="*/ 94 h 222"/>
                <a:gd name="T32" fmla="*/ 71 w 162"/>
                <a:gd name="T33" fmla="*/ 100 h 222"/>
                <a:gd name="T34" fmla="*/ 74 w 162"/>
                <a:gd name="T35" fmla="*/ 105 h 222"/>
                <a:gd name="T36" fmla="*/ 79 w 162"/>
                <a:gd name="T37" fmla="*/ 111 h 222"/>
                <a:gd name="T38" fmla="*/ 83 w 162"/>
                <a:gd name="T39" fmla="*/ 116 h 222"/>
                <a:gd name="T40" fmla="*/ 88 w 162"/>
                <a:gd name="T41" fmla="*/ 120 h 222"/>
                <a:gd name="T42" fmla="*/ 91 w 162"/>
                <a:gd name="T43" fmla="*/ 127 h 222"/>
                <a:gd name="T44" fmla="*/ 96 w 162"/>
                <a:gd name="T45" fmla="*/ 131 h 222"/>
                <a:gd name="T46" fmla="*/ 101 w 162"/>
                <a:gd name="T47" fmla="*/ 135 h 222"/>
                <a:gd name="T48" fmla="*/ 104 w 162"/>
                <a:gd name="T49" fmla="*/ 141 h 222"/>
                <a:gd name="T50" fmla="*/ 110 w 162"/>
                <a:gd name="T51" fmla="*/ 144 h 222"/>
                <a:gd name="T52" fmla="*/ 113 w 162"/>
                <a:gd name="T53" fmla="*/ 149 h 222"/>
                <a:gd name="T54" fmla="*/ 118 w 162"/>
                <a:gd name="T55" fmla="*/ 155 h 222"/>
                <a:gd name="T56" fmla="*/ 122 w 162"/>
                <a:gd name="T57" fmla="*/ 157 h 222"/>
                <a:gd name="T58" fmla="*/ 126 w 162"/>
                <a:gd name="T59" fmla="*/ 163 h 222"/>
                <a:gd name="T60" fmla="*/ 131 w 162"/>
                <a:gd name="T61" fmla="*/ 167 h 222"/>
                <a:gd name="T62" fmla="*/ 134 w 162"/>
                <a:gd name="T63" fmla="*/ 170 h 2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2"/>
                <a:gd name="T97" fmla="*/ 0 h 222"/>
                <a:gd name="T98" fmla="*/ 162 w 162"/>
                <a:gd name="T99" fmla="*/ 222 h 2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2" h="222">
                  <a:moveTo>
                    <a:pt x="0" y="0"/>
                  </a:moveTo>
                  <a:lnTo>
                    <a:pt x="3" y="5"/>
                  </a:lnTo>
                  <a:lnTo>
                    <a:pt x="5" y="7"/>
                  </a:lnTo>
                  <a:lnTo>
                    <a:pt x="8" y="14"/>
                  </a:lnTo>
                  <a:lnTo>
                    <a:pt x="10" y="18"/>
                  </a:lnTo>
                  <a:lnTo>
                    <a:pt x="12" y="23"/>
                  </a:lnTo>
                  <a:lnTo>
                    <a:pt x="15" y="26"/>
                  </a:lnTo>
                  <a:lnTo>
                    <a:pt x="19" y="31"/>
                  </a:lnTo>
                  <a:lnTo>
                    <a:pt x="20" y="34"/>
                  </a:lnTo>
                  <a:lnTo>
                    <a:pt x="23" y="39"/>
                  </a:lnTo>
                  <a:lnTo>
                    <a:pt x="25" y="42"/>
                  </a:lnTo>
                  <a:lnTo>
                    <a:pt x="28" y="47"/>
                  </a:lnTo>
                  <a:lnTo>
                    <a:pt x="31" y="50"/>
                  </a:lnTo>
                  <a:lnTo>
                    <a:pt x="33" y="56"/>
                  </a:lnTo>
                  <a:lnTo>
                    <a:pt x="36" y="59"/>
                  </a:lnTo>
                  <a:lnTo>
                    <a:pt x="39" y="62"/>
                  </a:lnTo>
                  <a:lnTo>
                    <a:pt x="40" y="66"/>
                  </a:lnTo>
                  <a:lnTo>
                    <a:pt x="44" y="72"/>
                  </a:lnTo>
                  <a:lnTo>
                    <a:pt x="47" y="74"/>
                  </a:lnTo>
                  <a:lnTo>
                    <a:pt x="49" y="78"/>
                  </a:lnTo>
                  <a:lnTo>
                    <a:pt x="51" y="82"/>
                  </a:lnTo>
                  <a:lnTo>
                    <a:pt x="55" y="85"/>
                  </a:lnTo>
                  <a:lnTo>
                    <a:pt x="57" y="90"/>
                  </a:lnTo>
                  <a:lnTo>
                    <a:pt x="59" y="94"/>
                  </a:lnTo>
                  <a:lnTo>
                    <a:pt x="61" y="98"/>
                  </a:lnTo>
                  <a:lnTo>
                    <a:pt x="64" y="100"/>
                  </a:lnTo>
                  <a:lnTo>
                    <a:pt x="67" y="105"/>
                  </a:lnTo>
                  <a:lnTo>
                    <a:pt x="70" y="108"/>
                  </a:lnTo>
                  <a:lnTo>
                    <a:pt x="72" y="112"/>
                  </a:lnTo>
                  <a:lnTo>
                    <a:pt x="75" y="116"/>
                  </a:lnTo>
                  <a:lnTo>
                    <a:pt x="77" y="119"/>
                  </a:lnTo>
                  <a:lnTo>
                    <a:pt x="79" y="122"/>
                  </a:lnTo>
                  <a:lnTo>
                    <a:pt x="82" y="127"/>
                  </a:lnTo>
                  <a:lnTo>
                    <a:pt x="85" y="130"/>
                  </a:lnTo>
                  <a:lnTo>
                    <a:pt x="87" y="134"/>
                  </a:lnTo>
                  <a:lnTo>
                    <a:pt x="89" y="136"/>
                  </a:lnTo>
                  <a:lnTo>
                    <a:pt x="93" y="140"/>
                  </a:lnTo>
                  <a:lnTo>
                    <a:pt x="95" y="144"/>
                  </a:lnTo>
                  <a:lnTo>
                    <a:pt x="97" y="146"/>
                  </a:lnTo>
                  <a:lnTo>
                    <a:pt x="100" y="150"/>
                  </a:lnTo>
                  <a:lnTo>
                    <a:pt x="102" y="154"/>
                  </a:lnTo>
                  <a:lnTo>
                    <a:pt x="105" y="156"/>
                  </a:lnTo>
                  <a:lnTo>
                    <a:pt x="108" y="159"/>
                  </a:lnTo>
                  <a:lnTo>
                    <a:pt x="110" y="165"/>
                  </a:lnTo>
                  <a:lnTo>
                    <a:pt x="113" y="166"/>
                  </a:lnTo>
                  <a:lnTo>
                    <a:pt x="115" y="170"/>
                  </a:lnTo>
                  <a:lnTo>
                    <a:pt x="118" y="173"/>
                  </a:lnTo>
                  <a:lnTo>
                    <a:pt x="121" y="175"/>
                  </a:lnTo>
                  <a:lnTo>
                    <a:pt x="123" y="179"/>
                  </a:lnTo>
                  <a:lnTo>
                    <a:pt x="125" y="182"/>
                  </a:lnTo>
                  <a:lnTo>
                    <a:pt x="128" y="186"/>
                  </a:lnTo>
                  <a:lnTo>
                    <a:pt x="131" y="187"/>
                  </a:lnTo>
                  <a:lnTo>
                    <a:pt x="133" y="191"/>
                  </a:lnTo>
                  <a:lnTo>
                    <a:pt x="136" y="193"/>
                  </a:lnTo>
                  <a:lnTo>
                    <a:pt x="138" y="196"/>
                  </a:lnTo>
                  <a:lnTo>
                    <a:pt x="141" y="200"/>
                  </a:lnTo>
                  <a:lnTo>
                    <a:pt x="144" y="202"/>
                  </a:lnTo>
                  <a:lnTo>
                    <a:pt x="147" y="204"/>
                  </a:lnTo>
                  <a:lnTo>
                    <a:pt x="149" y="208"/>
                  </a:lnTo>
                  <a:lnTo>
                    <a:pt x="151" y="211"/>
                  </a:lnTo>
                  <a:lnTo>
                    <a:pt x="155" y="213"/>
                  </a:lnTo>
                  <a:lnTo>
                    <a:pt x="157" y="216"/>
                  </a:lnTo>
                  <a:lnTo>
                    <a:pt x="159" y="219"/>
                  </a:lnTo>
                  <a:lnTo>
                    <a:pt x="161" y="221"/>
                  </a:lnTo>
                </a:path>
              </a:pathLst>
            </a:custGeom>
            <a:noFill/>
            <a:ln w="31750">
              <a:solidFill>
                <a:schemeClr val="tx2"/>
              </a:solidFill>
              <a:round/>
              <a:headEnd/>
              <a:tailEnd/>
            </a:ln>
          </p:spPr>
          <p:txBody>
            <a:bodyPr/>
            <a:lstStyle/>
            <a:p>
              <a:endParaRPr lang="en-US" dirty="0"/>
            </a:p>
          </p:txBody>
        </p:sp>
        <p:sp>
          <p:nvSpPr>
            <p:cNvPr id="39971" name="Freeform 29"/>
            <p:cNvSpPr>
              <a:spLocks/>
            </p:cNvSpPr>
            <p:nvPr/>
          </p:nvSpPr>
          <p:spPr bwMode="auto">
            <a:xfrm>
              <a:off x="2007" y="1918"/>
              <a:ext cx="245" cy="143"/>
            </a:xfrm>
            <a:custGeom>
              <a:avLst/>
              <a:gdLst>
                <a:gd name="T0" fmla="*/ 3 w 269"/>
                <a:gd name="T1" fmla="*/ 2 h 162"/>
                <a:gd name="T2" fmla="*/ 5 w 269"/>
                <a:gd name="T3" fmla="*/ 6 h 162"/>
                <a:gd name="T4" fmla="*/ 11 w 269"/>
                <a:gd name="T5" fmla="*/ 10 h 162"/>
                <a:gd name="T6" fmla="*/ 15 w 269"/>
                <a:gd name="T7" fmla="*/ 13 h 162"/>
                <a:gd name="T8" fmla="*/ 19 w 269"/>
                <a:gd name="T9" fmla="*/ 17 h 162"/>
                <a:gd name="T10" fmla="*/ 24 w 269"/>
                <a:gd name="T11" fmla="*/ 21 h 162"/>
                <a:gd name="T12" fmla="*/ 26 w 269"/>
                <a:gd name="T13" fmla="*/ 23 h 162"/>
                <a:gd name="T14" fmla="*/ 33 w 269"/>
                <a:gd name="T15" fmla="*/ 27 h 162"/>
                <a:gd name="T16" fmla="*/ 36 w 269"/>
                <a:gd name="T17" fmla="*/ 31 h 162"/>
                <a:gd name="T18" fmla="*/ 42 w 269"/>
                <a:gd name="T19" fmla="*/ 34 h 162"/>
                <a:gd name="T20" fmla="*/ 45 w 269"/>
                <a:gd name="T21" fmla="*/ 37 h 162"/>
                <a:gd name="T22" fmla="*/ 50 w 269"/>
                <a:gd name="T23" fmla="*/ 41 h 162"/>
                <a:gd name="T24" fmla="*/ 53 w 269"/>
                <a:gd name="T25" fmla="*/ 44 h 162"/>
                <a:gd name="T26" fmla="*/ 57 w 269"/>
                <a:gd name="T27" fmla="*/ 48 h 162"/>
                <a:gd name="T28" fmla="*/ 61 w 269"/>
                <a:gd name="T29" fmla="*/ 49 h 162"/>
                <a:gd name="T30" fmla="*/ 66 w 269"/>
                <a:gd name="T31" fmla="*/ 54 h 162"/>
                <a:gd name="T32" fmla="*/ 70 w 269"/>
                <a:gd name="T33" fmla="*/ 56 h 162"/>
                <a:gd name="T34" fmla="*/ 74 w 269"/>
                <a:gd name="T35" fmla="*/ 59 h 162"/>
                <a:gd name="T36" fmla="*/ 78 w 269"/>
                <a:gd name="T37" fmla="*/ 63 h 162"/>
                <a:gd name="T38" fmla="*/ 83 w 269"/>
                <a:gd name="T39" fmla="*/ 64 h 162"/>
                <a:gd name="T40" fmla="*/ 87 w 269"/>
                <a:gd name="T41" fmla="*/ 69 h 162"/>
                <a:gd name="T42" fmla="*/ 90 w 269"/>
                <a:gd name="T43" fmla="*/ 70 h 162"/>
                <a:gd name="T44" fmla="*/ 97 w 269"/>
                <a:gd name="T45" fmla="*/ 73 h 162"/>
                <a:gd name="T46" fmla="*/ 99 w 269"/>
                <a:gd name="T47" fmla="*/ 75 h 162"/>
                <a:gd name="T48" fmla="*/ 105 w 269"/>
                <a:gd name="T49" fmla="*/ 77 h 162"/>
                <a:gd name="T50" fmla="*/ 107 w 269"/>
                <a:gd name="T51" fmla="*/ 79 h 162"/>
                <a:gd name="T52" fmla="*/ 113 w 269"/>
                <a:gd name="T53" fmla="*/ 81 h 162"/>
                <a:gd name="T54" fmla="*/ 117 w 269"/>
                <a:gd name="T55" fmla="*/ 84 h 162"/>
                <a:gd name="T56" fmla="*/ 121 w 269"/>
                <a:gd name="T57" fmla="*/ 87 h 162"/>
                <a:gd name="T58" fmla="*/ 126 w 269"/>
                <a:gd name="T59" fmla="*/ 90 h 162"/>
                <a:gd name="T60" fmla="*/ 129 w 269"/>
                <a:gd name="T61" fmla="*/ 90 h 162"/>
                <a:gd name="T62" fmla="*/ 135 w 269"/>
                <a:gd name="T63" fmla="*/ 93 h 162"/>
                <a:gd name="T64" fmla="*/ 138 w 269"/>
                <a:gd name="T65" fmla="*/ 94 h 162"/>
                <a:gd name="T66" fmla="*/ 144 w 269"/>
                <a:gd name="T67" fmla="*/ 96 h 162"/>
                <a:gd name="T68" fmla="*/ 147 w 269"/>
                <a:gd name="T69" fmla="*/ 99 h 162"/>
                <a:gd name="T70" fmla="*/ 151 w 269"/>
                <a:gd name="T71" fmla="*/ 100 h 162"/>
                <a:gd name="T72" fmla="*/ 156 w 269"/>
                <a:gd name="T73" fmla="*/ 103 h 162"/>
                <a:gd name="T74" fmla="*/ 159 w 269"/>
                <a:gd name="T75" fmla="*/ 104 h 162"/>
                <a:gd name="T76" fmla="*/ 164 w 269"/>
                <a:gd name="T77" fmla="*/ 106 h 162"/>
                <a:gd name="T78" fmla="*/ 168 w 269"/>
                <a:gd name="T79" fmla="*/ 108 h 162"/>
                <a:gd name="T80" fmla="*/ 173 w 269"/>
                <a:gd name="T81" fmla="*/ 109 h 162"/>
                <a:gd name="T82" fmla="*/ 178 w 269"/>
                <a:gd name="T83" fmla="*/ 110 h 162"/>
                <a:gd name="T84" fmla="*/ 181 w 269"/>
                <a:gd name="T85" fmla="*/ 113 h 162"/>
                <a:gd name="T86" fmla="*/ 186 w 269"/>
                <a:gd name="T87" fmla="*/ 115 h 162"/>
                <a:gd name="T88" fmla="*/ 189 w 269"/>
                <a:gd name="T89" fmla="*/ 116 h 162"/>
                <a:gd name="T90" fmla="*/ 194 w 269"/>
                <a:gd name="T91" fmla="*/ 117 h 162"/>
                <a:gd name="T92" fmla="*/ 199 w 269"/>
                <a:gd name="T93" fmla="*/ 117 h 162"/>
                <a:gd name="T94" fmla="*/ 203 w 269"/>
                <a:gd name="T95" fmla="*/ 120 h 162"/>
                <a:gd name="T96" fmla="*/ 207 w 269"/>
                <a:gd name="T97" fmla="*/ 122 h 162"/>
                <a:gd name="T98" fmla="*/ 211 w 269"/>
                <a:gd name="T99" fmla="*/ 123 h 162"/>
                <a:gd name="T100" fmla="*/ 216 w 269"/>
                <a:gd name="T101" fmla="*/ 124 h 162"/>
                <a:gd name="T102" fmla="*/ 219 w 269"/>
                <a:gd name="T103" fmla="*/ 125 h 16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9"/>
                <a:gd name="T157" fmla="*/ 0 h 162"/>
                <a:gd name="T158" fmla="*/ 269 w 269"/>
                <a:gd name="T159" fmla="*/ 162 h 16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9" h="162">
                  <a:moveTo>
                    <a:pt x="0" y="0"/>
                  </a:moveTo>
                  <a:lnTo>
                    <a:pt x="3" y="2"/>
                  </a:lnTo>
                  <a:lnTo>
                    <a:pt x="4" y="5"/>
                  </a:lnTo>
                  <a:lnTo>
                    <a:pt x="7" y="8"/>
                  </a:lnTo>
                  <a:lnTo>
                    <a:pt x="10" y="9"/>
                  </a:lnTo>
                  <a:lnTo>
                    <a:pt x="13" y="13"/>
                  </a:lnTo>
                  <a:lnTo>
                    <a:pt x="15" y="14"/>
                  </a:lnTo>
                  <a:lnTo>
                    <a:pt x="18" y="17"/>
                  </a:lnTo>
                  <a:lnTo>
                    <a:pt x="20" y="19"/>
                  </a:lnTo>
                  <a:lnTo>
                    <a:pt x="23" y="22"/>
                  </a:lnTo>
                  <a:lnTo>
                    <a:pt x="26" y="24"/>
                  </a:lnTo>
                  <a:lnTo>
                    <a:pt x="28" y="27"/>
                  </a:lnTo>
                  <a:lnTo>
                    <a:pt x="31" y="29"/>
                  </a:lnTo>
                  <a:lnTo>
                    <a:pt x="32" y="30"/>
                  </a:lnTo>
                  <a:lnTo>
                    <a:pt x="36" y="34"/>
                  </a:lnTo>
                  <a:lnTo>
                    <a:pt x="39" y="35"/>
                  </a:lnTo>
                  <a:lnTo>
                    <a:pt x="41" y="39"/>
                  </a:lnTo>
                  <a:lnTo>
                    <a:pt x="43" y="40"/>
                  </a:lnTo>
                  <a:lnTo>
                    <a:pt x="47" y="42"/>
                  </a:lnTo>
                  <a:lnTo>
                    <a:pt x="50" y="44"/>
                  </a:lnTo>
                  <a:lnTo>
                    <a:pt x="51" y="47"/>
                  </a:lnTo>
                  <a:lnTo>
                    <a:pt x="54" y="48"/>
                  </a:lnTo>
                  <a:lnTo>
                    <a:pt x="56" y="52"/>
                  </a:lnTo>
                  <a:lnTo>
                    <a:pt x="60" y="52"/>
                  </a:lnTo>
                  <a:lnTo>
                    <a:pt x="62" y="55"/>
                  </a:lnTo>
                  <a:lnTo>
                    <a:pt x="64" y="57"/>
                  </a:lnTo>
                  <a:lnTo>
                    <a:pt x="66" y="60"/>
                  </a:lnTo>
                  <a:lnTo>
                    <a:pt x="69" y="61"/>
                  </a:lnTo>
                  <a:lnTo>
                    <a:pt x="72" y="62"/>
                  </a:lnTo>
                  <a:lnTo>
                    <a:pt x="74" y="64"/>
                  </a:lnTo>
                  <a:lnTo>
                    <a:pt x="77" y="66"/>
                  </a:lnTo>
                  <a:lnTo>
                    <a:pt x="79" y="69"/>
                  </a:lnTo>
                  <a:lnTo>
                    <a:pt x="81" y="70"/>
                  </a:lnTo>
                  <a:lnTo>
                    <a:pt x="85" y="72"/>
                  </a:lnTo>
                  <a:lnTo>
                    <a:pt x="88" y="74"/>
                  </a:lnTo>
                  <a:lnTo>
                    <a:pt x="89" y="76"/>
                  </a:lnTo>
                  <a:lnTo>
                    <a:pt x="92" y="77"/>
                  </a:lnTo>
                  <a:lnTo>
                    <a:pt x="94" y="80"/>
                  </a:lnTo>
                  <a:lnTo>
                    <a:pt x="98" y="80"/>
                  </a:lnTo>
                  <a:lnTo>
                    <a:pt x="100" y="83"/>
                  </a:lnTo>
                  <a:lnTo>
                    <a:pt x="102" y="86"/>
                  </a:lnTo>
                  <a:lnTo>
                    <a:pt x="105" y="88"/>
                  </a:lnTo>
                  <a:lnTo>
                    <a:pt x="108" y="89"/>
                  </a:lnTo>
                  <a:lnTo>
                    <a:pt x="109" y="90"/>
                  </a:lnTo>
                  <a:lnTo>
                    <a:pt x="113" y="91"/>
                  </a:lnTo>
                  <a:lnTo>
                    <a:pt x="116" y="94"/>
                  </a:lnTo>
                  <a:lnTo>
                    <a:pt x="118" y="95"/>
                  </a:lnTo>
                  <a:lnTo>
                    <a:pt x="120" y="96"/>
                  </a:lnTo>
                  <a:lnTo>
                    <a:pt x="124" y="98"/>
                  </a:lnTo>
                  <a:lnTo>
                    <a:pt x="126" y="99"/>
                  </a:lnTo>
                  <a:lnTo>
                    <a:pt x="128" y="99"/>
                  </a:lnTo>
                  <a:lnTo>
                    <a:pt x="130" y="102"/>
                  </a:lnTo>
                  <a:lnTo>
                    <a:pt x="133" y="103"/>
                  </a:lnTo>
                  <a:lnTo>
                    <a:pt x="136" y="104"/>
                  </a:lnTo>
                  <a:lnTo>
                    <a:pt x="139" y="107"/>
                  </a:lnTo>
                  <a:lnTo>
                    <a:pt x="141" y="108"/>
                  </a:lnTo>
                  <a:lnTo>
                    <a:pt x="144" y="110"/>
                  </a:lnTo>
                  <a:lnTo>
                    <a:pt x="146" y="111"/>
                  </a:lnTo>
                  <a:lnTo>
                    <a:pt x="148" y="112"/>
                  </a:lnTo>
                  <a:lnTo>
                    <a:pt x="152" y="115"/>
                  </a:lnTo>
                  <a:lnTo>
                    <a:pt x="154" y="115"/>
                  </a:lnTo>
                  <a:lnTo>
                    <a:pt x="156" y="116"/>
                  </a:lnTo>
                  <a:lnTo>
                    <a:pt x="159" y="117"/>
                  </a:lnTo>
                  <a:lnTo>
                    <a:pt x="162" y="119"/>
                  </a:lnTo>
                  <a:lnTo>
                    <a:pt x="164" y="120"/>
                  </a:lnTo>
                  <a:lnTo>
                    <a:pt x="167" y="120"/>
                  </a:lnTo>
                  <a:lnTo>
                    <a:pt x="169" y="123"/>
                  </a:lnTo>
                  <a:lnTo>
                    <a:pt x="173" y="124"/>
                  </a:lnTo>
                  <a:lnTo>
                    <a:pt x="175" y="125"/>
                  </a:lnTo>
                  <a:lnTo>
                    <a:pt x="177" y="127"/>
                  </a:lnTo>
                  <a:lnTo>
                    <a:pt x="180" y="127"/>
                  </a:lnTo>
                  <a:lnTo>
                    <a:pt x="182" y="128"/>
                  </a:lnTo>
                  <a:lnTo>
                    <a:pt x="186" y="130"/>
                  </a:lnTo>
                  <a:lnTo>
                    <a:pt x="188" y="132"/>
                  </a:lnTo>
                  <a:lnTo>
                    <a:pt x="190" y="132"/>
                  </a:lnTo>
                  <a:lnTo>
                    <a:pt x="192" y="134"/>
                  </a:lnTo>
                  <a:lnTo>
                    <a:pt x="196" y="136"/>
                  </a:lnTo>
                  <a:lnTo>
                    <a:pt x="198" y="136"/>
                  </a:lnTo>
                  <a:lnTo>
                    <a:pt x="201" y="136"/>
                  </a:lnTo>
                  <a:lnTo>
                    <a:pt x="203" y="138"/>
                  </a:lnTo>
                  <a:lnTo>
                    <a:pt x="206" y="138"/>
                  </a:lnTo>
                  <a:lnTo>
                    <a:pt x="209" y="140"/>
                  </a:lnTo>
                  <a:lnTo>
                    <a:pt x="211" y="142"/>
                  </a:lnTo>
                  <a:lnTo>
                    <a:pt x="214" y="142"/>
                  </a:lnTo>
                  <a:lnTo>
                    <a:pt x="216" y="143"/>
                  </a:lnTo>
                  <a:lnTo>
                    <a:pt x="219" y="145"/>
                  </a:lnTo>
                  <a:lnTo>
                    <a:pt x="221" y="145"/>
                  </a:lnTo>
                  <a:lnTo>
                    <a:pt x="224" y="147"/>
                  </a:lnTo>
                  <a:lnTo>
                    <a:pt x="226" y="147"/>
                  </a:lnTo>
                  <a:lnTo>
                    <a:pt x="228" y="148"/>
                  </a:lnTo>
                  <a:lnTo>
                    <a:pt x="232" y="149"/>
                  </a:lnTo>
                  <a:lnTo>
                    <a:pt x="234" y="149"/>
                  </a:lnTo>
                  <a:lnTo>
                    <a:pt x="237" y="150"/>
                  </a:lnTo>
                  <a:lnTo>
                    <a:pt x="239" y="150"/>
                  </a:lnTo>
                  <a:lnTo>
                    <a:pt x="242" y="153"/>
                  </a:lnTo>
                  <a:lnTo>
                    <a:pt x="245" y="154"/>
                  </a:lnTo>
                  <a:lnTo>
                    <a:pt x="247" y="154"/>
                  </a:lnTo>
                  <a:lnTo>
                    <a:pt x="249" y="156"/>
                  </a:lnTo>
                  <a:lnTo>
                    <a:pt x="252" y="156"/>
                  </a:lnTo>
                  <a:lnTo>
                    <a:pt x="255" y="157"/>
                  </a:lnTo>
                  <a:lnTo>
                    <a:pt x="258" y="157"/>
                  </a:lnTo>
                  <a:lnTo>
                    <a:pt x="260" y="160"/>
                  </a:lnTo>
                  <a:lnTo>
                    <a:pt x="262" y="160"/>
                  </a:lnTo>
                  <a:lnTo>
                    <a:pt x="265" y="161"/>
                  </a:lnTo>
                  <a:lnTo>
                    <a:pt x="268" y="161"/>
                  </a:lnTo>
                </a:path>
              </a:pathLst>
            </a:custGeom>
            <a:noFill/>
            <a:ln w="31750">
              <a:solidFill>
                <a:schemeClr val="tx2"/>
              </a:solidFill>
              <a:round/>
              <a:headEnd/>
              <a:tailEnd/>
            </a:ln>
          </p:spPr>
          <p:txBody>
            <a:bodyPr/>
            <a:lstStyle/>
            <a:p>
              <a:endParaRPr lang="en-US" dirty="0"/>
            </a:p>
          </p:txBody>
        </p:sp>
        <p:sp>
          <p:nvSpPr>
            <p:cNvPr id="39972" name="Freeform 30"/>
            <p:cNvSpPr>
              <a:spLocks/>
            </p:cNvSpPr>
            <p:nvPr/>
          </p:nvSpPr>
          <p:spPr bwMode="auto">
            <a:xfrm>
              <a:off x="2239" y="2060"/>
              <a:ext cx="39" cy="12"/>
            </a:xfrm>
            <a:custGeom>
              <a:avLst/>
              <a:gdLst>
                <a:gd name="T0" fmla="*/ 0 w 43"/>
                <a:gd name="T1" fmla="*/ 0 h 13"/>
                <a:gd name="T2" fmla="*/ 3 w 43"/>
                <a:gd name="T3" fmla="*/ 3 h 13"/>
                <a:gd name="T4" fmla="*/ 5 w 43"/>
                <a:gd name="T5" fmla="*/ 3 h 13"/>
                <a:gd name="T6" fmla="*/ 7 w 43"/>
                <a:gd name="T7" fmla="*/ 4 h 13"/>
                <a:gd name="T8" fmla="*/ 10 w 43"/>
                <a:gd name="T9" fmla="*/ 4 h 13"/>
                <a:gd name="T10" fmla="*/ 11 w 43"/>
                <a:gd name="T11" fmla="*/ 4 h 13"/>
                <a:gd name="T12" fmla="*/ 14 w 43"/>
                <a:gd name="T13" fmla="*/ 4 h 13"/>
                <a:gd name="T14" fmla="*/ 15 w 43"/>
                <a:gd name="T15" fmla="*/ 6 h 13"/>
                <a:gd name="T16" fmla="*/ 17 w 43"/>
                <a:gd name="T17" fmla="*/ 6 h 13"/>
                <a:gd name="T18" fmla="*/ 19 w 43"/>
                <a:gd name="T19" fmla="*/ 6 h 13"/>
                <a:gd name="T20" fmla="*/ 22 w 43"/>
                <a:gd name="T21" fmla="*/ 6 h 13"/>
                <a:gd name="T22" fmla="*/ 24 w 43"/>
                <a:gd name="T23" fmla="*/ 6 h 13"/>
                <a:gd name="T24" fmla="*/ 25 w 43"/>
                <a:gd name="T25" fmla="*/ 9 h 13"/>
                <a:gd name="T26" fmla="*/ 28 w 43"/>
                <a:gd name="T27" fmla="*/ 9 h 13"/>
                <a:gd name="T28" fmla="*/ 31 w 43"/>
                <a:gd name="T29" fmla="*/ 10 h 13"/>
                <a:gd name="T30" fmla="*/ 32 w 43"/>
                <a:gd name="T31" fmla="*/ 10 h 13"/>
                <a:gd name="T32" fmla="*/ 34 w 43"/>
                <a:gd name="T33" fmla="*/ 1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13"/>
                <a:gd name="T53" fmla="*/ 43 w 43"/>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13">
                  <a:moveTo>
                    <a:pt x="0" y="0"/>
                  </a:moveTo>
                  <a:lnTo>
                    <a:pt x="3" y="3"/>
                  </a:lnTo>
                  <a:lnTo>
                    <a:pt x="6" y="3"/>
                  </a:lnTo>
                  <a:lnTo>
                    <a:pt x="9" y="4"/>
                  </a:lnTo>
                  <a:lnTo>
                    <a:pt x="12" y="4"/>
                  </a:lnTo>
                  <a:lnTo>
                    <a:pt x="13" y="4"/>
                  </a:lnTo>
                  <a:lnTo>
                    <a:pt x="17" y="4"/>
                  </a:lnTo>
                  <a:lnTo>
                    <a:pt x="19" y="7"/>
                  </a:lnTo>
                  <a:lnTo>
                    <a:pt x="21" y="7"/>
                  </a:lnTo>
                  <a:lnTo>
                    <a:pt x="23" y="7"/>
                  </a:lnTo>
                  <a:lnTo>
                    <a:pt x="26" y="8"/>
                  </a:lnTo>
                  <a:lnTo>
                    <a:pt x="30" y="8"/>
                  </a:lnTo>
                  <a:lnTo>
                    <a:pt x="31" y="11"/>
                  </a:lnTo>
                  <a:lnTo>
                    <a:pt x="34" y="11"/>
                  </a:lnTo>
                  <a:lnTo>
                    <a:pt x="37" y="12"/>
                  </a:lnTo>
                  <a:lnTo>
                    <a:pt x="39" y="12"/>
                  </a:lnTo>
                  <a:lnTo>
                    <a:pt x="42" y="12"/>
                  </a:lnTo>
                </a:path>
              </a:pathLst>
            </a:custGeom>
            <a:noFill/>
            <a:ln w="31750">
              <a:solidFill>
                <a:schemeClr val="tx2"/>
              </a:solidFill>
              <a:round/>
              <a:headEnd/>
              <a:tailEnd/>
            </a:ln>
          </p:spPr>
          <p:txBody>
            <a:bodyPr/>
            <a:lstStyle/>
            <a:p>
              <a:endParaRPr lang="en-US" dirty="0"/>
            </a:p>
          </p:txBody>
        </p:sp>
        <p:sp>
          <p:nvSpPr>
            <p:cNvPr id="39973" name="Freeform 31"/>
            <p:cNvSpPr>
              <a:spLocks/>
            </p:cNvSpPr>
            <p:nvPr/>
          </p:nvSpPr>
          <p:spPr bwMode="auto">
            <a:xfrm>
              <a:off x="882" y="2103"/>
              <a:ext cx="244" cy="1"/>
            </a:xfrm>
            <a:custGeom>
              <a:avLst/>
              <a:gdLst>
                <a:gd name="T0" fmla="*/ 4 w 269"/>
                <a:gd name="T1" fmla="*/ 0 h 1"/>
                <a:gd name="T2" fmla="*/ 6 w 269"/>
                <a:gd name="T3" fmla="*/ 0 h 1"/>
                <a:gd name="T4" fmla="*/ 12 w 269"/>
                <a:gd name="T5" fmla="*/ 0 h 1"/>
                <a:gd name="T6" fmla="*/ 15 w 269"/>
                <a:gd name="T7" fmla="*/ 0 h 1"/>
                <a:gd name="T8" fmla="*/ 19 w 269"/>
                <a:gd name="T9" fmla="*/ 0 h 1"/>
                <a:gd name="T10" fmla="*/ 24 w 269"/>
                <a:gd name="T11" fmla="*/ 0 h 1"/>
                <a:gd name="T12" fmla="*/ 28 w 269"/>
                <a:gd name="T13" fmla="*/ 0 h 1"/>
                <a:gd name="T14" fmla="*/ 33 w 269"/>
                <a:gd name="T15" fmla="*/ 0 h 1"/>
                <a:gd name="T16" fmla="*/ 36 w 269"/>
                <a:gd name="T17" fmla="*/ 0 h 1"/>
                <a:gd name="T18" fmla="*/ 42 w 269"/>
                <a:gd name="T19" fmla="*/ 0 h 1"/>
                <a:gd name="T20" fmla="*/ 45 w 269"/>
                <a:gd name="T21" fmla="*/ 0 h 1"/>
                <a:gd name="T22" fmla="*/ 49 w 269"/>
                <a:gd name="T23" fmla="*/ 0 h 1"/>
                <a:gd name="T24" fmla="*/ 54 w 269"/>
                <a:gd name="T25" fmla="*/ 0 h 1"/>
                <a:gd name="T26" fmla="*/ 57 w 269"/>
                <a:gd name="T27" fmla="*/ 0 h 1"/>
                <a:gd name="T28" fmla="*/ 63 w 269"/>
                <a:gd name="T29" fmla="*/ 0 h 1"/>
                <a:gd name="T30" fmla="*/ 66 w 269"/>
                <a:gd name="T31" fmla="*/ 0 h 1"/>
                <a:gd name="T32" fmla="*/ 70 w 269"/>
                <a:gd name="T33" fmla="*/ 0 h 1"/>
                <a:gd name="T34" fmla="*/ 75 w 269"/>
                <a:gd name="T35" fmla="*/ 0 h 1"/>
                <a:gd name="T36" fmla="*/ 79 w 269"/>
                <a:gd name="T37" fmla="*/ 0 h 1"/>
                <a:gd name="T38" fmla="*/ 83 w 269"/>
                <a:gd name="T39" fmla="*/ 0 h 1"/>
                <a:gd name="T40" fmla="*/ 87 w 269"/>
                <a:gd name="T41" fmla="*/ 0 h 1"/>
                <a:gd name="T42" fmla="*/ 91 w 269"/>
                <a:gd name="T43" fmla="*/ 0 h 1"/>
                <a:gd name="T44" fmla="*/ 96 w 269"/>
                <a:gd name="T45" fmla="*/ 0 h 1"/>
                <a:gd name="T46" fmla="*/ 100 w 269"/>
                <a:gd name="T47" fmla="*/ 0 h 1"/>
                <a:gd name="T48" fmla="*/ 104 w 269"/>
                <a:gd name="T49" fmla="*/ 0 h 1"/>
                <a:gd name="T50" fmla="*/ 109 w 269"/>
                <a:gd name="T51" fmla="*/ 0 h 1"/>
                <a:gd name="T52" fmla="*/ 112 w 269"/>
                <a:gd name="T53" fmla="*/ 0 h 1"/>
                <a:gd name="T54" fmla="*/ 117 w 269"/>
                <a:gd name="T55" fmla="*/ 0 h 1"/>
                <a:gd name="T56" fmla="*/ 121 w 269"/>
                <a:gd name="T57" fmla="*/ 0 h 1"/>
                <a:gd name="T58" fmla="*/ 126 w 269"/>
                <a:gd name="T59" fmla="*/ 0 h 1"/>
                <a:gd name="T60" fmla="*/ 129 w 269"/>
                <a:gd name="T61" fmla="*/ 0 h 1"/>
                <a:gd name="T62" fmla="*/ 133 w 269"/>
                <a:gd name="T63" fmla="*/ 0 h 1"/>
                <a:gd name="T64" fmla="*/ 138 w 269"/>
                <a:gd name="T65" fmla="*/ 0 h 1"/>
                <a:gd name="T66" fmla="*/ 142 w 269"/>
                <a:gd name="T67" fmla="*/ 0 h 1"/>
                <a:gd name="T68" fmla="*/ 146 w 269"/>
                <a:gd name="T69" fmla="*/ 0 h 1"/>
                <a:gd name="T70" fmla="*/ 151 w 269"/>
                <a:gd name="T71" fmla="*/ 0 h 1"/>
                <a:gd name="T72" fmla="*/ 155 w 269"/>
                <a:gd name="T73" fmla="*/ 0 h 1"/>
                <a:gd name="T74" fmla="*/ 160 w 269"/>
                <a:gd name="T75" fmla="*/ 0 h 1"/>
                <a:gd name="T76" fmla="*/ 164 w 269"/>
                <a:gd name="T77" fmla="*/ 0 h 1"/>
                <a:gd name="T78" fmla="*/ 168 w 269"/>
                <a:gd name="T79" fmla="*/ 0 h 1"/>
                <a:gd name="T80" fmla="*/ 172 w 269"/>
                <a:gd name="T81" fmla="*/ 0 h 1"/>
                <a:gd name="T82" fmla="*/ 177 w 269"/>
                <a:gd name="T83" fmla="*/ 0 h 1"/>
                <a:gd name="T84" fmla="*/ 181 w 269"/>
                <a:gd name="T85" fmla="*/ 0 h 1"/>
                <a:gd name="T86" fmla="*/ 185 w 269"/>
                <a:gd name="T87" fmla="*/ 0 h 1"/>
                <a:gd name="T88" fmla="*/ 190 w 269"/>
                <a:gd name="T89" fmla="*/ 0 h 1"/>
                <a:gd name="T90" fmla="*/ 193 w 269"/>
                <a:gd name="T91" fmla="*/ 0 h 1"/>
                <a:gd name="T92" fmla="*/ 198 w 269"/>
                <a:gd name="T93" fmla="*/ 0 h 1"/>
                <a:gd name="T94" fmla="*/ 202 w 269"/>
                <a:gd name="T95" fmla="*/ 0 h 1"/>
                <a:gd name="T96" fmla="*/ 206 w 269"/>
                <a:gd name="T97" fmla="*/ 0 h 1"/>
                <a:gd name="T98" fmla="*/ 210 w 269"/>
                <a:gd name="T99" fmla="*/ 0 h 1"/>
                <a:gd name="T100" fmla="*/ 215 w 269"/>
                <a:gd name="T101" fmla="*/ 0 h 1"/>
                <a:gd name="T102" fmla="*/ 219 w 269"/>
                <a:gd name="T103" fmla="*/ 0 h 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9"/>
                <a:gd name="T157" fmla="*/ 0 h 1"/>
                <a:gd name="T158" fmla="*/ 269 w 269"/>
                <a:gd name="T159" fmla="*/ 1 h 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9" h="1">
                  <a:moveTo>
                    <a:pt x="0" y="0"/>
                  </a:moveTo>
                  <a:lnTo>
                    <a:pt x="4" y="0"/>
                  </a:lnTo>
                  <a:lnTo>
                    <a:pt x="6" y="0"/>
                  </a:lnTo>
                  <a:lnTo>
                    <a:pt x="8" y="0"/>
                  </a:lnTo>
                  <a:lnTo>
                    <a:pt x="11" y="0"/>
                  </a:lnTo>
                  <a:lnTo>
                    <a:pt x="14" y="0"/>
                  </a:lnTo>
                  <a:lnTo>
                    <a:pt x="16" y="0"/>
                  </a:lnTo>
                  <a:lnTo>
                    <a:pt x="19" y="0"/>
                  </a:lnTo>
                  <a:lnTo>
                    <a:pt x="21" y="0"/>
                  </a:lnTo>
                  <a:lnTo>
                    <a:pt x="23" y="0"/>
                  </a:lnTo>
                  <a:lnTo>
                    <a:pt x="27" y="0"/>
                  </a:lnTo>
                  <a:lnTo>
                    <a:pt x="30" y="0"/>
                  </a:lnTo>
                  <a:lnTo>
                    <a:pt x="32" y="0"/>
                  </a:lnTo>
                  <a:lnTo>
                    <a:pt x="34" y="0"/>
                  </a:lnTo>
                  <a:lnTo>
                    <a:pt x="38" y="0"/>
                  </a:lnTo>
                  <a:lnTo>
                    <a:pt x="40" y="0"/>
                  </a:lnTo>
                  <a:lnTo>
                    <a:pt x="42" y="0"/>
                  </a:lnTo>
                  <a:lnTo>
                    <a:pt x="44" y="0"/>
                  </a:lnTo>
                  <a:lnTo>
                    <a:pt x="47" y="0"/>
                  </a:lnTo>
                  <a:lnTo>
                    <a:pt x="51" y="0"/>
                  </a:lnTo>
                  <a:lnTo>
                    <a:pt x="52" y="0"/>
                  </a:lnTo>
                  <a:lnTo>
                    <a:pt x="55" y="0"/>
                  </a:lnTo>
                  <a:lnTo>
                    <a:pt x="58" y="0"/>
                  </a:lnTo>
                  <a:lnTo>
                    <a:pt x="60" y="0"/>
                  </a:lnTo>
                  <a:lnTo>
                    <a:pt x="63" y="0"/>
                  </a:lnTo>
                  <a:lnTo>
                    <a:pt x="66" y="0"/>
                  </a:lnTo>
                  <a:lnTo>
                    <a:pt x="68" y="0"/>
                  </a:lnTo>
                  <a:lnTo>
                    <a:pt x="70" y="0"/>
                  </a:lnTo>
                  <a:lnTo>
                    <a:pt x="72" y="0"/>
                  </a:lnTo>
                  <a:lnTo>
                    <a:pt x="76" y="0"/>
                  </a:lnTo>
                  <a:lnTo>
                    <a:pt x="79" y="0"/>
                  </a:lnTo>
                  <a:lnTo>
                    <a:pt x="81" y="0"/>
                  </a:lnTo>
                  <a:lnTo>
                    <a:pt x="82" y="0"/>
                  </a:lnTo>
                  <a:lnTo>
                    <a:pt x="85" y="0"/>
                  </a:lnTo>
                  <a:lnTo>
                    <a:pt x="88" y="0"/>
                  </a:lnTo>
                  <a:lnTo>
                    <a:pt x="91" y="0"/>
                  </a:lnTo>
                  <a:lnTo>
                    <a:pt x="93" y="0"/>
                  </a:lnTo>
                  <a:lnTo>
                    <a:pt x="96" y="0"/>
                  </a:lnTo>
                  <a:lnTo>
                    <a:pt x="98" y="0"/>
                  </a:lnTo>
                  <a:lnTo>
                    <a:pt x="100" y="0"/>
                  </a:lnTo>
                  <a:lnTo>
                    <a:pt x="104" y="0"/>
                  </a:lnTo>
                  <a:lnTo>
                    <a:pt x="106" y="0"/>
                  </a:lnTo>
                  <a:lnTo>
                    <a:pt x="108" y="0"/>
                  </a:lnTo>
                  <a:lnTo>
                    <a:pt x="110" y="0"/>
                  </a:lnTo>
                  <a:lnTo>
                    <a:pt x="114" y="0"/>
                  </a:lnTo>
                  <a:lnTo>
                    <a:pt x="117" y="0"/>
                  </a:lnTo>
                  <a:lnTo>
                    <a:pt x="119" y="0"/>
                  </a:lnTo>
                  <a:lnTo>
                    <a:pt x="121" y="0"/>
                  </a:lnTo>
                  <a:lnTo>
                    <a:pt x="124" y="0"/>
                  </a:lnTo>
                  <a:lnTo>
                    <a:pt x="127" y="0"/>
                  </a:lnTo>
                  <a:lnTo>
                    <a:pt x="129" y="0"/>
                  </a:lnTo>
                  <a:lnTo>
                    <a:pt x="132" y="0"/>
                  </a:lnTo>
                  <a:lnTo>
                    <a:pt x="134" y="0"/>
                  </a:lnTo>
                  <a:lnTo>
                    <a:pt x="136" y="0"/>
                  </a:lnTo>
                  <a:lnTo>
                    <a:pt x="140" y="0"/>
                  </a:lnTo>
                  <a:lnTo>
                    <a:pt x="142" y="0"/>
                  </a:lnTo>
                  <a:lnTo>
                    <a:pt x="145" y="0"/>
                  </a:lnTo>
                  <a:lnTo>
                    <a:pt x="147" y="0"/>
                  </a:lnTo>
                  <a:lnTo>
                    <a:pt x="149" y="0"/>
                  </a:lnTo>
                  <a:lnTo>
                    <a:pt x="153" y="0"/>
                  </a:lnTo>
                  <a:lnTo>
                    <a:pt x="155" y="0"/>
                  </a:lnTo>
                  <a:lnTo>
                    <a:pt x="157" y="0"/>
                  </a:lnTo>
                  <a:lnTo>
                    <a:pt x="160" y="0"/>
                  </a:lnTo>
                  <a:lnTo>
                    <a:pt x="162" y="0"/>
                  </a:lnTo>
                  <a:lnTo>
                    <a:pt x="166" y="0"/>
                  </a:lnTo>
                  <a:lnTo>
                    <a:pt x="168" y="0"/>
                  </a:lnTo>
                  <a:lnTo>
                    <a:pt x="170" y="0"/>
                  </a:lnTo>
                  <a:lnTo>
                    <a:pt x="173" y="0"/>
                  </a:lnTo>
                  <a:lnTo>
                    <a:pt x="176" y="0"/>
                  </a:lnTo>
                  <a:lnTo>
                    <a:pt x="178" y="0"/>
                  </a:lnTo>
                  <a:lnTo>
                    <a:pt x="181" y="0"/>
                  </a:lnTo>
                  <a:lnTo>
                    <a:pt x="183" y="0"/>
                  </a:lnTo>
                  <a:lnTo>
                    <a:pt x="186" y="0"/>
                  </a:lnTo>
                  <a:lnTo>
                    <a:pt x="189" y="0"/>
                  </a:lnTo>
                  <a:lnTo>
                    <a:pt x="192" y="0"/>
                  </a:lnTo>
                  <a:lnTo>
                    <a:pt x="194" y="0"/>
                  </a:lnTo>
                  <a:lnTo>
                    <a:pt x="196" y="0"/>
                  </a:lnTo>
                  <a:lnTo>
                    <a:pt x="200" y="0"/>
                  </a:lnTo>
                  <a:lnTo>
                    <a:pt x="202" y="0"/>
                  </a:lnTo>
                  <a:lnTo>
                    <a:pt x="204" y="0"/>
                  </a:lnTo>
                  <a:lnTo>
                    <a:pt x="207" y="0"/>
                  </a:lnTo>
                  <a:lnTo>
                    <a:pt x="210" y="0"/>
                  </a:lnTo>
                  <a:lnTo>
                    <a:pt x="212" y="0"/>
                  </a:lnTo>
                  <a:lnTo>
                    <a:pt x="215" y="0"/>
                  </a:lnTo>
                  <a:lnTo>
                    <a:pt x="217" y="0"/>
                  </a:lnTo>
                  <a:lnTo>
                    <a:pt x="220" y="0"/>
                  </a:lnTo>
                  <a:lnTo>
                    <a:pt x="223" y="0"/>
                  </a:lnTo>
                  <a:lnTo>
                    <a:pt x="225" y="0"/>
                  </a:lnTo>
                  <a:lnTo>
                    <a:pt x="228" y="0"/>
                  </a:lnTo>
                  <a:lnTo>
                    <a:pt x="230" y="0"/>
                  </a:lnTo>
                  <a:lnTo>
                    <a:pt x="234" y="0"/>
                  </a:lnTo>
                  <a:lnTo>
                    <a:pt x="235" y="0"/>
                  </a:lnTo>
                  <a:lnTo>
                    <a:pt x="238" y="0"/>
                  </a:lnTo>
                  <a:lnTo>
                    <a:pt x="240" y="0"/>
                  </a:lnTo>
                  <a:lnTo>
                    <a:pt x="242" y="0"/>
                  </a:lnTo>
                  <a:lnTo>
                    <a:pt x="246" y="0"/>
                  </a:lnTo>
                  <a:lnTo>
                    <a:pt x="248" y="0"/>
                  </a:lnTo>
                  <a:lnTo>
                    <a:pt x="250" y="0"/>
                  </a:lnTo>
                  <a:lnTo>
                    <a:pt x="253" y="0"/>
                  </a:lnTo>
                  <a:lnTo>
                    <a:pt x="256" y="0"/>
                  </a:lnTo>
                  <a:lnTo>
                    <a:pt x="258" y="0"/>
                  </a:lnTo>
                  <a:lnTo>
                    <a:pt x="261" y="0"/>
                  </a:lnTo>
                  <a:lnTo>
                    <a:pt x="264" y="0"/>
                  </a:lnTo>
                  <a:lnTo>
                    <a:pt x="266" y="0"/>
                  </a:lnTo>
                  <a:lnTo>
                    <a:pt x="268" y="0"/>
                  </a:lnTo>
                </a:path>
              </a:pathLst>
            </a:custGeom>
            <a:noFill/>
            <a:ln w="31750">
              <a:solidFill>
                <a:srgbClr val="000000"/>
              </a:solidFill>
              <a:round/>
              <a:headEnd/>
              <a:tailEnd/>
            </a:ln>
          </p:spPr>
          <p:txBody>
            <a:bodyPr/>
            <a:lstStyle/>
            <a:p>
              <a:endParaRPr lang="en-US" dirty="0"/>
            </a:p>
          </p:txBody>
        </p:sp>
        <p:sp>
          <p:nvSpPr>
            <p:cNvPr id="39974" name="Freeform 32"/>
            <p:cNvSpPr>
              <a:spLocks/>
            </p:cNvSpPr>
            <p:nvPr/>
          </p:nvSpPr>
          <p:spPr bwMode="auto">
            <a:xfrm>
              <a:off x="1125" y="2063"/>
              <a:ext cx="246" cy="41"/>
            </a:xfrm>
            <a:custGeom>
              <a:avLst/>
              <a:gdLst>
                <a:gd name="T0" fmla="*/ 4 w 270"/>
                <a:gd name="T1" fmla="*/ 36 h 46"/>
                <a:gd name="T2" fmla="*/ 6 w 270"/>
                <a:gd name="T3" fmla="*/ 36 h 46"/>
                <a:gd name="T4" fmla="*/ 12 w 270"/>
                <a:gd name="T5" fmla="*/ 36 h 46"/>
                <a:gd name="T6" fmla="*/ 15 w 270"/>
                <a:gd name="T7" fmla="*/ 36 h 46"/>
                <a:gd name="T8" fmla="*/ 20 w 270"/>
                <a:gd name="T9" fmla="*/ 36 h 46"/>
                <a:gd name="T10" fmla="*/ 24 w 270"/>
                <a:gd name="T11" fmla="*/ 36 h 46"/>
                <a:gd name="T12" fmla="*/ 28 w 270"/>
                <a:gd name="T13" fmla="*/ 36 h 46"/>
                <a:gd name="T14" fmla="*/ 32 w 270"/>
                <a:gd name="T15" fmla="*/ 36 h 46"/>
                <a:gd name="T16" fmla="*/ 37 w 270"/>
                <a:gd name="T17" fmla="*/ 36 h 46"/>
                <a:gd name="T18" fmla="*/ 41 w 270"/>
                <a:gd name="T19" fmla="*/ 36 h 46"/>
                <a:gd name="T20" fmla="*/ 46 w 270"/>
                <a:gd name="T21" fmla="*/ 36 h 46"/>
                <a:gd name="T22" fmla="*/ 50 w 270"/>
                <a:gd name="T23" fmla="*/ 36 h 46"/>
                <a:gd name="T24" fmla="*/ 54 w 270"/>
                <a:gd name="T25" fmla="*/ 36 h 46"/>
                <a:gd name="T26" fmla="*/ 58 w 270"/>
                <a:gd name="T27" fmla="*/ 36 h 46"/>
                <a:gd name="T28" fmla="*/ 62 w 270"/>
                <a:gd name="T29" fmla="*/ 36 h 46"/>
                <a:gd name="T30" fmla="*/ 67 w 270"/>
                <a:gd name="T31" fmla="*/ 36 h 46"/>
                <a:gd name="T32" fmla="*/ 70 w 270"/>
                <a:gd name="T33" fmla="*/ 36 h 46"/>
                <a:gd name="T34" fmla="*/ 77 w 270"/>
                <a:gd name="T35" fmla="*/ 36 h 46"/>
                <a:gd name="T36" fmla="*/ 79 w 270"/>
                <a:gd name="T37" fmla="*/ 36 h 46"/>
                <a:gd name="T38" fmla="*/ 84 w 270"/>
                <a:gd name="T39" fmla="*/ 36 h 46"/>
                <a:gd name="T40" fmla="*/ 88 w 270"/>
                <a:gd name="T41" fmla="*/ 36 h 46"/>
                <a:gd name="T42" fmla="*/ 93 w 270"/>
                <a:gd name="T43" fmla="*/ 36 h 46"/>
                <a:gd name="T44" fmla="*/ 97 w 270"/>
                <a:gd name="T45" fmla="*/ 36 h 46"/>
                <a:gd name="T46" fmla="*/ 100 w 270"/>
                <a:gd name="T47" fmla="*/ 36 h 46"/>
                <a:gd name="T48" fmla="*/ 106 w 270"/>
                <a:gd name="T49" fmla="*/ 36 h 46"/>
                <a:gd name="T50" fmla="*/ 109 w 270"/>
                <a:gd name="T51" fmla="*/ 35 h 46"/>
                <a:gd name="T52" fmla="*/ 113 w 270"/>
                <a:gd name="T53" fmla="*/ 35 h 46"/>
                <a:gd name="T54" fmla="*/ 118 w 270"/>
                <a:gd name="T55" fmla="*/ 35 h 46"/>
                <a:gd name="T56" fmla="*/ 122 w 270"/>
                <a:gd name="T57" fmla="*/ 35 h 46"/>
                <a:gd name="T58" fmla="*/ 127 w 270"/>
                <a:gd name="T59" fmla="*/ 35 h 46"/>
                <a:gd name="T60" fmla="*/ 131 w 270"/>
                <a:gd name="T61" fmla="*/ 35 h 46"/>
                <a:gd name="T62" fmla="*/ 136 w 270"/>
                <a:gd name="T63" fmla="*/ 33 h 46"/>
                <a:gd name="T64" fmla="*/ 139 w 270"/>
                <a:gd name="T65" fmla="*/ 33 h 46"/>
                <a:gd name="T66" fmla="*/ 145 w 270"/>
                <a:gd name="T67" fmla="*/ 33 h 46"/>
                <a:gd name="T68" fmla="*/ 148 w 270"/>
                <a:gd name="T69" fmla="*/ 32 h 46"/>
                <a:gd name="T70" fmla="*/ 153 w 270"/>
                <a:gd name="T71" fmla="*/ 32 h 46"/>
                <a:gd name="T72" fmla="*/ 157 w 270"/>
                <a:gd name="T73" fmla="*/ 31 h 46"/>
                <a:gd name="T74" fmla="*/ 161 w 270"/>
                <a:gd name="T75" fmla="*/ 31 h 46"/>
                <a:gd name="T76" fmla="*/ 166 w 270"/>
                <a:gd name="T77" fmla="*/ 30 h 46"/>
                <a:gd name="T78" fmla="*/ 169 w 270"/>
                <a:gd name="T79" fmla="*/ 29 h 46"/>
                <a:gd name="T80" fmla="*/ 174 w 270"/>
                <a:gd name="T81" fmla="*/ 26 h 46"/>
                <a:gd name="T82" fmla="*/ 178 w 270"/>
                <a:gd name="T83" fmla="*/ 26 h 46"/>
                <a:gd name="T84" fmla="*/ 182 w 270"/>
                <a:gd name="T85" fmla="*/ 25 h 46"/>
                <a:gd name="T86" fmla="*/ 187 w 270"/>
                <a:gd name="T87" fmla="*/ 23 h 46"/>
                <a:gd name="T88" fmla="*/ 191 w 270"/>
                <a:gd name="T89" fmla="*/ 20 h 46"/>
                <a:gd name="T90" fmla="*/ 196 w 270"/>
                <a:gd name="T91" fmla="*/ 19 h 46"/>
                <a:gd name="T92" fmla="*/ 200 w 270"/>
                <a:gd name="T93" fmla="*/ 17 h 46"/>
                <a:gd name="T94" fmla="*/ 203 w 270"/>
                <a:gd name="T95" fmla="*/ 14 h 46"/>
                <a:gd name="T96" fmla="*/ 209 w 270"/>
                <a:gd name="T97" fmla="*/ 11 h 46"/>
                <a:gd name="T98" fmla="*/ 212 w 270"/>
                <a:gd name="T99" fmla="*/ 9 h 46"/>
                <a:gd name="T100" fmla="*/ 217 w 270"/>
                <a:gd name="T101" fmla="*/ 4 h 46"/>
                <a:gd name="T102" fmla="*/ 220 w 270"/>
                <a:gd name="T103" fmla="*/ 4 h 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70"/>
                <a:gd name="T157" fmla="*/ 0 h 46"/>
                <a:gd name="T158" fmla="*/ 270 w 270"/>
                <a:gd name="T159" fmla="*/ 46 h 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70" h="46">
                  <a:moveTo>
                    <a:pt x="0" y="45"/>
                  </a:moveTo>
                  <a:lnTo>
                    <a:pt x="4" y="45"/>
                  </a:lnTo>
                  <a:lnTo>
                    <a:pt x="6" y="45"/>
                  </a:lnTo>
                  <a:lnTo>
                    <a:pt x="8" y="45"/>
                  </a:lnTo>
                  <a:lnTo>
                    <a:pt x="10" y="45"/>
                  </a:lnTo>
                  <a:lnTo>
                    <a:pt x="14" y="45"/>
                  </a:lnTo>
                  <a:lnTo>
                    <a:pt x="17" y="45"/>
                  </a:lnTo>
                  <a:lnTo>
                    <a:pt x="18" y="45"/>
                  </a:lnTo>
                  <a:lnTo>
                    <a:pt x="21" y="45"/>
                  </a:lnTo>
                  <a:lnTo>
                    <a:pt x="24" y="45"/>
                  </a:lnTo>
                  <a:lnTo>
                    <a:pt x="26" y="45"/>
                  </a:lnTo>
                  <a:lnTo>
                    <a:pt x="29" y="45"/>
                  </a:lnTo>
                  <a:lnTo>
                    <a:pt x="32" y="45"/>
                  </a:lnTo>
                  <a:lnTo>
                    <a:pt x="34" y="45"/>
                  </a:lnTo>
                  <a:lnTo>
                    <a:pt x="36" y="45"/>
                  </a:lnTo>
                  <a:lnTo>
                    <a:pt x="38" y="45"/>
                  </a:lnTo>
                  <a:lnTo>
                    <a:pt x="42" y="45"/>
                  </a:lnTo>
                  <a:lnTo>
                    <a:pt x="45" y="45"/>
                  </a:lnTo>
                  <a:lnTo>
                    <a:pt x="47" y="45"/>
                  </a:lnTo>
                  <a:lnTo>
                    <a:pt x="49" y="45"/>
                  </a:lnTo>
                  <a:lnTo>
                    <a:pt x="52" y="45"/>
                  </a:lnTo>
                  <a:lnTo>
                    <a:pt x="55" y="45"/>
                  </a:lnTo>
                  <a:lnTo>
                    <a:pt x="57" y="45"/>
                  </a:lnTo>
                  <a:lnTo>
                    <a:pt x="60" y="45"/>
                  </a:lnTo>
                  <a:lnTo>
                    <a:pt x="62" y="45"/>
                  </a:lnTo>
                  <a:lnTo>
                    <a:pt x="65" y="45"/>
                  </a:lnTo>
                  <a:lnTo>
                    <a:pt x="66" y="45"/>
                  </a:lnTo>
                  <a:lnTo>
                    <a:pt x="70" y="45"/>
                  </a:lnTo>
                  <a:lnTo>
                    <a:pt x="73" y="45"/>
                  </a:lnTo>
                  <a:lnTo>
                    <a:pt x="75" y="45"/>
                  </a:lnTo>
                  <a:lnTo>
                    <a:pt x="78" y="45"/>
                  </a:lnTo>
                  <a:lnTo>
                    <a:pt x="81" y="45"/>
                  </a:lnTo>
                  <a:lnTo>
                    <a:pt x="83" y="45"/>
                  </a:lnTo>
                  <a:lnTo>
                    <a:pt x="85" y="45"/>
                  </a:lnTo>
                  <a:lnTo>
                    <a:pt x="88" y="45"/>
                  </a:lnTo>
                  <a:lnTo>
                    <a:pt x="92" y="45"/>
                  </a:lnTo>
                  <a:lnTo>
                    <a:pt x="94" y="45"/>
                  </a:lnTo>
                  <a:lnTo>
                    <a:pt x="96" y="45"/>
                  </a:lnTo>
                  <a:lnTo>
                    <a:pt x="98" y="45"/>
                  </a:lnTo>
                  <a:lnTo>
                    <a:pt x="101" y="45"/>
                  </a:lnTo>
                  <a:lnTo>
                    <a:pt x="104" y="45"/>
                  </a:lnTo>
                  <a:lnTo>
                    <a:pt x="106" y="45"/>
                  </a:lnTo>
                  <a:lnTo>
                    <a:pt x="109" y="45"/>
                  </a:lnTo>
                  <a:lnTo>
                    <a:pt x="112" y="45"/>
                  </a:lnTo>
                  <a:lnTo>
                    <a:pt x="113" y="45"/>
                  </a:lnTo>
                  <a:lnTo>
                    <a:pt x="117" y="45"/>
                  </a:lnTo>
                  <a:lnTo>
                    <a:pt x="120" y="45"/>
                  </a:lnTo>
                  <a:lnTo>
                    <a:pt x="121" y="45"/>
                  </a:lnTo>
                  <a:lnTo>
                    <a:pt x="123" y="45"/>
                  </a:lnTo>
                  <a:lnTo>
                    <a:pt x="127" y="45"/>
                  </a:lnTo>
                  <a:lnTo>
                    <a:pt x="130" y="44"/>
                  </a:lnTo>
                  <a:lnTo>
                    <a:pt x="132" y="44"/>
                  </a:lnTo>
                  <a:lnTo>
                    <a:pt x="134" y="44"/>
                  </a:lnTo>
                  <a:lnTo>
                    <a:pt x="136" y="44"/>
                  </a:lnTo>
                  <a:lnTo>
                    <a:pt x="140" y="44"/>
                  </a:lnTo>
                  <a:lnTo>
                    <a:pt x="142" y="44"/>
                  </a:lnTo>
                  <a:lnTo>
                    <a:pt x="144" y="44"/>
                  </a:lnTo>
                  <a:lnTo>
                    <a:pt x="147" y="44"/>
                  </a:lnTo>
                  <a:lnTo>
                    <a:pt x="150" y="44"/>
                  </a:lnTo>
                  <a:lnTo>
                    <a:pt x="153" y="44"/>
                  </a:lnTo>
                  <a:lnTo>
                    <a:pt x="155" y="44"/>
                  </a:lnTo>
                  <a:lnTo>
                    <a:pt x="158" y="44"/>
                  </a:lnTo>
                  <a:lnTo>
                    <a:pt x="160" y="42"/>
                  </a:lnTo>
                  <a:lnTo>
                    <a:pt x="163" y="42"/>
                  </a:lnTo>
                  <a:lnTo>
                    <a:pt x="166" y="42"/>
                  </a:lnTo>
                  <a:lnTo>
                    <a:pt x="168" y="42"/>
                  </a:lnTo>
                  <a:lnTo>
                    <a:pt x="170" y="42"/>
                  </a:lnTo>
                  <a:lnTo>
                    <a:pt x="174" y="42"/>
                  </a:lnTo>
                  <a:lnTo>
                    <a:pt x="176" y="40"/>
                  </a:lnTo>
                  <a:lnTo>
                    <a:pt x="178" y="40"/>
                  </a:lnTo>
                  <a:lnTo>
                    <a:pt x="181" y="40"/>
                  </a:lnTo>
                  <a:lnTo>
                    <a:pt x="184" y="40"/>
                  </a:lnTo>
                  <a:lnTo>
                    <a:pt x="186" y="40"/>
                  </a:lnTo>
                  <a:lnTo>
                    <a:pt x="189" y="39"/>
                  </a:lnTo>
                  <a:lnTo>
                    <a:pt x="191" y="39"/>
                  </a:lnTo>
                  <a:lnTo>
                    <a:pt x="194" y="39"/>
                  </a:lnTo>
                  <a:lnTo>
                    <a:pt x="197" y="38"/>
                  </a:lnTo>
                  <a:lnTo>
                    <a:pt x="200" y="38"/>
                  </a:lnTo>
                  <a:lnTo>
                    <a:pt x="202" y="38"/>
                  </a:lnTo>
                  <a:lnTo>
                    <a:pt x="204" y="36"/>
                  </a:lnTo>
                  <a:lnTo>
                    <a:pt x="206" y="36"/>
                  </a:lnTo>
                  <a:lnTo>
                    <a:pt x="210" y="33"/>
                  </a:lnTo>
                  <a:lnTo>
                    <a:pt x="213" y="33"/>
                  </a:lnTo>
                  <a:lnTo>
                    <a:pt x="214" y="32"/>
                  </a:lnTo>
                  <a:lnTo>
                    <a:pt x="217" y="32"/>
                  </a:lnTo>
                  <a:lnTo>
                    <a:pt x="220" y="31"/>
                  </a:lnTo>
                  <a:lnTo>
                    <a:pt x="223" y="29"/>
                  </a:lnTo>
                  <a:lnTo>
                    <a:pt x="225" y="29"/>
                  </a:lnTo>
                  <a:lnTo>
                    <a:pt x="228" y="28"/>
                  </a:lnTo>
                  <a:lnTo>
                    <a:pt x="230" y="25"/>
                  </a:lnTo>
                  <a:lnTo>
                    <a:pt x="232" y="25"/>
                  </a:lnTo>
                  <a:lnTo>
                    <a:pt x="236" y="24"/>
                  </a:lnTo>
                  <a:lnTo>
                    <a:pt x="238" y="22"/>
                  </a:lnTo>
                  <a:lnTo>
                    <a:pt x="241" y="21"/>
                  </a:lnTo>
                  <a:lnTo>
                    <a:pt x="242" y="19"/>
                  </a:lnTo>
                  <a:lnTo>
                    <a:pt x="245" y="18"/>
                  </a:lnTo>
                  <a:lnTo>
                    <a:pt x="249" y="16"/>
                  </a:lnTo>
                  <a:lnTo>
                    <a:pt x="251" y="14"/>
                  </a:lnTo>
                  <a:lnTo>
                    <a:pt x="253" y="12"/>
                  </a:lnTo>
                  <a:lnTo>
                    <a:pt x="256" y="11"/>
                  </a:lnTo>
                  <a:lnTo>
                    <a:pt x="258" y="10"/>
                  </a:lnTo>
                  <a:lnTo>
                    <a:pt x="261" y="6"/>
                  </a:lnTo>
                  <a:lnTo>
                    <a:pt x="264" y="5"/>
                  </a:lnTo>
                  <a:lnTo>
                    <a:pt x="266" y="4"/>
                  </a:lnTo>
                  <a:lnTo>
                    <a:pt x="269" y="0"/>
                  </a:lnTo>
                </a:path>
              </a:pathLst>
            </a:custGeom>
            <a:noFill/>
            <a:ln w="31750">
              <a:solidFill>
                <a:srgbClr val="000000"/>
              </a:solidFill>
              <a:round/>
              <a:headEnd/>
              <a:tailEnd/>
            </a:ln>
          </p:spPr>
          <p:txBody>
            <a:bodyPr/>
            <a:lstStyle/>
            <a:p>
              <a:endParaRPr lang="en-US" dirty="0"/>
            </a:p>
          </p:txBody>
        </p:sp>
        <p:sp>
          <p:nvSpPr>
            <p:cNvPr id="39975" name="Freeform 33"/>
            <p:cNvSpPr>
              <a:spLocks/>
            </p:cNvSpPr>
            <p:nvPr/>
          </p:nvSpPr>
          <p:spPr bwMode="auto">
            <a:xfrm>
              <a:off x="1370" y="1349"/>
              <a:ext cx="244" cy="715"/>
            </a:xfrm>
            <a:custGeom>
              <a:avLst/>
              <a:gdLst>
                <a:gd name="T0" fmla="*/ 2 w 268"/>
                <a:gd name="T1" fmla="*/ 628 h 810"/>
                <a:gd name="T2" fmla="*/ 5 w 268"/>
                <a:gd name="T3" fmla="*/ 625 h 810"/>
                <a:gd name="T4" fmla="*/ 10 w 268"/>
                <a:gd name="T5" fmla="*/ 620 h 810"/>
                <a:gd name="T6" fmla="*/ 14 w 268"/>
                <a:gd name="T7" fmla="*/ 617 h 810"/>
                <a:gd name="T8" fmla="*/ 18 w 268"/>
                <a:gd name="T9" fmla="*/ 612 h 810"/>
                <a:gd name="T10" fmla="*/ 23 w 268"/>
                <a:gd name="T11" fmla="*/ 607 h 810"/>
                <a:gd name="T12" fmla="*/ 27 w 268"/>
                <a:gd name="T13" fmla="*/ 600 h 810"/>
                <a:gd name="T14" fmla="*/ 32 w 268"/>
                <a:gd name="T15" fmla="*/ 594 h 810"/>
                <a:gd name="T16" fmla="*/ 36 w 268"/>
                <a:gd name="T17" fmla="*/ 588 h 810"/>
                <a:gd name="T18" fmla="*/ 41 w 268"/>
                <a:gd name="T19" fmla="*/ 580 h 810"/>
                <a:gd name="T20" fmla="*/ 45 w 268"/>
                <a:gd name="T21" fmla="*/ 573 h 810"/>
                <a:gd name="T22" fmla="*/ 49 w 268"/>
                <a:gd name="T23" fmla="*/ 565 h 810"/>
                <a:gd name="T24" fmla="*/ 52 w 268"/>
                <a:gd name="T25" fmla="*/ 555 h 810"/>
                <a:gd name="T26" fmla="*/ 57 w 268"/>
                <a:gd name="T27" fmla="*/ 546 h 810"/>
                <a:gd name="T28" fmla="*/ 61 w 268"/>
                <a:gd name="T29" fmla="*/ 535 h 810"/>
                <a:gd name="T30" fmla="*/ 66 w 268"/>
                <a:gd name="T31" fmla="*/ 523 h 810"/>
                <a:gd name="T32" fmla="*/ 70 w 268"/>
                <a:gd name="T33" fmla="*/ 513 h 810"/>
                <a:gd name="T34" fmla="*/ 75 w 268"/>
                <a:gd name="T35" fmla="*/ 501 h 810"/>
                <a:gd name="T36" fmla="*/ 78 w 268"/>
                <a:gd name="T37" fmla="*/ 486 h 810"/>
                <a:gd name="T38" fmla="*/ 84 w 268"/>
                <a:gd name="T39" fmla="*/ 473 h 810"/>
                <a:gd name="T40" fmla="*/ 87 w 268"/>
                <a:gd name="T41" fmla="*/ 456 h 810"/>
                <a:gd name="T42" fmla="*/ 91 w 268"/>
                <a:gd name="T43" fmla="*/ 440 h 810"/>
                <a:gd name="T44" fmla="*/ 97 w 268"/>
                <a:gd name="T45" fmla="*/ 423 h 810"/>
                <a:gd name="T46" fmla="*/ 100 w 268"/>
                <a:gd name="T47" fmla="*/ 404 h 810"/>
                <a:gd name="T48" fmla="*/ 106 w 268"/>
                <a:gd name="T49" fmla="*/ 386 h 810"/>
                <a:gd name="T50" fmla="*/ 108 w 268"/>
                <a:gd name="T51" fmla="*/ 365 h 810"/>
                <a:gd name="T52" fmla="*/ 114 w 268"/>
                <a:gd name="T53" fmla="*/ 345 h 810"/>
                <a:gd name="T54" fmla="*/ 117 w 268"/>
                <a:gd name="T55" fmla="*/ 320 h 810"/>
                <a:gd name="T56" fmla="*/ 122 w 268"/>
                <a:gd name="T57" fmla="*/ 299 h 810"/>
                <a:gd name="T58" fmla="*/ 126 w 268"/>
                <a:gd name="T59" fmla="*/ 275 h 810"/>
                <a:gd name="T60" fmla="*/ 129 w 268"/>
                <a:gd name="T61" fmla="*/ 252 h 810"/>
                <a:gd name="T62" fmla="*/ 134 w 268"/>
                <a:gd name="T63" fmla="*/ 228 h 810"/>
                <a:gd name="T64" fmla="*/ 138 w 268"/>
                <a:gd name="T65" fmla="*/ 203 h 810"/>
                <a:gd name="T66" fmla="*/ 142 w 268"/>
                <a:gd name="T67" fmla="*/ 178 h 810"/>
                <a:gd name="T68" fmla="*/ 147 w 268"/>
                <a:gd name="T69" fmla="*/ 156 h 810"/>
                <a:gd name="T70" fmla="*/ 151 w 268"/>
                <a:gd name="T71" fmla="*/ 132 h 810"/>
                <a:gd name="T72" fmla="*/ 156 w 268"/>
                <a:gd name="T73" fmla="*/ 109 h 810"/>
                <a:gd name="T74" fmla="*/ 160 w 268"/>
                <a:gd name="T75" fmla="*/ 88 h 810"/>
                <a:gd name="T76" fmla="*/ 163 w 268"/>
                <a:gd name="T77" fmla="*/ 69 h 810"/>
                <a:gd name="T78" fmla="*/ 168 w 268"/>
                <a:gd name="T79" fmla="*/ 51 h 810"/>
                <a:gd name="T80" fmla="*/ 172 w 268"/>
                <a:gd name="T81" fmla="*/ 36 h 810"/>
                <a:gd name="T82" fmla="*/ 178 w 268"/>
                <a:gd name="T83" fmla="*/ 22 h 810"/>
                <a:gd name="T84" fmla="*/ 180 w 268"/>
                <a:gd name="T85" fmla="*/ 11 h 810"/>
                <a:gd name="T86" fmla="*/ 185 w 268"/>
                <a:gd name="T87" fmla="*/ 4 h 810"/>
                <a:gd name="T88" fmla="*/ 189 w 268"/>
                <a:gd name="T89" fmla="*/ 1 h 810"/>
                <a:gd name="T90" fmla="*/ 194 w 268"/>
                <a:gd name="T91" fmla="*/ 0 h 810"/>
                <a:gd name="T92" fmla="*/ 198 w 268"/>
                <a:gd name="T93" fmla="*/ 2 h 810"/>
                <a:gd name="T94" fmla="*/ 202 w 268"/>
                <a:gd name="T95" fmla="*/ 7 h 810"/>
                <a:gd name="T96" fmla="*/ 208 w 268"/>
                <a:gd name="T97" fmla="*/ 17 h 810"/>
                <a:gd name="T98" fmla="*/ 211 w 268"/>
                <a:gd name="T99" fmla="*/ 27 h 810"/>
                <a:gd name="T100" fmla="*/ 215 w 268"/>
                <a:gd name="T101" fmla="*/ 41 h 810"/>
                <a:gd name="T102" fmla="*/ 219 w 268"/>
                <a:gd name="T103" fmla="*/ 58 h 8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8"/>
                <a:gd name="T157" fmla="*/ 0 h 810"/>
                <a:gd name="T158" fmla="*/ 268 w 268"/>
                <a:gd name="T159" fmla="*/ 810 h 8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8" h="810">
                  <a:moveTo>
                    <a:pt x="0" y="809"/>
                  </a:moveTo>
                  <a:lnTo>
                    <a:pt x="2" y="807"/>
                  </a:lnTo>
                  <a:lnTo>
                    <a:pt x="3" y="805"/>
                  </a:lnTo>
                  <a:lnTo>
                    <a:pt x="7" y="802"/>
                  </a:lnTo>
                  <a:lnTo>
                    <a:pt x="10" y="799"/>
                  </a:lnTo>
                  <a:lnTo>
                    <a:pt x="12" y="795"/>
                  </a:lnTo>
                  <a:lnTo>
                    <a:pt x="14" y="794"/>
                  </a:lnTo>
                  <a:lnTo>
                    <a:pt x="17" y="792"/>
                  </a:lnTo>
                  <a:lnTo>
                    <a:pt x="20" y="788"/>
                  </a:lnTo>
                  <a:lnTo>
                    <a:pt x="22" y="785"/>
                  </a:lnTo>
                  <a:lnTo>
                    <a:pt x="25" y="781"/>
                  </a:lnTo>
                  <a:lnTo>
                    <a:pt x="27" y="779"/>
                  </a:lnTo>
                  <a:lnTo>
                    <a:pt x="30" y="775"/>
                  </a:lnTo>
                  <a:lnTo>
                    <a:pt x="33" y="770"/>
                  </a:lnTo>
                  <a:lnTo>
                    <a:pt x="35" y="768"/>
                  </a:lnTo>
                  <a:lnTo>
                    <a:pt x="38" y="762"/>
                  </a:lnTo>
                  <a:lnTo>
                    <a:pt x="40" y="760"/>
                  </a:lnTo>
                  <a:lnTo>
                    <a:pt x="43" y="755"/>
                  </a:lnTo>
                  <a:lnTo>
                    <a:pt x="46" y="749"/>
                  </a:lnTo>
                  <a:lnTo>
                    <a:pt x="49" y="744"/>
                  </a:lnTo>
                  <a:lnTo>
                    <a:pt x="50" y="740"/>
                  </a:lnTo>
                  <a:lnTo>
                    <a:pt x="54" y="735"/>
                  </a:lnTo>
                  <a:lnTo>
                    <a:pt x="57" y="731"/>
                  </a:lnTo>
                  <a:lnTo>
                    <a:pt x="59" y="725"/>
                  </a:lnTo>
                  <a:lnTo>
                    <a:pt x="61" y="719"/>
                  </a:lnTo>
                  <a:lnTo>
                    <a:pt x="63" y="713"/>
                  </a:lnTo>
                  <a:lnTo>
                    <a:pt x="67" y="706"/>
                  </a:lnTo>
                  <a:lnTo>
                    <a:pt x="69" y="700"/>
                  </a:lnTo>
                  <a:lnTo>
                    <a:pt x="71" y="694"/>
                  </a:lnTo>
                  <a:lnTo>
                    <a:pt x="74" y="687"/>
                  </a:lnTo>
                  <a:lnTo>
                    <a:pt x="77" y="680"/>
                  </a:lnTo>
                  <a:lnTo>
                    <a:pt x="80" y="672"/>
                  </a:lnTo>
                  <a:lnTo>
                    <a:pt x="82" y="666"/>
                  </a:lnTo>
                  <a:lnTo>
                    <a:pt x="85" y="658"/>
                  </a:lnTo>
                  <a:lnTo>
                    <a:pt x="87" y="651"/>
                  </a:lnTo>
                  <a:lnTo>
                    <a:pt x="90" y="642"/>
                  </a:lnTo>
                  <a:lnTo>
                    <a:pt x="93" y="634"/>
                  </a:lnTo>
                  <a:lnTo>
                    <a:pt x="95" y="624"/>
                  </a:lnTo>
                  <a:lnTo>
                    <a:pt x="97" y="616"/>
                  </a:lnTo>
                  <a:lnTo>
                    <a:pt x="101" y="607"/>
                  </a:lnTo>
                  <a:lnTo>
                    <a:pt x="103" y="595"/>
                  </a:lnTo>
                  <a:lnTo>
                    <a:pt x="105" y="586"/>
                  </a:lnTo>
                  <a:lnTo>
                    <a:pt x="108" y="576"/>
                  </a:lnTo>
                  <a:lnTo>
                    <a:pt x="110" y="565"/>
                  </a:lnTo>
                  <a:lnTo>
                    <a:pt x="114" y="553"/>
                  </a:lnTo>
                  <a:lnTo>
                    <a:pt x="116" y="543"/>
                  </a:lnTo>
                  <a:lnTo>
                    <a:pt x="118" y="532"/>
                  </a:lnTo>
                  <a:lnTo>
                    <a:pt x="121" y="519"/>
                  </a:lnTo>
                  <a:lnTo>
                    <a:pt x="124" y="506"/>
                  </a:lnTo>
                  <a:lnTo>
                    <a:pt x="127" y="495"/>
                  </a:lnTo>
                  <a:lnTo>
                    <a:pt x="129" y="482"/>
                  </a:lnTo>
                  <a:lnTo>
                    <a:pt x="131" y="468"/>
                  </a:lnTo>
                  <a:lnTo>
                    <a:pt x="133" y="457"/>
                  </a:lnTo>
                  <a:lnTo>
                    <a:pt x="137" y="443"/>
                  </a:lnTo>
                  <a:lnTo>
                    <a:pt x="139" y="427"/>
                  </a:lnTo>
                  <a:lnTo>
                    <a:pt x="142" y="411"/>
                  </a:lnTo>
                  <a:lnTo>
                    <a:pt x="144" y="397"/>
                  </a:lnTo>
                  <a:lnTo>
                    <a:pt x="147" y="384"/>
                  </a:lnTo>
                  <a:lnTo>
                    <a:pt x="150" y="368"/>
                  </a:lnTo>
                  <a:lnTo>
                    <a:pt x="152" y="353"/>
                  </a:lnTo>
                  <a:lnTo>
                    <a:pt x="155" y="339"/>
                  </a:lnTo>
                  <a:lnTo>
                    <a:pt x="156" y="323"/>
                  </a:lnTo>
                  <a:lnTo>
                    <a:pt x="159" y="307"/>
                  </a:lnTo>
                  <a:lnTo>
                    <a:pt x="161" y="292"/>
                  </a:lnTo>
                  <a:lnTo>
                    <a:pt x="165" y="276"/>
                  </a:lnTo>
                  <a:lnTo>
                    <a:pt x="167" y="261"/>
                  </a:lnTo>
                  <a:lnTo>
                    <a:pt x="169" y="245"/>
                  </a:lnTo>
                  <a:lnTo>
                    <a:pt x="171" y="229"/>
                  </a:lnTo>
                  <a:lnTo>
                    <a:pt x="175" y="214"/>
                  </a:lnTo>
                  <a:lnTo>
                    <a:pt x="178" y="201"/>
                  </a:lnTo>
                  <a:lnTo>
                    <a:pt x="180" y="185"/>
                  </a:lnTo>
                  <a:lnTo>
                    <a:pt x="182" y="169"/>
                  </a:lnTo>
                  <a:lnTo>
                    <a:pt x="185" y="154"/>
                  </a:lnTo>
                  <a:lnTo>
                    <a:pt x="188" y="141"/>
                  </a:lnTo>
                  <a:lnTo>
                    <a:pt x="189" y="127"/>
                  </a:lnTo>
                  <a:lnTo>
                    <a:pt x="193" y="113"/>
                  </a:lnTo>
                  <a:lnTo>
                    <a:pt x="195" y="99"/>
                  </a:lnTo>
                  <a:lnTo>
                    <a:pt x="197" y="88"/>
                  </a:lnTo>
                  <a:lnTo>
                    <a:pt x="201" y="77"/>
                  </a:lnTo>
                  <a:lnTo>
                    <a:pt x="203" y="66"/>
                  </a:lnTo>
                  <a:lnTo>
                    <a:pt x="206" y="56"/>
                  </a:lnTo>
                  <a:lnTo>
                    <a:pt x="208" y="47"/>
                  </a:lnTo>
                  <a:lnTo>
                    <a:pt x="210" y="36"/>
                  </a:lnTo>
                  <a:lnTo>
                    <a:pt x="214" y="28"/>
                  </a:lnTo>
                  <a:lnTo>
                    <a:pt x="216" y="22"/>
                  </a:lnTo>
                  <a:lnTo>
                    <a:pt x="218" y="15"/>
                  </a:lnTo>
                  <a:lnTo>
                    <a:pt x="221" y="10"/>
                  </a:lnTo>
                  <a:lnTo>
                    <a:pt x="223" y="5"/>
                  </a:lnTo>
                  <a:lnTo>
                    <a:pt x="227" y="5"/>
                  </a:lnTo>
                  <a:lnTo>
                    <a:pt x="229" y="1"/>
                  </a:lnTo>
                  <a:lnTo>
                    <a:pt x="231" y="1"/>
                  </a:lnTo>
                  <a:lnTo>
                    <a:pt x="234" y="0"/>
                  </a:lnTo>
                  <a:lnTo>
                    <a:pt x="236" y="1"/>
                  </a:lnTo>
                  <a:lnTo>
                    <a:pt x="239" y="2"/>
                  </a:lnTo>
                  <a:lnTo>
                    <a:pt x="242" y="5"/>
                  </a:lnTo>
                  <a:lnTo>
                    <a:pt x="244" y="9"/>
                  </a:lnTo>
                  <a:lnTo>
                    <a:pt x="246" y="15"/>
                  </a:lnTo>
                  <a:lnTo>
                    <a:pt x="250" y="21"/>
                  </a:lnTo>
                  <a:lnTo>
                    <a:pt x="253" y="27"/>
                  </a:lnTo>
                  <a:lnTo>
                    <a:pt x="255" y="35"/>
                  </a:lnTo>
                  <a:lnTo>
                    <a:pt x="257" y="43"/>
                  </a:lnTo>
                  <a:lnTo>
                    <a:pt x="259" y="53"/>
                  </a:lnTo>
                  <a:lnTo>
                    <a:pt x="263" y="63"/>
                  </a:lnTo>
                  <a:lnTo>
                    <a:pt x="265" y="75"/>
                  </a:lnTo>
                  <a:lnTo>
                    <a:pt x="267" y="85"/>
                  </a:lnTo>
                </a:path>
              </a:pathLst>
            </a:custGeom>
            <a:noFill/>
            <a:ln w="31750">
              <a:solidFill>
                <a:srgbClr val="000000"/>
              </a:solidFill>
              <a:round/>
              <a:headEnd/>
              <a:tailEnd/>
            </a:ln>
          </p:spPr>
          <p:txBody>
            <a:bodyPr/>
            <a:lstStyle/>
            <a:p>
              <a:endParaRPr lang="en-US" dirty="0"/>
            </a:p>
          </p:txBody>
        </p:sp>
        <p:sp>
          <p:nvSpPr>
            <p:cNvPr id="39976" name="Freeform 34"/>
            <p:cNvSpPr>
              <a:spLocks/>
            </p:cNvSpPr>
            <p:nvPr/>
          </p:nvSpPr>
          <p:spPr bwMode="auto">
            <a:xfrm>
              <a:off x="1613" y="1424"/>
              <a:ext cx="245" cy="673"/>
            </a:xfrm>
            <a:custGeom>
              <a:avLst/>
              <a:gdLst>
                <a:gd name="T0" fmla="*/ 3 w 270"/>
                <a:gd name="T1" fmla="*/ 10 h 763"/>
                <a:gd name="T2" fmla="*/ 6 w 270"/>
                <a:gd name="T3" fmla="*/ 30 h 763"/>
                <a:gd name="T4" fmla="*/ 12 w 270"/>
                <a:gd name="T5" fmla="*/ 53 h 763"/>
                <a:gd name="T6" fmla="*/ 15 w 270"/>
                <a:gd name="T7" fmla="*/ 76 h 763"/>
                <a:gd name="T8" fmla="*/ 20 w 270"/>
                <a:gd name="T9" fmla="*/ 98 h 763"/>
                <a:gd name="T10" fmla="*/ 24 w 270"/>
                <a:gd name="T11" fmla="*/ 123 h 763"/>
                <a:gd name="T12" fmla="*/ 29 w 270"/>
                <a:gd name="T13" fmla="*/ 148 h 763"/>
                <a:gd name="T14" fmla="*/ 32 w 270"/>
                <a:gd name="T15" fmla="*/ 173 h 763"/>
                <a:gd name="T16" fmla="*/ 37 w 270"/>
                <a:gd name="T17" fmla="*/ 197 h 763"/>
                <a:gd name="T18" fmla="*/ 40 w 270"/>
                <a:gd name="T19" fmla="*/ 221 h 763"/>
                <a:gd name="T20" fmla="*/ 45 w 270"/>
                <a:gd name="T21" fmla="*/ 244 h 763"/>
                <a:gd name="T22" fmla="*/ 49 w 270"/>
                <a:gd name="T23" fmla="*/ 266 h 763"/>
                <a:gd name="T24" fmla="*/ 54 w 270"/>
                <a:gd name="T25" fmla="*/ 288 h 763"/>
                <a:gd name="T26" fmla="*/ 58 w 270"/>
                <a:gd name="T27" fmla="*/ 308 h 763"/>
                <a:gd name="T28" fmla="*/ 62 w 270"/>
                <a:gd name="T29" fmla="*/ 329 h 763"/>
                <a:gd name="T30" fmla="*/ 66 w 270"/>
                <a:gd name="T31" fmla="*/ 346 h 763"/>
                <a:gd name="T32" fmla="*/ 70 w 270"/>
                <a:gd name="T33" fmla="*/ 364 h 763"/>
                <a:gd name="T34" fmla="*/ 75 w 270"/>
                <a:gd name="T35" fmla="*/ 382 h 763"/>
                <a:gd name="T36" fmla="*/ 79 w 270"/>
                <a:gd name="T37" fmla="*/ 398 h 763"/>
                <a:gd name="T38" fmla="*/ 84 w 270"/>
                <a:gd name="T39" fmla="*/ 413 h 763"/>
                <a:gd name="T40" fmla="*/ 87 w 270"/>
                <a:gd name="T41" fmla="*/ 427 h 763"/>
                <a:gd name="T42" fmla="*/ 92 w 270"/>
                <a:gd name="T43" fmla="*/ 440 h 763"/>
                <a:gd name="T44" fmla="*/ 96 w 270"/>
                <a:gd name="T45" fmla="*/ 452 h 763"/>
                <a:gd name="T46" fmla="*/ 101 w 270"/>
                <a:gd name="T47" fmla="*/ 464 h 763"/>
                <a:gd name="T48" fmla="*/ 105 w 270"/>
                <a:gd name="T49" fmla="*/ 474 h 763"/>
                <a:gd name="T50" fmla="*/ 109 w 270"/>
                <a:gd name="T51" fmla="*/ 484 h 763"/>
                <a:gd name="T52" fmla="*/ 113 w 270"/>
                <a:gd name="T53" fmla="*/ 495 h 763"/>
                <a:gd name="T54" fmla="*/ 118 w 270"/>
                <a:gd name="T55" fmla="*/ 503 h 763"/>
                <a:gd name="T56" fmla="*/ 122 w 270"/>
                <a:gd name="T57" fmla="*/ 511 h 763"/>
                <a:gd name="T58" fmla="*/ 126 w 270"/>
                <a:gd name="T59" fmla="*/ 519 h 763"/>
                <a:gd name="T60" fmla="*/ 130 w 270"/>
                <a:gd name="T61" fmla="*/ 525 h 763"/>
                <a:gd name="T62" fmla="*/ 134 w 270"/>
                <a:gd name="T63" fmla="*/ 532 h 763"/>
                <a:gd name="T64" fmla="*/ 138 w 270"/>
                <a:gd name="T65" fmla="*/ 537 h 763"/>
                <a:gd name="T66" fmla="*/ 142 w 270"/>
                <a:gd name="T67" fmla="*/ 542 h 763"/>
                <a:gd name="T68" fmla="*/ 147 w 270"/>
                <a:gd name="T69" fmla="*/ 547 h 763"/>
                <a:gd name="T70" fmla="*/ 152 w 270"/>
                <a:gd name="T71" fmla="*/ 551 h 763"/>
                <a:gd name="T72" fmla="*/ 155 w 270"/>
                <a:gd name="T73" fmla="*/ 557 h 763"/>
                <a:gd name="T74" fmla="*/ 160 w 270"/>
                <a:gd name="T75" fmla="*/ 561 h 763"/>
                <a:gd name="T76" fmla="*/ 163 w 270"/>
                <a:gd name="T77" fmla="*/ 564 h 763"/>
                <a:gd name="T78" fmla="*/ 168 w 270"/>
                <a:gd name="T79" fmla="*/ 568 h 763"/>
                <a:gd name="T80" fmla="*/ 172 w 270"/>
                <a:gd name="T81" fmla="*/ 571 h 763"/>
                <a:gd name="T82" fmla="*/ 176 w 270"/>
                <a:gd name="T83" fmla="*/ 574 h 763"/>
                <a:gd name="T84" fmla="*/ 181 w 270"/>
                <a:gd name="T85" fmla="*/ 577 h 763"/>
                <a:gd name="T86" fmla="*/ 184 w 270"/>
                <a:gd name="T87" fmla="*/ 580 h 763"/>
                <a:gd name="T88" fmla="*/ 190 w 270"/>
                <a:gd name="T89" fmla="*/ 580 h 763"/>
                <a:gd name="T90" fmla="*/ 192 w 270"/>
                <a:gd name="T91" fmla="*/ 583 h 763"/>
                <a:gd name="T92" fmla="*/ 199 w 270"/>
                <a:gd name="T93" fmla="*/ 586 h 763"/>
                <a:gd name="T94" fmla="*/ 201 w 270"/>
                <a:gd name="T95" fmla="*/ 587 h 763"/>
                <a:gd name="T96" fmla="*/ 207 w 270"/>
                <a:gd name="T97" fmla="*/ 588 h 763"/>
                <a:gd name="T98" fmla="*/ 211 w 270"/>
                <a:gd name="T99" fmla="*/ 589 h 763"/>
                <a:gd name="T100" fmla="*/ 215 w 270"/>
                <a:gd name="T101" fmla="*/ 591 h 763"/>
                <a:gd name="T102" fmla="*/ 219 w 270"/>
                <a:gd name="T103" fmla="*/ 593 h 76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70"/>
                <a:gd name="T157" fmla="*/ 0 h 763"/>
                <a:gd name="T158" fmla="*/ 270 w 270"/>
                <a:gd name="T159" fmla="*/ 763 h 76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70" h="763">
                  <a:moveTo>
                    <a:pt x="0" y="0"/>
                  </a:moveTo>
                  <a:lnTo>
                    <a:pt x="3" y="13"/>
                  </a:lnTo>
                  <a:lnTo>
                    <a:pt x="7" y="25"/>
                  </a:lnTo>
                  <a:lnTo>
                    <a:pt x="8" y="38"/>
                  </a:lnTo>
                  <a:lnTo>
                    <a:pt x="11" y="53"/>
                  </a:lnTo>
                  <a:lnTo>
                    <a:pt x="14" y="68"/>
                  </a:lnTo>
                  <a:lnTo>
                    <a:pt x="16" y="80"/>
                  </a:lnTo>
                  <a:lnTo>
                    <a:pt x="19" y="97"/>
                  </a:lnTo>
                  <a:lnTo>
                    <a:pt x="22" y="112"/>
                  </a:lnTo>
                  <a:lnTo>
                    <a:pt x="24" y="126"/>
                  </a:lnTo>
                  <a:lnTo>
                    <a:pt x="26" y="143"/>
                  </a:lnTo>
                  <a:lnTo>
                    <a:pt x="30" y="159"/>
                  </a:lnTo>
                  <a:lnTo>
                    <a:pt x="32" y="176"/>
                  </a:lnTo>
                  <a:lnTo>
                    <a:pt x="35" y="190"/>
                  </a:lnTo>
                  <a:lnTo>
                    <a:pt x="37" y="206"/>
                  </a:lnTo>
                  <a:lnTo>
                    <a:pt x="39" y="222"/>
                  </a:lnTo>
                  <a:lnTo>
                    <a:pt x="42" y="237"/>
                  </a:lnTo>
                  <a:lnTo>
                    <a:pt x="45" y="253"/>
                  </a:lnTo>
                  <a:lnTo>
                    <a:pt x="47" y="268"/>
                  </a:lnTo>
                  <a:lnTo>
                    <a:pt x="49" y="283"/>
                  </a:lnTo>
                  <a:lnTo>
                    <a:pt x="53" y="299"/>
                  </a:lnTo>
                  <a:lnTo>
                    <a:pt x="55" y="314"/>
                  </a:lnTo>
                  <a:lnTo>
                    <a:pt x="57" y="326"/>
                  </a:lnTo>
                  <a:lnTo>
                    <a:pt x="60" y="342"/>
                  </a:lnTo>
                  <a:lnTo>
                    <a:pt x="62" y="355"/>
                  </a:lnTo>
                  <a:lnTo>
                    <a:pt x="65" y="370"/>
                  </a:lnTo>
                  <a:lnTo>
                    <a:pt x="68" y="382"/>
                  </a:lnTo>
                  <a:lnTo>
                    <a:pt x="70" y="396"/>
                  </a:lnTo>
                  <a:lnTo>
                    <a:pt x="73" y="409"/>
                  </a:lnTo>
                  <a:lnTo>
                    <a:pt x="75" y="423"/>
                  </a:lnTo>
                  <a:lnTo>
                    <a:pt x="78" y="432"/>
                  </a:lnTo>
                  <a:lnTo>
                    <a:pt x="81" y="444"/>
                  </a:lnTo>
                  <a:lnTo>
                    <a:pt x="83" y="458"/>
                  </a:lnTo>
                  <a:lnTo>
                    <a:pt x="85" y="468"/>
                  </a:lnTo>
                  <a:lnTo>
                    <a:pt x="88" y="480"/>
                  </a:lnTo>
                  <a:lnTo>
                    <a:pt x="92" y="491"/>
                  </a:lnTo>
                  <a:lnTo>
                    <a:pt x="94" y="501"/>
                  </a:lnTo>
                  <a:lnTo>
                    <a:pt x="96" y="511"/>
                  </a:lnTo>
                  <a:lnTo>
                    <a:pt x="98" y="519"/>
                  </a:lnTo>
                  <a:lnTo>
                    <a:pt x="102" y="531"/>
                  </a:lnTo>
                  <a:lnTo>
                    <a:pt x="104" y="540"/>
                  </a:lnTo>
                  <a:lnTo>
                    <a:pt x="106" y="549"/>
                  </a:lnTo>
                  <a:lnTo>
                    <a:pt x="109" y="557"/>
                  </a:lnTo>
                  <a:lnTo>
                    <a:pt x="111" y="566"/>
                  </a:lnTo>
                  <a:lnTo>
                    <a:pt x="114" y="574"/>
                  </a:lnTo>
                  <a:lnTo>
                    <a:pt x="117" y="581"/>
                  </a:lnTo>
                  <a:lnTo>
                    <a:pt x="120" y="589"/>
                  </a:lnTo>
                  <a:lnTo>
                    <a:pt x="122" y="596"/>
                  </a:lnTo>
                  <a:lnTo>
                    <a:pt x="124" y="603"/>
                  </a:lnTo>
                  <a:lnTo>
                    <a:pt x="128" y="609"/>
                  </a:lnTo>
                  <a:lnTo>
                    <a:pt x="130" y="616"/>
                  </a:lnTo>
                  <a:lnTo>
                    <a:pt x="132" y="622"/>
                  </a:lnTo>
                  <a:lnTo>
                    <a:pt x="135" y="629"/>
                  </a:lnTo>
                  <a:lnTo>
                    <a:pt x="137" y="636"/>
                  </a:lnTo>
                  <a:lnTo>
                    <a:pt x="140" y="640"/>
                  </a:lnTo>
                  <a:lnTo>
                    <a:pt x="143" y="646"/>
                  </a:lnTo>
                  <a:lnTo>
                    <a:pt x="145" y="651"/>
                  </a:lnTo>
                  <a:lnTo>
                    <a:pt x="148" y="656"/>
                  </a:lnTo>
                  <a:lnTo>
                    <a:pt x="150" y="662"/>
                  </a:lnTo>
                  <a:lnTo>
                    <a:pt x="153" y="667"/>
                  </a:lnTo>
                  <a:lnTo>
                    <a:pt x="156" y="670"/>
                  </a:lnTo>
                  <a:lnTo>
                    <a:pt x="158" y="675"/>
                  </a:lnTo>
                  <a:lnTo>
                    <a:pt x="160" y="679"/>
                  </a:lnTo>
                  <a:lnTo>
                    <a:pt x="163" y="684"/>
                  </a:lnTo>
                  <a:lnTo>
                    <a:pt x="166" y="687"/>
                  </a:lnTo>
                  <a:lnTo>
                    <a:pt x="168" y="690"/>
                  </a:lnTo>
                  <a:lnTo>
                    <a:pt x="171" y="694"/>
                  </a:lnTo>
                  <a:lnTo>
                    <a:pt x="173" y="696"/>
                  </a:lnTo>
                  <a:lnTo>
                    <a:pt x="176" y="702"/>
                  </a:lnTo>
                  <a:lnTo>
                    <a:pt x="178" y="703"/>
                  </a:lnTo>
                  <a:lnTo>
                    <a:pt x="182" y="707"/>
                  </a:lnTo>
                  <a:lnTo>
                    <a:pt x="184" y="709"/>
                  </a:lnTo>
                  <a:lnTo>
                    <a:pt x="186" y="713"/>
                  </a:lnTo>
                  <a:lnTo>
                    <a:pt x="188" y="716"/>
                  </a:lnTo>
                  <a:lnTo>
                    <a:pt x="192" y="717"/>
                  </a:lnTo>
                  <a:lnTo>
                    <a:pt x="194" y="721"/>
                  </a:lnTo>
                  <a:lnTo>
                    <a:pt x="196" y="722"/>
                  </a:lnTo>
                  <a:lnTo>
                    <a:pt x="198" y="725"/>
                  </a:lnTo>
                  <a:lnTo>
                    <a:pt x="201" y="728"/>
                  </a:lnTo>
                  <a:lnTo>
                    <a:pt x="204" y="730"/>
                  </a:lnTo>
                  <a:lnTo>
                    <a:pt x="206" y="732"/>
                  </a:lnTo>
                  <a:lnTo>
                    <a:pt x="209" y="734"/>
                  </a:lnTo>
                  <a:lnTo>
                    <a:pt x="211" y="735"/>
                  </a:lnTo>
                  <a:lnTo>
                    <a:pt x="214" y="738"/>
                  </a:lnTo>
                  <a:lnTo>
                    <a:pt x="217" y="740"/>
                  </a:lnTo>
                  <a:lnTo>
                    <a:pt x="220" y="742"/>
                  </a:lnTo>
                  <a:lnTo>
                    <a:pt x="222" y="743"/>
                  </a:lnTo>
                  <a:lnTo>
                    <a:pt x="224" y="745"/>
                  </a:lnTo>
                  <a:lnTo>
                    <a:pt x="228" y="746"/>
                  </a:lnTo>
                  <a:lnTo>
                    <a:pt x="230" y="746"/>
                  </a:lnTo>
                  <a:lnTo>
                    <a:pt x="232" y="748"/>
                  </a:lnTo>
                  <a:lnTo>
                    <a:pt x="234" y="749"/>
                  </a:lnTo>
                  <a:lnTo>
                    <a:pt x="238" y="752"/>
                  </a:lnTo>
                  <a:lnTo>
                    <a:pt x="241" y="753"/>
                  </a:lnTo>
                  <a:lnTo>
                    <a:pt x="242" y="753"/>
                  </a:lnTo>
                  <a:lnTo>
                    <a:pt x="245" y="755"/>
                  </a:lnTo>
                  <a:lnTo>
                    <a:pt x="249" y="756"/>
                  </a:lnTo>
                  <a:lnTo>
                    <a:pt x="251" y="756"/>
                  </a:lnTo>
                  <a:lnTo>
                    <a:pt x="253" y="757"/>
                  </a:lnTo>
                  <a:lnTo>
                    <a:pt x="256" y="757"/>
                  </a:lnTo>
                  <a:lnTo>
                    <a:pt x="258" y="760"/>
                  </a:lnTo>
                  <a:lnTo>
                    <a:pt x="261" y="760"/>
                  </a:lnTo>
                  <a:lnTo>
                    <a:pt x="264" y="760"/>
                  </a:lnTo>
                  <a:lnTo>
                    <a:pt x="266" y="762"/>
                  </a:lnTo>
                  <a:lnTo>
                    <a:pt x="269" y="762"/>
                  </a:lnTo>
                </a:path>
              </a:pathLst>
            </a:custGeom>
            <a:noFill/>
            <a:ln w="31750">
              <a:solidFill>
                <a:srgbClr val="000000"/>
              </a:solidFill>
              <a:round/>
              <a:headEnd/>
              <a:tailEnd/>
            </a:ln>
          </p:spPr>
          <p:txBody>
            <a:bodyPr/>
            <a:lstStyle/>
            <a:p>
              <a:endParaRPr lang="en-US" dirty="0"/>
            </a:p>
          </p:txBody>
        </p:sp>
        <p:sp>
          <p:nvSpPr>
            <p:cNvPr id="39977" name="Freeform 35"/>
            <p:cNvSpPr>
              <a:spLocks/>
            </p:cNvSpPr>
            <p:nvPr/>
          </p:nvSpPr>
          <p:spPr bwMode="auto">
            <a:xfrm>
              <a:off x="1857" y="2096"/>
              <a:ext cx="148" cy="8"/>
            </a:xfrm>
            <a:custGeom>
              <a:avLst/>
              <a:gdLst>
                <a:gd name="T0" fmla="*/ 3 w 162"/>
                <a:gd name="T1" fmla="*/ 1 h 8"/>
                <a:gd name="T2" fmla="*/ 6 w 162"/>
                <a:gd name="T3" fmla="*/ 1 h 8"/>
                <a:gd name="T4" fmla="*/ 10 w 162"/>
                <a:gd name="T5" fmla="*/ 2 h 8"/>
                <a:gd name="T6" fmla="*/ 16 w 162"/>
                <a:gd name="T7" fmla="*/ 2 h 8"/>
                <a:gd name="T8" fmla="*/ 19 w 162"/>
                <a:gd name="T9" fmla="*/ 4 h 8"/>
                <a:gd name="T10" fmla="*/ 24 w 162"/>
                <a:gd name="T11" fmla="*/ 4 h 8"/>
                <a:gd name="T12" fmla="*/ 27 w 162"/>
                <a:gd name="T13" fmla="*/ 4 h 8"/>
                <a:gd name="T14" fmla="*/ 33 w 162"/>
                <a:gd name="T15" fmla="*/ 4 h 8"/>
                <a:gd name="T16" fmla="*/ 37 w 162"/>
                <a:gd name="T17" fmla="*/ 6 h 8"/>
                <a:gd name="T18" fmla="*/ 41 w 162"/>
                <a:gd name="T19" fmla="*/ 6 h 8"/>
                <a:gd name="T20" fmla="*/ 46 w 162"/>
                <a:gd name="T21" fmla="*/ 6 h 8"/>
                <a:gd name="T22" fmla="*/ 49 w 162"/>
                <a:gd name="T23" fmla="*/ 6 h 8"/>
                <a:gd name="T24" fmla="*/ 53 w 162"/>
                <a:gd name="T25" fmla="*/ 6 h 8"/>
                <a:gd name="T26" fmla="*/ 58 w 162"/>
                <a:gd name="T27" fmla="*/ 6 h 8"/>
                <a:gd name="T28" fmla="*/ 63 w 162"/>
                <a:gd name="T29" fmla="*/ 7 h 8"/>
                <a:gd name="T30" fmla="*/ 66 w 162"/>
                <a:gd name="T31" fmla="*/ 7 h 8"/>
                <a:gd name="T32" fmla="*/ 71 w 162"/>
                <a:gd name="T33" fmla="*/ 7 h 8"/>
                <a:gd name="T34" fmla="*/ 74 w 162"/>
                <a:gd name="T35" fmla="*/ 7 h 8"/>
                <a:gd name="T36" fmla="*/ 79 w 162"/>
                <a:gd name="T37" fmla="*/ 7 h 8"/>
                <a:gd name="T38" fmla="*/ 83 w 162"/>
                <a:gd name="T39" fmla="*/ 7 h 8"/>
                <a:gd name="T40" fmla="*/ 88 w 162"/>
                <a:gd name="T41" fmla="*/ 7 h 8"/>
                <a:gd name="T42" fmla="*/ 91 w 162"/>
                <a:gd name="T43" fmla="*/ 7 h 8"/>
                <a:gd name="T44" fmla="*/ 96 w 162"/>
                <a:gd name="T45" fmla="*/ 7 h 8"/>
                <a:gd name="T46" fmla="*/ 101 w 162"/>
                <a:gd name="T47" fmla="*/ 7 h 8"/>
                <a:gd name="T48" fmla="*/ 104 w 162"/>
                <a:gd name="T49" fmla="*/ 7 h 8"/>
                <a:gd name="T50" fmla="*/ 110 w 162"/>
                <a:gd name="T51" fmla="*/ 7 h 8"/>
                <a:gd name="T52" fmla="*/ 113 w 162"/>
                <a:gd name="T53" fmla="*/ 7 h 8"/>
                <a:gd name="T54" fmla="*/ 118 w 162"/>
                <a:gd name="T55" fmla="*/ 7 h 8"/>
                <a:gd name="T56" fmla="*/ 122 w 162"/>
                <a:gd name="T57" fmla="*/ 7 h 8"/>
                <a:gd name="T58" fmla="*/ 126 w 162"/>
                <a:gd name="T59" fmla="*/ 7 h 8"/>
                <a:gd name="T60" fmla="*/ 131 w 162"/>
                <a:gd name="T61" fmla="*/ 7 h 8"/>
                <a:gd name="T62" fmla="*/ 134 w 162"/>
                <a:gd name="T63" fmla="*/ 7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2"/>
                <a:gd name="T97" fmla="*/ 0 h 8"/>
                <a:gd name="T98" fmla="*/ 162 w 162"/>
                <a:gd name="T99" fmla="*/ 8 h 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2" h="8">
                  <a:moveTo>
                    <a:pt x="0" y="0"/>
                  </a:moveTo>
                  <a:lnTo>
                    <a:pt x="3" y="1"/>
                  </a:lnTo>
                  <a:lnTo>
                    <a:pt x="5" y="1"/>
                  </a:lnTo>
                  <a:lnTo>
                    <a:pt x="8" y="1"/>
                  </a:lnTo>
                  <a:lnTo>
                    <a:pt x="10" y="2"/>
                  </a:lnTo>
                  <a:lnTo>
                    <a:pt x="12" y="2"/>
                  </a:lnTo>
                  <a:lnTo>
                    <a:pt x="15" y="2"/>
                  </a:lnTo>
                  <a:lnTo>
                    <a:pt x="19" y="2"/>
                  </a:lnTo>
                  <a:lnTo>
                    <a:pt x="20" y="2"/>
                  </a:lnTo>
                  <a:lnTo>
                    <a:pt x="23" y="4"/>
                  </a:lnTo>
                  <a:lnTo>
                    <a:pt x="25" y="4"/>
                  </a:lnTo>
                  <a:lnTo>
                    <a:pt x="28" y="4"/>
                  </a:lnTo>
                  <a:lnTo>
                    <a:pt x="31" y="4"/>
                  </a:lnTo>
                  <a:lnTo>
                    <a:pt x="33" y="4"/>
                  </a:lnTo>
                  <a:lnTo>
                    <a:pt x="36" y="4"/>
                  </a:lnTo>
                  <a:lnTo>
                    <a:pt x="39" y="4"/>
                  </a:lnTo>
                  <a:lnTo>
                    <a:pt x="40" y="6"/>
                  </a:lnTo>
                  <a:lnTo>
                    <a:pt x="44" y="6"/>
                  </a:lnTo>
                  <a:lnTo>
                    <a:pt x="47" y="6"/>
                  </a:lnTo>
                  <a:lnTo>
                    <a:pt x="49" y="6"/>
                  </a:lnTo>
                  <a:lnTo>
                    <a:pt x="51" y="6"/>
                  </a:lnTo>
                  <a:lnTo>
                    <a:pt x="55" y="6"/>
                  </a:lnTo>
                  <a:lnTo>
                    <a:pt x="57" y="6"/>
                  </a:lnTo>
                  <a:lnTo>
                    <a:pt x="59" y="6"/>
                  </a:lnTo>
                  <a:lnTo>
                    <a:pt x="61" y="6"/>
                  </a:lnTo>
                  <a:lnTo>
                    <a:pt x="64" y="6"/>
                  </a:lnTo>
                  <a:lnTo>
                    <a:pt x="67" y="6"/>
                  </a:lnTo>
                  <a:lnTo>
                    <a:pt x="70" y="6"/>
                  </a:lnTo>
                  <a:lnTo>
                    <a:pt x="72" y="6"/>
                  </a:lnTo>
                  <a:lnTo>
                    <a:pt x="75" y="7"/>
                  </a:lnTo>
                  <a:lnTo>
                    <a:pt x="77" y="7"/>
                  </a:lnTo>
                  <a:lnTo>
                    <a:pt x="79" y="7"/>
                  </a:lnTo>
                  <a:lnTo>
                    <a:pt x="82" y="7"/>
                  </a:lnTo>
                  <a:lnTo>
                    <a:pt x="85" y="7"/>
                  </a:lnTo>
                  <a:lnTo>
                    <a:pt x="87" y="7"/>
                  </a:lnTo>
                  <a:lnTo>
                    <a:pt x="89" y="7"/>
                  </a:lnTo>
                  <a:lnTo>
                    <a:pt x="93" y="7"/>
                  </a:lnTo>
                  <a:lnTo>
                    <a:pt x="95" y="7"/>
                  </a:lnTo>
                  <a:lnTo>
                    <a:pt x="97" y="7"/>
                  </a:lnTo>
                  <a:lnTo>
                    <a:pt x="100" y="7"/>
                  </a:lnTo>
                  <a:lnTo>
                    <a:pt x="102" y="7"/>
                  </a:lnTo>
                  <a:lnTo>
                    <a:pt x="105" y="7"/>
                  </a:lnTo>
                  <a:lnTo>
                    <a:pt x="108" y="7"/>
                  </a:lnTo>
                  <a:lnTo>
                    <a:pt x="110" y="7"/>
                  </a:lnTo>
                  <a:lnTo>
                    <a:pt x="113" y="7"/>
                  </a:lnTo>
                  <a:lnTo>
                    <a:pt x="115" y="7"/>
                  </a:lnTo>
                  <a:lnTo>
                    <a:pt x="118" y="7"/>
                  </a:lnTo>
                  <a:lnTo>
                    <a:pt x="121" y="7"/>
                  </a:lnTo>
                  <a:lnTo>
                    <a:pt x="123" y="7"/>
                  </a:lnTo>
                  <a:lnTo>
                    <a:pt x="125" y="7"/>
                  </a:lnTo>
                  <a:lnTo>
                    <a:pt x="128" y="7"/>
                  </a:lnTo>
                  <a:lnTo>
                    <a:pt x="131" y="7"/>
                  </a:lnTo>
                  <a:lnTo>
                    <a:pt x="133" y="7"/>
                  </a:lnTo>
                  <a:lnTo>
                    <a:pt x="136" y="7"/>
                  </a:lnTo>
                  <a:lnTo>
                    <a:pt x="138" y="7"/>
                  </a:lnTo>
                  <a:lnTo>
                    <a:pt x="141" y="7"/>
                  </a:lnTo>
                  <a:lnTo>
                    <a:pt x="144" y="7"/>
                  </a:lnTo>
                  <a:lnTo>
                    <a:pt x="147" y="7"/>
                  </a:lnTo>
                  <a:lnTo>
                    <a:pt x="149" y="7"/>
                  </a:lnTo>
                  <a:lnTo>
                    <a:pt x="151" y="7"/>
                  </a:lnTo>
                  <a:lnTo>
                    <a:pt x="155" y="7"/>
                  </a:lnTo>
                  <a:lnTo>
                    <a:pt x="157" y="7"/>
                  </a:lnTo>
                  <a:lnTo>
                    <a:pt x="159" y="7"/>
                  </a:lnTo>
                  <a:lnTo>
                    <a:pt x="161" y="7"/>
                  </a:lnTo>
                </a:path>
              </a:pathLst>
            </a:custGeom>
            <a:noFill/>
            <a:ln w="31750">
              <a:solidFill>
                <a:srgbClr val="000000"/>
              </a:solidFill>
              <a:round/>
              <a:headEnd/>
              <a:tailEnd/>
            </a:ln>
          </p:spPr>
          <p:txBody>
            <a:bodyPr/>
            <a:lstStyle/>
            <a:p>
              <a:endParaRPr lang="en-US" dirty="0"/>
            </a:p>
          </p:txBody>
        </p:sp>
        <p:sp>
          <p:nvSpPr>
            <p:cNvPr id="39978" name="Freeform 36"/>
            <p:cNvSpPr>
              <a:spLocks/>
            </p:cNvSpPr>
            <p:nvPr/>
          </p:nvSpPr>
          <p:spPr bwMode="auto">
            <a:xfrm>
              <a:off x="2007" y="2103"/>
              <a:ext cx="245" cy="1"/>
            </a:xfrm>
            <a:custGeom>
              <a:avLst/>
              <a:gdLst>
                <a:gd name="T0" fmla="*/ 3 w 269"/>
                <a:gd name="T1" fmla="*/ 0 h 1"/>
                <a:gd name="T2" fmla="*/ 5 w 269"/>
                <a:gd name="T3" fmla="*/ 0 h 1"/>
                <a:gd name="T4" fmla="*/ 11 w 269"/>
                <a:gd name="T5" fmla="*/ 0 h 1"/>
                <a:gd name="T6" fmla="*/ 15 w 269"/>
                <a:gd name="T7" fmla="*/ 0 h 1"/>
                <a:gd name="T8" fmla="*/ 19 w 269"/>
                <a:gd name="T9" fmla="*/ 0 h 1"/>
                <a:gd name="T10" fmla="*/ 24 w 269"/>
                <a:gd name="T11" fmla="*/ 0 h 1"/>
                <a:gd name="T12" fmla="*/ 26 w 269"/>
                <a:gd name="T13" fmla="*/ 0 h 1"/>
                <a:gd name="T14" fmla="*/ 33 w 269"/>
                <a:gd name="T15" fmla="*/ 0 h 1"/>
                <a:gd name="T16" fmla="*/ 36 w 269"/>
                <a:gd name="T17" fmla="*/ 0 h 1"/>
                <a:gd name="T18" fmla="*/ 42 w 269"/>
                <a:gd name="T19" fmla="*/ 0 h 1"/>
                <a:gd name="T20" fmla="*/ 45 w 269"/>
                <a:gd name="T21" fmla="*/ 0 h 1"/>
                <a:gd name="T22" fmla="*/ 50 w 269"/>
                <a:gd name="T23" fmla="*/ 0 h 1"/>
                <a:gd name="T24" fmla="*/ 53 w 269"/>
                <a:gd name="T25" fmla="*/ 0 h 1"/>
                <a:gd name="T26" fmla="*/ 57 w 269"/>
                <a:gd name="T27" fmla="*/ 0 h 1"/>
                <a:gd name="T28" fmla="*/ 61 w 269"/>
                <a:gd name="T29" fmla="*/ 0 h 1"/>
                <a:gd name="T30" fmla="*/ 66 w 269"/>
                <a:gd name="T31" fmla="*/ 0 h 1"/>
                <a:gd name="T32" fmla="*/ 70 w 269"/>
                <a:gd name="T33" fmla="*/ 0 h 1"/>
                <a:gd name="T34" fmla="*/ 74 w 269"/>
                <a:gd name="T35" fmla="*/ 0 h 1"/>
                <a:gd name="T36" fmla="*/ 78 w 269"/>
                <a:gd name="T37" fmla="*/ 0 h 1"/>
                <a:gd name="T38" fmla="*/ 83 w 269"/>
                <a:gd name="T39" fmla="*/ 0 h 1"/>
                <a:gd name="T40" fmla="*/ 87 w 269"/>
                <a:gd name="T41" fmla="*/ 0 h 1"/>
                <a:gd name="T42" fmla="*/ 90 w 269"/>
                <a:gd name="T43" fmla="*/ 0 h 1"/>
                <a:gd name="T44" fmla="*/ 97 w 269"/>
                <a:gd name="T45" fmla="*/ 0 h 1"/>
                <a:gd name="T46" fmla="*/ 99 w 269"/>
                <a:gd name="T47" fmla="*/ 0 h 1"/>
                <a:gd name="T48" fmla="*/ 105 w 269"/>
                <a:gd name="T49" fmla="*/ 0 h 1"/>
                <a:gd name="T50" fmla="*/ 107 w 269"/>
                <a:gd name="T51" fmla="*/ 0 h 1"/>
                <a:gd name="T52" fmla="*/ 113 w 269"/>
                <a:gd name="T53" fmla="*/ 0 h 1"/>
                <a:gd name="T54" fmla="*/ 117 w 269"/>
                <a:gd name="T55" fmla="*/ 0 h 1"/>
                <a:gd name="T56" fmla="*/ 121 w 269"/>
                <a:gd name="T57" fmla="*/ 0 h 1"/>
                <a:gd name="T58" fmla="*/ 126 w 269"/>
                <a:gd name="T59" fmla="*/ 0 h 1"/>
                <a:gd name="T60" fmla="*/ 129 w 269"/>
                <a:gd name="T61" fmla="*/ 0 h 1"/>
                <a:gd name="T62" fmla="*/ 135 w 269"/>
                <a:gd name="T63" fmla="*/ 0 h 1"/>
                <a:gd name="T64" fmla="*/ 138 w 269"/>
                <a:gd name="T65" fmla="*/ 0 h 1"/>
                <a:gd name="T66" fmla="*/ 144 w 269"/>
                <a:gd name="T67" fmla="*/ 0 h 1"/>
                <a:gd name="T68" fmla="*/ 147 w 269"/>
                <a:gd name="T69" fmla="*/ 0 h 1"/>
                <a:gd name="T70" fmla="*/ 151 w 269"/>
                <a:gd name="T71" fmla="*/ 0 h 1"/>
                <a:gd name="T72" fmla="*/ 156 w 269"/>
                <a:gd name="T73" fmla="*/ 0 h 1"/>
                <a:gd name="T74" fmla="*/ 159 w 269"/>
                <a:gd name="T75" fmla="*/ 0 h 1"/>
                <a:gd name="T76" fmla="*/ 164 w 269"/>
                <a:gd name="T77" fmla="*/ 0 h 1"/>
                <a:gd name="T78" fmla="*/ 168 w 269"/>
                <a:gd name="T79" fmla="*/ 0 h 1"/>
                <a:gd name="T80" fmla="*/ 173 w 269"/>
                <a:gd name="T81" fmla="*/ 0 h 1"/>
                <a:gd name="T82" fmla="*/ 178 w 269"/>
                <a:gd name="T83" fmla="*/ 0 h 1"/>
                <a:gd name="T84" fmla="*/ 181 w 269"/>
                <a:gd name="T85" fmla="*/ 0 h 1"/>
                <a:gd name="T86" fmla="*/ 186 w 269"/>
                <a:gd name="T87" fmla="*/ 0 h 1"/>
                <a:gd name="T88" fmla="*/ 189 w 269"/>
                <a:gd name="T89" fmla="*/ 0 h 1"/>
                <a:gd name="T90" fmla="*/ 194 w 269"/>
                <a:gd name="T91" fmla="*/ 0 h 1"/>
                <a:gd name="T92" fmla="*/ 199 w 269"/>
                <a:gd name="T93" fmla="*/ 0 h 1"/>
                <a:gd name="T94" fmla="*/ 203 w 269"/>
                <a:gd name="T95" fmla="*/ 0 h 1"/>
                <a:gd name="T96" fmla="*/ 207 w 269"/>
                <a:gd name="T97" fmla="*/ 0 h 1"/>
                <a:gd name="T98" fmla="*/ 211 w 269"/>
                <a:gd name="T99" fmla="*/ 0 h 1"/>
                <a:gd name="T100" fmla="*/ 216 w 269"/>
                <a:gd name="T101" fmla="*/ 0 h 1"/>
                <a:gd name="T102" fmla="*/ 219 w 269"/>
                <a:gd name="T103" fmla="*/ 0 h 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9"/>
                <a:gd name="T157" fmla="*/ 0 h 1"/>
                <a:gd name="T158" fmla="*/ 269 w 269"/>
                <a:gd name="T159" fmla="*/ 1 h 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9" h="1">
                  <a:moveTo>
                    <a:pt x="0" y="0"/>
                  </a:moveTo>
                  <a:lnTo>
                    <a:pt x="3" y="0"/>
                  </a:lnTo>
                  <a:lnTo>
                    <a:pt x="4" y="0"/>
                  </a:lnTo>
                  <a:lnTo>
                    <a:pt x="7" y="0"/>
                  </a:lnTo>
                  <a:lnTo>
                    <a:pt x="10" y="0"/>
                  </a:lnTo>
                  <a:lnTo>
                    <a:pt x="13" y="0"/>
                  </a:lnTo>
                  <a:lnTo>
                    <a:pt x="15" y="0"/>
                  </a:lnTo>
                  <a:lnTo>
                    <a:pt x="18" y="0"/>
                  </a:lnTo>
                  <a:lnTo>
                    <a:pt x="20" y="0"/>
                  </a:lnTo>
                  <a:lnTo>
                    <a:pt x="23" y="0"/>
                  </a:lnTo>
                  <a:lnTo>
                    <a:pt x="26" y="0"/>
                  </a:lnTo>
                  <a:lnTo>
                    <a:pt x="28" y="0"/>
                  </a:lnTo>
                  <a:lnTo>
                    <a:pt x="31" y="0"/>
                  </a:lnTo>
                  <a:lnTo>
                    <a:pt x="32" y="0"/>
                  </a:lnTo>
                  <a:lnTo>
                    <a:pt x="36" y="0"/>
                  </a:lnTo>
                  <a:lnTo>
                    <a:pt x="39" y="0"/>
                  </a:lnTo>
                  <a:lnTo>
                    <a:pt x="41" y="0"/>
                  </a:lnTo>
                  <a:lnTo>
                    <a:pt x="43" y="0"/>
                  </a:lnTo>
                  <a:lnTo>
                    <a:pt x="47" y="0"/>
                  </a:lnTo>
                  <a:lnTo>
                    <a:pt x="50" y="0"/>
                  </a:lnTo>
                  <a:lnTo>
                    <a:pt x="51" y="0"/>
                  </a:lnTo>
                  <a:lnTo>
                    <a:pt x="54" y="0"/>
                  </a:lnTo>
                  <a:lnTo>
                    <a:pt x="56" y="0"/>
                  </a:lnTo>
                  <a:lnTo>
                    <a:pt x="60" y="0"/>
                  </a:lnTo>
                  <a:lnTo>
                    <a:pt x="62" y="0"/>
                  </a:lnTo>
                  <a:lnTo>
                    <a:pt x="64" y="0"/>
                  </a:lnTo>
                  <a:lnTo>
                    <a:pt x="66" y="0"/>
                  </a:lnTo>
                  <a:lnTo>
                    <a:pt x="69" y="0"/>
                  </a:lnTo>
                  <a:lnTo>
                    <a:pt x="72" y="0"/>
                  </a:lnTo>
                  <a:lnTo>
                    <a:pt x="74" y="0"/>
                  </a:lnTo>
                  <a:lnTo>
                    <a:pt x="77" y="0"/>
                  </a:lnTo>
                  <a:lnTo>
                    <a:pt x="79" y="0"/>
                  </a:lnTo>
                  <a:lnTo>
                    <a:pt x="81" y="0"/>
                  </a:lnTo>
                  <a:lnTo>
                    <a:pt x="85" y="0"/>
                  </a:lnTo>
                  <a:lnTo>
                    <a:pt x="88" y="0"/>
                  </a:lnTo>
                  <a:lnTo>
                    <a:pt x="89" y="0"/>
                  </a:lnTo>
                  <a:lnTo>
                    <a:pt x="92" y="0"/>
                  </a:lnTo>
                  <a:lnTo>
                    <a:pt x="94" y="0"/>
                  </a:lnTo>
                  <a:lnTo>
                    <a:pt x="98" y="0"/>
                  </a:lnTo>
                  <a:lnTo>
                    <a:pt x="100" y="0"/>
                  </a:lnTo>
                  <a:lnTo>
                    <a:pt x="102" y="0"/>
                  </a:lnTo>
                  <a:lnTo>
                    <a:pt x="105" y="0"/>
                  </a:lnTo>
                  <a:lnTo>
                    <a:pt x="108" y="0"/>
                  </a:lnTo>
                  <a:lnTo>
                    <a:pt x="109" y="0"/>
                  </a:lnTo>
                  <a:lnTo>
                    <a:pt x="113" y="0"/>
                  </a:lnTo>
                  <a:lnTo>
                    <a:pt x="116" y="0"/>
                  </a:lnTo>
                  <a:lnTo>
                    <a:pt x="118" y="0"/>
                  </a:lnTo>
                  <a:lnTo>
                    <a:pt x="120" y="0"/>
                  </a:lnTo>
                  <a:lnTo>
                    <a:pt x="124" y="0"/>
                  </a:lnTo>
                  <a:lnTo>
                    <a:pt x="126" y="0"/>
                  </a:lnTo>
                  <a:lnTo>
                    <a:pt x="128" y="0"/>
                  </a:lnTo>
                  <a:lnTo>
                    <a:pt x="130" y="0"/>
                  </a:lnTo>
                  <a:lnTo>
                    <a:pt x="133" y="0"/>
                  </a:lnTo>
                  <a:lnTo>
                    <a:pt x="136" y="0"/>
                  </a:lnTo>
                  <a:lnTo>
                    <a:pt x="139" y="0"/>
                  </a:lnTo>
                  <a:lnTo>
                    <a:pt x="141" y="0"/>
                  </a:lnTo>
                  <a:lnTo>
                    <a:pt x="144" y="0"/>
                  </a:lnTo>
                  <a:lnTo>
                    <a:pt x="146" y="0"/>
                  </a:lnTo>
                  <a:lnTo>
                    <a:pt x="148" y="0"/>
                  </a:lnTo>
                  <a:lnTo>
                    <a:pt x="152" y="0"/>
                  </a:lnTo>
                  <a:lnTo>
                    <a:pt x="154" y="0"/>
                  </a:lnTo>
                  <a:lnTo>
                    <a:pt x="156" y="0"/>
                  </a:lnTo>
                  <a:lnTo>
                    <a:pt x="159" y="0"/>
                  </a:lnTo>
                  <a:lnTo>
                    <a:pt x="162" y="0"/>
                  </a:lnTo>
                  <a:lnTo>
                    <a:pt x="164" y="0"/>
                  </a:lnTo>
                  <a:lnTo>
                    <a:pt x="167" y="0"/>
                  </a:lnTo>
                  <a:lnTo>
                    <a:pt x="169" y="0"/>
                  </a:lnTo>
                  <a:lnTo>
                    <a:pt x="173" y="0"/>
                  </a:lnTo>
                  <a:lnTo>
                    <a:pt x="175" y="0"/>
                  </a:lnTo>
                  <a:lnTo>
                    <a:pt x="177" y="0"/>
                  </a:lnTo>
                  <a:lnTo>
                    <a:pt x="180" y="0"/>
                  </a:lnTo>
                  <a:lnTo>
                    <a:pt x="182" y="0"/>
                  </a:lnTo>
                  <a:lnTo>
                    <a:pt x="186" y="0"/>
                  </a:lnTo>
                  <a:lnTo>
                    <a:pt x="188" y="0"/>
                  </a:lnTo>
                  <a:lnTo>
                    <a:pt x="190" y="0"/>
                  </a:lnTo>
                  <a:lnTo>
                    <a:pt x="192" y="0"/>
                  </a:lnTo>
                  <a:lnTo>
                    <a:pt x="196" y="0"/>
                  </a:lnTo>
                  <a:lnTo>
                    <a:pt x="198" y="0"/>
                  </a:lnTo>
                  <a:lnTo>
                    <a:pt x="201" y="0"/>
                  </a:lnTo>
                  <a:lnTo>
                    <a:pt x="203" y="0"/>
                  </a:lnTo>
                  <a:lnTo>
                    <a:pt x="206" y="0"/>
                  </a:lnTo>
                  <a:lnTo>
                    <a:pt x="209" y="0"/>
                  </a:lnTo>
                  <a:lnTo>
                    <a:pt x="211" y="0"/>
                  </a:lnTo>
                  <a:lnTo>
                    <a:pt x="214" y="0"/>
                  </a:lnTo>
                  <a:lnTo>
                    <a:pt x="216" y="0"/>
                  </a:lnTo>
                  <a:lnTo>
                    <a:pt x="219" y="0"/>
                  </a:lnTo>
                  <a:lnTo>
                    <a:pt x="221" y="0"/>
                  </a:lnTo>
                  <a:lnTo>
                    <a:pt x="224" y="0"/>
                  </a:lnTo>
                  <a:lnTo>
                    <a:pt x="226" y="0"/>
                  </a:lnTo>
                  <a:lnTo>
                    <a:pt x="228" y="0"/>
                  </a:lnTo>
                  <a:lnTo>
                    <a:pt x="232" y="0"/>
                  </a:lnTo>
                  <a:lnTo>
                    <a:pt x="234" y="0"/>
                  </a:lnTo>
                  <a:lnTo>
                    <a:pt x="237" y="0"/>
                  </a:lnTo>
                  <a:lnTo>
                    <a:pt x="239" y="0"/>
                  </a:lnTo>
                  <a:lnTo>
                    <a:pt x="242" y="0"/>
                  </a:lnTo>
                  <a:lnTo>
                    <a:pt x="245" y="0"/>
                  </a:lnTo>
                  <a:lnTo>
                    <a:pt x="247" y="0"/>
                  </a:lnTo>
                  <a:lnTo>
                    <a:pt x="249" y="0"/>
                  </a:lnTo>
                  <a:lnTo>
                    <a:pt x="252" y="0"/>
                  </a:lnTo>
                  <a:lnTo>
                    <a:pt x="255" y="0"/>
                  </a:lnTo>
                  <a:lnTo>
                    <a:pt x="258" y="0"/>
                  </a:lnTo>
                  <a:lnTo>
                    <a:pt x="260" y="0"/>
                  </a:lnTo>
                  <a:lnTo>
                    <a:pt x="262" y="0"/>
                  </a:lnTo>
                  <a:lnTo>
                    <a:pt x="265" y="0"/>
                  </a:lnTo>
                  <a:lnTo>
                    <a:pt x="268" y="0"/>
                  </a:lnTo>
                </a:path>
              </a:pathLst>
            </a:custGeom>
            <a:noFill/>
            <a:ln w="31750">
              <a:solidFill>
                <a:srgbClr val="000000"/>
              </a:solidFill>
              <a:round/>
              <a:headEnd/>
              <a:tailEnd/>
            </a:ln>
          </p:spPr>
          <p:txBody>
            <a:bodyPr/>
            <a:lstStyle/>
            <a:p>
              <a:endParaRPr lang="en-US" dirty="0"/>
            </a:p>
          </p:txBody>
        </p:sp>
        <p:sp>
          <p:nvSpPr>
            <p:cNvPr id="39979" name="Freeform 37"/>
            <p:cNvSpPr>
              <a:spLocks/>
            </p:cNvSpPr>
            <p:nvPr/>
          </p:nvSpPr>
          <p:spPr bwMode="auto">
            <a:xfrm>
              <a:off x="2239" y="2103"/>
              <a:ext cx="39" cy="1"/>
            </a:xfrm>
            <a:custGeom>
              <a:avLst/>
              <a:gdLst>
                <a:gd name="T0" fmla="*/ 0 w 43"/>
                <a:gd name="T1" fmla="*/ 0 h 1"/>
                <a:gd name="T2" fmla="*/ 3 w 43"/>
                <a:gd name="T3" fmla="*/ 0 h 1"/>
                <a:gd name="T4" fmla="*/ 5 w 43"/>
                <a:gd name="T5" fmla="*/ 0 h 1"/>
                <a:gd name="T6" fmla="*/ 7 w 43"/>
                <a:gd name="T7" fmla="*/ 0 h 1"/>
                <a:gd name="T8" fmla="*/ 10 w 43"/>
                <a:gd name="T9" fmla="*/ 0 h 1"/>
                <a:gd name="T10" fmla="*/ 11 w 43"/>
                <a:gd name="T11" fmla="*/ 0 h 1"/>
                <a:gd name="T12" fmla="*/ 14 w 43"/>
                <a:gd name="T13" fmla="*/ 0 h 1"/>
                <a:gd name="T14" fmla="*/ 15 w 43"/>
                <a:gd name="T15" fmla="*/ 0 h 1"/>
                <a:gd name="T16" fmla="*/ 17 w 43"/>
                <a:gd name="T17" fmla="*/ 0 h 1"/>
                <a:gd name="T18" fmla="*/ 19 w 43"/>
                <a:gd name="T19" fmla="*/ 0 h 1"/>
                <a:gd name="T20" fmla="*/ 22 w 43"/>
                <a:gd name="T21" fmla="*/ 0 h 1"/>
                <a:gd name="T22" fmla="*/ 24 w 43"/>
                <a:gd name="T23" fmla="*/ 0 h 1"/>
                <a:gd name="T24" fmla="*/ 25 w 43"/>
                <a:gd name="T25" fmla="*/ 0 h 1"/>
                <a:gd name="T26" fmla="*/ 28 w 43"/>
                <a:gd name="T27" fmla="*/ 0 h 1"/>
                <a:gd name="T28" fmla="*/ 31 w 43"/>
                <a:gd name="T29" fmla="*/ 0 h 1"/>
                <a:gd name="T30" fmla="*/ 32 w 43"/>
                <a:gd name="T31" fmla="*/ 0 h 1"/>
                <a:gd name="T32" fmla="*/ 34 w 43"/>
                <a:gd name="T33" fmla="*/ 0 h 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1"/>
                <a:gd name="T53" fmla="*/ 43 w 43"/>
                <a:gd name="T54" fmla="*/ 1 h 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1">
                  <a:moveTo>
                    <a:pt x="0" y="0"/>
                  </a:moveTo>
                  <a:lnTo>
                    <a:pt x="3" y="0"/>
                  </a:lnTo>
                  <a:lnTo>
                    <a:pt x="6" y="0"/>
                  </a:lnTo>
                  <a:lnTo>
                    <a:pt x="9" y="0"/>
                  </a:lnTo>
                  <a:lnTo>
                    <a:pt x="12" y="0"/>
                  </a:lnTo>
                  <a:lnTo>
                    <a:pt x="13" y="0"/>
                  </a:lnTo>
                  <a:lnTo>
                    <a:pt x="17" y="0"/>
                  </a:lnTo>
                  <a:lnTo>
                    <a:pt x="19" y="0"/>
                  </a:lnTo>
                  <a:lnTo>
                    <a:pt x="21" y="0"/>
                  </a:lnTo>
                  <a:lnTo>
                    <a:pt x="23" y="0"/>
                  </a:lnTo>
                  <a:lnTo>
                    <a:pt x="26" y="0"/>
                  </a:lnTo>
                  <a:lnTo>
                    <a:pt x="30" y="0"/>
                  </a:lnTo>
                  <a:lnTo>
                    <a:pt x="31" y="0"/>
                  </a:lnTo>
                  <a:lnTo>
                    <a:pt x="34" y="0"/>
                  </a:lnTo>
                  <a:lnTo>
                    <a:pt x="37" y="0"/>
                  </a:lnTo>
                  <a:lnTo>
                    <a:pt x="39" y="0"/>
                  </a:lnTo>
                  <a:lnTo>
                    <a:pt x="42" y="0"/>
                  </a:lnTo>
                </a:path>
              </a:pathLst>
            </a:custGeom>
            <a:noFill/>
            <a:ln w="31750">
              <a:solidFill>
                <a:srgbClr val="000000"/>
              </a:solidFill>
              <a:round/>
              <a:headEnd/>
              <a:tailEnd/>
            </a:ln>
          </p:spPr>
          <p:txBody>
            <a:bodyPr/>
            <a:lstStyle/>
            <a:p>
              <a:endParaRPr lang="en-US" dirty="0"/>
            </a:p>
          </p:txBody>
        </p:sp>
        <p:sp>
          <p:nvSpPr>
            <p:cNvPr id="39980" name="Text Box 38"/>
            <p:cNvSpPr txBox="1">
              <a:spLocks noChangeArrowheads="1"/>
            </p:cNvSpPr>
            <p:nvPr/>
          </p:nvSpPr>
          <p:spPr bwMode="auto">
            <a:xfrm>
              <a:off x="960" y="2208"/>
              <a:ext cx="1213" cy="22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700" dirty="0">
                  <a:solidFill>
                    <a:schemeClr val="accent2"/>
                  </a:solidFill>
                  <a:latin typeface="Agilent TT Cond" pitchFamily="34" charset="0"/>
                </a:rPr>
                <a:t>Resolution Bandwidth</a:t>
              </a:r>
              <a:endParaRPr lang="en-US" sz="2200" dirty="0">
                <a:solidFill>
                  <a:schemeClr val="accent2"/>
                </a:solidFill>
                <a:latin typeface="Agilent TT Cond" pitchFamily="34" charset="0"/>
              </a:endParaRPr>
            </a:p>
          </p:txBody>
        </p:sp>
      </p:grpSp>
      <p:sp>
        <p:nvSpPr>
          <p:cNvPr id="39960" name="Text Box 39"/>
          <p:cNvSpPr txBox="1">
            <a:spLocks noChangeArrowheads="1"/>
          </p:cNvSpPr>
          <p:nvPr/>
        </p:nvSpPr>
        <p:spPr bwMode="auto">
          <a:xfrm>
            <a:off x="5168900" y="5351463"/>
            <a:ext cx="2112963" cy="277812"/>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700" dirty="0">
                <a:solidFill>
                  <a:schemeClr val="accent2"/>
                </a:solidFill>
                <a:latin typeface="Agilent TT Cond" pitchFamily="34" charset="0"/>
              </a:rPr>
              <a:t>Noise Sidebands</a:t>
            </a:r>
            <a:endParaRPr lang="en-US" sz="2200" dirty="0">
              <a:solidFill>
                <a:schemeClr val="accent2"/>
              </a:solidFill>
              <a:latin typeface="Agilent TT Cond" pitchFamily="34" charset="0"/>
            </a:endParaRPr>
          </a:p>
        </p:txBody>
      </p:sp>
      <p:sp>
        <p:nvSpPr>
          <p:cNvPr id="39961" name="Freeform 40"/>
          <p:cNvSpPr>
            <a:spLocks/>
          </p:cNvSpPr>
          <p:nvPr/>
        </p:nvSpPr>
        <p:spPr bwMode="auto">
          <a:xfrm>
            <a:off x="6338888" y="3884613"/>
            <a:ext cx="290512" cy="827087"/>
          </a:xfrm>
          <a:custGeom>
            <a:avLst/>
            <a:gdLst>
              <a:gd name="T0" fmla="*/ 4178459 w 201"/>
              <a:gd name="T1" fmla="*/ 0 h 591"/>
              <a:gd name="T2" fmla="*/ 14622439 w 201"/>
              <a:gd name="T3" fmla="*/ 29377681 h 591"/>
              <a:gd name="T4" fmla="*/ 25067865 w 201"/>
              <a:gd name="T5" fmla="*/ 62672478 h 591"/>
              <a:gd name="T6" fmla="*/ 35513286 w 201"/>
              <a:gd name="T7" fmla="*/ 103801519 h 591"/>
              <a:gd name="T8" fmla="*/ 48047224 w 201"/>
              <a:gd name="T9" fmla="*/ 141013421 h 591"/>
              <a:gd name="T10" fmla="*/ 56402693 w 201"/>
              <a:gd name="T11" fmla="*/ 189976715 h 591"/>
              <a:gd name="T12" fmla="*/ 66848114 w 201"/>
              <a:gd name="T13" fmla="*/ 231104334 h 591"/>
              <a:gd name="T14" fmla="*/ 79382041 w 201"/>
              <a:gd name="T15" fmla="*/ 266358378 h 591"/>
              <a:gd name="T16" fmla="*/ 89826017 w 201"/>
              <a:gd name="T17" fmla="*/ 309445254 h 591"/>
              <a:gd name="T18" fmla="*/ 98182954 w 201"/>
              <a:gd name="T19" fmla="*/ 334905808 h 591"/>
              <a:gd name="T20" fmla="*/ 108626930 w 201"/>
              <a:gd name="T21" fmla="*/ 368200682 h 591"/>
              <a:gd name="T22" fmla="*/ 121160856 w 201"/>
              <a:gd name="T23" fmla="*/ 395620494 h 591"/>
              <a:gd name="T24" fmla="*/ 131606277 w 201"/>
              <a:gd name="T25" fmla="*/ 423040306 h 591"/>
              <a:gd name="T26" fmla="*/ 139961747 w 201"/>
              <a:gd name="T27" fmla="*/ 448500861 h 591"/>
              <a:gd name="T28" fmla="*/ 152495674 w 201"/>
              <a:gd name="T29" fmla="*/ 475919273 h 591"/>
              <a:gd name="T30" fmla="*/ 162941094 w 201"/>
              <a:gd name="T31" fmla="*/ 503339085 h 591"/>
              <a:gd name="T32" fmla="*/ 173386515 w 201"/>
              <a:gd name="T33" fmla="*/ 526841781 h 591"/>
              <a:gd name="T34" fmla="*/ 185920442 w 201"/>
              <a:gd name="T35" fmla="*/ 562094426 h 591"/>
              <a:gd name="T36" fmla="*/ 196364463 w 201"/>
              <a:gd name="T37" fmla="*/ 593431354 h 591"/>
              <a:gd name="T38" fmla="*/ 206809884 w 201"/>
              <a:gd name="T39" fmla="*/ 630641856 h 591"/>
              <a:gd name="T40" fmla="*/ 215165353 w 201"/>
              <a:gd name="T41" fmla="*/ 656103810 h 591"/>
              <a:gd name="T42" fmla="*/ 227699280 w 201"/>
              <a:gd name="T43" fmla="*/ 677647248 h 591"/>
              <a:gd name="T44" fmla="*/ 238144701 w 201"/>
              <a:gd name="T45" fmla="*/ 708982777 h 591"/>
              <a:gd name="T46" fmla="*/ 248590122 w 201"/>
              <a:gd name="T47" fmla="*/ 742277738 h 591"/>
              <a:gd name="T48" fmla="*/ 256945591 w 201"/>
              <a:gd name="T49" fmla="*/ 663936643 h 591"/>
              <a:gd name="T50" fmla="*/ 271568024 w 201"/>
              <a:gd name="T51" fmla="*/ 787323872 h 591"/>
              <a:gd name="T52" fmla="*/ 279924939 w 201"/>
              <a:gd name="T53" fmla="*/ 767738292 h 591"/>
              <a:gd name="T54" fmla="*/ 292458866 w 201"/>
              <a:gd name="T55" fmla="*/ 802992336 h 591"/>
              <a:gd name="T56" fmla="*/ 302902841 w 201"/>
              <a:gd name="T57" fmla="*/ 857830561 h 591"/>
              <a:gd name="T58" fmla="*/ 313348262 w 201"/>
              <a:gd name="T59" fmla="*/ 757946202 h 591"/>
              <a:gd name="T60" fmla="*/ 323793683 w 201"/>
              <a:gd name="T61" fmla="*/ 855871303 h 591"/>
              <a:gd name="T62" fmla="*/ 334237658 w 201"/>
              <a:gd name="T63" fmla="*/ 908751670 h 591"/>
              <a:gd name="T64" fmla="*/ 342594573 w 201"/>
              <a:gd name="T65" fmla="*/ 763821176 h 591"/>
              <a:gd name="T66" fmla="*/ 350950042 w 201"/>
              <a:gd name="T67" fmla="*/ 881333257 h 591"/>
              <a:gd name="T68" fmla="*/ 365572475 w 201"/>
              <a:gd name="T69" fmla="*/ 857830561 h 591"/>
              <a:gd name="T70" fmla="*/ 373929390 w 201"/>
              <a:gd name="T71" fmla="*/ 895042463 h 591"/>
              <a:gd name="T72" fmla="*/ 386463407 w 201"/>
              <a:gd name="T73" fmla="*/ 871539767 h 591"/>
              <a:gd name="T74" fmla="*/ 394818877 w 201"/>
              <a:gd name="T75" fmla="*/ 795158104 h 591"/>
              <a:gd name="T76" fmla="*/ 407352804 w 201"/>
              <a:gd name="T77" fmla="*/ 804950195 h 591"/>
              <a:gd name="T78" fmla="*/ 417798224 w 201"/>
              <a:gd name="T79" fmla="*/ 922460876 h 59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1"/>
              <a:gd name="T121" fmla="*/ 0 h 591"/>
              <a:gd name="T122" fmla="*/ 201 w 201"/>
              <a:gd name="T123" fmla="*/ 591 h 59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1" h="591">
                <a:moveTo>
                  <a:pt x="0" y="0"/>
                </a:moveTo>
                <a:lnTo>
                  <a:pt x="2" y="0"/>
                </a:lnTo>
                <a:lnTo>
                  <a:pt x="5" y="6"/>
                </a:lnTo>
                <a:lnTo>
                  <a:pt x="7" y="15"/>
                </a:lnTo>
                <a:lnTo>
                  <a:pt x="9" y="24"/>
                </a:lnTo>
                <a:lnTo>
                  <a:pt x="12" y="32"/>
                </a:lnTo>
                <a:lnTo>
                  <a:pt x="15" y="42"/>
                </a:lnTo>
                <a:lnTo>
                  <a:pt x="17" y="53"/>
                </a:lnTo>
                <a:lnTo>
                  <a:pt x="19" y="65"/>
                </a:lnTo>
                <a:lnTo>
                  <a:pt x="23" y="72"/>
                </a:lnTo>
                <a:lnTo>
                  <a:pt x="25" y="83"/>
                </a:lnTo>
                <a:lnTo>
                  <a:pt x="27" y="97"/>
                </a:lnTo>
                <a:lnTo>
                  <a:pt x="30" y="109"/>
                </a:lnTo>
                <a:lnTo>
                  <a:pt x="32" y="118"/>
                </a:lnTo>
                <a:lnTo>
                  <a:pt x="35" y="128"/>
                </a:lnTo>
                <a:lnTo>
                  <a:pt x="38" y="136"/>
                </a:lnTo>
                <a:lnTo>
                  <a:pt x="41" y="144"/>
                </a:lnTo>
                <a:lnTo>
                  <a:pt x="43" y="158"/>
                </a:lnTo>
                <a:lnTo>
                  <a:pt x="45" y="162"/>
                </a:lnTo>
                <a:lnTo>
                  <a:pt x="47" y="171"/>
                </a:lnTo>
                <a:lnTo>
                  <a:pt x="50" y="179"/>
                </a:lnTo>
                <a:lnTo>
                  <a:pt x="52" y="188"/>
                </a:lnTo>
                <a:lnTo>
                  <a:pt x="55" y="194"/>
                </a:lnTo>
                <a:lnTo>
                  <a:pt x="58" y="202"/>
                </a:lnTo>
                <a:lnTo>
                  <a:pt x="61" y="208"/>
                </a:lnTo>
                <a:lnTo>
                  <a:pt x="63" y="216"/>
                </a:lnTo>
                <a:lnTo>
                  <a:pt x="65" y="217"/>
                </a:lnTo>
                <a:lnTo>
                  <a:pt x="67" y="229"/>
                </a:lnTo>
                <a:lnTo>
                  <a:pt x="71" y="234"/>
                </a:lnTo>
                <a:lnTo>
                  <a:pt x="73" y="243"/>
                </a:lnTo>
                <a:lnTo>
                  <a:pt x="75" y="246"/>
                </a:lnTo>
                <a:lnTo>
                  <a:pt x="78" y="257"/>
                </a:lnTo>
                <a:lnTo>
                  <a:pt x="82" y="265"/>
                </a:lnTo>
                <a:lnTo>
                  <a:pt x="83" y="269"/>
                </a:lnTo>
                <a:lnTo>
                  <a:pt x="86" y="280"/>
                </a:lnTo>
                <a:lnTo>
                  <a:pt x="89" y="287"/>
                </a:lnTo>
                <a:lnTo>
                  <a:pt x="91" y="299"/>
                </a:lnTo>
                <a:lnTo>
                  <a:pt x="94" y="303"/>
                </a:lnTo>
                <a:lnTo>
                  <a:pt x="97" y="308"/>
                </a:lnTo>
                <a:lnTo>
                  <a:pt x="99" y="322"/>
                </a:lnTo>
                <a:lnTo>
                  <a:pt x="101" y="330"/>
                </a:lnTo>
                <a:lnTo>
                  <a:pt x="103" y="335"/>
                </a:lnTo>
                <a:lnTo>
                  <a:pt x="106" y="332"/>
                </a:lnTo>
                <a:lnTo>
                  <a:pt x="109" y="346"/>
                </a:lnTo>
                <a:lnTo>
                  <a:pt x="111" y="352"/>
                </a:lnTo>
                <a:lnTo>
                  <a:pt x="114" y="362"/>
                </a:lnTo>
                <a:lnTo>
                  <a:pt x="117" y="364"/>
                </a:lnTo>
                <a:lnTo>
                  <a:pt x="119" y="379"/>
                </a:lnTo>
                <a:lnTo>
                  <a:pt x="121" y="418"/>
                </a:lnTo>
                <a:lnTo>
                  <a:pt x="123" y="339"/>
                </a:lnTo>
                <a:lnTo>
                  <a:pt x="127" y="392"/>
                </a:lnTo>
                <a:lnTo>
                  <a:pt x="130" y="402"/>
                </a:lnTo>
                <a:lnTo>
                  <a:pt x="131" y="404"/>
                </a:lnTo>
                <a:lnTo>
                  <a:pt x="134" y="392"/>
                </a:lnTo>
                <a:lnTo>
                  <a:pt x="137" y="456"/>
                </a:lnTo>
                <a:lnTo>
                  <a:pt x="140" y="410"/>
                </a:lnTo>
                <a:lnTo>
                  <a:pt x="142" y="432"/>
                </a:lnTo>
                <a:lnTo>
                  <a:pt x="145" y="438"/>
                </a:lnTo>
                <a:lnTo>
                  <a:pt x="147" y="477"/>
                </a:lnTo>
                <a:lnTo>
                  <a:pt x="150" y="387"/>
                </a:lnTo>
                <a:lnTo>
                  <a:pt x="151" y="493"/>
                </a:lnTo>
                <a:lnTo>
                  <a:pt x="155" y="437"/>
                </a:lnTo>
                <a:lnTo>
                  <a:pt x="158" y="503"/>
                </a:lnTo>
                <a:lnTo>
                  <a:pt x="160" y="464"/>
                </a:lnTo>
                <a:lnTo>
                  <a:pt x="162" y="512"/>
                </a:lnTo>
                <a:lnTo>
                  <a:pt x="164" y="390"/>
                </a:lnTo>
                <a:lnTo>
                  <a:pt x="167" y="526"/>
                </a:lnTo>
                <a:lnTo>
                  <a:pt x="168" y="450"/>
                </a:lnTo>
                <a:lnTo>
                  <a:pt x="172" y="535"/>
                </a:lnTo>
                <a:lnTo>
                  <a:pt x="175" y="438"/>
                </a:lnTo>
                <a:lnTo>
                  <a:pt x="177" y="551"/>
                </a:lnTo>
                <a:lnTo>
                  <a:pt x="179" y="457"/>
                </a:lnTo>
                <a:lnTo>
                  <a:pt x="181" y="560"/>
                </a:lnTo>
                <a:lnTo>
                  <a:pt x="185" y="445"/>
                </a:lnTo>
                <a:lnTo>
                  <a:pt x="187" y="573"/>
                </a:lnTo>
                <a:lnTo>
                  <a:pt x="189" y="406"/>
                </a:lnTo>
                <a:lnTo>
                  <a:pt x="192" y="584"/>
                </a:lnTo>
                <a:lnTo>
                  <a:pt x="195" y="411"/>
                </a:lnTo>
                <a:lnTo>
                  <a:pt x="198" y="590"/>
                </a:lnTo>
                <a:lnTo>
                  <a:pt x="200" y="471"/>
                </a:lnTo>
              </a:path>
            </a:pathLst>
          </a:custGeom>
          <a:noFill/>
          <a:ln w="31750">
            <a:solidFill>
              <a:srgbClr val="000000"/>
            </a:solidFill>
            <a:round/>
            <a:headEnd/>
            <a:tailEnd/>
          </a:ln>
        </p:spPr>
        <p:txBody>
          <a:bodyPr/>
          <a:lstStyle/>
          <a:p>
            <a:endParaRPr lang="en-US" dirty="0"/>
          </a:p>
        </p:txBody>
      </p:sp>
      <p:sp>
        <p:nvSpPr>
          <p:cNvPr id="39962" name="Freeform 41"/>
          <p:cNvSpPr>
            <a:spLocks/>
          </p:cNvSpPr>
          <p:nvPr/>
        </p:nvSpPr>
        <p:spPr bwMode="auto">
          <a:xfrm>
            <a:off x="6235700" y="3771900"/>
            <a:ext cx="184150" cy="406400"/>
          </a:xfrm>
          <a:custGeom>
            <a:avLst/>
            <a:gdLst>
              <a:gd name="T0" fmla="*/ 0 w 127"/>
              <a:gd name="T1" fmla="*/ 0 h 290"/>
              <a:gd name="T2" fmla="*/ 8410001 w 127"/>
              <a:gd name="T3" fmla="*/ 3928066 h 290"/>
              <a:gd name="T4" fmla="*/ 10512500 w 127"/>
              <a:gd name="T5" fmla="*/ 7856132 h 290"/>
              <a:gd name="T6" fmla="*/ 16820002 w 127"/>
              <a:gd name="T7" fmla="*/ 11782798 h 290"/>
              <a:gd name="T8" fmla="*/ 21025001 w 127"/>
              <a:gd name="T9" fmla="*/ 13747531 h 290"/>
              <a:gd name="T10" fmla="*/ 27332505 w 127"/>
              <a:gd name="T11" fmla="*/ 15710862 h 290"/>
              <a:gd name="T12" fmla="*/ 31537504 w 127"/>
              <a:gd name="T13" fmla="*/ 23566997 h 290"/>
              <a:gd name="T14" fmla="*/ 35742503 w 127"/>
              <a:gd name="T15" fmla="*/ 25530328 h 290"/>
              <a:gd name="T16" fmla="*/ 42050001 w 127"/>
              <a:gd name="T17" fmla="*/ 31421725 h 290"/>
              <a:gd name="T18" fmla="*/ 46255000 w 127"/>
              <a:gd name="T19" fmla="*/ 37313121 h 290"/>
              <a:gd name="T20" fmla="*/ 52562510 w 127"/>
              <a:gd name="T21" fmla="*/ 41241185 h 290"/>
              <a:gd name="T22" fmla="*/ 58870009 w 127"/>
              <a:gd name="T23" fmla="*/ 49095924 h 290"/>
              <a:gd name="T24" fmla="*/ 63075007 w 127"/>
              <a:gd name="T25" fmla="*/ 53023989 h 290"/>
              <a:gd name="T26" fmla="*/ 67280006 w 127"/>
              <a:gd name="T27" fmla="*/ 58915385 h 290"/>
              <a:gd name="T28" fmla="*/ 73587505 w 127"/>
              <a:gd name="T29" fmla="*/ 64808182 h 290"/>
              <a:gd name="T30" fmla="*/ 77792504 w 127"/>
              <a:gd name="T31" fmla="*/ 68734845 h 290"/>
              <a:gd name="T32" fmla="*/ 84100002 w 127"/>
              <a:gd name="T33" fmla="*/ 74626242 h 290"/>
              <a:gd name="T34" fmla="*/ 88305001 w 127"/>
              <a:gd name="T35" fmla="*/ 86410435 h 290"/>
              <a:gd name="T36" fmla="*/ 92510000 w 127"/>
              <a:gd name="T37" fmla="*/ 90337098 h 290"/>
              <a:gd name="T38" fmla="*/ 96715022 w 127"/>
              <a:gd name="T39" fmla="*/ 98193249 h 290"/>
              <a:gd name="T40" fmla="*/ 105125020 w 127"/>
              <a:gd name="T41" fmla="*/ 102121314 h 290"/>
              <a:gd name="T42" fmla="*/ 109330019 w 127"/>
              <a:gd name="T43" fmla="*/ 109976042 h 290"/>
              <a:gd name="T44" fmla="*/ 115637518 w 127"/>
              <a:gd name="T45" fmla="*/ 117832171 h 290"/>
              <a:gd name="T46" fmla="*/ 119842517 w 127"/>
              <a:gd name="T47" fmla="*/ 127651631 h 290"/>
              <a:gd name="T48" fmla="*/ 126150015 w 127"/>
              <a:gd name="T49" fmla="*/ 133543028 h 290"/>
              <a:gd name="T50" fmla="*/ 130355014 w 127"/>
              <a:gd name="T51" fmla="*/ 143362488 h 290"/>
              <a:gd name="T52" fmla="*/ 134560013 w 127"/>
              <a:gd name="T53" fmla="*/ 153181949 h 290"/>
              <a:gd name="T54" fmla="*/ 138765012 w 127"/>
              <a:gd name="T55" fmla="*/ 164964741 h 290"/>
              <a:gd name="T56" fmla="*/ 145072510 w 127"/>
              <a:gd name="T57" fmla="*/ 170856137 h 290"/>
              <a:gd name="T58" fmla="*/ 151380009 w 127"/>
              <a:gd name="T59" fmla="*/ 182638930 h 290"/>
              <a:gd name="T60" fmla="*/ 157687507 w 127"/>
              <a:gd name="T61" fmla="*/ 194423167 h 290"/>
              <a:gd name="T62" fmla="*/ 161892506 w 127"/>
              <a:gd name="T63" fmla="*/ 200314563 h 290"/>
              <a:gd name="T64" fmla="*/ 166097505 w 127"/>
              <a:gd name="T65" fmla="*/ 212097356 h 290"/>
              <a:gd name="T66" fmla="*/ 172405004 w 127"/>
              <a:gd name="T67" fmla="*/ 223880148 h 290"/>
              <a:gd name="T68" fmla="*/ 174507503 w 127"/>
              <a:gd name="T69" fmla="*/ 237627673 h 290"/>
              <a:gd name="T70" fmla="*/ 180815002 w 127"/>
              <a:gd name="T71" fmla="*/ 249410465 h 290"/>
              <a:gd name="T72" fmla="*/ 185020001 w 127"/>
              <a:gd name="T73" fmla="*/ 261193258 h 290"/>
              <a:gd name="T74" fmla="*/ 189225000 w 127"/>
              <a:gd name="T75" fmla="*/ 274940783 h 290"/>
              <a:gd name="T76" fmla="*/ 197635043 w 127"/>
              <a:gd name="T77" fmla="*/ 286723575 h 290"/>
              <a:gd name="T78" fmla="*/ 201840042 w 127"/>
              <a:gd name="T79" fmla="*/ 304399165 h 290"/>
              <a:gd name="T80" fmla="*/ 206045041 w 127"/>
              <a:gd name="T81" fmla="*/ 324038086 h 290"/>
              <a:gd name="T82" fmla="*/ 212352540 w 127"/>
              <a:gd name="T83" fmla="*/ 341712275 h 290"/>
              <a:gd name="T84" fmla="*/ 216557539 w 127"/>
              <a:gd name="T85" fmla="*/ 359386463 h 290"/>
              <a:gd name="T86" fmla="*/ 222865037 w 127"/>
              <a:gd name="T87" fmla="*/ 379025472 h 290"/>
              <a:gd name="T88" fmla="*/ 229172536 w 127"/>
              <a:gd name="T89" fmla="*/ 398664394 h 290"/>
              <a:gd name="T90" fmla="*/ 231275035 w 127"/>
              <a:gd name="T91" fmla="*/ 422231380 h 290"/>
              <a:gd name="T92" fmla="*/ 237582534 w 127"/>
              <a:gd name="T93" fmla="*/ 445796964 h 290"/>
              <a:gd name="T94" fmla="*/ 241787533 w 127"/>
              <a:gd name="T95" fmla="*/ 471327282 h 290"/>
              <a:gd name="T96" fmla="*/ 248095031 w 127"/>
              <a:gd name="T97" fmla="*/ 490966203 h 290"/>
              <a:gd name="T98" fmla="*/ 254402529 w 127"/>
              <a:gd name="T99" fmla="*/ 516496521 h 290"/>
              <a:gd name="T100" fmla="*/ 258607528 w 127"/>
              <a:gd name="T101" fmla="*/ 542026838 h 290"/>
              <a:gd name="T102" fmla="*/ 264915027 w 127"/>
              <a:gd name="T103" fmla="*/ 567557156 h 29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7"/>
              <a:gd name="T157" fmla="*/ 0 h 290"/>
              <a:gd name="T158" fmla="*/ 127 w 127"/>
              <a:gd name="T159" fmla="*/ 290 h 29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7" h="290">
                <a:moveTo>
                  <a:pt x="0" y="0"/>
                </a:moveTo>
                <a:lnTo>
                  <a:pt x="4" y="2"/>
                </a:lnTo>
                <a:lnTo>
                  <a:pt x="5" y="4"/>
                </a:lnTo>
                <a:lnTo>
                  <a:pt x="8" y="6"/>
                </a:lnTo>
                <a:lnTo>
                  <a:pt x="10" y="7"/>
                </a:lnTo>
                <a:lnTo>
                  <a:pt x="13" y="8"/>
                </a:lnTo>
                <a:lnTo>
                  <a:pt x="15" y="12"/>
                </a:lnTo>
                <a:lnTo>
                  <a:pt x="17" y="13"/>
                </a:lnTo>
                <a:lnTo>
                  <a:pt x="20" y="16"/>
                </a:lnTo>
                <a:lnTo>
                  <a:pt x="22" y="19"/>
                </a:lnTo>
                <a:lnTo>
                  <a:pt x="25" y="21"/>
                </a:lnTo>
                <a:lnTo>
                  <a:pt x="28" y="25"/>
                </a:lnTo>
                <a:lnTo>
                  <a:pt x="30" y="27"/>
                </a:lnTo>
                <a:lnTo>
                  <a:pt x="32" y="30"/>
                </a:lnTo>
                <a:lnTo>
                  <a:pt x="35" y="33"/>
                </a:lnTo>
                <a:lnTo>
                  <a:pt x="37" y="35"/>
                </a:lnTo>
                <a:lnTo>
                  <a:pt x="40" y="38"/>
                </a:lnTo>
                <a:lnTo>
                  <a:pt x="42" y="44"/>
                </a:lnTo>
                <a:lnTo>
                  <a:pt x="44" y="46"/>
                </a:lnTo>
                <a:lnTo>
                  <a:pt x="46" y="50"/>
                </a:lnTo>
                <a:lnTo>
                  <a:pt x="50" y="52"/>
                </a:lnTo>
                <a:lnTo>
                  <a:pt x="52" y="56"/>
                </a:lnTo>
                <a:lnTo>
                  <a:pt x="55" y="60"/>
                </a:lnTo>
                <a:lnTo>
                  <a:pt x="57" y="65"/>
                </a:lnTo>
                <a:lnTo>
                  <a:pt x="60" y="68"/>
                </a:lnTo>
                <a:lnTo>
                  <a:pt x="62" y="73"/>
                </a:lnTo>
                <a:lnTo>
                  <a:pt x="64" y="78"/>
                </a:lnTo>
                <a:lnTo>
                  <a:pt x="66" y="84"/>
                </a:lnTo>
                <a:lnTo>
                  <a:pt x="69" y="87"/>
                </a:lnTo>
                <a:lnTo>
                  <a:pt x="72" y="93"/>
                </a:lnTo>
                <a:lnTo>
                  <a:pt x="75" y="99"/>
                </a:lnTo>
                <a:lnTo>
                  <a:pt x="77" y="102"/>
                </a:lnTo>
                <a:lnTo>
                  <a:pt x="79" y="108"/>
                </a:lnTo>
                <a:lnTo>
                  <a:pt x="82" y="114"/>
                </a:lnTo>
                <a:lnTo>
                  <a:pt x="83" y="121"/>
                </a:lnTo>
                <a:lnTo>
                  <a:pt x="86" y="127"/>
                </a:lnTo>
                <a:lnTo>
                  <a:pt x="88" y="133"/>
                </a:lnTo>
                <a:lnTo>
                  <a:pt x="90" y="140"/>
                </a:lnTo>
                <a:lnTo>
                  <a:pt x="94" y="146"/>
                </a:lnTo>
                <a:lnTo>
                  <a:pt x="96" y="155"/>
                </a:lnTo>
                <a:lnTo>
                  <a:pt x="98" y="165"/>
                </a:lnTo>
                <a:lnTo>
                  <a:pt x="101" y="174"/>
                </a:lnTo>
                <a:lnTo>
                  <a:pt x="103" y="183"/>
                </a:lnTo>
                <a:lnTo>
                  <a:pt x="106" y="193"/>
                </a:lnTo>
                <a:lnTo>
                  <a:pt x="109" y="203"/>
                </a:lnTo>
                <a:lnTo>
                  <a:pt x="110" y="215"/>
                </a:lnTo>
                <a:lnTo>
                  <a:pt x="113" y="227"/>
                </a:lnTo>
                <a:lnTo>
                  <a:pt x="115" y="240"/>
                </a:lnTo>
                <a:lnTo>
                  <a:pt x="118" y="250"/>
                </a:lnTo>
                <a:lnTo>
                  <a:pt x="121" y="263"/>
                </a:lnTo>
                <a:lnTo>
                  <a:pt x="123" y="276"/>
                </a:lnTo>
                <a:lnTo>
                  <a:pt x="126" y="289"/>
                </a:lnTo>
              </a:path>
            </a:pathLst>
          </a:custGeom>
          <a:noFill/>
          <a:ln w="31750">
            <a:solidFill>
              <a:srgbClr val="000000"/>
            </a:solidFill>
            <a:round/>
            <a:headEnd/>
            <a:tailEnd/>
          </a:ln>
        </p:spPr>
        <p:txBody>
          <a:bodyPr/>
          <a:lstStyle/>
          <a:p>
            <a:endParaRPr lang="en-US" dirty="0"/>
          </a:p>
        </p:txBody>
      </p:sp>
      <p:sp>
        <p:nvSpPr>
          <p:cNvPr id="39963" name="Freeform 42"/>
          <p:cNvSpPr>
            <a:spLocks/>
          </p:cNvSpPr>
          <p:nvPr/>
        </p:nvSpPr>
        <p:spPr bwMode="auto">
          <a:xfrm>
            <a:off x="5943600" y="3760788"/>
            <a:ext cx="293688" cy="436562"/>
          </a:xfrm>
          <a:custGeom>
            <a:avLst/>
            <a:gdLst>
              <a:gd name="T0" fmla="*/ 4144744 w 204"/>
              <a:gd name="T1" fmla="*/ 587359135 h 312"/>
              <a:gd name="T2" fmla="*/ 16580416 w 204"/>
              <a:gd name="T3" fmla="*/ 552117961 h 312"/>
              <a:gd name="T4" fmla="*/ 29016089 w 204"/>
              <a:gd name="T5" fmla="*/ 511002792 h 312"/>
              <a:gd name="T6" fmla="*/ 39378665 w 204"/>
              <a:gd name="T7" fmla="*/ 475761618 h 312"/>
              <a:gd name="T8" fmla="*/ 49742693 w 204"/>
              <a:gd name="T9" fmla="*/ 436603981 h 312"/>
              <a:gd name="T10" fmla="*/ 60105269 w 204"/>
              <a:gd name="T11" fmla="*/ 405277871 h 312"/>
              <a:gd name="T12" fmla="*/ 72540937 w 204"/>
              <a:gd name="T13" fmla="*/ 373951762 h 312"/>
              <a:gd name="T14" fmla="*/ 84976604 w 204"/>
              <a:gd name="T15" fmla="*/ 344584496 h 312"/>
              <a:gd name="T16" fmla="*/ 97410855 w 204"/>
              <a:gd name="T17" fmla="*/ 317173450 h 312"/>
              <a:gd name="T18" fmla="*/ 105701780 w 204"/>
              <a:gd name="T19" fmla="*/ 285848740 h 312"/>
              <a:gd name="T20" fmla="*/ 118137447 w 204"/>
              <a:gd name="T21" fmla="*/ 262354157 h 312"/>
              <a:gd name="T22" fmla="*/ 128500024 w 204"/>
              <a:gd name="T23" fmla="*/ 231028048 h 312"/>
              <a:gd name="T24" fmla="*/ 138862600 w 204"/>
              <a:gd name="T25" fmla="*/ 211449929 h 312"/>
              <a:gd name="T26" fmla="*/ 151298268 w 204"/>
              <a:gd name="T27" fmla="*/ 187955347 h 312"/>
              <a:gd name="T28" fmla="*/ 163733935 w 204"/>
              <a:gd name="T29" fmla="*/ 166418253 h 312"/>
              <a:gd name="T30" fmla="*/ 174096512 w 204"/>
              <a:gd name="T31" fmla="*/ 144882602 h 312"/>
              <a:gd name="T32" fmla="*/ 186532179 w 204"/>
              <a:gd name="T33" fmla="*/ 127260615 h 312"/>
              <a:gd name="T34" fmla="*/ 194823149 w 204"/>
              <a:gd name="T35" fmla="*/ 113556492 h 312"/>
              <a:gd name="T36" fmla="*/ 209330468 w 204"/>
              <a:gd name="T37" fmla="*/ 95935905 h 312"/>
              <a:gd name="T38" fmla="*/ 217621393 w 204"/>
              <a:gd name="T39" fmla="*/ 84187892 h 312"/>
              <a:gd name="T40" fmla="*/ 230057061 w 204"/>
              <a:gd name="T41" fmla="*/ 70483769 h 312"/>
              <a:gd name="T42" fmla="*/ 242492728 w 204"/>
              <a:gd name="T43" fmla="*/ 58735778 h 312"/>
              <a:gd name="T44" fmla="*/ 252855305 w 204"/>
              <a:gd name="T45" fmla="*/ 46989186 h 312"/>
              <a:gd name="T46" fmla="*/ 263217881 w 204"/>
              <a:gd name="T47" fmla="*/ 35241185 h 312"/>
              <a:gd name="T48" fmla="*/ 273580458 w 204"/>
              <a:gd name="T49" fmla="*/ 29368589 h 312"/>
              <a:gd name="T50" fmla="*/ 283944474 w 204"/>
              <a:gd name="T51" fmla="*/ 23494593 h 312"/>
              <a:gd name="T52" fmla="*/ 296380141 w 204"/>
              <a:gd name="T53" fmla="*/ 15663060 h 312"/>
              <a:gd name="T54" fmla="*/ 308814369 w 204"/>
              <a:gd name="T55" fmla="*/ 9789062 h 312"/>
              <a:gd name="T56" fmla="*/ 317105294 w 204"/>
              <a:gd name="T57" fmla="*/ 3915065 h 312"/>
              <a:gd name="T58" fmla="*/ 331614053 w 204"/>
              <a:gd name="T59" fmla="*/ 3915065 h 312"/>
              <a:gd name="T60" fmla="*/ 339903538 w 204"/>
              <a:gd name="T61" fmla="*/ 0 h 312"/>
              <a:gd name="T62" fmla="*/ 352339206 w 204"/>
              <a:gd name="T63" fmla="*/ 0 h 312"/>
              <a:gd name="T64" fmla="*/ 364774873 w 204"/>
              <a:gd name="T65" fmla="*/ 3915065 h 312"/>
              <a:gd name="T66" fmla="*/ 375137450 w 204"/>
              <a:gd name="T67" fmla="*/ 3915065 h 312"/>
              <a:gd name="T68" fmla="*/ 387573207 w 204"/>
              <a:gd name="T69" fmla="*/ 9789062 h 312"/>
              <a:gd name="T70" fmla="*/ 395864132 w 204"/>
              <a:gd name="T71" fmla="*/ 9789062 h 312"/>
              <a:gd name="T72" fmla="*/ 408298360 w 204"/>
              <a:gd name="T73" fmla="*/ 19578124 h 312"/>
              <a:gd name="T74" fmla="*/ 420734028 w 204"/>
              <a:gd name="T75" fmla="*/ 27409657 h 3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4"/>
              <a:gd name="T115" fmla="*/ 0 h 312"/>
              <a:gd name="T116" fmla="*/ 204 w 204"/>
              <a:gd name="T117" fmla="*/ 312 h 3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4" h="312">
                <a:moveTo>
                  <a:pt x="0" y="311"/>
                </a:moveTo>
                <a:lnTo>
                  <a:pt x="2" y="300"/>
                </a:lnTo>
                <a:lnTo>
                  <a:pt x="4" y="291"/>
                </a:lnTo>
                <a:lnTo>
                  <a:pt x="8" y="282"/>
                </a:lnTo>
                <a:lnTo>
                  <a:pt x="10" y="270"/>
                </a:lnTo>
                <a:lnTo>
                  <a:pt x="14" y="261"/>
                </a:lnTo>
                <a:lnTo>
                  <a:pt x="16" y="252"/>
                </a:lnTo>
                <a:lnTo>
                  <a:pt x="19" y="243"/>
                </a:lnTo>
                <a:lnTo>
                  <a:pt x="22" y="232"/>
                </a:lnTo>
                <a:lnTo>
                  <a:pt x="24" y="223"/>
                </a:lnTo>
                <a:lnTo>
                  <a:pt x="27" y="216"/>
                </a:lnTo>
                <a:lnTo>
                  <a:pt x="29" y="207"/>
                </a:lnTo>
                <a:lnTo>
                  <a:pt x="32" y="201"/>
                </a:lnTo>
                <a:lnTo>
                  <a:pt x="35" y="191"/>
                </a:lnTo>
                <a:lnTo>
                  <a:pt x="38" y="184"/>
                </a:lnTo>
                <a:lnTo>
                  <a:pt x="41" y="176"/>
                </a:lnTo>
                <a:lnTo>
                  <a:pt x="43" y="169"/>
                </a:lnTo>
                <a:lnTo>
                  <a:pt x="47" y="162"/>
                </a:lnTo>
                <a:lnTo>
                  <a:pt x="49" y="154"/>
                </a:lnTo>
                <a:lnTo>
                  <a:pt x="51" y="146"/>
                </a:lnTo>
                <a:lnTo>
                  <a:pt x="55" y="138"/>
                </a:lnTo>
                <a:lnTo>
                  <a:pt x="57" y="134"/>
                </a:lnTo>
                <a:lnTo>
                  <a:pt x="59" y="126"/>
                </a:lnTo>
                <a:lnTo>
                  <a:pt x="62" y="118"/>
                </a:lnTo>
                <a:lnTo>
                  <a:pt x="64" y="113"/>
                </a:lnTo>
                <a:lnTo>
                  <a:pt x="67" y="108"/>
                </a:lnTo>
                <a:lnTo>
                  <a:pt x="70" y="102"/>
                </a:lnTo>
                <a:lnTo>
                  <a:pt x="73" y="96"/>
                </a:lnTo>
                <a:lnTo>
                  <a:pt x="75" y="90"/>
                </a:lnTo>
                <a:lnTo>
                  <a:pt x="79" y="85"/>
                </a:lnTo>
                <a:lnTo>
                  <a:pt x="82" y="80"/>
                </a:lnTo>
                <a:lnTo>
                  <a:pt x="84" y="74"/>
                </a:lnTo>
                <a:lnTo>
                  <a:pt x="86" y="70"/>
                </a:lnTo>
                <a:lnTo>
                  <a:pt x="90" y="65"/>
                </a:lnTo>
                <a:lnTo>
                  <a:pt x="92" y="61"/>
                </a:lnTo>
                <a:lnTo>
                  <a:pt x="94" y="58"/>
                </a:lnTo>
                <a:lnTo>
                  <a:pt x="98" y="52"/>
                </a:lnTo>
                <a:lnTo>
                  <a:pt x="101" y="49"/>
                </a:lnTo>
                <a:lnTo>
                  <a:pt x="103" y="46"/>
                </a:lnTo>
                <a:lnTo>
                  <a:pt x="105" y="43"/>
                </a:lnTo>
                <a:lnTo>
                  <a:pt x="109" y="40"/>
                </a:lnTo>
                <a:lnTo>
                  <a:pt x="111" y="36"/>
                </a:lnTo>
                <a:lnTo>
                  <a:pt x="114" y="32"/>
                </a:lnTo>
                <a:lnTo>
                  <a:pt x="117" y="30"/>
                </a:lnTo>
                <a:lnTo>
                  <a:pt x="119" y="27"/>
                </a:lnTo>
                <a:lnTo>
                  <a:pt x="122" y="24"/>
                </a:lnTo>
                <a:lnTo>
                  <a:pt x="125" y="20"/>
                </a:lnTo>
                <a:lnTo>
                  <a:pt x="127" y="18"/>
                </a:lnTo>
                <a:lnTo>
                  <a:pt x="130" y="17"/>
                </a:lnTo>
                <a:lnTo>
                  <a:pt x="132" y="15"/>
                </a:lnTo>
                <a:lnTo>
                  <a:pt x="135" y="14"/>
                </a:lnTo>
                <a:lnTo>
                  <a:pt x="137" y="12"/>
                </a:lnTo>
                <a:lnTo>
                  <a:pt x="141" y="10"/>
                </a:lnTo>
                <a:lnTo>
                  <a:pt x="143" y="8"/>
                </a:lnTo>
                <a:lnTo>
                  <a:pt x="145" y="5"/>
                </a:lnTo>
                <a:lnTo>
                  <a:pt x="149" y="5"/>
                </a:lnTo>
                <a:lnTo>
                  <a:pt x="151" y="5"/>
                </a:lnTo>
                <a:lnTo>
                  <a:pt x="153" y="2"/>
                </a:lnTo>
                <a:lnTo>
                  <a:pt x="156" y="2"/>
                </a:lnTo>
                <a:lnTo>
                  <a:pt x="160" y="2"/>
                </a:lnTo>
                <a:lnTo>
                  <a:pt x="161" y="0"/>
                </a:lnTo>
                <a:lnTo>
                  <a:pt x="164" y="0"/>
                </a:lnTo>
                <a:lnTo>
                  <a:pt x="168" y="0"/>
                </a:lnTo>
                <a:lnTo>
                  <a:pt x="170" y="0"/>
                </a:lnTo>
                <a:lnTo>
                  <a:pt x="173" y="0"/>
                </a:lnTo>
                <a:lnTo>
                  <a:pt x="176" y="2"/>
                </a:lnTo>
                <a:lnTo>
                  <a:pt x="179" y="2"/>
                </a:lnTo>
                <a:lnTo>
                  <a:pt x="181" y="2"/>
                </a:lnTo>
                <a:lnTo>
                  <a:pt x="184" y="5"/>
                </a:lnTo>
                <a:lnTo>
                  <a:pt x="187" y="5"/>
                </a:lnTo>
                <a:lnTo>
                  <a:pt x="188" y="5"/>
                </a:lnTo>
                <a:lnTo>
                  <a:pt x="191" y="5"/>
                </a:lnTo>
                <a:lnTo>
                  <a:pt x="195" y="8"/>
                </a:lnTo>
                <a:lnTo>
                  <a:pt x="197" y="10"/>
                </a:lnTo>
                <a:lnTo>
                  <a:pt x="200" y="12"/>
                </a:lnTo>
                <a:lnTo>
                  <a:pt x="203" y="14"/>
                </a:lnTo>
              </a:path>
            </a:pathLst>
          </a:custGeom>
          <a:noFill/>
          <a:ln w="31750">
            <a:solidFill>
              <a:srgbClr val="000000"/>
            </a:solidFill>
            <a:round/>
            <a:headEnd/>
            <a:tailEnd/>
          </a:ln>
        </p:spPr>
        <p:txBody>
          <a:bodyPr/>
          <a:lstStyle/>
          <a:p>
            <a:endParaRPr lang="en-US" dirty="0"/>
          </a:p>
        </p:txBody>
      </p:sp>
      <p:sp>
        <p:nvSpPr>
          <p:cNvPr id="39964" name="Text Box 43"/>
          <p:cNvSpPr txBox="1">
            <a:spLocks noChangeArrowheads="1"/>
          </p:cNvSpPr>
          <p:nvPr/>
        </p:nvSpPr>
        <p:spPr bwMode="auto">
          <a:xfrm>
            <a:off x="1954213" y="1225550"/>
            <a:ext cx="5184775" cy="422275"/>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2900" dirty="0">
                <a:solidFill>
                  <a:schemeClr val="accent2"/>
                </a:solidFill>
                <a:latin typeface="Agilent TT Cond" pitchFamily="34" charset="0"/>
              </a:rPr>
              <a:t>What Determines Resolution?</a:t>
            </a:r>
            <a:endParaRPr lang="en-US" sz="2200" dirty="0">
              <a:solidFill>
                <a:schemeClr val="accent2"/>
              </a:solidFill>
              <a:latin typeface="Agilent TT Cond" pitchFamily="34" charset="0"/>
            </a:endParaRPr>
          </a:p>
        </p:txBody>
      </p:sp>
      <p:sp>
        <p:nvSpPr>
          <p:cNvPr id="39965" name="Text Box 44"/>
          <p:cNvSpPr txBox="1">
            <a:spLocks noChangeArrowheads="1"/>
          </p:cNvSpPr>
          <p:nvPr/>
        </p:nvSpPr>
        <p:spPr bwMode="auto">
          <a:xfrm>
            <a:off x="1573213" y="5173663"/>
            <a:ext cx="1871662" cy="536575"/>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700" dirty="0">
                <a:solidFill>
                  <a:schemeClr val="accent2"/>
                </a:solidFill>
                <a:latin typeface="Agilent TT Cond" pitchFamily="34" charset="0"/>
              </a:rPr>
              <a:t>RBW Type and Selectivity</a:t>
            </a:r>
            <a:endParaRPr lang="en-US" sz="2200" dirty="0">
              <a:solidFill>
                <a:schemeClr val="accent2"/>
              </a:solidFill>
              <a:latin typeface="Agilent TT Cond" pitchFamily="34" charset="0"/>
            </a:endParaRPr>
          </a:p>
        </p:txBody>
      </p:sp>
      <p:sp>
        <p:nvSpPr>
          <p:cNvPr id="45" name="Footer Placeholder 44"/>
          <p:cNvSpPr>
            <a:spLocks noGrp="1"/>
          </p:cNvSpPr>
          <p:nvPr>
            <p:ph type="ftr" sz="quarter" idx="10"/>
          </p:nvPr>
        </p:nvSpPr>
        <p:spPr/>
        <p:txBody>
          <a:bodyPr/>
          <a:lstStyle/>
          <a:p>
            <a:r>
              <a:rPr lang="en-US" dirty="0" smtClean="0"/>
              <a:t>Back to Basics Training</a:t>
            </a:r>
            <a:endParaRPr lang="en-US" dirty="0"/>
          </a:p>
        </p:txBody>
      </p:sp>
      <p:sp>
        <p:nvSpPr>
          <p:cNvPr id="46" name="Slide Number Placeholder 45"/>
          <p:cNvSpPr>
            <a:spLocks noGrp="1"/>
          </p:cNvSpPr>
          <p:nvPr>
            <p:ph type="sldNum" sz="quarter" idx="12"/>
          </p:nvPr>
        </p:nvSpPr>
        <p:spPr/>
        <p:txBody>
          <a:bodyPr/>
          <a:lstStyle/>
          <a:p>
            <a:fld id="{2D132F79-ACF3-4263-B52B-5972FA2CE406}" type="slidenum">
              <a:rPr lang="en-US" smtClean="0"/>
              <a:pPr/>
              <a:t>38</a:t>
            </a:fld>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28600" y="76200"/>
            <a:ext cx="8915400" cy="854074"/>
          </a:xfrm>
        </p:spPr>
        <p:txBody>
          <a:bodyPr/>
          <a:lstStyle/>
          <a:p>
            <a:r>
              <a:rPr lang="en-US" dirty="0" smtClean="0"/>
              <a:t>Specifications</a:t>
            </a:r>
            <a:br>
              <a:rPr lang="en-US" dirty="0" smtClean="0"/>
            </a:br>
            <a:r>
              <a:rPr lang="en-US" sz="2100" dirty="0" smtClean="0"/>
              <a:t>	Resolution: Resolution Bandwidth</a:t>
            </a:r>
          </a:p>
        </p:txBody>
      </p:sp>
      <p:sp>
        <p:nvSpPr>
          <p:cNvPr id="40963" name="AutoShape 3"/>
          <p:cNvSpPr>
            <a:spLocks noChangeArrowheads="1"/>
          </p:cNvSpPr>
          <p:nvPr/>
        </p:nvSpPr>
        <p:spPr bwMode="auto">
          <a:xfrm flipV="1">
            <a:off x="1798638" y="4176713"/>
            <a:ext cx="5724525" cy="1590675"/>
          </a:xfrm>
          <a:prstGeom prst="roundRect">
            <a:avLst>
              <a:gd name="adj" fmla="val 0"/>
            </a:avLst>
          </a:prstGeom>
          <a:solidFill>
            <a:schemeClr val="tx2"/>
          </a:solidFill>
          <a:ln w="19050">
            <a:solidFill>
              <a:srgbClr val="000000"/>
            </a:solidFill>
            <a:round/>
            <a:headEnd/>
            <a:tailEnd/>
          </a:ln>
        </p:spPr>
        <p:txBody>
          <a:bodyPr wrap="none" anchor="ctr"/>
          <a:lstStyle/>
          <a:p>
            <a:endParaRPr lang="en-US" dirty="0"/>
          </a:p>
        </p:txBody>
      </p:sp>
      <p:sp>
        <p:nvSpPr>
          <p:cNvPr id="40964" name="AutoShape 4"/>
          <p:cNvSpPr>
            <a:spLocks noChangeArrowheads="1"/>
          </p:cNvSpPr>
          <p:nvPr/>
        </p:nvSpPr>
        <p:spPr bwMode="auto">
          <a:xfrm flipV="1">
            <a:off x="1714500" y="4259263"/>
            <a:ext cx="5721350" cy="1590675"/>
          </a:xfrm>
          <a:prstGeom prst="roundRect">
            <a:avLst>
              <a:gd name="adj" fmla="val 0"/>
            </a:avLst>
          </a:prstGeom>
          <a:solidFill>
            <a:schemeClr val="bg1"/>
          </a:solidFill>
          <a:ln w="19050">
            <a:solidFill>
              <a:srgbClr val="000000"/>
            </a:solidFill>
            <a:round/>
            <a:headEnd/>
            <a:tailEnd/>
          </a:ln>
        </p:spPr>
        <p:txBody>
          <a:bodyPr wrap="none" anchor="ctr"/>
          <a:lstStyle/>
          <a:p>
            <a:endParaRPr lang="en-US" dirty="0"/>
          </a:p>
        </p:txBody>
      </p:sp>
      <p:grpSp>
        <p:nvGrpSpPr>
          <p:cNvPr id="2" name="Group 5"/>
          <p:cNvGrpSpPr>
            <a:grpSpLocks/>
          </p:cNvGrpSpPr>
          <p:nvPr/>
        </p:nvGrpSpPr>
        <p:grpSpPr bwMode="auto">
          <a:xfrm>
            <a:off x="5346700" y="1327150"/>
            <a:ext cx="1576388" cy="1177925"/>
            <a:chOff x="3564" y="1342"/>
            <a:chExt cx="1092" cy="841"/>
          </a:xfrm>
        </p:grpSpPr>
        <p:sp>
          <p:nvSpPr>
            <p:cNvPr id="41066" name="Freeform 6"/>
            <p:cNvSpPr>
              <a:spLocks/>
            </p:cNvSpPr>
            <p:nvPr/>
          </p:nvSpPr>
          <p:spPr bwMode="auto">
            <a:xfrm>
              <a:off x="3564" y="2042"/>
              <a:ext cx="195" cy="141"/>
            </a:xfrm>
            <a:custGeom>
              <a:avLst/>
              <a:gdLst>
                <a:gd name="T0" fmla="*/ 1 w 195"/>
                <a:gd name="T1" fmla="*/ 138 h 141"/>
                <a:gd name="T2" fmla="*/ 5 w 195"/>
                <a:gd name="T3" fmla="*/ 138 h 141"/>
                <a:gd name="T4" fmla="*/ 9 w 195"/>
                <a:gd name="T5" fmla="*/ 137 h 141"/>
                <a:gd name="T6" fmla="*/ 12 w 195"/>
                <a:gd name="T7" fmla="*/ 135 h 141"/>
                <a:gd name="T8" fmla="*/ 16 w 195"/>
                <a:gd name="T9" fmla="*/ 133 h 141"/>
                <a:gd name="T10" fmla="*/ 21 w 195"/>
                <a:gd name="T11" fmla="*/ 132 h 141"/>
                <a:gd name="T12" fmla="*/ 24 w 195"/>
                <a:gd name="T13" fmla="*/ 130 h 141"/>
                <a:gd name="T14" fmla="*/ 28 w 195"/>
                <a:gd name="T15" fmla="*/ 128 h 141"/>
                <a:gd name="T16" fmla="*/ 31 w 195"/>
                <a:gd name="T17" fmla="*/ 127 h 141"/>
                <a:gd name="T18" fmla="*/ 35 w 195"/>
                <a:gd name="T19" fmla="*/ 125 h 141"/>
                <a:gd name="T20" fmla="*/ 39 w 195"/>
                <a:gd name="T21" fmla="*/ 124 h 141"/>
                <a:gd name="T22" fmla="*/ 42 w 195"/>
                <a:gd name="T23" fmla="*/ 121 h 141"/>
                <a:gd name="T24" fmla="*/ 46 w 195"/>
                <a:gd name="T25" fmla="*/ 120 h 141"/>
                <a:gd name="T26" fmla="*/ 50 w 195"/>
                <a:gd name="T27" fmla="*/ 117 h 141"/>
                <a:gd name="T28" fmla="*/ 54 w 195"/>
                <a:gd name="T29" fmla="*/ 115 h 141"/>
                <a:gd name="T30" fmla="*/ 58 w 195"/>
                <a:gd name="T31" fmla="*/ 113 h 141"/>
                <a:gd name="T32" fmla="*/ 62 w 195"/>
                <a:gd name="T33" fmla="*/ 112 h 141"/>
                <a:gd name="T34" fmla="*/ 66 w 195"/>
                <a:gd name="T35" fmla="*/ 110 h 141"/>
                <a:gd name="T36" fmla="*/ 69 w 195"/>
                <a:gd name="T37" fmla="*/ 107 h 141"/>
                <a:gd name="T38" fmla="*/ 72 w 195"/>
                <a:gd name="T39" fmla="*/ 105 h 141"/>
                <a:gd name="T40" fmla="*/ 76 w 195"/>
                <a:gd name="T41" fmla="*/ 104 h 141"/>
                <a:gd name="T42" fmla="*/ 80 w 195"/>
                <a:gd name="T43" fmla="*/ 100 h 141"/>
                <a:gd name="T44" fmla="*/ 84 w 195"/>
                <a:gd name="T45" fmla="*/ 98 h 141"/>
                <a:gd name="T46" fmla="*/ 88 w 195"/>
                <a:gd name="T47" fmla="*/ 95 h 141"/>
                <a:gd name="T48" fmla="*/ 91 w 195"/>
                <a:gd name="T49" fmla="*/ 93 h 141"/>
                <a:gd name="T50" fmla="*/ 95 w 195"/>
                <a:gd name="T51" fmla="*/ 90 h 141"/>
                <a:gd name="T52" fmla="*/ 99 w 195"/>
                <a:gd name="T53" fmla="*/ 89 h 141"/>
                <a:gd name="T54" fmla="*/ 102 w 195"/>
                <a:gd name="T55" fmla="*/ 85 h 141"/>
                <a:gd name="T56" fmla="*/ 106 w 195"/>
                <a:gd name="T57" fmla="*/ 83 h 141"/>
                <a:gd name="T58" fmla="*/ 110 w 195"/>
                <a:gd name="T59" fmla="*/ 80 h 141"/>
                <a:gd name="T60" fmla="*/ 114 w 195"/>
                <a:gd name="T61" fmla="*/ 78 h 141"/>
                <a:gd name="T62" fmla="*/ 118 w 195"/>
                <a:gd name="T63" fmla="*/ 73 h 141"/>
                <a:gd name="T64" fmla="*/ 122 w 195"/>
                <a:gd name="T65" fmla="*/ 72 h 141"/>
                <a:gd name="T66" fmla="*/ 125 w 195"/>
                <a:gd name="T67" fmla="*/ 69 h 141"/>
                <a:gd name="T68" fmla="*/ 128 w 195"/>
                <a:gd name="T69" fmla="*/ 66 h 141"/>
                <a:gd name="T70" fmla="*/ 132 w 195"/>
                <a:gd name="T71" fmla="*/ 63 h 141"/>
                <a:gd name="T72" fmla="*/ 136 w 195"/>
                <a:gd name="T73" fmla="*/ 59 h 141"/>
                <a:gd name="T74" fmla="*/ 139 w 195"/>
                <a:gd name="T75" fmla="*/ 56 h 141"/>
                <a:gd name="T76" fmla="*/ 144 w 195"/>
                <a:gd name="T77" fmla="*/ 52 h 141"/>
                <a:gd name="T78" fmla="*/ 147 w 195"/>
                <a:gd name="T79" fmla="*/ 49 h 141"/>
                <a:gd name="T80" fmla="*/ 151 w 195"/>
                <a:gd name="T81" fmla="*/ 46 h 141"/>
                <a:gd name="T82" fmla="*/ 155 w 195"/>
                <a:gd name="T83" fmla="*/ 42 h 141"/>
                <a:gd name="T84" fmla="*/ 158 w 195"/>
                <a:gd name="T85" fmla="*/ 39 h 141"/>
                <a:gd name="T86" fmla="*/ 162 w 195"/>
                <a:gd name="T87" fmla="*/ 34 h 141"/>
                <a:gd name="T88" fmla="*/ 166 w 195"/>
                <a:gd name="T89" fmla="*/ 31 h 141"/>
                <a:gd name="T90" fmla="*/ 170 w 195"/>
                <a:gd name="T91" fmla="*/ 28 h 141"/>
                <a:gd name="T92" fmla="*/ 174 w 195"/>
                <a:gd name="T93" fmla="*/ 23 h 141"/>
                <a:gd name="T94" fmla="*/ 177 w 195"/>
                <a:gd name="T95" fmla="*/ 20 h 141"/>
                <a:gd name="T96" fmla="*/ 181 w 195"/>
                <a:gd name="T97" fmla="*/ 15 h 141"/>
                <a:gd name="T98" fmla="*/ 184 w 195"/>
                <a:gd name="T99" fmla="*/ 11 h 141"/>
                <a:gd name="T100" fmla="*/ 188 w 195"/>
                <a:gd name="T101" fmla="*/ 6 h 141"/>
                <a:gd name="T102" fmla="*/ 192 w 195"/>
                <a:gd name="T103" fmla="*/ 0 h 14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5"/>
                <a:gd name="T157" fmla="*/ 0 h 141"/>
                <a:gd name="T158" fmla="*/ 195 w 195"/>
                <a:gd name="T159" fmla="*/ 141 h 14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5" h="141">
                  <a:moveTo>
                    <a:pt x="0" y="140"/>
                  </a:moveTo>
                  <a:lnTo>
                    <a:pt x="1" y="138"/>
                  </a:lnTo>
                  <a:lnTo>
                    <a:pt x="4" y="138"/>
                  </a:lnTo>
                  <a:lnTo>
                    <a:pt x="5" y="138"/>
                  </a:lnTo>
                  <a:lnTo>
                    <a:pt x="8" y="137"/>
                  </a:lnTo>
                  <a:lnTo>
                    <a:pt x="9" y="137"/>
                  </a:lnTo>
                  <a:lnTo>
                    <a:pt x="11" y="135"/>
                  </a:lnTo>
                  <a:lnTo>
                    <a:pt x="12" y="135"/>
                  </a:lnTo>
                  <a:lnTo>
                    <a:pt x="15" y="133"/>
                  </a:lnTo>
                  <a:lnTo>
                    <a:pt x="16" y="133"/>
                  </a:lnTo>
                  <a:lnTo>
                    <a:pt x="18" y="132"/>
                  </a:lnTo>
                  <a:lnTo>
                    <a:pt x="21" y="132"/>
                  </a:lnTo>
                  <a:lnTo>
                    <a:pt x="21" y="130"/>
                  </a:lnTo>
                  <a:lnTo>
                    <a:pt x="24" y="130"/>
                  </a:lnTo>
                  <a:lnTo>
                    <a:pt x="26" y="130"/>
                  </a:lnTo>
                  <a:lnTo>
                    <a:pt x="28" y="128"/>
                  </a:lnTo>
                  <a:lnTo>
                    <a:pt x="30" y="128"/>
                  </a:lnTo>
                  <a:lnTo>
                    <a:pt x="31" y="127"/>
                  </a:lnTo>
                  <a:lnTo>
                    <a:pt x="32" y="125"/>
                  </a:lnTo>
                  <a:lnTo>
                    <a:pt x="35" y="125"/>
                  </a:lnTo>
                  <a:lnTo>
                    <a:pt x="37" y="124"/>
                  </a:lnTo>
                  <a:lnTo>
                    <a:pt x="39" y="124"/>
                  </a:lnTo>
                  <a:lnTo>
                    <a:pt x="41" y="121"/>
                  </a:lnTo>
                  <a:lnTo>
                    <a:pt x="42" y="121"/>
                  </a:lnTo>
                  <a:lnTo>
                    <a:pt x="44" y="120"/>
                  </a:lnTo>
                  <a:lnTo>
                    <a:pt x="46" y="120"/>
                  </a:lnTo>
                  <a:lnTo>
                    <a:pt x="48" y="118"/>
                  </a:lnTo>
                  <a:lnTo>
                    <a:pt x="50" y="117"/>
                  </a:lnTo>
                  <a:lnTo>
                    <a:pt x="52" y="117"/>
                  </a:lnTo>
                  <a:lnTo>
                    <a:pt x="54" y="115"/>
                  </a:lnTo>
                  <a:lnTo>
                    <a:pt x="56" y="115"/>
                  </a:lnTo>
                  <a:lnTo>
                    <a:pt x="58" y="113"/>
                  </a:lnTo>
                  <a:lnTo>
                    <a:pt x="59" y="112"/>
                  </a:lnTo>
                  <a:lnTo>
                    <a:pt x="62" y="112"/>
                  </a:lnTo>
                  <a:lnTo>
                    <a:pt x="63" y="110"/>
                  </a:lnTo>
                  <a:lnTo>
                    <a:pt x="66" y="110"/>
                  </a:lnTo>
                  <a:lnTo>
                    <a:pt x="67" y="109"/>
                  </a:lnTo>
                  <a:lnTo>
                    <a:pt x="69" y="107"/>
                  </a:lnTo>
                  <a:lnTo>
                    <a:pt x="71" y="107"/>
                  </a:lnTo>
                  <a:lnTo>
                    <a:pt x="72" y="105"/>
                  </a:lnTo>
                  <a:lnTo>
                    <a:pt x="74" y="104"/>
                  </a:lnTo>
                  <a:lnTo>
                    <a:pt x="76" y="104"/>
                  </a:lnTo>
                  <a:lnTo>
                    <a:pt x="78" y="102"/>
                  </a:lnTo>
                  <a:lnTo>
                    <a:pt x="80" y="100"/>
                  </a:lnTo>
                  <a:lnTo>
                    <a:pt x="82" y="100"/>
                  </a:lnTo>
                  <a:lnTo>
                    <a:pt x="84" y="98"/>
                  </a:lnTo>
                  <a:lnTo>
                    <a:pt x="86" y="97"/>
                  </a:lnTo>
                  <a:lnTo>
                    <a:pt x="88" y="95"/>
                  </a:lnTo>
                  <a:lnTo>
                    <a:pt x="89" y="95"/>
                  </a:lnTo>
                  <a:lnTo>
                    <a:pt x="91" y="93"/>
                  </a:lnTo>
                  <a:lnTo>
                    <a:pt x="92" y="91"/>
                  </a:lnTo>
                  <a:lnTo>
                    <a:pt x="95" y="90"/>
                  </a:lnTo>
                  <a:lnTo>
                    <a:pt x="98" y="90"/>
                  </a:lnTo>
                  <a:lnTo>
                    <a:pt x="99" y="89"/>
                  </a:lnTo>
                  <a:lnTo>
                    <a:pt x="100" y="88"/>
                  </a:lnTo>
                  <a:lnTo>
                    <a:pt x="102" y="85"/>
                  </a:lnTo>
                  <a:lnTo>
                    <a:pt x="104" y="85"/>
                  </a:lnTo>
                  <a:lnTo>
                    <a:pt x="106" y="83"/>
                  </a:lnTo>
                  <a:lnTo>
                    <a:pt x="108" y="82"/>
                  </a:lnTo>
                  <a:lnTo>
                    <a:pt x="110" y="80"/>
                  </a:lnTo>
                  <a:lnTo>
                    <a:pt x="112" y="79"/>
                  </a:lnTo>
                  <a:lnTo>
                    <a:pt x="114" y="78"/>
                  </a:lnTo>
                  <a:lnTo>
                    <a:pt x="116" y="76"/>
                  </a:lnTo>
                  <a:lnTo>
                    <a:pt x="118" y="73"/>
                  </a:lnTo>
                  <a:lnTo>
                    <a:pt x="119" y="73"/>
                  </a:lnTo>
                  <a:lnTo>
                    <a:pt x="122" y="72"/>
                  </a:lnTo>
                  <a:lnTo>
                    <a:pt x="123" y="71"/>
                  </a:lnTo>
                  <a:lnTo>
                    <a:pt x="125" y="69"/>
                  </a:lnTo>
                  <a:lnTo>
                    <a:pt x="127" y="68"/>
                  </a:lnTo>
                  <a:lnTo>
                    <a:pt x="128" y="66"/>
                  </a:lnTo>
                  <a:lnTo>
                    <a:pt x="130" y="64"/>
                  </a:lnTo>
                  <a:lnTo>
                    <a:pt x="132" y="63"/>
                  </a:lnTo>
                  <a:lnTo>
                    <a:pt x="134" y="60"/>
                  </a:lnTo>
                  <a:lnTo>
                    <a:pt x="136" y="59"/>
                  </a:lnTo>
                  <a:lnTo>
                    <a:pt x="138" y="58"/>
                  </a:lnTo>
                  <a:lnTo>
                    <a:pt x="139" y="56"/>
                  </a:lnTo>
                  <a:lnTo>
                    <a:pt x="142" y="54"/>
                  </a:lnTo>
                  <a:lnTo>
                    <a:pt x="144" y="52"/>
                  </a:lnTo>
                  <a:lnTo>
                    <a:pt x="146" y="51"/>
                  </a:lnTo>
                  <a:lnTo>
                    <a:pt x="147" y="49"/>
                  </a:lnTo>
                  <a:lnTo>
                    <a:pt x="149" y="48"/>
                  </a:lnTo>
                  <a:lnTo>
                    <a:pt x="151" y="46"/>
                  </a:lnTo>
                  <a:lnTo>
                    <a:pt x="153" y="44"/>
                  </a:lnTo>
                  <a:lnTo>
                    <a:pt x="155" y="42"/>
                  </a:lnTo>
                  <a:lnTo>
                    <a:pt x="157" y="41"/>
                  </a:lnTo>
                  <a:lnTo>
                    <a:pt x="158" y="39"/>
                  </a:lnTo>
                  <a:lnTo>
                    <a:pt x="160" y="37"/>
                  </a:lnTo>
                  <a:lnTo>
                    <a:pt x="162" y="34"/>
                  </a:lnTo>
                  <a:lnTo>
                    <a:pt x="164" y="32"/>
                  </a:lnTo>
                  <a:lnTo>
                    <a:pt x="166" y="31"/>
                  </a:lnTo>
                  <a:lnTo>
                    <a:pt x="168" y="29"/>
                  </a:lnTo>
                  <a:lnTo>
                    <a:pt x="170" y="28"/>
                  </a:lnTo>
                  <a:lnTo>
                    <a:pt x="172" y="24"/>
                  </a:lnTo>
                  <a:lnTo>
                    <a:pt x="174" y="23"/>
                  </a:lnTo>
                  <a:lnTo>
                    <a:pt x="175" y="21"/>
                  </a:lnTo>
                  <a:lnTo>
                    <a:pt x="177" y="20"/>
                  </a:lnTo>
                  <a:lnTo>
                    <a:pt x="179" y="16"/>
                  </a:lnTo>
                  <a:lnTo>
                    <a:pt x="181" y="15"/>
                  </a:lnTo>
                  <a:lnTo>
                    <a:pt x="182" y="12"/>
                  </a:lnTo>
                  <a:lnTo>
                    <a:pt x="184" y="11"/>
                  </a:lnTo>
                  <a:lnTo>
                    <a:pt x="186" y="8"/>
                  </a:lnTo>
                  <a:lnTo>
                    <a:pt x="188" y="6"/>
                  </a:lnTo>
                  <a:lnTo>
                    <a:pt x="190" y="4"/>
                  </a:lnTo>
                  <a:lnTo>
                    <a:pt x="192" y="0"/>
                  </a:lnTo>
                  <a:lnTo>
                    <a:pt x="194" y="0"/>
                  </a:lnTo>
                </a:path>
              </a:pathLst>
            </a:custGeom>
            <a:noFill/>
            <a:ln w="31750">
              <a:solidFill>
                <a:schemeClr val="tx2"/>
              </a:solidFill>
              <a:round/>
              <a:headEnd/>
              <a:tailEnd/>
            </a:ln>
          </p:spPr>
          <p:txBody>
            <a:bodyPr/>
            <a:lstStyle/>
            <a:p>
              <a:endParaRPr lang="en-US" dirty="0"/>
            </a:p>
          </p:txBody>
        </p:sp>
        <p:sp>
          <p:nvSpPr>
            <p:cNvPr id="41067" name="Freeform 7"/>
            <p:cNvSpPr>
              <a:spLocks/>
            </p:cNvSpPr>
            <p:nvPr/>
          </p:nvSpPr>
          <p:spPr bwMode="auto">
            <a:xfrm>
              <a:off x="3758" y="1654"/>
              <a:ext cx="195" cy="389"/>
            </a:xfrm>
            <a:custGeom>
              <a:avLst/>
              <a:gdLst>
                <a:gd name="T0" fmla="*/ 2 w 195"/>
                <a:gd name="T1" fmla="*/ 384 h 389"/>
                <a:gd name="T2" fmla="*/ 5 w 195"/>
                <a:gd name="T3" fmla="*/ 380 h 389"/>
                <a:gd name="T4" fmla="*/ 10 w 195"/>
                <a:gd name="T5" fmla="*/ 376 h 389"/>
                <a:gd name="T6" fmla="*/ 13 w 195"/>
                <a:gd name="T7" fmla="*/ 371 h 389"/>
                <a:gd name="T8" fmla="*/ 16 w 195"/>
                <a:gd name="T9" fmla="*/ 366 h 389"/>
                <a:gd name="T10" fmla="*/ 21 w 195"/>
                <a:gd name="T11" fmla="*/ 361 h 389"/>
                <a:gd name="T12" fmla="*/ 24 w 195"/>
                <a:gd name="T13" fmla="*/ 356 h 389"/>
                <a:gd name="T14" fmla="*/ 28 w 195"/>
                <a:gd name="T15" fmla="*/ 349 h 389"/>
                <a:gd name="T16" fmla="*/ 32 w 195"/>
                <a:gd name="T17" fmla="*/ 344 h 389"/>
                <a:gd name="T18" fmla="*/ 36 w 195"/>
                <a:gd name="T19" fmla="*/ 339 h 389"/>
                <a:gd name="T20" fmla="*/ 39 w 195"/>
                <a:gd name="T21" fmla="*/ 333 h 389"/>
                <a:gd name="T22" fmla="*/ 43 w 195"/>
                <a:gd name="T23" fmla="*/ 328 h 389"/>
                <a:gd name="T24" fmla="*/ 46 w 195"/>
                <a:gd name="T25" fmla="*/ 321 h 389"/>
                <a:gd name="T26" fmla="*/ 50 w 195"/>
                <a:gd name="T27" fmla="*/ 316 h 389"/>
                <a:gd name="T28" fmla="*/ 54 w 195"/>
                <a:gd name="T29" fmla="*/ 310 h 389"/>
                <a:gd name="T30" fmla="*/ 58 w 195"/>
                <a:gd name="T31" fmla="*/ 303 h 389"/>
                <a:gd name="T32" fmla="*/ 61 w 195"/>
                <a:gd name="T33" fmla="*/ 298 h 389"/>
                <a:gd name="T34" fmla="*/ 66 w 195"/>
                <a:gd name="T35" fmla="*/ 289 h 389"/>
                <a:gd name="T36" fmla="*/ 69 w 195"/>
                <a:gd name="T37" fmla="*/ 285 h 389"/>
                <a:gd name="T38" fmla="*/ 72 w 195"/>
                <a:gd name="T39" fmla="*/ 278 h 389"/>
                <a:gd name="T40" fmla="*/ 77 w 195"/>
                <a:gd name="T41" fmla="*/ 272 h 389"/>
                <a:gd name="T42" fmla="*/ 81 w 195"/>
                <a:gd name="T43" fmla="*/ 264 h 389"/>
                <a:gd name="T44" fmla="*/ 84 w 195"/>
                <a:gd name="T45" fmla="*/ 256 h 389"/>
                <a:gd name="T46" fmla="*/ 88 w 195"/>
                <a:gd name="T47" fmla="*/ 250 h 389"/>
                <a:gd name="T48" fmla="*/ 92 w 195"/>
                <a:gd name="T49" fmla="*/ 242 h 389"/>
                <a:gd name="T50" fmla="*/ 95 w 195"/>
                <a:gd name="T51" fmla="*/ 235 h 389"/>
                <a:gd name="T52" fmla="*/ 99 w 195"/>
                <a:gd name="T53" fmla="*/ 227 h 389"/>
                <a:gd name="T54" fmla="*/ 103 w 195"/>
                <a:gd name="T55" fmla="*/ 220 h 389"/>
                <a:gd name="T56" fmla="*/ 106 w 195"/>
                <a:gd name="T57" fmla="*/ 212 h 389"/>
                <a:gd name="T58" fmla="*/ 110 w 195"/>
                <a:gd name="T59" fmla="*/ 204 h 389"/>
                <a:gd name="T60" fmla="*/ 114 w 195"/>
                <a:gd name="T61" fmla="*/ 196 h 389"/>
                <a:gd name="T62" fmla="*/ 118 w 195"/>
                <a:gd name="T63" fmla="*/ 188 h 389"/>
                <a:gd name="T64" fmla="*/ 121 w 195"/>
                <a:gd name="T65" fmla="*/ 179 h 389"/>
                <a:gd name="T66" fmla="*/ 126 w 195"/>
                <a:gd name="T67" fmla="*/ 172 h 389"/>
                <a:gd name="T68" fmla="*/ 129 w 195"/>
                <a:gd name="T69" fmla="*/ 164 h 389"/>
                <a:gd name="T70" fmla="*/ 132 w 195"/>
                <a:gd name="T71" fmla="*/ 154 h 389"/>
                <a:gd name="T72" fmla="*/ 137 w 195"/>
                <a:gd name="T73" fmla="*/ 146 h 389"/>
                <a:gd name="T74" fmla="*/ 140 w 195"/>
                <a:gd name="T75" fmla="*/ 138 h 389"/>
                <a:gd name="T76" fmla="*/ 144 w 195"/>
                <a:gd name="T77" fmla="*/ 128 h 389"/>
                <a:gd name="T78" fmla="*/ 148 w 195"/>
                <a:gd name="T79" fmla="*/ 119 h 389"/>
                <a:gd name="T80" fmla="*/ 151 w 195"/>
                <a:gd name="T81" fmla="*/ 109 h 389"/>
                <a:gd name="T82" fmla="*/ 154 w 195"/>
                <a:gd name="T83" fmla="*/ 101 h 389"/>
                <a:gd name="T84" fmla="*/ 159 w 195"/>
                <a:gd name="T85" fmla="*/ 91 h 389"/>
                <a:gd name="T86" fmla="*/ 162 w 195"/>
                <a:gd name="T87" fmla="*/ 83 h 389"/>
                <a:gd name="T88" fmla="*/ 166 w 195"/>
                <a:gd name="T89" fmla="*/ 73 h 389"/>
                <a:gd name="T90" fmla="*/ 170 w 195"/>
                <a:gd name="T91" fmla="*/ 63 h 389"/>
                <a:gd name="T92" fmla="*/ 174 w 195"/>
                <a:gd name="T93" fmla="*/ 53 h 389"/>
                <a:gd name="T94" fmla="*/ 177 w 195"/>
                <a:gd name="T95" fmla="*/ 43 h 389"/>
                <a:gd name="T96" fmla="*/ 181 w 195"/>
                <a:gd name="T97" fmla="*/ 33 h 389"/>
                <a:gd name="T98" fmla="*/ 185 w 195"/>
                <a:gd name="T99" fmla="*/ 23 h 389"/>
                <a:gd name="T100" fmla="*/ 189 w 195"/>
                <a:gd name="T101" fmla="*/ 13 h 389"/>
                <a:gd name="T102" fmla="*/ 192 w 195"/>
                <a:gd name="T103" fmla="*/ 4 h 38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5"/>
                <a:gd name="T157" fmla="*/ 0 h 389"/>
                <a:gd name="T158" fmla="*/ 195 w 195"/>
                <a:gd name="T159" fmla="*/ 389 h 38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5" h="389">
                  <a:moveTo>
                    <a:pt x="0" y="388"/>
                  </a:moveTo>
                  <a:lnTo>
                    <a:pt x="2" y="384"/>
                  </a:lnTo>
                  <a:lnTo>
                    <a:pt x="3" y="383"/>
                  </a:lnTo>
                  <a:lnTo>
                    <a:pt x="5" y="380"/>
                  </a:lnTo>
                  <a:lnTo>
                    <a:pt x="8" y="378"/>
                  </a:lnTo>
                  <a:lnTo>
                    <a:pt x="10" y="376"/>
                  </a:lnTo>
                  <a:lnTo>
                    <a:pt x="11" y="372"/>
                  </a:lnTo>
                  <a:lnTo>
                    <a:pt x="13" y="371"/>
                  </a:lnTo>
                  <a:lnTo>
                    <a:pt x="14" y="368"/>
                  </a:lnTo>
                  <a:lnTo>
                    <a:pt x="16" y="366"/>
                  </a:lnTo>
                  <a:lnTo>
                    <a:pt x="19" y="363"/>
                  </a:lnTo>
                  <a:lnTo>
                    <a:pt x="21" y="361"/>
                  </a:lnTo>
                  <a:lnTo>
                    <a:pt x="23" y="358"/>
                  </a:lnTo>
                  <a:lnTo>
                    <a:pt x="24" y="356"/>
                  </a:lnTo>
                  <a:lnTo>
                    <a:pt x="26" y="353"/>
                  </a:lnTo>
                  <a:lnTo>
                    <a:pt x="28" y="349"/>
                  </a:lnTo>
                  <a:lnTo>
                    <a:pt x="30" y="348"/>
                  </a:lnTo>
                  <a:lnTo>
                    <a:pt x="32" y="344"/>
                  </a:lnTo>
                  <a:lnTo>
                    <a:pt x="34" y="343"/>
                  </a:lnTo>
                  <a:lnTo>
                    <a:pt x="36" y="339"/>
                  </a:lnTo>
                  <a:lnTo>
                    <a:pt x="38" y="336"/>
                  </a:lnTo>
                  <a:lnTo>
                    <a:pt x="39" y="333"/>
                  </a:lnTo>
                  <a:lnTo>
                    <a:pt x="41" y="331"/>
                  </a:lnTo>
                  <a:lnTo>
                    <a:pt x="43" y="328"/>
                  </a:lnTo>
                  <a:lnTo>
                    <a:pt x="45" y="325"/>
                  </a:lnTo>
                  <a:lnTo>
                    <a:pt x="46" y="321"/>
                  </a:lnTo>
                  <a:lnTo>
                    <a:pt x="49" y="319"/>
                  </a:lnTo>
                  <a:lnTo>
                    <a:pt x="50" y="316"/>
                  </a:lnTo>
                  <a:lnTo>
                    <a:pt x="52" y="313"/>
                  </a:lnTo>
                  <a:lnTo>
                    <a:pt x="54" y="310"/>
                  </a:lnTo>
                  <a:lnTo>
                    <a:pt x="56" y="306"/>
                  </a:lnTo>
                  <a:lnTo>
                    <a:pt x="58" y="303"/>
                  </a:lnTo>
                  <a:lnTo>
                    <a:pt x="60" y="301"/>
                  </a:lnTo>
                  <a:lnTo>
                    <a:pt x="61" y="298"/>
                  </a:lnTo>
                  <a:lnTo>
                    <a:pt x="63" y="293"/>
                  </a:lnTo>
                  <a:lnTo>
                    <a:pt x="66" y="289"/>
                  </a:lnTo>
                  <a:lnTo>
                    <a:pt x="68" y="288"/>
                  </a:lnTo>
                  <a:lnTo>
                    <a:pt x="69" y="285"/>
                  </a:lnTo>
                  <a:lnTo>
                    <a:pt x="71" y="281"/>
                  </a:lnTo>
                  <a:lnTo>
                    <a:pt x="72" y="278"/>
                  </a:lnTo>
                  <a:lnTo>
                    <a:pt x="74" y="275"/>
                  </a:lnTo>
                  <a:lnTo>
                    <a:pt x="77" y="272"/>
                  </a:lnTo>
                  <a:lnTo>
                    <a:pt x="79" y="268"/>
                  </a:lnTo>
                  <a:lnTo>
                    <a:pt x="81" y="264"/>
                  </a:lnTo>
                  <a:lnTo>
                    <a:pt x="82" y="260"/>
                  </a:lnTo>
                  <a:lnTo>
                    <a:pt x="84" y="256"/>
                  </a:lnTo>
                  <a:lnTo>
                    <a:pt x="86" y="254"/>
                  </a:lnTo>
                  <a:lnTo>
                    <a:pt x="88" y="250"/>
                  </a:lnTo>
                  <a:lnTo>
                    <a:pt x="90" y="245"/>
                  </a:lnTo>
                  <a:lnTo>
                    <a:pt x="92" y="242"/>
                  </a:lnTo>
                  <a:lnTo>
                    <a:pt x="93" y="238"/>
                  </a:lnTo>
                  <a:lnTo>
                    <a:pt x="95" y="235"/>
                  </a:lnTo>
                  <a:lnTo>
                    <a:pt x="97" y="232"/>
                  </a:lnTo>
                  <a:lnTo>
                    <a:pt x="99" y="227"/>
                  </a:lnTo>
                  <a:lnTo>
                    <a:pt x="101" y="224"/>
                  </a:lnTo>
                  <a:lnTo>
                    <a:pt x="103" y="220"/>
                  </a:lnTo>
                  <a:lnTo>
                    <a:pt x="104" y="217"/>
                  </a:lnTo>
                  <a:lnTo>
                    <a:pt x="106" y="212"/>
                  </a:lnTo>
                  <a:lnTo>
                    <a:pt x="108" y="208"/>
                  </a:lnTo>
                  <a:lnTo>
                    <a:pt x="110" y="204"/>
                  </a:lnTo>
                  <a:lnTo>
                    <a:pt x="112" y="200"/>
                  </a:lnTo>
                  <a:lnTo>
                    <a:pt x="114" y="196"/>
                  </a:lnTo>
                  <a:lnTo>
                    <a:pt x="116" y="192"/>
                  </a:lnTo>
                  <a:lnTo>
                    <a:pt x="118" y="188"/>
                  </a:lnTo>
                  <a:lnTo>
                    <a:pt x="119" y="184"/>
                  </a:lnTo>
                  <a:lnTo>
                    <a:pt x="121" y="179"/>
                  </a:lnTo>
                  <a:lnTo>
                    <a:pt x="123" y="176"/>
                  </a:lnTo>
                  <a:lnTo>
                    <a:pt x="126" y="172"/>
                  </a:lnTo>
                  <a:lnTo>
                    <a:pt x="127" y="167"/>
                  </a:lnTo>
                  <a:lnTo>
                    <a:pt x="129" y="164"/>
                  </a:lnTo>
                  <a:lnTo>
                    <a:pt x="130" y="159"/>
                  </a:lnTo>
                  <a:lnTo>
                    <a:pt x="132" y="154"/>
                  </a:lnTo>
                  <a:lnTo>
                    <a:pt x="134" y="150"/>
                  </a:lnTo>
                  <a:lnTo>
                    <a:pt x="137" y="146"/>
                  </a:lnTo>
                  <a:lnTo>
                    <a:pt x="138" y="140"/>
                  </a:lnTo>
                  <a:lnTo>
                    <a:pt x="140" y="138"/>
                  </a:lnTo>
                  <a:lnTo>
                    <a:pt x="142" y="132"/>
                  </a:lnTo>
                  <a:lnTo>
                    <a:pt x="144" y="128"/>
                  </a:lnTo>
                  <a:lnTo>
                    <a:pt x="146" y="124"/>
                  </a:lnTo>
                  <a:lnTo>
                    <a:pt x="148" y="119"/>
                  </a:lnTo>
                  <a:lnTo>
                    <a:pt x="149" y="114"/>
                  </a:lnTo>
                  <a:lnTo>
                    <a:pt x="151" y="109"/>
                  </a:lnTo>
                  <a:lnTo>
                    <a:pt x="153" y="107"/>
                  </a:lnTo>
                  <a:lnTo>
                    <a:pt x="154" y="101"/>
                  </a:lnTo>
                  <a:lnTo>
                    <a:pt x="157" y="96"/>
                  </a:lnTo>
                  <a:lnTo>
                    <a:pt x="159" y="91"/>
                  </a:lnTo>
                  <a:lnTo>
                    <a:pt x="160" y="88"/>
                  </a:lnTo>
                  <a:lnTo>
                    <a:pt x="162" y="83"/>
                  </a:lnTo>
                  <a:lnTo>
                    <a:pt x="164" y="78"/>
                  </a:lnTo>
                  <a:lnTo>
                    <a:pt x="166" y="73"/>
                  </a:lnTo>
                  <a:lnTo>
                    <a:pt x="168" y="68"/>
                  </a:lnTo>
                  <a:lnTo>
                    <a:pt x="170" y="63"/>
                  </a:lnTo>
                  <a:lnTo>
                    <a:pt x="172" y="58"/>
                  </a:lnTo>
                  <a:lnTo>
                    <a:pt x="174" y="53"/>
                  </a:lnTo>
                  <a:lnTo>
                    <a:pt x="176" y="49"/>
                  </a:lnTo>
                  <a:lnTo>
                    <a:pt x="177" y="43"/>
                  </a:lnTo>
                  <a:lnTo>
                    <a:pt x="179" y="39"/>
                  </a:lnTo>
                  <a:lnTo>
                    <a:pt x="181" y="33"/>
                  </a:lnTo>
                  <a:lnTo>
                    <a:pt x="183" y="30"/>
                  </a:lnTo>
                  <a:lnTo>
                    <a:pt x="185" y="23"/>
                  </a:lnTo>
                  <a:lnTo>
                    <a:pt x="187" y="18"/>
                  </a:lnTo>
                  <a:lnTo>
                    <a:pt x="189" y="13"/>
                  </a:lnTo>
                  <a:lnTo>
                    <a:pt x="190" y="10"/>
                  </a:lnTo>
                  <a:lnTo>
                    <a:pt x="192" y="4"/>
                  </a:lnTo>
                  <a:lnTo>
                    <a:pt x="194" y="0"/>
                  </a:lnTo>
                </a:path>
              </a:pathLst>
            </a:custGeom>
            <a:noFill/>
            <a:ln w="31750">
              <a:solidFill>
                <a:schemeClr val="tx2"/>
              </a:solidFill>
              <a:round/>
              <a:headEnd/>
              <a:tailEnd/>
            </a:ln>
          </p:spPr>
          <p:txBody>
            <a:bodyPr/>
            <a:lstStyle/>
            <a:p>
              <a:endParaRPr lang="en-US" dirty="0"/>
            </a:p>
          </p:txBody>
        </p:sp>
        <p:sp>
          <p:nvSpPr>
            <p:cNvPr id="41068" name="Freeform 8"/>
            <p:cNvSpPr>
              <a:spLocks/>
            </p:cNvSpPr>
            <p:nvPr/>
          </p:nvSpPr>
          <p:spPr bwMode="auto">
            <a:xfrm>
              <a:off x="3952" y="1342"/>
              <a:ext cx="195" cy="313"/>
            </a:xfrm>
            <a:custGeom>
              <a:avLst/>
              <a:gdLst>
                <a:gd name="T0" fmla="*/ 2 w 195"/>
                <a:gd name="T1" fmla="*/ 308 h 313"/>
                <a:gd name="T2" fmla="*/ 6 w 195"/>
                <a:gd name="T3" fmla="*/ 297 h 313"/>
                <a:gd name="T4" fmla="*/ 10 w 195"/>
                <a:gd name="T5" fmla="*/ 286 h 313"/>
                <a:gd name="T6" fmla="*/ 13 w 195"/>
                <a:gd name="T7" fmla="*/ 276 h 313"/>
                <a:gd name="T8" fmla="*/ 17 w 195"/>
                <a:gd name="T9" fmla="*/ 266 h 313"/>
                <a:gd name="T10" fmla="*/ 21 w 195"/>
                <a:gd name="T11" fmla="*/ 256 h 313"/>
                <a:gd name="T12" fmla="*/ 24 w 195"/>
                <a:gd name="T13" fmla="*/ 246 h 313"/>
                <a:gd name="T14" fmla="*/ 28 w 195"/>
                <a:gd name="T15" fmla="*/ 236 h 313"/>
                <a:gd name="T16" fmla="*/ 32 w 195"/>
                <a:gd name="T17" fmla="*/ 227 h 313"/>
                <a:gd name="T18" fmla="*/ 36 w 195"/>
                <a:gd name="T19" fmla="*/ 217 h 313"/>
                <a:gd name="T20" fmla="*/ 40 w 195"/>
                <a:gd name="T21" fmla="*/ 207 h 313"/>
                <a:gd name="T22" fmla="*/ 43 w 195"/>
                <a:gd name="T23" fmla="*/ 197 h 313"/>
                <a:gd name="T24" fmla="*/ 47 w 195"/>
                <a:gd name="T25" fmla="*/ 187 h 313"/>
                <a:gd name="T26" fmla="*/ 51 w 195"/>
                <a:gd name="T27" fmla="*/ 178 h 313"/>
                <a:gd name="T28" fmla="*/ 54 w 195"/>
                <a:gd name="T29" fmla="*/ 168 h 313"/>
                <a:gd name="T30" fmla="*/ 58 w 195"/>
                <a:gd name="T31" fmla="*/ 159 h 313"/>
                <a:gd name="T32" fmla="*/ 62 w 195"/>
                <a:gd name="T33" fmla="*/ 150 h 313"/>
                <a:gd name="T34" fmla="*/ 65 w 195"/>
                <a:gd name="T35" fmla="*/ 140 h 313"/>
                <a:gd name="T36" fmla="*/ 70 w 195"/>
                <a:gd name="T37" fmla="*/ 131 h 313"/>
                <a:gd name="T38" fmla="*/ 73 w 195"/>
                <a:gd name="T39" fmla="*/ 124 h 313"/>
                <a:gd name="T40" fmla="*/ 77 w 195"/>
                <a:gd name="T41" fmla="*/ 116 h 313"/>
                <a:gd name="T42" fmla="*/ 81 w 195"/>
                <a:gd name="T43" fmla="*/ 107 h 313"/>
                <a:gd name="T44" fmla="*/ 84 w 195"/>
                <a:gd name="T45" fmla="*/ 99 h 313"/>
                <a:gd name="T46" fmla="*/ 88 w 195"/>
                <a:gd name="T47" fmla="*/ 90 h 313"/>
                <a:gd name="T48" fmla="*/ 92 w 195"/>
                <a:gd name="T49" fmla="*/ 82 h 313"/>
                <a:gd name="T50" fmla="*/ 96 w 195"/>
                <a:gd name="T51" fmla="*/ 76 h 313"/>
                <a:gd name="T52" fmla="*/ 99 w 195"/>
                <a:gd name="T53" fmla="*/ 69 h 313"/>
                <a:gd name="T54" fmla="*/ 102 w 195"/>
                <a:gd name="T55" fmla="*/ 61 h 313"/>
                <a:gd name="T56" fmla="*/ 107 w 195"/>
                <a:gd name="T57" fmla="*/ 56 h 313"/>
                <a:gd name="T58" fmla="*/ 110 w 195"/>
                <a:gd name="T59" fmla="*/ 50 h 313"/>
                <a:gd name="T60" fmla="*/ 114 w 195"/>
                <a:gd name="T61" fmla="*/ 42 h 313"/>
                <a:gd name="T62" fmla="*/ 118 w 195"/>
                <a:gd name="T63" fmla="*/ 38 h 313"/>
                <a:gd name="T64" fmla="*/ 121 w 195"/>
                <a:gd name="T65" fmla="*/ 32 h 313"/>
                <a:gd name="T66" fmla="*/ 125 w 195"/>
                <a:gd name="T67" fmla="*/ 28 h 313"/>
                <a:gd name="T68" fmla="*/ 129 w 195"/>
                <a:gd name="T69" fmla="*/ 22 h 313"/>
                <a:gd name="T70" fmla="*/ 132 w 195"/>
                <a:gd name="T71" fmla="*/ 20 h 313"/>
                <a:gd name="T72" fmla="*/ 137 w 195"/>
                <a:gd name="T73" fmla="*/ 14 h 313"/>
                <a:gd name="T74" fmla="*/ 141 w 195"/>
                <a:gd name="T75" fmla="*/ 11 h 313"/>
                <a:gd name="T76" fmla="*/ 144 w 195"/>
                <a:gd name="T77" fmla="*/ 10 h 313"/>
                <a:gd name="T78" fmla="*/ 148 w 195"/>
                <a:gd name="T79" fmla="*/ 6 h 313"/>
                <a:gd name="T80" fmla="*/ 152 w 195"/>
                <a:gd name="T81" fmla="*/ 4 h 313"/>
                <a:gd name="T82" fmla="*/ 156 w 195"/>
                <a:gd name="T83" fmla="*/ 3 h 313"/>
                <a:gd name="T84" fmla="*/ 159 w 195"/>
                <a:gd name="T85" fmla="*/ 1 h 313"/>
                <a:gd name="T86" fmla="*/ 163 w 195"/>
                <a:gd name="T87" fmla="*/ 0 h 313"/>
                <a:gd name="T88" fmla="*/ 167 w 195"/>
                <a:gd name="T89" fmla="*/ 0 h 313"/>
                <a:gd name="T90" fmla="*/ 170 w 195"/>
                <a:gd name="T91" fmla="*/ 0 h 313"/>
                <a:gd name="T92" fmla="*/ 174 w 195"/>
                <a:gd name="T93" fmla="*/ 0 h 313"/>
                <a:gd name="T94" fmla="*/ 178 w 195"/>
                <a:gd name="T95" fmla="*/ 0 h 313"/>
                <a:gd name="T96" fmla="*/ 182 w 195"/>
                <a:gd name="T97" fmla="*/ 1 h 313"/>
                <a:gd name="T98" fmla="*/ 185 w 195"/>
                <a:gd name="T99" fmla="*/ 3 h 313"/>
                <a:gd name="T100" fmla="*/ 189 w 195"/>
                <a:gd name="T101" fmla="*/ 4 h 313"/>
                <a:gd name="T102" fmla="*/ 192 w 195"/>
                <a:gd name="T103" fmla="*/ 6 h 3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5"/>
                <a:gd name="T157" fmla="*/ 0 h 313"/>
                <a:gd name="T158" fmla="*/ 195 w 195"/>
                <a:gd name="T159" fmla="*/ 313 h 31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5" h="313">
                  <a:moveTo>
                    <a:pt x="0" y="312"/>
                  </a:moveTo>
                  <a:lnTo>
                    <a:pt x="2" y="308"/>
                  </a:lnTo>
                  <a:lnTo>
                    <a:pt x="4" y="301"/>
                  </a:lnTo>
                  <a:lnTo>
                    <a:pt x="6" y="297"/>
                  </a:lnTo>
                  <a:lnTo>
                    <a:pt x="8" y="292"/>
                  </a:lnTo>
                  <a:lnTo>
                    <a:pt x="10" y="286"/>
                  </a:lnTo>
                  <a:lnTo>
                    <a:pt x="12" y="281"/>
                  </a:lnTo>
                  <a:lnTo>
                    <a:pt x="13" y="276"/>
                  </a:lnTo>
                  <a:lnTo>
                    <a:pt x="15" y="271"/>
                  </a:lnTo>
                  <a:lnTo>
                    <a:pt x="17" y="266"/>
                  </a:lnTo>
                  <a:lnTo>
                    <a:pt x="18" y="261"/>
                  </a:lnTo>
                  <a:lnTo>
                    <a:pt x="21" y="256"/>
                  </a:lnTo>
                  <a:lnTo>
                    <a:pt x="23" y="252"/>
                  </a:lnTo>
                  <a:lnTo>
                    <a:pt x="24" y="246"/>
                  </a:lnTo>
                  <a:lnTo>
                    <a:pt x="26" y="241"/>
                  </a:lnTo>
                  <a:lnTo>
                    <a:pt x="28" y="236"/>
                  </a:lnTo>
                  <a:lnTo>
                    <a:pt x="30" y="231"/>
                  </a:lnTo>
                  <a:lnTo>
                    <a:pt x="32" y="227"/>
                  </a:lnTo>
                  <a:lnTo>
                    <a:pt x="34" y="221"/>
                  </a:lnTo>
                  <a:lnTo>
                    <a:pt x="36" y="217"/>
                  </a:lnTo>
                  <a:lnTo>
                    <a:pt x="37" y="211"/>
                  </a:lnTo>
                  <a:lnTo>
                    <a:pt x="40" y="207"/>
                  </a:lnTo>
                  <a:lnTo>
                    <a:pt x="42" y="201"/>
                  </a:lnTo>
                  <a:lnTo>
                    <a:pt x="43" y="197"/>
                  </a:lnTo>
                  <a:lnTo>
                    <a:pt x="45" y="192"/>
                  </a:lnTo>
                  <a:lnTo>
                    <a:pt x="47" y="187"/>
                  </a:lnTo>
                  <a:lnTo>
                    <a:pt x="49" y="184"/>
                  </a:lnTo>
                  <a:lnTo>
                    <a:pt x="51" y="178"/>
                  </a:lnTo>
                  <a:lnTo>
                    <a:pt x="53" y="173"/>
                  </a:lnTo>
                  <a:lnTo>
                    <a:pt x="54" y="168"/>
                  </a:lnTo>
                  <a:lnTo>
                    <a:pt x="56" y="163"/>
                  </a:lnTo>
                  <a:lnTo>
                    <a:pt x="58" y="159"/>
                  </a:lnTo>
                  <a:lnTo>
                    <a:pt x="60" y="154"/>
                  </a:lnTo>
                  <a:lnTo>
                    <a:pt x="62" y="150"/>
                  </a:lnTo>
                  <a:lnTo>
                    <a:pt x="63" y="145"/>
                  </a:lnTo>
                  <a:lnTo>
                    <a:pt x="65" y="140"/>
                  </a:lnTo>
                  <a:lnTo>
                    <a:pt x="67" y="137"/>
                  </a:lnTo>
                  <a:lnTo>
                    <a:pt x="70" y="131"/>
                  </a:lnTo>
                  <a:lnTo>
                    <a:pt x="71" y="127"/>
                  </a:lnTo>
                  <a:lnTo>
                    <a:pt x="73" y="124"/>
                  </a:lnTo>
                  <a:lnTo>
                    <a:pt x="75" y="119"/>
                  </a:lnTo>
                  <a:lnTo>
                    <a:pt x="77" y="116"/>
                  </a:lnTo>
                  <a:lnTo>
                    <a:pt x="78" y="110"/>
                  </a:lnTo>
                  <a:lnTo>
                    <a:pt x="81" y="107"/>
                  </a:lnTo>
                  <a:lnTo>
                    <a:pt x="82" y="102"/>
                  </a:lnTo>
                  <a:lnTo>
                    <a:pt x="84" y="99"/>
                  </a:lnTo>
                  <a:lnTo>
                    <a:pt x="86" y="94"/>
                  </a:lnTo>
                  <a:lnTo>
                    <a:pt x="88" y="90"/>
                  </a:lnTo>
                  <a:lnTo>
                    <a:pt x="90" y="88"/>
                  </a:lnTo>
                  <a:lnTo>
                    <a:pt x="92" y="82"/>
                  </a:lnTo>
                  <a:lnTo>
                    <a:pt x="94" y="79"/>
                  </a:lnTo>
                  <a:lnTo>
                    <a:pt x="96" y="76"/>
                  </a:lnTo>
                  <a:lnTo>
                    <a:pt x="98" y="72"/>
                  </a:lnTo>
                  <a:lnTo>
                    <a:pt x="99" y="69"/>
                  </a:lnTo>
                  <a:lnTo>
                    <a:pt x="101" y="66"/>
                  </a:lnTo>
                  <a:lnTo>
                    <a:pt x="102" y="61"/>
                  </a:lnTo>
                  <a:lnTo>
                    <a:pt x="105" y="59"/>
                  </a:lnTo>
                  <a:lnTo>
                    <a:pt x="107" y="56"/>
                  </a:lnTo>
                  <a:lnTo>
                    <a:pt x="109" y="52"/>
                  </a:lnTo>
                  <a:lnTo>
                    <a:pt x="110" y="50"/>
                  </a:lnTo>
                  <a:lnTo>
                    <a:pt x="112" y="46"/>
                  </a:lnTo>
                  <a:lnTo>
                    <a:pt x="114" y="42"/>
                  </a:lnTo>
                  <a:lnTo>
                    <a:pt x="116" y="41"/>
                  </a:lnTo>
                  <a:lnTo>
                    <a:pt x="118" y="38"/>
                  </a:lnTo>
                  <a:lnTo>
                    <a:pt x="120" y="36"/>
                  </a:lnTo>
                  <a:lnTo>
                    <a:pt x="121" y="32"/>
                  </a:lnTo>
                  <a:lnTo>
                    <a:pt x="123" y="30"/>
                  </a:lnTo>
                  <a:lnTo>
                    <a:pt x="125" y="28"/>
                  </a:lnTo>
                  <a:lnTo>
                    <a:pt x="128" y="26"/>
                  </a:lnTo>
                  <a:lnTo>
                    <a:pt x="129" y="22"/>
                  </a:lnTo>
                  <a:lnTo>
                    <a:pt x="131" y="21"/>
                  </a:lnTo>
                  <a:lnTo>
                    <a:pt x="132" y="20"/>
                  </a:lnTo>
                  <a:lnTo>
                    <a:pt x="135" y="18"/>
                  </a:lnTo>
                  <a:lnTo>
                    <a:pt x="137" y="14"/>
                  </a:lnTo>
                  <a:lnTo>
                    <a:pt x="138" y="14"/>
                  </a:lnTo>
                  <a:lnTo>
                    <a:pt x="141" y="11"/>
                  </a:lnTo>
                  <a:lnTo>
                    <a:pt x="142" y="11"/>
                  </a:lnTo>
                  <a:lnTo>
                    <a:pt x="144" y="10"/>
                  </a:lnTo>
                  <a:lnTo>
                    <a:pt x="146" y="8"/>
                  </a:lnTo>
                  <a:lnTo>
                    <a:pt x="148" y="6"/>
                  </a:lnTo>
                  <a:lnTo>
                    <a:pt x="149" y="4"/>
                  </a:lnTo>
                  <a:lnTo>
                    <a:pt x="152" y="4"/>
                  </a:lnTo>
                  <a:lnTo>
                    <a:pt x="154" y="3"/>
                  </a:lnTo>
                  <a:lnTo>
                    <a:pt x="156" y="3"/>
                  </a:lnTo>
                  <a:lnTo>
                    <a:pt x="157" y="1"/>
                  </a:lnTo>
                  <a:lnTo>
                    <a:pt x="159" y="1"/>
                  </a:lnTo>
                  <a:lnTo>
                    <a:pt x="160" y="0"/>
                  </a:lnTo>
                  <a:lnTo>
                    <a:pt x="163" y="0"/>
                  </a:lnTo>
                  <a:lnTo>
                    <a:pt x="164" y="0"/>
                  </a:lnTo>
                  <a:lnTo>
                    <a:pt x="167" y="0"/>
                  </a:lnTo>
                  <a:lnTo>
                    <a:pt x="169" y="0"/>
                  </a:lnTo>
                  <a:lnTo>
                    <a:pt x="170" y="0"/>
                  </a:lnTo>
                  <a:lnTo>
                    <a:pt x="172" y="0"/>
                  </a:lnTo>
                  <a:lnTo>
                    <a:pt x="174" y="0"/>
                  </a:lnTo>
                  <a:lnTo>
                    <a:pt x="176" y="0"/>
                  </a:lnTo>
                  <a:lnTo>
                    <a:pt x="178" y="0"/>
                  </a:lnTo>
                  <a:lnTo>
                    <a:pt x="179" y="0"/>
                  </a:lnTo>
                  <a:lnTo>
                    <a:pt x="182" y="1"/>
                  </a:lnTo>
                  <a:lnTo>
                    <a:pt x="183" y="1"/>
                  </a:lnTo>
                  <a:lnTo>
                    <a:pt x="185" y="3"/>
                  </a:lnTo>
                  <a:lnTo>
                    <a:pt x="188" y="3"/>
                  </a:lnTo>
                  <a:lnTo>
                    <a:pt x="189" y="4"/>
                  </a:lnTo>
                  <a:lnTo>
                    <a:pt x="191" y="4"/>
                  </a:lnTo>
                  <a:lnTo>
                    <a:pt x="192" y="6"/>
                  </a:lnTo>
                  <a:lnTo>
                    <a:pt x="194" y="8"/>
                  </a:lnTo>
                </a:path>
              </a:pathLst>
            </a:custGeom>
            <a:noFill/>
            <a:ln w="31750">
              <a:solidFill>
                <a:schemeClr val="tx2"/>
              </a:solidFill>
              <a:round/>
              <a:headEnd/>
              <a:tailEnd/>
            </a:ln>
          </p:spPr>
          <p:txBody>
            <a:bodyPr/>
            <a:lstStyle/>
            <a:p>
              <a:endParaRPr lang="en-US" dirty="0"/>
            </a:p>
          </p:txBody>
        </p:sp>
        <p:sp>
          <p:nvSpPr>
            <p:cNvPr id="41069" name="Freeform 9"/>
            <p:cNvSpPr>
              <a:spLocks/>
            </p:cNvSpPr>
            <p:nvPr/>
          </p:nvSpPr>
          <p:spPr bwMode="auto">
            <a:xfrm>
              <a:off x="4146" y="1350"/>
              <a:ext cx="196" cy="427"/>
            </a:xfrm>
            <a:custGeom>
              <a:avLst/>
              <a:gdLst>
                <a:gd name="T0" fmla="*/ 3 w 196"/>
                <a:gd name="T1" fmla="*/ 2 h 427"/>
                <a:gd name="T2" fmla="*/ 6 w 196"/>
                <a:gd name="T3" fmla="*/ 5 h 427"/>
                <a:gd name="T4" fmla="*/ 10 w 196"/>
                <a:gd name="T5" fmla="*/ 8 h 427"/>
                <a:gd name="T6" fmla="*/ 13 w 196"/>
                <a:gd name="T7" fmla="*/ 12 h 427"/>
                <a:gd name="T8" fmla="*/ 17 w 196"/>
                <a:gd name="T9" fmla="*/ 16 h 427"/>
                <a:gd name="T10" fmla="*/ 21 w 196"/>
                <a:gd name="T11" fmla="*/ 20 h 427"/>
                <a:gd name="T12" fmla="*/ 25 w 196"/>
                <a:gd name="T13" fmla="*/ 24 h 427"/>
                <a:gd name="T14" fmla="*/ 28 w 196"/>
                <a:gd name="T15" fmla="*/ 30 h 427"/>
                <a:gd name="T16" fmla="*/ 32 w 196"/>
                <a:gd name="T17" fmla="*/ 36 h 427"/>
                <a:gd name="T18" fmla="*/ 36 w 196"/>
                <a:gd name="T19" fmla="*/ 42 h 427"/>
                <a:gd name="T20" fmla="*/ 40 w 196"/>
                <a:gd name="T21" fmla="*/ 48 h 427"/>
                <a:gd name="T22" fmla="*/ 43 w 196"/>
                <a:gd name="T23" fmla="*/ 54 h 427"/>
                <a:gd name="T24" fmla="*/ 47 w 196"/>
                <a:gd name="T25" fmla="*/ 61 h 427"/>
                <a:gd name="T26" fmla="*/ 51 w 196"/>
                <a:gd name="T27" fmla="*/ 68 h 427"/>
                <a:gd name="T28" fmla="*/ 54 w 196"/>
                <a:gd name="T29" fmla="*/ 74 h 427"/>
                <a:gd name="T30" fmla="*/ 58 w 196"/>
                <a:gd name="T31" fmla="*/ 82 h 427"/>
                <a:gd name="T32" fmla="*/ 62 w 196"/>
                <a:gd name="T33" fmla="*/ 91 h 427"/>
                <a:gd name="T34" fmla="*/ 66 w 196"/>
                <a:gd name="T35" fmla="*/ 99 h 427"/>
                <a:gd name="T36" fmla="*/ 70 w 196"/>
                <a:gd name="T37" fmla="*/ 108 h 427"/>
                <a:gd name="T38" fmla="*/ 73 w 196"/>
                <a:gd name="T39" fmla="*/ 116 h 427"/>
                <a:gd name="T40" fmla="*/ 77 w 196"/>
                <a:gd name="T41" fmla="*/ 123 h 427"/>
                <a:gd name="T42" fmla="*/ 81 w 196"/>
                <a:gd name="T43" fmla="*/ 132 h 427"/>
                <a:gd name="T44" fmla="*/ 84 w 196"/>
                <a:gd name="T45" fmla="*/ 142 h 427"/>
                <a:gd name="T46" fmla="*/ 88 w 196"/>
                <a:gd name="T47" fmla="*/ 152 h 427"/>
                <a:gd name="T48" fmla="*/ 92 w 196"/>
                <a:gd name="T49" fmla="*/ 160 h 427"/>
                <a:gd name="T50" fmla="*/ 96 w 196"/>
                <a:gd name="T51" fmla="*/ 170 h 427"/>
                <a:gd name="T52" fmla="*/ 100 w 196"/>
                <a:gd name="T53" fmla="*/ 179 h 427"/>
                <a:gd name="T54" fmla="*/ 103 w 196"/>
                <a:gd name="T55" fmla="*/ 189 h 427"/>
                <a:gd name="T56" fmla="*/ 107 w 196"/>
                <a:gd name="T57" fmla="*/ 199 h 427"/>
                <a:gd name="T58" fmla="*/ 111 w 196"/>
                <a:gd name="T59" fmla="*/ 209 h 427"/>
                <a:gd name="T60" fmla="*/ 114 w 196"/>
                <a:gd name="T61" fmla="*/ 219 h 427"/>
                <a:gd name="T62" fmla="*/ 118 w 196"/>
                <a:gd name="T63" fmla="*/ 228 h 427"/>
                <a:gd name="T64" fmla="*/ 122 w 196"/>
                <a:gd name="T65" fmla="*/ 238 h 427"/>
                <a:gd name="T66" fmla="*/ 126 w 196"/>
                <a:gd name="T67" fmla="*/ 248 h 427"/>
                <a:gd name="T68" fmla="*/ 130 w 196"/>
                <a:gd name="T69" fmla="*/ 258 h 427"/>
                <a:gd name="T70" fmla="*/ 133 w 196"/>
                <a:gd name="T71" fmla="*/ 268 h 427"/>
                <a:gd name="T72" fmla="*/ 138 w 196"/>
                <a:gd name="T73" fmla="*/ 278 h 427"/>
                <a:gd name="T74" fmla="*/ 141 w 196"/>
                <a:gd name="T75" fmla="*/ 288 h 427"/>
                <a:gd name="T76" fmla="*/ 144 w 196"/>
                <a:gd name="T77" fmla="*/ 298 h 427"/>
                <a:gd name="T78" fmla="*/ 148 w 196"/>
                <a:gd name="T79" fmla="*/ 308 h 427"/>
                <a:gd name="T80" fmla="*/ 152 w 196"/>
                <a:gd name="T81" fmla="*/ 317 h 427"/>
                <a:gd name="T82" fmla="*/ 156 w 196"/>
                <a:gd name="T83" fmla="*/ 327 h 427"/>
                <a:gd name="T84" fmla="*/ 160 w 196"/>
                <a:gd name="T85" fmla="*/ 337 h 427"/>
                <a:gd name="T86" fmla="*/ 163 w 196"/>
                <a:gd name="T87" fmla="*/ 347 h 427"/>
                <a:gd name="T88" fmla="*/ 167 w 196"/>
                <a:gd name="T89" fmla="*/ 357 h 427"/>
                <a:gd name="T90" fmla="*/ 171 w 196"/>
                <a:gd name="T91" fmla="*/ 365 h 427"/>
                <a:gd name="T92" fmla="*/ 174 w 196"/>
                <a:gd name="T93" fmla="*/ 375 h 427"/>
                <a:gd name="T94" fmla="*/ 178 w 196"/>
                <a:gd name="T95" fmla="*/ 385 h 427"/>
                <a:gd name="T96" fmla="*/ 182 w 196"/>
                <a:gd name="T97" fmla="*/ 393 h 427"/>
                <a:gd name="T98" fmla="*/ 186 w 196"/>
                <a:gd name="T99" fmla="*/ 403 h 427"/>
                <a:gd name="T100" fmla="*/ 189 w 196"/>
                <a:gd name="T101" fmla="*/ 412 h 427"/>
                <a:gd name="T102" fmla="*/ 192 w 196"/>
                <a:gd name="T103" fmla="*/ 422 h 4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6"/>
                <a:gd name="T157" fmla="*/ 0 h 427"/>
                <a:gd name="T158" fmla="*/ 196 w 196"/>
                <a:gd name="T159" fmla="*/ 427 h 42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6" h="427">
                  <a:moveTo>
                    <a:pt x="0" y="0"/>
                  </a:moveTo>
                  <a:lnTo>
                    <a:pt x="3" y="2"/>
                  </a:lnTo>
                  <a:lnTo>
                    <a:pt x="4" y="3"/>
                  </a:lnTo>
                  <a:lnTo>
                    <a:pt x="6" y="5"/>
                  </a:lnTo>
                  <a:lnTo>
                    <a:pt x="8" y="6"/>
                  </a:lnTo>
                  <a:lnTo>
                    <a:pt x="10" y="8"/>
                  </a:lnTo>
                  <a:lnTo>
                    <a:pt x="12" y="10"/>
                  </a:lnTo>
                  <a:lnTo>
                    <a:pt x="13" y="12"/>
                  </a:lnTo>
                  <a:lnTo>
                    <a:pt x="15" y="13"/>
                  </a:lnTo>
                  <a:lnTo>
                    <a:pt x="17" y="16"/>
                  </a:lnTo>
                  <a:lnTo>
                    <a:pt x="20" y="18"/>
                  </a:lnTo>
                  <a:lnTo>
                    <a:pt x="21" y="20"/>
                  </a:lnTo>
                  <a:lnTo>
                    <a:pt x="23" y="23"/>
                  </a:lnTo>
                  <a:lnTo>
                    <a:pt x="25" y="24"/>
                  </a:lnTo>
                  <a:lnTo>
                    <a:pt x="26" y="28"/>
                  </a:lnTo>
                  <a:lnTo>
                    <a:pt x="28" y="30"/>
                  </a:lnTo>
                  <a:lnTo>
                    <a:pt x="30" y="33"/>
                  </a:lnTo>
                  <a:lnTo>
                    <a:pt x="32" y="36"/>
                  </a:lnTo>
                  <a:lnTo>
                    <a:pt x="34" y="40"/>
                  </a:lnTo>
                  <a:lnTo>
                    <a:pt x="36" y="42"/>
                  </a:lnTo>
                  <a:lnTo>
                    <a:pt x="38" y="44"/>
                  </a:lnTo>
                  <a:lnTo>
                    <a:pt x="40" y="48"/>
                  </a:lnTo>
                  <a:lnTo>
                    <a:pt x="42" y="51"/>
                  </a:lnTo>
                  <a:lnTo>
                    <a:pt x="43" y="54"/>
                  </a:lnTo>
                  <a:lnTo>
                    <a:pt x="45" y="58"/>
                  </a:lnTo>
                  <a:lnTo>
                    <a:pt x="47" y="61"/>
                  </a:lnTo>
                  <a:lnTo>
                    <a:pt x="49" y="64"/>
                  </a:lnTo>
                  <a:lnTo>
                    <a:pt x="51" y="68"/>
                  </a:lnTo>
                  <a:lnTo>
                    <a:pt x="53" y="71"/>
                  </a:lnTo>
                  <a:lnTo>
                    <a:pt x="54" y="74"/>
                  </a:lnTo>
                  <a:lnTo>
                    <a:pt x="56" y="80"/>
                  </a:lnTo>
                  <a:lnTo>
                    <a:pt x="58" y="82"/>
                  </a:lnTo>
                  <a:lnTo>
                    <a:pt x="60" y="86"/>
                  </a:lnTo>
                  <a:lnTo>
                    <a:pt x="62" y="91"/>
                  </a:lnTo>
                  <a:lnTo>
                    <a:pt x="64" y="94"/>
                  </a:lnTo>
                  <a:lnTo>
                    <a:pt x="66" y="99"/>
                  </a:lnTo>
                  <a:lnTo>
                    <a:pt x="68" y="102"/>
                  </a:lnTo>
                  <a:lnTo>
                    <a:pt x="70" y="108"/>
                  </a:lnTo>
                  <a:lnTo>
                    <a:pt x="72" y="111"/>
                  </a:lnTo>
                  <a:lnTo>
                    <a:pt x="73" y="116"/>
                  </a:lnTo>
                  <a:lnTo>
                    <a:pt x="76" y="121"/>
                  </a:lnTo>
                  <a:lnTo>
                    <a:pt x="77" y="123"/>
                  </a:lnTo>
                  <a:lnTo>
                    <a:pt x="79" y="129"/>
                  </a:lnTo>
                  <a:lnTo>
                    <a:pt x="81" y="132"/>
                  </a:lnTo>
                  <a:lnTo>
                    <a:pt x="83" y="137"/>
                  </a:lnTo>
                  <a:lnTo>
                    <a:pt x="84" y="142"/>
                  </a:lnTo>
                  <a:lnTo>
                    <a:pt x="86" y="147"/>
                  </a:lnTo>
                  <a:lnTo>
                    <a:pt x="88" y="152"/>
                  </a:lnTo>
                  <a:lnTo>
                    <a:pt x="90" y="155"/>
                  </a:lnTo>
                  <a:lnTo>
                    <a:pt x="92" y="160"/>
                  </a:lnTo>
                  <a:lnTo>
                    <a:pt x="93" y="165"/>
                  </a:lnTo>
                  <a:lnTo>
                    <a:pt x="96" y="170"/>
                  </a:lnTo>
                  <a:lnTo>
                    <a:pt x="98" y="176"/>
                  </a:lnTo>
                  <a:lnTo>
                    <a:pt x="100" y="179"/>
                  </a:lnTo>
                  <a:lnTo>
                    <a:pt x="101" y="184"/>
                  </a:lnTo>
                  <a:lnTo>
                    <a:pt x="103" y="189"/>
                  </a:lnTo>
                  <a:lnTo>
                    <a:pt x="105" y="193"/>
                  </a:lnTo>
                  <a:lnTo>
                    <a:pt x="107" y="199"/>
                  </a:lnTo>
                  <a:lnTo>
                    <a:pt x="109" y="203"/>
                  </a:lnTo>
                  <a:lnTo>
                    <a:pt x="111" y="209"/>
                  </a:lnTo>
                  <a:lnTo>
                    <a:pt x="113" y="213"/>
                  </a:lnTo>
                  <a:lnTo>
                    <a:pt x="114" y="219"/>
                  </a:lnTo>
                  <a:lnTo>
                    <a:pt x="116" y="223"/>
                  </a:lnTo>
                  <a:lnTo>
                    <a:pt x="118" y="228"/>
                  </a:lnTo>
                  <a:lnTo>
                    <a:pt x="120" y="233"/>
                  </a:lnTo>
                  <a:lnTo>
                    <a:pt x="122" y="238"/>
                  </a:lnTo>
                  <a:lnTo>
                    <a:pt x="124" y="244"/>
                  </a:lnTo>
                  <a:lnTo>
                    <a:pt x="126" y="248"/>
                  </a:lnTo>
                  <a:lnTo>
                    <a:pt x="128" y="253"/>
                  </a:lnTo>
                  <a:lnTo>
                    <a:pt x="130" y="258"/>
                  </a:lnTo>
                  <a:lnTo>
                    <a:pt x="131" y="263"/>
                  </a:lnTo>
                  <a:lnTo>
                    <a:pt x="133" y="268"/>
                  </a:lnTo>
                  <a:lnTo>
                    <a:pt x="135" y="273"/>
                  </a:lnTo>
                  <a:lnTo>
                    <a:pt x="138" y="278"/>
                  </a:lnTo>
                  <a:lnTo>
                    <a:pt x="138" y="283"/>
                  </a:lnTo>
                  <a:lnTo>
                    <a:pt x="141" y="288"/>
                  </a:lnTo>
                  <a:lnTo>
                    <a:pt x="142" y="293"/>
                  </a:lnTo>
                  <a:lnTo>
                    <a:pt x="144" y="298"/>
                  </a:lnTo>
                  <a:lnTo>
                    <a:pt x="146" y="302"/>
                  </a:lnTo>
                  <a:lnTo>
                    <a:pt x="148" y="308"/>
                  </a:lnTo>
                  <a:lnTo>
                    <a:pt x="150" y="313"/>
                  </a:lnTo>
                  <a:lnTo>
                    <a:pt x="152" y="317"/>
                  </a:lnTo>
                  <a:lnTo>
                    <a:pt x="153" y="322"/>
                  </a:lnTo>
                  <a:lnTo>
                    <a:pt x="156" y="327"/>
                  </a:lnTo>
                  <a:lnTo>
                    <a:pt x="158" y="332"/>
                  </a:lnTo>
                  <a:lnTo>
                    <a:pt x="160" y="337"/>
                  </a:lnTo>
                  <a:lnTo>
                    <a:pt x="161" y="343"/>
                  </a:lnTo>
                  <a:lnTo>
                    <a:pt x="163" y="347"/>
                  </a:lnTo>
                  <a:lnTo>
                    <a:pt x="164" y="353"/>
                  </a:lnTo>
                  <a:lnTo>
                    <a:pt x="167" y="357"/>
                  </a:lnTo>
                  <a:lnTo>
                    <a:pt x="169" y="361"/>
                  </a:lnTo>
                  <a:lnTo>
                    <a:pt x="171" y="365"/>
                  </a:lnTo>
                  <a:lnTo>
                    <a:pt x="172" y="370"/>
                  </a:lnTo>
                  <a:lnTo>
                    <a:pt x="174" y="375"/>
                  </a:lnTo>
                  <a:lnTo>
                    <a:pt x="176" y="381"/>
                  </a:lnTo>
                  <a:lnTo>
                    <a:pt x="178" y="385"/>
                  </a:lnTo>
                  <a:lnTo>
                    <a:pt x="180" y="390"/>
                  </a:lnTo>
                  <a:lnTo>
                    <a:pt x="182" y="393"/>
                  </a:lnTo>
                  <a:lnTo>
                    <a:pt x="184" y="399"/>
                  </a:lnTo>
                  <a:lnTo>
                    <a:pt x="186" y="403"/>
                  </a:lnTo>
                  <a:lnTo>
                    <a:pt x="188" y="408"/>
                  </a:lnTo>
                  <a:lnTo>
                    <a:pt x="189" y="412"/>
                  </a:lnTo>
                  <a:lnTo>
                    <a:pt x="191" y="417"/>
                  </a:lnTo>
                  <a:lnTo>
                    <a:pt x="192" y="422"/>
                  </a:lnTo>
                  <a:lnTo>
                    <a:pt x="195" y="426"/>
                  </a:lnTo>
                </a:path>
              </a:pathLst>
            </a:custGeom>
            <a:noFill/>
            <a:ln w="31750">
              <a:solidFill>
                <a:schemeClr val="tx2"/>
              </a:solidFill>
              <a:round/>
              <a:headEnd/>
              <a:tailEnd/>
            </a:ln>
          </p:spPr>
          <p:txBody>
            <a:bodyPr/>
            <a:lstStyle/>
            <a:p>
              <a:endParaRPr lang="en-US" dirty="0"/>
            </a:p>
          </p:txBody>
        </p:sp>
        <p:sp>
          <p:nvSpPr>
            <p:cNvPr id="41070" name="Freeform 10"/>
            <p:cNvSpPr>
              <a:spLocks/>
            </p:cNvSpPr>
            <p:nvPr/>
          </p:nvSpPr>
          <p:spPr bwMode="auto">
            <a:xfrm>
              <a:off x="4341" y="1776"/>
              <a:ext cx="118" cy="228"/>
            </a:xfrm>
            <a:custGeom>
              <a:avLst/>
              <a:gdLst>
                <a:gd name="T0" fmla="*/ 2 w 118"/>
                <a:gd name="T1" fmla="*/ 6 h 228"/>
                <a:gd name="T2" fmla="*/ 5 w 118"/>
                <a:gd name="T3" fmla="*/ 14 h 228"/>
                <a:gd name="T4" fmla="*/ 9 w 118"/>
                <a:gd name="T5" fmla="*/ 24 h 228"/>
                <a:gd name="T6" fmla="*/ 13 w 118"/>
                <a:gd name="T7" fmla="*/ 32 h 228"/>
                <a:gd name="T8" fmla="*/ 17 w 118"/>
                <a:gd name="T9" fmla="*/ 40 h 228"/>
                <a:gd name="T10" fmla="*/ 21 w 118"/>
                <a:gd name="T11" fmla="*/ 48 h 228"/>
                <a:gd name="T12" fmla="*/ 24 w 118"/>
                <a:gd name="T13" fmla="*/ 57 h 228"/>
                <a:gd name="T14" fmla="*/ 27 w 118"/>
                <a:gd name="T15" fmla="*/ 65 h 228"/>
                <a:gd name="T16" fmla="*/ 32 w 118"/>
                <a:gd name="T17" fmla="*/ 74 h 228"/>
                <a:gd name="T18" fmla="*/ 35 w 118"/>
                <a:gd name="T19" fmla="*/ 82 h 228"/>
                <a:gd name="T20" fmla="*/ 39 w 118"/>
                <a:gd name="T21" fmla="*/ 89 h 228"/>
                <a:gd name="T22" fmla="*/ 43 w 118"/>
                <a:gd name="T23" fmla="*/ 96 h 228"/>
                <a:gd name="T24" fmla="*/ 47 w 118"/>
                <a:gd name="T25" fmla="*/ 105 h 228"/>
                <a:gd name="T26" fmla="*/ 50 w 118"/>
                <a:gd name="T27" fmla="*/ 113 h 228"/>
                <a:gd name="T28" fmla="*/ 54 w 118"/>
                <a:gd name="T29" fmla="*/ 120 h 228"/>
                <a:gd name="T30" fmla="*/ 58 w 118"/>
                <a:gd name="T31" fmla="*/ 126 h 228"/>
                <a:gd name="T32" fmla="*/ 62 w 118"/>
                <a:gd name="T33" fmla="*/ 134 h 228"/>
                <a:gd name="T34" fmla="*/ 65 w 118"/>
                <a:gd name="T35" fmla="*/ 142 h 228"/>
                <a:gd name="T36" fmla="*/ 69 w 118"/>
                <a:gd name="T37" fmla="*/ 148 h 228"/>
                <a:gd name="T38" fmla="*/ 73 w 118"/>
                <a:gd name="T39" fmla="*/ 154 h 228"/>
                <a:gd name="T40" fmla="*/ 76 w 118"/>
                <a:gd name="T41" fmla="*/ 161 h 228"/>
                <a:gd name="T42" fmla="*/ 80 w 118"/>
                <a:gd name="T43" fmla="*/ 169 h 228"/>
                <a:gd name="T44" fmla="*/ 83 w 118"/>
                <a:gd name="T45" fmla="*/ 174 h 228"/>
                <a:gd name="T46" fmla="*/ 87 w 118"/>
                <a:gd name="T47" fmla="*/ 181 h 228"/>
                <a:gd name="T48" fmla="*/ 92 w 118"/>
                <a:gd name="T49" fmla="*/ 188 h 228"/>
                <a:gd name="T50" fmla="*/ 95 w 118"/>
                <a:gd name="T51" fmla="*/ 193 h 228"/>
                <a:gd name="T52" fmla="*/ 99 w 118"/>
                <a:gd name="T53" fmla="*/ 199 h 228"/>
                <a:gd name="T54" fmla="*/ 102 w 118"/>
                <a:gd name="T55" fmla="*/ 206 h 228"/>
                <a:gd name="T56" fmla="*/ 106 w 118"/>
                <a:gd name="T57" fmla="*/ 211 h 228"/>
                <a:gd name="T58" fmla="*/ 110 w 118"/>
                <a:gd name="T59" fmla="*/ 217 h 228"/>
                <a:gd name="T60" fmla="*/ 113 w 118"/>
                <a:gd name="T61" fmla="*/ 222 h 228"/>
                <a:gd name="T62" fmla="*/ 117 w 118"/>
                <a:gd name="T63" fmla="*/ 227 h 2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8"/>
                <a:gd name="T97" fmla="*/ 0 h 228"/>
                <a:gd name="T98" fmla="*/ 118 w 118"/>
                <a:gd name="T99" fmla="*/ 228 h 2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8" h="228">
                  <a:moveTo>
                    <a:pt x="0" y="0"/>
                  </a:moveTo>
                  <a:lnTo>
                    <a:pt x="2" y="6"/>
                  </a:lnTo>
                  <a:lnTo>
                    <a:pt x="3" y="9"/>
                  </a:lnTo>
                  <a:lnTo>
                    <a:pt x="5" y="14"/>
                  </a:lnTo>
                  <a:lnTo>
                    <a:pt x="7" y="18"/>
                  </a:lnTo>
                  <a:lnTo>
                    <a:pt x="9" y="24"/>
                  </a:lnTo>
                  <a:lnTo>
                    <a:pt x="11" y="27"/>
                  </a:lnTo>
                  <a:lnTo>
                    <a:pt x="13" y="32"/>
                  </a:lnTo>
                  <a:lnTo>
                    <a:pt x="14" y="35"/>
                  </a:lnTo>
                  <a:lnTo>
                    <a:pt x="17" y="40"/>
                  </a:lnTo>
                  <a:lnTo>
                    <a:pt x="19" y="44"/>
                  </a:lnTo>
                  <a:lnTo>
                    <a:pt x="21" y="48"/>
                  </a:lnTo>
                  <a:lnTo>
                    <a:pt x="23" y="52"/>
                  </a:lnTo>
                  <a:lnTo>
                    <a:pt x="24" y="57"/>
                  </a:lnTo>
                  <a:lnTo>
                    <a:pt x="25" y="60"/>
                  </a:lnTo>
                  <a:lnTo>
                    <a:pt x="27" y="65"/>
                  </a:lnTo>
                  <a:lnTo>
                    <a:pt x="29" y="68"/>
                  </a:lnTo>
                  <a:lnTo>
                    <a:pt x="32" y="74"/>
                  </a:lnTo>
                  <a:lnTo>
                    <a:pt x="34" y="77"/>
                  </a:lnTo>
                  <a:lnTo>
                    <a:pt x="35" y="82"/>
                  </a:lnTo>
                  <a:lnTo>
                    <a:pt x="37" y="85"/>
                  </a:lnTo>
                  <a:lnTo>
                    <a:pt x="39" y="89"/>
                  </a:lnTo>
                  <a:lnTo>
                    <a:pt x="41" y="94"/>
                  </a:lnTo>
                  <a:lnTo>
                    <a:pt x="43" y="96"/>
                  </a:lnTo>
                  <a:lnTo>
                    <a:pt x="45" y="102"/>
                  </a:lnTo>
                  <a:lnTo>
                    <a:pt x="47" y="105"/>
                  </a:lnTo>
                  <a:lnTo>
                    <a:pt x="48" y="108"/>
                  </a:lnTo>
                  <a:lnTo>
                    <a:pt x="50" y="113"/>
                  </a:lnTo>
                  <a:lnTo>
                    <a:pt x="52" y="116"/>
                  </a:lnTo>
                  <a:lnTo>
                    <a:pt x="54" y="120"/>
                  </a:lnTo>
                  <a:lnTo>
                    <a:pt x="56" y="123"/>
                  </a:lnTo>
                  <a:lnTo>
                    <a:pt x="58" y="126"/>
                  </a:lnTo>
                  <a:lnTo>
                    <a:pt x="59" y="132"/>
                  </a:lnTo>
                  <a:lnTo>
                    <a:pt x="62" y="134"/>
                  </a:lnTo>
                  <a:lnTo>
                    <a:pt x="63" y="138"/>
                  </a:lnTo>
                  <a:lnTo>
                    <a:pt x="65" y="142"/>
                  </a:lnTo>
                  <a:lnTo>
                    <a:pt x="67" y="144"/>
                  </a:lnTo>
                  <a:lnTo>
                    <a:pt x="69" y="148"/>
                  </a:lnTo>
                  <a:lnTo>
                    <a:pt x="71" y="152"/>
                  </a:lnTo>
                  <a:lnTo>
                    <a:pt x="73" y="154"/>
                  </a:lnTo>
                  <a:lnTo>
                    <a:pt x="75" y="158"/>
                  </a:lnTo>
                  <a:lnTo>
                    <a:pt x="76" y="161"/>
                  </a:lnTo>
                  <a:lnTo>
                    <a:pt x="79" y="164"/>
                  </a:lnTo>
                  <a:lnTo>
                    <a:pt x="80" y="169"/>
                  </a:lnTo>
                  <a:lnTo>
                    <a:pt x="82" y="171"/>
                  </a:lnTo>
                  <a:lnTo>
                    <a:pt x="83" y="174"/>
                  </a:lnTo>
                  <a:lnTo>
                    <a:pt x="85" y="178"/>
                  </a:lnTo>
                  <a:lnTo>
                    <a:pt x="87" y="181"/>
                  </a:lnTo>
                  <a:lnTo>
                    <a:pt x="90" y="184"/>
                  </a:lnTo>
                  <a:lnTo>
                    <a:pt x="92" y="188"/>
                  </a:lnTo>
                  <a:lnTo>
                    <a:pt x="93" y="191"/>
                  </a:lnTo>
                  <a:lnTo>
                    <a:pt x="95" y="193"/>
                  </a:lnTo>
                  <a:lnTo>
                    <a:pt x="97" y="196"/>
                  </a:lnTo>
                  <a:lnTo>
                    <a:pt x="99" y="199"/>
                  </a:lnTo>
                  <a:lnTo>
                    <a:pt x="101" y="203"/>
                  </a:lnTo>
                  <a:lnTo>
                    <a:pt x="102" y="206"/>
                  </a:lnTo>
                  <a:lnTo>
                    <a:pt x="104" y="208"/>
                  </a:lnTo>
                  <a:lnTo>
                    <a:pt x="106" y="211"/>
                  </a:lnTo>
                  <a:lnTo>
                    <a:pt x="108" y="214"/>
                  </a:lnTo>
                  <a:lnTo>
                    <a:pt x="110" y="217"/>
                  </a:lnTo>
                  <a:lnTo>
                    <a:pt x="112" y="219"/>
                  </a:lnTo>
                  <a:lnTo>
                    <a:pt x="113" y="222"/>
                  </a:lnTo>
                  <a:lnTo>
                    <a:pt x="116" y="226"/>
                  </a:lnTo>
                  <a:lnTo>
                    <a:pt x="117" y="227"/>
                  </a:lnTo>
                </a:path>
              </a:pathLst>
            </a:custGeom>
            <a:noFill/>
            <a:ln w="31750">
              <a:solidFill>
                <a:schemeClr val="tx2"/>
              </a:solidFill>
              <a:round/>
              <a:headEnd/>
              <a:tailEnd/>
            </a:ln>
          </p:spPr>
          <p:txBody>
            <a:bodyPr/>
            <a:lstStyle/>
            <a:p>
              <a:endParaRPr lang="en-US" dirty="0"/>
            </a:p>
          </p:txBody>
        </p:sp>
        <p:sp>
          <p:nvSpPr>
            <p:cNvPr id="41071" name="Freeform 11"/>
            <p:cNvSpPr>
              <a:spLocks/>
            </p:cNvSpPr>
            <p:nvPr/>
          </p:nvSpPr>
          <p:spPr bwMode="auto">
            <a:xfrm>
              <a:off x="4460" y="2007"/>
              <a:ext cx="196" cy="166"/>
            </a:xfrm>
            <a:custGeom>
              <a:avLst/>
              <a:gdLst>
                <a:gd name="T0" fmla="*/ 2 w 196"/>
                <a:gd name="T1" fmla="*/ 3 h 166"/>
                <a:gd name="T2" fmla="*/ 6 w 196"/>
                <a:gd name="T3" fmla="*/ 8 h 166"/>
                <a:gd name="T4" fmla="*/ 10 w 196"/>
                <a:gd name="T5" fmla="*/ 13 h 166"/>
                <a:gd name="T6" fmla="*/ 13 w 196"/>
                <a:gd name="T7" fmla="*/ 18 h 166"/>
                <a:gd name="T8" fmla="*/ 17 w 196"/>
                <a:gd name="T9" fmla="*/ 23 h 166"/>
                <a:gd name="T10" fmla="*/ 21 w 196"/>
                <a:gd name="T11" fmla="*/ 27 h 166"/>
                <a:gd name="T12" fmla="*/ 24 w 196"/>
                <a:gd name="T13" fmla="*/ 31 h 166"/>
                <a:gd name="T14" fmla="*/ 28 w 196"/>
                <a:gd name="T15" fmla="*/ 35 h 166"/>
                <a:gd name="T16" fmla="*/ 33 w 196"/>
                <a:gd name="T17" fmla="*/ 41 h 166"/>
                <a:gd name="T18" fmla="*/ 36 w 196"/>
                <a:gd name="T19" fmla="*/ 46 h 166"/>
                <a:gd name="T20" fmla="*/ 40 w 196"/>
                <a:gd name="T21" fmla="*/ 50 h 166"/>
                <a:gd name="T22" fmla="*/ 43 w 196"/>
                <a:gd name="T23" fmla="*/ 55 h 166"/>
                <a:gd name="T24" fmla="*/ 47 w 196"/>
                <a:gd name="T25" fmla="*/ 59 h 166"/>
                <a:gd name="T26" fmla="*/ 51 w 196"/>
                <a:gd name="T27" fmla="*/ 63 h 166"/>
                <a:gd name="T28" fmla="*/ 55 w 196"/>
                <a:gd name="T29" fmla="*/ 66 h 166"/>
                <a:gd name="T30" fmla="*/ 58 w 196"/>
                <a:gd name="T31" fmla="*/ 71 h 166"/>
                <a:gd name="T32" fmla="*/ 62 w 196"/>
                <a:gd name="T33" fmla="*/ 74 h 166"/>
                <a:gd name="T34" fmla="*/ 66 w 196"/>
                <a:gd name="T35" fmla="*/ 77 h 166"/>
                <a:gd name="T36" fmla="*/ 70 w 196"/>
                <a:gd name="T37" fmla="*/ 81 h 166"/>
                <a:gd name="T38" fmla="*/ 73 w 196"/>
                <a:gd name="T39" fmla="*/ 86 h 166"/>
                <a:gd name="T40" fmla="*/ 78 w 196"/>
                <a:gd name="T41" fmla="*/ 89 h 166"/>
                <a:gd name="T42" fmla="*/ 81 w 196"/>
                <a:gd name="T43" fmla="*/ 93 h 166"/>
                <a:gd name="T44" fmla="*/ 84 w 196"/>
                <a:gd name="T45" fmla="*/ 95 h 166"/>
                <a:gd name="T46" fmla="*/ 88 w 196"/>
                <a:gd name="T47" fmla="*/ 99 h 166"/>
                <a:gd name="T48" fmla="*/ 92 w 196"/>
                <a:gd name="T49" fmla="*/ 103 h 166"/>
                <a:gd name="T50" fmla="*/ 95 w 196"/>
                <a:gd name="T51" fmla="*/ 104 h 166"/>
                <a:gd name="T52" fmla="*/ 99 w 196"/>
                <a:gd name="T53" fmla="*/ 107 h 166"/>
                <a:gd name="T54" fmla="*/ 103 w 196"/>
                <a:gd name="T55" fmla="*/ 111 h 166"/>
                <a:gd name="T56" fmla="*/ 107 w 196"/>
                <a:gd name="T57" fmla="*/ 114 h 166"/>
                <a:gd name="T58" fmla="*/ 111 w 196"/>
                <a:gd name="T59" fmla="*/ 117 h 166"/>
                <a:gd name="T60" fmla="*/ 114 w 196"/>
                <a:gd name="T61" fmla="*/ 118 h 166"/>
                <a:gd name="T62" fmla="*/ 118 w 196"/>
                <a:gd name="T63" fmla="*/ 123 h 166"/>
                <a:gd name="T64" fmla="*/ 122 w 196"/>
                <a:gd name="T65" fmla="*/ 124 h 166"/>
                <a:gd name="T66" fmla="*/ 126 w 196"/>
                <a:gd name="T67" fmla="*/ 126 h 166"/>
                <a:gd name="T68" fmla="*/ 129 w 196"/>
                <a:gd name="T69" fmla="*/ 130 h 166"/>
                <a:gd name="T70" fmla="*/ 133 w 196"/>
                <a:gd name="T71" fmla="*/ 132 h 166"/>
                <a:gd name="T72" fmla="*/ 137 w 196"/>
                <a:gd name="T73" fmla="*/ 135 h 166"/>
                <a:gd name="T74" fmla="*/ 140 w 196"/>
                <a:gd name="T75" fmla="*/ 137 h 166"/>
                <a:gd name="T76" fmla="*/ 144 w 196"/>
                <a:gd name="T77" fmla="*/ 139 h 166"/>
                <a:gd name="T78" fmla="*/ 148 w 196"/>
                <a:gd name="T79" fmla="*/ 142 h 166"/>
                <a:gd name="T80" fmla="*/ 152 w 196"/>
                <a:gd name="T81" fmla="*/ 144 h 166"/>
                <a:gd name="T82" fmla="*/ 156 w 196"/>
                <a:gd name="T83" fmla="*/ 145 h 166"/>
                <a:gd name="T84" fmla="*/ 159 w 196"/>
                <a:gd name="T85" fmla="*/ 148 h 166"/>
                <a:gd name="T86" fmla="*/ 163 w 196"/>
                <a:gd name="T87" fmla="*/ 150 h 166"/>
                <a:gd name="T88" fmla="*/ 166 w 196"/>
                <a:gd name="T89" fmla="*/ 152 h 166"/>
                <a:gd name="T90" fmla="*/ 170 w 196"/>
                <a:gd name="T91" fmla="*/ 153 h 166"/>
                <a:gd name="T92" fmla="*/ 174 w 196"/>
                <a:gd name="T93" fmla="*/ 155 h 166"/>
                <a:gd name="T94" fmla="*/ 177 w 196"/>
                <a:gd name="T95" fmla="*/ 159 h 166"/>
                <a:gd name="T96" fmla="*/ 182 w 196"/>
                <a:gd name="T97" fmla="*/ 160 h 166"/>
                <a:gd name="T98" fmla="*/ 186 w 196"/>
                <a:gd name="T99" fmla="*/ 162 h 166"/>
                <a:gd name="T100" fmla="*/ 189 w 196"/>
                <a:gd name="T101" fmla="*/ 163 h 166"/>
                <a:gd name="T102" fmla="*/ 193 w 196"/>
                <a:gd name="T103" fmla="*/ 165 h 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6"/>
                <a:gd name="T157" fmla="*/ 0 h 166"/>
                <a:gd name="T158" fmla="*/ 196 w 196"/>
                <a:gd name="T159" fmla="*/ 166 h 16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6" h="166">
                  <a:moveTo>
                    <a:pt x="0" y="0"/>
                  </a:moveTo>
                  <a:lnTo>
                    <a:pt x="2" y="3"/>
                  </a:lnTo>
                  <a:lnTo>
                    <a:pt x="4" y="5"/>
                  </a:lnTo>
                  <a:lnTo>
                    <a:pt x="6" y="8"/>
                  </a:lnTo>
                  <a:lnTo>
                    <a:pt x="8" y="10"/>
                  </a:lnTo>
                  <a:lnTo>
                    <a:pt x="10" y="13"/>
                  </a:lnTo>
                  <a:lnTo>
                    <a:pt x="11" y="15"/>
                  </a:lnTo>
                  <a:lnTo>
                    <a:pt x="13" y="18"/>
                  </a:lnTo>
                  <a:lnTo>
                    <a:pt x="15" y="19"/>
                  </a:lnTo>
                  <a:lnTo>
                    <a:pt x="17" y="23"/>
                  </a:lnTo>
                  <a:lnTo>
                    <a:pt x="20" y="25"/>
                  </a:lnTo>
                  <a:lnTo>
                    <a:pt x="21" y="27"/>
                  </a:lnTo>
                  <a:lnTo>
                    <a:pt x="23" y="30"/>
                  </a:lnTo>
                  <a:lnTo>
                    <a:pt x="24" y="31"/>
                  </a:lnTo>
                  <a:lnTo>
                    <a:pt x="26" y="35"/>
                  </a:lnTo>
                  <a:lnTo>
                    <a:pt x="28" y="35"/>
                  </a:lnTo>
                  <a:lnTo>
                    <a:pt x="30" y="39"/>
                  </a:lnTo>
                  <a:lnTo>
                    <a:pt x="33" y="41"/>
                  </a:lnTo>
                  <a:lnTo>
                    <a:pt x="34" y="43"/>
                  </a:lnTo>
                  <a:lnTo>
                    <a:pt x="36" y="46"/>
                  </a:lnTo>
                  <a:lnTo>
                    <a:pt x="38" y="47"/>
                  </a:lnTo>
                  <a:lnTo>
                    <a:pt x="40" y="50"/>
                  </a:lnTo>
                  <a:lnTo>
                    <a:pt x="41" y="53"/>
                  </a:lnTo>
                  <a:lnTo>
                    <a:pt x="43" y="55"/>
                  </a:lnTo>
                  <a:lnTo>
                    <a:pt x="45" y="56"/>
                  </a:lnTo>
                  <a:lnTo>
                    <a:pt x="47" y="59"/>
                  </a:lnTo>
                  <a:lnTo>
                    <a:pt x="49" y="61"/>
                  </a:lnTo>
                  <a:lnTo>
                    <a:pt x="51" y="63"/>
                  </a:lnTo>
                  <a:lnTo>
                    <a:pt x="53" y="64"/>
                  </a:lnTo>
                  <a:lnTo>
                    <a:pt x="55" y="66"/>
                  </a:lnTo>
                  <a:lnTo>
                    <a:pt x="56" y="67"/>
                  </a:lnTo>
                  <a:lnTo>
                    <a:pt x="58" y="71"/>
                  </a:lnTo>
                  <a:lnTo>
                    <a:pt x="60" y="72"/>
                  </a:lnTo>
                  <a:lnTo>
                    <a:pt x="62" y="74"/>
                  </a:lnTo>
                  <a:lnTo>
                    <a:pt x="64" y="76"/>
                  </a:lnTo>
                  <a:lnTo>
                    <a:pt x="66" y="77"/>
                  </a:lnTo>
                  <a:lnTo>
                    <a:pt x="68" y="79"/>
                  </a:lnTo>
                  <a:lnTo>
                    <a:pt x="70" y="81"/>
                  </a:lnTo>
                  <a:lnTo>
                    <a:pt x="71" y="83"/>
                  </a:lnTo>
                  <a:lnTo>
                    <a:pt x="73" y="86"/>
                  </a:lnTo>
                  <a:lnTo>
                    <a:pt x="75" y="87"/>
                  </a:lnTo>
                  <a:lnTo>
                    <a:pt x="78" y="89"/>
                  </a:lnTo>
                  <a:lnTo>
                    <a:pt x="79" y="91"/>
                  </a:lnTo>
                  <a:lnTo>
                    <a:pt x="81" y="93"/>
                  </a:lnTo>
                  <a:lnTo>
                    <a:pt x="82" y="94"/>
                  </a:lnTo>
                  <a:lnTo>
                    <a:pt x="84" y="95"/>
                  </a:lnTo>
                  <a:lnTo>
                    <a:pt x="86" y="98"/>
                  </a:lnTo>
                  <a:lnTo>
                    <a:pt x="88" y="99"/>
                  </a:lnTo>
                  <a:lnTo>
                    <a:pt x="90" y="101"/>
                  </a:lnTo>
                  <a:lnTo>
                    <a:pt x="92" y="103"/>
                  </a:lnTo>
                  <a:lnTo>
                    <a:pt x="94" y="103"/>
                  </a:lnTo>
                  <a:lnTo>
                    <a:pt x="95" y="104"/>
                  </a:lnTo>
                  <a:lnTo>
                    <a:pt x="98" y="106"/>
                  </a:lnTo>
                  <a:lnTo>
                    <a:pt x="99" y="107"/>
                  </a:lnTo>
                  <a:lnTo>
                    <a:pt x="101" y="108"/>
                  </a:lnTo>
                  <a:lnTo>
                    <a:pt x="103" y="111"/>
                  </a:lnTo>
                  <a:lnTo>
                    <a:pt x="105" y="113"/>
                  </a:lnTo>
                  <a:lnTo>
                    <a:pt x="107" y="114"/>
                  </a:lnTo>
                  <a:lnTo>
                    <a:pt x="109" y="115"/>
                  </a:lnTo>
                  <a:lnTo>
                    <a:pt x="111" y="117"/>
                  </a:lnTo>
                  <a:lnTo>
                    <a:pt x="113" y="117"/>
                  </a:lnTo>
                  <a:lnTo>
                    <a:pt x="114" y="118"/>
                  </a:lnTo>
                  <a:lnTo>
                    <a:pt x="116" y="120"/>
                  </a:lnTo>
                  <a:lnTo>
                    <a:pt x="118" y="123"/>
                  </a:lnTo>
                  <a:lnTo>
                    <a:pt x="120" y="124"/>
                  </a:lnTo>
                  <a:lnTo>
                    <a:pt x="122" y="124"/>
                  </a:lnTo>
                  <a:lnTo>
                    <a:pt x="124" y="125"/>
                  </a:lnTo>
                  <a:lnTo>
                    <a:pt x="126" y="126"/>
                  </a:lnTo>
                  <a:lnTo>
                    <a:pt x="128" y="128"/>
                  </a:lnTo>
                  <a:lnTo>
                    <a:pt x="129" y="130"/>
                  </a:lnTo>
                  <a:lnTo>
                    <a:pt x="131" y="130"/>
                  </a:lnTo>
                  <a:lnTo>
                    <a:pt x="133" y="132"/>
                  </a:lnTo>
                  <a:lnTo>
                    <a:pt x="135" y="133"/>
                  </a:lnTo>
                  <a:lnTo>
                    <a:pt x="137" y="135"/>
                  </a:lnTo>
                  <a:lnTo>
                    <a:pt x="139" y="135"/>
                  </a:lnTo>
                  <a:lnTo>
                    <a:pt x="140" y="137"/>
                  </a:lnTo>
                  <a:lnTo>
                    <a:pt x="142" y="139"/>
                  </a:lnTo>
                  <a:lnTo>
                    <a:pt x="144" y="139"/>
                  </a:lnTo>
                  <a:lnTo>
                    <a:pt x="146" y="140"/>
                  </a:lnTo>
                  <a:lnTo>
                    <a:pt x="148" y="142"/>
                  </a:lnTo>
                  <a:lnTo>
                    <a:pt x="150" y="142"/>
                  </a:lnTo>
                  <a:lnTo>
                    <a:pt x="152" y="144"/>
                  </a:lnTo>
                  <a:lnTo>
                    <a:pt x="153" y="145"/>
                  </a:lnTo>
                  <a:lnTo>
                    <a:pt x="156" y="145"/>
                  </a:lnTo>
                  <a:lnTo>
                    <a:pt x="158" y="147"/>
                  </a:lnTo>
                  <a:lnTo>
                    <a:pt x="159" y="148"/>
                  </a:lnTo>
                  <a:lnTo>
                    <a:pt x="161" y="148"/>
                  </a:lnTo>
                  <a:lnTo>
                    <a:pt x="163" y="150"/>
                  </a:lnTo>
                  <a:lnTo>
                    <a:pt x="165" y="150"/>
                  </a:lnTo>
                  <a:lnTo>
                    <a:pt x="166" y="152"/>
                  </a:lnTo>
                  <a:lnTo>
                    <a:pt x="169" y="153"/>
                  </a:lnTo>
                  <a:lnTo>
                    <a:pt x="170" y="153"/>
                  </a:lnTo>
                  <a:lnTo>
                    <a:pt x="172" y="155"/>
                  </a:lnTo>
                  <a:lnTo>
                    <a:pt x="174" y="155"/>
                  </a:lnTo>
                  <a:lnTo>
                    <a:pt x="176" y="156"/>
                  </a:lnTo>
                  <a:lnTo>
                    <a:pt x="177" y="159"/>
                  </a:lnTo>
                  <a:lnTo>
                    <a:pt x="180" y="159"/>
                  </a:lnTo>
                  <a:lnTo>
                    <a:pt x="182" y="160"/>
                  </a:lnTo>
                  <a:lnTo>
                    <a:pt x="183" y="160"/>
                  </a:lnTo>
                  <a:lnTo>
                    <a:pt x="186" y="162"/>
                  </a:lnTo>
                  <a:lnTo>
                    <a:pt x="187" y="162"/>
                  </a:lnTo>
                  <a:lnTo>
                    <a:pt x="189" y="163"/>
                  </a:lnTo>
                  <a:lnTo>
                    <a:pt x="191" y="163"/>
                  </a:lnTo>
                  <a:lnTo>
                    <a:pt x="193" y="165"/>
                  </a:lnTo>
                  <a:lnTo>
                    <a:pt x="195" y="165"/>
                  </a:lnTo>
                </a:path>
              </a:pathLst>
            </a:custGeom>
            <a:noFill/>
            <a:ln w="31750">
              <a:solidFill>
                <a:schemeClr val="tx2"/>
              </a:solidFill>
              <a:round/>
              <a:headEnd/>
              <a:tailEnd/>
            </a:ln>
          </p:spPr>
          <p:txBody>
            <a:bodyPr/>
            <a:lstStyle/>
            <a:p>
              <a:endParaRPr lang="en-US" dirty="0"/>
            </a:p>
          </p:txBody>
        </p:sp>
      </p:grpSp>
      <p:sp>
        <p:nvSpPr>
          <p:cNvPr id="40966" name="Freeform 12"/>
          <p:cNvSpPr>
            <a:spLocks/>
          </p:cNvSpPr>
          <p:nvPr/>
        </p:nvSpPr>
        <p:spPr bwMode="auto">
          <a:xfrm>
            <a:off x="6921500" y="2489200"/>
            <a:ext cx="44450" cy="17463"/>
          </a:xfrm>
          <a:custGeom>
            <a:avLst/>
            <a:gdLst>
              <a:gd name="T0" fmla="*/ 0 w 31"/>
              <a:gd name="T1" fmla="*/ 0 h 12"/>
              <a:gd name="T2" fmla="*/ 4112342 w 31"/>
              <a:gd name="T3" fmla="*/ 4236233 h 12"/>
              <a:gd name="T4" fmla="*/ 6168514 w 31"/>
              <a:gd name="T5" fmla="*/ 4236233 h 12"/>
              <a:gd name="T6" fmla="*/ 10279421 w 31"/>
              <a:gd name="T7" fmla="*/ 6353622 h 12"/>
              <a:gd name="T8" fmla="*/ 14391765 w 31"/>
              <a:gd name="T9" fmla="*/ 6353622 h 12"/>
              <a:gd name="T10" fmla="*/ 18504106 w 31"/>
              <a:gd name="T11" fmla="*/ 10588398 h 12"/>
              <a:gd name="T12" fmla="*/ 22616447 w 31"/>
              <a:gd name="T13" fmla="*/ 10588398 h 12"/>
              <a:gd name="T14" fmla="*/ 26727359 w 31"/>
              <a:gd name="T15" fmla="*/ 14824633 h 12"/>
              <a:gd name="T16" fmla="*/ 30839700 w 31"/>
              <a:gd name="T17" fmla="*/ 14824633 h 12"/>
              <a:gd name="T18" fmla="*/ 34952041 w 31"/>
              <a:gd name="T19" fmla="*/ 14824633 h 12"/>
              <a:gd name="T20" fmla="*/ 37008212 w 31"/>
              <a:gd name="T21" fmla="*/ 16942021 h 12"/>
              <a:gd name="T22" fmla="*/ 43175289 w 31"/>
              <a:gd name="T23" fmla="*/ 16942021 h 12"/>
              <a:gd name="T24" fmla="*/ 45231460 w 31"/>
              <a:gd name="T25" fmla="*/ 21178252 h 12"/>
              <a:gd name="T26" fmla="*/ 49343812 w 31"/>
              <a:gd name="T27" fmla="*/ 21178252 h 12"/>
              <a:gd name="T28" fmla="*/ 53456153 w 31"/>
              <a:gd name="T29" fmla="*/ 23295640 h 12"/>
              <a:gd name="T30" fmla="*/ 55512323 w 31"/>
              <a:gd name="T31" fmla="*/ 23295640 h 12"/>
              <a:gd name="T32" fmla="*/ 61679401 w 31"/>
              <a:gd name="T33" fmla="*/ 2329564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12"/>
              <a:gd name="T53" fmla="*/ 31 w 31"/>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12">
                <a:moveTo>
                  <a:pt x="0" y="0"/>
                </a:moveTo>
                <a:lnTo>
                  <a:pt x="2" y="2"/>
                </a:lnTo>
                <a:lnTo>
                  <a:pt x="3" y="2"/>
                </a:lnTo>
                <a:lnTo>
                  <a:pt x="5" y="3"/>
                </a:lnTo>
                <a:lnTo>
                  <a:pt x="7" y="3"/>
                </a:lnTo>
                <a:lnTo>
                  <a:pt x="9" y="5"/>
                </a:lnTo>
                <a:lnTo>
                  <a:pt x="11" y="5"/>
                </a:lnTo>
                <a:lnTo>
                  <a:pt x="13" y="7"/>
                </a:lnTo>
                <a:lnTo>
                  <a:pt x="15" y="7"/>
                </a:lnTo>
                <a:lnTo>
                  <a:pt x="17" y="7"/>
                </a:lnTo>
                <a:lnTo>
                  <a:pt x="18" y="8"/>
                </a:lnTo>
                <a:lnTo>
                  <a:pt x="21" y="8"/>
                </a:lnTo>
                <a:lnTo>
                  <a:pt x="22" y="10"/>
                </a:lnTo>
                <a:lnTo>
                  <a:pt x="24" y="10"/>
                </a:lnTo>
                <a:lnTo>
                  <a:pt x="26" y="11"/>
                </a:lnTo>
                <a:lnTo>
                  <a:pt x="27" y="11"/>
                </a:lnTo>
                <a:lnTo>
                  <a:pt x="30" y="11"/>
                </a:lnTo>
              </a:path>
            </a:pathLst>
          </a:custGeom>
          <a:noFill/>
          <a:ln w="31750">
            <a:solidFill>
              <a:schemeClr val="tx2"/>
            </a:solidFill>
            <a:round/>
            <a:headEnd/>
            <a:tailEnd/>
          </a:ln>
        </p:spPr>
        <p:txBody>
          <a:bodyPr/>
          <a:lstStyle/>
          <a:p>
            <a:endParaRPr lang="en-US" dirty="0"/>
          </a:p>
        </p:txBody>
      </p:sp>
      <p:sp>
        <p:nvSpPr>
          <p:cNvPr id="40967" name="Line 13"/>
          <p:cNvSpPr>
            <a:spLocks noChangeShapeType="1"/>
          </p:cNvSpPr>
          <p:nvPr/>
        </p:nvSpPr>
        <p:spPr bwMode="auto">
          <a:xfrm>
            <a:off x="5529263" y="1646238"/>
            <a:ext cx="307975" cy="0"/>
          </a:xfrm>
          <a:prstGeom prst="line">
            <a:avLst/>
          </a:prstGeom>
          <a:noFill/>
          <a:ln w="31750">
            <a:solidFill>
              <a:schemeClr val="accent2"/>
            </a:solidFill>
            <a:round/>
            <a:headEnd/>
            <a:tailEnd/>
          </a:ln>
        </p:spPr>
        <p:txBody>
          <a:bodyPr wrap="none" anchor="ctr"/>
          <a:lstStyle/>
          <a:p>
            <a:endParaRPr lang="en-US" dirty="0"/>
          </a:p>
        </p:txBody>
      </p:sp>
      <p:sp>
        <p:nvSpPr>
          <p:cNvPr id="40968" name="Freeform 14"/>
          <p:cNvSpPr>
            <a:spLocks/>
          </p:cNvSpPr>
          <p:nvPr/>
        </p:nvSpPr>
        <p:spPr bwMode="auto">
          <a:xfrm>
            <a:off x="5815013" y="1614488"/>
            <a:ext cx="95250" cy="65087"/>
          </a:xfrm>
          <a:custGeom>
            <a:avLst/>
            <a:gdLst>
              <a:gd name="T0" fmla="*/ 133389790 w 67"/>
              <a:gd name="T1" fmla="*/ 44108210 h 47"/>
              <a:gd name="T2" fmla="*/ 0 w 67"/>
              <a:gd name="T3" fmla="*/ 0 h 47"/>
              <a:gd name="T4" fmla="*/ 32336661 w 67"/>
              <a:gd name="T5" fmla="*/ 44108210 h 47"/>
              <a:gd name="T6" fmla="*/ 0 w 67"/>
              <a:gd name="T7" fmla="*/ 88216420 h 47"/>
              <a:gd name="T8" fmla="*/ 133389790 w 67"/>
              <a:gd name="T9" fmla="*/ 44108210 h 47"/>
              <a:gd name="T10" fmla="*/ 133389790 w 67"/>
              <a:gd name="T11" fmla="*/ 44108210 h 47"/>
              <a:gd name="T12" fmla="*/ 0 60000 65536"/>
              <a:gd name="T13" fmla="*/ 0 60000 65536"/>
              <a:gd name="T14" fmla="*/ 0 60000 65536"/>
              <a:gd name="T15" fmla="*/ 0 60000 65536"/>
              <a:gd name="T16" fmla="*/ 0 60000 65536"/>
              <a:gd name="T17" fmla="*/ 0 60000 65536"/>
              <a:gd name="T18" fmla="*/ 0 w 67"/>
              <a:gd name="T19" fmla="*/ 0 h 47"/>
              <a:gd name="T20" fmla="*/ 67 w 67"/>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67" h="47">
                <a:moveTo>
                  <a:pt x="66" y="23"/>
                </a:moveTo>
                <a:lnTo>
                  <a:pt x="0" y="0"/>
                </a:lnTo>
                <a:lnTo>
                  <a:pt x="16" y="23"/>
                </a:lnTo>
                <a:lnTo>
                  <a:pt x="0" y="46"/>
                </a:lnTo>
                <a:lnTo>
                  <a:pt x="66" y="23"/>
                </a:lnTo>
              </a:path>
            </a:pathLst>
          </a:custGeom>
          <a:solidFill>
            <a:srgbClr val="FF0000"/>
          </a:solidFill>
          <a:ln w="31750">
            <a:solidFill>
              <a:schemeClr val="accent2"/>
            </a:solidFill>
            <a:round/>
            <a:headEnd/>
            <a:tailEnd/>
          </a:ln>
        </p:spPr>
        <p:txBody>
          <a:bodyPr/>
          <a:lstStyle/>
          <a:p>
            <a:endParaRPr lang="en-US" dirty="0"/>
          </a:p>
        </p:txBody>
      </p:sp>
      <p:sp>
        <p:nvSpPr>
          <p:cNvPr id="40969" name="Line 15"/>
          <p:cNvSpPr>
            <a:spLocks noChangeShapeType="1"/>
          </p:cNvSpPr>
          <p:nvPr/>
        </p:nvSpPr>
        <p:spPr bwMode="auto">
          <a:xfrm>
            <a:off x="6469063" y="1647825"/>
            <a:ext cx="287337" cy="0"/>
          </a:xfrm>
          <a:prstGeom prst="line">
            <a:avLst/>
          </a:prstGeom>
          <a:noFill/>
          <a:ln w="31750">
            <a:solidFill>
              <a:schemeClr val="accent2"/>
            </a:solidFill>
            <a:round/>
            <a:headEnd/>
            <a:tailEnd/>
          </a:ln>
        </p:spPr>
        <p:txBody>
          <a:bodyPr wrap="none" anchor="ctr"/>
          <a:lstStyle/>
          <a:p>
            <a:endParaRPr lang="en-US" dirty="0"/>
          </a:p>
        </p:txBody>
      </p:sp>
      <p:sp>
        <p:nvSpPr>
          <p:cNvPr id="40970" name="Freeform 16"/>
          <p:cNvSpPr>
            <a:spLocks/>
          </p:cNvSpPr>
          <p:nvPr/>
        </p:nvSpPr>
        <p:spPr bwMode="auto">
          <a:xfrm>
            <a:off x="6399213" y="1617663"/>
            <a:ext cx="95250" cy="63500"/>
          </a:xfrm>
          <a:custGeom>
            <a:avLst/>
            <a:gdLst>
              <a:gd name="T0" fmla="*/ 0 w 66"/>
              <a:gd name="T1" fmla="*/ 41923801 h 46"/>
              <a:gd name="T2" fmla="*/ 135380539 w 66"/>
              <a:gd name="T3" fmla="*/ 85752602 h 46"/>
              <a:gd name="T4" fmla="*/ 102056043 w 66"/>
              <a:gd name="T5" fmla="*/ 41923801 h 46"/>
              <a:gd name="T6" fmla="*/ 135380539 w 66"/>
              <a:gd name="T7" fmla="*/ 0 h 46"/>
              <a:gd name="T8" fmla="*/ 0 w 66"/>
              <a:gd name="T9" fmla="*/ 41923801 h 46"/>
              <a:gd name="T10" fmla="*/ 0 w 66"/>
              <a:gd name="T11" fmla="*/ 41923801 h 46"/>
              <a:gd name="T12" fmla="*/ 0 60000 65536"/>
              <a:gd name="T13" fmla="*/ 0 60000 65536"/>
              <a:gd name="T14" fmla="*/ 0 60000 65536"/>
              <a:gd name="T15" fmla="*/ 0 60000 65536"/>
              <a:gd name="T16" fmla="*/ 0 60000 65536"/>
              <a:gd name="T17" fmla="*/ 0 60000 65536"/>
              <a:gd name="T18" fmla="*/ 0 w 66"/>
              <a:gd name="T19" fmla="*/ 0 h 46"/>
              <a:gd name="T20" fmla="*/ 66 w 66"/>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66" h="46">
                <a:moveTo>
                  <a:pt x="0" y="22"/>
                </a:moveTo>
                <a:lnTo>
                  <a:pt x="65" y="45"/>
                </a:lnTo>
                <a:lnTo>
                  <a:pt x="49" y="22"/>
                </a:lnTo>
                <a:lnTo>
                  <a:pt x="65" y="0"/>
                </a:lnTo>
                <a:lnTo>
                  <a:pt x="0" y="22"/>
                </a:lnTo>
              </a:path>
            </a:pathLst>
          </a:custGeom>
          <a:solidFill>
            <a:srgbClr val="FF0000"/>
          </a:solidFill>
          <a:ln w="31750">
            <a:solidFill>
              <a:schemeClr val="accent2"/>
            </a:solidFill>
            <a:round/>
            <a:headEnd/>
            <a:tailEnd/>
          </a:ln>
        </p:spPr>
        <p:txBody>
          <a:bodyPr/>
          <a:lstStyle/>
          <a:p>
            <a:endParaRPr lang="en-US" dirty="0"/>
          </a:p>
        </p:txBody>
      </p:sp>
      <p:sp>
        <p:nvSpPr>
          <p:cNvPr id="40971" name="Line 17"/>
          <p:cNvSpPr>
            <a:spLocks noChangeShapeType="1"/>
          </p:cNvSpPr>
          <p:nvPr/>
        </p:nvSpPr>
        <p:spPr bwMode="auto">
          <a:xfrm>
            <a:off x="6227763" y="1311275"/>
            <a:ext cx="622300" cy="0"/>
          </a:xfrm>
          <a:prstGeom prst="line">
            <a:avLst/>
          </a:prstGeom>
          <a:noFill/>
          <a:ln w="31750">
            <a:solidFill>
              <a:schemeClr val="accent2"/>
            </a:solidFill>
            <a:round/>
            <a:headEnd/>
            <a:tailEnd/>
          </a:ln>
        </p:spPr>
        <p:txBody>
          <a:bodyPr wrap="none" anchor="ctr"/>
          <a:lstStyle/>
          <a:p>
            <a:endParaRPr lang="en-US" dirty="0"/>
          </a:p>
        </p:txBody>
      </p:sp>
      <p:sp>
        <p:nvSpPr>
          <p:cNvPr id="40972" name="Line 18"/>
          <p:cNvSpPr>
            <a:spLocks noChangeShapeType="1"/>
          </p:cNvSpPr>
          <p:nvPr/>
        </p:nvSpPr>
        <p:spPr bwMode="auto">
          <a:xfrm>
            <a:off x="6615113" y="1349375"/>
            <a:ext cx="0" cy="76200"/>
          </a:xfrm>
          <a:prstGeom prst="line">
            <a:avLst/>
          </a:prstGeom>
          <a:noFill/>
          <a:ln w="31750">
            <a:solidFill>
              <a:schemeClr val="accent2"/>
            </a:solidFill>
            <a:round/>
            <a:headEnd/>
            <a:tailEnd/>
          </a:ln>
        </p:spPr>
        <p:txBody>
          <a:bodyPr wrap="none" anchor="ctr"/>
          <a:lstStyle/>
          <a:p>
            <a:endParaRPr lang="en-US" dirty="0"/>
          </a:p>
        </p:txBody>
      </p:sp>
      <p:sp>
        <p:nvSpPr>
          <p:cNvPr id="40973" name="Freeform 19"/>
          <p:cNvSpPr>
            <a:spLocks/>
          </p:cNvSpPr>
          <p:nvPr/>
        </p:nvSpPr>
        <p:spPr bwMode="auto">
          <a:xfrm>
            <a:off x="6608763" y="1316038"/>
            <a:ext cx="15875" cy="46037"/>
          </a:xfrm>
          <a:custGeom>
            <a:avLst/>
            <a:gdLst>
              <a:gd name="T0" fmla="*/ 10413999 w 11"/>
              <a:gd name="T1" fmla="*/ 0 h 33"/>
              <a:gd name="T2" fmla="*/ 0 w 11"/>
              <a:gd name="T3" fmla="*/ 62278289 h 33"/>
              <a:gd name="T4" fmla="*/ 10413999 w 11"/>
              <a:gd name="T5" fmla="*/ 46708024 h 33"/>
              <a:gd name="T6" fmla="*/ 20827998 w 11"/>
              <a:gd name="T7" fmla="*/ 62278289 h 33"/>
              <a:gd name="T8" fmla="*/ 10413999 w 11"/>
              <a:gd name="T9" fmla="*/ 0 h 33"/>
              <a:gd name="T10" fmla="*/ 10413999 w 11"/>
              <a:gd name="T11" fmla="*/ 0 h 33"/>
              <a:gd name="T12" fmla="*/ 0 60000 65536"/>
              <a:gd name="T13" fmla="*/ 0 60000 65536"/>
              <a:gd name="T14" fmla="*/ 0 60000 65536"/>
              <a:gd name="T15" fmla="*/ 0 60000 65536"/>
              <a:gd name="T16" fmla="*/ 0 60000 65536"/>
              <a:gd name="T17" fmla="*/ 0 60000 65536"/>
              <a:gd name="T18" fmla="*/ 0 w 11"/>
              <a:gd name="T19" fmla="*/ 0 h 33"/>
              <a:gd name="T20" fmla="*/ 11 w 11"/>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1" h="33">
                <a:moveTo>
                  <a:pt x="5" y="0"/>
                </a:moveTo>
                <a:lnTo>
                  <a:pt x="0" y="32"/>
                </a:lnTo>
                <a:lnTo>
                  <a:pt x="5" y="24"/>
                </a:lnTo>
                <a:lnTo>
                  <a:pt x="10" y="32"/>
                </a:lnTo>
                <a:lnTo>
                  <a:pt x="5" y="0"/>
                </a:lnTo>
              </a:path>
            </a:pathLst>
          </a:custGeom>
          <a:solidFill>
            <a:srgbClr val="000000"/>
          </a:solidFill>
          <a:ln w="31750">
            <a:solidFill>
              <a:schemeClr val="accent2"/>
            </a:solidFill>
            <a:round/>
            <a:headEnd/>
            <a:tailEnd/>
          </a:ln>
        </p:spPr>
        <p:txBody>
          <a:bodyPr/>
          <a:lstStyle/>
          <a:p>
            <a:endParaRPr lang="en-US" dirty="0"/>
          </a:p>
        </p:txBody>
      </p:sp>
      <p:sp>
        <p:nvSpPr>
          <p:cNvPr id="40974" name="Line 20"/>
          <p:cNvSpPr>
            <a:spLocks noChangeShapeType="1"/>
          </p:cNvSpPr>
          <p:nvPr/>
        </p:nvSpPr>
        <p:spPr bwMode="auto">
          <a:xfrm>
            <a:off x="6615113" y="1503363"/>
            <a:ext cx="0" cy="73025"/>
          </a:xfrm>
          <a:prstGeom prst="line">
            <a:avLst/>
          </a:prstGeom>
          <a:noFill/>
          <a:ln w="31750">
            <a:solidFill>
              <a:schemeClr val="accent2"/>
            </a:solidFill>
            <a:round/>
            <a:headEnd/>
            <a:tailEnd/>
          </a:ln>
        </p:spPr>
        <p:txBody>
          <a:bodyPr wrap="none" anchor="ctr"/>
          <a:lstStyle/>
          <a:p>
            <a:endParaRPr lang="en-US" dirty="0"/>
          </a:p>
        </p:txBody>
      </p:sp>
      <p:sp>
        <p:nvSpPr>
          <p:cNvPr id="40975" name="Freeform 21"/>
          <p:cNvSpPr>
            <a:spLocks/>
          </p:cNvSpPr>
          <p:nvPr/>
        </p:nvSpPr>
        <p:spPr bwMode="auto">
          <a:xfrm>
            <a:off x="6607175" y="1566863"/>
            <a:ext cx="17463" cy="46037"/>
          </a:xfrm>
          <a:custGeom>
            <a:avLst/>
            <a:gdLst>
              <a:gd name="T0" fmla="*/ 12707245 w 12"/>
              <a:gd name="T1" fmla="*/ 62278289 h 33"/>
              <a:gd name="T2" fmla="*/ 23295640 w 12"/>
              <a:gd name="T3" fmla="*/ 0 h 33"/>
              <a:gd name="T4" fmla="*/ 12707245 w 12"/>
              <a:gd name="T5" fmla="*/ 13622766 h 33"/>
              <a:gd name="T6" fmla="*/ 0 w 12"/>
              <a:gd name="T7" fmla="*/ 0 h 33"/>
              <a:gd name="T8" fmla="*/ 12707245 w 12"/>
              <a:gd name="T9" fmla="*/ 62278289 h 33"/>
              <a:gd name="T10" fmla="*/ 12707245 w 12"/>
              <a:gd name="T11" fmla="*/ 62278289 h 33"/>
              <a:gd name="T12" fmla="*/ 0 60000 65536"/>
              <a:gd name="T13" fmla="*/ 0 60000 65536"/>
              <a:gd name="T14" fmla="*/ 0 60000 65536"/>
              <a:gd name="T15" fmla="*/ 0 60000 65536"/>
              <a:gd name="T16" fmla="*/ 0 60000 65536"/>
              <a:gd name="T17" fmla="*/ 0 60000 65536"/>
              <a:gd name="T18" fmla="*/ 0 w 12"/>
              <a:gd name="T19" fmla="*/ 0 h 33"/>
              <a:gd name="T20" fmla="*/ 12 w 12"/>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2" h="33">
                <a:moveTo>
                  <a:pt x="6" y="32"/>
                </a:moveTo>
                <a:lnTo>
                  <a:pt x="11" y="0"/>
                </a:lnTo>
                <a:lnTo>
                  <a:pt x="6" y="7"/>
                </a:lnTo>
                <a:lnTo>
                  <a:pt x="0" y="0"/>
                </a:lnTo>
                <a:lnTo>
                  <a:pt x="6" y="32"/>
                </a:lnTo>
              </a:path>
            </a:pathLst>
          </a:custGeom>
          <a:solidFill>
            <a:srgbClr val="000000"/>
          </a:solidFill>
          <a:ln w="31750">
            <a:solidFill>
              <a:schemeClr val="accent2"/>
            </a:solidFill>
            <a:round/>
            <a:headEnd/>
            <a:tailEnd/>
          </a:ln>
        </p:spPr>
        <p:txBody>
          <a:bodyPr/>
          <a:lstStyle/>
          <a:p>
            <a:endParaRPr lang="en-US" dirty="0"/>
          </a:p>
        </p:txBody>
      </p:sp>
      <p:sp>
        <p:nvSpPr>
          <p:cNvPr id="40976" name="Text Box 22"/>
          <p:cNvSpPr txBox="1">
            <a:spLocks noChangeArrowheads="1"/>
          </p:cNvSpPr>
          <p:nvPr/>
        </p:nvSpPr>
        <p:spPr bwMode="auto">
          <a:xfrm>
            <a:off x="6773863" y="1265238"/>
            <a:ext cx="693737" cy="355600"/>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800" b="1" dirty="0">
                <a:solidFill>
                  <a:schemeClr val="accent2"/>
                </a:solidFill>
                <a:latin typeface="Agilent TT Cond" pitchFamily="34" charset="0"/>
              </a:rPr>
              <a:t>3 dB</a:t>
            </a:r>
            <a:endParaRPr lang="en-US" sz="2200" dirty="0">
              <a:solidFill>
                <a:schemeClr val="accent2"/>
              </a:solidFill>
              <a:latin typeface="Agilent TT Cond" pitchFamily="34" charset="0"/>
            </a:endParaRPr>
          </a:p>
        </p:txBody>
      </p:sp>
      <p:sp>
        <p:nvSpPr>
          <p:cNvPr id="40977" name="Text Box 23"/>
          <p:cNvSpPr txBox="1">
            <a:spLocks noChangeArrowheads="1"/>
          </p:cNvSpPr>
          <p:nvPr/>
        </p:nvSpPr>
        <p:spPr bwMode="auto">
          <a:xfrm>
            <a:off x="4364038" y="1441450"/>
            <a:ext cx="1022350" cy="360363"/>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800" b="1" dirty="0">
                <a:solidFill>
                  <a:schemeClr val="accent2"/>
                </a:solidFill>
                <a:latin typeface="Agilent TT Cond" pitchFamily="34" charset="0"/>
              </a:rPr>
              <a:t>3 dB BW</a:t>
            </a:r>
            <a:endParaRPr lang="en-US" sz="2200" dirty="0">
              <a:solidFill>
                <a:schemeClr val="accent2"/>
              </a:solidFill>
              <a:latin typeface="Agilent TT Cond" pitchFamily="34" charset="0"/>
            </a:endParaRPr>
          </a:p>
        </p:txBody>
      </p:sp>
      <p:sp>
        <p:nvSpPr>
          <p:cNvPr id="40978" name="Freeform 24"/>
          <p:cNvSpPr>
            <a:spLocks/>
          </p:cNvSpPr>
          <p:nvPr/>
        </p:nvSpPr>
        <p:spPr bwMode="auto">
          <a:xfrm>
            <a:off x="4308475" y="1193800"/>
            <a:ext cx="3111500" cy="1438275"/>
          </a:xfrm>
          <a:custGeom>
            <a:avLst/>
            <a:gdLst>
              <a:gd name="T0" fmla="*/ 2147483647 w 2156"/>
              <a:gd name="T1" fmla="*/ 0 h 1026"/>
              <a:gd name="T2" fmla="*/ 2147483647 w 2156"/>
              <a:gd name="T3" fmla="*/ 2014247807 h 1026"/>
              <a:gd name="T4" fmla="*/ 0 w 2156"/>
              <a:gd name="T5" fmla="*/ 2014247807 h 1026"/>
              <a:gd name="T6" fmla="*/ 0 w 2156"/>
              <a:gd name="T7" fmla="*/ 0 h 1026"/>
              <a:gd name="T8" fmla="*/ 2147483647 w 2156"/>
              <a:gd name="T9" fmla="*/ 0 h 1026"/>
              <a:gd name="T10" fmla="*/ 0 60000 65536"/>
              <a:gd name="T11" fmla="*/ 0 60000 65536"/>
              <a:gd name="T12" fmla="*/ 0 60000 65536"/>
              <a:gd name="T13" fmla="*/ 0 60000 65536"/>
              <a:gd name="T14" fmla="*/ 0 60000 65536"/>
              <a:gd name="T15" fmla="*/ 0 w 2156"/>
              <a:gd name="T16" fmla="*/ 0 h 1026"/>
              <a:gd name="T17" fmla="*/ 2156 w 2156"/>
              <a:gd name="T18" fmla="*/ 1026 h 1026"/>
            </a:gdLst>
            <a:ahLst/>
            <a:cxnLst>
              <a:cxn ang="T10">
                <a:pos x="T0" y="T1"/>
              </a:cxn>
              <a:cxn ang="T11">
                <a:pos x="T2" y="T3"/>
              </a:cxn>
              <a:cxn ang="T12">
                <a:pos x="T4" y="T5"/>
              </a:cxn>
              <a:cxn ang="T13">
                <a:pos x="T6" y="T7"/>
              </a:cxn>
              <a:cxn ang="T14">
                <a:pos x="T8" y="T9"/>
              </a:cxn>
            </a:cxnLst>
            <a:rect l="T15" t="T16" r="T17" b="T18"/>
            <a:pathLst>
              <a:path w="2156" h="1026">
                <a:moveTo>
                  <a:pt x="2155" y="0"/>
                </a:moveTo>
                <a:lnTo>
                  <a:pt x="2155" y="1025"/>
                </a:lnTo>
                <a:lnTo>
                  <a:pt x="0" y="1025"/>
                </a:lnTo>
                <a:lnTo>
                  <a:pt x="0" y="0"/>
                </a:lnTo>
                <a:lnTo>
                  <a:pt x="2155" y="0"/>
                </a:lnTo>
              </a:path>
            </a:pathLst>
          </a:custGeom>
          <a:noFill/>
          <a:ln w="31750">
            <a:solidFill>
              <a:srgbClr val="000000"/>
            </a:solidFill>
            <a:round/>
            <a:headEnd/>
            <a:tailEnd/>
          </a:ln>
        </p:spPr>
        <p:txBody>
          <a:bodyPr/>
          <a:lstStyle/>
          <a:p>
            <a:endParaRPr lang="en-US" dirty="0"/>
          </a:p>
        </p:txBody>
      </p:sp>
      <p:sp>
        <p:nvSpPr>
          <p:cNvPr id="40979" name="Freeform 25"/>
          <p:cNvSpPr>
            <a:spLocks/>
          </p:cNvSpPr>
          <p:nvPr/>
        </p:nvSpPr>
        <p:spPr bwMode="auto">
          <a:xfrm>
            <a:off x="2784475" y="2846388"/>
            <a:ext cx="442913" cy="428625"/>
          </a:xfrm>
          <a:custGeom>
            <a:avLst/>
            <a:gdLst>
              <a:gd name="T0" fmla="*/ 638990222 w 306"/>
              <a:gd name="T1" fmla="*/ 276650801 h 306"/>
              <a:gd name="T2" fmla="*/ 632704044 w 306"/>
              <a:gd name="T3" fmla="*/ 231523330 h 306"/>
              <a:gd name="T4" fmla="*/ 618038708 w 306"/>
              <a:gd name="T5" fmla="*/ 188358288 h 306"/>
              <a:gd name="T6" fmla="*/ 597088642 w 306"/>
              <a:gd name="T7" fmla="*/ 149116661 h 306"/>
              <a:gd name="T8" fmla="*/ 571948273 w 306"/>
              <a:gd name="T9" fmla="*/ 111837507 h 306"/>
              <a:gd name="T10" fmla="*/ 536332872 w 306"/>
              <a:gd name="T11" fmla="*/ 80444218 h 306"/>
              <a:gd name="T12" fmla="*/ 500716023 w 306"/>
              <a:gd name="T13" fmla="*/ 52975810 h 306"/>
              <a:gd name="T14" fmla="*/ 458815890 w 306"/>
              <a:gd name="T15" fmla="*/ 29430848 h 306"/>
              <a:gd name="T16" fmla="*/ 414819883 w 306"/>
              <a:gd name="T17" fmla="*/ 11771780 h 306"/>
              <a:gd name="T18" fmla="*/ 366633483 w 306"/>
              <a:gd name="T19" fmla="*/ 1962430 h 306"/>
              <a:gd name="T20" fmla="*/ 320543048 w 306"/>
              <a:gd name="T21" fmla="*/ 0 h 306"/>
              <a:gd name="T22" fmla="*/ 272356739 w 306"/>
              <a:gd name="T23" fmla="*/ 1962430 h 306"/>
              <a:gd name="T24" fmla="*/ 226264856 w 306"/>
              <a:gd name="T25" fmla="*/ 11771780 h 306"/>
              <a:gd name="T26" fmla="*/ 180174376 w 306"/>
              <a:gd name="T27" fmla="*/ 29430848 h 306"/>
              <a:gd name="T28" fmla="*/ 140368672 w 306"/>
              <a:gd name="T29" fmla="*/ 52975810 h 306"/>
              <a:gd name="T30" fmla="*/ 102657395 w 306"/>
              <a:gd name="T31" fmla="*/ 80444218 h 306"/>
              <a:gd name="T32" fmla="*/ 69136398 w 306"/>
              <a:gd name="T33" fmla="*/ 111837507 h 306"/>
              <a:gd name="T34" fmla="*/ 43996018 w 306"/>
              <a:gd name="T35" fmla="*/ 149116661 h 306"/>
              <a:gd name="T36" fmla="*/ 23045947 w 306"/>
              <a:gd name="T37" fmla="*/ 188358288 h 306"/>
              <a:gd name="T38" fmla="*/ 8380608 w 306"/>
              <a:gd name="T39" fmla="*/ 231523330 h 306"/>
              <a:gd name="T40" fmla="*/ 2094428 w 306"/>
              <a:gd name="T41" fmla="*/ 276650801 h 306"/>
              <a:gd name="T42" fmla="*/ 2094428 w 306"/>
              <a:gd name="T43" fmla="*/ 321778272 h 306"/>
              <a:gd name="T44" fmla="*/ 8380608 w 306"/>
              <a:gd name="T45" fmla="*/ 366904342 h 306"/>
              <a:gd name="T46" fmla="*/ 23045947 w 306"/>
              <a:gd name="T47" fmla="*/ 410070872 h 306"/>
              <a:gd name="T48" fmla="*/ 43996018 w 306"/>
              <a:gd name="T49" fmla="*/ 449311055 h 306"/>
              <a:gd name="T50" fmla="*/ 69136398 w 306"/>
              <a:gd name="T51" fmla="*/ 486590209 h 306"/>
              <a:gd name="T52" fmla="*/ 102657395 w 306"/>
              <a:gd name="T53" fmla="*/ 519945905 h 306"/>
              <a:gd name="T54" fmla="*/ 140368672 w 306"/>
              <a:gd name="T55" fmla="*/ 547414313 h 306"/>
              <a:gd name="T56" fmla="*/ 180174376 w 306"/>
              <a:gd name="T57" fmla="*/ 570959263 h 306"/>
              <a:gd name="T58" fmla="*/ 226264856 w 306"/>
              <a:gd name="T59" fmla="*/ 586655897 h 306"/>
              <a:gd name="T60" fmla="*/ 272356739 w 306"/>
              <a:gd name="T61" fmla="*/ 594504214 h 306"/>
              <a:gd name="T62" fmla="*/ 320543048 w 306"/>
              <a:gd name="T63" fmla="*/ 598427672 h 306"/>
              <a:gd name="T64" fmla="*/ 366633483 w 306"/>
              <a:gd name="T65" fmla="*/ 594504214 h 306"/>
              <a:gd name="T66" fmla="*/ 414819883 w 306"/>
              <a:gd name="T67" fmla="*/ 586655897 h 306"/>
              <a:gd name="T68" fmla="*/ 458815890 w 306"/>
              <a:gd name="T69" fmla="*/ 570959263 h 306"/>
              <a:gd name="T70" fmla="*/ 500716023 w 306"/>
              <a:gd name="T71" fmla="*/ 547414313 h 306"/>
              <a:gd name="T72" fmla="*/ 536332872 w 306"/>
              <a:gd name="T73" fmla="*/ 519945905 h 306"/>
              <a:gd name="T74" fmla="*/ 571948273 w 306"/>
              <a:gd name="T75" fmla="*/ 486590209 h 306"/>
              <a:gd name="T76" fmla="*/ 597088642 w 306"/>
              <a:gd name="T77" fmla="*/ 449311055 h 306"/>
              <a:gd name="T78" fmla="*/ 618038708 w 306"/>
              <a:gd name="T79" fmla="*/ 410070872 h 306"/>
              <a:gd name="T80" fmla="*/ 632704044 w 306"/>
              <a:gd name="T81" fmla="*/ 366904342 h 306"/>
              <a:gd name="T82" fmla="*/ 638990222 w 306"/>
              <a:gd name="T83" fmla="*/ 321778272 h 3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6"/>
              <a:gd name="T127" fmla="*/ 0 h 306"/>
              <a:gd name="T128" fmla="*/ 306 w 306"/>
              <a:gd name="T129" fmla="*/ 306 h 3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6" h="306">
                <a:moveTo>
                  <a:pt x="305" y="153"/>
                </a:moveTo>
                <a:lnTo>
                  <a:pt x="305" y="141"/>
                </a:lnTo>
                <a:lnTo>
                  <a:pt x="304" y="130"/>
                </a:lnTo>
                <a:lnTo>
                  <a:pt x="302" y="118"/>
                </a:lnTo>
                <a:lnTo>
                  <a:pt x="299" y="107"/>
                </a:lnTo>
                <a:lnTo>
                  <a:pt x="295" y="96"/>
                </a:lnTo>
                <a:lnTo>
                  <a:pt x="291" y="86"/>
                </a:lnTo>
                <a:lnTo>
                  <a:pt x="285" y="76"/>
                </a:lnTo>
                <a:lnTo>
                  <a:pt x="279" y="67"/>
                </a:lnTo>
                <a:lnTo>
                  <a:pt x="273" y="57"/>
                </a:lnTo>
                <a:lnTo>
                  <a:pt x="264" y="49"/>
                </a:lnTo>
                <a:lnTo>
                  <a:pt x="256" y="41"/>
                </a:lnTo>
                <a:lnTo>
                  <a:pt x="248" y="33"/>
                </a:lnTo>
                <a:lnTo>
                  <a:pt x="239" y="27"/>
                </a:lnTo>
                <a:lnTo>
                  <a:pt x="229" y="20"/>
                </a:lnTo>
                <a:lnTo>
                  <a:pt x="219" y="15"/>
                </a:lnTo>
                <a:lnTo>
                  <a:pt x="208" y="10"/>
                </a:lnTo>
                <a:lnTo>
                  <a:pt x="198" y="6"/>
                </a:lnTo>
                <a:lnTo>
                  <a:pt x="188" y="3"/>
                </a:lnTo>
                <a:lnTo>
                  <a:pt x="175" y="1"/>
                </a:lnTo>
                <a:lnTo>
                  <a:pt x="164" y="0"/>
                </a:lnTo>
                <a:lnTo>
                  <a:pt x="153" y="0"/>
                </a:lnTo>
                <a:lnTo>
                  <a:pt x="142" y="0"/>
                </a:lnTo>
                <a:lnTo>
                  <a:pt x="130" y="1"/>
                </a:lnTo>
                <a:lnTo>
                  <a:pt x="118" y="3"/>
                </a:lnTo>
                <a:lnTo>
                  <a:pt x="108" y="6"/>
                </a:lnTo>
                <a:lnTo>
                  <a:pt x="97" y="10"/>
                </a:lnTo>
                <a:lnTo>
                  <a:pt x="86" y="15"/>
                </a:lnTo>
                <a:lnTo>
                  <a:pt x="77" y="20"/>
                </a:lnTo>
                <a:lnTo>
                  <a:pt x="67" y="27"/>
                </a:lnTo>
                <a:lnTo>
                  <a:pt x="58" y="33"/>
                </a:lnTo>
                <a:lnTo>
                  <a:pt x="49" y="41"/>
                </a:lnTo>
                <a:lnTo>
                  <a:pt x="41" y="49"/>
                </a:lnTo>
                <a:lnTo>
                  <a:pt x="33" y="57"/>
                </a:lnTo>
                <a:lnTo>
                  <a:pt x="27" y="67"/>
                </a:lnTo>
                <a:lnTo>
                  <a:pt x="21" y="76"/>
                </a:lnTo>
                <a:lnTo>
                  <a:pt x="15" y="86"/>
                </a:lnTo>
                <a:lnTo>
                  <a:pt x="11" y="96"/>
                </a:lnTo>
                <a:lnTo>
                  <a:pt x="7" y="107"/>
                </a:lnTo>
                <a:lnTo>
                  <a:pt x="4" y="118"/>
                </a:lnTo>
                <a:lnTo>
                  <a:pt x="2" y="130"/>
                </a:lnTo>
                <a:lnTo>
                  <a:pt x="1" y="141"/>
                </a:lnTo>
                <a:lnTo>
                  <a:pt x="0" y="153"/>
                </a:lnTo>
                <a:lnTo>
                  <a:pt x="1" y="164"/>
                </a:lnTo>
                <a:lnTo>
                  <a:pt x="2" y="175"/>
                </a:lnTo>
                <a:lnTo>
                  <a:pt x="4" y="187"/>
                </a:lnTo>
                <a:lnTo>
                  <a:pt x="7" y="197"/>
                </a:lnTo>
                <a:lnTo>
                  <a:pt x="11" y="209"/>
                </a:lnTo>
                <a:lnTo>
                  <a:pt x="15" y="219"/>
                </a:lnTo>
                <a:lnTo>
                  <a:pt x="21" y="229"/>
                </a:lnTo>
                <a:lnTo>
                  <a:pt x="27" y="240"/>
                </a:lnTo>
                <a:lnTo>
                  <a:pt x="33" y="248"/>
                </a:lnTo>
                <a:lnTo>
                  <a:pt x="41" y="257"/>
                </a:lnTo>
                <a:lnTo>
                  <a:pt x="49" y="265"/>
                </a:lnTo>
                <a:lnTo>
                  <a:pt x="58" y="272"/>
                </a:lnTo>
                <a:lnTo>
                  <a:pt x="67" y="279"/>
                </a:lnTo>
                <a:lnTo>
                  <a:pt x="77" y="285"/>
                </a:lnTo>
                <a:lnTo>
                  <a:pt x="86" y="291"/>
                </a:lnTo>
                <a:lnTo>
                  <a:pt x="97" y="296"/>
                </a:lnTo>
                <a:lnTo>
                  <a:pt x="108" y="299"/>
                </a:lnTo>
                <a:lnTo>
                  <a:pt x="118" y="302"/>
                </a:lnTo>
                <a:lnTo>
                  <a:pt x="130" y="303"/>
                </a:lnTo>
                <a:lnTo>
                  <a:pt x="142" y="305"/>
                </a:lnTo>
                <a:lnTo>
                  <a:pt x="153" y="305"/>
                </a:lnTo>
                <a:lnTo>
                  <a:pt x="164" y="305"/>
                </a:lnTo>
                <a:lnTo>
                  <a:pt x="175" y="303"/>
                </a:lnTo>
                <a:lnTo>
                  <a:pt x="188" y="302"/>
                </a:lnTo>
                <a:lnTo>
                  <a:pt x="198" y="299"/>
                </a:lnTo>
                <a:lnTo>
                  <a:pt x="208" y="296"/>
                </a:lnTo>
                <a:lnTo>
                  <a:pt x="219" y="291"/>
                </a:lnTo>
                <a:lnTo>
                  <a:pt x="229" y="285"/>
                </a:lnTo>
                <a:lnTo>
                  <a:pt x="239" y="279"/>
                </a:lnTo>
                <a:lnTo>
                  <a:pt x="248" y="272"/>
                </a:lnTo>
                <a:lnTo>
                  <a:pt x="256" y="265"/>
                </a:lnTo>
                <a:lnTo>
                  <a:pt x="264" y="257"/>
                </a:lnTo>
                <a:lnTo>
                  <a:pt x="273" y="248"/>
                </a:lnTo>
                <a:lnTo>
                  <a:pt x="279" y="240"/>
                </a:lnTo>
                <a:lnTo>
                  <a:pt x="285" y="229"/>
                </a:lnTo>
                <a:lnTo>
                  <a:pt x="291" y="219"/>
                </a:lnTo>
                <a:lnTo>
                  <a:pt x="295" y="209"/>
                </a:lnTo>
                <a:lnTo>
                  <a:pt x="299" y="197"/>
                </a:lnTo>
                <a:lnTo>
                  <a:pt x="302" y="187"/>
                </a:lnTo>
                <a:lnTo>
                  <a:pt x="304" y="175"/>
                </a:lnTo>
                <a:lnTo>
                  <a:pt x="305" y="164"/>
                </a:lnTo>
                <a:lnTo>
                  <a:pt x="305" y="153"/>
                </a:lnTo>
              </a:path>
            </a:pathLst>
          </a:custGeom>
          <a:noFill/>
          <a:ln w="31750">
            <a:solidFill>
              <a:srgbClr val="000000"/>
            </a:solidFill>
            <a:round/>
            <a:headEnd/>
            <a:tailEnd/>
          </a:ln>
        </p:spPr>
        <p:txBody>
          <a:bodyPr/>
          <a:lstStyle/>
          <a:p>
            <a:endParaRPr lang="en-US" dirty="0"/>
          </a:p>
        </p:txBody>
      </p:sp>
      <p:sp>
        <p:nvSpPr>
          <p:cNvPr id="40980" name="Freeform 26"/>
          <p:cNvSpPr>
            <a:spLocks/>
          </p:cNvSpPr>
          <p:nvPr/>
        </p:nvSpPr>
        <p:spPr bwMode="auto">
          <a:xfrm>
            <a:off x="2771775" y="1673225"/>
            <a:ext cx="439738" cy="430213"/>
          </a:xfrm>
          <a:custGeom>
            <a:avLst/>
            <a:gdLst>
              <a:gd name="T0" fmla="*/ 631919293 w 305"/>
              <a:gd name="T1" fmla="*/ 278855075 h 307"/>
              <a:gd name="T2" fmla="*/ 625683666 w 305"/>
              <a:gd name="T3" fmla="*/ 231725049 h 307"/>
              <a:gd name="T4" fmla="*/ 611133390 w 305"/>
              <a:gd name="T5" fmla="*/ 190484875 h 307"/>
              <a:gd name="T6" fmla="*/ 592425069 w 305"/>
              <a:gd name="T7" fmla="*/ 149246059 h 307"/>
              <a:gd name="T8" fmla="*/ 565402098 w 305"/>
              <a:gd name="T9" fmla="*/ 113898540 h 307"/>
              <a:gd name="T10" fmla="*/ 532143501 w 305"/>
              <a:gd name="T11" fmla="*/ 80514283 h 307"/>
              <a:gd name="T12" fmla="*/ 494726859 w 305"/>
              <a:gd name="T13" fmla="*/ 53021301 h 307"/>
              <a:gd name="T14" fmla="*/ 453152171 w 305"/>
              <a:gd name="T15" fmla="*/ 29456277 h 307"/>
              <a:gd name="T16" fmla="*/ 409499901 w 305"/>
              <a:gd name="T17" fmla="*/ 13745796 h 307"/>
              <a:gd name="T18" fmla="*/ 361690938 w 305"/>
              <a:gd name="T19" fmla="*/ 3927971 h 307"/>
              <a:gd name="T20" fmla="*/ 315959646 w 305"/>
              <a:gd name="T21" fmla="*/ 0 h 307"/>
              <a:gd name="T22" fmla="*/ 268150773 w 305"/>
              <a:gd name="T23" fmla="*/ 3927971 h 307"/>
              <a:gd name="T24" fmla="*/ 224497062 w 305"/>
              <a:gd name="T25" fmla="*/ 13745796 h 307"/>
              <a:gd name="T26" fmla="*/ 178767167 w 305"/>
              <a:gd name="T27" fmla="*/ 29456277 h 307"/>
              <a:gd name="T28" fmla="*/ 137192479 w 305"/>
              <a:gd name="T29" fmla="*/ 53021301 h 307"/>
              <a:gd name="T30" fmla="*/ 99777278 w 305"/>
              <a:gd name="T31" fmla="*/ 80514283 h 307"/>
              <a:gd name="T32" fmla="*/ 66517217 w 305"/>
              <a:gd name="T33" fmla="*/ 113898540 h 307"/>
              <a:gd name="T34" fmla="*/ 41573258 w 305"/>
              <a:gd name="T35" fmla="*/ 149246059 h 307"/>
              <a:gd name="T36" fmla="*/ 20787350 w 305"/>
              <a:gd name="T37" fmla="*/ 190484875 h 307"/>
              <a:gd name="T38" fmla="*/ 4158047 w 305"/>
              <a:gd name="T39" fmla="*/ 231725049 h 307"/>
              <a:gd name="T40" fmla="*/ 0 w 305"/>
              <a:gd name="T41" fmla="*/ 278855075 h 307"/>
              <a:gd name="T42" fmla="*/ 0 w 305"/>
              <a:gd name="T43" fmla="*/ 322058532 h 307"/>
              <a:gd name="T44" fmla="*/ 4158047 w 305"/>
              <a:gd name="T45" fmla="*/ 369188646 h 307"/>
              <a:gd name="T46" fmla="*/ 20787350 w 305"/>
              <a:gd name="T47" fmla="*/ 410427418 h 307"/>
              <a:gd name="T48" fmla="*/ 41573258 w 305"/>
              <a:gd name="T49" fmla="*/ 449702906 h 307"/>
              <a:gd name="T50" fmla="*/ 66517217 w 305"/>
              <a:gd name="T51" fmla="*/ 488978395 h 307"/>
              <a:gd name="T52" fmla="*/ 99777278 w 305"/>
              <a:gd name="T53" fmla="*/ 520399346 h 307"/>
              <a:gd name="T54" fmla="*/ 137192479 w 305"/>
              <a:gd name="T55" fmla="*/ 547890927 h 307"/>
              <a:gd name="T56" fmla="*/ 178767167 w 305"/>
              <a:gd name="T57" fmla="*/ 571455940 h 307"/>
              <a:gd name="T58" fmla="*/ 224497062 w 305"/>
              <a:gd name="T59" fmla="*/ 589131101 h 307"/>
              <a:gd name="T60" fmla="*/ 268150773 w 305"/>
              <a:gd name="T61" fmla="*/ 596985638 h 307"/>
              <a:gd name="T62" fmla="*/ 315959646 w 305"/>
              <a:gd name="T63" fmla="*/ 600913607 h 307"/>
              <a:gd name="T64" fmla="*/ 361690938 w 305"/>
              <a:gd name="T65" fmla="*/ 596985638 h 307"/>
              <a:gd name="T66" fmla="*/ 409499901 w 305"/>
              <a:gd name="T67" fmla="*/ 589131101 h 307"/>
              <a:gd name="T68" fmla="*/ 453152171 w 305"/>
              <a:gd name="T69" fmla="*/ 571455940 h 307"/>
              <a:gd name="T70" fmla="*/ 494726859 w 305"/>
              <a:gd name="T71" fmla="*/ 547890927 h 307"/>
              <a:gd name="T72" fmla="*/ 532143501 w 305"/>
              <a:gd name="T73" fmla="*/ 520399346 h 307"/>
              <a:gd name="T74" fmla="*/ 565402098 w 305"/>
              <a:gd name="T75" fmla="*/ 488978395 h 307"/>
              <a:gd name="T76" fmla="*/ 592425069 w 305"/>
              <a:gd name="T77" fmla="*/ 449702906 h 307"/>
              <a:gd name="T78" fmla="*/ 611133390 w 305"/>
              <a:gd name="T79" fmla="*/ 410427418 h 307"/>
              <a:gd name="T80" fmla="*/ 625683666 w 305"/>
              <a:gd name="T81" fmla="*/ 369188646 h 307"/>
              <a:gd name="T82" fmla="*/ 631919293 w 305"/>
              <a:gd name="T83" fmla="*/ 322058532 h 3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5"/>
              <a:gd name="T127" fmla="*/ 0 h 307"/>
              <a:gd name="T128" fmla="*/ 305 w 305"/>
              <a:gd name="T129" fmla="*/ 307 h 3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5" h="307">
                <a:moveTo>
                  <a:pt x="304" y="153"/>
                </a:moveTo>
                <a:lnTo>
                  <a:pt x="304" y="142"/>
                </a:lnTo>
                <a:lnTo>
                  <a:pt x="303" y="131"/>
                </a:lnTo>
                <a:lnTo>
                  <a:pt x="301" y="118"/>
                </a:lnTo>
                <a:lnTo>
                  <a:pt x="298" y="107"/>
                </a:lnTo>
                <a:lnTo>
                  <a:pt x="294" y="97"/>
                </a:lnTo>
                <a:lnTo>
                  <a:pt x="290" y="86"/>
                </a:lnTo>
                <a:lnTo>
                  <a:pt x="285" y="76"/>
                </a:lnTo>
                <a:lnTo>
                  <a:pt x="278" y="67"/>
                </a:lnTo>
                <a:lnTo>
                  <a:pt x="272" y="58"/>
                </a:lnTo>
                <a:lnTo>
                  <a:pt x="264" y="49"/>
                </a:lnTo>
                <a:lnTo>
                  <a:pt x="256" y="41"/>
                </a:lnTo>
                <a:lnTo>
                  <a:pt x="247" y="33"/>
                </a:lnTo>
                <a:lnTo>
                  <a:pt x="238" y="27"/>
                </a:lnTo>
                <a:lnTo>
                  <a:pt x="228" y="21"/>
                </a:lnTo>
                <a:lnTo>
                  <a:pt x="218" y="15"/>
                </a:lnTo>
                <a:lnTo>
                  <a:pt x="208" y="11"/>
                </a:lnTo>
                <a:lnTo>
                  <a:pt x="197" y="7"/>
                </a:lnTo>
                <a:lnTo>
                  <a:pt x="186" y="5"/>
                </a:lnTo>
                <a:lnTo>
                  <a:pt x="174" y="2"/>
                </a:lnTo>
                <a:lnTo>
                  <a:pt x="163" y="0"/>
                </a:lnTo>
                <a:lnTo>
                  <a:pt x="152" y="0"/>
                </a:lnTo>
                <a:lnTo>
                  <a:pt x="140" y="0"/>
                </a:lnTo>
                <a:lnTo>
                  <a:pt x="129" y="2"/>
                </a:lnTo>
                <a:lnTo>
                  <a:pt x="117" y="5"/>
                </a:lnTo>
                <a:lnTo>
                  <a:pt x="108" y="7"/>
                </a:lnTo>
                <a:lnTo>
                  <a:pt x="96" y="11"/>
                </a:lnTo>
                <a:lnTo>
                  <a:pt x="86" y="15"/>
                </a:lnTo>
                <a:lnTo>
                  <a:pt x="76" y="21"/>
                </a:lnTo>
                <a:lnTo>
                  <a:pt x="66" y="27"/>
                </a:lnTo>
                <a:lnTo>
                  <a:pt x="57" y="33"/>
                </a:lnTo>
                <a:lnTo>
                  <a:pt x="48" y="41"/>
                </a:lnTo>
                <a:lnTo>
                  <a:pt x="39" y="49"/>
                </a:lnTo>
                <a:lnTo>
                  <a:pt x="32" y="58"/>
                </a:lnTo>
                <a:lnTo>
                  <a:pt x="26" y="67"/>
                </a:lnTo>
                <a:lnTo>
                  <a:pt x="20" y="76"/>
                </a:lnTo>
                <a:lnTo>
                  <a:pt x="14" y="86"/>
                </a:lnTo>
                <a:lnTo>
                  <a:pt x="10" y="97"/>
                </a:lnTo>
                <a:lnTo>
                  <a:pt x="6" y="107"/>
                </a:lnTo>
                <a:lnTo>
                  <a:pt x="2" y="118"/>
                </a:lnTo>
                <a:lnTo>
                  <a:pt x="1" y="131"/>
                </a:lnTo>
                <a:lnTo>
                  <a:pt x="0" y="142"/>
                </a:lnTo>
                <a:lnTo>
                  <a:pt x="0" y="153"/>
                </a:lnTo>
                <a:lnTo>
                  <a:pt x="0" y="164"/>
                </a:lnTo>
                <a:lnTo>
                  <a:pt x="1" y="175"/>
                </a:lnTo>
                <a:lnTo>
                  <a:pt x="2" y="188"/>
                </a:lnTo>
                <a:lnTo>
                  <a:pt x="6" y="198"/>
                </a:lnTo>
                <a:lnTo>
                  <a:pt x="10" y="209"/>
                </a:lnTo>
                <a:lnTo>
                  <a:pt x="14" y="219"/>
                </a:lnTo>
                <a:lnTo>
                  <a:pt x="20" y="229"/>
                </a:lnTo>
                <a:lnTo>
                  <a:pt x="26" y="239"/>
                </a:lnTo>
                <a:lnTo>
                  <a:pt x="32" y="249"/>
                </a:lnTo>
                <a:lnTo>
                  <a:pt x="39" y="257"/>
                </a:lnTo>
                <a:lnTo>
                  <a:pt x="48" y="265"/>
                </a:lnTo>
                <a:lnTo>
                  <a:pt x="57" y="273"/>
                </a:lnTo>
                <a:lnTo>
                  <a:pt x="66" y="279"/>
                </a:lnTo>
                <a:lnTo>
                  <a:pt x="76" y="285"/>
                </a:lnTo>
                <a:lnTo>
                  <a:pt x="86" y="291"/>
                </a:lnTo>
                <a:lnTo>
                  <a:pt x="96" y="295"/>
                </a:lnTo>
                <a:lnTo>
                  <a:pt x="108" y="300"/>
                </a:lnTo>
                <a:lnTo>
                  <a:pt x="117" y="301"/>
                </a:lnTo>
                <a:lnTo>
                  <a:pt x="129" y="304"/>
                </a:lnTo>
                <a:lnTo>
                  <a:pt x="140" y="305"/>
                </a:lnTo>
                <a:lnTo>
                  <a:pt x="152" y="306"/>
                </a:lnTo>
                <a:lnTo>
                  <a:pt x="163" y="305"/>
                </a:lnTo>
                <a:lnTo>
                  <a:pt x="174" y="304"/>
                </a:lnTo>
                <a:lnTo>
                  <a:pt x="186" y="301"/>
                </a:lnTo>
                <a:lnTo>
                  <a:pt x="197" y="300"/>
                </a:lnTo>
                <a:lnTo>
                  <a:pt x="208" y="295"/>
                </a:lnTo>
                <a:lnTo>
                  <a:pt x="218" y="291"/>
                </a:lnTo>
                <a:lnTo>
                  <a:pt x="228" y="285"/>
                </a:lnTo>
                <a:lnTo>
                  <a:pt x="238" y="279"/>
                </a:lnTo>
                <a:lnTo>
                  <a:pt x="247" y="273"/>
                </a:lnTo>
                <a:lnTo>
                  <a:pt x="256" y="265"/>
                </a:lnTo>
                <a:lnTo>
                  <a:pt x="264" y="257"/>
                </a:lnTo>
                <a:lnTo>
                  <a:pt x="272" y="249"/>
                </a:lnTo>
                <a:lnTo>
                  <a:pt x="278" y="239"/>
                </a:lnTo>
                <a:lnTo>
                  <a:pt x="285" y="229"/>
                </a:lnTo>
                <a:lnTo>
                  <a:pt x="290" y="219"/>
                </a:lnTo>
                <a:lnTo>
                  <a:pt x="294" y="209"/>
                </a:lnTo>
                <a:lnTo>
                  <a:pt x="298" y="198"/>
                </a:lnTo>
                <a:lnTo>
                  <a:pt x="301" y="188"/>
                </a:lnTo>
                <a:lnTo>
                  <a:pt x="303" y="175"/>
                </a:lnTo>
                <a:lnTo>
                  <a:pt x="304" y="164"/>
                </a:lnTo>
                <a:lnTo>
                  <a:pt x="304" y="153"/>
                </a:lnTo>
              </a:path>
            </a:pathLst>
          </a:custGeom>
          <a:noFill/>
          <a:ln w="31750">
            <a:solidFill>
              <a:srgbClr val="000000"/>
            </a:solidFill>
            <a:round/>
            <a:headEnd/>
            <a:tailEnd/>
          </a:ln>
        </p:spPr>
        <p:txBody>
          <a:bodyPr/>
          <a:lstStyle/>
          <a:p>
            <a:endParaRPr lang="en-US" dirty="0"/>
          </a:p>
        </p:txBody>
      </p:sp>
      <p:sp>
        <p:nvSpPr>
          <p:cNvPr id="40981" name="Freeform 27"/>
          <p:cNvSpPr>
            <a:spLocks/>
          </p:cNvSpPr>
          <p:nvPr/>
        </p:nvSpPr>
        <p:spPr bwMode="auto">
          <a:xfrm>
            <a:off x="3648075" y="1716088"/>
            <a:ext cx="292100" cy="342900"/>
          </a:xfrm>
          <a:custGeom>
            <a:avLst/>
            <a:gdLst>
              <a:gd name="T0" fmla="*/ 0 w 202"/>
              <a:gd name="T1" fmla="*/ 0 h 244"/>
              <a:gd name="T2" fmla="*/ 0 w 202"/>
              <a:gd name="T3" fmla="*/ 479912496 h 244"/>
              <a:gd name="T4" fmla="*/ 420297249 w 202"/>
              <a:gd name="T5" fmla="*/ 240943491 h 244"/>
              <a:gd name="T6" fmla="*/ 0 w 202"/>
              <a:gd name="T7" fmla="*/ 0 h 244"/>
              <a:gd name="T8" fmla="*/ 0 60000 65536"/>
              <a:gd name="T9" fmla="*/ 0 60000 65536"/>
              <a:gd name="T10" fmla="*/ 0 60000 65536"/>
              <a:gd name="T11" fmla="*/ 0 60000 65536"/>
              <a:gd name="T12" fmla="*/ 0 w 202"/>
              <a:gd name="T13" fmla="*/ 0 h 244"/>
              <a:gd name="T14" fmla="*/ 202 w 202"/>
              <a:gd name="T15" fmla="*/ 244 h 244"/>
            </a:gdLst>
            <a:ahLst/>
            <a:cxnLst>
              <a:cxn ang="T8">
                <a:pos x="T0" y="T1"/>
              </a:cxn>
              <a:cxn ang="T9">
                <a:pos x="T2" y="T3"/>
              </a:cxn>
              <a:cxn ang="T10">
                <a:pos x="T4" y="T5"/>
              </a:cxn>
              <a:cxn ang="T11">
                <a:pos x="T6" y="T7"/>
              </a:cxn>
            </a:cxnLst>
            <a:rect l="T12" t="T13" r="T14" b="T15"/>
            <a:pathLst>
              <a:path w="202" h="244">
                <a:moveTo>
                  <a:pt x="0" y="0"/>
                </a:moveTo>
                <a:lnTo>
                  <a:pt x="0" y="243"/>
                </a:lnTo>
                <a:lnTo>
                  <a:pt x="201" y="122"/>
                </a:lnTo>
                <a:lnTo>
                  <a:pt x="0" y="0"/>
                </a:lnTo>
              </a:path>
            </a:pathLst>
          </a:custGeom>
          <a:noFill/>
          <a:ln w="31750">
            <a:solidFill>
              <a:srgbClr val="000000"/>
            </a:solidFill>
            <a:round/>
            <a:headEnd/>
            <a:tailEnd/>
          </a:ln>
        </p:spPr>
        <p:txBody>
          <a:bodyPr/>
          <a:lstStyle/>
          <a:p>
            <a:endParaRPr lang="en-US" dirty="0"/>
          </a:p>
        </p:txBody>
      </p:sp>
      <p:sp>
        <p:nvSpPr>
          <p:cNvPr id="40982" name="Line 28"/>
          <p:cNvSpPr>
            <a:spLocks noChangeShapeType="1"/>
          </p:cNvSpPr>
          <p:nvPr/>
        </p:nvSpPr>
        <p:spPr bwMode="auto">
          <a:xfrm>
            <a:off x="3211513" y="1879600"/>
            <a:ext cx="436562" cy="0"/>
          </a:xfrm>
          <a:prstGeom prst="line">
            <a:avLst/>
          </a:prstGeom>
          <a:noFill/>
          <a:ln w="31750">
            <a:solidFill>
              <a:srgbClr val="000000"/>
            </a:solidFill>
            <a:round/>
            <a:headEnd/>
            <a:tailEnd/>
          </a:ln>
        </p:spPr>
        <p:txBody>
          <a:bodyPr wrap="none" anchor="ctr"/>
          <a:lstStyle/>
          <a:p>
            <a:endParaRPr lang="en-US" dirty="0"/>
          </a:p>
        </p:txBody>
      </p:sp>
      <p:sp>
        <p:nvSpPr>
          <p:cNvPr id="40983" name="Line 29"/>
          <p:cNvSpPr>
            <a:spLocks noChangeShapeType="1"/>
          </p:cNvSpPr>
          <p:nvPr/>
        </p:nvSpPr>
        <p:spPr bwMode="auto">
          <a:xfrm>
            <a:off x="3948113" y="1887538"/>
            <a:ext cx="231775" cy="0"/>
          </a:xfrm>
          <a:prstGeom prst="line">
            <a:avLst/>
          </a:prstGeom>
          <a:noFill/>
          <a:ln w="31750">
            <a:solidFill>
              <a:srgbClr val="000000"/>
            </a:solidFill>
            <a:round/>
            <a:headEnd/>
            <a:tailEnd/>
          </a:ln>
        </p:spPr>
        <p:txBody>
          <a:bodyPr wrap="none" anchor="ctr"/>
          <a:lstStyle/>
          <a:p>
            <a:endParaRPr lang="en-US" dirty="0"/>
          </a:p>
        </p:txBody>
      </p:sp>
      <p:sp>
        <p:nvSpPr>
          <p:cNvPr id="40984" name="Freeform 30"/>
          <p:cNvSpPr>
            <a:spLocks/>
          </p:cNvSpPr>
          <p:nvPr/>
        </p:nvSpPr>
        <p:spPr bwMode="auto">
          <a:xfrm>
            <a:off x="4141788" y="1854200"/>
            <a:ext cx="150812" cy="69850"/>
          </a:xfrm>
          <a:custGeom>
            <a:avLst/>
            <a:gdLst>
              <a:gd name="T0" fmla="*/ 214549488 w 105"/>
              <a:gd name="T1" fmla="*/ 46838624 h 50"/>
              <a:gd name="T2" fmla="*/ 0 w 105"/>
              <a:gd name="T3" fmla="*/ 0 h 50"/>
              <a:gd name="T4" fmla="*/ 53637372 w 105"/>
              <a:gd name="T5" fmla="*/ 46838624 h 50"/>
              <a:gd name="T6" fmla="*/ 0 w 105"/>
              <a:gd name="T7" fmla="*/ 95628855 h 50"/>
              <a:gd name="T8" fmla="*/ 214549488 w 105"/>
              <a:gd name="T9" fmla="*/ 46838624 h 50"/>
              <a:gd name="T10" fmla="*/ 214549488 w 105"/>
              <a:gd name="T11" fmla="*/ 46838624 h 50"/>
              <a:gd name="T12" fmla="*/ 0 60000 65536"/>
              <a:gd name="T13" fmla="*/ 0 60000 65536"/>
              <a:gd name="T14" fmla="*/ 0 60000 65536"/>
              <a:gd name="T15" fmla="*/ 0 60000 65536"/>
              <a:gd name="T16" fmla="*/ 0 60000 65536"/>
              <a:gd name="T17" fmla="*/ 0 60000 65536"/>
              <a:gd name="T18" fmla="*/ 0 w 105"/>
              <a:gd name="T19" fmla="*/ 0 h 50"/>
              <a:gd name="T20" fmla="*/ 105 w 10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05" h="50">
                <a:moveTo>
                  <a:pt x="104" y="24"/>
                </a:moveTo>
                <a:lnTo>
                  <a:pt x="0" y="0"/>
                </a:lnTo>
                <a:lnTo>
                  <a:pt x="26" y="24"/>
                </a:lnTo>
                <a:lnTo>
                  <a:pt x="0" y="49"/>
                </a:lnTo>
                <a:lnTo>
                  <a:pt x="104" y="24"/>
                </a:lnTo>
              </a:path>
            </a:pathLst>
          </a:custGeom>
          <a:solidFill>
            <a:srgbClr val="000000"/>
          </a:solidFill>
          <a:ln w="9525">
            <a:solidFill>
              <a:srgbClr val="000000"/>
            </a:solidFill>
            <a:round/>
            <a:headEnd/>
            <a:tailEnd/>
          </a:ln>
        </p:spPr>
        <p:txBody>
          <a:bodyPr/>
          <a:lstStyle/>
          <a:p>
            <a:endParaRPr lang="en-US" dirty="0"/>
          </a:p>
        </p:txBody>
      </p:sp>
      <p:sp>
        <p:nvSpPr>
          <p:cNvPr id="40985" name="Line 31"/>
          <p:cNvSpPr>
            <a:spLocks noChangeShapeType="1"/>
          </p:cNvSpPr>
          <p:nvPr/>
        </p:nvSpPr>
        <p:spPr bwMode="auto">
          <a:xfrm flipV="1">
            <a:off x="2990850" y="2203450"/>
            <a:ext cx="0" cy="622300"/>
          </a:xfrm>
          <a:prstGeom prst="line">
            <a:avLst/>
          </a:prstGeom>
          <a:noFill/>
          <a:ln w="31750">
            <a:solidFill>
              <a:srgbClr val="000000"/>
            </a:solidFill>
            <a:round/>
            <a:headEnd/>
            <a:tailEnd/>
          </a:ln>
        </p:spPr>
        <p:txBody>
          <a:bodyPr wrap="none" anchor="ctr"/>
          <a:lstStyle/>
          <a:p>
            <a:endParaRPr lang="en-US" dirty="0"/>
          </a:p>
        </p:txBody>
      </p:sp>
      <p:sp>
        <p:nvSpPr>
          <p:cNvPr id="40986" name="Freeform 32"/>
          <p:cNvSpPr>
            <a:spLocks/>
          </p:cNvSpPr>
          <p:nvPr/>
        </p:nvSpPr>
        <p:spPr bwMode="auto">
          <a:xfrm>
            <a:off x="2955925" y="2093913"/>
            <a:ext cx="73025" cy="146050"/>
          </a:xfrm>
          <a:custGeom>
            <a:avLst/>
            <a:gdLst>
              <a:gd name="T0" fmla="*/ 51256398 w 51"/>
              <a:gd name="T1" fmla="*/ 0 h 104"/>
              <a:gd name="T2" fmla="*/ 0 w 51"/>
              <a:gd name="T3" fmla="*/ 203130300 h 104"/>
              <a:gd name="T4" fmla="*/ 51256398 w 51"/>
              <a:gd name="T5" fmla="*/ 153827161 h 104"/>
              <a:gd name="T6" fmla="*/ 102511364 w 51"/>
              <a:gd name="T7" fmla="*/ 203130300 h 104"/>
              <a:gd name="T8" fmla="*/ 51256398 w 51"/>
              <a:gd name="T9" fmla="*/ 0 h 104"/>
              <a:gd name="T10" fmla="*/ 51256398 w 51"/>
              <a:gd name="T11" fmla="*/ 0 h 104"/>
              <a:gd name="T12" fmla="*/ 0 60000 65536"/>
              <a:gd name="T13" fmla="*/ 0 60000 65536"/>
              <a:gd name="T14" fmla="*/ 0 60000 65536"/>
              <a:gd name="T15" fmla="*/ 0 60000 65536"/>
              <a:gd name="T16" fmla="*/ 0 60000 65536"/>
              <a:gd name="T17" fmla="*/ 0 60000 65536"/>
              <a:gd name="T18" fmla="*/ 0 w 51"/>
              <a:gd name="T19" fmla="*/ 0 h 104"/>
              <a:gd name="T20" fmla="*/ 51 w 51"/>
              <a:gd name="T21" fmla="*/ 104 h 104"/>
            </a:gdLst>
            <a:ahLst/>
            <a:cxnLst>
              <a:cxn ang="T12">
                <a:pos x="T0" y="T1"/>
              </a:cxn>
              <a:cxn ang="T13">
                <a:pos x="T2" y="T3"/>
              </a:cxn>
              <a:cxn ang="T14">
                <a:pos x="T4" y="T5"/>
              </a:cxn>
              <a:cxn ang="T15">
                <a:pos x="T6" y="T7"/>
              </a:cxn>
              <a:cxn ang="T16">
                <a:pos x="T8" y="T9"/>
              </a:cxn>
              <a:cxn ang="T17">
                <a:pos x="T10" y="T11"/>
              </a:cxn>
            </a:cxnLst>
            <a:rect l="T18" t="T19" r="T20" b="T21"/>
            <a:pathLst>
              <a:path w="51" h="104">
                <a:moveTo>
                  <a:pt x="25" y="0"/>
                </a:moveTo>
                <a:lnTo>
                  <a:pt x="0" y="103"/>
                </a:lnTo>
                <a:lnTo>
                  <a:pt x="25" y="78"/>
                </a:lnTo>
                <a:lnTo>
                  <a:pt x="50" y="103"/>
                </a:lnTo>
                <a:lnTo>
                  <a:pt x="25" y="0"/>
                </a:lnTo>
              </a:path>
            </a:pathLst>
          </a:custGeom>
          <a:solidFill>
            <a:srgbClr val="000000"/>
          </a:solidFill>
          <a:ln w="9525">
            <a:solidFill>
              <a:srgbClr val="000000"/>
            </a:solidFill>
            <a:round/>
            <a:headEnd/>
            <a:tailEnd/>
          </a:ln>
        </p:spPr>
        <p:txBody>
          <a:bodyPr/>
          <a:lstStyle/>
          <a:p>
            <a:endParaRPr lang="en-US" dirty="0"/>
          </a:p>
        </p:txBody>
      </p:sp>
      <p:sp>
        <p:nvSpPr>
          <p:cNvPr id="40987" name="Line 33"/>
          <p:cNvSpPr>
            <a:spLocks noChangeShapeType="1"/>
          </p:cNvSpPr>
          <p:nvPr/>
        </p:nvSpPr>
        <p:spPr bwMode="auto">
          <a:xfrm>
            <a:off x="2836863" y="1754188"/>
            <a:ext cx="301625" cy="295275"/>
          </a:xfrm>
          <a:prstGeom prst="line">
            <a:avLst/>
          </a:prstGeom>
          <a:noFill/>
          <a:ln w="31750">
            <a:solidFill>
              <a:srgbClr val="000000"/>
            </a:solidFill>
            <a:round/>
            <a:headEnd/>
            <a:tailEnd/>
          </a:ln>
        </p:spPr>
        <p:txBody>
          <a:bodyPr wrap="none" anchor="ctr"/>
          <a:lstStyle/>
          <a:p>
            <a:endParaRPr lang="en-US" dirty="0"/>
          </a:p>
        </p:txBody>
      </p:sp>
      <p:sp>
        <p:nvSpPr>
          <p:cNvPr id="40988" name="Line 34"/>
          <p:cNvSpPr>
            <a:spLocks noChangeShapeType="1"/>
          </p:cNvSpPr>
          <p:nvPr/>
        </p:nvSpPr>
        <p:spPr bwMode="auto">
          <a:xfrm flipH="1">
            <a:off x="2836863" y="1744663"/>
            <a:ext cx="311150" cy="304800"/>
          </a:xfrm>
          <a:prstGeom prst="line">
            <a:avLst/>
          </a:prstGeom>
          <a:noFill/>
          <a:ln w="31750">
            <a:solidFill>
              <a:srgbClr val="000000"/>
            </a:solidFill>
            <a:round/>
            <a:headEnd/>
            <a:tailEnd/>
          </a:ln>
        </p:spPr>
        <p:txBody>
          <a:bodyPr wrap="none" anchor="ctr"/>
          <a:lstStyle/>
          <a:p>
            <a:endParaRPr lang="en-US" dirty="0"/>
          </a:p>
        </p:txBody>
      </p:sp>
      <p:sp>
        <p:nvSpPr>
          <p:cNvPr id="40989" name="Text Box 35"/>
          <p:cNvSpPr txBox="1">
            <a:spLocks noChangeArrowheads="1"/>
          </p:cNvSpPr>
          <p:nvPr/>
        </p:nvSpPr>
        <p:spPr bwMode="auto">
          <a:xfrm>
            <a:off x="2909888" y="2928938"/>
            <a:ext cx="282575" cy="233362"/>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500" dirty="0">
                <a:solidFill>
                  <a:srgbClr val="000000"/>
                </a:solidFill>
                <a:latin typeface="Agilent TT Cond" pitchFamily="34" charset="0"/>
              </a:rPr>
              <a:t>LO</a:t>
            </a:r>
            <a:endParaRPr lang="en-US" sz="2200" dirty="0">
              <a:latin typeface="Agilent TT Cond" pitchFamily="34" charset="0"/>
            </a:endParaRPr>
          </a:p>
        </p:txBody>
      </p:sp>
      <p:sp>
        <p:nvSpPr>
          <p:cNvPr id="40990" name="Text Box 36"/>
          <p:cNvSpPr txBox="1">
            <a:spLocks noChangeArrowheads="1"/>
          </p:cNvSpPr>
          <p:nvPr/>
        </p:nvSpPr>
        <p:spPr bwMode="auto">
          <a:xfrm>
            <a:off x="2767013" y="1362075"/>
            <a:ext cx="635000" cy="271463"/>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800" dirty="0">
                <a:solidFill>
                  <a:srgbClr val="000000"/>
                </a:solidFill>
                <a:latin typeface="Agilent TT Cond" pitchFamily="34" charset="0"/>
              </a:rPr>
              <a:t>Mixer</a:t>
            </a:r>
            <a:endParaRPr lang="en-US" sz="2200" dirty="0">
              <a:latin typeface="Agilent TT Cond" pitchFamily="34" charset="0"/>
            </a:endParaRPr>
          </a:p>
        </p:txBody>
      </p:sp>
      <p:sp>
        <p:nvSpPr>
          <p:cNvPr id="40991" name="Line 37"/>
          <p:cNvSpPr>
            <a:spLocks noChangeShapeType="1"/>
          </p:cNvSpPr>
          <p:nvPr/>
        </p:nvSpPr>
        <p:spPr bwMode="auto">
          <a:xfrm>
            <a:off x="2382838" y="1868488"/>
            <a:ext cx="396875" cy="0"/>
          </a:xfrm>
          <a:prstGeom prst="line">
            <a:avLst/>
          </a:prstGeom>
          <a:noFill/>
          <a:ln w="31750">
            <a:solidFill>
              <a:srgbClr val="000000"/>
            </a:solidFill>
            <a:round/>
            <a:headEnd/>
            <a:tailEnd/>
          </a:ln>
        </p:spPr>
        <p:txBody>
          <a:bodyPr wrap="none" anchor="ctr"/>
          <a:lstStyle/>
          <a:p>
            <a:endParaRPr lang="en-US" dirty="0"/>
          </a:p>
        </p:txBody>
      </p:sp>
      <p:sp>
        <p:nvSpPr>
          <p:cNvPr id="40992" name="Freeform 38"/>
          <p:cNvSpPr>
            <a:spLocks/>
          </p:cNvSpPr>
          <p:nvPr/>
        </p:nvSpPr>
        <p:spPr bwMode="auto">
          <a:xfrm>
            <a:off x="1725613" y="1865313"/>
            <a:ext cx="290512" cy="100012"/>
          </a:xfrm>
          <a:custGeom>
            <a:avLst/>
            <a:gdLst>
              <a:gd name="T0" fmla="*/ 417798224 w 201"/>
              <a:gd name="T1" fmla="*/ 138894114 h 71"/>
              <a:gd name="T2" fmla="*/ 403174346 w 201"/>
              <a:gd name="T3" fmla="*/ 0 h 71"/>
              <a:gd name="T4" fmla="*/ 0 w 201"/>
              <a:gd name="T5" fmla="*/ 0 h 71"/>
              <a:gd name="T6" fmla="*/ 0 60000 65536"/>
              <a:gd name="T7" fmla="*/ 0 60000 65536"/>
              <a:gd name="T8" fmla="*/ 0 60000 65536"/>
              <a:gd name="T9" fmla="*/ 0 w 201"/>
              <a:gd name="T10" fmla="*/ 0 h 71"/>
              <a:gd name="T11" fmla="*/ 201 w 201"/>
              <a:gd name="T12" fmla="*/ 71 h 71"/>
            </a:gdLst>
            <a:ahLst/>
            <a:cxnLst>
              <a:cxn ang="T6">
                <a:pos x="T0" y="T1"/>
              </a:cxn>
              <a:cxn ang="T7">
                <a:pos x="T2" y="T3"/>
              </a:cxn>
              <a:cxn ang="T8">
                <a:pos x="T4" y="T5"/>
              </a:cxn>
            </a:cxnLst>
            <a:rect l="T9" t="T10" r="T11" b="T12"/>
            <a:pathLst>
              <a:path w="201" h="71">
                <a:moveTo>
                  <a:pt x="200" y="70"/>
                </a:moveTo>
                <a:lnTo>
                  <a:pt x="193" y="0"/>
                </a:lnTo>
                <a:lnTo>
                  <a:pt x="0" y="0"/>
                </a:lnTo>
              </a:path>
            </a:pathLst>
          </a:custGeom>
          <a:noFill/>
          <a:ln w="31750">
            <a:solidFill>
              <a:srgbClr val="000000"/>
            </a:solidFill>
            <a:round/>
            <a:headEnd/>
            <a:tailEnd/>
          </a:ln>
        </p:spPr>
        <p:txBody>
          <a:bodyPr/>
          <a:lstStyle/>
          <a:p>
            <a:endParaRPr lang="en-US" dirty="0"/>
          </a:p>
        </p:txBody>
      </p:sp>
      <p:sp>
        <p:nvSpPr>
          <p:cNvPr id="40993" name="Freeform 39"/>
          <p:cNvSpPr>
            <a:spLocks/>
          </p:cNvSpPr>
          <p:nvPr/>
        </p:nvSpPr>
        <p:spPr bwMode="auto">
          <a:xfrm>
            <a:off x="1593850" y="1751013"/>
            <a:ext cx="138113" cy="227012"/>
          </a:xfrm>
          <a:custGeom>
            <a:avLst/>
            <a:gdLst>
              <a:gd name="T0" fmla="*/ 0 w 95"/>
              <a:gd name="T1" fmla="*/ 316150612 h 162"/>
              <a:gd name="T2" fmla="*/ 198677758 w 95"/>
              <a:gd name="T3" fmla="*/ 159056923 h 162"/>
              <a:gd name="T4" fmla="*/ 0 w 95"/>
              <a:gd name="T5" fmla="*/ 0 h 162"/>
              <a:gd name="T6" fmla="*/ 0 60000 65536"/>
              <a:gd name="T7" fmla="*/ 0 60000 65536"/>
              <a:gd name="T8" fmla="*/ 0 60000 65536"/>
              <a:gd name="T9" fmla="*/ 0 w 95"/>
              <a:gd name="T10" fmla="*/ 0 h 162"/>
              <a:gd name="T11" fmla="*/ 95 w 95"/>
              <a:gd name="T12" fmla="*/ 162 h 162"/>
            </a:gdLst>
            <a:ahLst/>
            <a:cxnLst>
              <a:cxn ang="T6">
                <a:pos x="T0" y="T1"/>
              </a:cxn>
              <a:cxn ang="T7">
                <a:pos x="T2" y="T3"/>
              </a:cxn>
              <a:cxn ang="T8">
                <a:pos x="T4" y="T5"/>
              </a:cxn>
            </a:cxnLst>
            <a:rect l="T9" t="T10" r="T11" b="T12"/>
            <a:pathLst>
              <a:path w="95" h="162">
                <a:moveTo>
                  <a:pt x="0" y="161"/>
                </a:moveTo>
                <a:lnTo>
                  <a:pt x="94" y="81"/>
                </a:lnTo>
                <a:lnTo>
                  <a:pt x="0" y="0"/>
                </a:lnTo>
              </a:path>
            </a:pathLst>
          </a:custGeom>
          <a:noFill/>
          <a:ln w="31750">
            <a:solidFill>
              <a:srgbClr val="000000"/>
            </a:solidFill>
            <a:round/>
            <a:headEnd/>
            <a:tailEnd/>
          </a:ln>
        </p:spPr>
        <p:txBody>
          <a:bodyPr/>
          <a:lstStyle/>
          <a:p>
            <a:endParaRPr lang="en-US" dirty="0"/>
          </a:p>
        </p:txBody>
      </p:sp>
      <p:sp>
        <p:nvSpPr>
          <p:cNvPr id="40994" name="Line 40"/>
          <p:cNvSpPr>
            <a:spLocks noChangeShapeType="1"/>
          </p:cNvSpPr>
          <p:nvPr/>
        </p:nvSpPr>
        <p:spPr bwMode="auto">
          <a:xfrm flipV="1">
            <a:off x="2354263" y="1860550"/>
            <a:ext cx="22225" cy="92075"/>
          </a:xfrm>
          <a:prstGeom prst="line">
            <a:avLst/>
          </a:prstGeom>
          <a:noFill/>
          <a:ln w="31750">
            <a:solidFill>
              <a:srgbClr val="000000"/>
            </a:solidFill>
            <a:round/>
            <a:headEnd/>
            <a:tailEnd/>
          </a:ln>
        </p:spPr>
        <p:txBody>
          <a:bodyPr wrap="none" anchor="ctr"/>
          <a:lstStyle/>
          <a:p>
            <a:endParaRPr lang="en-US" dirty="0"/>
          </a:p>
        </p:txBody>
      </p:sp>
      <p:sp>
        <p:nvSpPr>
          <p:cNvPr id="40995" name="Freeform 41"/>
          <p:cNvSpPr>
            <a:spLocks/>
          </p:cNvSpPr>
          <p:nvPr/>
        </p:nvSpPr>
        <p:spPr bwMode="auto">
          <a:xfrm>
            <a:off x="2052638" y="1851025"/>
            <a:ext cx="301625" cy="109538"/>
          </a:xfrm>
          <a:custGeom>
            <a:avLst/>
            <a:gdLst>
              <a:gd name="T0" fmla="*/ 0 w 210"/>
              <a:gd name="T1" fmla="*/ 149883078 h 78"/>
              <a:gd name="T2" fmla="*/ 53637550 w 210"/>
              <a:gd name="T3" fmla="*/ 0 h 78"/>
              <a:gd name="T4" fmla="*/ 107275099 w 210"/>
              <a:gd name="T5" fmla="*/ 151856165 h 78"/>
              <a:gd name="T6" fmla="*/ 162975167 w 210"/>
              <a:gd name="T7" fmla="*/ 0 h 78"/>
              <a:gd name="T8" fmla="*/ 216614175 w 210"/>
              <a:gd name="T9" fmla="*/ 151856165 h 78"/>
              <a:gd name="T10" fmla="*/ 268187726 w 210"/>
              <a:gd name="T11" fmla="*/ 0 h 78"/>
              <a:gd name="T12" fmla="*/ 323889230 w 210"/>
              <a:gd name="T13" fmla="*/ 151856165 h 78"/>
              <a:gd name="T14" fmla="*/ 377526847 w 210"/>
              <a:gd name="T15" fmla="*/ 0 h 78"/>
              <a:gd name="T16" fmla="*/ 431164374 w 210"/>
              <a:gd name="T17" fmla="*/ 151856165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0"/>
              <a:gd name="T28" fmla="*/ 0 h 78"/>
              <a:gd name="T29" fmla="*/ 210 w 210"/>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0" h="78">
                <a:moveTo>
                  <a:pt x="0" y="76"/>
                </a:moveTo>
                <a:lnTo>
                  <a:pt x="26" y="0"/>
                </a:lnTo>
                <a:lnTo>
                  <a:pt x="52" y="77"/>
                </a:lnTo>
                <a:lnTo>
                  <a:pt x="79" y="0"/>
                </a:lnTo>
                <a:lnTo>
                  <a:pt x="105" y="77"/>
                </a:lnTo>
                <a:lnTo>
                  <a:pt x="130" y="0"/>
                </a:lnTo>
                <a:lnTo>
                  <a:pt x="157" y="77"/>
                </a:lnTo>
                <a:lnTo>
                  <a:pt x="183" y="0"/>
                </a:lnTo>
                <a:lnTo>
                  <a:pt x="209" y="77"/>
                </a:lnTo>
              </a:path>
            </a:pathLst>
          </a:custGeom>
          <a:noFill/>
          <a:ln w="31750">
            <a:solidFill>
              <a:srgbClr val="000000"/>
            </a:solidFill>
            <a:round/>
            <a:headEnd/>
            <a:tailEnd/>
          </a:ln>
        </p:spPr>
        <p:txBody>
          <a:bodyPr/>
          <a:lstStyle/>
          <a:p>
            <a:endParaRPr lang="en-US" dirty="0"/>
          </a:p>
        </p:txBody>
      </p:sp>
      <p:sp>
        <p:nvSpPr>
          <p:cNvPr id="40996" name="Line 42"/>
          <p:cNvSpPr>
            <a:spLocks noChangeShapeType="1"/>
          </p:cNvSpPr>
          <p:nvPr/>
        </p:nvSpPr>
        <p:spPr bwMode="auto">
          <a:xfrm flipH="1">
            <a:off x="2087563" y="1765300"/>
            <a:ext cx="117475" cy="374650"/>
          </a:xfrm>
          <a:prstGeom prst="line">
            <a:avLst/>
          </a:prstGeom>
          <a:noFill/>
          <a:ln w="31750">
            <a:solidFill>
              <a:srgbClr val="000000"/>
            </a:solidFill>
            <a:round/>
            <a:headEnd/>
            <a:tailEnd/>
          </a:ln>
        </p:spPr>
        <p:txBody>
          <a:bodyPr wrap="none" anchor="ctr"/>
          <a:lstStyle/>
          <a:p>
            <a:endParaRPr lang="en-US" dirty="0"/>
          </a:p>
        </p:txBody>
      </p:sp>
      <p:sp>
        <p:nvSpPr>
          <p:cNvPr id="40997" name="Freeform 43"/>
          <p:cNvSpPr>
            <a:spLocks/>
          </p:cNvSpPr>
          <p:nvPr/>
        </p:nvSpPr>
        <p:spPr bwMode="auto">
          <a:xfrm>
            <a:off x="2160588" y="1660525"/>
            <a:ext cx="79375" cy="150813"/>
          </a:xfrm>
          <a:custGeom>
            <a:avLst/>
            <a:gdLst>
              <a:gd name="T0" fmla="*/ 112470059 w 55"/>
              <a:gd name="T1" fmla="*/ 0 h 107"/>
              <a:gd name="T2" fmla="*/ 0 w 55"/>
              <a:gd name="T3" fmla="*/ 182767025 h 107"/>
              <a:gd name="T4" fmla="*/ 64566516 w 55"/>
              <a:gd name="T5" fmla="*/ 148994789 h 107"/>
              <a:gd name="T6" fmla="*/ 99973551 w 55"/>
              <a:gd name="T7" fmla="*/ 210580079 h 107"/>
              <a:gd name="T8" fmla="*/ 112470059 w 55"/>
              <a:gd name="T9" fmla="*/ 0 h 107"/>
              <a:gd name="T10" fmla="*/ 112470059 w 55"/>
              <a:gd name="T11" fmla="*/ 0 h 107"/>
              <a:gd name="T12" fmla="*/ 0 60000 65536"/>
              <a:gd name="T13" fmla="*/ 0 60000 65536"/>
              <a:gd name="T14" fmla="*/ 0 60000 65536"/>
              <a:gd name="T15" fmla="*/ 0 60000 65536"/>
              <a:gd name="T16" fmla="*/ 0 60000 65536"/>
              <a:gd name="T17" fmla="*/ 0 60000 65536"/>
              <a:gd name="T18" fmla="*/ 0 w 55"/>
              <a:gd name="T19" fmla="*/ 0 h 107"/>
              <a:gd name="T20" fmla="*/ 55 w 55"/>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55" h="107">
                <a:moveTo>
                  <a:pt x="54" y="0"/>
                </a:moveTo>
                <a:lnTo>
                  <a:pt x="0" y="92"/>
                </a:lnTo>
                <a:lnTo>
                  <a:pt x="31" y="75"/>
                </a:lnTo>
                <a:lnTo>
                  <a:pt x="48" y="106"/>
                </a:lnTo>
                <a:lnTo>
                  <a:pt x="54" y="0"/>
                </a:lnTo>
              </a:path>
            </a:pathLst>
          </a:custGeom>
          <a:solidFill>
            <a:srgbClr val="000000"/>
          </a:solidFill>
          <a:ln w="9525">
            <a:solidFill>
              <a:srgbClr val="000000"/>
            </a:solidFill>
            <a:round/>
            <a:headEnd/>
            <a:tailEnd/>
          </a:ln>
        </p:spPr>
        <p:txBody>
          <a:bodyPr/>
          <a:lstStyle/>
          <a:p>
            <a:endParaRPr lang="en-US" dirty="0"/>
          </a:p>
        </p:txBody>
      </p:sp>
      <p:sp>
        <p:nvSpPr>
          <p:cNvPr id="40998" name="Freeform 44"/>
          <p:cNvSpPr>
            <a:spLocks/>
          </p:cNvSpPr>
          <p:nvPr/>
        </p:nvSpPr>
        <p:spPr bwMode="auto">
          <a:xfrm>
            <a:off x="3008313" y="3268663"/>
            <a:ext cx="3759200" cy="603250"/>
          </a:xfrm>
          <a:custGeom>
            <a:avLst/>
            <a:gdLst>
              <a:gd name="T0" fmla="*/ 0 w 2605"/>
              <a:gd name="T1" fmla="*/ 0 h 431"/>
              <a:gd name="T2" fmla="*/ 0 w 2605"/>
              <a:gd name="T3" fmla="*/ 842380651 h 431"/>
              <a:gd name="T4" fmla="*/ 2147483647 w 2605"/>
              <a:gd name="T5" fmla="*/ 842380651 h 431"/>
              <a:gd name="T6" fmla="*/ 0 60000 65536"/>
              <a:gd name="T7" fmla="*/ 0 60000 65536"/>
              <a:gd name="T8" fmla="*/ 0 60000 65536"/>
              <a:gd name="T9" fmla="*/ 0 w 2605"/>
              <a:gd name="T10" fmla="*/ 0 h 431"/>
              <a:gd name="T11" fmla="*/ 2605 w 2605"/>
              <a:gd name="T12" fmla="*/ 431 h 431"/>
            </a:gdLst>
            <a:ahLst/>
            <a:cxnLst>
              <a:cxn ang="T6">
                <a:pos x="T0" y="T1"/>
              </a:cxn>
              <a:cxn ang="T7">
                <a:pos x="T2" y="T3"/>
              </a:cxn>
              <a:cxn ang="T8">
                <a:pos x="T4" y="T5"/>
              </a:cxn>
            </a:cxnLst>
            <a:rect l="T9" t="T10" r="T11" b="T12"/>
            <a:pathLst>
              <a:path w="2605" h="431">
                <a:moveTo>
                  <a:pt x="0" y="0"/>
                </a:moveTo>
                <a:lnTo>
                  <a:pt x="0" y="430"/>
                </a:lnTo>
                <a:lnTo>
                  <a:pt x="2604" y="430"/>
                </a:lnTo>
              </a:path>
            </a:pathLst>
          </a:custGeom>
          <a:noFill/>
          <a:ln w="31750">
            <a:solidFill>
              <a:srgbClr val="000000"/>
            </a:solidFill>
            <a:round/>
            <a:headEnd/>
            <a:tailEnd/>
          </a:ln>
        </p:spPr>
        <p:txBody>
          <a:bodyPr/>
          <a:lstStyle/>
          <a:p>
            <a:endParaRPr lang="en-US" dirty="0"/>
          </a:p>
        </p:txBody>
      </p:sp>
      <p:sp>
        <p:nvSpPr>
          <p:cNvPr id="40999" name="Text Box 45"/>
          <p:cNvSpPr txBox="1">
            <a:spLocks noChangeArrowheads="1"/>
          </p:cNvSpPr>
          <p:nvPr/>
        </p:nvSpPr>
        <p:spPr bwMode="auto">
          <a:xfrm>
            <a:off x="4305300" y="2565400"/>
            <a:ext cx="3457575" cy="623888"/>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800" b="1" dirty="0">
                <a:solidFill>
                  <a:schemeClr val="accent2"/>
                </a:solidFill>
                <a:latin typeface="Agilent TT Cond" pitchFamily="34" charset="0"/>
              </a:rPr>
              <a:t>IF Filter/</a:t>
            </a:r>
          </a:p>
          <a:p>
            <a:pPr algn="ctr" defTabSz="409575">
              <a:buClr>
                <a:srgbClr val="104160"/>
              </a:buClr>
              <a:buSzPct val="90000"/>
              <a:buFont typeface="Monotype Sorts" pitchFamily="2" charset="2"/>
              <a:buNone/>
            </a:pPr>
            <a:r>
              <a:rPr lang="en-US" sz="1800" b="1" dirty="0">
                <a:solidFill>
                  <a:schemeClr val="accent2"/>
                </a:solidFill>
                <a:latin typeface="Agilent TT Cond" pitchFamily="34" charset="0"/>
              </a:rPr>
              <a:t>Resolution Bandwidth Filter (RBW)</a:t>
            </a:r>
            <a:endParaRPr lang="en-US" sz="2200" dirty="0">
              <a:solidFill>
                <a:schemeClr val="accent2"/>
              </a:solidFill>
              <a:latin typeface="Agilent TT Cond" pitchFamily="34" charset="0"/>
            </a:endParaRPr>
          </a:p>
        </p:txBody>
      </p:sp>
      <p:sp>
        <p:nvSpPr>
          <p:cNvPr id="41000" name="Freeform 46"/>
          <p:cNvSpPr>
            <a:spLocks/>
          </p:cNvSpPr>
          <p:nvPr/>
        </p:nvSpPr>
        <p:spPr bwMode="auto">
          <a:xfrm>
            <a:off x="6757988" y="3692525"/>
            <a:ext cx="674687" cy="331788"/>
          </a:xfrm>
          <a:custGeom>
            <a:avLst/>
            <a:gdLst>
              <a:gd name="T0" fmla="*/ 972650268 w 467"/>
              <a:gd name="T1" fmla="*/ 0 h 236"/>
              <a:gd name="T2" fmla="*/ 972650268 w 467"/>
              <a:gd name="T3" fmla="*/ 464477950 h 236"/>
              <a:gd name="T4" fmla="*/ 0 w 467"/>
              <a:gd name="T5" fmla="*/ 464477950 h 236"/>
              <a:gd name="T6" fmla="*/ 0 w 467"/>
              <a:gd name="T7" fmla="*/ 0 h 236"/>
              <a:gd name="T8" fmla="*/ 972650268 w 467"/>
              <a:gd name="T9" fmla="*/ 0 h 236"/>
              <a:gd name="T10" fmla="*/ 0 60000 65536"/>
              <a:gd name="T11" fmla="*/ 0 60000 65536"/>
              <a:gd name="T12" fmla="*/ 0 60000 65536"/>
              <a:gd name="T13" fmla="*/ 0 60000 65536"/>
              <a:gd name="T14" fmla="*/ 0 60000 65536"/>
              <a:gd name="T15" fmla="*/ 0 w 467"/>
              <a:gd name="T16" fmla="*/ 0 h 236"/>
              <a:gd name="T17" fmla="*/ 467 w 467"/>
              <a:gd name="T18" fmla="*/ 236 h 236"/>
            </a:gdLst>
            <a:ahLst/>
            <a:cxnLst>
              <a:cxn ang="T10">
                <a:pos x="T0" y="T1"/>
              </a:cxn>
              <a:cxn ang="T11">
                <a:pos x="T2" y="T3"/>
              </a:cxn>
              <a:cxn ang="T12">
                <a:pos x="T4" y="T5"/>
              </a:cxn>
              <a:cxn ang="T13">
                <a:pos x="T6" y="T7"/>
              </a:cxn>
              <a:cxn ang="T14">
                <a:pos x="T8" y="T9"/>
              </a:cxn>
            </a:cxnLst>
            <a:rect l="T15" t="T16" r="T17" b="T18"/>
            <a:pathLst>
              <a:path w="467" h="236">
                <a:moveTo>
                  <a:pt x="466" y="0"/>
                </a:moveTo>
                <a:lnTo>
                  <a:pt x="466" y="235"/>
                </a:lnTo>
                <a:lnTo>
                  <a:pt x="0" y="235"/>
                </a:lnTo>
                <a:lnTo>
                  <a:pt x="0" y="0"/>
                </a:lnTo>
                <a:lnTo>
                  <a:pt x="466" y="0"/>
                </a:lnTo>
              </a:path>
            </a:pathLst>
          </a:custGeom>
          <a:noFill/>
          <a:ln w="31750">
            <a:solidFill>
              <a:srgbClr val="000000"/>
            </a:solidFill>
            <a:round/>
            <a:headEnd/>
            <a:tailEnd/>
          </a:ln>
        </p:spPr>
        <p:txBody>
          <a:bodyPr/>
          <a:lstStyle/>
          <a:p>
            <a:endParaRPr lang="en-US" dirty="0"/>
          </a:p>
        </p:txBody>
      </p:sp>
      <p:sp>
        <p:nvSpPr>
          <p:cNvPr id="41001" name="Line 47"/>
          <p:cNvSpPr>
            <a:spLocks noChangeShapeType="1"/>
          </p:cNvSpPr>
          <p:nvPr/>
        </p:nvSpPr>
        <p:spPr bwMode="auto">
          <a:xfrm flipH="1">
            <a:off x="7432675" y="3859213"/>
            <a:ext cx="163513" cy="0"/>
          </a:xfrm>
          <a:prstGeom prst="line">
            <a:avLst/>
          </a:prstGeom>
          <a:noFill/>
          <a:ln w="31750">
            <a:solidFill>
              <a:srgbClr val="000000"/>
            </a:solidFill>
            <a:round/>
            <a:headEnd/>
            <a:tailEnd/>
          </a:ln>
        </p:spPr>
        <p:txBody>
          <a:bodyPr wrap="none" anchor="ctr"/>
          <a:lstStyle/>
          <a:p>
            <a:endParaRPr lang="en-US" dirty="0"/>
          </a:p>
        </p:txBody>
      </p:sp>
      <p:sp>
        <p:nvSpPr>
          <p:cNvPr id="41002" name="Freeform 48"/>
          <p:cNvSpPr>
            <a:spLocks/>
          </p:cNvSpPr>
          <p:nvPr/>
        </p:nvSpPr>
        <p:spPr bwMode="auto">
          <a:xfrm>
            <a:off x="7559675" y="3825875"/>
            <a:ext cx="149225" cy="69850"/>
          </a:xfrm>
          <a:custGeom>
            <a:avLst/>
            <a:gdLst>
              <a:gd name="T0" fmla="*/ 212057362 w 104"/>
              <a:gd name="T1" fmla="*/ 46838624 h 50"/>
              <a:gd name="T2" fmla="*/ 0 w 104"/>
              <a:gd name="T3" fmla="*/ 0 h 50"/>
              <a:gd name="T4" fmla="*/ 53528736 w 104"/>
              <a:gd name="T5" fmla="*/ 46838624 h 50"/>
              <a:gd name="T6" fmla="*/ 0 w 104"/>
              <a:gd name="T7" fmla="*/ 95628855 h 50"/>
              <a:gd name="T8" fmla="*/ 212057362 w 104"/>
              <a:gd name="T9" fmla="*/ 46838624 h 50"/>
              <a:gd name="T10" fmla="*/ 212057362 w 104"/>
              <a:gd name="T11" fmla="*/ 46838624 h 50"/>
              <a:gd name="T12" fmla="*/ 0 60000 65536"/>
              <a:gd name="T13" fmla="*/ 0 60000 65536"/>
              <a:gd name="T14" fmla="*/ 0 60000 65536"/>
              <a:gd name="T15" fmla="*/ 0 60000 65536"/>
              <a:gd name="T16" fmla="*/ 0 60000 65536"/>
              <a:gd name="T17" fmla="*/ 0 60000 65536"/>
              <a:gd name="T18" fmla="*/ 0 w 104"/>
              <a:gd name="T19" fmla="*/ 0 h 50"/>
              <a:gd name="T20" fmla="*/ 104 w 10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04" h="50">
                <a:moveTo>
                  <a:pt x="103" y="24"/>
                </a:moveTo>
                <a:lnTo>
                  <a:pt x="0" y="0"/>
                </a:lnTo>
                <a:lnTo>
                  <a:pt x="26" y="24"/>
                </a:lnTo>
                <a:lnTo>
                  <a:pt x="0" y="49"/>
                </a:lnTo>
                <a:lnTo>
                  <a:pt x="103" y="24"/>
                </a:lnTo>
              </a:path>
            </a:pathLst>
          </a:custGeom>
          <a:solidFill>
            <a:srgbClr val="000000"/>
          </a:solidFill>
          <a:ln w="9525">
            <a:solidFill>
              <a:srgbClr val="000000"/>
            </a:solidFill>
            <a:round/>
            <a:headEnd/>
            <a:tailEnd/>
          </a:ln>
        </p:spPr>
        <p:txBody>
          <a:bodyPr/>
          <a:lstStyle/>
          <a:p>
            <a:endParaRPr lang="en-US" dirty="0"/>
          </a:p>
        </p:txBody>
      </p:sp>
      <p:sp>
        <p:nvSpPr>
          <p:cNvPr id="41003" name="Text Box 49"/>
          <p:cNvSpPr txBox="1">
            <a:spLocks noChangeArrowheads="1"/>
          </p:cNvSpPr>
          <p:nvPr/>
        </p:nvSpPr>
        <p:spPr bwMode="auto">
          <a:xfrm>
            <a:off x="6708775" y="3425825"/>
            <a:ext cx="771525" cy="273050"/>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800" dirty="0">
                <a:solidFill>
                  <a:srgbClr val="000000"/>
                </a:solidFill>
                <a:latin typeface="Agilent TT Cond" pitchFamily="34" charset="0"/>
              </a:rPr>
              <a:t>Sweep</a:t>
            </a:r>
            <a:endParaRPr lang="en-US" sz="2200" dirty="0">
              <a:latin typeface="Agilent TT Cond" pitchFamily="34" charset="0"/>
            </a:endParaRPr>
          </a:p>
        </p:txBody>
      </p:sp>
      <p:sp>
        <p:nvSpPr>
          <p:cNvPr id="41004" name="Freeform 50"/>
          <p:cNvSpPr>
            <a:spLocks/>
          </p:cNvSpPr>
          <p:nvPr/>
        </p:nvSpPr>
        <p:spPr bwMode="auto">
          <a:xfrm>
            <a:off x="7713663" y="3548063"/>
            <a:ext cx="1587" cy="568325"/>
          </a:xfrm>
          <a:custGeom>
            <a:avLst/>
            <a:gdLst>
              <a:gd name="T0" fmla="*/ 0 w 1"/>
              <a:gd name="T1" fmla="*/ 793590384 h 406"/>
              <a:gd name="T2" fmla="*/ 0 w 1"/>
              <a:gd name="T3" fmla="*/ 395816021 h 406"/>
              <a:gd name="T4" fmla="*/ 0 w 1"/>
              <a:gd name="T5" fmla="*/ 0 h 406"/>
              <a:gd name="T6" fmla="*/ 0 60000 65536"/>
              <a:gd name="T7" fmla="*/ 0 60000 65536"/>
              <a:gd name="T8" fmla="*/ 0 60000 65536"/>
              <a:gd name="T9" fmla="*/ 0 w 1"/>
              <a:gd name="T10" fmla="*/ 0 h 406"/>
              <a:gd name="T11" fmla="*/ 1 w 1"/>
              <a:gd name="T12" fmla="*/ 406 h 406"/>
            </a:gdLst>
            <a:ahLst/>
            <a:cxnLst>
              <a:cxn ang="T6">
                <a:pos x="T0" y="T1"/>
              </a:cxn>
              <a:cxn ang="T7">
                <a:pos x="T2" y="T3"/>
              </a:cxn>
              <a:cxn ang="T8">
                <a:pos x="T4" y="T5"/>
              </a:cxn>
            </a:cxnLst>
            <a:rect l="T9" t="T10" r="T11" b="T12"/>
            <a:pathLst>
              <a:path w="1" h="406">
                <a:moveTo>
                  <a:pt x="0" y="405"/>
                </a:moveTo>
                <a:lnTo>
                  <a:pt x="0" y="202"/>
                </a:lnTo>
                <a:lnTo>
                  <a:pt x="0" y="0"/>
                </a:lnTo>
              </a:path>
            </a:pathLst>
          </a:custGeom>
          <a:noFill/>
          <a:ln w="31750">
            <a:solidFill>
              <a:srgbClr val="000000"/>
            </a:solidFill>
            <a:round/>
            <a:headEnd/>
            <a:tailEnd/>
          </a:ln>
        </p:spPr>
        <p:txBody>
          <a:bodyPr/>
          <a:lstStyle/>
          <a:p>
            <a:endParaRPr lang="en-US" dirty="0"/>
          </a:p>
        </p:txBody>
      </p:sp>
      <p:sp>
        <p:nvSpPr>
          <p:cNvPr id="41005" name="Freeform 51"/>
          <p:cNvSpPr>
            <a:spLocks/>
          </p:cNvSpPr>
          <p:nvPr/>
        </p:nvSpPr>
        <p:spPr bwMode="auto">
          <a:xfrm>
            <a:off x="8666163" y="3548063"/>
            <a:ext cx="1587" cy="568325"/>
          </a:xfrm>
          <a:custGeom>
            <a:avLst/>
            <a:gdLst>
              <a:gd name="T0" fmla="*/ 0 w 1"/>
              <a:gd name="T1" fmla="*/ 793590384 h 406"/>
              <a:gd name="T2" fmla="*/ 0 w 1"/>
              <a:gd name="T3" fmla="*/ 395816021 h 406"/>
              <a:gd name="T4" fmla="*/ 0 w 1"/>
              <a:gd name="T5" fmla="*/ 0 h 406"/>
              <a:gd name="T6" fmla="*/ 0 60000 65536"/>
              <a:gd name="T7" fmla="*/ 0 60000 65536"/>
              <a:gd name="T8" fmla="*/ 0 60000 65536"/>
              <a:gd name="T9" fmla="*/ 0 w 1"/>
              <a:gd name="T10" fmla="*/ 0 h 406"/>
              <a:gd name="T11" fmla="*/ 1 w 1"/>
              <a:gd name="T12" fmla="*/ 406 h 406"/>
            </a:gdLst>
            <a:ahLst/>
            <a:cxnLst>
              <a:cxn ang="T6">
                <a:pos x="T0" y="T1"/>
              </a:cxn>
              <a:cxn ang="T7">
                <a:pos x="T2" y="T3"/>
              </a:cxn>
              <a:cxn ang="T8">
                <a:pos x="T4" y="T5"/>
              </a:cxn>
            </a:cxnLst>
            <a:rect l="T9" t="T10" r="T11" b="T12"/>
            <a:pathLst>
              <a:path w="1" h="406">
                <a:moveTo>
                  <a:pt x="0" y="405"/>
                </a:moveTo>
                <a:lnTo>
                  <a:pt x="0" y="202"/>
                </a:lnTo>
                <a:lnTo>
                  <a:pt x="0" y="0"/>
                </a:lnTo>
              </a:path>
            </a:pathLst>
          </a:custGeom>
          <a:noFill/>
          <a:ln w="31750">
            <a:solidFill>
              <a:srgbClr val="000000"/>
            </a:solidFill>
            <a:round/>
            <a:headEnd/>
            <a:tailEnd/>
          </a:ln>
        </p:spPr>
        <p:txBody>
          <a:bodyPr/>
          <a:lstStyle/>
          <a:p>
            <a:endParaRPr lang="en-US" dirty="0"/>
          </a:p>
        </p:txBody>
      </p:sp>
      <p:sp>
        <p:nvSpPr>
          <p:cNvPr id="41006" name="Freeform 52"/>
          <p:cNvSpPr>
            <a:spLocks/>
          </p:cNvSpPr>
          <p:nvPr/>
        </p:nvSpPr>
        <p:spPr bwMode="auto">
          <a:xfrm>
            <a:off x="7713663" y="3548063"/>
            <a:ext cx="954087" cy="1587"/>
          </a:xfrm>
          <a:custGeom>
            <a:avLst/>
            <a:gdLst>
              <a:gd name="T0" fmla="*/ 1375045626 w 661"/>
              <a:gd name="T1" fmla="*/ 0 h 1"/>
              <a:gd name="T2" fmla="*/ 687522813 w 661"/>
              <a:gd name="T3" fmla="*/ 0 h 1"/>
              <a:gd name="T4" fmla="*/ 0 w 661"/>
              <a:gd name="T5" fmla="*/ 0 h 1"/>
              <a:gd name="T6" fmla="*/ 0 60000 65536"/>
              <a:gd name="T7" fmla="*/ 0 60000 65536"/>
              <a:gd name="T8" fmla="*/ 0 60000 65536"/>
              <a:gd name="T9" fmla="*/ 0 w 661"/>
              <a:gd name="T10" fmla="*/ 0 h 1"/>
              <a:gd name="T11" fmla="*/ 661 w 661"/>
              <a:gd name="T12" fmla="*/ 1 h 1"/>
            </a:gdLst>
            <a:ahLst/>
            <a:cxnLst>
              <a:cxn ang="T6">
                <a:pos x="T0" y="T1"/>
              </a:cxn>
              <a:cxn ang="T7">
                <a:pos x="T2" y="T3"/>
              </a:cxn>
              <a:cxn ang="T8">
                <a:pos x="T4" y="T5"/>
              </a:cxn>
            </a:cxnLst>
            <a:rect l="T9" t="T10" r="T11" b="T12"/>
            <a:pathLst>
              <a:path w="661" h="1">
                <a:moveTo>
                  <a:pt x="660" y="0"/>
                </a:moveTo>
                <a:lnTo>
                  <a:pt x="330" y="0"/>
                </a:lnTo>
                <a:lnTo>
                  <a:pt x="0" y="0"/>
                </a:lnTo>
              </a:path>
            </a:pathLst>
          </a:custGeom>
          <a:noFill/>
          <a:ln w="31750">
            <a:solidFill>
              <a:srgbClr val="000000"/>
            </a:solidFill>
            <a:round/>
            <a:headEnd/>
            <a:tailEnd/>
          </a:ln>
        </p:spPr>
        <p:txBody>
          <a:bodyPr/>
          <a:lstStyle/>
          <a:p>
            <a:endParaRPr lang="en-US" dirty="0"/>
          </a:p>
        </p:txBody>
      </p:sp>
      <p:sp>
        <p:nvSpPr>
          <p:cNvPr id="41007" name="Freeform 53"/>
          <p:cNvSpPr>
            <a:spLocks/>
          </p:cNvSpPr>
          <p:nvPr/>
        </p:nvSpPr>
        <p:spPr bwMode="auto">
          <a:xfrm>
            <a:off x="7713663" y="4114800"/>
            <a:ext cx="954087" cy="1588"/>
          </a:xfrm>
          <a:custGeom>
            <a:avLst/>
            <a:gdLst>
              <a:gd name="T0" fmla="*/ 1375045626 w 661"/>
              <a:gd name="T1" fmla="*/ 0 h 1"/>
              <a:gd name="T2" fmla="*/ 687522813 w 661"/>
              <a:gd name="T3" fmla="*/ 0 h 1"/>
              <a:gd name="T4" fmla="*/ 0 w 661"/>
              <a:gd name="T5" fmla="*/ 0 h 1"/>
              <a:gd name="T6" fmla="*/ 0 60000 65536"/>
              <a:gd name="T7" fmla="*/ 0 60000 65536"/>
              <a:gd name="T8" fmla="*/ 0 60000 65536"/>
              <a:gd name="T9" fmla="*/ 0 w 661"/>
              <a:gd name="T10" fmla="*/ 0 h 1"/>
              <a:gd name="T11" fmla="*/ 661 w 661"/>
              <a:gd name="T12" fmla="*/ 1 h 1"/>
            </a:gdLst>
            <a:ahLst/>
            <a:cxnLst>
              <a:cxn ang="T6">
                <a:pos x="T0" y="T1"/>
              </a:cxn>
              <a:cxn ang="T7">
                <a:pos x="T2" y="T3"/>
              </a:cxn>
              <a:cxn ang="T8">
                <a:pos x="T4" y="T5"/>
              </a:cxn>
            </a:cxnLst>
            <a:rect l="T9" t="T10" r="T11" b="T12"/>
            <a:pathLst>
              <a:path w="661" h="1">
                <a:moveTo>
                  <a:pt x="660" y="0"/>
                </a:moveTo>
                <a:lnTo>
                  <a:pt x="330" y="0"/>
                </a:lnTo>
                <a:lnTo>
                  <a:pt x="0" y="0"/>
                </a:lnTo>
              </a:path>
            </a:pathLst>
          </a:custGeom>
          <a:noFill/>
          <a:ln w="31750">
            <a:solidFill>
              <a:srgbClr val="000000"/>
            </a:solidFill>
            <a:round/>
            <a:headEnd/>
            <a:tailEnd/>
          </a:ln>
        </p:spPr>
        <p:txBody>
          <a:bodyPr/>
          <a:lstStyle/>
          <a:p>
            <a:endParaRPr lang="en-US" dirty="0"/>
          </a:p>
        </p:txBody>
      </p:sp>
      <p:sp>
        <p:nvSpPr>
          <p:cNvPr id="41008" name="Freeform 54"/>
          <p:cNvSpPr>
            <a:spLocks/>
          </p:cNvSpPr>
          <p:nvPr/>
        </p:nvSpPr>
        <p:spPr bwMode="auto">
          <a:xfrm>
            <a:off x="7840663" y="1630363"/>
            <a:ext cx="731837" cy="461962"/>
          </a:xfrm>
          <a:custGeom>
            <a:avLst/>
            <a:gdLst>
              <a:gd name="T0" fmla="*/ 1054298635 w 507"/>
              <a:gd name="T1" fmla="*/ 0 h 330"/>
              <a:gd name="T2" fmla="*/ 1054298635 w 507"/>
              <a:gd name="T3" fmla="*/ 644733702 h 330"/>
              <a:gd name="T4" fmla="*/ 0 w 507"/>
              <a:gd name="T5" fmla="*/ 644733702 h 330"/>
              <a:gd name="T6" fmla="*/ 0 w 507"/>
              <a:gd name="T7" fmla="*/ 0 h 330"/>
              <a:gd name="T8" fmla="*/ 1054298635 w 507"/>
              <a:gd name="T9" fmla="*/ 0 h 330"/>
              <a:gd name="T10" fmla="*/ 0 60000 65536"/>
              <a:gd name="T11" fmla="*/ 0 60000 65536"/>
              <a:gd name="T12" fmla="*/ 0 60000 65536"/>
              <a:gd name="T13" fmla="*/ 0 60000 65536"/>
              <a:gd name="T14" fmla="*/ 0 60000 65536"/>
              <a:gd name="T15" fmla="*/ 0 w 507"/>
              <a:gd name="T16" fmla="*/ 0 h 330"/>
              <a:gd name="T17" fmla="*/ 507 w 507"/>
              <a:gd name="T18" fmla="*/ 330 h 330"/>
            </a:gdLst>
            <a:ahLst/>
            <a:cxnLst>
              <a:cxn ang="T10">
                <a:pos x="T0" y="T1"/>
              </a:cxn>
              <a:cxn ang="T11">
                <a:pos x="T2" y="T3"/>
              </a:cxn>
              <a:cxn ang="T12">
                <a:pos x="T4" y="T5"/>
              </a:cxn>
              <a:cxn ang="T13">
                <a:pos x="T6" y="T7"/>
              </a:cxn>
              <a:cxn ang="T14">
                <a:pos x="T8" y="T9"/>
              </a:cxn>
            </a:cxnLst>
            <a:rect l="T15" t="T16" r="T17" b="T18"/>
            <a:pathLst>
              <a:path w="507" h="330">
                <a:moveTo>
                  <a:pt x="506" y="0"/>
                </a:moveTo>
                <a:lnTo>
                  <a:pt x="506" y="329"/>
                </a:lnTo>
                <a:lnTo>
                  <a:pt x="0" y="329"/>
                </a:lnTo>
                <a:lnTo>
                  <a:pt x="0" y="0"/>
                </a:lnTo>
                <a:lnTo>
                  <a:pt x="506" y="0"/>
                </a:lnTo>
              </a:path>
            </a:pathLst>
          </a:custGeom>
          <a:noFill/>
          <a:ln w="31750">
            <a:solidFill>
              <a:srgbClr val="000000"/>
            </a:solidFill>
            <a:round/>
            <a:headEnd/>
            <a:tailEnd/>
          </a:ln>
        </p:spPr>
        <p:txBody>
          <a:bodyPr/>
          <a:lstStyle/>
          <a:p>
            <a:endParaRPr lang="en-US" dirty="0"/>
          </a:p>
        </p:txBody>
      </p:sp>
      <p:sp>
        <p:nvSpPr>
          <p:cNvPr id="41009" name="Text Box 55"/>
          <p:cNvSpPr txBox="1">
            <a:spLocks noChangeArrowheads="1"/>
          </p:cNvSpPr>
          <p:nvPr/>
        </p:nvSpPr>
        <p:spPr bwMode="auto">
          <a:xfrm>
            <a:off x="7864475" y="1317625"/>
            <a:ext cx="974725" cy="271463"/>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800" dirty="0">
                <a:solidFill>
                  <a:srgbClr val="000000"/>
                </a:solidFill>
                <a:latin typeface="Agilent TT Cond" pitchFamily="34" charset="0"/>
              </a:rPr>
              <a:t>Envelope Detector</a:t>
            </a:r>
            <a:endParaRPr lang="en-US" sz="2200" dirty="0">
              <a:latin typeface="Agilent TT Cond" pitchFamily="34" charset="0"/>
            </a:endParaRPr>
          </a:p>
        </p:txBody>
      </p:sp>
      <p:sp>
        <p:nvSpPr>
          <p:cNvPr id="41010" name="Line 56"/>
          <p:cNvSpPr>
            <a:spLocks noChangeShapeType="1"/>
          </p:cNvSpPr>
          <p:nvPr/>
        </p:nvSpPr>
        <p:spPr bwMode="auto">
          <a:xfrm>
            <a:off x="7431088" y="1882775"/>
            <a:ext cx="285750" cy="0"/>
          </a:xfrm>
          <a:prstGeom prst="line">
            <a:avLst/>
          </a:prstGeom>
          <a:noFill/>
          <a:ln w="31750">
            <a:solidFill>
              <a:srgbClr val="000000"/>
            </a:solidFill>
            <a:round/>
            <a:headEnd/>
            <a:tailEnd/>
          </a:ln>
        </p:spPr>
        <p:txBody>
          <a:bodyPr wrap="none" anchor="ctr"/>
          <a:lstStyle/>
          <a:p>
            <a:endParaRPr lang="en-US" dirty="0"/>
          </a:p>
        </p:txBody>
      </p:sp>
      <p:sp>
        <p:nvSpPr>
          <p:cNvPr id="41011" name="Freeform 57"/>
          <p:cNvSpPr>
            <a:spLocks/>
          </p:cNvSpPr>
          <p:nvPr/>
        </p:nvSpPr>
        <p:spPr bwMode="auto">
          <a:xfrm>
            <a:off x="7680325" y="1847850"/>
            <a:ext cx="150813" cy="71438"/>
          </a:xfrm>
          <a:custGeom>
            <a:avLst/>
            <a:gdLst>
              <a:gd name="T0" fmla="*/ 216595047 w 104"/>
              <a:gd name="T1" fmla="*/ 47090257 h 51"/>
              <a:gd name="T2" fmla="*/ 0 w 104"/>
              <a:gd name="T3" fmla="*/ 0 h 51"/>
              <a:gd name="T4" fmla="*/ 52571389 w 104"/>
              <a:gd name="T5" fmla="*/ 47090257 h 51"/>
              <a:gd name="T6" fmla="*/ 0 w 104"/>
              <a:gd name="T7" fmla="*/ 98103999 h 51"/>
              <a:gd name="T8" fmla="*/ 216595047 w 104"/>
              <a:gd name="T9" fmla="*/ 47090257 h 51"/>
              <a:gd name="T10" fmla="*/ 216595047 w 104"/>
              <a:gd name="T11" fmla="*/ 47090257 h 51"/>
              <a:gd name="T12" fmla="*/ 0 60000 65536"/>
              <a:gd name="T13" fmla="*/ 0 60000 65536"/>
              <a:gd name="T14" fmla="*/ 0 60000 65536"/>
              <a:gd name="T15" fmla="*/ 0 60000 65536"/>
              <a:gd name="T16" fmla="*/ 0 60000 65536"/>
              <a:gd name="T17" fmla="*/ 0 60000 65536"/>
              <a:gd name="T18" fmla="*/ 0 w 104"/>
              <a:gd name="T19" fmla="*/ 0 h 51"/>
              <a:gd name="T20" fmla="*/ 104 w 10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04" h="51">
                <a:moveTo>
                  <a:pt x="103" y="24"/>
                </a:moveTo>
                <a:lnTo>
                  <a:pt x="0" y="0"/>
                </a:lnTo>
                <a:lnTo>
                  <a:pt x="25" y="24"/>
                </a:lnTo>
                <a:lnTo>
                  <a:pt x="0" y="50"/>
                </a:lnTo>
                <a:lnTo>
                  <a:pt x="103" y="24"/>
                </a:lnTo>
              </a:path>
            </a:pathLst>
          </a:custGeom>
          <a:solidFill>
            <a:srgbClr val="000000"/>
          </a:solidFill>
          <a:ln w="9525">
            <a:solidFill>
              <a:srgbClr val="000000"/>
            </a:solidFill>
            <a:round/>
            <a:headEnd/>
            <a:tailEnd/>
          </a:ln>
        </p:spPr>
        <p:txBody>
          <a:bodyPr/>
          <a:lstStyle/>
          <a:p>
            <a:endParaRPr lang="en-US" dirty="0"/>
          </a:p>
        </p:txBody>
      </p:sp>
      <p:sp>
        <p:nvSpPr>
          <p:cNvPr id="41012" name="Line 58"/>
          <p:cNvSpPr>
            <a:spLocks noChangeShapeType="1"/>
          </p:cNvSpPr>
          <p:nvPr/>
        </p:nvSpPr>
        <p:spPr bwMode="auto">
          <a:xfrm>
            <a:off x="8205788" y="2097088"/>
            <a:ext cx="0" cy="1333500"/>
          </a:xfrm>
          <a:prstGeom prst="line">
            <a:avLst/>
          </a:prstGeom>
          <a:noFill/>
          <a:ln w="31750">
            <a:solidFill>
              <a:srgbClr val="000000"/>
            </a:solidFill>
            <a:round/>
            <a:headEnd/>
            <a:tailEnd/>
          </a:ln>
        </p:spPr>
        <p:txBody>
          <a:bodyPr wrap="none" anchor="ctr"/>
          <a:lstStyle/>
          <a:p>
            <a:endParaRPr lang="en-US" dirty="0"/>
          </a:p>
        </p:txBody>
      </p:sp>
      <p:sp>
        <p:nvSpPr>
          <p:cNvPr id="41013" name="Freeform 59"/>
          <p:cNvSpPr>
            <a:spLocks/>
          </p:cNvSpPr>
          <p:nvPr/>
        </p:nvSpPr>
        <p:spPr bwMode="auto">
          <a:xfrm>
            <a:off x="8169275" y="3394075"/>
            <a:ext cx="74613" cy="146050"/>
          </a:xfrm>
          <a:custGeom>
            <a:avLst/>
            <a:gdLst>
              <a:gd name="T0" fmla="*/ 51471498 w 52"/>
              <a:gd name="T1" fmla="*/ 201213809 h 105"/>
              <a:gd name="T2" fmla="*/ 105000593 w 52"/>
              <a:gd name="T3" fmla="*/ 0 h 105"/>
              <a:gd name="T4" fmla="*/ 51471498 w 52"/>
              <a:gd name="T5" fmla="*/ 50303800 h 105"/>
              <a:gd name="T6" fmla="*/ 0 w 52"/>
              <a:gd name="T7" fmla="*/ 0 h 105"/>
              <a:gd name="T8" fmla="*/ 51471498 w 52"/>
              <a:gd name="T9" fmla="*/ 201213809 h 105"/>
              <a:gd name="T10" fmla="*/ 51471498 w 52"/>
              <a:gd name="T11" fmla="*/ 201213809 h 105"/>
              <a:gd name="T12" fmla="*/ 0 60000 65536"/>
              <a:gd name="T13" fmla="*/ 0 60000 65536"/>
              <a:gd name="T14" fmla="*/ 0 60000 65536"/>
              <a:gd name="T15" fmla="*/ 0 60000 65536"/>
              <a:gd name="T16" fmla="*/ 0 60000 65536"/>
              <a:gd name="T17" fmla="*/ 0 60000 65536"/>
              <a:gd name="T18" fmla="*/ 0 w 52"/>
              <a:gd name="T19" fmla="*/ 0 h 105"/>
              <a:gd name="T20" fmla="*/ 52 w 52"/>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52" h="105">
                <a:moveTo>
                  <a:pt x="25" y="104"/>
                </a:moveTo>
                <a:lnTo>
                  <a:pt x="51" y="0"/>
                </a:lnTo>
                <a:lnTo>
                  <a:pt x="25" y="26"/>
                </a:lnTo>
                <a:lnTo>
                  <a:pt x="0" y="0"/>
                </a:lnTo>
                <a:lnTo>
                  <a:pt x="25" y="104"/>
                </a:lnTo>
              </a:path>
            </a:pathLst>
          </a:custGeom>
          <a:solidFill>
            <a:srgbClr val="000000"/>
          </a:solidFill>
          <a:ln w="9525">
            <a:solidFill>
              <a:srgbClr val="000000"/>
            </a:solidFill>
            <a:round/>
            <a:headEnd/>
            <a:tailEnd/>
          </a:ln>
        </p:spPr>
        <p:txBody>
          <a:bodyPr/>
          <a:lstStyle/>
          <a:p>
            <a:endParaRPr lang="en-US" dirty="0"/>
          </a:p>
        </p:txBody>
      </p:sp>
      <p:grpSp>
        <p:nvGrpSpPr>
          <p:cNvPr id="3" name="Group 60"/>
          <p:cNvGrpSpPr>
            <a:grpSpLocks/>
          </p:cNvGrpSpPr>
          <p:nvPr/>
        </p:nvGrpSpPr>
        <p:grpSpPr bwMode="auto">
          <a:xfrm>
            <a:off x="312738" y="1298575"/>
            <a:ext cx="1062037" cy="574675"/>
            <a:chOff x="76" y="1322"/>
            <a:chExt cx="736" cy="410"/>
          </a:xfrm>
        </p:grpSpPr>
        <p:sp>
          <p:nvSpPr>
            <p:cNvPr id="41063" name="Line 61"/>
            <p:cNvSpPr>
              <a:spLocks noChangeShapeType="1"/>
            </p:cNvSpPr>
            <p:nvPr/>
          </p:nvSpPr>
          <p:spPr bwMode="auto">
            <a:xfrm>
              <a:off x="76" y="1732"/>
              <a:ext cx="736" cy="0"/>
            </a:xfrm>
            <a:prstGeom prst="line">
              <a:avLst/>
            </a:prstGeom>
            <a:noFill/>
            <a:ln w="31750">
              <a:solidFill>
                <a:schemeClr val="tx2"/>
              </a:solidFill>
              <a:round/>
              <a:headEnd/>
              <a:tailEnd/>
            </a:ln>
          </p:spPr>
          <p:txBody>
            <a:bodyPr wrap="none" anchor="ctr"/>
            <a:lstStyle/>
            <a:p>
              <a:endParaRPr lang="en-US" dirty="0"/>
            </a:p>
          </p:txBody>
        </p:sp>
        <p:sp>
          <p:nvSpPr>
            <p:cNvPr id="41064" name="Line 62"/>
            <p:cNvSpPr>
              <a:spLocks noChangeShapeType="1"/>
            </p:cNvSpPr>
            <p:nvPr/>
          </p:nvSpPr>
          <p:spPr bwMode="auto">
            <a:xfrm>
              <a:off x="336" y="1322"/>
              <a:ext cx="0" cy="410"/>
            </a:xfrm>
            <a:prstGeom prst="line">
              <a:avLst/>
            </a:prstGeom>
            <a:noFill/>
            <a:ln w="31750">
              <a:solidFill>
                <a:schemeClr val="tx2"/>
              </a:solidFill>
              <a:round/>
              <a:headEnd/>
              <a:tailEnd/>
            </a:ln>
          </p:spPr>
          <p:txBody>
            <a:bodyPr wrap="none" anchor="ctr"/>
            <a:lstStyle/>
            <a:p>
              <a:endParaRPr lang="en-US" dirty="0"/>
            </a:p>
          </p:txBody>
        </p:sp>
        <p:sp>
          <p:nvSpPr>
            <p:cNvPr id="41065" name="Line 63"/>
            <p:cNvSpPr>
              <a:spLocks noChangeShapeType="1"/>
            </p:cNvSpPr>
            <p:nvPr/>
          </p:nvSpPr>
          <p:spPr bwMode="auto">
            <a:xfrm>
              <a:off x="610" y="1472"/>
              <a:ext cx="0" cy="260"/>
            </a:xfrm>
            <a:prstGeom prst="line">
              <a:avLst/>
            </a:prstGeom>
            <a:noFill/>
            <a:ln w="31750">
              <a:solidFill>
                <a:schemeClr val="tx2"/>
              </a:solidFill>
              <a:round/>
              <a:headEnd/>
              <a:tailEnd/>
            </a:ln>
          </p:spPr>
          <p:txBody>
            <a:bodyPr wrap="none" anchor="ctr"/>
            <a:lstStyle/>
            <a:p>
              <a:endParaRPr lang="en-US" dirty="0"/>
            </a:p>
          </p:txBody>
        </p:sp>
      </p:grpSp>
      <p:sp>
        <p:nvSpPr>
          <p:cNvPr id="41015" name="Text Box 64"/>
          <p:cNvSpPr txBox="1">
            <a:spLocks noChangeArrowheads="1"/>
          </p:cNvSpPr>
          <p:nvPr/>
        </p:nvSpPr>
        <p:spPr bwMode="auto">
          <a:xfrm>
            <a:off x="300038" y="1922463"/>
            <a:ext cx="1120775" cy="588962"/>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b="1" dirty="0">
                <a:solidFill>
                  <a:schemeClr val="accent2"/>
                </a:solidFill>
                <a:latin typeface="Agilent TT Cond" pitchFamily="34" charset="0"/>
              </a:rPr>
              <a:t>Input</a:t>
            </a:r>
          </a:p>
          <a:p>
            <a:pPr algn="ctr" defTabSz="409575">
              <a:buClr>
                <a:srgbClr val="000000"/>
              </a:buClr>
              <a:buSzPct val="90000"/>
              <a:buFont typeface="Monotype Sorts" pitchFamily="2" charset="2"/>
              <a:buNone/>
            </a:pPr>
            <a:r>
              <a:rPr lang="en-US" sz="1700" b="1" dirty="0">
                <a:solidFill>
                  <a:schemeClr val="accent2"/>
                </a:solidFill>
                <a:latin typeface="Agilent TT Cond" pitchFamily="34" charset="0"/>
              </a:rPr>
              <a:t>Spectrum</a:t>
            </a:r>
            <a:endParaRPr lang="en-US" sz="2200" dirty="0">
              <a:solidFill>
                <a:schemeClr val="accent2"/>
              </a:solidFill>
              <a:latin typeface="Agilent TT Cond" pitchFamily="34" charset="0"/>
            </a:endParaRPr>
          </a:p>
        </p:txBody>
      </p:sp>
      <p:grpSp>
        <p:nvGrpSpPr>
          <p:cNvPr id="4" name="Group 65"/>
          <p:cNvGrpSpPr>
            <a:grpSpLocks/>
          </p:cNvGrpSpPr>
          <p:nvPr/>
        </p:nvGrpSpPr>
        <p:grpSpPr bwMode="auto">
          <a:xfrm>
            <a:off x="7734300" y="3594100"/>
            <a:ext cx="915988" cy="509588"/>
            <a:chOff x="5218" y="2960"/>
            <a:chExt cx="635" cy="364"/>
          </a:xfrm>
        </p:grpSpPr>
        <p:sp>
          <p:nvSpPr>
            <p:cNvPr id="41057" name="Freeform 66"/>
            <p:cNvSpPr>
              <a:spLocks/>
            </p:cNvSpPr>
            <p:nvPr/>
          </p:nvSpPr>
          <p:spPr bwMode="auto">
            <a:xfrm>
              <a:off x="5218" y="3323"/>
              <a:ext cx="112" cy="1"/>
            </a:xfrm>
            <a:custGeom>
              <a:avLst/>
              <a:gdLst>
                <a:gd name="T0" fmla="*/ 1 w 112"/>
                <a:gd name="T1" fmla="*/ 0 h 1"/>
                <a:gd name="T2" fmla="*/ 4 w 112"/>
                <a:gd name="T3" fmla="*/ 0 h 1"/>
                <a:gd name="T4" fmla="*/ 5 w 112"/>
                <a:gd name="T5" fmla="*/ 0 h 1"/>
                <a:gd name="T6" fmla="*/ 7 w 112"/>
                <a:gd name="T7" fmla="*/ 0 h 1"/>
                <a:gd name="T8" fmla="*/ 9 w 112"/>
                <a:gd name="T9" fmla="*/ 0 h 1"/>
                <a:gd name="T10" fmla="*/ 12 w 112"/>
                <a:gd name="T11" fmla="*/ 0 h 1"/>
                <a:gd name="T12" fmla="*/ 14 w 112"/>
                <a:gd name="T13" fmla="*/ 0 h 1"/>
                <a:gd name="T14" fmla="*/ 16 w 112"/>
                <a:gd name="T15" fmla="*/ 0 h 1"/>
                <a:gd name="T16" fmla="*/ 18 w 112"/>
                <a:gd name="T17" fmla="*/ 0 h 1"/>
                <a:gd name="T18" fmla="*/ 20 w 112"/>
                <a:gd name="T19" fmla="*/ 0 h 1"/>
                <a:gd name="T20" fmla="*/ 23 w 112"/>
                <a:gd name="T21" fmla="*/ 0 h 1"/>
                <a:gd name="T22" fmla="*/ 25 w 112"/>
                <a:gd name="T23" fmla="*/ 0 h 1"/>
                <a:gd name="T24" fmla="*/ 26 w 112"/>
                <a:gd name="T25" fmla="*/ 0 h 1"/>
                <a:gd name="T26" fmla="*/ 29 w 112"/>
                <a:gd name="T27" fmla="*/ 0 h 1"/>
                <a:gd name="T28" fmla="*/ 30 w 112"/>
                <a:gd name="T29" fmla="*/ 0 h 1"/>
                <a:gd name="T30" fmla="*/ 33 w 112"/>
                <a:gd name="T31" fmla="*/ 0 h 1"/>
                <a:gd name="T32" fmla="*/ 35 w 112"/>
                <a:gd name="T33" fmla="*/ 0 h 1"/>
                <a:gd name="T34" fmla="*/ 37 w 112"/>
                <a:gd name="T35" fmla="*/ 0 h 1"/>
                <a:gd name="T36" fmla="*/ 39 w 112"/>
                <a:gd name="T37" fmla="*/ 0 h 1"/>
                <a:gd name="T38" fmla="*/ 42 w 112"/>
                <a:gd name="T39" fmla="*/ 0 h 1"/>
                <a:gd name="T40" fmla="*/ 44 w 112"/>
                <a:gd name="T41" fmla="*/ 0 h 1"/>
                <a:gd name="T42" fmla="*/ 46 w 112"/>
                <a:gd name="T43" fmla="*/ 0 h 1"/>
                <a:gd name="T44" fmla="*/ 48 w 112"/>
                <a:gd name="T45" fmla="*/ 0 h 1"/>
                <a:gd name="T46" fmla="*/ 50 w 112"/>
                <a:gd name="T47" fmla="*/ 0 h 1"/>
                <a:gd name="T48" fmla="*/ 52 w 112"/>
                <a:gd name="T49" fmla="*/ 0 h 1"/>
                <a:gd name="T50" fmla="*/ 55 w 112"/>
                <a:gd name="T51" fmla="*/ 0 h 1"/>
                <a:gd name="T52" fmla="*/ 56 w 112"/>
                <a:gd name="T53" fmla="*/ 0 h 1"/>
                <a:gd name="T54" fmla="*/ 58 w 112"/>
                <a:gd name="T55" fmla="*/ 0 h 1"/>
                <a:gd name="T56" fmla="*/ 60 w 112"/>
                <a:gd name="T57" fmla="*/ 0 h 1"/>
                <a:gd name="T58" fmla="*/ 63 w 112"/>
                <a:gd name="T59" fmla="*/ 0 h 1"/>
                <a:gd name="T60" fmla="*/ 64 w 112"/>
                <a:gd name="T61" fmla="*/ 0 h 1"/>
                <a:gd name="T62" fmla="*/ 67 w 112"/>
                <a:gd name="T63" fmla="*/ 0 h 1"/>
                <a:gd name="T64" fmla="*/ 69 w 112"/>
                <a:gd name="T65" fmla="*/ 0 h 1"/>
                <a:gd name="T66" fmla="*/ 72 w 112"/>
                <a:gd name="T67" fmla="*/ 0 h 1"/>
                <a:gd name="T68" fmla="*/ 73 w 112"/>
                <a:gd name="T69" fmla="*/ 0 h 1"/>
                <a:gd name="T70" fmla="*/ 75 w 112"/>
                <a:gd name="T71" fmla="*/ 0 h 1"/>
                <a:gd name="T72" fmla="*/ 78 w 112"/>
                <a:gd name="T73" fmla="*/ 0 h 1"/>
                <a:gd name="T74" fmla="*/ 80 w 112"/>
                <a:gd name="T75" fmla="*/ 0 h 1"/>
                <a:gd name="T76" fmla="*/ 82 w 112"/>
                <a:gd name="T77" fmla="*/ 0 h 1"/>
                <a:gd name="T78" fmla="*/ 84 w 112"/>
                <a:gd name="T79" fmla="*/ 0 h 1"/>
                <a:gd name="T80" fmla="*/ 86 w 112"/>
                <a:gd name="T81" fmla="*/ 0 h 1"/>
                <a:gd name="T82" fmla="*/ 88 w 112"/>
                <a:gd name="T83" fmla="*/ 0 h 1"/>
                <a:gd name="T84" fmla="*/ 91 w 112"/>
                <a:gd name="T85" fmla="*/ 0 h 1"/>
                <a:gd name="T86" fmla="*/ 92 w 112"/>
                <a:gd name="T87" fmla="*/ 0 h 1"/>
                <a:gd name="T88" fmla="*/ 94 w 112"/>
                <a:gd name="T89" fmla="*/ 0 h 1"/>
                <a:gd name="T90" fmla="*/ 96 w 112"/>
                <a:gd name="T91" fmla="*/ 0 h 1"/>
                <a:gd name="T92" fmla="*/ 100 w 112"/>
                <a:gd name="T93" fmla="*/ 0 h 1"/>
                <a:gd name="T94" fmla="*/ 102 w 112"/>
                <a:gd name="T95" fmla="*/ 0 h 1"/>
                <a:gd name="T96" fmla="*/ 104 w 112"/>
                <a:gd name="T97" fmla="*/ 0 h 1"/>
                <a:gd name="T98" fmla="*/ 105 w 112"/>
                <a:gd name="T99" fmla="*/ 0 h 1"/>
                <a:gd name="T100" fmla="*/ 107 w 112"/>
                <a:gd name="T101" fmla="*/ 0 h 1"/>
                <a:gd name="T102" fmla="*/ 111 w 112"/>
                <a:gd name="T103" fmla="*/ 0 h 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2"/>
                <a:gd name="T157" fmla="*/ 0 h 1"/>
                <a:gd name="T158" fmla="*/ 112 w 112"/>
                <a:gd name="T159" fmla="*/ 1 h 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2" h="1">
                  <a:moveTo>
                    <a:pt x="0" y="0"/>
                  </a:moveTo>
                  <a:lnTo>
                    <a:pt x="1" y="0"/>
                  </a:lnTo>
                  <a:lnTo>
                    <a:pt x="2" y="0"/>
                  </a:lnTo>
                  <a:lnTo>
                    <a:pt x="4" y="0"/>
                  </a:lnTo>
                  <a:lnTo>
                    <a:pt x="5" y="0"/>
                  </a:lnTo>
                  <a:lnTo>
                    <a:pt x="6" y="0"/>
                  </a:lnTo>
                  <a:lnTo>
                    <a:pt x="7" y="0"/>
                  </a:lnTo>
                  <a:lnTo>
                    <a:pt x="8" y="0"/>
                  </a:lnTo>
                  <a:lnTo>
                    <a:pt x="9" y="0"/>
                  </a:lnTo>
                  <a:lnTo>
                    <a:pt x="11" y="0"/>
                  </a:lnTo>
                  <a:lnTo>
                    <a:pt x="12" y="0"/>
                  </a:lnTo>
                  <a:lnTo>
                    <a:pt x="13" y="0"/>
                  </a:lnTo>
                  <a:lnTo>
                    <a:pt x="14" y="0"/>
                  </a:lnTo>
                  <a:lnTo>
                    <a:pt x="15" y="0"/>
                  </a:lnTo>
                  <a:lnTo>
                    <a:pt x="16" y="0"/>
                  </a:lnTo>
                  <a:lnTo>
                    <a:pt x="18" y="0"/>
                  </a:lnTo>
                  <a:lnTo>
                    <a:pt x="19" y="0"/>
                  </a:lnTo>
                  <a:lnTo>
                    <a:pt x="20" y="0"/>
                  </a:lnTo>
                  <a:lnTo>
                    <a:pt x="21" y="0"/>
                  </a:lnTo>
                  <a:lnTo>
                    <a:pt x="23" y="0"/>
                  </a:lnTo>
                  <a:lnTo>
                    <a:pt x="24" y="0"/>
                  </a:lnTo>
                  <a:lnTo>
                    <a:pt x="25" y="0"/>
                  </a:lnTo>
                  <a:lnTo>
                    <a:pt x="26" y="0"/>
                  </a:lnTo>
                  <a:lnTo>
                    <a:pt x="28" y="0"/>
                  </a:lnTo>
                  <a:lnTo>
                    <a:pt x="29" y="0"/>
                  </a:lnTo>
                  <a:lnTo>
                    <a:pt x="30" y="0"/>
                  </a:lnTo>
                  <a:lnTo>
                    <a:pt x="32" y="0"/>
                  </a:lnTo>
                  <a:lnTo>
                    <a:pt x="33" y="0"/>
                  </a:lnTo>
                  <a:lnTo>
                    <a:pt x="35" y="0"/>
                  </a:lnTo>
                  <a:lnTo>
                    <a:pt x="36" y="0"/>
                  </a:lnTo>
                  <a:lnTo>
                    <a:pt x="37" y="0"/>
                  </a:lnTo>
                  <a:lnTo>
                    <a:pt x="38" y="0"/>
                  </a:lnTo>
                  <a:lnTo>
                    <a:pt x="39" y="0"/>
                  </a:lnTo>
                  <a:lnTo>
                    <a:pt x="40" y="0"/>
                  </a:lnTo>
                  <a:lnTo>
                    <a:pt x="42" y="0"/>
                  </a:lnTo>
                  <a:lnTo>
                    <a:pt x="43" y="0"/>
                  </a:lnTo>
                  <a:lnTo>
                    <a:pt x="44" y="0"/>
                  </a:lnTo>
                  <a:lnTo>
                    <a:pt x="45" y="0"/>
                  </a:lnTo>
                  <a:lnTo>
                    <a:pt x="46" y="0"/>
                  </a:lnTo>
                  <a:lnTo>
                    <a:pt x="47" y="0"/>
                  </a:lnTo>
                  <a:lnTo>
                    <a:pt x="48" y="0"/>
                  </a:lnTo>
                  <a:lnTo>
                    <a:pt x="50" y="0"/>
                  </a:lnTo>
                  <a:lnTo>
                    <a:pt x="51" y="0"/>
                  </a:lnTo>
                  <a:lnTo>
                    <a:pt x="52" y="0"/>
                  </a:lnTo>
                  <a:lnTo>
                    <a:pt x="53" y="0"/>
                  </a:lnTo>
                  <a:lnTo>
                    <a:pt x="55" y="0"/>
                  </a:lnTo>
                  <a:lnTo>
                    <a:pt x="56" y="0"/>
                  </a:lnTo>
                  <a:lnTo>
                    <a:pt x="58" y="0"/>
                  </a:lnTo>
                  <a:lnTo>
                    <a:pt x="60" y="0"/>
                  </a:lnTo>
                  <a:lnTo>
                    <a:pt x="62" y="0"/>
                  </a:lnTo>
                  <a:lnTo>
                    <a:pt x="63" y="0"/>
                  </a:lnTo>
                  <a:lnTo>
                    <a:pt x="64" y="0"/>
                  </a:lnTo>
                  <a:lnTo>
                    <a:pt x="66" y="0"/>
                  </a:lnTo>
                  <a:lnTo>
                    <a:pt x="67" y="0"/>
                  </a:lnTo>
                  <a:lnTo>
                    <a:pt x="68" y="0"/>
                  </a:lnTo>
                  <a:lnTo>
                    <a:pt x="69" y="0"/>
                  </a:lnTo>
                  <a:lnTo>
                    <a:pt x="70" y="0"/>
                  </a:lnTo>
                  <a:lnTo>
                    <a:pt x="72" y="0"/>
                  </a:lnTo>
                  <a:lnTo>
                    <a:pt x="73" y="0"/>
                  </a:lnTo>
                  <a:lnTo>
                    <a:pt x="74" y="0"/>
                  </a:lnTo>
                  <a:lnTo>
                    <a:pt x="75" y="0"/>
                  </a:lnTo>
                  <a:lnTo>
                    <a:pt x="77" y="0"/>
                  </a:lnTo>
                  <a:lnTo>
                    <a:pt x="78" y="0"/>
                  </a:lnTo>
                  <a:lnTo>
                    <a:pt x="80" y="0"/>
                  </a:lnTo>
                  <a:lnTo>
                    <a:pt x="81" y="0"/>
                  </a:lnTo>
                  <a:lnTo>
                    <a:pt x="82" y="0"/>
                  </a:lnTo>
                  <a:lnTo>
                    <a:pt x="83" y="0"/>
                  </a:lnTo>
                  <a:lnTo>
                    <a:pt x="84" y="0"/>
                  </a:lnTo>
                  <a:lnTo>
                    <a:pt x="85" y="0"/>
                  </a:lnTo>
                  <a:lnTo>
                    <a:pt x="86" y="0"/>
                  </a:lnTo>
                  <a:lnTo>
                    <a:pt x="88" y="0"/>
                  </a:lnTo>
                  <a:lnTo>
                    <a:pt x="90" y="0"/>
                  </a:lnTo>
                  <a:lnTo>
                    <a:pt x="91" y="0"/>
                  </a:lnTo>
                  <a:lnTo>
                    <a:pt x="92" y="0"/>
                  </a:lnTo>
                  <a:lnTo>
                    <a:pt x="94" y="0"/>
                  </a:lnTo>
                  <a:lnTo>
                    <a:pt x="96" y="0"/>
                  </a:lnTo>
                  <a:lnTo>
                    <a:pt x="98" y="0"/>
                  </a:lnTo>
                  <a:lnTo>
                    <a:pt x="100" y="0"/>
                  </a:lnTo>
                  <a:lnTo>
                    <a:pt x="101" y="0"/>
                  </a:lnTo>
                  <a:lnTo>
                    <a:pt x="102" y="0"/>
                  </a:lnTo>
                  <a:lnTo>
                    <a:pt x="104" y="0"/>
                  </a:lnTo>
                  <a:lnTo>
                    <a:pt x="105" y="0"/>
                  </a:lnTo>
                  <a:lnTo>
                    <a:pt x="106" y="0"/>
                  </a:lnTo>
                  <a:lnTo>
                    <a:pt x="107" y="0"/>
                  </a:lnTo>
                  <a:lnTo>
                    <a:pt x="108" y="0"/>
                  </a:lnTo>
                  <a:lnTo>
                    <a:pt x="111" y="0"/>
                  </a:lnTo>
                </a:path>
              </a:pathLst>
            </a:custGeom>
            <a:noFill/>
            <a:ln w="31750">
              <a:solidFill>
                <a:schemeClr val="tx2"/>
              </a:solidFill>
              <a:round/>
              <a:headEnd/>
              <a:tailEnd/>
            </a:ln>
          </p:spPr>
          <p:txBody>
            <a:bodyPr/>
            <a:lstStyle/>
            <a:p>
              <a:endParaRPr lang="en-US" dirty="0"/>
            </a:p>
          </p:txBody>
        </p:sp>
        <p:sp>
          <p:nvSpPr>
            <p:cNvPr id="41058" name="Freeform 67"/>
            <p:cNvSpPr>
              <a:spLocks/>
            </p:cNvSpPr>
            <p:nvPr/>
          </p:nvSpPr>
          <p:spPr bwMode="auto">
            <a:xfrm>
              <a:off x="5329" y="3323"/>
              <a:ext cx="111" cy="1"/>
            </a:xfrm>
            <a:custGeom>
              <a:avLst/>
              <a:gdLst>
                <a:gd name="T0" fmla="*/ 0 w 111"/>
                <a:gd name="T1" fmla="*/ 0 h 1"/>
                <a:gd name="T2" fmla="*/ 2 w 111"/>
                <a:gd name="T3" fmla="*/ 0 h 1"/>
                <a:gd name="T4" fmla="*/ 5 w 111"/>
                <a:gd name="T5" fmla="*/ 0 h 1"/>
                <a:gd name="T6" fmla="*/ 7 w 111"/>
                <a:gd name="T7" fmla="*/ 0 h 1"/>
                <a:gd name="T8" fmla="*/ 9 w 111"/>
                <a:gd name="T9" fmla="*/ 0 h 1"/>
                <a:gd name="T10" fmla="*/ 12 w 111"/>
                <a:gd name="T11" fmla="*/ 0 h 1"/>
                <a:gd name="T12" fmla="*/ 13 w 111"/>
                <a:gd name="T13" fmla="*/ 0 h 1"/>
                <a:gd name="T14" fmla="*/ 15 w 111"/>
                <a:gd name="T15" fmla="*/ 0 h 1"/>
                <a:gd name="T16" fmla="*/ 18 w 111"/>
                <a:gd name="T17" fmla="*/ 0 h 1"/>
                <a:gd name="T18" fmla="*/ 20 w 111"/>
                <a:gd name="T19" fmla="*/ 0 h 1"/>
                <a:gd name="T20" fmla="*/ 22 w 111"/>
                <a:gd name="T21" fmla="*/ 0 h 1"/>
                <a:gd name="T22" fmla="*/ 24 w 111"/>
                <a:gd name="T23" fmla="*/ 0 h 1"/>
                <a:gd name="T24" fmla="*/ 27 w 111"/>
                <a:gd name="T25" fmla="*/ 0 h 1"/>
                <a:gd name="T26" fmla="*/ 29 w 111"/>
                <a:gd name="T27" fmla="*/ 0 h 1"/>
                <a:gd name="T28" fmla="*/ 30 w 111"/>
                <a:gd name="T29" fmla="*/ 0 h 1"/>
                <a:gd name="T30" fmla="*/ 32 w 111"/>
                <a:gd name="T31" fmla="*/ 0 h 1"/>
                <a:gd name="T32" fmla="*/ 35 w 111"/>
                <a:gd name="T33" fmla="*/ 0 h 1"/>
                <a:gd name="T34" fmla="*/ 37 w 111"/>
                <a:gd name="T35" fmla="*/ 0 h 1"/>
                <a:gd name="T36" fmla="*/ 39 w 111"/>
                <a:gd name="T37" fmla="*/ 0 h 1"/>
                <a:gd name="T38" fmla="*/ 42 w 111"/>
                <a:gd name="T39" fmla="*/ 0 h 1"/>
                <a:gd name="T40" fmla="*/ 43 w 111"/>
                <a:gd name="T41" fmla="*/ 0 h 1"/>
                <a:gd name="T42" fmla="*/ 45 w 111"/>
                <a:gd name="T43" fmla="*/ 0 h 1"/>
                <a:gd name="T44" fmla="*/ 48 w 111"/>
                <a:gd name="T45" fmla="*/ 0 h 1"/>
                <a:gd name="T46" fmla="*/ 50 w 111"/>
                <a:gd name="T47" fmla="*/ 0 h 1"/>
                <a:gd name="T48" fmla="*/ 51 w 111"/>
                <a:gd name="T49" fmla="*/ 0 h 1"/>
                <a:gd name="T50" fmla="*/ 55 w 111"/>
                <a:gd name="T51" fmla="*/ 0 h 1"/>
                <a:gd name="T52" fmla="*/ 56 w 111"/>
                <a:gd name="T53" fmla="*/ 0 h 1"/>
                <a:gd name="T54" fmla="*/ 59 w 111"/>
                <a:gd name="T55" fmla="*/ 0 h 1"/>
                <a:gd name="T56" fmla="*/ 60 w 111"/>
                <a:gd name="T57" fmla="*/ 0 h 1"/>
                <a:gd name="T58" fmla="*/ 62 w 111"/>
                <a:gd name="T59" fmla="*/ 0 h 1"/>
                <a:gd name="T60" fmla="*/ 65 w 111"/>
                <a:gd name="T61" fmla="*/ 0 h 1"/>
                <a:gd name="T62" fmla="*/ 67 w 111"/>
                <a:gd name="T63" fmla="*/ 0 h 1"/>
                <a:gd name="T64" fmla="*/ 69 w 111"/>
                <a:gd name="T65" fmla="*/ 0 h 1"/>
                <a:gd name="T66" fmla="*/ 71 w 111"/>
                <a:gd name="T67" fmla="*/ 0 h 1"/>
                <a:gd name="T68" fmla="*/ 73 w 111"/>
                <a:gd name="T69" fmla="*/ 0 h 1"/>
                <a:gd name="T70" fmla="*/ 75 w 111"/>
                <a:gd name="T71" fmla="*/ 0 h 1"/>
                <a:gd name="T72" fmla="*/ 78 w 111"/>
                <a:gd name="T73" fmla="*/ 0 h 1"/>
                <a:gd name="T74" fmla="*/ 80 w 111"/>
                <a:gd name="T75" fmla="*/ 0 h 1"/>
                <a:gd name="T76" fmla="*/ 81 w 111"/>
                <a:gd name="T77" fmla="*/ 0 h 1"/>
                <a:gd name="T78" fmla="*/ 84 w 111"/>
                <a:gd name="T79" fmla="*/ 0 h 1"/>
                <a:gd name="T80" fmla="*/ 87 w 111"/>
                <a:gd name="T81" fmla="*/ 0 h 1"/>
                <a:gd name="T82" fmla="*/ 88 w 111"/>
                <a:gd name="T83" fmla="*/ 0 h 1"/>
                <a:gd name="T84" fmla="*/ 90 w 111"/>
                <a:gd name="T85" fmla="*/ 0 h 1"/>
                <a:gd name="T86" fmla="*/ 93 w 111"/>
                <a:gd name="T87" fmla="*/ 0 h 1"/>
                <a:gd name="T88" fmla="*/ 94 w 111"/>
                <a:gd name="T89" fmla="*/ 0 h 1"/>
                <a:gd name="T90" fmla="*/ 97 w 111"/>
                <a:gd name="T91" fmla="*/ 0 h 1"/>
                <a:gd name="T92" fmla="*/ 99 w 111"/>
                <a:gd name="T93" fmla="*/ 0 h 1"/>
                <a:gd name="T94" fmla="*/ 100 w 111"/>
                <a:gd name="T95" fmla="*/ 0 h 1"/>
                <a:gd name="T96" fmla="*/ 103 w 111"/>
                <a:gd name="T97" fmla="*/ 0 h 1"/>
                <a:gd name="T98" fmla="*/ 105 w 111"/>
                <a:gd name="T99" fmla="*/ 0 h 1"/>
                <a:gd name="T100" fmla="*/ 108 w 111"/>
                <a:gd name="T101" fmla="*/ 0 h 1"/>
                <a:gd name="T102" fmla="*/ 109 w 111"/>
                <a:gd name="T103" fmla="*/ 0 h 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1"/>
                <a:gd name="T157" fmla="*/ 0 h 1"/>
                <a:gd name="T158" fmla="*/ 111 w 111"/>
                <a:gd name="T159" fmla="*/ 1 h 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1" h="1">
                  <a:moveTo>
                    <a:pt x="0" y="0"/>
                  </a:moveTo>
                  <a:lnTo>
                    <a:pt x="0" y="0"/>
                  </a:lnTo>
                  <a:lnTo>
                    <a:pt x="2" y="0"/>
                  </a:lnTo>
                  <a:lnTo>
                    <a:pt x="3" y="0"/>
                  </a:lnTo>
                  <a:lnTo>
                    <a:pt x="5" y="0"/>
                  </a:lnTo>
                  <a:lnTo>
                    <a:pt x="6" y="0"/>
                  </a:lnTo>
                  <a:lnTo>
                    <a:pt x="7" y="0"/>
                  </a:lnTo>
                  <a:lnTo>
                    <a:pt x="9" y="0"/>
                  </a:lnTo>
                  <a:lnTo>
                    <a:pt x="10" y="0"/>
                  </a:lnTo>
                  <a:lnTo>
                    <a:pt x="12" y="0"/>
                  </a:lnTo>
                  <a:lnTo>
                    <a:pt x="13" y="0"/>
                  </a:lnTo>
                  <a:lnTo>
                    <a:pt x="15" y="0"/>
                  </a:lnTo>
                  <a:lnTo>
                    <a:pt x="16" y="0"/>
                  </a:lnTo>
                  <a:lnTo>
                    <a:pt x="18" y="0"/>
                  </a:lnTo>
                  <a:lnTo>
                    <a:pt x="19" y="0"/>
                  </a:lnTo>
                  <a:lnTo>
                    <a:pt x="20" y="0"/>
                  </a:lnTo>
                  <a:lnTo>
                    <a:pt x="22" y="0"/>
                  </a:lnTo>
                  <a:lnTo>
                    <a:pt x="23" y="0"/>
                  </a:lnTo>
                  <a:lnTo>
                    <a:pt x="24" y="0"/>
                  </a:lnTo>
                  <a:lnTo>
                    <a:pt x="25" y="0"/>
                  </a:lnTo>
                  <a:lnTo>
                    <a:pt x="27" y="0"/>
                  </a:lnTo>
                  <a:lnTo>
                    <a:pt x="28" y="0"/>
                  </a:lnTo>
                  <a:lnTo>
                    <a:pt x="29" y="0"/>
                  </a:lnTo>
                  <a:lnTo>
                    <a:pt x="30" y="0"/>
                  </a:lnTo>
                  <a:lnTo>
                    <a:pt x="32" y="0"/>
                  </a:lnTo>
                  <a:lnTo>
                    <a:pt x="34" y="0"/>
                  </a:lnTo>
                  <a:lnTo>
                    <a:pt x="35" y="0"/>
                  </a:lnTo>
                  <a:lnTo>
                    <a:pt x="37" y="0"/>
                  </a:lnTo>
                  <a:lnTo>
                    <a:pt x="39" y="0"/>
                  </a:lnTo>
                  <a:lnTo>
                    <a:pt x="40" y="0"/>
                  </a:lnTo>
                  <a:lnTo>
                    <a:pt x="42" y="0"/>
                  </a:lnTo>
                  <a:lnTo>
                    <a:pt x="43" y="0"/>
                  </a:lnTo>
                  <a:lnTo>
                    <a:pt x="45" y="0"/>
                  </a:lnTo>
                  <a:lnTo>
                    <a:pt x="46" y="0"/>
                  </a:lnTo>
                  <a:lnTo>
                    <a:pt x="48" y="0"/>
                  </a:lnTo>
                  <a:lnTo>
                    <a:pt x="49" y="0"/>
                  </a:lnTo>
                  <a:lnTo>
                    <a:pt x="50" y="0"/>
                  </a:lnTo>
                  <a:lnTo>
                    <a:pt x="51" y="0"/>
                  </a:lnTo>
                  <a:lnTo>
                    <a:pt x="53" y="0"/>
                  </a:lnTo>
                  <a:lnTo>
                    <a:pt x="55" y="0"/>
                  </a:lnTo>
                  <a:lnTo>
                    <a:pt x="56" y="0"/>
                  </a:lnTo>
                  <a:lnTo>
                    <a:pt x="57" y="0"/>
                  </a:lnTo>
                  <a:lnTo>
                    <a:pt x="59" y="0"/>
                  </a:lnTo>
                  <a:lnTo>
                    <a:pt x="60" y="0"/>
                  </a:lnTo>
                  <a:lnTo>
                    <a:pt x="61" y="0"/>
                  </a:lnTo>
                  <a:lnTo>
                    <a:pt x="62" y="0"/>
                  </a:lnTo>
                  <a:lnTo>
                    <a:pt x="65" y="0"/>
                  </a:lnTo>
                  <a:lnTo>
                    <a:pt x="67" y="0"/>
                  </a:lnTo>
                  <a:lnTo>
                    <a:pt x="69" y="0"/>
                  </a:lnTo>
                  <a:lnTo>
                    <a:pt x="70" y="0"/>
                  </a:lnTo>
                  <a:lnTo>
                    <a:pt x="71" y="0"/>
                  </a:lnTo>
                  <a:lnTo>
                    <a:pt x="72" y="0"/>
                  </a:lnTo>
                  <a:lnTo>
                    <a:pt x="73" y="0"/>
                  </a:lnTo>
                  <a:lnTo>
                    <a:pt x="74" y="0"/>
                  </a:lnTo>
                  <a:lnTo>
                    <a:pt x="75" y="0"/>
                  </a:lnTo>
                  <a:lnTo>
                    <a:pt x="77" y="0"/>
                  </a:lnTo>
                  <a:lnTo>
                    <a:pt x="78" y="0"/>
                  </a:lnTo>
                  <a:lnTo>
                    <a:pt x="80" y="0"/>
                  </a:lnTo>
                  <a:lnTo>
                    <a:pt x="81" y="0"/>
                  </a:lnTo>
                  <a:lnTo>
                    <a:pt x="83" y="0"/>
                  </a:lnTo>
                  <a:lnTo>
                    <a:pt x="84" y="0"/>
                  </a:lnTo>
                  <a:lnTo>
                    <a:pt x="85" y="0"/>
                  </a:lnTo>
                  <a:lnTo>
                    <a:pt x="87" y="0"/>
                  </a:lnTo>
                  <a:lnTo>
                    <a:pt x="88" y="0"/>
                  </a:lnTo>
                  <a:lnTo>
                    <a:pt x="89" y="0"/>
                  </a:lnTo>
                  <a:lnTo>
                    <a:pt x="90" y="0"/>
                  </a:lnTo>
                  <a:lnTo>
                    <a:pt x="91" y="0"/>
                  </a:lnTo>
                  <a:lnTo>
                    <a:pt x="93" y="0"/>
                  </a:lnTo>
                  <a:lnTo>
                    <a:pt x="94" y="0"/>
                  </a:lnTo>
                  <a:lnTo>
                    <a:pt x="95" y="0"/>
                  </a:lnTo>
                  <a:lnTo>
                    <a:pt x="97" y="0"/>
                  </a:lnTo>
                  <a:lnTo>
                    <a:pt x="98" y="0"/>
                  </a:lnTo>
                  <a:lnTo>
                    <a:pt x="99" y="0"/>
                  </a:lnTo>
                  <a:lnTo>
                    <a:pt x="100" y="0"/>
                  </a:lnTo>
                  <a:lnTo>
                    <a:pt x="102" y="0"/>
                  </a:lnTo>
                  <a:lnTo>
                    <a:pt x="103" y="0"/>
                  </a:lnTo>
                  <a:lnTo>
                    <a:pt x="105" y="0"/>
                  </a:lnTo>
                  <a:lnTo>
                    <a:pt x="107" y="0"/>
                  </a:lnTo>
                  <a:lnTo>
                    <a:pt x="108" y="0"/>
                  </a:lnTo>
                  <a:lnTo>
                    <a:pt x="109" y="0"/>
                  </a:lnTo>
                  <a:lnTo>
                    <a:pt x="110" y="0"/>
                  </a:lnTo>
                </a:path>
              </a:pathLst>
            </a:custGeom>
            <a:noFill/>
            <a:ln w="31750">
              <a:solidFill>
                <a:schemeClr val="tx2"/>
              </a:solidFill>
              <a:round/>
              <a:headEnd/>
              <a:tailEnd/>
            </a:ln>
          </p:spPr>
          <p:txBody>
            <a:bodyPr/>
            <a:lstStyle/>
            <a:p>
              <a:endParaRPr lang="en-US" dirty="0"/>
            </a:p>
          </p:txBody>
        </p:sp>
        <p:sp>
          <p:nvSpPr>
            <p:cNvPr id="41059" name="Freeform 68"/>
            <p:cNvSpPr>
              <a:spLocks/>
            </p:cNvSpPr>
            <p:nvPr/>
          </p:nvSpPr>
          <p:spPr bwMode="auto">
            <a:xfrm>
              <a:off x="5439" y="2960"/>
              <a:ext cx="112" cy="364"/>
            </a:xfrm>
            <a:custGeom>
              <a:avLst/>
              <a:gdLst>
                <a:gd name="T0" fmla="*/ 1 w 112"/>
                <a:gd name="T1" fmla="*/ 363 h 364"/>
                <a:gd name="T2" fmla="*/ 3 w 112"/>
                <a:gd name="T3" fmla="*/ 363 h 364"/>
                <a:gd name="T4" fmla="*/ 6 w 112"/>
                <a:gd name="T5" fmla="*/ 362 h 364"/>
                <a:gd name="T6" fmla="*/ 7 w 112"/>
                <a:gd name="T7" fmla="*/ 362 h 364"/>
                <a:gd name="T8" fmla="*/ 10 w 112"/>
                <a:gd name="T9" fmla="*/ 362 h 364"/>
                <a:gd name="T10" fmla="*/ 12 w 112"/>
                <a:gd name="T11" fmla="*/ 362 h 364"/>
                <a:gd name="T12" fmla="*/ 14 w 112"/>
                <a:gd name="T13" fmla="*/ 361 h 364"/>
                <a:gd name="T14" fmla="*/ 16 w 112"/>
                <a:gd name="T15" fmla="*/ 361 h 364"/>
                <a:gd name="T16" fmla="*/ 19 w 112"/>
                <a:gd name="T17" fmla="*/ 360 h 364"/>
                <a:gd name="T18" fmla="*/ 21 w 112"/>
                <a:gd name="T19" fmla="*/ 359 h 364"/>
                <a:gd name="T20" fmla="*/ 22 w 112"/>
                <a:gd name="T21" fmla="*/ 358 h 364"/>
                <a:gd name="T22" fmla="*/ 26 w 112"/>
                <a:gd name="T23" fmla="*/ 356 h 364"/>
                <a:gd name="T24" fmla="*/ 27 w 112"/>
                <a:gd name="T25" fmla="*/ 352 h 364"/>
                <a:gd name="T26" fmla="*/ 29 w 112"/>
                <a:gd name="T27" fmla="*/ 349 h 364"/>
                <a:gd name="T28" fmla="*/ 32 w 112"/>
                <a:gd name="T29" fmla="*/ 344 h 364"/>
                <a:gd name="T30" fmla="*/ 33 w 112"/>
                <a:gd name="T31" fmla="*/ 337 h 364"/>
                <a:gd name="T32" fmla="*/ 36 w 112"/>
                <a:gd name="T33" fmla="*/ 330 h 364"/>
                <a:gd name="T34" fmla="*/ 38 w 112"/>
                <a:gd name="T35" fmla="*/ 320 h 364"/>
                <a:gd name="T36" fmla="*/ 40 w 112"/>
                <a:gd name="T37" fmla="*/ 308 h 364"/>
                <a:gd name="T38" fmla="*/ 43 w 112"/>
                <a:gd name="T39" fmla="*/ 295 h 364"/>
                <a:gd name="T40" fmla="*/ 44 w 112"/>
                <a:gd name="T41" fmla="*/ 277 h 364"/>
                <a:gd name="T42" fmla="*/ 46 w 112"/>
                <a:gd name="T43" fmla="*/ 257 h 364"/>
                <a:gd name="T44" fmla="*/ 48 w 112"/>
                <a:gd name="T45" fmla="*/ 233 h 364"/>
                <a:gd name="T46" fmla="*/ 50 w 112"/>
                <a:gd name="T47" fmla="*/ 202 h 364"/>
                <a:gd name="T48" fmla="*/ 53 w 112"/>
                <a:gd name="T49" fmla="*/ 170 h 364"/>
                <a:gd name="T50" fmla="*/ 55 w 112"/>
                <a:gd name="T51" fmla="*/ 136 h 364"/>
                <a:gd name="T52" fmla="*/ 56 w 112"/>
                <a:gd name="T53" fmla="*/ 99 h 364"/>
                <a:gd name="T54" fmla="*/ 59 w 112"/>
                <a:gd name="T55" fmla="*/ 63 h 364"/>
                <a:gd name="T56" fmla="*/ 61 w 112"/>
                <a:gd name="T57" fmla="*/ 32 h 364"/>
                <a:gd name="T58" fmla="*/ 64 w 112"/>
                <a:gd name="T59" fmla="*/ 10 h 364"/>
                <a:gd name="T60" fmla="*/ 65 w 112"/>
                <a:gd name="T61" fmla="*/ 0 h 364"/>
                <a:gd name="T62" fmla="*/ 68 w 112"/>
                <a:gd name="T63" fmla="*/ 3 h 364"/>
                <a:gd name="T64" fmla="*/ 69 w 112"/>
                <a:gd name="T65" fmla="*/ 18 h 364"/>
                <a:gd name="T66" fmla="*/ 72 w 112"/>
                <a:gd name="T67" fmla="*/ 42 h 364"/>
                <a:gd name="T68" fmla="*/ 75 w 112"/>
                <a:gd name="T69" fmla="*/ 76 h 364"/>
                <a:gd name="T70" fmla="*/ 76 w 112"/>
                <a:gd name="T71" fmla="*/ 113 h 364"/>
                <a:gd name="T72" fmla="*/ 77 w 112"/>
                <a:gd name="T73" fmla="*/ 149 h 364"/>
                <a:gd name="T74" fmla="*/ 80 w 112"/>
                <a:gd name="T75" fmla="*/ 184 h 364"/>
                <a:gd name="T76" fmla="*/ 82 w 112"/>
                <a:gd name="T77" fmla="*/ 217 h 364"/>
                <a:gd name="T78" fmla="*/ 85 w 112"/>
                <a:gd name="T79" fmla="*/ 242 h 364"/>
                <a:gd name="T80" fmla="*/ 87 w 112"/>
                <a:gd name="T81" fmla="*/ 266 h 364"/>
                <a:gd name="T82" fmla="*/ 88 w 112"/>
                <a:gd name="T83" fmla="*/ 286 h 364"/>
                <a:gd name="T84" fmla="*/ 91 w 112"/>
                <a:gd name="T85" fmla="*/ 300 h 364"/>
                <a:gd name="T86" fmla="*/ 93 w 112"/>
                <a:gd name="T87" fmla="*/ 314 h 364"/>
                <a:gd name="T88" fmla="*/ 96 w 112"/>
                <a:gd name="T89" fmla="*/ 324 h 364"/>
                <a:gd name="T90" fmla="*/ 97 w 112"/>
                <a:gd name="T91" fmla="*/ 331 h 364"/>
                <a:gd name="T92" fmla="*/ 99 w 112"/>
                <a:gd name="T93" fmla="*/ 336 h 364"/>
                <a:gd name="T94" fmla="*/ 102 w 112"/>
                <a:gd name="T95" fmla="*/ 336 h 364"/>
                <a:gd name="T96" fmla="*/ 103 w 112"/>
                <a:gd name="T97" fmla="*/ 335 h 364"/>
                <a:gd name="T98" fmla="*/ 106 w 112"/>
                <a:gd name="T99" fmla="*/ 330 h 364"/>
                <a:gd name="T100" fmla="*/ 108 w 112"/>
                <a:gd name="T101" fmla="*/ 322 h 364"/>
                <a:gd name="T102" fmla="*/ 109 w 112"/>
                <a:gd name="T103" fmla="*/ 312 h 3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2"/>
                <a:gd name="T157" fmla="*/ 0 h 364"/>
                <a:gd name="T158" fmla="*/ 112 w 112"/>
                <a:gd name="T159" fmla="*/ 364 h 36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2" h="364">
                  <a:moveTo>
                    <a:pt x="0" y="363"/>
                  </a:moveTo>
                  <a:lnTo>
                    <a:pt x="1" y="363"/>
                  </a:lnTo>
                  <a:lnTo>
                    <a:pt x="3" y="363"/>
                  </a:lnTo>
                  <a:lnTo>
                    <a:pt x="5" y="362"/>
                  </a:lnTo>
                  <a:lnTo>
                    <a:pt x="6" y="362"/>
                  </a:lnTo>
                  <a:lnTo>
                    <a:pt x="7" y="362"/>
                  </a:lnTo>
                  <a:lnTo>
                    <a:pt x="9" y="362"/>
                  </a:lnTo>
                  <a:lnTo>
                    <a:pt x="10" y="362"/>
                  </a:lnTo>
                  <a:lnTo>
                    <a:pt x="11" y="362"/>
                  </a:lnTo>
                  <a:lnTo>
                    <a:pt x="12" y="362"/>
                  </a:lnTo>
                  <a:lnTo>
                    <a:pt x="13" y="362"/>
                  </a:lnTo>
                  <a:lnTo>
                    <a:pt x="14" y="361"/>
                  </a:lnTo>
                  <a:lnTo>
                    <a:pt x="15" y="361"/>
                  </a:lnTo>
                  <a:lnTo>
                    <a:pt x="16" y="361"/>
                  </a:lnTo>
                  <a:lnTo>
                    <a:pt x="17" y="360"/>
                  </a:lnTo>
                  <a:lnTo>
                    <a:pt x="19" y="360"/>
                  </a:lnTo>
                  <a:lnTo>
                    <a:pt x="21" y="359"/>
                  </a:lnTo>
                  <a:lnTo>
                    <a:pt x="22" y="358"/>
                  </a:lnTo>
                  <a:lnTo>
                    <a:pt x="23" y="357"/>
                  </a:lnTo>
                  <a:lnTo>
                    <a:pt x="26" y="356"/>
                  </a:lnTo>
                  <a:lnTo>
                    <a:pt x="26" y="353"/>
                  </a:lnTo>
                  <a:lnTo>
                    <a:pt x="27" y="352"/>
                  </a:lnTo>
                  <a:lnTo>
                    <a:pt x="28" y="352"/>
                  </a:lnTo>
                  <a:lnTo>
                    <a:pt x="29" y="349"/>
                  </a:lnTo>
                  <a:lnTo>
                    <a:pt x="31" y="346"/>
                  </a:lnTo>
                  <a:lnTo>
                    <a:pt x="32" y="344"/>
                  </a:lnTo>
                  <a:lnTo>
                    <a:pt x="33" y="342"/>
                  </a:lnTo>
                  <a:lnTo>
                    <a:pt x="33" y="337"/>
                  </a:lnTo>
                  <a:lnTo>
                    <a:pt x="35" y="335"/>
                  </a:lnTo>
                  <a:lnTo>
                    <a:pt x="36" y="330"/>
                  </a:lnTo>
                  <a:lnTo>
                    <a:pt x="37" y="325"/>
                  </a:lnTo>
                  <a:lnTo>
                    <a:pt x="38" y="320"/>
                  </a:lnTo>
                  <a:lnTo>
                    <a:pt x="39" y="315"/>
                  </a:lnTo>
                  <a:lnTo>
                    <a:pt x="40" y="308"/>
                  </a:lnTo>
                  <a:lnTo>
                    <a:pt x="40" y="302"/>
                  </a:lnTo>
                  <a:lnTo>
                    <a:pt x="43" y="295"/>
                  </a:lnTo>
                  <a:lnTo>
                    <a:pt x="43" y="286"/>
                  </a:lnTo>
                  <a:lnTo>
                    <a:pt x="44" y="277"/>
                  </a:lnTo>
                  <a:lnTo>
                    <a:pt x="45" y="268"/>
                  </a:lnTo>
                  <a:lnTo>
                    <a:pt x="46" y="257"/>
                  </a:lnTo>
                  <a:lnTo>
                    <a:pt x="47" y="245"/>
                  </a:lnTo>
                  <a:lnTo>
                    <a:pt x="48" y="233"/>
                  </a:lnTo>
                  <a:lnTo>
                    <a:pt x="49" y="218"/>
                  </a:lnTo>
                  <a:lnTo>
                    <a:pt x="50" y="202"/>
                  </a:lnTo>
                  <a:lnTo>
                    <a:pt x="51" y="187"/>
                  </a:lnTo>
                  <a:lnTo>
                    <a:pt x="53" y="170"/>
                  </a:lnTo>
                  <a:lnTo>
                    <a:pt x="55" y="154"/>
                  </a:lnTo>
                  <a:lnTo>
                    <a:pt x="55" y="136"/>
                  </a:lnTo>
                  <a:lnTo>
                    <a:pt x="55" y="118"/>
                  </a:lnTo>
                  <a:lnTo>
                    <a:pt x="56" y="99"/>
                  </a:lnTo>
                  <a:lnTo>
                    <a:pt x="58" y="81"/>
                  </a:lnTo>
                  <a:lnTo>
                    <a:pt x="59" y="63"/>
                  </a:lnTo>
                  <a:lnTo>
                    <a:pt x="60" y="48"/>
                  </a:lnTo>
                  <a:lnTo>
                    <a:pt x="61" y="32"/>
                  </a:lnTo>
                  <a:lnTo>
                    <a:pt x="61" y="20"/>
                  </a:lnTo>
                  <a:lnTo>
                    <a:pt x="64" y="10"/>
                  </a:lnTo>
                  <a:lnTo>
                    <a:pt x="65" y="4"/>
                  </a:lnTo>
                  <a:lnTo>
                    <a:pt x="65" y="0"/>
                  </a:lnTo>
                  <a:lnTo>
                    <a:pt x="66" y="0"/>
                  </a:lnTo>
                  <a:lnTo>
                    <a:pt x="68" y="3"/>
                  </a:lnTo>
                  <a:lnTo>
                    <a:pt x="68" y="8"/>
                  </a:lnTo>
                  <a:lnTo>
                    <a:pt x="69" y="18"/>
                  </a:lnTo>
                  <a:lnTo>
                    <a:pt x="71" y="28"/>
                  </a:lnTo>
                  <a:lnTo>
                    <a:pt x="72" y="42"/>
                  </a:lnTo>
                  <a:lnTo>
                    <a:pt x="73" y="59"/>
                  </a:lnTo>
                  <a:lnTo>
                    <a:pt x="75" y="76"/>
                  </a:lnTo>
                  <a:lnTo>
                    <a:pt x="75" y="94"/>
                  </a:lnTo>
                  <a:lnTo>
                    <a:pt x="76" y="113"/>
                  </a:lnTo>
                  <a:lnTo>
                    <a:pt x="77" y="132"/>
                  </a:lnTo>
                  <a:lnTo>
                    <a:pt x="77" y="149"/>
                  </a:lnTo>
                  <a:lnTo>
                    <a:pt x="79" y="167"/>
                  </a:lnTo>
                  <a:lnTo>
                    <a:pt x="80" y="184"/>
                  </a:lnTo>
                  <a:lnTo>
                    <a:pt x="81" y="200"/>
                  </a:lnTo>
                  <a:lnTo>
                    <a:pt x="82" y="217"/>
                  </a:lnTo>
                  <a:lnTo>
                    <a:pt x="83" y="229"/>
                  </a:lnTo>
                  <a:lnTo>
                    <a:pt x="85" y="242"/>
                  </a:lnTo>
                  <a:lnTo>
                    <a:pt x="86" y="254"/>
                  </a:lnTo>
                  <a:lnTo>
                    <a:pt x="87" y="266"/>
                  </a:lnTo>
                  <a:lnTo>
                    <a:pt x="87" y="275"/>
                  </a:lnTo>
                  <a:lnTo>
                    <a:pt x="88" y="286"/>
                  </a:lnTo>
                  <a:lnTo>
                    <a:pt x="90" y="292"/>
                  </a:lnTo>
                  <a:lnTo>
                    <a:pt x="91" y="300"/>
                  </a:lnTo>
                  <a:lnTo>
                    <a:pt x="93" y="308"/>
                  </a:lnTo>
                  <a:lnTo>
                    <a:pt x="93" y="314"/>
                  </a:lnTo>
                  <a:lnTo>
                    <a:pt x="94" y="318"/>
                  </a:lnTo>
                  <a:lnTo>
                    <a:pt x="96" y="324"/>
                  </a:lnTo>
                  <a:lnTo>
                    <a:pt x="96" y="328"/>
                  </a:lnTo>
                  <a:lnTo>
                    <a:pt x="97" y="331"/>
                  </a:lnTo>
                  <a:lnTo>
                    <a:pt x="98" y="333"/>
                  </a:lnTo>
                  <a:lnTo>
                    <a:pt x="99" y="336"/>
                  </a:lnTo>
                  <a:lnTo>
                    <a:pt x="100" y="336"/>
                  </a:lnTo>
                  <a:lnTo>
                    <a:pt x="102" y="336"/>
                  </a:lnTo>
                  <a:lnTo>
                    <a:pt x="103" y="336"/>
                  </a:lnTo>
                  <a:lnTo>
                    <a:pt x="103" y="335"/>
                  </a:lnTo>
                  <a:lnTo>
                    <a:pt x="105" y="332"/>
                  </a:lnTo>
                  <a:lnTo>
                    <a:pt x="106" y="330"/>
                  </a:lnTo>
                  <a:lnTo>
                    <a:pt x="107" y="326"/>
                  </a:lnTo>
                  <a:lnTo>
                    <a:pt x="108" y="322"/>
                  </a:lnTo>
                  <a:lnTo>
                    <a:pt x="109" y="316"/>
                  </a:lnTo>
                  <a:lnTo>
                    <a:pt x="109" y="312"/>
                  </a:lnTo>
                  <a:lnTo>
                    <a:pt x="111" y="305"/>
                  </a:lnTo>
                </a:path>
              </a:pathLst>
            </a:custGeom>
            <a:noFill/>
            <a:ln w="31750">
              <a:solidFill>
                <a:schemeClr val="tx2"/>
              </a:solidFill>
              <a:round/>
              <a:headEnd/>
              <a:tailEnd/>
            </a:ln>
          </p:spPr>
          <p:txBody>
            <a:bodyPr/>
            <a:lstStyle/>
            <a:p>
              <a:endParaRPr lang="en-US" dirty="0"/>
            </a:p>
          </p:txBody>
        </p:sp>
        <p:sp>
          <p:nvSpPr>
            <p:cNvPr id="41060" name="Freeform 69"/>
            <p:cNvSpPr>
              <a:spLocks/>
            </p:cNvSpPr>
            <p:nvPr/>
          </p:nvSpPr>
          <p:spPr bwMode="auto">
            <a:xfrm>
              <a:off x="5550" y="3138"/>
              <a:ext cx="112" cy="186"/>
            </a:xfrm>
            <a:custGeom>
              <a:avLst/>
              <a:gdLst>
                <a:gd name="T0" fmla="*/ 1 w 112"/>
                <a:gd name="T1" fmla="*/ 120 h 186"/>
                <a:gd name="T2" fmla="*/ 4 w 112"/>
                <a:gd name="T3" fmla="*/ 105 h 186"/>
                <a:gd name="T4" fmla="*/ 5 w 112"/>
                <a:gd name="T5" fmla="*/ 88 h 186"/>
                <a:gd name="T6" fmla="*/ 8 w 112"/>
                <a:gd name="T7" fmla="*/ 68 h 186"/>
                <a:gd name="T8" fmla="*/ 10 w 112"/>
                <a:gd name="T9" fmla="*/ 49 h 186"/>
                <a:gd name="T10" fmla="*/ 12 w 112"/>
                <a:gd name="T11" fmla="*/ 31 h 186"/>
                <a:gd name="T12" fmla="*/ 14 w 112"/>
                <a:gd name="T13" fmla="*/ 16 h 186"/>
                <a:gd name="T14" fmla="*/ 15 w 112"/>
                <a:gd name="T15" fmla="*/ 5 h 186"/>
                <a:gd name="T16" fmla="*/ 19 w 112"/>
                <a:gd name="T17" fmla="*/ 0 h 186"/>
                <a:gd name="T18" fmla="*/ 20 w 112"/>
                <a:gd name="T19" fmla="*/ 4 h 186"/>
                <a:gd name="T20" fmla="*/ 22 w 112"/>
                <a:gd name="T21" fmla="*/ 12 h 186"/>
                <a:gd name="T22" fmla="*/ 25 w 112"/>
                <a:gd name="T23" fmla="*/ 26 h 186"/>
                <a:gd name="T24" fmla="*/ 26 w 112"/>
                <a:gd name="T25" fmla="*/ 44 h 186"/>
                <a:gd name="T26" fmla="*/ 29 w 112"/>
                <a:gd name="T27" fmla="*/ 64 h 186"/>
                <a:gd name="T28" fmla="*/ 31 w 112"/>
                <a:gd name="T29" fmla="*/ 82 h 186"/>
                <a:gd name="T30" fmla="*/ 34 w 112"/>
                <a:gd name="T31" fmla="*/ 100 h 186"/>
                <a:gd name="T32" fmla="*/ 35 w 112"/>
                <a:gd name="T33" fmla="*/ 117 h 186"/>
                <a:gd name="T34" fmla="*/ 38 w 112"/>
                <a:gd name="T35" fmla="*/ 130 h 186"/>
                <a:gd name="T36" fmla="*/ 40 w 112"/>
                <a:gd name="T37" fmla="*/ 142 h 186"/>
                <a:gd name="T38" fmla="*/ 42 w 112"/>
                <a:gd name="T39" fmla="*/ 152 h 186"/>
                <a:gd name="T40" fmla="*/ 43 w 112"/>
                <a:gd name="T41" fmla="*/ 159 h 186"/>
                <a:gd name="T42" fmla="*/ 46 w 112"/>
                <a:gd name="T43" fmla="*/ 167 h 186"/>
                <a:gd name="T44" fmla="*/ 48 w 112"/>
                <a:gd name="T45" fmla="*/ 171 h 186"/>
                <a:gd name="T46" fmla="*/ 51 w 112"/>
                <a:gd name="T47" fmla="*/ 175 h 186"/>
                <a:gd name="T48" fmla="*/ 52 w 112"/>
                <a:gd name="T49" fmla="*/ 179 h 186"/>
                <a:gd name="T50" fmla="*/ 54 w 112"/>
                <a:gd name="T51" fmla="*/ 181 h 186"/>
                <a:gd name="T52" fmla="*/ 56 w 112"/>
                <a:gd name="T53" fmla="*/ 182 h 186"/>
                <a:gd name="T54" fmla="*/ 58 w 112"/>
                <a:gd name="T55" fmla="*/ 182 h 186"/>
                <a:gd name="T56" fmla="*/ 62 w 112"/>
                <a:gd name="T57" fmla="*/ 183 h 186"/>
                <a:gd name="T58" fmla="*/ 63 w 112"/>
                <a:gd name="T59" fmla="*/ 184 h 186"/>
                <a:gd name="T60" fmla="*/ 64 w 112"/>
                <a:gd name="T61" fmla="*/ 184 h 186"/>
                <a:gd name="T62" fmla="*/ 67 w 112"/>
                <a:gd name="T63" fmla="*/ 184 h 186"/>
                <a:gd name="T64" fmla="*/ 70 w 112"/>
                <a:gd name="T65" fmla="*/ 184 h 186"/>
                <a:gd name="T66" fmla="*/ 72 w 112"/>
                <a:gd name="T67" fmla="*/ 184 h 186"/>
                <a:gd name="T68" fmla="*/ 74 w 112"/>
                <a:gd name="T69" fmla="*/ 184 h 186"/>
                <a:gd name="T70" fmla="*/ 76 w 112"/>
                <a:gd name="T71" fmla="*/ 185 h 186"/>
                <a:gd name="T72" fmla="*/ 78 w 112"/>
                <a:gd name="T73" fmla="*/ 185 h 186"/>
                <a:gd name="T74" fmla="*/ 80 w 112"/>
                <a:gd name="T75" fmla="*/ 185 h 186"/>
                <a:gd name="T76" fmla="*/ 82 w 112"/>
                <a:gd name="T77" fmla="*/ 185 h 186"/>
                <a:gd name="T78" fmla="*/ 84 w 112"/>
                <a:gd name="T79" fmla="*/ 185 h 186"/>
                <a:gd name="T80" fmla="*/ 86 w 112"/>
                <a:gd name="T81" fmla="*/ 185 h 186"/>
                <a:gd name="T82" fmla="*/ 89 w 112"/>
                <a:gd name="T83" fmla="*/ 185 h 186"/>
                <a:gd name="T84" fmla="*/ 91 w 112"/>
                <a:gd name="T85" fmla="*/ 185 h 186"/>
                <a:gd name="T86" fmla="*/ 93 w 112"/>
                <a:gd name="T87" fmla="*/ 185 h 186"/>
                <a:gd name="T88" fmla="*/ 96 w 112"/>
                <a:gd name="T89" fmla="*/ 185 h 186"/>
                <a:gd name="T90" fmla="*/ 97 w 112"/>
                <a:gd name="T91" fmla="*/ 185 h 186"/>
                <a:gd name="T92" fmla="*/ 100 w 112"/>
                <a:gd name="T93" fmla="*/ 185 h 186"/>
                <a:gd name="T94" fmla="*/ 101 w 112"/>
                <a:gd name="T95" fmla="*/ 185 h 186"/>
                <a:gd name="T96" fmla="*/ 103 w 112"/>
                <a:gd name="T97" fmla="*/ 185 h 186"/>
                <a:gd name="T98" fmla="*/ 106 w 112"/>
                <a:gd name="T99" fmla="*/ 185 h 186"/>
                <a:gd name="T100" fmla="*/ 108 w 112"/>
                <a:gd name="T101" fmla="*/ 185 h 186"/>
                <a:gd name="T102" fmla="*/ 109 w 112"/>
                <a:gd name="T103" fmla="*/ 185 h 18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2"/>
                <a:gd name="T157" fmla="*/ 0 h 186"/>
                <a:gd name="T158" fmla="*/ 112 w 112"/>
                <a:gd name="T159" fmla="*/ 186 h 18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2" h="186">
                  <a:moveTo>
                    <a:pt x="0" y="127"/>
                  </a:moveTo>
                  <a:lnTo>
                    <a:pt x="1" y="120"/>
                  </a:lnTo>
                  <a:lnTo>
                    <a:pt x="2" y="112"/>
                  </a:lnTo>
                  <a:lnTo>
                    <a:pt x="4" y="105"/>
                  </a:lnTo>
                  <a:lnTo>
                    <a:pt x="5" y="97"/>
                  </a:lnTo>
                  <a:lnTo>
                    <a:pt x="5" y="88"/>
                  </a:lnTo>
                  <a:lnTo>
                    <a:pt x="6" y="79"/>
                  </a:lnTo>
                  <a:lnTo>
                    <a:pt x="8" y="68"/>
                  </a:lnTo>
                  <a:lnTo>
                    <a:pt x="9" y="60"/>
                  </a:lnTo>
                  <a:lnTo>
                    <a:pt x="10" y="49"/>
                  </a:lnTo>
                  <a:lnTo>
                    <a:pt x="10" y="41"/>
                  </a:lnTo>
                  <a:lnTo>
                    <a:pt x="12" y="31"/>
                  </a:lnTo>
                  <a:lnTo>
                    <a:pt x="13" y="23"/>
                  </a:lnTo>
                  <a:lnTo>
                    <a:pt x="14" y="16"/>
                  </a:lnTo>
                  <a:lnTo>
                    <a:pt x="15" y="9"/>
                  </a:lnTo>
                  <a:lnTo>
                    <a:pt x="15" y="5"/>
                  </a:lnTo>
                  <a:lnTo>
                    <a:pt x="18" y="2"/>
                  </a:lnTo>
                  <a:lnTo>
                    <a:pt x="19" y="0"/>
                  </a:lnTo>
                  <a:lnTo>
                    <a:pt x="20" y="1"/>
                  </a:lnTo>
                  <a:lnTo>
                    <a:pt x="20" y="4"/>
                  </a:lnTo>
                  <a:lnTo>
                    <a:pt x="21" y="6"/>
                  </a:lnTo>
                  <a:lnTo>
                    <a:pt x="22" y="12"/>
                  </a:lnTo>
                  <a:lnTo>
                    <a:pt x="24" y="18"/>
                  </a:lnTo>
                  <a:lnTo>
                    <a:pt x="25" y="26"/>
                  </a:lnTo>
                  <a:lnTo>
                    <a:pt x="26" y="36"/>
                  </a:lnTo>
                  <a:lnTo>
                    <a:pt x="26" y="44"/>
                  </a:lnTo>
                  <a:lnTo>
                    <a:pt x="28" y="53"/>
                  </a:lnTo>
                  <a:lnTo>
                    <a:pt x="29" y="64"/>
                  </a:lnTo>
                  <a:lnTo>
                    <a:pt x="30" y="74"/>
                  </a:lnTo>
                  <a:lnTo>
                    <a:pt x="31" y="82"/>
                  </a:lnTo>
                  <a:lnTo>
                    <a:pt x="32" y="90"/>
                  </a:lnTo>
                  <a:lnTo>
                    <a:pt x="34" y="100"/>
                  </a:lnTo>
                  <a:lnTo>
                    <a:pt x="34" y="108"/>
                  </a:lnTo>
                  <a:lnTo>
                    <a:pt x="35" y="117"/>
                  </a:lnTo>
                  <a:lnTo>
                    <a:pt x="36" y="123"/>
                  </a:lnTo>
                  <a:lnTo>
                    <a:pt x="38" y="130"/>
                  </a:lnTo>
                  <a:lnTo>
                    <a:pt x="38" y="137"/>
                  </a:lnTo>
                  <a:lnTo>
                    <a:pt x="40" y="142"/>
                  </a:lnTo>
                  <a:lnTo>
                    <a:pt x="42" y="147"/>
                  </a:lnTo>
                  <a:lnTo>
                    <a:pt x="42" y="152"/>
                  </a:lnTo>
                  <a:lnTo>
                    <a:pt x="42" y="157"/>
                  </a:lnTo>
                  <a:lnTo>
                    <a:pt x="43" y="159"/>
                  </a:lnTo>
                  <a:lnTo>
                    <a:pt x="44" y="164"/>
                  </a:lnTo>
                  <a:lnTo>
                    <a:pt x="46" y="167"/>
                  </a:lnTo>
                  <a:lnTo>
                    <a:pt x="48" y="168"/>
                  </a:lnTo>
                  <a:lnTo>
                    <a:pt x="48" y="171"/>
                  </a:lnTo>
                  <a:lnTo>
                    <a:pt x="48" y="174"/>
                  </a:lnTo>
                  <a:lnTo>
                    <a:pt x="51" y="175"/>
                  </a:lnTo>
                  <a:lnTo>
                    <a:pt x="52" y="178"/>
                  </a:lnTo>
                  <a:lnTo>
                    <a:pt x="52" y="179"/>
                  </a:lnTo>
                  <a:lnTo>
                    <a:pt x="53" y="180"/>
                  </a:lnTo>
                  <a:lnTo>
                    <a:pt x="54" y="181"/>
                  </a:lnTo>
                  <a:lnTo>
                    <a:pt x="56" y="181"/>
                  </a:lnTo>
                  <a:lnTo>
                    <a:pt x="56" y="182"/>
                  </a:lnTo>
                  <a:lnTo>
                    <a:pt x="57" y="182"/>
                  </a:lnTo>
                  <a:lnTo>
                    <a:pt x="58" y="182"/>
                  </a:lnTo>
                  <a:lnTo>
                    <a:pt x="60" y="183"/>
                  </a:lnTo>
                  <a:lnTo>
                    <a:pt x="62" y="183"/>
                  </a:lnTo>
                  <a:lnTo>
                    <a:pt x="63" y="183"/>
                  </a:lnTo>
                  <a:lnTo>
                    <a:pt x="63" y="184"/>
                  </a:lnTo>
                  <a:lnTo>
                    <a:pt x="64" y="184"/>
                  </a:lnTo>
                  <a:lnTo>
                    <a:pt x="66" y="184"/>
                  </a:lnTo>
                  <a:lnTo>
                    <a:pt x="67" y="184"/>
                  </a:lnTo>
                  <a:lnTo>
                    <a:pt x="68" y="184"/>
                  </a:lnTo>
                  <a:lnTo>
                    <a:pt x="70" y="184"/>
                  </a:lnTo>
                  <a:lnTo>
                    <a:pt x="72" y="184"/>
                  </a:lnTo>
                  <a:lnTo>
                    <a:pt x="73" y="184"/>
                  </a:lnTo>
                  <a:lnTo>
                    <a:pt x="74" y="184"/>
                  </a:lnTo>
                  <a:lnTo>
                    <a:pt x="76" y="185"/>
                  </a:lnTo>
                  <a:lnTo>
                    <a:pt x="77" y="185"/>
                  </a:lnTo>
                  <a:lnTo>
                    <a:pt x="78" y="185"/>
                  </a:lnTo>
                  <a:lnTo>
                    <a:pt x="79" y="185"/>
                  </a:lnTo>
                  <a:lnTo>
                    <a:pt x="80" y="185"/>
                  </a:lnTo>
                  <a:lnTo>
                    <a:pt x="81" y="185"/>
                  </a:lnTo>
                  <a:lnTo>
                    <a:pt x="82" y="185"/>
                  </a:lnTo>
                  <a:lnTo>
                    <a:pt x="84" y="185"/>
                  </a:lnTo>
                  <a:lnTo>
                    <a:pt x="85" y="185"/>
                  </a:lnTo>
                  <a:lnTo>
                    <a:pt x="86" y="185"/>
                  </a:lnTo>
                  <a:lnTo>
                    <a:pt x="87" y="185"/>
                  </a:lnTo>
                  <a:lnTo>
                    <a:pt x="89" y="185"/>
                  </a:lnTo>
                  <a:lnTo>
                    <a:pt x="90" y="185"/>
                  </a:lnTo>
                  <a:lnTo>
                    <a:pt x="91" y="185"/>
                  </a:lnTo>
                  <a:lnTo>
                    <a:pt x="93" y="185"/>
                  </a:lnTo>
                  <a:lnTo>
                    <a:pt x="94" y="185"/>
                  </a:lnTo>
                  <a:lnTo>
                    <a:pt x="96" y="185"/>
                  </a:lnTo>
                  <a:lnTo>
                    <a:pt x="97" y="185"/>
                  </a:lnTo>
                  <a:lnTo>
                    <a:pt x="98" y="185"/>
                  </a:lnTo>
                  <a:lnTo>
                    <a:pt x="100" y="185"/>
                  </a:lnTo>
                  <a:lnTo>
                    <a:pt x="101" y="185"/>
                  </a:lnTo>
                  <a:lnTo>
                    <a:pt x="103" y="185"/>
                  </a:lnTo>
                  <a:lnTo>
                    <a:pt x="105" y="185"/>
                  </a:lnTo>
                  <a:lnTo>
                    <a:pt x="106" y="185"/>
                  </a:lnTo>
                  <a:lnTo>
                    <a:pt x="108" y="185"/>
                  </a:lnTo>
                  <a:lnTo>
                    <a:pt x="109" y="185"/>
                  </a:lnTo>
                  <a:lnTo>
                    <a:pt x="111" y="185"/>
                  </a:lnTo>
                </a:path>
              </a:pathLst>
            </a:custGeom>
            <a:noFill/>
            <a:ln w="31750">
              <a:solidFill>
                <a:schemeClr val="tx2"/>
              </a:solidFill>
              <a:round/>
              <a:headEnd/>
              <a:tailEnd/>
            </a:ln>
          </p:spPr>
          <p:txBody>
            <a:bodyPr/>
            <a:lstStyle/>
            <a:p>
              <a:endParaRPr lang="en-US" dirty="0"/>
            </a:p>
          </p:txBody>
        </p:sp>
        <p:sp>
          <p:nvSpPr>
            <p:cNvPr id="41061" name="Freeform 70"/>
            <p:cNvSpPr>
              <a:spLocks/>
            </p:cNvSpPr>
            <p:nvPr/>
          </p:nvSpPr>
          <p:spPr bwMode="auto">
            <a:xfrm>
              <a:off x="5661" y="3323"/>
              <a:ext cx="68" cy="1"/>
            </a:xfrm>
            <a:custGeom>
              <a:avLst/>
              <a:gdLst>
                <a:gd name="T0" fmla="*/ 1 w 68"/>
                <a:gd name="T1" fmla="*/ 0 h 1"/>
                <a:gd name="T2" fmla="*/ 3 w 68"/>
                <a:gd name="T3" fmla="*/ 0 h 1"/>
                <a:gd name="T4" fmla="*/ 5 w 68"/>
                <a:gd name="T5" fmla="*/ 0 h 1"/>
                <a:gd name="T6" fmla="*/ 8 w 68"/>
                <a:gd name="T7" fmla="*/ 0 h 1"/>
                <a:gd name="T8" fmla="*/ 10 w 68"/>
                <a:gd name="T9" fmla="*/ 0 h 1"/>
                <a:gd name="T10" fmla="*/ 11 w 68"/>
                <a:gd name="T11" fmla="*/ 0 h 1"/>
                <a:gd name="T12" fmla="*/ 13 w 68"/>
                <a:gd name="T13" fmla="*/ 0 h 1"/>
                <a:gd name="T14" fmla="*/ 16 w 68"/>
                <a:gd name="T15" fmla="*/ 0 h 1"/>
                <a:gd name="T16" fmla="*/ 18 w 68"/>
                <a:gd name="T17" fmla="*/ 0 h 1"/>
                <a:gd name="T18" fmla="*/ 21 w 68"/>
                <a:gd name="T19" fmla="*/ 0 h 1"/>
                <a:gd name="T20" fmla="*/ 21 w 68"/>
                <a:gd name="T21" fmla="*/ 0 h 1"/>
                <a:gd name="T22" fmla="*/ 25 w 68"/>
                <a:gd name="T23" fmla="*/ 0 h 1"/>
                <a:gd name="T24" fmla="*/ 27 w 68"/>
                <a:gd name="T25" fmla="*/ 0 h 1"/>
                <a:gd name="T26" fmla="*/ 29 w 68"/>
                <a:gd name="T27" fmla="*/ 0 h 1"/>
                <a:gd name="T28" fmla="*/ 31 w 68"/>
                <a:gd name="T29" fmla="*/ 0 h 1"/>
                <a:gd name="T30" fmla="*/ 33 w 68"/>
                <a:gd name="T31" fmla="*/ 0 h 1"/>
                <a:gd name="T32" fmla="*/ 35 w 68"/>
                <a:gd name="T33" fmla="*/ 0 h 1"/>
                <a:gd name="T34" fmla="*/ 38 w 68"/>
                <a:gd name="T35" fmla="*/ 0 h 1"/>
                <a:gd name="T36" fmla="*/ 39 w 68"/>
                <a:gd name="T37" fmla="*/ 0 h 1"/>
                <a:gd name="T38" fmla="*/ 40 w 68"/>
                <a:gd name="T39" fmla="*/ 0 h 1"/>
                <a:gd name="T40" fmla="*/ 43 w 68"/>
                <a:gd name="T41" fmla="*/ 0 h 1"/>
                <a:gd name="T42" fmla="*/ 46 w 68"/>
                <a:gd name="T43" fmla="*/ 0 h 1"/>
                <a:gd name="T44" fmla="*/ 47 w 68"/>
                <a:gd name="T45" fmla="*/ 0 h 1"/>
                <a:gd name="T46" fmla="*/ 50 w 68"/>
                <a:gd name="T47" fmla="*/ 0 h 1"/>
                <a:gd name="T48" fmla="*/ 51 w 68"/>
                <a:gd name="T49" fmla="*/ 0 h 1"/>
                <a:gd name="T50" fmla="*/ 54 w 68"/>
                <a:gd name="T51" fmla="*/ 0 h 1"/>
                <a:gd name="T52" fmla="*/ 57 w 68"/>
                <a:gd name="T53" fmla="*/ 0 h 1"/>
                <a:gd name="T54" fmla="*/ 59 w 68"/>
                <a:gd name="T55" fmla="*/ 0 h 1"/>
                <a:gd name="T56" fmla="*/ 60 w 68"/>
                <a:gd name="T57" fmla="*/ 0 h 1"/>
                <a:gd name="T58" fmla="*/ 63 w 68"/>
                <a:gd name="T59" fmla="*/ 0 h 1"/>
                <a:gd name="T60" fmla="*/ 65 w 68"/>
                <a:gd name="T61" fmla="*/ 0 h 1"/>
                <a:gd name="T62" fmla="*/ 67 w 68"/>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8"/>
                <a:gd name="T97" fmla="*/ 0 h 1"/>
                <a:gd name="T98" fmla="*/ 68 w 68"/>
                <a:gd name="T99" fmla="*/ 1 h 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8" h="1">
                  <a:moveTo>
                    <a:pt x="0" y="0"/>
                  </a:moveTo>
                  <a:lnTo>
                    <a:pt x="1" y="0"/>
                  </a:lnTo>
                  <a:lnTo>
                    <a:pt x="2" y="0"/>
                  </a:lnTo>
                  <a:lnTo>
                    <a:pt x="3" y="0"/>
                  </a:lnTo>
                  <a:lnTo>
                    <a:pt x="5" y="0"/>
                  </a:lnTo>
                  <a:lnTo>
                    <a:pt x="6" y="0"/>
                  </a:lnTo>
                  <a:lnTo>
                    <a:pt x="8" y="0"/>
                  </a:lnTo>
                  <a:lnTo>
                    <a:pt x="10" y="0"/>
                  </a:lnTo>
                  <a:lnTo>
                    <a:pt x="11" y="0"/>
                  </a:lnTo>
                  <a:lnTo>
                    <a:pt x="12" y="0"/>
                  </a:lnTo>
                  <a:lnTo>
                    <a:pt x="13" y="0"/>
                  </a:lnTo>
                  <a:lnTo>
                    <a:pt x="15" y="0"/>
                  </a:lnTo>
                  <a:lnTo>
                    <a:pt x="16" y="0"/>
                  </a:lnTo>
                  <a:lnTo>
                    <a:pt x="17" y="0"/>
                  </a:lnTo>
                  <a:lnTo>
                    <a:pt x="18" y="0"/>
                  </a:lnTo>
                  <a:lnTo>
                    <a:pt x="19" y="0"/>
                  </a:lnTo>
                  <a:lnTo>
                    <a:pt x="21" y="0"/>
                  </a:lnTo>
                  <a:lnTo>
                    <a:pt x="23" y="0"/>
                  </a:lnTo>
                  <a:lnTo>
                    <a:pt x="25" y="0"/>
                  </a:lnTo>
                  <a:lnTo>
                    <a:pt x="27" y="0"/>
                  </a:lnTo>
                  <a:lnTo>
                    <a:pt x="28" y="0"/>
                  </a:lnTo>
                  <a:lnTo>
                    <a:pt x="29" y="0"/>
                  </a:lnTo>
                  <a:lnTo>
                    <a:pt x="30" y="0"/>
                  </a:lnTo>
                  <a:lnTo>
                    <a:pt x="31" y="0"/>
                  </a:lnTo>
                  <a:lnTo>
                    <a:pt x="33" y="0"/>
                  </a:lnTo>
                  <a:lnTo>
                    <a:pt x="34" y="0"/>
                  </a:lnTo>
                  <a:lnTo>
                    <a:pt x="35" y="0"/>
                  </a:lnTo>
                  <a:lnTo>
                    <a:pt x="36" y="0"/>
                  </a:lnTo>
                  <a:lnTo>
                    <a:pt x="38" y="0"/>
                  </a:lnTo>
                  <a:lnTo>
                    <a:pt x="39" y="0"/>
                  </a:lnTo>
                  <a:lnTo>
                    <a:pt x="40" y="0"/>
                  </a:lnTo>
                  <a:lnTo>
                    <a:pt x="43" y="0"/>
                  </a:lnTo>
                  <a:lnTo>
                    <a:pt x="45" y="0"/>
                  </a:lnTo>
                  <a:lnTo>
                    <a:pt x="46" y="0"/>
                  </a:lnTo>
                  <a:lnTo>
                    <a:pt x="47" y="0"/>
                  </a:lnTo>
                  <a:lnTo>
                    <a:pt x="50" y="0"/>
                  </a:lnTo>
                  <a:lnTo>
                    <a:pt x="51" y="0"/>
                  </a:lnTo>
                  <a:lnTo>
                    <a:pt x="53" y="0"/>
                  </a:lnTo>
                  <a:lnTo>
                    <a:pt x="54" y="0"/>
                  </a:lnTo>
                  <a:lnTo>
                    <a:pt x="55" y="0"/>
                  </a:lnTo>
                  <a:lnTo>
                    <a:pt x="57" y="0"/>
                  </a:lnTo>
                  <a:lnTo>
                    <a:pt x="59" y="0"/>
                  </a:lnTo>
                  <a:lnTo>
                    <a:pt x="60" y="0"/>
                  </a:lnTo>
                  <a:lnTo>
                    <a:pt x="61" y="0"/>
                  </a:lnTo>
                  <a:lnTo>
                    <a:pt x="63" y="0"/>
                  </a:lnTo>
                  <a:lnTo>
                    <a:pt x="65" y="0"/>
                  </a:lnTo>
                  <a:lnTo>
                    <a:pt x="66" y="0"/>
                  </a:lnTo>
                  <a:lnTo>
                    <a:pt x="67" y="0"/>
                  </a:lnTo>
                </a:path>
              </a:pathLst>
            </a:custGeom>
            <a:noFill/>
            <a:ln w="31750">
              <a:solidFill>
                <a:schemeClr val="tx2"/>
              </a:solidFill>
              <a:round/>
              <a:headEnd/>
              <a:tailEnd/>
            </a:ln>
          </p:spPr>
          <p:txBody>
            <a:bodyPr/>
            <a:lstStyle/>
            <a:p>
              <a:endParaRPr lang="en-US" dirty="0"/>
            </a:p>
          </p:txBody>
        </p:sp>
        <p:sp>
          <p:nvSpPr>
            <p:cNvPr id="41062" name="Freeform 71"/>
            <p:cNvSpPr>
              <a:spLocks/>
            </p:cNvSpPr>
            <p:nvPr/>
          </p:nvSpPr>
          <p:spPr bwMode="auto">
            <a:xfrm>
              <a:off x="5729" y="3323"/>
              <a:ext cx="124" cy="1"/>
            </a:xfrm>
            <a:custGeom>
              <a:avLst/>
              <a:gdLst>
                <a:gd name="T0" fmla="*/ 2 w 124"/>
                <a:gd name="T1" fmla="*/ 0 h 1"/>
                <a:gd name="T2" fmla="*/ 4 w 124"/>
                <a:gd name="T3" fmla="*/ 0 h 1"/>
                <a:gd name="T4" fmla="*/ 6 w 124"/>
                <a:gd name="T5" fmla="*/ 0 h 1"/>
                <a:gd name="T6" fmla="*/ 9 w 124"/>
                <a:gd name="T7" fmla="*/ 0 h 1"/>
                <a:gd name="T8" fmla="*/ 11 w 124"/>
                <a:gd name="T9" fmla="*/ 0 h 1"/>
                <a:gd name="T10" fmla="*/ 14 w 124"/>
                <a:gd name="T11" fmla="*/ 0 h 1"/>
                <a:gd name="T12" fmla="*/ 15 w 124"/>
                <a:gd name="T13" fmla="*/ 0 h 1"/>
                <a:gd name="T14" fmla="*/ 18 w 124"/>
                <a:gd name="T15" fmla="*/ 0 h 1"/>
                <a:gd name="T16" fmla="*/ 20 w 124"/>
                <a:gd name="T17" fmla="*/ 0 h 1"/>
                <a:gd name="T18" fmla="*/ 23 w 124"/>
                <a:gd name="T19" fmla="*/ 0 h 1"/>
                <a:gd name="T20" fmla="*/ 25 w 124"/>
                <a:gd name="T21" fmla="*/ 0 h 1"/>
                <a:gd name="T22" fmla="*/ 27 w 124"/>
                <a:gd name="T23" fmla="*/ 0 h 1"/>
                <a:gd name="T24" fmla="*/ 30 w 124"/>
                <a:gd name="T25" fmla="*/ 0 h 1"/>
                <a:gd name="T26" fmla="*/ 31 w 124"/>
                <a:gd name="T27" fmla="*/ 0 h 1"/>
                <a:gd name="T28" fmla="*/ 35 w 124"/>
                <a:gd name="T29" fmla="*/ 0 h 1"/>
                <a:gd name="T30" fmla="*/ 37 w 124"/>
                <a:gd name="T31" fmla="*/ 0 h 1"/>
                <a:gd name="T32" fmla="*/ 39 w 124"/>
                <a:gd name="T33" fmla="*/ 0 h 1"/>
                <a:gd name="T34" fmla="*/ 41 w 124"/>
                <a:gd name="T35" fmla="*/ 0 h 1"/>
                <a:gd name="T36" fmla="*/ 44 w 124"/>
                <a:gd name="T37" fmla="*/ 0 h 1"/>
                <a:gd name="T38" fmla="*/ 47 w 124"/>
                <a:gd name="T39" fmla="*/ 0 h 1"/>
                <a:gd name="T40" fmla="*/ 49 w 124"/>
                <a:gd name="T41" fmla="*/ 0 h 1"/>
                <a:gd name="T42" fmla="*/ 51 w 124"/>
                <a:gd name="T43" fmla="*/ 0 h 1"/>
                <a:gd name="T44" fmla="*/ 53 w 124"/>
                <a:gd name="T45" fmla="*/ 0 h 1"/>
                <a:gd name="T46" fmla="*/ 56 w 124"/>
                <a:gd name="T47" fmla="*/ 0 h 1"/>
                <a:gd name="T48" fmla="*/ 59 w 124"/>
                <a:gd name="T49" fmla="*/ 0 h 1"/>
                <a:gd name="T50" fmla="*/ 60 w 124"/>
                <a:gd name="T51" fmla="*/ 0 h 1"/>
                <a:gd name="T52" fmla="*/ 63 w 124"/>
                <a:gd name="T53" fmla="*/ 0 h 1"/>
                <a:gd name="T54" fmla="*/ 66 w 124"/>
                <a:gd name="T55" fmla="*/ 0 h 1"/>
                <a:gd name="T56" fmla="*/ 68 w 124"/>
                <a:gd name="T57" fmla="*/ 0 h 1"/>
                <a:gd name="T58" fmla="*/ 70 w 124"/>
                <a:gd name="T59" fmla="*/ 0 h 1"/>
                <a:gd name="T60" fmla="*/ 73 w 124"/>
                <a:gd name="T61" fmla="*/ 0 h 1"/>
                <a:gd name="T62" fmla="*/ 74 w 124"/>
                <a:gd name="T63" fmla="*/ 0 h 1"/>
                <a:gd name="T64" fmla="*/ 77 w 124"/>
                <a:gd name="T65" fmla="*/ 0 h 1"/>
                <a:gd name="T66" fmla="*/ 79 w 124"/>
                <a:gd name="T67" fmla="*/ 0 h 1"/>
                <a:gd name="T68" fmla="*/ 81 w 124"/>
                <a:gd name="T69" fmla="*/ 0 h 1"/>
                <a:gd name="T70" fmla="*/ 84 w 124"/>
                <a:gd name="T71" fmla="*/ 0 h 1"/>
                <a:gd name="T72" fmla="*/ 87 w 124"/>
                <a:gd name="T73" fmla="*/ 0 h 1"/>
                <a:gd name="T74" fmla="*/ 88 w 124"/>
                <a:gd name="T75" fmla="*/ 0 h 1"/>
                <a:gd name="T76" fmla="*/ 91 w 124"/>
                <a:gd name="T77" fmla="*/ 0 h 1"/>
                <a:gd name="T78" fmla="*/ 93 w 124"/>
                <a:gd name="T79" fmla="*/ 0 h 1"/>
                <a:gd name="T80" fmla="*/ 95 w 124"/>
                <a:gd name="T81" fmla="*/ 0 h 1"/>
                <a:gd name="T82" fmla="*/ 98 w 124"/>
                <a:gd name="T83" fmla="*/ 0 h 1"/>
                <a:gd name="T84" fmla="*/ 101 w 124"/>
                <a:gd name="T85" fmla="*/ 0 h 1"/>
                <a:gd name="T86" fmla="*/ 102 w 124"/>
                <a:gd name="T87" fmla="*/ 0 h 1"/>
                <a:gd name="T88" fmla="*/ 105 w 124"/>
                <a:gd name="T89" fmla="*/ 0 h 1"/>
                <a:gd name="T90" fmla="*/ 108 w 124"/>
                <a:gd name="T91" fmla="*/ 0 h 1"/>
                <a:gd name="T92" fmla="*/ 109 w 124"/>
                <a:gd name="T93" fmla="*/ 0 h 1"/>
                <a:gd name="T94" fmla="*/ 111 w 124"/>
                <a:gd name="T95" fmla="*/ 0 h 1"/>
                <a:gd name="T96" fmla="*/ 115 w 124"/>
                <a:gd name="T97" fmla="*/ 0 h 1"/>
                <a:gd name="T98" fmla="*/ 117 w 124"/>
                <a:gd name="T99" fmla="*/ 0 h 1"/>
                <a:gd name="T100" fmla="*/ 119 w 124"/>
                <a:gd name="T101" fmla="*/ 0 h 1"/>
                <a:gd name="T102" fmla="*/ 122 w 124"/>
                <a:gd name="T103" fmla="*/ 0 h 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4"/>
                <a:gd name="T157" fmla="*/ 0 h 1"/>
                <a:gd name="T158" fmla="*/ 124 w 124"/>
                <a:gd name="T159" fmla="*/ 1 h 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4" h="1">
                  <a:moveTo>
                    <a:pt x="0" y="0"/>
                  </a:moveTo>
                  <a:lnTo>
                    <a:pt x="2" y="0"/>
                  </a:lnTo>
                  <a:lnTo>
                    <a:pt x="3" y="0"/>
                  </a:lnTo>
                  <a:lnTo>
                    <a:pt x="4" y="0"/>
                  </a:lnTo>
                  <a:lnTo>
                    <a:pt x="5" y="0"/>
                  </a:lnTo>
                  <a:lnTo>
                    <a:pt x="6" y="0"/>
                  </a:lnTo>
                  <a:lnTo>
                    <a:pt x="8" y="0"/>
                  </a:lnTo>
                  <a:lnTo>
                    <a:pt x="9" y="0"/>
                  </a:lnTo>
                  <a:lnTo>
                    <a:pt x="10" y="0"/>
                  </a:lnTo>
                  <a:lnTo>
                    <a:pt x="11" y="0"/>
                  </a:lnTo>
                  <a:lnTo>
                    <a:pt x="12" y="0"/>
                  </a:lnTo>
                  <a:lnTo>
                    <a:pt x="14" y="0"/>
                  </a:lnTo>
                  <a:lnTo>
                    <a:pt x="15" y="0"/>
                  </a:lnTo>
                  <a:lnTo>
                    <a:pt x="17" y="0"/>
                  </a:lnTo>
                  <a:lnTo>
                    <a:pt x="18" y="0"/>
                  </a:lnTo>
                  <a:lnTo>
                    <a:pt x="20" y="0"/>
                  </a:lnTo>
                  <a:lnTo>
                    <a:pt x="21" y="0"/>
                  </a:lnTo>
                  <a:lnTo>
                    <a:pt x="23" y="0"/>
                  </a:lnTo>
                  <a:lnTo>
                    <a:pt x="24" y="0"/>
                  </a:lnTo>
                  <a:lnTo>
                    <a:pt x="25" y="0"/>
                  </a:lnTo>
                  <a:lnTo>
                    <a:pt x="26" y="0"/>
                  </a:lnTo>
                  <a:lnTo>
                    <a:pt x="27" y="0"/>
                  </a:lnTo>
                  <a:lnTo>
                    <a:pt x="29" y="0"/>
                  </a:lnTo>
                  <a:lnTo>
                    <a:pt x="30" y="0"/>
                  </a:lnTo>
                  <a:lnTo>
                    <a:pt x="31" y="0"/>
                  </a:lnTo>
                  <a:lnTo>
                    <a:pt x="33" y="0"/>
                  </a:lnTo>
                  <a:lnTo>
                    <a:pt x="35" y="0"/>
                  </a:lnTo>
                  <a:lnTo>
                    <a:pt x="36" y="0"/>
                  </a:lnTo>
                  <a:lnTo>
                    <a:pt x="37" y="0"/>
                  </a:lnTo>
                  <a:lnTo>
                    <a:pt x="39" y="0"/>
                  </a:lnTo>
                  <a:lnTo>
                    <a:pt x="40" y="0"/>
                  </a:lnTo>
                  <a:lnTo>
                    <a:pt x="41" y="0"/>
                  </a:lnTo>
                  <a:lnTo>
                    <a:pt x="43" y="0"/>
                  </a:lnTo>
                  <a:lnTo>
                    <a:pt x="44" y="0"/>
                  </a:lnTo>
                  <a:lnTo>
                    <a:pt x="45" y="0"/>
                  </a:lnTo>
                  <a:lnTo>
                    <a:pt x="47" y="0"/>
                  </a:lnTo>
                  <a:lnTo>
                    <a:pt x="49" y="0"/>
                  </a:lnTo>
                  <a:lnTo>
                    <a:pt x="50" y="0"/>
                  </a:lnTo>
                  <a:lnTo>
                    <a:pt x="51" y="0"/>
                  </a:lnTo>
                  <a:lnTo>
                    <a:pt x="52" y="0"/>
                  </a:lnTo>
                  <a:lnTo>
                    <a:pt x="53" y="0"/>
                  </a:lnTo>
                  <a:lnTo>
                    <a:pt x="54" y="0"/>
                  </a:lnTo>
                  <a:lnTo>
                    <a:pt x="56" y="0"/>
                  </a:lnTo>
                  <a:lnTo>
                    <a:pt x="57" y="0"/>
                  </a:lnTo>
                  <a:lnTo>
                    <a:pt x="59" y="0"/>
                  </a:lnTo>
                  <a:lnTo>
                    <a:pt x="60" y="0"/>
                  </a:lnTo>
                  <a:lnTo>
                    <a:pt x="61" y="0"/>
                  </a:lnTo>
                  <a:lnTo>
                    <a:pt x="63" y="0"/>
                  </a:lnTo>
                  <a:lnTo>
                    <a:pt x="64" y="0"/>
                  </a:lnTo>
                  <a:lnTo>
                    <a:pt x="66" y="0"/>
                  </a:lnTo>
                  <a:lnTo>
                    <a:pt x="67" y="0"/>
                  </a:lnTo>
                  <a:lnTo>
                    <a:pt x="68" y="0"/>
                  </a:lnTo>
                  <a:lnTo>
                    <a:pt x="70" y="0"/>
                  </a:lnTo>
                  <a:lnTo>
                    <a:pt x="71" y="0"/>
                  </a:lnTo>
                  <a:lnTo>
                    <a:pt x="73" y="0"/>
                  </a:lnTo>
                  <a:lnTo>
                    <a:pt x="74" y="0"/>
                  </a:lnTo>
                  <a:lnTo>
                    <a:pt x="76" y="0"/>
                  </a:lnTo>
                  <a:lnTo>
                    <a:pt x="77" y="0"/>
                  </a:lnTo>
                  <a:lnTo>
                    <a:pt x="78" y="0"/>
                  </a:lnTo>
                  <a:lnTo>
                    <a:pt x="79" y="0"/>
                  </a:lnTo>
                  <a:lnTo>
                    <a:pt x="80" y="0"/>
                  </a:lnTo>
                  <a:lnTo>
                    <a:pt x="81" y="0"/>
                  </a:lnTo>
                  <a:lnTo>
                    <a:pt x="82" y="0"/>
                  </a:lnTo>
                  <a:lnTo>
                    <a:pt x="84" y="0"/>
                  </a:lnTo>
                  <a:lnTo>
                    <a:pt x="86" y="0"/>
                  </a:lnTo>
                  <a:lnTo>
                    <a:pt x="87" y="0"/>
                  </a:lnTo>
                  <a:lnTo>
                    <a:pt x="88" y="0"/>
                  </a:lnTo>
                  <a:lnTo>
                    <a:pt x="90" y="0"/>
                  </a:lnTo>
                  <a:lnTo>
                    <a:pt x="91" y="0"/>
                  </a:lnTo>
                  <a:lnTo>
                    <a:pt x="92" y="0"/>
                  </a:lnTo>
                  <a:lnTo>
                    <a:pt x="93" y="0"/>
                  </a:lnTo>
                  <a:lnTo>
                    <a:pt x="95" y="0"/>
                  </a:lnTo>
                  <a:lnTo>
                    <a:pt x="97" y="0"/>
                  </a:lnTo>
                  <a:lnTo>
                    <a:pt x="98" y="0"/>
                  </a:lnTo>
                  <a:lnTo>
                    <a:pt x="99" y="0"/>
                  </a:lnTo>
                  <a:lnTo>
                    <a:pt x="101" y="0"/>
                  </a:lnTo>
                  <a:lnTo>
                    <a:pt x="102" y="0"/>
                  </a:lnTo>
                  <a:lnTo>
                    <a:pt x="103" y="0"/>
                  </a:lnTo>
                  <a:lnTo>
                    <a:pt x="105" y="0"/>
                  </a:lnTo>
                  <a:lnTo>
                    <a:pt x="106" y="0"/>
                  </a:lnTo>
                  <a:lnTo>
                    <a:pt x="108" y="0"/>
                  </a:lnTo>
                  <a:lnTo>
                    <a:pt x="109" y="0"/>
                  </a:lnTo>
                  <a:lnTo>
                    <a:pt x="111" y="0"/>
                  </a:lnTo>
                  <a:lnTo>
                    <a:pt x="113" y="0"/>
                  </a:lnTo>
                  <a:lnTo>
                    <a:pt x="115" y="0"/>
                  </a:lnTo>
                  <a:lnTo>
                    <a:pt x="117" y="0"/>
                  </a:lnTo>
                  <a:lnTo>
                    <a:pt x="118" y="0"/>
                  </a:lnTo>
                  <a:lnTo>
                    <a:pt x="119" y="0"/>
                  </a:lnTo>
                  <a:lnTo>
                    <a:pt x="120" y="0"/>
                  </a:lnTo>
                  <a:lnTo>
                    <a:pt x="122" y="0"/>
                  </a:lnTo>
                  <a:lnTo>
                    <a:pt x="123" y="0"/>
                  </a:lnTo>
                </a:path>
              </a:pathLst>
            </a:custGeom>
            <a:noFill/>
            <a:ln w="31750">
              <a:solidFill>
                <a:schemeClr val="tx2"/>
              </a:solidFill>
              <a:round/>
              <a:headEnd/>
              <a:tailEnd/>
            </a:ln>
          </p:spPr>
          <p:txBody>
            <a:bodyPr/>
            <a:lstStyle/>
            <a:p>
              <a:endParaRPr lang="en-US" dirty="0"/>
            </a:p>
          </p:txBody>
        </p:sp>
      </p:grpSp>
      <p:sp>
        <p:nvSpPr>
          <p:cNvPr id="41017" name="Freeform 72"/>
          <p:cNvSpPr>
            <a:spLocks/>
          </p:cNvSpPr>
          <p:nvPr/>
        </p:nvSpPr>
        <p:spPr bwMode="auto">
          <a:xfrm>
            <a:off x="2913063" y="5005388"/>
            <a:ext cx="1587" cy="766762"/>
          </a:xfrm>
          <a:custGeom>
            <a:avLst/>
            <a:gdLst>
              <a:gd name="T0" fmla="*/ 0 w 1"/>
              <a:gd name="T1" fmla="*/ 1072849898 h 547"/>
              <a:gd name="T2" fmla="*/ 0 w 1"/>
              <a:gd name="T3" fmla="*/ 534459684 h 547"/>
              <a:gd name="T4" fmla="*/ 0 w 1"/>
              <a:gd name="T5" fmla="*/ 0 h 547"/>
              <a:gd name="T6" fmla="*/ 0 60000 65536"/>
              <a:gd name="T7" fmla="*/ 0 60000 65536"/>
              <a:gd name="T8" fmla="*/ 0 60000 65536"/>
              <a:gd name="T9" fmla="*/ 0 w 1"/>
              <a:gd name="T10" fmla="*/ 0 h 547"/>
              <a:gd name="T11" fmla="*/ 1 w 1"/>
              <a:gd name="T12" fmla="*/ 547 h 547"/>
            </a:gdLst>
            <a:ahLst/>
            <a:cxnLst>
              <a:cxn ang="T6">
                <a:pos x="T0" y="T1"/>
              </a:cxn>
              <a:cxn ang="T7">
                <a:pos x="T2" y="T3"/>
              </a:cxn>
              <a:cxn ang="T8">
                <a:pos x="T4" y="T5"/>
              </a:cxn>
            </a:cxnLst>
            <a:rect l="T9" t="T10" r="T11" b="T12"/>
            <a:pathLst>
              <a:path w="1" h="547">
                <a:moveTo>
                  <a:pt x="0" y="546"/>
                </a:moveTo>
                <a:lnTo>
                  <a:pt x="0" y="272"/>
                </a:lnTo>
                <a:lnTo>
                  <a:pt x="0" y="0"/>
                </a:lnTo>
              </a:path>
            </a:pathLst>
          </a:custGeom>
          <a:noFill/>
          <a:ln w="31750">
            <a:solidFill>
              <a:srgbClr val="000000"/>
            </a:solidFill>
            <a:round/>
            <a:headEnd/>
            <a:tailEnd/>
          </a:ln>
        </p:spPr>
        <p:txBody>
          <a:bodyPr/>
          <a:lstStyle/>
          <a:p>
            <a:endParaRPr lang="en-US" dirty="0"/>
          </a:p>
        </p:txBody>
      </p:sp>
      <p:sp>
        <p:nvSpPr>
          <p:cNvPr id="41018" name="Freeform 73"/>
          <p:cNvSpPr>
            <a:spLocks/>
          </p:cNvSpPr>
          <p:nvPr/>
        </p:nvSpPr>
        <p:spPr bwMode="auto">
          <a:xfrm>
            <a:off x="4064000" y="5005388"/>
            <a:ext cx="1588" cy="766762"/>
          </a:xfrm>
          <a:custGeom>
            <a:avLst/>
            <a:gdLst>
              <a:gd name="T0" fmla="*/ 0 w 1"/>
              <a:gd name="T1" fmla="*/ 1072849898 h 547"/>
              <a:gd name="T2" fmla="*/ 0 w 1"/>
              <a:gd name="T3" fmla="*/ 534459684 h 547"/>
              <a:gd name="T4" fmla="*/ 0 w 1"/>
              <a:gd name="T5" fmla="*/ 0 h 547"/>
              <a:gd name="T6" fmla="*/ 0 60000 65536"/>
              <a:gd name="T7" fmla="*/ 0 60000 65536"/>
              <a:gd name="T8" fmla="*/ 0 60000 65536"/>
              <a:gd name="T9" fmla="*/ 0 w 1"/>
              <a:gd name="T10" fmla="*/ 0 h 547"/>
              <a:gd name="T11" fmla="*/ 1 w 1"/>
              <a:gd name="T12" fmla="*/ 547 h 547"/>
            </a:gdLst>
            <a:ahLst/>
            <a:cxnLst>
              <a:cxn ang="T6">
                <a:pos x="T0" y="T1"/>
              </a:cxn>
              <a:cxn ang="T7">
                <a:pos x="T2" y="T3"/>
              </a:cxn>
              <a:cxn ang="T8">
                <a:pos x="T4" y="T5"/>
              </a:cxn>
            </a:cxnLst>
            <a:rect l="T9" t="T10" r="T11" b="T12"/>
            <a:pathLst>
              <a:path w="1" h="547">
                <a:moveTo>
                  <a:pt x="0" y="546"/>
                </a:moveTo>
                <a:lnTo>
                  <a:pt x="0" y="272"/>
                </a:lnTo>
                <a:lnTo>
                  <a:pt x="0" y="0"/>
                </a:lnTo>
              </a:path>
            </a:pathLst>
          </a:custGeom>
          <a:noFill/>
          <a:ln w="31750">
            <a:solidFill>
              <a:srgbClr val="000000"/>
            </a:solidFill>
            <a:round/>
            <a:headEnd/>
            <a:tailEnd/>
          </a:ln>
        </p:spPr>
        <p:txBody>
          <a:bodyPr/>
          <a:lstStyle/>
          <a:p>
            <a:endParaRPr lang="en-US" dirty="0"/>
          </a:p>
        </p:txBody>
      </p:sp>
      <p:sp>
        <p:nvSpPr>
          <p:cNvPr id="41019" name="Freeform 74"/>
          <p:cNvSpPr>
            <a:spLocks/>
          </p:cNvSpPr>
          <p:nvPr/>
        </p:nvSpPr>
        <p:spPr bwMode="auto">
          <a:xfrm>
            <a:off x="2913063" y="5005388"/>
            <a:ext cx="1152525" cy="1587"/>
          </a:xfrm>
          <a:custGeom>
            <a:avLst/>
            <a:gdLst>
              <a:gd name="T0" fmla="*/ 1662468421 w 798"/>
              <a:gd name="T1" fmla="*/ 0 h 1"/>
              <a:gd name="T2" fmla="*/ 830190728 w 798"/>
              <a:gd name="T3" fmla="*/ 0 h 1"/>
              <a:gd name="T4" fmla="*/ 0 w 798"/>
              <a:gd name="T5" fmla="*/ 0 h 1"/>
              <a:gd name="T6" fmla="*/ 0 60000 65536"/>
              <a:gd name="T7" fmla="*/ 0 60000 65536"/>
              <a:gd name="T8" fmla="*/ 0 60000 65536"/>
              <a:gd name="T9" fmla="*/ 0 w 798"/>
              <a:gd name="T10" fmla="*/ 0 h 1"/>
              <a:gd name="T11" fmla="*/ 798 w 798"/>
              <a:gd name="T12" fmla="*/ 1 h 1"/>
            </a:gdLst>
            <a:ahLst/>
            <a:cxnLst>
              <a:cxn ang="T6">
                <a:pos x="T0" y="T1"/>
              </a:cxn>
              <a:cxn ang="T7">
                <a:pos x="T2" y="T3"/>
              </a:cxn>
              <a:cxn ang="T8">
                <a:pos x="T4" y="T5"/>
              </a:cxn>
            </a:cxnLst>
            <a:rect l="T9" t="T10" r="T11" b="T12"/>
            <a:pathLst>
              <a:path w="798" h="1">
                <a:moveTo>
                  <a:pt x="797" y="0"/>
                </a:moveTo>
                <a:lnTo>
                  <a:pt x="398" y="0"/>
                </a:lnTo>
                <a:lnTo>
                  <a:pt x="0" y="0"/>
                </a:lnTo>
              </a:path>
            </a:pathLst>
          </a:custGeom>
          <a:noFill/>
          <a:ln w="31750">
            <a:solidFill>
              <a:srgbClr val="000000"/>
            </a:solidFill>
            <a:round/>
            <a:headEnd/>
            <a:tailEnd/>
          </a:ln>
        </p:spPr>
        <p:txBody>
          <a:bodyPr/>
          <a:lstStyle/>
          <a:p>
            <a:endParaRPr lang="en-US" dirty="0"/>
          </a:p>
        </p:txBody>
      </p:sp>
      <p:sp>
        <p:nvSpPr>
          <p:cNvPr id="41020" name="Freeform 75"/>
          <p:cNvSpPr>
            <a:spLocks/>
          </p:cNvSpPr>
          <p:nvPr/>
        </p:nvSpPr>
        <p:spPr bwMode="auto">
          <a:xfrm>
            <a:off x="2913063" y="5770563"/>
            <a:ext cx="1152525" cy="1587"/>
          </a:xfrm>
          <a:custGeom>
            <a:avLst/>
            <a:gdLst>
              <a:gd name="T0" fmla="*/ 1662468421 w 798"/>
              <a:gd name="T1" fmla="*/ 0 h 1"/>
              <a:gd name="T2" fmla="*/ 830190728 w 798"/>
              <a:gd name="T3" fmla="*/ 0 h 1"/>
              <a:gd name="T4" fmla="*/ 0 w 798"/>
              <a:gd name="T5" fmla="*/ 0 h 1"/>
              <a:gd name="T6" fmla="*/ 0 60000 65536"/>
              <a:gd name="T7" fmla="*/ 0 60000 65536"/>
              <a:gd name="T8" fmla="*/ 0 60000 65536"/>
              <a:gd name="T9" fmla="*/ 0 w 798"/>
              <a:gd name="T10" fmla="*/ 0 h 1"/>
              <a:gd name="T11" fmla="*/ 798 w 798"/>
              <a:gd name="T12" fmla="*/ 1 h 1"/>
            </a:gdLst>
            <a:ahLst/>
            <a:cxnLst>
              <a:cxn ang="T6">
                <a:pos x="T0" y="T1"/>
              </a:cxn>
              <a:cxn ang="T7">
                <a:pos x="T2" y="T3"/>
              </a:cxn>
              <a:cxn ang="T8">
                <a:pos x="T4" y="T5"/>
              </a:cxn>
            </a:cxnLst>
            <a:rect l="T9" t="T10" r="T11" b="T12"/>
            <a:pathLst>
              <a:path w="798" h="1">
                <a:moveTo>
                  <a:pt x="797" y="0"/>
                </a:moveTo>
                <a:lnTo>
                  <a:pt x="398" y="0"/>
                </a:lnTo>
                <a:lnTo>
                  <a:pt x="0" y="0"/>
                </a:lnTo>
              </a:path>
            </a:pathLst>
          </a:custGeom>
          <a:noFill/>
          <a:ln w="31750">
            <a:solidFill>
              <a:srgbClr val="000000"/>
            </a:solidFill>
            <a:round/>
            <a:headEnd/>
            <a:tailEnd/>
          </a:ln>
        </p:spPr>
        <p:txBody>
          <a:bodyPr/>
          <a:lstStyle/>
          <a:p>
            <a:endParaRPr lang="en-US" dirty="0"/>
          </a:p>
        </p:txBody>
      </p:sp>
      <p:grpSp>
        <p:nvGrpSpPr>
          <p:cNvPr id="5" name="Group 76"/>
          <p:cNvGrpSpPr>
            <a:grpSpLocks/>
          </p:cNvGrpSpPr>
          <p:nvPr/>
        </p:nvGrpSpPr>
        <p:grpSpPr bwMode="auto">
          <a:xfrm>
            <a:off x="2913063" y="5051425"/>
            <a:ext cx="1152525" cy="652463"/>
            <a:chOff x="1878" y="4001"/>
            <a:chExt cx="798" cy="465"/>
          </a:xfrm>
        </p:grpSpPr>
        <p:sp>
          <p:nvSpPr>
            <p:cNvPr id="41050" name="Freeform 77"/>
            <p:cNvSpPr>
              <a:spLocks/>
            </p:cNvSpPr>
            <p:nvPr/>
          </p:nvSpPr>
          <p:spPr bwMode="auto">
            <a:xfrm>
              <a:off x="1878" y="4322"/>
              <a:ext cx="139" cy="120"/>
            </a:xfrm>
            <a:custGeom>
              <a:avLst/>
              <a:gdLst>
                <a:gd name="T0" fmla="*/ 2 w 139"/>
                <a:gd name="T1" fmla="*/ 118 h 120"/>
                <a:gd name="T2" fmla="*/ 4 w 139"/>
                <a:gd name="T3" fmla="*/ 116 h 120"/>
                <a:gd name="T4" fmla="*/ 6 w 139"/>
                <a:gd name="T5" fmla="*/ 116 h 120"/>
                <a:gd name="T6" fmla="*/ 10 w 139"/>
                <a:gd name="T7" fmla="*/ 115 h 120"/>
                <a:gd name="T8" fmla="*/ 12 w 139"/>
                <a:gd name="T9" fmla="*/ 113 h 120"/>
                <a:gd name="T10" fmla="*/ 14 w 139"/>
                <a:gd name="T11" fmla="*/ 112 h 120"/>
                <a:gd name="T12" fmla="*/ 18 w 139"/>
                <a:gd name="T13" fmla="*/ 110 h 120"/>
                <a:gd name="T14" fmla="*/ 20 w 139"/>
                <a:gd name="T15" fmla="*/ 108 h 120"/>
                <a:gd name="T16" fmla="*/ 22 w 139"/>
                <a:gd name="T17" fmla="*/ 106 h 120"/>
                <a:gd name="T18" fmla="*/ 26 w 139"/>
                <a:gd name="T19" fmla="*/ 105 h 120"/>
                <a:gd name="T20" fmla="*/ 28 w 139"/>
                <a:gd name="T21" fmla="*/ 104 h 120"/>
                <a:gd name="T22" fmla="*/ 30 w 139"/>
                <a:gd name="T23" fmla="*/ 102 h 120"/>
                <a:gd name="T24" fmla="*/ 34 w 139"/>
                <a:gd name="T25" fmla="*/ 100 h 120"/>
                <a:gd name="T26" fmla="*/ 36 w 139"/>
                <a:gd name="T27" fmla="*/ 99 h 120"/>
                <a:gd name="T28" fmla="*/ 39 w 139"/>
                <a:gd name="T29" fmla="*/ 97 h 120"/>
                <a:gd name="T30" fmla="*/ 41 w 139"/>
                <a:gd name="T31" fmla="*/ 96 h 120"/>
                <a:gd name="T32" fmla="*/ 44 w 139"/>
                <a:gd name="T33" fmla="*/ 93 h 120"/>
                <a:gd name="T34" fmla="*/ 47 w 139"/>
                <a:gd name="T35" fmla="*/ 92 h 120"/>
                <a:gd name="T36" fmla="*/ 49 w 139"/>
                <a:gd name="T37" fmla="*/ 90 h 120"/>
                <a:gd name="T38" fmla="*/ 52 w 139"/>
                <a:gd name="T39" fmla="*/ 87 h 120"/>
                <a:gd name="T40" fmla="*/ 55 w 139"/>
                <a:gd name="T41" fmla="*/ 86 h 120"/>
                <a:gd name="T42" fmla="*/ 57 w 139"/>
                <a:gd name="T43" fmla="*/ 84 h 120"/>
                <a:gd name="T44" fmla="*/ 60 w 139"/>
                <a:gd name="T45" fmla="*/ 82 h 120"/>
                <a:gd name="T46" fmla="*/ 62 w 139"/>
                <a:gd name="T47" fmla="*/ 79 h 120"/>
                <a:gd name="T48" fmla="*/ 66 w 139"/>
                <a:gd name="T49" fmla="*/ 78 h 120"/>
                <a:gd name="T50" fmla="*/ 68 w 139"/>
                <a:gd name="T51" fmla="*/ 75 h 120"/>
                <a:gd name="T52" fmla="*/ 70 w 139"/>
                <a:gd name="T53" fmla="*/ 73 h 120"/>
                <a:gd name="T54" fmla="*/ 74 w 139"/>
                <a:gd name="T55" fmla="*/ 70 h 120"/>
                <a:gd name="T56" fmla="*/ 76 w 139"/>
                <a:gd name="T57" fmla="*/ 68 h 120"/>
                <a:gd name="T58" fmla="*/ 79 w 139"/>
                <a:gd name="T59" fmla="*/ 66 h 120"/>
                <a:gd name="T60" fmla="*/ 80 w 139"/>
                <a:gd name="T61" fmla="*/ 64 h 120"/>
                <a:gd name="T62" fmla="*/ 84 w 139"/>
                <a:gd name="T63" fmla="*/ 62 h 120"/>
                <a:gd name="T64" fmla="*/ 86 w 139"/>
                <a:gd name="T65" fmla="*/ 59 h 120"/>
                <a:gd name="T66" fmla="*/ 89 w 139"/>
                <a:gd name="T67" fmla="*/ 56 h 120"/>
                <a:gd name="T68" fmla="*/ 92 w 139"/>
                <a:gd name="T69" fmla="*/ 54 h 120"/>
                <a:gd name="T70" fmla="*/ 94 w 139"/>
                <a:gd name="T71" fmla="*/ 51 h 120"/>
                <a:gd name="T72" fmla="*/ 97 w 139"/>
                <a:gd name="T73" fmla="*/ 49 h 120"/>
                <a:gd name="T74" fmla="*/ 100 w 139"/>
                <a:gd name="T75" fmla="*/ 46 h 120"/>
                <a:gd name="T76" fmla="*/ 102 w 139"/>
                <a:gd name="T77" fmla="*/ 43 h 120"/>
                <a:gd name="T78" fmla="*/ 105 w 139"/>
                <a:gd name="T79" fmla="*/ 40 h 120"/>
                <a:gd name="T80" fmla="*/ 107 w 139"/>
                <a:gd name="T81" fmla="*/ 38 h 120"/>
                <a:gd name="T82" fmla="*/ 110 w 139"/>
                <a:gd name="T83" fmla="*/ 34 h 120"/>
                <a:gd name="T84" fmla="*/ 113 w 139"/>
                <a:gd name="T85" fmla="*/ 31 h 120"/>
                <a:gd name="T86" fmla="*/ 116 w 139"/>
                <a:gd name="T87" fmla="*/ 28 h 120"/>
                <a:gd name="T88" fmla="*/ 118 w 139"/>
                <a:gd name="T89" fmla="*/ 25 h 120"/>
                <a:gd name="T90" fmla="*/ 121 w 139"/>
                <a:gd name="T91" fmla="*/ 22 h 120"/>
                <a:gd name="T92" fmla="*/ 124 w 139"/>
                <a:gd name="T93" fmla="*/ 19 h 120"/>
                <a:gd name="T94" fmla="*/ 126 w 139"/>
                <a:gd name="T95" fmla="*/ 16 h 120"/>
                <a:gd name="T96" fmla="*/ 129 w 139"/>
                <a:gd name="T97" fmla="*/ 12 h 120"/>
                <a:gd name="T98" fmla="*/ 132 w 139"/>
                <a:gd name="T99" fmla="*/ 9 h 120"/>
                <a:gd name="T100" fmla="*/ 134 w 139"/>
                <a:gd name="T101" fmla="*/ 6 h 120"/>
                <a:gd name="T102" fmla="*/ 137 w 139"/>
                <a:gd name="T103" fmla="*/ 2 h 1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9"/>
                <a:gd name="T157" fmla="*/ 0 h 120"/>
                <a:gd name="T158" fmla="*/ 139 w 139"/>
                <a:gd name="T159" fmla="*/ 120 h 1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9" h="120">
                  <a:moveTo>
                    <a:pt x="0" y="119"/>
                  </a:moveTo>
                  <a:lnTo>
                    <a:pt x="2" y="118"/>
                  </a:lnTo>
                  <a:lnTo>
                    <a:pt x="3" y="118"/>
                  </a:lnTo>
                  <a:lnTo>
                    <a:pt x="4" y="116"/>
                  </a:lnTo>
                  <a:lnTo>
                    <a:pt x="5" y="116"/>
                  </a:lnTo>
                  <a:lnTo>
                    <a:pt x="6" y="116"/>
                  </a:lnTo>
                  <a:lnTo>
                    <a:pt x="8" y="115"/>
                  </a:lnTo>
                  <a:lnTo>
                    <a:pt x="10" y="115"/>
                  </a:lnTo>
                  <a:lnTo>
                    <a:pt x="11" y="114"/>
                  </a:lnTo>
                  <a:lnTo>
                    <a:pt x="12" y="113"/>
                  </a:lnTo>
                  <a:lnTo>
                    <a:pt x="13" y="113"/>
                  </a:lnTo>
                  <a:lnTo>
                    <a:pt x="14" y="112"/>
                  </a:lnTo>
                  <a:lnTo>
                    <a:pt x="17" y="111"/>
                  </a:lnTo>
                  <a:lnTo>
                    <a:pt x="18" y="110"/>
                  </a:lnTo>
                  <a:lnTo>
                    <a:pt x="19" y="110"/>
                  </a:lnTo>
                  <a:lnTo>
                    <a:pt x="20" y="108"/>
                  </a:lnTo>
                  <a:lnTo>
                    <a:pt x="21" y="108"/>
                  </a:lnTo>
                  <a:lnTo>
                    <a:pt x="22" y="106"/>
                  </a:lnTo>
                  <a:lnTo>
                    <a:pt x="24" y="106"/>
                  </a:lnTo>
                  <a:lnTo>
                    <a:pt x="26" y="105"/>
                  </a:lnTo>
                  <a:lnTo>
                    <a:pt x="27" y="105"/>
                  </a:lnTo>
                  <a:lnTo>
                    <a:pt x="28" y="104"/>
                  </a:lnTo>
                  <a:lnTo>
                    <a:pt x="29" y="104"/>
                  </a:lnTo>
                  <a:lnTo>
                    <a:pt x="30" y="102"/>
                  </a:lnTo>
                  <a:lnTo>
                    <a:pt x="32" y="102"/>
                  </a:lnTo>
                  <a:lnTo>
                    <a:pt x="34" y="100"/>
                  </a:lnTo>
                  <a:lnTo>
                    <a:pt x="35" y="99"/>
                  </a:lnTo>
                  <a:lnTo>
                    <a:pt x="36" y="99"/>
                  </a:lnTo>
                  <a:lnTo>
                    <a:pt x="38" y="98"/>
                  </a:lnTo>
                  <a:lnTo>
                    <a:pt x="39" y="97"/>
                  </a:lnTo>
                  <a:lnTo>
                    <a:pt x="40" y="96"/>
                  </a:lnTo>
                  <a:lnTo>
                    <a:pt x="41" y="96"/>
                  </a:lnTo>
                  <a:lnTo>
                    <a:pt x="42" y="94"/>
                  </a:lnTo>
                  <a:lnTo>
                    <a:pt x="44" y="93"/>
                  </a:lnTo>
                  <a:lnTo>
                    <a:pt x="45" y="92"/>
                  </a:lnTo>
                  <a:lnTo>
                    <a:pt x="47" y="92"/>
                  </a:lnTo>
                  <a:lnTo>
                    <a:pt x="48" y="91"/>
                  </a:lnTo>
                  <a:lnTo>
                    <a:pt x="49" y="90"/>
                  </a:lnTo>
                  <a:lnTo>
                    <a:pt x="50" y="89"/>
                  </a:lnTo>
                  <a:lnTo>
                    <a:pt x="52" y="87"/>
                  </a:lnTo>
                  <a:lnTo>
                    <a:pt x="54" y="86"/>
                  </a:lnTo>
                  <a:lnTo>
                    <a:pt x="55" y="86"/>
                  </a:lnTo>
                  <a:lnTo>
                    <a:pt x="56" y="85"/>
                  </a:lnTo>
                  <a:lnTo>
                    <a:pt x="57" y="84"/>
                  </a:lnTo>
                  <a:lnTo>
                    <a:pt x="58" y="83"/>
                  </a:lnTo>
                  <a:lnTo>
                    <a:pt x="60" y="82"/>
                  </a:lnTo>
                  <a:lnTo>
                    <a:pt x="61" y="80"/>
                  </a:lnTo>
                  <a:lnTo>
                    <a:pt x="62" y="79"/>
                  </a:lnTo>
                  <a:lnTo>
                    <a:pt x="64" y="78"/>
                  </a:lnTo>
                  <a:lnTo>
                    <a:pt x="66" y="78"/>
                  </a:lnTo>
                  <a:lnTo>
                    <a:pt x="66" y="77"/>
                  </a:lnTo>
                  <a:lnTo>
                    <a:pt x="68" y="75"/>
                  </a:lnTo>
                  <a:lnTo>
                    <a:pt x="69" y="75"/>
                  </a:lnTo>
                  <a:lnTo>
                    <a:pt x="70" y="73"/>
                  </a:lnTo>
                  <a:lnTo>
                    <a:pt x="72" y="72"/>
                  </a:lnTo>
                  <a:lnTo>
                    <a:pt x="74" y="70"/>
                  </a:lnTo>
                  <a:lnTo>
                    <a:pt x="76" y="68"/>
                  </a:lnTo>
                  <a:lnTo>
                    <a:pt x="77" y="68"/>
                  </a:lnTo>
                  <a:lnTo>
                    <a:pt x="79" y="66"/>
                  </a:lnTo>
                  <a:lnTo>
                    <a:pt x="80" y="65"/>
                  </a:lnTo>
                  <a:lnTo>
                    <a:pt x="80" y="64"/>
                  </a:lnTo>
                  <a:lnTo>
                    <a:pt x="83" y="62"/>
                  </a:lnTo>
                  <a:lnTo>
                    <a:pt x="84" y="62"/>
                  </a:lnTo>
                  <a:lnTo>
                    <a:pt x="85" y="60"/>
                  </a:lnTo>
                  <a:lnTo>
                    <a:pt x="86" y="59"/>
                  </a:lnTo>
                  <a:lnTo>
                    <a:pt x="88" y="58"/>
                  </a:lnTo>
                  <a:lnTo>
                    <a:pt x="89" y="56"/>
                  </a:lnTo>
                  <a:lnTo>
                    <a:pt x="90" y="55"/>
                  </a:lnTo>
                  <a:lnTo>
                    <a:pt x="92" y="54"/>
                  </a:lnTo>
                  <a:lnTo>
                    <a:pt x="93" y="53"/>
                  </a:lnTo>
                  <a:lnTo>
                    <a:pt x="94" y="51"/>
                  </a:lnTo>
                  <a:lnTo>
                    <a:pt x="96" y="49"/>
                  </a:lnTo>
                  <a:lnTo>
                    <a:pt x="97" y="49"/>
                  </a:lnTo>
                  <a:lnTo>
                    <a:pt x="99" y="47"/>
                  </a:lnTo>
                  <a:lnTo>
                    <a:pt x="100" y="46"/>
                  </a:lnTo>
                  <a:lnTo>
                    <a:pt x="101" y="45"/>
                  </a:lnTo>
                  <a:lnTo>
                    <a:pt x="102" y="43"/>
                  </a:lnTo>
                  <a:lnTo>
                    <a:pt x="104" y="41"/>
                  </a:lnTo>
                  <a:lnTo>
                    <a:pt x="105" y="40"/>
                  </a:lnTo>
                  <a:lnTo>
                    <a:pt x="106" y="39"/>
                  </a:lnTo>
                  <a:lnTo>
                    <a:pt x="107" y="38"/>
                  </a:lnTo>
                  <a:lnTo>
                    <a:pt x="109" y="36"/>
                  </a:lnTo>
                  <a:lnTo>
                    <a:pt x="110" y="34"/>
                  </a:lnTo>
                  <a:lnTo>
                    <a:pt x="112" y="34"/>
                  </a:lnTo>
                  <a:lnTo>
                    <a:pt x="113" y="31"/>
                  </a:lnTo>
                  <a:lnTo>
                    <a:pt x="114" y="29"/>
                  </a:lnTo>
                  <a:lnTo>
                    <a:pt x="116" y="28"/>
                  </a:lnTo>
                  <a:lnTo>
                    <a:pt x="117" y="27"/>
                  </a:lnTo>
                  <a:lnTo>
                    <a:pt x="118" y="25"/>
                  </a:lnTo>
                  <a:lnTo>
                    <a:pt x="120" y="24"/>
                  </a:lnTo>
                  <a:lnTo>
                    <a:pt x="121" y="22"/>
                  </a:lnTo>
                  <a:lnTo>
                    <a:pt x="122" y="21"/>
                  </a:lnTo>
                  <a:lnTo>
                    <a:pt x="124" y="19"/>
                  </a:lnTo>
                  <a:lnTo>
                    <a:pt x="124" y="16"/>
                  </a:lnTo>
                  <a:lnTo>
                    <a:pt x="126" y="16"/>
                  </a:lnTo>
                  <a:lnTo>
                    <a:pt x="128" y="14"/>
                  </a:lnTo>
                  <a:lnTo>
                    <a:pt x="129" y="12"/>
                  </a:lnTo>
                  <a:lnTo>
                    <a:pt x="130" y="10"/>
                  </a:lnTo>
                  <a:lnTo>
                    <a:pt x="132" y="9"/>
                  </a:lnTo>
                  <a:lnTo>
                    <a:pt x="133" y="8"/>
                  </a:lnTo>
                  <a:lnTo>
                    <a:pt x="134" y="6"/>
                  </a:lnTo>
                  <a:lnTo>
                    <a:pt x="136" y="4"/>
                  </a:lnTo>
                  <a:lnTo>
                    <a:pt x="137" y="2"/>
                  </a:lnTo>
                  <a:lnTo>
                    <a:pt x="138" y="0"/>
                  </a:lnTo>
                </a:path>
              </a:pathLst>
            </a:custGeom>
            <a:noFill/>
            <a:ln w="31750">
              <a:solidFill>
                <a:schemeClr val="tx2"/>
              </a:solidFill>
              <a:round/>
              <a:headEnd/>
              <a:tailEnd/>
            </a:ln>
          </p:spPr>
          <p:txBody>
            <a:bodyPr/>
            <a:lstStyle/>
            <a:p>
              <a:endParaRPr lang="en-US" dirty="0"/>
            </a:p>
          </p:txBody>
        </p:sp>
        <p:sp>
          <p:nvSpPr>
            <p:cNvPr id="41051" name="Freeform 78"/>
            <p:cNvSpPr>
              <a:spLocks/>
            </p:cNvSpPr>
            <p:nvPr/>
          </p:nvSpPr>
          <p:spPr bwMode="auto">
            <a:xfrm>
              <a:off x="2016" y="4088"/>
              <a:ext cx="139" cy="235"/>
            </a:xfrm>
            <a:custGeom>
              <a:avLst/>
              <a:gdLst>
                <a:gd name="T0" fmla="*/ 1 w 139"/>
                <a:gd name="T1" fmla="*/ 232 h 235"/>
                <a:gd name="T2" fmla="*/ 4 w 139"/>
                <a:gd name="T3" fmla="*/ 229 h 235"/>
                <a:gd name="T4" fmla="*/ 6 w 139"/>
                <a:gd name="T5" fmla="*/ 225 h 235"/>
                <a:gd name="T6" fmla="*/ 10 w 139"/>
                <a:gd name="T7" fmla="*/ 222 h 235"/>
                <a:gd name="T8" fmla="*/ 12 w 139"/>
                <a:gd name="T9" fmla="*/ 218 h 235"/>
                <a:gd name="T10" fmla="*/ 14 w 139"/>
                <a:gd name="T11" fmla="*/ 214 h 235"/>
                <a:gd name="T12" fmla="*/ 18 w 139"/>
                <a:gd name="T13" fmla="*/ 211 h 235"/>
                <a:gd name="T14" fmla="*/ 20 w 139"/>
                <a:gd name="T15" fmla="*/ 206 h 235"/>
                <a:gd name="T16" fmla="*/ 22 w 139"/>
                <a:gd name="T17" fmla="*/ 202 h 235"/>
                <a:gd name="T18" fmla="*/ 26 w 139"/>
                <a:gd name="T19" fmla="*/ 199 h 235"/>
                <a:gd name="T20" fmla="*/ 28 w 139"/>
                <a:gd name="T21" fmla="*/ 194 h 235"/>
                <a:gd name="T22" fmla="*/ 30 w 139"/>
                <a:gd name="T23" fmla="*/ 190 h 235"/>
                <a:gd name="T24" fmla="*/ 34 w 139"/>
                <a:gd name="T25" fmla="*/ 186 h 235"/>
                <a:gd name="T26" fmla="*/ 36 w 139"/>
                <a:gd name="T27" fmla="*/ 181 h 235"/>
                <a:gd name="T28" fmla="*/ 39 w 139"/>
                <a:gd name="T29" fmla="*/ 178 h 235"/>
                <a:gd name="T30" fmla="*/ 41 w 139"/>
                <a:gd name="T31" fmla="*/ 174 h 235"/>
                <a:gd name="T32" fmla="*/ 44 w 139"/>
                <a:gd name="T33" fmla="*/ 169 h 235"/>
                <a:gd name="T34" fmla="*/ 47 w 139"/>
                <a:gd name="T35" fmla="*/ 164 h 235"/>
                <a:gd name="T36" fmla="*/ 50 w 139"/>
                <a:gd name="T37" fmla="*/ 161 h 235"/>
                <a:gd name="T38" fmla="*/ 51 w 139"/>
                <a:gd name="T39" fmla="*/ 156 h 235"/>
                <a:gd name="T40" fmla="*/ 55 w 139"/>
                <a:gd name="T41" fmla="*/ 152 h 235"/>
                <a:gd name="T42" fmla="*/ 57 w 139"/>
                <a:gd name="T43" fmla="*/ 148 h 235"/>
                <a:gd name="T44" fmla="*/ 60 w 139"/>
                <a:gd name="T45" fmla="*/ 143 h 235"/>
                <a:gd name="T46" fmla="*/ 62 w 139"/>
                <a:gd name="T47" fmla="*/ 136 h 235"/>
                <a:gd name="T48" fmla="*/ 65 w 139"/>
                <a:gd name="T49" fmla="*/ 133 h 235"/>
                <a:gd name="T50" fmla="*/ 68 w 139"/>
                <a:gd name="T51" fmla="*/ 128 h 235"/>
                <a:gd name="T52" fmla="*/ 70 w 139"/>
                <a:gd name="T53" fmla="*/ 123 h 235"/>
                <a:gd name="T54" fmla="*/ 73 w 139"/>
                <a:gd name="T55" fmla="*/ 118 h 235"/>
                <a:gd name="T56" fmla="*/ 76 w 139"/>
                <a:gd name="T57" fmla="*/ 114 h 235"/>
                <a:gd name="T58" fmla="*/ 78 w 139"/>
                <a:gd name="T59" fmla="*/ 109 h 235"/>
                <a:gd name="T60" fmla="*/ 81 w 139"/>
                <a:gd name="T61" fmla="*/ 105 h 235"/>
                <a:gd name="T62" fmla="*/ 84 w 139"/>
                <a:gd name="T63" fmla="*/ 98 h 235"/>
                <a:gd name="T64" fmla="*/ 87 w 139"/>
                <a:gd name="T65" fmla="*/ 94 h 235"/>
                <a:gd name="T66" fmla="*/ 88 w 139"/>
                <a:gd name="T67" fmla="*/ 90 h 235"/>
                <a:gd name="T68" fmla="*/ 92 w 139"/>
                <a:gd name="T69" fmla="*/ 84 h 235"/>
                <a:gd name="T70" fmla="*/ 94 w 139"/>
                <a:gd name="T71" fmla="*/ 79 h 235"/>
                <a:gd name="T72" fmla="*/ 97 w 139"/>
                <a:gd name="T73" fmla="*/ 76 h 235"/>
                <a:gd name="T74" fmla="*/ 100 w 139"/>
                <a:gd name="T75" fmla="*/ 70 h 235"/>
                <a:gd name="T76" fmla="*/ 102 w 139"/>
                <a:gd name="T77" fmla="*/ 65 h 235"/>
                <a:gd name="T78" fmla="*/ 106 w 139"/>
                <a:gd name="T79" fmla="*/ 60 h 235"/>
                <a:gd name="T80" fmla="*/ 107 w 139"/>
                <a:gd name="T81" fmla="*/ 55 h 235"/>
                <a:gd name="T82" fmla="*/ 110 w 139"/>
                <a:gd name="T83" fmla="*/ 49 h 235"/>
                <a:gd name="T84" fmla="*/ 113 w 139"/>
                <a:gd name="T85" fmla="*/ 45 h 235"/>
                <a:gd name="T86" fmla="*/ 116 w 139"/>
                <a:gd name="T87" fmla="*/ 40 h 235"/>
                <a:gd name="T88" fmla="*/ 118 w 139"/>
                <a:gd name="T89" fmla="*/ 36 h 235"/>
                <a:gd name="T90" fmla="*/ 121 w 139"/>
                <a:gd name="T91" fmla="*/ 30 h 235"/>
                <a:gd name="T92" fmla="*/ 124 w 139"/>
                <a:gd name="T93" fmla="*/ 26 h 235"/>
                <a:gd name="T94" fmla="*/ 125 w 139"/>
                <a:gd name="T95" fmla="*/ 21 h 235"/>
                <a:gd name="T96" fmla="*/ 129 w 139"/>
                <a:gd name="T97" fmla="*/ 17 h 235"/>
                <a:gd name="T98" fmla="*/ 132 w 139"/>
                <a:gd name="T99" fmla="*/ 12 h 235"/>
                <a:gd name="T100" fmla="*/ 135 w 139"/>
                <a:gd name="T101" fmla="*/ 6 h 235"/>
                <a:gd name="T102" fmla="*/ 137 w 139"/>
                <a:gd name="T103" fmla="*/ 2 h 2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9"/>
                <a:gd name="T157" fmla="*/ 0 h 235"/>
                <a:gd name="T158" fmla="*/ 139 w 139"/>
                <a:gd name="T159" fmla="*/ 235 h 2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9" h="235">
                  <a:moveTo>
                    <a:pt x="0" y="234"/>
                  </a:moveTo>
                  <a:lnTo>
                    <a:pt x="1" y="232"/>
                  </a:lnTo>
                  <a:lnTo>
                    <a:pt x="4" y="231"/>
                  </a:lnTo>
                  <a:lnTo>
                    <a:pt x="4" y="229"/>
                  </a:lnTo>
                  <a:lnTo>
                    <a:pt x="5" y="227"/>
                  </a:lnTo>
                  <a:lnTo>
                    <a:pt x="6" y="225"/>
                  </a:lnTo>
                  <a:lnTo>
                    <a:pt x="8" y="224"/>
                  </a:lnTo>
                  <a:lnTo>
                    <a:pt x="10" y="222"/>
                  </a:lnTo>
                  <a:lnTo>
                    <a:pt x="11" y="219"/>
                  </a:lnTo>
                  <a:lnTo>
                    <a:pt x="12" y="218"/>
                  </a:lnTo>
                  <a:lnTo>
                    <a:pt x="13" y="217"/>
                  </a:lnTo>
                  <a:lnTo>
                    <a:pt x="14" y="214"/>
                  </a:lnTo>
                  <a:lnTo>
                    <a:pt x="16" y="212"/>
                  </a:lnTo>
                  <a:lnTo>
                    <a:pt x="18" y="211"/>
                  </a:lnTo>
                  <a:lnTo>
                    <a:pt x="19" y="208"/>
                  </a:lnTo>
                  <a:lnTo>
                    <a:pt x="20" y="206"/>
                  </a:lnTo>
                  <a:lnTo>
                    <a:pt x="22" y="204"/>
                  </a:lnTo>
                  <a:lnTo>
                    <a:pt x="22" y="202"/>
                  </a:lnTo>
                  <a:lnTo>
                    <a:pt x="24" y="201"/>
                  </a:lnTo>
                  <a:lnTo>
                    <a:pt x="26" y="199"/>
                  </a:lnTo>
                  <a:lnTo>
                    <a:pt x="27" y="196"/>
                  </a:lnTo>
                  <a:lnTo>
                    <a:pt x="28" y="194"/>
                  </a:lnTo>
                  <a:lnTo>
                    <a:pt x="29" y="193"/>
                  </a:lnTo>
                  <a:lnTo>
                    <a:pt x="30" y="190"/>
                  </a:lnTo>
                  <a:lnTo>
                    <a:pt x="32" y="188"/>
                  </a:lnTo>
                  <a:lnTo>
                    <a:pt x="34" y="186"/>
                  </a:lnTo>
                  <a:lnTo>
                    <a:pt x="34" y="184"/>
                  </a:lnTo>
                  <a:lnTo>
                    <a:pt x="36" y="181"/>
                  </a:lnTo>
                  <a:lnTo>
                    <a:pt x="37" y="180"/>
                  </a:lnTo>
                  <a:lnTo>
                    <a:pt x="39" y="178"/>
                  </a:lnTo>
                  <a:lnTo>
                    <a:pt x="40" y="175"/>
                  </a:lnTo>
                  <a:lnTo>
                    <a:pt x="41" y="174"/>
                  </a:lnTo>
                  <a:lnTo>
                    <a:pt x="42" y="171"/>
                  </a:lnTo>
                  <a:lnTo>
                    <a:pt x="44" y="169"/>
                  </a:lnTo>
                  <a:lnTo>
                    <a:pt x="45" y="167"/>
                  </a:lnTo>
                  <a:lnTo>
                    <a:pt x="47" y="164"/>
                  </a:lnTo>
                  <a:lnTo>
                    <a:pt x="49" y="162"/>
                  </a:lnTo>
                  <a:lnTo>
                    <a:pt x="50" y="161"/>
                  </a:lnTo>
                  <a:lnTo>
                    <a:pt x="50" y="158"/>
                  </a:lnTo>
                  <a:lnTo>
                    <a:pt x="51" y="156"/>
                  </a:lnTo>
                  <a:lnTo>
                    <a:pt x="54" y="153"/>
                  </a:lnTo>
                  <a:lnTo>
                    <a:pt x="55" y="152"/>
                  </a:lnTo>
                  <a:lnTo>
                    <a:pt x="56" y="149"/>
                  </a:lnTo>
                  <a:lnTo>
                    <a:pt x="57" y="148"/>
                  </a:lnTo>
                  <a:lnTo>
                    <a:pt x="59" y="144"/>
                  </a:lnTo>
                  <a:lnTo>
                    <a:pt x="60" y="143"/>
                  </a:lnTo>
                  <a:lnTo>
                    <a:pt x="62" y="140"/>
                  </a:lnTo>
                  <a:lnTo>
                    <a:pt x="62" y="136"/>
                  </a:lnTo>
                  <a:lnTo>
                    <a:pt x="64" y="135"/>
                  </a:lnTo>
                  <a:lnTo>
                    <a:pt x="65" y="133"/>
                  </a:lnTo>
                  <a:lnTo>
                    <a:pt x="67" y="131"/>
                  </a:lnTo>
                  <a:lnTo>
                    <a:pt x="68" y="128"/>
                  </a:lnTo>
                  <a:lnTo>
                    <a:pt x="69" y="126"/>
                  </a:lnTo>
                  <a:lnTo>
                    <a:pt x="70" y="123"/>
                  </a:lnTo>
                  <a:lnTo>
                    <a:pt x="72" y="121"/>
                  </a:lnTo>
                  <a:lnTo>
                    <a:pt x="73" y="118"/>
                  </a:lnTo>
                  <a:lnTo>
                    <a:pt x="76" y="116"/>
                  </a:lnTo>
                  <a:lnTo>
                    <a:pt x="76" y="114"/>
                  </a:lnTo>
                  <a:lnTo>
                    <a:pt x="77" y="112"/>
                  </a:lnTo>
                  <a:lnTo>
                    <a:pt x="78" y="109"/>
                  </a:lnTo>
                  <a:lnTo>
                    <a:pt x="80" y="107"/>
                  </a:lnTo>
                  <a:lnTo>
                    <a:pt x="81" y="105"/>
                  </a:lnTo>
                  <a:lnTo>
                    <a:pt x="83" y="102"/>
                  </a:lnTo>
                  <a:lnTo>
                    <a:pt x="84" y="98"/>
                  </a:lnTo>
                  <a:lnTo>
                    <a:pt x="86" y="97"/>
                  </a:lnTo>
                  <a:lnTo>
                    <a:pt x="87" y="94"/>
                  </a:lnTo>
                  <a:lnTo>
                    <a:pt x="88" y="92"/>
                  </a:lnTo>
                  <a:lnTo>
                    <a:pt x="88" y="90"/>
                  </a:lnTo>
                  <a:lnTo>
                    <a:pt x="90" y="86"/>
                  </a:lnTo>
                  <a:lnTo>
                    <a:pt x="92" y="84"/>
                  </a:lnTo>
                  <a:lnTo>
                    <a:pt x="94" y="81"/>
                  </a:lnTo>
                  <a:lnTo>
                    <a:pt x="94" y="79"/>
                  </a:lnTo>
                  <a:lnTo>
                    <a:pt x="96" y="78"/>
                  </a:lnTo>
                  <a:lnTo>
                    <a:pt x="97" y="76"/>
                  </a:lnTo>
                  <a:lnTo>
                    <a:pt x="98" y="73"/>
                  </a:lnTo>
                  <a:lnTo>
                    <a:pt x="100" y="70"/>
                  </a:lnTo>
                  <a:lnTo>
                    <a:pt x="101" y="66"/>
                  </a:lnTo>
                  <a:lnTo>
                    <a:pt x="102" y="65"/>
                  </a:lnTo>
                  <a:lnTo>
                    <a:pt x="104" y="62"/>
                  </a:lnTo>
                  <a:lnTo>
                    <a:pt x="106" y="60"/>
                  </a:lnTo>
                  <a:lnTo>
                    <a:pt x="107" y="58"/>
                  </a:lnTo>
                  <a:lnTo>
                    <a:pt x="107" y="55"/>
                  </a:lnTo>
                  <a:lnTo>
                    <a:pt x="108" y="53"/>
                  </a:lnTo>
                  <a:lnTo>
                    <a:pt x="110" y="49"/>
                  </a:lnTo>
                  <a:lnTo>
                    <a:pt x="112" y="48"/>
                  </a:lnTo>
                  <a:lnTo>
                    <a:pt x="113" y="45"/>
                  </a:lnTo>
                  <a:lnTo>
                    <a:pt x="115" y="42"/>
                  </a:lnTo>
                  <a:lnTo>
                    <a:pt x="116" y="40"/>
                  </a:lnTo>
                  <a:lnTo>
                    <a:pt x="117" y="38"/>
                  </a:lnTo>
                  <a:lnTo>
                    <a:pt x="118" y="36"/>
                  </a:lnTo>
                  <a:lnTo>
                    <a:pt x="120" y="34"/>
                  </a:lnTo>
                  <a:lnTo>
                    <a:pt x="121" y="30"/>
                  </a:lnTo>
                  <a:lnTo>
                    <a:pt x="122" y="28"/>
                  </a:lnTo>
                  <a:lnTo>
                    <a:pt x="124" y="26"/>
                  </a:lnTo>
                  <a:lnTo>
                    <a:pt x="125" y="24"/>
                  </a:lnTo>
                  <a:lnTo>
                    <a:pt x="125" y="21"/>
                  </a:lnTo>
                  <a:lnTo>
                    <a:pt x="127" y="19"/>
                  </a:lnTo>
                  <a:lnTo>
                    <a:pt x="129" y="17"/>
                  </a:lnTo>
                  <a:lnTo>
                    <a:pt x="130" y="14"/>
                  </a:lnTo>
                  <a:lnTo>
                    <a:pt x="132" y="12"/>
                  </a:lnTo>
                  <a:lnTo>
                    <a:pt x="133" y="10"/>
                  </a:lnTo>
                  <a:lnTo>
                    <a:pt x="135" y="6"/>
                  </a:lnTo>
                  <a:lnTo>
                    <a:pt x="135" y="5"/>
                  </a:lnTo>
                  <a:lnTo>
                    <a:pt x="137" y="2"/>
                  </a:lnTo>
                  <a:lnTo>
                    <a:pt x="138" y="0"/>
                  </a:lnTo>
                </a:path>
              </a:pathLst>
            </a:custGeom>
            <a:noFill/>
            <a:ln w="31750">
              <a:solidFill>
                <a:schemeClr val="tx2"/>
              </a:solidFill>
              <a:round/>
              <a:headEnd/>
              <a:tailEnd/>
            </a:ln>
          </p:spPr>
          <p:txBody>
            <a:bodyPr/>
            <a:lstStyle/>
            <a:p>
              <a:endParaRPr lang="en-US" dirty="0"/>
            </a:p>
          </p:txBody>
        </p:sp>
        <p:sp>
          <p:nvSpPr>
            <p:cNvPr id="41052" name="Freeform 79"/>
            <p:cNvSpPr>
              <a:spLocks/>
            </p:cNvSpPr>
            <p:nvPr/>
          </p:nvSpPr>
          <p:spPr bwMode="auto">
            <a:xfrm>
              <a:off x="2154" y="4001"/>
              <a:ext cx="139" cy="88"/>
            </a:xfrm>
            <a:custGeom>
              <a:avLst/>
              <a:gdLst>
                <a:gd name="T0" fmla="*/ 1 w 139"/>
                <a:gd name="T1" fmla="*/ 85 h 88"/>
                <a:gd name="T2" fmla="*/ 5 w 139"/>
                <a:gd name="T3" fmla="*/ 81 h 88"/>
                <a:gd name="T4" fmla="*/ 6 w 139"/>
                <a:gd name="T5" fmla="*/ 77 h 88"/>
                <a:gd name="T6" fmla="*/ 9 w 139"/>
                <a:gd name="T7" fmla="*/ 72 h 88"/>
                <a:gd name="T8" fmla="*/ 13 w 139"/>
                <a:gd name="T9" fmla="*/ 69 h 88"/>
                <a:gd name="T10" fmla="*/ 15 w 139"/>
                <a:gd name="T11" fmla="*/ 64 h 88"/>
                <a:gd name="T12" fmla="*/ 18 w 139"/>
                <a:gd name="T13" fmla="*/ 61 h 88"/>
                <a:gd name="T14" fmla="*/ 20 w 139"/>
                <a:gd name="T15" fmla="*/ 55 h 88"/>
                <a:gd name="T16" fmla="*/ 23 w 139"/>
                <a:gd name="T17" fmla="*/ 53 h 88"/>
                <a:gd name="T18" fmla="*/ 26 w 139"/>
                <a:gd name="T19" fmla="*/ 49 h 88"/>
                <a:gd name="T20" fmla="*/ 28 w 139"/>
                <a:gd name="T21" fmla="*/ 45 h 88"/>
                <a:gd name="T22" fmla="*/ 31 w 139"/>
                <a:gd name="T23" fmla="*/ 43 h 88"/>
                <a:gd name="T24" fmla="*/ 34 w 139"/>
                <a:gd name="T25" fmla="*/ 39 h 88"/>
                <a:gd name="T26" fmla="*/ 36 w 139"/>
                <a:gd name="T27" fmla="*/ 34 h 88"/>
                <a:gd name="T28" fmla="*/ 38 w 139"/>
                <a:gd name="T29" fmla="*/ 33 h 88"/>
                <a:gd name="T30" fmla="*/ 42 w 139"/>
                <a:gd name="T31" fmla="*/ 29 h 88"/>
                <a:gd name="T32" fmla="*/ 44 w 139"/>
                <a:gd name="T33" fmla="*/ 27 h 88"/>
                <a:gd name="T34" fmla="*/ 47 w 139"/>
                <a:gd name="T35" fmla="*/ 24 h 88"/>
                <a:gd name="T36" fmla="*/ 50 w 139"/>
                <a:gd name="T37" fmla="*/ 21 h 88"/>
                <a:gd name="T38" fmla="*/ 52 w 139"/>
                <a:gd name="T39" fmla="*/ 19 h 88"/>
                <a:gd name="T40" fmla="*/ 55 w 139"/>
                <a:gd name="T41" fmla="*/ 16 h 88"/>
                <a:gd name="T42" fmla="*/ 57 w 139"/>
                <a:gd name="T43" fmla="*/ 14 h 88"/>
                <a:gd name="T44" fmla="*/ 60 w 139"/>
                <a:gd name="T45" fmla="*/ 12 h 88"/>
                <a:gd name="T46" fmla="*/ 63 w 139"/>
                <a:gd name="T47" fmla="*/ 10 h 88"/>
                <a:gd name="T48" fmla="*/ 65 w 139"/>
                <a:gd name="T49" fmla="*/ 9 h 88"/>
                <a:gd name="T50" fmla="*/ 68 w 139"/>
                <a:gd name="T51" fmla="*/ 7 h 88"/>
                <a:gd name="T52" fmla="*/ 70 w 139"/>
                <a:gd name="T53" fmla="*/ 6 h 88"/>
                <a:gd name="T54" fmla="*/ 73 w 139"/>
                <a:gd name="T55" fmla="*/ 4 h 88"/>
                <a:gd name="T56" fmla="*/ 76 w 139"/>
                <a:gd name="T57" fmla="*/ 4 h 88"/>
                <a:gd name="T58" fmla="*/ 78 w 139"/>
                <a:gd name="T59" fmla="*/ 3 h 88"/>
                <a:gd name="T60" fmla="*/ 82 w 139"/>
                <a:gd name="T61" fmla="*/ 3 h 88"/>
                <a:gd name="T62" fmla="*/ 84 w 139"/>
                <a:gd name="T63" fmla="*/ 2 h 88"/>
                <a:gd name="T64" fmla="*/ 86 w 139"/>
                <a:gd name="T65" fmla="*/ 2 h 88"/>
                <a:gd name="T66" fmla="*/ 89 w 139"/>
                <a:gd name="T67" fmla="*/ 2 h 88"/>
                <a:gd name="T68" fmla="*/ 92 w 139"/>
                <a:gd name="T69" fmla="*/ 0 h 88"/>
                <a:gd name="T70" fmla="*/ 95 w 139"/>
                <a:gd name="T71" fmla="*/ 2 h 88"/>
                <a:gd name="T72" fmla="*/ 98 w 139"/>
                <a:gd name="T73" fmla="*/ 3 h 88"/>
                <a:gd name="T74" fmla="*/ 100 w 139"/>
                <a:gd name="T75" fmla="*/ 3 h 88"/>
                <a:gd name="T76" fmla="*/ 102 w 139"/>
                <a:gd name="T77" fmla="*/ 3 h 88"/>
                <a:gd name="T78" fmla="*/ 105 w 139"/>
                <a:gd name="T79" fmla="*/ 3 h 88"/>
                <a:gd name="T80" fmla="*/ 108 w 139"/>
                <a:gd name="T81" fmla="*/ 5 h 88"/>
                <a:gd name="T82" fmla="*/ 110 w 139"/>
                <a:gd name="T83" fmla="*/ 5 h 88"/>
                <a:gd name="T84" fmla="*/ 114 w 139"/>
                <a:gd name="T85" fmla="*/ 6 h 88"/>
                <a:gd name="T86" fmla="*/ 115 w 139"/>
                <a:gd name="T87" fmla="*/ 9 h 88"/>
                <a:gd name="T88" fmla="*/ 118 w 139"/>
                <a:gd name="T89" fmla="*/ 10 h 88"/>
                <a:gd name="T90" fmla="*/ 121 w 139"/>
                <a:gd name="T91" fmla="*/ 11 h 88"/>
                <a:gd name="T92" fmla="*/ 124 w 139"/>
                <a:gd name="T93" fmla="*/ 13 h 88"/>
                <a:gd name="T94" fmla="*/ 127 w 139"/>
                <a:gd name="T95" fmla="*/ 14 h 88"/>
                <a:gd name="T96" fmla="*/ 129 w 139"/>
                <a:gd name="T97" fmla="*/ 17 h 88"/>
                <a:gd name="T98" fmla="*/ 132 w 139"/>
                <a:gd name="T99" fmla="*/ 19 h 88"/>
                <a:gd name="T100" fmla="*/ 135 w 139"/>
                <a:gd name="T101" fmla="*/ 22 h 88"/>
                <a:gd name="T102" fmla="*/ 137 w 139"/>
                <a:gd name="T103" fmla="*/ 24 h 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9"/>
                <a:gd name="T157" fmla="*/ 0 h 88"/>
                <a:gd name="T158" fmla="*/ 139 w 139"/>
                <a:gd name="T159" fmla="*/ 88 h 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9" h="88">
                  <a:moveTo>
                    <a:pt x="0" y="87"/>
                  </a:moveTo>
                  <a:lnTo>
                    <a:pt x="1" y="85"/>
                  </a:lnTo>
                  <a:lnTo>
                    <a:pt x="2" y="83"/>
                  </a:lnTo>
                  <a:lnTo>
                    <a:pt x="5" y="81"/>
                  </a:lnTo>
                  <a:lnTo>
                    <a:pt x="6" y="79"/>
                  </a:lnTo>
                  <a:lnTo>
                    <a:pt x="6" y="77"/>
                  </a:lnTo>
                  <a:lnTo>
                    <a:pt x="8" y="74"/>
                  </a:lnTo>
                  <a:lnTo>
                    <a:pt x="9" y="72"/>
                  </a:lnTo>
                  <a:lnTo>
                    <a:pt x="11" y="71"/>
                  </a:lnTo>
                  <a:lnTo>
                    <a:pt x="13" y="69"/>
                  </a:lnTo>
                  <a:lnTo>
                    <a:pt x="14" y="66"/>
                  </a:lnTo>
                  <a:lnTo>
                    <a:pt x="15" y="64"/>
                  </a:lnTo>
                  <a:lnTo>
                    <a:pt x="16" y="62"/>
                  </a:lnTo>
                  <a:lnTo>
                    <a:pt x="18" y="61"/>
                  </a:lnTo>
                  <a:lnTo>
                    <a:pt x="19" y="59"/>
                  </a:lnTo>
                  <a:lnTo>
                    <a:pt x="20" y="55"/>
                  </a:lnTo>
                  <a:lnTo>
                    <a:pt x="22" y="54"/>
                  </a:lnTo>
                  <a:lnTo>
                    <a:pt x="23" y="53"/>
                  </a:lnTo>
                  <a:lnTo>
                    <a:pt x="24" y="51"/>
                  </a:lnTo>
                  <a:lnTo>
                    <a:pt x="26" y="49"/>
                  </a:lnTo>
                  <a:lnTo>
                    <a:pt x="27" y="47"/>
                  </a:lnTo>
                  <a:lnTo>
                    <a:pt x="28" y="45"/>
                  </a:lnTo>
                  <a:lnTo>
                    <a:pt x="29" y="44"/>
                  </a:lnTo>
                  <a:lnTo>
                    <a:pt x="31" y="43"/>
                  </a:lnTo>
                  <a:lnTo>
                    <a:pt x="32" y="40"/>
                  </a:lnTo>
                  <a:lnTo>
                    <a:pt x="34" y="39"/>
                  </a:lnTo>
                  <a:lnTo>
                    <a:pt x="35" y="36"/>
                  </a:lnTo>
                  <a:lnTo>
                    <a:pt x="36" y="34"/>
                  </a:lnTo>
                  <a:lnTo>
                    <a:pt x="37" y="34"/>
                  </a:lnTo>
                  <a:lnTo>
                    <a:pt x="38" y="33"/>
                  </a:lnTo>
                  <a:lnTo>
                    <a:pt x="40" y="30"/>
                  </a:lnTo>
                  <a:lnTo>
                    <a:pt x="42" y="29"/>
                  </a:lnTo>
                  <a:lnTo>
                    <a:pt x="43" y="27"/>
                  </a:lnTo>
                  <a:lnTo>
                    <a:pt x="44" y="27"/>
                  </a:lnTo>
                  <a:lnTo>
                    <a:pt x="45" y="24"/>
                  </a:lnTo>
                  <a:lnTo>
                    <a:pt x="47" y="24"/>
                  </a:lnTo>
                  <a:lnTo>
                    <a:pt x="48" y="22"/>
                  </a:lnTo>
                  <a:lnTo>
                    <a:pt x="50" y="21"/>
                  </a:lnTo>
                  <a:lnTo>
                    <a:pt x="51" y="19"/>
                  </a:lnTo>
                  <a:lnTo>
                    <a:pt x="52" y="19"/>
                  </a:lnTo>
                  <a:lnTo>
                    <a:pt x="53" y="17"/>
                  </a:lnTo>
                  <a:lnTo>
                    <a:pt x="55" y="16"/>
                  </a:lnTo>
                  <a:lnTo>
                    <a:pt x="56" y="15"/>
                  </a:lnTo>
                  <a:lnTo>
                    <a:pt x="57" y="14"/>
                  </a:lnTo>
                  <a:lnTo>
                    <a:pt x="58" y="13"/>
                  </a:lnTo>
                  <a:lnTo>
                    <a:pt x="60" y="12"/>
                  </a:lnTo>
                  <a:lnTo>
                    <a:pt x="62" y="11"/>
                  </a:lnTo>
                  <a:lnTo>
                    <a:pt x="63" y="10"/>
                  </a:lnTo>
                  <a:lnTo>
                    <a:pt x="64" y="10"/>
                  </a:lnTo>
                  <a:lnTo>
                    <a:pt x="65" y="9"/>
                  </a:lnTo>
                  <a:lnTo>
                    <a:pt x="67" y="9"/>
                  </a:lnTo>
                  <a:lnTo>
                    <a:pt x="68" y="7"/>
                  </a:lnTo>
                  <a:lnTo>
                    <a:pt x="70" y="6"/>
                  </a:lnTo>
                  <a:lnTo>
                    <a:pt x="72" y="5"/>
                  </a:lnTo>
                  <a:lnTo>
                    <a:pt x="73" y="4"/>
                  </a:lnTo>
                  <a:lnTo>
                    <a:pt x="74" y="4"/>
                  </a:lnTo>
                  <a:lnTo>
                    <a:pt x="76" y="4"/>
                  </a:lnTo>
                  <a:lnTo>
                    <a:pt x="77" y="3"/>
                  </a:lnTo>
                  <a:lnTo>
                    <a:pt x="78" y="3"/>
                  </a:lnTo>
                  <a:lnTo>
                    <a:pt x="80" y="3"/>
                  </a:lnTo>
                  <a:lnTo>
                    <a:pt x="82" y="3"/>
                  </a:lnTo>
                  <a:lnTo>
                    <a:pt x="84" y="2"/>
                  </a:lnTo>
                  <a:lnTo>
                    <a:pt x="85" y="2"/>
                  </a:lnTo>
                  <a:lnTo>
                    <a:pt x="86" y="2"/>
                  </a:lnTo>
                  <a:lnTo>
                    <a:pt x="88" y="2"/>
                  </a:lnTo>
                  <a:lnTo>
                    <a:pt x="89" y="2"/>
                  </a:lnTo>
                  <a:lnTo>
                    <a:pt x="91" y="0"/>
                  </a:lnTo>
                  <a:lnTo>
                    <a:pt x="92" y="0"/>
                  </a:lnTo>
                  <a:lnTo>
                    <a:pt x="93" y="0"/>
                  </a:lnTo>
                  <a:lnTo>
                    <a:pt x="95" y="2"/>
                  </a:lnTo>
                  <a:lnTo>
                    <a:pt x="98" y="3"/>
                  </a:lnTo>
                  <a:lnTo>
                    <a:pt x="99" y="3"/>
                  </a:lnTo>
                  <a:lnTo>
                    <a:pt x="100" y="3"/>
                  </a:lnTo>
                  <a:lnTo>
                    <a:pt x="101" y="2"/>
                  </a:lnTo>
                  <a:lnTo>
                    <a:pt x="102" y="3"/>
                  </a:lnTo>
                  <a:lnTo>
                    <a:pt x="104" y="3"/>
                  </a:lnTo>
                  <a:lnTo>
                    <a:pt x="105" y="3"/>
                  </a:lnTo>
                  <a:lnTo>
                    <a:pt x="106" y="4"/>
                  </a:lnTo>
                  <a:lnTo>
                    <a:pt x="108" y="5"/>
                  </a:lnTo>
                  <a:lnTo>
                    <a:pt x="109" y="5"/>
                  </a:lnTo>
                  <a:lnTo>
                    <a:pt x="110" y="5"/>
                  </a:lnTo>
                  <a:lnTo>
                    <a:pt x="112" y="6"/>
                  </a:lnTo>
                  <a:lnTo>
                    <a:pt x="114" y="6"/>
                  </a:lnTo>
                  <a:lnTo>
                    <a:pt x="114" y="7"/>
                  </a:lnTo>
                  <a:lnTo>
                    <a:pt x="115" y="9"/>
                  </a:lnTo>
                  <a:lnTo>
                    <a:pt x="117" y="9"/>
                  </a:lnTo>
                  <a:lnTo>
                    <a:pt x="118" y="10"/>
                  </a:lnTo>
                  <a:lnTo>
                    <a:pt x="120" y="10"/>
                  </a:lnTo>
                  <a:lnTo>
                    <a:pt x="121" y="11"/>
                  </a:lnTo>
                  <a:lnTo>
                    <a:pt x="122" y="12"/>
                  </a:lnTo>
                  <a:lnTo>
                    <a:pt x="124" y="13"/>
                  </a:lnTo>
                  <a:lnTo>
                    <a:pt x="125" y="14"/>
                  </a:lnTo>
                  <a:lnTo>
                    <a:pt x="127" y="14"/>
                  </a:lnTo>
                  <a:lnTo>
                    <a:pt x="128" y="16"/>
                  </a:lnTo>
                  <a:lnTo>
                    <a:pt x="129" y="17"/>
                  </a:lnTo>
                  <a:lnTo>
                    <a:pt x="130" y="19"/>
                  </a:lnTo>
                  <a:lnTo>
                    <a:pt x="132" y="19"/>
                  </a:lnTo>
                  <a:lnTo>
                    <a:pt x="133" y="21"/>
                  </a:lnTo>
                  <a:lnTo>
                    <a:pt x="135" y="22"/>
                  </a:lnTo>
                  <a:lnTo>
                    <a:pt x="136" y="24"/>
                  </a:lnTo>
                  <a:lnTo>
                    <a:pt x="137" y="24"/>
                  </a:lnTo>
                  <a:lnTo>
                    <a:pt x="138" y="27"/>
                  </a:lnTo>
                </a:path>
              </a:pathLst>
            </a:custGeom>
            <a:noFill/>
            <a:ln w="31750">
              <a:solidFill>
                <a:schemeClr val="tx2"/>
              </a:solidFill>
              <a:round/>
              <a:headEnd/>
              <a:tailEnd/>
            </a:ln>
          </p:spPr>
          <p:txBody>
            <a:bodyPr/>
            <a:lstStyle/>
            <a:p>
              <a:endParaRPr lang="en-US" dirty="0"/>
            </a:p>
          </p:txBody>
        </p:sp>
        <p:sp>
          <p:nvSpPr>
            <p:cNvPr id="41053" name="Freeform 80"/>
            <p:cNvSpPr>
              <a:spLocks/>
            </p:cNvSpPr>
            <p:nvPr/>
          </p:nvSpPr>
          <p:spPr bwMode="auto">
            <a:xfrm>
              <a:off x="2292" y="4028"/>
              <a:ext cx="139" cy="222"/>
            </a:xfrm>
            <a:custGeom>
              <a:avLst/>
              <a:gdLst>
                <a:gd name="T0" fmla="*/ 1 w 139"/>
                <a:gd name="T1" fmla="*/ 0 h 222"/>
                <a:gd name="T2" fmla="*/ 5 w 139"/>
                <a:gd name="T3" fmla="*/ 2 h 222"/>
                <a:gd name="T4" fmla="*/ 7 w 139"/>
                <a:gd name="T5" fmla="*/ 6 h 222"/>
                <a:gd name="T6" fmla="*/ 9 w 139"/>
                <a:gd name="T7" fmla="*/ 9 h 222"/>
                <a:gd name="T8" fmla="*/ 13 w 139"/>
                <a:gd name="T9" fmla="*/ 13 h 222"/>
                <a:gd name="T10" fmla="*/ 15 w 139"/>
                <a:gd name="T11" fmla="*/ 16 h 222"/>
                <a:gd name="T12" fmla="*/ 18 w 139"/>
                <a:gd name="T13" fmla="*/ 19 h 222"/>
                <a:gd name="T14" fmla="*/ 20 w 139"/>
                <a:gd name="T15" fmla="*/ 22 h 222"/>
                <a:gd name="T16" fmla="*/ 23 w 139"/>
                <a:gd name="T17" fmla="*/ 26 h 222"/>
                <a:gd name="T18" fmla="*/ 26 w 139"/>
                <a:gd name="T19" fmla="*/ 30 h 222"/>
                <a:gd name="T20" fmla="*/ 28 w 139"/>
                <a:gd name="T21" fmla="*/ 34 h 222"/>
                <a:gd name="T22" fmla="*/ 31 w 139"/>
                <a:gd name="T23" fmla="*/ 37 h 222"/>
                <a:gd name="T24" fmla="*/ 34 w 139"/>
                <a:gd name="T25" fmla="*/ 41 h 222"/>
                <a:gd name="T26" fmla="*/ 36 w 139"/>
                <a:gd name="T27" fmla="*/ 45 h 222"/>
                <a:gd name="T28" fmla="*/ 38 w 139"/>
                <a:gd name="T29" fmla="*/ 49 h 222"/>
                <a:gd name="T30" fmla="*/ 42 w 139"/>
                <a:gd name="T31" fmla="*/ 53 h 222"/>
                <a:gd name="T32" fmla="*/ 44 w 139"/>
                <a:gd name="T33" fmla="*/ 57 h 222"/>
                <a:gd name="T34" fmla="*/ 46 w 139"/>
                <a:gd name="T35" fmla="*/ 62 h 222"/>
                <a:gd name="T36" fmla="*/ 50 w 139"/>
                <a:gd name="T37" fmla="*/ 66 h 222"/>
                <a:gd name="T38" fmla="*/ 52 w 139"/>
                <a:gd name="T39" fmla="*/ 70 h 222"/>
                <a:gd name="T40" fmla="*/ 55 w 139"/>
                <a:gd name="T41" fmla="*/ 75 h 222"/>
                <a:gd name="T42" fmla="*/ 57 w 139"/>
                <a:gd name="T43" fmla="*/ 80 h 222"/>
                <a:gd name="T44" fmla="*/ 60 w 139"/>
                <a:gd name="T45" fmla="*/ 82 h 222"/>
                <a:gd name="T46" fmla="*/ 64 w 139"/>
                <a:gd name="T47" fmla="*/ 88 h 222"/>
                <a:gd name="T48" fmla="*/ 65 w 139"/>
                <a:gd name="T49" fmla="*/ 94 h 222"/>
                <a:gd name="T50" fmla="*/ 68 w 139"/>
                <a:gd name="T51" fmla="*/ 98 h 222"/>
                <a:gd name="T52" fmla="*/ 71 w 139"/>
                <a:gd name="T53" fmla="*/ 102 h 222"/>
                <a:gd name="T54" fmla="*/ 73 w 139"/>
                <a:gd name="T55" fmla="*/ 108 h 222"/>
                <a:gd name="T56" fmla="*/ 76 w 139"/>
                <a:gd name="T57" fmla="*/ 113 h 222"/>
                <a:gd name="T58" fmla="*/ 78 w 139"/>
                <a:gd name="T59" fmla="*/ 117 h 222"/>
                <a:gd name="T60" fmla="*/ 82 w 139"/>
                <a:gd name="T61" fmla="*/ 120 h 222"/>
                <a:gd name="T62" fmla="*/ 84 w 139"/>
                <a:gd name="T63" fmla="*/ 126 h 222"/>
                <a:gd name="T64" fmla="*/ 86 w 139"/>
                <a:gd name="T65" fmla="*/ 132 h 222"/>
                <a:gd name="T66" fmla="*/ 89 w 139"/>
                <a:gd name="T67" fmla="*/ 136 h 222"/>
                <a:gd name="T68" fmla="*/ 92 w 139"/>
                <a:gd name="T69" fmla="*/ 139 h 222"/>
                <a:gd name="T70" fmla="*/ 95 w 139"/>
                <a:gd name="T71" fmla="*/ 146 h 222"/>
                <a:gd name="T72" fmla="*/ 96 w 139"/>
                <a:gd name="T73" fmla="*/ 150 h 222"/>
                <a:gd name="T74" fmla="*/ 100 w 139"/>
                <a:gd name="T75" fmla="*/ 154 h 222"/>
                <a:gd name="T76" fmla="*/ 103 w 139"/>
                <a:gd name="T77" fmla="*/ 160 h 222"/>
                <a:gd name="T78" fmla="*/ 105 w 139"/>
                <a:gd name="T79" fmla="*/ 165 h 222"/>
                <a:gd name="T80" fmla="*/ 108 w 139"/>
                <a:gd name="T81" fmla="*/ 168 h 222"/>
                <a:gd name="T82" fmla="*/ 110 w 139"/>
                <a:gd name="T83" fmla="*/ 174 h 222"/>
                <a:gd name="T84" fmla="*/ 113 w 139"/>
                <a:gd name="T85" fmla="*/ 178 h 222"/>
                <a:gd name="T86" fmla="*/ 115 w 139"/>
                <a:gd name="T87" fmla="*/ 183 h 222"/>
                <a:gd name="T88" fmla="*/ 118 w 139"/>
                <a:gd name="T89" fmla="*/ 187 h 222"/>
                <a:gd name="T90" fmla="*/ 122 w 139"/>
                <a:gd name="T91" fmla="*/ 191 h 222"/>
                <a:gd name="T92" fmla="*/ 123 w 139"/>
                <a:gd name="T93" fmla="*/ 196 h 222"/>
                <a:gd name="T94" fmla="*/ 126 w 139"/>
                <a:gd name="T95" fmla="*/ 201 h 222"/>
                <a:gd name="T96" fmla="*/ 129 w 139"/>
                <a:gd name="T97" fmla="*/ 205 h 222"/>
                <a:gd name="T98" fmla="*/ 132 w 139"/>
                <a:gd name="T99" fmla="*/ 210 h 222"/>
                <a:gd name="T100" fmla="*/ 134 w 139"/>
                <a:gd name="T101" fmla="*/ 214 h 222"/>
                <a:gd name="T102" fmla="*/ 137 w 139"/>
                <a:gd name="T103" fmla="*/ 218 h 22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9"/>
                <a:gd name="T157" fmla="*/ 0 h 222"/>
                <a:gd name="T158" fmla="*/ 139 w 139"/>
                <a:gd name="T159" fmla="*/ 222 h 22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9" h="222">
                  <a:moveTo>
                    <a:pt x="0" y="0"/>
                  </a:moveTo>
                  <a:lnTo>
                    <a:pt x="1" y="0"/>
                  </a:lnTo>
                  <a:lnTo>
                    <a:pt x="2" y="1"/>
                  </a:lnTo>
                  <a:lnTo>
                    <a:pt x="5" y="2"/>
                  </a:lnTo>
                  <a:lnTo>
                    <a:pt x="6" y="5"/>
                  </a:lnTo>
                  <a:lnTo>
                    <a:pt x="7" y="6"/>
                  </a:lnTo>
                  <a:lnTo>
                    <a:pt x="8" y="7"/>
                  </a:lnTo>
                  <a:lnTo>
                    <a:pt x="9" y="9"/>
                  </a:lnTo>
                  <a:lnTo>
                    <a:pt x="11" y="12"/>
                  </a:lnTo>
                  <a:lnTo>
                    <a:pt x="13" y="13"/>
                  </a:lnTo>
                  <a:lnTo>
                    <a:pt x="14" y="13"/>
                  </a:lnTo>
                  <a:lnTo>
                    <a:pt x="15" y="16"/>
                  </a:lnTo>
                  <a:lnTo>
                    <a:pt x="16" y="17"/>
                  </a:lnTo>
                  <a:lnTo>
                    <a:pt x="18" y="19"/>
                  </a:lnTo>
                  <a:lnTo>
                    <a:pt x="19" y="20"/>
                  </a:lnTo>
                  <a:lnTo>
                    <a:pt x="20" y="22"/>
                  </a:lnTo>
                  <a:lnTo>
                    <a:pt x="22" y="24"/>
                  </a:lnTo>
                  <a:lnTo>
                    <a:pt x="23" y="26"/>
                  </a:lnTo>
                  <a:lnTo>
                    <a:pt x="24" y="27"/>
                  </a:lnTo>
                  <a:lnTo>
                    <a:pt x="26" y="30"/>
                  </a:lnTo>
                  <a:lnTo>
                    <a:pt x="27" y="32"/>
                  </a:lnTo>
                  <a:lnTo>
                    <a:pt x="28" y="34"/>
                  </a:lnTo>
                  <a:lnTo>
                    <a:pt x="29" y="36"/>
                  </a:lnTo>
                  <a:lnTo>
                    <a:pt x="31" y="37"/>
                  </a:lnTo>
                  <a:lnTo>
                    <a:pt x="33" y="38"/>
                  </a:lnTo>
                  <a:lnTo>
                    <a:pt x="34" y="41"/>
                  </a:lnTo>
                  <a:lnTo>
                    <a:pt x="35" y="44"/>
                  </a:lnTo>
                  <a:lnTo>
                    <a:pt x="36" y="45"/>
                  </a:lnTo>
                  <a:lnTo>
                    <a:pt x="37" y="48"/>
                  </a:lnTo>
                  <a:lnTo>
                    <a:pt x="38" y="49"/>
                  </a:lnTo>
                  <a:lnTo>
                    <a:pt x="40" y="52"/>
                  </a:lnTo>
                  <a:lnTo>
                    <a:pt x="42" y="53"/>
                  </a:lnTo>
                  <a:lnTo>
                    <a:pt x="43" y="55"/>
                  </a:lnTo>
                  <a:lnTo>
                    <a:pt x="44" y="57"/>
                  </a:lnTo>
                  <a:lnTo>
                    <a:pt x="45" y="60"/>
                  </a:lnTo>
                  <a:lnTo>
                    <a:pt x="46" y="62"/>
                  </a:lnTo>
                  <a:lnTo>
                    <a:pt x="48" y="64"/>
                  </a:lnTo>
                  <a:lnTo>
                    <a:pt x="50" y="66"/>
                  </a:lnTo>
                  <a:lnTo>
                    <a:pt x="51" y="68"/>
                  </a:lnTo>
                  <a:lnTo>
                    <a:pt x="52" y="70"/>
                  </a:lnTo>
                  <a:lnTo>
                    <a:pt x="54" y="72"/>
                  </a:lnTo>
                  <a:lnTo>
                    <a:pt x="55" y="75"/>
                  </a:lnTo>
                  <a:lnTo>
                    <a:pt x="56" y="78"/>
                  </a:lnTo>
                  <a:lnTo>
                    <a:pt x="57" y="80"/>
                  </a:lnTo>
                  <a:lnTo>
                    <a:pt x="58" y="82"/>
                  </a:lnTo>
                  <a:lnTo>
                    <a:pt x="60" y="82"/>
                  </a:lnTo>
                  <a:lnTo>
                    <a:pt x="61" y="86"/>
                  </a:lnTo>
                  <a:lnTo>
                    <a:pt x="64" y="88"/>
                  </a:lnTo>
                  <a:lnTo>
                    <a:pt x="65" y="90"/>
                  </a:lnTo>
                  <a:lnTo>
                    <a:pt x="65" y="94"/>
                  </a:lnTo>
                  <a:lnTo>
                    <a:pt x="66" y="96"/>
                  </a:lnTo>
                  <a:lnTo>
                    <a:pt x="68" y="98"/>
                  </a:lnTo>
                  <a:lnTo>
                    <a:pt x="70" y="100"/>
                  </a:lnTo>
                  <a:lnTo>
                    <a:pt x="71" y="102"/>
                  </a:lnTo>
                  <a:lnTo>
                    <a:pt x="72" y="104"/>
                  </a:lnTo>
                  <a:lnTo>
                    <a:pt x="73" y="108"/>
                  </a:lnTo>
                  <a:lnTo>
                    <a:pt x="75" y="109"/>
                  </a:lnTo>
                  <a:lnTo>
                    <a:pt x="76" y="113"/>
                  </a:lnTo>
                  <a:lnTo>
                    <a:pt x="77" y="114"/>
                  </a:lnTo>
                  <a:lnTo>
                    <a:pt x="78" y="117"/>
                  </a:lnTo>
                  <a:lnTo>
                    <a:pt x="80" y="118"/>
                  </a:lnTo>
                  <a:lnTo>
                    <a:pt x="82" y="120"/>
                  </a:lnTo>
                  <a:lnTo>
                    <a:pt x="83" y="123"/>
                  </a:lnTo>
                  <a:lnTo>
                    <a:pt x="84" y="126"/>
                  </a:lnTo>
                  <a:lnTo>
                    <a:pt x="85" y="128"/>
                  </a:lnTo>
                  <a:lnTo>
                    <a:pt x="86" y="132"/>
                  </a:lnTo>
                  <a:lnTo>
                    <a:pt x="88" y="133"/>
                  </a:lnTo>
                  <a:lnTo>
                    <a:pt x="89" y="136"/>
                  </a:lnTo>
                  <a:lnTo>
                    <a:pt x="90" y="138"/>
                  </a:lnTo>
                  <a:lnTo>
                    <a:pt x="92" y="139"/>
                  </a:lnTo>
                  <a:lnTo>
                    <a:pt x="93" y="143"/>
                  </a:lnTo>
                  <a:lnTo>
                    <a:pt x="95" y="146"/>
                  </a:lnTo>
                  <a:lnTo>
                    <a:pt x="96" y="147"/>
                  </a:lnTo>
                  <a:lnTo>
                    <a:pt x="96" y="150"/>
                  </a:lnTo>
                  <a:lnTo>
                    <a:pt x="99" y="152"/>
                  </a:lnTo>
                  <a:lnTo>
                    <a:pt x="100" y="154"/>
                  </a:lnTo>
                  <a:lnTo>
                    <a:pt x="102" y="157"/>
                  </a:lnTo>
                  <a:lnTo>
                    <a:pt x="103" y="160"/>
                  </a:lnTo>
                  <a:lnTo>
                    <a:pt x="103" y="162"/>
                  </a:lnTo>
                  <a:lnTo>
                    <a:pt x="105" y="165"/>
                  </a:lnTo>
                  <a:lnTo>
                    <a:pt x="106" y="167"/>
                  </a:lnTo>
                  <a:lnTo>
                    <a:pt x="108" y="168"/>
                  </a:lnTo>
                  <a:lnTo>
                    <a:pt x="109" y="172"/>
                  </a:lnTo>
                  <a:lnTo>
                    <a:pt x="110" y="174"/>
                  </a:lnTo>
                  <a:lnTo>
                    <a:pt x="112" y="176"/>
                  </a:lnTo>
                  <a:lnTo>
                    <a:pt x="113" y="178"/>
                  </a:lnTo>
                  <a:lnTo>
                    <a:pt x="114" y="181"/>
                  </a:lnTo>
                  <a:lnTo>
                    <a:pt x="115" y="183"/>
                  </a:lnTo>
                  <a:lnTo>
                    <a:pt x="117" y="184"/>
                  </a:lnTo>
                  <a:lnTo>
                    <a:pt x="118" y="187"/>
                  </a:lnTo>
                  <a:lnTo>
                    <a:pt x="120" y="190"/>
                  </a:lnTo>
                  <a:lnTo>
                    <a:pt x="122" y="191"/>
                  </a:lnTo>
                  <a:lnTo>
                    <a:pt x="122" y="194"/>
                  </a:lnTo>
                  <a:lnTo>
                    <a:pt x="123" y="196"/>
                  </a:lnTo>
                  <a:lnTo>
                    <a:pt x="125" y="198"/>
                  </a:lnTo>
                  <a:lnTo>
                    <a:pt x="126" y="201"/>
                  </a:lnTo>
                  <a:lnTo>
                    <a:pt x="128" y="203"/>
                  </a:lnTo>
                  <a:lnTo>
                    <a:pt x="129" y="205"/>
                  </a:lnTo>
                  <a:lnTo>
                    <a:pt x="131" y="209"/>
                  </a:lnTo>
                  <a:lnTo>
                    <a:pt x="132" y="210"/>
                  </a:lnTo>
                  <a:lnTo>
                    <a:pt x="133" y="212"/>
                  </a:lnTo>
                  <a:lnTo>
                    <a:pt x="134" y="214"/>
                  </a:lnTo>
                  <a:lnTo>
                    <a:pt x="136" y="216"/>
                  </a:lnTo>
                  <a:lnTo>
                    <a:pt x="137" y="218"/>
                  </a:lnTo>
                  <a:lnTo>
                    <a:pt x="138" y="221"/>
                  </a:lnTo>
                </a:path>
              </a:pathLst>
            </a:custGeom>
            <a:noFill/>
            <a:ln w="31750">
              <a:solidFill>
                <a:schemeClr val="tx2"/>
              </a:solidFill>
              <a:round/>
              <a:headEnd/>
              <a:tailEnd/>
            </a:ln>
          </p:spPr>
          <p:txBody>
            <a:bodyPr/>
            <a:lstStyle/>
            <a:p>
              <a:endParaRPr lang="en-US" dirty="0"/>
            </a:p>
          </p:txBody>
        </p:sp>
        <p:sp>
          <p:nvSpPr>
            <p:cNvPr id="41054" name="Freeform 81"/>
            <p:cNvSpPr>
              <a:spLocks/>
            </p:cNvSpPr>
            <p:nvPr/>
          </p:nvSpPr>
          <p:spPr bwMode="auto">
            <a:xfrm>
              <a:off x="2430" y="4249"/>
              <a:ext cx="85" cy="115"/>
            </a:xfrm>
            <a:custGeom>
              <a:avLst/>
              <a:gdLst>
                <a:gd name="T0" fmla="*/ 2 w 85"/>
                <a:gd name="T1" fmla="*/ 2 h 115"/>
                <a:gd name="T2" fmla="*/ 4 w 85"/>
                <a:gd name="T3" fmla="*/ 7 h 115"/>
                <a:gd name="T4" fmla="*/ 7 w 85"/>
                <a:gd name="T5" fmla="*/ 11 h 115"/>
                <a:gd name="T6" fmla="*/ 9 w 85"/>
                <a:gd name="T7" fmla="*/ 15 h 115"/>
                <a:gd name="T8" fmla="*/ 12 w 85"/>
                <a:gd name="T9" fmla="*/ 19 h 115"/>
                <a:gd name="T10" fmla="*/ 15 w 85"/>
                <a:gd name="T11" fmla="*/ 23 h 115"/>
                <a:gd name="T12" fmla="*/ 17 w 85"/>
                <a:gd name="T13" fmla="*/ 27 h 115"/>
                <a:gd name="T14" fmla="*/ 21 w 85"/>
                <a:gd name="T15" fmla="*/ 32 h 115"/>
                <a:gd name="T16" fmla="*/ 23 w 85"/>
                <a:gd name="T17" fmla="*/ 35 h 115"/>
                <a:gd name="T18" fmla="*/ 26 w 85"/>
                <a:gd name="T19" fmla="*/ 39 h 115"/>
                <a:gd name="T20" fmla="*/ 28 w 85"/>
                <a:gd name="T21" fmla="*/ 43 h 115"/>
                <a:gd name="T22" fmla="*/ 31 w 85"/>
                <a:gd name="T23" fmla="*/ 47 h 115"/>
                <a:gd name="T24" fmla="*/ 34 w 85"/>
                <a:gd name="T25" fmla="*/ 50 h 115"/>
                <a:gd name="T26" fmla="*/ 36 w 85"/>
                <a:gd name="T27" fmla="*/ 55 h 115"/>
                <a:gd name="T28" fmla="*/ 39 w 85"/>
                <a:gd name="T29" fmla="*/ 58 h 115"/>
                <a:gd name="T30" fmla="*/ 42 w 85"/>
                <a:gd name="T31" fmla="*/ 62 h 115"/>
                <a:gd name="T32" fmla="*/ 44 w 85"/>
                <a:gd name="T33" fmla="*/ 65 h 115"/>
                <a:gd name="T34" fmla="*/ 46 w 85"/>
                <a:gd name="T35" fmla="*/ 69 h 115"/>
                <a:gd name="T36" fmla="*/ 50 w 85"/>
                <a:gd name="T37" fmla="*/ 72 h 115"/>
                <a:gd name="T38" fmla="*/ 52 w 85"/>
                <a:gd name="T39" fmla="*/ 76 h 115"/>
                <a:gd name="T40" fmla="*/ 55 w 85"/>
                <a:gd name="T41" fmla="*/ 79 h 115"/>
                <a:gd name="T42" fmla="*/ 58 w 85"/>
                <a:gd name="T43" fmla="*/ 83 h 115"/>
                <a:gd name="T44" fmla="*/ 60 w 85"/>
                <a:gd name="T45" fmla="*/ 86 h 115"/>
                <a:gd name="T46" fmla="*/ 63 w 85"/>
                <a:gd name="T47" fmla="*/ 89 h 115"/>
                <a:gd name="T48" fmla="*/ 65 w 85"/>
                <a:gd name="T49" fmla="*/ 93 h 115"/>
                <a:gd name="T50" fmla="*/ 68 w 85"/>
                <a:gd name="T51" fmla="*/ 95 h 115"/>
                <a:gd name="T52" fmla="*/ 71 w 85"/>
                <a:gd name="T53" fmla="*/ 99 h 115"/>
                <a:gd name="T54" fmla="*/ 73 w 85"/>
                <a:gd name="T55" fmla="*/ 102 h 115"/>
                <a:gd name="T56" fmla="*/ 77 w 85"/>
                <a:gd name="T57" fmla="*/ 105 h 115"/>
                <a:gd name="T58" fmla="*/ 78 w 85"/>
                <a:gd name="T59" fmla="*/ 108 h 115"/>
                <a:gd name="T60" fmla="*/ 82 w 85"/>
                <a:gd name="T61" fmla="*/ 111 h 115"/>
                <a:gd name="T62" fmla="*/ 84 w 85"/>
                <a:gd name="T63" fmla="*/ 114 h 1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5"/>
                <a:gd name="T97" fmla="*/ 0 h 115"/>
                <a:gd name="T98" fmla="*/ 85 w 85"/>
                <a:gd name="T99" fmla="*/ 115 h 1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5" h="115">
                  <a:moveTo>
                    <a:pt x="0" y="0"/>
                  </a:moveTo>
                  <a:lnTo>
                    <a:pt x="2" y="2"/>
                  </a:lnTo>
                  <a:lnTo>
                    <a:pt x="2" y="4"/>
                  </a:lnTo>
                  <a:lnTo>
                    <a:pt x="4" y="7"/>
                  </a:lnTo>
                  <a:lnTo>
                    <a:pt x="6" y="8"/>
                  </a:lnTo>
                  <a:lnTo>
                    <a:pt x="7" y="11"/>
                  </a:lnTo>
                  <a:lnTo>
                    <a:pt x="8" y="13"/>
                  </a:lnTo>
                  <a:lnTo>
                    <a:pt x="9" y="15"/>
                  </a:lnTo>
                  <a:lnTo>
                    <a:pt x="12" y="17"/>
                  </a:lnTo>
                  <a:lnTo>
                    <a:pt x="12" y="19"/>
                  </a:lnTo>
                  <a:lnTo>
                    <a:pt x="14" y="20"/>
                  </a:lnTo>
                  <a:lnTo>
                    <a:pt x="15" y="23"/>
                  </a:lnTo>
                  <a:lnTo>
                    <a:pt x="16" y="25"/>
                  </a:lnTo>
                  <a:lnTo>
                    <a:pt x="17" y="27"/>
                  </a:lnTo>
                  <a:lnTo>
                    <a:pt x="20" y="29"/>
                  </a:lnTo>
                  <a:lnTo>
                    <a:pt x="21" y="32"/>
                  </a:lnTo>
                  <a:lnTo>
                    <a:pt x="21" y="33"/>
                  </a:lnTo>
                  <a:lnTo>
                    <a:pt x="23" y="35"/>
                  </a:lnTo>
                  <a:lnTo>
                    <a:pt x="24" y="38"/>
                  </a:lnTo>
                  <a:lnTo>
                    <a:pt x="26" y="39"/>
                  </a:lnTo>
                  <a:lnTo>
                    <a:pt x="27" y="40"/>
                  </a:lnTo>
                  <a:lnTo>
                    <a:pt x="28" y="43"/>
                  </a:lnTo>
                  <a:lnTo>
                    <a:pt x="30" y="45"/>
                  </a:lnTo>
                  <a:lnTo>
                    <a:pt x="31" y="47"/>
                  </a:lnTo>
                  <a:lnTo>
                    <a:pt x="32" y="48"/>
                  </a:lnTo>
                  <a:lnTo>
                    <a:pt x="34" y="50"/>
                  </a:lnTo>
                  <a:lnTo>
                    <a:pt x="35" y="53"/>
                  </a:lnTo>
                  <a:lnTo>
                    <a:pt x="36" y="55"/>
                  </a:lnTo>
                  <a:lnTo>
                    <a:pt x="38" y="57"/>
                  </a:lnTo>
                  <a:lnTo>
                    <a:pt x="39" y="58"/>
                  </a:lnTo>
                  <a:lnTo>
                    <a:pt x="40" y="60"/>
                  </a:lnTo>
                  <a:lnTo>
                    <a:pt x="42" y="62"/>
                  </a:lnTo>
                  <a:lnTo>
                    <a:pt x="43" y="63"/>
                  </a:lnTo>
                  <a:lnTo>
                    <a:pt x="44" y="65"/>
                  </a:lnTo>
                  <a:lnTo>
                    <a:pt x="46" y="67"/>
                  </a:lnTo>
                  <a:lnTo>
                    <a:pt x="46" y="69"/>
                  </a:lnTo>
                  <a:lnTo>
                    <a:pt x="48" y="70"/>
                  </a:lnTo>
                  <a:lnTo>
                    <a:pt x="50" y="72"/>
                  </a:lnTo>
                  <a:lnTo>
                    <a:pt x="51" y="75"/>
                  </a:lnTo>
                  <a:lnTo>
                    <a:pt x="52" y="76"/>
                  </a:lnTo>
                  <a:lnTo>
                    <a:pt x="53" y="78"/>
                  </a:lnTo>
                  <a:lnTo>
                    <a:pt x="55" y="79"/>
                  </a:lnTo>
                  <a:lnTo>
                    <a:pt x="56" y="82"/>
                  </a:lnTo>
                  <a:lnTo>
                    <a:pt x="58" y="83"/>
                  </a:lnTo>
                  <a:lnTo>
                    <a:pt x="59" y="85"/>
                  </a:lnTo>
                  <a:lnTo>
                    <a:pt x="60" y="86"/>
                  </a:lnTo>
                  <a:lnTo>
                    <a:pt x="61" y="88"/>
                  </a:lnTo>
                  <a:lnTo>
                    <a:pt x="63" y="89"/>
                  </a:lnTo>
                  <a:lnTo>
                    <a:pt x="64" y="92"/>
                  </a:lnTo>
                  <a:lnTo>
                    <a:pt x="65" y="93"/>
                  </a:lnTo>
                  <a:lnTo>
                    <a:pt x="66" y="94"/>
                  </a:lnTo>
                  <a:lnTo>
                    <a:pt x="68" y="95"/>
                  </a:lnTo>
                  <a:lnTo>
                    <a:pt x="70" y="97"/>
                  </a:lnTo>
                  <a:lnTo>
                    <a:pt x="71" y="99"/>
                  </a:lnTo>
                  <a:lnTo>
                    <a:pt x="72" y="101"/>
                  </a:lnTo>
                  <a:lnTo>
                    <a:pt x="73" y="102"/>
                  </a:lnTo>
                  <a:lnTo>
                    <a:pt x="74" y="104"/>
                  </a:lnTo>
                  <a:lnTo>
                    <a:pt x="77" y="105"/>
                  </a:lnTo>
                  <a:lnTo>
                    <a:pt x="78" y="107"/>
                  </a:lnTo>
                  <a:lnTo>
                    <a:pt x="78" y="108"/>
                  </a:lnTo>
                  <a:lnTo>
                    <a:pt x="80" y="109"/>
                  </a:lnTo>
                  <a:lnTo>
                    <a:pt x="82" y="111"/>
                  </a:lnTo>
                  <a:lnTo>
                    <a:pt x="83" y="113"/>
                  </a:lnTo>
                  <a:lnTo>
                    <a:pt x="84" y="114"/>
                  </a:lnTo>
                </a:path>
              </a:pathLst>
            </a:custGeom>
            <a:noFill/>
            <a:ln w="31750">
              <a:solidFill>
                <a:schemeClr val="tx2"/>
              </a:solidFill>
              <a:round/>
              <a:headEnd/>
              <a:tailEnd/>
            </a:ln>
          </p:spPr>
          <p:txBody>
            <a:bodyPr/>
            <a:lstStyle/>
            <a:p>
              <a:endParaRPr lang="en-US" dirty="0"/>
            </a:p>
          </p:txBody>
        </p:sp>
        <p:sp>
          <p:nvSpPr>
            <p:cNvPr id="41055" name="Freeform 82"/>
            <p:cNvSpPr>
              <a:spLocks/>
            </p:cNvSpPr>
            <p:nvPr/>
          </p:nvSpPr>
          <p:spPr bwMode="auto">
            <a:xfrm>
              <a:off x="2515" y="4364"/>
              <a:ext cx="140" cy="94"/>
            </a:xfrm>
            <a:custGeom>
              <a:avLst/>
              <a:gdLst>
                <a:gd name="T0" fmla="*/ 2 w 140"/>
                <a:gd name="T1" fmla="*/ 3 h 94"/>
                <a:gd name="T2" fmla="*/ 4 w 140"/>
                <a:gd name="T3" fmla="*/ 5 h 94"/>
                <a:gd name="T4" fmla="*/ 7 w 140"/>
                <a:gd name="T5" fmla="*/ 7 h 94"/>
                <a:gd name="T6" fmla="*/ 9 w 140"/>
                <a:gd name="T7" fmla="*/ 11 h 94"/>
                <a:gd name="T8" fmla="*/ 11 w 140"/>
                <a:gd name="T9" fmla="*/ 12 h 94"/>
                <a:gd name="T10" fmla="*/ 15 w 140"/>
                <a:gd name="T11" fmla="*/ 16 h 94"/>
                <a:gd name="T12" fmla="*/ 18 w 140"/>
                <a:gd name="T13" fmla="*/ 18 h 94"/>
                <a:gd name="T14" fmla="*/ 20 w 140"/>
                <a:gd name="T15" fmla="*/ 20 h 94"/>
                <a:gd name="T16" fmla="*/ 23 w 140"/>
                <a:gd name="T17" fmla="*/ 23 h 94"/>
                <a:gd name="T18" fmla="*/ 25 w 140"/>
                <a:gd name="T19" fmla="*/ 25 h 94"/>
                <a:gd name="T20" fmla="*/ 29 w 140"/>
                <a:gd name="T21" fmla="*/ 28 h 94"/>
                <a:gd name="T22" fmla="*/ 31 w 140"/>
                <a:gd name="T23" fmla="*/ 30 h 94"/>
                <a:gd name="T24" fmla="*/ 33 w 140"/>
                <a:gd name="T25" fmla="*/ 33 h 94"/>
                <a:gd name="T26" fmla="*/ 37 w 140"/>
                <a:gd name="T27" fmla="*/ 34 h 94"/>
                <a:gd name="T28" fmla="*/ 39 w 140"/>
                <a:gd name="T29" fmla="*/ 36 h 94"/>
                <a:gd name="T30" fmla="*/ 41 w 140"/>
                <a:gd name="T31" fmla="*/ 38 h 94"/>
                <a:gd name="T32" fmla="*/ 44 w 140"/>
                <a:gd name="T33" fmla="*/ 41 h 94"/>
                <a:gd name="T34" fmla="*/ 47 w 140"/>
                <a:gd name="T35" fmla="*/ 43 h 94"/>
                <a:gd name="T36" fmla="*/ 50 w 140"/>
                <a:gd name="T37" fmla="*/ 44 h 94"/>
                <a:gd name="T38" fmla="*/ 52 w 140"/>
                <a:gd name="T39" fmla="*/ 47 h 94"/>
                <a:gd name="T40" fmla="*/ 55 w 140"/>
                <a:gd name="T41" fmla="*/ 49 h 94"/>
                <a:gd name="T42" fmla="*/ 57 w 140"/>
                <a:gd name="T43" fmla="*/ 50 h 94"/>
                <a:gd name="T44" fmla="*/ 60 w 140"/>
                <a:gd name="T45" fmla="*/ 52 h 94"/>
                <a:gd name="T46" fmla="*/ 63 w 140"/>
                <a:gd name="T47" fmla="*/ 54 h 94"/>
                <a:gd name="T48" fmla="*/ 66 w 140"/>
                <a:gd name="T49" fmla="*/ 56 h 94"/>
                <a:gd name="T50" fmla="*/ 68 w 140"/>
                <a:gd name="T51" fmla="*/ 57 h 94"/>
                <a:gd name="T52" fmla="*/ 70 w 140"/>
                <a:gd name="T53" fmla="*/ 60 h 94"/>
                <a:gd name="T54" fmla="*/ 74 w 140"/>
                <a:gd name="T55" fmla="*/ 62 h 94"/>
                <a:gd name="T56" fmla="*/ 76 w 140"/>
                <a:gd name="T57" fmla="*/ 63 h 94"/>
                <a:gd name="T58" fmla="*/ 78 w 140"/>
                <a:gd name="T59" fmla="*/ 64 h 94"/>
                <a:gd name="T60" fmla="*/ 81 w 140"/>
                <a:gd name="T61" fmla="*/ 66 h 94"/>
                <a:gd name="T62" fmla="*/ 84 w 140"/>
                <a:gd name="T63" fmla="*/ 68 h 94"/>
                <a:gd name="T64" fmla="*/ 87 w 140"/>
                <a:gd name="T65" fmla="*/ 70 h 94"/>
                <a:gd name="T66" fmla="*/ 89 w 140"/>
                <a:gd name="T67" fmla="*/ 71 h 94"/>
                <a:gd name="T68" fmla="*/ 92 w 140"/>
                <a:gd name="T69" fmla="*/ 72 h 94"/>
                <a:gd name="T70" fmla="*/ 95 w 140"/>
                <a:gd name="T71" fmla="*/ 74 h 94"/>
                <a:gd name="T72" fmla="*/ 97 w 140"/>
                <a:gd name="T73" fmla="*/ 74 h 94"/>
                <a:gd name="T74" fmla="*/ 99 w 140"/>
                <a:gd name="T75" fmla="*/ 77 h 94"/>
                <a:gd name="T76" fmla="*/ 103 w 140"/>
                <a:gd name="T77" fmla="*/ 78 h 94"/>
                <a:gd name="T78" fmla="*/ 105 w 140"/>
                <a:gd name="T79" fmla="*/ 80 h 94"/>
                <a:gd name="T80" fmla="*/ 107 w 140"/>
                <a:gd name="T81" fmla="*/ 81 h 94"/>
                <a:gd name="T82" fmla="*/ 111 w 140"/>
                <a:gd name="T83" fmla="*/ 81 h 94"/>
                <a:gd name="T84" fmla="*/ 113 w 140"/>
                <a:gd name="T85" fmla="*/ 83 h 94"/>
                <a:gd name="T86" fmla="*/ 115 w 140"/>
                <a:gd name="T87" fmla="*/ 84 h 94"/>
                <a:gd name="T88" fmla="*/ 119 w 140"/>
                <a:gd name="T89" fmla="*/ 85 h 94"/>
                <a:gd name="T90" fmla="*/ 121 w 140"/>
                <a:gd name="T91" fmla="*/ 87 h 94"/>
                <a:gd name="T92" fmla="*/ 124 w 140"/>
                <a:gd name="T93" fmla="*/ 88 h 94"/>
                <a:gd name="T94" fmla="*/ 126 w 140"/>
                <a:gd name="T95" fmla="*/ 88 h 94"/>
                <a:gd name="T96" fmla="*/ 129 w 140"/>
                <a:gd name="T97" fmla="*/ 89 h 94"/>
                <a:gd name="T98" fmla="*/ 133 w 140"/>
                <a:gd name="T99" fmla="*/ 91 h 94"/>
                <a:gd name="T100" fmla="*/ 134 w 140"/>
                <a:gd name="T101" fmla="*/ 92 h 94"/>
                <a:gd name="T102" fmla="*/ 137 w 140"/>
                <a:gd name="T103" fmla="*/ 93 h 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0"/>
                <a:gd name="T157" fmla="*/ 0 h 94"/>
                <a:gd name="T158" fmla="*/ 140 w 140"/>
                <a:gd name="T159" fmla="*/ 94 h 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0" h="94">
                  <a:moveTo>
                    <a:pt x="0" y="0"/>
                  </a:moveTo>
                  <a:lnTo>
                    <a:pt x="2" y="3"/>
                  </a:lnTo>
                  <a:lnTo>
                    <a:pt x="3" y="3"/>
                  </a:lnTo>
                  <a:lnTo>
                    <a:pt x="4" y="5"/>
                  </a:lnTo>
                  <a:lnTo>
                    <a:pt x="5" y="6"/>
                  </a:lnTo>
                  <a:lnTo>
                    <a:pt x="7" y="7"/>
                  </a:lnTo>
                  <a:lnTo>
                    <a:pt x="8" y="8"/>
                  </a:lnTo>
                  <a:lnTo>
                    <a:pt x="9" y="11"/>
                  </a:lnTo>
                  <a:lnTo>
                    <a:pt x="11" y="11"/>
                  </a:lnTo>
                  <a:lnTo>
                    <a:pt x="11" y="12"/>
                  </a:lnTo>
                  <a:lnTo>
                    <a:pt x="13" y="14"/>
                  </a:lnTo>
                  <a:lnTo>
                    <a:pt x="15" y="16"/>
                  </a:lnTo>
                  <a:lnTo>
                    <a:pt x="16" y="17"/>
                  </a:lnTo>
                  <a:lnTo>
                    <a:pt x="18" y="18"/>
                  </a:lnTo>
                  <a:lnTo>
                    <a:pt x="19" y="20"/>
                  </a:lnTo>
                  <a:lnTo>
                    <a:pt x="20" y="20"/>
                  </a:lnTo>
                  <a:lnTo>
                    <a:pt x="21" y="21"/>
                  </a:lnTo>
                  <a:lnTo>
                    <a:pt x="23" y="23"/>
                  </a:lnTo>
                  <a:lnTo>
                    <a:pt x="25" y="24"/>
                  </a:lnTo>
                  <a:lnTo>
                    <a:pt x="25" y="25"/>
                  </a:lnTo>
                  <a:lnTo>
                    <a:pt x="27" y="26"/>
                  </a:lnTo>
                  <a:lnTo>
                    <a:pt x="29" y="28"/>
                  </a:lnTo>
                  <a:lnTo>
                    <a:pt x="30" y="28"/>
                  </a:lnTo>
                  <a:lnTo>
                    <a:pt x="31" y="30"/>
                  </a:lnTo>
                  <a:lnTo>
                    <a:pt x="31" y="31"/>
                  </a:lnTo>
                  <a:lnTo>
                    <a:pt x="33" y="33"/>
                  </a:lnTo>
                  <a:lnTo>
                    <a:pt x="35" y="33"/>
                  </a:lnTo>
                  <a:lnTo>
                    <a:pt x="37" y="34"/>
                  </a:lnTo>
                  <a:lnTo>
                    <a:pt x="37" y="35"/>
                  </a:lnTo>
                  <a:lnTo>
                    <a:pt x="39" y="36"/>
                  </a:lnTo>
                  <a:lnTo>
                    <a:pt x="39" y="37"/>
                  </a:lnTo>
                  <a:lnTo>
                    <a:pt x="41" y="38"/>
                  </a:lnTo>
                  <a:lnTo>
                    <a:pt x="43" y="41"/>
                  </a:lnTo>
                  <a:lnTo>
                    <a:pt x="44" y="41"/>
                  </a:lnTo>
                  <a:lnTo>
                    <a:pt x="45" y="42"/>
                  </a:lnTo>
                  <a:lnTo>
                    <a:pt x="47" y="43"/>
                  </a:lnTo>
                  <a:lnTo>
                    <a:pt x="48" y="44"/>
                  </a:lnTo>
                  <a:lnTo>
                    <a:pt x="50" y="44"/>
                  </a:lnTo>
                  <a:lnTo>
                    <a:pt x="51" y="45"/>
                  </a:lnTo>
                  <a:lnTo>
                    <a:pt x="52" y="47"/>
                  </a:lnTo>
                  <a:lnTo>
                    <a:pt x="53" y="48"/>
                  </a:lnTo>
                  <a:lnTo>
                    <a:pt x="55" y="49"/>
                  </a:lnTo>
                  <a:lnTo>
                    <a:pt x="56" y="50"/>
                  </a:lnTo>
                  <a:lnTo>
                    <a:pt x="57" y="50"/>
                  </a:lnTo>
                  <a:lnTo>
                    <a:pt x="59" y="52"/>
                  </a:lnTo>
                  <a:lnTo>
                    <a:pt x="60" y="52"/>
                  </a:lnTo>
                  <a:lnTo>
                    <a:pt x="61" y="54"/>
                  </a:lnTo>
                  <a:lnTo>
                    <a:pt x="63" y="54"/>
                  </a:lnTo>
                  <a:lnTo>
                    <a:pt x="64" y="55"/>
                  </a:lnTo>
                  <a:lnTo>
                    <a:pt x="66" y="56"/>
                  </a:lnTo>
                  <a:lnTo>
                    <a:pt x="67" y="57"/>
                  </a:lnTo>
                  <a:lnTo>
                    <a:pt x="68" y="57"/>
                  </a:lnTo>
                  <a:lnTo>
                    <a:pt x="69" y="58"/>
                  </a:lnTo>
                  <a:lnTo>
                    <a:pt x="70" y="60"/>
                  </a:lnTo>
                  <a:lnTo>
                    <a:pt x="72" y="60"/>
                  </a:lnTo>
                  <a:lnTo>
                    <a:pt x="74" y="62"/>
                  </a:lnTo>
                  <a:lnTo>
                    <a:pt x="75" y="62"/>
                  </a:lnTo>
                  <a:lnTo>
                    <a:pt x="76" y="63"/>
                  </a:lnTo>
                  <a:lnTo>
                    <a:pt x="77" y="64"/>
                  </a:lnTo>
                  <a:lnTo>
                    <a:pt x="78" y="64"/>
                  </a:lnTo>
                  <a:lnTo>
                    <a:pt x="80" y="66"/>
                  </a:lnTo>
                  <a:lnTo>
                    <a:pt x="81" y="66"/>
                  </a:lnTo>
                  <a:lnTo>
                    <a:pt x="83" y="66"/>
                  </a:lnTo>
                  <a:lnTo>
                    <a:pt x="84" y="68"/>
                  </a:lnTo>
                  <a:lnTo>
                    <a:pt x="86" y="69"/>
                  </a:lnTo>
                  <a:lnTo>
                    <a:pt x="87" y="70"/>
                  </a:lnTo>
                  <a:lnTo>
                    <a:pt x="87" y="71"/>
                  </a:lnTo>
                  <a:lnTo>
                    <a:pt x="89" y="71"/>
                  </a:lnTo>
                  <a:lnTo>
                    <a:pt x="91" y="71"/>
                  </a:lnTo>
                  <a:lnTo>
                    <a:pt x="92" y="72"/>
                  </a:lnTo>
                  <a:lnTo>
                    <a:pt x="93" y="73"/>
                  </a:lnTo>
                  <a:lnTo>
                    <a:pt x="95" y="74"/>
                  </a:lnTo>
                  <a:lnTo>
                    <a:pt x="96" y="74"/>
                  </a:lnTo>
                  <a:lnTo>
                    <a:pt x="97" y="74"/>
                  </a:lnTo>
                  <a:lnTo>
                    <a:pt x="98" y="76"/>
                  </a:lnTo>
                  <a:lnTo>
                    <a:pt x="99" y="77"/>
                  </a:lnTo>
                  <a:lnTo>
                    <a:pt x="101" y="77"/>
                  </a:lnTo>
                  <a:lnTo>
                    <a:pt x="103" y="78"/>
                  </a:lnTo>
                  <a:lnTo>
                    <a:pt x="104" y="79"/>
                  </a:lnTo>
                  <a:lnTo>
                    <a:pt x="105" y="80"/>
                  </a:lnTo>
                  <a:lnTo>
                    <a:pt x="106" y="80"/>
                  </a:lnTo>
                  <a:lnTo>
                    <a:pt x="107" y="81"/>
                  </a:lnTo>
                  <a:lnTo>
                    <a:pt x="109" y="81"/>
                  </a:lnTo>
                  <a:lnTo>
                    <a:pt x="111" y="81"/>
                  </a:lnTo>
                  <a:lnTo>
                    <a:pt x="112" y="82"/>
                  </a:lnTo>
                  <a:lnTo>
                    <a:pt x="113" y="83"/>
                  </a:lnTo>
                  <a:lnTo>
                    <a:pt x="114" y="83"/>
                  </a:lnTo>
                  <a:lnTo>
                    <a:pt x="115" y="84"/>
                  </a:lnTo>
                  <a:lnTo>
                    <a:pt x="117" y="85"/>
                  </a:lnTo>
                  <a:lnTo>
                    <a:pt x="119" y="85"/>
                  </a:lnTo>
                  <a:lnTo>
                    <a:pt x="119" y="86"/>
                  </a:lnTo>
                  <a:lnTo>
                    <a:pt x="121" y="87"/>
                  </a:lnTo>
                  <a:lnTo>
                    <a:pt x="123" y="87"/>
                  </a:lnTo>
                  <a:lnTo>
                    <a:pt x="124" y="88"/>
                  </a:lnTo>
                  <a:lnTo>
                    <a:pt x="125" y="88"/>
                  </a:lnTo>
                  <a:lnTo>
                    <a:pt x="126" y="88"/>
                  </a:lnTo>
                  <a:lnTo>
                    <a:pt x="127" y="89"/>
                  </a:lnTo>
                  <a:lnTo>
                    <a:pt x="129" y="89"/>
                  </a:lnTo>
                  <a:lnTo>
                    <a:pt x="131" y="91"/>
                  </a:lnTo>
                  <a:lnTo>
                    <a:pt x="133" y="91"/>
                  </a:lnTo>
                  <a:lnTo>
                    <a:pt x="134" y="92"/>
                  </a:lnTo>
                  <a:lnTo>
                    <a:pt x="135" y="92"/>
                  </a:lnTo>
                  <a:lnTo>
                    <a:pt x="137" y="93"/>
                  </a:lnTo>
                  <a:lnTo>
                    <a:pt x="139" y="93"/>
                  </a:lnTo>
                </a:path>
              </a:pathLst>
            </a:custGeom>
            <a:noFill/>
            <a:ln w="31750">
              <a:solidFill>
                <a:schemeClr val="tx2"/>
              </a:solidFill>
              <a:round/>
              <a:headEnd/>
              <a:tailEnd/>
            </a:ln>
          </p:spPr>
          <p:txBody>
            <a:bodyPr/>
            <a:lstStyle/>
            <a:p>
              <a:endParaRPr lang="en-US" dirty="0"/>
            </a:p>
          </p:txBody>
        </p:sp>
        <p:sp>
          <p:nvSpPr>
            <p:cNvPr id="41056" name="Freeform 83"/>
            <p:cNvSpPr>
              <a:spLocks/>
            </p:cNvSpPr>
            <p:nvPr/>
          </p:nvSpPr>
          <p:spPr bwMode="auto">
            <a:xfrm>
              <a:off x="2654" y="4457"/>
              <a:ext cx="22" cy="9"/>
            </a:xfrm>
            <a:custGeom>
              <a:avLst/>
              <a:gdLst>
                <a:gd name="T0" fmla="*/ 0 w 22"/>
                <a:gd name="T1" fmla="*/ 0 h 9"/>
                <a:gd name="T2" fmla="*/ 1 w 22"/>
                <a:gd name="T3" fmla="*/ 1 h 9"/>
                <a:gd name="T4" fmla="*/ 2 w 22"/>
                <a:gd name="T5" fmla="*/ 1 h 9"/>
                <a:gd name="T6" fmla="*/ 4 w 22"/>
                <a:gd name="T7" fmla="*/ 1 h 9"/>
                <a:gd name="T8" fmla="*/ 4 w 22"/>
                <a:gd name="T9" fmla="*/ 1 h 9"/>
                <a:gd name="T10" fmla="*/ 6 w 22"/>
                <a:gd name="T11" fmla="*/ 3 h 9"/>
                <a:gd name="T12" fmla="*/ 7 w 22"/>
                <a:gd name="T13" fmla="*/ 3 h 9"/>
                <a:gd name="T14" fmla="*/ 8 w 22"/>
                <a:gd name="T15" fmla="*/ 3 h 9"/>
                <a:gd name="T16" fmla="*/ 10 w 22"/>
                <a:gd name="T17" fmla="*/ 3 h 9"/>
                <a:gd name="T18" fmla="*/ 12 w 22"/>
                <a:gd name="T19" fmla="*/ 5 h 9"/>
                <a:gd name="T20" fmla="*/ 12 w 22"/>
                <a:gd name="T21" fmla="*/ 5 h 9"/>
                <a:gd name="T22" fmla="*/ 14 w 22"/>
                <a:gd name="T23" fmla="*/ 6 h 9"/>
                <a:gd name="T24" fmla="*/ 15 w 22"/>
                <a:gd name="T25" fmla="*/ 6 h 9"/>
                <a:gd name="T26" fmla="*/ 16 w 22"/>
                <a:gd name="T27" fmla="*/ 7 h 9"/>
                <a:gd name="T28" fmla="*/ 18 w 22"/>
                <a:gd name="T29" fmla="*/ 7 h 9"/>
                <a:gd name="T30" fmla="*/ 19 w 22"/>
                <a:gd name="T31" fmla="*/ 8 h 9"/>
                <a:gd name="T32" fmla="*/ 21 w 22"/>
                <a:gd name="T33" fmla="*/ 8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9"/>
                <a:gd name="T53" fmla="*/ 22 w 22"/>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9">
                  <a:moveTo>
                    <a:pt x="0" y="0"/>
                  </a:moveTo>
                  <a:lnTo>
                    <a:pt x="1" y="1"/>
                  </a:lnTo>
                  <a:lnTo>
                    <a:pt x="2" y="1"/>
                  </a:lnTo>
                  <a:lnTo>
                    <a:pt x="4" y="1"/>
                  </a:lnTo>
                  <a:lnTo>
                    <a:pt x="6" y="3"/>
                  </a:lnTo>
                  <a:lnTo>
                    <a:pt x="7" y="3"/>
                  </a:lnTo>
                  <a:lnTo>
                    <a:pt x="8" y="3"/>
                  </a:lnTo>
                  <a:lnTo>
                    <a:pt x="10" y="3"/>
                  </a:lnTo>
                  <a:lnTo>
                    <a:pt x="12" y="5"/>
                  </a:lnTo>
                  <a:lnTo>
                    <a:pt x="14" y="6"/>
                  </a:lnTo>
                  <a:lnTo>
                    <a:pt x="15" y="6"/>
                  </a:lnTo>
                  <a:lnTo>
                    <a:pt x="16" y="7"/>
                  </a:lnTo>
                  <a:lnTo>
                    <a:pt x="18" y="7"/>
                  </a:lnTo>
                  <a:lnTo>
                    <a:pt x="19" y="8"/>
                  </a:lnTo>
                  <a:lnTo>
                    <a:pt x="21" y="8"/>
                  </a:lnTo>
                </a:path>
              </a:pathLst>
            </a:custGeom>
            <a:noFill/>
            <a:ln w="31750">
              <a:solidFill>
                <a:schemeClr val="tx2"/>
              </a:solidFill>
              <a:round/>
              <a:headEnd/>
              <a:tailEnd/>
            </a:ln>
          </p:spPr>
          <p:txBody>
            <a:bodyPr/>
            <a:lstStyle/>
            <a:p>
              <a:endParaRPr lang="en-US" dirty="0"/>
            </a:p>
          </p:txBody>
        </p:sp>
      </p:grpSp>
      <p:sp>
        <p:nvSpPr>
          <p:cNvPr id="41022" name="Freeform 84"/>
          <p:cNvSpPr>
            <a:spLocks/>
          </p:cNvSpPr>
          <p:nvPr/>
        </p:nvSpPr>
        <p:spPr bwMode="auto">
          <a:xfrm>
            <a:off x="4533900" y="5018088"/>
            <a:ext cx="1588" cy="738187"/>
          </a:xfrm>
          <a:custGeom>
            <a:avLst/>
            <a:gdLst>
              <a:gd name="T0" fmla="*/ 0 w 1"/>
              <a:gd name="T1" fmla="*/ 1032041327 h 527"/>
              <a:gd name="T2" fmla="*/ 0 w 1"/>
              <a:gd name="T3" fmla="*/ 516020664 h 527"/>
              <a:gd name="T4" fmla="*/ 0 w 1"/>
              <a:gd name="T5" fmla="*/ 0 h 527"/>
              <a:gd name="T6" fmla="*/ 0 60000 65536"/>
              <a:gd name="T7" fmla="*/ 0 60000 65536"/>
              <a:gd name="T8" fmla="*/ 0 60000 65536"/>
              <a:gd name="T9" fmla="*/ 0 w 1"/>
              <a:gd name="T10" fmla="*/ 0 h 527"/>
              <a:gd name="T11" fmla="*/ 1 w 1"/>
              <a:gd name="T12" fmla="*/ 527 h 527"/>
            </a:gdLst>
            <a:ahLst/>
            <a:cxnLst>
              <a:cxn ang="T6">
                <a:pos x="T0" y="T1"/>
              </a:cxn>
              <a:cxn ang="T7">
                <a:pos x="T2" y="T3"/>
              </a:cxn>
              <a:cxn ang="T8">
                <a:pos x="T4" y="T5"/>
              </a:cxn>
            </a:cxnLst>
            <a:rect l="T9" t="T10" r="T11" b="T12"/>
            <a:pathLst>
              <a:path w="1" h="527">
                <a:moveTo>
                  <a:pt x="0" y="526"/>
                </a:moveTo>
                <a:lnTo>
                  <a:pt x="0" y="263"/>
                </a:lnTo>
                <a:lnTo>
                  <a:pt x="0" y="0"/>
                </a:lnTo>
              </a:path>
            </a:pathLst>
          </a:custGeom>
          <a:noFill/>
          <a:ln w="31750">
            <a:solidFill>
              <a:srgbClr val="000000"/>
            </a:solidFill>
            <a:round/>
            <a:headEnd/>
            <a:tailEnd/>
          </a:ln>
        </p:spPr>
        <p:txBody>
          <a:bodyPr/>
          <a:lstStyle/>
          <a:p>
            <a:endParaRPr lang="en-US" dirty="0"/>
          </a:p>
        </p:txBody>
      </p:sp>
      <p:sp>
        <p:nvSpPr>
          <p:cNvPr id="41023" name="Freeform 85"/>
          <p:cNvSpPr>
            <a:spLocks/>
          </p:cNvSpPr>
          <p:nvPr/>
        </p:nvSpPr>
        <p:spPr bwMode="auto">
          <a:xfrm>
            <a:off x="5753100" y="5018088"/>
            <a:ext cx="1588" cy="738187"/>
          </a:xfrm>
          <a:custGeom>
            <a:avLst/>
            <a:gdLst>
              <a:gd name="T0" fmla="*/ 0 w 1"/>
              <a:gd name="T1" fmla="*/ 1032041327 h 527"/>
              <a:gd name="T2" fmla="*/ 0 w 1"/>
              <a:gd name="T3" fmla="*/ 516020664 h 527"/>
              <a:gd name="T4" fmla="*/ 0 w 1"/>
              <a:gd name="T5" fmla="*/ 0 h 527"/>
              <a:gd name="T6" fmla="*/ 0 60000 65536"/>
              <a:gd name="T7" fmla="*/ 0 60000 65536"/>
              <a:gd name="T8" fmla="*/ 0 60000 65536"/>
              <a:gd name="T9" fmla="*/ 0 w 1"/>
              <a:gd name="T10" fmla="*/ 0 h 527"/>
              <a:gd name="T11" fmla="*/ 1 w 1"/>
              <a:gd name="T12" fmla="*/ 527 h 527"/>
            </a:gdLst>
            <a:ahLst/>
            <a:cxnLst>
              <a:cxn ang="T6">
                <a:pos x="T0" y="T1"/>
              </a:cxn>
              <a:cxn ang="T7">
                <a:pos x="T2" y="T3"/>
              </a:cxn>
              <a:cxn ang="T8">
                <a:pos x="T4" y="T5"/>
              </a:cxn>
            </a:cxnLst>
            <a:rect l="T9" t="T10" r="T11" b="T12"/>
            <a:pathLst>
              <a:path w="1" h="527">
                <a:moveTo>
                  <a:pt x="0" y="526"/>
                </a:moveTo>
                <a:lnTo>
                  <a:pt x="0" y="263"/>
                </a:lnTo>
                <a:lnTo>
                  <a:pt x="0" y="0"/>
                </a:lnTo>
              </a:path>
            </a:pathLst>
          </a:custGeom>
          <a:noFill/>
          <a:ln w="31750">
            <a:solidFill>
              <a:srgbClr val="000000"/>
            </a:solidFill>
            <a:round/>
            <a:headEnd/>
            <a:tailEnd/>
          </a:ln>
        </p:spPr>
        <p:txBody>
          <a:bodyPr/>
          <a:lstStyle/>
          <a:p>
            <a:endParaRPr lang="en-US" dirty="0"/>
          </a:p>
        </p:txBody>
      </p:sp>
      <p:sp>
        <p:nvSpPr>
          <p:cNvPr id="41024" name="Freeform 86"/>
          <p:cNvSpPr>
            <a:spLocks/>
          </p:cNvSpPr>
          <p:nvPr/>
        </p:nvSpPr>
        <p:spPr bwMode="auto">
          <a:xfrm>
            <a:off x="4533900" y="5018088"/>
            <a:ext cx="1220788" cy="1587"/>
          </a:xfrm>
          <a:custGeom>
            <a:avLst/>
            <a:gdLst>
              <a:gd name="T0" fmla="*/ 1759529462 w 846"/>
              <a:gd name="T1" fmla="*/ 0 h 1"/>
              <a:gd name="T2" fmla="*/ 880805864 w 846"/>
              <a:gd name="T3" fmla="*/ 0 h 1"/>
              <a:gd name="T4" fmla="*/ 0 w 846"/>
              <a:gd name="T5" fmla="*/ 0 h 1"/>
              <a:gd name="T6" fmla="*/ 0 60000 65536"/>
              <a:gd name="T7" fmla="*/ 0 60000 65536"/>
              <a:gd name="T8" fmla="*/ 0 60000 65536"/>
              <a:gd name="T9" fmla="*/ 0 w 846"/>
              <a:gd name="T10" fmla="*/ 0 h 1"/>
              <a:gd name="T11" fmla="*/ 846 w 846"/>
              <a:gd name="T12" fmla="*/ 1 h 1"/>
            </a:gdLst>
            <a:ahLst/>
            <a:cxnLst>
              <a:cxn ang="T6">
                <a:pos x="T0" y="T1"/>
              </a:cxn>
              <a:cxn ang="T7">
                <a:pos x="T2" y="T3"/>
              </a:cxn>
              <a:cxn ang="T8">
                <a:pos x="T4" y="T5"/>
              </a:cxn>
            </a:cxnLst>
            <a:rect l="T9" t="T10" r="T11" b="T12"/>
            <a:pathLst>
              <a:path w="846" h="1">
                <a:moveTo>
                  <a:pt x="845" y="0"/>
                </a:moveTo>
                <a:lnTo>
                  <a:pt x="423" y="0"/>
                </a:lnTo>
                <a:lnTo>
                  <a:pt x="0" y="0"/>
                </a:lnTo>
              </a:path>
            </a:pathLst>
          </a:custGeom>
          <a:noFill/>
          <a:ln w="31750">
            <a:solidFill>
              <a:srgbClr val="000000"/>
            </a:solidFill>
            <a:round/>
            <a:headEnd/>
            <a:tailEnd/>
          </a:ln>
        </p:spPr>
        <p:txBody>
          <a:bodyPr/>
          <a:lstStyle/>
          <a:p>
            <a:endParaRPr lang="en-US" dirty="0"/>
          </a:p>
        </p:txBody>
      </p:sp>
      <p:sp>
        <p:nvSpPr>
          <p:cNvPr id="41025" name="Freeform 87"/>
          <p:cNvSpPr>
            <a:spLocks/>
          </p:cNvSpPr>
          <p:nvPr/>
        </p:nvSpPr>
        <p:spPr bwMode="auto">
          <a:xfrm>
            <a:off x="4533900" y="5754688"/>
            <a:ext cx="1220788" cy="1587"/>
          </a:xfrm>
          <a:custGeom>
            <a:avLst/>
            <a:gdLst>
              <a:gd name="T0" fmla="*/ 1759529462 w 846"/>
              <a:gd name="T1" fmla="*/ 0 h 1"/>
              <a:gd name="T2" fmla="*/ 880805864 w 846"/>
              <a:gd name="T3" fmla="*/ 0 h 1"/>
              <a:gd name="T4" fmla="*/ 0 w 846"/>
              <a:gd name="T5" fmla="*/ 0 h 1"/>
              <a:gd name="T6" fmla="*/ 0 60000 65536"/>
              <a:gd name="T7" fmla="*/ 0 60000 65536"/>
              <a:gd name="T8" fmla="*/ 0 60000 65536"/>
              <a:gd name="T9" fmla="*/ 0 w 846"/>
              <a:gd name="T10" fmla="*/ 0 h 1"/>
              <a:gd name="T11" fmla="*/ 846 w 846"/>
              <a:gd name="T12" fmla="*/ 1 h 1"/>
            </a:gdLst>
            <a:ahLst/>
            <a:cxnLst>
              <a:cxn ang="T6">
                <a:pos x="T0" y="T1"/>
              </a:cxn>
              <a:cxn ang="T7">
                <a:pos x="T2" y="T3"/>
              </a:cxn>
              <a:cxn ang="T8">
                <a:pos x="T4" y="T5"/>
              </a:cxn>
            </a:cxnLst>
            <a:rect l="T9" t="T10" r="T11" b="T12"/>
            <a:pathLst>
              <a:path w="846" h="1">
                <a:moveTo>
                  <a:pt x="845" y="0"/>
                </a:moveTo>
                <a:lnTo>
                  <a:pt x="423" y="0"/>
                </a:lnTo>
                <a:lnTo>
                  <a:pt x="0" y="0"/>
                </a:lnTo>
              </a:path>
            </a:pathLst>
          </a:custGeom>
          <a:noFill/>
          <a:ln w="31750">
            <a:solidFill>
              <a:srgbClr val="000000"/>
            </a:solidFill>
            <a:round/>
            <a:headEnd/>
            <a:tailEnd/>
          </a:ln>
        </p:spPr>
        <p:txBody>
          <a:bodyPr/>
          <a:lstStyle/>
          <a:p>
            <a:endParaRPr lang="en-US" dirty="0"/>
          </a:p>
        </p:txBody>
      </p:sp>
      <p:grpSp>
        <p:nvGrpSpPr>
          <p:cNvPr id="6" name="Group 88"/>
          <p:cNvGrpSpPr>
            <a:grpSpLocks/>
          </p:cNvGrpSpPr>
          <p:nvPr/>
        </p:nvGrpSpPr>
        <p:grpSpPr bwMode="auto">
          <a:xfrm>
            <a:off x="4533900" y="5072063"/>
            <a:ext cx="1220788" cy="663575"/>
            <a:chOff x="3001" y="4015"/>
            <a:chExt cx="846" cy="474"/>
          </a:xfrm>
        </p:grpSpPr>
        <p:sp>
          <p:nvSpPr>
            <p:cNvPr id="41043" name="Freeform 89"/>
            <p:cNvSpPr>
              <a:spLocks/>
            </p:cNvSpPr>
            <p:nvPr/>
          </p:nvSpPr>
          <p:spPr bwMode="auto">
            <a:xfrm>
              <a:off x="3001" y="4488"/>
              <a:ext cx="148" cy="1"/>
            </a:xfrm>
            <a:custGeom>
              <a:avLst/>
              <a:gdLst>
                <a:gd name="T0" fmla="*/ 2 w 148"/>
                <a:gd name="T1" fmla="*/ 0 h 1"/>
                <a:gd name="T2" fmla="*/ 5 w 148"/>
                <a:gd name="T3" fmla="*/ 0 h 1"/>
                <a:gd name="T4" fmla="*/ 7 w 148"/>
                <a:gd name="T5" fmla="*/ 0 h 1"/>
                <a:gd name="T6" fmla="*/ 10 w 148"/>
                <a:gd name="T7" fmla="*/ 0 h 1"/>
                <a:gd name="T8" fmla="*/ 13 w 148"/>
                <a:gd name="T9" fmla="*/ 0 h 1"/>
                <a:gd name="T10" fmla="*/ 16 w 148"/>
                <a:gd name="T11" fmla="*/ 0 h 1"/>
                <a:gd name="T12" fmla="*/ 19 w 148"/>
                <a:gd name="T13" fmla="*/ 0 h 1"/>
                <a:gd name="T14" fmla="*/ 21 w 148"/>
                <a:gd name="T15" fmla="*/ 0 h 1"/>
                <a:gd name="T16" fmla="*/ 25 w 148"/>
                <a:gd name="T17" fmla="*/ 0 h 1"/>
                <a:gd name="T18" fmla="*/ 27 w 148"/>
                <a:gd name="T19" fmla="*/ 0 h 1"/>
                <a:gd name="T20" fmla="*/ 31 w 148"/>
                <a:gd name="T21" fmla="*/ 0 h 1"/>
                <a:gd name="T22" fmla="*/ 33 w 148"/>
                <a:gd name="T23" fmla="*/ 0 h 1"/>
                <a:gd name="T24" fmla="*/ 35 w 148"/>
                <a:gd name="T25" fmla="*/ 0 h 1"/>
                <a:gd name="T26" fmla="*/ 38 w 148"/>
                <a:gd name="T27" fmla="*/ 0 h 1"/>
                <a:gd name="T28" fmla="*/ 41 w 148"/>
                <a:gd name="T29" fmla="*/ 0 h 1"/>
                <a:gd name="T30" fmla="*/ 44 w 148"/>
                <a:gd name="T31" fmla="*/ 0 h 1"/>
                <a:gd name="T32" fmla="*/ 47 w 148"/>
                <a:gd name="T33" fmla="*/ 0 h 1"/>
                <a:gd name="T34" fmla="*/ 50 w 148"/>
                <a:gd name="T35" fmla="*/ 0 h 1"/>
                <a:gd name="T36" fmla="*/ 53 w 148"/>
                <a:gd name="T37" fmla="*/ 0 h 1"/>
                <a:gd name="T38" fmla="*/ 55 w 148"/>
                <a:gd name="T39" fmla="*/ 0 h 1"/>
                <a:gd name="T40" fmla="*/ 58 w 148"/>
                <a:gd name="T41" fmla="*/ 0 h 1"/>
                <a:gd name="T42" fmla="*/ 61 w 148"/>
                <a:gd name="T43" fmla="*/ 0 h 1"/>
                <a:gd name="T44" fmla="*/ 63 w 148"/>
                <a:gd name="T45" fmla="*/ 0 h 1"/>
                <a:gd name="T46" fmla="*/ 67 w 148"/>
                <a:gd name="T47" fmla="*/ 0 h 1"/>
                <a:gd name="T48" fmla="*/ 69 w 148"/>
                <a:gd name="T49" fmla="*/ 0 h 1"/>
                <a:gd name="T50" fmla="*/ 72 w 148"/>
                <a:gd name="T51" fmla="*/ 0 h 1"/>
                <a:gd name="T52" fmla="*/ 75 w 148"/>
                <a:gd name="T53" fmla="*/ 0 h 1"/>
                <a:gd name="T54" fmla="*/ 78 w 148"/>
                <a:gd name="T55" fmla="*/ 0 h 1"/>
                <a:gd name="T56" fmla="*/ 80 w 148"/>
                <a:gd name="T57" fmla="*/ 0 h 1"/>
                <a:gd name="T58" fmla="*/ 83 w 148"/>
                <a:gd name="T59" fmla="*/ 0 h 1"/>
                <a:gd name="T60" fmla="*/ 86 w 148"/>
                <a:gd name="T61" fmla="*/ 0 h 1"/>
                <a:gd name="T62" fmla="*/ 89 w 148"/>
                <a:gd name="T63" fmla="*/ 0 h 1"/>
                <a:gd name="T64" fmla="*/ 92 w 148"/>
                <a:gd name="T65" fmla="*/ 0 h 1"/>
                <a:gd name="T66" fmla="*/ 95 w 148"/>
                <a:gd name="T67" fmla="*/ 0 h 1"/>
                <a:gd name="T68" fmla="*/ 97 w 148"/>
                <a:gd name="T69" fmla="*/ 0 h 1"/>
                <a:gd name="T70" fmla="*/ 100 w 148"/>
                <a:gd name="T71" fmla="*/ 0 h 1"/>
                <a:gd name="T72" fmla="*/ 103 w 148"/>
                <a:gd name="T73" fmla="*/ 0 h 1"/>
                <a:gd name="T74" fmla="*/ 106 w 148"/>
                <a:gd name="T75" fmla="*/ 0 h 1"/>
                <a:gd name="T76" fmla="*/ 108 w 148"/>
                <a:gd name="T77" fmla="*/ 0 h 1"/>
                <a:gd name="T78" fmla="*/ 112 w 148"/>
                <a:gd name="T79" fmla="*/ 0 h 1"/>
                <a:gd name="T80" fmla="*/ 115 w 148"/>
                <a:gd name="T81" fmla="*/ 0 h 1"/>
                <a:gd name="T82" fmla="*/ 117 w 148"/>
                <a:gd name="T83" fmla="*/ 0 h 1"/>
                <a:gd name="T84" fmla="*/ 120 w 148"/>
                <a:gd name="T85" fmla="*/ 0 h 1"/>
                <a:gd name="T86" fmla="*/ 123 w 148"/>
                <a:gd name="T87" fmla="*/ 0 h 1"/>
                <a:gd name="T88" fmla="*/ 126 w 148"/>
                <a:gd name="T89" fmla="*/ 0 h 1"/>
                <a:gd name="T90" fmla="*/ 128 w 148"/>
                <a:gd name="T91" fmla="*/ 0 h 1"/>
                <a:gd name="T92" fmla="*/ 131 w 148"/>
                <a:gd name="T93" fmla="*/ 0 h 1"/>
                <a:gd name="T94" fmla="*/ 135 w 148"/>
                <a:gd name="T95" fmla="*/ 0 h 1"/>
                <a:gd name="T96" fmla="*/ 137 w 148"/>
                <a:gd name="T97" fmla="*/ 0 h 1"/>
                <a:gd name="T98" fmla="*/ 139 w 148"/>
                <a:gd name="T99" fmla="*/ 0 h 1"/>
                <a:gd name="T100" fmla="*/ 143 w 148"/>
                <a:gd name="T101" fmla="*/ 0 h 1"/>
                <a:gd name="T102" fmla="*/ 145 w 148"/>
                <a:gd name="T103" fmla="*/ 0 h 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8"/>
                <a:gd name="T157" fmla="*/ 0 h 1"/>
                <a:gd name="T158" fmla="*/ 148 w 148"/>
                <a:gd name="T159" fmla="*/ 1 h 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8" h="1">
                  <a:moveTo>
                    <a:pt x="0" y="0"/>
                  </a:moveTo>
                  <a:lnTo>
                    <a:pt x="2" y="0"/>
                  </a:lnTo>
                  <a:lnTo>
                    <a:pt x="3" y="0"/>
                  </a:lnTo>
                  <a:lnTo>
                    <a:pt x="5" y="0"/>
                  </a:lnTo>
                  <a:lnTo>
                    <a:pt x="6" y="0"/>
                  </a:lnTo>
                  <a:lnTo>
                    <a:pt x="7" y="0"/>
                  </a:lnTo>
                  <a:lnTo>
                    <a:pt x="9" y="0"/>
                  </a:lnTo>
                  <a:lnTo>
                    <a:pt x="10" y="0"/>
                  </a:lnTo>
                  <a:lnTo>
                    <a:pt x="12" y="0"/>
                  </a:lnTo>
                  <a:lnTo>
                    <a:pt x="13" y="0"/>
                  </a:lnTo>
                  <a:lnTo>
                    <a:pt x="14" y="0"/>
                  </a:lnTo>
                  <a:lnTo>
                    <a:pt x="16" y="0"/>
                  </a:lnTo>
                  <a:lnTo>
                    <a:pt x="18" y="0"/>
                  </a:lnTo>
                  <a:lnTo>
                    <a:pt x="19" y="0"/>
                  </a:lnTo>
                  <a:lnTo>
                    <a:pt x="20" y="0"/>
                  </a:lnTo>
                  <a:lnTo>
                    <a:pt x="21" y="0"/>
                  </a:lnTo>
                  <a:lnTo>
                    <a:pt x="23" y="0"/>
                  </a:lnTo>
                  <a:lnTo>
                    <a:pt x="25" y="0"/>
                  </a:lnTo>
                  <a:lnTo>
                    <a:pt x="27" y="0"/>
                  </a:lnTo>
                  <a:lnTo>
                    <a:pt x="28" y="0"/>
                  </a:lnTo>
                  <a:lnTo>
                    <a:pt x="31" y="0"/>
                  </a:lnTo>
                  <a:lnTo>
                    <a:pt x="32" y="0"/>
                  </a:lnTo>
                  <a:lnTo>
                    <a:pt x="33" y="0"/>
                  </a:lnTo>
                  <a:lnTo>
                    <a:pt x="34" y="0"/>
                  </a:lnTo>
                  <a:lnTo>
                    <a:pt x="35" y="0"/>
                  </a:lnTo>
                  <a:lnTo>
                    <a:pt x="38" y="0"/>
                  </a:lnTo>
                  <a:lnTo>
                    <a:pt x="39" y="0"/>
                  </a:lnTo>
                  <a:lnTo>
                    <a:pt x="41" y="0"/>
                  </a:lnTo>
                  <a:lnTo>
                    <a:pt x="43" y="0"/>
                  </a:lnTo>
                  <a:lnTo>
                    <a:pt x="44" y="0"/>
                  </a:lnTo>
                  <a:lnTo>
                    <a:pt x="45" y="0"/>
                  </a:lnTo>
                  <a:lnTo>
                    <a:pt x="47" y="0"/>
                  </a:lnTo>
                  <a:lnTo>
                    <a:pt x="48" y="0"/>
                  </a:lnTo>
                  <a:lnTo>
                    <a:pt x="50" y="0"/>
                  </a:lnTo>
                  <a:lnTo>
                    <a:pt x="51" y="0"/>
                  </a:lnTo>
                  <a:lnTo>
                    <a:pt x="53" y="0"/>
                  </a:lnTo>
                  <a:lnTo>
                    <a:pt x="54" y="0"/>
                  </a:lnTo>
                  <a:lnTo>
                    <a:pt x="55" y="0"/>
                  </a:lnTo>
                  <a:lnTo>
                    <a:pt x="57" y="0"/>
                  </a:lnTo>
                  <a:lnTo>
                    <a:pt x="58" y="0"/>
                  </a:lnTo>
                  <a:lnTo>
                    <a:pt x="60" y="0"/>
                  </a:lnTo>
                  <a:lnTo>
                    <a:pt x="61" y="0"/>
                  </a:lnTo>
                  <a:lnTo>
                    <a:pt x="63" y="0"/>
                  </a:lnTo>
                  <a:lnTo>
                    <a:pt x="65" y="0"/>
                  </a:lnTo>
                  <a:lnTo>
                    <a:pt x="67" y="0"/>
                  </a:lnTo>
                  <a:lnTo>
                    <a:pt x="68" y="0"/>
                  </a:lnTo>
                  <a:lnTo>
                    <a:pt x="69" y="0"/>
                  </a:lnTo>
                  <a:lnTo>
                    <a:pt x="70" y="0"/>
                  </a:lnTo>
                  <a:lnTo>
                    <a:pt x="72" y="0"/>
                  </a:lnTo>
                  <a:lnTo>
                    <a:pt x="73" y="0"/>
                  </a:lnTo>
                  <a:lnTo>
                    <a:pt x="75" y="0"/>
                  </a:lnTo>
                  <a:lnTo>
                    <a:pt x="76" y="0"/>
                  </a:lnTo>
                  <a:lnTo>
                    <a:pt x="78" y="0"/>
                  </a:lnTo>
                  <a:lnTo>
                    <a:pt x="79" y="0"/>
                  </a:lnTo>
                  <a:lnTo>
                    <a:pt x="80" y="0"/>
                  </a:lnTo>
                  <a:lnTo>
                    <a:pt x="82" y="0"/>
                  </a:lnTo>
                  <a:lnTo>
                    <a:pt x="83" y="0"/>
                  </a:lnTo>
                  <a:lnTo>
                    <a:pt x="85" y="0"/>
                  </a:lnTo>
                  <a:lnTo>
                    <a:pt x="86" y="0"/>
                  </a:lnTo>
                  <a:lnTo>
                    <a:pt x="88" y="0"/>
                  </a:lnTo>
                  <a:lnTo>
                    <a:pt x="89" y="0"/>
                  </a:lnTo>
                  <a:lnTo>
                    <a:pt x="90" y="0"/>
                  </a:lnTo>
                  <a:lnTo>
                    <a:pt x="92" y="0"/>
                  </a:lnTo>
                  <a:lnTo>
                    <a:pt x="93" y="0"/>
                  </a:lnTo>
                  <a:lnTo>
                    <a:pt x="95" y="0"/>
                  </a:lnTo>
                  <a:lnTo>
                    <a:pt x="96" y="0"/>
                  </a:lnTo>
                  <a:lnTo>
                    <a:pt x="97" y="0"/>
                  </a:lnTo>
                  <a:lnTo>
                    <a:pt x="99" y="0"/>
                  </a:lnTo>
                  <a:lnTo>
                    <a:pt x="100" y="0"/>
                  </a:lnTo>
                  <a:lnTo>
                    <a:pt x="101" y="0"/>
                  </a:lnTo>
                  <a:lnTo>
                    <a:pt x="103" y="0"/>
                  </a:lnTo>
                  <a:lnTo>
                    <a:pt x="105" y="0"/>
                  </a:lnTo>
                  <a:lnTo>
                    <a:pt x="106" y="0"/>
                  </a:lnTo>
                  <a:lnTo>
                    <a:pt x="107" y="0"/>
                  </a:lnTo>
                  <a:lnTo>
                    <a:pt x="108" y="0"/>
                  </a:lnTo>
                  <a:lnTo>
                    <a:pt x="109" y="0"/>
                  </a:lnTo>
                  <a:lnTo>
                    <a:pt x="112" y="0"/>
                  </a:lnTo>
                  <a:lnTo>
                    <a:pt x="113" y="0"/>
                  </a:lnTo>
                  <a:lnTo>
                    <a:pt x="115" y="0"/>
                  </a:lnTo>
                  <a:lnTo>
                    <a:pt x="116" y="0"/>
                  </a:lnTo>
                  <a:lnTo>
                    <a:pt x="117" y="0"/>
                  </a:lnTo>
                  <a:lnTo>
                    <a:pt x="119" y="0"/>
                  </a:lnTo>
                  <a:lnTo>
                    <a:pt x="120" y="0"/>
                  </a:lnTo>
                  <a:lnTo>
                    <a:pt x="121" y="0"/>
                  </a:lnTo>
                  <a:lnTo>
                    <a:pt x="123" y="0"/>
                  </a:lnTo>
                  <a:lnTo>
                    <a:pt x="125" y="0"/>
                  </a:lnTo>
                  <a:lnTo>
                    <a:pt x="126" y="0"/>
                  </a:lnTo>
                  <a:lnTo>
                    <a:pt x="128" y="0"/>
                  </a:lnTo>
                  <a:lnTo>
                    <a:pt x="130" y="0"/>
                  </a:lnTo>
                  <a:lnTo>
                    <a:pt x="131" y="0"/>
                  </a:lnTo>
                  <a:lnTo>
                    <a:pt x="133" y="0"/>
                  </a:lnTo>
                  <a:lnTo>
                    <a:pt x="135" y="0"/>
                  </a:lnTo>
                  <a:lnTo>
                    <a:pt x="137" y="0"/>
                  </a:lnTo>
                  <a:lnTo>
                    <a:pt x="138" y="0"/>
                  </a:lnTo>
                  <a:lnTo>
                    <a:pt x="139" y="0"/>
                  </a:lnTo>
                  <a:lnTo>
                    <a:pt x="141" y="0"/>
                  </a:lnTo>
                  <a:lnTo>
                    <a:pt x="143" y="0"/>
                  </a:lnTo>
                  <a:lnTo>
                    <a:pt x="144" y="0"/>
                  </a:lnTo>
                  <a:lnTo>
                    <a:pt x="145" y="0"/>
                  </a:lnTo>
                  <a:lnTo>
                    <a:pt x="147" y="0"/>
                  </a:lnTo>
                </a:path>
              </a:pathLst>
            </a:custGeom>
            <a:noFill/>
            <a:ln w="31750">
              <a:solidFill>
                <a:schemeClr val="tx2"/>
              </a:solidFill>
              <a:round/>
              <a:headEnd/>
              <a:tailEnd/>
            </a:ln>
          </p:spPr>
          <p:txBody>
            <a:bodyPr/>
            <a:lstStyle/>
            <a:p>
              <a:endParaRPr lang="en-US" dirty="0"/>
            </a:p>
          </p:txBody>
        </p:sp>
        <p:sp>
          <p:nvSpPr>
            <p:cNvPr id="41044" name="Freeform 90"/>
            <p:cNvSpPr>
              <a:spLocks/>
            </p:cNvSpPr>
            <p:nvPr/>
          </p:nvSpPr>
          <p:spPr bwMode="auto">
            <a:xfrm>
              <a:off x="3148" y="4373"/>
              <a:ext cx="147" cy="116"/>
            </a:xfrm>
            <a:custGeom>
              <a:avLst/>
              <a:gdLst>
                <a:gd name="T0" fmla="*/ 1 w 147"/>
                <a:gd name="T1" fmla="*/ 115 h 116"/>
                <a:gd name="T2" fmla="*/ 4 w 147"/>
                <a:gd name="T3" fmla="*/ 115 h 116"/>
                <a:gd name="T4" fmla="*/ 7 w 147"/>
                <a:gd name="T5" fmla="*/ 115 h 116"/>
                <a:gd name="T6" fmla="*/ 10 w 147"/>
                <a:gd name="T7" fmla="*/ 115 h 116"/>
                <a:gd name="T8" fmla="*/ 12 w 147"/>
                <a:gd name="T9" fmla="*/ 115 h 116"/>
                <a:gd name="T10" fmla="*/ 16 w 147"/>
                <a:gd name="T11" fmla="*/ 115 h 116"/>
                <a:gd name="T12" fmla="*/ 17 w 147"/>
                <a:gd name="T13" fmla="*/ 115 h 116"/>
                <a:gd name="T14" fmla="*/ 20 w 147"/>
                <a:gd name="T15" fmla="*/ 115 h 116"/>
                <a:gd name="T16" fmla="*/ 24 w 147"/>
                <a:gd name="T17" fmla="*/ 113 h 116"/>
                <a:gd name="T18" fmla="*/ 26 w 147"/>
                <a:gd name="T19" fmla="*/ 113 h 116"/>
                <a:gd name="T20" fmla="*/ 30 w 147"/>
                <a:gd name="T21" fmla="*/ 113 h 116"/>
                <a:gd name="T22" fmla="*/ 32 w 147"/>
                <a:gd name="T23" fmla="*/ 113 h 116"/>
                <a:gd name="T24" fmla="*/ 36 w 147"/>
                <a:gd name="T25" fmla="*/ 112 h 116"/>
                <a:gd name="T26" fmla="*/ 37 w 147"/>
                <a:gd name="T27" fmla="*/ 112 h 116"/>
                <a:gd name="T28" fmla="*/ 40 w 147"/>
                <a:gd name="T29" fmla="*/ 112 h 116"/>
                <a:gd name="T30" fmla="*/ 43 w 147"/>
                <a:gd name="T31" fmla="*/ 111 h 116"/>
                <a:gd name="T32" fmla="*/ 46 w 147"/>
                <a:gd name="T33" fmla="*/ 111 h 116"/>
                <a:gd name="T34" fmla="*/ 48 w 147"/>
                <a:gd name="T35" fmla="*/ 110 h 116"/>
                <a:gd name="T36" fmla="*/ 52 w 147"/>
                <a:gd name="T37" fmla="*/ 110 h 116"/>
                <a:gd name="T38" fmla="*/ 54 w 147"/>
                <a:gd name="T39" fmla="*/ 109 h 116"/>
                <a:gd name="T40" fmla="*/ 57 w 147"/>
                <a:gd name="T41" fmla="*/ 109 h 116"/>
                <a:gd name="T42" fmla="*/ 60 w 147"/>
                <a:gd name="T43" fmla="*/ 107 h 116"/>
                <a:gd name="T44" fmla="*/ 63 w 147"/>
                <a:gd name="T45" fmla="*/ 106 h 116"/>
                <a:gd name="T46" fmla="*/ 66 w 147"/>
                <a:gd name="T47" fmla="*/ 105 h 116"/>
                <a:gd name="T48" fmla="*/ 68 w 147"/>
                <a:gd name="T49" fmla="*/ 105 h 116"/>
                <a:gd name="T50" fmla="*/ 72 w 147"/>
                <a:gd name="T51" fmla="*/ 103 h 116"/>
                <a:gd name="T52" fmla="*/ 74 w 147"/>
                <a:gd name="T53" fmla="*/ 102 h 116"/>
                <a:gd name="T54" fmla="*/ 77 w 147"/>
                <a:gd name="T55" fmla="*/ 100 h 116"/>
                <a:gd name="T56" fmla="*/ 81 w 147"/>
                <a:gd name="T57" fmla="*/ 99 h 116"/>
                <a:gd name="T58" fmla="*/ 82 w 147"/>
                <a:gd name="T59" fmla="*/ 97 h 116"/>
                <a:gd name="T60" fmla="*/ 85 w 147"/>
                <a:gd name="T61" fmla="*/ 95 h 116"/>
                <a:gd name="T62" fmla="*/ 88 w 147"/>
                <a:gd name="T63" fmla="*/ 92 h 116"/>
                <a:gd name="T64" fmla="*/ 92 w 147"/>
                <a:gd name="T65" fmla="*/ 91 h 116"/>
                <a:gd name="T66" fmla="*/ 94 w 147"/>
                <a:gd name="T67" fmla="*/ 89 h 116"/>
                <a:gd name="T68" fmla="*/ 97 w 147"/>
                <a:gd name="T69" fmla="*/ 85 h 116"/>
                <a:gd name="T70" fmla="*/ 100 w 147"/>
                <a:gd name="T71" fmla="*/ 83 h 116"/>
                <a:gd name="T72" fmla="*/ 103 w 147"/>
                <a:gd name="T73" fmla="*/ 80 h 116"/>
                <a:gd name="T74" fmla="*/ 105 w 147"/>
                <a:gd name="T75" fmla="*/ 77 h 116"/>
                <a:gd name="T76" fmla="*/ 108 w 147"/>
                <a:gd name="T77" fmla="*/ 73 h 116"/>
                <a:gd name="T78" fmla="*/ 111 w 147"/>
                <a:gd name="T79" fmla="*/ 70 h 116"/>
                <a:gd name="T80" fmla="*/ 114 w 147"/>
                <a:gd name="T81" fmla="*/ 65 h 116"/>
                <a:gd name="T82" fmla="*/ 117 w 147"/>
                <a:gd name="T83" fmla="*/ 62 h 116"/>
                <a:gd name="T84" fmla="*/ 119 w 147"/>
                <a:gd name="T85" fmla="*/ 57 h 116"/>
                <a:gd name="T86" fmla="*/ 122 w 147"/>
                <a:gd name="T87" fmla="*/ 53 h 116"/>
                <a:gd name="T88" fmla="*/ 125 w 147"/>
                <a:gd name="T89" fmla="*/ 48 h 116"/>
                <a:gd name="T90" fmla="*/ 128 w 147"/>
                <a:gd name="T91" fmla="*/ 43 h 116"/>
                <a:gd name="T92" fmla="*/ 131 w 147"/>
                <a:gd name="T93" fmla="*/ 38 h 116"/>
                <a:gd name="T94" fmla="*/ 134 w 147"/>
                <a:gd name="T95" fmla="*/ 32 h 116"/>
                <a:gd name="T96" fmla="*/ 136 w 147"/>
                <a:gd name="T97" fmla="*/ 25 h 116"/>
                <a:gd name="T98" fmla="*/ 139 w 147"/>
                <a:gd name="T99" fmla="*/ 19 h 116"/>
                <a:gd name="T100" fmla="*/ 142 w 147"/>
                <a:gd name="T101" fmla="*/ 11 h 116"/>
                <a:gd name="T102" fmla="*/ 144 w 147"/>
                <a:gd name="T103" fmla="*/ 4 h 1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7"/>
                <a:gd name="T157" fmla="*/ 0 h 116"/>
                <a:gd name="T158" fmla="*/ 147 w 147"/>
                <a:gd name="T159" fmla="*/ 116 h 1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7" h="116">
                  <a:moveTo>
                    <a:pt x="0" y="115"/>
                  </a:moveTo>
                  <a:lnTo>
                    <a:pt x="1" y="115"/>
                  </a:lnTo>
                  <a:lnTo>
                    <a:pt x="2" y="115"/>
                  </a:lnTo>
                  <a:lnTo>
                    <a:pt x="4" y="115"/>
                  </a:lnTo>
                  <a:lnTo>
                    <a:pt x="6" y="115"/>
                  </a:lnTo>
                  <a:lnTo>
                    <a:pt x="7" y="115"/>
                  </a:lnTo>
                  <a:lnTo>
                    <a:pt x="8" y="115"/>
                  </a:lnTo>
                  <a:lnTo>
                    <a:pt x="10" y="115"/>
                  </a:lnTo>
                  <a:lnTo>
                    <a:pt x="12" y="115"/>
                  </a:lnTo>
                  <a:lnTo>
                    <a:pt x="14" y="115"/>
                  </a:lnTo>
                  <a:lnTo>
                    <a:pt x="16" y="115"/>
                  </a:lnTo>
                  <a:lnTo>
                    <a:pt x="17" y="115"/>
                  </a:lnTo>
                  <a:lnTo>
                    <a:pt x="19" y="115"/>
                  </a:lnTo>
                  <a:lnTo>
                    <a:pt x="20" y="115"/>
                  </a:lnTo>
                  <a:lnTo>
                    <a:pt x="23" y="113"/>
                  </a:lnTo>
                  <a:lnTo>
                    <a:pt x="24" y="113"/>
                  </a:lnTo>
                  <a:lnTo>
                    <a:pt x="25" y="113"/>
                  </a:lnTo>
                  <a:lnTo>
                    <a:pt x="26" y="113"/>
                  </a:lnTo>
                  <a:lnTo>
                    <a:pt x="27" y="113"/>
                  </a:lnTo>
                  <a:lnTo>
                    <a:pt x="30" y="113"/>
                  </a:lnTo>
                  <a:lnTo>
                    <a:pt x="32" y="113"/>
                  </a:lnTo>
                  <a:lnTo>
                    <a:pt x="34" y="112"/>
                  </a:lnTo>
                  <a:lnTo>
                    <a:pt x="36" y="112"/>
                  </a:lnTo>
                  <a:lnTo>
                    <a:pt x="37" y="112"/>
                  </a:lnTo>
                  <a:lnTo>
                    <a:pt x="39" y="112"/>
                  </a:lnTo>
                  <a:lnTo>
                    <a:pt x="40" y="112"/>
                  </a:lnTo>
                  <a:lnTo>
                    <a:pt x="42" y="111"/>
                  </a:lnTo>
                  <a:lnTo>
                    <a:pt x="43" y="111"/>
                  </a:lnTo>
                  <a:lnTo>
                    <a:pt x="45" y="111"/>
                  </a:lnTo>
                  <a:lnTo>
                    <a:pt x="46" y="111"/>
                  </a:lnTo>
                  <a:lnTo>
                    <a:pt x="48" y="110"/>
                  </a:lnTo>
                  <a:lnTo>
                    <a:pt x="50" y="110"/>
                  </a:lnTo>
                  <a:lnTo>
                    <a:pt x="52" y="110"/>
                  </a:lnTo>
                  <a:lnTo>
                    <a:pt x="54" y="110"/>
                  </a:lnTo>
                  <a:lnTo>
                    <a:pt x="54" y="109"/>
                  </a:lnTo>
                  <a:lnTo>
                    <a:pt x="56" y="109"/>
                  </a:lnTo>
                  <a:lnTo>
                    <a:pt x="57" y="109"/>
                  </a:lnTo>
                  <a:lnTo>
                    <a:pt x="59" y="109"/>
                  </a:lnTo>
                  <a:lnTo>
                    <a:pt x="60" y="107"/>
                  </a:lnTo>
                  <a:lnTo>
                    <a:pt x="62" y="107"/>
                  </a:lnTo>
                  <a:lnTo>
                    <a:pt x="63" y="106"/>
                  </a:lnTo>
                  <a:lnTo>
                    <a:pt x="64" y="106"/>
                  </a:lnTo>
                  <a:lnTo>
                    <a:pt x="66" y="105"/>
                  </a:lnTo>
                  <a:lnTo>
                    <a:pt x="67" y="105"/>
                  </a:lnTo>
                  <a:lnTo>
                    <a:pt x="68" y="105"/>
                  </a:lnTo>
                  <a:lnTo>
                    <a:pt x="70" y="103"/>
                  </a:lnTo>
                  <a:lnTo>
                    <a:pt x="72" y="103"/>
                  </a:lnTo>
                  <a:lnTo>
                    <a:pt x="73" y="102"/>
                  </a:lnTo>
                  <a:lnTo>
                    <a:pt x="74" y="102"/>
                  </a:lnTo>
                  <a:lnTo>
                    <a:pt x="75" y="101"/>
                  </a:lnTo>
                  <a:lnTo>
                    <a:pt x="77" y="100"/>
                  </a:lnTo>
                  <a:lnTo>
                    <a:pt x="78" y="99"/>
                  </a:lnTo>
                  <a:lnTo>
                    <a:pt x="81" y="99"/>
                  </a:lnTo>
                  <a:lnTo>
                    <a:pt x="82" y="98"/>
                  </a:lnTo>
                  <a:lnTo>
                    <a:pt x="82" y="97"/>
                  </a:lnTo>
                  <a:lnTo>
                    <a:pt x="84" y="96"/>
                  </a:lnTo>
                  <a:lnTo>
                    <a:pt x="85" y="95"/>
                  </a:lnTo>
                  <a:lnTo>
                    <a:pt x="87" y="93"/>
                  </a:lnTo>
                  <a:lnTo>
                    <a:pt x="88" y="92"/>
                  </a:lnTo>
                  <a:lnTo>
                    <a:pt x="90" y="92"/>
                  </a:lnTo>
                  <a:lnTo>
                    <a:pt x="92" y="91"/>
                  </a:lnTo>
                  <a:lnTo>
                    <a:pt x="92" y="89"/>
                  </a:lnTo>
                  <a:lnTo>
                    <a:pt x="94" y="89"/>
                  </a:lnTo>
                  <a:lnTo>
                    <a:pt x="95" y="86"/>
                  </a:lnTo>
                  <a:lnTo>
                    <a:pt x="97" y="85"/>
                  </a:lnTo>
                  <a:lnTo>
                    <a:pt x="98" y="84"/>
                  </a:lnTo>
                  <a:lnTo>
                    <a:pt x="100" y="83"/>
                  </a:lnTo>
                  <a:lnTo>
                    <a:pt x="101" y="82"/>
                  </a:lnTo>
                  <a:lnTo>
                    <a:pt x="103" y="80"/>
                  </a:lnTo>
                  <a:lnTo>
                    <a:pt x="104" y="78"/>
                  </a:lnTo>
                  <a:lnTo>
                    <a:pt x="105" y="77"/>
                  </a:lnTo>
                  <a:lnTo>
                    <a:pt x="106" y="75"/>
                  </a:lnTo>
                  <a:lnTo>
                    <a:pt x="108" y="73"/>
                  </a:lnTo>
                  <a:lnTo>
                    <a:pt x="110" y="72"/>
                  </a:lnTo>
                  <a:lnTo>
                    <a:pt x="111" y="70"/>
                  </a:lnTo>
                  <a:lnTo>
                    <a:pt x="112" y="68"/>
                  </a:lnTo>
                  <a:lnTo>
                    <a:pt x="114" y="65"/>
                  </a:lnTo>
                  <a:lnTo>
                    <a:pt x="115" y="64"/>
                  </a:lnTo>
                  <a:lnTo>
                    <a:pt x="117" y="62"/>
                  </a:lnTo>
                  <a:lnTo>
                    <a:pt x="118" y="60"/>
                  </a:lnTo>
                  <a:lnTo>
                    <a:pt x="119" y="57"/>
                  </a:lnTo>
                  <a:lnTo>
                    <a:pt x="120" y="55"/>
                  </a:lnTo>
                  <a:lnTo>
                    <a:pt x="122" y="53"/>
                  </a:lnTo>
                  <a:lnTo>
                    <a:pt x="124" y="50"/>
                  </a:lnTo>
                  <a:lnTo>
                    <a:pt x="125" y="48"/>
                  </a:lnTo>
                  <a:lnTo>
                    <a:pt x="126" y="46"/>
                  </a:lnTo>
                  <a:lnTo>
                    <a:pt x="128" y="43"/>
                  </a:lnTo>
                  <a:lnTo>
                    <a:pt x="129" y="40"/>
                  </a:lnTo>
                  <a:lnTo>
                    <a:pt x="131" y="38"/>
                  </a:lnTo>
                  <a:lnTo>
                    <a:pt x="132" y="34"/>
                  </a:lnTo>
                  <a:lnTo>
                    <a:pt x="134" y="32"/>
                  </a:lnTo>
                  <a:lnTo>
                    <a:pt x="135" y="27"/>
                  </a:lnTo>
                  <a:lnTo>
                    <a:pt x="136" y="25"/>
                  </a:lnTo>
                  <a:lnTo>
                    <a:pt x="137" y="22"/>
                  </a:lnTo>
                  <a:lnTo>
                    <a:pt x="139" y="19"/>
                  </a:lnTo>
                  <a:lnTo>
                    <a:pt x="140" y="15"/>
                  </a:lnTo>
                  <a:lnTo>
                    <a:pt x="142" y="11"/>
                  </a:lnTo>
                  <a:lnTo>
                    <a:pt x="144" y="8"/>
                  </a:lnTo>
                  <a:lnTo>
                    <a:pt x="144" y="4"/>
                  </a:lnTo>
                  <a:lnTo>
                    <a:pt x="146" y="0"/>
                  </a:lnTo>
                </a:path>
              </a:pathLst>
            </a:custGeom>
            <a:noFill/>
            <a:ln w="31750">
              <a:solidFill>
                <a:schemeClr val="tx2"/>
              </a:solidFill>
              <a:round/>
              <a:headEnd/>
              <a:tailEnd/>
            </a:ln>
          </p:spPr>
          <p:txBody>
            <a:bodyPr/>
            <a:lstStyle/>
            <a:p>
              <a:endParaRPr lang="en-US" dirty="0"/>
            </a:p>
          </p:txBody>
        </p:sp>
        <p:sp>
          <p:nvSpPr>
            <p:cNvPr id="41045" name="Freeform 91"/>
            <p:cNvSpPr>
              <a:spLocks/>
            </p:cNvSpPr>
            <p:nvPr/>
          </p:nvSpPr>
          <p:spPr bwMode="auto">
            <a:xfrm>
              <a:off x="3294" y="4015"/>
              <a:ext cx="147" cy="359"/>
            </a:xfrm>
            <a:custGeom>
              <a:avLst/>
              <a:gdLst>
                <a:gd name="T0" fmla="*/ 2 w 147"/>
                <a:gd name="T1" fmla="*/ 354 h 359"/>
                <a:gd name="T2" fmla="*/ 4 w 147"/>
                <a:gd name="T3" fmla="*/ 346 h 359"/>
                <a:gd name="T4" fmla="*/ 7 w 147"/>
                <a:gd name="T5" fmla="*/ 336 h 359"/>
                <a:gd name="T6" fmla="*/ 10 w 147"/>
                <a:gd name="T7" fmla="*/ 327 h 359"/>
                <a:gd name="T8" fmla="*/ 12 w 147"/>
                <a:gd name="T9" fmla="*/ 317 h 359"/>
                <a:gd name="T10" fmla="*/ 16 w 147"/>
                <a:gd name="T11" fmla="*/ 306 h 359"/>
                <a:gd name="T12" fmla="*/ 19 w 147"/>
                <a:gd name="T13" fmla="*/ 295 h 359"/>
                <a:gd name="T14" fmla="*/ 20 w 147"/>
                <a:gd name="T15" fmla="*/ 284 h 359"/>
                <a:gd name="T16" fmla="*/ 24 w 147"/>
                <a:gd name="T17" fmla="*/ 272 h 359"/>
                <a:gd name="T18" fmla="*/ 27 w 147"/>
                <a:gd name="T19" fmla="*/ 259 h 359"/>
                <a:gd name="T20" fmla="*/ 30 w 147"/>
                <a:gd name="T21" fmla="*/ 245 h 359"/>
                <a:gd name="T22" fmla="*/ 32 w 147"/>
                <a:gd name="T23" fmla="*/ 233 h 359"/>
                <a:gd name="T24" fmla="*/ 36 w 147"/>
                <a:gd name="T25" fmla="*/ 217 h 359"/>
                <a:gd name="T26" fmla="*/ 38 w 147"/>
                <a:gd name="T27" fmla="*/ 203 h 359"/>
                <a:gd name="T28" fmla="*/ 40 w 147"/>
                <a:gd name="T29" fmla="*/ 189 h 359"/>
                <a:gd name="T30" fmla="*/ 44 w 147"/>
                <a:gd name="T31" fmla="*/ 173 h 359"/>
                <a:gd name="T32" fmla="*/ 47 w 147"/>
                <a:gd name="T33" fmla="*/ 159 h 359"/>
                <a:gd name="T34" fmla="*/ 48 w 147"/>
                <a:gd name="T35" fmla="*/ 143 h 359"/>
                <a:gd name="T36" fmla="*/ 52 w 147"/>
                <a:gd name="T37" fmla="*/ 129 h 359"/>
                <a:gd name="T38" fmla="*/ 55 w 147"/>
                <a:gd name="T39" fmla="*/ 113 h 359"/>
                <a:gd name="T40" fmla="*/ 58 w 147"/>
                <a:gd name="T41" fmla="*/ 99 h 359"/>
                <a:gd name="T42" fmla="*/ 60 w 147"/>
                <a:gd name="T43" fmla="*/ 84 h 359"/>
                <a:gd name="T44" fmla="*/ 63 w 147"/>
                <a:gd name="T45" fmla="*/ 70 h 359"/>
                <a:gd name="T46" fmla="*/ 67 w 147"/>
                <a:gd name="T47" fmla="*/ 57 h 359"/>
                <a:gd name="T48" fmla="*/ 69 w 147"/>
                <a:gd name="T49" fmla="*/ 46 h 359"/>
                <a:gd name="T50" fmla="*/ 72 w 147"/>
                <a:gd name="T51" fmla="*/ 35 h 359"/>
                <a:gd name="T52" fmla="*/ 75 w 147"/>
                <a:gd name="T53" fmla="*/ 26 h 359"/>
                <a:gd name="T54" fmla="*/ 77 w 147"/>
                <a:gd name="T55" fmla="*/ 19 h 359"/>
                <a:gd name="T56" fmla="*/ 80 w 147"/>
                <a:gd name="T57" fmla="*/ 11 h 359"/>
                <a:gd name="T58" fmla="*/ 84 w 147"/>
                <a:gd name="T59" fmla="*/ 7 h 359"/>
                <a:gd name="T60" fmla="*/ 86 w 147"/>
                <a:gd name="T61" fmla="*/ 3 h 359"/>
                <a:gd name="T62" fmla="*/ 88 w 147"/>
                <a:gd name="T63" fmla="*/ 0 h 359"/>
                <a:gd name="T64" fmla="*/ 92 w 147"/>
                <a:gd name="T65" fmla="*/ 2 h 359"/>
                <a:gd name="T66" fmla="*/ 95 w 147"/>
                <a:gd name="T67" fmla="*/ 4 h 359"/>
                <a:gd name="T68" fmla="*/ 97 w 147"/>
                <a:gd name="T69" fmla="*/ 7 h 359"/>
                <a:gd name="T70" fmla="*/ 100 w 147"/>
                <a:gd name="T71" fmla="*/ 13 h 359"/>
                <a:gd name="T72" fmla="*/ 104 w 147"/>
                <a:gd name="T73" fmla="*/ 19 h 359"/>
                <a:gd name="T74" fmla="*/ 105 w 147"/>
                <a:gd name="T75" fmla="*/ 27 h 359"/>
                <a:gd name="T76" fmla="*/ 108 w 147"/>
                <a:gd name="T77" fmla="*/ 37 h 359"/>
                <a:gd name="T78" fmla="*/ 112 w 147"/>
                <a:gd name="T79" fmla="*/ 46 h 359"/>
                <a:gd name="T80" fmla="*/ 114 w 147"/>
                <a:gd name="T81" fmla="*/ 57 h 359"/>
                <a:gd name="T82" fmla="*/ 117 w 147"/>
                <a:gd name="T83" fmla="*/ 69 h 359"/>
                <a:gd name="T84" fmla="*/ 120 w 147"/>
                <a:gd name="T85" fmla="*/ 81 h 359"/>
                <a:gd name="T86" fmla="*/ 122 w 147"/>
                <a:gd name="T87" fmla="*/ 94 h 359"/>
                <a:gd name="T88" fmla="*/ 125 w 147"/>
                <a:gd name="T89" fmla="*/ 106 h 359"/>
                <a:gd name="T90" fmla="*/ 128 w 147"/>
                <a:gd name="T91" fmla="*/ 118 h 359"/>
                <a:gd name="T92" fmla="*/ 131 w 147"/>
                <a:gd name="T93" fmla="*/ 131 h 359"/>
                <a:gd name="T94" fmla="*/ 134 w 147"/>
                <a:gd name="T95" fmla="*/ 143 h 359"/>
                <a:gd name="T96" fmla="*/ 136 w 147"/>
                <a:gd name="T97" fmla="*/ 153 h 359"/>
                <a:gd name="T98" fmla="*/ 140 w 147"/>
                <a:gd name="T99" fmla="*/ 164 h 359"/>
                <a:gd name="T100" fmla="*/ 143 w 147"/>
                <a:gd name="T101" fmla="*/ 173 h 359"/>
                <a:gd name="T102" fmla="*/ 145 w 147"/>
                <a:gd name="T103" fmla="*/ 182 h 35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7"/>
                <a:gd name="T157" fmla="*/ 0 h 359"/>
                <a:gd name="T158" fmla="*/ 147 w 147"/>
                <a:gd name="T159" fmla="*/ 359 h 3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7" h="359">
                  <a:moveTo>
                    <a:pt x="0" y="358"/>
                  </a:moveTo>
                  <a:lnTo>
                    <a:pt x="2" y="354"/>
                  </a:lnTo>
                  <a:lnTo>
                    <a:pt x="3" y="349"/>
                  </a:lnTo>
                  <a:lnTo>
                    <a:pt x="4" y="346"/>
                  </a:lnTo>
                  <a:lnTo>
                    <a:pt x="6" y="342"/>
                  </a:lnTo>
                  <a:lnTo>
                    <a:pt x="7" y="336"/>
                  </a:lnTo>
                  <a:lnTo>
                    <a:pt x="9" y="332"/>
                  </a:lnTo>
                  <a:lnTo>
                    <a:pt x="10" y="327"/>
                  </a:lnTo>
                  <a:lnTo>
                    <a:pt x="11" y="322"/>
                  </a:lnTo>
                  <a:lnTo>
                    <a:pt x="12" y="317"/>
                  </a:lnTo>
                  <a:lnTo>
                    <a:pt x="14" y="312"/>
                  </a:lnTo>
                  <a:lnTo>
                    <a:pt x="16" y="306"/>
                  </a:lnTo>
                  <a:lnTo>
                    <a:pt x="17" y="301"/>
                  </a:lnTo>
                  <a:lnTo>
                    <a:pt x="19" y="295"/>
                  </a:lnTo>
                  <a:lnTo>
                    <a:pt x="20" y="290"/>
                  </a:lnTo>
                  <a:lnTo>
                    <a:pt x="20" y="284"/>
                  </a:lnTo>
                  <a:lnTo>
                    <a:pt x="23" y="277"/>
                  </a:lnTo>
                  <a:lnTo>
                    <a:pt x="24" y="272"/>
                  </a:lnTo>
                  <a:lnTo>
                    <a:pt x="26" y="266"/>
                  </a:lnTo>
                  <a:lnTo>
                    <a:pt x="27" y="259"/>
                  </a:lnTo>
                  <a:lnTo>
                    <a:pt x="29" y="253"/>
                  </a:lnTo>
                  <a:lnTo>
                    <a:pt x="30" y="245"/>
                  </a:lnTo>
                  <a:lnTo>
                    <a:pt x="31" y="239"/>
                  </a:lnTo>
                  <a:lnTo>
                    <a:pt x="32" y="233"/>
                  </a:lnTo>
                  <a:lnTo>
                    <a:pt x="34" y="225"/>
                  </a:lnTo>
                  <a:lnTo>
                    <a:pt x="36" y="217"/>
                  </a:lnTo>
                  <a:lnTo>
                    <a:pt x="37" y="211"/>
                  </a:lnTo>
                  <a:lnTo>
                    <a:pt x="38" y="203"/>
                  </a:lnTo>
                  <a:lnTo>
                    <a:pt x="39" y="196"/>
                  </a:lnTo>
                  <a:lnTo>
                    <a:pt x="40" y="189"/>
                  </a:lnTo>
                  <a:lnTo>
                    <a:pt x="42" y="181"/>
                  </a:lnTo>
                  <a:lnTo>
                    <a:pt x="44" y="173"/>
                  </a:lnTo>
                  <a:lnTo>
                    <a:pt x="46" y="165"/>
                  </a:lnTo>
                  <a:lnTo>
                    <a:pt x="47" y="159"/>
                  </a:lnTo>
                  <a:lnTo>
                    <a:pt x="48" y="151"/>
                  </a:lnTo>
                  <a:lnTo>
                    <a:pt x="48" y="143"/>
                  </a:lnTo>
                  <a:lnTo>
                    <a:pt x="51" y="135"/>
                  </a:lnTo>
                  <a:lnTo>
                    <a:pt x="52" y="129"/>
                  </a:lnTo>
                  <a:lnTo>
                    <a:pt x="54" y="121"/>
                  </a:lnTo>
                  <a:lnTo>
                    <a:pt x="55" y="113"/>
                  </a:lnTo>
                  <a:lnTo>
                    <a:pt x="56" y="106"/>
                  </a:lnTo>
                  <a:lnTo>
                    <a:pt x="58" y="99"/>
                  </a:lnTo>
                  <a:lnTo>
                    <a:pt x="59" y="92"/>
                  </a:lnTo>
                  <a:lnTo>
                    <a:pt x="60" y="84"/>
                  </a:lnTo>
                  <a:lnTo>
                    <a:pt x="62" y="77"/>
                  </a:lnTo>
                  <a:lnTo>
                    <a:pt x="63" y="70"/>
                  </a:lnTo>
                  <a:lnTo>
                    <a:pt x="66" y="65"/>
                  </a:lnTo>
                  <a:lnTo>
                    <a:pt x="67" y="57"/>
                  </a:lnTo>
                  <a:lnTo>
                    <a:pt x="67" y="51"/>
                  </a:lnTo>
                  <a:lnTo>
                    <a:pt x="69" y="46"/>
                  </a:lnTo>
                  <a:lnTo>
                    <a:pt x="70" y="40"/>
                  </a:lnTo>
                  <a:lnTo>
                    <a:pt x="72" y="35"/>
                  </a:lnTo>
                  <a:lnTo>
                    <a:pt x="74" y="31"/>
                  </a:lnTo>
                  <a:lnTo>
                    <a:pt x="75" y="26"/>
                  </a:lnTo>
                  <a:lnTo>
                    <a:pt x="76" y="21"/>
                  </a:lnTo>
                  <a:lnTo>
                    <a:pt x="77" y="19"/>
                  </a:lnTo>
                  <a:lnTo>
                    <a:pt x="78" y="13"/>
                  </a:lnTo>
                  <a:lnTo>
                    <a:pt x="80" y="11"/>
                  </a:lnTo>
                  <a:lnTo>
                    <a:pt x="82" y="8"/>
                  </a:lnTo>
                  <a:lnTo>
                    <a:pt x="84" y="7"/>
                  </a:lnTo>
                  <a:lnTo>
                    <a:pt x="85" y="5"/>
                  </a:lnTo>
                  <a:lnTo>
                    <a:pt x="86" y="3"/>
                  </a:lnTo>
                  <a:lnTo>
                    <a:pt x="87" y="2"/>
                  </a:lnTo>
                  <a:lnTo>
                    <a:pt x="88" y="0"/>
                  </a:lnTo>
                  <a:lnTo>
                    <a:pt x="90" y="0"/>
                  </a:lnTo>
                  <a:lnTo>
                    <a:pt x="92" y="2"/>
                  </a:lnTo>
                  <a:lnTo>
                    <a:pt x="95" y="4"/>
                  </a:lnTo>
                  <a:lnTo>
                    <a:pt x="96" y="6"/>
                  </a:lnTo>
                  <a:lnTo>
                    <a:pt x="97" y="7"/>
                  </a:lnTo>
                  <a:lnTo>
                    <a:pt x="98" y="10"/>
                  </a:lnTo>
                  <a:lnTo>
                    <a:pt x="100" y="13"/>
                  </a:lnTo>
                  <a:lnTo>
                    <a:pt x="101" y="15"/>
                  </a:lnTo>
                  <a:lnTo>
                    <a:pt x="104" y="19"/>
                  </a:lnTo>
                  <a:lnTo>
                    <a:pt x="105" y="21"/>
                  </a:lnTo>
                  <a:lnTo>
                    <a:pt x="105" y="27"/>
                  </a:lnTo>
                  <a:lnTo>
                    <a:pt x="107" y="31"/>
                  </a:lnTo>
                  <a:lnTo>
                    <a:pt x="108" y="37"/>
                  </a:lnTo>
                  <a:lnTo>
                    <a:pt x="110" y="40"/>
                  </a:lnTo>
                  <a:lnTo>
                    <a:pt x="112" y="46"/>
                  </a:lnTo>
                  <a:lnTo>
                    <a:pt x="113" y="51"/>
                  </a:lnTo>
                  <a:lnTo>
                    <a:pt x="114" y="57"/>
                  </a:lnTo>
                  <a:lnTo>
                    <a:pt x="115" y="63"/>
                  </a:lnTo>
                  <a:lnTo>
                    <a:pt x="117" y="69"/>
                  </a:lnTo>
                  <a:lnTo>
                    <a:pt x="118" y="75"/>
                  </a:lnTo>
                  <a:lnTo>
                    <a:pt x="120" y="81"/>
                  </a:lnTo>
                  <a:lnTo>
                    <a:pt x="121" y="87"/>
                  </a:lnTo>
                  <a:lnTo>
                    <a:pt x="122" y="94"/>
                  </a:lnTo>
                  <a:lnTo>
                    <a:pt x="124" y="101"/>
                  </a:lnTo>
                  <a:lnTo>
                    <a:pt x="125" y="106"/>
                  </a:lnTo>
                  <a:lnTo>
                    <a:pt x="126" y="113"/>
                  </a:lnTo>
                  <a:lnTo>
                    <a:pt x="128" y="118"/>
                  </a:lnTo>
                  <a:lnTo>
                    <a:pt x="130" y="124"/>
                  </a:lnTo>
                  <a:lnTo>
                    <a:pt x="131" y="131"/>
                  </a:lnTo>
                  <a:lnTo>
                    <a:pt x="133" y="138"/>
                  </a:lnTo>
                  <a:lnTo>
                    <a:pt x="134" y="143"/>
                  </a:lnTo>
                  <a:lnTo>
                    <a:pt x="135" y="148"/>
                  </a:lnTo>
                  <a:lnTo>
                    <a:pt x="136" y="153"/>
                  </a:lnTo>
                  <a:lnTo>
                    <a:pt x="138" y="159"/>
                  </a:lnTo>
                  <a:lnTo>
                    <a:pt x="140" y="164"/>
                  </a:lnTo>
                  <a:lnTo>
                    <a:pt x="141" y="169"/>
                  </a:lnTo>
                  <a:lnTo>
                    <a:pt x="143" y="173"/>
                  </a:lnTo>
                  <a:lnTo>
                    <a:pt x="143" y="178"/>
                  </a:lnTo>
                  <a:lnTo>
                    <a:pt x="145" y="182"/>
                  </a:lnTo>
                  <a:lnTo>
                    <a:pt x="146" y="187"/>
                  </a:lnTo>
                </a:path>
              </a:pathLst>
            </a:custGeom>
            <a:noFill/>
            <a:ln w="31750">
              <a:solidFill>
                <a:schemeClr val="tx2"/>
              </a:solidFill>
              <a:round/>
              <a:headEnd/>
              <a:tailEnd/>
            </a:ln>
          </p:spPr>
          <p:txBody>
            <a:bodyPr/>
            <a:lstStyle/>
            <a:p>
              <a:endParaRPr lang="en-US" dirty="0"/>
            </a:p>
          </p:txBody>
        </p:sp>
        <p:sp>
          <p:nvSpPr>
            <p:cNvPr id="41046" name="Freeform 92"/>
            <p:cNvSpPr>
              <a:spLocks/>
            </p:cNvSpPr>
            <p:nvPr/>
          </p:nvSpPr>
          <p:spPr bwMode="auto">
            <a:xfrm>
              <a:off x="3440" y="4202"/>
              <a:ext cx="147" cy="266"/>
            </a:xfrm>
            <a:custGeom>
              <a:avLst/>
              <a:gdLst>
                <a:gd name="T0" fmla="*/ 2 w 147"/>
                <a:gd name="T1" fmla="*/ 2 h 266"/>
                <a:gd name="T2" fmla="*/ 4 w 147"/>
                <a:gd name="T3" fmla="*/ 8 h 266"/>
                <a:gd name="T4" fmla="*/ 8 w 147"/>
                <a:gd name="T5" fmla="*/ 13 h 266"/>
                <a:gd name="T6" fmla="*/ 10 w 147"/>
                <a:gd name="T7" fmla="*/ 16 h 266"/>
                <a:gd name="T8" fmla="*/ 13 w 147"/>
                <a:gd name="T9" fmla="*/ 17 h 266"/>
                <a:gd name="T10" fmla="*/ 16 w 147"/>
                <a:gd name="T11" fmla="*/ 19 h 266"/>
                <a:gd name="T12" fmla="*/ 19 w 147"/>
                <a:gd name="T13" fmla="*/ 21 h 266"/>
                <a:gd name="T14" fmla="*/ 22 w 147"/>
                <a:gd name="T15" fmla="*/ 22 h 266"/>
                <a:gd name="T16" fmla="*/ 24 w 147"/>
                <a:gd name="T17" fmla="*/ 24 h 266"/>
                <a:gd name="T18" fmla="*/ 27 w 147"/>
                <a:gd name="T19" fmla="*/ 27 h 266"/>
                <a:gd name="T20" fmla="*/ 30 w 147"/>
                <a:gd name="T21" fmla="*/ 29 h 266"/>
                <a:gd name="T22" fmla="*/ 33 w 147"/>
                <a:gd name="T23" fmla="*/ 34 h 266"/>
                <a:gd name="T24" fmla="*/ 35 w 147"/>
                <a:gd name="T25" fmla="*/ 37 h 266"/>
                <a:gd name="T26" fmla="*/ 39 w 147"/>
                <a:gd name="T27" fmla="*/ 41 h 266"/>
                <a:gd name="T28" fmla="*/ 41 w 147"/>
                <a:gd name="T29" fmla="*/ 47 h 266"/>
                <a:gd name="T30" fmla="*/ 44 w 147"/>
                <a:gd name="T31" fmla="*/ 54 h 266"/>
                <a:gd name="T32" fmla="*/ 47 w 147"/>
                <a:gd name="T33" fmla="*/ 59 h 266"/>
                <a:gd name="T34" fmla="*/ 49 w 147"/>
                <a:gd name="T35" fmla="*/ 66 h 266"/>
                <a:gd name="T36" fmla="*/ 53 w 147"/>
                <a:gd name="T37" fmla="*/ 74 h 266"/>
                <a:gd name="T38" fmla="*/ 55 w 147"/>
                <a:gd name="T39" fmla="*/ 81 h 266"/>
                <a:gd name="T40" fmla="*/ 58 w 147"/>
                <a:gd name="T41" fmla="*/ 88 h 266"/>
                <a:gd name="T42" fmla="*/ 61 w 147"/>
                <a:gd name="T43" fmla="*/ 97 h 266"/>
                <a:gd name="T44" fmla="*/ 64 w 147"/>
                <a:gd name="T45" fmla="*/ 104 h 266"/>
                <a:gd name="T46" fmla="*/ 67 w 147"/>
                <a:gd name="T47" fmla="*/ 114 h 266"/>
                <a:gd name="T48" fmla="*/ 70 w 147"/>
                <a:gd name="T49" fmla="*/ 123 h 266"/>
                <a:gd name="T50" fmla="*/ 72 w 147"/>
                <a:gd name="T51" fmla="*/ 131 h 266"/>
                <a:gd name="T52" fmla="*/ 75 w 147"/>
                <a:gd name="T53" fmla="*/ 139 h 266"/>
                <a:gd name="T54" fmla="*/ 78 w 147"/>
                <a:gd name="T55" fmla="*/ 147 h 266"/>
                <a:gd name="T56" fmla="*/ 81 w 147"/>
                <a:gd name="T57" fmla="*/ 155 h 266"/>
                <a:gd name="T58" fmla="*/ 84 w 147"/>
                <a:gd name="T59" fmla="*/ 162 h 266"/>
                <a:gd name="T60" fmla="*/ 86 w 147"/>
                <a:gd name="T61" fmla="*/ 170 h 266"/>
                <a:gd name="T62" fmla="*/ 89 w 147"/>
                <a:gd name="T63" fmla="*/ 177 h 266"/>
                <a:gd name="T64" fmla="*/ 92 w 147"/>
                <a:gd name="T65" fmla="*/ 185 h 266"/>
                <a:gd name="T66" fmla="*/ 95 w 147"/>
                <a:gd name="T67" fmla="*/ 190 h 266"/>
                <a:gd name="T68" fmla="*/ 98 w 147"/>
                <a:gd name="T69" fmla="*/ 197 h 266"/>
                <a:gd name="T70" fmla="*/ 100 w 147"/>
                <a:gd name="T71" fmla="*/ 204 h 266"/>
                <a:gd name="T72" fmla="*/ 104 w 147"/>
                <a:gd name="T73" fmla="*/ 209 h 266"/>
                <a:gd name="T74" fmla="*/ 106 w 147"/>
                <a:gd name="T75" fmla="*/ 214 h 266"/>
                <a:gd name="T76" fmla="*/ 109 w 147"/>
                <a:gd name="T77" fmla="*/ 219 h 266"/>
                <a:gd name="T78" fmla="*/ 111 w 147"/>
                <a:gd name="T79" fmla="*/ 224 h 266"/>
                <a:gd name="T80" fmla="*/ 114 w 147"/>
                <a:gd name="T81" fmla="*/ 229 h 266"/>
                <a:gd name="T82" fmla="*/ 117 w 147"/>
                <a:gd name="T83" fmla="*/ 234 h 266"/>
                <a:gd name="T84" fmla="*/ 120 w 147"/>
                <a:gd name="T85" fmla="*/ 236 h 266"/>
                <a:gd name="T86" fmla="*/ 124 w 147"/>
                <a:gd name="T87" fmla="*/ 242 h 266"/>
                <a:gd name="T88" fmla="*/ 126 w 147"/>
                <a:gd name="T89" fmla="*/ 244 h 266"/>
                <a:gd name="T90" fmla="*/ 128 w 147"/>
                <a:gd name="T91" fmla="*/ 248 h 266"/>
                <a:gd name="T92" fmla="*/ 131 w 147"/>
                <a:gd name="T93" fmla="*/ 251 h 266"/>
                <a:gd name="T94" fmla="*/ 134 w 147"/>
                <a:gd name="T95" fmla="*/ 254 h 266"/>
                <a:gd name="T96" fmla="*/ 136 w 147"/>
                <a:gd name="T97" fmla="*/ 257 h 266"/>
                <a:gd name="T98" fmla="*/ 140 w 147"/>
                <a:gd name="T99" fmla="*/ 260 h 266"/>
                <a:gd name="T100" fmla="*/ 142 w 147"/>
                <a:gd name="T101" fmla="*/ 262 h 266"/>
                <a:gd name="T102" fmla="*/ 146 w 147"/>
                <a:gd name="T103" fmla="*/ 264 h 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7"/>
                <a:gd name="T157" fmla="*/ 0 h 266"/>
                <a:gd name="T158" fmla="*/ 147 w 147"/>
                <a:gd name="T159" fmla="*/ 266 h 26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7" h="266">
                  <a:moveTo>
                    <a:pt x="0" y="0"/>
                  </a:moveTo>
                  <a:lnTo>
                    <a:pt x="2" y="2"/>
                  </a:lnTo>
                  <a:lnTo>
                    <a:pt x="3" y="5"/>
                  </a:lnTo>
                  <a:lnTo>
                    <a:pt x="4" y="8"/>
                  </a:lnTo>
                  <a:lnTo>
                    <a:pt x="6" y="10"/>
                  </a:lnTo>
                  <a:lnTo>
                    <a:pt x="8" y="13"/>
                  </a:lnTo>
                  <a:lnTo>
                    <a:pt x="9" y="15"/>
                  </a:lnTo>
                  <a:lnTo>
                    <a:pt x="10" y="16"/>
                  </a:lnTo>
                  <a:lnTo>
                    <a:pt x="12" y="16"/>
                  </a:lnTo>
                  <a:lnTo>
                    <a:pt x="13" y="17"/>
                  </a:lnTo>
                  <a:lnTo>
                    <a:pt x="15" y="18"/>
                  </a:lnTo>
                  <a:lnTo>
                    <a:pt x="16" y="19"/>
                  </a:lnTo>
                  <a:lnTo>
                    <a:pt x="17" y="20"/>
                  </a:lnTo>
                  <a:lnTo>
                    <a:pt x="19" y="21"/>
                  </a:lnTo>
                  <a:lnTo>
                    <a:pt x="20" y="22"/>
                  </a:lnTo>
                  <a:lnTo>
                    <a:pt x="22" y="22"/>
                  </a:lnTo>
                  <a:lnTo>
                    <a:pt x="23" y="23"/>
                  </a:lnTo>
                  <a:lnTo>
                    <a:pt x="24" y="24"/>
                  </a:lnTo>
                  <a:lnTo>
                    <a:pt x="26" y="25"/>
                  </a:lnTo>
                  <a:lnTo>
                    <a:pt x="27" y="27"/>
                  </a:lnTo>
                  <a:lnTo>
                    <a:pt x="29" y="29"/>
                  </a:lnTo>
                  <a:lnTo>
                    <a:pt x="30" y="29"/>
                  </a:lnTo>
                  <a:lnTo>
                    <a:pt x="32" y="31"/>
                  </a:lnTo>
                  <a:lnTo>
                    <a:pt x="33" y="34"/>
                  </a:lnTo>
                  <a:lnTo>
                    <a:pt x="34" y="35"/>
                  </a:lnTo>
                  <a:lnTo>
                    <a:pt x="35" y="37"/>
                  </a:lnTo>
                  <a:lnTo>
                    <a:pt x="37" y="38"/>
                  </a:lnTo>
                  <a:lnTo>
                    <a:pt x="39" y="41"/>
                  </a:lnTo>
                  <a:lnTo>
                    <a:pt x="40" y="44"/>
                  </a:lnTo>
                  <a:lnTo>
                    <a:pt x="41" y="47"/>
                  </a:lnTo>
                  <a:lnTo>
                    <a:pt x="42" y="50"/>
                  </a:lnTo>
                  <a:lnTo>
                    <a:pt x="44" y="54"/>
                  </a:lnTo>
                  <a:lnTo>
                    <a:pt x="46" y="56"/>
                  </a:lnTo>
                  <a:lnTo>
                    <a:pt x="47" y="59"/>
                  </a:lnTo>
                  <a:lnTo>
                    <a:pt x="48" y="63"/>
                  </a:lnTo>
                  <a:lnTo>
                    <a:pt x="49" y="66"/>
                  </a:lnTo>
                  <a:lnTo>
                    <a:pt x="52" y="68"/>
                  </a:lnTo>
                  <a:lnTo>
                    <a:pt x="53" y="74"/>
                  </a:lnTo>
                  <a:lnTo>
                    <a:pt x="54" y="77"/>
                  </a:lnTo>
                  <a:lnTo>
                    <a:pt x="55" y="81"/>
                  </a:lnTo>
                  <a:lnTo>
                    <a:pt x="56" y="85"/>
                  </a:lnTo>
                  <a:lnTo>
                    <a:pt x="58" y="88"/>
                  </a:lnTo>
                  <a:lnTo>
                    <a:pt x="60" y="93"/>
                  </a:lnTo>
                  <a:lnTo>
                    <a:pt x="61" y="97"/>
                  </a:lnTo>
                  <a:lnTo>
                    <a:pt x="62" y="101"/>
                  </a:lnTo>
                  <a:lnTo>
                    <a:pt x="64" y="104"/>
                  </a:lnTo>
                  <a:lnTo>
                    <a:pt x="66" y="110"/>
                  </a:lnTo>
                  <a:lnTo>
                    <a:pt x="67" y="114"/>
                  </a:lnTo>
                  <a:lnTo>
                    <a:pt x="68" y="118"/>
                  </a:lnTo>
                  <a:lnTo>
                    <a:pt x="70" y="123"/>
                  </a:lnTo>
                  <a:lnTo>
                    <a:pt x="71" y="126"/>
                  </a:lnTo>
                  <a:lnTo>
                    <a:pt x="72" y="131"/>
                  </a:lnTo>
                  <a:lnTo>
                    <a:pt x="74" y="135"/>
                  </a:lnTo>
                  <a:lnTo>
                    <a:pt x="75" y="139"/>
                  </a:lnTo>
                  <a:lnTo>
                    <a:pt x="76" y="143"/>
                  </a:lnTo>
                  <a:lnTo>
                    <a:pt x="78" y="147"/>
                  </a:lnTo>
                  <a:lnTo>
                    <a:pt x="80" y="152"/>
                  </a:lnTo>
                  <a:lnTo>
                    <a:pt x="81" y="155"/>
                  </a:lnTo>
                  <a:lnTo>
                    <a:pt x="82" y="159"/>
                  </a:lnTo>
                  <a:lnTo>
                    <a:pt x="84" y="162"/>
                  </a:lnTo>
                  <a:lnTo>
                    <a:pt x="85" y="166"/>
                  </a:lnTo>
                  <a:lnTo>
                    <a:pt x="86" y="170"/>
                  </a:lnTo>
                  <a:lnTo>
                    <a:pt x="88" y="173"/>
                  </a:lnTo>
                  <a:lnTo>
                    <a:pt x="89" y="177"/>
                  </a:lnTo>
                  <a:lnTo>
                    <a:pt x="90" y="180"/>
                  </a:lnTo>
                  <a:lnTo>
                    <a:pt x="92" y="185"/>
                  </a:lnTo>
                  <a:lnTo>
                    <a:pt x="93" y="188"/>
                  </a:lnTo>
                  <a:lnTo>
                    <a:pt x="95" y="190"/>
                  </a:lnTo>
                  <a:lnTo>
                    <a:pt x="96" y="194"/>
                  </a:lnTo>
                  <a:lnTo>
                    <a:pt x="98" y="197"/>
                  </a:lnTo>
                  <a:lnTo>
                    <a:pt x="99" y="200"/>
                  </a:lnTo>
                  <a:lnTo>
                    <a:pt x="100" y="204"/>
                  </a:lnTo>
                  <a:lnTo>
                    <a:pt x="102" y="206"/>
                  </a:lnTo>
                  <a:lnTo>
                    <a:pt x="104" y="209"/>
                  </a:lnTo>
                  <a:lnTo>
                    <a:pt x="104" y="212"/>
                  </a:lnTo>
                  <a:lnTo>
                    <a:pt x="106" y="214"/>
                  </a:lnTo>
                  <a:lnTo>
                    <a:pt x="107" y="217"/>
                  </a:lnTo>
                  <a:lnTo>
                    <a:pt x="109" y="219"/>
                  </a:lnTo>
                  <a:lnTo>
                    <a:pt x="110" y="222"/>
                  </a:lnTo>
                  <a:lnTo>
                    <a:pt x="111" y="224"/>
                  </a:lnTo>
                  <a:lnTo>
                    <a:pt x="113" y="226"/>
                  </a:lnTo>
                  <a:lnTo>
                    <a:pt x="114" y="229"/>
                  </a:lnTo>
                  <a:lnTo>
                    <a:pt x="117" y="231"/>
                  </a:lnTo>
                  <a:lnTo>
                    <a:pt x="117" y="234"/>
                  </a:lnTo>
                  <a:lnTo>
                    <a:pt x="118" y="235"/>
                  </a:lnTo>
                  <a:lnTo>
                    <a:pt x="120" y="236"/>
                  </a:lnTo>
                  <a:lnTo>
                    <a:pt x="121" y="239"/>
                  </a:lnTo>
                  <a:lnTo>
                    <a:pt x="124" y="242"/>
                  </a:lnTo>
                  <a:lnTo>
                    <a:pt x="124" y="243"/>
                  </a:lnTo>
                  <a:lnTo>
                    <a:pt x="126" y="244"/>
                  </a:lnTo>
                  <a:lnTo>
                    <a:pt x="127" y="247"/>
                  </a:lnTo>
                  <a:lnTo>
                    <a:pt x="128" y="248"/>
                  </a:lnTo>
                  <a:lnTo>
                    <a:pt x="129" y="249"/>
                  </a:lnTo>
                  <a:lnTo>
                    <a:pt x="131" y="251"/>
                  </a:lnTo>
                  <a:lnTo>
                    <a:pt x="133" y="253"/>
                  </a:lnTo>
                  <a:lnTo>
                    <a:pt x="134" y="254"/>
                  </a:lnTo>
                  <a:lnTo>
                    <a:pt x="136" y="255"/>
                  </a:lnTo>
                  <a:lnTo>
                    <a:pt x="136" y="257"/>
                  </a:lnTo>
                  <a:lnTo>
                    <a:pt x="138" y="258"/>
                  </a:lnTo>
                  <a:lnTo>
                    <a:pt x="140" y="260"/>
                  </a:lnTo>
                  <a:lnTo>
                    <a:pt x="141" y="261"/>
                  </a:lnTo>
                  <a:lnTo>
                    <a:pt x="142" y="262"/>
                  </a:lnTo>
                  <a:lnTo>
                    <a:pt x="144" y="263"/>
                  </a:lnTo>
                  <a:lnTo>
                    <a:pt x="146" y="264"/>
                  </a:lnTo>
                  <a:lnTo>
                    <a:pt x="146" y="265"/>
                  </a:lnTo>
                </a:path>
              </a:pathLst>
            </a:custGeom>
            <a:noFill/>
            <a:ln w="31750">
              <a:solidFill>
                <a:schemeClr val="tx2"/>
              </a:solidFill>
              <a:round/>
              <a:headEnd/>
              <a:tailEnd/>
            </a:ln>
          </p:spPr>
          <p:txBody>
            <a:bodyPr/>
            <a:lstStyle/>
            <a:p>
              <a:endParaRPr lang="en-US" dirty="0"/>
            </a:p>
          </p:txBody>
        </p:sp>
        <p:sp>
          <p:nvSpPr>
            <p:cNvPr id="41047" name="Freeform 93"/>
            <p:cNvSpPr>
              <a:spLocks/>
            </p:cNvSpPr>
            <p:nvPr/>
          </p:nvSpPr>
          <p:spPr bwMode="auto">
            <a:xfrm>
              <a:off x="3586" y="4467"/>
              <a:ext cx="91" cy="22"/>
            </a:xfrm>
            <a:custGeom>
              <a:avLst/>
              <a:gdLst>
                <a:gd name="T0" fmla="*/ 2 w 91"/>
                <a:gd name="T1" fmla="*/ 1 h 22"/>
                <a:gd name="T2" fmla="*/ 5 w 91"/>
                <a:gd name="T3" fmla="*/ 4 h 22"/>
                <a:gd name="T4" fmla="*/ 8 w 91"/>
                <a:gd name="T5" fmla="*/ 5 h 22"/>
                <a:gd name="T6" fmla="*/ 10 w 91"/>
                <a:gd name="T7" fmla="*/ 6 h 22"/>
                <a:gd name="T8" fmla="*/ 14 w 91"/>
                <a:gd name="T9" fmla="*/ 8 h 22"/>
                <a:gd name="T10" fmla="*/ 16 w 91"/>
                <a:gd name="T11" fmla="*/ 9 h 22"/>
                <a:gd name="T12" fmla="*/ 19 w 91"/>
                <a:gd name="T13" fmla="*/ 11 h 22"/>
                <a:gd name="T14" fmla="*/ 22 w 91"/>
                <a:gd name="T15" fmla="*/ 12 h 22"/>
                <a:gd name="T16" fmla="*/ 25 w 91"/>
                <a:gd name="T17" fmla="*/ 13 h 22"/>
                <a:gd name="T18" fmla="*/ 27 w 91"/>
                <a:gd name="T19" fmla="*/ 15 h 22"/>
                <a:gd name="T20" fmla="*/ 30 w 91"/>
                <a:gd name="T21" fmla="*/ 15 h 22"/>
                <a:gd name="T22" fmla="*/ 33 w 91"/>
                <a:gd name="T23" fmla="*/ 16 h 22"/>
                <a:gd name="T24" fmla="*/ 36 w 91"/>
                <a:gd name="T25" fmla="*/ 16 h 22"/>
                <a:gd name="T26" fmla="*/ 39 w 91"/>
                <a:gd name="T27" fmla="*/ 16 h 22"/>
                <a:gd name="T28" fmla="*/ 41 w 91"/>
                <a:gd name="T29" fmla="*/ 17 h 22"/>
                <a:gd name="T30" fmla="*/ 44 w 91"/>
                <a:gd name="T31" fmla="*/ 17 h 22"/>
                <a:gd name="T32" fmla="*/ 47 w 91"/>
                <a:gd name="T33" fmla="*/ 18 h 22"/>
                <a:gd name="T34" fmla="*/ 50 w 91"/>
                <a:gd name="T35" fmla="*/ 18 h 22"/>
                <a:gd name="T36" fmla="*/ 53 w 91"/>
                <a:gd name="T37" fmla="*/ 18 h 22"/>
                <a:gd name="T38" fmla="*/ 56 w 91"/>
                <a:gd name="T39" fmla="*/ 19 h 22"/>
                <a:gd name="T40" fmla="*/ 58 w 91"/>
                <a:gd name="T41" fmla="*/ 19 h 22"/>
                <a:gd name="T42" fmla="*/ 61 w 91"/>
                <a:gd name="T43" fmla="*/ 19 h 22"/>
                <a:gd name="T44" fmla="*/ 65 w 91"/>
                <a:gd name="T45" fmla="*/ 19 h 22"/>
                <a:gd name="T46" fmla="*/ 67 w 91"/>
                <a:gd name="T47" fmla="*/ 21 h 22"/>
                <a:gd name="T48" fmla="*/ 70 w 91"/>
                <a:gd name="T49" fmla="*/ 21 h 22"/>
                <a:gd name="T50" fmla="*/ 72 w 91"/>
                <a:gd name="T51" fmla="*/ 21 h 22"/>
                <a:gd name="T52" fmla="*/ 76 w 91"/>
                <a:gd name="T53" fmla="*/ 21 h 22"/>
                <a:gd name="T54" fmla="*/ 78 w 91"/>
                <a:gd name="T55" fmla="*/ 21 h 22"/>
                <a:gd name="T56" fmla="*/ 81 w 91"/>
                <a:gd name="T57" fmla="*/ 21 h 22"/>
                <a:gd name="T58" fmla="*/ 84 w 91"/>
                <a:gd name="T59" fmla="*/ 21 h 22"/>
                <a:gd name="T60" fmla="*/ 87 w 91"/>
                <a:gd name="T61" fmla="*/ 21 h 22"/>
                <a:gd name="T62" fmla="*/ 90 w 91"/>
                <a:gd name="T63" fmla="*/ 21 h 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1"/>
                <a:gd name="T97" fmla="*/ 0 h 22"/>
                <a:gd name="T98" fmla="*/ 91 w 91"/>
                <a:gd name="T99" fmla="*/ 22 h 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1" h="22">
                  <a:moveTo>
                    <a:pt x="0" y="0"/>
                  </a:moveTo>
                  <a:lnTo>
                    <a:pt x="2" y="1"/>
                  </a:lnTo>
                  <a:lnTo>
                    <a:pt x="3" y="2"/>
                  </a:lnTo>
                  <a:lnTo>
                    <a:pt x="5" y="4"/>
                  </a:lnTo>
                  <a:lnTo>
                    <a:pt x="7" y="5"/>
                  </a:lnTo>
                  <a:lnTo>
                    <a:pt x="8" y="5"/>
                  </a:lnTo>
                  <a:lnTo>
                    <a:pt x="9" y="5"/>
                  </a:lnTo>
                  <a:lnTo>
                    <a:pt x="10" y="6"/>
                  </a:lnTo>
                  <a:lnTo>
                    <a:pt x="12" y="7"/>
                  </a:lnTo>
                  <a:lnTo>
                    <a:pt x="14" y="8"/>
                  </a:lnTo>
                  <a:lnTo>
                    <a:pt x="15" y="9"/>
                  </a:lnTo>
                  <a:lnTo>
                    <a:pt x="16" y="9"/>
                  </a:lnTo>
                  <a:lnTo>
                    <a:pt x="18" y="11"/>
                  </a:lnTo>
                  <a:lnTo>
                    <a:pt x="19" y="11"/>
                  </a:lnTo>
                  <a:lnTo>
                    <a:pt x="20" y="11"/>
                  </a:lnTo>
                  <a:lnTo>
                    <a:pt x="22" y="12"/>
                  </a:lnTo>
                  <a:lnTo>
                    <a:pt x="23" y="12"/>
                  </a:lnTo>
                  <a:lnTo>
                    <a:pt x="25" y="13"/>
                  </a:lnTo>
                  <a:lnTo>
                    <a:pt x="26" y="13"/>
                  </a:lnTo>
                  <a:lnTo>
                    <a:pt x="27" y="15"/>
                  </a:lnTo>
                  <a:lnTo>
                    <a:pt x="29" y="15"/>
                  </a:lnTo>
                  <a:lnTo>
                    <a:pt x="30" y="15"/>
                  </a:lnTo>
                  <a:lnTo>
                    <a:pt x="32" y="15"/>
                  </a:lnTo>
                  <a:lnTo>
                    <a:pt x="33" y="16"/>
                  </a:lnTo>
                  <a:lnTo>
                    <a:pt x="34" y="16"/>
                  </a:lnTo>
                  <a:lnTo>
                    <a:pt x="36" y="16"/>
                  </a:lnTo>
                  <a:lnTo>
                    <a:pt x="37" y="16"/>
                  </a:lnTo>
                  <a:lnTo>
                    <a:pt x="39" y="16"/>
                  </a:lnTo>
                  <a:lnTo>
                    <a:pt x="40" y="16"/>
                  </a:lnTo>
                  <a:lnTo>
                    <a:pt x="41" y="17"/>
                  </a:lnTo>
                  <a:lnTo>
                    <a:pt x="44" y="17"/>
                  </a:lnTo>
                  <a:lnTo>
                    <a:pt x="46" y="18"/>
                  </a:lnTo>
                  <a:lnTo>
                    <a:pt x="47" y="18"/>
                  </a:lnTo>
                  <a:lnTo>
                    <a:pt x="48" y="18"/>
                  </a:lnTo>
                  <a:lnTo>
                    <a:pt x="50" y="18"/>
                  </a:lnTo>
                  <a:lnTo>
                    <a:pt x="52" y="18"/>
                  </a:lnTo>
                  <a:lnTo>
                    <a:pt x="53" y="18"/>
                  </a:lnTo>
                  <a:lnTo>
                    <a:pt x="54" y="19"/>
                  </a:lnTo>
                  <a:lnTo>
                    <a:pt x="56" y="19"/>
                  </a:lnTo>
                  <a:lnTo>
                    <a:pt x="57" y="19"/>
                  </a:lnTo>
                  <a:lnTo>
                    <a:pt x="58" y="19"/>
                  </a:lnTo>
                  <a:lnTo>
                    <a:pt x="60" y="19"/>
                  </a:lnTo>
                  <a:lnTo>
                    <a:pt x="61" y="19"/>
                  </a:lnTo>
                  <a:lnTo>
                    <a:pt x="62" y="19"/>
                  </a:lnTo>
                  <a:lnTo>
                    <a:pt x="65" y="19"/>
                  </a:lnTo>
                  <a:lnTo>
                    <a:pt x="66" y="21"/>
                  </a:lnTo>
                  <a:lnTo>
                    <a:pt x="67" y="21"/>
                  </a:lnTo>
                  <a:lnTo>
                    <a:pt x="68" y="21"/>
                  </a:lnTo>
                  <a:lnTo>
                    <a:pt x="70" y="21"/>
                  </a:lnTo>
                  <a:lnTo>
                    <a:pt x="71" y="21"/>
                  </a:lnTo>
                  <a:lnTo>
                    <a:pt x="72" y="21"/>
                  </a:lnTo>
                  <a:lnTo>
                    <a:pt x="74" y="21"/>
                  </a:lnTo>
                  <a:lnTo>
                    <a:pt x="76" y="21"/>
                  </a:lnTo>
                  <a:lnTo>
                    <a:pt x="77" y="21"/>
                  </a:lnTo>
                  <a:lnTo>
                    <a:pt x="78" y="21"/>
                  </a:lnTo>
                  <a:lnTo>
                    <a:pt x="79" y="21"/>
                  </a:lnTo>
                  <a:lnTo>
                    <a:pt x="81" y="21"/>
                  </a:lnTo>
                  <a:lnTo>
                    <a:pt x="82" y="21"/>
                  </a:lnTo>
                  <a:lnTo>
                    <a:pt x="84" y="21"/>
                  </a:lnTo>
                  <a:lnTo>
                    <a:pt x="85" y="21"/>
                  </a:lnTo>
                  <a:lnTo>
                    <a:pt x="87" y="21"/>
                  </a:lnTo>
                  <a:lnTo>
                    <a:pt x="88" y="21"/>
                  </a:lnTo>
                  <a:lnTo>
                    <a:pt x="90" y="21"/>
                  </a:lnTo>
                </a:path>
              </a:pathLst>
            </a:custGeom>
            <a:noFill/>
            <a:ln w="31750">
              <a:solidFill>
                <a:schemeClr val="tx2"/>
              </a:solidFill>
              <a:round/>
              <a:headEnd/>
              <a:tailEnd/>
            </a:ln>
          </p:spPr>
          <p:txBody>
            <a:bodyPr/>
            <a:lstStyle/>
            <a:p>
              <a:endParaRPr lang="en-US" dirty="0"/>
            </a:p>
          </p:txBody>
        </p:sp>
        <p:sp>
          <p:nvSpPr>
            <p:cNvPr id="41048" name="Freeform 94"/>
            <p:cNvSpPr>
              <a:spLocks/>
            </p:cNvSpPr>
            <p:nvPr/>
          </p:nvSpPr>
          <p:spPr bwMode="auto">
            <a:xfrm>
              <a:off x="3677" y="4488"/>
              <a:ext cx="146" cy="1"/>
            </a:xfrm>
            <a:custGeom>
              <a:avLst/>
              <a:gdLst>
                <a:gd name="T0" fmla="*/ 1 w 146"/>
                <a:gd name="T1" fmla="*/ 0 h 1"/>
                <a:gd name="T2" fmla="*/ 4 w 146"/>
                <a:gd name="T3" fmla="*/ 0 h 1"/>
                <a:gd name="T4" fmla="*/ 6 w 146"/>
                <a:gd name="T5" fmla="*/ 0 h 1"/>
                <a:gd name="T6" fmla="*/ 9 w 146"/>
                <a:gd name="T7" fmla="*/ 0 h 1"/>
                <a:gd name="T8" fmla="*/ 13 w 146"/>
                <a:gd name="T9" fmla="*/ 0 h 1"/>
                <a:gd name="T10" fmla="*/ 15 w 146"/>
                <a:gd name="T11" fmla="*/ 0 h 1"/>
                <a:gd name="T12" fmla="*/ 19 w 146"/>
                <a:gd name="T13" fmla="*/ 0 h 1"/>
                <a:gd name="T14" fmla="*/ 21 w 146"/>
                <a:gd name="T15" fmla="*/ 0 h 1"/>
                <a:gd name="T16" fmla="*/ 23 w 146"/>
                <a:gd name="T17" fmla="*/ 0 h 1"/>
                <a:gd name="T18" fmla="*/ 26 w 146"/>
                <a:gd name="T19" fmla="*/ 0 h 1"/>
                <a:gd name="T20" fmla="*/ 29 w 146"/>
                <a:gd name="T21" fmla="*/ 0 h 1"/>
                <a:gd name="T22" fmla="*/ 32 w 146"/>
                <a:gd name="T23" fmla="*/ 0 h 1"/>
                <a:gd name="T24" fmla="*/ 35 w 146"/>
                <a:gd name="T25" fmla="*/ 0 h 1"/>
                <a:gd name="T26" fmla="*/ 38 w 146"/>
                <a:gd name="T27" fmla="*/ 0 h 1"/>
                <a:gd name="T28" fmla="*/ 41 w 146"/>
                <a:gd name="T29" fmla="*/ 0 h 1"/>
                <a:gd name="T30" fmla="*/ 44 w 146"/>
                <a:gd name="T31" fmla="*/ 0 h 1"/>
                <a:gd name="T32" fmla="*/ 45 w 146"/>
                <a:gd name="T33" fmla="*/ 0 h 1"/>
                <a:gd name="T34" fmla="*/ 49 w 146"/>
                <a:gd name="T35" fmla="*/ 0 h 1"/>
                <a:gd name="T36" fmla="*/ 51 w 146"/>
                <a:gd name="T37" fmla="*/ 0 h 1"/>
                <a:gd name="T38" fmla="*/ 55 w 146"/>
                <a:gd name="T39" fmla="*/ 0 h 1"/>
                <a:gd name="T40" fmla="*/ 57 w 146"/>
                <a:gd name="T41" fmla="*/ 0 h 1"/>
                <a:gd name="T42" fmla="*/ 60 w 146"/>
                <a:gd name="T43" fmla="*/ 0 h 1"/>
                <a:gd name="T44" fmla="*/ 63 w 146"/>
                <a:gd name="T45" fmla="*/ 0 h 1"/>
                <a:gd name="T46" fmla="*/ 65 w 146"/>
                <a:gd name="T47" fmla="*/ 0 h 1"/>
                <a:gd name="T48" fmla="*/ 69 w 146"/>
                <a:gd name="T49" fmla="*/ 0 h 1"/>
                <a:gd name="T50" fmla="*/ 71 w 146"/>
                <a:gd name="T51" fmla="*/ 0 h 1"/>
                <a:gd name="T52" fmla="*/ 74 w 146"/>
                <a:gd name="T53" fmla="*/ 0 h 1"/>
                <a:gd name="T54" fmla="*/ 77 w 146"/>
                <a:gd name="T55" fmla="*/ 0 h 1"/>
                <a:gd name="T56" fmla="*/ 80 w 146"/>
                <a:gd name="T57" fmla="*/ 0 h 1"/>
                <a:gd name="T58" fmla="*/ 83 w 146"/>
                <a:gd name="T59" fmla="*/ 0 h 1"/>
                <a:gd name="T60" fmla="*/ 85 w 146"/>
                <a:gd name="T61" fmla="*/ 0 h 1"/>
                <a:gd name="T62" fmla="*/ 88 w 146"/>
                <a:gd name="T63" fmla="*/ 0 h 1"/>
                <a:gd name="T64" fmla="*/ 92 w 146"/>
                <a:gd name="T65" fmla="*/ 0 h 1"/>
                <a:gd name="T66" fmla="*/ 94 w 146"/>
                <a:gd name="T67" fmla="*/ 0 h 1"/>
                <a:gd name="T68" fmla="*/ 97 w 146"/>
                <a:gd name="T69" fmla="*/ 0 h 1"/>
                <a:gd name="T70" fmla="*/ 99 w 146"/>
                <a:gd name="T71" fmla="*/ 0 h 1"/>
                <a:gd name="T72" fmla="*/ 102 w 146"/>
                <a:gd name="T73" fmla="*/ 0 h 1"/>
                <a:gd name="T74" fmla="*/ 105 w 146"/>
                <a:gd name="T75" fmla="*/ 0 h 1"/>
                <a:gd name="T76" fmla="*/ 108 w 146"/>
                <a:gd name="T77" fmla="*/ 0 h 1"/>
                <a:gd name="T78" fmla="*/ 111 w 146"/>
                <a:gd name="T79" fmla="*/ 0 h 1"/>
                <a:gd name="T80" fmla="*/ 114 w 146"/>
                <a:gd name="T81" fmla="*/ 0 h 1"/>
                <a:gd name="T82" fmla="*/ 116 w 146"/>
                <a:gd name="T83" fmla="*/ 0 h 1"/>
                <a:gd name="T84" fmla="*/ 120 w 146"/>
                <a:gd name="T85" fmla="*/ 0 h 1"/>
                <a:gd name="T86" fmla="*/ 122 w 146"/>
                <a:gd name="T87" fmla="*/ 0 h 1"/>
                <a:gd name="T88" fmla="*/ 125 w 146"/>
                <a:gd name="T89" fmla="*/ 0 h 1"/>
                <a:gd name="T90" fmla="*/ 127 w 146"/>
                <a:gd name="T91" fmla="*/ 0 h 1"/>
                <a:gd name="T92" fmla="*/ 131 w 146"/>
                <a:gd name="T93" fmla="*/ 0 h 1"/>
                <a:gd name="T94" fmla="*/ 133 w 146"/>
                <a:gd name="T95" fmla="*/ 0 h 1"/>
                <a:gd name="T96" fmla="*/ 136 w 146"/>
                <a:gd name="T97" fmla="*/ 0 h 1"/>
                <a:gd name="T98" fmla="*/ 139 w 146"/>
                <a:gd name="T99" fmla="*/ 0 h 1"/>
                <a:gd name="T100" fmla="*/ 142 w 146"/>
                <a:gd name="T101" fmla="*/ 0 h 1"/>
                <a:gd name="T102" fmla="*/ 145 w 146"/>
                <a:gd name="T103" fmla="*/ 0 h 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6"/>
                <a:gd name="T157" fmla="*/ 0 h 1"/>
                <a:gd name="T158" fmla="*/ 146 w 146"/>
                <a:gd name="T159" fmla="*/ 1 h 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6" h="1">
                  <a:moveTo>
                    <a:pt x="0" y="0"/>
                  </a:moveTo>
                  <a:lnTo>
                    <a:pt x="1" y="0"/>
                  </a:lnTo>
                  <a:lnTo>
                    <a:pt x="3" y="0"/>
                  </a:lnTo>
                  <a:lnTo>
                    <a:pt x="4" y="0"/>
                  </a:lnTo>
                  <a:lnTo>
                    <a:pt x="6" y="0"/>
                  </a:lnTo>
                  <a:lnTo>
                    <a:pt x="8" y="0"/>
                  </a:lnTo>
                  <a:lnTo>
                    <a:pt x="9" y="0"/>
                  </a:lnTo>
                  <a:lnTo>
                    <a:pt x="11" y="0"/>
                  </a:lnTo>
                  <a:lnTo>
                    <a:pt x="13" y="0"/>
                  </a:lnTo>
                  <a:lnTo>
                    <a:pt x="15" y="0"/>
                  </a:lnTo>
                  <a:lnTo>
                    <a:pt x="16" y="0"/>
                  </a:lnTo>
                  <a:lnTo>
                    <a:pt x="19" y="0"/>
                  </a:lnTo>
                  <a:lnTo>
                    <a:pt x="21" y="0"/>
                  </a:lnTo>
                  <a:lnTo>
                    <a:pt x="23" y="0"/>
                  </a:lnTo>
                  <a:lnTo>
                    <a:pt x="26" y="0"/>
                  </a:lnTo>
                  <a:lnTo>
                    <a:pt x="28" y="0"/>
                  </a:lnTo>
                  <a:lnTo>
                    <a:pt x="29" y="0"/>
                  </a:lnTo>
                  <a:lnTo>
                    <a:pt x="31" y="0"/>
                  </a:lnTo>
                  <a:lnTo>
                    <a:pt x="32" y="0"/>
                  </a:lnTo>
                  <a:lnTo>
                    <a:pt x="34" y="0"/>
                  </a:lnTo>
                  <a:lnTo>
                    <a:pt x="35" y="0"/>
                  </a:lnTo>
                  <a:lnTo>
                    <a:pt x="36" y="0"/>
                  </a:lnTo>
                  <a:lnTo>
                    <a:pt x="38" y="0"/>
                  </a:lnTo>
                  <a:lnTo>
                    <a:pt x="40" y="0"/>
                  </a:lnTo>
                  <a:lnTo>
                    <a:pt x="41" y="0"/>
                  </a:lnTo>
                  <a:lnTo>
                    <a:pt x="42" y="0"/>
                  </a:lnTo>
                  <a:lnTo>
                    <a:pt x="44" y="0"/>
                  </a:lnTo>
                  <a:lnTo>
                    <a:pt x="45" y="0"/>
                  </a:lnTo>
                  <a:lnTo>
                    <a:pt x="47" y="0"/>
                  </a:lnTo>
                  <a:lnTo>
                    <a:pt x="49" y="0"/>
                  </a:lnTo>
                  <a:lnTo>
                    <a:pt x="51" y="0"/>
                  </a:lnTo>
                  <a:lnTo>
                    <a:pt x="54" y="0"/>
                  </a:lnTo>
                  <a:lnTo>
                    <a:pt x="55" y="0"/>
                  </a:lnTo>
                  <a:lnTo>
                    <a:pt x="56" y="0"/>
                  </a:lnTo>
                  <a:lnTo>
                    <a:pt x="57" y="0"/>
                  </a:lnTo>
                  <a:lnTo>
                    <a:pt x="59" y="0"/>
                  </a:lnTo>
                  <a:lnTo>
                    <a:pt x="60" y="0"/>
                  </a:lnTo>
                  <a:lnTo>
                    <a:pt x="62" y="0"/>
                  </a:lnTo>
                  <a:lnTo>
                    <a:pt x="63" y="0"/>
                  </a:lnTo>
                  <a:lnTo>
                    <a:pt x="64" y="0"/>
                  </a:lnTo>
                  <a:lnTo>
                    <a:pt x="65" y="0"/>
                  </a:lnTo>
                  <a:lnTo>
                    <a:pt x="67" y="0"/>
                  </a:lnTo>
                  <a:lnTo>
                    <a:pt x="69" y="0"/>
                  </a:lnTo>
                  <a:lnTo>
                    <a:pt x="70" y="0"/>
                  </a:lnTo>
                  <a:lnTo>
                    <a:pt x="71" y="0"/>
                  </a:lnTo>
                  <a:lnTo>
                    <a:pt x="73" y="0"/>
                  </a:lnTo>
                  <a:lnTo>
                    <a:pt x="74" y="0"/>
                  </a:lnTo>
                  <a:lnTo>
                    <a:pt x="76" y="0"/>
                  </a:lnTo>
                  <a:lnTo>
                    <a:pt x="77" y="0"/>
                  </a:lnTo>
                  <a:lnTo>
                    <a:pt x="79" y="0"/>
                  </a:lnTo>
                  <a:lnTo>
                    <a:pt x="80" y="0"/>
                  </a:lnTo>
                  <a:lnTo>
                    <a:pt x="81" y="0"/>
                  </a:lnTo>
                  <a:lnTo>
                    <a:pt x="83" y="0"/>
                  </a:lnTo>
                  <a:lnTo>
                    <a:pt x="84" y="0"/>
                  </a:lnTo>
                  <a:lnTo>
                    <a:pt x="85" y="0"/>
                  </a:lnTo>
                  <a:lnTo>
                    <a:pt x="87" y="0"/>
                  </a:lnTo>
                  <a:lnTo>
                    <a:pt x="88" y="0"/>
                  </a:lnTo>
                  <a:lnTo>
                    <a:pt x="89" y="0"/>
                  </a:lnTo>
                  <a:lnTo>
                    <a:pt x="92" y="0"/>
                  </a:lnTo>
                  <a:lnTo>
                    <a:pt x="94" y="0"/>
                  </a:lnTo>
                  <a:lnTo>
                    <a:pt x="95" y="0"/>
                  </a:lnTo>
                  <a:lnTo>
                    <a:pt x="97" y="0"/>
                  </a:lnTo>
                  <a:lnTo>
                    <a:pt x="98" y="0"/>
                  </a:lnTo>
                  <a:lnTo>
                    <a:pt x="99" y="0"/>
                  </a:lnTo>
                  <a:lnTo>
                    <a:pt x="101" y="0"/>
                  </a:lnTo>
                  <a:lnTo>
                    <a:pt x="102" y="0"/>
                  </a:lnTo>
                  <a:lnTo>
                    <a:pt x="104" y="0"/>
                  </a:lnTo>
                  <a:lnTo>
                    <a:pt x="105" y="0"/>
                  </a:lnTo>
                  <a:lnTo>
                    <a:pt x="107" y="0"/>
                  </a:lnTo>
                  <a:lnTo>
                    <a:pt x="108" y="0"/>
                  </a:lnTo>
                  <a:lnTo>
                    <a:pt x="109" y="0"/>
                  </a:lnTo>
                  <a:lnTo>
                    <a:pt x="111" y="0"/>
                  </a:lnTo>
                  <a:lnTo>
                    <a:pt x="113" y="0"/>
                  </a:lnTo>
                  <a:lnTo>
                    <a:pt x="114" y="0"/>
                  </a:lnTo>
                  <a:lnTo>
                    <a:pt x="115" y="0"/>
                  </a:lnTo>
                  <a:lnTo>
                    <a:pt x="116" y="0"/>
                  </a:lnTo>
                  <a:lnTo>
                    <a:pt x="118" y="0"/>
                  </a:lnTo>
                  <a:lnTo>
                    <a:pt x="120" y="0"/>
                  </a:lnTo>
                  <a:lnTo>
                    <a:pt x="121" y="0"/>
                  </a:lnTo>
                  <a:lnTo>
                    <a:pt x="122" y="0"/>
                  </a:lnTo>
                  <a:lnTo>
                    <a:pt x="123" y="0"/>
                  </a:lnTo>
                  <a:lnTo>
                    <a:pt x="125" y="0"/>
                  </a:lnTo>
                  <a:lnTo>
                    <a:pt x="127" y="0"/>
                  </a:lnTo>
                  <a:lnTo>
                    <a:pt x="129" y="0"/>
                  </a:lnTo>
                  <a:lnTo>
                    <a:pt x="131" y="0"/>
                  </a:lnTo>
                  <a:lnTo>
                    <a:pt x="132" y="0"/>
                  </a:lnTo>
                  <a:lnTo>
                    <a:pt x="133" y="0"/>
                  </a:lnTo>
                  <a:lnTo>
                    <a:pt x="135" y="0"/>
                  </a:lnTo>
                  <a:lnTo>
                    <a:pt x="136" y="0"/>
                  </a:lnTo>
                  <a:lnTo>
                    <a:pt x="138" y="0"/>
                  </a:lnTo>
                  <a:lnTo>
                    <a:pt x="139" y="0"/>
                  </a:lnTo>
                  <a:lnTo>
                    <a:pt x="140" y="0"/>
                  </a:lnTo>
                  <a:lnTo>
                    <a:pt x="142" y="0"/>
                  </a:lnTo>
                  <a:lnTo>
                    <a:pt x="144" y="0"/>
                  </a:lnTo>
                  <a:lnTo>
                    <a:pt x="145" y="0"/>
                  </a:lnTo>
                </a:path>
              </a:pathLst>
            </a:custGeom>
            <a:noFill/>
            <a:ln w="31750">
              <a:solidFill>
                <a:schemeClr val="tx2"/>
              </a:solidFill>
              <a:round/>
              <a:headEnd/>
              <a:tailEnd/>
            </a:ln>
          </p:spPr>
          <p:txBody>
            <a:bodyPr/>
            <a:lstStyle/>
            <a:p>
              <a:endParaRPr lang="en-US" dirty="0"/>
            </a:p>
          </p:txBody>
        </p:sp>
        <p:sp>
          <p:nvSpPr>
            <p:cNvPr id="41049" name="Freeform 95"/>
            <p:cNvSpPr>
              <a:spLocks/>
            </p:cNvSpPr>
            <p:nvPr/>
          </p:nvSpPr>
          <p:spPr bwMode="auto">
            <a:xfrm>
              <a:off x="3822" y="4488"/>
              <a:ext cx="25" cy="1"/>
            </a:xfrm>
            <a:custGeom>
              <a:avLst/>
              <a:gdLst>
                <a:gd name="T0" fmla="*/ 0 w 25"/>
                <a:gd name="T1" fmla="*/ 0 h 1"/>
                <a:gd name="T2" fmla="*/ 2 w 25"/>
                <a:gd name="T3" fmla="*/ 0 h 1"/>
                <a:gd name="T4" fmla="*/ 4 w 25"/>
                <a:gd name="T5" fmla="*/ 0 h 1"/>
                <a:gd name="T6" fmla="*/ 6 w 25"/>
                <a:gd name="T7" fmla="*/ 0 h 1"/>
                <a:gd name="T8" fmla="*/ 7 w 25"/>
                <a:gd name="T9" fmla="*/ 0 h 1"/>
                <a:gd name="T10" fmla="*/ 8 w 25"/>
                <a:gd name="T11" fmla="*/ 0 h 1"/>
                <a:gd name="T12" fmla="*/ 9 w 25"/>
                <a:gd name="T13" fmla="*/ 0 h 1"/>
                <a:gd name="T14" fmla="*/ 11 w 25"/>
                <a:gd name="T15" fmla="*/ 0 h 1"/>
                <a:gd name="T16" fmla="*/ 13 w 25"/>
                <a:gd name="T17" fmla="*/ 0 h 1"/>
                <a:gd name="T18" fmla="*/ 14 w 25"/>
                <a:gd name="T19" fmla="*/ 0 h 1"/>
                <a:gd name="T20" fmla="*/ 16 w 25"/>
                <a:gd name="T21" fmla="*/ 0 h 1"/>
                <a:gd name="T22" fmla="*/ 17 w 25"/>
                <a:gd name="T23" fmla="*/ 0 h 1"/>
                <a:gd name="T24" fmla="*/ 18 w 25"/>
                <a:gd name="T25" fmla="*/ 0 h 1"/>
                <a:gd name="T26" fmla="*/ 19 w 25"/>
                <a:gd name="T27" fmla="*/ 0 h 1"/>
                <a:gd name="T28" fmla="*/ 20 w 25"/>
                <a:gd name="T29" fmla="*/ 0 h 1"/>
                <a:gd name="T30" fmla="*/ 22 w 25"/>
                <a:gd name="T31" fmla="*/ 0 h 1"/>
                <a:gd name="T32" fmla="*/ 24 w 25"/>
                <a:gd name="T33" fmla="*/ 0 h 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1"/>
                <a:gd name="T53" fmla="*/ 25 w 25"/>
                <a:gd name="T54" fmla="*/ 1 h 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1">
                  <a:moveTo>
                    <a:pt x="0" y="0"/>
                  </a:moveTo>
                  <a:lnTo>
                    <a:pt x="2" y="0"/>
                  </a:lnTo>
                  <a:lnTo>
                    <a:pt x="4" y="0"/>
                  </a:lnTo>
                  <a:lnTo>
                    <a:pt x="6" y="0"/>
                  </a:lnTo>
                  <a:lnTo>
                    <a:pt x="7" y="0"/>
                  </a:lnTo>
                  <a:lnTo>
                    <a:pt x="8" y="0"/>
                  </a:lnTo>
                  <a:lnTo>
                    <a:pt x="9" y="0"/>
                  </a:lnTo>
                  <a:lnTo>
                    <a:pt x="11" y="0"/>
                  </a:lnTo>
                  <a:lnTo>
                    <a:pt x="13" y="0"/>
                  </a:lnTo>
                  <a:lnTo>
                    <a:pt x="14" y="0"/>
                  </a:lnTo>
                  <a:lnTo>
                    <a:pt x="16" y="0"/>
                  </a:lnTo>
                  <a:lnTo>
                    <a:pt x="17" y="0"/>
                  </a:lnTo>
                  <a:lnTo>
                    <a:pt x="18" y="0"/>
                  </a:lnTo>
                  <a:lnTo>
                    <a:pt x="19" y="0"/>
                  </a:lnTo>
                  <a:lnTo>
                    <a:pt x="20" y="0"/>
                  </a:lnTo>
                  <a:lnTo>
                    <a:pt x="22" y="0"/>
                  </a:lnTo>
                  <a:lnTo>
                    <a:pt x="24" y="0"/>
                  </a:lnTo>
                </a:path>
              </a:pathLst>
            </a:custGeom>
            <a:noFill/>
            <a:ln w="31750">
              <a:solidFill>
                <a:schemeClr val="tx2"/>
              </a:solidFill>
              <a:round/>
              <a:headEnd/>
              <a:tailEnd/>
            </a:ln>
          </p:spPr>
          <p:txBody>
            <a:bodyPr/>
            <a:lstStyle/>
            <a:p>
              <a:endParaRPr lang="en-US" dirty="0"/>
            </a:p>
          </p:txBody>
        </p:sp>
      </p:grpSp>
      <p:sp>
        <p:nvSpPr>
          <p:cNvPr id="41027" name="Freeform 96"/>
          <p:cNvSpPr>
            <a:spLocks/>
          </p:cNvSpPr>
          <p:nvPr/>
        </p:nvSpPr>
        <p:spPr bwMode="auto">
          <a:xfrm>
            <a:off x="6083300" y="5013325"/>
            <a:ext cx="1588" cy="749300"/>
          </a:xfrm>
          <a:custGeom>
            <a:avLst/>
            <a:gdLst>
              <a:gd name="T0" fmla="*/ 0 w 1"/>
              <a:gd name="T1" fmla="*/ 1049436617 h 534"/>
              <a:gd name="T2" fmla="*/ 0 w 1"/>
              <a:gd name="T3" fmla="*/ 523733975 h 534"/>
              <a:gd name="T4" fmla="*/ 0 w 1"/>
              <a:gd name="T5" fmla="*/ 0 h 534"/>
              <a:gd name="T6" fmla="*/ 0 60000 65536"/>
              <a:gd name="T7" fmla="*/ 0 60000 65536"/>
              <a:gd name="T8" fmla="*/ 0 60000 65536"/>
              <a:gd name="T9" fmla="*/ 0 w 1"/>
              <a:gd name="T10" fmla="*/ 0 h 534"/>
              <a:gd name="T11" fmla="*/ 1 w 1"/>
              <a:gd name="T12" fmla="*/ 534 h 534"/>
            </a:gdLst>
            <a:ahLst/>
            <a:cxnLst>
              <a:cxn ang="T6">
                <a:pos x="T0" y="T1"/>
              </a:cxn>
              <a:cxn ang="T7">
                <a:pos x="T2" y="T3"/>
              </a:cxn>
              <a:cxn ang="T8">
                <a:pos x="T4" y="T5"/>
              </a:cxn>
            </a:cxnLst>
            <a:rect l="T9" t="T10" r="T11" b="T12"/>
            <a:pathLst>
              <a:path w="1" h="534">
                <a:moveTo>
                  <a:pt x="0" y="533"/>
                </a:moveTo>
                <a:lnTo>
                  <a:pt x="0" y="266"/>
                </a:lnTo>
                <a:lnTo>
                  <a:pt x="0" y="0"/>
                </a:lnTo>
              </a:path>
            </a:pathLst>
          </a:custGeom>
          <a:noFill/>
          <a:ln w="31750">
            <a:solidFill>
              <a:srgbClr val="000000"/>
            </a:solidFill>
            <a:round/>
            <a:headEnd/>
            <a:tailEnd/>
          </a:ln>
        </p:spPr>
        <p:txBody>
          <a:bodyPr/>
          <a:lstStyle/>
          <a:p>
            <a:endParaRPr lang="en-US" dirty="0"/>
          </a:p>
        </p:txBody>
      </p:sp>
      <p:sp>
        <p:nvSpPr>
          <p:cNvPr id="41028" name="Freeform 97"/>
          <p:cNvSpPr>
            <a:spLocks/>
          </p:cNvSpPr>
          <p:nvPr/>
        </p:nvSpPr>
        <p:spPr bwMode="auto">
          <a:xfrm>
            <a:off x="7313613" y="5013325"/>
            <a:ext cx="1587" cy="749300"/>
          </a:xfrm>
          <a:custGeom>
            <a:avLst/>
            <a:gdLst>
              <a:gd name="T0" fmla="*/ 0 w 1"/>
              <a:gd name="T1" fmla="*/ 1049436617 h 534"/>
              <a:gd name="T2" fmla="*/ 0 w 1"/>
              <a:gd name="T3" fmla="*/ 523733975 h 534"/>
              <a:gd name="T4" fmla="*/ 0 w 1"/>
              <a:gd name="T5" fmla="*/ 0 h 534"/>
              <a:gd name="T6" fmla="*/ 0 60000 65536"/>
              <a:gd name="T7" fmla="*/ 0 60000 65536"/>
              <a:gd name="T8" fmla="*/ 0 60000 65536"/>
              <a:gd name="T9" fmla="*/ 0 w 1"/>
              <a:gd name="T10" fmla="*/ 0 h 534"/>
              <a:gd name="T11" fmla="*/ 1 w 1"/>
              <a:gd name="T12" fmla="*/ 534 h 534"/>
            </a:gdLst>
            <a:ahLst/>
            <a:cxnLst>
              <a:cxn ang="T6">
                <a:pos x="T0" y="T1"/>
              </a:cxn>
              <a:cxn ang="T7">
                <a:pos x="T2" y="T3"/>
              </a:cxn>
              <a:cxn ang="T8">
                <a:pos x="T4" y="T5"/>
              </a:cxn>
            </a:cxnLst>
            <a:rect l="T9" t="T10" r="T11" b="T12"/>
            <a:pathLst>
              <a:path w="1" h="534">
                <a:moveTo>
                  <a:pt x="0" y="533"/>
                </a:moveTo>
                <a:lnTo>
                  <a:pt x="0" y="266"/>
                </a:lnTo>
                <a:lnTo>
                  <a:pt x="0" y="0"/>
                </a:lnTo>
              </a:path>
            </a:pathLst>
          </a:custGeom>
          <a:noFill/>
          <a:ln w="31750">
            <a:solidFill>
              <a:srgbClr val="000000"/>
            </a:solidFill>
            <a:round/>
            <a:headEnd/>
            <a:tailEnd/>
          </a:ln>
        </p:spPr>
        <p:txBody>
          <a:bodyPr/>
          <a:lstStyle/>
          <a:p>
            <a:endParaRPr lang="en-US" dirty="0"/>
          </a:p>
        </p:txBody>
      </p:sp>
      <p:sp>
        <p:nvSpPr>
          <p:cNvPr id="41029" name="Freeform 98"/>
          <p:cNvSpPr>
            <a:spLocks/>
          </p:cNvSpPr>
          <p:nvPr/>
        </p:nvSpPr>
        <p:spPr bwMode="auto">
          <a:xfrm>
            <a:off x="6083300" y="5013325"/>
            <a:ext cx="1231900" cy="1588"/>
          </a:xfrm>
          <a:custGeom>
            <a:avLst/>
            <a:gdLst>
              <a:gd name="T0" fmla="*/ 1774941640 w 854"/>
              <a:gd name="T1" fmla="*/ 0 h 1"/>
              <a:gd name="T2" fmla="*/ 886430053 w 854"/>
              <a:gd name="T3" fmla="*/ 0 h 1"/>
              <a:gd name="T4" fmla="*/ 0 w 854"/>
              <a:gd name="T5" fmla="*/ 0 h 1"/>
              <a:gd name="T6" fmla="*/ 0 60000 65536"/>
              <a:gd name="T7" fmla="*/ 0 60000 65536"/>
              <a:gd name="T8" fmla="*/ 0 60000 65536"/>
              <a:gd name="T9" fmla="*/ 0 w 854"/>
              <a:gd name="T10" fmla="*/ 0 h 1"/>
              <a:gd name="T11" fmla="*/ 854 w 854"/>
              <a:gd name="T12" fmla="*/ 1 h 1"/>
            </a:gdLst>
            <a:ahLst/>
            <a:cxnLst>
              <a:cxn ang="T6">
                <a:pos x="T0" y="T1"/>
              </a:cxn>
              <a:cxn ang="T7">
                <a:pos x="T2" y="T3"/>
              </a:cxn>
              <a:cxn ang="T8">
                <a:pos x="T4" y="T5"/>
              </a:cxn>
            </a:cxnLst>
            <a:rect l="T9" t="T10" r="T11" b="T12"/>
            <a:pathLst>
              <a:path w="854" h="1">
                <a:moveTo>
                  <a:pt x="853" y="0"/>
                </a:moveTo>
                <a:lnTo>
                  <a:pt x="426" y="0"/>
                </a:lnTo>
                <a:lnTo>
                  <a:pt x="0" y="0"/>
                </a:lnTo>
              </a:path>
            </a:pathLst>
          </a:custGeom>
          <a:noFill/>
          <a:ln w="31750">
            <a:solidFill>
              <a:srgbClr val="000000"/>
            </a:solidFill>
            <a:round/>
            <a:headEnd/>
            <a:tailEnd/>
          </a:ln>
        </p:spPr>
        <p:txBody>
          <a:bodyPr/>
          <a:lstStyle/>
          <a:p>
            <a:endParaRPr lang="en-US" dirty="0"/>
          </a:p>
        </p:txBody>
      </p:sp>
      <p:sp>
        <p:nvSpPr>
          <p:cNvPr id="41030" name="Freeform 99"/>
          <p:cNvSpPr>
            <a:spLocks/>
          </p:cNvSpPr>
          <p:nvPr/>
        </p:nvSpPr>
        <p:spPr bwMode="auto">
          <a:xfrm>
            <a:off x="6083300" y="5761038"/>
            <a:ext cx="1231900" cy="1587"/>
          </a:xfrm>
          <a:custGeom>
            <a:avLst/>
            <a:gdLst>
              <a:gd name="T0" fmla="*/ 1774941640 w 854"/>
              <a:gd name="T1" fmla="*/ 0 h 1"/>
              <a:gd name="T2" fmla="*/ 886430053 w 854"/>
              <a:gd name="T3" fmla="*/ 0 h 1"/>
              <a:gd name="T4" fmla="*/ 0 w 854"/>
              <a:gd name="T5" fmla="*/ 0 h 1"/>
              <a:gd name="T6" fmla="*/ 0 60000 65536"/>
              <a:gd name="T7" fmla="*/ 0 60000 65536"/>
              <a:gd name="T8" fmla="*/ 0 60000 65536"/>
              <a:gd name="T9" fmla="*/ 0 w 854"/>
              <a:gd name="T10" fmla="*/ 0 h 1"/>
              <a:gd name="T11" fmla="*/ 854 w 854"/>
              <a:gd name="T12" fmla="*/ 1 h 1"/>
            </a:gdLst>
            <a:ahLst/>
            <a:cxnLst>
              <a:cxn ang="T6">
                <a:pos x="T0" y="T1"/>
              </a:cxn>
              <a:cxn ang="T7">
                <a:pos x="T2" y="T3"/>
              </a:cxn>
              <a:cxn ang="T8">
                <a:pos x="T4" y="T5"/>
              </a:cxn>
            </a:cxnLst>
            <a:rect l="T9" t="T10" r="T11" b="T12"/>
            <a:pathLst>
              <a:path w="854" h="1">
                <a:moveTo>
                  <a:pt x="853" y="0"/>
                </a:moveTo>
                <a:lnTo>
                  <a:pt x="426" y="0"/>
                </a:lnTo>
                <a:lnTo>
                  <a:pt x="0" y="0"/>
                </a:lnTo>
              </a:path>
            </a:pathLst>
          </a:custGeom>
          <a:noFill/>
          <a:ln w="31750">
            <a:solidFill>
              <a:srgbClr val="000000"/>
            </a:solidFill>
            <a:round/>
            <a:headEnd/>
            <a:tailEnd/>
          </a:ln>
        </p:spPr>
        <p:txBody>
          <a:bodyPr/>
          <a:lstStyle/>
          <a:p>
            <a:endParaRPr lang="en-US" dirty="0"/>
          </a:p>
        </p:txBody>
      </p:sp>
      <p:grpSp>
        <p:nvGrpSpPr>
          <p:cNvPr id="7" name="Group 100"/>
          <p:cNvGrpSpPr>
            <a:grpSpLocks/>
          </p:cNvGrpSpPr>
          <p:nvPr/>
        </p:nvGrpSpPr>
        <p:grpSpPr bwMode="auto">
          <a:xfrm>
            <a:off x="6083300" y="5091113"/>
            <a:ext cx="1222375" cy="649287"/>
            <a:chOff x="4074" y="4029"/>
            <a:chExt cx="847" cy="464"/>
          </a:xfrm>
        </p:grpSpPr>
        <p:sp>
          <p:nvSpPr>
            <p:cNvPr id="41037" name="Freeform 101"/>
            <p:cNvSpPr>
              <a:spLocks/>
            </p:cNvSpPr>
            <p:nvPr/>
          </p:nvSpPr>
          <p:spPr bwMode="auto">
            <a:xfrm>
              <a:off x="4074" y="4492"/>
              <a:ext cx="148" cy="1"/>
            </a:xfrm>
            <a:custGeom>
              <a:avLst/>
              <a:gdLst>
                <a:gd name="T0" fmla="*/ 0 w 148"/>
                <a:gd name="T1" fmla="*/ 0 h 1"/>
                <a:gd name="T2" fmla="*/ 4 w 148"/>
                <a:gd name="T3" fmla="*/ 0 h 1"/>
                <a:gd name="T4" fmla="*/ 7 w 148"/>
                <a:gd name="T5" fmla="*/ 0 h 1"/>
                <a:gd name="T6" fmla="*/ 9 w 148"/>
                <a:gd name="T7" fmla="*/ 0 h 1"/>
                <a:gd name="T8" fmla="*/ 12 w 148"/>
                <a:gd name="T9" fmla="*/ 0 h 1"/>
                <a:gd name="T10" fmla="*/ 15 w 148"/>
                <a:gd name="T11" fmla="*/ 0 h 1"/>
                <a:gd name="T12" fmla="*/ 18 w 148"/>
                <a:gd name="T13" fmla="*/ 0 h 1"/>
                <a:gd name="T14" fmla="*/ 20 w 148"/>
                <a:gd name="T15" fmla="*/ 0 h 1"/>
                <a:gd name="T16" fmla="*/ 24 w 148"/>
                <a:gd name="T17" fmla="*/ 0 h 1"/>
                <a:gd name="T18" fmla="*/ 27 w 148"/>
                <a:gd name="T19" fmla="*/ 0 h 1"/>
                <a:gd name="T20" fmla="*/ 29 w 148"/>
                <a:gd name="T21" fmla="*/ 0 h 1"/>
                <a:gd name="T22" fmla="*/ 32 w 148"/>
                <a:gd name="T23" fmla="*/ 0 h 1"/>
                <a:gd name="T24" fmla="*/ 35 w 148"/>
                <a:gd name="T25" fmla="*/ 0 h 1"/>
                <a:gd name="T26" fmla="*/ 38 w 148"/>
                <a:gd name="T27" fmla="*/ 0 h 1"/>
                <a:gd name="T28" fmla="*/ 40 w 148"/>
                <a:gd name="T29" fmla="*/ 0 h 1"/>
                <a:gd name="T30" fmla="*/ 44 w 148"/>
                <a:gd name="T31" fmla="*/ 0 h 1"/>
                <a:gd name="T32" fmla="*/ 46 w 148"/>
                <a:gd name="T33" fmla="*/ 0 h 1"/>
                <a:gd name="T34" fmla="*/ 48 w 148"/>
                <a:gd name="T35" fmla="*/ 0 h 1"/>
                <a:gd name="T36" fmla="*/ 52 w 148"/>
                <a:gd name="T37" fmla="*/ 0 h 1"/>
                <a:gd name="T38" fmla="*/ 55 w 148"/>
                <a:gd name="T39" fmla="*/ 0 h 1"/>
                <a:gd name="T40" fmla="*/ 58 w 148"/>
                <a:gd name="T41" fmla="*/ 0 h 1"/>
                <a:gd name="T42" fmla="*/ 60 w 148"/>
                <a:gd name="T43" fmla="*/ 0 h 1"/>
                <a:gd name="T44" fmla="*/ 64 w 148"/>
                <a:gd name="T45" fmla="*/ 0 h 1"/>
                <a:gd name="T46" fmla="*/ 67 w 148"/>
                <a:gd name="T47" fmla="*/ 0 h 1"/>
                <a:gd name="T48" fmla="*/ 69 w 148"/>
                <a:gd name="T49" fmla="*/ 0 h 1"/>
                <a:gd name="T50" fmla="*/ 72 w 148"/>
                <a:gd name="T51" fmla="*/ 0 h 1"/>
                <a:gd name="T52" fmla="*/ 75 w 148"/>
                <a:gd name="T53" fmla="*/ 0 h 1"/>
                <a:gd name="T54" fmla="*/ 77 w 148"/>
                <a:gd name="T55" fmla="*/ 0 h 1"/>
                <a:gd name="T56" fmla="*/ 80 w 148"/>
                <a:gd name="T57" fmla="*/ 0 h 1"/>
                <a:gd name="T58" fmla="*/ 84 w 148"/>
                <a:gd name="T59" fmla="*/ 0 h 1"/>
                <a:gd name="T60" fmla="*/ 85 w 148"/>
                <a:gd name="T61" fmla="*/ 0 h 1"/>
                <a:gd name="T62" fmla="*/ 89 w 148"/>
                <a:gd name="T63" fmla="*/ 0 h 1"/>
                <a:gd name="T64" fmla="*/ 92 w 148"/>
                <a:gd name="T65" fmla="*/ 0 h 1"/>
                <a:gd name="T66" fmla="*/ 95 w 148"/>
                <a:gd name="T67" fmla="*/ 0 h 1"/>
                <a:gd name="T68" fmla="*/ 97 w 148"/>
                <a:gd name="T69" fmla="*/ 0 h 1"/>
                <a:gd name="T70" fmla="*/ 100 w 148"/>
                <a:gd name="T71" fmla="*/ 0 h 1"/>
                <a:gd name="T72" fmla="*/ 104 w 148"/>
                <a:gd name="T73" fmla="*/ 0 h 1"/>
                <a:gd name="T74" fmla="*/ 106 w 148"/>
                <a:gd name="T75" fmla="*/ 0 h 1"/>
                <a:gd name="T76" fmla="*/ 109 w 148"/>
                <a:gd name="T77" fmla="*/ 0 h 1"/>
                <a:gd name="T78" fmla="*/ 112 w 148"/>
                <a:gd name="T79" fmla="*/ 0 h 1"/>
                <a:gd name="T80" fmla="*/ 114 w 148"/>
                <a:gd name="T81" fmla="*/ 0 h 1"/>
                <a:gd name="T82" fmla="*/ 117 w 148"/>
                <a:gd name="T83" fmla="*/ 0 h 1"/>
                <a:gd name="T84" fmla="*/ 120 w 148"/>
                <a:gd name="T85" fmla="*/ 0 h 1"/>
                <a:gd name="T86" fmla="*/ 123 w 148"/>
                <a:gd name="T87" fmla="*/ 0 h 1"/>
                <a:gd name="T88" fmla="*/ 126 w 148"/>
                <a:gd name="T89" fmla="*/ 0 h 1"/>
                <a:gd name="T90" fmla="*/ 128 w 148"/>
                <a:gd name="T91" fmla="*/ 0 h 1"/>
                <a:gd name="T92" fmla="*/ 132 w 148"/>
                <a:gd name="T93" fmla="*/ 0 h 1"/>
                <a:gd name="T94" fmla="*/ 134 w 148"/>
                <a:gd name="T95" fmla="*/ 0 h 1"/>
                <a:gd name="T96" fmla="*/ 138 w 148"/>
                <a:gd name="T97" fmla="*/ 0 h 1"/>
                <a:gd name="T98" fmla="*/ 140 w 148"/>
                <a:gd name="T99" fmla="*/ 0 h 1"/>
                <a:gd name="T100" fmla="*/ 143 w 148"/>
                <a:gd name="T101" fmla="*/ 0 h 1"/>
                <a:gd name="T102" fmla="*/ 146 w 148"/>
                <a:gd name="T103" fmla="*/ 0 h 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8"/>
                <a:gd name="T157" fmla="*/ 0 h 1"/>
                <a:gd name="T158" fmla="*/ 148 w 148"/>
                <a:gd name="T159" fmla="*/ 1 h 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8" h="1">
                  <a:moveTo>
                    <a:pt x="0" y="0"/>
                  </a:moveTo>
                  <a:lnTo>
                    <a:pt x="0" y="0"/>
                  </a:lnTo>
                  <a:lnTo>
                    <a:pt x="2" y="0"/>
                  </a:lnTo>
                  <a:lnTo>
                    <a:pt x="4" y="0"/>
                  </a:lnTo>
                  <a:lnTo>
                    <a:pt x="5" y="0"/>
                  </a:lnTo>
                  <a:lnTo>
                    <a:pt x="7" y="0"/>
                  </a:lnTo>
                  <a:lnTo>
                    <a:pt x="8" y="0"/>
                  </a:lnTo>
                  <a:lnTo>
                    <a:pt x="9" y="0"/>
                  </a:lnTo>
                  <a:lnTo>
                    <a:pt x="10" y="0"/>
                  </a:lnTo>
                  <a:lnTo>
                    <a:pt x="12" y="0"/>
                  </a:lnTo>
                  <a:lnTo>
                    <a:pt x="14" y="0"/>
                  </a:lnTo>
                  <a:lnTo>
                    <a:pt x="15" y="0"/>
                  </a:lnTo>
                  <a:lnTo>
                    <a:pt x="16" y="0"/>
                  </a:lnTo>
                  <a:lnTo>
                    <a:pt x="18" y="0"/>
                  </a:lnTo>
                  <a:lnTo>
                    <a:pt x="19" y="0"/>
                  </a:lnTo>
                  <a:lnTo>
                    <a:pt x="20" y="0"/>
                  </a:lnTo>
                  <a:lnTo>
                    <a:pt x="22" y="0"/>
                  </a:lnTo>
                  <a:lnTo>
                    <a:pt x="24" y="0"/>
                  </a:lnTo>
                  <a:lnTo>
                    <a:pt x="25" y="0"/>
                  </a:lnTo>
                  <a:lnTo>
                    <a:pt x="27" y="0"/>
                  </a:lnTo>
                  <a:lnTo>
                    <a:pt x="29" y="0"/>
                  </a:lnTo>
                  <a:lnTo>
                    <a:pt x="30" y="0"/>
                  </a:lnTo>
                  <a:lnTo>
                    <a:pt x="32" y="0"/>
                  </a:lnTo>
                  <a:lnTo>
                    <a:pt x="33" y="0"/>
                  </a:lnTo>
                  <a:lnTo>
                    <a:pt x="35" y="0"/>
                  </a:lnTo>
                  <a:lnTo>
                    <a:pt x="37" y="0"/>
                  </a:lnTo>
                  <a:lnTo>
                    <a:pt x="38" y="0"/>
                  </a:lnTo>
                  <a:lnTo>
                    <a:pt x="40" y="0"/>
                  </a:lnTo>
                  <a:lnTo>
                    <a:pt x="42" y="0"/>
                  </a:lnTo>
                  <a:lnTo>
                    <a:pt x="44" y="0"/>
                  </a:lnTo>
                  <a:lnTo>
                    <a:pt x="46" y="0"/>
                  </a:lnTo>
                  <a:lnTo>
                    <a:pt x="47" y="0"/>
                  </a:lnTo>
                  <a:lnTo>
                    <a:pt x="48" y="0"/>
                  </a:lnTo>
                  <a:lnTo>
                    <a:pt x="51" y="0"/>
                  </a:lnTo>
                  <a:lnTo>
                    <a:pt x="52" y="0"/>
                  </a:lnTo>
                  <a:lnTo>
                    <a:pt x="54" y="0"/>
                  </a:lnTo>
                  <a:lnTo>
                    <a:pt x="55" y="0"/>
                  </a:lnTo>
                  <a:lnTo>
                    <a:pt x="57" y="0"/>
                  </a:lnTo>
                  <a:lnTo>
                    <a:pt x="58" y="0"/>
                  </a:lnTo>
                  <a:lnTo>
                    <a:pt x="60" y="0"/>
                  </a:lnTo>
                  <a:lnTo>
                    <a:pt x="62" y="0"/>
                  </a:lnTo>
                  <a:lnTo>
                    <a:pt x="64" y="0"/>
                  </a:lnTo>
                  <a:lnTo>
                    <a:pt x="67" y="0"/>
                  </a:lnTo>
                  <a:lnTo>
                    <a:pt x="69" y="0"/>
                  </a:lnTo>
                  <a:lnTo>
                    <a:pt x="70" y="0"/>
                  </a:lnTo>
                  <a:lnTo>
                    <a:pt x="72" y="0"/>
                  </a:lnTo>
                  <a:lnTo>
                    <a:pt x="74" y="0"/>
                  </a:lnTo>
                  <a:lnTo>
                    <a:pt x="75" y="0"/>
                  </a:lnTo>
                  <a:lnTo>
                    <a:pt x="76" y="0"/>
                  </a:lnTo>
                  <a:lnTo>
                    <a:pt x="77" y="0"/>
                  </a:lnTo>
                  <a:lnTo>
                    <a:pt x="78" y="0"/>
                  </a:lnTo>
                  <a:lnTo>
                    <a:pt x="80" y="0"/>
                  </a:lnTo>
                  <a:lnTo>
                    <a:pt x="82" y="0"/>
                  </a:lnTo>
                  <a:lnTo>
                    <a:pt x="84" y="0"/>
                  </a:lnTo>
                  <a:lnTo>
                    <a:pt x="85" y="0"/>
                  </a:lnTo>
                  <a:lnTo>
                    <a:pt x="88" y="0"/>
                  </a:lnTo>
                  <a:lnTo>
                    <a:pt x="89" y="0"/>
                  </a:lnTo>
                  <a:lnTo>
                    <a:pt x="90" y="0"/>
                  </a:lnTo>
                  <a:lnTo>
                    <a:pt x="92" y="0"/>
                  </a:lnTo>
                  <a:lnTo>
                    <a:pt x="93" y="0"/>
                  </a:lnTo>
                  <a:lnTo>
                    <a:pt x="95" y="0"/>
                  </a:lnTo>
                  <a:lnTo>
                    <a:pt x="96" y="0"/>
                  </a:lnTo>
                  <a:lnTo>
                    <a:pt x="97" y="0"/>
                  </a:lnTo>
                  <a:lnTo>
                    <a:pt x="98" y="0"/>
                  </a:lnTo>
                  <a:lnTo>
                    <a:pt x="100" y="0"/>
                  </a:lnTo>
                  <a:lnTo>
                    <a:pt x="102" y="0"/>
                  </a:lnTo>
                  <a:lnTo>
                    <a:pt x="104" y="0"/>
                  </a:lnTo>
                  <a:lnTo>
                    <a:pt x="106" y="0"/>
                  </a:lnTo>
                  <a:lnTo>
                    <a:pt x="107" y="0"/>
                  </a:lnTo>
                  <a:lnTo>
                    <a:pt x="109" y="0"/>
                  </a:lnTo>
                  <a:lnTo>
                    <a:pt x="110" y="0"/>
                  </a:lnTo>
                  <a:lnTo>
                    <a:pt x="112" y="0"/>
                  </a:lnTo>
                  <a:lnTo>
                    <a:pt x="114" y="0"/>
                  </a:lnTo>
                  <a:lnTo>
                    <a:pt x="116" y="0"/>
                  </a:lnTo>
                  <a:lnTo>
                    <a:pt x="117" y="0"/>
                  </a:lnTo>
                  <a:lnTo>
                    <a:pt x="119" y="0"/>
                  </a:lnTo>
                  <a:lnTo>
                    <a:pt x="120" y="0"/>
                  </a:lnTo>
                  <a:lnTo>
                    <a:pt x="122" y="0"/>
                  </a:lnTo>
                  <a:lnTo>
                    <a:pt x="123" y="0"/>
                  </a:lnTo>
                  <a:lnTo>
                    <a:pt x="125" y="0"/>
                  </a:lnTo>
                  <a:lnTo>
                    <a:pt x="126" y="0"/>
                  </a:lnTo>
                  <a:lnTo>
                    <a:pt x="127" y="0"/>
                  </a:lnTo>
                  <a:lnTo>
                    <a:pt x="128" y="0"/>
                  </a:lnTo>
                  <a:lnTo>
                    <a:pt x="131" y="0"/>
                  </a:lnTo>
                  <a:lnTo>
                    <a:pt x="132" y="0"/>
                  </a:lnTo>
                  <a:lnTo>
                    <a:pt x="134" y="0"/>
                  </a:lnTo>
                  <a:lnTo>
                    <a:pt x="135" y="0"/>
                  </a:lnTo>
                  <a:lnTo>
                    <a:pt x="138" y="0"/>
                  </a:lnTo>
                  <a:lnTo>
                    <a:pt x="139" y="0"/>
                  </a:lnTo>
                  <a:lnTo>
                    <a:pt x="140" y="0"/>
                  </a:lnTo>
                  <a:lnTo>
                    <a:pt x="142" y="0"/>
                  </a:lnTo>
                  <a:lnTo>
                    <a:pt x="143" y="0"/>
                  </a:lnTo>
                  <a:lnTo>
                    <a:pt x="144" y="0"/>
                  </a:lnTo>
                  <a:lnTo>
                    <a:pt x="146" y="0"/>
                  </a:lnTo>
                  <a:lnTo>
                    <a:pt x="147" y="0"/>
                  </a:lnTo>
                </a:path>
              </a:pathLst>
            </a:custGeom>
            <a:noFill/>
            <a:ln w="31750">
              <a:solidFill>
                <a:schemeClr val="tx2"/>
              </a:solidFill>
              <a:round/>
              <a:headEnd/>
              <a:tailEnd/>
            </a:ln>
          </p:spPr>
          <p:txBody>
            <a:bodyPr/>
            <a:lstStyle/>
            <a:p>
              <a:endParaRPr lang="en-US" dirty="0"/>
            </a:p>
          </p:txBody>
        </p:sp>
        <p:sp>
          <p:nvSpPr>
            <p:cNvPr id="41038" name="Freeform 102"/>
            <p:cNvSpPr>
              <a:spLocks/>
            </p:cNvSpPr>
            <p:nvPr/>
          </p:nvSpPr>
          <p:spPr bwMode="auto">
            <a:xfrm>
              <a:off x="4221" y="4492"/>
              <a:ext cx="149" cy="1"/>
            </a:xfrm>
            <a:custGeom>
              <a:avLst/>
              <a:gdLst>
                <a:gd name="T0" fmla="*/ 1 w 149"/>
                <a:gd name="T1" fmla="*/ 0 h 1"/>
                <a:gd name="T2" fmla="*/ 4 w 149"/>
                <a:gd name="T3" fmla="*/ 0 h 1"/>
                <a:gd name="T4" fmla="*/ 7 w 149"/>
                <a:gd name="T5" fmla="*/ 0 h 1"/>
                <a:gd name="T6" fmla="*/ 10 w 149"/>
                <a:gd name="T7" fmla="*/ 0 h 1"/>
                <a:gd name="T8" fmla="*/ 13 w 149"/>
                <a:gd name="T9" fmla="*/ 0 h 1"/>
                <a:gd name="T10" fmla="*/ 16 w 149"/>
                <a:gd name="T11" fmla="*/ 0 h 1"/>
                <a:gd name="T12" fmla="*/ 18 w 149"/>
                <a:gd name="T13" fmla="*/ 0 h 1"/>
                <a:gd name="T14" fmla="*/ 22 w 149"/>
                <a:gd name="T15" fmla="*/ 0 h 1"/>
                <a:gd name="T16" fmla="*/ 25 w 149"/>
                <a:gd name="T17" fmla="*/ 0 h 1"/>
                <a:gd name="T18" fmla="*/ 28 w 149"/>
                <a:gd name="T19" fmla="*/ 0 h 1"/>
                <a:gd name="T20" fmla="*/ 31 w 149"/>
                <a:gd name="T21" fmla="*/ 0 h 1"/>
                <a:gd name="T22" fmla="*/ 33 w 149"/>
                <a:gd name="T23" fmla="*/ 0 h 1"/>
                <a:gd name="T24" fmla="*/ 36 w 149"/>
                <a:gd name="T25" fmla="*/ 0 h 1"/>
                <a:gd name="T26" fmla="*/ 39 w 149"/>
                <a:gd name="T27" fmla="*/ 0 h 1"/>
                <a:gd name="T28" fmla="*/ 41 w 149"/>
                <a:gd name="T29" fmla="*/ 0 h 1"/>
                <a:gd name="T30" fmla="*/ 44 w 149"/>
                <a:gd name="T31" fmla="*/ 0 h 1"/>
                <a:gd name="T32" fmla="*/ 47 w 149"/>
                <a:gd name="T33" fmla="*/ 0 h 1"/>
                <a:gd name="T34" fmla="*/ 51 w 149"/>
                <a:gd name="T35" fmla="*/ 0 h 1"/>
                <a:gd name="T36" fmla="*/ 53 w 149"/>
                <a:gd name="T37" fmla="*/ 0 h 1"/>
                <a:gd name="T38" fmla="*/ 56 w 149"/>
                <a:gd name="T39" fmla="*/ 0 h 1"/>
                <a:gd name="T40" fmla="*/ 59 w 149"/>
                <a:gd name="T41" fmla="*/ 0 h 1"/>
                <a:gd name="T42" fmla="*/ 61 w 149"/>
                <a:gd name="T43" fmla="*/ 0 h 1"/>
                <a:gd name="T44" fmla="*/ 65 w 149"/>
                <a:gd name="T45" fmla="*/ 0 h 1"/>
                <a:gd name="T46" fmla="*/ 67 w 149"/>
                <a:gd name="T47" fmla="*/ 0 h 1"/>
                <a:gd name="T48" fmla="*/ 69 w 149"/>
                <a:gd name="T49" fmla="*/ 0 h 1"/>
                <a:gd name="T50" fmla="*/ 73 w 149"/>
                <a:gd name="T51" fmla="*/ 0 h 1"/>
                <a:gd name="T52" fmla="*/ 75 w 149"/>
                <a:gd name="T53" fmla="*/ 0 h 1"/>
                <a:gd name="T54" fmla="*/ 79 w 149"/>
                <a:gd name="T55" fmla="*/ 0 h 1"/>
                <a:gd name="T56" fmla="*/ 81 w 149"/>
                <a:gd name="T57" fmla="*/ 0 h 1"/>
                <a:gd name="T58" fmla="*/ 84 w 149"/>
                <a:gd name="T59" fmla="*/ 0 h 1"/>
                <a:gd name="T60" fmla="*/ 87 w 149"/>
                <a:gd name="T61" fmla="*/ 0 h 1"/>
                <a:gd name="T62" fmla="*/ 89 w 149"/>
                <a:gd name="T63" fmla="*/ 0 h 1"/>
                <a:gd name="T64" fmla="*/ 93 w 149"/>
                <a:gd name="T65" fmla="*/ 0 h 1"/>
                <a:gd name="T66" fmla="*/ 96 w 149"/>
                <a:gd name="T67" fmla="*/ 0 h 1"/>
                <a:gd name="T68" fmla="*/ 98 w 149"/>
                <a:gd name="T69" fmla="*/ 0 h 1"/>
                <a:gd name="T70" fmla="*/ 101 w 149"/>
                <a:gd name="T71" fmla="*/ 0 h 1"/>
                <a:gd name="T72" fmla="*/ 104 w 149"/>
                <a:gd name="T73" fmla="*/ 0 h 1"/>
                <a:gd name="T74" fmla="*/ 107 w 149"/>
                <a:gd name="T75" fmla="*/ 0 h 1"/>
                <a:gd name="T76" fmla="*/ 109 w 149"/>
                <a:gd name="T77" fmla="*/ 0 h 1"/>
                <a:gd name="T78" fmla="*/ 113 w 149"/>
                <a:gd name="T79" fmla="*/ 0 h 1"/>
                <a:gd name="T80" fmla="*/ 116 w 149"/>
                <a:gd name="T81" fmla="*/ 0 h 1"/>
                <a:gd name="T82" fmla="*/ 118 w 149"/>
                <a:gd name="T83" fmla="*/ 0 h 1"/>
                <a:gd name="T84" fmla="*/ 121 w 149"/>
                <a:gd name="T85" fmla="*/ 0 h 1"/>
                <a:gd name="T86" fmla="*/ 124 w 149"/>
                <a:gd name="T87" fmla="*/ 0 h 1"/>
                <a:gd name="T88" fmla="*/ 126 w 149"/>
                <a:gd name="T89" fmla="*/ 0 h 1"/>
                <a:gd name="T90" fmla="*/ 130 w 149"/>
                <a:gd name="T91" fmla="*/ 0 h 1"/>
                <a:gd name="T92" fmla="*/ 133 w 149"/>
                <a:gd name="T93" fmla="*/ 0 h 1"/>
                <a:gd name="T94" fmla="*/ 135 w 149"/>
                <a:gd name="T95" fmla="*/ 0 h 1"/>
                <a:gd name="T96" fmla="*/ 139 w 149"/>
                <a:gd name="T97" fmla="*/ 0 h 1"/>
                <a:gd name="T98" fmla="*/ 141 w 149"/>
                <a:gd name="T99" fmla="*/ 0 h 1"/>
                <a:gd name="T100" fmla="*/ 144 w 149"/>
                <a:gd name="T101" fmla="*/ 0 h 1"/>
                <a:gd name="T102" fmla="*/ 146 w 149"/>
                <a:gd name="T103" fmla="*/ 0 h 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9"/>
                <a:gd name="T157" fmla="*/ 0 h 1"/>
                <a:gd name="T158" fmla="*/ 149 w 149"/>
                <a:gd name="T159" fmla="*/ 1 h 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9" h="1">
                  <a:moveTo>
                    <a:pt x="0" y="0"/>
                  </a:moveTo>
                  <a:lnTo>
                    <a:pt x="1" y="0"/>
                  </a:lnTo>
                  <a:lnTo>
                    <a:pt x="3" y="0"/>
                  </a:lnTo>
                  <a:lnTo>
                    <a:pt x="4" y="0"/>
                  </a:lnTo>
                  <a:lnTo>
                    <a:pt x="6" y="0"/>
                  </a:lnTo>
                  <a:lnTo>
                    <a:pt x="7" y="0"/>
                  </a:lnTo>
                  <a:lnTo>
                    <a:pt x="9" y="0"/>
                  </a:lnTo>
                  <a:lnTo>
                    <a:pt x="10" y="0"/>
                  </a:lnTo>
                  <a:lnTo>
                    <a:pt x="12" y="0"/>
                  </a:lnTo>
                  <a:lnTo>
                    <a:pt x="13" y="0"/>
                  </a:lnTo>
                  <a:lnTo>
                    <a:pt x="15" y="0"/>
                  </a:lnTo>
                  <a:lnTo>
                    <a:pt x="16" y="0"/>
                  </a:lnTo>
                  <a:lnTo>
                    <a:pt x="17" y="0"/>
                  </a:lnTo>
                  <a:lnTo>
                    <a:pt x="18" y="0"/>
                  </a:lnTo>
                  <a:lnTo>
                    <a:pt x="20" y="0"/>
                  </a:lnTo>
                  <a:lnTo>
                    <a:pt x="22" y="0"/>
                  </a:lnTo>
                  <a:lnTo>
                    <a:pt x="23" y="0"/>
                  </a:lnTo>
                  <a:lnTo>
                    <a:pt x="25" y="0"/>
                  </a:lnTo>
                  <a:lnTo>
                    <a:pt x="28" y="0"/>
                  </a:lnTo>
                  <a:lnTo>
                    <a:pt x="29" y="0"/>
                  </a:lnTo>
                  <a:lnTo>
                    <a:pt x="31" y="0"/>
                  </a:lnTo>
                  <a:lnTo>
                    <a:pt x="33" y="0"/>
                  </a:lnTo>
                  <a:lnTo>
                    <a:pt x="35" y="0"/>
                  </a:lnTo>
                  <a:lnTo>
                    <a:pt x="36" y="0"/>
                  </a:lnTo>
                  <a:lnTo>
                    <a:pt x="38" y="0"/>
                  </a:lnTo>
                  <a:lnTo>
                    <a:pt x="39" y="0"/>
                  </a:lnTo>
                  <a:lnTo>
                    <a:pt x="40" y="0"/>
                  </a:lnTo>
                  <a:lnTo>
                    <a:pt x="41" y="0"/>
                  </a:lnTo>
                  <a:lnTo>
                    <a:pt x="43" y="0"/>
                  </a:lnTo>
                  <a:lnTo>
                    <a:pt x="44" y="0"/>
                  </a:lnTo>
                  <a:lnTo>
                    <a:pt x="46" y="0"/>
                  </a:lnTo>
                  <a:lnTo>
                    <a:pt x="47" y="0"/>
                  </a:lnTo>
                  <a:lnTo>
                    <a:pt x="48" y="0"/>
                  </a:lnTo>
                  <a:lnTo>
                    <a:pt x="51" y="0"/>
                  </a:lnTo>
                  <a:lnTo>
                    <a:pt x="53" y="0"/>
                  </a:lnTo>
                  <a:lnTo>
                    <a:pt x="54" y="0"/>
                  </a:lnTo>
                  <a:lnTo>
                    <a:pt x="56" y="0"/>
                  </a:lnTo>
                  <a:lnTo>
                    <a:pt x="57" y="0"/>
                  </a:lnTo>
                  <a:lnTo>
                    <a:pt x="59" y="0"/>
                  </a:lnTo>
                  <a:lnTo>
                    <a:pt x="60" y="0"/>
                  </a:lnTo>
                  <a:lnTo>
                    <a:pt x="61" y="0"/>
                  </a:lnTo>
                  <a:lnTo>
                    <a:pt x="63" y="0"/>
                  </a:lnTo>
                  <a:lnTo>
                    <a:pt x="65" y="0"/>
                  </a:lnTo>
                  <a:lnTo>
                    <a:pt x="66" y="0"/>
                  </a:lnTo>
                  <a:lnTo>
                    <a:pt x="67" y="0"/>
                  </a:lnTo>
                  <a:lnTo>
                    <a:pt x="69" y="0"/>
                  </a:lnTo>
                  <a:lnTo>
                    <a:pt x="71" y="0"/>
                  </a:lnTo>
                  <a:lnTo>
                    <a:pt x="73" y="0"/>
                  </a:lnTo>
                  <a:lnTo>
                    <a:pt x="75" y="0"/>
                  </a:lnTo>
                  <a:lnTo>
                    <a:pt x="77" y="0"/>
                  </a:lnTo>
                  <a:lnTo>
                    <a:pt x="79" y="0"/>
                  </a:lnTo>
                  <a:lnTo>
                    <a:pt x="80" y="0"/>
                  </a:lnTo>
                  <a:lnTo>
                    <a:pt x="81" y="0"/>
                  </a:lnTo>
                  <a:lnTo>
                    <a:pt x="83" y="0"/>
                  </a:lnTo>
                  <a:lnTo>
                    <a:pt x="84" y="0"/>
                  </a:lnTo>
                  <a:lnTo>
                    <a:pt x="86" y="0"/>
                  </a:lnTo>
                  <a:lnTo>
                    <a:pt x="87" y="0"/>
                  </a:lnTo>
                  <a:lnTo>
                    <a:pt x="88" y="0"/>
                  </a:lnTo>
                  <a:lnTo>
                    <a:pt x="89" y="0"/>
                  </a:lnTo>
                  <a:lnTo>
                    <a:pt x="91" y="0"/>
                  </a:lnTo>
                  <a:lnTo>
                    <a:pt x="93" y="0"/>
                  </a:lnTo>
                  <a:lnTo>
                    <a:pt x="94" y="0"/>
                  </a:lnTo>
                  <a:lnTo>
                    <a:pt x="96" y="0"/>
                  </a:lnTo>
                  <a:lnTo>
                    <a:pt x="97" y="0"/>
                  </a:lnTo>
                  <a:lnTo>
                    <a:pt x="98" y="0"/>
                  </a:lnTo>
                  <a:lnTo>
                    <a:pt x="100" y="0"/>
                  </a:lnTo>
                  <a:lnTo>
                    <a:pt x="101" y="0"/>
                  </a:lnTo>
                  <a:lnTo>
                    <a:pt x="103" y="0"/>
                  </a:lnTo>
                  <a:lnTo>
                    <a:pt x="104" y="0"/>
                  </a:lnTo>
                  <a:lnTo>
                    <a:pt x="106" y="0"/>
                  </a:lnTo>
                  <a:lnTo>
                    <a:pt x="107" y="0"/>
                  </a:lnTo>
                  <a:lnTo>
                    <a:pt x="108" y="0"/>
                  </a:lnTo>
                  <a:lnTo>
                    <a:pt x="109" y="0"/>
                  </a:lnTo>
                  <a:lnTo>
                    <a:pt x="111" y="0"/>
                  </a:lnTo>
                  <a:lnTo>
                    <a:pt x="113" y="0"/>
                  </a:lnTo>
                  <a:lnTo>
                    <a:pt x="114" y="0"/>
                  </a:lnTo>
                  <a:lnTo>
                    <a:pt x="116" y="0"/>
                  </a:lnTo>
                  <a:lnTo>
                    <a:pt x="117" y="0"/>
                  </a:lnTo>
                  <a:lnTo>
                    <a:pt x="118" y="0"/>
                  </a:lnTo>
                  <a:lnTo>
                    <a:pt x="119" y="0"/>
                  </a:lnTo>
                  <a:lnTo>
                    <a:pt x="121" y="0"/>
                  </a:lnTo>
                  <a:lnTo>
                    <a:pt x="123" y="0"/>
                  </a:lnTo>
                  <a:lnTo>
                    <a:pt x="124" y="0"/>
                  </a:lnTo>
                  <a:lnTo>
                    <a:pt x="125" y="0"/>
                  </a:lnTo>
                  <a:lnTo>
                    <a:pt x="126" y="0"/>
                  </a:lnTo>
                  <a:lnTo>
                    <a:pt x="127" y="0"/>
                  </a:lnTo>
                  <a:lnTo>
                    <a:pt x="130" y="0"/>
                  </a:lnTo>
                  <a:lnTo>
                    <a:pt x="131" y="0"/>
                  </a:lnTo>
                  <a:lnTo>
                    <a:pt x="133" y="0"/>
                  </a:lnTo>
                  <a:lnTo>
                    <a:pt x="134" y="0"/>
                  </a:lnTo>
                  <a:lnTo>
                    <a:pt x="135" y="0"/>
                  </a:lnTo>
                  <a:lnTo>
                    <a:pt x="137" y="0"/>
                  </a:lnTo>
                  <a:lnTo>
                    <a:pt x="139" y="0"/>
                  </a:lnTo>
                  <a:lnTo>
                    <a:pt x="141" y="0"/>
                  </a:lnTo>
                  <a:lnTo>
                    <a:pt x="143" y="0"/>
                  </a:lnTo>
                  <a:lnTo>
                    <a:pt x="144" y="0"/>
                  </a:lnTo>
                  <a:lnTo>
                    <a:pt x="145" y="0"/>
                  </a:lnTo>
                  <a:lnTo>
                    <a:pt x="146" y="0"/>
                  </a:lnTo>
                  <a:lnTo>
                    <a:pt x="148" y="0"/>
                  </a:lnTo>
                </a:path>
              </a:pathLst>
            </a:custGeom>
            <a:noFill/>
            <a:ln w="31750">
              <a:solidFill>
                <a:schemeClr val="tx2"/>
              </a:solidFill>
              <a:round/>
              <a:headEnd/>
              <a:tailEnd/>
            </a:ln>
          </p:spPr>
          <p:txBody>
            <a:bodyPr/>
            <a:lstStyle/>
            <a:p>
              <a:endParaRPr lang="en-US" dirty="0"/>
            </a:p>
          </p:txBody>
        </p:sp>
        <p:sp>
          <p:nvSpPr>
            <p:cNvPr id="41039" name="Freeform 103"/>
            <p:cNvSpPr>
              <a:spLocks/>
            </p:cNvSpPr>
            <p:nvPr/>
          </p:nvSpPr>
          <p:spPr bwMode="auto">
            <a:xfrm>
              <a:off x="4369" y="4029"/>
              <a:ext cx="150" cy="464"/>
            </a:xfrm>
            <a:custGeom>
              <a:avLst/>
              <a:gdLst>
                <a:gd name="T0" fmla="*/ 1 w 150"/>
                <a:gd name="T1" fmla="*/ 463 h 464"/>
                <a:gd name="T2" fmla="*/ 5 w 150"/>
                <a:gd name="T3" fmla="*/ 463 h 464"/>
                <a:gd name="T4" fmla="*/ 7 w 150"/>
                <a:gd name="T5" fmla="*/ 461 h 464"/>
                <a:gd name="T6" fmla="*/ 9 w 150"/>
                <a:gd name="T7" fmla="*/ 461 h 464"/>
                <a:gd name="T8" fmla="*/ 13 w 150"/>
                <a:gd name="T9" fmla="*/ 461 h 464"/>
                <a:gd name="T10" fmla="*/ 16 w 150"/>
                <a:gd name="T11" fmla="*/ 461 h 464"/>
                <a:gd name="T12" fmla="*/ 19 w 150"/>
                <a:gd name="T13" fmla="*/ 460 h 464"/>
                <a:gd name="T14" fmla="*/ 21 w 150"/>
                <a:gd name="T15" fmla="*/ 460 h 464"/>
                <a:gd name="T16" fmla="*/ 24 w 150"/>
                <a:gd name="T17" fmla="*/ 459 h 464"/>
                <a:gd name="T18" fmla="*/ 27 w 150"/>
                <a:gd name="T19" fmla="*/ 457 h 464"/>
                <a:gd name="T20" fmla="*/ 29 w 150"/>
                <a:gd name="T21" fmla="*/ 455 h 464"/>
                <a:gd name="T22" fmla="*/ 34 w 150"/>
                <a:gd name="T23" fmla="*/ 453 h 464"/>
                <a:gd name="T24" fmla="*/ 35 w 150"/>
                <a:gd name="T25" fmla="*/ 448 h 464"/>
                <a:gd name="T26" fmla="*/ 38 w 150"/>
                <a:gd name="T27" fmla="*/ 444 h 464"/>
                <a:gd name="T28" fmla="*/ 42 w 150"/>
                <a:gd name="T29" fmla="*/ 437 h 464"/>
                <a:gd name="T30" fmla="*/ 44 w 150"/>
                <a:gd name="T31" fmla="*/ 429 h 464"/>
                <a:gd name="T32" fmla="*/ 47 w 150"/>
                <a:gd name="T33" fmla="*/ 420 h 464"/>
                <a:gd name="T34" fmla="*/ 50 w 150"/>
                <a:gd name="T35" fmla="*/ 407 h 464"/>
                <a:gd name="T36" fmla="*/ 53 w 150"/>
                <a:gd name="T37" fmla="*/ 393 h 464"/>
                <a:gd name="T38" fmla="*/ 55 w 150"/>
                <a:gd name="T39" fmla="*/ 375 h 464"/>
                <a:gd name="T40" fmla="*/ 59 w 150"/>
                <a:gd name="T41" fmla="*/ 354 h 464"/>
                <a:gd name="T42" fmla="*/ 62 w 150"/>
                <a:gd name="T43" fmla="*/ 328 h 464"/>
                <a:gd name="T44" fmla="*/ 64 w 150"/>
                <a:gd name="T45" fmla="*/ 297 h 464"/>
                <a:gd name="T46" fmla="*/ 67 w 150"/>
                <a:gd name="T47" fmla="*/ 259 h 464"/>
                <a:gd name="T48" fmla="*/ 71 w 150"/>
                <a:gd name="T49" fmla="*/ 218 h 464"/>
                <a:gd name="T50" fmla="*/ 73 w 150"/>
                <a:gd name="T51" fmla="*/ 173 h 464"/>
                <a:gd name="T52" fmla="*/ 75 w 150"/>
                <a:gd name="T53" fmla="*/ 127 h 464"/>
                <a:gd name="T54" fmla="*/ 79 w 150"/>
                <a:gd name="T55" fmla="*/ 81 h 464"/>
                <a:gd name="T56" fmla="*/ 81 w 150"/>
                <a:gd name="T57" fmla="*/ 42 h 464"/>
                <a:gd name="T58" fmla="*/ 84 w 150"/>
                <a:gd name="T59" fmla="*/ 15 h 464"/>
                <a:gd name="T60" fmla="*/ 87 w 150"/>
                <a:gd name="T61" fmla="*/ 0 h 464"/>
                <a:gd name="T62" fmla="*/ 90 w 150"/>
                <a:gd name="T63" fmla="*/ 5 h 464"/>
                <a:gd name="T64" fmla="*/ 93 w 150"/>
                <a:gd name="T65" fmla="*/ 23 h 464"/>
                <a:gd name="T66" fmla="*/ 95 w 150"/>
                <a:gd name="T67" fmla="*/ 55 h 464"/>
                <a:gd name="T68" fmla="*/ 99 w 150"/>
                <a:gd name="T69" fmla="*/ 97 h 464"/>
                <a:gd name="T70" fmla="*/ 101 w 150"/>
                <a:gd name="T71" fmla="*/ 145 h 464"/>
                <a:gd name="T72" fmla="*/ 104 w 150"/>
                <a:gd name="T73" fmla="*/ 190 h 464"/>
                <a:gd name="T74" fmla="*/ 107 w 150"/>
                <a:gd name="T75" fmla="*/ 235 h 464"/>
                <a:gd name="T76" fmla="*/ 109 w 150"/>
                <a:gd name="T77" fmla="*/ 276 h 464"/>
                <a:gd name="T78" fmla="*/ 113 w 150"/>
                <a:gd name="T79" fmla="*/ 309 h 464"/>
                <a:gd name="T80" fmla="*/ 115 w 150"/>
                <a:gd name="T81" fmla="*/ 339 h 464"/>
                <a:gd name="T82" fmla="*/ 118 w 150"/>
                <a:gd name="T83" fmla="*/ 364 h 464"/>
                <a:gd name="T84" fmla="*/ 121 w 150"/>
                <a:gd name="T85" fmla="*/ 383 h 464"/>
                <a:gd name="T86" fmla="*/ 124 w 150"/>
                <a:gd name="T87" fmla="*/ 399 h 464"/>
                <a:gd name="T88" fmla="*/ 127 w 150"/>
                <a:gd name="T89" fmla="*/ 412 h 464"/>
                <a:gd name="T90" fmla="*/ 129 w 150"/>
                <a:gd name="T91" fmla="*/ 421 h 464"/>
                <a:gd name="T92" fmla="*/ 132 w 150"/>
                <a:gd name="T93" fmla="*/ 427 h 464"/>
                <a:gd name="T94" fmla="*/ 136 w 150"/>
                <a:gd name="T95" fmla="*/ 429 h 464"/>
                <a:gd name="T96" fmla="*/ 138 w 150"/>
                <a:gd name="T97" fmla="*/ 426 h 464"/>
                <a:gd name="T98" fmla="*/ 141 w 150"/>
                <a:gd name="T99" fmla="*/ 419 h 464"/>
                <a:gd name="T100" fmla="*/ 143 w 150"/>
                <a:gd name="T101" fmla="*/ 409 h 464"/>
                <a:gd name="T102" fmla="*/ 147 w 150"/>
                <a:gd name="T103" fmla="*/ 397 h 4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0"/>
                <a:gd name="T157" fmla="*/ 0 h 464"/>
                <a:gd name="T158" fmla="*/ 150 w 150"/>
                <a:gd name="T159" fmla="*/ 464 h 46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0" h="464">
                  <a:moveTo>
                    <a:pt x="0" y="463"/>
                  </a:moveTo>
                  <a:lnTo>
                    <a:pt x="1" y="463"/>
                  </a:lnTo>
                  <a:lnTo>
                    <a:pt x="4" y="463"/>
                  </a:lnTo>
                  <a:lnTo>
                    <a:pt x="5" y="463"/>
                  </a:lnTo>
                  <a:lnTo>
                    <a:pt x="6" y="461"/>
                  </a:lnTo>
                  <a:lnTo>
                    <a:pt x="7" y="461"/>
                  </a:lnTo>
                  <a:lnTo>
                    <a:pt x="9" y="461"/>
                  </a:lnTo>
                  <a:lnTo>
                    <a:pt x="12" y="461"/>
                  </a:lnTo>
                  <a:lnTo>
                    <a:pt x="13" y="461"/>
                  </a:lnTo>
                  <a:lnTo>
                    <a:pt x="15" y="461"/>
                  </a:lnTo>
                  <a:lnTo>
                    <a:pt x="16" y="461"/>
                  </a:lnTo>
                  <a:lnTo>
                    <a:pt x="17" y="461"/>
                  </a:lnTo>
                  <a:lnTo>
                    <a:pt x="19" y="460"/>
                  </a:lnTo>
                  <a:lnTo>
                    <a:pt x="20" y="460"/>
                  </a:lnTo>
                  <a:lnTo>
                    <a:pt x="21" y="460"/>
                  </a:lnTo>
                  <a:lnTo>
                    <a:pt x="23" y="459"/>
                  </a:lnTo>
                  <a:lnTo>
                    <a:pt x="24" y="459"/>
                  </a:lnTo>
                  <a:lnTo>
                    <a:pt x="26" y="459"/>
                  </a:lnTo>
                  <a:lnTo>
                    <a:pt x="27" y="457"/>
                  </a:lnTo>
                  <a:lnTo>
                    <a:pt x="28" y="457"/>
                  </a:lnTo>
                  <a:lnTo>
                    <a:pt x="29" y="455"/>
                  </a:lnTo>
                  <a:lnTo>
                    <a:pt x="31" y="454"/>
                  </a:lnTo>
                  <a:lnTo>
                    <a:pt x="34" y="453"/>
                  </a:lnTo>
                  <a:lnTo>
                    <a:pt x="34" y="450"/>
                  </a:lnTo>
                  <a:lnTo>
                    <a:pt x="35" y="448"/>
                  </a:lnTo>
                  <a:lnTo>
                    <a:pt x="37" y="447"/>
                  </a:lnTo>
                  <a:lnTo>
                    <a:pt x="38" y="444"/>
                  </a:lnTo>
                  <a:lnTo>
                    <a:pt x="41" y="441"/>
                  </a:lnTo>
                  <a:lnTo>
                    <a:pt x="42" y="437"/>
                  </a:lnTo>
                  <a:lnTo>
                    <a:pt x="43" y="435"/>
                  </a:lnTo>
                  <a:lnTo>
                    <a:pt x="44" y="429"/>
                  </a:lnTo>
                  <a:lnTo>
                    <a:pt x="46" y="426"/>
                  </a:lnTo>
                  <a:lnTo>
                    <a:pt x="47" y="420"/>
                  </a:lnTo>
                  <a:lnTo>
                    <a:pt x="49" y="415"/>
                  </a:lnTo>
                  <a:lnTo>
                    <a:pt x="50" y="407"/>
                  </a:lnTo>
                  <a:lnTo>
                    <a:pt x="51" y="401"/>
                  </a:lnTo>
                  <a:lnTo>
                    <a:pt x="53" y="393"/>
                  </a:lnTo>
                  <a:lnTo>
                    <a:pt x="53" y="385"/>
                  </a:lnTo>
                  <a:lnTo>
                    <a:pt x="55" y="375"/>
                  </a:lnTo>
                  <a:lnTo>
                    <a:pt x="57" y="365"/>
                  </a:lnTo>
                  <a:lnTo>
                    <a:pt x="59" y="354"/>
                  </a:lnTo>
                  <a:lnTo>
                    <a:pt x="60" y="342"/>
                  </a:lnTo>
                  <a:lnTo>
                    <a:pt x="62" y="328"/>
                  </a:lnTo>
                  <a:lnTo>
                    <a:pt x="63" y="313"/>
                  </a:lnTo>
                  <a:lnTo>
                    <a:pt x="64" y="297"/>
                  </a:lnTo>
                  <a:lnTo>
                    <a:pt x="65" y="278"/>
                  </a:lnTo>
                  <a:lnTo>
                    <a:pt x="67" y="259"/>
                  </a:lnTo>
                  <a:lnTo>
                    <a:pt x="69" y="239"/>
                  </a:lnTo>
                  <a:lnTo>
                    <a:pt x="71" y="218"/>
                  </a:lnTo>
                  <a:lnTo>
                    <a:pt x="72" y="197"/>
                  </a:lnTo>
                  <a:lnTo>
                    <a:pt x="73" y="173"/>
                  </a:lnTo>
                  <a:lnTo>
                    <a:pt x="74" y="151"/>
                  </a:lnTo>
                  <a:lnTo>
                    <a:pt x="75" y="127"/>
                  </a:lnTo>
                  <a:lnTo>
                    <a:pt x="77" y="104"/>
                  </a:lnTo>
                  <a:lnTo>
                    <a:pt x="79" y="81"/>
                  </a:lnTo>
                  <a:lnTo>
                    <a:pt x="80" y="61"/>
                  </a:lnTo>
                  <a:lnTo>
                    <a:pt x="81" y="42"/>
                  </a:lnTo>
                  <a:lnTo>
                    <a:pt x="82" y="26"/>
                  </a:lnTo>
                  <a:lnTo>
                    <a:pt x="84" y="15"/>
                  </a:lnTo>
                  <a:lnTo>
                    <a:pt x="85" y="6"/>
                  </a:lnTo>
                  <a:lnTo>
                    <a:pt x="87" y="0"/>
                  </a:lnTo>
                  <a:lnTo>
                    <a:pt x="88" y="0"/>
                  </a:lnTo>
                  <a:lnTo>
                    <a:pt x="90" y="5"/>
                  </a:lnTo>
                  <a:lnTo>
                    <a:pt x="91" y="12"/>
                  </a:lnTo>
                  <a:lnTo>
                    <a:pt x="93" y="23"/>
                  </a:lnTo>
                  <a:lnTo>
                    <a:pt x="94" y="36"/>
                  </a:lnTo>
                  <a:lnTo>
                    <a:pt x="95" y="55"/>
                  </a:lnTo>
                  <a:lnTo>
                    <a:pt x="97" y="75"/>
                  </a:lnTo>
                  <a:lnTo>
                    <a:pt x="99" y="97"/>
                  </a:lnTo>
                  <a:lnTo>
                    <a:pt x="100" y="120"/>
                  </a:lnTo>
                  <a:lnTo>
                    <a:pt x="101" y="145"/>
                  </a:lnTo>
                  <a:lnTo>
                    <a:pt x="102" y="169"/>
                  </a:lnTo>
                  <a:lnTo>
                    <a:pt x="104" y="190"/>
                  </a:lnTo>
                  <a:lnTo>
                    <a:pt x="105" y="212"/>
                  </a:lnTo>
                  <a:lnTo>
                    <a:pt x="107" y="235"/>
                  </a:lnTo>
                  <a:lnTo>
                    <a:pt x="109" y="256"/>
                  </a:lnTo>
                  <a:lnTo>
                    <a:pt x="109" y="276"/>
                  </a:lnTo>
                  <a:lnTo>
                    <a:pt x="111" y="293"/>
                  </a:lnTo>
                  <a:lnTo>
                    <a:pt x="113" y="309"/>
                  </a:lnTo>
                  <a:lnTo>
                    <a:pt x="114" y="324"/>
                  </a:lnTo>
                  <a:lnTo>
                    <a:pt x="115" y="339"/>
                  </a:lnTo>
                  <a:lnTo>
                    <a:pt x="117" y="351"/>
                  </a:lnTo>
                  <a:lnTo>
                    <a:pt x="118" y="364"/>
                  </a:lnTo>
                  <a:lnTo>
                    <a:pt x="120" y="373"/>
                  </a:lnTo>
                  <a:lnTo>
                    <a:pt x="121" y="383"/>
                  </a:lnTo>
                  <a:lnTo>
                    <a:pt x="123" y="392"/>
                  </a:lnTo>
                  <a:lnTo>
                    <a:pt x="124" y="399"/>
                  </a:lnTo>
                  <a:lnTo>
                    <a:pt x="125" y="406"/>
                  </a:lnTo>
                  <a:lnTo>
                    <a:pt x="127" y="412"/>
                  </a:lnTo>
                  <a:lnTo>
                    <a:pt x="128" y="417"/>
                  </a:lnTo>
                  <a:lnTo>
                    <a:pt x="129" y="421"/>
                  </a:lnTo>
                  <a:lnTo>
                    <a:pt x="131" y="424"/>
                  </a:lnTo>
                  <a:lnTo>
                    <a:pt x="132" y="427"/>
                  </a:lnTo>
                  <a:lnTo>
                    <a:pt x="133" y="428"/>
                  </a:lnTo>
                  <a:lnTo>
                    <a:pt x="136" y="429"/>
                  </a:lnTo>
                  <a:lnTo>
                    <a:pt x="137" y="428"/>
                  </a:lnTo>
                  <a:lnTo>
                    <a:pt x="138" y="426"/>
                  </a:lnTo>
                  <a:lnTo>
                    <a:pt x="139" y="423"/>
                  </a:lnTo>
                  <a:lnTo>
                    <a:pt x="141" y="419"/>
                  </a:lnTo>
                  <a:lnTo>
                    <a:pt x="142" y="415"/>
                  </a:lnTo>
                  <a:lnTo>
                    <a:pt x="143" y="409"/>
                  </a:lnTo>
                  <a:lnTo>
                    <a:pt x="145" y="404"/>
                  </a:lnTo>
                  <a:lnTo>
                    <a:pt x="147" y="397"/>
                  </a:lnTo>
                  <a:lnTo>
                    <a:pt x="149" y="389"/>
                  </a:lnTo>
                </a:path>
              </a:pathLst>
            </a:custGeom>
            <a:noFill/>
            <a:ln w="31750">
              <a:solidFill>
                <a:schemeClr val="tx2"/>
              </a:solidFill>
              <a:round/>
              <a:headEnd/>
              <a:tailEnd/>
            </a:ln>
          </p:spPr>
          <p:txBody>
            <a:bodyPr/>
            <a:lstStyle/>
            <a:p>
              <a:endParaRPr lang="en-US" dirty="0"/>
            </a:p>
          </p:txBody>
        </p:sp>
        <p:sp>
          <p:nvSpPr>
            <p:cNvPr id="41040" name="Freeform 104"/>
            <p:cNvSpPr>
              <a:spLocks/>
            </p:cNvSpPr>
            <p:nvPr/>
          </p:nvSpPr>
          <p:spPr bwMode="auto">
            <a:xfrm>
              <a:off x="4518" y="4256"/>
              <a:ext cx="149" cy="237"/>
            </a:xfrm>
            <a:custGeom>
              <a:avLst/>
              <a:gdLst>
                <a:gd name="T0" fmla="*/ 0 w 149"/>
                <a:gd name="T1" fmla="*/ 152 h 237"/>
                <a:gd name="T2" fmla="*/ 3 w 149"/>
                <a:gd name="T3" fmla="*/ 133 h 237"/>
                <a:gd name="T4" fmla="*/ 6 w 149"/>
                <a:gd name="T5" fmla="*/ 112 h 237"/>
                <a:gd name="T6" fmla="*/ 9 w 149"/>
                <a:gd name="T7" fmla="*/ 87 h 237"/>
                <a:gd name="T8" fmla="*/ 12 w 149"/>
                <a:gd name="T9" fmla="*/ 63 h 237"/>
                <a:gd name="T10" fmla="*/ 15 w 149"/>
                <a:gd name="T11" fmla="*/ 40 h 237"/>
                <a:gd name="T12" fmla="*/ 18 w 149"/>
                <a:gd name="T13" fmla="*/ 20 h 237"/>
                <a:gd name="T14" fmla="*/ 20 w 149"/>
                <a:gd name="T15" fmla="*/ 6 h 237"/>
                <a:gd name="T16" fmla="*/ 24 w 149"/>
                <a:gd name="T17" fmla="*/ 0 h 237"/>
                <a:gd name="T18" fmla="*/ 26 w 149"/>
                <a:gd name="T19" fmla="*/ 4 h 237"/>
                <a:gd name="T20" fmla="*/ 29 w 149"/>
                <a:gd name="T21" fmla="*/ 16 h 237"/>
                <a:gd name="T22" fmla="*/ 31 w 149"/>
                <a:gd name="T23" fmla="*/ 33 h 237"/>
                <a:gd name="T24" fmla="*/ 34 w 149"/>
                <a:gd name="T25" fmla="*/ 56 h 237"/>
                <a:gd name="T26" fmla="*/ 38 w 149"/>
                <a:gd name="T27" fmla="*/ 81 h 237"/>
                <a:gd name="T28" fmla="*/ 40 w 149"/>
                <a:gd name="T29" fmla="*/ 104 h 237"/>
                <a:gd name="T30" fmla="*/ 44 w 149"/>
                <a:gd name="T31" fmla="*/ 128 h 237"/>
                <a:gd name="T32" fmla="*/ 46 w 149"/>
                <a:gd name="T33" fmla="*/ 149 h 237"/>
                <a:gd name="T34" fmla="*/ 49 w 149"/>
                <a:gd name="T35" fmla="*/ 166 h 237"/>
                <a:gd name="T36" fmla="*/ 52 w 149"/>
                <a:gd name="T37" fmla="*/ 180 h 237"/>
                <a:gd name="T38" fmla="*/ 54 w 149"/>
                <a:gd name="T39" fmla="*/ 193 h 237"/>
                <a:gd name="T40" fmla="*/ 57 w 149"/>
                <a:gd name="T41" fmla="*/ 202 h 237"/>
                <a:gd name="T42" fmla="*/ 61 w 149"/>
                <a:gd name="T43" fmla="*/ 212 h 237"/>
                <a:gd name="T44" fmla="*/ 62 w 149"/>
                <a:gd name="T45" fmla="*/ 218 h 237"/>
                <a:gd name="T46" fmla="*/ 66 w 149"/>
                <a:gd name="T47" fmla="*/ 223 h 237"/>
                <a:gd name="T48" fmla="*/ 69 w 149"/>
                <a:gd name="T49" fmla="*/ 227 h 237"/>
                <a:gd name="T50" fmla="*/ 71 w 149"/>
                <a:gd name="T51" fmla="*/ 230 h 237"/>
                <a:gd name="T52" fmla="*/ 74 w 149"/>
                <a:gd name="T53" fmla="*/ 232 h 237"/>
                <a:gd name="T54" fmla="*/ 77 w 149"/>
                <a:gd name="T55" fmla="*/ 232 h 237"/>
                <a:gd name="T56" fmla="*/ 81 w 149"/>
                <a:gd name="T57" fmla="*/ 233 h 237"/>
                <a:gd name="T58" fmla="*/ 82 w 149"/>
                <a:gd name="T59" fmla="*/ 234 h 237"/>
                <a:gd name="T60" fmla="*/ 86 w 149"/>
                <a:gd name="T61" fmla="*/ 234 h 237"/>
                <a:gd name="T62" fmla="*/ 89 w 149"/>
                <a:gd name="T63" fmla="*/ 234 h 237"/>
                <a:gd name="T64" fmla="*/ 92 w 149"/>
                <a:gd name="T65" fmla="*/ 234 h 237"/>
                <a:gd name="T66" fmla="*/ 94 w 149"/>
                <a:gd name="T67" fmla="*/ 234 h 237"/>
                <a:gd name="T68" fmla="*/ 98 w 149"/>
                <a:gd name="T69" fmla="*/ 234 h 237"/>
                <a:gd name="T70" fmla="*/ 100 w 149"/>
                <a:gd name="T71" fmla="*/ 236 h 237"/>
                <a:gd name="T72" fmla="*/ 102 w 149"/>
                <a:gd name="T73" fmla="*/ 236 h 237"/>
                <a:gd name="T74" fmla="*/ 106 w 149"/>
                <a:gd name="T75" fmla="*/ 236 h 237"/>
                <a:gd name="T76" fmla="*/ 108 w 149"/>
                <a:gd name="T77" fmla="*/ 236 h 237"/>
                <a:gd name="T78" fmla="*/ 111 w 149"/>
                <a:gd name="T79" fmla="*/ 236 h 237"/>
                <a:gd name="T80" fmla="*/ 114 w 149"/>
                <a:gd name="T81" fmla="*/ 236 h 237"/>
                <a:gd name="T82" fmla="*/ 118 w 149"/>
                <a:gd name="T83" fmla="*/ 236 h 237"/>
                <a:gd name="T84" fmla="*/ 120 w 149"/>
                <a:gd name="T85" fmla="*/ 236 h 237"/>
                <a:gd name="T86" fmla="*/ 122 w 149"/>
                <a:gd name="T87" fmla="*/ 236 h 237"/>
                <a:gd name="T88" fmla="*/ 126 w 149"/>
                <a:gd name="T89" fmla="*/ 236 h 237"/>
                <a:gd name="T90" fmla="*/ 129 w 149"/>
                <a:gd name="T91" fmla="*/ 236 h 237"/>
                <a:gd name="T92" fmla="*/ 132 w 149"/>
                <a:gd name="T93" fmla="*/ 236 h 237"/>
                <a:gd name="T94" fmla="*/ 134 w 149"/>
                <a:gd name="T95" fmla="*/ 236 h 237"/>
                <a:gd name="T96" fmla="*/ 137 w 149"/>
                <a:gd name="T97" fmla="*/ 236 h 237"/>
                <a:gd name="T98" fmla="*/ 139 w 149"/>
                <a:gd name="T99" fmla="*/ 236 h 237"/>
                <a:gd name="T100" fmla="*/ 143 w 149"/>
                <a:gd name="T101" fmla="*/ 236 h 237"/>
                <a:gd name="T102" fmla="*/ 145 w 149"/>
                <a:gd name="T103" fmla="*/ 236 h 2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9"/>
                <a:gd name="T157" fmla="*/ 0 h 237"/>
                <a:gd name="T158" fmla="*/ 149 w 149"/>
                <a:gd name="T159" fmla="*/ 237 h 23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9" h="237">
                  <a:moveTo>
                    <a:pt x="0" y="162"/>
                  </a:moveTo>
                  <a:lnTo>
                    <a:pt x="0" y="152"/>
                  </a:lnTo>
                  <a:lnTo>
                    <a:pt x="2" y="143"/>
                  </a:lnTo>
                  <a:lnTo>
                    <a:pt x="3" y="133"/>
                  </a:lnTo>
                  <a:lnTo>
                    <a:pt x="5" y="123"/>
                  </a:lnTo>
                  <a:lnTo>
                    <a:pt x="6" y="112"/>
                  </a:lnTo>
                  <a:lnTo>
                    <a:pt x="8" y="101"/>
                  </a:lnTo>
                  <a:lnTo>
                    <a:pt x="9" y="87"/>
                  </a:lnTo>
                  <a:lnTo>
                    <a:pt x="10" y="76"/>
                  </a:lnTo>
                  <a:lnTo>
                    <a:pt x="12" y="63"/>
                  </a:lnTo>
                  <a:lnTo>
                    <a:pt x="13" y="53"/>
                  </a:lnTo>
                  <a:lnTo>
                    <a:pt x="15" y="40"/>
                  </a:lnTo>
                  <a:lnTo>
                    <a:pt x="16" y="30"/>
                  </a:lnTo>
                  <a:lnTo>
                    <a:pt x="18" y="20"/>
                  </a:lnTo>
                  <a:lnTo>
                    <a:pt x="19" y="12"/>
                  </a:lnTo>
                  <a:lnTo>
                    <a:pt x="20" y="6"/>
                  </a:lnTo>
                  <a:lnTo>
                    <a:pt x="22" y="3"/>
                  </a:lnTo>
                  <a:lnTo>
                    <a:pt x="24" y="0"/>
                  </a:lnTo>
                  <a:lnTo>
                    <a:pt x="25" y="1"/>
                  </a:lnTo>
                  <a:lnTo>
                    <a:pt x="26" y="4"/>
                  </a:lnTo>
                  <a:lnTo>
                    <a:pt x="27" y="8"/>
                  </a:lnTo>
                  <a:lnTo>
                    <a:pt x="29" y="16"/>
                  </a:lnTo>
                  <a:lnTo>
                    <a:pt x="31" y="23"/>
                  </a:lnTo>
                  <a:lnTo>
                    <a:pt x="31" y="33"/>
                  </a:lnTo>
                  <a:lnTo>
                    <a:pt x="33" y="45"/>
                  </a:lnTo>
                  <a:lnTo>
                    <a:pt x="34" y="56"/>
                  </a:lnTo>
                  <a:lnTo>
                    <a:pt x="36" y="68"/>
                  </a:lnTo>
                  <a:lnTo>
                    <a:pt x="38" y="81"/>
                  </a:lnTo>
                  <a:lnTo>
                    <a:pt x="39" y="93"/>
                  </a:lnTo>
                  <a:lnTo>
                    <a:pt x="40" y="104"/>
                  </a:lnTo>
                  <a:lnTo>
                    <a:pt x="42" y="115"/>
                  </a:lnTo>
                  <a:lnTo>
                    <a:pt x="44" y="128"/>
                  </a:lnTo>
                  <a:lnTo>
                    <a:pt x="44" y="138"/>
                  </a:lnTo>
                  <a:lnTo>
                    <a:pt x="46" y="149"/>
                  </a:lnTo>
                  <a:lnTo>
                    <a:pt x="47" y="157"/>
                  </a:lnTo>
                  <a:lnTo>
                    <a:pt x="49" y="166"/>
                  </a:lnTo>
                  <a:lnTo>
                    <a:pt x="50" y="173"/>
                  </a:lnTo>
                  <a:lnTo>
                    <a:pt x="52" y="180"/>
                  </a:lnTo>
                  <a:lnTo>
                    <a:pt x="53" y="188"/>
                  </a:lnTo>
                  <a:lnTo>
                    <a:pt x="54" y="193"/>
                  </a:lnTo>
                  <a:lnTo>
                    <a:pt x="56" y="199"/>
                  </a:lnTo>
                  <a:lnTo>
                    <a:pt x="57" y="202"/>
                  </a:lnTo>
                  <a:lnTo>
                    <a:pt x="59" y="208"/>
                  </a:lnTo>
                  <a:lnTo>
                    <a:pt x="61" y="212"/>
                  </a:lnTo>
                  <a:lnTo>
                    <a:pt x="62" y="214"/>
                  </a:lnTo>
                  <a:lnTo>
                    <a:pt x="62" y="218"/>
                  </a:lnTo>
                  <a:lnTo>
                    <a:pt x="64" y="220"/>
                  </a:lnTo>
                  <a:lnTo>
                    <a:pt x="66" y="223"/>
                  </a:lnTo>
                  <a:lnTo>
                    <a:pt x="68" y="226"/>
                  </a:lnTo>
                  <a:lnTo>
                    <a:pt x="69" y="227"/>
                  </a:lnTo>
                  <a:lnTo>
                    <a:pt x="70" y="228"/>
                  </a:lnTo>
                  <a:lnTo>
                    <a:pt x="71" y="230"/>
                  </a:lnTo>
                  <a:lnTo>
                    <a:pt x="73" y="230"/>
                  </a:lnTo>
                  <a:lnTo>
                    <a:pt x="74" y="232"/>
                  </a:lnTo>
                  <a:lnTo>
                    <a:pt x="75" y="232"/>
                  </a:lnTo>
                  <a:lnTo>
                    <a:pt x="77" y="232"/>
                  </a:lnTo>
                  <a:lnTo>
                    <a:pt x="78" y="233"/>
                  </a:lnTo>
                  <a:lnTo>
                    <a:pt x="81" y="233"/>
                  </a:lnTo>
                  <a:lnTo>
                    <a:pt x="82" y="233"/>
                  </a:lnTo>
                  <a:lnTo>
                    <a:pt x="82" y="234"/>
                  </a:lnTo>
                  <a:lnTo>
                    <a:pt x="84" y="234"/>
                  </a:lnTo>
                  <a:lnTo>
                    <a:pt x="86" y="234"/>
                  </a:lnTo>
                  <a:lnTo>
                    <a:pt x="88" y="234"/>
                  </a:lnTo>
                  <a:lnTo>
                    <a:pt x="89" y="234"/>
                  </a:lnTo>
                  <a:lnTo>
                    <a:pt x="90" y="234"/>
                  </a:lnTo>
                  <a:lnTo>
                    <a:pt x="92" y="234"/>
                  </a:lnTo>
                  <a:lnTo>
                    <a:pt x="94" y="234"/>
                  </a:lnTo>
                  <a:lnTo>
                    <a:pt x="96" y="234"/>
                  </a:lnTo>
                  <a:lnTo>
                    <a:pt x="98" y="234"/>
                  </a:lnTo>
                  <a:lnTo>
                    <a:pt x="99" y="234"/>
                  </a:lnTo>
                  <a:lnTo>
                    <a:pt x="100" y="236"/>
                  </a:lnTo>
                  <a:lnTo>
                    <a:pt x="101" y="236"/>
                  </a:lnTo>
                  <a:lnTo>
                    <a:pt x="102" y="236"/>
                  </a:lnTo>
                  <a:lnTo>
                    <a:pt x="104" y="236"/>
                  </a:lnTo>
                  <a:lnTo>
                    <a:pt x="106" y="236"/>
                  </a:lnTo>
                  <a:lnTo>
                    <a:pt x="107" y="236"/>
                  </a:lnTo>
                  <a:lnTo>
                    <a:pt x="108" y="236"/>
                  </a:lnTo>
                  <a:lnTo>
                    <a:pt x="111" y="236"/>
                  </a:lnTo>
                  <a:lnTo>
                    <a:pt x="113" y="236"/>
                  </a:lnTo>
                  <a:lnTo>
                    <a:pt x="114" y="236"/>
                  </a:lnTo>
                  <a:lnTo>
                    <a:pt x="116" y="236"/>
                  </a:lnTo>
                  <a:lnTo>
                    <a:pt x="118" y="236"/>
                  </a:lnTo>
                  <a:lnTo>
                    <a:pt x="119" y="236"/>
                  </a:lnTo>
                  <a:lnTo>
                    <a:pt x="120" y="236"/>
                  </a:lnTo>
                  <a:lnTo>
                    <a:pt x="121" y="236"/>
                  </a:lnTo>
                  <a:lnTo>
                    <a:pt x="122" y="236"/>
                  </a:lnTo>
                  <a:lnTo>
                    <a:pt x="124" y="236"/>
                  </a:lnTo>
                  <a:lnTo>
                    <a:pt x="126" y="236"/>
                  </a:lnTo>
                  <a:lnTo>
                    <a:pt x="127" y="236"/>
                  </a:lnTo>
                  <a:lnTo>
                    <a:pt x="129" y="236"/>
                  </a:lnTo>
                  <a:lnTo>
                    <a:pt x="132" y="236"/>
                  </a:lnTo>
                  <a:lnTo>
                    <a:pt x="134" y="236"/>
                  </a:lnTo>
                  <a:lnTo>
                    <a:pt x="136" y="236"/>
                  </a:lnTo>
                  <a:lnTo>
                    <a:pt x="137" y="236"/>
                  </a:lnTo>
                  <a:lnTo>
                    <a:pt x="139" y="236"/>
                  </a:lnTo>
                  <a:lnTo>
                    <a:pt x="141" y="236"/>
                  </a:lnTo>
                  <a:lnTo>
                    <a:pt x="143" y="236"/>
                  </a:lnTo>
                  <a:lnTo>
                    <a:pt x="144" y="236"/>
                  </a:lnTo>
                  <a:lnTo>
                    <a:pt x="145" y="236"/>
                  </a:lnTo>
                  <a:lnTo>
                    <a:pt x="148" y="236"/>
                  </a:lnTo>
                </a:path>
              </a:pathLst>
            </a:custGeom>
            <a:noFill/>
            <a:ln w="31750">
              <a:solidFill>
                <a:schemeClr val="tx2"/>
              </a:solidFill>
              <a:round/>
              <a:headEnd/>
              <a:tailEnd/>
            </a:ln>
          </p:spPr>
          <p:txBody>
            <a:bodyPr/>
            <a:lstStyle/>
            <a:p>
              <a:endParaRPr lang="en-US" dirty="0"/>
            </a:p>
          </p:txBody>
        </p:sp>
        <p:sp>
          <p:nvSpPr>
            <p:cNvPr id="41041" name="Freeform 105"/>
            <p:cNvSpPr>
              <a:spLocks/>
            </p:cNvSpPr>
            <p:nvPr/>
          </p:nvSpPr>
          <p:spPr bwMode="auto">
            <a:xfrm>
              <a:off x="4666" y="4492"/>
              <a:ext cx="89" cy="1"/>
            </a:xfrm>
            <a:custGeom>
              <a:avLst/>
              <a:gdLst>
                <a:gd name="T0" fmla="*/ 0 w 89"/>
                <a:gd name="T1" fmla="*/ 0 h 1"/>
                <a:gd name="T2" fmla="*/ 3 w 89"/>
                <a:gd name="T3" fmla="*/ 0 h 1"/>
                <a:gd name="T4" fmla="*/ 6 w 89"/>
                <a:gd name="T5" fmla="*/ 0 h 1"/>
                <a:gd name="T6" fmla="*/ 10 w 89"/>
                <a:gd name="T7" fmla="*/ 0 h 1"/>
                <a:gd name="T8" fmla="*/ 12 w 89"/>
                <a:gd name="T9" fmla="*/ 0 h 1"/>
                <a:gd name="T10" fmla="*/ 15 w 89"/>
                <a:gd name="T11" fmla="*/ 0 h 1"/>
                <a:gd name="T12" fmla="*/ 17 w 89"/>
                <a:gd name="T13" fmla="*/ 0 h 1"/>
                <a:gd name="T14" fmla="*/ 20 w 89"/>
                <a:gd name="T15" fmla="*/ 0 h 1"/>
                <a:gd name="T16" fmla="*/ 22 w 89"/>
                <a:gd name="T17" fmla="*/ 0 h 1"/>
                <a:gd name="T18" fmla="*/ 27 w 89"/>
                <a:gd name="T19" fmla="*/ 0 h 1"/>
                <a:gd name="T20" fmla="*/ 28 w 89"/>
                <a:gd name="T21" fmla="*/ 0 h 1"/>
                <a:gd name="T22" fmla="*/ 31 w 89"/>
                <a:gd name="T23" fmla="*/ 0 h 1"/>
                <a:gd name="T24" fmla="*/ 35 w 89"/>
                <a:gd name="T25" fmla="*/ 0 h 1"/>
                <a:gd name="T26" fmla="*/ 38 w 89"/>
                <a:gd name="T27" fmla="*/ 0 h 1"/>
                <a:gd name="T28" fmla="*/ 40 w 89"/>
                <a:gd name="T29" fmla="*/ 0 h 1"/>
                <a:gd name="T30" fmla="*/ 43 w 89"/>
                <a:gd name="T31" fmla="*/ 0 h 1"/>
                <a:gd name="T32" fmla="*/ 46 w 89"/>
                <a:gd name="T33" fmla="*/ 0 h 1"/>
                <a:gd name="T34" fmla="*/ 49 w 89"/>
                <a:gd name="T35" fmla="*/ 0 h 1"/>
                <a:gd name="T36" fmla="*/ 51 w 89"/>
                <a:gd name="T37" fmla="*/ 0 h 1"/>
                <a:gd name="T38" fmla="*/ 54 w 89"/>
                <a:gd name="T39" fmla="*/ 0 h 1"/>
                <a:gd name="T40" fmla="*/ 58 w 89"/>
                <a:gd name="T41" fmla="*/ 0 h 1"/>
                <a:gd name="T42" fmla="*/ 60 w 89"/>
                <a:gd name="T43" fmla="*/ 0 h 1"/>
                <a:gd name="T44" fmla="*/ 62 w 89"/>
                <a:gd name="T45" fmla="*/ 0 h 1"/>
                <a:gd name="T46" fmla="*/ 66 w 89"/>
                <a:gd name="T47" fmla="*/ 0 h 1"/>
                <a:gd name="T48" fmla="*/ 68 w 89"/>
                <a:gd name="T49" fmla="*/ 0 h 1"/>
                <a:gd name="T50" fmla="*/ 72 w 89"/>
                <a:gd name="T51" fmla="*/ 0 h 1"/>
                <a:gd name="T52" fmla="*/ 74 w 89"/>
                <a:gd name="T53" fmla="*/ 0 h 1"/>
                <a:gd name="T54" fmla="*/ 78 w 89"/>
                <a:gd name="T55" fmla="*/ 0 h 1"/>
                <a:gd name="T56" fmla="*/ 80 w 89"/>
                <a:gd name="T57" fmla="*/ 0 h 1"/>
                <a:gd name="T58" fmla="*/ 83 w 89"/>
                <a:gd name="T59" fmla="*/ 0 h 1"/>
                <a:gd name="T60" fmla="*/ 86 w 89"/>
                <a:gd name="T61" fmla="*/ 0 h 1"/>
                <a:gd name="T62" fmla="*/ 88 w 89"/>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9"/>
                <a:gd name="T97" fmla="*/ 0 h 1"/>
                <a:gd name="T98" fmla="*/ 89 w 89"/>
                <a:gd name="T99" fmla="*/ 1 h 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9" h="1">
                  <a:moveTo>
                    <a:pt x="0" y="0"/>
                  </a:moveTo>
                  <a:lnTo>
                    <a:pt x="0" y="0"/>
                  </a:lnTo>
                  <a:lnTo>
                    <a:pt x="1" y="0"/>
                  </a:lnTo>
                  <a:lnTo>
                    <a:pt x="3" y="0"/>
                  </a:lnTo>
                  <a:lnTo>
                    <a:pt x="5" y="0"/>
                  </a:lnTo>
                  <a:lnTo>
                    <a:pt x="6" y="0"/>
                  </a:lnTo>
                  <a:lnTo>
                    <a:pt x="8" y="0"/>
                  </a:lnTo>
                  <a:lnTo>
                    <a:pt x="10" y="0"/>
                  </a:lnTo>
                  <a:lnTo>
                    <a:pt x="12" y="0"/>
                  </a:lnTo>
                  <a:lnTo>
                    <a:pt x="13" y="0"/>
                  </a:lnTo>
                  <a:lnTo>
                    <a:pt x="15" y="0"/>
                  </a:lnTo>
                  <a:lnTo>
                    <a:pt x="16" y="0"/>
                  </a:lnTo>
                  <a:lnTo>
                    <a:pt x="17" y="0"/>
                  </a:lnTo>
                  <a:lnTo>
                    <a:pt x="19" y="0"/>
                  </a:lnTo>
                  <a:lnTo>
                    <a:pt x="20" y="0"/>
                  </a:lnTo>
                  <a:lnTo>
                    <a:pt x="22" y="0"/>
                  </a:lnTo>
                  <a:lnTo>
                    <a:pt x="24" y="0"/>
                  </a:lnTo>
                  <a:lnTo>
                    <a:pt x="27" y="0"/>
                  </a:lnTo>
                  <a:lnTo>
                    <a:pt x="28" y="0"/>
                  </a:lnTo>
                  <a:lnTo>
                    <a:pt x="30" y="0"/>
                  </a:lnTo>
                  <a:lnTo>
                    <a:pt x="31" y="0"/>
                  </a:lnTo>
                  <a:lnTo>
                    <a:pt x="33" y="0"/>
                  </a:lnTo>
                  <a:lnTo>
                    <a:pt x="35" y="0"/>
                  </a:lnTo>
                  <a:lnTo>
                    <a:pt x="36" y="0"/>
                  </a:lnTo>
                  <a:lnTo>
                    <a:pt x="38" y="0"/>
                  </a:lnTo>
                  <a:lnTo>
                    <a:pt x="39" y="0"/>
                  </a:lnTo>
                  <a:lnTo>
                    <a:pt x="40" y="0"/>
                  </a:lnTo>
                  <a:lnTo>
                    <a:pt x="41" y="0"/>
                  </a:lnTo>
                  <a:lnTo>
                    <a:pt x="43" y="0"/>
                  </a:lnTo>
                  <a:lnTo>
                    <a:pt x="44" y="0"/>
                  </a:lnTo>
                  <a:lnTo>
                    <a:pt x="46" y="0"/>
                  </a:lnTo>
                  <a:lnTo>
                    <a:pt x="47" y="0"/>
                  </a:lnTo>
                  <a:lnTo>
                    <a:pt x="49" y="0"/>
                  </a:lnTo>
                  <a:lnTo>
                    <a:pt x="50" y="0"/>
                  </a:lnTo>
                  <a:lnTo>
                    <a:pt x="51" y="0"/>
                  </a:lnTo>
                  <a:lnTo>
                    <a:pt x="53" y="0"/>
                  </a:lnTo>
                  <a:lnTo>
                    <a:pt x="54" y="0"/>
                  </a:lnTo>
                  <a:lnTo>
                    <a:pt x="56" y="0"/>
                  </a:lnTo>
                  <a:lnTo>
                    <a:pt x="58" y="0"/>
                  </a:lnTo>
                  <a:lnTo>
                    <a:pt x="59" y="0"/>
                  </a:lnTo>
                  <a:lnTo>
                    <a:pt x="60" y="0"/>
                  </a:lnTo>
                  <a:lnTo>
                    <a:pt x="61" y="0"/>
                  </a:lnTo>
                  <a:lnTo>
                    <a:pt x="62" y="0"/>
                  </a:lnTo>
                  <a:lnTo>
                    <a:pt x="65" y="0"/>
                  </a:lnTo>
                  <a:lnTo>
                    <a:pt x="66" y="0"/>
                  </a:lnTo>
                  <a:lnTo>
                    <a:pt x="67" y="0"/>
                  </a:lnTo>
                  <a:lnTo>
                    <a:pt x="68" y="0"/>
                  </a:lnTo>
                  <a:lnTo>
                    <a:pt x="70" y="0"/>
                  </a:lnTo>
                  <a:lnTo>
                    <a:pt x="72" y="0"/>
                  </a:lnTo>
                  <a:lnTo>
                    <a:pt x="73" y="0"/>
                  </a:lnTo>
                  <a:lnTo>
                    <a:pt x="74" y="0"/>
                  </a:lnTo>
                  <a:lnTo>
                    <a:pt x="75" y="0"/>
                  </a:lnTo>
                  <a:lnTo>
                    <a:pt x="78" y="0"/>
                  </a:lnTo>
                  <a:lnTo>
                    <a:pt x="79" y="0"/>
                  </a:lnTo>
                  <a:lnTo>
                    <a:pt x="80" y="0"/>
                  </a:lnTo>
                  <a:lnTo>
                    <a:pt x="81" y="0"/>
                  </a:lnTo>
                  <a:lnTo>
                    <a:pt x="83" y="0"/>
                  </a:lnTo>
                  <a:lnTo>
                    <a:pt x="84" y="0"/>
                  </a:lnTo>
                  <a:lnTo>
                    <a:pt x="86" y="0"/>
                  </a:lnTo>
                  <a:lnTo>
                    <a:pt x="87" y="0"/>
                  </a:lnTo>
                  <a:lnTo>
                    <a:pt x="88" y="0"/>
                  </a:lnTo>
                </a:path>
              </a:pathLst>
            </a:custGeom>
            <a:noFill/>
            <a:ln w="31750">
              <a:solidFill>
                <a:schemeClr val="tx2"/>
              </a:solidFill>
              <a:round/>
              <a:headEnd/>
              <a:tailEnd/>
            </a:ln>
          </p:spPr>
          <p:txBody>
            <a:bodyPr/>
            <a:lstStyle/>
            <a:p>
              <a:endParaRPr lang="en-US" dirty="0"/>
            </a:p>
          </p:txBody>
        </p:sp>
        <p:sp>
          <p:nvSpPr>
            <p:cNvPr id="41042" name="Freeform 106"/>
            <p:cNvSpPr>
              <a:spLocks/>
            </p:cNvSpPr>
            <p:nvPr/>
          </p:nvSpPr>
          <p:spPr bwMode="auto">
            <a:xfrm>
              <a:off x="4756" y="4492"/>
              <a:ext cx="165" cy="1"/>
            </a:xfrm>
            <a:custGeom>
              <a:avLst/>
              <a:gdLst>
                <a:gd name="T0" fmla="*/ 2 w 165"/>
                <a:gd name="T1" fmla="*/ 0 h 1"/>
                <a:gd name="T2" fmla="*/ 6 w 165"/>
                <a:gd name="T3" fmla="*/ 0 h 1"/>
                <a:gd name="T4" fmla="*/ 8 w 165"/>
                <a:gd name="T5" fmla="*/ 0 h 1"/>
                <a:gd name="T6" fmla="*/ 12 w 165"/>
                <a:gd name="T7" fmla="*/ 0 h 1"/>
                <a:gd name="T8" fmla="*/ 14 w 165"/>
                <a:gd name="T9" fmla="*/ 0 h 1"/>
                <a:gd name="T10" fmla="*/ 18 w 165"/>
                <a:gd name="T11" fmla="*/ 0 h 1"/>
                <a:gd name="T12" fmla="*/ 21 w 165"/>
                <a:gd name="T13" fmla="*/ 0 h 1"/>
                <a:gd name="T14" fmla="*/ 24 w 165"/>
                <a:gd name="T15" fmla="*/ 0 h 1"/>
                <a:gd name="T16" fmla="*/ 27 w 165"/>
                <a:gd name="T17" fmla="*/ 0 h 1"/>
                <a:gd name="T18" fmla="*/ 30 w 165"/>
                <a:gd name="T19" fmla="*/ 0 h 1"/>
                <a:gd name="T20" fmla="*/ 33 w 165"/>
                <a:gd name="T21" fmla="*/ 0 h 1"/>
                <a:gd name="T22" fmla="*/ 37 w 165"/>
                <a:gd name="T23" fmla="*/ 0 h 1"/>
                <a:gd name="T24" fmla="*/ 40 w 165"/>
                <a:gd name="T25" fmla="*/ 0 h 1"/>
                <a:gd name="T26" fmla="*/ 42 w 165"/>
                <a:gd name="T27" fmla="*/ 0 h 1"/>
                <a:gd name="T28" fmla="*/ 46 w 165"/>
                <a:gd name="T29" fmla="*/ 0 h 1"/>
                <a:gd name="T30" fmla="*/ 50 w 165"/>
                <a:gd name="T31" fmla="*/ 0 h 1"/>
                <a:gd name="T32" fmla="*/ 52 w 165"/>
                <a:gd name="T33" fmla="*/ 0 h 1"/>
                <a:gd name="T34" fmla="*/ 56 w 165"/>
                <a:gd name="T35" fmla="*/ 0 h 1"/>
                <a:gd name="T36" fmla="*/ 58 w 165"/>
                <a:gd name="T37" fmla="*/ 0 h 1"/>
                <a:gd name="T38" fmla="*/ 62 w 165"/>
                <a:gd name="T39" fmla="*/ 0 h 1"/>
                <a:gd name="T40" fmla="*/ 65 w 165"/>
                <a:gd name="T41" fmla="*/ 0 h 1"/>
                <a:gd name="T42" fmla="*/ 68 w 165"/>
                <a:gd name="T43" fmla="*/ 0 h 1"/>
                <a:gd name="T44" fmla="*/ 71 w 165"/>
                <a:gd name="T45" fmla="*/ 0 h 1"/>
                <a:gd name="T46" fmla="*/ 74 w 165"/>
                <a:gd name="T47" fmla="*/ 0 h 1"/>
                <a:gd name="T48" fmla="*/ 78 w 165"/>
                <a:gd name="T49" fmla="*/ 0 h 1"/>
                <a:gd name="T50" fmla="*/ 80 w 165"/>
                <a:gd name="T51" fmla="*/ 0 h 1"/>
                <a:gd name="T52" fmla="*/ 84 w 165"/>
                <a:gd name="T53" fmla="*/ 0 h 1"/>
                <a:gd name="T54" fmla="*/ 87 w 165"/>
                <a:gd name="T55" fmla="*/ 0 h 1"/>
                <a:gd name="T56" fmla="*/ 90 w 165"/>
                <a:gd name="T57" fmla="*/ 0 h 1"/>
                <a:gd name="T58" fmla="*/ 93 w 165"/>
                <a:gd name="T59" fmla="*/ 0 h 1"/>
                <a:gd name="T60" fmla="*/ 97 w 165"/>
                <a:gd name="T61" fmla="*/ 0 h 1"/>
                <a:gd name="T62" fmla="*/ 99 w 165"/>
                <a:gd name="T63" fmla="*/ 0 h 1"/>
                <a:gd name="T64" fmla="*/ 103 w 165"/>
                <a:gd name="T65" fmla="*/ 0 h 1"/>
                <a:gd name="T66" fmla="*/ 106 w 165"/>
                <a:gd name="T67" fmla="*/ 0 h 1"/>
                <a:gd name="T68" fmla="*/ 108 w 165"/>
                <a:gd name="T69" fmla="*/ 0 h 1"/>
                <a:gd name="T70" fmla="*/ 112 w 165"/>
                <a:gd name="T71" fmla="*/ 0 h 1"/>
                <a:gd name="T72" fmla="*/ 115 w 165"/>
                <a:gd name="T73" fmla="*/ 0 h 1"/>
                <a:gd name="T74" fmla="*/ 118 w 165"/>
                <a:gd name="T75" fmla="*/ 0 h 1"/>
                <a:gd name="T76" fmla="*/ 122 w 165"/>
                <a:gd name="T77" fmla="*/ 0 h 1"/>
                <a:gd name="T78" fmla="*/ 125 w 165"/>
                <a:gd name="T79" fmla="*/ 0 h 1"/>
                <a:gd name="T80" fmla="*/ 128 w 165"/>
                <a:gd name="T81" fmla="*/ 0 h 1"/>
                <a:gd name="T82" fmla="*/ 130 w 165"/>
                <a:gd name="T83" fmla="*/ 0 h 1"/>
                <a:gd name="T84" fmla="*/ 135 w 165"/>
                <a:gd name="T85" fmla="*/ 0 h 1"/>
                <a:gd name="T86" fmla="*/ 136 w 165"/>
                <a:gd name="T87" fmla="*/ 0 h 1"/>
                <a:gd name="T88" fmla="*/ 141 w 165"/>
                <a:gd name="T89" fmla="*/ 0 h 1"/>
                <a:gd name="T90" fmla="*/ 144 w 165"/>
                <a:gd name="T91" fmla="*/ 0 h 1"/>
                <a:gd name="T92" fmla="*/ 146 w 165"/>
                <a:gd name="T93" fmla="*/ 0 h 1"/>
                <a:gd name="T94" fmla="*/ 150 w 165"/>
                <a:gd name="T95" fmla="*/ 0 h 1"/>
                <a:gd name="T96" fmla="*/ 154 w 165"/>
                <a:gd name="T97" fmla="*/ 0 h 1"/>
                <a:gd name="T98" fmla="*/ 156 w 165"/>
                <a:gd name="T99" fmla="*/ 0 h 1"/>
                <a:gd name="T100" fmla="*/ 159 w 165"/>
                <a:gd name="T101" fmla="*/ 0 h 1"/>
                <a:gd name="T102" fmla="*/ 163 w 165"/>
                <a:gd name="T103" fmla="*/ 0 h 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5"/>
                <a:gd name="T157" fmla="*/ 0 h 1"/>
                <a:gd name="T158" fmla="*/ 165 w 165"/>
                <a:gd name="T159" fmla="*/ 1 h 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5" h="1">
                  <a:moveTo>
                    <a:pt x="0" y="0"/>
                  </a:moveTo>
                  <a:lnTo>
                    <a:pt x="2" y="0"/>
                  </a:lnTo>
                  <a:lnTo>
                    <a:pt x="4" y="0"/>
                  </a:lnTo>
                  <a:lnTo>
                    <a:pt x="6" y="0"/>
                  </a:lnTo>
                  <a:lnTo>
                    <a:pt x="7" y="0"/>
                  </a:lnTo>
                  <a:lnTo>
                    <a:pt x="8" y="0"/>
                  </a:lnTo>
                  <a:lnTo>
                    <a:pt x="10" y="0"/>
                  </a:lnTo>
                  <a:lnTo>
                    <a:pt x="12" y="0"/>
                  </a:lnTo>
                  <a:lnTo>
                    <a:pt x="13" y="0"/>
                  </a:lnTo>
                  <a:lnTo>
                    <a:pt x="14" y="0"/>
                  </a:lnTo>
                  <a:lnTo>
                    <a:pt x="16" y="0"/>
                  </a:lnTo>
                  <a:lnTo>
                    <a:pt x="18" y="0"/>
                  </a:lnTo>
                  <a:lnTo>
                    <a:pt x="20" y="0"/>
                  </a:lnTo>
                  <a:lnTo>
                    <a:pt x="21" y="0"/>
                  </a:lnTo>
                  <a:lnTo>
                    <a:pt x="22" y="0"/>
                  </a:lnTo>
                  <a:lnTo>
                    <a:pt x="24" y="0"/>
                  </a:lnTo>
                  <a:lnTo>
                    <a:pt x="26" y="0"/>
                  </a:lnTo>
                  <a:lnTo>
                    <a:pt x="27" y="0"/>
                  </a:lnTo>
                  <a:lnTo>
                    <a:pt x="29" y="0"/>
                  </a:lnTo>
                  <a:lnTo>
                    <a:pt x="30" y="0"/>
                  </a:lnTo>
                  <a:lnTo>
                    <a:pt x="32" y="0"/>
                  </a:lnTo>
                  <a:lnTo>
                    <a:pt x="33" y="0"/>
                  </a:lnTo>
                  <a:lnTo>
                    <a:pt x="35" y="0"/>
                  </a:lnTo>
                  <a:lnTo>
                    <a:pt x="37" y="0"/>
                  </a:lnTo>
                  <a:lnTo>
                    <a:pt x="38" y="0"/>
                  </a:lnTo>
                  <a:lnTo>
                    <a:pt x="40" y="0"/>
                  </a:lnTo>
                  <a:lnTo>
                    <a:pt x="41" y="0"/>
                  </a:lnTo>
                  <a:lnTo>
                    <a:pt x="42" y="0"/>
                  </a:lnTo>
                  <a:lnTo>
                    <a:pt x="44" y="0"/>
                  </a:lnTo>
                  <a:lnTo>
                    <a:pt x="46" y="0"/>
                  </a:lnTo>
                  <a:lnTo>
                    <a:pt x="48" y="0"/>
                  </a:lnTo>
                  <a:lnTo>
                    <a:pt x="50" y="0"/>
                  </a:lnTo>
                  <a:lnTo>
                    <a:pt x="52" y="0"/>
                  </a:lnTo>
                  <a:lnTo>
                    <a:pt x="54" y="0"/>
                  </a:lnTo>
                  <a:lnTo>
                    <a:pt x="56" y="0"/>
                  </a:lnTo>
                  <a:lnTo>
                    <a:pt x="57" y="0"/>
                  </a:lnTo>
                  <a:lnTo>
                    <a:pt x="58" y="0"/>
                  </a:lnTo>
                  <a:lnTo>
                    <a:pt x="60" y="0"/>
                  </a:lnTo>
                  <a:lnTo>
                    <a:pt x="62" y="0"/>
                  </a:lnTo>
                  <a:lnTo>
                    <a:pt x="64" y="0"/>
                  </a:lnTo>
                  <a:lnTo>
                    <a:pt x="65" y="0"/>
                  </a:lnTo>
                  <a:lnTo>
                    <a:pt x="66" y="0"/>
                  </a:lnTo>
                  <a:lnTo>
                    <a:pt x="68" y="0"/>
                  </a:lnTo>
                  <a:lnTo>
                    <a:pt x="70" y="0"/>
                  </a:lnTo>
                  <a:lnTo>
                    <a:pt x="71" y="0"/>
                  </a:lnTo>
                  <a:lnTo>
                    <a:pt x="72" y="0"/>
                  </a:lnTo>
                  <a:lnTo>
                    <a:pt x="74" y="0"/>
                  </a:lnTo>
                  <a:lnTo>
                    <a:pt x="76" y="0"/>
                  </a:lnTo>
                  <a:lnTo>
                    <a:pt x="78" y="0"/>
                  </a:lnTo>
                  <a:lnTo>
                    <a:pt x="80" y="0"/>
                  </a:lnTo>
                  <a:lnTo>
                    <a:pt x="82" y="0"/>
                  </a:lnTo>
                  <a:lnTo>
                    <a:pt x="84" y="0"/>
                  </a:lnTo>
                  <a:lnTo>
                    <a:pt x="86" y="0"/>
                  </a:lnTo>
                  <a:lnTo>
                    <a:pt x="87" y="0"/>
                  </a:lnTo>
                  <a:lnTo>
                    <a:pt x="88" y="0"/>
                  </a:lnTo>
                  <a:lnTo>
                    <a:pt x="90" y="0"/>
                  </a:lnTo>
                  <a:lnTo>
                    <a:pt x="91" y="0"/>
                  </a:lnTo>
                  <a:lnTo>
                    <a:pt x="93" y="0"/>
                  </a:lnTo>
                  <a:lnTo>
                    <a:pt x="95" y="0"/>
                  </a:lnTo>
                  <a:lnTo>
                    <a:pt x="97" y="0"/>
                  </a:lnTo>
                  <a:lnTo>
                    <a:pt x="98" y="0"/>
                  </a:lnTo>
                  <a:lnTo>
                    <a:pt x="99" y="0"/>
                  </a:lnTo>
                  <a:lnTo>
                    <a:pt x="101" y="0"/>
                  </a:lnTo>
                  <a:lnTo>
                    <a:pt x="103" y="0"/>
                  </a:lnTo>
                  <a:lnTo>
                    <a:pt x="104" y="0"/>
                  </a:lnTo>
                  <a:lnTo>
                    <a:pt x="106" y="0"/>
                  </a:lnTo>
                  <a:lnTo>
                    <a:pt x="107" y="0"/>
                  </a:lnTo>
                  <a:lnTo>
                    <a:pt x="108" y="0"/>
                  </a:lnTo>
                  <a:lnTo>
                    <a:pt x="110" y="0"/>
                  </a:lnTo>
                  <a:lnTo>
                    <a:pt x="112" y="0"/>
                  </a:lnTo>
                  <a:lnTo>
                    <a:pt x="114" y="0"/>
                  </a:lnTo>
                  <a:lnTo>
                    <a:pt x="115" y="0"/>
                  </a:lnTo>
                  <a:lnTo>
                    <a:pt x="117" y="0"/>
                  </a:lnTo>
                  <a:lnTo>
                    <a:pt x="118" y="0"/>
                  </a:lnTo>
                  <a:lnTo>
                    <a:pt x="120" y="0"/>
                  </a:lnTo>
                  <a:lnTo>
                    <a:pt x="122" y="0"/>
                  </a:lnTo>
                  <a:lnTo>
                    <a:pt x="123" y="0"/>
                  </a:lnTo>
                  <a:lnTo>
                    <a:pt x="125" y="0"/>
                  </a:lnTo>
                  <a:lnTo>
                    <a:pt x="126" y="0"/>
                  </a:lnTo>
                  <a:lnTo>
                    <a:pt x="128" y="0"/>
                  </a:lnTo>
                  <a:lnTo>
                    <a:pt x="129" y="0"/>
                  </a:lnTo>
                  <a:lnTo>
                    <a:pt x="130" y="0"/>
                  </a:lnTo>
                  <a:lnTo>
                    <a:pt x="132" y="0"/>
                  </a:lnTo>
                  <a:lnTo>
                    <a:pt x="135" y="0"/>
                  </a:lnTo>
                  <a:lnTo>
                    <a:pt x="136" y="0"/>
                  </a:lnTo>
                  <a:lnTo>
                    <a:pt x="138" y="0"/>
                  </a:lnTo>
                  <a:lnTo>
                    <a:pt x="141" y="0"/>
                  </a:lnTo>
                  <a:lnTo>
                    <a:pt x="142" y="0"/>
                  </a:lnTo>
                  <a:lnTo>
                    <a:pt x="144" y="0"/>
                  </a:lnTo>
                  <a:lnTo>
                    <a:pt x="145" y="0"/>
                  </a:lnTo>
                  <a:lnTo>
                    <a:pt x="146" y="0"/>
                  </a:lnTo>
                  <a:lnTo>
                    <a:pt x="148" y="0"/>
                  </a:lnTo>
                  <a:lnTo>
                    <a:pt x="150" y="0"/>
                  </a:lnTo>
                  <a:lnTo>
                    <a:pt x="152" y="0"/>
                  </a:lnTo>
                  <a:lnTo>
                    <a:pt x="154" y="0"/>
                  </a:lnTo>
                  <a:lnTo>
                    <a:pt x="156" y="0"/>
                  </a:lnTo>
                  <a:lnTo>
                    <a:pt x="158" y="0"/>
                  </a:lnTo>
                  <a:lnTo>
                    <a:pt x="159" y="0"/>
                  </a:lnTo>
                  <a:lnTo>
                    <a:pt x="160" y="0"/>
                  </a:lnTo>
                  <a:lnTo>
                    <a:pt x="163" y="0"/>
                  </a:lnTo>
                  <a:lnTo>
                    <a:pt x="164" y="0"/>
                  </a:lnTo>
                </a:path>
              </a:pathLst>
            </a:custGeom>
            <a:noFill/>
            <a:ln w="31750">
              <a:solidFill>
                <a:schemeClr val="tx2"/>
              </a:solidFill>
              <a:round/>
              <a:headEnd/>
              <a:tailEnd/>
            </a:ln>
          </p:spPr>
          <p:txBody>
            <a:bodyPr/>
            <a:lstStyle/>
            <a:p>
              <a:endParaRPr lang="en-US" dirty="0"/>
            </a:p>
          </p:txBody>
        </p:sp>
      </p:grpSp>
      <p:sp>
        <p:nvSpPr>
          <p:cNvPr id="41032" name="Text Box 107"/>
          <p:cNvSpPr txBox="1">
            <a:spLocks noChangeArrowheads="1"/>
          </p:cNvSpPr>
          <p:nvPr/>
        </p:nvSpPr>
        <p:spPr bwMode="auto">
          <a:xfrm>
            <a:off x="1806575" y="5237163"/>
            <a:ext cx="865188" cy="277812"/>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700" b="1" dirty="0">
                <a:solidFill>
                  <a:srgbClr val="000000"/>
                </a:solidFill>
                <a:latin typeface="Agilent TT Cond" pitchFamily="34" charset="0"/>
              </a:rPr>
              <a:t>Display</a:t>
            </a:r>
            <a:endParaRPr lang="en-US" sz="2200" dirty="0">
              <a:latin typeface="Agilent TT Cond" pitchFamily="34" charset="0"/>
            </a:endParaRPr>
          </a:p>
        </p:txBody>
      </p:sp>
      <p:sp>
        <p:nvSpPr>
          <p:cNvPr id="41033" name="Freeform 108"/>
          <p:cNvSpPr>
            <a:spLocks/>
          </p:cNvSpPr>
          <p:nvPr/>
        </p:nvSpPr>
        <p:spPr bwMode="auto">
          <a:xfrm>
            <a:off x="3179763" y="4343400"/>
            <a:ext cx="455612" cy="528638"/>
          </a:xfrm>
          <a:custGeom>
            <a:avLst/>
            <a:gdLst>
              <a:gd name="T0" fmla="*/ 0 w 315"/>
              <a:gd name="T1" fmla="*/ 737350827 h 378"/>
              <a:gd name="T2" fmla="*/ 0 w 315"/>
              <a:gd name="T3" fmla="*/ 737350827 h 378"/>
              <a:gd name="T4" fmla="*/ 0 w 315"/>
              <a:gd name="T5" fmla="*/ 690410969 h 378"/>
              <a:gd name="T6" fmla="*/ 2091476 w 315"/>
              <a:gd name="T7" fmla="*/ 645426407 h 378"/>
              <a:gd name="T8" fmla="*/ 6275875 w 315"/>
              <a:gd name="T9" fmla="*/ 598486725 h 378"/>
              <a:gd name="T10" fmla="*/ 8368797 w 315"/>
              <a:gd name="T11" fmla="*/ 555458682 h 378"/>
              <a:gd name="T12" fmla="*/ 16736147 w 315"/>
              <a:gd name="T13" fmla="*/ 510474120 h 378"/>
              <a:gd name="T14" fmla="*/ 20920543 w 315"/>
              <a:gd name="T15" fmla="*/ 465489558 h 378"/>
              <a:gd name="T16" fmla="*/ 31380818 w 315"/>
              <a:gd name="T17" fmla="*/ 424416637 h 378"/>
              <a:gd name="T18" fmla="*/ 39748165 w 315"/>
              <a:gd name="T19" fmla="*/ 381388594 h 378"/>
              <a:gd name="T20" fmla="*/ 50208446 w 315"/>
              <a:gd name="T21" fmla="*/ 342272104 h 378"/>
              <a:gd name="T22" fmla="*/ 62761636 w 315"/>
              <a:gd name="T23" fmla="*/ 303155702 h 378"/>
              <a:gd name="T24" fmla="*/ 75313380 w 315"/>
              <a:gd name="T25" fmla="*/ 267949541 h 378"/>
              <a:gd name="T26" fmla="*/ 85773649 w 315"/>
              <a:gd name="T27" fmla="*/ 232744779 h 378"/>
              <a:gd name="T28" fmla="*/ 102509813 w 315"/>
              <a:gd name="T29" fmla="*/ 199495138 h 378"/>
              <a:gd name="T30" fmla="*/ 119245954 w 315"/>
              <a:gd name="T31" fmla="*/ 168201972 h 378"/>
              <a:gd name="T32" fmla="*/ 135982095 w 315"/>
              <a:gd name="T33" fmla="*/ 140820491 h 378"/>
              <a:gd name="T34" fmla="*/ 152718236 w 315"/>
              <a:gd name="T35" fmla="*/ 115394130 h 378"/>
              <a:gd name="T36" fmla="*/ 169454377 w 315"/>
              <a:gd name="T37" fmla="*/ 91924288 h 378"/>
              <a:gd name="T38" fmla="*/ 188283439 w 315"/>
              <a:gd name="T39" fmla="*/ 68454425 h 378"/>
              <a:gd name="T40" fmla="*/ 205019625 w 315"/>
              <a:gd name="T41" fmla="*/ 52807864 h 378"/>
              <a:gd name="T42" fmla="*/ 228031638 w 315"/>
              <a:gd name="T43" fmla="*/ 35204773 h 378"/>
              <a:gd name="T44" fmla="*/ 246860701 w 315"/>
              <a:gd name="T45" fmla="*/ 21514726 h 378"/>
              <a:gd name="T46" fmla="*/ 265688317 w 315"/>
              <a:gd name="T47" fmla="*/ 13691446 h 378"/>
              <a:gd name="T48" fmla="*/ 288700330 w 315"/>
              <a:gd name="T49" fmla="*/ 5868162 h 378"/>
              <a:gd name="T50" fmla="*/ 309620868 w 315"/>
              <a:gd name="T51" fmla="*/ 1956520 h 378"/>
              <a:gd name="T52" fmla="*/ 328449931 w 315"/>
              <a:gd name="T53" fmla="*/ 0 h 378"/>
              <a:gd name="T54" fmla="*/ 349370469 w 315"/>
              <a:gd name="T55" fmla="*/ 1956520 h 378"/>
              <a:gd name="T56" fmla="*/ 370291006 w 315"/>
              <a:gd name="T57" fmla="*/ 5868162 h 378"/>
              <a:gd name="T58" fmla="*/ 389118713 w 315"/>
              <a:gd name="T59" fmla="*/ 13691446 h 378"/>
              <a:gd name="T60" fmla="*/ 410039251 w 315"/>
              <a:gd name="T61" fmla="*/ 21514726 h 378"/>
              <a:gd name="T62" fmla="*/ 430959789 w 315"/>
              <a:gd name="T63" fmla="*/ 35204773 h 378"/>
              <a:gd name="T64" fmla="*/ 449787405 w 315"/>
              <a:gd name="T65" fmla="*/ 52807864 h 378"/>
              <a:gd name="T66" fmla="*/ 468616467 w 315"/>
              <a:gd name="T67" fmla="*/ 68454425 h 378"/>
              <a:gd name="T68" fmla="*/ 487444084 w 315"/>
              <a:gd name="T69" fmla="*/ 91924288 h 378"/>
              <a:gd name="T70" fmla="*/ 506273146 w 315"/>
              <a:gd name="T71" fmla="*/ 115394130 h 378"/>
              <a:gd name="T72" fmla="*/ 520916366 w 315"/>
              <a:gd name="T73" fmla="*/ 140820491 h 378"/>
              <a:gd name="T74" fmla="*/ 537653953 w 315"/>
              <a:gd name="T75" fmla="*/ 168201972 h 378"/>
              <a:gd name="T76" fmla="*/ 554390094 w 315"/>
              <a:gd name="T77" fmla="*/ 199495138 h 378"/>
              <a:gd name="T78" fmla="*/ 569033313 w 315"/>
              <a:gd name="T79" fmla="*/ 232744779 h 378"/>
              <a:gd name="T80" fmla="*/ 581586504 w 315"/>
              <a:gd name="T81" fmla="*/ 267949541 h 378"/>
              <a:gd name="T82" fmla="*/ 596229723 w 315"/>
              <a:gd name="T83" fmla="*/ 303155702 h 378"/>
              <a:gd name="T84" fmla="*/ 604598517 w 315"/>
              <a:gd name="T85" fmla="*/ 342272104 h 378"/>
              <a:gd name="T86" fmla="*/ 615058786 w 315"/>
              <a:gd name="T87" fmla="*/ 381388594 h 378"/>
              <a:gd name="T88" fmla="*/ 627610530 w 315"/>
              <a:gd name="T89" fmla="*/ 424416637 h 378"/>
              <a:gd name="T90" fmla="*/ 635979324 w 315"/>
              <a:gd name="T91" fmla="*/ 465489558 h 378"/>
              <a:gd name="T92" fmla="*/ 640163720 w 315"/>
              <a:gd name="T93" fmla="*/ 510474120 h 378"/>
              <a:gd name="T94" fmla="*/ 646439593 w 315"/>
              <a:gd name="T95" fmla="*/ 555458682 h 378"/>
              <a:gd name="T96" fmla="*/ 652715465 w 315"/>
              <a:gd name="T97" fmla="*/ 598486725 h 378"/>
              <a:gd name="T98" fmla="*/ 654806940 w 315"/>
              <a:gd name="T99" fmla="*/ 645426407 h 378"/>
              <a:gd name="T100" fmla="*/ 656899861 w 315"/>
              <a:gd name="T101" fmla="*/ 690410969 h 378"/>
              <a:gd name="T102" fmla="*/ 656899861 w 315"/>
              <a:gd name="T103" fmla="*/ 737350827 h 3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5"/>
              <a:gd name="T157" fmla="*/ 0 h 378"/>
              <a:gd name="T158" fmla="*/ 315 w 315"/>
              <a:gd name="T159" fmla="*/ 378 h 3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5" h="378">
                <a:moveTo>
                  <a:pt x="0" y="377"/>
                </a:moveTo>
                <a:lnTo>
                  <a:pt x="0" y="377"/>
                </a:lnTo>
                <a:lnTo>
                  <a:pt x="0" y="353"/>
                </a:lnTo>
                <a:lnTo>
                  <a:pt x="1" y="330"/>
                </a:lnTo>
                <a:lnTo>
                  <a:pt x="3" y="306"/>
                </a:lnTo>
                <a:lnTo>
                  <a:pt x="4" y="284"/>
                </a:lnTo>
                <a:lnTo>
                  <a:pt x="8" y="261"/>
                </a:lnTo>
                <a:lnTo>
                  <a:pt x="10" y="238"/>
                </a:lnTo>
                <a:lnTo>
                  <a:pt x="15" y="217"/>
                </a:lnTo>
                <a:lnTo>
                  <a:pt x="19" y="195"/>
                </a:lnTo>
                <a:lnTo>
                  <a:pt x="24" y="175"/>
                </a:lnTo>
                <a:lnTo>
                  <a:pt x="30" y="155"/>
                </a:lnTo>
                <a:lnTo>
                  <a:pt x="36" y="137"/>
                </a:lnTo>
                <a:lnTo>
                  <a:pt x="41" y="119"/>
                </a:lnTo>
                <a:lnTo>
                  <a:pt x="49" y="102"/>
                </a:lnTo>
                <a:lnTo>
                  <a:pt x="57" y="86"/>
                </a:lnTo>
                <a:lnTo>
                  <a:pt x="65" y="72"/>
                </a:lnTo>
                <a:lnTo>
                  <a:pt x="73" y="59"/>
                </a:lnTo>
                <a:lnTo>
                  <a:pt x="81" y="47"/>
                </a:lnTo>
                <a:lnTo>
                  <a:pt x="90" y="35"/>
                </a:lnTo>
                <a:lnTo>
                  <a:pt x="98" y="27"/>
                </a:lnTo>
                <a:lnTo>
                  <a:pt x="109" y="18"/>
                </a:lnTo>
                <a:lnTo>
                  <a:pt x="118" y="11"/>
                </a:lnTo>
                <a:lnTo>
                  <a:pt x="127" y="7"/>
                </a:lnTo>
                <a:lnTo>
                  <a:pt x="138" y="3"/>
                </a:lnTo>
                <a:lnTo>
                  <a:pt x="148" y="1"/>
                </a:lnTo>
                <a:lnTo>
                  <a:pt x="157" y="0"/>
                </a:lnTo>
                <a:lnTo>
                  <a:pt x="167" y="1"/>
                </a:lnTo>
                <a:lnTo>
                  <a:pt x="177" y="3"/>
                </a:lnTo>
                <a:lnTo>
                  <a:pt x="186" y="7"/>
                </a:lnTo>
                <a:lnTo>
                  <a:pt x="196" y="11"/>
                </a:lnTo>
                <a:lnTo>
                  <a:pt x="206" y="18"/>
                </a:lnTo>
                <a:lnTo>
                  <a:pt x="215" y="27"/>
                </a:lnTo>
                <a:lnTo>
                  <a:pt x="224" y="35"/>
                </a:lnTo>
                <a:lnTo>
                  <a:pt x="233" y="47"/>
                </a:lnTo>
                <a:lnTo>
                  <a:pt x="242" y="59"/>
                </a:lnTo>
                <a:lnTo>
                  <a:pt x="249" y="72"/>
                </a:lnTo>
                <a:lnTo>
                  <a:pt x="257" y="86"/>
                </a:lnTo>
                <a:lnTo>
                  <a:pt x="265" y="102"/>
                </a:lnTo>
                <a:lnTo>
                  <a:pt x="272" y="119"/>
                </a:lnTo>
                <a:lnTo>
                  <a:pt x="278" y="137"/>
                </a:lnTo>
                <a:lnTo>
                  <a:pt x="285" y="155"/>
                </a:lnTo>
                <a:lnTo>
                  <a:pt x="289" y="175"/>
                </a:lnTo>
                <a:lnTo>
                  <a:pt x="294" y="195"/>
                </a:lnTo>
                <a:lnTo>
                  <a:pt x="300" y="217"/>
                </a:lnTo>
                <a:lnTo>
                  <a:pt x="304" y="238"/>
                </a:lnTo>
                <a:lnTo>
                  <a:pt x="306" y="261"/>
                </a:lnTo>
                <a:lnTo>
                  <a:pt x="309" y="284"/>
                </a:lnTo>
                <a:lnTo>
                  <a:pt x="312" y="306"/>
                </a:lnTo>
                <a:lnTo>
                  <a:pt x="313" y="330"/>
                </a:lnTo>
                <a:lnTo>
                  <a:pt x="314" y="353"/>
                </a:lnTo>
                <a:lnTo>
                  <a:pt x="314" y="377"/>
                </a:lnTo>
              </a:path>
            </a:pathLst>
          </a:custGeom>
          <a:noFill/>
          <a:ln w="31750">
            <a:solidFill>
              <a:schemeClr val="tx2"/>
            </a:solidFill>
            <a:round/>
            <a:headEnd/>
            <a:tailEnd/>
          </a:ln>
        </p:spPr>
        <p:txBody>
          <a:bodyPr/>
          <a:lstStyle/>
          <a:p>
            <a:endParaRPr lang="en-US" dirty="0"/>
          </a:p>
        </p:txBody>
      </p:sp>
      <p:sp>
        <p:nvSpPr>
          <p:cNvPr id="41034" name="Freeform 109"/>
          <p:cNvSpPr>
            <a:spLocks/>
          </p:cNvSpPr>
          <p:nvPr/>
        </p:nvSpPr>
        <p:spPr bwMode="auto">
          <a:xfrm>
            <a:off x="5010150" y="4340225"/>
            <a:ext cx="257175" cy="531813"/>
          </a:xfrm>
          <a:custGeom>
            <a:avLst/>
            <a:gdLst>
              <a:gd name="T0" fmla="*/ 0 w 178"/>
              <a:gd name="T1" fmla="*/ 742317292 h 380"/>
              <a:gd name="T2" fmla="*/ 0 w 178"/>
              <a:gd name="T3" fmla="*/ 742317292 h 380"/>
              <a:gd name="T4" fmla="*/ 0 w 178"/>
              <a:gd name="T5" fmla="*/ 695310461 h 380"/>
              <a:gd name="T6" fmla="*/ 0 w 178"/>
              <a:gd name="T7" fmla="*/ 648303805 h 380"/>
              <a:gd name="T8" fmla="*/ 2087741 w 178"/>
              <a:gd name="T9" fmla="*/ 603255060 h 380"/>
              <a:gd name="T10" fmla="*/ 4175482 w 178"/>
              <a:gd name="T11" fmla="*/ 558207715 h 380"/>
              <a:gd name="T12" fmla="*/ 6261778 w 178"/>
              <a:gd name="T13" fmla="*/ 511201058 h 380"/>
              <a:gd name="T14" fmla="*/ 10437259 w 178"/>
              <a:gd name="T15" fmla="*/ 468110224 h 380"/>
              <a:gd name="T16" fmla="*/ 16699037 w 178"/>
              <a:gd name="T17" fmla="*/ 425020789 h 380"/>
              <a:gd name="T18" fmla="*/ 22962258 w 178"/>
              <a:gd name="T19" fmla="*/ 383890665 h 380"/>
              <a:gd name="T20" fmla="*/ 25050004 w 178"/>
              <a:gd name="T21" fmla="*/ 344716965 h 380"/>
              <a:gd name="T22" fmla="*/ 35487260 w 178"/>
              <a:gd name="T23" fmla="*/ 307504062 h 380"/>
              <a:gd name="T24" fmla="*/ 41749035 w 178"/>
              <a:gd name="T25" fmla="*/ 268331848 h 380"/>
              <a:gd name="T26" fmla="*/ 48010822 w 178"/>
              <a:gd name="T27" fmla="*/ 233075457 h 380"/>
              <a:gd name="T28" fmla="*/ 56361783 w 178"/>
              <a:gd name="T29" fmla="*/ 199779775 h 380"/>
              <a:gd name="T30" fmla="*/ 64711299 w 178"/>
              <a:gd name="T31" fmla="*/ 168441961 h 380"/>
              <a:gd name="T32" fmla="*/ 77236295 w 178"/>
              <a:gd name="T33" fmla="*/ 141021411 h 380"/>
              <a:gd name="T34" fmla="*/ 83498070 w 178"/>
              <a:gd name="T35" fmla="*/ 115558773 h 380"/>
              <a:gd name="T36" fmla="*/ 93935326 w 178"/>
              <a:gd name="T37" fmla="*/ 90096113 h 380"/>
              <a:gd name="T38" fmla="*/ 104372605 w 178"/>
              <a:gd name="T39" fmla="*/ 70510006 h 380"/>
              <a:gd name="T40" fmla="*/ 114809861 w 178"/>
              <a:gd name="T41" fmla="*/ 50923899 h 380"/>
              <a:gd name="T42" fmla="*/ 127334857 w 178"/>
              <a:gd name="T43" fmla="*/ 35255003 h 380"/>
              <a:gd name="T44" fmla="*/ 139859853 w 178"/>
              <a:gd name="T45" fmla="*/ 21545423 h 380"/>
              <a:gd name="T46" fmla="*/ 148209369 w 178"/>
              <a:gd name="T47" fmla="*/ 11751669 h 380"/>
              <a:gd name="T48" fmla="*/ 160734365 w 178"/>
              <a:gd name="T49" fmla="*/ 5876534 h 380"/>
              <a:gd name="T50" fmla="*/ 171171621 w 178"/>
              <a:gd name="T51" fmla="*/ 0 h 380"/>
              <a:gd name="T52" fmla="*/ 183696617 w 178"/>
              <a:gd name="T53" fmla="*/ 0 h 380"/>
              <a:gd name="T54" fmla="*/ 196221658 w 178"/>
              <a:gd name="T55" fmla="*/ 0 h 380"/>
              <a:gd name="T56" fmla="*/ 206658914 w 178"/>
              <a:gd name="T57" fmla="*/ 5876534 h 380"/>
              <a:gd name="T58" fmla="*/ 219182466 w 178"/>
              <a:gd name="T59" fmla="*/ 11751669 h 380"/>
              <a:gd name="T60" fmla="*/ 229619722 w 178"/>
              <a:gd name="T61" fmla="*/ 21545423 h 380"/>
              <a:gd name="T62" fmla="*/ 240056978 w 178"/>
              <a:gd name="T63" fmla="*/ 35255003 h 380"/>
              <a:gd name="T64" fmla="*/ 250494234 w 178"/>
              <a:gd name="T65" fmla="*/ 50923899 h 380"/>
              <a:gd name="T66" fmla="*/ 260931490 w 178"/>
              <a:gd name="T67" fmla="*/ 70510006 h 380"/>
              <a:gd name="T68" fmla="*/ 273456486 w 178"/>
              <a:gd name="T69" fmla="*/ 90096113 h 380"/>
              <a:gd name="T70" fmla="*/ 281806002 w 178"/>
              <a:gd name="T71" fmla="*/ 115558773 h 380"/>
              <a:gd name="T72" fmla="*/ 292243258 w 178"/>
              <a:gd name="T73" fmla="*/ 141021411 h 380"/>
              <a:gd name="T74" fmla="*/ 300594218 w 178"/>
              <a:gd name="T75" fmla="*/ 168441961 h 380"/>
              <a:gd name="T76" fmla="*/ 311031474 w 178"/>
              <a:gd name="T77" fmla="*/ 199779775 h 380"/>
              <a:gd name="T78" fmla="*/ 319380990 w 178"/>
              <a:gd name="T79" fmla="*/ 233075457 h 380"/>
              <a:gd name="T80" fmla="*/ 325642766 w 178"/>
              <a:gd name="T81" fmla="*/ 268331848 h 380"/>
              <a:gd name="T82" fmla="*/ 333993726 w 178"/>
              <a:gd name="T83" fmla="*/ 307504062 h 380"/>
              <a:gd name="T84" fmla="*/ 340255502 w 178"/>
              <a:gd name="T85" fmla="*/ 344716965 h 380"/>
              <a:gd name="T86" fmla="*/ 344430982 w 178"/>
              <a:gd name="T87" fmla="*/ 383890665 h 380"/>
              <a:gd name="T88" fmla="*/ 352780498 w 178"/>
              <a:gd name="T89" fmla="*/ 425020789 h 380"/>
              <a:gd name="T90" fmla="*/ 356954533 w 178"/>
              <a:gd name="T91" fmla="*/ 468110224 h 380"/>
              <a:gd name="T92" fmla="*/ 359042274 w 178"/>
              <a:gd name="T93" fmla="*/ 511201058 h 380"/>
              <a:gd name="T94" fmla="*/ 365305494 w 178"/>
              <a:gd name="T95" fmla="*/ 558207715 h 380"/>
              <a:gd name="T96" fmla="*/ 367391789 w 178"/>
              <a:gd name="T97" fmla="*/ 603255060 h 380"/>
              <a:gd name="T98" fmla="*/ 367391789 w 178"/>
              <a:gd name="T99" fmla="*/ 648303805 h 380"/>
              <a:gd name="T100" fmla="*/ 367391789 w 178"/>
              <a:gd name="T101" fmla="*/ 695310461 h 380"/>
              <a:gd name="T102" fmla="*/ 369479530 w 178"/>
              <a:gd name="T103" fmla="*/ 742317292 h 3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8"/>
              <a:gd name="T157" fmla="*/ 0 h 380"/>
              <a:gd name="T158" fmla="*/ 178 w 178"/>
              <a:gd name="T159" fmla="*/ 380 h 3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8" h="380">
                <a:moveTo>
                  <a:pt x="0" y="379"/>
                </a:moveTo>
                <a:lnTo>
                  <a:pt x="0" y="379"/>
                </a:lnTo>
                <a:lnTo>
                  <a:pt x="0" y="355"/>
                </a:lnTo>
                <a:lnTo>
                  <a:pt x="0" y="331"/>
                </a:lnTo>
                <a:lnTo>
                  <a:pt x="1" y="308"/>
                </a:lnTo>
                <a:lnTo>
                  <a:pt x="2" y="285"/>
                </a:lnTo>
                <a:lnTo>
                  <a:pt x="3" y="261"/>
                </a:lnTo>
                <a:lnTo>
                  <a:pt x="5" y="239"/>
                </a:lnTo>
                <a:lnTo>
                  <a:pt x="8" y="217"/>
                </a:lnTo>
                <a:lnTo>
                  <a:pt x="11" y="196"/>
                </a:lnTo>
                <a:lnTo>
                  <a:pt x="12" y="176"/>
                </a:lnTo>
                <a:lnTo>
                  <a:pt x="17" y="157"/>
                </a:lnTo>
                <a:lnTo>
                  <a:pt x="20" y="137"/>
                </a:lnTo>
                <a:lnTo>
                  <a:pt x="23" y="119"/>
                </a:lnTo>
                <a:lnTo>
                  <a:pt x="27" y="102"/>
                </a:lnTo>
                <a:lnTo>
                  <a:pt x="31" y="86"/>
                </a:lnTo>
                <a:lnTo>
                  <a:pt x="37" y="72"/>
                </a:lnTo>
                <a:lnTo>
                  <a:pt x="40" y="59"/>
                </a:lnTo>
                <a:lnTo>
                  <a:pt x="45" y="46"/>
                </a:lnTo>
                <a:lnTo>
                  <a:pt x="50" y="36"/>
                </a:lnTo>
                <a:lnTo>
                  <a:pt x="55" y="26"/>
                </a:lnTo>
                <a:lnTo>
                  <a:pt x="61" y="18"/>
                </a:lnTo>
                <a:lnTo>
                  <a:pt x="67" y="11"/>
                </a:lnTo>
                <a:lnTo>
                  <a:pt x="71" y="6"/>
                </a:lnTo>
                <a:lnTo>
                  <a:pt x="77" y="3"/>
                </a:lnTo>
                <a:lnTo>
                  <a:pt x="82" y="0"/>
                </a:lnTo>
                <a:lnTo>
                  <a:pt x="88" y="0"/>
                </a:lnTo>
                <a:lnTo>
                  <a:pt x="94" y="0"/>
                </a:lnTo>
                <a:lnTo>
                  <a:pt x="99" y="3"/>
                </a:lnTo>
                <a:lnTo>
                  <a:pt x="105" y="6"/>
                </a:lnTo>
                <a:lnTo>
                  <a:pt x="110" y="11"/>
                </a:lnTo>
                <a:lnTo>
                  <a:pt x="115" y="18"/>
                </a:lnTo>
                <a:lnTo>
                  <a:pt x="120" y="26"/>
                </a:lnTo>
                <a:lnTo>
                  <a:pt x="125" y="36"/>
                </a:lnTo>
                <a:lnTo>
                  <a:pt x="131" y="46"/>
                </a:lnTo>
                <a:lnTo>
                  <a:pt x="135" y="59"/>
                </a:lnTo>
                <a:lnTo>
                  <a:pt x="140" y="72"/>
                </a:lnTo>
                <a:lnTo>
                  <a:pt x="144" y="86"/>
                </a:lnTo>
                <a:lnTo>
                  <a:pt x="149" y="102"/>
                </a:lnTo>
                <a:lnTo>
                  <a:pt x="153" y="119"/>
                </a:lnTo>
                <a:lnTo>
                  <a:pt x="156" y="137"/>
                </a:lnTo>
                <a:lnTo>
                  <a:pt x="160" y="157"/>
                </a:lnTo>
                <a:lnTo>
                  <a:pt x="163" y="176"/>
                </a:lnTo>
                <a:lnTo>
                  <a:pt x="165" y="196"/>
                </a:lnTo>
                <a:lnTo>
                  <a:pt x="169" y="217"/>
                </a:lnTo>
                <a:lnTo>
                  <a:pt x="171" y="239"/>
                </a:lnTo>
                <a:lnTo>
                  <a:pt x="172" y="261"/>
                </a:lnTo>
                <a:lnTo>
                  <a:pt x="175" y="285"/>
                </a:lnTo>
                <a:lnTo>
                  <a:pt x="176" y="308"/>
                </a:lnTo>
                <a:lnTo>
                  <a:pt x="176" y="331"/>
                </a:lnTo>
                <a:lnTo>
                  <a:pt x="176" y="355"/>
                </a:lnTo>
                <a:lnTo>
                  <a:pt x="177" y="379"/>
                </a:lnTo>
              </a:path>
            </a:pathLst>
          </a:custGeom>
          <a:noFill/>
          <a:ln w="31750">
            <a:solidFill>
              <a:schemeClr val="tx2"/>
            </a:solidFill>
            <a:round/>
            <a:headEnd/>
            <a:tailEnd/>
          </a:ln>
        </p:spPr>
        <p:txBody>
          <a:bodyPr/>
          <a:lstStyle/>
          <a:p>
            <a:endParaRPr lang="en-US" dirty="0"/>
          </a:p>
        </p:txBody>
      </p:sp>
      <p:sp>
        <p:nvSpPr>
          <p:cNvPr id="41035" name="Freeform 110"/>
          <p:cNvSpPr>
            <a:spLocks/>
          </p:cNvSpPr>
          <p:nvPr/>
        </p:nvSpPr>
        <p:spPr bwMode="auto">
          <a:xfrm>
            <a:off x="6610350" y="4367213"/>
            <a:ext cx="150813" cy="485775"/>
          </a:xfrm>
          <a:custGeom>
            <a:avLst/>
            <a:gdLst>
              <a:gd name="T0" fmla="*/ 0 w 104"/>
              <a:gd name="T1" fmla="*/ 678090039 h 347"/>
              <a:gd name="T2" fmla="*/ 0 w 104"/>
              <a:gd name="T3" fmla="*/ 678090039 h 347"/>
              <a:gd name="T4" fmla="*/ 0 w 104"/>
              <a:gd name="T5" fmla="*/ 634975073 h 347"/>
              <a:gd name="T6" fmla="*/ 0 w 104"/>
              <a:gd name="T7" fmla="*/ 591858707 h 347"/>
              <a:gd name="T8" fmla="*/ 0 w 104"/>
              <a:gd name="T9" fmla="*/ 548743741 h 347"/>
              <a:gd name="T10" fmla="*/ 2102681 w 104"/>
              <a:gd name="T11" fmla="*/ 507587274 h 347"/>
              <a:gd name="T12" fmla="*/ 4205363 w 104"/>
              <a:gd name="T13" fmla="*/ 468392105 h 347"/>
              <a:gd name="T14" fmla="*/ 4205363 w 104"/>
              <a:gd name="T15" fmla="*/ 427235637 h 347"/>
              <a:gd name="T16" fmla="*/ 6308045 w 104"/>
              <a:gd name="T17" fmla="*/ 388040468 h 347"/>
              <a:gd name="T18" fmla="*/ 12617540 w 104"/>
              <a:gd name="T19" fmla="*/ 348843812 h 347"/>
              <a:gd name="T20" fmla="*/ 14720220 w 104"/>
              <a:gd name="T21" fmla="*/ 313567040 h 347"/>
              <a:gd name="T22" fmla="*/ 18925581 w 104"/>
              <a:gd name="T23" fmla="*/ 280251566 h 347"/>
              <a:gd name="T24" fmla="*/ 21028262 w 104"/>
              <a:gd name="T25" fmla="*/ 243014895 h 347"/>
              <a:gd name="T26" fmla="*/ 27337760 w 104"/>
              <a:gd name="T27" fmla="*/ 211657920 h 347"/>
              <a:gd name="T28" fmla="*/ 31543121 w 104"/>
              <a:gd name="T29" fmla="*/ 182260800 h 347"/>
              <a:gd name="T30" fmla="*/ 37851163 w 104"/>
              <a:gd name="T31" fmla="*/ 154823621 h 347"/>
              <a:gd name="T32" fmla="*/ 42057974 w 104"/>
              <a:gd name="T33" fmla="*/ 129346342 h 347"/>
              <a:gd name="T34" fmla="*/ 48366028 w 104"/>
              <a:gd name="T35" fmla="*/ 107788859 h 347"/>
              <a:gd name="T36" fmla="*/ 54674069 w 104"/>
              <a:gd name="T37" fmla="*/ 86231354 h 347"/>
              <a:gd name="T38" fmla="*/ 60983562 w 104"/>
              <a:gd name="T39" fmla="*/ 66633769 h 347"/>
              <a:gd name="T40" fmla="*/ 65188923 w 104"/>
              <a:gd name="T41" fmla="*/ 48994683 h 347"/>
              <a:gd name="T42" fmla="*/ 71496965 w 104"/>
              <a:gd name="T43" fmla="*/ 35276783 h 347"/>
              <a:gd name="T44" fmla="*/ 79909137 w 104"/>
              <a:gd name="T45" fmla="*/ 21557488 h 347"/>
              <a:gd name="T46" fmla="*/ 84114499 w 104"/>
              <a:gd name="T47" fmla="*/ 13717895 h 347"/>
              <a:gd name="T48" fmla="*/ 92526671 w 104"/>
              <a:gd name="T49" fmla="*/ 7839597 h 347"/>
              <a:gd name="T50" fmla="*/ 98834736 w 104"/>
              <a:gd name="T51" fmla="*/ 0 h 347"/>
              <a:gd name="T52" fmla="*/ 107245458 w 104"/>
              <a:gd name="T53" fmla="*/ 0 h 347"/>
              <a:gd name="T54" fmla="*/ 113554950 w 104"/>
              <a:gd name="T55" fmla="*/ 0 h 347"/>
              <a:gd name="T56" fmla="*/ 119862992 w 104"/>
              <a:gd name="T57" fmla="*/ 7839597 h 347"/>
              <a:gd name="T58" fmla="*/ 126171034 w 104"/>
              <a:gd name="T59" fmla="*/ 13717895 h 347"/>
              <a:gd name="T60" fmla="*/ 134583207 w 104"/>
              <a:gd name="T61" fmla="*/ 21557488 h 347"/>
              <a:gd name="T62" fmla="*/ 138788568 w 104"/>
              <a:gd name="T63" fmla="*/ 35276783 h 347"/>
              <a:gd name="T64" fmla="*/ 147200741 w 104"/>
              <a:gd name="T65" fmla="*/ 48994683 h 347"/>
              <a:gd name="T66" fmla="*/ 151406102 w 104"/>
              <a:gd name="T67" fmla="*/ 66633769 h 347"/>
              <a:gd name="T68" fmla="*/ 159818275 w 104"/>
              <a:gd name="T69" fmla="*/ 86231354 h 347"/>
              <a:gd name="T70" fmla="*/ 164023636 w 104"/>
              <a:gd name="T71" fmla="*/ 107788859 h 347"/>
              <a:gd name="T72" fmla="*/ 170331678 w 104"/>
              <a:gd name="T73" fmla="*/ 129346342 h 347"/>
              <a:gd name="T74" fmla="*/ 176641170 w 104"/>
              <a:gd name="T75" fmla="*/ 154823621 h 347"/>
              <a:gd name="T76" fmla="*/ 180846531 w 104"/>
              <a:gd name="T77" fmla="*/ 182260800 h 347"/>
              <a:gd name="T78" fmla="*/ 185051892 w 104"/>
              <a:gd name="T79" fmla="*/ 211657920 h 347"/>
              <a:gd name="T80" fmla="*/ 189257254 w 104"/>
              <a:gd name="T81" fmla="*/ 243014895 h 347"/>
              <a:gd name="T82" fmla="*/ 193464110 w 104"/>
              <a:gd name="T83" fmla="*/ 280251566 h 347"/>
              <a:gd name="T84" fmla="*/ 197669472 w 104"/>
              <a:gd name="T85" fmla="*/ 313567040 h 347"/>
              <a:gd name="T86" fmla="*/ 201874833 w 104"/>
              <a:gd name="T87" fmla="*/ 348843812 h 347"/>
              <a:gd name="T88" fmla="*/ 203977514 w 104"/>
              <a:gd name="T89" fmla="*/ 388040468 h 347"/>
              <a:gd name="T90" fmla="*/ 206080194 w 104"/>
              <a:gd name="T91" fmla="*/ 427235637 h 347"/>
              <a:gd name="T92" fmla="*/ 210287006 w 104"/>
              <a:gd name="T93" fmla="*/ 468392105 h 347"/>
              <a:gd name="T94" fmla="*/ 212389686 w 104"/>
              <a:gd name="T95" fmla="*/ 507587274 h 347"/>
              <a:gd name="T96" fmla="*/ 214492367 w 104"/>
              <a:gd name="T97" fmla="*/ 548743741 h 347"/>
              <a:gd name="T98" fmla="*/ 214492367 w 104"/>
              <a:gd name="T99" fmla="*/ 591858707 h 347"/>
              <a:gd name="T100" fmla="*/ 214492367 w 104"/>
              <a:gd name="T101" fmla="*/ 634975073 h 347"/>
              <a:gd name="T102" fmla="*/ 216595047 w 104"/>
              <a:gd name="T103" fmla="*/ 678090039 h 3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4"/>
              <a:gd name="T157" fmla="*/ 0 h 347"/>
              <a:gd name="T158" fmla="*/ 104 w 104"/>
              <a:gd name="T159" fmla="*/ 347 h 3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4" h="347">
                <a:moveTo>
                  <a:pt x="0" y="346"/>
                </a:moveTo>
                <a:lnTo>
                  <a:pt x="0" y="346"/>
                </a:lnTo>
                <a:lnTo>
                  <a:pt x="0" y="324"/>
                </a:lnTo>
                <a:lnTo>
                  <a:pt x="0" y="302"/>
                </a:lnTo>
                <a:lnTo>
                  <a:pt x="0" y="280"/>
                </a:lnTo>
                <a:lnTo>
                  <a:pt x="1" y="259"/>
                </a:lnTo>
                <a:lnTo>
                  <a:pt x="2" y="239"/>
                </a:lnTo>
                <a:lnTo>
                  <a:pt x="2" y="218"/>
                </a:lnTo>
                <a:lnTo>
                  <a:pt x="3" y="198"/>
                </a:lnTo>
                <a:lnTo>
                  <a:pt x="6" y="178"/>
                </a:lnTo>
                <a:lnTo>
                  <a:pt x="7" y="160"/>
                </a:lnTo>
                <a:lnTo>
                  <a:pt x="9" y="143"/>
                </a:lnTo>
                <a:lnTo>
                  <a:pt x="10" y="124"/>
                </a:lnTo>
                <a:lnTo>
                  <a:pt x="13" y="108"/>
                </a:lnTo>
                <a:lnTo>
                  <a:pt x="15" y="93"/>
                </a:lnTo>
                <a:lnTo>
                  <a:pt x="18" y="79"/>
                </a:lnTo>
                <a:lnTo>
                  <a:pt x="20" y="66"/>
                </a:lnTo>
                <a:lnTo>
                  <a:pt x="23" y="55"/>
                </a:lnTo>
                <a:lnTo>
                  <a:pt x="26" y="44"/>
                </a:lnTo>
                <a:lnTo>
                  <a:pt x="29" y="34"/>
                </a:lnTo>
                <a:lnTo>
                  <a:pt x="31" y="25"/>
                </a:lnTo>
                <a:lnTo>
                  <a:pt x="34" y="18"/>
                </a:lnTo>
                <a:lnTo>
                  <a:pt x="38" y="11"/>
                </a:lnTo>
                <a:lnTo>
                  <a:pt x="40" y="7"/>
                </a:lnTo>
                <a:lnTo>
                  <a:pt x="44" y="4"/>
                </a:lnTo>
                <a:lnTo>
                  <a:pt x="47" y="0"/>
                </a:lnTo>
                <a:lnTo>
                  <a:pt x="51" y="0"/>
                </a:lnTo>
                <a:lnTo>
                  <a:pt x="54" y="0"/>
                </a:lnTo>
                <a:lnTo>
                  <a:pt x="57" y="4"/>
                </a:lnTo>
                <a:lnTo>
                  <a:pt x="60" y="7"/>
                </a:lnTo>
                <a:lnTo>
                  <a:pt x="64" y="11"/>
                </a:lnTo>
                <a:lnTo>
                  <a:pt x="66" y="18"/>
                </a:lnTo>
                <a:lnTo>
                  <a:pt x="70" y="25"/>
                </a:lnTo>
                <a:lnTo>
                  <a:pt x="72" y="34"/>
                </a:lnTo>
                <a:lnTo>
                  <a:pt x="76" y="44"/>
                </a:lnTo>
                <a:lnTo>
                  <a:pt x="78" y="55"/>
                </a:lnTo>
                <a:lnTo>
                  <a:pt x="81" y="66"/>
                </a:lnTo>
                <a:lnTo>
                  <a:pt x="84" y="79"/>
                </a:lnTo>
                <a:lnTo>
                  <a:pt x="86" y="93"/>
                </a:lnTo>
                <a:lnTo>
                  <a:pt x="88" y="108"/>
                </a:lnTo>
                <a:lnTo>
                  <a:pt x="90" y="124"/>
                </a:lnTo>
                <a:lnTo>
                  <a:pt x="92" y="143"/>
                </a:lnTo>
                <a:lnTo>
                  <a:pt x="94" y="160"/>
                </a:lnTo>
                <a:lnTo>
                  <a:pt x="96" y="178"/>
                </a:lnTo>
                <a:lnTo>
                  <a:pt x="97" y="198"/>
                </a:lnTo>
                <a:lnTo>
                  <a:pt x="98" y="218"/>
                </a:lnTo>
                <a:lnTo>
                  <a:pt x="100" y="239"/>
                </a:lnTo>
                <a:lnTo>
                  <a:pt x="101" y="259"/>
                </a:lnTo>
                <a:lnTo>
                  <a:pt x="102" y="280"/>
                </a:lnTo>
                <a:lnTo>
                  <a:pt x="102" y="302"/>
                </a:lnTo>
                <a:lnTo>
                  <a:pt x="102" y="324"/>
                </a:lnTo>
                <a:lnTo>
                  <a:pt x="103" y="346"/>
                </a:lnTo>
              </a:path>
            </a:pathLst>
          </a:custGeom>
          <a:noFill/>
          <a:ln w="31750">
            <a:solidFill>
              <a:schemeClr val="tx2"/>
            </a:solidFill>
            <a:round/>
            <a:headEnd/>
            <a:tailEnd/>
          </a:ln>
        </p:spPr>
        <p:txBody>
          <a:bodyPr/>
          <a:lstStyle/>
          <a:p>
            <a:endParaRPr lang="en-US" dirty="0"/>
          </a:p>
        </p:txBody>
      </p:sp>
      <p:sp>
        <p:nvSpPr>
          <p:cNvPr id="41036" name="Text Box 111"/>
          <p:cNvSpPr txBox="1">
            <a:spLocks noChangeArrowheads="1"/>
          </p:cNvSpPr>
          <p:nvPr/>
        </p:nvSpPr>
        <p:spPr bwMode="auto">
          <a:xfrm>
            <a:off x="1906588" y="4502150"/>
            <a:ext cx="652462" cy="298450"/>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700" b="1" dirty="0">
                <a:solidFill>
                  <a:srgbClr val="000000"/>
                </a:solidFill>
                <a:latin typeface="Agilent TT Cond" pitchFamily="34" charset="0"/>
              </a:rPr>
              <a:t>RBW</a:t>
            </a:r>
            <a:endParaRPr lang="en-US" sz="2200" dirty="0">
              <a:latin typeface="Agilent TT Cond" pitchFamily="34" charset="0"/>
            </a:endParaRPr>
          </a:p>
        </p:txBody>
      </p:sp>
      <p:sp>
        <p:nvSpPr>
          <p:cNvPr id="112" name="Footer Placeholder 111"/>
          <p:cNvSpPr>
            <a:spLocks noGrp="1"/>
          </p:cNvSpPr>
          <p:nvPr>
            <p:ph type="ftr" sz="quarter" idx="10"/>
          </p:nvPr>
        </p:nvSpPr>
        <p:spPr/>
        <p:txBody>
          <a:bodyPr/>
          <a:lstStyle/>
          <a:p>
            <a:r>
              <a:rPr lang="en-US" dirty="0" smtClean="0"/>
              <a:t>Back to Basics Training</a:t>
            </a:r>
            <a:endParaRPr lang="en-US" dirty="0"/>
          </a:p>
        </p:txBody>
      </p:sp>
      <p:sp>
        <p:nvSpPr>
          <p:cNvPr id="113" name="Slide Number Placeholder 112"/>
          <p:cNvSpPr>
            <a:spLocks noGrp="1"/>
          </p:cNvSpPr>
          <p:nvPr>
            <p:ph type="sldNum" sz="quarter" idx="12"/>
          </p:nvPr>
        </p:nvSpPr>
        <p:spPr/>
        <p:txBody>
          <a:bodyPr/>
          <a:lstStyle/>
          <a:p>
            <a:fld id="{2D132F79-ACF3-4263-B52B-5972FA2CE406}" type="slidenum">
              <a:rPr lang="en-US" smtClean="0"/>
              <a:pPr/>
              <a:t>39</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8600" y="76199"/>
            <a:ext cx="8201025" cy="914401"/>
          </a:xfrm>
        </p:spPr>
        <p:txBody>
          <a:bodyPr/>
          <a:lstStyle/>
          <a:p>
            <a:r>
              <a:rPr lang="en-US" dirty="0" smtClean="0"/>
              <a:t>Overview</a:t>
            </a:r>
            <a:br>
              <a:rPr lang="en-US" dirty="0" smtClean="0"/>
            </a:br>
            <a:r>
              <a:rPr lang="en-US" sz="2100" dirty="0" smtClean="0"/>
              <a:t>	What is Spectrum Analysis?</a:t>
            </a:r>
          </a:p>
        </p:txBody>
      </p:sp>
      <p:sp>
        <p:nvSpPr>
          <p:cNvPr id="13317" name="Text Box 9"/>
          <p:cNvSpPr txBox="1">
            <a:spLocks noChangeArrowheads="1"/>
          </p:cNvSpPr>
          <p:nvPr/>
        </p:nvSpPr>
        <p:spPr bwMode="auto">
          <a:xfrm>
            <a:off x="228600" y="4876800"/>
            <a:ext cx="8915400" cy="984885"/>
          </a:xfrm>
          <a:prstGeom prst="rect">
            <a:avLst/>
          </a:prstGeom>
          <a:noFill/>
          <a:ln w="9525">
            <a:noFill/>
            <a:miter lim="800000"/>
            <a:headEnd/>
            <a:tailEnd/>
          </a:ln>
        </p:spPr>
        <p:txBody>
          <a:bodyPr wrap="square" lIns="0" tIns="0" rIns="0" bIns="0">
            <a:spAutoFit/>
          </a:bodyPr>
          <a:lstStyle/>
          <a:p>
            <a:pPr>
              <a:spcBef>
                <a:spcPts val="600"/>
              </a:spcBef>
              <a:spcAft>
                <a:spcPts val="600"/>
              </a:spcAft>
              <a:buFontTx/>
              <a:buChar char="•"/>
            </a:pPr>
            <a:r>
              <a:rPr lang="en-US" b="1" dirty="0">
                <a:solidFill>
                  <a:srgbClr val="0000FF"/>
                </a:solidFill>
                <a:latin typeface="Agilent TT Cond" pitchFamily="34" charset="0"/>
              </a:rPr>
              <a:t>Display and measure amplitude versus frequency for RF &amp; MW </a:t>
            </a:r>
            <a:r>
              <a:rPr lang="en-US" b="1" dirty="0" smtClean="0">
                <a:solidFill>
                  <a:srgbClr val="0000FF"/>
                </a:solidFill>
                <a:latin typeface="Agilent TT Cond" pitchFamily="34" charset="0"/>
              </a:rPr>
              <a:t>signals</a:t>
            </a:r>
          </a:p>
          <a:p>
            <a:pPr>
              <a:spcBef>
                <a:spcPts val="600"/>
              </a:spcBef>
              <a:spcAft>
                <a:spcPts val="600"/>
              </a:spcAft>
              <a:buFontTx/>
              <a:buChar char="•"/>
            </a:pPr>
            <a:r>
              <a:rPr lang="en-US" b="1" dirty="0" smtClean="0">
                <a:solidFill>
                  <a:srgbClr val="0000FF"/>
                </a:solidFill>
                <a:latin typeface="Agilent TT Cond" pitchFamily="34" charset="0"/>
              </a:rPr>
              <a:t>Separate </a:t>
            </a:r>
            <a:r>
              <a:rPr lang="en-US" b="1" dirty="0">
                <a:solidFill>
                  <a:srgbClr val="0000FF"/>
                </a:solidFill>
                <a:latin typeface="Agilent TT Cond" pitchFamily="34" charset="0"/>
              </a:rPr>
              <a:t>or demodulate complex signals into their base </a:t>
            </a:r>
            <a:r>
              <a:rPr lang="en-US" b="1" dirty="0" smtClean="0">
                <a:solidFill>
                  <a:srgbClr val="0000FF"/>
                </a:solidFill>
                <a:latin typeface="Agilent TT Cond" pitchFamily="34" charset="0"/>
              </a:rPr>
              <a:t>components </a:t>
            </a:r>
            <a:r>
              <a:rPr lang="en-US" b="1" dirty="0" smtClean="0">
                <a:latin typeface="Agilent TT Cond" pitchFamily="34" charset="0"/>
              </a:rPr>
              <a:t>(sine waves)</a:t>
            </a:r>
            <a:endParaRPr lang="en-US" b="1" dirty="0">
              <a:latin typeface="Agilent TT Cond" pitchFamily="34" charset="0"/>
            </a:endParaRPr>
          </a:p>
        </p:txBody>
      </p:sp>
      <p:sp>
        <p:nvSpPr>
          <p:cNvPr id="13318" name="Text Box 10"/>
          <p:cNvSpPr txBox="1">
            <a:spLocks noChangeArrowheads="1"/>
          </p:cNvSpPr>
          <p:nvPr/>
        </p:nvSpPr>
        <p:spPr bwMode="auto">
          <a:xfrm>
            <a:off x="304800" y="4419600"/>
            <a:ext cx="3505200" cy="321627"/>
          </a:xfrm>
          <a:prstGeom prst="rect">
            <a:avLst/>
          </a:prstGeom>
          <a:noFill/>
          <a:ln w="9525">
            <a:noFill/>
            <a:miter lim="800000"/>
            <a:headEnd/>
            <a:tailEnd/>
          </a:ln>
        </p:spPr>
        <p:txBody>
          <a:bodyPr wrap="square" lIns="0" tIns="0" rIns="0" bIns="0">
            <a:spAutoFit/>
          </a:bodyPr>
          <a:lstStyle/>
          <a:p>
            <a:pPr algn="ctr">
              <a:lnSpc>
                <a:spcPct val="95000"/>
              </a:lnSpc>
              <a:spcBef>
                <a:spcPct val="50000"/>
              </a:spcBef>
              <a:spcAft>
                <a:spcPct val="50000"/>
              </a:spcAft>
            </a:pPr>
            <a:r>
              <a:rPr lang="en-US" sz="2200" b="1" u="sng" dirty="0">
                <a:latin typeface="Agilent TT Cond" pitchFamily="34" charset="0"/>
              </a:rPr>
              <a:t>Spectrum Analysis</a:t>
            </a:r>
          </a:p>
        </p:txBody>
      </p:sp>
      <p:pic>
        <p:nvPicPr>
          <p:cNvPr id="13319" name="Picture 11" descr="N9020A_6_2006Apr"/>
          <p:cNvPicPr>
            <a:picLocks noChangeAspect="1" noChangeArrowheads="1"/>
          </p:cNvPicPr>
          <p:nvPr/>
        </p:nvPicPr>
        <p:blipFill>
          <a:blip r:embed="rId3" cstate="print">
            <a:lum bright="6000"/>
          </a:blip>
          <a:srcRect l="7500" r="5000" b="8540"/>
          <a:stretch>
            <a:fillRect/>
          </a:stretch>
        </p:blipFill>
        <p:spPr bwMode="auto">
          <a:xfrm>
            <a:off x="292100" y="1701800"/>
            <a:ext cx="3511550" cy="2147888"/>
          </a:xfrm>
          <a:prstGeom prst="rect">
            <a:avLst/>
          </a:prstGeom>
          <a:noFill/>
          <a:ln w="9525">
            <a:noFill/>
            <a:miter lim="800000"/>
            <a:headEnd/>
            <a:tailEnd/>
          </a:ln>
        </p:spPr>
      </p:pic>
      <p:sp>
        <p:nvSpPr>
          <p:cNvPr id="12" name="Footer Placeholder 11"/>
          <p:cNvSpPr>
            <a:spLocks noGrp="1"/>
          </p:cNvSpPr>
          <p:nvPr>
            <p:ph type="ftr" sz="quarter" idx="10"/>
          </p:nvPr>
        </p:nvSpPr>
        <p:spPr/>
        <p:txBody>
          <a:bodyPr/>
          <a:lstStyle/>
          <a:p>
            <a:r>
              <a:rPr lang="en-US" dirty="0" smtClean="0"/>
              <a:t>Back to Basics Training</a:t>
            </a:r>
            <a:endParaRPr lang="en-US" dirty="0"/>
          </a:p>
        </p:txBody>
      </p:sp>
      <p:pic>
        <p:nvPicPr>
          <p:cNvPr id="13" name="Picture 4" descr="SQPSK_QAPB_PSF_2xTRACES"/>
          <p:cNvPicPr>
            <a:picLocks noChangeAspect="1" noChangeArrowheads="1"/>
          </p:cNvPicPr>
          <p:nvPr/>
        </p:nvPicPr>
        <p:blipFill>
          <a:blip r:embed="rId4" cstate="email"/>
          <a:srcRect/>
          <a:stretch>
            <a:fillRect/>
          </a:stretch>
        </p:blipFill>
        <p:spPr bwMode="auto">
          <a:xfrm>
            <a:off x="4038600" y="3048000"/>
            <a:ext cx="2336800" cy="1752600"/>
          </a:xfrm>
          <a:prstGeom prst="rect">
            <a:avLst/>
          </a:prstGeom>
          <a:noFill/>
          <a:ln w="9525">
            <a:noFill/>
            <a:miter lim="800000"/>
            <a:headEnd/>
            <a:tailEnd/>
          </a:ln>
        </p:spPr>
      </p:pic>
      <p:pic>
        <p:nvPicPr>
          <p:cNvPr id="17" name="图片 3" descr="image001"/>
          <p:cNvPicPr>
            <a:picLocks noChangeAspect="1" noChangeArrowheads="1"/>
          </p:cNvPicPr>
          <p:nvPr/>
        </p:nvPicPr>
        <p:blipFill>
          <a:blip r:embed="rId5" cstate="screen"/>
          <a:srcRect/>
          <a:stretch>
            <a:fillRect/>
          </a:stretch>
        </p:blipFill>
        <p:spPr bwMode="auto">
          <a:xfrm>
            <a:off x="4953000" y="1752600"/>
            <a:ext cx="2286000" cy="1731503"/>
          </a:xfrm>
          <a:prstGeom prst="rect">
            <a:avLst/>
          </a:prstGeom>
          <a:noFill/>
          <a:ln w="12700">
            <a:solidFill>
              <a:srgbClr val="FF33CC"/>
            </a:solidFill>
            <a:miter lim="800000"/>
            <a:headEnd/>
            <a:tailEnd/>
          </a:ln>
        </p:spPr>
      </p:pic>
      <p:pic>
        <p:nvPicPr>
          <p:cNvPr id="14" name="Picture 2"/>
          <p:cNvPicPr>
            <a:picLocks noChangeAspect="1" noChangeArrowheads="1"/>
          </p:cNvPicPr>
          <p:nvPr/>
        </p:nvPicPr>
        <p:blipFill>
          <a:blip r:embed="rId6" cstate="print">
            <a:lum bright="30000" contrast="44000"/>
          </a:blip>
          <a:srcRect/>
          <a:stretch>
            <a:fillRect/>
          </a:stretch>
        </p:blipFill>
        <p:spPr bwMode="auto">
          <a:xfrm>
            <a:off x="6477000" y="2667000"/>
            <a:ext cx="2235322" cy="1676400"/>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2D132F79-ACF3-4263-B52B-5972FA2CE406}" type="slidenum">
              <a:rPr lang="en-US" smtClean="0"/>
              <a:pPr/>
              <a:t>4</a:t>
            </a:fld>
            <a:endParaRPr lang="en-US"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28600" y="76199"/>
            <a:ext cx="8442325" cy="866775"/>
          </a:xfrm>
        </p:spPr>
        <p:txBody>
          <a:bodyPr/>
          <a:lstStyle/>
          <a:p>
            <a:r>
              <a:rPr lang="en-US" dirty="0" smtClean="0"/>
              <a:t>Specifications</a:t>
            </a:r>
            <a:br>
              <a:rPr lang="en-US" dirty="0" smtClean="0"/>
            </a:br>
            <a:r>
              <a:rPr lang="en-US" sz="2100" dirty="0" smtClean="0"/>
              <a:t>	Resolution: Resolution BW</a:t>
            </a:r>
          </a:p>
        </p:txBody>
      </p:sp>
      <p:grpSp>
        <p:nvGrpSpPr>
          <p:cNvPr id="2" name="Group 3"/>
          <p:cNvGrpSpPr>
            <a:grpSpLocks/>
          </p:cNvGrpSpPr>
          <p:nvPr/>
        </p:nvGrpSpPr>
        <p:grpSpPr bwMode="auto">
          <a:xfrm>
            <a:off x="1408113" y="965200"/>
            <a:ext cx="7202487" cy="4470400"/>
            <a:chOff x="763" y="1061"/>
            <a:chExt cx="4537" cy="2816"/>
          </a:xfrm>
        </p:grpSpPr>
        <p:sp>
          <p:nvSpPr>
            <p:cNvPr id="41989" name="Freeform 4"/>
            <p:cNvSpPr>
              <a:spLocks/>
            </p:cNvSpPr>
            <p:nvPr/>
          </p:nvSpPr>
          <p:spPr bwMode="auto">
            <a:xfrm>
              <a:off x="763" y="1382"/>
              <a:ext cx="3840" cy="861"/>
            </a:xfrm>
            <a:custGeom>
              <a:avLst/>
              <a:gdLst>
                <a:gd name="T0" fmla="*/ 52 w 4224"/>
                <a:gd name="T1" fmla="*/ 735 h 976"/>
                <a:gd name="T2" fmla="*/ 107 w 4224"/>
                <a:gd name="T3" fmla="*/ 702 h 976"/>
                <a:gd name="T4" fmla="*/ 163 w 4224"/>
                <a:gd name="T5" fmla="*/ 672 h 976"/>
                <a:gd name="T6" fmla="*/ 220 w 4224"/>
                <a:gd name="T7" fmla="*/ 642 h 976"/>
                <a:gd name="T8" fmla="*/ 276 w 4224"/>
                <a:gd name="T9" fmla="*/ 608 h 976"/>
                <a:gd name="T10" fmla="*/ 332 w 4224"/>
                <a:gd name="T11" fmla="*/ 578 h 976"/>
                <a:gd name="T12" fmla="*/ 387 w 4224"/>
                <a:gd name="T13" fmla="*/ 543 h 976"/>
                <a:gd name="T14" fmla="*/ 443 w 4224"/>
                <a:gd name="T15" fmla="*/ 510 h 976"/>
                <a:gd name="T16" fmla="*/ 499 w 4224"/>
                <a:gd name="T17" fmla="*/ 475 h 976"/>
                <a:gd name="T18" fmla="*/ 554 w 4224"/>
                <a:gd name="T19" fmla="*/ 442 h 976"/>
                <a:gd name="T20" fmla="*/ 611 w 4224"/>
                <a:gd name="T21" fmla="*/ 408 h 976"/>
                <a:gd name="T22" fmla="*/ 666 w 4224"/>
                <a:gd name="T23" fmla="*/ 375 h 976"/>
                <a:gd name="T24" fmla="*/ 723 w 4224"/>
                <a:gd name="T25" fmla="*/ 341 h 976"/>
                <a:gd name="T26" fmla="*/ 778 w 4224"/>
                <a:gd name="T27" fmla="*/ 307 h 976"/>
                <a:gd name="T28" fmla="*/ 835 w 4224"/>
                <a:gd name="T29" fmla="*/ 275 h 976"/>
                <a:gd name="T30" fmla="*/ 890 w 4224"/>
                <a:gd name="T31" fmla="*/ 245 h 976"/>
                <a:gd name="T32" fmla="*/ 945 w 4224"/>
                <a:gd name="T33" fmla="*/ 214 h 976"/>
                <a:gd name="T34" fmla="*/ 1002 w 4224"/>
                <a:gd name="T35" fmla="*/ 183 h 976"/>
                <a:gd name="T36" fmla="*/ 1059 w 4224"/>
                <a:gd name="T37" fmla="*/ 151 h 976"/>
                <a:gd name="T38" fmla="*/ 1114 w 4224"/>
                <a:gd name="T39" fmla="*/ 126 h 976"/>
                <a:gd name="T40" fmla="*/ 1168 w 4224"/>
                <a:gd name="T41" fmla="*/ 98 h 976"/>
                <a:gd name="T42" fmla="*/ 1225 w 4224"/>
                <a:gd name="T43" fmla="*/ 75 h 976"/>
                <a:gd name="T44" fmla="*/ 1280 w 4224"/>
                <a:gd name="T45" fmla="*/ 54 h 976"/>
                <a:gd name="T46" fmla="*/ 1336 w 4224"/>
                <a:gd name="T47" fmla="*/ 35 h 976"/>
                <a:gd name="T48" fmla="*/ 1394 w 4224"/>
                <a:gd name="T49" fmla="*/ 23 h 976"/>
                <a:gd name="T50" fmla="*/ 1448 w 4224"/>
                <a:gd name="T51" fmla="*/ 11 h 976"/>
                <a:gd name="T52" fmla="*/ 1505 w 4224"/>
                <a:gd name="T53" fmla="*/ 4 h 976"/>
                <a:gd name="T54" fmla="*/ 1560 w 4224"/>
                <a:gd name="T55" fmla="*/ 2 h 976"/>
                <a:gd name="T56" fmla="*/ 1616 w 4224"/>
                <a:gd name="T57" fmla="*/ 4 h 976"/>
                <a:gd name="T58" fmla="*/ 1673 w 4224"/>
                <a:gd name="T59" fmla="*/ 10 h 976"/>
                <a:gd name="T60" fmla="*/ 1728 w 4224"/>
                <a:gd name="T61" fmla="*/ 20 h 976"/>
                <a:gd name="T62" fmla="*/ 1785 w 4224"/>
                <a:gd name="T63" fmla="*/ 17 h 976"/>
                <a:gd name="T64" fmla="*/ 1841 w 4224"/>
                <a:gd name="T65" fmla="*/ 8 h 976"/>
                <a:gd name="T66" fmla="*/ 1895 w 4224"/>
                <a:gd name="T67" fmla="*/ 2 h 976"/>
                <a:gd name="T68" fmla="*/ 1951 w 4224"/>
                <a:gd name="T69" fmla="*/ 2 h 976"/>
                <a:gd name="T70" fmla="*/ 2007 w 4224"/>
                <a:gd name="T71" fmla="*/ 4 h 976"/>
                <a:gd name="T72" fmla="*/ 2063 w 4224"/>
                <a:gd name="T73" fmla="*/ 11 h 976"/>
                <a:gd name="T74" fmla="*/ 2119 w 4224"/>
                <a:gd name="T75" fmla="*/ 25 h 976"/>
                <a:gd name="T76" fmla="*/ 2175 w 4224"/>
                <a:gd name="T77" fmla="*/ 37 h 976"/>
                <a:gd name="T78" fmla="*/ 2231 w 4224"/>
                <a:gd name="T79" fmla="*/ 59 h 976"/>
                <a:gd name="T80" fmla="*/ 2286 w 4224"/>
                <a:gd name="T81" fmla="*/ 79 h 976"/>
                <a:gd name="T82" fmla="*/ 2343 w 4224"/>
                <a:gd name="T83" fmla="*/ 102 h 976"/>
                <a:gd name="T84" fmla="*/ 2398 w 4224"/>
                <a:gd name="T85" fmla="*/ 131 h 976"/>
                <a:gd name="T86" fmla="*/ 2455 w 4224"/>
                <a:gd name="T87" fmla="*/ 160 h 976"/>
                <a:gd name="T88" fmla="*/ 2510 w 4224"/>
                <a:gd name="T89" fmla="*/ 191 h 976"/>
                <a:gd name="T90" fmla="*/ 2566 w 4224"/>
                <a:gd name="T91" fmla="*/ 219 h 976"/>
                <a:gd name="T92" fmla="*/ 2623 w 4224"/>
                <a:gd name="T93" fmla="*/ 251 h 976"/>
                <a:gd name="T94" fmla="*/ 2677 w 4224"/>
                <a:gd name="T95" fmla="*/ 281 h 976"/>
                <a:gd name="T96" fmla="*/ 2733 w 4224"/>
                <a:gd name="T97" fmla="*/ 314 h 976"/>
                <a:gd name="T98" fmla="*/ 2789 w 4224"/>
                <a:gd name="T99" fmla="*/ 347 h 976"/>
                <a:gd name="T100" fmla="*/ 2845 w 4224"/>
                <a:gd name="T101" fmla="*/ 380 h 976"/>
                <a:gd name="T102" fmla="*/ 2901 w 4224"/>
                <a:gd name="T103" fmla="*/ 411 h 976"/>
                <a:gd name="T104" fmla="*/ 2958 w 4224"/>
                <a:gd name="T105" fmla="*/ 446 h 976"/>
                <a:gd name="T106" fmla="*/ 3013 w 4224"/>
                <a:gd name="T107" fmla="*/ 481 h 976"/>
                <a:gd name="T108" fmla="*/ 3069 w 4224"/>
                <a:gd name="T109" fmla="*/ 513 h 976"/>
                <a:gd name="T110" fmla="*/ 3125 w 4224"/>
                <a:gd name="T111" fmla="*/ 545 h 976"/>
                <a:gd name="T112" fmla="*/ 3181 w 4224"/>
                <a:gd name="T113" fmla="*/ 578 h 976"/>
                <a:gd name="T114" fmla="*/ 3236 w 4224"/>
                <a:gd name="T115" fmla="*/ 608 h 976"/>
                <a:gd name="T116" fmla="*/ 3293 w 4224"/>
                <a:gd name="T117" fmla="*/ 639 h 976"/>
                <a:gd name="T118" fmla="*/ 3348 w 4224"/>
                <a:gd name="T119" fmla="*/ 670 h 976"/>
                <a:gd name="T120" fmla="*/ 3405 w 4224"/>
                <a:gd name="T121" fmla="*/ 700 h 976"/>
                <a:gd name="T122" fmla="*/ 3460 w 4224"/>
                <a:gd name="T123" fmla="*/ 732 h 9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224"/>
                <a:gd name="T187" fmla="*/ 0 h 976"/>
                <a:gd name="T188" fmla="*/ 4224 w 4224"/>
                <a:gd name="T189" fmla="*/ 976 h 9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224" h="976">
                  <a:moveTo>
                    <a:pt x="0" y="975"/>
                  </a:moveTo>
                  <a:lnTo>
                    <a:pt x="3" y="970"/>
                  </a:lnTo>
                  <a:lnTo>
                    <a:pt x="7" y="970"/>
                  </a:lnTo>
                  <a:lnTo>
                    <a:pt x="11" y="970"/>
                  </a:lnTo>
                  <a:lnTo>
                    <a:pt x="17" y="968"/>
                  </a:lnTo>
                  <a:lnTo>
                    <a:pt x="21" y="965"/>
                  </a:lnTo>
                  <a:lnTo>
                    <a:pt x="25" y="960"/>
                  </a:lnTo>
                  <a:lnTo>
                    <a:pt x="29" y="960"/>
                  </a:lnTo>
                  <a:lnTo>
                    <a:pt x="33" y="960"/>
                  </a:lnTo>
                  <a:lnTo>
                    <a:pt x="37" y="957"/>
                  </a:lnTo>
                  <a:lnTo>
                    <a:pt x="43" y="954"/>
                  </a:lnTo>
                  <a:lnTo>
                    <a:pt x="45" y="951"/>
                  </a:lnTo>
                  <a:lnTo>
                    <a:pt x="51" y="951"/>
                  </a:lnTo>
                  <a:lnTo>
                    <a:pt x="54" y="947"/>
                  </a:lnTo>
                  <a:lnTo>
                    <a:pt x="59" y="944"/>
                  </a:lnTo>
                  <a:lnTo>
                    <a:pt x="63" y="944"/>
                  </a:lnTo>
                  <a:lnTo>
                    <a:pt x="66" y="941"/>
                  </a:lnTo>
                  <a:lnTo>
                    <a:pt x="72" y="938"/>
                  </a:lnTo>
                  <a:lnTo>
                    <a:pt x="75" y="933"/>
                  </a:lnTo>
                  <a:lnTo>
                    <a:pt x="79" y="933"/>
                  </a:lnTo>
                  <a:lnTo>
                    <a:pt x="84" y="930"/>
                  </a:lnTo>
                  <a:lnTo>
                    <a:pt x="88" y="928"/>
                  </a:lnTo>
                  <a:lnTo>
                    <a:pt x="92" y="928"/>
                  </a:lnTo>
                  <a:lnTo>
                    <a:pt x="96" y="924"/>
                  </a:lnTo>
                  <a:lnTo>
                    <a:pt x="101" y="920"/>
                  </a:lnTo>
                  <a:lnTo>
                    <a:pt x="105" y="920"/>
                  </a:lnTo>
                  <a:lnTo>
                    <a:pt x="109" y="918"/>
                  </a:lnTo>
                  <a:lnTo>
                    <a:pt x="114" y="914"/>
                  </a:lnTo>
                  <a:lnTo>
                    <a:pt x="118" y="911"/>
                  </a:lnTo>
                  <a:lnTo>
                    <a:pt x="123" y="908"/>
                  </a:lnTo>
                  <a:lnTo>
                    <a:pt x="127" y="908"/>
                  </a:lnTo>
                  <a:lnTo>
                    <a:pt x="130" y="902"/>
                  </a:lnTo>
                  <a:lnTo>
                    <a:pt x="135" y="899"/>
                  </a:lnTo>
                  <a:lnTo>
                    <a:pt x="139" y="898"/>
                  </a:lnTo>
                  <a:lnTo>
                    <a:pt x="142" y="894"/>
                  </a:lnTo>
                  <a:lnTo>
                    <a:pt x="147" y="894"/>
                  </a:lnTo>
                  <a:lnTo>
                    <a:pt x="151" y="890"/>
                  </a:lnTo>
                  <a:lnTo>
                    <a:pt x="156" y="886"/>
                  </a:lnTo>
                  <a:lnTo>
                    <a:pt x="160" y="884"/>
                  </a:lnTo>
                  <a:lnTo>
                    <a:pt x="163" y="884"/>
                  </a:lnTo>
                  <a:lnTo>
                    <a:pt x="168" y="881"/>
                  </a:lnTo>
                  <a:lnTo>
                    <a:pt x="172" y="878"/>
                  </a:lnTo>
                  <a:lnTo>
                    <a:pt x="177" y="878"/>
                  </a:lnTo>
                  <a:lnTo>
                    <a:pt x="182" y="872"/>
                  </a:lnTo>
                  <a:lnTo>
                    <a:pt x="183" y="871"/>
                  </a:lnTo>
                  <a:lnTo>
                    <a:pt x="189" y="868"/>
                  </a:lnTo>
                  <a:lnTo>
                    <a:pt x="193" y="868"/>
                  </a:lnTo>
                  <a:lnTo>
                    <a:pt x="197" y="864"/>
                  </a:lnTo>
                  <a:lnTo>
                    <a:pt x="203" y="860"/>
                  </a:lnTo>
                  <a:lnTo>
                    <a:pt x="207" y="857"/>
                  </a:lnTo>
                  <a:lnTo>
                    <a:pt x="211" y="854"/>
                  </a:lnTo>
                  <a:lnTo>
                    <a:pt x="215" y="854"/>
                  </a:lnTo>
                  <a:lnTo>
                    <a:pt x="219" y="851"/>
                  </a:lnTo>
                  <a:lnTo>
                    <a:pt x="223" y="847"/>
                  </a:lnTo>
                  <a:lnTo>
                    <a:pt x="228" y="844"/>
                  </a:lnTo>
                  <a:lnTo>
                    <a:pt x="232" y="844"/>
                  </a:lnTo>
                  <a:lnTo>
                    <a:pt x="237" y="841"/>
                  </a:lnTo>
                  <a:lnTo>
                    <a:pt x="240" y="838"/>
                  </a:lnTo>
                  <a:lnTo>
                    <a:pt x="245" y="838"/>
                  </a:lnTo>
                  <a:lnTo>
                    <a:pt x="250" y="834"/>
                  </a:lnTo>
                  <a:lnTo>
                    <a:pt x="254" y="831"/>
                  </a:lnTo>
                  <a:lnTo>
                    <a:pt x="259" y="828"/>
                  </a:lnTo>
                  <a:lnTo>
                    <a:pt x="261" y="828"/>
                  </a:lnTo>
                  <a:lnTo>
                    <a:pt x="266" y="825"/>
                  </a:lnTo>
                  <a:lnTo>
                    <a:pt x="270" y="821"/>
                  </a:lnTo>
                  <a:lnTo>
                    <a:pt x="274" y="818"/>
                  </a:lnTo>
                  <a:lnTo>
                    <a:pt x="278" y="813"/>
                  </a:lnTo>
                  <a:lnTo>
                    <a:pt x="283" y="812"/>
                  </a:lnTo>
                  <a:lnTo>
                    <a:pt x="288" y="808"/>
                  </a:lnTo>
                  <a:lnTo>
                    <a:pt x="291" y="808"/>
                  </a:lnTo>
                  <a:lnTo>
                    <a:pt x="297" y="804"/>
                  </a:lnTo>
                  <a:lnTo>
                    <a:pt x="300" y="804"/>
                  </a:lnTo>
                  <a:lnTo>
                    <a:pt x="303" y="801"/>
                  </a:lnTo>
                  <a:lnTo>
                    <a:pt x="309" y="798"/>
                  </a:lnTo>
                  <a:lnTo>
                    <a:pt x="313" y="794"/>
                  </a:lnTo>
                  <a:lnTo>
                    <a:pt x="316" y="791"/>
                  </a:lnTo>
                  <a:lnTo>
                    <a:pt x="320" y="791"/>
                  </a:lnTo>
                  <a:lnTo>
                    <a:pt x="324" y="787"/>
                  </a:lnTo>
                  <a:lnTo>
                    <a:pt x="328" y="784"/>
                  </a:lnTo>
                  <a:lnTo>
                    <a:pt x="334" y="781"/>
                  </a:lnTo>
                  <a:lnTo>
                    <a:pt x="338" y="778"/>
                  </a:lnTo>
                  <a:lnTo>
                    <a:pt x="340" y="778"/>
                  </a:lnTo>
                  <a:lnTo>
                    <a:pt x="345" y="774"/>
                  </a:lnTo>
                  <a:lnTo>
                    <a:pt x="349" y="771"/>
                  </a:lnTo>
                  <a:lnTo>
                    <a:pt x="354" y="768"/>
                  </a:lnTo>
                  <a:lnTo>
                    <a:pt x="359" y="768"/>
                  </a:lnTo>
                  <a:lnTo>
                    <a:pt x="363" y="765"/>
                  </a:lnTo>
                  <a:lnTo>
                    <a:pt x="367" y="762"/>
                  </a:lnTo>
                  <a:lnTo>
                    <a:pt x="371" y="757"/>
                  </a:lnTo>
                  <a:lnTo>
                    <a:pt x="376" y="757"/>
                  </a:lnTo>
                  <a:lnTo>
                    <a:pt x="379" y="752"/>
                  </a:lnTo>
                  <a:lnTo>
                    <a:pt x="383" y="752"/>
                  </a:lnTo>
                  <a:lnTo>
                    <a:pt x="387" y="747"/>
                  </a:lnTo>
                  <a:lnTo>
                    <a:pt x="393" y="747"/>
                  </a:lnTo>
                  <a:lnTo>
                    <a:pt x="397" y="742"/>
                  </a:lnTo>
                  <a:lnTo>
                    <a:pt x="401" y="742"/>
                  </a:lnTo>
                  <a:lnTo>
                    <a:pt x="405" y="737"/>
                  </a:lnTo>
                  <a:lnTo>
                    <a:pt x="409" y="734"/>
                  </a:lnTo>
                  <a:lnTo>
                    <a:pt x="415" y="731"/>
                  </a:lnTo>
                  <a:lnTo>
                    <a:pt x="418" y="731"/>
                  </a:lnTo>
                  <a:lnTo>
                    <a:pt x="422" y="723"/>
                  </a:lnTo>
                  <a:lnTo>
                    <a:pt x="426" y="720"/>
                  </a:lnTo>
                  <a:lnTo>
                    <a:pt x="431" y="720"/>
                  </a:lnTo>
                  <a:lnTo>
                    <a:pt x="434" y="718"/>
                  </a:lnTo>
                  <a:lnTo>
                    <a:pt x="440" y="718"/>
                  </a:lnTo>
                  <a:lnTo>
                    <a:pt x="444" y="713"/>
                  </a:lnTo>
                  <a:lnTo>
                    <a:pt x="447" y="710"/>
                  </a:lnTo>
                  <a:lnTo>
                    <a:pt x="452" y="707"/>
                  </a:lnTo>
                  <a:lnTo>
                    <a:pt x="457" y="707"/>
                  </a:lnTo>
                  <a:lnTo>
                    <a:pt x="460" y="705"/>
                  </a:lnTo>
                  <a:lnTo>
                    <a:pt x="464" y="700"/>
                  </a:lnTo>
                  <a:lnTo>
                    <a:pt x="469" y="697"/>
                  </a:lnTo>
                  <a:lnTo>
                    <a:pt x="474" y="695"/>
                  </a:lnTo>
                  <a:lnTo>
                    <a:pt x="477" y="695"/>
                  </a:lnTo>
                  <a:lnTo>
                    <a:pt x="481" y="692"/>
                  </a:lnTo>
                  <a:lnTo>
                    <a:pt x="485" y="686"/>
                  </a:lnTo>
                  <a:lnTo>
                    <a:pt x="489" y="684"/>
                  </a:lnTo>
                  <a:lnTo>
                    <a:pt x="493" y="681"/>
                  </a:lnTo>
                  <a:lnTo>
                    <a:pt x="498" y="678"/>
                  </a:lnTo>
                  <a:lnTo>
                    <a:pt x="503" y="678"/>
                  </a:lnTo>
                  <a:lnTo>
                    <a:pt x="507" y="675"/>
                  </a:lnTo>
                  <a:lnTo>
                    <a:pt x="510" y="671"/>
                  </a:lnTo>
                  <a:lnTo>
                    <a:pt x="514" y="668"/>
                  </a:lnTo>
                  <a:lnTo>
                    <a:pt x="519" y="668"/>
                  </a:lnTo>
                  <a:lnTo>
                    <a:pt x="524" y="663"/>
                  </a:lnTo>
                  <a:lnTo>
                    <a:pt x="527" y="660"/>
                  </a:lnTo>
                  <a:lnTo>
                    <a:pt x="532" y="658"/>
                  </a:lnTo>
                  <a:lnTo>
                    <a:pt x="536" y="655"/>
                  </a:lnTo>
                  <a:lnTo>
                    <a:pt x="539" y="652"/>
                  </a:lnTo>
                  <a:lnTo>
                    <a:pt x="543" y="652"/>
                  </a:lnTo>
                  <a:lnTo>
                    <a:pt x="549" y="648"/>
                  </a:lnTo>
                  <a:lnTo>
                    <a:pt x="553" y="645"/>
                  </a:lnTo>
                  <a:lnTo>
                    <a:pt x="559" y="640"/>
                  </a:lnTo>
                  <a:lnTo>
                    <a:pt x="561" y="638"/>
                  </a:lnTo>
                  <a:lnTo>
                    <a:pt x="565" y="635"/>
                  </a:lnTo>
                  <a:lnTo>
                    <a:pt x="569" y="635"/>
                  </a:lnTo>
                  <a:lnTo>
                    <a:pt x="574" y="632"/>
                  </a:lnTo>
                  <a:lnTo>
                    <a:pt x="579" y="627"/>
                  </a:lnTo>
                  <a:lnTo>
                    <a:pt x="582" y="625"/>
                  </a:lnTo>
                  <a:lnTo>
                    <a:pt x="587" y="625"/>
                  </a:lnTo>
                  <a:lnTo>
                    <a:pt x="591" y="623"/>
                  </a:lnTo>
                  <a:lnTo>
                    <a:pt x="595" y="618"/>
                  </a:lnTo>
                  <a:lnTo>
                    <a:pt x="600" y="618"/>
                  </a:lnTo>
                  <a:lnTo>
                    <a:pt x="604" y="611"/>
                  </a:lnTo>
                  <a:lnTo>
                    <a:pt x="608" y="611"/>
                  </a:lnTo>
                  <a:lnTo>
                    <a:pt x="612" y="608"/>
                  </a:lnTo>
                  <a:lnTo>
                    <a:pt x="616" y="605"/>
                  </a:lnTo>
                  <a:lnTo>
                    <a:pt x="620" y="601"/>
                  </a:lnTo>
                  <a:lnTo>
                    <a:pt x="625" y="598"/>
                  </a:lnTo>
                  <a:lnTo>
                    <a:pt x="630" y="595"/>
                  </a:lnTo>
                  <a:lnTo>
                    <a:pt x="634" y="595"/>
                  </a:lnTo>
                  <a:lnTo>
                    <a:pt x="637" y="592"/>
                  </a:lnTo>
                  <a:lnTo>
                    <a:pt x="641" y="589"/>
                  </a:lnTo>
                  <a:lnTo>
                    <a:pt x="647" y="585"/>
                  </a:lnTo>
                  <a:lnTo>
                    <a:pt x="651" y="585"/>
                  </a:lnTo>
                  <a:lnTo>
                    <a:pt x="655" y="582"/>
                  </a:lnTo>
                  <a:lnTo>
                    <a:pt x="659" y="578"/>
                  </a:lnTo>
                  <a:lnTo>
                    <a:pt x="663" y="574"/>
                  </a:lnTo>
                  <a:lnTo>
                    <a:pt x="667" y="571"/>
                  </a:lnTo>
                  <a:lnTo>
                    <a:pt x="670" y="568"/>
                  </a:lnTo>
                  <a:lnTo>
                    <a:pt x="675" y="566"/>
                  </a:lnTo>
                  <a:lnTo>
                    <a:pt x="680" y="566"/>
                  </a:lnTo>
                  <a:lnTo>
                    <a:pt x="684" y="562"/>
                  </a:lnTo>
                  <a:lnTo>
                    <a:pt x="688" y="556"/>
                  </a:lnTo>
                  <a:lnTo>
                    <a:pt x="692" y="552"/>
                  </a:lnTo>
                  <a:lnTo>
                    <a:pt x="698" y="547"/>
                  </a:lnTo>
                  <a:lnTo>
                    <a:pt x="700" y="547"/>
                  </a:lnTo>
                  <a:lnTo>
                    <a:pt x="705" y="547"/>
                  </a:lnTo>
                  <a:lnTo>
                    <a:pt x="709" y="544"/>
                  </a:lnTo>
                  <a:lnTo>
                    <a:pt x="713" y="540"/>
                  </a:lnTo>
                  <a:lnTo>
                    <a:pt x="718" y="538"/>
                  </a:lnTo>
                  <a:lnTo>
                    <a:pt x="722" y="536"/>
                  </a:lnTo>
                  <a:lnTo>
                    <a:pt x="725" y="531"/>
                  </a:lnTo>
                  <a:lnTo>
                    <a:pt x="731" y="531"/>
                  </a:lnTo>
                  <a:lnTo>
                    <a:pt x="733" y="528"/>
                  </a:lnTo>
                  <a:lnTo>
                    <a:pt x="739" y="524"/>
                  </a:lnTo>
                  <a:lnTo>
                    <a:pt x="743" y="521"/>
                  </a:lnTo>
                  <a:lnTo>
                    <a:pt x="747" y="519"/>
                  </a:lnTo>
                  <a:lnTo>
                    <a:pt x="751" y="514"/>
                  </a:lnTo>
                  <a:lnTo>
                    <a:pt x="755" y="514"/>
                  </a:lnTo>
                  <a:lnTo>
                    <a:pt x="761" y="510"/>
                  </a:lnTo>
                  <a:lnTo>
                    <a:pt x="765" y="508"/>
                  </a:lnTo>
                  <a:lnTo>
                    <a:pt x="767" y="506"/>
                  </a:lnTo>
                  <a:lnTo>
                    <a:pt x="773" y="502"/>
                  </a:lnTo>
                  <a:lnTo>
                    <a:pt x="776" y="498"/>
                  </a:lnTo>
                  <a:lnTo>
                    <a:pt x="781" y="498"/>
                  </a:lnTo>
                  <a:lnTo>
                    <a:pt x="786" y="495"/>
                  </a:lnTo>
                  <a:lnTo>
                    <a:pt x="788" y="491"/>
                  </a:lnTo>
                  <a:lnTo>
                    <a:pt x="795" y="488"/>
                  </a:lnTo>
                  <a:lnTo>
                    <a:pt x="797" y="488"/>
                  </a:lnTo>
                  <a:lnTo>
                    <a:pt x="802" y="483"/>
                  </a:lnTo>
                  <a:lnTo>
                    <a:pt x="806" y="482"/>
                  </a:lnTo>
                  <a:lnTo>
                    <a:pt x="811" y="477"/>
                  </a:lnTo>
                  <a:lnTo>
                    <a:pt x="816" y="474"/>
                  </a:lnTo>
                  <a:lnTo>
                    <a:pt x="819" y="474"/>
                  </a:lnTo>
                  <a:lnTo>
                    <a:pt x="824" y="467"/>
                  </a:lnTo>
                  <a:lnTo>
                    <a:pt x="827" y="464"/>
                  </a:lnTo>
                  <a:lnTo>
                    <a:pt x="831" y="461"/>
                  </a:lnTo>
                  <a:lnTo>
                    <a:pt x="837" y="461"/>
                  </a:lnTo>
                  <a:lnTo>
                    <a:pt x="840" y="461"/>
                  </a:lnTo>
                  <a:lnTo>
                    <a:pt x="844" y="459"/>
                  </a:lnTo>
                  <a:lnTo>
                    <a:pt x="849" y="454"/>
                  </a:lnTo>
                  <a:lnTo>
                    <a:pt x="854" y="451"/>
                  </a:lnTo>
                  <a:lnTo>
                    <a:pt x="856" y="448"/>
                  </a:lnTo>
                  <a:lnTo>
                    <a:pt x="861" y="446"/>
                  </a:lnTo>
                  <a:lnTo>
                    <a:pt x="865" y="441"/>
                  </a:lnTo>
                  <a:lnTo>
                    <a:pt x="870" y="438"/>
                  </a:lnTo>
                  <a:lnTo>
                    <a:pt x="874" y="438"/>
                  </a:lnTo>
                  <a:lnTo>
                    <a:pt x="878" y="436"/>
                  </a:lnTo>
                  <a:lnTo>
                    <a:pt x="883" y="432"/>
                  </a:lnTo>
                  <a:lnTo>
                    <a:pt x="885" y="430"/>
                  </a:lnTo>
                  <a:lnTo>
                    <a:pt x="892" y="430"/>
                  </a:lnTo>
                  <a:lnTo>
                    <a:pt x="895" y="424"/>
                  </a:lnTo>
                  <a:lnTo>
                    <a:pt x="899" y="422"/>
                  </a:lnTo>
                  <a:lnTo>
                    <a:pt x="904" y="419"/>
                  </a:lnTo>
                  <a:lnTo>
                    <a:pt x="907" y="419"/>
                  </a:lnTo>
                  <a:lnTo>
                    <a:pt x="912" y="416"/>
                  </a:lnTo>
                  <a:lnTo>
                    <a:pt x="917" y="412"/>
                  </a:lnTo>
                  <a:lnTo>
                    <a:pt x="921" y="409"/>
                  </a:lnTo>
                  <a:lnTo>
                    <a:pt x="925" y="404"/>
                  </a:lnTo>
                  <a:lnTo>
                    <a:pt x="929" y="404"/>
                  </a:lnTo>
                  <a:lnTo>
                    <a:pt x="933" y="401"/>
                  </a:lnTo>
                  <a:lnTo>
                    <a:pt x="937" y="398"/>
                  </a:lnTo>
                  <a:lnTo>
                    <a:pt x="942" y="395"/>
                  </a:lnTo>
                  <a:lnTo>
                    <a:pt x="947" y="391"/>
                  </a:lnTo>
                  <a:lnTo>
                    <a:pt x="951" y="391"/>
                  </a:lnTo>
                  <a:lnTo>
                    <a:pt x="956" y="388"/>
                  </a:lnTo>
                  <a:lnTo>
                    <a:pt x="959" y="385"/>
                  </a:lnTo>
                  <a:lnTo>
                    <a:pt x="962" y="381"/>
                  </a:lnTo>
                  <a:lnTo>
                    <a:pt x="967" y="377"/>
                  </a:lnTo>
                  <a:lnTo>
                    <a:pt x="972" y="377"/>
                  </a:lnTo>
                  <a:lnTo>
                    <a:pt x="975" y="375"/>
                  </a:lnTo>
                  <a:lnTo>
                    <a:pt x="980" y="372"/>
                  </a:lnTo>
                  <a:lnTo>
                    <a:pt x="984" y="367"/>
                  </a:lnTo>
                  <a:lnTo>
                    <a:pt x="988" y="364"/>
                  </a:lnTo>
                  <a:lnTo>
                    <a:pt x="992" y="364"/>
                  </a:lnTo>
                  <a:lnTo>
                    <a:pt x="997" y="362"/>
                  </a:lnTo>
                  <a:lnTo>
                    <a:pt x="1002" y="358"/>
                  </a:lnTo>
                  <a:lnTo>
                    <a:pt x="1005" y="358"/>
                  </a:lnTo>
                  <a:lnTo>
                    <a:pt x="1010" y="354"/>
                  </a:lnTo>
                  <a:lnTo>
                    <a:pt x="1013" y="352"/>
                  </a:lnTo>
                  <a:lnTo>
                    <a:pt x="1017" y="348"/>
                  </a:lnTo>
                  <a:lnTo>
                    <a:pt x="1022" y="348"/>
                  </a:lnTo>
                  <a:lnTo>
                    <a:pt x="1026" y="345"/>
                  </a:lnTo>
                  <a:lnTo>
                    <a:pt x="1030" y="342"/>
                  </a:lnTo>
                  <a:lnTo>
                    <a:pt x="1034" y="338"/>
                  </a:lnTo>
                  <a:lnTo>
                    <a:pt x="1040" y="335"/>
                  </a:lnTo>
                  <a:lnTo>
                    <a:pt x="1043" y="335"/>
                  </a:lnTo>
                  <a:lnTo>
                    <a:pt x="1048" y="330"/>
                  </a:lnTo>
                  <a:lnTo>
                    <a:pt x="1051" y="330"/>
                  </a:lnTo>
                  <a:lnTo>
                    <a:pt x="1055" y="325"/>
                  </a:lnTo>
                  <a:lnTo>
                    <a:pt x="1061" y="325"/>
                  </a:lnTo>
                  <a:lnTo>
                    <a:pt x="1064" y="322"/>
                  </a:lnTo>
                  <a:lnTo>
                    <a:pt x="1068" y="318"/>
                  </a:lnTo>
                  <a:lnTo>
                    <a:pt x="1073" y="315"/>
                  </a:lnTo>
                  <a:lnTo>
                    <a:pt x="1077" y="315"/>
                  </a:lnTo>
                  <a:lnTo>
                    <a:pt x="1081" y="312"/>
                  </a:lnTo>
                  <a:lnTo>
                    <a:pt x="1085" y="308"/>
                  </a:lnTo>
                  <a:lnTo>
                    <a:pt x="1089" y="304"/>
                  </a:lnTo>
                  <a:lnTo>
                    <a:pt x="1093" y="301"/>
                  </a:lnTo>
                  <a:lnTo>
                    <a:pt x="1098" y="298"/>
                  </a:lnTo>
                  <a:lnTo>
                    <a:pt x="1103" y="298"/>
                  </a:lnTo>
                  <a:lnTo>
                    <a:pt x="1107" y="298"/>
                  </a:lnTo>
                  <a:lnTo>
                    <a:pt x="1111" y="294"/>
                  </a:lnTo>
                  <a:lnTo>
                    <a:pt x="1115" y="293"/>
                  </a:lnTo>
                  <a:lnTo>
                    <a:pt x="1119" y="288"/>
                  </a:lnTo>
                  <a:lnTo>
                    <a:pt x="1123" y="285"/>
                  </a:lnTo>
                  <a:lnTo>
                    <a:pt x="1128" y="285"/>
                  </a:lnTo>
                  <a:lnTo>
                    <a:pt x="1132" y="281"/>
                  </a:lnTo>
                  <a:lnTo>
                    <a:pt x="1136" y="278"/>
                  </a:lnTo>
                  <a:lnTo>
                    <a:pt x="1141" y="278"/>
                  </a:lnTo>
                  <a:lnTo>
                    <a:pt x="1144" y="275"/>
                  </a:lnTo>
                  <a:lnTo>
                    <a:pt x="1148" y="272"/>
                  </a:lnTo>
                  <a:lnTo>
                    <a:pt x="1152" y="268"/>
                  </a:lnTo>
                  <a:lnTo>
                    <a:pt x="1158" y="268"/>
                  </a:lnTo>
                  <a:lnTo>
                    <a:pt x="1162" y="265"/>
                  </a:lnTo>
                  <a:lnTo>
                    <a:pt x="1166" y="262"/>
                  </a:lnTo>
                  <a:lnTo>
                    <a:pt x="1170" y="260"/>
                  </a:lnTo>
                  <a:lnTo>
                    <a:pt x="1173" y="257"/>
                  </a:lnTo>
                  <a:lnTo>
                    <a:pt x="1177" y="257"/>
                  </a:lnTo>
                  <a:lnTo>
                    <a:pt x="1183" y="252"/>
                  </a:lnTo>
                  <a:lnTo>
                    <a:pt x="1187" y="248"/>
                  </a:lnTo>
                  <a:lnTo>
                    <a:pt x="1190" y="248"/>
                  </a:lnTo>
                  <a:lnTo>
                    <a:pt x="1195" y="245"/>
                  </a:lnTo>
                  <a:lnTo>
                    <a:pt x="1199" y="242"/>
                  </a:lnTo>
                  <a:lnTo>
                    <a:pt x="1203" y="238"/>
                  </a:lnTo>
                  <a:lnTo>
                    <a:pt x="1207" y="238"/>
                  </a:lnTo>
                  <a:lnTo>
                    <a:pt x="1212" y="236"/>
                  </a:lnTo>
                  <a:lnTo>
                    <a:pt x="1216" y="233"/>
                  </a:lnTo>
                  <a:lnTo>
                    <a:pt x="1220" y="228"/>
                  </a:lnTo>
                  <a:lnTo>
                    <a:pt x="1224" y="228"/>
                  </a:lnTo>
                  <a:lnTo>
                    <a:pt x="1228" y="223"/>
                  </a:lnTo>
                  <a:lnTo>
                    <a:pt x="1234" y="223"/>
                  </a:lnTo>
                  <a:lnTo>
                    <a:pt x="1236" y="220"/>
                  </a:lnTo>
                  <a:lnTo>
                    <a:pt x="1241" y="220"/>
                  </a:lnTo>
                  <a:lnTo>
                    <a:pt x="1245" y="215"/>
                  </a:lnTo>
                  <a:lnTo>
                    <a:pt x="1251" y="212"/>
                  </a:lnTo>
                  <a:lnTo>
                    <a:pt x="1254" y="212"/>
                  </a:lnTo>
                  <a:lnTo>
                    <a:pt x="1258" y="208"/>
                  </a:lnTo>
                  <a:lnTo>
                    <a:pt x="1263" y="205"/>
                  </a:lnTo>
                  <a:lnTo>
                    <a:pt x="1267" y="203"/>
                  </a:lnTo>
                  <a:lnTo>
                    <a:pt x="1270" y="203"/>
                  </a:lnTo>
                  <a:lnTo>
                    <a:pt x="1275" y="199"/>
                  </a:lnTo>
                  <a:lnTo>
                    <a:pt x="1281" y="194"/>
                  </a:lnTo>
                  <a:lnTo>
                    <a:pt x="1284" y="191"/>
                  </a:lnTo>
                  <a:lnTo>
                    <a:pt x="1289" y="191"/>
                  </a:lnTo>
                  <a:lnTo>
                    <a:pt x="1292" y="189"/>
                  </a:lnTo>
                  <a:lnTo>
                    <a:pt x="1297" y="189"/>
                  </a:lnTo>
                  <a:lnTo>
                    <a:pt x="1302" y="186"/>
                  </a:lnTo>
                  <a:lnTo>
                    <a:pt x="1304" y="182"/>
                  </a:lnTo>
                  <a:lnTo>
                    <a:pt x="1309" y="182"/>
                  </a:lnTo>
                  <a:lnTo>
                    <a:pt x="1314" y="178"/>
                  </a:lnTo>
                  <a:lnTo>
                    <a:pt x="1318" y="176"/>
                  </a:lnTo>
                  <a:lnTo>
                    <a:pt x="1322" y="172"/>
                  </a:lnTo>
                  <a:lnTo>
                    <a:pt x="1326" y="172"/>
                  </a:lnTo>
                  <a:lnTo>
                    <a:pt x="1331" y="169"/>
                  </a:lnTo>
                  <a:lnTo>
                    <a:pt x="1335" y="166"/>
                  </a:lnTo>
                  <a:lnTo>
                    <a:pt x="1338" y="162"/>
                  </a:lnTo>
                  <a:lnTo>
                    <a:pt x="1343" y="162"/>
                  </a:lnTo>
                  <a:lnTo>
                    <a:pt x="1347" y="162"/>
                  </a:lnTo>
                  <a:lnTo>
                    <a:pt x="1352" y="159"/>
                  </a:lnTo>
                  <a:lnTo>
                    <a:pt x="1356" y="154"/>
                  </a:lnTo>
                  <a:lnTo>
                    <a:pt x="1360" y="152"/>
                  </a:lnTo>
                  <a:lnTo>
                    <a:pt x="1364" y="149"/>
                  </a:lnTo>
                  <a:lnTo>
                    <a:pt x="1368" y="144"/>
                  </a:lnTo>
                  <a:lnTo>
                    <a:pt x="1372" y="144"/>
                  </a:lnTo>
                  <a:lnTo>
                    <a:pt x="1377" y="144"/>
                  </a:lnTo>
                  <a:lnTo>
                    <a:pt x="1380" y="142"/>
                  </a:lnTo>
                  <a:lnTo>
                    <a:pt x="1385" y="137"/>
                  </a:lnTo>
                  <a:lnTo>
                    <a:pt x="1389" y="137"/>
                  </a:lnTo>
                  <a:lnTo>
                    <a:pt x="1394" y="134"/>
                  </a:lnTo>
                  <a:lnTo>
                    <a:pt x="1399" y="134"/>
                  </a:lnTo>
                  <a:lnTo>
                    <a:pt x="1401" y="132"/>
                  </a:lnTo>
                  <a:lnTo>
                    <a:pt x="1407" y="129"/>
                  </a:lnTo>
                  <a:lnTo>
                    <a:pt x="1410" y="129"/>
                  </a:lnTo>
                  <a:lnTo>
                    <a:pt x="1414" y="126"/>
                  </a:lnTo>
                  <a:lnTo>
                    <a:pt x="1420" y="126"/>
                  </a:lnTo>
                  <a:lnTo>
                    <a:pt x="1423" y="120"/>
                  </a:lnTo>
                  <a:lnTo>
                    <a:pt x="1428" y="118"/>
                  </a:lnTo>
                  <a:lnTo>
                    <a:pt x="1431" y="118"/>
                  </a:lnTo>
                  <a:lnTo>
                    <a:pt x="1435" y="115"/>
                  </a:lnTo>
                  <a:lnTo>
                    <a:pt x="1441" y="115"/>
                  </a:lnTo>
                  <a:lnTo>
                    <a:pt x="1445" y="112"/>
                  </a:lnTo>
                  <a:lnTo>
                    <a:pt x="1449" y="112"/>
                  </a:lnTo>
                  <a:lnTo>
                    <a:pt x="1453" y="108"/>
                  </a:lnTo>
                  <a:lnTo>
                    <a:pt x="1457" y="105"/>
                  </a:lnTo>
                  <a:lnTo>
                    <a:pt x="1461" y="105"/>
                  </a:lnTo>
                  <a:lnTo>
                    <a:pt x="1465" y="102"/>
                  </a:lnTo>
                  <a:lnTo>
                    <a:pt x="1469" y="102"/>
                  </a:lnTo>
                  <a:lnTo>
                    <a:pt x="1475" y="99"/>
                  </a:lnTo>
                  <a:lnTo>
                    <a:pt x="1477" y="99"/>
                  </a:lnTo>
                  <a:lnTo>
                    <a:pt x="1483" y="96"/>
                  </a:lnTo>
                  <a:lnTo>
                    <a:pt x="1487" y="96"/>
                  </a:lnTo>
                  <a:lnTo>
                    <a:pt x="1491" y="92"/>
                  </a:lnTo>
                  <a:lnTo>
                    <a:pt x="1495" y="89"/>
                  </a:lnTo>
                  <a:lnTo>
                    <a:pt x="1499" y="86"/>
                  </a:lnTo>
                  <a:lnTo>
                    <a:pt x="1504" y="86"/>
                  </a:lnTo>
                  <a:lnTo>
                    <a:pt x="1508" y="83"/>
                  </a:lnTo>
                  <a:lnTo>
                    <a:pt x="1512" y="83"/>
                  </a:lnTo>
                  <a:lnTo>
                    <a:pt x="1517" y="83"/>
                  </a:lnTo>
                  <a:lnTo>
                    <a:pt x="1521" y="79"/>
                  </a:lnTo>
                  <a:lnTo>
                    <a:pt x="1526" y="79"/>
                  </a:lnTo>
                  <a:lnTo>
                    <a:pt x="1529" y="76"/>
                  </a:lnTo>
                  <a:lnTo>
                    <a:pt x="1532" y="76"/>
                  </a:lnTo>
                  <a:lnTo>
                    <a:pt x="1538" y="71"/>
                  </a:lnTo>
                  <a:lnTo>
                    <a:pt x="1541" y="71"/>
                  </a:lnTo>
                  <a:lnTo>
                    <a:pt x="1545" y="69"/>
                  </a:lnTo>
                  <a:lnTo>
                    <a:pt x="1549" y="69"/>
                  </a:lnTo>
                  <a:lnTo>
                    <a:pt x="1555" y="66"/>
                  </a:lnTo>
                  <a:lnTo>
                    <a:pt x="1558" y="66"/>
                  </a:lnTo>
                  <a:lnTo>
                    <a:pt x="1562" y="66"/>
                  </a:lnTo>
                  <a:lnTo>
                    <a:pt x="1567" y="62"/>
                  </a:lnTo>
                  <a:lnTo>
                    <a:pt x="1571" y="62"/>
                  </a:lnTo>
                  <a:lnTo>
                    <a:pt x="1576" y="59"/>
                  </a:lnTo>
                  <a:lnTo>
                    <a:pt x="1580" y="59"/>
                  </a:lnTo>
                  <a:lnTo>
                    <a:pt x="1584" y="56"/>
                  </a:lnTo>
                  <a:lnTo>
                    <a:pt x="1587" y="56"/>
                  </a:lnTo>
                  <a:lnTo>
                    <a:pt x="1594" y="56"/>
                  </a:lnTo>
                  <a:lnTo>
                    <a:pt x="1597" y="52"/>
                  </a:lnTo>
                  <a:lnTo>
                    <a:pt x="1601" y="52"/>
                  </a:lnTo>
                  <a:lnTo>
                    <a:pt x="1605" y="48"/>
                  </a:lnTo>
                  <a:lnTo>
                    <a:pt x="1609" y="48"/>
                  </a:lnTo>
                  <a:lnTo>
                    <a:pt x="1614" y="48"/>
                  </a:lnTo>
                  <a:lnTo>
                    <a:pt x="1617" y="45"/>
                  </a:lnTo>
                  <a:lnTo>
                    <a:pt x="1621" y="45"/>
                  </a:lnTo>
                  <a:lnTo>
                    <a:pt x="1626" y="45"/>
                  </a:lnTo>
                  <a:lnTo>
                    <a:pt x="1631" y="42"/>
                  </a:lnTo>
                  <a:lnTo>
                    <a:pt x="1635" y="39"/>
                  </a:lnTo>
                  <a:lnTo>
                    <a:pt x="1639" y="39"/>
                  </a:lnTo>
                  <a:lnTo>
                    <a:pt x="1644" y="39"/>
                  </a:lnTo>
                  <a:lnTo>
                    <a:pt x="1648" y="39"/>
                  </a:lnTo>
                  <a:lnTo>
                    <a:pt x="1651" y="35"/>
                  </a:lnTo>
                  <a:lnTo>
                    <a:pt x="1655" y="35"/>
                  </a:lnTo>
                  <a:lnTo>
                    <a:pt x="1660" y="35"/>
                  </a:lnTo>
                  <a:lnTo>
                    <a:pt x="1664" y="32"/>
                  </a:lnTo>
                  <a:lnTo>
                    <a:pt x="1669" y="32"/>
                  </a:lnTo>
                  <a:lnTo>
                    <a:pt x="1673" y="32"/>
                  </a:lnTo>
                  <a:lnTo>
                    <a:pt x="1677" y="32"/>
                  </a:lnTo>
                  <a:lnTo>
                    <a:pt x="1682" y="29"/>
                  </a:lnTo>
                  <a:lnTo>
                    <a:pt x="1686" y="29"/>
                  </a:lnTo>
                  <a:lnTo>
                    <a:pt x="1690" y="29"/>
                  </a:lnTo>
                  <a:lnTo>
                    <a:pt x="1694" y="26"/>
                  </a:lnTo>
                  <a:lnTo>
                    <a:pt x="1699" y="26"/>
                  </a:lnTo>
                  <a:lnTo>
                    <a:pt x="1702" y="26"/>
                  </a:lnTo>
                  <a:lnTo>
                    <a:pt x="1706" y="22"/>
                  </a:lnTo>
                  <a:lnTo>
                    <a:pt x="1712" y="22"/>
                  </a:lnTo>
                  <a:lnTo>
                    <a:pt x="1715" y="22"/>
                  </a:lnTo>
                  <a:lnTo>
                    <a:pt x="1719" y="22"/>
                  </a:lnTo>
                  <a:lnTo>
                    <a:pt x="1722" y="22"/>
                  </a:lnTo>
                  <a:lnTo>
                    <a:pt x="1728" y="19"/>
                  </a:lnTo>
                  <a:lnTo>
                    <a:pt x="1731" y="19"/>
                  </a:lnTo>
                  <a:lnTo>
                    <a:pt x="1736" y="19"/>
                  </a:lnTo>
                  <a:lnTo>
                    <a:pt x="1741" y="19"/>
                  </a:lnTo>
                  <a:lnTo>
                    <a:pt x="1745" y="15"/>
                  </a:lnTo>
                  <a:lnTo>
                    <a:pt x="1750" y="15"/>
                  </a:lnTo>
                  <a:lnTo>
                    <a:pt x="1752" y="15"/>
                  </a:lnTo>
                  <a:lnTo>
                    <a:pt x="1756" y="12"/>
                  </a:lnTo>
                  <a:lnTo>
                    <a:pt x="1760" y="12"/>
                  </a:lnTo>
                  <a:lnTo>
                    <a:pt x="1766" y="12"/>
                  </a:lnTo>
                  <a:lnTo>
                    <a:pt x="1770" y="10"/>
                  </a:lnTo>
                  <a:lnTo>
                    <a:pt x="1774" y="10"/>
                  </a:lnTo>
                  <a:lnTo>
                    <a:pt x="1777" y="12"/>
                  </a:lnTo>
                  <a:lnTo>
                    <a:pt x="1783" y="12"/>
                  </a:lnTo>
                  <a:lnTo>
                    <a:pt x="1786" y="10"/>
                  </a:lnTo>
                  <a:lnTo>
                    <a:pt x="1791" y="10"/>
                  </a:lnTo>
                  <a:lnTo>
                    <a:pt x="1795" y="10"/>
                  </a:lnTo>
                  <a:lnTo>
                    <a:pt x="1799" y="10"/>
                  </a:lnTo>
                  <a:lnTo>
                    <a:pt x="1805" y="10"/>
                  </a:lnTo>
                  <a:lnTo>
                    <a:pt x="1808" y="10"/>
                  </a:lnTo>
                  <a:lnTo>
                    <a:pt x="1811" y="5"/>
                  </a:lnTo>
                  <a:lnTo>
                    <a:pt x="1817" y="5"/>
                  </a:lnTo>
                  <a:lnTo>
                    <a:pt x="1820" y="5"/>
                  </a:lnTo>
                  <a:lnTo>
                    <a:pt x="1825" y="5"/>
                  </a:lnTo>
                  <a:lnTo>
                    <a:pt x="1829" y="5"/>
                  </a:lnTo>
                  <a:lnTo>
                    <a:pt x="1833" y="5"/>
                  </a:lnTo>
                  <a:lnTo>
                    <a:pt x="1838" y="5"/>
                  </a:lnTo>
                  <a:lnTo>
                    <a:pt x="1841" y="5"/>
                  </a:lnTo>
                  <a:lnTo>
                    <a:pt x="1847" y="5"/>
                  </a:lnTo>
                  <a:lnTo>
                    <a:pt x="1850" y="2"/>
                  </a:lnTo>
                  <a:lnTo>
                    <a:pt x="1855" y="5"/>
                  </a:lnTo>
                  <a:lnTo>
                    <a:pt x="1858" y="5"/>
                  </a:lnTo>
                  <a:lnTo>
                    <a:pt x="1863" y="2"/>
                  </a:lnTo>
                  <a:lnTo>
                    <a:pt x="1867" y="5"/>
                  </a:lnTo>
                  <a:lnTo>
                    <a:pt x="1872" y="2"/>
                  </a:lnTo>
                  <a:lnTo>
                    <a:pt x="1876" y="2"/>
                  </a:lnTo>
                  <a:lnTo>
                    <a:pt x="1879" y="2"/>
                  </a:lnTo>
                  <a:lnTo>
                    <a:pt x="1884" y="2"/>
                  </a:lnTo>
                  <a:lnTo>
                    <a:pt x="1888" y="2"/>
                  </a:lnTo>
                  <a:lnTo>
                    <a:pt x="1891" y="2"/>
                  </a:lnTo>
                  <a:lnTo>
                    <a:pt x="1897" y="2"/>
                  </a:lnTo>
                  <a:lnTo>
                    <a:pt x="1901" y="2"/>
                  </a:lnTo>
                  <a:lnTo>
                    <a:pt x="1905" y="0"/>
                  </a:lnTo>
                  <a:lnTo>
                    <a:pt x="1908" y="2"/>
                  </a:lnTo>
                  <a:lnTo>
                    <a:pt x="1913" y="2"/>
                  </a:lnTo>
                  <a:lnTo>
                    <a:pt x="1918" y="2"/>
                  </a:lnTo>
                  <a:lnTo>
                    <a:pt x="1922" y="2"/>
                  </a:lnTo>
                  <a:lnTo>
                    <a:pt x="1926" y="2"/>
                  </a:lnTo>
                  <a:lnTo>
                    <a:pt x="1930" y="2"/>
                  </a:lnTo>
                  <a:lnTo>
                    <a:pt x="1935" y="5"/>
                  </a:lnTo>
                  <a:lnTo>
                    <a:pt x="1939" y="5"/>
                  </a:lnTo>
                  <a:lnTo>
                    <a:pt x="1942" y="2"/>
                  </a:lnTo>
                  <a:lnTo>
                    <a:pt x="1946" y="5"/>
                  </a:lnTo>
                  <a:lnTo>
                    <a:pt x="1951" y="5"/>
                  </a:lnTo>
                  <a:lnTo>
                    <a:pt x="1956" y="5"/>
                  </a:lnTo>
                  <a:lnTo>
                    <a:pt x="1959" y="5"/>
                  </a:lnTo>
                  <a:lnTo>
                    <a:pt x="1964" y="5"/>
                  </a:lnTo>
                  <a:lnTo>
                    <a:pt x="1967" y="5"/>
                  </a:lnTo>
                  <a:lnTo>
                    <a:pt x="1971" y="5"/>
                  </a:lnTo>
                  <a:lnTo>
                    <a:pt x="1977" y="5"/>
                  </a:lnTo>
                  <a:lnTo>
                    <a:pt x="1981" y="5"/>
                  </a:lnTo>
                  <a:lnTo>
                    <a:pt x="1985" y="10"/>
                  </a:lnTo>
                  <a:lnTo>
                    <a:pt x="1991" y="10"/>
                  </a:lnTo>
                  <a:lnTo>
                    <a:pt x="1994" y="10"/>
                  </a:lnTo>
                  <a:lnTo>
                    <a:pt x="1997" y="10"/>
                  </a:lnTo>
                  <a:lnTo>
                    <a:pt x="2003" y="10"/>
                  </a:lnTo>
                  <a:lnTo>
                    <a:pt x="2006" y="10"/>
                  </a:lnTo>
                  <a:lnTo>
                    <a:pt x="2011" y="12"/>
                  </a:lnTo>
                  <a:lnTo>
                    <a:pt x="2014" y="12"/>
                  </a:lnTo>
                  <a:lnTo>
                    <a:pt x="2019" y="12"/>
                  </a:lnTo>
                  <a:lnTo>
                    <a:pt x="2024" y="12"/>
                  </a:lnTo>
                  <a:lnTo>
                    <a:pt x="2028" y="12"/>
                  </a:lnTo>
                  <a:lnTo>
                    <a:pt x="2033" y="12"/>
                  </a:lnTo>
                  <a:lnTo>
                    <a:pt x="2035" y="12"/>
                  </a:lnTo>
                  <a:lnTo>
                    <a:pt x="2040" y="12"/>
                  </a:lnTo>
                  <a:lnTo>
                    <a:pt x="2046" y="15"/>
                  </a:lnTo>
                  <a:lnTo>
                    <a:pt x="2048" y="15"/>
                  </a:lnTo>
                  <a:lnTo>
                    <a:pt x="2053" y="19"/>
                  </a:lnTo>
                  <a:lnTo>
                    <a:pt x="2057" y="19"/>
                  </a:lnTo>
                  <a:lnTo>
                    <a:pt x="2062" y="19"/>
                  </a:lnTo>
                  <a:lnTo>
                    <a:pt x="2066" y="22"/>
                  </a:lnTo>
                  <a:lnTo>
                    <a:pt x="2069" y="22"/>
                  </a:lnTo>
                  <a:lnTo>
                    <a:pt x="2073" y="22"/>
                  </a:lnTo>
                  <a:lnTo>
                    <a:pt x="2078" y="22"/>
                  </a:lnTo>
                  <a:lnTo>
                    <a:pt x="2082" y="22"/>
                  </a:lnTo>
                  <a:lnTo>
                    <a:pt x="2087" y="26"/>
                  </a:lnTo>
                  <a:lnTo>
                    <a:pt x="2091" y="26"/>
                  </a:lnTo>
                  <a:lnTo>
                    <a:pt x="2094" y="29"/>
                  </a:lnTo>
                  <a:lnTo>
                    <a:pt x="2099" y="29"/>
                  </a:lnTo>
                  <a:lnTo>
                    <a:pt x="2102" y="29"/>
                  </a:lnTo>
                  <a:lnTo>
                    <a:pt x="2108" y="29"/>
                  </a:lnTo>
                  <a:lnTo>
                    <a:pt x="2112" y="32"/>
                  </a:lnTo>
                  <a:lnTo>
                    <a:pt x="2116" y="29"/>
                  </a:lnTo>
                  <a:lnTo>
                    <a:pt x="2121" y="29"/>
                  </a:lnTo>
                  <a:lnTo>
                    <a:pt x="2125" y="29"/>
                  </a:lnTo>
                  <a:lnTo>
                    <a:pt x="2128" y="29"/>
                  </a:lnTo>
                  <a:lnTo>
                    <a:pt x="2133" y="29"/>
                  </a:lnTo>
                  <a:lnTo>
                    <a:pt x="2137" y="26"/>
                  </a:lnTo>
                  <a:lnTo>
                    <a:pt x="2142" y="26"/>
                  </a:lnTo>
                  <a:lnTo>
                    <a:pt x="2145" y="26"/>
                  </a:lnTo>
                  <a:lnTo>
                    <a:pt x="2150" y="26"/>
                  </a:lnTo>
                  <a:lnTo>
                    <a:pt x="2153" y="22"/>
                  </a:lnTo>
                  <a:lnTo>
                    <a:pt x="2159" y="22"/>
                  </a:lnTo>
                  <a:lnTo>
                    <a:pt x="2163" y="22"/>
                  </a:lnTo>
                  <a:lnTo>
                    <a:pt x="2167" y="22"/>
                  </a:lnTo>
                  <a:lnTo>
                    <a:pt x="2171" y="19"/>
                  </a:lnTo>
                  <a:lnTo>
                    <a:pt x="2175" y="15"/>
                  </a:lnTo>
                  <a:lnTo>
                    <a:pt x="2179" y="15"/>
                  </a:lnTo>
                  <a:lnTo>
                    <a:pt x="2185" y="15"/>
                  </a:lnTo>
                  <a:lnTo>
                    <a:pt x="2189" y="15"/>
                  </a:lnTo>
                  <a:lnTo>
                    <a:pt x="2193" y="15"/>
                  </a:lnTo>
                  <a:lnTo>
                    <a:pt x="2196" y="12"/>
                  </a:lnTo>
                  <a:lnTo>
                    <a:pt x="2202" y="12"/>
                  </a:lnTo>
                  <a:lnTo>
                    <a:pt x="2206" y="12"/>
                  </a:lnTo>
                  <a:lnTo>
                    <a:pt x="2209" y="12"/>
                  </a:lnTo>
                  <a:lnTo>
                    <a:pt x="2214" y="12"/>
                  </a:lnTo>
                  <a:lnTo>
                    <a:pt x="2218" y="12"/>
                  </a:lnTo>
                  <a:lnTo>
                    <a:pt x="2222" y="10"/>
                  </a:lnTo>
                  <a:lnTo>
                    <a:pt x="2227" y="10"/>
                  </a:lnTo>
                  <a:lnTo>
                    <a:pt x="2231" y="10"/>
                  </a:lnTo>
                  <a:lnTo>
                    <a:pt x="2234" y="10"/>
                  </a:lnTo>
                  <a:lnTo>
                    <a:pt x="2238" y="10"/>
                  </a:lnTo>
                  <a:lnTo>
                    <a:pt x="2243" y="10"/>
                  </a:lnTo>
                  <a:lnTo>
                    <a:pt x="2247" y="5"/>
                  </a:lnTo>
                  <a:lnTo>
                    <a:pt x="2251" y="5"/>
                  </a:lnTo>
                  <a:lnTo>
                    <a:pt x="2255" y="5"/>
                  </a:lnTo>
                  <a:lnTo>
                    <a:pt x="2259" y="5"/>
                  </a:lnTo>
                  <a:lnTo>
                    <a:pt x="2264" y="5"/>
                  </a:lnTo>
                  <a:lnTo>
                    <a:pt x="2268" y="5"/>
                  </a:lnTo>
                  <a:lnTo>
                    <a:pt x="2272" y="5"/>
                  </a:lnTo>
                  <a:lnTo>
                    <a:pt x="2277" y="5"/>
                  </a:lnTo>
                  <a:lnTo>
                    <a:pt x="2281" y="5"/>
                  </a:lnTo>
                  <a:lnTo>
                    <a:pt x="2286" y="5"/>
                  </a:lnTo>
                  <a:lnTo>
                    <a:pt x="2288" y="2"/>
                  </a:lnTo>
                  <a:lnTo>
                    <a:pt x="2293" y="2"/>
                  </a:lnTo>
                  <a:lnTo>
                    <a:pt x="2298" y="2"/>
                  </a:lnTo>
                  <a:lnTo>
                    <a:pt x="2302" y="2"/>
                  </a:lnTo>
                  <a:lnTo>
                    <a:pt x="2306" y="2"/>
                  </a:lnTo>
                  <a:lnTo>
                    <a:pt x="2311" y="0"/>
                  </a:lnTo>
                  <a:lnTo>
                    <a:pt x="2315" y="2"/>
                  </a:lnTo>
                  <a:lnTo>
                    <a:pt x="2319" y="2"/>
                  </a:lnTo>
                  <a:lnTo>
                    <a:pt x="2322" y="2"/>
                  </a:lnTo>
                  <a:lnTo>
                    <a:pt x="2327" y="2"/>
                  </a:lnTo>
                  <a:lnTo>
                    <a:pt x="2333" y="2"/>
                  </a:lnTo>
                  <a:lnTo>
                    <a:pt x="2336" y="2"/>
                  </a:lnTo>
                  <a:lnTo>
                    <a:pt x="2339" y="2"/>
                  </a:lnTo>
                  <a:lnTo>
                    <a:pt x="2344" y="2"/>
                  </a:lnTo>
                  <a:lnTo>
                    <a:pt x="2349" y="2"/>
                  </a:lnTo>
                  <a:lnTo>
                    <a:pt x="2353" y="2"/>
                  </a:lnTo>
                  <a:lnTo>
                    <a:pt x="2357" y="2"/>
                  </a:lnTo>
                  <a:lnTo>
                    <a:pt x="2361" y="2"/>
                  </a:lnTo>
                  <a:lnTo>
                    <a:pt x="2366" y="2"/>
                  </a:lnTo>
                  <a:lnTo>
                    <a:pt x="2369" y="2"/>
                  </a:lnTo>
                  <a:lnTo>
                    <a:pt x="2375" y="2"/>
                  </a:lnTo>
                  <a:lnTo>
                    <a:pt x="2379" y="2"/>
                  </a:lnTo>
                  <a:lnTo>
                    <a:pt x="2383" y="5"/>
                  </a:lnTo>
                  <a:lnTo>
                    <a:pt x="2388" y="2"/>
                  </a:lnTo>
                  <a:lnTo>
                    <a:pt x="2391" y="5"/>
                  </a:lnTo>
                  <a:lnTo>
                    <a:pt x="2394" y="5"/>
                  </a:lnTo>
                  <a:lnTo>
                    <a:pt x="2400" y="5"/>
                  </a:lnTo>
                  <a:lnTo>
                    <a:pt x="2404" y="5"/>
                  </a:lnTo>
                  <a:lnTo>
                    <a:pt x="2408" y="5"/>
                  </a:lnTo>
                  <a:lnTo>
                    <a:pt x="2412" y="5"/>
                  </a:lnTo>
                  <a:lnTo>
                    <a:pt x="2415" y="5"/>
                  </a:lnTo>
                  <a:lnTo>
                    <a:pt x="2421" y="5"/>
                  </a:lnTo>
                  <a:lnTo>
                    <a:pt x="2424" y="5"/>
                  </a:lnTo>
                  <a:lnTo>
                    <a:pt x="2429" y="5"/>
                  </a:lnTo>
                  <a:lnTo>
                    <a:pt x="2433" y="5"/>
                  </a:lnTo>
                  <a:lnTo>
                    <a:pt x="2438" y="5"/>
                  </a:lnTo>
                  <a:lnTo>
                    <a:pt x="2443" y="5"/>
                  </a:lnTo>
                  <a:lnTo>
                    <a:pt x="2444" y="5"/>
                  </a:lnTo>
                  <a:lnTo>
                    <a:pt x="2449" y="10"/>
                  </a:lnTo>
                  <a:lnTo>
                    <a:pt x="2454" y="10"/>
                  </a:lnTo>
                  <a:lnTo>
                    <a:pt x="2458" y="10"/>
                  </a:lnTo>
                  <a:lnTo>
                    <a:pt x="2462" y="10"/>
                  </a:lnTo>
                  <a:lnTo>
                    <a:pt x="2466" y="12"/>
                  </a:lnTo>
                  <a:lnTo>
                    <a:pt x="2472" y="12"/>
                  </a:lnTo>
                  <a:lnTo>
                    <a:pt x="2476" y="12"/>
                  </a:lnTo>
                  <a:lnTo>
                    <a:pt x="2480" y="12"/>
                  </a:lnTo>
                  <a:lnTo>
                    <a:pt x="2484" y="15"/>
                  </a:lnTo>
                  <a:lnTo>
                    <a:pt x="2487" y="15"/>
                  </a:lnTo>
                  <a:lnTo>
                    <a:pt x="2493" y="15"/>
                  </a:lnTo>
                  <a:lnTo>
                    <a:pt x="2496" y="15"/>
                  </a:lnTo>
                  <a:lnTo>
                    <a:pt x="2500" y="19"/>
                  </a:lnTo>
                  <a:lnTo>
                    <a:pt x="2505" y="19"/>
                  </a:lnTo>
                  <a:lnTo>
                    <a:pt x="2509" y="19"/>
                  </a:lnTo>
                  <a:lnTo>
                    <a:pt x="2513" y="19"/>
                  </a:lnTo>
                  <a:lnTo>
                    <a:pt x="2519" y="22"/>
                  </a:lnTo>
                  <a:lnTo>
                    <a:pt x="2521" y="22"/>
                  </a:lnTo>
                  <a:lnTo>
                    <a:pt x="2527" y="22"/>
                  </a:lnTo>
                  <a:lnTo>
                    <a:pt x="2531" y="22"/>
                  </a:lnTo>
                  <a:lnTo>
                    <a:pt x="2535" y="26"/>
                  </a:lnTo>
                  <a:lnTo>
                    <a:pt x="2539" y="26"/>
                  </a:lnTo>
                  <a:lnTo>
                    <a:pt x="2542" y="26"/>
                  </a:lnTo>
                  <a:lnTo>
                    <a:pt x="2547" y="26"/>
                  </a:lnTo>
                  <a:lnTo>
                    <a:pt x="2552" y="29"/>
                  </a:lnTo>
                  <a:lnTo>
                    <a:pt x="2556" y="29"/>
                  </a:lnTo>
                  <a:lnTo>
                    <a:pt x="2560" y="29"/>
                  </a:lnTo>
                  <a:lnTo>
                    <a:pt x="2564" y="32"/>
                  </a:lnTo>
                  <a:lnTo>
                    <a:pt x="2569" y="32"/>
                  </a:lnTo>
                  <a:lnTo>
                    <a:pt x="2573" y="32"/>
                  </a:lnTo>
                  <a:lnTo>
                    <a:pt x="2576" y="32"/>
                  </a:lnTo>
                  <a:lnTo>
                    <a:pt x="2582" y="35"/>
                  </a:lnTo>
                  <a:lnTo>
                    <a:pt x="2585" y="35"/>
                  </a:lnTo>
                  <a:lnTo>
                    <a:pt x="2590" y="39"/>
                  </a:lnTo>
                  <a:lnTo>
                    <a:pt x="2593" y="39"/>
                  </a:lnTo>
                  <a:lnTo>
                    <a:pt x="2599" y="39"/>
                  </a:lnTo>
                  <a:lnTo>
                    <a:pt x="2601" y="42"/>
                  </a:lnTo>
                  <a:lnTo>
                    <a:pt x="2607" y="42"/>
                  </a:lnTo>
                  <a:lnTo>
                    <a:pt x="2610" y="45"/>
                  </a:lnTo>
                  <a:lnTo>
                    <a:pt x="2615" y="45"/>
                  </a:lnTo>
                  <a:lnTo>
                    <a:pt x="2618" y="45"/>
                  </a:lnTo>
                  <a:lnTo>
                    <a:pt x="2623" y="48"/>
                  </a:lnTo>
                  <a:lnTo>
                    <a:pt x="2628" y="48"/>
                  </a:lnTo>
                  <a:lnTo>
                    <a:pt x="2632" y="48"/>
                  </a:lnTo>
                  <a:lnTo>
                    <a:pt x="2635" y="52"/>
                  </a:lnTo>
                  <a:lnTo>
                    <a:pt x="2640" y="52"/>
                  </a:lnTo>
                  <a:lnTo>
                    <a:pt x="2644" y="56"/>
                  </a:lnTo>
                  <a:lnTo>
                    <a:pt x="2648" y="56"/>
                  </a:lnTo>
                  <a:lnTo>
                    <a:pt x="2652" y="59"/>
                  </a:lnTo>
                  <a:lnTo>
                    <a:pt x="2657" y="59"/>
                  </a:lnTo>
                  <a:lnTo>
                    <a:pt x="2661" y="62"/>
                  </a:lnTo>
                  <a:lnTo>
                    <a:pt x="2666" y="62"/>
                  </a:lnTo>
                  <a:lnTo>
                    <a:pt x="2670" y="62"/>
                  </a:lnTo>
                  <a:lnTo>
                    <a:pt x="2673" y="66"/>
                  </a:lnTo>
                  <a:lnTo>
                    <a:pt x="2679" y="66"/>
                  </a:lnTo>
                  <a:lnTo>
                    <a:pt x="2683" y="69"/>
                  </a:lnTo>
                  <a:lnTo>
                    <a:pt x="2686" y="69"/>
                  </a:lnTo>
                  <a:lnTo>
                    <a:pt x="2691" y="71"/>
                  </a:lnTo>
                  <a:lnTo>
                    <a:pt x="2695" y="71"/>
                  </a:lnTo>
                  <a:lnTo>
                    <a:pt x="2699" y="76"/>
                  </a:lnTo>
                  <a:lnTo>
                    <a:pt x="2703" y="76"/>
                  </a:lnTo>
                  <a:lnTo>
                    <a:pt x="2707" y="76"/>
                  </a:lnTo>
                  <a:lnTo>
                    <a:pt x="2713" y="76"/>
                  </a:lnTo>
                  <a:lnTo>
                    <a:pt x="2716" y="79"/>
                  </a:lnTo>
                  <a:lnTo>
                    <a:pt x="2721" y="83"/>
                  </a:lnTo>
                  <a:lnTo>
                    <a:pt x="2725" y="83"/>
                  </a:lnTo>
                  <a:lnTo>
                    <a:pt x="2729" y="86"/>
                  </a:lnTo>
                  <a:lnTo>
                    <a:pt x="2735" y="89"/>
                  </a:lnTo>
                  <a:lnTo>
                    <a:pt x="2736" y="89"/>
                  </a:lnTo>
                  <a:lnTo>
                    <a:pt x="2741" y="92"/>
                  </a:lnTo>
                  <a:lnTo>
                    <a:pt x="2746" y="92"/>
                  </a:lnTo>
                  <a:lnTo>
                    <a:pt x="2750" y="96"/>
                  </a:lnTo>
                  <a:lnTo>
                    <a:pt x="2755" y="96"/>
                  </a:lnTo>
                  <a:lnTo>
                    <a:pt x="2758" y="99"/>
                  </a:lnTo>
                  <a:lnTo>
                    <a:pt x="2764" y="99"/>
                  </a:lnTo>
                  <a:lnTo>
                    <a:pt x="2766" y="102"/>
                  </a:lnTo>
                  <a:lnTo>
                    <a:pt x="2771" y="102"/>
                  </a:lnTo>
                  <a:lnTo>
                    <a:pt x="2775" y="105"/>
                  </a:lnTo>
                  <a:lnTo>
                    <a:pt x="2779" y="108"/>
                  </a:lnTo>
                  <a:lnTo>
                    <a:pt x="2783" y="108"/>
                  </a:lnTo>
                  <a:lnTo>
                    <a:pt x="2788" y="112"/>
                  </a:lnTo>
                  <a:lnTo>
                    <a:pt x="2791" y="112"/>
                  </a:lnTo>
                  <a:lnTo>
                    <a:pt x="2797" y="115"/>
                  </a:lnTo>
                  <a:lnTo>
                    <a:pt x="2800" y="118"/>
                  </a:lnTo>
                  <a:lnTo>
                    <a:pt x="2804" y="118"/>
                  </a:lnTo>
                  <a:lnTo>
                    <a:pt x="2809" y="120"/>
                  </a:lnTo>
                  <a:lnTo>
                    <a:pt x="2814" y="120"/>
                  </a:lnTo>
                  <a:lnTo>
                    <a:pt x="2817" y="126"/>
                  </a:lnTo>
                  <a:lnTo>
                    <a:pt x="2822" y="129"/>
                  </a:lnTo>
                  <a:lnTo>
                    <a:pt x="2826" y="129"/>
                  </a:lnTo>
                  <a:lnTo>
                    <a:pt x="2830" y="132"/>
                  </a:lnTo>
                  <a:lnTo>
                    <a:pt x="2835" y="132"/>
                  </a:lnTo>
                  <a:lnTo>
                    <a:pt x="2838" y="134"/>
                  </a:lnTo>
                  <a:lnTo>
                    <a:pt x="2843" y="134"/>
                  </a:lnTo>
                  <a:lnTo>
                    <a:pt x="2846" y="137"/>
                  </a:lnTo>
                  <a:lnTo>
                    <a:pt x="2852" y="137"/>
                  </a:lnTo>
                  <a:lnTo>
                    <a:pt x="2855" y="142"/>
                  </a:lnTo>
                  <a:lnTo>
                    <a:pt x="2860" y="144"/>
                  </a:lnTo>
                  <a:lnTo>
                    <a:pt x="2864" y="149"/>
                  </a:lnTo>
                  <a:lnTo>
                    <a:pt x="2869" y="149"/>
                  </a:lnTo>
                  <a:lnTo>
                    <a:pt x="2873" y="152"/>
                  </a:lnTo>
                  <a:lnTo>
                    <a:pt x="2877" y="154"/>
                  </a:lnTo>
                  <a:lnTo>
                    <a:pt x="2881" y="154"/>
                  </a:lnTo>
                  <a:lnTo>
                    <a:pt x="2885" y="159"/>
                  </a:lnTo>
                  <a:lnTo>
                    <a:pt x="2889" y="162"/>
                  </a:lnTo>
                  <a:lnTo>
                    <a:pt x="2893" y="162"/>
                  </a:lnTo>
                  <a:lnTo>
                    <a:pt x="2897" y="166"/>
                  </a:lnTo>
                  <a:lnTo>
                    <a:pt x="2902" y="169"/>
                  </a:lnTo>
                  <a:lnTo>
                    <a:pt x="2907" y="169"/>
                  </a:lnTo>
                  <a:lnTo>
                    <a:pt x="2911" y="172"/>
                  </a:lnTo>
                  <a:lnTo>
                    <a:pt x="2916" y="176"/>
                  </a:lnTo>
                  <a:lnTo>
                    <a:pt x="2919" y="176"/>
                  </a:lnTo>
                  <a:lnTo>
                    <a:pt x="2924" y="178"/>
                  </a:lnTo>
                  <a:lnTo>
                    <a:pt x="2927" y="182"/>
                  </a:lnTo>
                  <a:lnTo>
                    <a:pt x="2932" y="182"/>
                  </a:lnTo>
                  <a:lnTo>
                    <a:pt x="2936" y="186"/>
                  </a:lnTo>
                  <a:lnTo>
                    <a:pt x="2941" y="189"/>
                  </a:lnTo>
                  <a:lnTo>
                    <a:pt x="2943" y="191"/>
                  </a:lnTo>
                  <a:lnTo>
                    <a:pt x="2949" y="191"/>
                  </a:lnTo>
                  <a:lnTo>
                    <a:pt x="2953" y="194"/>
                  </a:lnTo>
                  <a:lnTo>
                    <a:pt x="2957" y="199"/>
                  </a:lnTo>
                  <a:lnTo>
                    <a:pt x="2960" y="199"/>
                  </a:lnTo>
                  <a:lnTo>
                    <a:pt x="2965" y="203"/>
                  </a:lnTo>
                  <a:lnTo>
                    <a:pt x="2970" y="205"/>
                  </a:lnTo>
                  <a:lnTo>
                    <a:pt x="2974" y="208"/>
                  </a:lnTo>
                  <a:lnTo>
                    <a:pt x="2979" y="205"/>
                  </a:lnTo>
                  <a:lnTo>
                    <a:pt x="2982" y="208"/>
                  </a:lnTo>
                  <a:lnTo>
                    <a:pt x="2987" y="215"/>
                  </a:lnTo>
                  <a:lnTo>
                    <a:pt x="2990" y="220"/>
                  </a:lnTo>
                  <a:lnTo>
                    <a:pt x="2995" y="220"/>
                  </a:lnTo>
                  <a:lnTo>
                    <a:pt x="2999" y="223"/>
                  </a:lnTo>
                  <a:lnTo>
                    <a:pt x="3003" y="223"/>
                  </a:lnTo>
                  <a:lnTo>
                    <a:pt x="3008" y="224"/>
                  </a:lnTo>
                  <a:lnTo>
                    <a:pt x="3012" y="228"/>
                  </a:lnTo>
                  <a:lnTo>
                    <a:pt x="3016" y="233"/>
                  </a:lnTo>
                  <a:lnTo>
                    <a:pt x="3021" y="236"/>
                  </a:lnTo>
                  <a:lnTo>
                    <a:pt x="3025" y="236"/>
                  </a:lnTo>
                  <a:lnTo>
                    <a:pt x="3029" y="238"/>
                  </a:lnTo>
                  <a:lnTo>
                    <a:pt x="3033" y="242"/>
                  </a:lnTo>
                  <a:lnTo>
                    <a:pt x="3037" y="245"/>
                  </a:lnTo>
                  <a:lnTo>
                    <a:pt x="3041" y="245"/>
                  </a:lnTo>
                  <a:lnTo>
                    <a:pt x="3046" y="248"/>
                  </a:lnTo>
                  <a:lnTo>
                    <a:pt x="3049" y="252"/>
                  </a:lnTo>
                  <a:lnTo>
                    <a:pt x="3055" y="252"/>
                  </a:lnTo>
                  <a:lnTo>
                    <a:pt x="3057" y="257"/>
                  </a:lnTo>
                  <a:lnTo>
                    <a:pt x="3063" y="260"/>
                  </a:lnTo>
                  <a:lnTo>
                    <a:pt x="3067" y="260"/>
                  </a:lnTo>
                  <a:lnTo>
                    <a:pt x="3071" y="262"/>
                  </a:lnTo>
                  <a:lnTo>
                    <a:pt x="3077" y="265"/>
                  </a:lnTo>
                  <a:lnTo>
                    <a:pt x="3078" y="268"/>
                  </a:lnTo>
                  <a:lnTo>
                    <a:pt x="3083" y="272"/>
                  </a:lnTo>
                  <a:lnTo>
                    <a:pt x="3089" y="272"/>
                  </a:lnTo>
                  <a:lnTo>
                    <a:pt x="3092" y="275"/>
                  </a:lnTo>
                  <a:lnTo>
                    <a:pt x="3096" y="278"/>
                  </a:lnTo>
                  <a:lnTo>
                    <a:pt x="3100" y="278"/>
                  </a:lnTo>
                  <a:lnTo>
                    <a:pt x="3105" y="281"/>
                  </a:lnTo>
                  <a:lnTo>
                    <a:pt x="3110" y="285"/>
                  </a:lnTo>
                  <a:lnTo>
                    <a:pt x="3114" y="285"/>
                  </a:lnTo>
                  <a:lnTo>
                    <a:pt x="3117" y="288"/>
                  </a:lnTo>
                  <a:lnTo>
                    <a:pt x="3121" y="293"/>
                  </a:lnTo>
                  <a:lnTo>
                    <a:pt x="3125" y="294"/>
                  </a:lnTo>
                  <a:lnTo>
                    <a:pt x="3131" y="298"/>
                  </a:lnTo>
                  <a:lnTo>
                    <a:pt x="3133" y="301"/>
                  </a:lnTo>
                  <a:lnTo>
                    <a:pt x="3137" y="301"/>
                  </a:lnTo>
                  <a:lnTo>
                    <a:pt x="3143" y="304"/>
                  </a:lnTo>
                  <a:lnTo>
                    <a:pt x="3146" y="308"/>
                  </a:lnTo>
                  <a:lnTo>
                    <a:pt x="3151" y="308"/>
                  </a:lnTo>
                  <a:lnTo>
                    <a:pt x="3155" y="312"/>
                  </a:lnTo>
                  <a:lnTo>
                    <a:pt x="3159" y="315"/>
                  </a:lnTo>
                  <a:lnTo>
                    <a:pt x="3164" y="318"/>
                  </a:lnTo>
                  <a:lnTo>
                    <a:pt x="3168" y="322"/>
                  </a:lnTo>
                  <a:lnTo>
                    <a:pt x="3173" y="322"/>
                  </a:lnTo>
                  <a:lnTo>
                    <a:pt x="3176" y="325"/>
                  </a:lnTo>
                  <a:lnTo>
                    <a:pt x="3182" y="330"/>
                  </a:lnTo>
                  <a:lnTo>
                    <a:pt x="3186" y="330"/>
                  </a:lnTo>
                  <a:lnTo>
                    <a:pt x="3188" y="330"/>
                  </a:lnTo>
                  <a:lnTo>
                    <a:pt x="3194" y="335"/>
                  </a:lnTo>
                  <a:lnTo>
                    <a:pt x="3197" y="338"/>
                  </a:lnTo>
                  <a:lnTo>
                    <a:pt x="3203" y="342"/>
                  </a:lnTo>
                  <a:lnTo>
                    <a:pt x="3206" y="342"/>
                  </a:lnTo>
                  <a:lnTo>
                    <a:pt x="3211" y="345"/>
                  </a:lnTo>
                  <a:lnTo>
                    <a:pt x="3215" y="348"/>
                  </a:lnTo>
                  <a:lnTo>
                    <a:pt x="3219" y="348"/>
                  </a:lnTo>
                  <a:lnTo>
                    <a:pt x="3223" y="352"/>
                  </a:lnTo>
                  <a:lnTo>
                    <a:pt x="3227" y="354"/>
                  </a:lnTo>
                  <a:lnTo>
                    <a:pt x="3231" y="358"/>
                  </a:lnTo>
                  <a:lnTo>
                    <a:pt x="3237" y="358"/>
                  </a:lnTo>
                  <a:lnTo>
                    <a:pt x="3240" y="362"/>
                  </a:lnTo>
                  <a:lnTo>
                    <a:pt x="3245" y="362"/>
                  </a:lnTo>
                  <a:lnTo>
                    <a:pt x="3249" y="364"/>
                  </a:lnTo>
                  <a:lnTo>
                    <a:pt x="3252" y="367"/>
                  </a:lnTo>
                  <a:lnTo>
                    <a:pt x="3257" y="372"/>
                  </a:lnTo>
                  <a:lnTo>
                    <a:pt x="3262" y="375"/>
                  </a:lnTo>
                  <a:lnTo>
                    <a:pt x="3266" y="377"/>
                  </a:lnTo>
                  <a:lnTo>
                    <a:pt x="3271" y="381"/>
                  </a:lnTo>
                  <a:lnTo>
                    <a:pt x="3274" y="381"/>
                  </a:lnTo>
                  <a:lnTo>
                    <a:pt x="3278" y="385"/>
                  </a:lnTo>
                  <a:lnTo>
                    <a:pt x="3282" y="388"/>
                  </a:lnTo>
                  <a:lnTo>
                    <a:pt x="3287" y="391"/>
                  </a:lnTo>
                  <a:lnTo>
                    <a:pt x="3291" y="395"/>
                  </a:lnTo>
                  <a:lnTo>
                    <a:pt x="3295" y="395"/>
                  </a:lnTo>
                  <a:lnTo>
                    <a:pt x="3299" y="398"/>
                  </a:lnTo>
                  <a:lnTo>
                    <a:pt x="3303" y="401"/>
                  </a:lnTo>
                  <a:lnTo>
                    <a:pt x="3307" y="404"/>
                  </a:lnTo>
                  <a:lnTo>
                    <a:pt x="3311" y="404"/>
                  </a:lnTo>
                  <a:lnTo>
                    <a:pt x="3316" y="409"/>
                  </a:lnTo>
                  <a:lnTo>
                    <a:pt x="3320" y="412"/>
                  </a:lnTo>
                  <a:lnTo>
                    <a:pt x="3323" y="416"/>
                  </a:lnTo>
                  <a:lnTo>
                    <a:pt x="3329" y="419"/>
                  </a:lnTo>
                  <a:lnTo>
                    <a:pt x="3333" y="419"/>
                  </a:lnTo>
                  <a:lnTo>
                    <a:pt x="3337" y="422"/>
                  </a:lnTo>
                  <a:lnTo>
                    <a:pt x="3342" y="424"/>
                  </a:lnTo>
                  <a:lnTo>
                    <a:pt x="3345" y="430"/>
                  </a:lnTo>
                  <a:lnTo>
                    <a:pt x="3350" y="430"/>
                  </a:lnTo>
                  <a:lnTo>
                    <a:pt x="3354" y="432"/>
                  </a:lnTo>
                  <a:lnTo>
                    <a:pt x="3359" y="436"/>
                  </a:lnTo>
                  <a:lnTo>
                    <a:pt x="3362" y="438"/>
                  </a:lnTo>
                  <a:lnTo>
                    <a:pt x="3367" y="441"/>
                  </a:lnTo>
                  <a:lnTo>
                    <a:pt x="3371" y="441"/>
                  </a:lnTo>
                  <a:lnTo>
                    <a:pt x="3375" y="446"/>
                  </a:lnTo>
                  <a:lnTo>
                    <a:pt x="3380" y="448"/>
                  </a:lnTo>
                  <a:lnTo>
                    <a:pt x="3383" y="451"/>
                  </a:lnTo>
                  <a:lnTo>
                    <a:pt x="3388" y="454"/>
                  </a:lnTo>
                  <a:lnTo>
                    <a:pt x="3393" y="454"/>
                  </a:lnTo>
                  <a:lnTo>
                    <a:pt x="3396" y="459"/>
                  </a:lnTo>
                  <a:lnTo>
                    <a:pt x="3400" y="461"/>
                  </a:lnTo>
                  <a:lnTo>
                    <a:pt x="3405" y="464"/>
                  </a:lnTo>
                  <a:lnTo>
                    <a:pt x="3409" y="467"/>
                  </a:lnTo>
                  <a:lnTo>
                    <a:pt x="3413" y="467"/>
                  </a:lnTo>
                  <a:lnTo>
                    <a:pt x="3418" y="471"/>
                  </a:lnTo>
                  <a:lnTo>
                    <a:pt x="3423" y="474"/>
                  </a:lnTo>
                  <a:lnTo>
                    <a:pt x="3427" y="477"/>
                  </a:lnTo>
                  <a:lnTo>
                    <a:pt x="3429" y="482"/>
                  </a:lnTo>
                  <a:lnTo>
                    <a:pt x="3434" y="482"/>
                  </a:lnTo>
                  <a:lnTo>
                    <a:pt x="3438" y="483"/>
                  </a:lnTo>
                  <a:lnTo>
                    <a:pt x="3443" y="488"/>
                  </a:lnTo>
                  <a:lnTo>
                    <a:pt x="3447" y="491"/>
                  </a:lnTo>
                  <a:lnTo>
                    <a:pt x="3451" y="491"/>
                  </a:lnTo>
                  <a:lnTo>
                    <a:pt x="3456" y="495"/>
                  </a:lnTo>
                  <a:lnTo>
                    <a:pt x="3460" y="498"/>
                  </a:lnTo>
                  <a:lnTo>
                    <a:pt x="3465" y="502"/>
                  </a:lnTo>
                  <a:lnTo>
                    <a:pt x="3467" y="506"/>
                  </a:lnTo>
                  <a:lnTo>
                    <a:pt x="3473" y="508"/>
                  </a:lnTo>
                  <a:lnTo>
                    <a:pt x="3477" y="510"/>
                  </a:lnTo>
                  <a:lnTo>
                    <a:pt x="3479" y="514"/>
                  </a:lnTo>
                  <a:lnTo>
                    <a:pt x="3485" y="514"/>
                  </a:lnTo>
                  <a:lnTo>
                    <a:pt x="3489" y="519"/>
                  </a:lnTo>
                  <a:lnTo>
                    <a:pt x="3493" y="521"/>
                  </a:lnTo>
                  <a:lnTo>
                    <a:pt x="3497" y="521"/>
                  </a:lnTo>
                  <a:lnTo>
                    <a:pt x="3501" y="524"/>
                  </a:lnTo>
                  <a:lnTo>
                    <a:pt x="3506" y="528"/>
                  </a:lnTo>
                  <a:lnTo>
                    <a:pt x="3510" y="528"/>
                  </a:lnTo>
                  <a:lnTo>
                    <a:pt x="3515" y="536"/>
                  </a:lnTo>
                  <a:lnTo>
                    <a:pt x="3519" y="538"/>
                  </a:lnTo>
                  <a:lnTo>
                    <a:pt x="3524" y="540"/>
                  </a:lnTo>
                  <a:lnTo>
                    <a:pt x="3528" y="540"/>
                  </a:lnTo>
                  <a:lnTo>
                    <a:pt x="3531" y="544"/>
                  </a:lnTo>
                  <a:lnTo>
                    <a:pt x="3536" y="547"/>
                  </a:lnTo>
                  <a:lnTo>
                    <a:pt x="3540" y="552"/>
                  </a:lnTo>
                  <a:lnTo>
                    <a:pt x="3544" y="554"/>
                  </a:lnTo>
                  <a:lnTo>
                    <a:pt x="3548" y="554"/>
                  </a:lnTo>
                  <a:lnTo>
                    <a:pt x="3553" y="556"/>
                  </a:lnTo>
                  <a:lnTo>
                    <a:pt x="3557" y="562"/>
                  </a:lnTo>
                  <a:lnTo>
                    <a:pt x="3562" y="566"/>
                  </a:lnTo>
                  <a:lnTo>
                    <a:pt x="3565" y="568"/>
                  </a:lnTo>
                  <a:lnTo>
                    <a:pt x="3569" y="568"/>
                  </a:lnTo>
                  <a:lnTo>
                    <a:pt x="3574" y="571"/>
                  </a:lnTo>
                  <a:lnTo>
                    <a:pt x="3579" y="574"/>
                  </a:lnTo>
                  <a:lnTo>
                    <a:pt x="3583" y="578"/>
                  </a:lnTo>
                  <a:lnTo>
                    <a:pt x="3585" y="582"/>
                  </a:lnTo>
                  <a:lnTo>
                    <a:pt x="3591" y="582"/>
                  </a:lnTo>
                  <a:lnTo>
                    <a:pt x="3595" y="585"/>
                  </a:lnTo>
                  <a:lnTo>
                    <a:pt x="3599" y="589"/>
                  </a:lnTo>
                  <a:lnTo>
                    <a:pt x="3604" y="592"/>
                  </a:lnTo>
                  <a:lnTo>
                    <a:pt x="3608" y="595"/>
                  </a:lnTo>
                  <a:lnTo>
                    <a:pt x="3613" y="598"/>
                  </a:lnTo>
                  <a:lnTo>
                    <a:pt x="3617" y="598"/>
                  </a:lnTo>
                  <a:lnTo>
                    <a:pt x="3621" y="601"/>
                  </a:lnTo>
                  <a:lnTo>
                    <a:pt x="3625" y="605"/>
                  </a:lnTo>
                  <a:lnTo>
                    <a:pt x="3630" y="608"/>
                  </a:lnTo>
                  <a:lnTo>
                    <a:pt x="3634" y="611"/>
                  </a:lnTo>
                  <a:lnTo>
                    <a:pt x="3638" y="611"/>
                  </a:lnTo>
                  <a:lnTo>
                    <a:pt x="3641" y="614"/>
                  </a:lnTo>
                  <a:lnTo>
                    <a:pt x="3645" y="618"/>
                  </a:lnTo>
                  <a:lnTo>
                    <a:pt x="3649" y="623"/>
                  </a:lnTo>
                  <a:lnTo>
                    <a:pt x="3653" y="623"/>
                  </a:lnTo>
                  <a:lnTo>
                    <a:pt x="3659" y="625"/>
                  </a:lnTo>
                  <a:lnTo>
                    <a:pt x="3662" y="627"/>
                  </a:lnTo>
                  <a:lnTo>
                    <a:pt x="3667" y="632"/>
                  </a:lnTo>
                  <a:lnTo>
                    <a:pt x="3671" y="635"/>
                  </a:lnTo>
                  <a:lnTo>
                    <a:pt x="3675" y="638"/>
                  </a:lnTo>
                  <a:lnTo>
                    <a:pt x="3679" y="638"/>
                  </a:lnTo>
                  <a:lnTo>
                    <a:pt x="3684" y="640"/>
                  </a:lnTo>
                  <a:lnTo>
                    <a:pt x="3687" y="645"/>
                  </a:lnTo>
                  <a:lnTo>
                    <a:pt x="3693" y="648"/>
                  </a:lnTo>
                  <a:lnTo>
                    <a:pt x="3696" y="648"/>
                  </a:lnTo>
                  <a:lnTo>
                    <a:pt x="3701" y="652"/>
                  </a:lnTo>
                  <a:lnTo>
                    <a:pt x="3704" y="655"/>
                  </a:lnTo>
                  <a:lnTo>
                    <a:pt x="3709" y="658"/>
                  </a:lnTo>
                  <a:lnTo>
                    <a:pt x="3714" y="660"/>
                  </a:lnTo>
                  <a:lnTo>
                    <a:pt x="3718" y="660"/>
                  </a:lnTo>
                  <a:lnTo>
                    <a:pt x="3720" y="663"/>
                  </a:lnTo>
                  <a:lnTo>
                    <a:pt x="3725" y="668"/>
                  </a:lnTo>
                  <a:lnTo>
                    <a:pt x="3730" y="671"/>
                  </a:lnTo>
                  <a:lnTo>
                    <a:pt x="3734" y="675"/>
                  </a:lnTo>
                  <a:lnTo>
                    <a:pt x="3739" y="675"/>
                  </a:lnTo>
                  <a:lnTo>
                    <a:pt x="3743" y="678"/>
                  </a:lnTo>
                  <a:lnTo>
                    <a:pt x="3747" y="681"/>
                  </a:lnTo>
                  <a:lnTo>
                    <a:pt x="3751" y="684"/>
                  </a:lnTo>
                  <a:lnTo>
                    <a:pt x="3755" y="684"/>
                  </a:lnTo>
                  <a:lnTo>
                    <a:pt x="3759" y="686"/>
                  </a:lnTo>
                  <a:lnTo>
                    <a:pt x="3765" y="692"/>
                  </a:lnTo>
                  <a:lnTo>
                    <a:pt x="3769" y="695"/>
                  </a:lnTo>
                  <a:lnTo>
                    <a:pt x="3773" y="695"/>
                  </a:lnTo>
                  <a:lnTo>
                    <a:pt x="3777" y="697"/>
                  </a:lnTo>
                  <a:lnTo>
                    <a:pt x="3781" y="700"/>
                  </a:lnTo>
                  <a:lnTo>
                    <a:pt x="3785" y="705"/>
                  </a:lnTo>
                  <a:lnTo>
                    <a:pt x="3790" y="707"/>
                  </a:lnTo>
                  <a:lnTo>
                    <a:pt x="3793" y="707"/>
                  </a:lnTo>
                  <a:lnTo>
                    <a:pt x="3798" y="710"/>
                  </a:lnTo>
                  <a:lnTo>
                    <a:pt x="3802" y="713"/>
                  </a:lnTo>
                  <a:lnTo>
                    <a:pt x="3807" y="718"/>
                  </a:lnTo>
                  <a:lnTo>
                    <a:pt x="3811" y="720"/>
                  </a:lnTo>
                  <a:lnTo>
                    <a:pt x="3816" y="720"/>
                  </a:lnTo>
                  <a:lnTo>
                    <a:pt x="3819" y="723"/>
                  </a:lnTo>
                  <a:lnTo>
                    <a:pt x="3823" y="726"/>
                  </a:lnTo>
                  <a:lnTo>
                    <a:pt x="3826" y="731"/>
                  </a:lnTo>
                  <a:lnTo>
                    <a:pt x="3831" y="731"/>
                  </a:lnTo>
                  <a:lnTo>
                    <a:pt x="3835" y="734"/>
                  </a:lnTo>
                  <a:lnTo>
                    <a:pt x="3839" y="737"/>
                  </a:lnTo>
                  <a:lnTo>
                    <a:pt x="3843" y="742"/>
                  </a:lnTo>
                  <a:lnTo>
                    <a:pt x="3849" y="742"/>
                  </a:lnTo>
                  <a:lnTo>
                    <a:pt x="3853" y="744"/>
                  </a:lnTo>
                  <a:lnTo>
                    <a:pt x="3858" y="747"/>
                  </a:lnTo>
                  <a:lnTo>
                    <a:pt x="3861" y="752"/>
                  </a:lnTo>
                  <a:lnTo>
                    <a:pt x="3865" y="752"/>
                  </a:lnTo>
                  <a:lnTo>
                    <a:pt x="3869" y="754"/>
                  </a:lnTo>
                  <a:lnTo>
                    <a:pt x="3875" y="757"/>
                  </a:lnTo>
                  <a:lnTo>
                    <a:pt x="3876" y="762"/>
                  </a:lnTo>
                  <a:lnTo>
                    <a:pt x="3882" y="765"/>
                  </a:lnTo>
                  <a:lnTo>
                    <a:pt x="3886" y="765"/>
                  </a:lnTo>
                  <a:lnTo>
                    <a:pt x="3890" y="768"/>
                  </a:lnTo>
                  <a:lnTo>
                    <a:pt x="3895" y="771"/>
                  </a:lnTo>
                  <a:lnTo>
                    <a:pt x="3899" y="774"/>
                  </a:lnTo>
                  <a:lnTo>
                    <a:pt x="3904" y="774"/>
                  </a:lnTo>
                  <a:lnTo>
                    <a:pt x="3907" y="778"/>
                  </a:lnTo>
                  <a:lnTo>
                    <a:pt x="3911" y="778"/>
                  </a:lnTo>
                  <a:lnTo>
                    <a:pt x="3916" y="781"/>
                  </a:lnTo>
                  <a:lnTo>
                    <a:pt x="3921" y="784"/>
                  </a:lnTo>
                  <a:lnTo>
                    <a:pt x="3925" y="787"/>
                  </a:lnTo>
                  <a:lnTo>
                    <a:pt x="3929" y="791"/>
                  </a:lnTo>
                  <a:lnTo>
                    <a:pt x="3932" y="791"/>
                  </a:lnTo>
                  <a:lnTo>
                    <a:pt x="3937" y="798"/>
                  </a:lnTo>
                  <a:lnTo>
                    <a:pt x="3941" y="798"/>
                  </a:lnTo>
                  <a:lnTo>
                    <a:pt x="3945" y="801"/>
                  </a:lnTo>
                  <a:lnTo>
                    <a:pt x="3949" y="804"/>
                  </a:lnTo>
                  <a:lnTo>
                    <a:pt x="3954" y="804"/>
                  </a:lnTo>
                  <a:lnTo>
                    <a:pt x="3959" y="808"/>
                  </a:lnTo>
                  <a:lnTo>
                    <a:pt x="3963" y="812"/>
                  </a:lnTo>
                  <a:lnTo>
                    <a:pt x="3967" y="813"/>
                  </a:lnTo>
                  <a:lnTo>
                    <a:pt x="3971" y="813"/>
                  </a:lnTo>
                  <a:lnTo>
                    <a:pt x="3976" y="818"/>
                  </a:lnTo>
                  <a:lnTo>
                    <a:pt x="3981" y="821"/>
                  </a:lnTo>
                  <a:lnTo>
                    <a:pt x="3984" y="821"/>
                  </a:lnTo>
                  <a:lnTo>
                    <a:pt x="3988" y="825"/>
                  </a:lnTo>
                  <a:lnTo>
                    <a:pt x="3993" y="828"/>
                  </a:lnTo>
                  <a:lnTo>
                    <a:pt x="3995" y="831"/>
                  </a:lnTo>
                  <a:lnTo>
                    <a:pt x="4001" y="834"/>
                  </a:lnTo>
                  <a:lnTo>
                    <a:pt x="4005" y="834"/>
                  </a:lnTo>
                  <a:lnTo>
                    <a:pt x="4009" y="838"/>
                  </a:lnTo>
                  <a:lnTo>
                    <a:pt x="4013" y="841"/>
                  </a:lnTo>
                  <a:lnTo>
                    <a:pt x="4017" y="841"/>
                  </a:lnTo>
                  <a:lnTo>
                    <a:pt x="4021" y="844"/>
                  </a:lnTo>
                  <a:lnTo>
                    <a:pt x="4025" y="847"/>
                  </a:lnTo>
                  <a:lnTo>
                    <a:pt x="4031" y="851"/>
                  </a:lnTo>
                  <a:lnTo>
                    <a:pt x="4033" y="854"/>
                  </a:lnTo>
                  <a:lnTo>
                    <a:pt x="4038" y="854"/>
                  </a:lnTo>
                  <a:lnTo>
                    <a:pt x="4042" y="857"/>
                  </a:lnTo>
                  <a:lnTo>
                    <a:pt x="4047" y="857"/>
                  </a:lnTo>
                  <a:lnTo>
                    <a:pt x="4051" y="860"/>
                  </a:lnTo>
                  <a:lnTo>
                    <a:pt x="4055" y="864"/>
                  </a:lnTo>
                  <a:lnTo>
                    <a:pt x="4060" y="868"/>
                  </a:lnTo>
                  <a:lnTo>
                    <a:pt x="4064" y="871"/>
                  </a:lnTo>
                  <a:lnTo>
                    <a:pt x="4069" y="872"/>
                  </a:lnTo>
                  <a:lnTo>
                    <a:pt x="4072" y="872"/>
                  </a:lnTo>
                  <a:lnTo>
                    <a:pt x="4076" y="878"/>
                  </a:lnTo>
                  <a:lnTo>
                    <a:pt x="4081" y="881"/>
                  </a:lnTo>
                  <a:lnTo>
                    <a:pt x="4084" y="881"/>
                  </a:lnTo>
                  <a:lnTo>
                    <a:pt x="4089" y="884"/>
                  </a:lnTo>
                  <a:lnTo>
                    <a:pt x="4093" y="886"/>
                  </a:lnTo>
                  <a:lnTo>
                    <a:pt x="4098" y="890"/>
                  </a:lnTo>
                  <a:lnTo>
                    <a:pt x="4101" y="890"/>
                  </a:lnTo>
                  <a:lnTo>
                    <a:pt x="4107" y="894"/>
                  </a:lnTo>
                  <a:lnTo>
                    <a:pt x="4111" y="898"/>
                  </a:lnTo>
                  <a:lnTo>
                    <a:pt x="4115" y="898"/>
                  </a:lnTo>
                  <a:lnTo>
                    <a:pt x="4119" y="899"/>
                  </a:lnTo>
                  <a:lnTo>
                    <a:pt x="4123" y="902"/>
                  </a:lnTo>
                  <a:lnTo>
                    <a:pt x="4127" y="902"/>
                  </a:lnTo>
                  <a:lnTo>
                    <a:pt x="4131" y="908"/>
                  </a:lnTo>
                  <a:lnTo>
                    <a:pt x="4137" y="911"/>
                  </a:lnTo>
                  <a:lnTo>
                    <a:pt x="4139" y="914"/>
                  </a:lnTo>
                  <a:lnTo>
                    <a:pt x="4143" y="918"/>
                  </a:lnTo>
                  <a:lnTo>
                    <a:pt x="4149" y="918"/>
                  </a:lnTo>
                  <a:lnTo>
                    <a:pt x="4153" y="920"/>
                  </a:lnTo>
                  <a:lnTo>
                    <a:pt x="4157" y="924"/>
                  </a:lnTo>
                  <a:lnTo>
                    <a:pt x="4162" y="924"/>
                  </a:lnTo>
                  <a:lnTo>
                    <a:pt x="4166" y="928"/>
                  </a:lnTo>
                  <a:lnTo>
                    <a:pt x="4169" y="930"/>
                  </a:lnTo>
                  <a:lnTo>
                    <a:pt x="4173" y="930"/>
                  </a:lnTo>
                  <a:lnTo>
                    <a:pt x="4177" y="930"/>
                  </a:lnTo>
                  <a:lnTo>
                    <a:pt x="4181" y="933"/>
                  </a:lnTo>
                  <a:lnTo>
                    <a:pt x="4187" y="941"/>
                  </a:lnTo>
                  <a:lnTo>
                    <a:pt x="4189" y="941"/>
                  </a:lnTo>
                  <a:lnTo>
                    <a:pt x="4193" y="944"/>
                  </a:lnTo>
                  <a:lnTo>
                    <a:pt x="4198" y="947"/>
                  </a:lnTo>
                  <a:lnTo>
                    <a:pt x="4203" y="951"/>
                  </a:lnTo>
                  <a:lnTo>
                    <a:pt x="4207" y="951"/>
                  </a:lnTo>
                  <a:lnTo>
                    <a:pt x="4212" y="954"/>
                  </a:lnTo>
                  <a:lnTo>
                    <a:pt x="4217" y="957"/>
                  </a:lnTo>
                  <a:lnTo>
                    <a:pt x="4220" y="957"/>
                  </a:lnTo>
                  <a:lnTo>
                    <a:pt x="4223" y="960"/>
                  </a:lnTo>
                </a:path>
              </a:pathLst>
            </a:custGeom>
            <a:noFill/>
            <a:ln w="31750">
              <a:solidFill>
                <a:srgbClr val="000000"/>
              </a:solidFill>
              <a:round/>
              <a:headEnd/>
              <a:tailEnd/>
            </a:ln>
          </p:spPr>
          <p:txBody>
            <a:bodyPr/>
            <a:lstStyle/>
            <a:p>
              <a:endParaRPr lang="en-US" dirty="0"/>
            </a:p>
          </p:txBody>
        </p:sp>
        <p:sp>
          <p:nvSpPr>
            <p:cNvPr id="41990" name="Freeform 5"/>
            <p:cNvSpPr>
              <a:spLocks/>
            </p:cNvSpPr>
            <p:nvPr/>
          </p:nvSpPr>
          <p:spPr bwMode="auto">
            <a:xfrm>
              <a:off x="763" y="1387"/>
              <a:ext cx="3840" cy="2070"/>
            </a:xfrm>
            <a:custGeom>
              <a:avLst/>
              <a:gdLst>
                <a:gd name="T0" fmla="*/ 52 w 4224"/>
                <a:gd name="T1" fmla="*/ 1799 h 2347"/>
                <a:gd name="T2" fmla="*/ 107 w 4224"/>
                <a:gd name="T3" fmla="*/ 1744 h 2347"/>
                <a:gd name="T4" fmla="*/ 163 w 4224"/>
                <a:gd name="T5" fmla="*/ 1760 h 2347"/>
                <a:gd name="T6" fmla="*/ 220 w 4224"/>
                <a:gd name="T7" fmla="*/ 1722 h 2347"/>
                <a:gd name="T8" fmla="*/ 276 w 4224"/>
                <a:gd name="T9" fmla="*/ 1722 h 2347"/>
                <a:gd name="T10" fmla="*/ 332 w 4224"/>
                <a:gd name="T11" fmla="*/ 1674 h 2347"/>
                <a:gd name="T12" fmla="*/ 387 w 4224"/>
                <a:gd name="T13" fmla="*/ 1634 h 2347"/>
                <a:gd name="T14" fmla="*/ 443 w 4224"/>
                <a:gd name="T15" fmla="*/ 1595 h 2347"/>
                <a:gd name="T16" fmla="*/ 499 w 4224"/>
                <a:gd name="T17" fmla="*/ 1541 h 2347"/>
                <a:gd name="T18" fmla="*/ 554 w 4224"/>
                <a:gd name="T19" fmla="*/ 1480 h 2347"/>
                <a:gd name="T20" fmla="*/ 611 w 4224"/>
                <a:gd name="T21" fmla="*/ 1417 h 2347"/>
                <a:gd name="T22" fmla="*/ 666 w 4224"/>
                <a:gd name="T23" fmla="*/ 1355 h 2347"/>
                <a:gd name="T24" fmla="*/ 723 w 4224"/>
                <a:gd name="T25" fmla="*/ 1287 h 2347"/>
                <a:gd name="T26" fmla="*/ 778 w 4224"/>
                <a:gd name="T27" fmla="*/ 1216 h 2347"/>
                <a:gd name="T28" fmla="*/ 835 w 4224"/>
                <a:gd name="T29" fmla="*/ 1138 h 2347"/>
                <a:gd name="T30" fmla="*/ 890 w 4224"/>
                <a:gd name="T31" fmla="*/ 1059 h 2347"/>
                <a:gd name="T32" fmla="*/ 945 w 4224"/>
                <a:gd name="T33" fmla="*/ 973 h 2347"/>
                <a:gd name="T34" fmla="*/ 1002 w 4224"/>
                <a:gd name="T35" fmla="*/ 886 h 2347"/>
                <a:gd name="T36" fmla="*/ 1059 w 4224"/>
                <a:gd name="T37" fmla="*/ 788 h 2347"/>
                <a:gd name="T38" fmla="*/ 1114 w 4224"/>
                <a:gd name="T39" fmla="*/ 685 h 2347"/>
                <a:gd name="T40" fmla="*/ 1168 w 4224"/>
                <a:gd name="T41" fmla="*/ 577 h 2347"/>
                <a:gd name="T42" fmla="*/ 1225 w 4224"/>
                <a:gd name="T43" fmla="*/ 467 h 2347"/>
                <a:gd name="T44" fmla="*/ 1280 w 4224"/>
                <a:gd name="T45" fmla="*/ 349 h 2347"/>
                <a:gd name="T46" fmla="*/ 1336 w 4224"/>
                <a:gd name="T47" fmla="*/ 243 h 2347"/>
                <a:gd name="T48" fmla="*/ 1394 w 4224"/>
                <a:gd name="T49" fmla="*/ 143 h 2347"/>
                <a:gd name="T50" fmla="*/ 1448 w 4224"/>
                <a:gd name="T51" fmla="*/ 57 h 2347"/>
                <a:gd name="T52" fmla="*/ 1505 w 4224"/>
                <a:gd name="T53" fmla="*/ 11 h 2347"/>
                <a:gd name="T54" fmla="*/ 1560 w 4224"/>
                <a:gd name="T55" fmla="*/ 5 h 2347"/>
                <a:gd name="T56" fmla="*/ 1616 w 4224"/>
                <a:gd name="T57" fmla="*/ 48 h 2347"/>
                <a:gd name="T58" fmla="*/ 1673 w 4224"/>
                <a:gd name="T59" fmla="*/ 130 h 2347"/>
                <a:gd name="T60" fmla="*/ 1728 w 4224"/>
                <a:gd name="T61" fmla="*/ 230 h 2347"/>
                <a:gd name="T62" fmla="*/ 1785 w 4224"/>
                <a:gd name="T63" fmla="*/ 174 h 2347"/>
                <a:gd name="T64" fmla="*/ 1841 w 4224"/>
                <a:gd name="T65" fmla="*/ 80 h 2347"/>
                <a:gd name="T66" fmla="*/ 1895 w 4224"/>
                <a:gd name="T67" fmla="*/ 21 h 2347"/>
                <a:gd name="T68" fmla="*/ 1951 w 4224"/>
                <a:gd name="T69" fmla="*/ 4 h 2347"/>
                <a:gd name="T70" fmla="*/ 2007 w 4224"/>
                <a:gd name="T71" fmla="*/ 31 h 2347"/>
                <a:gd name="T72" fmla="*/ 2063 w 4224"/>
                <a:gd name="T73" fmla="*/ 101 h 2347"/>
                <a:gd name="T74" fmla="*/ 2119 w 4224"/>
                <a:gd name="T75" fmla="*/ 200 h 2347"/>
                <a:gd name="T76" fmla="*/ 2175 w 4224"/>
                <a:gd name="T77" fmla="*/ 303 h 2347"/>
                <a:gd name="T78" fmla="*/ 2231 w 4224"/>
                <a:gd name="T79" fmla="*/ 416 h 2347"/>
                <a:gd name="T80" fmla="*/ 2286 w 4224"/>
                <a:gd name="T81" fmla="*/ 528 h 2347"/>
                <a:gd name="T82" fmla="*/ 2343 w 4224"/>
                <a:gd name="T83" fmla="*/ 638 h 2347"/>
                <a:gd name="T84" fmla="*/ 2398 w 4224"/>
                <a:gd name="T85" fmla="*/ 741 h 2347"/>
                <a:gd name="T86" fmla="*/ 2455 w 4224"/>
                <a:gd name="T87" fmla="*/ 840 h 2347"/>
                <a:gd name="T88" fmla="*/ 2510 w 4224"/>
                <a:gd name="T89" fmla="*/ 930 h 2347"/>
                <a:gd name="T90" fmla="*/ 2566 w 4224"/>
                <a:gd name="T91" fmla="*/ 1018 h 2347"/>
                <a:gd name="T92" fmla="*/ 2623 w 4224"/>
                <a:gd name="T93" fmla="*/ 1095 h 2347"/>
                <a:gd name="T94" fmla="*/ 2677 w 4224"/>
                <a:gd name="T95" fmla="*/ 1173 h 2347"/>
                <a:gd name="T96" fmla="*/ 2733 w 4224"/>
                <a:gd name="T97" fmla="*/ 1244 h 2347"/>
                <a:gd name="T98" fmla="*/ 2789 w 4224"/>
                <a:gd name="T99" fmla="*/ 1311 h 2347"/>
                <a:gd name="T100" fmla="*/ 2845 w 4224"/>
                <a:gd name="T101" fmla="*/ 1374 h 2347"/>
                <a:gd name="T102" fmla="*/ 2901 w 4224"/>
                <a:gd name="T103" fmla="*/ 1436 h 2347"/>
                <a:gd name="T104" fmla="*/ 2958 w 4224"/>
                <a:gd name="T105" fmla="*/ 1493 h 2347"/>
                <a:gd name="T106" fmla="*/ 3013 w 4224"/>
                <a:gd name="T107" fmla="*/ 1551 h 2347"/>
                <a:gd name="T108" fmla="*/ 3069 w 4224"/>
                <a:gd name="T109" fmla="*/ 1597 h 2347"/>
                <a:gd name="T110" fmla="*/ 3125 w 4224"/>
                <a:gd name="T111" fmla="*/ 1644 h 2347"/>
                <a:gd name="T112" fmla="*/ 3181 w 4224"/>
                <a:gd name="T113" fmla="*/ 1684 h 2347"/>
                <a:gd name="T114" fmla="*/ 3236 w 4224"/>
                <a:gd name="T115" fmla="*/ 1727 h 2347"/>
                <a:gd name="T116" fmla="*/ 3293 w 4224"/>
                <a:gd name="T117" fmla="*/ 1750 h 2347"/>
                <a:gd name="T118" fmla="*/ 3348 w 4224"/>
                <a:gd name="T119" fmla="*/ 1781 h 2347"/>
                <a:gd name="T120" fmla="*/ 3405 w 4224"/>
                <a:gd name="T121" fmla="*/ 1758 h 2347"/>
                <a:gd name="T122" fmla="*/ 3460 w 4224"/>
                <a:gd name="T123" fmla="*/ 1772 h 23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224"/>
                <a:gd name="T187" fmla="*/ 0 h 2347"/>
                <a:gd name="T188" fmla="*/ 4224 w 4224"/>
                <a:gd name="T189" fmla="*/ 2347 h 23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224" h="2347">
                  <a:moveTo>
                    <a:pt x="0" y="2283"/>
                  </a:moveTo>
                  <a:lnTo>
                    <a:pt x="3" y="2318"/>
                  </a:lnTo>
                  <a:lnTo>
                    <a:pt x="7" y="2329"/>
                  </a:lnTo>
                  <a:lnTo>
                    <a:pt x="11" y="2346"/>
                  </a:lnTo>
                  <a:lnTo>
                    <a:pt x="17" y="2313"/>
                  </a:lnTo>
                  <a:lnTo>
                    <a:pt x="21" y="2307"/>
                  </a:lnTo>
                  <a:lnTo>
                    <a:pt x="25" y="2331"/>
                  </a:lnTo>
                  <a:lnTo>
                    <a:pt x="29" y="2343"/>
                  </a:lnTo>
                  <a:lnTo>
                    <a:pt x="33" y="2326"/>
                  </a:lnTo>
                  <a:lnTo>
                    <a:pt x="37" y="2307"/>
                  </a:lnTo>
                  <a:lnTo>
                    <a:pt x="43" y="2303"/>
                  </a:lnTo>
                  <a:lnTo>
                    <a:pt x="45" y="2310"/>
                  </a:lnTo>
                  <a:lnTo>
                    <a:pt x="51" y="2323"/>
                  </a:lnTo>
                  <a:lnTo>
                    <a:pt x="54" y="2303"/>
                  </a:lnTo>
                  <a:lnTo>
                    <a:pt x="59" y="2329"/>
                  </a:lnTo>
                  <a:lnTo>
                    <a:pt x="63" y="2313"/>
                  </a:lnTo>
                  <a:lnTo>
                    <a:pt x="66" y="2297"/>
                  </a:lnTo>
                  <a:lnTo>
                    <a:pt x="72" y="2266"/>
                  </a:lnTo>
                  <a:lnTo>
                    <a:pt x="75" y="2263"/>
                  </a:lnTo>
                  <a:lnTo>
                    <a:pt x="79" y="2260"/>
                  </a:lnTo>
                  <a:lnTo>
                    <a:pt x="84" y="2250"/>
                  </a:lnTo>
                  <a:lnTo>
                    <a:pt x="88" y="2232"/>
                  </a:lnTo>
                  <a:lnTo>
                    <a:pt x="92" y="2250"/>
                  </a:lnTo>
                  <a:lnTo>
                    <a:pt x="96" y="2278"/>
                  </a:lnTo>
                  <a:lnTo>
                    <a:pt x="101" y="2263"/>
                  </a:lnTo>
                  <a:lnTo>
                    <a:pt x="105" y="2250"/>
                  </a:lnTo>
                  <a:lnTo>
                    <a:pt x="109" y="2242"/>
                  </a:lnTo>
                  <a:lnTo>
                    <a:pt x="114" y="2270"/>
                  </a:lnTo>
                  <a:lnTo>
                    <a:pt x="118" y="2270"/>
                  </a:lnTo>
                  <a:lnTo>
                    <a:pt x="123" y="2270"/>
                  </a:lnTo>
                  <a:lnTo>
                    <a:pt x="127" y="2245"/>
                  </a:lnTo>
                  <a:lnTo>
                    <a:pt x="130" y="2242"/>
                  </a:lnTo>
                  <a:lnTo>
                    <a:pt x="135" y="2245"/>
                  </a:lnTo>
                  <a:lnTo>
                    <a:pt x="139" y="2239"/>
                  </a:lnTo>
                  <a:lnTo>
                    <a:pt x="142" y="2253"/>
                  </a:lnTo>
                  <a:lnTo>
                    <a:pt x="147" y="2253"/>
                  </a:lnTo>
                  <a:lnTo>
                    <a:pt x="151" y="2245"/>
                  </a:lnTo>
                  <a:lnTo>
                    <a:pt x="156" y="2245"/>
                  </a:lnTo>
                  <a:lnTo>
                    <a:pt x="160" y="2236"/>
                  </a:lnTo>
                  <a:lnTo>
                    <a:pt x="163" y="2253"/>
                  </a:lnTo>
                  <a:lnTo>
                    <a:pt x="168" y="2223"/>
                  </a:lnTo>
                  <a:lnTo>
                    <a:pt x="172" y="2207"/>
                  </a:lnTo>
                  <a:lnTo>
                    <a:pt x="177" y="2223"/>
                  </a:lnTo>
                  <a:lnTo>
                    <a:pt x="182" y="2242"/>
                  </a:lnTo>
                  <a:lnTo>
                    <a:pt x="183" y="2250"/>
                  </a:lnTo>
                  <a:lnTo>
                    <a:pt x="189" y="2278"/>
                  </a:lnTo>
                  <a:lnTo>
                    <a:pt x="193" y="2256"/>
                  </a:lnTo>
                  <a:lnTo>
                    <a:pt x="197" y="2263"/>
                  </a:lnTo>
                  <a:lnTo>
                    <a:pt x="203" y="2289"/>
                  </a:lnTo>
                  <a:lnTo>
                    <a:pt x="207" y="2307"/>
                  </a:lnTo>
                  <a:lnTo>
                    <a:pt x="211" y="2299"/>
                  </a:lnTo>
                  <a:lnTo>
                    <a:pt x="215" y="2279"/>
                  </a:lnTo>
                  <a:lnTo>
                    <a:pt x="219" y="2283"/>
                  </a:lnTo>
                  <a:lnTo>
                    <a:pt x="223" y="2287"/>
                  </a:lnTo>
                  <a:lnTo>
                    <a:pt x="228" y="2289"/>
                  </a:lnTo>
                  <a:lnTo>
                    <a:pt x="232" y="2289"/>
                  </a:lnTo>
                  <a:lnTo>
                    <a:pt x="237" y="2256"/>
                  </a:lnTo>
                  <a:lnTo>
                    <a:pt x="240" y="2223"/>
                  </a:lnTo>
                  <a:lnTo>
                    <a:pt x="245" y="2223"/>
                  </a:lnTo>
                  <a:lnTo>
                    <a:pt x="250" y="2210"/>
                  </a:lnTo>
                  <a:lnTo>
                    <a:pt x="254" y="2220"/>
                  </a:lnTo>
                  <a:lnTo>
                    <a:pt x="259" y="2226"/>
                  </a:lnTo>
                  <a:lnTo>
                    <a:pt x="261" y="2226"/>
                  </a:lnTo>
                  <a:lnTo>
                    <a:pt x="266" y="2213"/>
                  </a:lnTo>
                  <a:lnTo>
                    <a:pt x="270" y="2207"/>
                  </a:lnTo>
                  <a:lnTo>
                    <a:pt x="274" y="2207"/>
                  </a:lnTo>
                  <a:lnTo>
                    <a:pt x="278" y="2216"/>
                  </a:lnTo>
                  <a:lnTo>
                    <a:pt x="283" y="2223"/>
                  </a:lnTo>
                  <a:lnTo>
                    <a:pt x="288" y="2232"/>
                  </a:lnTo>
                  <a:lnTo>
                    <a:pt x="291" y="2223"/>
                  </a:lnTo>
                  <a:lnTo>
                    <a:pt x="297" y="2207"/>
                  </a:lnTo>
                  <a:lnTo>
                    <a:pt x="300" y="2202"/>
                  </a:lnTo>
                  <a:lnTo>
                    <a:pt x="303" y="2199"/>
                  </a:lnTo>
                  <a:lnTo>
                    <a:pt x="309" y="2210"/>
                  </a:lnTo>
                  <a:lnTo>
                    <a:pt x="313" y="2220"/>
                  </a:lnTo>
                  <a:lnTo>
                    <a:pt x="316" y="2216"/>
                  </a:lnTo>
                  <a:lnTo>
                    <a:pt x="320" y="2213"/>
                  </a:lnTo>
                  <a:lnTo>
                    <a:pt x="324" y="2216"/>
                  </a:lnTo>
                  <a:lnTo>
                    <a:pt x="328" y="2213"/>
                  </a:lnTo>
                  <a:lnTo>
                    <a:pt x="334" y="2213"/>
                  </a:lnTo>
                  <a:lnTo>
                    <a:pt x="338" y="2213"/>
                  </a:lnTo>
                  <a:lnTo>
                    <a:pt x="340" y="2213"/>
                  </a:lnTo>
                  <a:lnTo>
                    <a:pt x="345" y="2199"/>
                  </a:lnTo>
                  <a:lnTo>
                    <a:pt x="349" y="2186"/>
                  </a:lnTo>
                  <a:lnTo>
                    <a:pt x="354" y="2183"/>
                  </a:lnTo>
                  <a:lnTo>
                    <a:pt x="359" y="2186"/>
                  </a:lnTo>
                  <a:lnTo>
                    <a:pt x="363" y="2190"/>
                  </a:lnTo>
                  <a:lnTo>
                    <a:pt x="367" y="2175"/>
                  </a:lnTo>
                  <a:lnTo>
                    <a:pt x="371" y="2175"/>
                  </a:lnTo>
                  <a:lnTo>
                    <a:pt x="376" y="2173"/>
                  </a:lnTo>
                  <a:lnTo>
                    <a:pt x="379" y="2183"/>
                  </a:lnTo>
                  <a:lnTo>
                    <a:pt x="383" y="2186"/>
                  </a:lnTo>
                  <a:lnTo>
                    <a:pt x="387" y="2186"/>
                  </a:lnTo>
                  <a:lnTo>
                    <a:pt x="393" y="2173"/>
                  </a:lnTo>
                  <a:lnTo>
                    <a:pt x="397" y="2157"/>
                  </a:lnTo>
                  <a:lnTo>
                    <a:pt x="401" y="2152"/>
                  </a:lnTo>
                  <a:lnTo>
                    <a:pt x="405" y="2157"/>
                  </a:lnTo>
                  <a:lnTo>
                    <a:pt x="409" y="2159"/>
                  </a:lnTo>
                  <a:lnTo>
                    <a:pt x="415" y="2159"/>
                  </a:lnTo>
                  <a:lnTo>
                    <a:pt x="418" y="2157"/>
                  </a:lnTo>
                  <a:lnTo>
                    <a:pt x="422" y="2147"/>
                  </a:lnTo>
                  <a:lnTo>
                    <a:pt x="426" y="2147"/>
                  </a:lnTo>
                  <a:lnTo>
                    <a:pt x="431" y="2139"/>
                  </a:lnTo>
                  <a:lnTo>
                    <a:pt x="434" y="2133"/>
                  </a:lnTo>
                  <a:lnTo>
                    <a:pt x="440" y="2133"/>
                  </a:lnTo>
                  <a:lnTo>
                    <a:pt x="444" y="2129"/>
                  </a:lnTo>
                  <a:lnTo>
                    <a:pt x="447" y="2109"/>
                  </a:lnTo>
                  <a:lnTo>
                    <a:pt x="452" y="2109"/>
                  </a:lnTo>
                  <a:lnTo>
                    <a:pt x="457" y="2109"/>
                  </a:lnTo>
                  <a:lnTo>
                    <a:pt x="460" y="2109"/>
                  </a:lnTo>
                  <a:lnTo>
                    <a:pt x="464" y="2101"/>
                  </a:lnTo>
                  <a:lnTo>
                    <a:pt x="469" y="2101"/>
                  </a:lnTo>
                  <a:lnTo>
                    <a:pt x="474" y="2104"/>
                  </a:lnTo>
                  <a:lnTo>
                    <a:pt x="477" y="2104"/>
                  </a:lnTo>
                  <a:lnTo>
                    <a:pt x="481" y="2093"/>
                  </a:lnTo>
                  <a:lnTo>
                    <a:pt x="485" y="2093"/>
                  </a:lnTo>
                  <a:lnTo>
                    <a:pt x="489" y="2093"/>
                  </a:lnTo>
                  <a:lnTo>
                    <a:pt x="493" y="2090"/>
                  </a:lnTo>
                  <a:lnTo>
                    <a:pt x="498" y="2087"/>
                  </a:lnTo>
                  <a:lnTo>
                    <a:pt x="503" y="2080"/>
                  </a:lnTo>
                  <a:lnTo>
                    <a:pt x="507" y="2077"/>
                  </a:lnTo>
                  <a:lnTo>
                    <a:pt x="510" y="2077"/>
                  </a:lnTo>
                  <a:lnTo>
                    <a:pt x="514" y="2069"/>
                  </a:lnTo>
                  <a:lnTo>
                    <a:pt x="519" y="2068"/>
                  </a:lnTo>
                  <a:lnTo>
                    <a:pt x="524" y="2064"/>
                  </a:lnTo>
                  <a:lnTo>
                    <a:pt x="527" y="2060"/>
                  </a:lnTo>
                  <a:lnTo>
                    <a:pt x="532" y="2056"/>
                  </a:lnTo>
                  <a:lnTo>
                    <a:pt x="536" y="2050"/>
                  </a:lnTo>
                  <a:lnTo>
                    <a:pt x="539" y="2047"/>
                  </a:lnTo>
                  <a:lnTo>
                    <a:pt x="543" y="2043"/>
                  </a:lnTo>
                  <a:lnTo>
                    <a:pt x="549" y="2040"/>
                  </a:lnTo>
                  <a:lnTo>
                    <a:pt x="553" y="2034"/>
                  </a:lnTo>
                  <a:lnTo>
                    <a:pt x="559" y="2031"/>
                  </a:lnTo>
                  <a:lnTo>
                    <a:pt x="561" y="2026"/>
                  </a:lnTo>
                  <a:lnTo>
                    <a:pt x="565" y="2019"/>
                  </a:lnTo>
                  <a:lnTo>
                    <a:pt x="569" y="2013"/>
                  </a:lnTo>
                  <a:lnTo>
                    <a:pt x="574" y="2010"/>
                  </a:lnTo>
                  <a:lnTo>
                    <a:pt x="579" y="2006"/>
                  </a:lnTo>
                  <a:lnTo>
                    <a:pt x="582" y="2003"/>
                  </a:lnTo>
                  <a:lnTo>
                    <a:pt x="587" y="1997"/>
                  </a:lnTo>
                  <a:lnTo>
                    <a:pt x="591" y="1989"/>
                  </a:lnTo>
                  <a:lnTo>
                    <a:pt x="595" y="1989"/>
                  </a:lnTo>
                  <a:lnTo>
                    <a:pt x="600" y="1983"/>
                  </a:lnTo>
                  <a:lnTo>
                    <a:pt x="604" y="1981"/>
                  </a:lnTo>
                  <a:lnTo>
                    <a:pt x="608" y="1976"/>
                  </a:lnTo>
                  <a:lnTo>
                    <a:pt x="612" y="1969"/>
                  </a:lnTo>
                  <a:lnTo>
                    <a:pt x="616" y="1966"/>
                  </a:lnTo>
                  <a:lnTo>
                    <a:pt x="620" y="1963"/>
                  </a:lnTo>
                  <a:lnTo>
                    <a:pt x="625" y="1956"/>
                  </a:lnTo>
                  <a:lnTo>
                    <a:pt x="630" y="1953"/>
                  </a:lnTo>
                  <a:lnTo>
                    <a:pt x="634" y="1947"/>
                  </a:lnTo>
                  <a:lnTo>
                    <a:pt x="637" y="1940"/>
                  </a:lnTo>
                  <a:lnTo>
                    <a:pt x="641" y="1937"/>
                  </a:lnTo>
                  <a:lnTo>
                    <a:pt x="647" y="1933"/>
                  </a:lnTo>
                  <a:lnTo>
                    <a:pt x="651" y="1930"/>
                  </a:lnTo>
                  <a:lnTo>
                    <a:pt x="655" y="1923"/>
                  </a:lnTo>
                  <a:lnTo>
                    <a:pt x="659" y="1919"/>
                  </a:lnTo>
                  <a:lnTo>
                    <a:pt x="663" y="1914"/>
                  </a:lnTo>
                  <a:lnTo>
                    <a:pt x="667" y="1909"/>
                  </a:lnTo>
                  <a:lnTo>
                    <a:pt x="670" y="1903"/>
                  </a:lnTo>
                  <a:lnTo>
                    <a:pt x="675" y="1901"/>
                  </a:lnTo>
                  <a:lnTo>
                    <a:pt x="680" y="1893"/>
                  </a:lnTo>
                  <a:lnTo>
                    <a:pt x="684" y="1891"/>
                  </a:lnTo>
                  <a:lnTo>
                    <a:pt x="688" y="1883"/>
                  </a:lnTo>
                  <a:lnTo>
                    <a:pt x="692" y="1880"/>
                  </a:lnTo>
                  <a:lnTo>
                    <a:pt x="698" y="1874"/>
                  </a:lnTo>
                  <a:lnTo>
                    <a:pt x="700" y="1870"/>
                  </a:lnTo>
                  <a:lnTo>
                    <a:pt x="705" y="1864"/>
                  </a:lnTo>
                  <a:lnTo>
                    <a:pt x="709" y="1861"/>
                  </a:lnTo>
                  <a:lnTo>
                    <a:pt x="713" y="1854"/>
                  </a:lnTo>
                  <a:lnTo>
                    <a:pt x="718" y="1849"/>
                  </a:lnTo>
                  <a:lnTo>
                    <a:pt x="722" y="1844"/>
                  </a:lnTo>
                  <a:lnTo>
                    <a:pt x="725" y="1840"/>
                  </a:lnTo>
                  <a:lnTo>
                    <a:pt x="731" y="1833"/>
                  </a:lnTo>
                  <a:lnTo>
                    <a:pt x="733" y="1830"/>
                  </a:lnTo>
                  <a:lnTo>
                    <a:pt x="739" y="1822"/>
                  </a:lnTo>
                  <a:lnTo>
                    <a:pt x="743" y="1820"/>
                  </a:lnTo>
                  <a:lnTo>
                    <a:pt x="747" y="1813"/>
                  </a:lnTo>
                  <a:lnTo>
                    <a:pt x="751" y="1809"/>
                  </a:lnTo>
                  <a:lnTo>
                    <a:pt x="755" y="1803"/>
                  </a:lnTo>
                  <a:lnTo>
                    <a:pt x="761" y="1797"/>
                  </a:lnTo>
                  <a:lnTo>
                    <a:pt x="765" y="1793"/>
                  </a:lnTo>
                  <a:lnTo>
                    <a:pt x="767" y="1787"/>
                  </a:lnTo>
                  <a:lnTo>
                    <a:pt x="773" y="1780"/>
                  </a:lnTo>
                  <a:lnTo>
                    <a:pt x="776" y="1775"/>
                  </a:lnTo>
                  <a:lnTo>
                    <a:pt x="781" y="1773"/>
                  </a:lnTo>
                  <a:lnTo>
                    <a:pt x="786" y="1767"/>
                  </a:lnTo>
                  <a:lnTo>
                    <a:pt x="788" y="1762"/>
                  </a:lnTo>
                  <a:lnTo>
                    <a:pt x="795" y="1757"/>
                  </a:lnTo>
                  <a:lnTo>
                    <a:pt x="797" y="1751"/>
                  </a:lnTo>
                  <a:lnTo>
                    <a:pt x="802" y="1743"/>
                  </a:lnTo>
                  <a:lnTo>
                    <a:pt x="806" y="1741"/>
                  </a:lnTo>
                  <a:lnTo>
                    <a:pt x="811" y="1734"/>
                  </a:lnTo>
                  <a:lnTo>
                    <a:pt x="816" y="1731"/>
                  </a:lnTo>
                  <a:lnTo>
                    <a:pt x="819" y="1725"/>
                  </a:lnTo>
                  <a:lnTo>
                    <a:pt x="824" y="1721"/>
                  </a:lnTo>
                  <a:lnTo>
                    <a:pt x="827" y="1715"/>
                  </a:lnTo>
                  <a:lnTo>
                    <a:pt x="831" y="1707"/>
                  </a:lnTo>
                  <a:lnTo>
                    <a:pt x="837" y="1704"/>
                  </a:lnTo>
                  <a:lnTo>
                    <a:pt x="840" y="1697"/>
                  </a:lnTo>
                  <a:lnTo>
                    <a:pt x="844" y="1694"/>
                  </a:lnTo>
                  <a:lnTo>
                    <a:pt x="849" y="1688"/>
                  </a:lnTo>
                  <a:lnTo>
                    <a:pt x="854" y="1681"/>
                  </a:lnTo>
                  <a:lnTo>
                    <a:pt x="856" y="1678"/>
                  </a:lnTo>
                  <a:lnTo>
                    <a:pt x="861" y="1670"/>
                  </a:lnTo>
                  <a:lnTo>
                    <a:pt x="865" y="1664"/>
                  </a:lnTo>
                  <a:lnTo>
                    <a:pt x="870" y="1657"/>
                  </a:lnTo>
                  <a:lnTo>
                    <a:pt x="874" y="1654"/>
                  </a:lnTo>
                  <a:lnTo>
                    <a:pt x="878" y="1648"/>
                  </a:lnTo>
                  <a:lnTo>
                    <a:pt x="883" y="1644"/>
                  </a:lnTo>
                  <a:lnTo>
                    <a:pt x="885" y="1638"/>
                  </a:lnTo>
                  <a:lnTo>
                    <a:pt x="892" y="1631"/>
                  </a:lnTo>
                  <a:lnTo>
                    <a:pt x="895" y="1627"/>
                  </a:lnTo>
                  <a:lnTo>
                    <a:pt x="899" y="1621"/>
                  </a:lnTo>
                  <a:lnTo>
                    <a:pt x="904" y="1615"/>
                  </a:lnTo>
                  <a:lnTo>
                    <a:pt x="907" y="1607"/>
                  </a:lnTo>
                  <a:lnTo>
                    <a:pt x="912" y="1599"/>
                  </a:lnTo>
                  <a:lnTo>
                    <a:pt x="917" y="1597"/>
                  </a:lnTo>
                  <a:lnTo>
                    <a:pt x="921" y="1589"/>
                  </a:lnTo>
                  <a:lnTo>
                    <a:pt x="925" y="1586"/>
                  </a:lnTo>
                  <a:lnTo>
                    <a:pt x="929" y="1579"/>
                  </a:lnTo>
                  <a:lnTo>
                    <a:pt x="933" y="1573"/>
                  </a:lnTo>
                  <a:lnTo>
                    <a:pt x="937" y="1568"/>
                  </a:lnTo>
                  <a:lnTo>
                    <a:pt x="942" y="1563"/>
                  </a:lnTo>
                  <a:lnTo>
                    <a:pt x="947" y="1558"/>
                  </a:lnTo>
                  <a:lnTo>
                    <a:pt x="951" y="1550"/>
                  </a:lnTo>
                  <a:lnTo>
                    <a:pt x="956" y="1545"/>
                  </a:lnTo>
                  <a:lnTo>
                    <a:pt x="959" y="1538"/>
                  </a:lnTo>
                  <a:lnTo>
                    <a:pt x="962" y="1531"/>
                  </a:lnTo>
                  <a:lnTo>
                    <a:pt x="967" y="1528"/>
                  </a:lnTo>
                  <a:lnTo>
                    <a:pt x="972" y="1521"/>
                  </a:lnTo>
                  <a:lnTo>
                    <a:pt x="975" y="1515"/>
                  </a:lnTo>
                  <a:lnTo>
                    <a:pt x="980" y="1511"/>
                  </a:lnTo>
                  <a:lnTo>
                    <a:pt x="984" y="1500"/>
                  </a:lnTo>
                  <a:lnTo>
                    <a:pt x="988" y="1499"/>
                  </a:lnTo>
                  <a:lnTo>
                    <a:pt x="992" y="1490"/>
                  </a:lnTo>
                  <a:lnTo>
                    <a:pt x="997" y="1484"/>
                  </a:lnTo>
                  <a:lnTo>
                    <a:pt x="1002" y="1477"/>
                  </a:lnTo>
                  <a:lnTo>
                    <a:pt x="1005" y="1471"/>
                  </a:lnTo>
                  <a:lnTo>
                    <a:pt x="1010" y="1463"/>
                  </a:lnTo>
                  <a:lnTo>
                    <a:pt x="1013" y="1457"/>
                  </a:lnTo>
                  <a:lnTo>
                    <a:pt x="1017" y="1450"/>
                  </a:lnTo>
                  <a:lnTo>
                    <a:pt x="1022" y="1444"/>
                  </a:lnTo>
                  <a:lnTo>
                    <a:pt x="1026" y="1441"/>
                  </a:lnTo>
                  <a:lnTo>
                    <a:pt x="1030" y="1433"/>
                  </a:lnTo>
                  <a:lnTo>
                    <a:pt x="1034" y="1425"/>
                  </a:lnTo>
                  <a:lnTo>
                    <a:pt x="1040" y="1417"/>
                  </a:lnTo>
                  <a:lnTo>
                    <a:pt x="1043" y="1412"/>
                  </a:lnTo>
                  <a:lnTo>
                    <a:pt x="1048" y="1408"/>
                  </a:lnTo>
                  <a:lnTo>
                    <a:pt x="1051" y="1400"/>
                  </a:lnTo>
                  <a:lnTo>
                    <a:pt x="1055" y="1395"/>
                  </a:lnTo>
                  <a:lnTo>
                    <a:pt x="1061" y="1387"/>
                  </a:lnTo>
                  <a:lnTo>
                    <a:pt x="1064" y="1382"/>
                  </a:lnTo>
                  <a:lnTo>
                    <a:pt x="1068" y="1374"/>
                  </a:lnTo>
                  <a:lnTo>
                    <a:pt x="1073" y="1369"/>
                  </a:lnTo>
                  <a:lnTo>
                    <a:pt x="1077" y="1362"/>
                  </a:lnTo>
                  <a:lnTo>
                    <a:pt x="1081" y="1353"/>
                  </a:lnTo>
                  <a:lnTo>
                    <a:pt x="1085" y="1348"/>
                  </a:lnTo>
                  <a:lnTo>
                    <a:pt x="1089" y="1342"/>
                  </a:lnTo>
                  <a:lnTo>
                    <a:pt x="1093" y="1338"/>
                  </a:lnTo>
                  <a:lnTo>
                    <a:pt x="1098" y="1327"/>
                  </a:lnTo>
                  <a:lnTo>
                    <a:pt x="1103" y="1322"/>
                  </a:lnTo>
                  <a:lnTo>
                    <a:pt x="1107" y="1314"/>
                  </a:lnTo>
                  <a:lnTo>
                    <a:pt x="1111" y="1308"/>
                  </a:lnTo>
                  <a:lnTo>
                    <a:pt x="1115" y="1301"/>
                  </a:lnTo>
                  <a:lnTo>
                    <a:pt x="1119" y="1295"/>
                  </a:lnTo>
                  <a:lnTo>
                    <a:pt x="1123" y="1287"/>
                  </a:lnTo>
                  <a:lnTo>
                    <a:pt x="1128" y="1281"/>
                  </a:lnTo>
                  <a:lnTo>
                    <a:pt x="1132" y="1274"/>
                  </a:lnTo>
                  <a:lnTo>
                    <a:pt x="1136" y="1267"/>
                  </a:lnTo>
                  <a:lnTo>
                    <a:pt x="1141" y="1261"/>
                  </a:lnTo>
                  <a:lnTo>
                    <a:pt x="1144" y="1251"/>
                  </a:lnTo>
                  <a:lnTo>
                    <a:pt x="1148" y="1246"/>
                  </a:lnTo>
                  <a:lnTo>
                    <a:pt x="1152" y="1237"/>
                  </a:lnTo>
                  <a:lnTo>
                    <a:pt x="1158" y="1231"/>
                  </a:lnTo>
                  <a:lnTo>
                    <a:pt x="1162" y="1225"/>
                  </a:lnTo>
                  <a:lnTo>
                    <a:pt x="1166" y="1217"/>
                  </a:lnTo>
                  <a:lnTo>
                    <a:pt x="1170" y="1211"/>
                  </a:lnTo>
                  <a:lnTo>
                    <a:pt x="1173" y="1201"/>
                  </a:lnTo>
                  <a:lnTo>
                    <a:pt x="1177" y="1195"/>
                  </a:lnTo>
                  <a:lnTo>
                    <a:pt x="1183" y="1188"/>
                  </a:lnTo>
                  <a:lnTo>
                    <a:pt x="1187" y="1181"/>
                  </a:lnTo>
                  <a:lnTo>
                    <a:pt x="1190" y="1175"/>
                  </a:lnTo>
                  <a:lnTo>
                    <a:pt x="1195" y="1169"/>
                  </a:lnTo>
                  <a:lnTo>
                    <a:pt x="1199" y="1161"/>
                  </a:lnTo>
                  <a:lnTo>
                    <a:pt x="1203" y="1151"/>
                  </a:lnTo>
                  <a:lnTo>
                    <a:pt x="1207" y="1144"/>
                  </a:lnTo>
                  <a:lnTo>
                    <a:pt x="1212" y="1138"/>
                  </a:lnTo>
                  <a:lnTo>
                    <a:pt x="1216" y="1128"/>
                  </a:lnTo>
                  <a:lnTo>
                    <a:pt x="1220" y="1120"/>
                  </a:lnTo>
                  <a:lnTo>
                    <a:pt x="1224" y="1114"/>
                  </a:lnTo>
                  <a:lnTo>
                    <a:pt x="1228" y="1106"/>
                  </a:lnTo>
                  <a:lnTo>
                    <a:pt x="1234" y="1098"/>
                  </a:lnTo>
                  <a:lnTo>
                    <a:pt x="1236" y="1092"/>
                  </a:lnTo>
                  <a:lnTo>
                    <a:pt x="1241" y="1082"/>
                  </a:lnTo>
                  <a:lnTo>
                    <a:pt x="1245" y="1075"/>
                  </a:lnTo>
                  <a:lnTo>
                    <a:pt x="1251" y="1069"/>
                  </a:lnTo>
                  <a:lnTo>
                    <a:pt x="1254" y="1059"/>
                  </a:lnTo>
                  <a:lnTo>
                    <a:pt x="1258" y="1051"/>
                  </a:lnTo>
                  <a:lnTo>
                    <a:pt x="1263" y="1041"/>
                  </a:lnTo>
                  <a:lnTo>
                    <a:pt x="1267" y="1035"/>
                  </a:lnTo>
                  <a:lnTo>
                    <a:pt x="1270" y="1028"/>
                  </a:lnTo>
                  <a:lnTo>
                    <a:pt x="1275" y="1019"/>
                  </a:lnTo>
                  <a:lnTo>
                    <a:pt x="1281" y="1012"/>
                  </a:lnTo>
                  <a:lnTo>
                    <a:pt x="1284" y="1007"/>
                  </a:lnTo>
                  <a:lnTo>
                    <a:pt x="1289" y="997"/>
                  </a:lnTo>
                  <a:lnTo>
                    <a:pt x="1292" y="989"/>
                  </a:lnTo>
                  <a:lnTo>
                    <a:pt x="1297" y="980"/>
                  </a:lnTo>
                  <a:lnTo>
                    <a:pt x="1302" y="973"/>
                  </a:lnTo>
                  <a:lnTo>
                    <a:pt x="1304" y="965"/>
                  </a:lnTo>
                  <a:lnTo>
                    <a:pt x="1309" y="952"/>
                  </a:lnTo>
                  <a:lnTo>
                    <a:pt x="1314" y="946"/>
                  </a:lnTo>
                  <a:lnTo>
                    <a:pt x="1318" y="939"/>
                  </a:lnTo>
                  <a:lnTo>
                    <a:pt x="1322" y="933"/>
                  </a:lnTo>
                  <a:lnTo>
                    <a:pt x="1326" y="923"/>
                  </a:lnTo>
                  <a:lnTo>
                    <a:pt x="1331" y="915"/>
                  </a:lnTo>
                  <a:lnTo>
                    <a:pt x="1335" y="909"/>
                  </a:lnTo>
                  <a:lnTo>
                    <a:pt x="1338" y="897"/>
                  </a:lnTo>
                  <a:lnTo>
                    <a:pt x="1343" y="893"/>
                  </a:lnTo>
                  <a:lnTo>
                    <a:pt x="1347" y="881"/>
                  </a:lnTo>
                  <a:lnTo>
                    <a:pt x="1352" y="876"/>
                  </a:lnTo>
                  <a:lnTo>
                    <a:pt x="1356" y="866"/>
                  </a:lnTo>
                  <a:lnTo>
                    <a:pt x="1360" y="855"/>
                  </a:lnTo>
                  <a:lnTo>
                    <a:pt x="1364" y="849"/>
                  </a:lnTo>
                  <a:lnTo>
                    <a:pt x="1368" y="839"/>
                  </a:lnTo>
                  <a:lnTo>
                    <a:pt x="1372" y="829"/>
                  </a:lnTo>
                  <a:lnTo>
                    <a:pt x="1377" y="823"/>
                  </a:lnTo>
                  <a:lnTo>
                    <a:pt x="1380" y="813"/>
                  </a:lnTo>
                  <a:lnTo>
                    <a:pt x="1385" y="807"/>
                  </a:lnTo>
                  <a:lnTo>
                    <a:pt x="1389" y="796"/>
                  </a:lnTo>
                  <a:lnTo>
                    <a:pt x="1394" y="789"/>
                  </a:lnTo>
                  <a:lnTo>
                    <a:pt x="1399" y="779"/>
                  </a:lnTo>
                  <a:lnTo>
                    <a:pt x="1401" y="769"/>
                  </a:lnTo>
                  <a:lnTo>
                    <a:pt x="1407" y="760"/>
                  </a:lnTo>
                  <a:lnTo>
                    <a:pt x="1410" y="752"/>
                  </a:lnTo>
                  <a:lnTo>
                    <a:pt x="1414" y="742"/>
                  </a:lnTo>
                  <a:lnTo>
                    <a:pt x="1420" y="737"/>
                  </a:lnTo>
                  <a:lnTo>
                    <a:pt x="1423" y="726"/>
                  </a:lnTo>
                  <a:lnTo>
                    <a:pt x="1428" y="715"/>
                  </a:lnTo>
                  <a:lnTo>
                    <a:pt x="1431" y="708"/>
                  </a:lnTo>
                  <a:lnTo>
                    <a:pt x="1435" y="700"/>
                  </a:lnTo>
                  <a:lnTo>
                    <a:pt x="1441" y="690"/>
                  </a:lnTo>
                  <a:lnTo>
                    <a:pt x="1445" y="679"/>
                  </a:lnTo>
                  <a:lnTo>
                    <a:pt x="1449" y="670"/>
                  </a:lnTo>
                  <a:lnTo>
                    <a:pt x="1453" y="663"/>
                  </a:lnTo>
                  <a:lnTo>
                    <a:pt x="1457" y="653"/>
                  </a:lnTo>
                  <a:lnTo>
                    <a:pt x="1461" y="647"/>
                  </a:lnTo>
                  <a:lnTo>
                    <a:pt x="1465" y="635"/>
                  </a:lnTo>
                  <a:lnTo>
                    <a:pt x="1469" y="630"/>
                  </a:lnTo>
                  <a:lnTo>
                    <a:pt x="1475" y="620"/>
                  </a:lnTo>
                  <a:lnTo>
                    <a:pt x="1477" y="609"/>
                  </a:lnTo>
                  <a:lnTo>
                    <a:pt x="1483" y="600"/>
                  </a:lnTo>
                  <a:lnTo>
                    <a:pt x="1487" y="593"/>
                  </a:lnTo>
                  <a:lnTo>
                    <a:pt x="1491" y="584"/>
                  </a:lnTo>
                  <a:lnTo>
                    <a:pt x="1495" y="573"/>
                  </a:lnTo>
                  <a:lnTo>
                    <a:pt x="1499" y="563"/>
                  </a:lnTo>
                  <a:lnTo>
                    <a:pt x="1504" y="551"/>
                  </a:lnTo>
                  <a:lnTo>
                    <a:pt x="1508" y="547"/>
                  </a:lnTo>
                  <a:lnTo>
                    <a:pt x="1512" y="535"/>
                  </a:lnTo>
                  <a:lnTo>
                    <a:pt x="1517" y="526"/>
                  </a:lnTo>
                  <a:lnTo>
                    <a:pt x="1521" y="516"/>
                  </a:lnTo>
                  <a:lnTo>
                    <a:pt x="1526" y="505"/>
                  </a:lnTo>
                  <a:lnTo>
                    <a:pt x="1529" y="501"/>
                  </a:lnTo>
                  <a:lnTo>
                    <a:pt x="1532" y="490"/>
                  </a:lnTo>
                  <a:lnTo>
                    <a:pt x="1538" y="478"/>
                  </a:lnTo>
                  <a:lnTo>
                    <a:pt x="1541" y="469"/>
                  </a:lnTo>
                  <a:lnTo>
                    <a:pt x="1545" y="459"/>
                  </a:lnTo>
                  <a:lnTo>
                    <a:pt x="1549" y="449"/>
                  </a:lnTo>
                  <a:lnTo>
                    <a:pt x="1555" y="443"/>
                  </a:lnTo>
                  <a:lnTo>
                    <a:pt x="1558" y="433"/>
                  </a:lnTo>
                  <a:lnTo>
                    <a:pt x="1562" y="425"/>
                  </a:lnTo>
                  <a:lnTo>
                    <a:pt x="1567" y="414"/>
                  </a:lnTo>
                  <a:lnTo>
                    <a:pt x="1571" y="407"/>
                  </a:lnTo>
                  <a:lnTo>
                    <a:pt x="1576" y="396"/>
                  </a:lnTo>
                  <a:lnTo>
                    <a:pt x="1580" y="386"/>
                  </a:lnTo>
                  <a:lnTo>
                    <a:pt x="1584" y="380"/>
                  </a:lnTo>
                  <a:lnTo>
                    <a:pt x="1587" y="372"/>
                  </a:lnTo>
                  <a:lnTo>
                    <a:pt x="1594" y="362"/>
                  </a:lnTo>
                  <a:lnTo>
                    <a:pt x="1597" y="353"/>
                  </a:lnTo>
                  <a:lnTo>
                    <a:pt x="1601" y="347"/>
                  </a:lnTo>
                  <a:lnTo>
                    <a:pt x="1605" y="340"/>
                  </a:lnTo>
                  <a:lnTo>
                    <a:pt x="1609" y="330"/>
                  </a:lnTo>
                  <a:lnTo>
                    <a:pt x="1614" y="325"/>
                  </a:lnTo>
                  <a:lnTo>
                    <a:pt x="1617" y="313"/>
                  </a:lnTo>
                  <a:lnTo>
                    <a:pt x="1621" y="307"/>
                  </a:lnTo>
                  <a:lnTo>
                    <a:pt x="1626" y="296"/>
                  </a:lnTo>
                  <a:lnTo>
                    <a:pt x="1631" y="289"/>
                  </a:lnTo>
                  <a:lnTo>
                    <a:pt x="1635" y="280"/>
                  </a:lnTo>
                  <a:lnTo>
                    <a:pt x="1639" y="273"/>
                  </a:lnTo>
                  <a:lnTo>
                    <a:pt x="1644" y="263"/>
                  </a:lnTo>
                  <a:lnTo>
                    <a:pt x="1648" y="257"/>
                  </a:lnTo>
                  <a:lnTo>
                    <a:pt x="1651" y="247"/>
                  </a:lnTo>
                  <a:lnTo>
                    <a:pt x="1655" y="240"/>
                  </a:lnTo>
                  <a:lnTo>
                    <a:pt x="1660" y="233"/>
                  </a:lnTo>
                  <a:lnTo>
                    <a:pt x="1664" y="223"/>
                  </a:lnTo>
                  <a:lnTo>
                    <a:pt x="1669" y="218"/>
                  </a:lnTo>
                  <a:lnTo>
                    <a:pt x="1673" y="207"/>
                  </a:lnTo>
                  <a:lnTo>
                    <a:pt x="1677" y="200"/>
                  </a:lnTo>
                  <a:lnTo>
                    <a:pt x="1682" y="194"/>
                  </a:lnTo>
                  <a:lnTo>
                    <a:pt x="1686" y="184"/>
                  </a:lnTo>
                  <a:lnTo>
                    <a:pt x="1690" y="177"/>
                  </a:lnTo>
                  <a:lnTo>
                    <a:pt x="1694" y="167"/>
                  </a:lnTo>
                  <a:lnTo>
                    <a:pt x="1699" y="161"/>
                  </a:lnTo>
                  <a:lnTo>
                    <a:pt x="1702" y="154"/>
                  </a:lnTo>
                  <a:lnTo>
                    <a:pt x="1706" y="147"/>
                  </a:lnTo>
                  <a:lnTo>
                    <a:pt x="1712" y="137"/>
                  </a:lnTo>
                  <a:lnTo>
                    <a:pt x="1715" y="129"/>
                  </a:lnTo>
                  <a:lnTo>
                    <a:pt x="1719" y="124"/>
                  </a:lnTo>
                  <a:lnTo>
                    <a:pt x="1722" y="115"/>
                  </a:lnTo>
                  <a:lnTo>
                    <a:pt x="1728" y="110"/>
                  </a:lnTo>
                  <a:lnTo>
                    <a:pt x="1731" y="103"/>
                  </a:lnTo>
                  <a:lnTo>
                    <a:pt x="1736" y="97"/>
                  </a:lnTo>
                  <a:lnTo>
                    <a:pt x="1741" y="94"/>
                  </a:lnTo>
                  <a:lnTo>
                    <a:pt x="1745" y="87"/>
                  </a:lnTo>
                  <a:lnTo>
                    <a:pt x="1750" y="81"/>
                  </a:lnTo>
                  <a:lnTo>
                    <a:pt x="1752" y="74"/>
                  </a:lnTo>
                  <a:lnTo>
                    <a:pt x="1756" y="71"/>
                  </a:lnTo>
                  <a:lnTo>
                    <a:pt x="1760" y="64"/>
                  </a:lnTo>
                  <a:lnTo>
                    <a:pt x="1766" y="61"/>
                  </a:lnTo>
                  <a:lnTo>
                    <a:pt x="1770" y="54"/>
                  </a:lnTo>
                  <a:lnTo>
                    <a:pt x="1774" y="51"/>
                  </a:lnTo>
                  <a:lnTo>
                    <a:pt x="1777" y="47"/>
                  </a:lnTo>
                  <a:lnTo>
                    <a:pt x="1783" y="40"/>
                  </a:lnTo>
                  <a:lnTo>
                    <a:pt x="1786" y="37"/>
                  </a:lnTo>
                  <a:lnTo>
                    <a:pt x="1791" y="34"/>
                  </a:lnTo>
                  <a:lnTo>
                    <a:pt x="1795" y="30"/>
                  </a:lnTo>
                  <a:lnTo>
                    <a:pt x="1799" y="27"/>
                  </a:lnTo>
                  <a:lnTo>
                    <a:pt x="1805" y="24"/>
                  </a:lnTo>
                  <a:lnTo>
                    <a:pt x="1808" y="21"/>
                  </a:lnTo>
                  <a:lnTo>
                    <a:pt x="1811" y="17"/>
                  </a:lnTo>
                  <a:lnTo>
                    <a:pt x="1817" y="17"/>
                  </a:lnTo>
                  <a:lnTo>
                    <a:pt x="1820" y="14"/>
                  </a:lnTo>
                  <a:lnTo>
                    <a:pt x="1825" y="10"/>
                  </a:lnTo>
                  <a:lnTo>
                    <a:pt x="1829" y="10"/>
                  </a:lnTo>
                  <a:lnTo>
                    <a:pt x="1833" y="7"/>
                  </a:lnTo>
                  <a:lnTo>
                    <a:pt x="1838" y="7"/>
                  </a:lnTo>
                  <a:lnTo>
                    <a:pt x="1841" y="7"/>
                  </a:lnTo>
                  <a:lnTo>
                    <a:pt x="1847" y="0"/>
                  </a:lnTo>
                  <a:lnTo>
                    <a:pt x="1850" y="0"/>
                  </a:lnTo>
                  <a:lnTo>
                    <a:pt x="1855" y="0"/>
                  </a:lnTo>
                  <a:lnTo>
                    <a:pt x="1858" y="5"/>
                  </a:lnTo>
                  <a:lnTo>
                    <a:pt x="1863" y="5"/>
                  </a:lnTo>
                  <a:lnTo>
                    <a:pt x="1867" y="5"/>
                  </a:lnTo>
                  <a:lnTo>
                    <a:pt x="1872" y="5"/>
                  </a:lnTo>
                  <a:lnTo>
                    <a:pt x="1876" y="5"/>
                  </a:lnTo>
                  <a:lnTo>
                    <a:pt x="1879" y="7"/>
                  </a:lnTo>
                  <a:lnTo>
                    <a:pt x="1884" y="7"/>
                  </a:lnTo>
                  <a:lnTo>
                    <a:pt x="1888" y="7"/>
                  </a:lnTo>
                  <a:lnTo>
                    <a:pt x="1891" y="10"/>
                  </a:lnTo>
                  <a:lnTo>
                    <a:pt x="1897" y="10"/>
                  </a:lnTo>
                  <a:lnTo>
                    <a:pt x="1901" y="14"/>
                  </a:lnTo>
                  <a:lnTo>
                    <a:pt x="1905" y="17"/>
                  </a:lnTo>
                  <a:lnTo>
                    <a:pt x="1908" y="21"/>
                  </a:lnTo>
                  <a:lnTo>
                    <a:pt x="1913" y="24"/>
                  </a:lnTo>
                  <a:lnTo>
                    <a:pt x="1918" y="24"/>
                  </a:lnTo>
                  <a:lnTo>
                    <a:pt x="1922" y="27"/>
                  </a:lnTo>
                  <a:lnTo>
                    <a:pt x="1926" y="34"/>
                  </a:lnTo>
                  <a:lnTo>
                    <a:pt x="1930" y="34"/>
                  </a:lnTo>
                  <a:lnTo>
                    <a:pt x="1935" y="40"/>
                  </a:lnTo>
                  <a:lnTo>
                    <a:pt x="1939" y="43"/>
                  </a:lnTo>
                  <a:lnTo>
                    <a:pt x="1942" y="47"/>
                  </a:lnTo>
                  <a:lnTo>
                    <a:pt x="1946" y="54"/>
                  </a:lnTo>
                  <a:lnTo>
                    <a:pt x="1951" y="57"/>
                  </a:lnTo>
                  <a:lnTo>
                    <a:pt x="1956" y="61"/>
                  </a:lnTo>
                  <a:lnTo>
                    <a:pt x="1959" y="66"/>
                  </a:lnTo>
                  <a:lnTo>
                    <a:pt x="1964" y="74"/>
                  </a:lnTo>
                  <a:lnTo>
                    <a:pt x="1967" y="81"/>
                  </a:lnTo>
                  <a:lnTo>
                    <a:pt x="1971" y="84"/>
                  </a:lnTo>
                  <a:lnTo>
                    <a:pt x="1977" y="91"/>
                  </a:lnTo>
                  <a:lnTo>
                    <a:pt x="1981" y="97"/>
                  </a:lnTo>
                  <a:lnTo>
                    <a:pt x="1985" y="103"/>
                  </a:lnTo>
                  <a:lnTo>
                    <a:pt x="1991" y="107"/>
                  </a:lnTo>
                  <a:lnTo>
                    <a:pt x="1994" y="115"/>
                  </a:lnTo>
                  <a:lnTo>
                    <a:pt x="1997" y="124"/>
                  </a:lnTo>
                  <a:lnTo>
                    <a:pt x="2003" y="129"/>
                  </a:lnTo>
                  <a:lnTo>
                    <a:pt x="2006" y="137"/>
                  </a:lnTo>
                  <a:lnTo>
                    <a:pt x="2011" y="144"/>
                  </a:lnTo>
                  <a:lnTo>
                    <a:pt x="2014" y="154"/>
                  </a:lnTo>
                  <a:lnTo>
                    <a:pt x="2019" y="161"/>
                  </a:lnTo>
                  <a:lnTo>
                    <a:pt x="2024" y="167"/>
                  </a:lnTo>
                  <a:lnTo>
                    <a:pt x="2028" y="173"/>
                  </a:lnTo>
                  <a:lnTo>
                    <a:pt x="2033" y="184"/>
                  </a:lnTo>
                  <a:lnTo>
                    <a:pt x="2035" y="189"/>
                  </a:lnTo>
                  <a:lnTo>
                    <a:pt x="2040" y="200"/>
                  </a:lnTo>
                  <a:lnTo>
                    <a:pt x="2046" y="207"/>
                  </a:lnTo>
                  <a:lnTo>
                    <a:pt x="2048" y="215"/>
                  </a:lnTo>
                  <a:lnTo>
                    <a:pt x="2053" y="219"/>
                  </a:lnTo>
                  <a:lnTo>
                    <a:pt x="2057" y="231"/>
                  </a:lnTo>
                  <a:lnTo>
                    <a:pt x="2062" y="237"/>
                  </a:lnTo>
                  <a:lnTo>
                    <a:pt x="2066" y="243"/>
                  </a:lnTo>
                  <a:lnTo>
                    <a:pt x="2069" y="255"/>
                  </a:lnTo>
                  <a:lnTo>
                    <a:pt x="2073" y="263"/>
                  </a:lnTo>
                  <a:lnTo>
                    <a:pt x="2078" y="270"/>
                  </a:lnTo>
                  <a:lnTo>
                    <a:pt x="2082" y="280"/>
                  </a:lnTo>
                  <a:lnTo>
                    <a:pt x="2087" y="288"/>
                  </a:lnTo>
                  <a:lnTo>
                    <a:pt x="2091" y="296"/>
                  </a:lnTo>
                  <a:lnTo>
                    <a:pt x="2094" y="303"/>
                  </a:lnTo>
                  <a:lnTo>
                    <a:pt x="2099" y="307"/>
                  </a:lnTo>
                  <a:lnTo>
                    <a:pt x="2102" y="310"/>
                  </a:lnTo>
                  <a:lnTo>
                    <a:pt x="2108" y="307"/>
                  </a:lnTo>
                  <a:lnTo>
                    <a:pt x="2112" y="303"/>
                  </a:lnTo>
                  <a:lnTo>
                    <a:pt x="2116" y="293"/>
                  </a:lnTo>
                  <a:lnTo>
                    <a:pt x="2121" y="289"/>
                  </a:lnTo>
                  <a:lnTo>
                    <a:pt x="2125" y="283"/>
                  </a:lnTo>
                  <a:lnTo>
                    <a:pt x="2128" y="276"/>
                  </a:lnTo>
                  <a:lnTo>
                    <a:pt x="2133" y="267"/>
                  </a:lnTo>
                  <a:lnTo>
                    <a:pt x="2137" y="260"/>
                  </a:lnTo>
                  <a:lnTo>
                    <a:pt x="2142" y="255"/>
                  </a:lnTo>
                  <a:lnTo>
                    <a:pt x="2145" y="243"/>
                  </a:lnTo>
                  <a:lnTo>
                    <a:pt x="2150" y="237"/>
                  </a:lnTo>
                  <a:lnTo>
                    <a:pt x="2153" y="231"/>
                  </a:lnTo>
                  <a:lnTo>
                    <a:pt x="2159" y="223"/>
                  </a:lnTo>
                  <a:lnTo>
                    <a:pt x="2163" y="215"/>
                  </a:lnTo>
                  <a:lnTo>
                    <a:pt x="2167" y="207"/>
                  </a:lnTo>
                  <a:lnTo>
                    <a:pt x="2171" y="198"/>
                  </a:lnTo>
                  <a:lnTo>
                    <a:pt x="2175" y="189"/>
                  </a:lnTo>
                  <a:lnTo>
                    <a:pt x="2179" y="184"/>
                  </a:lnTo>
                  <a:lnTo>
                    <a:pt x="2185" y="177"/>
                  </a:lnTo>
                  <a:lnTo>
                    <a:pt x="2189" y="167"/>
                  </a:lnTo>
                  <a:lnTo>
                    <a:pt x="2193" y="161"/>
                  </a:lnTo>
                  <a:lnTo>
                    <a:pt x="2196" y="154"/>
                  </a:lnTo>
                  <a:lnTo>
                    <a:pt x="2202" y="147"/>
                  </a:lnTo>
                  <a:lnTo>
                    <a:pt x="2206" y="139"/>
                  </a:lnTo>
                  <a:lnTo>
                    <a:pt x="2209" y="132"/>
                  </a:lnTo>
                  <a:lnTo>
                    <a:pt x="2214" y="127"/>
                  </a:lnTo>
                  <a:lnTo>
                    <a:pt x="2218" y="121"/>
                  </a:lnTo>
                  <a:lnTo>
                    <a:pt x="2222" y="113"/>
                  </a:lnTo>
                  <a:lnTo>
                    <a:pt x="2227" y="103"/>
                  </a:lnTo>
                  <a:lnTo>
                    <a:pt x="2231" y="97"/>
                  </a:lnTo>
                  <a:lnTo>
                    <a:pt x="2234" y="94"/>
                  </a:lnTo>
                  <a:lnTo>
                    <a:pt x="2238" y="87"/>
                  </a:lnTo>
                  <a:lnTo>
                    <a:pt x="2243" y="81"/>
                  </a:lnTo>
                  <a:lnTo>
                    <a:pt x="2247" y="74"/>
                  </a:lnTo>
                  <a:lnTo>
                    <a:pt x="2251" y="71"/>
                  </a:lnTo>
                  <a:lnTo>
                    <a:pt x="2255" y="64"/>
                  </a:lnTo>
                  <a:lnTo>
                    <a:pt x="2259" y="61"/>
                  </a:lnTo>
                  <a:lnTo>
                    <a:pt x="2264" y="57"/>
                  </a:lnTo>
                  <a:lnTo>
                    <a:pt x="2268" y="51"/>
                  </a:lnTo>
                  <a:lnTo>
                    <a:pt x="2272" y="47"/>
                  </a:lnTo>
                  <a:lnTo>
                    <a:pt x="2277" y="40"/>
                  </a:lnTo>
                  <a:lnTo>
                    <a:pt x="2281" y="37"/>
                  </a:lnTo>
                  <a:lnTo>
                    <a:pt x="2286" y="34"/>
                  </a:lnTo>
                  <a:lnTo>
                    <a:pt x="2288" y="30"/>
                  </a:lnTo>
                  <a:lnTo>
                    <a:pt x="2293" y="27"/>
                  </a:lnTo>
                  <a:lnTo>
                    <a:pt x="2298" y="24"/>
                  </a:lnTo>
                  <a:lnTo>
                    <a:pt x="2302" y="21"/>
                  </a:lnTo>
                  <a:lnTo>
                    <a:pt x="2306" y="17"/>
                  </a:lnTo>
                  <a:lnTo>
                    <a:pt x="2311" y="17"/>
                  </a:lnTo>
                  <a:lnTo>
                    <a:pt x="2315" y="14"/>
                  </a:lnTo>
                  <a:lnTo>
                    <a:pt x="2319" y="10"/>
                  </a:lnTo>
                  <a:lnTo>
                    <a:pt x="2322" y="10"/>
                  </a:lnTo>
                  <a:lnTo>
                    <a:pt x="2327" y="7"/>
                  </a:lnTo>
                  <a:lnTo>
                    <a:pt x="2333" y="7"/>
                  </a:lnTo>
                  <a:lnTo>
                    <a:pt x="2336" y="7"/>
                  </a:lnTo>
                  <a:lnTo>
                    <a:pt x="2339" y="5"/>
                  </a:lnTo>
                  <a:lnTo>
                    <a:pt x="2344" y="5"/>
                  </a:lnTo>
                  <a:lnTo>
                    <a:pt x="2349" y="5"/>
                  </a:lnTo>
                  <a:lnTo>
                    <a:pt x="2353" y="5"/>
                  </a:lnTo>
                  <a:lnTo>
                    <a:pt x="2357" y="5"/>
                  </a:lnTo>
                  <a:lnTo>
                    <a:pt x="2361" y="5"/>
                  </a:lnTo>
                  <a:lnTo>
                    <a:pt x="2366" y="5"/>
                  </a:lnTo>
                  <a:lnTo>
                    <a:pt x="2369" y="5"/>
                  </a:lnTo>
                  <a:lnTo>
                    <a:pt x="2375" y="7"/>
                  </a:lnTo>
                  <a:lnTo>
                    <a:pt x="2379" y="7"/>
                  </a:lnTo>
                  <a:lnTo>
                    <a:pt x="2383" y="7"/>
                  </a:lnTo>
                  <a:lnTo>
                    <a:pt x="2388" y="7"/>
                  </a:lnTo>
                  <a:lnTo>
                    <a:pt x="2391" y="10"/>
                  </a:lnTo>
                  <a:lnTo>
                    <a:pt x="2394" y="14"/>
                  </a:lnTo>
                  <a:lnTo>
                    <a:pt x="2400" y="17"/>
                  </a:lnTo>
                  <a:lnTo>
                    <a:pt x="2404" y="21"/>
                  </a:lnTo>
                  <a:lnTo>
                    <a:pt x="2408" y="21"/>
                  </a:lnTo>
                  <a:lnTo>
                    <a:pt x="2412" y="24"/>
                  </a:lnTo>
                  <a:lnTo>
                    <a:pt x="2415" y="30"/>
                  </a:lnTo>
                  <a:lnTo>
                    <a:pt x="2421" y="30"/>
                  </a:lnTo>
                  <a:lnTo>
                    <a:pt x="2424" y="34"/>
                  </a:lnTo>
                  <a:lnTo>
                    <a:pt x="2429" y="40"/>
                  </a:lnTo>
                  <a:lnTo>
                    <a:pt x="2433" y="43"/>
                  </a:lnTo>
                  <a:lnTo>
                    <a:pt x="2438" y="47"/>
                  </a:lnTo>
                  <a:lnTo>
                    <a:pt x="2443" y="54"/>
                  </a:lnTo>
                  <a:lnTo>
                    <a:pt x="2444" y="57"/>
                  </a:lnTo>
                  <a:lnTo>
                    <a:pt x="2449" y="64"/>
                  </a:lnTo>
                  <a:lnTo>
                    <a:pt x="2454" y="66"/>
                  </a:lnTo>
                  <a:lnTo>
                    <a:pt x="2458" y="74"/>
                  </a:lnTo>
                  <a:lnTo>
                    <a:pt x="2462" y="81"/>
                  </a:lnTo>
                  <a:lnTo>
                    <a:pt x="2466" y="84"/>
                  </a:lnTo>
                  <a:lnTo>
                    <a:pt x="2472" y="91"/>
                  </a:lnTo>
                  <a:lnTo>
                    <a:pt x="2476" y="94"/>
                  </a:lnTo>
                  <a:lnTo>
                    <a:pt x="2480" y="103"/>
                  </a:lnTo>
                  <a:lnTo>
                    <a:pt x="2484" y="110"/>
                  </a:lnTo>
                  <a:lnTo>
                    <a:pt x="2487" y="115"/>
                  </a:lnTo>
                  <a:lnTo>
                    <a:pt x="2493" y="124"/>
                  </a:lnTo>
                  <a:lnTo>
                    <a:pt x="2496" y="129"/>
                  </a:lnTo>
                  <a:lnTo>
                    <a:pt x="2500" y="137"/>
                  </a:lnTo>
                  <a:lnTo>
                    <a:pt x="2505" y="147"/>
                  </a:lnTo>
                  <a:lnTo>
                    <a:pt x="2509" y="154"/>
                  </a:lnTo>
                  <a:lnTo>
                    <a:pt x="2513" y="161"/>
                  </a:lnTo>
                  <a:lnTo>
                    <a:pt x="2519" y="167"/>
                  </a:lnTo>
                  <a:lnTo>
                    <a:pt x="2521" y="173"/>
                  </a:lnTo>
                  <a:lnTo>
                    <a:pt x="2527" y="184"/>
                  </a:lnTo>
                  <a:lnTo>
                    <a:pt x="2531" y="194"/>
                  </a:lnTo>
                  <a:lnTo>
                    <a:pt x="2535" y="200"/>
                  </a:lnTo>
                  <a:lnTo>
                    <a:pt x="2539" y="207"/>
                  </a:lnTo>
                  <a:lnTo>
                    <a:pt x="2542" y="218"/>
                  </a:lnTo>
                  <a:lnTo>
                    <a:pt x="2547" y="223"/>
                  </a:lnTo>
                  <a:lnTo>
                    <a:pt x="2552" y="233"/>
                  </a:lnTo>
                  <a:lnTo>
                    <a:pt x="2556" y="240"/>
                  </a:lnTo>
                  <a:lnTo>
                    <a:pt x="2560" y="252"/>
                  </a:lnTo>
                  <a:lnTo>
                    <a:pt x="2564" y="257"/>
                  </a:lnTo>
                  <a:lnTo>
                    <a:pt x="2569" y="263"/>
                  </a:lnTo>
                  <a:lnTo>
                    <a:pt x="2573" y="273"/>
                  </a:lnTo>
                  <a:lnTo>
                    <a:pt x="2576" y="283"/>
                  </a:lnTo>
                  <a:lnTo>
                    <a:pt x="2582" y="289"/>
                  </a:lnTo>
                  <a:lnTo>
                    <a:pt x="2585" y="296"/>
                  </a:lnTo>
                  <a:lnTo>
                    <a:pt x="2590" y="307"/>
                  </a:lnTo>
                  <a:lnTo>
                    <a:pt x="2593" y="313"/>
                  </a:lnTo>
                  <a:lnTo>
                    <a:pt x="2599" y="325"/>
                  </a:lnTo>
                  <a:lnTo>
                    <a:pt x="2601" y="330"/>
                  </a:lnTo>
                  <a:lnTo>
                    <a:pt x="2607" y="340"/>
                  </a:lnTo>
                  <a:lnTo>
                    <a:pt x="2610" y="347"/>
                  </a:lnTo>
                  <a:lnTo>
                    <a:pt x="2615" y="357"/>
                  </a:lnTo>
                  <a:lnTo>
                    <a:pt x="2618" y="362"/>
                  </a:lnTo>
                  <a:lnTo>
                    <a:pt x="2623" y="372"/>
                  </a:lnTo>
                  <a:lnTo>
                    <a:pt x="2628" y="380"/>
                  </a:lnTo>
                  <a:lnTo>
                    <a:pt x="2632" y="390"/>
                  </a:lnTo>
                  <a:lnTo>
                    <a:pt x="2635" y="399"/>
                  </a:lnTo>
                  <a:lnTo>
                    <a:pt x="2640" y="407"/>
                  </a:lnTo>
                  <a:lnTo>
                    <a:pt x="2644" y="417"/>
                  </a:lnTo>
                  <a:lnTo>
                    <a:pt x="2648" y="427"/>
                  </a:lnTo>
                  <a:lnTo>
                    <a:pt x="2652" y="433"/>
                  </a:lnTo>
                  <a:lnTo>
                    <a:pt x="2657" y="441"/>
                  </a:lnTo>
                  <a:lnTo>
                    <a:pt x="2661" y="449"/>
                  </a:lnTo>
                  <a:lnTo>
                    <a:pt x="2666" y="459"/>
                  </a:lnTo>
                  <a:lnTo>
                    <a:pt x="2670" y="469"/>
                  </a:lnTo>
                  <a:lnTo>
                    <a:pt x="2673" y="478"/>
                  </a:lnTo>
                  <a:lnTo>
                    <a:pt x="2679" y="490"/>
                  </a:lnTo>
                  <a:lnTo>
                    <a:pt x="2683" y="501"/>
                  </a:lnTo>
                  <a:lnTo>
                    <a:pt x="2686" y="509"/>
                  </a:lnTo>
                  <a:lnTo>
                    <a:pt x="2691" y="516"/>
                  </a:lnTo>
                  <a:lnTo>
                    <a:pt x="2695" y="526"/>
                  </a:lnTo>
                  <a:lnTo>
                    <a:pt x="2699" y="535"/>
                  </a:lnTo>
                  <a:lnTo>
                    <a:pt x="2703" y="547"/>
                  </a:lnTo>
                  <a:lnTo>
                    <a:pt x="2707" y="557"/>
                  </a:lnTo>
                  <a:lnTo>
                    <a:pt x="2713" y="563"/>
                  </a:lnTo>
                  <a:lnTo>
                    <a:pt x="2716" y="573"/>
                  </a:lnTo>
                  <a:lnTo>
                    <a:pt x="2721" y="584"/>
                  </a:lnTo>
                  <a:lnTo>
                    <a:pt x="2725" y="593"/>
                  </a:lnTo>
                  <a:lnTo>
                    <a:pt x="2729" y="603"/>
                  </a:lnTo>
                  <a:lnTo>
                    <a:pt x="2735" y="609"/>
                  </a:lnTo>
                  <a:lnTo>
                    <a:pt x="2736" y="620"/>
                  </a:lnTo>
                  <a:lnTo>
                    <a:pt x="2741" y="630"/>
                  </a:lnTo>
                  <a:lnTo>
                    <a:pt x="2746" y="635"/>
                  </a:lnTo>
                  <a:lnTo>
                    <a:pt x="2750" y="647"/>
                  </a:lnTo>
                  <a:lnTo>
                    <a:pt x="2755" y="655"/>
                  </a:lnTo>
                  <a:lnTo>
                    <a:pt x="2758" y="663"/>
                  </a:lnTo>
                  <a:lnTo>
                    <a:pt x="2764" y="673"/>
                  </a:lnTo>
                  <a:lnTo>
                    <a:pt x="2766" y="679"/>
                  </a:lnTo>
                  <a:lnTo>
                    <a:pt x="2771" y="690"/>
                  </a:lnTo>
                  <a:lnTo>
                    <a:pt x="2775" y="700"/>
                  </a:lnTo>
                  <a:lnTo>
                    <a:pt x="2779" y="705"/>
                  </a:lnTo>
                  <a:lnTo>
                    <a:pt x="2783" y="715"/>
                  </a:lnTo>
                  <a:lnTo>
                    <a:pt x="2788" y="721"/>
                  </a:lnTo>
                  <a:lnTo>
                    <a:pt x="2791" y="732"/>
                  </a:lnTo>
                  <a:lnTo>
                    <a:pt x="2797" y="742"/>
                  </a:lnTo>
                  <a:lnTo>
                    <a:pt x="2800" y="749"/>
                  </a:lnTo>
                  <a:lnTo>
                    <a:pt x="2804" y="760"/>
                  </a:lnTo>
                  <a:lnTo>
                    <a:pt x="2809" y="769"/>
                  </a:lnTo>
                  <a:lnTo>
                    <a:pt x="2814" y="776"/>
                  </a:lnTo>
                  <a:lnTo>
                    <a:pt x="2817" y="786"/>
                  </a:lnTo>
                  <a:lnTo>
                    <a:pt x="2822" y="793"/>
                  </a:lnTo>
                  <a:lnTo>
                    <a:pt x="2826" y="803"/>
                  </a:lnTo>
                  <a:lnTo>
                    <a:pt x="2830" y="813"/>
                  </a:lnTo>
                  <a:lnTo>
                    <a:pt x="2835" y="820"/>
                  </a:lnTo>
                  <a:lnTo>
                    <a:pt x="2838" y="829"/>
                  </a:lnTo>
                  <a:lnTo>
                    <a:pt x="2843" y="839"/>
                  </a:lnTo>
                  <a:lnTo>
                    <a:pt x="2846" y="846"/>
                  </a:lnTo>
                  <a:lnTo>
                    <a:pt x="2852" y="852"/>
                  </a:lnTo>
                  <a:lnTo>
                    <a:pt x="2855" y="863"/>
                  </a:lnTo>
                  <a:lnTo>
                    <a:pt x="2860" y="873"/>
                  </a:lnTo>
                  <a:lnTo>
                    <a:pt x="2864" y="879"/>
                  </a:lnTo>
                  <a:lnTo>
                    <a:pt x="2869" y="889"/>
                  </a:lnTo>
                  <a:lnTo>
                    <a:pt x="2873" y="894"/>
                  </a:lnTo>
                  <a:lnTo>
                    <a:pt x="2877" y="906"/>
                  </a:lnTo>
                  <a:lnTo>
                    <a:pt x="2881" y="913"/>
                  </a:lnTo>
                  <a:lnTo>
                    <a:pt x="2885" y="923"/>
                  </a:lnTo>
                  <a:lnTo>
                    <a:pt x="2889" y="928"/>
                  </a:lnTo>
                  <a:lnTo>
                    <a:pt x="2893" y="936"/>
                  </a:lnTo>
                  <a:lnTo>
                    <a:pt x="2897" y="946"/>
                  </a:lnTo>
                  <a:lnTo>
                    <a:pt x="2902" y="952"/>
                  </a:lnTo>
                  <a:lnTo>
                    <a:pt x="2907" y="963"/>
                  </a:lnTo>
                  <a:lnTo>
                    <a:pt x="2911" y="970"/>
                  </a:lnTo>
                  <a:lnTo>
                    <a:pt x="2916" y="977"/>
                  </a:lnTo>
                  <a:lnTo>
                    <a:pt x="2919" y="985"/>
                  </a:lnTo>
                  <a:lnTo>
                    <a:pt x="2924" y="989"/>
                  </a:lnTo>
                  <a:lnTo>
                    <a:pt x="2927" y="999"/>
                  </a:lnTo>
                  <a:lnTo>
                    <a:pt x="2932" y="1009"/>
                  </a:lnTo>
                  <a:lnTo>
                    <a:pt x="2936" y="1015"/>
                  </a:lnTo>
                  <a:lnTo>
                    <a:pt x="2941" y="1025"/>
                  </a:lnTo>
                  <a:lnTo>
                    <a:pt x="2943" y="1032"/>
                  </a:lnTo>
                  <a:lnTo>
                    <a:pt x="2949" y="1041"/>
                  </a:lnTo>
                  <a:lnTo>
                    <a:pt x="2953" y="1049"/>
                  </a:lnTo>
                  <a:lnTo>
                    <a:pt x="2957" y="1055"/>
                  </a:lnTo>
                  <a:lnTo>
                    <a:pt x="2960" y="1061"/>
                  </a:lnTo>
                  <a:lnTo>
                    <a:pt x="2965" y="1071"/>
                  </a:lnTo>
                  <a:lnTo>
                    <a:pt x="2970" y="1079"/>
                  </a:lnTo>
                  <a:lnTo>
                    <a:pt x="2974" y="1085"/>
                  </a:lnTo>
                  <a:lnTo>
                    <a:pt x="2979" y="1095"/>
                  </a:lnTo>
                  <a:lnTo>
                    <a:pt x="2982" y="1101"/>
                  </a:lnTo>
                  <a:lnTo>
                    <a:pt x="2987" y="1109"/>
                  </a:lnTo>
                  <a:lnTo>
                    <a:pt x="2990" y="1114"/>
                  </a:lnTo>
                  <a:lnTo>
                    <a:pt x="2995" y="1120"/>
                  </a:lnTo>
                  <a:lnTo>
                    <a:pt x="2999" y="1131"/>
                  </a:lnTo>
                  <a:lnTo>
                    <a:pt x="3003" y="1138"/>
                  </a:lnTo>
                  <a:lnTo>
                    <a:pt x="3008" y="1149"/>
                  </a:lnTo>
                  <a:lnTo>
                    <a:pt x="3012" y="1151"/>
                  </a:lnTo>
                  <a:lnTo>
                    <a:pt x="3016" y="1161"/>
                  </a:lnTo>
                  <a:lnTo>
                    <a:pt x="3021" y="1169"/>
                  </a:lnTo>
                  <a:lnTo>
                    <a:pt x="3025" y="1175"/>
                  </a:lnTo>
                  <a:lnTo>
                    <a:pt x="3029" y="1181"/>
                  </a:lnTo>
                  <a:lnTo>
                    <a:pt x="3033" y="1188"/>
                  </a:lnTo>
                  <a:lnTo>
                    <a:pt x="3037" y="1195"/>
                  </a:lnTo>
                  <a:lnTo>
                    <a:pt x="3041" y="1205"/>
                  </a:lnTo>
                  <a:lnTo>
                    <a:pt x="3046" y="1211"/>
                  </a:lnTo>
                  <a:lnTo>
                    <a:pt x="3049" y="1217"/>
                  </a:lnTo>
                  <a:lnTo>
                    <a:pt x="3055" y="1225"/>
                  </a:lnTo>
                  <a:lnTo>
                    <a:pt x="3057" y="1231"/>
                  </a:lnTo>
                  <a:lnTo>
                    <a:pt x="3063" y="1235"/>
                  </a:lnTo>
                  <a:lnTo>
                    <a:pt x="3067" y="1244"/>
                  </a:lnTo>
                  <a:lnTo>
                    <a:pt x="3071" y="1251"/>
                  </a:lnTo>
                  <a:lnTo>
                    <a:pt x="3077" y="1256"/>
                  </a:lnTo>
                  <a:lnTo>
                    <a:pt x="3078" y="1264"/>
                  </a:lnTo>
                  <a:lnTo>
                    <a:pt x="3083" y="1271"/>
                  </a:lnTo>
                  <a:lnTo>
                    <a:pt x="3089" y="1277"/>
                  </a:lnTo>
                  <a:lnTo>
                    <a:pt x="3092" y="1284"/>
                  </a:lnTo>
                  <a:lnTo>
                    <a:pt x="3096" y="1295"/>
                  </a:lnTo>
                  <a:lnTo>
                    <a:pt x="3100" y="1298"/>
                  </a:lnTo>
                  <a:lnTo>
                    <a:pt x="3105" y="1308"/>
                  </a:lnTo>
                  <a:lnTo>
                    <a:pt x="3110" y="1314"/>
                  </a:lnTo>
                  <a:lnTo>
                    <a:pt x="3114" y="1322"/>
                  </a:lnTo>
                  <a:lnTo>
                    <a:pt x="3117" y="1327"/>
                  </a:lnTo>
                  <a:lnTo>
                    <a:pt x="3121" y="1335"/>
                  </a:lnTo>
                  <a:lnTo>
                    <a:pt x="3125" y="1338"/>
                  </a:lnTo>
                  <a:lnTo>
                    <a:pt x="3131" y="1344"/>
                  </a:lnTo>
                  <a:lnTo>
                    <a:pt x="3133" y="1352"/>
                  </a:lnTo>
                  <a:lnTo>
                    <a:pt x="3137" y="1359"/>
                  </a:lnTo>
                  <a:lnTo>
                    <a:pt x="3143" y="1364"/>
                  </a:lnTo>
                  <a:lnTo>
                    <a:pt x="3146" y="1372"/>
                  </a:lnTo>
                  <a:lnTo>
                    <a:pt x="3151" y="1379"/>
                  </a:lnTo>
                  <a:lnTo>
                    <a:pt x="3155" y="1385"/>
                  </a:lnTo>
                  <a:lnTo>
                    <a:pt x="3159" y="1390"/>
                  </a:lnTo>
                  <a:lnTo>
                    <a:pt x="3164" y="1397"/>
                  </a:lnTo>
                  <a:lnTo>
                    <a:pt x="3168" y="1403"/>
                  </a:lnTo>
                  <a:lnTo>
                    <a:pt x="3173" y="1408"/>
                  </a:lnTo>
                  <a:lnTo>
                    <a:pt x="3176" y="1413"/>
                  </a:lnTo>
                  <a:lnTo>
                    <a:pt x="3182" y="1420"/>
                  </a:lnTo>
                  <a:lnTo>
                    <a:pt x="3186" y="1429"/>
                  </a:lnTo>
                  <a:lnTo>
                    <a:pt x="3188" y="1433"/>
                  </a:lnTo>
                  <a:lnTo>
                    <a:pt x="3194" y="1439"/>
                  </a:lnTo>
                  <a:lnTo>
                    <a:pt x="3197" y="1444"/>
                  </a:lnTo>
                  <a:lnTo>
                    <a:pt x="3203" y="1455"/>
                  </a:lnTo>
                  <a:lnTo>
                    <a:pt x="3206" y="1457"/>
                  </a:lnTo>
                  <a:lnTo>
                    <a:pt x="3211" y="1463"/>
                  </a:lnTo>
                  <a:lnTo>
                    <a:pt x="3215" y="1471"/>
                  </a:lnTo>
                  <a:lnTo>
                    <a:pt x="3219" y="1477"/>
                  </a:lnTo>
                  <a:lnTo>
                    <a:pt x="3223" y="1481"/>
                  </a:lnTo>
                  <a:lnTo>
                    <a:pt x="3227" y="1487"/>
                  </a:lnTo>
                  <a:lnTo>
                    <a:pt x="3231" y="1493"/>
                  </a:lnTo>
                  <a:lnTo>
                    <a:pt x="3237" y="1500"/>
                  </a:lnTo>
                  <a:lnTo>
                    <a:pt x="3240" y="1508"/>
                  </a:lnTo>
                  <a:lnTo>
                    <a:pt x="3245" y="1515"/>
                  </a:lnTo>
                  <a:lnTo>
                    <a:pt x="3249" y="1517"/>
                  </a:lnTo>
                  <a:lnTo>
                    <a:pt x="3252" y="1524"/>
                  </a:lnTo>
                  <a:lnTo>
                    <a:pt x="3257" y="1531"/>
                  </a:lnTo>
                  <a:lnTo>
                    <a:pt x="3262" y="1538"/>
                  </a:lnTo>
                  <a:lnTo>
                    <a:pt x="3266" y="1539"/>
                  </a:lnTo>
                  <a:lnTo>
                    <a:pt x="3271" y="1548"/>
                  </a:lnTo>
                  <a:lnTo>
                    <a:pt x="3274" y="1553"/>
                  </a:lnTo>
                  <a:lnTo>
                    <a:pt x="3278" y="1558"/>
                  </a:lnTo>
                  <a:lnTo>
                    <a:pt x="3282" y="1563"/>
                  </a:lnTo>
                  <a:lnTo>
                    <a:pt x="3287" y="1571"/>
                  </a:lnTo>
                  <a:lnTo>
                    <a:pt x="3291" y="1578"/>
                  </a:lnTo>
                  <a:lnTo>
                    <a:pt x="3295" y="1579"/>
                  </a:lnTo>
                  <a:lnTo>
                    <a:pt x="3299" y="1586"/>
                  </a:lnTo>
                  <a:lnTo>
                    <a:pt x="3303" y="1594"/>
                  </a:lnTo>
                  <a:lnTo>
                    <a:pt x="3307" y="1599"/>
                  </a:lnTo>
                  <a:lnTo>
                    <a:pt x="3311" y="1603"/>
                  </a:lnTo>
                  <a:lnTo>
                    <a:pt x="3316" y="1609"/>
                  </a:lnTo>
                  <a:lnTo>
                    <a:pt x="3320" y="1615"/>
                  </a:lnTo>
                  <a:lnTo>
                    <a:pt x="3323" y="1617"/>
                  </a:lnTo>
                  <a:lnTo>
                    <a:pt x="3329" y="1623"/>
                  </a:lnTo>
                  <a:lnTo>
                    <a:pt x="3333" y="1627"/>
                  </a:lnTo>
                  <a:lnTo>
                    <a:pt x="3337" y="1638"/>
                  </a:lnTo>
                  <a:lnTo>
                    <a:pt x="3342" y="1641"/>
                  </a:lnTo>
                  <a:lnTo>
                    <a:pt x="3345" y="1648"/>
                  </a:lnTo>
                  <a:lnTo>
                    <a:pt x="3350" y="1654"/>
                  </a:lnTo>
                  <a:lnTo>
                    <a:pt x="3354" y="1657"/>
                  </a:lnTo>
                  <a:lnTo>
                    <a:pt x="3359" y="1664"/>
                  </a:lnTo>
                  <a:lnTo>
                    <a:pt x="3362" y="1667"/>
                  </a:lnTo>
                  <a:lnTo>
                    <a:pt x="3367" y="1673"/>
                  </a:lnTo>
                  <a:lnTo>
                    <a:pt x="3371" y="1681"/>
                  </a:lnTo>
                  <a:lnTo>
                    <a:pt x="3375" y="1685"/>
                  </a:lnTo>
                  <a:lnTo>
                    <a:pt x="3380" y="1690"/>
                  </a:lnTo>
                  <a:lnTo>
                    <a:pt x="3383" y="1694"/>
                  </a:lnTo>
                  <a:lnTo>
                    <a:pt x="3388" y="1702"/>
                  </a:lnTo>
                  <a:lnTo>
                    <a:pt x="3393" y="1704"/>
                  </a:lnTo>
                  <a:lnTo>
                    <a:pt x="3396" y="1710"/>
                  </a:lnTo>
                  <a:lnTo>
                    <a:pt x="3400" y="1717"/>
                  </a:lnTo>
                  <a:lnTo>
                    <a:pt x="3405" y="1721"/>
                  </a:lnTo>
                  <a:lnTo>
                    <a:pt x="3409" y="1727"/>
                  </a:lnTo>
                  <a:lnTo>
                    <a:pt x="3413" y="1734"/>
                  </a:lnTo>
                  <a:lnTo>
                    <a:pt x="3418" y="1734"/>
                  </a:lnTo>
                  <a:lnTo>
                    <a:pt x="3423" y="1741"/>
                  </a:lnTo>
                  <a:lnTo>
                    <a:pt x="3427" y="1743"/>
                  </a:lnTo>
                  <a:lnTo>
                    <a:pt x="3429" y="1751"/>
                  </a:lnTo>
                  <a:lnTo>
                    <a:pt x="3434" y="1757"/>
                  </a:lnTo>
                  <a:lnTo>
                    <a:pt x="3438" y="1760"/>
                  </a:lnTo>
                  <a:lnTo>
                    <a:pt x="3443" y="1767"/>
                  </a:lnTo>
                  <a:lnTo>
                    <a:pt x="3447" y="1771"/>
                  </a:lnTo>
                  <a:lnTo>
                    <a:pt x="3451" y="1775"/>
                  </a:lnTo>
                  <a:lnTo>
                    <a:pt x="3456" y="1780"/>
                  </a:lnTo>
                  <a:lnTo>
                    <a:pt x="3460" y="1785"/>
                  </a:lnTo>
                  <a:lnTo>
                    <a:pt x="3465" y="1790"/>
                  </a:lnTo>
                  <a:lnTo>
                    <a:pt x="3467" y="1797"/>
                  </a:lnTo>
                  <a:lnTo>
                    <a:pt x="3473" y="1800"/>
                  </a:lnTo>
                  <a:lnTo>
                    <a:pt x="3477" y="1807"/>
                  </a:lnTo>
                  <a:lnTo>
                    <a:pt x="3479" y="1809"/>
                  </a:lnTo>
                  <a:lnTo>
                    <a:pt x="3485" y="1817"/>
                  </a:lnTo>
                  <a:lnTo>
                    <a:pt x="3489" y="1820"/>
                  </a:lnTo>
                  <a:lnTo>
                    <a:pt x="3493" y="1827"/>
                  </a:lnTo>
                  <a:lnTo>
                    <a:pt x="3497" y="1830"/>
                  </a:lnTo>
                  <a:lnTo>
                    <a:pt x="3501" y="1833"/>
                  </a:lnTo>
                  <a:lnTo>
                    <a:pt x="3506" y="1840"/>
                  </a:lnTo>
                  <a:lnTo>
                    <a:pt x="3510" y="1846"/>
                  </a:lnTo>
                  <a:lnTo>
                    <a:pt x="3515" y="1849"/>
                  </a:lnTo>
                  <a:lnTo>
                    <a:pt x="3519" y="1858"/>
                  </a:lnTo>
                  <a:lnTo>
                    <a:pt x="3524" y="1861"/>
                  </a:lnTo>
                  <a:lnTo>
                    <a:pt x="3528" y="1867"/>
                  </a:lnTo>
                  <a:lnTo>
                    <a:pt x="3531" y="1870"/>
                  </a:lnTo>
                  <a:lnTo>
                    <a:pt x="3536" y="1874"/>
                  </a:lnTo>
                  <a:lnTo>
                    <a:pt x="3540" y="1880"/>
                  </a:lnTo>
                  <a:lnTo>
                    <a:pt x="3544" y="1883"/>
                  </a:lnTo>
                  <a:lnTo>
                    <a:pt x="3548" y="1888"/>
                  </a:lnTo>
                  <a:lnTo>
                    <a:pt x="3553" y="1893"/>
                  </a:lnTo>
                  <a:lnTo>
                    <a:pt x="3557" y="1897"/>
                  </a:lnTo>
                  <a:lnTo>
                    <a:pt x="3562" y="1903"/>
                  </a:lnTo>
                  <a:lnTo>
                    <a:pt x="3565" y="1907"/>
                  </a:lnTo>
                  <a:lnTo>
                    <a:pt x="3569" y="1914"/>
                  </a:lnTo>
                  <a:lnTo>
                    <a:pt x="3574" y="1917"/>
                  </a:lnTo>
                  <a:lnTo>
                    <a:pt x="3579" y="1919"/>
                  </a:lnTo>
                  <a:lnTo>
                    <a:pt x="3583" y="1923"/>
                  </a:lnTo>
                  <a:lnTo>
                    <a:pt x="3585" y="1930"/>
                  </a:lnTo>
                  <a:lnTo>
                    <a:pt x="3591" y="1933"/>
                  </a:lnTo>
                  <a:lnTo>
                    <a:pt x="3595" y="1937"/>
                  </a:lnTo>
                  <a:lnTo>
                    <a:pt x="3599" y="1940"/>
                  </a:lnTo>
                  <a:lnTo>
                    <a:pt x="3604" y="1947"/>
                  </a:lnTo>
                  <a:lnTo>
                    <a:pt x="3608" y="1953"/>
                  </a:lnTo>
                  <a:lnTo>
                    <a:pt x="3613" y="1956"/>
                  </a:lnTo>
                  <a:lnTo>
                    <a:pt x="3617" y="1961"/>
                  </a:lnTo>
                  <a:lnTo>
                    <a:pt x="3621" y="1966"/>
                  </a:lnTo>
                  <a:lnTo>
                    <a:pt x="3625" y="1969"/>
                  </a:lnTo>
                  <a:lnTo>
                    <a:pt x="3630" y="1974"/>
                  </a:lnTo>
                  <a:lnTo>
                    <a:pt x="3634" y="1981"/>
                  </a:lnTo>
                  <a:lnTo>
                    <a:pt x="3638" y="1983"/>
                  </a:lnTo>
                  <a:lnTo>
                    <a:pt x="3641" y="1986"/>
                  </a:lnTo>
                  <a:lnTo>
                    <a:pt x="3645" y="1993"/>
                  </a:lnTo>
                  <a:lnTo>
                    <a:pt x="3649" y="1997"/>
                  </a:lnTo>
                  <a:lnTo>
                    <a:pt x="3653" y="2000"/>
                  </a:lnTo>
                  <a:lnTo>
                    <a:pt x="3659" y="2003"/>
                  </a:lnTo>
                  <a:lnTo>
                    <a:pt x="3662" y="2010"/>
                  </a:lnTo>
                  <a:lnTo>
                    <a:pt x="3667" y="2013"/>
                  </a:lnTo>
                  <a:lnTo>
                    <a:pt x="3671" y="2018"/>
                  </a:lnTo>
                  <a:lnTo>
                    <a:pt x="3675" y="2023"/>
                  </a:lnTo>
                  <a:lnTo>
                    <a:pt x="3679" y="2026"/>
                  </a:lnTo>
                  <a:lnTo>
                    <a:pt x="3684" y="2031"/>
                  </a:lnTo>
                  <a:lnTo>
                    <a:pt x="3687" y="2037"/>
                  </a:lnTo>
                  <a:lnTo>
                    <a:pt x="3693" y="2040"/>
                  </a:lnTo>
                  <a:lnTo>
                    <a:pt x="3696" y="2043"/>
                  </a:lnTo>
                  <a:lnTo>
                    <a:pt x="3701" y="2047"/>
                  </a:lnTo>
                  <a:lnTo>
                    <a:pt x="3704" y="2050"/>
                  </a:lnTo>
                  <a:lnTo>
                    <a:pt x="3709" y="2053"/>
                  </a:lnTo>
                  <a:lnTo>
                    <a:pt x="3714" y="2053"/>
                  </a:lnTo>
                  <a:lnTo>
                    <a:pt x="3718" y="2060"/>
                  </a:lnTo>
                  <a:lnTo>
                    <a:pt x="3720" y="2064"/>
                  </a:lnTo>
                  <a:lnTo>
                    <a:pt x="3725" y="2068"/>
                  </a:lnTo>
                  <a:lnTo>
                    <a:pt x="3730" y="2069"/>
                  </a:lnTo>
                  <a:lnTo>
                    <a:pt x="3734" y="2077"/>
                  </a:lnTo>
                  <a:lnTo>
                    <a:pt x="3739" y="2084"/>
                  </a:lnTo>
                  <a:lnTo>
                    <a:pt x="3743" y="2087"/>
                  </a:lnTo>
                  <a:lnTo>
                    <a:pt x="3747" y="2084"/>
                  </a:lnTo>
                  <a:lnTo>
                    <a:pt x="3751" y="2084"/>
                  </a:lnTo>
                  <a:lnTo>
                    <a:pt x="3755" y="2090"/>
                  </a:lnTo>
                  <a:lnTo>
                    <a:pt x="3759" y="2097"/>
                  </a:lnTo>
                  <a:lnTo>
                    <a:pt x="3765" y="2097"/>
                  </a:lnTo>
                  <a:lnTo>
                    <a:pt x="3769" y="2104"/>
                  </a:lnTo>
                  <a:lnTo>
                    <a:pt x="3773" y="2109"/>
                  </a:lnTo>
                  <a:lnTo>
                    <a:pt x="3777" y="2114"/>
                  </a:lnTo>
                  <a:lnTo>
                    <a:pt x="3781" y="2114"/>
                  </a:lnTo>
                  <a:lnTo>
                    <a:pt x="3785" y="2121"/>
                  </a:lnTo>
                  <a:lnTo>
                    <a:pt x="3790" y="2127"/>
                  </a:lnTo>
                  <a:lnTo>
                    <a:pt x="3793" y="2129"/>
                  </a:lnTo>
                  <a:lnTo>
                    <a:pt x="3798" y="2133"/>
                  </a:lnTo>
                  <a:lnTo>
                    <a:pt x="3802" y="2133"/>
                  </a:lnTo>
                  <a:lnTo>
                    <a:pt x="3807" y="2116"/>
                  </a:lnTo>
                  <a:lnTo>
                    <a:pt x="3811" y="2121"/>
                  </a:lnTo>
                  <a:lnTo>
                    <a:pt x="3816" y="2129"/>
                  </a:lnTo>
                  <a:lnTo>
                    <a:pt x="3819" y="2137"/>
                  </a:lnTo>
                  <a:lnTo>
                    <a:pt x="3823" y="2142"/>
                  </a:lnTo>
                  <a:lnTo>
                    <a:pt x="3826" y="2150"/>
                  </a:lnTo>
                  <a:lnTo>
                    <a:pt x="3831" y="2152"/>
                  </a:lnTo>
                  <a:lnTo>
                    <a:pt x="3835" y="2150"/>
                  </a:lnTo>
                  <a:lnTo>
                    <a:pt x="3839" y="2147"/>
                  </a:lnTo>
                  <a:lnTo>
                    <a:pt x="3843" y="2159"/>
                  </a:lnTo>
                  <a:lnTo>
                    <a:pt x="3849" y="2165"/>
                  </a:lnTo>
                  <a:lnTo>
                    <a:pt x="3853" y="2175"/>
                  </a:lnTo>
                  <a:lnTo>
                    <a:pt x="3858" y="2179"/>
                  </a:lnTo>
                  <a:lnTo>
                    <a:pt x="3861" y="2173"/>
                  </a:lnTo>
                  <a:lnTo>
                    <a:pt x="3865" y="2179"/>
                  </a:lnTo>
                  <a:lnTo>
                    <a:pt x="3869" y="2186"/>
                  </a:lnTo>
                  <a:lnTo>
                    <a:pt x="3875" y="2186"/>
                  </a:lnTo>
                  <a:lnTo>
                    <a:pt x="3876" y="2183"/>
                  </a:lnTo>
                  <a:lnTo>
                    <a:pt x="3882" y="2192"/>
                  </a:lnTo>
                  <a:lnTo>
                    <a:pt x="3886" y="2190"/>
                  </a:lnTo>
                  <a:lnTo>
                    <a:pt x="3890" y="2183"/>
                  </a:lnTo>
                  <a:lnTo>
                    <a:pt x="3895" y="2190"/>
                  </a:lnTo>
                  <a:lnTo>
                    <a:pt x="3899" y="2197"/>
                  </a:lnTo>
                  <a:lnTo>
                    <a:pt x="3904" y="2207"/>
                  </a:lnTo>
                  <a:lnTo>
                    <a:pt x="3907" y="2213"/>
                  </a:lnTo>
                  <a:lnTo>
                    <a:pt x="3911" y="2213"/>
                  </a:lnTo>
                  <a:lnTo>
                    <a:pt x="3916" y="2220"/>
                  </a:lnTo>
                  <a:lnTo>
                    <a:pt x="3921" y="2216"/>
                  </a:lnTo>
                  <a:lnTo>
                    <a:pt x="3925" y="2220"/>
                  </a:lnTo>
                  <a:lnTo>
                    <a:pt x="3929" y="2213"/>
                  </a:lnTo>
                  <a:lnTo>
                    <a:pt x="3932" y="2202"/>
                  </a:lnTo>
                  <a:lnTo>
                    <a:pt x="3937" y="2202"/>
                  </a:lnTo>
                  <a:lnTo>
                    <a:pt x="3941" y="2202"/>
                  </a:lnTo>
                  <a:lnTo>
                    <a:pt x="3945" y="2197"/>
                  </a:lnTo>
                  <a:lnTo>
                    <a:pt x="3949" y="2207"/>
                  </a:lnTo>
                  <a:lnTo>
                    <a:pt x="3954" y="2226"/>
                  </a:lnTo>
                  <a:lnTo>
                    <a:pt x="3959" y="2239"/>
                  </a:lnTo>
                  <a:lnTo>
                    <a:pt x="3963" y="2245"/>
                  </a:lnTo>
                  <a:lnTo>
                    <a:pt x="3967" y="2223"/>
                  </a:lnTo>
                  <a:lnTo>
                    <a:pt x="3971" y="2232"/>
                  </a:lnTo>
                  <a:lnTo>
                    <a:pt x="3976" y="2236"/>
                  </a:lnTo>
                  <a:lnTo>
                    <a:pt x="3981" y="2253"/>
                  </a:lnTo>
                  <a:lnTo>
                    <a:pt x="3984" y="2250"/>
                  </a:lnTo>
                  <a:lnTo>
                    <a:pt x="3988" y="2253"/>
                  </a:lnTo>
                  <a:lnTo>
                    <a:pt x="3993" y="2223"/>
                  </a:lnTo>
                  <a:lnTo>
                    <a:pt x="3995" y="2213"/>
                  </a:lnTo>
                  <a:lnTo>
                    <a:pt x="4001" y="2232"/>
                  </a:lnTo>
                  <a:lnTo>
                    <a:pt x="4005" y="2220"/>
                  </a:lnTo>
                  <a:lnTo>
                    <a:pt x="4009" y="2216"/>
                  </a:lnTo>
                  <a:lnTo>
                    <a:pt x="4013" y="2242"/>
                  </a:lnTo>
                  <a:lnTo>
                    <a:pt x="4017" y="2242"/>
                  </a:lnTo>
                  <a:lnTo>
                    <a:pt x="4021" y="2232"/>
                  </a:lnTo>
                  <a:lnTo>
                    <a:pt x="4025" y="2242"/>
                  </a:lnTo>
                  <a:lnTo>
                    <a:pt x="4031" y="2253"/>
                  </a:lnTo>
                  <a:lnTo>
                    <a:pt x="4033" y="2260"/>
                  </a:lnTo>
                  <a:lnTo>
                    <a:pt x="4038" y="2270"/>
                  </a:lnTo>
                  <a:lnTo>
                    <a:pt x="4042" y="2278"/>
                  </a:lnTo>
                  <a:lnTo>
                    <a:pt x="4047" y="2293"/>
                  </a:lnTo>
                  <a:lnTo>
                    <a:pt x="4051" y="2289"/>
                  </a:lnTo>
                  <a:lnTo>
                    <a:pt x="4055" y="2263"/>
                  </a:lnTo>
                  <a:lnTo>
                    <a:pt x="4060" y="2250"/>
                  </a:lnTo>
                  <a:lnTo>
                    <a:pt x="4064" y="2250"/>
                  </a:lnTo>
                  <a:lnTo>
                    <a:pt x="4069" y="2242"/>
                  </a:lnTo>
                  <a:lnTo>
                    <a:pt x="4072" y="2229"/>
                  </a:lnTo>
                  <a:lnTo>
                    <a:pt x="4076" y="2239"/>
                  </a:lnTo>
                  <a:lnTo>
                    <a:pt x="4081" y="2242"/>
                  </a:lnTo>
                  <a:lnTo>
                    <a:pt x="4084" y="2263"/>
                  </a:lnTo>
                  <a:lnTo>
                    <a:pt x="4089" y="2287"/>
                  </a:lnTo>
                  <a:lnTo>
                    <a:pt x="4093" y="2287"/>
                  </a:lnTo>
                  <a:lnTo>
                    <a:pt x="4098" y="2289"/>
                  </a:lnTo>
                  <a:lnTo>
                    <a:pt x="4101" y="2299"/>
                  </a:lnTo>
                  <a:lnTo>
                    <a:pt x="4107" y="2273"/>
                  </a:lnTo>
                  <a:lnTo>
                    <a:pt x="4111" y="2260"/>
                  </a:lnTo>
                  <a:lnTo>
                    <a:pt x="4115" y="2263"/>
                  </a:lnTo>
                  <a:lnTo>
                    <a:pt x="4119" y="2260"/>
                  </a:lnTo>
                  <a:lnTo>
                    <a:pt x="4123" y="2253"/>
                  </a:lnTo>
                  <a:lnTo>
                    <a:pt x="4127" y="2260"/>
                  </a:lnTo>
                  <a:lnTo>
                    <a:pt x="4131" y="2263"/>
                  </a:lnTo>
                  <a:lnTo>
                    <a:pt x="4137" y="2260"/>
                  </a:lnTo>
                  <a:lnTo>
                    <a:pt x="4139" y="2256"/>
                  </a:lnTo>
                  <a:lnTo>
                    <a:pt x="4143" y="2256"/>
                  </a:lnTo>
                  <a:lnTo>
                    <a:pt x="4149" y="2279"/>
                  </a:lnTo>
                  <a:lnTo>
                    <a:pt x="4153" y="2289"/>
                  </a:lnTo>
                  <a:lnTo>
                    <a:pt x="4157" y="2303"/>
                  </a:lnTo>
                  <a:lnTo>
                    <a:pt x="4162" y="2303"/>
                  </a:lnTo>
                  <a:lnTo>
                    <a:pt x="4166" y="2299"/>
                  </a:lnTo>
                  <a:lnTo>
                    <a:pt x="4169" y="2310"/>
                  </a:lnTo>
                  <a:lnTo>
                    <a:pt x="4173" y="2315"/>
                  </a:lnTo>
                  <a:lnTo>
                    <a:pt x="4177" y="2303"/>
                  </a:lnTo>
                  <a:lnTo>
                    <a:pt x="4181" y="2289"/>
                  </a:lnTo>
                  <a:lnTo>
                    <a:pt x="4187" y="2278"/>
                  </a:lnTo>
                  <a:lnTo>
                    <a:pt x="4189" y="2250"/>
                  </a:lnTo>
                  <a:lnTo>
                    <a:pt x="4193" y="2245"/>
                  </a:lnTo>
                  <a:lnTo>
                    <a:pt x="4198" y="2263"/>
                  </a:lnTo>
                  <a:lnTo>
                    <a:pt x="4203" y="2299"/>
                  </a:lnTo>
                  <a:lnTo>
                    <a:pt x="4207" y="2287"/>
                  </a:lnTo>
                  <a:lnTo>
                    <a:pt x="4212" y="2293"/>
                  </a:lnTo>
                  <a:lnTo>
                    <a:pt x="4217" y="2307"/>
                  </a:lnTo>
                  <a:lnTo>
                    <a:pt x="4220" y="2307"/>
                  </a:lnTo>
                  <a:lnTo>
                    <a:pt x="4223" y="2297"/>
                  </a:lnTo>
                </a:path>
              </a:pathLst>
            </a:custGeom>
            <a:noFill/>
            <a:ln w="31750">
              <a:solidFill>
                <a:schemeClr val="tx2"/>
              </a:solidFill>
              <a:round/>
              <a:headEnd/>
              <a:tailEnd/>
            </a:ln>
          </p:spPr>
          <p:txBody>
            <a:bodyPr/>
            <a:lstStyle/>
            <a:p>
              <a:endParaRPr lang="en-US" dirty="0"/>
            </a:p>
          </p:txBody>
        </p:sp>
        <p:sp>
          <p:nvSpPr>
            <p:cNvPr id="41991" name="Line 6"/>
            <p:cNvSpPr>
              <a:spLocks noChangeShapeType="1"/>
            </p:cNvSpPr>
            <p:nvPr/>
          </p:nvSpPr>
          <p:spPr bwMode="auto">
            <a:xfrm>
              <a:off x="763" y="3686"/>
              <a:ext cx="3839" cy="0"/>
            </a:xfrm>
            <a:prstGeom prst="line">
              <a:avLst/>
            </a:prstGeom>
            <a:noFill/>
            <a:ln w="9525">
              <a:solidFill>
                <a:srgbClr val="000000"/>
              </a:solidFill>
              <a:round/>
              <a:headEnd/>
              <a:tailEnd/>
            </a:ln>
          </p:spPr>
          <p:txBody>
            <a:bodyPr wrap="none" anchor="ctr"/>
            <a:lstStyle/>
            <a:p>
              <a:endParaRPr lang="en-US" dirty="0"/>
            </a:p>
          </p:txBody>
        </p:sp>
        <p:sp>
          <p:nvSpPr>
            <p:cNvPr id="41992" name="Line 7"/>
            <p:cNvSpPr>
              <a:spLocks noChangeShapeType="1"/>
            </p:cNvSpPr>
            <p:nvPr/>
          </p:nvSpPr>
          <p:spPr bwMode="auto">
            <a:xfrm>
              <a:off x="4602" y="3396"/>
              <a:ext cx="0" cy="0"/>
            </a:xfrm>
            <a:prstGeom prst="line">
              <a:avLst/>
            </a:prstGeom>
            <a:noFill/>
            <a:ln w="9525">
              <a:solidFill>
                <a:srgbClr val="000000"/>
              </a:solidFill>
              <a:round/>
              <a:headEnd/>
              <a:tailEnd/>
            </a:ln>
          </p:spPr>
          <p:txBody>
            <a:bodyPr wrap="none" anchor="ctr"/>
            <a:lstStyle/>
            <a:p>
              <a:endParaRPr lang="en-US" dirty="0"/>
            </a:p>
          </p:txBody>
        </p:sp>
        <p:sp>
          <p:nvSpPr>
            <p:cNvPr id="41993" name="Line 8"/>
            <p:cNvSpPr>
              <a:spLocks noChangeShapeType="1"/>
            </p:cNvSpPr>
            <p:nvPr/>
          </p:nvSpPr>
          <p:spPr bwMode="auto">
            <a:xfrm flipH="1">
              <a:off x="763" y="3396"/>
              <a:ext cx="3839" cy="0"/>
            </a:xfrm>
            <a:prstGeom prst="line">
              <a:avLst/>
            </a:prstGeom>
            <a:noFill/>
            <a:ln w="9525">
              <a:solidFill>
                <a:srgbClr val="000000"/>
              </a:solidFill>
              <a:round/>
              <a:headEnd/>
              <a:tailEnd/>
            </a:ln>
          </p:spPr>
          <p:txBody>
            <a:bodyPr wrap="none" anchor="ctr"/>
            <a:lstStyle/>
            <a:p>
              <a:endParaRPr lang="en-US" dirty="0"/>
            </a:p>
          </p:txBody>
        </p:sp>
        <p:sp>
          <p:nvSpPr>
            <p:cNvPr id="41994" name="Line 9"/>
            <p:cNvSpPr>
              <a:spLocks noChangeShapeType="1"/>
            </p:cNvSpPr>
            <p:nvPr/>
          </p:nvSpPr>
          <p:spPr bwMode="auto">
            <a:xfrm>
              <a:off x="763" y="3101"/>
              <a:ext cx="3839" cy="0"/>
            </a:xfrm>
            <a:prstGeom prst="line">
              <a:avLst/>
            </a:prstGeom>
            <a:noFill/>
            <a:ln w="9525">
              <a:solidFill>
                <a:srgbClr val="000000"/>
              </a:solidFill>
              <a:round/>
              <a:headEnd/>
              <a:tailEnd/>
            </a:ln>
          </p:spPr>
          <p:txBody>
            <a:bodyPr wrap="none" anchor="ctr"/>
            <a:lstStyle/>
            <a:p>
              <a:endParaRPr lang="en-US" dirty="0"/>
            </a:p>
          </p:txBody>
        </p:sp>
        <p:sp>
          <p:nvSpPr>
            <p:cNvPr id="41995" name="Line 10"/>
            <p:cNvSpPr>
              <a:spLocks noChangeShapeType="1"/>
            </p:cNvSpPr>
            <p:nvPr/>
          </p:nvSpPr>
          <p:spPr bwMode="auto">
            <a:xfrm>
              <a:off x="4602" y="2806"/>
              <a:ext cx="0" cy="0"/>
            </a:xfrm>
            <a:prstGeom prst="line">
              <a:avLst/>
            </a:prstGeom>
            <a:noFill/>
            <a:ln w="9525">
              <a:solidFill>
                <a:srgbClr val="000000"/>
              </a:solidFill>
              <a:round/>
              <a:headEnd/>
              <a:tailEnd/>
            </a:ln>
          </p:spPr>
          <p:txBody>
            <a:bodyPr wrap="none" anchor="ctr"/>
            <a:lstStyle/>
            <a:p>
              <a:endParaRPr lang="en-US" dirty="0"/>
            </a:p>
          </p:txBody>
        </p:sp>
        <p:sp>
          <p:nvSpPr>
            <p:cNvPr id="41996" name="Line 11"/>
            <p:cNvSpPr>
              <a:spLocks noChangeShapeType="1"/>
            </p:cNvSpPr>
            <p:nvPr/>
          </p:nvSpPr>
          <p:spPr bwMode="auto">
            <a:xfrm flipH="1">
              <a:off x="763" y="2806"/>
              <a:ext cx="3839" cy="0"/>
            </a:xfrm>
            <a:prstGeom prst="line">
              <a:avLst/>
            </a:prstGeom>
            <a:noFill/>
            <a:ln w="9525">
              <a:solidFill>
                <a:srgbClr val="000000"/>
              </a:solidFill>
              <a:round/>
              <a:headEnd/>
              <a:tailEnd/>
            </a:ln>
          </p:spPr>
          <p:txBody>
            <a:bodyPr wrap="none" anchor="ctr"/>
            <a:lstStyle/>
            <a:p>
              <a:endParaRPr lang="en-US" dirty="0"/>
            </a:p>
          </p:txBody>
        </p:sp>
        <p:sp>
          <p:nvSpPr>
            <p:cNvPr id="41997" name="Line 12"/>
            <p:cNvSpPr>
              <a:spLocks noChangeShapeType="1"/>
            </p:cNvSpPr>
            <p:nvPr/>
          </p:nvSpPr>
          <p:spPr bwMode="auto">
            <a:xfrm>
              <a:off x="763" y="2513"/>
              <a:ext cx="3839" cy="0"/>
            </a:xfrm>
            <a:prstGeom prst="line">
              <a:avLst/>
            </a:prstGeom>
            <a:noFill/>
            <a:ln w="9525">
              <a:solidFill>
                <a:srgbClr val="000000"/>
              </a:solidFill>
              <a:round/>
              <a:headEnd/>
              <a:tailEnd/>
            </a:ln>
          </p:spPr>
          <p:txBody>
            <a:bodyPr wrap="none" anchor="ctr"/>
            <a:lstStyle/>
            <a:p>
              <a:endParaRPr lang="en-US" dirty="0"/>
            </a:p>
          </p:txBody>
        </p:sp>
        <p:sp>
          <p:nvSpPr>
            <p:cNvPr id="41998" name="Line 13"/>
            <p:cNvSpPr>
              <a:spLocks noChangeShapeType="1"/>
            </p:cNvSpPr>
            <p:nvPr/>
          </p:nvSpPr>
          <p:spPr bwMode="auto">
            <a:xfrm>
              <a:off x="4602" y="2221"/>
              <a:ext cx="0" cy="0"/>
            </a:xfrm>
            <a:prstGeom prst="line">
              <a:avLst/>
            </a:prstGeom>
            <a:noFill/>
            <a:ln w="9525">
              <a:solidFill>
                <a:srgbClr val="000000"/>
              </a:solidFill>
              <a:round/>
              <a:headEnd/>
              <a:tailEnd/>
            </a:ln>
          </p:spPr>
          <p:txBody>
            <a:bodyPr wrap="none" anchor="ctr"/>
            <a:lstStyle/>
            <a:p>
              <a:endParaRPr lang="en-US" dirty="0"/>
            </a:p>
          </p:txBody>
        </p:sp>
        <p:sp>
          <p:nvSpPr>
            <p:cNvPr id="41999" name="Line 14"/>
            <p:cNvSpPr>
              <a:spLocks noChangeShapeType="1"/>
            </p:cNvSpPr>
            <p:nvPr/>
          </p:nvSpPr>
          <p:spPr bwMode="auto">
            <a:xfrm flipH="1">
              <a:off x="763" y="2221"/>
              <a:ext cx="3839" cy="0"/>
            </a:xfrm>
            <a:prstGeom prst="line">
              <a:avLst/>
            </a:prstGeom>
            <a:noFill/>
            <a:ln w="9525">
              <a:solidFill>
                <a:srgbClr val="000000"/>
              </a:solidFill>
              <a:round/>
              <a:headEnd/>
              <a:tailEnd/>
            </a:ln>
          </p:spPr>
          <p:txBody>
            <a:bodyPr wrap="none" anchor="ctr"/>
            <a:lstStyle/>
            <a:p>
              <a:endParaRPr lang="en-US" dirty="0"/>
            </a:p>
          </p:txBody>
        </p:sp>
        <p:sp>
          <p:nvSpPr>
            <p:cNvPr id="42000" name="Line 15"/>
            <p:cNvSpPr>
              <a:spLocks noChangeShapeType="1"/>
            </p:cNvSpPr>
            <p:nvPr/>
          </p:nvSpPr>
          <p:spPr bwMode="auto">
            <a:xfrm>
              <a:off x="763" y="1927"/>
              <a:ext cx="3839" cy="0"/>
            </a:xfrm>
            <a:prstGeom prst="line">
              <a:avLst/>
            </a:prstGeom>
            <a:noFill/>
            <a:ln w="9525">
              <a:solidFill>
                <a:srgbClr val="000000"/>
              </a:solidFill>
              <a:round/>
              <a:headEnd/>
              <a:tailEnd/>
            </a:ln>
          </p:spPr>
          <p:txBody>
            <a:bodyPr wrap="none" anchor="ctr"/>
            <a:lstStyle/>
            <a:p>
              <a:endParaRPr lang="en-US" dirty="0"/>
            </a:p>
          </p:txBody>
        </p:sp>
        <p:sp>
          <p:nvSpPr>
            <p:cNvPr id="42001" name="Line 16"/>
            <p:cNvSpPr>
              <a:spLocks noChangeShapeType="1"/>
            </p:cNvSpPr>
            <p:nvPr/>
          </p:nvSpPr>
          <p:spPr bwMode="auto">
            <a:xfrm>
              <a:off x="4602" y="1634"/>
              <a:ext cx="0" cy="0"/>
            </a:xfrm>
            <a:prstGeom prst="line">
              <a:avLst/>
            </a:prstGeom>
            <a:noFill/>
            <a:ln w="9525">
              <a:solidFill>
                <a:schemeClr val="accent2"/>
              </a:solidFill>
              <a:round/>
              <a:headEnd/>
              <a:tailEnd/>
            </a:ln>
          </p:spPr>
          <p:txBody>
            <a:bodyPr wrap="none" anchor="ctr"/>
            <a:lstStyle/>
            <a:p>
              <a:endParaRPr lang="en-US" dirty="0"/>
            </a:p>
          </p:txBody>
        </p:sp>
        <p:sp>
          <p:nvSpPr>
            <p:cNvPr id="42002" name="Line 17"/>
            <p:cNvSpPr>
              <a:spLocks noChangeShapeType="1"/>
            </p:cNvSpPr>
            <p:nvPr/>
          </p:nvSpPr>
          <p:spPr bwMode="auto">
            <a:xfrm flipH="1">
              <a:off x="763" y="1634"/>
              <a:ext cx="3839" cy="0"/>
            </a:xfrm>
            <a:prstGeom prst="line">
              <a:avLst/>
            </a:prstGeom>
            <a:noFill/>
            <a:ln w="9525">
              <a:solidFill>
                <a:srgbClr val="000000"/>
              </a:solidFill>
              <a:round/>
              <a:headEnd/>
              <a:tailEnd/>
            </a:ln>
          </p:spPr>
          <p:txBody>
            <a:bodyPr wrap="none" anchor="ctr"/>
            <a:lstStyle/>
            <a:p>
              <a:endParaRPr lang="en-US" dirty="0"/>
            </a:p>
          </p:txBody>
        </p:sp>
        <p:sp>
          <p:nvSpPr>
            <p:cNvPr id="42003" name="Line 18"/>
            <p:cNvSpPr>
              <a:spLocks noChangeShapeType="1"/>
            </p:cNvSpPr>
            <p:nvPr/>
          </p:nvSpPr>
          <p:spPr bwMode="auto">
            <a:xfrm>
              <a:off x="763" y="1341"/>
              <a:ext cx="3839" cy="0"/>
            </a:xfrm>
            <a:prstGeom prst="line">
              <a:avLst/>
            </a:prstGeom>
            <a:noFill/>
            <a:ln w="9525">
              <a:solidFill>
                <a:srgbClr val="000000"/>
              </a:solidFill>
              <a:round/>
              <a:headEnd/>
              <a:tailEnd/>
            </a:ln>
          </p:spPr>
          <p:txBody>
            <a:bodyPr wrap="none" anchor="ctr"/>
            <a:lstStyle/>
            <a:p>
              <a:endParaRPr lang="en-US" dirty="0"/>
            </a:p>
          </p:txBody>
        </p:sp>
        <p:sp>
          <p:nvSpPr>
            <p:cNvPr id="42004" name="Line 19"/>
            <p:cNvSpPr>
              <a:spLocks noChangeShapeType="1"/>
            </p:cNvSpPr>
            <p:nvPr/>
          </p:nvSpPr>
          <p:spPr bwMode="auto">
            <a:xfrm>
              <a:off x="4602" y="1341"/>
              <a:ext cx="0" cy="0"/>
            </a:xfrm>
            <a:prstGeom prst="line">
              <a:avLst/>
            </a:prstGeom>
            <a:noFill/>
            <a:ln w="9525">
              <a:solidFill>
                <a:schemeClr val="accent2"/>
              </a:solidFill>
              <a:round/>
              <a:headEnd/>
              <a:tailEnd/>
            </a:ln>
          </p:spPr>
          <p:txBody>
            <a:bodyPr wrap="none" anchor="ctr"/>
            <a:lstStyle/>
            <a:p>
              <a:endParaRPr lang="en-US" dirty="0"/>
            </a:p>
          </p:txBody>
        </p:sp>
        <p:sp>
          <p:nvSpPr>
            <p:cNvPr id="42005" name="Line 20"/>
            <p:cNvSpPr>
              <a:spLocks noChangeShapeType="1"/>
            </p:cNvSpPr>
            <p:nvPr/>
          </p:nvSpPr>
          <p:spPr bwMode="auto">
            <a:xfrm>
              <a:off x="4602" y="1339"/>
              <a:ext cx="0" cy="2340"/>
            </a:xfrm>
            <a:prstGeom prst="line">
              <a:avLst/>
            </a:prstGeom>
            <a:noFill/>
            <a:ln w="9525">
              <a:solidFill>
                <a:srgbClr val="000000"/>
              </a:solidFill>
              <a:round/>
              <a:headEnd/>
              <a:tailEnd/>
            </a:ln>
          </p:spPr>
          <p:txBody>
            <a:bodyPr wrap="none" anchor="ctr"/>
            <a:lstStyle/>
            <a:p>
              <a:endParaRPr lang="en-US" dirty="0"/>
            </a:p>
          </p:txBody>
        </p:sp>
        <p:sp>
          <p:nvSpPr>
            <p:cNvPr id="42006" name="Line 21"/>
            <p:cNvSpPr>
              <a:spLocks noChangeShapeType="1"/>
            </p:cNvSpPr>
            <p:nvPr/>
          </p:nvSpPr>
          <p:spPr bwMode="auto">
            <a:xfrm flipV="1">
              <a:off x="4219" y="1339"/>
              <a:ext cx="0" cy="2340"/>
            </a:xfrm>
            <a:prstGeom prst="line">
              <a:avLst/>
            </a:prstGeom>
            <a:noFill/>
            <a:ln w="9525">
              <a:solidFill>
                <a:srgbClr val="000000"/>
              </a:solidFill>
              <a:round/>
              <a:headEnd/>
              <a:tailEnd/>
            </a:ln>
          </p:spPr>
          <p:txBody>
            <a:bodyPr wrap="none" anchor="ctr"/>
            <a:lstStyle/>
            <a:p>
              <a:endParaRPr lang="en-US" dirty="0"/>
            </a:p>
          </p:txBody>
        </p:sp>
        <p:sp>
          <p:nvSpPr>
            <p:cNvPr id="42007" name="Line 22"/>
            <p:cNvSpPr>
              <a:spLocks noChangeShapeType="1"/>
            </p:cNvSpPr>
            <p:nvPr/>
          </p:nvSpPr>
          <p:spPr bwMode="auto">
            <a:xfrm>
              <a:off x="3836" y="1341"/>
              <a:ext cx="0" cy="0"/>
            </a:xfrm>
            <a:prstGeom prst="line">
              <a:avLst/>
            </a:prstGeom>
            <a:noFill/>
            <a:ln w="9525">
              <a:solidFill>
                <a:schemeClr val="accent2"/>
              </a:solidFill>
              <a:round/>
              <a:headEnd/>
              <a:tailEnd/>
            </a:ln>
          </p:spPr>
          <p:txBody>
            <a:bodyPr wrap="none" anchor="ctr"/>
            <a:lstStyle/>
            <a:p>
              <a:endParaRPr lang="en-US" dirty="0"/>
            </a:p>
          </p:txBody>
        </p:sp>
        <p:sp>
          <p:nvSpPr>
            <p:cNvPr id="42008" name="Line 23"/>
            <p:cNvSpPr>
              <a:spLocks noChangeShapeType="1"/>
            </p:cNvSpPr>
            <p:nvPr/>
          </p:nvSpPr>
          <p:spPr bwMode="auto">
            <a:xfrm>
              <a:off x="3836" y="1339"/>
              <a:ext cx="0" cy="2340"/>
            </a:xfrm>
            <a:prstGeom prst="line">
              <a:avLst/>
            </a:prstGeom>
            <a:noFill/>
            <a:ln w="9525">
              <a:solidFill>
                <a:srgbClr val="000000"/>
              </a:solidFill>
              <a:round/>
              <a:headEnd/>
              <a:tailEnd/>
            </a:ln>
          </p:spPr>
          <p:txBody>
            <a:bodyPr wrap="none" anchor="ctr"/>
            <a:lstStyle/>
            <a:p>
              <a:endParaRPr lang="en-US" dirty="0"/>
            </a:p>
          </p:txBody>
        </p:sp>
        <p:sp>
          <p:nvSpPr>
            <p:cNvPr id="42009" name="Line 24"/>
            <p:cNvSpPr>
              <a:spLocks noChangeShapeType="1"/>
            </p:cNvSpPr>
            <p:nvPr/>
          </p:nvSpPr>
          <p:spPr bwMode="auto">
            <a:xfrm flipV="1">
              <a:off x="3451" y="1339"/>
              <a:ext cx="0" cy="2340"/>
            </a:xfrm>
            <a:prstGeom prst="line">
              <a:avLst/>
            </a:prstGeom>
            <a:noFill/>
            <a:ln w="9525">
              <a:solidFill>
                <a:srgbClr val="000000"/>
              </a:solidFill>
              <a:round/>
              <a:headEnd/>
              <a:tailEnd/>
            </a:ln>
          </p:spPr>
          <p:txBody>
            <a:bodyPr wrap="none" anchor="ctr"/>
            <a:lstStyle/>
            <a:p>
              <a:endParaRPr lang="en-US" dirty="0"/>
            </a:p>
          </p:txBody>
        </p:sp>
        <p:sp>
          <p:nvSpPr>
            <p:cNvPr id="42010" name="Line 25"/>
            <p:cNvSpPr>
              <a:spLocks noChangeShapeType="1"/>
            </p:cNvSpPr>
            <p:nvPr/>
          </p:nvSpPr>
          <p:spPr bwMode="auto">
            <a:xfrm>
              <a:off x="3068" y="1341"/>
              <a:ext cx="0" cy="0"/>
            </a:xfrm>
            <a:prstGeom prst="line">
              <a:avLst/>
            </a:prstGeom>
            <a:noFill/>
            <a:ln w="9525">
              <a:solidFill>
                <a:schemeClr val="accent2"/>
              </a:solidFill>
              <a:round/>
              <a:headEnd/>
              <a:tailEnd/>
            </a:ln>
          </p:spPr>
          <p:txBody>
            <a:bodyPr wrap="none" anchor="ctr"/>
            <a:lstStyle/>
            <a:p>
              <a:endParaRPr lang="en-US" dirty="0"/>
            </a:p>
          </p:txBody>
        </p:sp>
        <p:sp>
          <p:nvSpPr>
            <p:cNvPr id="42011" name="Line 26"/>
            <p:cNvSpPr>
              <a:spLocks noChangeShapeType="1"/>
            </p:cNvSpPr>
            <p:nvPr/>
          </p:nvSpPr>
          <p:spPr bwMode="auto">
            <a:xfrm>
              <a:off x="3068" y="1339"/>
              <a:ext cx="0" cy="2340"/>
            </a:xfrm>
            <a:prstGeom prst="line">
              <a:avLst/>
            </a:prstGeom>
            <a:noFill/>
            <a:ln w="9525">
              <a:solidFill>
                <a:srgbClr val="000000"/>
              </a:solidFill>
              <a:round/>
              <a:headEnd/>
              <a:tailEnd/>
            </a:ln>
          </p:spPr>
          <p:txBody>
            <a:bodyPr wrap="none" anchor="ctr"/>
            <a:lstStyle/>
            <a:p>
              <a:endParaRPr lang="en-US" dirty="0"/>
            </a:p>
          </p:txBody>
        </p:sp>
        <p:sp>
          <p:nvSpPr>
            <p:cNvPr id="42012" name="Line 27"/>
            <p:cNvSpPr>
              <a:spLocks noChangeShapeType="1"/>
            </p:cNvSpPr>
            <p:nvPr/>
          </p:nvSpPr>
          <p:spPr bwMode="auto">
            <a:xfrm flipV="1">
              <a:off x="2683" y="1339"/>
              <a:ext cx="0" cy="2340"/>
            </a:xfrm>
            <a:prstGeom prst="line">
              <a:avLst/>
            </a:prstGeom>
            <a:noFill/>
            <a:ln w="9525">
              <a:solidFill>
                <a:srgbClr val="000000"/>
              </a:solidFill>
              <a:round/>
              <a:headEnd/>
              <a:tailEnd/>
            </a:ln>
          </p:spPr>
          <p:txBody>
            <a:bodyPr wrap="none" anchor="ctr"/>
            <a:lstStyle/>
            <a:p>
              <a:endParaRPr lang="en-US" dirty="0"/>
            </a:p>
          </p:txBody>
        </p:sp>
        <p:sp>
          <p:nvSpPr>
            <p:cNvPr id="42013" name="Line 28"/>
            <p:cNvSpPr>
              <a:spLocks noChangeShapeType="1"/>
            </p:cNvSpPr>
            <p:nvPr/>
          </p:nvSpPr>
          <p:spPr bwMode="auto">
            <a:xfrm>
              <a:off x="2299" y="1341"/>
              <a:ext cx="0" cy="0"/>
            </a:xfrm>
            <a:prstGeom prst="line">
              <a:avLst/>
            </a:prstGeom>
            <a:noFill/>
            <a:ln w="9525">
              <a:solidFill>
                <a:srgbClr val="000000"/>
              </a:solidFill>
              <a:round/>
              <a:headEnd/>
              <a:tailEnd/>
            </a:ln>
          </p:spPr>
          <p:txBody>
            <a:bodyPr wrap="none" anchor="ctr"/>
            <a:lstStyle/>
            <a:p>
              <a:endParaRPr lang="en-US" dirty="0"/>
            </a:p>
          </p:txBody>
        </p:sp>
        <p:sp>
          <p:nvSpPr>
            <p:cNvPr id="42014" name="Line 29"/>
            <p:cNvSpPr>
              <a:spLocks noChangeShapeType="1"/>
            </p:cNvSpPr>
            <p:nvPr/>
          </p:nvSpPr>
          <p:spPr bwMode="auto">
            <a:xfrm>
              <a:off x="2299" y="1339"/>
              <a:ext cx="0" cy="2340"/>
            </a:xfrm>
            <a:prstGeom prst="line">
              <a:avLst/>
            </a:prstGeom>
            <a:noFill/>
            <a:ln w="9525">
              <a:solidFill>
                <a:srgbClr val="000000"/>
              </a:solidFill>
              <a:round/>
              <a:headEnd/>
              <a:tailEnd/>
            </a:ln>
          </p:spPr>
          <p:txBody>
            <a:bodyPr wrap="none" anchor="ctr"/>
            <a:lstStyle/>
            <a:p>
              <a:endParaRPr lang="en-US" dirty="0"/>
            </a:p>
          </p:txBody>
        </p:sp>
        <p:sp>
          <p:nvSpPr>
            <p:cNvPr id="42015" name="Line 30"/>
            <p:cNvSpPr>
              <a:spLocks noChangeShapeType="1"/>
            </p:cNvSpPr>
            <p:nvPr/>
          </p:nvSpPr>
          <p:spPr bwMode="auto">
            <a:xfrm flipV="1">
              <a:off x="1915" y="1339"/>
              <a:ext cx="0" cy="2340"/>
            </a:xfrm>
            <a:prstGeom prst="line">
              <a:avLst/>
            </a:prstGeom>
            <a:noFill/>
            <a:ln w="9525">
              <a:solidFill>
                <a:srgbClr val="000000"/>
              </a:solidFill>
              <a:round/>
              <a:headEnd/>
              <a:tailEnd/>
            </a:ln>
          </p:spPr>
          <p:txBody>
            <a:bodyPr wrap="none" anchor="ctr"/>
            <a:lstStyle/>
            <a:p>
              <a:endParaRPr lang="en-US" dirty="0"/>
            </a:p>
          </p:txBody>
        </p:sp>
        <p:sp>
          <p:nvSpPr>
            <p:cNvPr id="42016" name="Line 31"/>
            <p:cNvSpPr>
              <a:spLocks noChangeShapeType="1"/>
            </p:cNvSpPr>
            <p:nvPr/>
          </p:nvSpPr>
          <p:spPr bwMode="auto">
            <a:xfrm>
              <a:off x="1530" y="1341"/>
              <a:ext cx="0" cy="0"/>
            </a:xfrm>
            <a:prstGeom prst="line">
              <a:avLst/>
            </a:prstGeom>
            <a:noFill/>
            <a:ln w="9525">
              <a:solidFill>
                <a:srgbClr val="000000"/>
              </a:solidFill>
              <a:round/>
              <a:headEnd/>
              <a:tailEnd/>
            </a:ln>
          </p:spPr>
          <p:txBody>
            <a:bodyPr wrap="none" anchor="ctr"/>
            <a:lstStyle/>
            <a:p>
              <a:endParaRPr lang="en-US" dirty="0"/>
            </a:p>
          </p:txBody>
        </p:sp>
        <p:sp>
          <p:nvSpPr>
            <p:cNvPr id="42017" name="Line 32"/>
            <p:cNvSpPr>
              <a:spLocks noChangeShapeType="1"/>
            </p:cNvSpPr>
            <p:nvPr/>
          </p:nvSpPr>
          <p:spPr bwMode="auto">
            <a:xfrm>
              <a:off x="1530" y="1339"/>
              <a:ext cx="0" cy="2340"/>
            </a:xfrm>
            <a:prstGeom prst="line">
              <a:avLst/>
            </a:prstGeom>
            <a:noFill/>
            <a:ln w="9525">
              <a:solidFill>
                <a:srgbClr val="000000"/>
              </a:solidFill>
              <a:round/>
              <a:headEnd/>
              <a:tailEnd/>
            </a:ln>
          </p:spPr>
          <p:txBody>
            <a:bodyPr wrap="none" anchor="ctr"/>
            <a:lstStyle/>
            <a:p>
              <a:endParaRPr lang="en-US" dirty="0"/>
            </a:p>
          </p:txBody>
        </p:sp>
        <p:sp>
          <p:nvSpPr>
            <p:cNvPr id="42018" name="Line 33"/>
            <p:cNvSpPr>
              <a:spLocks noChangeShapeType="1"/>
            </p:cNvSpPr>
            <p:nvPr/>
          </p:nvSpPr>
          <p:spPr bwMode="auto">
            <a:xfrm flipV="1">
              <a:off x="1147" y="1339"/>
              <a:ext cx="0" cy="2340"/>
            </a:xfrm>
            <a:prstGeom prst="line">
              <a:avLst/>
            </a:prstGeom>
            <a:noFill/>
            <a:ln w="9525">
              <a:solidFill>
                <a:srgbClr val="000000"/>
              </a:solidFill>
              <a:round/>
              <a:headEnd/>
              <a:tailEnd/>
            </a:ln>
          </p:spPr>
          <p:txBody>
            <a:bodyPr wrap="none" anchor="ctr"/>
            <a:lstStyle/>
            <a:p>
              <a:endParaRPr lang="en-US" dirty="0"/>
            </a:p>
          </p:txBody>
        </p:sp>
        <p:sp>
          <p:nvSpPr>
            <p:cNvPr id="42019" name="Line 34"/>
            <p:cNvSpPr>
              <a:spLocks noChangeShapeType="1"/>
            </p:cNvSpPr>
            <p:nvPr/>
          </p:nvSpPr>
          <p:spPr bwMode="auto">
            <a:xfrm>
              <a:off x="763" y="1339"/>
              <a:ext cx="0" cy="2340"/>
            </a:xfrm>
            <a:prstGeom prst="line">
              <a:avLst/>
            </a:prstGeom>
            <a:noFill/>
            <a:ln w="9525">
              <a:solidFill>
                <a:srgbClr val="000000"/>
              </a:solidFill>
              <a:round/>
              <a:headEnd/>
              <a:tailEnd/>
            </a:ln>
          </p:spPr>
          <p:txBody>
            <a:bodyPr wrap="none" anchor="ctr"/>
            <a:lstStyle/>
            <a:p>
              <a:endParaRPr lang="en-US" dirty="0"/>
            </a:p>
          </p:txBody>
        </p:sp>
        <p:sp>
          <p:nvSpPr>
            <p:cNvPr id="42020" name="Line 35"/>
            <p:cNvSpPr>
              <a:spLocks noChangeShapeType="1"/>
            </p:cNvSpPr>
            <p:nvPr/>
          </p:nvSpPr>
          <p:spPr bwMode="auto">
            <a:xfrm>
              <a:off x="2728" y="1676"/>
              <a:ext cx="2353" cy="0"/>
            </a:xfrm>
            <a:prstGeom prst="line">
              <a:avLst/>
            </a:prstGeom>
            <a:noFill/>
            <a:ln w="31750">
              <a:solidFill>
                <a:schemeClr val="accent2"/>
              </a:solidFill>
              <a:round/>
              <a:headEnd/>
              <a:tailEnd/>
            </a:ln>
          </p:spPr>
          <p:txBody>
            <a:bodyPr wrap="none" anchor="ctr"/>
            <a:lstStyle/>
            <a:p>
              <a:endParaRPr lang="en-US" dirty="0"/>
            </a:p>
          </p:txBody>
        </p:sp>
        <p:sp>
          <p:nvSpPr>
            <p:cNvPr id="42021" name="Line 36"/>
            <p:cNvSpPr>
              <a:spLocks noChangeShapeType="1"/>
            </p:cNvSpPr>
            <p:nvPr/>
          </p:nvSpPr>
          <p:spPr bwMode="auto">
            <a:xfrm>
              <a:off x="2901" y="1371"/>
              <a:ext cx="2171" cy="0"/>
            </a:xfrm>
            <a:prstGeom prst="line">
              <a:avLst/>
            </a:prstGeom>
            <a:noFill/>
            <a:ln w="31750">
              <a:solidFill>
                <a:schemeClr val="accent2"/>
              </a:solidFill>
              <a:round/>
              <a:headEnd/>
              <a:tailEnd/>
            </a:ln>
          </p:spPr>
          <p:txBody>
            <a:bodyPr wrap="none" anchor="ctr"/>
            <a:lstStyle/>
            <a:p>
              <a:endParaRPr lang="en-US" dirty="0"/>
            </a:p>
          </p:txBody>
        </p:sp>
        <p:grpSp>
          <p:nvGrpSpPr>
            <p:cNvPr id="3" name="Group 37"/>
            <p:cNvGrpSpPr>
              <a:grpSpLocks/>
            </p:cNvGrpSpPr>
            <p:nvPr/>
          </p:nvGrpSpPr>
          <p:grpSpPr bwMode="auto">
            <a:xfrm>
              <a:off x="5016" y="1684"/>
              <a:ext cx="27" cy="122"/>
              <a:chOff x="5518" y="1908"/>
              <a:chExt cx="29" cy="139"/>
            </a:xfrm>
          </p:grpSpPr>
          <p:sp>
            <p:nvSpPr>
              <p:cNvPr id="42041" name="Line 38"/>
              <p:cNvSpPr>
                <a:spLocks noChangeShapeType="1"/>
              </p:cNvSpPr>
              <p:nvPr/>
            </p:nvSpPr>
            <p:spPr bwMode="auto">
              <a:xfrm>
                <a:off x="5532" y="1952"/>
                <a:ext cx="0" cy="95"/>
              </a:xfrm>
              <a:prstGeom prst="line">
                <a:avLst/>
              </a:prstGeom>
              <a:noFill/>
              <a:ln w="31750">
                <a:solidFill>
                  <a:schemeClr val="accent2"/>
                </a:solidFill>
                <a:round/>
                <a:headEnd/>
                <a:tailEnd/>
              </a:ln>
            </p:spPr>
            <p:txBody>
              <a:bodyPr wrap="none" anchor="ctr"/>
              <a:lstStyle/>
              <a:p>
                <a:endParaRPr lang="en-US" dirty="0"/>
              </a:p>
            </p:txBody>
          </p:sp>
          <p:sp>
            <p:nvSpPr>
              <p:cNvPr id="42042" name="Freeform 39"/>
              <p:cNvSpPr>
                <a:spLocks/>
              </p:cNvSpPr>
              <p:nvPr/>
            </p:nvSpPr>
            <p:spPr bwMode="auto">
              <a:xfrm>
                <a:off x="5518" y="1908"/>
                <a:ext cx="29" cy="59"/>
              </a:xfrm>
              <a:custGeom>
                <a:avLst/>
                <a:gdLst>
                  <a:gd name="T0" fmla="*/ 14 w 29"/>
                  <a:gd name="T1" fmla="*/ 0 h 59"/>
                  <a:gd name="T2" fmla="*/ 0 w 29"/>
                  <a:gd name="T3" fmla="*/ 58 h 59"/>
                  <a:gd name="T4" fmla="*/ 14 w 29"/>
                  <a:gd name="T5" fmla="*/ 44 h 59"/>
                  <a:gd name="T6" fmla="*/ 28 w 29"/>
                  <a:gd name="T7" fmla="*/ 58 h 59"/>
                  <a:gd name="T8" fmla="*/ 14 w 29"/>
                  <a:gd name="T9" fmla="*/ 0 h 59"/>
                  <a:gd name="T10" fmla="*/ 14 w 29"/>
                  <a:gd name="T11" fmla="*/ 0 h 59"/>
                  <a:gd name="T12" fmla="*/ 0 60000 65536"/>
                  <a:gd name="T13" fmla="*/ 0 60000 65536"/>
                  <a:gd name="T14" fmla="*/ 0 60000 65536"/>
                  <a:gd name="T15" fmla="*/ 0 60000 65536"/>
                  <a:gd name="T16" fmla="*/ 0 60000 65536"/>
                  <a:gd name="T17" fmla="*/ 0 60000 65536"/>
                  <a:gd name="T18" fmla="*/ 0 w 29"/>
                  <a:gd name="T19" fmla="*/ 0 h 59"/>
                  <a:gd name="T20" fmla="*/ 29 w 29"/>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29" h="59">
                    <a:moveTo>
                      <a:pt x="14" y="0"/>
                    </a:moveTo>
                    <a:lnTo>
                      <a:pt x="0" y="58"/>
                    </a:lnTo>
                    <a:lnTo>
                      <a:pt x="14" y="44"/>
                    </a:lnTo>
                    <a:lnTo>
                      <a:pt x="28" y="58"/>
                    </a:lnTo>
                    <a:lnTo>
                      <a:pt x="14" y="0"/>
                    </a:lnTo>
                  </a:path>
                </a:pathLst>
              </a:custGeom>
              <a:solidFill>
                <a:srgbClr val="000000"/>
              </a:solidFill>
              <a:ln w="31750">
                <a:solidFill>
                  <a:schemeClr val="accent2"/>
                </a:solidFill>
                <a:round/>
                <a:headEnd/>
                <a:tailEnd/>
              </a:ln>
            </p:spPr>
            <p:txBody>
              <a:bodyPr/>
              <a:lstStyle/>
              <a:p>
                <a:endParaRPr lang="en-US" dirty="0"/>
              </a:p>
            </p:txBody>
          </p:sp>
        </p:grpSp>
        <p:grpSp>
          <p:nvGrpSpPr>
            <p:cNvPr id="4" name="Group 40"/>
            <p:cNvGrpSpPr>
              <a:grpSpLocks/>
            </p:cNvGrpSpPr>
            <p:nvPr/>
          </p:nvGrpSpPr>
          <p:grpSpPr bwMode="auto">
            <a:xfrm>
              <a:off x="5015" y="1241"/>
              <a:ext cx="27" cy="124"/>
              <a:chOff x="5517" y="1406"/>
              <a:chExt cx="29" cy="141"/>
            </a:xfrm>
          </p:grpSpPr>
          <p:sp>
            <p:nvSpPr>
              <p:cNvPr id="42039" name="Line 41"/>
              <p:cNvSpPr>
                <a:spLocks noChangeShapeType="1"/>
              </p:cNvSpPr>
              <p:nvPr/>
            </p:nvSpPr>
            <p:spPr bwMode="auto">
              <a:xfrm>
                <a:off x="5532" y="1406"/>
                <a:ext cx="0" cy="96"/>
              </a:xfrm>
              <a:prstGeom prst="line">
                <a:avLst/>
              </a:prstGeom>
              <a:noFill/>
              <a:ln w="31750">
                <a:solidFill>
                  <a:schemeClr val="accent2"/>
                </a:solidFill>
                <a:round/>
                <a:headEnd/>
                <a:tailEnd/>
              </a:ln>
            </p:spPr>
            <p:txBody>
              <a:bodyPr wrap="none" anchor="ctr"/>
              <a:lstStyle/>
              <a:p>
                <a:endParaRPr lang="en-US" dirty="0"/>
              </a:p>
            </p:txBody>
          </p:sp>
          <p:sp>
            <p:nvSpPr>
              <p:cNvPr id="42040" name="Freeform 42"/>
              <p:cNvSpPr>
                <a:spLocks/>
              </p:cNvSpPr>
              <p:nvPr/>
            </p:nvSpPr>
            <p:spPr bwMode="auto">
              <a:xfrm>
                <a:off x="5517" y="1488"/>
                <a:ext cx="29" cy="59"/>
              </a:xfrm>
              <a:custGeom>
                <a:avLst/>
                <a:gdLst>
                  <a:gd name="T0" fmla="*/ 15 w 29"/>
                  <a:gd name="T1" fmla="*/ 58 h 59"/>
                  <a:gd name="T2" fmla="*/ 28 w 29"/>
                  <a:gd name="T3" fmla="*/ 0 h 59"/>
                  <a:gd name="T4" fmla="*/ 15 w 29"/>
                  <a:gd name="T5" fmla="*/ 14 h 59"/>
                  <a:gd name="T6" fmla="*/ 0 w 29"/>
                  <a:gd name="T7" fmla="*/ 0 h 59"/>
                  <a:gd name="T8" fmla="*/ 15 w 29"/>
                  <a:gd name="T9" fmla="*/ 58 h 59"/>
                  <a:gd name="T10" fmla="*/ 15 w 29"/>
                  <a:gd name="T11" fmla="*/ 58 h 59"/>
                  <a:gd name="T12" fmla="*/ 0 60000 65536"/>
                  <a:gd name="T13" fmla="*/ 0 60000 65536"/>
                  <a:gd name="T14" fmla="*/ 0 60000 65536"/>
                  <a:gd name="T15" fmla="*/ 0 60000 65536"/>
                  <a:gd name="T16" fmla="*/ 0 60000 65536"/>
                  <a:gd name="T17" fmla="*/ 0 60000 65536"/>
                  <a:gd name="T18" fmla="*/ 0 w 29"/>
                  <a:gd name="T19" fmla="*/ 0 h 59"/>
                  <a:gd name="T20" fmla="*/ 29 w 29"/>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29" h="59">
                    <a:moveTo>
                      <a:pt x="15" y="58"/>
                    </a:moveTo>
                    <a:lnTo>
                      <a:pt x="28" y="0"/>
                    </a:lnTo>
                    <a:lnTo>
                      <a:pt x="15" y="14"/>
                    </a:lnTo>
                    <a:lnTo>
                      <a:pt x="0" y="0"/>
                    </a:lnTo>
                    <a:lnTo>
                      <a:pt x="15" y="58"/>
                    </a:lnTo>
                  </a:path>
                </a:pathLst>
              </a:custGeom>
              <a:solidFill>
                <a:srgbClr val="000000"/>
              </a:solidFill>
              <a:ln w="31750">
                <a:solidFill>
                  <a:schemeClr val="accent2"/>
                </a:solidFill>
                <a:round/>
                <a:headEnd/>
                <a:tailEnd/>
              </a:ln>
            </p:spPr>
            <p:txBody>
              <a:bodyPr/>
              <a:lstStyle/>
              <a:p>
                <a:endParaRPr lang="en-US" dirty="0"/>
              </a:p>
            </p:txBody>
          </p:sp>
        </p:grpSp>
        <p:sp>
          <p:nvSpPr>
            <p:cNvPr id="42024" name="Text Box 43"/>
            <p:cNvSpPr txBox="1">
              <a:spLocks noChangeArrowheads="1"/>
            </p:cNvSpPr>
            <p:nvPr/>
          </p:nvSpPr>
          <p:spPr bwMode="auto">
            <a:xfrm>
              <a:off x="4885" y="1389"/>
              <a:ext cx="415" cy="210"/>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800" b="1" dirty="0">
                  <a:solidFill>
                    <a:schemeClr val="accent2"/>
                  </a:solidFill>
                  <a:latin typeface="Agilent TT Cond" pitchFamily="34" charset="0"/>
                </a:rPr>
                <a:t>3 dB</a:t>
              </a:r>
              <a:endParaRPr lang="en-US" sz="2200" dirty="0">
                <a:solidFill>
                  <a:schemeClr val="accent2"/>
                </a:solidFill>
                <a:latin typeface="Agilent TT Cond" pitchFamily="34" charset="0"/>
              </a:endParaRPr>
            </a:p>
          </p:txBody>
        </p:sp>
        <p:sp>
          <p:nvSpPr>
            <p:cNvPr id="42025" name="Line 44"/>
            <p:cNvSpPr>
              <a:spLocks noChangeShapeType="1"/>
            </p:cNvSpPr>
            <p:nvPr/>
          </p:nvSpPr>
          <p:spPr bwMode="auto">
            <a:xfrm flipV="1">
              <a:off x="2447" y="1504"/>
              <a:ext cx="0" cy="2325"/>
            </a:xfrm>
            <a:prstGeom prst="line">
              <a:avLst/>
            </a:prstGeom>
            <a:noFill/>
            <a:ln w="19050">
              <a:solidFill>
                <a:srgbClr val="000000"/>
              </a:solidFill>
              <a:prstDash val="dash"/>
              <a:round/>
              <a:headEnd/>
              <a:tailEnd/>
            </a:ln>
          </p:spPr>
          <p:txBody>
            <a:bodyPr wrap="none" anchor="ctr"/>
            <a:lstStyle/>
            <a:p>
              <a:endParaRPr lang="en-US" dirty="0"/>
            </a:p>
          </p:txBody>
        </p:sp>
        <p:sp>
          <p:nvSpPr>
            <p:cNvPr id="42026" name="Line 45"/>
            <p:cNvSpPr>
              <a:spLocks noChangeShapeType="1"/>
            </p:cNvSpPr>
            <p:nvPr/>
          </p:nvSpPr>
          <p:spPr bwMode="auto">
            <a:xfrm flipV="1">
              <a:off x="2887" y="1479"/>
              <a:ext cx="0" cy="2324"/>
            </a:xfrm>
            <a:prstGeom prst="line">
              <a:avLst/>
            </a:prstGeom>
            <a:noFill/>
            <a:ln w="19050">
              <a:solidFill>
                <a:srgbClr val="000000"/>
              </a:solidFill>
              <a:prstDash val="dash"/>
              <a:round/>
              <a:headEnd/>
              <a:tailEnd/>
            </a:ln>
          </p:spPr>
          <p:txBody>
            <a:bodyPr wrap="none" anchor="ctr"/>
            <a:lstStyle/>
            <a:p>
              <a:endParaRPr lang="en-US" dirty="0"/>
            </a:p>
          </p:txBody>
        </p:sp>
        <p:sp>
          <p:nvSpPr>
            <p:cNvPr id="42027" name="Line 46"/>
            <p:cNvSpPr>
              <a:spLocks noChangeShapeType="1"/>
            </p:cNvSpPr>
            <p:nvPr/>
          </p:nvSpPr>
          <p:spPr bwMode="auto">
            <a:xfrm flipV="1">
              <a:off x="2673" y="1066"/>
              <a:ext cx="10" cy="595"/>
            </a:xfrm>
            <a:prstGeom prst="line">
              <a:avLst/>
            </a:prstGeom>
            <a:noFill/>
            <a:ln w="31750">
              <a:solidFill>
                <a:schemeClr val="accent2"/>
              </a:solidFill>
              <a:round/>
              <a:headEnd/>
              <a:tailEnd/>
            </a:ln>
          </p:spPr>
          <p:txBody>
            <a:bodyPr wrap="none" anchor="ctr"/>
            <a:lstStyle/>
            <a:p>
              <a:endParaRPr lang="en-US" dirty="0"/>
            </a:p>
          </p:txBody>
        </p:sp>
        <p:sp>
          <p:nvSpPr>
            <p:cNvPr id="42028" name="Line 47"/>
            <p:cNvSpPr>
              <a:spLocks noChangeShapeType="1"/>
            </p:cNvSpPr>
            <p:nvPr/>
          </p:nvSpPr>
          <p:spPr bwMode="auto">
            <a:xfrm flipV="1">
              <a:off x="3113" y="1076"/>
              <a:ext cx="10" cy="595"/>
            </a:xfrm>
            <a:prstGeom prst="line">
              <a:avLst/>
            </a:prstGeom>
            <a:noFill/>
            <a:ln w="31750">
              <a:solidFill>
                <a:schemeClr val="accent2"/>
              </a:solidFill>
              <a:round/>
              <a:headEnd/>
              <a:tailEnd/>
            </a:ln>
          </p:spPr>
          <p:txBody>
            <a:bodyPr wrap="none" anchor="ctr"/>
            <a:lstStyle/>
            <a:p>
              <a:endParaRPr lang="en-US" dirty="0"/>
            </a:p>
          </p:txBody>
        </p:sp>
        <p:sp>
          <p:nvSpPr>
            <p:cNvPr id="42029" name="Line 48"/>
            <p:cNvSpPr>
              <a:spLocks noChangeShapeType="1"/>
            </p:cNvSpPr>
            <p:nvPr/>
          </p:nvSpPr>
          <p:spPr bwMode="auto">
            <a:xfrm>
              <a:off x="2078" y="3814"/>
              <a:ext cx="377" cy="0"/>
            </a:xfrm>
            <a:prstGeom prst="line">
              <a:avLst/>
            </a:prstGeom>
            <a:noFill/>
            <a:ln w="19050">
              <a:solidFill>
                <a:srgbClr val="000000"/>
              </a:solidFill>
              <a:round/>
              <a:headEnd/>
              <a:tailEnd type="triangle" w="med" len="med"/>
            </a:ln>
          </p:spPr>
          <p:txBody>
            <a:bodyPr wrap="none" anchor="ctr"/>
            <a:lstStyle/>
            <a:p>
              <a:endParaRPr lang="en-US" dirty="0"/>
            </a:p>
          </p:txBody>
        </p:sp>
        <p:sp>
          <p:nvSpPr>
            <p:cNvPr id="42030" name="Line 49"/>
            <p:cNvSpPr>
              <a:spLocks noChangeShapeType="1"/>
            </p:cNvSpPr>
            <p:nvPr/>
          </p:nvSpPr>
          <p:spPr bwMode="auto">
            <a:xfrm flipH="1">
              <a:off x="2877" y="3805"/>
              <a:ext cx="354" cy="0"/>
            </a:xfrm>
            <a:prstGeom prst="line">
              <a:avLst/>
            </a:prstGeom>
            <a:noFill/>
            <a:ln w="19050">
              <a:solidFill>
                <a:srgbClr val="000000"/>
              </a:solidFill>
              <a:round/>
              <a:headEnd/>
              <a:tailEnd type="triangle" w="med" len="med"/>
            </a:ln>
          </p:spPr>
          <p:txBody>
            <a:bodyPr wrap="none" anchor="ctr"/>
            <a:lstStyle/>
            <a:p>
              <a:endParaRPr lang="en-US" dirty="0"/>
            </a:p>
          </p:txBody>
        </p:sp>
        <p:sp>
          <p:nvSpPr>
            <p:cNvPr id="42031" name="Text Box 50"/>
            <p:cNvSpPr txBox="1">
              <a:spLocks noChangeArrowheads="1"/>
            </p:cNvSpPr>
            <p:nvPr/>
          </p:nvSpPr>
          <p:spPr bwMode="auto">
            <a:xfrm>
              <a:off x="2493" y="3748"/>
              <a:ext cx="354" cy="129"/>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10 kHz</a:t>
              </a:r>
              <a:endParaRPr lang="en-US" sz="2200" dirty="0">
                <a:latin typeface="Agilent TT Cond" pitchFamily="34" charset="0"/>
              </a:endParaRPr>
            </a:p>
          </p:txBody>
        </p:sp>
        <p:grpSp>
          <p:nvGrpSpPr>
            <p:cNvPr id="5" name="Group 51"/>
            <p:cNvGrpSpPr>
              <a:grpSpLocks/>
            </p:cNvGrpSpPr>
            <p:nvPr/>
          </p:nvGrpSpPr>
          <p:grpSpPr bwMode="auto">
            <a:xfrm>
              <a:off x="3142" y="1142"/>
              <a:ext cx="188" cy="24"/>
              <a:chOff x="3456" y="1294"/>
              <a:chExt cx="207" cy="28"/>
            </a:xfrm>
          </p:grpSpPr>
          <p:sp>
            <p:nvSpPr>
              <p:cNvPr id="42037" name="Line 52"/>
              <p:cNvSpPr>
                <a:spLocks noChangeShapeType="1"/>
              </p:cNvSpPr>
              <p:nvPr/>
            </p:nvSpPr>
            <p:spPr bwMode="auto">
              <a:xfrm>
                <a:off x="3521" y="1308"/>
                <a:ext cx="142" cy="0"/>
              </a:xfrm>
              <a:prstGeom prst="line">
                <a:avLst/>
              </a:prstGeom>
              <a:noFill/>
              <a:ln w="31750">
                <a:solidFill>
                  <a:schemeClr val="accent2"/>
                </a:solidFill>
                <a:round/>
                <a:headEnd/>
                <a:tailEnd/>
              </a:ln>
            </p:spPr>
            <p:txBody>
              <a:bodyPr wrap="none" anchor="ctr"/>
              <a:lstStyle/>
              <a:p>
                <a:endParaRPr lang="en-US" dirty="0"/>
              </a:p>
            </p:txBody>
          </p:sp>
          <p:sp>
            <p:nvSpPr>
              <p:cNvPr id="42038" name="Freeform 53"/>
              <p:cNvSpPr>
                <a:spLocks/>
              </p:cNvSpPr>
              <p:nvPr/>
            </p:nvSpPr>
            <p:spPr bwMode="auto">
              <a:xfrm>
                <a:off x="3456" y="1294"/>
                <a:ext cx="87" cy="28"/>
              </a:xfrm>
              <a:custGeom>
                <a:avLst/>
                <a:gdLst>
                  <a:gd name="T0" fmla="*/ 0 w 87"/>
                  <a:gd name="T1" fmla="*/ 14 h 28"/>
                  <a:gd name="T2" fmla="*/ 86 w 87"/>
                  <a:gd name="T3" fmla="*/ 27 h 28"/>
                  <a:gd name="T4" fmla="*/ 65 w 87"/>
                  <a:gd name="T5" fmla="*/ 14 h 28"/>
                  <a:gd name="T6" fmla="*/ 86 w 87"/>
                  <a:gd name="T7" fmla="*/ 0 h 28"/>
                  <a:gd name="T8" fmla="*/ 0 w 87"/>
                  <a:gd name="T9" fmla="*/ 14 h 28"/>
                  <a:gd name="T10" fmla="*/ 0 w 87"/>
                  <a:gd name="T11" fmla="*/ 14 h 28"/>
                  <a:gd name="T12" fmla="*/ 0 60000 65536"/>
                  <a:gd name="T13" fmla="*/ 0 60000 65536"/>
                  <a:gd name="T14" fmla="*/ 0 60000 65536"/>
                  <a:gd name="T15" fmla="*/ 0 60000 65536"/>
                  <a:gd name="T16" fmla="*/ 0 60000 65536"/>
                  <a:gd name="T17" fmla="*/ 0 60000 65536"/>
                  <a:gd name="T18" fmla="*/ 0 w 87"/>
                  <a:gd name="T19" fmla="*/ 0 h 28"/>
                  <a:gd name="T20" fmla="*/ 87 w 8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87" h="28">
                    <a:moveTo>
                      <a:pt x="0" y="14"/>
                    </a:moveTo>
                    <a:lnTo>
                      <a:pt x="86" y="27"/>
                    </a:lnTo>
                    <a:lnTo>
                      <a:pt x="65" y="14"/>
                    </a:lnTo>
                    <a:lnTo>
                      <a:pt x="86" y="0"/>
                    </a:lnTo>
                    <a:lnTo>
                      <a:pt x="0" y="14"/>
                    </a:lnTo>
                  </a:path>
                </a:pathLst>
              </a:custGeom>
              <a:solidFill>
                <a:srgbClr val="000000"/>
              </a:solidFill>
              <a:ln w="31750">
                <a:solidFill>
                  <a:schemeClr val="accent2"/>
                </a:solidFill>
                <a:round/>
                <a:headEnd/>
                <a:tailEnd/>
              </a:ln>
            </p:spPr>
            <p:txBody>
              <a:bodyPr/>
              <a:lstStyle/>
              <a:p>
                <a:endParaRPr lang="en-US" dirty="0"/>
              </a:p>
            </p:txBody>
          </p:sp>
        </p:grpSp>
        <p:grpSp>
          <p:nvGrpSpPr>
            <p:cNvPr id="6" name="Group 54"/>
            <p:cNvGrpSpPr>
              <a:grpSpLocks/>
            </p:cNvGrpSpPr>
            <p:nvPr/>
          </p:nvGrpSpPr>
          <p:grpSpPr bwMode="auto">
            <a:xfrm>
              <a:off x="2447" y="1139"/>
              <a:ext cx="208" cy="25"/>
              <a:chOff x="2692" y="1291"/>
              <a:chExt cx="229" cy="28"/>
            </a:xfrm>
          </p:grpSpPr>
          <p:sp>
            <p:nvSpPr>
              <p:cNvPr id="42035" name="Line 55"/>
              <p:cNvSpPr>
                <a:spLocks noChangeShapeType="1"/>
              </p:cNvSpPr>
              <p:nvPr/>
            </p:nvSpPr>
            <p:spPr bwMode="auto">
              <a:xfrm>
                <a:off x="2692" y="1304"/>
                <a:ext cx="156" cy="0"/>
              </a:xfrm>
              <a:prstGeom prst="line">
                <a:avLst/>
              </a:prstGeom>
              <a:noFill/>
              <a:ln w="31750">
                <a:solidFill>
                  <a:schemeClr val="accent2"/>
                </a:solidFill>
                <a:round/>
                <a:headEnd/>
                <a:tailEnd/>
              </a:ln>
            </p:spPr>
            <p:txBody>
              <a:bodyPr wrap="none" anchor="ctr"/>
              <a:lstStyle/>
              <a:p>
                <a:endParaRPr lang="en-US" dirty="0"/>
              </a:p>
            </p:txBody>
          </p:sp>
          <p:sp>
            <p:nvSpPr>
              <p:cNvPr id="42036" name="Freeform 56"/>
              <p:cNvSpPr>
                <a:spLocks/>
              </p:cNvSpPr>
              <p:nvPr/>
            </p:nvSpPr>
            <p:spPr bwMode="auto">
              <a:xfrm>
                <a:off x="2825" y="1291"/>
                <a:ext cx="96" cy="28"/>
              </a:xfrm>
              <a:custGeom>
                <a:avLst/>
                <a:gdLst>
                  <a:gd name="T0" fmla="*/ 95 w 96"/>
                  <a:gd name="T1" fmla="*/ 13 h 28"/>
                  <a:gd name="T2" fmla="*/ 0 w 96"/>
                  <a:gd name="T3" fmla="*/ 0 h 28"/>
                  <a:gd name="T4" fmla="*/ 23 w 96"/>
                  <a:gd name="T5" fmla="*/ 13 h 28"/>
                  <a:gd name="T6" fmla="*/ 0 w 96"/>
                  <a:gd name="T7" fmla="*/ 27 h 28"/>
                  <a:gd name="T8" fmla="*/ 95 w 96"/>
                  <a:gd name="T9" fmla="*/ 13 h 28"/>
                  <a:gd name="T10" fmla="*/ 95 w 96"/>
                  <a:gd name="T11" fmla="*/ 13 h 28"/>
                  <a:gd name="T12" fmla="*/ 0 60000 65536"/>
                  <a:gd name="T13" fmla="*/ 0 60000 65536"/>
                  <a:gd name="T14" fmla="*/ 0 60000 65536"/>
                  <a:gd name="T15" fmla="*/ 0 60000 65536"/>
                  <a:gd name="T16" fmla="*/ 0 60000 65536"/>
                  <a:gd name="T17" fmla="*/ 0 60000 65536"/>
                  <a:gd name="T18" fmla="*/ 0 w 96"/>
                  <a:gd name="T19" fmla="*/ 0 h 28"/>
                  <a:gd name="T20" fmla="*/ 96 w 9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96" h="28">
                    <a:moveTo>
                      <a:pt x="95" y="13"/>
                    </a:moveTo>
                    <a:lnTo>
                      <a:pt x="0" y="0"/>
                    </a:lnTo>
                    <a:lnTo>
                      <a:pt x="23" y="13"/>
                    </a:lnTo>
                    <a:lnTo>
                      <a:pt x="0" y="27"/>
                    </a:lnTo>
                    <a:lnTo>
                      <a:pt x="95" y="13"/>
                    </a:lnTo>
                  </a:path>
                </a:pathLst>
              </a:custGeom>
              <a:solidFill>
                <a:srgbClr val="000000"/>
              </a:solidFill>
              <a:ln w="31750">
                <a:solidFill>
                  <a:schemeClr val="accent2"/>
                </a:solidFill>
                <a:round/>
                <a:headEnd/>
                <a:tailEnd/>
              </a:ln>
            </p:spPr>
            <p:txBody>
              <a:bodyPr/>
              <a:lstStyle/>
              <a:p>
                <a:endParaRPr lang="en-US" dirty="0"/>
              </a:p>
            </p:txBody>
          </p:sp>
        </p:grpSp>
        <p:sp>
          <p:nvSpPr>
            <p:cNvPr id="42034" name="Text Box 57"/>
            <p:cNvSpPr txBox="1">
              <a:spLocks noChangeArrowheads="1"/>
            </p:cNvSpPr>
            <p:nvPr/>
          </p:nvSpPr>
          <p:spPr bwMode="auto">
            <a:xfrm>
              <a:off x="3382" y="1061"/>
              <a:ext cx="1062" cy="185"/>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800" b="1" dirty="0">
                  <a:solidFill>
                    <a:schemeClr val="accent2"/>
                  </a:solidFill>
                  <a:latin typeface="Agilent TT Cond" pitchFamily="34" charset="0"/>
                </a:rPr>
                <a:t>10 kHz RBW</a:t>
              </a:r>
              <a:endParaRPr lang="en-US" sz="2200" dirty="0">
                <a:solidFill>
                  <a:schemeClr val="accent2"/>
                </a:solidFill>
                <a:latin typeface="Agilent TT Cond" pitchFamily="34" charset="0"/>
              </a:endParaRPr>
            </a:p>
          </p:txBody>
        </p:sp>
      </p:grpSp>
      <p:sp>
        <p:nvSpPr>
          <p:cNvPr id="41988" name="Text Box 58"/>
          <p:cNvSpPr txBox="1">
            <a:spLocks noChangeArrowheads="1"/>
          </p:cNvSpPr>
          <p:nvPr/>
        </p:nvSpPr>
        <p:spPr bwMode="auto">
          <a:xfrm>
            <a:off x="990600" y="5600700"/>
            <a:ext cx="7162800" cy="321627"/>
          </a:xfrm>
          <a:prstGeom prst="rect">
            <a:avLst/>
          </a:prstGeom>
          <a:noFill/>
          <a:ln w="9525">
            <a:noFill/>
            <a:miter lim="800000"/>
            <a:headEnd/>
            <a:tailEnd/>
          </a:ln>
        </p:spPr>
        <p:txBody>
          <a:bodyPr wrap="square" lIns="0" tIns="0" rIns="0" bIns="0">
            <a:spAutoFit/>
          </a:bodyPr>
          <a:lstStyle/>
          <a:p>
            <a:pPr algn="ctr">
              <a:lnSpc>
                <a:spcPct val="95000"/>
              </a:lnSpc>
              <a:spcBef>
                <a:spcPct val="50000"/>
              </a:spcBef>
              <a:spcAft>
                <a:spcPct val="50000"/>
              </a:spcAft>
            </a:pPr>
            <a:r>
              <a:rPr lang="en-US" sz="2200" b="1" dirty="0">
                <a:latin typeface="Agilent TT Cond" pitchFamily="34" charset="0"/>
              </a:rPr>
              <a:t>Determines resolvability of </a:t>
            </a:r>
            <a:r>
              <a:rPr lang="en-US" sz="2200" b="1" dirty="0">
                <a:solidFill>
                  <a:srgbClr val="0000FF"/>
                </a:solidFill>
                <a:latin typeface="Agilent TT Cond" pitchFamily="34" charset="0"/>
              </a:rPr>
              <a:t>equal</a:t>
            </a:r>
            <a:r>
              <a:rPr lang="en-US" sz="2200" b="1" dirty="0">
                <a:latin typeface="Agilent TT Cond" pitchFamily="34" charset="0"/>
              </a:rPr>
              <a:t> amplitude signals</a:t>
            </a:r>
          </a:p>
        </p:txBody>
      </p:sp>
      <p:sp>
        <p:nvSpPr>
          <p:cNvPr id="59" name="Footer Placeholder 58"/>
          <p:cNvSpPr>
            <a:spLocks noGrp="1"/>
          </p:cNvSpPr>
          <p:nvPr>
            <p:ph type="ftr" sz="quarter" idx="10"/>
          </p:nvPr>
        </p:nvSpPr>
        <p:spPr/>
        <p:txBody>
          <a:bodyPr/>
          <a:lstStyle/>
          <a:p>
            <a:r>
              <a:rPr lang="en-US" dirty="0" smtClean="0"/>
              <a:t>Back to Basics Training</a:t>
            </a:r>
            <a:endParaRPr lang="en-US" dirty="0"/>
          </a:p>
        </p:txBody>
      </p:sp>
      <p:sp>
        <p:nvSpPr>
          <p:cNvPr id="60" name="Slide Number Placeholder 59"/>
          <p:cNvSpPr>
            <a:spLocks noGrp="1"/>
          </p:cNvSpPr>
          <p:nvPr>
            <p:ph type="sldNum" sz="quarter" idx="12"/>
          </p:nvPr>
        </p:nvSpPr>
        <p:spPr/>
        <p:txBody>
          <a:bodyPr/>
          <a:lstStyle/>
          <a:p>
            <a:fld id="{2D132F79-ACF3-4263-B52B-5972FA2CE406}" type="slidenum">
              <a:rPr lang="en-US" smtClean="0"/>
              <a:pPr/>
              <a:t>40</a:t>
            </a:fld>
            <a:endParaRPr lang="en-US"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8600" y="76199"/>
            <a:ext cx="8915400" cy="828675"/>
          </a:xfrm>
        </p:spPr>
        <p:txBody>
          <a:bodyPr/>
          <a:lstStyle/>
          <a:p>
            <a:r>
              <a:rPr lang="en-US" dirty="0" smtClean="0"/>
              <a:t>Specifications</a:t>
            </a:r>
            <a:br>
              <a:rPr lang="en-US" dirty="0" smtClean="0"/>
            </a:br>
            <a:r>
              <a:rPr lang="en-US" sz="2100" dirty="0" smtClean="0"/>
              <a:t>	Resolution BW Selectivity or Shape Factor</a:t>
            </a:r>
          </a:p>
        </p:txBody>
      </p:sp>
      <p:grpSp>
        <p:nvGrpSpPr>
          <p:cNvPr id="2" name="Group 3"/>
          <p:cNvGrpSpPr>
            <a:grpSpLocks/>
          </p:cNvGrpSpPr>
          <p:nvPr/>
        </p:nvGrpSpPr>
        <p:grpSpPr bwMode="auto">
          <a:xfrm>
            <a:off x="1919288" y="1270000"/>
            <a:ext cx="5103812" cy="3425825"/>
            <a:chOff x="1249" y="1539"/>
            <a:chExt cx="3215" cy="2158"/>
          </a:xfrm>
        </p:grpSpPr>
        <p:sp>
          <p:nvSpPr>
            <p:cNvPr id="43013" name="Text Box 4"/>
            <p:cNvSpPr txBox="1">
              <a:spLocks noChangeArrowheads="1"/>
            </p:cNvSpPr>
            <p:nvPr/>
          </p:nvSpPr>
          <p:spPr bwMode="auto">
            <a:xfrm>
              <a:off x="1662" y="1772"/>
              <a:ext cx="362" cy="198"/>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600" dirty="0">
                  <a:solidFill>
                    <a:schemeClr val="accent2"/>
                  </a:solidFill>
                  <a:latin typeface="Agilent TT Cond" pitchFamily="34" charset="0"/>
                </a:rPr>
                <a:t>3 dB</a:t>
              </a:r>
              <a:endParaRPr lang="en-US" sz="2200" dirty="0">
                <a:solidFill>
                  <a:schemeClr val="accent2"/>
                </a:solidFill>
                <a:latin typeface="Agilent TT Cond" pitchFamily="34" charset="0"/>
              </a:endParaRPr>
            </a:p>
          </p:txBody>
        </p:sp>
        <p:grpSp>
          <p:nvGrpSpPr>
            <p:cNvPr id="3" name="Group 5"/>
            <p:cNvGrpSpPr>
              <a:grpSpLocks/>
            </p:cNvGrpSpPr>
            <p:nvPr/>
          </p:nvGrpSpPr>
          <p:grpSpPr bwMode="auto">
            <a:xfrm>
              <a:off x="1514" y="1798"/>
              <a:ext cx="2490" cy="1291"/>
              <a:chOff x="1665" y="2038"/>
              <a:chExt cx="2739" cy="1463"/>
            </a:xfrm>
          </p:grpSpPr>
          <p:sp>
            <p:nvSpPr>
              <p:cNvPr id="43043" name="Freeform 6"/>
              <p:cNvSpPr>
                <a:spLocks/>
              </p:cNvSpPr>
              <p:nvPr/>
            </p:nvSpPr>
            <p:spPr bwMode="auto">
              <a:xfrm>
                <a:off x="1665" y="3256"/>
                <a:ext cx="489" cy="245"/>
              </a:xfrm>
              <a:custGeom>
                <a:avLst/>
                <a:gdLst>
                  <a:gd name="T0" fmla="*/ 5 w 489"/>
                  <a:gd name="T1" fmla="*/ 242 h 245"/>
                  <a:gd name="T2" fmla="*/ 14 w 489"/>
                  <a:gd name="T3" fmla="*/ 242 h 245"/>
                  <a:gd name="T4" fmla="*/ 24 w 489"/>
                  <a:gd name="T5" fmla="*/ 239 h 245"/>
                  <a:gd name="T6" fmla="*/ 33 w 489"/>
                  <a:gd name="T7" fmla="*/ 236 h 245"/>
                  <a:gd name="T8" fmla="*/ 42 w 489"/>
                  <a:gd name="T9" fmla="*/ 233 h 245"/>
                  <a:gd name="T10" fmla="*/ 51 w 489"/>
                  <a:gd name="T11" fmla="*/ 230 h 245"/>
                  <a:gd name="T12" fmla="*/ 61 w 489"/>
                  <a:gd name="T13" fmla="*/ 227 h 245"/>
                  <a:gd name="T14" fmla="*/ 70 w 489"/>
                  <a:gd name="T15" fmla="*/ 224 h 245"/>
                  <a:gd name="T16" fmla="*/ 79 w 489"/>
                  <a:gd name="T17" fmla="*/ 222 h 245"/>
                  <a:gd name="T18" fmla="*/ 89 w 489"/>
                  <a:gd name="T19" fmla="*/ 219 h 245"/>
                  <a:gd name="T20" fmla="*/ 98 w 489"/>
                  <a:gd name="T21" fmla="*/ 216 h 245"/>
                  <a:gd name="T22" fmla="*/ 107 w 489"/>
                  <a:gd name="T23" fmla="*/ 213 h 245"/>
                  <a:gd name="T24" fmla="*/ 117 w 489"/>
                  <a:gd name="T25" fmla="*/ 210 h 245"/>
                  <a:gd name="T26" fmla="*/ 127 w 489"/>
                  <a:gd name="T27" fmla="*/ 205 h 245"/>
                  <a:gd name="T28" fmla="*/ 136 w 489"/>
                  <a:gd name="T29" fmla="*/ 202 h 245"/>
                  <a:gd name="T30" fmla="*/ 145 w 489"/>
                  <a:gd name="T31" fmla="*/ 198 h 245"/>
                  <a:gd name="T32" fmla="*/ 155 w 489"/>
                  <a:gd name="T33" fmla="*/ 196 h 245"/>
                  <a:gd name="T34" fmla="*/ 164 w 489"/>
                  <a:gd name="T35" fmla="*/ 193 h 245"/>
                  <a:gd name="T36" fmla="*/ 173 w 489"/>
                  <a:gd name="T37" fmla="*/ 187 h 245"/>
                  <a:gd name="T38" fmla="*/ 183 w 489"/>
                  <a:gd name="T39" fmla="*/ 185 h 245"/>
                  <a:gd name="T40" fmla="*/ 193 w 489"/>
                  <a:gd name="T41" fmla="*/ 181 h 245"/>
                  <a:gd name="T42" fmla="*/ 202 w 489"/>
                  <a:gd name="T43" fmla="*/ 176 h 245"/>
                  <a:gd name="T44" fmla="*/ 211 w 489"/>
                  <a:gd name="T45" fmla="*/ 173 h 245"/>
                  <a:gd name="T46" fmla="*/ 221 w 489"/>
                  <a:gd name="T47" fmla="*/ 167 h 245"/>
                  <a:gd name="T48" fmla="*/ 230 w 489"/>
                  <a:gd name="T49" fmla="*/ 164 h 245"/>
                  <a:gd name="T50" fmla="*/ 239 w 489"/>
                  <a:gd name="T51" fmla="*/ 158 h 245"/>
                  <a:gd name="T52" fmla="*/ 248 w 489"/>
                  <a:gd name="T53" fmla="*/ 155 h 245"/>
                  <a:gd name="T54" fmla="*/ 258 w 489"/>
                  <a:gd name="T55" fmla="*/ 150 h 245"/>
                  <a:gd name="T56" fmla="*/ 267 w 489"/>
                  <a:gd name="T57" fmla="*/ 147 h 245"/>
                  <a:gd name="T58" fmla="*/ 277 w 489"/>
                  <a:gd name="T59" fmla="*/ 141 h 245"/>
                  <a:gd name="T60" fmla="*/ 286 w 489"/>
                  <a:gd name="T61" fmla="*/ 135 h 245"/>
                  <a:gd name="T62" fmla="*/ 295 w 489"/>
                  <a:gd name="T63" fmla="*/ 130 h 245"/>
                  <a:gd name="T64" fmla="*/ 305 w 489"/>
                  <a:gd name="T65" fmla="*/ 127 h 245"/>
                  <a:gd name="T66" fmla="*/ 314 w 489"/>
                  <a:gd name="T67" fmla="*/ 121 h 245"/>
                  <a:gd name="T68" fmla="*/ 323 w 489"/>
                  <a:gd name="T69" fmla="*/ 115 h 245"/>
                  <a:gd name="T70" fmla="*/ 333 w 489"/>
                  <a:gd name="T71" fmla="*/ 110 h 245"/>
                  <a:gd name="T72" fmla="*/ 342 w 489"/>
                  <a:gd name="T73" fmla="*/ 104 h 245"/>
                  <a:gd name="T74" fmla="*/ 352 w 489"/>
                  <a:gd name="T75" fmla="*/ 98 h 245"/>
                  <a:gd name="T76" fmla="*/ 361 w 489"/>
                  <a:gd name="T77" fmla="*/ 92 h 245"/>
                  <a:gd name="T78" fmla="*/ 370 w 489"/>
                  <a:gd name="T79" fmla="*/ 86 h 245"/>
                  <a:gd name="T80" fmla="*/ 380 w 489"/>
                  <a:gd name="T81" fmla="*/ 81 h 245"/>
                  <a:gd name="T82" fmla="*/ 390 w 489"/>
                  <a:gd name="T83" fmla="*/ 75 h 245"/>
                  <a:gd name="T84" fmla="*/ 398 w 489"/>
                  <a:gd name="T85" fmla="*/ 68 h 245"/>
                  <a:gd name="T86" fmla="*/ 408 w 489"/>
                  <a:gd name="T87" fmla="*/ 60 h 245"/>
                  <a:gd name="T88" fmla="*/ 418 w 489"/>
                  <a:gd name="T89" fmla="*/ 55 h 245"/>
                  <a:gd name="T90" fmla="*/ 427 w 489"/>
                  <a:gd name="T91" fmla="*/ 49 h 245"/>
                  <a:gd name="T92" fmla="*/ 436 w 489"/>
                  <a:gd name="T93" fmla="*/ 40 h 245"/>
                  <a:gd name="T94" fmla="*/ 445 w 489"/>
                  <a:gd name="T95" fmla="*/ 34 h 245"/>
                  <a:gd name="T96" fmla="*/ 455 w 489"/>
                  <a:gd name="T97" fmla="*/ 26 h 245"/>
                  <a:gd name="T98" fmla="*/ 464 w 489"/>
                  <a:gd name="T99" fmla="*/ 20 h 245"/>
                  <a:gd name="T100" fmla="*/ 473 w 489"/>
                  <a:gd name="T101" fmla="*/ 11 h 245"/>
                  <a:gd name="T102" fmla="*/ 483 w 489"/>
                  <a:gd name="T103" fmla="*/ 2 h 2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9"/>
                  <a:gd name="T157" fmla="*/ 0 h 245"/>
                  <a:gd name="T158" fmla="*/ 489 w 489"/>
                  <a:gd name="T159" fmla="*/ 245 h 24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9" h="245">
                    <a:moveTo>
                      <a:pt x="0" y="244"/>
                    </a:moveTo>
                    <a:lnTo>
                      <a:pt x="5" y="242"/>
                    </a:lnTo>
                    <a:lnTo>
                      <a:pt x="10" y="242"/>
                    </a:lnTo>
                    <a:lnTo>
                      <a:pt x="14" y="242"/>
                    </a:lnTo>
                    <a:lnTo>
                      <a:pt x="19" y="239"/>
                    </a:lnTo>
                    <a:lnTo>
                      <a:pt x="24" y="239"/>
                    </a:lnTo>
                    <a:lnTo>
                      <a:pt x="28" y="236"/>
                    </a:lnTo>
                    <a:lnTo>
                      <a:pt x="33" y="236"/>
                    </a:lnTo>
                    <a:lnTo>
                      <a:pt x="37" y="233"/>
                    </a:lnTo>
                    <a:lnTo>
                      <a:pt x="42" y="233"/>
                    </a:lnTo>
                    <a:lnTo>
                      <a:pt x="47" y="230"/>
                    </a:lnTo>
                    <a:lnTo>
                      <a:pt x="51" y="230"/>
                    </a:lnTo>
                    <a:lnTo>
                      <a:pt x="57" y="227"/>
                    </a:lnTo>
                    <a:lnTo>
                      <a:pt x="61" y="227"/>
                    </a:lnTo>
                    <a:lnTo>
                      <a:pt x="65" y="227"/>
                    </a:lnTo>
                    <a:lnTo>
                      <a:pt x="70" y="224"/>
                    </a:lnTo>
                    <a:lnTo>
                      <a:pt x="75" y="224"/>
                    </a:lnTo>
                    <a:lnTo>
                      <a:pt x="79" y="222"/>
                    </a:lnTo>
                    <a:lnTo>
                      <a:pt x="84" y="219"/>
                    </a:lnTo>
                    <a:lnTo>
                      <a:pt x="89" y="219"/>
                    </a:lnTo>
                    <a:lnTo>
                      <a:pt x="94" y="216"/>
                    </a:lnTo>
                    <a:lnTo>
                      <a:pt x="98" y="216"/>
                    </a:lnTo>
                    <a:lnTo>
                      <a:pt x="103" y="213"/>
                    </a:lnTo>
                    <a:lnTo>
                      <a:pt x="107" y="213"/>
                    </a:lnTo>
                    <a:lnTo>
                      <a:pt x="113" y="210"/>
                    </a:lnTo>
                    <a:lnTo>
                      <a:pt x="117" y="210"/>
                    </a:lnTo>
                    <a:lnTo>
                      <a:pt x="122" y="207"/>
                    </a:lnTo>
                    <a:lnTo>
                      <a:pt x="127" y="205"/>
                    </a:lnTo>
                    <a:lnTo>
                      <a:pt x="131" y="205"/>
                    </a:lnTo>
                    <a:lnTo>
                      <a:pt x="136" y="202"/>
                    </a:lnTo>
                    <a:lnTo>
                      <a:pt x="141" y="202"/>
                    </a:lnTo>
                    <a:lnTo>
                      <a:pt x="145" y="198"/>
                    </a:lnTo>
                    <a:lnTo>
                      <a:pt x="150" y="196"/>
                    </a:lnTo>
                    <a:lnTo>
                      <a:pt x="155" y="196"/>
                    </a:lnTo>
                    <a:lnTo>
                      <a:pt x="159" y="193"/>
                    </a:lnTo>
                    <a:lnTo>
                      <a:pt x="164" y="193"/>
                    </a:lnTo>
                    <a:lnTo>
                      <a:pt x="169" y="190"/>
                    </a:lnTo>
                    <a:lnTo>
                      <a:pt x="173" y="187"/>
                    </a:lnTo>
                    <a:lnTo>
                      <a:pt x="178" y="187"/>
                    </a:lnTo>
                    <a:lnTo>
                      <a:pt x="183" y="185"/>
                    </a:lnTo>
                    <a:lnTo>
                      <a:pt x="187" y="181"/>
                    </a:lnTo>
                    <a:lnTo>
                      <a:pt x="193" y="181"/>
                    </a:lnTo>
                    <a:lnTo>
                      <a:pt x="197" y="178"/>
                    </a:lnTo>
                    <a:lnTo>
                      <a:pt x="202" y="176"/>
                    </a:lnTo>
                    <a:lnTo>
                      <a:pt x="206" y="176"/>
                    </a:lnTo>
                    <a:lnTo>
                      <a:pt x="211" y="173"/>
                    </a:lnTo>
                    <a:lnTo>
                      <a:pt x="215" y="170"/>
                    </a:lnTo>
                    <a:lnTo>
                      <a:pt x="221" y="167"/>
                    </a:lnTo>
                    <a:lnTo>
                      <a:pt x="225" y="167"/>
                    </a:lnTo>
                    <a:lnTo>
                      <a:pt x="230" y="164"/>
                    </a:lnTo>
                    <a:lnTo>
                      <a:pt x="234" y="161"/>
                    </a:lnTo>
                    <a:lnTo>
                      <a:pt x="239" y="158"/>
                    </a:lnTo>
                    <a:lnTo>
                      <a:pt x="244" y="158"/>
                    </a:lnTo>
                    <a:lnTo>
                      <a:pt x="248" y="155"/>
                    </a:lnTo>
                    <a:lnTo>
                      <a:pt x="253" y="152"/>
                    </a:lnTo>
                    <a:lnTo>
                      <a:pt x="258" y="150"/>
                    </a:lnTo>
                    <a:lnTo>
                      <a:pt x="262" y="150"/>
                    </a:lnTo>
                    <a:lnTo>
                      <a:pt x="267" y="147"/>
                    </a:lnTo>
                    <a:lnTo>
                      <a:pt x="272" y="144"/>
                    </a:lnTo>
                    <a:lnTo>
                      <a:pt x="277" y="141"/>
                    </a:lnTo>
                    <a:lnTo>
                      <a:pt x="281" y="138"/>
                    </a:lnTo>
                    <a:lnTo>
                      <a:pt x="286" y="135"/>
                    </a:lnTo>
                    <a:lnTo>
                      <a:pt x="291" y="132"/>
                    </a:lnTo>
                    <a:lnTo>
                      <a:pt x="295" y="130"/>
                    </a:lnTo>
                    <a:lnTo>
                      <a:pt x="300" y="130"/>
                    </a:lnTo>
                    <a:lnTo>
                      <a:pt x="305" y="127"/>
                    </a:lnTo>
                    <a:lnTo>
                      <a:pt x="309" y="124"/>
                    </a:lnTo>
                    <a:lnTo>
                      <a:pt x="314" y="121"/>
                    </a:lnTo>
                    <a:lnTo>
                      <a:pt x="319" y="118"/>
                    </a:lnTo>
                    <a:lnTo>
                      <a:pt x="323" y="115"/>
                    </a:lnTo>
                    <a:lnTo>
                      <a:pt x="328" y="112"/>
                    </a:lnTo>
                    <a:lnTo>
                      <a:pt x="333" y="110"/>
                    </a:lnTo>
                    <a:lnTo>
                      <a:pt x="337" y="106"/>
                    </a:lnTo>
                    <a:lnTo>
                      <a:pt x="342" y="104"/>
                    </a:lnTo>
                    <a:lnTo>
                      <a:pt x="347" y="100"/>
                    </a:lnTo>
                    <a:lnTo>
                      <a:pt x="352" y="98"/>
                    </a:lnTo>
                    <a:lnTo>
                      <a:pt x="357" y="96"/>
                    </a:lnTo>
                    <a:lnTo>
                      <a:pt x="361" y="92"/>
                    </a:lnTo>
                    <a:lnTo>
                      <a:pt x="366" y="89"/>
                    </a:lnTo>
                    <a:lnTo>
                      <a:pt x="370" y="86"/>
                    </a:lnTo>
                    <a:lnTo>
                      <a:pt x="375" y="84"/>
                    </a:lnTo>
                    <a:lnTo>
                      <a:pt x="380" y="81"/>
                    </a:lnTo>
                    <a:lnTo>
                      <a:pt x="385" y="77"/>
                    </a:lnTo>
                    <a:lnTo>
                      <a:pt x="390" y="75"/>
                    </a:lnTo>
                    <a:lnTo>
                      <a:pt x="394" y="72"/>
                    </a:lnTo>
                    <a:lnTo>
                      <a:pt x="398" y="68"/>
                    </a:lnTo>
                    <a:lnTo>
                      <a:pt x="403" y="66"/>
                    </a:lnTo>
                    <a:lnTo>
                      <a:pt x="408" y="60"/>
                    </a:lnTo>
                    <a:lnTo>
                      <a:pt x="413" y="57"/>
                    </a:lnTo>
                    <a:lnTo>
                      <a:pt x="418" y="55"/>
                    </a:lnTo>
                    <a:lnTo>
                      <a:pt x="422" y="52"/>
                    </a:lnTo>
                    <a:lnTo>
                      <a:pt x="427" y="49"/>
                    </a:lnTo>
                    <a:lnTo>
                      <a:pt x="431" y="43"/>
                    </a:lnTo>
                    <a:lnTo>
                      <a:pt x="436" y="40"/>
                    </a:lnTo>
                    <a:lnTo>
                      <a:pt x="441" y="37"/>
                    </a:lnTo>
                    <a:lnTo>
                      <a:pt x="445" y="34"/>
                    </a:lnTo>
                    <a:lnTo>
                      <a:pt x="450" y="28"/>
                    </a:lnTo>
                    <a:lnTo>
                      <a:pt x="455" y="26"/>
                    </a:lnTo>
                    <a:lnTo>
                      <a:pt x="459" y="23"/>
                    </a:lnTo>
                    <a:lnTo>
                      <a:pt x="464" y="20"/>
                    </a:lnTo>
                    <a:lnTo>
                      <a:pt x="469" y="15"/>
                    </a:lnTo>
                    <a:lnTo>
                      <a:pt x="473" y="11"/>
                    </a:lnTo>
                    <a:lnTo>
                      <a:pt x="478" y="9"/>
                    </a:lnTo>
                    <a:lnTo>
                      <a:pt x="483" y="2"/>
                    </a:lnTo>
                    <a:lnTo>
                      <a:pt x="488" y="0"/>
                    </a:lnTo>
                  </a:path>
                </a:pathLst>
              </a:custGeom>
              <a:noFill/>
              <a:ln w="31750">
                <a:solidFill>
                  <a:schemeClr val="tx2"/>
                </a:solidFill>
                <a:round/>
                <a:headEnd/>
                <a:tailEnd/>
              </a:ln>
            </p:spPr>
            <p:txBody>
              <a:bodyPr/>
              <a:lstStyle/>
              <a:p>
                <a:endParaRPr lang="en-US" dirty="0"/>
              </a:p>
            </p:txBody>
          </p:sp>
          <p:sp>
            <p:nvSpPr>
              <p:cNvPr id="43044" name="Freeform 7"/>
              <p:cNvSpPr>
                <a:spLocks/>
              </p:cNvSpPr>
              <p:nvPr/>
            </p:nvSpPr>
            <p:spPr bwMode="auto">
              <a:xfrm>
                <a:off x="2153" y="2582"/>
                <a:ext cx="488" cy="675"/>
              </a:xfrm>
              <a:custGeom>
                <a:avLst/>
                <a:gdLst>
                  <a:gd name="T0" fmla="*/ 5 w 488"/>
                  <a:gd name="T1" fmla="*/ 668 h 675"/>
                  <a:gd name="T2" fmla="*/ 13 w 488"/>
                  <a:gd name="T3" fmla="*/ 663 h 675"/>
                  <a:gd name="T4" fmla="*/ 23 w 488"/>
                  <a:gd name="T5" fmla="*/ 654 h 675"/>
                  <a:gd name="T6" fmla="*/ 33 w 488"/>
                  <a:gd name="T7" fmla="*/ 646 h 675"/>
                  <a:gd name="T8" fmla="*/ 42 w 488"/>
                  <a:gd name="T9" fmla="*/ 636 h 675"/>
                  <a:gd name="T10" fmla="*/ 51 w 488"/>
                  <a:gd name="T11" fmla="*/ 627 h 675"/>
                  <a:gd name="T12" fmla="*/ 61 w 488"/>
                  <a:gd name="T13" fmla="*/ 619 h 675"/>
                  <a:gd name="T14" fmla="*/ 70 w 488"/>
                  <a:gd name="T15" fmla="*/ 608 h 675"/>
                  <a:gd name="T16" fmla="*/ 79 w 488"/>
                  <a:gd name="T17" fmla="*/ 599 h 675"/>
                  <a:gd name="T18" fmla="*/ 88 w 488"/>
                  <a:gd name="T19" fmla="*/ 590 h 675"/>
                  <a:gd name="T20" fmla="*/ 98 w 488"/>
                  <a:gd name="T21" fmla="*/ 578 h 675"/>
                  <a:gd name="T22" fmla="*/ 107 w 488"/>
                  <a:gd name="T23" fmla="*/ 570 h 675"/>
                  <a:gd name="T24" fmla="*/ 117 w 488"/>
                  <a:gd name="T25" fmla="*/ 559 h 675"/>
                  <a:gd name="T26" fmla="*/ 126 w 488"/>
                  <a:gd name="T27" fmla="*/ 550 h 675"/>
                  <a:gd name="T28" fmla="*/ 136 w 488"/>
                  <a:gd name="T29" fmla="*/ 538 h 675"/>
                  <a:gd name="T30" fmla="*/ 145 w 488"/>
                  <a:gd name="T31" fmla="*/ 527 h 675"/>
                  <a:gd name="T32" fmla="*/ 154 w 488"/>
                  <a:gd name="T33" fmla="*/ 518 h 675"/>
                  <a:gd name="T34" fmla="*/ 164 w 488"/>
                  <a:gd name="T35" fmla="*/ 504 h 675"/>
                  <a:gd name="T36" fmla="*/ 173 w 488"/>
                  <a:gd name="T37" fmla="*/ 496 h 675"/>
                  <a:gd name="T38" fmla="*/ 183 w 488"/>
                  <a:gd name="T39" fmla="*/ 484 h 675"/>
                  <a:gd name="T40" fmla="*/ 193 w 488"/>
                  <a:gd name="T41" fmla="*/ 472 h 675"/>
                  <a:gd name="T42" fmla="*/ 201 w 488"/>
                  <a:gd name="T43" fmla="*/ 458 h 675"/>
                  <a:gd name="T44" fmla="*/ 211 w 488"/>
                  <a:gd name="T45" fmla="*/ 446 h 675"/>
                  <a:gd name="T46" fmla="*/ 219 w 488"/>
                  <a:gd name="T47" fmla="*/ 435 h 675"/>
                  <a:gd name="T48" fmla="*/ 230 w 488"/>
                  <a:gd name="T49" fmla="*/ 421 h 675"/>
                  <a:gd name="T50" fmla="*/ 239 w 488"/>
                  <a:gd name="T51" fmla="*/ 409 h 675"/>
                  <a:gd name="T52" fmla="*/ 248 w 488"/>
                  <a:gd name="T53" fmla="*/ 394 h 675"/>
                  <a:gd name="T54" fmla="*/ 257 w 488"/>
                  <a:gd name="T55" fmla="*/ 384 h 675"/>
                  <a:gd name="T56" fmla="*/ 267 w 488"/>
                  <a:gd name="T57" fmla="*/ 369 h 675"/>
                  <a:gd name="T58" fmla="*/ 276 w 488"/>
                  <a:gd name="T59" fmla="*/ 354 h 675"/>
                  <a:gd name="T60" fmla="*/ 286 w 488"/>
                  <a:gd name="T61" fmla="*/ 340 h 675"/>
                  <a:gd name="T62" fmla="*/ 295 w 488"/>
                  <a:gd name="T63" fmla="*/ 328 h 675"/>
                  <a:gd name="T64" fmla="*/ 304 w 488"/>
                  <a:gd name="T65" fmla="*/ 311 h 675"/>
                  <a:gd name="T66" fmla="*/ 313 w 488"/>
                  <a:gd name="T67" fmla="*/ 300 h 675"/>
                  <a:gd name="T68" fmla="*/ 323 w 488"/>
                  <a:gd name="T69" fmla="*/ 285 h 675"/>
                  <a:gd name="T70" fmla="*/ 332 w 488"/>
                  <a:gd name="T71" fmla="*/ 268 h 675"/>
                  <a:gd name="T72" fmla="*/ 341 w 488"/>
                  <a:gd name="T73" fmla="*/ 253 h 675"/>
                  <a:gd name="T74" fmla="*/ 351 w 488"/>
                  <a:gd name="T75" fmla="*/ 239 h 675"/>
                  <a:gd name="T76" fmla="*/ 361 w 488"/>
                  <a:gd name="T77" fmla="*/ 222 h 675"/>
                  <a:gd name="T78" fmla="*/ 370 w 488"/>
                  <a:gd name="T79" fmla="*/ 206 h 675"/>
                  <a:gd name="T80" fmla="*/ 379 w 488"/>
                  <a:gd name="T81" fmla="*/ 190 h 675"/>
                  <a:gd name="T82" fmla="*/ 389 w 488"/>
                  <a:gd name="T83" fmla="*/ 176 h 675"/>
                  <a:gd name="T84" fmla="*/ 398 w 488"/>
                  <a:gd name="T85" fmla="*/ 158 h 675"/>
                  <a:gd name="T86" fmla="*/ 407 w 488"/>
                  <a:gd name="T87" fmla="*/ 144 h 675"/>
                  <a:gd name="T88" fmla="*/ 417 w 488"/>
                  <a:gd name="T89" fmla="*/ 127 h 675"/>
                  <a:gd name="T90" fmla="*/ 427 w 488"/>
                  <a:gd name="T91" fmla="*/ 109 h 675"/>
                  <a:gd name="T92" fmla="*/ 436 w 488"/>
                  <a:gd name="T93" fmla="*/ 93 h 675"/>
                  <a:gd name="T94" fmla="*/ 445 w 488"/>
                  <a:gd name="T95" fmla="*/ 75 h 675"/>
                  <a:gd name="T96" fmla="*/ 455 w 488"/>
                  <a:gd name="T97" fmla="*/ 58 h 675"/>
                  <a:gd name="T98" fmla="*/ 464 w 488"/>
                  <a:gd name="T99" fmla="*/ 40 h 675"/>
                  <a:gd name="T100" fmla="*/ 473 w 488"/>
                  <a:gd name="T101" fmla="*/ 23 h 675"/>
                  <a:gd name="T102" fmla="*/ 482 w 488"/>
                  <a:gd name="T103" fmla="*/ 6 h 6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8"/>
                  <a:gd name="T157" fmla="*/ 0 h 675"/>
                  <a:gd name="T158" fmla="*/ 488 w 488"/>
                  <a:gd name="T159" fmla="*/ 675 h 6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8" h="675">
                    <a:moveTo>
                      <a:pt x="0" y="674"/>
                    </a:moveTo>
                    <a:lnTo>
                      <a:pt x="5" y="668"/>
                    </a:lnTo>
                    <a:lnTo>
                      <a:pt x="9" y="664"/>
                    </a:lnTo>
                    <a:lnTo>
                      <a:pt x="13" y="663"/>
                    </a:lnTo>
                    <a:lnTo>
                      <a:pt x="18" y="656"/>
                    </a:lnTo>
                    <a:lnTo>
                      <a:pt x="23" y="654"/>
                    </a:lnTo>
                    <a:lnTo>
                      <a:pt x="28" y="648"/>
                    </a:lnTo>
                    <a:lnTo>
                      <a:pt x="33" y="646"/>
                    </a:lnTo>
                    <a:lnTo>
                      <a:pt x="37" y="640"/>
                    </a:lnTo>
                    <a:lnTo>
                      <a:pt x="42" y="636"/>
                    </a:lnTo>
                    <a:lnTo>
                      <a:pt x="47" y="631"/>
                    </a:lnTo>
                    <a:lnTo>
                      <a:pt x="51" y="627"/>
                    </a:lnTo>
                    <a:lnTo>
                      <a:pt x="56" y="622"/>
                    </a:lnTo>
                    <a:lnTo>
                      <a:pt x="61" y="619"/>
                    </a:lnTo>
                    <a:lnTo>
                      <a:pt x="65" y="614"/>
                    </a:lnTo>
                    <a:lnTo>
                      <a:pt x="70" y="608"/>
                    </a:lnTo>
                    <a:lnTo>
                      <a:pt x="75" y="605"/>
                    </a:lnTo>
                    <a:lnTo>
                      <a:pt x="79" y="599"/>
                    </a:lnTo>
                    <a:lnTo>
                      <a:pt x="84" y="596"/>
                    </a:lnTo>
                    <a:lnTo>
                      <a:pt x="88" y="590"/>
                    </a:lnTo>
                    <a:lnTo>
                      <a:pt x="93" y="585"/>
                    </a:lnTo>
                    <a:lnTo>
                      <a:pt x="98" y="578"/>
                    </a:lnTo>
                    <a:lnTo>
                      <a:pt x="103" y="576"/>
                    </a:lnTo>
                    <a:lnTo>
                      <a:pt x="107" y="570"/>
                    </a:lnTo>
                    <a:lnTo>
                      <a:pt x="113" y="564"/>
                    </a:lnTo>
                    <a:lnTo>
                      <a:pt x="117" y="559"/>
                    </a:lnTo>
                    <a:lnTo>
                      <a:pt x="122" y="555"/>
                    </a:lnTo>
                    <a:lnTo>
                      <a:pt x="126" y="550"/>
                    </a:lnTo>
                    <a:lnTo>
                      <a:pt x="131" y="544"/>
                    </a:lnTo>
                    <a:lnTo>
                      <a:pt x="136" y="538"/>
                    </a:lnTo>
                    <a:lnTo>
                      <a:pt x="141" y="533"/>
                    </a:lnTo>
                    <a:lnTo>
                      <a:pt x="145" y="527"/>
                    </a:lnTo>
                    <a:lnTo>
                      <a:pt x="150" y="524"/>
                    </a:lnTo>
                    <a:lnTo>
                      <a:pt x="154" y="518"/>
                    </a:lnTo>
                    <a:lnTo>
                      <a:pt x="159" y="510"/>
                    </a:lnTo>
                    <a:lnTo>
                      <a:pt x="164" y="504"/>
                    </a:lnTo>
                    <a:lnTo>
                      <a:pt x="169" y="501"/>
                    </a:lnTo>
                    <a:lnTo>
                      <a:pt x="173" y="496"/>
                    </a:lnTo>
                    <a:lnTo>
                      <a:pt x="178" y="489"/>
                    </a:lnTo>
                    <a:lnTo>
                      <a:pt x="183" y="484"/>
                    </a:lnTo>
                    <a:lnTo>
                      <a:pt x="187" y="478"/>
                    </a:lnTo>
                    <a:lnTo>
                      <a:pt x="193" y="472"/>
                    </a:lnTo>
                    <a:lnTo>
                      <a:pt x="197" y="467"/>
                    </a:lnTo>
                    <a:lnTo>
                      <a:pt x="201" y="458"/>
                    </a:lnTo>
                    <a:lnTo>
                      <a:pt x="206" y="452"/>
                    </a:lnTo>
                    <a:lnTo>
                      <a:pt x="211" y="446"/>
                    </a:lnTo>
                    <a:lnTo>
                      <a:pt x="215" y="440"/>
                    </a:lnTo>
                    <a:lnTo>
                      <a:pt x="219" y="435"/>
                    </a:lnTo>
                    <a:lnTo>
                      <a:pt x="225" y="426"/>
                    </a:lnTo>
                    <a:lnTo>
                      <a:pt x="230" y="421"/>
                    </a:lnTo>
                    <a:lnTo>
                      <a:pt x="234" y="414"/>
                    </a:lnTo>
                    <a:lnTo>
                      <a:pt x="239" y="409"/>
                    </a:lnTo>
                    <a:lnTo>
                      <a:pt x="243" y="403"/>
                    </a:lnTo>
                    <a:lnTo>
                      <a:pt x="248" y="394"/>
                    </a:lnTo>
                    <a:lnTo>
                      <a:pt x="253" y="388"/>
                    </a:lnTo>
                    <a:lnTo>
                      <a:pt x="257" y="384"/>
                    </a:lnTo>
                    <a:lnTo>
                      <a:pt x="262" y="377"/>
                    </a:lnTo>
                    <a:lnTo>
                      <a:pt x="267" y="369"/>
                    </a:lnTo>
                    <a:lnTo>
                      <a:pt x="272" y="363"/>
                    </a:lnTo>
                    <a:lnTo>
                      <a:pt x="276" y="354"/>
                    </a:lnTo>
                    <a:lnTo>
                      <a:pt x="281" y="348"/>
                    </a:lnTo>
                    <a:lnTo>
                      <a:pt x="286" y="340"/>
                    </a:lnTo>
                    <a:lnTo>
                      <a:pt x="290" y="334"/>
                    </a:lnTo>
                    <a:lnTo>
                      <a:pt x="295" y="328"/>
                    </a:lnTo>
                    <a:lnTo>
                      <a:pt x="300" y="320"/>
                    </a:lnTo>
                    <a:lnTo>
                      <a:pt x="304" y="311"/>
                    </a:lnTo>
                    <a:lnTo>
                      <a:pt x="309" y="305"/>
                    </a:lnTo>
                    <a:lnTo>
                      <a:pt x="313" y="300"/>
                    </a:lnTo>
                    <a:lnTo>
                      <a:pt x="319" y="291"/>
                    </a:lnTo>
                    <a:lnTo>
                      <a:pt x="323" y="285"/>
                    </a:lnTo>
                    <a:lnTo>
                      <a:pt x="328" y="276"/>
                    </a:lnTo>
                    <a:lnTo>
                      <a:pt x="332" y="268"/>
                    </a:lnTo>
                    <a:lnTo>
                      <a:pt x="337" y="262"/>
                    </a:lnTo>
                    <a:lnTo>
                      <a:pt x="341" y="253"/>
                    </a:lnTo>
                    <a:lnTo>
                      <a:pt x="347" y="245"/>
                    </a:lnTo>
                    <a:lnTo>
                      <a:pt x="351" y="239"/>
                    </a:lnTo>
                    <a:lnTo>
                      <a:pt x="357" y="230"/>
                    </a:lnTo>
                    <a:lnTo>
                      <a:pt x="361" y="222"/>
                    </a:lnTo>
                    <a:lnTo>
                      <a:pt x="365" y="216"/>
                    </a:lnTo>
                    <a:lnTo>
                      <a:pt x="370" y="206"/>
                    </a:lnTo>
                    <a:lnTo>
                      <a:pt x="375" y="198"/>
                    </a:lnTo>
                    <a:lnTo>
                      <a:pt x="379" y="190"/>
                    </a:lnTo>
                    <a:lnTo>
                      <a:pt x="385" y="184"/>
                    </a:lnTo>
                    <a:lnTo>
                      <a:pt x="389" y="176"/>
                    </a:lnTo>
                    <a:lnTo>
                      <a:pt x="393" y="167"/>
                    </a:lnTo>
                    <a:lnTo>
                      <a:pt x="398" y="158"/>
                    </a:lnTo>
                    <a:lnTo>
                      <a:pt x="403" y="152"/>
                    </a:lnTo>
                    <a:lnTo>
                      <a:pt x="407" y="144"/>
                    </a:lnTo>
                    <a:lnTo>
                      <a:pt x="413" y="136"/>
                    </a:lnTo>
                    <a:lnTo>
                      <a:pt x="417" y="127"/>
                    </a:lnTo>
                    <a:lnTo>
                      <a:pt x="421" y="118"/>
                    </a:lnTo>
                    <a:lnTo>
                      <a:pt x="427" y="109"/>
                    </a:lnTo>
                    <a:lnTo>
                      <a:pt x="431" y="101"/>
                    </a:lnTo>
                    <a:lnTo>
                      <a:pt x="436" y="93"/>
                    </a:lnTo>
                    <a:lnTo>
                      <a:pt x="441" y="84"/>
                    </a:lnTo>
                    <a:lnTo>
                      <a:pt x="445" y="75"/>
                    </a:lnTo>
                    <a:lnTo>
                      <a:pt x="450" y="66"/>
                    </a:lnTo>
                    <a:lnTo>
                      <a:pt x="455" y="58"/>
                    </a:lnTo>
                    <a:lnTo>
                      <a:pt x="459" y="52"/>
                    </a:lnTo>
                    <a:lnTo>
                      <a:pt x="464" y="40"/>
                    </a:lnTo>
                    <a:lnTo>
                      <a:pt x="469" y="31"/>
                    </a:lnTo>
                    <a:lnTo>
                      <a:pt x="473" y="23"/>
                    </a:lnTo>
                    <a:lnTo>
                      <a:pt x="478" y="18"/>
                    </a:lnTo>
                    <a:lnTo>
                      <a:pt x="482" y="6"/>
                    </a:lnTo>
                    <a:lnTo>
                      <a:pt x="487" y="0"/>
                    </a:lnTo>
                  </a:path>
                </a:pathLst>
              </a:custGeom>
              <a:noFill/>
              <a:ln w="31750">
                <a:solidFill>
                  <a:schemeClr val="tx2"/>
                </a:solidFill>
                <a:round/>
                <a:headEnd/>
                <a:tailEnd/>
              </a:ln>
            </p:spPr>
            <p:txBody>
              <a:bodyPr/>
              <a:lstStyle/>
              <a:p>
                <a:endParaRPr lang="en-US" dirty="0"/>
              </a:p>
            </p:txBody>
          </p:sp>
          <p:sp>
            <p:nvSpPr>
              <p:cNvPr id="43045" name="Freeform 8"/>
              <p:cNvSpPr>
                <a:spLocks/>
              </p:cNvSpPr>
              <p:nvPr/>
            </p:nvSpPr>
            <p:spPr bwMode="auto">
              <a:xfrm>
                <a:off x="2640" y="2038"/>
                <a:ext cx="489" cy="545"/>
              </a:xfrm>
              <a:custGeom>
                <a:avLst/>
                <a:gdLst>
                  <a:gd name="T0" fmla="*/ 5 w 489"/>
                  <a:gd name="T1" fmla="*/ 535 h 545"/>
                  <a:gd name="T2" fmla="*/ 14 w 489"/>
                  <a:gd name="T3" fmla="*/ 518 h 545"/>
                  <a:gd name="T4" fmla="*/ 23 w 489"/>
                  <a:gd name="T5" fmla="*/ 498 h 545"/>
                  <a:gd name="T6" fmla="*/ 33 w 489"/>
                  <a:gd name="T7" fmla="*/ 480 h 545"/>
                  <a:gd name="T8" fmla="*/ 42 w 489"/>
                  <a:gd name="T9" fmla="*/ 464 h 545"/>
                  <a:gd name="T10" fmla="*/ 52 w 489"/>
                  <a:gd name="T11" fmla="*/ 446 h 545"/>
                  <a:gd name="T12" fmla="*/ 60 w 489"/>
                  <a:gd name="T13" fmla="*/ 428 h 545"/>
                  <a:gd name="T14" fmla="*/ 70 w 489"/>
                  <a:gd name="T15" fmla="*/ 412 h 545"/>
                  <a:gd name="T16" fmla="*/ 80 w 489"/>
                  <a:gd name="T17" fmla="*/ 394 h 545"/>
                  <a:gd name="T18" fmla="*/ 89 w 489"/>
                  <a:gd name="T19" fmla="*/ 377 h 545"/>
                  <a:gd name="T20" fmla="*/ 98 w 489"/>
                  <a:gd name="T21" fmla="*/ 360 h 545"/>
                  <a:gd name="T22" fmla="*/ 108 w 489"/>
                  <a:gd name="T23" fmla="*/ 342 h 545"/>
                  <a:gd name="T24" fmla="*/ 117 w 489"/>
                  <a:gd name="T25" fmla="*/ 325 h 545"/>
                  <a:gd name="T26" fmla="*/ 127 w 489"/>
                  <a:gd name="T27" fmla="*/ 311 h 545"/>
                  <a:gd name="T28" fmla="*/ 136 w 489"/>
                  <a:gd name="T29" fmla="*/ 293 h 545"/>
                  <a:gd name="T30" fmla="*/ 145 w 489"/>
                  <a:gd name="T31" fmla="*/ 276 h 545"/>
                  <a:gd name="T32" fmla="*/ 155 w 489"/>
                  <a:gd name="T33" fmla="*/ 262 h 545"/>
                  <a:gd name="T34" fmla="*/ 165 w 489"/>
                  <a:gd name="T35" fmla="*/ 244 h 545"/>
                  <a:gd name="T36" fmla="*/ 174 w 489"/>
                  <a:gd name="T37" fmla="*/ 230 h 545"/>
                  <a:gd name="T38" fmla="*/ 183 w 489"/>
                  <a:gd name="T39" fmla="*/ 216 h 545"/>
                  <a:gd name="T40" fmla="*/ 193 w 489"/>
                  <a:gd name="T41" fmla="*/ 202 h 545"/>
                  <a:gd name="T42" fmla="*/ 202 w 489"/>
                  <a:gd name="T43" fmla="*/ 187 h 545"/>
                  <a:gd name="T44" fmla="*/ 211 w 489"/>
                  <a:gd name="T45" fmla="*/ 172 h 545"/>
                  <a:gd name="T46" fmla="*/ 220 w 489"/>
                  <a:gd name="T47" fmla="*/ 158 h 545"/>
                  <a:gd name="T48" fmla="*/ 230 w 489"/>
                  <a:gd name="T49" fmla="*/ 144 h 545"/>
                  <a:gd name="T50" fmla="*/ 240 w 489"/>
                  <a:gd name="T51" fmla="*/ 132 h 545"/>
                  <a:gd name="T52" fmla="*/ 248 w 489"/>
                  <a:gd name="T53" fmla="*/ 121 h 545"/>
                  <a:gd name="T54" fmla="*/ 258 w 489"/>
                  <a:gd name="T55" fmla="*/ 106 h 545"/>
                  <a:gd name="T56" fmla="*/ 268 w 489"/>
                  <a:gd name="T57" fmla="*/ 97 h 545"/>
                  <a:gd name="T58" fmla="*/ 276 w 489"/>
                  <a:gd name="T59" fmla="*/ 86 h 545"/>
                  <a:gd name="T60" fmla="*/ 286 w 489"/>
                  <a:gd name="T61" fmla="*/ 74 h 545"/>
                  <a:gd name="T62" fmla="*/ 296 w 489"/>
                  <a:gd name="T63" fmla="*/ 66 h 545"/>
                  <a:gd name="T64" fmla="*/ 305 w 489"/>
                  <a:gd name="T65" fmla="*/ 57 h 545"/>
                  <a:gd name="T66" fmla="*/ 314 w 489"/>
                  <a:gd name="T67" fmla="*/ 48 h 545"/>
                  <a:gd name="T68" fmla="*/ 324 w 489"/>
                  <a:gd name="T69" fmla="*/ 40 h 545"/>
                  <a:gd name="T70" fmla="*/ 333 w 489"/>
                  <a:gd name="T71" fmla="*/ 34 h 545"/>
                  <a:gd name="T72" fmla="*/ 342 w 489"/>
                  <a:gd name="T73" fmla="*/ 26 h 545"/>
                  <a:gd name="T74" fmla="*/ 351 w 489"/>
                  <a:gd name="T75" fmla="*/ 20 h 545"/>
                  <a:gd name="T76" fmla="*/ 361 w 489"/>
                  <a:gd name="T77" fmla="*/ 17 h 545"/>
                  <a:gd name="T78" fmla="*/ 371 w 489"/>
                  <a:gd name="T79" fmla="*/ 11 h 545"/>
                  <a:gd name="T80" fmla="*/ 380 w 489"/>
                  <a:gd name="T81" fmla="*/ 8 h 545"/>
                  <a:gd name="T82" fmla="*/ 389 w 489"/>
                  <a:gd name="T83" fmla="*/ 6 h 545"/>
                  <a:gd name="T84" fmla="*/ 399 w 489"/>
                  <a:gd name="T85" fmla="*/ 2 h 545"/>
                  <a:gd name="T86" fmla="*/ 408 w 489"/>
                  <a:gd name="T87" fmla="*/ 0 h 545"/>
                  <a:gd name="T88" fmla="*/ 418 w 489"/>
                  <a:gd name="T89" fmla="*/ 0 h 545"/>
                  <a:gd name="T90" fmla="*/ 427 w 489"/>
                  <a:gd name="T91" fmla="*/ 0 h 545"/>
                  <a:gd name="T92" fmla="*/ 436 w 489"/>
                  <a:gd name="T93" fmla="*/ 0 h 545"/>
                  <a:gd name="T94" fmla="*/ 445 w 489"/>
                  <a:gd name="T95" fmla="*/ 0 h 545"/>
                  <a:gd name="T96" fmla="*/ 456 w 489"/>
                  <a:gd name="T97" fmla="*/ 2 h 545"/>
                  <a:gd name="T98" fmla="*/ 464 w 489"/>
                  <a:gd name="T99" fmla="*/ 6 h 545"/>
                  <a:gd name="T100" fmla="*/ 474 w 489"/>
                  <a:gd name="T101" fmla="*/ 8 h 545"/>
                  <a:gd name="T102" fmla="*/ 482 w 489"/>
                  <a:gd name="T103" fmla="*/ 11 h 5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9"/>
                  <a:gd name="T157" fmla="*/ 0 h 545"/>
                  <a:gd name="T158" fmla="*/ 489 w 489"/>
                  <a:gd name="T159" fmla="*/ 545 h 54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9" h="545">
                    <a:moveTo>
                      <a:pt x="0" y="544"/>
                    </a:moveTo>
                    <a:lnTo>
                      <a:pt x="5" y="535"/>
                    </a:lnTo>
                    <a:lnTo>
                      <a:pt x="9" y="524"/>
                    </a:lnTo>
                    <a:lnTo>
                      <a:pt x="14" y="518"/>
                    </a:lnTo>
                    <a:lnTo>
                      <a:pt x="19" y="509"/>
                    </a:lnTo>
                    <a:lnTo>
                      <a:pt x="23" y="498"/>
                    </a:lnTo>
                    <a:lnTo>
                      <a:pt x="29" y="488"/>
                    </a:lnTo>
                    <a:lnTo>
                      <a:pt x="33" y="480"/>
                    </a:lnTo>
                    <a:lnTo>
                      <a:pt x="38" y="472"/>
                    </a:lnTo>
                    <a:lnTo>
                      <a:pt x="42" y="464"/>
                    </a:lnTo>
                    <a:lnTo>
                      <a:pt x="47" y="455"/>
                    </a:lnTo>
                    <a:lnTo>
                      <a:pt x="52" y="446"/>
                    </a:lnTo>
                    <a:lnTo>
                      <a:pt x="57" y="437"/>
                    </a:lnTo>
                    <a:lnTo>
                      <a:pt x="60" y="428"/>
                    </a:lnTo>
                    <a:lnTo>
                      <a:pt x="66" y="420"/>
                    </a:lnTo>
                    <a:lnTo>
                      <a:pt x="70" y="412"/>
                    </a:lnTo>
                    <a:lnTo>
                      <a:pt x="76" y="403"/>
                    </a:lnTo>
                    <a:lnTo>
                      <a:pt x="80" y="394"/>
                    </a:lnTo>
                    <a:lnTo>
                      <a:pt x="85" y="386"/>
                    </a:lnTo>
                    <a:lnTo>
                      <a:pt x="89" y="377"/>
                    </a:lnTo>
                    <a:lnTo>
                      <a:pt x="94" y="368"/>
                    </a:lnTo>
                    <a:lnTo>
                      <a:pt x="98" y="360"/>
                    </a:lnTo>
                    <a:lnTo>
                      <a:pt x="104" y="350"/>
                    </a:lnTo>
                    <a:lnTo>
                      <a:pt x="108" y="342"/>
                    </a:lnTo>
                    <a:lnTo>
                      <a:pt x="113" y="334"/>
                    </a:lnTo>
                    <a:lnTo>
                      <a:pt x="117" y="325"/>
                    </a:lnTo>
                    <a:lnTo>
                      <a:pt x="122" y="319"/>
                    </a:lnTo>
                    <a:lnTo>
                      <a:pt x="127" y="311"/>
                    </a:lnTo>
                    <a:lnTo>
                      <a:pt x="132" y="302"/>
                    </a:lnTo>
                    <a:lnTo>
                      <a:pt x="136" y="293"/>
                    </a:lnTo>
                    <a:lnTo>
                      <a:pt x="141" y="284"/>
                    </a:lnTo>
                    <a:lnTo>
                      <a:pt x="145" y="276"/>
                    </a:lnTo>
                    <a:lnTo>
                      <a:pt x="151" y="268"/>
                    </a:lnTo>
                    <a:lnTo>
                      <a:pt x="155" y="262"/>
                    </a:lnTo>
                    <a:lnTo>
                      <a:pt x="160" y="253"/>
                    </a:lnTo>
                    <a:lnTo>
                      <a:pt x="165" y="244"/>
                    </a:lnTo>
                    <a:lnTo>
                      <a:pt x="169" y="238"/>
                    </a:lnTo>
                    <a:lnTo>
                      <a:pt x="174" y="230"/>
                    </a:lnTo>
                    <a:lnTo>
                      <a:pt x="179" y="222"/>
                    </a:lnTo>
                    <a:lnTo>
                      <a:pt x="183" y="216"/>
                    </a:lnTo>
                    <a:lnTo>
                      <a:pt x="188" y="208"/>
                    </a:lnTo>
                    <a:lnTo>
                      <a:pt x="193" y="202"/>
                    </a:lnTo>
                    <a:lnTo>
                      <a:pt x="197" y="193"/>
                    </a:lnTo>
                    <a:lnTo>
                      <a:pt x="202" y="187"/>
                    </a:lnTo>
                    <a:lnTo>
                      <a:pt x="206" y="178"/>
                    </a:lnTo>
                    <a:lnTo>
                      <a:pt x="211" y="172"/>
                    </a:lnTo>
                    <a:lnTo>
                      <a:pt x="216" y="164"/>
                    </a:lnTo>
                    <a:lnTo>
                      <a:pt x="220" y="158"/>
                    </a:lnTo>
                    <a:lnTo>
                      <a:pt x="225" y="152"/>
                    </a:lnTo>
                    <a:lnTo>
                      <a:pt x="230" y="144"/>
                    </a:lnTo>
                    <a:lnTo>
                      <a:pt x="234" y="138"/>
                    </a:lnTo>
                    <a:lnTo>
                      <a:pt x="240" y="132"/>
                    </a:lnTo>
                    <a:lnTo>
                      <a:pt x="244" y="126"/>
                    </a:lnTo>
                    <a:lnTo>
                      <a:pt x="248" y="121"/>
                    </a:lnTo>
                    <a:lnTo>
                      <a:pt x="254" y="115"/>
                    </a:lnTo>
                    <a:lnTo>
                      <a:pt x="258" y="106"/>
                    </a:lnTo>
                    <a:lnTo>
                      <a:pt x="263" y="104"/>
                    </a:lnTo>
                    <a:lnTo>
                      <a:pt x="268" y="97"/>
                    </a:lnTo>
                    <a:lnTo>
                      <a:pt x="272" y="92"/>
                    </a:lnTo>
                    <a:lnTo>
                      <a:pt x="276" y="86"/>
                    </a:lnTo>
                    <a:lnTo>
                      <a:pt x="282" y="80"/>
                    </a:lnTo>
                    <a:lnTo>
                      <a:pt x="286" y="74"/>
                    </a:lnTo>
                    <a:lnTo>
                      <a:pt x="291" y="72"/>
                    </a:lnTo>
                    <a:lnTo>
                      <a:pt x="296" y="66"/>
                    </a:lnTo>
                    <a:lnTo>
                      <a:pt x="300" y="63"/>
                    </a:lnTo>
                    <a:lnTo>
                      <a:pt x="305" y="57"/>
                    </a:lnTo>
                    <a:lnTo>
                      <a:pt x="310" y="51"/>
                    </a:lnTo>
                    <a:lnTo>
                      <a:pt x="314" y="48"/>
                    </a:lnTo>
                    <a:lnTo>
                      <a:pt x="320" y="46"/>
                    </a:lnTo>
                    <a:lnTo>
                      <a:pt x="324" y="40"/>
                    </a:lnTo>
                    <a:lnTo>
                      <a:pt x="329" y="37"/>
                    </a:lnTo>
                    <a:lnTo>
                      <a:pt x="333" y="34"/>
                    </a:lnTo>
                    <a:lnTo>
                      <a:pt x="338" y="32"/>
                    </a:lnTo>
                    <a:lnTo>
                      <a:pt x="342" y="26"/>
                    </a:lnTo>
                    <a:lnTo>
                      <a:pt x="348" y="26"/>
                    </a:lnTo>
                    <a:lnTo>
                      <a:pt x="351" y="20"/>
                    </a:lnTo>
                    <a:lnTo>
                      <a:pt x="357" y="20"/>
                    </a:lnTo>
                    <a:lnTo>
                      <a:pt x="361" y="17"/>
                    </a:lnTo>
                    <a:lnTo>
                      <a:pt x="366" y="14"/>
                    </a:lnTo>
                    <a:lnTo>
                      <a:pt x="371" y="11"/>
                    </a:lnTo>
                    <a:lnTo>
                      <a:pt x="376" y="8"/>
                    </a:lnTo>
                    <a:lnTo>
                      <a:pt x="380" y="8"/>
                    </a:lnTo>
                    <a:lnTo>
                      <a:pt x="385" y="6"/>
                    </a:lnTo>
                    <a:lnTo>
                      <a:pt x="389" y="6"/>
                    </a:lnTo>
                    <a:lnTo>
                      <a:pt x="394" y="2"/>
                    </a:lnTo>
                    <a:lnTo>
                      <a:pt x="399" y="2"/>
                    </a:lnTo>
                    <a:lnTo>
                      <a:pt x="404" y="0"/>
                    </a:lnTo>
                    <a:lnTo>
                      <a:pt x="408" y="0"/>
                    </a:lnTo>
                    <a:lnTo>
                      <a:pt x="413" y="0"/>
                    </a:lnTo>
                    <a:lnTo>
                      <a:pt x="418" y="0"/>
                    </a:lnTo>
                    <a:lnTo>
                      <a:pt x="422" y="0"/>
                    </a:lnTo>
                    <a:lnTo>
                      <a:pt x="427" y="0"/>
                    </a:lnTo>
                    <a:lnTo>
                      <a:pt x="432" y="0"/>
                    </a:lnTo>
                    <a:lnTo>
                      <a:pt x="436" y="0"/>
                    </a:lnTo>
                    <a:lnTo>
                      <a:pt x="441" y="0"/>
                    </a:lnTo>
                    <a:lnTo>
                      <a:pt x="445" y="0"/>
                    </a:lnTo>
                    <a:lnTo>
                      <a:pt x="450" y="0"/>
                    </a:lnTo>
                    <a:lnTo>
                      <a:pt x="456" y="2"/>
                    </a:lnTo>
                    <a:lnTo>
                      <a:pt x="460" y="2"/>
                    </a:lnTo>
                    <a:lnTo>
                      <a:pt x="464" y="6"/>
                    </a:lnTo>
                    <a:lnTo>
                      <a:pt x="470" y="6"/>
                    </a:lnTo>
                    <a:lnTo>
                      <a:pt x="474" y="8"/>
                    </a:lnTo>
                    <a:lnTo>
                      <a:pt x="478" y="8"/>
                    </a:lnTo>
                    <a:lnTo>
                      <a:pt x="482" y="11"/>
                    </a:lnTo>
                    <a:lnTo>
                      <a:pt x="488" y="14"/>
                    </a:lnTo>
                  </a:path>
                </a:pathLst>
              </a:custGeom>
              <a:noFill/>
              <a:ln w="31750">
                <a:solidFill>
                  <a:schemeClr val="tx2"/>
                </a:solidFill>
                <a:round/>
                <a:headEnd/>
                <a:tailEnd/>
              </a:ln>
            </p:spPr>
            <p:txBody>
              <a:bodyPr/>
              <a:lstStyle/>
              <a:p>
                <a:endParaRPr lang="en-US" dirty="0"/>
              </a:p>
            </p:txBody>
          </p:sp>
          <p:sp>
            <p:nvSpPr>
              <p:cNvPr id="43046" name="Freeform 9"/>
              <p:cNvSpPr>
                <a:spLocks/>
              </p:cNvSpPr>
              <p:nvPr/>
            </p:nvSpPr>
            <p:spPr bwMode="auto">
              <a:xfrm>
                <a:off x="3128" y="2052"/>
                <a:ext cx="488" cy="744"/>
              </a:xfrm>
              <a:custGeom>
                <a:avLst/>
                <a:gdLst>
                  <a:gd name="T0" fmla="*/ 5 w 488"/>
                  <a:gd name="T1" fmla="*/ 3 h 744"/>
                  <a:gd name="T2" fmla="*/ 14 w 488"/>
                  <a:gd name="T3" fmla="*/ 8 h 744"/>
                  <a:gd name="T4" fmla="*/ 23 w 488"/>
                  <a:gd name="T5" fmla="*/ 14 h 744"/>
                  <a:gd name="T6" fmla="*/ 32 w 488"/>
                  <a:gd name="T7" fmla="*/ 20 h 744"/>
                  <a:gd name="T8" fmla="*/ 42 w 488"/>
                  <a:gd name="T9" fmla="*/ 29 h 744"/>
                  <a:gd name="T10" fmla="*/ 51 w 488"/>
                  <a:gd name="T11" fmla="*/ 34 h 744"/>
                  <a:gd name="T12" fmla="*/ 60 w 488"/>
                  <a:gd name="T13" fmla="*/ 43 h 744"/>
                  <a:gd name="T14" fmla="*/ 70 w 488"/>
                  <a:gd name="T15" fmla="*/ 52 h 744"/>
                  <a:gd name="T16" fmla="*/ 79 w 488"/>
                  <a:gd name="T17" fmla="*/ 63 h 744"/>
                  <a:gd name="T18" fmla="*/ 88 w 488"/>
                  <a:gd name="T19" fmla="*/ 72 h 744"/>
                  <a:gd name="T20" fmla="*/ 98 w 488"/>
                  <a:gd name="T21" fmla="*/ 83 h 744"/>
                  <a:gd name="T22" fmla="*/ 107 w 488"/>
                  <a:gd name="T23" fmla="*/ 95 h 744"/>
                  <a:gd name="T24" fmla="*/ 117 w 488"/>
                  <a:gd name="T25" fmla="*/ 107 h 744"/>
                  <a:gd name="T26" fmla="*/ 126 w 488"/>
                  <a:gd name="T27" fmla="*/ 118 h 744"/>
                  <a:gd name="T28" fmla="*/ 136 w 488"/>
                  <a:gd name="T29" fmla="*/ 130 h 744"/>
                  <a:gd name="T30" fmla="*/ 145 w 488"/>
                  <a:gd name="T31" fmla="*/ 144 h 744"/>
                  <a:gd name="T32" fmla="*/ 154 w 488"/>
                  <a:gd name="T33" fmla="*/ 158 h 744"/>
                  <a:gd name="T34" fmla="*/ 164 w 488"/>
                  <a:gd name="T35" fmla="*/ 173 h 744"/>
                  <a:gd name="T36" fmla="*/ 173 w 488"/>
                  <a:gd name="T37" fmla="*/ 188 h 744"/>
                  <a:gd name="T38" fmla="*/ 182 w 488"/>
                  <a:gd name="T39" fmla="*/ 202 h 744"/>
                  <a:gd name="T40" fmla="*/ 192 w 488"/>
                  <a:gd name="T41" fmla="*/ 216 h 744"/>
                  <a:gd name="T42" fmla="*/ 202 w 488"/>
                  <a:gd name="T43" fmla="*/ 230 h 744"/>
                  <a:gd name="T44" fmla="*/ 211 w 488"/>
                  <a:gd name="T45" fmla="*/ 248 h 744"/>
                  <a:gd name="T46" fmla="*/ 220 w 488"/>
                  <a:gd name="T47" fmla="*/ 266 h 744"/>
                  <a:gd name="T48" fmla="*/ 230 w 488"/>
                  <a:gd name="T49" fmla="*/ 279 h 744"/>
                  <a:gd name="T50" fmla="*/ 239 w 488"/>
                  <a:gd name="T51" fmla="*/ 297 h 744"/>
                  <a:gd name="T52" fmla="*/ 248 w 488"/>
                  <a:gd name="T53" fmla="*/ 311 h 744"/>
                  <a:gd name="T54" fmla="*/ 257 w 488"/>
                  <a:gd name="T55" fmla="*/ 328 h 744"/>
                  <a:gd name="T56" fmla="*/ 267 w 488"/>
                  <a:gd name="T57" fmla="*/ 346 h 744"/>
                  <a:gd name="T58" fmla="*/ 276 w 488"/>
                  <a:gd name="T59" fmla="*/ 363 h 744"/>
                  <a:gd name="T60" fmla="*/ 285 w 488"/>
                  <a:gd name="T61" fmla="*/ 380 h 744"/>
                  <a:gd name="T62" fmla="*/ 295 w 488"/>
                  <a:gd name="T63" fmla="*/ 398 h 744"/>
                  <a:gd name="T64" fmla="*/ 304 w 488"/>
                  <a:gd name="T65" fmla="*/ 414 h 744"/>
                  <a:gd name="T66" fmla="*/ 314 w 488"/>
                  <a:gd name="T67" fmla="*/ 432 h 744"/>
                  <a:gd name="T68" fmla="*/ 322 w 488"/>
                  <a:gd name="T69" fmla="*/ 450 h 744"/>
                  <a:gd name="T70" fmla="*/ 332 w 488"/>
                  <a:gd name="T71" fmla="*/ 466 h 744"/>
                  <a:gd name="T72" fmla="*/ 342 w 488"/>
                  <a:gd name="T73" fmla="*/ 484 h 744"/>
                  <a:gd name="T74" fmla="*/ 351 w 488"/>
                  <a:gd name="T75" fmla="*/ 501 h 744"/>
                  <a:gd name="T76" fmla="*/ 360 w 488"/>
                  <a:gd name="T77" fmla="*/ 518 h 744"/>
                  <a:gd name="T78" fmla="*/ 370 w 488"/>
                  <a:gd name="T79" fmla="*/ 536 h 744"/>
                  <a:gd name="T80" fmla="*/ 379 w 488"/>
                  <a:gd name="T81" fmla="*/ 553 h 744"/>
                  <a:gd name="T82" fmla="*/ 389 w 488"/>
                  <a:gd name="T83" fmla="*/ 570 h 744"/>
                  <a:gd name="T84" fmla="*/ 398 w 488"/>
                  <a:gd name="T85" fmla="*/ 588 h 744"/>
                  <a:gd name="T86" fmla="*/ 407 w 488"/>
                  <a:gd name="T87" fmla="*/ 605 h 744"/>
                  <a:gd name="T88" fmla="*/ 417 w 488"/>
                  <a:gd name="T89" fmla="*/ 623 h 744"/>
                  <a:gd name="T90" fmla="*/ 427 w 488"/>
                  <a:gd name="T91" fmla="*/ 637 h 744"/>
                  <a:gd name="T92" fmla="*/ 436 w 488"/>
                  <a:gd name="T93" fmla="*/ 654 h 744"/>
                  <a:gd name="T94" fmla="*/ 445 w 488"/>
                  <a:gd name="T95" fmla="*/ 671 h 744"/>
                  <a:gd name="T96" fmla="*/ 454 w 488"/>
                  <a:gd name="T97" fmla="*/ 685 h 744"/>
                  <a:gd name="T98" fmla="*/ 464 w 488"/>
                  <a:gd name="T99" fmla="*/ 703 h 744"/>
                  <a:gd name="T100" fmla="*/ 473 w 488"/>
                  <a:gd name="T101" fmla="*/ 718 h 744"/>
                  <a:gd name="T102" fmla="*/ 482 w 488"/>
                  <a:gd name="T103" fmla="*/ 735 h 7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8"/>
                  <a:gd name="T157" fmla="*/ 0 h 744"/>
                  <a:gd name="T158" fmla="*/ 488 w 488"/>
                  <a:gd name="T159" fmla="*/ 744 h 7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8" h="744">
                    <a:moveTo>
                      <a:pt x="0" y="0"/>
                    </a:moveTo>
                    <a:lnTo>
                      <a:pt x="5" y="3"/>
                    </a:lnTo>
                    <a:lnTo>
                      <a:pt x="9" y="6"/>
                    </a:lnTo>
                    <a:lnTo>
                      <a:pt x="14" y="8"/>
                    </a:lnTo>
                    <a:lnTo>
                      <a:pt x="19" y="12"/>
                    </a:lnTo>
                    <a:lnTo>
                      <a:pt x="23" y="14"/>
                    </a:lnTo>
                    <a:lnTo>
                      <a:pt x="28" y="18"/>
                    </a:lnTo>
                    <a:lnTo>
                      <a:pt x="32" y="20"/>
                    </a:lnTo>
                    <a:lnTo>
                      <a:pt x="37" y="23"/>
                    </a:lnTo>
                    <a:lnTo>
                      <a:pt x="42" y="29"/>
                    </a:lnTo>
                    <a:lnTo>
                      <a:pt x="47" y="32"/>
                    </a:lnTo>
                    <a:lnTo>
                      <a:pt x="51" y="34"/>
                    </a:lnTo>
                    <a:lnTo>
                      <a:pt x="57" y="40"/>
                    </a:lnTo>
                    <a:lnTo>
                      <a:pt x="60" y="43"/>
                    </a:lnTo>
                    <a:lnTo>
                      <a:pt x="66" y="49"/>
                    </a:lnTo>
                    <a:lnTo>
                      <a:pt x="70" y="52"/>
                    </a:lnTo>
                    <a:lnTo>
                      <a:pt x="75" y="58"/>
                    </a:lnTo>
                    <a:lnTo>
                      <a:pt x="79" y="63"/>
                    </a:lnTo>
                    <a:lnTo>
                      <a:pt x="84" y="70"/>
                    </a:lnTo>
                    <a:lnTo>
                      <a:pt x="88" y="72"/>
                    </a:lnTo>
                    <a:lnTo>
                      <a:pt x="94" y="78"/>
                    </a:lnTo>
                    <a:lnTo>
                      <a:pt x="98" y="83"/>
                    </a:lnTo>
                    <a:lnTo>
                      <a:pt x="103" y="90"/>
                    </a:lnTo>
                    <a:lnTo>
                      <a:pt x="107" y="95"/>
                    </a:lnTo>
                    <a:lnTo>
                      <a:pt x="113" y="101"/>
                    </a:lnTo>
                    <a:lnTo>
                      <a:pt x="117" y="107"/>
                    </a:lnTo>
                    <a:lnTo>
                      <a:pt x="122" y="112"/>
                    </a:lnTo>
                    <a:lnTo>
                      <a:pt x="126" y="118"/>
                    </a:lnTo>
                    <a:lnTo>
                      <a:pt x="131" y="124"/>
                    </a:lnTo>
                    <a:lnTo>
                      <a:pt x="136" y="130"/>
                    </a:lnTo>
                    <a:lnTo>
                      <a:pt x="140" y="138"/>
                    </a:lnTo>
                    <a:lnTo>
                      <a:pt x="145" y="144"/>
                    </a:lnTo>
                    <a:lnTo>
                      <a:pt x="150" y="150"/>
                    </a:lnTo>
                    <a:lnTo>
                      <a:pt x="154" y="158"/>
                    </a:lnTo>
                    <a:lnTo>
                      <a:pt x="159" y="164"/>
                    </a:lnTo>
                    <a:lnTo>
                      <a:pt x="164" y="173"/>
                    </a:lnTo>
                    <a:lnTo>
                      <a:pt x="169" y="179"/>
                    </a:lnTo>
                    <a:lnTo>
                      <a:pt x="173" y="188"/>
                    </a:lnTo>
                    <a:lnTo>
                      <a:pt x="178" y="194"/>
                    </a:lnTo>
                    <a:lnTo>
                      <a:pt x="182" y="202"/>
                    </a:lnTo>
                    <a:lnTo>
                      <a:pt x="188" y="210"/>
                    </a:lnTo>
                    <a:lnTo>
                      <a:pt x="192" y="216"/>
                    </a:lnTo>
                    <a:lnTo>
                      <a:pt x="196" y="224"/>
                    </a:lnTo>
                    <a:lnTo>
                      <a:pt x="202" y="230"/>
                    </a:lnTo>
                    <a:lnTo>
                      <a:pt x="206" y="239"/>
                    </a:lnTo>
                    <a:lnTo>
                      <a:pt x="211" y="248"/>
                    </a:lnTo>
                    <a:lnTo>
                      <a:pt x="216" y="256"/>
                    </a:lnTo>
                    <a:lnTo>
                      <a:pt x="220" y="266"/>
                    </a:lnTo>
                    <a:lnTo>
                      <a:pt x="225" y="270"/>
                    </a:lnTo>
                    <a:lnTo>
                      <a:pt x="230" y="279"/>
                    </a:lnTo>
                    <a:lnTo>
                      <a:pt x="234" y="288"/>
                    </a:lnTo>
                    <a:lnTo>
                      <a:pt x="239" y="297"/>
                    </a:lnTo>
                    <a:lnTo>
                      <a:pt x="244" y="305"/>
                    </a:lnTo>
                    <a:lnTo>
                      <a:pt x="248" y="311"/>
                    </a:lnTo>
                    <a:lnTo>
                      <a:pt x="253" y="320"/>
                    </a:lnTo>
                    <a:lnTo>
                      <a:pt x="257" y="328"/>
                    </a:lnTo>
                    <a:lnTo>
                      <a:pt x="263" y="336"/>
                    </a:lnTo>
                    <a:lnTo>
                      <a:pt x="267" y="346"/>
                    </a:lnTo>
                    <a:lnTo>
                      <a:pt x="271" y="354"/>
                    </a:lnTo>
                    <a:lnTo>
                      <a:pt x="276" y="363"/>
                    </a:lnTo>
                    <a:lnTo>
                      <a:pt x="281" y="372"/>
                    </a:lnTo>
                    <a:lnTo>
                      <a:pt x="285" y="380"/>
                    </a:lnTo>
                    <a:lnTo>
                      <a:pt x="291" y="389"/>
                    </a:lnTo>
                    <a:lnTo>
                      <a:pt x="295" y="398"/>
                    </a:lnTo>
                    <a:lnTo>
                      <a:pt x="300" y="406"/>
                    </a:lnTo>
                    <a:lnTo>
                      <a:pt x="304" y="414"/>
                    </a:lnTo>
                    <a:lnTo>
                      <a:pt x="309" y="423"/>
                    </a:lnTo>
                    <a:lnTo>
                      <a:pt x="314" y="432"/>
                    </a:lnTo>
                    <a:lnTo>
                      <a:pt x="319" y="441"/>
                    </a:lnTo>
                    <a:lnTo>
                      <a:pt x="322" y="450"/>
                    </a:lnTo>
                    <a:lnTo>
                      <a:pt x="328" y="458"/>
                    </a:lnTo>
                    <a:lnTo>
                      <a:pt x="332" y="466"/>
                    </a:lnTo>
                    <a:lnTo>
                      <a:pt x="338" y="474"/>
                    </a:lnTo>
                    <a:lnTo>
                      <a:pt x="342" y="484"/>
                    </a:lnTo>
                    <a:lnTo>
                      <a:pt x="347" y="493"/>
                    </a:lnTo>
                    <a:lnTo>
                      <a:pt x="351" y="501"/>
                    </a:lnTo>
                    <a:lnTo>
                      <a:pt x="356" y="510"/>
                    </a:lnTo>
                    <a:lnTo>
                      <a:pt x="360" y="518"/>
                    </a:lnTo>
                    <a:lnTo>
                      <a:pt x="366" y="528"/>
                    </a:lnTo>
                    <a:lnTo>
                      <a:pt x="370" y="536"/>
                    </a:lnTo>
                    <a:lnTo>
                      <a:pt x="376" y="544"/>
                    </a:lnTo>
                    <a:lnTo>
                      <a:pt x="379" y="553"/>
                    </a:lnTo>
                    <a:lnTo>
                      <a:pt x="384" y="561"/>
                    </a:lnTo>
                    <a:lnTo>
                      <a:pt x="389" y="570"/>
                    </a:lnTo>
                    <a:lnTo>
                      <a:pt x="394" y="579"/>
                    </a:lnTo>
                    <a:lnTo>
                      <a:pt x="398" y="588"/>
                    </a:lnTo>
                    <a:lnTo>
                      <a:pt x="403" y="596"/>
                    </a:lnTo>
                    <a:lnTo>
                      <a:pt x="407" y="605"/>
                    </a:lnTo>
                    <a:lnTo>
                      <a:pt x="413" y="614"/>
                    </a:lnTo>
                    <a:lnTo>
                      <a:pt x="417" y="623"/>
                    </a:lnTo>
                    <a:lnTo>
                      <a:pt x="422" y="627"/>
                    </a:lnTo>
                    <a:lnTo>
                      <a:pt x="427" y="637"/>
                    </a:lnTo>
                    <a:lnTo>
                      <a:pt x="431" y="645"/>
                    </a:lnTo>
                    <a:lnTo>
                      <a:pt x="436" y="654"/>
                    </a:lnTo>
                    <a:lnTo>
                      <a:pt x="441" y="662"/>
                    </a:lnTo>
                    <a:lnTo>
                      <a:pt x="445" y="671"/>
                    </a:lnTo>
                    <a:lnTo>
                      <a:pt x="450" y="680"/>
                    </a:lnTo>
                    <a:lnTo>
                      <a:pt x="454" y="685"/>
                    </a:lnTo>
                    <a:lnTo>
                      <a:pt x="459" y="695"/>
                    </a:lnTo>
                    <a:lnTo>
                      <a:pt x="464" y="703"/>
                    </a:lnTo>
                    <a:lnTo>
                      <a:pt x="468" y="712"/>
                    </a:lnTo>
                    <a:lnTo>
                      <a:pt x="473" y="718"/>
                    </a:lnTo>
                    <a:lnTo>
                      <a:pt x="478" y="726"/>
                    </a:lnTo>
                    <a:lnTo>
                      <a:pt x="482" y="735"/>
                    </a:lnTo>
                    <a:lnTo>
                      <a:pt x="487" y="743"/>
                    </a:lnTo>
                  </a:path>
                </a:pathLst>
              </a:custGeom>
              <a:noFill/>
              <a:ln w="31750">
                <a:solidFill>
                  <a:schemeClr val="tx2"/>
                </a:solidFill>
                <a:round/>
                <a:headEnd/>
                <a:tailEnd/>
              </a:ln>
            </p:spPr>
            <p:txBody>
              <a:bodyPr/>
              <a:lstStyle/>
              <a:p>
                <a:endParaRPr lang="en-US" dirty="0"/>
              </a:p>
            </p:txBody>
          </p:sp>
          <p:sp>
            <p:nvSpPr>
              <p:cNvPr id="43047" name="Freeform 10"/>
              <p:cNvSpPr>
                <a:spLocks/>
              </p:cNvSpPr>
              <p:nvPr/>
            </p:nvSpPr>
            <p:spPr bwMode="auto">
              <a:xfrm>
                <a:off x="3615" y="2795"/>
                <a:ext cx="296" cy="396"/>
              </a:xfrm>
              <a:custGeom>
                <a:avLst/>
                <a:gdLst>
                  <a:gd name="T0" fmla="*/ 5 w 296"/>
                  <a:gd name="T1" fmla="*/ 9 h 396"/>
                  <a:gd name="T2" fmla="*/ 15 w 296"/>
                  <a:gd name="T3" fmla="*/ 23 h 396"/>
                  <a:gd name="T4" fmla="*/ 23 w 296"/>
                  <a:gd name="T5" fmla="*/ 40 h 396"/>
                  <a:gd name="T6" fmla="*/ 33 w 296"/>
                  <a:gd name="T7" fmla="*/ 55 h 396"/>
                  <a:gd name="T8" fmla="*/ 43 w 296"/>
                  <a:gd name="T9" fmla="*/ 69 h 396"/>
                  <a:gd name="T10" fmla="*/ 51 w 296"/>
                  <a:gd name="T11" fmla="*/ 84 h 396"/>
                  <a:gd name="T12" fmla="*/ 61 w 296"/>
                  <a:gd name="T13" fmla="*/ 98 h 396"/>
                  <a:gd name="T14" fmla="*/ 71 w 296"/>
                  <a:gd name="T15" fmla="*/ 113 h 396"/>
                  <a:gd name="T16" fmla="*/ 80 w 296"/>
                  <a:gd name="T17" fmla="*/ 127 h 396"/>
                  <a:gd name="T18" fmla="*/ 89 w 296"/>
                  <a:gd name="T19" fmla="*/ 141 h 396"/>
                  <a:gd name="T20" fmla="*/ 98 w 296"/>
                  <a:gd name="T21" fmla="*/ 153 h 396"/>
                  <a:gd name="T22" fmla="*/ 108 w 296"/>
                  <a:gd name="T23" fmla="*/ 167 h 396"/>
                  <a:gd name="T24" fmla="*/ 117 w 296"/>
                  <a:gd name="T25" fmla="*/ 181 h 396"/>
                  <a:gd name="T26" fmla="*/ 127 w 296"/>
                  <a:gd name="T27" fmla="*/ 196 h 396"/>
                  <a:gd name="T28" fmla="*/ 136 w 296"/>
                  <a:gd name="T29" fmla="*/ 208 h 396"/>
                  <a:gd name="T30" fmla="*/ 146 w 296"/>
                  <a:gd name="T31" fmla="*/ 218 h 396"/>
                  <a:gd name="T32" fmla="*/ 155 w 296"/>
                  <a:gd name="T33" fmla="*/ 233 h 396"/>
                  <a:gd name="T34" fmla="*/ 164 w 296"/>
                  <a:gd name="T35" fmla="*/ 245 h 396"/>
                  <a:gd name="T36" fmla="*/ 174 w 296"/>
                  <a:gd name="T37" fmla="*/ 256 h 396"/>
                  <a:gd name="T38" fmla="*/ 183 w 296"/>
                  <a:gd name="T39" fmla="*/ 268 h 396"/>
                  <a:gd name="T40" fmla="*/ 193 w 296"/>
                  <a:gd name="T41" fmla="*/ 280 h 396"/>
                  <a:gd name="T42" fmla="*/ 202 w 296"/>
                  <a:gd name="T43" fmla="*/ 294 h 396"/>
                  <a:gd name="T44" fmla="*/ 211 w 296"/>
                  <a:gd name="T45" fmla="*/ 303 h 396"/>
                  <a:gd name="T46" fmla="*/ 221 w 296"/>
                  <a:gd name="T47" fmla="*/ 314 h 396"/>
                  <a:gd name="T48" fmla="*/ 231 w 296"/>
                  <a:gd name="T49" fmla="*/ 325 h 396"/>
                  <a:gd name="T50" fmla="*/ 239 w 296"/>
                  <a:gd name="T51" fmla="*/ 334 h 396"/>
                  <a:gd name="T52" fmla="*/ 249 w 296"/>
                  <a:gd name="T53" fmla="*/ 346 h 396"/>
                  <a:gd name="T54" fmla="*/ 257 w 296"/>
                  <a:gd name="T55" fmla="*/ 357 h 396"/>
                  <a:gd name="T56" fmla="*/ 268 w 296"/>
                  <a:gd name="T57" fmla="*/ 365 h 396"/>
                  <a:gd name="T58" fmla="*/ 277 w 296"/>
                  <a:gd name="T59" fmla="*/ 377 h 396"/>
                  <a:gd name="T60" fmla="*/ 286 w 296"/>
                  <a:gd name="T61" fmla="*/ 386 h 396"/>
                  <a:gd name="T62" fmla="*/ 295 w 296"/>
                  <a:gd name="T63" fmla="*/ 395 h 3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6"/>
                  <a:gd name="T97" fmla="*/ 0 h 396"/>
                  <a:gd name="T98" fmla="*/ 296 w 296"/>
                  <a:gd name="T99" fmla="*/ 396 h 3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6" h="396">
                    <a:moveTo>
                      <a:pt x="0" y="0"/>
                    </a:moveTo>
                    <a:lnTo>
                      <a:pt x="5" y="9"/>
                    </a:lnTo>
                    <a:lnTo>
                      <a:pt x="10" y="14"/>
                    </a:lnTo>
                    <a:lnTo>
                      <a:pt x="15" y="23"/>
                    </a:lnTo>
                    <a:lnTo>
                      <a:pt x="20" y="32"/>
                    </a:lnTo>
                    <a:lnTo>
                      <a:pt x="23" y="40"/>
                    </a:lnTo>
                    <a:lnTo>
                      <a:pt x="29" y="47"/>
                    </a:lnTo>
                    <a:lnTo>
                      <a:pt x="33" y="55"/>
                    </a:lnTo>
                    <a:lnTo>
                      <a:pt x="38" y="60"/>
                    </a:lnTo>
                    <a:lnTo>
                      <a:pt x="43" y="69"/>
                    </a:lnTo>
                    <a:lnTo>
                      <a:pt x="47" y="75"/>
                    </a:lnTo>
                    <a:lnTo>
                      <a:pt x="51" y="84"/>
                    </a:lnTo>
                    <a:lnTo>
                      <a:pt x="57" y="89"/>
                    </a:lnTo>
                    <a:lnTo>
                      <a:pt x="61" y="98"/>
                    </a:lnTo>
                    <a:lnTo>
                      <a:pt x="67" y="103"/>
                    </a:lnTo>
                    <a:lnTo>
                      <a:pt x="71" y="113"/>
                    </a:lnTo>
                    <a:lnTo>
                      <a:pt x="75" y="118"/>
                    </a:lnTo>
                    <a:lnTo>
                      <a:pt x="80" y="127"/>
                    </a:lnTo>
                    <a:lnTo>
                      <a:pt x="85" y="133"/>
                    </a:lnTo>
                    <a:lnTo>
                      <a:pt x="89" y="141"/>
                    </a:lnTo>
                    <a:lnTo>
                      <a:pt x="95" y="147"/>
                    </a:lnTo>
                    <a:lnTo>
                      <a:pt x="98" y="153"/>
                    </a:lnTo>
                    <a:lnTo>
                      <a:pt x="104" y="161"/>
                    </a:lnTo>
                    <a:lnTo>
                      <a:pt x="108" y="167"/>
                    </a:lnTo>
                    <a:lnTo>
                      <a:pt x="113" y="175"/>
                    </a:lnTo>
                    <a:lnTo>
                      <a:pt x="117" y="181"/>
                    </a:lnTo>
                    <a:lnTo>
                      <a:pt x="123" y="188"/>
                    </a:lnTo>
                    <a:lnTo>
                      <a:pt x="127" y="196"/>
                    </a:lnTo>
                    <a:lnTo>
                      <a:pt x="132" y="201"/>
                    </a:lnTo>
                    <a:lnTo>
                      <a:pt x="136" y="208"/>
                    </a:lnTo>
                    <a:lnTo>
                      <a:pt x="141" y="213"/>
                    </a:lnTo>
                    <a:lnTo>
                      <a:pt x="146" y="218"/>
                    </a:lnTo>
                    <a:lnTo>
                      <a:pt x="151" y="227"/>
                    </a:lnTo>
                    <a:lnTo>
                      <a:pt x="155" y="233"/>
                    </a:lnTo>
                    <a:lnTo>
                      <a:pt x="160" y="239"/>
                    </a:lnTo>
                    <a:lnTo>
                      <a:pt x="164" y="245"/>
                    </a:lnTo>
                    <a:lnTo>
                      <a:pt x="169" y="251"/>
                    </a:lnTo>
                    <a:lnTo>
                      <a:pt x="174" y="256"/>
                    </a:lnTo>
                    <a:lnTo>
                      <a:pt x="179" y="262"/>
                    </a:lnTo>
                    <a:lnTo>
                      <a:pt x="183" y="268"/>
                    </a:lnTo>
                    <a:lnTo>
                      <a:pt x="188" y="274"/>
                    </a:lnTo>
                    <a:lnTo>
                      <a:pt x="193" y="280"/>
                    </a:lnTo>
                    <a:lnTo>
                      <a:pt x="197" y="285"/>
                    </a:lnTo>
                    <a:lnTo>
                      <a:pt x="202" y="294"/>
                    </a:lnTo>
                    <a:lnTo>
                      <a:pt x="207" y="297"/>
                    </a:lnTo>
                    <a:lnTo>
                      <a:pt x="211" y="303"/>
                    </a:lnTo>
                    <a:lnTo>
                      <a:pt x="216" y="309"/>
                    </a:lnTo>
                    <a:lnTo>
                      <a:pt x="221" y="314"/>
                    </a:lnTo>
                    <a:lnTo>
                      <a:pt x="225" y="320"/>
                    </a:lnTo>
                    <a:lnTo>
                      <a:pt x="231" y="325"/>
                    </a:lnTo>
                    <a:lnTo>
                      <a:pt x="235" y="331"/>
                    </a:lnTo>
                    <a:lnTo>
                      <a:pt x="239" y="334"/>
                    </a:lnTo>
                    <a:lnTo>
                      <a:pt x="244" y="340"/>
                    </a:lnTo>
                    <a:lnTo>
                      <a:pt x="249" y="346"/>
                    </a:lnTo>
                    <a:lnTo>
                      <a:pt x="254" y="351"/>
                    </a:lnTo>
                    <a:lnTo>
                      <a:pt x="257" y="357"/>
                    </a:lnTo>
                    <a:lnTo>
                      <a:pt x="263" y="360"/>
                    </a:lnTo>
                    <a:lnTo>
                      <a:pt x="268" y="365"/>
                    </a:lnTo>
                    <a:lnTo>
                      <a:pt x="272" y="372"/>
                    </a:lnTo>
                    <a:lnTo>
                      <a:pt x="277" y="377"/>
                    </a:lnTo>
                    <a:lnTo>
                      <a:pt x="282" y="380"/>
                    </a:lnTo>
                    <a:lnTo>
                      <a:pt x="286" y="386"/>
                    </a:lnTo>
                    <a:lnTo>
                      <a:pt x="291" y="392"/>
                    </a:lnTo>
                    <a:lnTo>
                      <a:pt x="295" y="395"/>
                    </a:lnTo>
                  </a:path>
                </a:pathLst>
              </a:custGeom>
              <a:noFill/>
              <a:ln w="31750">
                <a:solidFill>
                  <a:schemeClr val="tx2"/>
                </a:solidFill>
                <a:round/>
                <a:headEnd/>
                <a:tailEnd/>
              </a:ln>
            </p:spPr>
            <p:txBody>
              <a:bodyPr/>
              <a:lstStyle/>
              <a:p>
                <a:endParaRPr lang="en-US" dirty="0"/>
              </a:p>
            </p:txBody>
          </p:sp>
          <p:sp>
            <p:nvSpPr>
              <p:cNvPr id="43048" name="Freeform 11"/>
              <p:cNvSpPr>
                <a:spLocks/>
              </p:cNvSpPr>
              <p:nvPr/>
            </p:nvSpPr>
            <p:spPr bwMode="auto">
              <a:xfrm>
                <a:off x="3916" y="3196"/>
                <a:ext cx="488" cy="288"/>
              </a:xfrm>
              <a:custGeom>
                <a:avLst/>
                <a:gdLst>
                  <a:gd name="T0" fmla="*/ 4 w 488"/>
                  <a:gd name="T1" fmla="*/ 5 h 288"/>
                  <a:gd name="T2" fmla="*/ 13 w 488"/>
                  <a:gd name="T3" fmla="*/ 13 h 288"/>
                  <a:gd name="T4" fmla="*/ 22 w 488"/>
                  <a:gd name="T5" fmla="*/ 22 h 288"/>
                  <a:gd name="T6" fmla="*/ 32 w 488"/>
                  <a:gd name="T7" fmla="*/ 32 h 288"/>
                  <a:gd name="T8" fmla="*/ 42 w 488"/>
                  <a:gd name="T9" fmla="*/ 40 h 288"/>
                  <a:gd name="T10" fmla="*/ 50 w 488"/>
                  <a:gd name="T11" fmla="*/ 49 h 288"/>
                  <a:gd name="T12" fmla="*/ 60 w 488"/>
                  <a:gd name="T13" fmla="*/ 54 h 288"/>
                  <a:gd name="T14" fmla="*/ 69 w 488"/>
                  <a:gd name="T15" fmla="*/ 62 h 288"/>
                  <a:gd name="T16" fmla="*/ 79 w 488"/>
                  <a:gd name="T17" fmla="*/ 71 h 288"/>
                  <a:gd name="T18" fmla="*/ 88 w 488"/>
                  <a:gd name="T19" fmla="*/ 80 h 288"/>
                  <a:gd name="T20" fmla="*/ 98 w 488"/>
                  <a:gd name="T21" fmla="*/ 86 h 288"/>
                  <a:gd name="T22" fmla="*/ 107 w 488"/>
                  <a:gd name="T23" fmla="*/ 94 h 288"/>
                  <a:gd name="T24" fmla="*/ 116 w 488"/>
                  <a:gd name="T25" fmla="*/ 103 h 288"/>
                  <a:gd name="T26" fmla="*/ 126 w 488"/>
                  <a:gd name="T27" fmla="*/ 109 h 288"/>
                  <a:gd name="T28" fmla="*/ 136 w 488"/>
                  <a:gd name="T29" fmla="*/ 115 h 288"/>
                  <a:gd name="T30" fmla="*/ 144 w 488"/>
                  <a:gd name="T31" fmla="*/ 123 h 288"/>
                  <a:gd name="T32" fmla="*/ 154 w 488"/>
                  <a:gd name="T33" fmla="*/ 128 h 288"/>
                  <a:gd name="T34" fmla="*/ 164 w 488"/>
                  <a:gd name="T35" fmla="*/ 135 h 288"/>
                  <a:gd name="T36" fmla="*/ 173 w 488"/>
                  <a:gd name="T37" fmla="*/ 141 h 288"/>
                  <a:gd name="T38" fmla="*/ 182 w 488"/>
                  <a:gd name="T39" fmla="*/ 149 h 288"/>
                  <a:gd name="T40" fmla="*/ 192 w 488"/>
                  <a:gd name="T41" fmla="*/ 156 h 288"/>
                  <a:gd name="T42" fmla="*/ 201 w 488"/>
                  <a:gd name="T43" fmla="*/ 160 h 288"/>
                  <a:gd name="T44" fmla="*/ 210 w 488"/>
                  <a:gd name="T45" fmla="*/ 166 h 288"/>
                  <a:gd name="T46" fmla="*/ 219 w 488"/>
                  <a:gd name="T47" fmla="*/ 172 h 288"/>
                  <a:gd name="T48" fmla="*/ 229 w 488"/>
                  <a:gd name="T49" fmla="*/ 178 h 288"/>
                  <a:gd name="T50" fmla="*/ 238 w 488"/>
                  <a:gd name="T51" fmla="*/ 181 h 288"/>
                  <a:gd name="T52" fmla="*/ 248 w 488"/>
                  <a:gd name="T53" fmla="*/ 187 h 288"/>
                  <a:gd name="T54" fmla="*/ 257 w 488"/>
                  <a:gd name="T55" fmla="*/ 192 h 288"/>
                  <a:gd name="T56" fmla="*/ 266 w 488"/>
                  <a:gd name="T57" fmla="*/ 198 h 288"/>
                  <a:gd name="T58" fmla="*/ 276 w 488"/>
                  <a:gd name="T59" fmla="*/ 204 h 288"/>
                  <a:gd name="T60" fmla="*/ 284 w 488"/>
                  <a:gd name="T61" fmla="*/ 207 h 288"/>
                  <a:gd name="T62" fmla="*/ 294 w 488"/>
                  <a:gd name="T63" fmla="*/ 212 h 288"/>
                  <a:gd name="T64" fmla="*/ 304 w 488"/>
                  <a:gd name="T65" fmla="*/ 215 h 288"/>
                  <a:gd name="T66" fmla="*/ 313 w 488"/>
                  <a:gd name="T67" fmla="*/ 221 h 288"/>
                  <a:gd name="T68" fmla="*/ 323 w 488"/>
                  <a:gd name="T69" fmla="*/ 227 h 288"/>
                  <a:gd name="T70" fmla="*/ 332 w 488"/>
                  <a:gd name="T71" fmla="*/ 230 h 288"/>
                  <a:gd name="T72" fmla="*/ 341 w 488"/>
                  <a:gd name="T73" fmla="*/ 236 h 288"/>
                  <a:gd name="T74" fmla="*/ 351 w 488"/>
                  <a:gd name="T75" fmla="*/ 238 h 288"/>
                  <a:gd name="T76" fmla="*/ 360 w 488"/>
                  <a:gd name="T77" fmla="*/ 241 h 288"/>
                  <a:gd name="T78" fmla="*/ 370 w 488"/>
                  <a:gd name="T79" fmla="*/ 247 h 288"/>
                  <a:gd name="T80" fmla="*/ 379 w 488"/>
                  <a:gd name="T81" fmla="*/ 250 h 288"/>
                  <a:gd name="T82" fmla="*/ 389 w 488"/>
                  <a:gd name="T83" fmla="*/ 253 h 288"/>
                  <a:gd name="T84" fmla="*/ 398 w 488"/>
                  <a:gd name="T85" fmla="*/ 258 h 288"/>
                  <a:gd name="T86" fmla="*/ 407 w 488"/>
                  <a:gd name="T87" fmla="*/ 262 h 288"/>
                  <a:gd name="T88" fmla="*/ 416 w 488"/>
                  <a:gd name="T89" fmla="*/ 265 h 288"/>
                  <a:gd name="T90" fmla="*/ 426 w 488"/>
                  <a:gd name="T91" fmla="*/ 267 h 288"/>
                  <a:gd name="T92" fmla="*/ 435 w 488"/>
                  <a:gd name="T93" fmla="*/ 270 h 288"/>
                  <a:gd name="T94" fmla="*/ 444 w 488"/>
                  <a:gd name="T95" fmla="*/ 276 h 288"/>
                  <a:gd name="T96" fmla="*/ 454 w 488"/>
                  <a:gd name="T97" fmla="*/ 279 h 288"/>
                  <a:gd name="T98" fmla="*/ 464 w 488"/>
                  <a:gd name="T99" fmla="*/ 282 h 288"/>
                  <a:gd name="T100" fmla="*/ 472 w 488"/>
                  <a:gd name="T101" fmla="*/ 284 h 288"/>
                  <a:gd name="T102" fmla="*/ 482 w 488"/>
                  <a:gd name="T103" fmla="*/ 287 h 2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8"/>
                  <a:gd name="T157" fmla="*/ 0 h 288"/>
                  <a:gd name="T158" fmla="*/ 488 w 488"/>
                  <a:gd name="T159" fmla="*/ 288 h 2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8" h="288">
                    <a:moveTo>
                      <a:pt x="0" y="0"/>
                    </a:moveTo>
                    <a:lnTo>
                      <a:pt x="4" y="5"/>
                    </a:lnTo>
                    <a:lnTo>
                      <a:pt x="9" y="8"/>
                    </a:lnTo>
                    <a:lnTo>
                      <a:pt x="13" y="13"/>
                    </a:lnTo>
                    <a:lnTo>
                      <a:pt x="19" y="17"/>
                    </a:lnTo>
                    <a:lnTo>
                      <a:pt x="22" y="22"/>
                    </a:lnTo>
                    <a:lnTo>
                      <a:pt x="28" y="26"/>
                    </a:lnTo>
                    <a:lnTo>
                      <a:pt x="32" y="32"/>
                    </a:lnTo>
                    <a:lnTo>
                      <a:pt x="37" y="34"/>
                    </a:lnTo>
                    <a:lnTo>
                      <a:pt x="42" y="40"/>
                    </a:lnTo>
                    <a:lnTo>
                      <a:pt x="47" y="42"/>
                    </a:lnTo>
                    <a:lnTo>
                      <a:pt x="50" y="49"/>
                    </a:lnTo>
                    <a:lnTo>
                      <a:pt x="56" y="50"/>
                    </a:lnTo>
                    <a:lnTo>
                      <a:pt x="60" y="54"/>
                    </a:lnTo>
                    <a:lnTo>
                      <a:pt x="65" y="60"/>
                    </a:lnTo>
                    <a:lnTo>
                      <a:pt x="69" y="62"/>
                    </a:lnTo>
                    <a:lnTo>
                      <a:pt x="74" y="69"/>
                    </a:lnTo>
                    <a:lnTo>
                      <a:pt x="79" y="71"/>
                    </a:lnTo>
                    <a:lnTo>
                      <a:pt x="84" y="75"/>
                    </a:lnTo>
                    <a:lnTo>
                      <a:pt x="88" y="80"/>
                    </a:lnTo>
                    <a:lnTo>
                      <a:pt x="94" y="83"/>
                    </a:lnTo>
                    <a:lnTo>
                      <a:pt x="98" y="86"/>
                    </a:lnTo>
                    <a:lnTo>
                      <a:pt x="102" y="92"/>
                    </a:lnTo>
                    <a:lnTo>
                      <a:pt x="107" y="94"/>
                    </a:lnTo>
                    <a:lnTo>
                      <a:pt x="112" y="97"/>
                    </a:lnTo>
                    <a:lnTo>
                      <a:pt x="116" y="103"/>
                    </a:lnTo>
                    <a:lnTo>
                      <a:pt x="121" y="106"/>
                    </a:lnTo>
                    <a:lnTo>
                      <a:pt x="126" y="109"/>
                    </a:lnTo>
                    <a:lnTo>
                      <a:pt x="131" y="112"/>
                    </a:lnTo>
                    <a:lnTo>
                      <a:pt x="136" y="115"/>
                    </a:lnTo>
                    <a:lnTo>
                      <a:pt x="140" y="117"/>
                    </a:lnTo>
                    <a:lnTo>
                      <a:pt x="144" y="123"/>
                    </a:lnTo>
                    <a:lnTo>
                      <a:pt x="150" y="126"/>
                    </a:lnTo>
                    <a:lnTo>
                      <a:pt x="154" y="128"/>
                    </a:lnTo>
                    <a:lnTo>
                      <a:pt x="158" y="132"/>
                    </a:lnTo>
                    <a:lnTo>
                      <a:pt x="164" y="135"/>
                    </a:lnTo>
                    <a:lnTo>
                      <a:pt x="168" y="137"/>
                    </a:lnTo>
                    <a:lnTo>
                      <a:pt x="173" y="141"/>
                    </a:lnTo>
                    <a:lnTo>
                      <a:pt x="178" y="144"/>
                    </a:lnTo>
                    <a:lnTo>
                      <a:pt x="182" y="149"/>
                    </a:lnTo>
                    <a:lnTo>
                      <a:pt x="187" y="152"/>
                    </a:lnTo>
                    <a:lnTo>
                      <a:pt x="192" y="156"/>
                    </a:lnTo>
                    <a:lnTo>
                      <a:pt x="196" y="158"/>
                    </a:lnTo>
                    <a:lnTo>
                      <a:pt x="201" y="160"/>
                    </a:lnTo>
                    <a:lnTo>
                      <a:pt x="206" y="164"/>
                    </a:lnTo>
                    <a:lnTo>
                      <a:pt x="210" y="166"/>
                    </a:lnTo>
                    <a:lnTo>
                      <a:pt x="215" y="170"/>
                    </a:lnTo>
                    <a:lnTo>
                      <a:pt x="219" y="172"/>
                    </a:lnTo>
                    <a:lnTo>
                      <a:pt x="225" y="175"/>
                    </a:lnTo>
                    <a:lnTo>
                      <a:pt x="229" y="178"/>
                    </a:lnTo>
                    <a:lnTo>
                      <a:pt x="234" y="178"/>
                    </a:lnTo>
                    <a:lnTo>
                      <a:pt x="238" y="181"/>
                    </a:lnTo>
                    <a:lnTo>
                      <a:pt x="244" y="184"/>
                    </a:lnTo>
                    <a:lnTo>
                      <a:pt x="248" y="187"/>
                    </a:lnTo>
                    <a:lnTo>
                      <a:pt x="253" y="190"/>
                    </a:lnTo>
                    <a:lnTo>
                      <a:pt x="257" y="192"/>
                    </a:lnTo>
                    <a:lnTo>
                      <a:pt x="262" y="195"/>
                    </a:lnTo>
                    <a:lnTo>
                      <a:pt x="266" y="198"/>
                    </a:lnTo>
                    <a:lnTo>
                      <a:pt x="271" y="201"/>
                    </a:lnTo>
                    <a:lnTo>
                      <a:pt x="276" y="204"/>
                    </a:lnTo>
                    <a:lnTo>
                      <a:pt x="281" y="204"/>
                    </a:lnTo>
                    <a:lnTo>
                      <a:pt x="284" y="207"/>
                    </a:lnTo>
                    <a:lnTo>
                      <a:pt x="290" y="210"/>
                    </a:lnTo>
                    <a:lnTo>
                      <a:pt x="294" y="212"/>
                    </a:lnTo>
                    <a:lnTo>
                      <a:pt x="300" y="215"/>
                    </a:lnTo>
                    <a:lnTo>
                      <a:pt x="304" y="215"/>
                    </a:lnTo>
                    <a:lnTo>
                      <a:pt x="309" y="218"/>
                    </a:lnTo>
                    <a:lnTo>
                      <a:pt x="313" y="221"/>
                    </a:lnTo>
                    <a:lnTo>
                      <a:pt x="318" y="224"/>
                    </a:lnTo>
                    <a:lnTo>
                      <a:pt x="323" y="227"/>
                    </a:lnTo>
                    <a:lnTo>
                      <a:pt x="328" y="227"/>
                    </a:lnTo>
                    <a:lnTo>
                      <a:pt x="332" y="230"/>
                    </a:lnTo>
                    <a:lnTo>
                      <a:pt x="338" y="233"/>
                    </a:lnTo>
                    <a:lnTo>
                      <a:pt x="341" y="236"/>
                    </a:lnTo>
                    <a:lnTo>
                      <a:pt x="346" y="236"/>
                    </a:lnTo>
                    <a:lnTo>
                      <a:pt x="351" y="238"/>
                    </a:lnTo>
                    <a:lnTo>
                      <a:pt x="356" y="241"/>
                    </a:lnTo>
                    <a:lnTo>
                      <a:pt x="360" y="241"/>
                    </a:lnTo>
                    <a:lnTo>
                      <a:pt x="365" y="245"/>
                    </a:lnTo>
                    <a:lnTo>
                      <a:pt x="370" y="247"/>
                    </a:lnTo>
                    <a:lnTo>
                      <a:pt x="374" y="247"/>
                    </a:lnTo>
                    <a:lnTo>
                      <a:pt x="379" y="250"/>
                    </a:lnTo>
                    <a:lnTo>
                      <a:pt x="384" y="253"/>
                    </a:lnTo>
                    <a:lnTo>
                      <a:pt x="389" y="253"/>
                    </a:lnTo>
                    <a:lnTo>
                      <a:pt x="393" y="256"/>
                    </a:lnTo>
                    <a:lnTo>
                      <a:pt x="398" y="258"/>
                    </a:lnTo>
                    <a:lnTo>
                      <a:pt x="403" y="258"/>
                    </a:lnTo>
                    <a:lnTo>
                      <a:pt x="407" y="262"/>
                    </a:lnTo>
                    <a:lnTo>
                      <a:pt x="412" y="262"/>
                    </a:lnTo>
                    <a:lnTo>
                      <a:pt x="416" y="265"/>
                    </a:lnTo>
                    <a:lnTo>
                      <a:pt x="421" y="267"/>
                    </a:lnTo>
                    <a:lnTo>
                      <a:pt x="426" y="267"/>
                    </a:lnTo>
                    <a:lnTo>
                      <a:pt x="430" y="270"/>
                    </a:lnTo>
                    <a:lnTo>
                      <a:pt x="435" y="270"/>
                    </a:lnTo>
                    <a:lnTo>
                      <a:pt x="440" y="273"/>
                    </a:lnTo>
                    <a:lnTo>
                      <a:pt x="444" y="276"/>
                    </a:lnTo>
                    <a:lnTo>
                      <a:pt x="450" y="276"/>
                    </a:lnTo>
                    <a:lnTo>
                      <a:pt x="454" y="279"/>
                    </a:lnTo>
                    <a:lnTo>
                      <a:pt x="459" y="279"/>
                    </a:lnTo>
                    <a:lnTo>
                      <a:pt x="464" y="282"/>
                    </a:lnTo>
                    <a:lnTo>
                      <a:pt x="469" y="282"/>
                    </a:lnTo>
                    <a:lnTo>
                      <a:pt x="472" y="284"/>
                    </a:lnTo>
                    <a:lnTo>
                      <a:pt x="478" y="284"/>
                    </a:lnTo>
                    <a:lnTo>
                      <a:pt x="482" y="287"/>
                    </a:lnTo>
                    <a:lnTo>
                      <a:pt x="487" y="287"/>
                    </a:lnTo>
                  </a:path>
                </a:pathLst>
              </a:custGeom>
              <a:noFill/>
              <a:ln w="31750">
                <a:solidFill>
                  <a:schemeClr val="tx2"/>
                </a:solidFill>
                <a:round/>
                <a:headEnd/>
                <a:tailEnd/>
              </a:ln>
            </p:spPr>
            <p:txBody>
              <a:bodyPr/>
              <a:lstStyle/>
              <a:p>
                <a:endParaRPr lang="en-US" dirty="0"/>
              </a:p>
            </p:txBody>
          </p:sp>
        </p:grpSp>
        <p:sp>
          <p:nvSpPr>
            <p:cNvPr id="43015" name="Line 12"/>
            <p:cNvSpPr>
              <a:spLocks noChangeShapeType="1"/>
            </p:cNvSpPr>
            <p:nvPr/>
          </p:nvSpPr>
          <p:spPr bwMode="auto">
            <a:xfrm>
              <a:off x="1761" y="1985"/>
              <a:ext cx="729" cy="0"/>
            </a:xfrm>
            <a:prstGeom prst="line">
              <a:avLst/>
            </a:prstGeom>
            <a:noFill/>
            <a:ln w="31750">
              <a:solidFill>
                <a:schemeClr val="accent2"/>
              </a:solidFill>
              <a:round/>
              <a:headEnd/>
              <a:tailEnd/>
            </a:ln>
          </p:spPr>
          <p:txBody>
            <a:bodyPr wrap="none" anchor="ctr"/>
            <a:lstStyle/>
            <a:p>
              <a:endParaRPr lang="en-US" dirty="0"/>
            </a:p>
          </p:txBody>
        </p:sp>
        <p:sp>
          <p:nvSpPr>
            <p:cNvPr id="43016" name="Freeform 13"/>
            <p:cNvSpPr>
              <a:spLocks/>
            </p:cNvSpPr>
            <p:nvPr/>
          </p:nvSpPr>
          <p:spPr bwMode="auto">
            <a:xfrm>
              <a:off x="2476" y="1968"/>
              <a:ext cx="74" cy="35"/>
            </a:xfrm>
            <a:custGeom>
              <a:avLst/>
              <a:gdLst>
                <a:gd name="T0" fmla="*/ 67 w 81"/>
                <a:gd name="T1" fmla="*/ 16 h 40"/>
                <a:gd name="T2" fmla="*/ 0 w 81"/>
                <a:gd name="T3" fmla="*/ 0 h 40"/>
                <a:gd name="T4" fmla="*/ 16 w 81"/>
                <a:gd name="T5" fmla="*/ 16 h 40"/>
                <a:gd name="T6" fmla="*/ 0 w 81"/>
                <a:gd name="T7" fmla="*/ 30 h 40"/>
                <a:gd name="T8" fmla="*/ 67 w 81"/>
                <a:gd name="T9" fmla="*/ 16 h 40"/>
                <a:gd name="T10" fmla="*/ 67 w 81"/>
                <a:gd name="T11" fmla="*/ 16 h 40"/>
                <a:gd name="T12" fmla="*/ 0 60000 65536"/>
                <a:gd name="T13" fmla="*/ 0 60000 65536"/>
                <a:gd name="T14" fmla="*/ 0 60000 65536"/>
                <a:gd name="T15" fmla="*/ 0 60000 65536"/>
                <a:gd name="T16" fmla="*/ 0 60000 65536"/>
                <a:gd name="T17" fmla="*/ 0 60000 65536"/>
                <a:gd name="T18" fmla="*/ 0 w 81"/>
                <a:gd name="T19" fmla="*/ 0 h 40"/>
                <a:gd name="T20" fmla="*/ 81 w 81"/>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81" h="40">
                  <a:moveTo>
                    <a:pt x="80" y="20"/>
                  </a:moveTo>
                  <a:lnTo>
                    <a:pt x="0" y="0"/>
                  </a:lnTo>
                  <a:lnTo>
                    <a:pt x="19" y="20"/>
                  </a:lnTo>
                  <a:lnTo>
                    <a:pt x="0" y="39"/>
                  </a:lnTo>
                  <a:lnTo>
                    <a:pt x="80" y="20"/>
                  </a:lnTo>
                </a:path>
              </a:pathLst>
            </a:custGeom>
            <a:solidFill>
              <a:schemeClr val="accent2"/>
            </a:solidFill>
            <a:ln w="9525">
              <a:solidFill>
                <a:schemeClr val="accent2"/>
              </a:solidFill>
              <a:round/>
              <a:headEnd/>
              <a:tailEnd/>
            </a:ln>
          </p:spPr>
          <p:txBody>
            <a:bodyPr/>
            <a:lstStyle/>
            <a:p>
              <a:endParaRPr lang="en-US" dirty="0"/>
            </a:p>
          </p:txBody>
        </p:sp>
        <p:sp>
          <p:nvSpPr>
            <p:cNvPr id="43017" name="Line 14"/>
            <p:cNvSpPr>
              <a:spLocks noChangeShapeType="1"/>
            </p:cNvSpPr>
            <p:nvPr/>
          </p:nvSpPr>
          <p:spPr bwMode="auto">
            <a:xfrm>
              <a:off x="3095" y="1982"/>
              <a:ext cx="758" cy="0"/>
            </a:xfrm>
            <a:prstGeom prst="line">
              <a:avLst/>
            </a:prstGeom>
            <a:noFill/>
            <a:ln w="31750">
              <a:solidFill>
                <a:schemeClr val="accent2"/>
              </a:solidFill>
              <a:round/>
              <a:headEnd/>
              <a:tailEnd/>
            </a:ln>
          </p:spPr>
          <p:txBody>
            <a:bodyPr wrap="none" anchor="ctr"/>
            <a:lstStyle/>
            <a:p>
              <a:endParaRPr lang="en-US" dirty="0"/>
            </a:p>
          </p:txBody>
        </p:sp>
        <p:sp>
          <p:nvSpPr>
            <p:cNvPr id="43018" name="Freeform 15"/>
            <p:cNvSpPr>
              <a:spLocks/>
            </p:cNvSpPr>
            <p:nvPr/>
          </p:nvSpPr>
          <p:spPr bwMode="auto">
            <a:xfrm>
              <a:off x="3032" y="1963"/>
              <a:ext cx="80" cy="38"/>
            </a:xfrm>
            <a:custGeom>
              <a:avLst/>
              <a:gdLst>
                <a:gd name="T0" fmla="*/ 0 w 88"/>
                <a:gd name="T1" fmla="*/ 17 h 43"/>
                <a:gd name="T2" fmla="*/ 72 w 88"/>
                <a:gd name="T3" fmla="*/ 33 h 43"/>
                <a:gd name="T4" fmla="*/ 55 w 88"/>
                <a:gd name="T5" fmla="*/ 17 h 43"/>
                <a:gd name="T6" fmla="*/ 72 w 88"/>
                <a:gd name="T7" fmla="*/ 0 h 43"/>
                <a:gd name="T8" fmla="*/ 0 w 88"/>
                <a:gd name="T9" fmla="*/ 17 h 43"/>
                <a:gd name="T10" fmla="*/ 0 w 88"/>
                <a:gd name="T11" fmla="*/ 17 h 43"/>
                <a:gd name="T12" fmla="*/ 0 60000 65536"/>
                <a:gd name="T13" fmla="*/ 0 60000 65536"/>
                <a:gd name="T14" fmla="*/ 0 60000 65536"/>
                <a:gd name="T15" fmla="*/ 0 60000 65536"/>
                <a:gd name="T16" fmla="*/ 0 60000 65536"/>
                <a:gd name="T17" fmla="*/ 0 60000 65536"/>
                <a:gd name="T18" fmla="*/ 0 w 88"/>
                <a:gd name="T19" fmla="*/ 0 h 43"/>
                <a:gd name="T20" fmla="*/ 88 w 88"/>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88" h="43">
                  <a:moveTo>
                    <a:pt x="0" y="21"/>
                  </a:moveTo>
                  <a:lnTo>
                    <a:pt x="87" y="42"/>
                  </a:lnTo>
                  <a:lnTo>
                    <a:pt x="66" y="21"/>
                  </a:lnTo>
                  <a:lnTo>
                    <a:pt x="87" y="0"/>
                  </a:lnTo>
                  <a:lnTo>
                    <a:pt x="0" y="21"/>
                  </a:lnTo>
                </a:path>
              </a:pathLst>
            </a:custGeom>
            <a:solidFill>
              <a:schemeClr val="accent2"/>
            </a:solidFill>
            <a:ln w="9525">
              <a:solidFill>
                <a:schemeClr val="accent2"/>
              </a:solidFill>
              <a:round/>
              <a:headEnd/>
              <a:tailEnd/>
            </a:ln>
          </p:spPr>
          <p:txBody>
            <a:bodyPr/>
            <a:lstStyle/>
            <a:p>
              <a:endParaRPr lang="en-US" dirty="0"/>
            </a:p>
          </p:txBody>
        </p:sp>
        <p:sp>
          <p:nvSpPr>
            <p:cNvPr id="43019" name="Line 16"/>
            <p:cNvSpPr>
              <a:spLocks noChangeShapeType="1"/>
            </p:cNvSpPr>
            <p:nvPr/>
          </p:nvSpPr>
          <p:spPr bwMode="auto">
            <a:xfrm flipH="1">
              <a:off x="1452" y="1798"/>
              <a:ext cx="1319" cy="0"/>
            </a:xfrm>
            <a:prstGeom prst="line">
              <a:avLst/>
            </a:prstGeom>
            <a:noFill/>
            <a:ln w="31750">
              <a:solidFill>
                <a:schemeClr val="accent2"/>
              </a:solidFill>
              <a:round/>
              <a:headEnd/>
              <a:tailEnd/>
            </a:ln>
          </p:spPr>
          <p:txBody>
            <a:bodyPr wrap="none" anchor="ctr"/>
            <a:lstStyle/>
            <a:p>
              <a:endParaRPr lang="en-US" dirty="0"/>
            </a:p>
          </p:txBody>
        </p:sp>
        <p:sp>
          <p:nvSpPr>
            <p:cNvPr id="43020" name="Line 17"/>
            <p:cNvSpPr>
              <a:spLocks noChangeShapeType="1"/>
            </p:cNvSpPr>
            <p:nvPr/>
          </p:nvSpPr>
          <p:spPr bwMode="auto">
            <a:xfrm>
              <a:off x="1465" y="1849"/>
              <a:ext cx="0" cy="363"/>
            </a:xfrm>
            <a:prstGeom prst="line">
              <a:avLst/>
            </a:prstGeom>
            <a:noFill/>
            <a:ln w="31750">
              <a:solidFill>
                <a:schemeClr val="accent2"/>
              </a:solidFill>
              <a:round/>
              <a:headEnd/>
              <a:tailEnd/>
            </a:ln>
          </p:spPr>
          <p:txBody>
            <a:bodyPr wrap="none" anchor="ctr"/>
            <a:lstStyle/>
            <a:p>
              <a:endParaRPr lang="en-US" dirty="0"/>
            </a:p>
          </p:txBody>
        </p:sp>
        <p:sp>
          <p:nvSpPr>
            <p:cNvPr id="43021" name="Freeform 18"/>
            <p:cNvSpPr>
              <a:spLocks/>
            </p:cNvSpPr>
            <p:nvPr/>
          </p:nvSpPr>
          <p:spPr bwMode="auto">
            <a:xfrm>
              <a:off x="1452" y="1810"/>
              <a:ext cx="27" cy="54"/>
            </a:xfrm>
            <a:custGeom>
              <a:avLst/>
              <a:gdLst>
                <a:gd name="T0" fmla="*/ 13 w 30"/>
                <a:gd name="T1" fmla="*/ 0 h 62"/>
                <a:gd name="T2" fmla="*/ 0 w 30"/>
                <a:gd name="T3" fmla="*/ 46 h 62"/>
                <a:gd name="T4" fmla="*/ 13 w 30"/>
                <a:gd name="T5" fmla="*/ 34 h 62"/>
                <a:gd name="T6" fmla="*/ 23 w 30"/>
                <a:gd name="T7" fmla="*/ 46 h 62"/>
                <a:gd name="T8" fmla="*/ 13 w 30"/>
                <a:gd name="T9" fmla="*/ 0 h 62"/>
                <a:gd name="T10" fmla="*/ 13 w 30"/>
                <a:gd name="T11" fmla="*/ 0 h 62"/>
                <a:gd name="T12" fmla="*/ 0 60000 65536"/>
                <a:gd name="T13" fmla="*/ 0 60000 65536"/>
                <a:gd name="T14" fmla="*/ 0 60000 65536"/>
                <a:gd name="T15" fmla="*/ 0 60000 65536"/>
                <a:gd name="T16" fmla="*/ 0 60000 65536"/>
                <a:gd name="T17" fmla="*/ 0 60000 65536"/>
                <a:gd name="T18" fmla="*/ 0 w 30"/>
                <a:gd name="T19" fmla="*/ 0 h 62"/>
                <a:gd name="T20" fmla="*/ 30 w 30"/>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30" h="62">
                  <a:moveTo>
                    <a:pt x="15" y="0"/>
                  </a:moveTo>
                  <a:lnTo>
                    <a:pt x="0" y="61"/>
                  </a:lnTo>
                  <a:lnTo>
                    <a:pt x="15" y="45"/>
                  </a:lnTo>
                  <a:lnTo>
                    <a:pt x="29" y="61"/>
                  </a:lnTo>
                  <a:lnTo>
                    <a:pt x="15" y="0"/>
                  </a:lnTo>
                </a:path>
              </a:pathLst>
            </a:custGeom>
            <a:solidFill>
              <a:srgbClr val="FF0000"/>
            </a:solidFill>
            <a:ln w="9525">
              <a:solidFill>
                <a:schemeClr val="accent2"/>
              </a:solidFill>
              <a:round/>
              <a:headEnd/>
              <a:tailEnd/>
            </a:ln>
          </p:spPr>
          <p:txBody>
            <a:bodyPr/>
            <a:lstStyle/>
            <a:p>
              <a:endParaRPr lang="en-US" dirty="0"/>
            </a:p>
          </p:txBody>
        </p:sp>
        <p:sp>
          <p:nvSpPr>
            <p:cNvPr id="43022" name="Line 19"/>
            <p:cNvSpPr>
              <a:spLocks noChangeShapeType="1"/>
            </p:cNvSpPr>
            <p:nvPr/>
          </p:nvSpPr>
          <p:spPr bwMode="auto">
            <a:xfrm>
              <a:off x="1439" y="2839"/>
              <a:ext cx="577" cy="0"/>
            </a:xfrm>
            <a:prstGeom prst="line">
              <a:avLst/>
            </a:prstGeom>
            <a:noFill/>
            <a:ln w="31750">
              <a:solidFill>
                <a:schemeClr val="accent2"/>
              </a:solidFill>
              <a:round/>
              <a:headEnd/>
              <a:tailEnd/>
            </a:ln>
          </p:spPr>
          <p:txBody>
            <a:bodyPr wrap="none" anchor="ctr"/>
            <a:lstStyle/>
            <a:p>
              <a:endParaRPr lang="en-US" dirty="0"/>
            </a:p>
          </p:txBody>
        </p:sp>
        <p:sp>
          <p:nvSpPr>
            <p:cNvPr id="43023" name="Line 20"/>
            <p:cNvSpPr>
              <a:spLocks noChangeShapeType="1"/>
            </p:cNvSpPr>
            <p:nvPr/>
          </p:nvSpPr>
          <p:spPr bwMode="auto">
            <a:xfrm>
              <a:off x="1463" y="2479"/>
              <a:ext cx="0" cy="319"/>
            </a:xfrm>
            <a:prstGeom prst="line">
              <a:avLst/>
            </a:prstGeom>
            <a:noFill/>
            <a:ln w="31750">
              <a:solidFill>
                <a:schemeClr val="accent2"/>
              </a:solidFill>
              <a:round/>
              <a:headEnd/>
              <a:tailEnd/>
            </a:ln>
          </p:spPr>
          <p:txBody>
            <a:bodyPr wrap="none" anchor="ctr"/>
            <a:lstStyle/>
            <a:p>
              <a:endParaRPr lang="en-US" dirty="0"/>
            </a:p>
          </p:txBody>
        </p:sp>
        <p:sp>
          <p:nvSpPr>
            <p:cNvPr id="43024" name="Freeform 21"/>
            <p:cNvSpPr>
              <a:spLocks/>
            </p:cNvSpPr>
            <p:nvPr/>
          </p:nvSpPr>
          <p:spPr bwMode="auto">
            <a:xfrm>
              <a:off x="1451" y="2786"/>
              <a:ext cx="26" cy="51"/>
            </a:xfrm>
            <a:custGeom>
              <a:avLst/>
              <a:gdLst>
                <a:gd name="T0" fmla="*/ 11 w 29"/>
                <a:gd name="T1" fmla="*/ 44 h 58"/>
                <a:gd name="T2" fmla="*/ 22 w 29"/>
                <a:gd name="T3" fmla="*/ 0 h 58"/>
                <a:gd name="T4" fmla="*/ 11 w 29"/>
                <a:gd name="T5" fmla="*/ 11 h 58"/>
                <a:gd name="T6" fmla="*/ 0 w 29"/>
                <a:gd name="T7" fmla="*/ 0 h 58"/>
                <a:gd name="T8" fmla="*/ 11 w 29"/>
                <a:gd name="T9" fmla="*/ 44 h 58"/>
                <a:gd name="T10" fmla="*/ 11 w 29"/>
                <a:gd name="T11" fmla="*/ 44 h 58"/>
                <a:gd name="T12" fmla="*/ 0 60000 65536"/>
                <a:gd name="T13" fmla="*/ 0 60000 65536"/>
                <a:gd name="T14" fmla="*/ 0 60000 65536"/>
                <a:gd name="T15" fmla="*/ 0 60000 65536"/>
                <a:gd name="T16" fmla="*/ 0 60000 65536"/>
                <a:gd name="T17" fmla="*/ 0 60000 65536"/>
                <a:gd name="T18" fmla="*/ 0 w 29"/>
                <a:gd name="T19" fmla="*/ 0 h 58"/>
                <a:gd name="T20" fmla="*/ 29 w 29"/>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29" h="58">
                  <a:moveTo>
                    <a:pt x="13" y="57"/>
                  </a:moveTo>
                  <a:lnTo>
                    <a:pt x="28" y="0"/>
                  </a:lnTo>
                  <a:lnTo>
                    <a:pt x="13" y="14"/>
                  </a:lnTo>
                  <a:lnTo>
                    <a:pt x="0" y="0"/>
                  </a:lnTo>
                  <a:lnTo>
                    <a:pt x="13" y="57"/>
                  </a:lnTo>
                </a:path>
              </a:pathLst>
            </a:custGeom>
            <a:solidFill>
              <a:schemeClr val="accent2"/>
            </a:solidFill>
            <a:ln w="9525">
              <a:solidFill>
                <a:schemeClr val="accent2"/>
              </a:solidFill>
              <a:round/>
              <a:headEnd/>
              <a:tailEnd/>
            </a:ln>
          </p:spPr>
          <p:txBody>
            <a:bodyPr/>
            <a:lstStyle/>
            <a:p>
              <a:endParaRPr lang="en-US" dirty="0"/>
            </a:p>
          </p:txBody>
        </p:sp>
        <p:sp>
          <p:nvSpPr>
            <p:cNvPr id="43025" name="Text Box 22"/>
            <p:cNvSpPr txBox="1">
              <a:spLocks noChangeArrowheads="1"/>
            </p:cNvSpPr>
            <p:nvPr/>
          </p:nvSpPr>
          <p:spPr bwMode="auto">
            <a:xfrm>
              <a:off x="1249" y="2227"/>
              <a:ext cx="495" cy="197"/>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800" dirty="0">
                  <a:solidFill>
                    <a:schemeClr val="accent2"/>
                  </a:solidFill>
                  <a:latin typeface="Agilent TT Cond" pitchFamily="34" charset="0"/>
                </a:rPr>
                <a:t>60 dB</a:t>
              </a:r>
              <a:endParaRPr lang="en-US" sz="2200" dirty="0">
                <a:solidFill>
                  <a:schemeClr val="accent2"/>
                </a:solidFill>
                <a:latin typeface="Agilent TT Cond" pitchFamily="34" charset="0"/>
              </a:endParaRPr>
            </a:p>
          </p:txBody>
        </p:sp>
        <p:sp>
          <p:nvSpPr>
            <p:cNvPr id="43026" name="Line 23"/>
            <p:cNvSpPr>
              <a:spLocks noChangeShapeType="1"/>
            </p:cNvSpPr>
            <p:nvPr/>
          </p:nvSpPr>
          <p:spPr bwMode="auto">
            <a:xfrm>
              <a:off x="1785" y="1539"/>
              <a:ext cx="0" cy="180"/>
            </a:xfrm>
            <a:prstGeom prst="line">
              <a:avLst/>
            </a:prstGeom>
            <a:noFill/>
            <a:ln w="31750">
              <a:solidFill>
                <a:schemeClr val="accent2"/>
              </a:solidFill>
              <a:round/>
              <a:headEnd/>
              <a:tailEnd/>
            </a:ln>
          </p:spPr>
          <p:txBody>
            <a:bodyPr wrap="none" anchor="ctr"/>
            <a:lstStyle/>
            <a:p>
              <a:endParaRPr lang="en-US" dirty="0"/>
            </a:p>
          </p:txBody>
        </p:sp>
        <p:sp>
          <p:nvSpPr>
            <p:cNvPr id="43027" name="Freeform 24"/>
            <p:cNvSpPr>
              <a:spLocks/>
            </p:cNvSpPr>
            <p:nvPr/>
          </p:nvSpPr>
          <p:spPr bwMode="auto">
            <a:xfrm>
              <a:off x="1765" y="1700"/>
              <a:ext cx="40" cy="78"/>
            </a:xfrm>
            <a:custGeom>
              <a:avLst/>
              <a:gdLst>
                <a:gd name="T0" fmla="*/ 19 w 43"/>
                <a:gd name="T1" fmla="*/ 68 h 88"/>
                <a:gd name="T2" fmla="*/ 36 w 43"/>
                <a:gd name="T3" fmla="*/ 0 h 88"/>
                <a:gd name="T4" fmla="*/ 19 w 43"/>
                <a:gd name="T5" fmla="*/ 17 h 88"/>
                <a:gd name="T6" fmla="*/ 0 w 43"/>
                <a:gd name="T7" fmla="*/ 0 h 88"/>
                <a:gd name="T8" fmla="*/ 19 w 43"/>
                <a:gd name="T9" fmla="*/ 68 h 88"/>
                <a:gd name="T10" fmla="*/ 19 w 43"/>
                <a:gd name="T11" fmla="*/ 68 h 88"/>
                <a:gd name="T12" fmla="*/ 0 60000 65536"/>
                <a:gd name="T13" fmla="*/ 0 60000 65536"/>
                <a:gd name="T14" fmla="*/ 0 60000 65536"/>
                <a:gd name="T15" fmla="*/ 0 60000 65536"/>
                <a:gd name="T16" fmla="*/ 0 60000 65536"/>
                <a:gd name="T17" fmla="*/ 0 60000 65536"/>
                <a:gd name="T18" fmla="*/ 0 w 43"/>
                <a:gd name="T19" fmla="*/ 0 h 88"/>
                <a:gd name="T20" fmla="*/ 43 w 43"/>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43" h="88">
                  <a:moveTo>
                    <a:pt x="22" y="87"/>
                  </a:moveTo>
                  <a:lnTo>
                    <a:pt x="42" y="0"/>
                  </a:lnTo>
                  <a:lnTo>
                    <a:pt x="22" y="21"/>
                  </a:lnTo>
                  <a:lnTo>
                    <a:pt x="0" y="0"/>
                  </a:lnTo>
                  <a:lnTo>
                    <a:pt x="22" y="87"/>
                  </a:lnTo>
                </a:path>
              </a:pathLst>
            </a:custGeom>
            <a:solidFill>
              <a:schemeClr val="accent2"/>
            </a:solidFill>
            <a:ln w="9525">
              <a:solidFill>
                <a:schemeClr val="accent2"/>
              </a:solidFill>
              <a:round/>
              <a:headEnd/>
              <a:tailEnd/>
            </a:ln>
          </p:spPr>
          <p:txBody>
            <a:bodyPr/>
            <a:lstStyle/>
            <a:p>
              <a:endParaRPr lang="en-US" dirty="0"/>
            </a:p>
          </p:txBody>
        </p:sp>
        <p:sp>
          <p:nvSpPr>
            <p:cNvPr id="43028" name="Line 25"/>
            <p:cNvSpPr>
              <a:spLocks noChangeShapeType="1"/>
            </p:cNvSpPr>
            <p:nvPr/>
          </p:nvSpPr>
          <p:spPr bwMode="auto">
            <a:xfrm>
              <a:off x="2122" y="2845"/>
              <a:ext cx="431" cy="0"/>
            </a:xfrm>
            <a:prstGeom prst="line">
              <a:avLst/>
            </a:prstGeom>
            <a:noFill/>
            <a:ln w="31750">
              <a:solidFill>
                <a:schemeClr val="accent2"/>
              </a:solidFill>
              <a:round/>
              <a:headEnd/>
              <a:tailEnd/>
            </a:ln>
          </p:spPr>
          <p:txBody>
            <a:bodyPr wrap="none" anchor="ctr"/>
            <a:lstStyle/>
            <a:p>
              <a:endParaRPr lang="en-US" dirty="0"/>
            </a:p>
          </p:txBody>
        </p:sp>
        <p:sp>
          <p:nvSpPr>
            <p:cNvPr id="43029" name="Freeform 26"/>
            <p:cNvSpPr>
              <a:spLocks/>
            </p:cNvSpPr>
            <p:nvPr/>
          </p:nvSpPr>
          <p:spPr bwMode="auto">
            <a:xfrm>
              <a:off x="2062" y="2825"/>
              <a:ext cx="81" cy="39"/>
            </a:xfrm>
            <a:custGeom>
              <a:avLst/>
              <a:gdLst>
                <a:gd name="T0" fmla="*/ 0 w 89"/>
                <a:gd name="T1" fmla="*/ 18 h 44"/>
                <a:gd name="T2" fmla="*/ 73 w 89"/>
                <a:gd name="T3" fmla="*/ 34 h 44"/>
                <a:gd name="T4" fmla="*/ 55 w 89"/>
                <a:gd name="T5" fmla="*/ 18 h 44"/>
                <a:gd name="T6" fmla="*/ 73 w 89"/>
                <a:gd name="T7" fmla="*/ 0 h 44"/>
                <a:gd name="T8" fmla="*/ 0 w 89"/>
                <a:gd name="T9" fmla="*/ 18 h 44"/>
                <a:gd name="T10" fmla="*/ 0 w 89"/>
                <a:gd name="T11" fmla="*/ 18 h 44"/>
                <a:gd name="T12" fmla="*/ 0 60000 65536"/>
                <a:gd name="T13" fmla="*/ 0 60000 65536"/>
                <a:gd name="T14" fmla="*/ 0 60000 65536"/>
                <a:gd name="T15" fmla="*/ 0 60000 65536"/>
                <a:gd name="T16" fmla="*/ 0 60000 65536"/>
                <a:gd name="T17" fmla="*/ 0 60000 65536"/>
                <a:gd name="T18" fmla="*/ 0 w 89"/>
                <a:gd name="T19" fmla="*/ 0 h 44"/>
                <a:gd name="T20" fmla="*/ 89 w 89"/>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89" h="44">
                  <a:moveTo>
                    <a:pt x="0" y="22"/>
                  </a:moveTo>
                  <a:lnTo>
                    <a:pt x="88" y="43"/>
                  </a:lnTo>
                  <a:lnTo>
                    <a:pt x="66" y="22"/>
                  </a:lnTo>
                  <a:lnTo>
                    <a:pt x="88" y="0"/>
                  </a:lnTo>
                  <a:lnTo>
                    <a:pt x="0" y="22"/>
                  </a:lnTo>
                </a:path>
              </a:pathLst>
            </a:custGeom>
            <a:solidFill>
              <a:schemeClr val="accent2"/>
            </a:solidFill>
            <a:ln w="9525">
              <a:solidFill>
                <a:schemeClr val="accent2"/>
              </a:solidFill>
              <a:round/>
              <a:headEnd/>
              <a:tailEnd/>
            </a:ln>
          </p:spPr>
          <p:txBody>
            <a:bodyPr/>
            <a:lstStyle/>
            <a:p>
              <a:endParaRPr lang="en-US" dirty="0"/>
            </a:p>
          </p:txBody>
        </p:sp>
        <p:sp>
          <p:nvSpPr>
            <p:cNvPr id="43030" name="Line 27"/>
            <p:cNvSpPr>
              <a:spLocks noChangeShapeType="1"/>
            </p:cNvSpPr>
            <p:nvPr/>
          </p:nvSpPr>
          <p:spPr bwMode="auto">
            <a:xfrm>
              <a:off x="3167" y="2843"/>
              <a:ext cx="300" cy="0"/>
            </a:xfrm>
            <a:prstGeom prst="line">
              <a:avLst/>
            </a:prstGeom>
            <a:noFill/>
            <a:ln w="31750">
              <a:solidFill>
                <a:schemeClr val="accent2"/>
              </a:solidFill>
              <a:round/>
              <a:headEnd/>
              <a:tailEnd/>
            </a:ln>
          </p:spPr>
          <p:txBody>
            <a:bodyPr wrap="none" anchor="ctr"/>
            <a:lstStyle/>
            <a:p>
              <a:endParaRPr lang="en-US" dirty="0"/>
            </a:p>
          </p:txBody>
        </p:sp>
        <p:sp>
          <p:nvSpPr>
            <p:cNvPr id="43031" name="Freeform 28"/>
            <p:cNvSpPr>
              <a:spLocks/>
            </p:cNvSpPr>
            <p:nvPr/>
          </p:nvSpPr>
          <p:spPr bwMode="auto">
            <a:xfrm>
              <a:off x="3451" y="2827"/>
              <a:ext cx="68" cy="33"/>
            </a:xfrm>
            <a:custGeom>
              <a:avLst/>
              <a:gdLst>
                <a:gd name="T0" fmla="*/ 61 w 75"/>
                <a:gd name="T1" fmla="*/ 14 h 37"/>
                <a:gd name="T2" fmla="*/ 0 w 75"/>
                <a:gd name="T3" fmla="*/ 0 h 37"/>
                <a:gd name="T4" fmla="*/ 15 w 75"/>
                <a:gd name="T5" fmla="*/ 14 h 37"/>
                <a:gd name="T6" fmla="*/ 0 w 75"/>
                <a:gd name="T7" fmla="*/ 29 h 37"/>
                <a:gd name="T8" fmla="*/ 61 w 75"/>
                <a:gd name="T9" fmla="*/ 14 h 37"/>
                <a:gd name="T10" fmla="*/ 61 w 75"/>
                <a:gd name="T11" fmla="*/ 14 h 37"/>
                <a:gd name="T12" fmla="*/ 0 60000 65536"/>
                <a:gd name="T13" fmla="*/ 0 60000 65536"/>
                <a:gd name="T14" fmla="*/ 0 60000 65536"/>
                <a:gd name="T15" fmla="*/ 0 60000 65536"/>
                <a:gd name="T16" fmla="*/ 0 60000 65536"/>
                <a:gd name="T17" fmla="*/ 0 60000 65536"/>
                <a:gd name="T18" fmla="*/ 0 w 75"/>
                <a:gd name="T19" fmla="*/ 0 h 37"/>
                <a:gd name="T20" fmla="*/ 75 w 75"/>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75" h="37">
                  <a:moveTo>
                    <a:pt x="74" y="18"/>
                  </a:moveTo>
                  <a:lnTo>
                    <a:pt x="0" y="0"/>
                  </a:lnTo>
                  <a:lnTo>
                    <a:pt x="18" y="18"/>
                  </a:lnTo>
                  <a:lnTo>
                    <a:pt x="0" y="36"/>
                  </a:lnTo>
                  <a:lnTo>
                    <a:pt x="74" y="18"/>
                  </a:lnTo>
                </a:path>
              </a:pathLst>
            </a:custGeom>
            <a:solidFill>
              <a:schemeClr val="accent2"/>
            </a:solidFill>
            <a:ln w="9525">
              <a:solidFill>
                <a:schemeClr val="accent2"/>
              </a:solidFill>
              <a:round/>
              <a:headEnd/>
              <a:tailEnd/>
            </a:ln>
          </p:spPr>
          <p:txBody>
            <a:bodyPr/>
            <a:lstStyle/>
            <a:p>
              <a:endParaRPr lang="en-US" dirty="0"/>
            </a:p>
          </p:txBody>
        </p:sp>
        <p:sp>
          <p:nvSpPr>
            <p:cNvPr id="43032" name="Text Box 29"/>
            <p:cNvSpPr txBox="1">
              <a:spLocks noChangeArrowheads="1"/>
            </p:cNvSpPr>
            <p:nvPr/>
          </p:nvSpPr>
          <p:spPr bwMode="auto">
            <a:xfrm>
              <a:off x="2661" y="2664"/>
              <a:ext cx="549" cy="229"/>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800" dirty="0">
                  <a:solidFill>
                    <a:schemeClr val="accent2"/>
                  </a:solidFill>
                  <a:latin typeface="Agilent TT Cond" pitchFamily="34" charset="0"/>
                </a:rPr>
                <a:t>60 dB</a:t>
              </a:r>
              <a:endParaRPr lang="en-US" sz="2200" dirty="0">
                <a:solidFill>
                  <a:schemeClr val="accent2"/>
                </a:solidFill>
                <a:latin typeface="Agilent TT Cond" pitchFamily="34" charset="0"/>
              </a:endParaRPr>
            </a:p>
          </p:txBody>
        </p:sp>
        <p:sp>
          <p:nvSpPr>
            <p:cNvPr id="43033" name="Text Box 30"/>
            <p:cNvSpPr txBox="1">
              <a:spLocks noChangeArrowheads="1"/>
            </p:cNvSpPr>
            <p:nvPr/>
          </p:nvSpPr>
          <p:spPr bwMode="auto">
            <a:xfrm>
              <a:off x="2725" y="2876"/>
              <a:ext cx="257" cy="171"/>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800" dirty="0">
                  <a:solidFill>
                    <a:schemeClr val="accent2"/>
                  </a:solidFill>
                  <a:latin typeface="Agilent TT Cond" pitchFamily="34" charset="0"/>
                </a:rPr>
                <a:t>BW</a:t>
              </a:r>
              <a:endParaRPr lang="en-US" sz="2200" dirty="0">
                <a:solidFill>
                  <a:schemeClr val="accent2"/>
                </a:solidFill>
                <a:latin typeface="Agilent TT Cond" pitchFamily="34" charset="0"/>
              </a:endParaRPr>
            </a:p>
          </p:txBody>
        </p:sp>
        <p:sp>
          <p:nvSpPr>
            <p:cNvPr id="43034" name="Freeform 31"/>
            <p:cNvSpPr>
              <a:spLocks/>
            </p:cNvSpPr>
            <p:nvPr/>
          </p:nvSpPr>
          <p:spPr bwMode="auto">
            <a:xfrm>
              <a:off x="4005" y="3067"/>
              <a:ext cx="86" cy="19"/>
            </a:xfrm>
            <a:custGeom>
              <a:avLst/>
              <a:gdLst>
                <a:gd name="T0" fmla="*/ 0 w 95"/>
                <a:gd name="T1" fmla="*/ 0 h 21"/>
                <a:gd name="T2" fmla="*/ 6 w 95"/>
                <a:gd name="T3" fmla="*/ 3 h 21"/>
                <a:gd name="T4" fmla="*/ 10 w 95"/>
                <a:gd name="T5" fmla="*/ 3 h 21"/>
                <a:gd name="T6" fmla="*/ 14 w 95"/>
                <a:gd name="T7" fmla="*/ 4 h 21"/>
                <a:gd name="T8" fmla="*/ 21 w 95"/>
                <a:gd name="T9" fmla="*/ 4 h 21"/>
                <a:gd name="T10" fmla="*/ 24 w 95"/>
                <a:gd name="T11" fmla="*/ 6 h 21"/>
                <a:gd name="T12" fmla="*/ 30 w 95"/>
                <a:gd name="T13" fmla="*/ 6 h 21"/>
                <a:gd name="T14" fmla="*/ 34 w 95"/>
                <a:gd name="T15" fmla="*/ 10 h 21"/>
                <a:gd name="T16" fmla="*/ 39 w 95"/>
                <a:gd name="T17" fmla="*/ 10 h 21"/>
                <a:gd name="T18" fmla="*/ 44 w 95"/>
                <a:gd name="T19" fmla="*/ 10 h 21"/>
                <a:gd name="T20" fmla="*/ 48 w 95"/>
                <a:gd name="T21" fmla="*/ 12 h 21"/>
                <a:gd name="T22" fmla="*/ 54 w 95"/>
                <a:gd name="T23" fmla="*/ 12 h 21"/>
                <a:gd name="T24" fmla="*/ 58 w 95"/>
                <a:gd name="T25" fmla="*/ 14 h 21"/>
                <a:gd name="T26" fmla="*/ 62 w 95"/>
                <a:gd name="T27" fmla="*/ 14 h 21"/>
                <a:gd name="T28" fmla="*/ 68 w 95"/>
                <a:gd name="T29" fmla="*/ 16 h 21"/>
                <a:gd name="T30" fmla="*/ 72 w 95"/>
                <a:gd name="T31" fmla="*/ 16 h 21"/>
                <a:gd name="T32" fmla="*/ 77 w 95"/>
                <a:gd name="T33" fmla="*/ 16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21"/>
                <a:gd name="T53" fmla="*/ 95 w 95"/>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21">
                  <a:moveTo>
                    <a:pt x="0" y="0"/>
                  </a:moveTo>
                  <a:lnTo>
                    <a:pt x="8" y="3"/>
                  </a:lnTo>
                  <a:lnTo>
                    <a:pt x="12" y="3"/>
                  </a:lnTo>
                  <a:lnTo>
                    <a:pt x="18" y="4"/>
                  </a:lnTo>
                  <a:lnTo>
                    <a:pt x="25" y="4"/>
                  </a:lnTo>
                  <a:lnTo>
                    <a:pt x="29" y="8"/>
                  </a:lnTo>
                  <a:lnTo>
                    <a:pt x="37" y="8"/>
                  </a:lnTo>
                  <a:lnTo>
                    <a:pt x="42" y="12"/>
                  </a:lnTo>
                  <a:lnTo>
                    <a:pt x="47" y="12"/>
                  </a:lnTo>
                  <a:lnTo>
                    <a:pt x="54" y="12"/>
                  </a:lnTo>
                  <a:lnTo>
                    <a:pt x="58" y="14"/>
                  </a:lnTo>
                  <a:lnTo>
                    <a:pt x="66" y="14"/>
                  </a:lnTo>
                  <a:lnTo>
                    <a:pt x="71" y="17"/>
                  </a:lnTo>
                  <a:lnTo>
                    <a:pt x="76" y="17"/>
                  </a:lnTo>
                  <a:lnTo>
                    <a:pt x="83" y="20"/>
                  </a:lnTo>
                  <a:lnTo>
                    <a:pt x="88" y="20"/>
                  </a:lnTo>
                  <a:lnTo>
                    <a:pt x="94" y="20"/>
                  </a:lnTo>
                </a:path>
              </a:pathLst>
            </a:custGeom>
            <a:noFill/>
            <a:ln w="31750">
              <a:solidFill>
                <a:schemeClr val="tx2"/>
              </a:solidFill>
              <a:round/>
              <a:headEnd/>
              <a:tailEnd/>
            </a:ln>
          </p:spPr>
          <p:txBody>
            <a:bodyPr/>
            <a:lstStyle/>
            <a:p>
              <a:endParaRPr lang="en-US" dirty="0"/>
            </a:p>
          </p:txBody>
        </p:sp>
        <p:sp>
          <p:nvSpPr>
            <p:cNvPr id="43035" name="Text Box 32"/>
            <p:cNvSpPr txBox="1">
              <a:spLocks noChangeArrowheads="1"/>
            </p:cNvSpPr>
            <p:nvPr/>
          </p:nvSpPr>
          <p:spPr bwMode="auto">
            <a:xfrm>
              <a:off x="2753" y="3172"/>
              <a:ext cx="1152" cy="329"/>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800" dirty="0">
                  <a:solidFill>
                    <a:schemeClr val="accent2"/>
                  </a:solidFill>
                  <a:latin typeface="Agilent TT Cond" pitchFamily="34" charset="0"/>
                </a:rPr>
                <a:t>60 dB BW</a:t>
              </a:r>
              <a:endParaRPr lang="en-US" sz="2200" dirty="0">
                <a:solidFill>
                  <a:schemeClr val="accent2"/>
                </a:solidFill>
                <a:latin typeface="Agilent TT Cond" pitchFamily="34" charset="0"/>
              </a:endParaRPr>
            </a:p>
          </p:txBody>
        </p:sp>
        <p:sp>
          <p:nvSpPr>
            <p:cNvPr id="43036" name="Text Box 33"/>
            <p:cNvSpPr txBox="1">
              <a:spLocks noChangeArrowheads="1"/>
            </p:cNvSpPr>
            <p:nvPr/>
          </p:nvSpPr>
          <p:spPr bwMode="auto">
            <a:xfrm>
              <a:off x="2789" y="3496"/>
              <a:ext cx="1000" cy="201"/>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800" dirty="0">
                  <a:solidFill>
                    <a:schemeClr val="accent2"/>
                  </a:solidFill>
                  <a:latin typeface="Agilent TT Cond" pitchFamily="34" charset="0"/>
                </a:rPr>
                <a:t>3 dB BW</a:t>
              </a:r>
              <a:endParaRPr lang="en-US" sz="2200" dirty="0">
                <a:solidFill>
                  <a:schemeClr val="accent2"/>
                </a:solidFill>
                <a:latin typeface="Agilent TT Cond" pitchFamily="34" charset="0"/>
              </a:endParaRPr>
            </a:p>
          </p:txBody>
        </p:sp>
        <p:sp>
          <p:nvSpPr>
            <p:cNvPr id="43037" name="Line 34"/>
            <p:cNvSpPr>
              <a:spLocks noChangeShapeType="1"/>
            </p:cNvSpPr>
            <p:nvPr/>
          </p:nvSpPr>
          <p:spPr bwMode="auto">
            <a:xfrm flipH="1">
              <a:off x="2525" y="3491"/>
              <a:ext cx="1177" cy="0"/>
            </a:xfrm>
            <a:prstGeom prst="line">
              <a:avLst/>
            </a:prstGeom>
            <a:noFill/>
            <a:ln w="31750">
              <a:solidFill>
                <a:schemeClr val="accent2"/>
              </a:solidFill>
              <a:round/>
              <a:headEnd/>
              <a:tailEnd/>
            </a:ln>
          </p:spPr>
          <p:txBody>
            <a:bodyPr wrap="none" anchor="ctr"/>
            <a:lstStyle/>
            <a:p>
              <a:endParaRPr lang="en-US" dirty="0"/>
            </a:p>
          </p:txBody>
        </p:sp>
        <p:grpSp>
          <p:nvGrpSpPr>
            <p:cNvPr id="4" name="Group 35"/>
            <p:cNvGrpSpPr>
              <a:grpSpLocks/>
            </p:cNvGrpSpPr>
            <p:nvPr/>
          </p:nvGrpSpPr>
          <p:grpSpPr bwMode="auto">
            <a:xfrm>
              <a:off x="1769" y="1994"/>
              <a:ext cx="39" cy="232"/>
              <a:chOff x="1946" y="2260"/>
              <a:chExt cx="43" cy="263"/>
            </a:xfrm>
          </p:grpSpPr>
          <p:sp>
            <p:nvSpPr>
              <p:cNvPr id="43041" name="Line 36"/>
              <p:cNvSpPr>
                <a:spLocks noChangeShapeType="1"/>
              </p:cNvSpPr>
              <p:nvPr/>
            </p:nvSpPr>
            <p:spPr bwMode="auto">
              <a:xfrm>
                <a:off x="1966" y="2327"/>
                <a:ext cx="0" cy="196"/>
              </a:xfrm>
              <a:prstGeom prst="line">
                <a:avLst/>
              </a:prstGeom>
              <a:noFill/>
              <a:ln w="31750">
                <a:solidFill>
                  <a:schemeClr val="accent2"/>
                </a:solidFill>
                <a:round/>
                <a:headEnd/>
                <a:tailEnd/>
              </a:ln>
            </p:spPr>
            <p:txBody>
              <a:bodyPr wrap="none" anchor="ctr"/>
              <a:lstStyle/>
              <a:p>
                <a:endParaRPr lang="en-US" dirty="0"/>
              </a:p>
            </p:txBody>
          </p:sp>
          <p:sp>
            <p:nvSpPr>
              <p:cNvPr id="43042" name="Freeform 37"/>
              <p:cNvSpPr>
                <a:spLocks/>
              </p:cNvSpPr>
              <p:nvPr/>
            </p:nvSpPr>
            <p:spPr bwMode="auto">
              <a:xfrm>
                <a:off x="1946" y="2260"/>
                <a:ext cx="43" cy="88"/>
              </a:xfrm>
              <a:custGeom>
                <a:avLst/>
                <a:gdLst>
                  <a:gd name="T0" fmla="*/ 20 w 43"/>
                  <a:gd name="T1" fmla="*/ 0 h 88"/>
                  <a:gd name="T2" fmla="*/ 0 w 43"/>
                  <a:gd name="T3" fmla="*/ 87 h 88"/>
                  <a:gd name="T4" fmla="*/ 20 w 43"/>
                  <a:gd name="T5" fmla="*/ 67 h 88"/>
                  <a:gd name="T6" fmla="*/ 42 w 43"/>
                  <a:gd name="T7" fmla="*/ 87 h 88"/>
                  <a:gd name="T8" fmla="*/ 20 w 43"/>
                  <a:gd name="T9" fmla="*/ 0 h 88"/>
                  <a:gd name="T10" fmla="*/ 20 w 43"/>
                  <a:gd name="T11" fmla="*/ 0 h 88"/>
                  <a:gd name="T12" fmla="*/ 0 60000 65536"/>
                  <a:gd name="T13" fmla="*/ 0 60000 65536"/>
                  <a:gd name="T14" fmla="*/ 0 60000 65536"/>
                  <a:gd name="T15" fmla="*/ 0 60000 65536"/>
                  <a:gd name="T16" fmla="*/ 0 60000 65536"/>
                  <a:gd name="T17" fmla="*/ 0 60000 65536"/>
                  <a:gd name="T18" fmla="*/ 0 w 43"/>
                  <a:gd name="T19" fmla="*/ 0 h 88"/>
                  <a:gd name="T20" fmla="*/ 43 w 43"/>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43" h="88">
                    <a:moveTo>
                      <a:pt x="20" y="0"/>
                    </a:moveTo>
                    <a:lnTo>
                      <a:pt x="0" y="87"/>
                    </a:lnTo>
                    <a:lnTo>
                      <a:pt x="20" y="67"/>
                    </a:lnTo>
                    <a:lnTo>
                      <a:pt x="42" y="87"/>
                    </a:lnTo>
                    <a:lnTo>
                      <a:pt x="20" y="0"/>
                    </a:lnTo>
                  </a:path>
                </a:pathLst>
              </a:custGeom>
              <a:solidFill>
                <a:schemeClr val="accent2"/>
              </a:solidFill>
              <a:ln w="9525">
                <a:solidFill>
                  <a:schemeClr val="accent2"/>
                </a:solidFill>
                <a:round/>
                <a:headEnd/>
                <a:tailEnd/>
              </a:ln>
            </p:spPr>
            <p:txBody>
              <a:bodyPr/>
              <a:lstStyle/>
              <a:p>
                <a:endParaRPr lang="en-US" dirty="0"/>
              </a:p>
            </p:txBody>
          </p:sp>
        </p:grpSp>
        <p:sp>
          <p:nvSpPr>
            <p:cNvPr id="43039" name="Text Box 38"/>
            <p:cNvSpPr txBox="1">
              <a:spLocks noChangeArrowheads="1"/>
            </p:cNvSpPr>
            <p:nvPr/>
          </p:nvSpPr>
          <p:spPr bwMode="auto">
            <a:xfrm>
              <a:off x="3889" y="1854"/>
              <a:ext cx="575" cy="205"/>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800" dirty="0">
                  <a:solidFill>
                    <a:schemeClr val="accent2"/>
                  </a:solidFill>
                  <a:latin typeface="Agilent TT Cond" pitchFamily="34" charset="0"/>
                </a:rPr>
                <a:t>3 dB BW</a:t>
              </a:r>
              <a:endParaRPr lang="en-US" sz="2200" dirty="0">
                <a:solidFill>
                  <a:schemeClr val="accent2"/>
                </a:solidFill>
                <a:latin typeface="Agilent TT Cond" pitchFamily="34" charset="0"/>
              </a:endParaRPr>
            </a:p>
          </p:txBody>
        </p:sp>
        <p:sp>
          <p:nvSpPr>
            <p:cNvPr id="43040" name="Text Box 39"/>
            <p:cNvSpPr txBox="1">
              <a:spLocks noChangeArrowheads="1"/>
            </p:cNvSpPr>
            <p:nvPr/>
          </p:nvSpPr>
          <p:spPr bwMode="auto">
            <a:xfrm>
              <a:off x="1342" y="3231"/>
              <a:ext cx="1373" cy="340"/>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800" dirty="0">
                  <a:solidFill>
                    <a:schemeClr val="accent2"/>
                  </a:solidFill>
                  <a:latin typeface="Agilent TT Cond" pitchFamily="34" charset="0"/>
                </a:rPr>
                <a:t>Selectivity     =</a:t>
              </a:r>
              <a:endParaRPr lang="en-US" sz="2200" dirty="0">
                <a:solidFill>
                  <a:schemeClr val="accent2"/>
                </a:solidFill>
                <a:latin typeface="Agilent TT Cond" pitchFamily="34" charset="0"/>
              </a:endParaRPr>
            </a:p>
          </p:txBody>
        </p:sp>
      </p:grpSp>
      <p:sp>
        <p:nvSpPr>
          <p:cNvPr id="43012" name="Text Box 40"/>
          <p:cNvSpPr txBox="1">
            <a:spLocks noChangeArrowheads="1"/>
          </p:cNvSpPr>
          <p:nvPr/>
        </p:nvSpPr>
        <p:spPr bwMode="auto">
          <a:xfrm>
            <a:off x="1231900" y="5270500"/>
            <a:ext cx="6096000" cy="317500"/>
          </a:xfrm>
          <a:prstGeom prst="rect">
            <a:avLst/>
          </a:prstGeom>
          <a:noFill/>
          <a:ln w="9525">
            <a:noFill/>
            <a:miter lim="800000"/>
            <a:headEnd/>
            <a:tailEnd/>
          </a:ln>
        </p:spPr>
        <p:txBody>
          <a:bodyPr lIns="0" tIns="0" rIns="0" bIns="0">
            <a:spAutoFit/>
          </a:bodyPr>
          <a:lstStyle/>
          <a:p>
            <a:pPr algn="ctr">
              <a:lnSpc>
                <a:spcPct val="95000"/>
              </a:lnSpc>
              <a:spcBef>
                <a:spcPct val="50000"/>
              </a:spcBef>
              <a:spcAft>
                <a:spcPct val="50000"/>
              </a:spcAft>
            </a:pPr>
            <a:r>
              <a:rPr lang="en-US" sz="2200" b="1" dirty="0">
                <a:latin typeface="Agilent TT Cond" pitchFamily="34" charset="0"/>
              </a:rPr>
              <a:t>Determines resolvability of </a:t>
            </a:r>
            <a:r>
              <a:rPr lang="en-US" sz="2200" b="1" dirty="0">
                <a:solidFill>
                  <a:srgbClr val="0000FF"/>
                </a:solidFill>
                <a:latin typeface="Agilent TT Cond" pitchFamily="34" charset="0"/>
              </a:rPr>
              <a:t>unequal</a:t>
            </a:r>
            <a:r>
              <a:rPr lang="en-US" sz="2200" b="1" dirty="0">
                <a:latin typeface="Agilent TT Cond" pitchFamily="34" charset="0"/>
              </a:rPr>
              <a:t> amplitude signals</a:t>
            </a:r>
          </a:p>
        </p:txBody>
      </p:sp>
      <p:sp>
        <p:nvSpPr>
          <p:cNvPr id="41" name="Footer Placeholder 40"/>
          <p:cNvSpPr>
            <a:spLocks noGrp="1"/>
          </p:cNvSpPr>
          <p:nvPr>
            <p:ph type="ftr" sz="quarter" idx="10"/>
          </p:nvPr>
        </p:nvSpPr>
        <p:spPr/>
        <p:txBody>
          <a:bodyPr/>
          <a:lstStyle/>
          <a:p>
            <a:r>
              <a:rPr lang="en-US" dirty="0" smtClean="0"/>
              <a:t>Back to Basics Training</a:t>
            </a:r>
            <a:endParaRPr lang="en-US" dirty="0"/>
          </a:p>
        </p:txBody>
      </p:sp>
      <p:sp>
        <p:nvSpPr>
          <p:cNvPr id="42" name="Slide Number Placeholder 41"/>
          <p:cNvSpPr>
            <a:spLocks noGrp="1"/>
          </p:cNvSpPr>
          <p:nvPr>
            <p:ph type="sldNum" sz="quarter" idx="12"/>
          </p:nvPr>
        </p:nvSpPr>
        <p:spPr/>
        <p:txBody>
          <a:bodyPr/>
          <a:lstStyle/>
          <a:p>
            <a:fld id="{2D132F79-ACF3-4263-B52B-5972FA2CE406}" type="slidenum">
              <a:rPr lang="en-US" smtClean="0"/>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reeform 2"/>
          <p:cNvSpPr>
            <a:spLocks/>
          </p:cNvSpPr>
          <p:nvPr/>
        </p:nvSpPr>
        <p:spPr bwMode="auto">
          <a:xfrm>
            <a:off x="2232025" y="2025650"/>
            <a:ext cx="5294313" cy="2822575"/>
          </a:xfrm>
          <a:custGeom>
            <a:avLst/>
            <a:gdLst>
              <a:gd name="T0" fmla="*/ 116666869 w 3668"/>
              <a:gd name="T1" fmla="*/ 2147483647 h 2016"/>
              <a:gd name="T2" fmla="*/ 239585010 w 3668"/>
              <a:gd name="T3" fmla="*/ 2147483647 h 2016"/>
              <a:gd name="T4" fmla="*/ 360418868 w 3668"/>
              <a:gd name="T5" fmla="*/ 2147483647 h 2016"/>
              <a:gd name="T6" fmla="*/ 483335610 w 3668"/>
              <a:gd name="T7" fmla="*/ 2147483647 h 2016"/>
              <a:gd name="T8" fmla="*/ 604169468 w 3668"/>
              <a:gd name="T9" fmla="*/ 2147483647 h 2016"/>
              <a:gd name="T10" fmla="*/ 727086120 w 3668"/>
              <a:gd name="T11" fmla="*/ 2147483647 h 2016"/>
              <a:gd name="T12" fmla="*/ 847920158 w 3668"/>
              <a:gd name="T13" fmla="*/ 2147483647 h 2016"/>
              <a:gd name="T14" fmla="*/ 972921048 w 3668"/>
              <a:gd name="T15" fmla="*/ 2147483647 h 2016"/>
              <a:gd name="T16" fmla="*/ 1095837701 w 3668"/>
              <a:gd name="T17" fmla="*/ 2147483647 h 2016"/>
              <a:gd name="T18" fmla="*/ 1216671558 w 3668"/>
              <a:gd name="T19" fmla="*/ 2147483647 h 2016"/>
              <a:gd name="T20" fmla="*/ 1339589654 w 3668"/>
              <a:gd name="T21" fmla="*/ 2147483647 h 2016"/>
              <a:gd name="T22" fmla="*/ 1462506306 w 3668"/>
              <a:gd name="T23" fmla="*/ 2147483647 h 2016"/>
              <a:gd name="T24" fmla="*/ 1583340525 w 3668"/>
              <a:gd name="T25" fmla="*/ 2147483647 h 2016"/>
              <a:gd name="T26" fmla="*/ 1704174382 w 3668"/>
              <a:gd name="T27" fmla="*/ 2147483647 h 2016"/>
              <a:gd name="T28" fmla="*/ 1827091034 w 3668"/>
              <a:gd name="T29" fmla="*/ 2147483647 h 2016"/>
              <a:gd name="T30" fmla="*/ 1947924892 w 3668"/>
              <a:gd name="T31" fmla="*/ 2147483647 h 2016"/>
              <a:gd name="T32" fmla="*/ 2070841544 w 3668"/>
              <a:gd name="T33" fmla="*/ 2147483647 h 2016"/>
              <a:gd name="T34" fmla="*/ 2147483647 w 3668"/>
              <a:gd name="T35" fmla="*/ 2147483647 h 2016"/>
              <a:gd name="T36" fmla="*/ 2147483647 w 3668"/>
              <a:gd name="T37" fmla="*/ 2147483647 h 2016"/>
              <a:gd name="T38" fmla="*/ 2147483647 w 3668"/>
              <a:gd name="T39" fmla="*/ 2147483647 h 2016"/>
              <a:gd name="T40" fmla="*/ 2147483647 w 3668"/>
              <a:gd name="T41" fmla="*/ 2147483647 h 2016"/>
              <a:gd name="T42" fmla="*/ 2147483647 w 3668"/>
              <a:gd name="T43" fmla="*/ 2147483647 h 2016"/>
              <a:gd name="T44" fmla="*/ 2147483647 w 3668"/>
              <a:gd name="T45" fmla="*/ 2147483647 h 2016"/>
              <a:gd name="T46" fmla="*/ 2147483647 w 3668"/>
              <a:gd name="T47" fmla="*/ 2147483647 h 2016"/>
              <a:gd name="T48" fmla="*/ 2147483647 w 3668"/>
              <a:gd name="T49" fmla="*/ 1501547232 h 2016"/>
              <a:gd name="T50" fmla="*/ 2147483647 w 3668"/>
              <a:gd name="T51" fmla="*/ 756654679 h 2016"/>
              <a:gd name="T52" fmla="*/ 2147483647 w 3668"/>
              <a:gd name="T53" fmla="*/ 123494671 h 2016"/>
              <a:gd name="T54" fmla="*/ 2147483647 w 3668"/>
              <a:gd name="T55" fmla="*/ 70568580 h 2016"/>
              <a:gd name="T56" fmla="*/ 2147483647 w 3668"/>
              <a:gd name="T57" fmla="*/ 629238235 h 2016"/>
              <a:gd name="T58" fmla="*/ 2147483647 w 3668"/>
              <a:gd name="T59" fmla="*/ 1381971098 h 2016"/>
              <a:gd name="T60" fmla="*/ 2147483647 w 3668"/>
              <a:gd name="T61" fmla="*/ 2097460435 h 2016"/>
              <a:gd name="T62" fmla="*/ 2147483647 w 3668"/>
              <a:gd name="T63" fmla="*/ 1697570538 h 2016"/>
              <a:gd name="T64" fmla="*/ 2147483647 w 3668"/>
              <a:gd name="T65" fmla="*/ 966400233 h 2016"/>
              <a:gd name="T66" fmla="*/ 2147483647 w 3668"/>
              <a:gd name="T67" fmla="*/ 262673110 h 2016"/>
              <a:gd name="T68" fmla="*/ 2147483647 w 3668"/>
              <a:gd name="T69" fmla="*/ 7840487 h 2016"/>
              <a:gd name="T70" fmla="*/ 2147483647 w 3668"/>
              <a:gd name="T71" fmla="*/ 437133771 h 2016"/>
              <a:gd name="T72" fmla="*/ 2147483647 w 3668"/>
              <a:gd name="T73" fmla="*/ 1164385060 h 2016"/>
              <a:gd name="T74" fmla="*/ 2147483647 w 3668"/>
              <a:gd name="T75" fmla="*/ 1893595245 h 2016"/>
              <a:gd name="T76" fmla="*/ 2147483647 w 3668"/>
              <a:gd name="T77" fmla="*/ 2147483647 h 2016"/>
              <a:gd name="T78" fmla="*/ 2147483647 w 3668"/>
              <a:gd name="T79" fmla="*/ 2147483647 h 2016"/>
              <a:gd name="T80" fmla="*/ 2147483647 w 3668"/>
              <a:gd name="T81" fmla="*/ 2147483647 h 2016"/>
              <a:gd name="T82" fmla="*/ 2147483647 w 3668"/>
              <a:gd name="T83" fmla="*/ 2147483647 h 2016"/>
              <a:gd name="T84" fmla="*/ 2147483647 w 3668"/>
              <a:gd name="T85" fmla="*/ 2147483647 h 2016"/>
              <a:gd name="T86" fmla="*/ 2147483647 w 3668"/>
              <a:gd name="T87" fmla="*/ 2147483647 h 2016"/>
              <a:gd name="T88" fmla="*/ 2147483647 w 3668"/>
              <a:gd name="T89" fmla="*/ 2147483647 h 2016"/>
              <a:gd name="T90" fmla="*/ 2147483647 w 3668"/>
              <a:gd name="T91" fmla="*/ 2147483647 h 2016"/>
              <a:gd name="T92" fmla="*/ 2147483647 w 3668"/>
              <a:gd name="T93" fmla="*/ 2147483647 h 2016"/>
              <a:gd name="T94" fmla="*/ 2147483647 w 3668"/>
              <a:gd name="T95" fmla="*/ 2147483647 h 2016"/>
              <a:gd name="T96" fmla="*/ 2147483647 w 3668"/>
              <a:gd name="T97" fmla="*/ 2147483647 h 2016"/>
              <a:gd name="T98" fmla="*/ 2147483647 w 3668"/>
              <a:gd name="T99" fmla="*/ 2147483647 h 2016"/>
              <a:gd name="T100" fmla="*/ 2147483647 w 3668"/>
              <a:gd name="T101" fmla="*/ 2147483647 h 2016"/>
              <a:gd name="T102" fmla="*/ 2147483647 w 3668"/>
              <a:gd name="T103" fmla="*/ 2147483647 h 2016"/>
              <a:gd name="T104" fmla="*/ 2147483647 w 3668"/>
              <a:gd name="T105" fmla="*/ 2147483647 h 2016"/>
              <a:gd name="T106" fmla="*/ 2147483647 w 3668"/>
              <a:gd name="T107" fmla="*/ 2147483647 h 2016"/>
              <a:gd name="T108" fmla="*/ 2147483647 w 3668"/>
              <a:gd name="T109" fmla="*/ 2147483647 h 2016"/>
              <a:gd name="T110" fmla="*/ 2147483647 w 3668"/>
              <a:gd name="T111" fmla="*/ 2147483647 h 2016"/>
              <a:gd name="T112" fmla="*/ 2147483647 w 3668"/>
              <a:gd name="T113" fmla="*/ 2147483647 h 2016"/>
              <a:gd name="T114" fmla="*/ 2147483647 w 3668"/>
              <a:gd name="T115" fmla="*/ 2147483647 h 2016"/>
              <a:gd name="T116" fmla="*/ 2147483647 w 3668"/>
              <a:gd name="T117" fmla="*/ 2147483647 h 2016"/>
              <a:gd name="T118" fmla="*/ 2147483647 w 3668"/>
              <a:gd name="T119" fmla="*/ 2147483647 h 2016"/>
              <a:gd name="T120" fmla="*/ 2147483647 w 3668"/>
              <a:gd name="T121" fmla="*/ 2147483647 h 2016"/>
              <a:gd name="T122" fmla="*/ 2147483647 w 3668"/>
              <a:gd name="T123" fmla="*/ 2147483647 h 20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8"/>
              <a:gd name="T187" fmla="*/ 0 h 2016"/>
              <a:gd name="T188" fmla="*/ 3668 w 3668"/>
              <a:gd name="T189" fmla="*/ 2016 h 20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8" h="2016">
                <a:moveTo>
                  <a:pt x="0" y="1973"/>
                </a:moveTo>
                <a:lnTo>
                  <a:pt x="3" y="1980"/>
                </a:lnTo>
                <a:lnTo>
                  <a:pt x="8" y="1999"/>
                </a:lnTo>
                <a:lnTo>
                  <a:pt x="11" y="1993"/>
                </a:lnTo>
                <a:lnTo>
                  <a:pt x="15" y="1969"/>
                </a:lnTo>
                <a:lnTo>
                  <a:pt x="20" y="1976"/>
                </a:lnTo>
                <a:lnTo>
                  <a:pt x="22" y="1973"/>
                </a:lnTo>
                <a:lnTo>
                  <a:pt x="27" y="1976"/>
                </a:lnTo>
                <a:lnTo>
                  <a:pt x="30" y="1954"/>
                </a:lnTo>
                <a:lnTo>
                  <a:pt x="34" y="1973"/>
                </a:lnTo>
                <a:lnTo>
                  <a:pt x="37" y="1962"/>
                </a:lnTo>
                <a:lnTo>
                  <a:pt x="41" y="1986"/>
                </a:lnTo>
                <a:lnTo>
                  <a:pt x="44" y="1980"/>
                </a:lnTo>
                <a:lnTo>
                  <a:pt x="48" y="1969"/>
                </a:lnTo>
                <a:lnTo>
                  <a:pt x="53" y="1948"/>
                </a:lnTo>
                <a:lnTo>
                  <a:pt x="56" y="1948"/>
                </a:lnTo>
                <a:lnTo>
                  <a:pt x="60" y="1954"/>
                </a:lnTo>
                <a:lnTo>
                  <a:pt x="63" y="1956"/>
                </a:lnTo>
                <a:lnTo>
                  <a:pt x="67" y="1967"/>
                </a:lnTo>
                <a:lnTo>
                  <a:pt x="70" y="1978"/>
                </a:lnTo>
                <a:lnTo>
                  <a:pt x="75" y="1980"/>
                </a:lnTo>
                <a:lnTo>
                  <a:pt x="78" y="1965"/>
                </a:lnTo>
                <a:lnTo>
                  <a:pt x="81" y="1956"/>
                </a:lnTo>
                <a:lnTo>
                  <a:pt x="85" y="1976"/>
                </a:lnTo>
                <a:lnTo>
                  <a:pt x="89" y="1980"/>
                </a:lnTo>
                <a:lnTo>
                  <a:pt x="92" y="1978"/>
                </a:lnTo>
                <a:lnTo>
                  <a:pt x="96" y="1969"/>
                </a:lnTo>
                <a:lnTo>
                  <a:pt x="100" y="1988"/>
                </a:lnTo>
                <a:lnTo>
                  <a:pt x="104" y="1984"/>
                </a:lnTo>
                <a:lnTo>
                  <a:pt x="108" y="1969"/>
                </a:lnTo>
                <a:lnTo>
                  <a:pt x="111" y="1984"/>
                </a:lnTo>
                <a:lnTo>
                  <a:pt x="115" y="1988"/>
                </a:lnTo>
                <a:lnTo>
                  <a:pt x="118" y="1978"/>
                </a:lnTo>
                <a:lnTo>
                  <a:pt x="121" y="1951"/>
                </a:lnTo>
                <a:lnTo>
                  <a:pt x="126" y="1951"/>
                </a:lnTo>
                <a:lnTo>
                  <a:pt x="129" y="1954"/>
                </a:lnTo>
                <a:lnTo>
                  <a:pt x="133" y="1948"/>
                </a:lnTo>
                <a:lnTo>
                  <a:pt x="137" y="1944"/>
                </a:lnTo>
                <a:lnTo>
                  <a:pt x="139" y="1962"/>
                </a:lnTo>
                <a:lnTo>
                  <a:pt x="145" y="1951"/>
                </a:lnTo>
                <a:lnTo>
                  <a:pt x="147" y="1931"/>
                </a:lnTo>
                <a:lnTo>
                  <a:pt x="150" y="1938"/>
                </a:lnTo>
                <a:lnTo>
                  <a:pt x="155" y="1909"/>
                </a:lnTo>
                <a:lnTo>
                  <a:pt x="158" y="1914"/>
                </a:lnTo>
                <a:lnTo>
                  <a:pt x="162" y="1914"/>
                </a:lnTo>
                <a:lnTo>
                  <a:pt x="166" y="1936"/>
                </a:lnTo>
                <a:lnTo>
                  <a:pt x="169" y="1912"/>
                </a:lnTo>
                <a:lnTo>
                  <a:pt x="173" y="1898"/>
                </a:lnTo>
                <a:lnTo>
                  <a:pt x="177" y="1912"/>
                </a:lnTo>
                <a:lnTo>
                  <a:pt x="181" y="1906"/>
                </a:lnTo>
                <a:lnTo>
                  <a:pt x="185" y="1906"/>
                </a:lnTo>
                <a:lnTo>
                  <a:pt x="187" y="1904"/>
                </a:lnTo>
                <a:lnTo>
                  <a:pt x="191" y="1898"/>
                </a:lnTo>
                <a:lnTo>
                  <a:pt x="194" y="1886"/>
                </a:lnTo>
                <a:lnTo>
                  <a:pt x="198" y="1891"/>
                </a:lnTo>
                <a:lnTo>
                  <a:pt x="203" y="1917"/>
                </a:lnTo>
                <a:lnTo>
                  <a:pt x="206" y="1904"/>
                </a:lnTo>
                <a:lnTo>
                  <a:pt x="210" y="1893"/>
                </a:lnTo>
                <a:lnTo>
                  <a:pt x="213" y="1912"/>
                </a:lnTo>
                <a:lnTo>
                  <a:pt x="218" y="1928"/>
                </a:lnTo>
                <a:lnTo>
                  <a:pt x="221" y="1933"/>
                </a:lnTo>
                <a:lnTo>
                  <a:pt x="225" y="1941"/>
                </a:lnTo>
                <a:lnTo>
                  <a:pt x="229" y="1954"/>
                </a:lnTo>
                <a:lnTo>
                  <a:pt x="232" y="1956"/>
                </a:lnTo>
                <a:lnTo>
                  <a:pt x="235" y="1965"/>
                </a:lnTo>
                <a:lnTo>
                  <a:pt x="239" y="1973"/>
                </a:lnTo>
                <a:lnTo>
                  <a:pt x="243" y="1951"/>
                </a:lnTo>
                <a:lnTo>
                  <a:pt x="246" y="1962"/>
                </a:lnTo>
                <a:lnTo>
                  <a:pt x="251" y="1969"/>
                </a:lnTo>
                <a:lnTo>
                  <a:pt x="253" y="1976"/>
                </a:lnTo>
                <a:lnTo>
                  <a:pt x="258" y="1973"/>
                </a:lnTo>
                <a:lnTo>
                  <a:pt x="261" y="1976"/>
                </a:lnTo>
                <a:lnTo>
                  <a:pt x="265" y="1969"/>
                </a:lnTo>
                <a:lnTo>
                  <a:pt x="269" y="1980"/>
                </a:lnTo>
                <a:lnTo>
                  <a:pt x="272" y="1992"/>
                </a:lnTo>
                <a:lnTo>
                  <a:pt x="277" y="1999"/>
                </a:lnTo>
                <a:lnTo>
                  <a:pt x="279" y="1996"/>
                </a:lnTo>
                <a:lnTo>
                  <a:pt x="284" y="1992"/>
                </a:lnTo>
                <a:lnTo>
                  <a:pt x="287" y="1976"/>
                </a:lnTo>
                <a:lnTo>
                  <a:pt x="290" y="1969"/>
                </a:lnTo>
                <a:lnTo>
                  <a:pt x="295" y="1988"/>
                </a:lnTo>
                <a:lnTo>
                  <a:pt x="297" y="1969"/>
                </a:lnTo>
                <a:lnTo>
                  <a:pt x="301" y="1976"/>
                </a:lnTo>
                <a:lnTo>
                  <a:pt x="304" y="1951"/>
                </a:lnTo>
                <a:lnTo>
                  <a:pt x="309" y="1931"/>
                </a:lnTo>
                <a:lnTo>
                  <a:pt x="312" y="1948"/>
                </a:lnTo>
                <a:lnTo>
                  <a:pt x="316" y="1941"/>
                </a:lnTo>
                <a:lnTo>
                  <a:pt x="319" y="1944"/>
                </a:lnTo>
                <a:lnTo>
                  <a:pt x="323" y="1967"/>
                </a:lnTo>
                <a:lnTo>
                  <a:pt x="326" y="1954"/>
                </a:lnTo>
                <a:lnTo>
                  <a:pt x="331" y="1956"/>
                </a:lnTo>
                <a:lnTo>
                  <a:pt x="335" y="1967"/>
                </a:lnTo>
                <a:lnTo>
                  <a:pt x="338" y="1965"/>
                </a:lnTo>
                <a:lnTo>
                  <a:pt x="342" y="1954"/>
                </a:lnTo>
                <a:lnTo>
                  <a:pt x="345" y="1969"/>
                </a:lnTo>
                <a:lnTo>
                  <a:pt x="349" y="1973"/>
                </a:lnTo>
                <a:lnTo>
                  <a:pt x="353" y="1948"/>
                </a:lnTo>
                <a:lnTo>
                  <a:pt x="357" y="1944"/>
                </a:lnTo>
                <a:lnTo>
                  <a:pt x="360" y="1948"/>
                </a:lnTo>
                <a:lnTo>
                  <a:pt x="363" y="1936"/>
                </a:lnTo>
                <a:lnTo>
                  <a:pt x="367" y="1962"/>
                </a:lnTo>
                <a:lnTo>
                  <a:pt x="371" y="1956"/>
                </a:lnTo>
                <a:lnTo>
                  <a:pt x="375" y="1936"/>
                </a:lnTo>
                <a:lnTo>
                  <a:pt x="379" y="1954"/>
                </a:lnTo>
                <a:lnTo>
                  <a:pt x="381" y="1960"/>
                </a:lnTo>
                <a:lnTo>
                  <a:pt x="386" y="1960"/>
                </a:lnTo>
                <a:lnTo>
                  <a:pt x="390" y="1956"/>
                </a:lnTo>
                <a:lnTo>
                  <a:pt x="393" y="1978"/>
                </a:lnTo>
                <a:lnTo>
                  <a:pt x="397" y="1954"/>
                </a:lnTo>
                <a:lnTo>
                  <a:pt x="401" y="1956"/>
                </a:lnTo>
                <a:lnTo>
                  <a:pt x="405" y="1967"/>
                </a:lnTo>
                <a:lnTo>
                  <a:pt x="407" y="1954"/>
                </a:lnTo>
                <a:lnTo>
                  <a:pt x="411" y="1948"/>
                </a:lnTo>
                <a:lnTo>
                  <a:pt x="415" y="1946"/>
                </a:lnTo>
                <a:lnTo>
                  <a:pt x="419" y="1956"/>
                </a:lnTo>
                <a:lnTo>
                  <a:pt x="422" y="1965"/>
                </a:lnTo>
                <a:lnTo>
                  <a:pt x="427" y="1946"/>
                </a:lnTo>
                <a:lnTo>
                  <a:pt x="429" y="1938"/>
                </a:lnTo>
                <a:lnTo>
                  <a:pt x="434" y="1946"/>
                </a:lnTo>
                <a:lnTo>
                  <a:pt x="438" y="1965"/>
                </a:lnTo>
                <a:lnTo>
                  <a:pt x="441" y="1967"/>
                </a:lnTo>
                <a:lnTo>
                  <a:pt x="444" y="1960"/>
                </a:lnTo>
                <a:lnTo>
                  <a:pt x="448" y="1948"/>
                </a:lnTo>
                <a:lnTo>
                  <a:pt x="451" y="1954"/>
                </a:lnTo>
                <a:lnTo>
                  <a:pt x="456" y="1969"/>
                </a:lnTo>
                <a:lnTo>
                  <a:pt x="459" y="1960"/>
                </a:lnTo>
                <a:lnTo>
                  <a:pt x="463" y="1948"/>
                </a:lnTo>
                <a:lnTo>
                  <a:pt x="467" y="1948"/>
                </a:lnTo>
                <a:lnTo>
                  <a:pt x="469" y="1954"/>
                </a:lnTo>
                <a:lnTo>
                  <a:pt x="473" y="1941"/>
                </a:lnTo>
                <a:lnTo>
                  <a:pt x="477" y="1941"/>
                </a:lnTo>
                <a:lnTo>
                  <a:pt x="481" y="1946"/>
                </a:lnTo>
                <a:lnTo>
                  <a:pt x="485" y="1925"/>
                </a:lnTo>
                <a:lnTo>
                  <a:pt x="488" y="1941"/>
                </a:lnTo>
                <a:lnTo>
                  <a:pt x="492" y="1946"/>
                </a:lnTo>
                <a:lnTo>
                  <a:pt x="495" y="1946"/>
                </a:lnTo>
                <a:lnTo>
                  <a:pt x="499" y="1938"/>
                </a:lnTo>
                <a:lnTo>
                  <a:pt x="503" y="1928"/>
                </a:lnTo>
                <a:lnTo>
                  <a:pt x="507" y="1956"/>
                </a:lnTo>
                <a:lnTo>
                  <a:pt x="509" y="1962"/>
                </a:lnTo>
                <a:lnTo>
                  <a:pt x="514" y="1951"/>
                </a:lnTo>
                <a:lnTo>
                  <a:pt x="518" y="1933"/>
                </a:lnTo>
                <a:lnTo>
                  <a:pt x="521" y="1920"/>
                </a:lnTo>
                <a:lnTo>
                  <a:pt x="526" y="1917"/>
                </a:lnTo>
                <a:lnTo>
                  <a:pt x="528" y="1965"/>
                </a:lnTo>
                <a:lnTo>
                  <a:pt x="533" y="1962"/>
                </a:lnTo>
                <a:lnTo>
                  <a:pt x="536" y="1946"/>
                </a:lnTo>
                <a:lnTo>
                  <a:pt x="540" y="1948"/>
                </a:lnTo>
                <a:lnTo>
                  <a:pt x="543" y="1941"/>
                </a:lnTo>
                <a:lnTo>
                  <a:pt x="547" y="1946"/>
                </a:lnTo>
                <a:lnTo>
                  <a:pt x="551" y="1951"/>
                </a:lnTo>
                <a:lnTo>
                  <a:pt x="554" y="1933"/>
                </a:lnTo>
                <a:lnTo>
                  <a:pt x="559" y="1933"/>
                </a:lnTo>
                <a:lnTo>
                  <a:pt x="562" y="1928"/>
                </a:lnTo>
                <a:lnTo>
                  <a:pt x="566" y="1925"/>
                </a:lnTo>
                <a:lnTo>
                  <a:pt x="569" y="1912"/>
                </a:lnTo>
                <a:lnTo>
                  <a:pt x="573" y="1914"/>
                </a:lnTo>
                <a:lnTo>
                  <a:pt x="576" y="1921"/>
                </a:lnTo>
                <a:lnTo>
                  <a:pt x="579" y="1921"/>
                </a:lnTo>
                <a:lnTo>
                  <a:pt x="584" y="1933"/>
                </a:lnTo>
                <a:lnTo>
                  <a:pt x="588" y="1944"/>
                </a:lnTo>
                <a:lnTo>
                  <a:pt x="591" y="1936"/>
                </a:lnTo>
                <a:lnTo>
                  <a:pt x="595" y="1933"/>
                </a:lnTo>
                <a:lnTo>
                  <a:pt x="598" y="1920"/>
                </a:lnTo>
                <a:lnTo>
                  <a:pt x="601" y="1928"/>
                </a:lnTo>
                <a:lnTo>
                  <a:pt x="606" y="1928"/>
                </a:lnTo>
                <a:lnTo>
                  <a:pt x="609" y="1946"/>
                </a:lnTo>
                <a:lnTo>
                  <a:pt x="613" y="1956"/>
                </a:lnTo>
                <a:lnTo>
                  <a:pt x="615" y="1956"/>
                </a:lnTo>
                <a:lnTo>
                  <a:pt x="620" y="1946"/>
                </a:lnTo>
                <a:lnTo>
                  <a:pt x="624" y="1941"/>
                </a:lnTo>
                <a:lnTo>
                  <a:pt x="627" y="1931"/>
                </a:lnTo>
                <a:lnTo>
                  <a:pt x="632" y="1941"/>
                </a:lnTo>
                <a:lnTo>
                  <a:pt x="635" y="1938"/>
                </a:lnTo>
                <a:lnTo>
                  <a:pt x="639" y="1936"/>
                </a:lnTo>
                <a:lnTo>
                  <a:pt x="643" y="1944"/>
                </a:lnTo>
                <a:lnTo>
                  <a:pt x="645" y="1931"/>
                </a:lnTo>
                <a:lnTo>
                  <a:pt x="649" y="1925"/>
                </a:lnTo>
                <a:lnTo>
                  <a:pt x="654" y="1933"/>
                </a:lnTo>
                <a:lnTo>
                  <a:pt x="656" y="1960"/>
                </a:lnTo>
                <a:lnTo>
                  <a:pt x="660" y="1960"/>
                </a:lnTo>
                <a:lnTo>
                  <a:pt x="664" y="1933"/>
                </a:lnTo>
                <a:lnTo>
                  <a:pt x="668" y="1920"/>
                </a:lnTo>
                <a:lnTo>
                  <a:pt x="672" y="1925"/>
                </a:lnTo>
                <a:lnTo>
                  <a:pt x="676" y="1933"/>
                </a:lnTo>
                <a:lnTo>
                  <a:pt x="680" y="1931"/>
                </a:lnTo>
                <a:lnTo>
                  <a:pt x="682" y="1928"/>
                </a:lnTo>
                <a:lnTo>
                  <a:pt x="687" y="1936"/>
                </a:lnTo>
                <a:lnTo>
                  <a:pt x="691" y="1951"/>
                </a:lnTo>
                <a:lnTo>
                  <a:pt x="693" y="1965"/>
                </a:lnTo>
                <a:lnTo>
                  <a:pt x="697" y="1960"/>
                </a:lnTo>
                <a:lnTo>
                  <a:pt x="702" y="1956"/>
                </a:lnTo>
                <a:lnTo>
                  <a:pt x="705" y="1944"/>
                </a:lnTo>
                <a:lnTo>
                  <a:pt x="708" y="1921"/>
                </a:lnTo>
                <a:lnTo>
                  <a:pt x="712" y="1904"/>
                </a:lnTo>
                <a:lnTo>
                  <a:pt x="716" y="1909"/>
                </a:lnTo>
                <a:lnTo>
                  <a:pt x="720" y="1941"/>
                </a:lnTo>
                <a:lnTo>
                  <a:pt x="723" y="1951"/>
                </a:lnTo>
                <a:lnTo>
                  <a:pt x="727" y="1948"/>
                </a:lnTo>
                <a:lnTo>
                  <a:pt x="730" y="1931"/>
                </a:lnTo>
                <a:lnTo>
                  <a:pt x="735" y="1917"/>
                </a:lnTo>
                <a:lnTo>
                  <a:pt x="739" y="1909"/>
                </a:lnTo>
                <a:lnTo>
                  <a:pt x="742" y="1914"/>
                </a:lnTo>
                <a:lnTo>
                  <a:pt x="745" y="1914"/>
                </a:lnTo>
                <a:lnTo>
                  <a:pt x="748" y="1906"/>
                </a:lnTo>
                <a:lnTo>
                  <a:pt x="752" y="1933"/>
                </a:lnTo>
                <a:lnTo>
                  <a:pt x="757" y="1933"/>
                </a:lnTo>
                <a:lnTo>
                  <a:pt x="760" y="1914"/>
                </a:lnTo>
                <a:lnTo>
                  <a:pt x="763" y="1914"/>
                </a:lnTo>
                <a:lnTo>
                  <a:pt x="767" y="1920"/>
                </a:lnTo>
                <a:lnTo>
                  <a:pt x="770" y="1921"/>
                </a:lnTo>
                <a:lnTo>
                  <a:pt x="774" y="1900"/>
                </a:lnTo>
                <a:lnTo>
                  <a:pt x="777" y="1893"/>
                </a:lnTo>
                <a:lnTo>
                  <a:pt x="782" y="1898"/>
                </a:lnTo>
                <a:lnTo>
                  <a:pt x="785" y="1900"/>
                </a:lnTo>
                <a:lnTo>
                  <a:pt x="789" y="1912"/>
                </a:lnTo>
                <a:lnTo>
                  <a:pt x="793" y="1904"/>
                </a:lnTo>
                <a:lnTo>
                  <a:pt x="796" y="1906"/>
                </a:lnTo>
                <a:lnTo>
                  <a:pt x="800" y="1878"/>
                </a:lnTo>
                <a:lnTo>
                  <a:pt x="803" y="1873"/>
                </a:lnTo>
                <a:lnTo>
                  <a:pt x="808" y="1890"/>
                </a:lnTo>
                <a:lnTo>
                  <a:pt x="811" y="1914"/>
                </a:lnTo>
                <a:lnTo>
                  <a:pt x="815" y="1920"/>
                </a:lnTo>
                <a:lnTo>
                  <a:pt x="818" y="1921"/>
                </a:lnTo>
                <a:lnTo>
                  <a:pt x="822" y="1917"/>
                </a:lnTo>
                <a:lnTo>
                  <a:pt x="825" y="1920"/>
                </a:lnTo>
                <a:lnTo>
                  <a:pt x="829" y="1931"/>
                </a:lnTo>
                <a:lnTo>
                  <a:pt x="833" y="1931"/>
                </a:lnTo>
                <a:lnTo>
                  <a:pt x="837" y="1944"/>
                </a:lnTo>
                <a:lnTo>
                  <a:pt x="841" y="1914"/>
                </a:lnTo>
                <a:lnTo>
                  <a:pt x="844" y="1917"/>
                </a:lnTo>
                <a:lnTo>
                  <a:pt x="848" y="1921"/>
                </a:lnTo>
                <a:lnTo>
                  <a:pt x="851" y="1931"/>
                </a:lnTo>
                <a:lnTo>
                  <a:pt x="855" y="1917"/>
                </a:lnTo>
                <a:lnTo>
                  <a:pt x="859" y="1896"/>
                </a:lnTo>
                <a:lnTo>
                  <a:pt x="863" y="1925"/>
                </a:lnTo>
                <a:lnTo>
                  <a:pt x="867" y="1931"/>
                </a:lnTo>
                <a:lnTo>
                  <a:pt x="870" y="1914"/>
                </a:lnTo>
                <a:lnTo>
                  <a:pt x="875" y="1904"/>
                </a:lnTo>
                <a:lnTo>
                  <a:pt x="877" y="1909"/>
                </a:lnTo>
                <a:lnTo>
                  <a:pt x="880" y="1896"/>
                </a:lnTo>
                <a:lnTo>
                  <a:pt x="885" y="1896"/>
                </a:lnTo>
                <a:lnTo>
                  <a:pt x="889" y="1912"/>
                </a:lnTo>
                <a:lnTo>
                  <a:pt x="892" y="1925"/>
                </a:lnTo>
                <a:lnTo>
                  <a:pt x="896" y="1928"/>
                </a:lnTo>
                <a:lnTo>
                  <a:pt x="899" y="1948"/>
                </a:lnTo>
                <a:lnTo>
                  <a:pt x="903" y="1931"/>
                </a:lnTo>
                <a:lnTo>
                  <a:pt x="906" y="1925"/>
                </a:lnTo>
                <a:lnTo>
                  <a:pt x="910" y="1912"/>
                </a:lnTo>
                <a:lnTo>
                  <a:pt x="914" y="1886"/>
                </a:lnTo>
                <a:lnTo>
                  <a:pt x="917" y="1891"/>
                </a:lnTo>
                <a:lnTo>
                  <a:pt x="921" y="1898"/>
                </a:lnTo>
                <a:lnTo>
                  <a:pt x="925" y="1898"/>
                </a:lnTo>
                <a:lnTo>
                  <a:pt x="929" y="1928"/>
                </a:lnTo>
                <a:lnTo>
                  <a:pt x="933" y="1914"/>
                </a:lnTo>
                <a:lnTo>
                  <a:pt x="935" y="1920"/>
                </a:lnTo>
                <a:lnTo>
                  <a:pt x="939" y="1906"/>
                </a:lnTo>
                <a:lnTo>
                  <a:pt x="943" y="1920"/>
                </a:lnTo>
                <a:lnTo>
                  <a:pt x="946" y="1893"/>
                </a:lnTo>
                <a:lnTo>
                  <a:pt x="950" y="1896"/>
                </a:lnTo>
                <a:lnTo>
                  <a:pt x="954" y="1925"/>
                </a:lnTo>
                <a:lnTo>
                  <a:pt x="957" y="1951"/>
                </a:lnTo>
                <a:lnTo>
                  <a:pt x="961" y="1920"/>
                </a:lnTo>
                <a:lnTo>
                  <a:pt x="965" y="1904"/>
                </a:lnTo>
                <a:lnTo>
                  <a:pt x="969" y="1906"/>
                </a:lnTo>
                <a:lnTo>
                  <a:pt x="973" y="1900"/>
                </a:lnTo>
                <a:lnTo>
                  <a:pt x="976" y="1914"/>
                </a:lnTo>
                <a:lnTo>
                  <a:pt x="981" y="1893"/>
                </a:lnTo>
                <a:lnTo>
                  <a:pt x="984" y="1912"/>
                </a:lnTo>
                <a:lnTo>
                  <a:pt x="987" y="1912"/>
                </a:lnTo>
                <a:lnTo>
                  <a:pt x="991" y="1873"/>
                </a:lnTo>
                <a:lnTo>
                  <a:pt x="994" y="1864"/>
                </a:lnTo>
                <a:lnTo>
                  <a:pt x="998" y="1900"/>
                </a:lnTo>
                <a:lnTo>
                  <a:pt x="1001" y="1920"/>
                </a:lnTo>
                <a:lnTo>
                  <a:pt x="1006" y="1920"/>
                </a:lnTo>
                <a:lnTo>
                  <a:pt x="1009" y="1912"/>
                </a:lnTo>
                <a:lnTo>
                  <a:pt x="1013" y="1912"/>
                </a:lnTo>
                <a:lnTo>
                  <a:pt x="1017" y="1904"/>
                </a:lnTo>
                <a:lnTo>
                  <a:pt x="1020" y="1896"/>
                </a:lnTo>
                <a:lnTo>
                  <a:pt x="1024" y="1900"/>
                </a:lnTo>
                <a:lnTo>
                  <a:pt x="1027" y="1898"/>
                </a:lnTo>
                <a:lnTo>
                  <a:pt x="1032" y="1898"/>
                </a:lnTo>
                <a:lnTo>
                  <a:pt x="1034" y="1904"/>
                </a:lnTo>
                <a:lnTo>
                  <a:pt x="1038" y="1900"/>
                </a:lnTo>
                <a:lnTo>
                  <a:pt x="1043" y="1875"/>
                </a:lnTo>
                <a:lnTo>
                  <a:pt x="1046" y="1893"/>
                </a:lnTo>
                <a:lnTo>
                  <a:pt x="1049" y="1898"/>
                </a:lnTo>
                <a:lnTo>
                  <a:pt x="1053" y="1890"/>
                </a:lnTo>
                <a:lnTo>
                  <a:pt x="1057" y="1873"/>
                </a:lnTo>
                <a:lnTo>
                  <a:pt x="1061" y="1882"/>
                </a:lnTo>
                <a:lnTo>
                  <a:pt x="1063" y="1878"/>
                </a:lnTo>
                <a:lnTo>
                  <a:pt x="1067" y="1870"/>
                </a:lnTo>
                <a:lnTo>
                  <a:pt x="1071" y="1842"/>
                </a:lnTo>
                <a:lnTo>
                  <a:pt x="1075" y="1833"/>
                </a:lnTo>
                <a:lnTo>
                  <a:pt x="1078" y="1813"/>
                </a:lnTo>
                <a:lnTo>
                  <a:pt x="1083" y="1804"/>
                </a:lnTo>
                <a:lnTo>
                  <a:pt x="1086" y="1783"/>
                </a:lnTo>
                <a:lnTo>
                  <a:pt x="1089" y="1762"/>
                </a:lnTo>
                <a:lnTo>
                  <a:pt x="1093" y="1742"/>
                </a:lnTo>
                <a:lnTo>
                  <a:pt x="1097" y="1725"/>
                </a:lnTo>
                <a:lnTo>
                  <a:pt x="1101" y="1702"/>
                </a:lnTo>
                <a:lnTo>
                  <a:pt x="1104" y="1677"/>
                </a:lnTo>
                <a:lnTo>
                  <a:pt x="1109" y="1656"/>
                </a:lnTo>
                <a:lnTo>
                  <a:pt x="1112" y="1631"/>
                </a:lnTo>
                <a:lnTo>
                  <a:pt x="1115" y="1610"/>
                </a:lnTo>
                <a:lnTo>
                  <a:pt x="1119" y="1590"/>
                </a:lnTo>
                <a:lnTo>
                  <a:pt x="1123" y="1563"/>
                </a:lnTo>
                <a:lnTo>
                  <a:pt x="1126" y="1540"/>
                </a:lnTo>
                <a:lnTo>
                  <a:pt x="1130" y="1521"/>
                </a:lnTo>
                <a:lnTo>
                  <a:pt x="1133" y="1504"/>
                </a:lnTo>
                <a:lnTo>
                  <a:pt x="1138" y="1483"/>
                </a:lnTo>
                <a:lnTo>
                  <a:pt x="1142" y="1460"/>
                </a:lnTo>
                <a:lnTo>
                  <a:pt x="1145" y="1444"/>
                </a:lnTo>
                <a:lnTo>
                  <a:pt x="1149" y="1429"/>
                </a:lnTo>
                <a:lnTo>
                  <a:pt x="1153" y="1413"/>
                </a:lnTo>
                <a:lnTo>
                  <a:pt x="1155" y="1402"/>
                </a:lnTo>
                <a:lnTo>
                  <a:pt x="1160" y="1392"/>
                </a:lnTo>
                <a:lnTo>
                  <a:pt x="1163" y="1384"/>
                </a:lnTo>
                <a:lnTo>
                  <a:pt x="1167" y="1373"/>
                </a:lnTo>
                <a:lnTo>
                  <a:pt x="1170" y="1366"/>
                </a:lnTo>
                <a:lnTo>
                  <a:pt x="1174" y="1360"/>
                </a:lnTo>
                <a:lnTo>
                  <a:pt x="1178" y="1356"/>
                </a:lnTo>
                <a:lnTo>
                  <a:pt x="1181" y="1356"/>
                </a:lnTo>
                <a:lnTo>
                  <a:pt x="1185" y="1355"/>
                </a:lnTo>
                <a:lnTo>
                  <a:pt x="1189" y="1356"/>
                </a:lnTo>
                <a:lnTo>
                  <a:pt x="1191" y="1356"/>
                </a:lnTo>
                <a:lnTo>
                  <a:pt x="1197" y="1356"/>
                </a:lnTo>
                <a:lnTo>
                  <a:pt x="1200" y="1366"/>
                </a:lnTo>
                <a:lnTo>
                  <a:pt x="1203" y="1367"/>
                </a:lnTo>
                <a:lnTo>
                  <a:pt x="1208" y="1373"/>
                </a:lnTo>
                <a:lnTo>
                  <a:pt x="1211" y="1384"/>
                </a:lnTo>
                <a:lnTo>
                  <a:pt x="1215" y="1396"/>
                </a:lnTo>
                <a:lnTo>
                  <a:pt x="1218" y="1406"/>
                </a:lnTo>
                <a:lnTo>
                  <a:pt x="1221" y="1417"/>
                </a:lnTo>
                <a:lnTo>
                  <a:pt x="1225" y="1432"/>
                </a:lnTo>
                <a:lnTo>
                  <a:pt x="1230" y="1444"/>
                </a:lnTo>
                <a:lnTo>
                  <a:pt x="1232" y="1458"/>
                </a:lnTo>
                <a:lnTo>
                  <a:pt x="1236" y="1470"/>
                </a:lnTo>
                <a:lnTo>
                  <a:pt x="1240" y="1494"/>
                </a:lnTo>
                <a:lnTo>
                  <a:pt x="1244" y="1512"/>
                </a:lnTo>
                <a:lnTo>
                  <a:pt x="1247" y="1537"/>
                </a:lnTo>
                <a:lnTo>
                  <a:pt x="1251" y="1558"/>
                </a:lnTo>
                <a:lnTo>
                  <a:pt x="1255" y="1574"/>
                </a:lnTo>
                <a:lnTo>
                  <a:pt x="1258" y="1592"/>
                </a:lnTo>
                <a:lnTo>
                  <a:pt x="1261" y="1612"/>
                </a:lnTo>
                <a:lnTo>
                  <a:pt x="1266" y="1629"/>
                </a:lnTo>
                <a:lnTo>
                  <a:pt x="1269" y="1650"/>
                </a:lnTo>
                <a:lnTo>
                  <a:pt x="1273" y="1664"/>
                </a:lnTo>
                <a:lnTo>
                  <a:pt x="1277" y="1671"/>
                </a:lnTo>
                <a:lnTo>
                  <a:pt x="1281" y="1675"/>
                </a:lnTo>
                <a:lnTo>
                  <a:pt x="1283" y="1675"/>
                </a:lnTo>
                <a:lnTo>
                  <a:pt x="1288" y="1668"/>
                </a:lnTo>
                <a:lnTo>
                  <a:pt x="1292" y="1660"/>
                </a:lnTo>
                <a:lnTo>
                  <a:pt x="1295" y="1648"/>
                </a:lnTo>
                <a:lnTo>
                  <a:pt x="1299" y="1635"/>
                </a:lnTo>
                <a:lnTo>
                  <a:pt x="1302" y="1619"/>
                </a:lnTo>
                <a:lnTo>
                  <a:pt x="1307" y="1602"/>
                </a:lnTo>
                <a:lnTo>
                  <a:pt x="1311" y="1588"/>
                </a:lnTo>
                <a:lnTo>
                  <a:pt x="1313" y="1571"/>
                </a:lnTo>
                <a:lnTo>
                  <a:pt x="1317" y="1552"/>
                </a:lnTo>
                <a:lnTo>
                  <a:pt x="1321" y="1534"/>
                </a:lnTo>
                <a:lnTo>
                  <a:pt x="1325" y="1518"/>
                </a:lnTo>
                <a:lnTo>
                  <a:pt x="1328" y="1500"/>
                </a:lnTo>
                <a:lnTo>
                  <a:pt x="1331" y="1483"/>
                </a:lnTo>
                <a:lnTo>
                  <a:pt x="1336" y="1464"/>
                </a:lnTo>
                <a:lnTo>
                  <a:pt x="1339" y="1448"/>
                </a:lnTo>
                <a:lnTo>
                  <a:pt x="1342" y="1429"/>
                </a:lnTo>
                <a:lnTo>
                  <a:pt x="1347" y="1409"/>
                </a:lnTo>
                <a:lnTo>
                  <a:pt x="1350" y="1392"/>
                </a:lnTo>
                <a:lnTo>
                  <a:pt x="1354" y="1373"/>
                </a:lnTo>
                <a:lnTo>
                  <a:pt x="1358" y="1355"/>
                </a:lnTo>
                <a:lnTo>
                  <a:pt x="1361" y="1338"/>
                </a:lnTo>
                <a:lnTo>
                  <a:pt x="1364" y="1317"/>
                </a:lnTo>
                <a:lnTo>
                  <a:pt x="1368" y="1300"/>
                </a:lnTo>
                <a:lnTo>
                  <a:pt x="1372" y="1283"/>
                </a:lnTo>
                <a:lnTo>
                  <a:pt x="1376" y="1264"/>
                </a:lnTo>
                <a:lnTo>
                  <a:pt x="1379" y="1246"/>
                </a:lnTo>
                <a:lnTo>
                  <a:pt x="1383" y="1228"/>
                </a:lnTo>
                <a:lnTo>
                  <a:pt x="1387" y="1208"/>
                </a:lnTo>
                <a:lnTo>
                  <a:pt x="1391" y="1189"/>
                </a:lnTo>
                <a:lnTo>
                  <a:pt x="1394" y="1169"/>
                </a:lnTo>
                <a:lnTo>
                  <a:pt x="1397" y="1148"/>
                </a:lnTo>
                <a:lnTo>
                  <a:pt x="1401" y="1131"/>
                </a:lnTo>
                <a:lnTo>
                  <a:pt x="1405" y="1108"/>
                </a:lnTo>
                <a:lnTo>
                  <a:pt x="1408" y="1087"/>
                </a:lnTo>
                <a:lnTo>
                  <a:pt x="1412" y="1066"/>
                </a:lnTo>
                <a:lnTo>
                  <a:pt x="1416" y="1048"/>
                </a:lnTo>
                <a:lnTo>
                  <a:pt x="1420" y="1026"/>
                </a:lnTo>
                <a:lnTo>
                  <a:pt x="1424" y="1006"/>
                </a:lnTo>
                <a:lnTo>
                  <a:pt x="1428" y="985"/>
                </a:lnTo>
                <a:lnTo>
                  <a:pt x="1431" y="966"/>
                </a:lnTo>
                <a:lnTo>
                  <a:pt x="1434" y="944"/>
                </a:lnTo>
                <a:lnTo>
                  <a:pt x="1439" y="922"/>
                </a:lnTo>
                <a:lnTo>
                  <a:pt x="1441" y="899"/>
                </a:lnTo>
                <a:lnTo>
                  <a:pt x="1445" y="878"/>
                </a:lnTo>
                <a:lnTo>
                  <a:pt x="1449" y="856"/>
                </a:lnTo>
                <a:lnTo>
                  <a:pt x="1452" y="832"/>
                </a:lnTo>
                <a:lnTo>
                  <a:pt x="1456" y="811"/>
                </a:lnTo>
                <a:lnTo>
                  <a:pt x="1461" y="789"/>
                </a:lnTo>
                <a:lnTo>
                  <a:pt x="1464" y="766"/>
                </a:lnTo>
                <a:lnTo>
                  <a:pt x="1468" y="741"/>
                </a:lnTo>
                <a:lnTo>
                  <a:pt x="1471" y="720"/>
                </a:lnTo>
                <a:lnTo>
                  <a:pt x="1475" y="697"/>
                </a:lnTo>
                <a:lnTo>
                  <a:pt x="1479" y="673"/>
                </a:lnTo>
                <a:lnTo>
                  <a:pt x="1482" y="649"/>
                </a:lnTo>
                <a:lnTo>
                  <a:pt x="1485" y="625"/>
                </a:lnTo>
                <a:lnTo>
                  <a:pt x="1490" y="604"/>
                </a:lnTo>
                <a:lnTo>
                  <a:pt x="1493" y="578"/>
                </a:lnTo>
                <a:lnTo>
                  <a:pt x="1497" y="554"/>
                </a:lnTo>
                <a:lnTo>
                  <a:pt x="1501" y="530"/>
                </a:lnTo>
                <a:lnTo>
                  <a:pt x="1504" y="509"/>
                </a:lnTo>
                <a:lnTo>
                  <a:pt x="1509" y="482"/>
                </a:lnTo>
                <a:lnTo>
                  <a:pt x="1511" y="459"/>
                </a:lnTo>
                <a:lnTo>
                  <a:pt x="1515" y="436"/>
                </a:lnTo>
                <a:lnTo>
                  <a:pt x="1519" y="412"/>
                </a:lnTo>
                <a:lnTo>
                  <a:pt x="1522" y="386"/>
                </a:lnTo>
                <a:lnTo>
                  <a:pt x="1526" y="361"/>
                </a:lnTo>
                <a:lnTo>
                  <a:pt x="1530" y="338"/>
                </a:lnTo>
                <a:lnTo>
                  <a:pt x="1533" y="313"/>
                </a:lnTo>
                <a:lnTo>
                  <a:pt x="1537" y="290"/>
                </a:lnTo>
                <a:lnTo>
                  <a:pt x="1541" y="269"/>
                </a:lnTo>
                <a:lnTo>
                  <a:pt x="1545" y="245"/>
                </a:lnTo>
                <a:lnTo>
                  <a:pt x="1548" y="227"/>
                </a:lnTo>
                <a:lnTo>
                  <a:pt x="1550" y="205"/>
                </a:lnTo>
                <a:lnTo>
                  <a:pt x="1556" y="184"/>
                </a:lnTo>
                <a:lnTo>
                  <a:pt x="1559" y="165"/>
                </a:lnTo>
                <a:lnTo>
                  <a:pt x="1562" y="147"/>
                </a:lnTo>
                <a:lnTo>
                  <a:pt x="1567" y="126"/>
                </a:lnTo>
                <a:lnTo>
                  <a:pt x="1570" y="111"/>
                </a:lnTo>
                <a:lnTo>
                  <a:pt x="1574" y="92"/>
                </a:lnTo>
                <a:lnTo>
                  <a:pt x="1577" y="76"/>
                </a:lnTo>
                <a:lnTo>
                  <a:pt x="1581" y="63"/>
                </a:lnTo>
                <a:lnTo>
                  <a:pt x="1584" y="47"/>
                </a:lnTo>
                <a:lnTo>
                  <a:pt x="1589" y="36"/>
                </a:lnTo>
                <a:lnTo>
                  <a:pt x="1591" y="28"/>
                </a:lnTo>
                <a:lnTo>
                  <a:pt x="1596" y="18"/>
                </a:lnTo>
                <a:lnTo>
                  <a:pt x="1600" y="12"/>
                </a:lnTo>
                <a:lnTo>
                  <a:pt x="1603" y="7"/>
                </a:lnTo>
                <a:lnTo>
                  <a:pt x="1607" y="4"/>
                </a:lnTo>
                <a:lnTo>
                  <a:pt x="1611" y="2"/>
                </a:lnTo>
                <a:lnTo>
                  <a:pt x="1613" y="2"/>
                </a:lnTo>
                <a:lnTo>
                  <a:pt x="1618" y="2"/>
                </a:lnTo>
                <a:lnTo>
                  <a:pt x="1621" y="4"/>
                </a:lnTo>
                <a:lnTo>
                  <a:pt x="1625" y="9"/>
                </a:lnTo>
                <a:lnTo>
                  <a:pt x="1629" y="12"/>
                </a:lnTo>
                <a:lnTo>
                  <a:pt x="1632" y="20"/>
                </a:lnTo>
                <a:lnTo>
                  <a:pt x="1637" y="28"/>
                </a:lnTo>
                <a:lnTo>
                  <a:pt x="1639" y="36"/>
                </a:lnTo>
                <a:lnTo>
                  <a:pt x="1643" y="47"/>
                </a:lnTo>
                <a:lnTo>
                  <a:pt x="1648" y="60"/>
                </a:lnTo>
                <a:lnTo>
                  <a:pt x="1651" y="74"/>
                </a:lnTo>
                <a:lnTo>
                  <a:pt x="1655" y="90"/>
                </a:lnTo>
                <a:lnTo>
                  <a:pt x="1658" y="105"/>
                </a:lnTo>
                <a:lnTo>
                  <a:pt x="1661" y="121"/>
                </a:lnTo>
                <a:lnTo>
                  <a:pt x="1665" y="140"/>
                </a:lnTo>
                <a:lnTo>
                  <a:pt x="1669" y="158"/>
                </a:lnTo>
                <a:lnTo>
                  <a:pt x="1673" y="178"/>
                </a:lnTo>
                <a:lnTo>
                  <a:pt x="1676" y="198"/>
                </a:lnTo>
                <a:lnTo>
                  <a:pt x="1679" y="216"/>
                </a:lnTo>
                <a:lnTo>
                  <a:pt x="1683" y="236"/>
                </a:lnTo>
                <a:lnTo>
                  <a:pt x="1688" y="259"/>
                </a:lnTo>
                <a:lnTo>
                  <a:pt x="1691" y="277"/>
                </a:lnTo>
                <a:lnTo>
                  <a:pt x="1695" y="300"/>
                </a:lnTo>
                <a:lnTo>
                  <a:pt x="1698" y="321"/>
                </a:lnTo>
                <a:lnTo>
                  <a:pt x="1702" y="346"/>
                </a:lnTo>
                <a:lnTo>
                  <a:pt x="1705" y="370"/>
                </a:lnTo>
                <a:lnTo>
                  <a:pt x="1709" y="393"/>
                </a:lnTo>
                <a:lnTo>
                  <a:pt x="1713" y="417"/>
                </a:lnTo>
                <a:lnTo>
                  <a:pt x="1717" y="440"/>
                </a:lnTo>
                <a:lnTo>
                  <a:pt x="1721" y="464"/>
                </a:lnTo>
                <a:lnTo>
                  <a:pt x="1724" y="488"/>
                </a:lnTo>
                <a:lnTo>
                  <a:pt x="1729" y="513"/>
                </a:lnTo>
                <a:lnTo>
                  <a:pt x="1731" y="536"/>
                </a:lnTo>
                <a:lnTo>
                  <a:pt x="1735" y="560"/>
                </a:lnTo>
                <a:lnTo>
                  <a:pt x="1739" y="584"/>
                </a:lnTo>
                <a:lnTo>
                  <a:pt x="1743" y="609"/>
                </a:lnTo>
                <a:lnTo>
                  <a:pt x="1746" y="634"/>
                </a:lnTo>
                <a:lnTo>
                  <a:pt x="1750" y="657"/>
                </a:lnTo>
                <a:lnTo>
                  <a:pt x="1753" y="681"/>
                </a:lnTo>
                <a:lnTo>
                  <a:pt x="1757" y="705"/>
                </a:lnTo>
                <a:lnTo>
                  <a:pt x="1761" y="728"/>
                </a:lnTo>
                <a:lnTo>
                  <a:pt x="1765" y="750"/>
                </a:lnTo>
                <a:lnTo>
                  <a:pt x="1769" y="774"/>
                </a:lnTo>
                <a:lnTo>
                  <a:pt x="1772" y="797"/>
                </a:lnTo>
                <a:lnTo>
                  <a:pt x="1776" y="822"/>
                </a:lnTo>
                <a:lnTo>
                  <a:pt x="1779" y="845"/>
                </a:lnTo>
                <a:lnTo>
                  <a:pt x="1783" y="868"/>
                </a:lnTo>
                <a:lnTo>
                  <a:pt x="1786" y="890"/>
                </a:lnTo>
                <a:lnTo>
                  <a:pt x="1790" y="911"/>
                </a:lnTo>
                <a:lnTo>
                  <a:pt x="1793" y="937"/>
                </a:lnTo>
                <a:lnTo>
                  <a:pt x="1798" y="958"/>
                </a:lnTo>
                <a:lnTo>
                  <a:pt x="1801" y="982"/>
                </a:lnTo>
                <a:lnTo>
                  <a:pt x="1805" y="1003"/>
                </a:lnTo>
                <a:lnTo>
                  <a:pt x="1809" y="1024"/>
                </a:lnTo>
                <a:lnTo>
                  <a:pt x="1812" y="1048"/>
                </a:lnTo>
                <a:lnTo>
                  <a:pt x="1815" y="1070"/>
                </a:lnTo>
                <a:lnTo>
                  <a:pt x="1819" y="1090"/>
                </a:lnTo>
                <a:lnTo>
                  <a:pt x="1823" y="1111"/>
                </a:lnTo>
                <a:lnTo>
                  <a:pt x="1827" y="1122"/>
                </a:lnTo>
                <a:lnTo>
                  <a:pt x="1830" y="1111"/>
                </a:lnTo>
                <a:lnTo>
                  <a:pt x="1834" y="1093"/>
                </a:lnTo>
                <a:lnTo>
                  <a:pt x="1837" y="1074"/>
                </a:lnTo>
                <a:lnTo>
                  <a:pt x="1842" y="1052"/>
                </a:lnTo>
                <a:lnTo>
                  <a:pt x="1845" y="1034"/>
                </a:lnTo>
                <a:lnTo>
                  <a:pt x="1849" y="1013"/>
                </a:lnTo>
                <a:lnTo>
                  <a:pt x="1852" y="992"/>
                </a:lnTo>
                <a:lnTo>
                  <a:pt x="1855" y="971"/>
                </a:lnTo>
                <a:lnTo>
                  <a:pt x="1859" y="950"/>
                </a:lnTo>
                <a:lnTo>
                  <a:pt x="1863" y="930"/>
                </a:lnTo>
                <a:lnTo>
                  <a:pt x="1867" y="908"/>
                </a:lnTo>
                <a:lnTo>
                  <a:pt x="1871" y="887"/>
                </a:lnTo>
                <a:lnTo>
                  <a:pt x="1874" y="866"/>
                </a:lnTo>
                <a:lnTo>
                  <a:pt x="1878" y="843"/>
                </a:lnTo>
                <a:lnTo>
                  <a:pt x="1882" y="818"/>
                </a:lnTo>
                <a:lnTo>
                  <a:pt x="1885" y="797"/>
                </a:lnTo>
                <a:lnTo>
                  <a:pt x="1889" y="774"/>
                </a:lnTo>
                <a:lnTo>
                  <a:pt x="1892" y="751"/>
                </a:lnTo>
                <a:lnTo>
                  <a:pt x="1897" y="728"/>
                </a:lnTo>
                <a:lnTo>
                  <a:pt x="1901" y="708"/>
                </a:lnTo>
                <a:lnTo>
                  <a:pt x="1903" y="684"/>
                </a:lnTo>
                <a:lnTo>
                  <a:pt x="1907" y="660"/>
                </a:lnTo>
                <a:lnTo>
                  <a:pt x="1912" y="636"/>
                </a:lnTo>
                <a:lnTo>
                  <a:pt x="1915" y="613"/>
                </a:lnTo>
                <a:lnTo>
                  <a:pt x="1918" y="588"/>
                </a:lnTo>
                <a:lnTo>
                  <a:pt x="1922" y="564"/>
                </a:lnTo>
                <a:lnTo>
                  <a:pt x="1926" y="541"/>
                </a:lnTo>
                <a:lnTo>
                  <a:pt x="1930" y="517"/>
                </a:lnTo>
                <a:lnTo>
                  <a:pt x="1933" y="493"/>
                </a:lnTo>
                <a:lnTo>
                  <a:pt x="1938" y="469"/>
                </a:lnTo>
                <a:lnTo>
                  <a:pt x="1940" y="446"/>
                </a:lnTo>
                <a:lnTo>
                  <a:pt x="1943" y="422"/>
                </a:lnTo>
                <a:lnTo>
                  <a:pt x="1949" y="396"/>
                </a:lnTo>
                <a:lnTo>
                  <a:pt x="1951" y="372"/>
                </a:lnTo>
                <a:lnTo>
                  <a:pt x="1955" y="348"/>
                </a:lnTo>
                <a:lnTo>
                  <a:pt x="1959" y="321"/>
                </a:lnTo>
                <a:lnTo>
                  <a:pt x="1963" y="300"/>
                </a:lnTo>
                <a:lnTo>
                  <a:pt x="1966" y="280"/>
                </a:lnTo>
                <a:lnTo>
                  <a:pt x="1970" y="259"/>
                </a:lnTo>
                <a:lnTo>
                  <a:pt x="1973" y="236"/>
                </a:lnTo>
                <a:lnTo>
                  <a:pt x="1977" y="216"/>
                </a:lnTo>
                <a:lnTo>
                  <a:pt x="1980" y="195"/>
                </a:lnTo>
                <a:lnTo>
                  <a:pt x="1984" y="174"/>
                </a:lnTo>
                <a:lnTo>
                  <a:pt x="1987" y="155"/>
                </a:lnTo>
                <a:lnTo>
                  <a:pt x="1992" y="134"/>
                </a:lnTo>
                <a:lnTo>
                  <a:pt x="1996" y="116"/>
                </a:lnTo>
                <a:lnTo>
                  <a:pt x="1998" y="97"/>
                </a:lnTo>
                <a:lnTo>
                  <a:pt x="2003" y="80"/>
                </a:lnTo>
                <a:lnTo>
                  <a:pt x="2006" y="66"/>
                </a:lnTo>
                <a:lnTo>
                  <a:pt x="2010" y="51"/>
                </a:lnTo>
                <a:lnTo>
                  <a:pt x="2015" y="38"/>
                </a:lnTo>
                <a:lnTo>
                  <a:pt x="2017" y="28"/>
                </a:lnTo>
                <a:lnTo>
                  <a:pt x="2020" y="20"/>
                </a:lnTo>
                <a:lnTo>
                  <a:pt x="2025" y="15"/>
                </a:lnTo>
                <a:lnTo>
                  <a:pt x="2028" y="9"/>
                </a:lnTo>
                <a:lnTo>
                  <a:pt x="2032" y="4"/>
                </a:lnTo>
                <a:lnTo>
                  <a:pt x="2035" y="2"/>
                </a:lnTo>
                <a:lnTo>
                  <a:pt x="2040" y="0"/>
                </a:lnTo>
                <a:lnTo>
                  <a:pt x="2043" y="0"/>
                </a:lnTo>
                <a:lnTo>
                  <a:pt x="2047" y="2"/>
                </a:lnTo>
                <a:lnTo>
                  <a:pt x="2051" y="4"/>
                </a:lnTo>
                <a:lnTo>
                  <a:pt x="2054" y="9"/>
                </a:lnTo>
                <a:lnTo>
                  <a:pt x="2058" y="12"/>
                </a:lnTo>
                <a:lnTo>
                  <a:pt x="2061" y="20"/>
                </a:lnTo>
                <a:lnTo>
                  <a:pt x="2065" y="31"/>
                </a:lnTo>
                <a:lnTo>
                  <a:pt x="2068" y="38"/>
                </a:lnTo>
                <a:lnTo>
                  <a:pt x="2073" y="51"/>
                </a:lnTo>
                <a:lnTo>
                  <a:pt x="2076" y="66"/>
                </a:lnTo>
                <a:lnTo>
                  <a:pt x="2080" y="78"/>
                </a:lnTo>
                <a:lnTo>
                  <a:pt x="2083" y="94"/>
                </a:lnTo>
                <a:lnTo>
                  <a:pt x="2087" y="111"/>
                </a:lnTo>
                <a:lnTo>
                  <a:pt x="2090" y="128"/>
                </a:lnTo>
                <a:lnTo>
                  <a:pt x="2094" y="147"/>
                </a:lnTo>
                <a:lnTo>
                  <a:pt x="2099" y="165"/>
                </a:lnTo>
                <a:lnTo>
                  <a:pt x="2102" y="184"/>
                </a:lnTo>
                <a:lnTo>
                  <a:pt x="2106" y="205"/>
                </a:lnTo>
                <a:lnTo>
                  <a:pt x="2109" y="223"/>
                </a:lnTo>
                <a:lnTo>
                  <a:pt x="2113" y="245"/>
                </a:lnTo>
                <a:lnTo>
                  <a:pt x="2116" y="263"/>
                </a:lnTo>
                <a:lnTo>
                  <a:pt x="2121" y="288"/>
                </a:lnTo>
                <a:lnTo>
                  <a:pt x="2124" y="309"/>
                </a:lnTo>
                <a:lnTo>
                  <a:pt x="2126" y="330"/>
                </a:lnTo>
                <a:lnTo>
                  <a:pt x="2131" y="353"/>
                </a:lnTo>
                <a:lnTo>
                  <a:pt x="2135" y="378"/>
                </a:lnTo>
                <a:lnTo>
                  <a:pt x="2137" y="401"/>
                </a:lnTo>
                <a:lnTo>
                  <a:pt x="2143" y="425"/>
                </a:lnTo>
                <a:lnTo>
                  <a:pt x="2146" y="449"/>
                </a:lnTo>
                <a:lnTo>
                  <a:pt x="2149" y="476"/>
                </a:lnTo>
                <a:lnTo>
                  <a:pt x="2153" y="498"/>
                </a:lnTo>
                <a:lnTo>
                  <a:pt x="2156" y="524"/>
                </a:lnTo>
                <a:lnTo>
                  <a:pt x="2160" y="547"/>
                </a:lnTo>
                <a:lnTo>
                  <a:pt x="2165" y="570"/>
                </a:lnTo>
                <a:lnTo>
                  <a:pt x="2167" y="594"/>
                </a:lnTo>
                <a:lnTo>
                  <a:pt x="2172" y="618"/>
                </a:lnTo>
                <a:lnTo>
                  <a:pt x="2175" y="642"/>
                </a:lnTo>
                <a:lnTo>
                  <a:pt x="2179" y="665"/>
                </a:lnTo>
                <a:lnTo>
                  <a:pt x="2183" y="690"/>
                </a:lnTo>
                <a:lnTo>
                  <a:pt x="2185" y="713"/>
                </a:lnTo>
                <a:lnTo>
                  <a:pt x="2189" y="736"/>
                </a:lnTo>
                <a:lnTo>
                  <a:pt x="2193" y="761"/>
                </a:lnTo>
                <a:lnTo>
                  <a:pt x="2196" y="782"/>
                </a:lnTo>
                <a:lnTo>
                  <a:pt x="2201" y="806"/>
                </a:lnTo>
                <a:lnTo>
                  <a:pt x="2204" y="826"/>
                </a:lnTo>
                <a:lnTo>
                  <a:pt x="2207" y="853"/>
                </a:lnTo>
                <a:lnTo>
                  <a:pt x="2213" y="876"/>
                </a:lnTo>
                <a:lnTo>
                  <a:pt x="2216" y="899"/>
                </a:lnTo>
                <a:lnTo>
                  <a:pt x="2219" y="922"/>
                </a:lnTo>
                <a:lnTo>
                  <a:pt x="2223" y="944"/>
                </a:lnTo>
                <a:lnTo>
                  <a:pt x="2227" y="966"/>
                </a:lnTo>
                <a:lnTo>
                  <a:pt x="2231" y="990"/>
                </a:lnTo>
                <a:lnTo>
                  <a:pt x="2234" y="1010"/>
                </a:lnTo>
                <a:lnTo>
                  <a:pt x="2237" y="1032"/>
                </a:lnTo>
                <a:lnTo>
                  <a:pt x="2241" y="1056"/>
                </a:lnTo>
                <a:lnTo>
                  <a:pt x="2245" y="1077"/>
                </a:lnTo>
                <a:lnTo>
                  <a:pt x="2249" y="1098"/>
                </a:lnTo>
                <a:lnTo>
                  <a:pt x="2252" y="1119"/>
                </a:lnTo>
                <a:lnTo>
                  <a:pt x="2257" y="1141"/>
                </a:lnTo>
                <a:lnTo>
                  <a:pt x="2259" y="1164"/>
                </a:lnTo>
                <a:lnTo>
                  <a:pt x="2263" y="1182"/>
                </a:lnTo>
                <a:lnTo>
                  <a:pt x="2267" y="1202"/>
                </a:lnTo>
                <a:lnTo>
                  <a:pt x="2271" y="1225"/>
                </a:lnTo>
                <a:lnTo>
                  <a:pt x="2275" y="1246"/>
                </a:lnTo>
                <a:lnTo>
                  <a:pt x="2278" y="1267"/>
                </a:lnTo>
                <a:lnTo>
                  <a:pt x="2281" y="1286"/>
                </a:lnTo>
                <a:lnTo>
                  <a:pt x="2285" y="1306"/>
                </a:lnTo>
                <a:lnTo>
                  <a:pt x="2288" y="1325"/>
                </a:lnTo>
                <a:lnTo>
                  <a:pt x="2293" y="1346"/>
                </a:lnTo>
                <a:lnTo>
                  <a:pt x="2295" y="1366"/>
                </a:lnTo>
                <a:lnTo>
                  <a:pt x="2299" y="1386"/>
                </a:lnTo>
                <a:lnTo>
                  <a:pt x="2303" y="1405"/>
                </a:lnTo>
                <a:lnTo>
                  <a:pt x="2307" y="1423"/>
                </a:lnTo>
                <a:lnTo>
                  <a:pt x="2310" y="1442"/>
                </a:lnTo>
                <a:lnTo>
                  <a:pt x="2314" y="1462"/>
                </a:lnTo>
                <a:lnTo>
                  <a:pt x="2317" y="1483"/>
                </a:lnTo>
                <a:lnTo>
                  <a:pt x="2322" y="1502"/>
                </a:lnTo>
                <a:lnTo>
                  <a:pt x="2325" y="1521"/>
                </a:lnTo>
                <a:lnTo>
                  <a:pt x="2329" y="1540"/>
                </a:lnTo>
                <a:lnTo>
                  <a:pt x="2333" y="1558"/>
                </a:lnTo>
                <a:lnTo>
                  <a:pt x="2336" y="1577"/>
                </a:lnTo>
                <a:lnTo>
                  <a:pt x="2340" y="1594"/>
                </a:lnTo>
                <a:lnTo>
                  <a:pt x="2344" y="1612"/>
                </a:lnTo>
                <a:lnTo>
                  <a:pt x="2347" y="1629"/>
                </a:lnTo>
                <a:lnTo>
                  <a:pt x="2351" y="1642"/>
                </a:lnTo>
                <a:lnTo>
                  <a:pt x="2355" y="1660"/>
                </a:lnTo>
                <a:lnTo>
                  <a:pt x="2359" y="1675"/>
                </a:lnTo>
                <a:lnTo>
                  <a:pt x="2362" y="1687"/>
                </a:lnTo>
                <a:lnTo>
                  <a:pt x="2365" y="1695"/>
                </a:lnTo>
                <a:lnTo>
                  <a:pt x="2369" y="1698"/>
                </a:lnTo>
                <a:lnTo>
                  <a:pt x="2373" y="1692"/>
                </a:lnTo>
                <a:lnTo>
                  <a:pt x="2377" y="1679"/>
                </a:lnTo>
                <a:lnTo>
                  <a:pt x="2381" y="1664"/>
                </a:lnTo>
                <a:lnTo>
                  <a:pt x="2385" y="1654"/>
                </a:lnTo>
                <a:lnTo>
                  <a:pt x="2388" y="1629"/>
                </a:lnTo>
                <a:lnTo>
                  <a:pt x="2391" y="1608"/>
                </a:lnTo>
                <a:lnTo>
                  <a:pt x="2396" y="1585"/>
                </a:lnTo>
                <a:lnTo>
                  <a:pt x="2400" y="1565"/>
                </a:lnTo>
                <a:lnTo>
                  <a:pt x="2403" y="1544"/>
                </a:lnTo>
                <a:lnTo>
                  <a:pt x="2405" y="1526"/>
                </a:lnTo>
                <a:lnTo>
                  <a:pt x="2409" y="1508"/>
                </a:lnTo>
                <a:lnTo>
                  <a:pt x="2413" y="1483"/>
                </a:lnTo>
                <a:lnTo>
                  <a:pt x="2417" y="1464"/>
                </a:lnTo>
                <a:lnTo>
                  <a:pt x="2421" y="1444"/>
                </a:lnTo>
                <a:lnTo>
                  <a:pt x="2425" y="1429"/>
                </a:lnTo>
                <a:lnTo>
                  <a:pt x="2428" y="1409"/>
                </a:lnTo>
                <a:lnTo>
                  <a:pt x="2431" y="1396"/>
                </a:lnTo>
                <a:lnTo>
                  <a:pt x="2435" y="1381"/>
                </a:lnTo>
                <a:lnTo>
                  <a:pt x="2438" y="1367"/>
                </a:lnTo>
                <a:lnTo>
                  <a:pt x="2443" y="1356"/>
                </a:lnTo>
                <a:lnTo>
                  <a:pt x="2447" y="1349"/>
                </a:lnTo>
                <a:lnTo>
                  <a:pt x="2450" y="1341"/>
                </a:lnTo>
                <a:lnTo>
                  <a:pt x="2454" y="1335"/>
                </a:lnTo>
                <a:lnTo>
                  <a:pt x="2457" y="1327"/>
                </a:lnTo>
                <a:lnTo>
                  <a:pt x="2461" y="1322"/>
                </a:lnTo>
                <a:lnTo>
                  <a:pt x="2465" y="1320"/>
                </a:lnTo>
                <a:lnTo>
                  <a:pt x="2468" y="1322"/>
                </a:lnTo>
                <a:lnTo>
                  <a:pt x="2471" y="1320"/>
                </a:lnTo>
                <a:lnTo>
                  <a:pt x="2476" y="1325"/>
                </a:lnTo>
                <a:lnTo>
                  <a:pt x="2479" y="1325"/>
                </a:lnTo>
                <a:lnTo>
                  <a:pt x="2483" y="1327"/>
                </a:lnTo>
                <a:lnTo>
                  <a:pt x="2487" y="1338"/>
                </a:lnTo>
                <a:lnTo>
                  <a:pt x="2490" y="1352"/>
                </a:lnTo>
                <a:lnTo>
                  <a:pt x="2495" y="1356"/>
                </a:lnTo>
                <a:lnTo>
                  <a:pt x="2497" y="1370"/>
                </a:lnTo>
                <a:lnTo>
                  <a:pt x="2502" y="1375"/>
                </a:lnTo>
                <a:lnTo>
                  <a:pt x="2505" y="1386"/>
                </a:lnTo>
                <a:lnTo>
                  <a:pt x="2507" y="1405"/>
                </a:lnTo>
                <a:lnTo>
                  <a:pt x="2513" y="1423"/>
                </a:lnTo>
                <a:lnTo>
                  <a:pt x="2516" y="1440"/>
                </a:lnTo>
                <a:lnTo>
                  <a:pt x="2519" y="1458"/>
                </a:lnTo>
                <a:lnTo>
                  <a:pt x="2524" y="1473"/>
                </a:lnTo>
                <a:lnTo>
                  <a:pt x="2527" y="1494"/>
                </a:lnTo>
                <a:lnTo>
                  <a:pt x="2531" y="1516"/>
                </a:lnTo>
                <a:lnTo>
                  <a:pt x="2534" y="1534"/>
                </a:lnTo>
                <a:lnTo>
                  <a:pt x="2538" y="1552"/>
                </a:lnTo>
                <a:lnTo>
                  <a:pt x="2541" y="1571"/>
                </a:lnTo>
                <a:lnTo>
                  <a:pt x="2545" y="1592"/>
                </a:lnTo>
                <a:lnTo>
                  <a:pt x="2549" y="1610"/>
                </a:lnTo>
                <a:lnTo>
                  <a:pt x="2553" y="1642"/>
                </a:lnTo>
                <a:lnTo>
                  <a:pt x="2557" y="1664"/>
                </a:lnTo>
                <a:lnTo>
                  <a:pt x="2560" y="1684"/>
                </a:lnTo>
                <a:lnTo>
                  <a:pt x="2564" y="1714"/>
                </a:lnTo>
                <a:lnTo>
                  <a:pt x="2567" y="1732"/>
                </a:lnTo>
                <a:lnTo>
                  <a:pt x="2572" y="1750"/>
                </a:lnTo>
                <a:lnTo>
                  <a:pt x="2574" y="1766"/>
                </a:lnTo>
                <a:lnTo>
                  <a:pt x="2579" y="1793"/>
                </a:lnTo>
                <a:lnTo>
                  <a:pt x="2582" y="1813"/>
                </a:lnTo>
                <a:lnTo>
                  <a:pt x="2585" y="1819"/>
                </a:lnTo>
                <a:lnTo>
                  <a:pt x="2589" y="1833"/>
                </a:lnTo>
                <a:lnTo>
                  <a:pt x="2594" y="1856"/>
                </a:lnTo>
                <a:lnTo>
                  <a:pt x="2597" y="1856"/>
                </a:lnTo>
                <a:lnTo>
                  <a:pt x="2599" y="1870"/>
                </a:lnTo>
                <a:lnTo>
                  <a:pt x="2604" y="1873"/>
                </a:lnTo>
                <a:lnTo>
                  <a:pt x="2607" y="1875"/>
                </a:lnTo>
                <a:lnTo>
                  <a:pt x="2611" y="1882"/>
                </a:lnTo>
                <a:lnTo>
                  <a:pt x="2615" y="1880"/>
                </a:lnTo>
                <a:lnTo>
                  <a:pt x="2618" y="1891"/>
                </a:lnTo>
                <a:lnTo>
                  <a:pt x="2623" y="1878"/>
                </a:lnTo>
                <a:lnTo>
                  <a:pt x="2626" y="1893"/>
                </a:lnTo>
                <a:lnTo>
                  <a:pt x="2630" y="1896"/>
                </a:lnTo>
                <a:lnTo>
                  <a:pt x="2634" y="1906"/>
                </a:lnTo>
                <a:lnTo>
                  <a:pt x="2637" y="1920"/>
                </a:lnTo>
                <a:lnTo>
                  <a:pt x="2641" y="1906"/>
                </a:lnTo>
                <a:lnTo>
                  <a:pt x="2643" y="1898"/>
                </a:lnTo>
                <a:lnTo>
                  <a:pt x="2647" y="1912"/>
                </a:lnTo>
                <a:lnTo>
                  <a:pt x="2652" y="1909"/>
                </a:lnTo>
                <a:lnTo>
                  <a:pt x="2654" y="1890"/>
                </a:lnTo>
                <a:lnTo>
                  <a:pt x="2659" y="1878"/>
                </a:lnTo>
                <a:lnTo>
                  <a:pt x="2662" y="1890"/>
                </a:lnTo>
                <a:lnTo>
                  <a:pt x="2666" y="1898"/>
                </a:lnTo>
                <a:lnTo>
                  <a:pt x="2670" y="1912"/>
                </a:lnTo>
                <a:lnTo>
                  <a:pt x="2674" y="1920"/>
                </a:lnTo>
                <a:lnTo>
                  <a:pt x="2678" y="1900"/>
                </a:lnTo>
                <a:lnTo>
                  <a:pt x="2681" y="1917"/>
                </a:lnTo>
                <a:lnTo>
                  <a:pt x="2685" y="1904"/>
                </a:lnTo>
                <a:lnTo>
                  <a:pt x="2689" y="1896"/>
                </a:lnTo>
                <a:lnTo>
                  <a:pt x="2692" y="1880"/>
                </a:lnTo>
                <a:lnTo>
                  <a:pt x="2697" y="1893"/>
                </a:lnTo>
                <a:lnTo>
                  <a:pt x="2700" y="1893"/>
                </a:lnTo>
                <a:lnTo>
                  <a:pt x="2703" y="1898"/>
                </a:lnTo>
                <a:lnTo>
                  <a:pt x="2707" y="1893"/>
                </a:lnTo>
                <a:lnTo>
                  <a:pt x="2710" y="1886"/>
                </a:lnTo>
                <a:lnTo>
                  <a:pt x="2714" y="1880"/>
                </a:lnTo>
                <a:lnTo>
                  <a:pt x="2719" y="1886"/>
                </a:lnTo>
                <a:lnTo>
                  <a:pt x="2721" y="1896"/>
                </a:lnTo>
                <a:lnTo>
                  <a:pt x="2726" y="1893"/>
                </a:lnTo>
                <a:lnTo>
                  <a:pt x="2728" y="1898"/>
                </a:lnTo>
                <a:lnTo>
                  <a:pt x="2733" y="1912"/>
                </a:lnTo>
                <a:lnTo>
                  <a:pt x="2736" y="1900"/>
                </a:lnTo>
                <a:lnTo>
                  <a:pt x="2739" y="1912"/>
                </a:lnTo>
                <a:lnTo>
                  <a:pt x="2743" y="1900"/>
                </a:lnTo>
                <a:lnTo>
                  <a:pt x="2747" y="1912"/>
                </a:lnTo>
                <a:lnTo>
                  <a:pt x="2751" y="1896"/>
                </a:lnTo>
                <a:lnTo>
                  <a:pt x="2755" y="1928"/>
                </a:lnTo>
                <a:lnTo>
                  <a:pt x="2758" y="1920"/>
                </a:lnTo>
                <a:lnTo>
                  <a:pt x="2761" y="1900"/>
                </a:lnTo>
                <a:lnTo>
                  <a:pt x="2765" y="1920"/>
                </a:lnTo>
                <a:lnTo>
                  <a:pt x="2768" y="1948"/>
                </a:lnTo>
                <a:lnTo>
                  <a:pt x="2772" y="1931"/>
                </a:lnTo>
                <a:lnTo>
                  <a:pt x="2777" y="1951"/>
                </a:lnTo>
                <a:lnTo>
                  <a:pt x="2780" y="1941"/>
                </a:lnTo>
                <a:lnTo>
                  <a:pt x="2783" y="1936"/>
                </a:lnTo>
                <a:lnTo>
                  <a:pt x="2787" y="1920"/>
                </a:lnTo>
                <a:lnTo>
                  <a:pt x="2791" y="1921"/>
                </a:lnTo>
                <a:lnTo>
                  <a:pt x="2794" y="1904"/>
                </a:lnTo>
                <a:lnTo>
                  <a:pt x="2798" y="1912"/>
                </a:lnTo>
                <a:lnTo>
                  <a:pt x="2803" y="1896"/>
                </a:lnTo>
                <a:lnTo>
                  <a:pt x="2806" y="1914"/>
                </a:lnTo>
                <a:lnTo>
                  <a:pt x="2809" y="1928"/>
                </a:lnTo>
                <a:lnTo>
                  <a:pt x="2813" y="1933"/>
                </a:lnTo>
                <a:lnTo>
                  <a:pt x="2817" y="1914"/>
                </a:lnTo>
                <a:lnTo>
                  <a:pt x="2820" y="1906"/>
                </a:lnTo>
                <a:lnTo>
                  <a:pt x="2823" y="1921"/>
                </a:lnTo>
                <a:lnTo>
                  <a:pt x="2828" y="1936"/>
                </a:lnTo>
                <a:lnTo>
                  <a:pt x="2831" y="1928"/>
                </a:lnTo>
                <a:lnTo>
                  <a:pt x="2835" y="1893"/>
                </a:lnTo>
                <a:lnTo>
                  <a:pt x="2839" y="1914"/>
                </a:lnTo>
                <a:lnTo>
                  <a:pt x="2842" y="1921"/>
                </a:lnTo>
                <a:lnTo>
                  <a:pt x="2847" y="1954"/>
                </a:lnTo>
                <a:lnTo>
                  <a:pt x="2849" y="1931"/>
                </a:lnTo>
                <a:lnTo>
                  <a:pt x="2854" y="1925"/>
                </a:lnTo>
                <a:lnTo>
                  <a:pt x="2858" y="1921"/>
                </a:lnTo>
                <a:lnTo>
                  <a:pt x="2861" y="1933"/>
                </a:lnTo>
                <a:lnTo>
                  <a:pt x="2865" y="1909"/>
                </a:lnTo>
                <a:lnTo>
                  <a:pt x="2869" y="1917"/>
                </a:lnTo>
                <a:lnTo>
                  <a:pt x="2873" y="1925"/>
                </a:lnTo>
                <a:lnTo>
                  <a:pt x="2875" y="1956"/>
                </a:lnTo>
                <a:lnTo>
                  <a:pt x="2878" y="1933"/>
                </a:lnTo>
                <a:lnTo>
                  <a:pt x="2883" y="1925"/>
                </a:lnTo>
                <a:lnTo>
                  <a:pt x="2886" y="1931"/>
                </a:lnTo>
                <a:lnTo>
                  <a:pt x="2889" y="1936"/>
                </a:lnTo>
                <a:lnTo>
                  <a:pt x="2893" y="1944"/>
                </a:lnTo>
                <a:lnTo>
                  <a:pt x="2897" y="1948"/>
                </a:lnTo>
                <a:lnTo>
                  <a:pt x="2900" y="1941"/>
                </a:lnTo>
                <a:lnTo>
                  <a:pt x="2905" y="1931"/>
                </a:lnTo>
                <a:lnTo>
                  <a:pt x="2908" y="1931"/>
                </a:lnTo>
                <a:lnTo>
                  <a:pt x="2912" y="1941"/>
                </a:lnTo>
                <a:lnTo>
                  <a:pt x="2916" y="1948"/>
                </a:lnTo>
                <a:lnTo>
                  <a:pt x="2919" y="1956"/>
                </a:lnTo>
                <a:lnTo>
                  <a:pt x="2923" y="1914"/>
                </a:lnTo>
                <a:lnTo>
                  <a:pt x="2927" y="1912"/>
                </a:lnTo>
                <a:lnTo>
                  <a:pt x="2929" y="1925"/>
                </a:lnTo>
                <a:lnTo>
                  <a:pt x="2934" y="1931"/>
                </a:lnTo>
                <a:lnTo>
                  <a:pt x="2937" y="1936"/>
                </a:lnTo>
                <a:lnTo>
                  <a:pt x="2941" y="1931"/>
                </a:lnTo>
                <a:lnTo>
                  <a:pt x="2944" y="1933"/>
                </a:lnTo>
                <a:lnTo>
                  <a:pt x="2949" y="1962"/>
                </a:lnTo>
                <a:lnTo>
                  <a:pt x="2952" y="1956"/>
                </a:lnTo>
                <a:lnTo>
                  <a:pt x="2955" y="1967"/>
                </a:lnTo>
                <a:lnTo>
                  <a:pt x="2960" y="1941"/>
                </a:lnTo>
                <a:lnTo>
                  <a:pt x="2963" y="1921"/>
                </a:lnTo>
                <a:lnTo>
                  <a:pt x="2967" y="1936"/>
                </a:lnTo>
                <a:lnTo>
                  <a:pt x="2971" y="1941"/>
                </a:lnTo>
                <a:lnTo>
                  <a:pt x="2975" y="1951"/>
                </a:lnTo>
                <a:lnTo>
                  <a:pt x="2979" y="1921"/>
                </a:lnTo>
                <a:lnTo>
                  <a:pt x="2981" y="1921"/>
                </a:lnTo>
                <a:lnTo>
                  <a:pt x="2985" y="1917"/>
                </a:lnTo>
                <a:lnTo>
                  <a:pt x="2989" y="1906"/>
                </a:lnTo>
                <a:lnTo>
                  <a:pt x="2993" y="1941"/>
                </a:lnTo>
                <a:lnTo>
                  <a:pt x="2996" y="1921"/>
                </a:lnTo>
                <a:lnTo>
                  <a:pt x="3001" y="1920"/>
                </a:lnTo>
                <a:lnTo>
                  <a:pt x="3004" y="1931"/>
                </a:lnTo>
                <a:lnTo>
                  <a:pt x="3008" y="1951"/>
                </a:lnTo>
                <a:lnTo>
                  <a:pt x="3011" y="1941"/>
                </a:lnTo>
                <a:lnTo>
                  <a:pt x="3015" y="1920"/>
                </a:lnTo>
                <a:lnTo>
                  <a:pt x="3019" y="1912"/>
                </a:lnTo>
                <a:lnTo>
                  <a:pt x="3022" y="1912"/>
                </a:lnTo>
                <a:lnTo>
                  <a:pt x="3025" y="1909"/>
                </a:lnTo>
                <a:lnTo>
                  <a:pt x="3030" y="1914"/>
                </a:lnTo>
                <a:lnTo>
                  <a:pt x="3032" y="1938"/>
                </a:lnTo>
                <a:lnTo>
                  <a:pt x="3037" y="1933"/>
                </a:lnTo>
                <a:lnTo>
                  <a:pt x="3040" y="1920"/>
                </a:lnTo>
                <a:lnTo>
                  <a:pt x="3043" y="1917"/>
                </a:lnTo>
                <a:lnTo>
                  <a:pt x="3047" y="1925"/>
                </a:lnTo>
                <a:lnTo>
                  <a:pt x="3051" y="1938"/>
                </a:lnTo>
                <a:lnTo>
                  <a:pt x="3055" y="1946"/>
                </a:lnTo>
                <a:lnTo>
                  <a:pt x="3059" y="1956"/>
                </a:lnTo>
                <a:lnTo>
                  <a:pt x="3062" y="1948"/>
                </a:lnTo>
                <a:lnTo>
                  <a:pt x="3066" y="1921"/>
                </a:lnTo>
                <a:lnTo>
                  <a:pt x="3069" y="1944"/>
                </a:lnTo>
                <a:lnTo>
                  <a:pt x="3073" y="1962"/>
                </a:lnTo>
                <a:lnTo>
                  <a:pt x="3077" y="1954"/>
                </a:lnTo>
                <a:lnTo>
                  <a:pt x="3081" y="1951"/>
                </a:lnTo>
                <a:lnTo>
                  <a:pt x="3085" y="1936"/>
                </a:lnTo>
                <a:lnTo>
                  <a:pt x="3088" y="1906"/>
                </a:lnTo>
                <a:lnTo>
                  <a:pt x="3092" y="1900"/>
                </a:lnTo>
                <a:lnTo>
                  <a:pt x="3095" y="1917"/>
                </a:lnTo>
                <a:lnTo>
                  <a:pt x="3100" y="1920"/>
                </a:lnTo>
                <a:lnTo>
                  <a:pt x="3103" y="1917"/>
                </a:lnTo>
                <a:lnTo>
                  <a:pt x="3107" y="1933"/>
                </a:lnTo>
                <a:lnTo>
                  <a:pt x="3110" y="1951"/>
                </a:lnTo>
                <a:lnTo>
                  <a:pt x="3113" y="1925"/>
                </a:lnTo>
                <a:lnTo>
                  <a:pt x="3117" y="1921"/>
                </a:lnTo>
                <a:lnTo>
                  <a:pt x="3121" y="1933"/>
                </a:lnTo>
                <a:lnTo>
                  <a:pt x="3124" y="1956"/>
                </a:lnTo>
                <a:lnTo>
                  <a:pt x="3128" y="1967"/>
                </a:lnTo>
                <a:lnTo>
                  <a:pt x="3132" y="1951"/>
                </a:lnTo>
                <a:lnTo>
                  <a:pt x="3136" y="1928"/>
                </a:lnTo>
                <a:lnTo>
                  <a:pt x="3140" y="1931"/>
                </a:lnTo>
                <a:lnTo>
                  <a:pt x="3143" y="1938"/>
                </a:lnTo>
                <a:lnTo>
                  <a:pt x="3148" y="1914"/>
                </a:lnTo>
                <a:lnTo>
                  <a:pt x="3150" y="1933"/>
                </a:lnTo>
                <a:lnTo>
                  <a:pt x="3153" y="1928"/>
                </a:lnTo>
                <a:lnTo>
                  <a:pt x="3158" y="1936"/>
                </a:lnTo>
                <a:lnTo>
                  <a:pt x="3161" y="1965"/>
                </a:lnTo>
                <a:lnTo>
                  <a:pt x="3165" y="1960"/>
                </a:lnTo>
                <a:lnTo>
                  <a:pt x="3170" y="1946"/>
                </a:lnTo>
                <a:lnTo>
                  <a:pt x="3172" y="1938"/>
                </a:lnTo>
                <a:lnTo>
                  <a:pt x="3176" y="1956"/>
                </a:lnTo>
                <a:lnTo>
                  <a:pt x="3180" y="1954"/>
                </a:lnTo>
                <a:lnTo>
                  <a:pt x="3184" y="1962"/>
                </a:lnTo>
                <a:lnTo>
                  <a:pt x="3188" y="1951"/>
                </a:lnTo>
                <a:lnTo>
                  <a:pt x="3191" y="1944"/>
                </a:lnTo>
                <a:lnTo>
                  <a:pt x="3194" y="1936"/>
                </a:lnTo>
                <a:lnTo>
                  <a:pt x="3198" y="1960"/>
                </a:lnTo>
                <a:lnTo>
                  <a:pt x="3201" y="1965"/>
                </a:lnTo>
                <a:lnTo>
                  <a:pt x="3206" y="1965"/>
                </a:lnTo>
                <a:lnTo>
                  <a:pt x="3209" y="1944"/>
                </a:lnTo>
                <a:lnTo>
                  <a:pt x="3213" y="1948"/>
                </a:lnTo>
                <a:lnTo>
                  <a:pt x="3217" y="1965"/>
                </a:lnTo>
                <a:lnTo>
                  <a:pt x="3219" y="1969"/>
                </a:lnTo>
                <a:lnTo>
                  <a:pt x="3223" y="1951"/>
                </a:lnTo>
                <a:lnTo>
                  <a:pt x="3228" y="1954"/>
                </a:lnTo>
                <a:lnTo>
                  <a:pt x="3230" y="1960"/>
                </a:lnTo>
                <a:lnTo>
                  <a:pt x="3235" y="1956"/>
                </a:lnTo>
                <a:lnTo>
                  <a:pt x="3238" y="1976"/>
                </a:lnTo>
                <a:lnTo>
                  <a:pt x="3242" y="1986"/>
                </a:lnTo>
                <a:lnTo>
                  <a:pt x="3245" y="1999"/>
                </a:lnTo>
                <a:lnTo>
                  <a:pt x="3250" y="1976"/>
                </a:lnTo>
                <a:lnTo>
                  <a:pt x="3253" y="1954"/>
                </a:lnTo>
                <a:lnTo>
                  <a:pt x="3256" y="1941"/>
                </a:lnTo>
                <a:lnTo>
                  <a:pt x="3261" y="1933"/>
                </a:lnTo>
                <a:lnTo>
                  <a:pt x="3264" y="1944"/>
                </a:lnTo>
                <a:lnTo>
                  <a:pt x="3267" y="1951"/>
                </a:lnTo>
                <a:lnTo>
                  <a:pt x="3271" y="1920"/>
                </a:lnTo>
                <a:lnTo>
                  <a:pt x="3276" y="1946"/>
                </a:lnTo>
                <a:lnTo>
                  <a:pt x="3279" y="1960"/>
                </a:lnTo>
                <a:lnTo>
                  <a:pt x="3282" y="1956"/>
                </a:lnTo>
                <a:lnTo>
                  <a:pt x="3286" y="1956"/>
                </a:lnTo>
                <a:lnTo>
                  <a:pt x="3290" y="1938"/>
                </a:lnTo>
                <a:lnTo>
                  <a:pt x="3293" y="1941"/>
                </a:lnTo>
                <a:lnTo>
                  <a:pt x="3297" y="1951"/>
                </a:lnTo>
                <a:lnTo>
                  <a:pt x="3301" y="1973"/>
                </a:lnTo>
                <a:lnTo>
                  <a:pt x="3304" y="1973"/>
                </a:lnTo>
                <a:lnTo>
                  <a:pt x="3309" y="1954"/>
                </a:lnTo>
                <a:lnTo>
                  <a:pt x="3312" y="1962"/>
                </a:lnTo>
                <a:lnTo>
                  <a:pt x="3316" y="1954"/>
                </a:lnTo>
                <a:lnTo>
                  <a:pt x="3320" y="1967"/>
                </a:lnTo>
                <a:lnTo>
                  <a:pt x="3323" y="1967"/>
                </a:lnTo>
                <a:lnTo>
                  <a:pt x="3326" y="1944"/>
                </a:lnTo>
                <a:lnTo>
                  <a:pt x="3331" y="1951"/>
                </a:lnTo>
                <a:lnTo>
                  <a:pt x="3334" y="1969"/>
                </a:lnTo>
                <a:lnTo>
                  <a:pt x="3338" y="1967"/>
                </a:lnTo>
                <a:lnTo>
                  <a:pt x="3341" y="1973"/>
                </a:lnTo>
                <a:lnTo>
                  <a:pt x="3344" y="1980"/>
                </a:lnTo>
                <a:lnTo>
                  <a:pt x="3347" y="1969"/>
                </a:lnTo>
                <a:lnTo>
                  <a:pt x="3351" y="1986"/>
                </a:lnTo>
                <a:lnTo>
                  <a:pt x="3356" y="1984"/>
                </a:lnTo>
                <a:lnTo>
                  <a:pt x="3358" y="1960"/>
                </a:lnTo>
                <a:lnTo>
                  <a:pt x="3363" y="1967"/>
                </a:lnTo>
                <a:lnTo>
                  <a:pt x="3366" y="1984"/>
                </a:lnTo>
                <a:lnTo>
                  <a:pt x="3370" y="1986"/>
                </a:lnTo>
                <a:lnTo>
                  <a:pt x="3374" y="1992"/>
                </a:lnTo>
                <a:lnTo>
                  <a:pt x="3377" y="1986"/>
                </a:lnTo>
                <a:lnTo>
                  <a:pt x="3382" y="1992"/>
                </a:lnTo>
                <a:lnTo>
                  <a:pt x="3385" y="1962"/>
                </a:lnTo>
                <a:lnTo>
                  <a:pt x="3389" y="1960"/>
                </a:lnTo>
                <a:lnTo>
                  <a:pt x="3392" y="1938"/>
                </a:lnTo>
                <a:lnTo>
                  <a:pt x="3395" y="1933"/>
                </a:lnTo>
                <a:lnTo>
                  <a:pt x="3399" y="1931"/>
                </a:lnTo>
                <a:lnTo>
                  <a:pt x="3403" y="1933"/>
                </a:lnTo>
                <a:lnTo>
                  <a:pt x="3407" y="1962"/>
                </a:lnTo>
                <a:lnTo>
                  <a:pt x="3410" y="1962"/>
                </a:lnTo>
                <a:lnTo>
                  <a:pt x="3414" y="1936"/>
                </a:lnTo>
                <a:lnTo>
                  <a:pt x="3418" y="1933"/>
                </a:lnTo>
                <a:lnTo>
                  <a:pt x="3422" y="1954"/>
                </a:lnTo>
                <a:lnTo>
                  <a:pt x="3426" y="1973"/>
                </a:lnTo>
                <a:lnTo>
                  <a:pt x="3429" y="1960"/>
                </a:lnTo>
                <a:lnTo>
                  <a:pt x="3433" y="1965"/>
                </a:lnTo>
                <a:lnTo>
                  <a:pt x="3437" y="1941"/>
                </a:lnTo>
                <a:lnTo>
                  <a:pt x="3441" y="1944"/>
                </a:lnTo>
                <a:lnTo>
                  <a:pt x="3443" y="1960"/>
                </a:lnTo>
                <a:lnTo>
                  <a:pt x="3449" y="1931"/>
                </a:lnTo>
                <a:lnTo>
                  <a:pt x="3451" y="1925"/>
                </a:lnTo>
                <a:lnTo>
                  <a:pt x="3454" y="1909"/>
                </a:lnTo>
                <a:lnTo>
                  <a:pt x="3459" y="1906"/>
                </a:lnTo>
                <a:lnTo>
                  <a:pt x="3462" y="1904"/>
                </a:lnTo>
                <a:lnTo>
                  <a:pt x="3466" y="1920"/>
                </a:lnTo>
                <a:lnTo>
                  <a:pt x="3470" y="1921"/>
                </a:lnTo>
                <a:lnTo>
                  <a:pt x="3474" y="1925"/>
                </a:lnTo>
                <a:lnTo>
                  <a:pt x="3477" y="1925"/>
                </a:lnTo>
                <a:lnTo>
                  <a:pt x="3480" y="1909"/>
                </a:lnTo>
                <a:lnTo>
                  <a:pt x="3485" y="1938"/>
                </a:lnTo>
                <a:lnTo>
                  <a:pt x="3489" y="1921"/>
                </a:lnTo>
                <a:lnTo>
                  <a:pt x="3492" y="1906"/>
                </a:lnTo>
                <a:lnTo>
                  <a:pt x="3495" y="1893"/>
                </a:lnTo>
                <a:lnTo>
                  <a:pt x="3498" y="1890"/>
                </a:lnTo>
                <a:lnTo>
                  <a:pt x="3501" y="1912"/>
                </a:lnTo>
                <a:lnTo>
                  <a:pt x="3507" y="1912"/>
                </a:lnTo>
                <a:lnTo>
                  <a:pt x="3510" y="1912"/>
                </a:lnTo>
                <a:lnTo>
                  <a:pt x="3513" y="1917"/>
                </a:lnTo>
                <a:lnTo>
                  <a:pt x="3517" y="1909"/>
                </a:lnTo>
                <a:lnTo>
                  <a:pt x="3520" y="1920"/>
                </a:lnTo>
                <a:lnTo>
                  <a:pt x="3524" y="1946"/>
                </a:lnTo>
                <a:lnTo>
                  <a:pt x="3529" y="1941"/>
                </a:lnTo>
                <a:lnTo>
                  <a:pt x="3531" y="1944"/>
                </a:lnTo>
                <a:lnTo>
                  <a:pt x="3535" y="1946"/>
                </a:lnTo>
                <a:lnTo>
                  <a:pt x="3539" y="1976"/>
                </a:lnTo>
                <a:lnTo>
                  <a:pt x="3543" y="1969"/>
                </a:lnTo>
                <a:lnTo>
                  <a:pt x="3546" y="1965"/>
                </a:lnTo>
                <a:lnTo>
                  <a:pt x="3550" y="1948"/>
                </a:lnTo>
                <a:lnTo>
                  <a:pt x="3554" y="1941"/>
                </a:lnTo>
                <a:lnTo>
                  <a:pt x="3557" y="1948"/>
                </a:lnTo>
                <a:lnTo>
                  <a:pt x="3561" y="1956"/>
                </a:lnTo>
                <a:lnTo>
                  <a:pt x="3565" y="1973"/>
                </a:lnTo>
                <a:lnTo>
                  <a:pt x="3568" y="1973"/>
                </a:lnTo>
                <a:lnTo>
                  <a:pt x="3572" y="1962"/>
                </a:lnTo>
                <a:lnTo>
                  <a:pt x="3577" y="1976"/>
                </a:lnTo>
                <a:lnTo>
                  <a:pt x="3579" y="1986"/>
                </a:lnTo>
                <a:lnTo>
                  <a:pt x="3582" y="1976"/>
                </a:lnTo>
                <a:lnTo>
                  <a:pt x="3587" y="1992"/>
                </a:lnTo>
                <a:lnTo>
                  <a:pt x="3591" y="2012"/>
                </a:lnTo>
                <a:lnTo>
                  <a:pt x="3594" y="1988"/>
                </a:lnTo>
                <a:lnTo>
                  <a:pt x="3598" y="1980"/>
                </a:lnTo>
                <a:lnTo>
                  <a:pt x="3601" y="1976"/>
                </a:lnTo>
                <a:lnTo>
                  <a:pt x="3605" y="1978"/>
                </a:lnTo>
                <a:lnTo>
                  <a:pt x="3609" y="1980"/>
                </a:lnTo>
                <a:lnTo>
                  <a:pt x="3613" y="1980"/>
                </a:lnTo>
                <a:lnTo>
                  <a:pt x="3617" y="1965"/>
                </a:lnTo>
                <a:lnTo>
                  <a:pt x="3619" y="1965"/>
                </a:lnTo>
                <a:lnTo>
                  <a:pt x="3623" y="1936"/>
                </a:lnTo>
                <a:lnTo>
                  <a:pt x="3627" y="1954"/>
                </a:lnTo>
                <a:lnTo>
                  <a:pt x="3631" y="1962"/>
                </a:lnTo>
                <a:lnTo>
                  <a:pt x="3635" y="1956"/>
                </a:lnTo>
                <a:lnTo>
                  <a:pt x="3638" y="1996"/>
                </a:lnTo>
                <a:lnTo>
                  <a:pt x="3642" y="2015"/>
                </a:lnTo>
                <a:lnTo>
                  <a:pt x="3646" y="1986"/>
                </a:lnTo>
                <a:lnTo>
                  <a:pt x="3649" y="1996"/>
                </a:lnTo>
                <a:lnTo>
                  <a:pt x="3652" y="1976"/>
                </a:lnTo>
                <a:lnTo>
                  <a:pt x="3657" y="1965"/>
                </a:lnTo>
                <a:lnTo>
                  <a:pt x="3659" y="1951"/>
                </a:lnTo>
                <a:lnTo>
                  <a:pt x="3664" y="1967"/>
                </a:lnTo>
                <a:lnTo>
                  <a:pt x="3667" y="1984"/>
                </a:lnTo>
              </a:path>
            </a:pathLst>
          </a:custGeom>
          <a:noFill/>
          <a:ln w="31750">
            <a:solidFill>
              <a:srgbClr val="000000"/>
            </a:solidFill>
            <a:round/>
            <a:headEnd/>
            <a:tailEnd/>
          </a:ln>
        </p:spPr>
        <p:txBody>
          <a:bodyPr/>
          <a:lstStyle/>
          <a:p>
            <a:endParaRPr lang="en-US" dirty="0"/>
          </a:p>
        </p:txBody>
      </p:sp>
      <p:sp>
        <p:nvSpPr>
          <p:cNvPr id="44035" name="Freeform 3"/>
          <p:cNvSpPr>
            <a:spLocks/>
          </p:cNvSpPr>
          <p:nvPr/>
        </p:nvSpPr>
        <p:spPr bwMode="auto">
          <a:xfrm>
            <a:off x="2232025" y="2027238"/>
            <a:ext cx="5294313" cy="2582862"/>
          </a:xfrm>
          <a:custGeom>
            <a:avLst/>
            <a:gdLst>
              <a:gd name="T0" fmla="*/ 116666869 w 3668"/>
              <a:gd name="T1" fmla="*/ 2147483647 h 1843"/>
              <a:gd name="T2" fmla="*/ 239585010 w 3668"/>
              <a:gd name="T3" fmla="*/ 2147483647 h 1843"/>
              <a:gd name="T4" fmla="*/ 360418868 w 3668"/>
              <a:gd name="T5" fmla="*/ 2147483647 h 1843"/>
              <a:gd name="T6" fmla="*/ 483335610 w 3668"/>
              <a:gd name="T7" fmla="*/ 2147483647 h 1843"/>
              <a:gd name="T8" fmla="*/ 604169468 w 3668"/>
              <a:gd name="T9" fmla="*/ 2147483647 h 1843"/>
              <a:gd name="T10" fmla="*/ 727086120 w 3668"/>
              <a:gd name="T11" fmla="*/ 2147483647 h 1843"/>
              <a:gd name="T12" fmla="*/ 847920158 w 3668"/>
              <a:gd name="T13" fmla="*/ 2147483647 h 1843"/>
              <a:gd name="T14" fmla="*/ 972921048 w 3668"/>
              <a:gd name="T15" fmla="*/ 2147483647 h 1843"/>
              <a:gd name="T16" fmla="*/ 1095837701 w 3668"/>
              <a:gd name="T17" fmla="*/ 2147483647 h 1843"/>
              <a:gd name="T18" fmla="*/ 1216671558 w 3668"/>
              <a:gd name="T19" fmla="*/ 2147483647 h 1843"/>
              <a:gd name="T20" fmla="*/ 1339589654 w 3668"/>
              <a:gd name="T21" fmla="*/ 2147483647 h 1843"/>
              <a:gd name="T22" fmla="*/ 1462506306 w 3668"/>
              <a:gd name="T23" fmla="*/ 2147483647 h 1843"/>
              <a:gd name="T24" fmla="*/ 1583340525 w 3668"/>
              <a:gd name="T25" fmla="*/ 2147483647 h 1843"/>
              <a:gd name="T26" fmla="*/ 1704174382 w 3668"/>
              <a:gd name="T27" fmla="*/ 2147483647 h 1843"/>
              <a:gd name="T28" fmla="*/ 1827091034 w 3668"/>
              <a:gd name="T29" fmla="*/ 2147483647 h 1843"/>
              <a:gd name="T30" fmla="*/ 1947924892 w 3668"/>
              <a:gd name="T31" fmla="*/ 2136883291 h 1843"/>
              <a:gd name="T32" fmla="*/ 2070841544 w 3668"/>
              <a:gd name="T33" fmla="*/ 1966010828 h 1843"/>
              <a:gd name="T34" fmla="*/ 2147483647 w 3668"/>
              <a:gd name="T35" fmla="*/ 1785318447 h 1843"/>
              <a:gd name="T36" fmla="*/ 2147483647 w 3668"/>
              <a:gd name="T37" fmla="*/ 1590877901 h 1843"/>
              <a:gd name="T38" fmla="*/ 2147483647 w 3668"/>
              <a:gd name="T39" fmla="*/ 1392508756 h 1843"/>
              <a:gd name="T40" fmla="*/ 2147483647 w 3668"/>
              <a:gd name="T41" fmla="*/ 1176463549 h 1843"/>
              <a:gd name="T42" fmla="*/ 2147483647 w 3668"/>
              <a:gd name="T43" fmla="*/ 950598423 h 1843"/>
              <a:gd name="T44" fmla="*/ 2147483647 w 3668"/>
              <a:gd name="T45" fmla="*/ 722769699 h 1843"/>
              <a:gd name="T46" fmla="*/ 2147483647 w 3668"/>
              <a:gd name="T47" fmla="*/ 496903172 h 1843"/>
              <a:gd name="T48" fmla="*/ 2147483647 w 3668"/>
              <a:gd name="T49" fmla="*/ 300499114 h 1843"/>
              <a:gd name="T50" fmla="*/ 2147483647 w 3668"/>
              <a:gd name="T51" fmla="*/ 127663185 h 1843"/>
              <a:gd name="T52" fmla="*/ 2147483647 w 3668"/>
              <a:gd name="T53" fmla="*/ 25532919 h 1843"/>
              <a:gd name="T54" fmla="*/ 2147483647 w 3668"/>
              <a:gd name="T55" fmla="*/ 13748171 h 1843"/>
              <a:gd name="T56" fmla="*/ 2147483647 w 3668"/>
              <a:gd name="T57" fmla="*/ 94273781 h 1843"/>
              <a:gd name="T58" fmla="*/ 2147483647 w 3668"/>
              <a:gd name="T59" fmla="*/ 255326369 h 1843"/>
              <a:gd name="T60" fmla="*/ 2147483647 w 3668"/>
              <a:gd name="T61" fmla="*/ 457623499 h 1843"/>
              <a:gd name="T62" fmla="*/ 2147483647 w 3668"/>
              <a:gd name="T63" fmla="*/ 353528354 h 1843"/>
              <a:gd name="T64" fmla="*/ 2147483647 w 3668"/>
              <a:gd name="T65" fmla="*/ 164979434 h 1843"/>
              <a:gd name="T66" fmla="*/ 2147483647 w 3668"/>
              <a:gd name="T67" fmla="*/ 41244508 h 1843"/>
              <a:gd name="T68" fmla="*/ 2147483647 w 3668"/>
              <a:gd name="T69" fmla="*/ 3928249 h 1843"/>
              <a:gd name="T70" fmla="*/ 2147483647 w 3668"/>
              <a:gd name="T71" fmla="*/ 56957509 h 1843"/>
              <a:gd name="T72" fmla="*/ 2147483647 w 3668"/>
              <a:gd name="T73" fmla="*/ 198368882 h 1843"/>
              <a:gd name="T74" fmla="*/ 2147483647 w 3668"/>
              <a:gd name="T75" fmla="*/ 388881269 h 1843"/>
              <a:gd name="T76" fmla="*/ 2147483647 w 3668"/>
              <a:gd name="T77" fmla="*/ 595106558 h 1843"/>
              <a:gd name="T78" fmla="*/ 2147483647 w 3668"/>
              <a:gd name="T79" fmla="*/ 824900106 h 1843"/>
              <a:gd name="T80" fmla="*/ 2147483647 w 3668"/>
              <a:gd name="T81" fmla="*/ 1052728655 h 1843"/>
              <a:gd name="T82" fmla="*/ 2147483647 w 3668"/>
              <a:gd name="T83" fmla="*/ 1270738687 h 1843"/>
              <a:gd name="T84" fmla="*/ 2147483647 w 3668"/>
              <a:gd name="T85" fmla="*/ 1471071255 h 1843"/>
              <a:gd name="T86" fmla="*/ 2147483647 w 3668"/>
              <a:gd name="T87" fmla="*/ 1671403472 h 1843"/>
              <a:gd name="T88" fmla="*/ 2147483647 w 3668"/>
              <a:gd name="T89" fmla="*/ 1856024101 h 1843"/>
              <a:gd name="T90" fmla="*/ 2147483647 w 3668"/>
              <a:gd name="T91" fmla="*/ 2026896564 h 1843"/>
              <a:gd name="T92" fmla="*/ 2147483647 w 3668"/>
              <a:gd name="T93" fmla="*/ 2147483647 h 1843"/>
              <a:gd name="T94" fmla="*/ 2147483647 w 3668"/>
              <a:gd name="T95" fmla="*/ 2147483647 h 1843"/>
              <a:gd name="T96" fmla="*/ 2147483647 w 3668"/>
              <a:gd name="T97" fmla="*/ 2147483647 h 1843"/>
              <a:gd name="T98" fmla="*/ 2147483647 w 3668"/>
              <a:gd name="T99" fmla="*/ 2147483647 h 1843"/>
              <a:gd name="T100" fmla="*/ 2147483647 w 3668"/>
              <a:gd name="T101" fmla="*/ 2147483647 h 1843"/>
              <a:gd name="T102" fmla="*/ 2147483647 w 3668"/>
              <a:gd name="T103" fmla="*/ 2147483647 h 1843"/>
              <a:gd name="T104" fmla="*/ 2147483647 w 3668"/>
              <a:gd name="T105" fmla="*/ 2147483647 h 1843"/>
              <a:gd name="T106" fmla="*/ 2147483647 w 3668"/>
              <a:gd name="T107" fmla="*/ 2147483647 h 1843"/>
              <a:gd name="T108" fmla="*/ 2147483647 w 3668"/>
              <a:gd name="T109" fmla="*/ 2147483647 h 1843"/>
              <a:gd name="T110" fmla="*/ 2147483647 w 3668"/>
              <a:gd name="T111" fmla="*/ 2147483647 h 1843"/>
              <a:gd name="T112" fmla="*/ 2147483647 w 3668"/>
              <a:gd name="T113" fmla="*/ 2147483647 h 1843"/>
              <a:gd name="T114" fmla="*/ 2147483647 w 3668"/>
              <a:gd name="T115" fmla="*/ 2147483647 h 1843"/>
              <a:gd name="T116" fmla="*/ 2147483647 w 3668"/>
              <a:gd name="T117" fmla="*/ 2147483647 h 1843"/>
              <a:gd name="T118" fmla="*/ 2147483647 w 3668"/>
              <a:gd name="T119" fmla="*/ 2147483647 h 1843"/>
              <a:gd name="T120" fmla="*/ 2147483647 w 3668"/>
              <a:gd name="T121" fmla="*/ 2147483647 h 1843"/>
              <a:gd name="T122" fmla="*/ 2147483647 w 3668"/>
              <a:gd name="T123" fmla="*/ 2147483647 h 184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8"/>
              <a:gd name="T187" fmla="*/ 0 h 1843"/>
              <a:gd name="T188" fmla="*/ 3668 w 3668"/>
              <a:gd name="T189" fmla="*/ 1843 h 184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8" h="1843">
                <a:moveTo>
                  <a:pt x="0" y="1836"/>
                </a:moveTo>
                <a:lnTo>
                  <a:pt x="3" y="1842"/>
                </a:lnTo>
                <a:lnTo>
                  <a:pt x="8" y="1836"/>
                </a:lnTo>
                <a:lnTo>
                  <a:pt x="11" y="1836"/>
                </a:lnTo>
                <a:lnTo>
                  <a:pt x="15" y="1836"/>
                </a:lnTo>
                <a:lnTo>
                  <a:pt x="20" y="1836"/>
                </a:lnTo>
                <a:lnTo>
                  <a:pt x="22" y="1836"/>
                </a:lnTo>
                <a:lnTo>
                  <a:pt x="27" y="1836"/>
                </a:lnTo>
                <a:lnTo>
                  <a:pt x="30" y="1828"/>
                </a:lnTo>
                <a:lnTo>
                  <a:pt x="34" y="1820"/>
                </a:lnTo>
                <a:lnTo>
                  <a:pt x="37" y="1825"/>
                </a:lnTo>
                <a:lnTo>
                  <a:pt x="41" y="1831"/>
                </a:lnTo>
                <a:lnTo>
                  <a:pt x="44" y="1828"/>
                </a:lnTo>
                <a:lnTo>
                  <a:pt x="48" y="1820"/>
                </a:lnTo>
                <a:lnTo>
                  <a:pt x="53" y="1814"/>
                </a:lnTo>
                <a:lnTo>
                  <a:pt x="56" y="1820"/>
                </a:lnTo>
                <a:lnTo>
                  <a:pt x="60" y="1822"/>
                </a:lnTo>
                <a:lnTo>
                  <a:pt x="63" y="1825"/>
                </a:lnTo>
                <a:lnTo>
                  <a:pt x="67" y="1828"/>
                </a:lnTo>
                <a:lnTo>
                  <a:pt x="70" y="1831"/>
                </a:lnTo>
                <a:lnTo>
                  <a:pt x="75" y="1831"/>
                </a:lnTo>
                <a:lnTo>
                  <a:pt x="78" y="1831"/>
                </a:lnTo>
                <a:lnTo>
                  <a:pt x="81" y="1833"/>
                </a:lnTo>
                <a:lnTo>
                  <a:pt x="85" y="1831"/>
                </a:lnTo>
                <a:lnTo>
                  <a:pt x="89" y="1828"/>
                </a:lnTo>
                <a:lnTo>
                  <a:pt x="92" y="1814"/>
                </a:lnTo>
                <a:lnTo>
                  <a:pt x="96" y="1811"/>
                </a:lnTo>
                <a:lnTo>
                  <a:pt x="100" y="1809"/>
                </a:lnTo>
                <a:lnTo>
                  <a:pt x="104" y="1814"/>
                </a:lnTo>
                <a:lnTo>
                  <a:pt x="108" y="1822"/>
                </a:lnTo>
                <a:lnTo>
                  <a:pt x="111" y="1822"/>
                </a:lnTo>
                <a:lnTo>
                  <a:pt x="115" y="1814"/>
                </a:lnTo>
                <a:lnTo>
                  <a:pt x="118" y="1809"/>
                </a:lnTo>
                <a:lnTo>
                  <a:pt x="121" y="1811"/>
                </a:lnTo>
                <a:lnTo>
                  <a:pt x="126" y="1811"/>
                </a:lnTo>
                <a:lnTo>
                  <a:pt x="129" y="1811"/>
                </a:lnTo>
                <a:lnTo>
                  <a:pt x="133" y="1809"/>
                </a:lnTo>
                <a:lnTo>
                  <a:pt x="137" y="1804"/>
                </a:lnTo>
                <a:lnTo>
                  <a:pt x="139" y="1794"/>
                </a:lnTo>
                <a:lnTo>
                  <a:pt x="145" y="1798"/>
                </a:lnTo>
                <a:lnTo>
                  <a:pt x="147" y="1802"/>
                </a:lnTo>
                <a:lnTo>
                  <a:pt x="150" y="1804"/>
                </a:lnTo>
                <a:lnTo>
                  <a:pt x="155" y="1796"/>
                </a:lnTo>
                <a:lnTo>
                  <a:pt x="158" y="1791"/>
                </a:lnTo>
                <a:lnTo>
                  <a:pt x="162" y="1788"/>
                </a:lnTo>
                <a:lnTo>
                  <a:pt x="166" y="1791"/>
                </a:lnTo>
                <a:lnTo>
                  <a:pt x="169" y="1781"/>
                </a:lnTo>
                <a:lnTo>
                  <a:pt x="173" y="1786"/>
                </a:lnTo>
                <a:lnTo>
                  <a:pt x="177" y="1788"/>
                </a:lnTo>
                <a:lnTo>
                  <a:pt x="181" y="1783"/>
                </a:lnTo>
                <a:lnTo>
                  <a:pt x="185" y="1781"/>
                </a:lnTo>
                <a:lnTo>
                  <a:pt x="187" y="1788"/>
                </a:lnTo>
                <a:lnTo>
                  <a:pt x="191" y="1783"/>
                </a:lnTo>
                <a:lnTo>
                  <a:pt x="194" y="1781"/>
                </a:lnTo>
                <a:lnTo>
                  <a:pt x="198" y="1781"/>
                </a:lnTo>
                <a:lnTo>
                  <a:pt x="203" y="1777"/>
                </a:lnTo>
                <a:lnTo>
                  <a:pt x="206" y="1773"/>
                </a:lnTo>
                <a:lnTo>
                  <a:pt x="210" y="1777"/>
                </a:lnTo>
                <a:lnTo>
                  <a:pt x="213" y="1777"/>
                </a:lnTo>
                <a:lnTo>
                  <a:pt x="218" y="1773"/>
                </a:lnTo>
                <a:lnTo>
                  <a:pt x="221" y="1773"/>
                </a:lnTo>
                <a:lnTo>
                  <a:pt x="225" y="1767"/>
                </a:lnTo>
                <a:lnTo>
                  <a:pt x="229" y="1760"/>
                </a:lnTo>
                <a:lnTo>
                  <a:pt x="232" y="1761"/>
                </a:lnTo>
                <a:lnTo>
                  <a:pt x="235" y="1764"/>
                </a:lnTo>
                <a:lnTo>
                  <a:pt x="239" y="1764"/>
                </a:lnTo>
                <a:lnTo>
                  <a:pt x="243" y="1770"/>
                </a:lnTo>
                <a:lnTo>
                  <a:pt x="246" y="1773"/>
                </a:lnTo>
                <a:lnTo>
                  <a:pt x="251" y="1767"/>
                </a:lnTo>
                <a:lnTo>
                  <a:pt x="253" y="1764"/>
                </a:lnTo>
                <a:lnTo>
                  <a:pt x="258" y="1770"/>
                </a:lnTo>
                <a:lnTo>
                  <a:pt x="261" y="1770"/>
                </a:lnTo>
                <a:lnTo>
                  <a:pt x="265" y="1764"/>
                </a:lnTo>
                <a:lnTo>
                  <a:pt x="269" y="1761"/>
                </a:lnTo>
                <a:lnTo>
                  <a:pt x="272" y="1760"/>
                </a:lnTo>
                <a:lnTo>
                  <a:pt x="277" y="1760"/>
                </a:lnTo>
                <a:lnTo>
                  <a:pt x="279" y="1754"/>
                </a:lnTo>
                <a:lnTo>
                  <a:pt x="284" y="1750"/>
                </a:lnTo>
                <a:lnTo>
                  <a:pt x="287" y="1746"/>
                </a:lnTo>
                <a:lnTo>
                  <a:pt x="290" y="1746"/>
                </a:lnTo>
                <a:lnTo>
                  <a:pt x="295" y="1746"/>
                </a:lnTo>
                <a:lnTo>
                  <a:pt x="297" y="1746"/>
                </a:lnTo>
                <a:lnTo>
                  <a:pt x="301" y="1748"/>
                </a:lnTo>
                <a:lnTo>
                  <a:pt x="304" y="1746"/>
                </a:lnTo>
                <a:lnTo>
                  <a:pt x="309" y="1743"/>
                </a:lnTo>
                <a:lnTo>
                  <a:pt x="312" y="1743"/>
                </a:lnTo>
                <a:lnTo>
                  <a:pt x="316" y="1743"/>
                </a:lnTo>
                <a:lnTo>
                  <a:pt x="319" y="1740"/>
                </a:lnTo>
                <a:lnTo>
                  <a:pt x="323" y="1736"/>
                </a:lnTo>
                <a:lnTo>
                  <a:pt x="326" y="1736"/>
                </a:lnTo>
                <a:lnTo>
                  <a:pt x="331" y="1736"/>
                </a:lnTo>
                <a:lnTo>
                  <a:pt x="335" y="1733"/>
                </a:lnTo>
                <a:lnTo>
                  <a:pt x="338" y="1733"/>
                </a:lnTo>
                <a:lnTo>
                  <a:pt x="342" y="1733"/>
                </a:lnTo>
                <a:lnTo>
                  <a:pt x="345" y="1725"/>
                </a:lnTo>
                <a:lnTo>
                  <a:pt x="349" y="1723"/>
                </a:lnTo>
                <a:lnTo>
                  <a:pt x="353" y="1720"/>
                </a:lnTo>
                <a:lnTo>
                  <a:pt x="357" y="1720"/>
                </a:lnTo>
                <a:lnTo>
                  <a:pt x="360" y="1717"/>
                </a:lnTo>
                <a:lnTo>
                  <a:pt x="363" y="1715"/>
                </a:lnTo>
                <a:lnTo>
                  <a:pt x="367" y="1712"/>
                </a:lnTo>
                <a:lnTo>
                  <a:pt x="371" y="1706"/>
                </a:lnTo>
                <a:lnTo>
                  <a:pt x="375" y="1706"/>
                </a:lnTo>
                <a:lnTo>
                  <a:pt x="379" y="1701"/>
                </a:lnTo>
                <a:lnTo>
                  <a:pt x="381" y="1700"/>
                </a:lnTo>
                <a:lnTo>
                  <a:pt x="386" y="1700"/>
                </a:lnTo>
                <a:lnTo>
                  <a:pt x="390" y="1693"/>
                </a:lnTo>
                <a:lnTo>
                  <a:pt x="393" y="1693"/>
                </a:lnTo>
                <a:lnTo>
                  <a:pt x="397" y="1690"/>
                </a:lnTo>
                <a:lnTo>
                  <a:pt x="401" y="1688"/>
                </a:lnTo>
                <a:lnTo>
                  <a:pt x="405" y="1685"/>
                </a:lnTo>
                <a:lnTo>
                  <a:pt x="407" y="1682"/>
                </a:lnTo>
                <a:lnTo>
                  <a:pt x="411" y="1680"/>
                </a:lnTo>
                <a:lnTo>
                  <a:pt x="415" y="1677"/>
                </a:lnTo>
                <a:lnTo>
                  <a:pt x="419" y="1675"/>
                </a:lnTo>
                <a:lnTo>
                  <a:pt x="422" y="1673"/>
                </a:lnTo>
                <a:lnTo>
                  <a:pt x="427" y="1669"/>
                </a:lnTo>
                <a:lnTo>
                  <a:pt x="429" y="1665"/>
                </a:lnTo>
                <a:lnTo>
                  <a:pt x="434" y="1665"/>
                </a:lnTo>
                <a:lnTo>
                  <a:pt x="438" y="1658"/>
                </a:lnTo>
                <a:lnTo>
                  <a:pt x="441" y="1656"/>
                </a:lnTo>
                <a:lnTo>
                  <a:pt x="444" y="1654"/>
                </a:lnTo>
                <a:lnTo>
                  <a:pt x="448" y="1652"/>
                </a:lnTo>
                <a:lnTo>
                  <a:pt x="451" y="1646"/>
                </a:lnTo>
                <a:lnTo>
                  <a:pt x="456" y="1644"/>
                </a:lnTo>
                <a:lnTo>
                  <a:pt x="459" y="1640"/>
                </a:lnTo>
                <a:lnTo>
                  <a:pt x="463" y="1635"/>
                </a:lnTo>
                <a:lnTo>
                  <a:pt x="467" y="1633"/>
                </a:lnTo>
                <a:lnTo>
                  <a:pt x="469" y="1629"/>
                </a:lnTo>
                <a:lnTo>
                  <a:pt x="473" y="1627"/>
                </a:lnTo>
                <a:lnTo>
                  <a:pt x="477" y="1621"/>
                </a:lnTo>
                <a:lnTo>
                  <a:pt x="481" y="1618"/>
                </a:lnTo>
                <a:lnTo>
                  <a:pt x="485" y="1617"/>
                </a:lnTo>
                <a:lnTo>
                  <a:pt x="488" y="1610"/>
                </a:lnTo>
                <a:lnTo>
                  <a:pt x="492" y="1608"/>
                </a:lnTo>
                <a:lnTo>
                  <a:pt x="495" y="1606"/>
                </a:lnTo>
                <a:lnTo>
                  <a:pt x="499" y="1602"/>
                </a:lnTo>
                <a:lnTo>
                  <a:pt x="503" y="1598"/>
                </a:lnTo>
                <a:lnTo>
                  <a:pt x="507" y="1596"/>
                </a:lnTo>
                <a:lnTo>
                  <a:pt x="509" y="1590"/>
                </a:lnTo>
                <a:lnTo>
                  <a:pt x="514" y="1588"/>
                </a:lnTo>
                <a:lnTo>
                  <a:pt x="518" y="1586"/>
                </a:lnTo>
                <a:lnTo>
                  <a:pt x="521" y="1580"/>
                </a:lnTo>
                <a:lnTo>
                  <a:pt x="526" y="1577"/>
                </a:lnTo>
                <a:lnTo>
                  <a:pt x="528" y="1575"/>
                </a:lnTo>
                <a:lnTo>
                  <a:pt x="533" y="1572"/>
                </a:lnTo>
                <a:lnTo>
                  <a:pt x="536" y="1567"/>
                </a:lnTo>
                <a:lnTo>
                  <a:pt x="540" y="1563"/>
                </a:lnTo>
                <a:lnTo>
                  <a:pt x="543" y="1561"/>
                </a:lnTo>
                <a:lnTo>
                  <a:pt x="547" y="1556"/>
                </a:lnTo>
                <a:lnTo>
                  <a:pt x="551" y="1552"/>
                </a:lnTo>
                <a:lnTo>
                  <a:pt x="554" y="1548"/>
                </a:lnTo>
                <a:lnTo>
                  <a:pt x="559" y="1542"/>
                </a:lnTo>
                <a:lnTo>
                  <a:pt x="562" y="1540"/>
                </a:lnTo>
                <a:lnTo>
                  <a:pt x="566" y="1538"/>
                </a:lnTo>
                <a:lnTo>
                  <a:pt x="569" y="1532"/>
                </a:lnTo>
                <a:lnTo>
                  <a:pt x="573" y="1529"/>
                </a:lnTo>
                <a:lnTo>
                  <a:pt x="576" y="1527"/>
                </a:lnTo>
                <a:lnTo>
                  <a:pt x="579" y="1521"/>
                </a:lnTo>
                <a:lnTo>
                  <a:pt x="584" y="1519"/>
                </a:lnTo>
                <a:lnTo>
                  <a:pt x="588" y="1514"/>
                </a:lnTo>
                <a:lnTo>
                  <a:pt x="591" y="1510"/>
                </a:lnTo>
                <a:lnTo>
                  <a:pt x="595" y="1506"/>
                </a:lnTo>
                <a:lnTo>
                  <a:pt x="598" y="1502"/>
                </a:lnTo>
                <a:lnTo>
                  <a:pt x="601" y="1498"/>
                </a:lnTo>
                <a:lnTo>
                  <a:pt x="606" y="1492"/>
                </a:lnTo>
                <a:lnTo>
                  <a:pt x="609" y="1489"/>
                </a:lnTo>
                <a:lnTo>
                  <a:pt x="613" y="1487"/>
                </a:lnTo>
                <a:lnTo>
                  <a:pt x="615" y="1481"/>
                </a:lnTo>
                <a:lnTo>
                  <a:pt x="620" y="1479"/>
                </a:lnTo>
                <a:lnTo>
                  <a:pt x="624" y="1473"/>
                </a:lnTo>
                <a:lnTo>
                  <a:pt x="627" y="1468"/>
                </a:lnTo>
                <a:lnTo>
                  <a:pt x="632" y="1465"/>
                </a:lnTo>
                <a:lnTo>
                  <a:pt x="635" y="1462"/>
                </a:lnTo>
                <a:lnTo>
                  <a:pt x="639" y="1458"/>
                </a:lnTo>
                <a:lnTo>
                  <a:pt x="643" y="1452"/>
                </a:lnTo>
                <a:lnTo>
                  <a:pt x="645" y="1450"/>
                </a:lnTo>
                <a:lnTo>
                  <a:pt x="649" y="1448"/>
                </a:lnTo>
                <a:lnTo>
                  <a:pt x="654" y="1442"/>
                </a:lnTo>
                <a:lnTo>
                  <a:pt x="656" y="1440"/>
                </a:lnTo>
                <a:lnTo>
                  <a:pt x="660" y="1435"/>
                </a:lnTo>
                <a:lnTo>
                  <a:pt x="664" y="1430"/>
                </a:lnTo>
                <a:lnTo>
                  <a:pt x="668" y="1427"/>
                </a:lnTo>
                <a:lnTo>
                  <a:pt x="672" y="1421"/>
                </a:lnTo>
                <a:lnTo>
                  <a:pt x="676" y="1415"/>
                </a:lnTo>
                <a:lnTo>
                  <a:pt x="680" y="1414"/>
                </a:lnTo>
                <a:lnTo>
                  <a:pt x="682" y="1407"/>
                </a:lnTo>
                <a:lnTo>
                  <a:pt x="687" y="1404"/>
                </a:lnTo>
                <a:lnTo>
                  <a:pt x="691" y="1400"/>
                </a:lnTo>
                <a:lnTo>
                  <a:pt x="693" y="1396"/>
                </a:lnTo>
                <a:lnTo>
                  <a:pt x="697" y="1392"/>
                </a:lnTo>
                <a:lnTo>
                  <a:pt x="702" y="1387"/>
                </a:lnTo>
                <a:lnTo>
                  <a:pt x="705" y="1384"/>
                </a:lnTo>
                <a:lnTo>
                  <a:pt x="708" y="1379"/>
                </a:lnTo>
                <a:lnTo>
                  <a:pt x="712" y="1373"/>
                </a:lnTo>
                <a:lnTo>
                  <a:pt x="716" y="1371"/>
                </a:lnTo>
                <a:lnTo>
                  <a:pt x="720" y="1365"/>
                </a:lnTo>
                <a:lnTo>
                  <a:pt x="723" y="1360"/>
                </a:lnTo>
                <a:lnTo>
                  <a:pt x="727" y="1358"/>
                </a:lnTo>
                <a:lnTo>
                  <a:pt x="730" y="1353"/>
                </a:lnTo>
                <a:lnTo>
                  <a:pt x="735" y="1347"/>
                </a:lnTo>
                <a:lnTo>
                  <a:pt x="739" y="1344"/>
                </a:lnTo>
                <a:lnTo>
                  <a:pt x="742" y="1343"/>
                </a:lnTo>
                <a:lnTo>
                  <a:pt x="745" y="1336"/>
                </a:lnTo>
                <a:lnTo>
                  <a:pt x="748" y="1331"/>
                </a:lnTo>
                <a:lnTo>
                  <a:pt x="752" y="1328"/>
                </a:lnTo>
                <a:lnTo>
                  <a:pt x="757" y="1323"/>
                </a:lnTo>
                <a:lnTo>
                  <a:pt x="760" y="1318"/>
                </a:lnTo>
                <a:lnTo>
                  <a:pt x="763" y="1315"/>
                </a:lnTo>
                <a:lnTo>
                  <a:pt x="767" y="1310"/>
                </a:lnTo>
                <a:lnTo>
                  <a:pt x="770" y="1304"/>
                </a:lnTo>
                <a:lnTo>
                  <a:pt x="774" y="1302"/>
                </a:lnTo>
                <a:lnTo>
                  <a:pt x="777" y="1298"/>
                </a:lnTo>
                <a:lnTo>
                  <a:pt x="782" y="1292"/>
                </a:lnTo>
                <a:lnTo>
                  <a:pt x="785" y="1287"/>
                </a:lnTo>
                <a:lnTo>
                  <a:pt x="789" y="1284"/>
                </a:lnTo>
                <a:lnTo>
                  <a:pt x="793" y="1278"/>
                </a:lnTo>
                <a:lnTo>
                  <a:pt x="796" y="1273"/>
                </a:lnTo>
                <a:lnTo>
                  <a:pt x="800" y="1271"/>
                </a:lnTo>
                <a:lnTo>
                  <a:pt x="803" y="1265"/>
                </a:lnTo>
                <a:lnTo>
                  <a:pt x="808" y="1260"/>
                </a:lnTo>
                <a:lnTo>
                  <a:pt x="811" y="1258"/>
                </a:lnTo>
                <a:lnTo>
                  <a:pt x="815" y="1252"/>
                </a:lnTo>
                <a:lnTo>
                  <a:pt x="818" y="1247"/>
                </a:lnTo>
                <a:lnTo>
                  <a:pt x="822" y="1242"/>
                </a:lnTo>
                <a:lnTo>
                  <a:pt x="825" y="1239"/>
                </a:lnTo>
                <a:lnTo>
                  <a:pt x="829" y="1234"/>
                </a:lnTo>
                <a:lnTo>
                  <a:pt x="833" y="1227"/>
                </a:lnTo>
                <a:lnTo>
                  <a:pt x="837" y="1223"/>
                </a:lnTo>
                <a:lnTo>
                  <a:pt x="841" y="1217"/>
                </a:lnTo>
                <a:lnTo>
                  <a:pt x="844" y="1212"/>
                </a:lnTo>
                <a:lnTo>
                  <a:pt x="848" y="1210"/>
                </a:lnTo>
                <a:lnTo>
                  <a:pt x="851" y="1204"/>
                </a:lnTo>
                <a:lnTo>
                  <a:pt x="855" y="1199"/>
                </a:lnTo>
                <a:lnTo>
                  <a:pt x="859" y="1194"/>
                </a:lnTo>
                <a:lnTo>
                  <a:pt x="863" y="1191"/>
                </a:lnTo>
                <a:lnTo>
                  <a:pt x="867" y="1183"/>
                </a:lnTo>
                <a:lnTo>
                  <a:pt x="870" y="1180"/>
                </a:lnTo>
                <a:lnTo>
                  <a:pt x="875" y="1175"/>
                </a:lnTo>
                <a:lnTo>
                  <a:pt x="877" y="1170"/>
                </a:lnTo>
                <a:lnTo>
                  <a:pt x="880" y="1164"/>
                </a:lnTo>
                <a:lnTo>
                  <a:pt x="885" y="1159"/>
                </a:lnTo>
                <a:lnTo>
                  <a:pt x="889" y="1154"/>
                </a:lnTo>
                <a:lnTo>
                  <a:pt x="892" y="1150"/>
                </a:lnTo>
                <a:lnTo>
                  <a:pt x="896" y="1144"/>
                </a:lnTo>
                <a:lnTo>
                  <a:pt x="899" y="1139"/>
                </a:lnTo>
                <a:lnTo>
                  <a:pt x="903" y="1133"/>
                </a:lnTo>
                <a:lnTo>
                  <a:pt x="906" y="1131"/>
                </a:lnTo>
                <a:lnTo>
                  <a:pt x="910" y="1125"/>
                </a:lnTo>
                <a:lnTo>
                  <a:pt x="914" y="1117"/>
                </a:lnTo>
                <a:lnTo>
                  <a:pt x="917" y="1116"/>
                </a:lnTo>
                <a:lnTo>
                  <a:pt x="921" y="1109"/>
                </a:lnTo>
                <a:lnTo>
                  <a:pt x="925" y="1104"/>
                </a:lnTo>
                <a:lnTo>
                  <a:pt x="929" y="1099"/>
                </a:lnTo>
                <a:lnTo>
                  <a:pt x="933" y="1094"/>
                </a:lnTo>
                <a:lnTo>
                  <a:pt x="935" y="1088"/>
                </a:lnTo>
                <a:lnTo>
                  <a:pt x="939" y="1083"/>
                </a:lnTo>
                <a:lnTo>
                  <a:pt x="943" y="1078"/>
                </a:lnTo>
                <a:lnTo>
                  <a:pt x="946" y="1072"/>
                </a:lnTo>
                <a:lnTo>
                  <a:pt x="950" y="1068"/>
                </a:lnTo>
                <a:lnTo>
                  <a:pt x="954" y="1061"/>
                </a:lnTo>
                <a:lnTo>
                  <a:pt x="957" y="1056"/>
                </a:lnTo>
                <a:lnTo>
                  <a:pt x="961" y="1050"/>
                </a:lnTo>
                <a:lnTo>
                  <a:pt x="965" y="1046"/>
                </a:lnTo>
                <a:lnTo>
                  <a:pt x="969" y="1040"/>
                </a:lnTo>
                <a:lnTo>
                  <a:pt x="973" y="1035"/>
                </a:lnTo>
                <a:lnTo>
                  <a:pt x="976" y="1030"/>
                </a:lnTo>
                <a:lnTo>
                  <a:pt x="981" y="1024"/>
                </a:lnTo>
                <a:lnTo>
                  <a:pt x="984" y="1020"/>
                </a:lnTo>
                <a:lnTo>
                  <a:pt x="987" y="1014"/>
                </a:lnTo>
                <a:lnTo>
                  <a:pt x="991" y="1008"/>
                </a:lnTo>
                <a:lnTo>
                  <a:pt x="994" y="1001"/>
                </a:lnTo>
                <a:lnTo>
                  <a:pt x="998" y="996"/>
                </a:lnTo>
                <a:lnTo>
                  <a:pt x="1001" y="990"/>
                </a:lnTo>
                <a:lnTo>
                  <a:pt x="1006" y="985"/>
                </a:lnTo>
                <a:lnTo>
                  <a:pt x="1009" y="980"/>
                </a:lnTo>
                <a:lnTo>
                  <a:pt x="1013" y="974"/>
                </a:lnTo>
                <a:lnTo>
                  <a:pt x="1017" y="969"/>
                </a:lnTo>
                <a:lnTo>
                  <a:pt x="1020" y="964"/>
                </a:lnTo>
                <a:lnTo>
                  <a:pt x="1024" y="958"/>
                </a:lnTo>
                <a:lnTo>
                  <a:pt x="1027" y="952"/>
                </a:lnTo>
                <a:lnTo>
                  <a:pt x="1032" y="945"/>
                </a:lnTo>
                <a:lnTo>
                  <a:pt x="1034" y="941"/>
                </a:lnTo>
                <a:lnTo>
                  <a:pt x="1038" y="935"/>
                </a:lnTo>
                <a:lnTo>
                  <a:pt x="1043" y="928"/>
                </a:lnTo>
                <a:lnTo>
                  <a:pt x="1046" y="922"/>
                </a:lnTo>
                <a:lnTo>
                  <a:pt x="1049" y="917"/>
                </a:lnTo>
                <a:lnTo>
                  <a:pt x="1053" y="909"/>
                </a:lnTo>
                <a:lnTo>
                  <a:pt x="1057" y="904"/>
                </a:lnTo>
                <a:lnTo>
                  <a:pt x="1061" y="897"/>
                </a:lnTo>
                <a:lnTo>
                  <a:pt x="1063" y="893"/>
                </a:lnTo>
                <a:lnTo>
                  <a:pt x="1067" y="888"/>
                </a:lnTo>
                <a:lnTo>
                  <a:pt x="1071" y="880"/>
                </a:lnTo>
                <a:lnTo>
                  <a:pt x="1075" y="874"/>
                </a:lnTo>
                <a:lnTo>
                  <a:pt x="1078" y="869"/>
                </a:lnTo>
                <a:lnTo>
                  <a:pt x="1083" y="861"/>
                </a:lnTo>
                <a:lnTo>
                  <a:pt x="1086" y="856"/>
                </a:lnTo>
                <a:lnTo>
                  <a:pt x="1089" y="848"/>
                </a:lnTo>
                <a:lnTo>
                  <a:pt x="1093" y="843"/>
                </a:lnTo>
                <a:lnTo>
                  <a:pt x="1097" y="837"/>
                </a:lnTo>
                <a:lnTo>
                  <a:pt x="1101" y="830"/>
                </a:lnTo>
                <a:lnTo>
                  <a:pt x="1104" y="824"/>
                </a:lnTo>
                <a:lnTo>
                  <a:pt x="1109" y="820"/>
                </a:lnTo>
                <a:lnTo>
                  <a:pt x="1112" y="810"/>
                </a:lnTo>
                <a:lnTo>
                  <a:pt x="1115" y="806"/>
                </a:lnTo>
                <a:lnTo>
                  <a:pt x="1119" y="801"/>
                </a:lnTo>
                <a:lnTo>
                  <a:pt x="1123" y="793"/>
                </a:lnTo>
                <a:lnTo>
                  <a:pt x="1126" y="787"/>
                </a:lnTo>
                <a:lnTo>
                  <a:pt x="1130" y="780"/>
                </a:lnTo>
                <a:lnTo>
                  <a:pt x="1133" y="774"/>
                </a:lnTo>
                <a:lnTo>
                  <a:pt x="1138" y="766"/>
                </a:lnTo>
                <a:lnTo>
                  <a:pt x="1142" y="760"/>
                </a:lnTo>
                <a:lnTo>
                  <a:pt x="1145" y="753"/>
                </a:lnTo>
                <a:lnTo>
                  <a:pt x="1149" y="748"/>
                </a:lnTo>
                <a:lnTo>
                  <a:pt x="1153" y="742"/>
                </a:lnTo>
                <a:lnTo>
                  <a:pt x="1155" y="734"/>
                </a:lnTo>
                <a:lnTo>
                  <a:pt x="1160" y="726"/>
                </a:lnTo>
                <a:lnTo>
                  <a:pt x="1163" y="720"/>
                </a:lnTo>
                <a:lnTo>
                  <a:pt x="1167" y="713"/>
                </a:lnTo>
                <a:lnTo>
                  <a:pt x="1170" y="709"/>
                </a:lnTo>
                <a:lnTo>
                  <a:pt x="1174" y="703"/>
                </a:lnTo>
                <a:lnTo>
                  <a:pt x="1178" y="695"/>
                </a:lnTo>
                <a:lnTo>
                  <a:pt x="1181" y="689"/>
                </a:lnTo>
                <a:lnTo>
                  <a:pt x="1185" y="682"/>
                </a:lnTo>
                <a:lnTo>
                  <a:pt x="1189" y="674"/>
                </a:lnTo>
                <a:lnTo>
                  <a:pt x="1191" y="668"/>
                </a:lnTo>
                <a:lnTo>
                  <a:pt x="1197" y="660"/>
                </a:lnTo>
                <a:lnTo>
                  <a:pt x="1200" y="653"/>
                </a:lnTo>
                <a:lnTo>
                  <a:pt x="1203" y="647"/>
                </a:lnTo>
                <a:lnTo>
                  <a:pt x="1208" y="640"/>
                </a:lnTo>
                <a:lnTo>
                  <a:pt x="1211" y="634"/>
                </a:lnTo>
                <a:lnTo>
                  <a:pt x="1215" y="626"/>
                </a:lnTo>
                <a:lnTo>
                  <a:pt x="1218" y="619"/>
                </a:lnTo>
                <a:lnTo>
                  <a:pt x="1221" y="612"/>
                </a:lnTo>
                <a:lnTo>
                  <a:pt x="1225" y="605"/>
                </a:lnTo>
                <a:lnTo>
                  <a:pt x="1230" y="599"/>
                </a:lnTo>
                <a:lnTo>
                  <a:pt x="1232" y="592"/>
                </a:lnTo>
                <a:lnTo>
                  <a:pt x="1236" y="584"/>
                </a:lnTo>
                <a:lnTo>
                  <a:pt x="1240" y="578"/>
                </a:lnTo>
                <a:lnTo>
                  <a:pt x="1244" y="571"/>
                </a:lnTo>
                <a:lnTo>
                  <a:pt x="1247" y="562"/>
                </a:lnTo>
                <a:lnTo>
                  <a:pt x="1251" y="558"/>
                </a:lnTo>
                <a:lnTo>
                  <a:pt x="1255" y="550"/>
                </a:lnTo>
                <a:lnTo>
                  <a:pt x="1258" y="542"/>
                </a:lnTo>
                <a:lnTo>
                  <a:pt x="1261" y="534"/>
                </a:lnTo>
                <a:lnTo>
                  <a:pt x="1266" y="526"/>
                </a:lnTo>
                <a:lnTo>
                  <a:pt x="1269" y="522"/>
                </a:lnTo>
                <a:lnTo>
                  <a:pt x="1273" y="514"/>
                </a:lnTo>
                <a:lnTo>
                  <a:pt x="1277" y="505"/>
                </a:lnTo>
                <a:lnTo>
                  <a:pt x="1281" y="499"/>
                </a:lnTo>
                <a:lnTo>
                  <a:pt x="1283" y="491"/>
                </a:lnTo>
                <a:lnTo>
                  <a:pt x="1288" y="484"/>
                </a:lnTo>
                <a:lnTo>
                  <a:pt x="1292" y="478"/>
                </a:lnTo>
                <a:lnTo>
                  <a:pt x="1295" y="470"/>
                </a:lnTo>
                <a:lnTo>
                  <a:pt x="1299" y="462"/>
                </a:lnTo>
                <a:lnTo>
                  <a:pt x="1302" y="455"/>
                </a:lnTo>
                <a:lnTo>
                  <a:pt x="1307" y="448"/>
                </a:lnTo>
                <a:lnTo>
                  <a:pt x="1311" y="440"/>
                </a:lnTo>
                <a:lnTo>
                  <a:pt x="1313" y="434"/>
                </a:lnTo>
                <a:lnTo>
                  <a:pt x="1317" y="428"/>
                </a:lnTo>
                <a:lnTo>
                  <a:pt x="1321" y="420"/>
                </a:lnTo>
                <a:lnTo>
                  <a:pt x="1325" y="410"/>
                </a:lnTo>
                <a:lnTo>
                  <a:pt x="1328" y="405"/>
                </a:lnTo>
                <a:lnTo>
                  <a:pt x="1331" y="397"/>
                </a:lnTo>
                <a:lnTo>
                  <a:pt x="1336" y="389"/>
                </a:lnTo>
                <a:lnTo>
                  <a:pt x="1339" y="384"/>
                </a:lnTo>
                <a:lnTo>
                  <a:pt x="1342" y="376"/>
                </a:lnTo>
                <a:lnTo>
                  <a:pt x="1347" y="368"/>
                </a:lnTo>
                <a:lnTo>
                  <a:pt x="1350" y="359"/>
                </a:lnTo>
                <a:lnTo>
                  <a:pt x="1354" y="351"/>
                </a:lnTo>
                <a:lnTo>
                  <a:pt x="1358" y="346"/>
                </a:lnTo>
                <a:lnTo>
                  <a:pt x="1361" y="336"/>
                </a:lnTo>
                <a:lnTo>
                  <a:pt x="1364" y="330"/>
                </a:lnTo>
                <a:lnTo>
                  <a:pt x="1368" y="322"/>
                </a:lnTo>
                <a:lnTo>
                  <a:pt x="1372" y="314"/>
                </a:lnTo>
                <a:lnTo>
                  <a:pt x="1376" y="309"/>
                </a:lnTo>
                <a:lnTo>
                  <a:pt x="1379" y="301"/>
                </a:lnTo>
                <a:lnTo>
                  <a:pt x="1383" y="292"/>
                </a:lnTo>
                <a:lnTo>
                  <a:pt x="1387" y="286"/>
                </a:lnTo>
                <a:lnTo>
                  <a:pt x="1391" y="282"/>
                </a:lnTo>
                <a:lnTo>
                  <a:pt x="1394" y="275"/>
                </a:lnTo>
                <a:lnTo>
                  <a:pt x="1397" y="267"/>
                </a:lnTo>
                <a:lnTo>
                  <a:pt x="1401" y="261"/>
                </a:lnTo>
                <a:lnTo>
                  <a:pt x="1405" y="253"/>
                </a:lnTo>
                <a:lnTo>
                  <a:pt x="1408" y="249"/>
                </a:lnTo>
                <a:lnTo>
                  <a:pt x="1412" y="241"/>
                </a:lnTo>
                <a:lnTo>
                  <a:pt x="1416" y="234"/>
                </a:lnTo>
                <a:lnTo>
                  <a:pt x="1420" y="228"/>
                </a:lnTo>
                <a:lnTo>
                  <a:pt x="1424" y="221"/>
                </a:lnTo>
                <a:lnTo>
                  <a:pt x="1428" y="217"/>
                </a:lnTo>
                <a:lnTo>
                  <a:pt x="1431" y="209"/>
                </a:lnTo>
                <a:lnTo>
                  <a:pt x="1434" y="203"/>
                </a:lnTo>
                <a:lnTo>
                  <a:pt x="1439" y="196"/>
                </a:lnTo>
                <a:lnTo>
                  <a:pt x="1441" y="192"/>
                </a:lnTo>
                <a:lnTo>
                  <a:pt x="1445" y="184"/>
                </a:lnTo>
                <a:lnTo>
                  <a:pt x="1449" y="176"/>
                </a:lnTo>
                <a:lnTo>
                  <a:pt x="1452" y="172"/>
                </a:lnTo>
                <a:lnTo>
                  <a:pt x="1456" y="166"/>
                </a:lnTo>
                <a:lnTo>
                  <a:pt x="1461" y="158"/>
                </a:lnTo>
                <a:lnTo>
                  <a:pt x="1464" y="153"/>
                </a:lnTo>
                <a:lnTo>
                  <a:pt x="1468" y="145"/>
                </a:lnTo>
                <a:lnTo>
                  <a:pt x="1471" y="140"/>
                </a:lnTo>
                <a:lnTo>
                  <a:pt x="1475" y="134"/>
                </a:lnTo>
                <a:lnTo>
                  <a:pt x="1479" y="130"/>
                </a:lnTo>
                <a:lnTo>
                  <a:pt x="1482" y="124"/>
                </a:lnTo>
                <a:lnTo>
                  <a:pt x="1485" y="116"/>
                </a:lnTo>
                <a:lnTo>
                  <a:pt x="1490" y="111"/>
                </a:lnTo>
                <a:lnTo>
                  <a:pt x="1493" y="105"/>
                </a:lnTo>
                <a:lnTo>
                  <a:pt x="1497" y="101"/>
                </a:lnTo>
                <a:lnTo>
                  <a:pt x="1501" y="95"/>
                </a:lnTo>
                <a:lnTo>
                  <a:pt x="1504" y="90"/>
                </a:lnTo>
                <a:lnTo>
                  <a:pt x="1509" y="84"/>
                </a:lnTo>
                <a:lnTo>
                  <a:pt x="1511" y="78"/>
                </a:lnTo>
                <a:lnTo>
                  <a:pt x="1515" y="74"/>
                </a:lnTo>
                <a:lnTo>
                  <a:pt x="1519" y="69"/>
                </a:lnTo>
                <a:lnTo>
                  <a:pt x="1522" y="65"/>
                </a:lnTo>
                <a:lnTo>
                  <a:pt x="1526" y="58"/>
                </a:lnTo>
                <a:lnTo>
                  <a:pt x="1530" y="55"/>
                </a:lnTo>
                <a:lnTo>
                  <a:pt x="1533" y="53"/>
                </a:lnTo>
                <a:lnTo>
                  <a:pt x="1537" y="48"/>
                </a:lnTo>
                <a:lnTo>
                  <a:pt x="1541" y="42"/>
                </a:lnTo>
                <a:lnTo>
                  <a:pt x="1545" y="38"/>
                </a:lnTo>
                <a:lnTo>
                  <a:pt x="1548" y="34"/>
                </a:lnTo>
                <a:lnTo>
                  <a:pt x="1550" y="32"/>
                </a:lnTo>
                <a:lnTo>
                  <a:pt x="1556" y="29"/>
                </a:lnTo>
                <a:lnTo>
                  <a:pt x="1559" y="26"/>
                </a:lnTo>
                <a:lnTo>
                  <a:pt x="1562" y="24"/>
                </a:lnTo>
                <a:lnTo>
                  <a:pt x="1567" y="21"/>
                </a:lnTo>
                <a:lnTo>
                  <a:pt x="1570" y="18"/>
                </a:lnTo>
                <a:lnTo>
                  <a:pt x="1574" y="16"/>
                </a:lnTo>
                <a:lnTo>
                  <a:pt x="1577" y="16"/>
                </a:lnTo>
                <a:lnTo>
                  <a:pt x="1581" y="13"/>
                </a:lnTo>
                <a:lnTo>
                  <a:pt x="1584" y="10"/>
                </a:lnTo>
                <a:lnTo>
                  <a:pt x="1589" y="7"/>
                </a:lnTo>
                <a:lnTo>
                  <a:pt x="1591" y="7"/>
                </a:lnTo>
                <a:lnTo>
                  <a:pt x="1596" y="5"/>
                </a:lnTo>
                <a:lnTo>
                  <a:pt x="1600" y="5"/>
                </a:lnTo>
                <a:lnTo>
                  <a:pt x="1603" y="5"/>
                </a:lnTo>
                <a:lnTo>
                  <a:pt x="1607" y="5"/>
                </a:lnTo>
                <a:lnTo>
                  <a:pt x="1611" y="2"/>
                </a:lnTo>
                <a:lnTo>
                  <a:pt x="1613" y="2"/>
                </a:lnTo>
                <a:lnTo>
                  <a:pt x="1618" y="2"/>
                </a:lnTo>
                <a:lnTo>
                  <a:pt x="1621" y="2"/>
                </a:lnTo>
                <a:lnTo>
                  <a:pt x="1625" y="2"/>
                </a:lnTo>
                <a:lnTo>
                  <a:pt x="1629" y="5"/>
                </a:lnTo>
                <a:lnTo>
                  <a:pt x="1632" y="5"/>
                </a:lnTo>
                <a:lnTo>
                  <a:pt x="1637" y="5"/>
                </a:lnTo>
                <a:lnTo>
                  <a:pt x="1639" y="7"/>
                </a:lnTo>
                <a:lnTo>
                  <a:pt x="1643" y="7"/>
                </a:lnTo>
                <a:lnTo>
                  <a:pt x="1648" y="7"/>
                </a:lnTo>
                <a:lnTo>
                  <a:pt x="1651" y="10"/>
                </a:lnTo>
                <a:lnTo>
                  <a:pt x="1655" y="13"/>
                </a:lnTo>
                <a:lnTo>
                  <a:pt x="1658" y="13"/>
                </a:lnTo>
                <a:lnTo>
                  <a:pt x="1661" y="16"/>
                </a:lnTo>
                <a:lnTo>
                  <a:pt x="1665" y="18"/>
                </a:lnTo>
                <a:lnTo>
                  <a:pt x="1669" y="21"/>
                </a:lnTo>
                <a:lnTo>
                  <a:pt x="1673" y="24"/>
                </a:lnTo>
                <a:lnTo>
                  <a:pt x="1676" y="26"/>
                </a:lnTo>
                <a:lnTo>
                  <a:pt x="1679" y="29"/>
                </a:lnTo>
                <a:lnTo>
                  <a:pt x="1683" y="34"/>
                </a:lnTo>
                <a:lnTo>
                  <a:pt x="1688" y="36"/>
                </a:lnTo>
                <a:lnTo>
                  <a:pt x="1691" y="38"/>
                </a:lnTo>
                <a:lnTo>
                  <a:pt x="1695" y="45"/>
                </a:lnTo>
                <a:lnTo>
                  <a:pt x="1698" y="48"/>
                </a:lnTo>
                <a:lnTo>
                  <a:pt x="1702" y="53"/>
                </a:lnTo>
                <a:lnTo>
                  <a:pt x="1705" y="55"/>
                </a:lnTo>
                <a:lnTo>
                  <a:pt x="1709" y="61"/>
                </a:lnTo>
                <a:lnTo>
                  <a:pt x="1713" y="65"/>
                </a:lnTo>
                <a:lnTo>
                  <a:pt x="1717" y="69"/>
                </a:lnTo>
                <a:lnTo>
                  <a:pt x="1721" y="74"/>
                </a:lnTo>
                <a:lnTo>
                  <a:pt x="1724" y="78"/>
                </a:lnTo>
                <a:lnTo>
                  <a:pt x="1729" y="84"/>
                </a:lnTo>
                <a:lnTo>
                  <a:pt x="1731" y="90"/>
                </a:lnTo>
                <a:lnTo>
                  <a:pt x="1735" y="95"/>
                </a:lnTo>
                <a:lnTo>
                  <a:pt x="1739" y="101"/>
                </a:lnTo>
                <a:lnTo>
                  <a:pt x="1743" y="105"/>
                </a:lnTo>
                <a:lnTo>
                  <a:pt x="1746" y="114"/>
                </a:lnTo>
                <a:lnTo>
                  <a:pt x="1750" y="119"/>
                </a:lnTo>
                <a:lnTo>
                  <a:pt x="1753" y="124"/>
                </a:lnTo>
                <a:lnTo>
                  <a:pt x="1757" y="130"/>
                </a:lnTo>
                <a:lnTo>
                  <a:pt x="1761" y="134"/>
                </a:lnTo>
                <a:lnTo>
                  <a:pt x="1765" y="140"/>
                </a:lnTo>
                <a:lnTo>
                  <a:pt x="1769" y="148"/>
                </a:lnTo>
                <a:lnTo>
                  <a:pt x="1772" y="153"/>
                </a:lnTo>
                <a:lnTo>
                  <a:pt x="1776" y="158"/>
                </a:lnTo>
                <a:lnTo>
                  <a:pt x="1779" y="166"/>
                </a:lnTo>
                <a:lnTo>
                  <a:pt x="1783" y="172"/>
                </a:lnTo>
                <a:lnTo>
                  <a:pt x="1786" y="180"/>
                </a:lnTo>
                <a:lnTo>
                  <a:pt x="1790" y="184"/>
                </a:lnTo>
                <a:lnTo>
                  <a:pt x="1793" y="193"/>
                </a:lnTo>
                <a:lnTo>
                  <a:pt x="1798" y="198"/>
                </a:lnTo>
                <a:lnTo>
                  <a:pt x="1801" y="203"/>
                </a:lnTo>
                <a:lnTo>
                  <a:pt x="1805" y="212"/>
                </a:lnTo>
                <a:lnTo>
                  <a:pt x="1809" y="220"/>
                </a:lnTo>
                <a:lnTo>
                  <a:pt x="1812" y="225"/>
                </a:lnTo>
                <a:lnTo>
                  <a:pt x="1815" y="233"/>
                </a:lnTo>
                <a:lnTo>
                  <a:pt x="1819" y="238"/>
                </a:lnTo>
                <a:lnTo>
                  <a:pt x="1823" y="243"/>
                </a:lnTo>
                <a:lnTo>
                  <a:pt x="1827" y="245"/>
                </a:lnTo>
                <a:lnTo>
                  <a:pt x="1830" y="243"/>
                </a:lnTo>
                <a:lnTo>
                  <a:pt x="1834" y="241"/>
                </a:lnTo>
                <a:lnTo>
                  <a:pt x="1837" y="238"/>
                </a:lnTo>
                <a:lnTo>
                  <a:pt x="1842" y="233"/>
                </a:lnTo>
                <a:lnTo>
                  <a:pt x="1845" y="228"/>
                </a:lnTo>
                <a:lnTo>
                  <a:pt x="1849" y="221"/>
                </a:lnTo>
                <a:lnTo>
                  <a:pt x="1852" y="217"/>
                </a:lnTo>
                <a:lnTo>
                  <a:pt x="1855" y="209"/>
                </a:lnTo>
                <a:lnTo>
                  <a:pt x="1859" y="203"/>
                </a:lnTo>
                <a:lnTo>
                  <a:pt x="1863" y="198"/>
                </a:lnTo>
                <a:lnTo>
                  <a:pt x="1867" y="192"/>
                </a:lnTo>
                <a:lnTo>
                  <a:pt x="1871" y="184"/>
                </a:lnTo>
                <a:lnTo>
                  <a:pt x="1874" y="180"/>
                </a:lnTo>
                <a:lnTo>
                  <a:pt x="1878" y="172"/>
                </a:lnTo>
                <a:lnTo>
                  <a:pt x="1882" y="166"/>
                </a:lnTo>
                <a:lnTo>
                  <a:pt x="1885" y="158"/>
                </a:lnTo>
                <a:lnTo>
                  <a:pt x="1889" y="153"/>
                </a:lnTo>
                <a:lnTo>
                  <a:pt x="1892" y="145"/>
                </a:lnTo>
                <a:lnTo>
                  <a:pt x="1897" y="142"/>
                </a:lnTo>
                <a:lnTo>
                  <a:pt x="1901" y="134"/>
                </a:lnTo>
                <a:lnTo>
                  <a:pt x="1903" y="130"/>
                </a:lnTo>
                <a:lnTo>
                  <a:pt x="1907" y="124"/>
                </a:lnTo>
                <a:lnTo>
                  <a:pt x="1912" y="119"/>
                </a:lnTo>
                <a:lnTo>
                  <a:pt x="1915" y="111"/>
                </a:lnTo>
                <a:lnTo>
                  <a:pt x="1918" y="105"/>
                </a:lnTo>
                <a:lnTo>
                  <a:pt x="1922" y="101"/>
                </a:lnTo>
                <a:lnTo>
                  <a:pt x="1926" y="95"/>
                </a:lnTo>
                <a:lnTo>
                  <a:pt x="1930" y="90"/>
                </a:lnTo>
                <a:lnTo>
                  <a:pt x="1933" y="84"/>
                </a:lnTo>
                <a:lnTo>
                  <a:pt x="1938" y="78"/>
                </a:lnTo>
                <a:lnTo>
                  <a:pt x="1940" y="74"/>
                </a:lnTo>
                <a:lnTo>
                  <a:pt x="1943" y="69"/>
                </a:lnTo>
                <a:lnTo>
                  <a:pt x="1949" y="65"/>
                </a:lnTo>
                <a:lnTo>
                  <a:pt x="1951" y="58"/>
                </a:lnTo>
                <a:lnTo>
                  <a:pt x="1955" y="55"/>
                </a:lnTo>
                <a:lnTo>
                  <a:pt x="1959" y="49"/>
                </a:lnTo>
                <a:lnTo>
                  <a:pt x="1963" y="48"/>
                </a:lnTo>
                <a:lnTo>
                  <a:pt x="1966" y="42"/>
                </a:lnTo>
                <a:lnTo>
                  <a:pt x="1970" y="38"/>
                </a:lnTo>
                <a:lnTo>
                  <a:pt x="1973" y="34"/>
                </a:lnTo>
                <a:lnTo>
                  <a:pt x="1977" y="32"/>
                </a:lnTo>
                <a:lnTo>
                  <a:pt x="1980" y="29"/>
                </a:lnTo>
                <a:lnTo>
                  <a:pt x="1984" y="26"/>
                </a:lnTo>
                <a:lnTo>
                  <a:pt x="1987" y="24"/>
                </a:lnTo>
                <a:lnTo>
                  <a:pt x="1992" y="21"/>
                </a:lnTo>
                <a:lnTo>
                  <a:pt x="1996" y="18"/>
                </a:lnTo>
                <a:lnTo>
                  <a:pt x="1998" y="16"/>
                </a:lnTo>
                <a:lnTo>
                  <a:pt x="2003" y="13"/>
                </a:lnTo>
                <a:lnTo>
                  <a:pt x="2006" y="10"/>
                </a:lnTo>
                <a:lnTo>
                  <a:pt x="2010" y="7"/>
                </a:lnTo>
                <a:lnTo>
                  <a:pt x="2015" y="7"/>
                </a:lnTo>
                <a:lnTo>
                  <a:pt x="2017" y="7"/>
                </a:lnTo>
                <a:lnTo>
                  <a:pt x="2020" y="5"/>
                </a:lnTo>
                <a:lnTo>
                  <a:pt x="2025" y="2"/>
                </a:lnTo>
                <a:lnTo>
                  <a:pt x="2028" y="2"/>
                </a:lnTo>
                <a:lnTo>
                  <a:pt x="2032" y="2"/>
                </a:lnTo>
                <a:lnTo>
                  <a:pt x="2035" y="0"/>
                </a:lnTo>
                <a:lnTo>
                  <a:pt x="2040" y="2"/>
                </a:lnTo>
                <a:lnTo>
                  <a:pt x="2043" y="2"/>
                </a:lnTo>
                <a:lnTo>
                  <a:pt x="2047" y="0"/>
                </a:lnTo>
                <a:lnTo>
                  <a:pt x="2051" y="2"/>
                </a:lnTo>
                <a:lnTo>
                  <a:pt x="2054" y="2"/>
                </a:lnTo>
                <a:lnTo>
                  <a:pt x="2058" y="2"/>
                </a:lnTo>
                <a:lnTo>
                  <a:pt x="2061" y="2"/>
                </a:lnTo>
                <a:lnTo>
                  <a:pt x="2065" y="5"/>
                </a:lnTo>
                <a:lnTo>
                  <a:pt x="2068" y="5"/>
                </a:lnTo>
                <a:lnTo>
                  <a:pt x="2073" y="5"/>
                </a:lnTo>
                <a:lnTo>
                  <a:pt x="2076" y="7"/>
                </a:lnTo>
                <a:lnTo>
                  <a:pt x="2080" y="10"/>
                </a:lnTo>
                <a:lnTo>
                  <a:pt x="2083" y="10"/>
                </a:lnTo>
                <a:lnTo>
                  <a:pt x="2087" y="13"/>
                </a:lnTo>
                <a:lnTo>
                  <a:pt x="2090" y="16"/>
                </a:lnTo>
                <a:lnTo>
                  <a:pt x="2094" y="16"/>
                </a:lnTo>
                <a:lnTo>
                  <a:pt x="2099" y="21"/>
                </a:lnTo>
                <a:lnTo>
                  <a:pt x="2102" y="24"/>
                </a:lnTo>
                <a:lnTo>
                  <a:pt x="2106" y="26"/>
                </a:lnTo>
                <a:lnTo>
                  <a:pt x="2109" y="29"/>
                </a:lnTo>
                <a:lnTo>
                  <a:pt x="2113" y="32"/>
                </a:lnTo>
                <a:lnTo>
                  <a:pt x="2116" y="36"/>
                </a:lnTo>
                <a:lnTo>
                  <a:pt x="2121" y="38"/>
                </a:lnTo>
                <a:lnTo>
                  <a:pt x="2124" y="45"/>
                </a:lnTo>
                <a:lnTo>
                  <a:pt x="2126" y="48"/>
                </a:lnTo>
                <a:lnTo>
                  <a:pt x="2131" y="53"/>
                </a:lnTo>
                <a:lnTo>
                  <a:pt x="2135" y="58"/>
                </a:lnTo>
                <a:lnTo>
                  <a:pt x="2137" y="61"/>
                </a:lnTo>
                <a:lnTo>
                  <a:pt x="2143" y="65"/>
                </a:lnTo>
                <a:lnTo>
                  <a:pt x="2146" y="72"/>
                </a:lnTo>
                <a:lnTo>
                  <a:pt x="2149" y="76"/>
                </a:lnTo>
                <a:lnTo>
                  <a:pt x="2153" y="78"/>
                </a:lnTo>
                <a:lnTo>
                  <a:pt x="2156" y="84"/>
                </a:lnTo>
                <a:lnTo>
                  <a:pt x="2160" y="92"/>
                </a:lnTo>
                <a:lnTo>
                  <a:pt x="2165" y="95"/>
                </a:lnTo>
                <a:lnTo>
                  <a:pt x="2167" y="101"/>
                </a:lnTo>
                <a:lnTo>
                  <a:pt x="2172" y="109"/>
                </a:lnTo>
                <a:lnTo>
                  <a:pt x="2175" y="114"/>
                </a:lnTo>
                <a:lnTo>
                  <a:pt x="2179" y="119"/>
                </a:lnTo>
                <a:lnTo>
                  <a:pt x="2183" y="124"/>
                </a:lnTo>
                <a:lnTo>
                  <a:pt x="2185" y="132"/>
                </a:lnTo>
                <a:lnTo>
                  <a:pt x="2189" y="138"/>
                </a:lnTo>
                <a:lnTo>
                  <a:pt x="2193" y="142"/>
                </a:lnTo>
                <a:lnTo>
                  <a:pt x="2196" y="149"/>
                </a:lnTo>
                <a:lnTo>
                  <a:pt x="2201" y="153"/>
                </a:lnTo>
                <a:lnTo>
                  <a:pt x="2204" y="163"/>
                </a:lnTo>
                <a:lnTo>
                  <a:pt x="2207" y="166"/>
                </a:lnTo>
                <a:lnTo>
                  <a:pt x="2213" y="174"/>
                </a:lnTo>
                <a:lnTo>
                  <a:pt x="2216" y="180"/>
                </a:lnTo>
                <a:lnTo>
                  <a:pt x="2219" y="188"/>
                </a:lnTo>
                <a:lnTo>
                  <a:pt x="2223" y="193"/>
                </a:lnTo>
                <a:lnTo>
                  <a:pt x="2227" y="198"/>
                </a:lnTo>
                <a:lnTo>
                  <a:pt x="2231" y="206"/>
                </a:lnTo>
                <a:lnTo>
                  <a:pt x="2234" y="212"/>
                </a:lnTo>
                <a:lnTo>
                  <a:pt x="2237" y="220"/>
                </a:lnTo>
                <a:lnTo>
                  <a:pt x="2241" y="225"/>
                </a:lnTo>
                <a:lnTo>
                  <a:pt x="2245" y="233"/>
                </a:lnTo>
                <a:lnTo>
                  <a:pt x="2249" y="238"/>
                </a:lnTo>
                <a:lnTo>
                  <a:pt x="2252" y="243"/>
                </a:lnTo>
                <a:lnTo>
                  <a:pt x="2257" y="251"/>
                </a:lnTo>
                <a:lnTo>
                  <a:pt x="2259" y="257"/>
                </a:lnTo>
                <a:lnTo>
                  <a:pt x="2263" y="261"/>
                </a:lnTo>
                <a:lnTo>
                  <a:pt x="2267" y="271"/>
                </a:lnTo>
                <a:lnTo>
                  <a:pt x="2271" y="278"/>
                </a:lnTo>
                <a:lnTo>
                  <a:pt x="2275" y="286"/>
                </a:lnTo>
                <a:lnTo>
                  <a:pt x="2278" y="290"/>
                </a:lnTo>
                <a:lnTo>
                  <a:pt x="2281" y="298"/>
                </a:lnTo>
                <a:lnTo>
                  <a:pt x="2285" y="303"/>
                </a:lnTo>
                <a:lnTo>
                  <a:pt x="2288" y="311"/>
                </a:lnTo>
                <a:lnTo>
                  <a:pt x="2293" y="319"/>
                </a:lnTo>
                <a:lnTo>
                  <a:pt x="2295" y="324"/>
                </a:lnTo>
                <a:lnTo>
                  <a:pt x="2299" y="332"/>
                </a:lnTo>
                <a:lnTo>
                  <a:pt x="2303" y="340"/>
                </a:lnTo>
                <a:lnTo>
                  <a:pt x="2307" y="346"/>
                </a:lnTo>
                <a:lnTo>
                  <a:pt x="2310" y="354"/>
                </a:lnTo>
                <a:lnTo>
                  <a:pt x="2314" y="363"/>
                </a:lnTo>
                <a:lnTo>
                  <a:pt x="2317" y="370"/>
                </a:lnTo>
                <a:lnTo>
                  <a:pt x="2322" y="378"/>
                </a:lnTo>
                <a:lnTo>
                  <a:pt x="2325" y="386"/>
                </a:lnTo>
                <a:lnTo>
                  <a:pt x="2329" y="391"/>
                </a:lnTo>
                <a:lnTo>
                  <a:pt x="2333" y="399"/>
                </a:lnTo>
                <a:lnTo>
                  <a:pt x="2336" y="407"/>
                </a:lnTo>
                <a:lnTo>
                  <a:pt x="2340" y="415"/>
                </a:lnTo>
                <a:lnTo>
                  <a:pt x="2344" y="420"/>
                </a:lnTo>
                <a:lnTo>
                  <a:pt x="2347" y="428"/>
                </a:lnTo>
                <a:lnTo>
                  <a:pt x="2351" y="435"/>
                </a:lnTo>
                <a:lnTo>
                  <a:pt x="2355" y="444"/>
                </a:lnTo>
                <a:lnTo>
                  <a:pt x="2359" y="451"/>
                </a:lnTo>
                <a:lnTo>
                  <a:pt x="2362" y="457"/>
                </a:lnTo>
                <a:lnTo>
                  <a:pt x="2365" y="462"/>
                </a:lnTo>
                <a:lnTo>
                  <a:pt x="2369" y="474"/>
                </a:lnTo>
                <a:lnTo>
                  <a:pt x="2373" y="478"/>
                </a:lnTo>
                <a:lnTo>
                  <a:pt x="2377" y="486"/>
                </a:lnTo>
                <a:lnTo>
                  <a:pt x="2381" y="495"/>
                </a:lnTo>
                <a:lnTo>
                  <a:pt x="2385" y="499"/>
                </a:lnTo>
                <a:lnTo>
                  <a:pt x="2388" y="507"/>
                </a:lnTo>
                <a:lnTo>
                  <a:pt x="2391" y="515"/>
                </a:lnTo>
                <a:lnTo>
                  <a:pt x="2396" y="522"/>
                </a:lnTo>
                <a:lnTo>
                  <a:pt x="2400" y="528"/>
                </a:lnTo>
                <a:lnTo>
                  <a:pt x="2403" y="536"/>
                </a:lnTo>
                <a:lnTo>
                  <a:pt x="2405" y="545"/>
                </a:lnTo>
                <a:lnTo>
                  <a:pt x="2409" y="550"/>
                </a:lnTo>
                <a:lnTo>
                  <a:pt x="2413" y="555"/>
                </a:lnTo>
                <a:lnTo>
                  <a:pt x="2417" y="562"/>
                </a:lnTo>
                <a:lnTo>
                  <a:pt x="2421" y="571"/>
                </a:lnTo>
                <a:lnTo>
                  <a:pt x="2425" y="576"/>
                </a:lnTo>
                <a:lnTo>
                  <a:pt x="2428" y="584"/>
                </a:lnTo>
                <a:lnTo>
                  <a:pt x="2431" y="592"/>
                </a:lnTo>
                <a:lnTo>
                  <a:pt x="2435" y="599"/>
                </a:lnTo>
                <a:lnTo>
                  <a:pt x="2438" y="602"/>
                </a:lnTo>
                <a:lnTo>
                  <a:pt x="2443" y="612"/>
                </a:lnTo>
                <a:lnTo>
                  <a:pt x="2447" y="621"/>
                </a:lnTo>
                <a:lnTo>
                  <a:pt x="2450" y="626"/>
                </a:lnTo>
                <a:lnTo>
                  <a:pt x="2454" y="634"/>
                </a:lnTo>
                <a:lnTo>
                  <a:pt x="2457" y="640"/>
                </a:lnTo>
                <a:lnTo>
                  <a:pt x="2461" y="647"/>
                </a:lnTo>
                <a:lnTo>
                  <a:pt x="2465" y="655"/>
                </a:lnTo>
                <a:lnTo>
                  <a:pt x="2468" y="660"/>
                </a:lnTo>
                <a:lnTo>
                  <a:pt x="2471" y="666"/>
                </a:lnTo>
                <a:lnTo>
                  <a:pt x="2476" y="674"/>
                </a:lnTo>
                <a:lnTo>
                  <a:pt x="2479" y="682"/>
                </a:lnTo>
                <a:lnTo>
                  <a:pt x="2483" y="688"/>
                </a:lnTo>
                <a:lnTo>
                  <a:pt x="2487" y="692"/>
                </a:lnTo>
                <a:lnTo>
                  <a:pt x="2490" y="701"/>
                </a:lnTo>
                <a:lnTo>
                  <a:pt x="2495" y="709"/>
                </a:lnTo>
                <a:lnTo>
                  <a:pt x="2497" y="713"/>
                </a:lnTo>
                <a:lnTo>
                  <a:pt x="2502" y="720"/>
                </a:lnTo>
                <a:lnTo>
                  <a:pt x="2505" y="726"/>
                </a:lnTo>
                <a:lnTo>
                  <a:pt x="2507" y="732"/>
                </a:lnTo>
                <a:lnTo>
                  <a:pt x="2513" y="739"/>
                </a:lnTo>
                <a:lnTo>
                  <a:pt x="2516" y="745"/>
                </a:lnTo>
                <a:lnTo>
                  <a:pt x="2519" y="749"/>
                </a:lnTo>
                <a:lnTo>
                  <a:pt x="2524" y="759"/>
                </a:lnTo>
                <a:lnTo>
                  <a:pt x="2527" y="766"/>
                </a:lnTo>
                <a:lnTo>
                  <a:pt x="2531" y="768"/>
                </a:lnTo>
                <a:lnTo>
                  <a:pt x="2534" y="776"/>
                </a:lnTo>
                <a:lnTo>
                  <a:pt x="2538" y="785"/>
                </a:lnTo>
                <a:lnTo>
                  <a:pt x="2541" y="790"/>
                </a:lnTo>
                <a:lnTo>
                  <a:pt x="2545" y="797"/>
                </a:lnTo>
                <a:lnTo>
                  <a:pt x="2549" y="804"/>
                </a:lnTo>
                <a:lnTo>
                  <a:pt x="2553" y="809"/>
                </a:lnTo>
                <a:lnTo>
                  <a:pt x="2557" y="816"/>
                </a:lnTo>
                <a:lnTo>
                  <a:pt x="2560" y="822"/>
                </a:lnTo>
                <a:lnTo>
                  <a:pt x="2564" y="827"/>
                </a:lnTo>
                <a:lnTo>
                  <a:pt x="2567" y="832"/>
                </a:lnTo>
                <a:lnTo>
                  <a:pt x="2572" y="841"/>
                </a:lnTo>
                <a:lnTo>
                  <a:pt x="2574" y="847"/>
                </a:lnTo>
                <a:lnTo>
                  <a:pt x="2579" y="851"/>
                </a:lnTo>
                <a:lnTo>
                  <a:pt x="2582" y="859"/>
                </a:lnTo>
                <a:lnTo>
                  <a:pt x="2585" y="864"/>
                </a:lnTo>
                <a:lnTo>
                  <a:pt x="2589" y="869"/>
                </a:lnTo>
                <a:lnTo>
                  <a:pt x="2594" y="874"/>
                </a:lnTo>
                <a:lnTo>
                  <a:pt x="2597" y="882"/>
                </a:lnTo>
                <a:lnTo>
                  <a:pt x="2599" y="888"/>
                </a:lnTo>
                <a:lnTo>
                  <a:pt x="2604" y="893"/>
                </a:lnTo>
                <a:lnTo>
                  <a:pt x="2607" y="901"/>
                </a:lnTo>
                <a:lnTo>
                  <a:pt x="2611" y="906"/>
                </a:lnTo>
                <a:lnTo>
                  <a:pt x="2615" y="912"/>
                </a:lnTo>
                <a:lnTo>
                  <a:pt x="2618" y="917"/>
                </a:lnTo>
                <a:lnTo>
                  <a:pt x="2623" y="925"/>
                </a:lnTo>
                <a:lnTo>
                  <a:pt x="2626" y="930"/>
                </a:lnTo>
                <a:lnTo>
                  <a:pt x="2630" y="935"/>
                </a:lnTo>
                <a:lnTo>
                  <a:pt x="2634" y="941"/>
                </a:lnTo>
                <a:lnTo>
                  <a:pt x="2637" y="945"/>
                </a:lnTo>
                <a:lnTo>
                  <a:pt x="2641" y="953"/>
                </a:lnTo>
                <a:lnTo>
                  <a:pt x="2643" y="958"/>
                </a:lnTo>
                <a:lnTo>
                  <a:pt x="2647" y="962"/>
                </a:lnTo>
                <a:lnTo>
                  <a:pt x="2652" y="969"/>
                </a:lnTo>
                <a:lnTo>
                  <a:pt x="2654" y="974"/>
                </a:lnTo>
                <a:lnTo>
                  <a:pt x="2659" y="980"/>
                </a:lnTo>
                <a:lnTo>
                  <a:pt x="2662" y="985"/>
                </a:lnTo>
                <a:lnTo>
                  <a:pt x="2666" y="990"/>
                </a:lnTo>
                <a:lnTo>
                  <a:pt x="2670" y="996"/>
                </a:lnTo>
                <a:lnTo>
                  <a:pt x="2674" y="1001"/>
                </a:lnTo>
                <a:lnTo>
                  <a:pt x="2678" y="1007"/>
                </a:lnTo>
                <a:lnTo>
                  <a:pt x="2681" y="1011"/>
                </a:lnTo>
                <a:lnTo>
                  <a:pt x="2685" y="1016"/>
                </a:lnTo>
                <a:lnTo>
                  <a:pt x="2689" y="1022"/>
                </a:lnTo>
                <a:lnTo>
                  <a:pt x="2692" y="1027"/>
                </a:lnTo>
                <a:lnTo>
                  <a:pt x="2697" y="1032"/>
                </a:lnTo>
                <a:lnTo>
                  <a:pt x="2700" y="1038"/>
                </a:lnTo>
                <a:lnTo>
                  <a:pt x="2703" y="1043"/>
                </a:lnTo>
                <a:lnTo>
                  <a:pt x="2707" y="1049"/>
                </a:lnTo>
                <a:lnTo>
                  <a:pt x="2710" y="1054"/>
                </a:lnTo>
                <a:lnTo>
                  <a:pt x="2714" y="1060"/>
                </a:lnTo>
                <a:lnTo>
                  <a:pt x="2719" y="1064"/>
                </a:lnTo>
                <a:lnTo>
                  <a:pt x="2721" y="1069"/>
                </a:lnTo>
                <a:lnTo>
                  <a:pt x="2726" y="1075"/>
                </a:lnTo>
                <a:lnTo>
                  <a:pt x="2728" y="1079"/>
                </a:lnTo>
                <a:lnTo>
                  <a:pt x="2733" y="1085"/>
                </a:lnTo>
                <a:lnTo>
                  <a:pt x="2736" y="1091"/>
                </a:lnTo>
                <a:lnTo>
                  <a:pt x="2739" y="1096"/>
                </a:lnTo>
                <a:lnTo>
                  <a:pt x="2743" y="1099"/>
                </a:lnTo>
                <a:lnTo>
                  <a:pt x="2747" y="1104"/>
                </a:lnTo>
                <a:lnTo>
                  <a:pt x="2751" y="1109"/>
                </a:lnTo>
                <a:lnTo>
                  <a:pt x="2755" y="1116"/>
                </a:lnTo>
                <a:lnTo>
                  <a:pt x="2758" y="1120"/>
                </a:lnTo>
                <a:lnTo>
                  <a:pt x="2761" y="1125"/>
                </a:lnTo>
                <a:lnTo>
                  <a:pt x="2765" y="1131"/>
                </a:lnTo>
                <a:lnTo>
                  <a:pt x="2768" y="1136"/>
                </a:lnTo>
                <a:lnTo>
                  <a:pt x="2772" y="1140"/>
                </a:lnTo>
                <a:lnTo>
                  <a:pt x="2777" y="1146"/>
                </a:lnTo>
                <a:lnTo>
                  <a:pt x="2780" y="1150"/>
                </a:lnTo>
                <a:lnTo>
                  <a:pt x="2783" y="1154"/>
                </a:lnTo>
                <a:lnTo>
                  <a:pt x="2787" y="1159"/>
                </a:lnTo>
                <a:lnTo>
                  <a:pt x="2791" y="1164"/>
                </a:lnTo>
                <a:lnTo>
                  <a:pt x="2794" y="1170"/>
                </a:lnTo>
                <a:lnTo>
                  <a:pt x="2798" y="1172"/>
                </a:lnTo>
                <a:lnTo>
                  <a:pt x="2803" y="1177"/>
                </a:lnTo>
                <a:lnTo>
                  <a:pt x="2806" y="1183"/>
                </a:lnTo>
                <a:lnTo>
                  <a:pt x="2809" y="1187"/>
                </a:lnTo>
                <a:lnTo>
                  <a:pt x="2813" y="1191"/>
                </a:lnTo>
                <a:lnTo>
                  <a:pt x="2817" y="1196"/>
                </a:lnTo>
                <a:lnTo>
                  <a:pt x="2820" y="1200"/>
                </a:lnTo>
                <a:lnTo>
                  <a:pt x="2823" y="1206"/>
                </a:lnTo>
                <a:lnTo>
                  <a:pt x="2828" y="1212"/>
                </a:lnTo>
                <a:lnTo>
                  <a:pt x="2831" y="1216"/>
                </a:lnTo>
                <a:lnTo>
                  <a:pt x="2835" y="1220"/>
                </a:lnTo>
                <a:lnTo>
                  <a:pt x="2839" y="1226"/>
                </a:lnTo>
                <a:lnTo>
                  <a:pt x="2842" y="1231"/>
                </a:lnTo>
                <a:lnTo>
                  <a:pt x="2847" y="1234"/>
                </a:lnTo>
                <a:lnTo>
                  <a:pt x="2849" y="1239"/>
                </a:lnTo>
                <a:lnTo>
                  <a:pt x="2854" y="1244"/>
                </a:lnTo>
                <a:lnTo>
                  <a:pt x="2858" y="1247"/>
                </a:lnTo>
                <a:lnTo>
                  <a:pt x="2861" y="1252"/>
                </a:lnTo>
                <a:lnTo>
                  <a:pt x="2865" y="1254"/>
                </a:lnTo>
                <a:lnTo>
                  <a:pt x="2869" y="1260"/>
                </a:lnTo>
                <a:lnTo>
                  <a:pt x="2873" y="1265"/>
                </a:lnTo>
                <a:lnTo>
                  <a:pt x="2875" y="1267"/>
                </a:lnTo>
                <a:lnTo>
                  <a:pt x="2878" y="1273"/>
                </a:lnTo>
                <a:lnTo>
                  <a:pt x="2883" y="1278"/>
                </a:lnTo>
                <a:lnTo>
                  <a:pt x="2886" y="1281"/>
                </a:lnTo>
                <a:lnTo>
                  <a:pt x="2889" y="1287"/>
                </a:lnTo>
                <a:lnTo>
                  <a:pt x="2893" y="1292"/>
                </a:lnTo>
                <a:lnTo>
                  <a:pt x="2897" y="1294"/>
                </a:lnTo>
                <a:lnTo>
                  <a:pt x="2900" y="1300"/>
                </a:lnTo>
                <a:lnTo>
                  <a:pt x="2905" y="1304"/>
                </a:lnTo>
                <a:lnTo>
                  <a:pt x="2908" y="1308"/>
                </a:lnTo>
                <a:lnTo>
                  <a:pt x="2912" y="1312"/>
                </a:lnTo>
                <a:lnTo>
                  <a:pt x="2916" y="1315"/>
                </a:lnTo>
                <a:lnTo>
                  <a:pt x="2919" y="1320"/>
                </a:lnTo>
                <a:lnTo>
                  <a:pt x="2923" y="1325"/>
                </a:lnTo>
                <a:lnTo>
                  <a:pt x="2927" y="1328"/>
                </a:lnTo>
                <a:lnTo>
                  <a:pt x="2929" y="1333"/>
                </a:lnTo>
                <a:lnTo>
                  <a:pt x="2934" y="1336"/>
                </a:lnTo>
                <a:lnTo>
                  <a:pt x="2937" y="1343"/>
                </a:lnTo>
                <a:lnTo>
                  <a:pt x="2941" y="1347"/>
                </a:lnTo>
                <a:lnTo>
                  <a:pt x="2944" y="1350"/>
                </a:lnTo>
                <a:lnTo>
                  <a:pt x="2949" y="1354"/>
                </a:lnTo>
                <a:lnTo>
                  <a:pt x="2952" y="1360"/>
                </a:lnTo>
                <a:lnTo>
                  <a:pt x="2955" y="1360"/>
                </a:lnTo>
                <a:lnTo>
                  <a:pt x="2960" y="1368"/>
                </a:lnTo>
                <a:lnTo>
                  <a:pt x="2963" y="1371"/>
                </a:lnTo>
                <a:lnTo>
                  <a:pt x="2967" y="1373"/>
                </a:lnTo>
                <a:lnTo>
                  <a:pt x="2971" y="1379"/>
                </a:lnTo>
                <a:lnTo>
                  <a:pt x="2975" y="1384"/>
                </a:lnTo>
                <a:lnTo>
                  <a:pt x="2979" y="1387"/>
                </a:lnTo>
                <a:lnTo>
                  <a:pt x="2981" y="1390"/>
                </a:lnTo>
                <a:lnTo>
                  <a:pt x="2985" y="1394"/>
                </a:lnTo>
                <a:lnTo>
                  <a:pt x="2989" y="1400"/>
                </a:lnTo>
                <a:lnTo>
                  <a:pt x="2993" y="1403"/>
                </a:lnTo>
                <a:lnTo>
                  <a:pt x="2996" y="1407"/>
                </a:lnTo>
                <a:lnTo>
                  <a:pt x="3001" y="1411"/>
                </a:lnTo>
                <a:lnTo>
                  <a:pt x="3004" y="1415"/>
                </a:lnTo>
                <a:lnTo>
                  <a:pt x="3008" y="1421"/>
                </a:lnTo>
                <a:lnTo>
                  <a:pt x="3011" y="1424"/>
                </a:lnTo>
                <a:lnTo>
                  <a:pt x="3015" y="1427"/>
                </a:lnTo>
                <a:lnTo>
                  <a:pt x="3019" y="1431"/>
                </a:lnTo>
                <a:lnTo>
                  <a:pt x="3022" y="1435"/>
                </a:lnTo>
                <a:lnTo>
                  <a:pt x="3025" y="1440"/>
                </a:lnTo>
                <a:lnTo>
                  <a:pt x="3030" y="1442"/>
                </a:lnTo>
                <a:lnTo>
                  <a:pt x="3032" y="1448"/>
                </a:lnTo>
                <a:lnTo>
                  <a:pt x="3037" y="1450"/>
                </a:lnTo>
                <a:lnTo>
                  <a:pt x="3040" y="1456"/>
                </a:lnTo>
                <a:lnTo>
                  <a:pt x="3043" y="1458"/>
                </a:lnTo>
                <a:lnTo>
                  <a:pt x="3047" y="1462"/>
                </a:lnTo>
                <a:lnTo>
                  <a:pt x="3051" y="1465"/>
                </a:lnTo>
                <a:lnTo>
                  <a:pt x="3055" y="1471"/>
                </a:lnTo>
                <a:lnTo>
                  <a:pt x="3059" y="1473"/>
                </a:lnTo>
                <a:lnTo>
                  <a:pt x="3062" y="1476"/>
                </a:lnTo>
                <a:lnTo>
                  <a:pt x="3066" y="1481"/>
                </a:lnTo>
                <a:lnTo>
                  <a:pt x="3069" y="1487"/>
                </a:lnTo>
                <a:lnTo>
                  <a:pt x="3073" y="1487"/>
                </a:lnTo>
                <a:lnTo>
                  <a:pt x="3077" y="1492"/>
                </a:lnTo>
                <a:lnTo>
                  <a:pt x="3081" y="1498"/>
                </a:lnTo>
                <a:lnTo>
                  <a:pt x="3085" y="1500"/>
                </a:lnTo>
                <a:lnTo>
                  <a:pt x="3088" y="1502"/>
                </a:lnTo>
                <a:lnTo>
                  <a:pt x="3092" y="1508"/>
                </a:lnTo>
                <a:lnTo>
                  <a:pt x="3095" y="1510"/>
                </a:lnTo>
                <a:lnTo>
                  <a:pt x="3100" y="1514"/>
                </a:lnTo>
                <a:lnTo>
                  <a:pt x="3103" y="1519"/>
                </a:lnTo>
                <a:lnTo>
                  <a:pt x="3107" y="1521"/>
                </a:lnTo>
                <a:lnTo>
                  <a:pt x="3110" y="1527"/>
                </a:lnTo>
                <a:lnTo>
                  <a:pt x="3113" y="1529"/>
                </a:lnTo>
                <a:lnTo>
                  <a:pt x="3117" y="1532"/>
                </a:lnTo>
                <a:lnTo>
                  <a:pt x="3121" y="1535"/>
                </a:lnTo>
                <a:lnTo>
                  <a:pt x="3124" y="1540"/>
                </a:lnTo>
                <a:lnTo>
                  <a:pt x="3128" y="1542"/>
                </a:lnTo>
                <a:lnTo>
                  <a:pt x="3132" y="1548"/>
                </a:lnTo>
                <a:lnTo>
                  <a:pt x="3136" y="1550"/>
                </a:lnTo>
                <a:lnTo>
                  <a:pt x="3140" y="1556"/>
                </a:lnTo>
                <a:lnTo>
                  <a:pt x="3143" y="1559"/>
                </a:lnTo>
                <a:lnTo>
                  <a:pt x="3148" y="1561"/>
                </a:lnTo>
                <a:lnTo>
                  <a:pt x="3150" y="1567"/>
                </a:lnTo>
                <a:lnTo>
                  <a:pt x="3153" y="1569"/>
                </a:lnTo>
                <a:lnTo>
                  <a:pt x="3158" y="1572"/>
                </a:lnTo>
                <a:lnTo>
                  <a:pt x="3161" y="1575"/>
                </a:lnTo>
                <a:lnTo>
                  <a:pt x="3165" y="1580"/>
                </a:lnTo>
                <a:lnTo>
                  <a:pt x="3170" y="1583"/>
                </a:lnTo>
                <a:lnTo>
                  <a:pt x="3172" y="1586"/>
                </a:lnTo>
                <a:lnTo>
                  <a:pt x="3176" y="1590"/>
                </a:lnTo>
                <a:lnTo>
                  <a:pt x="3180" y="1590"/>
                </a:lnTo>
                <a:lnTo>
                  <a:pt x="3184" y="1596"/>
                </a:lnTo>
                <a:lnTo>
                  <a:pt x="3188" y="1598"/>
                </a:lnTo>
                <a:lnTo>
                  <a:pt x="3191" y="1600"/>
                </a:lnTo>
                <a:lnTo>
                  <a:pt x="3194" y="1606"/>
                </a:lnTo>
                <a:lnTo>
                  <a:pt x="3198" y="1608"/>
                </a:lnTo>
                <a:lnTo>
                  <a:pt x="3201" y="1610"/>
                </a:lnTo>
                <a:lnTo>
                  <a:pt x="3206" y="1613"/>
                </a:lnTo>
                <a:lnTo>
                  <a:pt x="3209" y="1617"/>
                </a:lnTo>
                <a:lnTo>
                  <a:pt x="3213" y="1621"/>
                </a:lnTo>
                <a:lnTo>
                  <a:pt x="3217" y="1625"/>
                </a:lnTo>
                <a:lnTo>
                  <a:pt x="3219" y="1627"/>
                </a:lnTo>
                <a:lnTo>
                  <a:pt x="3223" y="1633"/>
                </a:lnTo>
                <a:lnTo>
                  <a:pt x="3228" y="1635"/>
                </a:lnTo>
                <a:lnTo>
                  <a:pt x="3230" y="1637"/>
                </a:lnTo>
                <a:lnTo>
                  <a:pt x="3235" y="1640"/>
                </a:lnTo>
                <a:lnTo>
                  <a:pt x="3238" y="1640"/>
                </a:lnTo>
                <a:lnTo>
                  <a:pt x="3242" y="1646"/>
                </a:lnTo>
                <a:lnTo>
                  <a:pt x="3245" y="1652"/>
                </a:lnTo>
                <a:lnTo>
                  <a:pt x="3250" y="1652"/>
                </a:lnTo>
                <a:lnTo>
                  <a:pt x="3253" y="1656"/>
                </a:lnTo>
                <a:lnTo>
                  <a:pt x="3256" y="1658"/>
                </a:lnTo>
                <a:lnTo>
                  <a:pt x="3261" y="1662"/>
                </a:lnTo>
                <a:lnTo>
                  <a:pt x="3264" y="1665"/>
                </a:lnTo>
                <a:lnTo>
                  <a:pt x="3267" y="1669"/>
                </a:lnTo>
                <a:lnTo>
                  <a:pt x="3271" y="1673"/>
                </a:lnTo>
                <a:lnTo>
                  <a:pt x="3276" y="1675"/>
                </a:lnTo>
                <a:lnTo>
                  <a:pt x="3279" y="1677"/>
                </a:lnTo>
                <a:lnTo>
                  <a:pt x="3282" y="1680"/>
                </a:lnTo>
                <a:lnTo>
                  <a:pt x="3286" y="1680"/>
                </a:lnTo>
                <a:lnTo>
                  <a:pt x="3290" y="1682"/>
                </a:lnTo>
                <a:lnTo>
                  <a:pt x="3293" y="1685"/>
                </a:lnTo>
                <a:lnTo>
                  <a:pt x="3297" y="1690"/>
                </a:lnTo>
                <a:lnTo>
                  <a:pt x="3301" y="1693"/>
                </a:lnTo>
                <a:lnTo>
                  <a:pt x="3304" y="1696"/>
                </a:lnTo>
                <a:lnTo>
                  <a:pt x="3309" y="1700"/>
                </a:lnTo>
                <a:lnTo>
                  <a:pt x="3312" y="1701"/>
                </a:lnTo>
                <a:lnTo>
                  <a:pt x="3316" y="1701"/>
                </a:lnTo>
                <a:lnTo>
                  <a:pt x="3320" y="1704"/>
                </a:lnTo>
                <a:lnTo>
                  <a:pt x="3323" y="1706"/>
                </a:lnTo>
                <a:lnTo>
                  <a:pt x="3326" y="1712"/>
                </a:lnTo>
                <a:lnTo>
                  <a:pt x="3331" y="1715"/>
                </a:lnTo>
                <a:lnTo>
                  <a:pt x="3334" y="1717"/>
                </a:lnTo>
                <a:lnTo>
                  <a:pt x="3338" y="1717"/>
                </a:lnTo>
                <a:lnTo>
                  <a:pt x="3341" y="1720"/>
                </a:lnTo>
                <a:lnTo>
                  <a:pt x="3344" y="1720"/>
                </a:lnTo>
                <a:lnTo>
                  <a:pt x="3347" y="1723"/>
                </a:lnTo>
                <a:lnTo>
                  <a:pt x="3351" y="1725"/>
                </a:lnTo>
                <a:lnTo>
                  <a:pt x="3356" y="1725"/>
                </a:lnTo>
                <a:lnTo>
                  <a:pt x="3358" y="1730"/>
                </a:lnTo>
                <a:lnTo>
                  <a:pt x="3363" y="1736"/>
                </a:lnTo>
                <a:lnTo>
                  <a:pt x="3366" y="1736"/>
                </a:lnTo>
                <a:lnTo>
                  <a:pt x="3370" y="1736"/>
                </a:lnTo>
                <a:lnTo>
                  <a:pt x="3374" y="1738"/>
                </a:lnTo>
                <a:lnTo>
                  <a:pt x="3377" y="1738"/>
                </a:lnTo>
                <a:lnTo>
                  <a:pt x="3382" y="1743"/>
                </a:lnTo>
                <a:lnTo>
                  <a:pt x="3385" y="1740"/>
                </a:lnTo>
                <a:lnTo>
                  <a:pt x="3389" y="1738"/>
                </a:lnTo>
                <a:lnTo>
                  <a:pt x="3392" y="1738"/>
                </a:lnTo>
                <a:lnTo>
                  <a:pt x="3395" y="1743"/>
                </a:lnTo>
                <a:lnTo>
                  <a:pt x="3399" y="1746"/>
                </a:lnTo>
                <a:lnTo>
                  <a:pt x="3403" y="1750"/>
                </a:lnTo>
                <a:lnTo>
                  <a:pt x="3407" y="1754"/>
                </a:lnTo>
                <a:lnTo>
                  <a:pt x="3410" y="1756"/>
                </a:lnTo>
                <a:lnTo>
                  <a:pt x="3414" y="1756"/>
                </a:lnTo>
                <a:lnTo>
                  <a:pt x="3418" y="1756"/>
                </a:lnTo>
                <a:lnTo>
                  <a:pt x="3422" y="1756"/>
                </a:lnTo>
                <a:lnTo>
                  <a:pt x="3426" y="1756"/>
                </a:lnTo>
                <a:lnTo>
                  <a:pt x="3429" y="1756"/>
                </a:lnTo>
                <a:lnTo>
                  <a:pt x="3433" y="1761"/>
                </a:lnTo>
                <a:lnTo>
                  <a:pt x="3437" y="1760"/>
                </a:lnTo>
                <a:lnTo>
                  <a:pt x="3441" y="1761"/>
                </a:lnTo>
                <a:lnTo>
                  <a:pt x="3443" y="1764"/>
                </a:lnTo>
                <a:lnTo>
                  <a:pt x="3449" y="1764"/>
                </a:lnTo>
                <a:lnTo>
                  <a:pt x="3451" y="1767"/>
                </a:lnTo>
                <a:lnTo>
                  <a:pt x="3454" y="1770"/>
                </a:lnTo>
                <a:lnTo>
                  <a:pt x="3459" y="1770"/>
                </a:lnTo>
                <a:lnTo>
                  <a:pt x="3462" y="1767"/>
                </a:lnTo>
                <a:lnTo>
                  <a:pt x="3466" y="1770"/>
                </a:lnTo>
                <a:lnTo>
                  <a:pt x="3470" y="1775"/>
                </a:lnTo>
                <a:lnTo>
                  <a:pt x="3474" y="1773"/>
                </a:lnTo>
                <a:lnTo>
                  <a:pt x="3477" y="1775"/>
                </a:lnTo>
                <a:lnTo>
                  <a:pt x="3480" y="1775"/>
                </a:lnTo>
                <a:lnTo>
                  <a:pt x="3485" y="1781"/>
                </a:lnTo>
                <a:lnTo>
                  <a:pt x="3489" y="1777"/>
                </a:lnTo>
                <a:lnTo>
                  <a:pt x="3492" y="1775"/>
                </a:lnTo>
                <a:lnTo>
                  <a:pt x="3495" y="1773"/>
                </a:lnTo>
                <a:lnTo>
                  <a:pt x="3498" y="1770"/>
                </a:lnTo>
                <a:lnTo>
                  <a:pt x="3501" y="1775"/>
                </a:lnTo>
                <a:lnTo>
                  <a:pt x="3507" y="1777"/>
                </a:lnTo>
                <a:lnTo>
                  <a:pt x="3510" y="1777"/>
                </a:lnTo>
                <a:lnTo>
                  <a:pt x="3513" y="1783"/>
                </a:lnTo>
                <a:lnTo>
                  <a:pt x="3517" y="1786"/>
                </a:lnTo>
                <a:lnTo>
                  <a:pt x="3520" y="1783"/>
                </a:lnTo>
                <a:lnTo>
                  <a:pt x="3524" y="1786"/>
                </a:lnTo>
                <a:lnTo>
                  <a:pt x="3529" y="1786"/>
                </a:lnTo>
                <a:lnTo>
                  <a:pt x="3531" y="1788"/>
                </a:lnTo>
                <a:lnTo>
                  <a:pt x="3535" y="1786"/>
                </a:lnTo>
                <a:lnTo>
                  <a:pt x="3539" y="1791"/>
                </a:lnTo>
                <a:lnTo>
                  <a:pt x="3543" y="1794"/>
                </a:lnTo>
                <a:lnTo>
                  <a:pt x="3546" y="1788"/>
                </a:lnTo>
                <a:lnTo>
                  <a:pt x="3550" y="1794"/>
                </a:lnTo>
                <a:lnTo>
                  <a:pt x="3554" y="1794"/>
                </a:lnTo>
                <a:lnTo>
                  <a:pt x="3557" y="1794"/>
                </a:lnTo>
                <a:lnTo>
                  <a:pt x="3561" y="1796"/>
                </a:lnTo>
                <a:lnTo>
                  <a:pt x="3565" y="1796"/>
                </a:lnTo>
                <a:lnTo>
                  <a:pt x="3568" y="1794"/>
                </a:lnTo>
                <a:lnTo>
                  <a:pt x="3572" y="1798"/>
                </a:lnTo>
                <a:lnTo>
                  <a:pt x="3577" y="1802"/>
                </a:lnTo>
                <a:lnTo>
                  <a:pt x="3579" y="1802"/>
                </a:lnTo>
                <a:lnTo>
                  <a:pt x="3582" y="1811"/>
                </a:lnTo>
                <a:lnTo>
                  <a:pt x="3587" y="1806"/>
                </a:lnTo>
                <a:lnTo>
                  <a:pt x="3591" y="1806"/>
                </a:lnTo>
                <a:lnTo>
                  <a:pt x="3594" y="1804"/>
                </a:lnTo>
                <a:lnTo>
                  <a:pt x="3598" y="1809"/>
                </a:lnTo>
                <a:lnTo>
                  <a:pt x="3601" y="1809"/>
                </a:lnTo>
                <a:lnTo>
                  <a:pt x="3605" y="1811"/>
                </a:lnTo>
                <a:lnTo>
                  <a:pt x="3609" y="1811"/>
                </a:lnTo>
                <a:lnTo>
                  <a:pt x="3613" y="1817"/>
                </a:lnTo>
                <a:lnTo>
                  <a:pt x="3617" y="1814"/>
                </a:lnTo>
                <a:lnTo>
                  <a:pt x="3619" y="1814"/>
                </a:lnTo>
                <a:lnTo>
                  <a:pt x="3623" y="1817"/>
                </a:lnTo>
                <a:lnTo>
                  <a:pt x="3627" y="1817"/>
                </a:lnTo>
                <a:lnTo>
                  <a:pt x="3631" y="1820"/>
                </a:lnTo>
                <a:lnTo>
                  <a:pt x="3635" y="1820"/>
                </a:lnTo>
                <a:lnTo>
                  <a:pt x="3638" y="1825"/>
                </a:lnTo>
                <a:lnTo>
                  <a:pt x="3642" y="1825"/>
                </a:lnTo>
                <a:lnTo>
                  <a:pt x="3646" y="1828"/>
                </a:lnTo>
                <a:lnTo>
                  <a:pt x="3649" y="1831"/>
                </a:lnTo>
                <a:lnTo>
                  <a:pt x="3652" y="1836"/>
                </a:lnTo>
                <a:lnTo>
                  <a:pt x="3657" y="1836"/>
                </a:lnTo>
                <a:lnTo>
                  <a:pt x="3659" y="1836"/>
                </a:lnTo>
                <a:lnTo>
                  <a:pt x="3664" y="1833"/>
                </a:lnTo>
                <a:lnTo>
                  <a:pt x="3667" y="1842"/>
                </a:lnTo>
              </a:path>
            </a:pathLst>
          </a:custGeom>
          <a:noFill/>
          <a:ln w="31750">
            <a:solidFill>
              <a:schemeClr val="tx2"/>
            </a:solidFill>
            <a:round/>
            <a:headEnd/>
            <a:tailEnd/>
          </a:ln>
        </p:spPr>
        <p:txBody>
          <a:bodyPr/>
          <a:lstStyle/>
          <a:p>
            <a:endParaRPr lang="en-US" dirty="0"/>
          </a:p>
        </p:txBody>
      </p:sp>
      <p:sp>
        <p:nvSpPr>
          <p:cNvPr id="44036" name="Line 4"/>
          <p:cNvSpPr>
            <a:spLocks noChangeShapeType="1"/>
          </p:cNvSpPr>
          <p:nvPr/>
        </p:nvSpPr>
        <p:spPr bwMode="auto">
          <a:xfrm>
            <a:off x="2232025" y="4789488"/>
            <a:ext cx="0" cy="0"/>
          </a:xfrm>
          <a:prstGeom prst="line">
            <a:avLst/>
          </a:prstGeom>
          <a:noFill/>
          <a:ln w="9525">
            <a:solidFill>
              <a:srgbClr val="000000"/>
            </a:solidFill>
            <a:round/>
            <a:headEnd/>
            <a:tailEnd/>
          </a:ln>
        </p:spPr>
        <p:txBody>
          <a:bodyPr wrap="none" anchor="ctr"/>
          <a:lstStyle/>
          <a:p>
            <a:endParaRPr lang="en-US" dirty="0"/>
          </a:p>
        </p:txBody>
      </p:sp>
      <p:sp>
        <p:nvSpPr>
          <p:cNvPr id="44037" name="Line 5"/>
          <p:cNvSpPr>
            <a:spLocks noChangeShapeType="1"/>
          </p:cNvSpPr>
          <p:nvPr/>
        </p:nvSpPr>
        <p:spPr bwMode="auto">
          <a:xfrm>
            <a:off x="2232025" y="4598988"/>
            <a:ext cx="0" cy="0"/>
          </a:xfrm>
          <a:prstGeom prst="line">
            <a:avLst/>
          </a:prstGeom>
          <a:noFill/>
          <a:ln w="9525">
            <a:solidFill>
              <a:srgbClr val="000000"/>
            </a:solidFill>
            <a:round/>
            <a:headEnd/>
            <a:tailEnd/>
          </a:ln>
        </p:spPr>
        <p:txBody>
          <a:bodyPr wrap="none" anchor="ctr"/>
          <a:lstStyle/>
          <a:p>
            <a:endParaRPr lang="en-US" dirty="0"/>
          </a:p>
        </p:txBody>
      </p:sp>
      <p:sp>
        <p:nvSpPr>
          <p:cNvPr id="44038" name="Line 6"/>
          <p:cNvSpPr>
            <a:spLocks noChangeShapeType="1"/>
          </p:cNvSpPr>
          <p:nvPr/>
        </p:nvSpPr>
        <p:spPr bwMode="auto">
          <a:xfrm>
            <a:off x="2232025" y="3835400"/>
            <a:ext cx="30163" cy="0"/>
          </a:xfrm>
          <a:prstGeom prst="line">
            <a:avLst/>
          </a:prstGeom>
          <a:noFill/>
          <a:ln w="9525">
            <a:solidFill>
              <a:srgbClr val="000000"/>
            </a:solidFill>
            <a:round/>
            <a:headEnd/>
            <a:tailEnd/>
          </a:ln>
        </p:spPr>
        <p:txBody>
          <a:bodyPr wrap="none" anchor="ctr"/>
          <a:lstStyle/>
          <a:p>
            <a:endParaRPr lang="en-US" dirty="0"/>
          </a:p>
        </p:txBody>
      </p:sp>
      <p:sp>
        <p:nvSpPr>
          <p:cNvPr id="44039" name="Line 7"/>
          <p:cNvSpPr>
            <a:spLocks noChangeShapeType="1"/>
          </p:cNvSpPr>
          <p:nvPr/>
        </p:nvSpPr>
        <p:spPr bwMode="auto">
          <a:xfrm>
            <a:off x="7483475" y="3835400"/>
            <a:ext cx="26988" cy="0"/>
          </a:xfrm>
          <a:prstGeom prst="line">
            <a:avLst/>
          </a:prstGeom>
          <a:noFill/>
          <a:ln w="9525">
            <a:solidFill>
              <a:srgbClr val="000000"/>
            </a:solidFill>
            <a:round/>
            <a:headEnd/>
            <a:tailEnd/>
          </a:ln>
        </p:spPr>
        <p:txBody>
          <a:bodyPr wrap="none" anchor="ctr"/>
          <a:lstStyle/>
          <a:p>
            <a:endParaRPr lang="en-US" dirty="0"/>
          </a:p>
        </p:txBody>
      </p:sp>
      <p:sp>
        <p:nvSpPr>
          <p:cNvPr id="44040" name="Line 8"/>
          <p:cNvSpPr>
            <a:spLocks noChangeShapeType="1"/>
          </p:cNvSpPr>
          <p:nvPr/>
        </p:nvSpPr>
        <p:spPr bwMode="auto">
          <a:xfrm>
            <a:off x="2232025" y="4908550"/>
            <a:ext cx="0" cy="0"/>
          </a:xfrm>
          <a:prstGeom prst="line">
            <a:avLst/>
          </a:prstGeom>
          <a:noFill/>
          <a:ln w="9525">
            <a:solidFill>
              <a:srgbClr val="000000"/>
            </a:solidFill>
            <a:round/>
            <a:headEnd/>
            <a:tailEnd/>
          </a:ln>
        </p:spPr>
        <p:txBody>
          <a:bodyPr wrap="none" anchor="ctr"/>
          <a:lstStyle/>
          <a:p>
            <a:endParaRPr lang="en-US" dirty="0"/>
          </a:p>
        </p:txBody>
      </p:sp>
      <p:sp>
        <p:nvSpPr>
          <p:cNvPr id="44041" name="Line 9"/>
          <p:cNvSpPr>
            <a:spLocks noChangeShapeType="1"/>
          </p:cNvSpPr>
          <p:nvPr/>
        </p:nvSpPr>
        <p:spPr bwMode="auto">
          <a:xfrm>
            <a:off x="2232025" y="4908550"/>
            <a:ext cx="5292725" cy="0"/>
          </a:xfrm>
          <a:prstGeom prst="line">
            <a:avLst/>
          </a:prstGeom>
          <a:noFill/>
          <a:ln w="9525">
            <a:solidFill>
              <a:srgbClr val="000000"/>
            </a:solidFill>
            <a:round/>
            <a:headEnd/>
            <a:tailEnd/>
          </a:ln>
        </p:spPr>
        <p:txBody>
          <a:bodyPr wrap="none" anchor="ctr"/>
          <a:lstStyle/>
          <a:p>
            <a:endParaRPr lang="en-US" dirty="0"/>
          </a:p>
        </p:txBody>
      </p:sp>
      <p:sp>
        <p:nvSpPr>
          <p:cNvPr id="44042" name="Line 10"/>
          <p:cNvSpPr>
            <a:spLocks noChangeShapeType="1"/>
          </p:cNvSpPr>
          <p:nvPr/>
        </p:nvSpPr>
        <p:spPr bwMode="auto">
          <a:xfrm>
            <a:off x="7524750" y="4537075"/>
            <a:ext cx="0" cy="0"/>
          </a:xfrm>
          <a:prstGeom prst="line">
            <a:avLst/>
          </a:prstGeom>
          <a:noFill/>
          <a:ln w="9525">
            <a:solidFill>
              <a:srgbClr val="000000"/>
            </a:solidFill>
            <a:round/>
            <a:headEnd/>
            <a:tailEnd/>
          </a:ln>
        </p:spPr>
        <p:txBody>
          <a:bodyPr wrap="none" anchor="ctr"/>
          <a:lstStyle/>
          <a:p>
            <a:endParaRPr lang="en-US" dirty="0"/>
          </a:p>
        </p:txBody>
      </p:sp>
      <p:sp>
        <p:nvSpPr>
          <p:cNvPr id="44043" name="Line 11"/>
          <p:cNvSpPr>
            <a:spLocks noChangeShapeType="1"/>
          </p:cNvSpPr>
          <p:nvPr/>
        </p:nvSpPr>
        <p:spPr bwMode="auto">
          <a:xfrm flipH="1">
            <a:off x="2232025" y="4537075"/>
            <a:ext cx="5292725" cy="0"/>
          </a:xfrm>
          <a:prstGeom prst="line">
            <a:avLst/>
          </a:prstGeom>
          <a:noFill/>
          <a:ln w="9525">
            <a:solidFill>
              <a:srgbClr val="000000"/>
            </a:solidFill>
            <a:round/>
            <a:headEnd/>
            <a:tailEnd/>
          </a:ln>
        </p:spPr>
        <p:txBody>
          <a:bodyPr wrap="none" anchor="ctr"/>
          <a:lstStyle/>
          <a:p>
            <a:endParaRPr lang="en-US" dirty="0"/>
          </a:p>
        </p:txBody>
      </p:sp>
      <p:sp>
        <p:nvSpPr>
          <p:cNvPr id="44044" name="Line 12"/>
          <p:cNvSpPr>
            <a:spLocks noChangeShapeType="1"/>
          </p:cNvSpPr>
          <p:nvPr/>
        </p:nvSpPr>
        <p:spPr bwMode="auto">
          <a:xfrm>
            <a:off x="2232025" y="4167188"/>
            <a:ext cx="0" cy="0"/>
          </a:xfrm>
          <a:prstGeom prst="line">
            <a:avLst/>
          </a:prstGeom>
          <a:noFill/>
          <a:ln w="9525">
            <a:solidFill>
              <a:srgbClr val="000000"/>
            </a:solidFill>
            <a:round/>
            <a:headEnd/>
            <a:tailEnd/>
          </a:ln>
        </p:spPr>
        <p:txBody>
          <a:bodyPr wrap="none" anchor="ctr"/>
          <a:lstStyle/>
          <a:p>
            <a:endParaRPr lang="en-US" dirty="0"/>
          </a:p>
        </p:txBody>
      </p:sp>
      <p:sp>
        <p:nvSpPr>
          <p:cNvPr id="44045" name="Line 13"/>
          <p:cNvSpPr>
            <a:spLocks noChangeShapeType="1"/>
          </p:cNvSpPr>
          <p:nvPr/>
        </p:nvSpPr>
        <p:spPr bwMode="auto">
          <a:xfrm>
            <a:off x="2232025" y="4167188"/>
            <a:ext cx="5292725" cy="0"/>
          </a:xfrm>
          <a:prstGeom prst="line">
            <a:avLst/>
          </a:prstGeom>
          <a:noFill/>
          <a:ln w="9525">
            <a:solidFill>
              <a:srgbClr val="000000"/>
            </a:solidFill>
            <a:round/>
            <a:headEnd/>
            <a:tailEnd/>
          </a:ln>
        </p:spPr>
        <p:txBody>
          <a:bodyPr wrap="none" anchor="ctr"/>
          <a:lstStyle/>
          <a:p>
            <a:endParaRPr lang="en-US" dirty="0"/>
          </a:p>
        </p:txBody>
      </p:sp>
      <p:sp>
        <p:nvSpPr>
          <p:cNvPr id="44046" name="Line 14"/>
          <p:cNvSpPr>
            <a:spLocks noChangeShapeType="1"/>
          </p:cNvSpPr>
          <p:nvPr/>
        </p:nvSpPr>
        <p:spPr bwMode="auto">
          <a:xfrm>
            <a:off x="7524750" y="3795713"/>
            <a:ext cx="0" cy="0"/>
          </a:xfrm>
          <a:prstGeom prst="line">
            <a:avLst/>
          </a:prstGeom>
          <a:noFill/>
          <a:ln w="9525">
            <a:solidFill>
              <a:srgbClr val="000000"/>
            </a:solidFill>
            <a:round/>
            <a:headEnd/>
            <a:tailEnd/>
          </a:ln>
        </p:spPr>
        <p:txBody>
          <a:bodyPr wrap="none" anchor="ctr"/>
          <a:lstStyle/>
          <a:p>
            <a:endParaRPr lang="en-US" dirty="0"/>
          </a:p>
        </p:txBody>
      </p:sp>
      <p:sp>
        <p:nvSpPr>
          <p:cNvPr id="44047" name="Line 15"/>
          <p:cNvSpPr>
            <a:spLocks noChangeShapeType="1"/>
          </p:cNvSpPr>
          <p:nvPr/>
        </p:nvSpPr>
        <p:spPr bwMode="auto">
          <a:xfrm flipH="1">
            <a:off x="2232025" y="3795713"/>
            <a:ext cx="5292725" cy="0"/>
          </a:xfrm>
          <a:prstGeom prst="line">
            <a:avLst/>
          </a:prstGeom>
          <a:noFill/>
          <a:ln w="9525">
            <a:solidFill>
              <a:srgbClr val="000000"/>
            </a:solidFill>
            <a:round/>
            <a:headEnd/>
            <a:tailEnd/>
          </a:ln>
        </p:spPr>
        <p:txBody>
          <a:bodyPr wrap="none" anchor="ctr"/>
          <a:lstStyle/>
          <a:p>
            <a:endParaRPr lang="en-US" dirty="0"/>
          </a:p>
        </p:txBody>
      </p:sp>
      <p:sp>
        <p:nvSpPr>
          <p:cNvPr id="44048" name="Line 16"/>
          <p:cNvSpPr>
            <a:spLocks noChangeShapeType="1"/>
          </p:cNvSpPr>
          <p:nvPr/>
        </p:nvSpPr>
        <p:spPr bwMode="auto">
          <a:xfrm>
            <a:off x="2232025" y="3425825"/>
            <a:ext cx="0" cy="0"/>
          </a:xfrm>
          <a:prstGeom prst="line">
            <a:avLst/>
          </a:prstGeom>
          <a:noFill/>
          <a:ln w="9525">
            <a:solidFill>
              <a:srgbClr val="000000"/>
            </a:solidFill>
            <a:round/>
            <a:headEnd/>
            <a:tailEnd/>
          </a:ln>
        </p:spPr>
        <p:txBody>
          <a:bodyPr wrap="none" anchor="ctr"/>
          <a:lstStyle/>
          <a:p>
            <a:endParaRPr lang="en-US" dirty="0"/>
          </a:p>
        </p:txBody>
      </p:sp>
      <p:sp>
        <p:nvSpPr>
          <p:cNvPr id="44049" name="Line 17"/>
          <p:cNvSpPr>
            <a:spLocks noChangeShapeType="1"/>
          </p:cNvSpPr>
          <p:nvPr/>
        </p:nvSpPr>
        <p:spPr bwMode="auto">
          <a:xfrm>
            <a:off x="2232025" y="3425825"/>
            <a:ext cx="5292725" cy="0"/>
          </a:xfrm>
          <a:prstGeom prst="line">
            <a:avLst/>
          </a:prstGeom>
          <a:noFill/>
          <a:ln w="9525">
            <a:solidFill>
              <a:srgbClr val="000000"/>
            </a:solidFill>
            <a:round/>
            <a:headEnd/>
            <a:tailEnd/>
          </a:ln>
        </p:spPr>
        <p:txBody>
          <a:bodyPr wrap="none" anchor="ctr"/>
          <a:lstStyle/>
          <a:p>
            <a:endParaRPr lang="en-US" dirty="0"/>
          </a:p>
        </p:txBody>
      </p:sp>
      <p:sp>
        <p:nvSpPr>
          <p:cNvPr id="44050" name="Line 18"/>
          <p:cNvSpPr>
            <a:spLocks noChangeShapeType="1"/>
          </p:cNvSpPr>
          <p:nvPr/>
        </p:nvSpPr>
        <p:spPr bwMode="auto">
          <a:xfrm>
            <a:off x="7524750" y="3055938"/>
            <a:ext cx="0" cy="0"/>
          </a:xfrm>
          <a:prstGeom prst="line">
            <a:avLst/>
          </a:prstGeom>
          <a:noFill/>
          <a:ln w="9525">
            <a:solidFill>
              <a:srgbClr val="000000"/>
            </a:solidFill>
            <a:round/>
            <a:headEnd/>
            <a:tailEnd/>
          </a:ln>
        </p:spPr>
        <p:txBody>
          <a:bodyPr wrap="none" anchor="ctr"/>
          <a:lstStyle/>
          <a:p>
            <a:endParaRPr lang="en-US" dirty="0"/>
          </a:p>
        </p:txBody>
      </p:sp>
      <p:sp>
        <p:nvSpPr>
          <p:cNvPr id="44051" name="Line 19"/>
          <p:cNvSpPr>
            <a:spLocks noChangeShapeType="1"/>
          </p:cNvSpPr>
          <p:nvPr/>
        </p:nvSpPr>
        <p:spPr bwMode="auto">
          <a:xfrm flipH="1">
            <a:off x="2232025" y="3055938"/>
            <a:ext cx="5292725" cy="0"/>
          </a:xfrm>
          <a:prstGeom prst="line">
            <a:avLst/>
          </a:prstGeom>
          <a:noFill/>
          <a:ln w="9525">
            <a:solidFill>
              <a:srgbClr val="000000"/>
            </a:solidFill>
            <a:round/>
            <a:headEnd/>
            <a:tailEnd/>
          </a:ln>
        </p:spPr>
        <p:txBody>
          <a:bodyPr wrap="none" anchor="ctr"/>
          <a:lstStyle/>
          <a:p>
            <a:endParaRPr lang="en-US" dirty="0"/>
          </a:p>
        </p:txBody>
      </p:sp>
      <p:sp>
        <p:nvSpPr>
          <p:cNvPr id="44052" name="Line 20"/>
          <p:cNvSpPr>
            <a:spLocks noChangeShapeType="1"/>
          </p:cNvSpPr>
          <p:nvPr/>
        </p:nvSpPr>
        <p:spPr bwMode="auto">
          <a:xfrm>
            <a:off x="2232025" y="2686050"/>
            <a:ext cx="0" cy="0"/>
          </a:xfrm>
          <a:prstGeom prst="line">
            <a:avLst/>
          </a:prstGeom>
          <a:noFill/>
          <a:ln w="9525">
            <a:solidFill>
              <a:srgbClr val="000000"/>
            </a:solidFill>
            <a:round/>
            <a:headEnd/>
            <a:tailEnd/>
          </a:ln>
        </p:spPr>
        <p:txBody>
          <a:bodyPr wrap="none" anchor="ctr"/>
          <a:lstStyle/>
          <a:p>
            <a:endParaRPr lang="en-US" dirty="0"/>
          </a:p>
        </p:txBody>
      </p:sp>
      <p:sp>
        <p:nvSpPr>
          <p:cNvPr id="44053" name="Line 21"/>
          <p:cNvSpPr>
            <a:spLocks noChangeShapeType="1"/>
          </p:cNvSpPr>
          <p:nvPr/>
        </p:nvSpPr>
        <p:spPr bwMode="auto">
          <a:xfrm>
            <a:off x="2232025" y="2686050"/>
            <a:ext cx="5292725" cy="0"/>
          </a:xfrm>
          <a:prstGeom prst="line">
            <a:avLst/>
          </a:prstGeom>
          <a:noFill/>
          <a:ln w="9525">
            <a:solidFill>
              <a:srgbClr val="000000"/>
            </a:solidFill>
            <a:round/>
            <a:headEnd/>
            <a:tailEnd/>
          </a:ln>
        </p:spPr>
        <p:txBody>
          <a:bodyPr wrap="none" anchor="ctr"/>
          <a:lstStyle/>
          <a:p>
            <a:endParaRPr lang="en-US" dirty="0"/>
          </a:p>
        </p:txBody>
      </p:sp>
      <p:sp>
        <p:nvSpPr>
          <p:cNvPr id="44054" name="Line 22"/>
          <p:cNvSpPr>
            <a:spLocks noChangeShapeType="1"/>
          </p:cNvSpPr>
          <p:nvPr/>
        </p:nvSpPr>
        <p:spPr bwMode="auto">
          <a:xfrm>
            <a:off x="7524750" y="2316163"/>
            <a:ext cx="0" cy="0"/>
          </a:xfrm>
          <a:prstGeom prst="line">
            <a:avLst/>
          </a:prstGeom>
          <a:noFill/>
          <a:ln w="9525">
            <a:solidFill>
              <a:srgbClr val="000000"/>
            </a:solidFill>
            <a:round/>
            <a:headEnd/>
            <a:tailEnd/>
          </a:ln>
        </p:spPr>
        <p:txBody>
          <a:bodyPr wrap="none" anchor="ctr"/>
          <a:lstStyle/>
          <a:p>
            <a:endParaRPr lang="en-US" dirty="0"/>
          </a:p>
        </p:txBody>
      </p:sp>
      <p:sp>
        <p:nvSpPr>
          <p:cNvPr id="44055" name="Line 23"/>
          <p:cNvSpPr>
            <a:spLocks noChangeShapeType="1"/>
          </p:cNvSpPr>
          <p:nvPr/>
        </p:nvSpPr>
        <p:spPr bwMode="auto">
          <a:xfrm flipH="1">
            <a:off x="2232025" y="2316163"/>
            <a:ext cx="5292725" cy="0"/>
          </a:xfrm>
          <a:prstGeom prst="line">
            <a:avLst/>
          </a:prstGeom>
          <a:noFill/>
          <a:ln w="9525">
            <a:solidFill>
              <a:srgbClr val="000000"/>
            </a:solidFill>
            <a:round/>
            <a:headEnd/>
            <a:tailEnd/>
          </a:ln>
        </p:spPr>
        <p:txBody>
          <a:bodyPr wrap="none" anchor="ctr"/>
          <a:lstStyle/>
          <a:p>
            <a:endParaRPr lang="en-US" dirty="0"/>
          </a:p>
        </p:txBody>
      </p:sp>
      <p:sp>
        <p:nvSpPr>
          <p:cNvPr id="44056" name="Line 24"/>
          <p:cNvSpPr>
            <a:spLocks noChangeShapeType="1"/>
          </p:cNvSpPr>
          <p:nvPr/>
        </p:nvSpPr>
        <p:spPr bwMode="auto">
          <a:xfrm>
            <a:off x="2232025" y="1946275"/>
            <a:ext cx="0" cy="0"/>
          </a:xfrm>
          <a:prstGeom prst="line">
            <a:avLst/>
          </a:prstGeom>
          <a:noFill/>
          <a:ln w="9525">
            <a:solidFill>
              <a:srgbClr val="000000"/>
            </a:solidFill>
            <a:round/>
            <a:headEnd/>
            <a:tailEnd/>
          </a:ln>
        </p:spPr>
        <p:txBody>
          <a:bodyPr wrap="none" anchor="ctr"/>
          <a:lstStyle/>
          <a:p>
            <a:endParaRPr lang="en-US" dirty="0"/>
          </a:p>
        </p:txBody>
      </p:sp>
      <p:sp>
        <p:nvSpPr>
          <p:cNvPr id="44057" name="Line 25"/>
          <p:cNvSpPr>
            <a:spLocks noChangeShapeType="1"/>
          </p:cNvSpPr>
          <p:nvPr/>
        </p:nvSpPr>
        <p:spPr bwMode="auto">
          <a:xfrm>
            <a:off x="2232025" y="1946275"/>
            <a:ext cx="5292725" cy="0"/>
          </a:xfrm>
          <a:prstGeom prst="line">
            <a:avLst/>
          </a:prstGeom>
          <a:noFill/>
          <a:ln w="9525">
            <a:solidFill>
              <a:srgbClr val="000000"/>
            </a:solidFill>
            <a:round/>
            <a:headEnd/>
            <a:tailEnd/>
          </a:ln>
        </p:spPr>
        <p:txBody>
          <a:bodyPr wrap="none" anchor="ctr"/>
          <a:lstStyle/>
          <a:p>
            <a:endParaRPr lang="en-US" dirty="0"/>
          </a:p>
        </p:txBody>
      </p:sp>
      <p:sp>
        <p:nvSpPr>
          <p:cNvPr id="44058" name="Line 26"/>
          <p:cNvSpPr>
            <a:spLocks noChangeShapeType="1"/>
          </p:cNvSpPr>
          <p:nvPr/>
        </p:nvSpPr>
        <p:spPr bwMode="auto">
          <a:xfrm>
            <a:off x="7524750" y="1946275"/>
            <a:ext cx="0" cy="0"/>
          </a:xfrm>
          <a:prstGeom prst="line">
            <a:avLst/>
          </a:prstGeom>
          <a:noFill/>
          <a:ln w="9525">
            <a:solidFill>
              <a:srgbClr val="000000"/>
            </a:solidFill>
            <a:round/>
            <a:headEnd/>
            <a:tailEnd/>
          </a:ln>
        </p:spPr>
        <p:txBody>
          <a:bodyPr wrap="none" anchor="ctr"/>
          <a:lstStyle/>
          <a:p>
            <a:endParaRPr lang="en-US" dirty="0"/>
          </a:p>
        </p:txBody>
      </p:sp>
      <p:sp>
        <p:nvSpPr>
          <p:cNvPr id="44059" name="Line 27"/>
          <p:cNvSpPr>
            <a:spLocks noChangeShapeType="1"/>
          </p:cNvSpPr>
          <p:nvPr/>
        </p:nvSpPr>
        <p:spPr bwMode="auto">
          <a:xfrm>
            <a:off x="7524750" y="1947863"/>
            <a:ext cx="0" cy="2973387"/>
          </a:xfrm>
          <a:prstGeom prst="line">
            <a:avLst/>
          </a:prstGeom>
          <a:noFill/>
          <a:ln w="9525">
            <a:solidFill>
              <a:srgbClr val="000000"/>
            </a:solidFill>
            <a:round/>
            <a:headEnd/>
            <a:tailEnd/>
          </a:ln>
        </p:spPr>
        <p:txBody>
          <a:bodyPr wrap="none" anchor="ctr"/>
          <a:lstStyle/>
          <a:p>
            <a:endParaRPr lang="en-US" dirty="0"/>
          </a:p>
        </p:txBody>
      </p:sp>
      <p:sp>
        <p:nvSpPr>
          <p:cNvPr id="44060" name="Line 28"/>
          <p:cNvSpPr>
            <a:spLocks noChangeShapeType="1"/>
          </p:cNvSpPr>
          <p:nvPr/>
        </p:nvSpPr>
        <p:spPr bwMode="auto">
          <a:xfrm flipV="1">
            <a:off x="6996113" y="1947863"/>
            <a:ext cx="0" cy="2973387"/>
          </a:xfrm>
          <a:prstGeom prst="line">
            <a:avLst/>
          </a:prstGeom>
          <a:noFill/>
          <a:ln w="9525">
            <a:solidFill>
              <a:srgbClr val="000000"/>
            </a:solidFill>
            <a:round/>
            <a:headEnd/>
            <a:tailEnd/>
          </a:ln>
        </p:spPr>
        <p:txBody>
          <a:bodyPr wrap="none" anchor="ctr"/>
          <a:lstStyle/>
          <a:p>
            <a:endParaRPr lang="en-US" dirty="0"/>
          </a:p>
        </p:txBody>
      </p:sp>
      <p:sp>
        <p:nvSpPr>
          <p:cNvPr id="44061" name="Line 29"/>
          <p:cNvSpPr>
            <a:spLocks noChangeShapeType="1"/>
          </p:cNvSpPr>
          <p:nvPr/>
        </p:nvSpPr>
        <p:spPr bwMode="auto">
          <a:xfrm>
            <a:off x="6467475" y="1946275"/>
            <a:ext cx="0" cy="0"/>
          </a:xfrm>
          <a:prstGeom prst="line">
            <a:avLst/>
          </a:prstGeom>
          <a:noFill/>
          <a:ln w="9525">
            <a:solidFill>
              <a:srgbClr val="000000"/>
            </a:solidFill>
            <a:round/>
            <a:headEnd/>
            <a:tailEnd/>
          </a:ln>
        </p:spPr>
        <p:txBody>
          <a:bodyPr wrap="none" anchor="ctr"/>
          <a:lstStyle/>
          <a:p>
            <a:endParaRPr lang="en-US" dirty="0"/>
          </a:p>
        </p:txBody>
      </p:sp>
      <p:sp>
        <p:nvSpPr>
          <p:cNvPr id="44062" name="Line 30"/>
          <p:cNvSpPr>
            <a:spLocks noChangeShapeType="1"/>
          </p:cNvSpPr>
          <p:nvPr/>
        </p:nvSpPr>
        <p:spPr bwMode="auto">
          <a:xfrm>
            <a:off x="6467475" y="1947863"/>
            <a:ext cx="0" cy="2973387"/>
          </a:xfrm>
          <a:prstGeom prst="line">
            <a:avLst/>
          </a:prstGeom>
          <a:noFill/>
          <a:ln w="9525">
            <a:solidFill>
              <a:srgbClr val="000000"/>
            </a:solidFill>
            <a:round/>
            <a:headEnd/>
            <a:tailEnd/>
          </a:ln>
        </p:spPr>
        <p:txBody>
          <a:bodyPr wrap="none" anchor="ctr"/>
          <a:lstStyle/>
          <a:p>
            <a:endParaRPr lang="en-US" dirty="0"/>
          </a:p>
        </p:txBody>
      </p:sp>
      <p:sp>
        <p:nvSpPr>
          <p:cNvPr id="44063" name="Line 31"/>
          <p:cNvSpPr>
            <a:spLocks noChangeShapeType="1"/>
          </p:cNvSpPr>
          <p:nvPr/>
        </p:nvSpPr>
        <p:spPr bwMode="auto">
          <a:xfrm flipV="1">
            <a:off x="5937250" y="1947863"/>
            <a:ext cx="0" cy="2973387"/>
          </a:xfrm>
          <a:prstGeom prst="line">
            <a:avLst/>
          </a:prstGeom>
          <a:noFill/>
          <a:ln w="9525">
            <a:solidFill>
              <a:srgbClr val="000000"/>
            </a:solidFill>
            <a:round/>
            <a:headEnd/>
            <a:tailEnd/>
          </a:ln>
        </p:spPr>
        <p:txBody>
          <a:bodyPr wrap="none" anchor="ctr"/>
          <a:lstStyle/>
          <a:p>
            <a:endParaRPr lang="en-US" dirty="0"/>
          </a:p>
        </p:txBody>
      </p:sp>
      <p:sp>
        <p:nvSpPr>
          <p:cNvPr id="44064" name="Line 32"/>
          <p:cNvSpPr>
            <a:spLocks noChangeShapeType="1"/>
          </p:cNvSpPr>
          <p:nvPr/>
        </p:nvSpPr>
        <p:spPr bwMode="auto">
          <a:xfrm>
            <a:off x="5408613" y="1946275"/>
            <a:ext cx="0" cy="0"/>
          </a:xfrm>
          <a:prstGeom prst="line">
            <a:avLst/>
          </a:prstGeom>
          <a:noFill/>
          <a:ln w="9525">
            <a:solidFill>
              <a:srgbClr val="000000"/>
            </a:solidFill>
            <a:round/>
            <a:headEnd/>
            <a:tailEnd/>
          </a:ln>
        </p:spPr>
        <p:txBody>
          <a:bodyPr wrap="none" anchor="ctr"/>
          <a:lstStyle/>
          <a:p>
            <a:endParaRPr lang="en-US" dirty="0"/>
          </a:p>
        </p:txBody>
      </p:sp>
      <p:sp>
        <p:nvSpPr>
          <p:cNvPr id="44065" name="Line 33"/>
          <p:cNvSpPr>
            <a:spLocks noChangeShapeType="1"/>
          </p:cNvSpPr>
          <p:nvPr/>
        </p:nvSpPr>
        <p:spPr bwMode="auto">
          <a:xfrm>
            <a:off x="5408613" y="1947863"/>
            <a:ext cx="0" cy="2973387"/>
          </a:xfrm>
          <a:prstGeom prst="line">
            <a:avLst/>
          </a:prstGeom>
          <a:noFill/>
          <a:ln w="9525">
            <a:solidFill>
              <a:srgbClr val="000000"/>
            </a:solidFill>
            <a:round/>
            <a:headEnd/>
            <a:tailEnd/>
          </a:ln>
        </p:spPr>
        <p:txBody>
          <a:bodyPr wrap="none" anchor="ctr"/>
          <a:lstStyle/>
          <a:p>
            <a:endParaRPr lang="en-US" dirty="0"/>
          </a:p>
        </p:txBody>
      </p:sp>
      <p:sp>
        <p:nvSpPr>
          <p:cNvPr id="44066" name="Line 34"/>
          <p:cNvSpPr>
            <a:spLocks noChangeShapeType="1"/>
          </p:cNvSpPr>
          <p:nvPr/>
        </p:nvSpPr>
        <p:spPr bwMode="auto">
          <a:xfrm flipV="1">
            <a:off x="4879975" y="1947863"/>
            <a:ext cx="0" cy="2973387"/>
          </a:xfrm>
          <a:prstGeom prst="line">
            <a:avLst/>
          </a:prstGeom>
          <a:noFill/>
          <a:ln w="9525">
            <a:solidFill>
              <a:srgbClr val="000000"/>
            </a:solidFill>
            <a:round/>
            <a:headEnd/>
            <a:tailEnd/>
          </a:ln>
        </p:spPr>
        <p:txBody>
          <a:bodyPr wrap="none" anchor="ctr"/>
          <a:lstStyle/>
          <a:p>
            <a:endParaRPr lang="en-US" dirty="0"/>
          </a:p>
        </p:txBody>
      </p:sp>
      <p:sp>
        <p:nvSpPr>
          <p:cNvPr id="44067" name="Line 35"/>
          <p:cNvSpPr>
            <a:spLocks noChangeShapeType="1"/>
          </p:cNvSpPr>
          <p:nvPr/>
        </p:nvSpPr>
        <p:spPr bwMode="auto">
          <a:xfrm>
            <a:off x="4351338" y="1946275"/>
            <a:ext cx="0" cy="0"/>
          </a:xfrm>
          <a:prstGeom prst="line">
            <a:avLst/>
          </a:prstGeom>
          <a:noFill/>
          <a:ln w="9525">
            <a:solidFill>
              <a:srgbClr val="000000"/>
            </a:solidFill>
            <a:round/>
            <a:headEnd/>
            <a:tailEnd/>
          </a:ln>
        </p:spPr>
        <p:txBody>
          <a:bodyPr wrap="none" anchor="ctr"/>
          <a:lstStyle/>
          <a:p>
            <a:endParaRPr lang="en-US" dirty="0"/>
          </a:p>
        </p:txBody>
      </p:sp>
      <p:sp>
        <p:nvSpPr>
          <p:cNvPr id="44068" name="Line 36"/>
          <p:cNvSpPr>
            <a:spLocks noChangeShapeType="1"/>
          </p:cNvSpPr>
          <p:nvPr/>
        </p:nvSpPr>
        <p:spPr bwMode="auto">
          <a:xfrm>
            <a:off x="4351338" y="1947863"/>
            <a:ext cx="0" cy="2973387"/>
          </a:xfrm>
          <a:prstGeom prst="line">
            <a:avLst/>
          </a:prstGeom>
          <a:noFill/>
          <a:ln w="9525">
            <a:solidFill>
              <a:srgbClr val="000000"/>
            </a:solidFill>
            <a:round/>
            <a:headEnd/>
            <a:tailEnd/>
          </a:ln>
        </p:spPr>
        <p:txBody>
          <a:bodyPr wrap="none" anchor="ctr"/>
          <a:lstStyle/>
          <a:p>
            <a:endParaRPr lang="en-US" dirty="0"/>
          </a:p>
        </p:txBody>
      </p:sp>
      <p:sp>
        <p:nvSpPr>
          <p:cNvPr id="44069" name="Line 37"/>
          <p:cNvSpPr>
            <a:spLocks noChangeShapeType="1"/>
          </p:cNvSpPr>
          <p:nvPr/>
        </p:nvSpPr>
        <p:spPr bwMode="auto">
          <a:xfrm flipV="1">
            <a:off x="3821113" y="1947863"/>
            <a:ext cx="0" cy="2973387"/>
          </a:xfrm>
          <a:prstGeom prst="line">
            <a:avLst/>
          </a:prstGeom>
          <a:noFill/>
          <a:ln w="9525">
            <a:solidFill>
              <a:srgbClr val="000000"/>
            </a:solidFill>
            <a:round/>
            <a:headEnd/>
            <a:tailEnd/>
          </a:ln>
        </p:spPr>
        <p:txBody>
          <a:bodyPr wrap="none" anchor="ctr"/>
          <a:lstStyle/>
          <a:p>
            <a:endParaRPr lang="en-US" dirty="0"/>
          </a:p>
        </p:txBody>
      </p:sp>
      <p:sp>
        <p:nvSpPr>
          <p:cNvPr id="44070" name="Line 38"/>
          <p:cNvSpPr>
            <a:spLocks noChangeShapeType="1"/>
          </p:cNvSpPr>
          <p:nvPr/>
        </p:nvSpPr>
        <p:spPr bwMode="auto">
          <a:xfrm>
            <a:off x="3294063" y="1946275"/>
            <a:ext cx="0" cy="0"/>
          </a:xfrm>
          <a:prstGeom prst="line">
            <a:avLst/>
          </a:prstGeom>
          <a:noFill/>
          <a:ln w="9525">
            <a:solidFill>
              <a:srgbClr val="000000"/>
            </a:solidFill>
            <a:round/>
            <a:headEnd/>
            <a:tailEnd/>
          </a:ln>
        </p:spPr>
        <p:txBody>
          <a:bodyPr wrap="none" anchor="ctr"/>
          <a:lstStyle/>
          <a:p>
            <a:endParaRPr lang="en-US" dirty="0"/>
          </a:p>
        </p:txBody>
      </p:sp>
      <p:sp>
        <p:nvSpPr>
          <p:cNvPr id="44071" name="Line 39"/>
          <p:cNvSpPr>
            <a:spLocks noChangeShapeType="1"/>
          </p:cNvSpPr>
          <p:nvPr/>
        </p:nvSpPr>
        <p:spPr bwMode="auto">
          <a:xfrm>
            <a:off x="3294063" y="1947863"/>
            <a:ext cx="0" cy="2973387"/>
          </a:xfrm>
          <a:prstGeom prst="line">
            <a:avLst/>
          </a:prstGeom>
          <a:noFill/>
          <a:ln w="9525">
            <a:solidFill>
              <a:srgbClr val="000000"/>
            </a:solidFill>
            <a:round/>
            <a:headEnd/>
            <a:tailEnd/>
          </a:ln>
        </p:spPr>
        <p:txBody>
          <a:bodyPr wrap="none" anchor="ctr"/>
          <a:lstStyle/>
          <a:p>
            <a:endParaRPr lang="en-US" dirty="0"/>
          </a:p>
        </p:txBody>
      </p:sp>
      <p:sp>
        <p:nvSpPr>
          <p:cNvPr id="44072" name="Line 40"/>
          <p:cNvSpPr>
            <a:spLocks noChangeShapeType="1"/>
          </p:cNvSpPr>
          <p:nvPr/>
        </p:nvSpPr>
        <p:spPr bwMode="auto">
          <a:xfrm flipV="1">
            <a:off x="2762250" y="1947863"/>
            <a:ext cx="0" cy="2973387"/>
          </a:xfrm>
          <a:prstGeom prst="line">
            <a:avLst/>
          </a:prstGeom>
          <a:noFill/>
          <a:ln w="9525">
            <a:solidFill>
              <a:srgbClr val="000000"/>
            </a:solidFill>
            <a:round/>
            <a:headEnd/>
            <a:tailEnd/>
          </a:ln>
        </p:spPr>
        <p:txBody>
          <a:bodyPr wrap="none" anchor="ctr"/>
          <a:lstStyle/>
          <a:p>
            <a:endParaRPr lang="en-US" dirty="0"/>
          </a:p>
        </p:txBody>
      </p:sp>
      <p:sp>
        <p:nvSpPr>
          <p:cNvPr id="44073" name="Line 41"/>
          <p:cNvSpPr>
            <a:spLocks noChangeShapeType="1"/>
          </p:cNvSpPr>
          <p:nvPr/>
        </p:nvSpPr>
        <p:spPr bwMode="auto">
          <a:xfrm>
            <a:off x="2232025" y="1946275"/>
            <a:ext cx="0" cy="0"/>
          </a:xfrm>
          <a:prstGeom prst="line">
            <a:avLst/>
          </a:prstGeom>
          <a:noFill/>
          <a:ln w="9525">
            <a:solidFill>
              <a:srgbClr val="000000"/>
            </a:solidFill>
            <a:round/>
            <a:headEnd/>
            <a:tailEnd/>
          </a:ln>
        </p:spPr>
        <p:txBody>
          <a:bodyPr wrap="none" anchor="ctr"/>
          <a:lstStyle/>
          <a:p>
            <a:endParaRPr lang="en-US" dirty="0"/>
          </a:p>
        </p:txBody>
      </p:sp>
      <p:sp>
        <p:nvSpPr>
          <p:cNvPr id="44074" name="Line 42"/>
          <p:cNvSpPr>
            <a:spLocks noChangeShapeType="1"/>
          </p:cNvSpPr>
          <p:nvPr/>
        </p:nvSpPr>
        <p:spPr bwMode="auto">
          <a:xfrm>
            <a:off x="2232025" y="1947863"/>
            <a:ext cx="0" cy="2973387"/>
          </a:xfrm>
          <a:prstGeom prst="line">
            <a:avLst/>
          </a:prstGeom>
          <a:noFill/>
          <a:ln w="9525">
            <a:solidFill>
              <a:srgbClr val="000000"/>
            </a:solidFill>
            <a:round/>
            <a:headEnd/>
            <a:tailEnd/>
          </a:ln>
        </p:spPr>
        <p:txBody>
          <a:bodyPr wrap="none" anchor="ctr"/>
          <a:lstStyle/>
          <a:p>
            <a:endParaRPr lang="en-US" dirty="0"/>
          </a:p>
        </p:txBody>
      </p:sp>
      <p:sp>
        <p:nvSpPr>
          <p:cNvPr id="44075" name="Line 43"/>
          <p:cNvSpPr>
            <a:spLocks noChangeShapeType="1"/>
          </p:cNvSpPr>
          <p:nvPr/>
        </p:nvSpPr>
        <p:spPr bwMode="auto">
          <a:xfrm flipV="1">
            <a:off x="4549775" y="2290763"/>
            <a:ext cx="0" cy="2768600"/>
          </a:xfrm>
          <a:prstGeom prst="line">
            <a:avLst/>
          </a:prstGeom>
          <a:noFill/>
          <a:ln w="19050">
            <a:solidFill>
              <a:schemeClr val="accent2"/>
            </a:solidFill>
            <a:prstDash val="dash"/>
            <a:round/>
            <a:headEnd/>
            <a:tailEnd/>
          </a:ln>
        </p:spPr>
        <p:txBody>
          <a:bodyPr wrap="none" anchor="ctr"/>
          <a:lstStyle/>
          <a:p>
            <a:endParaRPr lang="en-US" dirty="0"/>
          </a:p>
        </p:txBody>
      </p:sp>
      <p:sp>
        <p:nvSpPr>
          <p:cNvPr id="44076" name="Line 44"/>
          <p:cNvSpPr>
            <a:spLocks noChangeShapeType="1"/>
          </p:cNvSpPr>
          <p:nvPr/>
        </p:nvSpPr>
        <p:spPr bwMode="auto">
          <a:xfrm flipV="1">
            <a:off x="5162550" y="2290763"/>
            <a:ext cx="0" cy="2768600"/>
          </a:xfrm>
          <a:prstGeom prst="line">
            <a:avLst/>
          </a:prstGeom>
          <a:noFill/>
          <a:ln w="19050">
            <a:solidFill>
              <a:schemeClr val="accent2"/>
            </a:solidFill>
            <a:prstDash val="dash"/>
            <a:round/>
            <a:headEnd/>
            <a:tailEnd/>
          </a:ln>
        </p:spPr>
        <p:txBody>
          <a:bodyPr wrap="none" anchor="ctr"/>
          <a:lstStyle/>
          <a:p>
            <a:endParaRPr lang="en-US" dirty="0"/>
          </a:p>
        </p:txBody>
      </p:sp>
      <p:sp>
        <p:nvSpPr>
          <p:cNvPr id="44077" name="Freeform 45"/>
          <p:cNvSpPr>
            <a:spLocks/>
          </p:cNvSpPr>
          <p:nvPr/>
        </p:nvSpPr>
        <p:spPr bwMode="auto">
          <a:xfrm>
            <a:off x="4546600" y="5056188"/>
            <a:ext cx="128588" cy="60325"/>
          </a:xfrm>
          <a:custGeom>
            <a:avLst/>
            <a:gdLst>
              <a:gd name="T0" fmla="*/ 0 w 89"/>
              <a:gd name="T1" fmla="*/ 41331039 h 43"/>
              <a:gd name="T2" fmla="*/ 183697331 w 89"/>
              <a:gd name="T3" fmla="*/ 82662077 h 43"/>
              <a:gd name="T4" fmla="*/ 137772649 w 89"/>
              <a:gd name="T5" fmla="*/ 41331039 h 43"/>
              <a:gd name="T6" fmla="*/ 183697331 w 89"/>
              <a:gd name="T7" fmla="*/ 0 h 43"/>
              <a:gd name="T8" fmla="*/ 0 w 89"/>
              <a:gd name="T9" fmla="*/ 41331039 h 43"/>
              <a:gd name="T10" fmla="*/ 0 w 89"/>
              <a:gd name="T11" fmla="*/ 41331039 h 43"/>
              <a:gd name="T12" fmla="*/ 0 60000 65536"/>
              <a:gd name="T13" fmla="*/ 0 60000 65536"/>
              <a:gd name="T14" fmla="*/ 0 60000 65536"/>
              <a:gd name="T15" fmla="*/ 0 60000 65536"/>
              <a:gd name="T16" fmla="*/ 0 60000 65536"/>
              <a:gd name="T17" fmla="*/ 0 60000 65536"/>
              <a:gd name="T18" fmla="*/ 0 w 89"/>
              <a:gd name="T19" fmla="*/ 0 h 43"/>
              <a:gd name="T20" fmla="*/ 89 w 89"/>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89" h="43">
                <a:moveTo>
                  <a:pt x="0" y="21"/>
                </a:moveTo>
                <a:lnTo>
                  <a:pt x="88" y="42"/>
                </a:lnTo>
                <a:lnTo>
                  <a:pt x="66" y="21"/>
                </a:lnTo>
                <a:lnTo>
                  <a:pt x="88" y="0"/>
                </a:lnTo>
                <a:lnTo>
                  <a:pt x="0" y="21"/>
                </a:lnTo>
              </a:path>
            </a:pathLst>
          </a:custGeom>
          <a:solidFill>
            <a:schemeClr val="accent2"/>
          </a:solidFill>
          <a:ln w="31750">
            <a:solidFill>
              <a:schemeClr val="accent2"/>
            </a:solidFill>
            <a:round/>
            <a:headEnd/>
            <a:tailEnd/>
          </a:ln>
        </p:spPr>
        <p:txBody>
          <a:bodyPr/>
          <a:lstStyle/>
          <a:p>
            <a:endParaRPr lang="en-US" dirty="0"/>
          </a:p>
        </p:txBody>
      </p:sp>
      <p:sp>
        <p:nvSpPr>
          <p:cNvPr id="44078" name="Line 46"/>
          <p:cNvSpPr>
            <a:spLocks noChangeShapeType="1"/>
          </p:cNvSpPr>
          <p:nvPr/>
        </p:nvSpPr>
        <p:spPr bwMode="auto">
          <a:xfrm>
            <a:off x="4598988" y="5086350"/>
            <a:ext cx="476250" cy="0"/>
          </a:xfrm>
          <a:prstGeom prst="line">
            <a:avLst/>
          </a:prstGeom>
          <a:noFill/>
          <a:ln w="31750">
            <a:solidFill>
              <a:schemeClr val="accent2"/>
            </a:solidFill>
            <a:round/>
            <a:headEnd/>
            <a:tailEnd/>
          </a:ln>
        </p:spPr>
        <p:txBody>
          <a:bodyPr wrap="none" anchor="ctr"/>
          <a:lstStyle/>
          <a:p>
            <a:endParaRPr lang="en-US" dirty="0"/>
          </a:p>
        </p:txBody>
      </p:sp>
      <p:sp>
        <p:nvSpPr>
          <p:cNvPr id="44079" name="Text Box 47"/>
          <p:cNvSpPr txBox="1">
            <a:spLocks noChangeArrowheads="1"/>
          </p:cNvSpPr>
          <p:nvPr/>
        </p:nvSpPr>
        <p:spPr bwMode="auto">
          <a:xfrm>
            <a:off x="4595813" y="5214938"/>
            <a:ext cx="587375" cy="614362"/>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chemeClr val="accent2"/>
                </a:solidFill>
                <a:latin typeface="Agilent TT Cond" pitchFamily="34" charset="0"/>
              </a:rPr>
              <a:t>10 kHz</a:t>
            </a:r>
            <a:endParaRPr lang="en-US" sz="2200" dirty="0">
              <a:solidFill>
                <a:schemeClr val="accent2"/>
              </a:solidFill>
              <a:latin typeface="Agilent TT Cond" pitchFamily="34" charset="0"/>
            </a:endParaRPr>
          </a:p>
        </p:txBody>
      </p:sp>
      <p:sp>
        <p:nvSpPr>
          <p:cNvPr id="44080" name="Freeform 48"/>
          <p:cNvSpPr>
            <a:spLocks/>
          </p:cNvSpPr>
          <p:nvPr/>
        </p:nvSpPr>
        <p:spPr bwMode="auto">
          <a:xfrm>
            <a:off x="5032375" y="5056188"/>
            <a:ext cx="127000" cy="60325"/>
          </a:xfrm>
          <a:custGeom>
            <a:avLst/>
            <a:gdLst>
              <a:gd name="T0" fmla="*/ 181201562 w 88"/>
              <a:gd name="T1" fmla="*/ 41331039 h 43"/>
              <a:gd name="T2" fmla="*/ 0 w 88"/>
              <a:gd name="T3" fmla="*/ 82662077 h 43"/>
              <a:gd name="T4" fmla="*/ 43738507 w 88"/>
              <a:gd name="T5" fmla="*/ 41331039 h 43"/>
              <a:gd name="T6" fmla="*/ 0 w 88"/>
              <a:gd name="T7" fmla="*/ 0 h 43"/>
              <a:gd name="T8" fmla="*/ 181201562 w 88"/>
              <a:gd name="T9" fmla="*/ 41331039 h 43"/>
              <a:gd name="T10" fmla="*/ 181201562 w 88"/>
              <a:gd name="T11" fmla="*/ 41331039 h 43"/>
              <a:gd name="T12" fmla="*/ 0 60000 65536"/>
              <a:gd name="T13" fmla="*/ 0 60000 65536"/>
              <a:gd name="T14" fmla="*/ 0 60000 65536"/>
              <a:gd name="T15" fmla="*/ 0 60000 65536"/>
              <a:gd name="T16" fmla="*/ 0 60000 65536"/>
              <a:gd name="T17" fmla="*/ 0 60000 65536"/>
              <a:gd name="T18" fmla="*/ 0 w 88"/>
              <a:gd name="T19" fmla="*/ 0 h 43"/>
              <a:gd name="T20" fmla="*/ 88 w 88"/>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88" h="43">
                <a:moveTo>
                  <a:pt x="87" y="21"/>
                </a:moveTo>
                <a:lnTo>
                  <a:pt x="0" y="42"/>
                </a:lnTo>
                <a:lnTo>
                  <a:pt x="21" y="21"/>
                </a:lnTo>
                <a:lnTo>
                  <a:pt x="0" y="0"/>
                </a:lnTo>
                <a:lnTo>
                  <a:pt x="87" y="21"/>
                </a:lnTo>
              </a:path>
            </a:pathLst>
          </a:custGeom>
          <a:solidFill>
            <a:schemeClr val="accent2"/>
          </a:solidFill>
          <a:ln w="31750">
            <a:solidFill>
              <a:schemeClr val="accent2"/>
            </a:solidFill>
            <a:round/>
            <a:headEnd/>
            <a:tailEnd/>
          </a:ln>
        </p:spPr>
        <p:txBody>
          <a:bodyPr/>
          <a:lstStyle/>
          <a:p>
            <a:endParaRPr lang="en-US" dirty="0"/>
          </a:p>
        </p:txBody>
      </p:sp>
      <p:sp>
        <p:nvSpPr>
          <p:cNvPr id="44081" name="Line 49"/>
          <p:cNvSpPr>
            <a:spLocks noChangeShapeType="1"/>
          </p:cNvSpPr>
          <p:nvPr/>
        </p:nvSpPr>
        <p:spPr bwMode="auto">
          <a:xfrm flipV="1">
            <a:off x="5653088" y="1512888"/>
            <a:ext cx="800100" cy="1103312"/>
          </a:xfrm>
          <a:prstGeom prst="line">
            <a:avLst/>
          </a:prstGeom>
          <a:noFill/>
          <a:ln w="19050">
            <a:solidFill>
              <a:srgbClr val="000000"/>
            </a:solidFill>
            <a:round/>
            <a:headEnd type="triangle" w="med" len="med"/>
            <a:tailEnd/>
          </a:ln>
        </p:spPr>
        <p:txBody>
          <a:bodyPr wrap="none" anchor="ctr"/>
          <a:lstStyle/>
          <a:p>
            <a:endParaRPr lang="en-US" dirty="0"/>
          </a:p>
        </p:txBody>
      </p:sp>
      <p:sp>
        <p:nvSpPr>
          <p:cNvPr id="44082" name="Text Box 50"/>
          <p:cNvSpPr txBox="1">
            <a:spLocks noChangeArrowheads="1"/>
          </p:cNvSpPr>
          <p:nvPr/>
        </p:nvSpPr>
        <p:spPr bwMode="auto">
          <a:xfrm>
            <a:off x="5865813" y="1217613"/>
            <a:ext cx="1844675" cy="311150"/>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2100" dirty="0">
                <a:solidFill>
                  <a:schemeClr val="accent2"/>
                </a:solidFill>
                <a:latin typeface="Agilent TT Cond" pitchFamily="34" charset="0"/>
              </a:rPr>
              <a:t>RBW = 10 kHz</a:t>
            </a:r>
            <a:endParaRPr lang="en-US" sz="2200" dirty="0">
              <a:solidFill>
                <a:schemeClr val="accent2"/>
              </a:solidFill>
              <a:latin typeface="Agilent TT Cond" pitchFamily="34" charset="0"/>
            </a:endParaRPr>
          </a:p>
        </p:txBody>
      </p:sp>
      <p:sp>
        <p:nvSpPr>
          <p:cNvPr id="44083" name="Line 51"/>
          <p:cNvSpPr>
            <a:spLocks noChangeShapeType="1"/>
          </p:cNvSpPr>
          <p:nvPr/>
        </p:nvSpPr>
        <p:spPr bwMode="auto">
          <a:xfrm>
            <a:off x="1600200" y="1968500"/>
            <a:ext cx="2841625" cy="596900"/>
          </a:xfrm>
          <a:prstGeom prst="line">
            <a:avLst/>
          </a:prstGeom>
          <a:noFill/>
          <a:ln w="19050">
            <a:solidFill>
              <a:srgbClr val="000000"/>
            </a:solidFill>
            <a:round/>
            <a:headEnd/>
            <a:tailEnd type="triangle" w="med" len="med"/>
          </a:ln>
        </p:spPr>
        <p:txBody>
          <a:bodyPr wrap="none" anchor="ctr"/>
          <a:lstStyle/>
          <a:p>
            <a:endParaRPr lang="en-US" dirty="0"/>
          </a:p>
        </p:txBody>
      </p:sp>
      <p:sp>
        <p:nvSpPr>
          <p:cNvPr id="44084" name="Text Box 52"/>
          <p:cNvSpPr txBox="1">
            <a:spLocks noChangeArrowheads="1"/>
          </p:cNvSpPr>
          <p:nvPr/>
        </p:nvSpPr>
        <p:spPr bwMode="auto">
          <a:xfrm>
            <a:off x="447675" y="1276350"/>
            <a:ext cx="1925638" cy="615950"/>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2100" dirty="0">
                <a:solidFill>
                  <a:schemeClr val="accent2"/>
                </a:solidFill>
                <a:latin typeface="Agilent TT Cond" pitchFamily="34" charset="0"/>
              </a:rPr>
              <a:t>RBW = 1 kHz</a:t>
            </a:r>
          </a:p>
          <a:p>
            <a:pPr algn="ctr" defTabSz="409575">
              <a:buClr>
                <a:srgbClr val="000000"/>
              </a:buClr>
              <a:buSzPct val="90000"/>
              <a:buFont typeface="Monotype Sorts" pitchFamily="2" charset="2"/>
              <a:buNone/>
            </a:pPr>
            <a:r>
              <a:rPr lang="en-US" sz="2100" dirty="0">
                <a:solidFill>
                  <a:schemeClr val="accent2"/>
                </a:solidFill>
                <a:latin typeface="Agilent TT Cond" pitchFamily="34" charset="0"/>
              </a:rPr>
              <a:t>Selectivity 15:1</a:t>
            </a:r>
            <a:endParaRPr lang="en-US" sz="2200" dirty="0">
              <a:solidFill>
                <a:schemeClr val="accent2"/>
              </a:solidFill>
              <a:latin typeface="Agilent TT Cond" pitchFamily="34" charset="0"/>
            </a:endParaRPr>
          </a:p>
        </p:txBody>
      </p:sp>
      <p:sp>
        <p:nvSpPr>
          <p:cNvPr id="44085" name="Line 53"/>
          <p:cNvSpPr>
            <a:spLocks noChangeShapeType="1"/>
          </p:cNvSpPr>
          <p:nvPr/>
        </p:nvSpPr>
        <p:spPr bwMode="auto">
          <a:xfrm flipV="1">
            <a:off x="3930650" y="4079875"/>
            <a:ext cx="0" cy="1095375"/>
          </a:xfrm>
          <a:prstGeom prst="line">
            <a:avLst/>
          </a:prstGeom>
          <a:noFill/>
          <a:ln w="19050">
            <a:solidFill>
              <a:schemeClr val="accent2"/>
            </a:solidFill>
            <a:prstDash val="dash"/>
            <a:round/>
            <a:headEnd/>
            <a:tailEnd/>
          </a:ln>
        </p:spPr>
        <p:txBody>
          <a:bodyPr wrap="none" anchor="ctr"/>
          <a:lstStyle/>
          <a:p>
            <a:endParaRPr lang="en-US" dirty="0"/>
          </a:p>
        </p:txBody>
      </p:sp>
      <p:sp>
        <p:nvSpPr>
          <p:cNvPr id="44086" name="Freeform 54"/>
          <p:cNvSpPr>
            <a:spLocks/>
          </p:cNvSpPr>
          <p:nvPr/>
        </p:nvSpPr>
        <p:spPr bwMode="auto">
          <a:xfrm>
            <a:off x="3949700" y="5056188"/>
            <a:ext cx="128588" cy="60325"/>
          </a:xfrm>
          <a:custGeom>
            <a:avLst/>
            <a:gdLst>
              <a:gd name="T0" fmla="*/ 0 w 89"/>
              <a:gd name="T1" fmla="*/ 41331039 h 43"/>
              <a:gd name="T2" fmla="*/ 183697331 w 89"/>
              <a:gd name="T3" fmla="*/ 82662077 h 43"/>
              <a:gd name="T4" fmla="*/ 139860397 w 89"/>
              <a:gd name="T5" fmla="*/ 41331039 h 43"/>
              <a:gd name="T6" fmla="*/ 183697331 w 89"/>
              <a:gd name="T7" fmla="*/ 0 h 43"/>
              <a:gd name="T8" fmla="*/ 0 w 89"/>
              <a:gd name="T9" fmla="*/ 41331039 h 43"/>
              <a:gd name="T10" fmla="*/ 0 w 89"/>
              <a:gd name="T11" fmla="*/ 41331039 h 43"/>
              <a:gd name="T12" fmla="*/ 0 60000 65536"/>
              <a:gd name="T13" fmla="*/ 0 60000 65536"/>
              <a:gd name="T14" fmla="*/ 0 60000 65536"/>
              <a:gd name="T15" fmla="*/ 0 60000 65536"/>
              <a:gd name="T16" fmla="*/ 0 60000 65536"/>
              <a:gd name="T17" fmla="*/ 0 60000 65536"/>
              <a:gd name="T18" fmla="*/ 0 w 89"/>
              <a:gd name="T19" fmla="*/ 0 h 43"/>
              <a:gd name="T20" fmla="*/ 89 w 89"/>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89" h="43">
                <a:moveTo>
                  <a:pt x="0" y="21"/>
                </a:moveTo>
                <a:lnTo>
                  <a:pt x="88" y="42"/>
                </a:lnTo>
                <a:lnTo>
                  <a:pt x="67" y="21"/>
                </a:lnTo>
                <a:lnTo>
                  <a:pt x="88" y="0"/>
                </a:lnTo>
                <a:lnTo>
                  <a:pt x="0" y="21"/>
                </a:lnTo>
              </a:path>
            </a:pathLst>
          </a:custGeom>
          <a:solidFill>
            <a:schemeClr val="accent2"/>
          </a:solidFill>
          <a:ln w="31750">
            <a:solidFill>
              <a:schemeClr val="accent2"/>
            </a:solidFill>
            <a:round/>
            <a:headEnd/>
            <a:tailEnd/>
          </a:ln>
        </p:spPr>
        <p:txBody>
          <a:bodyPr/>
          <a:lstStyle/>
          <a:p>
            <a:endParaRPr lang="en-US" dirty="0"/>
          </a:p>
        </p:txBody>
      </p:sp>
      <p:sp>
        <p:nvSpPr>
          <p:cNvPr id="44087" name="Line 55"/>
          <p:cNvSpPr>
            <a:spLocks noChangeShapeType="1"/>
          </p:cNvSpPr>
          <p:nvPr/>
        </p:nvSpPr>
        <p:spPr bwMode="auto">
          <a:xfrm>
            <a:off x="4003675" y="5086350"/>
            <a:ext cx="476250" cy="0"/>
          </a:xfrm>
          <a:prstGeom prst="line">
            <a:avLst/>
          </a:prstGeom>
          <a:noFill/>
          <a:ln w="31750">
            <a:solidFill>
              <a:schemeClr val="accent2"/>
            </a:solidFill>
            <a:round/>
            <a:headEnd/>
            <a:tailEnd/>
          </a:ln>
        </p:spPr>
        <p:txBody>
          <a:bodyPr wrap="none" anchor="ctr"/>
          <a:lstStyle/>
          <a:p>
            <a:endParaRPr lang="en-US" dirty="0"/>
          </a:p>
        </p:txBody>
      </p:sp>
      <p:sp>
        <p:nvSpPr>
          <p:cNvPr id="44088" name="Freeform 56"/>
          <p:cNvSpPr>
            <a:spLocks/>
          </p:cNvSpPr>
          <p:nvPr/>
        </p:nvSpPr>
        <p:spPr bwMode="auto">
          <a:xfrm>
            <a:off x="4437063" y="5056188"/>
            <a:ext cx="127000" cy="60325"/>
          </a:xfrm>
          <a:custGeom>
            <a:avLst/>
            <a:gdLst>
              <a:gd name="T0" fmla="*/ 181201562 w 88"/>
              <a:gd name="T1" fmla="*/ 41331039 h 43"/>
              <a:gd name="T2" fmla="*/ 0 w 88"/>
              <a:gd name="T3" fmla="*/ 82662077 h 43"/>
              <a:gd name="T4" fmla="*/ 43738507 w 88"/>
              <a:gd name="T5" fmla="*/ 41331039 h 43"/>
              <a:gd name="T6" fmla="*/ 0 w 88"/>
              <a:gd name="T7" fmla="*/ 0 h 43"/>
              <a:gd name="T8" fmla="*/ 181201562 w 88"/>
              <a:gd name="T9" fmla="*/ 41331039 h 43"/>
              <a:gd name="T10" fmla="*/ 181201562 w 88"/>
              <a:gd name="T11" fmla="*/ 41331039 h 43"/>
              <a:gd name="T12" fmla="*/ 0 60000 65536"/>
              <a:gd name="T13" fmla="*/ 0 60000 65536"/>
              <a:gd name="T14" fmla="*/ 0 60000 65536"/>
              <a:gd name="T15" fmla="*/ 0 60000 65536"/>
              <a:gd name="T16" fmla="*/ 0 60000 65536"/>
              <a:gd name="T17" fmla="*/ 0 60000 65536"/>
              <a:gd name="T18" fmla="*/ 0 w 88"/>
              <a:gd name="T19" fmla="*/ 0 h 43"/>
              <a:gd name="T20" fmla="*/ 88 w 88"/>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88" h="43">
                <a:moveTo>
                  <a:pt x="87" y="21"/>
                </a:moveTo>
                <a:lnTo>
                  <a:pt x="0" y="42"/>
                </a:lnTo>
                <a:lnTo>
                  <a:pt x="21" y="21"/>
                </a:lnTo>
                <a:lnTo>
                  <a:pt x="0" y="0"/>
                </a:lnTo>
                <a:lnTo>
                  <a:pt x="87" y="21"/>
                </a:lnTo>
              </a:path>
            </a:pathLst>
          </a:custGeom>
          <a:solidFill>
            <a:schemeClr val="accent2"/>
          </a:solidFill>
          <a:ln w="31750">
            <a:solidFill>
              <a:schemeClr val="accent2"/>
            </a:solidFill>
            <a:round/>
            <a:headEnd/>
            <a:tailEnd/>
          </a:ln>
        </p:spPr>
        <p:txBody>
          <a:bodyPr/>
          <a:lstStyle/>
          <a:p>
            <a:endParaRPr lang="en-US" dirty="0"/>
          </a:p>
        </p:txBody>
      </p:sp>
      <p:sp>
        <p:nvSpPr>
          <p:cNvPr id="44089" name="Text Box 57"/>
          <p:cNvSpPr txBox="1">
            <a:spLocks noChangeArrowheads="1"/>
          </p:cNvSpPr>
          <p:nvPr/>
        </p:nvSpPr>
        <p:spPr bwMode="auto">
          <a:xfrm>
            <a:off x="3956050" y="5221288"/>
            <a:ext cx="665163" cy="615950"/>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chemeClr val="accent2"/>
                </a:solidFill>
                <a:latin typeface="Agilent TT Cond" pitchFamily="34" charset="0"/>
              </a:rPr>
              <a:t>10 kHz</a:t>
            </a:r>
            <a:endParaRPr lang="en-US" sz="2200" dirty="0">
              <a:solidFill>
                <a:schemeClr val="accent2"/>
              </a:solidFill>
              <a:latin typeface="Agilent TT Cond" pitchFamily="34" charset="0"/>
            </a:endParaRPr>
          </a:p>
        </p:txBody>
      </p:sp>
      <p:sp>
        <p:nvSpPr>
          <p:cNvPr id="44090" name="Line 58"/>
          <p:cNvSpPr>
            <a:spLocks noChangeShapeType="1"/>
          </p:cNvSpPr>
          <p:nvPr/>
        </p:nvSpPr>
        <p:spPr bwMode="auto">
          <a:xfrm flipV="1">
            <a:off x="5849938" y="3181350"/>
            <a:ext cx="1919287" cy="819150"/>
          </a:xfrm>
          <a:prstGeom prst="line">
            <a:avLst/>
          </a:prstGeom>
          <a:noFill/>
          <a:ln w="19050">
            <a:solidFill>
              <a:srgbClr val="000000"/>
            </a:solidFill>
            <a:round/>
            <a:headEnd type="triangle" w="med" len="med"/>
            <a:tailEnd/>
          </a:ln>
        </p:spPr>
        <p:txBody>
          <a:bodyPr wrap="none" anchor="ctr"/>
          <a:lstStyle/>
          <a:p>
            <a:endParaRPr lang="en-US" dirty="0"/>
          </a:p>
        </p:txBody>
      </p:sp>
      <p:sp>
        <p:nvSpPr>
          <p:cNvPr id="44091" name="Text Box 59"/>
          <p:cNvSpPr txBox="1">
            <a:spLocks noChangeArrowheads="1"/>
          </p:cNvSpPr>
          <p:nvPr/>
        </p:nvSpPr>
        <p:spPr bwMode="auto">
          <a:xfrm>
            <a:off x="7821613" y="2886075"/>
            <a:ext cx="1087437" cy="506413"/>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dirty="0">
                <a:solidFill>
                  <a:schemeClr val="accent2"/>
                </a:solidFill>
                <a:latin typeface="Agilent TT Cond" pitchFamily="34" charset="0"/>
              </a:rPr>
              <a:t>distortion products</a:t>
            </a:r>
            <a:endParaRPr lang="en-US" sz="2200" dirty="0">
              <a:solidFill>
                <a:schemeClr val="accent2"/>
              </a:solidFill>
              <a:latin typeface="Agilent TT Cond" pitchFamily="34" charset="0"/>
            </a:endParaRPr>
          </a:p>
        </p:txBody>
      </p:sp>
      <p:sp>
        <p:nvSpPr>
          <p:cNvPr id="44092" name="Line 60"/>
          <p:cNvSpPr>
            <a:spLocks noChangeShapeType="1"/>
          </p:cNvSpPr>
          <p:nvPr/>
        </p:nvSpPr>
        <p:spPr bwMode="auto">
          <a:xfrm>
            <a:off x="4864100" y="3587750"/>
            <a:ext cx="160338" cy="812800"/>
          </a:xfrm>
          <a:prstGeom prst="line">
            <a:avLst/>
          </a:prstGeom>
          <a:noFill/>
          <a:ln w="31750">
            <a:solidFill>
              <a:srgbClr val="000000"/>
            </a:solidFill>
            <a:prstDash val="dash"/>
            <a:round/>
            <a:headEnd/>
            <a:tailEnd/>
          </a:ln>
        </p:spPr>
        <p:txBody>
          <a:bodyPr wrap="none" anchor="ctr"/>
          <a:lstStyle/>
          <a:p>
            <a:endParaRPr lang="en-US" dirty="0"/>
          </a:p>
        </p:txBody>
      </p:sp>
      <p:sp>
        <p:nvSpPr>
          <p:cNvPr id="44093" name="Line 61"/>
          <p:cNvSpPr>
            <a:spLocks noChangeShapeType="1"/>
          </p:cNvSpPr>
          <p:nvPr/>
        </p:nvSpPr>
        <p:spPr bwMode="auto">
          <a:xfrm>
            <a:off x="4087813" y="4373563"/>
            <a:ext cx="936625" cy="0"/>
          </a:xfrm>
          <a:prstGeom prst="line">
            <a:avLst/>
          </a:prstGeom>
          <a:noFill/>
          <a:ln w="19050">
            <a:solidFill>
              <a:schemeClr val="accent2"/>
            </a:solidFill>
            <a:round/>
            <a:headEnd type="triangle" w="med" len="med"/>
            <a:tailEnd type="triangle" w="med" len="med"/>
          </a:ln>
        </p:spPr>
        <p:txBody>
          <a:bodyPr wrap="none" anchor="ctr"/>
          <a:lstStyle/>
          <a:p>
            <a:endParaRPr lang="en-US" dirty="0"/>
          </a:p>
        </p:txBody>
      </p:sp>
      <p:sp>
        <p:nvSpPr>
          <p:cNvPr id="44094" name="Text Box 62"/>
          <p:cNvSpPr txBox="1">
            <a:spLocks noChangeArrowheads="1"/>
          </p:cNvSpPr>
          <p:nvPr/>
        </p:nvSpPr>
        <p:spPr bwMode="auto">
          <a:xfrm>
            <a:off x="4132263" y="4443413"/>
            <a:ext cx="871537" cy="395287"/>
          </a:xfrm>
          <a:prstGeom prst="rect">
            <a:avLst/>
          </a:prstGeom>
          <a:solidFill>
            <a:srgbClr val="FFFFFF"/>
          </a:solidFill>
          <a:ln w="0">
            <a:solidFill>
              <a:schemeClr val="tx1"/>
            </a:solid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chemeClr val="accent2"/>
                </a:solidFill>
                <a:latin typeface="Agilent TT Cond" pitchFamily="34" charset="0"/>
              </a:rPr>
              <a:t>60 dB BW = 15 kHz</a:t>
            </a:r>
            <a:endParaRPr lang="en-US" sz="2200" dirty="0">
              <a:solidFill>
                <a:schemeClr val="accent2"/>
              </a:solidFill>
              <a:latin typeface="Agilent TT Cond" pitchFamily="34" charset="0"/>
            </a:endParaRPr>
          </a:p>
        </p:txBody>
      </p:sp>
      <p:sp>
        <p:nvSpPr>
          <p:cNvPr id="44095" name="Line 63"/>
          <p:cNvSpPr>
            <a:spLocks noChangeShapeType="1"/>
          </p:cNvSpPr>
          <p:nvPr/>
        </p:nvSpPr>
        <p:spPr bwMode="auto">
          <a:xfrm flipV="1">
            <a:off x="4086225" y="3567113"/>
            <a:ext cx="0" cy="895350"/>
          </a:xfrm>
          <a:prstGeom prst="line">
            <a:avLst/>
          </a:prstGeom>
          <a:noFill/>
          <a:ln w="19050">
            <a:solidFill>
              <a:schemeClr val="accent2"/>
            </a:solidFill>
            <a:prstDash val="dash"/>
            <a:round/>
            <a:headEnd/>
            <a:tailEnd/>
          </a:ln>
        </p:spPr>
        <p:txBody>
          <a:bodyPr wrap="none" anchor="ctr"/>
          <a:lstStyle/>
          <a:p>
            <a:endParaRPr lang="en-US" dirty="0"/>
          </a:p>
        </p:txBody>
      </p:sp>
      <p:grpSp>
        <p:nvGrpSpPr>
          <p:cNvPr id="2" name="Group 64"/>
          <p:cNvGrpSpPr>
            <a:grpSpLocks/>
          </p:cNvGrpSpPr>
          <p:nvPr/>
        </p:nvGrpSpPr>
        <p:grpSpPr bwMode="auto">
          <a:xfrm>
            <a:off x="4090988" y="3638550"/>
            <a:ext cx="454025" cy="60325"/>
            <a:chOff x="2835" y="3042"/>
            <a:chExt cx="314" cy="43"/>
          </a:xfrm>
        </p:grpSpPr>
        <p:sp>
          <p:nvSpPr>
            <p:cNvPr id="44103" name="Freeform 65"/>
            <p:cNvSpPr>
              <a:spLocks/>
            </p:cNvSpPr>
            <p:nvPr/>
          </p:nvSpPr>
          <p:spPr bwMode="auto">
            <a:xfrm>
              <a:off x="2835" y="3042"/>
              <a:ext cx="66" cy="43"/>
            </a:xfrm>
            <a:custGeom>
              <a:avLst/>
              <a:gdLst>
                <a:gd name="T0" fmla="*/ 0 w 66"/>
                <a:gd name="T1" fmla="*/ 21 h 43"/>
                <a:gd name="T2" fmla="*/ 65 w 66"/>
                <a:gd name="T3" fmla="*/ 42 h 43"/>
                <a:gd name="T4" fmla="*/ 49 w 66"/>
                <a:gd name="T5" fmla="*/ 21 h 43"/>
                <a:gd name="T6" fmla="*/ 65 w 66"/>
                <a:gd name="T7" fmla="*/ 0 h 43"/>
                <a:gd name="T8" fmla="*/ 0 w 66"/>
                <a:gd name="T9" fmla="*/ 21 h 43"/>
                <a:gd name="T10" fmla="*/ 0 w 66"/>
                <a:gd name="T11" fmla="*/ 21 h 43"/>
                <a:gd name="T12" fmla="*/ 0 60000 65536"/>
                <a:gd name="T13" fmla="*/ 0 60000 65536"/>
                <a:gd name="T14" fmla="*/ 0 60000 65536"/>
                <a:gd name="T15" fmla="*/ 0 60000 65536"/>
                <a:gd name="T16" fmla="*/ 0 60000 65536"/>
                <a:gd name="T17" fmla="*/ 0 60000 65536"/>
                <a:gd name="T18" fmla="*/ 0 w 66"/>
                <a:gd name="T19" fmla="*/ 0 h 43"/>
                <a:gd name="T20" fmla="*/ 66 w 66"/>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66" h="43">
                  <a:moveTo>
                    <a:pt x="0" y="21"/>
                  </a:moveTo>
                  <a:lnTo>
                    <a:pt x="65" y="42"/>
                  </a:lnTo>
                  <a:lnTo>
                    <a:pt x="49" y="21"/>
                  </a:lnTo>
                  <a:lnTo>
                    <a:pt x="65" y="0"/>
                  </a:lnTo>
                  <a:lnTo>
                    <a:pt x="0" y="21"/>
                  </a:lnTo>
                </a:path>
              </a:pathLst>
            </a:custGeom>
            <a:solidFill>
              <a:srgbClr val="FF0000"/>
            </a:solidFill>
            <a:ln w="31750">
              <a:solidFill>
                <a:schemeClr val="accent2"/>
              </a:solidFill>
              <a:round/>
              <a:headEnd/>
              <a:tailEnd/>
            </a:ln>
          </p:spPr>
          <p:txBody>
            <a:bodyPr/>
            <a:lstStyle/>
            <a:p>
              <a:endParaRPr lang="en-US" dirty="0"/>
            </a:p>
          </p:txBody>
        </p:sp>
        <p:sp>
          <p:nvSpPr>
            <p:cNvPr id="44104" name="Line 66"/>
            <p:cNvSpPr>
              <a:spLocks noChangeShapeType="1"/>
            </p:cNvSpPr>
            <p:nvPr/>
          </p:nvSpPr>
          <p:spPr bwMode="auto">
            <a:xfrm>
              <a:off x="2863" y="3064"/>
              <a:ext cx="243" cy="0"/>
            </a:xfrm>
            <a:prstGeom prst="line">
              <a:avLst/>
            </a:prstGeom>
            <a:noFill/>
            <a:ln w="31750">
              <a:solidFill>
                <a:schemeClr val="accent2"/>
              </a:solidFill>
              <a:round/>
              <a:headEnd/>
              <a:tailEnd/>
            </a:ln>
          </p:spPr>
          <p:txBody>
            <a:bodyPr wrap="none" anchor="ctr"/>
            <a:lstStyle/>
            <a:p>
              <a:endParaRPr lang="en-US" dirty="0"/>
            </a:p>
          </p:txBody>
        </p:sp>
        <p:sp>
          <p:nvSpPr>
            <p:cNvPr id="44105" name="Freeform 67"/>
            <p:cNvSpPr>
              <a:spLocks/>
            </p:cNvSpPr>
            <p:nvPr/>
          </p:nvSpPr>
          <p:spPr bwMode="auto">
            <a:xfrm>
              <a:off x="3084" y="3042"/>
              <a:ext cx="65" cy="43"/>
            </a:xfrm>
            <a:custGeom>
              <a:avLst/>
              <a:gdLst>
                <a:gd name="T0" fmla="*/ 64 w 65"/>
                <a:gd name="T1" fmla="*/ 21 h 43"/>
                <a:gd name="T2" fmla="*/ 0 w 65"/>
                <a:gd name="T3" fmla="*/ 42 h 43"/>
                <a:gd name="T4" fmla="*/ 16 w 65"/>
                <a:gd name="T5" fmla="*/ 21 h 43"/>
                <a:gd name="T6" fmla="*/ 0 w 65"/>
                <a:gd name="T7" fmla="*/ 0 h 43"/>
                <a:gd name="T8" fmla="*/ 64 w 65"/>
                <a:gd name="T9" fmla="*/ 21 h 43"/>
                <a:gd name="T10" fmla="*/ 64 w 65"/>
                <a:gd name="T11" fmla="*/ 21 h 43"/>
                <a:gd name="T12" fmla="*/ 0 60000 65536"/>
                <a:gd name="T13" fmla="*/ 0 60000 65536"/>
                <a:gd name="T14" fmla="*/ 0 60000 65536"/>
                <a:gd name="T15" fmla="*/ 0 60000 65536"/>
                <a:gd name="T16" fmla="*/ 0 60000 65536"/>
                <a:gd name="T17" fmla="*/ 0 60000 65536"/>
                <a:gd name="T18" fmla="*/ 0 w 65"/>
                <a:gd name="T19" fmla="*/ 0 h 43"/>
                <a:gd name="T20" fmla="*/ 65 w 65"/>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65" h="43">
                  <a:moveTo>
                    <a:pt x="64" y="21"/>
                  </a:moveTo>
                  <a:lnTo>
                    <a:pt x="0" y="42"/>
                  </a:lnTo>
                  <a:lnTo>
                    <a:pt x="16" y="21"/>
                  </a:lnTo>
                  <a:lnTo>
                    <a:pt x="0" y="0"/>
                  </a:lnTo>
                  <a:lnTo>
                    <a:pt x="64" y="21"/>
                  </a:lnTo>
                </a:path>
              </a:pathLst>
            </a:custGeom>
            <a:solidFill>
              <a:srgbClr val="FF0000"/>
            </a:solidFill>
            <a:ln w="31750">
              <a:solidFill>
                <a:schemeClr val="accent2"/>
              </a:solidFill>
              <a:round/>
              <a:headEnd/>
              <a:tailEnd/>
            </a:ln>
          </p:spPr>
          <p:txBody>
            <a:bodyPr/>
            <a:lstStyle/>
            <a:p>
              <a:endParaRPr lang="en-US" dirty="0"/>
            </a:p>
          </p:txBody>
        </p:sp>
      </p:grpSp>
      <p:sp>
        <p:nvSpPr>
          <p:cNvPr id="44097" name="Text Box 68"/>
          <p:cNvSpPr txBox="1">
            <a:spLocks noChangeArrowheads="1"/>
          </p:cNvSpPr>
          <p:nvPr/>
        </p:nvSpPr>
        <p:spPr bwMode="auto">
          <a:xfrm>
            <a:off x="4033838" y="3438525"/>
            <a:ext cx="609600" cy="204788"/>
          </a:xfrm>
          <a:prstGeom prst="rect">
            <a:avLst/>
          </a:prstGeom>
          <a:solidFill>
            <a:srgbClr val="FFFFFF"/>
          </a:solidFill>
          <a:ln w="0">
            <a:solidFill>
              <a:schemeClr val="tx1"/>
            </a:solid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chemeClr val="accent2"/>
                </a:solidFill>
                <a:latin typeface="Agilent TT Cond" pitchFamily="34" charset="0"/>
              </a:rPr>
              <a:t>7.5 kHz</a:t>
            </a:r>
            <a:endParaRPr lang="en-US" sz="2200" dirty="0">
              <a:solidFill>
                <a:schemeClr val="accent2"/>
              </a:solidFill>
              <a:latin typeface="Agilent TT Cond" pitchFamily="34" charset="0"/>
            </a:endParaRPr>
          </a:p>
        </p:txBody>
      </p:sp>
      <p:sp>
        <p:nvSpPr>
          <p:cNvPr id="44098" name="Line 69"/>
          <p:cNvSpPr>
            <a:spLocks noChangeShapeType="1"/>
          </p:cNvSpPr>
          <p:nvPr/>
        </p:nvSpPr>
        <p:spPr bwMode="auto">
          <a:xfrm flipH="1">
            <a:off x="1365250" y="2360613"/>
            <a:ext cx="3495675" cy="0"/>
          </a:xfrm>
          <a:prstGeom prst="line">
            <a:avLst/>
          </a:prstGeom>
          <a:noFill/>
          <a:ln w="19050">
            <a:solidFill>
              <a:schemeClr val="accent2"/>
            </a:solidFill>
            <a:prstDash val="dash"/>
            <a:round/>
            <a:headEnd/>
            <a:tailEnd/>
          </a:ln>
        </p:spPr>
        <p:txBody>
          <a:bodyPr wrap="none" anchor="ctr"/>
          <a:lstStyle/>
          <a:p>
            <a:endParaRPr lang="en-US" dirty="0"/>
          </a:p>
        </p:txBody>
      </p:sp>
      <p:sp>
        <p:nvSpPr>
          <p:cNvPr id="44099" name="Line 70"/>
          <p:cNvSpPr>
            <a:spLocks noChangeShapeType="1"/>
          </p:cNvSpPr>
          <p:nvPr/>
        </p:nvSpPr>
        <p:spPr bwMode="auto">
          <a:xfrm flipH="1">
            <a:off x="1397000" y="4378325"/>
            <a:ext cx="2655888" cy="0"/>
          </a:xfrm>
          <a:prstGeom prst="line">
            <a:avLst/>
          </a:prstGeom>
          <a:noFill/>
          <a:ln w="19050">
            <a:solidFill>
              <a:schemeClr val="accent2"/>
            </a:solidFill>
            <a:prstDash val="dash"/>
            <a:round/>
            <a:headEnd/>
            <a:tailEnd/>
          </a:ln>
        </p:spPr>
        <p:txBody>
          <a:bodyPr wrap="none" anchor="ctr"/>
          <a:lstStyle/>
          <a:p>
            <a:endParaRPr lang="en-US" dirty="0"/>
          </a:p>
        </p:txBody>
      </p:sp>
      <p:sp>
        <p:nvSpPr>
          <p:cNvPr id="44100" name="Text Box 71"/>
          <p:cNvSpPr txBox="1">
            <a:spLocks noChangeArrowheads="1"/>
          </p:cNvSpPr>
          <p:nvPr/>
        </p:nvSpPr>
        <p:spPr bwMode="auto">
          <a:xfrm>
            <a:off x="989013" y="2255838"/>
            <a:ext cx="377825" cy="204787"/>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chemeClr val="accent2"/>
                </a:solidFill>
                <a:latin typeface="Agilent TT Cond" pitchFamily="34" charset="0"/>
              </a:rPr>
              <a:t>3 dB</a:t>
            </a:r>
            <a:endParaRPr lang="en-US" sz="2200" dirty="0">
              <a:solidFill>
                <a:schemeClr val="accent2"/>
              </a:solidFill>
              <a:latin typeface="Agilent TT Cond" pitchFamily="34" charset="0"/>
            </a:endParaRPr>
          </a:p>
        </p:txBody>
      </p:sp>
      <p:sp>
        <p:nvSpPr>
          <p:cNvPr id="44101" name="Text Box 72"/>
          <p:cNvSpPr txBox="1">
            <a:spLocks noChangeArrowheads="1"/>
          </p:cNvSpPr>
          <p:nvPr/>
        </p:nvSpPr>
        <p:spPr bwMode="auto">
          <a:xfrm>
            <a:off x="944563" y="4273550"/>
            <a:ext cx="471487" cy="204788"/>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chemeClr val="accent2"/>
                </a:solidFill>
                <a:latin typeface="Agilent TT Cond" pitchFamily="34" charset="0"/>
              </a:rPr>
              <a:t>60 dB</a:t>
            </a:r>
            <a:endParaRPr lang="en-US" sz="2200" dirty="0">
              <a:solidFill>
                <a:schemeClr val="accent2"/>
              </a:solidFill>
              <a:latin typeface="Agilent TT Cond" pitchFamily="34" charset="0"/>
            </a:endParaRPr>
          </a:p>
        </p:txBody>
      </p:sp>
      <p:sp>
        <p:nvSpPr>
          <p:cNvPr id="44102" name="Rectangle 73"/>
          <p:cNvSpPr>
            <a:spLocks noGrp="1" noChangeArrowheads="1"/>
          </p:cNvSpPr>
          <p:nvPr>
            <p:ph type="title"/>
          </p:nvPr>
        </p:nvSpPr>
        <p:spPr>
          <a:xfrm>
            <a:off x="228600" y="76201"/>
            <a:ext cx="8915400" cy="838199"/>
          </a:xfrm>
          <a:noFill/>
        </p:spPr>
        <p:txBody>
          <a:bodyPr lIns="0" tIns="0" rIns="0" bIns="0"/>
          <a:lstStyle/>
          <a:p>
            <a:r>
              <a:rPr lang="en-US" dirty="0" smtClean="0"/>
              <a:t>Specifications</a:t>
            </a:r>
            <a:br>
              <a:rPr lang="en-US" dirty="0" smtClean="0"/>
            </a:br>
            <a:r>
              <a:rPr lang="en-US" sz="2100" dirty="0" smtClean="0"/>
              <a:t>	Resolution BW Selectivity or Shape Factor</a:t>
            </a:r>
          </a:p>
        </p:txBody>
      </p:sp>
      <p:sp>
        <p:nvSpPr>
          <p:cNvPr id="74" name="Footer Placeholder 73"/>
          <p:cNvSpPr>
            <a:spLocks noGrp="1"/>
          </p:cNvSpPr>
          <p:nvPr>
            <p:ph type="ftr" sz="quarter" idx="10"/>
          </p:nvPr>
        </p:nvSpPr>
        <p:spPr/>
        <p:txBody>
          <a:bodyPr/>
          <a:lstStyle/>
          <a:p>
            <a:r>
              <a:rPr lang="en-US" dirty="0" smtClean="0"/>
              <a:t>Back to Basics Training</a:t>
            </a:r>
            <a:endParaRPr lang="en-US" dirty="0"/>
          </a:p>
        </p:txBody>
      </p:sp>
      <p:sp>
        <p:nvSpPr>
          <p:cNvPr id="75" name="Slide Number Placeholder 74"/>
          <p:cNvSpPr>
            <a:spLocks noGrp="1"/>
          </p:cNvSpPr>
          <p:nvPr>
            <p:ph type="sldNum" sz="quarter" idx="12"/>
          </p:nvPr>
        </p:nvSpPr>
        <p:spPr/>
        <p:txBody>
          <a:bodyPr/>
          <a:lstStyle/>
          <a:p>
            <a:fld id="{2D132F79-ACF3-4263-B52B-5972FA2CE406}" type="slidenum">
              <a:rPr lang="en-US" smtClean="0"/>
              <a:pPr/>
              <a:t>42</a:t>
            </a:fld>
            <a:endParaRPr lang="en-US"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28600" y="76199"/>
            <a:ext cx="8915400" cy="815975"/>
          </a:xfrm>
        </p:spPr>
        <p:txBody>
          <a:bodyPr/>
          <a:lstStyle/>
          <a:p>
            <a:r>
              <a:rPr lang="en-US" dirty="0" smtClean="0"/>
              <a:t>Specifications</a:t>
            </a:r>
            <a:br>
              <a:rPr lang="en-US" dirty="0" smtClean="0"/>
            </a:br>
            <a:r>
              <a:rPr lang="en-US" sz="2100" dirty="0" smtClean="0"/>
              <a:t>	Resolution: RBW Type and Selectivity</a:t>
            </a:r>
          </a:p>
        </p:txBody>
      </p:sp>
      <p:sp>
        <p:nvSpPr>
          <p:cNvPr id="45059" name="Line 3"/>
          <p:cNvSpPr>
            <a:spLocks noChangeShapeType="1"/>
          </p:cNvSpPr>
          <p:nvPr/>
        </p:nvSpPr>
        <p:spPr bwMode="auto">
          <a:xfrm>
            <a:off x="4357688" y="6672263"/>
            <a:ext cx="0" cy="0"/>
          </a:xfrm>
          <a:prstGeom prst="line">
            <a:avLst/>
          </a:prstGeom>
          <a:noFill/>
          <a:ln w="9525">
            <a:solidFill>
              <a:srgbClr val="000000"/>
            </a:solidFill>
            <a:round/>
            <a:headEnd/>
            <a:tailEnd/>
          </a:ln>
        </p:spPr>
        <p:txBody>
          <a:bodyPr wrap="none" anchor="ctr"/>
          <a:lstStyle/>
          <a:p>
            <a:endParaRPr lang="en-US" dirty="0"/>
          </a:p>
        </p:txBody>
      </p:sp>
      <p:sp>
        <p:nvSpPr>
          <p:cNvPr id="45060" name="Text Box 4"/>
          <p:cNvSpPr txBox="1">
            <a:spLocks noChangeArrowheads="1"/>
          </p:cNvSpPr>
          <p:nvPr/>
        </p:nvSpPr>
        <p:spPr bwMode="auto">
          <a:xfrm>
            <a:off x="4294188" y="4451350"/>
            <a:ext cx="1427162" cy="382588"/>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b="1" dirty="0">
                <a:solidFill>
                  <a:schemeClr val="tx2"/>
                </a:solidFill>
                <a:latin typeface="Agilent TT Cond" pitchFamily="34" charset="0"/>
              </a:rPr>
              <a:t>DIGITAL FILTER</a:t>
            </a:r>
            <a:endParaRPr lang="en-US" sz="2200" dirty="0">
              <a:solidFill>
                <a:schemeClr val="tx2"/>
              </a:solidFill>
              <a:latin typeface="Agilent TT Cond" pitchFamily="34" charset="0"/>
            </a:endParaRPr>
          </a:p>
        </p:txBody>
      </p:sp>
      <p:sp>
        <p:nvSpPr>
          <p:cNvPr id="45061" name="Text Box 5"/>
          <p:cNvSpPr txBox="1">
            <a:spLocks noChangeArrowheads="1"/>
          </p:cNvSpPr>
          <p:nvPr/>
        </p:nvSpPr>
        <p:spPr bwMode="auto">
          <a:xfrm>
            <a:off x="4332288" y="3065463"/>
            <a:ext cx="1468437" cy="384175"/>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b="1" dirty="0">
                <a:solidFill>
                  <a:srgbClr val="000000"/>
                </a:solidFill>
                <a:latin typeface="Agilent TT Cond" pitchFamily="34" charset="0"/>
              </a:rPr>
              <a:t>ANALOG FILTER</a:t>
            </a:r>
            <a:endParaRPr lang="en-US" sz="2200" dirty="0">
              <a:latin typeface="Agilent TT Cond" pitchFamily="34" charset="0"/>
            </a:endParaRPr>
          </a:p>
        </p:txBody>
      </p:sp>
      <p:sp>
        <p:nvSpPr>
          <p:cNvPr id="45062" name="Freeform 6"/>
          <p:cNvSpPr>
            <a:spLocks/>
          </p:cNvSpPr>
          <p:nvPr/>
        </p:nvSpPr>
        <p:spPr bwMode="auto">
          <a:xfrm>
            <a:off x="550863" y="1724025"/>
            <a:ext cx="1587" cy="3557588"/>
          </a:xfrm>
          <a:custGeom>
            <a:avLst/>
            <a:gdLst>
              <a:gd name="T0" fmla="*/ 0 w 1"/>
              <a:gd name="T1" fmla="*/ 2147483647 h 2540"/>
              <a:gd name="T2" fmla="*/ 0 w 1"/>
              <a:gd name="T3" fmla="*/ 2147483647 h 2540"/>
              <a:gd name="T4" fmla="*/ 0 w 1"/>
              <a:gd name="T5" fmla="*/ 2147483647 h 2540"/>
              <a:gd name="T6" fmla="*/ 0 w 1"/>
              <a:gd name="T7" fmla="*/ 2147483647 h 2540"/>
              <a:gd name="T8" fmla="*/ 0 w 1"/>
              <a:gd name="T9" fmla="*/ 0 h 2540"/>
              <a:gd name="T10" fmla="*/ 0 60000 65536"/>
              <a:gd name="T11" fmla="*/ 0 60000 65536"/>
              <a:gd name="T12" fmla="*/ 0 60000 65536"/>
              <a:gd name="T13" fmla="*/ 0 60000 65536"/>
              <a:gd name="T14" fmla="*/ 0 60000 65536"/>
              <a:gd name="T15" fmla="*/ 0 w 1"/>
              <a:gd name="T16" fmla="*/ 0 h 2540"/>
              <a:gd name="T17" fmla="*/ 1 w 1"/>
              <a:gd name="T18" fmla="*/ 2540 h 2540"/>
            </a:gdLst>
            <a:ahLst/>
            <a:cxnLst>
              <a:cxn ang="T10">
                <a:pos x="T0" y="T1"/>
              </a:cxn>
              <a:cxn ang="T11">
                <a:pos x="T2" y="T3"/>
              </a:cxn>
              <a:cxn ang="T12">
                <a:pos x="T4" y="T5"/>
              </a:cxn>
              <a:cxn ang="T13">
                <a:pos x="T6" y="T7"/>
              </a:cxn>
              <a:cxn ang="T14">
                <a:pos x="T8" y="T9"/>
              </a:cxn>
            </a:cxnLst>
            <a:rect l="T15" t="T16" r="T17" b="T18"/>
            <a:pathLst>
              <a:path w="1" h="2540">
                <a:moveTo>
                  <a:pt x="0" y="2539"/>
                </a:moveTo>
                <a:lnTo>
                  <a:pt x="0" y="2539"/>
                </a:lnTo>
                <a:lnTo>
                  <a:pt x="0" y="1269"/>
                </a:lnTo>
                <a:lnTo>
                  <a:pt x="0" y="0"/>
                </a:lnTo>
              </a:path>
            </a:pathLst>
          </a:custGeom>
          <a:noFill/>
          <a:ln w="9525">
            <a:solidFill>
              <a:srgbClr val="000000"/>
            </a:solidFill>
            <a:round/>
            <a:headEnd/>
            <a:tailEnd/>
          </a:ln>
        </p:spPr>
        <p:txBody>
          <a:bodyPr lIns="0" tIns="0" rIns="0" bIns="0" anchor="b"/>
          <a:lstStyle/>
          <a:p>
            <a:endParaRPr lang="en-US" dirty="0"/>
          </a:p>
        </p:txBody>
      </p:sp>
      <p:sp>
        <p:nvSpPr>
          <p:cNvPr id="45063" name="Freeform 7"/>
          <p:cNvSpPr>
            <a:spLocks/>
          </p:cNvSpPr>
          <p:nvPr/>
        </p:nvSpPr>
        <p:spPr bwMode="auto">
          <a:xfrm>
            <a:off x="1146175" y="1724025"/>
            <a:ext cx="1588" cy="3557588"/>
          </a:xfrm>
          <a:custGeom>
            <a:avLst/>
            <a:gdLst>
              <a:gd name="T0" fmla="*/ 0 w 1"/>
              <a:gd name="T1" fmla="*/ 0 h 2540"/>
              <a:gd name="T2" fmla="*/ 0 w 1"/>
              <a:gd name="T3" fmla="*/ 0 h 2540"/>
              <a:gd name="T4" fmla="*/ 0 w 1"/>
              <a:gd name="T5" fmla="*/ 2147483647 h 2540"/>
              <a:gd name="T6" fmla="*/ 0 w 1"/>
              <a:gd name="T7" fmla="*/ 2147483647 h 2540"/>
              <a:gd name="T8" fmla="*/ 0 w 1"/>
              <a:gd name="T9" fmla="*/ 2147483647 h 2540"/>
              <a:gd name="T10" fmla="*/ 0 60000 65536"/>
              <a:gd name="T11" fmla="*/ 0 60000 65536"/>
              <a:gd name="T12" fmla="*/ 0 60000 65536"/>
              <a:gd name="T13" fmla="*/ 0 60000 65536"/>
              <a:gd name="T14" fmla="*/ 0 60000 65536"/>
              <a:gd name="T15" fmla="*/ 0 w 1"/>
              <a:gd name="T16" fmla="*/ 0 h 2540"/>
              <a:gd name="T17" fmla="*/ 1 w 1"/>
              <a:gd name="T18" fmla="*/ 2540 h 2540"/>
            </a:gdLst>
            <a:ahLst/>
            <a:cxnLst>
              <a:cxn ang="T10">
                <a:pos x="T0" y="T1"/>
              </a:cxn>
              <a:cxn ang="T11">
                <a:pos x="T2" y="T3"/>
              </a:cxn>
              <a:cxn ang="T12">
                <a:pos x="T4" y="T5"/>
              </a:cxn>
              <a:cxn ang="T13">
                <a:pos x="T6" y="T7"/>
              </a:cxn>
              <a:cxn ang="T14">
                <a:pos x="T8" y="T9"/>
              </a:cxn>
            </a:cxnLst>
            <a:rect l="T15" t="T16" r="T17" b="T18"/>
            <a:pathLst>
              <a:path w="1" h="2540">
                <a:moveTo>
                  <a:pt x="0" y="0"/>
                </a:moveTo>
                <a:lnTo>
                  <a:pt x="0" y="0"/>
                </a:lnTo>
                <a:lnTo>
                  <a:pt x="0" y="1269"/>
                </a:lnTo>
                <a:lnTo>
                  <a:pt x="0" y="2539"/>
                </a:lnTo>
              </a:path>
            </a:pathLst>
          </a:custGeom>
          <a:noFill/>
          <a:ln w="9525">
            <a:solidFill>
              <a:srgbClr val="000000"/>
            </a:solidFill>
            <a:round/>
            <a:headEnd/>
            <a:tailEnd/>
          </a:ln>
        </p:spPr>
        <p:txBody>
          <a:bodyPr lIns="0" tIns="0" rIns="0" bIns="0" anchor="b"/>
          <a:lstStyle/>
          <a:p>
            <a:endParaRPr lang="en-US" dirty="0"/>
          </a:p>
        </p:txBody>
      </p:sp>
      <p:sp>
        <p:nvSpPr>
          <p:cNvPr id="45064" name="Freeform 8"/>
          <p:cNvSpPr>
            <a:spLocks/>
          </p:cNvSpPr>
          <p:nvPr/>
        </p:nvSpPr>
        <p:spPr bwMode="auto">
          <a:xfrm>
            <a:off x="1741488" y="1724025"/>
            <a:ext cx="0" cy="3557588"/>
          </a:xfrm>
          <a:custGeom>
            <a:avLst/>
            <a:gdLst>
              <a:gd name="T0" fmla="*/ 0 w 1"/>
              <a:gd name="T1" fmla="*/ 2147483647 h 2540"/>
              <a:gd name="T2" fmla="*/ 0 w 1"/>
              <a:gd name="T3" fmla="*/ 2147483647 h 2540"/>
              <a:gd name="T4" fmla="*/ 0 w 1"/>
              <a:gd name="T5" fmla="*/ 2147483647 h 2540"/>
              <a:gd name="T6" fmla="*/ 0 w 1"/>
              <a:gd name="T7" fmla="*/ 2147483647 h 2540"/>
              <a:gd name="T8" fmla="*/ 0 w 1"/>
              <a:gd name="T9" fmla="*/ 0 h 2540"/>
              <a:gd name="T10" fmla="*/ 0 60000 65536"/>
              <a:gd name="T11" fmla="*/ 0 60000 65536"/>
              <a:gd name="T12" fmla="*/ 0 60000 65536"/>
              <a:gd name="T13" fmla="*/ 0 60000 65536"/>
              <a:gd name="T14" fmla="*/ 0 60000 65536"/>
              <a:gd name="T15" fmla="*/ 0 w 1"/>
              <a:gd name="T16" fmla="*/ 0 h 2540"/>
              <a:gd name="T17" fmla="*/ 0 w 1"/>
              <a:gd name="T18" fmla="*/ 2540 h 2540"/>
            </a:gdLst>
            <a:ahLst/>
            <a:cxnLst>
              <a:cxn ang="T10">
                <a:pos x="T0" y="T1"/>
              </a:cxn>
              <a:cxn ang="T11">
                <a:pos x="T2" y="T3"/>
              </a:cxn>
              <a:cxn ang="T12">
                <a:pos x="T4" y="T5"/>
              </a:cxn>
              <a:cxn ang="T13">
                <a:pos x="T6" y="T7"/>
              </a:cxn>
              <a:cxn ang="T14">
                <a:pos x="T8" y="T9"/>
              </a:cxn>
            </a:cxnLst>
            <a:rect l="T15" t="T16" r="T17" b="T18"/>
            <a:pathLst>
              <a:path w="1" h="2540">
                <a:moveTo>
                  <a:pt x="0" y="2539"/>
                </a:moveTo>
                <a:lnTo>
                  <a:pt x="0" y="2539"/>
                </a:lnTo>
                <a:lnTo>
                  <a:pt x="0" y="1269"/>
                </a:lnTo>
                <a:lnTo>
                  <a:pt x="0" y="0"/>
                </a:lnTo>
              </a:path>
            </a:pathLst>
          </a:custGeom>
          <a:noFill/>
          <a:ln w="9525">
            <a:solidFill>
              <a:srgbClr val="000000"/>
            </a:solidFill>
            <a:round/>
            <a:headEnd/>
            <a:tailEnd/>
          </a:ln>
        </p:spPr>
        <p:txBody>
          <a:bodyPr lIns="0" tIns="0" rIns="0" bIns="0" anchor="b"/>
          <a:lstStyle/>
          <a:p>
            <a:endParaRPr lang="en-US" dirty="0"/>
          </a:p>
        </p:txBody>
      </p:sp>
      <p:sp>
        <p:nvSpPr>
          <p:cNvPr id="45065" name="Freeform 9"/>
          <p:cNvSpPr>
            <a:spLocks/>
          </p:cNvSpPr>
          <p:nvPr/>
        </p:nvSpPr>
        <p:spPr bwMode="auto">
          <a:xfrm>
            <a:off x="2338388" y="1724025"/>
            <a:ext cx="1587" cy="3557588"/>
          </a:xfrm>
          <a:custGeom>
            <a:avLst/>
            <a:gdLst>
              <a:gd name="T0" fmla="*/ 0 w 1"/>
              <a:gd name="T1" fmla="*/ 0 h 2540"/>
              <a:gd name="T2" fmla="*/ 0 w 1"/>
              <a:gd name="T3" fmla="*/ 0 h 2540"/>
              <a:gd name="T4" fmla="*/ 0 w 1"/>
              <a:gd name="T5" fmla="*/ 2147483647 h 2540"/>
              <a:gd name="T6" fmla="*/ 0 w 1"/>
              <a:gd name="T7" fmla="*/ 2147483647 h 2540"/>
              <a:gd name="T8" fmla="*/ 0 w 1"/>
              <a:gd name="T9" fmla="*/ 2147483647 h 2540"/>
              <a:gd name="T10" fmla="*/ 0 60000 65536"/>
              <a:gd name="T11" fmla="*/ 0 60000 65536"/>
              <a:gd name="T12" fmla="*/ 0 60000 65536"/>
              <a:gd name="T13" fmla="*/ 0 60000 65536"/>
              <a:gd name="T14" fmla="*/ 0 60000 65536"/>
              <a:gd name="T15" fmla="*/ 0 w 1"/>
              <a:gd name="T16" fmla="*/ 0 h 2540"/>
              <a:gd name="T17" fmla="*/ 1 w 1"/>
              <a:gd name="T18" fmla="*/ 2540 h 2540"/>
            </a:gdLst>
            <a:ahLst/>
            <a:cxnLst>
              <a:cxn ang="T10">
                <a:pos x="T0" y="T1"/>
              </a:cxn>
              <a:cxn ang="T11">
                <a:pos x="T2" y="T3"/>
              </a:cxn>
              <a:cxn ang="T12">
                <a:pos x="T4" y="T5"/>
              </a:cxn>
              <a:cxn ang="T13">
                <a:pos x="T6" y="T7"/>
              </a:cxn>
              <a:cxn ang="T14">
                <a:pos x="T8" y="T9"/>
              </a:cxn>
            </a:cxnLst>
            <a:rect l="T15" t="T16" r="T17" b="T18"/>
            <a:pathLst>
              <a:path w="1" h="2540">
                <a:moveTo>
                  <a:pt x="0" y="0"/>
                </a:moveTo>
                <a:lnTo>
                  <a:pt x="0" y="0"/>
                </a:lnTo>
                <a:lnTo>
                  <a:pt x="0" y="1269"/>
                </a:lnTo>
                <a:lnTo>
                  <a:pt x="0" y="2539"/>
                </a:lnTo>
              </a:path>
            </a:pathLst>
          </a:custGeom>
          <a:noFill/>
          <a:ln w="9525">
            <a:solidFill>
              <a:srgbClr val="000000"/>
            </a:solidFill>
            <a:round/>
            <a:headEnd/>
            <a:tailEnd/>
          </a:ln>
        </p:spPr>
        <p:txBody>
          <a:bodyPr lIns="0" tIns="0" rIns="0" bIns="0" anchor="b"/>
          <a:lstStyle/>
          <a:p>
            <a:endParaRPr lang="en-US" dirty="0"/>
          </a:p>
        </p:txBody>
      </p:sp>
      <p:sp>
        <p:nvSpPr>
          <p:cNvPr id="45066" name="Freeform 10"/>
          <p:cNvSpPr>
            <a:spLocks/>
          </p:cNvSpPr>
          <p:nvPr/>
        </p:nvSpPr>
        <p:spPr bwMode="auto">
          <a:xfrm>
            <a:off x="2933700" y="1724025"/>
            <a:ext cx="1588" cy="3557588"/>
          </a:xfrm>
          <a:custGeom>
            <a:avLst/>
            <a:gdLst>
              <a:gd name="T0" fmla="*/ 0 w 1"/>
              <a:gd name="T1" fmla="*/ 2147483647 h 2540"/>
              <a:gd name="T2" fmla="*/ 0 w 1"/>
              <a:gd name="T3" fmla="*/ 2147483647 h 2540"/>
              <a:gd name="T4" fmla="*/ 0 w 1"/>
              <a:gd name="T5" fmla="*/ 2147483647 h 2540"/>
              <a:gd name="T6" fmla="*/ 0 w 1"/>
              <a:gd name="T7" fmla="*/ 2147483647 h 2540"/>
              <a:gd name="T8" fmla="*/ 0 w 1"/>
              <a:gd name="T9" fmla="*/ 0 h 2540"/>
              <a:gd name="T10" fmla="*/ 0 60000 65536"/>
              <a:gd name="T11" fmla="*/ 0 60000 65536"/>
              <a:gd name="T12" fmla="*/ 0 60000 65536"/>
              <a:gd name="T13" fmla="*/ 0 60000 65536"/>
              <a:gd name="T14" fmla="*/ 0 60000 65536"/>
              <a:gd name="T15" fmla="*/ 0 w 1"/>
              <a:gd name="T16" fmla="*/ 0 h 2540"/>
              <a:gd name="T17" fmla="*/ 1 w 1"/>
              <a:gd name="T18" fmla="*/ 2540 h 2540"/>
            </a:gdLst>
            <a:ahLst/>
            <a:cxnLst>
              <a:cxn ang="T10">
                <a:pos x="T0" y="T1"/>
              </a:cxn>
              <a:cxn ang="T11">
                <a:pos x="T2" y="T3"/>
              </a:cxn>
              <a:cxn ang="T12">
                <a:pos x="T4" y="T5"/>
              </a:cxn>
              <a:cxn ang="T13">
                <a:pos x="T6" y="T7"/>
              </a:cxn>
              <a:cxn ang="T14">
                <a:pos x="T8" y="T9"/>
              </a:cxn>
            </a:cxnLst>
            <a:rect l="T15" t="T16" r="T17" b="T18"/>
            <a:pathLst>
              <a:path w="1" h="2540">
                <a:moveTo>
                  <a:pt x="0" y="2539"/>
                </a:moveTo>
                <a:lnTo>
                  <a:pt x="0" y="2539"/>
                </a:lnTo>
                <a:lnTo>
                  <a:pt x="0" y="1269"/>
                </a:lnTo>
                <a:lnTo>
                  <a:pt x="0" y="0"/>
                </a:lnTo>
              </a:path>
            </a:pathLst>
          </a:custGeom>
          <a:noFill/>
          <a:ln w="9525">
            <a:solidFill>
              <a:srgbClr val="000000"/>
            </a:solidFill>
            <a:round/>
            <a:headEnd/>
            <a:tailEnd/>
          </a:ln>
        </p:spPr>
        <p:txBody>
          <a:bodyPr lIns="0" tIns="0" rIns="0" bIns="0" anchor="b"/>
          <a:lstStyle/>
          <a:p>
            <a:endParaRPr lang="en-US" dirty="0"/>
          </a:p>
        </p:txBody>
      </p:sp>
      <p:sp>
        <p:nvSpPr>
          <p:cNvPr id="45067" name="Freeform 11"/>
          <p:cNvSpPr>
            <a:spLocks/>
          </p:cNvSpPr>
          <p:nvPr/>
        </p:nvSpPr>
        <p:spPr bwMode="auto">
          <a:xfrm>
            <a:off x="3530600" y="1724025"/>
            <a:ext cx="1588" cy="3557588"/>
          </a:xfrm>
          <a:custGeom>
            <a:avLst/>
            <a:gdLst>
              <a:gd name="T0" fmla="*/ 0 w 1"/>
              <a:gd name="T1" fmla="*/ 0 h 2540"/>
              <a:gd name="T2" fmla="*/ 0 w 1"/>
              <a:gd name="T3" fmla="*/ 0 h 2540"/>
              <a:gd name="T4" fmla="*/ 0 w 1"/>
              <a:gd name="T5" fmla="*/ 2147483647 h 2540"/>
              <a:gd name="T6" fmla="*/ 0 w 1"/>
              <a:gd name="T7" fmla="*/ 2147483647 h 2540"/>
              <a:gd name="T8" fmla="*/ 0 w 1"/>
              <a:gd name="T9" fmla="*/ 2147483647 h 2540"/>
              <a:gd name="T10" fmla="*/ 0 60000 65536"/>
              <a:gd name="T11" fmla="*/ 0 60000 65536"/>
              <a:gd name="T12" fmla="*/ 0 60000 65536"/>
              <a:gd name="T13" fmla="*/ 0 60000 65536"/>
              <a:gd name="T14" fmla="*/ 0 60000 65536"/>
              <a:gd name="T15" fmla="*/ 0 w 1"/>
              <a:gd name="T16" fmla="*/ 0 h 2540"/>
              <a:gd name="T17" fmla="*/ 1 w 1"/>
              <a:gd name="T18" fmla="*/ 2540 h 2540"/>
            </a:gdLst>
            <a:ahLst/>
            <a:cxnLst>
              <a:cxn ang="T10">
                <a:pos x="T0" y="T1"/>
              </a:cxn>
              <a:cxn ang="T11">
                <a:pos x="T2" y="T3"/>
              </a:cxn>
              <a:cxn ang="T12">
                <a:pos x="T4" y="T5"/>
              </a:cxn>
              <a:cxn ang="T13">
                <a:pos x="T6" y="T7"/>
              </a:cxn>
              <a:cxn ang="T14">
                <a:pos x="T8" y="T9"/>
              </a:cxn>
            </a:cxnLst>
            <a:rect l="T15" t="T16" r="T17" b="T18"/>
            <a:pathLst>
              <a:path w="1" h="2540">
                <a:moveTo>
                  <a:pt x="0" y="0"/>
                </a:moveTo>
                <a:lnTo>
                  <a:pt x="0" y="0"/>
                </a:lnTo>
                <a:lnTo>
                  <a:pt x="0" y="1269"/>
                </a:lnTo>
                <a:lnTo>
                  <a:pt x="0" y="2539"/>
                </a:lnTo>
              </a:path>
            </a:pathLst>
          </a:custGeom>
          <a:noFill/>
          <a:ln w="9525">
            <a:solidFill>
              <a:srgbClr val="000000"/>
            </a:solidFill>
            <a:round/>
            <a:headEnd/>
            <a:tailEnd/>
          </a:ln>
        </p:spPr>
        <p:txBody>
          <a:bodyPr lIns="0" tIns="0" rIns="0" bIns="0" anchor="b"/>
          <a:lstStyle/>
          <a:p>
            <a:endParaRPr lang="en-US" dirty="0"/>
          </a:p>
        </p:txBody>
      </p:sp>
      <p:sp>
        <p:nvSpPr>
          <p:cNvPr id="45068" name="Freeform 12"/>
          <p:cNvSpPr>
            <a:spLocks/>
          </p:cNvSpPr>
          <p:nvPr/>
        </p:nvSpPr>
        <p:spPr bwMode="auto">
          <a:xfrm>
            <a:off x="4125913" y="1724025"/>
            <a:ext cx="1587" cy="3557588"/>
          </a:xfrm>
          <a:custGeom>
            <a:avLst/>
            <a:gdLst>
              <a:gd name="T0" fmla="*/ 0 w 1"/>
              <a:gd name="T1" fmla="*/ 2147483647 h 2540"/>
              <a:gd name="T2" fmla="*/ 0 w 1"/>
              <a:gd name="T3" fmla="*/ 2147483647 h 2540"/>
              <a:gd name="T4" fmla="*/ 0 w 1"/>
              <a:gd name="T5" fmla="*/ 2147483647 h 2540"/>
              <a:gd name="T6" fmla="*/ 0 w 1"/>
              <a:gd name="T7" fmla="*/ 2147483647 h 2540"/>
              <a:gd name="T8" fmla="*/ 0 w 1"/>
              <a:gd name="T9" fmla="*/ 0 h 2540"/>
              <a:gd name="T10" fmla="*/ 0 60000 65536"/>
              <a:gd name="T11" fmla="*/ 0 60000 65536"/>
              <a:gd name="T12" fmla="*/ 0 60000 65536"/>
              <a:gd name="T13" fmla="*/ 0 60000 65536"/>
              <a:gd name="T14" fmla="*/ 0 60000 65536"/>
              <a:gd name="T15" fmla="*/ 0 w 1"/>
              <a:gd name="T16" fmla="*/ 0 h 2540"/>
              <a:gd name="T17" fmla="*/ 1 w 1"/>
              <a:gd name="T18" fmla="*/ 2540 h 2540"/>
            </a:gdLst>
            <a:ahLst/>
            <a:cxnLst>
              <a:cxn ang="T10">
                <a:pos x="T0" y="T1"/>
              </a:cxn>
              <a:cxn ang="T11">
                <a:pos x="T2" y="T3"/>
              </a:cxn>
              <a:cxn ang="T12">
                <a:pos x="T4" y="T5"/>
              </a:cxn>
              <a:cxn ang="T13">
                <a:pos x="T6" y="T7"/>
              </a:cxn>
              <a:cxn ang="T14">
                <a:pos x="T8" y="T9"/>
              </a:cxn>
            </a:cxnLst>
            <a:rect l="T15" t="T16" r="T17" b="T18"/>
            <a:pathLst>
              <a:path w="1" h="2540">
                <a:moveTo>
                  <a:pt x="0" y="2539"/>
                </a:moveTo>
                <a:lnTo>
                  <a:pt x="0" y="2539"/>
                </a:lnTo>
                <a:lnTo>
                  <a:pt x="0" y="1269"/>
                </a:lnTo>
                <a:lnTo>
                  <a:pt x="0" y="0"/>
                </a:lnTo>
              </a:path>
            </a:pathLst>
          </a:custGeom>
          <a:noFill/>
          <a:ln w="9525">
            <a:solidFill>
              <a:srgbClr val="000000"/>
            </a:solidFill>
            <a:round/>
            <a:headEnd/>
            <a:tailEnd/>
          </a:ln>
        </p:spPr>
        <p:txBody>
          <a:bodyPr lIns="0" tIns="0" rIns="0" bIns="0" anchor="b"/>
          <a:lstStyle/>
          <a:p>
            <a:endParaRPr lang="en-US" dirty="0"/>
          </a:p>
        </p:txBody>
      </p:sp>
      <p:sp>
        <p:nvSpPr>
          <p:cNvPr id="45069" name="Freeform 13"/>
          <p:cNvSpPr>
            <a:spLocks/>
          </p:cNvSpPr>
          <p:nvPr/>
        </p:nvSpPr>
        <p:spPr bwMode="auto">
          <a:xfrm>
            <a:off x="4722813" y="1724025"/>
            <a:ext cx="0" cy="3557588"/>
          </a:xfrm>
          <a:custGeom>
            <a:avLst/>
            <a:gdLst>
              <a:gd name="T0" fmla="*/ 0 w 1"/>
              <a:gd name="T1" fmla="*/ 0 h 2540"/>
              <a:gd name="T2" fmla="*/ 0 w 1"/>
              <a:gd name="T3" fmla="*/ 0 h 2540"/>
              <a:gd name="T4" fmla="*/ 0 w 1"/>
              <a:gd name="T5" fmla="*/ 2147483647 h 2540"/>
              <a:gd name="T6" fmla="*/ 0 w 1"/>
              <a:gd name="T7" fmla="*/ 2147483647 h 2540"/>
              <a:gd name="T8" fmla="*/ 0 w 1"/>
              <a:gd name="T9" fmla="*/ 2147483647 h 2540"/>
              <a:gd name="T10" fmla="*/ 0 60000 65536"/>
              <a:gd name="T11" fmla="*/ 0 60000 65536"/>
              <a:gd name="T12" fmla="*/ 0 60000 65536"/>
              <a:gd name="T13" fmla="*/ 0 60000 65536"/>
              <a:gd name="T14" fmla="*/ 0 60000 65536"/>
              <a:gd name="T15" fmla="*/ 0 w 1"/>
              <a:gd name="T16" fmla="*/ 0 h 2540"/>
              <a:gd name="T17" fmla="*/ 0 w 1"/>
              <a:gd name="T18" fmla="*/ 2540 h 2540"/>
            </a:gdLst>
            <a:ahLst/>
            <a:cxnLst>
              <a:cxn ang="T10">
                <a:pos x="T0" y="T1"/>
              </a:cxn>
              <a:cxn ang="T11">
                <a:pos x="T2" y="T3"/>
              </a:cxn>
              <a:cxn ang="T12">
                <a:pos x="T4" y="T5"/>
              </a:cxn>
              <a:cxn ang="T13">
                <a:pos x="T6" y="T7"/>
              </a:cxn>
              <a:cxn ang="T14">
                <a:pos x="T8" y="T9"/>
              </a:cxn>
            </a:cxnLst>
            <a:rect l="T15" t="T16" r="T17" b="T18"/>
            <a:pathLst>
              <a:path w="1" h="2540">
                <a:moveTo>
                  <a:pt x="0" y="0"/>
                </a:moveTo>
                <a:lnTo>
                  <a:pt x="0" y="0"/>
                </a:lnTo>
                <a:lnTo>
                  <a:pt x="0" y="1269"/>
                </a:lnTo>
                <a:lnTo>
                  <a:pt x="0" y="2539"/>
                </a:lnTo>
              </a:path>
            </a:pathLst>
          </a:custGeom>
          <a:noFill/>
          <a:ln w="9525">
            <a:solidFill>
              <a:srgbClr val="000000"/>
            </a:solidFill>
            <a:round/>
            <a:headEnd/>
            <a:tailEnd/>
          </a:ln>
        </p:spPr>
        <p:txBody>
          <a:bodyPr lIns="0" tIns="0" rIns="0" bIns="0" anchor="b"/>
          <a:lstStyle/>
          <a:p>
            <a:endParaRPr lang="en-US" dirty="0"/>
          </a:p>
        </p:txBody>
      </p:sp>
      <p:sp>
        <p:nvSpPr>
          <p:cNvPr id="45070" name="Freeform 14"/>
          <p:cNvSpPr>
            <a:spLocks/>
          </p:cNvSpPr>
          <p:nvPr/>
        </p:nvSpPr>
        <p:spPr bwMode="auto">
          <a:xfrm>
            <a:off x="5319713" y="1724025"/>
            <a:ext cx="1587" cy="3557588"/>
          </a:xfrm>
          <a:custGeom>
            <a:avLst/>
            <a:gdLst>
              <a:gd name="T0" fmla="*/ 0 w 1"/>
              <a:gd name="T1" fmla="*/ 2147483647 h 2540"/>
              <a:gd name="T2" fmla="*/ 0 w 1"/>
              <a:gd name="T3" fmla="*/ 2147483647 h 2540"/>
              <a:gd name="T4" fmla="*/ 0 w 1"/>
              <a:gd name="T5" fmla="*/ 2147483647 h 2540"/>
              <a:gd name="T6" fmla="*/ 0 w 1"/>
              <a:gd name="T7" fmla="*/ 2147483647 h 2540"/>
              <a:gd name="T8" fmla="*/ 0 w 1"/>
              <a:gd name="T9" fmla="*/ 0 h 2540"/>
              <a:gd name="T10" fmla="*/ 0 60000 65536"/>
              <a:gd name="T11" fmla="*/ 0 60000 65536"/>
              <a:gd name="T12" fmla="*/ 0 60000 65536"/>
              <a:gd name="T13" fmla="*/ 0 60000 65536"/>
              <a:gd name="T14" fmla="*/ 0 60000 65536"/>
              <a:gd name="T15" fmla="*/ 0 w 1"/>
              <a:gd name="T16" fmla="*/ 0 h 2540"/>
              <a:gd name="T17" fmla="*/ 1 w 1"/>
              <a:gd name="T18" fmla="*/ 2540 h 2540"/>
            </a:gdLst>
            <a:ahLst/>
            <a:cxnLst>
              <a:cxn ang="T10">
                <a:pos x="T0" y="T1"/>
              </a:cxn>
              <a:cxn ang="T11">
                <a:pos x="T2" y="T3"/>
              </a:cxn>
              <a:cxn ang="T12">
                <a:pos x="T4" y="T5"/>
              </a:cxn>
              <a:cxn ang="T13">
                <a:pos x="T6" y="T7"/>
              </a:cxn>
              <a:cxn ang="T14">
                <a:pos x="T8" y="T9"/>
              </a:cxn>
            </a:cxnLst>
            <a:rect l="T15" t="T16" r="T17" b="T18"/>
            <a:pathLst>
              <a:path w="1" h="2540">
                <a:moveTo>
                  <a:pt x="0" y="2539"/>
                </a:moveTo>
                <a:lnTo>
                  <a:pt x="0" y="2539"/>
                </a:lnTo>
                <a:lnTo>
                  <a:pt x="0" y="1269"/>
                </a:lnTo>
                <a:lnTo>
                  <a:pt x="0" y="0"/>
                </a:lnTo>
              </a:path>
            </a:pathLst>
          </a:custGeom>
          <a:noFill/>
          <a:ln w="9525">
            <a:solidFill>
              <a:srgbClr val="000000"/>
            </a:solidFill>
            <a:round/>
            <a:headEnd/>
            <a:tailEnd/>
          </a:ln>
        </p:spPr>
        <p:txBody>
          <a:bodyPr lIns="0" tIns="0" rIns="0" bIns="0" anchor="b"/>
          <a:lstStyle/>
          <a:p>
            <a:endParaRPr lang="en-US" dirty="0"/>
          </a:p>
        </p:txBody>
      </p:sp>
      <p:sp>
        <p:nvSpPr>
          <p:cNvPr id="45071" name="Freeform 15"/>
          <p:cNvSpPr>
            <a:spLocks/>
          </p:cNvSpPr>
          <p:nvPr/>
        </p:nvSpPr>
        <p:spPr bwMode="auto">
          <a:xfrm>
            <a:off x="5915025" y="1724025"/>
            <a:ext cx="1588" cy="3557588"/>
          </a:xfrm>
          <a:custGeom>
            <a:avLst/>
            <a:gdLst>
              <a:gd name="T0" fmla="*/ 0 w 1"/>
              <a:gd name="T1" fmla="*/ 0 h 2540"/>
              <a:gd name="T2" fmla="*/ 0 w 1"/>
              <a:gd name="T3" fmla="*/ 0 h 2540"/>
              <a:gd name="T4" fmla="*/ 0 w 1"/>
              <a:gd name="T5" fmla="*/ 2147483647 h 2540"/>
              <a:gd name="T6" fmla="*/ 0 w 1"/>
              <a:gd name="T7" fmla="*/ 2147483647 h 2540"/>
              <a:gd name="T8" fmla="*/ 0 w 1"/>
              <a:gd name="T9" fmla="*/ 2147483647 h 2540"/>
              <a:gd name="T10" fmla="*/ 0 60000 65536"/>
              <a:gd name="T11" fmla="*/ 0 60000 65536"/>
              <a:gd name="T12" fmla="*/ 0 60000 65536"/>
              <a:gd name="T13" fmla="*/ 0 60000 65536"/>
              <a:gd name="T14" fmla="*/ 0 60000 65536"/>
              <a:gd name="T15" fmla="*/ 0 w 1"/>
              <a:gd name="T16" fmla="*/ 0 h 2540"/>
              <a:gd name="T17" fmla="*/ 1 w 1"/>
              <a:gd name="T18" fmla="*/ 2540 h 2540"/>
            </a:gdLst>
            <a:ahLst/>
            <a:cxnLst>
              <a:cxn ang="T10">
                <a:pos x="T0" y="T1"/>
              </a:cxn>
              <a:cxn ang="T11">
                <a:pos x="T2" y="T3"/>
              </a:cxn>
              <a:cxn ang="T12">
                <a:pos x="T4" y="T5"/>
              </a:cxn>
              <a:cxn ang="T13">
                <a:pos x="T6" y="T7"/>
              </a:cxn>
              <a:cxn ang="T14">
                <a:pos x="T8" y="T9"/>
              </a:cxn>
            </a:cxnLst>
            <a:rect l="T15" t="T16" r="T17" b="T18"/>
            <a:pathLst>
              <a:path w="1" h="2540">
                <a:moveTo>
                  <a:pt x="0" y="0"/>
                </a:moveTo>
                <a:lnTo>
                  <a:pt x="0" y="0"/>
                </a:lnTo>
                <a:lnTo>
                  <a:pt x="0" y="1269"/>
                </a:lnTo>
                <a:lnTo>
                  <a:pt x="0" y="2539"/>
                </a:lnTo>
              </a:path>
            </a:pathLst>
          </a:custGeom>
          <a:noFill/>
          <a:ln w="9525">
            <a:solidFill>
              <a:srgbClr val="000000"/>
            </a:solidFill>
            <a:round/>
            <a:headEnd/>
            <a:tailEnd/>
          </a:ln>
        </p:spPr>
        <p:txBody>
          <a:bodyPr lIns="0" tIns="0" rIns="0" bIns="0" anchor="b"/>
          <a:lstStyle/>
          <a:p>
            <a:endParaRPr lang="en-US" dirty="0"/>
          </a:p>
        </p:txBody>
      </p:sp>
      <p:sp>
        <p:nvSpPr>
          <p:cNvPr id="45072" name="Freeform 16"/>
          <p:cNvSpPr>
            <a:spLocks/>
          </p:cNvSpPr>
          <p:nvPr/>
        </p:nvSpPr>
        <p:spPr bwMode="auto">
          <a:xfrm>
            <a:off x="6510338" y="1724025"/>
            <a:ext cx="1587" cy="3557588"/>
          </a:xfrm>
          <a:custGeom>
            <a:avLst/>
            <a:gdLst>
              <a:gd name="T0" fmla="*/ 0 w 1"/>
              <a:gd name="T1" fmla="*/ 2147483647 h 2540"/>
              <a:gd name="T2" fmla="*/ 0 w 1"/>
              <a:gd name="T3" fmla="*/ 2147483647 h 2540"/>
              <a:gd name="T4" fmla="*/ 0 w 1"/>
              <a:gd name="T5" fmla="*/ 2147483647 h 2540"/>
              <a:gd name="T6" fmla="*/ 0 w 1"/>
              <a:gd name="T7" fmla="*/ 2147483647 h 2540"/>
              <a:gd name="T8" fmla="*/ 0 w 1"/>
              <a:gd name="T9" fmla="*/ 0 h 2540"/>
              <a:gd name="T10" fmla="*/ 0 60000 65536"/>
              <a:gd name="T11" fmla="*/ 0 60000 65536"/>
              <a:gd name="T12" fmla="*/ 0 60000 65536"/>
              <a:gd name="T13" fmla="*/ 0 60000 65536"/>
              <a:gd name="T14" fmla="*/ 0 60000 65536"/>
              <a:gd name="T15" fmla="*/ 0 w 1"/>
              <a:gd name="T16" fmla="*/ 0 h 2540"/>
              <a:gd name="T17" fmla="*/ 1 w 1"/>
              <a:gd name="T18" fmla="*/ 2540 h 2540"/>
            </a:gdLst>
            <a:ahLst/>
            <a:cxnLst>
              <a:cxn ang="T10">
                <a:pos x="T0" y="T1"/>
              </a:cxn>
              <a:cxn ang="T11">
                <a:pos x="T2" y="T3"/>
              </a:cxn>
              <a:cxn ang="T12">
                <a:pos x="T4" y="T5"/>
              </a:cxn>
              <a:cxn ang="T13">
                <a:pos x="T6" y="T7"/>
              </a:cxn>
              <a:cxn ang="T14">
                <a:pos x="T8" y="T9"/>
              </a:cxn>
            </a:cxnLst>
            <a:rect l="T15" t="T16" r="T17" b="T18"/>
            <a:pathLst>
              <a:path w="1" h="2540">
                <a:moveTo>
                  <a:pt x="0" y="2539"/>
                </a:moveTo>
                <a:lnTo>
                  <a:pt x="0" y="2539"/>
                </a:lnTo>
                <a:lnTo>
                  <a:pt x="0" y="1269"/>
                </a:lnTo>
                <a:lnTo>
                  <a:pt x="0" y="0"/>
                </a:lnTo>
              </a:path>
            </a:pathLst>
          </a:custGeom>
          <a:noFill/>
          <a:ln w="9525">
            <a:solidFill>
              <a:srgbClr val="000000"/>
            </a:solidFill>
            <a:round/>
            <a:headEnd/>
            <a:tailEnd/>
          </a:ln>
        </p:spPr>
        <p:txBody>
          <a:bodyPr lIns="0" tIns="0" rIns="0" bIns="0" anchor="b"/>
          <a:lstStyle/>
          <a:p>
            <a:endParaRPr lang="en-US" dirty="0"/>
          </a:p>
        </p:txBody>
      </p:sp>
      <p:sp>
        <p:nvSpPr>
          <p:cNvPr id="45073" name="Freeform 17"/>
          <p:cNvSpPr>
            <a:spLocks/>
          </p:cNvSpPr>
          <p:nvPr/>
        </p:nvSpPr>
        <p:spPr bwMode="auto">
          <a:xfrm>
            <a:off x="550863" y="1724025"/>
            <a:ext cx="5961062" cy="1588"/>
          </a:xfrm>
          <a:custGeom>
            <a:avLst/>
            <a:gdLst>
              <a:gd name="T0" fmla="*/ 2147483647 w 4131"/>
              <a:gd name="T1" fmla="*/ 0 h 1"/>
              <a:gd name="T2" fmla="*/ 2147483647 w 4131"/>
              <a:gd name="T3" fmla="*/ 0 h 1"/>
              <a:gd name="T4" fmla="*/ 2147483647 w 4131"/>
              <a:gd name="T5" fmla="*/ 0 h 1"/>
              <a:gd name="T6" fmla="*/ 2147483647 w 4131"/>
              <a:gd name="T7" fmla="*/ 0 h 1"/>
              <a:gd name="T8" fmla="*/ 0 w 4131"/>
              <a:gd name="T9" fmla="*/ 0 h 1"/>
              <a:gd name="T10" fmla="*/ 0 60000 65536"/>
              <a:gd name="T11" fmla="*/ 0 60000 65536"/>
              <a:gd name="T12" fmla="*/ 0 60000 65536"/>
              <a:gd name="T13" fmla="*/ 0 60000 65536"/>
              <a:gd name="T14" fmla="*/ 0 60000 65536"/>
              <a:gd name="T15" fmla="*/ 0 w 4131"/>
              <a:gd name="T16" fmla="*/ 0 h 1"/>
              <a:gd name="T17" fmla="*/ 4131 w 4131"/>
              <a:gd name="T18" fmla="*/ 1 h 1"/>
            </a:gdLst>
            <a:ahLst/>
            <a:cxnLst>
              <a:cxn ang="T10">
                <a:pos x="T0" y="T1"/>
              </a:cxn>
              <a:cxn ang="T11">
                <a:pos x="T2" y="T3"/>
              </a:cxn>
              <a:cxn ang="T12">
                <a:pos x="T4" y="T5"/>
              </a:cxn>
              <a:cxn ang="T13">
                <a:pos x="T6" y="T7"/>
              </a:cxn>
              <a:cxn ang="T14">
                <a:pos x="T8" y="T9"/>
              </a:cxn>
            </a:cxnLst>
            <a:rect l="T15" t="T16" r="T17" b="T18"/>
            <a:pathLst>
              <a:path w="4131" h="1">
                <a:moveTo>
                  <a:pt x="4130" y="0"/>
                </a:moveTo>
                <a:lnTo>
                  <a:pt x="4130" y="0"/>
                </a:lnTo>
                <a:lnTo>
                  <a:pt x="2065" y="0"/>
                </a:lnTo>
                <a:lnTo>
                  <a:pt x="0" y="0"/>
                </a:lnTo>
              </a:path>
            </a:pathLst>
          </a:custGeom>
          <a:noFill/>
          <a:ln w="9525">
            <a:solidFill>
              <a:srgbClr val="000000"/>
            </a:solidFill>
            <a:round/>
            <a:headEnd/>
            <a:tailEnd/>
          </a:ln>
        </p:spPr>
        <p:txBody>
          <a:bodyPr lIns="0" tIns="0" rIns="0" bIns="0" anchor="b"/>
          <a:lstStyle/>
          <a:p>
            <a:endParaRPr lang="en-US" dirty="0"/>
          </a:p>
        </p:txBody>
      </p:sp>
      <p:sp>
        <p:nvSpPr>
          <p:cNvPr id="45074" name="Freeform 18"/>
          <p:cNvSpPr>
            <a:spLocks/>
          </p:cNvSpPr>
          <p:nvPr/>
        </p:nvSpPr>
        <p:spPr bwMode="auto">
          <a:xfrm>
            <a:off x="550863" y="2079625"/>
            <a:ext cx="5961062" cy="1588"/>
          </a:xfrm>
          <a:custGeom>
            <a:avLst/>
            <a:gdLst>
              <a:gd name="T0" fmla="*/ 0 w 4131"/>
              <a:gd name="T1" fmla="*/ 0 h 1"/>
              <a:gd name="T2" fmla="*/ 0 w 4131"/>
              <a:gd name="T3" fmla="*/ 0 h 1"/>
              <a:gd name="T4" fmla="*/ 2147483647 w 4131"/>
              <a:gd name="T5" fmla="*/ 0 h 1"/>
              <a:gd name="T6" fmla="*/ 2147483647 w 4131"/>
              <a:gd name="T7" fmla="*/ 0 h 1"/>
              <a:gd name="T8" fmla="*/ 2147483647 w 4131"/>
              <a:gd name="T9" fmla="*/ 0 h 1"/>
              <a:gd name="T10" fmla="*/ 0 60000 65536"/>
              <a:gd name="T11" fmla="*/ 0 60000 65536"/>
              <a:gd name="T12" fmla="*/ 0 60000 65536"/>
              <a:gd name="T13" fmla="*/ 0 60000 65536"/>
              <a:gd name="T14" fmla="*/ 0 60000 65536"/>
              <a:gd name="T15" fmla="*/ 0 w 4131"/>
              <a:gd name="T16" fmla="*/ 0 h 1"/>
              <a:gd name="T17" fmla="*/ 4131 w 4131"/>
              <a:gd name="T18" fmla="*/ 1 h 1"/>
            </a:gdLst>
            <a:ahLst/>
            <a:cxnLst>
              <a:cxn ang="T10">
                <a:pos x="T0" y="T1"/>
              </a:cxn>
              <a:cxn ang="T11">
                <a:pos x="T2" y="T3"/>
              </a:cxn>
              <a:cxn ang="T12">
                <a:pos x="T4" y="T5"/>
              </a:cxn>
              <a:cxn ang="T13">
                <a:pos x="T6" y="T7"/>
              </a:cxn>
              <a:cxn ang="T14">
                <a:pos x="T8" y="T9"/>
              </a:cxn>
            </a:cxnLst>
            <a:rect l="T15" t="T16" r="T17" b="T18"/>
            <a:pathLst>
              <a:path w="4131" h="1">
                <a:moveTo>
                  <a:pt x="0" y="0"/>
                </a:moveTo>
                <a:lnTo>
                  <a:pt x="0" y="0"/>
                </a:lnTo>
                <a:lnTo>
                  <a:pt x="2065" y="0"/>
                </a:lnTo>
                <a:lnTo>
                  <a:pt x="4130" y="0"/>
                </a:lnTo>
              </a:path>
            </a:pathLst>
          </a:custGeom>
          <a:noFill/>
          <a:ln w="9525">
            <a:solidFill>
              <a:srgbClr val="000000"/>
            </a:solidFill>
            <a:round/>
            <a:headEnd/>
            <a:tailEnd/>
          </a:ln>
        </p:spPr>
        <p:txBody>
          <a:bodyPr lIns="0" tIns="0" rIns="0" bIns="0" anchor="b"/>
          <a:lstStyle/>
          <a:p>
            <a:endParaRPr lang="en-US" dirty="0"/>
          </a:p>
        </p:txBody>
      </p:sp>
      <p:sp>
        <p:nvSpPr>
          <p:cNvPr id="45075" name="Freeform 19"/>
          <p:cNvSpPr>
            <a:spLocks/>
          </p:cNvSpPr>
          <p:nvPr/>
        </p:nvSpPr>
        <p:spPr bwMode="auto">
          <a:xfrm>
            <a:off x="550863" y="2435225"/>
            <a:ext cx="5961062" cy="1588"/>
          </a:xfrm>
          <a:custGeom>
            <a:avLst/>
            <a:gdLst>
              <a:gd name="T0" fmla="*/ 2147483647 w 4131"/>
              <a:gd name="T1" fmla="*/ 0 h 1"/>
              <a:gd name="T2" fmla="*/ 2147483647 w 4131"/>
              <a:gd name="T3" fmla="*/ 0 h 1"/>
              <a:gd name="T4" fmla="*/ 2147483647 w 4131"/>
              <a:gd name="T5" fmla="*/ 0 h 1"/>
              <a:gd name="T6" fmla="*/ 2147483647 w 4131"/>
              <a:gd name="T7" fmla="*/ 0 h 1"/>
              <a:gd name="T8" fmla="*/ 0 w 4131"/>
              <a:gd name="T9" fmla="*/ 0 h 1"/>
              <a:gd name="T10" fmla="*/ 0 60000 65536"/>
              <a:gd name="T11" fmla="*/ 0 60000 65536"/>
              <a:gd name="T12" fmla="*/ 0 60000 65536"/>
              <a:gd name="T13" fmla="*/ 0 60000 65536"/>
              <a:gd name="T14" fmla="*/ 0 60000 65536"/>
              <a:gd name="T15" fmla="*/ 0 w 4131"/>
              <a:gd name="T16" fmla="*/ 0 h 1"/>
              <a:gd name="T17" fmla="*/ 4131 w 4131"/>
              <a:gd name="T18" fmla="*/ 1 h 1"/>
            </a:gdLst>
            <a:ahLst/>
            <a:cxnLst>
              <a:cxn ang="T10">
                <a:pos x="T0" y="T1"/>
              </a:cxn>
              <a:cxn ang="T11">
                <a:pos x="T2" y="T3"/>
              </a:cxn>
              <a:cxn ang="T12">
                <a:pos x="T4" y="T5"/>
              </a:cxn>
              <a:cxn ang="T13">
                <a:pos x="T6" y="T7"/>
              </a:cxn>
              <a:cxn ang="T14">
                <a:pos x="T8" y="T9"/>
              </a:cxn>
            </a:cxnLst>
            <a:rect l="T15" t="T16" r="T17" b="T18"/>
            <a:pathLst>
              <a:path w="4131" h="1">
                <a:moveTo>
                  <a:pt x="4130" y="0"/>
                </a:moveTo>
                <a:lnTo>
                  <a:pt x="4130" y="0"/>
                </a:lnTo>
                <a:lnTo>
                  <a:pt x="2065" y="0"/>
                </a:lnTo>
                <a:lnTo>
                  <a:pt x="0" y="0"/>
                </a:lnTo>
              </a:path>
            </a:pathLst>
          </a:custGeom>
          <a:noFill/>
          <a:ln w="9525">
            <a:solidFill>
              <a:srgbClr val="000000"/>
            </a:solidFill>
            <a:round/>
            <a:headEnd/>
            <a:tailEnd/>
          </a:ln>
        </p:spPr>
        <p:txBody>
          <a:bodyPr lIns="0" tIns="0" rIns="0" bIns="0" anchor="b"/>
          <a:lstStyle/>
          <a:p>
            <a:endParaRPr lang="en-US" dirty="0"/>
          </a:p>
        </p:txBody>
      </p:sp>
      <p:sp>
        <p:nvSpPr>
          <p:cNvPr id="45076" name="Freeform 20"/>
          <p:cNvSpPr>
            <a:spLocks/>
          </p:cNvSpPr>
          <p:nvPr/>
        </p:nvSpPr>
        <p:spPr bwMode="auto">
          <a:xfrm>
            <a:off x="550863" y="2789238"/>
            <a:ext cx="5961062" cy="1587"/>
          </a:xfrm>
          <a:custGeom>
            <a:avLst/>
            <a:gdLst>
              <a:gd name="T0" fmla="*/ 0 w 4131"/>
              <a:gd name="T1" fmla="*/ 0 h 1"/>
              <a:gd name="T2" fmla="*/ 0 w 4131"/>
              <a:gd name="T3" fmla="*/ 0 h 1"/>
              <a:gd name="T4" fmla="*/ 2147483647 w 4131"/>
              <a:gd name="T5" fmla="*/ 0 h 1"/>
              <a:gd name="T6" fmla="*/ 2147483647 w 4131"/>
              <a:gd name="T7" fmla="*/ 0 h 1"/>
              <a:gd name="T8" fmla="*/ 2147483647 w 4131"/>
              <a:gd name="T9" fmla="*/ 0 h 1"/>
              <a:gd name="T10" fmla="*/ 0 60000 65536"/>
              <a:gd name="T11" fmla="*/ 0 60000 65536"/>
              <a:gd name="T12" fmla="*/ 0 60000 65536"/>
              <a:gd name="T13" fmla="*/ 0 60000 65536"/>
              <a:gd name="T14" fmla="*/ 0 60000 65536"/>
              <a:gd name="T15" fmla="*/ 0 w 4131"/>
              <a:gd name="T16" fmla="*/ 0 h 1"/>
              <a:gd name="T17" fmla="*/ 4131 w 4131"/>
              <a:gd name="T18" fmla="*/ 1 h 1"/>
            </a:gdLst>
            <a:ahLst/>
            <a:cxnLst>
              <a:cxn ang="T10">
                <a:pos x="T0" y="T1"/>
              </a:cxn>
              <a:cxn ang="T11">
                <a:pos x="T2" y="T3"/>
              </a:cxn>
              <a:cxn ang="T12">
                <a:pos x="T4" y="T5"/>
              </a:cxn>
              <a:cxn ang="T13">
                <a:pos x="T6" y="T7"/>
              </a:cxn>
              <a:cxn ang="T14">
                <a:pos x="T8" y="T9"/>
              </a:cxn>
            </a:cxnLst>
            <a:rect l="T15" t="T16" r="T17" b="T18"/>
            <a:pathLst>
              <a:path w="4131" h="1">
                <a:moveTo>
                  <a:pt x="0" y="0"/>
                </a:moveTo>
                <a:lnTo>
                  <a:pt x="0" y="0"/>
                </a:lnTo>
                <a:lnTo>
                  <a:pt x="2065" y="0"/>
                </a:lnTo>
                <a:lnTo>
                  <a:pt x="4130" y="0"/>
                </a:lnTo>
              </a:path>
            </a:pathLst>
          </a:custGeom>
          <a:noFill/>
          <a:ln w="9525">
            <a:solidFill>
              <a:srgbClr val="000000"/>
            </a:solidFill>
            <a:round/>
            <a:headEnd/>
            <a:tailEnd/>
          </a:ln>
        </p:spPr>
        <p:txBody>
          <a:bodyPr lIns="0" tIns="0" rIns="0" bIns="0" anchor="b"/>
          <a:lstStyle/>
          <a:p>
            <a:endParaRPr lang="en-US" dirty="0"/>
          </a:p>
        </p:txBody>
      </p:sp>
      <p:sp>
        <p:nvSpPr>
          <p:cNvPr id="45077" name="Freeform 21"/>
          <p:cNvSpPr>
            <a:spLocks/>
          </p:cNvSpPr>
          <p:nvPr/>
        </p:nvSpPr>
        <p:spPr bwMode="auto">
          <a:xfrm>
            <a:off x="550863" y="3144838"/>
            <a:ext cx="5961062" cy="1587"/>
          </a:xfrm>
          <a:custGeom>
            <a:avLst/>
            <a:gdLst>
              <a:gd name="T0" fmla="*/ 2147483647 w 4131"/>
              <a:gd name="T1" fmla="*/ 0 h 1"/>
              <a:gd name="T2" fmla="*/ 2147483647 w 4131"/>
              <a:gd name="T3" fmla="*/ 0 h 1"/>
              <a:gd name="T4" fmla="*/ 2147483647 w 4131"/>
              <a:gd name="T5" fmla="*/ 0 h 1"/>
              <a:gd name="T6" fmla="*/ 2147483647 w 4131"/>
              <a:gd name="T7" fmla="*/ 0 h 1"/>
              <a:gd name="T8" fmla="*/ 0 w 4131"/>
              <a:gd name="T9" fmla="*/ 0 h 1"/>
              <a:gd name="T10" fmla="*/ 0 60000 65536"/>
              <a:gd name="T11" fmla="*/ 0 60000 65536"/>
              <a:gd name="T12" fmla="*/ 0 60000 65536"/>
              <a:gd name="T13" fmla="*/ 0 60000 65536"/>
              <a:gd name="T14" fmla="*/ 0 60000 65536"/>
              <a:gd name="T15" fmla="*/ 0 w 4131"/>
              <a:gd name="T16" fmla="*/ 0 h 1"/>
              <a:gd name="T17" fmla="*/ 4131 w 4131"/>
              <a:gd name="T18" fmla="*/ 1 h 1"/>
            </a:gdLst>
            <a:ahLst/>
            <a:cxnLst>
              <a:cxn ang="T10">
                <a:pos x="T0" y="T1"/>
              </a:cxn>
              <a:cxn ang="T11">
                <a:pos x="T2" y="T3"/>
              </a:cxn>
              <a:cxn ang="T12">
                <a:pos x="T4" y="T5"/>
              </a:cxn>
              <a:cxn ang="T13">
                <a:pos x="T6" y="T7"/>
              </a:cxn>
              <a:cxn ang="T14">
                <a:pos x="T8" y="T9"/>
              </a:cxn>
            </a:cxnLst>
            <a:rect l="T15" t="T16" r="T17" b="T18"/>
            <a:pathLst>
              <a:path w="4131" h="1">
                <a:moveTo>
                  <a:pt x="4130" y="0"/>
                </a:moveTo>
                <a:lnTo>
                  <a:pt x="4130" y="0"/>
                </a:lnTo>
                <a:lnTo>
                  <a:pt x="2065" y="0"/>
                </a:lnTo>
                <a:lnTo>
                  <a:pt x="0" y="0"/>
                </a:lnTo>
              </a:path>
            </a:pathLst>
          </a:custGeom>
          <a:noFill/>
          <a:ln w="9525">
            <a:solidFill>
              <a:srgbClr val="000000"/>
            </a:solidFill>
            <a:round/>
            <a:headEnd/>
            <a:tailEnd/>
          </a:ln>
        </p:spPr>
        <p:txBody>
          <a:bodyPr lIns="0" tIns="0" rIns="0" bIns="0" anchor="b"/>
          <a:lstStyle/>
          <a:p>
            <a:endParaRPr lang="en-US" dirty="0"/>
          </a:p>
        </p:txBody>
      </p:sp>
      <p:sp>
        <p:nvSpPr>
          <p:cNvPr id="45078" name="Freeform 22"/>
          <p:cNvSpPr>
            <a:spLocks/>
          </p:cNvSpPr>
          <p:nvPr/>
        </p:nvSpPr>
        <p:spPr bwMode="auto">
          <a:xfrm>
            <a:off x="550863" y="3502025"/>
            <a:ext cx="5961062" cy="0"/>
          </a:xfrm>
          <a:custGeom>
            <a:avLst/>
            <a:gdLst>
              <a:gd name="T0" fmla="*/ 0 w 4131"/>
              <a:gd name="T1" fmla="*/ 0 h 1"/>
              <a:gd name="T2" fmla="*/ 0 w 4131"/>
              <a:gd name="T3" fmla="*/ 0 h 1"/>
              <a:gd name="T4" fmla="*/ 2147483647 w 4131"/>
              <a:gd name="T5" fmla="*/ 0 h 1"/>
              <a:gd name="T6" fmla="*/ 2147483647 w 4131"/>
              <a:gd name="T7" fmla="*/ 0 h 1"/>
              <a:gd name="T8" fmla="*/ 2147483647 w 4131"/>
              <a:gd name="T9" fmla="*/ 0 h 1"/>
              <a:gd name="T10" fmla="*/ 0 60000 65536"/>
              <a:gd name="T11" fmla="*/ 0 60000 65536"/>
              <a:gd name="T12" fmla="*/ 0 60000 65536"/>
              <a:gd name="T13" fmla="*/ 0 60000 65536"/>
              <a:gd name="T14" fmla="*/ 0 60000 65536"/>
              <a:gd name="T15" fmla="*/ 0 w 4131"/>
              <a:gd name="T16" fmla="*/ 0 h 1"/>
              <a:gd name="T17" fmla="*/ 4131 w 4131"/>
              <a:gd name="T18" fmla="*/ 0 h 1"/>
            </a:gdLst>
            <a:ahLst/>
            <a:cxnLst>
              <a:cxn ang="T10">
                <a:pos x="T0" y="T1"/>
              </a:cxn>
              <a:cxn ang="T11">
                <a:pos x="T2" y="T3"/>
              </a:cxn>
              <a:cxn ang="T12">
                <a:pos x="T4" y="T5"/>
              </a:cxn>
              <a:cxn ang="T13">
                <a:pos x="T6" y="T7"/>
              </a:cxn>
              <a:cxn ang="T14">
                <a:pos x="T8" y="T9"/>
              </a:cxn>
            </a:cxnLst>
            <a:rect l="T15" t="T16" r="T17" b="T18"/>
            <a:pathLst>
              <a:path w="4131" h="1">
                <a:moveTo>
                  <a:pt x="0" y="0"/>
                </a:moveTo>
                <a:lnTo>
                  <a:pt x="0" y="0"/>
                </a:lnTo>
                <a:lnTo>
                  <a:pt x="2065" y="0"/>
                </a:lnTo>
                <a:lnTo>
                  <a:pt x="4130" y="0"/>
                </a:lnTo>
              </a:path>
            </a:pathLst>
          </a:custGeom>
          <a:noFill/>
          <a:ln w="9525">
            <a:solidFill>
              <a:srgbClr val="000000"/>
            </a:solidFill>
            <a:round/>
            <a:headEnd/>
            <a:tailEnd/>
          </a:ln>
        </p:spPr>
        <p:txBody>
          <a:bodyPr lIns="0" tIns="0" rIns="0" bIns="0" anchor="b"/>
          <a:lstStyle/>
          <a:p>
            <a:endParaRPr lang="en-US" dirty="0"/>
          </a:p>
        </p:txBody>
      </p:sp>
      <p:sp>
        <p:nvSpPr>
          <p:cNvPr id="45079" name="Freeform 23"/>
          <p:cNvSpPr>
            <a:spLocks/>
          </p:cNvSpPr>
          <p:nvPr/>
        </p:nvSpPr>
        <p:spPr bwMode="auto">
          <a:xfrm>
            <a:off x="550863" y="3857625"/>
            <a:ext cx="5961062" cy="0"/>
          </a:xfrm>
          <a:custGeom>
            <a:avLst/>
            <a:gdLst>
              <a:gd name="T0" fmla="*/ 2147483647 w 4131"/>
              <a:gd name="T1" fmla="*/ 0 h 1"/>
              <a:gd name="T2" fmla="*/ 2147483647 w 4131"/>
              <a:gd name="T3" fmla="*/ 0 h 1"/>
              <a:gd name="T4" fmla="*/ 2147483647 w 4131"/>
              <a:gd name="T5" fmla="*/ 0 h 1"/>
              <a:gd name="T6" fmla="*/ 2147483647 w 4131"/>
              <a:gd name="T7" fmla="*/ 0 h 1"/>
              <a:gd name="T8" fmla="*/ 0 w 4131"/>
              <a:gd name="T9" fmla="*/ 0 h 1"/>
              <a:gd name="T10" fmla="*/ 0 60000 65536"/>
              <a:gd name="T11" fmla="*/ 0 60000 65536"/>
              <a:gd name="T12" fmla="*/ 0 60000 65536"/>
              <a:gd name="T13" fmla="*/ 0 60000 65536"/>
              <a:gd name="T14" fmla="*/ 0 60000 65536"/>
              <a:gd name="T15" fmla="*/ 0 w 4131"/>
              <a:gd name="T16" fmla="*/ 0 h 1"/>
              <a:gd name="T17" fmla="*/ 4131 w 4131"/>
              <a:gd name="T18" fmla="*/ 0 h 1"/>
            </a:gdLst>
            <a:ahLst/>
            <a:cxnLst>
              <a:cxn ang="T10">
                <a:pos x="T0" y="T1"/>
              </a:cxn>
              <a:cxn ang="T11">
                <a:pos x="T2" y="T3"/>
              </a:cxn>
              <a:cxn ang="T12">
                <a:pos x="T4" y="T5"/>
              </a:cxn>
              <a:cxn ang="T13">
                <a:pos x="T6" y="T7"/>
              </a:cxn>
              <a:cxn ang="T14">
                <a:pos x="T8" y="T9"/>
              </a:cxn>
            </a:cxnLst>
            <a:rect l="T15" t="T16" r="T17" b="T18"/>
            <a:pathLst>
              <a:path w="4131" h="1">
                <a:moveTo>
                  <a:pt x="4130" y="0"/>
                </a:moveTo>
                <a:lnTo>
                  <a:pt x="4130" y="0"/>
                </a:lnTo>
                <a:lnTo>
                  <a:pt x="2065" y="0"/>
                </a:lnTo>
                <a:lnTo>
                  <a:pt x="0" y="0"/>
                </a:lnTo>
              </a:path>
            </a:pathLst>
          </a:custGeom>
          <a:noFill/>
          <a:ln w="9525">
            <a:solidFill>
              <a:srgbClr val="000000"/>
            </a:solidFill>
            <a:round/>
            <a:headEnd/>
            <a:tailEnd/>
          </a:ln>
        </p:spPr>
        <p:txBody>
          <a:bodyPr lIns="0" tIns="0" rIns="0" bIns="0" anchor="b"/>
          <a:lstStyle/>
          <a:p>
            <a:endParaRPr lang="en-US" dirty="0"/>
          </a:p>
        </p:txBody>
      </p:sp>
      <p:sp>
        <p:nvSpPr>
          <p:cNvPr id="45080" name="Freeform 24"/>
          <p:cNvSpPr>
            <a:spLocks/>
          </p:cNvSpPr>
          <p:nvPr/>
        </p:nvSpPr>
        <p:spPr bwMode="auto">
          <a:xfrm>
            <a:off x="550863" y="4213225"/>
            <a:ext cx="5961062" cy="1588"/>
          </a:xfrm>
          <a:custGeom>
            <a:avLst/>
            <a:gdLst>
              <a:gd name="T0" fmla="*/ 0 w 4131"/>
              <a:gd name="T1" fmla="*/ 0 h 1"/>
              <a:gd name="T2" fmla="*/ 0 w 4131"/>
              <a:gd name="T3" fmla="*/ 0 h 1"/>
              <a:gd name="T4" fmla="*/ 2147483647 w 4131"/>
              <a:gd name="T5" fmla="*/ 0 h 1"/>
              <a:gd name="T6" fmla="*/ 2147483647 w 4131"/>
              <a:gd name="T7" fmla="*/ 0 h 1"/>
              <a:gd name="T8" fmla="*/ 2147483647 w 4131"/>
              <a:gd name="T9" fmla="*/ 0 h 1"/>
              <a:gd name="T10" fmla="*/ 0 60000 65536"/>
              <a:gd name="T11" fmla="*/ 0 60000 65536"/>
              <a:gd name="T12" fmla="*/ 0 60000 65536"/>
              <a:gd name="T13" fmla="*/ 0 60000 65536"/>
              <a:gd name="T14" fmla="*/ 0 60000 65536"/>
              <a:gd name="T15" fmla="*/ 0 w 4131"/>
              <a:gd name="T16" fmla="*/ 0 h 1"/>
              <a:gd name="T17" fmla="*/ 4131 w 4131"/>
              <a:gd name="T18" fmla="*/ 1 h 1"/>
            </a:gdLst>
            <a:ahLst/>
            <a:cxnLst>
              <a:cxn ang="T10">
                <a:pos x="T0" y="T1"/>
              </a:cxn>
              <a:cxn ang="T11">
                <a:pos x="T2" y="T3"/>
              </a:cxn>
              <a:cxn ang="T12">
                <a:pos x="T4" y="T5"/>
              </a:cxn>
              <a:cxn ang="T13">
                <a:pos x="T6" y="T7"/>
              </a:cxn>
              <a:cxn ang="T14">
                <a:pos x="T8" y="T9"/>
              </a:cxn>
            </a:cxnLst>
            <a:rect l="T15" t="T16" r="T17" b="T18"/>
            <a:pathLst>
              <a:path w="4131" h="1">
                <a:moveTo>
                  <a:pt x="0" y="0"/>
                </a:moveTo>
                <a:lnTo>
                  <a:pt x="0" y="0"/>
                </a:lnTo>
                <a:lnTo>
                  <a:pt x="2065" y="0"/>
                </a:lnTo>
                <a:lnTo>
                  <a:pt x="4130" y="0"/>
                </a:lnTo>
              </a:path>
            </a:pathLst>
          </a:custGeom>
          <a:noFill/>
          <a:ln w="9525">
            <a:solidFill>
              <a:srgbClr val="000000"/>
            </a:solidFill>
            <a:round/>
            <a:headEnd/>
            <a:tailEnd/>
          </a:ln>
        </p:spPr>
        <p:txBody>
          <a:bodyPr lIns="0" tIns="0" rIns="0" bIns="0" anchor="b"/>
          <a:lstStyle/>
          <a:p>
            <a:endParaRPr lang="en-US" dirty="0"/>
          </a:p>
        </p:txBody>
      </p:sp>
      <p:sp>
        <p:nvSpPr>
          <p:cNvPr id="45081" name="Freeform 25"/>
          <p:cNvSpPr>
            <a:spLocks/>
          </p:cNvSpPr>
          <p:nvPr/>
        </p:nvSpPr>
        <p:spPr bwMode="auto">
          <a:xfrm>
            <a:off x="550863" y="4568825"/>
            <a:ext cx="5961062" cy="1588"/>
          </a:xfrm>
          <a:custGeom>
            <a:avLst/>
            <a:gdLst>
              <a:gd name="T0" fmla="*/ 2147483647 w 4131"/>
              <a:gd name="T1" fmla="*/ 0 h 1"/>
              <a:gd name="T2" fmla="*/ 2147483647 w 4131"/>
              <a:gd name="T3" fmla="*/ 0 h 1"/>
              <a:gd name="T4" fmla="*/ 2147483647 w 4131"/>
              <a:gd name="T5" fmla="*/ 0 h 1"/>
              <a:gd name="T6" fmla="*/ 2147483647 w 4131"/>
              <a:gd name="T7" fmla="*/ 0 h 1"/>
              <a:gd name="T8" fmla="*/ 0 w 4131"/>
              <a:gd name="T9" fmla="*/ 0 h 1"/>
              <a:gd name="T10" fmla="*/ 0 60000 65536"/>
              <a:gd name="T11" fmla="*/ 0 60000 65536"/>
              <a:gd name="T12" fmla="*/ 0 60000 65536"/>
              <a:gd name="T13" fmla="*/ 0 60000 65536"/>
              <a:gd name="T14" fmla="*/ 0 60000 65536"/>
              <a:gd name="T15" fmla="*/ 0 w 4131"/>
              <a:gd name="T16" fmla="*/ 0 h 1"/>
              <a:gd name="T17" fmla="*/ 4131 w 4131"/>
              <a:gd name="T18" fmla="*/ 1 h 1"/>
            </a:gdLst>
            <a:ahLst/>
            <a:cxnLst>
              <a:cxn ang="T10">
                <a:pos x="T0" y="T1"/>
              </a:cxn>
              <a:cxn ang="T11">
                <a:pos x="T2" y="T3"/>
              </a:cxn>
              <a:cxn ang="T12">
                <a:pos x="T4" y="T5"/>
              </a:cxn>
              <a:cxn ang="T13">
                <a:pos x="T6" y="T7"/>
              </a:cxn>
              <a:cxn ang="T14">
                <a:pos x="T8" y="T9"/>
              </a:cxn>
            </a:cxnLst>
            <a:rect l="T15" t="T16" r="T17" b="T18"/>
            <a:pathLst>
              <a:path w="4131" h="1">
                <a:moveTo>
                  <a:pt x="4130" y="0"/>
                </a:moveTo>
                <a:lnTo>
                  <a:pt x="4130" y="0"/>
                </a:lnTo>
                <a:lnTo>
                  <a:pt x="2065" y="0"/>
                </a:lnTo>
                <a:lnTo>
                  <a:pt x="0" y="0"/>
                </a:lnTo>
              </a:path>
            </a:pathLst>
          </a:custGeom>
          <a:noFill/>
          <a:ln w="9525">
            <a:solidFill>
              <a:srgbClr val="000000"/>
            </a:solidFill>
            <a:round/>
            <a:headEnd/>
            <a:tailEnd/>
          </a:ln>
        </p:spPr>
        <p:txBody>
          <a:bodyPr lIns="0" tIns="0" rIns="0" bIns="0" anchor="b"/>
          <a:lstStyle/>
          <a:p>
            <a:endParaRPr lang="en-US" dirty="0"/>
          </a:p>
        </p:txBody>
      </p:sp>
      <p:sp>
        <p:nvSpPr>
          <p:cNvPr id="45082" name="Freeform 26"/>
          <p:cNvSpPr>
            <a:spLocks/>
          </p:cNvSpPr>
          <p:nvPr/>
        </p:nvSpPr>
        <p:spPr bwMode="auto">
          <a:xfrm>
            <a:off x="550863" y="4924425"/>
            <a:ext cx="5961062" cy="1588"/>
          </a:xfrm>
          <a:custGeom>
            <a:avLst/>
            <a:gdLst>
              <a:gd name="T0" fmla="*/ 0 w 4131"/>
              <a:gd name="T1" fmla="*/ 0 h 1"/>
              <a:gd name="T2" fmla="*/ 0 w 4131"/>
              <a:gd name="T3" fmla="*/ 0 h 1"/>
              <a:gd name="T4" fmla="*/ 2147483647 w 4131"/>
              <a:gd name="T5" fmla="*/ 0 h 1"/>
              <a:gd name="T6" fmla="*/ 2147483647 w 4131"/>
              <a:gd name="T7" fmla="*/ 0 h 1"/>
              <a:gd name="T8" fmla="*/ 2147483647 w 4131"/>
              <a:gd name="T9" fmla="*/ 0 h 1"/>
              <a:gd name="T10" fmla="*/ 0 60000 65536"/>
              <a:gd name="T11" fmla="*/ 0 60000 65536"/>
              <a:gd name="T12" fmla="*/ 0 60000 65536"/>
              <a:gd name="T13" fmla="*/ 0 60000 65536"/>
              <a:gd name="T14" fmla="*/ 0 60000 65536"/>
              <a:gd name="T15" fmla="*/ 0 w 4131"/>
              <a:gd name="T16" fmla="*/ 0 h 1"/>
              <a:gd name="T17" fmla="*/ 4131 w 4131"/>
              <a:gd name="T18" fmla="*/ 1 h 1"/>
            </a:gdLst>
            <a:ahLst/>
            <a:cxnLst>
              <a:cxn ang="T10">
                <a:pos x="T0" y="T1"/>
              </a:cxn>
              <a:cxn ang="T11">
                <a:pos x="T2" y="T3"/>
              </a:cxn>
              <a:cxn ang="T12">
                <a:pos x="T4" y="T5"/>
              </a:cxn>
              <a:cxn ang="T13">
                <a:pos x="T6" y="T7"/>
              </a:cxn>
              <a:cxn ang="T14">
                <a:pos x="T8" y="T9"/>
              </a:cxn>
            </a:cxnLst>
            <a:rect l="T15" t="T16" r="T17" b="T18"/>
            <a:pathLst>
              <a:path w="4131" h="1">
                <a:moveTo>
                  <a:pt x="0" y="0"/>
                </a:moveTo>
                <a:lnTo>
                  <a:pt x="0" y="0"/>
                </a:lnTo>
                <a:lnTo>
                  <a:pt x="2065" y="0"/>
                </a:lnTo>
                <a:lnTo>
                  <a:pt x="4130" y="0"/>
                </a:lnTo>
              </a:path>
            </a:pathLst>
          </a:custGeom>
          <a:noFill/>
          <a:ln w="9525">
            <a:solidFill>
              <a:srgbClr val="000000"/>
            </a:solidFill>
            <a:round/>
            <a:headEnd/>
            <a:tailEnd/>
          </a:ln>
        </p:spPr>
        <p:txBody>
          <a:bodyPr lIns="0" tIns="0" rIns="0" bIns="0" anchor="b"/>
          <a:lstStyle/>
          <a:p>
            <a:endParaRPr lang="en-US" dirty="0"/>
          </a:p>
        </p:txBody>
      </p:sp>
      <p:sp>
        <p:nvSpPr>
          <p:cNvPr id="45083" name="Freeform 27"/>
          <p:cNvSpPr>
            <a:spLocks/>
          </p:cNvSpPr>
          <p:nvPr/>
        </p:nvSpPr>
        <p:spPr bwMode="auto">
          <a:xfrm>
            <a:off x="550863" y="5280025"/>
            <a:ext cx="5961062" cy="1588"/>
          </a:xfrm>
          <a:custGeom>
            <a:avLst/>
            <a:gdLst>
              <a:gd name="T0" fmla="*/ 2147483647 w 4131"/>
              <a:gd name="T1" fmla="*/ 0 h 1"/>
              <a:gd name="T2" fmla="*/ 2147483647 w 4131"/>
              <a:gd name="T3" fmla="*/ 0 h 1"/>
              <a:gd name="T4" fmla="*/ 2147483647 w 4131"/>
              <a:gd name="T5" fmla="*/ 0 h 1"/>
              <a:gd name="T6" fmla="*/ 2147483647 w 4131"/>
              <a:gd name="T7" fmla="*/ 0 h 1"/>
              <a:gd name="T8" fmla="*/ 0 w 4131"/>
              <a:gd name="T9" fmla="*/ 0 h 1"/>
              <a:gd name="T10" fmla="*/ 0 60000 65536"/>
              <a:gd name="T11" fmla="*/ 0 60000 65536"/>
              <a:gd name="T12" fmla="*/ 0 60000 65536"/>
              <a:gd name="T13" fmla="*/ 0 60000 65536"/>
              <a:gd name="T14" fmla="*/ 0 60000 65536"/>
              <a:gd name="T15" fmla="*/ 0 w 4131"/>
              <a:gd name="T16" fmla="*/ 0 h 1"/>
              <a:gd name="T17" fmla="*/ 4131 w 4131"/>
              <a:gd name="T18" fmla="*/ 1 h 1"/>
            </a:gdLst>
            <a:ahLst/>
            <a:cxnLst>
              <a:cxn ang="T10">
                <a:pos x="T0" y="T1"/>
              </a:cxn>
              <a:cxn ang="T11">
                <a:pos x="T2" y="T3"/>
              </a:cxn>
              <a:cxn ang="T12">
                <a:pos x="T4" y="T5"/>
              </a:cxn>
              <a:cxn ang="T13">
                <a:pos x="T6" y="T7"/>
              </a:cxn>
              <a:cxn ang="T14">
                <a:pos x="T8" y="T9"/>
              </a:cxn>
            </a:cxnLst>
            <a:rect l="T15" t="T16" r="T17" b="T18"/>
            <a:pathLst>
              <a:path w="4131" h="1">
                <a:moveTo>
                  <a:pt x="4130" y="0"/>
                </a:moveTo>
                <a:lnTo>
                  <a:pt x="4130" y="0"/>
                </a:lnTo>
                <a:lnTo>
                  <a:pt x="2065" y="0"/>
                </a:lnTo>
                <a:lnTo>
                  <a:pt x="0" y="0"/>
                </a:lnTo>
              </a:path>
            </a:pathLst>
          </a:custGeom>
          <a:noFill/>
          <a:ln w="9525">
            <a:solidFill>
              <a:srgbClr val="000000"/>
            </a:solidFill>
            <a:round/>
            <a:headEnd/>
            <a:tailEnd/>
          </a:ln>
        </p:spPr>
        <p:txBody>
          <a:bodyPr lIns="0" tIns="0" rIns="0" bIns="0" anchor="b"/>
          <a:lstStyle/>
          <a:p>
            <a:endParaRPr lang="en-US" dirty="0"/>
          </a:p>
        </p:txBody>
      </p:sp>
      <p:sp>
        <p:nvSpPr>
          <p:cNvPr id="45084" name="Freeform 28"/>
          <p:cNvSpPr>
            <a:spLocks/>
          </p:cNvSpPr>
          <p:nvPr/>
        </p:nvSpPr>
        <p:spPr bwMode="auto">
          <a:xfrm>
            <a:off x="550863" y="5267325"/>
            <a:ext cx="984250" cy="14288"/>
          </a:xfrm>
          <a:custGeom>
            <a:avLst/>
            <a:gdLst>
              <a:gd name="T0" fmla="*/ 0 w 682"/>
              <a:gd name="T1" fmla="*/ 18372938 h 10"/>
              <a:gd name="T2" fmla="*/ 27075536 w 682"/>
              <a:gd name="T3" fmla="*/ 18372938 h 10"/>
              <a:gd name="T4" fmla="*/ 56235025 w 682"/>
              <a:gd name="T5" fmla="*/ 18372938 h 10"/>
              <a:gd name="T6" fmla="*/ 85393060 w 682"/>
              <a:gd name="T7" fmla="*/ 18372938 h 10"/>
              <a:gd name="T8" fmla="*/ 112470050 w 682"/>
              <a:gd name="T9" fmla="*/ 18372938 h 10"/>
              <a:gd name="T10" fmla="*/ 143712039 w 682"/>
              <a:gd name="T11" fmla="*/ 18372938 h 10"/>
              <a:gd name="T12" fmla="*/ 170787564 w 682"/>
              <a:gd name="T13" fmla="*/ 18372938 h 10"/>
              <a:gd name="T14" fmla="*/ 199945644 w 682"/>
              <a:gd name="T15" fmla="*/ 18372938 h 10"/>
              <a:gd name="T16" fmla="*/ 229105122 w 682"/>
              <a:gd name="T17" fmla="*/ 18372938 h 10"/>
              <a:gd name="T18" fmla="*/ 256180646 w 682"/>
              <a:gd name="T19" fmla="*/ 18372938 h 10"/>
              <a:gd name="T20" fmla="*/ 285340124 w 682"/>
              <a:gd name="T21" fmla="*/ 18372938 h 10"/>
              <a:gd name="T22" fmla="*/ 314498159 w 682"/>
              <a:gd name="T23" fmla="*/ 18372938 h 10"/>
              <a:gd name="T24" fmla="*/ 341575127 w 682"/>
              <a:gd name="T25" fmla="*/ 18372938 h 10"/>
              <a:gd name="T26" fmla="*/ 372817116 w 682"/>
              <a:gd name="T27" fmla="*/ 18372938 h 10"/>
              <a:gd name="T28" fmla="*/ 399892730 w 682"/>
              <a:gd name="T29" fmla="*/ 18372938 h 10"/>
              <a:gd name="T30" fmla="*/ 429050765 w 682"/>
              <a:gd name="T31" fmla="*/ 18372938 h 10"/>
              <a:gd name="T32" fmla="*/ 458210244 w 682"/>
              <a:gd name="T33" fmla="*/ 18372938 h 10"/>
              <a:gd name="T34" fmla="*/ 485285768 w 682"/>
              <a:gd name="T35" fmla="*/ 18372938 h 10"/>
              <a:gd name="T36" fmla="*/ 514445246 w 682"/>
              <a:gd name="T37" fmla="*/ 18372938 h 10"/>
              <a:gd name="T38" fmla="*/ 543603281 w 682"/>
              <a:gd name="T39" fmla="*/ 18372938 h 10"/>
              <a:gd name="T40" fmla="*/ 572762759 w 682"/>
              <a:gd name="T41" fmla="*/ 18372938 h 10"/>
              <a:gd name="T42" fmla="*/ 599838284 w 682"/>
              <a:gd name="T43" fmla="*/ 18372938 h 10"/>
              <a:gd name="T44" fmla="*/ 631080273 w 682"/>
              <a:gd name="T45" fmla="*/ 18372938 h 10"/>
              <a:gd name="T46" fmla="*/ 658155797 w 682"/>
              <a:gd name="T47" fmla="*/ 18372938 h 10"/>
              <a:gd name="T48" fmla="*/ 687315275 w 682"/>
              <a:gd name="T49" fmla="*/ 18372938 h 10"/>
              <a:gd name="T50" fmla="*/ 714390800 w 682"/>
              <a:gd name="T51" fmla="*/ 18372938 h 10"/>
              <a:gd name="T52" fmla="*/ 745632788 w 682"/>
              <a:gd name="T53" fmla="*/ 18372938 h 10"/>
              <a:gd name="T54" fmla="*/ 772708493 w 682"/>
              <a:gd name="T55" fmla="*/ 18372938 h 10"/>
              <a:gd name="T56" fmla="*/ 799785461 w 682"/>
              <a:gd name="T57" fmla="*/ 18372938 h 10"/>
              <a:gd name="T58" fmla="*/ 828943496 w 682"/>
              <a:gd name="T59" fmla="*/ 18372938 h 10"/>
              <a:gd name="T60" fmla="*/ 860185485 w 682"/>
              <a:gd name="T61" fmla="*/ 18372938 h 10"/>
              <a:gd name="T62" fmla="*/ 887261009 w 682"/>
              <a:gd name="T63" fmla="*/ 18372938 h 10"/>
              <a:gd name="T64" fmla="*/ 916420487 w 682"/>
              <a:gd name="T65" fmla="*/ 18372938 h 10"/>
              <a:gd name="T66" fmla="*/ 945578522 w 682"/>
              <a:gd name="T67" fmla="*/ 18372938 h 10"/>
              <a:gd name="T68" fmla="*/ 974738000 w 682"/>
              <a:gd name="T69" fmla="*/ 18372938 h 10"/>
              <a:gd name="T70" fmla="*/ 1003897479 w 682"/>
              <a:gd name="T71" fmla="*/ 18372938 h 10"/>
              <a:gd name="T72" fmla="*/ 1028890492 w 682"/>
              <a:gd name="T73" fmla="*/ 18372938 h 10"/>
              <a:gd name="T74" fmla="*/ 1060131038 w 682"/>
              <a:gd name="T75" fmla="*/ 18372938 h 10"/>
              <a:gd name="T76" fmla="*/ 1089290516 w 682"/>
              <a:gd name="T77" fmla="*/ 18372938 h 10"/>
              <a:gd name="T78" fmla="*/ 1118449995 w 682"/>
              <a:gd name="T79" fmla="*/ 8165592 h 10"/>
              <a:gd name="T80" fmla="*/ 1145525519 w 682"/>
              <a:gd name="T81" fmla="*/ 0 h 10"/>
              <a:gd name="T82" fmla="*/ 1174684997 w 682"/>
              <a:gd name="T83" fmla="*/ 0 h 10"/>
              <a:gd name="T84" fmla="*/ 1203843032 w 682"/>
              <a:gd name="T85" fmla="*/ 0 h 10"/>
              <a:gd name="T86" fmla="*/ 1233002510 w 682"/>
              <a:gd name="T87" fmla="*/ 8165592 h 10"/>
              <a:gd name="T88" fmla="*/ 1260078035 w 682"/>
              <a:gd name="T89" fmla="*/ 8165592 h 10"/>
              <a:gd name="T90" fmla="*/ 1287153559 w 682"/>
              <a:gd name="T91" fmla="*/ 0 h 10"/>
              <a:gd name="T92" fmla="*/ 1318395548 w 682"/>
              <a:gd name="T93" fmla="*/ 0 h 10"/>
              <a:gd name="T94" fmla="*/ 1347555026 w 682"/>
              <a:gd name="T95" fmla="*/ 0 h 10"/>
              <a:gd name="T96" fmla="*/ 1374630551 w 682"/>
              <a:gd name="T97" fmla="*/ 0 h 10"/>
              <a:gd name="T98" fmla="*/ 1403790029 w 682"/>
              <a:gd name="T99" fmla="*/ 0 h 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82"/>
              <a:gd name="T151" fmla="*/ 0 h 10"/>
              <a:gd name="T152" fmla="*/ 682 w 682"/>
              <a:gd name="T153" fmla="*/ 10 h 1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82" h="10">
                <a:moveTo>
                  <a:pt x="0" y="9"/>
                </a:moveTo>
                <a:lnTo>
                  <a:pt x="0" y="9"/>
                </a:lnTo>
                <a:lnTo>
                  <a:pt x="7" y="9"/>
                </a:lnTo>
                <a:lnTo>
                  <a:pt x="13" y="9"/>
                </a:lnTo>
                <a:lnTo>
                  <a:pt x="21" y="9"/>
                </a:lnTo>
                <a:lnTo>
                  <a:pt x="27" y="9"/>
                </a:lnTo>
                <a:lnTo>
                  <a:pt x="34" y="9"/>
                </a:lnTo>
                <a:lnTo>
                  <a:pt x="41" y="9"/>
                </a:lnTo>
                <a:lnTo>
                  <a:pt x="47" y="9"/>
                </a:lnTo>
                <a:lnTo>
                  <a:pt x="54" y="9"/>
                </a:lnTo>
                <a:lnTo>
                  <a:pt x="61" y="9"/>
                </a:lnTo>
                <a:lnTo>
                  <a:pt x="69" y="9"/>
                </a:lnTo>
                <a:lnTo>
                  <a:pt x="75" y="9"/>
                </a:lnTo>
                <a:lnTo>
                  <a:pt x="82" y="9"/>
                </a:lnTo>
                <a:lnTo>
                  <a:pt x="89" y="9"/>
                </a:lnTo>
                <a:lnTo>
                  <a:pt x="96" y="9"/>
                </a:lnTo>
                <a:lnTo>
                  <a:pt x="102" y="9"/>
                </a:lnTo>
                <a:lnTo>
                  <a:pt x="110" y="9"/>
                </a:lnTo>
                <a:lnTo>
                  <a:pt x="117" y="9"/>
                </a:lnTo>
                <a:lnTo>
                  <a:pt x="123" y="9"/>
                </a:lnTo>
                <a:lnTo>
                  <a:pt x="130" y="9"/>
                </a:lnTo>
                <a:lnTo>
                  <a:pt x="137" y="9"/>
                </a:lnTo>
                <a:lnTo>
                  <a:pt x="144" y="9"/>
                </a:lnTo>
                <a:lnTo>
                  <a:pt x="151" y="9"/>
                </a:lnTo>
                <a:lnTo>
                  <a:pt x="157" y="9"/>
                </a:lnTo>
                <a:lnTo>
                  <a:pt x="164" y="9"/>
                </a:lnTo>
                <a:lnTo>
                  <a:pt x="171" y="9"/>
                </a:lnTo>
                <a:lnTo>
                  <a:pt x="179" y="9"/>
                </a:lnTo>
                <a:lnTo>
                  <a:pt x="185" y="9"/>
                </a:lnTo>
                <a:lnTo>
                  <a:pt x="192" y="9"/>
                </a:lnTo>
                <a:lnTo>
                  <a:pt x="200" y="9"/>
                </a:lnTo>
                <a:lnTo>
                  <a:pt x="206" y="9"/>
                </a:lnTo>
                <a:lnTo>
                  <a:pt x="213" y="9"/>
                </a:lnTo>
                <a:lnTo>
                  <a:pt x="220" y="9"/>
                </a:lnTo>
                <a:lnTo>
                  <a:pt x="227" y="9"/>
                </a:lnTo>
                <a:lnTo>
                  <a:pt x="233" y="9"/>
                </a:lnTo>
                <a:lnTo>
                  <a:pt x="241" y="9"/>
                </a:lnTo>
                <a:lnTo>
                  <a:pt x="247" y="9"/>
                </a:lnTo>
                <a:lnTo>
                  <a:pt x="254" y="9"/>
                </a:lnTo>
                <a:lnTo>
                  <a:pt x="261" y="9"/>
                </a:lnTo>
                <a:lnTo>
                  <a:pt x="267" y="9"/>
                </a:lnTo>
                <a:lnTo>
                  <a:pt x="275" y="9"/>
                </a:lnTo>
                <a:lnTo>
                  <a:pt x="282" y="9"/>
                </a:lnTo>
                <a:lnTo>
                  <a:pt x="288" y="9"/>
                </a:lnTo>
                <a:lnTo>
                  <a:pt x="295" y="9"/>
                </a:lnTo>
                <a:lnTo>
                  <a:pt x="303" y="9"/>
                </a:lnTo>
                <a:lnTo>
                  <a:pt x="309" y="9"/>
                </a:lnTo>
                <a:lnTo>
                  <a:pt x="316" y="9"/>
                </a:lnTo>
                <a:lnTo>
                  <a:pt x="323" y="9"/>
                </a:lnTo>
                <a:lnTo>
                  <a:pt x="330" y="9"/>
                </a:lnTo>
                <a:lnTo>
                  <a:pt x="337" y="9"/>
                </a:lnTo>
                <a:lnTo>
                  <a:pt x="343" y="9"/>
                </a:lnTo>
                <a:lnTo>
                  <a:pt x="351" y="9"/>
                </a:lnTo>
                <a:lnTo>
                  <a:pt x="358" y="9"/>
                </a:lnTo>
                <a:lnTo>
                  <a:pt x="364" y="9"/>
                </a:lnTo>
                <a:lnTo>
                  <a:pt x="371" y="9"/>
                </a:lnTo>
                <a:lnTo>
                  <a:pt x="378" y="9"/>
                </a:lnTo>
                <a:lnTo>
                  <a:pt x="384" y="9"/>
                </a:lnTo>
                <a:lnTo>
                  <a:pt x="392" y="9"/>
                </a:lnTo>
                <a:lnTo>
                  <a:pt x="398" y="9"/>
                </a:lnTo>
                <a:lnTo>
                  <a:pt x="405" y="9"/>
                </a:lnTo>
                <a:lnTo>
                  <a:pt x="413" y="9"/>
                </a:lnTo>
                <a:lnTo>
                  <a:pt x="419" y="9"/>
                </a:lnTo>
                <a:lnTo>
                  <a:pt x="426" y="9"/>
                </a:lnTo>
                <a:lnTo>
                  <a:pt x="433" y="9"/>
                </a:lnTo>
                <a:lnTo>
                  <a:pt x="440" y="9"/>
                </a:lnTo>
                <a:lnTo>
                  <a:pt x="447" y="9"/>
                </a:lnTo>
                <a:lnTo>
                  <a:pt x="454" y="9"/>
                </a:lnTo>
                <a:lnTo>
                  <a:pt x="461" y="9"/>
                </a:lnTo>
                <a:lnTo>
                  <a:pt x="468" y="9"/>
                </a:lnTo>
                <a:lnTo>
                  <a:pt x="475" y="9"/>
                </a:lnTo>
                <a:lnTo>
                  <a:pt x="482" y="9"/>
                </a:lnTo>
                <a:lnTo>
                  <a:pt x="488" y="9"/>
                </a:lnTo>
                <a:lnTo>
                  <a:pt x="494" y="9"/>
                </a:lnTo>
                <a:lnTo>
                  <a:pt x="502" y="9"/>
                </a:lnTo>
                <a:lnTo>
                  <a:pt x="509" y="9"/>
                </a:lnTo>
                <a:lnTo>
                  <a:pt x="515" y="9"/>
                </a:lnTo>
                <a:lnTo>
                  <a:pt x="523" y="9"/>
                </a:lnTo>
                <a:lnTo>
                  <a:pt x="529" y="9"/>
                </a:lnTo>
                <a:lnTo>
                  <a:pt x="537" y="4"/>
                </a:lnTo>
                <a:lnTo>
                  <a:pt x="543" y="4"/>
                </a:lnTo>
                <a:lnTo>
                  <a:pt x="550" y="0"/>
                </a:lnTo>
                <a:lnTo>
                  <a:pt x="557" y="0"/>
                </a:lnTo>
                <a:lnTo>
                  <a:pt x="564" y="0"/>
                </a:lnTo>
                <a:lnTo>
                  <a:pt x="571" y="0"/>
                </a:lnTo>
                <a:lnTo>
                  <a:pt x="578" y="0"/>
                </a:lnTo>
                <a:lnTo>
                  <a:pt x="585" y="4"/>
                </a:lnTo>
                <a:lnTo>
                  <a:pt x="592" y="4"/>
                </a:lnTo>
                <a:lnTo>
                  <a:pt x="598" y="4"/>
                </a:lnTo>
                <a:lnTo>
                  <a:pt x="605" y="4"/>
                </a:lnTo>
                <a:lnTo>
                  <a:pt x="613" y="4"/>
                </a:lnTo>
                <a:lnTo>
                  <a:pt x="618" y="0"/>
                </a:lnTo>
                <a:lnTo>
                  <a:pt x="625" y="0"/>
                </a:lnTo>
                <a:lnTo>
                  <a:pt x="633" y="0"/>
                </a:lnTo>
                <a:lnTo>
                  <a:pt x="639" y="0"/>
                </a:lnTo>
                <a:lnTo>
                  <a:pt x="647" y="0"/>
                </a:lnTo>
                <a:lnTo>
                  <a:pt x="653" y="0"/>
                </a:lnTo>
                <a:lnTo>
                  <a:pt x="660" y="0"/>
                </a:lnTo>
                <a:lnTo>
                  <a:pt x="667" y="0"/>
                </a:lnTo>
                <a:lnTo>
                  <a:pt x="674" y="0"/>
                </a:lnTo>
                <a:lnTo>
                  <a:pt x="681" y="0"/>
                </a:lnTo>
              </a:path>
            </a:pathLst>
          </a:custGeom>
          <a:noFill/>
          <a:ln w="47625">
            <a:solidFill>
              <a:schemeClr val="tx2"/>
            </a:solidFill>
            <a:round/>
            <a:headEnd/>
            <a:tailEnd/>
          </a:ln>
        </p:spPr>
        <p:txBody>
          <a:bodyPr lIns="0" tIns="0" rIns="0" bIns="0" anchor="b"/>
          <a:lstStyle/>
          <a:p>
            <a:endParaRPr lang="en-US" dirty="0"/>
          </a:p>
        </p:txBody>
      </p:sp>
      <p:sp>
        <p:nvSpPr>
          <p:cNvPr id="45085" name="Freeform 29"/>
          <p:cNvSpPr>
            <a:spLocks/>
          </p:cNvSpPr>
          <p:nvPr/>
        </p:nvSpPr>
        <p:spPr bwMode="auto">
          <a:xfrm>
            <a:off x="1533525" y="5149850"/>
            <a:ext cx="993775" cy="131763"/>
          </a:xfrm>
          <a:custGeom>
            <a:avLst/>
            <a:gdLst>
              <a:gd name="T0" fmla="*/ 14561905 w 689"/>
              <a:gd name="T1" fmla="*/ 165048567 h 94"/>
              <a:gd name="T2" fmla="*/ 43687153 w 689"/>
              <a:gd name="T3" fmla="*/ 165048567 h 94"/>
              <a:gd name="T4" fmla="*/ 72812405 w 689"/>
              <a:gd name="T5" fmla="*/ 165048567 h 94"/>
              <a:gd name="T6" fmla="*/ 97776509 w 689"/>
              <a:gd name="T7" fmla="*/ 165048567 h 94"/>
              <a:gd name="T8" fmla="*/ 131062911 w 689"/>
              <a:gd name="T9" fmla="*/ 165048567 h 94"/>
              <a:gd name="T10" fmla="*/ 158106851 w 689"/>
              <a:gd name="T11" fmla="*/ 172908087 h 94"/>
              <a:gd name="T12" fmla="*/ 187232093 w 689"/>
              <a:gd name="T13" fmla="*/ 182731436 h 94"/>
              <a:gd name="T14" fmla="*/ 214276078 w 689"/>
              <a:gd name="T15" fmla="*/ 182731436 h 94"/>
              <a:gd name="T16" fmla="*/ 243401319 w 689"/>
              <a:gd name="T17" fmla="*/ 182731436 h 94"/>
              <a:gd name="T18" fmla="*/ 272526561 w 689"/>
              <a:gd name="T19" fmla="*/ 182731436 h 94"/>
              <a:gd name="T20" fmla="*/ 299571943 w 689"/>
              <a:gd name="T21" fmla="*/ 182731436 h 94"/>
              <a:gd name="T22" fmla="*/ 328695743 w 689"/>
              <a:gd name="T23" fmla="*/ 182731436 h 94"/>
              <a:gd name="T24" fmla="*/ 359902286 w 689"/>
              <a:gd name="T25" fmla="*/ 182731436 h 94"/>
              <a:gd name="T26" fmla="*/ 386946316 w 689"/>
              <a:gd name="T27" fmla="*/ 182731436 h 94"/>
              <a:gd name="T28" fmla="*/ 416071557 w 689"/>
              <a:gd name="T29" fmla="*/ 182731436 h 94"/>
              <a:gd name="T30" fmla="*/ 443115497 w 689"/>
              <a:gd name="T31" fmla="*/ 182731436 h 94"/>
              <a:gd name="T32" fmla="*/ 474320598 w 689"/>
              <a:gd name="T33" fmla="*/ 182731436 h 94"/>
              <a:gd name="T34" fmla="*/ 501365981 w 689"/>
              <a:gd name="T35" fmla="*/ 182731436 h 94"/>
              <a:gd name="T36" fmla="*/ 530491222 w 689"/>
              <a:gd name="T37" fmla="*/ 182731436 h 94"/>
              <a:gd name="T38" fmla="*/ 559616464 w 689"/>
              <a:gd name="T39" fmla="*/ 172908087 h 94"/>
              <a:gd name="T40" fmla="*/ 586660404 w 689"/>
              <a:gd name="T41" fmla="*/ 155223816 h 94"/>
              <a:gd name="T42" fmla="*/ 617865505 w 689"/>
              <a:gd name="T43" fmla="*/ 155223816 h 94"/>
              <a:gd name="T44" fmla="*/ 642829585 w 689"/>
              <a:gd name="T45" fmla="*/ 147364296 h 94"/>
              <a:gd name="T46" fmla="*/ 671954827 w 689"/>
              <a:gd name="T47" fmla="*/ 129680025 h 94"/>
              <a:gd name="T48" fmla="*/ 701080069 w 689"/>
              <a:gd name="T49" fmla="*/ 123785735 h 94"/>
              <a:gd name="T50" fmla="*/ 730205310 w 689"/>
              <a:gd name="T51" fmla="*/ 108066695 h 94"/>
              <a:gd name="T52" fmla="*/ 759330732 w 689"/>
              <a:gd name="T53" fmla="*/ 98243346 h 94"/>
              <a:gd name="T54" fmla="*/ 786374672 w 689"/>
              <a:gd name="T55" fmla="*/ 72699533 h 94"/>
              <a:gd name="T56" fmla="*/ 815499914 w 689"/>
              <a:gd name="T57" fmla="*/ 55016663 h 94"/>
              <a:gd name="T58" fmla="*/ 846705015 w 689"/>
              <a:gd name="T59" fmla="*/ 39297612 h 94"/>
              <a:gd name="T60" fmla="*/ 873748955 w 689"/>
              <a:gd name="T61" fmla="*/ 23578572 h 94"/>
              <a:gd name="T62" fmla="*/ 902874196 w 689"/>
              <a:gd name="T63" fmla="*/ 23578572 h 94"/>
              <a:gd name="T64" fmla="*/ 931999438 w 689"/>
              <a:gd name="T65" fmla="*/ 23578572 h 94"/>
              <a:gd name="T66" fmla="*/ 961124679 w 689"/>
              <a:gd name="T67" fmla="*/ 31438092 h 94"/>
              <a:gd name="T68" fmla="*/ 988168619 w 689"/>
              <a:gd name="T69" fmla="*/ 31438092 h 94"/>
              <a:gd name="T70" fmla="*/ 1015214002 w 689"/>
              <a:gd name="T71" fmla="*/ 39297612 h 94"/>
              <a:gd name="T72" fmla="*/ 1046419103 w 689"/>
              <a:gd name="T73" fmla="*/ 49120972 h 94"/>
              <a:gd name="T74" fmla="*/ 1073464485 w 689"/>
              <a:gd name="T75" fmla="*/ 55016663 h 94"/>
              <a:gd name="T76" fmla="*/ 1104669586 w 689"/>
              <a:gd name="T77" fmla="*/ 64840012 h 94"/>
              <a:gd name="T78" fmla="*/ 1131713526 w 689"/>
              <a:gd name="T79" fmla="*/ 72699533 h 94"/>
              <a:gd name="T80" fmla="*/ 1160838767 w 689"/>
              <a:gd name="T81" fmla="*/ 72699533 h 94"/>
              <a:gd name="T82" fmla="*/ 1187882707 w 689"/>
              <a:gd name="T83" fmla="*/ 72699533 h 94"/>
              <a:gd name="T84" fmla="*/ 1217007949 w 689"/>
              <a:gd name="T85" fmla="*/ 82524283 h 94"/>
              <a:gd name="T86" fmla="*/ 1246133191 w 689"/>
              <a:gd name="T87" fmla="*/ 82524283 h 94"/>
              <a:gd name="T88" fmla="*/ 1273178573 w 689"/>
              <a:gd name="T89" fmla="*/ 72699533 h 94"/>
              <a:gd name="T90" fmla="*/ 1304383674 w 689"/>
              <a:gd name="T91" fmla="*/ 64840012 h 94"/>
              <a:gd name="T92" fmla="*/ 1333508915 w 689"/>
              <a:gd name="T93" fmla="*/ 55016663 h 94"/>
              <a:gd name="T94" fmla="*/ 1360552855 w 689"/>
              <a:gd name="T95" fmla="*/ 49120972 h 94"/>
              <a:gd name="T96" fmla="*/ 1389678097 w 689"/>
              <a:gd name="T97" fmla="*/ 23578572 h 94"/>
              <a:gd name="T98" fmla="*/ 1418803339 w 689"/>
              <a:gd name="T99" fmla="*/ 5894292 h 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89"/>
              <a:gd name="T151" fmla="*/ 0 h 94"/>
              <a:gd name="T152" fmla="*/ 689 w 689"/>
              <a:gd name="T153" fmla="*/ 94 h 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89" h="94">
                <a:moveTo>
                  <a:pt x="0" y="84"/>
                </a:moveTo>
                <a:lnTo>
                  <a:pt x="7" y="84"/>
                </a:lnTo>
                <a:lnTo>
                  <a:pt x="14" y="84"/>
                </a:lnTo>
                <a:lnTo>
                  <a:pt x="21" y="84"/>
                </a:lnTo>
                <a:lnTo>
                  <a:pt x="27" y="84"/>
                </a:lnTo>
                <a:lnTo>
                  <a:pt x="35" y="84"/>
                </a:lnTo>
                <a:lnTo>
                  <a:pt x="42" y="84"/>
                </a:lnTo>
                <a:lnTo>
                  <a:pt x="47" y="84"/>
                </a:lnTo>
                <a:lnTo>
                  <a:pt x="55" y="84"/>
                </a:lnTo>
                <a:lnTo>
                  <a:pt x="63" y="84"/>
                </a:lnTo>
                <a:lnTo>
                  <a:pt x="68" y="84"/>
                </a:lnTo>
                <a:lnTo>
                  <a:pt x="76" y="88"/>
                </a:lnTo>
                <a:lnTo>
                  <a:pt x="82" y="88"/>
                </a:lnTo>
                <a:lnTo>
                  <a:pt x="90" y="93"/>
                </a:lnTo>
                <a:lnTo>
                  <a:pt x="96" y="93"/>
                </a:lnTo>
                <a:lnTo>
                  <a:pt x="103" y="93"/>
                </a:lnTo>
                <a:lnTo>
                  <a:pt x="110" y="93"/>
                </a:lnTo>
                <a:lnTo>
                  <a:pt x="117" y="93"/>
                </a:lnTo>
                <a:lnTo>
                  <a:pt x="124" y="93"/>
                </a:lnTo>
                <a:lnTo>
                  <a:pt x="131" y="93"/>
                </a:lnTo>
                <a:lnTo>
                  <a:pt x="138" y="93"/>
                </a:lnTo>
                <a:lnTo>
                  <a:pt x="144" y="93"/>
                </a:lnTo>
                <a:lnTo>
                  <a:pt x="151" y="93"/>
                </a:lnTo>
                <a:lnTo>
                  <a:pt x="158" y="93"/>
                </a:lnTo>
                <a:lnTo>
                  <a:pt x="166" y="93"/>
                </a:lnTo>
                <a:lnTo>
                  <a:pt x="173" y="93"/>
                </a:lnTo>
                <a:lnTo>
                  <a:pt x="178" y="93"/>
                </a:lnTo>
                <a:lnTo>
                  <a:pt x="186" y="93"/>
                </a:lnTo>
                <a:lnTo>
                  <a:pt x="192" y="93"/>
                </a:lnTo>
                <a:lnTo>
                  <a:pt x="200" y="93"/>
                </a:lnTo>
                <a:lnTo>
                  <a:pt x="206" y="93"/>
                </a:lnTo>
                <a:lnTo>
                  <a:pt x="213" y="93"/>
                </a:lnTo>
                <a:lnTo>
                  <a:pt x="220" y="93"/>
                </a:lnTo>
                <a:lnTo>
                  <a:pt x="228" y="93"/>
                </a:lnTo>
                <a:lnTo>
                  <a:pt x="234" y="93"/>
                </a:lnTo>
                <a:lnTo>
                  <a:pt x="241" y="93"/>
                </a:lnTo>
                <a:lnTo>
                  <a:pt x="248" y="93"/>
                </a:lnTo>
                <a:lnTo>
                  <a:pt x="255" y="93"/>
                </a:lnTo>
                <a:lnTo>
                  <a:pt x="261" y="93"/>
                </a:lnTo>
                <a:lnTo>
                  <a:pt x="269" y="88"/>
                </a:lnTo>
                <a:lnTo>
                  <a:pt x="276" y="88"/>
                </a:lnTo>
                <a:lnTo>
                  <a:pt x="282" y="79"/>
                </a:lnTo>
                <a:lnTo>
                  <a:pt x="289" y="79"/>
                </a:lnTo>
                <a:lnTo>
                  <a:pt x="297" y="79"/>
                </a:lnTo>
                <a:lnTo>
                  <a:pt x="303" y="75"/>
                </a:lnTo>
                <a:lnTo>
                  <a:pt x="309" y="75"/>
                </a:lnTo>
                <a:lnTo>
                  <a:pt x="317" y="71"/>
                </a:lnTo>
                <a:lnTo>
                  <a:pt x="323" y="66"/>
                </a:lnTo>
                <a:lnTo>
                  <a:pt x="330" y="66"/>
                </a:lnTo>
                <a:lnTo>
                  <a:pt x="337" y="63"/>
                </a:lnTo>
                <a:lnTo>
                  <a:pt x="344" y="63"/>
                </a:lnTo>
                <a:lnTo>
                  <a:pt x="351" y="55"/>
                </a:lnTo>
                <a:lnTo>
                  <a:pt x="358" y="55"/>
                </a:lnTo>
                <a:lnTo>
                  <a:pt x="365" y="50"/>
                </a:lnTo>
                <a:lnTo>
                  <a:pt x="372" y="46"/>
                </a:lnTo>
                <a:lnTo>
                  <a:pt x="378" y="37"/>
                </a:lnTo>
                <a:lnTo>
                  <a:pt x="385" y="33"/>
                </a:lnTo>
                <a:lnTo>
                  <a:pt x="392" y="28"/>
                </a:lnTo>
                <a:lnTo>
                  <a:pt x="400" y="20"/>
                </a:lnTo>
                <a:lnTo>
                  <a:pt x="407" y="20"/>
                </a:lnTo>
                <a:lnTo>
                  <a:pt x="413" y="16"/>
                </a:lnTo>
                <a:lnTo>
                  <a:pt x="420" y="12"/>
                </a:lnTo>
                <a:lnTo>
                  <a:pt x="427" y="12"/>
                </a:lnTo>
                <a:lnTo>
                  <a:pt x="434" y="12"/>
                </a:lnTo>
                <a:lnTo>
                  <a:pt x="440" y="12"/>
                </a:lnTo>
                <a:lnTo>
                  <a:pt x="448" y="12"/>
                </a:lnTo>
                <a:lnTo>
                  <a:pt x="454" y="16"/>
                </a:lnTo>
                <a:lnTo>
                  <a:pt x="462" y="16"/>
                </a:lnTo>
                <a:lnTo>
                  <a:pt x="468" y="16"/>
                </a:lnTo>
                <a:lnTo>
                  <a:pt x="475" y="16"/>
                </a:lnTo>
                <a:lnTo>
                  <a:pt x="482" y="20"/>
                </a:lnTo>
                <a:lnTo>
                  <a:pt x="488" y="20"/>
                </a:lnTo>
                <a:lnTo>
                  <a:pt x="495" y="20"/>
                </a:lnTo>
                <a:lnTo>
                  <a:pt x="503" y="25"/>
                </a:lnTo>
                <a:lnTo>
                  <a:pt x="510" y="25"/>
                </a:lnTo>
                <a:lnTo>
                  <a:pt x="516" y="28"/>
                </a:lnTo>
                <a:lnTo>
                  <a:pt x="523" y="28"/>
                </a:lnTo>
                <a:lnTo>
                  <a:pt x="531" y="33"/>
                </a:lnTo>
                <a:lnTo>
                  <a:pt x="538" y="33"/>
                </a:lnTo>
                <a:lnTo>
                  <a:pt x="544" y="37"/>
                </a:lnTo>
                <a:lnTo>
                  <a:pt x="550" y="37"/>
                </a:lnTo>
                <a:lnTo>
                  <a:pt x="558" y="37"/>
                </a:lnTo>
                <a:lnTo>
                  <a:pt x="564" y="37"/>
                </a:lnTo>
                <a:lnTo>
                  <a:pt x="571" y="37"/>
                </a:lnTo>
                <a:lnTo>
                  <a:pt x="578" y="42"/>
                </a:lnTo>
                <a:lnTo>
                  <a:pt x="585" y="42"/>
                </a:lnTo>
                <a:lnTo>
                  <a:pt x="592" y="42"/>
                </a:lnTo>
                <a:lnTo>
                  <a:pt x="599" y="42"/>
                </a:lnTo>
                <a:lnTo>
                  <a:pt x="606" y="42"/>
                </a:lnTo>
                <a:lnTo>
                  <a:pt x="612" y="37"/>
                </a:lnTo>
                <a:lnTo>
                  <a:pt x="619" y="37"/>
                </a:lnTo>
                <a:lnTo>
                  <a:pt x="627" y="33"/>
                </a:lnTo>
                <a:lnTo>
                  <a:pt x="634" y="33"/>
                </a:lnTo>
                <a:lnTo>
                  <a:pt x="641" y="28"/>
                </a:lnTo>
                <a:lnTo>
                  <a:pt x="648" y="28"/>
                </a:lnTo>
                <a:lnTo>
                  <a:pt x="654" y="25"/>
                </a:lnTo>
                <a:lnTo>
                  <a:pt x="661" y="16"/>
                </a:lnTo>
                <a:lnTo>
                  <a:pt x="668" y="12"/>
                </a:lnTo>
                <a:lnTo>
                  <a:pt x="674" y="8"/>
                </a:lnTo>
                <a:lnTo>
                  <a:pt x="682" y="3"/>
                </a:lnTo>
                <a:lnTo>
                  <a:pt x="688" y="0"/>
                </a:lnTo>
              </a:path>
            </a:pathLst>
          </a:custGeom>
          <a:noFill/>
          <a:ln w="47625">
            <a:solidFill>
              <a:schemeClr val="tx2"/>
            </a:solidFill>
            <a:round/>
            <a:headEnd/>
            <a:tailEnd/>
          </a:ln>
        </p:spPr>
        <p:txBody>
          <a:bodyPr lIns="0" tIns="0" rIns="0" bIns="0" anchor="b"/>
          <a:lstStyle/>
          <a:p>
            <a:endParaRPr lang="en-US" dirty="0"/>
          </a:p>
        </p:txBody>
      </p:sp>
      <p:sp>
        <p:nvSpPr>
          <p:cNvPr id="45086" name="Freeform 30"/>
          <p:cNvSpPr>
            <a:spLocks/>
          </p:cNvSpPr>
          <p:nvPr/>
        </p:nvSpPr>
        <p:spPr bwMode="auto">
          <a:xfrm>
            <a:off x="2525713" y="2132013"/>
            <a:ext cx="996950" cy="3019425"/>
          </a:xfrm>
          <a:custGeom>
            <a:avLst/>
            <a:gdLst>
              <a:gd name="T0" fmla="*/ 14570475 w 691"/>
              <a:gd name="T1" fmla="*/ 2147483647 h 2156"/>
              <a:gd name="T2" fmla="*/ 43712863 w 691"/>
              <a:gd name="T3" fmla="*/ 2147483647 h 2156"/>
              <a:gd name="T4" fmla="*/ 70773348 w 691"/>
              <a:gd name="T5" fmla="*/ 2147483647 h 2156"/>
              <a:gd name="T6" fmla="*/ 101996218 w 691"/>
              <a:gd name="T7" fmla="*/ 2147483647 h 2156"/>
              <a:gd name="T8" fmla="*/ 129056692 w 691"/>
              <a:gd name="T9" fmla="*/ 2147483647 h 2156"/>
              <a:gd name="T10" fmla="*/ 158199074 w 691"/>
              <a:gd name="T11" fmla="*/ 2147483647 h 2156"/>
              <a:gd name="T12" fmla="*/ 187341456 w 691"/>
              <a:gd name="T13" fmla="*/ 2147483647 h 2156"/>
              <a:gd name="T14" fmla="*/ 216482440 w 691"/>
              <a:gd name="T15" fmla="*/ 2147483647 h 2156"/>
              <a:gd name="T16" fmla="*/ 245624822 w 691"/>
              <a:gd name="T17" fmla="*/ 2147483647 h 2156"/>
              <a:gd name="T18" fmla="*/ 272685296 w 691"/>
              <a:gd name="T19" fmla="*/ 2147483647 h 2156"/>
              <a:gd name="T20" fmla="*/ 301827678 w 691"/>
              <a:gd name="T21" fmla="*/ 2147483647 h 2156"/>
              <a:gd name="T22" fmla="*/ 328888152 w 691"/>
              <a:gd name="T23" fmla="*/ 2147483647 h 2156"/>
              <a:gd name="T24" fmla="*/ 360110999 w 691"/>
              <a:gd name="T25" fmla="*/ 2147483647 h 2156"/>
              <a:gd name="T26" fmla="*/ 389253471 w 691"/>
              <a:gd name="T27" fmla="*/ 2147483647 h 2156"/>
              <a:gd name="T28" fmla="*/ 416313945 w 691"/>
              <a:gd name="T29" fmla="*/ 2147483647 h 2156"/>
              <a:gd name="T30" fmla="*/ 445454885 w 691"/>
              <a:gd name="T31" fmla="*/ 2147483647 h 2156"/>
              <a:gd name="T32" fmla="*/ 474597267 w 691"/>
              <a:gd name="T33" fmla="*/ 2147483647 h 2156"/>
              <a:gd name="T34" fmla="*/ 503739649 w 691"/>
              <a:gd name="T35" fmla="*/ 2147483647 h 2156"/>
              <a:gd name="T36" fmla="*/ 530800123 w 691"/>
              <a:gd name="T37" fmla="*/ 2147483647 h 2156"/>
              <a:gd name="T38" fmla="*/ 557860597 w 691"/>
              <a:gd name="T39" fmla="*/ 2147483647 h 2156"/>
              <a:gd name="T40" fmla="*/ 589083444 w 691"/>
              <a:gd name="T41" fmla="*/ 2147483647 h 2156"/>
              <a:gd name="T42" fmla="*/ 616143918 w 691"/>
              <a:gd name="T43" fmla="*/ 2147483647 h 2156"/>
              <a:gd name="T44" fmla="*/ 645286300 w 691"/>
              <a:gd name="T45" fmla="*/ 2147483647 h 2156"/>
              <a:gd name="T46" fmla="*/ 674428682 w 691"/>
              <a:gd name="T47" fmla="*/ 2147483647 h 2156"/>
              <a:gd name="T48" fmla="*/ 703569621 w 691"/>
              <a:gd name="T49" fmla="*/ 2147483647 h 2156"/>
              <a:gd name="T50" fmla="*/ 730630095 w 691"/>
              <a:gd name="T51" fmla="*/ 2147483647 h 2156"/>
              <a:gd name="T52" fmla="*/ 761854565 w 691"/>
              <a:gd name="T53" fmla="*/ 2147483647 h 2156"/>
              <a:gd name="T54" fmla="*/ 788915039 w 691"/>
              <a:gd name="T55" fmla="*/ 2147483647 h 2156"/>
              <a:gd name="T56" fmla="*/ 815975513 w 691"/>
              <a:gd name="T57" fmla="*/ 2147483647 h 2156"/>
              <a:gd name="T58" fmla="*/ 847198361 w 691"/>
              <a:gd name="T59" fmla="*/ 2147483647 h 2156"/>
              <a:gd name="T60" fmla="*/ 876340743 w 691"/>
              <a:gd name="T61" fmla="*/ 2147483647 h 2156"/>
              <a:gd name="T62" fmla="*/ 903401217 w 691"/>
              <a:gd name="T63" fmla="*/ 2147483647 h 2156"/>
              <a:gd name="T64" fmla="*/ 932542156 w 691"/>
              <a:gd name="T65" fmla="*/ 2147483647 h 2156"/>
              <a:gd name="T66" fmla="*/ 961684538 w 691"/>
              <a:gd name="T67" fmla="*/ 2147483647 h 2156"/>
              <a:gd name="T68" fmla="*/ 990826920 w 691"/>
              <a:gd name="T69" fmla="*/ 1902491075 h 2156"/>
              <a:gd name="T70" fmla="*/ 1019967859 w 691"/>
              <a:gd name="T71" fmla="*/ 1553373718 h 2156"/>
              <a:gd name="T72" fmla="*/ 1044947868 w 691"/>
              <a:gd name="T73" fmla="*/ 1296439463 h 2156"/>
              <a:gd name="T74" fmla="*/ 1076170715 w 691"/>
              <a:gd name="T75" fmla="*/ 1088538982 h 2156"/>
              <a:gd name="T76" fmla="*/ 1103231189 w 691"/>
              <a:gd name="T77" fmla="*/ 913979604 h 2156"/>
              <a:gd name="T78" fmla="*/ 1132373571 w 691"/>
              <a:gd name="T79" fmla="*/ 764918670 h 2156"/>
              <a:gd name="T80" fmla="*/ 1161514510 w 691"/>
              <a:gd name="T81" fmla="*/ 615857560 h 2156"/>
              <a:gd name="T82" fmla="*/ 1190656892 w 691"/>
              <a:gd name="T83" fmla="*/ 494255736 h 2156"/>
              <a:gd name="T84" fmla="*/ 1219799274 w 691"/>
              <a:gd name="T85" fmla="*/ 374614575 h 2156"/>
              <a:gd name="T86" fmla="*/ 1248941656 w 691"/>
              <a:gd name="T87" fmla="*/ 284393101 h 2156"/>
              <a:gd name="T88" fmla="*/ 1276000687 w 691"/>
              <a:gd name="T89" fmla="*/ 209862634 h 2156"/>
              <a:gd name="T90" fmla="*/ 1303061162 w 691"/>
              <a:gd name="T91" fmla="*/ 133370058 h 2156"/>
              <a:gd name="T92" fmla="*/ 1334285451 w 691"/>
              <a:gd name="T93" fmla="*/ 84336613 h 2156"/>
              <a:gd name="T94" fmla="*/ 1361345925 w 691"/>
              <a:gd name="T95" fmla="*/ 43148639 h 2156"/>
              <a:gd name="T96" fmla="*/ 1390486865 w 691"/>
              <a:gd name="T97" fmla="*/ 17651590 h 2156"/>
              <a:gd name="T98" fmla="*/ 1419629247 w 691"/>
              <a:gd name="T99" fmla="*/ 0 h 21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1"/>
              <a:gd name="T151" fmla="*/ 0 h 2156"/>
              <a:gd name="T152" fmla="*/ 691 w 691"/>
              <a:gd name="T153" fmla="*/ 2156 h 21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1" h="2156">
                <a:moveTo>
                  <a:pt x="0" y="2155"/>
                </a:moveTo>
                <a:lnTo>
                  <a:pt x="7" y="2146"/>
                </a:lnTo>
                <a:lnTo>
                  <a:pt x="14" y="2146"/>
                </a:lnTo>
                <a:lnTo>
                  <a:pt x="21" y="2142"/>
                </a:lnTo>
                <a:lnTo>
                  <a:pt x="28" y="2138"/>
                </a:lnTo>
                <a:lnTo>
                  <a:pt x="34" y="2134"/>
                </a:lnTo>
                <a:lnTo>
                  <a:pt x="42" y="2128"/>
                </a:lnTo>
                <a:lnTo>
                  <a:pt x="49" y="2125"/>
                </a:lnTo>
                <a:lnTo>
                  <a:pt x="56" y="2120"/>
                </a:lnTo>
                <a:lnTo>
                  <a:pt x="62" y="2120"/>
                </a:lnTo>
                <a:lnTo>
                  <a:pt x="70" y="2116"/>
                </a:lnTo>
                <a:lnTo>
                  <a:pt x="76" y="2108"/>
                </a:lnTo>
                <a:lnTo>
                  <a:pt x="83" y="2108"/>
                </a:lnTo>
                <a:lnTo>
                  <a:pt x="90" y="2104"/>
                </a:lnTo>
                <a:lnTo>
                  <a:pt x="97" y="2099"/>
                </a:lnTo>
                <a:lnTo>
                  <a:pt x="104" y="2099"/>
                </a:lnTo>
                <a:lnTo>
                  <a:pt x="110" y="2095"/>
                </a:lnTo>
                <a:lnTo>
                  <a:pt x="118" y="2091"/>
                </a:lnTo>
                <a:lnTo>
                  <a:pt x="126" y="2091"/>
                </a:lnTo>
                <a:lnTo>
                  <a:pt x="131" y="2087"/>
                </a:lnTo>
                <a:lnTo>
                  <a:pt x="138" y="2082"/>
                </a:lnTo>
                <a:lnTo>
                  <a:pt x="145" y="2082"/>
                </a:lnTo>
                <a:lnTo>
                  <a:pt x="152" y="2082"/>
                </a:lnTo>
                <a:lnTo>
                  <a:pt x="158" y="2082"/>
                </a:lnTo>
                <a:lnTo>
                  <a:pt x="165" y="2082"/>
                </a:lnTo>
                <a:lnTo>
                  <a:pt x="173" y="2087"/>
                </a:lnTo>
                <a:lnTo>
                  <a:pt x="180" y="2087"/>
                </a:lnTo>
                <a:lnTo>
                  <a:pt x="187" y="2087"/>
                </a:lnTo>
                <a:lnTo>
                  <a:pt x="193" y="2091"/>
                </a:lnTo>
                <a:lnTo>
                  <a:pt x="200" y="2091"/>
                </a:lnTo>
                <a:lnTo>
                  <a:pt x="206" y="2091"/>
                </a:lnTo>
                <a:lnTo>
                  <a:pt x="214" y="2091"/>
                </a:lnTo>
                <a:lnTo>
                  <a:pt x="220" y="2091"/>
                </a:lnTo>
                <a:lnTo>
                  <a:pt x="228" y="2091"/>
                </a:lnTo>
                <a:lnTo>
                  <a:pt x="235" y="2091"/>
                </a:lnTo>
                <a:lnTo>
                  <a:pt x="242" y="2091"/>
                </a:lnTo>
                <a:lnTo>
                  <a:pt x="248" y="2091"/>
                </a:lnTo>
                <a:lnTo>
                  <a:pt x="255" y="2091"/>
                </a:lnTo>
                <a:lnTo>
                  <a:pt x="262" y="2091"/>
                </a:lnTo>
                <a:lnTo>
                  <a:pt x="268" y="2091"/>
                </a:lnTo>
                <a:lnTo>
                  <a:pt x="276" y="2091"/>
                </a:lnTo>
                <a:lnTo>
                  <a:pt x="283" y="2091"/>
                </a:lnTo>
                <a:lnTo>
                  <a:pt x="290" y="2091"/>
                </a:lnTo>
                <a:lnTo>
                  <a:pt x="296" y="2087"/>
                </a:lnTo>
                <a:lnTo>
                  <a:pt x="304" y="2082"/>
                </a:lnTo>
                <a:lnTo>
                  <a:pt x="310" y="2078"/>
                </a:lnTo>
                <a:lnTo>
                  <a:pt x="317" y="2074"/>
                </a:lnTo>
                <a:lnTo>
                  <a:pt x="324" y="2065"/>
                </a:lnTo>
                <a:lnTo>
                  <a:pt x="331" y="2061"/>
                </a:lnTo>
                <a:lnTo>
                  <a:pt x="338" y="2052"/>
                </a:lnTo>
                <a:lnTo>
                  <a:pt x="345" y="2040"/>
                </a:lnTo>
                <a:lnTo>
                  <a:pt x="351" y="2027"/>
                </a:lnTo>
                <a:lnTo>
                  <a:pt x="360" y="2010"/>
                </a:lnTo>
                <a:lnTo>
                  <a:pt x="366" y="2002"/>
                </a:lnTo>
                <a:lnTo>
                  <a:pt x="371" y="1994"/>
                </a:lnTo>
                <a:lnTo>
                  <a:pt x="379" y="1980"/>
                </a:lnTo>
                <a:lnTo>
                  <a:pt x="386" y="1964"/>
                </a:lnTo>
                <a:lnTo>
                  <a:pt x="392" y="1947"/>
                </a:lnTo>
                <a:lnTo>
                  <a:pt x="399" y="1917"/>
                </a:lnTo>
                <a:lnTo>
                  <a:pt x="407" y="1888"/>
                </a:lnTo>
                <a:lnTo>
                  <a:pt x="414" y="1841"/>
                </a:lnTo>
                <a:lnTo>
                  <a:pt x="421" y="1782"/>
                </a:lnTo>
                <a:lnTo>
                  <a:pt x="427" y="1710"/>
                </a:lnTo>
                <a:lnTo>
                  <a:pt x="434" y="1621"/>
                </a:lnTo>
                <a:lnTo>
                  <a:pt x="441" y="1524"/>
                </a:lnTo>
                <a:lnTo>
                  <a:pt x="448" y="1414"/>
                </a:lnTo>
                <a:lnTo>
                  <a:pt x="455" y="1300"/>
                </a:lnTo>
                <a:lnTo>
                  <a:pt x="462" y="1182"/>
                </a:lnTo>
                <a:lnTo>
                  <a:pt x="469" y="1071"/>
                </a:lnTo>
                <a:lnTo>
                  <a:pt x="476" y="970"/>
                </a:lnTo>
                <a:lnTo>
                  <a:pt x="483" y="873"/>
                </a:lnTo>
                <a:lnTo>
                  <a:pt x="490" y="792"/>
                </a:lnTo>
                <a:lnTo>
                  <a:pt x="496" y="724"/>
                </a:lnTo>
                <a:lnTo>
                  <a:pt x="502" y="661"/>
                </a:lnTo>
                <a:lnTo>
                  <a:pt x="510" y="606"/>
                </a:lnTo>
                <a:lnTo>
                  <a:pt x="517" y="555"/>
                </a:lnTo>
                <a:lnTo>
                  <a:pt x="524" y="508"/>
                </a:lnTo>
                <a:lnTo>
                  <a:pt x="530" y="466"/>
                </a:lnTo>
                <a:lnTo>
                  <a:pt x="537" y="424"/>
                </a:lnTo>
                <a:lnTo>
                  <a:pt x="544" y="390"/>
                </a:lnTo>
                <a:lnTo>
                  <a:pt x="550" y="352"/>
                </a:lnTo>
                <a:lnTo>
                  <a:pt x="558" y="314"/>
                </a:lnTo>
                <a:lnTo>
                  <a:pt x="565" y="281"/>
                </a:lnTo>
                <a:lnTo>
                  <a:pt x="572" y="252"/>
                </a:lnTo>
                <a:lnTo>
                  <a:pt x="579" y="217"/>
                </a:lnTo>
                <a:lnTo>
                  <a:pt x="586" y="191"/>
                </a:lnTo>
                <a:lnTo>
                  <a:pt x="593" y="170"/>
                </a:lnTo>
                <a:lnTo>
                  <a:pt x="600" y="145"/>
                </a:lnTo>
                <a:lnTo>
                  <a:pt x="606" y="124"/>
                </a:lnTo>
                <a:lnTo>
                  <a:pt x="613" y="107"/>
                </a:lnTo>
                <a:lnTo>
                  <a:pt x="621" y="90"/>
                </a:lnTo>
                <a:lnTo>
                  <a:pt x="626" y="68"/>
                </a:lnTo>
                <a:lnTo>
                  <a:pt x="633" y="56"/>
                </a:lnTo>
                <a:lnTo>
                  <a:pt x="641" y="43"/>
                </a:lnTo>
                <a:lnTo>
                  <a:pt x="648" y="30"/>
                </a:lnTo>
                <a:lnTo>
                  <a:pt x="654" y="22"/>
                </a:lnTo>
                <a:lnTo>
                  <a:pt x="662" y="14"/>
                </a:lnTo>
                <a:lnTo>
                  <a:pt x="668" y="9"/>
                </a:lnTo>
                <a:lnTo>
                  <a:pt x="675" y="6"/>
                </a:lnTo>
                <a:lnTo>
                  <a:pt x="682" y="0"/>
                </a:lnTo>
                <a:lnTo>
                  <a:pt x="690" y="0"/>
                </a:lnTo>
              </a:path>
            </a:pathLst>
          </a:custGeom>
          <a:noFill/>
          <a:ln w="47625">
            <a:solidFill>
              <a:schemeClr val="tx2"/>
            </a:solidFill>
            <a:round/>
            <a:headEnd/>
            <a:tailEnd/>
          </a:ln>
        </p:spPr>
        <p:txBody>
          <a:bodyPr lIns="0" tIns="0" rIns="0" bIns="0" anchor="b"/>
          <a:lstStyle/>
          <a:p>
            <a:endParaRPr lang="en-US" dirty="0"/>
          </a:p>
        </p:txBody>
      </p:sp>
      <p:sp>
        <p:nvSpPr>
          <p:cNvPr id="45087" name="Freeform 31"/>
          <p:cNvSpPr>
            <a:spLocks/>
          </p:cNvSpPr>
          <p:nvPr/>
        </p:nvSpPr>
        <p:spPr bwMode="auto">
          <a:xfrm>
            <a:off x="3521075" y="2128838"/>
            <a:ext cx="993775" cy="3044825"/>
          </a:xfrm>
          <a:custGeom>
            <a:avLst/>
            <a:gdLst>
              <a:gd name="T0" fmla="*/ 12518966 w 688"/>
              <a:gd name="T1" fmla="*/ 0 h 2174"/>
              <a:gd name="T2" fmla="*/ 41728435 w 688"/>
              <a:gd name="T3" fmla="*/ 15693312 h 2174"/>
              <a:gd name="T4" fmla="*/ 70937910 w 688"/>
              <a:gd name="T5" fmla="*/ 31385224 h 2174"/>
              <a:gd name="T6" fmla="*/ 98061625 w 688"/>
              <a:gd name="T7" fmla="*/ 72578589 h 2174"/>
              <a:gd name="T8" fmla="*/ 129356860 w 688"/>
              <a:gd name="T9" fmla="*/ 121617919 h 2174"/>
              <a:gd name="T10" fmla="*/ 154394781 w 688"/>
              <a:gd name="T11" fmla="*/ 172619415 h 2174"/>
              <a:gd name="T12" fmla="*/ 183604245 w 688"/>
              <a:gd name="T13" fmla="*/ 247158814 h 2174"/>
              <a:gd name="T14" fmla="*/ 212813753 w 688"/>
              <a:gd name="T15" fmla="*/ 337391476 h 2174"/>
              <a:gd name="T16" fmla="*/ 242023217 w 688"/>
              <a:gd name="T17" fmla="*/ 437432367 h 2174"/>
              <a:gd name="T18" fmla="*/ 271232680 w 688"/>
              <a:gd name="T19" fmla="*/ 561011030 h 2174"/>
              <a:gd name="T20" fmla="*/ 300442144 w 688"/>
              <a:gd name="T21" fmla="*/ 688514070 h 2174"/>
              <a:gd name="T22" fmla="*/ 329653052 w 688"/>
              <a:gd name="T23" fmla="*/ 827786215 h 2174"/>
              <a:gd name="T24" fmla="*/ 358862515 w 688"/>
              <a:gd name="T25" fmla="*/ 978827114 h 2174"/>
              <a:gd name="T26" fmla="*/ 385984854 w 688"/>
              <a:gd name="T27" fmla="*/ 1143599132 h 2174"/>
              <a:gd name="T28" fmla="*/ 413108546 w 688"/>
              <a:gd name="T29" fmla="*/ 1367219999 h 2174"/>
              <a:gd name="T30" fmla="*/ 442318009 w 688"/>
              <a:gd name="T31" fmla="*/ 1632033170 h 2174"/>
              <a:gd name="T32" fmla="*/ 471528917 w 688"/>
              <a:gd name="T33" fmla="*/ 2006693536 h 2174"/>
              <a:gd name="T34" fmla="*/ 500738381 w 688"/>
              <a:gd name="T35" fmla="*/ 2147483647 h 2174"/>
              <a:gd name="T36" fmla="*/ 529947845 w 688"/>
              <a:gd name="T37" fmla="*/ 2147483647 h 2174"/>
              <a:gd name="T38" fmla="*/ 557071537 w 688"/>
              <a:gd name="T39" fmla="*/ 2147483647 h 2174"/>
              <a:gd name="T40" fmla="*/ 588366772 w 688"/>
              <a:gd name="T41" fmla="*/ 2147483647 h 2174"/>
              <a:gd name="T42" fmla="*/ 615490464 w 688"/>
              <a:gd name="T43" fmla="*/ 2147483647 h 2174"/>
              <a:gd name="T44" fmla="*/ 642614156 w 688"/>
              <a:gd name="T45" fmla="*/ 2147483647 h 2174"/>
              <a:gd name="T46" fmla="*/ 671823620 w 688"/>
              <a:gd name="T47" fmla="*/ 2147483647 h 2174"/>
              <a:gd name="T48" fmla="*/ 703118855 w 688"/>
              <a:gd name="T49" fmla="*/ 2147483647 h 2174"/>
              <a:gd name="T50" fmla="*/ 730242547 w 688"/>
              <a:gd name="T51" fmla="*/ 2147483647 h 2174"/>
              <a:gd name="T52" fmla="*/ 759452191 w 688"/>
              <a:gd name="T53" fmla="*/ 2147483647 h 2174"/>
              <a:gd name="T54" fmla="*/ 786575883 w 688"/>
              <a:gd name="T55" fmla="*/ 2147483647 h 2174"/>
              <a:gd name="T56" fmla="*/ 817872563 w 688"/>
              <a:gd name="T57" fmla="*/ 2147483647 h 2174"/>
              <a:gd name="T58" fmla="*/ 847082026 w 688"/>
              <a:gd name="T59" fmla="*/ 2147483647 h 2174"/>
              <a:gd name="T60" fmla="*/ 874204274 w 688"/>
              <a:gd name="T61" fmla="*/ 2147483647 h 2174"/>
              <a:gd name="T62" fmla="*/ 901327966 w 688"/>
              <a:gd name="T63" fmla="*/ 2147483647 h 2174"/>
              <a:gd name="T64" fmla="*/ 930537430 w 688"/>
              <a:gd name="T65" fmla="*/ 2147483647 h 2174"/>
              <a:gd name="T66" fmla="*/ 959748338 w 688"/>
              <a:gd name="T67" fmla="*/ 2147483647 h 2174"/>
              <a:gd name="T68" fmla="*/ 988957801 w 688"/>
              <a:gd name="T69" fmla="*/ 2147483647 h 2174"/>
              <a:gd name="T70" fmla="*/ 1018167265 w 688"/>
              <a:gd name="T71" fmla="*/ 2147483647 h 2174"/>
              <a:gd name="T72" fmla="*/ 1047376729 w 688"/>
              <a:gd name="T73" fmla="*/ 2147483647 h 2174"/>
              <a:gd name="T74" fmla="*/ 1076586192 w 688"/>
              <a:gd name="T75" fmla="*/ 2147483647 h 2174"/>
              <a:gd name="T76" fmla="*/ 1103709884 w 688"/>
              <a:gd name="T77" fmla="*/ 2147483647 h 2174"/>
              <a:gd name="T78" fmla="*/ 1132919348 w 688"/>
              <a:gd name="T79" fmla="*/ 2147483647 h 2174"/>
              <a:gd name="T80" fmla="*/ 1164216027 w 688"/>
              <a:gd name="T81" fmla="*/ 2147483647 h 2174"/>
              <a:gd name="T82" fmla="*/ 1189252504 w 688"/>
              <a:gd name="T83" fmla="*/ 2147483647 h 2174"/>
              <a:gd name="T84" fmla="*/ 1218461967 w 688"/>
              <a:gd name="T85" fmla="*/ 2147483647 h 2174"/>
              <a:gd name="T86" fmla="*/ 1247671431 w 688"/>
              <a:gd name="T87" fmla="*/ 2147483647 h 2174"/>
              <a:gd name="T88" fmla="*/ 1276882339 w 688"/>
              <a:gd name="T89" fmla="*/ 2147483647 h 2174"/>
              <a:gd name="T90" fmla="*/ 1306091802 w 688"/>
              <a:gd name="T91" fmla="*/ 2147483647 h 2174"/>
              <a:gd name="T92" fmla="*/ 1333214050 w 688"/>
              <a:gd name="T93" fmla="*/ 2147483647 h 2174"/>
              <a:gd name="T94" fmla="*/ 1362424958 w 688"/>
              <a:gd name="T95" fmla="*/ 2147483647 h 2174"/>
              <a:gd name="T96" fmla="*/ 1391634422 w 688"/>
              <a:gd name="T97" fmla="*/ 2147483647 h 2174"/>
              <a:gd name="T98" fmla="*/ 1422929657 w 688"/>
              <a:gd name="T99" fmla="*/ 2147483647 h 217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88"/>
              <a:gd name="T151" fmla="*/ 0 h 2174"/>
              <a:gd name="T152" fmla="*/ 688 w 688"/>
              <a:gd name="T153" fmla="*/ 2174 h 217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88" h="2174">
                <a:moveTo>
                  <a:pt x="0" y="2"/>
                </a:moveTo>
                <a:lnTo>
                  <a:pt x="6" y="0"/>
                </a:lnTo>
                <a:lnTo>
                  <a:pt x="13" y="2"/>
                </a:lnTo>
                <a:lnTo>
                  <a:pt x="20" y="8"/>
                </a:lnTo>
                <a:lnTo>
                  <a:pt x="26" y="11"/>
                </a:lnTo>
                <a:lnTo>
                  <a:pt x="34" y="16"/>
                </a:lnTo>
                <a:lnTo>
                  <a:pt x="41" y="24"/>
                </a:lnTo>
                <a:lnTo>
                  <a:pt x="47" y="37"/>
                </a:lnTo>
                <a:lnTo>
                  <a:pt x="54" y="45"/>
                </a:lnTo>
                <a:lnTo>
                  <a:pt x="62" y="62"/>
                </a:lnTo>
                <a:lnTo>
                  <a:pt x="68" y="75"/>
                </a:lnTo>
                <a:lnTo>
                  <a:pt x="74" y="88"/>
                </a:lnTo>
                <a:lnTo>
                  <a:pt x="81" y="105"/>
                </a:lnTo>
                <a:lnTo>
                  <a:pt x="88" y="126"/>
                </a:lnTo>
                <a:lnTo>
                  <a:pt x="95" y="147"/>
                </a:lnTo>
                <a:lnTo>
                  <a:pt x="102" y="172"/>
                </a:lnTo>
                <a:lnTo>
                  <a:pt x="109" y="198"/>
                </a:lnTo>
                <a:lnTo>
                  <a:pt x="116" y="223"/>
                </a:lnTo>
                <a:lnTo>
                  <a:pt x="123" y="254"/>
                </a:lnTo>
                <a:lnTo>
                  <a:pt x="130" y="286"/>
                </a:lnTo>
                <a:lnTo>
                  <a:pt x="137" y="316"/>
                </a:lnTo>
                <a:lnTo>
                  <a:pt x="144" y="351"/>
                </a:lnTo>
                <a:lnTo>
                  <a:pt x="150" y="388"/>
                </a:lnTo>
                <a:lnTo>
                  <a:pt x="158" y="422"/>
                </a:lnTo>
                <a:lnTo>
                  <a:pt x="164" y="460"/>
                </a:lnTo>
                <a:lnTo>
                  <a:pt x="172" y="499"/>
                </a:lnTo>
                <a:lnTo>
                  <a:pt x="178" y="540"/>
                </a:lnTo>
                <a:lnTo>
                  <a:pt x="185" y="583"/>
                </a:lnTo>
                <a:lnTo>
                  <a:pt x="191" y="637"/>
                </a:lnTo>
                <a:lnTo>
                  <a:pt x="198" y="697"/>
                </a:lnTo>
                <a:lnTo>
                  <a:pt x="206" y="756"/>
                </a:lnTo>
                <a:lnTo>
                  <a:pt x="212" y="832"/>
                </a:lnTo>
                <a:lnTo>
                  <a:pt x="219" y="917"/>
                </a:lnTo>
                <a:lnTo>
                  <a:pt x="226" y="1023"/>
                </a:lnTo>
                <a:lnTo>
                  <a:pt x="234" y="1137"/>
                </a:lnTo>
                <a:lnTo>
                  <a:pt x="240" y="1259"/>
                </a:lnTo>
                <a:lnTo>
                  <a:pt x="247" y="1387"/>
                </a:lnTo>
                <a:lnTo>
                  <a:pt x="254" y="1509"/>
                </a:lnTo>
                <a:lnTo>
                  <a:pt x="261" y="1623"/>
                </a:lnTo>
                <a:lnTo>
                  <a:pt x="267" y="1729"/>
                </a:lnTo>
                <a:lnTo>
                  <a:pt x="275" y="1818"/>
                </a:lnTo>
                <a:lnTo>
                  <a:pt x="282" y="1882"/>
                </a:lnTo>
                <a:lnTo>
                  <a:pt x="288" y="1937"/>
                </a:lnTo>
                <a:lnTo>
                  <a:pt x="295" y="1974"/>
                </a:lnTo>
                <a:lnTo>
                  <a:pt x="302" y="2000"/>
                </a:lnTo>
                <a:lnTo>
                  <a:pt x="308" y="2016"/>
                </a:lnTo>
                <a:lnTo>
                  <a:pt x="316" y="2029"/>
                </a:lnTo>
                <a:lnTo>
                  <a:pt x="322" y="2034"/>
                </a:lnTo>
                <a:lnTo>
                  <a:pt x="329" y="2034"/>
                </a:lnTo>
                <a:lnTo>
                  <a:pt x="337" y="2034"/>
                </a:lnTo>
                <a:lnTo>
                  <a:pt x="343" y="2038"/>
                </a:lnTo>
                <a:lnTo>
                  <a:pt x="350" y="2038"/>
                </a:lnTo>
                <a:lnTo>
                  <a:pt x="356" y="2042"/>
                </a:lnTo>
                <a:lnTo>
                  <a:pt x="364" y="2042"/>
                </a:lnTo>
                <a:lnTo>
                  <a:pt x="371" y="2038"/>
                </a:lnTo>
                <a:lnTo>
                  <a:pt x="377" y="2034"/>
                </a:lnTo>
                <a:lnTo>
                  <a:pt x="384" y="2025"/>
                </a:lnTo>
                <a:lnTo>
                  <a:pt x="392" y="2016"/>
                </a:lnTo>
                <a:lnTo>
                  <a:pt x="399" y="2009"/>
                </a:lnTo>
                <a:lnTo>
                  <a:pt x="406" y="2000"/>
                </a:lnTo>
                <a:lnTo>
                  <a:pt x="412" y="1996"/>
                </a:lnTo>
                <a:lnTo>
                  <a:pt x="419" y="1988"/>
                </a:lnTo>
                <a:lnTo>
                  <a:pt x="426" y="1996"/>
                </a:lnTo>
                <a:lnTo>
                  <a:pt x="432" y="2009"/>
                </a:lnTo>
                <a:lnTo>
                  <a:pt x="440" y="2020"/>
                </a:lnTo>
                <a:lnTo>
                  <a:pt x="446" y="2038"/>
                </a:lnTo>
                <a:lnTo>
                  <a:pt x="453" y="2054"/>
                </a:lnTo>
                <a:lnTo>
                  <a:pt x="460" y="2072"/>
                </a:lnTo>
                <a:lnTo>
                  <a:pt x="468" y="2089"/>
                </a:lnTo>
                <a:lnTo>
                  <a:pt x="474" y="2101"/>
                </a:lnTo>
                <a:lnTo>
                  <a:pt x="481" y="2118"/>
                </a:lnTo>
                <a:lnTo>
                  <a:pt x="488" y="2122"/>
                </a:lnTo>
                <a:lnTo>
                  <a:pt x="495" y="2127"/>
                </a:lnTo>
                <a:lnTo>
                  <a:pt x="502" y="2136"/>
                </a:lnTo>
                <a:lnTo>
                  <a:pt x="509" y="2136"/>
                </a:lnTo>
                <a:lnTo>
                  <a:pt x="516" y="2136"/>
                </a:lnTo>
                <a:lnTo>
                  <a:pt x="522" y="2136"/>
                </a:lnTo>
                <a:lnTo>
                  <a:pt x="529" y="2136"/>
                </a:lnTo>
                <a:lnTo>
                  <a:pt x="536" y="2140"/>
                </a:lnTo>
                <a:lnTo>
                  <a:pt x="543" y="2136"/>
                </a:lnTo>
                <a:lnTo>
                  <a:pt x="550" y="2136"/>
                </a:lnTo>
                <a:lnTo>
                  <a:pt x="558" y="2136"/>
                </a:lnTo>
                <a:lnTo>
                  <a:pt x="563" y="2140"/>
                </a:lnTo>
                <a:lnTo>
                  <a:pt x="570" y="2144"/>
                </a:lnTo>
                <a:lnTo>
                  <a:pt x="577" y="2148"/>
                </a:lnTo>
                <a:lnTo>
                  <a:pt x="584" y="2152"/>
                </a:lnTo>
                <a:lnTo>
                  <a:pt x="590" y="2160"/>
                </a:lnTo>
                <a:lnTo>
                  <a:pt x="598" y="2160"/>
                </a:lnTo>
                <a:lnTo>
                  <a:pt x="605" y="2169"/>
                </a:lnTo>
                <a:lnTo>
                  <a:pt x="612" y="2169"/>
                </a:lnTo>
                <a:lnTo>
                  <a:pt x="618" y="2173"/>
                </a:lnTo>
                <a:lnTo>
                  <a:pt x="626" y="2173"/>
                </a:lnTo>
                <a:lnTo>
                  <a:pt x="632" y="2173"/>
                </a:lnTo>
                <a:lnTo>
                  <a:pt x="639" y="2169"/>
                </a:lnTo>
                <a:lnTo>
                  <a:pt x="647" y="2169"/>
                </a:lnTo>
                <a:lnTo>
                  <a:pt x="653" y="2165"/>
                </a:lnTo>
                <a:lnTo>
                  <a:pt x="660" y="2160"/>
                </a:lnTo>
                <a:lnTo>
                  <a:pt x="667" y="2157"/>
                </a:lnTo>
                <a:lnTo>
                  <a:pt x="674" y="2152"/>
                </a:lnTo>
                <a:lnTo>
                  <a:pt x="682" y="2148"/>
                </a:lnTo>
                <a:lnTo>
                  <a:pt x="687" y="2144"/>
                </a:lnTo>
              </a:path>
            </a:pathLst>
          </a:custGeom>
          <a:noFill/>
          <a:ln w="47625">
            <a:solidFill>
              <a:schemeClr val="tx2"/>
            </a:solidFill>
            <a:round/>
            <a:headEnd/>
            <a:tailEnd/>
          </a:ln>
        </p:spPr>
        <p:txBody>
          <a:bodyPr lIns="0" tIns="0" rIns="0" bIns="0" anchor="b"/>
          <a:lstStyle/>
          <a:p>
            <a:endParaRPr lang="en-US" dirty="0"/>
          </a:p>
        </p:txBody>
      </p:sp>
      <p:sp>
        <p:nvSpPr>
          <p:cNvPr id="45088" name="Freeform 32"/>
          <p:cNvSpPr>
            <a:spLocks/>
          </p:cNvSpPr>
          <p:nvPr/>
        </p:nvSpPr>
        <p:spPr bwMode="auto">
          <a:xfrm>
            <a:off x="4513263" y="5100638"/>
            <a:ext cx="995362" cy="173037"/>
          </a:xfrm>
          <a:custGeom>
            <a:avLst/>
            <a:gdLst>
              <a:gd name="T0" fmla="*/ 14566907 w 690"/>
              <a:gd name="T1" fmla="*/ 27261704 h 124"/>
              <a:gd name="T2" fmla="*/ 43700715 w 690"/>
              <a:gd name="T3" fmla="*/ 15578913 h 124"/>
              <a:gd name="T4" fmla="*/ 72833087 w 690"/>
              <a:gd name="T5" fmla="*/ 9736122 h 124"/>
              <a:gd name="T6" fmla="*/ 101966912 w 690"/>
              <a:gd name="T7" fmla="*/ 9736122 h 124"/>
              <a:gd name="T8" fmla="*/ 131100715 w 690"/>
              <a:gd name="T9" fmla="*/ 0 h 124"/>
              <a:gd name="T10" fmla="*/ 158152913 w 690"/>
              <a:gd name="T11" fmla="*/ 0 h 124"/>
              <a:gd name="T12" fmla="*/ 189366922 w 690"/>
              <a:gd name="T13" fmla="*/ 0 h 124"/>
              <a:gd name="T14" fmla="*/ 216420563 w 690"/>
              <a:gd name="T15" fmla="*/ 9736122 h 124"/>
              <a:gd name="T16" fmla="*/ 245552924 w 690"/>
              <a:gd name="T17" fmla="*/ 15578913 h 124"/>
              <a:gd name="T18" fmla="*/ 272606565 w 690"/>
              <a:gd name="T19" fmla="*/ 35051158 h 124"/>
              <a:gd name="T20" fmla="*/ 301738925 w 690"/>
              <a:gd name="T21" fmla="*/ 42840612 h 124"/>
              <a:gd name="T22" fmla="*/ 330872727 w 690"/>
              <a:gd name="T23" fmla="*/ 68155651 h 124"/>
              <a:gd name="T24" fmla="*/ 360006530 w 690"/>
              <a:gd name="T25" fmla="*/ 91524035 h 124"/>
              <a:gd name="T26" fmla="*/ 387058819 w 690"/>
              <a:gd name="T27" fmla="*/ 116839063 h 124"/>
              <a:gd name="T28" fmla="*/ 418272783 w 690"/>
              <a:gd name="T29" fmla="*/ 132416575 h 124"/>
              <a:gd name="T30" fmla="*/ 445324982 w 690"/>
              <a:gd name="T31" fmla="*/ 140206029 h 124"/>
              <a:gd name="T32" fmla="*/ 474458784 w 690"/>
              <a:gd name="T33" fmla="*/ 140206029 h 124"/>
              <a:gd name="T34" fmla="*/ 501510983 w 690"/>
              <a:gd name="T35" fmla="*/ 132416575 h 124"/>
              <a:gd name="T36" fmla="*/ 530644785 w 690"/>
              <a:gd name="T37" fmla="*/ 122680455 h 124"/>
              <a:gd name="T38" fmla="*/ 559778588 w 690"/>
              <a:gd name="T39" fmla="*/ 107101547 h 124"/>
              <a:gd name="T40" fmla="*/ 588912391 w 690"/>
              <a:gd name="T41" fmla="*/ 99312093 h 124"/>
              <a:gd name="T42" fmla="*/ 618044751 w 690"/>
              <a:gd name="T43" fmla="*/ 99312093 h 124"/>
              <a:gd name="T44" fmla="*/ 645098392 w 690"/>
              <a:gd name="T45" fmla="*/ 107101547 h 124"/>
              <a:gd name="T46" fmla="*/ 676312356 w 690"/>
              <a:gd name="T47" fmla="*/ 116839063 h 124"/>
              <a:gd name="T48" fmla="*/ 705446159 w 690"/>
              <a:gd name="T49" fmla="*/ 116839063 h 124"/>
              <a:gd name="T50" fmla="*/ 732498357 w 690"/>
              <a:gd name="T51" fmla="*/ 107101547 h 124"/>
              <a:gd name="T52" fmla="*/ 761632340 w 690"/>
              <a:gd name="T53" fmla="*/ 107101547 h 124"/>
              <a:gd name="T54" fmla="*/ 788684539 w 690"/>
              <a:gd name="T55" fmla="*/ 91524035 h 124"/>
              <a:gd name="T56" fmla="*/ 817818342 w 690"/>
              <a:gd name="T57" fmla="*/ 83734559 h 124"/>
              <a:gd name="T58" fmla="*/ 846950702 w 690"/>
              <a:gd name="T59" fmla="*/ 73997044 h 124"/>
              <a:gd name="T60" fmla="*/ 874002900 w 690"/>
              <a:gd name="T61" fmla="*/ 68155651 h 124"/>
              <a:gd name="T62" fmla="*/ 905218307 w 690"/>
              <a:gd name="T63" fmla="*/ 73997044 h 124"/>
              <a:gd name="T64" fmla="*/ 932270506 w 690"/>
              <a:gd name="T65" fmla="*/ 83734559 h 124"/>
              <a:gd name="T66" fmla="*/ 961404308 w 690"/>
              <a:gd name="T67" fmla="*/ 99312093 h 124"/>
              <a:gd name="T68" fmla="*/ 990536668 w 690"/>
              <a:gd name="T69" fmla="*/ 116839063 h 124"/>
              <a:gd name="T70" fmla="*/ 1019670471 w 690"/>
              <a:gd name="T71" fmla="*/ 132416575 h 124"/>
              <a:gd name="T72" fmla="*/ 1046722669 w 690"/>
              <a:gd name="T73" fmla="*/ 157731603 h 124"/>
              <a:gd name="T74" fmla="*/ 1073776311 w 690"/>
              <a:gd name="T75" fmla="*/ 190836128 h 124"/>
              <a:gd name="T76" fmla="*/ 1104990275 w 690"/>
              <a:gd name="T77" fmla="*/ 214204490 h 124"/>
              <a:gd name="T78" fmla="*/ 1132042473 w 690"/>
              <a:gd name="T79" fmla="*/ 239519518 h 124"/>
              <a:gd name="T80" fmla="*/ 1163257880 w 690"/>
              <a:gd name="T81" fmla="*/ 231730064 h 124"/>
              <a:gd name="T82" fmla="*/ 1190310079 w 690"/>
              <a:gd name="T83" fmla="*/ 231730064 h 124"/>
              <a:gd name="T84" fmla="*/ 1219442439 w 690"/>
              <a:gd name="T85" fmla="*/ 214204490 h 124"/>
              <a:gd name="T86" fmla="*/ 1248576241 w 690"/>
              <a:gd name="T87" fmla="*/ 206415036 h 124"/>
              <a:gd name="T88" fmla="*/ 1275628440 w 690"/>
              <a:gd name="T89" fmla="*/ 196677521 h 124"/>
              <a:gd name="T90" fmla="*/ 1304762243 w 690"/>
              <a:gd name="T91" fmla="*/ 181099965 h 124"/>
              <a:gd name="T92" fmla="*/ 1333896045 w 690"/>
              <a:gd name="T93" fmla="*/ 181099965 h 124"/>
              <a:gd name="T94" fmla="*/ 1360948244 w 690"/>
              <a:gd name="T95" fmla="*/ 190836128 h 124"/>
              <a:gd name="T96" fmla="*/ 1392162208 w 690"/>
              <a:gd name="T97" fmla="*/ 196677521 h 124"/>
              <a:gd name="T98" fmla="*/ 1419215849 w 690"/>
              <a:gd name="T99" fmla="*/ 206415036 h 1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0"/>
              <a:gd name="T151" fmla="*/ 0 h 124"/>
              <a:gd name="T152" fmla="*/ 690 w 690"/>
              <a:gd name="T153" fmla="*/ 124 h 1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0" h="124">
                <a:moveTo>
                  <a:pt x="0" y="22"/>
                </a:moveTo>
                <a:lnTo>
                  <a:pt x="7" y="14"/>
                </a:lnTo>
                <a:lnTo>
                  <a:pt x="14" y="14"/>
                </a:lnTo>
                <a:lnTo>
                  <a:pt x="21" y="8"/>
                </a:lnTo>
                <a:lnTo>
                  <a:pt x="28" y="8"/>
                </a:lnTo>
                <a:lnTo>
                  <a:pt x="35" y="5"/>
                </a:lnTo>
                <a:lnTo>
                  <a:pt x="42" y="5"/>
                </a:lnTo>
                <a:lnTo>
                  <a:pt x="49" y="5"/>
                </a:lnTo>
                <a:lnTo>
                  <a:pt x="55" y="5"/>
                </a:lnTo>
                <a:lnTo>
                  <a:pt x="63" y="0"/>
                </a:lnTo>
                <a:lnTo>
                  <a:pt x="69" y="0"/>
                </a:lnTo>
                <a:lnTo>
                  <a:pt x="76" y="0"/>
                </a:lnTo>
                <a:lnTo>
                  <a:pt x="83" y="0"/>
                </a:lnTo>
                <a:lnTo>
                  <a:pt x="91" y="0"/>
                </a:lnTo>
                <a:lnTo>
                  <a:pt x="97" y="0"/>
                </a:lnTo>
                <a:lnTo>
                  <a:pt x="104" y="5"/>
                </a:lnTo>
                <a:lnTo>
                  <a:pt x="111" y="8"/>
                </a:lnTo>
                <a:lnTo>
                  <a:pt x="118" y="8"/>
                </a:lnTo>
                <a:lnTo>
                  <a:pt x="124" y="14"/>
                </a:lnTo>
                <a:lnTo>
                  <a:pt x="131" y="18"/>
                </a:lnTo>
                <a:lnTo>
                  <a:pt x="138" y="22"/>
                </a:lnTo>
                <a:lnTo>
                  <a:pt x="145" y="22"/>
                </a:lnTo>
                <a:lnTo>
                  <a:pt x="152" y="30"/>
                </a:lnTo>
                <a:lnTo>
                  <a:pt x="159" y="35"/>
                </a:lnTo>
                <a:lnTo>
                  <a:pt x="165" y="38"/>
                </a:lnTo>
                <a:lnTo>
                  <a:pt x="173" y="47"/>
                </a:lnTo>
                <a:lnTo>
                  <a:pt x="179" y="51"/>
                </a:lnTo>
                <a:lnTo>
                  <a:pt x="186" y="60"/>
                </a:lnTo>
                <a:lnTo>
                  <a:pt x="194" y="63"/>
                </a:lnTo>
                <a:lnTo>
                  <a:pt x="201" y="68"/>
                </a:lnTo>
                <a:lnTo>
                  <a:pt x="207" y="68"/>
                </a:lnTo>
                <a:lnTo>
                  <a:pt x="214" y="72"/>
                </a:lnTo>
                <a:lnTo>
                  <a:pt x="221" y="72"/>
                </a:lnTo>
                <a:lnTo>
                  <a:pt x="228" y="72"/>
                </a:lnTo>
                <a:lnTo>
                  <a:pt x="235" y="72"/>
                </a:lnTo>
                <a:lnTo>
                  <a:pt x="241" y="68"/>
                </a:lnTo>
                <a:lnTo>
                  <a:pt x="248" y="63"/>
                </a:lnTo>
                <a:lnTo>
                  <a:pt x="255" y="63"/>
                </a:lnTo>
                <a:lnTo>
                  <a:pt x="262" y="55"/>
                </a:lnTo>
                <a:lnTo>
                  <a:pt x="269" y="55"/>
                </a:lnTo>
                <a:lnTo>
                  <a:pt x="276" y="55"/>
                </a:lnTo>
                <a:lnTo>
                  <a:pt x="283" y="51"/>
                </a:lnTo>
                <a:lnTo>
                  <a:pt x="290" y="51"/>
                </a:lnTo>
                <a:lnTo>
                  <a:pt x="297" y="51"/>
                </a:lnTo>
                <a:lnTo>
                  <a:pt x="303" y="55"/>
                </a:lnTo>
                <a:lnTo>
                  <a:pt x="310" y="55"/>
                </a:lnTo>
                <a:lnTo>
                  <a:pt x="317" y="60"/>
                </a:lnTo>
                <a:lnTo>
                  <a:pt x="325" y="60"/>
                </a:lnTo>
                <a:lnTo>
                  <a:pt x="331" y="60"/>
                </a:lnTo>
                <a:lnTo>
                  <a:pt x="339" y="60"/>
                </a:lnTo>
                <a:lnTo>
                  <a:pt x="345" y="60"/>
                </a:lnTo>
                <a:lnTo>
                  <a:pt x="352" y="55"/>
                </a:lnTo>
                <a:lnTo>
                  <a:pt x="358" y="55"/>
                </a:lnTo>
                <a:lnTo>
                  <a:pt x="366" y="55"/>
                </a:lnTo>
                <a:lnTo>
                  <a:pt x="372" y="55"/>
                </a:lnTo>
                <a:lnTo>
                  <a:pt x="379" y="47"/>
                </a:lnTo>
                <a:lnTo>
                  <a:pt x="386" y="43"/>
                </a:lnTo>
                <a:lnTo>
                  <a:pt x="393" y="43"/>
                </a:lnTo>
                <a:lnTo>
                  <a:pt x="400" y="38"/>
                </a:lnTo>
                <a:lnTo>
                  <a:pt x="407" y="38"/>
                </a:lnTo>
                <a:lnTo>
                  <a:pt x="413" y="38"/>
                </a:lnTo>
                <a:lnTo>
                  <a:pt x="420" y="35"/>
                </a:lnTo>
                <a:lnTo>
                  <a:pt x="428" y="35"/>
                </a:lnTo>
                <a:lnTo>
                  <a:pt x="435" y="38"/>
                </a:lnTo>
                <a:lnTo>
                  <a:pt x="441" y="43"/>
                </a:lnTo>
                <a:lnTo>
                  <a:pt x="448" y="43"/>
                </a:lnTo>
                <a:lnTo>
                  <a:pt x="456" y="51"/>
                </a:lnTo>
                <a:lnTo>
                  <a:pt x="462" y="51"/>
                </a:lnTo>
                <a:lnTo>
                  <a:pt x="468" y="55"/>
                </a:lnTo>
                <a:lnTo>
                  <a:pt x="476" y="60"/>
                </a:lnTo>
                <a:lnTo>
                  <a:pt x="483" y="63"/>
                </a:lnTo>
                <a:lnTo>
                  <a:pt x="490" y="68"/>
                </a:lnTo>
                <a:lnTo>
                  <a:pt x="496" y="77"/>
                </a:lnTo>
                <a:lnTo>
                  <a:pt x="503" y="81"/>
                </a:lnTo>
                <a:lnTo>
                  <a:pt x="510" y="90"/>
                </a:lnTo>
                <a:lnTo>
                  <a:pt x="516" y="98"/>
                </a:lnTo>
                <a:lnTo>
                  <a:pt x="523" y="106"/>
                </a:lnTo>
                <a:lnTo>
                  <a:pt x="531" y="110"/>
                </a:lnTo>
                <a:lnTo>
                  <a:pt x="537" y="114"/>
                </a:lnTo>
                <a:lnTo>
                  <a:pt x="544" y="123"/>
                </a:lnTo>
                <a:lnTo>
                  <a:pt x="551" y="119"/>
                </a:lnTo>
                <a:lnTo>
                  <a:pt x="559" y="119"/>
                </a:lnTo>
                <a:lnTo>
                  <a:pt x="565" y="119"/>
                </a:lnTo>
                <a:lnTo>
                  <a:pt x="572" y="119"/>
                </a:lnTo>
                <a:lnTo>
                  <a:pt x="579" y="119"/>
                </a:lnTo>
                <a:lnTo>
                  <a:pt x="586" y="110"/>
                </a:lnTo>
                <a:lnTo>
                  <a:pt x="592" y="106"/>
                </a:lnTo>
                <a:lnTo>
                  <a:pt x="600" y="106"/>
                </a:lnTo>
                <a:lnTo>
                  <a:pt x="607" y="101"/>
                </a:lnTo>
                <a:lnTo>
                  <a:pt x="613" y="101"/>
                </a:lnTo>
                <a:lnTo>
                  <a:pt x="621" y="98"/>
                </a:lnTo>
                <a:lnTo>
                  <a:pt x="627" y="93"/>
                </a:lnTo>
                <a:lnTo>
                  <a:pt x="633" y="93"/>
                </a:lnTo>
                <a:lnTo>
                  <a:pt x="641" y="93"/>
                </a:lnTo>
                <a:lnTo>
                  <a:pt x="647" y="98"/>
                </a:lnTo>
                <a:lnTo>
                  <a:pt x="654" y="98"/>
                </a:lnTo>
                <a:lnTo>
                  <a:pt x="661" y="101"/>
                </a:lnTo>
                <a:lnTo>
                  <a:pt x="669" y="101"/>
                </a:lnTo>
                <a:lnTo>
                  <a:pt x="675" y="101"/>
                </a:lnTo>
                <a:lnTo>
                  <a:pt x="682" y="106"/>
                </a:lnTo>
                <a:lnTo>
                  <a:pt x="689" y="106"/>
                </a:lnTo>
              </a:path>
            </a:pathLst>
          </a:custGeom>
          <a:noFill/>
          <a:ln w="47625">
            <a:solidFill>
              <a:schemeClr val="tx2"/>
            </a:solidFill>
            <a:round/>
            <a:headEnd/>
            <a:tailEnd/>
          </a:ln>
        </p:spPr>
        <p:txBody>
          <a:bodyPr lIns="0" tIns="0" rIns="0" bIns="0" anchor="b"/>
          <a:lstStyle/>
          <a:p>
            <a:endParaRPr lang="en-US" dirty="0"/>
          </a:p>
        </p:txBody>
      </p:sp>
      <p:sp>
        <p:nvSpPr>
          <p:cNvPr id="45089" name="Freeform 33"/>
          <p:cNvSpPr>
            <a:spLocks/>
          </p:cNvSpPr>
          <p:nvPr/>
        </p:nvSpPr>
        <p:spPr bwMode="auto">
          <a:xfrm>
            <a:off x="5507038" y="5248275"/>
            <a:ext cx="993775" cy="33338"/>
          </a:xfrm>
          <a:custGeom>
            <a:avLst/>
            <a:gdLst>
              <a:gd name="T0" fmla="*/ 14561905 w 689"/>
              <a:gd name="T1" fmla="*/ 0 h 23"/>
              <a:gd name="T2" fmla="*/ 43687153 w 689"/>
              <a:gd name="T3" fmla="*/ 0 h 23"/>
              <a:gd name="T4" fmla="*/ 70732546 w 689"/>
              <a:gd name="T5" fmla="*/ 0 h 23"/>
              <a:gd name="T6" fmla="*/ 101937670 w 689"/>
              <a:gd name="T7" fmla="*/ 8404075 h 23"/>
              <a:gd name="T8" fmla="*/ 126901750 w 689"/>
              <a:gd name="T9" fmla="*/ 8404075 h 23"/>
              <a:gd name="T10" fmla="*/ 158106851 w 689"/>
              <a:gd name="T11" fmla="*/ 8404075 h 23"/>
              <a:gd name="T12" fmla="*/ 185152233 w 689"/>
              <a:gd name="T13" fmla="*/ 8404075 h 23"/>
              <a:gd name="T14" fmla="*/ 214276078 w 689"/>
              <a:gd name="T15" fmla="*/ 16808150 h 23"/>
              <a:gd name="T16" fmla="*/ 243401319 w 689"/>
              <a:gd name="T17" fmla="*/ 27312521 h 23"/>
              <a:gd name="T18" fmla="*/ 272526561 w 689"/>
              <a:gd name="T19" fmla="*/ 35716593 h 23"/>
              <a:gd name="T20" fmla="*/ 299571943 w 689"/>
              <a:gd name="T21" fmla="*/ 46222408 h 23"/>
              <a:gd name="T22" fmla="*/ 328695743 w 689"/>
              <a:gd name="T23" fmla="*/ 46222408 h 23"/>
              <a:gd name="T24" fmla="*/ 357820984 w 689"/>
              <a:gd name="T25" fmla="*/ 46222408 h 23"/>
              <a:gd name="T26" fmla="*/ 386946316 w 689"/>
              <a:gd name="T27" fmla="*/ 46222408 h 23"/>
              <a:gd name="T28" fmla="*/ 416071557 w 689"/>
              <a:gd name="T29" fmla="*/ 46222408 h 23"/>
              <a:gd name="T30" fmla="*/ 445196799 w 689"/>
              <a:gd name="T31" fmla="*/ 46222408 h 23"/>
              <a:gd name="T32" fmla="*/ 472240739 w 689"/>
              <a:gd name="T33" fmla="*/ 46222408 h 23"/>
              <a:gd name="T34" fmla="*/ 501365981 w 689"/>
              <a:gd name="T35" fmla="*/ 46222408 h 23"/>
              <a:gd name="T36" fmla="*/ 530491222 w 689"/>
              <a:gd name="T37" fmla="*/ 46222408 h 23"/>
              <a:gd name="T38" fmla="*/ 557535162 w 689"/>
              <a:gd name="T39" fmla="*/ 46222408 h 23"/>
              <a:gd name="T40" fmla="*/ 588740263 w 689"/>
              <a:gd name="T41" fmla="*/ 46222408 h 23"/>
              <a:gd name="T42" fmla="*/ 615785645 w 689"/>
              <a:gd name="T43" fmla="*/ 46222408 h 23"/>
              <a:gd name="T44" fmla="*/ 644910887 w 689"/>
              <a:gd name="T45" fmla="*/ 46222408 h 23"/>
              <a:gd name="T46" fmla="*/ 671954827 w 689"/>
              <a:gd name="T47" fmla="*/ 46222408 h 23"/>
              <a:gd name="T48" fmla="*/ 703159928 w 689"/>
              <a:gd name="T49" fmla="*/ 46222408 h 23"/>
              <a:gd name="T50" fmla="*/ 730205310 w 689"/>
              <a:gd name="T51" fmla="*/ 46222408 h 23"/>
              <a:gd name="T52" fmla="*/ 759330732 w 689"/>
              <a:gd name="T53" fmla="*/ 46222408 h 23"/>
              <a:gd name="T54" fmla="*/ 786374672 w 689"/>
              <a:gd name="T55" fmla="*/ 46222408 h 23"/>
              <a:gd name="T56" fmla="*/ 815499914 w 689"/>
              <a:gd name="T57" fmla="*/ 46222408 h 23"/>
              <a:gd name="T58" fmla="*/ 844625155 w 689"/>
              <a:gd name="T59" fmla="*/ 46222408 h 23"/>
              <a:gd name="T60" fmla="*/ 873748955 w 689"/>
              <a:gd name="T61" fmla="*/ 46222408 h 23"/>
              <a:gd name="T62" fmla="*/ 902874196 w 689"/>
              <a:gd name="T63" fmla="*/ 46222408 h 23"/>
              <a:gd name="T64" fmla="*/ 931999438 w 689"/>
              <a:gd name="T65" fmla="*/ 46222408 h 23"/>
              <a:gd name="T66" fmla="*/ 959044820 w 689"/>
              <a:gd name="T67" fmla="*/ 46222408 h 23"/>
              <a:gd name="T68" fmla="*/ 988168619 w 689"/>
              <a:gd name="T69" fmla="*/ 46222408 h 23"/>
              <a:gd name="T70" fmla="*/ 1017293861 w 689"/>
              <a:gd name="T71" fmla="*/ 46222408 h 23"/>
              <a:gd name="T72" fmla="*/ 1046419103 w 689"/>
              <a:gd name="T73" fmla="*/ 46222408 h 23"/>
              <a:gd name="T74" fmla="*/ 1075544344 w 689"/>
              <a:gd name="T75" fmla="*/ 46222408 h 23"/>
              <a:gd name="T76" fmla="*/ 1102588284 w 689"/>
              <a:gd name="T77" fmla="*/ 46222408 h 23"/>
              <a:gd name="T78" fmla="*/ 1131713526 w 689"/>
              <a:gd name="T79" fmla="*/ 46222408 h 23"/>
              <a:gd name="T80" fmla="*/ 1158758908 w 689"/>
              <a:gd name="T81" fmla="*/ 46222408 h 23"/>
              <a:gd name="T82" fmla="*/ 1187882707 w 689"/>
              <a:gd name="T83" fmla="*/ 46222408 h 23"/>
              <a:gd name="T84" fmla="*/ 1217007949 w 689"/>
              <a:gd name="T85" fmla="*/ 46222408 h 23"/>
              <a:gd name="T86" fmla="*/ 1246133191 w 689"/>
              <a:gd name="T87" fmla="*/ 46222408 h 23"/>
              <a:gd name="T88" fmla="*/ 1275258432 w 689"/>
              <a:gd name="T89" fmla="*/ 46222408 h 23"/>
              <a:gd name="T90" fmla="*/ 1302302372 w 689"/>
              <a:gd name="T91" fmla="*/ 46222408 h 23"/>
              <a:gd name="T92" fmla="*/ 1333508915 w 689"/>
              <a:gd name="T93" fmla="*/ 46222408 h 23"/>
              <a:gd name="T94" fmla="*/ 1360552855 w 689"/>
              <a:gd name="T95" fmla="*/ 46222408 h 23"/>
              <a:gd name="T96" fmla="*/ 1389678097 w 689"/>
              <a:gd name="T97" fmla="*/ 46222408 h 23"/>
              <a:gd name="T98" fmla="*/ 1416722037 w 689"/>
              <a:gd name="T99" fmla="*/ 46222408 h 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89"/>
              <a:gd name="T151" fmla="*/ 0 h 23"/>
              <a:gd name="T152" fmla="*/ 689 w 689"/>
              <a:gd name="T153" fmla="*/ 23 h 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89" h="23">
                <a:moveTo>
                  <a:pt x="0" y="0"/>
                </a:moveTo>
                <a:lnTo>
                  <a:pt x="7" y="0"/>
                </a:lnTo>
                <a:lnTo>
                  <a:pt x="13" y="0"/>
                </a:lnTo>
                <a:lnTo>
                  <a:pt x="21" y="0"/>
                </a:lnTo>
                <a:lnTo>
                  <a:pt x="28" y="0"/>
                </a:lnTo>
                <a:lnTo>
                  <a:pt x="34" y="0"/>
                </a:lnTo>
                <a:lnTo>
                  <a:pt x="42" y="4"/>
                </a:lnTo>
                <a:lnTo>
                  <a:pt x="49" y="4"/>
                </a:lnTo>
                <a:lnTo>
                  <a:pt x="56" y="4"/>
                </a:lnTo>
                <a:lnTo>
                  <a:pt x="61" y="4"/>
                </a:lnTo>
                <a:lnTo>
                  <a:pt x="69" y="4"/>
                </a:lnTo>
                <a:lnTo>
                  <a:pt x="76" y="4"/>
                </a:lnTo>
                <a:lnTo>
                  <a:pt x="82" y="4"/>
                </a:lnTo>
                <a:lnTo>
                  <a:pt x="89" y="4"/>
                </a:lnTo>
                <a:lnTo>
                  <a:pt x="97" y="8"/>
                </a:lnTo>
                <a:lnTo>
                  <a:pt x="103" y="8"/>
                </a:lnTo>
                <a:lnTo>
                  <a:pt x="110" y="13"/>
                </a:lnTo>
                <a:lnTo>
                  <a:pt x="117" y="13"/>
                </a:lnTo>
                <a:lnTo>
                  <a:pt x="124" y="17"/>
                </a:lnTo>
                <a:lnTo>
                  <a:pt x="131" y="17"/>
                </a:lnTo>
                <a:lnTo>
                  <a:pt x="137" y="22"/>
                </a:lnTo>
                <a:lnTo>
                  <a:pt x="144" y="22"/>
                </a:lnTo>
                <a:lnTo>
                  <a:pt x="152" y="22"/>
                </a:lnTo>
                <a:lnTo>
                  <a:pt x="158" y="22"/>
                </a:lnTo>
                <a:lnTo>
                  <a:pt x="166" y="22"/>
                </a:lnTo>
                <a:lnTo>
                  <a:pt x="172" y="22"/>
                </a:lnTo>
                <a:lnTo>
                  <a:pt x="178" y="22"/>
                </a:lnTo>
                <a:lnTo>
                  <a:pt x="186" y="22"/>
                </a:lnTo>
                <a:lnTo>
                  <a:pt x="192" y="22"/>
                </a:lnTo>
                <a:lnTo>
                  <a:pt x="200" y="22"/>
                </a:lnTo>
                <a:lnTo>
                  <a:pt x="207" y="22"/>
                </a:lnTo>
                <a:lnTo>
                  <a:pt x="214" y="22"/>
                </a:lnTo>
                <a:lnTo>
                  <a:pt x="220" y="22"/>
                </a:lnTo>
                <a:lnTo>
                  <a:pt x="227" y="22"/>
                </a:lnTo>
                <a:lnTo>
                  <a:pt x="234" y="22"/>
                </a:lnTo>
                <a:lnTo>
                  <a:pt x="241" y="22"/>
                </a:lnTo>
                <a:lnTo>
                  <a:pt x="247" y="22"/>
                </a:lnTo>
                <a:lnTo>
                  <a:pt x="255" y="22"/>
                </a:lnTo>
                <a:lnTo>
                  <a:pt x="262" y="22"/>
                </a:lnTo>
                <a:lnTo>
                  <a:pt x="268" y="22"/>
                </a:lnTo>
                <a:lnTo>
                  <a:pt x="275" y="22"/>
                </a:lnTo>
                <a:lnTo>
                  <a:pt x="283" y="22"/>
                </a:lnTo>
                <a:lnTo>
                  <a:pt x="289" y="22"/>
                </a:lnTo>
                <a:lnTo>
                  <a:pt x="296" y="22"/>
                </a:lnTo>
                <a:lnTo>
                  <a:pt x="303" y="22"/>
                </a:lnTo>
                <a:lnTo>
                  <a:pt x="310" y="22"/>
                </a:lnTo>
                <a:lnTo>
                  <a:pt x="316" y="22"/>
                </a:lnTo>
                <a:lnTo>
                  <a:pt x="323" y="22"/>
                </a:lnTo>
                <a:lnTo>
                  <a:pt x="331" y="22"/>
                </a:lnTo>
                <a:lnTo>
                  <a:pt x="338" y="22"/>
                </a:lnTo>
                <a:lnTo>
                  <a:pt x="344" y="22"/>
                </a:lnTo>
                <a:lnTo>
                  <a:pt x="351" y="22"/>
                </a:lnTo>
                <a:lnTo>
                  <a:pt x="358" y="22"/>
                </a:lnTo>
                <a:lnTo>
                  <a:pt x="365" y="22"/>
                </a:lnTo>
                <a:lnTo>
                  <a:pt x="372" y="22"/>
                </a:lnTo>
                <a:lnTo>
                  <a:pt x="378" y="22"/>
                </a:lnTo>
                <a:lnTo>
                  <a:pt x="386" y="22"/>
                </a:lnTo>
                <a:lnTo>
                  <a:pt x="392" y="22"/>
                </a:lnTo>
                <a:lnTo>
                  <a:pt x="400" y="22"/>
                </a:lnTo>
                <a:lnTo>
                  <a:pt x="406" y="22"/>
                </a:lnTo>
                <a:lnTo>
                  <a:pt x="413" y="22"/>
                </a:lnTo>
                <a:lnTo>
                  <a:pt x="420" y="22"/>
                </a:lnTo>
                <a:lnTo>
                  <a:pt x="426" y="22"/>
                </a:lnTo>
                <a:lnTo>
                  <a:pt x="434" y="22"/>
                </a:lnTo>
                <a:lnTo>
                  <a:pt x="441" y="22"/>
                </a:lnTo>
                <a:lnTo>
                  <a:pt x="448" y="22"/>
                </a:lnTo>
                <a:lnTo>
                  <a:pt x="454" y="22"/>
                </a:lnTo>
                <a:lnTo>
                  <a:pt x="461" y="22"/>
                </a:lnTo>
                <a:lnTo>
                  <a:pt x="468" y="22"/>
                </a:lnTo>
                <a:lnTo>
                  <a:pt x="475" y="22"/>
                </a:lnTo>
                <a:lnTo>
                  <a:pt x="482" y="22"/>
                </a:lnTo>
                <a:lnTo>
                  <a:pt x="489" y="22"/>
                </a:lnTo>
                <a:lnTo>
                  <a:pt x="496" y="22"/>
                </a:lnTo>
                <a:lnTo>
                  <a:pt x="503" y="22"/>
                </a:lnTo>
                <a:lnTo>
                  <a:pt x="510" y="22"/>
                </a:lnTo>
                <a:lnTo>
                  <a:pt x="517" y="22"/>
                </a:lnTo>
                <a:lnTo>
                  <a:pt x="523" y="22"/>
                </a:lnTo>
                <a:lnTo>
                  <a:pt x="530" y="22"/>
                </a:lnTo>
                <a:lnTo>
                  <a:pt x="537" y="22"/>
                </a:lnTo>
                <a:lnTo>
                  <a:pt x="544" y="22"/>
                </a:lnTo>
                <a:lnTo>
                  <a:pt x="551" y="22"/>
                </a:lnTo>
                <a:lnTo>
                  <a:pt x="557" y="22"/>
                </a:lnTo>
                <a:lnTo>
                  <a:pt x="565" y="22"/>
                </a:lnTo>
                <a:lnTo>
                  <a:pt x="571" y="22"/>
                </a:lnTo>
                <a:lnTo>
                  <a:pt x="578" y="22"/>
                </a:lnTo>
                <a:lnTo>
                  <a:pt x="585" y="22"/>
                </a:lnTo>
                <a:lnTo>
                  <a:pt x="592" y="22"/>
                </a:lnTo>
                <a:lnTo>
                  <a:pt x="599" y="22"/>
                </a:lnTo>
                <a:lnTo>
                  <a:pt x="606" y="22"/>
                </a:lnTo>
                <a:lnTo>
                  <a:pt x="613" y="22"/>
                </a:lnTo>
                <a:lnTo>
                  <a:pt x="620" y="22"/>
                </a:lnTo>
                <a:lnTo>
                  <a:pt x="626" y="22"/>
                </a:lnTo>
                <a:lnTo>
                  <a:pt x="633" y="22"/>
                </a:lnTo>
                <a:lnTo>
                  <a:pt x="641" y="22"/>
                </a:lnTo>
                <a:lnTo>
                  <a:pt x="648" y="22"/>
                </a:lnTo>
                <a:lnTo>
                  <a:pt x="654" y="22"/>
                </a:lnTo>
                <a:lnTo>
                  <a:pt x="661" y="22"/>
                </a:lnTo>
                <a:lnTo>
                  <a:pt x="668" y="22"/>
                </a:lnTo>
                <a:lnTo>
                  <a:pt x="675" y="22"/>
                </a:lnTo>
                <a:lnTo>
                  <a:pt x="681" y="22"/>
                </a:lnTo>
                <a:lnTo>
                  <a:pt x="688" y="22"/>
                </a:lnTo>
              </a:path>
            </a:pathLst>
          </a:custGeom>
          <a:noFill/>
          <a:ln w="47625">
            <a:solidFill>
              <a:schemeClr val="tx2"/>
            </a:solidFill>
            <a:round/>
            <a:headEnd/>
            <a:tailEnd/>
          </a:ln>
        </p:spPr>
        <p:txBody>
          <a:bodyPr lIns="0" tIns="0" rIns="0" bIns="0" anchor="b"/>
          <a:lstStyle/>
          <a:p>
            <a:endParaRPr lang="en-US" dirty="0"/>
          </a:p>
        </p:txBody>
      </p:sp>
      <p:sp>
        <p:nvSpPr>
          <p:cNvPr id="45090" name="Line 34"/>
          <p:cNvSpPr>
            <a:spLocks noChangeShapeType="1"/>
          </p:cNvSpPr>
          <p:nvPr/>
        </p:nvSpPr>
        <p:spPr bwMode="auto">
          <a:xfrm>
            <a:off x="6499225" y="5280025"/>
            <a:ext cx="11113" cy="0"/>
          </a:xfrm>
          <a:prstGeom prst="line">
            <a:avLst/>
          </a:prstGeom>
          <a:noFill/>
          <a:ln w="9525">
            <a:solidFill>
              <a:srgbClr val="0000AF"/>
            </a:solidFill>
            <a:round/>
            <a:headEnd/>
            <a:tailEnd/>
          </a:ln>
        </p:spPr>
        <p:txBody>
          <a:bodyPr lIns="0" tIns="0" rIns="0" bIns="0" anchor="b"/>
          <a:lstStyle/>
          <a:p>
            <a:endParaRPr lang="en-US" dirty="0"/>
          </a:p>
        </p:txBody>
      </p:sp>
      <p:sp>
        <p:nvSpPr>
          <p:cNvPr id="45091" name="Freeform 35"/>
          <p:cNvSpPr>
            <a:spLocks/>
          </p:cNvSpPr>
          <p:nvPr/>
        </p:nvSpPr>
        <p:spPr bwMode="auto">
          <a:xfrm>
            <a:off x="550863" y="4881563"/>
            <a:ext cx="984250" cy="368300"/>
          </a:xfrm>
          <a:custGeom>
            <a:avLst/>
            <a:gdLst>
              <a:gd name="T0" fmla="*/ 0 w 682"/>
              <a:gd name="T1" fmla="*/ 503993984 h 263"/>
              <a:gd name="T2" fmla="*/ 27075536 w 682"/>
              <a:gd name="T3" fmla="*/ 513799442 h 263"/>
              <a:gd name="T4" fmla="*/ 56235025 w 682"/>
              <a:gd name="T5" fmla="*/ 498109589 h 263"/>
              <a:gd name="T6" fmla="*/ 85393060 w 682"/>
              <a:gd name="T7" fmla="*/ 482421137 h 263"/>
              <a:gd name="T8" fmla="*/ 112470050 w 682"/>
              <a:gd name="T9" fmla="*/ 472617080 h 263"/>
              <a:gd name="T10" fmla="*/ 143712039 w 682"/>
              <a:gd name="T11" fmla="*/ 464772153 h 263"/>
              <a:gd name="T12" fmla="*/ 170787564 w 682"/>
              <a:gd name="T13" fmla="*/ 482421137 h 263"/>
              <a:gd name="T14" fmla="*/ 199945644 w 682"/>
              <a:gd name="T15" fmla="*/ 456928627 h 263"/>
              <a:gd name="T16" fmla="*/ 229105122 w 682"/>
              <a:gd name="T17" fmla="*/ 456928627 h 263"/>
              <a:gd name="T18" fmla="*/ 256180646 w 682"/>
              <a:gd name="T19" fmla="*/ 429472785 h 263"/>
              <a:gd name="T20" fmla="*/ 285340124 w 682"/>
              <a:gd name="T21" fmla="*/ 456928627 h 263"/>
              <a:gd name="T22" fmla="*/ 314498159 w 682"/>
              <a:gd name="T23" fmla="*/ 482421137 h 263"/>
              <a:gd name="T24" fmla="*/ 341575127 w 682"/>
              <a:gd name="T25" fmla="*/ 472617080 h 263"/>
              <a:gd name="T26" fmla="*/ 372817116 w 682"/>
              <a:gd name="T27" fmla="*/ 456928627 h 263"/>
              <a:gd name="T28" fmla="*/ 399892730 w 682"/>
              <a:gd name="T29" fmla="*/ 447123169 h 263"/>
              <a:gd name="T30" fmla="*/ 429050765 w 682"/>
              <a:gd name="T31" fmla="*/ 429472785 h 263"/>
              <a:gd name="T32" fmla="*/ 458210244 w 682"/>
              <a:gd name="T33" fmla="*/ 456928627 h 263"/>
              <a:gd name="T34" fmla="*/ 485285768 w 682"/>
              <a:gd name="T35" fmla="*/ 447123169 h 263"/>
              <a:gd name="T36" fmla="*/ 514445246 w 682"/>
              <a:gd name="T37" fmla="*/ 456928627 h 263"/>
              <a:gd name="T38" fmla="*/ 543603281 w 682"/>
              <a:gd name="T39" fmla="*/ 405940807 h 263"/>
              <a:gd name="T40" fmla="*/ 572762759 w 682"/>
              <a:gd name="T41" fmla="*/ 405940807 h 263"/>
              <a:gd name="T42" fmla="*/ 599838284 w 682"/>
              <a:gd name="T43" fmla="*/ 413784333 h 263"/>
              <a:gd name="T44" fmla="*/ 631080273 w 682"/>
              <a:gd name="T45" fmla="*/ 380446897 h 263"/>
              <a:gd name="T46" fmla="*/ 658155797 w 682"/>
              <a:gd name="T47" fmla="*/ 398095880 h 263"/>
              <a:gd name="T48" fmla="*/ 687315275 w 682"/>
              <a:gd name="T49" fmla="*/ 380446897 h 263"/>
              <a:gd name="T50" fmla="*/ 714390800 w 682"/>
              <a:gd name="T51" fmla="*/ 374563902 h 263"/>
              <a:gd name="T52" fmla="*/ 745632788 w 682"/>
              <a:gd name="T53" fmla="*/ 356913430 h 263"/>
              <a:gd name="T54" fmla="*/ 772708493 w 682"/>
              <a:gd name="T55" fmla="*/ 333381452 h 263"/>
              <a:gd name="T56" fmla="*/ 799785461 w 682"/>
              <a:gd name="T57" fmla="*/ 321614062 h 263"/>
              <a:gd name="T58" fmla="*/ 828943496 w 682"/>
              <a:gd name="T59" fmla="*/ 321614062 h 263"/>
              <a:gd name="T60" fmla="*/ 860185485 w 682"/>
              <a:gd name="T61" fmla="*/ 321614062 h 263"/>
              <a:gd name="T62" fmla="*/ 887261009 w 682"/>
              <a:gd name="T63" fmla="*/ 305925610 h 263"/>
              <a:gd name="T64" fmla="*/ 916420487 w 682"/>
              <a:gd name="T65" fmla="*/ 298082084 h 263"/>
              <a:gd name="T66" fmla="*/ 945578522 w 682"/>
              <a:gd name="T67" fmla="*/ 282393631 h 263"/>
              <a:gd name="T68" fmla="*/ 974738000 w 682"/>
              <a:gd name="T69" fmla="*/ 274548705 h 263"/>
              <a:gd name="T70" fmla="*/ 1003897479 w 682"/>
              <a:gd name="T71" fmla="*/ 249054795 h 263"/>
              <a:gd name="T72" fmla="*/ 1028890492 w 682"/>
              <a:gd name="T73" fmla="*/ 241211269 h 263"/>
              <a:gd name="T74" fmla="*/ 1060131038 w 682"/>
              <a:gd name="T75" fmla="*/ 215717359 h 263"/>
              <a:gd name="T76" fmla="*/ 1089290516 w 682"/>
              <a:gd name="T77" fmla="*/ 207872432 h 263"/>
              <a:gd name="T78" fmla="*/ 1118449995 w 682"/>
              <a:gd name="T79" fmla="*/ 182378478 h 263"/>
              <a:gd name="T80" fmla="*/ 1145525519 w 682"/>
              <a:gd name="T81" fmla="*/ 164729494 h 263"/>
              <a:gd name="T82" fmla="*/ 1174684997 w 682"/>
              <a:gd name="T83" fmla="*/ 156884568 h 263"/>
              <a:gd name="T84" fmla="*/ 1203843032 w 682"/>
              <a:gd name="T85" fmla="*/ 133352589 h 263"/>
              <a:gd name="T86" fmla="*/ 1233002510 w 682"/>
              <a:gd name="T87" fmla="*/ 133352589 h 263"/>
              <a:gd name="T88" fmla="*/ 1260078035 w 682"/>
              <a:gd name="T89" fmla="*/ 115702205 h 263"/>
              <a:gd name="T90" fmla="*/ 1287153559 w 682"/>
              <a:gd name="T91" fmla="*/ 90208273 h 263"/>
              <a:gd name="T92" fmla="*/ 1318395548 w 682"/>
              <a:gd name="T93" fmla="*/ 66676295 h 263"/>
              <a:gd name="T94" fmla="*/ 1347555026 w 682"/>
              <a:gd name="T95" fmla="*/ 43142905 h 263"/>
              <a:gd name="T96" fmla="*/ 1374630551 w 682"/>
              <a:gd name="T97" fmla="*/ 31376916 h 263"/>
              <a:gd name="T98" fmla="*/ 1403790029 w 682"/>
              <a:gd name="T99" fmla="*/ 15688458 h 26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82"/>
              <a:gd name="T151" fmla="*/ 0 h 263"/>
              <a:gd name="T152" fmla="*/ 682 w 682"/>
              <a:gd name="T153" fmla="*/ 263 h 26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82" h="263">
                <a:moveTo>
                  <a:pt x="0" y="257"/>
                </a:moveTo>
                <a:lnTo>
                  <a:pt x="0" y="257"/>
                </a:lnTo>
                <a:lnTo>
                  <a:pt x="7" y="262"/>
                </a:lnTo>
                <a:lnTo>
                  <a:pt x="13" y="262"/>
                </a:lnTo>
                <a:lnTo>
                  <a:pt x="21" y="262"/>
                </a:lnTo>
                <a:lnTo>
                  <a:pt x="27" y="254"/>
                </a:lnTo>
                <a:lnTo>
                  <a:pt x="34" y="249"/>
                </a:lnTo>
                <a:lnTo>
                  <a:pt x="41" y="246"/>
                </a:lnTo>
                <a:lnTo>
                  <a:pt x="47" y="241"/>
                </a:lnTo>
                <a:lnTo>
                  <a:pt x="54" y="241"/>
                </a:lnTo>
                <a:lnTo>
                  <a:pt x="61" y="241"/>
                </a:lnTo>
                <a:lnTo>
                  <a:pt x="69" y="237"/>
                </a:lnTo>
                <a:lnTo>
                  <a:pt x="75" y="246"/>
                </a:lnTo>
                <a:lnTo>
                  <a:pt x="82" y="246"/>
                </a:lnTo>
                <a:lnTo>
                  <a:pt x="89" y="241"/>
                </a:lnTo>
                <a:lnTo>
                  <a:pt x="96" y="233"/>
                </a:lnTo>
                <a:lnTo>
                  <a:pt x="102" y="237"/>
                </a:lnTo>
                <a:lnTo>
                  <a:pt x="110" y="233"/>
                </a:lnTo>
                <a:lnTo>
                  <a:pt x="117" y="228"/>
                </a:lnTo>
                <a:lnTo>
                  <a:pt x="123" y="219"/>
                </a:lnTo>
                <a:lnTo>
                  <a:pt x="130" y="233"/>
                </a:lnTo>
                <a:lnTo>
                  <a:pt x="137" y="233"/>
                </a:lnTo>
                <a:lnTo>
                  <a:pt x="144" y="246"/>
                </a:lnTo>
                <a:lnTo>
                  <a:pt x="151" y="246"/>
                </a:lnTo>
                <a:lnTo>
                  <a:pt x="157" y="241"/>
                </a:lnTo>
                <a:lnTo>
                  <a:pt x="164" y="241"/>
                </a:lnTo>
                <a:lnTo>
                  <a:pt x="171" y="241"/>
                </a:lnTo>
                <a:lnTo>
                  <a:pt x="179" y="233"/>
                </a:lnTo>
                <a:lnTo>
                  <a:pt x="185" y="228"/>
                </a:lnTo>
                <a:lnTo>
                  <a:pt x="192" y="228"/>
                </a:lnTo>
                <a:lnTo>
                  <a:pt x="200" y="228"/>
                </a:lnTo>
                <a:lnTo>
                  <a:pt x="206" y="219"/>
                </a:lnTo>
                <a:lnTo>
                  <a:pt x="213" y="224"/>
                </a:lnTo>
                <a:lnTo>
                  <a:pt x="220" y="233"/>
                </a:lnTo>
                <a:lnTo>
                  <a:pt x="227" y="233"/>
                </a:lnTo>
                <a:lnTo>
                  <a:pt x="233" y="228"/>
                </a:lnTo>
                <a:lnTo>
                  <a:pt x="241" y="233"/>
                </a:lnTo>
                <a:lnTo>
                  <a:pt x="247" y="233"/>
                </a:lnTo>
                <a:lnTo>
                  <a:pt x="254" y="211"/>
                </a:lnTo>
                <a:lnTo>
                  <a:pt x="261" y="207"/>
                </a:lnTo>
                <a:lnTo>
                  <a:pt x="267" y="211"/>
                </a:lnTo>
                <a:lnTo>
                  <a:pt x="275" y="207"/>
                </a:lnTo>
                <a:lnTo>
                  <a:pt x="282" y="211"/>
                </a:lnTo>
                <a:lnTo>
                  <a:pt x="288" y="211"/>
                </a:lnTo>
                <a:lnTo>
                  <a:pt x="295" y="203"/>
                </a:lnTo>
                <a:lnTo>
                  <a:pt x="303" y="194"/>
                </a:lnTo>
                <a:lnTo>
                  <a:pt x="309" y="203"/>
                </a:lnTo>
                <a:lnTo>
                  <a:pt x="316" y="203"/>
                </a:lnTo>
                <a:lnTo>
                  <a:pt x="323" y="199"/>
                </a:lnTo>
                <a:lnTo>
                  <a:pt x="330" y="194"/>
                </a:lnTo>
                <a:lnTo>
                  <a:pt x="337" y="191"/>
                </a:lnTo>
                <a:lnTo>
                  <a:pt x="343" y="191"/>
                </a:lnTo>
                <a:lnTo>
                  <a:pt x="351" y="186"/>
                </a:lnTo>
                <a:lnTo>
                  <a:pt x="358" y="182"/>
                </a:lnTo>
                <a:lnTo>
                  <a:pt x="364" y="178"/>
                </a:lnTo>
                <a:lnTo>
                  <a:pt x="371" y="170"/>
                </a:lnTo>
                <a:lnTo>
                  <a:pt x="378" y="170"/>
                </a:lnTo>
                <a:lnTo>
                  <a:pt x="384" y="164"/>
                </a:lnTo>
                <a:lnTo>
                  <a:pt x="392" y="170"/>
                </a:lnTo>
                <a:lnTo>
                  <a:pt x="398" y="164"/>
                </a:lnTo>
                <a:lnTo>
                  <a:pt x="405" y="164"/>
                </a:lnTo>
                <a:lnTo>
                  <a:pt x="413" y="164"/>
                </a:lnTo>
                <a:lnTo>
                  <a:pt x="419" y="161"/>
                </a:lnTo>
                <a:lnTo>
                  <a:pt x="426" y="156"/>
                </a:lnTo>
                <a:lnTo>
                  <a:pt x="433" y="148"/>
                </a:lnTo>
                <a:lnTo>
                  <a:pt x="440" y="152"/>
                </a:lnTo>
                <a:lnTo>
                  <a:pt x="447" y="152"/>
                </a:lnTo>
                <a:lnTo>
                  <a:pt x="454" y="144"/>
                </a:lnTo>
                <a:lnTo>
                  <a:pt x="461" y="140"/>
                </a:lnTo>
                <a:lnTo>
                  <a:pt x="468" y="140"/>
                </a:lnTo>
                <a:lnTo>
                  <a:pt x="475" y="131"/>
                </a:lnTo>
                <a:lnTo>
                  <a:pt x="482" y="127"/>
                </a:lnTo>
                <a:lnTo>
                  <a:pt x="488" y="127"/>
                </a:lnTo>
                <a:lnTo>
                  <a:pt x="494" y="123"/>
                </a:lnTo>
                <a:lnTo>
                  <a:pt x="502" y="114"/>
                </a:lnTo>
                <a:lnTo>
                  <a:pt x="509" y="110"/>
                </a:lnTo>
                <a:lnTo>
                  <a:pt x="515" y="106"/>
                </a:lnTo>
                <a:lnTo>
                  <a:pt x="523" y="106"/>
                </a:lnTo>
                <a:lnTo>
                  <a:pt x="529" y="97"/>
                </a:lnTo>
                <a:lnTo>
                  <a:pt x="537" y="93"/>
                </a:lnTo>
                <a:lnTo>
                  <a:pt x="543" y="93"/>
                </a:lnTo>
                <a:lnTo>
                  <a:pt x="550" y="84"/>
                </a:lnTo>
                <a:lnTo>
                  <a:pt x="557" y="80"/>
                </a:lnTo>
                <a:lnTo>
                  <a:pt x="564" y="80"/>
                </a:lnTo>
                <a:lnTo>
                  <a:pt x="571" y="76"/>
                </a:lnTo>
                <a:lnTo>
                  <a:pt x="578" y="68"/>
                </a:lnTo>
                <a:lnTo>
                  <a:pt x="585" y="68"/>
                </a:lnTo>
                <a:lnTo>
                  <a:pt x="592" y="68"/>
                </a:lnTo>
                <a:lnTo>
                  <a:pt x="598" y="59"/>
                </a:lnTo>
                <a:lnTo>
                  <a:pt x="605" y="59"/>
                </a:lnTo>
                <a:lnTo>
                  <a:pt x="613" y="54"/>
                </a:lnTo>
                <a:lnTo>
                  <a:pt x="618" y="46"/>
                </a:lnTo>
                <a:lnTo>
                  <a:pt x="625" y="38"/>
                </a:lnTo>
                <a:lnTo>
                  <a:pt x="633" y="34"/>
                </a:lnTo>
                <a:lnTo>
                  <a:pt x="639" y="34"/>
                </a:lnTo>
                <a:lnTo>
                  <a:pt x="647" y="22"/>
                </a:lnTo>
                <a:lnTo>
                  <a:pt x="653" y="16"/>
                </a:lnTo>
                <a:lnTo>
                  <a:pt x="660" y="16"/>
                </a:lnTo>
                <a:lnTo>
                  <a:pt x="667" y="13"/>
                </a:lnTo>
                <a:lnTo>
                  <a:pt x="674" y="8"/>
                </a:lnTo>
                <a:lnTo>
                  <a:pt x="681" y="0"/>
                </a:lnTo>
              </a:path>
            </a:pathLst>
          </a:custGeom>
          <a:noFill/>
          <a:ln w="31750">
            <a:solidFill>
              <a:srgbClr val="000000"/>
            </a:solidFill>
            <a:round/>
            <a:headEnd/>
            <a:tailEnd/>
          </a:ln>
        </p:spPr>
        <p:txBody>
          <a:bodyPr lIns="0" tIns="0" rIns="0" bIns="0" anchor="b"/>
          <a:lstStyle/>
          <a:p>
            <a:endParaRPr lang="en-US" dirty="0"/>
          </a:p>
        </p:txBody>
      </p:sp>
      <p:sp>
        <p:nvSpPr>
          <p:cNvPr id="45092" name="Freeform 36"/>
          <p:cNvSpPr>
            <a:spLocks/>
          </p:cNvSpPr>
          <p:nvPr/>
        </p:nvSpPr>
        <p:spPr bwMode="auto">
          <a:xfrm>
            <a:off x="1533525" y="4037013"/>
            <a:ext cx="993775" cy="846137"/>
          </a:xfrm>
          <a:custGeom>
            <a:avLst/>
            <a:gdLst>
              <a:gd name="T0" fmla="*/ 14561905 w 689"/>
              <a:gd name="T1" fmla="*/ 1181428100 h 605"/>
              <a:gd name="T2" fmla="*/ 43687153 w 689"/>
              <a:gd name="T3" fmla="*/ 1165780865 h 605"/>
              <a:gd name="T4" fmla="*/ 72812405 w 689"/>
              <a:gd name="T5" fmla="*/ 1140352011 h 605"/>
              <a:gd name="T6" fmla="*/ 97776509 w 689"/>
              <a:gd name="T7" fmla="*/ 1124704776 h 605"/>
              <a:gd name="T8" fmla="*/ 131062911 w 689"/>
              <a:gd name="T9" fmla="*/ 1097320717 h 605"/>
              <a:gd name="T10" fmla="*/ 158106851 w 689"/>
              <a:gd name="T11" fmla="*/ 1081672084 h 605"/>
              <a:gd name="T12" fmla="*/ 187232093 w 689"/>
              <a:gd name="T13" fmla="*/ 1064068246 h 605"/>
              <a:gd name="T14" fmla="*/ 214276078 w 689"/>
              <a:gd name="T15" fmla="*/ 1048419613 h 605"/>
              <a:gd name="T16" fmla="*/ 243401319 w 689"/>
              <a:gd name="T17" fmla="*/ 1024948761 h 605"/>
              <a:gd name="T18" fmla="*/ 272526561 w 689"/>
              <a:gd name="T19" fmla="*/ 1005388319 h 605"/>
              <a:gd name="T20" fmla="*/ 299571943 w 689"/>
              <a:gd name="T21" fmla="*/ 981916068 h 605"/>
              <a:gd name="T22" fmla="*/ 328695743 w 689"/>
              <a:gd name="T23" fmla="*/ 966267435 h 605"/>
              <a:gd name="T24" fmla="*/ 359902286 w 689"/>
              <a:gd name="T25" fmla="*/ 950620201 h 605"/>
              <a:gd name="T26" fmla="*/ 386946316 w 689"/>
              <a:gd name="T27" fmla="*/ 925191346 h 605"/>
              <a:gd name="T28" fmla="*/ 416071557 w 689"/>
              <a:gd name="T29" fmla="*/ 907587508 h 605"/>
              <a:gd name="T30" fmla="*/ 443115497 w 689"/>
              <a:gd name="T31" fmla="*/ 884115258 h 605"/>
              <a:gd name="T32" fmla="*/ 474320598 w 689"/>
              <a:gd name="T33" fmla="*/ 866511420 h 605"/>
              <a:gd name="T34" fmla="*/ 501365981 w 689"/>
              <a:gd name="T35" fmla="*/ 841083964 h 605"/>
              <a:gd name="T36" fmla="*/ 530491222 w 689"/>
              <a:gd name="T37" fmla="*/ 825435331 h 605"/>
              <a:gd name="T38" fmla="*/ 559616464 w 689"/>
              <a:gd name="T39" fmla="*/ 801963080 h 605"/>
              <a:gd name="T40" fmla="*/ 586660404 w 689"/>
              <a:gd name="T41" fmla="*/ 774579021 h 605"/>
              <a:gd name="T42" fmla="*/ 617865505 w 689"/>
              <a:gd name="T43" fmla="*/ 758930388 h 605"/>
              <a:gd name="T44" fmla="*/ 642829585 w 689"/>
              <a:gd name="T45" fmla="*/ 733502932 h 605"/>
              <a:gd name="T46" fmla="*/ 671954827 w 689"/>
              <a:gd name="T47" fmla="*/ 717854124 h 605"/>
              <a:gd name="T48" fmla="*/ 701080069 w 689"/>
              <a:gd name="T49" fmla="*/ 692426669 h 605"/>
              <a:gd name="T50" fmla="*/ 730205310 w 689"/>
              <a:gd name="T51" fmla="*/ 668954418 h 605"/>
              <a:gd name="T52" fmla="*/ 759330732 w 689"/>
              <a:gd name="T53" fmla="*/ 643526963 h 605"/>
              <a:gd name="T54" fmla="*/ 786374672 w 689"/>
              <a:gd name="T55" fmla="*/ 627878330 h 605"/>
              <a:gd name="T56" fmla="*/ 815499914 w 689"/>
              <a:gd name="T57" fmla="*/ 602450874 h 605"/>
              <a:gd name="T58" fmla="*/ 846705015 w 689"/>
              <a:gd name="T59" fmla="*/ 577022020 h 605"/>
              <a:gd name="T60" fmla="*/ 873748955 w 689"/>
              <a:gd name="T61" fmla="*/ 551594565 h 605"/>
              <a:gd name="T62" fmla="*/ 902874196 w 689"/>
              <a:gd name="T63" fmla="*/ 528122314 h 605"/>
              <a:gd name="T64" fmla="*/ 931999438 w 689"/>
              <a:gd name="T65" fmla="*/ 502693460 h 605"/>
              <a:gd name="T66" fmla="*/ 961124679 w 689"/>
              <a:gd name="T67" fmla="*/ 477266005 h 605"/>
              <a:gd name="T68" fmla="*/ 988168619 w 689"/>
              <a:gd name="T69" fmla="*/ 445970137 h 605"/>
              <a:gd name="T70" fmla="*/ 1015214002 w 689"/>
              <a:gd name="T71" fmla="*/ 428366299 h 605"/>
              <a:gd name="T72" fmla="*/ 1046419103 w 689"/>
              <a:gd name="T73" fmla="*/ 395113827 h 605"/>
              <a:gd name="T74" fmla="*/ 1073464485 w 689"/>
              <a:gd name="T75" fmla="*/ 369684973 h 605"/>
              <a:gd name="T76" fmla="*/ 1104669586 w 689"/>
              <a:gd name="T77" fmla="*/ 346214034 h 605"/>
              <a:gd name="T78" fmla="*/ 1131713526 w 689"/>
              <a:gd name="T79" fmla="*/ 320785180 h 605"/>
              <a:gd name="T80" fmla="*/ 1160838767 w 689"/>
              <a:gd name="T81" fmla="*/ 287532708 h 605"/>
              <a:gd name="T82" fmla="*/ 1187882707 w 689"/>
              <a:gd name="T83" fmla="*/ 262105253 h 605"/>
              <a:gd name="T84" fmla="*/ 1217007949 w 689"/>
              <a:gd name="T85" fmla="*/ 230809385 h 605"/>
              <a:gd name="T86" fmla="*/ 1246133191 w 689"/>
              <a:gd name="T87" fmla="*/ 203425326 h 605"/>
              <a:gd name="T88" fmla="*/ 1273178573 w 689"/>
              <a:gd name="T89" fmla="*/ 172128016 h 605"/>
              <a:gd name="T90" fmla="*/ 1304383674 w 689"/>
              <a:gd name="T91" fmla="*/ 146700560 h 605"/>
              <a:gd name="T92" fmla="*/ 1333508915 w 689"/>
              <a:gd name="T93" fmla="*/ 113448089 h 605"/>
              <a:gd name="T94" fmla="*/ 1360552855 w 689"/>
              <a:gd name="T95" fmla="*/ 80196994 h 605"/>
              <a:gd name="T96" fmla="*/ 1389678097 w 689"/>
              <a:gd name="T97" fmla="*/ 48899728 h 605"/>
              <a:gd name="T98" fmla="*/ 1418803339 w 689"/>
              <a:gd name="T99" fmla="*/ 15648639 h 6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89"/>
              <a:gd name="T151" fmla="*/ 0 h 605"/>
              <a:gd name="T152" fmla="*/ 689 w 689"/>
              <a:gd name="T153" fmla="*/ 605 h 60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89" h="605">
                <a:moveTo>
                  <a:pt x="0" y="604"/>
                </a:moveTo>
                <a:lnTo>
                  <a:pt x="7" y="604"/>
                </a:lnTo>
                <a:lnTo>
                  <a:pt x="14" y="596"/>
                </a:lnTo>
                <a:lnTo>
                  <a:pt x="21" y="596"/>
                </a:lnTo>
                <a:lnTo>
                  <a:pt x="27" y="591"/>
                </a:lnTo>
                <a:lnTo>
                  <a:pt x="35" y="583"/>
                </a:lnTo>
                <a:lnTo>
                  <a:pt x="42" y="579"/>
                </a:lnTo>
                <a:lnTo>
                  <a:pt x="47" y="575"/>
                </a:lnTo>
                <a:lnTo>
                  <a:pt x="55" y="570"/>
                </a:lnTo>
                <a:lnTo>
                  <a:pt x="63" y="561"/>
                </a:lnTo>
                <a:lnTo>
                  <a:pt x="68" y="557"/>
                </a:lnTo>
                <a:lnTo>
                  <a:pt x="76" y="553"/>
                </a:lnTo>
                <a:lnTo>
                  <a:pt x="82" y="549"/>
                </a:lnTo>
                <a:lnTo>
                  <a:pt x="90" y="544"/>
                </a:lnTo>
                <a:lnTo>
                  <a:pt x="96" y="536"/>
                </a:lnTo>
                <a:lnTo>
                  <a:pt x="103" y="536"/>
                </a:lnTo>
                <a:lnTo>
                  <a:pt x="110" y="528"/>
                </a:lnTo>
                <a:lnTo>
                  <a:pt x="117" y="524"/>
                </a:lnTo>
                <a:lnTo>
                  <a:pt x="124" y="520"/>
                </a:lnTo>
                <a:lnTo>
                  <a:pt x="131" y="514"/>
                </a:lnTo>
                <a:lnTo>
                  <a:pt x="138" y="506"/>
                </a:lnTo>
                <a:lnTo>
                  <a:pt x="144" y="502"/>
                </a:lnTo>
                <a:lnTo>
                  <a:pt x="151" y="498"/>
                </a:lnTo>
                <a:lnTo>
                  <a:pt x="158" y="494"/>
                </a:lnTo>
                <a:lnTo>
                  <a:pt x="166" y="490"/>
                </a:lnTo>
                <a:lnTo>
                  <a:pt x="173" y="486"/>
                </a:lnTo>
                <a:lnTo>
                  <a:pt x="178" y="477"/>
                </a:lnTo>
                <a:lnTo>
                  <a:pt x="186" y="473"/>
                </a:lnTo>
                <a:lnTo>
                  <a:pt x="192" y="468"/>
                </a:lnTo>
                <a:lnTo>
                  <a:pt x="200" y="464"/>
                </a:lnTo>
                <a:lnTo>
                  <a:pt x="206" y="456"/>
                </a:lnTo>
                <a:lnTo>
                  <a:pt x="213" y="452"/>
                </a:lnTo>
                <a:lnTo>
                  <a:pt x="220" y="448"/>
                </a:lnTo>
                <a:lnTo>
                  <a:pt x="228" y="443"/>
                </a:lnTo>
                <a:lnTo>
                  <a:pt x="234" y="434"/>
                </a:lnTo>
                <a:lnTo>
                  <a:pt x="241" y="430"/>
                </a:lnTo>
                <a:lnTo>
                  <a:pt x="248" y="426"/>
                </a:lnTo>
                <a:lnTo>
                  <a:pt x="255" y="422"/>
                </a:lnTo>
                <a:lnTo>
                  <a:pt x="261" y="414"/>
                </a:lnTo>
                <a:lnTo>
                  <a:pt x="269" y="410"/>
                </a:lnTo>
                <a:lnTo>
                  <a:pt x="276" y="405"/>
                </a:lnTo>
                <a:lnTo>
                  <a:pt x="282" y="396"/>
                </a:lnTo>
                <a:lnTo>
                  <a:pt x="289" y="392"/>
                </a:lnTo>
                <a:lnTo>
                  <a:pt x="297" y="388"/>
                </a:lnTo>
                <a:lnTo>
                  <a:pt x="303" y="380"/>
                </a:lnTo>
                <a:lnTo>
                  <a:pt x="309" y="375"/>
                </a:lnTo>
                <a:lnTo>
                  <a:pt x="317" y="372"/>
                </a:lnTo>
                <a:lnTo>
                  <a:pt x="323" y="367"/>
                </a:lnTo>
                <a:lnTo>
                  <a:pt x="330" y="358"/>
                </a:lnTo>
                <a:lnTo>
                  <a:pt x="337" y="354"/>
                </a:lnTo>
                <a:lnTo>
                  <a:pt x="344" y="350"/>
                </a:lnTo>
                <a:lnTo>
                  <a:pt x="351" y="342"/>
                </a:lnTo>
                <a:lnTo>
                  <a:pt x="358" y="337"/>
                </a:lnTo>
                <a:lnTo>
                  <a:pt x="365" y="329"/>
                </a:lnTo>
                <a:lnTo>
                  <a:pt x="372" y="325"/>
                </a:lnTo>
                <a:lnTo>
                  <a:pt x="378" y="321"/>
                </a:lnTo>
                <a:lnTo>
                  <a:pt x="385" y="312"/>
                </a:lnTo>
                <a:lnTo>
                  <a:pt x="392" y="308"/>
                </a:lnTo>
                <a:lnTo>
                  <a:pt x="400" y="299"/>
                </a:lnTo>
                <a:lnTo>
                  <a:pt x="407" y="295"/>
                </a:lnTo>
                <a:lnTo>
                  <a:pt x="413" y="287"/>
                </a:lnTo>
                <a:lnTo>
                  <a:pt x="420" y="282"/>
                </a:lnTo>
                <a:lnTo>
                  <a:pt x="427" y="274"/>
                </a:lnTo>
                <a:lnTo>
                  <a:pt x="434" y="270"/>
                </a:lnTo>
                <a:lnTo>
                  <a:pt x="440" y="261"/>
                </a:lnTo>
                <a:lnTo>
                  <a:pt x="448" y="257"/>
                </a:lnTo>
                <a:lnTo>
                  <a:pt x="454" y="249"/>
                </a:lnTo>
                <a:lnTo>
                  <a:pt x="462" y="244"/>
                </a:lnTo>
                <a:lnTo>
                  <a:pt x="468" y="236"/>
                </a:lnTo>
                <a:lnTo>
                  <a:pt x="475" y="228"/>
                </a:lnTo>
                <a:lnTo>
                  <a:pt x="482" y="224"/>
                </a:lnTo>
                <a:lnTo>
                  <a:pt x="488" y="219"/>
                </a:lnTo>
                <a:lnTo>
                  <a:pt x="495" y="211"/>
                </a:lnTo>
                <a:lnTo>
                  <a:pt x="503" y="202"/>
                </a:lnTo>
                <a:lnTo>
                  <a:pt x="510" y="198"/>
                </a:lnTo>
                <a:lnTo>
                  <a:pt x="516" y="189"/>
                </a:lnTo>
                <a:lnTo>
                  <a:pt x="523" y="185"/>
                </a:lnTo>
                <a:lnTo>
                  <a:pt x="531" y="177"/>
                </a:lnTo>
                <a:lnTo>
                  <a:pt x="538" y="168"/>
                </a:lnTo>
                <a:lnTo>
                  <a:pt x="544" y="164"/>
                </a:lnTo>
                <a:lnTo>
                  <a:pt x="550" y="156"/>
                </a:lnTo>
                <a:lnTo>
                  <a:pt x="558" y="147"/>
                </a:lnTo>
                <a:lnTo>
                  <a:pt x="564" y="142"/>
                </a:lnTo>
                <a:lnTo>
                  <a:pt x="571" y="134"/>
                </a:lnTo>
                <a:lnTo>
                  <a:pt x="578" y="126"/>
                </a:lnTo>
                <a:lnTo>
                  <a:pt x="585" y="118"/>
                </a:lnTo>
                <a:lnTo>
                  <a:pt x="592" y="110"/>
                </a:lnTo>
                <a:lnTo>
                  <a:pt x="599" y="104"/>
                </a:lnTo>
                <a:lnTo>
                  <a:pt x="606" y="96"/>
                </a:lnTo>
                <a:lnTo>
                  <a:pt x="612" y="88"/>
                </a:lnTo>
                <a:lnTo>
                  <a:pt x="619" y="80"/>
                </a:lnTo>
                <a:lnTo>
                  <a:pt x="627" y="75"/>
                </a:lnTo>
                <a:lnTo>
                  <a:pt x="634" y="67"/>
                </a:lnTo>
                <a:lnTo>
                  <a:pt x="641" y="58"/>
                </a:lnTo>
                <a:lnTo>
                  <a:pt x="648" y="50"/>
                </a:lnTo>
                <a:lnTo>
                  <a:pt x="654" y="41"/>
                </a:lnTo>
                <a:lnTo>
                  <a:pt x="661" y="33"/>
                </a:lnTo>
                <a:lnTo>
                  <a:pt x="668" y="25"/>
                </a:lnTo>
                <a:lnTo>
                  <a:pt x="674" y="16"/>
                </a:lnTo>
                <a:lnTo>
                  <a:pt x="682" y="8"/>
                </a:lnTo>
                <a:lnTo>
                  <a:pt x="688" y="0"/>
                </a:lnTo>
              </a:path>
            </a:pathLst>
          </a:custGeom>
          <a:noFill/>
          <a:ln w="31750">
            <a:solidFill>
              <a:srgbClr val="000000"/>
            </a:solidFill>
            <a:round/>
            <a:headEnd/>
            <a:tailEnd/>
          </a:ln>
        </p:spPr>
        <p:txBody>
          <a:bodyPr lIns="0" tIns="0" rIns="0" bIns="0" anchor="b"/>
          <a:lstStyle/>
          <a:p>
            <a:endParaRPr lang="en-US" dirty="0"/>
          </a:p>
        </p:txBody>
      </p:sp>
      <p:sp>
        <p:nvSpPr>
          <p:cNvPr id="45093" name="Freeform 37"/>
          <p:cNvSpPr>
            <a:spLocks/>
          </p:cNvSpPr>
          <p:nvPr/>
        </p:nvSpPr>
        <p:spPr bwMode="auto">
          <a:xfrm>
            <a:off x="2525713" y="2128838"/>
            <a:ext cx="996950" cy="1908175"/>
          </a:xfrm>
          <a:custGeom>
            <a:avLst/>
            <a:gdLst>
              <a:gd name="T0" fmla="*/ 14570475 w 691"/>
              <a:gd name="T1" fmla="*/ 2147483647 h 1363"/>
              <a:gd name="T2" fmla="*/ 43712863 w 691"/>
              <a:gd name="T3" fmla="*/ 2147483647 h 1363"/>
              <a:gd name="T4" fmla="*/ 70773348 w 691"/>
              <a:gd name="T5" fmla="*/ 2147483647 h 1363"/>
              <a:gd name="T6" fmla="*/ 101996218 w 691"/>
              <a:gd name="T7" fmla="*/ 2147483647 h 1363"/>
              <a:gd name="T8" fmla="*/ 129056692 w 691"/>
              <a:gd name="T9" fmla="*/ 2147483647 h 1363"/>
              <a:gd name="T10" fmla="*/ 158199074 w 691"/>
              <a:gd name="T11" fmla="*/ 2147483647 h 1363"/>
              <a:gd name="T12" fmla="*/ 187341456 w 691"/>
              <a:gd name="T13" fmla="*/ 2147483647 h 1363"/>
              <a:gd name="T14" fmla="*/ 216482440 w 691"/>
              <a:gd name="T15" fmla="*/ 2147483647 h 1363"/>
              <a:gd name="T16" fmla="*/ 245624822 w 691"/>
              <a:gd name="T17" fmla="*/ 2147483647 h 1363"/>
              <a:gd name="T18" fmla="*/ 272685296 w 691"/>
              <a:gd name="T19" fmla="*/ 2147483647 h 1363"/>
              <a:gd name="T20" fmla="*/ 301827678 w 691"/>
              <a:gd name="T21" fmla="*/ 2147483647 h 1363"/>
              <a:gd name="T22" fmla="*/ 328888152 w 691"/>
              <a:gd name="T23" fmla="*/ 2147483647 h 1363"/>
              <a:gd name="T24" fmla="*/ 360110999 w 691"/>
              <a:gd name="T25" fmla="*/ 2147483647 h 1363"/>
              <a:gd name="T26" fmla="*/ 389253471 w 691"/>
              <a:gd name="T27" fmla="*/ 2147483647 h 1363"/>
              <a:gd name="T28" fmla="*/ 416313945 w 691"/>
              <a:gd name="T29" fmla="*/ 2118704183 h 1363"/>
              <a:gd name="T30" fmla="*/ 445454885 w 691"/>
              <a:gd name="T31" fmla="*/ 2079506110 h 1363"/>
              <a:gd name="T32" fmla="*/ 474597267 w 691"/>
              <a:gd name="T33" fmla="*/ 2028546796 h 1363"/>
              <a:gd name="T34" fmla="*/ 503739649 w 691"/>
              <a:gd name="T35" fmla="*/ 1989347324 h 1363"/>
              <a:gd name="T36" fmla="*/ 530800123 w 691"/>
              <a:gd name="T37" fmla="*/ 1936429436 h 1363"/>
              <a:gd name="T38" fmla="*/ 557860597 w 691"/>
              <a:gd name="T39" fmla="*/ 1889390069 h 1363"/>
              <a:gd name="T40" fmla="*/ 589083444 w 691"/>
              <a:gd name="T41" fmla="*/ 1836472182 h 1363"/>
              <a:gd name="T42" fmla="*/ 616143918 w 691"/>
              <a:gd name="T43" fmla="*/ 1787472841 h 1363"/>
              <a:gd name="T44" fmla="*/ 645286300 w 691"/>
              <a:gd name="T45" fmla="*/ 1740434874 h 1363"/>
              <a:gd name="T46" fmla="*/ 674428682 w 691"/>
              <a:gd name="T47" fmla="*/ 1681635666 h 1363"/>
              <a:gd name="T48" fmla="*/ 703569621 w 691"/>
              <a:gd name="T49" fmla="*/ 1630677751 h 1363"/>
              <a:gd name="T50" fmla="*/ 730630095 w 691"/>
              <a:gd name="T51" fmla="*/ 1571878543 h 1363"/>
              <a:gd name="T52" fmla="*/ 761854565 w 691"/>
              <a:gd name="T53" fmla="*/ 1515040708 h 1363"/>
              <a:gd name="T54" fmla="*/ 788915039 w 691"/>
              <a:gd name="T55" fmla="*/ 1458201123 h 1363"/>
              <a:gd name="T56" fmla="*/ 815975513 w 691"/>
              <a:gd name="T57" fmla="*/ 1399403314 h 1363"/>
              <a:gd name="T58" fmla="*/ 847198361 w 691"/>
              <a:gd name="T59" fmla="*/ 1330805638 h 1363"/>
              <a:gd name="T60" fmla="*/ 876340743 w 691"/>
              <a:gd name="T61" fmla="*/ 1266126508 h 1363"/>
              <a:gd name="T62" fmla="*/ 903401217 w 691"/>
              <a:gd name="T63" fmla="*/ 1201448779 h 1363"/>
              <a:gd name="T64" fmla="*/ 932542156 w 691"/>
              <a:gd name="T65" fmla="*/ 1132849702 h 1363"/>
              <a:gd name="T66" fmla="*/ 961684538 w 691"/>
              <a:gd name="T67" fmla="*/ 1068171973 h 1363"/>
              <a:gd name="T68" fmla="*/ 990826920 w 691"/>
              <a:gd name="T69" fmla="*/ 993694375 h 1363"/>
              <a:gd name="T70" fmla="*/ 1019967859 w 691"/>
              <a:gd name="T71" fmla="*/ 925095298 h 1363"/>
              <a:gd name="T72" fmla="*/ 1044947868 w 691"/>
              <a:gd name="T73" fmla="*/ 850617701 h 1363"/>
              <a:gd name="T74" fmla="*/ 1076170715 w 691"/>
              <a:gd name="T75" fmla="*/ 778100077 h 1363"/>
              <a:gd name="T76" fmla="*/ 1103231189 w 691"/>
              <a:gd name="T77" fmla="*/ 703620904 h 1363"/>
              <a:gd name="T78" fmla="*/ 1132373571 w 691"/>
              <a:gd name="T79" fmla="*/ 619343439 h 1363"/>
              <a:gd name="T80" fmla="*/ 1161514510 w 691"/>
              <a:gd name="T81" fmla="*/ 544865841 h 1363"/>
              <a:gd name="T82" fmla="*/ 1190656892 w 691"/>
              <a:gd name="T83" fmla="*/ 470388244 h 1363"/>
              <a:gd name="T84" fmla="*/ 1219799274 w 691"/>
              <a:gd name="T85" fmla="*/ 395909246 h 1363"/>
              <a:gd name="T86" fmla="*/ 1248941656 w 691"/>
              <a:gd name="T87" fmla="*/ 321431561 h 1363"/>
              <a:gd name="T88" fmla="*/ 1276000687 w 691"/>
              <a:gd name="T89" fmla="*/ 254793858 h 1363"/>
              <a:gd name="T90" fmla="*/ 1303061162 w 691"/>
              <a:gd name="T91" fmla="*/ 190114729 h 1363"/>
              <a:gd name="T92" fmla="*/ 1334285451 w 691"/>
              <a:gd name="T93" fmla="*/ 129356903 h 1363"/>
              <a:gd name="T94" fmla="*/ 1361345925 w 691"/>
              <a:gd name="T95" fmla="*/ 80357540 h 1363"/>
              <a:gd name="T96" fmla="*/ 1390486865 w 691"/>
              <a:gd name="T97" fmla="*/ 39199483 h 1363"/>
              <a:gd name="T98" fmla="*/ 1419629247 w 691"/>
              <a:gd name="T99" fmla="*/ 15679794 h 136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1"/>
              <a:gd name="T151" fmla="*/ 0 h 1363"/>
              <a:gd name="T152" fmla="*/ 691 w 691"/>
              <a:gd name="T153" fmla="*/ 1363 h 136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1" h="1363">
                <a:moveTo>
                  <a:pt x="0" y="1362"/>
                </a:moveTo>
                <a:lnTo>
                  <a:pt x="7" y="1357"/>
                </a:lnTo>
                <a:lnTo>
                  <a:pt x="14" y="1344"/>
                </a:lnTo>
                <a:lnTo>
                  <a:pt x="21" y="1335"/>
                </a:lnTo>
                <a:lnTo>
                  <a:pt x="28" y="1327"/>
                </a:lnTo>
                <a:lnTo>
                  <a:pt x="34" y="1319"/>
                </a:lnTo>
                <a:lnTo>
                  <a:pt x="42" y="1310"/>
                </a:lnTo>
                <a:lnTo>
                  <a:pt x="49" y="1302"/>
                </a:lnTo>
                <a:lnTo>
                  <a:pt x="56" y="1293"/>
                </a:lnTo>
                <a:lnTo>
                  <a:pt x="62" y="1285"/>
                </a:lnTo>
                <a:lnTo>
                  <a:pt x="70" y="1277"/>
                </a:lnTo>
                <a:lnTo>
                  <a:pt x="76" y="1268"/>
                </a:lnTo>
                <a:lnTo>
                  <a:pt x="83" y="1255"/>
                </a:lnTo>
                <a:lnTo>
                  <a:pt x="90" y="1247"/>
                </a:lnTo>
                <a:lnTo>
                  <a:pt x="97" y="1239"/>
                </a:lnTo>
                <a:lnTo>
                  <a:pt x="104" y="1230"/>
                </a:lnTo>
                <a:lnTo>
                  <a:pt x="110" y="1218"/>
                </a:lnTo>
                <a:lnTo>
                  <a:pt x="118" y="1209"/>
                </a:lnTo>
                <a:lnTo>
                  <a:pt x="126" y="1201"/>
                </a:lnTo>
                <a:lnTo>
                  <a:pt x="131" y="1188"/>
                </a:lnTo>
                <a:lnTo>
                  <a:pt x="138" y="1180"/>
                </a:lnTo>
                <a:lnTo>
                  <a:pt x="145" y="1171"/>
                </a:lnTo>
                <a:lnTo>
                  <a:pt x="152" y="1158"/>
                </a:lnTo>
                <a:lnTo>
                  <a:pt x="158" y="1150"/>
                </a:lnTo>
                <a:lnTo>
                  <a:pt x="165" y="1137"/>
                </a:lnTo>
                <a:lnTo>
                  <a:pt x="173" y="1128"/>
                </a:lnTo>
                <a:lnTo>
                  <a:pt x="180" y="1116"/>
                </a:lnTo>
                <a:lnTo>
                  <a:pt x="187" y="1108"/>
                </a:lnTo>
                <a:lnTo>
                  <a:pt x="193" y="1094"/>
                </a:lnTo>
                <a:lnTo>
                  <a:pt x="200" y="1081"/>
                </a:lnTo>
                <a:lnTo>
                  <a:pt x="206" y="1073"/>
                </a:lnTo>
                <a:lnTo>
                  <a:pt x="214" y="1061"/>
                </a:lnTo>
                <a:lnTo>
                  <a:pt x="220" y="1048"/>
                </a:lnTo>
                <a:lnTo>
                  <a:pt x="228" y="1035"/>
                </a:lnTo>
                <a:lnTo>
                  <a:pt x="235" y="1027"/>
                </a:lnTo>
                <a:lnTo>
                  <a:pt x="242" y="1015"/>
                </a:lnTo>
                <a:lnTo>
                  <a:pt x="248" y="1001"/>
                </a:lnTo>
                <a:lnTo>
                  <a:pt x="255" y="988"/>
                </a:lnTo>
                <a:lnTo>
                  <a:pt x="262" y="976"/>
                </a:lnTo>
                <a:lnTo>
                  <a:pt x="268" y="964"/>
                </a:lnTo>
                <a:lnTo>
                  <a:pt x="276" y="950"/>
                </a:lnTo>
                <a:lnTo>
                  <a:pt x="283" y="937"/>
                </a:lnTo>
                <a:lnTo>
                  <a:pt x="290" y="926"/>
                </a:lnTo>
                <a:lnTo>
                  <a:pt x="296" y="912"/>
                </a:lnTo>
                <a:lnTo>
                  <a:pt x="304" y="900"/>
                </a:lnTo>
                <a:lnTo>
                  <a:pt x="310" y="888"/>
                </a:lnTo>
                <a:lnTo>
                  <a:pt x="317" y="875"/>
                </a:lnTo>
                <a:lnTo>
                  <a:pt x="324" y="858"/>
                </a:lnTo>
                <a:lnTo>
                  <a:pt x="331" y="845"/>
                </a:lnTo>
                <a:lnTo>
                  <a:pt x="338" y="832"/>
                </a:lnTo>
                <a:lnTo>
                  <a:pt x="345" y="816"/>
                </a:lnTo>
                <a:lnTo>
                  <a:pt x="351" y="802"/>
                </a:lnTo>
                <a:lnTo>
                  <a:pt x="360" y="786"/>
                </a:lnTo>
                <a:lnTo>
                  <a:pt x="366" y="773"/>
                </a:lnTo>
                <a:lnTo>
                  <a:pt x="371" y="756"/>
                </a:lnTo>
                <a:lnTo>
                  <a:pt x="379" y="744"/>
                </a:lnTo>
                <a:lnTo>
                  <a:pt x="386" y="726"/>
                </a:lnTo>
                <a:lnTo>
                  <a:pt x="392" y="714"/>
                </a:lnTo>
                <a:lnTo>
                  <a:pt x="399" y="697"/>
                </a:lnTo>
                <a:lnTo>
                  <a:pt x="407" y="679"/>
                </a:lnTo>
                <a:lnTo>
                  <a:pt x="414" y="663"/>
                </a:lnTo>
                <a:lnTo>
                  <a:pt x="421" y="646"/>
                </a:lnTo>
                <a:lnTo>
                  <a:pt x="427" y="629"/>
                </a:lnTo>
                <a:lnTo>
                  <a:pt x="434" y="613"/>
                </a:lnTo>
                <a:lnTo>
                  <a:pt x="441" y="595"/>
                </a:lnTo>
                <a:lnTo>
                  <a:pt x="448" y="578"/>
                </a:lnTo>
                <a:lnTo>
                  <a:pt x="455" y="562"/>
                </a:lnTo>
                <a:lnTo>
                  <a:pt x="462" y="545"/>
                </a:lnTo>
                <a:lnTo>
                  <a:pt x="469" y="527"/>
                </a:lnTo>
                <a:lnTo>
                  <a:pt x="476" y="507"/>
                </a:lnTo>
                <a:lnTo>
                  <a:pt x="483" y="490"/>
                </a:lnTo>
                <a:lnTo>
                  <a:pt x="490" y="472"/>
                </a:lnTo>
                <a:lnTo>
                  <a:pt x="496" y="452"/>
                </a:lnTo>
                <a:lnTo>
                  <a:pt x="502" y="434"/>
                </a:lnTo>
                <a:lnTo>
                  <a:pt x="510" y="414"/>
                </a:lnTo>
                <a:lnTo>
                  <a:pt x="517" y="397"/>
                </a:lnTo>
                <a:lnTo>
                  <a:pt x="524" y="375"/>
                </a:lnTo>
                <a:lnTo>
                  <a:pt x="530" y="359"/>
                </a:lnTo>
                <a:lnTo>
                  <a:pt x="537" y="338"/>
                </a:lnTo>
                <a:lnTo>
                  <a:pt x="544" y="316"/>
                </a:lnTo>
                <a:lnTo>
                  <a:pt x="550" y="299"/>
                </a:lnTo>
                <a:lnTo>
                  <a:pt x="558" y="278"/>
                </a:lnTo>
                <a:lnTo>
                  <a:pt x="565" y="257"/>
                </a:lnTo>
                <a:lnTo>
                  <a:pt x="572" y="240"/>
                </a:lnTo>
                <a:lnTo>
                  <a:pt x="579" y="219"/>
                </a:lnTo>
                <a:lnTo>
                  <a:pt x="586" y="202"/>
                </a:lnTo>
                <a:lnTo>
                  <a:pt x="593" y="182"/>
                </a:lnTo>
                <a:lnTo>
                  <a:pt x="600" y="164"/>
                </a:lnTo>
                <a:lnTo>
                  <a:pt x="606" y="147"/>
                </a:lnTo>
                <a:lnTo>
                  <a:pt x="613" y="130"/>
                </a:lnTo>
                <a:lnTo>
                  <a:pt x="621" y="113"/>
                </a:lnTo>
                <a:lnTo>
                  <a:pt x="626" y="97"/>
                </a:lnTo>
                <a:lnTo>
                  <a:pt x="633" y="79"/>
                </a:lnTo>
                <a:lnTo>
                  <a:pt x="641" y="66"/>
                </a:lnTo>
                <a:lnTo>
                  <a:pt x="648" y="54"/>
                </a:lnTo>
                <a:lnTo>
                  <a:pt x="654" y="41"/>
                </a:lnTo>
                <a:lnTo>
                  <a:pt x="662" y="29"/>
                </a:lnTo>
                <a:lnTo>
                  <a:pt x="668" y="20"/>
                </a:lnTo>
                <a:lnTo>
                  <a:pt x="675" y="11"/>
                </a:lnTo>
                <a:lnTo>
                  <a:pt x="682" y="8"/>
                </a:lnTo>
                <a:lnTo>
                  <a:pt x="690" y="0"/>
                </a:lnTo>
              </a:path>
            </a:pathLst>
          </a:custGeom>
          <a:noFill/>
          <a:ln w="31750">
            <a:solidFill>
              <a:srgbClr val="000000"/>
            </a:solidFill>
            <a:round/>
            <a:headEnd/>
            <a:tailEnd/>
          </a:ln>
        </p:spPr>
        <p:txBody>
          <a:bodyPr lIns="0" tIns="0" rIns="0" bIns="0" anchor="b"/>
          <a:lstStyle/>
          <a:p>
            <a:endParaRPr lang="en-US" dirty="0"/>
          </a:p>
        </p:txBody>
      </p:sp>
      <p:sp>
        <p:nvSpPr>
          <p:cNvPr id="45094" name="Freeform 38"/>
          <p:cNvSpPr>
            <a:spLocks/>
          </p:cNvSpPr>
          <p:nvPr/>
        </p:nvSpPr>
        <p:spPr bwMode="auto">
          <a:xfrm>
            <a:off x="3521075" y="2122488"/>
            <a:ext cx="993775" cy="1854200"/>
          </a:xfrm>
          <a:custGeom>
            <a:avLst/>
            <a:gdLst>
              <a:gd name="T0" fmla="*/ 12518966 w 688"/>
              <a:gd name="T1" fmla="*/ 9791575 h 1325"/>
              <a:gd name="T2" fmla="*/ 41728435 w 688"/>
              <a:gd name="T3" fmla="*/ 0 h 1325"/>
              <a:gd name="T4" fmla="*/ 70937910 w 688"/>
              <a:gd name="T5" fmla="*/ 13708486 h 1325"/>
              <a:gd name="T6" fmla="*/ 98061625 w 688"/>
              <a:gd name="T7" fmla="*/ 41124053 h 1325"/>
              <a:gd name="T8" fmla="*/ 129356860 w 688"/>
              <a:gd name="T9" fmla="*/ 72457933 h 1325"/>
              <a:gd name="T10" fmla="*/ 154394781 w 688"/>
              <a:gd name="T11" fmla="*/ 123373568 h 1325"/>
              <a:gd name="T12" fmla="*/ 183604245 w 688"/>
              <a:gd name="T13" fmla="*/ 174289182 h 1325"/>
              <a:gd name="T14" fmla="*/ 212813753 w 688"/>
              <a:gd name="T15" fmla="*/ 238913320 h 1325"/>
              <a:gd name="T16" fmla="*/ 242023217 w 688"/>
              <a:gd name="T17" fmla="*/ 303537413 h 1325"/>
              <a:gd name="T18" fmla="*/ 271232680 w 688"/>
              <a:gd name="T19" fmla="*/ 381870075 h 1325"/>
              <a:gd name="T20" fmla="*/ 300442144 w 688"/>
              <a:gd name="T21" fmla="*/ 446494169 h 1325"/>
              <a:gd name="T22" fmla="*/ 329653052 w 688"/>
              <a:gd name="T23" fmla="*/ 528743652 h 1325"/>
              <a:gd name="T24" fmla="*/ 358862515 w 688"/>
              <a:gd name="T25" fmla="*/ 603159318 h 1325"/>
              <a:gd name="T26" fmla="*/ 385984854 w 688"/>
              <a:gd name="T27" fmla="*/ 679532738 h 1325"/>
              <a:gd name="T28" fmla="*/ 413108546 w 688"/>
              <a:gd name="T29" fmla="*/ 753949978 h 1325"/>
              <a:gd name="T30" fmla="*/ 442318009 w 688"/>
              <a:gd name="T31" fmla="*/ 826406490 h 1325"/>
              <a:gd name="T32" fmla="*/ 471528917 w 688"/>
              <a:gd name="T33" fmla="*/ 902781310 h 1325"/>
              <a:gd name="T34" fmla="*/ 500738381 w 688"/>
              <a:gd name="T35" fmla="*/ 977196975 h 1325"/>
              <a:gd name="T36" fmla="*/ 529947845 w 688"/>
              <a:gd name="T37" fmla="*/ 1051612641 h 1325"/>
              <a:gd name="T38" fmla="*/ 557071537 w 688"/>
              <a:gd name="T39" fmla="*/ 1118194489 h 1325"/>
              <a:gd name="T40" fmla="*/ 588366772 w 688"/>
              <a:gd name="T41" fmla="*/ 1184777737 h 1325"/>
              <a:gd name="T42" fmla="*/ 615490464 w 688"/>
              <a:gd name="T43" fmla="*/ 1251359586 h 1325"/>
              <a:gd name="T44" fmla="*/ 642614156 w 688"/>
              <a:gd name="T45" fmla="*/ 1317942834 h 1325"/>
              <a:gd name="T46" fmla="*/ 671823620 w 688"/>
              <a:gd name="T47" fmla="*/ 1374733111 h 1325"/>
              <a:gd name="T48" fmla="*/ 703118855 w 688"/>
              <a:gd name="T49" fmla="*/ 1441316358 h 1325"/>
              <a:gd name="T50" fmla="*/ 730242547 w 688"/>
              <a:gd name="T51" fmla="*/ 1500064740 h 1325"/>
              <a:gd name="T52" fmla="*/ 759452191 w 688"/>
              <a:gd name="T53" fmla="*/ 1556856416 h 1325"/>
              <a:gd name="T54" fmla="*/ 786575883 w 688"/>
              <a:gd name="T55" fmla="*/ 1613646693 h 1325"/>
              <a:gd name="T56" fmla="*/ 817872563 w 688"/>
              <a:gd name="T57" fmla="*/ 1672396123 h 1325"/>
              <a:gd name="T58" fmla="*/ 847082026 w 688"/>
              <a:gd name="T59" fmla="*/ 1723313136 h 1325"/>
              <a:gd name="T60" fmla="*/ 874204274 w 688"/>
              <a:gd name="T61" fmla="*/ 1772269596 h 1325"/>
              <a:gd name="T62" fmla="*/ 901327966 w 688"/>
              <a:gd name="T63" fmla="*/ 1823186609 h 1325"/>
              <a:gd name="T64" fmla="*/ 930537430 w 688"/>
              <a:gd name="T65" fmla="*/ 1870185314 h 1325"/>
              <a:gd name="T66" fmla="*/ 959748338 w 688"/>
              <a:gd name="T67" fmla="*/ 1921102327 h 1325"/>
              <a:gd name="T68" fmla="*/ 988957801 w 688"/>
              <a:gd name="T69" fmla="*/ 1970058786 h 1325"/>
              <a:gd name="T70" fmla="*/ 1018167265 w 688"/>
              <a:gd name="T71" fmla="*/ 2020975799 h 1325"/>
              <a:gd name="T72" fmla="*/ 1047376729 w 688"/>
              <a:gd name="T73" fmla="*/ 2062099841 h 1325"/>
              <a:gd name="T74" fmla="*/ 1076586192 w 688"/>
              <a:gd name="T75" fmla="*/ 2111057700 h 1325"/>
              <a:gd name="T76" fmla="*/ 1103709884 w 688"/>
              <a:gd name="T77" fmla="*/ 2147483647 h 1325"/>
              <a:gd name="T78" fmla="*/ 1132919348 w 688"/>
              <a:gd name="T79" fmla="*/ 2147483647 h 1325"/>
              <a:gd name="T80" fmla="*/ 1164216027 w 688"/>
              <a:gd name="T81" fmla="*/ 2147483647 h 1325"/>
              <a:gd name="T82" fmla="*/ 1189252504 w 688"/>
              <a:gd name="T83" fmla="*/ 2147483647 h 1325"/>
              <a:gd name="T84" fmla="*/ 1218461967 w 688"/>
              <a:gd name="T85" fmla="*/ 2147483647 h 1325"/>
              <a:gd name="T86" fmla="*/ 1247671431 w 688"/>
              <a:gd name="T87" fmla="*/ 2147483647 h 1325"/>
              <a:gd name="T88" fmla="*/ 1276882339 w 688"/>
              <a:gd name="T89" fmla="*/ 2147483647 h 1325"/>
              <a:gd name="T90" fmla="*/ 1306091802 w 688"/>
              <a:gd name="T91" fmla="*/ 2147483647 h 1325"/>
              <a:gd name="T92" fmla="*/ 1333214050 w 688"/>
              <a:gd name="T93" fmla="*/ 2147483647 h 1325"/>
              <a:gd name="T94" fmla="*/ 1362424958 w 688"/>
              <a:gd name="T95" fmla="*/ 2147483647 h 1325"/>
              <a:gd name="T96" fmla="*/ 1391634422 w 688"/>
              <a:gd name="T97" fmla="*/ 2147483647 h 1325"/>
              <a:gd name="T98" fmla="*/ 1422929657 w 688"/>
              <a:gd name="T99" fmla="*/ 2147483647 h 13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88"/>
              <a:gd name="T151" fmla="*/ 0 h 1325"/>
              <a:gd name="T152" fmla="*/ 688 w 688"/>
              <a:gd name="T153" fmla="*/ 1325 h 13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88" h="1325">
                <a:moveTo>
                  <a:pt x="0" y="5"/>
                </a:moveTo>
                <a:lnTo>
                  <a:pt x="6" y="5"/>
                </a:lnTo>
                <a:lnTo>
                  <a:pt x="13" y="0"/>
                </a:lnTo>
                <a:lnTo>
                  <a:pt x="20" y="0"/>
                </a:lnTo>
                <a:lnTo>
                  <a:pt x="26" y="5"/>
                </a:lnTo>
                <a:lnTo>
                  <a:pt x="34" y="7"/>
                </a:lnTo>
                <a:lnTo>
                  <a:pt x="41" y="13"/>
                </a:lnTo>
                <a:lnTo>
                  <a:pt x="47" y="21"/>
                </a:lnTo>
                <a:lnTo>
                  <a:pt x="54" y="29"/>
                </a:lnTo>
                <a:lnTo>
                  <a:pt x="62" y="37"/>
                </a:lnTo>
                <a:lnTo>
                  <a:pt x="68" y="50"/>
                </a:lnTo>
                <a:lnTo>
                  <a:pt x="74" y="63"/>
                </a:lnTo>
                <a:lnTo>
                  <a:pt x="81" y="75"/>
                </a:lnTo>
                <a:lnTo>
                  <a:pt x="88" y="89"/>
                </a:lnTo>
                <a:lnTo>
                  <a:pt x="95" y="105"/>
                </a:lnTo>
                <a:lnTo>
                  <a:pt x="102" y="122"/>
                </a:lnTo>
                <a:lnTo>
                  <a:pt x="109" y="140"/>
                </a:lnTo>
                <a:lnTo>
                  <a:pt x="116" y="155"/>
                </a:lnTo>
                <a:lnTo>
                  <a:pt x="123" y="173"/>
                </a:lnTo>
                <a:lnTo>
                  <a:pt x="130" y="195"/>
                </a:lnTo>
                <a:lnTo>
                  <a:pt x="137" y="211"/>
                </a:lnTo>
                <a:lnTo>
                  <a:pt x="144" y="228"/>
                </a:lnTo>
                <a:lnTo>
                  <a:pt x="150" y="250"/>
                </a:lnTo>
                <a:lnTo>
                  <a:pt x="158" y="270"/>
                </a:lnTo>
                <a:lnTo>
                  <a:pt x="164" y="288"/>
                </a:lnTo>
                <a:lnTo>
                  <a:pt x="172" y="308"/>
                </a:lnTo>
                <a:lnTo>
                  <a:pt x="178" y="329"/>
                </a:lnTo>
                <a:lnTo>
                  <a:pt x="185" y="347"/>
                </a:lnTo>
                <a:lnTo>
                  <a:pt x="191" y="368"/>
                </a:lnTo>
                <a:lnTo>
                  <a:pt x="198" y="385"/>
                </a:lnTo>
                <a:lnTo>
                  <a:pt x="206" y="406"/>
                </a:lnTo>
                <a:lnTo>
                  <a:pt x="212" y="422"/>
                </a:lnTo>
                <a:lnTo>
                  <a:pt x="219" y="444"/>
                </a:lnTo>
                <a:lnTo>
                  <a:pt x="226" y="461"/>
                </a:lnTo>
                <a:lnTo>
                  <a:pt x="234" y="482"/>
                </a:lnTo>
                <a:lnTo>
                  <a:pt x="240" y="499"/>
                </a:lnTo>
                <a:lnTo>
                  <a:pt x="247" y="515"/>
                </a:lnTo>
                <a:lnTo>
                  <a:pt x="254" y="537"/>
                </a:lnTo>
                <a:lnTo>
                  <a:pt x="261" y="553"/>
                </a:lnTo>
                <a:lnTo>
                  <a:pt x="267" y="571"/>
                </a:lnTo>
                <a:lnTo>
                  <a:pt x="275" y="588"/>
                </a:lnTo>
                <a:lnTo>
                  <a:pt x="282" y="605"/>
                </a:lnTo>
                <a:lnTo>
                  <a:pt x="288" y="621"/>
                </a:lnTo>
                <a:lnTo>
                  <a:pt x="295" y="639"/>
                </a:lnTo>
                <a:lnTo>
                  <a:pt x="302" y="655"/>
                </a:lnTo>
                <a:lnTo>
                  <a:pt x="308" y="673"/>
                </a:lnTo>
                <a:lnTo>
                  <a:pt x="316" y="689"/>
                </a:lnTo>
                <a:lnTo>
                  <a:pt x="322" y="702"/>
                </a:lnTo>
                <a:lnTo>
                  <a:pt x="329" y="719"/>
                </a:lnTo>
                <a:lnTo>
                  <a:pt x="337" y="736"/>
                </a:lnTo>
                <a:lnTo>
                  <a:pt x="343" y="749"/>
                </a:lnTo>
                <a:lnTo>
                  <a:pt x="350" y="766"/>
                </a:lnTo>
                <a:lnTo>
                  <a:pt x="356" y="782"/>
                </a:lnTo>
                <a:lnTo>
                  <a:pt x="364" y="795"/>
                </a:lnTo>
                <a:lnTo>
                  <a:pt x="371" y="807"/>
                </a:lnTo>
                <a:lnTo>
                  <a:pt x="377" y="824"/>
                </a:lnTo>
                <a:lnTo>
                  <a:pt x="384" y="837"/>
                </a:lnTo>
                <a:lnTo>
                  <a:pt x="392" y="854"/>
                </a:lnTo>
                <a:lnTo>
                  <a:pt x="399" y="867"/>
                </a:lnTo>
                <a:lnTo>
                  <a:pt x="406" y="880"/>
                </a:lnTo>
                <a:lnTo>
                  <a:pt x="412" y="893"/>
                </a:lnTo>
                <a:lnTo>
                  <a:pt x="419" y="905"/>
                </a:lnTo>
                <a:lnTo>
                  <a:pt x="426" y="917"/>
                </a:lnTo>
                <a:lnTo>
                  <a:pt x="432" y="931"/>
                </a:lnTo>
                <a:lnTo>
                  <a:pt x="440" y="942"/>
                </a:lnTo>
                <a:lnTo>
                  <a:pt x="446" y="955"/>
                </a:lnTo>
                <a:lnTo>
                  <a:pt x="453" y="969"/>
                </a:lnTo>
                <a:lnTo>
                  <a:pt x="460" y="981"/>
                </a:lnTo>
                <a:lnTo>
                  <a:pt x="468" y="993"/>
                </a:lnTo>
                <a:lnTo>
                  <a:pt x="474" y="1006"/>
                </a:lnTo>
                <a:lnTo>
                  <a:pt x="481" y="1020"/>
                </a:lnTo>
                <a:lnTo>
                  <a:pt x="488" y="1032"/>
                </a:lnTo>
                <a:lnTo>
                  <a:pt x="495" y="1040"/>
                </a:lnTo>
                <a:lnTo>
                  <a:pt x="502" y="1053"/>
                </a:lnTo>
                <a:lnTo>
                  <a:pt x="509" y="1066"/>
                </a:lnTo>
                <a:lnTo>
                  <a:pt x="516" y="1078"/>
                </a:lnTo>
                <a:lnTo>
                  <a:pt x="522" y="1086"/>
                </a:lnTo>
                <a:lnTo>
                  <a:pt x="529" y="1099"/>
                </a:lnTo>
                <a:lnTo>
                  <a:pt x="536" y="1108"/>
                </a:lnTo>
                <a:lnTo>
                  <a:pt x="543" y="1121"/>
                </a:lnTo>
                <a:lnTo>
                  <a:pt x="550" y="1129"/>
                </a:lnTo>
                <a:lnTo>
                  <a:pt x="558" y="1142"/>
                </a:lnTo>
                <a:lnTo>
                  <a:pt x="563" y="1150"/>
                </a:lnTo>
                <a:lnTo>
                  <a:pt x="570" y="1163"/>
                </a:lnTo>
                <a:lnTo>
                  <a:pt x="577" y="1171"/>
                </a:lnTo>
                <a:lnTo>
                  <a:pt x="584" y="1185"/>
                </a:lnTo>
                <a:lnTo>
                  <a:pt x="590" y="1193"/>
                </a:lnTo>
                <a:lnTo>
                  <a:pt x="598" y="1201"/>
                </a:lnTo>
                <a:lnTo>
                  <a:pt x="605" y="1214"/>
                </a:lnTo>
                <a:lnTo>
                  <a:pt x="612" y="1223"/>
                </a:lnTo>
                <a:lnTo>
                  <a:pt x="618" y="1231"/>
                </a:lnTo>
                <a:lnTo>
                  <a:pt x="626" y="1239"/>
                </a:lnTo>
                <a:lnTo>
                  <a:pt x="632" y="1252"/>
                </a:lnTo>
                <a:lnTo>
                  <a:pt x="639" y="1260"/>
                </a:lnTo>
                <a:lnTo>
                  <a:pt x="647" y="1269"/>
                </a:lnTo>
                <a:lnTo>
                  <a:pt x="653" y="1277"/>
                </a:lnTo>
                <a:lnTo>
                  <a:pt x="660" y="1286"/>
                </a:lnTo>
                <a:lnTo>
                  <a:pt x="667" y="1294"/>
                </a:lnTo>
                <a:lnTo>
                  <a:pt x="674" y="1302"/>
                </a:lnTo>
                <a:lnTo>
                  <a:pt x="682" y="1315"/>
                </a:lnTo>
                <a:lnTo>
                  <a:pt x="687" y="1324"/>
                </a:lnTo>
              </a:path>
            </a:pathLst>
          </a:custGeom>
          <a:noFill/>
          <a:ln w="31750">
            <a:solidFill>
              <a:srgbClr val="000000"/>
            </a:solidFill>
            <a:round/>
            <a:headEnd/>
            <a:tailEnd/>
          </a:ln>
        </p:spPr>
        <p:txBody>
          <a:bodyPr lIns="0" tIns="0" rIns="0" bIns="0" anchor="b"/>
          <a:lstStyle/>
          <a:p>
            <a:endParaRPr lang="en-US" dirty="0"/>
          </a:p>
        </p:txBody>
      </p:sp>
      <p:sp>
        <p:nvSpPr>
          <p:cNvPr id="45095" name="Freeform 39"/>
          <p:cNvSpPr>
            <a:spLocks/>
          </p:cNvSpPr>
          <p:nvPr/>
        </p:nvSpPr>
        <p:spPr bwMode="auto">
          <a:xfrm>
            <a:off x="4519613" y="3979863"/>
            <a:ext cx="642937" cy="596900"/>
          </a:xfrm>
          <a:custGeom>
            <a:avLst/>
            <a:gdLst>
              <a:gd name="T0" fmla="*/ 8349513 w 445"/>
              <a:gd name="T1" fmla="*/ 11779669 h 426"/>
              <a:gd name="T2" fmla="*/ 27136280 w 445"/>
              <a:gd name="T3" fmla="*/ 35339003 h 426"/>
              <a:gd name="T4" fmla="*/ 45924483 w 445"/>
              <a:gd name="T5" fmla="*/ 58898342 h 426"/>
              <a:gd name="T6" fmla="*/ 64711253 w 445"/>
              <a:gd name="T7" fmla="*/ 76568538 h 426"/>
              <a:gd name="T8" fmla="*/ 83498011 w 445"/>
              <a:gd name="T9" fmla="*/ 98164845 h 426"/>
              <a:gd name="T10" fmla="*/ 102284792 w 445"/>
              <a:gd name="T11" fmla="*/ 121724173 h 426"/>
              <a:gd name="T12" fmla="*/ 121072995 w 445"/>
              <a:gd name="T13" fmla="*/ 143320457 h 426"/>
              <a:gd name="T14" fmla="*/ 139859754 w 445"/>
              <a:gd name="T15" fmla="*/ 162952296 h 426"/>
              <a:gd name="T16" fmla="*/ 156558774 w 445"/>
              <a:gd name="T17" fmla="*/ 184548624 h 426"/>
              <a:gd name="T18" fmla="*/ 175345532 w 445"/>
              <a:gd name="T19" fmla="*/ 202218820 h 426"/>
              <a:gd name="T20" fmla="*/ 196220074 w 445"/>
              <a:gd name="T21" fmla="*/ 223815105 h 426"/>
              <a:gd name="T22" fmla="*/ 212920539 w 445"/>
              <a:gd name="T23" fmla="*/ 243448345 h 426"/>
              <a:gd name="T24" fmla="*/ 231707298 w 445"/>
              <a:gd name="T25" fmla="*/ 267007673 h 426"/>
              <a:gd name="T26" fmla="*/ 248406317 w 445"/>
              <a:gd name="T27" fmla="*/ 282713425 h 426"/>
              <a:gd name="T28" fmla="*/ 269282259 w 445"/>
              <a:gd name="T29" fmla="*/ 298419176 h 426"/>
              <a:gd name="T30" fmla="*/ 288069018 w 445"/>
              <a:gd name="T31" fmla="*/ 318052417 h 426"/>
              <a:gd name="T32" fmla="*/ 306855776 w 445"/>
              <a:gd name="T33" fmla="*/ 335722613 h 426"/>
              <a:gd name="T34" fmla="*/ 321468502 w 445"/>
              <a:gd name="T35" fmla="*/ 357318897 h 426"/>
              <a:gd name="T36" fmla="*/ 342342999 w 445"/>
              <a:gd name="T37" fmla="*/ 376950824 h 426"/>
              <a:gd name="T38" fmla="*/ 363217496 w 445"/>
              <a:gd name="T39" fmla="*/ 394621021 h 426"/>
              <a:gd name="T40" fmla="*/ 377828778 w 445"/>
              <a:gd name="T41" fmla="*/ 410326772 h 426"/>
              <a:gd name="T42" fmla="*/ 396615626 w 445"/>
              <a:gd name="T43" fmla="*/ 427996969 h 426"/>
              <a:gd name="T44" fmla="*/ 417490123 w 445"/>
              <a:gd name="T45" fmla="*/ 439776633 h 426"/>
              <a:gd name="T46" fmla="*/ 434190588 w 445"/>
              <a:gd name="T47" fmla="*/ 457445428 h 426"/>
              <a:gd name="T48" fmla="*/ 455065085 w 445"/>
              <a:gd name="T49" fmla="*/ 475115625 h 426"/>
              <a:gd name="T50" fmla="*/ 473851844 w 445"/>
              <a:gd name="T51" fmla="*/ 492785821 h 426"/>
              <a:gd name="T52" fmla="*/ 492638602 w 445"/>
              <a:gd name="T53" fmla="*/ 510454617 h 426"/>
              <a:gd name="T54" fmla="*/ 513513099 w 445"/>
              <a:gd name="T55" fmla="*/ 522234281 h 426"/>
              <a:gd name="T56" fmla="*/ 530213564 w 445"/>
              <a:gd name="T57" fmla="*/ 543830565 h 426"/>
              <a:gd name="T58" fmla="*/ 549000322 w 445"/>
              <a:gd name="T59" fmla="*/ 555610229 h 426"/>
              <a:gd name="T60" fmla="*/ 565699342 w 445"/>
              <a:gd name="T61" fmla="*/ 567389893 h 426"/>
              <a:gd name="T62" fmla="*/ 586573839 w 445"/>
              <a:gd name="T63" fmla="*/ 585060090 h 426"/>
              <a:gd name="T64" fmla="*/ 603274304 w 445"/>
              <a:gd name="T65" fmla="*/ 596839754 h 426"/>
              <a:gd name="T66" fmla="*/ 619973324 w 445"/>
              <a:gd name="T67" fmla="*/ 612545505 h 426"/>
              <a:gd name="T68" fmla="*/ 638761527 w 445"/>
              <a:gd name="T69" fmla="*/ 626288213 h 426"/>
              <a:gd name="T70" fmla="*/ 657548285 w 445"/>
              <a:gd name="T71" fmla="*/ 643958410 h 426"/>
              <a:gd name="T72" fmla="*/ 678422782 w 445"/>
              <a:gd name="T73" fmla="*/ 653775030 h 426"/>
              <a:gd name="T74" fmla="*/ 697209541 w 445"/>
              <a:gd name="T75" fmla="*/ 673408270 h 426"/>
              <a:gd name="T76" fmla="*/ 713908561 w 445"/>
              <a:gd name="T77" fmla="*/ 683223489 h 426"/>
              <a:gd name="T78" fmla="*/ 732696764 w 445"/>
              <a:gd name="T79" fmla="*/ 696967598 h 426"/>
              <a:gd name="T80" fmla="*/ 751483522 w 445"/>
              <a:gd name="T81" fmla="*/ 712673350 h 426"/>
              <a:gd name="T82" fmla="*/ 768182723 w 445"/>
              <a:gd name="T83" fmla="*/ 726416058 h 426"/>
              <a:gd name="T84" fmla="*/ 789057220 w 445"/>
              <a:gd name="T85" fmla="*/ 736232853 h 426"/>
              <a:gd name="T86" fmla="*/ 805757685 w 445"/>
              <a:gd name="T87" fmla="*/ 748012517 h 426"/>
              <a:gd name="T88" fmla="*/ 824544443 w 445"/>
              <a:gd name="T89" fmla="*/ 765682714 h 426"/>
              <a:gd name="T90" fmla="*/ 843331202 w 445"/>
              <a:gd name="T91" fmla="*/ 781388465 h 426"/>
              <a:gd name="T92" fmla="*/ 864205699 w 445"/>
              <a:gd name="T93" fmla="*/ 793168129 h 426"/>
              <a:gd name="T94" fmla="*/ 882992457 w 445"/>
              <a:gd name="T95" fmla="*/ 804947793 h 426"/>
              <a:gd name="T96" fmla="*/ 899692922 w 445"/>
              <a:gd name="T97" fmla="*/ 816727457 h 426"/>
              <a:gd name="T98" fmla="*/ 918479680 w 445"/>
              <a:gd name="T99" fmla="*/ 828507121 h 4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5"/>
              <a:gd name="T151" fmla="*/ 0 h 426"/>
              <a:gd name="T152" fmla="*/ 445 w 445"/>
              <a:gd name="T153" fmla="*/ 426 h 4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5" h="426">
                <a:moveTo>
                  <a:pt x="0" y="0"/>
                </a:moveTo>
                <a:lnTo>
                  <a:pt x="4" y="6"/>
                </a:lnTo>
                <a:lnTo>
                  <a:pt x="9" y="12"/>
                </a:lnTo>
                <a:lnTo>
                  <a:pt x="13" y="18"/>
                </a:lnTo>
                <a:lnTo>
                  <a:pt x="17" y="23"/>
                </a:lnTo>
                <a:lnTo>
                  <a:pt x="22" y="30"/>
                </a:lnTo>
                <a:lnTo>
                  <a:pt x="26" y="35"/>
                </a:lnTo>
                <a:lnTo>
                  <a:pt x="31" y="39"/>
                </a:lnTo>
                <a:lnTo>
                  <a:pt x="36" y="44"/>
                </a:lnTo>
                <a:lnTo>
                  <a:pt x="40" y="50"/>
                </a:lnTo>
                <a:lnTo>
                  <a:pt x="44" y="55"/>
                </a:lnTo>
                <a:lnTo>
                  <a:pt x="49" y="62"/>
                </a:lnTo>
                <a:lnTo>
                  <a:pt x="53" y="68"/>
                </a:lnTo>
                <a:lnTo>
                  <a:pt x="58" y="73"/>
                </a:lnTo>
                <a:lnTo>
                  <a:pt x="62" y="80"/>
                </a:lnTo>
                <a:lnTo>
                  <a:pt x="67" y="83"/>
                </a:lnTo>
                <a:lnTo>
                  <a:pt x="70" y="88"/>
                </a:lnTo>
                <a:lnTo>
                  <a:pt x="75" y="94"/>
                </a:lnTo>
                <a:lnTo>
                  <a:pt x="80" y="100"/>
                </a:lnTo>
                <a:lnTo>
                  <a:pt x="84" y="103"/>
                </a:lnTo>
                <a:lnTo>
                  <a:pt x="88" y="110"/>
                </a:lnTo>
                <a:lnTo>
                  <a:pt x="94" y="114"/>
                </a:lnTo>
                <a:lnTo>
                  <a:pt x="97" y="118"/>
                </a:lnTo>
                <a:lnTo>
                  <a:pt x="102" y="124"/>
                </a:lnTo>
                <a:lnTo>
                  <a:pt x="107" y="130"/>
                </a:lnTo>
                <a:lnTo>
                  <a:pt x="111" y="136"/>
                </a:lnTo>
                <a:lnTo>
                  <a:pt x="115" y="138"/>
                </a:lnTo>
                <a:lnTo>
                  <a:pt x="119" y="144"/>
                </a:lnTo>
                <a:lnTo>
                  <a:pt x="124" y="148"/>
                </a:lnTo>
                <a:lnTo>
                  <a:pt x="129" y="152"/>
                </a:lnTo>
                <a:lnTo>
                  <a:pt x="133" y="160"/>
                </a:lnTo>
                <a:lnTo>
                  <a:pt x="138" y="162"/>
                </a:lnTo>
                <a:lnTo>
                  <a:pt x="141" y="168"/>
                </a:lnTo>
                <a:lnTo>
                  <a:pt x="147" y="171"/>
                </a:lnTo>
                <a:lnTo>
                  <a:pt x="151" y="178"/>
                </a:lnTo>
                <a:lnTo>
                  <a:pt x="154" y="182"/>
                </a:lnTo>
                <a:lnTo>
                  <a:pt x="160" y="186"/>
                </a:lnTo>
                <a:lnTo>
                  <a:pt x="164" y="192"/>
                </a:lnTo>
                <a:lnTo>
                  <a:pt x="168" y="194"/>
                </a:lnTo>
                <a:lnTo>
                  <a:pt x="174" y="201"/>
                </a:lnTo>
                <a:lnTo>
                  <a:pt x="177" y="203"/>
                </a:lnTo>
                <a:lnTo>
                  <a:pt x="181" y="209"/>
                </a:lnTo>
                <a:lnTo>
                  <a:pt x="187" y="212"/>
                </a:lnTo>
                <a:lnTo>
                  <a:pt x="190" y="218"/>
                </a:lnTo>
                <a:lnTo>
                  <a:pt x="196" y="222"/>
                </a:lnTo>
                <a:lnTo>
                  <a:pt x="200" y="224"/>
                </a:lnTo>
                <a:lnTo>
                  <a:pt x="204" y="230"/>
                </a:lnTo>
                <a:lnTo>
                  <a:pt x="208" y="233"/>
                </a:lnTo>
                <a:lnTo>
                  <a:pt x="213" y="239"/>
                </a:lnTo>
                <a:lnTo>
                  <a:pt x="218" y="242"/>
                </a:lnTo>
                <a:lnTo>
                  <a:pt x="222" y="248"/>
                </a:lnTo>
                <a:lnTo>
                  <a:pt x="227" y="251"/>
                </a:lnTo>
                <a:lnTo>
                  <a:pt x="231" y="254"/>
                </a:lnTo>
                <a:lnTo>
                  <a:pt x="236" y="260"/>
                </a:lnTo>
                <a:lnTo>
                  <a:pt x="240" y="262"/>
                </a:lnTo>
                <a:lnTo>
                  <a:pt x="246" y="266"/>
                </a:lnTo>
                <a:lnTo>
                  <a:pt x="248" y="272"/>
                </a:lnTo>
                <a:lnTo>
                  <a:pt x="254" y="277"/>
                </a:lnTo>
                <a:lnTo>
                  <a:pt x="258" y="280"/>
                </a:lnTo>
                <a:lnTo>
                  <a:pt x="263" y="283"/>
                </a:lnTo>
                <a:lnTo>
                  <a:pt x="267" y="287"/>
                </a:lnTo>
                <a:lnTo>
                  <a:pt x="271" y="289"/>
                </a:lnTo>
                <a:lnTo>
                  <a:pt x="276" y="295"/>
                </a:lnTo>
                <a:lnTo>
                  <a:pt x="281" y="298"/>
                </a:lnTo>
                <a:lnTo>
                  <a:pt x="284" y="301"/>
                </a:lnTo>
                <a:lnTo>
                  <a:pt x="289" y="304"/>
                </a:lnTo>
                <a:lnTo>
                  <a:pt x="293" y="310"/>
                </a:lnTo>
                <a:lnTo>
                  <a:pt x="297" y="312"/>
                </a:lnTo>
                <a:lnTo>
                  <a:pt x="302" y="314"/>
                </a:lnTo>
                <a:lnTo>
                  <a:pt x="306" y="319"/>
                </a:lnTo>
                <a:lnTo>
                  <a:pt x="312" y="326"/>
                </a:lnTo>
                <a:lnTo>
                  <a:pt x="315" y="328"/>
                </a:lnTo>
                <a:lnTo>
                  <a:pt x="320" y="330"/>
                </a:lnTo>
                <a:lnTo>
                  <a:pt x="325" y="333"/>
                </a:lnTo>
                <a:lnTo>
                  <a:pt x="329" y="336"/>
                </a:lnTo>
                <a:lnTo>
                  <a:pt x="334" y="343"/>
                </a:lnTo>
                <a:lnTo>
                  <a:pt x="337" y="345"/>
                </a:lnTo>
                <a:lnTo>
                  <a:pt x="342" y="348"/>
                </a:lnTo>
                <a:lnTo>
                  <a:pt x="347" y="352"/>
                </a:lnTo>
                <a:lnTo>
                  <a:pt x="351" y="355"/>
                </a:lnTo>
                <a:lnTo>
                  <a:pt x="356" y="360"/>
                </a:lnTo>
                <a:lnTo>
                  <a:pt x="360" y="363"/>
                </a:lnTo>
                <a:lnTo>
                  <a:pt x="364" y="367"/>
                </a:lnTo>
                <a:lnTo>
                  <a:pt x="368" y="370"/>
                </a:lnTo>
                <a:lnTo>
                  <a:pt x="374" y="375"/>
                </a:lnTo>
                <a:lnTo>
                  <a:pt x="378" y="375"/>
                </a:lnTo>
                <a:lnTo>
                  <a:pt x="383" y="378"/>
                </a:lnTo>
                <a:lnTo>
                  <a:pt x="386" y="381"/>
                </a:lnTo>
                <a:lnTo>
                  <a:pt x="391" y="386"/>
                </a:lnTo>
                <a:lnTo>
                  <a:pt x="395" y="390"/>
                </a:lnTo>
                <a:lnTo>
                  <a:pt x="401" y="392"/>
                </a:lnTo>
                <a:lnTo>
                  <a:pt x="404" y="398"/>
                </a:lnTo>
                <a:lnTo>
                  <a:pt x="408" y="401"/>
                </a:lnTo>
                <a:lnTo>
                  <a:pt x="414" y="404"/>
                </a:lnTo>
                <a:lnTo>
                  <a:pt x="418" y="407"/>
                </a:lnTo>
                <a:lnTo>
                  <a:pt x="423" y="410"/>
                </a:lnTo>
                <a:lnTo>
                  <a:pt x="427" y="414"/>
                </a:lnTo>
                <a:lnTo>
                  <a:pt x="431" y="416"/>
                </a:lnTo>
                <a:lnTo>
                  <a:pt x="435" y="419"/>
                </a:lnTo>
                <a:lnTo>
                  <a:pt x="440" y="422"/>
                </a:lnTo>
                <a:lnTo>
                  <a:pt x="444" y="425"/>
                </a:lnTo>
              </a:path>
            </a:pathLst>
          </a:custGeom>
          <a:noFill/>
          <a:ln w="31750">
            <a:solidFill>
              <a:srgbClr val="000000"/>
            </a:solidFill>
            <a:round/>
            <a:headEnd/>
            <a:tailEnd/>
          </a:ln>
        </p:spPr>
        <p:txBody>
          <a:bodyPr lIns="0" tIns="0" rIns="0" bIns="0" anchor="b"/>
          <a:lstStyle/>
          <a:p>
            <a:endParaRPr lang="en-US" dirty="0"/>
          </a:p>
        </p:txBody>
      </p:sp>
      <p:sp>
        <p:nvSpPr>
          <p:cNvPr id="45096" name="Freeform 40"/>
          <p:cNvSpPr>
            <a:spLocks/>
          </p:cNvSpPr>
          <p:nvPr/>
        </p:nvSpPr>
        <p:spPr bwMode="auto">
          <a:xfrm>
            <a:off x="5507038" y="4829175"/>
            <a:ext cx="993775" cy="403225"/>
          </a:xfrm>
          <a:custGeom>
            <a:avLst/>
            <a:gdLst>
              <a:gd name="T0" fmla="*/ 14561905 w 689"/>
              <a:gd name="T1" fmla="*/ 7840486 h 288"/>
              <a:gd name="T2" fmla="*/ 43687153 w 689"/>
              <a:gd name="T3" fmla="*/ 25482980 h 288"/>
              <a:gd name="T4" fmla="*/ 70732546 w 689"/>
              <a:gd name="T5" fmla="*/ 41165346 h 288"/>
              <a:gd name="T6" fmla="*/ 101937670 w 689"/>
              <a:gd name="T7" fmla="*/ 64688205 h 288"/>
              <a:gd name="T8" fmla="*/ 126901750 w 689"/>
              <a:gd name="T9" fmla="*/ 82330691 h 288"/>
              <a:gd name="T10" fmla="*/ 158106851 w 689"/>
              <a:gd name="T11" fmla="*/ 105853562 h 288"/>
              <a:gd name="T12" fmla="*/ 185152233 w 689"/>
              <a:gd name="T13" fmla="*/ 123494648 h 288"/>
              <a:gd name="T14" fmla="*/ 214276078 w 689"/>
              <a:gd name="T15" fmla="*/ 133296652 h 288"/>
              <a:gd name="T16" fmla="*/ 243401319 w 689"/>
              <a:gd name="T17" fmla="*/ 158779621 h 288"/>
              <a:gd name="T18" fmla="*/ 272526561 w 689"/>
              <a:gd name="T19" fmla="*/ 164659983 h 288"/>
              <a:gd name="T20" fmla="*/ 299571943 w 689"/>
              <a:gd name="T21" fmla="*/ 190142996 h 288"/>
              <a:gd name="T22" fmla="*/ 328695743 w 689"/>
              <a:gd name="T23" fmla="*/ 207785482 h 288"/>
              <a:gd name="T24" fmla="*/ 357820984 w 689"/>
              <a:gd name="T25" fmla="*/ 215627365 h 288"/>
              <a:gd name="T26" fmla="*/ 386946316 w 689"/>
              <a:gd name="T27" fmla="*/ 239150213 h 288"/>
              <a:gd name="T28" fmla="*/ 416071557 w 689"/>
              <a:gd name="T29" fmla="*/ 264633183 h 288"/>
              <a:gd name="T30" fmla="*/ 445196799 w 689"/>
              <a:gd name="T31" fmla="*/ 272473665 h 288"/>
              <a:gd name="T32" fmla="*/ 472240739 w 689"/>
              <a:gd name="T33" fmla="*/ 282275669 h 288"/>
              <a:gd name="T34" fmla="*/ 501365981 w 689"/>
              <a:gd name="T35" fmla="*/ 290116152 h 288"/>
              <a:gd name="T36" fmla="*/ 530491222 w 689"/>
              <a:gd name="T37" fmla="*/ 315599121 h 288"/>
              <a:gd name="T38" fmla="*/ 557535162 w 689"/>
              <a:gd name="T39" fmla="*/ 323439604 h 288"/>
              <a:gd name="T40" fmla="*/ 588740263 w 689"/>
              <a:gd name="T41" fmla="*/ 348922573 h 288"/>
              <a:gd name="T42" fmla="*/ 615785645 w 689"/>
              <a:gd name="T43" fmla="*/ 364604939 h 288"/>
              <a:gd name="T44" fmla="*/ 644910887 w 689"/>
              <a:gd name="T45" fmla="*/ 380287392 h 288"/>
              <a:gd name="T46" fmla="*/ 671954827 w 689"/>
              <a:gd name="T47" fmla="*/ 395969757 h 288"/>
              <a:gd name="T48" fmla="*/ 703159928 w 689"/>
              <a:gd name="T49" fmla="*/ 415570964 h 288"/>
              <a:gd name="T50" fmla="*/ 730205310 w 689"/>
              <a:gd name="T51" fmla="*/ 415570964 h 288"/>
              <a:gd name="T52" fmla="*/ 759330732 w 689"/>
              <a:gd name="T53" fmla="*/ 415570964 h 288"/>
              <a:gd name="T54" fmla="*/ 786374672 w 689"/>
              <a:gd name="T55" fmla="*/ 439093813 h 288"/>
              <a:gd name="T56" fmla="*/ 815499914 w 689"/>
              <a:gd name="T57" fmla="*/ 431253330 h 288"/>
              <a:gd name="T58" fmla="*/ 844625155 w 689"/>
              <a:gd name="T59" fmla="*/ 439093813 h 288"/>
              <a:gd name="T60" fmla="*/ 873748955 w 689"/>
              <a:gd name="T61" fmla="*/ 464578182 h 288"/>
              <a:gd name="T62" fmla="*/ 902874196 w 689"/>
              <a:gd name="T63" fmla="*/ 454776178 h 288"/>
              <a:gd name="T64" fmla="*/ 931999438 w 689"/>
              <a:gd name="T65" fmla="*/ 488101030 h 288"/>
              <a:gd name="T66" fmla="*/ 959044820 w 689"/>
              <a:gd name="T67" fmla="*/ 488101030 h 288"/>
              <a:gd name="T68" fmla="*/ 988168619 w 689"/>
              <a:gd name="T69" fmla="*/ 497901634 h 288"/>
              <a:gd name="T70" fmla="*/ 1017293861 w 689"/>
              <a:gd name="T71" fmla="*/ 503781996 h 288"/>
              <a:gd name="T72" fmla="*/ 1046419103 w 689"/>
              <a:gd name="T73" fmla="*/ 521424482 h 288"/>
              <a:gd name="T74" fmla="*/ 1075544344 w 689"/>
              <a:gd name="T75" fmla="*/ 531226486 h 288"/>
              <a:gd name="T76" fmla="*/ 1102588284 w 689"/>
              <a:gd name="T77" fmla="*/ 513584000 h 288"/>
              <a:gd name="T78" fmla="*/ 1131713526 w 689"/>
              <a:gd name="T79" fmla="*/ 531226486 h 288"/>
              <a:gd name="T80" fmla="*/ 1158758908 w 689"/>
              <a:gd name="T81" fmla="*/ 539066969 h 288"/>
              <a:gd name="T82" fmla="*/ 1187882707 w 689"/>
              <a:gd name="T83" fmla="*/ 539066969 h 288"/>
              <a:gd name="T84" fmla="*/ 1217007949 w 689"/>
              <a:gd name="T85" fmla="*/ 546907452 h 288"/>
              <a:gd name="T86" fmla="*/ 1246133191 w 689"/>
              <a:gd name="T87" fmla="*/ 546907452 h 288"/>
              <a:gd name="T88" fmla="*/ 1275258432 w 689"/>
              <a:gd name="T89" fmla="*/ 521424482 h 288"/>
              <a:gd name="T90" fmla="*/ 1302302372 w 689"/>
              <a:gd name="T91" fmla="*/ 546907452 h 288"/>
              <a:gd name="T92" fmla="*/ 1333508915 w 689"/>
              <a:gd name="T93" fmla="*/ 539066969 h 288"/>
              <a:gd name="T94" fmla="*/ 1360552855 w 689"/>
              <a:gd name="T95" fmla="*/ 562589817 h 288"/>
              <a:gd name="T96" fmla="*/ 1389678097 w 689"/>
              <a:gd name="T97" fmla="*/ 546907452 h 288"/>
              <a:gd name="T98" fmla="*/ 1416722037 w 689"/>
              <a:gd name="T99" fmla="*/ 531226486 h 2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89"/>
              <a:gd name="T151" fmla="*/ 0 h 288"/>
              <a:gd name="T152" fmla="*/ 689 w 689"/>
              <a:gd name="T153" fmla="*/ 288 h 28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89" h="288">
                <a:moveTo>
                  <a:pt x="0" y="0"/>
                </a:moveTo>
                <a:lnTo>
                  <a:pt x="7" y="4"/>
                </a:lnTo>
                <a:lnTo>
                  <a:pt x="13" y="9"/>
                </a:lnTo>
                <a:lnTo>
                  <a:pt x="21" y="13"/>
                </a:lnTo>
                <a:lnTo>
                  <a:pt x="28" y="21"/>
                </a:lnTo>
                <a:lnTo>
                  <a:pt x="34" y="21"/>
                </a:lnTo>
                <a:lnTo>
                  <a:pt x="42" y="30"/>
                </a:lnTo>
                <a:lnTo>
                  <a:pt x="49" y="33"/>
                </a:lnTo>
                <a:lnTo>
                  <a:pt x="56" y="38"/>
                </a:lnTo>
                <a:lnTo>
                  <a:pt x="61" y="42"/>
                </a:lnTo>
                <a:lnTo>
                  <a:pt x="69" y="51"/>
                </a:lnTo>
                <a:lnTo>
                  <a:pt x="76" y="54"/>
                </a:lnTo>
                <a:lnTo>
                  <a:pt x="82" y="60"/>
                </a:lnTo>
                <a:lnTo>
                  <a:pt x="89" y="63"/>
                </a:lnTo>
                <a:lnTo>
                  <a:pt x="97" y="63"/>
                </a:lnTo>
                <a:lnTo>
                  <a:pt x="103" y="68"/>
                </a:lnTo>
                <a:lnTo>
                  <a:pt x="110" y="72"/>
                </a:lnTo>
                <a:lnTo>
                  <a:pt x="117" y="81"/>
                </a:lnTo>
                <a:lnTo>
                  <a:pt x="124" y="84"/>
                </a:lnTo>
                <a:lnTo>
                  <a:pt x="131" y="84"/>
                </a:lnTo>
                <a:lnTo>
                  <a:pt x="137" y="92"/>
                </a:lnTo>
                <a:lnTo>
                  <a:pt x="144" y="97"/>
                </a:lnTo>
                <a:lnTo>
                  <a:pt x="152" y="106"/>
                </a:lnTo>
                <a:lnTo>
                  <a:pt x="158" y="106"/>
                </a:lnTo>
                <a:lnTo>
                  <a:pt x="166" y="110"/>
                </a:lnTo>
                <a:lnTo>
                  <a:pt x="172" y="110"/>
                </a:lnTo>
                <a:lnTo>
                  <a:pt x="178" y="118"/>
                </a:lnTo>
                <a:lnTo>
                  <a:pt x="186" y="122"/>
                </a:lnTo>
                <a:lnTo>
                  <a:pt x="192" y="126"/>
                </a:lnTo>
                <a:lnTo>
                  <a:pt x="200" y="135"/>
                </a:lnTo>
                <a:lnTo>
                  <a:pt x="207" y="144"/>
                </a:lnTo>
                <a:lnTo>
                  <a:pt x="214" y="139"/>
                </a:lnTo>
                <a:lnTo>
                  <a:pt x="220" y="139"/>
                </a:lnTo>
                <a:lnTo>
                  <a:pt x="227" y="144"/>
                </a:lnTo>
                <a:lnTo>
                  <a:pt x="234" y="156"/>
                </a:lnTo>
                <a:lnTo>
                  <a:pt x="241" y="148"/>
                </a:lnTo>
                <a:lnTo>
                  <a:pt x="247" y="156"/>
                </a:lnTo>
                <a:lnTo>
                  <a:pt x="255" y="161"/>
                </a:lnTo>
                <a:lnTo>
                  <a:pt x="262" y="165"/>
                </a:lnTo>
                <a:lnTo>
                  <a:pt x="268" y="165"/>
                </a:lnTo>
                <a:lnTo>
                  <a:pt x="275" y="173"/>
                </a:lnTo>
                <a:lnTo>
                  <a:pt x="283" y="178"/>
                </a:lnTo>
                <a:lnTo>
                  <a:pt x="289" y="182"/>
                </a:lnTo>
                <a:lnTo>
                  <a:pt x="296" y="186"/>
                </a:lnTo>
                <a:lnTo>
                  <a:pt x="303" y="182"/>
                </a:lnTo>
                <a:lnTo>
                  <a:pt x="310" y="194"/>
                </a:lnTo>
                <a:lnTo>
                  <a:pt x="316" y="194"/>
                </a:lnTo>
                <a:lnTo>
                  <a:pt x="323" y="202"/>
                </a:lnTo>
                <a:lnTo>
                  <a:pt x="331" y="202"/>
                </a:lnTo>
                <a:lnTo>
                  <a:pt x="338" y="212"/>
                </a:lnTo>
                <a:lnTo>
                  <a:pt x="344" y="212"/>
                </a:lnTo>
                <a:lnTo>
                  <a:pt x="351" y="212"/>
                </a:lnTo>
                <a:lnTo>
                  <a:pt x="358" y="208"/>
                </a:lnTo>
                <a:lnTo>
                  <a:pt x="365" y="212"/>
                </a:lnTo>
                <a:lnTo>
                  <a:pt x="372" y="212"/>
                </a:lnTo>
                <a:lnTo>
                  <a:pt x="378" y="224"/>
                </a:lnTo>
                <a:lnTo>
                  <a:pt x="386" y="220"/>
                </a:lnTo>
                <a:lnTo>
                  <a:pt x="392" y="220"/>
                </a:lnTo>
                <a:lnTo>
                  <a:pt x="400" y="224"/>
                </a:lnTo>
                <a:lnTo>
                  <a:pt x="406" y="224"/>
                </a:lnTo>
                <a:lnTo>
                  <a:pt x="413" y="232"/>
                </a:lnTo>
                <a:lnTo>
                  <a:pt x="420" y="237"/>
                </a:lnTo>
                <a:lnTo>
                  <a:pt x="426" y="232"/>
                </a:lnTo>
                <a:lnTo>
                  <a:pt x="434" y="232"/>
                </a:lnTo>
                <a:lnTo>
                  <a:pt x="441" y="241"/>
                </a:lnTo>
                <a:lnTo>
                  <a:pt x="448" y="249"/>
                </a:lnTo>
                <a:lnTo>
                  <a:pt x="454" y="249"/>
                </a:lnTo>
                <a:lnTo>
                  <a:pt x="461" y="249"/>
                </a:lnTo>
                <a:lnTo>
                  <a:pt x="468" y="254"/>
                </a:lnTo>
                <a:lnTo>
                  <a:pt x="475" y="254"/>
                </a:lnTo>
                <a:lnTo>
                  <a:pt x="482" y="254"/>
                </a:lnTo>
                <a:lnTo>
                  <a:pt x="489" y="257"/>
                </a:lnTo>
                <a:lnTo>
                  <a:pt x="496" y="262"/>
                </a:lnTo>
                <a:lnTo>
                  <a:pt x="503" y="266"/>
                </a:lnTo>
                <a:lnTo>
                  <a:pt x="510" y="275"/>
                </a:lnTo>
                <a:lnTo>
                  <a:pt x="517" y="271"/>
                </a:lnTo>
                <a:lnTo>
                  <a:pt x="523" y="271"/>
                </a:lnTo>
                <a:lnTo>
                  <a:pt x="530" y="262"/>
                </a:lnTo>
                <a:lnTo>
                  <a:pt x="537" y="271"/>
                </a:lnTo>
                <a:lnTo>
                  <a:pt x="544" y="271"/>
                </a:lnTo>
                <a:lnTo>
                  <a:pt x="551" y="266"/>
                </a:lnTo>
                <a:lnTo>
                  <a:pt x="557" y="275"/>
                </a:lnTo>
                <a:lnTo>
                  <a:pt x="565" y="279"/>
                </a:lnTo>
                <a:lnTo>
                  <a:pt x="571" y="275"/>
                </a:lnTo>
                <a:lnTo>
                  <a:pt x="578" y="266"/>
                </a:lnTo>
                <a:lnTo>
                  <a:pt x="585" y="279"/>
                </a:lnTo>
                <a:lnTo>
                  <a:pt x="592" y="284"/>
                </a:lnTo>
                <a:lnTo>
                  <a:pt x="599" y="279"/>
                </a:lnTo>
                <a:lnTo>
                  <a:pt x="606" y="275"/>
                </a:lnTo>
                <a:lnTo>
                  <a:pt x="613" y="266"/>
                </a:lnTo>
                <a:lnTo>
                  <a:pt x="620" y="271"/>
                </a:lnTo>
                <a:lnTo>
                  <a:pt x="626" y="279"/>
                </a:lnTo>
                <a:lnTo>
                  <a:pt x="633" y="279"/>
                </a:lnTo>
                <a:lnTo>
                  <a:pt x="641" y="275"/>
                </a:lnTo>
                <a:lnTo>
                  <a:pt x="648" y="284"/>
                </a:lnTo>
                <a:lnTo>
                  <a:pt x="654" y="287"/>
                </a:lnTo>
                <a:lnTo>
                  <a:pt x="661" y="266"/>
                </a:lnTo>
                <a:lnTo>
                  <a:pt x="668" y="279"/>
                </a:lnTo>
                <a:lnTo>
                  <a:pt x="675" y="284"/>
                </a:lnTo>
                <a:lnTo>
                  <a:pt x="681" y="271"/>
                </a:lnTo>
                <a:lnTo>
                  <a:pt x="688" y="271"/>
                </a:lnTo>
              </a:path>
            </a:pathLst>
          </a:custGeom>
          <a:noFill/>
          <a:ln w="31750">
            <a:solidFill>
              <a:srgbClr val="000000"/>
            </a:solidFill>
            <a:round/>
            <a:headEnd/>
            <a:tailEnd/>
          </a:ln>
        </p:spPr>
        <p:txBody>
          <a:bodyPr lIns="0" tIns="0" rIns="0" bIns="0" anchor="b"/>
          <a:lstStyle/>
          <a:p>
            <a:endParaRPr lang="en-US" dirty="0"/>
          </a:p>
        </p:txBody>
      </p:sp>
      <p:sp>
        <p:nvSpPr>
          <p:cNvPr id="45097" name="Line 41"/>
          <p:cNvSpPr>
            <a:spLocks noChangeShapeType="1"/>
          </p:cNvSpPr>
          <p:nvPr/>
        </p:nvSpPr>
        <p:spPr bwMode="auto">
          <a:xfrm>
            <a:off x="6499225" y="5208588"/>
            <a:ext cx="11113" cy="4762"/>
          </a:xfrm>
          <a:prstGeom prst="line">
            <a:avLst/>
          </a:prstGeom>
          <a:noFill/>
          <a:ln w="9525">
            <a:solidFill>
              <a:srgbClr val="000000"/>
            </a:solidFill>
            <a:round/>
            <a:headEnd/>
            <a:tailEnd/>
          </a:ln>
        </p:spPr>
        <p:txBody>
          <a:bodyPr lIns="0" tIns="0" rIns="0" bIns="0" anchor="b"/>
          <a:lstStyle/>
          <a:p>
            <a:endParaRPr lang="en-US" dirty="0"/>
          </a:p>
        </p:txBody>
      </p:sp>
      <p:sp>
        <p:nvSpPr>
          <p:cNvPr id="45098" name="Text Box 42"/>
          <p:cNvSpPr txBox="1">
            <a:spLocks noChangeArrowheads="1"/>
          </p:cNvSpPr>
          <p:nvPr/>
        </p:nvSpPr>
        <p:spPr bwMode="auto">
          <a:xfrm>
            <a:off x="5591175" y="5313363"/>
            <a:ext cx="1343025" cy="192087"/>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900" dirty="0">
                <a:solidFill>
                  <a:srgbClr val="000000"/>
                </a:solidFill>
                <a:latin typeface="Agilent TT Cond" pitchFamily="34" charset="0"/>
              </a:rPr>
              <a:t>SPAN 3 kHz</a:t>
            </a:r>
            <a:endParaRPr lang="en-US" sz="2200" dirty="0">
              <a:latin typeface="Agilent TT Cond" pitchFamily="34" charset="0"/>
            </a:endParaRPr>
          </a:p>
        </p:txBody>
      </p:sp>
      <p:sp>
        <p:nvSpPr>
          <p:cNvPr id="45099" name="Text Box 43"/>
          <p:cNvSpPr txBox="1">
            <a:spLocks noChangeArrowheads="1"/>
          </p:cNvSpPr>
          <p:nvPr/>
        </p:nvSpPr>
        <p:spPr bwMode="auto">
          <a:xfrm>
            <a:off x="306388" y="5260975"/>
            <a:ext cx="1346200" cy="255588"/>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900" dirty="0">
                <a:solidFill>
                  <a:srgbClr val="000000"/>
                </a:solidFill>
                <a:latin typeface="Agilent TT Cond" pitchFamily="34" charset="0"/>
              </a:rPr>
              <a:t>RES BW 100 Hz</a:t>
            </a:r>
            <a:endParaRPr lang="en-US" sz="2200" dirty="0">
              <a:latin typeface="Agilent TT Cond" pitchFamily="34" charset="0"/>
            </a:endParaRPr>
          </a:p>
        </p:txBody>
      </p:sp>
      <p:sp>
        <p:nvSpPr>
          <p:cNvPr id="45100" name="Text Box 44"/>
          <p:cNvSpPr txBox="1">
            <a:spLocks noChangeArrowheads="1"/>
          </p:cNvSpPr>
          <p:nvPr/>
        </p:nvSpPr>
        <p:spPr bwMode="auto">
          <a:xfrm>
            <a:off x="6580188" y="1925638"/>
            <a:ext cx="2487612" cy="1354137"/>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2500" u="sng" dirty="0">
                <a:solidFill>
                  <a:schemeClr val="accent2"/>
                </a:solidFill>
                <a:latin typeface="Agilent TT Cond" pitchFamily="34" charset="0"/>
              </a:rPr>
              <a:t>Typical Selectivity</a:t>
            </a:r>
            <a:endParaRPr lang="en-US" sz="2500" dirty="0">
              <a:solidFill>
                <a:schemeClr val="accent2"/>
              </a:solidFill>
              <a:latin typeface="Agilent TT Cond" pitchFamily="34" charset="0"/>
            </a:endParaRPr>
          </a:p>
          <a:p>
            <a:pPr defTabSz="409575">
              <a:buClr>
                <a:srgbClr val="000000"/>
              </a:buClr>
              <a:buSzPct val="90000"/>
              <a:buFont typeface="Monotype Sorts" pitchFamily="2" charset="2"/>
              <a:buNone/>
            </a:pPr>
            <a:r>
              <a:rPr lang="en-US" sz="2500" dirty="0">
                <a:solidFill>
                  <a:srgbClr val="0000FF"/>
                </a:solidFill>
                <a:latin typeface="Agilent TT Cond" pitchFamily="34" charset="0"/>
              </a:rPr>
              <a:t>    </a:t>
            </a:r>
            <a:r>
              <a:rPr lang="en-US" sz="2500" dirty="0">
                <a:solidFill>
                  <a:schemeClr val="tx2"/>
                </a:solidFill>
                <a:latin typeface="Agilent TT Cond" pitchFamily="34" charset="0"/>
              </a:rPr>
              <a:t>Analog    15:1</a:t>
            </a:r>
          </a:p>
          <a:p>
            <a:pPr defTabSz="409575">
              <a:buClr>
                <a:srgbClr val="000000"/>
              </a:buClr>
              <a:buSzPct val="90000"/>
              <a:buFont typeface="Monotype Sorts" pitchFamily="2" charset="2"/>
              <a:buNone/>
            </a:pPr>
            <a:r>
              <a:rPr lang="en-US" sz="2500" dirty="0">
                <a:solidFill>
                  <a:schemeClr val="tx2"/>
                </a:solidFill>
                <a:latin typeface="Agilent TT Cond" pitchFamily="34" charset="0"/>
              </a:rPr>
              <a:t>    Digital    </a:t>
            </a:r>
            <a:r>
              <a:rPr lang="en-US" sz="2500" dirty="0">
                <a:solidFill>
                  <a:schemeClr val="tx2"/>
                </a:solidFill>
                <a:latin typeface="Times New Roman" pitchFamily="18" charset="0"/>
              </a:rPr>
              <a:t>≤</a:t>
            </a:r>
            <a:r>
              <a:rPr lang="en-US" sz="2500" dirty="0">
                <a:solidFill>
                  <a:schemeClr val="tx2"/>
                </a:solidFill>
                <a:latin typeface="Agilent TT Cond" pitchFamily="34" charset="0"/>
              </a:rPr>
              <a:t>5:1</a:t>
            </a:r>
          </a:p>
          <a:p>
            <a:pPr defTabSz="409575">
              <a:buClr>
                <a:srgbClr val="000000"/>
              </a:buClr>
              <a:buSzPct val="90000"/>
              <a:buFont typeface="Monotype Sorts" pitchFamily="2" charset="2"/>
              <a:buNone/>
            </a:pPr>
            <a:r>
              <a:rPr lang="en-US" sz="2500" dirty="0">
                <a:solidFill>
                  <a:schemeClr val="tx2"/>
                </a:solidFill>
                <a:latin typeface="Agilent TT Cond" pitchFamily="34" charset="0"/>
              </a:rPr>
              <a:t>    </a:t>
            </a:r>
            <a:endParaRPr lang="en-US" sz="2200" dirty="0">
              <a:solidFill>
                <a:schemeClr val="tx2"/>
              </a:solidFill>
              <a:latin typeface="Agilent TT Cond" pitchFamily="34" charset="0"/>
            </a:endParaRPr>
          </a:p>
        </p:txBody>
      </p:sp>
      <p:sp>
        <p:nvSpPr>
          <p:cNvPr id="45" name="Footer Placeholder 44"/>
          <p:cNvSpPr>
            <a:spLocks noGrp="1"/>
          </p:cNvSpPr>
          <p:nvPr>
            <p:ph type="ftr" sz="quarter" idx="10"/>
          </p:nvPr>
        </p:nvSpPr>
        <p:spPr/>
        <p:txBody>
          <a:bodyPr/>
          <a:lstStyle/>
          <a:p>
            <a:r>
              <a:rPr lang="en-US" dirty="0" smtClean="0"/>
              <a:t>Back to Basics Training</a:t>
            </a:r>
            <a:endParaRPr lang="en-US" dirty="0"/>
          </a:p>
        </p:txBody>
      </p:sp>
      <p:sp>
        <p:nvSpPr>
          <p:cNvPr id="46" name="Slide Number Placeholder 45"/>
          <p:cNvSpPr>
            <a:spLocks noGrp="1"/>
          </p:cNvSpPr>
          <p:nvPr>
            <p:ph type="sldNum" sz="quarter" idx="12"/>
          </p:nvPr>
        </p:nvSpPr>
        <p:spPr/>
        <p:txBody>
          <a:bodyPr/>
          <a:lstStyle/>
          <a:p>
            <a:fld id="{2D132F79-ACF3-4263-B52B-5972FA2CE406}" type="slidenum">
              <a:rPr lang="en-US" smtClean="0"/>
              <a:pPr/>
              <a:t>43</a:t>
            </a:fld>
            <a:endParaRPr lang="en-US" dirty="0"/>
          </a:p>
        </p:txBody>
      </p:sp>
      <p:sp>
        <p:nvSpPr>
          <p:cNvPr id="47" name="TextBox 46"/>
          <p:cNvSpPr txBox="1"/>
          <p:nvPr/>
        </p:nvSpPr>
        <p:spPr>
          <a:xfrm>
            <a:off x="587850" y="5638800"/>
            <a:ext cx="6085320" cy="461665"/>
          </a:xfrm>
          <a:prstGeom prst="rect">
            <a:avLst/>
          </a:prstGeom>
          <a:noFill/>
        </p:spPr>
        <p:txBody>
          <a:bodyPr wrap="none" rtlCol="0">
            <a:spAutoFit/>
          </a:bodyPr>
          <a:lstStyle/>
          <a:p>
            <a:r>
              <a:rPr lang="en-US" sz="2400" b="1" dirty="0" smtClean="0"/>
              <a:t>* The X-series RBW shape factor is 4.1:1</a:t>
            </a:r>
            <a:endParaRPr lang="en-US" sz="2400" b="1"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28600" y="76199"/>
            <a:ext cx="8915400" cy="841375"/>
          </a:xfrm>
        </p:spPr>
        <p:txBody>
          <a:bodyPr/>
          <a:lstStyle/>
          <a:p>
            <a:r>
              <a:rPr lang="en-US" dirty="0" smtClean="0"/>
              <a:t>Specifications</a:t>
            </a:r>
            <a:br>
              <a:rPr lang="en-US" dirty="0" smtClean="0"/>
            </a:br>
            <a:r>
              <a:rPr lang="en-US" sz="2100" dirty="0" smtClean="0"/>
              <a:t>	Resolution: Noise Sidebands</a:t>
            </a:r>
          </a:p>
        </p:txBody>
      </p:sp>
      <p:sp>
        <p:nvSpPr>
          <p:cNvPr id="46083" name="Line 3"/>
          <p:cNvSpPr>
            <a:spLocks noChangeShapeType="1"/>
          </p:cNvSpPr>
          <p:nvPr/>
        </p:nvSpPr>
        <p:spPr bwMode="auto">
          <a:xfrm>
            <a:off x="4357688" y="6119813"/>
            <a:ext cx="0" cy="0"/>
          </a:xfrm>
          <a:prstGeom prst="line">
            <a:avLst/>
          </a:prstGeom>
          <a:noFill/>
          <a:ln w="9525">
            <a:solidFill>
              <a:srgbClr val="000000"/>
            </a:solidFill>
            <a:round/>
            <a:headEnd/>
            <a:tailEnd/>
          </a:ln>
        </p:spPr>
        <p:txBody>
          <a:bodyPr wrap="none" anchor="ctr"/>
          <a:lstStyle/>
          <a:p>
            <a:endParaRPr lang="en-US" dirty="0"/>
          </a:p>
        </p:txBody>
      </p:sp>
      <p:sp>
        <p:nvSpPr>
          <p:cNvPr id="46084" name="Line 4"/>
          <p:cNvSpPr>
            <a:spLocks noChangeShapeType="1"/>
          </p:cNvSpPr>
          <p:nvPr/>
        </p:nvSpPr>
        <p:spPr bwMode="auto">
          <a:xfrm>
            <a:off x="1644650" y="4543425"/>
            <a:ext cx="0" cy="0"/>
          </a:xfrm>
          <a:prstGeom prst="line">
            <a:avLst/>
          </a:prstGeom>
          <a:noFill/>
          <a:ln w="31750">
            <a:solidFill>
              <a:srgbClr val="000000"/>
            </a:solidFill>
            <a:round/>
            <a:headEnd/>
            <a:tailEnd/>
          </a:ln>
        </p:spPr>
        <p:txBody>
          <a:bodyPr wrap="none" anchor="ctr"/>
          <a:lstStyle/>
          <a:p>
            <a:endParaRPr lang="en-US" dirty="0"/>
          </a:p>
        </p:txBody>
      </p:sp>
      <p:sp>
        <p:nvSpPr>
          <p:cNvPr id="46085" name="Line 5"/>
          <p:cNvSpPr>
            <a:spLocks noChangeShapeType="1"/>
          </p:cNvSpPr>
          <p:nvPr/>
        </p:nvSpPr>
        <p:spPr bwMode="auto">
          <a:xfrm>
            <a:off x="1644650" y="3108325"/>
            <a:ext cx="31750" cy="0"/>
          </a:xfrm>
          <a:prstGeom prst="line">
            <a:avLst/>
          </a:prstGeom>
          <a:noFill/>
          <a:ln w="31750">
            <a:solidFill>
              <a:srgbClr val="00A000"/>
            </a:solidFill>
            <a:round/>
            <a:headEnd/>
            <a:tailEnd/>
          </a:ln>
        </p:spPr>
        <p:txBody>
          <a:bodyPr wrap="none" anchor="ctr"/>
          <a:lstStyle/>
          <a:p>
            <a:endParaRPr lang="en-US" dirty="0"/>
          </a:p>
        </p:txBody>
      </p:sp>
      <p:sp>
        <p:nvSpPr>
          <p:cNvPr id="46086" name="Line 6"/>
          <p:cNvSpPr>
            <a:spLocks noChangeShapeType="1"/>
          </p:cNvSpPr>
          <p:nvPr/>
        </p:nvSpPr>
        <p:spPr bwMode="auto">
          <a:xfrm flipV="1">
            <a:off x="4362450" y="4957763"/>
            <a:ext cx="0" cy="30162"/>
          </a:xfrm>
          <a:prstGeom prst="line">
            <a:avLst/>
          </a:prstGeom>
          <a:noFill/>
          <a:ln w="31750">
            <a:solidFill>
              <a:srgbClr val="00A000"/>
            </a:solidFill>
            <a:round/>
            <a:headEnd/>
            <a:tailEnd/>
          </a:ln>
        </p:spPr>
        <p:txBody>
          <a:bodyPr wrap="none" anchor="ctr"/>
          <a:lstStyle/>
          <a:p>
            <a:endParaRPr lang="en-US" dirty="0"/>
          </a:p>
        </p:txBody>
      </p:sp>
      <p:sp>
        <p:nvSpPr>
          <p:cNvPr id="46087" name="Line 7"/>
          <p:cNvSpPr>
            <a:spLocks noChangeShapeType="1"/>
          </p:cNvSpPr>
          <p:nvPr/>
        </p:nvSpPr>
        <p:spPr bwMode="auto">
          <a:xfrm>
            <a:off x="7080250" y="3108325"/>
            <a:ext cx="31750" cy="0"/>
          </a:xfrm>
          <a:prstGeom prst="line">
            <a:avLst/>
          </a:prstGeom>
          <a:noFill/>
          <a:ln w="31750">
            <a:solidFill>
              <a:srgbClr val="00A000"/>
            </a:solidFill>
            <a:round/>
            <a:headEnd/>
            <a:tailEnd/>
          </a:ln>
        </p:spPr>
        <p:txBody>
          <a:bodyPr wrap="none" anchor="ctr"/>
          <a:lstStyle/>
          <a:p>
            <a:endParaRPr lang="en-US" dirty="0"/>
          </a:p>
        </p:txBody>
      </p:sp>
      <p:sp>
        <p:nvSpPr>
          <p:cNvPr id="46088" name="Line 8"/>
          <p:cNvSpPr>
            <a:spLocks noChangeShapeType="1"/>
          </p:cNvSpPr>
          <p:nvPr/>
        </p:nvSpPr>
        <p:spPr bwMode="auto">
          <a:xfrm>
            <a:off x="1644650" y="4987925"/>
            <a:ext cx="0" cy="0"/>
          </a:xfrm>
          <a:prstGeom prst="line">
            <a:avLst/>
          </a:prstGeom>
          <a:noFill/>
          <a:ln w="31750">
            <a:solidFill>
              <a:srgbClr val="00A000"/>
            </a:solidFill>
            <a:round/>
            <a:headEnd/>
            <a:tailEnd/>
          </a:ln>
        </p:spPr>
        <p:txBody>
          <a:bodyPr wrap="none" anchor="ctr"/>
          <a:lstStyle/>
          <a:p>
            <a:endParaRPr lang="en-US" dirty="0"/>
          </a:p>
        </p:txBody>
      </p:sp>
      <p:sp>
        <p:nvSpPr>
          <p:cNvPr id="46089" name="Line 9"/>
          <p:cNvSpPr>
            <a:spLocks noChangeShapeType="1"/>
          </p:cNvSpPr>
          <p:nvPr/>
        </p:nvSpPr>
        <p:spPr bwMode="auto">
          <a:xfrm>
            <a:off x="7124700" y="4603750"/>
            <a:ext cx="0" cy="0"/>
          </a:xfrm>
          <a:prstGeom prst="line">
            <a:avLst/>
          </a:prstGeom>
          <a:noFill/>
          <a:ln w="31750">
            <a:solidFill>
              <a:srgbClr val="00A000"/>
            </a:solidFill>
            <a:round/>
            <a:headEnd/>
            <a:tailEnd/>
          </a:ln>
        </p:spPr>
        <p:txBody>
          <a:bodyPr wrap="none" anchor="ctr"/>
          <a:lstStyle/>
          <a:p>
            <a:endParaRPr lang="en-US" dirty="0"/>
          </a:p>
        </p:txBody>
      </p:sp>
      <p:sp>
        <p:nvSpPr>
          <p:cNvPr id="46090" name="Line 10"/>
          <p:cNvSpPr>
            <a:spLocks noChangeShapeType="1"/>
          </p:cNvSpPr>
          <p:nvPr/>
        </p:nvSpPr>
        <p:spPr bwMode="auto">
          <a:xfrm>
            <a:off x="1644650" y="4221163"/>
            <a:ext cx="0" cy="0"/>
          </a:xfrm>
          <a:prstGeom prst="line">
            <a:avLst/>
          </a:prstGeom>
          <a:noFill/>
          <a:ln w="31750">
            <a:solidFill>
              <a:srgbClr val="00A000"/>
            </a:solidFill>
            <a:round/>
            <a:headEnd/>
            <a:tailEnd/>
          </a:ln>
        </p:spPr>
        <p:txBody>
          <a:bodyPr wrap="none" anchor="ctr"/>
          <a:lstStyle/>
          <a:p>
            <a:endParaRPr lang="en-US" dirty="0"/>
          </a:p>
        </p:txBody>
      </p:sp>
      <p:sp>
        <p:nvSpPr>
          <p:cNvPr id="46091" name="Line 11"/>
          <p:cNvSpPr>
            <a:spLocks noChangeShapeType="1"/>
          </p:cNvSpPr>
          <p:nvPr/>
        </p:nvSpPr>
        <p:spPr bwMode="auto">
          <a:xfrm>
            <a:off x="7124700" y="3835400"/>
            <a:ext cx="0" cy="0"/>
          </a:xfrm>
          <a:prstGeom prst="line">
            <a:avLst/>
          </a:prstGeom>
          <a:noFill/>
          <a:ln w="31750">
            <a:solidFill>
              <a:srgbClr val="00A000"/>
            </a:solidFill>
            <a:round/>
            <a:headEnd/>
            <a:tailEnd/>
          </a:ln>
        </p:spPr>
        <p:txBody>
          <a:bodyPr wrap="none" anchor="ctr"/>
          <a:lstStyle/>
          <a:p>
            <a:endParaRPr lang="en-US" dirty="0"/>
          </a:p>
        </p:txBody>
      </p:sp>
      <p:sp>
        <p:nvSpPr>
          <p:cNvPr id="46092" name="Line 12"/>
          <p:cNvSpPr>
            <a:spLocks noChangeShapeType="1"/>
          </p:cNvSpPr>
          <p:nvPr/>
        </p:nvSpPr>
        <p:spPr bwMode="auto">
          <a:xfrm>
            <a:off x="1644650" y="3452813"/>
            <a:ext cx="0" cy="0"/>
          </a:xfrm>
          <a:prstGeom prst="line">
            <a:avLst/>
          </a:prstGeom>
          <a:noFill/>
          <a:ln w="31750">
            <a:solidFill>
              <a:srgbClr val="00A000"/>
            </a:solidFill>
            <a:round/>
            <a:headEnd/>
            <a:tailEnd/>
          </a:ln>
        </p:spPr>
        <p:txBody>
          <a:bodyPr wrap="none" anchor="ctr"/>
          <a:lstStyle/>
          <a:p>
            <a:endParaRPr lang="en-US" dirty="0"/>
          </a:p>
        </p:txBody>
      </p:sp>
      <p:sp>
        <p:nvSpPr>
          <p:cNvPr id="46093" name="Line 13"/>
          <p:cNvSpPr>
            <a:spLocks noChangeShapeType="1"/>
          </p:cNvSpPr>
          <p:nvPr/>
        </p:nvSpPr>
        <p:spPr bwMode="auto">
          <a:xfrm>
            <a:off x="7124700" y="3070225"/>
            <a:ext cx="0" cy="0"/>
          </a:xfrm>
          <a:prstGeom prst="line">
            <a:avLst/>
          </a:prstGeom>
          <a:noFill/>
          <a:ln w="31750">
            <a:solidFill>
              <a:srgbClr val="00A000"/>
            </a:solidFill>
            <a:round/>
            <a:headEnd/>
            <a:tailEnd/>
          </a:ln>
        </p:spPr>
        <p:txBody>
          <a:bodyPr wrap="none" anchor="ctr"/>
          <a:lstStyle/>
          <a:p>
            <a:endParaRPr lang="en-US" dirty="0"/>
          </a:p>
        </p:txBody>
      </p:sp>
      <p:sp>
        <p:nvSpPr>
          <p:cNvPr id="46094" name="Line 14"/>
          <p:cNvSpPr>
            <a:spLocks noChangeShapeType="1"/>
          </p:cNvSpPr>
          <p:nvPr/>
        </p:nvSpPr>
        <p:spPr bwMode="auto">
          <a:xfrm>
            <a:off x="1644650" y="2686050"/>
            <a:ext cx="0" cy="0"/>
          </a:xfrm>
          <a:prstGeom prst="line">
            <a:avLst/>
          </a:prstGeom>
          <a:noFill/>
          <a:ln w="31750">
            <a:solidFill>
              <a:srgbClr val="00A000"/>
            </a:solidFill>
            <a:round/>
            <a:headEnd/>
            <a:tailEnd/>
          </a:ln>
        </p:spPr>
        <p:txBody>
          <a:bodyPr wrap="none" anchor="ctr"/>
          <a:lstStyle/>
          <a:p>
            <a:endParaRPr lang="en-US" dirty="0"/>
          </a:p>
        </p:txBody>
      </p:sp>
      <p:sp>
        <p:nvSpPr>
          <p:cNvPr id="46095" name="Line 15"/>
          <p:cNvSpPr>
            <a:spLocks noChangeShapeType="1"/>
          </p:cNvSpPr>
          <p:nvPr/>
        </p:nvSpPr>
        <p:spPr bwMode="auto">
          <a:xfrm>
            <a:off x="7124700" y="2303463"/>
            <a:ext cx="0" cy="0"/>
          </a:xfrm>
          <a:prstGeom prst="line">
            <a:avLst/>
          </a:prstGeom>
          <a:noFill/>
          <a:ln w="31750">
            <a:solidFill>
              <a:srgbClr val="00A000"/>
            </a:solidFill>
            <a:round/>
            <a:headEnd/>
            <a:tailEnd/>
          </a:ln>
        </p:spPr>
        <p:txBody>
          <a:bodyPr wrap="none" anchor="ctr"/>
          <a:lstStyle/>
          <a:p>
            <a:endParaRPr lang="en-US" dirty="0"/>
          </a:p>
        </p:txBody>
      </p:sp>
      <p:sp>
        <p:nvSpPr>
          <p:cNvPr id="46096" name="Line 16"/>
          <p:cNvSpPr>
            <a:spLocks noChangeShapeType="1"/>
          </p:cNvSpPr>
          <p:nvPr/>
        </p:nvSpPr>
        <p:spPr bwMode="auto">
          <a:xfrm>
            <a:off x="1644650" y="1919288"/>
            <a:ext cx="0" cy="0"/>
          </a:xfrm>
          <a:prstGeom prst="line">
            <a:avLst/>
          </a:prstGeom>
          <a:noFill/>
          <a:ln w="31750">
            <a:solidFill>
              <a:srgbClr val="00A000"/>
            </a:solidFill>
            <a:round/>
            <a:headEnd/>
            <a:tailEnd/>
          </a:ln>
        </p:spPr>
        <p:txBody>
          <a:bodyPr wrap="none" anchor="ctr"/>
          <a:lstStyle/>
          <a:p>
            <a:endParaRPr lang="en-US" dirty="0"/>
          </a:p>
        </p:txBody>
      </p:sp>
      <p:sp>
        <p:nvSpPr>
          <p:cNvPr id="46097" name="Line 17"/>
          <p:cNvSpPr>
            <a:spLocks noChangeShapeType="1"/>
          </p:cNvSpPr>
          <p:nvPr/>
        </p:nvSpPr>
        <p:spPr bwMode="auto">
          <a:xfrm>
            <a:off x="7124700" y="1536700"/>
            <a:ext cx="0" cy="0"/>
          </a:xfrm>
          <a:prstGeom prst="line">
            <a:avLst/>
          </a:prstGeom>
          <a:noFill/>
          <a:ln w="31750">
            <a:solidFill>
              <a:srgbClr val="00A000"/>
            </a:solidFill>
            <a:round/>
            <a:headEnd/>
            <a:tailEnd/>
          </a:ln>
        </p:spPr>
        <p:txBody>
          <a:bodyPr wrap="none" anchor="ctr"/>
          <a:lstStyle/>
          <a:p>
            <a:endParaRPr lang="en-US" dirty="0"/>
          </a:p>
        </p:txBody>
      </p:sp>
      <p:sp>
        <p:nvSpPr>
          <p:cNvPr id="46098" name="Line 18"/>
          <p:cNvSpPr>
            <a:spLocks noChangeShapeType="1"/>
          </p:cNvSpPr>
          <p:nvPr/>
        </p:nvSpPr>
        <p:spPr bwMode="auto">
          <a:xfrm>
            <a:off x="1644650" y="1152525"/>
            <a:ext cx="0" cy="0"/>
          </a:xfrm>
          <a:prstGeom prst="line">
            <a:avLst/>
          </a:prstGeom>
          <a:noFill/>
          <a:ln w="31750">
            <a:solidFill>
              <a:srgbClr val="00A000"/>
            </a:solidFill>
            <a:round/>
            <a:headEnd/>
            <a:tailEnd/>
          </a:ln>
        </p:spPr>
        <p:txBody>
          <a:bodyPr wrap="none" anchor="ctr"/>
          <a:lstStyle/>
          <a:p>
            <a:endParaRPr lang="en-US" dirty="0"/>
          </a:p>
        </p:txBody>
      </p:sp>
      <p:sp>
        <p:nvSpPr>
          <p:cNvPr id="46099" name="Line 19"/>
          <p:cNvSpPr>
            <a:spLocks noChangeShapeType="1"/>
          </p:cNvSpPr>
          <p:nvPr/>
        </p:nvSpPr>
        <p:spPr bwMode="auto">
          <a:xfrm>
            <a:off x="7124700" y="1152525"/>
            <a:ext cx="0" cy="0"/>
          </a:xfrm>
          <a:prstGeom prst="line">
            <a:avLst/>
          </a:prstGeom>
          <a:noFill/>
          <a:ln w="31750">
            <a:solidFill>
              <a:srgbClr val="00A000"/>
            </a:solidFill>
            <a:round/>
            <a:headEnd/>
            <a:tailEnd/>
          </a:ln>
        </p:spPr>
        <p:txBody>
          <a:bodyPr wrap="none" anchor="ctr"/>
          <a:lstStyle/>
          <a:p>
            <a:endParaRPr lang="en-US" dirty="0"/>
          </a:p>
        </p:txBody>
      </p:sp>
      <p:sp>
        <p:nvSpPr>
          <p:cNvPr id="46100" name="Line 20"/>
          <p:cNvSpPr>
            <a:spLocks noChangeShapeType="1"/>
          </p:cNvSpPr>
          <p:nvPr/>
        </p:nvSpPr>
        <p:spPr bwMode="auto">
          <a:xfrm>
            <a:off x="6580188" y="4987925"/>
            <a:ext cx="0" cy="0"/>
          </a:xfrm>
          <a:prstGeom prst="line">
            <a:avLst/>
          </a:prstGeom>
          <a:noFill/>
          <a:ln w="31750">
            <a:solidFill>
              <a:srgbClr val="00A000"/>
            </a:solidFill>
            <a:round/>
            <a:headEnd/>
            <a:tailEnd/>
          </a:ln>
        </p:spPr>
        <p:txBody>
          <a:bodyPr wrap="none" anchor="ctr"/>
          <a:lstStyle/>
          <a:p>
            <a:endParaRPr lang="en-US" dirty="0"/>
          </a:p>
        </p:txBody>
      </p:sp>
      <p:sp>
        <p:nvSpPr>
          <p:cNvPr id="46101" name="Line 21"/>
          <p:cNvSpPr>
            <a:spLocks noChangeShapeType="1"/>
          </p:cNvSpPr>
          <p:nvPr/>
        </p:nvSpPr>
        <p:spPr bwMode="auto">
          <a:xfrm>
            <a:off x="6029325" y="1152525"/>
            <a:ext cx="0" cy="0"/>
          </a:xfrm>
          <a:prstGeom prst="line">
            <a:avLst/>
          </a:prstGeom>
          <a:noFill/>
          <a:ln w="31750">
            <a:solidFill>
              <a:srgbClr val="00A000"/>
            </a:solidFill>
            <a:round/>
            <a:headEnd/>
            <a:tailEnd/>
          </a:ln>
        </p:spPr>
        <p:txBody>
          <a:bodyPr wrap="none" anchor="ctr"/>
          <a:lstStyle/>
          <a:p>
            <a:endParaRPr lang="en-US" dirty="0"/>
          </a:p>
        </p:txBody>
      </p:sp>
      <p:sp>
        <p:nvSpPr>
          <p:cNvPr id="46102" name="Line 22"/>
          <p:cNvSpPr>
            <a:spLocks noChangeShapeType="1"/>
          </p:cNvSpPr>
          <p:nvPr/>
        </p:nvSpPr>
        <p:spPr bwMode="auto">
          <a:xfrm>
            <a:off x="5483225" y="4987925"/>
            <a:ext cx="0" cy="0"/>
          </a:xfrm>
          <a:prstGeom prst="line">
            <a:avLst/>
          </a:prstGeom>
          <a:noFill/>
          <a:ln w="31750">
            <a:solidFill>
              <a:srgbClr val="00A000"/>
            </a:solidFill>
            <a:round/>
            <a:headEnd/>
            <a:tailEnd/>
          </a:ln>
        </p:spPr>
        <p:txBody>
          <a:bodyPr wrap="none" anchor="ctr"/>
          <a:lstStyle/>
          <a:p>
            <a:endParaRPr lang="en-US" dirty="0"/>
          </a:p>
        </p:txBody>
      </p:sp>
      <p:sp>
        <p:nvSpPr>
          <p:cNvPr id="46103" name="Line 23"/>
          <p:cNvSpPr>
            <a:spLocks noChangeShapeType="1"/>
          </p:cNvSpPr>
          <p:nvPr/>
        </p:nvSpPr>
        <p:spPr bwMode="auto">
          <a:xfrm>
            <a:off x="4932363" y="1152525"/>
            <a:ext cx="0" cy="0"/>
          </a:xfrm>
          <a:prstGeom prst="line">
            <a:avLst/>
          </a:prstGeom>
          <a:noFill/>
          <a:ln w="31750">
            <a:solidFill>
              <a:srgbClr val="00A000"/>
            </a:solidFill>
            <a:round/>
            <a:headEnd/>
            <a:tailEnd/>
          </a:ln>
        </p:spPr>
        <p:txBody>
          <a:bodyPr wrap="none" anchor="ctr"/>
          <a:lstStyle/>
          <a:p>
            <a:endParaRPr lang="en-US" dirty="0"/>
          </a:p>
        </p:txBody>
      </p:sp>
      <p:sp>
        <p:nvSpPr>
          <p:cNvPr id="46104" name="Line 24"/>
          <p:cNvSpPr>
            <a:spLocks noChangeShapeType="1"/>
          </p:cNvSpPr>
          <p:nvPr/>
        </p:nvSpPr>
        <p:spPr bwMode="auto">
          <a:xfrm>
            <a:off x="4387850" y="4987925"/>
            <a:ext cx="0" cy="0"/>
          </a:xfrm>
          <a:prstGeom prst="line">
            <a:avLst/>
          </a:prstGeom>
          <a:noFill/>
          <a:ln w="31750">
            <a:solidFill>
              <a:srgbClr val="00A000"/>
            </a:solidFill>
            <a:round/>
            <a:headEnd/>
            <a:tailEnd/>
          </a:ln>
        </p:spPr>
        <p:txBody>
          <a:bodyPr wrap="none" anchor="ctr"/>
          <a:lstStyle/>
          <a:p>
            <a:endParaRPr lang="en-US" dirty="0"/>
          </a:p>
        </p:txBody>
      </p:sp>
      <p:sp>
        <p:nvSpPr>
          <p:cNvPr id="46105" name="Line 25"/>
          <p:cNvSpPr>
            <a:spLocks noChangeShapeType="1"/>
          </p:cNvSpPr>
          <p:nvPr/>
        </p:nvSpPr>
        <p:spPr bwMode="auto">
          <a:xfrm>
            <a:off x="3838575" y="1152525"/>
            <a:ext cx="0" cy="0"/>
          </a:xfrm>
          <a:prstGeom prst="line">
            <a:avLst/>
          </a:prstGeom>
          <a:noFill/>
          <a:ln w="31750">
            <a:solidFill>
              <a:srgbClr val="00A000"/>
            </a:solidFill>
            <a:round/>
            <a:headEnd/>
            <a:tailEnd/>
          </a:ln>
        </p:spPr>
        <p:txBody>
          <a:bodyPr wrap="none" anchor="ctr"/>
          <a:lstStyle/>
          <a:p>
            <a:endParaRPr lang="en-US" dirty="0"/>
          </a:p>
        </p:txBody>
      </p:sp>
      <p:sp>
        <p:nvSpPr>
          <p:cNvPr id="46106" name="Line 26"/>
          <p:cNvSpPr>
            <a:spLocks noChangeShapeType="1"/>
          </p:cNvSpPr>
          <p:nvPr/>
        </p:nvSpPr>
        <p:spPr bwMode="auto">
          <a:xfrm>
            <a:off x="3290888" y="4987925"/>
            <a:ext cx="0" cy="0"/>
          </a:xfrm>
          <a:prstGeom prst="line">
            <a:avLst/>
          </a:prstGeom>
          <a:noFill/>
          <a:ln w="31750">
            <a:solidFill>
              <a:srgbClr val="00A000"/>
            </a:solidFill>
            <a:round/>
            <a:headEnd/>
            <a:tailEnd/>
          </a:ln>
        </p:spPr>
        <p:txBody>
          <a:bodyPr wrap="none" anchor="ctr"/>
          <a:lstStyle/>
          <a:p>
            <a:endParaRPr lang="en-US" dirty="0"/>
          </a:p>
        </p:txBody>
      </p:sp>
      <p:sp>
        <p:nvSpPr>
          <p:cNvPr id="46107" name="Line 27"/>
          <p:cNvSpPr>
            <a:spLocks noChangeShapeType="1"/>
          </p:cNvSpPr>
          <p:nvPr/>
        </p:nvSpPr>
        <p:spPr bwMode="auto">
          <a:xfrm>
            <a:off x="2741613" y="1152525"/>
            <a:ext cx="0" cy="0"/>
          </a:xfrm>
          <a:prstGeom prst="line">
            <a:avLst/>
          </a:prstGeom>
          <a:noFill/>
          <a:ln w="31750">
            <a:solidFill>
              <a:srgbClr val="00A000"/>
            </a:solidFill>
            <a:round/>
            <a:headEnd/>
            <a:tailEnd/>
          </a:ln>
        </p:spPr>
        <p:txBody>
          <a:bodyPr wrap="none" anchor="ctr"/>
          <a:lstStyle/>
          <a:p>
            <a:endParaRPr lang="en-US" dirty="0"/>
          </a:p>
        </p:txBody>
      </p:sp>
      <p:sp>
        <p:nvSpPr>
          <p:cNvPr id="46108" name="Line 28"/>
          <p:cNvSpPr>
            <a:spLocks noChangeShapeType="1"/>
          </p:cNvSpPr>
          <p:nvPr/>
        </p:nvSpPr>
        <p:spPr bwMode="auto">
          <a:xfrm>
            <a:off x="2193925" y="4987925"/>
            <a:ext cx="0" cy="0"/>
          </a:xfrm>
          <a:prstGeom prst="line">
            <a:avLst/>
          </a:prstGeom>
          <a:noFill/>
          <a:ln w="31750">
            <a:solidFill>
              <a:srgbClr val="00A000"/>
            </a:solidFill>
            <a:round/>
            <a:headEnd/>
            <a:tailEnd/>
          </a:ln>
        </p:spPr>
        <p:txBody>
          <a:bodyPr wrap="none" anchor="ctr"/>
          <a:lstStyle/>
          <a:p>
            <a:endParaRPr lang="en-US" dirty="0"/>
          </a:p>
        </p:txBody>
      </p:sp>
      <p:sp>
        <p:nvSpPr>
          <p:cNvPr id="46109" name="Line 29"/>
          <p:cNvSpPr>
            <a:spLocks noChangeShapeType="1"/>
          </p:cNvSpPr>
          <p:nvPr/>
        </p:nvSpPr>
        <p:spPr bwMode="auto">
          <a:xfrm>
            <a:off x="1644650" y="1152525"/>
            <a:ext cx="0" cy="0"/>
          </a:xfrm>
          <a:prstGeom prst="line">
            <a:avLst/>
          </a:prstGeom>
          <a:noFill/>
          <a:ln w="31750">
            <a:solidFill>
              <a:srgbClr val="00A000"/>
            </a:solidFill>
            <a:round/>
            <a:headEnd/>
            <a:tailEnd/>
          </a:ln>
        </p:spPr>
        <p:txBody>
          <a:bodyPr wrap="none" anchor="ctr"/>
          <a:lstStyle/>
          <a:p>
            <a:endParaRPr lang="en-US" dirty="0"/>
          </a:p>
        </p:txBody>
      </p:sp>
      <p:grpSp>
        <p:nvGrpSpPr>
          <p:cNvPr id="2" name="Group 30"/>
          <p:cNvGrpSpPr>
            <a:grpSpLocks/>
          </p:cNvGrpSpPr>
          <p:nvPr/>
        </p:nvGrpSpPr>
        <p:grpSpPr bwMode="auto">
          <a:xfrm>
            <a:off x="1644650" y="1152525"/>
            <a:ext cx="5480050" cy="3835400"/>
            <a:chOff x="1140" y="1217"/>
            <a:chExt cx="3797" cy="2738"/>
          </a:xfrm>
        </p:grpSpPr>
        <p:sp>
          <p:nvSpPr>
            <p:cNvPr id="46128" name="Line 31"/>
            <p:cNvSpPr>
              <a:spLocks noChangeShapeType="1"/>
            </p:cNvSpPr>
            <p:nvPr/>
          </p:nvSpPr>
          <p:spPr bwMode="auto">
            <a:xfrm flipH="1">
              <a:off x="1140" y="3681"/>
              <a:ext cx="3797" cy="0"/>
            </a:xfrm>
            <a:prstGeom prst="line">
              <a:avLst/>
            </a:prstGeom>
            <a:noFill/>
            <a:ln w="31750">
              <a:solidFill>
                <a:srgbClr val="000000"/>
              </a:solidFill>
              <a:round/>
              <a:headEnd/>
              <a:tailEnd/>
            </a:ln>
          </p:spPr>
          <p:txBody>
            <a:bodyPr wrap="none" anchor="ctr"/>
            <a:lstStyle/>
            <a:p>
              <a:endParaRPr lang="en-US" dirty="0"/>
            </a:p>
          </p:txBody>
        </p:sp>
        <p:sp>
          <p:nvSpPr>
            <p:cNvPr id="46129" name="Line 32"/>
            <p:cNvSpPr>
              <a:spLocks noChangeShapeType="1"/>
            </p:cNvSpPr>
            <p:nvPr/>
          </p:nvSpPr>
          <p:spPr bwMode="auto">
            <a:xfrm>
              <a:off x="1140" y="3408"/>
              <a:ext cx="3797" cy="0"/>
            </a:xfrm>
            <a:prstGeom prst="line">
              <a:avLst/>
            </a:prstGeom>
            <a:noFill/>
            <a:ln w="31750">
              <a:solidFill>
                <a:srgbClr val="000000"/>
              </a:solidFill>
              <a:round/>
              <a:headEnd/>
              <a:tailEnd/>
            </a:ln>
          </p:spPr>
          <p:txBody>
            <a:bodyPr wrap="none" anchor="ctr"/>
            <a:lstStyle/>
            <a:p>
              <a:endParaRPr lang="en-US" dirty="0"/>
            </a:p>
          </p:txBody>
        </p:sp>
        <p:sp>
          <p:nvSpPr>
            <p:cNvPr id="46130" name="Line 33"/>
            <p:cNvSpPr>
              <a:spLocks noChangeShapeType="1"/>
            </p:cNvSpPr>
            <p:nvPr/>
          </p:nvSpPr>
          <p:spPr bwMode="auto">
            <a:xfrm flipH="1">
              <a:off x="1140" y="3133"/>
              <a:ext cx="3797" cy="0"/>
            </a:xfrm>
            <a:prstGeom prst="line">
              <a:avLst/>
            </a:prstGeom>
            <a:noFill/>
            <a:ln w="31750">
              <a:solidFill>
                <a:srgbClr val="000000"/>
              </a:solidFill>
              <a:round/>
              <a:headEnd/>
              <a:tailEnd/>
            </a:ln>
          </p:spPr>
          <p:txBody>
            <a:bodyPr wrap="none" anchor="ctr"/>
            <a:lstStyle/>
            <a:p>
              <a:endParaRPr lang="en-US" dirty="0"/>
            </a:p>
          </p:txBody>
        </p:sp>
        <p:sp>
          <p:nvSpPr>
            <p:cNvPr id="46131" name="Line 34"/>
            <p:cNvSpPr>
              <a:spLocks noChangeShapeType="1"/>
            </p:cNvSpPr>
            <p:nvPr/>
          </p:nvSpPr>
          <p:spPr bwMode="auto">
            <a:xfrm>
              <a:off x="1140" y="2859"/>
              <a:ext cx="3797" cy="0"/>
            </a:xfrm>
            <a:prstGeom prst="line">
              <a:avLst/>
            </a:prstGeom>
            <a:noFill/>
            <a:ln w="31750">
              <a:solidFill>
                <a:srgbClr val="000000"/>
              </a:solidFill>
              <a:round/>
              <a:headEnd/>
              <a:tailEnd/>
            </a:ln>
          </p:spPr>
          <p:txBody>
            <a:bodyPr wrap="none" anchor="ctr"/>
            <a:lstStyle/>
            <a:p>
              <a:endParaRPr lang="en-US" dirty="0"/>
            </a:p>
          </p:txBody>
        </p:sp>
        <p:sp>
          <p:nvSpPr>
            <p:cNvPr id="46132" name="Line 35"/>
            <p:cNvSpPr>
              <a:spLocks noChangeShapeType="1"/>
            </p:cNvSpPr>
            <p:nvPr/>
          </p:nvSpPr>
          <p:spPr bwMode="auto">
            <a:xfrm flipH="1">
              <a:off x="1140" y="2586"/>
              <a:ext cx="3797" cy="0"/>
            </a:xfrm>
            <a:prstGeom prst="line">
              <a:avLst/>
            </a:prstGeom>
            <a:noFill/>
            <a:ln w="31750">
              <a:solidFill>
                <a:srgbClr val="000000"/>
              </a:solidFill>
              <a:round/>
              <a:headEnd/>
              <a:tailEnd/>
            </a:ln>
          </p:spPr>
          <p:txBody>
            <a:bodyPr wrap="none" anchor="ctr"/>
            <a:lstStyle/>
            <a:p>
              <a:endParaRPr lang="en-US" dirty="0"/>
            </a:p>
          </p:txBody>
        </p:sp>
        <p:sp>
          <p:nvSpPr>
            <p:cNvPr id="46133" name="Line 36"/>
            <p:cNvSpPr>
              <a:spLocks noChangeShapeType="1"/>
            </p:cNvSpPr>
            <p:nvPr/>
          </p:nvSpPr>
          <p:spPr bwMode="auto">
            <a:xfrm>
              <a:off x="1140" y="2312"/>
              <a:ext cx="3797" cy="0"/>
            </a:xfrm>
            <a:prstGeom prst="line">
              <a:avLst/>
            </a:prstGeom>
            <a:noFill/>
            <a:ln w="31750">
              <a:solidFill>
                <a:srgbClr val="000000"/>
              </a:solidFill>
              <a:round/>
              <a:headEnd/>
              <a:tailEnd/>
            </a:ln>
          </p:spPr>
          <p:txBody>
            <a:bodyPr wrap="none" anchor="ctr"/>
            <a:lstStyle/>
            <a:p>
              <a:endParaRPr lang="en-US" dirty="0"/>
            </a:p>
          </p:txBody>
        </p:sp>
        <p:sp>
          <p:nvSpPr>
            <p:cNvPr id="46134" name="Line 37"/>
            <p:cNvSpPr>
              <a:spLocks noChangeShapeType="1"/>
            </p:cNvSpPr>
            <p:nvPr/>
          </p:nvSpPr>
          <p:spPr bwMode="auto">
            <a:xfrm flipH="1">
              <a:off x="1140" y="2039"/>
              <a:ext cx="3797" cy="0"/>
            </a:xfrm>
            <a:prstGeom prst="line">
              <a:avLst/>
            </a:prstGeom>
            <a:noFill/>
            <a:ln w="31750">
              <a:solidFill>
                <a:srgbClr val="000000"/>
              </a:solidFill>
              <a:round/>
              <a:headEnd/>
              <a:tailEnd/>
            </a:ln>
          </p:spPr>
          <p:txBody>
            <a:bodyPr wrap="none" anchor="ctr"/>
            <a:lstStyle/>
            <a:p>
              <a:endParaRPr lang="en-US" dirty="0"/>
            </a:p>
          </p:txBody>
        </p:sp>
        <p:sp>
          <p:nvSpPr>
            <p:cNvPr id="46135" name="Line 38"/>
            <p:cNvSpPr>
              <a:spLocks noChangeShapeType="1"/>
            </p:cNvSpPr>
            <p:nvPr/>
          </p:nvSpPr>
          <p:spPr bwMode="auto">
            <a:xfrm>
              <a:off x="1140" y="1765"/>
              <a:ext cx="3797" cy="0"/>
            </a:xfrm>
            <a:prstGeom prst="line">
              <a:avLst/>
            </a:prstGeom>
            <a:noFill/>
            <a:ln w="31750">
              <a:solidFill>
                <a:srgbClr val="000000"/>
              </a:solidFill>
              <a:round/>
              <a:headEnd/>
              <a:tailEnd/>
            </a:ln>
          </p:spPr>
          <p:txBody>
            <a:bodyPr wrap="none" anchor="ctr"/>
            <a:lstStyle/>
            <a:p>
              <a:endParaRPr lang="en-US" dirty="0"/>
            </a:p>
          </p:txBody>
        </p:sp>
        <p:sp>
          <p:nvSpPr>
            <p:cNvPr id="46136" name="Line 39"/>
            <p:cNvSpPr>
              <a:spLocks noChangeShapeType="1"/>
            </p:cNvSpPr>
            <p:nvPr/>
          </p:nvSpPr>
          <p:spPr bwMode="auto">
            <a:xfrm flipH="1">
              <a:off x="1140" y="1491"/>
              <a:ext cx="3797" cy="0"/>
            </a:xfrm>
            <a:prstGeom prst="line">
              <a:avLst/>
            </a:prstGeom>
            <a:noFill/>
            <a:ln w="31750">
              <a:solidFill>
                <a:srgbClr val="000000"/>
              </a:solidFill>
              <a:round/>
              <a:headEnd/>
              <a:tailEnd/>
            </a:ln>
          </p:spPr>
          <p:txBody>
            <a:bodyPr wrap="none" anchor="ctr"/>
            <a:lstStyle/>
            <a:p>
              <a:endParaRPr lang="en-US" dirty="0"/>
            </a:p>
          </p:txBody>
        </p:sp>
        <p:sp>
          <p:nvSpPr>
            <p:cNvPr id="46137" name="Line 40"/>
            <p:cNvSpPr>
              <a:spLocks noChangeShapeType="1"/>
            </p:cNvSpPr>
            <p:nvPr/>
          </p:nvSpPr>
          <p:spPr bwMode="auto">
            <a:xfrm>
              <a:off x="1140" y="1217"/>
              <a:ext cx="3797" cy="0"/>
            </a:xfrm>
            <a:prstGeom prst="line">
              <a:avLst/>
            </a:prstGeom>
            <a:noFill/>
            <a:ln w="31750">
              <a:solidFill>
                <a:srgbClr val="000000"/>
              </a:solidFill>
              <a:round/>
              <a:headEnd/>
              <a:tailEnd/>
            </a:ln>
          </p:spPr>
          <p:txBody>
            <a:bodyPr wrap="none" anchor="ctr"/>
            <a:lstStyle/>
            <a:p>
              <a:endParaRPr lang="en-US" dirty="0"/>
            </a:p>
          </p:txBody>
        </p:sp>
        <p:sp>
          <p:nvSpPr>
            <p:cNvPr id="46138" name="Line 41"/>
            <p:cNvSpPr>
              <a:spLocks noChangeShapeType="1"/>
            </p:cNvSpPr>
            <p:nvPr/>
          </p:nvSpPr>
          <p:spPr bwMode="auto">
            <a:xfrm>
              <a:off x="4937" y="1217"/>
              <a:ext cx="0" cy="2738"/>
            </a:xfrm>
            <a:prstGeom prst="line">
              <a:avLst/>
            </a:prstGeom>
            <a:noFill/>
            <a:ln w="31750">
              <a:solidFill>
                <a:srgbClr val="000000"/>
              </a:solidFill>
              <a:round/>
              <a:headEnd/>
              <a:tailEnd/>
            </a:ln>
          </p:spPr>
          <p:txBody>
            <a:bodyPr wrap="none" anchor="ctr"/>
            <a:lstStyle/>
            <a:p>
              <a:endParaRPr lang="en-US" dirty="0"/>
            </a:p>
          </p:txBody>
        </p:sp>
        <p:sp>
          <p:nvSpPr>
            <p:cNvPr id="46139" name="Line 42"/>
            <p:cNvSpPr>
              <a:spLocks noChangeShapeType="1"/>
            </p:cNvSpPr>
            <p:nvPr/>
          </p:nvSpPr>
          <p:spPr bwMode="auto">
            <a:xfrm flipV="1">
              <a:off x="4559" y="1217"/>
              <a:ext cx="0" cy="2738"/>
            </a:xfrm>
            <a:prstGeom prst="line">
              <a:avLst/>
            </a:prstGeom>
            <a:noFill/>
            <a:ln w="31750">
              <a:solidFill>
                <a:srgbClr val="000000"/>
              </a:solidFill>
              <a:round/>
              <a:headEnd/>
              <a:tailEnd/>
            </a:ln>
          </p:spPr>
          <p:txBody>
            <a:bodyPr wrap="none" anchor="ctr"/>
            <a:lstStyle/>
            <a:p>
              <a:endParaRPr lang="en-US" dirty="0"/>
            </a:p>
          </p:txBody>
        </p:sp>
        <p:sp>
          <p:nvSpPr>
            <p:cNvPr id="46140" name="Line 43"/>
            <p:cNvSpPr>
              <a:spLocks noChangeShapeType="1"/>
            </p:cNvSpPr>
            <p:nvPr/>
          </p:nvSpPr>
          <p:spPr bwMode="auto">
            <a:xfrm>
              <a:off x="4178" y="1217"/>
              <a:ext cx="0" cy="2738"/>
            </a:xfrm>
            <a:prstGeom prst="line">
              <a:avLst/>
            </a:prstGeom>
            <a:noFill/>
            <a:ln w="31750">
              <a:solidFill>
                <a:srgbClr val="000000"/>
              </a:solidFill>
              <a:round/>
              <a:headEnd/>
              <a:tailEnd/>
            </a:ln>
          </p:spPr>
          <p:txBody>
            <a:bodyPr wrap="none" anchor="ctr"/>
            <a:lstStyle/>
            <a:p>
              <a:endParaRPr lang="en-US" dirty="0"/>
            </a:p>
          </p:txBody>
        </p:sp>
        <p:sp>
          <p:nvSpPr>
            <p:cNvPr id="46141" name="Line 44"/>
            <p:cNvSpPr>
              <a:spLocks noChangeShapeType="1"/>
            </p:cNvSpPr>
            <p:nvPr/>
          </p:nvSpPr>
          <p:spPr bwMode="auto">
            <a:xfrm flipV="1">
              <a:off x="3799" y="1217"/>
              <a:ext cx="0" cy="2738"/>
            </a:xfrm>
            <a:prstGeom prst="line">
              <a:avLst/>
            </a:prstGeom>
            <a:noFill/>
            <a:ln w="31750">
              <a:solidFill>
                <a:srgbClr val="000000"/>
              </a:solidFill>
              <a:round/>
              <a:headEnd/>
              <a:tailEnd/>
            </a:ln>
          </p:spPr>
          <p:txBody>
            <a:bodyPr wrap="none" anchor="ctr"/>
            <a:lstStyle/>
            <a:p>
              <a:endParaRPr lang="en-US" dirty="0"/>
            </a:p>
          </p:txBody>
        </p:sp>
        <p:sp>
          <p:nvSpPr>
            <p:cNvPr id="46142" name="Line 45"/>
            <p:cNvSpPr>
              <a:spLocks noChangeShapeType="1"/>
            </p:cNvSpPr>
            <p:nvPr/>
          </p:nvSpPr>
          <p:spPr bwMode="auto">
            <a:xfrm>
              <a:off x="3418" y="1217"/>
              <a:ext cx="0" cy="2738"/>
            </a:xfrm>
            <a:prstGeom prst="line">
              <a:avLst/>
            </a:prstGeom>
            <a:noFill/>
            <a:ln w="31750">
              <a:solidFill>
                <a:srgbClr val="000000"/>
              </a:solidFill>
              <a:round/>
              <a:headEnd/>
              <a:tailEnd/>
            </a:ln>
          </p:spPr>
          <p:txBody>
            <a:bodyPr wrap="none" anchor="ctr"/>
            <a:lstStyle/>
            <a:p>
              <a:endParaRPr lang="en-US" dirty="0"/>
            </a:p>
          </p:txBody>
        </p:sp>
        <p:sp>
          <p:nvSpPr>
            <p:cNvPr id="46143" name="Line 46"/>
            <p:cNvSpPr>
              <a:spLocks noChangeShapeType="1"/>
            </p:cNvSpPr>
            <p:nvPr/>
          </p:nvSpPr>
          <p:spPr bwMode="auto">
            <a:xfrm flipV="1">
              <a:off x="3040" y="1217"/>
              <a:ext cx="0" cy="2738"/>
            </a:xfrm>
            <a:prstGeom prst="line">
              <a:avLst/>
            </a:prstGeom>
            <a:noFill/>
            <a:ln w="31750">
              <a:solidFill>
                <a:srgbClr val="000000"/>
              </a:solidFill>
              <a:round/>
              <a:headEnd/>
              <a:tailEnd/>
            </a:ln>
          </p:spPr>
          <p:txBody>
            <a:bodyPr wrap="none" anchor="ctr"/>
            <a:lstStyle/>
            <a:p>
              <a:endParaRPr lang="en-US" dirty="0"/>
            </a:p>
          </p:txBody>
        </p:sp>
        <p:sp>
          <p:nvSpPr>
            <p:cNvPr id="46144" name="Line 47"/>
            <p:cNvSpPr>
              <a:spLocks noChangeShapeType="1"/>
            </p:cNvSpPr>
            <p:nvPr/>
          </p:nvSpPr>
          <p:spPr bwMode="auto">
            <a:xfrm>
              <a:off x="2660" y="1217"/>
              <a:ext cx="0" cy="2738"/>
            </a:xfrm>
            <a:prstGeom prst="line">
              <a:avLst/>
            </a:prstGeom>
            <a:noFill/>
            <a:ln w="31750">
              <a:solidFill>
                <a:srgbClr val="000000"/>
              </a:solidFill>
              <a:round/>
              <a:headEnd/>
              <a:tailEnd/>
            </a:ln>
          </p:spPr>
          <p:txBody>
            <a:bodyPr wrap="none" anchor="ctr"/>
            <a:lstStyle/>
            <a:p>
              <a:endParaRPr lang="en-US" dirty="0"/>
            </a:p>
          </p:txBody>
        </p:sp>
        <p:sp>
          <p:nvSpPr>
            <p:cNvPr id="46145" name="Line 48"/>
            <p:cNvSpPr>
              <a:spLocks noChangeShapeType="1"/>
            </p:cNvSpPr>
            <p:nvPr/>
          </p:nvSpPr>
          <p:spPr bwMode="auto">
            <a:xfrm flipV="1">
              <a:off x="2280" y="1217"/>
              <a:ext cx="0" cy="2738"/>
            </a:xfrm>
            <a:prstGeom prst="line">
              <a:avLst/>
            </a:prstGeom>
            <a:noFill/>
            <a:ln w="31750">
              <a:solidFill>
                <a:srgbClr val="000000"/>
              </a:solidFill>
              <a:round/>
              <a:headEnd/>
              <a:tailEnd/>
            </a:ln>
          </p:spPr>
          <p:txBody>
            <a:bodyPr wrap="none" anchor="ctr"/>
            <a:lstStyle/>
            <a:p>
              <a:endParaRPr lang="en-US" dirty="0"/>
            </a:p>
          </p:txBody>
        </p:sp>
        <p:sp>
          <p:nvSpPr>
            <p:cNvPr id="46146" name="Line 49"/>
            <p:cNvSpPr>
              <a:spLocks noChangeShapeType="1"/>
            </p:cNvSpPr>
            <p:nvPr/>
          </p:nvSpPr>
          <p:spPr bwMode="auto">
            <a:xfrm>
              <a:off x="1900" y="1217"/>
              <a:ext cx="0" cy="2738"/>
            </a:xfrm>
            <a:prstGeom prst="line">
              <a:avLst/>
            </a:prstGeom>
            <a:noFill/>
            <a:ln w="31750">
              <a:solidFill>
                <a:srgbClr val="000000"/>
              </a:solidFill>
              <a:round/>
              <a:headEnd/>
              <a:tailEnd/>
            </a:ln>
          </p:spPr>
          <p:txBody>
            <a:bodyPr wrap="none" anchor="ctr"/>
            <a:lstStyle/>
            <a:p>
              <a:endParaRPr lang="en-US" dirty="0"/>
            </a:p>
          </p:txBody>
        </p:sp>
        <p:sp>
          <p:nvSpPr>
            <p:cNvPr id="46147" name="Line 50"/>
            <p:cNvSpPr>
              <a:spLocks noChangeShapeType="1"/>
            </p:cNvSpPr>
            <p:nvPr/>
          </p:nvSpPr>
          <p:spPr bwMode="auto">
            <a:xfrm flipV="1">
              <a:off x="1520" y="1217"/>
              <a:ext cx="0" cy="2738"/>
            </a:xfrm>
            <a:prstGeom prst="line">
              <a:avLst/>
            </a:prstGeom>
            <a:noFill/>
            <a:ln w="31750">
              <a:solidFill>
                <a:srgbClr val="000000"/>
              </a:solidFill>
              <a:round/>
              <a:headEnd/>
              <a:tailEnd/>
            </a:ln>
          </p:spPr>
          <p:txBody>
            <a:bodyPr wrap="none" anchor="ctr"/>
            <a:lstStyle/>
            <a:p>
              <a:endParaRPr lang="en-US" dirty="0"/>
            </a:p>
          </p:txBody>
        </p:sp>
        <p:sp>
          <p:nvSpPr>
            <p:cNvPr id="46148" name="Line 51"/>
            <p:cNvSpPr>
              <a:spLocks noChangeShapeType="1"/>
            </p:cNvSpPr>
            <p:nvPr/>
          </p:nvSpPr>
          <p:spPr bwMode="auto">
            <a:xfrm>
              <a:off x="1140" y="1217"/>
              <a:ext cx="0" cy="2738"/>
            </a:xfrm>
            <a:prstGeom prst="line">
              <a:avLst/>
            </a:prstGeom>
            <a:noFill/>
            <a:ln w="31750">
              <a:solidFill>
                <a:srgbClr val="000000"/>
              </a:solidFill>
              <a:round/>
              <a:headEnd/>
              <a:tailEnd/>
            </a:ln>
          </p:spPr>
          <p:txBody>
            <a:bodyPr wrap="none" anchor="ctr"/>
            <a:lstStyle/>
            <a:p>
              <a:endParaRPr lang="en-US" dirty="0"/>
            </a:p>
          </p:txBody>
        </p:sp>
      </p:grpSp>
      <p:grpSp>
        <p:nvGrpSpPr>
          <p:cNvPr id="3" name="Group 52"/>
          <p:cNvGrpSpPr>
            <a:grpSpLocks/>
          </p:cNvGrpSpPr>
          <p:nvPr/>
        </p:nvGrpSpPr>
        <p:grpSpPr bwMode="auto">
          <a:xfrm>
            <a:off x="1644650" y="1268413"/>
            <a:ext cx="5481638" cy="3316287"/>
            <a:chOff x="1140" y="1300"/>
            <a:chExt cx="3798" cy="2368"/>
          </a:xfrm>
        </p:grpSpPr>
        <p:sp>
          <p:nvSpPr>
            <p:cNvPr id="46118" name="Freeform 53"/>
            <p:cNvSpPr>
              <a:spLocks/>
            </p:cNvSpPr>
            <p:nvPr/>
          </p:nvSpPr>
          <p:spPr bwMode="auto">
            <a:xfrm>
              <a:off x="1140" y="3522"/>
              <a:ext cx="397" cy="138"/>
            </a:xfrm>
            <a:custGeom>
              <a:avLst/>
              <a:gdLst>
                <a:gd name="T0" fmla="*/ 4 w 397"/>
                <a:gd name="T1" fmla="*/ 105 h 138"/>
                <a:gd name="T2" fmla="*/ 12 w 397"/>
                <a:gd name="T3" fmla="*/ 80 h 138"/>
                <a:gd name="T4" fmla="*/ 20 w 397"/>
                <a:gd name="T5" fmla="*/ 77 h 138"/>
                <a:gd name="T6" fmla="*/ 27 w 397"/>
                <a:gd name="T7" fmla="*/ 98 h 138"/>
                <a:gd name="T8" fmla="*/ 36 w 397"/>
                <a:gd name="T9" fmla="*/ 43 h 138"/>
                <a:gd name="T10" fmla="*/ 42 w 397"/>
                <a:gd name="T11" fmla="*/ 120 h 138"/>
                <a:gd name="T12" fmla="*/ 50 w 397"/>
                <a:gd name="T13" fmla="*/ 105 h 138"/>
                <a:gd name="T14" fmla="*/ 58 w 397"/>
                <a:gd name="T15" fmla="*/ 93 h 138"/>
                <a:gd name="T16" fmla="*/ 65 w 397"/>
                <a:gd name="T17" fmla="*/ 116 h 138"/>
                <a:gd name="T18" fmla="*/ 72 w 397"/>
                <a:gd name="T19" fmla="*/ 116 h 138"/>
                <a:gd name="T20" fmla="*/ 80 w 397"/>
                <a:gd name="T21" fmla="*/ 112 h 138"/>
                <a:gd name="T22" fmla="*/ 87 w 397"/>
                <a:gd name="T23" fmla="*/ 108 h 138"/>
                <a:gd name="T24" fmla="*/ 96 w 397"/>
                <a:gd name="T25" fmla="*/ 137 h 138"/>
                <a:gd name="T26" fmla="*/ 104 w 397"/>
                <a:gd name="T27" fmla="*/ 102 h 138"/>
                <a:gd name="T28" fmla="*/ 111 w 397"/>
                <a:gd name="T29" fmla="*/ 110 h 138"/>
                <a:gd name="T30" fmla="*/ 118 w 397"/>
                <a:gd name="T31" fmla="*/ 80 h 138"/>
                <a:gd name="T32" fmla="*/ 126 w 397"/>
                <a:gd name="T33" fmla="*/ 85 h 138"/>
                <a:gd name="T34" fmla="*/ 134 w 397"/>
                <a:gd name="T35" fmla="*/ 61 h 138"/>
                <a:gd name="T36" fmla="*/ 142 w 397"/>
                <a:gd name="T37" fmla="*/ 93 h 138"/>
                <a:gd name="T38" fmla="*/ 150 w 397"/>
                <a:gd name="T39" fmla="*/ 66 h 138"/>
                <a:gd name="T40" fmla="*/ 156 w 397"/>
                <a:gd name="T41" fmla="*/ 105 h 138"/>
                <a:gd name="T42" fmla="*/ 164 w 397"/>
                <a:gd name="T43" fmla="*/ 58 h 138"/>
                <a:gd name="T44" fmla="*/ 172 w 397"/>
                <a:gd name="T45" fmla="*/ 72 h 138"/>
                <a:gd name="T46" fmla="*/ 180 w 397"/>
                <a:gd name="T47" fmla="*/ 85 h 138"/>
                <a:gd name="T48" fmla="*/ 187 w 397"/>
                <a:gd name="T49" fmla="*/ 98 h 138"/>
                <a:gd name="T50" fmla="*/ 195 w 397"/>
                <a:gd name="T51" fmla="*/ 83 h 138"/>
                <a:gd name="T52" fmla="*/ 203 w 397"/>
                <a:gd name="T53" fmla="*/ 64 h 138"/>
                <a:gd name="T54" fmla="*/ 210 w 397"/>
                <a:gd name="T55" fmla="*/ 58 h 138"/>
                <a:gd name="T56" fmla="*/ 218 w 397"/>
                <a:gd name="T57" fmla="*/ 69 h 138"/>
                <a:gd name="T58" fmla="*/ 225 w 397"/>
                <a:gd name="T59" fmla="*/ 72 h 138"/>
                <a:gd name="T60" fmla="*/ 232 w 397"/>
                <a:gd name="T61" fmla="*/ 85 h 138"/>
                <a:gd name="T62" fmla="*/ 240 w 397"/>
                <a:gd name="T63" fmla="*/ 58 h 138"/>
                <a:gd name="T64" fmla="*/ 248 w 397"/>
                <a:gd name="T65" fmla="*/ 134 h 138"/>
                <a:gd name="T66" fmla="*/ 256 w 397"/>
                <a:gd name="T67" fmla="*/ 23 h 138"/>
                <a:gd name="T68" fmla="*/ 262 w 397"/>
                <a:gd name="T69" fmla="*/ 102 h 138"/>
                <a:gd name="T70" fmla="*/ 271 w 397"/>
                <a:gd name="T71" fmla="*/ 80 h 138"/>
                <a:gd name="T72" fmla="*/ 278 w 397"/>
                <a:gd name="T73" fmla="*/ 85 h 138"/>
                <a:gd name="T74" fmla="*/ 286 w 397"/>
                <a:gd name="T75" fmla="*/ 66 h 138"/>
                <a:gd name="T76" fmla="*/ 294 w 397"/>
                <a:gd name="T77" fmla="*/ 61 h 138"/>
                <a:gd name="T78" fmla="*/ 301 w 397"/>
                <a:gd name="T79" fmla="*/ 69 h 138"/>
                <a:gd name="T80" fmla="*/ 308 w 397"/>
                <a:gd name="T81" fmla="*/ 49 h 138"/>
                <a:gd name="T82" fmla="*/ 318 w 397"/>
                <a:gd name="T83" fmla="*/ 36 h 138"/>
                <a:gd name="T84" fmla="*/ 323 w 397"/>
                <a:gd name="T85" fmla="*/ 80 h 138"/>
                <a:gd name="T86" fmla="*/ 331 w 397"/>
                <a:gd name="T87" fmla="*/ 93 h 138"/>
                <a:gd name="T88" fmla="*/ 339 w 397"/>
                <a:gd name="T89" fmla="*/ 47 h 138"/>
                <a:gd name="T90" fmla="*/ 347 w 397"/>
                <a:gd name="T91" fmla="*/ 8 h 138"/>
                <a:gd name="T92" fmla="*/ 354 w 397"/>
                <a:gd name="T93" fmla="*/ 96 h 138"/>
                <a:gd name="T94" fmla="*/ 362 w 397"/>
                <a:gd name="T95" fmla="*/ 66 h 138"/>
                <a:gd name="T96" fmla="*/ 370 w 397"/>
                <a:gd name="T97" fmla="*/ 66 h 138"/>
                <a:gd name="T98" fmla="*/ 377 w 397"/>
                <a:gd name="T99" fmla="*/ 31 h 138"/>
                <a:gd name="T100" fmla="*/ 385 w 397"/>
                <a:gd name="T101" fmla="*/ 45 h 138"/>
                <a:gd name="T102" fmla="*/ 392 w 397"/>
                <a:gd name="T103" fmla="*/ 9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7"/>
                <a:gd name="T157" fmla="*/ 0 h 138"/>
                <a:gd name="T158" fmla="*/ 397 w 397"/>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7" h="138">
                  <a:moveTo>
                    <a:pt x="0" y="116"/>
                  </a:moveTo>
                  <a:lnTo>
                    <a:pt x="4" y="105"/>
                  </a:lnTo>
                  <a:lnTo>
                    <a:pt x="8" y="112"/>
                  </a:lnTo>
                  <a:lnTo>
                    <a:pt x="12" y="80"/>
                  </a:lnTo>
                  <a:lnTo>
                    <a:pt x="17" y="110"/>
                  </a:lnTo>
                  <a:lnTo>
                    <a:pt x="20" y="77"/>
                  </a:lnTo>
                  <a:lnTo>
                    <a:pt x="24" y="80"/>
                  </a:lnTo>
                  <a:lnTo>
                    <a:pt x="27" y="98"/>
                  </a:lnTo>
                  <a:lnTo>
                    <a:pt x="32" y="92"/>
                  </a:lnTo>
                  <a:lnTo>
                    <a:pt x="36" y="43"/>
                  </a:lnTo>
                  <a:lnTo>
                    <a:pt x="40" y="85"/>
                  </a:lnTo>
                  <a:lnTo>
                    <a:pt x="42" y="120"/>
                  </a:lnTo>
                  <a:lnTo>
                    <a:pt x="46" y="105"/>
                  </a:lnTo>
                  <a:lnTo>
                    <a:pt x="50" y="105"/>
                  </a:lnTo>
                  <a:lnTo>
                    <a:pt x="54" y="92"/>
                  </a:lnTo>
                  <a:lnTo>
                    <a:pt x="58" y="93"/>
                  </a:lnTo>
                  <a:lnTo>
                    <a:pt x="62" y="118"/>
                  </a:lnTo>
                  <a:lnTo>
                    <a:pt x="65" y="116"/>
                  </a:lnTo>
                  <a:lnTo>
                    <a:pt x="68" y="120"/>
                  </a:lnTo>
                  <a:lnTo>
                    <a:pt x="72" y="116"/>
                  </a:lnTo>
                  <a:lnTo>
                    <a:pt x="77" y="116"/>
                  </a:lnTo>
                  <a:lnTo>
                    <a:pt x="80" y="112"/>
                  </a:lnTo>
                  <a:lnTo>
                    <a:pt x="84" y="112"/>
                  </a:lnTo>
                  <a:lnTo>
                    <a:pt x="87" y="108"/>
                  </a:lnTo>
                  <a:lnTo>
                    <a:pt x="92" y="123"/>
                  </a:lnTo>
                  <a:lnTo>
                    <a:pt x="96" y="137"/>
                  </a:lnTo>
                  <a:lnTo>
                    <a:pt x="99" y="105"/>
                  </a:lnTo>
                  <a:lnTo>
                    <a:pt x="104" y="102"/>
                  </a:lnTo>
                  <a:lnTo>
                    <a:pt x="107" y="92"/>
                  </a:lnTo>
                  <a:lnTo>
                    <a:pt x="111" y="110"/>
                  </a:lnTo>
                  <a:lnTo>
                    <a:pt x="115" y="108"/>
                  </a:lnTo>
                  <a:lnTo>
                    <a:pt x="118" y="80"/>
                  </a:lnTo>
                  <a:lnTo>
                    <a:pt x="123" y="73"/>
                  </a:lnTo>
                  <a:lnTo>
                    <a:pt x="126" y="85"/>
                  </a:lnTo>
                  <a:lnTo>
                    <a:pt x="130" y="55"/>
                  </a:lnTo>
                  <a:lnTo>
                    <a:pt x="134" y="61"/>
                  </a:lnTo>
                  <a:lnTo>
                    <a:pt x="138" y="98"/>
                  </a:lnTo>
                  <a:lnTo>
                    <a:pt x="142" y="93"/>
                  </a:lnTo>
                  <a:lnTo>
                    <a:pt x="146" y="93"/>
                  </a:lnTo>
                  <a:lnTo>
                    <a:pt x="150" y="66"/>
                  </a:lnTo>
                  <a:lnTo>
                    <a:pt x="153" y="108"/>
                  </a:lnTo>
                  <a:lnTo>
                    <a:pt x="156" y="105"/>
                  </a:lnTo>
                  <a:lnTo>
                    <a:pt x="160" y="73"/>
                  </a:lnTo>
                  <a:lnTo>
                    <a:pt x="164" y="58"/>
                  </a:lnTo>
                  <a:lnTo>
                    <a:pt x="168" y="96"/>
                  </a:lnTo>
                  <a:lnTo>
                    <a:pt x="172" y="72"/>
                  </a:lnTo>
                  <a:lnTo>
                    <a:pt x="175" y="77"/>
                  </a:lnTo>
                  <a:lnTo>
                    <a:pt x="180" y="85"/>
                  </a:lnTo>
                  <a:lnTo>
                    <a:pt x="183" y="116"/>
                  </a:lnTo>
                  <a:lnTo>
                    <a:pt x="187" y="98"/>
                  </a:lnTo>
                  <a:lnTo>
                    <a:pt x="191" y="102"/>
                  </a:lnTo>
                  <a:lnTo>
                    <a:pt x="195" y="83"/>
                  </a:lnTo>
                  <a:lnTo>
                    <a:pt x="199" y="69"/>
                  </a:lnTo>
                  <a:lnTo>
                    <a:pt x="203" y="64"/>
                  </a:lnTo>
                  <a:lnTo>
                    <a:pt x="206" y="61"/>
                  </a:lnTo>
                  <a:lnTo>
                    <a:pt x="210" y="58"/>
                  </a:lnTo>
                  <a:lnTo>
                    <a:pt x="214" y="69"/>
                  </a:lnTo>
                  <a:lnTo>
                    <a:pt x="218" y="69"/>
                  </a:lnTo>
                  <a:lnTo>
                    <a:pt x="221" y="98"/>
                  </a:lnTo>
                  <a:lnTo>
                    <a:pt x="225" y="72"/>
                  </a:lnTo>
                  <a:lnTo>
                    <a:pt x="228" y="69"/>
                  </a:lnTo>
                  <a:lnTo>
                    <a:pt x="232" y="85"/>
                  </a:lnTo>
                  <a:lnTo>
                    <a:pt x="237" y="85"/>
                  </a:lnTo>
                  <a:lnTo>
                    <a:pt x="240" y="58"/>
                  </a:lnTo>
                  <a:lnTo>
                    <a:pt x="244" y="102"/>
                  </a:lnTo>
                  <a:lnTo>
                    <a:pt x="248" y="134"/>
                  </a:lnTo>
                  <a:lnTo>
                    <a:pt x="251" y="47"/>
                  </a:lnTo>
                  <a:lnTo>
                    <a:pt x="256" y="23"/>
                  </a:lnTo>
                  <a:lnTo>
                    <a:pt x="259" y="36"/>
                  </a:lnTo>
                  <a:lnTo>
                    <a:pt x="262" y="102"/>
                  </a:lnTo>
                  <a:lnTo>
                    <a:pt x="267" y="108"/>
                  </a:lnTo>
                  <a:lnTo>
                    <a:pt x="271" y="80"/>
                  </a:lnTo>
                  <a:lnTo>
                    <a:pt x="274" y="69"/>
                  </a:lnTo>
                  <a:lnTo>
                    <a:pt x="278" y="85"/>
                  </a:lnTo>
                  <a:lnTo>
                    <a:pt x="282" y="72"/>
                  </a:lnTo>
                  <a:lnTo>
                    <a:pt x="286" y="66"/>
                  </a:lnTo>
                  <a:lnTo>
                    <a:pt x="289" y="85"/>
                  </a:lnTo>
                  <a:lnTo>
                    <a:pt x="294" y="61"/>
                  </a:lnTo>
                  <a:lnTo>
                    <a:pt x="298" y="66"/>
                  </a:lnTo>
                  <a:lnTo>
                    <a:pt x="301" y="69"/>
                  </a:lnTo>
                  <a:lnTo>
                    <a:pt x="304" y="64"/>
                  </a:lnTo>
                  <a:lnTo>
                    <a:pt x="308" y="49"/>
                  </a:lnTo>
                  <a:lnTo>
                    <a:pt x="312" y="53"/>
                  </a:lnTo>
                  <a:lnTo>
                    <a:pt x="318" y="36"/>
                  </a:lnTo>
                  <a:lnTo>
                    <a:pt x="320" y="96"/>
                  </a:lnTo>
                  <a:lnTo>
                    <a:pt x="323" y="80"/>
                  </a:lnTo>
                  <a:lnTo>
                    <a:pt x="327" y="88"/>
                  </a:lnTo>
                  <a:lnTo>
                    <a:pt x="331" y="93"/>
                  </a:lnTo>
                  <a:lnTo>
                    <a:pt x="335" y="69"/>
                  </a:lnTo>
                  <a:lnTo>
                    <a:pt x="339" y="47"/>
                  </a:lnTo>
                  <a:lnTo>
                    <a:pt x="343" y="8"/>
                  </a:lnTo>
                  <a:lnTo>
                    <a:pt x="347" y="8"/>
                  </a:lnTo>
                  <a:lnTo>
                    <a:pt x="350" y="69"/>
                  </a:lnTo>
                  <a:lnTo>
                    <a:pt x="354" y="96"/>
                  </a:lnTo>
                  <a:lnTo>
                    <a:pt x="359" y="96"/>
                  </a:lnTo>
                  <a:lnTo>
                    <a:pt x="362" y="66"/>
                  </a:lnTo>
                  <a:lnTo>
                    <a:pt x="367" y="36"/>
                  </a:lnTo>
                  <a:lnTo>
                    <a:pt x="370" y="66"/>
                  </a:lnTo>
                  <a:lnTo>
                    <a:pt x="372" y="64"/>
                  </a:lnTo>
                  <a:lnTo>
                    <a:pt x="377" y="31"/>
                  </a:lnTo>
                  <a:lnTo>
                    <a:pt x="380" y="0"/>
                  </a:lnTo>
                  <a:lnTo>
                    <a:pt x="385" y="45"/>
                  </a:lnTo>
                  <a:lnTo>
                    <a:pt x="388" y="92"/>
                  </a:lnTo>
                  <a:lnTo>
                    <a:pt x="392" y="93"/>
                  </a:lnTo>
                  <a:lnTo>
                    <a:pt x="396" y="58"/>
                  </a:lnTo>
                </a:path>
              </a:pathLst>
            </a:custGeom>
            <a:noFill/>
            <a:ln w="31750">
              <a:solidFill>
                <a:srgbClr val="000000"/>
              </a:solidFill>
              <a:round/>
              <a:headEnd/>
              <a:tailEnd/>
            </a:ln>
          </p:spPr>
          <p:txBody>
            <a:bodyPr/>
            <a:lstStyle/>
            <a:p>
              <a:endParaRPr lang="en-US" dirty="0"/>
            </a:p>
          </p:txBody>
        </p:sp>
        <p:sp>
          <p:nvSpPr>
            <p:cNvPr id="46119" name="Freeform 54"/>
            <p:cNvSpPr>
              <a:spLocks/>
            </p:cNvSpPr>
            <p:nvPr/>
          </p:nvSpPr>
          <p:spPr bwMode="auto">
            <a:xfrm>
              <a:off x="1536" y="3435"/>
              <a:ext cx="396" cy="165"/>
            </a:xfrm>
            <a:custGeom>
              <a:avLst/>
              <a:gdLst>
                <a:gd name="T0" fmla="*/ 4 w 396"/>
                <a:gd name="T1" fmla="*/ 142 h 165"/>
                <a:gd name="T2" fmla="*/ 11 w 396"/>
                <a:gd name="T3" fmla="*/ 140 h 165"/>
                <a:gd name="T4" fmla="*/ 18 w 396"/>
                <a:gd name="T5" fmla="*/ 148 h 165"/>
                <a:gd name="T6" fmla="*/ 26 w 396"/>
                <a:gd name="T7" fmla="*/ 160 h 165"/>
                <a:gd name="T8" fmla="*/ 33 w 396"/>
                <a:gd name="T9" fmla="*/ 112 h 165"/>
                <a:gd name="T10" fmla="*/ 41 w 396"/>
                <a:gd name="T11" fmla="*/ 151 h 165"/>
                <a:gd name="T12" fmla="*/ 49 w 396"/>
                <a:gd name="T13" fmla="*/ 126 h 165"/>
                <a:gd name="T14" fmla="*/ 57 w 396"/>
                <a:gd name="T15" fmla="*/ 123 h 165"/>
                <a:gd name="T16" fmla="*/ 65 w 396"/>
                <a:gd name="T17" fmla="*/ 153 h 165"/>
                <a:gd name="T18" fmla="*/ 72 w 396"/>
                <a:gd name="T19" fmla="*/ 115 h 165"/>
                <a:gd name="T20" fmla="*/ 79 w 396"/>
                <a:gd name="T21" fmla="*/ 102 h 165"/>
                <a:gd name="T22" fmla="*/ 87 w 396"/>
                <a:gd name="T23" fmla="*/ 115 h 165"/>
                <a:gd name="T24" fmla="*/ 95 w 396"/>
                <a:gd name="T25" fmla="*/ 112 h 165"/>
                <a:gd name="T26" fmla="*/ 102 w 396"/>
                <a:gd name="T27" fmla="*/ 134 h 165"/>
                <a:gd name="T28" fmla="*/ 110 w 396"/>
                <a:gd name="T29" fmla="*/ 132 h 165"/>
                <a:gd name="T30" fmla="*/ 119 w 396"/>
                <a:gd name="T31" fmla="*/ 87 h 165"/>
                <a:gd name="T32" fmla="*/ 126 w 396"/>
                <a:gd name="T33" fmla="*/ 115 h 165"/>
                <a:gd name="T34" fmla="*/ 132 w 396"/>
                <a:gd name="T35" fmla="*/ 90 h 165"/>
                <a:gd name="T36" fmla="*/ 140 w 396"/>
                <a:gd name="T37" fmla="*/ 148 h 165"/>
                <a:gd name="T38" fmla="*/ 147 w 396"/>
                <a:gd name="T39" fmla="*/ 130 h 165"/>
                <a:gd name="T40" fmla="*/ 156 w 396"/>
                <a:gd name="T41" fmla="*/ 104 h 165"/>
                <a:gd name="T42" fmla="*/ 162 w 396"/>
                <a:gd name="T43" fmla="*/ 77 h 165"/>
                <a:gd name="T44" fmla="*/ 170 w 396"/>
                <a:gd name="T45" fmla="*/ 95 h 165"/>
                <a:gd name="T46" fmla="*/ 179 w 396"/>
                <a:gd name="T47" fmla="*/ 110 h 165"/>
                <a:gd name="T48" fmla="*/ 186 w 396"/>
                <a:gd name="T49" fmla="*/ 77 h 165"/>
                <a:gd name="T50" fmla="*/ 193 w 396"/>
                <a:gd name="T51" fmla="*/ 98 h 165"/>
                <a:gd name="T52" fmla="*/ 201 w 396"/>
                <a:gd name="T53" fmla="*/ 95 h 165"/>
                <a:gd name="T54" fmla="*/ 208 w 396"/>
                <a:gd name="T55" fmla="*/ 102 h 165"/>
                <a:gd name="T56" fmla="*/ 217 w 396"/>
                <a:gd name="T57" fmla="*/ 85 h 165"/>
                <a:gd name="T58" fmla="*/ 225 w 396"/>
                <a:gd name="T59" fmla="*/ 81 h 165"/>
                <a:gd name="T60" fmla="*/ 232 w 396"/>
                <a:gd name="T61" fmla="*/ 102 h 165"/>
                <a:gd name="T62" fmla="*/ 238 w 396"/>
                <a:gd name="T63" fmla="*/ 71 h 165"/>
                <a:gd name="T64" fmla="*/ 246 w 396"/>
                <a:gd name="T65" fmla="*/ 49 h 165"/>
                <a:gd name="T66" fmla="*/ 254 w 396"/>
                <a:gd name="T67" fmla="*/ 115 h 165"/>
                <a:gd name="T68" fmla="*/ 262 w 396"/>
                <a:gd name="T69" fmla="*/ 130 h 165"/>
                <a:gd name="T70" fmla="*/ 270 w 396"/>
                <a:gd name="T71" fmla="*/ 39 h 165"/>
                <a:gd name="T72" fmla="*/ 277 w 396"/>
                <a:gd name="T73" fmla="*/ 74 h 165"/>
                <a:gd name="T74" fmla="*/ 283 w 396"/>
                <a:gd name="T75" fmla="*/ 94 h 165"/>
                <a:gd name="T76" fmla="*/ 292 w 396"/>
                <a:gd name="T77" fmla="*/ 94 h 165"/>
                <a:gd name="T78" fmla="*/ 299 w 396"/>
                <a:gd name="T79" fmla="*/ 39 h 165"/>
                <a:gd name="T80" fmla="*/ 307 w 396"/>
                <a:gd name="T81" fmla="*/ 44 h 165"/>
                <a:gd name="T82" fmla="*/ 315 w 396"/>
                <a:gd name="T83" fmla="*/ 74 h 165"/>
                <a:gd name="T84" fmla="*/ 322 w 396"/>
                <a:gd name="T85" fmla="*/ 74 h 165"/>
                <a:gd name="T86" fmla="*/ 330 w 396"/>
                <a:gd name="T87" fmla="*/ 27 h 165"/>
                <a:gd name="T88" fmla="*/ 338 w 396"/>
                <a:gd name="T89" fmla="*/ 71 h 165"/>
                <a:gd name="T90" fmla="*/ 344 w 396"/>
                <a:gd name="T91" fmla="*/ 55 h 165"/>
                <a:gd name="T92" fmla="*/ 353 w 396"/>
                <a:gd name="T93" fmla="*/ 47 h 165"/>
                <a:gd name="T94" fmla="*/ 361 w 396"/>
                <a:gd name="T95" fmla="*/ 33 h 165"/>
                <a:gd name="T96" fmla="*/ 368 w 396"/>
                <a:gd name="T97" fmla="*/ 0 h 165"/>
                <a:gd name="T98" fmla="*/ 376 w 396"/>
                <a:gd name="T99" fmla="*/ 30 h 165"/>
                <a:gd name="T100" fmla="*/ 384 w 396"/>
                <a:gd name="T101" fmla="*/ 55 h 165"/>
                <a:gd name="T102" fmla="*/ 391 w 396"/>
                <a:gd name="T103" fmla="*/ 14 h 16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6"/>
                <a:gd name="T157" fmla="*/ 0 h 165"/>
                <a:gd name="T158" fmla="*/ 396 w 396"/>
                <a:gd name="T159" fmla="*/ 165 h 16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6" h="165">
                  <a:moveTo>
                    <a:pt x="0" y="145"/>
                  </a:moveTo>
                  <a:lnTo>
                    <a:pt x="4" y="142"/>
                  </a:lnTo>
                  <a:lnTo>
                    <a:pt x="8" y="134"/>
                  </a:lnTo>
                  <a:lnTo>
                    <a:pt x="11" y="140"/>
                  </a:lnTo>
                  <a:lnTo>
                    <a:pt x="16" y="136"/>
                  </a:lnTo>
                  <a:lnTo>
                    <a:pt x="18" y="148"/>
                  </a:lnTo>
                  <a:lnTo>
                    <a:pt x="22" y="164"/>
                  </a:lnTo>
                  <a:lnTo>
                    <a:pt x="26" y="160"/>
                  </a:lnTo>
                  <a:lnTo>
                    <a:pt x="30" y="132"/>
                  </a:lnTo>
                  <a:lnTo>
                    <a:pt x="33" y="112"/>
                  </a:lnTo>
                  <a:lnTo>
                    <a:pt x="38" y="104"/>
                  </a:lnTo>
                  <a:lnTo>
                    <a:pt x="41" y="151"/>
                  </a:lnTo>
                  <a:lnTo>
                    <a:pt x="45" y="148"/>
                  </a:lnTo>
                  <a:lnTo>
                    <a:pt x="49" y="126"/>
                  </a:lnTo>
                  <a:lnTo>
                    <a:pt x="53" y="142"/>
                  </a:lnTo>
                  <a:lnTo>
                    <a:pt x="57" y="123"/>
                  </a:lnTo>
                  <a:lnTo>
                    <a:pt x="61" y="132"/>
                  </a:lnTo>
                  <a:lnTo>
                    <a:pt x="65" y="153"/>
                  </a:lnTo>
                  <a:lnTo>
                    <a:pt x="67" y="123"/>
                  </a:lnTo>
                  <a:lnTo>
                    <a:pt x="72" y="115"/>
                  </a:lnTo>
                  <a:lnTo>
                    <a:pt x="76" y="110"/>
                  </a:lnTo>
                  <a:lnTo>
                    <a:pt x="79" y="102"/>
                  </a:lnTo>
                  <a:lnTo>
                    <a:pt x="84" y="107"/>
                  </a:lnTo>
                  <a:lnTo>
                    <a:pt x="87" y="115"/>
                  </a:lnTo>
                  <a:lnTo>
                    <a:pt x="90" y="151"/>
                  </a:lnTo>
                  <a:lnTo>
                    <a:pt x="95" y="112"/>
                  </a:lnTo>
                  <a:lnTo>
                    <a:pt x="99" y="140"/>
                  </a:lnTo>
                  <a:lnTo>
                    <a:pt x="102" y="134"/>
                  </a:lnTo>
                  <a:lnTo>
                    <a:pt x="107" y="145"/>
                  </a:lnTo>
                  <a:lnTo>
                    <a:pt x="110" y="132"/>
                  </a:lnTo>
                  <a:lnTo>
                    <a:pt x="114" y="134"/>
                  </a:lnTo>
                  <a:lnTo>
                    <a:pt x="119" y="87"/>
                  </a:lnTo>
                  <a:lnTo>
                    <a:pt x="121" y="104"/>
                  </a:lnTo>
                  <a:lnTo>
                    <a:pt x="126" y="115"/>
                  </a:lnTo>
                  <a:lnTo>
                    <a:pt x="129" y="87"/>
                  </a:lnTo>
                  <a:lnTo>
                    <a:pt x="132" y="90"/>
                  </a:lnTo>
                  <a:lnTo>
                    <a:pt x="136" y="134"/>
                  </a:lnTo>
                  <a:lnTo>
                    <a:pt x="140" y="148"/>
                  </a:lnTo>
                  <a:lnTo>
                    <a:pt x="144" y="132"/>
                  </a:lnTo>
                  <a:lnTo>
                    <a:pt x="147" y="130"/>
                  </a:lnTo>
                  <a:lnTo>
                    <a:pt x="152" y="115"/>
                  </a:lnTo>
                  <a:lnTo>
                    <a:pt x="156" y="104"/>
                  </a:lnTo>
                  <a:lnTo>
                    <a:pt x="159" y="87"/>
                  </a:lnTo>
                  <a:lnTo>
                    <a:pt x="162" y="77"/>
                  </a:lnTo>
                  <a:lnTo>
                    <a:pt x="167" y="142"/>
                  </a:lnTo>
                  <a:lnTo>
                    <a:pt x="170" y="95"/>
                  </a:lnTo>
                  <a:lnTo>
                    <a:pt x="176" y="90"/>
                  </a:lnTo>
                  <a:lnTo>
                    <a:pt x="179" y="110"/>
                  </a:lnTo>
                  <a:lnTo>
                    <a:pt x="181" y="94"/>
                  </a:lnTo>
                  <a:lnTo>
                    <a:pt x="186" y="77"/>
                  </a:lnTo>
                  <a:lnTo>
                    <a:pt x="189" y="118"/>
                  </a:lnTo>
                  <a:lnTo>
                    <a:pt x="193" y="98"/>
                  </a:lnTo>
                  <a:lnTo>
                    <a:pt x="197" y="69"/>
                  </a:lnTo>
                  <a:lnTo>
                    <a:pt x="201" y="95"/>
                  </a:lnTo>
                  <a:lnTo>
                    <a:pt x="205" y="90"/>
                  </a:lnTo>
                  <a:lnTo>
                    <a:pt x="208" y="102"/>
                  </a:lnTo>
                  <a:lnTo>
                    <a:pt x="213" y="130"/>
                  </a:lnTo>
                  <a:lnTo>
                    <a:pt x="217" y="85"/>
                  </a:lnTo>
                  <a:lnTo>
                    <a:pt x="221" y="85"/>
                  </a:lnTo>
                  <a:lnTo>
                    <a:pt x="225" y="81"/>
                  </a:lnTo>
                  <a:lnTo>
                    <a:pt x="228" y="98"/>
                  </a:lnTo>
                  <a:lnTo>
                    <a:pt x="232" y="102"/>
                  </a:lnTo>
                  <a:lnTo>
                    <a:pt x="235" y="57"/>
                  </a:lnTo>
                  <a:lnTo>
                    <a:pt x="238" y="71"/>
                  </a:lnTo>
                  <a:lnTo>
                    <a:pt x="242" y="47"/>
                  </a:lnTo>
                  <a:lnTo>
                    <a:pt x="246" y="49"/>
                  </a:lnTo>
                  <a:lnTo>
                    <a:pt x="250" y="74"/>
                  </a:lnTo>
                  <a:lnTo>
                    <a:pt x="254" y="115"/>
                  </a:lnTo>
                  <a:lnTo>
                    <a:pt x="258" y="102"/>
                  </a:lnTo>
                  <a:lnTo>
                    <a:pt x="262" y="130"/>
                  </a:lnTo>
                  <a:lnTo>
                    <a:pt x="265" y="87"/>
                  </a:lnTo>
                  <a:lnTo>
                    <a:pt x="270" y="39"/>
                  </a:lnTo>
                  <a:lnTo>
                    <a:pt x="274" y="22"/>
                  </a:lnTo>
                  <a:lnTo>
                    <a:pt x="277" y="74"/>
                  </a:lnTo>
                  <a:lnTo>
                    <a:pt x="282" y="102"/>
                  </a:lnTo>
                  <a:lnTo>
                    <a:pt x="283" y="94"/>
                  </a:lnTo>
                  <a:lnTo>
                    <a:pt x="288" y="87"/>
                  </a:lnTo>
                  <a:lnTo>
                    <a:pt x="292" y="94"/>
                  </a:lnTo>
                  <a:lnTo>
                    <a:pt x="296" y="115"/>
                  </a:lnTo>
                  <a:lnTo>
                    <a:pt x="299" y="39"/>
                  </a:lnTo>
                  <a:lnTo>
                    <a:pt x="303" y="61"/>
                  </a:lnTo>
                  <a:lnTo>
                    <a:pt x="307" y="44"/>
                  </a:lnTo>
                  <a:lnTo>
                    <a:pt x="311" y="63"/>
                  </a:lnTo>
                  <a:lnTo>
                    <a:pt x="315" y="74"/>
                  </a:lnTo>
                  <a:lnTo>
                    <a:pt x="319" y="55"/>
                  </a:lnTo>
                  <a:lnTo>
                    <a:pt x="322" y="74"/>
                  </a:lnTo>
                  <a:lnTo>
                    <a:pt x="326" y="61"/>
                  </a:lnTo>
                  <a:lnTo>
                    <a:pt x="330" y="27"/>
                  </a:lnTo>
                  <a:lnTo>
                    <a:pt x="334" y="16"/>
                  </a:lnTo>
                  <a:lnTo>
                    <a:pt x="338" y="71"/>
                  </a:lnTo>
                  <a:lnTo>
                    <a:pt x="342" y="71"/>
                  </a:lnTo>
                  <a:lnTo>
                    <a:pt x="344" y="55"/>
                  </a:lnTo>
                  <a:lnTo>
                    <a:pt x="349" y="49"/>
                  </a:lnTo>
                  <a:lnTo>
                    <a:pt x="353" y="47"/>
                  </a:lnTo>
                  <a:lnTo>
                    <a:pt x="356" y="49"/>
                  </a:lnTo>
                  <a:lnTo>
                    <a:pt x="361" y="33"/>
                  </a:lnTo>
                  <a:lnTo>
                    <a:pt x="364" y="16"/>
                  </a:lnTo>
                  <a:lnTo>
                    <a:pt x="368" y="0"/>
                  </a:lnTo>
                  <a:lnTo>
                    <a:pt x="373" y="2"/>
                  </a:lnTo>
                  <a:lnTo>
                    <a:pt x="376" y="30"/>
                  </a:lnTo>
                  <a:lnTo>
                    <a:pt x="380" y="61"/>
                  </a:lnTo>
                  <a:lnTo>
                    <a:pt x="384" y="55"/>
                  </a:lnTo>
                  <a:lnTo>
                    <a:pt x="388" y="38"/>
                  </a:lnTo>
                  <a:lnTo>
                    <a:pt x="391" y="14"/>
                  </a:lnTo>
                  <a:lnTo>
                    <a:pt x="395" y="14"/>
                  </a:lnTo>
                </a:path>
              </a:pathLst>
            </a:custGeom>
            <a:noFill/>
            <a:ln w="31750">
              <a:solidFill>
                <a:srgbClr val="000000"/>
              </a:solidFill>
              <a:round/>
              <a:headEnd/>
              <a:tailEnd/>
            </a:ln>
          </p:spPr>
          <p:txBody>
            <a:bodyPr/>
            <a:lstStyle/>
            <a:p>
              <a:endParaRPr lang="en-US" dirty="0"/>
            </a:p>
          </p:txBody>
        </p:sp>
        <p:sp>
          <p:nvSpPr>
            <p:cNvPr id="46120" name="Freeform 55"/>
            <p:cNvSpPr>
              <a:spLocks/>
            </p:cNvSpPr>
            <p:nvPr/>
          </p:nvSpPr>
          <p:spPr bwMode="auto">
            <a:xfrm>
              <a:off x="1931" y="3293"/>
              <a:ext cx="395" cy="182"/>
            </a:xfrm>
            <a:custGeom>
              <a:avLst/>
              <a:gdLst>
                <a:gd name="T0" fmla="*/ 3 w 395"/>
                <a:gd name="T1" fmla="*/ 178 h 182"/>
                <a:gd name="T2" fmla="*/ 11 w 395"/>
                <a:gd name="T3" fmla="*/ 150 h 182"/>
                <a:gd name="T4" fmla="*/ 19 w 395"/>
                <a:gd name="T5" fmla="*/ 146 h 182"/>
                <a:gd name="T6" fmla="*/ 27 w 395"/>
                <a:gd name="T7" fmla="*/ 146 h 182"/>
                <a:gd name="T8" fmla="*/ 34 w 395"/>
                <a:gd name="T9" fmla="*/ 150 h 182"/>
                <a:gd name="T10" fmla="*/ 41 w 395"/>
                <a:gd name="T11" fmla="*/ 142 h 182"/>
                <a:gd name="T12" fmla="*/ 48 w 395"/>
                <a:gd name="T13" fmla="*/ 87 h 182"/>
                <a:gd name="T14" fmla="*/ 56 w 395"/>
                <a:gd name="T15" fmla="*/ 118 h 182"/>
                <a:gd name="T16" fmla="*/ 65 w 395"/>
                <a:gd name="T17" fmla="*/ 118 h 182"/>
                <a:gd name="T18" fmla="*/ 72 w 395"/>
                <a:gd name="T19" fmla="*/ 85 h 182"/>
                <a:gd name="T20" fmla="*/ 80 w 395"/>
                <a:gd name="T21" fmla="*/ 130 h 182"/>
                <a:gd name="T22" fmla="*/ 87 w 395"/>
                <a:gd name="T23" fmla="*/ 93 h 182"/>
                <a:gd name="T24" fmla="*/ 94 w 395"/>
                <a:gd name="T25" fmla="*/ 98 h 182"/>
                <a:gd name="T26" fmla="*/ 103 w 395"/>
                <a:gd name="T27" fmla="*/ 126 h 182"/>
                <a:gd name="T28" fmla="*/ 109 w 395"/>
                <a:gd name="T29" fmla="*/ 123 h 182"/>
                <a:gd name="T30" fmla="*/ 117 w 395"/>
                <a:gd name="T31" fmla="*/ 133 h 182"/>
                <a:gd name="T32" fmla="*/ 124 w 395"/>
                <a:gd name="T33" fmla="*/ 146 h 182"/>
                <a:gd name="T34" fmla="*/ 132 w 395"/>
                <a:gd name="T35" fmla="*/ 85 h 182"/>
                <a:gd name="T36" fmla="*/ 141 w 395"/>
                <a:gd name="T37" fmla="*/ 63 h 182"/>
                <a:gd name="T38" fmla="*/ 148 w 395"/>
                <a:gd name="T39" fmla="*/ 105 h 182"/>
                <a:gd name="T40" fmla="*/ 156 w 395"/>
                <a:gd name="T41" fmla="*/ 57 h 182"/>
                <a:gd name="T42" fmla="*/ 163 w 395"/>
                <a:gd name="T43" fmla="*/ 68 h 182"/>
                <a:gd name="T44" fmla="*/ 170 w 395"/>
                <a:gd name="T45" fmla="*/ 98 h 182"/>
                <a:gd name="T46" fmla="*/ 179 w 395"/>
                <a:gd name="T47" fmla="*/ 112 h 182"/>
                <a:gd name="T48" fmla="*/ 187 w 395"/>
                <a:gd name="T49" fmla="*/ 109 h 182"/>
                <a:gd name="T50" fmla="*/ 193 w 395"/>
                <a:gd name="T51" fmla="*/ 90 h 182"/>
                <a:gd name="T52" fmla="*/ 201 w 395"/>
                <a:gd name="T53" fmla="*/ 115 h 182"/>
                <a:gd name="T54" fmla="*/ 208 w 395"/>
                <a:gd name="T55" fmla="*/ 87 h 182"/>
                <a:gd name="T56" fmla="*/ 216 w 395"/>
                <a:gd name="T57" fmla="*/ 85 h 182"/>
                <a:gd name="T58" fmla="*/ 223 w 395"/>
                <a:gd name="T59" fmla="*/ 43 h 182"/>
                <a:gd name="T60" fmla="*/ 231 w 395"/>
                <a:gd name="T61" fmla="*/ 53 h 182"/>
                <a:gd name="T62" fmla="*/ 239 w 395"/>
                <a:gd name="T63" fmla="*/ 47 h 182"/>
                <a:gd name="T64" fmla="*/ 247 w 395"/>
                <a:gd name="T65" fmla="*/ 79 h 182"/>
                <a:gd name="T66" fmla="*/ 253 w 395"/>
                <a:gd name="T67" fmla="*/ 73 h 182"/>
                <a:gd name="T68" fmla="*/ 262 w 395"/>
                <a:gd name="T69" fmla="*/ 47 h 182"/>
                <a:gd name="T70" fmla="*/ 269 w 395"/>
                <a:gd name="T71" fmla="*/ 43 h 182"/>
                <a:gd name="T72" fmla="*/ 277 w 395"/>
                <a:gd name="T73" fmla="*/ 52 h 182"/>
                <a:gd name="T74" fmla="*/ 284 w 395"/>
                <a:gd name="T75" fmla="*/ 52 h 182"/>
                <a:gd name="T76" fmla="*/ 292 w 395"/>
                <a:gd name="T77" fmla="*/ 85 h 182"/>
                <a:gd name="T78" fmla="*/ 300 w 395"/>
                <a:gd name="T79" fmla="*/ 93 h 182"/>
                <a:gd name="T80" fmla="*/ 308 w 395"/>
                <a:gd name="T81" fmla="*/ 39 h 182"/>
                <a:gd name="T82" fmla="*/ 315 w 395"/>
                <a:gd name="T83" fmla="*/ 60 h 182"/>
                <a:gd name="T84" fmla="*/ 323 w 395"/>
                <a:gd name="T85" fmla="*/ 19 h 182"/>
                <a:gd name="T86" fmla="*/ 331 w 395"/>
                <a:gd name="T87" fmla="*/ 0 h 182"/>
                <a:gd name="T88" fmla="*/ 338 w 395"/>
                <a:gd name="T89" fmla="*/ 47 h 182"/>
                <a:gd name="T90" fmla="*/ 346 w 395"/>
                <a:gd name="T91" fmla="*/ 73 h 182"/>
                <a:gd name="T92" fmla="*/ 353 w 395"/>
                <a:gd name="T93" fmla="*/ 53 h 182"/>
                <a:gd name="T94" fmla="*/ 361 w 395"/>
                <a:gd name="T95" fmla="*/ 53 h 182"/>
                <a:gd name="T96" fmla="*/ 368 w 395"/>
                <a:gd name="T97" fmla="*/ 60 h 182"/>
                <a:gd name="T98" fmla="*/ 375 w 395"/>
                <a:gd name="T99" fmla="*/ 73 h 182"/>
                <a:gd name="T100" fmla="*/ 383 w 395"/>
                <a:gd name="T101" fmla="*/ 63 h 182"/>
                <a:gd name="T102" fmla="*/ 391 w 395"/>
                <a:gd name="T103" fmla="*/ 79 h 18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5"/>
                <a:gd name="T157" fmla="*/ 0 h 182"/>
                <a:gd name="T158" fmla="*/ 395 w 395"/>
                <a:gd name="T159" fmla="*/ 182 h 18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5" h="182">
                  <a:moveTo>
                    <a:pt x="0" y="156"/>
                  </a:moveTo>
                  <a:lnTo>
                    <a:pt x="3" y="178"/>
                  </a:lnTo>
                  <a:lnTo>
                    <a:pt x="7" y="181"/>
                  </a:lnTo>
                  <a:lnTo>
                    <a:pt x="11" y="150"/>
                  </a:lnTo>
                  <a:lnTo>
                    <a:pt x="15" y="164"/>
                  </a:lnTo>
                  <a:lnTo>
                    <a:pt x="19" y="146"/>
                  </a:lnTo>
                  <a:lnTo>
                    <a:pt x="23" y="138"/>
                  </a:lnTo>
                  <a:lnTo>
                    <a:pt x="27" y="146"/>
                  </a:lnTo>
                  <a:lnTo>
                    <a:pt x="30" y="146"/>
                  </a:lnTo>
                  <a:lnTo>
                    <a:pt x="34" y="150"/>
                  </a:lnTo>
                  <a:lnTo>
                    <a:pt x="37" y="146"/>
                  </a:lnTo>
                  <a:lnTo>
                    <a:pt x="41" y="142"/>
                  </a:lnTo>
                  <a:lnTo>
                    <a:pt x="44" y="128"/>
                  </a:lnTo>
                  <a:lnTo>
                    <a:pt x="48" y="87"/>
                  </a:lnTo>
                  <a:lnTo>
                    <a:pt x="52" y="96"/>
                  </a:lnTo>
                  <a:lnTo>
                    <a:pt x="56" y="118"/>
                  </a:lnTo>
                  <a:lnTo>
                    <a:pt x="60" y="133"/>
                  </a:lnTo>
                  <a:lnTo>
                    <a:pt x="65" y="118"/>
                  </a:lnTo>
                  <a:lnTo>
                    <a:pt x="67" y="85"/>
                  </a:lnTo>
                  <a:lnTo>
                    <a:pt x="72" y="85"/>
                  </a:lnTo>
                  <a:lnTo>
                    <a:pt x="75" y="93"/>
                  </a:lnTo>
                  <a:lnTo>
                    <a:pt x="80" y="130"/>
                  </a:lnTo>
                  <a:lnTo>
                    <a:pt x="84" y="106"/>
                  </a:lnTo>
                  <a:lnTo>
                    <a:pt x="87" y="93"/>
                  </a:lnTo>
                  <a:lnTo>
                    <a:pt x="91" y="101"/>
                  </a:lnTo>
                  <a:lnTo>
                    <a:pt x="94" y="98"/>
                  </a:lnTo>
                  <a:lnTo>
                    <a:pt x="99" y="133"/>
                  </a:lnTo>
                  <a:lnTo>
                    <a:pt x="103" y="126"/>
                  </a:lnTo>
                  <a:lnTo>
                    <a:pt x="105" y="130"/>
                  </a:lnTo>
                  <a:lnTo>
                    <a:pt x="109" y="123"/>
                  </a:lnTo>
                  <a:lnTo>
                    <a:pt x="114" y="130"/>
                  </a:lnTo>
                  <a:lnTo>
                    <a:pt x="117" y="133"/>
                  </a:lnTo>
                  <a:lnTo>
                    <a:pt x="121" y="161"/>
                  </a:lnTo>
                  <a:lnTo>
                    <a:pt x="124" y="146"/>
                  </a:lnTo>
                  <a:lnTo>
                    <a:pt x="129" y="106"/>
                  </a:lnTo>
                  <a:lnTo>
                    <a:pt x="132" y="85"/>
                  </a:lnTo>
                  <a:lnTo>
                    <a:pt x="136" y="93"/>
                  </a:lnTo>
                  <a:lnTo>
                    <a:pt x="141" y="63"/>
                  </a:lnTo>
                  <a:lnTo>
                    <a:pt x="144" y="87"/>
                  </a:lnTo>
                  <a:lnTo>
                    <a:pt x="148" y="105"/>
                  </a:lnTo>
                  <a:lnTo>
                    <a:pt x="152" y="77"/>
                  </a:lnTo>
                  <a:lnTo>
                    <a:pt x="156" y="57"/>
                  </a:lnTo>
                  <a:lnTo>
                    <a:pt x="159" y="68"/>
                  </a:lnTo>
                  <a:lnTo>
                    <a:pt x="163" y="68"/>
                  </a:lnTo>
                  <a:lnTo>
                    <a:pt x="167" y="128"/>
                  </a:lnTo>
                  <a:lnTo>
                    <a:pt x="170" y="98"/>
                  </a:lnTo>
                  <a:lnTo>
                    <a:pt x="175" y="101"/>
                  </a:lnTo>
                  <a:lnTo>
                    <a:pt x="179" y="112"/>
                  </a:lnTo>
                  <a:lnTo>
                    <a:pt x="182" y="130"/>
                  </a:lnTo>
                  <a:lnTo>
                    <a:pt x="187" y="109"/>
                  </a:lnTo>
                  <a:lnTo>
                    <a:pt x="190" y="105"/>
                  </a:lnTo>
                  <a:lnTo>
                    <a:pt x="193" y="90"/>
                  </a:lnTo>
                  <a:lnTo>
                    <a:pt x="197" y="136"/>
                  </a:lnTo>
                  <a:lnTo>
                    <a:pt x="201" y="115"/>
                  </a:lnTo>
                  <a:lnTo>
                    <a:pt x="205" y="87"/>
                  </a:lnTo>
                  <a:lnTo>
                    <a:pt x="208" y="87"/>
                  </a:lnTo>
                  <a:lnTo>
                    <a:pt x="212" y="96"/>
                  </a:lnTo>
                  <a:lnTo>
                    <a:pt x="216" y="85"/>
                  </a:lnTo>
                  <a:lnTo>
                    <a:pt x="220" y="43"/>
                  </a:lnTo>
                  <a:lnTo>
                    <a:pt x="223" y="43"/>
                  </a:lnTo>
                  <a:lnTo>
                    <a:pt x="228" y="43"/>
                  </a:lnTo>
                  <a:lnTo>
                    <a:pt x="231" y="53"/>
                  </a:lnTo>
                  <a:lnTo>
                    <a:pt x="235" y="53"/>
                  </a:lnTo>
                  <a:lnTo>
                    <a:pt x="239" y="47"/>
                  </a:lnTo>
                  <a:lnTo>
                    <a:pt x="243" y="68"/>
                  </a:lnTo>
                  <a:lnTo>
                    <a:pt x="247" y="79"/>
                  </a:lnTo>
                  <a:lnTo>
                    <a:pt x="250" y="105"/>
                  </a:lnTo>
                  <a:lnTo>
                    <a:pt x="253" y="73"/>
                  </a:lnTo>
                  <a:lnTo>
                    <a:pt x="259" y="70"/>
                  </a:lnTo>
                  <a:lnTo>
                    <a:pt x="262" y="47"/>
                  </a:lnTo>
                  <a:lnTo>
                    <a:pt x="265" y="21"/>
                  </a:lnTo>
                  <a:lnTo>
                    <a:pt x="269" y="43"/>
                  </a:lnTo>
                  <a:lnTo>
                    <a:pt x="272" y="47"/>
                  </a:lnTo>
                  <a:lnTo>
                    <a:pt x="277" y="52"/>
                  </a:lnTo>
                  <a:lnTo>
                    <a:pt x="281" y="68"/>
                  </a:lnTo>
                  <a:lnTo>
                    <a:pt x="284" y="52"/>
                  </a:lnTo>
                  <a:lnTo>
                    <a:pt x="289" y="63"/>
                  </a:lnTo>
                  <a:lnTo>
                    <a:pt x="292" y="85"/>
                  </a:lnTo>
                  <a:lnTo>
                    <a:pt x="297" y="101"/>
                  </a:lnTo>
                  <a:lnTo>
                    <a:pt x="300" y="93"/>
                  </a:lnTo>
                  <a:lnTo>
                    <a:pt x="304" y="112"/>
                  </a:lnTo>
                  <a:lnTo>
                    <a:pt x="308" y="39"/>
                  </a:lnTo>
                  <a:lnTo>
                    <a:pt x="311" y="36"/>
                  </a:lnTo>
                  <a:lnTo>
                    <a:pt x="315" y="60"/>
                  </a:lnTo>
                  <a:lnTo>
                    <a:pt x="319" y="21"/>
                  </a:lnTo>
                  <a:lnTo>
                    <a:pt x="323" y="19"/>
                  </a:lnTo>
                  <a:lnTo>
                    <a:pt x="327" y="0"/>
                  </a:lnTo>
                  <a:lnTo>
                    <a:pt x="331" y="0"/>
                  </a:lnTo>
                  <a:lnTo>
                    <a:pt x="335" y="10"/>
                  </a:lnTo>
                  <a:lnTo>
                    <a:pt x="338" y="47"/>
                  </a:lnTo>
                  <a:lnTo>
                    <a:pt x="341" y="85"/>
                  </a:lnTo>
                  <a:lnTo>
                    <a:pt x="346" y="73"/>
                  </a:lnTo>
                  <a:lnTo>
                    <a:pt x="349" y="73"/>
                  </a:lnTo>
                  <a:lnTo>
                    <a:pt x="353" y="53"/>
                  </a:lnTo>
                  <a:lnTo>
                    <a:pt x="357" y="60"/>
                  </a:lnTo>
                  <a:lnTo>
                    <a:pt x="361" y="53"/>
                  </a:lnTo>
                  <a:lnTo>
                    <a:pt x="365" y="36"/>
                  </a:lnTo>
                  <a:lnTo>
                    <a:pt x="368" y="60"/>
                  </a:lnTo>
                  <a:lnTo>
                    <a:pt x="371" y="40"/>
                  </a:lnTo>
                  <a:lnTo>
                    <a:pt x="375" y="73"/>
                  </a:lnTo>
                  <a:lnTo>
                    <a:pt x="379" y="63"/>
                  </a:lnTo>
                  <a:lnTo>
                    <a:pt x="383" y="63"/>
                  </a:lnTo>
                  <a:lnTo>
                    <a:pt x="386" y="60"/>
                  </a:lnTo>
                  <a:lnTo>
                    <a:pt x="391" y="79"/>
                  </a:lnTo>
                  <a:lnTo>
                    <a:pt x="394" y="39"/>
                  </a:lnTo>
                </a:path>
              </a:pathLst>
            </a:custGeom>
            <a:noFill/>
            <a:ln w="31750">
              <a:solidFill>
                <a:srgbClr val="000000"/>
              </a:solidFill>
              <a:round/>
              <a:headEnd/>
              <a:tailEnd/>
            </a:ln>
          </p:spPr>
          <p:txBody>
            <a:bodyPr/>
            <a:lstStyle/>
            <a:p>
              <a:endParaRPr lang="en-US" dirty="0"/>
            </a:p>
          </p:txBody>
        </p:sp>
        <p:sp>
          <p:nvSpPr>
            <p:cNvPr id="46121" name="Freeform 56"/>
            <p:cNvSpPr>
              <a:spLocks/>
            </p:cNvSpPr>
            <p:nvPr/>
          </p:nvSpPr>
          <p:spPr bwMode="auto">
            <a:xfrm>
              <a:off x="2325" y="3080"/>
              <a:ext cx="396" cy="312"/>
            </a:xfrm>
            <a:custGeom>
              <a:avLst/>
              <a:gdLst>
                <a:gd name="T0" fmla="*/ 4 w 396"/>
                <a:gd name="T1" fmla="*/ 245 h 312"/>
                <a:gd name="T2" fmla="*/ 12 w 396"/>
                <a:gd name="T3" fmla="*/ 286 h 312"/>
                <a:gd name="T4" fmla="*/ 19 w 396"/>
                <a:gd name="T5" fmla="*/ 311 h 312"/>
                <a:gd name="T6" fmla="*/ 28 w 396"/>
                <a:gd name="T7" fmla="*/ 234 h 312"/>
                <a:gd name="T8" fmla="*/ 35 w 396"/>
                <a:gd name="T9" fmla="*/ 253 h 312"/>
                <a:gd name="T10" fmla="*/ 42 w 396"/>
                <a:gd name="T11" fmla="*/ 229 h 312"/>
                <a:gd name="T12" fmla="*/ 50 w 396"/>
                <a:gd name="T13" fmla="*/ 243 h 312"/>
                <a:gd name="T14" fmla="*/ 58 w 396"/>
                <a:gd name="T15" fmla="*/ 226 h 312"/>
                <a:gd name="T16" fmla="*/ 65 w 396"/>
                <a:gd name="T17" fmla="*/ 245 h 312"/>
                <a:gd name="T18" fmla="*/ 73 w 396"/>
                <a:gd name="T19" fmla="*/ 202 h 312"/>
                <a:gd name="T20" fmla="*/ 81 w 396"/>
                <a:gd name="T21" fmla="*/ 243 h 312"/>
                <a:gd name="T22" fmla="*/ 89 w 396"/>
                <a:gd name="T23" fmla="*/ 252 h 312"/>
                <a:gd name="T24" fmla="*/ 95 w 396"/>
                <a:gd name="T25" fmla="*/ 252 h 312"/>
                <a:gd name="T26" fmla="*/ 103 w 396"/>
                <a:gd name="T27" fmla="*/ 191 h 312"/>
                <a:gd name="T28" fmla="*/ 110 w 396"/>
                <a:gd name="T29" fmla="*/ 152 h 312"/>
                <a:gd name="T30" fmla="*/ 117 w 396"/>
                <a:gd name="T31" fmla="*/ 213 h 312"/>
                <a:gd name="T32" fmla="*/ 125 w 396"/>
                <a:gd name="T33" fmla="*/ 252 h 312"/>
                <a:gd name="T34" fmla="*/ 133 w 396"/>
                <a:gd name="T35" fmla="*/ 217 h 312"/>
                <a:gd name="T36" fmla="*/ 141 w 396"/>
                <a:gd name="T37" fmla="*/ 234 h 312"/>
                <a:gd name="T38" fmla="*/ 149 w 396"/>
                <a:gd name="T39" fmla="*/ 185 h 312"/>
                <a:gd name="T40" fmla="*/ 156 w 396"/>
                <a:gd name="T41" fmla="*/ 185 h 312"/>
                <a:gd name="T42" fmla="*/ 164 w 396"/>
                <a:gd name="T43" fmla="*/ 168 h 312"/>
                <a:gd name="T44" fmla="*/ 172 w 396"/>
                <a:gd name="T45" fmla="*/ 152 h 312"/>
                <a:gd name="T46" fmla="*/ 179 w 396"/>
                <a:gd name="T47" fmla="*/ 187 h 312"/>
                <a:gd name="T48" fmla="*/ 187 w 396"/>
                <a:gd name="T49" fmla="*/ 215 h 312"/>
                <a:gd name="T50" fmla="*/ 195 w 396"/>
                <a:gd name="T51" fmla="*/ 234 h 312"/>
                <a:gd name="T52" fmla="*/ 203 w 396"/>
                <a:gd name="T53" fmla="*/ 196 h 312"/>
                <a:gd name="T54" fmla="*/ 209 w 396"/>
                <a:gd name="T55" fmla="*/ 158 h 312"/>
                <a:gd name="T56" fmla="*/ 218 w 396"/>
                <a:gd name="T57" fmla="*/ 130 h 312"/>
                <a:gd name="T58" fmla="*/ 225 w 396"/>
                <a:gd name="T59" fmla="*/ 100 h 312"/>
                <a:gd name="T60" fmla="*/ 232 w 396"/>
                <a:gd name="T61" fmla="*/ 158 h 312"/>
                <a:gd name="T62" fmla="*/ 240 w 396"/>
                <a:gd name="T63" fmla="*/ 147 h 312"/>
                <a:gd name="T64" fmla="*/ 247 w 396"/>
                <a:gd name="T65" fmla="*/ 122 h 312"/>
                <a:gd name="T66" fmla="*/ 255 w 396"/>
                <a:gd name="T67" fmla="*/ 177 h 312"/>
                <a:gd name="T68" fmla="*/ 262 w 396"/>
                <a:gd name="T69" fmla="*/ 183 h 312"/>
                <a:gd name="T70" fmla="*/ 270 w 396"/>
                <a:gd name="T71" fmla="*/ 205 h 312"/>
                <a:gd name="T72" fmla="*/ 277 w 396"/>
                <a:gd name="T73" fmla="*/ 177 h 312"/>
                <a:gd name="T74" fmla="*/ 285 w 396"/>
                <a:gd name="T75" fmla="*/ 172 h 312"/>
                <a:gd name="T76" fmla="*/ 293 w 396"/>
                <a:gd name="T77" fmla="*/ 160 h 312"/>
                <a:gd name="T78" fmla="*/ 301 w 396"/>
                <a:gd name="T79" fmla="*/ 172 h 312"/>
                <a:gd name="T80" fmla="*/ 307 w 396"/>
                <a:gd name="T81" fmla="*/ 168 h 312"/>
                <a:gd name="T82" fmla="*/ 315 w 396"/>
                <a:gd name="T83" fmla="*/ 177 h 312"/>
                <a:gd name="T84" fmla="*/ 324 w 396"/>
                <a:gd name="T85" fmla="*/ 152 h 312"/>
                <a:gd name="T86" fmla="*/ 331 w 396"/>
                <a:gd name="T87" fmla="*/ 138 h 312"/>
                <a:gd name="T88" fmla="*/ 339 w 396"/>
                <a:gd name="T89" fmla="*/ 114 h 312"/>
                <a:gd name="T90" fmla="*/ 347 w 396"/>
                <a:gd name="T91" fmla="*/ 114 h 312"/>
                <a:gd name="T92" fmla="*/ 353 w 396"/>
                <a:gd name="T93" fmla="*/ 130 h 312"/>
                <a:gd name="T94" fmla="*/ 361 w 396"/>
                <a:gd name="T95" fmla="*/ 106 h 312"/>
                <a:gd name="T96" fmla="*/ 369 w 396"/>
                <a:gd name="T97" fmla="*/ 65 h 312"/>
                <a:gd name="T98" fmla="*/ 376 w 396"/>
                <a:gd name="T99" fmla="*/ 47 h 312"/>
                <a:gd name="T100" fmla="*/ 385 w 396"/>
                <a:gd name="T101" fmla="*/ 19 h 312"/>
                <a:gd name="T102" fmla="*/ 392 w 396"/>
                <a:gd name="T103" fmla="*/ 10 h 3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6"/>
                <a:gd name="T157" fmla="*/ 0 h 312"/>
                <a:gd name="T158" fmla="*/ 396 w 396"/>
                <a:gd name="T159" fmla="*/ 312 h 31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6" h="312">
                  <a:moveTo>
                    <a:pt x="0" y="252"/>
                  </a:moveTo>
                  <a:lnTo>
                    <a:pt x="4" y="245"/>
                  </a:lnTo>
                  <a:lnTo>
                    <a:pt x="8" y="260"/>
                  </a:lnTo>
                  <a:lnTo>
                    <a:pt x="12" y="286"/>
                  </a:lnTo>
                  <a:lnTo>
                    <a:pt x="16" y="311"/>
                  </a:lnTo>
                  <a:lnTo>
                    <a:pt x="19" y="311"/>
                  </a:lnTo>
                  <a:lnTo>
                    <a:pt x="23" y="256"/>
                  </a:lnTo>
                  <a:lnTo>
                    <a:pt x="28" y="234"/>
                  </a:lnTo>
                  <a:lnTo>
                    <a:pt x="31" y="256"/>
                  </a:lnTo>
                  <a:lnTo>
                    <a:pt x="35" y="253"/>
                  </a:lnTo>
                  <a:lnTo>
                    <a:pt x="39" y="266"/>
                  </a:lnTo>
                  <a:lnTo>
                    <a:pt x="42" y="229"/>
                  </a:lnTo>
                  <a:lnTo>
                    <a:pt x="47" y="249"/>
                  </a:lnTo>
                  <a:lnTo>
                    <a:pt x="50" y="243"/>
                  </a:lnTo>
                  <a:lnTo>
                    <a:pt x="53" y="253"/>
                  </a:lnTo>
                  <a:lnTo>
                    <a:pt x="58" y="226"/>
                  </a:lnTo>
                  <a:lnTo>
                    <a:pt x="62" y="223"/>
                  </a:lnTo>
                  <a:lnTo>
                    <a:pt x="65" y="245"/>
                  </a:lnTo>
                  <a:lnTo>
                    <a:pt x="69" y="253"/>
                  </a:lnTo>
                  <a:lnTo>
                    <a:pt x="73" y="202"/>
                  </a:lnTo>
                  <a:lnTo>
                    <a:pt x="77" y="213"/>
                  </a:lnTo>
                  <a:lnTo>
                    <a:pt x="81" y="243"/>
                  </a:lnTo>
                  <a:lnTo>
                    <a:pt x="84" y="234"/>
                  </a:lnTo>
                  <a:lnTo>
                    <a:pt x="89" y="252"/>
                  </a:lnTo>
                  <a:lnTo>
                    <a:pt x="92" y="245"/>
                  </a:lnTo>
                  <a:lnTo>
                    <a:pt x="95" y="252"/>
                  </a:lnTo>
                  <a:lnTo>
                    <a:pt x="99" y="215"/>
                  </a:lnTo>
                  <a:lnTo>
                    <a:pt x="103" y="191"/>
                  </a:lnTo>
                  <a:lnTo>
                    <a:pt x="107" y="172"/>
                  </a:lnTo>
                  <a:lnTo>
                    <a:pt x="110" y="152"/>
                  </a:lnTo>
                  <a:lnTo>
                    <a:pt x="113" y="205"/>
                  </a:lnTo>
                  <a:lnTo>
                    <a:pt x="117" y="213"/>
                  </a:lnTo>
                  <a:lnTo>
                    <a:pt x="122" y="221"/>
                  </a:lnTo>
                  <a:lnTo>
                    <a:pt x="125" y="252"/>
                  </a:lnTo>
                  <a:lnTo>
                    <a:pt x="130" y="253"/>
                  </a:lnTo>
                  <a:lnTo>
                    <a:pt x="133" y="217"/>
                  </a:lnTo>
                  <a:lnTo>
                    <a:pt x="137" y="223"/>
                  </a:lnTo>
                  <a:lnTo>
                    <a:pt x="141" y="234"/>
                  </a:lnTo>
                  <a:lnTo>
                    <a:pt x="144" y="256"/>
                  </a:lnTo>
                  <a:lnTo>
                    <a:pt x="149" y="185"/>
                  </a:lnTo>
                  <a:lnTo>
                    <a:pt x="152" y="196"/>
                  </a:lnTo>
                  <a:lnTo>
                    <a:pt x="156" y="185"/>
                  </a:lnTo>
                  <a:lnTo>
                    <a:pt x="160" y="187"/>
                  </a:lnTo>
                  <a:lnTo>
                    <a:pt x="164" y="168"/>
                  </a:lnTo>
                  <a:lnTo>
                    <a:pt x="168" y="156"/>
                  </a:lnTo>
                  <a:lnTo>
                    <a:pt x="172" y="152"/>
                  </a:lnTo>
                  <a:lnTo>
                    <a:pt x="176" y="185"/>
                  </a:lnTo>
                  <a:lnTo>
                    <a:pt x="179" y="187"/>
                  </a:lnTo>
                  <a:lnTo>
                    <a:pt x="184" y="205"/>
                  </a:lnTo>
                  <a:lnTo>
                    <a:pt x="187" y="215"/>
                  </a:lnTo>
                  <a:lnTo>
                    <a:pt x="191" y="226"/>
                  </a:lnTo>
                  <a:lnTo>
                    <a:pt x="195" y="234"/>
                  </a:lnTo>
                  <a:lnTo>
                    <a:pt x="198" y="202"/>
                  </a:lnTo>
                  <a:lnTo>
                    <a:pt x="203" y="196"/>
                  </a:lnTo>
                  <a:lnTo>
                    <a:pt x="206" y="185"/>
                  </a:lnTo>
                  <a:lnTo>
                    <a:pt x="209" y="158"/>
                  </a:lnTo>
                  <a:lnTo>
                    <a:pt x="213" y="152"/>
                  </a:lnTo>
                  <a:lnTo>
                    <a:pt x="218" y="130"/>
                  </a:lnTo>
                  <a:lnTo>
                    <a:pt x="221" y="124"/>
                  </a:lnTo>
                  <a:lnTo>
                    <a:pt x="225" y="100"/>
                  </a:lnTo>
                  <a:lnTo>
                    <a:pt x="228" y="128"/>
                  </a:lnTo>
                  <a:lnTo>
                    <a:pt x="232" y="158"/>
                  </a:lnTo>
                  <a:lnTo>
                    <a:pt x="235" y="163"/>
                  </a:lnTo>
                  <a:lnTo>
                    <a:pt x="240" y="147"/>
                  </a:lnTo>
                  <a:lnTo>
                    <a:pt x="245" y="130"/>
                  </a:lnTo>
                  <a:lnTo>
                    <a:pt x="247" y="122"/>
                  </a:lnTo>
                  <a:lnTo>
                    <a:pt x="252" y="130"/>
                  </a:lnTo>
                  <a:lnTo>
                    <a:pt x="255" y="177"/>
                  </a:lnTo>
                  <a:lnTo>
                    <a:pt x="258" y="185"/>
                  </a:lnTo>
                  <a:lnTo>
                    <a:pt x="262" y="183"/>
                  </a:lnTo>
                  <a:lnTo>
                    <a:pt x="266" y="191"/>
                  </a:lnTo>
                  <a:lnTo>
                    <a:pt x="270" y="205"/>
                  </a:lnTo>
                  <a:lnTo>
                    <a:pt x="273" y="177"/>
                  </a:lnTo>
                  <a:lnTo>
                    <a:pt x="277" y="177"/>
                  </a:lnTo>
                  <a:lnTo>
                    <a:pt x="281" y="198"/>
                  </a:lnTo>
                  <a:lnTo>
                    <a:pt x="285" y="172"/>
                  </a:lnTo>
                  <a:lnTo>
                    <a:pt x="289" y="196"/>
                  </a:lnTo>
                  <a:lnTo>
                    <a:pt x="293" y="160"/>
                  </a:lnTo>
                  <a:lnTo>
                    <a:pt x="297" y="180"/>
                  </a:lnTo>
                  <a:lnTo>
                    <a:pt x="301" y="172"/>
                  </a:lnTo>
                  <a:lnTo>
                    <a:pt x="304" y="183"/>
                  </a:lnTo>
                  <a:lnTo>
                    <a:pt x="307" y="168"/>
                  </a:lnTo>
                  <a:lnTo>
                    <a:pt x="312" y="177"/>
                  </a:lnTo>
                  <a:lnTo>
                    <a:pt x="315" y="177"/>
                  </a:lnTo>
                  <a:lnTo>
                    <a:pt x="319" y="163"/>
                  </a:lnTo>
                  <a:lnTo>
                    <a:pt x="324" y="152"/>
                  </a:lnTo>
                  <a:lnTo>
                    <a:pt x="327" y="150"/>
                  </a:lnTo>
                  <a:lnTo>
                    <a:pt x="331" y="138"/>
                  </a:lnTo>
                  <a:lnTo>
                    <a:pt x="335" y="134"/>
                  </a:lnTo>
                  <a:lnTo>
                    <a:pt x="339" y="114"/>
                  </a:lnTo>
                  <a:lnTo>
                    <a:pt x="343" y="106"/>
                  </a:lnTo>
                  <a:lnTo>
                    <a:pt x="347" y="114"/>
                  </a:lnTo>
                  <a:lnTo>
                    <a:pt x="349" y="120"/>
                  </a:lnTo>
                  <a:lnTo>
                    <a:pt x="353" y="130"/>
                  </a:lnTo>
                  <a:lnTo>
                    <a:pt x="357" y="124"/>
                  </a:lnTo>
                  <a:lnTo>
                    <a:pt x="361" y="106"/>
                  </a:lnTo>
                  <a:lnTo>
                    <a:pt x="365" y="89"/>
                  </a:lnTo>
                  <a:lnTo>
                    <a:pt x="369" y="65"/>
                  </a:lnTo>
                  <a:lnTo>
                    <a:pt x="373" y="56"/>
                  </a:lnTo>
                  <a:lnTo>
                    <a:pt x="376" y="47"/>
                  </a:lnTo>
                  <a:lnTo>
                    <a:pt x="381" y="46"/>
                  </a:lnTo>
                  <a:lnTo>
                    <a:pt x="385" y="19"/>
                  </a:lnTo>
                  <a:lnTo>
                    <a:pt x="388" y="19"/>
                  </a:lnTo>
                  <a:lnTo>
                    <a:pt x="392" y="10"/>
                  </a:lnTo>
                  <a:lnTo>
                    <a:pt x="395" y="0"/>
                  </a:lnTo>
                </a:path>
              </a:pathLst>
            </a:custGeom>
            <a:noFill/>
            <a:ln w="31750">
              <a:solidFill>
                <a:srgbClr val="000000"/>
              </a:solidFill>
              <a:round/>
              <a:headEnd/>
              <a:tailEnd/>
            </a:ln>
          </p:spPr>
          <p:txBody>
            <a:bodyPr/>
            <a:lstStyle/>
            <a:p>
              <a:endParaRPr lang="en-US" dirty="0"/>
            </a:p>
          </p:txBody>
        </p:sp>
        <p:sp>
          <p:nvSpPr>
            <p:cNvPr id="46122" name="Freeform 57"/>
            <p:cNvSpPr>
              <a:spLocks/>
            </p:cNvSpPr>
            <p:nvPr/>
          </p:nvSpPr>
          <p:spPr bwMode="auto">
            <a:xfrm>
              <a:off x="2720" y="1300"/>
              <a:ext cx="396" cy="1781"/>
            </a:xfrm>
            <a:custGeom>
              <a:avLst/>
              <a:gdLst>
                <a:gd name="T0" fmla="*/ 4 w 396"/>
                <a:gd name="T1" fmla="*/ 1768 h 1781"/>
                <a:gd name="T2" fmla="*/ 12 w 396"/>
                <a:gd name="T3" fmla="*/ 1741 h 1781"/>
                <a:gd name="T4" fmla="*/ 19 w 396"/>
                <a:gd name="T5" fmla="*/ 1713 h 1781"/>
                <a:gd name="T6" fmla="*/ 27 w 396"/>
                <a:gd name="T7" fmla="*/ 1686 h 1781"/>
                <a:gd name="T8" fmla="*/ 35 w 396"/>
                <a:gd name="T9" fmla="*/ 1653 h 1781"/>
                <a:gd name="T10" fmla="*/ 43 w 396"/>
                <a:gd name="T11" fmla="*/ 1626 h 1781"/>
                <a:gd name="T12" fmla="*/ 50 w 396"/>
                <a:gd name="T13" fmla="*/ 1595 h 1781"/>
                <a:gd name="T14" fmla="*/ 57 w 396"/>
                <a:gd name="T15" fmla="*/ 1563 h 1781"/>
                <a:gd name="T16" fmla="*/ 65 w 396"/>
                <a:gd name="T17" fmla="*/ 1530 h 1781"/>
                <a:gd name="T18" fmla="*/ 72 w 396"/>
                <a:gd name="T19" fmla="*/ 1498 h 1781"/>
                <a:gd name="T20" fmla="*/ 80 w 396"/>
                <a:gd name="T21" fmla="*/ 1465 h 1781"/>
                <a:gd name="T22" fmla="*/ 88 w 396"/>
                <a:gd name="T23" fmla="*/ 1429 h 1781"/>
                <a:gd name="T24" fmla="*/ 95 w 396"/>
                <a:gd name="T25" fmla="*/ 1390 h 1781"/>
                <a:gd name="T26" fmla="*/ 104 w 396"/>
                <a:gd name="T27" fmla="*/ 1354 h 1781"/>
                <a:gd name="T28" fmla="*/ 111 w 396"/>
                <a:gd name="T29" fmla="*/ 1320 h 1781"/>
                <a:gd name="T30" fmla="*/ 118 w 396"/>
                <a:gd name="T31" fmla="*/ 1281 h 1781"/>
                <a:gd name="T32" fmla="*/ 126 w 396"/>
                <a:gd name="T33" fmla="*/ 1242 h 1781"/>
                <a:gd name="T34" fmla="*/ 134 w 396"/>
                <a:gd name="T35" fmla="*/ 1200 h 1781"/>
                <a:gd name="T36" fmla="*/ 140 w 396"/>
                <a:gd name="T37" fmla="*/ 1157 h 1781"/>
                <a:gd name="T38" fmla="*/ 150 w 396"/>
                <a:gd name="T39" fmla="*/ 1114 h 1781"/>
                <a:gd name="T40" fmla="*/ 158 w 396"/>
                <a:gd name="T41" fmla="*/ 1070 h 1781"/>
                <a:gd name="T42" fmla="*/ 164 w 396"/>
                <a:gd name="T43" fmla="*/ 1023 h 1781"/>
                <a:gd name="T44" fmla="*/ 171 w 396"/>
                <a:gd name="T45" fmla="*/ 976 h 1781"/>
                <a:gd name="T46" fmla="*/ 179 w 396"/>
                <a:gd name="T47" fmla="*/ 928 h 1781"/>
                <a:gd name="T48" fmla="*/ 186 w 396"/>
                <a:gd name="T49" fmla="*/ 879 h 1781"/>
                <a:gd name="T50" fmla="*/ 194 w 396"/>
                <a:gd name="T51" fmla="*/ 824 h 1781"/>
                <a:gd name="T52" fmla="*/ 201 w 396"/>
                <a:gd name="T53" fmla="*/ 773 h 1781"/>
                <a:gd name="T54" fmla="*/ 208 w 396"/>
                <a:gd name="T55" fmla="*/ 720 h 1781"/>
                <a:gd name="T56" fmla="*/ 218 w 396"/>
                <a:gd name="T57" fmla="*/ 662 h 1781"/>
                <a:gd name="T58" fmla="*/ 224 w 396"/>
                <a:gd name="T59" fmla="*/ 605 h 1781"/>
                <a:gd name="T60" fmla="*/ 232 w 396"/>
                <a:gd name="T61" fmla="*/ 545 h 1781"/>
                <a:gd name="T62" fmla="*/ 240 w 396"/>
                <a:gd name="T63" fmla="*/ 488 h 1781"/>
                <a:gd name="T64" fmla="*/ 247 w 396"/>
                <a:gd name="T65" fmla="*/ 426 h 1781"/>
                <a:gd name="T66" fmla="*/ 255 w 396"/>
                <a:gd name="T67" fmla="*/ 367 h 1781"/>
                <a:gd name="T68" fmla="*/ 262 w 396"/>
                <a:gd name="T69" fmla="*/ 304 h 1781"/>
                <a:gd name="T70" fmla="*/ 271 w 396"/>
                <a:gd name="T71" fmla="*/ 249 h 1781"/>
                <a:gd name="T72" fmla="*/ 278 w 396"/>
                <a:gd name="T73" fmla="*/ 194 h 1781"/>
                <a:gd name="T74" fmla="*/ 286 w 396"/>
                <a:gd name="T75" fmla="*/ 146 h 1781"/>
                <a:gd name="T76" fmla="*/ 294 w 396"/>
                <a:gd name="T77" fmla="*/ 99 h 1781"/>
                <a:gd name="T78" fmla="*/ 300 w 396"/>
                <a:gd name="T79" fmla="*/ 57 h 1781"/>
                <a:gd name="T80" fmla="*/ 308 w 396"/>
                <a:gd name="T81" fmla="*/ 26 h 1781"/>
                <a:gd name="T82" fmla="*/ 316 w 396"/>
                <a:gd name="T83" fmla="*/ 8 h 1781"/>
                <a:gd name="T84" fmla="*/ 324 w 396"/>
                <a:gd name="T85" fmla="*/ 0 h 1781"/>
                <a:gd name="T86" fmla="*/ 330 w 396"/>
                <a:gd name="T87" fmla="*/ 0 h 1781"/>
                <a:gd name="T88" fmla="*/ 338 w 396"/>
                <a:gd name="T89" fmla="*/ 14 h 1781"/>
                <a:gd name="T90" fmla="*/ 346 w 396"/>
                <a:gd name="T91" fmla="*/ 39 h 1781"/>
                <a:gd name="T92" fmla="*/ 354 w 396"/>
                <a:gd name="T93" fmla="*/ 77 h 1781"/>
                <a:gd name="T94" fmla="*/ 361 w 396"/>
                <a:gd name="T95" fmla="*/ 121 h 1781"/>
                <a:gd name="T96" fmla="*/ 369 w 396"/>
                <a:gd name="T97" fmla="*/ 172 h 1781"/>
                <a:gd name="T98" fmla="*/ 376 w 396"/>
                <a:gd name="T99" fmla="*/ 221 h 1781"/>
                <a:gd name="T100" fmla="*/ 384 w 396"/>
                <a:gd name="T101" fmla="*/ 276 h 1781"/>
                <a:gd name="T102" fmla="*/ 392 w 396"/>
                <a:gd name="T103" fmla="*/ 337 h 17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6"/>
                <a:gd name="T157" fmla="*/ 0 h 1781"/>
                <a:gd name="T158" fmla="*/ 396 w 396"/>
                <a:gd name="T159" fmla="*/ 1781 h 17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6" h="1781">
                  <a:moveTo>
                    <a:pt x="0" y="1780"/>
                  </a:moveTo>
                  <a:lnTo>
                    <a:pt x="4" y="1768"/>
                  </a:lnTo>
                  <a:lnTo>
                    <a:pt x="8" y="1755"/>
                  </a:lnTo>
                  <a:lnTo>
                    <a:pt x="12" y="1741"/>
                  </a:lnTo>
                  <a:lnTo>
                    <a:pt x="15" y="1727"/>
                  </a:lnTo>
                  <a:lnTo>
                    <a:pt x="19" y="1713"/>
                  </a:lnTo>
                  <a:lnTo>
                    <a:pt x="23" y="1700"/>
                  </a:lnTo>
                  <a:lnTo>
                    <a:pt x="27" y="1686"/>
                  </a:lnTo>
                  <a:lnTo>
                    <a:pt x="31" y="1669"/>
                  </a:lnTo>
                  <a:lnTo>
                    <a:pt x="35" y="1653"/>
                  </a:lnTo>
                  <a:lnTo>
                    <a:pt x="38" y="1640"/>
                  </a:lnTo>
                  <a:lnTo>
                    <a:pt x="43" y="1626"/>
                  </a:lnTo>
                  <a:lnTo>
                    <a:pt x="47" y="1613"/>
                  </a:lnTo>
                  <a:lnTo>
                    <a:pt x="50" y="1595"/>
                  </a:lnTo>
                  <a:lnTo>
                    <a:pt x="55" y="1579"/>
                  </a:lnTo>
                  <a:lnTo>
                    <a:pt x="57" y="1563"/>
                  </a:lnTo>
                  <a:lnTo>
                    <a:pt x="62" y="1546"/>
                  </a:lnTo>
                  <a:lnTo>
                    <a:pt x="65" y="1530"/>
                  </a:lnTo>
                  <a:lnTo>
                    <a:pt x="68" y="1514"/>
                  </a:lnTo>
                  <a:lnTo>
                    <a:pt x="72" y="1498"/>
                  </a:lnTo>
                  <a:lnTo>
                    <a:pt x="76" y="1480"/>
                  </a:lnTo>
                  <a:lnTo>
                    <a:pt x="80" y="1465"/>
                  </a:lnTo>
                  <a:lnTo>
                    <a:pt x="84" y="1445"/>
                  </a:lnTo>
                  <a:lnTo>
                    <a:pt x="88" y="1429"/>
                  </a:lnTo>
                  <a:lnTo>
                    <a:pt x="92" y="1409"/>
                  </a:lnTo>
                  <a:lnTo>
                    <a:pt x="95" y="1390"/>
                  </a:lnTo>
                  <a:lnTo>
                    <a:pt x="99" y="1374"/>
                  </a:lnTo>
                  <a:lnTo>
                    <a:pt x="104" y="1354"/>
                  </a:lnTo>
                  <a:lnTo>
                    <a:pt x="107" y="1336"/>
                  </a:lnTo>
                  <a:lnTo>
                    <a:pt x="111" y="1320"/>
                  </a:lnTo>
                  <a:lnTo>
                    <a:pt x="115" y="1300"/>
                  </a:lnTo>
                  <a:lnTo>
                    <a:pt x="118" y="1281"/>
                  </a:lnTo>
                  <a:lnTo>
                    <a:pt x="122" y="1261"/>
                  </a:lnTo>
                  <a:lnTo>
                    <a:pt x="126" y="1242"/>
                  </a:lnTo>
                  <a:lnTo>
                    <a:pt x="130" y="1220"/>
                  </a:lnTo>
                  <a:lnTo>
                    <a:pt x="134" y="1200"/>
                  </a:lnTo>
                  <a:lnTo>
                    <a:pt x="138" y="1180"/>
                  </a:lnTo>
                  <a:lnTo>
                    <a:pt x="140" y="1157"/>
                  </a:lnTo>
                  <a:lnTo>
                    <a:pt x="146" y="1135"/>
                  </a:lnTo>
                  <a:lnTo>
                    <a:pt x="150" y="1114"/>
                  </a:lnTo>
                  <a:lnTo>
                    <a:pt x="153" y="1092"/>
                  </a:lnTo>
                  <a:lnTo>
                    <a:pt x="158" y="1070"/>
                  </a:lnTo>
                  <a:lnTo>
                    <a:pt x="160" y="1049"/>
                  </a:lnTo>
                  <a:lnTo>
                    <a:pt x="164" y="1023"/>
                  </a:lnTo>
                  <a:lnTo>
                    <a:pt x="168" y="1001"/>
                  </a:lnTo>
                  <a:lnTo>
                    <a:pt x="171" y="976"/>
                  </a:lnTo>
                  <a:lnTo>
                    <a:pt x="174" y="952"/>
                  </a:lnTo>
                  <a:lnTo>
                    <a:pt x="179" y="928"/>
                  </a:lnTo>
                  <a:lnTo>
                    <a:pt x="183" y="903"/>
                  </a:lnTo>
                  <a:lnTo>
                    <a:pt x="186" y="879"/>
                  </a:lnTo>
                  <a:lnTo>
                    <a:pt x="190" y="848"/>
                  </a:lnTo>
                  <a:lnTo>
                    <a:pt x="194" y="824"/>
                  </a:lnTo>
                  <a:lnTo>
                    <a:pt x="198" y="799"/>
                  </a:lnTo>
                  <a:lnTo>
                    <a:pt x="201" y="773"/>
                  </a:lnTo>
                  <a:lnTo>
                    <a:pt x="206" y="745"/>
                  </a:lnTo>
                  <a:lnTo>
                    <a:pt x="208" y="720"/>
                  </a:lnTo>
                  <a:lnTo>
                    <a:pt x="213" y="690"/>
                  </a:lnTo>
                  <a:lnTo>
                    <a:pt x="218" y="662"/>
                  </a:lnTo>
                  <a:lnTo>
                    <a:pt x="221" y="637"/>
                  </a:lnTo>
                  <a:lnTo>
                    <a:pt x="224" y="605"/>
                  </a:lnTo>
                  <a:lnTo>
                    <a:pt x="228" y="574"/>
                  </a:lnTo>
                  <a:lnTo>
                    <a:pt x="232" y="545"/>
                  </a:lnTo>
                  <a:lnTo>
                    <a:pt x="235" y="517"/>
                  </a:lnTo>
                  <a:lnTo>
                    <a:pt x="240" y="488"/>
                  </a:lnTo>
                  <a:lnTo>
                    <a:pt x="243" y="457"/>
                  </a:lnTo>
                  <a:lnTo>
                    <a:pt x="247" y="426"/>
                  </a:lnTo>
                  <a:lnTo>
                    <a:pt x="252" y="395"/>
                  </a:lnTo>
                  <a:lnTo>
                    <a:pt x="255" y="367"/>
                  </a:lnTo>
                  <a:lnTo>
                    <a:pt x="259" y="334"/>
                  </a:lnTo>
                  <a:lnTo>
                    <a:pt x="262" y="304"/>
                  </a:lnTo>
                  <a:lnTo>
                    <a:pt x="267" y="276"/>
                  </a:lnTo>
                  <a:lnTo>
                    <a:pt x="271" y="249"/>
                  </a:lnTo>
                  <a:lnTo>
                    <a:pt x="274" y="221"/>
                  </a:lnTo>
                  <a:lnTo>
                    <a:pt x="278" y="194"/>
                  </a:lnTo>
                  <a:lnTo>
                    <a:pt x="281" y="167"/>
                  </a:lnTo>
                  <a:lnTo>
                    <a:pt x="286" y="146"/>
                  </a:lnTo>
                  <a:lnTo>
                    <a:pt x="289" y="121"/>
                  </a:lnTo>
                  <a:lnTo>
                    <a:pt x="294" y="99"/>
                  </a:lnTo>
                  <a:lnTo>
                    <a:pt x="298" y="77"/>
                  </a:lnTo>
                  <a:lnTo>
                    <a:pt x="300" y="57"/>
                  </a:lnTo>
                  <a:lnTo>
                    <a:pt x="303" y="41"/>
                  </a:lnTo>
                  <a:lnTo>
                    <a:pt x="308" y="26"/>
                  </a:lnTo>
                  <a:lnTo>
                    <a:pt x="311" y="14"/>
                  </a:lnTo>
                  <a:lnTo>
                    <a:pt x="316" y="8"/>
                  </a:lnTo>
                  <a:lnTo>
                    <a:pt x="320" y="4"/>
                  </a:lnTo>
                  <a:lnTo>
                    <a:pt x="324" y="0"/>
                  </a:lnTo>
                  <a:lnTo>
                    <a:pt x="326" y="0"/>
                  </a:lnTo>
                  <a:lnTo>
                    <a:pt x="330" y="0"/>
                  </a:lnTo>
                  <a:lnTo>
                    <a:pt x="334" y="6"/>
                  </a:lnTo>
                  <a:lnTo>
                    <a:pt x="338" y="14"/>
                  </a:lnTo>
                  <a:lnTo>
                    <a:pt x="342" y="28"/>
                  </a:lnTo>
                  <a:lnTo>
                    <a:pt x="346" y="39"/>
                  </a:lnTo>
                  <a:lnTo>
                    <a:pt x="349" y="57"/>
                  </a:lnTo>
                  <a:lnTo>
                    <a:pt x="354" y="77"/>
                  </a:lnTo>
                  <a:lnTo>
                    <a:pt x="357" y="99"/>
                  </a:lnTo>
                  <a:lnTo>
                    <a:pt x="361" y="121"/>
                  </a:lnTo>
                  <a:lnTo>
                    <a:pt x="366" y="146"/>
                  </a:lnTo>
                  <a:lnTo>
                    <a:pt x="369" y="172"/>
                  </a:lnTo>
                  <a:lnTo>
                    <a:pt x="372" y="199"/>
                  </a:lnTo>
                  <a:lnTo>
                    <a:pt x="376" y="221"/>
                  </a:lnTo>
                  <a:lnTo>
                    <a:pt x="380" y="249"/>
                  </a:lnTo>
                  <a:lnTo>
                    <a:pt x="384" y="276"/>
                  </a:lnTo>
                  <a:lnTo>
                    <a:pt x="388" y="307"/>
                  </a:lnTo>
                  <a:lnTo>
                    <a:pt x="392" y="337"/>
                  </a:lnTo>
                  <a:lnTo>
                    <a:pt x="395" y="367"/>
                  </a:lnTo>
                </a:path>
              </a:pathLst>
            </a:custGeom>
            <a:noFill/>
            <a:ln w="31750">
              <a:solidFill>
                <a:srgbClr val="000000"/>
              </a:solidFill>
              <a:round/>
              <a:headEnd/>
              <a:tailEnd/>
            </a:ln>
          </p:spPr>
          <p:txBody>
            <a:bodyPr/>
            <a:lstStyle/>
            <a:p>
              <a:endParaRPr lang="en-US" dirty="0"/>
            </a:p>
          </p:txBody>
        </p:sp>
        <p:sp>
          <p:nvSpPr>
            <p:cNvPr id="46123" name="Freeform 58"/>
            <p:cNvSpPr>
              <a:spLocks/>
            </p:cNvSpPr>
            <p:nvPr/>
          </p:nvSpPr>
          <p:spPr bwMode="auto">
            <a:xfrm>
              <a:off x="3115" y="1667"/>
              <a:ext cx="396" cy="1610"/>
            </a:xfrm>
            <a:custGeom>
              <a:avLst/>
              <a:gdLst>
                <a:gd name="T0" fmla="*/ 5 w 396"/>
                <a:gd name="T1" fmla="*/ 30 h 1610"/>
                <a:gd name="T2" fmla="*/ 12 w 396"/>
                <a:gd name="T3" fmla="*/ 90 h 1610"/>
                <a:gd name="T4" fmla="*/ 20 w 396"/>
                <a:gd name="T5" fmla="*/ 150 h 1610"/>
                <a:gd name="T6" fmla="*/ 27 w 396"/>
                <a:gd name="T7" fmla="*/ 207 h 1610"/>
                <a:gd name="T8" fmla="*/ 35 w 396"/>
                <a:gd name="T9" fmla="*/ 266 h 1610"/>
                <a:gd name="T10" fmla="*/ 42 w 396"/>
                <a:gd name="T11" fmla="*/ 319 h 1610"/>
                <a:gd name="T12" fmla="*/ 49 w 396"/>
                <a:gd name="T13" fmla="*/ 378 h 1610"/>
                <a:gd name="T14" fmla="*/ 57 w 396"/>
                <a:gd name="T15" fmla="*/ 430 h 1610"/>
                <a:gd name="T16" fmla="*/ 65 w 396"/>
                <a:gd name="T17" fmla="*/ 481 h 1610"/>
                <a:gd name="T18" fmla="*/ 73 w 396"/>
                <a:gd name="T19" fmla="*/ 531 h 1610"/>
                <a:gd name="T20" fmla="*/ 79 w 396"/>
                <a:gd name="T21" fmla="*/ 581 h 1610"/>
                <a:gd name="T22" fmla="*/ 87 w 396"/>
                <a:gd name="T23" fmla="*/ 627 h 1610"/>
                <a:gd name="T24" fmla="*/ 94 w 396"/>
                <a:gd name="T25" fmla="*/ 673 h 1610"/>
                <a:gd name="T26" fmla="*/ 102 w 396"/>
                <a:gd name="T27" fmla="*/ 717 h 1610"/>
                <a:gd name="T28" fmla="*/ 111 w 396"/>
                <a:gd name="T29" fmla="*/ 760 h 1610"/>
                <a:gd name="T30" fmla="*/ 118 w 396"/>
                <a:gd name="T31" fmla="*/ 805 h 1610"/>
                <a:gd name="T32" fmla="*/ 126 w 396"/>
                <a:gd name="T33" fmla="*/ 845 h 1610"/>
                <a:gd name="T34" fmla="*/ 134 w 396"/>
                <a:gd name="T35" fmla="*/ 881 h 1610"/>
                <a:gd name="T36" fmla="*/ 139 w 396"/>
                <a:gd name="T37" fmla="*/ 922 h 1610"/>
                <a:gd name="T38" fmla="*/ 148 w 396"/>
                <a:gd name="T39" fmla="*/ 958 h 1610"/>
                <a:gd name="T40" fmla="*/ 157 w 396"/>
                <a:gd name="T41" fmla="*/ 993 h 1610"/>
                <a:gd name="T42" fmla="*/ 163 w 396"/>
                <a:gd name="T43" fmla="*/ 1025 h 1610"/>
                <a:gd name="T44" fmla="*/ 171 w 396"/>
                <a:gd name="T45" fmla="*/ 1062 h 1610"/>
                <a:gd name="T46" fmla="*/ 179 w 396"/>
                <a:gd name="T47" fmla="*/ 1098 h 1610"/>
                <a:gd name="T48" fmla="*/ 186 w 396"/>
                <a:gd name="T49" fmla="*/ 1131 h 1610"/>
                <a:gd name="T50" fmla="*/ 194 w 396"/>
                <a:gd name="T51" fmla="*/ 1158 h 1610"/>
                <a:gd name="T52" fmla="*/ 202 w 396"/>
                <a:gd name="T53" fmla="*/ 1192 h 1610"/>
                <a:gd name="T54" fmla="*/ 209 w 396"/>
                <a:gd name="T55" fmla="*/ 1220 h 1610"/>
                <a:gd name="T56" fmla="*/ 217 w 396"/>
                <a:gd name="T57" fmla="*/ 1251 h 1610"/>
                <a:gd name="T58" fmla="*/ 225 w 396"/>
                <a:gd name="T59" fmla="*/ 1277 h 1610"/>
                <a:gd name="T60" fmla="*/ 232 w 396"/>
                <a:gd name="T61" fmla="*/ 1308 h 1610"/>
                <a:gd name="T62" fmla="*/ 240 w 396"/>
                <a:gd name="T63" fmla="*/ 1335 h 1610"/>
                <a:gd name="T64" fmla="*/ 248 w 396"/>
                <a:gd name="T65" fmla="*/ 1360 h 1610"/>
                <a:gd name="T66" fmla="*/ 255 w 396"/>
                <a:gd name="T67" fmla="*/ 1385 h 1610"/>
                <a:gd name="T68" fmla="*/ 262 w 396"/>
                <a:gd name="T69" fmla="*/ 1412 h 1610"/>
                <a:gd name="T70" fmla="*/ 269 w 396"/>
                <a:gd name="T71" fmla="*/ 1432 h 1610"/>
                <a:gd name="T72" fmla="*/ 277 w 396"/>
                <a:gd name="T73" fmla="*/ 1437 h 1610"/>
                <a:gd name="T74" fmla="*/ 284 w 396"/>
                <a:gd name="T75" fmla="*/ 1466 h 1610"/>
                <a:gd name="T76" fmla="*/ 293 w 396"/>
                <a:gd name="T77" fmla="*/ 1482 h 1610"/>
                <a:gd name="T78" fmla="*/ 301 w 396"/>
                <a:gd name="T79" fmla="*/ 1508 h 1610"/>
                <a:gd name="T80" fmla="*/ 308 w 396"/>
                <a:gd name="T81" fmla="*/ 1533 h 1610"/>
                <a:gd name="T82" fmla="*/ 316 w 396"/>
                <a:gd name="T83" fmla="*/ 1547 h 1610"/>
                <a:gd name="T84" fmla="*/ 323 w 396"/>
                <a:gd name="T85" fmla="*/ 1563 h 1610"/>
                <a:gd name="T86" fmla="*/ 330 w 396"/>
                <a:gd name="T87" fmla="*/ 1569 h 1610"/>
                <a:gd name="T88" fmla="*/ 338 w 396"/>
                <a:gd name="T89" fmla="*/ 1571 h 1610"/>
                <a:gd name="T90" fmla="*/ 346 w 396"/>
                <a:gd name="T91" fmla="*/ 1578 h 1610"/>
                <a:gd name="T92" fmla="*/ 354 w 396"/>
                <a:gd name="T93" fmla="*/ 1596 h 1610"/>
                <a:gd name="T94" fmla="*/ 362 w 396"/>
                <a:gd name="T95" fmla="*/ 1585 h 1610"/>
                <a:gd name="T96" fmla="*/ 370 w 396"/>
                <a:gd name="T97" fmla="*/ 1581 h 1610"/>
                <a:gd name="T98" fmla="*/ 377 w 396"/>
                <a:gd name="T99" fmla="*/ 1609 h 1610"/>
                <a:gd name="T100" fmla="*/ 383 w 396"/>
                <a:gd name="T101" fmla="*/ 1541 h 1610"/>
                <a:gd name="T102" fmla="*/ 392 w 396"/>
                <a:gd name="T103" fmla="*/ 1576 h 16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6"/>
                <a:gd name="T157" fmla="*/ 0 h 1610"/>
                <a:gd name="T158" fmla="*/ 396 w 396"/>
                <a:gd name="T159" fmla="*/ 1610 h 16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6" h="1610">
                  <a:moveTo>
                    <a:pt x="0" y="0"/>
                  </a:moveTo>
                  <a:lnTo>
                    <a:pt x="5" y="30"/>
                  </a:lnTo>
                  <a:lnTo>
                    <a:pt x="8" y="59"/>
                  </a:lnTo>
                  <a:lnTo>
                    <a:pt x="12" y="90"/>
                  </a:lnTo>
                  <a:lnTo>
                    <a:pt x="17" y="121"/>
                  </a:lnTo>
                  <a:lnTo>
                    <a:pt x="20" y="150"/>
                  </a:lnTo>
                  <a:lnTo>
                    <a:pt x="22" y="178"/>
                  </a:lnTo>
                  <a:lnTo>
                    <a:pt x="27" y="207"/>
                  </a:lnTo>
                  <a:lnTo>
                    <a:pt x="30" y="235"/>
                  </a:lnTo>
                  <a:lnTo>
                    <a:pt x="35" y="266"/>
                  </a:lnTo>
                  <a:lnTo>
                    <a:pt x="39" y="295"/>
                  </a:lnTo>
                  <a:lnTo>
                    <a:pt x="42" y="319"/>
                  </a:lnTo>
                  <a:lnTo>
                    <a:pt x="45" y="351"/>
                  </a:lnTo>
                  <a:lnTo>
                    <a:pt x="49" y="378"/>
                  </a:lnTo>
                  <a:lnTo>
                    <a:pt x="54" y="403"/>
                  </a:lnTo>
                  <a:lnTo>
                    <a:pt x="57" y="430"/>
                  </a:lnTo>
                  <a:lnTo>
                    <a:pt x="62" y="455"/>
                  </a:lnTo>
                  <a:lnTo>
                    <a:pt x="65" y="481"/>
                  </a:lnTo>
                  <a:lnTo>
                    <a:pt x="69" y="506"/>
                  </a:lnTo>
                  <a:lnTo>
                    <a:pt x="73" y="531"/>
                  </a:lnTo>
                  <a:lnTo>
                    <a:pt x="75" y="556"/>
                  </a:lnTo>
                  <a:lnTo>
                    <a:pt x="79" y="581"/>
                  </a:lnTo>
                  <a:lnTo>
                    <a:pt x="83" y="604"/>
                  </a:lnTo>
                  <a:lnTo>
                    <a:pt x="87" y="627"/>
                  </a:lnTo>
                  <a:lnTo>
                    <a:pt x="92" y="651"/>
                  </a:lnTo>
                  <a:lnTo>
                    <a:pt x="94" y="673"/>
                  </a:lnTo>
                  <a:lnTo>
                    <a:pt x="99" y="695"/>
                  </a:lnTo>
                  <a:lnTo>
                    <a:pt x="102" y="717"/>
                  </a:lnTo>
                  <a:lnTo>
                    <a:pt x="106" y="738"/>
                  </a:lnTo>
                  <a:lnTo>
                    <a:pt x="111" y="760"/>
                  </a:lnTo>
                  <a:lnTo>
                    <a:pt x="114" y="782"/>
                  </a:lnTo>
                  <a:lnTo>
                    <a:pt x="118" y="805"/>
                  </a:lnTo>
                  <a:lnTo>
                    <a:pt x="121" y="824"/>
                  </a:lnTo>
                  <a:lnTo>
                    <a:pt x="126" y="845"/>
                  </a:lnTo>
                  <a:lnTo>
                    <a:pt x="130" y="865"/>
                  </a:lnTo>
                  <a:lnTo>
                    <a:pt x="134" y="881"/>
                  </a:lnTo>
                  <a:lnTo>
                    <a:pt x="138" y="902"/>
                  </a:lnTo>
                  <a:lnTo>
                    <a:pt x="139" y="922"/>
                  </a:lnTo>
                  <a:lnTo>
                    <a:pt x="145" y="938"/>
                  </a:lnTo>
                  <a:lnTo>
                    <a:pt x="148" y="958"/>
                  </a:lnTo>
                  <a:lnTo>
                    <a:pt x="151" y="974"/>
                  </a:lnTo>
                  <a:lnTo>
                    <a:pt x="157" y="993"/>
                  </a:lnTo>
                  <a:lnTo>
                    <a:pt x="159" y="1010"/>
                  </a:lnTo>
                  <a:lnTo>
                    <a:pt x="163" y="1025"/>
                  </a:lnTo>
                  <a:lnTo>
                    <a:pt x="167" y="1045"/>
                  </a:lnTo>
                  <a:lnTo>
                    <a:pt x="171" y="1062"/>
                  </a:lnTo>
                  <a:lnTo>
                    <a:pt x="175" y="1078"/>
                  </a:lnTo>
                  <a:lnTo>
                    <a:pt x="179" y="1098"/>
                  </a:lnTo>
                  <a:lnTo>
                    <a:pt x="183" y="1111"/>
                  </a:lnTo>
                  <a:lnTo>
                    <a:pt x="186" y="1131"/>
                  </a:lnTo>
                  <a:lnTo>
                    <a:pt x="190" y="1147"/>
                  </a:lnTo>
                  <a:lnTo>
                    <a:pt x="194" y="1158"/>
                  </a:lnTo>
                  <a:lnTo>
                    <a:pt x="198" y="1177"/>
                  </a:lnTo>
                  <a:lnTo>
                    <a:pt x="202" y="1192"/>
                  </a:lnTo>
                  <a:lnTo>
                    <a:pt x="206" y="1207"/>
                  </a:lnTo>
                  <a:lnTo>
                    <a:pt x="209" y="1220"/>
                  </a:lnTo>
                  <a:lnTo>
                    <a:pt x="214" y="1236"/>
                  </a:lnTo>
                  <a:lnTo>
                    <a:pt x="217" y="1251"/>
                  </a:lnTo>
                  <a:lnTo>
                    <a:pt x="221" y="1265"/>
                  </a:lnTo>
                  <a:lnTo>
                    <a:pt x="225" y="1277"/>
                  </a:lnTo>
                  <a:lnTo>
                    <a:pt x="228" y="1292"/>
                  </a:lnTo>
                  <a:lnTo>
                    <a:pt x="232" y="1308"/>
                  </a:lnTo>
                  <a:lnTo>
                    <a:pt x="235" y="1321"/>
                  </a:lnTo>
                  <a:lnTo>
                    <a:pt x="240" y="1335"/>
                  </a:lnTo>
                  <a:lnTo>
                    <a:pt x="243" y="1348"/>
                  </a:lnTo>
                  <a:lnTo>
                    <a:pt x="248" y="1360"/>
                  </a:lnTo>
                  <a:lnTo>
                    <a:pt x="251" y="1374"/>
                  </a:lnTo>
                  <a:lnTo>
                    <a:pt x="255" y="1385"/>
                  </a:lnTo>
                  <a:lnTo>
                    <a:pt x="259" y="1399"/>
                  </a:lnTo>
                  <a:lnTo>
                    <a:pt x="262" y="1412"/>
                  </a:lnTo>
                  <a:lnTo>
                    <a:pt x="266" y="1421"/>
                  </a:lnTo>
                  <a:lnTo>
                    <a:pt x="269" y="1432"/>
                  </a:lnTo>
                  <a:lnTo>
                    <a:pt x="274" y="1448"/>
                  </a:lnTo>
                  <a:lnTo>
                    <a:pt x="277" y="1437"/>
                  </a:lnTo>
                  <a:lnTo>
                    <a:pt x="281" y="1457"/>
                  </a:lnTo>
                  <a:lnTo>
                    <a:pt x="284" y="1466"/>
                  </a:lnTo>
                  <a:lnTo>
                    <a:pt x="289" y="1478"/>
                  </a:lnTo>
                  <a:lnTo>
                    <a:pt x="293" y="1482"/>
                  </a:lnTo>
                  <a:lnTo>
                    <a:pt x="297" y="1485"/>
                  </a:lnTo>
                  <a:lnTo>
                    <a:pt x="301" y="1508"/>
                  </a:lnTo>
                  <a:lnTo>
                    <a:pt x="303" y="1519"/>
                  </a:lnTo>
                  <a:lnTo>
                    <a:pt x="308" y="1533"/>
                  </a:lnTo>
                  <a:lnTo>
                    <a:pt x="311" y="1537"/>
                  </a:lnTo>
                  <a:lnTo>
                    <a:pt x="316" y="1547"/>
                  </a:lnTo>
                  <a:lnTo>
                    <a:pt x="319" y="1547"/>
                  </a:lnTo>
                  <a:lnTo>
                    <a:pt x="323" y="1563"/>
                  </a:lnTo>
                  <a:lnTo>
                    <a:pt x="327" y="1543"/>
                  </a:lnTo>
                  <a:lnTo>
                    <a:pt x="330" y="1569"/>
                  </a:lnTo>
                  <a:lnTo>
                    <a:pt x="335" y="1541"/>
                  </a:lnTo>
                  <a:lnTo>
                    <a:pt x="338" y="1571"/>
                  </a:lnTo>
                  <a:lnTo>
                    <a:pt x="343" y="1585"/>
                  </a:lnTo>
                  <a:lnTo>
                    <a:pt x="346" y="1578"/>
                  </a:lnTo>
                  <a:lnTo>
                    <a:pt x="350" y="1590"/>
                  </a:lnTo>
                  <a:lnTo>
                    <a:pt x="354" y="1596"/>
                  </a:lnTo>
                  <a:lnTo>
                    <a:pt x="357" y="1569"/>
                  </a:lnTo>
                  <a:lnTo>
                    <a:pt x="362" y="1585"/>
                  </a:lnTo>
                  <a:lnTo>
                    <a:pt x="365" y="1587"/>
                  </a:lnTo>
                  <a:lnTo>
                    <a:pt x="370" y="1581"/>
                  </a:lnTo>
                  <a:lnTo>
                    <a:pt x="372" y="1598"/>
                  </a:lnTo>
                  <a:lnTo>
                    <a:pt x="377" y="1609"/>
                  </a:lnTo>
                  <a:lnTo>
                    <a:pt x="381" y="1565"/>
                  </a:lnTo>
                  <a:lnTo>
                    <a:pt x="383" y="1541"/>
                  </a:lnTo>
                  <a:lnTo>
                    <a:pt x="387" y="1563"/>
                  </a:lnTo>
                  <a:lnTo>
                    <a:pt x="392" y="1576"/>
                  </a:lnTo>
                  <a:lnTo>
                    <a:pt x="395" y="1598"/>
                  </a:lnTo>
                </a:path>
              </a:pathLst>
            </a:custGeom>
            <a:noFill/>
            <a:ln w="31750">
              <a:solidFill>
                <a:srgbClr val="000000"/>
              </a:solidFill>
              <a:round/>
              <a:headEnd/>
              <a:tailEnd/>
            </a:ln>
          </p:spPr>
          <p:txBody>
            <a:bodyPr/>
            <a:lstStyle/>
            <a:p>
              <a:endParaRPr lang="en-US" dirty="0"/>
            </a:p>
          </p:txBody>
        </p:sp>
        <p:sp>
          <p:nvSpPr>
            <p:cNvPr id="46124" name="Freeform 59"/>
            <p:cNvSpPr>
              <a:spLocks/>
            </p:cNvSpPr>
            <p:nvPr/>
          </p:nvSpPr>
          <p:spPr bwMode="auto">
            <a:xfrm>
              <a:off x="3878" y="3322"/>
              <a:ext cx="423" cy="283"/>
            </a:xfrm>
            <a:custGeom>
              <a:avLst/>
              <a:gdLst>
                <a:gd name="T0" fmla="*/ 4 w 423"/>
                <a:gd name="T1" fmla="*/ 32 h 283"/>
                <a:gd name="T2" fmla="*/ 13 w 423"/>
                <a:gd name="T3" fmla="*/ 82 h 283"/>
                <a:gd name="T4" fmla="*/ 20 w 423"/>
                <a:gd name="T5" fmla="*/ 92 h 283"/>
                <a:gd name="T6" fmla="*/ 28 w 423"/>
                <a:gd name="T7" fmla="*/ 0 h 283"/>
                <a:gd name="T8" fmla="*/ 36 w 423"/>
                <a:gd name="T9" fmla="*/ 51 h 283"/>
                <a:gd name="T10" fmla="*/ 46 w 423"/>
                <a:gd name="T11" fmla="*/ 59 h 283"/>
                <a:gd name="T12" fmla="*/ 53 w 423"/>
                <a:gd name="T13" fmla="*/ 73 h 283"/>
                <a:gd name="T14" fmla="*/ 61 w 423"/>
                <a:gd name="T15" fmla="*/ 73 h 283"/>
                <a:gd name="T16" fmla="*/ 68 w 423"/>
                <a:gd name="T17" fmla="*/ 82 h 283"/>
                <a:gd name="T18" fmla="*/ 76 w 423"/>
                <a:gd name="T19" fmla="*/ 79 h 283"/>
                <a:gd name="T20" fmla="*/ 85 w 423"/>
                <a:gd name="T21" fmla="*/ 46 h 283"/>
                <a:gd name="T22" fmla="*/ 94 w 423"/>
                <a:gd name="T23" fmla="*/ 84 h 283"/>
                <a:gd name="T24" fmla="*/ 102 w 423"/>
                <a:gd name="T25" fmla="*/ 71 h 283"/>
                <a:gd name="T26" fmla="*/ 108 w 423"/>
                <a:gd name="T27" fmla="*/ 24 h 283"/>
                <a:gd name="T28" fmla="*/ 117 w 423"/>
                <a:gd name="T29" fmla="*/ 24 h 283"/>
                <a:gd name="T30" fmla="*/ 127 w 423"/>
                <a:gd name="T31" fmla="*/ 49 h 283"/>
                <a:gd name="T32" fmla="*/ 134 w 423"/>
                <a:gd name="T33" fmla="*/ 38 h 283"/>
                <a:gd name="T34" fmla="*/ 142 w 423"/>
                <a:gd name="T35" fmla="*/ 68 h 283"/>
                <a:gd name="T36" fmla="*/ 151 w 423"/>
                <a:gd name="T37" fmla="*/ 14 h 283"/>
                <a:gd name="T38" fmla="*/ 157 w 423"/>
                <a:gd name="T39" fmla="*/ 122 h 283"/>
                <a:gd name="T40" fmla="*/ 166 w 423"/>
                <a:gd name="T41" fmla="*/ 92 h 283"/>
                <a:gd name="T42" fmla="*/ 175 w 423"/>
                <a:gd name="T43" fmla="*/ 82 h 283"/>
                <a:gd name="T44" fmla="*/ 182 w 423"/>
                <a:gd name="T45" fmla="*/ 114 h 283"/>
                <a:gd name="T46" fmla="*/ 189 w 423"/>
                <a:gd name="T47" fmla="*/ 96 h 283"/>
                <a:gd name="T48" fmla="*/ 200 w 423"/>
                <a:gd name="T49" fmla="*/ 142 h 283"/>
                <a:gd name="T50" fmla="*/ 207 w 423"/>
                <a:gd name="T51" fmla="*/ 79 h 283"/>
                <a:gd name="T52" fmla="*/ 215 w 423"/>
                <a:gd name="T53" fmla="*/ 96 h 283"/>
                <a:gd name="T54" fmla="*/ 225 w 423"/>
                <a:gd name="T55" fmla="*/ 124 h 283"/>
                <a:gd name="T56" fmla="*/ 230 w 423"/>
                <a:gd name="T57" fmla="*/ 179 h 283"/>
                <a:gd name="T58" fmla="*/ 239 w 423"/>
                <a:gd name="T59" fmla="*/ 167 h 283"/>
                <a:gd name="T60" fmla="*/ 248 w 423"/>
                <a:gd name="T61" fmla="*/ 197 h 283"/>
                <a:gd name="T62" fmla="*/ 256 w 423"/>
                <a:gd name="T63" fmla="*/ 167 h 283"/>
                <a:gd name="T64" fmla="*/ 263 w 423"/>
                <a:gd name="T65" fmla="*/ 152 h 283"/>
                <a:gd name="T66" fmla="*/ 271 w 423"/>
                <a:gd name="T67" fmla="*/ 147 h 283"/>
                <a:gd name="T68" fmla="*/ 280 w 423"/>
                <a:gd name="T69" fmla="*/ 144 h 283"/>
                <a:gd name="T70" fmla="*/ 288 w 423"/>
                <a:gd name="T71" fmla="*/ 183 h 283"/>
                <a:gd name="T72" fmla="*/ 296 w 423"/>
                <a:gd name="T73" fmla="*/ 238 h 283"/>
                <a:gd name="T74" fmla="*/ 303 w 423"/>
                <a:gd name="T75" fmla="*/ 166 h 283"/>
                <a:gd name="T76" fmla="*/ 311 w 423"/>
                <a:gd name="T77" fmla="*/ 158 h 283"/>
                <a:gd name="T78" fmla="*/ 320 w 423"/>
                <a:gd name="T79" fmla="*/ 179 h 283"/>
                <a:gd name="T80" fmla="*/ 327 w 423"/>
                <a:gd name="T81" fmla="*/ 208 h 283"/>
                <a:gd name="T82" fmla="*/ 337 w 423"/>
                <a:gd name="T83" fmla="*/ 160 h 283"/>
                <a:gd name="T84" fmla="*/ 345 w 423"/>
                <a:gd name="T85" fmla="*/ 175 h 283"/>
                <a:gd name="T86" fmla="*/ 352 w 423"/>
                <a:gd name="T87" fmla="*/ 191 h 283"/>
                <a:gd name="T88" fmla="*/ 361 w 423"/>
                <a:gd name="T89" fmla="*/ 183 h 283"/>
                <a:gd name="T90" fmla="*/ 369 w 423"/>
                <a:gd name="T91" fmla="*/ 158 h 283"/>
                <a:gd name="T92" fmla="*/ 377 w 423"/>
                <a:gd name="T93" fmla="*/ 183 h 283"/>
                <a:gd name="T94" fmla="*/ 384 w 423"/>
                <a:gd name="T95" fmla="*/ 199 h 283"/>
                <a:gd name="T96" fmla="*/ 392 w 423"/>
                <a:gd name="T97" fmla="*/ 260 h 283"/>
                <a:gd name="T98" fmla="*/ 400 w 423"/>
                <a:gd name="T99" fmla="*/ 260 h 283"/>
                <a:gd name="T100" fmla="*/ 409 w 423"/>
                <a:gd name="T101" fmla="*/ 185 h 283"/>
                <a:gd name="T102" fmla="*/ 418 w 423"/>
                <a:gd name="T103" fmla="*/ 246 h 2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23"/>
                <a:gd name="T157" fmla="*/ 0 h 283"/>
                <a:gd name="T158" fmla="*/ 423 w 423"/>
                <a:gd name="T159" fmla="*/ 283 h 28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23" h="283">
                  <a:moveTo>
                    <a:pt x="0" y="46"/>
                  </a:moveTo>
                  <a:lnTo>
                    <a:pt x="4" y="32"/>
                  </a:lnTo>
                  <a:lnTo>
                    <a:pt x="8" y="35"/>
                  </a:lnTo>
                  <a:lnTo>
                    <a:pt x="13" y="82"/>
                  </a:lnTo>
                  <a:lnTo>
                    <a:pt x="17" y="54"/>
                  </a:lnTo>
                  <a:lnTo>
                    <a:pt x="20" y="92"/>
                  </a:lnTo>
                  <a:lnTo>
                    <a:pt x="26" y="4"/>
                  </a:lnTo>
                  <a:lnTo>
                    <a:pt x="28" y="0"/>
                  </a:lnTo>
                  <a:lnTo>
                    <a:pt x="33" y="63"/>
                  </a:lnTo>
                  <a:lnTo>
                    <a:pt x="36" y="51"/>
                  </a:lnTo>
                  <a:lnTo>
                    <a:pt x="42" y="59"/>
                  </a:lnTo>
                  <a:lnTo>
                    <a:pt x="46" y="59"/>
                  </a:lnTo>
                  <a:lnTo>
                    <a:pt x="49" y="76"/>
                  </a:lnTo>
                  <a:lnTo>
                    <a:pt x="53" y="73"/>
                  </a:lnTo>
                  <a:lnTo>
                    <a:pt x="57" y="59"/>
                  </a:lnTo>
                  <a:lnTo>
                    <a:pt x="61" y="73"/>
                  </a:lnTo>
                  <a:lnTo>
                    <a:pt x="66" y="88"/>
                  </a:lnTo>
                  <a:lnTo>
                    <a:pt x="68" y="82"/>
                  </a:lnTo>
                  <a:lnTo>
                    <a:pt x="74" y="56"/>
                  </a:lnTo>
                  <a:lnTo>
                    <a:pt x="76" y="79"/>
                  </a:lnTo>
                  <a:lnTo>
                    <a:pt x="80" y="43"/>
                  </a:lnTo>
                  <a:lnTo>
                    <a:pt x="85" y="46"/>
                  </a:lnTo>
                  <a:lnTo>
                    <a:pt x="90" y="109"/>
                  </a:lnTo>
                  <a:lnTo>
                    <a:pt x="94" y="84"/>
                  </a:lnTo>
                  <a:lnTo>
                    <a:pt x="97" y="71"/>
                  </a:lnTo>
                  <a:lnTo>
                    <a:pt x="102" y="71"/>
                  </a:lnTo>
                  <a:lnTo>
                    <a:pt x="105" y="88"/>
                  </a:lnTo>
                  <a:lnTo>
                    <a:pt x="108" y="24"/>
                  </a:lnTo>
                  <a:lnTo>
                    <a:pt x="114" y="18"/>
                  </a:lnTo>
                  <a:lnTo>
                    <a:pt x="117" y="24"/>
                  </a:lnTo>
                  <a:lnTo>
                    <a:pt x="122" y="54"/>
                  </a:lnTo>
                  <a:lnTo>
                    <a:pt x="127" y="49"/>
                  </a:lnTo>
                  <a:lnTo>
                    <a:pt x="130" y="82"/>
                  </a:lnTo>
                  <a:lnTo>
                    <a:pt x="134" y="38"/>
                  </a:lnTo>
                  <a:lnTo>
                    <a:pt x="137" y="79"/>
                  </a:lnTo>
                  <a:lnTo>
                    <a:pt x="142" y="68"/>
                  </a:lnTo>
                  <a:lnTo>
                    <a:pt x="147" y="38"/>
                  </a:lnTo>
                  <a:lnTo>
                    <a:pt x="151" y="14"/>
                  </a:lnTo>
                  <a:lnTo>
                    <a:pt x="154" y="76"/>
                  </a:lnTo>
                  <a:lnTo>
                    <a:pt x="157" y="122"/>
                  </a:lnTo>
                  <a:lnTo>
                    <a:pt x="162" y="116"/>
                  </a:lnTo>
                  <a:lnTo>
                    <a:pt x="166" y="92"/>
                  </a:lnTo>
                  <a:lnTo>
                    <a:pt x="171" y="68"/>
                  </a:lnTo>
                  <a:lnTo>
                    <a:pt x="175" y="82"/>
                  </a:lnTo>
                  <a:lnTo>
                    <a:pt x="178" y="76"/>
                  </a:lnTo>
                  <a:lnTo>
                    <a:pt x="182" y="114"/>
                  </a:lnTo>
                  <a:lnTo>
                    <a:pt x="186" y="84"/>
                  </a:lnTo>
                  <a:lnTo>
                    <a:pt x="189" y="96"/>
                  </a:lnTo>
                  <a:lnTo>
                    <a:pt x="195" y="91"/>
                  </a:lnTo>
                  <a:lnTo>
                    <a:pt x="200" y="142"/>
                  </a:lnTo>
                  <a:lnTo>
                    <a:pt x="202" y="76"/>
                  </a:lnTo>
                  <a:lnTo>
                    <a:pt x="207" y="79"/>
                  </a:lnTo>
                  <a:lnTo>
                    <a:pt x="211" y="91"/>
                  </a:lnTo>
                  <a:lnTo>
                    <a:pt x="215" y="96"/>
                  </a:lnTo>
                  <a:lnTo>
                    <a:pt x="217" y="91"/>
                  </a:lnTo>
                  <a:lnTo>
                    <a:pt x="225" y="124"/>
                  </a:lnTo>
                  <a:lnTo>
                    <a:pt x="226" y="122"/>
                  </a:lnTo>
                  <a:lnTo>
                    <a:pt x="230" y="179"/>
                  </a:lnTo>
                  <a:lnTo>
                    <a:pt x="235" y="167"/>
                  </a:lnTo>
                  <a:lnTo>
                    <a:pt x="239" y="167"/>
                  </a:lnTo>
                  <a:lnTo>
                    <a:pt x="243" y="205"/>
                  </a:lnTo>
                  <a:lnTo>
                    <a:pt x="248" y="197"/>
                  </a:lnTo>
                  <a:lnTo>
                    <a:pt x="252" y="226"/>
                  </a:lnTo>
                  <a:lnTo>
                    <a:pt x="256" y="167"/>
                  </a:lnTo>
                  <a:lnTo>
                    <a:pt x="258" y="167"/>
                  </a:lnTo>
                  <a:lnTo>
                    <a:pt x="263" y="152"/>
                  </a:lnTo>
                  <a:lnTo>
                    <a:pt x="266" y="119"/>
                  </a:lnTo>
                  <a:lnTo>
                    <a:pt x="271" y="147"/>
                  </a:lnTo>
                  <a:lnTo>
                    <a:pt x="275" y="155"/>
                  </a:lnTo>
                  <a:lnTo>
                    <a:pt x="280" y="144"/>
                  </a:lnTo>
                  <a:lnTo>
                    <a:pt x="284" y="144"/>
                  </a:lnTo>
                  <a:lnTo>
                    <a:pt x="288" y="183"/>
                  </a:lnTo>
                  <a:lnTo>
                    <a:pt x="292" y="194"/>
                  </a:lnTo>
                  <a:lnTo>
                    <a:pt x="296" y="238"/>
                  </a:lnTo>
                  <a:lnTo>
                    <a:pt x="300" y="183"/>
                  </a:lnTo>
                  <a:lnTo>
                    <a:pt x="303" y="166"/>
                  </a:lnTo>
                  <a:lnTo>
                    <a:pt x="308" y="194"/>
                  </a:lnTo>
                  <a:lnTo>
                    <a:pt x="311" y="158"/>
                  </a:lnTo>
                  <a:lnTo>
                    <a:pt x="316" y="175"/>
                  </a:lnTo>
                  <a:lnTo>
                    <a:pt x="320" y="179"/>
                  </a:lnTo>
                  <a:lnTo>
                    <a:pt x="325" y="232"/>
                  </a:lnTo>
                  <a:lnTo>
                    <a:pt x="327" y="208"/>
                  </a:lnTo>
                  <a:lnTo>
                    <a:pt x="332" y="142"/>
                  </a:lnTo>
                  <a:lnTo>
                    <a:pt x="337" y="160"/>
                  </a:lnTo>
                  <a:lnTo>
                    <a:pt x="340" y="179"/>
                  </a:lnTo>
                  <a:lnTo>
                    <a:pt x="345" y="175"/>
                  </a:lnTo>
                  <a:lnTo>
                    <a:pt x="349" y="197"/>
                  </a:lnTo>
                  <a:lnTo>
                    <a:pt x="352" y="191"/>
                  </a:lnTo>
                  <a:lnTo>
                    <a:pt x="356" y="177"/>
                  </a:lnTo>
                  <a:lnTo>
                    <a:pt x="361" y="183"/>
                  </a:lnTo>
                  <a:lnTo>
                    <a:pt x="366" y="175"/>
                  </a:lnTo>
                  <a:lnTo>
                    <a:pt x="369" y="158"/>
                  </a:lnTo>
                  <a:lnTo>
                    <a:pt x="374" y="215"/>
                  </a:lnTo>
                  <a:lnTo>
                    <a:pt x="377" y="183"/>
                  </a:lnTo>
                  <a:lnTo>
                    <a:pt x="381" y="177"/>
                  </a:lnTo>
                  <a:lnTo>
                    <a:pt x="384" y="199"/>
                  </a:lnTo>
                  <a:lnTo>
                    <a:pt x="388" y="197"/>
                  </a:lnTo>
                  <a:lnTo>
                    <a:pt x="392" y="260"/>
                  </a:lnTo>
                  <a:lnTo>
                    <a:pt x="397" y="282"/>
                  </a:lnTo>
                  <a:lnTo>
                    <a:pt x="400" y="260"/>
                  </a:lnTo>
                  <a:lnTo>
                    <a:pt x="406" y="235"/>
                  </a:lnTo>
                  <a:lnTo>
                    <a:pt x="409" y="185"/>
                  </a:lnTo>
                  <a:lnTo>
                    <a:pt x="413" y="202"/>
                  </a:lnTo>
                  <a:lnTo>
                    <a:pt x="418" y="246"/>
                  </a:lnTo>
                  <a:lnTo>
                    <a:pt x="422" y="211"/>
                  </a:lnTo>
                </a:path>
              </a:pathLst>
            </a:custGeom>
            <a:noFill/>
            <a:ln w="31750">
              <a:solidFill>
                <a:srgbClr val="000000"/>
              </a:solidFill>
              <a:round/>
              <a:headEnd/>
              <a:tailEnd/>
            </a:ln>
          </p:spPr>
          <p:txBody>
            <a:bodyPr/>
            <a:lstStyle/>
            <a:p>
              <a:endParaRPr lang="en-US" dirty="0"/>
            </a:p>
          </p:txBody>
        </p:sp>
        <p:sp>
          <p:nvSpPr>
            <p:cNvPr id="46125" name="Freeform 60"/>
            <p:cNvSpPr>
              <a:spLocks/>
            </p:cNvSpPr>
            <p:nvPr/>
          </p:nvSpPr>
          <p:spPr bwMode="auto">
            <a:xfrm>
              <a:off x="4300" y="3486"/>
              <a:ext cx="396" cy="145"/>
            </a:xfrm>
            <a:custGeom>
              <a:avLst/>
              <a:gdLst>
                <a:gd name="T0" fmla="*/ 4 w 396"/>
                <a:gd name="T1" fmla="*/ 10 h 145"/>
                <a:gd name="T2" fmla="*/ 11 w 396"/>
                <a:gd name="T3" fmla="*/ 20 h 145"/>
                <a:gd name="T4" fmla="*/ 19 w 396"/>
                <a:gd name="T5" fmla="*/ 43 h 145"/>
                <a:gd name="T6" fmla="*/ 26 w 396"/>
                <a:gd name="T7" fmla="*/ 44 h 145"/>
                <a:gd name="T8" fmla="*/ 34 w 396"/>
                <a:gd name="T9" fmla="*/ 0 h 145"/>
                <a:gd name="T10" fmla="*/ 42 w 396"/>
                <a:gd name="T11" fmla="*/ 34 h 145"/>
                <a:gd name="T12" fmla="*/ 50 w 396"/>
                <a:gd name="T13" fmla="*/ 89 h 145"/>
                <a:gd name="T14" fmla="*/ 56 w 396"/>
                <a:gd name="T15" fmla="*/ 36 h 145"/>
                <a:gd name="T16" fmla="*/ 65 w 396"/>
                <a:gd name="T17" fmla="*/ 83 h 145"/>
                <a:gd name="T18" fmla="*/ 73 w 396"/>
                <a:gd name="T19" fmla="*/ 18 h 145"/>
                <a:gd name="T20" fmla="*/ 80 w 396"/>
                <a:gd name="T21" fmla="*/ 53 h 145"/>
                <a:gd name="T22" fmla="*/ 87 w 396"/>
                <a:gd name="T23" fmla="*/ 23 h 145"/>
                <a:gd name="T24" fmla="*/ 95 w 396"/>
                <a:gd name="T25" fmla="*/ 59 h 145"/>
                <a:gd name="T26" fmla="*/ 103 w 396"/>
                <a:gd name="T27" fmla="*/ 59 h 145"/>
                <a:gd name="T28" fmla="*/ 110 w 396"/>
                <a:gd name="T29" fmla="*/ 64 h 145"/>
                <a:gd name="T30" fmla="*/ 118 w 396"/>
                <a:gd name="T31" fmla="*/ 102 h 145"/>
                <a:gd name="T32" fmla="*/ 125 w 396"/>
                <a:gd name="T33" fmla="*/ 119 h 145"/>
                <a:gd name="T34" fmla="*/ 133 w 396"/>
                <a:gd name="T35" fmla="*/ 108 h 145"/>
                <a:gd name="T36" fmla="*/ 140 w 396"/>
                <a:gd name="T37" fmla="*/ 102 h 145"/>
                <a:gd name="T38" fmla="*/ 148 w 396"/>
                <a:gd name="T39" fmla="*/ 51 h 145"/>
                <a:gd name="T40" fmla="*/ 156 w 396"/>
                <a:gd name="T41" fmla="*/ 79 h 145"/>
                <a:gd name="T42" fmla="*/ 164 w 396"/>
                <a:gd name="T43" fmla="*/ 56 h 145"/>
                <a:gd name="T44" fmla="*/ 171 w 396"/>
                <a:gd name="T45" fmla="*/ 72 h 145"/>
                <a:gd name="T46" fmla="*/ 178 w 396"/>
                <a:gd name="T47" fmla="*/ 97 h 145"/>
                <a:gd name="T48" fmla="*/ 186 w 396"/>
                <a:gd name="T49" fmla="*/ 43 h 145"/>
                <a:gd name="T50" fmla="*/ 194 w 396"/>
                <a:gd name="T51" fmla="*/ 72 h 145"/>
                <a:gd name="T52" fmla="*/ 201 w 396"/>
                <a:gd name="T53" fmla="*/ 70 h 145"/>
                <a:gd name="T54" fmla="*/ 210 w 396"/>
                <a:gd name="T55" fmla="*/ 53 h 145"/>
                <a:gd name="T56" fmla="*/ 216 w 396"/>
                <a:gd name="T57" fmla="*/ 75 h 145"/>
                <a:gd name="T58" fmla="*/ 224 w 396"/>
                <a:gd name="T59" fmla="*/ 64 h 145"/>
                <a:gd name="T60" fmla="*/ 231 w 396"/>
                <a:gd name="T61" fmla="*/ 64 h 145"/>
                <a:gd name="T62" fmla="*/ 240 w 396"/>
                <a:gd name="T63" fmla="*/ 108 h 145"/>
                <a:gd name="T64" fmla="*/ 247 w 396"/>
                <a:gd name="T65" fmla="*/ 113 h 145"/>
                <a:gd name="T66" fmla="*/ 255 w 396"/>
                <a:gd name="T67" fmla="*/ 64 h 145"/>
                <a:gd name="T68" fmla="*/ 261 w 396"/>
                <a:gd name="T69" fmla="*/ 97 h 145"/>
                <a:gd name="T70" fmla="*/ 269 w 396"/>
                <a:gd name="T71" fmla="*/ 105 h 145"/>
                <a:gd name="T72" fmla="*/ 278 w 396"/>
                <a:gd name="T73" fmla="*/ 56 h 145"/>
                <a:gd name="T74" fmla="*/ 285 w 396"/>
                <a:gd name="T75" fmla="*/ 129 h 145"/>
                <a:gd name="T76" fmla="*/ 292 w 396"/>
                <a:gd name="T77" fmla="*/ 85 h 145"/>
                <a:gd name="T78" fmla="*/ 300 w 396"/>
                <a:gd name="T79" fmla="*/ 102 h 145"/>
                <a:gd name="T80" fmla="*/ 307 w 396"/>
                <a:gd name="T81" fmla="*/ 97 h 145"/>
                <a:gd name="T82" fmla="*/ 315 w 396"/>
                <a:gd name="T83" fmla="*/ 94 h 145"/>
                <a:gd name="T84" fmla="*/ 322 w 396"/>
                <a:gd name="T85" fmla="*/ 32 h 145"/>
                <a:gd name="T86" fmla="*/ 329 w 396"/>
                <a:gd name="T87" fmla="*/ 105 h 145"/>
                <a:gd name="T88" fmla="*/ 339 w 396"/>
                <a:gd name="T89" fmla="*/ 81 h 145"/>
                <a:gd name="T90" fmla="*/ 346 w 396"/>
                <a:gd name="T91" fmla="*/ 89 h 145"/>
                <a:gd name="T92" fmla="*/ 352 w 396"/>
                <a:gd name="T93" fmla="*/ 138 h 145"/>
                <a:gd name="T94" fmla="*/ 361 w 396"/>
                <a:gd name="T95" fmla="*/ 97 h 145"/>
                <a:gd name="T96" fmla="*/ 369 w 396"/>
                <a:gd name="T97" fmla="*/ 132 h 145"/>
                <a:gd name="T98" fmla="*/ 375 w 396"/>
                <a:gd name="T99" fmla="*/ 97 h 145"/>
                <a:gd name="T100" fmla="*/ 383 w 396"/>
                <a:gd name="T101" fmla="*/ 100 h 145"/>
                <a:gd name="T102" fmla="*/ 391 w 396"/>
                <a:gd name="T103" fmla="*/ 132 h 1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6"/>
                <a:gd name="T157" fmla="*/ 0 h 145"/>
                <a:gd name="T158" fmla="*/ 396 w 396"/>
                <a:gd name="T159" fmla="*/ 145 h 14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6" h="145">
                  <a:moveTo>
                    <a:pt x="0" y="32"/>
                  </a:moveTo>
                  <a:lnTo>
                    <a:pt x="4" y="10"/>
                  </a:lnTo>
                  <a:lnTo>
                    <a:pt x="7" y="14"/>
                  </a:lnTo>
                  <a:lnTo>
                    <a:pt x="11" y="20"/>
                  </a:lnTo>
                  <a:lnTo>
                    <a:pt x="15" y="39"/>
                  </a:lnTo>
                  <a:lnTo>
                    <a:pt x="19" y="43"/>
                  </a:lnTo>
                  <a:lnTo>
                    <a:pt x="23" y="36"/>
                  </a:lnTo>
                  <a:lnTo>
                    <a:pt x="26" y="44"/>
                  </a:lnTo>
                  <a:lnTo>
                    <a:pt x="30" y="14"/>
                  </a:lnTo>
                  <a:lnTo>
                    <a:pt x="34" y="0"/>
                  </a:lnTo>
                  <a:lnTo>
                    <a:pt x="38" y="14"/>
                  </a:lnTo>
                  <a:lnTo>
                    <a:pt x="42" y="34"/>
                  </a:lnTo>
                  <a:lnTo>
                    <a:pt x="46" y="36"/>
                  </a:lnTo>
                  <a:lnTo>
                    <a:pt x="50" y="89"/>
                  </a:lnTo>
                  <a:lnTo>
                    <a:pt x="53" y="26"/>
                  </a:lnTo>
                  <a:lnTo>
                    <a:pt x="56" y="36"/>
                  </a:lnTo>
                  <a:lnTo>
                    <a:pt x="62" y="59"/>
                  </a:lnTo>
                  <a:lnTo>
                    <a:pt x="65" y="83"/>
                  </a:lnTo>
                  <a:lnTo>
                    <a:pt x="68" y="94"/>
                  </a:lnTo>
                  <a:lnTo>
                    <a:pt x="73" y="18"/>
                  </a:lnTo>
                  <a:lnTo>
                    <a:pt x="75" y="26"/>
                  </a:lnTo>
                  <a:lnTo>
                    <a:pt x="80" y="53"/>
                  </a:lnTo>
                  <a:lnTo>
                    <a:pt x="84" y="79"/>
                  </a:lnTo>
                  <a:lnTo>
                    <a:pt x="87" y="23"/>
                  </a:lnTo>
                  <a:lnTo>
                    <a:pt x="92" y="53"/>
                  </a:lnTo>
                  <a:lnTo>
                    <a:pt x="95" y="59"/>
                  </a:lnTo>
                  <a:lnTo>
                    <a:pt x="99" y="53"/>
                  </a:lnTo>
                  <a:lnTo>
                    <a:pt x="103" y="59"/>
                  </a:lnTo>
                  <a:lnTo>
                    <a:pt x="107" y="79"/>
                  </a:lnTo>
                  <a:lnTo>
                    <a:pt x="110" y="64"/>
                  </a:lnTo>
                  <a:lnTo>
                    <a:pt x="115" y="94"/>
                  </a:lnTo>
                  <a:lnTo>
                    <a:pt x="118" y="102"/>
                  </a:lnTo>
                  <a:lnTo>
                    <a:pt x="122" y="108"/>
                  </a:lnTo>
                  <a:lnTo>
                    <a:pt x="125" y="119"/>
                  </a:lnTo>
                  <a:lnTo>
                    <a:pt x="128" y="116"/>
                  </a:lnTo>
                  <a:lnTo>
                    <a:pt x="133" y="108"/>
                  </a:lnTo>
                  <a:lnTo>
                    <a:pt x="137" y="105"/>
                  </a:lnTo>
                  <a:lnTo>
                    <a:pt x="140" y="102"/>
                  </a:lnTo>
                  <a:lnTo>
                    <a:pt x="144" y="32"/>
                  </a:lnTo>
                  <a:lnTo>
                    <a:pt x="148" y="51"/>
                  </a:lnTo>
                  <a:lnTo>
                    <a:pt x="152" y="79"/>
                  </a:lnTo>
                  <a:lnTo>
                    <a:pt x="156" y="79"/>
                  </a:lnTo>
                  <a:lnTo>
                    <a:pt x="159" y="61"/>
                  </a:lnTo>
                  <a:lnTo>
                    <a:pt x="164" y="56"/>
                  </a:lnTo>
                  <a:lnTo>
                    <a:pt x="167" y="70"/>
                  </a:lnTo>
                  <a:lnTo>
                    <a:pt x="171" y="72"/>
                  </a:lnTo>
                  <a:lnTo>
                    <a:pt x="174" y="67"/>
                  </a:lnTo>
                  <a:lnTo>
                    <a:pt x="178" y="97"/>
                  </a:lnTo>
                  <a:lnTo>
                    <a:pt x="183" y="56"/>
                  </a:lnTo>
                  <a:lnTo>
                    <a:pt x="186" y="43"/>
                  </a:lnTo>
                  <a:lnTo>
                    <a:pt x="190" y="91"/>
                  </a:lnTo>
                  <a:lnTo>
                    <a:pt x="194" y="72"/>
                  </a:lnTo>
                  <a:lnTo>
                    <a:pt x="198" y="81"/>
                  </a:lnTo>
                  <a:lnTo>
                    <a:pt x="201" y="70"/>
                  </a:lnTo>
                  <a:lnTo>
                    <a:pt x="206" y="32"/>
                  </a:lnTo>
                  <a:lnTo>
                    <a:pt x="210" y="53"/>
                  </a:lnTo>
                  <a:lnTo>
                    <a:pt x="212" y="81"/>
                  </a:lnTo>
                  <a:lnTo>
                    <a:pt x="216" y="75"/>
                  </a:lnTo>
                  <a:lnTo>
                    <a:pt x="220" y="89"/>
                  </a:lnTo>
                  <a:lnTo>
                    <a:pt x="224" y="64"/>
                  </a:lnTo>
                  <a:lnTo>
                    <a:pt x="228" y="70"/>
                  </a:lnTo>
                  <a:lnTo>
                    <a:pt x="231" y="64"/>
                  </a:lnTo>
                  <a:lnTo>
                    <a:pt x="235" y="70"/>
                  </a:lnTo>
                  <a:lnTo>
                    <a:pt x="240" y="108"/>
                  </a:lnTo>
                  <a:lnTo>
                    <a:pt x="243" y="144"/>
                  </a:lnTo>
                  <a:lnTo>
                    <a:pt x="247" y="113"/>
                  </a:lnTo>
                  <a:lnTo>
                    <a:pt x="251" y="89"/>
                  </a:lnTo>
                  <a:lnTo>
                    <a:pt x="255" y="64"/>
                  </a:lnTo>
                  <a:lnTo>
                    <a:pt x="259" y="75"/>
                  </a:lnTo>
                  <a:lnTo>
                    <a:pt x="261" y="97"/>
                  </a:lnTo>
                  <a:lnTo>
                    <a:pt x="266" y="113"/>
                  </a:lnTo>
                  <a:lnTo>
                    <a:pt x="269" y="105"/>
                  </a:lnTo>
                  <a:lnTo>
                    <a:pt x="273" y="113"/>
                  </a:lnTo>
                  <a:lnTo>
                    <a:pt x="278" y="56"/>
                  </a:lnTo>
                  <a:lnTo>
                    <a:pt x="280" y="72"/>
                  </a:lnTo>
                  <a:lnTo>
                    <a:pt x="285" y="129"/>
                  </a:lnTo>
                  <a:lnTo>
                    <a:pt x="288" y="102"/>
                  </a:lnTo>
                  <a:lnTo>
                    <a:pt x="292" y="85"/>
                  </a:lnTo>
                  <a:lnTo>
                    <a:pt x="296" y="94"/>
                  </a:lnTo>
                  <a:lnTo>
                    <a:pt x="300" y="102"/>
                  </a:lnTo>
                  <a:lnTo>
                    <a:pt x="305" y="102"/>
                  </a:lnTo>
                  <a:lnTo>
                    <a:pt x="307" y="97"/>
                  </a:lnTo>
                  <a:lnTo>
                    <a:pt x="312" y="116"/>
                  </a:lnTo>
                  <a:lnTo>
                    <a:pt x="315" y="94"/>
                  </a:lnTo>
                  <a:lnTo>
                    <a:pt x="319" y="36"/>
                  </a:lnTo>
                  <a:lnTo>
                    <a:pt x="322" y="32"/>
                  </a:lnTo>
                  <a:lnTo>
                    <a:pt x="327" y="64"/>
                  </a:lnTo>
                  <a:lnTo>
                    <a:pt x="329" y="105"/>
                  </a:lnTo>
                  <a:lnTo>
                    <a:pt x="334" y="100"/>
                  </a:lnTo>
                  <a:lnTo>
                    <a:pt x="339" y="81"/>
                  </a:lnTo>
                  <a:lnTo>
                    <a:pt x="341" y="119"/>
                  </a:lnTo>
                  <a:lnTo>
                    <a:pt x="346" y="89"/>
                  </a:lnTo>
                  <a:lnTo>
                    <a:pt x="349" y="102"/>
                  </a:lnTo>
                  <a:lnTo>
                    <a:pt x="352" y="138"/>
                  </a:lnTo>
                  <a:lnTo>
                    <a:pt x="357" y="128"/>
                  </a:lnTo>
                  <a:lnTo>
                    <a:pt x="361" y="97"/>
                  </a:lnTo>
                  <a:lnTo>
                    <a:pt x="364" y="113"/>
                  </a:lnTo>
                  <a:lnTo>
                    <a:pt x="369" y="132"/>
                  </a:lnTo>
                  <a:lnTo>
                    <a:pt x="372" y="108"/>
                  </a:lnTo>
                  <a:lnTo>
                    <a:pt x="375" y="97"/>
                  </a:lnTo>
                  <a:lnTo>
                    <a:pt x="380" y="113"/>
                  </a:lnTo>
                  <a:lnTo>
                    <a:pt x="383" y="100"/>
                  </a:lnTo>
                  <a:lnTo>
                    <a:pt x="388" y="128"/>
                  </a:lnTo>
                  <a:lnTo>
                    <a:pt x="391" y="132"/>
                  </a:lnTo>
                  <a:lnTo>
                    <a:pt x="395" y="72"/>
                  </a:lnTo>
                </a:path>
              </a:pathLst>
            </a:custGeom>
            <a:noFill/>
            <a:ln w="31750">
              <a:solidFill>
                <a:srgbClr val="000000"/>
              </a:solidFill>
              <a:round/>
              <a:headEnd/>
              <a:tailEnd/>
            </a:ln>
          </p:spPr>
          <p:txBody>
            <a:bodyPr/>
            <a:lstStyle/>
            <a:p>
              <a:endParaRPr lang="en-US" dirty="0"/>
            </a:p>
          </p:txBody>
        </p:sp>
        <p:sp>
          <p:nvSpPr>
            <p:cNvPr id="46126" name="Freeform 61"/>
            <p:cNvSpPr>
              <a:spLocks/>
            </p:cNvSpPr>
            <p:nvPr/>
          </p:nvSpPr>
          <p:spPr bwMode="auto">
            <a:xfrm>
              <a:off x="4695" y="3520"/>
              <a:ext cx="243" cy="148"/>
            </a:xfrm>
            <a:custGeom>
              <a:avLst/>
              <a:gdLst>
                <a:gd name="T0" fmla="*/ 3 w 243"/>
                <a:gd name="T1" fmla="*/ 27 h 148"/>
                <a:gd name="T2" fmla="*/ 12 w 243"/>
                <a:gd name="T3" fmla="*/ 63 h 148"/>
                <a:gd name="T4" fmla="*/ 20 w 243"/>
                <a:gd name="T5" fmla="*/ 9 h 148"/>
                <a:gd name="T6" fmla="*/ 26 w 243"/>
                <a:gd name="T7" fmla="*/ 68 h 148"/>
                <a:gd name="T8" fmla="*/ 34 w 243"/>
                <a:gd name="T9" fmla="*/ 98 h 148"/>
                <a:gd name="T10" fmla="*/ 41 w 243"/>
                <a:gd name="T11" fmla="*/ 110 h 148"/>
                <a:gd name="T12" fmla="*/ 49 w 243"/>
                <a:gd name="T13" fmla="*/ 112 h 148"/>
                <a:gd name="T14" fmla="*/ 57 w 243"/>
                <a:gd name="T15" fmla="*/ 74 h 148"/>
                <a:gd name="T16" fmla="*/ 65 w 243"/>
                <a:gd name="T17" fmla="*/ 87 h 148"/>
                <a:gd name="T18" fmla="*/ 71 w 243"/>
                <a:gd name="T19" fmla="*/ 98 h 148"/>
                <a:gd name="T20" fmla="*/ 80 w 243"/>
                <a:gd name="T21" fmla="*/ 114 h 148"/>
                <a:gd name="T22" fmla="*/ 88 w 243"/>
                <a:gd name="T23" fmla="*/ 75 h 148"/>
                <a:gd name="T24" fmla="*/ 95 w 243"/>
                <a:gd name="T25" fmla="*/ 95 h 148"/>
                <a:gd name="T26" fmla="*/ 102 w 243"/>
                <a:gd name="T27" fmla="*/ 122 h 148"/>
                <a:gd name="T28" fmla="*/ 110 w 243"/>
                <a:gd name="T29" fmla="*/ 90 h 148"/>
                <a:gd name="T30" fmla="*/ 117 w 243"/>
                <a:gd name="T31" fmla="*/ 63 h 148"/>
                <a:gd name="T32" fmla="*/ 126 w 243"/>
                <a:gd name="T33" fmla="*/ 94 h 148"/>
                <a:gd name="T34" fmla="*/ 133 w 243"/>
                <a:gd name="T35" fmla="*/ 100 h 148"/>
                <a:gd name="T36" fmla="*/ 139 w 243"/>
                <a:gd name="T37" fmla="*/ 120 h 148"/>
                <a:gd name="T38" fmla="*/ 149 w 243"/>
                <a:gd name="T39" fmla="*/ 57 h 148"/>
                <a:gd name="T40" fmla="*/ 156 w 243"/>
                <a:gd name="T41" fmla="*/ 63 h 148"/>
                <a:gd name="T42" fmla="*/ 163 w 243"/>
                <a:gd name="T43" fmla="*/ 57 h 148"/>
                <a:gd name="T44" fmla="*/ 170 w 243"/>
                <a:gd name="T45" fmla="*/ 90 h 148"/>
                <a:gd name="T46" fmla="*/ 178 w 243"/>
                <a:gd name="T47" fmla="*/ 114 h 148"/>
                <a:gd name="T48" fmla="*/ 186 w 243"/>
                <a:gd name="T49" fmla="*/ 74 h 148"/>
                <a:gd name="T50" fmla="*/ 193 w 243"/>
                <a:gd name="T51" fmla="*/ 114 h 148"/>
                <a:gd name="T52" fmla="*/ 201 w 243"/>
                <a:gd name="T53" fmla="*/ 90 h 148"/>
                <a:gd name="T54" fmla="*/ 208 w 243"/>
                <a:gd name="T55" fmla="*/ 100 h 148"/>
                <a:gd name="T56" fmla="*/ 216 w 243"/>
                <a:gd name="T57" fmla="*/ 90 h 148"/>
                <a:gd name="T58" fmla="*/ 223 w 243"/>
                <a:gd name="T59" fmla="*/ 71 h 148"/>
                <a:gd name="T60" fmla="*/ 231 w 243"/>
                <a:gd name="T61" fmla="*/ 87 h 148"/>
                <a:gd name="T62" fmla="*/ 239 w 243"/>
                <a:gd name="T63" fmla="*/ 139 h 1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3"/>
                <a:gd name="T97" fmla="*/ 0 h 148"/>
                <a:gd name="T98" fmla="*/ 243 w 243"/>
                <a:gd name="T99" fmla="*/ 148 h 1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3" h="148">
                  <a:moveTo>
                    <a:pt x="0" y="38"/>
                  </a:moveTo>
                  <a:lnTo>
                    <a:pt x="3" y="27"/>
                  </a:lnTo>
                  <a:lnTo>
                    <a:pt x="8" y="74"/>
                  </a:lnTo>
                  <a:lnTo>
                    <a:pt x="12" y="63"/>
                  </a:lnTo>
                  <a:lnTo>
                    <a:pt x="15" y="0"/>
                  </a:lnTo>
                  <a:lnTo>
                    <a:pt x="20" y="9"/>
                  </a:lnTo>
                  <a:lnTo>
                    <a:pt x="23" y="104"/>
                  </a:lnTo>
                  <a:lnTo>
                    <a:pt x="26" y="68"/>
                  </a:lnTo>
                  <a:lnTo>
                    <a:pt x="30" y="63"/>
                  </a:lnTo>
                  <a:lnTo>
                    <a:pt x="34" y="98"/>
                  </a:lnTo>
                  <a:lnTo>
                    <a:pt x="37" y="107"/>
                  </a:lnTo>
                  <a:lnTo>
                    <a:pt x="41" y="110"/>
                  </a:lnTo>
                  <a:lnTo>
                    <a:pt x="46" y="112"/>
                  </a:lnTo>
                  <a:lnTo>
                    <a:pt x="49" y="112"/>
                  </a:lnTo>
                  <a:lnTo>
                    <a:pt x="53" y="87"/>
                  </a:lnTo>
                  <a:lnTo>
                    <a:pt x="57" y="74"/>
                  </a:lnTo>
                  <a:lnTo>
                    <a:pt x="60" y="63"/>
                  </a:lnTo>
                  <a:lnTo>
                    <a:pt x="65" y="87"/>
                  </a:lnTo>
                  <a:lnTo>
                    <a:pt x="69" y="118"/>
                  </a:lnTo>
                  <a:lnTo>
                    <a:pt x="71" y="98"/>
                  </a:lnTo>
                  <a:lnTo>
                    <a:pt x="77" y="134"/>
                  </a:lnTo>
                  <a:lnTo>
                    <a:pt x="80" y="114"/>
                  </a:lnTo>
                  <a:lnTo>
                    <a:pt x="83" y="68"/>
                  </a:lnTo>
                  <a:lnTo>
                    <a:pt x="88" y="75"/>
                  </a:lnTo>
                  <a:lnTo>
                    <a:pt x="90" y="68"/>
                  </a:lnTo>
                  <a:lnTo>
                    <a:pt x="95" y="95"/>
                  </a:lnTo>
                  <a:lnTo>
                    <a:pt x="98" y="98"/>
                  </a:lnTo>
                  <a:lnTo>
                    <a:pt x="102" y="122"/>
                  </a:lnTo>
                  <a:lnTo>
                    <a:pt x="106" y="120"/>
                  </a:lnTo>
                  <a:lnTo>
                    <a:pt x="110" y="90"/>
                  </a:lnTo>
                  <a:lnTo>
                    <a:pt x="114" y="71"/>
                  </a:lnTo>
                  <a:lnTo>
                    <a:pt x="117" y="63"/>
                  </a:lnTo>
                  <a:lnTo>
                    <a:pt x="121" y="55"/>
                  </a:lnTo>
                  <a:lnTo>
                    <a:pt x="126" y="94"/>
                  </a:lnTo>
                  <a:lnTo>
                    <a:pt x="129" y="94"/>
                  </a:lnTo>
                  <a:lnTo>
                    <a:pt x="133" y="100"/>
                  </a:lnTo>
                  <a:lnTo>
                    <a:pt x="137" y="132"/>
                  </a:lnTo>
                  <a:lnTo>
                    <a:pt x="139" y="120"/>
                  </a:lnTo>
                  <a:lnTo>
                    <a:pt x="145" y="112"/>
                  </a:lnTo>
                  <a:lnTo>
                    <a:pt x="149" y="57"/>
                  </a:lnTo>
                  <a:lnTo>
                    <a:pt x="151" y="47"/>
                  </a:lnTo>
                  <a:lnTo>
                    <a:pt x="156" y="63"/>
                  </a:lnTo>
                  <a:lnTo>
                    <a:pt x="159" y="60"/>
                  </a:lnTo>
                  <a:lnTo>
                    <a:pt x="163" y="57"/>
                  </a:lnTo>
                  <a:lnTo>
                    <a:pt x="166" y="90"/>
                  </a:lnTo>
                  <a:lnTo>
                    <a:pt x="170" y="90"/>
                  </a:lnTo>
                  <a:lnTo>
                    <a:pt x="175" y="147"/>
                  </a:lnTo>
                  <a:lnTo>
                    <a:pt x="178" y="114"/>
                  </a:lnTo>
                  <a:lnTo>
                    <a:pt x="183" y="95"/>
                  </a:lnTo>
                  <a:lnTo>
                    <a:pt x="186" y="74"/>
                  </a:lnTo>
                  <a:lnTo>
                    <a:pt x="191" y="63"/>
                  </a:lnTo>
                  <a:lnTo>
                    <a:pt x="193" y="114"/>
                  </a:lnTo>
                  <a:lnTo>
                    <a:pt x="197" y="114"/>
                  </a:lnTo>
                  <a:lnTo>
                    <a:pt x="201" y="90"/>
                  </a:lnTo>
                  <a:lnTo>
                    <a:pt x="205" y="90"/>
                  </a:lnTo>
                  <a:lnTo>
                    <a:pt x="208" y="100"/>
                  </a:lnTo>
                  <a:lnTo>
                    <a:pt x="211" y="100"/>
                  </a:lnTo>
                  <a:lnTo>
                    <a:pt x="216" y="90"/>
                  </a:lnTo>
                  <a:lnTo>
                    <a:pt x="220" y="71"/>
                  </a:lnTo>
                  <a:lnTo>
                    <a:pt x="223" y="71"/>
                  </a:lnTo>
                  <a:lnTo>
                    <a:pt x="228" y="87"/>
                  </a:lnTo>
                  <a:lnTo>
                    <a:pt x="231" y="87"/>
                  </a:lnTo>
                  <a:lnTo>
                    <a:pt x="235" y="94"/>
                  </a:lnTo>
                  <a:lnTo>
                    <a:pt x="239" y="139"/>
                  </a:lnTo>
                  <a:lnTo>
                    <a:pt x="242" y="110"/>
                  </a:lnTo>
                </a:path>
              </a:pathLst>
            </a:custGeom>
            <a:noFill/>
            <a:ln w="31750">
              <a:solidFill>
                <a:srgbClr val="000000"/>
              </a:solidFill>
              <a:round/>
              <a:headEnd/>
              <a:tailEnd/>
            </a:ln>
          </p:spPr>
          <p:txBody>
            <a:bodyPr/>
            <a:lstStyle/>
            <a:p>
              <a:endParaRPr lang="en-US" dirty="0"/>
            </a:p>
          </p:txBody>
        </p:sp>
        <p:sp>
          <p:nvSpPr>
            <p:cNvPr id="46127" name="Freeform 62"/>
            <p:cNvSpPr>
              <a:spLocks/>
            </p:cNvSpPr>
            <p:nvPr/>
          </p:nvSpPr>
          <p:spPr bwMode="auto">
            <a:xfrm>
              <a:off x="3398" y="3104"/>
              <a:ext cx="476" cy="324"/>
            </a:xfrm>
            <a:custGeom>
              <a:avLst/>
              <a:gdLst>
                <a:gd name="T0" fmla="*/ 470 w 476"/>
                <a:gd name="T1" fmla="*/ 255 h 324"/>
                <a:gd name="T2" fmla="*/ 460 w 476"/>
                <a:gd name="T3" fmla="*/ 298 h 324"/>
                <a:gd name="T4" fmla="*/ 452 w 476"/>
                <a:gd name="T5" fmla="*/ 323 h 324"/>
                <a:gd name="T6" fmla="*/ 441 w 476"/>
                <a:gd name="T7" fmla="*/ 243 h 324"/>
                <a:gd name="T8" fmla="*/ 433 w 476"/>
                <a:gd name="T9" fmla="*/ 263 h 324"/>
                <a:gd name="T10" fmla="*/ 425 w 476"/>
                <a:gd name="T11" fmla="*/ 238 h 324"/>
                <a:gd name="T12" fmla="*/ 415 w 476"/>
                <a:gd name="T13" fmla="*/ 253 h 324"/>
                <a:gd name="T14" fmla="*/ 405 w 476"/>
                <a:gd name="T15" fmla="*/ 236 h 324"/>
                <a:gd name="T16" fmla="*/ 396 w 476"/>
                <a:gd name="T17" fmla="*/ 255 h 324"/>
                <a:gd name="T18" fmla="*/ 386 w 476"/>
                <a:gd name="T19" fmla="*/ 210 h 324"/>
                <a:gd name="T20" fmla="*/ 377 w 476"/>
                <a:gd name="T21" fmla="*/ 253 h 324"/>
                <a:gd name="T22" fmla="*/ 368 w 476"/>
                <a:gd name="T23" fmla="*/ 261 h 324"/>
                <a:gd name="T24" fmla="*/ 360 w 476"/>
                <a:gd name="T25" fmla="*/ 261 h 324"/>
                <a:gd name="T26" fmla="*/ 351 w 476"/>
                <a:gd name="T27" fmla="*/ 198 h 324"/>
                <a:gd name="T28" fmla="*/ 342 w 476"/>
                <a:gd name="T29" fmla="*/ 158 h 324"/>
                <a:gd name="T30" fmla="*/ 334 w 476"/>
                <a:gd name="T31" fmla="*/ 221 h 324"/>
                <a:gd name="T32" fmla="*/ 324 w 476"/>
                <a:gd name="T33" fmla="*/ 261 h 324"/>
                <a:gd name="T34" fmla="*/ 315 w 476"/>
                <a:gd name="T35" fmla="*/ 226 h 324"/>
                <a:gd name="T36" fmla="*/ 305 w 476"/>
                <a:gd name="T37" fmla="*/ 243 h 324"/>
                <a:gd name="T38" fmla="*/ 296 w 476"/>
                <a:gd name="T39" fmla="*/ 192 h 324"/>
                <a:gd name="T40" fmla="*/ 287 w 476"/>
                <a:gd name="T41" fmla="*/ 192 h 324"/>
                <a:gd name="T42" fmla="*/ 278 w 476"/>
                <a:gd name="T43" fmla="*/ 175 h 324"/>
                <a:gd name="T44" fmla="*/ 268 w 476"/>
                <a:gd name="T45" fmla="*/ 158 h 324"/>
                <a:gd name="T46" fmla="*/ 260 w 476"/>
                <a:gd name="T47" fmla="*/ 194 h 324"/>
                <a:gd name="T48" fmla="*/ 250 w 476"/>
                <a:gd name="T49" fmla="*/ 224 h 324"/>
                <a:gd name="T50" fmla="*/ 241 w 476"/>
                <a:gd name="T51" fmla="*/ 243 h 324"/>
                <a:gd name="T52" fmla="*/ 231 w 476"/>
                <a:gd name="T53" fmla="*/ 204 h 324"/>
                <a:gd name="T54" fmla="*/ 223 w 476"/>
                <a:gd name="T55" fmla="*/ 164 h 324"/>
                <a:gd name="T56" fmla="*/ 213 w 476"/>
                <a:gd name="T57" fmla="*/ 135 h 324"/>
                <a:gd name="T58" fmla="*/ 204 w 476"/>
                <a:gd name="T59" fmla="*/ 103 h 324"/>
                <a:gd name="T60" fmla="*/ 196 w 476"/>
                <a:gd name="T61" fmla="*/ 164 h 324"/>
                <a:gd name="T62" fmla="*/ 186 w 476"/>
                <a:gd name="T63" fmla="*/ 152 h 324"/>
                <a:gd name="T64" fmla="*/ 178 w 476"/>
                <a:gd name="T65" fmla="*/ 126 h 324"/>
                <a:gd name="T66" fmla="*/ 168 w 476"/>
                <a:gd name="T67" fmla="*/ 184 h 324"/>
                <a:gd name="T68" fmla="*/ 160 w 476"/>
                <a:gd name="T69" fmla="*/ 190 h 324"/>
                <a:gd name="T70" fmla="*/ 150 w 476"/>
                <a:gd name="T71" fmla="*/ 212 h 324"/>
                <a:gd name="T72" fmla="*/ 142 w 476"/>
                <a:gd name="T73" fmla="*/ 184 h 324"/>
                <a:gd name="T74" fmla="*/ 132 w 476"/>
                <a:gd name="T75" fmla="*/ 179 h 324"/>
                <a:gd name="T76" fmla="*/ 122 w 476"/>
                <a:gd name="T77" fmla="*/ 166 h 324"/>
                <a:gd name="T78" fmla="*/ 113 w 476"/>
                <a:gd name="T79" fmla="*/ 179 h 324"/>
                <a:gd name="T80" fmla="*/ 105 w 476"/>
                <a:gd name="T81" fmla="*/ 175 h 324"/>
                <a:gd name="T82" fmla="*/ 95 w 476"/>
                <a:gd name="T83" fmla="*/ 184 h 324"/>
                <a:gd name="T84" fmla="*/ 85 w 476"/>
                <a:gd name="T85" fmla="*/ 158 h 324"/>
                <a:gd name="T86" fmla="*/ 77 w 476"/>
                <a:gd name="T87" fmla="*/ 144 h 324"/>
                <a:gd name="T88" fmla="*/ 68 w 476"/>
                <a:gd name="T89" fmla="*/ 118 h 324"/>
                <a:gd name="T90" fmla="*/ 57 w 476"/>
                <a:gd name="T91" fmla="*/ 118 h 324"/>
                <a:gd name="T92" fmla="*/ 50 w 476"/>
                <a:gd name="T93" fmla="*/ 135 h 324"/>
                <a:gd name="T94" fmla="*/ 40 w 476"/>
                <a:gd name="T95" fmla="*/ 110 h 324"/>
                <a:gd name="T96" fmla="*/ 31 w 476"/>
                <a:gd name="T97" fmla="*/ 67 h 324"/>
                <a:gd name="T98" fmla="*/ 22 w 476"/>
                <a:gd name="T99" fmla="*/ 48 h 324"/>
                <a:gd name="T100" fmla="*/ 11 w 476"/>
                <a:gd name="T101" fmla="*/ 19 h 324"/>
                <a:gd name="T102" fmla="*/ 3 w 476"/>
                <a:gd name="T103" fmla="*/ 10 h 3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6"/>
                <a:gd name="T157" fmla="*/ 0 h 324"/>
                <a:gd name="T158" fmla="*/ 476 w 476"/>
                <a:gd name="T159" fmla="*/ 324 h 32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6" h="324">
                  <a:moveTo>
                    <a:pt x="475" y="261"/>
                  </a:moveTo>
                  <a:lnTo>
                    <a:pt x="470" y="255"/>
                  </a:lnTo>
                  <a:lnTo>
                    <a:pt x="466" y="270"/>
                  </a:lnTo>
                  <a:lnTo>
                    <a:pt x="460" y="298"/>
                  </a:lnTo>
                  <a:lnTo>
                    <a:pt x="456" y="323"/>
                  </a:lnTo>
                  <a:lnTo>
                    <a:pt x="452" y="323"/>
                  </a:lnTo>
                  <a:lnTo>
                    <a:pt x="448" y="266"/>
                  </a:lnTo>
                  <a:lnTo>
                    <a:pt x="441" y="243"/>
                  </a:lnTo>
                  <a:lnTo>
                    <a:pt x="438" y="266"/>
                  </a:lnTo>
                  <a:lnTo>
                    <a:pt x="433" y="263"/>
                  </a:lnTo>
                  <a:lnTo>
                    <a:pt x="428" y="277"/>
                  </a:lnTo>
                  <a:lnTo>
                    <a:pt x="425" y="238"/>
                  </a:lnTo>
                  <a:lnTo>
                    <a:pt x="419" y="259"/>
                  </a:lnTo>
                  <a:lnTo>
                    <a:pt x="415" y="253"/>
                  </a:lnTo>
                  <a:lnTo>
                    <a:pt x="411" y="263"/>
                  </a:lnTo>
                  <a:lnTo>
                    <a:pt x="405" y="236"/>
                  </a:lnTo>
                  <a:lnTo>
                    <a:pt x="401" y="232"/>
                  </a:lnTo>
                  <a:lnTo>
                    <a:pt x="396" y="255"/>
                  </a:lnTo>
                  <a:lnTo>
                    <a:pt x="393" y="263"/>
                  </a:lnTo>
                  <a:lnTo>
                    <a:pt x="386" y="210"/>
                  </a:lnTo>
                  <a:lnTo>
                    <a:pt x="383" y="221"/>
                  </a:lnTo>
                  <a:lnTo>
                    <a:pt x="377" y="253"/>
                  </a:lnTo>
                  <a:lnTo>
                    <a:pt x="374" y="243"/>
                  </a:lnTo>
                  <a:lnTo>
                    <a:pt x="368" y="261"/>
                  </a:lnTo>
                  <a:lnTo>
                    <a:pt x="364" y="255"/>
                  </a:lnTo>
                  <a:lnTo>
                    <a:pt x="360" y="261"/>
                  </a:lnTo>
                  <a:lnTo>
                    <a:pt x="356" y="224"/>
                  </a:lnTo>
                  <a:lnTo>
                    <a:pt x="351" y="198"/>
                  </a:lnTo>
                  <a:lnTo>
                    <a:pt x="347" y="179"/>
                  </a:lnTo>
                  <a:lnTo>
                    <a:pt x="342" y="158"/>
                  </a:lnTo>
                  <a:lnTo>
                    <a:pt x="338" y="212"/>
                  </a:lnTo>
                  <a:lnTo>
                    <a:pt x="334" y="221"/>
                  </a:lnTo>
                  <a:lnTo>
                    <a:pt x="328" y="229"/>
                  </a:lnTo>
                  <a:lnTo>
                    <a:pt x="324" y="261"/>
                  </a:lnTo>
                  <a:lnTo>
                    <a:pt x="318" y="263"/>
                  </a:lnTo>
                  <a:lnTo>
                    <a:pt x="315" y="226"/>
                  </a:lnTo>
                  <a:lnTo>
                    <a:pt x="310" y="232"/>
                  </a:lnTo>
                  <a:lnTo>
                    <a:pt x="305" y="243"/>
                  </a:lnTo>
                  <a:lnTo>
                    <a:pt x="302" y="266"/>
                  </a:lnTo>
                  <a:lnTo>
                    <a:pt x="296" y="192"/>
                  </a:lnTo>
                  <a:lnTo>
                    <a:pt x="292" y="204"/>
                  </a:lnTo>
                  <a:lnTo>
                    <a:pt x="287" y="192"/>
                  </a:lnTo>
                  <a:lnTo>
                    <a:pt x="282" y="194"/>
                  </a:lnTo>
                  <a:lnTo>
                    <a:pt x="278" y="175"/>
                  </a:lnTo>
                  <a:lnTo>
                    <a:pt x="274" y="162"/>
                  </a:lnTo>
                  <a:lnTo>
                    <a:pt x="268" y="158"/>
                  </a:lnTo>
                  <a:lnTo>
                    <a:pt x="264" y="192"/>
                  </a:lnTo>
                  <a:lnTo>
                    <a:pt x="260" y="194"/>
                  </a:lnTo>
                  <a:lnTo>
                    <a:pt x="254" y="212"/>
                  </a:lnTo>
                  <a:lnTo>
                    <a:pt x="250" y="224"/>
                  </a:lnTo>
                  <a:lnTo>
                    <a:pt x="245" y="236"/>
                  </a:lnTo>
                  <a:lnTo>
                    <a:pt x="241" y="243"/>
                  </a:lnTo>
                  <a:lnTo>
                    <a:pt x="237" y="210"/>
                  </a:lnTo>
                  <a:lnTo>
                    <a:pt x="231" y="204"/>
                  </a:lnTo>
                  <a:lnTo>
                    <a:pt x="227" y="192"/>
                  </a:lnTo>
                  <a:lnTo>
                    <a:pt x="223" y="164"/>
                  </a:lnTo>
                  <a:lnTo>
                    <a:pt x="218" y="158"/>
                  </a:lnTo>
                  <a:lnTo>
                    <a:pt x="213" y="135"/>
                  </a:lnTo>
                  <a:lnTo>
                    <a:pt x="208" y="129"/>
                  </a:lnTo>
                  <a:lnTo>
                    <a:pt x="204" y="103"/>
                  </a:lnTo>
                  <a:lnTo>
                    <a:pt x="200" y="132"/>
                  </a:lnTo>
                  <a:lnTo>
                    <a:pt x="196" y="164"/>
                  </a:lnTo>
                  <a:lnTo>
                    <a:pt x="192" y="170"/>
                  </a:lnTo>
                  <a:lnTo>
                    <a:pt x="186" y="152"/>
                  </a:lnTo>
                  <a:lnTo>
                    <a:pt x="180" y="135"/>
                  </a:lnTo>
                  <a:lnTo>
                    <a:pt x="178" y="126"/>
                  </a:lnTo>
                  <a:lnTo>
                    <a:pt x="172" y="135"/>
                  </a:lnTo>
                  <a:lnTo>
                    <a:pt x="168" y="184"/>
                  </a:lnTo>
                  <a:lnTo>
                    <a:pt x="164" y="192"/>
                  </a:lnTo>
                  <a:lnTo>
                    <a:pt x="160" y="190"/>
                  </a:lnTo>
                  <a:lnTo>
                    <a:pt x="154" y="198"/>
                  </a:lnTo>
                  <a:lnTo>
                    <a:pt x="150" y="212"/>
                  </a:lnTo>
                  <a:lnTo>
                    <a:pt x="146" y="184"/>
                  </a:lnTo>
                  <a:lnTo>
                    <a:pt x="142" y="184"/>
                  </a:lnTo>
                  <a:lnTo>
                    <a:pt x="137" y="206"/>
                  </a:lnTo>
                  <a:lnTo>
                    <a:pt x="132" y="179"/>
                  </a:lnTo>
                  <a:lnTo>
                    <a:pt x="128" y="204"/>
                  </a:lnTo>
                  <a:lnTo>
                    <a:pt x="122" y="166"/>
                  </a:lnTo>
                  <a:lnTo>
                    <a:pt x="118" y="188"/>
                  </a:lnTo>
                  <a:lnTo>
                    <a:pt x="113" y="179"/>
                  </a:lnTo>
                  <a:lnTo>
                    <a:pt x="109" y="190"/>
                  </a:lnTo>
                  <a:lnTo>
                    <a:pt x="105" y="175"/>
                  </a:lnTo>
                  <a:lnTo>
                    <a:pt x="99" y="184"/>
                  </a:lnTo>
                  <a:lnTo>
                    <a:pt x="95" y="184"/>
                  </a:lnTo>
                  <a:lnTo>
                    <a:pt x="90" y="170"/>
                  </a:lnTo>
                  <a:lnTo>
                    <a:pt x="85" y="158"/>
                  </a:lnTo>
                  <a:lnTo>
                    <a:pt x="81" y="156"/>
                  </a:lnTo>
                  <a:lnTo>
                    <a:pt x="77" y="144"/>
                  </a:lnTo>
                  <a:lnTo>
                    <a:pt x="71" y="139"/>
                  </a:lnTo>
                  <a:lnTo>
                    <a:pt x="68" y="118"/>
                  </a:lnTo>
                  <a:lnTo>
                    <a:pt x="62" y="110"/>
                  </a:lnTo>
                  <a:lnTo>
                    <a:pt x="57" y="118"/>
                  </a:lnTo>
                  <a:lnTo>
                    <a:pt x="54" y="124"/>
                  </a:lnTo>
                  <a:lnTo>
                    <a:pt x="50" y="135"/>
                  </a:lnTo>
                  <a:lnTo>
                    <a:pt x="44" y="129"/>
                  </a:lnTo>
                  <a:lnTo>
                    <a:pt x="40" y="110"/>
                  </a:lnTo>
                  <a:lnTo>
                    <a:pt x="36" y="93"/>
                  </a:lnTo>
                  <a:lnTo>
                    <a:pt x="31" y="67"/>
                  </a:lnTo>
                  <a:lnTo>
                    <a:pt x="26" y="58"/>
                  </a:lnTo>
                  <a:lnTo>
                    <a:pt x="22" y="48"/>
                  </a:lnTo>
                  <a:lnTo>
                    <a:pt x="16" y="47"/>
                  </a:lnTo>
                  <a:lnTo>
                    <a:pt x="11" y="19"/>
                  </a:lnTo>
                  <a:lnTo>
                    <a:pt x="8" y="19"/>
                  </a:lnTo>
                  <a:lnTo>
                    <a:pt x="3" y="10"/>
                  </a:lnTo>
                  <a:lnTo>
                    <a:pt x="0" y="0"/>
                  </a:lnTo>
                </a:path>
              </a:pathLst>
            </a:custGeom>
            <a:noFill/>
            <a:ln w="31750">
              <a:solidFill>
                <a:srgbClr val="000000"/>
              </a:solidFill>
              <a:round/>
              <a:headEnd/>
              <a:tailEnd/>
            </a:ln>
          </p:spPr>
          <p:txBody>
            <a:bodyPr/>
            <a:lstStyle/>
            <a:p>
              <a:endParaRPr lang="en-US" dirty="0"/>
            </a:p>
          </p:txBody>
        </p:sp>
      </p:grpSp>
      <p:sp>
        <p:nvSpPr>
          <p:cNvPr id="46112" name="Line 63"/>
          <p:cNvSpPr>
            <a:spLocks noChangeShapeType="1"/>
          </p:cNvSpPr>
          <p:nvPr/>
        </p:nvSpPr>
        <p:spPr bwMode="auto">
          <a:xfrm>
            <a:off x="1644650" y="4987925"/>
            <a:ext cx="5480050" cy="0"/>
          </a:xfrm>
          <a:prstGeom prst="line">
            <a:avLst/>
          </a:prstGeom>
          <a:noFill/>
          <a:ln w="31750">
            <a:solidFill>
              <a:schemeClr val="tx2"/>
            </a:solidFill>
            <a:round/>
            <a:headEnd/>
            <a:tailEnd/>
          </a:ln>
        </p:spPr>
        <p:txBody>
          <a:bodyPr wrap="none" anchor="ctr"/>
          <a:lstStyle/>
          <a:p>
            <a:endParaRPr lang="en-US" dirty="0"/>
          </a:p>
        </p:txBody>
      </p:sp>
      <p:sp>
        <p:nvSpPr>
          <p:cNvPr id="46113" name="Freeform 64"/>
          <p:cNvSpPr>
            <a:spLocks/>
          </p:cNvSpPr>
          <p:nvPr/>
        </p:nvSpPr>
        <p:spPr bwMode="auto">
          <a:xfrm>
            <a:off x="4160838" y="1270000"/>
            <a:ext cx="465137" cy="3708400"/>
          </a:xfrm>
          <a:custGeom>
            <a:avLst/>
            <a:gdLst>
              <a:gd name="T0" fmla="*/ 8346464 w 322"/>
              <a:gd name="T1" fmla="*/ 2147483647 h 2648"/>
              <a:gd name="T2" fmla="*/ 20866159 w 322"/>
              <a:gd name="T3" fmla="*/ 2147483647 h 2648"/>
              <a:gd name="T4" fmla="*/ 35473194 w 322"/>
              <a:gd name="T5" fmla="*/ 2147483647 h 2648"/>
              <a:gd name="T6" fmla="*/ 47992898 w 322"/>
              <a:gd name="T7" fmla="*/ 2147483647 h 2648"/>
              <a:gd name="T8" fmla="*/ 62599928 w 322"/>
              <a:gd name="T9" fmla="*/ 2147483647 h 2648"/>
              <a:gd name="T10" fmla="*/ 75119620 w 322"/>
              <a:gd name="T11" fmla="*/ 2147483647 h 2648"/>
              <a:gd name="T12" fmla="*/ 89726649 w 322"/>
              <a:gd name="T13" fmla="*/ 2147483647 h 2648"/>
              <a:gd name="T14" fmla="*/ 102246364 w 322"/>
              <a:gd name="T15" fmla="*/ 2147483647 h 2648"/>
              <a:gd name="T16" fmla="*/ 116851949 w 322"/>
              <a:gd name="T17" fmla="*/ 2147483647 h 2648"/>
              <a:gd name="T18" fmla="*/ 127285748 w 322"/>
              <a:gd name="T19" fmla="*/ 2147483647 h 2648"/>
              <a:gd name="T20" fmla="*/ 141892778 w 322"/>
              <a:gd name="T21" fmla="*/ 2147483647 h 2648"/>
              <a:gd name="T22" fmla="*/ 156498363 w 322"/>
              <a:gd name="T23" fmla="*/ 2147483647 h 2648"/>
              <a:gd name="T24" fmla="*/ 166932162 w 322"/>
              <a:gd name="T25" fmla="*/ 2147483647 h 2648"/>
              <a:gd name="T26" fmla="*/ 181539192 w 322"/>
              <a:gd name="T27" fmla="*/ 2147483647 h 2648"/>
              <a:gd name="T28" fmla="*/ 194058929 w 322"/>
              <a:gd name="T29" fmla="*/ 2147483647 h 2648"/>
              <a:gd name="T30" fmla="*/ 208664514 w 322"/>
              <a:gd name="T31" fmla="*/ 2147483647 h 2648"/>
              <a:gd name="T32" fmla="*/ 221185651 w 322"/>
              <a:gd name="T33" fmla="*/ 2147483647 h 2648"/>
              <a:gd name="T34" fmla="*/ 235791236 w 322"/>
              <a:gd name="T35" fmla="*/ 2076984025 h 2648"/>
              <a:gd name="T36" fmla="*/ 248310928 w 322"/>
              <a:gd name="T37" fmla="*/ 1672961836 h 2648"/>
              <a:gd name="T38" fmla="*/ 262917958 w 322"/>
              <a:gd name="T39" fmla="*/ 1296399374 h 2648"/>
              <a:gd name="T40" fmla="*/ 275437650 w 322"/>
              <a:gd name="T41" fmla="*/ 945331101 h 2648"/>
              <a:gd name="T42" fmla="*/ 287957342 w 322"/>
              <a:gd name="T43" fmla="*/ 617800061 h 2648"/>
              <a:gd name="T44" fmla="*/ 302564371 w 322"/>
              <a:gd name="T45" fmla="*/ 358912295 h 2648"/>
              <a:gd name="T46" fmla="*/ 315084064 w 322"/>
              <a:gd name="T47" fmla="*/ 160823825 h 2648"/>
              <a:gd name="T48" fmla="*/ 327603756 w 322"/>
              <a:gd name="T49" fmla="*/ 45108591 h 2648"/>
              <a:gd name="T50" fmla="*/ 340124892 w 322"/>
              <a:gd name="T51" fmla="*/ 0 h 2648"/>
              <a:gd name="T52" fmla="*/ 354730477 w 322"/>
              <a:gd name="T53" fmla="*/ 45108591 h 2648"/>
              <a:gd name="T54" fmla="*/ 367250169 w 322"/>
              <a:gd name="T55" fmla="*/ 160823825 h 2648"/>
              <a:gd name="T56" fmla="*/ 381857289 w 322"/>
              <a:gd name="T57" fmla="*/ 358912295 h 2648"/>
              <a:gd name="T58" fmla="*/ 394376982 w 322"/>
              <a:gd name="T59" fmla="*/ 617800061 h 2648"/>
              <a:gd name="T60" fmla="*/ 408984011 w 322"/>
              <a:gd name="T61" fmla="*/ 945331101 h 2648"/>
              <a:gd name="T62" fmla="*/ 421503703 w 322"/>
              <a:gd name="T63" fmla="*/ 1296399374 h 2648"/>
              <a:gd name="T64" fmla="*/ 436110733 w 322"/>
              <a:gd name="T65" fmla="*/ 1672961836 h 2648"/>
              <a:gd name="T66" fmla="*/ 446543087 w 322"/>
              <a:gd name="T67" fmla="*/ 2076984025 h 2648"/>
              <a:gd name="T68" fmla="*/ 461150117 w 322"/>
              <a:gd name="T69" fmla="*/ 2147483647 h 2648"/>
              <a:gd name="T70" fmla="*/ 473669809 w 322"/>
              <a:gd name="T71" fmla="*/ 2147483647 h 2648"/>
              <a:gd name="T72" fmla="*/ 486189501 w 322"/>
              <a:gd name="T73" fmla="*/ 2147483647 h 2648"/>
              <a:gd name="T74" fmla="*/ 500796531 w 322"/>
              <a:gd name="T75" fmla="*/ 2147483647 h 2648"/>
              <a:gd name="T76" fmla="*/ 513316223 w 322"/>
              <a:gd name="T77" fmla="*/ 2147483647 h 2648"/>
              <a:gd name="T78" fmla="*/ 527923253 w 322"/>
              <a:gd name="T79" fmla="*/ 2147483647 h 2648"/>
              <a:gd name="T80" fmla="*/ 540442945 w 322"/>
              <a:gd name="T81" fmla="*/ 2147483647 h 2648"/>
              <a:gd name="T82" fmla="*/ 552962637 w 322"/>
              <a:gd name="T83" fmla="*/ 2147483647 h 2648"/>
              <a:gd name="T84" fmla="*/ 567569667 w 322"/>
              <a:gd name="T85" fmla="*/ 2147483647 h 2648"/>
              <a:gd name="T86" fmla="*/ 582175252 w 322"/>
              <a:gd name="T87" fmla="*/ 2147483647 h 2648"/>
              <a:gd name="T88" fmla="*/ 592609051 w 322"/>
              <a:gd name="T89" fmla="*/ 2147483647 h 2648"/>
              <a:gd name="T90" fmla="*/ 607216081 w 322"/>
              <a:gd name="T91" fmla="*/ 2147483647 h 2648"/>
              <a:gd name="T92" fmla="*/ 619735773 w 322"/>
              <a:gd name="T93" fmla="*/ 2147483647 h 2648"/>
              <a:gd name="T94" fmla="*/ 634342802 w 322"/>
              <a:gd name="T95" fmla="*/ 2147483647 h 2648"/>
              <a:gd name="T96" fmla="*/ 646862494 w 322"/>
              <a:gd name="T97" fmla="*/ 2147483647 h 2648"/>
              <a:gd name="T98" fmla="*/ 659382186 w 322"/>
              <a:gd name="T99" fmla="*/ 2147483647 h 2648"/>
              <a:gd name="T100" fmla="*/ 0 w 322"/>
              <a:gd name="T101" fmla="*/ 2147483647 h 26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22"/>
              <a:gd name="T154" fmla="*/ 0 h 2648"/>
              <a:gd name="T155" fmla="*/ 322 w 322"/>
              <a:gd name="T156" fmla="*/ 2648 h 26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22" h="2648">
                <a:moveTo>
                  <a:pt x="0" y="2647"/>
                </a:moveTo>
                <a:lnTo>
                  <a:pt x="1" y="2640"/>
                </a:lnTo>
                <a:lnTo>
                  <a:pt x="3" y="2640"/>
                </a:lnTo>
                <a:lnTo>
                  <a:pt x="4" y="2636"/>
                </a:lnTo>
                <a:lnTo>
                  <a:pt x="5" y="2636"/>
                </a:lnTo>
                <a:lnTo>
                  <a:pt x="8" y="2636"/>
                </a:lnTo>
                <a:lnTo>
                  <a:pt x="9" y="2631"/>
                </a:lnTo>
                <a:lnTo>
                  <a:pt x="10" y="2631"/>
                </a:lnTo>
                <a:lnTo>
                  <a:pt x="12" y="2629"/>
                </a:lnTo>
                <a:lnTo>
                  <a:pt x="14" y="2629"/>
                </a:lnTo>
                <a:lnTo>
                  <a:pt x="15" y="2621"/>
                </a:lnTo>
                <a:lnTo>
                  <a:pt x="17" y="2616"/>
                </a:lnTo>
                <a:lnTo>
                  <a:pt x="19" y="2616"/>
                </a:lnTo>
                <a:lnTo>
                  <a:pt x="20" y="2613"/>
                </a:lnTo>
                <a:lnTo>
                  <a:pt x="22" y="2609"/>
                </a:lnTo>
                <a:lnTo>
                  <a:pt x="23" y="2601"/>
                </a:lnTo>
                <a:lnTo>
                  <a:pt x="25" y="2597"/>
                </a:lnTo>
                <a:lnTo>
                  <a:pt x="27" y="2593"/>
                </a:lnTo>
                <a:lnTo>
                  <a:pt x="28" y="2586"/>
                </a:lnTo>
                <a:lnTo>
                  <a:pt x="30" y="2578"/>
                </a:lnTo>
                <a:lnTo>
                  <a:pt x="31" y="2573"/>
                </a:lnTo>
                <a:lnTo>
                  <a:pt x="33" y="2562"/>
                </a:lnTo>
                <a:lnTo>
                  <a:pt x="35" y="2558"/>
                </a:lnTo>
                <a:lnTo>
                  <a:pt x="36" y="2545"/>
                </a:lnTo>
                <a:lnTo>
                  <a:pt x="38" y="2538"/>
                </a:lnTo>
                <a:lnTo>
                  <a:pt x="39" y="2527"/>
                </a:lnTo>
                <a:lnTo>
                  <a:pt x="41" y="2515"/>
                </a:lnTo>
                <a:lnTo>
                  <a:pt x="43" y="2508"/>
                </a:lnTo>
                <a:lnTo>
                  <a:pt x="44" y="2492"/>
                </a:lnTo>
                <a:lnTo>
                  <a:pt x="45" y="2484"/>
                </a:lnTo>
                <a:lnTo>
                  <a:pt x="47" y="2469"/>
                </a:lnTo>
                <a:lnTo>
                  <a:pt x="49" y="2457"/>
                </a:lnTo>
                <a:lnTo>
                  <a:pt x="51" y="2437"/>
                </a:lnTo>
                <a:lnTo>
                  <a:pt x="52" y="2421"/>
                </a:lnTo>
                <a:lnTo>
                  <a:pt x="53" y="2406"/>
                </a:lnTo>
                <a:lnTo>
                  <a:pt x="56" y="2387"/>
                </a:lnTo>
                <a:lnTo>
                  <a:pt x="57" y="2371"/>
                </a:lnTo>
                <a:lnTo>
                  <a:pt x="58" y="2352"/>
                </a:lnTo>
                <a:lnTo>
                  <a:pt x="60" y="2333"/>
                </a:lnTo>
                <a:lnTo>
                  <a:pt x="61" y="2308"/>
                </a:lnTo>
                <a:lnTo>
                  <a:pt x="63" y="2289"/>
                </a:lnTo>
                <a:lnTo>
                  <a:pt x="65" y="2263"/>
                </a:lnTo>
                <a:lnTo>
                  <a:pt x="67" y="2239"/>
                </a:lnTo>
                <a:lnTo>
                  <a:pt x="68" y="2211"/>
                </a:lnTo>
                <a:lnTo>
                  <a:pt x="69" y="2185"/>
                </a:lnTo>
                <a:lnTo>
                  <a:pt x="71" y="2157"/>
                </a:lnTo>
                <a:lnTo>
                  <a:pt x="73" y="2129"/>
                </a:lnTo>
                <a:lnTo>
                  <a:pt x="75" y="2098"/>
                </a:lnTo>
                <a:lnTo>
                  <a:pt x="76" y="2063"/>
                </a:lnTo>
                <a:lnTo>
                  <a:pt x="78" y="2033"/>
                </a:lnTo>
                <a:lnTo>
                  <a:pt x="79" y="1997"/>
                </a:lnTo>
                <a:lnTo>
                  <a:pt x="80" y="1966"/>
                </a:lnTo>
                <a:lnTo>
                  <a:pt x="83" y="1923"/>
                </a:lnTo>
                <a:lnTo>
                  <a:pt x="84" y="1888"/>
                </a:lnTo>
                <a:lnTo>
                  <a:pt x="86" y="1849"/>
                </a:lnTo>
                <a:lnTo>
                  <a:pt x="87" y="1810"/>
                </a:lnTo>
                <a:lnTo>
                  <a:pt x="88" y="1771"/>
                </a:lnTo>
                <a:lnTo>
                  <a:pt x="90" y="1725"/>
                </a:lnTo>
                <a:lnTo>
                  <a:pt x="92" y="1687"/>
                </a:lnTo>
                <a:lnTo>
                  <a:pt x="93" y="1639"/>
                </a:lnTo>
                <a:lnTo>
                  <a:pt x="95" y="1596"/>
                </a:lnTo>
                <a:lnTo>
                  <a:pt x="97" y="1550"/>
                </a:lnTo>
                <a:lnTo>
                  <a:pt x="98" y="1503"/>
                </a:lnTo>
                <a:lnTo>
                  <a:pt x="100" y="1456"/>
                </a:lnTo>
                <a:lnTo>
                  <a:pt x="101" y="1405"/>
                </a:lnTo>
                <a:lnTo>
                  <a:pt x="103" y="1358"/>
                </a:lnTo>
                <a:lnTo>
                  <a:pt x="105" y="1312"/>
                </a:lnTo>
                <a:lnTo>
                  <a:pt x="106" y="1257"/>
                </a:lnTo>
                <a:lnTo>
                  <a:pt x="108" y="1206"/>
                </a:lnTo>
                <a:lnTo>
                  <a:pt x="109" y="1156"/>
                </a:lnTo>
                <a:lnTo>
                  <a:pt x="111" y="1110"/>
                </a:lnTo>
                <a:lnTo>
                  <a:pt x="113" y="1059"/>
                </a:lnTo>
                <a:lnTo>
                  <a:pt x="114" y="1009"/>
                </a:lnTo>
                <a:lnTo>
                  <a:pt x="115" y="957"/>
                </a:lnTo>
                <a:lnTo>
                  <a:pt x="118" y="903"/>
                </a:lnTo>
                <a:lnTo>
                  <a:pt x="119" y="853"/>
                </a:lnTo>
                <a:lnTo>
                  <a:pt x="120" y="805"/>
                </a:lnTo>
                <a:lnTo>
                  <a:pt x="122" y="754"/>
                </a:lnTo>
                <a:lnTo>
                  <a:pt x="123" y="709"/>
                </a:lnTo>
                <a:lnTo>
                  <a:pt x="126" y="661"/>
                </a:lnTo>
                <a:lnTo>
                  <a:pt x="127" y="615"/>
                </a:lnTo>
                <a:lnTo>
                  <a:pt x="128" y="564"/>
                </a:lnTo>
                <a:lnTo>
                  <a:pt x="130" y="522"/>
                </a:lnTo>
                <a:lnTo>
                  <a:pt x="132" y="482"/>
                </a:lnTo>
                <a:lnTo>
                  <a:pt x="133" y="436"/>
                </a:lnTo>
                <a:lnTo>
                  <a:pt x="135" y="397"/>
                </a:lnTo>
                <a:lnTo>
                  <a:pt x="136" y="357"/>
                </a:lnTo>
                <a:lnTo>
                  <a:pt x="138" y="315"/>
                </a:lnTo>
                <a:lnTo>
                  <a:pt x="139" y="284"/>
                </a:lnTo>
                <a:lnTo>
                  <a:pt x="141" y="245"/>
                </a:lnTo>
                <a:lnTo>
                  <a:pt x="143" y="214"/>
                </a:lnTo>
                <a:lnTo>
                  <a:pt x="145" y="183"/>
                </a:lnTo>
                <a:lnTo>
                  <a:pt x="146" y="151"/>
                </a:lnTo>
                <a:lnTo>
                  <a:pt x="147" y="128"/>
                </a:lnTo>
                <a:lnTo>
                  <a:pt x="149" y="101"/>
                </a:lnTo>
                <a:lnTo>
                  <a:pt x="151" y="82"/>
                </a:lnTo>
                <a:lnTo>
                  <a:pt x="153" y="62"/>
                </a:lnTo>
                <a:lnTo>
                  <a:pt x="154" y="47"/>
                </a:lnTo>
                <a:lnTo>
                  <a:pt x="156" y="34"/>
                </a:lnTo>
                <a:lnTo>
                  <a:pt x="157" y="23"/>
                </a:lnTo>
                <a:lnTo>
                  <a:pt x="159" y="12"/>
                </a:lnTo>
                <a:lnTo>
                  <a:pt x="161" y="4"/>
                </a:lnTo>
                <a:lnTo>
                  <a:pt x="162" y="4"/>
                </a:lnTo>
                <a:lnTo>
                  <a:pt x="163" y="0"/>
                </a:lnTo>
                <a:lnTo>
                  <a:pt x="166" y="4"/>
                </a:lnTo>
                <a:lnTo>
                  <a:pt x="168" y="12"/>
                </a:lnTo>
                <a:lnTo>
                  <a:pt x="170" y="23"/>
                </a:lnTo>
                <a:lnTo>
                  <a:pt x="171" y="34"/>
                </a:lnTo>
                <a:lnTo>
                  <a:pt x="173" y="47"/>
                </a:lnTo>
                <a:lnTo>
                  <a:pt x="175" y="62"/>
                </a:lnTo>
                <a:lnTo>
                  <a:pt x="176" y="82"/>
                </a:lnTo>
                <a:lnTo>
                  <a:pt x="178" y="101"/>
                </a:lnTo>
                <a:lnTo>
                  <a:pt x="179" y="128"/>
                </a:lnTo>
                <a:lnTo>
                  <a:pt x="181" y="151"/>
                </a:lnTo>
                <a:lnTo>
                  <a:pt x="183" y="183"/>
                </a:lnTo>
                <a:lnTo>
                  <a:pt x="184" y="214"/>
                </a:lnTo>
                <a:lnTo>
                  <a:pt x="186" y="245"/>
                </a:lnTo>
                <a:lnTo>
                  <a:pt x="187" y="284"/>
                </a:lnTo>
                <a:lnTo>
                  <a:pt x="189" y="315"/>
                </a:lnTo>
                <a:lnTo>
                  <a:pt x="191" y="357"/>
                </a:lnTo>
                <a:lnTo>
                  <a:pt x="193" y="397"/>
                </a:lnTo>
                <a:lnTo>
                  <a:pt x="194" y="436"/>
                </a:lnTo>
                <a:lnTo>
                  <a:pt x="196" y="482"/>
                </a:lnTo>
                <a:lnTo>
                  <a:pt x="197" y="522"/>
                </a:lnTo>
                <a:lnTo>
                  <a:pt x="198" y="564"/>
                </a:lnTo>
                <a:lnTo>
                  <a:pt x="200" y="615"/>
                </a:lnTo>
                <a:lnTo>
                  <a:pt x="202" y="661"/>
                </a:lnTo>
                <a:lnTo>
                  <a:pt x="203" y="709"/>
                </a:lnTo>
                <a:lnTo>
                  <a:pt x="205" y="754"/>
                </a:lnTo>
                <a:lnTo>
                  <a:pt x="206" y="805"/>
                </a:lnTo>
                <a:lnTo>
                  <a:pt x="209" y="853"/>
                </a:lnTo>
                <a:lnTo>
                  <a:pt x="209" y="903"/>
                </a:lnTo>
                <a:lnTo>
                  <a:pt x="211" y="957"/>
                </a:lnTo>
                <a:lnTo>
                  <a:pt x="213" y="1009"/>
                </a:lnTo>
                <a:lnTo>
                  <a:pt x="214" y="1059"/>
                </a:lnTo>
                <a:lnTo>
                  <a:pt x="216" y="1110"/>
                </a:lnTo>
                <a:lnTo>
                  <a:pt x="218" y="1156"/>
                </a:lnTo>
                <a:lnTo>
                  <a:pt x="219" y="1206"/>
                </a:lnTo>
                <a:lnTo>
                  <a:pt x="221" y="1257"/>
                </a:lnTo>
                <a:lnTo>
                  <a:pt x="223" y="1312"/>
                </a:lnTo>
                <a:lnTo>
                  <a:pt x="224" y="1358"/>
                </a:lnTo>
                <a:lnTo>
                  <a:pt x="226" y="1405"/>
                </a:lnTo>
                <a:lnTo>
                  <a:pt x="227" y="1456"/>
                </a:lnTo>
                <a:lnTo>
                  <a:pt x="229" y="1503"/>
                </a:lnTo>
                <a:lnTo>
                  <a:pt x="231" y="1550"/>
                </a:lnTo>
                <a:lnTo>
                  <a:pt x="232" y="1596"/>
                </a:lnTo>
                <a:lnTo>
                  <a:pt x="233" y="1639"/>
                </a:lnTo>
                <a:lnTo>
                  <a:pt x="235" y="1687"/>
                </a:lnTo>
                <a:lnTo>
                  <a:pt x="237" y="1725"/>
                </a:lnTo>
                <a:lnTo>
                  <a:pt x="238" y="1771"/>
                </a:lnTo>
                <a:lnTo>
                  <a:pt x="240" y="1810"/>
                </a:lnTo>
                <a:lnTo>
                  <a:pt x="241" y="1849"/>
                </a:lnTo>
                <a:lnTo>
                  <a:pt x="243" y="1888"/>
                </a:lnTo>
                <a:lnTo>
                  <a:pt x="245" y="1923"/>
                </a:lnTo>
                <a:lnTo>
                  <a:pt x="246" y="1966"/>
                </a:lnTo>
                <a:lnTo>
                  <a:pt x="248" y="1997"/>
                </a:lnTo>
                <a:lnTo>
                  <a:pt x="249" y="2033"/>
                </a:lnTo>
                <a:lnTo>
                  <a:pt x="251" y="2063"/>
                </a:lnTo>
                <a:lnTo>
                  <a:pt x="253" y="2098"/>
                </a:lnTo>
                <a:lnTo>
                  <a:pt x="254" y="2129"/>
                </a:lnTo>
                <a:lnTo>
                  <a:pt x="256" y="2157"/>
                </a:lnTo>
                <a:lnTo>
                  <a:pt x="257" y="2185"/>
                </a:lnTo>
                <a:lnTo>
                  <a:pt x="259" y="2211"/>
                </a:lnTo>
                <a:lnTo>
                  <a:pt x="261" y="2239"/>
                </a:lnTo>
                <a:lnTo>
                  <a:pt x="262" y="2263"/>
                </a:lnTo>
                <a:lnTo>
                  <a:pt x="264" y="2289"/>
                </a:lnTo>
                <a:lnTo>
                  <a:pt x="265" y="2308"/>
                </a:lnTo>
                <a:lnTo>
                  <a:pt x="267" y="2333"/>
                </a:lnTo>
                <a:lnTo>
                  <a:pt x="269" y="2352"/>
                </a:lnTo>
                <a:lnTo>
                  <a:pt x="271" y="2371"/>
                </a:lnTo>
                <a:lnTo>
                  <a:pt x="272" y="2387"/>
                </a:lnTo>
                <a:lnTo>
                  <a:pt x="274" y="2406"/>
                </a:lnTo>
                <a:lnTo>
                  <a:pt x="275" y="2421"/>
                </a:lnTo>
                <a:lnTo>
                  <a:pt x="276" y="2437"/>
                </a:lnTo>
                <a:lnTo>
                  <a:pt x="279" y="2457"/>
                </a:lnTo>
                <a:lnTo>
                  <a:pt x="280" y="2469"/>
                </a:lnTo>
                <a:lnTo>
                  <a:pt x="281" y="2484"/>
                </a:lnTo>
                <a:lnTo>
                  <a:pt x="283" y="2492"/>
                </a:lnTo>
                <a:lnTo>
                  <a:pt x="284" y="2508"/>
                </a:lnTo>
                <a:lnTo>
                  <a:pt x="285" y="2515"/>
                </a:lnTo>
                <a:lnTo>
                  <a:pt x="288" y="2527"/>
                </a:lnTo>
                <a:lnTo>
                  <a:pt x="289" y="2538"/>
                </a:lnTo>
                <a:lnTo>
                  <a:pt x="291" y="2545"/>
                </a:lnTo>
                <a:lnTo>
                  <a:pt x="292" y="2558"/>
                </a:lnTo>
                <a:lnTo>
                  <a:pt x="294" y="2562"/>
                </a:lnTo>
                <a:lnTo>
                  <a:pt x="296" y="2573"/>
                </a:lnTo>
                <a:lnTo>
                  <a:pt x="297" y="2578"/>
                </a:lnTo>
                <a:lnTo>
                  <a:pt x="299" y="2586"/>
                </a:lnTo>
                <a:lnTo>
                  <a:pt x="301" y="2593"/>
                </a:lnTo>
                <a:lnTo>
                  <a:pt x="302" y="2597"/>
                </a:lnTo>
                <a:lnTo>
                  <a:pt x="304" y="2601"/>
                </a:lnTo>
                <a:lnTo>
                  <a:pt x="305" y="2609"/>
                </a:lnTo>
                <a:lnTo>
                  <a:pt x="307" y="2613"/>
                </a:lnTo>
                <a:lnTo>
                  <a:pt x="309" y="2616"/>
                </a:lnTo>
                <a:lnTo>
                  <a:pt x="310" y="2616"/>
                </a:lnTo>
                <a:lnTo>
                  <a:pt x="312" y="2621"/>
                </a:lnTo>
                <a:lnTo>
                  <a:pt x="313" y="2629"/>
                </a:lnTo>
                <a:lnTo>
                  <a:pt x="315" y="2629"/>
                </a:lnTo>
                <a:lnTo>
                  <a:pt x="316" y="2631"/>
                </a:lnTo>
                <a:lnTo>
                  <a:pt x="318" y="2631"/>
                </a:lnTo>
                <a:lnTo>
                  <a:pt x="319" y="2636"/>
                </a:lnTo>
                <a:lnTo>
                  <a:pt x="321" y="2636"/>
                </a:lnTo>
                <a:lnTo>
                  <a:pt x="0" y="2647"/>
                </a:lnTo>
              </a:path>
            </a:pathLst>
          </a:custGeom>
          <a:noFill/>
          <a:ln w="31750">
            <a:solidFill>
              <a:schemeClr val="tx2"/>
            </a:solidFill>
            <a:round/>
            <a:headEnd/>
            <a:tailEnd/>
          </a:ln>
        </p:spPr>
        <p:txBody>
          <a:bodyPr/>
          <a:lstStyle/>
          <a:p>
            <a:endParaRPr lang="en-US" dirty="0"/>
          </a:p>
        </p:txBody>
      </p:sp>
      <p:sp>
        <p:nvSpPr>
          <p:cNvPr id="46114" name="Freeform 65"/>
          <p:cNvSpPr>
            <a:spLocks/>
          </p:cNvSpPr>
          <p:nvPr/>
        </p:nvSpPr>
        <p:spPr bwMode="auto">
          <a:xfrm>
            <a:off x="5273675" y="4224338"/>
            <a:ext cx="409575" cy="765175"/>
          </a:xfrm>
          <a:custGeom>
            <a:avLst/>
            <a:gdLst>
              <a:gd name="T0" fmla="*/ 8319852 w 284"/>
              <a:gd name="T1" fmla="*/ 1066439406 h 546"/>
              <a:gd name="T2" fmla="*/ 18717864 w 284"/>
              <a:gd name="T3" fmla="*/ 1064474617 h 546"/>
              <a:gd name="T4" fmla="*/ 33277966 w 284"/>
              <a:gd name="T5" fmla="*/ 1056619665 h 546"/>
              <a:gd name="T6" fmla="*/ 43675974 w 284"/>
              <a:gd name="T7" fmla="*/ 1052691488 h 546"/>
              <a:gd name="T8" fmla="*/ 56155038 w 284"/>
              <a:gd name="T9" fmla="*/ 1040906957 h 546"/>
              <a:gd name="T10" fmla="*/ 66554489 w 284"/>
              <a:gd name="T11" fmla="*/ 1029123828 h 546"/>
              <a:gd name="T12" fmla="*/ 79033542 w 284"/>
              <a:gd name="T13" fmla="*/ 1013411121 h 546"/>
              <a:gd name="T14" fmla="*/ 91512595 w 284"/>
              <a:gd name="T15" fmla="*/ 993771638 h 546"/>
              <a:gd name="T16" fmla="*/ 103991670 w 284"/>
              <a:gd name="T17" fmla="*/ 964312414 h 546"/>
              <a:gd name="T18" fmla="*/ 112311519 w 284"/>
              <a:gd name="T19" fmla="*/ 932888400 h 546"/>
              <a:gd name="T20" fmla="*/ 124790572 w 284"/>
              <a:gd name="T21" fmla="*/ 893609434 h 546"/>
              <a:gd name="T22" fmla="*/ 137269624 w 284"/>
              <a:gd name="T23" fmla="*/ 848437503 h 546"/>
              <a:gd name="T24" fmla="*/ 147669075 w 284"/>
              <a:gd name="T25" fmla="*/ 793445829 h 546"/>
              <a:gd name="T26" fmla="*/ 160148128 w 284"/>
              <a:gd name="T27" fmla="*/ 730599029 h 546"/>
              <a:gd name="T28" fmla="*/ 170547579 w 284"/>
              <a:gd name="T29" fmla="*/ 663824226 h 546"/>
              <a:gd name="T30" fmla="*/ 183026631 w 284"/>
              <a:gd name="T31" fmla="*/ 589193070 h 546"/>
              <a:gd name="T32" fmla="*/ 195505729 w 284"/>
              <a:gd name="T33" fmla="*/ 508670350 h 546"/>
              <a:gd name="T34" fmla="*/ 205903738 w 284"/>
              <a:gd name="T35" fmla="*/ 428146227 h 546"/>
              <a:gd name="T36" fmla="*/ 218382790 w 284"/>
              <a:gd name="T37" fmla="*/ 345660031 h 546"/>
              <a:gd name="T38" fmla="*/ 230861843 w 284"/>
              <a:gd name="T39" fmla="*/ 269064086 h 546"/>
              <a:gd name="T40" fmla="*/ 243340896 w 284"/>
              <a:gd name="T41" fmla="*/ 196397719 h 546"/>
              <a:gd name="T42" fmla="*/ 253740347 w 284"/>
              <a:gd name="T43" fmla="*/ 127658084 h 546"/>
              <a:gd name="T44" fmla="*/ 264139797 w 284"/>
              <a:gd name="T45" fmla="*/ 74631178 h 546"/>
              <a:gd name="T46" fmla="*/ 278698452 w 284"/>
              <a:gd name="T47" fmla="*/ 35352201 h 546"/>
              <a:gd name="T48" fmla="*/ 287018301 w 284"/>
              <a:gd name="T49" fmla="*/ 9819744 h 546"/>
              <a:gd name="T50" fmla="*/ 299497354 w 284"/>
              <a:gd name="T51" fmla="*/ 0 h 546"/>
              <a:gd name="T52" fmla="*/ 311976406 w 284"/>
              <a:gd name="T53" fmla="*/ 9819744 h 546"/>
              <a:gd name="T54" fmla="*/ 322375857 w 284"/>
              <a:gd name="T55" fmla="*/ 35352201 h 546"/>
              <a:gd name="T56" fmla="*/ 334854910 w 284"/>
              <a:gd name="T57" fmla="*/ 74631178 h 546"/>
              <a:gd name="T58" fmla="*/ 345252919 w 284"/>
              <a:gd name="T59" fmla="*/ 127658084 h 546"/>
              <a:gd name="T60" fmla="*/ 357731971 w 284"/>
              <a:gd name="T61" fmla="*/ 196397719 h 546"/>
              <a:gd name="T62" fmla="*/ 370211024 w 284"/>
              <a:gd name="T63" fmla="*/ 269064086 h 546"/>
              <a:gd name="T64" fmla="*/ 382690167 w 284"/>
              <a:gd name="T65" fmla="*/ 345660031 h 546"/>
              <a:gd name="T66" fmla="*/ 393089618 w 284"/>
              <a:gd name="T67" fmla="*/ 428146227 h 546"/>
              <a:gd name="T68" fmla="*/ 405568670 w 284"/>
              <a:gd name="T69" fmla="*/ 508670350 h 546"/>
              <a:gd name="T70" fmla="*/ 415968121 w 284"/>
              <a:gd name="T71" fmla="*/ 589193070 h 546"/>
              <a:gd name="T72" fmla="*/ 426367572 w 284"/>
              <a:gd name="T73" fmla="*/ 663824226 h 546"/>
              <a:gd name="T74" fmla="*/ 440926226 w 284"/>
              <a:gd name="T75" fmla="*/ 730599029 h 546"/>
              <a:gd name="T76" fmla="*/ 449246076 w 284"/>
              <a:gd name="T77" fmla="*/ 793445829 h 546"/>
              <a:gd name="T78" fmla="*/ 463804730 w 284"/>
              <a:gd name="T79" fmla="*/ 848437503 h 546"/>
              <a:gd name="T80" fmla="*/ 474204181 w 284"/>
              <a:gd name="T81" fmla="*/ 893609434 h 546"/>
              <a:gd name="T82" fmla="*/ 486683233 w 284"/>
              <a:gd name="T83" fmla="*/ 932888400 h 546"/>
              <a:gd name="T84" fmla="*/ 497081242 w 284"/>
              <a:gd name="T85" fmla="*/ 964312414 h 546"/>
              <a:gd name="T86" fmla="*/ 509560295 w 284"/>
              <a:gd name="T87" fmla="*/ 993771638 h 546"/>
              <a:gd name="T88" fmla="*/ 519959746 w 284"/>
              <a:gd name="T89" fmla="*/ 1013411121 h 546"/>
              <a:gd name="T90" fmla="*/ 532438798 w 284"/>
              <a:gd name="T91" fmla="*/ 1029123828 h 546"/>
              <a:gd name="T92" fmla="*/ 544917851 w 284"/>
              <a:gd name="T93" fmla="*/ 1040906957 h 546"/>
              <a:gd name="T94" fmla="*/ 557396904 w 284"/>
              <a:gd name="T95" fmla="*/ 1052691488 h 546"/>
              <a:gd name="T96" fmla="*/ 567796355 w 284"/>
              <a:gd name="T97" fmla="*/ 1056619665 h 546"/>
              <a:gd name="T98" fmla="*/ 578195806 w 284"/>
              <a:gd name="T99" fmla="*/ 1064474617 h 546"/>
              <a:gd name="T100" fmla="*/ 0 w 284"/>
              <a:gd name="T101" fmla="*/ 1070367583 h 5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4"/>
              <a:gd name="T154" fmla="*/ 0 h 546"/>
              <a:gd name="T155" fmla="*/ 284 w 284"/>
              <a:gd name="T156" fmla="*/ 546 h 54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4" h="546">
                <a:moveTo>
                  <a:pt x="0" y="545"/>
                </a:moveTo>
                <a:lnTo>
                  <a:pt x="1" y="544"/>
                </a:lnTo>
                <a:lnTo>
                  <a:pt x="3" y="544"/>
                </a:lnTo>
                <a:lnTo>
                  <a:pt x="4" y="543"/>
                </a:lnTo>
                <a:lnTo>
                  <a:pt x="5" y="543"/>
                </a:lnTo>
                <a:lnTo>
                  <a:pt x="8" y="543"/>
                </a:lnTo>
                <a:lnTo>
                  <a:pt x="9" y="542"/>
                </a:lnTo>
                <a:lnTo>
                  <a:pt x="11" y="542"/>
                </a:lnTo>
                <a:lnTo>
                  <a:pt x="13" y="542"/>
                </a:lnTo>
                <a:lnTo>
                  <a:pt x="14" y="540"/>
                </a:lnTo>
                <a:lnTo>
                  <a:pt x="16" y="538"/>
                </a:lnTo>
                <a:lnTo>
                  <a:pt x="17" y="538"/>
                </a:lnTo>
                <a:lnTo>
                  <a:pt x="18" y="538"/>
                </a:lnTo>
                <a:lnTo>
                  <a:pt x="20" y="537"/>
                </a:lnTo>
                <a:lnTo>
                  <a:pt x="21" y="536"/>
                </a:lnTo>
                <a:lnTo>
                  <a:pt x="23" y="535"/>
                </a:lnTo>
                <a:lnTo>
                  <a:pt x="24" y="534"/>
                </a:lnTo>
                <a:lnTo>
                  <a:pt x="25" y="532"/>
                </a:lnTo>
                <a:lnTo>
                  <a:pt x="27" y="530"/>
                </a:lnTo>
                <a:lnTo>
                  <a:pt x="28" y="530"/>
                </a:lnTo>
                <a:lnTo>
                  <a:pt x="30" y="528"/>
                </a:lnTo>
                <a:lnTo>
                  <a:pt x="31" y="527"/>
                </a:lnTo>
                <a:lnTo>
                  <a:pt x="32" y="524"/>
                </a:lnTo>
                <a:lnTo>
                  <a:pt x="34" y="522"/>
                </a:lnTo>
                <a:lnTo>
                  <a:pt x="35" y="520"/>
                </a:lnTo>
                <a:lnTo>
                  <a:pt x="36" y="517"/>
                </a:lnTo>
                <a:lnTo>
                  <a:pt x="38" y="516"/>
                </a:lnTo>
                <a:lnTo>
                  <a:pt x="39" y="513"/>
                </a:lnTo>
                <a:lnTo>
                  <a:pt x="40" y="511"/>
                </a:lnTo>
                <a:lnTo>
                  <a:pt x="42" y="509"/>
                </a:lnTo>
                <a:lnTo>
                  <a:pt x="44" y="506"/>
                </a:lnTo>
                <a:lnTo>
                  <a:pt x="46" y="502"/>
                </a:lnTo>
                <a:lnTo>
                  <a:pt x="46" y="498"/>
                </a:lnTo>
                <a:lnTo>
                  <a:pt x="47" y="495"/>
                </a:lnTo>
                <a:lnTo>
                  <a:pt x="50" y="491"/>
                </a:lnTo>
                <a:lnTo>
                  <a:pt x="50" y="488"/>
                </a:lnTo>
                <a:lnTo>
                  <a:pt x="52" y="484"/>
                </a:lnTo>
                <a:lnTo>
                  <a:pt x="54" y="480"/>
                </a:lnTo>
                <a:lnTo>
                  <a:pt x="54" y="475"/>
                </a:lnTo>
                <a:lnTo>
                  <a:pt x="56" y="471"/>
                </a:lnTo>
                <a:lnTo>
                  <a:pt x="58" y="466"/>
                </a:lnTo>
                <a:lnTo>
                  <a:pt x="59" y="460"/>
                </a:lnTo>
                <a:lnTo>
                  <a:pt x="60" y="455"/>
                </a:lnTo>
                <a:lnTo>
                  <a:pt x="62" y="449"/>
                </a:lnTo>
                <a:lnTo>
                  <a:pt x="63" y="444"/>
                </a:lnTo>
                <a:lnTo>
                  <a:pt x="64" y="438"/>
                </a:lnTo>
                <a:lnTo>
                  <a:pt x="66" y="432"/>
                </a:lnTo>
                <a:lnTo>
                  <a:pt x="67" y="424"/>
                </a:lnTo>
                <a:lnTo>
                  <a:pt x="68" y="418"/>
                </a:lnTo>
                <a:lnTo>
                  <a:pt x="70" y="411"/>
                </a:lnTo>
                <a:lnTo>
                  <a:pt x="71" y="404"/>
                </a:lnTo>
                <a:lnTo>
                  <a:pt x="73" y="396"/>
                </a:lnTo>
                <a:lnTo>
                  <a:pt x="74" y="388"/>
                </a:lnTo>
                <a:lnTo>
                  <a:pt x="76" y="380"/>
                </a:lnTo>
                <a:lnTo>
                  <a:pt x="77" y="372"/>
                </a:lnTo>
                <a:lnTo>
                  <a:pt x="78" y="364"/>
                </a:lnTo>
                <a:lnTo>
                  <a:pt x="80" y="356"/>
                </a:lnTo>
                <a:lnTo>
                  <a:pt x="81" y="347"/>
                </a:lnTo>
                <a:lnTo>
                  <a:pt x="82" y="338"/>
                </a:lnTo>
                <a:lnTo>
                  <a:pt x="84" y="329"/>
                </a:lnTo>
                <a:lnTo>
                  <a:pt x="86" y="320"/>
                </a:lnTo>
                <a:lnTo>
                  <a:pt x="87" y="310"/>
                </a:lnTo>
                <a:lnTo>
                  <a:pt x="88" y="300"/>
                </a:lnTo>
                <a:lnTo>
                  <a:pt x="90" y="290"/>
                </a:lnTo>
                <a:lnTo>
                  <a:pt x="91" y="280"/>
                </a:lnTo>
                <a:lnTo>
                  <a:pt x="92" y="270"/>
                </a:lnTo>
                <a:lnTo>
                  <a:pt x="94" y="259"/>
                </a:lnTo>
                <a:lnTo>
                  <a:pt x="96" y="248"/>
                </a:lnTo>
                <a:lnTo>
                  <a:pt x="97" y="238"/>
                </a:lnTo>
                <a:lnTo>
                  <a:pt x="98" y="229"/>
                </a:lnTo>
                <a:lnTo>
                  <a:pt x="99" y="218"/>
                </a:lnTo>
                <a:lnTo>
                  <a:pt x="100" y="208"/>
                </a:lnTo>
                <a:lnTo>
                  <a:pt x="102" y="197"/>
                </a:lnTo>
                <a:lnTo>
                  <a:pt x="104" y="186"/>
                </a:lnTo>
                <a:lnTo>
                  <a:pt x="105" y="176"/>
                </a:lnTo>
                <a:lnTo>
                  <a:pt x="106" y="167"/>
                </a:lnTo>
                <a:lnTo>
                  <a:pt x="108" y="156"/>
                </a:lnTo>
                <a:lnTo>
                  <a:pt x="108" y="147"/>
                </a:lnTo>
                <a:lnTo>
                  <a:pt x="111" y="137"/>
                </a:lnTo>
                <a:lnTo>
                  <a:pt x="112" y="127"/>
                </a:lnTo>
                <a:lnTo>
                  <a:pt x="113" y="117"/>
                </a:lnTo>
                <a:lnTo>
                  <a:pt x="115" y="108"/>
                </a:lnTo>
                <a:lnTo>
                  <a:pt x="117" y="100"/>
                </a:lnTo>
                <a:lnTo>
                  <a:pt x="117" y="90"/>
                </a:lnTo>
                <a:lnTo>
                  <a:pt x="119" y="82"/>
                </a:lnTo>
                <a:lnTo>
                  <a:pt x="120" y="74"/>
                </a:lnTo>
                <a:lnTo>
                  <a:pt x="122" y="65"/>
                </a:lnTo>
                <a:lnTo>
                  <a:pt x="123" y="59"/>
                </a:lnTo>
                <a:lnTo>
                  <a:pt x="125" y="51"/>
                </a:lnTo>
                <a:lnTo>
                  <a:pt x="126" y="44"/>
                </a:lnTo>
                <a:lnTo>
                  <a:pt x="127" y="38"/>
                </a:lnTo>
                <a:lnTo>
                  <a:pt x="129" y="32"/>
                </a:lnTo>
                <a:lnTo>
                  <a:pt x="130" y="27"/>
                </a:lnTo>
                <a:lnTo>
                  <a:pt x="131" y="21"/>
                </a:lnTo>
                <a:lnTo>
                  <a:pt x="134" y="18"/>
                </a:lnTo>
                <a:lnTo>
                  <a:pt x="135" y="13"/>
                </a:lnTo>
                <a:lnTo>
                  <a:pt x="135" y="10"/>
                </a:lnTo>
                <a:lnTo>
                  <a:pt x="137" y="8"/>
                </a:lnTo>
                <a:lnTo>
                  <a:pt x="138" y="5"/>
                </a:lnTo>
                <a:lnTo>
                  <a:pt x="140" y="2"/>
                </a:lnTo>
                <a:lnTo>
                  <a:pt x="142" y="1"/>
                </a:lnTo>
                <a:lnTo>
                  <a:pt x="143" y="1"/>
                </a:lnTo>
                <a:lnTo>
                  <a:pt x="144" y="0"/>
                </a:lnTo>
                <a:lnTo>
                  <a:pt x="146" y="1"/>
                </a:lnTo>
                <a:lnTo>
                  <a:pt x="148" y="2"/>
                </a:lnTo>
                <a:lnTo>
                  <a:pt x="150" y="5"/>
                </a:lnTo>
                <a:lnTo>
                  <a:pt x="151" y="8"/>
                </a:lnTo>
                <a:lnTo>
                  <a:pt x="153" y="10"/>
                </a:lnTo>
                <a:lnTo>
                  <a:pt x="154" y="13"/>
                </a:lnTo>
                <a:lnTo>
                  <a:pt x="155" y="18"/>
                </a:lnTo>
                <a:lnTo>
                  <a:pt x="157" y="21"/>
                </a:lnTo>
                <a:lnTo>
                  <a:pt x="158" y="27"/>
                </a:lnTo>
                <a:lnTo>
                  <a:pt x="159" y="32"/>
                </a:lnTo>
                <a:lnTo>
                  <a:pt x="161" y="38"/>
                </a:lnTo>
                <a:lnTo>
                  <a:pt x="162" y="44"/>
                </a:lnTo>
                <a:lnTo>
                  <a:pt x="164" y="51"/>
                </a:lnTo>
                <a:lnTo>
                  <a:pt x="165" y="59"/>
                </a:lnTo>
                <a:lnTo>
                  <a:pt x="166" y="65"/>
                </a:lnTo>
                <a:lnTo>
                  <a:pt x="168" y="74"/>
                </a:lnTo>
                <a:lnTo>
                  <a:pt x="170" y="82"/>
                </a:lnTo>
                <a:lnTo>
                  <a:pt x="171" y="90"/>
                </a:lnTo>
                <a:lnTo>
                  <a:pt x="172" y="100"/>
                </a:lnTo>
                <a:lnTo>
                  <a:pt x="174" y="108"/>
                </a:lnTo>
                <a:lnTo>
                  <a:pt x="175" y="117"/>
                </a:lnTo>
                <a:lnTo>
                  <a:pt x="176" y="127"/>
                </a:lnTo>
                <a:lnTo>
                  <a:pt x="178" y="137"/>
                </a:lnTo>
                <a:lnTo>
                  <a:pt x="179" y="147"/>
                </a:lnTo>
                <a:lnTo>
                  <a:pt x="180" y="156"/>
                </a:lnTo>
                <a:lnTo>
                  <a:pt x="182" y="167"/>
                </a:lnTo>
                <a:lnTo>
                  <a:pt x="184" y="176"/>
                </a:lnTo>
                <a:lnTo>
                  <a:pt x="185" y="186"/>
                </a:lnTo>
                <a:lnTo>
                  <a:pt x="186" y="197"/>
                </a:lnTo>
                <a:lnTo>
                  <a:pt x="188" y="208"/>
                </a:lnTo>
                <a:lnTo>
                  <a:pt x="189" y="218"/>
                </a:lnTo>
                <a:lnTo>
                  <a:pt x="190" y="229"/>
                </a:lnTo>
                <a:lnTo>
                  <a:pt x="192" y="238"/>
                </a:lnTo>
                <a:lnTo>
                  <a:pt x="193" y="248"/>
                </a:lnTo>
                <a:lnTo>
                  <a:pt x="195" y="259"/>
                </a:lnTo>
                <a:lnTo>
                  <a:pt x="196" y="270"/>
                </a:lnTo>
                <a:lnTo>
                  <a:pt x="197" y="280"/>
                </a:lnTo>
                <a:lnTo>
                  <a:pt x="199" y="290"/>
                </a:lnTo>
                <a:lnTo>
                  <a:pt x="200" y="300"/>
                </a:lnTo>
                <a:lnTo>
                  <a:pt x="202" y="310"/>
                </a:lnTo>
                <a:lnTo>
                  <a:pt x="203" y="320"/>
                </a:lnTo>
                <a:lnTo>
                  <a:pt x="204" y="329"/>
                </a:lnTo>
                <a:lnTo>
                  <a:pt x="205" y="338"/>
                </a:lnTo>
                <a:lnTo>
                  <a:pt x="207" y="347"/>
                </a:lnTo>
                <a:lnTo>
                  <a:pt x="208" y="356"/>
                </a:lnTo>
                <a:lnTo>
                  <a:pt x="210" y="364"/>
                </a:lnTo>
                <a:lnTo>
                  <a:pt x="212" y="372"/>
                </a:lnTo>
                <a:lnTo>
                  <a:pt x="212" y="380"/>
                </a:lnTo>
                <a:lnTo>
                  <a:pt x="214" y="388"/>
                </a:lnTo>
                <a:lnTo>
                  <a:pt x="216" y="396"/>
                </a:lnTo>
                <a:lnTo>
                  <a:pt x="216" y="404"/>
                </a:lnTo>
                <a:lnTo>
                  <a:pt x="218" y="411"/>
                </a:lnTo>
                <a:lnTo>
                  <a:pt x="220" y="418"/>
                </a:lnTo>
                <a:lnTo>
                  <a:pt x="221" y="424"/>
                </a:lnTo>
                <a:lnTo>
                  <a:pt x="223" y="432"/>
                </a:lnTo>
                <a:lnTo>
                  <a:pt x="224" y="438"/>
                </a:lnTo>
                <a:lnTo>
                  <a:pt x="225" y="444"/>
                </a:lnTo>
                <a:lnTo>
                  <a:pt x="226" y="449"/>
                </a:lnTo>
                <a:lnTo>
                  <a:pt x="228" y="455"/>
                </a:lnTo>
                <a:lnTo>
                  <a:pt x="230" y="460"/>
                </a:lnTo>
                <a:lnTo>
                  <a:pt x="231" y="466"/>
                </a:lnTo>
                <a:lnTo>
                  <a:pt x="232" y="471"/>
                </a:lnTo>
                <a:lnTo>
                  <a:pt x="234" y="475"/>
                </a:lnTo>
                <a:lnTo>
                  <a:pt x="234" y="480"/>
                </a:lnTo>
                <a:lnTo>
                  <a:pt x="236" y="484"/>
                </a:lnTo>
                <a:lnTo>
                  <a:pt x="238" y="488"/>
                </a:lnTo>
                <a:lnTo>
                  <a:pt x="239" y="491"/>
                </a:lnTo>
                <a:lnTo>
                  <a:pt x="241" y="495"/>
                </a:lnTo>
                <a:lnTo>
                  <a:pt x="242" y="498"/>
                </a:lnTo>
                <a:lnTo>
                  <a:pt x="243" y="502"/>
                </a:lnTo>
                <a:lnTo>
                  <a:pt x="245" y="506"/>
                </a:lnTo>
                <a:lnTo>
                  <a:pt x="246" y="509"/>
                </a:lnTo>
                <a:lnTo>
                  <a:pt x="248" y="511"/>
                </a:lnTo>
                <a:lnTo>
                  <a:pt x="249" y="513"/>
                </a:lnTo>
                <a:lnTo>
                  <a:pt x="250" y="516"/>
                </a:lnTo>
                <a:lnTo>
                  <a:pt x="252" y="517"/>
                </a:lnTo>
                <a:lnTo>
                  <a:pt x="253" y="520"/>
                </a:lnTo>
                <a:lnTo>
                  <a:pt x="254" y="522"/>
                </a:lnTo>
                <a:lnTo>
                  <a:pt x="256" y="524"/>
                </a:lnTo>
                <a:lnTo>
                  <a:pt x="257" y="527"/>
                </a:lnTo>
                <a:lnTo>
                  <a:pt x="259" y="528"/>
                </a:lnTo>
                <a:lnTo>
                  <a:pt x="261" y="530"/>
                </a:lnTo>
                <a:lnTo>
                  <a:pt x="262" y="530"/>
                </a:lnTo>
                <a:lnTo>
                  <a:pt x="263" y="532"/>
                </a:lnTo>
                <a:lnTo>
                  <a:pt x="264" y="534"/>
                </a:lnTo>
                <a:lnTo>
                  <a:pt x="266" y="535"/>
                </a:lnTo>
                <a:lnTo>
                  <a:pt x="268" y="536"/>
                </a:lnTo>
                <a:lnTo>
                  <a:pt x="269" y="537"/>
                </a:lnTo>
                <a:lnTo>
                  <a:pt x="270" y="538"/>
                </a:lnTo>
                <a:lnTo>
                  <a:pt x="271" y="538"/>
                </a:lnTo>
                <a:lnTo>
                  <a:pt x="273" y="538"/>
                </a:lnTo>
                <a:lnTo>
                  <a:pt x="274" y="540"/>
                </a:lnTo>
                <a:lnTo>
                  <a:pt x="276" y="542"/>
                </a:lnTo>
                <a:lnTo>
                  <a:pt x="277" y="542"/>
                </a:lnTo>
                <a:lnTo>
                  <a:pt x="278" y="542"/>
                </a:lnTo>
                <a:lnTo>
                  <a:pt x="280" y="542"/>
                </a:lnTo>
                <a:lnTo>
                  <a:pt x="281" y="543"/>
                </a:lnTo>
                <a:lnTo>
                  <a:pt x="283" y="543"/>
                </a:lnTo>
                <a:lnTo>
                  <a:pt x="0" y="545"/>
                </a:lnTo>
              </a:path>
            </a:pathLst>
          </a:custGeom>
          <a:noFill/>
          <a:ln w="31750">
            <a:solidFill>
              <a:schemeClr val="tx2"/>
            </a:solidFill>
            <a:round/>
            <a:headEnd/>
            <a:tailEnd/>
          </a:ln>
        </p:spPr>
        <p:txBody>
          <a:bodyPr/>
          <a:lstStyle/>
          <a:p>
            <a:endParaRPr lang="en-US" dirty="0"/>
          </a:p>
        </p:txBody>
      </p:sp>
      <p:sp>
        <p:nvSpPr>
          <p:cNvPr id="46115" name="Text Box 66"/>
          <p:cNvSpPr txBox="1">
            <a:spLocks noChangeArrowheads="1"/>
          </p:cNvSpPr>
          <p:nvPr/>
        </p:nvSpPr>
        <p:spPr bwMode="auto">
          <a:xfrm>
            <a:off x="1671638" y="5105400"/>
            <a:ext cx="5491162" cy="898525"/>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2900" dirty="0">
                <a:solidFill>
                  <a:schemeClr val="accent2"/>
                </a:solidFill>
                <a:latin typeface="Agilent TT Cond" pitchFamily="34" charset="0"/>
              </a:rPr>
              <a:t>Noise Sidebands can prevent resolution of unequal signals</a:t>
            </a:r>
            <a:endParaRPr lang="en-US" sz="2200" dirty="0">
              <a:solidFill>
                <a:schemeClr val="accent2"/>
              </a:solidFill>
              <a:latin typeface="Agilent TT Cond" pitchFamily="34" charset="0"/>
            </a:endParaRPr>
          </a:p>
        </p:txBody>
      </p:sp>
      <p:sp>
        <p:nvSpPr>
          <p:cNvPr id="46116" name="Text Box 67"/>
          <p:cNvSpPr txBox="1">
            <a:spLocks noChangeArrowheads="1"/>
          </p:cNvSpPr>
          <p:nvPr/>
        </p:nvSpPr>
        <p:spPr bwMode="auto">
          <a:xfrm>
            <a:off x="1328738" y="2484438"/>
            <a:ext cx="1716087" cy="342900"/>
          </a:xfrm>
          <a:prstGeom prst="rect">
            <a:avLst/>
          </a:prstGeom>
          <a:solidFill>
            <a:srgbClr val="FFFFFF"/>
          </a:solidFill>
          <a:ln w="0">
            <a:solidFill>
              <a:schemeClr val="tx1"/>
            </a:solidFill>
            <a:miter lim="800000"/>
            <a:headEnd/>
            <a:tailEnd/>
          </a:ln>
        </p:spPr>
        <p:txBody>
          <a:bodyPr lIns="0" tIns="0" rIns="0" bIns="0"/>
          <a:lstStyle/>
          <a:p>
            <a:pPr algn="ctr" defTabSz="409575">
              <a:buClr>
                <a:srgbClr val="000000"/>
              </a:buClr>
              <a:buSzPct val="90000"/>
              <a:buFont typeface="Monotype Sorts" pitchFamily="2" charset="2"/>
              <a:buNone/>
            </a:pPr>
            <a:r>
              <a:rPr lang="en-US" sz="2200" dirty="0">
                <a:solidFill>
                  <a:schemeClr val="accent2"/>
                </a:solidFill>
                <a:latin typeface="Agilent TT Cond" pitchFamily="34" charset="0"/>
              </a:rPr>
              <a:t>Phase Noise</a:t>
            </a:r>
          </a:p>
        </p:txBody>
      </p:sp>
      <p:sp>
        <p:nvSpPr>
          <p:cNvPr id="46117" name="Line 68"/>
          <p:cNvSpPr>
            <a:spLocks noChangeShapeType="1"/>
          </p:cNvSpPr>
          <p:nvPr/>
        </p:nvSpPr>
        <p:spPr bwMode="auto">
          <a:xfrm>
            <a:off x="2486025" y="2905125"/>
            <a:ext cx="439738" cy="1117600"/>
          </a:xfrm>
          <a:prstGeom prst="line">
            <a:avLst/>
          </a:prstGeom>
          <a:noFill/>
          <a:ln w="19050">
            <a:solidFill>
              <a:schemeClr val="accent2"/>
            </a:solidFill>
            <a:round/>
            <a:headEnd/>
            <a:tailEnd type="triangle" w="med" len="med"/>
          </a:ln>
        </p:spPr>
        <p:txBody>
          <a:bodyPr wrap="none" anchor="ctr"/>
          <a:lstStyle/>
          <a:p>
            <a:endParaRPr lang="en-US" dirty="0"/>
          </a:p>
        </p:txBody>
      </p:sp>
      <p:sp>
        <p:nvSpPr>
          <p:cNvPr id="69" name="Footer Placeholder 68"/>
          <p:cNvSpPr>
            <a:spLocks noGrp="1"/>
          </p:cNvSpPr>
          <p:nvPr>
            <p:ph type="ftr" sz="quarter" idx="10"/>
          </p:nvPr>
        </p:nvSpPr>
        <p:spPr/>
        <p:txBody>
          <a:bodyPr/>
          <a:lstStyle/>
          <a:p>
            <a:r>
              <a:rPr lang="en-US" dirty="0" smtClean="0"/>
              <a:t>Back to Basics Training</a:t>
            </a:r>
            <a:endParaRPr lang="en-US" dirty="0"/>
          </a:p>
        </p:txBody>
      </p:sp>
      <p:sp>
        <p:nvSpPr>
          <p:cNvPr id="70" name="Slide Number Placeholder 69"/>
          <p:cNvSpPr>
            <a:spLocks noGrp="1"/>
          </p:cNvSpPr>
          <p:nvPr>
            <p:ph type="sldNum" sz="quarter" idx="12"/>
          </p:nvPr>
        </p:nvSpPr>
        <p:spPr/>
        <p:txBody>
          <a:bodyPr/>
          <a:lstStyle/>
          <a:p>
            <a:fld id="{2D132F79-ACF3-4263-B52B-5972FA2CE406}" type="slidenum">
              <a:rPr lang="en-US" smtClean="0"/>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8600" y="76199"/>
            <a:ext cx="8915400" cy="803275"/>
          </a:xfrm>
        </p:spPr>
        <p:txBody>
          <a:bodyPr/>
          <a:lstStyle/>
          <a:p>
            <a:r>
              <a:rPr lang="en-US" dirty="0" smtClean="0"/>
              <a:t>Specifications</a:t>
            </a:r>
            <a:br>
              <a:rPr lang="en-US" dirty="0" smtClean="0"/>
            </a:br>
            <a:r>
              <a:rPr lang="en-US" sz="2100" dirty="0" smtClean="0"/>
              <a:t>	Resolution: RBW Determines Sweep Time</a:t>
            </a:r>
          </a:p>
        </p:txBody>
      </p:sp>
      <p:sp>
        <p:nvSpPr>
          <p:cNvPr id="47107" name="Line 3"/>
          <p:cNvSpPr>
            <a:spLocks noChangeShapeType="1"/>
          </p:cNvSpPr>
          <p:nvPr/>
        </p:nvSpPr>
        <p:spPr bwMode="auto">
          <a:xfrm>
            <a:off x="4357688" y="6415088"/>
            <a:ext cx="0" cy="0"/>
          </a:xfrm>
          <a:prstGeom prst="line">
            <a:avLst/>
          </a:prstGeom>
          <a:noFill/>
          <a:ln w="9525">
            <a:solidFill>
              <a:srgbClr val="000000"/>
            </a:solidFill>
            <a:round/>
            <a:headEnd/>
            <a:tailEnd/>
          </a:ln>
        </p:spPr>
        <p:txBody>
          <a:bodyPr wrap="none" anchor="ctr"/>
          <a:lstStyle/>
          <a:p>
            <a:endParaRPr lang="en-US" dirty="0"/>
          </a:p>
        </p:txBody>
      </p:sp>
      <p:grpSp>
        <p:nvGrpSpPr>
          <p:cNvPr id="2" name="Group 4"/>
          <p:cNvGrpSpPr>
            <a:grpSpLocks/>
          </p:cNvGrpSpPr>
          <p:nvPr/>
        </p:nvGrpSpPr>
        <p:grpSpPr bwMode="auto">
          <a:xfrm>
            <a:off x="1711325" y="1346200"/>
            <a:ext cx="5370513" cy="3690938"/>
            <a:chOff x="1186" y="1380"/>
            <a:chExt cx="3721" cy="2635"/>
          </a:xfrm>
        </p:grpSpPr>
        <p:sp>
          <p:nvSpPr>
            <p:cNvPr id="47123" name="Line 5"/>
            <p:cNvSpPr>
              <a:spLocks noChangeShapeType="1"/>
            </p:cNvSpPr>
            <p:nvPr/>
          </p:nvSpPr>
          <p:spPr bwMode="auto">
            <a:xfrm flipV="1">
              <a:off x="3046" y="1380"/>
              <a:ext cx="0" cy="2634"/>
            </a:xfrm>
            <a:prstGeom prst="line">
              <a:avLst/>
            </a:prstGeom>
            <a:noFill/>
            <a:ln w="31750">
              <a:solidFill>
                <a:srgbClr val="000000"/>
              </a:solidFill>
              <a:round/>
              <a:headEnd/>
              <a:tailEnd/>
            </a:ln>
          </p:spPr>
          <p:txBody>
            <a:bodyPr wrap="none" anchor="ctr"/>
            <a:lstStyle/>
            <a:p>
              <a:endParaRPr lang="en-US" dirty="0"/>
            </a:p>
          </p:txBody>
        </p:sp>
        <p:grpSp>
          <p:nvGrpSpPr>
            <p:cNvPr id="3" name="Group 6"/>
            <p:cNvGrpSpPr>
              <a:grpSpLocks/>
            </p:cNvGrpSpPr>
            <p:nvPr/>
          </p:nvGrpSpPr>
          <p:grpSpPr bwMode="auto">
            <a:xfrm>
              <a:off x="1186" y="1380"/>
              <a:ext cx="3721" cy="2635"/>
              <a:chOff x="1186" y="1380"/>
              <a:chExt cx="3721" cy="2635"/>
            </a:xfrm>
          </p:grpSpPr>
          <p:sp>
            <p:nvSpPr>
              <p:cNvPr id="47125" name="Freeform 7"/>
              <p:cNvSpPr>
                <a:spLocks/>
              </p:cNvSpPr>
              <p:nvPr/>
            </p:nvSpPr>
            <p:spPr bwMode="auto">
              <a:xfrm>
                <a:off x="1186" y="1380"/>
                <a:ext cx="3721" cy="2635"/>
              </a:xfrm>
              <a:custGeom>
                <a:avLst/>
                <a:gdLst>
                  <a:gd name="T0" fmla="*/ 0 w 3721"/>
                  <a:gd name="T1" fmla="*/ 2634 h 2635"/>
                  <a:gd name="T2" fmla="*/ 3720 w 3721"/>
                  <a:gd name="T3" fmla="*/ 2634 h 2635"/>
                  <a:gd name="T4" fmla="*/ 3720 w 3721"/>
                  <a:gd name="T5" fmla="*/ 0 h 2635"/>
                  <a:gd name="T6" fmla="*/ 0 w 3721"/>
                  <a:gd name="T7" fmla="*/ 0 h 2635"/>
                  <a:gd name="T8" fmla="*/ 0 w 3721"/>
                  <a:gd name="T9" fmla="*/ 2634 h 2635"/>
                  <a:gd name="T10" fmla="*/ 0 60000 65536"/>
                  <a:gd name="T11" fmla="*/ 0 60000 65536"/>
                  <a:gd name="T12" fmla="*/ 0 60000 65536"/>
                  <a:gd name="T13" fmla="*/ 0 60000 65536"/>
                  <a:gd name="T14" fmla="*/ 0 60000 65536"/>
                  <a:gd name="T15" fmla="*/ 0 w 3721"/>
                  <a:gd name="T16" fmla="*/ 0 h 2635"/>
                  <a:gd name="T17" fmla="*/ 3721 w 3721"/>
                  <a:gd name="T18" fmla="*/ 2635 h 2635"/>
                </a:gdLst>
                <a:ahLst/>
                <a:cxnLst>
                  <a:cxn ang="T10">
                    <a:pos x="T0" y="T1"/>
                  </a:cxn>
                  <a:cxn ang="T11">
                    <a:pos x="T2" y="T3"/>
                  </a:cxn>
                  <a:cxn ang="T12">
                    <a:pos x="T4" y="T5"/>
                  </a:cxn>
                  <a:cxn ang="T13">
                    <a:pos x="T6" y="T7"/>
                  </a:cxn>
                  <a:cxn ang="T14">
                    <a:pos x="T8" y="T9"/>
                  </a:cxn>
                </a:cxnLst>
                <a:rect l="T15" t="T16" r="T17" b="T18"/>
                <a:pathLst>
                  <a:path w="3721" h="2635">
                    <a:moveTo>
                      <a:pt x="0" y="2634"/>
                    </a:moveTo>
                    <a:lnTo>
                      <a:pt x="3720" y="2634"/>
                    </a:lnTo>
                    <a:lnTo>
                      <a:pt x="3720" y="0"/>
                    </a:lnTo>
                    <a:lnTo>
                      <a:pt x="0" y="0"/>
                    </a:lnTo>
                    <a:lnTo>
                      <a:pt x="0" y="2634"/>
                    </a:lnTo>
                  </a:path>
                </a:pathLst>
              </a:custGeom>
              <a:noFill/>
              <a:ln w="31750">
                <a:solidFill>
                  <a:srgbClr val="000000"/>
                </a:solidFill>
                <a:round/>
                <a:headEnd/>
                <a:tailEnd/>
              </a:ln>
            </p:spPr>
            <p:txBody>
              <a:bodyPr/>
              <a:lstStyle/>
              <a:p>
                <a:endParaRPr lang="en-US" dirty="0"/>
              </a:p>
            </p:txBody>
          </p:sp>
          <p:sp>
            <p:nvSpPr>
              <p:cNvPr id="47126" name="Line 8"/>
              <p:cNvSpPr>
                <a:spLocks noChangeShapeType="1"/>
              </p:cNvSpPr>
              <p:nvPr/>
            </p:nvSpPr>
            <p:spPr bwMode="auto">
              <a:xfrm flipV="1">
                <a:off x="1558" y="1380"/>
                <a:ext cx="0" cy="2634"/>
              </a:xfrm>
              <a:prstGeom prst="line">
                <a:avLst/>
              </a:prstGeom>
              <a:noFill/>
              <a:ln w="31750">
                <a:solidFill>
                  <a:srgbClr val="000000"/>
                </a:solidFill>
                <a:round/>
                <a:headEnd/>
                <a:tailEnd/>
              </a:ln>
            </p:spPr>
            <p:txBody>
              <a:bodyPr wrap="none" anchor="ctr"/>
              <a:lstStyle/>
              <a:p>
                <a:endParaRPr lang="en-US" dirty="0"/>
              </a:p>
            </p:txBody>
          </p:sp>
          <p:sp>
            <p:nvSpPr>
              <p:cNvPr id="47127" name="Line 9"/>
              <p:cNvSpPr>
                <a:spLocks noChangeShapeType="1"/>
              </p:cNvSpPr>
              <p:nvPr/>
            </p:nvSpPr>
            <p:spPr bwMode="auto">
              <a:xfrm>
                <a:off x="1930" y="1380"/>
                <a:ext cx="0" cy="2634"/>
              </a:xfrm>
              <a:prstGeom prst="line">
                <a:avLst/>
              </a:prstGeom>
              <a:noFill/>
              <a:ln w="31750">
                <a:solidFill>
                  <a:srgbClr val="000000"/>
                </a:solidFill>
                <a:round/>
                <a:headEnd/>
                <a:tailEnd/>
              </a:ln>
            </p:spPr>
            <p:txBody>
              <a:bodyPr wrap="none" anchor="ctr"/>
              <a:lstStyle/>
              <a:p>
                <a:endParaRPr lang="en-US" dirty="0"/>
              </a:p>
            </p:txBody>
          </p:sp>
          <p:sp>
            <p:nvSpPr>
              <p:cNvPr id="47128" name="Line 10"/>
              <p:cNvSpPr>
                <a:spLocks noChangeShapeType="1"/>
              </p:cNvSpPr>
              <p:nvPr/>
            </p:nvSpPr>
            <p:spPr bwMode="auto">
              <a:xfrm flipV="1">
                <a:off x="2301" y="1380"/>
                <a:ext cx="0" cy="2634"/>
              </a:xfrm>
              <a:prstGeom prst="line">
                <a:avLst/>
              </a:prstGeom>
              <a:noFill/>
              <a:ln w="31750">
                <a:solidFill>
                  <a:srgbClr val="000000"/>
                </a:solidFill>
                <a:round/>
                <a:headEnd/>
                <a:tailEnd/>
              </a:ln>
            </p:spPr>
            <p:txBody>
              <a:bodyPr wrap="none" anchor="ctr"/>
              <a:lstStyle/>
              <a:p>
                <a:endParaRPr lang="en-US" dirty="0"/>
              </a:p>
            </p:txBody>
          </p:sp>
          <p:sp>
            <p:nvSpPr>
              <p:cNvPr id="47129" name="Line 11"/>
              <p:cNvSpPr>
                <a:spLocks noChangeShapeType="1"/>
              </p:cNvSpPr>
              <p:nvPr/>
            </p:nvSpPr>
            <p:spPr bwMode="auto">
              <a:xfrm>
                <a:off x="2674" y="1380"/>
                <a:ext cx="0" cy="2634"/>
              </a:xfrm>
              <a:prstGeom prst="line">
                <a:avLst/>
              </a:prstGeom>
              <a:noFill/>
              <a:ln w="31750">
                <a:solidFill>
                  <a:srgbClr val="000000"/>
                </a:solidFill>
                <a:round/>
                <a:headEnd/>
                <a:tailEnd/>
              </a:ln>
            </p:spPr>
            <p:txBody>
              <a:bodyPr wrap="none" anchor="ctr"/>
              <a:lstStyle/>
              <a:p>
                <a:endParaRPr lang="en-US" dirty="0"/>
              </a:p>
            </p:txBody>
          </p:sp>
          <p:sp>
            <p:nvSpPr>
              <p:cNvPr id="47130" name="Line 12"/>
              <p:cNvSpPr>
                <a:spLocks noChangeShapeType="1"/>
              </p:cNvSpPr>
              <p:nvPr/>
            </p:nvSpPr>
            <p:spPr bwMode="auto">
              <a:xfrm>
                <a:off x="3418" y="1380"/>
                <a:ext cx="0" cy="2634"/>
              </a:xfrm>
              <a:prstGeom prst="line">
                <a:avLst/>
              </a:prstGeom>
              <a:noFill/>
              <a:ln w="31750">
                <a:solidFill>
                  <a:srgbClr val="000000"/>
                </a:solidFill>
                <a:round/>
                <a:headEnd/>
                <a:tailEnd/>
              </a:ln>
            </p:spPr>
            <p:txBody>
              <a:bodyPr wrap="none" anchor="ctr"/>
              <a:lstStyle/>
              <a:p>
                <a:endParaRPr lang="en-US" dirty="0"/>
              </a:p>
            </p:txBody>
          </p:sp>
          <p:sp>
            <p:nvSpPr>
              <p:cNvPr id="47131" name="Line 13"/>
              <p:cNvSpPr>
                <a:spLocks noChangeShapeType="1"/>
              </p:cNvSpPr>
              <p:nvPr/>
            </p:nvSpPr>
            <p:spPr bwMode="auto">
              <a:xfrm flipV="1">
                <a:off x="3789" y="1380"/>
                <a:ext cx="0" cy="2634"/>
              </a:xfrm>
              <a:prstGeom prst="line">
                <a:avLst/>
              </a:prstGeom>
              <a:noFill/>
              <a:ln w="31750">
                <a:solidFill>
                  <a:srgbClr val="000000"/>
                </a:solidFill>
                <a:round/>
                <a:headEnd/>
                <a:tailEnd/>
              </a:ln>
            </p:spPr>
            <p:txBody>
              <a:bodyPr wrap="none" anchor="ctr"/>
              <a:lstStyle/>
              <a:p>
                <a:endParaRPr lang="en-US" dirty="0"/>
              </a:p>
            </p:txBody>
          </p:sp>
          <p:sp>
            <p:nvSpPr>
              <p:cNvPr id="47132" name="Line 14"/>
              <p:cNvSpPr>
                <a:spLocks noChangeShapeType="1"/>
              </p:cNvSpPr>
              <p:nvPr/>
            </p:nvSpPr>
            <p:spPr bwMode="auto">
              <a:xfrm>
                <a:off x="4162" y="1380"/>
                <a:ext cx="0" cy="2634"/>
              </a:xfrm>
              <a:prstGeom prst="line">
                <a:avLst/>
              </a:prstGeom>
              <a:noFill/>
              <a:ln w="31750">
                <a:solidFill>
                  <a:srgbClr val="000000"/>
                </a:solidFill>
                <a:round/>
                <a:headEnd/>
                <a:tailEnd/>
              </a:ln>
            </p:spPr>
            <p:txBody>
              <a:bodyPr wrap="none" anchor="ctr"/>
              <a:lstStyle/>
              <a:p>
                <a:endParaRPr lang="en-US" dirty="0"/>
              </a:p>
            </p:txBody>
          </p:sp>
          <p:sp>
            <p:nvSpPr>
              <p:cNvPr id="47133" name="Line 15"/>
              <p:cNvSpPr>
                <a:spLocks noChangeShapeType="1"/>
              </p:cNvSpPr>
              <p:nvPr/>
            </p:nvSpPr>
            <p:spPr bwMode="auto">
              <a:xfrm flipV="1">
                <a:off x="4534" y="1380"/>
                <a:ext cx="0" cy="2634"/>
              </a:xfrm>
              <a:prstGeom prst="line">
                <a:avLst/>
              </a:prstGeom>
              <a:noFill/>
              <a:ln w="31750">
                <a:solidFill>
                  <a:srgbClr val="000000"/>
                </a:solidFill>
                <a:round/>
                <a:headEnd/>
                <a:tailEnd/>
              </a:ln>
            </p:spPr>
            <p:txBody>
              <a:bodyPr wrap="none" anchor="ctr"/>
              <a:lstStyle/>
              <a:p>
                <a:endParaRPr lang="en-US" dirty="0"/>
              </a:p>
            </p:txBody>
          </p:sp>
          <p:sp>
            <p:nvSpPr>
              <p:cNvPr id="47134" name="Line 16"/>
              <p:cNvSpPr>
                <a:spLocks noChangeShapeType="1"/>
              </p:cNvSpPr>
              <p:nvPr/>
            </p:nvSpPr>
            <p:spPr bwMode="auto">
              <a:xfrm>
                <a:off x="1186" y="3684"/>
                <a:ext cx="3720" cy="0"/>
              </a:xfrm>
              <a:prstGeom prst="line">
                <a:avLst/>
              </a:prstGeom>
              <a:noFill/>
              <a:ln w="31750">
                <a:solidFill>
                  <a:srgbClr val="000000"/>
                </a:solidFill>
                <a:round/>
                <a:headEnd/>
                <a:tailEnd/>
              </a:ln>
            </p:spPr>
            <p:txBody>
              <a:bodyPr wrap="none" anchor="ctr"/>
              <a:lstStyle/>
              <a:p>
                <a:endParaRPr lang="en-US" dirty="0"/>
              </a:p>
            </p:txBody>
          </p:sp>
          <p:sp>
            <p:nvSpPr>
              <p:cNvPr id="47135" name="Line 17"/>
              <p:cNvSpPr>
                <a:spLocks noChangeShapeType="1"/>
              </p:cNvSpPr>
              <p:nvPr/>
            </p:nvSpPr>
            <p:spPr bwMode="auto">
              <a:xfrm flipH="1">
                <a:off x="1186" y="3354"/>
                <a:ext cx="3720" cy="0"/>
              </a:xfrm>
              <a:prstGeom prst="line">
                <a:avLst/>
              </a:prstGeom>
              <a:noFill/>
              <a:ln w="31750">
                <a:solidFill>
                  <a:srgbClr val="000000"/>
                </a:solidFill>
                <a:round/>
                <a:headEnd/>
                <a:tailEnd/>
              </a:ln>
            </p:spPr>
            <p:txBody>
              <a:bodyPr wrap="none" anchor="ctr"/>
              <a:lstStyle/>
              <a:p>
                <a:endParaRPr lang="en-US" dirty="0"/>
              </a:p>
            </p:txBody>
          </p:sp>
          <p:sp>
            <p:nvSpPr>
              <p:cNvPr id="47136" name="Line 18"/>
              <p:cNvSpPr>
                <a:spLocks noChangeShapeType="1"/>
              </p:cNvSpPr>
              <p:nvPr/>
            </p:nvSpPr>
            <p:spPr bwMode="auto">
              <a:xfrm>
                <a:off x="1186" y="3026"/>
                <a:ext cx="3720" cy="0"/>
              </a:xfrm>
              <a:prstGeom prst="line">
                <a:avLst/>
              </a:prstGeom>
              <a:noFill/>
              <a:ln w="31750">
                <a:solidFill>
                  <a:srgbClr val="000000"/>
                </a:solidFill>
                <a:round/>
                <a:headEnd/>
                <a:tailEnd/>
              </a:ln>
            </p:spPr>
            <p:txBody>
              <a:bodyPr wrap="none" anchor="ctr"/>
              <a:lstStyle/>
              <a:p>
                <a:endParaRPr lang="en-US" dirty="0"/>
              </a:p>
            </p:txBody>
          </p:sp>
          <p:sp>
            <p:nvSpPr>
              <p:cNvPr id="47137" name="Line 19"/>
              <p:cNvSpPr>
                <a:spLocks noChangeShapeType="1"/>
              </p:cNvSpPr>
              <p:nvPr/>
            </p:nvSpPr>
            <p:spPr bwMode="auto">
              <a:xfrm flipH="1">
                <a:off x="1186" y="2697"/>
                <a:ext cx="3720" cy="0"/>
              </a:xfrm>
              <a:prstGeom prst="line">
                <a:avLst/>
              </a:prstGeom>
              <a:noFill/>
              <a:ln w="31750">
                <a:solidFill>
                  <a:srgbClr val="000000"/>
                </a:solidFill>
                <a:round/>
                <a:headEnd/>
                <a:tailEnd/>
              </a:ln>
            </p:spPr>
            <p:txBody>
              <a:bodyPr wrap="none" anchor="ctr"/>
              <a:lstStyle/>
              <a:p>
                <a:endParaRPr lang="en-US" dirty="0"/>
              </a:p>
            </p:txBody>
          </p:sp>
          <p:sp>
            <p:nvSpPr>
              <p:cNvPr id="47138" name="Line 20"/>
              <p:cNvSpPr>
                <a:spLocks noChangeShapeType="1"/>
              </p:cNvSpPr>
              <p:nvPr/>
            </p:nvSpPr>
            <p:spPr bwMode="auto">
              <a:xfrm>
                <a:off x="1186" y="2367"/>
                <a:ext cx="3720" cy="0"/>
              </a:xfrm>
              <a:prstGeom prst="line">
                <a:avLst/>
              </a:prstGeom>
              <a:noFill/>
              <a:ln w="31750">
                <a:solidFill>
                  <a:srgbClr val="000000"/>
                </a:solidFill>
                <a:round/>
                <a:headEnd/>
                <a:tailEnd/>
              </a:ln>
            </p:spPr>
            <p:txBody>
              <a:bodyPr wrap="none" anchor="ctr"/>
              <a:lstStyle/>
              <a:p>
                <a:endParaRPr lang="en-US" dirty="0"/>
              </a:p>
            </p:txBody>
          </p:sp>
          <p:sp>
            <p:nvSpPr>
              <p:cNvPr id="47139" name="Line 21"/>
              <p:cNvSpPr>
                <a:spLocks noChangeShapeType="1"/>
              </p:cNvSpPr>
              <p:nvPr/>
            </p:nvSpPr>
            <p:spPr bwMode="auto">
              <a:xfrm flipH="1">
                <a:off x="1186" y="2038"/>
                <a:ext cx="3720" cy="0"/>
              </a:xfrm>
              <a:prstGeom prst="line">
                <a:avLst/>
              </a:prstGeom>
              <a:noFill/>
              <a:ln w="31750">
                <a:solidFill>
                  <a:srgbClr val="000000"/>
                </a:solidFill>
                <a:round/>
                <a:headEnd/>
                <a:tailEnd/>
              </a:ln>
            </p:spPr>
            <p:txBody>
              <a:bodyPr wrap="none" anchor="ctr"/>
              <a:lstStyle/>
              <a:p>
                <a:endParaRPr lang="en-US" dirty="0"/>
              </a:p>
            </p:txBody>
          </p:sp>
          <p:sp>
            <p:nvSpPr>
              <p:cNvPr id="47140" name="Line 22"/>
              <p:cNvSpPr>
                <a:spLocks noChangeShapeType="1"/>
              </p:cNvSpPr>
              <p:nvPr/>
            </p:nvSpPr>
            <p:spPr bwMode="auto">
              <a:xfrm>
                <a:off x="1186" y="1709"/>
                <a:ext cx="3720" cy="0"/>
              </a:xfrm>
              <a:prstGeom prst="line">
                <a:avLst/>
              </a:prstGeom>
              <a:noFill/>
              <a:ln w="31750">
                <a:solidFill>
                  <a:srgbClr val="000000"/>
                </a:solidFill>
                <a:round/>
                <a:headEnd/>
                <a:tailEnd/>
              </a:ln>
            </p:spPr>
            <p:txBody>
              <a:bodyPr wrap="none" anchor="ctr"/>
              <a:lstStyle/>
              <a:p>
                <a:endParaRPr lang="en-US" dirty="0"/>
              </a:p>
            </p:txBody>
          </p:sp>
        </p:grpSp>
      </p:grpSp>
      <p:sp>
        <p:nvSpPr>
          <p:cNvPr id="47109" name="Freeform 23"/>
          <p:cNvSpPr>
            <a:spLocks/>
          </p:cNvSpPr>
          <p:nvPr/>
        </p:nvSpPr>
        <p:spPr bwMode="auto">
          <a:xfrm>
            <a:off x="1711325" y="4954588"/>
            <a:ext cx="1397000" cy="109537"/>
          </a:xfrm>
          <a:custGeom>
            <a:avLst/>
            <a:gdLst>
              <a:gd name="T0" fmla="*/ 18745490 w 968"/>
              <a:gd name="T1" fmla="*/ 141992240 h 78"/>
              <a:gd name="T2" fmla="*/ 56235031 w 968"/>
              <a:gd name="T3" fmla="*/ 104522174 h 78"/>
              <a:gd name="T4" fmla="*/ 95807089 w 968"/>
              <a:gd name="T5" fmla="*/ 86772952 h 78"/>
              <a:gd name="T6" fmla="*/ 133298057 w 968"/>
              <a:gd name="T7" fmla="*/ 104522174 h 78"/>
              <a:gd name="T8" fmla="*/ 172870092 w 968"/>
              <a:gd name="T9" fmla="*/ 138047505 h 78"/>
              <a:gd name="T10" fmla="*/ 210359662 w 968"/>
              <a:gd name="T11" fmla="*/ 86772952 h 78"/>
              <a:gd name="T12" fmla="*/ 249933141 w 968"/>
              <a:gd name="T13" fmla="*/ 116354974 h 78"/>
              <a:gd name="T14" fmla="*/ 287422665 w 968"/>
              <a:gd name="T15" fmla="*/ 80856552 h 78"/>
              <a:gd name="T16" fmla="*/ 326996144 w 968"/>
              <a:gd name="T17" fmla="*/ 70996822 h 78"/>
              <a:gd name="T18" fmla="*/ 366568180 w 968"/>
              <a:gd name="T19" fmla="*/ 94661040 h 78"/>
              <a:gd name="T20" fmla="*/ 406140305 w 968"/>
              <a:gd name="T21" fmla="*/ 151853374 h 78"/>
              <a:gd name="T22" fmla="*/ 445713784 w 968"/>
              <a:gd name="T23" fmla="*/ 104522174 h 78"/>
              <a:gd name="T24" fmla="*/ 481120798 w 968"/>
              <a:gd name="T25" fmla="*/ 86772952 h 78"/>
              <a:gd name="T26" fmla="*/ 520692833 w 968"/>
              <a:gd name="T27" fmla="*/ 134104174 h 78"/>
              <a:gd name="T28" fmla="*/ 558183801 w 968"/>
              <a:gd name="T29" fmla="*/ 126216109 h 78"/>
              <a:gd name="T30" fmla="*/ 597755836 w 968"/>
              <a:gd name="T31" fmla="*/ 98605774 h 78"/>
              <a:gd name="T32" fmla="*/ 637329315 w 968"/>
              <a:gd name="T33" fmla="*/ 112410240 h 78"/>
              <a:gd name="T34" fmla="*/ 674818840 w 968"/>
              <a:gd name="T35" fmla="*/ 80856552 h 78"/>
              <a:gd name="T36" fmla="*/ 714390875 w 968"/>
              <a:gd name="T37" fmla="*/ 145936974 h 78"/>
              <a:gd name="T38" fmla="*/ 751881843 w 968"/>
              <a:gd name="T39" fmla="*/ 124243040 h 78"/>
              <a:gd name="T40" fmla="*/ 793536570 w 968"/>
              <a:gd name="T41" fmla="*/ 98605774 h 78"/>
              <a:gd name="T42" fmla="*/ 831027538 w 968"/>
              <a:gd name="T43" fmla="*/ 122271374 h 78"/>
              <a:gd name="T44" fmla="*/ 870599573 w 968"/>
              <a:gd name="T45" fmla="*/ 143963905 h 78"/>
              <a:gd name="T46" fmla="*/ 908089098 w 968"/>
              <a:gd name="T47" fmla="*/ 102550509 h 78"/>
              <a:gd name="T48" fmla="*/ 947662576 w 968"/>
              <a:gd name="T49" fmla="*/ 102550509 h 78"/>
              <a:gd name="T50" fmla="*/ 987234612 w 968"/>
              <a:gd name="T51" fmla="*/ 118326640 h 78"/>
              <a:gd name="T52" fmla="*/ 1024724136 w 968"/>
              <a:gd name="T53" fmla="*/ 118326640 h 78"/>
              <a:gd name="T54" fmla="*/ 1064297615 w 968"/>
              <a:gd name="T55" fmla="*/ 108466909 h 78"/>
              <a:gd name="T56" fmla="*/ 1101787140 w 968"/>
              <a:gd name="T57" fmla="*/ 104522174 h 78"/>
              <a:gd name="T58" fmla="*/ 1141360618 w 968"/>
              <a:gd name="T59" fmla="*/ 102550509 h 78"/>
              <a:gd name="T60" fmla="*/ 1180932654 w 968"/>
              <a:gd name="T61" fmla="*/ 92689374 h 78"/>
              <a:gd name="T62" fmla="*/ 1218423622 w 968"/>
              <a:gd name="T63" fmla="*/ 116354974 h 78"/>
              <a:gd name="T64" fmla="*/ 1257995657 w 968"/>
              <a:gd name="T65" fmla="*/ 98605774 h 78"/>
              <a:gd name="T66" fmla="*/ 1297567693 w 968"/>
              <a:gd name="T67" fmla="*/ 134104174 h 78"/>
              <a:gd name="T68" fmla="*/ 1335058660 w 968"/>
              <a:gd name="T69" fmla="*/ 98605774 h 78"/>
              <a:gd name="T70" fmla="*/ 1374630696 w 968"/>
              <a:gd name="T71" fmla="*/ 78884887 h 78"/>
              <a:gd name="T72" fmla="*/ 1414204175 w 968"/>
              <a:gd name="T73" fmla="*/ 45358141 h 78"/>
              <a:gd name="T74" fmla="*/ 1449611188 w 968"/>
              <a:gd name="T75" fmla="*/ 41414811 h 78"/>
              <a:gd name="T76" fmla="*/ 1491265735 w 968"/>
              <a:gd name="T77" fmla="*/ 53247622 h 78"/>
              <a:gd name="T78" fmla="*/ 1528757063 w 968"/>
              <a:gd name="T79" fmla="*/ 55219287 h 78"/>
              <a:gd name="T80" fmla="*/ 1570411610 w 968"/>
              <a:gd name="T81" fmla="*/ 74940152 h 78"/>
              <a:gd name="T82" fmla="*/ 1607901134 w 968"/>
              <a:gd name="T83" fmla="*/ 74940152 h 78"/>
              <a:gd name="T84" fmla="*/ 1645392102 w 968"/>
              <a:gd name="T85" fmla="*/ 118326640 h 78"/>
              <a:gd name="T86" fmla="*/ 1684964138 w 968"/>
              <a:gd name="T87" fmla="*/ 13804471 h 78"/>
              <a:gd name="T88" fmla="*/ 1724537616 w 968"/>
              <a:gd name="T89" fmla="*/ 104522174 h 78"/>
              <a:gd name="T90" fmla="*/ 1762027141 w 968"/>
              <a:gd name="T91" fmla="*/ 98605774 h 78"/>
              <a:gd name="T92" fmla="*/ 1799516665 w 968"/>
              <a:gd name="T93" fmla="*/ 116354974 h 78"/>
              <a:gd name="T94" fmla="*/ 1841172655 w 968"/>
              <a:gd name="T95" fmla="*/ 132131105 h 78"/>
              <a:gd name="T96" fmla="*/ 1878662180 w 968"/>
              <a:gd name="T97" fmla="*/ 90717687 h 78"/>
              <a:gd name="T98" fmla="*/ 1916151704 w 968"/>
              <a:gd name="T99" fmla="*/ 118326640 h 78"/>
              <a:gd name="T100" fmla="*/ 1953642672 w 968"/>
              <a:gd name="T101" fmla="*/ 94661040 h 78"/>
              <a:gd name="T102" fmla="*/ 1993214708 w 968"/>
              <a:gd name="T103" fmla="*/ 59164022 h 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68"/>
              <a:gd name="T157" fmla="*/ 0 h 78"/>
              <a:gd name="T158" fmla="*/ 968 w 968"/>
              <a:gd name="T159" fmla="*/ 78 h 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68" h="78">
                <a:moveTo>
                  <a:pt x="0" y="67"/>
                </a:moveTo>
                <a:lnTo>
                  <a:pt x="9" y="72"/>
                </a:lnTo>
                <a:lnTo>
                  <a:pt x="18" y="72"/>
                </a:lnTo>
                <a:lnTo>
                  <a:pt x="27" y="53"/>
                </a:lnTo>
                <a:lnTo>
                  <a:pt x="36" y="37"/>
                </a:lnTo>
                <a:lnTo>
                  <a:pt x="46" y="44"/>
                </a:lnTo>
                <a:lnTo>
                  <a:pt x="56" y="62"/>
                </a:lnTo>
                <a:lnTo>
                  <a:pt x="64" y="53"/>
                </a:lnTo>
                <a:lnTo>
                  <a:pt x="74" y="58"/>
                </a:lnTo>
                <a:lnTo>
                  <a:pt x="83" y="70"/>
                </a:lnTo>
                <a:lnTo>
                  <a:pt x="92" y="59"/>
                </a:lnTo>
                <a:lnTo>
                  <a:pt x="101" y="44"/>
                </a:lnTo>
                <a:lnTo>
                  <a:pt x="111" y="47"/>
                </a:lnTo>
                <a:lnTo>
                  <a:pt x="120" y="59"/>
                </a:lnTo>
                <a:lnTo>
                  <a:pt x="130" y="60"/>
                </a:lnTo>
                <a:lnTo>
                  <a:pt x="138" y="41"/>
                </a:lnTo>
                <a:lnTo>
                  <a:pt x="148" y="47"/>
                </a:lnTo>
                <a:lnTo>
                  <a:pt x="157" y="36"/>
                </a:lnTo>
                <a:lnTo>
                  <a:pt x="166" y="31"/>
                </a:lnTo>
                <a:lnTo>
                  <a:pt x="176" y="48"/>
                </a:lnTo>
                <a:lnTo>
                  <a:pt x="185" y="53"/>
                </a:lnTo>
                <a:lnTo>
                  <a:pt x="195" y="77"/>
                </a:lnTo>
                <a:lnTo>
                  <a:pt x="204" y="60"/>
                </a:lnTo>
                <a:lnTo>
                  <a:pt x="214" y="53"/>
                </a:lnTo>
                <a:lnTo>
                  <a:pt x="222" y="55"/>
                </a:lnTo>
                <a:lnTo>
                  <a:pt x="231" y="44"/>
                </a:lnTo>
                <a:lnTo>
                  <a:pt x="241" y="33"/>
                </a:lnTo>
                <a:lnTo>
                  <a:pt x="250" y="68"/>
                </a:lnTo>
                <a:lnTo>
                  <a:pt x="260" y="68"/>
                </a:lnTo>
                <a:lnTo>
                  <a:pt x="268" y="64"/>
                </a:lnTo>
                <a:lnTo>
                  <a:pt x="278" y="73"/>
                </a:lnTo>
                <a:lnTo>
                  <a:pt x="287" y="50"/>
                </a:lnTo>
                <a:lnTo>
                  <a:pt x="296" y="65"/>
                </a:lnTo>
                <a:lnTo>
                  <a:pt x="306" y="57"/>
                </a:lnTo>
                <a:lnTo>
                  <a:pt x="315" y="31"/>
                </a:lnTo>
                <a:lnTo>
                  <a:pt x="324" y="41"/>
                </a:lnTo>
                <a:lnTo>
                  <a:pt x="333" y="52"/>
                </a:lnTo>
                <a:lnTo>
                  <a:pt x="343" y="74"/>
                </a:lnTo>
                <a:lnTo>
                  <a:pt x="352" y="52"/>
                </a:lnTo>
                <a:lnTo>
                  <a:pt x="361" y="63"/>
                </a:lnTo>
                <a:lnTo>
                  <a:pt x="372" y="50"/>
                </a:lnTo>
                <a:lnTo>
                  <a:pt x="381" y="50"/>
                </a:lnTo>
                <a:lnTo>
                  <a:pt x="390" y="58"/>
                </a:lnTo>
                <a:lnTo>
                  <a:pt x="399" y="62"/>
                </a:lnTo>
                <a:lnTo>
                  <a:pt x="409" y="23"/>
                </a:lnTo>
                <a:lnTo>
                  <a:pt x="418" y="73"/>
                </a:lnTo>
                <a:lnTo>
                  <a:pt x="427" y="67"/>
                </a:lnTo>
                <a:lnTo>
                  <a:pt x="436" y="52"/>
                </a:lnTo>
                <a:lnTo>
                  <a:pt x="446" y="65"/>
                </a:lnTo>
                <a:lnTo>
                  <a:pt x="455" y="52"/>
                </a:lnTo>
                <a:lnTo>
                  <a:pt x="464" y="38"/>
                </a:lnTo>
                <a:lnTo>
                  <a:pt x="474" y="60"/>
                </a:lnTo>
                <a:lnTo>
                  <a:pt x="483" y="55"/>
                </a:lnTo>
                <a:lnTo>
                  <a:pt x="492" y="60"/>
                </a:lnTo>
                <a:lnTo>
                  <a:pt x="501" y="64"/>
                </a:lnTo>
                <a:lnTo>
                  <a:pt x="511" y="55"/>
                </a:lnTo>
                <a:lnTo>
                  <a:pt x="520" y="42"/>
                </a:lnTo>
                <a:lnTo>
                  <a:pt x="529" y="53"/>
                </a:lnTo>
                <a:lnTo>
                  <a:pt x="538" y="59"/>
                </a:lnTo>
                <a:lnTo>
                  <a:pt x="548" y="52"/>
                </a:lnTo>
                <a:lnTo>
                  <a:pt x="557" y="65"/>
                </a:lnTo>
                <a:lnTo>
                  <a:pt x="567" y="47"/>
                </a:lnTo>
                <a:lnTo>
                  <a:pt x="576" y="63"/>
                </a:lnTo>
                <a:lnTo>
                  <a:pt x="585" y="59"/>
                </a:lnTo>
                <a:lnTo>
                  <a:pt x="595" y="57"/>
                </a:lnTo>
                <a:lnTo>
                  <a:pt x="604" y="50"/>
                </a:lnTo>
                <a:lnTo>
                  <a:pt x="614" y="60"/>
                </a:lnTo>
                <a:lnTo>
                  <a:pt x="623" y="68"/>
                </a:lnTo>
                <a:lnTo>
                  <a:pt x="632" y="62"/>
                </a:lnTo>
                <a:lnTo>
                  <a:pt x="641" y="50"/>
                </a:lnTo>
                <a:lnTo>
                  <a:pt x="651" y="25"/>
                </a:lnTo>
                <a:lnTo>
                  <a:pt x="660" y="40"/>
                </a:lnTo>
                <a:lnTo>
                  <a:pt x="669" y="47"/>
                </a:lnTo>
                <a:lnTo>
                  <a:pt x="679" y="23"/>
                </a:lnTo>
                <a:lnTo>
                  <a:pt x="688" y="50"/>
                </a:lnTo>
                <a:lnTo>
                  <a:pt x="696" y="21"/>
                </a:lnTo>
                <a:lnTo>
                  <a:pt x="706" y="33"/>
                </a:lnTo>
                <a:lnTo>
                  <a:pt x="716" y="27"/>
                </a:lnTo>
                <a:lnTo>
                  <a:pt x="724" y="60"/>
                </a:lnTo>
                <a:lnTo>
                  <a:pt x="734" y="28"/>
                </a:lnTo>
                <a:lnTo>
                  <a:pt x="744" y="48"/>
                </a:lnTo>
                <a:lnTo>
                  <a:pt x="754" y="38"/>
                </a:lnTo>
                <a:lnTo>
                  <a:pt x="762" y="38"/>
                </a:lnTo>
                <a:lnTo>
                  <a:pt x="772" y="38"/>
                </a:lnTo>
                <a:lnTo>
                  <a:pt x="781" y="48"/>
                </a:lnTo>
                <a:lnTo>
                  <a:pt x="790" y="60"/>
                </a:lnTo>
                <a:lnTo>
                  <a:pt x="799" y="0"/>
                </a:lnTo>
                <a:lnTo>
                  <a:pt x="809" y="7"/>
                </a:lnTo>
                <a:lnTo>
                  <a:pt x="819" y="44"/>
                </a:lnTo>
                <a:lnTo>
                  <a:pt x="828" y="53"/>
                </a:lnTo>
                <a:lnTo>
                  <a:pt x="837" y="57"/>
                </a:lnTo>
                <a:lnTo>
                  <a:pt x="846" y="50"/>
                </a:lnTo>
                <a:lnTo>
                  <a:pt x="855" y="14"/>
                </a:lnTo>
                <a:lnTo>
                  <a:pt x="864" y="59"/>
                </a:lnTo>
                <a:lnTo>
                  <a:pt x="874" y="11"/>
                </a:lnTo>
                <a:lnTo>
                  <a:pt x="884" y="67"/>
                </a:lnTo>
                <a:lnTo>
                  <a:pt x="892" y="31"/>
                </a:lnTo>
                <a:lnTo>
                  <a:pt x="902" y="46"/>
                </a:lnTo>
                <a:lnTo>
                  <a:pt x="912" y="52"/>
                </a:lnTo>
                <a:lnTo>
                  <a:pt x="920" y="60"/>
                </a:lnTo>
                <a:lnTo>
                  <a:pt x="929" y="7"/>
                </a:lnTo>
                <a:lnTo>
                  <a:pt x="938" y="48"/>
                </a:lnTo>
                <a:lnTo>
                  <a:pt x="948" y="1"/>
                </a:lnTo>
                <a:lnTo>
                  <a:pt x="957" y="30"/>
                </a:lnTo>
                <a:lnTo>
                  <a:pt x="967" y="36"/>
                </a:lnTo>
              </a:path>
            </a:pathLst>
          </a:custGeom>
          <a:noFill/>
          <a:ln w="31750">
            <a:solidFill>
              <a:srgbClr val="000000"/>
            </a:solidFill>
            <a:round/>
            <a:headEnd/>
            <a:tailEnd/>
          </a:ln>
        </p:spPr>
        <p:txBody>
          <a:bodyPr/>
          <a:lstStyle/>
          <a:p>
            <a:endParaRPr lang="en-US" dirty="0"/>
          </a:p>
        </p:txBody>
      </p:sp>
      <p:sp>
        <p:nvSpPr>
          <p:cNvPr id="47110" name="Freeform 24"/>
          <p:cNvSpPr>
            <a:spLocks/>
          </p:cNvSpPr>
          <p:nvPr/>
        </p:nvSpPr>
        <p:spPr bwMode="auto">
          <a:xfrm>
            <a:off x="3106738" y="1390650"/>
            <a:ext cx="1397000" cy="3622675"/>
          </a:xfrm>
          <a:custGeom>
            <a:avLst/>
            <a:gdLst>
              <a:gd name="T0" fmla="*/ 18745490 w 968"/>
              <a:gd name="T1" fmla="*/ 2147483647 h 2586"/>
              <a:gd name="T2" fmla="*/ 58317542 w 968"/>
              <a:gd name="T3" fmla="*/ 2147483647 h 2586"/>
              <a:gd name="T4" fmla="*/ 97891043 w 968"/>
              <a:gd name="T5" fmla="*/ 2147483647 h 2586"/>
              <a:gd name="T6" fmla="*/ 135380568 w 968"/>
              <a:gd name="T7" fmla="*/ 2147483647 h 2586"/>
              <a:gd name="T8" fmla="*/ 172870092 w 968"/>
              <a:gd name="T9" fmla="*/ 2147483647 h 2586"/>
              <a:gd name="T10" fmla="*/ 210359662 w 968"/>
              <a:gd name="T11" fmla="*/ 2147483647 h 2586"/>
              <a:gd name="T12" fmla="*/ 252015652 w 968"/>
              <a:gd name="T13" fmla="*/ 2147483647 h 2586"/>
              <a:gd name="T14" fmla="*/ 289505176 w 968"/>
              <a:gd name="T15" fmla="*/ 2147483647 h 2586"/>
              <a:gd name="T16" fmla="*/ 329078655 w 968"/>
              <a:gd name="T17" fmla="*/ 2147483647 h 2586"/>
              <a:gd name="T18" fmla="*/ 368650690 w 968"/>
              <a:gd name="T19" fmla="*/ 2147483647 h 2586"/>
              <a:gd name="T20" fmla="*/ 406140305 w 968"/>
              <a:gd name="T21" fmla="*/ 2147483647 h 2586"/>
              <a:gd name="T22" fmla="*/ 443631273 w 968"/>
              <a:gd name="T23" fmla="*/ 2147483647 h 2586"/>
              <a:gd name="T24" fmla="*/ 483203309 w 968"/>
              <a:gd name="T25" fmla="*/ 2147483647 h 2586"/>
              <a:gd name="T26" fmla="*/ 522776787 w 968"/>
              <a:gd name="T27" fmla="*/ 2147483647 h 2586"/>
              <a:gd name="T28" fmla="*/ 562348823 w 968"/>
              <a:gd name="T29" fmla="*/ 2147483647 h 2586"/>
              <a:gd name="T30" fmla="*/ 601922301 w 968"/>
              <a:gd name="T31" fmla="*/ 2147483647 h 2586"/>
              <a:gd name="T32" fmla="*/ 639411826 w 968"/>
              <a:gd name="T33" fmla="*/ 2147483647 h 2586"/>
              <a:gd name="T34" fmla="*/ 676901351 w 968"/>
              <a:gd name="T35" fmla="*/ 2147483647 h 2586"/>
              <a:gd name="T36" fmla="*/ 714390875 w 968"/>
              <a:gd name="T37" fmla="*/ 2147483647 h 2586"/>
              <a:gd name="T38" fmla="*/ 753964354 w 968"/>
              <a:gd name="T39" fmla="*/ 2147483647 h 2586"/>
              <a:gd name="T40" fmla="*/ 793536570 w 968"/>
              <a:gd name="T41" fmla="*/ 2147483647 h 2586"/>
              <a:gd name="T42" fmla="*/ 831027538 w 968"/>
              <a:gd name="T43" fmla="*/ 2147483647 h 2586"/>
              <a:gd name="T44" fmla="*/ 870599573 w 968"/>
              <a:gd name="T45" fmla="*/ 2147483647 h 2586"/>
              <a:gd name="T46" fmla="*/ 910171609 w 968"/>
              <a:gd name="T47" fmla="*/ 2147483647 h 2586"/>
              <a:gd name="T48" fmla="*/ 949745087 w 968"/>
              <a:gd name="T49" fmla="*/ 2147483647 h 2586"/>
              <a:gd name="T50" fmla="*/ 987234612 w 968"/>
              <a:gd name="T51" fmla="*/ 2147483647 h 2586"/>
              <a:gd name="T52" fmla="*/ 1026808090 w 968"/>
              <a:gd name="T53" fmla="*/ 2147483647 h 2586"/>
              <a:gd name="T54" fmla="*/ 1064297615 w 968"/>
              <a:gd name="T55" fmla="*/ 2147483647 h 2586"/>
              <a:gd name="T56" fmla="*/ 1103871094 w 968"/>
              <a:gd name="T57" fmla="*/ 2147483647 h 2586"/>
              <a:gd name="T58" fmla="*/ 1143443129 w 968"/>
              <a:gd name="T59" fmla="*/ 2141048447 h 2586"/>
              <a:gd name="T60" fmla="*/ 1180932654 w 968"/>
              <a:gd name="T61" fmla="*/ 1819203453 h 2586"/>
              <a:gd name="T62" fmla="*/ 1220506133 w 968"/>
              <a:gd name="T63" fmla="*/ 1475773713 h 2586"/>
              <a:gd name="T64" fmla="*/ 1257995657 w 968"/>
              <a:gd name="T65" fmla="*/ 1114679936 h 2586"/>
              <a:gd name="T66" fmla="*/ 1297567693 w 968"/>
              <a:gd name="T67" fmla="*/ 718261764 h 2586"/>
              <a:gd name="T68" fmla="*/ 1335058660 w 968"/>
              <a:gd name="T69" fmla="*/ 335580702 h 2586"/>
              <a:gd name="T70" fmla="*/ 1376713207 w 968"/>
              <a:gd name="T71" fmla="*/ 66723899 h 2586"/>
              <a:gd name="T72" fmla="*/ 1414204175 w 968"/>
              <a:gd name="T73" fmla="*/ 0 h 2586"/>
              <a:gd name="T74" fmla="*/ 1453776210 w 968"/>
              <a:gd name="T75" fmla="*/ 117748144 h 2586"/>
              <a:gd name="T76" fmla="*/ 1491265735 w 968"/>
              <a:gd name="T77" fmla="*/ 451366258 h 2586"/>
              <a:gd name="T78" fmla="*/ 1530839574 w 968"/>
              <a:gd name="T79" fmla="*/ 851709693 h 2586"/>
              <a:gd name="T80" fmla="*/ 1568329099 w 968"/>
              <a:gd name="T81" fmla="*/ 1242239794 h 2586"/>
              <a:gd name="T82" fmla="*/ 1605818623 w 968"/>
              <a:gd name="T83" fmla="*/ 1597445675 h 2586"/>
              <a:gd name="T84" fmla="*/ 1647474613 w 968"/>
              <a:gd name="T85" fmla="*/ 1903589615 h 2586"/>
              <a:gd name="T86" fmla="*/ 1684964138 w 968"/>
              <a:gd name="T87" fmla="*/ 2147483647 h 2586"/>
              <a:gd name="T88" fmla="*/ 1724537616 w 968"/>
              <a:gd name="T89" fmla="*/ 2147483647 h 2586"/>
              <a:gd name="T90" fmla="*/ 1762027141 w 968"/>
              <a:gd name="T91" fmla="*/ 2147483647 h 2586"/>
              <a:gd name="T92" fmla="*/ 1801599176 w 968"/>
              <a:gd name="T93" fmla="*/ 2147483647 h 2586"/>
              <a:gd name="T94" fmla="*/ 1839090144 w 968"/>
              <a:gd name="T95" fmla="*/ 2147483647 h 2586"/>
              <a:gd name="T96" fmla="*/ 1880744690 w 968"/>
              <a:gd name="T97" fmla="*/ 2147483647 h 2586"/>
              <a:gd name="T98" fmla="*/ 1920318169 w 968"/>
              <a:gd name="T99" fmla="*/ 2147483647 h 2586"/>
              <a:gd name="T100" fmla="*/ 1957807694 w 968"/>
              <a:gd name="T101" fmla="*/ 2147483647 h 2586"/>
              <a:gd name="T102" fmla="*/ 1997379729 w 968"/>
              <a:gd name="T103" fmla="*/ 2147483647 h 258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68"/>
              <a:gd name="T157" fmla="*/ 0 h 2586"/>
              <a:gd name="T158" fmla="*/ 968 w 968"/>
              <a:gd name="T159" fmla="*/ 2586 h 258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68" h="2586">
                <a:moveTo>
                  <a:pt x="0" y="2581"/>
                </a:moveTo>
                <a:lnTo>
                  <a:pt x="9" y="2585"/>
                </a:lnTo>
                <a:lnTo>
                  <a:pt x="18" y="2574"/>
                </a:lnTo>
                <a:lnTo>
                  <a:pt x="28" y="2564"/>
                </a:lnTo>
                <a:lnTo>
                  <a:pt x="37" y="2554"/>
                </a:lnTo>
                <a:lnTo>
                  <a:pt x="47" y="2535"/>
                </a:lnTo>
                <a:lnTo>
                  <a:pt x="56" y="2547"/>
                </a:lnTo>
                <a:lnTo>
                  <a:pt x="65" y="2578"/>
                </a:lnTo>
                <a:lnTo>
                  <a:pt x="74" y="2547"/>
                </a:lnTo>
                <a:lnTo>
                  <a:pt x="83" y="2556"/>
                </a:lnTo>
                <a:lnTo>
                  <a:pt x="93" y="2531"/>
                </a:lnTo>
                <a:lnTo>
                  <a:pt x="101" y="2513"/>
                </a:lnTo>
                <a:lnTo>
                  <a:pt x="112" y="2530"/>
                </a:lnTo>
                <a:lnTo>
                  <a:pt x="121" y="2457"/>
                </a:lnTo>
                <a:lnTo>
                  <a:pt x="130" y="2427"/>
                </a:lnTo>
                <a:lnTo>
                  <a:pt x="139" y="2338"/>
                </a:lnTo>
                <a:lnTo>
                  <a:pt x="148" y="2263"/>
                </a:lnTo>
                <a:lnTo>
                  <a:pt x="158" y="2201"/>
                </a:lnTo>
                <a:lnTo>
                  <a:pt x="167" y="2076"/>
                </a:lnTo>
                <a:lnTo>
                  <a:pt x="177" y="1984"/>
                </a:lnTo>
                <a:lnTo>
                  <a:pt x="186" y="1916"/>
                </a:lnTo>
                <a:lnTo>
                  <a:pt x="195" y="1863"/>
                </a:lnTo>
                <a:lnTo>
                  <a:pt x="205" y="1798"/>
                </a:lnTo>
                <a:lnTo>
                  <a:pt x="213" y="1774"/>
                </a:lnTo>
                <a:lnTo>
                  <a:pt x="224" y="1784"/>
                </a:lnTo>
                <a:lnTo>
                  <a:pt x="232" y="1800"/>
                </a:lnTo>
                <a:lnTo>
                  <a:pt x="242" y="1855"/>
                </a:lnTo>
                <a:lnTo>
                  <a:pt x="251" y="1932"/>
                </a:lnTo>
                <a:lnTo>
                  <a:pt x="261" y="2010"/>
                </a:lnTo>
                <a:lnTo>
                  <a:pt x="270" y="2117"/>
                </a:lnTo>
                <a:lnTo>
                  <a:pt x="279" y="2205"/>
                </a:lnTo>
                <a:lnTo>
                  <a:pt x="289" y="2260"/>
                </a:lnTo>
                <a:lnTo>
                  <a:pt x="297" y="2273"/>
                </a:lnTo>
                <a:lnTo>
                  <a:pt x="307" y="2261"/>
                </a:lnTo>
                <a:lnTo>
                  <a:pt x="317" y="2244"/>
                </a:lnTo>
                <a:lnTo>
                  <a:pt x="325" y="2234"/>
                </a:lnTo>
                <a:lnTo>
                  <a:pt x="335" y="2202"/>
                </a:lnTo>
                <a:lnTo>
                  <a:pt x="343" y="2166"/>
                </a:lnTo>
                <a:lnTo>
                  <a:pt x="353" y="2145"/>
                </a:lnTo>
                <a:lnTo>
                  <a:pt x="362" y="2110"/>
                </a:lnTo>
                <a:lnTo>
                  <a:pt x="371" y="2080"/>
                </a:lnTo>
                <a:lnTo>
                  <a:pt x="381" y="2032"/>
                </a:lnTo>
                <a:lnTo>
                  <a:pt x="391" y="1998"/>
                </a:lnTo>
                <a:lnTo>
                  <a:pt x="399" y="1962"/>
                </a:lnTo>
                <a:lnTo>
                  <a:pt x="409" y="1904"/>
                </a:lnTo>
                <a:lnTo>
                  <a:pt x="418" y="1866"/>
                </a:lnTo>
                <a:lnTo>
                  <a:pt x="427" y="1821"/>
                </a:lnTo>
                <a:lnTo>
                  <a:pt x="437" y="1800"/>
                </a:lnTo>
                <a:lnTo>
                  <a:pt x="446" y="1744"/>
                </a:lnTo>
                <a:lnTo>
                  <a:pt x="456" y="1687"/>
                </a:lnTo>
                <a:lnTo>
                  <a:pt x="465" y="1641"/>
                </a:lnTo>
                <a:lnTo>
                  <a:pt x="474" y="1605"/>
                </a:lnTo>
                <a:lnTo>
                  <a:pt x="484" y="1542"/>
                </a:lnTo>
                <a:lnTo>
                  <a:pt x="493" y="1493"/>
                </a:lnTo>
                <a:lnTo>
                  <a:pt x="501" y="1421"/>
                </a:lnTo>
                <a:lnTo>
                  <a:pt x="511" y="1359"/>
                </a:lnTo>
                <a:lnTo>
                  <a:pt x="521" y="1307"/>
                </a:lnTo>
                <a:lnTo>
                  <a:pt x="530" y="1232"/>
                </a:lnTo>
                <a:lnTo>
                  <a:pt x="539" y="1167"/>
                </a:lnTo>
                <a:lnTo>
                  <a:pt x="549" y="1091"/>
                </a:lnTo>
                <a:lnTo>
                  <a:pt x="558" y="1006"/>
                </a:lnTo>
                <a:lnTo>
                  <a:pt x="567" y="927"/>
                </a:lnTo>
                <a:lnTo>
                  <a:pt x="576" y="841"/>
                </a:lnTo>
                <a:lnTo>
                  <a:pt x="586" y="752"/>
                </a:lnTo>
                <a:lnTo>
                  <a:pt x="595" y="666"/>
                </a:lnTo>
                <a:lnTo>
                  <a:pt x="604" y="568"/>
                </a:lnTo>
                <a:lnTo>
                  <a:pt x="614" y="471"/>
                </a:lnTo>
                <a:lnTo>
                  <a:pt x="623" y="366"/>
                </a:lnTo>
                <a:lnTo>
                  <a:pt x="632" y="269"/>
                </a:lnTo>
                <a:lnTo>
                  <a:pt x="641" y="171"/>
                </a:lnTo>
                <a:lnTo>
                  <a:pt x="652" y="96"/>
                </a:lnTo>
                <a:lnTo>
                  <a:pt x="661" y="34"/>
                </a:lnTo>
                <a:lnTo>
                  <a:pt x="670" y="4"/>
                </a:lnTo>
                <a:lnTo>
                  <a:pt x="679" y="0"/>
                </a:lnTo>
                <a:lnTo>
                  <a:pt x="689" y="10"/>
                </a:lnTo>
                <a:lnTo>
                  <a:pt x="698" y="60"/>
                </a:lnTo>
                <a:lnTo>
                  <a:pt x="707" y="137"/>
                </a:lnTo>
                <a:lnTo>
                  <a:pt x="716" y="230"/>
                </a:lnTo>
                <a:lnTo>
                  <a:pt x="726" y="331"/>
                </a:lnTo>
                <a:lnTo>
                  <a:pt x="735" y="434"/>
                </a:lnTo>
                <a:lnTo>
                  <a:pt x="744" y="532"/>
                </a:lnTo>
                <a:lnTo>
                  <a:pt x="753" y="633"/>
                </a:lnTo>
                <a:lnTo>
                  <a:pt x="763" y="731"/>
                </a:lnTo>
                <a:lnTo>
                  <a:pt x="771" y="814"/>
                </a:lnTo>
                <a:lnTo>
                  <a:pt x="781" y="896"/>
                </a:lnTo>
                <a:lnTo>
                  <a:pt x="791" y="970"/>
                </a:lnTo>
                <a:lnTo>
                  <a:pt x="800" y="1031"/>
                </a:lnTo>
                <a:lnTo>
                  <a:pt x="809" y="1110"/>
                </a:lnTo>
                <a:lnTo>
                  <a:pt x="819" y="1182"/>
                </a:lnTo>
                <a:lnTo>
                  <a:pt x="828" y="1232"/>
                </a:lnTo>
                <a:lnTo>
                  <a:pt x="836" y="1297"/>
                </a:lnTo>
                <a:lnTo>
                  <a:pt x="846" y="1340"/>
                </a:lnTo>
                <a:lnTo>
                  <a:pt x="856" y="1395"/>
                </a:lnTo>
                <a:lnTo>
                  <a:pt x="865" y="1447"/>
                </a:lnTo>
                <a:lnTo>
                  <a:pt x="875" y="1492"/>
                </a:lnTo>
                <a:lnTo>
                  <a:pt x="883" y="1531"/>
                </a:lnTo>
                <a:lnTo>
                  <a:pt x="893" y="1568"/>
                </a:lnTo>
                <a:lnTo>
                  <a:pt x="903" y="1598"/>
                </a:lnTo>
                <a:lnTo>
                  <a:pt x="911" y="1639"/>
                </a:lnTo>
                <a:lnTo>
                  <a:pt x="922" y="1639"/>
                </a:lnTo>
                <a:lnTo>
                  <a:pt x="931" y="1603"/>
                </a:lnTo>
                <a:lnTo>
                  <a:pt x="940" y="1541"/>
                </a:lnTo>
                <a:lnTo>
                  <a:pt x="949" y="1498"/>
                </a:lnTo>
                <a:lnTo>
                  <a:pt x="959" y="1439"/>
                </a:lnTo>
                <a:lnTo>
                  <a:pt x="967" y="1377"/>
                </a:lnTo>
              </a:path>
            </a:pathLst>
          </a:custGeom>
          <a:noFill/>
          <a:ln w="31750">
            <a:solidFill>
              <a:srgbClr val="000000"/>
            </a:solidFill>
            <a:round/>
            <a:headEnd/>
            <a:tailEnd/>
          </a:ln>
        </p:spPr>
        <p:txBody>
          <a:bodyPr/>
          <a:lstStyle/>
          <a:p>
            <a:endParaRPr lang="en-US" dirty="0"/>
          </a:p>
        </p:txBody>
      </p:sp>
      <p:sp>
        <p:nvSpPr>
          <p:cNvPr id="47111" name="Freeform 25"/>
          <p:cNvSpPr>
            <a:spLocks/>
          </p:cNvSpPr>
          <p:nvPr/>
        </p:nvSpPr>
        <p:spPr bwMode="auto">
          <a:xfrm>
            <a:off x="4502150" y="1392238"/>
            <a:ext cx="1398588" cy="3614737"/>
          </a:xfrm>
          <a:custGeom>
            <a:avLst/>
            <a:gdLst>
              <a:gd name="T0" fmla="*/ 20831601 w 969"/>
              <a:gd name="T1" fmla="*/ 2147483647 h 2581"/>
              <a:gd name="T2" fmla="*/ 58329354 w 969"/>
              <a:gd name="T3" fmla="*/ 2147483647 h 2581"/>
              <a:gd name="T4" fmla="*/ 97911284 w 969"/>
              <a:gd name="T5" fmla="*/ 2051677588 h 2581"/>
              <a:gd name="T6" fmla="*/ 135409021 w 969"/>
              <a:gd name="T7" fmla="*/ 1700577658 h 2581"/>
              <a:gd name="T8" fmla="*/ 174989484 w 969"/>
              <a:gd name="T9" fmla="*/ 1355362352 h 2581"/>
              <a:gd name="T10" fmla="*/ 214569993 w 969"/>
              <a:gd name="T11" fmla="*/ 970917501 h 2581"/>
              <a:gd name="T12" fmla="*/ 254150456 w 969"/>
              <a:gd name="T13" fmla="*/ 582551026 h 2581"/>
              <a:gd name="T14" fmla="*/ 291648193 w 969"/>
              <a:gd name="T15" fmla="*/ 237335982 h 2581"/>
              <a:gd name="T16" fmla="*/ 331230100 w 969"/>
              <a:gd name="T17" fmla="*/ 21576378 h 2581"/>
              <a:gd name="T18" fmla="*/ 368727837 w 969"/>
              <a:gd name="T19" fmla="*/ 1962126 h 2581"/>
              <a:gd name="T20" fmla="*/ 408308390 w 969"/>
              <a:gd name="T21" fmla="*/ 209874635 h 2581"/>
              <a:gd name="T22" fmla="*/ 445806127 w 969"/>
              <a:gd name="T23" fmla="*/ 566859628 h 2581"/>
              <a:gd name="T24" fmla="*/ 483303864 w 969"/>
              <a:gd name="T25" fmla="*/ 978763200 h 2581"/>
              <a:gd name="T26" fmla="*/ 522884328 w 969"/>
              <a:gd name="T27" fmla="*/ 1363208051 h 2581"/>
              <a:gd name="T28" fmla="*/ 562466234 w 969"/>
              <a:gd name="T29" fmla="*/ 1690769834 h 2581"/>
              <a:gd name="T30" fmla="*/ 602046698 w 969"/>
              <a:gd name="T31" fmla="*/ 2004601993 h 2581"/>
              <a:gd name="T32" fmla="*/ 641627161 w 969"/>
              <a:gd name="T33" fmla="*/ 2147483647 h 2581"/>
              <a:gd name="T34" fmla="*/ 679124898 w 969"/>
              <a:gd name="T35" fmla="*/ 2147483647 h 2581"/>
              <a:gd name="T36" fmla="*/ 716622635 w 969"/>
              <a:gd name="T37" fmla="*/ 2147483647 h 2581"/>
              <a:gd name="T38" fmla="*/ 758287449 w 969"/>
              <a:gd name="T39" fmla="*/ 2147483647 h 2581"/>
              <a:gd name="T40" fmla="*/ 795785186 w 969"/>
              <a:gd name="T41" fmla="*/ 2147483647 h 2581"/>
              <a:gd name="T42" fmla="*/ 835365649 w 969"/>
              <a:gd name="T43" fmla="*/ 2147483647 h 2581"/>
              <a:gd name="T44" fmla="*/ 870779216 w 969"/>
              <a:gd name="T45" fmla="*/ 2147483647 h 2581"/>
              <a:gd name="T46" fmla="*/ 912443849 w 969"/>
              <a:gd name="T47" fmla="*/ 2147483647 h 2581"/>
              <a:gd name="T48" fmla="*/ 949941586 w 969"/>
              <a:gd name="T49" fmla="*/ 2147483647 h 2581"/>
              <a:gd name="T50" fmla="*/ 987439323 w 969"/>
              <a:gd name="T51" fmla="*/ 2147483647 h 2581"/>
              <a:gd name="T52" fmla="*/ 1027019787 w 969"/>
              <a:gd name="T53" fmla="*/ 2147483647 h 2581"/>
              <a:gd name="T54" fmla="*/ 1066601694 w 969"/>
              <a:gd name="T55" fmla="*/ 2147483647 h 2581"/>
              <a:gd name="T56" fmla="*/ 1106182157 w 969"/>
              <a:gd name="T57" fmla="*/ 2147483647 h 2581"/>
              <a:gd name="T58" fmla="*/ 1143679894 w 969"/>
              <a:gd name="T59" fmla="*/ 2147483647 h 2581"/>
              <a:gd name="T60" fmla="*/ 1183260357 w 969"/>
              <a:gd name="T61" fmla="*/ 2147483647 h 2581"/>
              <a:gd name="T62" fmla="*/ 1220758094 w 969"/>
              <a:gd name="T63" fmla="*/ 2147483647 h 2581"/>
              <a:gd name="T64" fmla="*/ 1258255831 w 969"/>
              <a:gd name="T65" fmla="*/ 2147483647 h 2581"/>
              <a:gd name="T66" fmla="*/ 1295753568 w 969"/>
              <a:gd name="T67" fmla="*/ 2147483647 h 2581"/>
              <a:gd name="T68" fmla="*/ 1337418201 w 969"/>
              <a:gd name="T69" fmla="*/ 2147483647 h 2581"/>
              <a:gd name="T70" fmla="*/ 1376998665 w 969"/>
              <a:gd name="T71" fmla="*/ 2147483647 h 2581"/>
              <a:gd name="T72" fmla="*/ 1414496402 w 969"/>
              <a:gd name="T73" fmla="*/ 2147483647 h 2581"/>
              <a:gd name="T74" fmla="*/ 1454076865 w 969"/>
              <a:gd name="T75" fmla="*/ 2147483647 h 2581"/>
              <a:gd name="T76" fmla="*/ 1493658772 w 969"/>
              <a:gd name="T77" fmla="*/ 2147483647 h 2581"/>
              <a:gd name="T78" fmla="*/ 1533239596 w 969"/>
              <a:gd name="T79" fmla="*/ 2147483647 h 2581"/>
              <a:gd name="T80" fmla="*/ 1570737333 w 969"/>
              <a:gd name="T81" fmla="*/ 2147483647 h 2581"/>
              <a:gd name="T82" fmla="*/ 1608235070 w 969"/>
              <a:gd name="T83" fmla="*/ 2147483647 h 2581"/>
              <a:gd name="T84" fmla="*/ 1649898260 w 969"/>
              <a:gd name="T85" fmla="*/ 2147483647 h 2581"/>
              <a:gd name="T86" fmla="*/ 1687395997 w 969"/>
              <a:gd name="T87" fmla="*/ 2147483647 h 2581"/>
              <a:gd name="T88" fmla="*/ 1724893734 w 969"/>
              <a:gd name="T89" fmla="*/ 2147483647 h 2581"/>
              <a:gd name="T90" fmla="*/ 1764475641 w 969"/>
              <a:gd name="T91" fmla="*/ 2147483647 h 2581"/>
              <a:gd name="T92" fmla="*/ 1804056104 w 969"/>
              <a:gd name="T93" fmla="*/ 2147483647 h 2581"/>
              <a:gd name="T94" fmla="*/ 1841553841 w 969"/>
              <a:gd name="T95" fmla="*/ 2147483647 h 2581"/>
              <a:gd name="T96" fmla="*/ 1881134304 w 969"/>
              <a:gd name="T97" fmla="*/ 2147483647 h 2581"/>
              <a:gd name="T98" fmla="*/ 1920714768 w 969"/>
              <a:gd name="T99" fmla="*/ 2147483647 h 2581"/>
              <a:gd name="T100" fmla="*/ 1958212505 w 969"/>
              <a:gd name="T101" fmla="*/ 2147483647 h 2581"/>
              <a:gd name="T102" fmla="*/ 1995710242 w 969"/>
              <a:gd name="T103" fmla="*/ 2147483647 h 25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69"/>
              <a:gd name="T157" fmla="*/ 0 h 2581"/>
              <a:gd name="T158" fmla="*/ 969 w 969"/>
              <a:gd name="T159" fmla="*/ 2581 h 25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69" h="2581">
                <a:moveTo>
                  <a:pt x="0" y="1376"/>
                </a:moveTo>
                <a:lnTo>
                  <a:pt x="10" y="1323"/>
                </a:lnTo>
                <a:lnTo>
                  <a:pt x="18" y="1249"/>
                </a:lnTo>
                <a:lnTo>
                  <a:pt x="28" y="1183"/>
                </a:lnTo>
                <a:lnTo>
                  <a:pt x="38" y="1117"/>
                </a:lnTo>
                <a:lnTo>
                  <a:pt x="47" y="1046"/>
                </a:lnTo>
                <a:lnTo>
                  <a:pt x="56" y="968"/>
                </a:lnTo>
                <a:lnTo>
                  <a:pt x="65" y="867"/>
                </a:lnTo>
                <a:lnTo>
                  <a:pt x="75" y="784"/>
                </a:lnTo>
                <a:lnTo>
                  <a:pt x="84" y="691"/>
                </a:lnTo>
                <a:lnTo>
                  <a:pt x="94" y="599"/>
                </a:lnTo>
                <a:lnTo>
                  <a:pt x="103" y="495"/>
                </a:lnTo>
                <a:lnTo>
                  <a:pt x="112" y="398"/>
                </a:lnTo>
                <a:lnTo>
                  <a:pt x="122" y="297"/>
                </a:lnTo>
                <a:lnTo>
                  <a:pt x="130" y="204"/>
                </a:lnTo>
                <a:lnTo>
                  <a:pt x="140" y="121"/>
                </a:lnTo>
                <a:lnTo>
                  <a:pt x="148" y="53"/>
                </a:lnTo>
                <a:lnTo>
                  <a:pt x="159" y="11"/>
                </a:lnTo>
                <a:lnTo>
                  <a:pt x="168" y="0"/>
                </a:lnTo>
                <a:lnTo>
                  <a:pt x="177" y="1"/>
                </a:lnTo>
                <a:lnTo>
                  <a:pt x="187" y="37"/>
                </a:lnTo>
                <a:lnTo>
                  <a:pt x="196" y="107"/>
                </a:lnTo>
                <a:lnTo>
                  <a:pt x="205" y="195"/>
                </a:lnTo>
                <a:lnTo>
                  <a:pt x="214" y="289"/>
                </a:lnTo>
                <a:lnTo>
                  <a:pt x="224" y="403"/>
                </a:lnTo>
                <a:lnTo>
                  <a:pt x="232" y="499"/>
                </a:lnTo>
                <a:lnTo>
                  <a:pt x="242" y="601"/>
                </a:lnTo>
                <a:lnTo>
                  <a:pt x="251" y="695"/>
                </a:lnTo>
                <a:lnTo>
                  <a:pt x="261" y="777"/>
                </a:lnTo>
                <a:lnTo>
                  <a:pt x="270" y="862"/>
                </a:lnTo>
                <a:lnTo>
                  <a:pt x="279" y="948"/>
                </a:lnTo>
                <a:lnTo>
                  <a:pt x="289" y="1022"/>
                </a:lnTo>
                <a:lnTo>
                  <a:pt x="298" y="1090"/>
                </a:lnTo>
                <a:lnTo>
                  <a:pt x="308" y="1141"/>
                </a:lnTo>
                <a:lnTo>
                  <a:pt x="317" y="1223"/>
                </a:lnTo>
                <a:lnTo>
                  <a:pt x="326" y="1260"/>
                </a:lnTo>
                <a:lnTo>
                  <a:pt x="336" y="1333"/>
                </a:lnTo>
                <a:lnTo>
                  <a:pt x="344" y="1380"/>
                </a:lnTo>
                <a:lnTo>
                  <a:pt x="354" y="1420"/>
                </a:lnTo>
                <a:lnTo>
                  <a:pt x="364" y="1478"/>
                </a:lnTo>
                <a:lnTo>
                  <a:pt x="373" y="1521"/>
                </a:lnTo>
                <a:lnTo>
                  <a:pt x="382" y="1571"/>
                </a:lnTo>
                <a:lnTo>
                  <a:pt x="391" y="1606"/>
                </a:lnTo>
                <a:lnTo>
                  <a:pt x="401" y="1648"/>
                </a:lnTo>
                <a:lnTo>
                  <a:pt x="409" y="1685"/>
                </a:lnTo>
                <a:lnTo>
                  <a:pt x="418" y="1725"/>
                </a:lnTo>
                <a:lnTo>
                  <a:pt x="428" y="1761"/>
                </a:lnTo>
                <a:lnTo>
                  <a:pt x="438" y="1783"/>
                </a:lnTo>
                <a:lnTo>
                  <a:pt x="447" y="1823"/>
                </a:lnTo>
                <a:lnTo>
                  <a:pt x="456" y="1854"/>
                </a:lnTo>
                <a:lnTo>
                  <a:pt x="465" y="1886"/>
                </a:lnTo>
                <a:lnTo>
                  <a:pt x="474" y="1927"/>
                </a:lnTo>
                <a:lnTo>
                  <a:pt x="484" y="1963"/>
                </a:lnTo>
                <a:lnTo>
                  <a:pt x="493" y="1978"/>
                </a:lnTo>
                <a:lnTo>
                  <a:pt x="503" y="2007"/>
                </a:lnTo>
                <a:lnTo>
                  <a:pt x="512" y="2033"/>
                </a:lnTo>
                <a:lnTo>
                  <a:pt x="521" y="2060"/>
                </a:lnTo>
                <a:lnTo>
                  <a:pt x="531" y="2094"/>
                </a:lnTo>
                <a:lnTo>
                  <a:pt x="540" y="2106"/>
                </a:lnTo>
                <a:lnTo>
                  <a:pt x="549" y="2123"/>
                </a:lnTo>
                <a:lnTo>
                  <a:pt x="558" y="2127"/>
                </a:lnTo>
                <a:lnTo>
                  <a:pt x="568" y="2097"/>
                </a:lnTo>
                <a:lnTo>
                  <a:pt x="577" y="2009"/>
                </a:lnTo>
                <a:lnTo>
                  <a:pt x="586" y="1924"/>
                </a:lnTo>
                <a:lnTo>
                  <a:pt x="596" y="1864"/>
                </a:lnTo>
                <a:lnTo>
                  <a:pt x="604" y="1771"/>
                </a:lnTo>
                <a:lnTo>
                  <a:pt x="614" y="1743"/>
                </a:lnTo>
                <a:lnTo>
                  <a:pt x="622" y="1697"/>
                </a:lnTo>
                <a:lnTo>
                  <a:pt x="633" y="1706"/>
                </a:lnTo>
                <a:lnTo>
                  <a:pt x="642" y="1734"/>
                </a:lnTo>
                <a:lnTo>
                  <a:pt x="651" y="1787"/>
                </a:lnTo>
                <a:lnTo>
                  <a:pt x="661" y="1873"/>
                </a:lnTo>
                <a:lnTo>
                  <a:pt x="669" y="1960"/>
                </a:lnTo>
                <a:lnTo>
                  <a:pt x="679" y="2068"/>
                </a:lnTo>
                <a:lnTo>
                  <a:pt x="688" y="2128"/>
                </a:lnTo>
                <a:lnTo>
                  <a:pt x="698" y="2249"/>
                </a:lnTo>
                <a:lnTo>
                  <a:pt x="708" y="2288"/>
                </a:lnTo>
                <a:lnTo>
                  <a:pt x="717" y="2345"/>
                </a:lnTo>
                <a:lnTo>
                  <a:pt x="727" y="2406"/>
                </a:lnTo>
                <a:lnTo>
                  <a:pt x="736" y="2391"/>
                </a:lnTo>
                <a:lnTo>
                  <a:pt x="744" y="2457"/>
                </a:lnTo>
                <a:lnTo>
                  <a:pt x="754" y="2502"/>
                </a:lnTo>
                <a:lnTo>
                  <a:pt x="763" y="2503"/>
                </a:lnTo>
                <a:lnTo>
                  <a:pt x="772" y="2517"/>
                </a:lnTo>
                <a:lnTo>
                  <a:pt x="782" y="2501"/>
                </a:lnTo>
                <a:lnTo>
                  <a:pt x="792" y="2526"/>
                </a:lnTo>
                <a:lnTo>
                  <a:pt x="800" y="2528"/>
                </a:lnTo>
                <a:lnTo>
                  <a:pt x="810" y="2531"/>
                </a:lnTo>
                <a:lnTo>
                  <a:pt x="819" y="2543"/>
                </a:lnTo>
                <a:lnTo>
                  <a:pt x="828" y="2526"/>
                </a:lnTo>
                <a:lnTo>
                  <a:pt x="838" y="2527"/>
                </a:lnTo>
                <a:lnTo>
                  <a:pt x="847" y="2552"/>
                </a:lnTo>
                <a:lnTo>
                  <a:pt x="856" y="2563"/>
                </a:lnTo>
                <a:lnTo>
                  <a:pt x="866" y="2526"/>
                </a:lnTo>
                <a:lnTo>
                  <a:pt x="875" y="2550"/>
                </a:lnTo>
                <a:lnTo>
                  <a:pt x="884" y="2541"/>
                </a:lnTo>
                <a:lnTo>
                  <a:pt x="894" y="2559"/>
                </a:lnTo>
                <a:lnTo>
                  <a:pt x="903" y="2569"/>
                </a:lnTo>
                <a:lnTo>
                  <a:pt x="913" y="2558"/>
                </a:lnTo>
                <a:lnTo>
                  <a:pt x="922" y="2580"/>
                </a:lnTo>
                <a:lnTo>
                  <a:pt x="931" y="2571"/>
                </a:lnTo>
                <a:lnTo>
                  <a:pt x="940" y="2573"/>
                </a:lnTo>
                <a:lnTo>
                  <a:pt x="949" y="2547"/>
                </a:lnTo>
                <a:lnTo>
                  <a:pt x="958" y="2579"/>
                </a:lnTo>
                <a:lnTo>
                  <a:pt x="968" y="2564"/>
                </a:lnTo>
              </a:path>
            </a:pathLst>
          </a:custGeom>
          <a:noFill/>
          <a:ln w="31750">
            <a:solidFill>
              <a:srgbClr val="000000"/>
            </a:solidFill>
            <a:round/>
            <a:headEnd/>
            <a:tailEnd/>
          </a:ln>
        </p:spPr>
        <p:txBody>
          <a:bodyPr/>
          <a:lstStyle/>
          <a:p>
            <a:endParaRPr lang="en-US" dirty="0"/>
          </a:p>
        </p:txBody>
      </p:sp>
      <p:sp>
        <p:nvSpPr>
          <p:cNvPr id="47112" name="Freeform 26"/>
          <p:cNvSpPr>
            <a:spLocks/>
          </p:cNvSpPr>
          <p:nvPr/>
        </p:nvSpPr>
        <p:spPr bwMode="auto">
          <a:xfrm>
            <a:off x="5899150" y="4933950"/>
            <a:ext cx="1182688" cy="131763"/>
          </a:xfrm>
          <a:custGeom>
            <a:avLst/>
            <a:gdLst>
              <a:gd name="T0" fmla="*/ 20853720 w 819"/>
              <a:gd name="T1" fmla="*/ 74664763 h 94"/>
              <a:gd name="T2" fmla="*/ 58389268 w 819"/>
              <a:gd name="T3" fmla="*/ 23578572 h 94"/>
              <a:gd name="T4" fmla="*/ 95924822 w 819"/>
              <a:gd name="T5" fmla="*/ 117891445 h 94"/>
              <a:gd name="T6" fmla="*/ 133460353 w 819"/>
              <a:gd name="T7" fmla="*/ 78593822 h 94"/>
              <a:gd name="T8" fmla="*/ 175166339 w 819"/>
              <a:gd name="T9" fmla="*/ 90383804 h 94"/>
              <a:gd name="T10" fmla="*/ 212701915 w 819"/>
              <a:gd name="T11" fmla="*/ 119856676 h 94"/>
              <a:gd name="T12" fmla="*/ 252324117 w 819"/>
              <a:gd name="T13" fmla="*/ 121821906 h 94"/>
              <a:gd name="T14" fmla="*/ 291944875 w 819"/>
              <a:gd name="T15" fmla="*/ 90383804 h 94"/>
              <a:gd name="T16" fmla="*/ 329480407 w 819"/>
              <a:gd name="T17" fmla="*/ 131645255 h 94"/>
              <a:gd name="T18" fmla="*/ 369101165 w 819"/>
              <a:gd name="T19" fmla="*/ 96278115 h 94"/>
              <a:gd name="T20" fmla="*/ 408722013 w 819"/>
              <a:gd name="T21" fmla="*/ 100207175 h 94"/>
              <a:gd name="T22" fmla="*/ 446258988 w 819"/>
              <a:gd name="T23" fmla="*/ 78593822 h 94"/>
              <a:gd name="T24" fmla="*/ 485879747 w 819"/>
              <a:gd name="T25" fmla="*/ 127716196 h 94"/>
              <a:gd name="T26" fmla="*/ 523415278 w 819"/>
              <a:gd name="T27" fmla="*/ 62874782 h 94"/>
              <a:gd name="T28" fmla="*/ 563036036 w 819"/>
              <a:gd name="T29" fmla="*/ 153258586 h 94"/>
              <a:gd name="T30" fmla="*/ 600571567 w 819"/>
              <a:gd name="T31" fmla="*/ 145399065 h 94"/>
              <a:gd name="T32" fmla="*/ 640193769 w 819"/>
              <a:gd name="T33" fmla="*/ 143435237 h 94"/>
              <a:gd name="T34" fmla="*/ 677729301 w 819"/>
              <a:gd name="T35" fmla="*/ 110031925 h 94"/>
              <a:gd name="T36" fmla="*/ 717350059 w 819"/>
              <a:gd name="T37" fmla="*/ 123785735 h 94"/>
              <a:gd name="T38" fmla="*/ 759056225 w 819"/>
              <a:gd name="T39" fmla="*/ 88418573 h 94"/>
              <a:gd name="T40" fmla="*/ 796591756 w 819"/>
              <a:gd name="T41" fmla="*/ 102172405 h 94"/>
              <a:gd name="T42" fmla="*/ 834127287 w 819"/>
              <a:gd name="T43" fmla="*/ 111997156 h 94"/>
              <a:gd name="T44" fmla="*/ 871664262 w 819"/>
              <a:gd name="T45" fmla="*/ 155223816 h 94"/>
              <a:gd name="T46" fmla="*/ 911285020 w 819"/>
              <a:gd name="T47" fmla="*/ 90383804 h 94"/>
              <a:gd name="T48" fmla="*/ 948820552 w 819"/>
              <a:gd name="T49" fmla="*/ 123785735 h 94"/>
              <a:gd name="T50" fmla="*/ 988441310 w 819"/>
              <a:gd name="T51" fmla="*/ 82524283 h 94"/>
              <a:gd name="T52" fmla="*/ 1030147295 w 819"/>
              <a:gd name="T53" fmla="*/ 121821906 h 94"/>
              <a:gd name="T54" fmla="*/ 1067684270 w 819"/>
              <a:gd name="T55" fmla="*/ 161118106 h 94"/>
              <a:gd name="T56" fmla="*/ 1107305029 w 819"/>
              <a:gd name="T57" fmla="*/ 147364296 h 94"/>
              <a:gd name="T58" fmla="*/ 1144840560 w 819"/>
              <a:gd name="T59" fmla="*/ 151294757 h 94"/>
              <a:gd name="T60" fmla="*/ 1184461318 w 819"/>
              <a:gd name="T61" fmla="*/ 163083336 h 94"/>
              <a:gd name="T62" fmla="*/ 1221996849 w 819"/>
              <a:gd name="T63" fmla="*/ 100207175 h 94"/>
              <a:gd name="T64" fmla="*/ 1259532380 w 819"/>
              <a:gd name="T65" fmla="*/ 141470006 h 94"/>
              <a:gd name="T66" fmla="*/ 1299154583 w 819"/>
              <a:gd name="T67" fmla="*/ 163083336 h 94"/>
              <a:gd name="T68" fmla="*/ 1338775341 w 819"/>
              <a:gd name="T69" fmla="*/ 172908087 h 94"/>
              <a:gd name="T70" fmla="*/ 1376310872 w 819"/>
              <a:gd name="T71" fmla="*/ 157189047 h 94"/>
              <a:gd name="T72" fmla="*/ 1413846403 w 819"/>
              <a:gd name="T73" fmla="*/ 155223816 h 94"/>
              <a:gd name="T74" fmla="*/ 1455552388 w 819"/>
              <a:gd name="T75" fmla="*/ 161118106 h 94"/>
              <a:gd name="T76" fmla="*/ 1493089364 w 819"/>
              <a:gd name="T77" fmla="*/ 143435237 h 94"/>
              <a:gd name="T78" fmla="*/ 1530625256 w 819"/>
              <a:gd name="T79" fmla="*/ 143435237 h 94"/>
              <a:gd name="T80" fmla="*/ 1572331241 w 819"/>
              <a:gd name="T81" fmla="*/ 123785735 h 94"/>
              <a:gd name="T82" fmla="*/ 1609866772 w 819"/>
              <a:gd name="T83" fmla="*/ 137539545 h 94"/>
              <a:gd name="T84" fmla="*/ 1647402303 w 819"/>
              <a:gd name="T85" fmla="*/ 163083336 h 94"/>
              <a:gd name="T86" fmla="*/ 1687023062 w 819"/>
              <a:gd name="T87" fmla="*/ 121821906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19"/>
              <a:gd name="T133" fmla="*/ 0 h 94"/>
              <a:gd name="T134" fmla="*/ 819 w 819"/>
              <a:gd name="T135" fmla="*/ 94 h 9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19" h="94">
                <a:moveTo>
                  <a:pt x="0" y="35"/>
                </a:moveTo>
                <a:lnTo>
                  <a:pt x="10" y="38"/>
                </a:lnTo>
                <a:lnTo>
                  <a:pt x="18" y="0"/>
                </a:lnTo>
                <a:lnTo>
                  <a:pt x="28" y="12"/>
                </a:lnTo>
                <a:lnTo>
                  <a:pt x="37" y="42"/>
                </a:lnTo>
                <a:lnTo>
                  <a:pt x="46" y="60"/>
                </a:lnTo>
                <a:lnTo>
                  <a:pt x="55" y="34"/>
                </a:lnTo>
                <a:lnTo>
                  <a:pt x="64" y="40"/>
                </a:lnTo>
                <a:lnTo>
                  <a:pt x="74" y="58"/>
                </a:lnTo>
                <a:lnTo>
                  <a:pt x="84" y="46"/>
                </a:lnTo>
                <a:lnTo>
                  <a:pt x="94" y="60"/>
                </a:lnTo>
                <a:lnTo>
                  <a:pt x="102" y="61"/>
                </a:lnTo>
                <a:lnTo>
                  <a:pt x="112" y="44"/>
                </a:lnTo>
                <a:lnTo>
                  <a:pt x="121" y="62"/>
                </a:lnTo>
                <a:lnTo>
                  <a:pt x="131" y="34"/>
                </a:lnTo>
                <a:lnTo>
                  <a:pt x="140" y="46"/>
                </a:lnTo>
                <a:lnTo>
                  <a:pt x="149" y="53"/>
                </a:lnTo>
                <a:lnTo>
                  <a:pt x="158" y="67"/>
                </a:lnTo>
                <a:lnTo>
                  <a:pt x="168" y="73"/>
                </a:lnTo>
                <a:lnTo>
                  <a:pt x="177" y="49"/>
                </a:lnTo>
                <a:lnTo>
                  <a:pt x="186" y="58"/>
                </a:lnTo>
                <a:lnTo>
                  <a:pt x="196" y="51"/>
                </a:lnTo>
                <a:lnTo>
                  <a:pt x="204" y="72"/>
                </a:lnTo>
                <a:lnTo>
                  <a:pt x="214" y="40"/>
                </a:lnTo>
                <a:lnTo>
                  <a:pt x="223" y="63"/>
                </a:lnTo>
                <a:lnTo>
                  <a:pt x="233" y="65"/>
                </a:lnTo>
                <a:lnTo>
                  <a:pt x="242" y="63"/>
                </a:lnTo>
                <a:lnTo>
                  <a:pt x="251" y="32"/>
                </a:lnTo>
                <a:lnTo>
                  <a:pt x="260" y="65"/>
                </a:lnTo>
                <a:lnTo>
                  <a:pt x="270" y="78"/>
                </a:lnTo>
                <a:lnTo>
                  <a:pt x="279" y="75"/>
                </a:lnTo>
                <a:lnTo>
                  <a:pt x="288" y="74"/>
                </a:lnTo>
                <a:lnTo>
                  <a:pt x="298" y="66"/>
                </a:lnTo>
                <a:lnTo>
                  <a:pt x="307" y="73"/>
                </a:lnTo>
                <a:lnTo>
                  <a:pt x="316" y="73"/>
                </a:lnTo>
                <a:lnTo>
                  <a:pt x="325" y="56"/>
                </a:lnTo>
                <a:lnTo>
                  <a:pt x="335" y="74"/>
                </a:lnTo>
                <a:lnTo>
                  <a:pt x="344" y="63"/>
                </a:lnTo>
                <a:lnTo>
                  <a:pt x="354" y="38"/>
                </a:lnTo>
                <a:lnTo>
                  <a:pt x="364" y="45"/>
                </a:lnTo>
                <a:lnTo>
                  <a:pt x="372" y="52"/>
                </a:lnTo>
                <a:lnTo>
                  <a:pt x="382" y="52"/>
                </a:lnTo>
                <a:lnTo>
                  <a:pt x="390" y="50"/>
                </a:lnTo>
                <a:lnTo>
                  <a:pt x="400" y="57"/>
                </a:lnTo>
                <a:lnTo>
                  <a:pt x="409" y="61"/>
                </a:lnTo>
                <a:lnTo>
                  <a:pt x="418" y="79"/>
                </a:lnTo>
                <a:lnTo>
                  <a:pt x="428" y="75"/>
                </a:lnTo>
                <a:lnTo>
                  <a:pt x="437" y="46"/>
                </a:lnTo>
                <a:lnTo>
                  <a:pt x="446" y="60"/>
                </a:lnTo>
                <a:lnTo>
                  <a:pt x="455" y="63"/>
                </a:lnTo>
                <a:lnTo>
                  <a:pt x="465" y="84"/>
                </a:lnTo>
                <a:lnTo>
                  <a:pt x="474" y="42"/>
                </a:lnTo>
                <a:lnTo>
                  <a:pt x="484" y="83"/>
                </a:lnTo>
                <a:lnTo>
                  <a:pt x="494" y="62"/>
                </a:lnTo>
                <a:lnTo>
                  <a:pt x="502" y="67"/>
                </a:lnTo>
                <a:lnTo>
                  <a:pt x="512" y="82"/>
                </a:lnTo>
                <a:lnTo>
                  <a:pt x="521" y="49"/>
                </a:lnTo>
                <a:lnTo>
                  <a:pt x="531" y="75"/>
                </a:lnTo>
                <a:lnTo>
                  <a:pt x="539" y="70"/>
                </a:lnTo>
                <a:lnTo>
                  <a:pt x="549" y="77"/>
                </a:lnTo>
                <a:lnTo>
                  <a:pt x="558" y="93"/>
                </a:lnTo>
                <a:lnTo>
                  <a:pt x="568" y="83"/>
                </a:lnTo>
                <a:lnTo>
                  <a:pt x="577" y="80"/>
                </a:lnTo>
                <a:lnTo>
                  <a:pt x="586" y="51"/>
                </a:lnTo>
                <a:lnTo>
                  <a:pt x="595" y="62"/>
                </a:lnTo>
                <a:lnTo>
                  <a:pt x="604" y="72"/>
                </a:lnTo>
                <a:lnTo>
                  <a:pt x="614" y="75"/>
                </a:lnTo>
                <a:lnTo>
                  <a:pt x="623" y="83"/>
                </a:lnTo>
                <a:lnTo>
                  <a:pt x="633" y="67"/>
                </a:lnTo>
                <a:lnTo>
                  <a:pt x="642" y="88"/>
                </a:lnTo>
                <a:lnTo>
                  <a:pt x="650" y="67"/>
                </a:lnTo>
                <a:lnTo>
                  <a:pt x="660" y="80"/>
                </a:lnTo>
                <a:lnTo>
                  <a:pt x="669" y="84"/>
                </a:lnTo>
                <a:lnTo>
                  <a:pt x="678" y="79"/>
                </a:lnTo>
                <a:lnTo>
                  <a:pt x="688" y="82"/>
                </a:lnTo>
                <a:lnTo>
                  <a:pt x="698" y="82"/>
                </a:lnTo>
                <a:lnTo>
                  <a:pt x="707" y="48"/>
                </a:lnTo>
                <a:lnTo>
                  <a:pt x="716" y="73"/>
                </a:lnTo>
                <a:lnTo>
                  <a:pt x="725" y="84"/>
                </a:lnTo>
                <a:lnTo>
                  <a:pt x="734" y="73"/>
                </a:lnTo>
                <a:lnTo>
                  <a:pt x="744" y="63"/>
                </a:lnTo>
                <a:lnTo>
                  <a:pt x="754" y="63"/>
                </a:lnTo>
                <a:lnTo>
                  <a:pt x="762" y="78"/>
                </a:lnTo>
                <a:lnTo>
                  <a:pt x="772" y="70"/>
                </a:lnTo>
                <a:lnTo>
                  <a:pt x="781" y="62"/>
                </a:lnTo>
                <a:lnTo>
                  <a:pt x="790" y="83"/>
                </a:lnTo>
                <a:lnTo>
                  <a:pt x="800" y="62"/>
                </a:lnTo>
                <a:lnTo>
                  <a:pt x="809" y="62"/>
                </a:lnTo>
                <a:lnTo>
                  <a:pt x="818" y="78"/>
                </a:lnTo>
              </a:path>
            </a:pathLst>
          </a:custGeom>
          <a:noFill/>
          <a:ln w="31750">
            <a:solidFill>
              <a:srgbClr val="000000"/>
            </a:solidFill>
            <a:round/>
            <a:headEnd/>
            <a:tailEnd/>
          </a:ln>
        </p:spPr>
        <p:txBody>
          <a:bodyPr/>
          <a:lstStyle/>
          <a:p>
            <a:endParaRPr lang="en-US" dirty="0"/>
          </a:p>
        </p:txBody>
      </p:sp>
      <p:sp>
        <p:nvSpPr>
          <p:cNvPr id="47113" name="Freeform 27"/>
          <p:cNvSpPr>
            <a:spLocks/>
          </p:cNvSpPr>
          <p:nvPr/>
        </p:nvSpPr>
        <p:spPr bwMode="auto">
          <a:xfrm>
            <a:off x="1711325" y="5038725"/>
            <a:ext cx="1397000" cy="25400"/>
          </a:xfrm>
          <a:custGeom>
            <a:avLst/>
            <a:gdLst>
              <a:gd name="T0" fmla="*/ 18745490 w 968"/>
              <a:gd name="T1" fmla="*/ 29868987 h 18"/>
              <a:gd name="T2" fmla="*/ 56235031 w 968"/>
              <a:gd name="T3" fmla="*/ 29868987 h 18"/>
              <a:gd name="T4" fmla="*/ 95807089 w 968"/>
              <a:gd name="T5" fmla="*/ 29868987 h 18"/>
              <a:gd name="T6" fmla="*/ 133298057 w 968"/>
              <a:gd name="T7" fmla="*/ 29868987 h 18"/>
              <a:gd name="T8" fmla="*/ 172870092 w 968"/>
              <a:gd name="T9" fmla="*/ 29868987 h 18"/>
              <a:gd name="T10" fmla="*/ 210359662 w 968"/>
              <a:gd name="T11" fmla="*/ 29868987 h 18"/>
              <a:gd name="T12" fmla="*/ 249933141 w 968"/>
              <a:gd name="T13" fmla="*/ 29868987 h 18"/>
              <a:gd name="T14" fmla="*/ 287422665 w 968"/>
              <a:gd name="T15" fmla="*/ 29868987 h 18"/>
              <a:gd name="T16" fmla="*/ 326996144 w 968"/>
              <a:gd name="T17" fmla="*/ 33851141 h 18"/>
              <a:gd name="T18" fmla="*/ 366568180 w 968"/>
              <a:gd name="T19" fmla="*/ 33851141 h 18"/>
              <a:gd name="T20" fmla="*/ 406140305 w 968"/>
              <a:gd name="T21" fmla="*/ 33851141 h 18"/>
              <a:gd name="T22" fmla="*/ 445713784 w 968"/>
              <a:gd name="T23" fmla="*/ 33851141 h 18"/>
              <a:gd name="T24" fmla="*/ 481120798 w 968"/>
              <a:gd name="T25" fmla="*/ 33851141 h 18"/>
              <a:gd name="T26" fmla="*/ 520692833 w 968"/>
              <a:gd name="T27" fmla="*/ 33851141 h 18"/>
              <a:gd name="T28" fmla="*/ 558183801 w 968"/>
              <a:gd name="T29" fmla="*/ 29868987 h 18"/>
              <a:gd name="T30" fmla="*/ 597755836 w 968"/>
              <a:gd name="T31" fmla="*/ 29868987 h 18"/>
              <a:gd name="T32" fmla="*/ 637329315 w 968"/>
              <a:gd name="T33" fmla="*/ 29868987 h 18"/>
              <a:gd name="T34" fmla="*/ 674818840 w 968"/>
              <a:gd name="T35" fmla="*/ 29868987 h 18"/>
              <a:gd name="T36" fmla="*/ 714390875 w 968"/>
              <a:gd name="T37" fmla="*/ 25885422 h 18"/>
              <a:gd name="T38" fmla="*/ 751881843 w 968"/>
              <a:gd name="T39" fmla="*/ 21903263 h 18"/>
              <a:gd name="T40" fmla="*/ 793536570 w 968"/>
              <a:gd name="T41" fmla="*/ 21903263 h 18"/>
              <a:gd name="T42" fmla="*/ 831027538 w 968"/>
              <a:gd name="T43" fmla="*/ 21903263 h 18"/>
              <a:gd name="T44" fmla="*/ 870599573 w 968"/>
              <a:gd name="T45" fmla="*/ 23894345 h 18"/>
              <a:gd name="T46" fmla="*/ 908089098 w 968"/>
              <a:gd name="T47" fmla="*/ 21903263 h 18"/>
              <a:gd name="T48" fmla="*/ 947662576 w 968"/>
              <a:gd name="T49" fmla="*/ 21903263 h 18"/>
              <a:gd name="T50" fmla="*/ 987234612 w 968"/>
              <a:gd name="T51" fmla="*/ 21903263 h 18"/>
              <a:gd name="T52" fmla="*/ 1024724136 w 968"/>
              <a:gd name="T53" fmla="*/ 21903263 h 18"/>
              <a:gd name="T54" fmla="*/ 1064297615 w 968"/>
              <a:gd name="T55" fmla="*/ 23894345 h 18"/>
              <a:gd name="T56" fmla="*/ 1101787140 w 968"/>
              <a:gd name="T57" fmla="*/ 23894345 h 18"/>
              <a:gd name="T58" fmla="*/ 1141360618 w 968"/>
              <a:gd name="T59" fmla="*/ 23894345 h 18"/>
              <a:gd name="T60" fmla="*/ 1180932654 w 968"/>
              <a:gd name="T61" fmla="*/ 23894345 h 18"/>
              <a:gd name="T62" fmla="*/ 1218423622 w 968"/>
              <a:gd name="T63" fmla="*/ 23894345 h 18"/>
              <a:gd name="T64" fmla="*/ 1257995657 w 968"/>
              <a:gd name="T65" fmla="*/ 19912186 h 18"/>
              <a:gd name="T66" fmla="*/ 1297567693 w 968"/>
              <a:gd name="T67" fmla="*/ 21903263 h 18"/>
              <a:gd name="T68" fmla="*/ 1335058660 w 968"/>
              <a:gd name="T69" fmla="*/ 17921109 h 18"/>
              <a:gd name="T70" fmla="*/ 1374630696 w 968"/>
              <a:gd name="T71" fmla="*/ 15930032 h 18"/>
              <a:gd name="T72" fmla="*/ 1414204175 w 968"/>
              <a:gd name="T73" fmla="*/ 15930032 h 18"/>
              <a:gd name="T74" fmla="*/ 1449611188 w 968"/>
              <a:gd name="T75" fmla="*/ 15930032 h 18"/>
              <a:gd name="T76" fmla="*/ 1491265735 w 968"/>
              <a:gd name="T77" fmla="*/ 15930032 h 18"/>
              <a:gd name="T78" fmla="*/ 1528757063 w 968"/>
              <a:gd name="T79" fmla="*/ 15930032 h 18"/>
              <a:gd name="T80" fmla="*/ 1570411610 w 968"/>
              <a:gd name="T81" fmla="*/ 15930032 h 18"/>
              <a:gd name="T82" fmla="*/ 1607901134 w 968"/>
              <a:gd name="T83" fmla="*/ 15930032 h 18"/>
              <a:gd name="T84" fmla="*/ 1645392102 w 968"/>
              <a:gd name="T85" fmla="*/ 15930032 h 18"/>
              <a:gd name="T86" fmla="*/ 1684964138 w 968"/>
              <a:gd name="T87" fmla="*/ 15930032 h 18"/>
              <a:gd name="T88" fmla="*/ 1724537616 w 968"/>
              <a:gd name="T89" fmla="*/ 15930032 h 18"/>
              <a:gd name="T90" fmla="*/ 1762027141 w 968"/>
              <a:gd name="T91" fmla="*/ 13938955 h 18"/>
              <a:gd name="T92" fmla="*/ 1799516665 w 968"/>
              <a:gd name="T93" fmla="*/ 9956799 h 18"/>
              <a:gd name="T94" fmla="*/ 1841172655 w 968"/>
              <a:gd name="T95" fmla="*/ 7964310 h 18"/>
              <a:gd name="T96" fmla="*/ 1878662180 w 968"/>
              <a:gd name="T97" fmla="*/ 5973234 h 18"/>
              <a:gd name="T98" fmla="*/ 1916151704 w 968"/>
              <a:gd name="T99" fmla="*/ 5973234 h 18"/>
              <a:gd name="T100" fmla="*/ 1953642672 w 968"/>
              <a:gd name="T101" fmla="*/ 3982155 h 18"/>
              <a:gd name="T102" fmla="*/ 1993214708 w 968"/>
              <a:gd name="T103" fmla="*/ 0 h 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68"/>
              <a:gd name="T157" fmla="*/ 0 h 18"/>
              <a:gd name="T158" fmla="*/ 968 w 968"/>
              <a:gd name="T159" fmla="*/ 18 h 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68" h="18">
                <a:moveTo>
                  <a:pt x="0" y="14"/>
                </a:moveTo>
                <a:lnTo>
                  <a:pt x="9" y="15"/>
                </a:lnTo>
                <a:lnTo>
                  <a:pt x="18" y="15"/>
                </a:lnTo>
                <a:lnTo>
                  <a:pt x="27" y="15"/>
                </a:lnTo>
                <a:lnTo>
                  <a:pt x="36" y="15"/>
                </a:lnTo>
                <a:lnTo>
                  <a:pt x="46" y="15"/>
                </a:lnTo>
                <a:lnTo>
                  <a:pt x="56" y="15"/>
                </a:lnTo>
                <a:lnTo>
                  <a:pt x="64" y="15"/>
                </a:lnTo>
                <a:lnTo>
                  <a:pt x="74" y="15"/>
                </a:lnTo>
                <a:lnTo>
                  <a:pt x="83" y="15"/>
                </a:lnTo>
                <a:lnTo>
                  <a:pt x="92" y="15"/>
                </a:lnTo>
                <a:lnTo>
                  <a:pt x="101" y="15"/>
                </a:lnTo>
                <a:lnTo>
                  <a:pt x="111" y="15"/>
                </a:lnTo>
                <a:lnTo>
                  <a:pt x="120" y="15"/>
                </a:lnTo>
                <a:lnTo>
                  <a:pt x="130" y="15"/>
                </a:lnTo>
                <a:lnTo>
                  <a:pt x="138" y="15"/>
                </a:lnTo>
                <a:lnTo>
                  <a:pt x="148" y="15"/>
                </a:lnTo>
                <a:lnTo>
                  <a:pt x="157" y="17"/>
                </a:lnTo>
                <a:lnTo>
                  <a:pt x="166" y="17"/>
                </a:lnTo>
                <a:lnTo>
                  <a:pt x="176" y="17"/>
                </a:lnTo>
                <a:lnTo>
                  <a:pt x="185" y="17"/>
                </a:lnTo>
                <a:lnTo>
                  <a:pt x="195" y="17"/>
                </a:lnTo>
                <a:lnTo>
                  <a:pt x="204" y="17"/>
                </a:lnTo>
                <a:lnTo>
                  <a:pt x="214" y="17"/>
                </a:lnTo>
                <a:lnTo>
                  <a:pt x="222" y="17"/>
                </a:lnTo>
                <a:lnTo>
                  <a:pt x="231" y="17"/>
                </a:lnTo>
                <a:lnTo>
                  <a:pt x="241" y="17"/>
                </a:lnTo>
                <a:lnTo>
                  <a:pt x="250" y="17"/>
                </a:lnTo>
                <a:lnTo>
                  <a:pt x="260" y="15"/>
                </a:lnTo>
                <a:lnTo>
                  <a:pt x="268" y="15"/>
                </a:lnTo>
                <a:lnTo>
                  <a:pt x="278" y="15"/>
                </a:lnTo>
                <a:lnTo>
                  <a:pt x="287" y="15"/>
                </a:lnTo>
                <a:lnTo>
                  <a:pt x="296" y="15"/>
                </a:lnTo>
                <a:lnTo>
                  <a:pt x="306" y="15"/>
                </a:lnTo>
                <a:lnTo>
                  <a:pt x="315" y="15"/>
                </a:lnTo>
                <a:lnTo>
                  <a:pt x="324" y="15"/>
                </a:lnTo>
                <a:lnTo>
                  <a:pt x="333" y="13"/>
                </a:lnTo>
                <a:lnTo>
                  <a:pt x="343" y="13"/>
                </a:lnTo>
                <a:lnTo>
                  <a:pt x="352" y="11"/>
                </a:lnTo>
                <a:lnTo>
                  <a:pt x="361" y="11"/>
                </a:lnTo>
                <a:lnTo>
                  <a:pt x="372" y="11"/>
                </a:lnTo>
                <a:lnTo>
                  <a:pt x="381" y="11"/>
                </a:lnTo>
                <a:lnTo>
                  <a:pt x="390" y="11"/>
                </a:lnTo>
                <a:lnTo>
                  <a:pt x="399" y="11"/>
                </a:lnTo>
                <a:lnTo>
                  <a:pt x="409" y="11"/>
                </a:lnTo>
                <a:lnTo>
                  <a:pt x="418" y="12"/>
                </a:lnTo>
                <a:lnTo>
                  <a:pt x="427" y="11"/>
                </a:lnTo>
                <a:lnTo>
                  <a:pt x="436" y="11"/>
                </a:lnTo>
                <a:lnTo>
                  <a:pt x="446" y="11"/>
                </a:lnTo>
                <a:lnTo>
                  <a:pt x="455" y="11"/>
                </a:lnTo>
                <a:lnTo>
                  <a:pt x="464" y="11"/>
                </a:lnTo>
                <a:lnTo>
                  <a:pt x="474" y="11"/>
                </a:lnTo>
                <a:lnTo>
                  <a:pt x="483" y="12"/>
                </a:lnTo>
                <a:lnTo>
                  <a:pt x="492" y="11"/>
                </a:lnTo>
                <a:lnTo>
                  <a:pt x="501" y="11"/>
                </a:lnTo>
                <a:lnTo>
                  <a:pt x="511" y="12"/>
                </a:lnTo>
                <a:lnTo>
                  <a:pt x="520" y="12"/>
                </a:lnTo>
                <a:lnTo>
                  <a:pt x="529" y="12"/>
                </a:lnTo>
                <a:lnTo>
                  <a:pt x="538" y="12"/>
                </a:lnTo>
                <a:lnTo>
                  <a:pt x="548" y="12"/>
                </a:lnTo>
                <a:lnTo>
                  <a:pt x="557" y="12"/>
                </a:lnTo>
                <a:lnTo>
                  <a:pt x="567" y="12"/>
                </a:lnTo>
                <a:lnTo>
                  <a:pt x="576" y="12"/>
                </a:lnTo>
                <a:lnTo>
                  <a:pt x="585" y="12"/>
                </a:lnTo>
                <a:lnTo>
                  <a:pt x="595" y="11"/>
                </a:lnTo>
                <a:lnTo>
                  <a:pt x="604" y="10"/>
                </a:lnTo>
                <a:lnTo>
                  <a:pt x="614" y="11"/>
                </a:lnTo>
                <a:lnTo>
                  <a:pt x="623" y="11"/>
                </a:lnTo>
                <a:lnTo>
                  <a:pt x="632" y="10"/>
                </a:lnTo>
                <a:lnTo>
                  <a:pt x="641" y="9"/>
                </a:lnTo>
                <a:lnTo>
                  <a:pt x="651" y="9"/>
                </a:lnTo>
                <a:lnTo>
                  <a:pt x="660" y="8"/>
                </a:lnTo>
                <a:lnTo>
                  <a:pt x="669" y="8"/>
                </a:lnTo>
                <a:lnTo>
                  <a:pt x="679" y="8"/>
                </a:lnTo>
                <a:lnTo>
                  <a:pt x="688" y="8"/>
                </a:lnTo>
                <a:lnTo>
                  <a:pt x="696" y="8"/>
                </a:lnTo>
                <a:lnTo>
                  <a:pt x="706" y="8"/>
                </a:lnTo>
                <a:lnTo>
                  <a:pt x="716" y="8"/>
                </a:lnTo>
                <a:lnTo>
                  <a:pt x="724" y="8"/>
                </a:lnTo>
                <a:lnTo>
                  <a:pt x="734" y="8"/>
                </a:lnTo>
                <a:lnTo>
                  <a:pt x="744" y="8"/>
                </a:lnTo>
                <a:lnTo>
                  <a:pt x="754" y="8"/>
                </a:lnTo>
                <a:lnTo>
                  <a:pt x="762" y="8"/>
                </a:lnTo>
                <a:lnTo>
                  <a:pt x="772" y="8"/>
                </a:lnTo>
                <a:lnTo>
                  <a:pt x="781" y="8"/>
                </a:lnTo>
                <a:lnTo>
                  <a:pt x="790" y="8"/>
                </a:lnTo>
                <a:lnTo>
                  <a:pt x="799" y="8"/>
                </a:lnTo>
                <a:lnTo>
                  <a:pt x="809" y="8"/>
                </a:lnTo>
                <a:lnTo>
                  <a:pt x="819" y="8"/>
                </a:lnTo>
                <a:lnTo>
                  <a:pt x="828" y="8"/>
                </a:lnTo>
                <a:lnTo>
                  <a:pt x="837" y="7"/>
                </a:lnTo>
                <a:lnTo>
                  <a:pt x="846" y="7"/>
                </a:lnTo>
                <a:lnTo>
                  <a:pt x="855" y="5"/>
                </a:lnTo>
                <a:lnTo>
                  <a:pt x="864" y="5"/>
                </a:lnTo>
                <a:lnTo>
                  <a:pt x="874" y="5"/>
                </a:lnTo>
                <a:lnTo>
                  <a:pt x="884" y="4"/>
                </a:lnTo>
                <a:lnTo>
                  <a:pt x="892" y="3"/>
                </a:lnTo>
                <a:lnTo>
                  <a:pt x="902" y="3"/>
                </a:lnTo>
                <a:lnTo>
                  <a:pt x="912" y="4"/>
                </a:lnTo>
                <a:lnTo>
                  <a:pt x="920" y="3"/>
                </a:lnTo>
                <a:lnTo>
                  <a:pt x="929" y="3"/>
                </a:lnTo>
                <a:lnTo>
                  <a:pt x="938" y="2"/>
                </a:lnTo>
                <a:lnTo>
                  <a:pt x="948" y="0"/>
                </a:lnTo>
                <a:lnTo>
                  <a:pt x="957" y="0"/>
                </a:lnTo>
                <a:lnTo>
                  <a:pt x="967" y="0"/>
                </a:lnTo>
              </a:path>
            </a:pathLst>
          </a:custGeom>
          <a:noFill/>
          <a:ln w="31750">
            <a:solidFill>
              <a:schemeClr val="tx2"/>
            </a:solidFill>
            <a:round/>
            <a:headEnd/>
            <a:tailEnd/>
          </a:ln>
        </p:spPr>
        <p:txBody>
          <a:bodyPr/>
          <a:lstStyle/>
          <a:p>
            <a:endParaRPr lang="en-US" dirty="0"/>
          </a:p>
        </p:txBody>
      </p:sp>
      <p:sp>
        <p:nvSpPr>
          <p:cNvPr id="47114" name="Freeform 28"/>
          <p:cNvSpPr>
            <a:spLocks/>
          </p:cNvSpPr>
          <p:nvPr/>
        </p:nvSpPr>
        <p:spPr bwMode="auto">
          <a:xfrm>
            <a:off x="3106738" y="2270125"/>
            <a:ext cx="1397000" cy="2770188"/>
          </a:xfrm>
          <a:custGeom>
            <a:avLst/>
            <a:gdLst>
              <a:gd name="T0" fmla="*/ 18745490 w 968"/>
              <a:gd name="T1" fmla="*/ 2147483647 h 1978"/>
              <a:gd name="T2" fmla="*/ 58317542 w 968"/>
              <a:gd name="T3" fmla="*/ 2147483647 h 1978"/>
              <a:gd name="T4" fmla="*/ 97891043 w 968"/>
              <a:gd name="T5" fmla="*/ 2147483647 h 1978"/>
              <a:gd name="T6" fmla="*/ 135380568 w 968"/>
              <a:gd name="T7" fmla="*/ 2147483647 h 1978"/>
              <a:gd name="T8" fmla="*/ 172870092 w 968"/>
              <a:gd name="T9" fmla="*/ 2147483647 h 1978"/>
              <a:gd name="T10" fmla="*/ 210359662 w 968"/>
              <a:gd name="T11" fmla="*/ 2147483647 h 1978"/>
              <a:gd name="T12" fmla="*/ 252015652 w 968"/>
              <a:gd name="T13" fmla="*/ 2147483647 h 1978"/>
              <a:gd name="T14" fmla="*/ 289505176 w 968"/>
              <a:gd name="T15" fmla="*/ 2147483647 h 1978"/>
              <a:gd name="T16" fmla="*/ 329078655 w 968"/>
              <a:gd name="T17" fmla="*/ 2147483647 h 1978"/>
              <a:gd name="T18" fmla="*/ 368650690 w 968"/>
              <a:gd name="T19" fmla="*/ 2147483647 h 1978"/>
              <a:gd name="T20" fmla="*/ 406140305 w 968"/>
              <a:gd name="T21" fmla="*/ 2147483647 h 1978"/>
              <a:gd name="T22" fmla="*/ 443631273 w 968"/>
              <a:gd name="T23" fmla="*/ 2147483647 h 1978"/>
              <a:gd name="T24" fmla="*/ 483203309 w 968"/>
              <a:gd name="T25" fmla="*/ 2147483647 h 1978"/>
              <a:gd name="T26" fmla="*/ 522776787 w 968"/>
              <a:gd name="T27" fmla="*/ 2147483647 h 1978"/>
              <a:gd name="T28" fmla="*/ 562348823 w 968"/>
              <a:gd name="T29" fmla="*/ 2147483647 h 1978"/>
              <a:gd name="T30" fmla="*/ 601922301 w 968"/>
              <a:gd name="T31" fmla="*/ 2147483647 h 1978"/>
              <a:gd name="T32" fmla="*/ 639411826 w 968"/>
              <a:gd name="T33" fmla="*/ 2147483647 h 1978"/>
              <a:gd name="T34" fmla="*/ 676901351 w 968"/>
              <a:gd name="T35" fmla="*/ 2147483647 h 1978"/>
              <a:gd name="T36" fmla="*/ 714390875 w 968"/>
              <a:gd name="T37" fmla="*/ 2147483647 h 1978"/>
              <a:gd name="T38" fmla="*/ 753964354 w 968"/>
              <a:gd name="T39" fmla="*/ 2147483647 h 1978"/>
              <a:gd name="T40" fmla="*/ 793536570 w 968"/>
              <a:gd name="T41" fmla="*/ 2147483647 h 1978"/>
              <a:gd name="T42" fmla="*/ 831027538 w 968"/>
              <a:gd name="T43" fmla="*/ 2147483647 h 1978"/>
              <a:gd name="T44" fmla="*/ 870599573 w 968"/>
              <a:gd name="T45" fmla="*/ 2147483647 h 1978"/>
              <a:gd name="T46" fmla="*/ 910171609 w 968"/>
              <a:gd name="T47" fmla="*/ 2147483647 h 1978"/>
              <a:gd name="T48" fmla="*/ 949745087 w 968"/>
              <a:gd name="T49" fmla="*/ 2147483647 h 1978"/>
              <a:gd name="T50" fmla="*/ 987234612 w 968"/>
              <a:gd name="T51" fmla="*/ 2147483647 h 1978"/>
              <a:gd name="T52" fmla="*/ 1026808090 w 968"/>
              <a:gd name="T53" fmla="*/ 2147483647 h 1978"/>
              <a:gd name="T54" fmla="*/ 1064297615 w 968"/>
              <a:gd name="T55" fmla="*/ 2147483647 h 1978"/>
              <a:gd name="T56" fmla="*/ 1103871094 w 968"/>
              <a:gd name="T57" fmla="*/ 2147483647 h 1978"/>
              <a:gd name="T58" fmla="*/ 1143443129 w 968"/>
              <a:gd name="T59" fmla="*/ 2126157279 h 1978"/>
              <a:gd name="T60" fmla="*/ 1180932654 w 968"/>
              <a:gd name="T61" fmla="*/ 1943746466 h 1978"/>
              <a:gd name="T62" fmla="*/ 1220506133 w 968"/>
              <a:gd name="T63" fmla="*/ 1749568660 h 1978"/>
              <a:gd name="T64" fmla="*/ 1257995657 w 968"/>
              <a:gd name="T65" fmla="*/ 1531852664 h 1978"/>
              <a:gd name="T66" fmla="*/ 1297567693 w 968"/>
              <a:gd name="T67" fmla="*/ 1290600930 h 1978"/>
              <a:gd name="T68" fmla="*/ 1335058660 w 968"/>
              <a:gd name="T69" fmla="*/ 1033656953 h 1978"/>
              <a:gd name="T70" fmla="*/ 1376713207 w 968"/>
              <a:gd name="T71" fmla="*/ 757100386 h 1978"/>
              <a:gd name="T72" fmla="*/ 1414204175 w 968"/>
              <a:gd name="T73" fmla="*/ 492310638 h 1978"/>
              <a:gd name="T74" fmla="*/ 1453776210 w 968"/>
              <a:gd name="T75" fmla="*/ 266750359 h 1978"/>
              <a:gd name="T76" fmla="*/ 1491265735 w 968"/>
              <a:gd name="T77" fmla="*/ 105915593 h 1978"/>
              <a:gd name="T78" fmla="*/ 1530839574 w 968"/>
              <a:gd name="T79" fmla="*/ 19613996 h 1978"/>
              <a:gd name="T80" fmla="*/ 1568329099 w 968"/>
              <a:gd name="T81" fmla="*/ 0 h 1978"/>
              <a:gd name="T82" fmla="*/ 1605818623 w 968"/>
              <a:gd name="T83" fmla="*/ 15691198 h 1978"/>
              <a:gd name="T84" fmla="*/ 1647474613 w 968"/>
              <a:gd name="T85" fmla="*/ 74533186 h 1978"/>
              <a:gd name="T86" fmla="*/ 1684964138 w 968"/>
              <a:gd name="T87" fmla="*/ 166718263 h 1978"/>
              <a:gd name="T88" fmla="*/ 1724537616 w 968"/>
              <a:gd name="T89" fmla="*/ 282441552 h 1978"/>
              <a:gd name="T90" fmla="*/ 1762027141 w 968"/>
              <a:gd name="T91" fmla="*/ 419739573 h 1978"/>
              <a:gd name="T92" fmla="*/ 1801599176 w 968"/>
              <a:gd name="T93" fmla="*/ 560960306 h 1978"/>
              <a:gd name="T94" fmla="*/ 1839090144 w 968"/>
              <a:gd name="T95" fmla="*/ 711987333 h 1978"/>
              <a:gd name="T96" fmla="*/ 1880744690 w 968"/>
              <a:gd name="T97" fmla="*/ 868899432 h 1978"/>
              <a:gd name="T98" fmla="*/ 1920318169 w 968"/>
              <a:gd name="T99" fmla="*/ 1027773456 h 1978"/>
              <a:gd name="T100" fmla="*/ 1957807694 w 968"/>
              <a:gd name="T101" fmla="*/ 1168994189 h 1978"/>
              <a:gd name="T102" fmla="*/ 1997379729 w 968"/>
              <a:gd name="T103" fmla="*/ 1263141343 h 19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68"/>
              <a:gd name="T157" fmla="*/ 0 h 1978"/>
              <a:gd name="T158" fmla="*/ 968 w 968"/>
              <a:gd name="T159" fmla="*/ 1978 h 19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68" h="1978">
                <a:moveTo>
                  <a:pt x="0" y="1977"/>
                </a:moveTo>
                <a:lnTo>
                  <a:pt x="9" y="1977"/>
                </a:lnTo>
                <a:lnTo>
                  <a:pt x="18" y="1977"/>
                </a:lnTo>
                <a:lnTo>
                  <a:pt x="28" y="1976"/>
                </a:lnTo>
                <a:lnTo>
                  <a:pt x="37" y="1976"/>
                </a:lnTo>
                <a:lnTo>
                  <a:pt x="47" y="1975"/>
                </a:lnTo>
                <a:lnTo>
                  <a:pt x="56" y="1975"/>
                </a:lnTo>
                <a:lnTo>
                  <a:pt x="65" y="1975"/>
                </a:lnTo>
                <a:lnTo>
                  <a:pt x="74" y="1973"/>
                </a:lnTo>
                <a:lnTo>
                  <a:pt x="83" y="1972"/>
                </a:lnTo>
                <a:lnTo>
                  <a:pt x="93" y="1970"/>
                </a:lnTo>
                <a:lnTo>
                  <a:pt x="101" y="1969"/>
                </a:lnTo>
                <a:lnTo>
                  <a:pt x="112" y="1967"/>
                </a:lnTo>
                <a:lnTo>
                  <a:pt x="121" y="1963"/>
                </a:lnTo>
                <a:lnTo>
                  <a:pt x="130" y="1959"/>
                </a:lnTo>
                <a:lnTo>
                  <a:pt x="139" y="1951"/>
                </a:lnTo>
                <a:lnTo>
                  <a:pt x="148" y="1941"/>
                </a:lnTo>
                <a:lnTo>
                  <a:pt x="158" y="1926"/>
                </a:lnTo>
                <a:lnTo>
                  <a:pt x="167" y="1907"/>
                </a:lnTo>
                <a:lnTo>
                  <a:pt x="177" y="1880"/>
                </a:lnTo>
                <a:lnTo>
                  <a:pt x="186" y="1832"/>
                </a:lnTo>
                <a:lnTo>
                  <a:pt x="195" y="1770"/>
                </a:lnTo>
                <a:lnTo>
                  <a:pt x="205" y="1716"/>
                </a:lnTo>
                <a:lnTo>
                  <a:pt x="213" y="1668"/>
                </a:lnTo>
                <a:lnTo>
                  <a:pt x="224" y="1630"/>
                </a:lnTo>
                <a:lnTo>
                  <a:pt x="232" y="1594"/>
                </a:lnTo>
                <a:lnTo>
                  <a:pt x="242" y="1565"/>
                </a:lnTo>
                <a:lnTo>
                  <a:pt x="251" y="1548"/>
                </a:lnTo>
                <a:lnTo>
                  <a:pt x="261" y="1538"/>
                </a:lnTo>
                <a:lnTo>
                  <a:pt x="270" y="1537"/>
                </a:lnTo>
                <a:lnTo>
                  <a:pt x="279" y="1537"/>
                </a:lnTo>
                <a:lnTo>
                  <a:pt x="289" y="1543"/>
                </a:lnTo>
                <a:lnTo>
                  <a:pt x="297" y="1552"/>
                </a:lnTo>
                <a:lnTo>
                  <a:pt x="307" y="1561"/>
                </a:lnTo>
                <a:lnTo>
                  <a:pt x="317" y="1570"/>
                </a:lnTo>
                <a:lnTo>
                  <a:pt x="325" y="1577"/>
                </a:lnTo>
                <a:lnTo>
                  <a:pt x="335" y="1583"/>
                </a:lnTo>
                <a:lnTo>
                  <a:pt x="343" y="1585"/>
                </a:lnTo>
                <a:lnTo>
                  <a:pt x="353" y="1583"/>
                </a:lnTo>
                <a:lnTo>
                  <a:pt x="362" y="1579"/>
                </a:lnTo>
                <a:lnTo>
                  <a:pt x="371" y="1572"/>
                </a:lnTo>
                <a:lnTo>
                  <a:pt x="381" y="1563"/>
                </a:lnTo>
                <a:lnTo>
                  <a:pt x="391" y="1553"/>
                </a:lnTo>
                <a:lnTo>
                  <a:pt x="399" y="1540"/>
                </a:lnTo>
                <a:lnTo>
                  <a:pt x="409" y="1524"/>
                </a:lnTo>
                <a:lnTo>
                  <a:pt x="418" y="1508"/>
                </a:lnTo>
                <a:lnTo>
                  <a:pt x="427" y="1490"/>
                </a:lnTo>
                <a:lnTo>
                  <a:pt x="437" y="1470"/>
                </a:lnTo>
                <a:lnTo>
                  <a:pt x="446" y="1448"/>
                </a:lnTo>
                <a:lnTo>
                  <a:pt x="456" y="1423"/>
                </a:lnTo>
                <a:lnTo>
                  <a:pt x="465" y="1398"/>
                </a:lnTo>
                <a:lnTo>
                  <a:pt x="474" y="1371"/>
                </a:lnTo>
                <a:lnTo>
                  <a:pt x="484" y="1343"/>
                </a:lnTo>
                <a:lnTo>
                  <a:pt x="493" y="1313"/>
                </a:lnTo>
                <a:lnTo>
                  <a:pt x="501" y="1279"/>
                </a:lnTo>
                <a:lnTo>
                  <a:pt x="511" y="1245"/>
                </a:lnTo>
                <a:lnTo>
                  <a:pt x="521" y="1207"/>
                </a:lnTo>
                <a:lnTo>
                  <a:pt x="530" y="1168"/>
                </a:lnTo>
                <a:lnTo>
                  <a:pt x="539" y="1128"/>
                </a:lnTo>
                <a:lnTo>
                  <a:pt x="549" y="1084"/>
                </a:lnTo>
                <a:lnTo>
                  <a:pt x="558" y="1039"/>
                </a:lnTo>
                <a:lnTo>
                  <a:pt x="567" y="991"/>
                </a:lnTo>
                <a:lnTo>
                  <a:pt x="576" y="945"/>
                </a:lnTo>
                <a:lnTo>
                  <a:pt x="586" y="892"/>
                </a:lnTo>
                <a:lnTo>
                  <a:pt x="595" y="838"/>
                </a:lnTo>
                <a:lnTo>
                  <a:pt x="604" y="781"/>
                </a:lnTo>
                <a:lnTo>
                  <a:pt x="614" y="721"/>
                </a:lnTo>
                <a:lnTo>
                  <a:pt x="623" y="658"/>
                </a:lnTo>
                <a:lnTo>
                  <a:pt x="632" y="594"/>
                </a:lnTo>
                <a:lnTo>
                  <a:pt x="641" y="527"/>
                </a:lnTo>
                <a:lnTo>
                  <a:pt x="652" y="455"/>
                </a:lnTo>
                <a:lnTo>
                  <a:pt x="661" y="386"/>
                </a:lnTo>
                <a:lnTo>
                  <a:pt x="670" y="317"/>
                </a:lnTo>
                <a:lnTo>
                  <a:pt x="679" y="251"/>
                </a:lnTo>
                <a:lnTo>
                  <a:pt x="689" y="191"/>
                </a:lnTo>
                <a:lnTo>
                  <a:pt x="698" y="136"/>
                </a:lnTo>
                <a:lnTo>
                  <a:pt x="707" y="90"/>
                </a:lnTo>
                <a:lnTo>
                  <a:pt x="716" y="54"/>
                </a:lnTo>
                <a:lnTo>
                  <a:pt x="726" y="27"/>
                </a:lnTo>
                <a:lnTo>
                  <a:pt x="735" y="10"/>
                </a:lnTo>
                <a:lnTo>
                  <a:pt x="744" y="2"/>
                </a:lnTo>
                <a:lnTo>
                  <a:pt x="753" y="0"/>
                </a:lnTo>
                <a:lnTo>
                  <a:pt x="763" y="2"/>
                </a:lnTo>
                <a:lnTo>
                  <a:pt x="771" y="8"/>
                </a:lnTo>
                <a:lnTo>
                  <a:pt x="781" y="19"/>
                </a:lnTo>
                <a:lnTo>
                  <a:pt x="791" y="38"/>
                </a:lnTo>
                <a:lnTo>
                  <a:pt x="800" y="60"/>
                </a:lnTo>
                <a:lnTo>
                  <a:pt x="809" y="85"/>
                </a:lnTo>
                <a:lnTo>
                  <a:pt x="819" y="113"/>
                </a:lnTo>
                <a:lnTo>
                  <a:pt x="828" y="144"/>
                </a:lnTo>
                <a:lnTo>
                  <a:pt x="836" y="178"/>
                </a:lnTo>
                <a:lnTo>
                  <a:pt x="846" y="214"/>
                </a:lnTo>
                <a:lnTo>
                  <a:pt x="856" y="249"/>
                </a:lnTo>
                <a:lnTo>
                  <a:pt x="865" y="286"/>
                </a:lnTo>
                <a:lnTo>
                  <a:pt x="875" y="324"/>
                </a:lnTo>
                <a:lnTo>
                  <a:pt x="883" y="363"/>
                </a:lnTo>
                <a:lnTo>
                  <a:pt x="893" y="403"/>
                </a:lnTo>
                <a:lnTo>
                  <a:pt x="903" y="443"/>
                </a:lnTo>
                <a:lnTo>
                  <a:pt x="911" y="483"/>
                </a:lnTo>
                <a:lnTo>
                  <a:pt x="922" y="524"/>
                </a:lnTo>
                <a:lnTo>
                  <a:pt x="931" y="563"/>
                </a:lnTo>
                <a:lnTo>
                  <a:pt x="940" y="596"/>
                </a:lnTo>
                <a:lnTo>
                  <a:pt x="949" y="623"/>
                </a:lnTo>
                <a:lnTo>
                  <a:pt x="959" y="644"/>
                </a:lnTo>
                <a:lnTo>
                  <a:pt x="967" y="659"/>
                </a:lnTo>
              </a:path>
            </a:pathLst>
          </a:custGeom>
          <a:noFill/>
          <a:ln w="31750">
            <a:solidFill>
              <a:schemeClr val="tx2"/>
            </a:solidFill>
            <a:round/>
            <a:headEnd/>
            <a:tailEnd/>
          </a:ln>
        </p:spPr>
        <p:txBody>
          <a:bodyPr/>
          <a:lstStyle/>
          <a:p>
            <a:endParaRPr lang="en-US" dirty="0"/>
          </a:p>
        </p:txBody>
      </p:sp>
      <p:sp>
        <p:nvSpPr>
          <p:cNvPr id="47115" name="Freeform 29"/>
          <p:cNvSpPr>
            <a:spLocks/>
          </p:cNvSpPr>
          <p:nvPr/>
        </p:nvSpPr>
        <p:spPr bwMode="auto">
          <a:xfrm>
            <a:off x="4502150" y="2138363"/>
            <a:ext cx="1398588" cy="2713037"/>
          </a:xfrm>
          <a:custGeom>
            <a:avLst/>
            <a:gdLst>
              <a:gd name="T0" fmla="*/ 20831601 w 969"/>
              <a:gd name="T1" fmla="*/ 1498806898 h 1937"/>
              <a:gd name="T2" fmla="*/ 58329354 w 969"/>
              <a:gd name="T3" fmla="*/ 1506654674 h 1937"/>
              <a:gd name="T4" fmla="*/ 97911284 w 969"/>
              <a:gd name="T5" fmla="*/ 1471341783 h 1937"/>
              <a:gd name="T6" fmla="*/ 135409021 w 969"/>
              <a:gd name="T7" fmla="*/ 1396793861 h 1937"/>
              <a:gd name="T8" fmla="*/ 174989484 w 969"/>
              <a:gd name="T9" fmla="*/ 1284971104 h 1937"/>
              <a:gd name="T10" fmla="*/ 214569993 w 969"/>
              <a:gd name="T11" fmla="*/ 1135875963 h 1937"/>
              <a:gd name="T12" fmla="*/ 254150456 w 969"/>
              <a:gd name="T13" fmla="*/ 957353411 h 1937"/>
              <a:gd name="T14" fmla="*/ 291648193 w 969"/>
              <a:gd name="T15" fmla="*/ 749403449 h 1937"/>
              <a:gd name="T16" fmla="*/ 331230100 w 969"/>
              <a:gd name="T17" fmla="*/ 523798267 h 1937"/>
              <a:gd name="T18" fmla="*/ 368727837 w 969"/>
              <a:gd name="T19" fmla="*/ 304077254 h 1937"/>
              <a:gd name="T20" fmla="*/ 408308390 w 969"/>
              <a:gd name="T21" fmla="*/ 135363328 h 1937"/>
              <a:gd name="T22" fmla="*/ 445806127 w 969"/>
              <a:gd name="T23" fmla="*/ 31388314 h 1937"/>
              <a:gd name="T24" fmla="*/ 483303864 w 969"/>
              <a:gd name="T25" fmla="*/ 0 h 1937"/>
              <a:gd name="T26" fmla="*/ 522884328 w 969"/>
              <a:gd name="T27" fmla="*/ 7847779 h 1937"/>
              <a:gd name="T28" fmla="*/ 562466234 w 969"/>
              <a:gd name="T29" fmla="*/ 58853441 h 1937"/>
              <a:gd name="T30" fmla="*/ 602046698 w 969"/>
              <a:gd name="T31" fmla="*/ 149096586 h 1937"/>
              <a:gd name="T32" fmla="*/ 641627161 w 969"/>
              <a:gd name="T33" fmla="*/ 264841174 h 1937"/>
              <a:gd name="T34" fmla="*/ 679124898 w 969"/>
              <a:gd name="T35" fmla="*/ 404129134 h 1937"/>
              <a:gd name="T36" fmla="*/ 716622635 w 969"/>
              <a:gd name="T37" fmla="*/ 559109758 h 1937"/>
              <a:gd name="T38" fmla="*/ 758287449 w 969"/>
              <a:gd name="T39" fmla="*/ 714090382 h 1937"/>
              <a:gd name="T40" fmla="*/ 795785186 w 969"/>
              <a:gd name="T41" fmla="*/ 876918957 h 1937"/>
              <a:gd name="T42" fmla="*/ 835365649 w 969"/>
              <a:gd name="T43" fmla="*/ 1043671946 h 1937"/>
              <a:gd name="T44" fmla="*/ 870779216 w 969"/>
              <a:gd name="T45" fmla="*/ 1208462640 h 1937"/>
              <a:gd name="T46" fmla="*/ 912443849 w 969"/>
              <a:gd name="T47" fmla="*/ 1369328746 h 1937"/>
              <a:gd name="T48" fmla="*/ 949941586 w 969"/>
              <a:gd name="T49" fmla="*/ 1522348826 h 1937"/>
              <a:gd name="T50" fmla="*/ 987439323 w 969"/>
              <a:gd name="T51" fmla="*/ 1675367156 h 1937"/>
              <a:gd name="T52" fmla="*/ 1027019787 w 969"/>
              <a:gd name="T53" fmla="*/ 1826425993 h 1937"/>
              <a:gd name="T54" fmla="*/ 1066601694 w 969"/>
              <a:gd name="T55" fmla="*/ 1969635652 h 1937"/>
              <a:gd name="T56" fmla="*/ 1106182157 w 969"/>
              <a:gd name="T57" fmla="*/ 2105000337 h 1937"/>
              <a:gd name="T58" fmla="*/ 1143679894 w 969"/>
              <a:gd name="T59" fmla="*/ 2147483647 h 1937"/>
              <a:gd name="T60" fmla="*/ 1183260357 w 969"/>
              <a:gd name="T61" fmla="*/ 2147483647 h 1937"/>
              <a:gd name="T62" fmla="*/ 1220758094 w 969"/>
              <a:gd name="T63" fmla="*/ 2147483647 h 1937"/>
              <a:gd name="T64" fmla="*/ 1258255831 w 969"/>
              <a:gd name="T65" fmla="*/ 2147483647 h 1937"/>
              <a:gd name="T66" fmla="*/ 1295753568 w 969"/>
              <a:gd name="T67" fmla="*/ 2147483647 h 1937"/>
              <a:gd name="T68" fmla="*/ 1337418201 w 969"/>
              <a:gd name="T69" fmla="*/ 2147483647 h 1937"/>
              <a:gd name="T70" fmla="*/ 1376998665 w 969"/>
              <a:gd name="T71" fmla="*/ 2147483647 h 1937"/>
              <a:gd name="T72" fmla="*/ 1414496402 w 969"/>
              <a:gd name="T73" fmla="*/ 2147483647 h 1937"/>
              <a:gd name="T74" fmla="*/ 1454076865 w 969"/>
              <a:gd name="T75" fmla="*/ 2147483647 h 1937"/>
              <a:gd name="T76" fmla="*/ 1493658772 w 969"/>
              <a:gd name="T77" fmla="*/ 2147483647 h 1937"/>
              <a:gd name="T78" fmla="*/ 1533239596 w 969"/>
              <a:gd name="T79" fmla="*/ 2147483647 h 1937"/>
              <a:gd name="T80" fmla="*/ 1570737333 w 969"/>
              <a:gd name="T81" fmla="*/ 2147483647 h 1937"/>
              <a:gd name="T82" fmla="*/ 1608235070 w 969"/>
              <a:gd name="T83" fmla="*/ 2147483647 h 1937"/>
              <a:gd name="T84" fmla="*/ 1649898260 w 969"/>
              <a:gd name="T85" fmla="*/ 2147483647 h 1937"/>
              <a:gd name="T86" fmla="*/ 1687395997 w 969"/>
              <a:gd name="T87" fmla="*/ 2147483647 h 1937"/>
              <a:gd name="T88" fmla="*/ 1724893734 w 969"/>
              <a:gd name="T89" fmla="*/ 2147483647 h 1937"/>
              <a:gd name="T90" fmla="*/ 1764475641 w 969"/>
              <a:gd name="T91" fmla="*/ 2147483647 h 1937"/>
              <a:gd name="T92" fmla="*/ 1804056104 w 969"/>
              <a:gd name="T93" fmla="*/ 2147483647 h 1937"/>
              <a:gd name="T94" fmla="*/ 1841553841 w 969"/>
              <a:gd name="T95" fmla="*/ 2147483647 h 1937"/>
              <a:gd name="T96" fmla="*/ 1881134304 w 969"/>
              <a:gd name="T97" fmla="*/ 2147483647 h 1937"/>
              <a:gd name="T98" fmla="*/ 1920714768 w 969"/>
              <a:gd name="T99" fmla="*/ 2147483647 h 1937"/>
              <a:gd name="T100" fmla="*/ 1958212505 w 969"/>
              <a:gd name="T101" fmla="*/ 2147483647 h 1937"/>
              <a:gd name="T102" fmla="*/ 1995710242 w 969"/>
              <a:gd name="T103" fmla="*/ 2147483647 h 19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69"/>
              <a:gd name="T157" fmla="*/ 0 h 1937"/>
              <a:gd name="T158" fmla="*/ 969 w 969"/>
              <a:gd name="T159" fmla="*/ 1937 h 193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69" h="1937">
                <a:moveTo>
                  <a:pt x="0" y="753"/>
                </a:moveTo>
                <a:lnTo>
                  <a:pt x="10" y="764"/>
                </a:lnTo>
                <a:lnTo>
                  <a:pt x="18" y="772"/>
                </a:lnTo>
                <a:lnTo>
                  <a:pt x="28" y="768"/>
                </a:lnTo>
                <a:lnTo>
                  <a:pt x="38" y="762"/>
                </a:lnTo>
                <a:lnTo>
                  <a:pt x="47" y="750"/>
                </a:lnTo>
                <a:lnTo>
                  <a:pt x="56" y="732"/>
                </a:lnTo>
                <a:lnTo>
                  <a:pt x="65" y="712"/>
                </a:lnTo>
                <a:lnTo>
                  <a:pt x="75" y="685"/>
                </a:lnTo>
                <a:lnTo>
                  <a:pt x="84" y="655"/>
                </a:lnTo>
                <a:lnTo>
                  <a:pt x="94" y="621"/>
                </a:lnTo>
                <a:lnTo>
                  <a:pt x="103" y="579"/>
                </a:lnTo>
                <a:lnTo>
                  <a:pt x="112" y="535"/>
                </a:lnTo>
                <a:lnTo>
                  <a:pt x="122" y="488"/>
                </a:lnTo>
                <a:lnTo>
                  <a:pt x="130" y="435"/>
                </a:lnTo>
                <a:lnTo>
                  <a:pt x="140" y="382"/>
                </a:lnTo>
                <a:lnTo>
                  <a:pt x="148" y="325"/>
                </a:lnTo>
                <a:lnTo>
                  <a:pt x="159" y="267"/>
                </a:lnTo>
                <a:lnTo>
                  <a:pt x="168" y="210"/>
                </a:lnTo>
                <a:lnTo>
                  <a:pt x="177" y="155"/>
                </a:lnTo>
                <a:lnTo>
                  <a:pt x="187" y="108"/>
                </a:lnTo>
                <a:lnTo>
                  <a:pt x="196" y="69"/>
                </a:lnTo>
                <a:lnTo>
                  <a:pt x="205" y="38"/>
                </a:lnTo>
                <a:lnTo>
                  <a:pt x="214" y="16"/>
                </a:lnTo>
                <a:lnTo>
                  <a:pt x="224" y="4"/>
                </a:lnTo>
                <a:lnTo>
                  <a:pt x="232" y="0"/>
                </a:lnTo>
                <a:lnTo>
                  <a:pt x="242" y="0"/>
                </a:lnTo>
                <a:lnTo>
                  <a:pt x="251" y="4"/>
                </a:lnTo>
                <a:lnTo>
                  <a:pt x="261" y="14"/>
                </a:lnTo>
                <a:lnTo>
                  <a:pt x="270" y="30"/>
                </a:lnTo>
                <a:lnTo>
                  <a:pt x="279" y="51"/>
                </a:lnTo>
                <a:lnTo>
                  <a:pt x="289" y="76"/>
                </a:lnTo>
                <a:lnTo>
                  <a:pt x="298" y="104"/>
                </a:lnTo>
                <a:lnTo>
                  <a:pt x="308" y="135"/>
                </a:lnTo>
                <a:lnTo>
                  <a:pt x="317" y="169"/>
                </a:lnTo>
                <a:lnTo>
                  <a:pt x="326" y="206"/>
                </a:lnTo>
                <a:lnTo>
                  <a:pt x="336" y="246"/>
                </a:lnTo>
                <a:lnTo>
                  <a:pt x="344" y="285"/>
                </a:lnTo>
                <a:lnTo>
                  <a:pt x="354" y="325"/>
                </a:lnTo>
                <a:lnTo>
                  <a:pt x="364" y="364"/>
                </a:lnTo>
                <a:lnTo>
                  <a:pt x="373" y="406"/>
                </a:lnTo>
                <a:lnTo>
                  <a:pt x="382" y="447"/>
                </a:lnTo>
                <a:lnTo>
                  <a:pt x="391" y="490"/>
                </a:lnTo>
                <a:lnTo>
                  <a:pt x="401" y="532"/>
                </a:lnTo>
                <a:lnTo>
                  <a:pt x="409" y="575"/>
                </a:lnTo>
                <a:lnTo>
                  <a:pt x="418" y="616"/>
                </a:lnTo>
                <a:lnTo>
                  <a:pt x="428" y="658"/>
                </a:lnTo>
                <a:lnTo>
                  <a:pt x="438" y="698"/>
                </a:lnTo>
                <a:lnTo>
                  <a:pt x="447" y="738"/>
                </a:lnTo>
                <a:lnTo>
                  <a:pt x="456" y="776"/>
                </a:lnTo>
                <a:lnTo>
                  <a:pt x="465" y="816"/>
                </a:lnTo>
                <a:lnTo>
                  <a:pt x="474" y="854"/>
                </a:lnTo>
                <a:lnTo>
                  <a:pt x="484" y="892"/>
                </a:lnTo>
                <a:lnTo>
                  <a:pt x="493" y="931"/>
                </a:lnTo>
                <a:lnTo>
                  <a:pt x="503" y="968"/>
                </a:lnTo>
                <a:lnTo>
                  <a:pt x="512" y="1004"/>
                </a:lnTo>
                <a:lnTo>
                  <a:pt x="521" y="1039"/>
                </a:lnTo>
                <a:lnTo>
                  <a:pt x="531" y="1073"/>
                </a:lnTo>
                <a:lnTo>
                  <a:pt x="540" y="1106"/>
                </a:lnTo>
                <a:lnTo>
                  <a:pt x="549" y="1139"/>
                </a:lnTo>
                <a:lnTo>
                  <a:pt x="558" y="1172"/>
                </a:lnTo>
                <a:lnTo>
                  <a:pt x="568" y="1204"/>
                </a:lnTo>
                <a:lnTo>
                  <a:pt x="577" y="1236"/>
                </a:lnTo>
                <a:lnTo>
                  <a:pt x="586" y="1259"/>
                </a:lnTo>
                <a:lnTo>
                  <a:pt x="596" y="1275"/>
                </a:lnTo>
                <a:lnTo>
                  <a:pt x="604" y="1283"/>
                </a:lnTo>
                <a:lnTo>
                  <a:pt x="614" y="1282"/>
                </a:lnTo>
                <a:lnTo>
                  <a:pt x="622" y="1275"/>
                </a:lnTo>
                <a:lnTo>
                  <a:pt x="633" y="1268"/>
                </a:lnTo>
                <a:lnTo>
                  <a:pt x="642" y="1262"/>
                </a:lnTo>
                <a:lnTo>
                  <a:pt x="651" y="1259"/>
                </a:lnTo>
                <a:lnTo>
                  <a:pt x="661" y="1259"/>
                </a:lnTo>
                <a:lnTo>
                  <a:pt x="669" y="1266"/>
                </a:lnTo>
                <a:lnTo>
                  <a:pt x="679" y="1276"/>
                </a:lnTo>
                <a:lnTo>
                  <a:pt x="688" y="1294"/>
                </a:lnTo>
                <a:lnTo>
                  <a:pt x="698" y="1318"/>
                </a:lnTo>
                <a:lnTo>
                  <a:pt x="708" y="1346"/>
                </a:lnTo>
                <a:lnTo>
                  <a:pt x="717" y="1377"/>
                </a:lnTo>
                <a:lnTo>
                  <a:pt x="727" y="1408"/>
                </a:lnTo>
                <a:lnTo>
                  <a:pt x="736" y="1440"/>
                </a:lnTo>
                <a:lnTo>
                  <a:pt x="744" y="1471"/>
                </a:lnTo>
                <a:lnTo>
                  <a:pt x="754" y="1500"/>
                </a:lnTo>
                <a:lnTo>
                  <a:pt x="763" y="1529"/>
                </a:lnTo>
                <a:lnTo>
                  <a:pt x="772" y="1556"/>
                </a:lnTo>
                <a:lnTo>
                  <a:pt x="782" y="1582"/>
                </a:lnTo>
                <a:lnTo>
                  <a:pt x="792" y="1605"/>
                </a:lnTo>
                <a:lnTo>
                  <a:pt x="800" y="1631"/>
                </a:lnTo>
                <a:lnTo>
                  <a:pt x="810" y="1652"/>
                </a:lnTo>
                <a:lnTo>
                  <a:pt x="819" y="1674"/>
                </a:lnTo>
                <a:lnTo>
                  <a:pt x="828" y="1692"/>
                </a:lnTo>
                <a:lnTo>
                  <a:pt x="838" y="1713"/>
                </a:lnTo>
                <a:lnTo>
                  <a:pt x="847" y="1733"/>
                </a:lnTo>
                <a:lnTo>
                  <a:pt x="856" y="1750"/>
                </a:lnTo>
                <a:lnTo>
                  <a:pt x="866" y="1768"/>
                </a:lnTo>
                <a:lnTo>
                  <a:pt x="875" y="1782"/>
                </a:lnTo>
                <a:lnTo>
                  <a:pt x="884" y="1802"/>
                </a:lnTo>
                <a:lnTo>
                  <a:pt x="894" y="1815"/>
                </a:lnTo>
                <a:lnTo>
                  <a:pt x="903" y="1834"/>
                </a:lnTo>
                <a:lnTo>
                  <a:pt x="913" y="1844"/>
                </a:lnTo>
                <a:lnTo>
                  <a:pt x="922" y="1865"/>
                </a:lnTo>
                <a:lnTo>
                  <a:pt x="931" y="1874"/>
                </a:lnTo>
                <a:lnTo>
                  <a:pt x="940" y="1895"/>
                </a:lnTo>
                <a:lnTo>
                  <a:pt x="949" y="1904"/>
                </a:lnTo>
                <a:lnTo>
                  <a:pt x="958" y="1928"/>
                </a:lnTo>
                <a:lnTo>
                  <a:pt x="968" y="1936"/>
                </a:lnTo>
              </a:path>
            </a:pathLst>
          </a:custGeom>
          <a:noFill/>
          <a:ln w="31750">
            <a:solidFill>
              <a:schemeClr val="tx2"/>
            </a:solidFill>
            <a:round/>
            <a:headEnd/>
            <a:tailEnd/>
          </a:ln>
        </p:spPr>
        <p:txBody>
          <a:bodyPr/>
          <a:lstStyle/>
          <a:p>
            <a:endParaRPr lang="en-US" dirty="0"/>
          </a:p>
        </p:txBody>
      </p:sp>
      <p:sp>
        <p:nvSpPr>
          <p:cNvPr id="47116" name="Freeform 30"/>
          <p:cNvSpPr>
            <a:spLocks/>
          </p:cNvSpPr>
          <p:nvPr/>
        </p:nvSpPr>
        <p:spPr bwMode="auto">
          <a:xfrm>
            <a:off x="5838825" y="4813300"/>
            <a:ext cx="1185863" cy="209550"/>
          </a:xfrm>
          <a:custGeom>
            <a:avLst/>
            <a:gdLst>
              <a:gd name="T0" fmla="*/ 20863100 w 821"/>
              <a:gd name="T1" fmla="*/ 11867000 h 149"/>
              <a:gd name="T2" fmla="*/ 58417841 w 821"/>
              <a:gd name="T3" fmla="*/ 73182165 h 149"/>
              <a:gd name="T4" fmla="*/ 98056875 w 821"/>
              <a:gd name="T5" fmla="*/ 98894946 h 149"/>
              <a:gd name="T6" fmla="*/ 135611600 w 821"/>
              <a:gd name="T7" fmla="*/ 118674208 h 149"/>
              <a:gd name="T8" fmla="*/ 177337788 w 821"/>
              <a:gd name="T9" fmla="*/ 134497336 h 149"/>
              <a:gd name="T10" fmla="*/ 216978289 w 821"/>
              <a:gd name="T11" fmla="*/ 150320464 h 149"/>
              <a:gd name="T12" fmla="*/ 254531569 w 821"/>
              <a:gd name="T13" fmla="*/ 164164822 h 149"/>
              <a:gd name="T14" fmla="*/ 294172025 w 821"/>
              <a:gd name="T15" fmla="*/ 178010586 h 149"/>
              <a:gd name="T16" fmla="*/ 331726750 w 821"/>
              <a:gd name="T17" fmla="*/ 191854989 h 149"/>
              <a:gd name="T18" fmla="*/ 371367206 w 821"/>
              <a:gd name="T19" fmla="*/ 201744619 h 149"/>
              <a:gd name="T20" fmla="*/ 408920576 w 821"/>
              <a:gd name="T21" fmla="*/ 209656887 h 149"/>
              <a:gd name="T22" fmla="*/ 448561032 w 821"/>
              <a:gd name="T23" fmla="*/ 217567747 h 149"/>
              <a:gd name="T24" fmla="*/ 488201488 w 821"/>
              <a:gd name="T25" fmla="*/ 221523881 h 149"/>
              <a:gd name="T26" fmla="*/ 525754769 w 821"/>
              <a:gd name="T27" fmla="*/ 227457378 h 149"/>
              <a:gd name="T28" fmla="*/ 565395225 w 821"/>
              <a:gd name="T29" fmla="*/ 233390876 h 149"/>
              <a:gd name="T30" fmla="*/ 602948505 w 821"/>
              <a:gd name="T31" fmla="*/ 237347009 h 149"/>
              <a:gd name="T32" fmla="*/ 642588961 w 821"/>
              <a:gd name="T33" fmla="*/ 241303143 h 149"/>
              <a:gd name="T34" fmla="*/ 680143685 w 821"/>
              <a:gd name="T35" fmla="*/ 245259276 h 149"/>
              <a:gd name="T36" fmla="*/ 719782697 w 821"/>
              <a:gd name="T37" fmla="*/ 249214004 h 149"/>
              <a:gd name="T38" fmla="*/ 759423334 w 821"/>
              <a:gd name="T39" fmla="*/ 253170137 h 149"/>
              <a:gd name="T40" fmla="*/ 796978058 w 821"/>
              <a:gd name="T41" fmla="*/ 257126271 h 149"/>
              <a:gd name="T42" fmla="*/ 834531339 w 821"/>
              <a:gd name="T43" fmla="*/ 261082404 h 149"/>
              <a:gd name="T44" fmla="*/ 874171795 w 821"/>
              <a:gd name="T45" fmla="*/ 265037132 h 149"/>
              <a:gd name="T46" fmla="*/ 913812251 w 821"/>
              <a:gd name="T47" fmla="*/ 265037132 h 149"/>
              <a:gd name="T48" fmla="*/ 951365531 w 821"/>
              <a:gd name="T49" fmla="*/ 268993265 h 149"/>
              <a:gd name="T50" fmla="*/ 991005987 w 821"/>
              <a:gd name="T51" fmla="*/ 272949399 h 149"/>
              <a:gd name="T52" fmla="*/ 1032732175 w 821"/>
              <a:gd name="T53" fmla="*/ 272949399 h 149"/>
              <a:gd name="T54" fmla="*/ 1070286899 w 821"/>
              <a:gd name="T55" fmla="*/ 274926763 h 149"/>
              <a:gd name="T56" fmla="*/ 1109927355 w 821"/>
              <a:gd name="T57" fmla="*/ 278882896 h 149"/>
              <a:gd name="T58" fmla="*/ 1147480636 w 821"/>
              <a:gd name="T59" fmla="*/ 280860260 h 149"/>
              <a:gd name="T60" fmla="*/ 1187121092 w 821"/>
              <a:gd name="T61" fmla="*/ 280860260 h 149"/>
              <a:gd name="T62" fmla="*/ 1224674372 w 821"/>
              <a:gd name="T63" fmla="*/ 280860260 h 149"/>
              <a:gd name="T64" fmla="*/ 1264314828 w 821"/>
              <a:gd name="T65" fmla="*/ 284816393 h 149"/>
              <a:gd name="T66" fmla="*/ 1301869553 w 821"/>
              <a:gd name="T67" fmla="*/ 284816393 h 149"/>
              <a:gd name="T68" fmla="*/ 1341510009 w 821"/>
              <a:gd name="T69" fmla="*/ 284816393 h 149"/>
              <a:gd name="T70" fmla="*/ 1379063289 w 821"/>
              <a:gd name="T71" fmla="*/ 288772527 h 149"/>
              <a:gd name="T72" fmla="*/ 1418703745 w 821"/>
              <a:gd name="T73" fmla="*/ 288772527 h 149"/>
              <a:gd name="T74" fmla="*/ 1458344201 w 821"/>
              <a:gd name="T75" fmla="*/ 288772527 h 149"/>
              <a:gd name="T76" fmla="*/ 1497984657 w 821"/>
              <a:gd name="T77" fmla="*/ 288772527 h 149"/>
              <a:gd name="T78" fmla="*/ 1535538298 w 821"/>
              <a:gd name="T79" fmla="*/ 290749891 h 149"/>
              <a:gd name="T80" fmla="*/ 1575178755 w 821"/>
              <a:gd name="T81" fmla="*/ 290749891 h 149"/>
              <a:gd name="T82" fmla="*/ 1614819211 w 821"/>
              <a:gd name="T83" fmla="*/ 290749891 h 149"/>
              <a:gd name="T84" fmla="*/ 1652372491 w 821"/>
              <a:gd name="T85" fmla="*/ 290749891 h 149"/>
              <a:gd name="T86" fmla="*/ 1689925771 w 821"/>
              <a:gd name="T87" fmla="*/ 290749891 h 1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21"/>
              <a:gd name="T133" fmla="*/ 0 h 149"/>
              <a:gd name="T134" fmla="*/ 821 w 821"/>
              <a:gd name="T135" fmla="*/ 149 h 14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21" h="149">
                <a:moveTo>
                  <a:pt x="0" y="0"/>
                </a:moveTo>
                <a:lnTo>
                  <a:pt x="10" y="6"/>
                </a:lnTo>
                <a:lnTo>
                  <a:pt x="19" y="31"/>
                </a:lnTo>
                <a:lnTo>
                  <a:pt x="28" y="37"/>
                </a:lnTo>
                <a:lnTo>
                  <a:pt x="38" y="43"/>
                </a:lnTo>
                <a:lnTo>
                  <a:pt x="47" y="50"/>
                </a:lnTo>
                <a:lnTo>
                  <a:pt x="56" y="54"/>
                </a:lnTo>
                <a:lnTo>
                  <a:pt x="65" y="60"/>
                </a:lnTo>
                <a:lnTo>
                  <a:pt x="75" y="65"/>
                </a:lnTo>
                <a:lnTo>
                  <a:pt x="85" y="68"/>
                </a:lnTo>
                <a:lnTo>
                  <a:pt x="95" y="73"/>
                </a:lnTo>
                <a:lnTo>
                  <a:pt x="104" y="76"/>
                </a:lnTo>
                <a:lnTo>
                  <a:pt x="113" y="80"/>
                </a:lnTo>
                <a:lnTo>
                  <a:pt x="122" y="83"/>
                </a:lnTo>
                <a:lnTo>
                  <a:pt x="132" y="87"/>
                </a:lnTo>
                <a:lnTo>
                  <a:pt x="141" y="90"/>
                </a:lnTo>
                <a:lnTo>
                  <a:pt x="150" y="94"/>
                </a:lnTo>
                <a:lnTo>
                  <a:pt x="159" y="97"/>
                </a:lnTo>
                <a:lnTo>
                  <a:pt x="169" y="99"/>
                </a:lnTo>
                <a:lnTo>
                  <a:pt x="178" y="102"/>
                </a:lnTo>
                <a:lnTo>
                  <a:pt x="187" y="104"/>
                </a:lnTo>
                <a:lnTo>
                  <a:pt x="196" y="106"/>
                </a:lnTo>
                <a:lnTo>
                  <a:pt x="205" y="108"/>
                </a:lnTo>
                <a:lnTo>
                  <a:pt x="215" y="110"/>
                </a:lnTo>
                <a:lnTo>
                  <a:pt x="224" y="110"/>
                </a:lnTo>
                <a:lnTo>
                  <a:pt x="234" y="112"/>
                </a:lnTo>
                <a:lnTo>
                  <a:pt x="242" y="114"/>
                </a:lnTo>
                <a:lnTo>
                  <a:pt x="252" y="115"/>
                </a:lnTo>
                <a:lnTo>
                  <a:pt x="261" y="117"/>
                </a:lnTo>
                <a:lnTo>
                  <a:pt x="271" y="118"/>
                </a:lnTo>
                <a:lnTo>
                  <a:pt x="280" y="120"/>
                </a:lnTo>
                <a:lnTo>
                  <a:pt x="289" y="120"/>
                </a:lnTo>
                <a:lnTo>
                  <a:pt x="299" y="121"/>
                </a:lnTo>
                <a:lnTo>
                  <a:pt x="308" y="122"/>
                </a:lnTo>
                <a:lnTo>
                  <a:pt x="317" y="124"/>
                </a:lnTo>
                <a:lnTo>
                  <a:pt x="326" y="124"/>
                </a:lnTo>
                <a:lnTo>
                  <a:pt x="336" y="126"/>
                </a:lnTo>
                <a:lnTo>
                  <a:pt x="345" y="126"/>
                </a:lnTo>
                <a:lnTo>
                  <a:pt x="354" y="127"/>
                </a:lnTo>
                <a:lnTo>
                  <a:pt x="364" y="128"/>
                </a:lnTo>
                <a:lnTo>
                  <a:pt x="372" y="129"/>
                </a:lnTo>
                <a:lnTo>
                  <a:pt x="382" y="130"/>
                </a:lnTo>
                <a:lnTo>
                  <a:pt x="391" y="132"/>
                </a:lnTo>
                <a:lnTo>
                  <a:pt x="400" y="132"/>
                </a:lnTo>
                <a:lnTo>
                  <a:pt x="410" y="132"/>
                </a:lnTo>
                <a:lnTo>
                  <a:pt x="419" y="134"/>
                </a:lnTo>
                <a:lnTo>
                  <a:pt x="429" y="134"/>
                </a:lnTo>
                <a:lnTo>
                  <a:pt x="438" y="134"/>
                </a:lnTo>
                <a:lnTo>
                  <a:pt x="447" y="136"/>
                </a:lnTo>
                <a:lnTo>
                  <a:pt x="456" y="136"/>
                </a:lnTo>
                <a:lnTo>
                  <a:pt x="466" y="137"/>
                </a:lnTo>
                <a:lnTo>
                  <a:pt x="475" y="138"/>
                </a:lnTo>
                <a:lnTo>
                  <a:pt x="485" y="138"/>
                </a:lnTo>
                <a:lnTo>
                  <a:pt x="495" y="138"/>
                </a:lnTo>
                <a:lnTo>
                  <a:pt x="503" y="138"/>
                </a:lnTo>
                <a:lnTo>
                  <a:pt x="513" y="139"/>
                </a:lnTo>
                <a:lnTo>
                  <a:pt x="522" y="139"/>
                </a:lnTo>
                <a:lnTo>
                  <a:pt x="532" y="141"/>
                </a:lnTo>
                <a:lnTo>
                  <a:pt x="541" y="141"/>
                </a:lnTo>
                <a:lnTo>
                  <a:pt x="550" y="142"/>
                </a:lnTo>
                <a:lnTo>
                  <a:pt x="560" y="142"/>
                </a:lnTo>
                <a:lnTo>
                  <a:pt x="569" y="142"/>
                </a:lnTo>
                <a:lnTo>
                  <a:pt x="578" y="142"/>
                </a:lnTo>
                <a:lnTo>
                  <a:pt x="587" y="142"/>
                </a:lnTo>
                <a:lnTo>
                  <a:pt x="596" y="144"/>
                </a:lnTo>
                <a:lnTo>
                  <a:pt x="606" y="144"/>
                </a:lnTo>
                <a:lnTo>
                  <a:pt x="615" y="144"/>
                </a:lnTo>
                <a:lnTo>
                  <a:pt x="624" y="144"/>
                </a:lnTo>
                <a:lnTo>
                  <a:pt x="634" y="144"/>
                </a:lnTo>
                <a:lnTo>
                  <a:pt x="643" y="144"/>
                </a:lnTo>
                <a:lnTo>
                  <a:pt x="652" y="144"/>
                </a:lnTo>
                <a:lnTo>
                  <a:pt x="661" y="146"/>
                </a:lnTo>
                <a:lnTo>
                  <a:pt x="671" y="146"/>
                </a:lnTo>
                <a:lnTo>
                  <a:pt x="680" y="146"/>
                </a:lnTo>
                <a:lnTo>
                  <a:pt x="690" y="146"/>
                </a:lnTo>
                <a:lnTo>
                  <a:pt x="699" y="146"/>
                </a:lnTo>
                <a:lnTo>
                  <a:pt x="709" y="147"/>
                </a:lnTo>
                <a:lnTo>
                  <a:pt x="718" y="146"/>
                </a:lnTo>
                <a:lnTo>
                  <a:pt x="726" y="146"/>
                </a:lnTo>
                <a:lnTo>
                  <a:pt x="736" y="147"/>
                </a:lnTo>
                <a:lnTo>
                  <a:pt x="745" y="147"/>
                </a:lnTo>
                <a:lnTo>
                  <a:pt x="755" y="147"/>
                </a:lnTo>
                <a:lnTo>
                  <a:pt x="764" y="147"/>
                </a:lnTo>
                <a:lnTo>
                  <a:pt x="774" y="147"/>
                </a:lnTo>
                <a:lnTo>
                  <a:pt x="782" y="147"/>
                </a:lnTo>
                <a:lnTo>
                  <a:pt x="792" y="147"/>
                </a:lnTo>
                <a:lnTo>
                  <a:pt x="801" y="147"/>
                </a:lnTo>
                <a:lnTo>
                  <a:pt x="810" y="147"/>
                </a:lnTo>
                <a:lnTo>
                  <a:pt x="820" y="148"/>
                </a:lnTo>
              </a:path>
            </a:pathLst>
          </a:custGeom>
          <a:noFill/>
          <a:ln w="31750">
            <a:solidFill>
              <a:schemeClr val="tx2"/>
            </a:solidFill>
            <a:round/>
            <a:headEnd/>
            <a:tailEnd/>
          </a:ln>
        </p:spPr>
        <p:txBody>
          <a:bodyPr/>
          <a:lstStyle/>
          <a:p>
            <a:endParaRPr lang="en-US" dirty="0"/>
          </a:p>
        </p:txBody>
      </p:sp>
      <p:grpSp>
        <p:nvGrpSpPr>
          <p:cNvPr id="4" name="Group 31"/>
          <p:cNvGrpSpPr>
            <a:grpSpLocks/>
          </p:cNvGrpSpPr>
          <p:nvPr/>
        </p:nvGrpSpPr>
        <p:grpSpPr bwMode="auto">
          <a:xfrm>
            <a:off x="1828800" y="4927600"/>
            <a:ext cx="5133975" cy="895350"/>
            <a:chOff x="1461" y="3935"/>
            <a:chExt cx="3557" cy="639"/>
          </a:xfrm>
        </p:grpSpPr>
        <p:sp>
          <p:nvSpPr>
            <p:cNvPr id="47121" name="Text Box 32"/>
            <p:cNvSpPr txBox="1">
              <a:spLocks noChangeArrowheads="1"/>
            </p:cNvSpPr>
            <p:nvPr/>
          </p:nvSpPr>
          <p:spPr bwMode="auto">
            <a:xfrm>
              <a:off x="1461" y="3935"/>
              <a:ext cx="3557" cy="408"/>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2100" b="1" dirty="0">
                  <a:solidFill>
                    <a:schemeClr val="accent2"/>
                  </a:solidFill>
                  <a:latin typeface="Agilent TT Cond" pitchFamily="34" charset="0"/>
                </a:rPr>
                <a:t>Penalty For Sweeping Too Fast</a:t>
              </a:r>
              <a:endParaRPr lang="en-US" sz="2200" dirty="0">
                <a:solidFill>
                  <a:schemeClr val="accent2"/>
                </a:solidFill>
                <a:latin typeface="Agilent TT Cond" pitchFamily="34" charset="0"/>
              </a:endParaRPr>
            </a:p>
          </p:txBody>
        </p:sp>
        <p:sp>
          <p:nvSpPr>
            <p:cNvPr id="47122" name="Text Box 33"/>
            <p:cNvSpPr txBox="1">
              <a:spLocks noChangeArrowheads="1"/>
            </p:cNvSpPr>
            <p:nvPr/>
          </p:nvSpPr>
          <p:spPr bwMode="auto">
            <a:xfrm>
              <a:off x="1640" y="4253"/>
              <a:ext cx="3179" cy="321"/>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2100" b="1" dirty="0">
                  <a:solidFill>
                    <a:schemeClr val="accent2"/>
                  </a:solidFill>
                  <a:latin typeface="Agilent TT Cond" pitchFamily="34" charset="0"/>
                </a:rPr>
                <a:t>Is An Uncalibrated Display</a:t>
              </a:r>
              <a:endParaRPr lang="en-US" sz="2200" dirty="0">
                <a:solidFill>
                  <a:schemeClr val="accent2"/>
                </a:solidFill>
                <a:latin typeface="Agilent TT Cond" pitchFamily="34" charset="0"/>
              </a:endParaRPr>
            </a:p>
          </p:txBody>
        </p:sp>
      </p:grpSp>
      <p:sp>
        <p:nvSpPr>
          <p:cNvPr id="47118" name="Line 34"/>
          <p:cNvSpPr>
            <a:spLocks noChangeShapeType="1"/>
          </p:cNvSpPr>
          <p:nvPr/>
        </p:nvSpPr>
        <p:spPr bwMode="auto">
          <a:xfrm flipH="1">
            <a:off x="5119688" y="2522538"/>
            <a:ext cx="1235075" cy="488950"/>
          </a:xfrm>
          <a:prstGeom prst="line">
            <a:avLst/>
          </a:prstGeom>
          <a:noFill/>
          <a:ln w="19050">
            <a:solidFill>
              <a:schemeClr val="accent2"/>
            </a:solidFill>
            <a:round/>
            <a:headEnd/>
            <a:tailEnd type="triangle" w="med" len="med"/>
          </a:ln>
        </p:spPr>
        <p:txBody>
          <a:bodyPr wrap="none" anchor="ctr"/>
          <a:lstStyle/>
          <a:p>
            <a:endParaRPr lang="en-US" dirty="0"/>
          </a:p>
        </p:txBody>
      </p:sp>
      <p:sp>
        <p:nvSpPr>
          <p:cNvPr id="47119" name="Text Box 35"/>
          <p:cNvSpPr txBox="1">
            <a:spLocks noChangeArrowheads="1"/>
          </p:cNvSpPr>
          <p:nvPr/>
        </p:nvSpPr>
        <p:spPr bwMode="auto">
          <a:xfrm>
            <a:off x="6454775" y="2181225"/>
            <a:ext cx="2009775" cy="342900"/>
          </a:xfrm>
          <a:prstGeom prst="rect">
            <a:avLst/>
          </a:prstGeom>
          <a:solidFill>
            <a:srgbClr val="FFFFFF"/>
          </a:solidFill>
          <a:ln w="9525">
            <a:solidFill>
              <a:schemeClr val="tx1"/>
            </a:solidFill>
            <a:miter lim="800000"/>
            <a:headEnd/>
            <a:tailEnd/>
          </a:ln>
        </p:spPr>
        <p:txBody>
          <a:bodyPr lIns="0" tIns="0" rIns="0" bIns="0"/>
          <a:lstStyle/>
          <a:p>
            <a:pPr algn="ctr" defTabSz="409575">
              <a:buClr>
                <a:srgbClr val="000000"/>
              </a:buClr>
              <a:buSzPct val="90000"/>
              <a:buFont typeface="Monotype Sorts" pitchFamily="2" charset="2"/>
              <a:buNone/>
            </a:pPr>
            <a:r>
              <a:rPr lang="en-US" sz="2200" dirty="0">
                <a:solidFill>
                  <a:schemeClr val="accent2"/>
                </a:solidFill>
                <a:latin typeface="Agilent TT Cond" pitchFamily="34" charset="0"/>
              </a:rPr>
              <a:t>Swept too fast</a:t>
            </a:r>
          </a:p>
        </p:txBody>
      </p:sp>
      <p:sp>
        <p:nvSpPr>
          <p:cNvPr id="47120" name="Text Box 36"/>
          <p:cNvSpPr txBox="1">
            <a:spLocks noChangeArrowheads="1"/>
          </p:cNvSpPr>
          <p:nvPr/>
        </p:nvSpPr>
        <p:spPr bwMode="auto">
          <a:xfrm>
            <a:off x="6019800" y="1498600"/>
            <a:ext cx="1143000" cy="231775"/>
          </a:xfrm>
          <a:prstGeom prst="rect">
            <a:avLst/>
          </a:prstGeom>
          <a:noFill/>
          <a:ln w="9525">
            <a:noFill/>
            <a:miter lim="800000"/>
            <a:headEnd/>
            <a:tailEnd/>
          </a:ln>
        </p:spPr>
        <p:txBody>
          <a:bodyPr lIns="0" tIns="0" rIns="0" bIns="0">
            <a:spAutoFit/>
          </a:bodyPr>
          <a:lstStyle/>
          <a:p>
            <a:pPr algn="ctr">
              <a:lnSpc>
                <a:spcPct val="95000"/>
              </a:lnSpc>
              <a:spcBef>
                <a:spcPct val="50000"/>
              </a:spcBef>
              <a:spcAft>
                <a:spcPct val="50000"/>
              </a:spcAft>
            </a:pPr>
            <a:r>
              <a:rPr lang="en-US" sz="1600" b="1" dirty="0">
                <a:latin typeface="Agilent TT Cond" pitchFamily="34" charset="0"/>
              </a:rPr>
              <a:t>Meas Uncal</a:t>
            </a:r>
          </a:p>
        </p:txBody>
      </p:sp>
      <p:sp>
        <p:nvSpPr>
          <p:cNvPr id="37" name="Footer Placeholder 36"/>
          <p:cNvSpPr>
            <a:spLocks noGrp="1"/>
          </p:cNvSpPr>
          <p:nvPr>
            <p:ph type="ftr" sz="quarter" idx="10"/>
          </p:nvPr>
        </p:nvSpPr>
        <p:spPr/>
        <p:txBody>
          <a:bodyPr/>
          <a:lstStyle/>
          <a:p>
            <a:r>
              <a:rPr lang="en-US" dirty="0" smtClean="0"/>
              <a:t>Back to Basics Training</a:t>
            </a:r>
            <a:endParaRPr lang="en-US" dirty="0"/>
          </a:p>
        </p:txBody>
      </p:sp>
      <p:sp>
        <p:nvSpPr>
          <p:cNvPr id="38" name="Slide Number Placeholder 37"/>
          <p:cNvSpPr>
            <a:spLocks noGrp="1"/>
          </p:cNvSpPr>
          <p:nvPr>
            <p:ph type="sldNum" sz="quarter" idx="12"/>
          </p:nvPr>
        </p:nvSpPr>
        <p:spPr/>
        <p:txBody>
          <a:bodyPr/>
          <a:lstStyle/>
          <a:p>
            <a:fld id="{2D132F79-ACF3-4263-B52B-5972FA2CE406}" type="slidenum">
              <a:rPr lang="en-US" smtClean="0"/>
              <a:pPr/>
              <a:t>45</a:t>
            </a:fld>
            <a:endParaRPr lang="en-US"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spect="1" noChangeArrowheads="1"/>
          </p:cNvPicPr>
          <p:nvPr/>
        </p:nvPicPr>
        <p:blipFill>
          <a:blip r:embed="rId3" cstate="print"/>
          <a:srcRect/>
          <a:stretch>
            <a:fillRect/>
          </a:stretch>
        </p:blipFill>
        <p:spPr bwMode="auto">
          <a:xfrm>
            <a:off x="5334000" y="2286000"/>
            <a:ext cx="3657600" cy="3200400"/>
          </a:xfrm>
          <a:prstGeom prst="rect">
            <a:avLst/>
          </a:prstGeom>
          <a:noFill/>
          <a:ln w="57150">
            <a:solidFill>
              <a:srgbClr val="FF3399"/>
            </a:solidFill>
            <a:miter lim="800000"/>
            <a:headEnd/>
            <a:tailEnd/>
          </a:ln>
        </p:spPr>
      </p:pic>
      <p:pic>
        <p:nvPicPr>
          <p:cNvPr id="132098" name="Picture 2"/>
          <p:cNvPicPr>
            <a:picLocks noChangeAspect="1" noChangeArrowheads="1"/>
          </p:cNvPicPr>
          <p:nvPr/>
        </p:nvPicPr>
        <p:blipFill>
          <a:blip r:embed="rId4" cstate="print"/>
          <a:srcRect/>
          <a:stretch>
            <a:fillRect/>
          </a:stretch>
        </p:blipFill>
        <p:spPr bwMode="auto">
          <a:xfrm>
            <a:off x="2743200" y="1524000"/>
            <a:ext cx="3743585" cy="3195638"/>
          </a:xfrm>
          <a:prstGeom prst="rect">
            <a:avLst/>
          </a:prstGeom>
          <a:noFill/>
          <a:ln w="9525">
            <a:solidFill>
              <a:srgbClr val="FF3399"/>
            </a:solidFill>
            <a:miter lim="800000"/>
            <a:headEnd/>
            <a:tailEnd/>
          </a:ln>
        </p:spPr>
      </p:pic>
      <p:sp>
        <p:nvSpPr>
          <p:cNvPr id="48131" name="Rectangle 5"/>
          <p:cNvSpPr>
            <a:spLocks noGrp="1" noChangeArrowheads="1"/>
          </p:cNvSpPr>
          <p:nvPr>
            <p:ph type="title"/>
          </p:nvPr>
        </p:nvSpPr>
        <p:spPr>
          <a:xfrm>
            <a:off x="228600" y="76200"/>
            <a:ext cx="8442325" cy="762000"/>
          </a:xfrm>
        </p:spPr>
        <p:txBody>
          <a:bodyPr/>
          <a:lstStyle/>
          <a:p>
            <a:pPr>
              <a:lnSpc>
                <a:spcPct val="75000"/>
              </a:lnSpc>
            </a:pPr>
            <a:r>
              <a:rPr lang="en-US" dirty="0" smtClean="0"/>
              <a:t>Specifications</a:t>
            </a:r>
            <a:br>
              <a:rPr lang="en-US" dirty="0" smtClean="0"/>
            </a:br>
            <a:r>
              <a:rPr lang="en-US" dirty="0" smtClean="0"/>
              <a:t>          </a:t>
            </a:r>
            <a:r>
              <a:rPr lang="en-US" sz="2100" dirty="0" smtClean="0"/>
              <a:t>Resolution: RBW Type Determines Sweep Time</a:t>
            </a:r>
            <a:endParaRPr lang="en-US" sz="2600" dirty="0" smtClean="0"/>
          </a:p>
        </p:txBody>
      </p:sp>
      <p:sp>
        <p:nvSpPr>
          <p:cNvPr id="48133" name="Text Box 7"/>
          <p:cNvSpPr txBox="1">
            <a:spLocks noChangeArrowheads="1"/>
          </p:cNvSpPr>
          <p:nvPr/>
        </p:nvSpPr>
        <p:spPr bwMode="auto">
          <a:xfrm>
            <a:off x="838200" y="4370388"/>
            <a:ext cx="1577975" cy="519112"/>
          </a:xfrm>
          <a:prstGeom prst="rect">
            <a:avLst/>
          </a:prstGeom>
          <a:noFill/>
          <a:ln w="9525">
            <a:noFill/>
            <a:miter lim="800000"/>
            <a:headEnd/>
            <a:tailEnd/>
          </a:ln>
        </p:spPr>
        <p:txBody>
          <a:bodyPr>
            <a:spAutoFit/>
          </a:bodyPr>
          <a:lstStyle/>
          <a:p>
            <a:pPr>
              <a:buSzPct val="50000"/>
            </a:pPr>
            <a:r>
              <a:rPr lang="en-US" sz="2800" dirty="0">
                <a:solidFill>
                  <a:srgbClr val="0000FF"/>
                </a:solidFill>
                <a:latin typeface="Agilent TT Cond" pitchFamily="34" charset="0"/>
              </a:rPr>
              <a:t>280 sec</a:t>
            </a:r>
            <a:endParaRPr lang="en-US" sz="1700" dirty="0">
              <a:solidFill>
                <a:srgbClr val="0000FF"/>
              </a:solidFill>
              <a:latin typeface="Agilent TT Cond" pitchFamily="34" charset="0"/>
            </a:endParaRPr>
          </a:p>
        </p:txBody>
      </p:sp>
      <p:sp>
        <p:nvSpPr>
          <p:cNvPr id="48134" name="Text Box 8"/>
          <p:cNvSpPr txBox="1">
            <a:spLocks noChangeArrowheads="1"/>
          </p:cNvSpPr>
          <p:nvPr/>
        </p:nvSpPr>
        <p:spPr bwMode="auto">
          <a:xfrm>
            <a:off x="3276600" y="4738688"/>
            <a:ext cx="1577975" cy="519112"/>
          </a:xfrm>
          <a:prstGeom prst="rect">
            <a:avLst/>
          </a:prstGeom>
          <a:noFill/>
          <a:ln w="9525">
            <a:noFill/>
            <a:miter lim="800000"/>
            <a:headEnd/>
            <a:tailEnd/>
          </a:ln>
        </p:spPr>
        <p:txBody>
          <a:bodyPr>
            <a:spAutoFit/>
          </a:bodyPr>
          <a:lstStyle/>
          <a:p>
            <a:pPr>
              <a:buSzPct val="50000"/>
            </a:pPr>
            <a:r>
              <a:rPr lang="en-US" sz="2800" dirty="0">
                <a:solidFill>
                  <a:srgbClr val="0000FF"/>
                </a:solidFill>
                <a:latin typeface="Agilent TT Cond" pitchFamily="34" charset="0"/>
              </a:rPr>
              <a:t>134 sec</a:t>
            </a:r>
            <a:endParaRPr lang="en-US" sz="2800" dirty="0">
              <a:solidFill>
                <a:srgbClr val="0000FF"/>
              </a:solidFill>
              <a:latin typeface="Arial Condensed Bold" pitchFamily="34" charset="0"/>
            </a:endParaRPr>
          </a:p>
        </p:txBody>
      </p:sp>
      <p:pic>
        <p:nvPicPr>
          <p:cNvPr id="48135" name="Picture 9" descr="8560e"/>
          <p:cNvPicPr>
            <a:picLocks noChangeAspect="1" noChangeArrowheads="1"/>
          </p:cNvPicPr>
          <p:nvPr/>
        </p:nvPicPr>
        <p:blipFill>
          <a:blip r:embed="rId5" cstate="print"/>
          <a:srcRect l="8124" r="29095"/>
          <a:stretch>
            <a:fillRect/>
          </a:stretch>
        </p:blipFill>
        <p:spPr bwMode="auto">
          <a:xfrm>
            <a:off x="304800" y="1152525"/>
            <a:ext cx="3733800" cy="3203575"/>
          </a:xfrm>
          <a:prstGeom prst="rect">
            <a:avLst/>
          </a:prstGeom>
          <a:noFill/>
          <a:ln w="41275">
            <a:solidFill>
              <a:srgbClr val="FF00FF"/>
            </a:solidFill>
            <a:miter lim="800000"/>
            <a:headEnd/>
            <a:tailEnd/>
          </a:ln>
        </p:spPr>
      </p:pic>
      <p:sp>
        <p:nvSpPr>
          <p:cNvPr id="48136" name="Text Box 10"/>
          <p:cNvSpPr txBox="1">
            <a:spLocks noChangeArrowheads="1"/>
          </p:cNvSpPr>
          <p:nvPr/>
        </p:nvSpPr>
        <p:spPr bwMode="auto">
          <a:xfrm>
            <a:off x="5715000" y="5529263"/>
            <a:ext cx="3124200" cy="427037"/>
          </a:xfrm>
          <a:prstGeom prst="rect">
            <a:avLst/>
          </a:prstGeom>
          <a:noFill/>
          <a:ln w="19050">
            <a:noFill/>
            <a:miter lim="800000"/>
            <a:headEnd/>
            <a:tailEnd/>
          </a:ln>
        </p:spPr>
        <p:txBody>
          <a:bodyPr lIns="0" tIns="0" rIns="0" bIns="0">
            <a:spAutoFit/>
          </a:bodyPr>
          <a:lstStyle/>
          <a:p>
            <a:pPr algn="ctr">
              <a:spcBef>
                <a:spcPct val="50000"/>
              </a:spcBef>
            </a:pPr>
            <a:r>
              <a:rPr lang="en-US" sz="2800" dirty="0" smtClean="0">
                <a:solidFill>
                  <a:srgbClr val="0000FF"/>
                </a:solidFill>
                <a:latin typeface="Agilent TT Cond" pitchFamily="34" charset="0"/>
              </a:rPr>
              <a:t>10.7 </a:t>
            </a:r>
            <a:r>
              <a:rPr lang="en-US" sz="2800" dirty="0">
                <a:solidFill>
                  <a:srgbClr val="0000FF"/>
                </a:solidFill>
                <a:latin typeface="Agilent TT Cond" pitchFamily="34" charset="0"/>
              </a:rPr>
              <a:t>sec</a:t>
            </a:r>
          </a:p>
        </p:txBody>
      </p:sp>
      <p:sp>
        <p:nvSpPr>
          <p:cNvPr id="48137" name="Text Box 11"/>
          <p:cNvSpPr txBox="1">
            <a:spLocks noChangeArrowheads="1"/>
          </p:cNvSpPr>
          <p:nvPr/>
        </p:nvSpPr>
        <p:spPr bwMode="auto">
          <a:xfrm>
            <a:off x="838200" y="790575"/>
            <a:ext cx="2514600" cy="365125"/>
          </a:xfrm>
          <a:prstGeom prst="rect">
            <a:avLst/>
          </a:prstGeom>
          <a:noFill/>
          <a:ln w="19050">
            <a:noFill/>
            <a:miter lim="800000"/>
            <a:headEnd/>
            <a:tailEnd/>
          </a:ln>
        </p:spPr>
        <p:txBody>
          <a:bodyPr lIns="0" tIns="0" rIns="0" bIns="0">
            <a:spAutoFit/>
          </a:bodyPr>
          <a:lstStyle/>
          <a:p>
            <a:pPr>
              <a:spcBef>
                <a:spcPct val="50000"/>
              </a:spcBef>
            </a:pPr>
            <a:r>
              <a:rPr lang="en-US" dirty="0">
                <a:latin typeface="Agilent TT Cond" pitchFamily="34" charset="0"/>
              </a:rPr>
              <a:t>8563E Analog RBW</a:t>
            </a:r>
            <a:endParaRPr lang="en-US" dirty="0"/>
          </a:p>
        </p:txBody>
      </p:sp>
      <p:sp>
        <p:nvSpPr>
          <p:cNvPr id="48138" name="Text Box 12"/>
          <p:cNvSpPr txBox="1">
            <a:spLocks noChangeArrowheads="1"/>
          </p:cNvSpPr>
          <p:nvPr/>
        </p:nvSpPr>
        <p:spPr bwMode="auto">
          <a:xfrm>
            <a:off x="4191000" y="1158875"/>
            <a:ext cx="2362200" cy="276999"/>
          </a:xfrm>
          <a:prstGeom prst="rect">
            <a:avLst/>
          </a:prstGeom>
          <a:noFill/>
          <a:ln w="19050">
            <a:noFill/>
            <a:miter lim="800000"/>
            <a:headEnd/>
            <a:tailEnd/>
          </a:ln>
        </p:spPr>
        <p:txBody>
          <a:bodyPr lIns="0" tIns="0" rIns="0" bIns="0">
            <a:spAutoFit/>
          </a:bodyPr>
          <a:lstStyle/>
          <a:p>
            <a:pPr>
              <a:spcBef>
                <a:spcPct val="50000"/>
              </a:spcBef>
            </a:pPr>
            <a:r>
              <a:rPr lang="en-US" dirty="0" smtClean="0">
                <a:latin typeface="Agilent TT Cond" pitchFamily="34" charset="0"/>
              </a:rPr>
              <a:t>PXA Swept </a:t>
            </a:r>
            <a:r>
              <a:rPr lang="en-US" dirty="0">
                <a:latin typeface="Agilent TT Cond" pitchFamily="34" charset="0"/>
              </a:rPr>
              <a:t>RBW</a:t>
            </a:r>
          </a:p>
        </p:txBody>
      </p:sp>
      <p:sp>
        <p:nvSpPr>
          <p:cNvPr id="48139" name="Text Box 13"/>
          <p:cNvSpPr txBox="1">
            <a:spLocks noChangeArrowheads="1"/>
          </p:cNvSpPr>
          <p:nvPr/>
        </p:nvSpPr>
        <p:spPr bwMode="auto">
          <a:xfrm>
            <a:off x="6400800" y="1917700"/>
            <a:ext cx="2133600" cy="276999"/>
          </a:xfrm>
          <a:prstGeom prst="rect">
            <a:avLst/>
          </a:prstGeom>
          <a:noFill/>
          <a:ln w="19050">
            <a:noFill/>
            <a:miter lim="800000"/>
            <a:headEnd/>
            <a:tailEnd/>
          </a:ln>
        </p:spPr>
        <p:txBody>
          <a:bodyPr lIns="0" tIns="0" rIns="0" bIns="0">
            <a:spAutoFit/>
          </a:bodyPr>
          <a:lstStyle/>
          <a:p>
            <a:pPr algn="ctr">
              <a:spcBef>
                <a:spcPct val="50000"/>
              </a:spcBef>
            </a:pPr>
            <a:r>
              <a:rPr lang="en-US" dirty="0" smtClean="0">
                <a:latin typeface="Agilent TT Cond" pitchFamily="34" charset="0"/>
              </a:rPr>
              <a:t>PXA </a:t>
            </a:r>
            <a:r>
              <a:rPr lang="en-US" dirty="0">
                <a:latin typeface="Agilent TT Cond" pitchFamily="34" charset="0"/>
              </a:rPr>
              <a:t>FFT RBW</a:t>
            </a:r>
          </a:p>
        </p:txBody>
      </p:sp>
      <p:sp>
        <p:nvSpPr>
          <p:cNvPr id="14" name="Footer Placeholder 13"/>
          <p:cNvSpPr>
            <a:spLocks noGrp="1"/>
          </p:cNvSpPr>
          <p:nvPr>
            <p:ph type="ftr" sz="quarter" idx="10"/>
          </p:nvPr>
        </p:nvSpPr>
        <p:spPr/>
        <p:txBody>
          <a:bodyPr/>
          <a:lstStyle/>
          <a:p>
            <a:r>
              <a:rPr lang="en-US" dirty="0" smtClean="0"/>
              <a:t>Back to Basics Training</a:t>
            </a:r>
            <a:endParaRPr lang="en-US" dirty="0"/>
          </a:p>
        </p:txBody>
      </p:sp>
      <p:sp>
        <p:nvSpPr>
          <p:cNvPr id="13" name="Slide Number Placeholder 12"/>
          <p:cNvSpPr>
            <a:spLocks noGrp="1"/>
          </p:cNvSpPr>
          <p:nvPr>
            <p:ph type="sldNum" sz="quarter" idx="12"/>
          </p:nvPr>
        </p:nvSpPr>
        <p:spPr/>
        <p:txBody>
          <a:bodyPr/>
          <a:lstStyle/>
          <a:p>
            <a:fld id="{2D132F79-ACF3-4263-B52B-5972FA2CE406}" type="slidenum">
              <a:rPr lang="en-US" smtClean="0"/>
              <a:pPr/>
              <a:t>46</a:t>
            </a:fld>
            <a:endParaRPr lang="en-US"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28600" y="76199"/>
            <a:ext cx="8915400" cy="828675"/>
          </a:xfrm>
        </p:spPr>
        <p:txBody>
          <a:bodyPr/>
          <a:lstStyle/>
          <a:p>
            <a:r>
              <a:rPr lang="en-US" dirty="0" smtClean="0"/>
              <a:t>Specifications</a:t>
            </a:r>
            <a:br>
              <a:rPr lang="en-US" dirty="0" smtClean="0"/>
            </a:br>
            <a:r>
              <a:rPr lang="en-US" sz="2100" dirty="0" smtClean="0"/>
              <a:t>	Sensitivity/DANL</a:t>
            </a:r>
          </a:p>
        </p:txBody>
      </p:sp>
      <p:sp>
        <p:nvSpPr>
          <p:cNvPr id="49155" name="Line 3"/>
          <p:cNvSpPr>
            <a:spLocks noChangeShapeType="1"/>
          </p:cNvSpPr>
          <p:nvPr/>
        </p:nvSpPr>
        <p:spPr bwMode="auto">
          <a:xfrm>
            <a:off x="4357688" y="6546850"/>
            <a:ext cx="0" cy="0"/>
          </a:xfrm>
          <a:prstGeom prst="line">
            <a:avLst/>
          </a:prstGeom>
          <a:noFill/>
          <a:ln w="9525">
            <a:solidFill>
              <a:srgbClr val="000000"/>
            </a:solidFill>
            <a:round/>
            <a:headEnd/>
            <a:tailEnd/>
          </a:ln>
        </p:spPr>
        <p:txBody>
          <a:bodyPr wrap="none" anchor="ctr"/>
          <a:lstStyle/>
          <a:p>
            <a:endParaRPr lang="en-US" dirty="0"/>
          </a:p>
        </p:txBody>
      </p:sp>
      <p:sp>
        <p:nvSpPr>
          <p:cNvPr id="49156" name="Freeform 4"/>
          <p:cNvSpPr>
            <a:spLocks/>
          </p:cNvSpPr>
          <p:nvPr/>
        </p:nvSpPr>
        <p:spPr bwMode="auto">
          <a:xfrm>
            <a:off x="6019800" y="3884613"/>
            <a:ext cx="1588" cy="706437"/>
          </a:xfrm>
          <a:custGeom>
            <a:avLst/>
            <a:gdLst>
              <a:gd name="T0" fmla="*/ 0 w 1"/>
              <a:gd name="T1" fmla="*/ 986267299 h 505"/>
              <a:gd name="T2" fmla="*/ 0 w 1"/>
              <a:gd name="T3" fmla="*/ 493133649 h 505"/>
              <a:gd name="T4" fmla="*/ 0 w 1"/>
              <a:gd name="T5" fmla="*/ 0 h 505"/>
              <a:gd name="T6" fmla="*/ 0 60000 65536"/>
              <a:gd name="T7" fmla="*/ 0 60000 65536"/>
              <a:gd name="T8" fmla="*/ 0 60000 65536"/>
              <a:gd name="T9" fmla="*/ 0 w 1"/>
              <a:gd name="T10" fmla="*/ 0 h 505"/>
              <a:gd name="T11" fmla="*/ 1 w 1"/>
              <a:gd name="T12" fmla="*/ 505 h 505"/>
            </a:gdLst>
            <a:ahLst/>
            <a:cxnLst>
              <a:cxn ang="T6">
                <a:pos x="T0" y="T1"/>
              </a:cxn>
              <a:cxn ang="T7">
                <a:pos x="T2" y="T3"/>
              </a:cxn>
              <a:cxn ang="T8">
                <a:pos x="T4" y="T5"/>
              </a:cxn>
            </a:cxnLst>
            <a:rect l="T9" t="T10" r="T11" b="T12"/>
            <a:pathLst>
              <a:path w="1" h="505">
                <a:moveTo>
                  <a:pt x="0" y="504"/>
                </a:moveTo>
                <a:lnTo>
                  <a:pt x="0" y="252"/>
                </a:lnTo>
                <a:lnTo>
                  <a:pt x="0" y="0"/>
                </a:lnTo>
              </a:path>
            </a:pathLst>
          </a:custGeom>
          <a:noFill/>
          <a:ln w="31750">
            <a:solidFill>
              <a:srgbClr val="000000"/>
            </a:solidFill>
            <a:round/>
            <a:headEnd/>
            <a:tailEnd/>
          </a:ln>
        </p:spPr>
        <p:txBody>
          <a:bodyPr lIns="0" tIns="0" rIns="0" bIns="0" anchor="b"/>
          <a:lstStyle/>
          <a:p>
            <a:endParaRPr lang="en-US" dirty="0"/>
          </a:p>
        </p:txBody>
      </p:sp>
      <p:sp>
        <p:nvSpPr>
          <p:cNvPr id="49157" name="Freeform 5"/>
          <p:cNvSpPr>
            <a:spLocks/>
          </p:cNvSpPr>
          <p:nvPr/>
        </p:nvSpPr>
        <p:spPr bwMode="auto">
          <a:xfrm>
            <a:off x="7200900" y="3884613"/>
            <a:ext cx="1588" cy="706437"/>
          </a:xfrm>
          <a:custGeom>
            <a:avLst/>
            <a:gdLst>
              <a:gd name="T0" fmla="*/ 0 w 1"/>
              <a:gd name="T1" fmla="*/ 986267299 h 505"/>
              <a:gd name="T2" fmla="*/ 0 w 1"/>
              <a:gd name="T3" fmla="*/ 493133649 h 505"/>
              <a:gd name="T4" fmla="*/ 0 w 1"/>
              <a:gd name="T5" fmla="*/ 0 h 505"/>
              <a:gd name="T6" fmla="*/ 0 60000 65536"/>
              <a:gd name="T7" fmla="*/ 0 60000 65536"/>
              <a:gd name="T8" fmla="*/ 0 60000 65536"/>
              <a:gd name="T9" fmla="*/ 0 w 1"/>
              <a:gd name="T10" fmla="*/ 0 h 505"/>
              <a:gd name="T11" fmla="*/ 1 w 1"/>
              <a:gd name="T12" fmla="*/ 505 h 505"/>
            </a:gdLst>
            <a:ahLst/>
            <a:cxnLst>
              <a:cxn ang="T6">
                <a:pos x="T0" y="T1"/>
              </a:cxn>
              <a:cxn ang="T7">
                <a:pos x="T2" y="T3"/>
              </a:cxn>
              <a:cxn ang="T8">
                <a:pos x="T4" y="T5"/>
              </a:cxn>
            </a:cxnLst>
            <a:rect l="T9" t="T10" r="T11" b="T12"/>
            <a:pathLst>
              <a:path w="1" h="505">
                <a:moveTo>
                  <a:pt x="0" y="504"/>
                </a:moveTo>
                <a:lnTo>
                  <a:pt x="0" y="252"/>
                </a:lnTo>
                <a:lnTo>
                  <a:pt x="0" y="0"/>
                </a:lnTo>
              </a:path>
            </a:pathLst>
          </a:custGeom>
          <a:noFill/>
          <a:ln w="31750">
            <a:solidFill>
              <a:srgbClr val="000000"/>
            </a:solidFill>
            <a:round/>
            <a:headEnd/>
            <a:tailEnd/>
          </a:ln>
        </p:spPr>
        <p:txBody>
          <a:bodyPr lIns="0" tIns="0" rIns="0" bIns="0" anchor="b"/>
          <a:lstStyle/>
          <a:p>
            <a:endParaRPr lang="en-US" dirty="0"/>
          </a:p>
        </p:txBody>
      </p:sp>
      <p:sp>
        <p:nvSpPr>
          <p:cNvPr id="49158" name="Freeform 6"/>
          <p:cNvSpPr>
            <a:spLocks/>
          </p:cNvSpPr>
          <p:nvPr/>
        </p:nvSpPr>
        <p:spPr bwMode="auto">
          <a:xfrm>
            <a:off x="6019800" y="4589463"/>
            <a:ext cx="1182688" cy="1587"/>
          </a:xfrm>
          <a:custGeom>
            <a:avLst/>
            <a:gdLst>
              <a:gd name="T0" fmla="*/ 1705791549 w 819"/>
              <a:gd name="T1" fmla="*/ 0 h 1"/>
              <a:gd name="T2" fmla="*/ 852895775 w 819"/>
              <a:gd name="T3" fmla="*/ 0 h 1"/>
              <a:gd name="T4" fmla="*/ 0 w 819"/>
              <a:gd name="T5" fmla="*/ 0 h 1"/>
              <a:gd name="T6" fmla="*/ 0 60000 65536"/>
              <a:gd name="T7" fmla="*/ 0 60000 65536"/>
              <a:gd name="T8" fmla="*/ 0 60000 65536"/>
              <a:gd name="T9" fmla="*/ 0 w 819"/>
              <a:gd name="T10" fmla="*/ 0 h 1"/>
              <a:gd name="T11" fmla="*/ 819 w 819"/>
              <a:gd name="T12" fmla="*/ 1 h 1"/>
            </a:gdLst>
            <a:ahLst/>
            <a:cxnLst>
              <a:cxn ang="T6">
                <a:pos x="T0" y="T1"/>
              </a:cxn>
              <a:cxn ang="T7">
                <a:pos x="T2" y="T3"/>
              </a:cxn>
              <a:cxn ang="T8">
                <a:pos x="T4" y="T5"/>
              </a:cxn>
            </a:cxnLst>
            <a:rect l="T9" t="T10" r="T11" b="T12"/>
            <a:pathLst>
              <a:path w="819" h="1">
                <a:moveTo>
                  <a:pt x="818" y="0"/>
                </a:moveTo>
                <a:lnTo>
                  <a:pt x="409" y="0"/>
                </a:lnTo>
                <a:lnTo>
                  <a:pt x="0" y="0"/>
                </a:lnTo>
              </a:path>
            </a:pathLst>
          </a:custGeom>
          <a:noFill/>
          <a:ln w="31750">
            <a:solidFill>
              <a:srgbClr val="000000"/>
            </a:solidFill>
            <a:round/>
            <a:headEnd/>
            <a:tailEnd/>
          </a:ln>
        </p:spPr>
        <p:txBody>
          <a:bodyPr lIns="0" tIns="0" rIns="0" bIns="0" anchor="b"/>
          <a:lstStyle/>
          <a:p>
            <a:endParaRPr lang="en-US" dirty="0"/>
          </a:p>
        </p:txBody>
      </p:sp>
      <p:sp>
        <p:nvSpPr>
          <p:cNvPr id="49159" name="Freeform 7"/>
          <p:cNvSpPr>
            <a:spLocks/>
          </p:cNvSpPr>
          <p:nvPr/>
        </p:nvSpPr>
        <p:spPr bwMode="auto">
          <a:xfrm>
            <a:off x="5021263" y="1504950"/>
            <a:ext cx="654050" cy="576263"/>
          </a:xfrm>
          <a:custGeom>
            <a:avLst/>
            <a:gdLst>
              <a:gd name="T0" fmla="*/ 942245039 w 453"/>
              <a:gd name="T1" fmla="*/ 0 h 412"/>
              <a:gd name="T2" fmla="*/ 942245039 w 453"/>
              <a:gd name="T3" fmla="*/ 804060435 h 412"/>
              <a:gd name="T4" fmla="*/ 0 w 453"/>
              <a:gd name="T5" fmla="*/ 804060435 h 412"/>
              <a:gd name="T6" fmla="*/ 0 w 453"/>
              <a:gd name="T7" fmla="*/ 0 h 412"/>
              <a:gd name="T8" fmla="*/ 942245039 w 453"/>
              <a:gd name="T9" fmla="*/ 0 h 412"/>
              <a:gd name="T10" fmla="*/ 0 60000 65536"/>
              <a:gd name="T11" fmla="*/ 0 60000 65536"/>
              <a:gd name="T12" fmla="*/ 0 60000 65536"/>
              <a:gd name="T13" fmla="*/ 0 60000 65536"/>
              <a:gd name="T14" fmla="*/ 0 60000 65536"/>
              <a:gd name="T15" fmla="*/ 0 w 453"/>
              <a:gd name="T16" fmla="*/ 0 h 412"/>
              <a:gd name="T17" fmla="*/ 453 w 453"/>
              <a:gd name="T18" fmla="*/ 412 h 412"/>
            </a:gdLst>
            <a:ahLst/>
            <a:cxnLst>
              <a:cxn ang="T10">
                <a:pos x="T0" y="T1"/>
              </a:cxn>
              <a:cxn ang="T11">
                <a:pos x="T2" y="T3"/>
              </a:cxn>
              <a:cxn ang="T12">
                <a:pos x="T4" y="T5"/>
              </a:cxn>
              <a:cxn ang="T13">
                <a:pos x="T6" y="T7"/>
              </a:cxn>
              <a:cxn ang="T14">
                <a:pos x="T8" y="T9"/>
              </a:cxn>
            </a:cxnLst>
            <a:rect l="T15" t="T16" r="T17" b="T18"/>
            <a:pathLst>
              <a:path w="453" h="412">
                <a:moveTo>
                  <a:pt x="452" y="0"/>
                </a:moveTo>
                <a:lnTo>
                  <a:pt x="452" y="411"/>
                </a:lnTo>
                <a:lnTo>
                  <a:pt x="0" y="411"/>
                </a:lnTo>
                <a:lnTo>
                  <a:pt x="0" y="0"/>
                </a:lnTo>
                <a:lnTo>
                  <a:pt x="452" y="0"/>
                </a:lnTo>
              </a:path>
            </a:pathLst>
          </a:custGeom>
          <a:noFill/>
          <a:ln w="31750">
            <a:solidFill>
              <a:srgbClr val="000000"/>
            </a:solidFill>
            <a:round/>
            <a:headEnd/>
            <a:tailEnd/>
          </a:ln>
        </p:spPr>
        <p:txBody>
          <a:bodyPr lIns="0" tIns="0" rIns="0" bIns="0" anchor="b"/>
          <a:lstStyle/>
          <a:p>
            <a:endParaRPr lang="en-US" dirty="0"/>
          </a:p>
        </p:txBody>
      </p:sp>
      <p:sp>
        <p:nvSpPr>
          <p:cNvPr id="49160" name="Freeform 8"/>
          <p:cNvSpPr>
            <a:spLocks/>
          </p:cNvSpPr>
          <p:nvPr/>
        </p:nvSpPr>
        <p:spPr bwMode="auto">
          <a:xfrm>
            <a:off x="4830763" y="4064000"/>
            <a:ext cx="835025" cy="411163"/>
          </a:xfrm>
          <a:custGeom>
            <a:avLst/>
            <a:gdLst>
              <a:gd name="T0" fmla="*/ 1204256149 w 578"/>
              <a:gd name="T1" fmla="*/ 0 h 293"/>
              <a:gd name="T2" fmla="*/ 1204256149 w 578"/>
              <a:gd name="T3" fmla="*/ 575010690 h 293"/>
              <a:gd name="T4" fmla="*/ 0 w 578"/>
              <a:gd name="T5" fmla="*/ 575010690 h 293"/>
              <a:gd name="T6" fmla="*/ 0 w 578"/>
              <a:gd name="T7" fmla="*/ 0 h 293"/>
              <a:gd name="T8" fmla="*/ 1204256149 w 578"/>
              <a:gd name="T9" fmla="*/ 0 h 293"/>
              <a:gd name="T10" fmla="*/ 0 60000 65536"/>
              <a:gd name="T11" fmla="*/ 0 60000 65536"/>
              <a:gd name="T12" fmla="*/ 0 60000 65536"/>
              <a:gd name="T13" fmla="*/ 0 60000 65536"/>
              <a:gd name="T14" fmla="*/ 0 60000 65536"/>
              <a:gd name="T15" fmla="*/ 0 w 578"/>
              <a:gd name="T16" fmla="*/ 0 h 293"/>
              <a:gd name="T17" fmla="*/ 578 w 578"/>
              <a:gd name="T18" fmla="*/ 293 h 293"/>
            </a:gdLst>
            <a:ahLst/>
            <a:cxnLst>
              <a:cxn ang="T10">
                <a:pos x="T0" y="T1"/>
              </a:cxn>
              <a:cxn ang="T11">
                <a:pos x="T2" y="T3"/>
              </a:cxn>
              <a:cxn ang="T12">
                <a:pos x="T4" y="T5"/>
              </a:cxn>
              <a:cxn ang="T13">
                <a:pos x="T6" y="T7"/>
              </a:cxn>
              <a:cxn ang="T14">
                <a:pos x="T8" y="T9"/>
              </a:cxn>
            </a:cxnLst>
            <a:rect l="T15" t="T16" r="T17" b="T18"/>
            <a:pathLst>
              <a:path w="578" h="293">
                <a:moveTo>
                  <a:pt x="577" y="0"/>
                </a:moveTo>
                <a:lnTo>
                  <a:pt x="577" y="292"/>
                </a:lnTo>
                <a:lnTo>
                  <a:pt x="0" y="292"/>
                </a:lnTo>
                <a:lnTo>
                  <a:pt x="0" y="0"/>
                </a:lnTo>
                <a:lnTo>
                  <a:pt x="577" y="0"/>
                </a:lnTo>
              </a:path>
            </a:pathLst>
          </a:custGeom>
          <a:noFill/>
          <a:ln w="31750">
            <a:solidFill>
              <a:srgbClr val="000000"/>
            </a:solidFill>
            <a:round/>
            <a:headEnd/>
            <a:tailEnd/>
          </a:ln>
        </p:spPr>
        <p:txBody>
          <a:bodyPr lIns="0" tIns="0" rIns="0" bIns="0" anchor="b"/>
          <a:lstStyle/>
          <a:p>
            <a:endParaRPr lang="en-US" dirty="0"/>
          </a:p>
        </p:txBody>
      </p:sp>
      <p:sp>
        <p:nvSpPr>
          <p:cNvPr id="49161" name="Freeform 9"/>
          <p:cNvSpPr>
            <a:spLocks/>
          </p:cNvSpPr>
          <p:nvPr/>
        </p:nvSpPr>
        <p:spPr bwMode="auto">
          <a:xfrm>
            <a:off x="3106738" y="3014663"/>
            <a:ext cx="550862" cy="533400"/>
          </a:xfrm>
          <a:custGeom>
            <a:avLst/>
            <a:gdLst>
              <a:gd name="T0" fmla="*/ 794363353 w 381"/>
              <a:gd name="T1" fmla="*/ 344959977 h 381"/>
              <a:gd name="T2" fmla="*/ 783911436 w 381"/>
              <a:gd name="T3" fmla="*/ 286159996 h 381"/>
              <a:gd name="T4" fmla="*/ 769278175 w 381"/>
              <a:gd name="T5" fmla="*/ 235200012 h 381"/>
              <a:gd name="T6" fmla="*/ 742102144 w 381"/>
              <a:gd name="T7" fmla="*/ 186200028 h 381"/>
              <a:gd name="T8" fmla="*/ 708655723 w 381"/>
              <a:gd name="T9" fmla="*/ 137200000 h 381"/>
              <a:gd name="T10" fmla="*/ 668937284 w 381"/>
              <a:gd name="T11" fmla="*/ 98000012 h 381"/>
              <a:gd name="T12" fmla="*/ 622948274 w 381"/>
              <a:gd name="T13" fmla="*/ 62720002 h 381"/>
              <a:gd name="T14" fmla="*/ 568596574 w 381"/>
              <a:gd name="T15" fmla="*/ 33320000 h 381"/>
              <a:gd name="T16" fmla="*/ 516335547 w 381"/>
              <a:gd name="T17" fmla="*/ 13720001 h 381"/>
              <a:gd name="T18" fmla="*/ 457803948 w 381"/>
              <a:gd name="T19" fmla="*/ 1960000 h 381"/>
              <a:gd name="T20" fmla="*/ 399272349 w 381"/>
              <a:gd name="T21" fmla="*/ 0 h 381"/>
              <a:gd name="T22" fmla="*/ 340740659 w 381"/>
              <a:gd name="T23" fmla="*/ 1960000 h 381"/>
              <a:gd name="T24" fmla="*/ 280118388 w 381"/>
              <a:gd name="T25" fmla="*/ 13720001 h 381"/>
              <a:gd name="T26" fmla="*/ 225766688 w 381"/>
              <a:gd name="T27" fmla="*/ 33320000 h 381"/>
              <a:gd name="T28" fmla="*/ 173505615 w 381"/>
              <a:gd name="T29" fmla="*/ 62720002 h 381"/>
              <a:gd name="T30" fmla="*/ 127516605 w 381"/>
              <a:gd name="T31" fmla="*/ 98000012 h 381"/>
              <a:gd name="T32" fmla="*/ 87798144 w 381"/>
              <a:gd name="T33" fmla="*/ 137200000 h 381"/>
              <a:gd name="T34" fmla="*/ 54351723 w 381"/>
              <a:gd name="T35" fmla="*/ 186200028 h 381"/>
              <a:gd name="T36" fmla="*/ 29266534 w 381"/>
              <a:gd name="T37" fmla="*/ 235200012 h 381"/>
              <a:gd name="T38" fmla="*/ 12542594 w 381"/>
              <a:gd name="T39" fmla="*/ 286159996 h 381"/>
              <a:gd name="T40" fmla="*/ 2090673 w 381"/>
              <a:gd name="T41" fmla="*/ 344959977 h 381"/>
              <a:gd name="T42" fmla="*/ 2090673 w 381"/>
              <a:gd name="T43" fmla="*/ 397880048 h 381"/>
              <a:gd name="T44" fmla="*/ 12542594 w 381"/>
              <a:gd name="T45" fmla="*/ 454720029 h 381"/>
              <a:gd name="T46" fmla="*/ 29266534 w 381"/>
              <a:gd name="T47" fmla="*/ 505680013 h 381"/>
              <a:gd name="T48" fmla="*/ 54351723 w 381"/>
              <a:gd name="T49" fmla="*/ 556639997 h 381"/>
              <a:gd name="T50" fmla="*/ 87798144 w 381"/>
              <a:gd name="T51" fmla="*/ 603679982 h 381"/>
              <a:gd name="T52" fmla="*/ 127516605 w 381"/>
              <a:gd name="T53" fmla="*/ 644839968 h 381"/>
              <a:gd name="T54" fmla="*/ 173505615 w 381"/>
              <a:gd name="T55" fmla="*/ 678159958 h 381"/>
              <a:gd name="T56" fmla="*/ 225766688 w 381"/>
              <a:gd name="T57" fmla="*/ 705599949 h 381"/>
              <a:gd name="T58" fmla="*/ 280118388 w 381"/>
              <a:gd name="T59" fmla="*/ 729119941 h 381"/>
              <a:gd name="T60" fmla="*/ 340740659 w 381"/>
              <a:gd name="T61" fmla="*/ 738920113 h 381"/>
              <a:gd name="T62" fmla="*/ 399272349 w 381"/>
              <a:gd name="T63" fmla="*/ 744800111 h 381"/>
              <a:gd name="T64" fmla="*/ 457803948 w 381"/>
              <a:gd name="T65" fmla="*/ 738920113 h 381"/>
              <a:gd name="T66" fmla="*/ 516335547 w 381"/>
              <a:gd name="T67" fmla="*/ 729119941 h 381"/>
              <a:gd name="T68" fmla="*/ 568596574 w 381"/>
              <a:gd name="T69" fmla="*/ 705599949 h 381"/>
              <a:gd name="T70" fmla="*/ 622948274 w 381"/>
              <a:gd name="T71" fmla="*/ 678159958 h 381"/>
              <a:gd name="T72" fmla="*/ 668937284 w 381"/>
              <a:gd name="T73" fmla="*/ 644839968 h 381"/>
              <a:gd name="T74" fmla="*/ 708655723 w 381"/>
              <a:gd name="T75" fmla="*/ 603679982 h 381"/>
              <a:gd name="T76" fmla="*/ 742102144 w 381"/>
              <a:gd name="T77" fmla="*/ 556639997 h 381"/>
              <a:gd name="T78" fmla="*/ 769278175 w 381"/>
              <a:gd name="T79" fmla="*/ 505680013 h 381"/>
              <a:gd name="T80" fmla="*/ 783911436 w 381"/>
              <a:gd name="T81" fmla="*/ 454720029 h 381"/>
              <a:gd name="T82" fmla="*/ 794363353 w 381"/>
              <a:gd name="T83" fmla="*/ 397880048 h 3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1"/>
              <a:gd name="T127" fmla="*/ 0 h 381"/>
              <a:gd name="T128" fmla="*/ 381 w 381"/>
              <a:gd name="T129" fmla="*/ 381 h 3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1" h="381">
                <a:moveTo>
                  <a:pt x="380" y="190"/>
                </a:moveTo>
                <a:lnTo>
                  <a:pt x="380" y="176"/>
                </a:lnTo>
                <a:lnTo>
                  <a:pt x="378" y="162"/>
                </a:lnTo>
                <a:lnTo>
                  <a:pt x="375" y="146"/>
                </a:lnTo>
                <a:lnTo>
                  <a:pt x="373" y="133"/>
                </a:lnTo>
                <a:lnTo>
                  <a:pt x="368" y="120"/>
                </a:lnTo>
                <a:lnTo>
                  <a:pt x="361" y="106"/>
                </a:lnTo>
                <a:lnTo>
                  <a:pt x="355" y="95"/>
                </a:lnTo>
                <a:lnTo>
                  <a:pt x="347" y="82"/>
                </a:lnTo>
                <a:lnTo>
                  <a:pt x="339" y="70"/>
                </a:lnTo>
                <a:lnTo>
                  <a:pt x="330" y="59"/>
                </a:lnTo>
                <a:lnTo>
                  <a:pt x="320" y="50"/>
                </a:lnTo>
                <a:lnTo>
                  <a:pt x="309" y="40"/>
                </a:lnTo>
                <a:lnTo>
                  <a:pt x="298" y="32"/>
                </a:lnTo>
                <a:lnTo>
                  <a:pt x="286" y="24"/>
                </a:lnTo>
                <a:lnTo>
                  <a:pt x="272" y="17"/>
                </a:lnTo>
                <a:lnTo>
                  <a:pt x="260" y="12"/>
                </a:lnTo>
                <a:lnTo>
                  <a:pt x="247" y="7"/>
                </a:lnTo>
                <a:lnTo>
                  <a:pt x="233" y="3"/>
                </a:lnTo>
                <a:lnTo>
                  <a:pt x="219" y="1"/>
                </a:lnTo>
                <a:lnTo>
                  <a:pt x="204" y="0"/>
                </a:lnTo>
                <a:lnTo>
                  <a:pt x="191" y="0"/>
                </a:lnTo>
                <a:lnTo>
                  <a:pt x="176" y="0"/>
                </a:lnTo>
                <a:lnTo>
                  <a:pt x="163" y="1"/>
                </a:lnTo>
                <a:lnTo>
                  <a:pt x="147" y="3"/>
                </a:lnTo>
                <a:lnTo>
                  <a:pt x="134" y="7"/>
                </a:lnTo>
                <a:lnTo>
                  <a:pt x="120" y="12"/>
                </a:lnTo>
                <a:lnTo>
                  <a:pt x="108" y="17"/>
                </a:lnTo>
                <a:lnTo>
                  <a:pt x="95" y="24"/>
                </a:lnTo>
                <a:lnTo>
                  <a:pt x="83" y="32"/>
                </a:lnTo>
                <a:lnTo>
                  <a:pt x="73" y="40"/>
                </a:lnTo>
                <a:lnTo>
                  <a:pt x="61" y="50"/>
                </a:lnTo>
                <a:lnTo>
                  <a:pt x="51" y="59"/>
                </a:lnTo>
                <a:lnTo>
                  <a:pt x="42" y="70"/>
                </a:lnTo>
                <a:lnTo>
                  <a:pt x="33" y="82"/>
                </a:lnTo>
                <a:lnTo>
                  <a:pt x="26" y="95"/>
                </a:lnTo>
                <a:lnTo>
                  <a:pt x="19" y="106"/>
                </a:lnTo>
                <a:lnTo>
                  <a:pt x="14" y="120"/>
                </a:lnTo>
                <a:lnTo>
                  <a:pt x="8" y="133"/>
                </a:lnTo>
                <a:lnTo>
                  <a:pt x="6" y="146"/>
                </a:lnTo>
                <a:lnTo>
                  <a:pt x="2" y="162"/>
                </a:lnTo>
                <a:lnTo>
                  <a:pt x="1" y="176"/>
                </a:lnTo>
                <a:lnTo>
                  <a:pt x="0" y="190"/>
                </a:lnTo>
                <a:lnTo>
                  <a:pt x="1" y="203"/>
                </a:lnTo>
                <a:lnTo>
                  <a:pt x="2" y="218"/>
                </a:lnTo>
                <a:lnTo>
                  <a:pt x="6" y="232"/>
                </a:lnTo>
                <a:lnTo>
                  <a:pt x="8" y="246"/>
                </a:lnTo>
                <a:lnTo>
                  <a:pt x="14" y="258"/>
                </a:lnTo>
                <a:lnTo>
                  <a:pt x="19" y="272"/>
                </a:lnTo>
                <a:lnTo>
                  <a:pt x="26" y="284"/>
                </a:lnTo>
                <a:lnTo>
                  <a:pt x="33" y="298"/>
                </a:lnTo>
                <a:lnTo>
                  <a:pt x="42" y="308"/>
                </a:lnTo>
                <a:lnTo>
                  <a:pt x="51" y="320"/>
                </a:lnTo>
                <a:lnTo>
                  <a:pt x="61" y="329"/>
                </a:lnTo>
                <a:lnTo>
                  <a:pt x="73" y="339"/>
                </a:lnTo>
                <a:lnTo>
                  <a:pt x="83" y="346"/>
                </a:lnTo>
                <a:lnTo>
                  <a:pt x="95" y="354"/>
                </a:lnTo>
                <a:lnTo>
                  <a:pt x="108" y="360"/>
                </a:lnTo>
                <a:lnTo>
                  <a:pt x="120" y="367"/>
                </a:lnTo>
                <a:lnTo>
                  <a:pt x="134" y="372"/>
                </a:lnTo>
                <a:lnTo>
                  <a:pt x="147" y="376"/>
                </a:lnTo>
                <a:lnTo>
                  <a:pt x="163" y="377"/>
                </a:lnTo>
                <a:lnTo>
                  <a:pt x="176" y="379"/>
                </a:lnTo>
                <a:lnTo>
                  <a:pt x="191" y="380"/>
                </a:lnTo>
                <a:lnTo>
                  <a:pt x="204" y="379"/>
                </a:lnTo>
                <a:lnTo>
                  <a:pt x="219" y="377"/>
                </a:lnTo>
                <a:lnTo>
                  <a:pt x="233" y="376"/>
                </a:lnTo>
                <a:lnTo>
                  <a:pt x="247" y="372"/>
                </a:lnTo>
                <a:lnTo>
                  <a:pt x="260" y="367"/>
                </a:lnTo>
                <a:lnTo>
                  <a:pt x="272" y="360"/>
                </a:lnTo>
                <a:lnTo>
                  <a:pt x="286" y="354"/>
                </a:lnTo>
                <a:lnTo>
                  <a:pt x="298" y="346"/>
                </a:lnTo>
                <a:lnTo>
                  <a:pt x="309" y="339"/>
                </a:lnTo>
                <a:lnTo>
                  <a:pt x="320" y="329"/>
                </a:lnTo>
                <a:lnTo>
                  <a:pt x="330" y="320"/>
                </a:lnTo>
                <a:lnTo>
                  <a:pt x="339" y="308"/>
                </a:lnTo>
                <a:lnTo>
                  <a:pt x="347" y="298"/>
                </a:lnTo>
                <a:lnTo>
                  <a:pt x="355" y="284"/>
                </a:lnTo>
                <a:lnTo>
                  <a:pt x="361" y="272"/>
                </a:lnTo>
                <a:lnTo>
                  <a:pt x="368" y="258"/>
                </a:lnTo>
                <a:lnTo>
                  <a:pt x="373" y="246"/>
                </a:lnTo>
                <a:lnTo>
                  <a:pt x="375" y="232"/>
                </a:lnTo>
                <a:lnTo>
                  <a:pt x="378" y="218"/>
                </a:lnTo>
                <a:lnTo>
                  <a:pt x="380" y="203"/>
                </a:lnTo>
                <a:lnTo>
                  <a:pt x="380" y="190"/>
                </a:lnTo>
              </a:path>
            </a:pathLst>
          </a:custGeom>
          <a:noFill/>
          <a:ln w="31750">
            <a:solidFill>
              <a:srgbClr val="000000"/>
            </a:solidFill>
            <a:round/>
            <a:headEnd/>
            <a:tailEnd/>
          </a:ln>
        </p:spPr>
        <p:txBody>
          <a:bodyPr lIns="0" tIns="0" rIns="0" bIns="0" anchor="b"/>
          <a:lstStyle/>
          <a:p>
            <a:endParaRPr lang="en-US" dirty="0"/>
          </a:p>
        </p:txBody>
      </p:sp>
      <p:sp>
        <p:nvSpPr>
          <p:cNvPr id="49162" name="Freeform 10"/>
          <p:cNvSpPr>
            <a:spLocks/>
          </p:cNvSpPr>
          <p:nvPr/>
        </p:nvSpPr>
        <p:spPr bwMode="auto">
          <a:xfrm>
            <a:off x="3089275" y="1555750"/>
            <a:ext cx="550863" cy="533400"/>
          </a:xfrm>
          <a:custGeom>
            <a:avLst/>
            <a:gdLst>
              <a:gd name="T0" fmla="*/ 794366240 w 381"/>
              <a:gd name="T1" fmla="*/ 342999978 h 381"/>
              <a:gd name="T2" fmla="*/ 783914305 w 381"/>
              <a:gd name="T3" fmla="*/ 286159996 h 381"/>
              <a:gd name="T4" fmla="*/ 767190341 w 381"/>
              <a:gd name="T5" fmla="*/ 235200012 h 381"/>
              <a:gd name="T6" fmla="*/ 742104937 w 381"/>
              <a:gd name="T7" fmla="*/ 184240028 h 381"/>
              <a:gd name="T8" fmla="*/ 708658455 w 381"/>
              <a:gd name="T9" fmla="*/ 137200000 h 381"/>
              <a:gd name="T10" fmla="*/ 666849268 w 381"/>
              <a:gd name="T11" fmla="*/ 98000012 h 381"/>
              <a:gd name="T12" fmla="*/ 622950851 w 381"/>
              <a:gd name="T13" fmla="*/ 62720002 h 381"/>
              <a:gd name="T14" fmla="*/ 570689728 w 381"/>
              <a:gd name="T15" fmla="*/ 35280000 h 381"/>
              <a:gd name="T16" fmla="*/ 514247254 w 381"/>
              <a:gd name="T17" fmla="*/ 15680000 h 381"/>
              <a:gd name="T18" fmla="*/ 453624872 w 381"/>
              <a:gd name="T19" fmla="*/ 3920000 h 381"/>
              <a:gd name="T20" fmla="*/ 397183843 w 381"/>
              <a:gd name="T21" fmla="*/ 0 h 381"/>
              <a:gd name="T22" fmla="*/ 336559926 w 381"/>
              <a:gd name="T23" fmla="*/ 3920000 h 381"/>
              <a:gd name="T24" fmla="*/ 280118897 w 381"/>
              <a:gd name="T25" fmla="*/ 15680000 h 381"/>
              <a:gd name="T26" fmla="*/ 223676422 w 381"/>
              <a:gd name="T27" fmla="*/ 35280000 h 381"/>
              <a:gd name="T28" fmla="*/ 171415254 w 381"/>
              <a:gd name="T29" fmla="*/ 62720002 h 381"/>
              <a:gd name="T30" fmla="*/ 127516837 w 381"/>
              <a:gd name="T31" fmla="*/ 98000012 h 381"/>
              <a:gd name="T32" fmla="*/ 85707627 w 381"/>
              <a:gd name="T33" fmla="*/ 137200000 h 381"/>
              <a:gd name="T34" fmla="*/ 54351821 w 381"/>
              <a:gd name="T35" fmla="*/ 184240028 h 381"/>
              <a:gd name="T36" fmla="*/ 27175911 w 381"/>
              <a:gd name="T37" fmla="*/ 235200012 h 381"/>
              <a:gd name="T38" fmla="*/ 10451938 w 381"/>
              <a:gd name="T39" fmla="*/ 286159996 h 381"/>
              <a:gd name="T40" fmla="*/ 0 w 381"/>
              <a:gd name="T41" fmla="*/ 342999978 h 381"/>
              <a:gd name="T42" fmla="*/ 0 w 381"/>
              <a:gd name="T43" fmla="*/ 397880048 h 381"/>
              <a:gd name="T44" fmla="*/ 10451938 w 381"/>
              <a:gd name="T45" fmla="*/ 452760030 h 381"/>
              <a:gd name="T46" fmla="*/ 27175911 w 381"/>
              <a:gd name="T47" fmla="*/ 505680013 h 381"/>
              <a:gd name="T48" fmla="*/ 54351821 w 381"/>
              <a:gd name="T49" fmla="*/ 558599996 h 381"/>
              <a:gd name="T50" fmla="*/ 85707627 w 381"/>
              <a:gd name="T51" fmla="*/ 601719982 h 381"/>
              <a:gd name="T52" fmla="*/ 127516837 w 381"/>
              <a:gd name="T53" fmla="*/ 642879969 h 381"/>
              <a:gd name="T54" fmla="*/ 171415254 w 381"/>
              <a:gd name="T55" fmla="*/ 678159958 h 381"/>
              <a:gd name="T56" fmla="*/ 223676422 w 381"/>
              <a:gd name="T57" fmla="*/ 707559948 h 381"/>
              <a:gd name="T58" fmla="*/ 280118897 w 381"/>
              <a:gd name="T59" fmla="*/ 727159942 h 381"/>
              <a:gd name="T60" fmla="*/ 336559926 w 381"/>
              <a:gd name="T61" fmla="*/ 738920113 h 381"/>
              <a:gd name="T62" fmla="*/ 397183843 w 381"/>
              <a:gd name="T63" fmla="*/ 744800111 h 381"/>
              <a:gd name="T64" fmla="*/ 453624872 w 381"/>
              <a:gd name="T65" fmla="*/ 738920113 h 381"/>
              <a:gd name="T66" fmla="*/ 514247254 w 381"/>
              <a:gd name="T67" fmla="*/ 727159942 h 381"/>
              <a:gd name="T68" fmla="*/ 570689728 w 381"/>
              <a:gd name="T69" fmla="*/ 707559948 h 381"/>
              <a:gd name="T70" fmla="*/ 622950851 w 381"/>
              <a:gd name="T71" fmla="*/ 678159958 h 381"/>
              <a:gd name="T72" fmla="*/ 666849268 w 381"/>
              <a:gd name="T73" fmla="*/ 642879969 h 381"/>
              <a:gd name="T74" fmla="*/ 708658455 w 381"/>
              <a:gd name="T75" fmla="*/ 601719982 h 381"/>
              <a:gd name="T76" fmla="*/ 742104937 w 381"/>
              <a:gd name="T77" fmla="*/ 558599996 h 381"/>
              <a:gd name="T78" fmla="*/ 767190341 w 381"/>
              <a:gd name="T79" fmla="*/ 505680013 h 381"/>
              <a:gd name="T80" fmla="*/ 783914305 w 381"/>
              <a:gd name="T81" fmla="*/ 452760030 h 381"/>
              <a:gd name="T82" fmla="*/ 794366240 w 381"/>
              <a:gd name="T83" fmla="*/ 397880048 h 3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1"/>
              <a:gd name="T127" fmla="*/ 0 h 381"/>
              <a:gd name="T128" fmla="*/ 381 w 381"/>
              <a:gd name="T129" fmla="*/ 381 h 3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1" h="381">
                <a:moveTo>
                  <a:pt x="380" y="189"/>
                </a:moveTo>
                <a:lnTo>
                  <a:pt x="380" y="175"/>
                </a:lnTo>
                <a:lnTo>
                  <a:pt x="378" y="161"/>
                </a:lnTo>
                <a:lnTo>
                  <a:pt x="375" y="146"/>
                </a:lnTo>
                <a:lnTo>
                  <a:pt x="372" y="133"/>
                </a:lnTo>
                <a:lnTo>
                  <a:pt x="367" y="120"/>
                </a:lnTo>
                <a:lnTo>
                  <a:pt x="361" y="107"/>
                </a:lnTo>
                <a:lnTo>
                  <a:pt x="355" y="94"/>
                </a:lnTo>
                <a:lnTo>
                  <a:pt x="348" y="82"/>
                </a:lnTo>
                <a:lnTo>
                  <a:pt x="339" y="70"/>
                </a:lnTo>
                <a:lnTo>
                  <a:pt x="329" y="59"/>
                </a:lnTo>
                <a:lnTo>
                  <a:pt x="319" y="50"/>
                </a:lnTo>
                <a:lnTo>
                  <a:pt x="309" y="40"/>
                </a:lnTo>
                <a:lnTo>
                  <a:pt x="298" y="32"/>
                </a:lnTo>
                <a:lnTo>
                  <a:pt x="284" y="24"/>
                </a:lnTo>
                <a:lnTo>
                  <a:pt x="273" y="18"/>
                </a:lnTo>
                <a:lnTo>
                  <a:pt x="259" y="12"/>
                </a:lnTo>
                <a:lnTo>
                  <a:pt x="246" y="8"/>
                </a:lnTo>
                <a:lnTo>
                  <a:pt x="233" y="4"/>
                </a:lnTo>
                <a:lnTo>
                  <a:pt x="217" y="2"/>
                </a:lnTo>
                <a:lnTo>
                  <a:pt x="205" y="0"/>
                </a:lnTo>
                <a:lnTo>
                  <a:pt x="190" y="0"/>
                </a:lnTo>
                <a:lnTo>
                  <a:pt x="176" y="0"/>
                </a:lnTo>
                <a:lnTo>
                  <a:pt x="161" y="2"/>
                </a:lnTo>
                <a:lnTo>
                  <a:pt x="148" y="4"/>
                </a:lnTo>
                <a:lnTo>
                  <a:pt x="134" y="8"/>
                </a:lnTo>
                <a:lnTo>
                  <a:pt x="121" y="12"/>
                </a:lnTo>
                <a:lnTo>
                  <a:pt x="107" y="18"/>
                </a:lnTo>
                <a:lnTo>
                  <a:pt x="95" y="24"/>
                </a:lnTo>
                <a:lnTo>
                  <a:pt x="82" y="32"/>
                </a:lnTo>
                <a:lnTo>
                  <a:pt x="71" y="40"/>
                </a:lnTo>
                <a:lnTo>
                  <a:pt x="61" y="50"/>
                </a:lnTo>
                <a:lnTo>
                  <a:pt x="51" y="59"/>
                </a:lnTo>
                <a:lnTo>
                  <a:pt x="41" y="70"/>
                </a:lnTo>
                <a:lnTo>
                  <a:pt x="33" y="82"/>
                </a:lnTo>
                <a:lnTo>
                  <a:pt x="26" y="94"/>
                </a:lnTo>
                <a:lnTo>
                  <a:pt x="19" y="107"/>
                </a:lnTo>
                <a:lnTo>
                  <a:pt x="13" y="120"/>
                </a:lnTo>
                <a:lnTo>
                  <a:pt x="8" y="133"/>
                </a:lnTo>
                <a:lnTo>
                  <a:pt x="5" y="146"/>
                </a:lnTo>
                <a:lnTo>
                  <a:pt x="1" y="161"/>
                </a:lnTo>
                <a:lnTo>
                  <a:pt x="0" y="175"/>
                </a:lnTo>
                <a:lnTo>
                  <a:pt x="0" y="189"/>
                </a:lnTo>
                <a:lnTo>
                  <a:pt x="0" y="203"/>
                </a:lnTo>
                <a:lnTo>
                  <a:pt x="1" y="218"/>
                </a:lnTo>
                <a:lnTo>
                  <a:pt x="5" y="231"/>
                </a:lnTo>
                <a:lnTo>
                  <a:pt x="8" y="244"/>
                </a:lnTo>
                <a:lnTo>
                  <a:pt x="13" y="258"/>
                </a:lnTo>
                <a:lnTo>
                  <a:pt x="19" y="271"/>
                </a:lnTo>
                <a:lnTo>
                  <a:pt x="26" y="285"/>
                </a:lnTo>
                <a:lnTo>
                  <a:pt x="33" y="296"/>
                </a:lnTo>
                <a:lnTo>
                  <a:pt x="41" y="307"/>
                </a:lnTo>
                <a:lnTo>
                  <a:pt x="51" y="319"/>
                </a:lnTo>
                <a:lnTo>
                  <a:pt x="61" y="328"/>
                </a:lnTo>
                <a:lnTo>
                  <a:pt x="71" y="338"/>
                </a:lnTo>
                <a:lnTo>
                  <a:pt x="82" y="346"/>
                </a:lnTo>
                <a:lnTo>
                  <a:pt x="95" y="354"/>
                </a:lnTo>
                <a:lnTo>
                  <a:pt x="107" y="361"/>
                </a:lnTo>
                <a:lnTo>
                  <a:pt x="121" y="367"/>
                </a:lnTo>
                <a:lnTo>
                  <a:pt x="134" y="371"/>
                </a:lnTo>
                <a:lnTo>
                  <a:pt x="148" y="374"/>
                </a:lnTo>
                <a:lnTo>
                  <a:pt x="161" y="377"/>
                </a:lnTo>
                <a:lnTo>
                  <a:pt x="176" y="379"/>
                </a:lnTo>
                <a:lnTo>
                  <a:pt x="190" y="380"/>
                </a:lnTo>
                <a:lnTo>
                  <a:pt x="205" y="379"/>
                </a:lnTo>
                <a:lnTo>
                  <a:pt x="217" y="377"/>
                </a:lnTo>
                <a:lnTo>
                  <a:pt x="233" y="374"/>
                </a:lnTo>
                <a:lnTo>
                  <a:pt x="246" y="371"/>
                </a:lnTo>
                <a:lnTo>
                  <a:pt x="259" y="367"/>
                </a:lnTo>
                <a:lnTo>
                  <a:pt x="273" y="361"/>
                </a:lnTo>
                <a:lnTo>
                  <a:pt x="284" y="354"/>
                </a:lnTo>
                <a:lnTo>
                  <a:pt x="298" y="346"/>
                </a:lnTo>
                <a:lnTo>
                  <a:pt x="309" y="338"/>
                </a:lnTo>
                <a:lnTo>
                  <a:pt x="319" y="328"/>
                </a:lnTo>
                <a:lnTo>
                  <a:pt x="329" y="319"/>
                </a:lnTo>
                <a:lnTo>
                  <a:pt x="339" y="307"/>
                </a:lnTo>
                <a:lnTo>
                  <a:pt x="348" y="296"/>
                </a:lnTo>
                <a:lnTo>
                  <a:pt x="355" y="285"/>
                </a:lnTo>
                <a:lnTo>
                  <a:pt x="361" y="271"/>
                </a:lnTo>
                <a:lnTo>
                  <a:pt x="367" y="258"/>
                </a:lnTo>
                <a:lnTo>
                  <a:pt x="372" y="244"/>
                </a:lnTo>
                <a:lnTo>
                  <a:pt x="375" y="231"/>
                </a:lnTo>
                <a:lnTo>
                  <a:pt x="378" y="218"/>
                </a:lnTo>
                <a:lnTo>
                  <a:pt x="380" y="203"/>
                </a:lnTo>
                <a:lnTo>
                  <a:pt x="380" y="189"/>
                </a:lnTo>
              </a:path>
            </a:pathLst>
          </a:custGeom>
          <a:noFill/>
          <a:ln w="31750">
            <a:solidFill>
              <a:srgbClr val="000000"/>
            </a:solidFill>
            <a:round/>
            <a:headEnd/>
            <a:tailEnd/>
          </a:ln>
        </p:spPr>
        <p:txBody>
          <a:bodyPr lIns="0" tIns="0" rIns="0" bIns="0" anchor="b"/>
          <a:lstStyle/>
          <a:p>
            <a:endParaRPr lang="en-US" dirty="0"/>
          </a:p>
        </p:txBody>
      </p:sp>
      <p:sp>
        <p:nvSpPr>
          <p:cNvPr id="49163" name="Freeform 11"/>
          <p:cNvSpPr>
            <a:spLocks/>
          </p:cNvSpPr>
          <p:nvPr/>
        </p:nvSpPr>
        <p:spPr bwMode="auto">
          <a:xfrm>
            <a:off x="4181475" y="1608138"/>
            <a:ext cx="361950" cy="423862"/>
          </a:xfrm>
          <a:custGeom>
            <a:avLst/>
            <a:gdLst>
              <a:gd name="T0" fmla="*/ 0 w 250"/>
              <a:gd name="T1" fmla="*/ 0 h 303"/>
              <a:gd name="T2" fmla="*/ 0 w 250"/>
              <a:gd name="T3" fmla="*/ 590976874 h 303"/>
              <a:gd name="T4" fmla="*/ 521934849 w 250"/>
              <a:gd name="T5" fmla="*/ 295489137 h 303"/>
              <a:gd name="T6" fmla="*/ 0 w 250"/>
              <a:gd name="T7" fmla="*/ 0 h 303"/>
              <a:gd name="T8" fmla="*/ 0 60000 65536"/>
              <a:gd name="T9" fmla="*/ 0 60000 65536"/>
              <a:gd name="T10" fmla="*/ 0 60000 65536"/>
              <a:gd name="T11" fmla="*/ 0 60000 65536"/>
              <a:gd name="T12" fmla="*/ 0 w 250"/>
              <a:gd name="T13" fmla="*/ 0 h 303"/>
              <a:gd name="T14" fmla="*/ 250 w 250"/>
              <a:gd name="T15" fmla="*/ 303 h 303"/>
            </a:gdLst>
            <a:ahLst/>
            <a:cxnLst>
              <a:cxn ang="T8">
                <a:pos x="T0" y="T1"/>
              </a:cxn>
              <a:cxn ang="T9">
                <a:pos x="T2" y="T3"/>
              </a:cxn>
              <a:cxn ang="T10">
                <a:pos x="T4" y="T5"/>
              </a:cxn>
              <a:cxn ang="T11">
                <a:pos x="T6" y="T7"/>
              </a:cxn>
            </a:cxnLst>
            <a:rect l="T12" t="T13" r="T14" b="T15"/>
            <a:pathLst>
              <a:path w="250" h="303">
                <a:moveTo>
                  <a:pt x="0" y="0"/>
                </a:moveTo>
                <a:lnTo>
                  <a:pt x="0" y="302"/>
                </a:lnTo>
                <a:lnTo>
                  <a:pt x="249" y="151"/>
                </a:lnTo>
                <a:lnTo>
                  <a:pt x="0" y="0"/>
                </a:lnTo>
              </a:path>
            </a:pathLst>
          </a:custGeom>
          <a:noFill/>
          <a:ln w="31750">
            <a:solidFill>
              <a:srgbClr val="000000"/>
            </a:solidFill>
            <a:round/>
            <a:headEnd/>
            <a:tailEnd/>
          </a:ln>
        </p:spPr>
        <p:txBody>
          <a:bodyPr lIns="0" tIns="0" rIns="0" bIns="0" anchor="b"/>
          <a:lstStyle/>
          <a:p>
            <a:endParaRPr lang="en-US" dirty="0"/>
          </a:p>
        </p:txBody>
      </p:sp>
      <p:sp>
        <p:nvSpPr>
          <p:cNvPr id="49164" name="Line 12"/>
          <p:cNvSpPr>
            <a:spLocks noChangeShapeType="1"/>
          </p:cNvSpPr>
          <p:nvPr/>
        </p:nvSpPr>
        <p:spPr bwMode="auto">
          <a:xfrm>
            <a:off x="3636963" y="1809750"/>
            <a:ext cx="542925" cy="0"/>
          </a:xfrm>
          <a:prstGeom prst="line">
            <a:avLst/>
          </a:prstGeom>
          <a:noFill/>
          <a:ln w="31750">
            <a:solidFill>
              <a:srgbClr val="000000"/>
            </a:solidFill>
            <a:round/>
            <a:headEnd/>
            <a:tailEnd/>
          </a:ln>
        </p:spPr>
        <p:txBody>
          <a:bodyPr lIns="0" tIns="0" rIns="0" bIns="0" anchor="b"/>
          <a:lstStyle/>
          <a:p>
            <a:endParaRPr lang="en-US" dirty="0"/>
          </a:p>
        </p:txBody>
      </p:sp>
      <p:sp>
        <p:nvSpPr>
          <p:cNvPr id="49165" name="Line 13"/>
          <p:cNvSpPr>
            <a:spLocks noChangeShapeType="1"/>
          </p:cNvSpPr>
          <p:nvPr/>
        </p:nvSpPr>
        <p:spPr bwMode="auto">
          <a:xfrm>
            <a:off x="4552950" y="1820863"/>
            <a:ext cx="287338" cy="0"/>
          </a:xfrm>
          <a:prstGeom prst="line">
            <a:avLst/>
          </a:prstGeom>
          <a:noFill/>
          <a:ln w="31750">
            <a:solidFill>
              <a:srgbClr val="000000"/>
            </a:solidFill>
            <a:round/>
            <a:headEnd/>
            <a:tailEnd/>
          </a:ln>
        </p:spPr>
        <p:txBody>
          <a:bodyPr lIns="0" tIns="0" rIns="0" bIns="0" anchor="b"/>
          <a:lstStyle/>
          <a:p>
            <a:endParaRPr lang="en-US" dirty="0"/>
          </a:p>
        </p:txBody>
      </p:sp>
      <p:sp>
        <p:nvSpPr>
          <p:cNvPr id="49166" name="Freeform 14"/>
          <p:cNvSpPr>
            <a:spLocks/>
          </p:cNvSpPr>
          <p:nvPr/>
        </p:nvSpPr>
        <p:spPr bwMode="auto">
          <a:xfrm>
            <a:off x="4795838" y="1776413"/>
            <a:ext cx="188912" cy="88900"/>
          </a:xfrm>
          <a:custGeom>
            <a:avLst/>
            <a:gdLst>
              <a:gd name="T0" fmla="*/ 270346015 w 131"/>
              <a:gd name="T1" fmla="*/ 61743820 h 64"/>
              <a:gd name="T2" fmla="*/ 0 w 131"/>
              <a:gd name="T3" fmla="*/ 0 h 64"/>
              <a:gd name="T4" fmla="*/ 64466573 w 131"/>
              <a:gd name="T5" fmla="*/ 61743820 h 64"/>
              <a:gd name="T6" fmla="*/ 0 w 131"/>
              <a:gd name="T7" fmla="*/ 121558234 h 64"/>
              <a:gd name="T8" fmla="*/ 270346015 w 131"/>
              <a:gd name="T9" fmla="*/ 61743820 h 64"/>
              <a:gd name="T10" fmla="*/ 270346015 w 131"/>
              <a:gd name="T11" fmla="*/ 61743820 h 64"/>
              <a:gd name="T12" fmla="*/ 0 60000 65536"/>
              <a:gd name="T13" fmla="*/ 0 60000 65536"/>
              <a:gd name="T14" fmla="*/ 0 60000 65536"/>
              <a:gd name="T15" fmla="*/ 0 60000 65536"/>
              <a:gd name="T16" fmla="*/ 0 60000 65536"/>
              <a:gd name="T17" fmla="*/ 0 60000 65536"/>
              <a:gd name="T18" fmla="*/ 0 w 131"/>
              <a:gd name="T19" fmla="*/ 0 h 64"/>
              <a:gd name="T20" fmla="*/ 131 w 131"/>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131" h="64">
                <a:moveTo>
                  <a:pt x="130" y="32"/>
                </a:moveTo>
                <a:lnTo>
                  <a:pt x="0" y="0"/>
                </a:lnTo>
                <a:lnTo>
                  <a:pt x="31" y="32"/>
                </a:lnTo>
                <a:lnTo>
                  <a:pt x="0" y="63"/>
                </a:lnTo>
                <a:lnTo>
                  <a:pt x="130" y="32"/>
                </a:lnTo>
              </a:path>
            </a:pathLst>
          </a:custGeom>
          <a:solidFill>
            <a:srgbClr val="000000"/>
          </a:solidFill>
          <a:ln w="31750">
            <a:solidFill>
              <a:srgbClr val="000000"/>
            </a:solidFill>
            <a:round/>
            <a:headEnd/>
            <a:tailEnd/>
          </a:ln>
        </p:spPr>
        <p:txBody>
          <a:bodyPr lIns="0" tIns="0" rIns="0" bIns="0" anchor="b"/>
          <a:lstStyle/>
          <a:p>
            <a:endParaRPr lang="en-US" dirty="0"/>
          </a:p>
        </p:txBody>
      </p:sp>
      <p:sp>
        <p:nvSpPr>
          <p:cNvPr id="49167" name="Line 15"/>
          <p:cNvSpPr>
            <a:spLocks noChangeShapeType="1"/>
          </p:cNvSpPr>
          <p:nvPr/>
        </p:nvSpPr>
        <p:spPr bwMode="auto">
          <a:xfrm flipH="1">
            <a:off x="5668963" y="4273550"/>
            <a:ext cx="203200" cy="0"/>
          </a:xfrm>
          <a:prstGeom prst="line">
            <a:avLst/>
          </a:prstGeom>
          <a:noFill/>
          <a:ln w="31750">
            <a:solidFill>
              <a:srgbClr val="000000"/>
            </a:solidFill>
            <a:round/>
            <a:headEnd/>
            <a:tailEnd/>
          </a:ln>
        </p:spPr>
        <p:txBody>
          <a:bodyPr lIns="0" tIns="0" rIns="0" bIns="0" anchor="b"/>
          <a:lstStyle/>
          <a:p>
            <a:endParaRPr lang="en-US" dirty="0"/>
          </a:p>
        </p:txBody>
      </p:sp>
      <p:sp>
        <p:nvSpPr>
          <p:cNvPr id="49168" name="Freeform 16"/>
          <p:cNvSpPr>
            <a:spLocks/>
          </p:cNvSpPr>
          <p:nvPr/>
        </p:nvSpPr>
        <p:spPr bwMode="auto">
          <a:xfrm>
            <a:off x="5826125" y="4229100"/>
            <a:ext cx="187325" cy="90488"/>
          </a:xfrm>
          <a:custGeom>
            <a:avLst/>
            <a:gdLst>
              <a:gd name="T0" fmla="*/ 267851659 w 130"/>
              <a:gd name="T1" fmla="*/ 61970134 h 64"/>
              <a:gd name="T2" fmla="*/ 0 w 130"/>
              <a:gd name="T3" fmla="*/ 0 h 64"/>
              <a:gd name="T4" fmla="*/ 66444169 w 130"/>
              <a:gd name="T5" fmla="*/ 61970134 h 64"/>
              <a:gd name="T6" fmla="*/ 0 w 130"/>
              <a:gd name="T7" fmla="*/ 125939486 h 64"/>
              <a:gd name="T8" fmla="*/ 267851659 w 130"/>
              <a:gd name="T9" fmla="*/ 61970134 h 64"/>
              <a:gd name="T10" fmla="*/ 267851659 w 130"/>
              <a:gd name="T11" fmla="*/ 61970134 h 64"/>
              <a:gd name="T12" fmla="*/ 0 60000 65536"/>
              <a:gd name="T13" fmla="*/ 0 60000 65536"/>
              <a:gd name="T14" fmla="*/ 0 60000 65536"/>
              <a:gd name="T15" fmla="*/ 0 60000 65536"/>
              <a:gd name="T16" fmla="*/ 0 60000 65536"/>
              <a:gd name="T17" fmla="*/ 0 60000 65536"/>
              <a:gd name="T18" fmla="*/ 0 w 130"/>
              <a:gd name="T19" fmla="*/ 0 h 64"/>
              <a:gd name="T20" fmla="*/ 130 w 130"/>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130" h="64">
                <a:moveTo>
                  <a:pt x="129" y="31"/>
                </a:moveTo>
                <a:lnTo>
                  <a:pt x="0" y="0"/>
                </a:lnTo>
                <a:lnTo>
                  <a:pt x="32" y="31"/>
                </a:lnTo>
                <a:lnTo>
                  <a:pt x="0" y="63"/>
                </a:lnTo>
                <a:lnTo>
                  <a:pt x="129" y="31"/>
                </a:lnTo>
              </a:path>
            </a:pathLst>
          </a:custGeom>
          <a:solidFill>
            <a:srgbClr val="000000"/>
          </a:solidFill>
          <a:ln w="31750">
            <a:solidFill>
              <a:srgbClr val="000000"/>
            </a:solidFill>
            <a:round/>
            <a:headEnd/>
            <a:tailEnd/>
          </a:ln>
        </p:spPr>
        <p:txBody>
          <a:bodyPr lIns="0" tIns="0" rIns="0" bIns="0" anchor="b"/>
          <a:lstStyle/>
          <a:p>
            <a:endParaRPr lang="en-US" dirty="0"/>
          </a:p>
        </p:txBody>
      </p:sp>
      <p:sp>
        <p:nvSpPr>
          <p:cNvPr id="49169" name="Line 17"/>
          <p:cNvSpPr>
            <a:spLocks noChangeShapeType="1"/>
          </p:cNvSpPr>
          <p:nvPr/>
        </p:nvSpPr>
        <p:spPr bwMode="auto">
          <a:xfrm flipV="1">
            <a:off x="3365500" y="2212975"/>
            <a:ext cx="0" cy="773113"/>
          </a:xfrm>
          <a:prstGeom prst="line">
            <a:avLst/>
          </a:prstGeom>
          <a:noFill/>
          <a:ln w="31750">
            <a:solidFill>
              <a:srgbClr val="000000"/>
            </a:solidFill>
            <a:round/>
            <a:headEnd/>
            <a:tailEnd/>
          </a:ln>
        </p:spPr>
        <p:txBody>
          <a:bodyPr lIns="0" tIns="0" rIns="0" bIns="0" anchor="b"/>
          <a:lstStyle/>
          <a:p>
            <a:endParaRPr lang="en-US" dirty="0"/>
          </a:p>
        </p:txBody>
      </p:sp>
      <p:sp>
        <p:nvSpPr>
          <p:cNvPr id="49170" name="Freeform 18"/>
          <p:cNvSpPr>
            <a:spLocks/>
          </p:cNvSpPr>
          <p:nvPr/>
        </p:nvSpPr>
        <p:spPr bwMode="auto">
          <a:xfrm>
            <a:off x="3319463" y="2076450"/>
            <a:ext cx="92075" cy="180975"/>
          </a:xfrm>
          <a:custGeom>
            <a:avLst/>
            <a:gdLst>
              <a:gd name="T0" fmla="*/ 66233567 w 64"/>
              <a:gd name="T1" fmla="*/ 0 h 130"/>
              <a:gd name="T2" fmla="*/ 0 w 64"/>
              <a:gd name="T3" fmla="*/ 250000227 h 130"/>
              <a:gd name="T4" fmla="*/ 66233567 w 64"/>
              <a:gd name="T5" fmla="*/ 189922123 h 130"/>
              <a:gd name="T6" fmla="*/ 130395447 w 64"/>
              <a:gd name="T7" fmla="*/ 250000227 h 130"/>
              <a:gd name="T8" fmla="*/ 66233567 w 64"/>
              <a:gd name="T9" fmla="*/ 0 h 130"/>
              <a:gd name="T10" fmla="*/ 66233567 w 64"/>
              <a:gd name="T11" fmla="*/ 0 h 130"/>
              <a:gd name="T12" fmla="*/ 0 60000 65536"/>
              <a:gd name="T13" fmla="*/ 0 60000 65536"/>
              <a:gd name="T14" fmla="*/ 0 60000 65536"/>
              <a:gd name="T15" fmla="*/ 0 60000 65536"/>
              <a:gd name="T16" fmla="*/ 0 60000 65536"/>
              <a:gd name="T17" fmla="*/ 0 60000 65536"/>
              <a:gd name="T18" fmla="*/ 0 w 64"/>
              <a:gd name="T19" fmla="*/ 0 h 130"/>
              <a:gd name="T20" fmla="*/ 64 w 64"/>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64" h="130">
                <a:moveTo>
                  <a:pt x="32" y="0"/>
                </a:moveTo>
                <a:lnTo>
                  <a:pt x="0" y="129"/>
                </a:lnTo>
                <a:lnTo>
                  <a:pt x="32" y="98"/>
                </a:lnTo>
                <a:lnTo>
                  <a:pt x="63" y="129"/>
                </a:lnTo>
                <a:lnTo>
                  <a:pt x="32" y="0"/>
                </a:lnTo>
              </a:path>
            </a:pathLst>
          </a:custGeom>
          <a:solidFill>
            <a:srgbClr val="000000"/>
          </a:solidFill>
          <a:ln w="31750">
            <a:solidFill>
              <a:srgbClr val="000000"/>
            </a:solidFill>
            <a:round/>
            <a:headEnd/>
            <a:tailEnd/>
          </a:ln>
        </p:spPr>
        <p:txBody>
          <a:bodyPr lIns="0" tIns="0" rIns="0" bIns="0" anchor="b"/>
          <a:lstStyle/>
          <a:p>
            <a:endParaRPr lang="en-US" dirty="0"/>
          </a:p>
        </p:txBody>
      </p:sp>
      <p:sp>
        <p:nvSpPr>
          <p:cNvPr id="49171" name="Line 19"/>
          <p:cNvSpPr>
            <a:spLocks noChangeShapeType="1"/>
          </p:cNvSpPr>
          <p:nvPr/>
        </p:nvSpPr>
        <p:spPr bwMode="auto">
          <a:xfrm>
            <a:off x="3171825" y="1652588"/>
            <a:ext cx="376238" cy="366712"/>
          </a:xfrm>
          <a:prstGeom prst="line">
            <a:avLst/>
          </a:prstGeom>
          <a:noFill/>
          <a:ln w="31750">
            <a:solidFill>
              <a:srgbClr val="000000"/>
            </a:solidFill>
            <a:round/>
            <a:headEnd/>
            <a:tailEnd/>
          </a:ln>
        </p:spPr>
        <p:txBody>
          <a:bodyPr lIns="0" tIns="0" rIns="0" bIns="0" anchor="b"/>
          <a:lstStyle/>
          <a:p>
            <a:endParaRPr lang="en-US" dirty="0"/>
          </a:p>
        </p:txBody>
      </p:sp>
      <p:sp>
        <p:nvSpPr>
          <p:cNvPr id="49172" name="Line 20"/>
          <p:cNvSpPr>
            <a:spLocks noChangeShapeType="1"/>
          </p:cNvSpPr>
          <p:nvPr/>
        </p:nvSpPr>
        <p:spPr bwMode="auto">
          <a:xfrm flipH="1">
            <a:off x="3171825" y="1643063"/>
            <a:ext cx="385763" cy="376237"/>
          </a:xfrm>
          <a:prstGeom prst="line">
            <a:avLst/>
          </a:prstGeom>
          <a:noFill/>
          <a:ln w="31750">
            <a:solidFill>
              <a:srgbClr val="000000"/>
            </a:solidFill>
            <a:round/>
            <a:headEnd/>
            <a:tailEnd/>
          </a:ln>
        </p:spPr>
        <p:txBody>
          <a:bodyPr lIns="0" tIns="0" rIns="0" bIns="0" anchor="b"/>
          <a:lstStyle/>
          <a:p>
            <a:endParaRPr lang="en-US" dirty="0"/>
          </a:p>
        </p:txBody>
      </p:sp>
      <p:sp>
        <p:nvSpPr>
          <p:cNvPr id="49173" name="Text Box 21"/>
          <p:cNvSpPr txBox="1">
            <a:spLocks noChangeArrowheads="1"/>
          </p:cNvSpPr>
          <p:nvPr/>
        </p:nvSpPr>
        <p:spPr bwMode="auto">
          <a:xfrm>
            <a:off x="4918075" y="4179888"/>
            <a:ext cx="809625" cy="246062"/>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800" b="1" dirty="0">
                <a:solidFill>
                  <a:schemeClr val="tx2"/>
                </a:solidFill>
                <a:latin typeface="Agilent TT Cond" pitchFamily="34" charset="0"/>
              </a:rPr>
              <a:t>Sweep</a:t>
            </a:r>
            <a:endParaRPr lang="en-US" sz="2200" dirty="0">
              <a:solidFill>
                <a:schemeClr val="tx2"/>
              </a:solidFill>
              <a:latin typeface="Agilent TT Cond" pitchFamily="34" charset="0"/>
            </a:endParaRPr>
          </a:p>
        </p:txBody>
      </p:sp>
      <p:sp>
        <p:nvSpPr>
          <p:cNvPr id="49174" name="Text Box 22"/>
          <p:cNvSpPr txBox="1">
            <a:spLocks noChangeArrowheads="1"/>
          </p:cNvSpPr>
          <p:nvPr/>
        </p:nvSpPr>
        <p:spPr bwMode="auto">
          <a:xfrm>
            <a:off x="3225800" y="3127375"/>
            <a:ext cx="369888" cy="296863"/>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800" b="1" dirty="0">
                <a:solidFill>
                  <a:schemeClr val="tx2"/>
                </a:solidFill>
                <a:latin typeface="Agilent TT Cond" pitchFamily="34" charset="0"/>
              </a:rPr>
              <a:t>LO</a:t>
            </a:r>
            <a:endParaRPr lang="en-US" sz="2200" dirty="0">
              <a:solidFill>
                <a:schemeClr val="tx2"/>
              </a:solidFill>
              <a:latin typeface="Agilent TT Cond" pitchFamily="34" charset="0"/>
            </a:endParaRPr>
          </a:p>
        </p:txBody>
      </p:sp>
      <p:sp>
        <p:nvSpPr>
          <p:cNvPr id="49175" name="Freeform 23"/>
          <p:cNvSpPr>
            <a:spLocks/>
          </p:cNvSpPr>
          <p:nvPr/>
        </p:nvSpPr>
        <p:spPr bwMode="auto">
          <a:xfrm>
            <a:off x="6019800" y="3884613"/>
            <a:ext cx="1182688" cy="0"/>
          </a:xfrm>
          <a:custGeom>
            <a:avLst/>
            <a:gdLst>
              <a:gd name="T0" fmla="*/ 1705791549 w 819"/>
              <a:gd name="T1" fmla="*/ 0 h 1"/>
              <a:gd name="T2" fmla="*/ 852895775 w 819"/>
              <a:gd name="T3" fmla="*/ 0 h 1"/>
              <a:gd name="T4" fmla="*/ 0 w 819"/>
              <a:gd name="T5" fmla="*/ 0 h 1"/>
              <a:gd name="T6" fmla="*/ 0 60000 65536"/>
              <a:gd name="T7" fmla="*/ 0 60000 65536"/>
              <a:gd name="T8" fmla="*/ 0 60000 65536"/>
              <a:gd name="T9" fmla="*/ 0 w 819"/>
              <a:gd name="T10" fmla="*/ 0 h 1"/>
              <a:gd name="T11" fmla="*/ 819 w 819"/>
              <a:gd name="T12" fmla="*/ 0 h 1"/>
            </a:gdLst>
            <a:ahLst/>
            <a:cxnLst>
              <a:cxn ang="T6">
                <a:pos x="T0" y="T1"/>
              </a:cxn>
              <a:cxn ang="T7">
                <a:pos x="T2" y="T3"/>
              </a:cxn>
              <a:cxn ang="T8">
                <a:pos x="T4" y="T5"/>
              </a:cxn>
            </a:cxnLst>
            <a:rect l="T9" t="T10" r="T11" b="T12"/>
            <a:pathLst>
              <a:path w="819" h="1">
                <a:moveTo>
                  <a:pt x="818" y="0"/>
                </a:moveTo>
                <a:lnTo>
                  <a:pt x="409" y="0"/>
                </a:lnTo>
                <a:lnTo>
                  <a:pt x="0" y="0"/>
                </a:lnTo>
              </a:path>
            </a:pathLst>
          </a:custGeom>
          <a:noFill/>
          <a:ln w="31750">
            <a:solidFill>
              <a:srgbClr val="000000"/>
            </a:solidFill>
            <a:round/>
            <a:headEnd/>
            <a:tailEnd/>
          </a:ln>
        </p:spPr>
        <p:txBody>
          <a:bodyPr lIns="0" tIns="0" rIns="0" bIns="0" anchor="b"/>
          <a:lstStyle/>
          <a:p>
            <a:endParaRPr lang="en-US" dirty="0"/>
          </a:p>
        </p:txBody>
      </p:sp>
      <p:grpSp>
        <p:nvGrpSpPr>
          <p:cNvPr id="2" name="Group 24"/>
          <p:cNvGrpSpPr>
            <a:grpSpLocks/>
          </p:cNvGrpSpPr>
          <p:nvPr/>
        </p:nvGrpSpPr>
        <p:grpSpPr bwMode="auto">
          <a:xfrm>
            <a:off x="6019800" y="3933825"/>
            <a:ext cx="1182688" cy="596900"/>
            <a:chOff x="4172" y="3125"/>
            <a:chExt cx="819" cy="426"/>
          </a:xfrm>
        </p:grpSpPr>
        <p:sp>
          <p:nvSpPr>
            <p:cNvPr id="49202" name="Freeform 25"/>
            <p:cNvSpPr>
              <a:spLocks/>
            </p:cNvSpPr>
            <p:nvPr/>
          </p:nvSpPr>
          <p:spPr bwMode="auto">
            <a:xfrm>
              <a:off x="4172" y="3516"/>
              <a:ext cx="142" cy="31"/>
            </a:xfrm>
            <a:custGeom>
              <a:avLst/>
              <a:gdLst>
                <a:gd name="T0" fmla="*/ 1 w 142"/>
                <a:gd name="T1" fmla="*/ 15 h 31"/>
                <a:gd name="T2" fmla="*/ 4 w 142"/>
                <a:gd name="T3" fmla="*/ 26 h 31"/>
                <a:gd name="T4" fmla="*/ 7 w 142"/>
                <a:gd name="T5" fmla="*/ 22 h 31"/>
                <a:gd name="T6" fmla="*/ 9 w 142"/>
                <a:gd name="T7" fmla="*/ 23 h 31"/>
                <a:gd name="T8" fmla="*/ 11 w 142"/>
                <a:gd name="T9" fmla="*/ 16 h 31"/>
                <a:gd name="T10" fmla="*/ 16 w 142"/>
                <a:gd name="T11" fmla="*/ 22 h 31"/>
                <a:gd name="T12" fmla="*/ 17 w 142"/>
                <a:gd name="T13" fmla="*/ 22 h 31"/>
                <a:gd name="T14" fmla="*/ 20 w 142"/>
                <a:gd name="T15" fmla="*/ 20 h 31"/>
                <a:gd name="T16" fmla="*/ 22 w 142"/>
                <a:gd name="T17" fmla="*/ 26 h 31"/>
                <a:gd name="T18" fmla="*/ 26 w 142"/>
                <a:gd name="T19" fmla="*/ 16 h 31"/>
                <a:gd name="T20" fmla="*/ 28 w 142"/>
                <a:gd name="T21" fmla="*/ 18 h 31"/>
                <a:gd name="T22" fmla="*/ 30 w 142"/>
                <a:gd name="T23" fmla="*/ 18 h 31"/>
                <a:gd name="T24" fmla="*/ 34 w 142"/>
                <a:gd name="T25" fmla="*/ 17 h 31"/>
                <a:gd name="T26" fmla="*/ 37 w 142"/>
                <a:gd name="T27" fmla="*/ 12 h 31"/>
                <a:gd name="T28" fmla="*/ 39 w 142"/>
                <a:gd name="T29" fmla="*/ 17 h 31"/>
                <a:gd name="T30" fmla="*/ 42 w 142"/>
                <a:gd name="T31" fmla="*/ 18 h 31"/>
                <a:gd name="T32" fmla="*/ 45 w 142"/>
                <a:gd name="T33" fmla="*/ 18 h 31"/>
                <a:gd name="T34" fmla="*/ 47 w 142"/>
                <a:gd name="T35" fmla="*/ 18 h 31"/>
                <a:gd name="T36" fmla="*/ 50 w 142"/>
                <a:gd name="T37" fmla="*/ 11 h 31"/>
                <a:gd name="T38" fmla="*/ 53 w 142"/>
                <a:gd name="T39" fmla="*/ 17 h 31"/>
                <a:gd name="T40" fmla="*/ 56 w 142"/>
                <a:gd name="T41" fmla="*/ 20 h 31"/>
                <a:gd name="T42" fmla="*/ 58 w 142"/>
                <a:gd name="T43" fmla="*/ 11 h 31"/>
                <a:gd name="T44" fmla="*/ 61 w 142"/>
                <a:gd name="T45" fmla="*/ 10 h 31"/>
                <a:gd name="T46" fmla="*/ 64 w 142"/>
                <a:gd name="T47" fmla="*/ 18 h 31"/>
                <a:gd name="T48" fmla="*/ 66 w 142"/>
                <a:gd name="T49" fmla="*/ 10 h 31"/>
                <a:gd name="T50" fmla="*/ 69 w 142"/>
                <a:gd name="T51" fmla="*/ 11 h 31"/>
                <a:gd name="T52" fmla="*/ 72 w 142"/>
                <a:gd name="T53" fmla="*/ 17 h 31"/>
                <a:gd name="T54" fmla="*/ 74 w 142"/>
                <a:gd name="T55" fmla="*/ 21 h 31"/>
                <a:gd name="T56" fmla="*/ 78 w 142"/>
                <a:gd name="T57" fmla="*/ 11 h 31"/>
                <a:gd name="T58" fmla="*/ 80 w 142"/>
                <a:gd name="T59" fmla="*/ 15 h 31"/>
                <a:gd name="T60" fmla="*/ 82 w 142"/>
                <a:gd name="T61" fmla="*/ 21 h 31"/>
                <a:gd name="T62" fmla="*/ 85 w 142"/>
                <a:gd name="T63" fmla="*/ 18 h 31"/>
                <a:gd name="T64" fmla="*/ 89 w 142"/>
                <a:gd name="T65" fmla="*/ 18 h 31"/>
                <a:gd name="T66" fmla="*/ 90 w 142"/>
                <a:gd name="T67" fmla="*/ 5 h 31"/>
                <a:gd name="T68" fmla="*/ 94 w 142"/>
                <a:gd name="T69" fmla="*/ 8 h 31"/>
                <a:gd name="T70" fmla="*/ 96 w 142"/>
                <a:gd name="T71" fmla="*/ 2 h 31"/>
                <a:gd name="T72" fmla="*/ 100 w 142"/>
                <a:gd name="T73" fmla="*/ 10 h 31"/>
                <a:gd name="T74" fmla="*/ 102 w 142"/>
                <a:gd name="T75" fmla="*/ 20 h 31"/>
                <a:gd name="T76" fmla="*/ 104 w 142"/>
                <a:gd name="T77" fmla="*/ 23 h 31"/>
                <a:gd name="T78" fmla="*/ 108 w 142"/>
                <a:gd name="T79" fmla="*/ 7 h 31"/>
                <a:gd name="T80" fmla="*/ 110 w 142"/>
                <a:gd name="T81" fmla="*/ 4 h 31"/>
                <a:gd name="T82" fmla="*/ 113 w 142"/>
                <a:gd name="T83" fmla="*/ 10 h 31"/>
                <a:gd name="T84" fmla="*/ 115 w 142"/>
                <a:gd name="T85" fmla="*/ 7 h 31"/>
                <a:gd name="T86" fmla="*/ 118 w 142"/>
                <a:gd name="T87" fmla="*/ 15 h 31"/>
                <a:gd name="T88" fmla="*/ 122 w 142"/>
                <a:gd name="T89" fmla="*/ 20 h 31"/>
                <a:gd name="T90" fmla="*/ 124 w 142"/>
                <a:gd name="T91" fmla="*/ 11 h 31"/>
                <a:gd name="T92" fmla="*/ 126 w 142"/>
                <a:gd name="T93" fmla="*/ 3 h 31"/>
                <a:gd name="T94" fmla="*/ 130 w 142"/>
                <a:gd name="T95" fmla="*/ 12 h 31"/>
                <a:gd name="T96" fmla="*/ 133 w 142"/>
                <a:gd name="T97" fmla="*/ 2 h 31"/>
                <a:gd name="T98" fmla="*/ 135 w 142"/>
                <a:gd name="T99" fmla="*/ 18 h 31"/>
                <a:gd name="T100" fmla="*/ 137 w 142"/>
                <a:gd name="T101" fmla="*/ 5 h 31"/>
                <a:gd name="T102" fmla="*/ 140 w 142"/>
                <a:gd name="T103" fmla="*/ 12 h 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2"/>
                <a:gd name="T157" fmla="*/ 0 h 31"/>
                <a:gd name="T158" fmla="*/ 142 w 142"/>
                <a:gd name="T159" fmla="*/ 31 h 3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2" h="31">
                  <a:moveTo>
                    <a:pt x="0" y="15"/>
                  </a:moveTo>
                  <a:lnTo>
                    <a:pt x="1" y="15"/>
                  </a:lnTo>
                  <a:lnTo>
                    <a:pt x="2" y="15"/>
                  </a:lnTo>
                  <a:lnTo>
                    <a:pt x="4" y="26"/>
                  </a:lnTo>
                  <a:lnTo>
                    <a:pt x="6" y="14"/>
                  </a:lnTo>
                  <a:lnTo>
                    <a:pt x="7" y="22"/>
                  </a:lnTo>
                  <a:lnTo>
                    <a:pt x="8" y="23"/>
                  </a:lnTo>
                  <a:lnTo>
                    <a:pt x="9" y="23"/>
                  </a:lnTo>
                  <a:lnTo>
                    <a:pt x="10" y="30"/>
                  </a:lnTo>
                  <a:lnTo>
                    <a:pt x="11" y="16"/>
                  </a:lnTo>
                  <a:lnTo>
                    <a:pt x="14" y="24"/>
                  </a:lnTo>
                  <a:lnTo>
                    <a:pt x="16" y="22"/>
                  </a:lnTo>
                  <a:lnTo>
                    <a:pt x="16" y="24"/>
                  </a:lnTo>
                  <a:lnTo>
                    <a:pt x="17" y="22"/>
                  </a:lnTo>
                  <a:lnTo>
                    <a:pt x="19" y="23"/>
                  </a:lnTo>
                  <a:lnTo>
                    <a:pt x="20" y="20"/>
                  </a:lnTo>
                  <a:lnTo>
                    <a:pt x="22" y="25"/>
                  </a:lnTo>
                  <a:lnTo>
                    <a:pt x="22" y="26"/>
                  </a:lnTo>
                  <a:lnTo>
                    <a:pt x="24" y="16"/>
                  </a:lnTo>
                  <a:lnTo>
                    <a:pt x="26" y="16"/>
                  </a:lnTo>
                  <a:lnTo>
                    <a:pt x="27" y="22"/>
                  </a:lnTo>
                  <a:lnTo>
                    <a:pt x="28" y="18"/>
                  </a:lnTo>
                  <a:lnTo>
                    <a:pt x="29" y="24"/>
                  </a:lnTo>
                  <a:lnTo>
                    <a:pt x="30" y="18"/>
                  </a:lnTo>
                  <a:lnTo>
                    <a:pt x="32" y="24"/>
                  </a:lnTo>
                  <a:lnTo>
                    <a:pt x="34" y="17"/>
                  </a:lnTo>
                  <a:lnTo>
                    <a:pt x="35" y="20"/>
                  </a:lnTo>
                  <a:lnTo>
                    <a:pt x="37" y="12"/>
                  </a:lnTo>
                  <a:lnTo>
                    <a:pt x="38" y="20"/>
                  </a:lnTo>
                  <a:lnTo>
                    <a:pt x="39" y="17"/>
                  </a:lnTo>
                  <a:lnTo>
                    <a:pt x="40" y="21"/>
                  </a:lnTo>
                  <a:lnTo>
                    <a:pt x="42" y="18"/>
                  </a:lnTo>
                  <a:lnTo>
                    <a:pt x="44" y="24"/>
                  </a:lnTo>
                  <a:lnTo>
                    <a:pt x="45" y="18"/>
                  </a:lnTo>
                  <a:lnTo>
                    <a:pt x="47" y="10"/>
                  </a:lnTo>
                  <a:lnTo>
                    <a:pt x="47" y="18"/>
                  </a:lnTo>
                  <a:lnTo>
                    <a:pt x="48" y="20"/>
                  </a:lnTo>
                  <a:lnTo>
                    <a:pt x="50" y="11"/>
                  </a:lnTo>
                  <a:lnTo>
                    <a:pt x="52" y="21"/>
                  </a:lnTo>
                  <a:lnTo>
                    <a:pt x="53" y="17"/>
                  </a:lnTo>
                  <a:lnTo>
                    <a:pt x="54" y="20"/>
                  </a:lnTo>
                  <a:lnTo>
                    <a:pt x="56" y="20"/>
                  </a:lnTo>
                  <a:lnTo>
                    <a:pt x="57" y="18"/>
                  </a:lnTo>
                  <a:lnTo>
                    <a:pt x="58" y="11"/>
                  </a:lnTo>
                  <a:lnTo>
                    <a:pt x="60" y="18"/>
                  </a:lnTo>
                  <a:lnTo>
                    <a:pt x="61" y="10"/>
                  </a:lnTo>
                  <a:lnTo>
                    <a:pt x="63" y="21"/>
                  </a:lnTo>
                  <a:lnTo>
                    <a:pt x="64" y="18"/>
                  </a:lnTo>
                  <a:lnTo>
                    <a:pt x="65" y="15"/>
                  </a:lnTo>
                  <a:lnTo>
                    <a:pt x="66" y="10"/>
                  </a:lnTo>
                  <a:lnTo>
                    <a:pt x="67" y="20"/>
                  </a:lnTo>
                  <a:lnTo>
                    <a:pt x="69" y="11"/>
                  </a:lnTo>
                  <a:lnTo>
                    <a:pt x="71" y="21"/>
                  </a:lnTo>
                  <a:lnTo>
                    <a:pt x="72" y="17"/>
                  </a:lnTo>
                  <a:lnTo>
                    <a:pt x="74" y="8"/>
                  </a:lnTo>
                  <a:lnTo>
                    <a:pt x="74" y="21"/>
                  </a:lnTo>
                  <a:lnTo>
                    <a:pt x="76" y="14"/>
                  </a:lnTo>
                  <a:lnTo>
                    <a:pt x="78" y="11"/>
                  </a:lnTo>
                  <a:lnTo>
                    <a:pt x="79" y="20"/>
                  </a:lnTo>
                  <a:lnTo>
                    <a:pt x="80" y="15"/>
                  </a:lnTo>
                  <a:lnTo>
                    <a:pt x="82" y="14"/>
                  </a:lnTo>
                  <a:lnTo>
                    <a:pt x="82" y="21"/>
                  </a:lnTo>
                  <a:lnTo>
                    <a:pt x="85" y="11"/>
                  </a:lnTo>
                  <a:lnTo>
                    <a:pt x="85" y="18"/>
                  </a:lnTo>
                  <a:lnTo>
                    <a:pt x="87" y="18"/>
                  </a:lnTo>
                  <a:lnTo>
                    <a:pt x="89" y="18"/>
                  </a:lnTo>
                  <a:lnTo>
                    <a:pt x="90" y="8"/>
                  </a:lnTo>
                  <a:lnTo>
                    <a:pt x="90" y="5"/>
                  </a:lnTo>
                  <a:lnTo>
                    <a:pt x="93" y="10"/>
                  </a:lnTo>
                  <a:lnTo>
                    <a:pt x="94" y="8"/>
                  </a:lnTo>
                  <a:lnTo>
                    <a:pt x="95" y="14"/>
                  </a:lnTo>
                  <a:lnTo>
                    <a:pt x="96" y="2"/>
                  </a:lnTo>
                  <a:lnTo>
                    <a:pt x="98" y="16"/>
                  </a:lnTo>
                  <a:lnTo>
                    <a:pt x="100" y="10"/>
                  </a:lnTo>
                  <a:lnTo>
                    <a:pt x="100" y="8"/>
                  </a:lnTo>
                  <a:lnTo>
                    <a:pt x="102" y="20"/>
                  </a:lnTo>
                  <a:lnTo>
                    <a:pt x="103" y="0"/>
                  </a:lnTo>
                  <a:lnTo>
                    <a:pt x="104" y="23"/>
                  </a:lnTo>
                  <a:lnTo>
                    <a:pt x="106" y="4"/>
                  </a:lnTo>
                  <a:lnTo>
                    <a:pt x="108" y="7"/>
                  </a:lnTo>
                  <a:lnTo>
                    <a:pt x="109" y="2"/>
                  </a:lnTo>
                  <a:lnTo>
                    <a:pt x="110" y="4"/>
                  </a:lnTo>
                  <a:lnTo>
                    <a:pt x="111" y="2"/>
                  </a:lnTo>
                  <a:lnTo>
                    <a:pt x="113" y="10"/>
                  </a:lnTo>
                  <a:lnTo>
                    <a:pt x="115" y="8"/>
                  </a:lnTo>
                  <a:lnTo>
                    <a:pt x="115" y="7"/>
                  </a:lnTo>
                  <a:lnTo>
                    <a:pt x="117" y="8"/>
                  </a:lnTo>
                  <a:lnTo>
                    <a:pt x="118" y="15"/>
                  </a:lnTo>
                  <a:lnTo>
                    <a:pt x="119" y="10"/>
                  </a:lnTo>
                  <a:lnTo>
                    <a:pt x="122" y="20"/>
                  </a:lnTo>
                  <a:lnTo>
                    <a:pt x="122" y="5"/>
                  </a:lnTo>
                  <a:lnTo>
                    <a:pt x="124" y="11"/>
                  </a:lnTo>
                  <a:lnTo>
                    <a:pt x="125" y="10"/>
                  </a:lnTo>
                  <a:lnTo>
                    <a:pt x="126" y="3"/>
                  </a:lnTo>
                  <a:lnTo>
                    <a:pt x="128" y="11"/>
                  </a:lnTo>
                  <a:lnTo>
                    <a:pt x="130" y="12"/>
                  </a:lnTo>
                  <a:lnTo>
                    <a:pt x="131" y="12"/>
                  </a:lnTo>
                  <a:lnTo>
                    <a:pt x="133" y="2"/>
                  </a:lnTo>
                  <a:lnTo>
                    <a:pt x="134" y="10"/>
                  </a:lnTo>
                  <a:lnTo>
                    <a:pt x="135" y="18"/>
                  </a:lnTo>
                  <a:lnTo>
                    <a:pt x="137" y="8"/>
                  </a:lnTo>
                  <a:lnTo>
                    <a:pt x="137" y="5"/>
                  </a:lnTo>
                  <a:lnTo>
                    <a:pt x="138" y="2"/>
                  </a:lnTo>
                  <a:lnTo>
                    <a:pt x="140" y="12"/>
                  </a:lnTo>
                  <a:lnTo>
                    <a:pt x="141" y="10"/>
                  </a:lnTo>
                </a:path>
              </a:pathLst>
            </a:custGeom>
            <a:noFill/>
            <a:ln w="31750">
              <a:solidFill>
                <a:schemeClr val="tx2"/>
              </a:solidFill>
              <a:round/>
              <a:headEnd/>
              <a:tailEnd/>
            </a:ln>
          </p:spPr>
          <p:txBody>
            <a:bodyPr lIns="0" tIns="0" rIns="0" bIns="0" anchor="b"/>
            <a:lstStyle/>
            <a:p>
              <a:endParaRPr lang="en-US" dirty="0"/>
            </a:p>
          </p:txBody>
        </p:sp>
        <p:sp>
          <p:nvSpPr>
            <p:cNvPr id="49203" name="Freeform 26"/>
            <p:cNvSpPr>
              <a:spLocks/>
            </p:cNvSpPr>
            <p:nvPr/>
          </p:nvSpPr>
          <p:spPr bwMode="auto">
            <a:xfrm>
              <a:off x="4313" y="3410"/>
              <a:ext cx="143" cy="119"/>
            </a:xfrm>
            <a:custGeom>
              <a:avLst/>
              <a:gdLst>
                <a:gd name="T0" fmla="*/ 2 w 143"/>
                <a:gd name="T1" fmla="*/ 111 h 119"/>
                <a:gd name="T2" fmla="*/ 5 w 143"/>
                <a:gd name="T3" fmla="*/ 111 h 119"/>
                <a:gd name="T4" fmla="*/ 7 w 143"/>
                <a:gd name="T5" fmla="*/ 107 h 119"/>
                <a:gd name="T6" fmla="*/ 11 w 143"/>
                <a:gd name="T7" fmla="*/ 103 h 119"/>
                <a:gd name="T8" fmla="*/ 13 w 143"/>
                <a:gd name="T9" fmla="*/ 93 h 119"/>
                <a:gd name="T10" fmla="*/ 15 w 143"/>
                <a:gd name="T11" fmla="*/ 63 h 119"/>
                <a:gd name="T12" fmla="*/ 18 w 143"/>
                <a:gd name="T13" fmla="*/ 23 h 119"/>
                <a:gd name="T14" fmla="*/ 21 w 143"/>
                <a:gd name="T15" fmla="*/ 0 h 119"/>
                <a:gd name="T16" fmla="*/ 24 w 143"/>
                <a:gd name="T17" fmla="*/ 13 h 119"/>
                <a:gd name="T18" fmla="*/ 26 w 143"/>
                <a:gd name="T19" fmla="*/ 54 h 119"/>
                <a:gd name="T20" fmla="*/ 30 w 143"/>
                <a:gd name="T21" fmla="*/ 89 h 119"/>
                <a:gd name="T22" fmla="*/ 32 w 143"/>
                <a:gd name="T23" fmla="*/ 102 h 119"/>
                <a:gd name="T24" fmla="*/ 34 w 143"/>
                <a:gd name="T25" fmla="*/ 99 h 119"/>
                <a:gd name="T26" fmla="*/ 37 w 143"/>
                <a:gd name="T27" fmla="*/ 109 h 119"/>
                <a:gd name="T28" fmla="*/ 41 w 143"/>
                <a:gd name="T29" fmla="*/ 117 h 119"/>
                <a:gd name="T30" fmla="*/ 43 w 143"/>
                <a:gd name="T31" fmla="*/ 116 h 119"/>
                <a:gd name="T32" fmla="*/ 46 w 143"/>
                <a:gd name="T33" fmla="*/ 106 h 119"/>
                <a:gd name="T34" fmla="*/ 49 w 143"/>
                <a:gd name="T35" fmla="*/ 116 h 119"/>
                <a:gd name="T36" fmla="*/ 51 w 143"/>
                <a:gd name="T37" fmla="*/ 105 h 119"/>
                <a:gd name="T38" fmla="*/ 54 w 143"/>
                <a:gd name="T39" fmla="*/ 113 h 119"/>
                <a:gd name="T40" fmla="*/ 57 w 143"/>
                <a:gd name="T41" fmla="*/ 99 h 119"/>
                <a:gd name="T42" fmla="*/ 59 w 143"/>
                <a:gd name="T43" fmla="*/ 100 h 119"/>
                <a:gd name="T44" fmla="*/ 62 w 143"/>
                <a:gd name="T45" fmla="*/ 107 h 119"/>
                <a:gd name="T46" fmla="*/ 65 w 143"/>
                <a:gd name="T47" fmla="*/ 107 h 119"/>
                <a:gd name="T48" fmla="*/ 68 w 143"/>
                <a:gd name="T49" fmla="*/ 118 h 119"/>
                <a:gd name="T50" fmla="*/ 71 w 143"/>
                <a:gd name="T51" fmla="*/ 107 h 119"/>
                <a:gd name="T52" fmla="*/ 73 w 143"/>
                <a:gd name="T53" fmla="*/ 108 h 119"/>
                <a:gd name="T54" fmla="*/ 76 w 143"/>
                <a:gd name="T55" fmla="*/ 117 h 119"/>
                <a:gd name="T56" fmla="*/ 79 w 143"/>
                <a:gd name="T57" fmla="*/ 111 h 119"/>
                <a:gd name="T58" fmla="*/ 81 w 143"/>
                <a:gd name="T59" fmla="*/ 109 h 119"/>
                <a:gd name="T60" fmla="*/ 85 w 143"/>
                <a:gd name="T61" fmla="*/ 110 h 119"/>
                <a:gd name="T62" fmla="*/ 86 w 143"/>
                <a:gd name="T63" fmla="*/ 108 h 119"/>
                <a:gd name="T64" fmla="*/ 90 w 143"/>
                <a:gd name="T65" fmla="*/ 108 h 119"/>
                <a:gd name="T66" fmla="*/ 92 w 143"/>
                <a:gd name="T67" fmla="*/ 109 h 119"/>
                <a:gd name="T68" fmla="*/ 95 w 143"/>
                <a:gd name="T69" fmla="*/ 108 h 119"/>
                <a:gd name="T70" fmla="*/ 99 w 143"/>
                <a:gd name="T71" fmla="*/ 102 h 119"/>
                <a:gd name="T72" fmla="*/ 100 w 143"/>
                <a:gd name="T73" fmla="*/ 99 h 119"/>
                <a:gd name="T74" fmla="*/ 103 w 143"/>
                <a:gd name="T75" fmla="*/ 108 h 119"/>
                <a:gd name="T76" fmla="*/ 106 w 143"/>
                <a:gd name="T77" fmla="*/ 117 h 119"/>
                <a:gd name="T78" fmla="*/ 109 w 143"/>
                <a:gd name="T79" fmla="*/ 110 h 119"/>
                <a:gd name="T80" fmla="*/ 110 w 143"/>
                <a:gd name="T81" fmla="*/ 108 h 119"/>
                <a:gd name="T82" fmla="*/ 115 w 143"/>
                <a:gd name="T83" fmla="*/ 105 h 119"/>
                <a:gd name="T84" fmla="*/ 117 w 143"/>
                <a:gd name="T85" fmla="*/ 102 h 119"/>
                <a:gd name="T86" fmla="*/ 119 w 143"/>
                <a:gd name="T87" fmla="*/ 102 h 119"/>
                <a:gd name="T88" fmla="*/ 122 w 143"/>
                <a:gd name="T89" fmla="*/ 98 h 119"/>
                <a:gd name="T90" fmla="*/ 125 w 143"/>
                <a:gd name="T91" fmla="*/ 100 h 119"/>
                <a:gd name="T92" fmla="*/ 128 w 143"/>
                <a:gd name="T93" fmla="*/ 102 h 119"/>
                <a:gd name="T94" fmla="*/ 130 w 143"/>
                <a:gd name="T95" fmla="*/ 96 h 119"/>
                <a:gd name="T96" fmla="*/ 133 w 143"/>
                <a:gd name="T97" fmla="*/ 94 h 119"/>
                <a:gd name="T98" fmla="*/ 137 w 143"/>
                <a:gd name="T99" fmla="*/ 87 h 119"/>
                <a:gd name="T100" fmla="*/ 139 w 143"/>
                <a:gd name="T101" fmla="*/ 79 h 119"/>
                <a:gd name="T102" fmla="*/ 141 w 143"/>
                <a:gd name="T103" fmla="*/ 68 h 11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3"/>
                <a:gd name="T157" fmla="*/ 0 h 119"/>
                <a:gd name="T158" fmla="*/ 143 w 143"/>
                <a:gd name="T159" fmla="*/ 119 h 11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3" h="119">
                  <a:moveTo>
                    <a:pt x="0" y="116"/>
                  </a:moveTo>
                  <a:lnTo>
                    <a:pt x="2" y="111"/>
                  </a:lnTo>
                  <a:lnTo>
                    <a:pt x="4" y="107"/>
                  </a:lnTo>
                  <a:lnTo>
                    <a:pt x="5" y="111"/>
                  </a:lnTo>
                  <a:lnTo>
                    <a:pt x="6" y="110"/>
                  </a:lnTo>
                  <a:lnTo>
                    <a:pt x="7" y="107"/>
                  </a:lnTo>
                  <a:lnTo>
                    <a:pt x="9" y="117"/>
                  </a:lnTo>
                  <a:lnTo>
                    <a:pt x="11" y="103"/>
                  </a:lnTo>
                  <a:lnTo>
                    <a:pt x="12" y="100"/>
                  </a:lnTo>
                  <a:lnTo>
                    <a:pt x="13" y="93"/>
                  </a:lnTo>
                  <a:lnTo>
                    <a:pt x="14" y="85"/>
                  </a:lnTo>
                  <a:lnTo>
                    <a:pt x="15" y="63"/>
                  </a:lnTo>
                  <a:lnTo>
                    <a:pt x="17" y="42"/>
                  </a:lnTo>
                  <a:lnTo>
                    <a:pt x="18" y="23"/>
                  </a:lnTo>
                  <a:lnTo>
                    <a:pt x="19" y="8"/>
                  </a:lnTo>
                  <a:lnTo>
                    <a:pt x="21" y="0"/>
                  </a:lnTo>
                  <a:lnTo>
                    <a:pt x="22" y="5"/>
                  </a:lnTo>
                  <a:lnTo>
                    <a:pt x="24" y="13"/>
                  </a:lnTo>
                  <a:lnTo>
                    <a:pt x="25" y="34"/>
                  </a:lnTo>
                  <a:lnTo>
                    <a:pt x="26" y="54"/>
                  </a:lnTo>
                  <a:lnTo>
                    <a:pt x="28" y="72"/>
                  </a:lnTo>
                  <a:lnTo>
                    <a:pt x="30" y="89"/>
                  </a:lnTo>
                  <a:lnTo>
                    <a:pt x="31" y="106"/>
                  </a:lnTo>
                  <a:lnTo>
                    <a:pt x="32" y="102"/>
                  </a:lnTo>
                  <a:lnTo>
                    <a:pt x="33" y="110"/>
                  </a:lnTo>
                  <a:lnTo>
                    <a:pt x="34" y="99"/>
                  </a:lnTo>
                  <a:lnTo>
                    <a:pt x="36" y="109"/>
                  </a:lnTo>
                  <a:lnTo>
                    <a:pt x="37" y="109"/>
                  </a:lnTo>
                  <a:lnTo>
                    <a:pt x="39" y="108"/>
                  </a:lnTo>
                  <a:lnTo>
                    <a:pt x="41" y="117"/>
                  </a:lnTo>
                  <a:lnTo>
                    <a:pt x="42" y="117"/>
                  </a:lnTo>
                  <a:lnTo>
                    <a:pt x="43" y="116"/>
                  </a:lnTo>
                  <a:lnTo>
                    <a:pt x="43" y="111"/>
                  </a:lnTo>
                  <a:lnTo>
                    <a:pt x="46" y="106"/>
                  </a:lnTo>
                  <a:lnTo>
                    <a:pt x="47" y="109"/>
                  </a:lnTo>
                  <a:lnTo>
                    <a:pt x="49" y="116"/>
                  </a:lnTo>
                  <a:lnTo>
                    <a:pt x="49" y="104"/>
                  </a:lnTo>
                  <a:lnTo>
                    <a:pt x="51" y="105"/>
                  </a:lnTo>
                  <a:lnTo>
                    <a:pt x="52" y="110"/>
                  </a:lnTo>
                  <a:lnTo>
                    <a:pt x="54" y="113"/>
                  </a:lnTo>
                  <a:lnTo>
                    <a:pt x="55" y="108"/>
                  </a:lnTo>
                  <a:lnTo>
                    <a:pt x="57" y="99"/>
                  </a:lnTo>
                  <a:lnTo>
                    <a:pt x="58" y="113"/>
                  </a:lnTo>
                  <a:lnTo>
                    <a:pt x="59" y="100"/>
                  </a:lnTo>
                  <a:lnTo>
                    <a:pt x="62" y="105"/>
                  </a:lnTo>
                  <a:lnTo>
                    <a:pt x="62" y="107"/>
                  </a:lnTo>
                  <a:lnTo>
                    <a:pt x="63" y="111"/>
                  </a:lnTo>
                  <a:lnTo>
                    <a:pt x="65" y="107"/>
                  </a:lnTo>
                  <a:lnTo>
                    <a:pt x="67" y="111"/>
                  </a:lnTo>
                  <a:lnTo>
                    <a:pt x="68" y="118"/>
                  </a:lnTo>
                  <a:lnTo>
                    <a:pt x="69" y="107"/>
                  </a:lnTo>
                  <a:lnTo>
                    <a:pt x="71" y="107"/>
                  </a:lnTo>
                  <a:lnTo>
                    <a:pt x="71" y="105"/>
                  </a:lnTo>
                  <a:lnTo>
                    <a:pt x="73" y="108"/>
                  </a:lnTo>
                  <a:lnTo>
                    <a:pt x="73" y="99"/>
                  </a:lnTo>
                  <a:lnTo>
                    <a:pt x="76" y="117"/>
                  </a:lnTo>
                  <a:lnTo>
                    <a:pt x="78" y="109"/>
                  </a:lnTo>
                  <a:lnTo>
                    <a:pt x="79" y="111"/>
                  </a:lnTo>
                  <a:lnTo>
                    <a:pt x="80" y="103"/>
                  </a:lnTo>
                  <a:lnTo>
                    <a:pt x="81" y="109"/>
                  </a:lnTo>
                  <a:lnTo>
                    <a:pt x="83" y="102"/>
                  </a:lnTo>
                  <a:lnTo>
                    <a:pt x="85" y="110"/>
                  </a:lnTo>
                  <a:lnTo>
                    <a:pt x="85" y="107"/>
                  </a:lnTo>
                  <a:lnTo>
                    <a:pt x="86" y="108"/>
                  </a:lnTo>
                  <a:lnTo>
                    <a:pt x="88" y="105"/>
                  </a:lnTo>
                  <a:lnTo>
                    <a:pt x="90" y="108"/>
                  </a:lnTo>
                  <a:lnTo>
                    <a:pt x="91" y="104"/>
                  </a:lnTo>
                  <a:lnTo>
                    <a:pt x="92" y="109"/>
                  </a:lnTo>
                  <a:lnTo>
                    <a:pt x="93" y="107"/>
                  </a:lnTo>
                  <a:lnTo>
                    <a:pt x="95" y="108"/>
                  </a:lnTo>
                  <a:lnTo>
                    <a:pt x="96" y="114"/>
                  </a:lnTo>
                  <a:lnTo>
                    <a:pt x="99" y="102"/>
                  </a:lnTo>
                  <a:lnTo>
                    <a:pt x="100" y="113"/>
                  </a:lnTo>
                  <a:lnTo>
                    <a:pt x="100" y="99"/>
                  </a:lnTo>
                  <a:lnTo>
                    <a:pt x="102" y="106"/>
                  </a:lnTo>
                  <a:lnTo>
                    <a:pt x="103" y="108"/>
                  </a:lnTo>
                  <a:lnTo>
                    <a:pt x="105" y="111"/>
                  </a:lnTo>
                  <a:lnTo>
                    <a:pt x="106" y="117"/>
                  </a:lnTo>
                  <a:lnTo>
                    <a:pt x="107" y="108"/>
                  </a:lnTo>
                  <a:lnTo>
                    <a:pt x="109" y="110"/>
                  </a:lnTo>
                  <a:lnTo>
                    <a:pt x="110" y="108"/>
                  </a:lnTo>
                  <a:lnTo>
                    <a:pt x="113" y="104"/>
                  </a:lnTo>
                  <a:lnTo>
                    <a:pt x="115" y="105"/>
                  </a:lnTo>
                  <a:lnTo>
                    <a:pt x="116" y="102"/>
                  </a:lnTo>
                  <a:lnTo>
                    <a:pt x="117" y="102"/>
                  </a:lnTo>
                  <a:lnTo>
                    <a:pt x="119" y="103"/>
                  </a:lnTo>
                  <a:lnTo>
                    <a:pt x="119" y="102"/>
                  </a:lnTo>
                  <a:lnTo>
                    <a:pt x="121" y="104"/>
                  </a:lnTo>
                  <a:lnTo>
                    <a:pt x="122" y="98"/>
                  </a:lnTo>
                  <a:lnTo>
                    <a:pt x="123" y="106"/>
                  </a:lnTo>
                  <a:lnTo>
                    <a:pt x="125" y="100"/>
                  </a:lnTo>
                  <a:lnTo>
                    <a:pt x="127" y="102"/>
                  </a:lnTo>
                  <a:lnTo>
                    <a:pt x="128" y="102"/>
                  </a:lnTo>
                  <a:lnTo>
                    <a:pt x="130" y="92"/>
                  </a:lnTo>
                  <a:lnTo>
                    <a:pt x="130" y="96"/>
                  </a:lnTo>
                  <a:lnTo>
                    <a:pt x="131" y="95"/>
                  </a:lnTo>
                  <a:lnTo>
                    <a:pt x="133" y="94"/>
                  </a:lnTo>
                  <a:lnTo>
                    <a:pt x="135" y="89"/>
                  </a:lnTo>
                  <a:lnTo>
                    <a:pt x="137" y="87"/>
                  </a:lnTo>
                  <a:lnTo>
                    <a:pt x="137" y="80"/>
                  </a:lnTo>
                  <a:lnTo>
                    <a:pt x="139" y="79"/>
                  </a:lnTo>
                  <a:lnTo>
                    <a:pt x="140" y="74"/>
                  </a:lnTo>
                  <a:lnTo>
                    <a:pt x="141" y="68"/>
                  </a:lnTo>
                  <a:lnTo>
                    <a:pt x="142" y="64"/>
                  </a:lnTo>
                </a:path>
              </a:pathLst>
            </a:custGeom>
            <a:noFill/>
            <a:ln w="31750">
              <a:solidFill>
                <a:schemeClr val="tx2"/>
              </a:solidFill>
              <a:round/>
              <a:headEnd/>
              <a:tailEnd/>
            </a:ln>
          </p:spPr>
          <p:txBody>
            <a:bodyPr lIns="0" tIns="0" rIns="0" bIns="0" anchor="b"/>
            <a:lstStyle/>
            <a:p>
              <a:endParaRPr lang="en-US" dirty="0"/>
            </a:p>
          </p:txBody>
        </p:sp>
        <p:sp>
          <p:nvSpPr>
            <p:cNvPr id="49204" name="Freeform 27"/>
            <p:cNvSpPr>
              <a:spLocks/>
            </p:cNvSpPr>
            <p:nvPr/>
          </p:nvSpPr>
          <p:spPr bwMode="auto">
            <a:xfrm>
              <a:off x="4455" y="3125"/>
              <a:ext cx="144" cy="404"/>
            </a:xfrm>
            <a:custGeom>
              <a:avLst/>
              <a:gdLst>
                <a:gd name="T0" fmla="*/ 2 w 144"/>
                <a:gd name="T1" fmla="*/ 343 h 404"/>
                <a:gd name="T2" fmla="*/ 5 w 144"/>
                <a:gd name="T3" fmla="*/ 329 h 404"/>
                <a:gd name="T4" fmla="*/ 7 w 144"/>
                <a:gd name="T5" fmla="*/ 316 h 404"/>
                <a:gd name="T6" fmla="*/ 10 w 144"/>
                <a:gd name="T7" fmla="*/ 303 h 404"/>
                <a:gd name="T8" fmla="*/ 14 w 144"/>
                <a:gd name="T9" fmla="*/ 287 h 404"/>
                <a:gd name="T10" fmla="*/ 15 w 144"/>
                <a:gd name="T11" fmla="*/ 271 h 404"/>
                <a:gd name="T12" fmla="*/ 18 w 144"/>
                <a:gd name="T13" fmla="*/ 253 h 404"/>
                <a:gd name="T14" fmla="*/ 21 w 144"/>
                <a:gd name="T15" fmla="*/ 233 h 404"/>
                <a:gd name="T16" fmla="*/ 24 w 144"/>
                <a:gd name="T17" fmla="*/ 209 h 404"/>
                <a:gd name="T18" fmla="*/ 26 w 144"/>
                <a:gd name="T19" fmla="*/ 183 h 404"/>
                <a:gd name="T20" fmla="*/ 29 w 144"/>
                <a:gd name="T21" fmla="*/ 153 h 404"/>
                <a:gd name="T22" fmla="*/ 32 w 144"/>
                <a:gd name="T23" fmla="*/ 119 h 404"/>
                <a:gd name="T24" fmla="*/ 35 w 144"/>
                <a:gd name="T25" fmla="*/ 79 h 404"/>
                <a:gd name="T26" fmla="*/ 38 w 144"/>
                <a:gd name="T27" fmla="*/ 38 h 404"/>
                <a:gd name="T28" fmla="*/ 40 w 144"/>
                <a:gd name="T29" fmla="*/ 7 h 404"/>
                <a:gd name="T30" fmla="*/ 43 w 144"/>
                <a:gd name="T31" fmla="*/ 4 h 404"/>
                <a:gd name="T32" fmla="*/ 46 w 144"/>
                <a:gd name="T33" fmla="*/ 31 h 404"/>
                <a:gd name="T34" fmla="*/ 49 w 144"/>
                <a:gd name="T35" fmla="*/ 74 h 404"/>
                <a:gd name="T36" fmla="*/ 51 w 144"/>
                <a:gd name="T37" fmla="*/ 112 h 404"/>
                <a:gd name="T38" fmla="*/ 54 w 144"/>
                <a:gd name="T39" fmla="*/ 149 h 404"/>
                <a:gd name="T40" fmla="*/ 57 w 144"/>
                <a:gd name="T41" fmla="*/ 179 h 404"/>
                <a:gd name="T42" fmla="*/ 60 w 144"/>
                <a:gd name="T43" fmla="*/ 204 h 404"/>
                <a:gd name="T44" fmla="*/ 62 w 144"/>
                <a:gd name="T45" fmla="*/ 228 h 404"/>
                <a:gd name="T46" fmla="*/ 66 w 144"/>
                <a:gd name="T47" fmla="*/ 249 h 404"/>
                <a:gd name="T48" fmla="*/ 68 w 144"/>
                <a:gd name="T49" fmla="*/ 267 h 404"/>
                <a:gd name="T50" fmla="*/ 70 w 144"/>
                <a:gd name="T51" fmla="*/ 285 h 404"/>
                <a:gd name="T52" fmla="*/ 73 w 144"/>
                <a:gd name="T53" fmla="*/ 299 h 404"/>
                <a:gd name="T54" fmla="*/ 76 w 144"/>
                <a:gd name="T55" fmla="*/ 314 h 404"/>
                <a:gd name="T56" fmla="*/ 79 w 144"/>
                <a:gd name="T57" fmla="*/ 327 h 404"/>
                <a:gd name="T58" fmla="*/ 81 w 144"/>
                <a:gd name="T59" fmla="*/ 340 h 404"/>
                <a:gd name="T60" fmla="*/ 84 w 144"/>
                <a:gd name="T61" fmla="*/ 351 h 404"/>
                <a:gd name="T62" fmla="*/ 87 w 144"/>
                <a:gd name="T63" fmla="*/ 359 h 404"/>
                <a:gd name="T64" fmla="*/ 89 w 144"/>
                <a:gd name="T65" fmla="*/ 363 h 404"/>
                <a:gd name="T66" fmla="*/ 91 w 144"/>
                <a:gd name="T67" fmla="*/ 374 h 404"/>
                <a:gd name="T68" fmla="*/ 95 w 144"/>
                <a:gd name="T69" fmla="*/ 381 h 404"/>
                <a:gd name="T70" fmla="*/ 98 w 144"/>
                <a:gd name="T71" fmla="*/ 378 h 404"/>
                <a:gd name="T72" fmla="*/ 101 w 144"/>
                <a:gd name="T73" fmla="*/ 384 h 404"/>
                <a:gd name="T74" fmla="*/ 104 w 144"/>
                <a:gd name="T75" fmla="*/ 383 h 404"/>
                <a:gd name="T76" fmla="*/ 106 w 144"/>
                <a:gd name="T77" fmla="*/ 388 h 404"/>
                <a:gd name="T78" fmla="*/ 109 w 144"/>
                <a:gd name="T79" fmla="*/ 383 h 404"/>
                <a:gd name="T80" fmla="*/ 111 w 144"/>
                <a:gd name="T81" fmla="*/ 380 h 404"/>
                <a:gd name="T82" fmla="*/ 114 w 144"/>
                <a:gd name="T83" fmla="*/ 388 h 404"/>
                <a:gd name="T84" fmla="*/ 117 w 144"/>
                <a:gd name="T85" fmla="*/ 387 h 404"/>
                <a:gd name="T86" fmla="*/ 119 w 144"/>
                <a:gd name="T87" fmla="*/ 382 h 404"/>
                <a:gd name="T88" fmla="*/ 123 w 144"/>
                <a:gd name="T89" fmla="*/ 403 h 404"/>
                <a:gd name="T90" fmla="*/ 125 w 144"/>
                <a:gd name="T91" fmla="*/ 390 h 404"/>
                <a:gd name="T92" fmla="*/ 127 w 144"/>
                <a:gd name="T93" fmla="*/ 383 h 404"/>
                <a:gd name="T94" fmla="*/ 131 w 144"/>
                <a:gd name="T95" fmla="*/ 387 h 404"/>
                <a:gd name="T96" fmla="*/ 133 w 144"/>
                <a:gd name="T97" fmla="*/ 383 h 404"/>
                <a:gd name="T98" fmla="*/ 135 w 144"/>
                <a:gd name="T99" fmla="*/ 391 h 404"/>
                <a:gd name="T100" fmla="*/ 139 w 144"/>
                <a:gd name="T101" fmla="*/ 382 h 404"/>
                <a:gd name="T102" fmla="*/ 141 w 144"/>
                <a:gd name="T103" fmla="*/ 382 h 4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
                <a:gd name="T157" fmla="*/ 0 h 404"/>
                <a:gd name="T158" fmla="*/ 144 w 144"/>
                <a:gd name="T159" fmla="*/ 404 h 40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 h="404">
                  <a:moveTo>
                    <a:pt x="0" y="349"/>
                  </a:moveTo>
                  <a:lnTo>
                    <a:pt x="2" y="343"/>
                  </a:lnTo>
                  <a:lnTo>
                    <a:pt x="3" y="337"/>
                  </a:lnTo>
                  <a:lnTo>
                    <a:pt x="5" y="329"/>
                  </a:lnTo>
                  <a:lnTo>
                    <a:pt x="7" y="324"/>
                  </a:lnTo>
                  <a:lnTo>
                    <a:pt x="7" y="316"/>
                  </a:lnTo>
                  <a:lnTo>
                    <a:pt x="9" y="309"/>
                  </a:lnTo>
                  <a:lnTo>
                    <a:pt x="10" y="303"/>
                  </a:lnTo>
                  <a:lnTo>
                    <a:pt x="12" y="295"/>
                  </a:lnTo>
                  <a:lnTo>
                    <a:pt x="14" y="287"/>
                  </a:lnTo>
                  <a:lnTo>
                    <a:pt x="15" y="279"/>
                  </a:lnTo>
                  <a:lnTo>
                    <a:pt x="15" y="271"/>
                  </a:lnTo>
                  <a:lnTo>
                    <a:pt x="17" y="261"/>
                  </a:lnTo>
                  <a:lnTo>
                    <a:pt x="18" y="253"/>
                  </a:lnTo>
                  <a:lnTo>
                    <a:pt x="19" y="243"/>
                  </a:lnTo>
                  <a:lnTo>
                    <a:pt x="21" y="233"/>
                  </a:lnTo>
                  <a:lnTo>
                    <a:pt x="23" y="220"/>
                  </a:lnTo>
                  <a:lnTo>
                    <a:pt x="24" y="209"/>
                  </a:lnTo>
                  <a:lnTo>
                    <a:pt x="25" y="197"/>
                  </a:lnTo>
                  <a:lnTo>
                    <a:pt x="26" y="183"/>
                  </a:lnTo>
                  <a:lnTo>
                    <a:pt x="28" y="168"/>
                  </a:lnTo>
                  <a:lnTo>
                    <a:pt x="29" y="153"/>
                  </a:lnTo>
                  <a:lnTo>
                    <a:pt x="31" y="138"/>
                  </a:lnTo>
                  <a:lnTo>
                    <a:pt x="32" y="119"/>
                  </a:lnTo>
                  <a:lnTo>
                    <a:pt x="33" y="100"/>
                  </a:lnTo>
                  <a:lnTo>
                    <a:pt x="35" y="79"/>
                  </a:lnTo>
                  <a:lnTo>
                    <a:pt x="36" y="59"/>
                  </a:lnTo>
                  <a:lnTo>
                    <a:pt x="38" y="38"/>
                  </a:lnTo>
                  <a:lnTo>
                    <a:pt x="39" y="19"/>
                  </a:lnTo>
                  <a:lnTo>
                    <a:pt x="40" y="7"/>
                  </a:lnTo>
                  <a:lnTo>
                    <a:pt x="42" y="0"/>
                  </a:lnTo>
                  <a:lnTo>
                    <a:pt x="43" y="4"/>
                  </a:lnTo>
                  <a:lnTo>
                    <a:pt x="44" y="14"/>
                  </a:lnTo>
                  <a:lnTo>
                    <a:pt x="46" y="31"/>
                  </a:lnTo>
                  <a:lnTo>
                    <a:pt x="47" y="53"/>
                  </a:lnTo>
                  <a:lnTo>
                    <a:pt x="49" y="74"/>
                  </a:lnTo>
                  <a:lnTo>
                    <a:pt x="51" y="93"/>
                  </a:lnTo>
                  <a:lnTo>
                    <a:pt x="51" y="112"/>
                  </a:lnTo>
                  <a:lnTo>
                    <a:pt x="52" y="131"/>
                  </a:lnTo>
                  <a:lnTo>
                    <a:pt x="54" y="149"/>
                  </a:lnTo>
                  <a:lnTo>
                    <a:pt x="55" y="163"/>
                  </a:lnTo>
                  <a:lnTo>
                    <a:pt x="57" y="179"/>
                  </a:lnTo>
                  <a:lnTo>
                    <a:pt x="57" y="191"/>
                  </a:lnTo>
                  <a:lnTo>
                    <a:pt x="60" y="204"/>
                  </a:lnTo>
                  <a:lnTo>
                    <a:pt x="61" y="216"/>
                  </a:lnTo>
                  <a:lnTo>
                    <a:pt x="62" y="228"/>
                  </a:lnTo>
                  <a:lnTo>
                    <a:pt x="63" y="239"/>
                  </a:lnTo>
                  <a:lnTo>
                    <a:pt x="66" y="249"/>
                  </a:lnTo>
                  <a:lnTo>
                    <a:pt x="67" y="257"/>
                  </a:lnTo>
                  <a:lnTo>
                    <a:pt x="68" y="267"/>
                  </a:lnTo>
                  <a:lnTo>
                    <a:pt x="69" y="275"/>
                  </a:lnTo>
                  <a:lnTo>
                    <a:pt x="70" y="285"/>
                  </a:lnTo>
                  <a:lnTo>
                    <a:pt x="72" y="291"/>
                  </a:lnTo>
                  <a:lnTo>
                    <a:pt x="73" y="299"/>
                  </a:lnTo>
                  <a:lnTo>
                    <a:pt x="75" y="306"/>
                  </a:lnTo>
                  <a:lnTo>
                    <a:pt x="76" y="314"/>
                  </a:lnTo>
                  <a:lnTo>
                    <a:pt x="77" y="320"/>
                  </a:lnTo>
                  <a:lnTo>
                    <a:pt x="79" y="327"/>
                  </a:lnTo>
                  <a:lnTo>
                    <a:pt x="80" y="334"/>
                  </a:lnTo>
                  <a:lnTo>
                    <a:pt x="81" y="340"/>
                  </a:lnTo>
                  <a:lnTo>
                    <a:pt x="83" y="345"/>
                  </a:lnTo>
                  <a:lnTo>
                    <a:pt x="84" y="351"/>
                  </a:lnTo>
                  <a:lnTo>
                    <a:pt x="86" y="353"/>
                  </a:lnTo>
                  <a:lnTo>
                    <a:pt x="87" y="359"/>
                  </a:lnTo>
                  <a:lnTo>
                    <a:pt x="88" y="364"/>
                  </a:lnTo>
                  <a:lnTo>
                    <a:pt x="89" y="363"/>
                  </a:lnTo>
                  <a:lnTo>
                    <a:pt x="91" y="374"/>
                  </a:lnTo>
                  <a:lnTo>
                    <a:pt x="94" y="372"/>
                  </a:lnTo>
                  <a:lnTo>
                    <a:pt x="95" y="381"/>
                  </a:lnTo>
                  <a:lnTo>
                    <a:pt x="96" y="380"/>
                  </a:lnTo>
                  <a:lnTo>
                    <a:pt x="98" y="378"/>
                  </a:lnTo>
                  <a:lnTo>
                    <a:pt x="99" y="380"/>
                  </a:lnTo>
                  <a:lnTo>
                    <a:pt x="101" y="384"/>
                  </a:lnTo>
                  <a:lnTo>
                    <a:pt x="103" y="390"/>
                  </a:lnTo>
                  <a:lnTo>
                    <a:pt x="104" y="383"/>
                  </a:lnTo>
                  <a:lnTo>
                    <a:pt x="105" y="378"/>
                  </a:lnTo>
                  <a:lnTo>
                    <a:pt x="106" y="388"/>
                  </a:lnTo>
                  <a:lnTo>
                    <a:pt x="107" y="387"/>
                  </a:lnTo>
                  <a:lnTo>
                    <a:pt x="109" y="383"/>
                  </a:lnTo>
                  <a:lnTo>
                    <a:pt x="110" y="385"/>
                  </a:lnTo>
                  <a:lnTo>
                    <a:pt x="111" y="380"/>
                  </a:lnTo>
                  <a:lnTo>
                    <a:pt x="113" y="374"/>
                  </a:lnTo>
                  <a:lnTo>
                    <a:pt x="114" y="388"/>
                  </a:lnTo>
                  <a:lnTo>
                    <a:pt x="116" y="387"/>
                  </a:lnTo>
                  <a:lnTo>
                    <a:pt x="117" y="387"/>
                  </a:lnTo>
                  <a:lnTo>
                    <a:pt x="118" y="381"/>
                  </a:lnTo>
                  <a:lnTo>
                    <a:pt x="119" y="382"/>
                  </a:lnTo>
                  <a:lnTo>
                    <a:pt x="121" y="395"/>
                  </a:lnTo>
                  <a:lnTo>
                    <a:pt x="123" y="403"/>
                  </a:lnTo>
                  <a:lnTo>
                    <a:pt x="124" y="385"/>
                  </a:lnTo>
                  <a:lnTo>
                    <a:pt x="125" y="390"/>
                  </a:lnTo>
                  <a:lnTo>
                    <a:pt x="126" y="385"/>
                  </a:lnTo>
                  <a:lnTo>
                    <a:pt x="127" y="383"/>
                  </a:lnTo>
                  <a:lnTo>
                    <a:pt x="129" y="387"/>
                  </a:lnTo>
                  <a:lnTo>
                    <a:pt x="131" y="387"/>
                  </a:lnTo>
                  <a:lnTo>
                    <a:pt x="132" y="388"/>
                  </a:lnTo>
                  <a:lnTo>
                    <a:pt x="133" y="383"/>
                  </a:lnTo>
                  <a:lnTo>
                    <a:pt x="135" y="384"/>
                  </a:lnTo>
                  <a:lnTo>
                    <a:pt x="135" y="391"/>
                  </a:lnTo>
                  <a:lnTo>
                    <a:pt x="137" y="378"/>
                  </a:lnTo>
                  <a:lnTo>
                    <a:pt x="139" y="382"/>
                  </a:lnTo>
                  <a:lnTo>
                    <a:pt x="140" y="380"/>
                  </a:lnTo>
                  <a:lnTo>
                    <a:pt x="141" y="382"/>
                  </a:lnTo>
                  <a:lnTo>
                    <a:pt x="143" y="384"/>
                  </a:lnTo>
                </a:path>
              </a:pathLst>
            </a:custGeom>
            <a:noFill/>
            <a:ln w="31750">
              <a:solidFill>
                <a:schemeClr val="tx2"/>
              </a:solidFill>
              <a:round/>
              <a:headEnd/>
              <a:tailEnd/>
            </a:ln>
          </p:spPr>
          <p:txBody>
            <a:bodyPr lIns="0" tIns="0" rIns="0" bIns="0" anchor="b"/>
            <a:lstStyle/>
            <a:p>
              <a:endParaRPr lang="en-US" dirty="0"/>
            </a:p>
          </p:txBody>
        </p:sp>
        <p:sp>
          <p:nvSpPr>
            <p:cNvPr id="49205" name="Freeform 28"/>
            <p:cNvSpPr>
              <a:spLocks/>
            </p:cNvSpPr>
            <p:nvPr/>
          </p:nvSpPr>
          <p:spPr bwMode="auto">
            <a:xfrm>
              <a:off x="4598" y="3126"/>
              <a:ext cx="143" cy="396"/>
            </a:xfrm>
            <a:custGeom>
              <a:avLst/>
              <a:gdLst>
                <a:gd name="T0" fmla="*/ 1 w 143"/>
                <a:gd name="T1" fmla="*/ 377 h 396"/>
                <a:gd name="T2" fmla="*/ 3 w 143"/>
                <a:gd name="T3" fmla="*/ 382 h 396"/>
                <a:gd name="T4" fmla="*/ 6 w 143"/>
                <a:gd name="T5" fmla="*/ 378 h 396"/>
                <a:gd name="T6" fmla="*/ 10 w 143"/>
                <a:gd name="T7" fmla="*/ 373 h 396"/>
                <a:gd name="T8" fmla="*/ 12 w 143"/>
                <a:gd name="T9" fmla="*/ 370 h 396"/>
                <a:gd name="T10" fmla="*/ 14 w 143"/>
                <a:gd name="T11" fmla="*/ 364 h 396"/>
                <a:gd name="T12" fmla="*/ 18 w 143"/>
                <a:gd name="T13" fmla="*/ 354 h 396"/>
                <a:gd name="T14" fmla="*/ 20 w 143"/>
                <a:gd name="T15" fmla="*/ 344 h 396"/>
                <a:gd name="T16" fmla="*/ 23 w 143"/>
                <a:gd name="T17" fmla="*/ 332 h 396"/>
                <a:gd name="T18" fmla="*/ 26 w 143"/>
                <a:gd name="T19" fmla="*/ 318 h 396"/>
                <a:gd name="T20" fmla="*/ 29 w 143"/>
                <a:gd name="T21" fmla="*/ 305 h 396"/>
                <a:gd name="T22" fmla="*/ 31 w 143"/>
                <a:gd name="T23" fmla="*/ 290 h 396"/>
                <a:gd name="T24" fmla="*/ 34 w 143"/>
                <a:gd name="T25" fmla="*/ 274 h 396"/>
                <a:gd name="T26" fmla="*/ 36 w 143"/>
                <a:gd name="T27" fmla="*/ 256 h 396"/>
                <a:gd name="T28" fmla="*/ 40 w 143"/>
                <a:gd name="T29" fmla="*/ 237 h 396"/>
                <a:gd name="T30" fmla="*/ 42 w 143"/>
                <a:gd name="T31" fmla="*/ 215 h 396"/>
                <a:gd name="T32" fmla="*/ 45 w 143"/>
                <a:gd name="T33" fmla="*/ 187 h 396"/>
                <a:gd name="T34" fmla="*/ 49 w 143"/>
                <a:gd name="T35" fmla="*/ 159 h 396"/>
                <a:gd name="T36" fmla="*/ 50 w 143"/>
                <a:gd name="T37" fmla="*/ 128 h 396"/>
                <a:gd name="T38" fmla="*/ 52 w 143"/>
                <a:gd name="T39" fmla="*/ 87 h 396"/>
                <a:gd name="T40" fmla="*/ 56 w 143"/>
                <a:gd name="T41" fmla="*/ 50 h 396"/>
                <a:gd name="T42" fmla="*/ 58 w 143"/>
                <a:gd name="T43" fmla="*/ 10 h 396"/>
                <a:gd name="T44" fmla="*/ 61 w 143"/>
                <a:gd name="T45" fmla="*/ 0 h 396"/>
                <a:gd name="T46" fmla="*/ 64 w 143"/>
                <a:gd name="T47" fmla="*/ 23 h 396"/>
                <a:gd name="T48" fmla="*/ 68 w 143"/>
                <a:gd name="T49" fmla="*/ 66 h 396"/>
                <a:gd name="T50" fmla="*/ 69 w 143"/>
                <a:gd name="T51" fmla="*/ 103 h 396"/>
                <a:gd name="T52" fmla="*/ 72 w 143"/>
                <a:gd name="T53" fmla="*/ 138 h 396"/>
                <a:gd name="T54" fmla="*/ 75 w 143"/>
                <a:gd name="T55" fmla="*/ 171 h 396"/>
                <a:gd name="T56" fmla="*/ 78 w 143"/>
                <a:gd name="T57" fmla="*/ 199 h 396"/>
                <a:gd name="T58" fmla="*/ 80 w 143"/>
                <a:gd name="T59" fmla="*/ 225 h 396"/>
                <a:gd name="T60" fmla="*/ 83 w 143"/>
                <a:gd name="T61" fmla="*/ 245 h 396"/>
                <a:gd name="T62" fmla="*/ 86 w 143"/>
                <a:gd name="T63" fmla="*/ 264 h 396"/>
                <a:gd name="T64" fmla="*/ 88 w 143"/>
                <a:gd name="T65" fmla="*/ 281 h 396"/>
                <a:gd name="T66" fmla="*/ 91 w 143"/>
                <a:gd name="T67" fmla="*/ 296 h 396"/>
                <a:gd name="T68" fmla="*/ 94 w 143"/>
                <a:gd name="T69" fmla="*/ 310 h 396"/>
                <a:gd name="T70" fmla="*/ 96 w 143"/>
                <a:gd name="T71" fmla="*/ 325 h 396"/>
                <a:gd name="T72" fmla="*/ 100 w 143"/>
                <a:gd name="T73" fmla="*/ 336 h 396"/>
                <a:gd name="T74" fmla="*/ 102 w 143"/>
                <a:gd name="T75" fmla="*/ 348 h 396"/>
                <a:gd name="T76" fmla="*/ 106 w 143"/>
                <a:gd name="T77" fmla="*/ 358 h 396"/>
                <a:gd name="T78" fmla="*/ 107 w 143"/>
                <a:gd name="T79" fmla="*/ 368 h 396"/>
                <a:gd name="T80" fmla="*/ 111 w 143"/>
                <a:gd name="T81" fmla="*/ 373 h 396"/>
                <a:gd name="T82" fmla="*/ 113 w 143"/>
                <a:gd name="T83" fmla="*/ 371 h 396"/>
                <a:gd name="T84" fmla="*/ 116 w 143"/>
                <a:gd name="T85" fmla="*/ 378 h 396"/>
                <a:gd name="T86" fmla="*/ 119 w 143"/>
                <a:gd name="T87" fmla="*/ 392 h 396"/>
                <a:gd name="T88" fmla="*/ 122 w 143"/>
                <a:gd name="T89" fmla="*/ 391 h 396"/>
                <a:gd name="T90" fmla="*/ 124 w 143"/>
                <a:gd name="T91" fmla="*/ 384 h 396"/>
                <a:gd name="T92" fmla="*/ 126 w 143"/>
                <a:gd name="T93" fmla="*/ 380 h 396"/>
                <a:gd name="T94" fmla="*/ 129 w 143"/>
                <a:gd name="T95" fmla="*/ 386 h 396"/>
                <a:gd name="T96" fmla="*/ 133 w 143"/>
                <a:gd name="T97" fmla="*/ 393 h 396"/>
                <a:gd name="T98" fmla="*/ 135 w 143"/>
                <a:gd name="T99" fmla="*/ 390 h 396"/>
                <a:gd name="T100" fmla="*/ 137 w 143"/>
                <a:gd name="T101" fmla="*/ 387 h 396"/>
                <a:gd name="T102" fmla="*/ 141 w 143"/>
                <a:gd name="T103" fmla="*/ 393 h 39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3"/>
                <a:gd name="T157" fmla="*/ 0 h 396"/>
                <a:gd name="T158" fmla="*/ 143 w 143"/>
                <a:gd name="T159" fmla="*/ 396 h 39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3" h="396">
                  <a:moveTo>
                    <a:pt x="0" y="383"/>
                  </a:moveTo>
                  <a:lnTo>
                    <a:pt x="1" y="377"/>
                  </a:lnTo>
                  <a:lnTo>
                    <a:pt x="2" y="382"/>
                  </a:lnTo>
                  <a:lnTo>
                    <a:pt x="3" y="382"/>
                  </a:lnTo>
                  <a:lnTo>
                    <a:pt x="6" y="375"/>
                  </a:lnTo>
                  <a:lnTo>
                    <a:pt x="6" y="378"/>
                  </a:lnTo>
                  <a:lnTo>
                    <a:pt x="8" y="378"/>
                  </a:lnTo>
                  <a:lnTo>
                    <a:pt x="10" y="373"/>
                  </a:lnTo>
                  <a:lnTo>
                    <a:pt x="11" y="366"/>
                  </a:lnTo>
                  <a:lnTo>
                    <a:pt x="12" y="370"/>
                  </a:lnTo>
                  <a:lnTo>
                    <a:pt x="13" y="368"/>
                  </a:lnTo>
                  <a:lnTo>
                    <a:pt x="14" y="364"/>
                  </a:lnTo>
                  <a:lnTo>
                    <a:pt x="16" y="362"/>
                  </a:lnTo>
                  <a:lnTo>
                    <a:pt x="18" y="354"/>
                  </a:lnTo>
                  <a:lnTo>
                    <a:pt x="19" y="350"/>
                  </a:lnTo>
                  <a:lnTo>
                    <a:pt x="20" y="344"/>
                  </a:lnTo>
                  <a:lnTo>
                    <a:pt x="21" y="338"/>
                  </a:lnTo>
                  <a:lnTo>
                    <a:pt x="23" y="332"/>
                  </a:lnTo>
                  <a:lnTo>
                    <a:pt x="25" y="325"/>
                  </a:lnTo>
                  <a:lnTo>
                    <a:pt x="26" y="318"/>
                  </a:lnTo>
                  <a:lnTo>
                    <a:pt x="28" y="310"/>
                  </a:lnTo>
                  <a:lnTo>
                    <a:pt x="29" y="305"/>
                  </a:lnTo>
                  <a:lnTo>
                    <a:pt x="30" y="297"/>
                  </a:lnTo>
                  <a:lnTo>
                    <a:pt x="31" y="290"/>
                  </a:lnTo>
                  <a:lnTo>
                    <a:pt x="32" y="282"/>
                  </a:lnTo>
                  <a:lnTo>
                    <a:pt x="34" y="274"/>
                  </a:lnTo>
                  <a:lnTo>
                    <a:pt x="35" y="266"/>
                  </a:lnTo>
                  <a:lnTo>
                    <a:pt x="36" y="256"/>
                  </a:lnTo>
                  <a:lnTo>
                    <a:pt x="38" y="247"/>
                  </a:lnTo>
                  <a:lnTo>
                    <a:pt x="40" y="237"/>
                  </a:lnTo>
                  <a:lnTo>
                    <a:pt x="40" y="228"/>
                  </a:lnTo>
                  <a:lnTo>
                    <a:pt x="42" y="215"/>
                  </a:lnTo>
                  <a:lnTo>
                    <a:pt x="44" y="202"/>
                  </a:lnTo>
                  <a:lnTo>
                    <a:pt x="45" y="187"/>
                  </a:lnTo>
                  <a:lnTo>
                    <a:pt x="46" y="174"/>
                  </a:lnTo>
                  <a:lnTo>
                    <a:pt x="49" y="159"/>
                  </a:lnTo>
                  <a:lnTo>
                    <a:pt x="49" y="143"/>
                  </a:lnTo>
                  <a:lnTo>
                    <a:pt x="50" y="128"/>
                  </a:lnTo>
                  <a:lnTo>
                    <a:pt x="51" y="111"/>
                  </a:lnTo>
                  <a:lnTo>
                    <a:pt x="52" y="87"/>
                  </a:lnTo>
                  <a:lnTo>
                    <a:pt x="55" y="68"/>
                  </a:lnTo>
                  <a:lnTo>
                    <a:pt x="56" y="50"/>
                  </a:lnTo>
                  <a:lnTo>
                    <a:pt x="57" y="29"/>
                  </a:lnTo>
                  <a:lnTo>
                    <a:pt x="58" y="10"/>
                  </a:lnTo>
                  <a:lnTo>
                    <a:pt x="60" y="1"/>
                  </a:lnTo>
                  <a:lnTo>
                    <a:pt x="61" y="0"/>
                  </a:lnTo>
                  <a:lnTo>
                    <a:pt x="62" y="8"/>
                  </a:lnTo>
                  <a:lnTo>
                    <a:pt x="64" y="23"/>
                  </a:lnTo>
                  <a:lnTo>
                    <a:pt x="66" y="46"/>
                  </a:lnTo>
                  <a:lnTo>
                    <a:pt x="68" y="66"/>
                  </a:lnTo>
                  <a:lnTo>
                    <a:pt x="68" y="84"/>
                  </a:lnTo>
                  <a:lnTo>
                    <a:pt x="69" y="103"/>
                  </a:lnTo>
                  <a:lnTo>
                    <a:pt x="70" y="122"/>
                  </a:lnTo>
                  <a:lnTo>
                    <a:pt x="72" y="138"/>
                  </a:lnTo>
                  <a:lnTo>
                    <a:pt x="73" y="154"/>
                  </a:lnTo>
                  <a:lnTo>
                    <a:pt x="75" y="171"/>
                  </a:lnTo>
                  <a:lnTo>
                    <a:pt x="76" y="184"/>
                  </a:lnTo>
                  <a:lnTo>
                    <a:pt x="78" y="199"/>
                  </a:lnTo>
                  <a:lnTo>
                    <a:pt x="79" y="212"/>
                  </a:lnTo>
                  <a:lnTo>
                    <a:pt x="80" y="225"/>
                  </a:lnTo>
                  <a:lnTo>
                    <a:pt x="82" y="235"/>
                  </a:lnTo>
                  <a:lnTo>
                    <a:pt x="83" y="245"/>
                  </a:lnTo>
                  <a:lnTo>
                    <a:pt x="85" y="253"/>
                  </a:lnTo>
                  <a:lnTo>
                    <a:pt x="86" y="264"/>
                  </a:lnTo>
                  <a:lnTo>
                    <a:pt x="87" y="273"/>
                  </a:lnTo>
                  <a:lnTo>
                    <a:pt x="88" y="281"/>
                  </a:lnTo>
                  <a:lnTo>
                    <a:pt x="89" y="289"/>
                  </a:lnTo>
                  <a:lnTo>
                    <a:pt x="91" y="296"/>
                  </a:lnTo>
                  <a:lnTo>
                    <a:pt x="92" y="302"/>
                  </a:lnTo>
                  <a:lnTo>
                    <a:pt x="94" y="310"/>
                  </a:lnTo>
                  <a:lnTo>
                    <a:pt x="96" y="317"/>
                  </a:lnTo>
                  <a:lnTo>
                    <a:pt x="96" y="325"/>
                  </a:lnTo>
                  <a:lnTo>
                    <a:pt x="98" y="330"/>
                  </a:lnTo>
                  <a:lnTo>
                    <a:pt x="100" y="336"/>
                  </a:lnTo>
                  <a:lnTo>
                    <a:pt x="100" y="343"/>
                  </a:lnTo>
                  <a:lnTo>
                    <a:pt x="102" y="348"/>
                  </a:lnTo>
                  <a:lnTo>
                    <a:pt x="104" y="352"/>
                  </a:lnTo>
                  <a:lnTo>
                    <a:pt x="106" y="358"/>
                  </a:lnTo>
                  <a:lnTo>
                    <a:pt x="106" y="363"/>
                  </a:lnTo>
                  <a:lnTo>
                    <a:pt x="107" y="368"/>
                  </a:lnTo>
                  <a:lnTo>
                    <a:pt x="109" y="373"/>
                  </a:lnTo>
                  <a:lnTo>
                    <a:pt x="111" y="373"/>
                  </a:lnTo>
                  <a:lnTo>
                    <a:pt x="112" y="375"/>
                  </a:lnTo>
                  <a:lnTo>
                    <a:pt x="113" y="371"/>
                  </a:lnTo>
                  <a:lnTo>
                    <a:pt x="115" y="377"/>
                  </a:lnTo>
                  <a:lnTo>
                    <a:pt x="116" y="378"/>
                  </a:lnTo>
                  <a:lnTo>
                    <a:pt x="118" y="378"/>
                  </a:lnTo>
                  <a:lnTo>
                    <a:pt x="119" y="392"/>
                  </a:lnTo>
                  <a:lnTo>
                    <a:pt x="120" y="391"/>
                  </a:lnTo>
                  <a:lnTo>
                    <a:pt x="122" y="391"/>
                  </a:lnTo>
                  <a:lnTo>
                    <a:pt x="123" y="387"/>
                  </a:lnTo>
                  <a:lnTo>
                    <a:pt x="124" y="384"/>
                  </a:lnTo>
                  <a:lnTo>
                    <a:pt x="126" y="382"/>
                  </a:lnTo>
                  <a:lnTo>
                    <a:pt x="126" y="380"/>
                  </a:lnTo>
                  <a:lnTo>
                    <a:pt x="128" y="395"/>
                  </a:lnTo>
                  <a:lnTo>
                    <a:pt x="129" y="386"/>
                  </a:lnTo>
                  <a:lnTo>
                    <a:pt x="131" y="391"/>
                  </a:lnTo>
                  <a:lnTo>
                    <a:pt x="133" y="393"/>
                  </a:lnTo>
                  <a:lnTo>
                    <a:pt x="134" y="390"/>
                  </a:lnTo>
                  <a:lnTo>
                    <a:pt x="135" y="390"/>
                  </a:lnTo>
                  <a:lnTo>
                    <a:pt x="137" y="393"/>
                  </a:lnTo>
                  <a:lnTo>
                    <a:pt x="137" y="387"/>
                  </a:lnTo>
                  <a:lnTo>
                    <a:pt x="140" y="393"/>
                  </a:lnTo>
                  <a:lnTo>
                    <a:pt x="141" y="393"/>
                  </a:lnTo>
                  <a:lnTo>
                    <a:pt x="142" y="391"/>
                  </a:lnTo>
                </a:path>
              </a:pathLst>
            </a:custGeom>
            <a:noFill/>
            <a:ln w="31750">
              <a:solidFill>
                <a:schemeClr val="tx2"/>
              </a:solidFill>
              <a:round/>
              <a:headEnd/>
              <a:tailEnd/>
            </a:ln>
          </p:spPr>
          <p:txBody>
            <a:bodyPr lIns="0" tIns="0" rIns="0" bIns="0" anchor="b"/>
            <a:lstStyle/>
            <a:p>
              <a:endParaRPr lang="en-US" dirty="0"/>
            </a:p>
          </p:txBody>
        </p:sp>
        <p:sp>
          <p:nvSpPr>
            <p:cNvPr id="49206" name="Freeform 29"/>
            <p:cNvSpPr>
              <a:spLocks/>
            </p:cNvSpPr>
            <p:nvPr/>
          </p:nvSpPr>
          <p:spPr bwMode="auto">
            <a:xfrm>
              <a:off x="4740" y="3411"/>
              <a:ext cx="87" cy="120"/>
            </a:xfrm>
            <a:custGeom>
              <a:avLst/>
              <a:gdLst>
                <a:gd name="T0" fmla="*/ 1 w 87"/>
                <a:gd name="T1" fmla="*/ 101 h 120"/>
                <a:gd name="T2" fmla="*/ 4 w 87"/>
                <a:gd name="T3" fmla="*/ 116 h 120"/>
                <a:gd name="T4" fmla="*/ 6 w 87"/>
                <a:gd name="T5" fmla="*/ 96 h 120"/>
                <a:gd name="T6" fmla="*/ 10 w 87"/>
                <a:gd name="T7" fmla="*/ 109 h 120"/>
                <a:gd name="T8" fmla="*/ 13 w 87"/>
                <a:gd name="T9" fmla="*/ 106 h 120"/>
                <a:gd name="T10" fmla="*/ 15 w 87"/>
                <a:gd name="T11" fmla="*/ 102 h 120"/>
                <a:gd name="T12" fmla="*/ 17 w 87"/>
                <a:gd name="T13" fmla="*/ 98 h 120"/>
                <a:gd name="T14" fmla="*/ 20 w 87"/>
                <a:gd name="T15" fmla="*/ 119 h 120"/>
                <a:gd name="T16" fmla="*/ 23 w 87"/>
                <a:gd name="T17" fmla="*/ 102 h 120"/>
                <a:gd name="T18" fmla="*/ 26 w 87"/>
                <a:gd name="T19" fmla="*/ 101 h 120"/>
                <a:gd name="T20" fmla="*/ 28 w 87"/>
                <a:gd name="T21" fmla="*/ 115 h 120"/>
                <a:gd name="T22" fmla="*/ 32 w 87"/>
                <a:gd name="T23" fmla="*/ 101 h 120"/>
                <a:gd name="T24" fmla="*/ 35 w 87"/>
                <a:gd name="T25" fmla="*/ 110 h 120"/>
                <a:gd name="T26" fmla="*/ 36 w 87"/>
                <a:gd name="T27" fmla="*/ 108 h 120"/>
                <a:gd name="T28" fmla="*/ 38 w 87"/>
                <a:gd name="T29" fmla="*/ 101 h 120"/>
                <a:gd name="T30" fmla="*/ 43 w 87"/>
                <a:gd name="T31" fmla="*/ 107 h 120"/>
                <a:gd name="T32" fmla="*/ 45 w 87"/>
                <a:gd name="T33" fmla="*/ 107 h 120"/>
                <a:gd name="T34" fmla="*/ 48 w 87"/>
                <a:gd name="T35" fmla="*/ 119 h 120"/>
                <a:gd name="T36" fmla="*/ 51 w 87"/>
                <a:gd name="T37" fmla="*/ 109 h 120"/>
                <a:gd name="T38" fmla="*/ 53 w 87"/>
                <a:gd name="T39" fmla="*/ 116 h 120"/>
                <a:gd name="T40" fmla="*/ 56 w 87"/>
                <a:gd name="T41" fmla="*/ 113 h 120"/>
                <a:gd name="T42" fmla="*/ 58 w 87"/>
                <a:gd name="T43" fmla="*/ 108 h 120"/>
                <a:gd name="T44" fmla="*/ 62 w 87"/>
                <a:gd name="T45" fmla="*/ 103 h 120"/>
                <a:gd name="T46" fmla="*/ 64 w 87"/>
                <a:gd name="T47" fmla="*/ 106 h 120"/>
                <a:gd name="T48" fmla="*/ 66 w 87"/>
                <a:gd name="T49" fmla="*/ 107 h 120"/>
                <a:gd name="T50" fmla="*/ 70 w 87"/>
                <a:gd name="T51" fmla="*/ 109 h 120"/>
                <a:gd name="T52" fmla="*/ 72 w 87"/>
                <a:gd name="T53" fmla="*/ 91 h 120"/>
                <a:gd name="T54" fmla="*/ 75 w 87"/>
                <a:gd name="T55" fmla="*/ 54 h 120"/>
                <a:gd name="T56" fmla="*/ 78 w 87"/>
                <a:gd name="T57" fmla="*/ 5 h 120"/>
                <a:gd name="T58" fmla="*/ 81 w 87"/>
                <a:gd name="T59" fmla="*/ 0 h 120"/>
                <a:gd name="T60" fmla="*/ 83 w 87"/>
                <a:gd name="T61" fmla="*/ 21 h 120"/>
                <a:gd name="T62" fmla="*/ 86 w 87"/>
                <a:gd name="T63" fmla="*/ 67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
                <a:gd name="T97" fmla="*/ 0 h 120"/>
                <a:gd name="T98" fmla="*/ 87 w 87"/>
                <a:gd name="T99" fmla="*/ 120 h 1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 h="120">
                  <a:moveTo>
                    <a:pt x="0" y="106"/>
                  </a:moveTo>
                  <a:lnTo>
                    <a:pt x="1" y="101"/>
                  </a:lnTo>
                  <a:lnTo>
                    <a:pt x="2" y="105"/>
                  </a:lnTo>
                  <a:lnTo>
                    <a:pt x="4" y="116"/>
                  </a:lnTo>
                  <a:lnTo>
                    <a:pt x="6" y="94"/>
                  </a:lnTo>
                  <a:lnTo>
                    <a:pt x="6" y="96"/>
                  </a:lnTo>
                  <a:lnTo>
                    <a:pt x="8" y="107"/>
                  </a:lnTo>
                  <a:lnTo>
                    <a:pt x="10" y="109"/>
                  </a:lnTo>
                  <a:lnTo>
                    <a:pt x="10" y="107"/>
                  </a:lnTo>
                  <a:lnTo>
                    <a:pt x="13" y="106"/>
                  </a:lnTo>
                  <a:lnTo>
                    <a:pt x="14" y="107"/>
                  </a:lnTo>
                  <a:lnTo>
                    <a:pt x="15" y="102"/>
                  </a:lnTo>
                  <a:lnTo>
                    <a:pt x="16" y="109"/>
                  </a:lnTo>
                  <a:lnTo>
                    <a:pt x="17" y="98"/>
                  </a:lnTo>
                  <a:lnTo>
                    <a:pt x="19" y="115"/>
                  </a:lnTo>
                  <a:lnTo>
                    <a:pt x="20" y="119"/>
                  </a:lnTo>
                  <a:lnTo>
                    <a:pt x="21" y="101"/>
                  </a:lnTo>
                  <a:lnTo>
                    <a:pt x="23" y="102"/>
                  </a:lnTo>
                  <a:lnTo>
                    <a:pt x="24" y="104"/>
                  </a:lnTo>
                  <a:lnTo>
                    <a:pt x="26" y="101"/>
                  </a:lnTo>
                  <a:lnTo>
                    <a:pt x="28" y="106"/>
                  </a:lnTo>
                  <a:lnTo>
                    <a:pt x="28" y="115"/>
                  </a:lnTo>
                  <a:lnTo>
                    <a:pt x="30" y="116"/>
                  </a:lnTo>
                  <a:lnTo>
                    <a:pt x="32" y="101"/>
                  </a:lnTo>
                  <a:lnTo>
                    <a:pt x="32" y="117"/>
                  </a:lnTo>
                  <a:lnTo>
                    <a:pt x="35" y="110"/>
                  </a:lnTo>
                  <a:lnTo>
                    <a:pt x="35" y="108"/>
                  </a:lnTo>
                  <a:lnTo>
                    <a:pt x="36" y="108"/>
                  </a:lnTo>
                  <a:lnTo>
                    <a:pt x="38" y="107"/>
                  </a:lnTo>
                  <a:lnTo>
                    <a:pt x="38" y="101"/>
                  </a:lnTo>
                  <a:lnTo>
                    <a:pt x="40" y="97"/>
                  </a:lnTo>
                  <a:lnTo>
                    <a:pt x="43" y="107"/>
                  </a:lnTo>
                  <a:lnTo>
                    <a:pt x="44" y="108"/>
                  </a:lnTo>
                  <a:lnTo>
                    <a:pt x="45" y="107"/>
                  </a:lnTo>
                  <a:lnTo>
                    <a:pt x="46" y="102"/>
                  </a:lnTo>
                  <a:lnTo>
                    <a:pt x="48" y="119"/>
                  </a:lnTo>
                  <a:lnTo>
                    <a:pt x="50" y="108"/>
                  </a:lnTo>
                  <a:lnTo>
                    <a:pt x="51" y="109"/>
                  </a:lnTo>
                  <a:lnTo>
                    <a:pt x="52" y="107"/>
                  </a:lnTo>
                  <a:lnTo>
                    <a:pt x="53" y="116"/>
                  </a:lnTo>
                  <a:lnTo>
                    <a:pt x="54" y="112"/>
                  </a:lnTo>
                  <a:lnTo>
                    <a:pt x="56" y="113"/>
                  </a:lnTo>
                  <a:lnTo>
                    <a:pt x="57" y="109"/>
                  </a:lnTo>
                  <a:lnTo>
                    <a:pt x="58" y="108"/>
                  </a:lnTo>
                  <a:lnTo>
                    <a:pt x="60" y="105"/>
                  </a:lnTo>
                  <a:lnTo>
                    <a:pt x="62" y="103"/>
                  </a:lnTo>
                  <a:lnTo>
                    <a:pt x="63" y="103"/>
                  </a:lnTo>
                  <a:lnTo>
                    <a:pt x="64" y="106"/>
                  </a:lnTo>
                  <a:lnTo>
                    <a:pt x="66" y="112"/>
                  </a:lnTo>
                  <a:lnTo>
                    <a:pt x="66" y="107"/>
                  </a:lnTo>
                  <a:lnTo>
                    <a:pt x="68" y="99"/>
                  </a:lnTo>
                  <a:lnTo>
                    <a:pt x="70" y="109"/>
                  </a:lnTo>
                  <a:lnTo>
                    <a:pt x="71" y="102"/>
                  </a:lnTo>
                  <a:lnTo>
                    <a:pt x="72" y="91"/>
                  </a:lnTo>
                  <a:lnTo>
                    <a:pt x="73" y="75"/>
                  </a:lnTo>
                  <a:lnTo>
                    <a:pt x="75" y="54"/>
                  </a:lnTo>
                  <a:lnTo>
                    <a:pt x="76" y="23"/>
                  </a:lnTo>
                  <a:lnTo>
                    <a:pt x="78" y="5"/>
                  </a:lnTo>
                  <a:lnTo>
                    <a:pt x="79" y="4"/>
                  </a:lnTo>
                  <a:lnTo>
                    <a:pt x="81" y="0"/>
                  </a:lnTo>
                  <a:lnTo>
                    <a:pt x="82" y="4"/>
                  </a:lnTo>
                  <a:lnTo>
                    <a:pt x="83" y="21"/>
                  </a:lnTo>
                  <a:lnTo>
                    <a:pt x="84" y="43"/>
                  </a:lnTo>
                  <a:lnTo>
                    <a:pt x="86" y="67"/>
                  </a:lnTo>
                </a:path>
              </a:pathLst>
            </a:custGeom>
            <a:noFill/>
            <a:ln w="31750">
              <a:solidFill>
                <a:schemeClr val="tx2"/>
              </a:solidFill>
              <a:round/>
              <a:headEnd/>
              <a:tailEnd/>
            </a:ln>
          </p:spPr>
          <p:txBody>
            <a:bodyPr lIns="0" tIns="0" rIns="0" bIns="0" anchor="b"/>
            <a:lstStyle/>
            <a:p>
              <a:endParaRPr lang="en-US" dirty="0"/>
            </a:p>
          </p:txBody>
        </p:sp>
        <p:sp>
          <p:nvSpPr>
            <p:cNvPr id="49207" name="Freeform 30"/>
            <p:cNvSpPr>
              <a:spLocks/>
            </p:cNvSpPr>
            <p:nvPr/>
          </p:nvSpPr>
          <p:spPr bwMode="auto">
            <a:xfrm>
              <a:off x="4828" y="3496"/>
              <a:ext cx="142" cy="51"/>
            </a:xfrm>
            <a:custGeom>
              <a:avLst/>
              <a:gdLst>
                <a:gd name="T0" fmla="*/ 0 w 142"/>
                <a:gd name="T1" fmla="*/ 16 h 51"/>
                <a:gd name="T2" fmla="*/ 3 w 142"/>
                <a:gd name="T3" fmla="*/ 25 h 51"/>
                <a:gd name="T4" fmla="*/ 6 w 142"/>
                <a:gd name="T5" fmla="*/ 30 h 51"/>
                <a:gd name="T6" fmla="*/ 8 w 142"/>
                <a:gd name="T7" fmla="*/ 24 h 51"/>
                <a:gd name="T8" fmla="*/ 11 w 142"/>
                <a:gd name="T9" fmla="*/ 22 h 51"/>
                <a:gd name="T10" fmla="*/ 15 w 142"/>
                <a:gd name="T11" fmla="*/ 25 h 51"/>
                <a:gd name="T12" fmla="*/ 16 w 142"/>
                <a:gd name="T13" fmla="*/ 23 h 51"/>
                <a:gd name="T14" fmla="*/ 19 w 142"/>
                <a:gd name="T15" fmla="*/ 44 h 51"/>
                <a:gd name="T16" fmla="*/ 22 w 142"/>
                <a:gd name="T17" fmla="*/ 22 h 51"/>
                <a:gd name="T18" fmla="*/ 25 w 142"/>
                <a:gd name="T19" fmla="*/ 30 h 51"/>
                <a:gd name="T20" fmla="*/ 28 w 142"/>
                <a:gd name="T21" fmla="*/ 28 h 51"/>
                <a:gd name="T22" fmla="*/ 31 w 142"/>
                <a:gd name="T23" fmla="*/ 22 h 51"/>
                <a:gd name="T24" fmla="*/ 33 w 142"/>
                <a:gd name="T25" fmla="*/ 32 h 51"/>
                <a:gd name="T26" fmla="*/ 36 w 142"/>
                <a:gd name="T27" fmla="*/ 31 h 51"/>
                <a:gd name="T28" fmla="*/ 38 w 142"/>
                <a:gd name="T29" fmla="*/ 31 h 51"/>
                <a:gd name="T30" fmla="*/ 42 w 142"/>
                <a:gd name="T31" fmla="*/ 30 h 51"/>
                <a:gd name="T32" fmla="*/ 44 w 142"/>
                <a:gd name="T33" fmla="*/ 40 h 51"/>
                <a:gd name="T34" fmla="*/ 47 w 142"/>
                <a:gd name="T35" fmla="*/ 28 h 51"/>
                <a:gd name="T36" fmla="*/ 50 w 142"/>
                <a:gd name="T37" fmla="*/ 32 h 51"/>
                <a:gd name="T38" fmla="*/ 53 w 142"/>
                <a:gd name="T39" fmla="*/ 25 h 51"/>
                <a:gd name="T40" fmla="*/ 54 w 142"/>
                <a:gd name="T41" fmla="*/ 34 h 51"/>
                <a:gd name="T42" fmla="*/ 58 w 142"/>
                <a:gd name="T43" fmla="*/ 31 h 51"/>
                <a:gd name="T44" fmla="*/ 61 w 142"/>
                <a:gd name="T45" fmla="*/ 36 h 51"/>
                <a:gd name="T46" fmla="*/ 63 w 142"/>
                <a:gd name="T47" fmla="*/ 31 h 51"/>
                <a:gd name="T48" fmla="*/ 66 w 142"/>
                <a:gd name="T49" fmla="*/ 34 h 51"/>
                <a:gd name="T50" fmla="*/ 69 w 142"/>
                <a:gd name="T51" fmla="*/ 36 h 51"/>
                <a:gd name="T52" fmla="*/ 72 w 142"/>
                <a:gd name="T53" fmla="*/ 41 h 51"/>
                <a:gd name="T54" fmla="*/ 74 w 142"/>
                <a:gd name="T55" fmla="*/ 37 h 51"/>
                <a:gd name="T56" fmla="*/ 76 w 142"/>
                <a:gd name="T57" fmla="*/ 43 h 51"/>
                <a:gd name="T58" fmla="*/ 80 w 142"/>
                <a:gd name="T59" fmla="*/ 32 h 51"/>
                <a:gd name="T60" fmla="*/ 82 w 142"/>
                <a:gd name="T61" fmla="*/ 45 h 51"/>
                <a:gd name="T62" fmla="*/ 85 w 142"/>
                <a:gd name="T63" fmla="*/ 31 h 51"/>
                <a:gd name="T64" fmla="*/ 88 w 142"/>
                <a:gd name="T65" fmla="*/ 31 h 51"/>
                <a:gd name="T66" fmla="*/ 91 w 142"/>
                <a:gd name="T67" fmla="*/ 36 h 51"/>
                <a:gd name="T68" fmla="*/ 93 w 142"/>
                <a:gd name="T69" fmla="*/ 40 h 51"/>
                <a:gd name="T70" fmla="*/ 96 w 142"/>
                <a:gd name="T71" fmla="*/ 31 h 51"/>
                <a:gd name="T72" fmla="*/ 100 w 142"/>
                <a:gd name="T73" fmla="*/ 38 h 51"/>
                <a:gd name="T74" fmla="*/ 102 w 142"/>
                <a:gd name="T75" fmla="*/ 42 h 51"/>
                <a:gd name="T76" fmla="*/ 104 w 142"/>
                <a:gd name="T77" fmla="*/ 48 h 51"/>
                <a:gd name="T78" fmla="*/ 107 w 142"/>
                <a:gd name="T79" fmla="*/ 38 h 51"/>
                <a:gd name="T80" fmla="*/ 110 w 142"/>
                <a:gd name="T81" fmla="*/ 34 h 51"/>
                <a:gd name="T82" fmla="*/ 112 w 142"/>
                <a:gd name="T83" fmla="*/ 40 h 51"/>
                <a:gd name="T84" fmla="*/ 116 w 142"/>
                <a:gd name="T85" fmla="*/ 44 h 51"/>
                <a:gd name="T86" fmla="*/ 118 w 142"/>
                <a:gd name="T87" fmla="*/ 42 h 51"/>
                <a:gd name="T88" fmla="*/ 121 w 142"/>
                <a:gd name="T89" fmla="*/ 28 h 51"/>
                <a:gd name="T90" fmla="*/ 124 w 142"/>
                <a:gd name="T91" fmla="*/ 41 h 51"/>
                <a:gd name="T92" fmla="*/ 126 w 142"/>
                <a:gd name="T93" fmla="*/ 45 h 51"/>
                <a:gd name="T94" fmla="*/ 129 w 142"/>
                <a:gd name="T95" fmla="*/ 38 h 51"/>
                <a:gd name="T96" fmla="*/ 131 w 142"/>
                <a:gd name="T97" fmla="*/ 45 h 51"/>
                <a:gd name="T98" fmla="*/ 134 w 142"/>
                <a:gd name="T99" fmla="*/ 40 h 51"/>
                <a:gd name="T100" fmla="*/ 138 w 142"/>
                <a:gd name="T101" fmla="*/ 50 h 51"/>
                <a:gd name="T102" fmla="*/ 140 w 142"/>
                <a:gd name="T103" fmla="*/ 40 h 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2"/>
                <a:gd name="T157" fmla="*/ 0 h 51"/>
                <a:gd name="T158" fmla="*/ 142 w 142"/>
                <a:gd name="T159" fmla="*/ 51 h 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2" h="51">
                  <a:moveTo>
                    <a:pt x="0" y="0"/>
                  </a:moveTo>
                  <a:lnTo>
                    <a:pt x="0" y="16"/>
                  </a:lnTo>
                  <a:lnTo>
                    <a:pt x="2" y="21"/>
                  </a:lnTo>
                  <a:lnTo>
                    <a:pt x="3" y="25"/>
                  </a:lnTo>
                  <a:lnTo>
                    <a:pt x="5" y="23"/>
                  </a:lnTo>
                  <a:lnTo>
                    <a:pt x="6" y="30"/>
                  </a:lnTo>
                  <a:lnTo>
                    <a:pt x="6" y="28"/>
                  </a:lnTo>
                  <a:lnTo>
                    <a:pt x="8" y="24"/>
                  </a:lnTo>
                  <a:lnTo>
                    <a:pt x="10" y="32"/>
                  </a:lnTo>
                  <a:lnTo>
                    <a:pt x="11" y="22"/>
                  </a:lnTo>
                  <a:lnTo>
                    <a:pt x="14" y="27"/>
                  </a:lnTo>
                  <a:lnTo>
                    <a:pt x="15" y="25"/>
                  </a:lnTo>
                  <a:lnTo>
                    <a:pt x="16" y="23"/>
                  </a:lnTo>
                  <a:lnTo>
                    <a:pt x="18" y="31"/>
                  </a:lnTo>
                  <a:lnTo>
                    <a:pt x="19" y="44"/>
                  </a:lnTo>
                  <a:lnTo>
                    <a:pt x="21" y="30"/>
                  </a:lnTo>
                  <a:lnTo>
                    <a:pt x="22" y="22"/>
                  </a:lnTo>
                  <a:lnTo>
                    <a:pt x="24" y="23"/>
                  </a:lnTo>
                  <a:lnTo>
                    <a:pt x="25" y="30"/>
                  </a:lnTo>
                  <a:lnTo>
                    <a:pt x="26" y="31"/>
                  </a:lnTo>
                  <a:lnTo>
                    <a:pt x="28" y="28"/>
                  </a:lnTo>
                  <a:lnTo>
                    <a:pt x="29" y="32"/>
                  </a:lnTo>
                  <a:lnTo>
                    <a:pt x="31" y="22"/>
                  </a:lnTo>
                  <a:lnTo>
                    <a:pt x="32" y="22"/>
                  </a:lnTo>
                  <a:lnTo>
                    <a:pt x="33" y="32"/>
                  </a:lnTo>
                  <a:lnTo>
                    <a:pt x="35" y="20"/>
                  </a:lnTo>
                  <a:lnTo>
                    <a:pt x="36" y="31"/>
                  </a:lnTo>
                  <a:lnTo>
                    <a:pt x="37" y="32"/>
                  </a:lnTo>
                  <a:lnTo>
                    <a:pt x="38" y="31"/>
                  </a:lnTo>
                  <a:lnTo>
                    <a:pt x="40" y="22"/>
                  </a:lnTo>
                  <a:lnTo>
                    <a:pt x="42" y="30"/>
                  </a:lnTo>
                  <a:lnTo>
                    <a:pt x="43" y="28"/>
                  </a:lnTo>
                  <a:lnTo>
                    <a:pt x="44" y="40"/>
                  </a:lnTo>
                  <a:lnTo>
                    <a:pt x="45" y="32"/>
                  </a:lnTo>
                  <a:lnTo>
                    <a:pt x="47" y="28"/>
                  </a:lnTo>
                  <a:lnTo>
                    <a:pt x="48" y="36"/>
                  </a:lnTo>
                  <a:lnTo>
                    <a:pt x="50" y="32"/>
                  </a:lnTo>
                  <a:lnTo>
                    <a:pt x="52" y="43"/>
                  </a:lnTo>
                  <a:lnTo>
                    <a:pt x="53" y="25"/>
                  </a:lnTo>
                  <a:lnTo>
                    <a:pt x="54" y="30"/>
                  </a:lnTo>
                  <a:lnTo>
                    <a:pt x="54" y="34"/>
                  </a:lnTo>
                  <a:lnTo>
                    <a:pt x="56" y="30"/>
                  </a:lnTo>
                  <a:lnTo>
                    <a:pt x="58" y="31"/>
                  </a:lnTo>
                  <a:lnTo>
                    <a:pt x="59" y="40"/>
                  </a:lnTo>
                  <a:lnTo>
                    <a:pt x="61" y="36"/>
                  </a:lnTo>
                  <a:lnTo>
                    <a:pt x="62" y="32"/>
                  </a:lnTo>
                  <a:lnTo>
                    <a:pt x="63" y="31"/>
                  </a:lnTo>
                  <a:lnTo>
                    <a:pt x="64" y="32"/>
                  </a:lnTo>
                  <a:lnTo>
                    <a:pt x="66" y="34"/>
                  </a:lnTo>
                  <a:lnTo>
                    <a:pt x="68" y="44"/>
                  </a:lnTo>
                  <a:lnTo>
                    <a:pt x="69" y="36"/>
                  </a:lnTo>
                  <a:lnTo>
                    <a:pt x="70" y="37"/>
                  </a:lnTo>
                  <a:lnTo>
                    <a:pt x="72" y="41"/>
                  </a:lnTo>
                  <a:lnTo>
                    <a:pt x="73" y="30"/>
                  </a:lnTo>
                  <a:lnTo>
                    <a:pt x="74" y="37"/>
                  </a:lnTo>
                  <a:lnTo>
                    <a:pt x="75" y="36"/>
                  </a:lnTo>
                  <a:lnTo>
                    <a:pt x="76" y="43"/>
                  </a:lnTo>
                  <a:lnTo>
                    <a:pt x="78" y="32"/>
                  </a:lnTo>
                  <a:lnTo>
                    <a:pt x="80" y="32"/>
                  </a:lnTo>
                  <a:lnTo>
                    <a:pt x="82" y="36"/>
                  </a:lnTo>
                  <a:lnTo>
                    <a:pt x="82" y="45"/>
                  </a:lnTo>
                  <a:lnTo>
                    <a:pt x="83" y="34"/>
                  </a:lnTo>
                  <a:lnTo>
                    <a:pt x="85" y="31"/>
                  </a:lnTo>
                  <a:lnTo>
                    <a:pt x="87" y="42"/>
                  </a:lnTo>
                  <a:lnTo>
                    <a:pt x="88" y="31"/>
                  </a:lnTo>
                  <a:lnTo>
                    <a:pt x="90" y="38"/>
                  </a:lnTo>
                  <a:lnTo>
                    <a:pt x="91" y="36"/>
                  </a:lnTo>
                  <a:lnTo>
                    <a:pt x="92" y="30"/>
                  </a:lnTo>
                  <a:lnTo>
                    <a:pt x="93" y="40"/>
                  </a:lnTo>
                  <a:lnTo>
                    <a:pt x="94" y="36"/>
                  </a:lnTo>
                  <a:lnTo>
                    <a:pt x="96" y="31"/>
                  </a:lnTo>
                  <a:lnTo>
                    <a:pt x="98" y="37"/>
                  </a:lnTo>
                  <a:lnTo>
                    <a:pt x="100" y="38"/>
                  </a:lnTo>
                  <a:lnTo>
                    <a:pt x="100" y="46"/>
                  </a:lnTo>
                  <a:lnTo>
                    <a:pt x="102" y="42"/>
                  </a:lnTo>
                  <a:lnTo>
                    <a:pt x="103" y="30"/>
                  </a:lnTo>
                  <a:lnTo>
                    <a:pt x="104" y="48"/>
                  </a:lnTo>
                  <a:lnTo>
                    <a:pt x="106" y="37"/>
                  </a:lnTo>
                  <a:lnTo>
                    <a:pt x="107" y="38"/>
                  </a:lnTo>
                  <a:lnTo>
                    <a:pt x="108" y="38"/>
                  </a:lnTo>
                  <a:lnTo>
                    <a:pt x="110" y="34"/>
                  </a:lnTo>
                  <a:lnTo>
                    <a:pt x="111" y="44"/>
                  </a:lnTo>
                  <a:lnTo>
                    <a:pt x="112" y="40"/>
                  </a:lnTo>
                  <a:lnTo>
                    <a:pt x="114" y="32"/>
                  </a:lnTo>
                  <a:lnTo>
                    <a:pt x="116" y="44"/>
                  </a:lnTo>
                  <a:lnTo>
                    <a:pt x="117" y="44"/>
                  </a:lnTo>
                  <a:lnTo>
                    <a:pt x="118" y="42"/>
                  </a:lnTo>
                  <a:lnTo>
                    <a:pt x="120" y="41"/>
                  </a:lnTo>
                  <a:lnTo>
                    <a:pt x="121" y="28"/>
                  </a:lnTo>
                  <a:lnTo>
                    <a:pt x="122" y="44"/>
                  </a:lnTo>
                  <a:lnTo>
                    <a:pt x="124" y="41"/>
                  </a:lnTo>
                  <a:lnTo>
                    <a:pt x="125" y="46"/>
                  </a:lnTo>
                  <a:lnTo>
                    <a:pt x="126" y="45"/>
                  </a:lnTo>
                  <a:lnTo>
                    <a:pt x="128" y="37"/>
                  </a:lnTo>
                  <a:lnTo>
                    <a:pt x="129" y="38"/>
                  </a:lnTo>
                  <a:lnTo>
                    <a:pt x="130" y="46"/>
                  </a:lnTo>
                  <a:lnTo>
                    <a:pt x="131" y="45"/>
                  </a:lnTo>
                  <a:lnTo>
                    <a:pt x="133" y="46"/>
                  </a:lnTo>
                  <a:lnTo>
                    <a:pt x="134" y="40"/>
                  </a:lnTo>
                  <a:lnTo>
                    <a:pt x="136" y="43"/>
                  </a:lnTo>
                  <a:lnTo>
                    <a:pt x="138" y="50"/>
                  </a:lnTo>
                  <a:lnTo>
                    <a:pt x="138" y="38"/>
                  </a:lnTo>
                  <a:lnTo>
                    <a:pt x="140" y="40"/>
                  </a:lnTo>
                  <a:lnTo>
                    <a:pt x="141" y="43"/>
                  </a:lnTo>
                </a:path>
              </a:pathLst>
            </a:custGeom>
            <a:noFill/>
            <a:ln w="31750">
              <a:solidFill>
                <a:schemeClr val="tx2"/>
              </a:solidFill>
              <a:round/>
              <a:headEnd/>
              <a:tailEnd/>
            </a:ln>
          </p:spPr>
          <p:txBody>
            <a:bodyPr lIns="0" tIns="0" rIns="0" bIns="0" anchor="b"/>
            <a:lstStyle/>
            <a:p>
              <a:endParaRPr lang="en-US" dirty="0"/>
            </a:p>
          </p:txBody>
        </p:sp>
        <p:sp>
          <p:nvSpPr>
            <p:cNvPr id="49208" name="Freeform 31"/>
            <p:cNvSpPr>
              <a:spLocks/>
            </p:cNvSpPr>
            <p:nvPr/>
          </p:nvSpPr>
          <p:spPr bwMode="auto">
            <a:xfrm>
              <a:off x="4969" y="3530"/>
              <a:ext cx="22" cy="21"/>
            </a:xfrm>
            <a:custGeom>
              <a:avLst/>
              <a:gdLst>
                <a:gd name="T0" fmla="*/ 0 w 22"/>
                <a:gd name="T1" fmla="*/ 9 h 21"/>
                <a:gd name="T2" fmla="*/ 3 w 22"/>
                <a:gd name="T3" fmla="*/ 7 h 21"/>
                <a:gd name="T4" fmla="*/ 3 w 22"/>
                <a:gd name="T5" fmla="*/ 1 h 21"/>
                <a:gd name="T6" fmla="*/ 4 w 22"/>
                <a:gd name="T7" fmla="*/ 11 h 21"/>
                <a:gd name="T8" fmla="*/ 6 w 22"/>
                <a:gd name="T9" fmla="*/ 1 h 21"/>
                <a:gd name="T10" fmla="*/ 7 w 22"/>
                <a:gd name="T11" fmla="*/ 7 h 21"/>
                <a:gd name="T12" fmla="*/ 9 w 22"/>
                <a:gd name="T13" fmla="*/ 0 h 21"/>
                <a:gd name="T14" fmla="*/ 10 w 22"/>
                <a:gd name="T15" fmla="*/ 6 h 21"/>
                <a:gd name="T16" fmla="*/ 11 w 22"/>
                <a:gd name="T17" fmla="*/ 9 h 21"/>
                <a:gd name="T18" fmla="*/ 13 w 22"/>
                <a:gd name="T19" fmla="*/ 10 h 21"/>
                <a:gd name="T20" fmla="*/ 14 w 22"/>
                <a:gd name="T21" fmla="*/ 6 h 21"/>
                <a:gd name="T22" fmla="*/ 15 w 22"/>
                <a:gd name="T23" fmla="*/ 20 h 21"/>
                <a:gd name="T24" fmla="*/ 17 w 22"/>
                <a:gd name="T25" fmla="*/ 8 h 21"/>
                <a:gd name="T26" fmla="*/ 18 w 22"/>
                <a:gd name="T27" fmla="*/ 6 h 21"/>
                <a:gd name="T28" fmla="*/ 20 w 22"/>
                <a:gd name="T29" fmla="*/ 14 h 21"/>
                <a:gd name="T30" fmla="*/ 21 w 22"/>
                <a:gd name="T31" fmla="*/ 10 h 21"/>
                <a:gd name="T32" fmla="*/ 21 w 22"/>
                <a:gd name="T33" fmla="*/ 9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1"/>
                <a:gd name="T53" fmla="*/ 22 w 22"/>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1">
                  <a:moveTo>
                    <a:pt x="0" y="9"/>
                  </a:moveTo>
                  <a:lnTo>
                    <a:pt x="3" y="7"/>
                  </a:lnTo>
                  <a:lnTo>
                    <a:pt x="3" y="1"/>
                  </a:lnTo>
                  <a:lnTo>
                    <a:pt x="4" y="11"/>
                  </a:lnTo>
                  <a:lnTo>
                    <a:pt x="6" y="1"/>
                  </a:lnTo>
                  <a:lnTo>
                    <a:pt x="7" y="7"/>
                  </a:lnTo>
                  <a:lnTo>
                    <a:pt x="9" y="0"/>
                  </a:lnTo>
                  <a:lnTo>
                    <a:pt x="10" y="6"/>
                  </a:lnTo>
                  <a:lnTo>
                    <a:pt x="11" y="9"/>
                  </a:lnTo>
                  <a:lnTo>
                    <a:pt x="13" y="10"/>
                  </a:lnTo>
                  <a:lnTo>
                    <a:pt x="14" y="6"/>
                  </a:lnTo>
                  <a:lnTo>
                    <a:pt x="15" y="20"/>
                  </a:lnTo>
                  <a:lnTo>
                    <a:pt x="17" y="8"/>
                  </a:lnTo>
                  <a:lnTo>
                    <a:pt x="18" y="6"/>
                  </a:lnTo>
                  <a:lnTo>
                    <a:pt x="20" y="14"/>
                  </a:lnTo>
                  <a:lnTo>
                    <a:pt x="21" y="10"/>
                  </a:lnTo>
                  <a:lnTo>
                    <a:pt x="21" y="9"/>
                  </a:lnTo>
                </a:path>
              </a:pathLst>
            </a:custGeom>
            <a:noFill/>
            <a:ln w="31750">
              <a:solidFill>
                <a:schemeClr val="tx2"/>
              </a:solidFill>
              <a:round/>
              <a:headEnd/>
              <a:tailEnd/>
            </a:ln>
          </p:spPr>
          <p:txBody>
            <a:bodyPr lIns="0" tIns="0" rIns="0" bIns="0" anchor="b"/>
            <a:lstStyle/>
            <a:p>
              <a:endParaRPr lang="en-US" dirty="0"/>
            </a:p>
          </p:txBody>
        </p:sp>
      </p:grpSp>
      <p:sp>
        <p:nvSpPr>
          <p:cNvPr id="49177" name="Text Box 32"/>
          <p:cNvSpPr txBox="1">
            <a:spLocks noChangeArrowheads="1"/>
          </p:cNvSpPr>
          <p:nvPr/>
        </p:nvSpPr>
        <p:spPr bwMode="auto">
          <a:xfrm>
            <a:off x="3103563" y="1262063"/>
            <a:ext cx="681037" cy="296862"/>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800" b="1" dirty="0">
                <a:solidFill>
                  <a:schemeClr val="tx2"/>
                </a:solidFill>
                <a:latin typeface="Agilent TT Cond" pitchFamily="34" charset="0"/>
              </a:rPr>
              <a:t>Mixer</a:t>
            </a:r>
            <a:endParaRPr lang="en-US" sz="2200" dirty="0">
              <a:solidFill>
                <a:schemeClr val="tx2"/>
              </a:solidFill>
              <a:latin typeface="Agilent TT Cond" pitchFamily="34" charset="0"/>
            </a:endParaRPr>
          </a:p>
        </p:txBody>
      </p:sp>
      <p:sp>
        <p:nvSpPr>
          <p:cNvPr id="49178" name="Line 33"/>
          <p:cNvSpPr>
            <a:spLocks noChangeShapeType="1"/>
          </p:cNvSpPr>
          <p:nvPr/>
        </p:nvSpPr>
        <p:spPr bwMode="auto">
          <a:xfrm>
            <a:off x="2606675" y="1793875"/>
            <a:ext cx="493713" cy="0"/>
          </a:xfrm>
          <a:prstGeom prst="line">
            <a:avLst/>
          </a:prstGeom>
          <a:noFill/>
          <a:ln w="31750">
            <a:solidFill>
              <a:srgbClr val="000000"/>
            </a:solidFill>
            <a:round/>
            <a:headEnd/>
            <a:tailEnd/>
          </a:ln>
        </p:spPr>
        <p:txBody>
          <a:bodyPr lIns="0" tIns="0" rIns="0" bIns="0" anchor="b"/>
          <a:lstStyle/>
          <a:p>
            <a:endParaRPr lang="en-US" dirty="0"/>
          </a:p>
        </p:txBody>
      </p:sp>
      <p:sp>
        <p:nvSpPr>
          <p:cNvPr id="49179" name="Freeform 34"/>
          <p:cNvSpPr>
            <a:spLocks/>
          </p:cNvSpPr>
          <p:nvPr/>
        </p:nvSpPr>
        <p:spPr bwMode="auto">
          <a:xfrm>
            <a:off x="1854200" y="1793875"/>
            <a:ext cx="341313" cy="120650"/>
          </a:xfrm>
          <a:custGeom>
            <a:avLst/>
            <a:gdLst>
              <a:gd name="T0" fmla="*/ 491529822 w 236"/>
              <a:gd name="T1" fmla="*/ 167292433 h 86"/>
              <a:gd name="T2" fmla="*/ 474796812 w 236"/>
              <a:gd name="T3" fmla="*/ 0 h 86"/>
              <a:gd name="T4" fmla="*/ 0 w 236"/>
              <a:gd name="T5" fmla="*/ 0 h 86"/>
              <a:gd name="T6" fmla="*/ 0 60000 65536"/>
              <a:gd name="T7" fmla="*/ 0 60000 65536"/>
              <a:gd name="T8" fmla="*/ 0 60000 65536"/>
              <a:gd name="T9" fmla="*/ 0 w 236"/>
              <a:gd name="T10" fmla="*/ 0 h 86"/>
              <a:gd name="T11" fmla="*/ 236 w 236"/>
              <a:gd name="T12" fmla="*/ 86 h 86"/>
            </a:gdLst>
            <a:ahLst/>
            <a:cxnLst>
              <a:cxn ang="T6">
                <a:pos x="T0" y="T1"/>
              </a:cxn>
              <a:cxn ang="T7">
                <a:pos x="T2" y="T3"/>
              </a:cxn>
              <a:cxn ang="T8">
                <a:pos x="T4" y="T5"/>
              </a:cxn>
            </a:cxnLst>
            <a:rect l="T9" t="T10" r="T11" b="T12"/>
            <a:pathLst>
              <a:path w="236" h="86">
                <a:moveTo>
                  <a:pt x="235" y="85"/>
                </a:moveTo>
                <a:lnTo>
                  <a:pt x="227" y="0"/>
                </a:lnTo>
                <a:lnTo>
                  <a:pt x="0" y="0"/>
                </a:lnTo>
              </a:path>
            </a:pathLst>
          </a:custGeom>
          <a:noFill/>
          <a:ln w="31750">
            <a:solidFill>
              <a:srgbClr val="000000"/>
            </a:solidFill>
            <a:round/>
            <a:headEnd/>
            <a:tailEnd/>
          </a:ln>
        </p:spPr>
        <p:txBody>
          <a:bodyPr lIns="0" tIns="0" rIns="0" bIns="0" anchor="b"/>
          <a:lstStyle/>
          <a:p>
            <a:endParaRPr lang="en-US" dirty="0"/>
          </a:p>
        </p:txBody>
      </p:sp>
      <p:sp>
        <p:nvSpPr>
          <p:cNvPr id="49180" name="Freeform 35"/>
          <p:cNvSpPr>
            <a:spLocks/>
          </p:cNvSpPr>
          <p:nvPr/>
        </p:nvSpPr>
        <p:spPr bwMode="auto">
          <a:xfrm>
            <a:off x="1698625" y="1657350"/>
            <a:ext cx="161925" cy="276225"/>
          </a:xfrm>
          <a:custGeom>
            <a:avLst/>
            <a:gdLst>
              <a:gd name="T0" fmla="*/ 0 w 112"/>
              <a:gd name="T1" fmla="*/ 385345148 h 197"/>
              <a:gd name="T2" fmla="*/ 232013974 w 112"/>
              <a:gd name="T3" fmla="*/ 192671873 h 197"/>
              <a:gd name="T4" fmla="*/ 0 w 112"/>
              <a:gd name="T5" fmla="*/ 0 h 197"/>
              <a:gd name="T6" fmla="*/ 0 60000 65536"/>
              <a:gd name="T7" fmla="*/ 0 60000 65536"/>
              <a:gd name="T8" fmla="*/ 0 60000 65536"/>
              <a:gd name="T9" fmla="*/ 0 w 112"/>
              <a:gd name="T10" fmla="*/ 0 h 197"/>
              <a:gd name="T11" fmla="*/ 112 w 112"/>
              <a:gd name="T12" fmla="*/ 197 h 197"/>
            </a:gdLst>
            <a:ahLst/>
            <a:cxnLst>
              <a:cxn ang="T6">
                <a:pos x="T0" y="T1"/>
              </a:cxn>
              <a:cxn ang="T7">
                <a:pos x="T2" y="T3"/>
              </a:cxn>
              <a:cxn ang="T8">
                <a:pos x="T4" y="T5"/>
              </a:cxn>
            </a:cxnLst>
            <a:rect l="T9" t="T10" r="T11" b="T12"/>
            <a:pathLst>
              <a:path w="112" h="197">
                <a:moveTo>
                  <a:pt x="0" y="196"/>
                </a:moveTo>
                <a:lnTo>
                  <a:pt x="111" y="98"/>
                </a:lnTo>
                <a:lnTo>
                  <a:pt x="0" y="0"/>
                </a:lnTo>
              </a:path>
            </a:pathLst>
          </a:custGeom>
          <a:noFill/>
          <a:ln w="31750">
            <a:solidFill>
              <a:srgbClr val="000000"/>
            </a:solidFill>
            <a:round/>
            <a:headEnd/>
            <a:tailEnd/>
          </a:ln>
        </p:spPr>
        <p:txBody>
          <a:bodyPr lIns="0" tIns="0" rIns="0" bIns="0" anchor="b"/>
          <a:lstStyle/>
          <a:p>
            <a:endParaRPr lang="en-US" dirty="0"/>
          </a:p>
        </p:txBody>
      </p:sp>
      <p:sp>
        <p:nvSpPr>
          <p:cNvPr id="49181" name="Line 36"/>
          <p:cNvSpPr>
            <a:spLocks noChangeShapeType="1"/>
          </p:cNvSpPr>
          <p:nvPr/>
        </p:nvSpPr>
        <p:spPr bwMode="auto">
          <a:xfrm flipV="1">
            <a:off x="2570163" y="1787525"/>
            <a:ext cx="26987" cy="112713"/>
          </a:xfrm>
          <a:prstGeom prst="line">
            <a:avLst/>
          </a:prstGeom>
          <a:noFill/>
          <a:ln w="31750">
            <a:solidFill>
              <a:srgbClr val="000000"/>
            </a:solidFill>
            <a:round/>
            <a:headEnd/>
            <a:tailEnd/>
          </a:ln>
        </p:spPr>
        <p:txBody>
          <a:bodyPr lIns="0" tIns="0" rIns="0" bIns="0" anchor="b"/>
          <a:lstStyle/>
          <a:p>
            <a:endParaRPr lang="en-US" dirty="0"/>
          </a:p>
        </p:txBody>
      </p:sp>
      <p:sp>
        <p:nvSpPr>
          <p:cNvPr id="49182" name="Text Box 37"/>
          <p:cNvSpPr txBox="1">
            <a:spLocks noChangeArrowheads="1"/>
          </p:cNvSpPr>
          <p:nvPr/>
        </p:nvSpPr>
        <p:spPr bwMode="auto">
          <a:xfrm>
            <a:off x="1111250" y="1509713"/>
            <a:ext cx="354013" cy="296862"/>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800" b="1" dirty="0">
                <a:solidFill>
                  <a:schemeClr val="tx2"/>
                </a:solidFill>
                <a:latin typeface="Agilent TT Cond" pitchFamily="34" charset="0"/>
              </a:rPr>
              <a:t>RF</a:t>
            </a:r>
            <a:endParaRPr lang="en-US" sz="2200" dirty="0">
              <a:solidFill>
                <a:schemeClr val="tx2"/>
              </a:solidFill>
              <a:latin typeface="Agilent TT Cond" pitchFamily="34" charset="0"/>
            </a:endParaRPr>
          </a:p>
        </p:txBody>
      </p:sp>
      <p:sp>
        <p:nvSpPr>
          <p:cNvPr id="49183" name="Text Box 38"/>
          <p:cNvSpPr txBox="1">
            <a:spLocks noChangeArrowheads="1"/>
          </p:cNvSpPr>
          <p:nvPr/>
        </p:nvSpPr>
        <p:spPr bwMode="auto">
          <a:xfrm>
            <a:off x="1020763" y="1763713"/>
            <a:ext cx="676275" cy="296862"/>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800" b="1" dirty="0">
                <a:solidFill>
                  <a:schemeClr val="tx2"/>
                </a:solidFill>
                <a:latin typeface="Agilent TT Cond" pitchFamily="34" charset="0"/>
              </a:rPr>
              <a:t>Input</a:t>
            </a:r>
            <a:endParaRPr lang="en-US" sz="2200" dirty="0">
              <a:solidFill>
                <a:schemeClr val="tx2"/>
              </a:solidFill>
              <a:latin typeface="Agilent TT Cond" pitchFamily="34" charset="0"/>
            </a:endParaRPr>
          </a:p>
        </p:txBody>
      </p:sp>
      <p:grpSp>
        <p:nvGrpSpPr>
          <p:cNvPr id="3" name="Group 39"/>
          <p:cNvGrpSpPr>
            <a:grpSpLocks/>
          </p:cNvGrpSpPr>
          <p:nvPr/>
        </p:nvGrpSpPr>
        <p:grpSpPr bwMode="auto">
          <a:xfrm>
            <a:off x="5070475" y="1608138"/>
            <a:ext cx="541338" cy="392112"/>
            <a:chOff x="3514" y="1464"/>
            <a:chExt cx="375" cy="280"/>
          </a:xfrm>
        </p:grpSpPr>
        <p:sp>
          <p:nvSpPr>
            <p:cNvPr id="49199" name="Freeform 40"/>
            <p:cNvSpPr>
              <a:spLocks/>
            </p:cNvSpPr>
            <p:nvPr/>
          </p:nvSpPr>
          <p:spPr bwMode="auto">
            <a:xfrm>
              <a:off x="3633" y="1464"/>
              <a:ext cx="141" cy="222"/>
            </a:xfrm>
            <a:custGeom>
              <a:avLst/>
              <a:gdLst>
                <a:gd name="T0" fmla="*/ 0 w 141"/>
                <a:gd name="T1" fmla="*/ 221 h 222"/>
                <a:gd name="T2" fmla="*/ 0 w 141"/>
                <a:gd name="T3" fmla="*/ 221 h 222"/>
                <a:gd name="T4" fmla="*/ 0 w 141"/>
                <a:gd name="T5" fmla="*/ 208 h 222"/>
                <a:gd name="T6" fmla="*/ 1 w 141"/>
                <a:gd name="T7" fmla="*/ 194 h 222"/>
                <a:gd name="T8" fmla="*/ 1 w 141"/>
                <a:gd name="T9" fmla="*/ 181 h 222"/>
                <a:gd name="T10" fmla="*/ 2 w 141"/>
                <a:gd name="T11" fmla="*/ 167 h 222"/>
                <a:gd name="T12" fmla="*/ 3 w 141"/>
                <a:gd name="T13" fmla="*/ 153 h 222"/>
                <a:gd name="T14" fmla="*/ 6 w 141"/>
                <a:gd name="T15" fmla="*/ 140 h 222"/>
                <a:gd name="T16" fmla="*/ 8 w 141"/>
                <a:gd name="T17" fmla="*/ 126 h 222"/>
                <a:gd name="T18" fmla="*/ 9 w 141"/>
                <a:gd name="T19" fmla="*/ 115 h 222"/>
                <a:gd name="T20" fmla="*/ 12 w 141"/>
                <a:gd name="T21" fmla="*/ 103 h 222"/>
                <a:gd name="T22" fmla="*/ 13 w 141"/>
                <a:gd name="T23" fmla="*/ 91 h 222"/>
                <a:gd name="T24" fmla="*/ 17 w 141"/>
                <a:gd name="T25" fmla="*/ 80 h 222"/>
                <a:gd name="T26" fmla="*/ 19 w 141"/>
                <a:gd name="T27" fmla="*/ 70 h 222"/>
                <a:gd name="T28" fmla="*/ 22 w 141"/>
                <a:gd name="T29" fmla="*/ 60 h 222"/>
                <a:gd name="T30" fmla="*/ 25 w 141"/>
                <a:gd name="T31" fmla="*/ 51 h 222"/>
                <a:gd name="T32" fmla="*/ 29 w 141"/>
                <a:gd name="T33" fmla="*/ 42 h 222"/>
                <a:gd name="T34" fmla="*/ 32 w 141"/>
                <a:gd name="T35" fmla="*/ 35 h 222"/>
                <a:gd name="T36" fmla="*/ 37 w 141"/>
                <a:gd name="T37" fmla="*/ 27 h 222"/>
                <a:gd name="T38" fmla="*/ 40 w 141"/>
                <a:gd name="T39" fmla="*/ 20 h 222"/>
                <a:gd name="T40" fmla="*/ 45 w 141"/>
                <a:gd name="T41" fmla="*/ 16 h 222"/>
                <a:gd name="T42" fmla="*/ 49 w 141"/>
                <a:gd name="T43" fmla="*/ 10 h 222"/>
                <a:gd name="T44" fmla="*/ 53 w 141"/>
                <a:gd name="T45" fmla="*/ 7 h 222"/>
                <a:gd name="T46" fmla="*/ 57 w 141"/>
                <a:gd name="T47" fmla="*/ 4 h 222"/>
                <a:gd name="T48" fmla="*/ 61 w 141"/>
                <a:gd name="T49" fmla="*/ 2 h 222"/>
                <a:gd name="T50" fmla="*/ 66 w 141"/>
                <a:gd name="T51" fmla="*/ 0 h 222"/>
                <a:gd name="T52" fmla="*/ 70 w 141"/>
                <a:gd name="T53" fmla="*/ 0 h 222"/>
                <a:gd name="T54" fmla="*/ 75 w 141"/>
                <a:gd name="T55" fmla="*/ 0 h 222"/>
                <a:gd name="T56" fmla="*/ 80 w 141"/>
                <a:gd name="T57" fmla="*/ 2 h 222"/>
                <a:gd name="T58" fmla="*/ 83 w 141"/>
                <a:gd name="T59" fmla="*/ 4 h 222"/>
                <a:gd name="T60" fmla="*/ 88 w 141"/>
                <a:gd name="T61" fmla="*/ 7 h 222"/>
                <a:gd name="T62" fmla="*/ 93 w 141"/>
                <a:gd name="T63" fmla="*/ 10 h 222"/>
                <a:gd name="T64" fmla="*/ 96 w 141"/>
                <a:gd name="T65" fmla="*/ 16 h 222"/>
                <a:gd name="T66" fmla="*/ 101 w 141"/>
                <a:gd name="T67" fmla="*/ 20 h 222"/>
                <a:gd name="T68" fmla="*/ 104 w 141"/>
                <a:gd name="T69" fmla="*/ 27 h 222"/>
                <a:gd name="T70" fmla="*/ 108 w 141"/>
                <a:gd name="T71" fmla="*/ 35 h 222"/>
                <a:gd name="T72" fmla="*/ 112 w 141"/>
                <a:gd name="T73" fmla="*/ 42 h 222"/>
                <a:gd name="T74" fmla="*/ 115 w 141"/>
                <a:gd name="T75" fmla="*/ 51 h 222"/>
                <a:gd name="T76" fmla="*/ 119 w 141"/>
                <a:gd name="T77" fmla="*/ 60 h 222"/>
                <a:gd name="T78" fmla="*/ 122 w 141"/>
                <a:gd name="T79" fmla="*/ 70 h 222"/>
                <a:gd name="T80" fmla="*/ 125 w 141"/>
                <a:gd name="T81" fmla="*/ 80 h 222"/>
                <a:gd name="T82" fmla="*/ 127 w 141"/>
                <a:gd name="T83" fmla="*/ 91 h 222"/>
                <a:gd name="T84" fmla="*/ 129 w 141"/>
                <a:gd name="T85" fmla="*/ 103 h 222"/>
                <a:gd name="T86" fmla="*/ 132 w 141"/>
                <a:gd name="T87" fmla="*/ 115 h 222"/>
                <a:gd name="T88" fmla="*/ 133 w 141"/>
                <a:gd name="T89" fmla="*/ 126 h 222"/>
                <a:gd name="T90" fmla="*/ 136 w 141"/>
                <a:gd name="T91" fmla="*/ 140 h 222"/>
                <a:gd name="T92" fmla="*/ 138 w 141"/>
                <a:gd name="T93" fmla="*/ 153 h 222"/>
                <a:gd name="T94" fmla="*/ 138 w 141"/>
                <a:gd name="T95" fmla="*/ 167 h 222"/>
                <a:gd name="T96" fmla="*/ 139 w 141"/>
                <a:gd name="T97" fmla="*/ 181 h 222"/>
                <a:gd name="T98" fmla="*/ 139 w 141"/>
                <a:gd name="T99" fmla="*/ 194 h 222"/>
                <a:gd name="T100" fmla="*/ 140 w 141"/>
                <a:gd name="T101" fmla="*/ 208 h 222"/>
                <a:gd name="T102" fmla="*/ 140 w 141"/>
                <a:gd name="T103" fmla="*/ 221 h 22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1"/>
                <a:gd name="T157" fmla="*/ 0 h 222"/>
                <a:gd name="T158" fmla="*/ 141 w 141"/>
                <a:gd name="T159" fmla="*/ 222 h 22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1" h="222">
                  <a:moveTo>
                    <a:pt x="0" y="221"/>
                  </a:moveTo>
                  <a:lnTo>
                    <a:pt x="0" y="221"/>
                  </a:lnTo>
                  <a:lnTo>
                    <a:pt x="0" y="208"/>
                  </a:lnTo>
                  <a:lnTo>
                    <a:pt x="1" y="194"/>
                  </a:lnTo>
                  <a:lnTo>
                    <a:pt x="1" y="181"/>
                  </a:lnTo>
                  <a:lnTo>
                    <a:pt x="2" y="167"/>
                  </a:lnTo>
                  <a:lnTo>
                    <a:pt x="3" y="153"/>
                  </a:lnTo>
                  <a:lnTo>
                    <a:pt x="6" y="140"/>
                  </a:lnTo>
                  <a:lnTo>
                    <a:pt x="8" y="126"/>
                  </a:lnTo>
                  <a:lnTo>
                    <a:pt x="9" y="115"/>
                  </a:lnTo>
                  <a:lnTo>
                    <a:pt x="12" y="103"/>
                  </a:lnTo>
                  <a:lnTo>
                    <a:pt x="13" y="91"/>
                  </a:lnTo>
                  <a:lnTo>
                    <a:pt x="17" y="80"/>
                  </a:lnTo>
                  <a:lnTo>
                    <a:pt x="19" y="70"/>
                  </a:lnTo>
                  <a:lnTo>
                    <a:pt x="22" y="60"/>
                  </a:lnTo>
                  <a:lnTo>
                    <a:pt x="25" y="51"/>
                  </a:lnTo>
                  <a:lnTo>
                    <a:pt x="29" y="42"/>
                  </a:lnTo>
                  <a:lnTo>
                    <a:pt x="32" y="35"/>
                  </a:lnTo>
                  <a:lnTo>
                    <a:pt x="37" y="27"/>
                  </a:lnTo>
                  <a:lnTo>
                    <a:pt x="40" y="20"/>
                  </a:lnTo>
                  <a:lnTo>
                    <a:pt x="45" y="16"/>
                  </a:lnTo>
                  <a:lnTo>
                    <a:pt x="49" y="10"/>
                  </a:lnTo>
                  <a:lnTo>
                    <a:pt x="53" y="7"/>
                  </a:lnTo>
                  <a:lnTo>
                    <a:pt x="57" y="4"/>
                  </a:lnTo>
                  <a:lnTo>
                    <a:pt x="61" y="2"/>
                  </a:lnTo>
                  <a:lnTo>
                    <a:pt x="66" y="0"/>
                  </a:lnTo>
                  <a:lnTo>
                    <a:pt x="70" y="0"/>
                  </a:lnTo>
                  <a:lnTo>
                    <a:pt x="75" y="0"/>
                  </a:lnTo>
                  <a:lnTo>
                    <a:pt x="80" y="2"/>
                  </a:lnTo>
                  <a:lnTo>
                    <a:pt x="83" y="4"/>
                  </a:lnTo>
                  <a:lnTo>
                    <a:pt x="88" y="7"/>
                  </a:lnTo>
                  <a:lnTo>
                    <a:pt x="93" y="10"/>
                  </a:lnTo>
                  <a:lnTo>
                    <a:pt x="96" y="16"/>
                  </a:lnTo>
                  <a:lnTo>
                    <a:pt x="101" y="20"/>
                  </a:lnTo>
                  <a:lnTo>
                    <a:pt x="104" y="27"/>
                  </a:lnTo>
                  <a:lnTo>
                    <a:pt x="108" y="35"/>
                  </a:lnTo>
                  <a:lnTo>
                    <a:pt x="112" y="42"/>
                  </a:lnTo>
                  <a:lnTo>
                    <a:pt x="115" y="51"/>
                  </a:lnTo>
                  <a:lnTo>
                    <a:pt x="119" y="60"/>
                  </a:lnTo>
                  <a:lnTo>
                    <a:pt x="122" y="70"/>
                  </a:lnTo>
                  <a:lnTo>
                    <a:pt x="125" y="80"/>
                  </a:lnTo>
                  <a:lnTo>
                    <a:pt x="127" y="91"/>
                  </a:lnTo>
                  <a:lnTo>
                    <a:pt x="129" y="103"/>
                  </a:lnTo>
                  <a:lnTo>
                    <a:pt x="132" y="115"/>
                  </a:lnTo>
                  <a:lnTo>
                    <a:pt x="133" y="126"/>
                  </a:lnTo>
                  <a:lnTo>
                    <a:pt x="136" y="140"/>
                  </a:lnTo>
                  <a:lnTo>
                    <a:pt x="138" y="153"/>
                  </a:lnTo>
                  <a:lnTo>
                    <a:pt x="138" y="167"/>
                  </a:lnTo>
                  <a:lnTo>
                    <a:pt x="139" y="181"/>
                  </a:lnTo>
                  <a:lnTo>
                    <a:pt x="139" y="194"/>
                  </a:lnTo>
                  <a:lnTo>
                    <a:pt x="140" y="208"/>
                  </a:lnTo>
                  <a:lnTo>
                    <a:pt x="140" y="221"/>
                  </a:lnTo>
                </a:path>
              </a:pathLst>
            </a:custGeom>
            <a:noFill/>
            <a:ln w="31750">
              <a:solidFill>
                <a:schemeClr val="tx2"/>
              </a:solidFill>
              <a:round/>
              <a:headEnd/>
              <a:tailEnd/>
            </a:ln>
          </p:spPr>
          <p:txBody>
            <a:bodyPr lIns="0" tIns="0" rIns="0" bIns="0" anchor="b"/>
            <a:lstStyle/>
            <a:p>
              <a:endParaRPr lang="en-US" dirty="0"/>
            </a:p>
          </p:txBody>
        </p:sp>
        <p:sp>
          <p:nvSpPr>
            <p:cNvPr id="49200" name="Freeform 41"/>
            <p:cNvSpPr>
              <a:spLocks/>
            </p:cNvSpPr>
            <p:nvPr/>
          </p:nvSpPr>
          <p:spPr bwMode="auto">
            <a:xfrm>
              <a:off x="3514" y="1684"/>
              <a:ext cx="119" cy="60"/>
            </a:xfrm>
            <a:custGeom>
              <a:avLst/>
              <a:gdLst>
                <a:gd name="T0" fmla="*/ 0 w 119"/>
                <a:gd name="T1" fmla="*/ 59 h 60"/>
                <a:gd name="T2" fmla="*/ 41 w 119"/>
                <a:gd name="T3" fmla="*/ 53 h 60"/>
                <a:gd name="T4" fmla="*/ 89 w 119"/>
                <a:gd name="T5" fmla="*/ 36 h 60"/>
                <a:gd name="T6" fmla="*/ 118 w 119"/>
                <a:gd name="T7" fmla="*/ 0 h 60"/>
                <a:gd name="T8" fmla="*/ 0 60000 65536"/>
                <a:gd name="T9" fmla="*/ 0 60000 65536"/>
                <a:gd name="T10" fmla="*/ 0 60000 65536"/>
                <a:gd name="T11" fmla="*/ 0 60000 65536"/>
                <a:gd name="T12" fmla="*/ 0 w 119"/>
                <a:gd name="T13" fmla="*/ 0 h 60"/>
                <a:gd name="T14" fmla="*/ 119 w 119"/>
                <a:gd name="T15" fmla="*/ 60 h 60"/>
              </a:gdLst>
              <a:ahLst/>
              <a:cxnLst>
                <a:cxn ang="T8">
                  <a:pos x="T0" y="T1"/>
                </a:cxn>
                <a:cxn ang="T9">
                  <a:pos x="T2" y="T3"/>
                </a:cxn>
                <a:cxn ang="T10">
                  <a:pos x="T4" y="T5"/>
                </a:cxn>
                <a:cxn ang="T11">
                  <a:pos x="T6" y="T7"/>
                </a:cxn>
              </a:cxnLst>
              <a:rect l="T12" t="T13" r="T14" b="T15"/>
              <a:pathLst>
                <a:path w="119" h="60">
                  <a:moveTo>
                    <a:pt x="0" y="59"/>
                  </a:moveTo>
                  <a:lnTo>
                    <a:pt x="41" y="53"/>
                  </a:lnTo>
                  <a:lnTo>
                    <a:pt x="89" y="36"/>
                  </a:lnTo>
                  <a:lnTo>
                    <a:pt x="118" y="0"/>
                  </a:lnTo>
                </a:path>
              </a:pathLst>
            </a:custGeom>
            <a:noFill/>
            <a:ln w="31750">
              <a:solidFill>
                <a:schemeClr val="tx2"/>
              </a:solidFill>
              <a:round/>
              <a:headEnd/>
              <a:tailEnd/>
            </a:ln>
          </p:spPr>
          <p:txBody>
            <a:bodyPr lIns="0" tIns="0" rIns="0" bIns="0" anchor="b"/>
            <a:lstStyle/>
            <a:p>
              <a:endParaRPr lang="en-US" dirty="0"/>
            </a:p>
          </p:txBody>
        </p:sp>
        <p:sp>
          <p:nvSpPr>
            <p:cNvPr id="49201" name="Freeform 42"/>
            <p:cNvSpPr>
              <a:spLocks/>
            </p:cNvSpPr>
            <p:nvPr/>
          </p:nvSpPr>
          <p:spPr bwMode="auto">
            <a:xfrm>
              <a:off x="3772" y="1678"/>
              <a:ext cx="117" cy="60"/>
            </a:xfrm>
            <a:custGeom>
              <a:avLst/>
              <a:gdLst>
                <a:gd name="T0" fmla="*/ 0 w 117"/>
                <a:gd name="T1" fmla="*/ 0 h 60"/>
                <a:gd name="T2" fmla="*/ 29 w 117"/>
                <a:gd name="T3" fmla="*/ 29 h 60"/>
                <a:gd name="T4" fmla="*/ 70 w 117"/>
                <a:gd name="T5" fmla="*/ 57 h 60"/>
                <a:gd name="T6" fmla="*/ 116 w 117"/>
                <a:gd name="T7" fmla="*/ 59 h 60"/>
                <a:gd name="T8" fmla="*/ 0 60000 65536"/>
                <a:gd name="T9" fmla="*/ 0 60000 65536"/>
                <a:gd name="T10" fmla="*/ 0 60000 65536"/>
                <a:gd name="T11" fmla="*/ 0 60000 65536"/>
                <a:gd name="T12" fmla="*/ 0 w 117"/>
                <a:gd name="T13" fmla="*/ 0 h 60"/>
                <a:gd name="T14" fmla="*/ 117 w 117"/>
                <a:gd name="T15" fmla="*/ 60 h 60"/>
              </a:gdLst>
              <a:ahLst/>
              <a:cxnLst>
                <a:cxn ang="T8">
                  <a:pos x="T0" y="T1"/>
                </a:cxn>
                <a:cxn ang="T9">
                  <a:pos x="T2" y="T3"/>
                </a:cxn>
                <a:cxn ang="T10">
                  <a:pos x="T4" y="T5"/>
                </a:cxn>
                <a:cxn ang="T11">
                  <a:pos x="T6" y="T7"/>
                </a:cxn>
              </a:cxnLst>
              <a:rect l="T12" t="T13" r="T14" b="T15"/>
              <a:pathLst>
                <a:path w="117" h="60">
                  <a:moveTo>
                    <a:pt x="0" y="0"/>
                  </a:moveTo>
                  <a:lnTo>
                    <a:pt x="29" y="29"/>
                  </a:lnTo>
                  <a:lnTo>
                    <a:pt x="70" y="57"/>
                  </a:lnTo>
                  <a:lnTo>
                    <a:pt x="116" y="59"/>
                  </a:lnTo>
                </a:path>
              </a:pathLst>
            </a:custGeom>
            <a:noFill/>
            <a:ln w="31750">
              <a:solidFill>
                <a:schemeClr val="tx2"/>
              </a:solidFill>
              <a:round/>
              <a:headEnd/>
              <a:tailEnd/>
            </a:ln>
          </p:spPr>
          <p:txBody>
            <a:bodyPr lIns="0" tIns="0" rIns="0" bIns="0" anchor="b"/>
            <a:lstStyle/>
            <a:p>
              <a:endParaRPr lang="en-US" dirty="0"/>
            </a:p>
          </p:txBody>
        </p:sp>
      </p:grpSp>
      <p:sp>
        <p:nvSpPr>
          <p:cNvPr id="49185" name="Freeform 43"/>
          <p:cNvSpPr>
            <a:spLocks/>
          </p:cNvSpPr>
          <p:nvPr/>
        </p:nvSpPr>
        <p:spPr bwMode="auto">
          <a:xfrm>
            <a:off x="2195513" y="1774825"/>
            <a:ext cx="377825" cy="134938"/>
          </a:xfrm>
          <a:custGeom>
            <a:avLst/>
            <a:gdLst>
              <a:gd name="T0" fmla="*/ 0 w 262"/>
              <a:gd name="T1" fmla="*/ 185718291 h 96"/>
              <a:gd name="T2" fmla="*/ 68627143 w 262"/>
              <a:gd name="T3" fmla="*/ 0 h 96"/>
              <a:gd name="T4" fmla="*/ 137252844 w 262"/>
              <a:gd name="T5" fmla="*/ 187693164 h 96"/>
              <a:gd name="T6" fmla="*/ 203800531 w 262"/>
              <a:gd name="T7" fmla="*/ 0 h 96"/>
              <a:gd name="T8" fmla="*/ 272427651 w 262"/>
              <a:gd name="T9" fmla="*/ 187693164 h 96"/>
              <a:gd name="T10" fmla="*/ 336894372 w 262"/>
              <a:gd name="T11" fmla="*/ 0 h 96"/>
              <a:gd name="T12" fmla="*/ 407601061 w 262"/>
              <a:gd name="T13" fmla="*/ 187693164 h 96"/>
              <a:gd name="T14" fmla="*/ 472067782 w 262"/>
              <a:gd name="T15" fmla="*/ 0 h 96"/>
              <a:gd name="T16" fmla="*/ 542774381 w 262"/>
              <a:gd name="T17" fmla="*/ 187693164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2"/>
              <a:gd name="T28" fmla="*/ 0 h 96"/>
              <a:gd name="T29" fmla="*/ 262 w 262"/>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2" h="96">
                <a:moveTo>
                  <a:pt x="0" y="94"/>
                </a:moveTo>
                <a:lnTo>
                  <a:pt x="33" y="0"/>
                </a:lnTo>
                <a:lnTo>
                  <a:pt x="66" y="95"/>
                </a:lnTo>
                <a:lnTo>
                  <a:pt x="98" y="0"/>
                </a:lnTo>
                <a:lnTo>
                  <a:pt x="131" y="95"/>
                </a:lnTo>
                <a:lnTo>
                  <a:pt x="162" y="0"/>
                </a:lnTo>
                <a:lnTo>
                  <a:pt x="196" y="95"/>
                </a:lnTo>
                <a:lnTo>
                  <a:pt x="227" y="0"/>
                </a:lnTo>
                <a:lnTo>
                  <a:pt x="261" y="95"/>
                </a:lnTo>
              </a:path>
            </a:pathLst>
          </a:custGeom>
          <a:noFill/>
          <a:ln w="31750">
            <a:solidFill>
              <a:srgbClr val="000000"/>
            </a:solidFill>
            <a:round/>
            <a:headEnd/>
            <a:tailEnd/>
          </a:ln>
        </p:spPr>
        <p:txBody>
          <a:bodyPr lIns="0" tIns="0" rIns="0" bIns="0" anchor="b"/>
          <a:lstStyle/>
          <a:p>
            <a:endParaRPr lang="en-US" dirty="0"/>
          </a:p>
        </p:txBody>
      </p:sp>
      <p:sp>
        <p:nvSpPr>
          <p:cNvPr id="49186" name="Line 44"/>
          <p:cNvSpPr>
            <a:spLocks noChangeShapeType="1"/>
          </p:cNvSpPr>
          <p:nvPr/>
        </p:nvSpPr>
        <p:spPr bwMode="auto">
          <a:xfrm flipH="1">
            <a:off x="2239963" y="1668463"/>
            <a:ext cx="147637" cy="465137"/>
          </a:xfrm>
          <a:prstGeom prst="line">
            <a:avLst/>
          </a:prstGeom>
          <a:noFill/>
          <a:ln w="31750">
            <a:solidFill>
              <a:srgbClr val="000000"/>
            </a:solidFill>
            <a:round/>
            <a:headEnd/>
            <a:tailEnd/>
          </a:ln>
        </p:spPr>
        <p:txBody>
          <a:bodyPr lIns="0" tIns="0" rIns="0" bIns="0" anchor="b"/>
          <a:lstStyle/>
          <a:p>
            <a:endParaRPr lang="en-US" dirty="0"/>
          </a:p>
        </p:txBody>
      </p:sp>
      <p:sp>
        <p:nvSpPr>
          <p:cNvPr id="49187" name="Freeform 45"/>
          <p:cNvSpPr>
            <a:spLocks/>
          </p:cNvSpPr>
          <p:nvPr/>
        </p:nvSpPr>
        <p:spPr bwMode="auto">
          <a:xfrm>
            <a:off x="2330450" y="1536700"/>
            <a:ext cx="98425" cy="187325"/>
          </a:xfrm>
          <a:custGeom>
            <a:avLst/>
            <a:gdLst>
              <a:gd name="T0" fmla="*/ 140368507 w 68"/>
              <a:gd name="T1" fmla="*/ 0 h 134"/>
              <a:gd name="T2" fmla="*/ 0 w 68"/>
              <a:gd name="T3" fmla="*/ 224739659 h 134"/>
              <a:gd name="T4" fmla="*/ 81707210 w 68"/>
              <a:gd name="T5" fmla="*/ 183700125 h 134"/>
              <a:gd name="T6" fmla="*/ 123607315 w 68"/>
              <a:gd name="T7" fmla="*/ 259916202 h 134"/>
              <a:gd name="T8" fmla="*/ 140368507 w 68"/>
              <a:gd name="T9" fmla="*/ 0 h 134"/>
              <a:gd name="T10" fmla="*/ 140368507 w 68"/>
              <a:gd name="T11" fmla="*/ 0 h 134"/>
              <a:gd name="T12" fmla="*/ 0 60000 65536"/>
              <a:gd name="T13" fmla="*/ 0 60000 65536"/>
              <a:gd name="T14" fmla="*/ 0 60000 65536"/>
              <a:gd name="T15" fmla="*/ 0 60000 65536"/>
              <a:gd name="T16" fmla="*/ 0 60000 65536"/>
              <a:gd name="T17" fmla="*/ 0 60000 65536"/>
              <a:gd name="T18" fmla="*/ 0 w 68"/>
              <a:gd name="T19" fmla="*/ 0 h 134"/>
              <a:gd name="T20" fmla="*/ 68 w 68"/>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68" h="134">
                <a:moveTo>
                  <a:pt x="67" y="0"/>
                </a:moveTo>
                <a:lnTo>
                  <a:pt x="0" y="115"/>
                </a:lnTo>
                <a:lnTo>
                  <a:pt x="39" y="94"/>
                </a:lnTo>
                <a:lnTo>
                  <a:pt x="59" y="133"/>
                </a:lnTo>
                <a:lnTo>
                  <a:pt x="67" y="0"/>
                </a:lnTo>
              </a:path>
            </a:pathLst>
          </a:custGeom>
          <a:solidFill>
            <a:srgbClr val="000000"/>
          </a:solidFill>
          <a:ln w="31750">
            <a:solidFill>
              <a:srgbClr val="000000"/>
            </a:solidFill>
            <a:round/>
            <a:headEnd/>
            <a:tailEnd/>
          </a:ln>
        </p:spPr>
        <p:txBody>
          <a:bodyPr lIns="0" tIns="0" rIns="0" bIns="0" anchor="b"/>
          <a:lstStyle/>
          <a:p>
            <a:endParaRPr lang="en-US" dirty="0"/>
          </a:p>
        </p:txBody>
      </p:sp>
      <p:sp>
        <p:nvSpPr>
          <p:cNvPr id="49188" name="Freeform 46"/>
          <p:cNvSpPr>
            <a:spLocks/>
          </p:cNvSpPr>
          <p:nvPr/>
        </p:nvSpPr>
        <p:spPr bwMode="auto">
          <a:xfrm>
            <a:off x="3373438" y="3538538"/>
            <a:ext cx="1465262" cy="750887"/>
          </a:xfrm>
          <a:custGeom>
            <a:avLst/>
            <a:gdLst>
              <a:gd name="T0" fmla="*/ 0 w 1016"/>
              <a:gd name="T1" fmla="*/ 0 h 537"/>
              <a:gd name="T2" fmla="*/ 0 w 1016"/>
              <a:gd name="T3" fmla="*/ 1048010202 h 537"/>
              <a:gd name="T4" fmla="*/ 2111102400 w 1016"/>
              <a:gd name="T5" fmla="*/ 1048010202 h 537"/>
              <a:gd name="T6" fmla="*/ 0 60000 65536"/>
              <a:gd name="T7" fmla="*/ 0 60000 65536"/>
              <a:gd name="T8" fmla="*/ 0 60000 65536"/>
              <a:gd name="T9" fmla="*/ 0 w 1016"/>
              <a:gd name="T10" fmla="*/ 0 h 537"/>
              <a:gd name="T11" fmla="*/ 1016 w 1016"/>
              <a:gd name="T12" fmla="*/ 537 h 537"/>
            </a:gdLst>
            <a:ahLst/>
            <a:cxnLst>
              <a:cxn ang="T6">
                <a:pos x="T0" y="T1"/>
              </a:cxn>
              <a:cxn ang="T7">
                <a:pos x="T2" y="T3"/>
              </a:cxn>
              <a:cxn ang="T8">
                <a:pos x="T4" y="T5"/>
              </a:cxn>
            </a:cxnLst>
            <a:rect l="T9" t="T10" r="T11" b="T12"/>
            <a:pathLst>
              <a:path w="1016" h="537">
                <a:moveTo>
                  <a:pt x="0" y="0"/>
                </a:moveTo>
                <a:lnTo>
                  <a:pt x="0" y="536"/>
                </a:lnTo>
                <a:lnTo>
                  <a:pt x="1015" y="536"/>
                </a:lnTo>
              </a:path>
            </a:pathLst>
          </a:custGeom>
          <a:noFill/>
          <a:ln w="31750">
            <a:solidFill>
              <a:srgbClr val="000000"/>
            </a:solidFill>
            <a:round/>
            <a:headEnd/>
            <a:tailEnd/>
          </a:ln>
        </p:spPr>
        <p:txBody>
          <a:bodyPr lIns="0" tIns="0" rIns="0" bIns="0" anchor="b"/>
          <a:lstStyle/>
          <a:p>
            <a:endParaRPr lang="en-US" dirty="0"/>
          </a:p>
        </p:txBody>
      </p:sp>
      <p:grpSp>
        <p:nvGrpSpPr>
          <p:cNvPr id="4" name="Group 47"/>
          <p:cNvGrpSpPr>
            <a:grpSpLocks/>
          </p:cNvGrpSpPr>
          <p:nvPr/>
        </p:nvGrpSpPr>
        <p:grpSpPr bwMode="auto">
          <a:xfrm>
            <a:off x="4891088" y="1971675"/>
            <a:ext cx="1546225" cy="661988"/>
            <a:chOff x="3389" y="1723"/>
            <a:chExt cx="1072" cy="473"/>
          </a:xfrm>
        </p:grpSpPr>
        <p:sp>
          <p:nvSpPr>
            <p:cNvPr id="49197" name="Text Box 48"/>
            <p:cNvSpPr txBox="1">
              <a:spLocks noChangeArrowheads="1"/>
            </p:cNvSpPr>
            <p:nvPr/>
          </p:nvSpPr>
          <p:spPr bwMode="auto">
            <a:xfrm>
              <a:off x="3389" y="1723"/>
              <a:ext cx="1072" cy="305"/>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800" b="1" dirty="0" smtClean="0">
                  <a:solidFill>
                    <a:schemeClr val="tx2"/>
                  </a:solidFill>
                  <a:latin typeface="Agilent TT Cond" pitchFamily="34" charset="0"/>
                </a:rPr>
                <a:t>Res BW</a:t>
              </a:r>
              <a:endParaRPr lang="en-US" sz="2200" dirty="0">
                <a:solidFill>
                  <a:schemeClr val="tx2"/>
                </a:solidFill>
                <a:latin typeface="Agilent TT Cond" pitchFamily="34" charset="0"/>
              </a:endParaRPr>
            </a:p>
          </p:txBody>
        </p:sp>
        <p:sp>
          <p:nvSpPr>
            <p:cNvPr id="49198" name="Text Box 49"/>
            <p:cNvSpPr txBox="1">
              <a:spLocks noChangeArrowheads="1"/>
            </p:cNvSpPr>
            <p:nvPr/>
          </p:nvSpPr>
          <p:spPr bwMode="auto">
            <a:xfrm>
              <a:off x="3517" y="1985"/>
              <a:ext cx="441" cy="211"/>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800" b="1" dirty="0">
                  <a:solidFill>
                    <a:schemeClr val="tx2"/>
                  </a:solidFill>
                  <a:latin typeface="Agilent TT Cond" pitchFamily="34" charset="0"/>
                </a:rPr>
                <a:t>Filter</a:t>
              </a:r>
              <a:endParaRPr lang="en-US" sz="2200" dirty="0">
                <a:solidFill>
                  <a:schemeClr val="tx2"/>
                </a:solidFill>
                <a:latin typeface="Agilent TT Cond" pitchFamily="34" charset="0"/>
              </a:endParaRPr>
            </a:p>
          </p:txBody>
        </p:sp>
      </p:grpSp>
      <p:sp>
        <p:nvSpPr>
          <p:cNvPr id="49190" name="Freeform 50"/>
          <p:cNvSpPr>
            <a:spLocks/>
          </p:cNvSpPr>
          <p:nvPr/>
        </p:nvSpPr>
        <p:spPr bwMode="auto">
          <a:xfrm>
            <a:off x="6176963" y="1498600"/>
            <a:ext cx="909637" cy="573088"/>
          </a:xfrm>
          <a:custGeom>
            <a:avLst/>
            <a:gdLst>
              <a:gd name="T0" fmla="*/ 1311310894 w 630"/>
              <a:gd name="T1" fmla="*/ 0 h 409"/>
              <a:gd name="T2" fmla="*/ 1311310894 w 630"/>
              <a:gd name="T3" fmla="*/ 801044022 h 409"/>
              <a:gd name="T4" fmla="*/ 0 w 630"/>
              <a:gd name="T5" fmla="*/ 801044022 h 409"/>
              <a:gd name="T6" fmla="*/ 0 w 630"/>
              <a:gd name="T7" fmla="*/ 0 h 409"/>
              <a:gd name="T8" fmla="*/ 1311310894 w 630"/>
              <a:gd name="T9" fmla="*/ 0 h 409"/>
              <a:gd name="T10" fmla="*/ 0 60000 65536"/>
              <a:gd name="T11" fmla="*/ 0 60000 65536"/>
              <a:gd name="T12" fmla="*/ 0 60000 65536"/>
              <a:gd name="T13" fmla="*/ 0 60000 65536"/>
              <a:gd name="T14" fmla="*/ 0 60000 65536"/>
              <a:gd name="T15" fmla="*/ 0 w 630"/>
              <a:gd name="T16" fmla="*/ 0 h 409"/>
              <a:gd name="T17" fmla="*/ 630 w 630"/>
              <a:gd name="T18" fmla="*/ 409 h 409"/>
            </a:gdLst>
            <a:ahLst/>
            <a:cxnLst>
              <a:cxn ang="T10">
                <a:pos x="T0" y="T1"/>
              </a:cxn>
              <a:cxn ang="T11">
                <a:pos x="T2" y="T3"/>
              </a:cxn>
              <a:cxn ang="T12">
                <a:pos x="T4" y="T5"/>
              </a:cxn>
              <a:cxn ang="T13">
                <a:pos x="T6" y="T7"/>
              </a:cxn>
              <a:cxn ang="T14">
                <a:pos x="T8" y="T9"/>
              </a:cxn>
            </a:cxnLst>
            <a:rect l="T15" t="T16" r="T17" b="T18"/>
            <a:pathLst>
              <a:path w="630" h="409">
                <a:moveTo>
                  <a:pt x="629" y="0"/>
                </a:moveTo>
                <a:lnTo>
                  <a:pt x="629" y="408"/>
                </a:lnTo>
                <a:lnTo>
                  <a:pt x="0" y="408"/>
                </a:lnTo>
                <a:lnTo>
                  <a:pt x="0" y="0"/>
                </a:lnTo>
                <a:lnTo>
                  <a:pt x="629" y="0"/>
                </a:lnTo>
              </a:path>
            </a:pathLst>
          </a:custGeom>
          <a:noFill/>
          <a:ln w="31750">
            <a:solidFill>
              <a:srgbClr val="000000"/>
            </a:solidFill>
            <a:round/>
            <a:headEnd/>
            <a:tailEnd/>
          </a:ln>
        </p:spPr>
        <p:txBody>
          <a:bodyPr lIns="0" tIns="0" rIns="0" bIns="0" anchor="b"/>
          <a:lstStyle/>
          <a:p>
            <a:endParaRPr lang="en-US" dirty="0"/>
          </a:p>
        </p:txBody>
      </p:sp>
      <p:sp>
        <p:nvSpPr>
          <p:cNvPr id="49191" name="Text Box 51"/>
          <p:cNvSpPr txBox="1">
            <a:spLocks noChangeArrowheads="1"/>
          </p:cNvSpPr>
          <p:nvPr/>
        </p:nvSpPr>
        <p:spPr bwMode="auto">
          <a:xfrm>
            <a:off x="6176963" y="1206500"/>
            <a:ext cx="1038225" cy="295275"/>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800" b="1" dirty="0">
                <a:solidFill>
                  <a:schemeClr val="tx2"/>
                </a:solidFill>
                <a:latin typeface="Agilent TT Cond" pitchFamily="34" charset="0"/>
              </a:rPr>
              <a:t>Detector</a:t>
            </a:r>
            <a:endParaRPr lang="en-US" sz="2200" dirty="0">
              <a:solidFill>
                <a:schemeClr val="tx2"/>
              </a:solidFill>
              <a:latin typeface="Agilent TT Cond" pitchFamily="34" charset="0"/>
            </a:endParaRPr>
          </a:p>
        </p:txBody>
      </p:sp>
      <p:sp>
        <p:nvSpPr>
          <p:cNvPr id="49192" name="Line 52"/>
          <p:cNvSpPr>
            <a:spLocks noChangeShapeType="1"/>
          </p:cNvSpPr>
          <p:nvPr/>
        </p:nvSpPr>
        <p:spPr bwMode="auto">
          <a:xfrm>
            <a:off x="5664200" y="1814513"/>
            <a:ext cx="357188" cy="0"/>
          </a:xfrm>
          <a:prstGeom prst="line">
            <a:avLst/>
          </a:prstGeom>
          <a:noFill/>
          <a:ln w="31750">
            <a:solidFill>
              <a:srgbClr val="000000"/>
            </a:solidFill>
            <a:round/>
            <a:headEnd/>
            <a:tailEnd/>
          </a:ln>
        </p:spPr>
        <p:txBody>
          <a:bodyPr lIns="0" tIns="0" rIns="0" bIns="0" anchor="b"/>
          <a:lstStyle/>
          <a:p>
            <a:endParaRPr lang="en-US" dirty="0"/>
          </a:p>
        </p:txBody>
      </p:sp>
      <p:sp>
        <p:nvSpPr>
          <p:cNvPr id="49193" name="Freeform 53"/>
          <p:cNvSpPr>
            <a:spLocks/>
          </p:cNvSpPr>
          <p:nvPr/>
        </p:nvSpPr>
        <p:spPr bwMode="auto">
          <a:xfrm>
            <a:off x="5976938" y="1770063"/>
            <a:ext cx="188912" cy="88900"/>
          </a:xfrm>
          <a:custGeom>
            <a:avLst/>
            <a:gdLst>
              <a:gd name="T0" fmla="*/ 270346015 w 131"/>
              <a:gd name="T1" fmla="*/ 61727652 h 63"/>
              <a:gd name="T2" fmla="*/ 0 w 131"/>
              <a:gd name="T3" fmla="*/ 0 h 63"/>
              <a:gd name="T4" fmla="*/ 64466573 w 131"/>
              <a:gd name="T5" fmla="*/ 61727652 h 63"/>
              <a:gd name="T6" fmla="*/ 0 w 131"/>
              <a:gd name="T7" fmla="*/ 123456714 h 63"/>
              <a:gd name="T8" fmla="*/ 270346015 w 131"/>
              <a:gd name="T9" fmla="*/ 61727652 h 63"/>
              <a:gd name="T10" fmla="*/ 270346015 w 131"/>
              <a:gd name="T11" fmla="*/ 61727652 h 63"/>
              <a:gd name="T12" fmla="*/ 0 60000 65536"/>
              <a:gd name="T13" fmla="*/ 0 60000 65536"/>
              <a:gd name="T14" fmla="*/ 0 60000 65536"/>
              <a:gd name="T15" fmla="*/ 0 60000 65536"/>
              <a:gd name="T16" fmla="*/ 0 60000 65536"/>
              <a:gd name="T17" fmla="*/ 0 60000 65536"/>
              <a:gd name="T18" fmla="*/ 0 w 131"/>
              <a:gd name="T19" fmla="*/ 0 h 63"/>
              <a:gd name="T20" fmla="*/ 131 w 131"/>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31" h="63">
                <a:moveTo>
                  <a:pt x="130" y="31"/>
                </a:moveTo>
                <a:lnTo>
                  <a:pt x="0" y="0"/>
                </a:lnTo>
                <a:lnTo>
                  <a:pt x="31" y="31"/>
                </a:lnTo>
                <a:lnTo>
                  <a:pt x="0" y="62"/>
                </a:lnTo>
                <a:lnTo>
                  <a:pt x="130" y="31"/>
                </a:lnTo>
              </a:path>
            </a:pathLst>
          </a:custGeom>
          <a:solidFill>
            <a:srgbClr val="000000"/>
          </a:solidFill>
          <a:ln w="31750">
            <a:solidFill>
              <a:srgbClr val="000000"/>
            </a:solidFill>
            <a:round/>
            <a:headEnd/>
            <a:tailEnd/>
          </a:ln>
        </p:spPr>
        <p:txBody>
          <a:bodyPr lIns="0" tIns="0" rIns="0" bIns="0" anchor="b"/>
          <a:lstStyle/>
          <a:p>
            <a:endParaRPr lang="en-US" dirty="0"/>
          </a:p>
        </p:txBody>
      </p:sp>
      <p:sp>
        <p:nvSpPr>
          <p:cNvPr id="49194" name="Line 54"/>
          <p:cNvSpPr>
            <a:spLocks noChangeShapeType="1"/>
          </p:cNvSpPr>
          <p:nvPr/>
        </p:nvSpPr>
        <p:spPr bwMode="auto">
          <a:xfrm>
            <a:off x="6632575" y="2079625"/>
            <a:ext cx="0" cy="1657350"/>
          </a:xfrm>
          <a:prstGeom prst="line">
            <a:avLst/>
          </a:prstGeom>
          <a:noFill/>
          <a:ln w="31750">
            <a:solidFill>
              <a:srgbClr val="000000"/>
            </a:solidFill>
            <a:round/>
            <a:headEnd/>
            <a:tailEnd/>
          </a:ln>
        </p:spPr>
        <p:txBody>
          <a:bodyPr lIns="0" tIns="0" rIns="0" bIns="0" anchor="b"/>
          <a:lstStyle/>
          <a:p>
            <a:endParaRPr lang="en-US" dirty="0"/>
          </a:p>
        </p:txBody>
      </p:sp>
      <p:sp>
        <p:nvSpPr>
          <p:cNvPr id="49195" name="Freeform 55"/>
          <p:cNvSpPr>
            <a:spLocks/>
          </p:cNvSpPr>
          <p:nvPr/>
        </p:nvSpPr>
        <p:spPr bwMode="auto">
          <a:xfrm>
            <a:off x="6586538" y="3694113"/>
            <a:ext cx="92075" cy="179387"/>
          </a:xfrm>
          <a:custGeom>
            <a:avLst/>
            <a:gdLst>
              <a:gd name="T0" fmla="*/ 66233567 w 64"/>
              <a:gd name="T1" fmla="*/ 247520655 h 129"/>
              <a:gd name="T2" fmla="*/ 130395447 w 64"/>
              <a:gd name="T3" fmla="*/ 0 h 129"/>
              <a:gd name="T4" fmla="*/ 66233567 w 64"/>
              <a:gd name="T5" fmla="*/ 59945844 h 129"/>
              <a:gd name="T6" fmla="*/ 0 w 64"/>
              <a:gd name="T7" fmla="*/ 0 h 129"/>
              <a:gd name="T8" fmla="*/ 66233567 w 64"/>
              <a:gd name="T9" fmla="*/ 247520655 h 129"/>
              <a:gd name="T10" fmla="*/ 66233567 w 64"/>
              <a:gd name="T11" fmla="*/ 247520655 h 129"/>
              <a:gd name="T12" fmla="*/ 0 60000 65536"/>
              <a:gd name="T13" fmla="*/ 0 60000 65536"/>
              <a:gd name="T14" fmla="*/ 0 60000 65536"/>
              <a:gd name="T15" fmla="*/ 0 60000 65536"/>
              <a:gd name="T16" fmla="*/ 0 60000 65536"/>
              <a:gd name="T17" fmla="*/ 0 60000 65536"/>
              <a:gd name="T18" fmla="*/ 0 w 64"/>
              <a:gd name="T19" fmla="*/ 0 h 129"/>
              <a:gd name="T20" fmla="*/ 64 w 64"/>
              <a:gd name="T21" fmla="*/ 129 h 129"/>
            </a:gdLst>
            <a:ahLst/>
            <a:cxnLst>
              <a:cxn ang="T12">
                <a:pos x="T0" y="T1"/>
              </a:cxn>
              <a:cxn ang="T13">
                <a:pos x="T2" y="T3"/>
              </a:cxn>
              <a:cxn ang="T14">
                <a:pos x="T4" y="T5"/>
              </a:cxn>
              <a:cxn ang="T15">
                <a:pos x="T6" y="T7"/>
              </a:cxn>
              <a:cxn ang="T16">
                <a:pos x="T8" y="T9"/>
              </a:cxn>
              <a:cxn ang="T17">
                <a:pos x="T10" y="T11"/>
              </a:cxn>
            </a:cxnLst>
            <a:rect l="T18" t="T19" r="T20" b="T21"/>
            <a:pathLst>
              <a:path w="64" h="129">
                <a:moveTo>
                  <a:pt x="32" y="128"/>
                </a:moveTo>
                <a:lnTo>
                  <a:pt x="63" y="0"/>
                </a:lnTo>
                <a:lnTo>
                  <a:pt x="32" y="31"/>
                </a:lnTo>
                <a:lnTo>
                  <a:pt x="0" y="0"/>
                </a:lnTo>
                <a:lnTo>
                  <a:pt x="32" y="128"/>
                </a:lnTo>
              </a:path>
            </a:pathLst>
          </a:custGeom>
          <a:solidFill>
            <a:srgbClr val="000000"/>
          </a:solidFill>
          <a:ln w="31750">
            <a:solidFill>
              <a:srgbClr val="000000"/>
            </a:solidFill>
            <a:round/>
            <a:headEnd/>
            <a:tailEnd/>
          </a:ln>
        </p:spPr>
        <p:txBody>
          <a:bodyPr lIns="0" tIns="0" rIns="0" bIns="0" anchor="b"/>
          <a:lstStyle/>
          <a:p>
            <a:endParaRPr lang="en-US" dirty="0"/>
          </a:p>
        </p:txBody>
      </p:sp>
      <p:sp>
        <p:nvSpPr>
          <p:cNvPr id="1578040" name="Text Box 56"/>
          <p:cNvSpPr txBox="1">
            <a:spLocks noChangeArrowheads="1"/>
          </p:cNvSpPr>
          <p:nvPr/>
        </p:nvSpPr>
        <p:spPr bwMode="auto">
          <a:xfrm>
            <a:off x="138113" y="5021263"/>
            <a:ext cx="8855075" cy="846137"/>
          </a:xfrm>
          <a:prstGeom prst="rect">
            <a:avLst/>
          </a:prstGeom>
          <a:solidFill>
            <a:srgbClr val="FFFFFF"/>
          </a:solidFill>
          <a:ln w="9525">
            <a:solidFill>
              <a:srgbClr val="000000"/>
            </a:solidFill>
            <a:miter lim="800000"/>
            <a:headEnd/>
            <a:tailEnd/>
          </a:ln>
          <a:effectLst>
            <a:outerShdw dist="107763" dir="18900000" algn="ctr" rotWithShape="0">
              <a:srgbClr val="404040"/>
            </a:outerShdw>
          </a:effectLst>
        </p:spPr>
        <p:txBody>
          <a:bodyPr lIns="0" tIns="0" rIns="0" bIns="0" anchor="ctr"/>
          <a:lstStyle/>
          <a:p>
            <a:pPr algn="ctr" defTabSz="409575">
              <a:buClr>
                <a:srgbClr val="000000"/>
              </a:buClr>
              <a:buSzPct val="90000"/>
              <a:buFont typeface="Monotype Sorts" pitchFamily="2" charset="2"/>
              <a:buNone/>
            </a:pPr>
            <a:r>
              <a:rPr lang="en-US" sz="2900" dirty="0">
                <a:solidFill>
                  <a:schemeClr val="accent2"/>
                </a:solidFill>
                <a:latin typeface="Agilent TT Cond" pitchFamily="34" charset="0"/>
              </a:rPr>
              <a:t>A Spectrum Analyzer Generates and Amplifies Noise Just Like Any Active Circuit</a:t>
            </a:r>
            <a:endParaRPr lang="en-US" sz="2200" dirty="0">
              <a:solidFill>
                <a:schemeClr val="accent2"/>
              </a:solidFill>
              <a:latin typeface="Agilent TT Cond" pitchFamily="34" charset="0"/>
            </a:endParaRPr>
          </a:p>
        </p:txBody>
      </p:sp>
      <p:sp>
        <p:nvSpPr>
          <p:cNvPr id="57" name="Footer Placeholder 56"/>
          <p:cNvSpPr>
            <a:spLocks noGrp="1"/>
          </p:cNvSpPr>
          <p:nvPr>
            <p:ph type="ftr" sz="quarter" idx="10"/>
          </p:nvPr>
        </p:nvSpPr>
        <p:spPr/>
        <p:txBody>
          <a:bodyPr/>
          <a:lstStyle/>
          <a:p>
            <a:r>
              <a:rPr lang="en-US" dirty="0" smtClean="0"/>
              <a:t>Back to Basics Training</a:t>
            </a:r>
            <a:endParaRPr lang="en-US" dirty="0"/>
          </a:p>
        </p:txBody>
      </p:sp>
      <p:sp>
        <p:nvSpPr>
          <p:cNvPr id="58" name="Slide Number Placeholder 57"/>
          <p:cNvSpPr>
            <a:spLocks noGrp="1"/>
          </p:cNvSpPr>
          <p:nvPr>
            <p:ph type="sldNum" sz="quarter" idx="12"/>
          </p:nvPr>
        </p:nvSpPr>
        <p:spPr/>
        <p:txBody>
          <a:bodyPr/>
          <a:lstStyle/>
          <a:p>
            <a:fld id="{2D132F79-ACF3-4263-B52B-5972FA2CE406}" type="slidenum">
              <a:rPr lang="en-US" smtClean="0"/>
              <a:pPr/>
              <a:t>47</a:t>
            </a:fld>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28600" y="76199"/>
            <a:ext cx="8915400" cy="815975"/>
          </a:xfrm>
        </p:spPr>
        <p:txBody>
          <a:bodyPr/>
          <a:lstStyle/>
          <a:p>
            <a:r>
              <a:rPr lang="en-US" dirty="0" smtClean="0"/>
              <a:t>Specifications</a:t>
            </a:r>
            <a:br>
              <a:rPr lang="en-US" dirty="0" smtClean="0"/>
            </a:br>
            <a:r>
              <a:rPr lang="en-US" sz="2100" dirty="0" smtClean="0"/>
              <a:t>	Sensitivity/DANL</a:t>
            </a:r>
          </a:p>
        </p:txBody>
      </p:sp>
      <p:sp>
        <p:nvSpPr>
          <p:cNvPr id="50179" name="Text Box 3"/>
          <p:cNvSpPr txBox="1">
            <a:spLocks noChangeArrowheads="1"/>
          </p:cNvSpPr>
          <p:nvPr/>
        </p:nvSpPr>
        <p:spPr bwMode="auto">
          <a:xfrm>
            <a:off x="533400" y="4140200"/>
            <a:ext cx="1722438" cy="996950"/>
          </a:xfrm>
          <a:prstGeom prst="rect">
            <a:avLst/>
          </a:prstGeom>
          <a:noFill/>
          <a:ln w="9525">
            <a:noFill/>
            <a:miter lim="800000"/>
            <a:headEnd/>
            <a:tailEnd/>
          </a:ln>
        </p:spPr>
        <p:txBody>
          <a:bodyPr lIns="0" tIns="0" rIns="0" bIns="0"/>
          <a:lstStyle/>
          <a:p>
            <a:pPr algn="ctr" defTabSz="409575">
              <a:buClr>
                <a:srgbClr val="104160"/>
              </a:buClr>
              <a:buSzPct val="90000"/>
              <a:buFont typeface="Monotype Sorts" pitchFamily="2" charset="2"/>
              <a:buNone/>
            </a:pPr>
            <a:r>
              <a:rPr lang="en-US" sz="2100" dirty="0">
                <a:solidFill>
                  <a:schemeClr val="accent2"/>
                </a:solidFill>
                <a:latin typeface="Agilent TT Cond" pitchFamily="34" charset="0"/>
              </a:rPr>
              <a:t>Signal</a:t>
            </a:r>
          </a:p>
          <a:p>
            <a:pPr algn="ctr" defTabSz="409575">
              <a:buClr>
                <a:srgbClr val="104160"/>
              </a:buClr>
              <a:buSzPct val="90000"/>
              <a:buFont typeface="Monotype Sorts" pitchFamily="2" charset="2"/>
              <a:buNone/>
            </a:pPr>
            <a:r>
              <a:rPr lang="en-US" sz="2100" dirty="0">
                <a:solidFill>
                  <a:schemeClr val="accent2"/>
                </a:solidFill>
                <a:latin typeface="Agilent TT Cond" pitchFamily="34" charset="0"/>
              </a:rPr>
              <a:t>Equals</a:t>
            </a:r>
          </a:p>
          <a:p>
            <a:pPr algn="ctr" defTabSz="409575">
              <a:buClr>
                <a:srgbClr val="104160"/>
              </a:buClr>
              <a:buSzPct val="90000"/>
              <a:buFont typeface="Monotype Sorts" pitchFamily="2" charset="2"/>
              <a:buNone/>
            </a:pPr>
            <a:r>
              <a:rPr lang="en-US" sz="2100" dirty="0">
                <a:solidFill>
                  <a:schemeClr val="accent2"/>
                </a:solidFill>
                <a:latin typeface="Agilent TT Cond" pitchFamily="34" charset="0"/>
              </a:rPr>
              <a:t>Noise</a:t>
            </a:r>
            <a:endParaRPr lang="en-US" sz="2200" dirty="0">
              <a:solidFill>
                <a:schemeClr val="accent2"/>
              </a:solidFill>
              <a:latin typeface="Agilent TT Cond" pitchFamily="34" charset="0"/>
            </a:endParaRPr>
          </a:p>
        </p:txBody>
      </p:sp>
      <p:grpSp>
        <p:nvGrpSpPr>
          <p:cNvPr id="2" name="Group 4"/>
          <p:cNvGrpSpPr>
            <a:grpSpLocks/>
          </p:cNvGrpSpPr>
          <p:nvPr/>
        </p:nvGrpSpPr>
        <p:grpSpPr bwMode="auto">
          <a:xfrm>
            <a:off x="1846263" y="1371600"/>
            <a:ext cx="5859462" cy="4103688"/>
            <a:chOff x="1279" y="1400"/>
            <a:chExt cx="4060" cy="2929"/>
          </a:xfrm>
        </p:grpSpPr>
        <p:sp>
          <p:nvSpPr>
            <p:cNvPr id="50192" name="Line 5"/>
            <p:cNvSpPr>
              <a:spLocks noChangeShapeType="1"/>
            </p:cNvSpPr>
            <p:nvPr/>
          </p:nvSpPr>
          <p:spPr bwMode="auto">
            <a:xfrm flipV="1">
              <a:off x="4931" y="1400"/>
              <a:ext cx="0" cy="2928"/>
            </a:xfrm>
            <a:prstGeom prst="line">
              <a:avLst/>
            </a:prstGeom>
            <a:noFill/>
            <a:ln w="31750">
              <a:solidFill>
                <a:srgbClr val="000000"/>
              </a:solidFill>
              <a:round/>
              <a:headEnd/>
              <a:tailEnd/>
            </a:ln>
          </p:spPr>
          <p:txBody>
            <a:bodyPr wrap="none" anchor="ctr"/>
            <a:lstStyle/>
            <a:p>
              <a:endParaRPr lang="en-US" dirty="0"/>
            </a:p>
          </p:txBody>
        </p:sp>
        <p:grpSp>
          <p:nvGrpSpPr>
            <p:cNvPr id="3" name="Group 6"/>
            <p:cNvGrpSpPr>
              <a:grpSpLocks/>
            </p:cNvGrpSpPr>
            <p:nvPr/>
          </p:nvGrpSpPr>
          <p:grpSpPr bwMode="auto">
            <a:xfrm>
              <a:off x="1279" y="1400"/>
              <a:ext cx="4060" cy="2929"/>
              <a:chOff x="1279" y="1400"/>
              <a:chExt cx="4060" cy="2929"/>
            </a:xfrm>
          </p:grpSpPr>
          <p:sp>
            <p:nvSpPr>
              <p:cNvPr id="50194" name="Freeform 7"/>
              <p:cNvSpPr>
                <a:spLocks/>
              </p:cNvSpPr>
              <p:nvPr/>
            </p:nvSpPr>
            <p:spPr bwMode="auto">
              <a:xfrm>
                <a:off x="1279" y="1400"/>
                <a:ext cx="4060" cy="2929"/>
              </a:xfrm>
              <a:custGeom>
                <a:avLst/>
                <a:gdLst>
                  <a:gd name="T0" fmla="*/ 0 w 4060"/>
                  <a:gd name="T1" fmla="*/ 2928 h 2929"/>
                  <a:gd name="T2" fmla="*/ 4059 w 4060"/>
                  <a:gd name="T3" fmla="*/ 2928 h 2929"/>
                  <a:gd name="T4" fmla="*/ 4059 w 4060"/>
                  <a:gd name="T5" fmla="*/ 0 h 2929"/>
                  <a:gd name="T6" fmla="*/ 0 w 4060"/>
                  <a:gd name="T7" fmla="*/ 0 h 2929"/>
                  <a:gd name="T8" fmla="*/ 0 w 4060"/>
                  <a:gd name="T9" fmla="*/ 2928 h 2929"/>
                  <a:gd name="T10" fmla="*/ 0 60000 65536"/>
                  <a:gd name="T11" fmla="*/ 0 60000 65536"/>
                  <a:gd name="T12" fmla="*/ 0 60000 65536"/>
                  <a:gd name="T13" fmla="*/ 0 60000 65536"/>
                  <a:gd name="T14" fmla="*/ 0 60000 65536"/>
                  <a:gd name="T15" fmla="*/ 0 w 4060"/>
                  <a:gd name="T16" fmla="*/ 0 h 2929"/>
                  <a:gd name="T17" fmla="*/ 4060 w 4060"/>
                  <a:gd name="T18" fmla="*/ 2929 h 2929"/>
                </a:gdLst>
                <a:ahLst/>
                <a:cxnLst>
                  <a:cxn ang="T10">
                    <a:pos x="T0" y="T1"/>
                  </a:cxn>
                  <a:cxn ang="T11">
                    <a:pos x="T2" y="T3"/>
                  </a:cxn>
                  <a:cxn ang="T12">
                    <a:pos x="T4" y="T5"/>
                  </a:cxn>
                  <a:cxn ang="T13">
                    <a:pos x="T6" y="T7"/>
                  </a:cxn>
                  <a:cxn ang="T14">
                    <a:pos x="T8" y="T9"/>
                  </a:cxn>
                </a:cxnLst>
                <a:rect l="T15" t="T16" r="T17" b="T18"/>
                <a:pathLst>
                  <a:path w="4060" h="2929">
                    <a:moveTo>
                      <a:pt x="0" y="2928"/>
                    </a:moveTo>
                    <a:lnTo>
                      <a:pt x="4059" y="2928"/>
                    </a:lnTo>
                    <a:lnTo>
                      <a:pt x="4059" y="0"/>
                    </a:lnTo>
                    <a:lnTo>
                      <a:pt x="0" y="0"/>
                    </a:lnTo>
                    <a:lnTo>
                      <a:pt x="0" y="2928"/>
                    </a:lnTo>
                  </a:path>
                </a:pathLst>
              </a:custGeom>
              <a:noFill/>
              <a:ln w="31750">
                <a:solidFill>
                  <a:srgbClr val="000000"/>
                </a:solidFill>
                <a:round/>
                <a:headEnd/>
                <a:tailEnd/>
              </a:ln>
            </p:spPr>
            <p:txBody>
              <a:bodyPr/>
              <a:lstStyle/>
              <a:p>
                <a:endParaRPr lang="en-US" dirty="0"/>
              </a:p>
            </p:txBody>
          </p:sp>
          <p:sp>
            <p:nvSpPr>
              <p:cNvPr id="50195" name="Line 8"/>
              <p:cNvSpPr>
                <a:spLocks noChangeShapeType="1"/>
              </p:cNvSpPr>
              <p:nvPr/>
            </p:nvSpPr>
            <p:spPr bwMode="auto">
              <a:xfrm flipV="1">
                <a:off x="1685" y="1400"/>
                <a:ext cx="0" cy="2928"/>
              </a:xfrm>
              <a:prstGeom prst="line">
                <a:avLst/>
              </a:prstGeom>
              <a:noFill/>
              <a:ln w="31750">
                <a:solidFill>
                  <a:srgbClr val="000000"/>
                </a:solidFill>
                <a:round/>
                <a:headEnd/>
                <a:tailEnd/>
              </a:ln>
            </p:spPr>
            <p:txBody>
              <a:bodyPr wrap="none" anchor="ctr"/>
              <a:lstStyle/>
              <a:p>
                <a:endParaRPr lang="en-US" dirty="0"/>
              </a:p>
            </p:txBody>
          </p:sp>
          <p:sp>
            <p:nvSpPr>
              <p:cNvPr id="50196" name="Line 9"/>
              <p:cNvSpPr>
                <a:spLocks noChangeShapeType="1"/>
              </p:cNvSpPr>
              <p:nvPr/>
            </p:nvSpPr>
            <p:spPr bwMode="auto">
              <a:xfrm>
                <a:off x="2091" y="1400"/>
                <a:ext cx="0" cy="2928"/>
              </a:xfrm>
              <a:prstGeom prst="line">
                <a:avLst/>
              </a:prstGeom>
              <a:noFill/>
              <a:ln w="31750">
                <a:solidFill>
                  <a:srgbClr val="000000"/>
                </a:solidFill>
                <a:round/>
                <a:headEnd/>
                <a:tailEnd/>
              </a:ln>
            </p:spPr>
            <p:txBody>
              <a:bodyPr wrap="none" anchor="ctr"/>
              <a:lstStyle/>
              <a:p>
                <a:endParaRPr lang="en-US" dirty="0"/>
              </a:p>
            </p:txBody>
          </p:sp>
          <p:sp>
            <p:nvSpPr>
              <p:cNvPr id="50197" name="Line 10"/>
              <p:cNvSpPr>
                <a:spLocks noChangeShapeType="1"/>
              </p:cNvSpPr>
              <p:nvPr/>
            </p:nvSpPr>
            <p:spPr bwMode="auto">
              <a:xfrm flipV="1">
                <a:off x="2496" y="1400"/>
                <a:ext cx="0" cy="2928"/>
              </a:xfrm>
              <a:prstGeom prst="line">
                <a:avLst/>
              </a:prstGeom>
              <a:noFill/>
              <a:ln w="31750">
                <a:solidFill>
                  <a:srgbClr val="000000"/>
                </a:solidFill>
                <a:round/>
                <a:headEnd/>
                <a:tailEnd/>
              </a:ln>
            </p:spPr>
            <p:txBody>
              <a:bodyPr wrap="none" anchor="ctr"/>
              <a:lstStyle/>
              <a:p>
                <a:endParaRPr lang="en-US" dirty="0"/>
              </a:p>
            </p:txBody>
          </p:sp>
          <p:sp>
            <p:nvSpPr>
              <p:cNvPr id="50198" name="Line 11"/>
              <p:cNvSpPr>
                <a:spLocks noChangeShapeType="1"/>
              </p:cNvSpPr>
              <p:nvPr/>
            </p:nvSpPr>
            <p:spPr bwMode="auto">
              <a:xfrm>
                <a:off x="2902" y="1400"/>
                <a:ext cx="0" cy="2928"/>
              </a:xfrm>
              <a:prstGeom prst="line">
                <a:avLst/>
              </a:prstGeom>
              <a:noFill/>
              <a:ln w="31750">
                <a:solidFill>
                  <a:srgbClr val="000000"/>
                </a:solidFill>
                <a:round/>
                <a:headEnd/>
                <a:tailEnd/>
              </a:ln>
            </p:spPr>
            <p:txBody>
              <a:bodyPr wrap="none" anchor="ctr"/>
              <a:lstStyle/>
              <a:p>
                <a:endParaRPr lang="en-US" dirty="0"/>
              </a:p>
            </p:txBody>
          </p:sp>
          <p:sp>
            <p:nvSpPr>
              <p:cNvPr id="50199" name="Line 12"/>
              <p:cNvSpPr>
                <a:spLocks noChangeShapeType="1"/>
              </p:cNvSpPr>
              <p:nvPr/>
            </p:nvSpPr>
            <p:spPr bwMode="auto">
              <a:xfrm flipV="1">
                <a:off x="3309" y="1400"/>
                <a:ext cx="0" cy="2928"/>
              </a:xfrm>
              <a:prstGeom prst="line">
                <a:avLst/>
              </a:prstGeom>
              <a:noFill/>
              <a:ln w="31750">
                <a:solidFill>
                  <a:srgbClr val="000000"/>
                </a:solidFill>
                <a:round/>
                <a:headEnd/>
                <a:tailEnd/>
              </a:ln>
            </p:spPr>
            <p:txBody>
              <a:bodyPr wrap="none" anchor="ctr"/>
              <a:lstStyle/>
              <a:p>
                <a:endParaRPr lang="en-US" dirty="0"/>
              </a:p>
            </p:txBody>
          </p:sp>
          <p:sp>
            <p:nvSpPr>
              <p:cNvPr id="50200" name="Line 13"/>
              <p:cNvSpPr>
                <a:spLocks noChangeShapeType="1"/>
              </p:cNvSpPr>
              <p:nvPr/>
            </p:nvSpPr>
            <p:spPr bwMode="auto">
              <a:xfrm>
                <a:off x="3714" y="1400"/>
                <a:ext cx="0" cy="2928"/>
              </a:xfrm>
              <a:prstGeom prst="line">
                <a:avLst/>
              </a:prstGeom>
              <a:noFill/>
              <a:ln w="31750">
                <a:solidFill>
                  <a:srgbClr val="000000"/>
                </a:solidFill>
                <a:round/>
                <a:headEnd/>
                <a:tailEnd/>
              </a:ln>
            </p:spPr>
            <p:txBody>
              <a:bodyPr wrap="none" anchor="ctr"/>
              <a:lstStyle/>
              <a:p>
                <a:endParaRPr lang="en-US" dirty="0"/>
              </a:p>
            </p:txBody>
          </p:sp>
          <p:sp>
            <p:nvSpPr>
              <p:cNvPr id="50201" name="Line 14"/>
              <p:cNvSpPr>
                <a:spLocks noChangeShapeType="1"/>
              </p:cNvSpPr>
              <p:nvPr/>
            </p:nvSpPr>
            <p:spPr bwMode="auto">
              <a:xfrm flipV="1">
                <a:off x="4120" y="1400"/>
                <a:ext cx="0" cy="2928"/>
              </a:xfrm>
              <a:prstGeom prst="line">
                <a:avLst/>
              </a:prstGeom>
              <a:noFill/>
              <a:ln w="31750">
                <a:solidFill>
                  <a:srgbClr val="000000"/>
                </a:solidFill>
                <a:round/>
                <a:headEnd/>
                <a:tailEnd/>
              </a:ln>
            </p:spPr>
            <p:txBody>
              <a:bodyPr wrap="none" anchor="ctr"/>
              <a:lstStyle/>
              <a:p>
                <a:endParaRPr lang="en-US" dirty="0"/>
              </a:p>
            </p:txBody>
          </p:sp>
          <p:sp>
            <p:nvSpPr>
              <p:cNvPr id="50202" name="Line 15"/>
              <p:cNvSpPr>
                <a:spLocks noChangeShapeType="1"/>
              </p:cNvSpPr>
              <p:nvPr/>
            </p:nvSpPr>
            <p:spPr bwMode="auto">
              <a:xfrm>
                <a:off x="4526" y="1400"/>
                <a:ext cx="0" cy="2928"/>
              </a:xfrm>
              <a:prstGeom prst="line">
                <a:avLst/>
              </a:prstGeom>
              <a:noFill/>
              <a:ln w="31750">
                <a:solidFill>
                  <a:srgbClr val="000000"/>
                </a:solidFill>
                <a:round/>
                <a:headEnd/>
                <a:tailEnd/>
              </a:ln>
            </p:spPr>
            <p:txBody>
              <a:bodyPr wrap="none" anchor="ctr"/>
              <a:lstStyle/>
              <a:p>
                <a:endParaRPr lang="en-US" dirty="0"/>
              </a:p>
            </p:txBody>
          </p:sp>
          <p:sp>
            <p:nvSpPr>
              <p:cNvPr id="50203" name="Line 16"/>
              <p:cNvSpPr>
                <a:spLocks noChangeShapeType="1"/>
              </p:cNvSpPr>
              <p:nvPr/>
            </p:nvSpPr>
            <p:spPr bwMode="auto">
              <a:xfrm>
                <a:off x="1279" y="3962"/>
                <a:ext cx="4059" cy="0"/>
              </a:xfrm>
              <a:prstGeom prst="line">
                <a:avLst/>
              </a:prstGeom>
              <a:noFill/>
              <a:ln w="31750">
                <a:solidFill>
                  <a:srgbClr val="000000"/>
                </a:solidFill>
                <a:round/>
                <a:headEnd/>
                <a:tailEnd/>
              </a:ln>
            </p:spPr>
            <p:txBody>
              <a:bodyPr wrap="none" anchor="ctr"/>
              <a:lstStyle/>
              <a:p>
                <a:endParaRPr lang="en-US" dirty="0"/>
              </a:p>
            </p:txBody>
          </p:sp>
          <p:sp>
            <p:nvSpPr>
              <p:cNvPr id="50204" name="Line 17"/>
              <p:cNvSpPr>
                <a:spLocks noChangeShapeType="1"/>
              </p:cNvSpPr>
              <p:nvPr/>
            </p:nvSpPr>
            <p:spPr bwMode="auto">
              <a:xfrm flipH="1">
                <a:off x="1279" y="3596"/>
                <a:ext cx="4059" cy="0"/>
              </a:xfrm>
              <a:prstGeom prst="line">
                <a:avLst/>
              </a:prstGeom>
              <a:noFill/>
              <a:ln w="31750">
                <a:solidFill>
                  <a:srgbClr val="000000"/>
                </a:solidFill>
                <a:round/>
                <a:headEnd/>
                <a:tailEnd/>
              </a:ln>
            </p:spPr>
            <p:txBody>
              <a:bodyPr wrap="none" anchor="ctr"/>
              <a:lstStyle/>
              <a:p>
                <a:endParaRPr lang="en-US" dirty="0"/>
              </a:p>
            </p:txBody>
          </p:sp>
          <p:sp>
            <p:nvSpPr>
              <p:cNvPr id="50205" name="Line 18"/>
              <p:cNvSpPr>
                <a:spLocks noChangeShapeType="1"/>
              </p:cNvSpPr>
              <p:nvPr/>
            </p:nvSpPr>
            <p:spPr bwMode="auto">
              <a:xfrm>
                <a:off x="1279" y="3230"/>
                <a:ext cx="4059" cy="0"/>
              </a:xfrm>
              <a:prstGeom prst="line">
                <a:avLst/>
              </a:prstGeom>
              <a:noFill/>
              <a:ln w="31750">
                <a:solidFill>
                  <a:srgbClr val="000000"/>
                </a:solidFill>
                <a:round/>
                <a:headEnd/>
                <a:tailEnd/>
              </a:ln>
            </p:spPr>
            <p:txBody>
              <a:bodyPr wrap="none" anchor="ctr"/>
              <a:lstStyle/>
              <a:p>
                <a:endParaRPr lang="en-US" dirty="0"/>
              </a:p>
            </p:txBody>
          </p:sp>
          <p:sp>
            <p:nvSpPr>
              <p:cNvPr id="50206" name="Line 19"/>
              <p:cNvSpPr>
                <a:spLocks noChangeShapeType="1"/>
              </p:cNvSpPr>
              <p:nvPr/>
            </p:nvSpPr>
            <p:spPr bwMode="auto">
              <a:xfrm flipH="1">
                <a:off x="1279" y="2864"/>
                <a:ext cx="4059" cy="0"/>
              </a:xfrm>
              <a:prstGeom prst="line">
                <a:avLst/>
              </a:prstGeom>
              <a:noFill/>
              <a:ln w="31750">
                <a:solidFill>
                  <a:srgbClr val="000000"/>
                </a:solidFill>
                <a:round/>
                <a:headEnd/>
                <a:tailEnd/>
              </a:ln>
            </p:spPr>
            <p:txBody>
              <a:bodyPr wrap="none" anchor="ctr"/>
              <a:lstStyle/>
              <a:p>
                <a:endParaRPr lang="en-US" dirty="0"/>
              </a:p>
            </p:txBody>
          </p:sp>
          <p:sp>
            <p:nvSpPr>
              <p:cNvPr id="50207" name="Line 20"/>
              <p:cNvSpPr>
                <a:spLocks noChangeShapeType="1"/>
              </p:cNvSpPr>
              <p:nvPr/>
            </p:nvSpPr>
            <p:spPr bwMode="auto">
              <a:xfrm>
                <a:off x="1279" y="2497"/>
                <a:ext cx="4059" cy="0"/>
              </a:xfrm>
              <a:prstGeom prst="line">
                <a:avLst/>
              </a:prstGeom>
              <a:noFill/>
              <a:ln w="31750">
                <a:solidFill>
                  <a:srgbClr val="000000"/>
                </a:solidFill>
                <a:round/>
                <a:headEnd/>
                <a:tailEnd/>
              </a:ln>
            </p:spPr>
            <p:txBody>
              <a:bodyPr wrap="none" anchor="ctr"/>
              <a:lstStyle/>
              <a:p>
                <a:endParaRPr lang="en-US" dirty="0"/>
              </a:p>
            </p:txBody>
          </p:sp>
          <p:sp>
            <p:nvSpPr>
              <p:cNvPr id="50208" name="Line 21"/>
              <p:cNvSpPr>
                <a:spLocks noChangeShapeType="1"/>
              </p:cNvSpPr>
              <p:nvPr/>
            </p:nvSpPr>
            <p:spPr bwMode="auto">
              <a:xfrm flipH="1">
                <a:off x="1279" y="2132"/>
                <a:ext cx="4059" cy="0"/>
              </a:xfrm>
              <a:prstGeom prst="line">
                <a:avLst/>
              </a:prstGeom>
              <a:noFill/>
              <a:ln w="31750">
                <a:solidFill>
                  <a:srgbClr val="000000"/>
                </a:solidFill>
                <a:round/>
                <a:headEnd/>
                <a:tailEnd/>
              </a:ln>
            </p:spPr>
            <p:txBody>
              <a:bodyPr wrap="none" anchor="ctr"/>
              <a:lstStyle/>
              <a:p>
                <a:endParaRPr lang="en-US" dirty="0"/>
              </a:p>
            </p:txBody>
          </p:sp>
          <p:sp>
            <p:nvSpPr>
              <p:cNvPr id="50209" name="Line 22"/>
              <p:cNvSpPr>
                <a:spLocks noChangeShapeType="1"/>
              </p:cNvSpPr>
              <p:nvPr/>
            </p:nvSpPr>
            <p:spPr bwMode="auto">
              <a:xfrm>
                <a:off x="1279" y="1766"/>
                <a:ext cx="4059" cy="0"/>
              </a:xfrm>
              <a:prstGeom prst="line">
                <a:avLst/>
              </a:prstGeom>
              <a:noFill/>
              <a:ln w="31750">
                <a:solidFill>
                  <a:srgbClr val="000000"/>
                </a:solidFill>
                <a:round/>
                <a:headEnd/>
                <a:tailEnd/>
              </a:ln>
            </p:spPr>
            <p:txBody>
              <a:bodyPr wrap="none" anchor="ctr"/>
              <a:lstStyle/>
              <a:p>
                <a:endParaRPr lang="en-US" dirty="0"/>
              </a:p>
            </p:txBody>
          </p:sp>
        </p:grpSp>
      </p:grpSp>
      <p:sp>
        <p:nvSpPr>
          <p:cNvPr id="50181" name="Freeform 23"/>
          <p:cNvSpPr>
            <a:spLocks/>
          </p:cNvSpPr>
          <p:nvPr/>
        </p:nvSpPr>
        <p:spPr bwMode="auto">
          <a:xfrm>
            <a:off x="1846263" y="4921250"/>
            <a:ext cx="1524000" cy="17463"/>
          </a:xfrm>
          <a:custGeom>
            <a:avLst/>
            <a:gdLst>
              <a:gd name="T0" fmla="*/ 20827996 w 1056"/>
              <a:gd name="T1" fmla="*/ 6353622 h 12"/>
              <a:gd name="T2" fmla="*/ 62482550 w 1056"/>
              <a:gd name="T3" fmla="*/ 8471010 h 12"/>
              <a:gd name="T4" fmla="*/ 106221064 w 1056"/>
              <a:gd name="T5" fmla="*/ 8471010 h 12"/>
              <a:gd name="T6" fmla="*/ 149959555 w 1056"/>
              <a:gd name="T7" fmla="*/ 6353622 h 12"/>
              <a:gd name="T8" fmla="*/ 189533071 w 1056"/>
              <a:gd name="T9" fmla="*/ 8471010 h 12"/>
              <a:gd name="T10" fmla="*/ 233270119 w 1056"/>
              <a:gd name="T11" fmla="*/ 21178252 h 12"/>
              <a:gd name="T12" fmla="*/ 274926099 w 1056"/>
              <a:gd name="T13" fmla="*/ 8471010 h 12"/>
              <a:gd name="T14" fmla="*/ 316582080 w 1056"/>
              <a:gd name="T15" fmla="*/ 8471010 h 12"/>
              <a:gd name="T16" fmla="*/ 360319128 w 1056"/>
              <a:gd name="T17" fmla="*/ 6353622 h 12"/>
              <a:gd name="T18" fmla="*/ 401975199 w 1056"/>
              <a:gd name="T19" fmla="*/ 6353622 h 12"/>
              <a:gd name="T20" fmla="*/ 443631180 w 1056"/>
              <a:gd name="T21" fmla="*/ 12707245 h 12"/>
              <a:gd name="T22" fmla="*/ 485285717 w 1056"/>
              <a:gd name="T23" fmla="*/ 12707245 h 12"/>
              <a:gd name="T24" fmla="*/ 526941698 w 1056"/>
              <a:gd name="T25" fmla="*/ 12707245 h 12"/>
              <a:gd name="T26" fmla="*/ 570680189 w 1056"/>
              <a:gd name="T27" fmla="*/ 12707245 h 12"/>
              <a:gd name="T28" fmla="*/ 612334727 w 1056"/>
              <a:gd name="T29" fmla="*/ 12707245 h 12"/>
              <a:gd name="T30" fmla="*/ 656073218 w 1056"/>
              <a:gd name="T31" fmla="*/ 8471010 h 12"/>
              <a:gd name="T32" fmla="*/ 697729199 w 1056"/>
              <a:gd name="T33" fmla="*/ 6353622 h 12"/>
              <a:gd name="T34" fmla="*/ 739383736 w 1056"/>
              <a:gd name="T35" fmla="*/ 8471010 h 12"/>
              <a:gd name="T36" fmla="*/ 783122408 w 1056"/>
              <a:gd name="T37" fmla="*/ 8471010 h 12"/>
              <a:gd name="T38" fmla="*/ 824778389 w 1056"/>
              <a:gd name="T39" fmla="*/ 12707245 h 12"/>
              <a:gd name="T40" fmla="*/ 866434369 w 1056"/>
              <a:gd name="T41" fmla="*/ 8471010 h 12"/>
              <a:gd name="T42" fmla="*/ 910171417 w 1056"/>
              <a:gd name="T43" fmla="*/ 12707245 h 12"/>
              <a:gd name="T44" fmla="*/ 949744888 w 1056"/>
              <a:gd name="T45" fmla="*/ 4236233 h 12"/>
              <a:gd name="T46" fmla="*/ 993483379 w 1056"/>
              <a:gd name="T47" fmla="*/ 8471010 h 12"/>
              <a:gd name="T48" fmla="*/ 1035137916 w 1056"/>
              <a:gd name="T49" fmla="*/ 4236233 h 12"/>
              <a:gd name="T50" fmla="*/ 1076793897 w 1056"/>
              <a:gd name="T51" fmla="*/ 8471010 h 12"/>
              <a:gd name="T52" fmla="*/ 1120532388 w 1056"/>
              <a:gd name="T53" fmla="*/ 0 h 12"/>
              <a:gd name="T54" fmla="*/ 1162186926 w 1056"/>
              <a:gd name="T55" fmla="*/ 8471010 h 12"/>
              <a:gd name="T56" fmla="*/ 1205925417 w 1056"/>
              <a:gd name="T57" fmla="*/ 12707245 h 12"/>
              <a:gd name="T58" fmla="*/ 1247581398 w 1056"/>
              <a:gd name="T59" fmla="*/ 6353622 h 12"/>
              <a:gd name="T60" fmla="*/ 1289235935 w 1056"/>
              <a:gd name="T61" fmla="*/ 6353622 h 12"/>
              <a:gd name="T62" fmla="*/ 1332974426 w 1056"/>
              <a:gd name="T63" fmla="*/ 6353622 h 12"/>
              <a:gd name="T64" fmla="*/ 1372547897 w 1056"/>
              <a:gd name="T65" fmla="*/ 12707245 h 12"/>
              <a:gd name="T66" fmla="*/ 1416286388 w 1056"/>
              <a:gd name="T67" fmla="*/ 8471010 h 12"/>
              <a:gd name="T68" fmla="*/ 1455858415 w 1056"/>
              <a:gd name="T69" fmla="*/ 12707245 h 12"/>
              <a:gd name="T70" fmla="*/ 1499596906 w 1056"/>
              <a:gd name="T71" fmla="*/ 8471010 h 12"/>
              <a:gd name="T72" fmla="*/ 1543335758 w 1056"/>
              <a:gd name="T73" fmla="*/ 8471010 h 12"/>
              <a:gd name="T74" fmla="*/ 1584990296 w 1056"/>
              <a:gd name="T75" fmla="*/ 21178252 h 12"/>
              <a:gd name="T76" fmla="*/ 1626646276 w 1056"/>
              <a:gd name="T77" fmla="*/ 8471010 h 12"/>
              <a:gd name="T78" fmla="*/ 1670384767 w 1056"/>
              <a:gd name="T79" fmla="*/ 8471010 h 12"/>
              <a:gd name="T80" fmla="*/ 1712039305 w 1056"/>
              <a:gd name="T81" fmla="*/ 12707245 h 12"/>
              <a:gd name="T82" fmla="*/ 1755777796 w 1056"/>
              <a:gd name="T83" fmla="*/ 8471010 h 12"/>
              <a:gd name="T84" fmla="*/ 1795351266 w 1056"/>
              <a:gd name="T85" fmla="*/ 8471010 h 12"/>
              <a:gd name="T86" fmla="*/ 1837005804 w 1056"/>
              <a:gd name="T87" fmla="*/ 8471010 h 12"/>
              <a:gd name="T88" fmla="*/ 1880744295 w 1056"/>
              <a:gd name="T89" fmla="*/ 8471010 h 12"/>
              <a:gd name="T90" fmla="*/ 1922400276 w 1056"/>
              <a:gd name="T91" fmla="*/ 8471010 h 12"/>
              <a:gd name="T92" fmla="*/ 1964054813 w 1056"/>
              <a:gd name="T93" fmla="*/ 8471010 h 12"/>
              <a:gd name="T94" fmla="*/ 2005710794 w 1056"/>
              <a:gd name="T95" fmla="*/ 6353622 h 12"/>
              <a:gd name="T96" fmla="*/ 2049449285 w 1056"/>
              <a:gd name="T97" fmla="*/ 8471010 h 12"/>
              <a:gd name="T98" fmla="*/ 2093186333 w 1056"/>
              <a:gd name="T99" fmla="*/ 8471010 h 12"/>
              <a:gd name="T100" fmla="*/ 2134842314 w 1056"/>
              <a:gd name="T101" fmla="*/ 2117389 h 12"/>
              <a:gd name="T102" fmla="*/ 2147483647 w 1056"/>
              <a:gd name="T103" fmla="*/ 12707245 h 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56"/>
              <a:gd name="T157" fmla="*/ 0 h 12"/>
              <a:gd name="T158" fmla="*/ 1056 w 1056"/>
              <a:gd name="T159" fmla="*/ 12 h 1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56" h="12">
                <a:moveTo>
                  <a:pt x="0" y="4"/>
                </a:moveTo>
                <a:lnTo>
                  <a:pt x="10" y="3"/>
                </a:lnTo>
                <a:lnTo>
                  <a:pt x="21" y="4"/>
                </a:lnTo>
                <a:lnTo>
                  <a:pt x="30" y="4"/>
                </a:lnTo>
                <a:lnTo>
                  <a:pt x="41" y="6"/>
                </a:lnTo>
                <a:lnTo>
                  <a:pt x="51" y="4"/>
                </a:lnTo>
                <a:lnTo>
                  <a:pt x="61" y="4"/>
                </a:lnTo>
                <a:lnTo>
                  <a:pt x="72" y="3"/>
                </a:lnTo>
                <a:lnTo>
                  <a:pt x="81" y="3"/>
                </a:lnTo>
                <a:lnTo>
                  <a:pt x="91" y="4"/>
                </a:lnTo>
                <a:lnTo>
                  <a:pt x="101" y="6"/>
                </a:lnTo>
                <a:lnTo>
                  <a:pt x="112" y="10"/>
                </a:lnTo>
                <a:lnTo>
                  <a:pt x="122" y="4"/>
                </a:lnTo>
                <a:lnTo>
                  <a:pt x="132" y="4"/>
                </a:lnTo>
                <a:lnTo>
                  <a:pt x="142" y="4"/>
                </a:lnTo>
                <a:lnTo>
                  <a:pt x="152" y="4"/>
                </a:lnTo>
                <a:lnTo>
                  <a:pt x="162" y="4"/>
                </a:lnTo>
                <a:lnTo>
                  <a:pt x="173" y="3"/>
                </a:lnTo>
                <a:lnTo>
                  <a:pt x="183" y="4"/>
                </a:lnTo>
                <a:lnTo>
                  <a:pt x="193" y="3"/>
                </a:lnTo>
                <a:lnTo>
                  <a:pt x="203" y="10"/>
                </a:lnTo>
                <a:lnTo>
                  <a:pt x="213" y="6"/>
                </a:lnTo>
                <a:lnTo>
                  <a:pt x="223" y="6"/>
                </a:lnTo>
                <a:lnTo>
                  <a:pt x="233" y="6"/>
                </a:lnTo>
                <a:lnTo>
                  <a:pt x="243" y="6"/>
                </a:lnTo>
                <a:lnTo>
                  <a:pt x="253" y="6"/>
                </a:lnTo>
                <a:lnTo>
                  <a:pt x="264" y="6"/>
                </a:lnTo>
                <a:lnTo>
                  <a:pt x="274" y="6"/>
                </a:lnTo>
                <a:lnTo>
                  <a:pt x="285" y="6"/>
                </a:lnTo>
                <a:lnTo>
                  <a:pt x="294" y="6"/>
                </a:lnTo>
                <a:lnTo>
                  <a:pt x="305" y="4"/>
                </a:lnTo>
                <a:lnTo>
                  <a:pt x="315" y="4"/>
                </a:lnTo>
                <a:lnTo>
                  <a:pt x="325" y="3"/>
                </a:lnTo>
                <a:lnTo>
                  <a:pt x="335" y="3"/>
                </a:lnTo>
                <a:lnTo>
                  <a:pt x="345" y="10"/>
                </a:lnTo>
                <a:lnTo>
                  <a:pt x="355" y="4"/>
                </a:lnTo>
                <a:lnTo>
                  <a:pt x="365" y="3"/>
                </a:lnTo>
                <a:lnTo>
                  <a:pt x="376" y="4"/>
                </a:lnTo>
                <a:lnTo>
                  <a:pt x="386" y="6"/>
                </a:lnTo>
                <a:lnTo>
                  <a:pt x="396" y="6"/>
                </a:lnTo>
                <a:lnTo>
                  <a:pt x="406" y="6"/>
                </a:lnTo>
                <a:lnTo>
                  <a:pt x="416" y="4"/>
                </a:lnTo>
                <a:lnTo>
                  <a:pt x="426" y="1"/>
                </a:lnTo>
                <a:lnTo>
                  <a:pt x="437" y="6"/>
                </a:lnTo>
                <a:lnTo>
                  <a:pt x="447" y="4"/>
                </a:lnTo>
                <a:lnTo>
                  <a:pt x="456" y="2"/>
                </a:lnTo>
                <a:lnTo>
                  <a:pt x="466" y="6"/>
                </a:lnTo>
                <a:lnTo>
                  <a:pt x="477" y="4"/>
                </a:lnTo>
                <a:lnTo>
                  <a:pt x="487" y="6"/>
                </a:lnTo>
                <a:lnTo>
                  <a:pt x="497" y="2"/>
                </a:lnTo>
                <a:lnTo>
                  <a:pt x="507" y="2"/>
                </a:lnTo>
                <a:lnTo>
                  <a:pt x="517" y="4"/>
                </a:lnTo>
                <a:lnTo>
                  <a:pt x="527" y="2"/>
                </a:lnTo>
                <a:lnTo>
                  <a:pt x="538" y="0"/>
                </a:lnTo>
                <a:lnTo>
                  <a:pt x="548" y="3"/>
                </a:lnTo>
                <a:lnTo>
                  <a:pt x="558" y="4"/>
                </a:lnTo>
                <a:lnTo>
                  <a:pt x="568" y="3"/>
                </a:lnTo>
                <a:lnTo>
                  <a:pt x="579" y="6"/>
                </a:lnTo>
                <a:lnTo>
                  <a:pt x="589" y="3"/>
                </a:lnTo>
                <a:lnTo>
                  <a:pt x="599" y="3"/>
                </a:lnTo>
                <a:lnTo>
                  <a:pt x="609" y="4"/>
                </a:lnTo>
                <a:lnTo>
                  <a:pt x="619" y="3"/>
                </a:lnTo>
                <a:lnTo>
                  <a:pt x="629" y="4"/>
                </a:lnTo>
                <a:lnTo>
                  <a:pt x="640" y="3"/>
                </a:lnTo>
                <a:lnTo>
                  <a:pt x="649" y="6"/>
                </a:lnTo>
                <a:lnTo>
                  <a:pt x="659" y="6"/>
                </a:lnTo>
                <a:lnTo>
                  <a:pt x="669" y="10"/>
                </a:lnTo>
                <a:lnTo>
                  <a:pt x="680" y="4"/>
                </a:lnTo>
                <a:lnTo>
                  <a:pt x="690" y="11"/>
                </a:lnTo>
                <a:lnTo>
                  <a:pt x="699" y="6"/>
                </a:lnTo>
                <a:lnTo>
                  <a:pt x="711" y="6"/>
                </a:lnTo>
                <a:lnTo>
                  <a:pt x="720" y="4"/>
                </a:lnTo>
                <a:lnTo>
                  <a:pt x="730" y="10"/>
                </a:lnTo>
                <a:lnTo>
                  <a:pt x="741" y="4"/>
                </a:lnTo>
                <a:lnTo>
                  <a:pt x="751" y="3"/>
                </a:lnTo>
                <a:lnTo>
                  <a:pt x="761" y="10"/>
                </a:lnTo>
                <a:lnTo>
                  <a:pt x="771" y="6"/>
                </a:lnTo>
                <a:lnTo>
                  <a:pt x="781" y="4"/>
                </a:lnTo>
                <a:lnTo>
                  <a:pt x="791" y="1"/>
                </a:lnTo>
                <a:lnTo>
                  <a:pt x="802" y="4"/>
                </a:lnTo>
                <a:lnTo>
                  <a:pt x="812" y="6"/>
                </a:lnTo>
                <a:lnTo>
                  <a:pt x="822" y="6"/>
                </a:lnTo>
                <a:lnTo>
                  <a:pt x="831" y="4"/>
                </a:lnTo>
                <a:lnTo>
                  <a:pt x="843" y="4"/>
                </a:lnTo>
                <a:lnTo>
                  <a:pt x="852" y="6"/>
                </a:lnTo>
                <a:lnTo>
                  <a:pt x="862" y="4"/>
                </a:lnTo>
                <a:lnTo>
                  <a:pt x="873" y="0"/>
                </a:lnTo>
                <a:lnTo>
                  <a:pt x="882" y="4"/>
                </a:lnTo>
                <a:lnTo>
                  <a:pt x="893" y="3"/>
                </a:lnTo>
                <a:lnTo>
                  <a:pt x="903" y="4"/>
                </a:lnTo>
                <a:lnTo>
                  <a:pt x="913" y="6"/>
                </a:lnTo>
                <a:lnTo>
                  <a:pt x="923" y="4"/>
                </a:lnTo>
                <a:lnTo>
                  <a:pt x="933" y="3"/>
                </a:lnTo>
                <a:lnTo>
                  <a:pt x="943" y="4"/>
                </a:lnTo>
                <a:lnTo>
                  <a:pt x="953" y="4"/>
                </a:lnTo>
                <a:lnTo>
                  <a:pt x="963" y="3"/>
                </a:lnTo>
                <a:lnTo>
                  <a:pt x="974" y="3"/>
                </a:lnTo>
                <a:lnTo>
                  <a:pt x="984" y="4"/>
                </a:lnTo>
                <a:lnTo>
                  <a:pt x="994" y="4"/>
                </a:lnTo>
                <a:lnTo>
                  <a:pt x="1005" y="4"/>
                </a:lnTo>
                <a:lnTo>
                  <a:pt x="1015" y="6"/>
                </a:lnTo>
                <a:lnTo>
                  <a:pt x="1025" y="1"/>
                </a:lnTo>
                <a:lnTo>
                  <a:pt x="1035" y="6"/>
                </a:lnTo>
                <a:lnTo>
                  <a:pt x="1045" y="6"/>
                </a:lnTo>
                <a:lnTo>
                  <a:pt x="1055" y="4"/>
                </a:lnTo>
              </a:path>
            </a:pathLst>
          </a:custGeom>
          <a:noFill/>
          <a:ln w="31750">
            <a:solidFill>
              <a:schemeClr val="tx2"/>
            </a:solidFill>
            <a:round/>
            <a:headEnd/>
            <a:tailEnd/>
          </a:ln>
        </p:spPr>
        <p:txBody>
          <a:bodyPr/>
          <a:lstStyle/>
          <a:p>
            <a:endParaRPr lang="en-US" dirty="0"/>
          </a:p>
        </p:txBody>
      </p:sp>
      <p:sp>
        <p:nvSpPr>
          <p:cNvPr id="50182" name="Freeform 24"/>
          <p:cNvSpPr>
            <a:spLocks/>
          </p:cNvSpPr>
          <p:nvPr/>
        </p:nvSpPr>
        <p:spPr bwMode="auto">
          <a:xfrm>
            <a:off x="3368675" y="4702175"/>
            <a:ext cx="1524000" cy="238125"/>
          </a:xfrm>
          <a:custGeom>
            <a:avLst/>
            <a:gdLst>
              <a:gd name="T0" fmla="*/ 20827996 w 1056"/>
              <a:gd name="T1" fmla="*/ 310005109 h 170"/>
              <a:gd name="T2" fmla="*/ 64566504 w 1056"/>
              <a:gd name="T3" fmla="*/ 327664172 h 170"/>
              <a:gd name="T4" fmla="*/ 106221064 w 1056"/>
              <a:gd name="T5" fmla="*/ 315890996 h 170"/>
              <a:gd name="T6" fmla="*/ 147877045 w 1056"/>
              <a:gd name="T7" fmla="*/ 331587630 h 170"/>
              <a:gd name="T8" fmla="*/ 189533071 w 1056"/>
              <a:gd name="T9" fmla="*/ 311967538 h 170"/>
              <a:gd name="T10" fmla="*/ 231187608 w 1056"/>
              <a:gd name="T11" fmla="*/ 319815855 h 170"/>
              <a:gd name="T12" fmla="*/ 274926099 w 1056"/>
              <a:gd name="T13" fmla="*/ 313929967 h 170"/>
              <a:gd name="T14" fmla="*/ 316582080 w 1056"/>
              <a:gd name="T15" fmla="*/ 319815855 h 170"/>
              <a:gd name="T16" fmla="*/ 358236618 w 1056"/>
              <a:gd name="T17" fmla="*/ 310005109 h 170"/>
              <a:gd name="T18" fmla="*/ 401975199 w 1056"/>
              <a:gd name="T19" fmla="*/ 315890996 h 170"/>
              <a:gd name="T20" fmla="*/ 445713690 w 1056"/>
              <a:gd name="T21" fmla="*/ 315890996 h 170"/>
              <a:gd name="T22" fmla="*/ 487368228 w 1056"/>
              <a:gd name="T23" fmla="*/ 315890996 h 170"/>
              <a:gd name="T24" fmla="*/ 529024209 w 1056"/>
              <a:gd name="T25" fmla="*/ 313929967 h 170"/>
              <a:gd name="T26" fmla="*/ 570680189 w 1056"/>
              <a:gd name="T27" fmla="*/ 313929967 h 170"/>
              <a:gd name="T28" fmla="*/ 614418680 w 1056"/>
              <a:gd name="T29" fmla="*/ 315890996 h 170"/>
              <a:gd name="T30" fmla="*/ 656073218 w 1056"/>
              <a:gd name="T31" fmla="*/ 319815855 h 170"/>
              <a:gd name="T32" fmla="*/ 697729199 w 1056"/>
              <a:gd name="T33" fmla="*/ 313929967 h 170"/>
              <a:gd name="T34" fmla="*/ 739383736 w 1056"/>
              <a:gd name="T35" fmla="*/ 327664172 h 170"/>
              <a:gd name="T36" fmla="*/ 781039897 w 1056"/>
              <a:gd name="T37" fmla="*/ 319815855 h 170"/>
              <a:gd name="T38" fmla="*/ 824778389 w 1056"/>
              <a:gd name="T39" fmla="*/ 317853426 h 170"/>
              <a:gd name="T40" fmla="*/ 866434369 w 1056"/>
              <a:gd name="T41" fmla="*/ 315890996 h 170"/>
              <a:gd name="T42" fmla="*/ 908088907 w 1056"/>
              <a:gd name="T43" fmla="*/ 317853426 h 170"/>
              <a:gd name="T44" fmla="*/ 951827398 w 1056"/>
              <a:gd name="T45" fmla="*/ 327664172 h 170"/>
              <a:gd name="T46" fmla="*/ 995565889 w 1056"/>
              <a:gd name="T47" fmla="*/ 315890996 h 170"/>
              <a:gd name="T48" fmla="*/ 1037220427 w 1056"/>
              <a:gd name="T49" fmla="*/ 311967538 h 170"/>
              <a:gd name="T50" fmla="*/ 1078876407 w 1056"/>
              <a:gd name="T51" fmla="*/ 313929967 h 170"/>
              <a:gd name="T52" fmla="*/ 1120532388 w 1056"/>
              <a:gd name="T53" fmla="*/ 315890996 h 170"/>
              <a:gd name="T54" fmla="*/ 1162186926 w 1056"/>
              <a:gd name="T55" fmla="*/ 313929967 h 170"/>
              <a:gd name="T56" fmla="*/ 1205925417 w 1056"/>
              <a:gd name="T57" fmla="*/ 313929967 h 170"/>
              <a:gd name="T58" fmla="*/ 1247581398 w 1056"/>
              <a:gd name="T59" fmla="*/ 315890996 h 170"/>
              <a:gd name="T60" fmla="*/ 1289235935 w 1056"/>
              <a:gd name="T61" fmla="*/ 315890996 h 170"/>
              <a:gd name="T62" fmla="*/ 1330891916 w 1056"/>
              <a:gd name="T63" fmla="*/ 317853426 h 170"/>
              <a:gd name="T64" fmla="*/ 1374630407 w 1056"/>
              <a:gd name="T65" fmla="*/ 315890996 h 170"/>
              <a:gd name="T66" fmla="*/ 1416286388 w 1056"/>
              <a:gd name="T67" fmla="*/ 313929967 h 170"/>
              <a:gd name="T68" fmla="*/ 1457940925 w 1056"/>
              <a:gd name="T69" fmla="*/ 327664172 h 170"/>
              <a:gd name="T70" fmla="*/ 1499596906 w 1056"/>
              <a:gd name="T71" fmla="*/ 311967538 h 170"/>
              <a:gd name="T72" fmla="*/ 1545418268 w 1056"/>
              <a:gd name="T73" fmla="*/ 311967538 h 170"/>
              <a:gd name="T74" fmla="*/ 1584990296 w 1056"/>
              <a:gd name="T75" fmla="*/ 310005109 h 170"/>
              <a:gd name="T76" fmla="*/ 1628728787 w 1056"/>
              <a:gd name="T77" fmla="*/ 306081650 h 170"/>
              <a:gd name="T78" fmla="*/ 1670384767 w 1056"/>
              <a:gd name="T79" fmla="*/ 298233333 h 170"/>
              <a:gd name="T80" fmla="*/ 1712039305 w 1056"/>
              <a:gd name="T81" fmla="*/ 288422587 h 170"/>
              <a:gd name="T82" fmla="*/ 1753695286 w 1056"/>
              <a:gd name="T83" fmla="*/ 255068290 h 170"/>
              <a:gd name="T84" fmla="*/ 1795351266 w 1056"/>
              <a:gd name="T85" fmla="*/ 221712593 h 170"/>
              <a:gd name="T86" fmla="*/ 1839088314 w 1056"/>
              <a:gd name="T87" fmla="*/ 172661618 h 170"/>
              <a:gd name="T88" fmla="*/ 1880744295 w 1056"/>
              <a:gd name="T89" fmla="*/ 102026764 h 170"/>
              <a:gd name="T90" fmla="*/ 1924482786 w 1056"/>
              <a:gd name="T91" fmla="*/ 45127484 h 170"/>
              <a:gd name="T92" fmla="*/ 1966137324 w 1056"/>
              <a:gd name="T93" fmla="*/ 9810749 h 170"/>
              <a:gd name="T94" fmla="*/ 2007793305 w 1056"/>
              <a:gd name="T95" fmla="*/ 3923460 h 170"/>
              <a:gd name="T96" fmla="*/ 2049449285 w 1056"/>
              <a:gd name="T97" fmla="*/ 19620098 h 170"/>
              <a:gd name="T98" fmla="*/ 2091103823 w 1056"/>
              <a:gd name="T99" fmla="*/ 86330109 h 170"/>
              <a:gd name="T100" fmla="*/ 2136926268 w 1056"/>
              <a:gd name="T101" fmla="*/ 147154237 h 170"/>
              <a:gd name="T102" fmla="*/ 2147483647 w 1056"/>
              <a:gd name="T103" fmla="*/ 198167641 h 1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56"/>
              <a:gd name="T157" fmla="*/ 0 h 170"/>
              <a:gd name="T158" fmla="*/ 1056 w 1056"/>
              <a:gd name="T159" fmla="*/ 170 h 1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56" h="170">
                <a:moveTo>
                  <a:pt x="0" y="161"/>
                </a:moveTo>
                <a:lnTo>
                  <a:pt x="10" y="158"/>
                </a:lnTo>
                <a:lnTo>
                  <a:pt x="21" y="161"/>
                </a:lnTo>
                <a:lnTo>
                  <a:pt x="31" y="167"/>
                </a:lnTo>
                <a:lnTo>
                  <a:pt x="40" y="161"/>
                </a:lnTo>
                <a:lnTo>
                  <a:pt x="51" y="161"/>
                </a:lnTo>
                <a:lnTo>
                  <a:pt x="61" y="163"/>
                </a:lnTo>
                <a:lnTo>
                  <a:pt x="71" y="169"/>
                </a:lnTo>
                <a:lnTo>
                  <a:pt x="82" y="161"/>
                </a:lnTo>
                <a:lnTo>
                  <a:pt x="91" y="159"/>
                </a:lnTo>
                <a:lnTo>
                  <a:pt x="101" y="161"/>
                </a:lnTo>
                <a:lnTo>
                  <a:pt x="111" y="163"/>
                </a:lnTo>
                <a:lnTo>
                  <a:pt x="122" y="161"/>
                </a:lnTo>
                <a:lnTo>
                  <a:pt x="132" y="160"/>
                </a:lnTo>
                <a:lnTo>
                  <a:pt x="142" y="161"/>
                </a:lnTo>
                <a:lnTo>
                  <a:pt x="152" y="163"/>
                </a:lnTo>
                <a:lnTo>
                  <a:pt x="162" y="159"/>
                </a:lnTo>
                <a:lnTo>
                  <a:pt x="172" y="158"/>
                </a:lnTo>
                <a:lnTo>
                  <a:pt x="183" y="157"/>
                </a:lnTo>
                <a:lnTo>
                  <a:pt x="193" y="161"/>
                </a:lnTo>
                <a:lnTo>
                  <a:pt x="203" y="158"/>
                </a:lnTo>
                <a:lnTo>
                  <a:pt x="214" y="161"/>
                </a:lnTo>
                <a:lnTo>
                  <a:pt x="224" y="163"/>
                </a:lnTo>
                <a:lnTo>
                  <a:pt x="234" y="161"/>
                </a:lnTo>
                <a:lnTo>
                  <a:pt x="244" y="161"/>
                </a:lnTo>
                <a:lnTo>
                  <a:pt x="254" y="160"/>
                </a:lnTo>
                <a:lnTo>
                  <a:pt x="264" y="160"/>
                </a:lnTo>
                <a:lnTo>
                  <a:pt x="274" y="160"/>
                </a:lnTo>
                <a:lnTo>
                  <a:pt x="285" y="160"/>
                </a:lnTo>
                <a:lnTo>
                  <a:pt x="295" y="161"/>
                </a:lnTo>
                <a:lnTo>
                  <a:pt x="304" y="163"/>
                </a:lnTo>
                <a:lnTo>
                  <a:pt x="315" y="163"/>
                </a:lnTo>
                <a:lnTo>
                  <a:pt x="325" y="160"/>
                </a:lnTo>
                <a:lnTo>
                  <a:pt x="335" y="160"/>
                </a:lnTo>
                <a:lnTo>
                  <a:pt x="345" y="163"/>
                </a:lnTo>
                <a:lnTo>
                  <a:pt x="355" y="167"/>
                </a:lnTo>
                <a:lnTo>
                  <a:pt x="365" y="161"/>
                </a:lnTo>
                <a:lnTo>
                  <a:pt x="375" y="163"/>
                </a:lnTo>
                <a:lnTo>
                  <a:pt x="386" y="162"/>
                </a:lnTo>
                <a:lnTo>
                  <a:pt x="396" y="162"/>
                </a:lnTo>
                <a:lnTo>
                  <a:pt x="406" y="162"/>
                </a:lnTo>
                <a:lnTo>
                  <a:pt x="416" y="161"/>
                </a:lnTo>
                <a:lnTo>
                  <a:pt x="426" y="161"/>
                </a:lnTo>
                <a:lnTo>
                  <a:pt x="436" y="162"/>
                </a:lnTo>
                <a:lnTo>
                  <a:pt x="447" y="161"/>
                </a:lnTo>
                <a:lnTo>
                  <a:pt x="457" y="167"/>
                </a:lnTo>
                <a:lnTo>
                  <a:pt x="466" y="161"/>
                </a:lnTo>
                <a:lnTo>
                  <a:pt x="478" y="161"/>
                </a:lnTo>
                <a:lnTo>
                  <a:pt x="487" y="161"/>
                </a:lnTo>
                <a:lnTo>
                  <a:pt x="498" y="159"/>
                </a:lnTo>
                <a:lnTo>
                  <a:pt x="507" y="161"/>
                </a:lnTo>
                <a:lnTo>
                  <a:pt x="518" y="160"/>
                </a:lnTo>
                <a:lnTo>
                  <a:pt x="528" y="163"/>
                </a:lnTo>
                <a:lnTo>
                  <a:pt x="538" y="161"/>
                </a:lnTo>
                <a:lnTo>
                  <a:pt x="548" y="161"/>
                </a:lnTo>
                <a:lnTo>
                  <a:pt x="558" y="160"/>
                </a:lnTo>
                <a:lnTo>
                  <a:pt x="568" y="160"/>
                </a:lnTo>
                <a:lnTo>
                  <a:pt x="579" y="160"/>
                </a:lnTo>
                <a:lnTo>
                  <a:pt x="589" y="163"/>
                </a:lnTo>
                <a:lnTo>
                  <a:pt x="599" y="161"/>
                </a:lnTo>
                <a:lnTo>
                  <a:pt x="608" y="161"/>
                </a:lnTo>
                <a:lnTo>
                  <a:pt x="619" y="161"/>
                </a:lnTo>
                <a:lnTo>
                  <a:pt x="629" y="167"/>
                </a:lnTo>
                <a:lnTo>
                  <a:pt x="639" y="162"/>
                </a:lnTo>
                <a:lnTo>
                  <a:pt x="649" y="158"/>
                </a:lnTo>
                <a:lnTo>
                  <a:pt x="660" y="161"/>
                </a:lnTo>
                <a:lnTo>
                  <a:pt x="670" y="162"/>
                </a:lnTo>
                <a:lnTo>
                  <a:pt x="680" y="160"/>
                </a:lnTo>
                <a:lnTo>
                  <a:pt x="690" y="162"/>
                </a:lnTo>
                <a:lnTo>
                  <a:pt x="700" y="167"/>
                </a:lnTo>
                <a:lnTo>
                  <a:pt x="711" y="158"/>
                </a:lnTo>
                <a:lnTo>
                  <a:pt x="720" y="159"/>
                </a:lnTo>
                <a:lnTo>
                  <a:pt x="730" y="160"/>
                </a:lnTo>
                <a:lnTo>
                  <a:pt x="742" y="159"/>
                </a:lnTo>
                <a:lnTo>
                  <a:pt x="751" y="159"/>
                </a:lnTo>
                <a:lnTo>
                  <a:pt x="761" y="158"/>
                </a:lnTo>
                <a:lnTo>
                  <a:pt x="771" y="158"/>
                </a:lnTo>
                <a:lnTo>
                  <a:pt x="782" y="156"/>
                </a:lnTo>
                <a:lnTo>
                  <a:pt x="792" y="155"/>
                </a:lnTo>
                <a:lnTo>
                  <a:pt x="802" y="152"/>
                </a:lnTo>
                <a:lnTo>
                  <a:pt x="812" y="150"/>
                </a:lnTo>
                <a:lnTo>
                  <a:pt x="822" y="147"/>
                </a:lnTo>
                <a:lnTo>
                  <a:pt x="832" y="142"/>
                </a:lnTo>
                <a:lnTo>
                  <a:pt x="842" y="130"/>
                </a:lnTo>
                <a:lnTo>
                  <a:pt x="852" y="123"/>
                </a:lnTo>
                <a:lnTo>
                  <a:pt x="862" y="113"/>
                </a:lnTo>
                <a:lnTo>
                  <a:pt x="872" y="103"/>
                </a:lnTo>
                <a:lnTo>
                  <a:pt x="883" y="88"/>
                </a:lnTo>
                <a:lnTo>
                  <a:pt x="893" y="70"/>
                </a:lnTo>
                <a:lnTo>
                  <a:pt x="903" y="52"/>
                </a:lnTo>
                <a:lnTo>
                  <a:pt x="913" y="35"/>
                </a:lnTo>
                <a:lnTo>
                  <a:pt x="924" y="23"/>
                </a:lnTo>
                <a:lnTo>
                  <a:pt x="933" y="16"/>
                </a:lnTo>
                <a:lnTo>
                  <a:pt x="944" y="5"/>
                </a:lnTo>
                <a:lnTo>
                  <a:pt x="954" y="0"/>
                </a:lnTo>
                <a:lnTo>
                  <a:pt x="964" y="2"/>
                </a:lnTo>
                <a:lnTo>
                  <a:pt x="975" y="2"/>
                </a:lnTo>
                <a:lnTo>
                  <a:pt x="984" y="10"/>
                </a:lnTo>
                <a:lnTo>
                  <a:pt x="994" y="23"/>
                </a:lnTo>
                <a:lnTo>
                  <a:pt x="1004" y="44"/>
                </a:lnTo>
                <a:lnTo>
                  <a:pt x="1015" y="57"/>
                </a:lnTo>
                <a:lnTo>
                  <a:pt x="1026" y="75"/>
                </a:lnTo>
                <a:lnTo>
                  <a:pt x="1035" y="85"/>
                </a:lnTo>
                <a:lnTo>
                  <a:pt x="1045" y="101"/>
                </a:lnTo>
                <a:lnTo>
                  <a:pt x="1055" y="120"/>
                </a:lnTo>
              </a:path>
            </a:pathLst>
          </a:custGeom>
          <a:noFill/>
          <a:ln w="31750">
            <a:solidFill>
              <a:schemeClr val="tx2"/>
            </a:solidFill>
            <a:round/>
            <a:headEnd/>
            <a:tailEnd/>
          </a:ln>
        </p:spPr>
        <p:txBody>
          <a:bodyPr/>
          <a:lstStyle/>
          <a:p>
            <a:endParaRPr lang="en-US" dirty="0"/>
          </a:p>
        </p:txBody>
      </p:sp>
      <p:sp>
        <p:nvSpPr>
          <p:cNvPr id="50183" name="Freeform 25"/>
          <p:cNvSpPr>
            <a:spLocks/>
          </p:cNvSpPr>
          <p:nvPr/>
        </p:nvSpPr>
        <p:spPr bwMode="auto">
          <a:xfrm>
            <a:off x="4891088" y="4870450"/>
            <a:ext cx="1524000" cy="66675"/>
          </a:xfrm>
          <a:custGeom>
            <a:avLst/>
            <a:gdLst>
              <a:gd name="T0" fmla="*/ 20827996 w 1056"/>
              <a:gd name="T1" fmla="*/ 5788224 h 48"/>
              <a:gd name="T2" fmla="*/ 64566504 w 1056"/>
              <a:gd name="T3" fmla="*/ 42448358 h 48"/>
              <a:gd name="T4" fmla="*/ 106221064 w 1056"/>
              <a:gd name="T5" fmla="*/ 61743830 h 48"/>
              <a:gd name="T6" fmla="*/ 147877045 w 1056"/>
              <a:gd name="T7" fmla="*/ 63673237 h 48"/>
              <a:gd name="T8" fmla="*/ 189533071 w 1056"/>
              <a:gd name="T9" fmla="*/ 75249681 h 48"/>
              <a:gd name="T10" fmla="*/ 231187608 w 1056"/>
              <a:gd name="T11" fmla="*/ 73320273 h 48"/>
              <a:gd name="T12" fmla="*/ 277008610 w 1056"/>
              <a:gd name="T13" fmla="*/ 73320273 h 48"/>
              <a:gd name="T14" fmla="*/ 316582080 w 1056"/>
              <a:gd name="T15" fmla="*/ 77180477 h 48"/>
              <a:gd name="T16" fmla="*/ 360319128 w 1056"/>
              <a:gd name="T17" fmla="*/ 79109884 h 48"/>
              <a:gd name="T18" fmla="*/ 401975199 w 1056"/>
              <a:gd name="T19" fmla="*/ 75249681 h 48"/>
              <a:gd name="T20" fmla="*/ 443631180 w 1056"/>
              <a:gd name="T21" fmla="*/ 81039291 h 48"/>
              <a:gd name="T22" fmla="*/ 487368228 w 1056"/>
              <a:gd name="T23" fmla="*/ 79109884 h 48"/>
              <a:gd name="T24" fmla="*/ 529024209 w 1056"/>
              <a:gd name="T25" fmla="*/ 90686327 h 48"/>
              <a:gd name="T26" fmla="*/ 570680189 w 1056"/>
              <a:gd name="T27" fmla="*/ 71390866 h 48"/>
              <a:gd name="T28" fmla="*/ 614418680 w 1056"/>
              <a:gd name="T29" fmla="*/ 82968698 h 48"/>
              <a:gd name="T30" fmla="*/ 656073218 w 1056"/>
              <a:gd name="T31" fmla="*/ 77180477 h 48"/>
              <a:gd name="T32" fmla="*/ 697729199 w 1056"/>
              <a:gd name="T33" fmla="*/ 77180477 h 48"/>
              <a:gd name="T34" fmla="*/ 739383736 w 1056"/>
              <a:gd name="T35" fmla="*/ 75249681 h 48"/>
              <a:gd name="T36" fmla="*/ 781039897 w 1056"/>
              <a:gd name="T37" fmla="*/ 79109884 h 48"/>
              <a:gd name="T38" fmla="*/ 824778389 w 1056"/>
              <a:gd name="T39" fmla="*/ 75249681 h 48"/>
              <a:gd name="T40" fmla="*/ 866434369 w 1056"/>
              <a:gd name="T41" fmla="*/ 79109884 h 48"/>
              <a:gd name="T42" fmla="*/ 910171417 w 1056"/>
              <a:gd name="T43" fmla="*/ 79109884 h 48"/>
              <a:gd name="T44" fmla="*/ 951827398 w 1056"/>
              <a:gd name="T45" fmla="*/ 82968698 h 48"/>
              <a:gd name="T46" fmla="*/ 993483379 w 1056"/>
              <a:gd name="T47" fmla="*/ 79109884 h 48"/>
              <a:gd name="T48" fmla="*/ 1037220427 w 1056"/>
              <a:gd name="T49" fmla="*/ 79109884 h 48"/>
              <a:gd name="T50" fmla="*/ 1076793897 w 1056"/>
              <a:gd name="T51" fmla="*/ 79109884 h 48"/>
              <a:gd name="T52" fmla="*/ 1120532388 w 1056"/>
              <a:gd name="T53" fmla="*/ 81039291 h 48"/>
              <a:gd name="T54" fmla="*/ 1164270879 w 1056"/>
              <a:gd name="T55" fmla="*/ 75249681 h 48"/>
              <a:gd name="T56" fmla="*/ 1205925417 w 1056"/>
              <a:gd name="T57" fmla="*/ 81039291 h 48"/>
              <a:gd name="T58" fmla="*/ 1247581398 w 1056"/>
              <a:gd name="T59" fmla="*/ 73320273 h 48"/>
              <a:gd name="T60" fmla="*/ 1289235935 w 1056"/>
              <a:gd name="T61" fmla="*/ 79109884 h 48"/>
              <a:gd name="T62" fmla="*/ 1330891916 w 1056"/>
              <a:gd name="T63" fmla="*/ 79109884 h 48"/>
              <a:gd name="T64" fmla="*/ 1374630407 w 1056"/>
              <a:gd name="T65" fmla="*/ 81039291 h 48"/>
              <a:gd name="T66" fmla="*/ 1414202434 w 1056"/>
              <a:gd name="T67" fmla="*/ 79109884 h 48"/>
              <a:gd name="T68" fmla="*/ 1460023436 w 1056"/>
              <a:gd name="T69" fmla="*/ 90686327 h 48"/>
              <a:gd name="T70" fmla="*/ 1501679416 w 1056"/>
              <a:gd name="T71" fmla="*/ 71390866 h 48"/>
              <a:gd name="T72" fmla="*/ 1543335758 w 1056"/>
              <a:gd name="T73" fmla="*/ 79109884 h 48"/>
              <a:gd name="T74" fmla="*/ 1584990296 w 1056"/>
              <a:gd name="T75" fmla="*/ 79109884 h 48"/>
              <a:gd name="T76" fmla="*/ 1626646276 w 1056"/>
              <a:gd name="T77" fmla="*/ 90686327 h 48"/>
              <a:gd name="T78" fmla="*/ 1668300814 w 1056"/>
              <a:gd name="T79" fmla="*/ 79109884 h 48"/>
              <a:gd name="T80" fmla="*/ 1712039305 w 1056"/>
              <a:gd name="T81" fmla="*/ 82968698 h 48"/>
              <a:gd name="T82" fmla="*/ 1753695286 w 1056"/>
              <a:gd name="T83" fmla="*/ 81039291 h 48"/>
              <a:gd name="T84" fmla="*/ 1797433777 w 1056"/>
              <a:gd name="T85" fmla="*/ 79109884 h 48"/>
              <a:gd name="T86" fmla="*/ 1839088314 w 1056"/>
              <a:gd name="T87" fmla="*/ 79109884 h 48"/>
              <a:gd name="T88" fmla="*/ 1880744295 w 1056"/>
              <a:gd name="T89" fmla="*/ 75249681 h 48"/>
              <a:gd name="T90" fmla="*/ 1924482786 w 1056"/>
              <a:gd name="T91" fmla="*/ 81039291 h 48"/>
              <a:gd name="T92" fmla="*/ 1966137324 w 1056"/>
              <a:gd name="T93" fmla="*/ 77180477 h 48"/>
              <a:gd name="T94" fmla="*/ 2007793305 w 1056"/>
              <a:gd name="T95" fmla="*/ 79109884 h 48"/>
              <a:gd name="T96" fmla="*/ 2051531796 w 1056"/>
              <a:gd name="T97" fmla="*/ 79109884 h 48"/>
              <a:gd name="T98" fmla="*/ 2093186333 w 1056"/>
              <a:gd name="T99" fmla="*/ 77180477 h 48"/>
              <a:gd name="T100" fmla="*/ 2136926268 w 1056"/>
              <a:gd name="T101" fmla="*/ 79109884 h 48"/>
              <a:gd name="T102" fmla="*/ 2147483647 w 1056"/>
              <a:gd name="T103" fmla="*/ 73320273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56"/>
              <a:gd name="T157" fmla="*/ 0 h 48"/>
              <a:gd name="T158" fmla="*/ 1056 w 1056"/>
              <a:gd name="T159" fmla="*/ 48 h 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56" h="48">
                <a:moveTo>
                  <a:pt x="0" y="0"/>
                </a:moveTo>
                <a:lnTo>
                  <a:pt x="10" y="3"/>
                </a:lnTo>
                <a:lnTo>
                  <a:pt x="20" y="12"/>
                </a:lnTo>
                <a:lnTo>
                  <a:pt x="31" y="22"/>
                </a:lnTo>
                <a:lnTo>
                  <a:pt x="41" y="27"/>
                </a:lnTo>
                <a:lnTo>
                  <a:pt x="51" y="32"/>
                </a:lnTo>
                <a:lnTo>
                  <a:pt x="61" y="34"/>
                </a:lnTo>
                <a:lnTo>
                  <a:pt x="71" y="33"/>
                </a:lnTo>
                <a:lnTo>
                  <a:pt x="81" y="35"/>
                </a:lnTo>
                <a:lnTo>
                  <a:pt x="91" y="39"/>
                </a:lnTo>
                <a:lnTo>
                  <a:pt x="101" y="36"/>
                </a:lnTo>
                <a:lnTo>
                  <a:pt x="111" y="38"/>
                </a:lnTo>
                <a:lnTo>
                  <a:pt x="122" y="38"/>
                </a:lnTo>
                <a:lnTo>
                  <a:pt x="133" y="38"/>
                </a:lnTo>
                <a:lnTo>
                  <a:pt x="142" y="38"/>
                </a:lnTo>
                <a:lnTo>
                  <a:pt x="152" y="40"/>
                </a:lnTo>
                <a:lnTo>
                  <a:pt x="163" y="39"/>
                </a:lnTo>
                <a:lnTo>
                  <a:pt x="173" y="41"/>
                </a:lnTo>
                <a:lnTo>
                  <a:pt x="183" y="40"/>
                </a:lnTo>
                <a:lnTo>
                  <a:pt x="193" y="39"/>
                </a:lnTo>
                <a:lnTo>
                  <a:pt x="203" y="41"/>
                </a:lnTo>
                <a:lnTo>
                  <a:pt x="213" y="42"/>
                </a:lnTo>
                <a:lnTo>
                  <a:pt x="224" y="41"/>
                </a:lnTo>
                <a:lnTo>
                  <a:pt x="234" y="41"/>
                </a:lnTo>
                <a:lnTo>
                  <a:pt x="244" y="42"/>
                </a:lnTo>
                <a:lnTo>
                  <a:pt x="254" y="47"/>
                </a:lnTo>
                <a:lnTo>
                  <a:pt x="264" y="41"/>
                </a:lnTo>
                <a:lnTo>
                  <a:pt x="274" y="37"/>
                </a:lnTo>
                <a:lnTo>
                  <a:pt x="284" y="41"/>
                </a:lnTo>
                <a:lnTo>
                  <a:pt x="295" y="43"/>
                </a:lnTo>
                <a:lnTo>
                  <a:pt x="304" y="43"/>
                </a:lnTo>
                <a:lnTo>
                  <a:pt x="315" y="40"/>
                </a:lnTo>
                <a:lnTo>
                  <a:pt x="325" y="39"/>
                </a:lnTo>
                <a:lnTo>
                  <a:pt x="335" y="40"/>
                </a:lnTo>
                <a:lnTo>
                  <a:pt x="345" y="41"/>
                </a:lnTo>
                <a:lnTo>
                  <a:pt x="355" y="39"/>
                </a:lnTo>
                <a:lnTo>
                  <a:pt x="365" y="41"/>
                </a:lnTo>
                <a:lnTo>
                  <a:pt x="375" y="41"/>
                </a:lnTo>
                <a:lnTo>
                  <a:pt x="386" y="41"/>
                </a:lnTo>
                <a:lnTo>
                  <a:pt x="396" y="39"/>
                </a:lnTo>
                <a:lnTo>
                  <a:pt x="406" y="42"/>
                </a:lnTo>
                <a:lnTo>
                  <a:pt x="416" y="41"/>
                </a:lnTo>
                <a:lnTo>
                  <a:pt x="427" y="41"/>
                </a:lnTo>
                <a:lnTo>
                  <a:pt x="437" y="41"/>
                </a:lnTo>
                <a:lnTo>
                  <a:pt x="447" y="41"/>
                </a:lnTo>
                <a:lnTo>
                  <a:pt x="457" y="43"/>
                </a:lnTo>
                <a:lnTo>
                  <a:pt x="467" y="41"/>
                </a:lnTo>
                <a:lnTo>
                  <a:pt x="477" y="41"/>
                </a:lnTo>
                <a:lnTo>
                  <a:pt x="488" y="41"/>
                </a:lnTo>
                <a:lnTo>
                  <a:pt x="498" y="41"/>
                </a:lnTo>
                <a:lnTo>
                  <a:pt x="508" y="42"/>
                </a:lnTo>
                <a:lnTo>
                  <a:pt x="517" y="41"/>
                </a:lnTo>
                <a:lnTo>
                  <a:pt x="528" y="41"/>
                </a:lnTo>
                <a:lnTo>
                  <a:pt x="538" y="42"/>
                </a:lnTo>
                <a:lnTo>
                  <a:pt x="548" y="40"/>
                </a:lnTo>
                <a:lnTo>
                  <a:pt x="559" y="39"/>
                </a:lnTo>
                <a:lnTo>
                  <a:pt x="568" y="40"/>
                </a:lnTo>
                <a:lnTo>
                  <a:pt x="579" y="42"/>
                </a:lnTo>
                <a:lnTo>
                  <a:pt x="589" y="41"/>
                </a:lnTo>
                <a:lnTo>
                  <a:pt x="599" y="38"/>
                </a:lnTo>
                <a:lnTo>
                  <a:pt x="609" y="43"/>
                </a:lnTo>
                <a:lnTo>
                  <a:pt x="619" y="41"/>
                </a:lnTo>
                <a:lnTo>
                  <a:pt x="629" y="40"/>
                </a:lnTo>
                <a:lnTo>
                  <a:pt x="639" y="41"/>
                </a:lnTo>
                <a:lnTo>
                  <a:pt x="649" y="41"/>
                </a:lnTo>
                <a:lnTo>
                  <a:pt x="660" y="42"/>
                </a:lnTo>
                <a:lnTo>
                  <a:pt x="670" y="42"/>
                </a:lnTo>
                <a:lnTo>
                  <a:pt x="679" y="41"/>
                </a:lnTo>
                <a:lnTo>
                  <a:pt x="691" y="42"/>
                </a:lnTo>
                <a:lnTo>
                  <a:pt x="701" y="47"/>
                </a:lnTo>
                <a:lnTo>
                  <a:pt x="711" y="41"/>
                </a:lnTo>
                <a:lnTo>
                  <a:pt x="721" y="37"/>
                </a:lnTo>
                <a:lnTo>
                  <a:pt x="731" y="42"/>
                </a:lnTo>
                <a:lnTo>
                  <a:pt x="741" y="41"/>
                </a:lnTo>
                <a:lnTo>
                  <a:pt x="751" y="40"/>
                </a:lnTo>
                <a:lnTo>
                  <a:pt x="761" y="41"/>
                </a:lnTo>
                <a:lnTo>
                  <a:pt x="772" y="40"/>
                </a:lnTo>
                <a:lnTo>
                  <a:pt x="781" y="47"/>
                </a:lnTo>
                <a:lnTo>
                  <a:pt x="792" y="41"/>
                </a:lnTo>
                <a:lnTo>
                  <a:pt x="801" y="41"/>
                </a:lnTo>
                <a:lnTo>
                  <a:pt x="811" y="42"/>
                </a:lnTo>
                <a:lnTo>
                  <a:pt x="822" y="43"/>
                </a:lnTo>
                <a:lnTo>
                  <a:pt x="832" y="42"/>
                </a:lnTo>
                <a:lnTo>
                  <a:pt x="842" y="42"/>
                </a:lnTo>
                <a:lnTo>
                  <a:pt x="853" y="47"/>
                </a:lnTo>
                <a:lnTo>
                  <a:pt x="863" y="41"/>
                </a:lnTo>
                <a:lnTo>
                  <a:pt x="873" y="40"/>
                </a:lnTo>
                <a:lnTo>
                  <a:pt x="883" y="41"/>
                </a:lnTo>
                <a:lnTo>
                  <a:pt x="893" y="41"/>
                </a:lnTo>
                <a:lnTo>
                  <a:pt x="903" y="39"/>
                </a:lnTo>
                <a:lnTo>
                  <a:pt x="913" y="41"/>
                </a:lnTo>
                <a:lnTo>
                  <a:pt x="924" y="42"/>
                </a:lnTo>
                <a:lnTo>
                  <a:pt x="934" y="42"/>
                </a:lnTo>
                <a:lnTo>
                  <a:pt x="944" y="40"/>
                </a:lnTo>
                <a:lnTo>
                  <a:pt x="955" y="41"/>
                </a:lnTo>
                <a:lnTo>
                  <a:pt x="964" y="41"/>
                </a:lnTo>
                <a:lnTo>
                  <a:pt x="974" y="43"/>
                </a:lnTo>
                <a:lnTo>
                  <a:pt x="985" y="41"/>
                </a:lnTo>
                <a:lnTo>
                  <a:pt x="995" y="41"/>
                </a:lnTo>
                <a:lnTo>
                  <a:pt x="1005" y="40"/>
                </a:lnTo>
                <a:lnTo>
                  <a:pt x="1014" y="40"/>
                </a:lnTo>
                <a:lnTo>
                  <a:pt x="1026" y="41"/>
                </a:lnTo>
                <a:lnTo>
                  <a:pt x="1035" y="40"/>
                </a:lnTo>
                <a:lnTo>
                  <a:pt x="1045" y="38"/>
                </a:lnTo>
                <a:lnTo>
                  <a:pt x="1055" y="40"/>
                </a:lnTo>
              </a:path>
            </a:pathLst>
          </a:custGeom>
          <a:noFill/>
          <a:ln w="31750">
            <a:solidFill>
              <a:schemeClr val="tx2"/>
            </a:solidFill>
            <a:round/>
            <a:headEnd/>
            <a:tailEnd/>
          </a:ln>
        </p:spPr>
        <p:txBody>
          <a:bodyPr/>
          <a:lstStyle/>
          <a:p>
            <a:endParaRPr lang="en-US" dirty="0"/>
          </a:p>
        </p:txBody>
      </p:sp>
      <p:sp>
        <p:nvSpPr>
          <p:cNvPr id="50184" name="Freeform 26"/>
          <p:cNvSpPr>
            <a:spLocks/>
          </p:cNvSpPr>
          <p:nvPr/>
        </p:nvSpPr>
        <p:spPr bwMode="auto">
          <a:xfrm>
            <a:off x="6413500" y="4919663"/>
            <a:ext cx="1292225" cy="19050"/>
          </a:xfrm>
          <a:custGeom>
            <a:avLst/>
            <a:gdLst>
              <a:gd name="T0" fmla="*/ 20845972 w 895"/>
              <a:gd name="T1" fmla="*/ 23620533 h 13"/>
              <a:gd name="T2" fmla="*/ 64624249 w 895"/>
              <a:gd name="T3" fmla="*/ 6441832 h 13"/>
              <a:gd name="T4" fmla="*/ 106316204 w 895"/>
              <a:gd name="T5" fmla="*/ 10736873 h 13"/>
              <a:gd name="T6" fmla="*/ 148009579 w 895"/>
              <a:gd name="T7" fmla="*/ 10736873 h 13"/>
              <a:gd name="T8" fmla="*/ 191786441 w 895"/>
              <a:gd name="T9" fmla="*/ 23620533 h 13"/>
              <a:gd name="T10" fmla="*/ 233479817 w 895"/>
              <a:gd name="T11" fmla="*/ 6441832 h 13"/>
              <a:gd name="T12" fmla="*/ 277256634 w 895"/>
              <a:gd name="T13" fmla="*/ 8590085 h 13"/>
              <a:gd name="T14" fmla="*/ 316865124 w 895"/>
              <a:gd name="T15" fmla="*/ 8590085 h 13"/>
              <a:gd name="T16" fmla="*/ 360641942 w 895"/>
              <a:gd name="T17" fmla="*/ 6441832 h 13"/>
              <a:gd name="T18" fmla="*/ 402335407 w 895"/>
              <a:gd name="T19" fmla="*/ 12883663 h 13"/>
              <a:gd name="T20" fmla="*/ 444027339 w 895"/>
              <a:gd name="T21" fmla="*/ 23620533 h 13"/>
              <a:gd name="T22" fmla="*/ 487804156 w 895"/>
              <a:gd name="T23" fmla="*/ 15031917 h 13"/>
              <a:gd name="T24" fmla="*/ 529497532 w 895"/>
              <a:gd name="T25" fmla="*/ 8590085 h 13"/>
              <a:gd name="T26" fmla="*/ 571190907 w 895"/>
              <a:gd name="T27" fmla="*/ 12883663 h 13"/>
              <a:gd name="T28" fmla="*/ 614967724 w 895"/>
              <a:gd name="T29" fmla="*/ 10736873 h 13"/>
              <a:gd name="T30" fmla="*/ 656659656 w 895"/>
              <a:gd name="T31" fmla="*/ 6441832 h 13"/>
              <a:gd name="T32" fmla="*/ 698353032 w 895"/>
              <a:gd name="T33" fmla="*/ 10736873 h 13"/>
              <a:gd name="T34" fmla="*/ 740046407 w 895"/>
              <a:gd name="T35" fmla="*/ 23620533 h 13"/>
              <a:gd name="T36" fmla="*/ 783823405 w 895"/>
              <a:gd name="T37" fmla="*/ 23620533 h 13"/>
              <a:gd name="T38" fmla="*/ 825515337 w 895"/>
              <a:gd name="T39" fmla="*/ 8590085 h 13"/>
              <a:gd name="T40" fmla="*/ 867208712 w 895"/>
              <a:gd name="T41" fmla="*/ 15031917 h 13"/>
              <a:gd name="T42" fmla="*/ 910985529 w 895"/>
              <a:gd name="T43" fmla="*/ 10736873 h 13"/>
              <a:gd name="T44" fmla="*/ 952678905 w 895"/>
              <a:gd name="T45" fmla="*/ 10736873 h 13"/>
              <a:gd name="T46" fmla="*/ 994370837 w 895"/>
              <a:gd name="T47" fmla="*/ 12883663 h 13"/>
              <a:gd name="T48" fmla="*/ 1038149098 w 895"/>
              <a:gd name="T49" fmla="*/ 10736873 h 13"/>
              <a:gd name="T50" fmla="*/ 1077757588 w 895"/>
              <a:gd name="T51" fmla="*/ 10736873 h 13"/>
              <a:gd name="T52" fmla="*/ 1121534405 w 895"/>
              <a:gd name="T53" fmla="*/ 10736873 h 13"/>
              <a:gd name="T54" fmla="*/ 1165311222 w 895"/>
              <a:gd name="T55" fmla="*/ 12883663 h 13"/>
              <a:gd name="T56" fmla="*/ 1207004598 w 895"/>
              <a:gd name="T57" fmla="*/ 8590085 h 13"/>
              <a:gd name="T58" fmla="*/ 1248696529 w 895"/>
              <a:gd name="T59" fmla="*/ 10736873 h 13"/>
              <a:gd name="T60" fmla="*/ 1290389905 w 895"/>
              <a:gd name="T61" fmla="*/ 10736873 h 13"/>
              <a:gd name="T62" fmla="*/ 1334166722 w 895"/>
              <a:gd name="T63" fmla="*/ 10736873 h 13"/>
              <a:gd name="T64" fmla="*/ 1375860098 w 895"/>
              <a:gd name="T65" fmla="*/ 12883663 h 13"/>
              <a:gd name="T66" fmla="*/ 1417552030 w 895"/>
              <a:gd name="T67" fmla="*/ 12883663 h 13"/>
              <a:gd name="T68" fmla="*/ 1461330290 w 895"/>
              <a:gd name="T69" fmla="*/ 8590085 h 13"/>
              <a:gd name="T70" fmla="*/ 1503022222 w 895"/>
              <a:gd name="T71" fmla="*/ 23620533 h 13"/>
              <a:gd name="T72" fmla="*/ 1544715959 w 895"/>
              <a:gd name="T73" fmla="*/ 10736873 h 13"/>
              <a:gd name="T74" fmla="*/ 1586407891 w 895"/>
              <a:gd name="T75" fmla="*/ 10736873 h 13"/>
              <a:gd name="T76" fmla="*/ 1628101266 w 895"/>
              <a:gd name="T77" fmla="*/ 4295042 h 13"/>
              <a:gd name="T78" fmla="*/ 1671878083 w 895"/>
              <a:gd name="T79" fmla="*/ 10736873 h 13"/>
              <a:gd name="T80" fmla="*/ 1715654900 w 895"/>
              <a:gd name="T81" fmla="*/ 12883663 h 13"/>
              <a:gd name="T82" fmla="*/ 1755263391 w 895"/>
              <a:gd name="T83" fmla="*/ 12883663 h 13"/>
              <a:gd name="T84" fmla="*/ 1799041651 w 895"/>
              <a:gd name="T85" fmla="*/ 8590085 h 13"/>
              <a:gd name="T86" fmla="*/ 1840733583 w 895"/>
              <a:gd name="T87" fmla="*/ 8590085 h 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95"/>
              <a:gd name="T133" fmla="*/ 0 h 13"/>
              <a:gd name="T134" fmla="*/ 895 w 895"/>
              <a:gd name="T135" fmla="*/ 13 h 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95" h="13">
                <a:moveTo>
                  <a:pt x="0" y="4"/>
                </a:moveTo>
                <a:lnTo>
                  <a:pt x="10" y="11"/>
                </a:lnTo>
                <a:lnTo>
                  <a:pt x="20" y="3"/>
                </a:lnTo>
                <a:lnTo>
                  <a:pt x="31" y="3"/>
                </a:lnTo>
                <a:lnTo>
                  <a:pt x="41" y="4"/>
                </a:lnTo>
                <a:lnTo>
                  <a:pt x="51" y="5"/>
                </a:lnTo>
                <a:lnTo>
                  <a:pt x="62" y="7"/>
                </a:lnTo>
                <a:lnTo>
                  <a:pt x="71" y="5"/>
                </a:lnTo>
                <a:lnTo>
                  <a:pt x="82" y="5"/>
                </a:lnTo>
                <a:lnTo>
                  <a:pt x="92" y="11"/>
                </a:lnTo>
                <a:lnTo>
                  <a:pt x="102" y="5"/>
                </a:lnTo>
                <a:lnTo>
                  <a:pt x="112" y="3"/>
                </a:lnTo>
                <a:lnTo>
                  <a:pt x="122" y="4"/>
                </a:lnTo>
                <a:lnTo>
                  <a:pt x="133" y="4"/>
                </a:lnTo>
                <a:lnTo>
                  <a:pt x="142" y="5"/>
                </a:lnTo>
                <a:lnTo>
                  <a:pt x="152" y="4"/>
                </a:lnTo>
                <a:lnTo>
                  <a:pt x="164" y="5"/>
                </a:lnTo>
                <a:lnTo>
                  <a:pt x="173" y="3"/>
                </a:lnTo>
                <a:lnTo>
                  <a:pt x="183" y="7"/>
                </a:lnTo>
                <a:lnTo>
                  <a:pt x="193" y="6"/>
                </a:lnTo>
                <a:lnTo>
                  <a:pt x="203" y="5"/>
                </a:lnTo>
                <a:lnTo>
                  <a:pt x="213" y="11"/>
                </a:lnTo>
                <a:lnTo>
                  <a:pt x="223" y="11"/>
                </a:lnTo>
                <a:lnTo>
                  <a:pt x="234" y="7"/>
                </a:lnTo>
                <a:lnTo>
                  <a:pt x="244" y="7"/>
                </a:lnTo>
                <a:lnTo>
                  <a:pt x="254" y="4"/>
                </a:lnTo>
                <a:lnTo>
                  <a:pt x="264" y="6"/>
                </a:lnTo>
                <a:lnTo>
                  <a:pt x="274" y="6"/>
                </a:lnTo>
                <a:lnTo>
                  <a:pt x="284" y="12"/>
                </a:lnTo>
                <a:lnTo>
                  <a:pt x="295" y="5"/>
                </a:lnTo>
                <a:lnTo>
                  <a:pt x="305" y="4"/>
                </a:lnTo>
                <a:lnTo>
                  <a:pt x="315" y="3"/>
                </a:lnTo>
                <a:lnTo>
                  <a:pt x="326" y="5"/>
                </a:lnTo>
                <a:lnTo>
                  <a:pt x="335" y="5"/>
                </a:lnTo>
                <a:lnTo>
                  <a:pt x="346" y="6"/>
                </a:lnTo>
                <a:lnTo>
                  <a:pt x="355" y="11"/>
                </a:lnTo>
                <a:lnTo>
                  <a:pt x="366" y="5"/>
                </a:lnTo>
                <a:lnTo>
                  <a:pt x="376" y="11"/>
                </a:lnTo>
                <a:lnTo>
                  <a:pt x="386" y="4"/>
                </a:lnTo>
                <a:lnTo>
                  <a:pt x="396" y="4"/>
                </a:lnTo>
                <a:lnTo>
                  <a:pt x="406" y="5"/>
                </a:lnTo>
                <a:lnTo>
                  <a:pt x="416" y="7"/>
                </a:lnTo>
                <a:lnTo>
                  <a:pt x="427" y="5"/>
                </a:lnTo>
                <a:lnTo>
                  <a:pt x="437" y="5"/>
                </a:lnTo>
                <a:lnTo>
                  <a:pt x="447" y="7"/>
                </a:lnTo>
                <a:lnTo>
                  <a:pt x="457" y="5"/>
                </a:lnTo>
                <a:lnTo>
                  <a:pt x="467" y="6"/>
                </a:lnTo>
                <a:lnTo>
                  <a:pt x="477" y="6"/>
                </a:lnTo>
                <a:lnTo>
                  <a:pt x="487" y="6"/>
                </a:lnTo>
                <a:lnTo>
                  <a:pt x="498" y="5"/>
                </a:lnTo>
                <a:lnTo>
                  <a:pt x="508" y="5"/>
                </a:lnTo>
                <a:lnTo>
                  <a:pt x="517" y="5"/>
                </a:lnTo>
                <a:lnTo>
                  <a:pt x="528" y="5"/>
                </a:lnTo>
                <a:lnTo>
                  <a:pt x="538" y="5"/>
                </a:lnTo>
                <a:lnTo>
                  <a:pt x="548" y="4"/>
                </a:lnTo>
                <a:lnTo>
                  <a:pt x="559" y="6"/>
                </a:lnTo>
                <a:lnTo>
                  <a:pt x="568" y="5"/>
                </a:lnTo>
                <a:lnTo>
                  <a:pt x="579" y="4"/>
                </a:lnTo>
                <a:lnTo>
                  <a:pt x="588" y="11"/>
                </a:lnTo>
                <a:lnTo>
                  <a:pt x="599" y="5"/>
                </a:lnTo>
                <a:lnTo>
                  <a:pt x="609" y="3"/>
                </a:lnTo>
                <a:lnTo>
                  <a:pt x="619" y="5"/>
                </a:lnTo>
                <a:lnTo>
                  <a:pt x="630" y="0"/>
                </a:lnTo>
                <a:lnTo>
                  <a:pt x="640" y="5"/>
                </a:lnTo>
                <a:lnTo>
                  <a:pt x="650" y="7"/>
                </a:lnTo>
                <a:lnTo>
                  <a:pt x="660" y="6"/>
                </a:lnTo>
                <a:lnTo>
                  <a:pt x="670" y="5"/>
                </a:lnTo>
                <a:lnTo>
                  <a:pt x="680" y="6"/>
                </a:lnTo>
                <a:lnTo>
                  <a:pt x="691" y="3"/>
                </a:lnTo>
                <a:lnTo>
                  <a:pt x="701" y="4"/>
                </a:lnTo>
                <a:lnTo>
                  <a:pt x="711" y="5"/>
                </a:lnTo>
                <a:lnTo>
                  <a:pt x="721" y="11"/>
                </a:lnTo>
                <a:lnTo>
                  <a:pt x="731" y="7"/>
                </a:lnTo>
                <a:lnTo>
                  <a:pt x="741" y="5"/>
                </a:lnTo>
                <a:lnTo>
                  <a:pt x="751" y="6"/>
                </a:lnTo>
                <a:lnTo>
                  <a:pt x="761" y="5"/>
                </a:lnTo>
                <a:lnTo>
                  <a:pt x="772" y="3"/>
                </a:lnTo>
                <a:lnTo>
                  <a:pt x="781" y="2"/>
                </a:lnTo>
                <a:lnTo>
                  <a:pt x="792" y="0"/>
                </a:lnTo>
                <a:lnTo>
                  <a:pt x="802" y="5"/>
                </a:lnTo>
                <a:lnTo>
                  <a:pt x="812" y="5"/>
                </a:lnTo>
                <a:lnTo>
                  <a:pt x="823" y="6"/>
                </a:lnTo>
                <a:lnTo>
                  <a:pt x="832" y="2"/>
                </a:lnTo>
                <a:lnTo>
                  <a:pt x="842" y="6"/>
                </a:lnTo>
                <a:lnTo>
                  <a:pt x="852" y="3"/>
                </a:lnTo>
                <a:lnTo>
                  <a:pt x="863" y="4"/>
                </a:lnTo>
                <a:lnTo>
                  <a:pt x="873" y="5"/>
                </a:lnTo>
                <a:lnTo>
                  <a:pt x="883" y="4"/>
                </a:lnTo>
                <a:lnTo>
                  <a:pt x="894" y="4"/>
                </a:lnTo>
              </a:path>
            </a:pathLst>
          </a:custGeom>
          <a:noFill/>
          <a:ln w="31750">
            <a:solidFill>
              <a:schemeClr val="tx2"/>
            </a:solidFill>
            <a:round/>
            <a:headEnd/>
            <a:tailEnd/>
          </a:ln>
        </p:spPr>
        <p:txBody>
          <a:bodyPr/>
          <a:lstStyle/>
          <a:p>
            <a:endParaRPr lang="en-US" dirty="0"/>
          </a:p>
        </p:txBody>
      </p:sp>
      <p:sp>
        <p:nvSpPr>
          <p:cNvPr id="50185" name="Freeform 27"/>
          <p:cNvSpPr>
            <a:spLocks/>
          </p:cNvSpPr>
          <p:nvPr/>
        </p:nvSpPr>
        <p:spPr bwMode="auto">
          <a:xfrm>
            <a:off x="4832350" y="4313238"/>
            <a:ext cx="676275" cy="373062"/>
          </a:xfrm>
          <a:custGeom>
            <a:avLst/>
            <a:gdLst>
              <a:gd name="T0" fmla="*/ 0 w 469"/>
              <a:gd name="T1" fmla="*/ 521248894 h 266"/>
              <a:gd name="T2" fmla="*/ 973076199 w 469"/>
              <a:gd name="T3" fmla="*/ 521248894 h 266"/>
              <a:gd name="T4" fmla="*/ 973076199 w 469"/>
              <a:gd name="T5" fmla="*/ 0 h 266"/>
              <a:gd name="T6" fmla="*/ 0 60000 65536"/>
              <a:gd name="T7" fmla="*/ 0 60000 65536"/>
              <a:gd name="T8" fmla="*/ 0 60000 65536"/>
              <a:gd name="T9" fmla="*/ 0 w 469"/>
              <a:gd name="T10" fmla="*/ 0 h 266"/>
              <a:gd name="T11" fmla="*/ 469 w 469"/>
              <a:gd name="T12" fmla="*/ 266 h 266"/>
            </a:gdLst>
            <a:ahLst/>
            <a:cxnLst>
              <a:cxn ang="T6">
                <a:pos x="T0" y="T1"/>
              </a:cxn>
              <a:cxn ang="T7">
                <a:pos x="T2" y="T3"/>
              </a:cxn>
              <a:cxn ang="T8">
                <a:pos x="T4" y="T5"/>
              </a:cxn>
            </a:cxnLst>
            <a:rect l="T9" t="T10" r="T11" b="T12"/>
            <a:pathLst>
              <a:path w="469" h="266">
                <a:moveTo>
                  <a:pt x="0" y="265"/>
                </a:moveTo>
                <a:lnTo>
                  <a:pt x="468" y="265"/>
                </a:lnTo>
                <a:lnTo>
                  <a:pt x="468" y="0"/>
                </a:lnTo>
              </a:path>
            </a:pathLst>
          </a:custGeom>
          <a:noFill/>
          <a:ln w="31750">
            <a:solidFill>
              <a:srgbClr val="000000"/>
            </a:solidFill>
            <a:round/>
            <a:headEnd/>
            <a:tailEnd/>
          </a:ln>
        </p:spPr>
        <p:txBody>
          <a:bodyPr/>
          <a:lstStyle/>
          <a:p>
            <a:endParaRPr lang="en-US" dirty="0"/>
          </a:p>
        </p:txBody>
      </p:sp>
      <p:sp>
        <p:nvSpPr>
          <p:cNvPr id="50186" name="Freeform 28"/>
          <p:cNvSpPr>
            <a:spLocks/>
          </p:cNvSpPr>
          <p:nvPr/>
        </p:nvSpPr>
        <p:spPr bwMode="auto">
          <a:xfrm>
            <a:off x="5472113" y="4535488"/>
            <a:ext cx="71437" cy="138112"/>
          </a:xfrm>
          <a:custGeom>
            <a:avLst/>
            <a:gdLst>
              <a:gd name="T0" fmla="*/ 51011856 w 49"/>
              <a:gd name="T1" fmla="*/ 190729910 h 99"/>
              <a:gd name="T2" fmla="*/ 0 w 49"/>
              <a:gd name="T3" fmla="*/ 0 h 99"/>
              <a:gd name="T4" fmla="*/ 51011856 w 49"/>
              <a:gd name="T5" fmla="*/ 46709765 h 99"/>
              <a:gd name="T6" fmla="*/ 102022255 w 49"/>
              <a:gd name="T7" fmla="*/ 0 h 99"/>
              <a:gd name="T8" fmla="*/ 51011856 w 49"/>
              <a:gd name="T9" fmla="*/ 190729910 h 99"/>
              <a:gd name="T10" fmla="*/ 51011856 w 49"/>
              <a:gd name="T11" fmla="*/ 190729910 h 99"/>
              <a:gd name="T12" fmla="*/ 0 60000 65536"/>
              <a:gd name="T13" fmla="*/ 0 60000 65536"/>
              <a:gd name="T14" fmla="*/ 0 60000 65536"/>
              <a:gd name="T15" fmla="*/ 0 60000 65536"/>
              <a:gd name="T16" fmla="*/ 0 60000 65536"/>
              <a:gd name="T17" fmla="*/ 0 60000 65536"/>
              <a:gd name="T18" fmla="*/ 0 w 49"/>
              <a:gd name="T19" fmla="*/ 0 h 99"/>
              <a:gd name="T20" fmla="*/ 49 w 49"/>
              <a:gd name="T21" fmla="*/ 99 h 99"/>
            </a:gdLst>
            <a:ahLst/>
            <a:cxnLst>
              <a:cxn ang="T12">
                <a:pos x="T0" y="T1"/>
              </a:cxn>
              <a:cxn ang="T13">
                <a:pos x="T2" y="T3"/>
              </a:cxn>
              <a:cxn ang="T14">
                <a:pos x="T4" y="T5"/>
              </a:cxn>
              <a:cxn ang="T15">
                <a:pos x="T6" y="T7"/>
              </a:cxn>
              <a:cxn ang="T16">
                <a:pos x="T8" y="T9"/>
              </a:cxn>
              <a:cxn ang="T17">
                <a:pos x="T10" y="T11"/>
              </a:cxn>
            </a:cxnLst>
            <a:rect l="T18" t="T19" r="T20" b="T21"/>
            <a:pathLst>
              <a:path w="49" h="99">
                <a:moveTo>
                  <a:pt x="24" y="98"/>
                </a:moveTo>
                <a:lnTo>
                  <a:pt x="0" y="0"/>
                </a:lnTo>
                <a:lnTo>
                  <a:pt x="24" y="24"/>
                </a:lnTo>
                <a:lnTo>
                  <a:pt x="48" y="0"/>
                </a:lnTo>
                <a:lnTo>
                  <a:pt x="24" y="98"/>
                </a:lnTo>
              </a:path>
            </a:pathLst>
          </a:custGeom>
          <a:solidFill>
            <a:srgbClr val="000000"/>
          </a:solidFill>
          <a:ln w="31750">
            <a:solidFill>
              <a:srgbClr val="000000"/>
            </a:solidFill>
            <a:round/>
            <a:headEnd/>
            <a:tailEnd/>
          </a:ln>
        </p:spPr>
        <p:txBody>
          <a:bodyPr/>
          <a:lstStyle/>
          <a:p>
            <a:endParaRPr lang="en-US" dirty="0"/>
          </a:p>
        </p:txBody>
      </p:sp>
      <p:sp>
        <p:nvSpPr>
          <p:cNvPr id="50187" name="Line 29"/>
          <p:cNvSpPr>
            <a:spLocks noChangeShapeType="1"/>
          </p:cNvSpPr>
          <p:nvPr/>
        </p:nvSpPr>
        <p:spPr bwMode="auto">
          <a:xfrm>
            <a:off x="5500688" y="5067300"/>
            <a:ext cx="0" cy="219075"/>
          </a:xfrm>
          <a:prstGeom prst="line">
            <a:avLst/>
          </a:prstGeom>
          <a:noFill/>
          <a:ln w="31750">
            <a:solidFill>
              <a:srgbClr val="000000"/>
            </a:solidFill>
            <a:round/>
            <a:headEnd/>
            <a:tailEnd/>
          </a:ln>
        </p:spPr>
        <p:txBody>
          <a:bodyPr wrap="none" anchor="ctr"/>
          <a:lstStyle/>
          <a:p>
            <a:endParaRPr lang="en-US" dirty="0"/>
          </a:p>
        </p:txBody>
      </p:sp>
      <p:sp>
        <p:nvSpPr>
          <p:cNvPr id="50188" name="Freeform 30"/>
          <p:cNvSpPr>
            <a:spLocks/>
          </p:cNvSpPr>
          <p:nvPr/>
        </p:nvSpPr>
        <p:spPr bwMode="auto">
          <a:xfrm>
            <a:off x="5467350" y="4964113"/>
            <a:ext cx="68263" cy="139700"/>
          </a:xfrm>
          <a:custGeom>
            <a:avLst/>
            <a:gdLst>
              <a:gd name="T0" fmla="*/ 46516964 w 48"/>
              <a:gd name="T1" fmla="*/ 0 h 100"/>
              <a:gd name="T2" fmla="*/ 0 w 48"/>
              <a:gd name="T3" fmla="*/ 193209319 h 100"/>
              <a:gd name="T4" fmla="*/ 46516964 w 48"/>
              <a:gd name="T5" fmla="*/ 144419066 h 100"/>
              <a:gd name="T6" fmla="*/ 95057664 w 48"/>
              <a:gd name="T7" fmla="*/ 193209319 h 100"/>
              <a:gd name="T8" fmla="*/ 46516964 w 48"/>
              <a:gd name="T9" fmla="*/ 0 h 100"/>
              <a:gd name="T10" fmla="*/ 46516964 w 48"/>
              <a:gd name="T11" fmla="*/ 0 h 100"/>
              <a:gd name="T12" fmla="*/ 0 60000 65536"/>
              <a:gd name="T13" fmla="*/ 0 60000 65536"/>
              <a:gd name="T14" fmla="*/ 0 60000 65536"/>
              <a:gd name="T15" fmla="*/ 0 60000 65536"/>
              <a:gd name="T16" fmla="*/ 0 60000 65536"/>
              <a:gd name="T17" fmla="*/ 0 60000 65536"/>
              <a:gd name="T18" fmla="*/ 0 w 48"/>
              <a:gd name="T19" fmla="*/ 0 h 100"/>
              <a:gd name="T20" fmla="*/ 48 w 48"/>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48" h="100">
                <a:moveTo>
                  <a:pt x="23" y="0"/>
                </a:moveTo>
                <a:lnTo>
                  <a:pt x="0" y="99"/>
                </a:lnTo>
                <a:lnTo>
                  <a:pt x="23" y="74"/>
                </a:lnTo>
                <a:lnTo>
                  <a:pt x="47" y="99"/>
                </a:lnTo>
                <a:lnTo>
                  <a:pt x="23" y="0"/>
                </a:lnTo>
              </a:path>
            </a:pathLst>
          </a:custGeom>
          <a:solidFill>
            <a:srgbClr val="000000"/>
          </a:solidFill>
          <a:ln w="31750">
            <a:solidFill>
              <a:srgbClr val="000000"/>
            </a:solidFill>
            <a:round/>
            <a:headEnd/>
            <a:tailEnd/>
          </a:ln>
        </p:spPr>
        <p:txBody>
          <a:bodyPr/>
          <a:lstStyle/>
          <a:p>
            <a:endParaRPr lang="en-US" dirty="0"/>
          </a:p>
        </p:txBody>
      </p:sp>
      <p:sp>
        <p:nvSpPr>
          <p:cNvPr id="1580063" name="Text Box 31"/>
          <p:cNvSpPr txBox="1">
            <a:spLocks noChangeArrowheads="1"/>
          </p:cNvSpPr>
          <p:nvPr/>
        </p:nvSpPr>
        <p:spPr bwMode="auto">
          <a:xfrm>
            <a:off x="928688" y="1693863"/>
            <a:ext cx="6735762" cy="892175"/>
          </a:xfrm>
          <a:prstGeom prst="rect">
            <a:avLst/>
          </a:prstGeom>
          <a:solidFill>
            <a:srgbClr val="FFFFFF"/>
          </a:solidFill>
          <a:ln w="9525">
            <a:solidFill>
              <a:srgbClr val="000000"/>
            </a:solidFill>
            <a:miter lim="800000"/>
            <a:headEnd/>
            <a:tailEnd/>
          </a:ln>
          <a:effectLst>
            <a:outerShdw dist="107763" dir="18900000" algn="ctr" rotWithShape="0">
              <a:srgbClr val="404040"/>
            </a:outerShdw>
          </a:effectLst>
        </p:spPr>
        <p:txBody>
          <a:bodyPr lIns="0" tIns="0" rIns="0" bIns="0" anchor="ctr"/>
          <a:lstStyle/>
          <a:p>
            <a:pPr algn="ctr" defTabSz="409575">
              <a:buClr>
                <a:srgbClr val="000000"/>
              </a:buClr>
              <a:buSzPct val="90000"/>
              <a:buFont typeface="Monotype Sorts" pitchFamily="2" charset="2"/>
              <a:buNone/>
            </a:pPr>
            <a:r>
              <a:rPr lang="en-US" sz="2900" dirty="0">
                <a:solidFill>
                  <a:schemeClr val="accent2"/>
                </a:solidFill>
                <a:latin typeface="Agilent TT Cond" pitchFamily="34" charset="0"/>
              </a:rPr>
              <a:t>Sensitivity is the Smallest Signal That Can Be Measured</a:t>
            </a:r>
            <a:endParaRPr lang="en-US" sz="2200" dirty="0">
              <a:solidFill>
                <a:schemeClr val="accent2"/>
              </a:solidFill>
              <a:latin typeface="Agilent TT Cond" pitchFamily="34" charset="0"/>
            </a:endParaRPr>
          </a:p>
        </p:txBody>
      </p:sp>
      <p:sp>
        <p:nvSpPr>
          <p:cNvPr id="50190" name="Text Box 32"/>
          <p:cNvSpPr txBox="1">
            <a:spLocks noChangeArrowheads="1"/>
          </p:cNvSpPr>
          <p:nvPr/>
        </p:nvSpPr>
        <p:spPr bwMode="auto">
          <a:xfrm>
            <a:off x="5080000" y="3906838"/>
            <a:ext cx="1082675" cy="404812"/>
          </a:xfrm>
          <a:prstGeom prst="rect">
            <a:avLst/>
          </a:prstGeom>
          <a:solidFill>
            <a:srgbClr val="FFFFFF"/>
          </a:solidFill>
          <a:ln w="0">
            <a:solidFill>
              <a:schemeClr val="tx1"/>
            </a:solidFill>
            <a:miter lim="800000"/>
            <a:headEnd/>
            <a:tailEnd/>
          </a:ln>
        </p:spPr>
        <p:txBody>
          <a:bodyPr lIns="0" tIns="0" rIns="0" bIns="0" anchor="ctr"/>
          <a:lstStyle/>
          <a:p>
            <a:pPr algn="ctr" defTabSz="409575">
              <a:buClr>
                <a:srgbClr val="104160"/>
              </a:buClr>
              <a:buSzPct val="90000"/>
              <a:buFont typeface="Monotype Sorts" pitchFamily="2" charset="2"/>
              <a:buNone/>
            </a:pPr>
            <a:r>
              <a:rPr lang="en-US" sz="2200" b="1" dirty="0">
                <a:solidFill>
                  <a:srgbClr val="000000"/>
                </a:solidFill>
                <a:latin typeface="Agilent TT Cond" pitchFamily="34" charset="0"/>
              </a:rPr>
              <a:t>2.2 dB</a:t>
            </a:r>
            <a:endParaRPr lang="en-US" sz="2200" dirty="0">
              <a:latin typeface="Agilent TT Cond" pitchFamily="34" charset="0"/>
            </a:endParaRPr>
          </a:p>
        </p:txBody>
      </p:sp>
      <p:sp>
        <p:nvSpPr>
          <p:cNvPr id="50191" name="Freeform 33"/>
          <p:cNvSpPr>
            <a:spLocks/>
          </p:cNvSpPr>
          <p:nvPr/>
        </p:nvSpPr>
        <p:spPr bwMode="auto">
          <a:xfrm>
            <a:off x="4856163" y="4075113"/>
            <a:ext cx="200025" cy="80962"/>
          </a:xfrm>
          <a:custGeom>
            <a:avLst/>
            <a:gdLst>
              <a:gd name="T0" fmla="*/ 0 w 138"/>
              <a:gd name="T1" fmla="*/ 100874408 h 57"/>
              <a:gd name="T2" fmla="*/ 0 w 138"/>
              <a:gd name="T3" fmla="*/ 100874408 h 57"/>
              <a:gd name="T4" fmla="*/ 2100262 w 138"/>
              <a:gd name="T5" fmla="*/ 100874408 h 57"/>
              <a:gd name="T6" fmla="*/ 2100262 w 138"/>
              <a:gd name="T7" fmla="*/ 96840513 h 57"/>
              <a:gd name="T8" fmla="*/ 6302237 w 138"/>
              <a:gd name="T9" fmla="*/ 92805176 h 57"/>
              <a:gd name="T10" fmla="*/ 8403948 w 138"/>
              <a:gd name="T11" fmla="*/ 88769860 h 57"/>
              <a:gd name="T12" fmla="*/ 12605923 w 138"/>
              <a:gd name="T13" fmla="*/ 84734545 h 57"/>
              <a:gd name="T14" fmla="*/ 12605923 w 138"/>
              <a:gd name="T15" fmla="*/ 82717597 h 57"/>
              <a:gd name="T16" fmla="*/ 16807896 w 138"/>
              <a:gd name="T17" fmla="*/ 76665334 h 57"/>
              <a:gd name="T18" fmla="*/ 21009869 w 138"/>
              <a:gd name="T19" fmla="*/ 68594703 h 57"/>
              <a:gd name="T20" fmla="*/ 25210397 w 138"/>
              <a:gd name="T21" fmla="*/ 56490177 h 57"/>
              <a:gd name="T22" fmla="*/ 33614343 w 138"/>
              <a:gd name="T23" fmla="*/ 42367272 h 57"/>
              <a:gd name="T24" fmla="*/ 35716054 w 138"/>
              <a:gd name="T25" fmla="*/ 30262746 h 57"/>
              <a:gd name="T26" fmla="*/ 44119999 w 138"/>
              <a:gd name="T27" fmla="*/ 20175162 h 57"/>
              <a:gd name="T28" fmla="*/ 52522506 w 138"/>
              <a:gd name="T29" fmla="*/ 8070634 h 57"/>
              <a:gd name="T30" fmla="*/ 60926451 w 138"/>
              <a:gd name="T31" fmla="*/ 4035317 h 57"/>
              <a:gd name="T32" fmla="*/ 75632631 w 138"/>
              <a:gd name="T33" fmla="*/ 4035317 h 57"/>
              <a:gd name="T34" fmla="*/ 92440521 w 138"/>
              <a:gd name="T35" fmla="*/ 12104532 h 57"/>
              <a:gd name="T36" fmla="*/ 111348696 w 138"/>
              <a:gd name="T37" fmla="*/ 28244378 h 57"/>
              <a:gd name="T38" fmla="*/ 130256847 w 138"/>
              <a:gd name="T39" fmla="*/ 48419546 h 57"/>
              <a:gd name="T40" fmla="*/ 149164999 w 138"/>
              <a:gd name="T41" fmla="*/ 68594703 h 57"/>
              <a:gd name="T42" fmla="*/ 168074601 w 138"/>
              <a:gd name="T43" fmla="*/ 88769860 h 57"/>
              <a:gd name="T44" fmla="*/ 186982753 w 138"/>
              <a:gd name="T45" fmla="*/ 104909724 h 57"/>
              <a:gd name="T46" fmla="*/ 207991212 w 138"/>
              <a:gd name="T47" fmla="*/ 112980355 h 57"/>
              <a:gd name="T48" fmla="*/ 222697391 w 138"/>
              <a:gd name="T49" fmla="*/ 112980355 h 57"/>
              <a:gd name="T50" fmla="*/ 235303309 w 138"/>
              <a:gd name="T51" fmla="*/ 104909724 h 57"/>
              <a:gd name="T52" fmla="*/ 245807516 w 138"/>
              <a:gd name="T53" fmla="*/ 92805176 h 57"/>
              <a:gd name="T54" fmla="*/ 256313172 w 138"/>
              <a:gd name="T55" fmla="*/ 76665334 h 57"/>
              <a:gd name="T56" fmla="*/ 268917640 w 138"/>
              <a:gd name="T57" fmla="*/ 60525493 h 57"/>
              <a:gd name="T58" fmla="*/ 277321585 w 138"/>
              <a:gd name="T59" fmla="*/ 46402588 h 57"/>
              <a:gd name="T60" fmla="*/ 279423296 w 138"/>
              <a:gd name="T61" fmla="*/ 34298062 h 57"/>
              <a:gd name="T62" fmla="*/ 283625269 w 138"/>
              <a:gd name="T63" fmla="*/ 26227431 h 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8"/>
              <a:gd name="T97" fmla="*/ 0 h 57"/>
              <a:gd name="T98" fmla="*/ 138 w 138"/>
              <a:gd name="T99" fmla="*/ 57 h 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8" h="57">
                <a:moveTo>
                  <a:pt x="0" y="50"/>
                </a:moveTo>
                <a:lnTo>
                  <a:pt x="0" y="50"/>
                </a:lnTo>
                <a:lnTo>
                  <a:pt x="1" y="50"/>
                </a:lnTo>
                <a:lnTo>
                  <a:pt x="1" y="48"/>
                </a:lnTo>
                <a:lnTo>
                  <a:pt x="3" y="46"/>
                </a:lnTo>
                <a:lnTo>
                  <a:pt x="4" y="44"/>
                </a:lnTo>
                <a:lnTo>
                  <a:pt x="6" y="42"/>
                </a:lnTo>
                <a:lnTo>
                  <a:pt x="6" y="41"/>
                </a:lnTo>
                <a:lnTo>
                  <a:pt x="8" y="39"/>
                </a:lnTo>
                <a:lnTo>
                  <a:pt x="8" y="38"/>
                </a:lnTo>
                <a:lnTo>
                  <a:pt x="10" y="36"/>
                </a:lnTo>
                <a:lnTo>
                  <a:pt x="10" y="34"/>
                </a:lnTo>
                <a:lnTo>
                  <a:pt x="12" y="30"/>
                </a:lnTo>
                <a:lnTo>
                  <a:pt x="12" y="28"/>
                </a:lnTo>
                <a:lnTo>
                  <a:pt x="14" y="24"/>
                </a:lnTo>
                <a:lnTo>
                  <a:pt x="16" y="21"/>
                </a:lnTo>
                <a:lnTo>
                  <a:pt x="17" y="17"/>
                </a:lnTo>
                <a:lnTo>
                  <a:pt x="17" y="15"/>
                </a:lnTo>
                <a:lnTo>
                  <a:pt x="19" y="12"/>
                </a:lnTo>
                <a:lnTo>
                  <a:pt x="21" y="10"/>
                </a:lnTo>
                <a:lnTo>
                  <a:pt x="23" y="6"/>
                </a:lnTo>
                <a:lnTo>
                  <a:pt x="25" y="4"/>
                </a:lnTo>
                <a:lnTo>
                  <a:pt x="27" y="3"/>
                </a:lnTo>
                <a:lnTo>
                  <a:pt x="29" y="2"/>
                </a:lnTo>
                <a:lnTo>
                  <a:pt x="33" y="0"/>
                </a:lnTo>
                <a:lnTo>
                  <a:pt x="36" y="2"/>
                </a:lnTo>
                <a:lnTo>
                  <a:pt x="40" y="3"/>
                </a:lnTo>
                <a:lnTo>
                  <a:pt x="44" y="6"/>
                </a:lnTo>
                <a:lnTo>
                  <a:pt x="49" y="9"/>
                </a:lnTo>
                <a:lnTo>
                  <a:pt x="53" y="14"/>
                </a:lnTo>
                <a:lnTo>
                  <a:pt x="58" y="18"/>
                </a:lnTo>
                <a:lnTo>
                  <a:pt x="62" y="24"/>
                </a:lnTo>
                <a:lnTo>
                  <a:pt x="67" y="28"/>
                </a:lnTo>
                <a:lnTo>
                  <a:pt x="71" y="34"/>
                </a:lnTo>
                <a:lnTo>
                  <a:pt x="76" y="40"/>
                </a:lnTo>
                <a:lnTo>
                  <a:pt x="80" y="44"/>
                </a:lnTo>
                <a:lnTo>
                  <a:pt x="85" y="48"/>
                </a:lnTo>
                <a:lnTo>
                  <a:pt x="89" y="52"/>
                </a:lnTo>
                <a:lnTo>
                  <a:pt x="95" y="54"/>
                </a:lnTo>
                <a:lnTo>
                  <a:pt x="99" y="56"/>
                </a:lnTo>
                <a:lnTo>
                  <a:pt x="104" y="56"/>
                </a:lnTo>
                <a:lnTo>
                  <a:pt x="106" y="56"/>
                </a:lnTo>
                <a:lnTo>
                  <a:pt x="110" y="54"/>
                </a:lnTo>
                <a:lnTo>
                  <a:pt x="112" y="52"/>
                </a:lnTo>
                <a:lnTo>
                  <a:pt x="115" y="49"/>
                </a:lnTo>
                <a:lnTo>
                  <a:pt x="117" y="46"/>
                </a:lnTo>
                <a:lnTo>
                  <a:pt x="121" y="42"/>
                </a:lnTo>
                <a:lnTo>
                  <a:pt x="122" y="38"/>
                </a:lnTo>
                <a:lnTo>
                  <a:pt x="126" y="33"/>
                </a:lnTo>
                <a:lnTo>
                  <a:pt x="128" y="30"/>
                </a:lnTo>
                <a:lnTo>
                  <a:pt x="130" y="26"/>
                </a:lnTo>
                <a:lnTo>
                  <a:pt x="132" y="23"/>
                </a:lnTo>
                <a:lnTo>
                  <a:pt x="133" y="19"/>
                </a:lnTo>
                <a:lnTo>
                  <a:pt x="133" y="17"/>
                </a:lnTo>
                <a:lnTo>
                  <a:pt x="135" y="14"/>
                </a:lnTo>
                <a:lnTo>
                  <a:pt x="135" y="13"/>
                </a:lnTo>
                <a:lnTo>
                  <a:pt x="137" y="12"/>
                </a:lnTo>
              </a:path>
            </a:pathLst>
          </a:custGeom>
          <a:noFill/>
          <a:ln w="31750">
            <a:solidFill>
              <a:srgbClr val="000000"/>
            </a:solidFill>
            <a:round/>
            <a:headEnd/>
            <a:tailEnd/>
          </a:ln>
        </p:spPr>
        <p:txBody>
          <a:bodyPr/>
          <a:lstStyle/>
          <a:p>
            <a:endParaRPr lang="en-US" dirty="0"/>
          </a:p>
        </p:txBody>
      </p:sp>
      <p:sp>
        <p:nvSpPr>
          <p:cNvPr id="34" name="Footer Placeholder 33"/>
          <p:cNvSpPr>
            <a:spLocks noGrp="1"/>
          </p:cNvSpPr>
          <p:nvPr>
            <p:ph type="ftr" sz="quarter" idx="10"/>
          </p:nvPr>
        </p:nvSpPr>
        <p:spPr/>
        <p:txBody>
          <a:bodyPr/>
          <a:lstStyle/>
          <a:p>
            <a:r>
              <a:rPr lang="en-US" dirty="0" smtClean="0"/>
              <a:t>Back to Basics Training</a:t>
            </a:r>
            <a:endParaRPr lang="en-US" dirty="0"/>
          </a:p>
        </p:txBody>
      </p:sp>
      <p:sp>
        <p:nvSpPr>
          <p:cNvPr id="35" name="Slide Number Placeholder 34"/>
          <p:cNvSpPr>
            <a:spLocks noGrp="1"/>
          </p:cNvSpPr>
          <p:nvPr>
            <p:ph type="sldNum" sz="quarter" idx="12"/>
          </p:nvPr>
        </p:nvSpPr>
        <p:spPr/>
        <p:txBody>
          <a:bodyPr/>
          <a:lstStyle/>
          <a:p>
            <a:fld id="{2D132F79-ACF3-4263-B52B-5972FA2CE406}" type="slidenum">
              <a:rPr lang="en-US" smtClean="0"/>
              <a:pPr/>
              <a:t>48</a:t>
            </a:fld>
            <a:endParaRPr lang="en-US"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8600" y="76199"/>
            <a:ext cx="8915400" cy="841375"/>
          </a:xfrm>
        </p:spPr>
        <p:txBody>
          <a:bodyPr/>
          <a:lstStyle/>
          <a:p>
            <a:r>
              <a:rPr lang="en-US" dirty="0" smtClean="0"/>
              <a:t>Specifications</a:t>
            </a:r>
            <a:br>
              <a:rPr lang="en-US" dirty="0" smtClean="0"/>
            </a:br>
            <a:r>
              <a:rPr lang="en-US" sz="2100" dirty="0" smtClean="0"/>
              <a:t>	Sensitivity/DANL</a:t>
            </a:r>
          </a:p>
        </p:txBody>
      </p:sp>
      <p:sp>
        <p:nvSpPr>
          <p:cNvPr id="51203" name="AutoShape 3"/>
          <p:cNvSpPr>
            <a:spLocks noChangeArrowheads="1"/>
          </p:cNvSpPr>
          <p:nvPr/>
        </p:nvSpPr>
        <p:spPr bwMode="auto">
          <a:xfrm flipV="1">
            <a:off x="490538" y="1919288"/>
            <a:ext cx="8159750" cy="3198812"/>
          </a:xfrm>
          <a:prstGeom prst="roundRect">
            <a:avLst>
              <a:gd name="adj" fmla="val 0"/>
            </a:avLst>
          </a:prstGeom>
          <a:solidFill>
            <a:schemeClr val="tx2"/>
          </a:solidFill>
          <a:ln w="19050">
            <a:solidFill>
              <a:srgbClr val="000000"/>
            </a:solidFill>
            <a:round/>
            <a:headEnd/>
            <a:tailEnd/>
          </a:ln>
        </p:spPr>
        <p:txBody>
          <a:bodyPr wrap="none" anchor="ctr"/>
          <a:lstStyle/>
          <a:p>
            <a:endParaRPr lang="en-US" dirty="0"/>
          </a:p>
        </p:txBody>
      </p:sp>
      <p:sp>
        <p:nvSpPr>
          <p:cNvPr id="51204" name="AutoShape 4"/>
          <p:cNvSpPr>
            <a:spLocks noChangeArrowheads="1"/>
          </p:cNvSpPr>
          <p:nvPr/>
        </p:nvSpPr>
        <p:spPr bwMode="auto">
          <a:xfrm flipV="1">
            <a:off x="404813" y="2003425"/>
            <a:ext cx="8159750" cy="3197225"/>
          </a:xfrm>
          <a:prstGeom prst="roundRect">
            <a:avLst>
              <a:gd name="adj" fmla="val 0"/>
            </a:avLst>
          </a:prstGeom>
          <a:solidFill>
            <a:schemeClr val="bg1"/>
          </a:solidFill>
          <a:ln w="19050">
            <a:solidFill>
              <a:srgbClr val="000000"/>
            </a:solidFill>
            <a:round/>
            <a:headEnd/>
            <a:tailEnd/>
          </a:ln>
        </p:spPr>
        <p:txBody>
          <a:bodyPr wrap="none" anchor="ctr"/>
          <a:lstStyle/>
          <a:p>
            <a:endParaRPr lang="en-US" dirty="0"/>
          </a:p>
        </p:txBody>
      </p:sp>
      <p:sp>
        <p:nvSpPr>
          <p:cNvPr id="51205" name="Freeform 5"/>
          <p:cNvSpPr>
            <a:spLocks/>
          </p:cNvSpPr>
          <p:nvPr/>
        </p:nvSpPr>
        <p:spPr bwMode="auto">
          <a:xfrm>
            <a:off x="766763" y="2165350"/>
            <a:ext cx="3319462" cy="2324100"/>
          </a:xfrm>
          <a:custGeom>
            <a:avLst/>
            <a:gdLst>
              <a:gd name="T0" fmla="*/ 0 w 2300"/>
              <a:gd name="T1" fmla="*/ 2147483647 h 1660"/>
              <a:gd name="T2" fmla="*/ 2147483647 w 2300"/>
              <a:gd name="T3" fmla="*/ 2147483647 h 1660"/>
              <a:gd name="T4" fmla="*/ 2147483647 w 2300"/>
              <a:gd name="T5" fmla="*/ 0 h 1660"/>
              <a:gd name="T6" fmla="*/ 0 w 2300"/>
              <a:gd name="T7" fmla="*/ 0 h 1660"/>
              <a:gd name="T8" fmla="*/ 0 w 2300"/>
              <a:gd name="T9" fmla="*/ 2147483647 h 1660"/>
              <a:gd name="T10" fmla="*/ 0 60000 65536"/>
              <a:gd name="T11" fmla="*/ 0 60000 65536"/>
              <a:gd name="T12" fmla="*/ 0 60000 65536"/>
              <a:gd name="T13" fmla="*/ 0 60000 65536"/>
              <a:gd name="T14" fmla="*/ 0 60000 65536"/>
              <a:gd name="T15" fmla="*/ 0 w 2300"/>
              <a:gd name="T16" fmla="*/ 0 h 1660"/>
              <a:gd name="T17" fmla="*/ 2300 w 2300"/>
              <a:gd name="T18" fmla="*/ 1660 h 1660"/>
            </a:gdLst>
            <a:ahLst/>
            <a:cxnLst>
              <a:cxn ang="T10">
                <a:pos x="T0" y="T1"/>
              </a:cxn>
              <a:cxn ang="T11">
                <a:pos x="T2" y="T3"/>
              </a:cxn>
              <a:cxn ang="T12">
                <a:pos x="T4" y="T5"/>
              </a:cxn>
              <a:cxn ang="T13">
                <a:pos x="T6" y="T7"/>
              </a:cxn>
              <a:cxn ang="T14">
                <a:pos x="T8" y="T9"/>
              </a:cxn>
            </a:cxnLst>
            <a:rect l="T15" t="T16" r="T17" b="T18"/>
            <a:pathLst>
              <a:path w="2300" h="1660">
                <a:moveTo>
                  <a:pt x="0" y="1659"/>
                </a:moveTo>
                <a:lnTo>
                  <a:pt x="2299" y="1659"/>
                </a:lnTo>
                <a:lnTo>
                  <a:pt x="2299" y="0"/>
                </a:lnTo>
                <a:lnTo>
                  <a:pt x="0" y="0"/>
                </a:lnTo>
                <a:lnTo>
                  <a:pt x="0" y="1659"/>
                </a:lnTo>
              </a:path>
            </a:pathLst>
          </a:custGeom>
          <a:noFill/>
          <a:ln w="31750">
            <a:solidFill>
              <a:srgbClr val="000000"/>
            </a:solidFill>
            <a:round/>
            <a:headEnd/>
            <a:tailEnd/>
          </a:ln>
        </p:spPr>
        <p:txBody>
          <a:bodyPr/>
          <a:lstStyle/>
          <a:p>
            <a:endParaRPr lang="en-US" dirty="0"/>
          </a:p>
        </p:txBody>
      </p:sp>
      <p:grpSp>
        <p:nvGrpSpPr>
          <p:cNvPr id="2" name="Group 6"/>
          <p:cNvGrpSpPr>
            <a:grpSpLocks/>
          </p:cNvGrpSpPr>
          <p:nvPr/>
        </p:nvGrpSpPr>
        <p:grpSpPr bwMode="auto">
          <a:xfrm>
            <a:off x="766763" y="2987675"/>
            <a:ext cx="3319462" cy="1046163"/>
            <a:chOff x="531" y="2496"/>
            <a:chExt cx="2300" cy="747"/>
          </a:xfrm>
        </p:grpSpPr>
        <p:sp>
          <p:nvSpPr>
            <p:cNvPr id="51227" name="Freeform 7"/>
            <p:cNvSpPr>
              <a:spLocks/>
            </p:cNvSpPr>
            <p:nvPr/>
          </p:nvSpPr>
          <p:spPr bwMode="auto">
            <a:xfrm>
              <a:off x="531" y="2638"/>
              <a:ext cx="598" cy="528"/>
            </a:xfrm>
            <a:custGeom>
              <a:avLst/>
              <a:gdLst>
                <a:gd name="T0" fmla="*/ 4 w 598"/>
                <a:gd name="T1" fmla="*/ 180 h 528"/>
                <a:gd name="T2" fmla="*/ 16 w 598"/>
                <a:gd name="T3" fmla="*/ 260 h 528"/>
                <a:gd name="T4" fmla="*/ 28 w 598"/>
                <a:gd name="T5" fmla="*/ 331 h 528"/>
                <a:gd name="T6" fmla="*/ 39 w 598"/>
                <a:gd name="T7" fmla="*/ 306 h 528"/>
                <a:gd name="T8" fmla="*/ 51 w 598"/>
                <a:gd name="T9" fmla="*/ 154 h 528"/>
                <a:gd name="T10" fmla="*/ 62 w 598"/>
                <a:gd name="T11" fmla="*/ 79 h 528"/>
                <a:gd name="T12" fmla="*/ 74 w 598"/>
                <a:gd name="T13" fmla="*/ 141 h 528"/>
                <a:gd name="T14" fmla="*/ 85 w 598"/>
                <a:gd name="T15" fmla="*/ 114 h 528"/>
                <a:gd name="T16" fmla="*/ 97 w 598"/>
                <a:gd name="T17" fmla="*/ 184 h 528"/>
                <a:gd name="T18" fmla="*/ 108 w 598"/>
                <a:gd name="T19" fmla="*/ 277 h 528"/>
                <a:gd name="T20" fmla="*/ 120 w 598"/>
                <a:gd name="T21" fmla="*/ 191 h 528"/>
                <a:gd name="T22" fmla="*/ 131 w 598"/>
                <a:gd name="T23" fmla="*/ 154 h 528"/>
                <a:gd name="T24" fmla="*/ 143 w 598"/>
                <a:gd name="T25" fmla="*/ 149 h 528"/>
                <a:gd name="T26" fmla="*/ 154 w 598"/>
                <a:gd name="T27" fmla="*/ 32 h 528"/>
                <a:gd name="T28" fmla="*/ 165 w 598"/>
                <a:gd name="T29" fmla="*/ 39 h 528"/>
                <a:gd name="T30" fmla="*/ 177 w 598"/>
                <a:gd name="T31" fmla="*/ 187 h 528"/>
                <a:gd name="T32" fmla="*/ 189 w 598"/>
                <a:gd name="T33" fmla="*/ 119 h 528"/>
                <a:gd name="T34" fmla="*/ 200 w 598"/>
                <a:gd name="T35" fmla="*/ 17 h 528"/>
                <a:gd name="T36" fmla="*/ 212 w 598"/>
                <a:gd name="T37" fmla="*/ 120 h 528"/>
                <a:gd name="T38" fmla="*/ 223 w 598"/>
                <a:gd name="T39" fmla="*/ 396 h 528"/>
                <a:gd name="T40" fmla="*/ 235 w 598"/>
                <a:gd name="T41" fmla="*/ 147 h 528"/>
                <a:gd name="T42" fmla="*/ 246 w 598"/>
                <a:gd name="T43" fmla="*/ 259 h 528"/>
                <a:gd name="T44" fmla="*/ 257 w 598"/>
                <a:gd name="T45" fmla="*/ 213 h 528"/>
                <a:gd name="T46" fmla="*/ 269 w 598"/>
                <a:gd name="T47" fmla="*/ 161 h 528"/>
                <a:gd name="T48" fmla="*/ 281 w 598"/>
                <a:gd name="T49" fmla="*/ 74 h 528"/>
                <a:gd name="T50" fmla="*/ 293 w 598"/>
                <a:gd name="T51" fmla="*/ 312 h 528"/>
                <a:gd name="T52" fmla="*/ 304 w 598"/>
                <a:gd name="T53" fmla="*/ 69 h 528"/>
                <a:gd name="T54" fmla="*/ 315 w 598"/>
                <a:gd name="T55" fmla="*/ 187 h 528"/>
                <a:gd name="T56" fmla="*/ 326 w 598"/>
                <a:gd name="T57" fmla="*/ 196 h 528"/>
                <a:gd name="T58" fmla="*/ 338 w 598"/>
                <a:gd name="T59" fmla="*/ 167 h 528"/>
                <a:gd name="T60" fmla="*/ 350 w 598"/>
                <a:gd name="T61" fmla="*/ 200 h 528"/>
                <a:gd name="T62" fmla="*/ 361 w 598"/>
                <a:gd name="T63" fmla="*/ 81 h 528"/>
                <a:gd name="T64" fmla="*/ 373 w 598"/>
                <a:gd name="T65" fmla="*/ 300 h 528"/>
                <a:gd name="T66" fmla="*/ 384 w 598"/>
                <a:gd name="T67" fmla="*/ 226 h 528"/>
                <a:gd name="T68" fmla="*/ 396 w 598"/>
                <a:gd name="T69" fmla="*/ 222 h 528"/>
                <a:gd name="T70" fmla="*/ 407 w 598"/>
                <a:gd name="T71" fmla="*/ 221 h 528"/>
                <a:gd name="T72" fmla="*/ 419 w 598"/>
                <a:gd name="T73" fmla="*/ 168 h 528"/>
                <a:gd name="T74" fmla="*/ 430 w 598"/>
                <a:gd name="T75" fmla="*/ 111 h 528"/>
                <a:gd name="T76" fmla="*/ 442 w 598"/>
                <a:gd name="T77" fmla="*/ 135 h 528"/>
                <a:gd name="T78" fmla="*/ 453 w 598"/>
                <a:gd name="T79" fmla="*/ 193 h 528"/>
                <a:gd name="T80" fmla="*/ 464 w 598"/>
                <a:gd name="T81" fmla="*/ 191 h 528"/>
                <a:gd name="T82" fmla="*/ 476 w 598"/>
                <a:gd name="T83" fmla="*/ 186 h 528"/>
                <a:gd name="T84" fmla="*/ 487 w 598"/>
                <a:gd name="T85" fmla="*/ 111 h 528"/>
                <a:gd name="T86" fmla="*/ 499 w 598"/>
                <a:gd name="T87" fmla="*/ 185 h 528"/>
                <a:gd name="T88" fmla="*/ 510 w 598"/>
                <a:gd name="T89" fmla="*/ 140 h 528"/>
                <a:gd name="T90" fmla="*/ 522 w 598"/>
                <a:gd name="T91" fmla="*/ 136 h 528"/>
                <a:gd name="T92" fmla="*/ 534 w 598"/>
                <a:gd name="T93" fmla="*/ 116 h 528"/>
                <a:gd name="T94" fmla="*/ 545 w 598"/>
                <a:gd name="T95" fmla="*/ 206 h 528"/>
                <a:gd name="T96" fmla="*/ 557 w 598"/>
                <a:gd name="T97" fmla="*/ 186 h 528"/>
                <a:gd name="T98" fmla="*/ 568 w 598"/>
                <a:gd name="T99" fmla="*/ 172 h 528"/>
                <a:gd name="T100" fmla="*/ 579 w 598"/>
                <a:gd name="T101" fmla="*/ 255 h 528"/>
                <a:gd name="T102" fmla="*/ 591 w 598"/>
                <a:gd name="T103" fmla="*/ 286 h 52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8"/>
                <a:gd name="T157" fmla="*/ 0 h 528"/>
                <a:gd name="T158" fmla="*/ 598 w 598"/>
                <a:gd name="T159" fmla="*/ 528 h 52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8" h="528">
                  <a:moveTo>
                    <a:pt x="0" y="302"/>
                  </a:moveTo>
                  <a:lnTo>
                    <a:pt x="4" y="180"/>
                  </a:lnTo>
                  <a:lnTo>
                    <a:pt x="11" y="237"/>
                  </a:lnTo>
                  <a:lnTo>
                    <a:pt x="16" y="260"/>
                  </a:lnTo>
                  <a:lnTo>
                    <a:pt x="22" y="90"/>
                  </a:lnTo>
                  <a:lnTo>
                    <a:pt x="28" y="331"/>
                  </a:lnTo>
                  <a:lnTo>
                    <a:pt x="33" y="168"/>
                  </a:lnTo>
                  <a:lnTo>
                    <a:pt x="39" y="306"/>
                  </a:lnTo>
                  <a:lnTo>
                    <a:pt x="45" y="98"/>
                  </a:lnTo>
                  <a:lnTo>
                    <a:pt x="51" y="154"/>
                  </a:lnTo>
                  <a:lnTo>
                    <a:pt x="57" y="263"/>
                  </a:lnTo>
                  <a:lnTo>
                    <a:pt x="62" y="79"/>
                  </a:lnTo>
                  <a:lnTo>
                    <a:pt x="68" y="257"/>
                  </a:lnTo>
                  <a:lnTo>
                    <a:pt x="74" y="141"/>
                  </a:lnTo>
                  <a:lnTo>
                    <a:pt x="80" y="0"/>
                  </a:lnTo>
                  <a:lnTo>
                    <a:pt x="85" y="114"/>
                  </a:lnTo>
                  <a:lnTo>
                    <a:pt x="91" y="189"/>
                  </a:lnTo>
                  <a:lnTo>
                    <a:pt x="97" y="184"/>
                  </a:lnTo>
                  <a:lnTo>
                    <a:pt x="103" y="239"/>
                  </a:lnTo>
                  <a:lnTo>
                    <a:pt x="108" y="277"/>
                  </a:lnTo>
                  <a:lnTo>
                    <a:pt x="114" y="197"/>
                  </a:lnTo>
                  <a:lnTo>
                    <a:pt x="120" y="191"/>
                  </a:lnTo>
                  <a:lnTo>
                    <a:pt x="125" y="302"/>
                  </a:lnTo>
                  <a:lnTo>
                    <a:pt x="131" y="154"/>
                  </a:lnTo>
                  <a:lnTo>
                    <a:pt x="137" y="264"/>
                  </a:lnTo>
                  <a:lnTo>
                    <a:pt x="143" y="149"/>
                  </a:lnTo>
                  <a:lnTo>
                    <a:pt x="149" y="398"/>
                  </a:lnTo>
                  <a:lnTo>
                    <a:pt x="154" y="32"/>
                  </a:lnTo>
                  <a:lnTo>
                    <a:pt x="161" y="189"/>
                  </a:lnTo>
                  <a:lnTo>
                    <a:pt x="165" y="39"/>
                  </a:lnTo>
                  <a:lnTo>
                    <a:pt x="171" y="176"/>
                  </a:lnTo>
                  <a:lnTo>
                    <a:pt x="177" y="187"/>
                  </a:lnTo>
                  <a:lnTo>
                    <a:pt x="183" y="226"/>
                  </a:lnTo>
                  <a:lnTo>
                    <a:pt x="189" y="119"/>
                  </a:lnTo>
                  <a:lnTo>
                    <a:pt x="195" y="24"/>
                  </a:lnTo>
                  <a:lnTo>
                    <a:pt x="200" y="17"/>
                  </a:lnTo>
                  <a:lnTo>
                    <a:pt x="206" y="174"/>
                  </a:lnTo>
                  <a:lnTo>
                    <a:pt x="212" y="120"/>
                  </a:lnTo>
                  <a:lnTo>
                    <a:pt x="218" y="210"/>
                  </a:lnTo>
                  <a:lnTo>
                    <a:pt x="223" y="396"/>
                  </a:lnTo>
                  <a:lnTo>
                    <a:pt x="229" y="243"/>
                  </a:lnTo>
                  <a:lnTo>
                    <a:pt x="235" y="147"/>
                  </a:lnTo>
                  <a:lnTo>
                    <a:pt x="241" y="250"/>
                  </a:lnTo>
                  <a:lnTo>
                    <a:pt x="246" y="259"/>
                  </a:lnTo>
                  <a:lnTo>
                    <a:pt x="252" y="61"/>
                  </a:lnTo>
                  <a:lnTo>
                    <a:pt x="257" y="213"/>
                  </a:lnTo>
                  <a:lnTo>
                    <a:pt x="264" y="32"/>
                  </a:lnTo>
                  <a:lnTo>
                    <a:pt x="269" y="161"/>
                  </a:lnTo>
                  <a:lnTo>
                    <a:pt x="274" y="228"/>
                  </a:lnTo>
                  <a:lnTo>
                    <a:pt x="281" y="74"/>
                  </a:lnTo>
                  <a:lnTo>
                    <a:pt x="286" y="151"/>
                  </a:lnTo>
                  <a:lnTo>
                    <a:pt x="293" y="312"/>
                  </a:lnTo>
                  <a:lnTo>
                    <a:pt x="297" y="66"/>
                  </a:lnTo>
                  <a:lnTo>
                    <a:pt x="304" y="69"/>
                  </a:lnTo>
                  <a:lnTo>
                    <a:pt x="310" y="464"/>
                  </a:lnTo>
                  <a:lnTo>
                    <a:pt x="315" y="187"/>
                  </a:lnTo>
                  <a:lnTo>
                    <a:pt x="321" y="179"/>
                  </a:lnTo>
                  <a:lnTo>
                    <a:pt x="326" y="196"/>
                  </a:lnTo>
                  <a:lnTo>
                    <a:pt x="333" y="129"/>
                  </a:lnTo>
                  <a:lnTo>
                    <a:pt x="338" y="167"/>
                  </a:lnTo>
                  <a:lnTo>
                    <a:pt x="344" y="150"/>
                  </a:lnTo>
                  <a:lnTo>
                    <a:pt x="350" y="200"/>
                  </a:lnTo>
                  <a:lnTo>
                    <a:pt x="355" y="186"/>
                  </a:lnTo>
                  <a:lnTo>
                    <a:pt x="361" y="81"/>
                  </a:lnTo>
                  <a:lnTo>
                    <a:pt x="367" y="82"/>
                  </a:lnTo>
                  <a:lnTo>
                    <a:pt x="373" y="300"/>
                  </a:lnTo>
                  <a:lnTo>
                    <a:pt x="379" y="217"/>
                  </a:lnTo>
                  <a:lnTo>
                    <a:pt x="384" y="226"/>
                  </a:lnTo>
                  <a:lnTo>
                    <a:pt x="390" y="302"/>
                  </a:lnTo>
                  <a:lnTo>
                    <a:pt x="396" y="222"/>
                  </a:lnTo>
                  <a:lnTo>
                    <a:pt x="402" y="238"/>
                  </a:lnTo>
                  <a:lnTo>
                    <a:pt x="407" y="221"/>
                  </a:lnTo>
                  <a:lnTo>
                    <a:pt x="413" y="200"/>
                  </a:lnTo>
                  <a:lnTo>
                    <a:pt x="419" y="168"/>
                  </a:lnTo>
                  <a:lnTo>
                    <a:pt x="424" y="96"/>
                  </a:lnTo>
                  <a:lnTo>
                    <a:pt x="430" y="111"/>
                  </a:lnTo>
                  <a:lnTo>
                    <a:pt x="435" y="63"/>
                  </a:lnTo>
                  <a:lnTo>
                    <a:pt x="442" y="135"/>
                  </a:lnTo>
                  <a:lnTo>
                    <a:pt x="447" y="527"/>
                  </a:lnTo>
                  <a:lnTo>
                    <a:pt x="453" y="193"/>
                  </a:lnTo>
                  <a:lnTo>
                    <a:pt x="459" y="234"/>
                  </a:lnTo>
                  <a:lnTo>
                    <a:pt x="464" y="191"/>
                  </a:lnTo>
                  <a:lnTo>
                    <a:pt x="470" y="262"/>
                  </a:lnTo>
                  <a:lnTo>
                    <a:pt x="476" y="186"/>
                  </a:lnTo>
                  <a:lnTo>
                    <a:pt x="482" y="320"/>
                  </a:lnTo>
                  <a:lnTo>
                    <a:pt x="487" y="111"/>
                  </a:lnTo>
                  <a:lnTo>
                    <a:pt x="493" y="284"/>
                  </a:lnTo>
                  <a:lnTo>
                    <a:pt x="499" y="185"/>
                  </a:lnTo>
                  <a:lnTo>
                    <a:pt x="505" y="103"/>
                  </a:lnTo>
                  <a:lnTo>
                    <a:pt x="510" y="140"/>
                  </a:lnTo>
                  <a:lnTo>
                    <a:pt x="517" y="310"/>
                  </a:lnTo>
                  <a:lnTo>
                    <a:pt x="522" y="136"/>
                  </a:lnTo>
                  <a:lnTo>
                    <a:pt x="528" y="97"/>
                  </a:lnTo>
                  <a:lnTo>
                    <a:pt x="534" y="116"/>
                  </a:lnTo>
                  <a:lnTo>
                    <a:pt x="539" y="15"/>
                  </a:lnTo>
                  <a:lnTo>
                    <a:pt x="545" y="206"/>
                  </a:lnTo>
                  <a:lnTo>
                    <a:pt x="551" y="54"/>
                  </a:lnTo>
                  <a:lnTo>
                    <a:pt x="557" y="186"/>
                  </a:lnTo>
                  <a:lnTo>
                    <a:pt x="563" y="79"/>
                  </a:lnTo>
                  <a:lnTo>
                    <a:pt x="568" y="172"/>
                  </a:lnTo>
                  <a:lnTo>
                    <a:pt x="574" y="149"/>
                  </a:lnTo>
                  <a:lnTo>
                    <a:pt x="579" y="255"/>
                  </a:lnTo>
                  <a:lnTo>
                    <a:pt x="585" y="51"/>
                  </a:lnTo>
                  <a:lnTo>
                    <a:pt x="591" y="286"/>
                  </a:lnTo>
                  <a:lnTo>
                    <a:pt x="597" y="71"/>
                  </a:lnTo>
                </a:path>
              </a:pathLst>
            </a:custGeom>
            <a:noFill/>
            <a:ln w="31750">
              <a:solidFill>
                <a:schemeClr val="tx2"/>
              </a:solidFill>
              <a:round/>
              <a:headEnd/>
              <a:tailEnd/>
            </a:ln>
          </p:spPr>
          <p:txBody>
            <a:bodyPr/>
            <a:lstStyle/>
            <a:p>
              <a:endParaRPr lang="en-US" dirty="0"/>
            </a:p>
          </p:txBody>
        </p:sp>
        <p:sp>
          <p:nvSpPr>
            <p:cNvPr id="51228" name="Freeform 8"/>
            <p:cNvSpPr>
              <a:spLocks/>
            </p:cNvSpPr>
            <p:nvPr/>
          </p:nvSpPr>
          <p:spPr bwMode="auto">
            <a:xfrm>
              <a:off x="1128" y="2496"/>
              <a:ext cx="599" cy="623"/>
            </a:xfrm>
            <a:custGeom>
              <a:avLst/>
              <a:gdLst>
                <a:gd name="T0" fmla="*/ 6 w 599"/>
                <a:gd name="T1" fmla="*/ 210 h 623"/>
                <a:gd name="T2" fmla="*/ 17 w 599"/>
                <a:gd name="T3" fmla="*/ 362 h 623"/>
                <a:gd name="T4" fmla="*/ 29 w 599"/>
                <a:gd name="T5" fmla="*/ 282 h 623"/>
                <a:gd name="T6" fmla="*/ 40 w 599"/>
                <a:gd name="T7" fmla="*/ 146 h 623"/>
                <a:gd name="T8" fmla="*/ 52 w 599"/>
                <a:gd name="T9" fmla="*/ 220 h 623"/>
                <a:gd name="T10" fmla="*/ 62 w 599"/>
                <a:gd name="T11" fmla="*/ 286 h 623"/>
                <a:gd name="T12" fmla="*/ 75 w 599"/>
                <a:gd name="T13" fmla="*/ 485 h 623"/>
                <a:gd name="T14" fmla="*/ 86 w 599"/>
                <a:gd name="T15" fmla="*/ 246 h 623"/>
                <a:gd name="T16" fmla="*/ 98 w 599"/>
                <a:gd name="T17" fmla="*/ 262 h 623"/>
                <a:gd name="T18" fmla="*/ 109 w 599"/>
                <a:gd name="T19" fmla="*/ 380 h 623"/>
                <a:gd name="T20" fmla="*/ 120 w 599"/>
                <a:gd name="T21" fmla="*/ 190 h 623"/>
                <a:gd name="T22" fmla="*/ 132 w 599"/>
                <a:gd name="T23" fmla="*/ 298 h 623"/>
                <a:gd name="T24" fmla="*/ 144 w 599"/>
                <a:gd name="T25" fmla="*/ 374 h 623"/>
                <a:gd name="T26" fmla="*/ 155 w 599"/>
                <a:gd name="T27" fmla="*/ 336 h 623"/>
                <a:gd name="T28" fmla="*/ 167 w 599"/>
                <a:gd name="T29" fmla="*/ 166 h 623"/>
                <a:gd name="T30" fmla="*/ 178 w 599"/>
                <a:gd name="T31" fmla="*/ 496 h 623"/>
                <a:gd name="T32" fmla="*/ 190 w 599"/>
                <a:gd name="T33" fmla="*/ 230 h 623"/>
                <a:gd name="T34" fmla="*/ 201 w 599"/>
                <a:gd name="T35" fmla="*/ 262 h 623"/>
                <a:gd name="T36" fmla="*/ 213 w 599"/>
                <a:gd name="T37" fmla="*/ 267 h 623"/>
                <a:gd name="T38" fmla="*/ 224 w 599"/>
                <a:gd name="T39" fmla="*/ 546 h 623"/>
                <a:gd name="T40" fmla="*/ 236 w 599"/>
                <a:gd name="T41" fmla="*/ 229 h 623"/>
                <a:gd name="T42" fmla="*/ 246 w 599"/>
                <a:gd name="T43" fmla="*/ 405 h 623"/>
                <a:gd name="T44" fmla="*/ 259 w 599"/>
                <a:gd name="T45" fmla="*/ 268 h 623"/>
                <a:gd name="T46" fmla="*/ 270 w 599"/>
                <a:gd name="T47" fmla="*/ 423 h 623"/>
                <a:gd name="T48" fmla="*/ 282 w 599"/>
                <a:gd name="T49" fmla="*/ 277 h 623"/>
                <a:gd name="T50" fmla="*/ 293 w 599"/>
                <a:gd name="T51" fmla="*/ 280 h 623"/>
                <a:gd name="T52" fmla="*/ 304 w 599"/>
                <a:gd name="T53" fmla="*/ 622 h 623"/>
                <a:gd name="T54" fmla="*/ 316 w 599"/>
                <a:gd name="T55" fmla="*/ 443 h 623"/>
                <a:gd name="T56" fmla="*/ 327 w 599"/>
                <a:gd name="T57" fmla="*/ 179 h 623"/>
                <a:gd name="T58" fmla="*/ 339 w 599"/>
                <a:gd name="T59" fmla="*/ 294 h 623"/>
                <a:gd name="T60" fmla="*/ 351 w 599"/>
                <a:gd name="T61" fmla="*/ 285 h 623"/>
                <a:gd name="T62" fmla="*/ 362 w 599"/>
                <a:gd name="T63" fmla="*/ 382 h 623"/>
                <a:gd name="T64" fmla="*/ 374 w 599"/>
                <a:gd name="T65" fmla="*/ 175 h 623"/>
                <a:gd name="T66" fmla="*/ 384 w 599"/>
                <a:gd name="T67" fmla="*/ 289 h 623"/>
                <a:gd name="T68" fmla="*/ 397 w 599"/>
                <a:gd name="T69" fmla="*/ 215 h 623"/>
                <a:gd name="T70" fmla="*/ 409 w 599"/>
                <a:gd name="T71" fmla="*/ 562 h 623"/>
                <a:gd name="T72" fmla="*/ 419 w 599"/>
                <a:gd name="T73" fmla="*/ 552 h 623"/>
                <a:gd name="T74" fmla="*/ 431 w 599"/>
                <a:gd name="T75" fmla="*/ 268 h 623"/>
                <a:gd name="T76" fmla="*/ 442 w 599"/>
                <a:gd name="T77" fmla="*/ 201 h 623"/>
                <a:gd name="T78" fmla="*/ 454 w 599"/>
                <a:gd name="T79" fmla="*/ 324 h 623"/>
                <a:gd name="T80" fmla="*/ 466 w 599"/>
                <a:gd name="T81" fmla="*/ 175 h 623"/>
                <a:gd name="T82" fmla="*/ 477 w 599"/>
                <a:gd name="T83" fmla="*/ 149 h 623"/>
                <a:gd name="T84" fmla="*/ 488 w 599"/>
                <a:gd name="T85" fmla="*/ 166 h 623"/>
                <a:gd name="T86" fmla="*/ 500 w 599"/>
                <a:gd name="T87" fmla="*/ 120 h 623"/>
                <a:gd name="T88" fmla="*/ 512 w 599"/>
                <a:gd name="T89" fmla="*/ 140 h 623"/>
                <a:gd name="T90" fmla="*/ 522 w 599"/>
                <a:gd name="T91" fmla="*/ 52 h 623"/>
                <a:gd name="T92" fmla="*/ 535 w 599"/>
                <a:gd name="T93" fmla="*/ 91 h 623"/>
                <a:gd name="T94" fmla="*/ 547 w 599"/>
                <a:gd name="T95" fmla="*/ 49 h 623"/>
                <a:gd name="T96" fmla="*/ 558 w 599"/>
                <a:gd name="T97" fmla="*/ 72 h 623"/>
                <a:gd name="T98" fmla="*/ 569 w 599"/>
                <a:gd name="T99" fmla="*/ 135 h 623"/>
                <a:gd name="T100" fmla="*/ 580 w 599"/>
                <a:gd name="T101" fmla="*/ 120 h 623"/>
                <a:gd name="T102" fmla="*/ 592 w 599"/>
                <a:gd name="T103" fmla="*/ 209 h 6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9"/>
                <a:gd name="T157" fmla="*/ 0 h 623"/>
                <a:gd name="T158" fmla="*/ 599 w 599"/>
                <a:gd name="T159" fmla="*/ 623 h 62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9" h="623">
                  <a:moveTo>
                    <a:pt x="0" y="213"/>
                  </a:moveTo>
                  <a:lnTo>
                    <a:pt x="6" y="210"/>
                  </a:lnTo>
                  <a:lnTo>
                    <a:pt x="11" y="223"/>
                  </a:lnTo>
                  <a:lnTo>
                    <a:pt x="17" y="362"/>
                  </a:lnTo>
                  <a:lnTo>
                    <a:pt x="23" y="298"/>
                  </a:lnTo>
                  <a:lnTo>
                    <a:pt x="29" y="282"/>
                  </a:lnTo>
                  <a:lnTo>
                    <a:pt x="34" y="292"/>
                  </a:lnTo>
                  <a:lnTo>
                    <a:pt x="40" y="146"/>
                  </a:lnTo>
                  <a:lnTo>
                    <a:pt x="46" y="290"/>
                  </a:lnTo>
                  <a:lnTo>
                    <a:pt x="52" y="220"/>
                  </a:lnTo>
                  <a:lnTo>
                    <a:pt x="58" y="222"/>
                  </a:lnTo>
                  <a:lnTo>
                    <a:pt x="62" y="286"/>
                  </a:lnTo>
                  <a:lnTo>
                    <a:pt x="69" y="192"/>
                  </a:lnTo>
                  <a:lnTo>
                    <a:pt x="75" y="485"/>
                  </a:lnTo>
                  <a:lnTo>
                    <a:pt x="80" y="409"/>
                  </a:lnTo>
                  <a:lnTo>
                    <a:pt x="86" y="246"/>
                  </a:lnTo>
                  <a:lnTo>
                    <a:pt x="92" y="153"/>
                  </a:lnTo>
                  <a:lnTo>
                    <a:pt x="98" y="262"/>
                  </a:lnTo>
                  <a:lnTo>
                    <a:pt x="104" y="473"/>
                  </a:lnTo>
                  <a:lnTo>
                    <a:pt x="109" y="380"/>
                  </a:lnTo>
                  <a:lnTo>
                    <a:pt x="115" y="426"/>
                  </a:lnTo>
                  <a:lnTo>
                    <a:pt x="120" y="190"/>
                  </a:lnTo>
                  <a:lnTo>
                    <a:pt x="127" y="150"/>
                  </a:lnTo>
                  <a:lnTo>
                    <a:pt x="132" y="298"/>
                  </a:lnTo>
                  <a:lnTo>
                    <a:pt x="137" y="307"/>
                  </a:lnTo>
                  <a:lnTo>
                    <a:pt x="144" y="374"/>
                  </a:lnTo>
                  <a:lnTo>
                    <a:pt x="149" y="198"/>
                  </a:lnTo>
                  <a:lnTo>
                    <a:pt x="155" y="336"/>
                  </a:lnTo>
                  <a:lnTo>
                    <a:pt x="161" y="440"/>
                  </a:lnTo>
                  <a:lnTo>
                    <a:pt x="167" y="166"/>
                  </a:lnTo>
                  <a:lnTo>
                    <a:pt x="172" y="392"/>
                  </a:lnTo>
                  <a:lnTo>
                    <a:pt x="178" y="496"/>
                  </a:lnTo>
                  <a:lnTo>
                    <a:pt x="184" y="448"/>
                  </a:lnTo>
                  <a:lnTo>
                    <a:pt x="190" y="230"/>
                  </a:lnTo>
                  <a:lnTo>
                    <a:pt x="195" y="227"/>
                  </a:lnTo>
                  <a:lnTo>
                    <a:pt x="201" y="262"/>
                  </a:lnTo>
                  <a:lnTo>
                    <a:pt x="207" y="222"/>
                  </a:lnTo>
                  <a:lnTo>
                    <a:pt x="213" y="267"/>
                  </a:lnTo>
                  <a:lnTo>
                    <a:pt x="219" y="444"/>
                  </a:lnTo>
                  <a:lnTo>
                    <a:pt x="224" y="546"/>
                  </a:lnTo>
                  <a:lnTo>
                    <a:pt x="230" y="305"/>
                  </a:lnTo>
                  <a:lnTo>
                    <a:pt x="236" y="229"/>
                  </a:lnTo>
                  <a:lnTo>
                    <a:pt x="242" y="166"/>
                  </a:lnTo>
                  <a:lnTo>
                    <a:pt x="246" y="405"/>
                  </a:lnTo>
                  <a:lnTo>
                    <a:pt x="253" y="416"/>
                  </a:lnTo>
                  <a:lnTo>
                    <a:pt x="259" y="268"/>
                  </a:lnTo>
                  <a:lnTo>
                    <a:pt x="264" y="237"/>
                  </a:lnTo>
                  <a:lnTo>
                    <a:pt x="270" y="423"/>
                  </a:lnTo>
                  <a:lnTo>
                    <a:pt x="276" y="349"/>
                  </a:lnTo>
                  <a:lnTo>
                    <a:pt x="282" y="277"/>
                  </a:lnTo>
                  <a:lnTo>
                    <a:pt x="287" y="308"/>
                  </a:lnTo>
                  <a:lnTo>
                    <a:pt x="293" y="280"/>
                  </a:lnTo>
                  <a:lnTo>
                    <a:pt x="299" y="579"/>
                  </a:lnTo>
                  <a:lnTo>
                    <a:pt x="304" y="622"/>
                  </a:lnTo>
                  <a:lnTo>
                    <a:pt x="310" y="540"/>
                  </a:lnTo>
                  <a:lnTo>
                    <a:pt x="316" y="443"/>
                  </a:lnTo>
                  <a:lnTo>
                    <a:pt x="322" y="264"/>
                  </a:lnTo>
                  <a:lnTo>
                    <a:pt x="327" y="179"/>
                  </a:lnTo>
                  <a:lnTo>
                    <a:pt x="333" y="458"/>
                  </a:lnTo>
                  <a:lnTo>
                    <a:pt x="339" y="294"/>
                  </a:lnTo>
                  <a:lnTo>
                    <a:pt x="344" y="224"/>
                  </a:lnTo>
                  <a:lnTo>
                    <a:pt x="351" y="285"/>
                  </a:lnTo>
                  <a:lnTo>
                    <a:pt x="356" y="318"/>
                  </a:lnTo>
                  <a:lnTo>
                    <a:pt x="362" y="382"/>
                  </a:lnTo>
                  <a:lnTo>
                    <a:pt x="368" y="266"/>
                  </a:lnTo>
                  <a:lnTo>
                    <a:pt x="374" y="175"/>
                  </a:lnTo>
                  <a:lnTo>
                    <a:pt x="380" y="401"/>
                  </a:lnTo>
                  <a:lnTo>
                    <a:pt x="384" y="289"/>
                  </a:lnTo>
                  <a:lnTo>
                    <a:pt x="391" y="134"/>
                  </a:lnTo>
                  <a:lnTo>
                    <a:pt x="397" y="215"/>
                  </a:lnTo>
                  <a:lnTo>
                    <a:pt x="402" y="271"/>
                  </a:lnTo>
                  <a:lnTo>
                    <a:pt x="409" y="562"/>
                  </a:lnTo>
                  <a:lnTo>
                    <a:pt x="414" y="467"/>
                  </a:lnTo>
                  <a:lnTo>
                    <a:pt x="419" y="552"/>
                  </a:lnTo>
                  <a:lnTo>
                    <a:pt x="426" y="281"/>
                  </a:lnTo>
                  <a:lnTo>
                    <a:pt x="431" y="268"/>
                  </a:lnTo>
                  <a:lnTo>
                    <a:pt x="437" y="109"/>
                  </a:lnTo>
                  <a:lnTo>
                    <a:pt x="442" y="201"/>
                  </a:lnTo>
                  <a:lnTo>
                    <a:pt x="448" y="326"/>
                  </a:lnTo>
                  <a:lnTo>
                    <a:pt x="454" y="324"/>
                  </a:lnTo>
                  <a:lnTo>
                    <a:pt x="460" y="192"/>
                  </a:lnTo>
                  <a:lnTo>
                    <a:pt x="466" y="175"/>
                  </a:lnTo>
                  <a:lnTo>
                    <a:pt x="471" y="222"/>
                  </a:lnTo>
                  <a:lnTo>
                    <a:pt x="477" y="149"/>
                  </a:lnTo>
                  <a:lnTo>
                    <a:pt x="483" y="183"/>
                  </a:lnTo>
                  <a:lnTo>
                    <a:pt x="488" y="166"/>
                  </a:lnTo>
                  <a:lnTo>
                    <a:pt x="494" y="114"/>
                  </a:lnTo>
                  <a:lnTo>
                    <a:pt x="500" y="120"/>
                  </a:lnTo>
                  <a:lnTo>
                    <a:pt x="506" y="54"/>
                  </a:lnTo>
                  <a:lnTo>
                    <a:pt x="512" y="140"/>
                  </a:lnTo>
                  <a:lnTo>
                    <a:pt x="517" y="50"/>
                  </a:lnTo>
                  <a:lnTo>
                    <a:pt x="522" y="52"/>
                  </a:lnTo>
                  <a:lnTo>
                    <a:pt x="528" y="26"/>
                  </a:lnTo>
                  <a:lnTo>
                    <a:pt x="535" y="91"/>
                  </a:lnTo>
                  <a:lnTo>
                    <a:pt x="540" y="32"/>
                  </a:lnTo>
                  <a:lnTo>
                    <a:pt x="547" y="49"/>
                  </a:lnTo>
                  <a:lnTo>
                    <a:pt x="552" y="0"/>
                  </a:lnTo>
                  <a:lnTo>
                    <a:pt x="558" y="72"/>
                  </a:lnTo>
                  <a:lnTo>
                    <a:pt x="564" y="119"/>
                  </a:lnTo>
                  <a:lnTo>
                    <a:pt x="569" y="135"/>
                  </a:lnTo>
                  <a:lnTo>
                    <a:pt x="575" y="44"/>
                  </a:lnTo>
                  <a:lnTo>
                    <a:pt x="580" y="120"/>
                  </a:lnTo>
                  <a:lnTo>
                    <a:pt x="586" y="116"/>
                  </a:lnTo>
                  <a:lnTo>
                    <a:pt x="592" y="209"/>
                  </a:lnTo>
                  <a:lnTo>
                    <a:pt x="598" y="135"/>
                  </a:lnTo>
                </a:path>
              </a:pathLst>
            </a:custGeom>
            <a:noFill/>
            <a:ln w="31750">
              <a:solidFill>
                <a:schemeClr val="tx2"/>
              </a:solidFill>
              <a:round/>
              <a:headEnd/>
              <a:tailEnd/>
            </a:ln>
          </p:spPr>
          <p:txBody>
            <a:bodyPr/>
            <a:lstStyle/>
            <a:p>
              <a:endParaRPr lang="en-US" dirty="0"/>
            </a:p>
          </p:txBody>
        </p:sp>
        <p:sp>
          <p:nvSpPr>
            <p:cNvPr id="51229" name="Freeform 9"/>
            <p:cNvSpPr>
              <a:spLocks/>
            </p:cNvSpPr>
            <p:nvPr/>
          </p:nvSpPr>
          <p:spPr bwMode="auto">
            <a:xfrm>
              <a:off x="1726" y="2631"/>
              <a:ext cx="599" cy="612"/>
            </a:xfrm>
            <a:custGeom>
              <a:avLst/>
              <a:gdLst>
                <a:gd name="T0" fmla="*/ 6 w 599"/>
                <a:gd name="T1" fmla="*/ 143 h 612"/>
                <a:gd name="T2" fmla="*/ 17 w 599"/>
                <a:gd name="T3" fmla="*/ 145 h 612"/>
                <a:gd name="T4" fmla="*/ 28 w 599"/>
                <a:gd name="T5" fmla="*/ 57 h 612"/>
                <a:gd name="T6" fmla="*/ 40 w 599"/>
                <a:gd name="T7" fmla="*/ 293 h 612"/>
                <a:gd name="T8" fmla="*/ 52 w 599"/>
                <a:gd name="T9" fmla="*/ 69 h 612"/>
                <a:gd name="T10" fmla="*/ 63 w 599"/>
                <a:gd name="T11" fmla="*/ 61 h 612"/>
                <a:gd name="T12" fmla="*/ 75 w 599"/>
                <a:gd name="T13" fmla="*/ 111 h 612"/>
                <a:gd name="T14" fmla="*/ 86 w 599"/>
                <a:gd name="T15" fmla="*/ 366 h 612"/>
                <a:gd name="T16" fmla="*/ 98 w 599"/>
                <a:gd name="T17" fmla="*/ 149 h 612"/>
                <a:gd name="T18" fmla="*/ 110 w 599"/>
                <a:gd name="T19" fmla="*/ 123 h 612"/>
                <a:gd name="T20" fmla="*/ 121 w 599"/>
                <a:gd name="T21" fmla="*/ 295 h 612"/>
                <a:gd name="T22" fmla="*/ 132 w 599"/>
                <a:gd name="T23" fmla="*/ 451 h 612"/>
                <a:gd name="T24" fmla="*/ 143 w 599"/>
                <a:gd name="T25" fmla="*/ 171 h 612"/>
                <a:gd name="T26" fmla="*/ 155 w 599"/>
                <a:gd name="T27" fmla="*/ 225 h 612"/>
                <a:gd name="T28" fmla="*/ 166 w 599"/>
                <a:gd name="T29" fmla="*/ 229 h 612"/>
                <a:gd name="T30" fmla="*/ 178 w 599"/>
                <a:gd name="T31" fmla="*/ 251 h 612"/>
                <a:gd name="T32" fmla="*/ 190 w 599"/>
                <a:gd name="T33" fmla="*/ 332 h 612"/>
                <a:gd name="T34" fmla="*/ 201 w 599"/>
                <a:gd name="T35" fmla="*/ 247 h 612"/>
                <a:gd name="T36" fmla="*/ 212 w 599"/>
                <a:gd name="T37" fmla="*/ 170 h 612"/>
                <a:gd name="T38" fmla="*/ 224 w 599"/>
                <a:gd name="T39" fmla="*/ 42 h 612"/>
                <a:gd name="T40" fmla="*/ 236 w 599"/>
                <a:gd name="T41" fmla="*/ 417 h 612"/>
                <a:gd name="T42" fmla="*/ 248 w 599"/>
                <a:gd name="T43" fmla="*/ 355 h 612"/>
                <a:gd name="T44" fmla="*/ 259 w 599"/>
                <a:gd name="T45" fmla="*/ 141 h 612"/>
                <a:gd name="T46" fmla="*/ 271 w 599"/>
                <a:gd name="T47" fmla="*/ 53 h 612"/>
                <a:gd name="T48" fmla="*/ 281 w 599"/>
                <a:gd name="T49" fmla="*/ 51 h 612"/>
                <a:gd name="T50" fmla="*/ 293 w 599"/>
                <a:gd name="T51" fmla="*/ 150 h 612"/>
                <a:gd name="T52" fmla="*/ 304 w 599"/>
                <a:gd name="T53" fmla="*/ 249 h 612"/>
                <a:gd name="T54" fmla="*/ 316 w 599"/>
                <a:gd name="T55" fmla="*/ 128 h 612"/>
                <a:gd name="T56" fmla="*/ 327 w 599"/>
                <a:gd name="T57" fmla="*/ 301 h 612"/>
                <a:gd name="T58" fmla="*/ 339 w 599"/>
                <a:gd name="T59" fmla="*/ 243 h 612"/>
                <a:gd name="T60" fmla="*/ 350 w 599"/>
                <a:gd name="T61" fmla="*/ 237 h 612"/>
                <a:gd name="T62" fmla="*/ 362 w 599"/>
                <a:gd name="T63" fmla="*/ 187 h 612"/>
                <a:gd name="T64" fmla="*/ 374 w 599"/>
                <a:gd name="T65" fmla="*/ 312 h 612"/>
                <a:gd name="T66" fmla="*/ 384 w 599"/>
                <a:gd name="T67" fmla="*/ 405 h 612"/>
                <a:gd name="T68" fmla="*/ 397 w 599"/>
                <a:gd name="T69" fmla="*/ 148 h 612"/>
                <a:gd name="T70" fmla="*/ 408 w 599"/>
                <a:gd name="T71" fmla="*/ 135 h 612"/>
                <a:gd name="T72" fmla="*/ 420 w 599"/>
                <a:gd name="T73" fmla="*/ 240 h 612"/>
                <a:gd name="T74" fmla="*/ 431 w 599"/>
                <a:gd name="T75" fmla="*/ 105 h 612"/>
                <a:gd name="T76" fmla="*/ 442 w 599"/>
                <a:gd name="T77" fmla="*/ 75 h 612"/>
                <a:gd name="T78" fmla="*/ 454 w 599"/>
                <a:gd name="T79" fmla="*/ 403 h 612"/>
                <a:gd name="T80" fmla="*/ 465 w 599"/>
                <a:gd name="T81" fmla="*/ 101 h 612"/>
                <a:gd name="T82" fmla="*/ 477 w 599"/>
                <a:gd name="T83" fmla="*/ 292 h 612"/>
                <a:gd name="T84" fmla="*/ 488 w 599"/>
                <a:gd name="T85" fmla="*/ 289 h 612"/>
                <a:gd name="T86" fmla="*/ 500 w 599"/>
                <a:gd name="T87" fmla="*/ 409 h 612"/>
                <a:gd name="T88" fmla="*/ 512 w 599"/>
                <a:gd name="T89" fmla="*/ 153 h 612"/>
                <a:gd name="T90" fmla="*/ 523 w 599"/>
                <a:gd name="T91" fmla="*/ 328 h 612"/>
                <a:gd name="T92" fmla="*/ 534 w 599"/>
                <a:gd name="T93" fmla="*/ 143 h 612"/>
                <a:gd name="T94" fmla="*/ 545 w 599"/>
                <a:gd name="T95" fmla="*/ 348 h 612"/>
                <a:gd name="T96" fmla="*/ 557 w 599"/>
                <a:gd name="T97" fmla="*/ 254 h 612"/>
                <a:gd name="T98" fmla="*/ 570 w 599"/>
                <a:gd name="T99" fmla="*/ 411 h 612"/>
                <a:gd name="T100" fmla="*/ 581 w 599"/>
                <a:gd name="T101" fmla="*/ 130 h 612"/>
                <a:gd name="T102" fmla="*/ 592 w 599"/>
                <a:gd name="T103" fmla="*/ 264 h 6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9"/>
                <a:gd name="T157" fmla="*/ 0 h 612"/>
                <a:gd name="T158" fmla="*/ 599 w 599"/>
                <a:gd name="T159" fmla="*/ 612 h 61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9" h="612">
                  <a:moveTo>
                    <a:pt x="0" y="0"/>
                  </a:moveTo>
                  <a:lnTo>
                    <a:pt x="6" y="143"/>
                  </a:lnTo>
                  <a:lnTo>
                    <a:pt x="11" y="198"/>
                  </a:lnTo>
                  <a:lnTo>
                    <a:pt x="17" y="145"/>
                  </a:lnTo>
                  <a:lnTo>
                    <a:pt x="23" y="59"/>
                  </a:lnTo>
                  <a:lnTo>
                    <a:pt x="28" y="57"/>
                  </a:lnTo>
                  <a:lnTo>
                    <a:pt x="34" y="176"/>
                  </a:lnTo>
                  <a:lnTo>
                    <a:pt x="40" y="293"/>
                  </a:lnTo>
                  <a:lnTo>
                    <a:pt x="45" y="319"/>
                  </a:lnTo>
                  <a:lnTo>
                    <a:pt x="52" y="69"/>
                  </a:lnTo>
                  <a:lnTo>
                    <a:pt x="56" y="441"/>
                  </a:lnTo>
                  <a:lnTo>
                    <a:pt x="63" y="61"/>
                  </a:lnTo>
                  <a:lnTo>
                    <a:pt x="68" y="167"/>
                  </a:lnTo>
                  <a:lnTo>
                    <a:pt x="75" y="111"/>
                  </a:lnTo>
                  <a:lnTo>
                    <a:pt x="80" y="169"/>
                  </a:lnTo>
                  <a:lnTo>
                    <a:pt x="86" y="366"/>
                  </a:lnTo>
                  <a:lnTo>
                    <a:pt x="92" y="278"/>
                  </a:lnTo>
                  <a:lnTo>
                    <a:pt x="98" y="149"/>
                  </a:lnTo>
                  <a:lnTo>
                    <a:pt x="103" y="241"/>
                  </a:lnTo>
                  <a:lnTo>
                    <a:pt x="110" y="123"/>
                  </a:lnTo>
                  <a:lnTo>
                    <a:pt x="115" y="165"/>
                  </a:lnTo>
                  <a:lnTo>
                    <a:pt x="121" y="295"/>
                  </a:lnTo>
                  <a:lnTo>
                    <a:pt x="126" y="190"/>
                  </a:lnTo>
                  <a:lnTo>
                    <a:pt x="132" y="451"/>
                  </a:lnTo>
                  <a:lnTo>
                    <a:pt x="138" y="133"/>
                  </a:lnTo>
                  <a:lnTo>
                    <a:pt x="143" y="171"/>
                  </a:lnTo>
                  <a:lnTo>
                    <a:pt x="149" y="141"/>
                  </a:lnTo>
                  <a:lnTo>
                    <a:pt x="155" y="225"/>
                  </a:lnTo>
                  <a:lnTo>
                    <a:pt x="161" y="224"/>
                  </a:lnTo>
                  <a:lnTo>
                    <a:pt x="166" y="229"/>
                  </a:lnTo>
                  <a:lnTo>
                    <a:pt x="172" y="218"/>
                  </a:lnTo>
                  <a:lnTo>
                    <a:pt x="178" y="251"/>
                  </a:lnTo>
                  <a:lnTo>
                    <a:pt x="184" y="234"/>
                  </a:lnTo>
                  <a:lnTo>
                    <a:pt x="190" y="332"/>
                  </a:lnTo>
                  <a:lnTo>
                    <a:pt x="195" y="113"/>
                  </a:lnTo>
                  <a:lnTo>
                    <a:pt x="201" y="247"/>
                  </a:lnTo>
                  <a:lnTo>
                    <a:pt x="206" y="147"/>
                  </a:lnTo>
                  <a:lnTo>
                    <a:pt x="212" y="170"/>
                  </a:lnTo>
                  <a:lnTo>
                    <a:pt x="218" y="63"/>
                  </a:lnTo>
                  <a:lnTo>
                    <a:pt x="224" y="42"/>
                  </a:lnTo>
                  <a:lnTo>
                    <a:pt x="230" y="213"/>
                  </a:lnTo>
                  <a:lnTo>
                    <a:pt x="236" y="417"/>
                  </a:lnTo>
                  <a:lnTo>
                    <a:pt x="241" y="284"/>
                  </a:lnTo>
                  <a:lnTo>
                    <a:pt x="248" y="355"/>
                  </a:lnTo>
                  <a:lnTo>
                    <a:pt x="252" y="475"/>
                  </a:lnTo>
                  <a:lnTo>
                    <a:pt x="259" y="141"/>
                  </a:lnTo>
                  <a:lnTo>
                    <a:pt x="264" y="206"/>
                  </a:lnTo>
                  <a:lnTo>
                    <a:pt x="271" y="53"/>
                  </a:lnTo>
                  <a:lnTo>
                    <a:pt x="276" y="234"/>
                  </a:lnTo>
                  <a:lnTo>
                    <a:pt x="281" y="51"/>
                  </a:lnTo>
                  <a:lnTo>
                    <a:pt x="288" y="162"/>
                  </a:lnTo>
                  <a:lnTo>
                    <a:pt x="293" y="150"/>
                  </a:lnTo>
                  <a:lnTo>
                    <a:pt x="299" y="307"/>
                  </a:lnTo>
                  <a:lnTo>
                    <a:pt x="304" y="249"/>
                  </a:lnTo>
                  <a:lnTo>
                    <a:pt x="310" y="308"/>
                  </a:lnTo>
                  <a:lnTo>
                    <a:pt x="316" y="128"/>
                  </a:lnTo>
                  <a:lnTo>
                    <a:pt x="322" y="365"/>
                  </a:lnTo>
                  <a:lnTo>
                    <a:pt x="327" y="301"/>
                  </a:lnTo>
                  <a:lnTo>
                    <a:pt x="333" y="262"/>
                  </a:lnTo>
                  <a:lnTo>
                    <a:pt x="339" y="243"/>
                  </a:lnTo>
                  <a:lnTo>
                    <a:pt x="345" y="135"/>
                  </a:lnTo>
                  <a:lnTo>
                    <a:pt x="350" y="237"/>
                  </a:lnTo>
                  <a:lnTo>
                    <a:pt x="357" y="136"/>
                  </a:lnTo>
                  <a:lnTo>
                    <a:pt x="362" y="187"/>
                  </a:lnTo>
                  <a:lnTo>
                    <a:pt x="367" y="163"/>
                  </a:lnTo>
                  <a:lnTo>
                    <a:pt x="374" y="312"/>
                  </a:lnTo>
                  <a:lnTo>
                    <a:pt x="379" y="246"/>
                  </a:lnTo>
                  <a:lnTo>
                    <a:pt x="384" y="405"/>
                  </a:lnTo>
                  <a:lnTo>
                    <a:pt x="390" y="97"/>
                  </a:lnTo>
                  <a:lnTo>
                    <a:pt x="397" y="148"/>
                  </a:lnTo>
                  <a:lnTo>
                    <a:pt x="402" y="366"/>
                  </a:lnTo>
                  <a:lnTo>
                    <a:pt x="408" y="135"/>
                  </a:lnTo>
                  <a:lnTo>
                    <a:pt x="413" y="185"/>
                  </a:lnTo>
                  <a:lnTo>
                    <a:pt x="420" y="240"/>
                  </a:lnTo>
                  <a:lnTo>
                    <a:pt x="425" y="274"/>
                  </a:lnTo>
                  <a:lnTo>
                    <a:pt x="431" y="105"/>
                  </a:lnTo>
                  <a:lnTo>
                    <a:pt x="437" y="239"/>
                  </a:lnTo>
                  <a:lnTo>
                    <a:pt x="442" y="75"/>
                  </a:lnTo>
                  <a:lnTo>
                    <a:pt x="448" y="93"/>
                  </a:lnTo>
                  <a:lnTo>
                    <a:pt x="454" y="403"/>
                  </a:lnTo>
                  <a:lnTo>
                    <a:pt x="460" y="171"/>
                  </a:lnTo>
                  <a:lnTo>
                    <a:pt x="465" y="101"/>
                  </a:lnTo>
                  <a:lnTo>
                    <a:pt x="471" y="99"/>
                  </a:lnTo>
                  <a:lnTo>
                    <a:pt x="477" y="292"/>
                  </a:lnTo>
                  <a:lnTo>
                    <a:pt x="483" y="274"/>
                  </a:lnTo>
                  <a:lnTo>
                    <a:pt x="488" y="289"/>
                  </a:lnTo>
                  <a:lnTo>
                    <a:pt x="494" y="145"/>
                  </a:lnTo>
                  <a:lnTo>
                    <a:pt x="500" y="409"/>
                  </a:lnTo>
                  <a:lnTo>
                    <a:pt x="505" y="132"/>
                  </a:lnTo>
                  <a:lnTo>
                    <a:pt x="512" y="153"/>
                  </a:lnTo>
                  <a:lnTo>
                    <a:pt x="517" y="235"/>
                  </a:lnTo>
                  <a:lnTo>
                    <a:pt x="523" y="328"/>
                  </a:lnTo>
                  <a:lnTo>
                    <a:pt x="528" y="611"/>
                  </a:lnTo>
                  <a:lnTo>
                    <a:pt x="534" y="143"/>
                  </a:lnTo>
                  <a:lnTo>
                    <a:pt x="540" y="159"/>
                  </a:lnTo>
                  <a:lnTo>
                    <a:pt x="545" y="348"/>
                  </a:lnTo>
                  <a:lnTo>
                    <a:pt x="552" y="30"/>
                  </a:lnTo>
                  <a:lnTo>
                    <a:pt x="557" y="254"/>
                  </a:lnTo>
                  <a:lnTo>
                    <a:pt x="563" y="119"/>
                  </a:lnTo>
                  <a:lnTo>
                    <a:pt x="570" y="411"/>
                  </a:lnTo>
                  <a:lnTo>
                    <a:pt x="574" y="473"/>
                  </a:lnTo>
                  <a:lnTo>
                    <a:pt x="581" y="130"/>
                  </a:lnTo>
                  <a:lnTo>
                    <a:pt x="586" y="305"/>
                  </a:lnTo>
                  <a:lnTo>
                    <a:pt x="592" y="264"/>
                  </a:lnTo>
                  <a:lnTo>
                    <a:pt x="598" y="163"/>
                  </a:lnTo>
                </a:path>
              </a:pathLst>
            </a:custGeom>
            <a:noFill/>
            <a:ln w="31750">
              <a:solidFill>
                <a:schemeClr val="tx2"/>
              </a:solidFill>
              <a:round/>
              <a:headEnd/>
              <a:tailEnd/>
            </a:ln>
          </p:spPr>
          <p:txBody>
            <a:bodyPr/>
            <a:lstStyle/>
            <a:p>
              <a:endParaRPr lang="en-US" dirty="0"/>
            </a:p>
          </p:txBody>
        </p:sp>
        <p:sp>
          <p:nvSpPr>
            <p:cNvPr id="51230" name="Freeform 10"/>
            <p:cNvSpPr>
              <a:spLocks/>
            </p:cNvSpPr>
            <p:nvPr/>
          </p:nvSpPr>
          <p:spPr bwMode="auto">
            <a:xfrm>
              <a:off x="2324" y="2645"/>
              <a:ext cx="507" cy="585"/>
            </a:xfrm>
            <a:custGeom>
              <a:avLst/>
              <a:gdLst>
                <a:gd name="T0" fmla="*/ 5 w 507"/>
                <a:gd name="T1" fmla="*/ 89 h 585"/>
                <a:gd name="T2" fmla="*/ 17 w 507"/>
                <a:gd name="T3" fmla="*/ 299 h 585"/>
                <a:gd name="T4" fmla="*/ 29 w 507"/>
                <a:gd name="T5" fmla="*/ 244 h 585"/>
                <a:gd name="T6" fmla="*/ 40 w 507"/>
                <a:gd name="T7" fmla="*/ 155 h 585"/>
                <a:gd name="T8" fmla="*/ 51 w 507"/>
                <a:gd name="T9" fmla="*/ 29 h 585"/>
                <a:gd name="T10" fmla="*/ 63 w 507"/>
                <a:gd name="T11" fmla="*/ 88 h 585"/>
                <a:gd name="T12" fmla="*/ 74 w 507"/>
                <a:gd name="T13" fmla="*/ 136 h 585"/>
                <a:gd name="T14" fmla="*/ 86 w 507"/>
                <a:gd name="T15" fmla="*/ 143 h 585"/>
                <a:gd name="T16" fmla="*/ 97 w 507"/>
                <a:gd name="T17" fmla="*/ 252 h 585"/>
                <a:gd name="T18" fmla="*/ 109 w 507"/>
                <a:gd name="T19" fmla="*/ 159 h 585"/>
                <a:gd name="T20" fmla="*/ 120 w 507"/>
                <a:gd name="T21" fmla="*/ 0 h 585"/>
                <a:gd name="T22" fmla="*/ 132 w 507"/>
                <a:gd name="T23" fmla="*/ 55 h 585"/>
                <a:gd name="T24" fmla="*/ 143 w 507"/>
                <a:gd name="T25" fmla="*/ 157 h 585"/>
                <a:gd name="T26" fmla="*/ 155 w 507"/>
                <a:gd name="T27" fmla="*/ 100 h 585"/>
                <a:gd name="T28" fmla="*/ 167 w 507"/>
                <a:gd name="T29" fmla="*/ 120 h 585"/>
                <a:gd name="T30" fmla="*/ 178 w 507"/>
                <a:gd name="T31" fmla="*/ 241 h 585"/>
                <a:gd name="T32" fmla="*/ 189 w 507"/>
                <a:gd name="T33" fmla="*/ 140 h 585"/>
                <a:gd name="T34" fmla="*/ 200 w 507"/>
                <a:gd name="T35" fmla="*/ 267 h 585"/>
                <a:gd name="T36" fmla="*/ 212 w 507"/>
                <a:gd name="T37" fmla="*/ 283 h 585"/>
                <a:gd name="T38" fmla="*/ 224 w 507"/>
                <a:gd name="T39" fmla="*/ 180 h 585"/>
                <a:gd name="T40" fmla="*/ 236 w 507"/>
                <a:gd name="T41" fmla="*/ 194 h 585"/>
                <a:gd name="T42" fmla="*/ 247 w 507"/>
                <a:gd name="T43" fmla="*/ 148 h 585"/>
                <a:gd name="T44" fmla="*/ 258 w 507"/>
                <a:gd name="T45" fmla="*/ 169 h 585"/>
                <a:gd name="T46" fmla="*/ 270 w 507"/>
                <a:gd name="T47" fmla="*/ 267 h 585"/>
                <a:gd name="T48" fmla="*/ 281 w 507"/>
                <a:gd name="T49" fmla="*/ 127 h 585"/>
                <a:gd name="T50" fmla="*/ 292 w 507"/>
                <a:gd name="T51" fmla="*/ 81 h 585"/>
                <a:gd name="T52" fmla="*/ 304 w 507"/>
                <a:gd name="T53" fmla="*/ 287 h 585"/>
                <a:gd name="T54" fmla="*/ 316 w 507"/>
                <a:gd name="T55" fmla="*/ 190 h 585"/>
                <a:gd name="T56" fmla="*/ 328 w 507"/>
                <a:gd name="T57" fmla="*/ 367 h 585"/>
                <a:gd name="T58" fmla="*/ 339 w 507"/>
                <a:gd name="T59" fmla="*/ 18 h 585"/>
                <a:gd name="T60" fmla="*/ 350 w 507"/>
                <a:gd name="T61" fmla="*/ 375 h 585"/>
                <a:gd name="T62" fmla="*/ 362 w 507"/>
                <a:gd name="T63" fmla="*/ 77 h 585"/>
                <a:gd name="T64" fmla="*/ 373 w 507"/>
                <a:gd name="T65" fmla="*/ 113 h 585"/>
                <a:gd name="T66" fmla="*/ 384 w 507"/>
                <a:gd name="T67" fmla="*/ 129 h 585"/>
                <a:gd name="T68" fmla="*/ 396 w 507"/>
                <a:gd name="T69" fmla="*/ 82 h 585"/>
                <a:gd name="T70" fmla="*/ 408 w 507"/>
                <a:gd name="T71" fmla="*/ 227 h 585"/>
                <a:gd name="T72" fmla="*/ 419 w 507"/>
                <a:gd name="T73" fmla="*/ 165 h 585"/>
                <a:gd name="T74" fmla="*/ 431 w 507"/>
                <a:gd name="T75" fmla="*/ 153 h 585"/>
                <a:gd name="T76" fmla="*/ 442 w 507"/>
                <a:gd name="T77" fmla="*/ 237 h 585"/>
                <a:gd name="T78" fmla="*/ 453 w 507"/>
                <a:gd name="T79" fmla="*/ 267 h 585"/>
                <a:gd name="T80" fmla="*/ 466 w 507"/>
                <a:gd name="T81" fmla="*/ 180 h 585"/>
                <a:gd name="T82" fmla="*/ 477 w 507"/>
                <a:gd name="T83" fmla="*/ 167 h 585"/>
                <a:gd name="T84" fmla="*/ 489 w 507"/>
                <a:gd name="T85" fmla="*/ 235 h 585"/>
                <a:gd name="T86" fmla="*/ 500 w 507"/>
                <a:gd name="T87" fmla="*/ 128 h 5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07"/>
                <a:gd name="T133" fmla="*/ 0 h 585"/>
                <a:gd name="T134" fmla="*/ 507 w 507"/>
                <a:gd name="T135" fmla="*/ 585 h 58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07" h="585">
                  <a:moveTo>
                    <a:pt x="0" y="149"/>
                  </a:moveTo>
                  <a:lnTo>
                    <a:pt x="5" y="89"/>
                  </a:lnTo>
                  <a:lnTo>
                    <a:pt x="11" y="155"/>
                  </a:lnTo>
                  <a:lnTo>
                    <a:pt x="17" y="299"/>
                  </a:lnTo>
                  <a:lnTo>
                    <a:pt x="23" y="199"/>
                  </a:lnTo>
                  <a:lnTo>
                    <a:pt x="29" y="244"/>
                  </a:lnTo>
                  <a:lnTo>
                    <a:pt x="34" y="213"/>
                  </a:lnTo>
                  <a:lnTo>
                    <a:pt x="40" y="155"/>
                  </a:lnTo>
                  <a:lnTo>
                    <a:pt x="46" y="62"/>
                  </a:lnTo>
                  <a:lnTo>
                    <a:pt x="51" y="29"/>
                  </a:lnTo>
                  <a:lnTo>
                    <a:pt x="58" y="246"/>
                  </a:lnTo>
                  <a:lnTo>
                    <a:pt x="63" y="88"/>
                  </a:lnTo>
                  <a:lnTo>
                    <a:pt x="68" y="201"/>
                  </a:lnTo>
                  <a:lnTo>
                    <a:pt x="74" y="136"/>
                  </a:lnTo>
                  <a:lnTo>
                    <a:pt x="80" y="331"/>
                  </a:lnTo>
                  <a:lnTo>
                    <a:pt x="86" y="143"/>
                  </a:lnTo>
                  <a:lnTo>
                    <a:pt x="92" y="560"/>
                  </a:lnTo>
                  <a:lnTo>
                    <a:pt x="97" y="252"/>
                  </a:lnTo>
                  <a:lnTo>
                    <a:pt x="104" y="131"/>
                  </a:lnTo>
                  <a:lnTo>
                    <a:pt x="109" y="159"/>
                  </a:lnTo>
                  <a:lnTo>
                    <a:pt x="114" y="70"/>
                  </a:lnTo>
                  <a:lnTo>
                    <a:pt x="120" y="0"/>
                  </a:lnTo>
                  <a:lnTo>
                    <a:pt x="126" y="313"/>
                  </a:lnTo>
                  <a:lnTo>
                    <a:pt x="132" y="55"/>
                  </a:lnTo>
                  <a:lnTo>
                    <a:pt x="138" y="61"/>
                  </a:lnTo>
                  <a:lnTo>
                    <a:pt x="143" y="157"/>
                  </a:lnTo>
                  <a:lnTo>
                    <a:pt x="149" y="75"/>
                  </a:lnTo>
                  <a:lnTo>
                    <a:pt x="155" y="100"/>
                  </a:lnTo>
                  <a:lnTo>
                    <a:pt x="160" y="548"/>
                  </a:lnTo>
                  <a:lnTo>
                    <a:pt x="167" y="120"/>
                  </a:lnTo>
                  <a:lnTo>
                    <a:pt x="172" y="382"/>
                  </a:lnTo>
                  <a:lnTo>
                    <a:pt x="178" y="241"/>
                  </a:lnTo>
                  <a:lnTo>
                    <a:pt x="184" y="196"/>
                  </a:lnTo>
                  <a:lnTo>
                    <a:pt x="189" y="140"/>
                  </a:lnTo>
                  <a:lnTo>
                    <a:pt x="195" y="135"/>
                  </a:lnTo>
                  <a:lnTo>
                    <a:pt x="200" y="267"/>
                  </a:lnTo>
                  <a:lnTo>
                    <a:pt x="207" y="343"/>
                  </a:lnTo>
                  <a:lnTo>
                    <a:pt x="212" y="283"/>
                  </a:lnTo>
                  <a:lnTo>
                    <a:pt x="218" y="416"/>
                  </a:lnTo>
                  <a:lnTo>
                    <a:pt x="224" y="180"/>
                  </a:lnTo>
                  <a:lnTo>
                    <a:pt x="229" y="189"/>
                  </a:lnTo>
                  <a:lnTo>
                    <a:pt x="236" y="194"/>
                  </a:lnTo>
                  <a:lnTo>
                    <a:pt x="241" y="207"/>
                  </a:lnTo>
                  <a:lnTo>
                    <a:pt x="247" y="148"/>
                  </a:lnTo>
                  <a:lnTo>
                    <a:pt x="253" y="156"/>
                  </a:lnTo>
                  <a:lnTo>
                    <a:pt x="258" y="169"/>
                  </a:lnTo>
                  <a:lnTo>
                    <a:pt x="264" y="100"/>
                  </a:lnTo>
                  <a:lnTo>
                    <a:pt x="270" y="267"/>
                  </a:lnTo>
                  <a:lnTo>
                    <a:pt x="276" y="180"/>
                  </a:lnTo>
                  <a:lnTo>
                    <a:pt x="281" y="127"/>
                  </a:lnTo>
                  <a:lnTo>
                    <a:pt x="287" y="127"/>
                  </a:lnTo>
                  <a:lnTo>
                    <a:pt x="292" y="81"/>
                  </a:lnTo>
                  <a:lnTo>
                    <a:pt x="299" y="75"/>
                  </a:lnTo>
                  <a:lnTo>
                    <a:pt x="304" y="287"/>
                  </a:lnTo>
                  <a:lnTo>
                    <a:pt x="310" y="175"/>
                  </a:lnTo>
                  <a:lnTo>
                    <a:pt x="316" y="190"/>
                  </a:lnTo>
                  <a:lnTo>
                    <a:pt x="322" y="135"/>
                  </a:lnTo>
                  <a:lnTo>
                    <a:pt x="328" y="367"/>
                  </a:lnTo>
                  <a:lnTo>
                    <a:pt x="333" y="102"/>
                  </a:lnTo>
                  <a:lnTo>
                    <a:pt x="339" y="18"/>
                  </a:lnTo>
                  <a:lnTo>
                    <a:pt x="345" y="16"/>
                  </a:lnTo>
                  <a:lnTo>
                    <a:pt x="350" y="375"/>
                  </a:lnTo>
                  <a:lnTo>
                    <a:pt x="356" y="206"/>
                  </a:lnTo>
                  <a:lnTo>
                    <a:pt x="362" y="77"/>
                  </a:lnTo>
                  <a:lnTo>
                    <a:pt x="367" y="71"/>
                  </a:lnTo>
                  <a:lnTo>
                    <a:pt x="373" y="113"/>
                  </a:lnTo>
                  <a:lnTo>
                    <a:pt x="379" y="208"/>
                  </a:lnTo>
                  <a:lnTo>
                    <a:pt x="384" y="129"/>
                  </a:lnTo>
                  <a:lnTo>
                    <a:pt x="390" y="8"/>
                  </a:lnTo>
                  <a:lnTo>
                    <a:pt x="396" y="82"/>
                  </a:lnTo>
                  <a:lnTo>
                    <a:pt x="402" y="584"/>
                  </a:lnTo>
                  <a:lnTo>
                    <a:pt x="408" y="227"/>
                  </a:lnTo>
                  <a:lnTo>
                    <a:pt x="413" y="65"/>
                  </a:lnTo>
                  <a:lnTo>
                    <a:pt x="419" y="165"/>
                  </a:lnTo>
                  <a:lnTo>
                    <a:pt x="425" y="136"/>
                  </a:lnTo>
                  <a:lnTo>
                    <a:pt x="431" y="153"/>
                  </a:lnTo>
                  <a:lnTo>
                    <a:pt x="437" y="189"/>
                  </a:lnTo>
                  <a:lnTo>
                    <a:pt x="442" y="237"/>
                  </a:lnTo>
                  <a:lnTo>
                    <a:pt x="448" y="145"/>
                  </a:lnTo>
                  <a:lnTo>
                    <a:pt x="453" y="267"/>
                  </a:lnTo>
                  <a:lnTo>
                    <a:pt x="460" y="539"/>
                  </a:lnTo>
                  <a:lnTo>
                    <a:pt x="466" y="180"/>
                  </a:lnTo>
                  <a:lnTo>
                    <a:pt x="471" y="423"/>
                  </a:lnTo>
                  <a:lnTo>
                    <a:pt x="477" y="167"/>
                  </a:lnTo>
                  <a:lnTo>
                    <a:pt x="482" y="309"/>
                  </a:lnTo>
                  <a:lnTo>
                    <a:pt x="489" y="235"/>
                  </a:lnTo>
                  <a:lnTo>
                    <a:pt x="494" y="192"/>
                  </a:lnTo>
                  <a:lnTo>
                    <a:pt x="500" y="128"/>
                  </a:lnTo>
                  <a:lnTo>
                    <a:pt x="506" y="109"/>
                  </a:lnTo>
                </a:path>
              </a:pathLst>
            </a:custGeom>
            <a:noFill/>
            <a:ln w="31750">
              <a:solidFill>
                <a:schemeClr val="tx2"/>
              </a:solidFill>
              <a:round/>
              <a:headEnd/>
              <a:tailEnd/>
            </a:ln>
          </p:spPr>
          <p:txBody>
            <a:bodyPr/>
            <a:lstStyle/>
            <a:p>
              <a:endParaRPr lang="en-US" dirty="0"/>
            </a:p>
          </p:txBody>
        </p:sp>
      </p:grpSp>
      <p:sp>
        <p:nvSpPr>
          <p:cNvPr id="51207" name="Freeform 11"/>
          <p:cNvSpPr>
            <a:spLocks/>
          </p:cNvSpPr>
          <p:nvPr/>
        </p:nvSpPr>
        <p:spPr bwMode="auto">
          <a:xfrm>
            <a:off x="4851400" y="2170113"/>
            <a:ext cx="3300413" cy="2312987"/>
          </a:xfrm>
          <a:custGeom>
            <a:avLst/>
            <a:gdLst>
              <a:gd name="T0" fmla="*/ 0 w 2287"/>
              <a:gd name="T1" fmla="*/ 2147483647 h 1651"/>
              <a:gd name="T2" fmla="*/ 2147483647 w 2287"/>
              <a:gd name="T3" fmla="*/ 2147483647 h 1651"/>
              <a:gd name="T4" fmla="*/ 2147483647 w 2287"/>
              <a:gd name="T5" fmla="*/ 0 h 1651"/>
              <a:gd name="T6" fmla="*/ 0 w 2287"/>
              <a:gd name="T7" fmla="*/ 0 h 1651"/>
              <a:gd name="T8" fmla="*/ 0 w 2287"/>
              <a:gd name="T9" fmla="*/ 2147483647 h 1651"/>
              <a:gd name="T10" fmla="*/ 0 60000 65536"/>
              <a:gd name="T11" fmla="*/ 0 60000 65536"/>
              <a:gd name="T12" fmla="*/ 0 60000 65536"/>
              <a:gd name="T13" fmla="*/ 0 60000 65536"/>
              <a:gd name="T14" fmla="*/ 0 60000 65536"/>
              <a:gd name="T15" fmla="*/ 0 w 2287"/>
              <a:gd name="T16" fmla="*/ 0 h 1651"/>
              <a:gd name="T17" fmla="*/ 2287 w 2287"/>
              <a:gd name="T18" fmla="*/ 1651 h 1651"/>
            </a:gdLst>
            <a:ahLst/>
            <a:cxnLst>
              <a:cxn ang="T10">
                <a:pos x="T0" y="T1"/>
              </a:cxn>
              <a:cxn ang="T11">
                <a:pos x="T2" y="T3"/>
              </a:cxn>
              <a:cxn ang="T12">
                <a:pos x="T4" y="T5"/>
              </a:cxn>
              <a:cxn ang="T13">
                <a:pos x="T6" y="T7"/>
              </a:cxn>
              <a:cxn ang="T14">
                <a:pos x="T8" y="T9"/>
              </a:cxn>
            </a:cxnLst>
            <a:rect l="T15" t="T16" r="T17" b="T18"/>
            <a:pathLst>
              <a:path w="2287" h="1651">
                <a:moveTo>
                  <a:pt x="0" y="1650"/>
                </a:moveTo>
                <a:lnTo>
                  <a:pt x="2286" y="1650"/>
                </a:lnTo>
                <a:lnTo>
                  <a:pt x="2286" y="0"/>
                </a:lnTo>
                <a:lnTo>
                  <a:pt x="0" y="0"/>
                </a:lnTo>
                <a:lnTo>
                  <a:pt x="0" y="1650"/>
                </a:lnTo>
              </a:path>
            </a:pathLst>
          </a:custGeom>
          <a:noFill/>
          <a:ln w="31750">
            <a:solidFill>
              <a:srgbClr val="000000"/>
            </a:solidFill>
            <a:round/>
            <a:headEnd/>
            <a:tailEnd/>
          </a:ln>
        </p:spPr>
        <p:txBody>
          <a:bodyPr/>
          <a:lstStyle/>
          <a:p>
            <a:endParaRPr lang="en-US" dirty="0"/>
          </a:p>
        </p:txBody>
      </p:sp>
      <p:sp>
        <p:nvSpPr>
          <p:cNvPr id="51208" name="Line 12"/>
          <p:cNvSpPr>
            <a:spLocks noChangeShapeType="1"/>
          </p:cNvSpPr>
          <p:nvPr/>
        </p:nvSpPr>
        <p:spPr bwMode="auto">
          <a:xfrm>
            <a:off x="4183063" y="3224213"/>
            <a:ext cx="615950" cy="0"/>
          </a:xfrm>
          <a:prstGeom prst="line">
            <a:avLst/>
          </a:prstGeom>
          <a:noFill/>
          <a:ln w="31750">
            <a:solidFill>
              <a:srgbClr val="000000"/>
            </a:solidFill>
            <a:round/>
            <a:headEnd/>
            <a:tailEnd/>
          </a:ln>
        </p:spPr>
        <p:txBody>
          <a:bodyPr wrap="none" anchor="ctr"/>
          <a:lstStyle/>
          <a:p>
            <a:endParaRPr lang="en-US" dirty="0"/>
          </a:p>
        </p:txBody>
      </p:sp>
      <p:sp>
        <p:nvSpPr>
          <p:cNvPr id="51209" name="Line 13"/>
          <p:cNvSpPr>
            <a:spLocks noChangeShapeType="1"/>
          </p:cNvSpPr>
          <p:nvPr/>
        </p:nvSpPr>
        <p:spPr bwMode="auto">
          <a:xfrm>
            <a:off x="4178300" y="3487738"/>
            <a:ext cx="617538" cy="0"/>
          </a:xfrm>
          <a:prstGeom prst="line">
            <a:avLst/>
          </a:prstGeom>
          <a:noFill/>
          <a:ln w="31750">
            <a:solidFill>
              <a:srgbClr val="000000"/>
            </a:solidFill>
            <a:round/>
            <a:headEnd/>
            <a:tailEnd/>
          </a:ln>
        </p:spPr>
        <p:txBody>
          <a:bodyPr wrap="none" anchor="ctr"/>
          <a:lstStyle/>
          <a:p>
            <a:endParaRPr lang="en-US" dirty="0"/>
          </a:p>
        </p:txBody>
      </p:sp>
      <p:sp>
        <p:nvSpPr>
          <p:cNvPr id="51210" name="Text Box 14"/>
          <p:cNvSpPr txBox="1">
            <a:spLocks noChangeArrowheads="1"/>
          </p:cNvSpPr>
          <p:nvPr/>
        </p:nvSpPr>
        <p:spPr bwMode="auto">
          <a:xfrm>
            <a:off x="4165600" y="3856038"/>
            <a:ext cx="685800" cy="285750"/>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700" dirty="0">
                <a:solidFill>
                  <a:srgbClr val="000000"/>
                </a:solidFill>
                <a:latin typeface="Agilent TT Cond" pitchFamily="34" charset="0"/>
              </a:rPr>
              <a:t>10 dB</a:t>
            </a:r>
            <a:endParaRPr lang="en-US" sz="2200" dirty="0">
              <a:latin typeface="Agilent TT Cond" pitchFamily="34" charset="0"/>
            </a:endParaRPr>
          </a:p>
        </p:txBody>
      </p:sp>
      <p:sp>
        <p:nvSpPr>
          <p:cNvPr id="51211" name="Line 15"/>
          <p:cNvSpPr>
            <a:spLocks noChangeShapeType="1"/>
          </p:cNvSpPr>
          <p:nvPr/>
        </p:nvSpPr>
        <p:spPr bwMode="auto">
          <a:xfrm>
            <a:off x="4452938" y="3586163"/>
            <a:ext cx="0" cy="273050"/>
          </a:xfrm>
          <a:prstGeom prst="line">
            <a:avLst/>
          </a:prstGeom>
          <a:noFill/>
          <a:ln w="31750">
            <a:solidFill>
              <a:srgbClr val="000000"/>
            </a:solidFill>
            <a:round/>
            <a:headEnd/>
            <a:tailEnd/>
          </a:ln>
        </p:spPr>
        <p:txBody>
          <a:bodyPr wrap="none" anchor="ctr"/>
          <a:lstStyle/>
          <a:p>
            <a:endParaRPr lang="en-US" dirty="0"/>
          </a:p>
        </p:txBody>
      </p:sp>
      <p:sp>
        <p:nvSpPr>
          <p:cNvPr id="51212" name="Freeform 16"/>
          <p:cNvSpPr>
            <a:spLocks/>
          </p:cNvSpPr>
          <p:nvPr/>
        </p:nvSpPr>
        <p:spPr bwMode="auto">
          <a:xfrm>
            <a:off x="4424363" y="3497263"/>
            <a:ext cx="60325" cy="119062"/>
          </a:xfrm>
          <a:custGeom>
            <a:avLst/>
            <a:gdLst>
              <a:gd name="T0" fmla="*/ 43297161 w 41"/>
              <a:gd name="T1" fmla="*/ 0 h 85"/>
              <a:gd name="T2" fmla="*/ 0 w 41"/>
              <a:gd name="T3" fmla="*/ 164811208 h 85"/>
              <a:gd name="T4" fmla="*/ 43297161 w 41"/>
              <a:gd name="T5" fmla="*/ 125571188 h 85"/>
              <a:gd name="T6" fmla="*/ 86594321 w 41"/>
              <a:gd name="T7" fmla="*/ 164811208 h 85"/>
              <a:gd name="T8" fmla="*/ 43297161 w 41"/>
              <a:gd name="T9" fmla="*/ 0 h 85"/>
              <a:gd name="T10" fmla="*/ 43297161 w 41"/>
              <a:gd name="T11" fmla="*/ 0 h 85"/>
              <a:gd name="T12" fmla="*/ 0 60000 65536"/>
              <a:gd name="T13" fmla="*/ 0 60000 65536"/>
              <a:gd name="T14" fmla="*/ 0 60000 65536"/>
              <a:gd name="T15" fmla="*/ 0 60000 65536"/>
              <a:gd name="T16" fmla="*/ 0 60000 65536"/>
              <a:gd name="T17" fmla="*/ 0 60000 65536"/>
              <a:gd name="T18" fmla="*/ 0 w 41"/>
              <a:gd name="T19" fmla="*/ 0 h 85"/>
              <a:gd name="T20" fmla="*/ 41 w 41"/>
              <a:gd name="T21" fmla="*/ 85 h 85"/>
            </a:gdLst>
            <a:ahLst/>
            <a:cxnLst>
              <a:cxn ang="T12">
                <a:pos x="T0" y="T1"/>
              </a:cxn>
              <a:cxn ang="T13">
                <a:pos x="T2" y="T3"/>
              </a:cxn>
              <a:cxn ang="T14">
                <a:pos x="T4" y="T5"/>
              </a:cxn>
              <a:cxn ang="T15">
                <a:pos x="T6" y="T7"/>
              </a:cxn>
              <a:cxn ang="T16">
                <a:pos x="T8" y="T9"/>
              </a:cxn>
              <a:cxn ang="T17">
                <a:pos x="T10" y="T11"/>
              </a:cxn>
            </a:cxnLst>
            <a:rect l="T18" t="T19" r="T20" b="T21"/>
            <a:pathLst>
              <a:path w="41" h="85">
                <a:moveTo>
                  <a:pt x="20" y="0"/>
                </a:moveTo>
                <a:lnTo>
                  <a:pt x="0" y="84"/>
                </a:lnTo>
                <a:lnTo>
                  <a:pt x="20" y="64"/>
                </a:lnTo>
                <a:lnTo>
                  <a:pt x="40" y="84"/>
                </a:lnTo>
                <a:lnTo>
                  <a:pt x="20" y="0"/>
                </a:lnTo>
              </a:path>
            </a:pathLst>
          </a:custGeom>
          <a:solidFill>
            <a:srgbClr val="000000"/>
          </a:solidFill>
          <a:ln w="31750">
            <a:solidFill>
              <a:srgbClr val="000000"/>
            </a:solidFill>
            <a:round/>
            <a:headEnd/>
            <a:tailEnd/>
          </a:ln>
        </p:spPr>
        <p:txBody>
          <a:bodyPr/>
          <a:lstStyle/>
          <a:p>
            <a:endParaRPr lang="en-US" dirty="0"/>
          </a:p>
        </p:txBody>
      </p:sp>
      <p:sp>
        <p:nvSpPr>
          <p:cNvPr id="51213" name="Line 17"/>
          <p:cNvSpPr>
            <a:spLocks noChangeShapeType="1"/>
          </p:cNvSpPr>
          <p:nvPr/>
        </p:nvSpPr>
        <p:spPr bwMode="auto">
          <a:xfrm>
            <a:off x="4452938" y="2843213"/>
            <a:ext cx="0" cy="274637"/>
          </a:xfrm>
          <a:prstGeom prst="line">
            <a:avLst/>
          </a:prstGeom>
          <a:noFill/>
          <a:ln w="31750">
            <a:solidFill>
              <a:srgbClr val="000000"/>
            </a:solidFill>
            <a:round/>
            <a:headEnd/>
            <a:tailEnd/>
          </a:ln>
        </p:spPr>
        <p:txBody>
          <a:bodyPr wrap="none" anchor="ctr"/>
          <a:lstStyle/>
          <a:p>
            <a:endParaRPr lang="en-US" dirty="0"/>
          </a:p>
        </p:txBody>
      </p:sp>
      <p:sp>
        <p:nvSpPr>
          <p:cNvPr id="51214" name="Freeform 18"/>
          <p:cNvSpPr>
            <a:spLocks/>
          </p:cNvSpPr>
          <p:nvPr/>
        </p:nvSpPr>
        <p:spPr bwMode="auto">
          <a:xfrm>
            <a:off x="4424363" y="3089275"/>
            <a:ext cx="60325" cy="119063"/>
          </a:xfrm>
          <a:custGeom>
            <a:avLst/>
            <a:gdLst>
              <a:gd name="T0" fmla="*/ 43297161 w 41"/>
              <a:gd name="T1" fmla="*/ 164813993 h 85"/>
              <a:gd name="T2" fmla="*/ 86594321 w 41"/>
              <a:gd name="T3" fmla="*/ 0 h 85"/>
              <a:gd name="T4" fmla="*/ 43297161 w 41"/>
              <a:gd name="T5" fmla="*/ 39241761 h 85"/>
              <a:gd name="T6" fmla="*/ 0 w 41"/>
              <a:gd name="T7" fmla="*/ 0 h 85"/>
              <a:gd name="T8" fmla="*/ 43297161 w 41"/>
              <a:gd name="T9" fmla="*/ 164813993 h 85"/>
              <a:gd name="T10" fmla="*/ 43297161 w 41"/>
              <a:gd name="T11" fmla="*/ 164813993 h 85"/>
              <a:gd name="T12" fmla="*/ 0 60000 65536"/>
              <a:gd name="T13" fmla="*/ 0 60000 65536"/>
              <a:gd name="T14" fmla="*/ 0 60000 65536"/>
              <a:gd name="T15" fmla="*/ 0 60000 65536"/>
              <a:gd name="T16" fmla="*/ 0 60000 65536"/>
              <a:gd name="T17" fmla="*/ 0 60000 65536"/>
              <a:gd name="T18" fmla="*/ 0 w 41"/>
              <a:gd name="T19" fmla="*/ 0 h 85"/>
              <a:gd name="T20" fmla="*/ 41 w 41"/>
              <a:gd name="T21" fmla="*/ 85 h 85"/>
            </a:gdLst>
            <a:ahLst/>
            <a:cxnLst>
              <a:cxn ang="T12">
                <a:pos x="T0" y="T1"/>
              </a:cxn>
              <a:cxn ang="T13">
                <a:pos x="T2" y="T3"/>
              </a:cxn>
              <a:cxn ang="T14">
                <a:pos x="T4" y="T5"/>
              </a:cxn>
              <a:cxn ang="T15">
                <a:pos x="T6" y="T7"/>
              </a:cxn>
              <a:cxn ang="T16">
                <a:pos x="T8" y="T9"/>
              </a:cxn>
              <a:cxn ang="T17">
                <a:pos x="T10" y="T11"/>
              </a:cxn>
            </a:cxnLst>
            <a:rect l="T18" t="T19" r="T20" b="T21"/>
            <a:pathLst>
              <a:path w="41" h="85">
                <a:moveTo>
                  <a:pt x="20" y="84"/>
                </a:moveTo>
                <a:lnTo>
                  <a:pt x="40" y="0"/>
                </a:lnTo>
                <a:lnTo>
                  <a:pt x="20" y="20"/>
                </a:lnTo>
                <a:lnTo>
                  <a:pt x="0" y="0"/>
                </a:lnTo>
                <a:lnTo>
                  <a:pt x="20" y="84"/>
                </a:lnTo>
              </a:path>
            </a:pathLst>
          </a:custGeom>
          <a:solidFill>
            <a:srgbClr val="000000"/>
          </a:solidFill>
          <a:ln w="31750">
            <a:solidFill>
              <a:srgbClr val="000000"/>
            </a:solidFill>
            <a:round/>
            <a:headEnd/>
            <a:tailEnd/>
          </a:ln>
        </p:spPr>
        <p:txBody>
          <a:bodyPr/>
          <a:lstStyle/>
          <a:p>
            <a:endParaRPr lang="en-US" dirty="0"/>
          </a:p>
        </p:txBody>
      </p:sp>
      <p:sp>
        <p:nvSpPr>
          <p:cNvPr id="51215" name="Text Box 19"/>
          <p:cNvSpPr txBox="1">
            <a:spLocks noChangeArrowheads="1"/>
          </p:cNvSpPr>
          <p:nvPr/>
        </p:nvSpPr>
        <p:spPr bwMode="auto">
          <a:xfrm>
            <a:off x="1265238" y="4570413"/>
            <a:ext cx="2373312" cy="287337"/>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700" dirty="0">
                <a:solidFill>
                  <a:srgbClr val="000000"/>
                </a:solidFill>
                <a:latin typeface="Agilent TT Cond" pitchFamily="34" charset="0"/>
              </a:rPr>
              <a:t>Attenuation = 10 dB</a:t>
            </a:r>
            <a:endParaRPr lang="en-US" sz="2200" dirty="0">
              <a:latin typeface="Agilent TT Cond" pitchFamily="34" charset="0"/>
            </a:endParaRPr>
          </a:p>
        </p:txBody>
      </p:sp>
      <p:sp>
        <p:nvSpPr>
          <p:cNvPr id="51216" name="Text Box 20"/>
          <p:cNvSpPr txBox="1">
            <a:spLocks noChangeArrowheads="1"/>
          </p:cNvSpPr>
          <p:nvPr/>
        </p:nvSpPr>
        <p:spPr bwMode="auto">
          <a:xfrm>
            <a:off x="5272088" y="4506913"/>
            <a:ext cx="2806700" cy="303212"/>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700" dirty="0">
                <a:solidFill>
                  <a:srgbClr val="000000"/>
                </a:solidFill>
                <a:latin typeface="Agilent TT Cond" pitchFamily="34" charset="0"/>
              </a:rPr>
              <a:t>Attenuation = 20 dB </a:t>
            </a:r>
            <a:endParaRPr lang="en-US" sz="2200" dirty="0">
              <a:latin typeface="Agilent TT Cond" pitchFamily="34" charset="0"/>
            </a:endParaRPr>
          </a:p>
        </p:txBody>
      </p:sp>
      <p:grpSp>
        <p:nvGrpSpPr>
          <p:cNvPr id="3" name="Group 21"/>
          <p:cNvGrpSpPr>
            <a:grpSpLocks/>
          </p:cNvGrpSpPr>
          <p:nvPr/>
        </p:nvGrpSpPr>
        <p:grpSpPr bwMode="auto">
          <a:xfrm>
            <a:off x="4857750" y="2940050"/>
            <a:ext cx="3319463" cy="879475"/>
            <a:chOff x="3366" y="2462"/>
            <a:chExt cx="2300" cy="627"/>
          </a:xfrm>
        </p:grpSpPr>
        <p:sp>
          <p:nvSpPr>
            <p:cNvPr id="51223" name="Freeform 22"/>
            <p:cNvSpPr>
              <a:spLocks/>
            </p:cNvSpPr>
            <p:nvPr/>
          </p:nvSpPr>
          <p:spPr bwMode="auto">
            <a:xfrm>
              <a:off x="3366" y="2484"/>
              <a:ext cx="599" cy="528"/>
            </a:xfrm>
            <a:custGeom>
              <a:avLst/>
              <a:gdLst>
                <a:gd name="T0" fmla="*/ 5 w 599"/>
                <a:gd name="T1" fmla="*/ 181 h 528"/>
                <a:gd name="T2" fmla="*/ 16 w 599"/>
                <a:gd name="T3" fmla="*/ 261 h 528"/>
                <a:gd name="T4" fmla="*/ 29 w 599"/>
                <a:gd name="T5" fmla="*/ 331 h 528"/>
                <a:gd name="T6" fmla="*/ 40 w 599"/>
                <a:gd name="T7" fmla="*/ 306 h 528"/>
                <a:gd name="T8" fmla="*/ 51 w 599"/>
                <a:gd name="T9" fmla="*/ 154 h 528"/>
                <a:gd name="T10" fmla="*/ 63 w 599"/>
                <a:gd name="T11" fmla="*/ 79 h 528"/>
                <a:gd name="T12" fmla="*/ 74 w 599"/>
                <a:gd name="T13" fmla="*/ 142 h 528"/>
                <a:gd name="T14" fmla="*/ 85 w 599"/>
                <a:gd name="T15" fmla="*/ 115 h 528"/>
                <a:gd name="T16" fmla="*/ 97 w 599"/>
                <a:gd name="T17" fmla="*/ 185 h 528"/>
                <a:gd name="T18" fmla="*/ 109 w 599"/>
                <a:gd name="T19" fmla="*/ 278 h 528"/>
                <a:gd name="T20" fmla="*/ 120 w 599"/>
                <a:gd name="T21" fmla="*/ 192 h 528"/>
                <a:gd name="T22" fmla="*/ 132 w 599"/>
                <a:gd name="T23" fmla="*/ 154 h 528"/>
                <a:gd name="T24" fmla="*/ 142 w 599"/>
                <a:gd name="T25" fmla="*/ 149 h 528"/>
                <a:gd name="T26" fmla="*/ 154 w 599"/>
                <a:gd name="T27" fmla="*/ 32 h 528"/>
                <a:gd name="T28" fmla="*/ 166 w 599"/>
                <a:gd name="T29" fmla="*/ 39 h 528"/>
                <a:gd name="T30" fmla="*/ 178 w 599"/>
                <a:gd name="T31" fmla="*/ 188 h 528"/>
                <a:gd name="T32" fmla="*/ 189 w 599"/>
                <a:gd name="T33" fmla="*/ 120 h 528"/>
                <a:gd name="T34" fmla="*/ 200 w 599"/>
                <a:gd name="T35" fmla="*/ 18 h 528"/>
                <a:gd name="T36" fmla="*/ 212 w 599"/>
                <a:gd name="T37" fmla="*/ 120 h 528"/>
                <a:gd name="T38" fmla="*/ 224 w 599"/>
                <a:gd name="T39" fmla="*/ 396 h 528"/>
                <a:gd name="T40" fmla="*/ 236 w 599"/>
                <a:gd name="T41" fmla="*/ 147 h 528"/>
                <a:gd name="T42" fmla="*/ 246 w 599"/>
                <a:gd name="T43" fmla="*/ 260 h 528"/>
                <a:gd name="T44" fmla="*/ 258 w 599"/>
                <a:gd name="T45" fmla="*/ 214 h 528"/>
                <a:gd name="T46" fmla="*/ 270 w 599"/>
                <a:gd name="T47" fmla="*/ 162 h 528"/>
                <a:gd name="T48" fmla="*/ 281 w 599"/>
                <a:gd name="T49" fmla="*/ 75 h 528"/>
                <a:gd name="T50" fmla="*/ 292 w 599"/>
                <a:gd name="T51" fmla="*/ 312 h 528"/>
                <a:gd name="T52" fmla="*/ 304 w 599"/>
                <a:gd name="T53" fmla="*/ 69 h 528"/>
                <a:gd name="T54" fmla="*/ 316 w 599"/>
                <a:gd name="T55" fmla="*/ 188 h 528"/>
                <a:gd name="T56" fmla="*/ 327 w 599"/>
                <a:gd name="T57" fmla="*/ 196 h 528"/>
                <a:gd name="T58" fmla="*/ 338 w 599"/>
                <a:gd name="T59" fmla="*/ 167 h 528"/>
                <a:gd name="T60" fmla="*/ 350 w 599"/>
                <a:gd name="T61" fmla="*/ 201 h 528"/>
                <a:gd name="T62" fmla="*/ 362 w 599"/>
                <a:gd name="T63" fmla="*/ 82 h 528"/>
                <a:gd name="T64" fmla="*/ 374 w 599"/>
                <a:gd name="T65" fmla="*/ 300 h 528"/>
                <a:gd name="T66" fmla="*/ 385 w 599"/>
                <a:gd name="T67" fmla="*/ 226 h 528"/>
                <a:gd name="T68" fmla="*/ 396 w 599"/>
                <a:gd name="T69" fmla="*/ 222 h 528"/>
                <a:gd name="T70" fmla="*/ 408 w 599"/>
                <a:gd name="T71" fmla="*/ 222 h 528"/>
                <a:gd name="T72" fmla="*/ 419 w 599"/>
                <a:gd name="T73" fmla="*/ 168 h 528"/>
                <a:gd name="T74" fmla="*/ 431 w 599"/>
                <a:gd name="T75" fmla="*/ 111 h 528"/>
                <a:gd name="T76" fmla="*/ 442 w 599"/>
                <a:gd name="T77" fmla="*/ 136 h 528"/>
                <a:gd name="T78" fmla="*/ 453 w 599"/>
                <a:gd name="T79" fmla="*/ 194 h 528"/>
                <a:gd name="T80" fmla="*/ 464 w 599"/>
                <a:gd name="T81" fmla="*/ 192 h 528"/>
                <a:gd name="T82" fmla="*/ 476 w 599"/>
                <a:gd name="T83" fmla="*/ 186 h 528"/>
                <a:gd name="T84" fmla="*/ 488 w 599"/>
                <a:gd name="T85" fmla="*/ 111 h 528"/>
                <a:gd name="T86" fmla="*/ 499 w 599"/>
                <a:gd name="T87" fmla="*/ 185 h 528"/>
                <a:gd name="T88" fmla="*/ 511 w 599"/>
                <a:gd name="T89" fmla="*/ 141 h 528"/>
                <a:gd name="T90" fmla="*/ 522 w 599"/>
                <a:gd name="T91" fmla="*/ 137 h 528"/>
                <a:gd name="T92" fmla="*/ 534 w 599"/>
                <a:gd name="T93" fmla="*/ 117 h 528"/>
                <a:gd name="T94" fmla="*/ 546 w 599"/>
                <a:gd name="T95" fmla="*/ 206 h 528"/>
                <a:gd name="T96" fmla="*/ 557 w 599"/>
                <a:gd name="T97" fmla="*/ 187 h 528"/>
                <a:gd name="T98" fmla="*/ 569 w 599"/>
                <a:gd name="T99" fmla="*/ 174 h 528"/>
                <a:gd name="T100" fmla="*/ 580 w 599"/>
                <a:gd name="T101" fmla="*/ 256 h 528"/>
                <a:gd name="T102" fmla="*/ 592 w 599"/>
                <a:gd name="T103" fmla="*/ 286 h 52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9"/>
                <a:gd name="T157" fmla="*/ 0 h 528"/>
                <a:gd name="T158" fmla="*/ 599 w 599"/>
                <a:gd name="T159" fmla="*/ 528 h 52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9" h="528">
                  <a:moveTo>
                    <a:pt x="0" y="303"/>
                  </a:moveTo>
                  <a:lnTo>
                    <a:pt x="5" y="181"/>
                  </a:lnTo>
                  <a:lnTo>
                    <a:pt x="10" y="238"/>
                  </a:lnTo>
                  <a:lnTo>
                    <a:pt x="16" y="261"/>
                  </a:lnTo>
                  <a:lnTo>
                    <a:pt x="22" y="90"/>
                  </a:lnTo>
                  <a:lnTo>
                    <a:pt x="29" y="331"/>
                  </a:lnTo>
                  <a:lnTo>
                    <a:pt x="33" y="168"/>
                  </a:lnTo>
                  <a:lnTo>
                    <a:pt x="40" y="306"/>
                  </a:lnTo>
                  <a:lnTo>
                    <a:pt x="45" y="98"/>
                  </a:lnTo>
                  <a:lnTo>
                    <a:pt x="51" y="154"/>
                  </a:lnTo>
                  <a:lnTo>
                    <a:pt x="56" y="263"/>
                  </a:lnTo>
                  <a:lnTo>
                    <a:pt x="63" y="79"/>
                  </a:lnTo>
                  <a:lnTo>
                    <a:pt x="68" y="258"/>
                  </a:lnTo>
                  <a:lnTo>
                    <a:pt x="74" y="142"/>
                  </a:lnTo>
                  <a:lnTo>
                    <a:pt x="80" y="0"/>
                  </a:lnTo>
                  <a:lnTo>
                    <a:pt x="85" y="115"/>
                  </a:lnTo>
                  <a:lnTo>
                    <a:pt x="91" y="190"/>
                  </a:lnTo>
                  <a:lnTo>
                    <a:pt x="97" y="185"/>
                  </a:lnTo>
                  <a:lnTo>
                    <a:pt x="103" y="240"/>
                  </a:lnTo>
                  <a:lnTo>
                    <a:pt x="109" y="278"/>
                  </a:lnTo>
                  <a:lnTo>
                    <a:pt x="114" y="198"/>
                  </a:lnTo>
                  <a:lnTo>
                    <a:pt x="120" y="192"/>
                  </a:lnTo>
                  <a:lnTo>
                    <a:pt x="126" y="302"/>
                  </a:lnTo>
                  <a:lnTo>
                    <a:pt x="132" y="154"/>
                  </a:lnTo>
                  <a:lnTo>
                    <a:pt x="138" y="264"/>
                  </a:lnTo>
                  <a:lnTo>
                    <a:pt x="142" y="149"/>
                  </a:lnTo>
                  <a:lnTo>
                    <a:pt x="149" y="400"/>
                  </a:lnTo>
                  <a:lnTo>
                    <a:pt x="154" y="32"/>
                  </a:lnTo>
                  <a:lnTo>
                    <a:pt x="161" y="190"/>
                  </a:lnTo>
                  <a:lnTo>
                    <a:pt x="166" y="39"/>
                  </a:lnTo>
                  <a:lnTo>
                    <a:pt x="171" y="177"/>
                  </a:lnTo>
                  <a:lnTo>
                    <a:pt x="178" y="188"/>
                  </a:lnTo>
                  <a:lnTo>
                    <a:pt x="183" y="226"/>
                  </a:lnTo>
                  <a:lnTo>
                    <a:pt x="189" y="120"/>
                  </a:lnTo>
                  <a:lnTo>
                    <a:pt x="194" y="25"/>
                  </a:lnTo>
                  <a:lnTo>
                    <a:pt x="200" y="18"/>
                  </a:lnTo>
                  <a:lnTo>
                    <a:pt x="206" y="175"/>
                  </a:lnTo>
                  <a:lnTo>
                    <a:pt x="212" y="120"/>
                  </a:lnTo>
                  <a:lnTo>
                    <a:pt x="218" y="210"/>
                  </a:lnTo>
                  <a:lnTo>
                    <a:pt x="224" y="396"/>
                  </a:lnTo>
                  <a:lnTo>
                    <a:pt x="229" y="244"/>
                  </a:lnTo>
                  <a:lnTo>
                    <a:pt x="236" y="147"/>
                  </a:lnTo>
                  <a:lnTo>
                    <a:pt x="241" y="251"/>
                  </a:lnTo>
                  <a:lnTo>
                    <a:pt x="246" y="260"/>
                  </a:lnTo>
                  <a:lnTo>
                    <a:pt x="252" y="61"/>
                  </a:lnTo>
                  <a:lnTo>
                    <a:pt x="258" y="214"/>
                  </a:lnTo>
                  <a:lnTo>
                    <a:pt x="264" y="32"/>
                  </a:lnTo>
                  <a:lnTo>
                    <a:pt x="270" y="162"/>
                  </a:lnTo>
                  <a:lnTo>
                    <a:pt x="275" y="228"/>
                  </a:lnTo>
                  <a:lnTo>
                    <a:pt x="281" y="75"/>
                  </a:lnTo>
                  <a:lnTo>
                    <a:pt x="287" y="152"/>
                  </a:lnTo>
                  <a:lnTo>
                    <a:pt x="292" y="312"/>
                  </a:lnTo>
                  <a:lnTo>
                    <a:pt x="298" y="66"/>
                  </a:lnTo>
                  <a:lnTo>
                    <a:pt x="304" y="69"/>
                  </a:lnTo>
                  <a:lnTo>
                    <a:pt x="310" y="465"/>
                  </a:lnTo>
                  <a:lnTo>
                    <a:pt x="316" y="188"/>
                  </a:lnTo>
                  <a:lnTo>
                    <a:pt x="321" y="179"/>
                  </a:lnTo>
                  <a:lnTo>
                    <a:pt x="327" y="196"/>
                  </a:lnTo>
                  <a:lnTo>
                    <a:pt x="332" y="130"/>
                  </a:lnTo>
                  <a:lnTo>
                    <a:pt x="338" y="167"/>
                  </a:lnTo>
                  <a:lnTo>
                    <a:pt x="344" y="152"/>
                  </a:lnTo>
                  <a:lnTo>
                    <a:pt x="350" y="201"/>
                  </a:lnTo>
                  <a:lnTo>
                    <a:pt x="355" y="187"/>
                  </a:lnTo>
                  <a:lnTo>
                    <a:pt x="362" y="82"/>
                  </a:lnTo>
                  <a:lnTo>
                    <a:pt x="367" y="82"/>
                  </a:lnTo>
                  <a:lnTo>
                    <a:pt x="374" y="300"/>
                  </a:lnTo>
                  <a:lnTo>
                    <a:pt x="378" y="217"/>
                  </a:lnTo>
                  <a:lnTo>
                    <a:pt x="385" y="226"/>
                  </a:lnTo>
                  <a:lnTo>
                    <a:pt x="390" y="302"/>
                  </a:lnTo>
                  <a:lnTo>
                    <a:pt x="396" y="222"/>
                  </a:lnTo>
                  <a:lnTo>
                    <a:pt x="402" y="239"/>
                  </a:lnTo>
                  <a:lnTo>
                    <a:pt x="408" y="222"/>
                  </a:lnTo>
                  <a:lnTo>
                    <a:pt x="413" y="201"/>
                  </a:lnTo>
                  <a:lnTo>
                    <a:pt x="419" y="168"/>
                  </a:lnTo>
                  <a:lnTo>
                    <a:pt x="425" y="97"/>
                  </a:lnTo>
                  <a:lnTo>
                    <a:pt x="431" y="111"/>
                  </a:lnTo>
                  <a:lnTo>
                    <a:pt x="436" y="64"/>
                  </a:lnTo>
                  <a:lnTo>
                    <a:pt x="442" y="136"/>
                  </a:lnTo>
                  <a:lnTo>
                    <a:pt x="448" y="527"/>
                  </a:lnTo>
                  <a:lnTo>
                    <a:pt x="453" y="194"/>
                  </a:lnTo>
                  <a:lnTo>
                    <a:pt x="460" y="235"/>
                  </a:lnTo>
                  <a:lnTo>
                    <a:pt x="464" y="192"/>
                  </a:lnTo>
                  <a:lnTo>
                    <a:pt x="470" y="263"/>
                  </a:lnTo>
                  <a:lnTo>
                    <a:pt x="476" y="186"/>
                  </a:lnTo>
                  <a:lnTo>
                    <a:pt x="483" y="320"/>
                  </a:lnTo>
                  <a:lnTo>
                    <a:pt x="488" y="111"/>
                  </a:lnTo>
                  <a:lnTo>
                    <a:pt x="493" y="284"/>
                  </a:lnTo>
                  <a:lnTo>
                    <a:pt x="499" y="185"/>
                  </a:lnTo>
                  <a:lnTo>
                    <a:pt x="505" y="104"/>
                  </a:lnTo>
                  <a:lnTo>
                    <a:pt x="511" y="141"/>
                  </a:lnTo>
                  <a:lnTo>
                    <a:pt x="517" y="311"/>
                  </a:lnTo>
                  <a:lnTo>
                    <a:pt x="522" y="137"/>
                  </a:lnTo>
                  <a:lnTo>
                    <a:pt x="528" y="97"/>
                  </a:lnTo>
                  <a:lnTo>
                    <a:pt x="534" y="117"/>
                  </a:lnTo>
                  <a:lnTo>
                    <a:pt x="540" y="16"/>
                  </a:lnTo>
                  <a:lnTo>
                    <a:pt x="546" y="206"/>
                  </a:lnTo>
                  <a:lnTo>
                    <a:pt x="551" y="54"/>
                  </a:lnTo>
                  <a:lnTo>
                    <a:pt x="557" y="187"/>
                  </a:lnTo>
                  <a:lnTo>
                    <a:pt x="563" y="79"/>
                  </a:lnTo>
                  <a:lnTo>
                    <a:pt x="569" y="174"/>
                  </a:lnTo>
                  <a:lnTo>
                    <a:pt x="574" y="150"/>
                  </a:lnTo>
                  <a:lnTo>
                    <a:pt x="580" y="256"/>
                  </a:lnTo>
                  <a:lnTo>
                    <a:pt x="586" y="52"/>
                  </a:lnTo>
                  <a:lnTo>
                    <a:pt x="592" y="286"/>
                  </a:lnTo>
                  <a:lnTo>
                    <a:pt x="598" y="72"/>
                  </a:lnTo>
                </a:path>
              </a:pathLst>
            </a:custGeom>
            <a:noFill/>
            <a:ln w="31750">
              <a:solidFill>
                <a:schemeClr val="tx2"/>
              </a:solidFill>
              <a:round/>
              <a:headEnd/>
              <a:tailEnd/>
            </a:ln>
          </p:spPr>
          <p:txBody>
            <a:bodyPr/>
            <a:lstStyle/>
            <a:p>
              <a:endParaRPr lang="en-US" dirty="0"/>
            </a:p>
          </p:txBody>
        </p:sp>
        <p:sp>
          <p:nvSpPr>
            <p:cNvPr id="51224" name="Freeform 23"/>
            <p:cNvSpPr>
              <a:spLocks/>
            </p:cNvSpPr>
            <p:nvPr/>
          </p:nvSpPr>
          <p:spPr bwMode="auto">
            <a:xfrm>
              <a:off x="3964" y="2462"/>
              <a:ext cx="583" cy="503"/>
            </a:xfrm>
            <a:custGeom>
              <a:avLst/>
              <a:gdLst>
                <a:gd name="T0" fmla="*/ 4 w 583"/>
                <a:gd name="T1" fmla="*/ 91 h 503"/>
                <a:gd name="T2" fmla="*/ 16 w 583"/>
                <a:gd name="T3" fmla="*/ 243 h 503"/>
                <a:gd name="T4" fmla="*/ 28 w 583"/>
                <a:gd name="T5" fmla="*/ 162 h 503"/>
                <a:gd name="T6" fmla="*/ 39 w 583"/>
                <a:gd name="T7" fmla="*/ 28 h 503"/>
                <a:gd name="T8" fmla="*/ 51 w 583"/>
                <a:gd name="T9" fmla="*/ 101 h 503"/>
                <a:gd name="T10" fmla="*/ 62 w 583"/>
                <a:gd name="T11" fmla="*/ 167 h 503"/>
                <a:gd name="T12" fmla="*/ 74 w 583"/>
                <a:gd name="T13" fmla="*/ 365 h 503"/>
                <a:gd name="T14" fmla="*/ 86 w 583"/>
                <a:gd name="T15" fmla="*/ 127 h 503"/>
                <a:gd name="T16" fmla="*/ 98 w 583"/>
                <a:gd name="T17" fmla="*/ 142 h 503"/>
                <a:gd name="T18" fmla="*/ 109 w 583"/>
                <a:gd name="T19" fmla="*/ 261 h 503"/>
                <a:gd name="T20" fmla="*/ 120 w 583"/>
                <a:gd name="T21" fmla="*/ 71 h 503"/>
                <a:gd name="T22" fmla="*/ 132 w 583"/>
                <a:gd name="T23" fmla="*/ 179 h 503"/>
                <a:gd name="T24" fmla="*/ 143 w 583"/>
                <a:gd name="T25" fmla="*/ 255 h 503"/>
                <a:gd name="T26" fmla="*/ 154 w 583"/>
                <a:gd name="T27" fmla="*/ 217 h 503"/>
                <a:gd name="T28" fmla="*/ 166 w 583"/>
                <a:gd name="T29" fmla="*/ 47 h 503"/>
                <a:gd name="T30" fmla="*/ 177 w 583"/>
                <a:gd name="T31" fmla="*/ 377 h 503"/>
                <a:gd name="T32" fmla="*/ 189 w 583"/>
                <a:gd name="T33" fmla="*/ 111 h 503"/>
                <a:gd name="T34" fmla="*/ 200 w 583"/>
                <a:gd name="T35" fmla="*/ 142 h 503"/>
                <a:gd name="T36" fmla="*/ 212 w 583"/>
                <a:gd name="T37" fmla="*/ 148 h 503"/>
                <a:gd name="T38" fmla="*/ 223 w 583"/>
                <a:gd name="T39" fmla="*/ 427 h 503"/>
                <a:gd name="T40" fmla="*/ 235 w 583"/>
                <a:gd name="T41" fmla="*/ 110 h 503"/>
                <a:gd name="T42" fmla="*/ 246 w 583"/>
                <a:gd name="T43" fmla="*/ 285 h 503"/>
                <a:gd name="T44" fmla="*/ 258 w 583"/>
                <a:gd name="T45" fmla="*/ 148 h 503"/>
                <a:gd name="T46" fmla="*/ 270 w 583"/>
                <a:gd name="T47" fmla="*/ 304 h 503"/>
                <a:gd name="T48" fmla="*/ 281 w 583"/>
                <a:gd name="T49" fmla="*/ 158 h 503"/>
                <a:gd name="T50" fmla="*/ 293 w 583"/>
                <a:gd name="T51" fmla="*/ 160 h 503"/>
                <a:gd name="T52" fmla="*/ 304 w 583"/>
                <a:gd name="T53" fmla="*/ 502 h 503"/>
                <a:gd name="T54" fmla="*/ 315 w 583"/>
                <a:gd name="T55" fmla="*/ 324 h 503"/>
                <a:gd name="T56" fmla="*/ 326 w 583"/>
                <a:gd name="T57" fmla="*/ 181 h 503"/>
                <a:gd name="T58" fmla="*/ 338 w 583"/>
                <a:gd name="T59" fmla="*/ 175 h 503"/>
                <a:gd name="T60" fmla="*/ 350 w 583"/>
                <a:gd name="T61" fmla="*/ 166 h 503"/>
                <a:gd name="T62" fmla="*/ 361 w 583"/>
                <a:gd name="T63" fmla="*/ 262 h 503"/>
                <a:gd name="T64" fmla="*/ 373 w 583"/>
                <a:gd name="T65" fmla="*/ 56 h 503"/>
                <a:gd name="T66" fmla="*/ 384 w 583"/>
                <a:gd name="T67" fmla="*/ 169 h 503"/>
                <a:gd name="T68" fmla="*/ 396 w 583"/>
                <a:gd name="T69" fmla="*/ 96 h 503"/>
                <a:gd name="T70" fmla="*/ 407 w 583"/>
                <a:gd name="T71" fmla="*/ 443 h 503"/>
                <a:gd name="T72" fmla="*/ 419 w 583"/>
                <a:gd name="T73" fmla="*/ 433 h 503"/>
                <a:gd name="T74" fmla="*/ 431 w 583"/>
                <a:gd name="T75" fmla="*/ 149 h 503"/>
                <a:gd name="T76" fmla="*/ 442 w 583"/>
                <a:gd name="T77" fmla="*/ 81 h 503"/>
                <a:gd name="T78" fmla="*/ 454 w 583"/>
                <a:gd name="T79" fmla="*/ 204 h 503"/>
                <a:gd name="T80" fmla="*/ 465 w 583"/>
                <a:gd name="T81" fmla="*/ 55 h 503"/>
                <a:gd name="T82" fmla="*/ 467 w 583"/>
                <a:gd name="T83" fmla="*/ 161 h 503"/>
                <a:gd name="T84" fmla="*/ 488 w 583"/>
                <a:gd name="T85" fmla="*/ 47 h 503"/>
                <a:gd name="T86" fmla="*/ 498 w 583"/>
                <a:gd name="T87" fmla="*/ 112 h 503"/>
                <a:gd name="T88" fmla="*/ 510 w 583"/>
                <a:gd name="T89" fmla="*/ 21 h 503"/>
                <a:gd name="T90" fmla="*/ 527 w 583"/>
                <a:gd name="T91" fmla="*/ 110 h 503"/>
                <a:gd name="T92" fmla="*/ 524 w 583"/>
                <a:gd name="T93" fmla="*/ 81 h 503"/>
                <a:gd name="T94" fmla="*/ 548 w 583"/>
                <a:gd name="T95" fmla="*/ 70 h 503"/>
                <a:gd name="T96" fmla="*/ 555 w 583"/>
                <a:gd name="T97" fmla="*/ 110 h 503"/>
                <a:gd name="T98" fmla="*/ 568 w 583"/>
                <a:gd name="T99" fmla="*/ 16 h 503"/>
                <a:gd name="T100" fmla="*/ 580 w 583"/>
                <a:gd name="T101" fmla="*/ 0 h 503"/>
                <a:gd name="T102" fmla="*/ 576 w 583"/>
                <a:gd name="T103" fmla="*/ 91 h 50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83"/>
                <a:gd name="T157" fmla="*/ 0 h 503"/>
                <a:gd name="T158" fmla="*/ 583 w 583"/>
                <a:gd name="T159" fmla="*/ 503 h 50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83" h="503">
                  <a:moveTo>
                    <a:pt x="0" y="94"/>
                  </a:moveTo>
                  <a:lnTo>
                    <a:pt x="4" y="91"/>
                  </a:lnTo>
                  <a:lnTo>
                    <a:pt x="11" y="104"/>
                  </a:lnTo>
                  <a:lnTo>
                    <a:pt x="16" y="243"/>
                  </a:lnTo>
                  <a:lnTo>
                    <a:pt x="22" y="179"/>
                  </a:lnTo>
                  <a:lnTo>
                    <a:pt x="28" y="162"/>
                  </a:lnTo>
                  <a:lnTo>
                    <a:pt x="33" y="172"/>
                  </a:lnTo>
                  <a:lnTo>
                    <a:pt x="39" y="28"/>
                  </a:lnTo>
                  <a:lnTo>
                    <a:pt x="45" y="170"/>
                  </a:lnTo>
                  <a:lnTo>
                    <a:pt x="51" y="101"/>
                  </a:lnTo>
                  <a:lnTo>
                    <a:pt x="57" y="102"/>
                  </a:lnTo>
                  <a:lnTo>
                    <a:pt x="62" y="167"/>
                  </a:lnTo>
                  <a:lnTo>
                    <a:pt x="68" y="72"/>
                  </a:lnTo>
                  <a:lnTo>
                    <a:pt x="74" y="365"/>
                  </a:lnTo>
                  <a:lnTo>
                    <a:pt x="80" y="290"/>
                  </a:lnTo>
                  <a:lnTo>
                    <a:pt x="86" y="127"/>
                  </a:lnTo>
                  <a:lnTo>
                    <a:pt x="90" y="33"/>
                  </a:lnTo>
                  <a:lnTo>
                    <a:pt x="98" y="142"/>
                  </a:lnTo>
                  <a:lnTo>
                    <a:pt x="102" y="353"/>
                  </a:lnTo>
                  <a:lnTo>
                    <a:pt x="109" y="261"/>
                  </a:lnTo>
                  <a:lnTo>
                    <a:pt x="114" y="306"/>
                  </a:lnTo>
                  <a:lnTo>
                    <a:pt x="120" y="71"/>
                  </a:lnTo>
                  <a:lnTo>
                    <a:pt x="126" y="30"/>
                  </a:lnTo>
                  <a:lnTo>
                    <a:pt x="132" y="179"/>
                  </a:lnTo>
                  <a:lnTo>
                    <a:pt x="137" y="188"/>
                  </a:lnTo>
                  <a:lnTo>
                    <a:pt x="143" y="255"/>
                  </a:lnTo>
                  <a:lnTo>
                    <a:pt x="148" y="79"/>
                  </a:lnTo>
                  <a:lnTo>
                    <a:pt x="154" y="217"/>
                  </a:lnTo>
                  <a:lnTo>
                    <a:pt x="160" y="321"/>
                  </a:lnTo>
                  <a:lnTo>
                    <a:pt x="166" y="47"/>
                  </a:lnTo>
                  <a:lnTo>
                    <a:pt x="172" y="272"/>
                  </a:lnTo>
                  <a:lnTo>
                    <a:pt x="177" y="377"/>
                  </a:lnTo>
                  <a:lnTo>
                    <a:pt x="183" y="329"/>
                  </a:lnTo>
                  <a:lnTo>
                    <a:pt x="189" y="111"/>
                  </a:lnTo>
                  <a:lnTo>
                    <a:pt x="194" y="108"/>
                  </a:lnTo>
                  <a:lnTo>
                    <a:pt x="200" y="142"/>
                  </a:lnTo>
                  <a:lnTo>
                    <a:pt x="207" y="102"/>
                  </a:lnTo>
                  <a:lnTo>
                    <a:pt x="212" y="148"/>
                  </a:lnTo>
                  <a:lnTo>
                    <a:pt x="218" y="325"/>
                  </a:lnTo>
                  <a:lnTo>
                    <a:pt x="223" y="427"/>
                  </a:lnTo>
                  <a:lnTo>
                    <a:pt x="229" y="186"/>
                  </a:lnTo>
                  <a:lnTo>
                    <a:pt x="235" y="110"/>
                  </a:lnTo>
                  <a:lnTo>
                    <a:pt x="245" y="63"/>
                  </a:lnTo>
                  <a:lnTo>
                    <a:pt x="246" y="285"/>
                  </a:lnTo>
                  <a:lnTo>
                    <a:pt x="252" y="297"/>
                  </a:lnTo>
                  <a:lnTo>
                    <a:pt x="258" y="148"/>
                  </a:lnTo>
                  <a:lnTo>
                    <a:pt x="264" y="118"/>
                  </a:lnTo>
                  <a:lnTo>
                    <a:pt x="270" y="304"/>
                  </a:lnTo>
                  <a:lnTo>
                    <a:pt x="276" y="229"/>
                  </a:lnTo>
                  <a:lnTo>
                    <a:pt x="281" y="158"/>
                  </a:lnTo>
                  <a:lnTo>
                    <a:pt x="286" y="189"/>
                  </a:lnTo>
                  <a:lnTo>
                    <a:pt x="293" y="160"/>
                  </a:lnTo>
                  <a:lnTo>
                    <a:pt x="298" y="460"/>
                  </a:lnTo>
                  <a:lnTo>
                    <a:pt x="304" y="502"/>
                  </a:lnTo>
                  <a:lnTo>
                    <a:pt x="310" y="422"/>
                  </a:lnTo>
                  <a:lnTo>
                    <a:pt x="315" y="324"/>
                  </a:lnTo>
                  <a:lnTo>
                    <a:pt x="322" y="145"/>
                  </a:lnTo>
                  <a:lnTo>
                    <a:pt x="326" y="181"/>
                  </a:lnTo>
                  <a:lnTo>
                    <a:pt x="332" y="339"/>
                  </a:lnTo>
                  <a:lnTo>
                    <a:pt x="338" y="175"/>
                  </a:lnTo>
                  <a:lnTo>
                    <a:pt x="344" y="105"/>
                  </a:lnTo>
                  <a:lnTo>
                    <a:pt x="350" y="166"/>
                  </a:lnTo>
                  <a:lnTo>
                    <a:pt x="356" y="199"/>
                  </a:lnTo>
                  <a:lnTo>
                    <a:pt x="361" y="262"/>
                  </a:lnTo>
                  <a:lnTo>
                    <a:pt x="367" y="147"/>
                  </a:lnTo>
                  <a:lnTo>
                    <a:pt x="373" y="56"/>
                  </a:lnTo>
                  <a:lnTo>
                    <a:pt x="379" y="282"/>
                  </a:lnTo>
                  <a:lnTo>
                    <a:pt x="384" y="169"/>
                  </a:lnTo>
                  <a:lnTo>
                    <a:pt x="389" y="92"/>
                  </a:lnTo>
                  <a:lnTo>
                    <a:pt x="396" y="96"/>
                  </a:lnTo>
                  <a:lnTo>
                    <a:pt x="402" y="152"/>
                  </a:lnTo>
                  <a:lnTo>
                    <a:pt x="407" y="443"/>
                  </a:lnTo>
                  <a:lnTo>
                    <a:pt x="413" y="348"/>
                  </a:lnTo>
                  <a:lnTo>
                    <a:pt x="419" y="433"/>
                  </a:lnTo>
                  <a:lnTo>
                    <a:pt x="425" y="162"/>
                  </a:lnTo>
                  <a:lnTo>
                    <a:pt x="431" y="149"/>
                  </a:lnTo>
                  <a:lnTo>
                    <a:pt x="437" y="61"/>
                  </a:lnTo>
                  <a:lnTo>
                    <a:pt x="442" y="81"/>
                  </a:lnTo>
                  <a:lnTo>
                    <a:pt x="448" y="207"/>
                  </a:lnTo>
                  <a:lnTo>
                    <a:pt x="454" y="204"/>
                  </a:lnTo>
                  <a:lnTo>
                    <a:pt x="459" y="72"/>
                  </a:lnTo>
                  <a:lnTo>
                    <a:pt x="465" y="55"/>
                  </a:lnTo>
                  <a:lnTo>
                    <a:pt x="470" y="102"/>
                  </a:lnTo>
                  <a:lnTo>
                    <a:pt x="467" y="161"/>
                  </a:lnTo>
                  <a:lnTo>
                    <a:pt x="482" y="64"/>
                  </a:lnTo>
                  <a:lnTo>
                    <a:pt x="488" y="47"/>
                  </a:lnTo>
                  <a:lnTo>
                    <a:pt x="482" y="164"/>
                  </a:lnTo>
                  <a:lnTo>
                    <a:pt x="498" y="112"/>
                  </a:lnTo>
                  <a:lnTo>
                    <a:pt x="510" y="21"/>
                  </a:lnTo>
                  <a:lnTo>
                    <a:pt x="515" y="106"/>
                  </a:lnTo>
                  <a:lnTo>
                    <a:pt x="527" y="110"/>
                  </a:lnTo>
                  <a:lnTo>
                    <a:pt x="529" y="44"/>
                  </a:lnTo>
                  <a:lnTo>
                    <a:pt x="524" y="81"/>
                  </a:lnTo>
                  <a:lnTo>
                    <a:pt x="538" y="121"/>
                  </a:lnTo>
                  <a:lnTo>
                    <a:pt x="548" y="70"/>
                  </a:lnTo>
                  <a:lnTo>
                    <a:pt x="548" y="44"/>
                  </a:lnTo>
                  <a:lnTo>
                    <a:pt x="555" y="110"/>
                  </a:lnTo>
                  <a:lnTo>
                    <a:pt x="563" y="0"/>
                  </a:lnTo>
                  <a:lnTo>
                    <a:pt x="568" y="16"/>
                  </a:lnTo>
                  <a:lnTo>
                    <a:pt x="557" y="116"/>
                  </a:lnTo>
                  <a:lnTo>
                    <a:pt x="580" y="0"/>
                  </a:lnTo>
                  <a:lnTo>
                    <a:pt x="576" y="48"/>
                  </a:lnTo>
                  <a:lnTo>
                    <a:pt x="576" y="91"/>
                  </a:lnTo>
                  <a:lnTo>
                    <a:pt x="582" y="110"/>
                  </a:lnTo>
                </a:path>
              </a:pathLst>
            </a:custGeom>
            <a:noFill/>
            <a:ln w="31750">
              <a:solidFill>
                <a:schemeClr val="tx2"/>
              </a:solidFill>
              <a:round/>
              <a:headEnd/>
              <a:tailEnd/>
            </a:ln>
          </p:spPr>
          <p:txBody>
            <a:bodyPr/>
            <a:lstStyle/>
            <a:p>
              <a:endParaRPr lang="en-US" dirty="0"/>
            </a:p>
          </p:txBody>
        </p:sp>
        <p:sp>
          <p:nvSpPr>
            <p:cNvPr id="51225" name="Freeform 24"/>
            <p:cNvSpPr>
              <a:spLocks/>
            </p:cNvSpPr>
            <p:nvPr/>
          </p:nvSpPr>
          <p:spPr bwMode="auto">
            <a:xfrm>
              <a:off x="4561" y="2478"/>
              <a:ext cx="599" cy="611"/>
            </a:xfrm>
            <a:custGeom>
              <a:avLst/>
              <a:gdLst>
                <a:gd name="T0" fmla="*/ 7 w 599"/>
                <a:gd name="T1" fmla="*/ 143 h 611"/>
                <a:gd name="T2" fmla="*/ 17 w 599"/>
                <a:gd name="T3" fmla="*/ 144 h 611"/>
                <a:gd name="T4" fmla="*/ 29 w 599"/>
                <a:gd name="T5" fmla="*/ 56 h 611"/>
                <a:gd name="T6" fmla="*/ 40 w 599"/>
                <a:gd name="T7" fmla="*/ 292 h 611"/>
                <a:gd name="T8" fmla="*/ 52 w 599"/>
                <a:gd name="T9" fmla="*/ 68 h 611"/>
                <a:gd name="T10" fmla="*/ 63 w 599"/>
                <a:gd name="T11" fmla="*/ 61 h 611"/>
                <a:gd name="T12" fmla="*/ 75 w 599"/>
                <a:gd name="T13" fmla="*/ 110 h 611"/>
                <a:gd name="T14" fmla="*/ 86 w 599"/>
                <a:gd name="T15" fmla="*/ 366 h 611"/>
                <a:gd name="T16" fmla="*/ 97 w 599"/>
                <a:gd name="T17" fmla="*/ 149 h 611"/>
                <a:gd name="T18" fmla="*/ 109 w 599"/>
                <a:gd name="T19" fmla="*/ 123 h 611"/>
                <a:gd name="T20" fmla="*/ 120 w 599"/>
                <a:gd name="T21" fmla="*/ 294 h 611"/>
                <a:gd name="T22" fmla="*/ 132 w 599"/>
                <a:gd name="T23" fmla="*/ 450 h 611"/>
                <a:gd name="T24" fmla="*/ 143 w 599"/>
                <a:gd name="T25" fmla="*/ 171 h 611"/>
                <a:gd name="T26" fmla="*/ 156 w 599"/>
                <a:gd name="T27" fmla="*/ 224 h 611"/>
                <a:gd name="T28" fmla="*/ 167 w 599"/>
                <a:gd name="T29" fmla="*/ 228 h 611"/>
                <a:gd name="T30" fmla="*/ 178 w 599"/>
                <a:gd name="T31" fmla="*/ 250 h 611"/>
                <a:gd name="T32" fmla="*/ 190 w 599"/>
                <a:gd name="T33" fmla="*/ 333 h 611"/>
                <a:gd name="T34" fmla="*/ 201 w 599"/>
                <a:gd name="T35" fmla="*/ 247 h 611"/>
                <a:gd name="T36" fmla="*/ 213 w 599"/>
                <a:gd name="T37" fmla="*/ 170 h 611"/>
                <a:gd name="T38" fmla="*/ 224 w 599"/>
                <a:gd name="T39" fmla="*/ 42 h 611"/>
                <a:gd name="T40" fmla="*/ 235 w 599"/>
                <a:gd name="T41" fmla="*/ 416 h 611"/>
                <a:gd name="T42" fmla="*/ 247 w 599"/>
                <a:gd name="T43" fmla="*/ 355 h 611"/>
                <a:gd name="T44" fmla="*/ 259 w 599"/>
                <a:gd name="T45" fmla="*/ 140 h 611"/>
                <a:gd name="T46" fmla="*/ 270 w 599"/>
                <a:gd name="T47" fmla="*/ 52 h 611"/>
                <a:gd name="T48" fmla="*/ 281 w 599"/>
                <a:gd name="T49" fmla="*/ 50 h 611"/>
                <a:gd name="T50" fmla="*/ 293 w 599"/>
                <a:gd name="T51" fmla="*/ 150 h 611"/>
                <a:gd name="T52" fmla="*/ 304 w 599"/>
                <a:gd name="T53" fmla="*/ 249 h 611"/>
                <a:gd name="T54" fmla="*/ 317 w 599"/>
                <a:gd name="T55" fmla="*/ 127 h 611"/>
                <a:gd name="T56" fmla="*/ 328 w 599"/>
                <a:gd name="T57" fmla="*/ 300 h 611"/>
                <a:gd name="T58" fmla="*/ 339 w 599"/>
                <a:gd name="T59" fmla="*/ 242 h 611"/>
                <a:gd name="T60" fmla="*/ 351 w 599"/>
                <a:gd name="T61" fmla="*/ 236 h 611"/>
                <a:gd name="T62" fmla="*/ 362 w 599"/>
                <a:gd name="T63" fmla="*/ 187 h 611"/>
                <a:gd name="T64" fmla="*/ 373 w 599"/>
                <a:gd name="T65" fmla="*/ 312 h 611"/>
                <a:gd name="T66" fmla="*/ 385 w 599"/>
                <a:gd name="T67" fmla="*/ 405 h 611"/>
                <a:gd name="T68" fmla="*/ 397 w 599"/>
                <a:gd name="T69" fmla="*/ 148 h 611"/>
                <a:gd name="T70" fmla="*/ 409 w 599"/>
                <a:gd name="T71" fmla="*/ 135 h 611"/>
                <a:gd name="T72" fmla="*/ 419 w 599"/>
                <a:gd name="T73" fmla="*/ 240 h 611"/>
                <a:gd name="T74" fmla="*/ 431 w 599"/>
                <a:gd name="T75" fmla="*/ 105 h 611"/>
                <a:gd name="T76" fmla="*/ 442 w 599"/>
                <a:gd name="T77" fmla="*/ 75 h 611"/>
                <a:gd name="T78" fmla="*/ 454 w 599"/>
                <a:gd name="T79" fmla="*/ 402 h 611"/>
                <a:gd name="T80" fmla="*/ 466 w 599"/>
                <a:gd name="T81" fmla="*/ 100 h 611"/>
                <a:gd name="T82" fmla="*/ 476 w 599"/>
                <a:gd name="T83" fmla="*/ 292 h 611"/>
                <a:gd name="T84" fmla="*/ 489 w 599"/>
                <a:gd name="T85" fmla="*/ 289 h 611"/>
                <a:gd name="T86" fmla="*/ 500 w 599"/>
                <a:gd name="T87" fmla="*/ 408 h 611"/>
                <a:gd name="T88" fmla="*/ 512 w 599"/>
                <a:gd name="T89" fmla="*/ 153 h 611"/>
                <a:gd name="T90" fmla="*/ 523 w 599"/>
                <a:gd name="T91" fmla="*/ 328 h 611"/>
                <a:gd name="T92" fmla="*/ 534 w 599"/>
                <a:gd name="T93" fmla="*/ 143 h 611"/>
                <a:gd name="T94" fmla="*/ 546 w 599"/>
                <a:gd name="T95" fmla="*/ 347 h 611"/>
                <a:gd name="T96" fmla="*/ 557 w 599"/>
                <a:gd name="T97" fmla="*/ 253 h 611"/>
                <a:gd name="T98" fmla="*/ 569 w 599"/>
                <a:gd name="T99" fmla="*/ 411 h 611"/>
                <a:gd name="T100" fmla="*/ 580 w 599"/>
                <a:gd name="T101" fmla="*/ 130 h 611"/>
                <a:gd name="T102" fmla="*/ 592 w 599"/>
                <a:gd name="T103" fmla="*/ 263 h 61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9"/>
                <a:gd name="T157" fmla="*/ 0 h 611"/>
                <a:gd name="T158" fmla="*/ 599 w 599"/>
                <a:gd name="T159" fmla="*/ 611 h 61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9" h="611">
                  <a:moveTo>
                    <a:pt x="0" y="0"/>
                  </a:moveTo>
                  <a:lnTo>
                    <a:pt x="7" y="143"/>
                  </a:lnTo>
                  <a:lnTo>
                    <a:pt x="11" y="198"/>
                  </a:lnTo>
                  <a:lnTo>
                    <a:pt x="17" y="144"/>
                  </a:lnTo>
                  <a:lnTo>
                    <a:pt x="23" y="58"/>
                  </a:lnTo>
                  <a:lnTo>
                    <a:pt x="29" y="56"/>
                  </a:lnTo>
                  <a:lnTo>
                    <a:pt x="35" y="176"/>
                  </a:lnTo>
                  <a:lnTo>
                    <a:pt x="40" y="292"/>
                  </a:lnTo>
                  <a:lnTo>
                    <a:pt x="46" y="319"/>
                  </a:lnTo>
                  <a:lnTo>
                    <a:pt x="52" y="68"/>
                  </a:lnTo>
                  <a:lnTo>
                    <a:pt x="58" y="442"/>
                  </a:lnTo>
                  <a:lnTo>
                    <a:pt x="63" y="61"/>
                  </a:lnTo>
                  <a:lnTo>
                    <a:pt x="69" y="166"/>
                  </a:lnTo>
                  <a:lnTo>
                    <a:pt x="75" y="110"/>
                  </a:lnTo>
                  <a:lnTo>
                    <a:pt x="81" y="168"/>
                  </a:lnTo>
                  <a:lnTo>
                    <a:pt x="86" y="366"/>
                  </a:lnTo>
                  <a:lnTo>
                    <a:pt x="91" y="278"/>
                  </a:lnTo>
                  <a:lnTo>
                    <a:pt x="97" y="149"/>
                  </a:lnTo>
                  <a:lnTo>
                    <a:pt x="103" y="241"/>
                  </a:lnTo>
                  <a:lnTo>
                    <a:pt x="109" y="123"/>
                  </a:lnTo>
                  <a:lnTo>
                    <a:pt x="116" y="165"/>
                  </a:lnTo>
                  <a:lnTo>
                    <a:pt x="120" y="294"/>
                  </a:lnTo>
                  <a:lnTo>
                    <a:pt x="127" y="190"/>
                  </a:lnTo>
                  <a:lnTo>
                    <a:pt x="132" y="450"/>
                  </a:lnTo>
                  <a:lnTo>
                    <a:pt x="139" y="133"/>
                  </a:lnTo>
                  <a:lnTo>
                    <a:pt x="143" y="171"/>
                  </a:lnTo>
                  <a:lnTo>
                    <a:pt x="149" y="140"/>
                  </a:lnTo>
                  <a:lnTo>
                    <a:pt x="156" y="224"/>
                  </a:lnTo>
                  <a:lnTo>
                    <a:pt x="161" y="224"/>
                  </a:lnTo>
                  <a:lnTo>
                    <a:pt x="167" y="228"/>
                  </a:lnTo>
                  <a:lnTo>
                    <a:pt x="173" y="218"/>
                  </a:lnTo>
                  <a:lnTo>
                    <a:pt x="178" y="250"/>
                  </a:lnTo>
                  <a:lnTo>
                    <a:pt x="184" y="234"/>
                  </a:lnTo>
                  <a:lnTo>
                    <a:pt x="190" y="333"/>
                  </a:lnTo>
                  <a:lnTo>
                    <a:pt x="195" y="112"/>
                  </a:lnTo>
                  <a:lnTo>
                    <a:pt x="201" y="247"/>
                  </a:lnTo>
                  <a:lnTo>
                    <a:pt x="207" y="147"/>
                  </a:lnTo>
                  <a:lnTo>
                    <a:pt x="213" y="170"/>
                  </a:lnTo>
                  <a:lnTo>
                    <a:pt x="219" y="64"/>
                  </a:lnTo>
                  <a:lnTo>
                    <a:pt x="224" y="42"/>
                  </a:lnTo>
                  <a:lnTo>
                    <a:pt x="230" y="212"/>
                  </a:lnTo>
                  <a:lnTo>
                    <a:pt x="235" y="416"/>
                  </a:lnTo>
                  <a:lnTo>
                    <a:pt x="242" y="283"/>
                  </a:lnTo>
                  <a:lnTo>
                    <a:pt x="247" y="355"/>
                  </a:lnTo>
                  <a:lnTo>
                    <a:pt x="252" y="474"/>
                  </a:lnTo>
                  <a:lnTo>
                    <a:pt x="259" y="140"/>
                  </a:lnTo>
                  <a:lnTo>
                    <a:pt x="264" y="206"/>
                  </a:lnTo>
                  <a:lnTo>
                    <a:pt x="270" y="52"/>
                  </a:lnTo>
                  <a:lnTo>
                    <a:pt x="277" y="234"/>
                  </a:lnTo>
                  <a:lnTo>
                    <a:pt x="281" y="50"/>
                  </a:lnTo>
                  <a:lnTo>
                    <a:pt x="288" y="162"/>
                  </a:lnTo>
                  <a:lnTo>
                    <a:pt x="293" y="150"/>
                  </a:lnTo>
                  <a:lnTo>
                    <a:pt x="299" y="307"/>
                  </a:lnTo>
                  <a:lnTo>
                    <a:pt x="304" y="249"/>
                  </a:lnTo>
                  <a:lnTo>
                    <a:pt x="310" y="308"/>
                  </a:lnTo>
                  <a:lnTo>
                    <a:pt x="317" y="127"/>
                  </a:lnTo>
                  <a:lnTo>
                    <a:pt x="322" y="365"/>
                  </a:lnTo>
                  <a:lnTo>
                    <a:pt x="328" y="300"/>
                  </a:lnTo>
                  <a:lnTo>
                    <a:pt x="333" y="262"/>
                  </a:lnTo>
                  <a:lnTo>
                    <a:pt x="339" y="242"/>
                  </a:lnTo>
                  <a:lnTo>
                    <a:pt x="345" y="134"/>
                  </a:lnTo>
                  <a:lnTo>
                    <a:pt x="351" y="236"/>
                  </a:lnTo>
                  <a:lnTo>
                    <a:pt x="357" y="136"/>
                  </a:lnTo>
                  <a:lnTo>
                    <a:pt x="362" y="187"/>
                  </a:lnTo>
                  <a:lnTo>
                    <a:pt x="368" y="162"/>
                  </a:lnTo>
                  <a:lnTo>
                    <a:pt x="373" y="312"/>
                  </a:lnTo>
                  <a:lnTo>
                    <a:pt x="380" y="246"/>
                  </a:lnTo>
                  <a:lnTo>
                    <a:pt x="385" y="405"/>
                  </a:lnTo>
                  <a:lnTo>
                    <a:pt x="391" y="96"/>
                  </a:lnTo>
                  <a:lnTo>
                    <a:pt x="397" y="148"/>
                  </a:lnTo>
                  <a:lnTo>
                    <a:pt x="402" y="366"/>
                  </a:lnTo>
                  <a:lnTo>
                    <a:pt x="409" y="135"/>
                  </a:lnTo>
                  <a:lnTo>
                    <a:pt x="413" y="184"/>
                  </a:lnTo>
                  <a:lnTo>
                    <a:pt x="419" y="240"/>
                  </a:lnTo>
                  <a:lnTo>
                    <a:pt x="425" y="274"/>
                  </a:lnTo>
                  <a:lnTo>
                    <a:pt x="431" y="105"/>
                  </a:lnTo>
                  <a:lnTo>
                    <a:pt x="438" y="239"/>
                  </a:lnTo>
                  <a:lnTo>
                    <a:pt x="442" y="75"/>
                  </a:lnTo>
                  <a:lnTo>
                    <a:pt x="448" y="93"/>
                  </a:lnTo>
                  <a:lnTo>
                    <a:pt x="454" y="402"/>
                  </a:lnTo>
                  <a:lnTo>
                    <a:pt x="460" y="171"/>
                  </a:lnTo>
                  <a:lnTo>
                    <a:pt x="466" y="100"/>
                  </a:lnTo>
                  <a:lnTo>
                    <a:pt x="471" y="100"/>
                  </a:lnTo>
                  <a:lnTo>
                    <a:pt x="476" y="292"/>
                  </a:lnTo>
                  <a:lnTo>
                    <a:pt x="483" y="274"/>
                  </a:lnTo>
                  <a:lnTo>
                    <a:pt x="489" y="289"/>
                  </a:lnTo>
                  <a:lnTo>
                    <a:pt x="495" y="144"/>
                  </a:lnTo>
                  <a:lnTo>
                    <a:pt x="500" y="408"/>
                  </a:lnTo>
                  <a:lnTo>
                    <a:pt x="506" y="132"/>
                  </a:lnTo>
                  <a:lnTo>
                    <a:pt x="512" y="153"/>
                  </a:lnTo>
                  <a:lnTo>
                    <a:pt x="517" y="235"/>
                  </a:lnTo>
                  <a:lnTo>
                    <a:pt x="523" y="328"/>
                  </a:lnTo>
                  <a:lnTo>
                    <a:pt x="529" y="610"/>
                  </a:lnTo>
                  <a:lnTo>
                    <a:pt x="534" y="143"/>
                  </a:lnTo>
                  <a:lnTo>
                    <a:pt x="541" y="159"/>
                  </a:lnTo>
                  <a:lnTo>
                    <a:pt x="546" y="347"/>
                  </a:lnTo>
                  <a:lnTo>
                    <a:pt x="551" y="30"/>
                  </a:lnTo>
                  <a:lnTo>
                    <a:pt x="557" y="253"/>
                  </a:lnTo>
                  <a:lnTo>
                    <a:pt x="563" y="118"/>
                  </a:lnTo>
                  <a:lnTo>
                    <a:pt x="569" y="411"/>
                  </a:lnTo>
                  <a:lnTo>
                    <a:pt x="575" y="472"/>
                  </a:lnTo>
                  <a:lnTo>
                    <a:pt x="580" y="130"/>
                  </a:lnTo>
                  <a:lnTo>
                    <a:pt x="586" y="305"/>
                  </a:lnTo>
                  <a:lnTo>
                    <a:pt x="592" y="263"/>
                  </a:lnTo>
                  <a:lnTo>
                    <a:pt x="598" y="162"/>
                  </a:lnTo>
                </a:path>
              </a:pathLst>
            </a:custGeom>
            <a:noFill/>
            <a:ln w="31750">
              <a:solidFill>
                <a:schemeClr val="tx2"/>
              </a:solidFill>
              <a:round/>
              <a:headEnd/>
              <a:tailEnd/>
            </a:ln>
          </p:spPr>
          <p:txBody>
            <a:bodyPr/>
            <a:lstStyle/>
            <a:p>
              <a:endParaRPr lang="en-US" dirty="0"/>
            </a:p>
          </p:txBody>
        </p:sp>
        <p:sp>
          <p:nvSpPr>
            <p:cNvPr id="51226" name="Freeform 25"/>
            <p:cNvSpPr>
              <a:spLocks/>
            </p:cNvSpPr>
            <p:nvPr/>
          </p:nvSpPr>
          <p:spPr bwMode="auto">
            <a:xfrm>
              <a:off x="5159" y="2492"/>
              <a:ext cx="507" cy="585"/>
            </a:xfrm>
            <a:custGeom>
              <a:avLst/>
              <a:gdLst>
                <a:gd name="T0" fmla="*/ 6 w 507"/>
                <a:gd name="T1" fmla="*/ 89 h 585"/>
                <a:gd name="T2" fmla="*/ 17 w 507"/>
                <a:gd name="T3" fmla="*/ 298 h 585"/>
                <a:gd name="T4" fmla="*/ 29 w 507"/>
                <a:gd name="T5" fmla="*/ 244 h 585"/>
                <a:gd name="T6" fmla="*/ 40 w 507"/>
                <a:gd name="T7" fmla="*/ 155 h 585"/>
                <a:gd name="T8" fmla="*/ 52 w 507"/>
                <a:gd name="T9" fmla="*/ 29 h 585"/>
                <a:gd name="T10" fmla="*/ 63 w 507"/>
                <a:gd name="T11" fmla="*/ 88 h 585"/>
                <a:gd name="T12" fmla="*/ 75 w 507"/>
                <a:gd name="T13" fmla="*/ 136 h 585"/>
                <a:gd name="T14" fmla="*/ 86 w 507"/>
                <a:gd name="T15" fmla="*/ 144 h 585"/>
                <a:gd name="T16" fmla="*/ 97 w 507"/>
                <a:gd name="T17" fmla="*/ 252 h 585"/>
                <a:gd name="T18" fmla="*/ 109 w 507"/>
                <a:gd name="T19" fmla="*/ 159 h 585"/>
                <a:gd name="T20" fmla="*/ 121 w 507"/>
                <a:gd name="T21" fmla="*/ 0 h 585"/>
                <a:gd name="T22" fmla="*/ 132 w 507"/>
                <a:gd name="T23" fmla="*/ 54 h 585"/>
                <a:gd name="T24" fmla="*/ 144 w 507"/>
                <a:gd name="T25" fmla="*/ 157 h 585"/>
                <a:gd name="T26" fmla="*/ 155 w 507"/>
                <a:gd name="T27" fmla="*/ 100 h 585"/>
                <a:gd name="T28" fmla="*/ 167 w 507"/>
                <a:gd name="T29" fmla="*/ 119 h 585"/>
                <a:gd name="T30" fmla="*/ 179 w 507"/>
                <a:gd name="T31" fmla="*/ 241 h 585"/>
                <a:gd name="T32" fmla="*/ 190 w 507"/>
                <a:gd name="T33" fmla="*/ 139 h 585"/>
                <a:gd name="T34" fmla="*/ 201 w 507"/>
                <a:gd name="T35" fmla="*/ 267 h 585"/>
                <a:gd name="T36" fmla="*/ 213 w 507"/>
                <a:gd name="T37" fmla="*/ 283 h 585"/>
                <a:gd name="T38" fmla="*/ 225 w 507"/>
                <a:gd name="T39" fmla="*/ 180 h 585"/>
                <a:gd name="T40" fmla="*/ 235 w 507"/>
                <a:gd name="T41" fmla="*/ 194 h 585"/>
                <a:gd name="T42" fmla="*/ 247 w 507"/>
                <a:gd name="T43" fmla="*/ 148 h 585"/>
                <a:gd name="T44" fmla="*/ 258 w 507"/>
                <a:gd name="T45" fmla="*/ 168 h 585"/>
                <a:gd name="T46" fmla="*/ 270 w 507"/>
                <a:gd name="T47" fmla="*/ 267 h 585"/>
                <a:gd name="T48" fmla="*/ 281 w 507"/>
                <a:gd name="T49" fmla="*/ 126 h 585"/>
                <a:gd name="T50" fmla="*/ 293 w 507"/>
                <a:gd name="T51" fmla="*/ 80 h 585"/>
                <a:gd name="T52" fmla="*/ 305 w 507"/>
                <a:gd name="T53" fmla="*/ 286 h 585"/>
                <a:gd name="T54" fmla="*/ 317 w 507"/>
                <a:gd name="T55" fmla="*/ 189 h 585"/>
                <a:gd name="T56" fmla="*/ 328 w 507"/>
                <a:gd name="T57" fmla="*/ 367 h 585"/>
                <a:gd name="T58" fmla="*/ 339 w 507"/>
                <a:gd name="T59" fmla="*/ 18 h 585"/>
                <a:gd name="T60" fmla="*/ 351 w 507"/>
                <a:gd name="T61" fmla="*/ 374 h 585"/>
                <a:gd name="T62" fmla="*/ 362 w 507"/>
                <a:gd name="T63" fmla="*/ 77 h 585"/>
                <a:gd name="T64" fmla="*/ 374 w 507"/>
                <a:gd name="T65" fmla="*/ 112 h 585"/>
                <a:gd name="T66" fmla="*/ 385 w 507"/>
                <a:gd name="T67" fmla="*/ 128 h 585"/>
                <a:gd name="T68" fmla="*/ 396 w 507"/>
                <a:gd name="T69" fmla="*/ 81 h 585"/>
                <a:gd name="T70" fmla="*/ 408 w 507"/>
                <a:gd name="T71" fmla="*/ 227 h 585"/>
                <a:gd name="T72" fmla="*/ 419 w 507"/>
                <a:gd name="T73" fmla="*/ 165 h 585"/>
                <a:gd name="T74" fmla="*/ 431 w 507"/>
                <a:gd name="T75" fmla="*/ 152 h 585"/>
                <a:gd name="T76" fmla="*/ 442 w 507"/>
                <a:gd name="T77" fmla="*/ 236 h 585"/>
                <a:gd name="T78" fmla="*/ 454 w 507"/>
                <a:gd name="T79" fmla="*/ 267 h 585"/>
                <a:gd name="T80" fmla="*/ 466 w 507"/>
                <a:gd name="T81" fmla="*/ 180 h 585"/>
                <a:gd name="T82" fmla="*/ 477 w 507"/>
                <a:gd name="T83" fmla="*/ 166 h 585"/>
                <a:gd name="T84" fmla="*/ 489 w 507"/>
                <a:gd name="T85" fmla="*/ 235 h 585"/>
                <a:gd name="T86" fmla="*/ 500 w 507"/>
                <a:gd name="T87" fmla="*/ 128 h 5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07"/>
                <a:gd name="T133" fmla="*/ 0 h 585"/>
                <a:gd name="T134" fmla="*/ 507 w 507"/>
                <a:gd name="T135" fmla="*/ 585 h 58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07" h="585">
                  <a:moveTo>
                    <a:pt x="0" y="148"/>
                  </a:moveTo>
                  <a:lnTo>
                    <a:pt x="6" y="89"/>
                  </a:lnTo>
                  <a:lnTo>
                    <a:pt x="11" y="154"/>
                  </a:lnTo>
                  <a:lnTo>
                    <a:pt x="17" y="298"/>
                  </a:lnTo>
                  <a:lnTo>
                    <a:pt x="23" y="198"/>
                  </a:lnTo>
                  <a:lnTo>
                    <a:pt x="29" y="244"/>
                  </a:lnTo>
                  <a:lnTo>
                    <a:pt x="35" y="212"/>
                  </a:lnTo>
                  <a:lnTo>
                    <a:pt x="40" y="155"/>
                  </a:lnTo>
                  <a:lnTo>
                    <a:pt x="46" y="61"/>
                  </a:lnTo>
                  <a:lnTo>
                    <a:pt x="52" y="29"/>
                  </a:lnTo>
                  <a:lnTo>
                    <a:pt x="57" y="246"/>
                  </a:lnTo>
                  <a:lnTo>
                    <a:pt x="63" y="88"/>
                  </a:lnTo>
                  <a:lnTo>
                    <a:pt x="69" y="201"/>
                  </a:lnTo>
                  <a:lnTo>
                    <a:pt x="75" y="136"/>
                  </a:lnTo>
                  <a:lnTo>
                    <a:pt x="81" y="330"/>
                  </a:lnTo>
                  <a:lnTo>
                    <a:pt x="86" y="144"/>
                  </a:lnTo>
                  <a:lnTo>
                    <a:pt x="92" y="560"/>
                  </a:lnTo>
                  <a:lnTo>
                    <a:pt x="97" y="252"/>
                  </a:lnTo>
                  <a:lnTo>
                    <a:pt x="104" y="130"/>
                  </a:lnTo>
                  <a:lnTo>
                    <a:pt x="109" y="159"/>
                  </a:lnTo>
                  <a:lnTo>
                    <a:pt x="115" y="70"/>
                  </a:lnTo>
                  <a:lnTo>
                    <a:pt x="121" y="0"/>
                  </a:lnTo>
                  <a:lnTo>
                    <a:pt x="126" y="313"/>
                  </a:lnTo>
                  <a:lnTo>
                    <a:pt x="132" y="54"/>
                  </a:lnTo>
                  <a:lnTo>
                    <a:pt x="138" y="61"/>
                  </a:lnTo>
                  <a:lnTo>
                    <a:pt x="144" y="157"/>
                  </a:lnTo>
                  <a:lnTo>
                    <a:pt x="149" y="75"/>
                  </a:lnTo>
                  <a:lnTo>
                    <a:pt x="155" y="100"/>
                  </a:lnTo>
                  <a:lnTo>
                    <a:pt x="161" y="548"/>
                  </a:lnTo>
                  <a:lnTo>
                    <a:pt x="167" y="119"/>
                  </a:lnTo>
                  <a:lnTo>
                    <a:pt x="172" y="382"/>
                  </a:lnTo>
                  <a:lnTo>
                    <a:pt x="179" y="241"/>
                  </a:lnTo>
                  <a:lnTo>
                    <a:pt x="184" y="196"/>
                  </a:lnTo>
                  <a:lnTo>
                    <a:pt x="190" y="139"/>
                  </a:lnTo>
                  <a:lnTo>
                    <a:pt x="196" y="135"/>
                  </a:lnTo>
                  <a:lnTo>
                    <a:pt x="201" y="267"/>
                  </a:lnTo>
                  <a:lnTo>
                    <a:pt x="207" y="342"/>
                  </a:lnTo>
                  <a:lnTo>
                    <a:pt x="213" y="283"/>
                  </a:lnTo>
                  <a:lnTo>
                    <a:pt x="219" y="415"/>
                  </a:lnTo>
                  <a:lnTo>
                    <a:pt x="225" y="180"/>
                  </a:lnTo>
                  <a:lnTo>
                    <a:pt x="230" y="188"/>
                  </a:lnTo>
                  <a:lnTo>
                    <a:pt x="235" y="194"/>
                  </a:lnTo>
                  <a:lnTo>
                    <a:pt x="241" y="206"/>
                  </a:lnTo>
                  <a:lnTo>
                    <a:pt x="247" y="148"/>
                  </a:lnTo>
                  <a:lnTo>
                    <a:pt x="253" y="156"/>
                  </a:lnTo>
                  <a:lnTo>
                    <a:pt x="258" y="168"/>
                  </a:lnTo>
                  <a:lnTo>
                    <a:pt x="264" y="100"/>
                  </a:lnTo>
                  <a:lnTo>
                    <a:pt x="270" y="267"/>
                  </a:lnTo>
                  <a:lnTo>
                    <a:pt x="276" y="180"/>
                  </a:lnTo>
                  <a:lnTo>
                    <a:pt x="281" y="126"/>
                  </a:lnTo>
                  <a:lnTo>
                    <a:pt x="287" y="126"/>
                  </a:lnTo>
                  <a:lnTo>
                    <a:pt x="293" y="80"/>
                  </a:lnTo>
                  <a:lnTo>
                    <a:pt x="299" y="75"/>
                  </a:lnTo>
                  <a:lnTo>
                    <a:pt x="305" y="286"/>
                  </a:lnTo>
                  <a:lnTo>
                    <a:pt x="310" y="174"/>
                  </a:lnTo>
                  <a:lnTo>
                    <a:pt x="317" y="189"/>
                  </a:lnTo>
                  <a:lnTo>
                    <a:pt x="321" y="135"/>
                  </a:lnTo>
                  <a:lnTo>
                    <a:pt x="328" y="367"/>
                  </a:lnTo>
                  <a:lnTo>
                    <a:pt x="333" y="102"/>
                  </a:lnTo>
                  <a:lnTo>
                    <a:pt x="339" y="18"/>
                  </a:lnTo>
                  <a:lnTo>
                    <a:pt x="345" y="15"/>
                  </a:lnTo>
                  <a:lnTo>
                    <a:pt x="351" y="374"/>
                  </a:lnTo>
                  <a:lnTo>
                    <a:pt x="357" y="206"/>
                  </a:lnTo>
                  <a:lnTo>
                    <a:pt x="362" y="77"/>
                  </a:lnTo>
                  <a:lnTo>
                    <a:pt x="367" y="70"/>
                  </a:lnTo>
                  <a:lnTo>
                    <a:pt x="374" y="112"/>
                  </a:lnTo>
                  <a:lnTo>
                    <a:pt x="379" y="207"/>
                  </a:lnTo>
                  <a:lnTo>
                    <a:pt x="385" y="128"/>
                  </a:lnTo>
                  <a:lnTo>
                    <a:pt x="391" y="8"/>
                  </a:lnTo>
                  <a:lnTo>
                    <a:pt x="396" y="81"/>
                  </a:lnTo>
                  <a:lnTo>
                    <a:pt x="403" y="584"/>
                  </a:lnTo>
                  <a:lnTo>
                    <a:pt x="408" y="227"/>
                  </a:lnTo>
                  <a:lnTo>
                    <a:pt x="414" y="64"/>
                  </a:lnTo>
                  <a:lnTo>
                    <a:pt x="419" y="165"/>
                  </a:lnTo>
                  <a:lnTo>
                    <a:pt x="425" y="136"/>
                  </a:lnTo>
                  <a:lnTo>
                    <a:pt x="431" y="152"/>
                  </a:lnTo>
                  <a:lnTo>
                    <a:pt x="437" y="189"/>
                  </a:lnTo>
                  <a:lnTo>
                    <a:pt x="442" y="236"/>
                  </a:lnTo>
                  <a:lnTo>
                    <a:pt x="448" y="145"/>
                  </a:lnTo>
                  <a:lnTo>
                    <a:pt x="454" y="267"/>
                  </a:lnTo>
                  <a:lnTo>
                    <a:pt x="460" y="539"/>
                  </a:lnTo>
                  <a:lnTo>
                    <a:pt x="466" y="180"/>
                  </a:lnTo>
                  <a:lnTo>
                    <a:pt x="471" y="422"/>
                  </a:lnTo>
                  <a:lnTo>
                    <a:pt x="477" y="166"/>
                  </a:lnTo>
                  <a:lnTo>
                    <a:pt x="482" y="308"/>
                  </a:lnTo>
                  <a:lnTo>
                    <a:pt x="489" y="235"/>
                  </a:lnTo>
                  <a:lnTo>
                    <a:pt x="494" y="191"/>
                  </a:lnTo>
                  <a:lnTo>
                    <a:pt x="500" y="128"/>
                  </a:lnTo>
                  <a:lnTo>
                    <a:pt x="506" y="109"/>
                  </a:lnTo>
                </a:path>
              </a:pathLst>
            </a:custGeom>
            <a:noFill/>
            <a:ln w="31750">
              <a:solidFill>
                <a:schemeClr val="tx2"/>
              </a:solidFill>
              <a:round/>
              <a:headEnd/>
              <a:tailEnd/>
            </a:ln>
          </p:spPr>
          <p:txBody>
            <a:bodyPr/>
            <a:lstStyle/>
            <a:p>
              <a:endParaRPr lang="en-US" dirty="0"/>
            </a:p>
          </p:txBody>
        </p:sp>
      </p:grpSp>
      <p:sp>
        <p:nvSpPr>
          <p:cNvPr id="51218" name="Line 26"/>
          <p:cNvSpPr>
            <a:spLocks noChangeShapeType="1"/>
          </p:cNvSpPr>
          <p:nvPr/>
        </p:nvSpPr>
        <p:spPr bwMode="auto">
          <a:xfrm>
            <a:off x="2176463" y="2963863"/>
            <a:ext cx="4625975" cy="0"/>
          </a:xfrm>
          <a:prstGeom prst="line">
            <a:avLst/>
          </a:prstGeom>
          <a:noFill/>
          <a:ln w="31750">
            <a:solidFill>
              <a:schemeClr val="accent2"/>
            </a:solidFill>
            <a:prstDash val="dash"/>
            <a:round/>
            <a:headEnd/>
            <a:tailEnd/>
          </a:ln>
        </p:spPr>
        <p:txBody>
          <a:bodyPr wrap="none" anchor="ctr"/>
          <a:lstStyle/>
          <a:p>
            <a:endParaRPr lang="en-US" dirty="0"/>
          </a:p>
        </p:txBody>
      </p:sp>
      <p:sp>
        <p:nvSpPr>
          <p:cNvPr id="51219" name="Text Box 27"/>
          <p:cNvSpPr txBox="1">
            <a:spLocks noChangeArrowheads="1"/>
          </p:cNvSpPr>
          <p:nvPr/>
        </p:nvSpPr>
        <p:spPr bwMode="auto">
          <a:xfrm>
            <a:off x="1109663" y="2481263"/>
            <a:ext cx="1560512" cy="341312"/>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2200" dirty="0">
                <a:solidFill>
                  <a:schemeClr val="accent2"/>
                </a:solidFill>
                <a:latin typeface="Agilent TT Cond" pitchFamily="34" charset="0"/>
              </a:rPr>
              <a:t>signal level</a:t>
            </a:r>
          </a:p>
        </p:txBody>
      </p:sp>
      <p:sp>
        <p:nvSpPr>
          <p:cNvPr id="51220" name="Line 28"/>
          <p:cNvSpPr>
            <a:spLocks noChangeShapeType="1"/>
          </p:cNvSpPr>
          <p:nvPr/>
        </p:nvSpPr>
        <p:spPr bwMode="auto">
          <a:xfrm>
            <a:off x="2616200" y="2681288"/>
            <a:ext cx="425450" cy="261937"/>
          </a:xfrm>
          <a:prstGeom prst="line">
            <a:avLst/>
          </a:prstGeom>
          <a:noFill/>
          <a:ln w="19050">
            <a:solidFill>
              <a:schemeClr val="accent2"/>
            </a:solidFill>
            <a:round/>
            <a:headEnd/>
            <a:tailEnd type="triangle" w="med" len="med"/>
          </a:ln>
        </p:spPr>
        <p:txBody>
          <a:bodyPr wrap="none" anchor="ctr"/>
          <a:lstStyle/>
          <a:p>
            <a:endParaRPr lang="en-US" dirty="0"/>
          </a:p>
        </p:txBody>
      </p:sp>
      <p:sp>
        <p:nvSpPr>
          <p:cNvPr id="1582109" name="Text Box 29"/>
          <p:cNvSpPr txBox="1">
            <a:spLocks noChangeArrowheads="1"/>
          </p:cNvSpPr>
          <p:nvPr/>
        </p:nvSpPr>
        <p:spPr bwMode="auto">
          <a:xfrm>
            <a:off x="138113" y="1308100"/>
            <a:ext cx="7196137" cy="1068388"/>
          </a:xfrm>
          <a:prstGeom prst="rect">
            <a:avLst/>
          </a:prstGeom>
          <a:solidFill>
            <a:srgbClr val="FFFFFF"/>
          </a:solidFill>
          <a:ln w="9525">
            <a:solidFill>
              <a:srgbClr val="000000"/>
            </a:solidFill>
            <a:miter lim="800000"/>
            <a:headEnd/>
            <a:tailEnd/>
          </a:ln>
          <a:effectLst>
            <a:outerShdw dist="107763" dir="18900000" algn="ctr" rotWithShape="0">
              <a:srgbClr val="404040"/>
            </a:outerShdw>
          </a:effectLst>
        </p:spPr>
        <p:txBody>
          <a:bodyPr lIns="0" tIns="0" rIns="0" bIns="0" anchor="ctr"/>
          <a:lstStyle/>
          <a:p>
            <a:pPr algn="ctr" defTabSz="409575">
              <a:buClr>
                <a:srgbClr val="000000"/>
              </a:buClr>
              <a:buSzPct val="90000"/>
              <a:buFont typeface="Monotype Sorts" pitchFamily="2" charset="2"/>
              <a:buNone/>
            </a:pPr>
            <a:r>
              <a:rPr lang="en-US" sz="2900" dirty="0">
                <a:solidFill>
                  <a:schemeClr val="accent2"/>
                </a:solidFill>
                <a:latin typeface="Agilent TT Cond" pitchFamily="34" charset="0"/>
              </a:rPr>
              <a:t>Effective Level of Displayed Noise is a Function of RF Input Attenuation</a:t>
            </a:r>
            <a:endParaRPr lang="en-US" sz="2200" dirty="0">
              <a:solidFill>
                <a:schemeClr val="accent2"/>
              </a:solidFill>
              <a:latin typeface="Agilent TT Cond" pitchFamily="34" charset="0"/>
            </a:endParaRPr>
          </a:p>
        </p:txBody>
      </p:sp>
      <p:sp>
        <p:nvSpPr>
          <p:cNvPr id="51222" name="Text Box 30"/>
          <p:cNvSpPr txBox="1">
            <a:spLocks noChangeArrowheads="1"/>
          </p:cNvSpPr>
          <p:nvPr/>
        </p:nvSpPr>
        <p:spPr bwMode="auto">
          <a:xfrm>
            <a:off x="2009775" y="5229225"/>
            <a:ext cx="5245100" cy="711200"/>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2200" dirty="0">
                <a:solidFill>
                  <a:schemeClr val="accent2"/>
                </a:solidFill>
                <a:latin typeface="Agilent TT Cond" pitchFamily="34" charset="0"/>
              </a:rPr>
              <a:t>Signal To Noise Ratio Decreases as </a:t>
            </a:r>
          </a:p>
          <a:p>
            <a:pPr algn="ctr" defTabSz="409575">
              <a:buClr>
                <a:srgbClr val="000000"/>
              </a:buClr>
              <a:buSzPct val="90000"/>
              <a:buFont typeface="Monotype Sorts" pitchFamily="2" charset="2"/>
              <a:buNone/>
            </a:pPr>
            <a:r>
              <a:rPr lang="en-US" sz="2200" dirty="0">
                <a:solidFill>
                  <a:schemeClr val="accent2"/>
                </a:solidFill>
                <a:latin typeface="Agilent TT Cond" pitchFamily="34" charset="0"/>
              </a:rPr>
              <a:t>RF Input Attenuation is Increased</a:t>
            </a:r>
          </a:p>
        </p:txBody>
      </p:sp>
      <p:sp>
        <p:nvSpPr>
          <p:cNvPr id="31" name="Footer Placeholder 30"/>
          <p:cNvSpPr>
            <a:spLocks noGrp="1"/>
          </p:cNvSpPr>
          <p:nvPr>
            <p:ph type="ftr" sz="quarter" idx="10"/>
          </p:nvPr>
        </p:nvSpPr>
        <p:spPr/>
        <p:txBody>
          <a:bodyPr/>
          <a:lstStyle/>
          <a:p>
            <a:r>
              <a:rPr lang="en-US" dirty="0" smtClean="0"/>
              <a:t>Back to Basics Training</a:t>
            </a:r>
            <a:endParaRPr lang="en-US" dirty="0"/>
          </a:p>
        </p:txBody>
      </p:sp>
      <p:sp>
        <p:nvSpPr>
          <p:cNvPr id="32" name="Slide Number Placeholder 31"/>
          <p:cNvSpPr>
            <a:spLocks noGrp="1"/>
          </p:cNvSpPr>
          <p:nvPr>
            <p:ph type="sldNum" sz="quarter" idx="12"/>
          </p:nvPr>
        </p:nvSpPr>
        <p:spPr/>
        <p:txBody>
          <a:bodyPr/>
          <a:lstStyle/>
          <a:p>
            <a:fld id="{2D132F79-ACF3-4263-B52B-5972FA2CE406}" type="slidenum">
              <a:rPr lang="en-US" smtClean="0"/>
              <a:pPr/>
              <a:t>49</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0" y="101025"/>
            <a:ext cx="9144000" cy="507831"/>
          </a:xfrm>
          <a:prstGeom prst="rect">
            <a:avLst/>
          </a:prstGeom>
          <a:noFill/>
          <a:ln w="9525">
            <a:noFill/>
            <a:miter lim="800000"/>
            <a:headEnd/>
            <a:tailEnd/>
          </a:ln>
          <a:effectLst/>
        </p:spPr>
        <p:txBody>
          <a:bodyPr wrap="square">
            <a:spAutoFit/>
          </a:bodyPr>
          <a:lstStyle/>
          <a:p>
            <a:pPr algn="ctr"/>
            <a:r>
              <a:rPr lang="en-US" altLang="ja-JP" sz="2700" b="1" dirty="0" smtClean="0">
                <a:solidFill>
                  <a:srgbClr val="0099CC"/>
                </a:solidFill>
                <a:latin typeface="Arial" charset="0"/>
                <a:ea typeface="MS PGothic" pitchFamily="34" charset="-128"/>
              </a:rPr>
              <a:t>Agilent Technologies’ Signal Analysis Portfolio</a:t>
            </a:r>
            <a:endParaRPr lang="en-US" sz="2700" b="1" cap="small" spc="500" dirty="0">
              <a:solidFill>
                <a:srgbClr val="0099CC">
                  <a:lumMod val="50000"/>
                </a:srgbClr>
              </a:solidFill>
              <a:latin typeface="Calibri" pitchFamily="34" charset="0"/>
            </a:endParaRPr>
          </a:p>
        </p:txBody>
      </p:sp>
      <p:grpSp>
        <p:nvGrpSpPr>
          <p:cNvPr id="2" name="Group 34"/>
          <p:cNvGrpSpPr/>
          <p:nvPr/>
        </p:nvGrpSpPr>
        <p:grpSpPr>
          <a:xfrm>
            <a:off x="5172513" y="3080426"/>
            <a:ext cx="1219200" cy="1109414"/>
            <a:chOff x="3886200" y="3733800"/>
            <a:chExt cx="1674813" cy="1524000"/>
          </a:xfrm>
        </p:grpSpPr>
        <p:pic>
          <p:nvPicPr>
            <p:cNvPr id="7" name="Picture 4" descr="E4402B_ESA_E-1999JAN06-P-1A"/>
            <p:cNvPicPr>
              <a:picLocks noChangeAspect="1" noChangeArrowheads="1"/>
            </p:cNvPicPr>
            <p:nvPr/>
          </p:nvPicPr>
          <p:blipFill>
            <a:blip r:embed="rId3" cstate="print">
              <a:clrChange>
                <a:clrFrom>
                  <a:srgbClr val="FFFFFF"/>
                </a:clrFrom>
                <a:clrTo>
                  <a:srgbClr val="FFFFFF">
                    <a:alpha val="0"/>
                  </a:srgbClr>
                </a:clrTo>
              </a:clrChange>
              <a:lum bright="58000" contrast="-70000"/>
            </a:blip>
            <a:srcRect/>
            <a:stretch>
              <a:fillRect/>
            </a:stretch>
          </p:blipFill>
          <p:spPr bwMode="auto">
            <a:xfrm>
              <a:off x="3886200" y="3733800"/>
              <a:ext cx="1219200" cy="823913"/>
            </a:xfrm>
            <a:prstGeom prst="rect">
              <a:avLst/>
            </a:prstGeom>
            <a:noFill/>
            <a:ln w="9525">
              <a:noFill/>
              <a:miter lim="800000"/>
              <a:headEnd/>
              <a:tailEnd/>
            </a:ln>
          </p:spPr>
        </p:pic>
        <p:sp>
          <p:nvSpPr>
            <p:cNvPr id="11" name="Text Box 10"/>
            <p:cNvSpPr txBox="1">
              <a:spLocks noChangeArrowheads="1"/>
            </p:cNvSpPr>
            <p:nvPr/>
          </p:nvSpPr>
          <p:spPr bwMode="auto">
            <a:xfrm>
              <a:off x="4038600" y="4648200"/>
              <a:ext cx="1522413" cy="609600"/>
            </a:xfrm>
            <a:prstGeom prst="rect">
              <a:avLst/>
            </a:prstGeom>
            <a:noFill/>
            <a:ln w="9525">
              <a:noFill/>
              <a:miter lim="800000"/>
              <a:headEnd/>
              <a:tailEnd/>
            </a:ln>
          </p:spPr>
          <p:txBody>
            <a:bodyPr wrap="none">
              <a:spAutoFit/>
            </a:bodyPr>
            <a:lstStyle/>
            <a:p>
              <a:pPr fontAlgn="auto">
                <a:spcBef>
                  <a:spcPts val="0"/>
                </a:spcBef>
                <a:spcAft>
                  <a:spcPts val="0"/>
                </a:spcAft>
                <a:defRPr/>
              </a:pPr>
              <a:r>
                <a:rPr lang="en-US" altLang="ja-JP" sz="1400" b="1" dirty="0">
                  <a:solidFill>
                    <a:schemeClr val="tx1">
                      <a:lumMod val="50000"/>
                      <a:lumOff val="50000"/>
                    </a:schemeClr>
                  </a:solidFill>
                  <a:latin typeface="Arial" pitchFamily="34" charset="0"/>
                  <a:ea typeface="MS PGothic" pitchFamily="34" charset="-128"/>
                </a:rPr>
                <a:t>ESA</a:t>
              </a:r>
            </a:p>
            <a:p>
              <a:pPr fontAlgn="auto">
                <a:spcBef>
                  <a:spcPts val="0"/>
                </a:spcBef>
                <a:spcAft>
                  <a:spcPts val="0"/>
                </a:spcAft>
                <a:defRPr/>
              </a:pPr>
              <a:r>
                <a:rPr lang="en-US" altLang="ja-JP" sz="1000" b="1" dirty="0">
                  <a:solidFill>
                    <a:schemeClr val="tx1">
                      <a:lumMod val="50000"/>
                      <a:lumOff val="50000"/>
                    </a:schemeClr>
                  </a:solidFill>
                  <a:latin typeface="Arial" pitchFamily="34" charset="0"/>
                  <a:ea typeface="MS PGothic" pitchFamily="34" charset="-128"/>
                </a:rPr>
                <a:t>World’s most popular </a:t>
              </a:r>
              <a:br>
                <a:rPr lang="en-US" altLang="ja-JP" sz="1000" b="1" dirty="0">
                  <a:solidFill>
                    <a:schemeClr val="tx1">
                      <a:lumMod val="50000"/>
                      <a:lumOff val="50000"/>
                    </a:schemeClr>
                  </a:solidFill>
                  <a:latin typeface="Arial" pitchFamily="34" charset="0"/>
                  <a:ea typeface="MS PGothic" pitchFamily="34" charset="-128"/>
                </a:rPr>
              </a:br>
              <a:r>
                <a:rPr lang="en-US" altLang="ja-JP" sz="1000" b="1" dirty="0">
                  <a:solidFill>
                    <a:schemeClr val="tx1">
                      <a:lumMod val="50000"/>
                      <a:lumOff val="50000"/>
                    </a:schemeClr>
                  </a:solidFill>
                  <a:latin typeface="Arial" pitchFamily="34" charset="0"/>
                  <a:ea typeface="MS PGothic" pitchFamily="34" charset="-128"/>
                </a:rPr>
                <a:t>100 Hz to 26 GHz</a:t>
              </a:r>
              <a:endParaRPr lang="en-US" altLang="ja-JP" sz="1600" b="1" dirty="0">
                <a:solidFill>
                  <a:schemeClr val="tx1">
                    <a:lumMod val="50000"/>
                    <a:lumOff val="50000"/>
                  </a:schemeClr>
                </a:solidFill>
                <a:latin typeface="Arial" pitchFamily="34" charset="0"/>
                <a:ea typeface="MS PGothic" pitchFamily="34" charset="-128"/>
              </a:endParaRPr>
            </a:p>
          </p:txBody>
        </p:sp>
      </p:grpSp>
      <p:grpSp>
        <p:nvGrpSpPr>
          <p:cNvPr id="5" name="Group 36"/>
          <p:cNvGrpSpPr/>
          <p:nvPr/>
        </p:nvGrpSpPr>
        <p:grpSpPr>
          <a:xfrm>
            <a:off x="6388296" y="2433840"/>
            <a:ext cx="1267174" cy="1116697"/>
            <a:chOff x="5638800" y="2852738"/>
            <a:chExt cx="1524000" cy="1343025"/>
          </a:xfrm>
        </p:grpSpPr>
        <p:pic>
          <p:nvPicPr>
            <p:cNvPr id="14" name="Picture 19"/>
            <p:cNvPicPr>
              <a:picLocks noChangeAspect="1" noChangeArrowheads="1"/>
            </p:cNvPicPr>
            <p:nvPr/>
          </p:nvPicPr>
          <p:blipFill>
            <a:blip r:embed="rId4" cstate="print">
              <a:clrChange>
                <a:clrFrom>
                  <a:srgbClr val="FFFFFF"/>
                </a:clrFrom>
                <a:clrTo>
                  <a:srgbClr val="FFFFFF">
                    <a:alpha val="0"/>
                  </a:srgbClr>
                </a:clrTo>
              </a:clrChange>
              <a:lum bright="58000" contrast="-70000"/>
            </a:blip>
            <a:srcRect/>
            <a:stretch>
              <a:fillRect/>
            </a:stretch>
          </p:blipFill>
          <p:spPr bwMode="auto">
            <a:xfrm>
              <a:off x="5638800" y="2852738"/>
              <a:ext cx="1177925" cy="881062"/>
            </a:xfrm>
            <a:prstGeom prst="rect">
              <a:avLst/>
            </a:prstGeom>
            <a:noFill/>
            <a:ln w="8001">
              <a:noFill/>
              <a:miter lim="800000"/>
              <a:headEnd/>
              <a:tailEnd/>
            </a:ln>
          </p:spPr>
        </p:pic>
        <p:sp>
          <p:nvSpPr>
            <p:cNvPr id="15" name="Rectangle 20"/>
            <p:cNvSpPr>
              <a:spLocks noChangeArrowheads="1"/>
            </p:cNvSpPr>
            <p:nvPr/>
          </p:nvSpPr>
          <p:spPr bwMode="auto">
            <a:xfrm>
              <a:off x="5791200" y="3733800"/>
              <a:ext cx="1371600" cy="461963"/>
            </a:xfrm>
            <a:prstGeom prst="rect">
              <a:avLst/>
            </a:prstGeom>
            <a:noFill/>
            <a:ln w="9525">
              <a:noFill/>
              <a:miter lim="800000"/>
              <a:headEnd/>
              <a:tailEnd/>
            </a:ln>
          </p:spPr>
          <p:txBody>
            <a:bodyPr>
              <a:spAutoFit/>
            </a:bodyPr>
            <a:lstStyle/>
            <a:p>
              <a:r>
                <a:rPr lang="en-US" altLang="ja-JP" sz="1400" b="1" dirty="0">
                  <a:solidFill>
                    <a:srgbClr val="7F7F7F"/>
                  </a:solidFill>
                  <a:latin typeface="Arial" pitchFamily="34" charset="0"/>
                  <a:ea typeface="MS PGothic"/>
                  <a:cs typeface="MS PGothic"/>
                </a:rPr>
                <a:t>8560EC</a:t>
              </a:r>
              <a:br>
                <a:rPr lang="en-US" altLang="ja-JP" sz="1400" b="1" dirty="0">
                  <a:solidFill>
                    <a:srgbClr val="7F7F7F"/>
                  </a:solidFill>
                  <a:latin typeface="Arial" pitchFamily="34" charset="0"/>
                  <a:ea typeface="MS PGothic"/>
                  <a:cs typeface="MS PGothic"/>
                </a:rPr>
              </a:br>
              <a:r>
                <a:rPr lang="en-US" altLang="ja-JP" sz="1000" b="1" dirty="0">
                  <a:solidFill>
                    <a:srgbClr val="7F7F7F"/>
                  </a:solidFill>
                  <a:latin typeface="Arial" pitchFamily="34" charset="0"/>
                  <a:ea typeface="MS PGothic"/>
                  <a:cs typeface="MS PGothic"/>
                </a:rPr>
                <a:t>Mid- performance</a:t>
              </a:r>
            </a:p>
          </p:txBody>
        </p:sp>
      </p:grpSp>
      <p:grpSp>
        <p:nvGrpSpPr>
          <p:cNvPr id="10" name="Group 31"/>
          <p:cNvGrpSpPr/>
          <p:nvPr/>
        </p:nvGrpSpPr>
        <p:grpSpPr>
          <a:xfrm>
            <a:off x="3537073" y="1741224"/>
            <a:ext cx="1478684" cy="1417072"/>
            <a:chOff x="2133600" y="2286000"/>
            <a:chExt cx="1828800" cy="1752600"/>
          </a:xfrm>
        </p:grpSpPr>
        <p:pic>
          <p:nvPicPr>
            <p:cNvPr id="6" name="Picture 3" descr="N9010A_1_2007March"/>
            <p:cNvPicPr>
              <a:picLocks noChangeAspect="1" noChangeArrowheads="1"/>
            </p:cNvPicPr>
            <p:nvPr/>
          </p:nvPicPr>
          <p:blipFill>
            <a:blip r:embed="rId5" cstate="print"/>
            <a:srcRect/>
            <a:stretch>
              <a:fillRect/>
            </a:stretch>
          </p:blipFill>
          <p:spPr bwMode="auto">
            <a:xfrm>
              <a:off x="2133600" y="2438400"/>
              <a:ext cx="1676400" cy="820738"/>
            </a:xfrm>
            <a:prstGeom prst="rect">
              <a:avLst/>
            </a:prstGeom>
            <a:noFill/>
            <a:ln w="9525">
              <a:noFill/>
              <a:miter lim="800000"/>
              <a:headEnd/>
              <a:tailEnd/>
            </a:ln>
          </p:spPr>
        </p:pic>
        <p:sp>
          <p:nvSpPr>
            <p:cNvPr id="8" name="Text Box 6"/>
            <p:cNvSpPr txBox="1">
              <a:spLocks noChangeArrowheads="1"/>
            </p:cNvSpPr>
            <p:nvPr/>
          </p:nvSpPr>
          <p:spPr bwMode="auto">
            <a:xfrm>
              <a:off x="2209800" y="3276600"/>
              <a:ext cx="1600200" cy="762000"/>
            </a:xfrm>
            <a:prstGeom prst="rect">
              <a:avLst/>
            </a:prstGeom>
            <a:noFill/>
            <a:ln w="9525">
              <a:noFill/>
              <a:miter lim="800000"/>
              <a:headEnd/>
              <a:tailEnd/>
            </a:ln>
          </p:spPr>
          <p:txBody>
            <a:bodyPr>
              <a:spAutoFit/>
            </a:bodyPr>
            <a:lstStyle/>
            <a:p>
              <a:r>
                <a:rPr lang="en-US" altLang="ja-JP" sz="1400" b="1" dirty="0">
                  <a:latin typeface="Arial" pitchFamily="34" charset="0"/>
                  <a:ea typeface="MS PGothic"/>
                  <a:cs typeface="MS PGothic"/>
                </a:rPr>
                <a:t>EXA</a:t>
              </a:r>
            </a:p>
            <a:p>
              <a:r>
                <a:rPr lang="en-US" altLang="ja-JP" sz="1000" b="1" dirty="0">
                  <a:solidFill>
                    <a:schemeClr val="tx2"/>
                  </a:solidFill>
                  <a:latin typeface="Arial" pitchFamily="34" charset="0"/>
                  <a:ea typeface="MS PGothic"/>
                  <a:cs typeface="MS PGothic"/>
                </a:rPr>
                <a:t>X-Series </a:t>
              </a:r>
            </a:p>
            <a:p>
              <a:r>
                <a:rPr lang="en-US" altLang="ja-JP" sz="1000" b="1" dirty="0">
                  <a:solidFill>
                    <a:schemeClr val="tx2"/>
                  </a:solidFill>
                  <a:latin typeface="Arial" pitchFamily="34" charset="0"/>
                  <a:ea typeface="MS PGothic"/>
                  <a:cs typeface="MS PGothic"/>
                </a:rPr>
                <a:t>Economy-class</a:t>
              </a:r>
              <a:br>
                <a:rPr lang="en-US" altLang="ja-JP" sz="1000" b="1" dirty="0">
                  <a:solidFill>
                    <a:schemeClr val="tx2"/>
                  </a:solidFill>
                  <a:latin typeface="Arial" pitchFamily="34" charset="0"/>
                  <a:ea typeface="MS PGothic"/>
                  <a:cs typeface="MS PGothic"/>
                </a:rPr>
              </a:br>
              <a:r>
                <a:rPr lang="en-US" altLang="ja-JP" sz="1000" b="1" dirty="0">
                  <a:solidFill>
                    <a:schemeClr val="tx2"/>
                  </a:solidFill>
                  <a:latin typeface="Arial" pitchFamily="34" charset="0"/>
                  <a:ea typeface="MS PGothic"/>
                  <a:cs typeface="MS PGothic"/>
                </a:rPr>
                <a:t>9 kHz to 26 GHz</a:t>
              </a:r>
              <a:endParaRPr lang="en-US" altLang="ja-JP" sz="1600" b="1" dirty="0">
                <a:solidFill>
                  <a:schemeClr val="tx2"/>
                </a:solidFill>
                <a:latin typeface="Arial" pitchFamily="34" charset="0"/>
                <a:ea typeface="MS PGothic"/>
                <a:cs typeface="MS PGothic"/>
              </a:endParaRPr>
            </a:p>
          </p:txBody>
        </p:sp>
        <p:sp>
          <p:nvSpPr>
            <p:cNvPr id="17" name="AutoShape 24"/>
            <p:cNvSpPr>
              <a:spLocks noChangeArrowheads="1"/>
            </p:cNvSpPr>
            <p:nvPr/>
          </p:nvSpPr>
          <p:spPr bwMode="auto">
            <a:xfrm>
              <a:off x="3354388" y="2286000"/>
              <a:ext cx="608012" cy="455613"/>
            </a:xfrm>
            <a:prstGeom prst="irregularSeal1">
              <a:avLst/>
            </a:prstGeom>
            <a:solidFill>
              <a:srgbClr val="993366"/>
            </a:solidFill>
            <a:ln w="19050">
              <a:solidFill>
                <a:schemeClr val="bg1"/>
              </a:solidFill>
              <a:miter lim="800000"/>
              <a:headEnd/>
              <a:tailEnd/>
            </a:ln>
          </p:spPr>
          <p:txBody>
            <a:bodyPr wrap="none" lIns="0" tIns="0" rIns="0" bIns="0" anchor="ctr"/>
            <a:lstStyle/>
            <a:p>
              <a:pPr algn="ctr"/>
              <a:r>
                <a:rPr lang="en-US" altLang="zh-CN" sz="1000" b="1" dirty="0">
                  <a:solidFill>
                    <a:schemeClr val="bg1"/>
                  </a:solidFill>
                  <a:latin typeface="Calibri" pitchFamily="34" charset="0"/>
                  <a:ea typeface="SimSun"/>
                  <a:cs typeface="SimSun"/>
                </a:rPr>
                <a:t>Sep 07</a:t>
              </a:r>
            </a:p>
          </p:txBody>
        </p:sp>
      </p:grpSp>
      <p:grpSp>
        <p:nvGrpSpPr>
          <p:cNvPr id="31" name="Group 37"/>
          <p:cNvGrpSpPr/>
          <p:nvPr/>
        </p:nvGrpSpPr>
        <p:grpSpPr>
          <a:xfrm>
            <a:off x="7664361" y="1994848"/>
            <a:ext cx="1315588" cy="1331784"/>
            <a:chOff x="6934200" y="1731963"/>
            <a:chExt cx="1676400" cy="1697037"/>
          </a:xfrm>
        </p:grpSpPr>
        <p:sp>
          <p:nvSpPr>
            <p:cNvPr id="13" name="Text Box 15"/>
            <p:cNvSpPr txBox="1">
              <a:spLocks noChangeArrowheads="1"/>
            </p:cNvSpPr>
            <p:nvPr/>
          </p:nvSpPr>
          <p:spPr bwMode="auto">
            <a:xfrm>
              <a:off x="7239000" y="2667000"/>
              <a:ext cx="1371600" cy="762000"/>
            </a:xfrm>
            <a:prstGeom prst="rect">
              <a:avLst/>
            </a:prstGeom>
            <a:noFill/>
            <a:ln w="9525">
              <a:noFill/>
              <a:miter lim="800000"/>
              <a:headEnd/>
              <a:tailEnd/>
            </a:ln>
          </p:spPr>
          <p:txBody>
            <a:bodyPr>
              <a:spAutoFit/>
            </a:bodyPr>
            <a:lstStyle/>
            <a:p>
              <a:pPr fontAlgn="auto">
                <a:spcBef>
                  <a:spcPts val="0"/>
                </a:spcBef>
                <a:spcAft>
                  <a:spcPts val="0"/>
                </a:spcAft>
                <a:defRPr/>
              </a:pPr>
              <a:r>
                <a:rPr lang="en-US" altLang="ja-JP" sz="1400" b="1" dirty="0">
                  <a:solidFill>
                    <a:schemeClr val="tx1">
                      <a:lumMod val="50000"/>
                      <a:lumOff val="50000"/>
                    </a:schemeClr>
                  </a:solidFill>
                  <a:latin typeface="Arial" pitchFamily="34" charset="0"/>
                  <a:ea typeface="MS PGothic" pitchFamily="34" charset="-128"/>
                </a:rPr>
                <a:t>PSA</a:t>
              </a:r>
            </a:p>
            <a:p>
              <a:pPr fontAlgn="auto">
                <a:spcBef>
                  <a:spcPts val="0"/>
                </a:spcBef>
                <a:spcAft>
                  <a:spcPts val="0"/>
                </a:spcAft>
                <a:defRPr/>
              </a:pPr>
              <a:r>
                <a:rPr lang="en-US" altLang="ja-JP" sz="1000" b="1" dirty="0">
                  <a:solidFill>
                    <a:schemeClr val="tx1">
                      <a:lumMod val="50000"/>
                      <a:lumOff val="50000"/>
                    </a:schemeClr>
                  </a:solidFill>
                  <a:latin typeface="Arial" pitchFamily="34" charset="0"/>
                  <a:ea typeface="MS PGothic" pitchFamily="34" charset="-128"/>
                </a:rPr>
                <a:t>Market leading performance </a:t>
              </a:r>
              <a:br>
                <a:rPr lang="en-US" altLang="ja-JP" sz="1000" b="1" dirty="0">
                  <a:solidFill>
                    <a:schemeClr val="tx1">
                      <a:lumMod val="50000"/>
                      <a:lumOff val="50000"/>
                    </a:schemeClr>
                  </a:solidFill>
                  <a:latin typeface="Arial" pitchFamily="34" charset="0"/>
                  <a:ea typeface="MS PGothic" pitchFamily="34" charset="-128"/>
                </a:rPr>
              </a:br>
              <a:r>
                <a:rPr lang="en-US" altLang="ja-JP" sz="1000" b="1" dirty="0">
                  <a:solidFill>
                    <a:schemeClr val="tx1">
                      <a:lumMod val="50000"/>
                      <a:lumOff val="50000"/>
                    </a:schemeClr>
                  </a:solidFill>
                  <a:latin typeface="Arial" pitchFamily="34" charset="0"/>
                  <a:ea typeface="MS PGothic" pitchFamily="34" charset="-128"/>
                </a:rPr>
                <a:t>3 Hz to 50 GHz</a:t>
              </a:r>
            </a:p>
          </p:txBody>
        </p:sp>
        <p:pic>
          <p:nvPicPr>
            <p:cNvPr id="18" name="Picture 27" descr="E4440A-2000FEB11-P-1TA"/>
            <p:cNvPicPr>
              <a:picLocks noChangeAspect="1" noChangeArrowheads="1"/>
            </p:cNvPicPr>
            <p:nvPr/>
          </p:nvPicPr>
          <p:blipFill>
            <a:blip r:embed="rId6" cstate="print">
              <a:clrChange>
                <a:clrFrom>
                  <a:srgbClr val="FFFFFF"/>
                </a:clrFrom>
                <a:clrTo>
                  <a:srgbClr val="FFFFFF">
                    <a:alpha val="0"/>
                  </a:srgbClr>
                </a:clrTo>
              </a:clrChange>
              <a:lum bright="58000" contrast="-70000"/>
            </a:blip>
            <a:srcRect/>
            <a:stretch>
              <a:fillRect/>
            </a:stretch>
          </p:blipFill>
          <p:spPr bwMode="auto">
            <a:xfrm>
              <a:off x="6934200" y="1731963"/>
              <a:ext cx="1676400" cy="1011237"/>
            </a:xfrm>
            <a:prstGeom prst="rect">
              <a:avLst/>
            </a:prstGeom>
            <a:noFill/>
            <a:ln w="9525">
              <a:noFill/>
              <a:miter lim="800000"/>
              <a:headEnd/>
              <a:tailEnd/>
            </a:ln>
          </p:spPr>
        </p:pic>
      </p:grpSp>
      <p:grpSp>
        <p:nvGrpSpPr>
          <p:cNvPr id="32" name="Group 30"/>
          <p:cNvGrpSpPr/>
          <p:nvPr/>
        </p:nvGrpSpPr>
        <p:grpSpPr>
          <a:xfrm>
            <a:off x="2010115" y="2219518"/>
            <a:ext cx="1666837" cy="1406871"/>
            <a:chOff x="304800" y="3276600"/>
            <a:chExt cx="1903413" cy="1606550"/>
          </a:xfrm>
        </p:grpSpPr>
        <p:sp>
          <p:nvSpPr>
            <p:cNvPr id="9" name="Text Box 7"/>
            <p:cNvSpPr txBox="1">
              <a:spLocks noChangeArrowheads="1"/>
            </p:cNvSpPr>
            <p:nvPr/>
          </p:nvSpPr>
          <p:spPr bwMode="auto">
            <a:xfrm>
              <a:off x="379413" y="4267200"/>
              <a:ext cx="1177925" cy="615950"/>
            </a:xfrm>
            <a:prstGeom prst="rect">
              <a:avLst/>
            </a:prstGeom>
            <a:noFill/>
            <a:ln w="9525">
              <a:noFill/>
              <a:miter lim="800000"/>
              <a:headEnd/>
              <a:tailEnd/>
            </a:ln>
          </p:spPr>
          <p:txBody>
            <a:bodyPr wrap="none">
              <a:spAutoFit/>
            </a:bodyPr>
            <a:lstStyle/>
            <a:p>
              <a:r>
                <a:rPr lang="en-US" altLang="ja-JP" sz="1400" b="1" dirty="0">
                  <a:latin typeface="Arial" pitchFamily="34" charset="0"/>
                  <a:ea typeface="MS PGothic"/>
                  <a:cs typeface="MS PGothic"/>
                </a:rPr>
                <a:t>CXA</a:t>
              </a:r>
            </a:p>
            <a:p>
              <a:r>
                <a:rPr lang="en-US" altLang="ja-JP" sz="1000" b="1" dirty="0">
                  <a:solidFill>
                    <a:schemeClr val="tx2"/>
                  </a:solidFill>
                  <a:latin typeface="Arial" pitchFamily="34" charset="0"/>
                  <a:ea typeface="MS PGothic"/>
                  <a:cs typeface="MS PGothic"/>
                </a:rPr>
                <a:t>Low-cost </a:t>
              </a:r>
            </a:p>
            <a:p>
              <a:r>
                <a:rPr lang="en-US" altLang="ja-JP" sz="1000" b="1" dirty="0">
                  <a:solidFill>
                    <a:schemeClr val="tx2"/>
                  </a:solidFill>
                  <a:latin typeface="Arial" pitchFamily="34" charset="0"/>
                  <a:ea typeface="MS PGothic"/>
                  <a:cs typeface="MS PGothic"/>
                </a:rPr>
                <a:t>9 kHz to 7.5 GHz</a:t>
              </a:r>
              <a:endParaRPr lang="en-US" altLang="ja-JP" sz="1600" b="1" dirty="0">
                <a:solidFill>
                  <a:schemeClr val="tx2"/>
                </a:solidFill>
                <a:latin typeface="Arial" pitchFamily="34" charset="0"/>
                <a:ea typeface="MS PGothic"/>
                <a:cs typeface="MS PGothic"/>
              </a:endParaRPr>
            </a:p>
          </p:txBody>
        </p:sp>
        <p:pic>
          <p:nvPicPr>
            <p:cNvPr id="20" name="Picture 34" descr="N9010A_1_2007March"/>
            <p:cNvPicPr>
              <a:picLocks noChangeAspect="1" noChangeArrowheads="1"/>
            </p:cNvPicPr>
            <p:nvPr/>
          </p:nvPicPr>
          <p:blipFill>
            <a:blip r:embed="rId5" cstate="print"/>
            <a:srcRect/>
            <a:stretch>
              <a:fillRect/>
            </a:stretch>
          </p:blipFill>
          <p:spPr bwMode="auto">
            <a:xfrm>
              <a:off x="304800" y="3484563"/>
              <a:ext cx="1600200" cy="782637"/>
            </a:xfrm>
            <a:prstGeom prst="rect">
              <a:avLst/>
            </a:prstGeom>
            <a:noFill/>
            <a:ln w="9525">
              <a:noFill/>
              <a:miter lim="800000"/>
              <a:headEnd/>
              <a:tailEnd/>
            </a:ln>
          </p:spPr>
        </p:pic>
        <p:sp>
          <p:nvSpPr>
            <p:cNvPr id="21" name="AutoShape 35"/>
            <p:cNvSpPr>
              <a:spLocks noChangeArrowheads="1"/>
            </p:cNvSpPr>
            <p:nvPr/>
          </p:nvSpPr>
          <p:spPr bwMode="auto">
            <a:xfrm>
              <a:off x="1600200" y="3276600"/>
              <a:ext cx="608013" cy="455613"/>
            </a:xfrm>
            <a:prstGeom prst="irregularSeal1">
              <a:avLst/>
            </a:prstGeom>
            <a:solidFill>
              <a:srgbClr val="993366"/>
            </a:solidFill>
            <a:ln w="19050">
              <a:solidFill>
                <a:schemeClr val="bg1"/>
              </a:solidFill>
              <a:miter lim="800000"/>
              <a:headEnd/>
              <a:tailEnd/>
            </a:ln>
          </p:spPr>
          <p:txBody>
            <a:bodyPr wrap="none" lIns="0" tIns="0" rIns="0" bIns="0" anchor="ctr"/>
            <a:lstStyle/>
            <a:p>
              <a:pPr algn="ctr"/>
              <a:r>
                <a:rPr lang="en-US" altLang="zh-CN" sz="1000" b="1">
                  <a:solidFill>
                    <a:schemeClr val="bg1"/>
                  </a:solidFill>
                  <a:latin typeface="Calibri" pitchFamily="34" charset="0"/>
                  <a:ea typeface="SimSun"/>
                  <a:cs typeface="SimSun"/>
                </a:rPr>
                <a:t>Oct 09</a:t>
              </a:r>
            </a:p>
          </p:txBody>
        </p:sp>
      </p:grpSp>
      <p:grpSp>
        <p:nvGrpSpPr>
          <p:cNvPr id="33" name="Group 35"/>
          <p:cNvGrpSpPr/>
          <p:nvPr/>
        </p:nvGrpSpPr>
        <p:grpSpPr>
          <a:xfrm>
            <a:off x="3664449" y="3634236"/>
            <a:ext cx="1214640" cy="1112883"/>
            <a:chOff x="2133600" y="4876800"/>
            <a:chExt cx="1497013" cy="1371600"/>
          </a:xfrm>
        </p:grpSpPr>
        <p:pic>
          <p:nvPicPr>
            <p:cNvPr id="23" name="Picture 5" descr="N1996A_P_2005Aug29_4"/>
            <p:cNvPicPr>
              <a:picLocks noChangeAspect="1" noChangeArrowheads="1"/>
            </p:cNvPicPr>
            <p:nvPr/>
          </p:nvPicPr>
          <p:blipFill>
            <a:blip r:embed="rId7" cstate="print">
              <a:lum bright="58000" contrast="-70000"/>
            </a:blip>
            <a:srcRect/>
            <a:stretch>
              <a:fillRect/>
            </a:stretch>
          </p:blipFill>
          <p:spPr bwMode="auto">
            <a:xfrm>
              <a:off x="2133600" y="4876800"/>
              <a:ext cx="1371600" cy="727075"/>
            </a:xfrm>
            <a:prstGeom prst="rect">
              <a:avLst/>
            </a:prstGeom>
            <a:noFill/>
            <a:ln w="9525">
              <a:noFill/>
              <a:miter lim="800000"/>
              <a:headEnd/>
              <a:tailEnd/>
            </a:ln>
          </p:spPr>
        </p:pic>
        <p:sp>
          <p:nvSpPr>
            <p:cNvPr id="24" name="Text Box 10"/>
            <p:cNvSpPr txBox="1">
              <a:spLocks noChangeArrowheads="1"/>
            </p:cNvSpPr>
            <p:nvPr/>
          </p:nvSpPr>
          <p:spPr bwMode="auto">
            <a:xfrm>
              <a:off x="2362200" y="5638800"/>
              <a:ext cx="1268413" cy="609600"/>
            </a:xfrm>
            <a:prstGeom prst="rect">
              <a:avLst/>
            </a:prstGeom>
            <a:noFill/>
            <a:ln w="9525">
              <a:noFill/>
              <a:miter lim="800000"/>
              <a:headEnd/>
              <a:tailEnd/>
            </a:ln>
          </p:spPr>
          <p:txBody>
            <a:bodyPr wrap="none">
              <a:spAutoFit/>
            </a:bodyPr>
            <a:lstStyle/>
            <a:p>
              <a:r>
                <a:rPr lang="en-US" altLang="ja-JP" sz="1400" b="1" dirty="0">
                  <a:solidFill>
                    <a:srgbClr val="7F7F7F"/>
                  </a:solidFill>
                  <a:latin typeface="Arial" pitchFamily="34" charset="0"/>
                  <a:ea typeface="MS PGothic"/>
                  <a:cs typeface="MS PGothic"/>
                </a:rPr>
                <a:t>CSA</a:t>
              </a:r>
            </a:p>
            <a:p>
              <a:r>
                <a:rPr lang="en-US" altLang="ja-JP" sz="1000" b="1" dirty="0">
                  <a:solidFill>
                    <a:srgbClr val="7F7F7F"/>
                  </a:solidFill>
                  <a:latin typeface="Arial" pitchFamily="34" charset="0"/>
                  <a:ea typeface="MS PGothic"/>
                  <a:cs typeface="MS PGothic"/>
                </a:rPr>
                <a:t>Low cost portable</a:t>
              </a:r>
              <a:br>
                <a:rPr lang="en-US" altLang="ja-JP" sz="1000" b="1" dirty="0">
                  <a:solidFill>
                    <a:srgbClr val="7F7F7F"/>
                  </a:solidFill>
                  <a:latin typeface="Arial" pitchFamily="34" charset="0"/>
                  <a:ea typeface="MS PGothic"/>
                  <a:cs typeface="MS PGothic"/>
                </a:rPr>
              </a:br>
              <a:r>
                <a:rPr lang="en-US" altLang="ja-JP" sz="1000" b="1" dirty="0">
                  <a:solidFill>
                    <a:srgbClr val="7F7F7F"/>
                  </a:solidFill>
                  <a:latin typeface="Arial" pitchFamily="34" charset="0"/>
                  <a:ea typeface="MS PGothic"/>
                  <a:cs typeface="MS PGothic"/>
                </a:rPr>
                <a:t>100 Hz to 7 GHz</a:t>
              </a:r>
              <a:endParaRPr lang="en-US" altLang="ja-JP" sz="1600" b="1" dirty="0">
                <a:solidFill>
                  <a:srgbClr val="7F7F7F"/>
                </a:solidFill>
                <a:latin typeface="Arial" pitchFamily="34" charset="0"/>
                <a:ea typeface="MS PGothic"/>
                <a:cs typeface="MS PGothic"/>
              </a:endParaRPr>
            </a:p>
          </p:txBody>
        </p:sp>
      </p:grpSp>
      <p:sp>
        <p:nvSpPr>
          <p:cNvPr id="25" name="Line 26"/>
          <p:cNvSpPr>
            <a:spLocks noChangeShapeType="1"/>
          </p:cNvSpPr>
          <p:nvPr/>
        </p:nvSpPr>
        <p:spPr bwMode="auto">
          <a:xfrm flipH="1" flipV="1">
            <a:off x="3300512" y="3125312"/>
            <a:ext cx="457200" cy="457200"/>
          </a:xfrm>
          <a:prstGeom prst="line">
            <a:avLst/>
          </a:prstGeom>
          <a:noFill/>
          <a:ln w="38100">
            <a:solidFill>
              <a:schemeClr val="tx1"/>
            </a:solidFill>
            <a:round/>
            <a:headEnd/>
            <a:tailEnd type="triangle" w="lg" len="lg"/>
          </a:ln>
        </p:spPr>
        <p:txBody>
          <a:bodyPr lIns="0" tIns="0" rIns="0" bIns="0">
            <a:spAutoFit/>
          </a:bodyPr>
          <a:lstStyle/>
          <a:p>
            <a:endParaRPr lang="en-US"/>
          </a:p>
        </p:txBody>
      </p:sp>
      <p:sp>
        <p:nvSpPr>
          <p:cNvPr id="26" name="Line 27"/>
          <p:cNvSpPr>
            <a:spLocks noChangeShapeType="1"/>
          </p:cNvSpPr>
          <p:nvPr/>
        </p:nvSpPr>
        <p:spPr bwMode="auto">
          <a:xfrm flipH="1" flipV="1">
            <a:off x="4714184" y="2579408"/>
            <a:ext cx="457200" cy="457200"/>
          </a:xfrm>
          <a:prstGeom prst="line">
            <a:avLst/>
          </a:prstGeom>
          <a:noFill/>
          <a:ln w="38100">
            <a:solidFill>
              <a:schemeClr val="tx1"/>
            </a:solidFill>
            <a:round/>
            <a:headEnd/>
            <a:tailEnd type="triangle" w="lg" len="lg"/>
          </a:ln>
        </p:spPr>
        <p:txBody>
          <a:bodyPr lIns="0" tIns="0" rIns="0" bIns="0">
            <a:spAutoFit/>
          </a:bodyPr>
          <a:lstStyle/>
          <a:p>
            <a:endParaRPr lang="en-US"/>
          </a:p>
        </p:txBody>
      </p:sp>
      <p:grpSp>
        <p:nvGrpSpPr>
          <p:cNvPr id="34" name="Group 39"/>
          <p:cNvGrpSpPr/>
          <p:nvPr/>
        </p:nvGrpSpPr>
        <p:grpSpPr>
          <a:xfrm>
            <a:off x="5020582" y="1137312"/>
            <a:ext cx="1409613" cy="1475080"/>
            <a:chOff x="3887787" y="1752600"/>
            <a:chExt cx="1674813" cy="1752600"/>
          </a:xfrm>
        </p:grpSpPr>
        <p:pic>
          <p:nvPicPr>
            <p:cNvPr id="2050" name="Picture 2" descr="\\Wsonfs02\mcdsass\SAD\Product Marketing\Launch\PXA3\VIP\PXA early engagement slides\wilkie slide images\MXA\MXA_front panel_lo.png"/>
            <p:cNvPicPr>
              <a:picLocks noChangeAspect="1" noChangeArrowheads="1"/>
            </p:cNvPicPr>
            <p:nvPr/>
          </p:nvPicPr>
          <p:blipFill>
            <a:blip r:embed="rId8" cstate="print"/>
            <a:srcRect/>
            <a:stretch>
              <a:fillRect/>
            </a:stretch>
          </p:blipFill>
          <p:spPr bwMode="auto">
            <a:xfrm>
              <a:off x="3887787" y="1981200"/>
              <a:ext cx="1447800" cy="738188"/>
            </a:xfrm>
            <a:prstGeom prst="rect">
              <a:avLst/>
            </a:prstGeom>
            <a:noFill/>
          </p:spPr>
        </p:pic>
        <p:sp>
          <p:nvSpPr>
            <p:cNvPr id="12" name="Text Box 14"/>
            <p:cNvSpPr txBox="1">
              <a:spLocks noChangeArrowheads="1"/>
            </p:cNvSpPr>
            <p:nvPr/>
          </p:nvSpPr>
          <p:spPr bwMode="auto">
            <a:xfrm>
              <a:off x="3887787" y="2743200"/>
              <a:ext cx="1538287" cy="762000"/>
            </a:xfrm>
            <a:prstGeom prst="rect">
              <a:avLst/>
            </a:prstGeom>
            <a:noFill/>
            <a:ln w="9525">
              <a:noFill/>
              <a:miter lim="800000"/>
              <a:headEnd/>
              <a:tailEnd/>
            </a:ln>
          </p:spPr>
          <p:txBody>
            <a:bodyPr>
              <a:spAutoFit/>
            </a:bodyPr>
            <a:lstStyle/>
            <a:p>
              <a:r>
                <a:rPr lang="en-US" altLang="ja-JP" sz="1400" b="1" dirty="0">
                  <a:latin typeface="Arial" pitchFamily="34" charset="0"/>
                  <a:ea typeface="MS PGothic"/>
                  <a:cs typeface="MS PGothic"/>
                </a:rPr>
                <a:t>MXA</a:t>
              </a:r>
            </a:p>
            <a:p>
              <a:r>
                <a:rPr lang="en-US" altLang="ja-JP" sz="1000" b="1" dirty="0">
                  <a:solidFill>
                    <a:schemeClr val="tx2"/>
                  </a:solidFill>
                  <a:latin typeface="Arial" pitchFamily="34" charset="0"/>
                  <a:ea typeface="MS PGothic"/>
                  <a:cs typeface="MS PGothic"/>
                </a:rPr>
                <a:t>X-Series </a:t>
              </a:r>
            </a:p>
            <a:p>
              <a:r>
                <a:rPr lang="en-US" altLang="ja-JP" sz="1000" b="1" dirty="0">
                  <a:solidFill>
                    <a:schemeClr val="tx2"/>
                  </a:solidFill>
                  <a:latin typeface="Arial" pitchFamily="34" charset="0"/>
                  <a:ea typeface="MS PGothic"/>
                  <a:cs typeface="MS PGothic"/>
                </a:rPr>
                <a:t>Mid-performance </a:t>
              </a:r>
            </a:p>
            <a:p>
              <a:r>
                <a:rPr lang="en-US" altLang="ja-JP" sz="1000" b="1" dirty="0">
                  <a:solidFill>
                    <a:schemeClr val="tx2"/>
                  </a:solidFill>
                  <a:latin typeface="Arial" pitchFamily="34" charset="0"/>
                  <a:ea typeface="MS PGothic"/>
                  <a:cs typeface="MS PGothic"/>
                </a:rPr>
                <a:t>20 Hz to 26.5 GHz</a:t>
              </a:r>
            </a:p>
          </p:txBody>
        </p:sp>
        <p:sp>
          <p:nvSpPr>
            <p:cNvPr id="16" name="AutoShape 23"/>
            <p:cNvSpPr>
              <a:spLocks noChangeArrowheads="1"/>
            </p:cNvSpPr>
            <p:nvPr/>
          </p:nvSpPr>
          <p:spPr bwMode="auto">
            <a:xfrm>
              <a:off x="4954587" y="1752600"/>
              <a:ext cx="608013" cy="455613"/>
            </a:xfrm>
            <a:prstGeom prst="irregularSeal1">
              <a:avLst/>
            </a:prstGeom>
            <a:solidFill>
              <a:srgbClr val="993366"/>
            </a:solidFill>
            <a:ln w="19050">
              <a:solidFill>
                <a:schemeClr val="bg1"/>
              </a:solidFill>
              <a:miter lim="800000"/>
              <a:headEnd/>
              <a:tailEnd/>
            </a:ln>
          </p:spPr>
          <p:txBody>
            <a:bodyPr wrap="none" lIns="0" tIns="0" rIns="0" bIns="0" anchor="ctr"/>
            <a:lstStyle/>
            <a:p>
              <a:pPr algn="ctr"/>
              <a:r>
                <a:rPr lang="en-US" altLang="zh-CN" sz="1000" b="1">
                  <a:solidFill>
                    <a:schemeClr val="bg1"/>
                  </a:solidFill>
                  <a:latin typeface="Calibri" pitchFamily="34" charset="0"/>
                  <a:ea typeface="SimSun"/>
                  <a:cs typeface="SimSun"/>
                </a:rPr>
                <a:t>Sep 06</a:t>
              </a:r>
            </a:p>
          </p:txBody>
        </p:sp>
        <p:sp>
          <p:nvSpPr>
            <p:cNvPr id="27" name="Line 28"/>
            <p:cNvSpPr>
              <a:spLocks noChangeShapeType="1"/>
            </p:cNvSpPr>
            <p:nvPr/>
          </p:nvSpPr>
          <p:spPr bwMode="auto">
            <a:xfrm flipH="1" flipV="1">
              <a:off x="5082747" y="2757846"/>
              <a:ext cx="457199" cy="457200"/>
            </a:xfrm>
            <a:prstGeom prst="line">
              <a:avLst/>
            </a:prstGeom>
            <a:noFill/>
            <a:ln w="38100">
              <a:solidFill>
                <a:schemeClr val="tx1"/>
              </a:solidFill>
              <a:round/>
              <a:headEnd/>
              <a:tailEnd type="triangle" w="lg" len="lg"/>
            </a:ln>
          </p:spPr>
          <p:txBody>
            <a:bodyPr lIns="0" tIns="0" rIns="0" bIns="0">
              <a:spAutoFit/>
            </a:bodyPr>
            <a:lstStyle/>
            <a:p>
              <a:endParaRPr lang="en-US"/>
            </a:p>
          </p:txBody>
        </p:sp>
      </p:grpSp>
      <p:sp>
        <p:nvSpPr>
          <p:cNvPr id="28" name="Line 29"/>
          <p:cNvSpPr>
            <a:spLocks noChangeShapeType="1"/>
          </p:cNvSpPr>
          <p:nvPr/>
        </p:nvSpPr>
        <p:spPr bwMode="auto">
          <a:xfrm flipH="1" flipV="1">
            <a:off x="7567680" y="1305632"/>
            <a:ext cx="660792" cy="660792"/>
          </a:xfrm>
          <a:prstGeom prst="line">
            <a:avLst/>
          </a:prstGeom>
          <a:noFill/>
          <a:ln w="38100">
            <a:solidFill>
              <a:schemeClr val="tx1"/>
            </a:solidFill>
            <a:round/>
            <a:headEnd/>
            <a:tailEnd type="triangle" w="lg" len="lg"/>
          </a:ln>
        </p:spPr>
        <p:txBody>
          <a:bodyPr wrap="square" lIns="0" tIns="0" rIns="0" bIns="0">
            <a:spAutoFit/>
          </a:bodyPr>
          <a:lstStyle/>
          <a:p>
            <a:endParaRPr lang="en-US"/>
          </a:p>
        </p:txBody>
      </p:sp>
      <p:sp>
        <p:nvSpPr>
          <p:cNvPr id="29" name="Text Box 40"/>
          <p:cNvSpPr txBox="1">
            <a:spLocks noChangeArrowheads="1"/>
          </p:cNvSpPr>
          <p:nvPr/>
        </p:nvSpPr>
        <p:spPr bwMode="auto">
          <a:xfrm>
            <a:off x="6248400" y="5029200"/>
            <a:ext cx="2819400" cy="984885"/>
          </a:xfrm>
          <a:prstGeom prst="rect">
            <a:avLst/>
          </a:prstGeom>
          <a:noFill/>
          <a:ln w="19050">
            <a:noFill/>
            <a:miter lim="800000"/>
            <a:headEnd/>
            <a:tailEnd/>
          </a:ln>
        </p:spPr>
        <p:txBody>
          <a:bodyPr lIns="0" tIns="0" rIns="0" bIns="0">
            <a:spAutoFit/>
          </a:bodyPr>
          <a:lstStyle/>
          <a:p>
            <a:pPr marL="457200" indent="-457200" eaLnBrk="0" hangingPunct="0">
              <a:spcBef>
                <a:spcPct val="50000"/>
              </a:spcBef>
            </a:pPr>
            <a:r>
              <a:rPr lang="en-US" altLang="ja-JP" sz="1600" b="1" dirty="0">
                <a:solidFill>
                  <a:srgbClr val="FFC000"/>
                </a:solidFill>
                <a:latin typeface="Arial" pitchFamily="34" charset="0"/>
                <a:ea typeface="MS PGothic"/>
                <a:cs typeface="MS PGothic"/>
              </a:rPr>
              <a:t>X-Series </a:t>
            </a:r>
            <a:r>
              <a:rPr lang="en-US" altLang="ja-JP" sz="1600" b="1" dirty="0" smtClean="0">
                <a:solidFill>
                  <a:srgbClr val="FFC000"/>
                </a:solidFill>
                <a:latin typeface="Arial" pitchFamily="34" charset="0"/>
                <a:ea typeface="MS PGothic"/>
                <a:cs typeface="MS PGothic"/>
              </a:rPr>
              <a:t>Code Compatibility</a:t>
            </a:r>
            <a:endParaRPr lang="en-US" altLang="ja-JP" sz="1600" b="1" dirty="0">
              <a:solidFill>
                <a:srgbClr val="FFC000"/>
              </a:solidFill>
              <a:latin typeface="Arial" pitchFamily="34" charset="0"/>
              <a:ea typeface="MS PGothic"/>
              <a:cs typeface="MS PGothic"/>
            </a:endParaRPr>
          </a:p>
          <a:p>
            <a:pPr marL="287338" indent="-287338" eaLnBrk="0" hangingPunct="0">
              <a:spcBef>
                <a:spcPct val="50000"/>
              </a:spcBef>
              <a:buFont typeface="Wingdings" pitchFamily="2" charset="2"/>
              <a:buChar char="ü"/>
            </a:pPr>
            <a:r>
              <a:rPr lang="en-US" altLang="ja-JP" sz="1600" dirty="0">
                <a:solidFill>
                  <a:schemeClr val="tx1">
                    <a:lumMod val="50000"/>
                    <a:lumOff val="50000"/>
                  </a:schemeClr>
                </a:solidFill>
                <a:latin typeface="Arial" pitchFamily="34" charset="0"/>
                <a:ea typeface="MS PGothic"/>
                <a:cs typeface="MS PGothic"/>
              </a:rPr>
              <a:t>Backward CC with legacy</a:t>
            </a:r>
          </a:p>
          <a:p>
            <a:pPr marL="287338" indent="-287338" eaLnBrk="0" hangingPunct="0">
              <a:spcBef>
                <a:spcPct val="50000"/>
              </a:spcBef>
              <a:buFont typeface="Wingdings" pitchFamily="2" charset="2"/>
              <a:buChar char="ü"/>
            </a:pPr>
            <a:r>
              <a:rPr lang="en-US" altLang="ja-JP" sz="1600" dirty="0">
                <a:solidFill>
                  <a:schemeClr val="tx1">
                    <a:lumMod val="50000"/>
                    <a:lumOff val="50000"/>
                  </a:schemeClr>
                </a:solidFill>
                <a:latin typeface="Arial" pitchFamily="34" charset="0"/>
                <a:ea typeface="MS PGothic"/>
                <a:cs typeface="MS PGothic"/>
              </a:rPr>
              <a:t>Inherent X-Series CC</a:t>
            </a:r>
          </a:p>
        </p:txBody>
      </p:sp>
      <p:grpSp>
        <p:nvGrpSpPr>
          <p:cNvPr id="35" name="Group 33"/>
          <p:cNvGrpSpPr/>
          <p:nvPr/>
        </p:nvGrpSpPr>
        <p:grpSpPr>
          <a:xfrm>
            <a:off x="6416740" y="555008"/>
            <a:ext cx="1567356" cy="1614975"/>
            <a:chOff x="5479480" y="230187"/>
            <a:chExt cx="1990053" cy="2050516"/>
          </a:xfrm>
        </p:grpSpPr>
        <p:pic>
          <p:nvPicPr>
            <p:cNvPr id="4" name="Picture 2"/>
            <p:cNvPicPr>
              <a:picLocks noChangeAspect="1" noChangeArrowheads="1"/>
            </p:cNvPicPr>
            <p:nvPr/>
          </p:nvPicPr>
          <p:blipFill>
            <a:blip r:embed="rId9" cstate="print"/>
            <a:srcRect/>
            <a:stretch>
              <a:fillRect/>
            </a:stretch>
          </p:blipFill>
          <p:spPr bwMode="auto">
            <a:xfrm>
              <a:off x="5479480" y="533400"/>
              <a:ext cx="1453133" cy="685800"/>
            </a:xfrm>
            <a:prstGeom prst="rect">
              <a:avLst/>
            </a:prstGeom>
            <a:noFill/>
            <a:ln w="9525">
              <a:noFill/>
              <a:miter lim="800000"/>
              <a:headEnd/>
              <a:tailEnd/>
            </a:ln>
            <a:effectLst/>
          </p:spPr>
        </p:pic>
        <p:sp>
          <p:nvSpPr>
            <p:cNvPr id="19" name="AutoShape 33"/>
            <p:cNvSpPr>
              <a:spLocks noChangeArrowheads="1"/>
            </p:cNvSpPr>
            <p:nvPr/>
          </p:nvSpPr>
          <p:spPr bwMode="auto">
            <a:xfrm>
              <a:off x="6629400" y="230187"/>
              <a:ext cx="608013" cy="455613"/>
            </a:xfrm>
            <a:prstGeom prst="irregularSeal1">
              <a:avLst/>
            </a:prstGeom>
            <a:solidFill>
              <a:srgbClr val="993366"/>
            </a:solidFill>
            <a:ln w="19050">
              <a:solidFill>
                <a:schemeClr val="bg1"/>
              </a:solidFill>
              <a:miter lim="800000"/>
              <a:headEnd/>
              <a:tailEnd/>
            </a:ln>
          </p:spPr>
          <p:txBody>
            <a:bodyPr wrap="none" lIns="0" tIns="0" rIns="0" bIns="0" anchor="ctr"/>
            <a:lstStyle/>
            <a:p>
              <a:pPr algn="ctr"/>
              <a:r>
                <a:rPr lang="en-US" altLang="zh-CN" sz="1000" b="1" dirty="0">
                  <a:solidFill>
                    <a:schemeClr val="bg1"/>
                  </a:solidFill>
                  <a:latin typeface="Calibri" pitchFamily="34" charset="0"/>
                  <a:ea typeface="SimSun"/>
                  <a:cs typeface="SimSun"/>
                </a:rPr>
                <a:t>Oct 09</a:t>
              </a:r>
            </a:p>
          </p:txBody>
        </p:sp>
        <p:sp>
          <p:nvSpPr>
            <p:cNvPr id="22" name="Text Box 29"/>
            <p:cNvSpPr txBox="1">
              <a:spLocks noChangeArrowheads="1"/>
            </p:cNvSpPr>
            <p:nvPr/>
          </p:nvSpPr>
          <p:spPr bwMode="auto">
            <a:xfrm>
              <a:off x="5486400" y="1219200"/>
              <a:ext cx="1676400" cy="923330"/>
            </a:xfrm>
            <a:prstGeom prst="rect">
              <a:avLst/>
            </a:prstGeom>
            <a:noFill/>
            <a:ln w="9525">
              <a:noFill/>
              <a:miter lim="800000"/>
              <a:headEnd/>
              <a:tailEnd/>
            </a:ln>
          </p:spPr>
          <p:txBody>
            <a:bodyPr>
              <a:spAutoFit/>
            </a:bodyPr>
            <a:lstStyle/>
            <a:p>
              <a:r>
                <a:rPr lang="en-US" sz="1400" b="1" dirty="0">
                  <a:latin typeface="Arial" pitchFamily="34" charset="0"/>
                </a:rPr>
                <a:t>PXA</a:t>
              </a:r>
            </a:p>
            <a:p>
              <a:r>
                <a:rPr lang="en-US" sz="1000" b="1" dirty="0">
                  <a:solidFill>
                    <a:schemeClr val="tx2"/>
                  </a:solidFill>
                  <a:latin typeface="Arial" pitchFamily="34" charset="0"/>
                </a:rPr>
                <a:t>X-Series</a:t>
              </a:r>
            </a:p>
            <a:p>
              <a:r>
                <a:rPr lang="en-US" sz="1000" b="1" dirty="0">
                  <a:solidFill>
                    <a:schemeClr val="tx2"/>
                  </a:solidFill>
                  <a:latin typeface="Arial" pitchFamily="34" charset="0"/>
                </a:rPr>
                <a:t>High-performance </a:t>
              </a:r>
              <a:br>
                <a:rPr lang="en-US" sz="1000" b="1" dirty="0">
                  <a:solidFill>
                    <a:schemeClr val="tx2"/>
                  </a:solidFill>
                  <a:latin typeface="Arial" pitchFamily="34" charset="0"/>
                </a:rPr>
              </a:br>
              <a:r>
                <a:rPr lang="en-US" sz="1000" b="1" dirty="0">
                  <a:solidFill>
                    <a:schemeClr val="tx2"/>
                  </a:solidFill>
                  <a:latin typeface="Arial" pitchFamily="34" charset="0"/>
                </a:rPr>
                <a:t>3 Hz to </a:t>
              </a:r>
              <a:r>
                <a:rPr lang="en-US" sz="1000" b="1" dirty="0" smtClean="0">
                  <a:solidFill>
                    <a:schemeClr val="tx2"/>
                  </a:solidFill>
                  <a:latin typeface="Arial" pitchFamily="34" charset="0"/>
                </a:rPr>
                <a:t>26.5 GHz</a:t>
              </a:r>
            </a:p>
            <a:p>
              <a:r>
                <a:rPr lang="en-US" sz="1000" b="1" dirty="0" smtClean="0">
                  <a:solidFill>
                    <a:schemeClr val="tx2"/>
                  </a:solidFill>
                  <a:latin typeface="Arial" pitchFamily="34" charset="0"/>
                </a:rPr>
                <a:t>3 Hz to 43/44/50 GHz</a:t>
              </a:r>
              <a:endParaRPr lang="en-US" sz="1000" b="1" dirty="0">
                <a:solidFill>
                  <a:schemeClr val="tx2"/>
                </a:solidFill>
                <a:latin typeface="Arial" pitchFamily="34" charset="0"/>
              </a:endParaRPr>
            </a:p>
          </p:txBody>
        </p:sp>
        <p:sp>
          <p:nvSpPr>
            <p:cNvPr id="30" name="AutoShape 33"/>
            <p:cNvSpPr>
              <a:spLocks noChangeArrowheads="1"/>
            </p:cNvSpPr>
            <p:nvPr/>
          </p:nvSpPr>
          <p:spPr bwMode="auto">
            <a:xfrm>
              <a:off x="6861520" y="1825090"/>
              <a:ext cx="608013" cy="455613"/>
            </a:xfrm>
            <a:prstGeom prst="irregularSeal1">
              <a:avLst/>
            </a:prstGeom>
            <a:solidFill>
              <a:srgbClr val="993366"/>
            </a:solidFill>
            <a:ln w="19050">
              <a:solidFill>
                <a:schemeClr val="bg1"/>
              </a:solidFill>
              <a:miter lim="800000"/>
              <a:headEnd/>
              <a:tailEnd/>
            </a:ln>
          </p:spPr>
          <p:txBody>
            <a:bodyPr wrap="none" lIns="0" tIns="0" rIns="0" bIns="0" anchor="ctr"/>
            <a:lstStyle/>
            <a:p>
              <a:pPr algn="ctr"/>
              <a:r>
                <a:rPr lang="en-US" altLang="zh-CN" sz="1000" b="1" dirty="0" smtClean="0">
                  <a:solidFill>
                    <a:schemeClr val="bg1"/>
                  </a:solidFill>
                  <a:latin typeface="Calibri" pitchFamily="34" charset="0"/>
                  <a:ea typeface="SimSun"/>
                  <a:cs typeface="SimSun"/>
                </a:rPr>
                <a:t>Apr 11</a:t>
              </a:r>
              <a:endParaRPr lang="en-US" altLang="zh-CN" sz="1000" b="1" dirty="0">
                <a:solidFill>
                  <a:schemeClr val="bg1"/>
                </a:solidFill>
                <a:latin typeface="Calibri" pitchFamily="34" charset="0"/>
                <a:ea typeface="SimSun"/>
                <a:cs typeface="SimSun"/>
              </a:endParaRPr>
            </a:p>
          </p:txBody>
        </p:sp>
      </p:grpSp>
      <p:sp>
        <p:nvSpPr>
          <p:cNvPr id="39" name="Slide Number Placeholder 1"/>
          <p:cNvSpPr>
            <a:spLocks noGrp="1"/>
          </p:cNvSpPr>
          <p:nvPr>
            <p:ph type="sldNum" sz="quarter" idx="10"/>
          </p:nvPr>
        </p:nvSpPr>
        <p:spPr>
          <a:xfrm>
            <a:off x="147638" y="6629400"/>
            <a:ext cx="614362" cy="152400"/>
          </a:xfrm>
        </p:spPr>
        <p:txBody>
          <a:bodyPr/>
          <a:lstStyle/>
          <a:p>
            <a:pPr>
              <a:defRPr/>
            </a:pPr>
            <a:r>
              <a:rPr lang="en-US" dirty="0" smtClean="0"/>
              <a:t>Page </a:t>
            </a:r>
            <a:fld id="{3EAE490C-CE03-4F3A-9A03-A92ACB77D3B7}" type="slidenum">
              <a:rPr lang="en-US" smtClean="0"/>
              <a:pPr>
                <a:defRPr/>
              </a:pPr>
              <a:t>5</a:t>
            </a:fld>
            <a:endParaRPr lang="en-US" dirty="0"/>
          </a:p>
        </p:txBody>
      </p:sp>
      <p:pic>
        <p:nvPicPr>
          <p:cNvPr id="38" name="Picture 2" descr="N9320A (2)"/>
          <p:cNvPicPr>
            <a:picLocks noChangeAspect="1" noChangeArrowheads="1"/>
          </p:cNvPicPr>
          <p:nvPr/>
        </p:nvPicPr>
        <p:blipFill>
          <a:blip r:embed="rId10" cstate="print"/>
          <a:srcRect/>
          <a:stretch>
            <a:fillRect/>
          </a:stretch>
        </p:blipFill>
        <p:spPr bwMode="auto">
          <a:xfrm>
            <a:off x="865496" y="2853512"/>
            <a:ext cx="1066800" cy="585787"/>
          </a:xfrm>
          <a:prstGeom prst="rect">
            <a:avLst/>
          </a:prstGeom>
          <a:noFill/>
          <a:ln w="9525">
            <a:noFill/>
            <a:miter lim="800000"/>
            <a:headEnd/>
            <a:tailEnd/>
          </a:ln>
        </p:spPr>
      </p:pic>
      <p:sp>
        <p:nvSpPr>
          <p:cNvPr id="40" name="Text Box 9"/>
          <p:cNvSpPr txBox="1">
            <a:spLocks noChangeArrowheads="1"/>
          </p:cNvSpPr>
          <p:nvPr/>
        </p:nvSpPr>
        <p:spPr bwMode="auto">
          <a:xfrm>
            <a:off x="992014" y="3428970"/>
            <a:ext cx="1207554" cy="1027974"/>
          </a:xfrm>
          <a:prstGeom prst="rect">
            <a:avLst/>
          </a:prstGeom>
          <a:noFill/>
          <a:ln w="9525">
            <a:noFill/>
            <a:miter lim="800000"/>
            <a:headEnd/>
            <a:tailEnd/>
          </a:ln>
        </p:spPr>
        <p:txBody>
          <a:bodyPr wrap="square">
            <a:spAutoFit/>
          </a:bodyPr>
          <a:lstStyle/>
          <a:p>
            <a:pPr eaLnBrk="0" hangingPunct="0">
              <a:lnSpc>
                <a:spcPct val="95000"/>
              </a:lnSpc>
              <a:spcBef>
                <a:spcPct val="50000"/>
              </a:spcBef>
              <a:spcAft>
                <a:spcPct val="50000"/>
              </a:spcAft>
            </a:pPr>
            <a:r>
              <a:rPr lang="en-US" sz="1400" b="1" dirty="0"/>
              <a:t>N9320B</a:t>
            </a:r>
            <a:r>
              <a:rPr lang="en-US" sz="2000" b="1" dirty="0"/>
              <a:t>    </a:t>
            </a:r>
            <a:r>
              <a:rPr lang="en-US" sz="1100" b="1" dirty="0" smtClean="0">
                <a:solidFill>
                  <a:schemeClr val="tx2"/>
                </a:solidFill>
              </a:rPr>
              <a:t>9KHz to 3 GHz Basic </a:t>
            </a:r>
            <a:r>
              <a:rPr lang="en-US" sz="1100" b="1" dirty="0">
                <a:solidFill>
                  <a:schemeClr val="tx2"/>
                </a:solidFill>
              </a:rPr>
              <a:t>performance, </a:t>
            </a:r>
            <a:r>
              <a:rPr lang="en-US" sz="1100" b="1" dirty="0" smtClean="0">
                <a:solidFill>
                  <a:schemeClr val="tx2"/>
                </a:solidFill>
              </a:rPr>
              <a:t>bench top</a:t>
            </a:r>
            <a:endParaRPr lang="en-US" sz="1100" b="1" dirty="0">
              <a:solidFill>
                <a:schemeClr val="tx2"/>
              </a:solidFill>
            </a:endParaRPr>
          </a:p>
        </p:txBody>
      </p:sp>
      <p:sp>
        <p:nvSpPr>
          <p:cNvPr id="42" name="Text Box 9"/>
          <p:cNvSpPr txBox="1">
            <a:spLocks noChangeArrowheads="1"/>
          </p:cNvSpPr>
          <p:nvPr/>
        </p:nvSpPr>
        <p:spPr bwMode="auto">
          <a:xfrm>
            <a:off x="152400" y="5220426"/>
            <a:ext cx="1295400" cy="706347"/>
          </a:xfrm>
          <a:prstGeom prst="rect">
            <a:avLst/>
          </a:prstGeom>
          <a:noFill/>
          <a:ln w="9525">
            <a:noFill/>
            <a:miter lim="800000"/>
            <a:headEnd/>
            <a:tailEnd/>
          </a:ln>
        </p:spPr>
        <p:txBody>
          <a:bodyPr wrap="square">
            <a:spAutoFit/>
          </a:bodyPr>
          <a:lstStyle/>
          <a:p>
            <a:pPr eaLnBrk="0" hangingPunct="0">
              <a:lnSpc>
                <a:spcPct val="95000"/>
              </a:lnSpc>
              <a:spcBef>
                <a:spcPct val="50000"/>
              </a:spcBef>
              <a:spcAft>
                <a:spcPct val="50000"/>
              </a:spcAft>
            </a:pPr>
            <a:r>
              <a:rPr lang="en-US" sz="1400" b="1" dirty="0" smtClean="0"/>
              <a:t>N9340B   </a:t>
            </a:r>
            <a:r>
              <a:rPr lang="en-US" sz="2000" b="1" dirty="0" smtClean="0"/>
              <a:t> </a:t>
            </a:r>
            <a:r>
              <a:rPr lang="en-US" sz="1100" b="1" dirty="0" smtClean="0">
                <a:solidFill>
                  <a:schemeClr val="tx2"/>
                </a:solidFill>
              </a:rPr>
              <a:t>100KHz to 3 GHz  Handheld</a:t>
            </a:r>
            <a:endParaRPr lang="en-US" sz="1100" b="1" dirty="0">
              <a:solidFill>
                <a:schemeClr val="tx2"/>
              </a:solidFill>
            </a:endParaRPr>
          </a:p>
        </p:txBody>
      </p:sp>
      <p:pic>
        <p:nvPicPr>
          <p:cNvPr id="43" name="Picture 42" descr="N9343C.jpg"/>
          <p:cNvPicPr>
            <a:picLocks noChangeAspect="1"/>
          </p:cNvPicPr>
          <p:nvPr/>
        </p:nvPicPr>
        <p:blipFill>
          <a:blip r:embed="rId11" cstate="print"/>
          <a:stretch>
            <a:fillRect/>
          </a:stretch>
        </p:blipFill>
        <p:spPr>
          <a:xfrm>
            <a:off x="1710144" y="4498762"/>
            <a:ext cx="1337856" cy="870494"/>
          </a:xfrm>
          <a:prstGeom prst="rect">
            <a:avLst/>
          </a:prstGeom>
        </p:spPr>
      </p:pic>
      <p:sp>
        <p:nvSpPr>
          <p:cNvPr id="44" name="Text Box 9"/>
          <p:cNvSpPr txBox="1">
            <a:spLocks noChangeArrowheads="1"/>
          </p:cNvSpPr>
          <p:nvPr/>
        </p:nvSpPr>
        <p:spPr bwMode="auto">
          <a:xfrm>
            <a:off x="1744640" y="5230504"/>
            <a:ext cx="1912960" cy="706347"/>
          </a:xfrm>
          <a:prstGeom prst="rect">
            <a:avLst/>
          </a:prstGeom>
          <a:noFill/>
          <a:ln w="9525">
            <a:noFill/>
            <a:miter lim="800000"/>
            <a:headEnd/>
            <a:tailEnd/>
          </a:ln>
        </p:spPr>
        <p:txBody>
          <a:bodyPr wrap="square">
            <a:spAutoFit/>
          </a:bodyPr>
          <a:lstStyle/>
          <a:p>
            <a:pPr eaLnBrk="0" hangingPunct="0">
              <a:lnSpc>
                <a:spcPct val="95000"/>
              </a:lnSpc>
              <a:spcBef>
                <a:spcPct val="50000"/>
              </a:spcBef>
              <a:spcAft>
                <a:spcPct val="50000"/>
              </a:spcAft>
            </a:pPr>
            <a:r>
              <a:rPr lang="en-US" sz="1400" b="1" dirty="0" smtClean="0"/>
              <a:t>N9342/43/44C</a:t>
            </a:r>
            <a:r>
              <a:rPr lang="en-US" sz="2000" b="1" dirty="0" smtClean="0"/>
              <a:t>    </a:t>
            </a:r>
            <a:r>
              <a:rPr lang="en-US" sz="1100" b="1" dirty="0" smtClean="0">
                <a:solidFill>
                  <a:schemeClr val="tx2"/>
                </a:solidFill>
              </a:rPr>
              <a:t>100KHz to 7/13.6/20 GHz  Handhelds</a:t>
            </a:r>
            <a:endParaRPr lang="en-US" sz="1100" b="1" dirty="0">
              <a:solidFill>
                <a:schemeClr val="tx2"/>
              </a:solidFill>
            </a:endParaRPr>
          </a:p>
        </p:txBody>
      </p:sp>
      <p:pic>
        <p:nvPicPr>
          <p:cNvPr id="45" name="Picture 17" descr="N9340A"/>
          <p:cNvPicPr>
            <a:picLocks noChangeAspect="1" noChangeArrowheads="1"/>
          </p:cNvPicPr>
          <p:nvPr/>
        </p:nvPicPr>
        <p:blipFill>
          <a:blip r:embed="rId12" cstate="print"/>
          <a:srcRect/>
          <a:stretch>
            <a:fillRect/>
          </a:stretch>
        </p:blipFill>
        <p:spPr bwMode="auto">
          <a:xfrm>
            <a:off x="141393" y="4545798"/>
            <a:ext cx="1186991" cy="78820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8600" y="152400"/>
            <a:ext cx="8915400" cy="701674"/>
          </a:xfrm>
        </p:spPr>
        <p:txBody>
          <a:bodyPr/>
          <a:lstStyle/>
          <a:p>
            <a:r>
              <a:rPr lang="en-US" dirty="0" smtClean="0"/>
              <a:t>Specifications</a:t>
            </a:r>
            <a:br>
              <a:rPr lang="en-US" dirty="0" smtClean="0"/>
            </a:br>
            <a:r>
              <a:rPr lang="en-US" sz="2100" dirty="0" smtClean="0"/>
              <a:t>	Sensitivity/DANL: IF Filter(RBW)</a:t>
            </a:r>
          </a:p>
        </p:txBody>
      </p:sp>
      <p:sp>
        <p:nvSpPr>
          <p:cNvPr id="52227" name="Text Box 3"/>
          <p:cNvSpPr txBox="1">
            <a:spLocks noChangeArrowheads="1"/>
          </p:cNvSpPr>
          <p:nvPr/>
        </p:nvSpPr>
        <p:spPr bwMode="auto">
          <a:xfrm>
            <a:off x="1828800" y="5181600"/>
            <a:ext cx="5002213" cy="361950"/>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2200" dirty="0">
                <a:solidFill>
                  <a:schemeClr val="accent2"/>
                </a:solidFill>
                <a:latin typeface="Agilent TT Cond" pitchFamily="34" charset="0"/>
              </a:rPr>
              <a:t>Decreased BW = Decreased Noise</a:t>
            </a:r>
          </a:p>
        </p:txBody>
      </p:sp>
      <p:sp>
        <p:nvSpPr>
          <p:cNvPr id="52228" name="AutoShape 4"/>
          <p:cNvSpPr>
            <a:spLocks noChangeArrowheads="1"/>
          </p:cNvSpPr>
          <p:nvPr/>
        </p:nvSpPr>
        <p:spPr bwMode="auto">
          <a:xfrm flipV="1">
            <a:off x="1152525" y="1868488"/>
            <a:ext cx="6470650" cy="3198812"/>
          </a:xfrm>
          <a:prstGeom prst="roundRect">
            <a:avLst>
              <a:gd name="adj" fmla="val 0"/>
            </a:avLst>
          </a:prstGeom>
          <a:solidFill>
            <a:schemeClr val="tx2"/>
          </a:solidFill>
          <a:ln w="19050">
            <a:solidFill>
              <a:srgbClr val="000000"/>
            </a:solidFill>
            <a:round/>
            <a:headEnd/>
            <a:tailEnd/>
          </a:ln>
        </p:spPr>
        <p:txBody>
          <a:bodyPr wrap="none" anchor="ctr"/>
          <a:lstStyle/>
          <a:p>
            <a:endParaRPr lang="en-US" dirty="0"/>
          </a:p>
        </p:txBody>
      </p:sp>
      <p:sp>
        <p:nvSpPr>
          <p:cNvPr id="52229" name="AutoShape 5"/>
          <p:cNvSpPr>
            <a:spLocks noChangeArrowheads="1"/>
          </p:cNvSpPr>
          <p:nvPr/>
        </p:nvSpPr>
        <p:spPr bwMode="auto">
          <a:xfrm flipV="1">
            <a:off x="1023938" y="1952625"/>
            <a:ext cx="6484937" cy="3197225"/>
          </a:xfrm>
          <a:prstGeom prst="roundRect">
            <a:avLst>
              <a:gd name="adj" fmla="val 0"/>
            </a:avLst>
          </a:prstGeom>
          <a:solidFill>
            <a:schemeClr val="bg1"/>
          </a:solidFill>
          <a:ln w="19050">
            <a:solidFill>
              <a:srgbClr val="000000"/>
            </a:solidFill>
            <a:round/>
            <a:headEnd/>
            <a:tailEnd/>
          </a:ln>
        </p:spPr>
        <p:txBody>
          <a:bodyPr wrap="none" anchor="ctr"/>
          <a:lstStyle/>
          <a:p>
            <a:endParaRPr lang="en-US" dirty="0"/>
          </a:p>
        </p:txBody>
      </p:sp>
      <p:sp>
        <p:nvSpPr>
          <p:cNvPr id="52230" name="Freeform 6"/>
          <p:cNvSpPr>
            <a:spLocks/>
          </p:cNvSpPr>
          <p:nvPr/>
        </p:nvSpPr>
        <p:spPr bwMode="auto">
          <a:xfrm>
            <a:off x="1739900" y="2089150"/>
            <a:ext cx="5057775" cy="2676525"/>
          </a:xfrm>
          <a:custGeom>
            <a:avLst/>
            <a:gdLst>
              <a:gd name="T0" fmla="*/ 0 w 3504"/>
              <a:gd name="T1" fmla="*/ 2147483647 h 1911"/>
              <a:gd name="T2" fmla="*/ 2147483647 w 3504"/>
              <a:gd name="T3" fmla="*/ 2147483647 h 1911"/>
              <a:gd name="T4" fmla="*/ 2147483647 w 3504"/>
              <a:gd name="T5" fmla="*/ 0 h 1911"/>
              <a:gd name="T6" fmla="*/ 0 w 3504"/>
              <a:gd name="T7" fmla="*/ 0 h 1911"/>
              <a:gd name="T8" fmla="*/ 0 w 3504"/>
              <a:gd name="T9" fmla="*/ 2147483647 h 1911"/>
              <a:gd name="T10" fmla="*/ 0 60000 65536"/>
              <a:gd name="T11" fmla="*/ 0 60000 65536"/>
              <a:gd name="T12" fmla="*/ 0 60000 65536"/>
              <a:gd name="T13" fmla="*/ 0 60000 65536"/>
              <a:gd name="T14" fmla="*/ 0 60000 65536"/>
              <a:gd name="T15" fmla="*/ 0 w 3504"/>
              <a:gd name="T16" fmla="*/ 0 h 1911"/>
              <a:gd name="T17" fmla="*/ 3504 w 3504"/>
              <a:gd name="T18" fmla="*/ 1911 h 1911"/>
            </a:gdLst>
            <a:ahLst/>
            <a:cxnLst>
              <a:cxn ang="T10">
                <a:pos x="T0" y="T1"/>
              </a:cxn>
              <a:cxn ang="T11">
                <a:pos x="T2" y="T3"/>
              </a:cxn>
              <a:cxn ang="T12">
                <a:pos x="T4" y="T5"/>
              </a:cxn>
              <a:cxn ang="T13">
                <a:pos x="T6" y="T7"/>
              </a:cxn>
              <a:cxn ang="T14">
                <a:pos x="T8" y="T9"/>
              </a:cxn>
            </a:cxnLst>
            <a:rect l="T15" t="T16" r="T17" b="T18"/>
            <a:pathLst>
              <a:path w="3504" h="1911">
                <a:moveTo>
                  <a:pt x="0" y="1910"/>
                </a:moveTo>
                <a:lnTo>
                  <a:pt x="3503" y="1910"/>
                </a:lnTo>
                <a:lnTo>
                  <a:pt x="3503" y="0"/>
                </a:lnTo>
                <a:lnTo>
                  <a:pt x="0" y="0"/>
                </a:lnTo>
                <a:lnTo>
                  <a:pt x="0" y="1910"/>
                </a:lnTo>
              </a:path>
            </a:pathLst>
          </a:custGeom>
          <a:noFill/>
          <a:ln w="31750">
            <a:solidFill>
              <a:srgbClr val="000000"/>
            </a:solidFill>
            <a:round/>
            <a:headEnd/>
            <a:tailEnd/>
          </a:ln>
        </p:spPr>
        <p:txBody>
          <a:bodyPr/>
          <a:lstStyle/>
          <a:p>
            <a:endParaRPr lang="en-US" dirty="0"/>
          </a:p>
        </p:txBody>
      </p:sp>
      <p:sp>
        <p:nvSpPr>
          <p:cNvPr id="52231" name="Text Box 7"/>
          <p:cNvSpPr txBox="1">
            <a:spLocks noChangeArrowheads="1"/>
          </p:cNvSpPr>
          <p:nvPr/>
        </p:nvSpPr>
        <p:spPr bwMode="auto">
          <a:xfrm>
            <a:off x="5327650" y="2779713"/>
            <a:ext cx="1427163" cy="257175"/>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dirty="0">
                <a:solidFill>
                  <a:schemeClr val="tx2"/>
                </a:solidFill>
                <a:latin typeface="Agilent TT Cond" pitchFamily="34" charset="0"/>
              </a:rPr>
              <a:t>100 kHz RBW</a:t>
            </a:r>
            <a:endParaRPr lang="en-US" sz="2200" dirty="0">
              <a:solidFill>
                <a:schemeClr val="tx2"/>
              </a:solidFill>
              <a:latin typeface="Agilent TT Cond" pitchFamily="34" charset="0"/>
            </a:endParaRPr>
          </a:p>
        </p:txBody>
      </p:sp>
      <p:sp>
        <p:nvSpPr>
          <p:cNvPr id="52232" name="Text Box 8"/>
          <p:cNvSpPr txBox="1">
            <a:spLocks noChangeArrowheads="1"/>
          </p:cNvSpPr>
          <p:nvPr/>
        </p:nvSpPr>
        <p:spPr bwMode="auto">
          <a:xfrm>
            <a:off x="5449888" y="3236913"/>
            <a:ext cx="1306512" cy="258762"/>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dirty="0">
                <a:solidFill>
                  <a:schemeClr val="tx2"/>
                </a:solidFill>
                <a:latin typeface="Agilent TT Cond" pitchFamily="34" charset="0"/>
              </a:rPr>
              <a:t>10 kHz RBW</a:t>
            </a:r>
            <a:endParaRPr lang="en-US" sz="2200" dirty="0">
              <a:solidFill>
                <a:schemeClr val="tx2"/>
              </a:solidFill>
              <a:latin typeface="Agilent TT Cond" pitchFamily="34" charset="0"/>
            </a:endParaRPr>
          </a:p>
        </p:txBody>
      </p:sp>
      <p:sp>
        <p:nvSpPr>
          <p:cNvPr id="52233" name="Text Box 9"/>
          <p:cNvSpPr txBox="1">
            <a:spLocks noChangeArrowheads="1"/>
          </p:cNvSpPr>
          <p:nvPr/>
        </p:nvSpPr>
        <p:spPr bwMode="auto">
          <a:xfrm>
            <a:off x="5554663" y="3663950"/>
            <a:ext cx="1189037" cy="257175"/>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dirty="0">
                <a:solidFill>
                  <a:schemeClr val="tx2"/>
                </a:solidFill>
                <a:latin typeface="Agilent TT Cond" pitchFamily="34" charset="0"/>
              </a:rPr>
              <a:t>1 kHz RBW</a:t>
            </a:r>
            <a:endParaRPr lang="en-US" sz="2200" dirty="0">
              <a:solidFill>
                <a:schemeClr val="tx2"/>
              </a:solidFill>
              <a:latin typeface="Agilent TT Cond" pitchFamily="34" charset="0"/>
            </a:endParaRPr>
          </a:p>
        </p:txBody>
      </p:sp>
      <p:sp>
        <p:nvSpPr>
          <p:cNvPr id="52234" name="Text Box 10"/>
          <p:cNvSpPr txBox="1">
            <a:spLocks noChangeArrowheads="1"/>
          </p:cNvSpPr>
          <p:nvPr/>
        </p:nvSpPr>
        <p:spPr bwMode="auto">
          <a:xfrm>
            <a:off x="2087563" y="3221038"/>
            <a:ext cx="600075" cy="257175"/>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dirty="0">
                <a:solidFill>
                  <a:schemeClr val="tx2"/>
                </a:solidFill>
                <a:latin typeface="Agilent TT Cond" pitchFamily="34" charset="0"/>
              </a:rPr>
              <a:t>10 dB</a:t>
            </a:r>
            <a:endParaRPr lang="en-US" sz="2200" dirty="0">
              <a:solidFill>
                <a:schemeClr val="tx2"/>
              </a:solidFill>
              <a:latin typeface="Agilent TT Cond" pitchFamily="34" charset="0"/>
            </a:endParaRPr>
          </a:p>
        </p:txBody>
      </p:sp>
      <p:sp>
        <p:nvSpPr>
          <p:cNvPr id="52235" name="Freeform 11"/>
          <p:cNvSpPr>
            <a:spLocks/>
          </p:cNvSpPr>
          <p:nvPr/>
        </p:nvSpPr>
        <p:spPr bwMode="auto">
          <a:xfrm>
            <a:off x="1833563" y="3208338"/>
            <a:ext cx="198437" cy="179387"/>
          </a:xfrm>
          <a:custGeom>
            <a:avLst/>
            <a:gdLst>
              <a:gd name="T0" fmla="*/ 151055437 w 137"/>
              <a:gd name="T1" fmla="*/ 1934320 h 129"/>
              <a:gd name="T2" fmla="*/ 0 w 137"/>
              <a:gd name="T3" fmla="*/ 247520655 h 129"/>
              <a:gd name="T4" fmla="*/ 285327746 w 137"/>
              <a:gd name="T5" fmla="*/ 247520655 h 129"/>
              <a:gd name="T6" fmla="*/ 151055437 w 137"/>
              <a:gd name="T7" fmla="*/ 0 h 129"/>
              <a:gd name="T8" fmla="*/ 151055437 w 137"/>
              <a:gd name="T9" fmla="*/ 1934320 h 129"/>
              <a:gd name="T10" fmla="*/ 151055437 w 137"/>
              <a:gd name="T11" fmla="*/ 1934320 h 129"/>
              <a:gd name="T12" fmla="*/ 0 60000 65536"/>
              <a:gd name="T13" fmla="*/ 0 60000 65536"/>
              <a:gd name="T14" fmla="*/ 0 60000 65536"/>
              <a:gd name="T15" fmla="*/ 0 60000 65536"/>
              <a:gd name="T16" fmla="*/ 0 60000 65536"/>
              <a:gd name="T17" fmla="*/ 0 60000 65536"/>
              <a:gd name="T18" fmla="*/ 0 w 137"/>
              <a:gd name="T19" fmla="*/ 0 h 129"/>
              <a:gd name="T20" fmla="*/ 137 w 137"/>
              <a:gd name="T21" fmla="*/ 129 h 129"/>
            </a:gdLst>
            <a:ahLst/>
            <a:cxnLst>
              <a:cxn ang="T12">
                <a:pos x="T0" y="T1"/>
              </a:cxn>
              <a:cxn ang="T13">
                <a:pos x="T2" y="T3"/>
              </a:cxn>
              <a:cxn ang="T14">
                <a:pos x="T4" y="T5"/>
              </a:cxn>
              <a:cxn ang="T15">
                <a:pos x="T6" y="T7"/>
              </a:cxn>
              <a:cxn ang="T16">
                <a:pos x="T8" y="T9"/>
              </a:cxn>
              <a:cxn ang="T17">
                <a:pos x="T10" y="T11"/>
              </a:cxn>
            </a:cxnLst>
            <a:rect l="T18" t="T19" r="T20" b="T21"/>
            <a:pathLst>
              <a:path w="137" h="129">
                <a:moveTo>
                  <a:pt x="72" y="1"/>
                </a:moveTo>
                <a:lnTo>
                  <a:pt x="0" y="128"/>
                </a:lnTo>
                <a:lnTo>
                  <a:pt x="136" y="128"/>
                </a:lnTo>
                <a:lnTo>
                  <a:pt x="72" y="0"/>
                </a:lnTo>
                <a:lnTo>
                  <a:pt x="72" y="1"/>
                </a:lnTo>
              </a:path>
            </a:pathLst>
          </a:custGeom>
          <a:noFill/>
          <a:ln w="19050">
            <a:solidFill>
              <a:schemeClr val="tx2"/>
            </a:solidFill>
            <a:round/>
            <a:headEnd/>
            <a:tailEnd/>
          </a:ln>
        </p:spPr>
        <p:txBody>
          <a:bodyPr lIns="0" tIns="0" rIns="0" bIns="0"/>
          <a:lstStyle/>
          <a:p>
            <a:endParaRPr lang="en-US" dirty="0"/>
          </a:p>
        </p:txBody>
      </p:sp>
      <p:grpSp>
        <p:nvGrpSpPr>
          <p:cNvPr id="2" name="Group 12"/>
          <p:cNvGrpSpPr>
            <a:grpSpLocks/>
          </p:cNvGrpSpPr>
          <p:nvPr/>
        </p:nvGrpSpPr>
        <p:grpSpPr bwMode="auto">
          <a:xfrm>
            <a:off x="5040313" y="2852738"/>
            <a:ext cx="257175" cy="190500"/>
            <a:chOff x="3493" y="2435"/>
            <a:chExt cx="178" cy="137"/>
          </a:xfrm>
        </p:grpSpPr>
        <p:sp>
          <p:nvSpPr>
            <p:cNvPr id="52266" name="Line 13"/>
            <p:cNvSpPr>
              <a:spLocks noChangeShapeType="1"/>
            </p:cNvSpPr>
            <p:nvPr/>
          </p:nvSpPr>
          <p:spPr bwMode="auto">
            <a:xfrm flipH="1">
              <a:off x="3510" y="2437"/>
              <a:ext cx="161" cy="0"/>
            </a:xfrm>
            <a:prstGeom prst="line">
              <a:avLst/>
            </a:prstGeom>
            <a:noFill/>
            <a:ln w="31750">
              <a:solidFill>
                <a:schemeClr val="tx2"/>
              </a:solidFill>
              <a:round/>
              <a:headEnd/>
              <a:tailEnd/>
            </a:ln>
          </p:spPr>
          <p:txBody>
            <a:bodyPr wrap="none" anchor="ctr"/>
            <a:lstStyle/>
            <a:p>
              <a:endParaRPr lang="en-US" dirty="0"/>
            </a:p>
          </p:txBody>
        </p:sp>
        <p:sp>
          <p:nvSpPr>
            <p:cNvPr id="52267" name="Freeform 14"/>
            <p:cNvSpPr>
              <a:spLocks/>
            </p:cNvSpPr>
            <p:nvPr/>
          </p:nvSpPr>
          <p:spPr bwMode="auto">
            <a:xfrm>
              <a:off x="3493" y="2488"/>
              <a:ext cx="33" cy="84"/>
            </a:xfrm>
            <a:custGeom>
              <a:avLst/>
              <a:gdLst>
                <a:gd name="T0" fmla="*/ 14 w 33"/>
                <a:gd name="T1" fmla="*/ 83 h 84"/>
                <a:gd name="T2" fmla="*/ 32 w 33"/>
                <a:gd name="T3" fmla="*/ 0 h 84"/>
                <a:gd name="T4" fmla="*/ 15 w 33"/>
                <a:gd name="T5" fmla="*/ 24 h 84"/>
                <a:gd name="T6" fmla="*/ 0 w 33"/>
                <a:gd name="T7" fmla="*/ 8 h 84"/>
                <a:gd name="T8" fmla="*/ 14 w 33"/>
                <a:gd name="T9" fmla="*/ 83 h 84"/>
                <a:gd name="T10" fmla="*/ 14 w 33"/>
                <a:gd name="T11" fmla="*/ 83 h 84"/>
                <a:gd name="T12" fmla="*/ 0 60000 65536"/>
                <a:gd name="T13" fmla="*/ 0 60000 65536"/>
                <a:gd name="T14" fmla="*/ 0 60000 65536"/>
                <a:gd name="T15" fmla="*/ 0 60000 65536"/>
                <a:gd name="T16" fmla="*/ 0 60000 65536"/>
                <a:gd name="T17" fmla="*/ 0 60000 65536"/>
                <a:gd name="T18" fmla="*/ 0 w 33"/>
                <a:gd name="T19" fmla="*/ 0 h 84"/>
                <a:gd name="T20" fmla="*/ 33 w 33"/>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33" h="84">
                  <a:moveTo>
                    <a:pt x="14" y="83"/>
                  </a:moveTo>
                  <a:lnTo>
                    <a:pt x="32" y="0"/>
                  </a:lnTo>
                  <a:lnTo>
                    <a:pt x="15" y="24"/>
                  </a:lnTo>
                  <a:lnTo>
                    <a:pt x="0" y="8"/>
                  </a:lnTo>
                  <a:lnTo>
                    <a:pt x="14" y="83"/>
                  </a:lnTo>
                </a:path>
              </a:pathLst>
            </a:custGeom>
            <a:solidFill>
              <a:srgbClr val="0000FF"/>
            </a:solidFill>
            <a:ln w="31750">
              <a:solidFill>
                <a:schemeClr val="tx2"/>
              </a:solidFill>
              <a:round/>
              <a:headEnd/>
              <a:tailEnd/>
            </a:ln>
          </p:spPr>
          <p:txBody>
            <a:bodyPr/>
            <a:lstStyle/>
            <a:p>
              <a:endParaRPr lang="en-US" dirty="0"/>
            </a:p>
          </p:txBody>
        </p:sp>
        <p:sp>
          <p:nvSpPr>
            <p:cNvPr id="52268" name="Line 15"/>
            <p:cNvSpPr>
              <a:spLocks noChangeShapeType="1"/>
            </p:cNvSpPr>
            <p:nvPr/>
          </p:nvSpPr>
          <p:spPr bwMode="auto">
            <a:xfrm>
              <a:off x="3506" y="2435"/>
              <a:ext cx="1" cy="75"/>
            </a:xfrm>
            <a:prstGeom prst="line">
              <a:avLst/>
            </a:prstGeom>
            <a:noFill/>
            <a:ln w="31750">
              <a:solidFill>
                <a:schemeClr val="tx2"/>
              </a:solidFill>
              <a:round/>
              <a:headEnd/>
              <a:tailEnd/>
            </a:ln>
          </p:spPr>
          <p:txBody>
            <a:bodyPr wrap="none" anchor="ctr"/>
            <a:lstStyle/>
            <a:p>
              <a:endParaRPr lang="en-US" dirty="0"/>
            </a:p>
          </p:txBody>
        </p:sp>
      </p:grpSp>
      <p:grpSp>
        <p:nvGrpSpPr>
          <p:cNvPr id="3" name="Group 16"/>
          <p:cNvGrpSpPr>
            <a:grpSpLocks/>
          </p:cNvGrpSpPr>
          <p:nvPr/>
        </p:nvGrpSpPr>
        <p:grpSpPr bwMode="auto">
          <a:xfrm>
            <a:off x="5151438" y="3303588"/>
            <a:ext cx="255587" cy="190500"/>
            <a:chOff x="3569" y="2757"/>
            <a:chExt cx="178" cy="136"/>
          </a:xfrm>
        </p:grpSpPr>
        <p:sp>
          <p:nvSpPr>
            <p:cNvPr id="52263" name="Line 17"/>
            <p:cNvSpPr>
              <a:spLocks noChangeShapeType="1"/>
            </p:cNvSpPr>
            <p:nvPr/>
          </p:nvSpPr>
          <p:spPr bwMode="auto">
            <a:xfrm flipH="1">
              <a:off x="3586" y="2759"/>
              <a:ext cx="161" cy="0"/>
            </a:xfrm>
            <a:prstGeom prst="line">
              <a:avLst/>
            </a:prstGeom>
            <a:noFill/>
            <a:ln w="31750">
              <a:solidFill>
                <a:schemeClr val="tx2"/>
              </a:solidFill>
              <a:round/>
              <a:headEnd/>
              <a:tailEnd/>
            </a:ln>
          </p:spPr>
          <p:txBody>
            <a:bodyPr wrap="none" anchor="ctr"/>
            <a:lstStyle/>
            <a:p>
              <a:endParaRPr lang="en-US" dirty="0"/>
            </a:p>
          </p:txBody>
        </p:sp>
        <p:sp>
          <p:nvSpPr>
            <p:cNvPr id="52264" name="Freeform 18"/>
            <p:cNvSpPr>
              <a:spLocks/>
            </p:cNvSpPr>
            <p:nvPr/>
          </p:nvSpPr>
          <p:spPr bwMode="auto">
            <a:xfrm>
              <a:off x="3569" y="2810"/>
              <a:ext cx="33" cy="83"/>
            </a:xfrm>
            <a:custGeom>
              <a:avLst/>
              <a:gdLst>
                <a:gd name="T0" fmla="*/ 15 w 33"/>
                <a:gd name="T1" fmla="*/ 82 h 83"/>
                <a:gd name="T2" fmla="*/ 32 w 33"/>
                <a:gd name="T3" fmla="*/ 0 h 83"/>
                <a:gd name="T4" fmla="*/ 15 w 33"/>
                <a:gd name="T5" fmla="*/ 24 h 83"/>
                <a:gd name="T6" fmla="*/ 0 w 33"/>
                <a:gd name="T7" fmla="*/ 8 h 83"/>
                <a:gd name="T8" fmla="*/ 15 w 33"/>
                <a:gd name="T9" fmla="*/ 82 h 83"/>
                <a:gd name="T10" fmla="*/ 15 w 33"/>
                <a:gd name="T11" fmla="*/ 82 h 83"/>
                <a:gd name="T12" fmla="*/ 0 60000 65536"/>
                <a:gd name="T13" fmla="*/ 0 60000 65536"/>
                <a:gd name="T14" fmla="*/ 0 60000 65536"/>
                <a:gd name="T15" fmla="*/ 0 60000 65536"/>
                <a:gd name="T16" fmla="*/ 0 60000 65536"/>
                <a:gd name="T17" fmla="*/ 0 60000 65536"/>
                <a:gd name="T18" fmla="*/ 0 w 33"/>
                <a:gd name="T19" fmla="*/ 0 h 83"/>
                <a:gd name="T20" fmla="*/ 33 w 33"/>
                <a:gd name="T21" fmla="*/ 83 h 83"/>
              </a:gdLst>
              <a:ahLst/>
              <a:cxnLst>
                <a:cxn ang="T12">
                  <a:pos x="T0" y="T1"/>
                </a:cxn>
                <a:cxn ang="T13">
                  <a:pos x="T2" y="T3"/>
                </a:cxn>
                <a:cxn ang="T14">
                  <a:pos x="T4" y="T5"/>
                </a:cxn>
                <a:cxn ang="T15">
                  <a:pos x="T6" y="T7"/>
                </a:cxn>
                <a:cxn ang="T16">
                  <a:pos x="T8" y="T9"/>
                </a:cxn>
                <a:cxn ang="T17">
                  <a:pos x="T10" y="T11"/>
                </a:cxn>
              </a:cxnLst>
              <a:rect l="T18" t="T19" r="T20" b="T21"/>
              <a:pathLst>
                <a:path w="33" h="83">
                  <a:moveTo>
                    <a:pt x="15" y="82"/>
                  </a:moveTo>
                  <a:lnTo>
                    <a:pt x="32" y="0"/>
                  </a:lnTo>
                  <a:lnTo>
                    <a:pt x="15" y="24"/>
                  </a:lnTo>
                  <a:lnTo>
                    <a:pt x="0" y="8"/>
                  </a:lnTo>
                  <a:lnTo>
                    <a:pt x="15" y="82"/>
                  </a:lnTo>
                </a:path>
              </a:pathLst>
            </a:custGeom>
            <a:solidFill>
              <a:srgbClr val="0000FF"/>
            </a:solidFill>
            <a:ln w="31750">
              <a:solidFill>
                <a:schemeClr val="tx2"/>
              </a:solidFill>
              <a:round/>
              <a:headEnd/>
              <a:tailEnd/>
            </a:ln>
          </p:spPr>
          <p:txBody>
            <a:bodyPr/>
            <a:lstStyle/>
            <a:p>
              <a:endParaRPr lang="en-US" dirty="0"/>
            </a:p>
          </p:txBody>
        </p:sp>
        <p:sp>
          <p:nvSpPr>
            <p:cNvPr id="52265" name="Line 19"/>
            <p:cNvSpPr>
              <a:spLocks noChangeShapeType="1"/>
            </p:cNvSpPr>
            <p:nvPr/>
          </p:nvSpPr>
          <p:spPr bwMode="auto">
            <a:xfrm>
              <a:off x="3582" y="2757"/>
              <a:ext cx="2" cy="75"/>
            </a:xfrm>
            <a:prstGeom prst="line">
              <a:avLst/>
            </a:prstGeom>
            <a:noFill/>
            <a:ln w="31750">
              <a:solidFill>
                <a:schemeClr val="tx2"/>
              </a:solidFill>
              <a:round/>
              <a:headEnd/>
              <a:tailEnd/>
            </a:ln>
          </p:spPr>
          <p:txBody>
            <a:bodyPr wrap="none" anchor="ctr"/>
            <a:lstStyle/>
            <a:p>
              <a:endParaRPr lang="en-US" dirty="0"/>
            </a:p>
          </p:txBody>
        </p:sp>
      </p:grpSp>
      <p:grpSp>
        <p:nvGrpSpPr>
          <p:cNvPr id="4" name="Group 20"/>
          <p:cNvGrpSpPr>
            <a:grpSpLocks/>
          </p:cNvGrpSpPr>
          <p:nvPr/>
        </p:nvGrpSpPr>
        <p:grpSpPr bwMode="auto">
          <a:xfrm>
            <a:off x="5262563" y="3729038"/>
            <a:ext cx="257175" cy="192087"/>
            <a:chOff x="3647" y="3061"/>
            <a:chExt cx="178" cy="137"/>
          </a:xfrm>
        </p:grpSpPr>
        <p:sp>
          <p:nvSpPr>
            <p:cNvPr id="52260" name="Line 21"/>
            <p:cNvSpPr>
              <a:spLocks noChangeShapeType="1"/>
            </p:cNvSpPr>
            <p:nvPr/>
          </p:nvSpPr>
          <p:spPr bwMode="auto">
            <a:xfrm flipH="1">
              <a:off x="3664" y="3063"/>
              <a:ext cx="161" cy="0"/>
            </a:xfrm>
            <a:prstGeom prst="line">
              <a:avLst/>
            </a:prstGeom>
            <a:noFill/>
            <a:ln w="31750">
              <a:solidFill>
                <a:schemeClr val="tx2"/>
              </a:solidFill>
              <a:round/>
              <a:headEnd/>
              <a:tailEnd/>
            </a:ln>
          </p:spPr>
          <p:txBody>
            <a:bodyPr wrap="none" anchor="ctr"/>
            <a:lstStyle/>
            <a:p>
              <a:endParaRPr lang="en-US" dirty="0"/>
            </a:p>
          </p:txBody>
        </p:sp>
        <p:sp>
          <p:nvSpPr>
            <p:cNvPr id="52261" name="Freeform 22"/>
            <p:cNvSpPr>
              <a:spLocks/>
            </p:cNvSpPr>
            <p:nvPr/>
          </p:nvSpPr>
          <p:spPr bwMode="auto">
            <a:xfrm>
              <a:off x="3647" y="3114"/>
              <a:ext cx="33" cy="84"/>
            </a:xfrm>
            <a:custGeom>
              <a:avLst/>
              <a:gdLst>
                <a:gd name="T0" fmla="*/ 15 w 33"/>
                <a:gd name="T1" fmla="*/ 83 h 84"/>
                <a:gd name="T2" fmla="*/ 32 w 33"/>
                <a:gd name="T3" fmla="*/ 0 h 84"/>
                <a:gd name="T4" fmla="*/ 15 w 33"/>
                <a:gd name="T5" fmla="*/ 24 h 84"/>
                <a:gd name="T6" fmla="*/ 0 w 33"/>
                <a:gd name="T7" fmla="*/ 8 h 84"/>
                <a:gd name="T8" fmla="*/ 15 w 33"/>
                <a:gd name="T9" fmla="*/ 83 h 84"/>
                <a:gd name="T10" fmla="*/ 15 w 33"/>
                <a:gd name="T11" fmla="*/ 83 h 84"/>
                <a:gd name="T12" fmla="*/ 0 60000 65536"/>
                <a:gd name="T13" fmla="*/ 0 60000 65536"/>
                <a:gd name="T14" fmla="*/ 0 60000 65536"/>
                <a:gd name="T15" fmla="*/ 0 60000 65536"/>
                <a:gd name="T16" fmla="*/ 0 60000 65536"/>
                <a:gd name="T17" fmla="*/ 0 60000 65536"/>
                <a:gd name="T18" fmla="*/ 0 w 33"/>
                <a:gd name="T19" fmla="*/ 0 h 84"/>
                <a:gd name="T20" fmla="*/ 33 w 33"/>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33" h="84">
                  <a:moveTo>
                    <a:pt x="15" y="83"/>
                  </a:moveTo>
                  <a:lnTo>
                    <a:pt x="32" y="0"/>
                  </a:lnTo>
                  <a:lnTo>
                    <a:pt x="15" y="24"/>
                  </a:lnTo>
                  <a:lnTo>
                    <a:pt x="0" y="8"/>
                  </a:lnTo>
                  <a:lnTo>
                    <a:pt x="15" y="83"/>
                  </a:lnTo>
                </a:path>
              </a:pathLst>
            </a:custGeom>
            <a:solidFill>
              <a:srgbClr val="0000FF"/>
            </a:solidFill>
            <a:ln w="31750">
              <a:solidFill>
                <a:schemeClr val="tx2"/>
              </a:solidFill>
              <a:round/>
              <a:headEnd/>
              <a:tailEnd/>
            </a:ln>
          </p:spPr>
          <p:txBody>
            <a:bodyPr/>
            <a:lstStyle/>
            <a:p>
              <a:endParaRPr lang="en-US" dirty="0"/>
            </a:p>
          </p:txBody>
        </p:sp>
        <p:sp>
          <p:nvSpPr>
            <p:cNvPr id="52262" name="Line 23"/>
            <p:cNvSpPr>
              <a:spLocks noChangeShapeType="1"/>
            </p:cNvSpPr>
            <p:nvPr/>
          </p:nvSpPr>
          <p:spPr bwMode="auto">
            <a:xfrm>
              <a:off x="3660" y="3061"/>
              <a:ext cx="2" cy="75"/>
            </a:xfrm>
            <a:prstGeom prst="line">
              <a:avLst/>
            </a:prstGeom>
            <a:noFill/>
            <a:ln w="31750">
              <a:solidFill>
                <a:schemeClr val="tx2"/>
              </a:solidFill>
              <a:round/>
              <a:headEnd/>
              <a:tailEnd/>
            </a:ln>
          </p:spPr>
          <p:txBody>
            <a:bodyPr wrap="none" anchor="ctr"/>
            <a:lstStyle/>
            <a:p>
              <a:endParaRPr lang="en-US" dirty="0"/>
            </a:p>
          </p:txBody>
        </p:sp>
      </p:grpSp>
      <p:sp>
        <p:nvSpPr>
          <p:cNvPr id="52239" name="Text Box 24"/>
          <p:cNvSpPr txBox="1">
            <a:spLocks noChangeArrowheads="1"/>
          </p:cNvSpPr>
          <p:nvPr/>
        </p:nvSpPr>
        <p:spPr bwMode="auto">
          <a:xfrm>
            <a:off x="2103438" y="3646488"/>
            <a:ext cx="600075" cy="257175"/>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dirty="0">
                <a:solidFill>
                  <a:schemeClr val="tx2"/>
                </a:solidFill>
                <a:latin typeface="Agilent TT Cond" pitchFamily="34" charset="0"/>
              </a:rPr>
              <a:t>10 dB</a:t>
            </a:r>
            <a:endParaRPr lang="en-US" sz="2200" dirty="0">
              <a:solidFill>
                <a:schemeClr val="tx2"/>
              </a:solidFill>
              <a:latin typeface="Agilent TT Cond" pitchFamily="34" charset="0"/>
            </a:endParaRPr>
          </a:p>
        </p:txBody>
      </p:sp>
      <p:sp>
        <p:nvSpPr>
          <p:cNvPr id="52240" name="Freeform 25"/>
          <p:cNvSpPr>
            <a:spLocks/>
          </p:cNvSpPr>
          <p:nvPr/>
        </p:nvSpPr>
        <p:spPr bwMode="auto">
          <a:xfrm>
            <a:off x="1849438" y="3633788"/>
            <a:ext cx="198437" cy="179387"/>
          </a:xfrm>
          <a:custGeom>
            <a:avLst/>
            <a:gdLst>
              <a:gd name="T0" fmla="*/ 151055437 w 137"/>
              <a:gd name="T1" fmla="*/ 1934320 h 129"/>
              <a:gd name="T2" fmla="*/ 0 w 137"/>
              <a:gd name="T3" fmla="*/ 247520655 h 129"/>
              <a:gd name="T4" fmla="*/ 285327746 w 137"/>
              <a:gd name="T5" fmla="*/ 247520655 h 129"/>
              <a:gd name="T6" fmla="*/ 151055437 w 137"/>
              <a:gd name="T7" fmla="*/ 0 h 129"/>
              <a:gd name="T8" fmla="*/ 151055437 w 137"/>
              <a:gd name="T9" fmla="*/ 1934320 h 129"/>
              <a:gd name="T10" fmla="*/ 151055437 w 137"/>
              <a:gd name="T11" fmla="*/ 1934320 h 129"/>
              <a:gd name="T12" fmla="*/ 0 60000 65536"/>
              <a:gd name="T13" fmla="*/ 0 60000 65536"/>
              <a:gd name="T14" fmla="*/ 0 60000 65536"/>
              <a:gd name="T15" fmla="*/ 0 60000 65536"/>
              <a:gd name="T16" fmla="*/ 0 60000 65536"/>
              <a:gd name="T17" fmla="*/ 0 60000 65536"/>
              <a:gd name="T18" fmla="*/ 0 w 137"/>
              <a:gd name="T19" fmla="*/ 0 h 129"/>
              <a:gd name="T20" fmla="*/ 137 w 137"/>
              <a:gd name="T21" fmla="*/ 129 h 129"/>
            </a:gdLst>
            <a:ahLst/>
            <a:cxnLst>
              <a:cxn ang="T12">
                <a:pos x="T0" y="T1"/>
              </a:cxn>
              <a:cxn ang="T13">
                <a:pos x="T2" y="T3"/>
              </a:cxn>
              <a:cxn ang="T14">
                <a:pos x="T4" y="T5"/>
              </a:cxn>
              <a:cxn ang="T15">
                <a:pos x="T6" y="T7"/>
              </a:cxn>
              <a:cxn ang="T16">
                <a:pos x="T8" y="T9"/>
              </a:cxn>
              <a:cxn ang="T17">
                <a:pos x="T10" y="T11"/>
              </a:cxn>
            </a:cxnLst>
            <a:rect l="T18" t="T19" r="T20" b="T21"/>
            <a:pathLst>
              <a:path w="137" h="129">
                <a:moveTo>
                  <a:pt x="72" y="1"/>
                </a:moveTo>
                <a:lnTo>
                  <a:pt x="0" y="128"/>
                </a:lnTo>
                <a:lnTo>
                  <a:pt x="136" y="128"/>
                </a:lnTo>
                <a:lnTo>
                  <a:pt x="72" y="0"/>
                </a:lnTo>
                <a:lnTo>
                  <a:pt x="72" y="1"/>
                </a:lnTo>
              </a:path>
            </a:pathLst>
          </a:custGeom>
          <a:noFill/>
          <a:ln w="19050">
            <a:solidFill>
              <a:schemeClr val="tx2"/>
            </a:solidFill>
            <a:round/>
            <a:headEnd/>
            <a:tailEnd/>
          </a:ln>
        </p:spPr>
        <p:txBody>
          <a:bodyPr lIns="0" tIns="0" rIns="0" bIns="0"/>
          <a:lstStyle/>
          <a:p>
            <a:endParaRPr lang="en-US" dirty="0"/>
          </a:p>
        </p:txBody>
      </p:sp>
      <p:grpSp>
        <p:nvGrpSpPr>
          <p:cNvPr id="5" name="Group 26"/>
          <p:cNvGrpSpPr>
            <a:grpSpLocks/>
          </p:cNvGrpSpPr>
          <p:nvPr/>
        </p:nvGrpSpPr>
        <p:grpSpPr bwMode="auto">
          <a:xfrm>
            <a:off x="1743075" y="2854325"/>
            <a:ext cx="5057775" cy="1157288"/>
            <a:chOff x="1208" y="2437"/>
            <a:chExt cx="3504" cy="826"/>
          </a:xfrm>
        </p:grpSpPr>
        <p:sp>
          <p:nvSpPr>
            <p:cNvPr id="52244" name="Line 27"/>
            <p:cNvSpPr>
              <a:spLocks noChangeShapeType="1"/>
            </p:cNvSpPr>
            <p:nvPr/>
          </p:nvSpPr>
          <p:spPr bwMode="auto">
            <a:xfrm>
              <a:off x="2932" y="2488"/>
              <a:ext cx="0" cy="0"/>
            </a:xfrm>
            <a:prstGeom prst="line">
              <a:avLst/>
            </a:prstGeom>
            <a:noFill/>
            <a:ln w="9525">
              <a:solidFill>
                <a:schemeClr val="tx2"/>
              </a:solidFill>
              <a:round/>
              <a:headEnd/>
              <a:tailEnd/>
            </a:ln>
          </p:spPr>
          <p:txBody>
            <a:bodyPr wrap="none" anchor="ctr"/>
            <a:lstStyle/>
            <a:p>
              <a:endParaRPr lang="en-US" dirty="0"/>
            </a:p>
          </p:txBody>
        </p:sp>
        <p:sp>
          <p:nvSpPr>
            <p:cNvPr id="52245" name="Freeform 28"/>
            <p:cNvSpPr>
              <a:spLocks/>
            </p:cNvSpPr>
            <p:nvPr/>
          </p:nvSpPr>
          <p:spPr bwMode="auto">
            <a:xfrm>
              <a:off x="1208" y="2560"/>
              <a:ext cx="912" cy="80"/>
            </a:xfrm>
            <a:custGeom>
              <a:avLst/>
              <a:gdLst>
                <a:gd name="T0" fmla="*/ 9 w 912"/>
                <a:gd name="T1" fmla="*/ 16 h 80"/>
                <a:gd name="T2" fmla="*/ 26 w 912"/>
                <a:gd name="T3" fmla="*/ 43 h 80"/>
                <a:gd name="T4" fmla="*/ 44 w 912"/>
                <a:gd name="T5" fmla="*/ 51 h 80"/>
                <a:gd name="T6" fmla="*/ 62 w 912"/>
                <a:gd name="T7" fmla="*/ 22 h 80"/>
                <a:gd name="T8" fmla="*/ 79 w 912"/>
                <a:gd name="T9" fmla="*/ 20 h 80"/>
                <a:gd name="T10" fmla="*/ 96 w 912"/>
                <a:gd name="T11" fmla="*/ 48 h 80"/>
                <a:gd name="T12" fmla="*/ 114 w 912"/>
                <a:gd name="T13" fmla="*/ 20 h 80"/>
                <a:gd name="T14" fmla="*/ 131 w 912"/>
                <a:gd name="T15" fmla="*/ 21 h 80"/>
                <a:gd name="T16" fmla="*/ 149 w 912"/>
                <a:gd name="T17" fmla="*/ 43 h 80"/>
                <a:gd name="T18" fmla="*/ 166 w 912"/>
                <a:gd name="T19" fmla="*/ 20 h 80"/>
                <a:gd name="T20" fmla="*/ 183 w 912"/>
                <a:gd name="T21" fmla="*/ 28 h 80"/>
                <a:gd name="T22" fmla="*/ 202 w 912"/>
                <a:gd name="T23" fmla="*/ 41 h 80"/>
                <a:gd name="T24" fmla="*/ 219 w 912"/>
                <a:gd name="T25" fmla="*/ 13 h 80"/>
                <a:gd name="T26" fmla="*/ 237 w 912"/>
                <a:gd name="T27" fmla="*/ 42 h 80"/>
                <a:gd name="T28" fmla="*/ 254 w 912"/>
                <a:gd name="T29" fmla="*/ 50 h 80"/>
                <a:gd name="T30" fmla="*/ 272 w 912"/>
                <a:gd name="T31" fmla="*/ 40 h 80"/>
                <a:gd name="T32" fmla="*/ 290 w 912"/>
                <a:gd name="T33" fmla="*/ 17 h 80"/>
                <a:gd name="T34" fmla="*/ 307 w 912"/>
                <a:gd name="T35" fmla="*/ 31 h 80"/>
                <a:gd name="T36" fmla="*/ 324 w 912"/>
                <a:gd name="T37" fmla="*/ 31 h 80"/>
                <a:gd name="T38" fmla="*/ 341 w 912"/>
                <a:gd name="T39" fmla="*/ 24 h 80"/>
                <a:gd name="T40" fmla="*/ 359 w 912"/>
                <a:gd name="T41" fmla="*/ 52 h 80"/>
                <a:gd name="T42" fmla="*/ 377 w 912"/>
                <a:gd name="T43" fmla="*/ 35 h 80"/>
                <a:gd name="T44" fmla="*/ 394 w 912"/>
                <a:gd name="T45" fmla="*/ 57 h 80"/>
                <a:gd name="T46" fmla="*/ 412 w 912"/>
                <a:gd name="T47" fmla="*/ 28 h 80"/>
                <a:gd name="T48" fmla="*/ 429 w 912"/>
                <a:gd name="T49" fmla="*/ 20 h 80"/>
                <a:gd name="T50" fmla="*/ 447 w 912"/>
                <a:gd name="T51" fmla="*/ 17 h 80"/>
                <a:gd name="T52" fmla="*/ 464 w 912"/>
                <a:gd name="T53" fmla="*/ 56 h 80"/>
                <a:gd name="T54" fmla="*/ 481 w 912"/>
                <a:gd name="T55" fmla="*/ 56 h 80"/>
                <a:gd name="T56" fmla="*/ 500 w 912"/>
                <a:gd name="T57" fmla="*/ 23 h 80"/>
                <a:gd name="T58" fmla="*/ 516 w 912"/>
                <a:gd name="T59" fmla="*/ 12 h 80"/>
                <a:gd name="T60" fmla="*/ 535 w 912"/>
                <a:gd name="T61" fmla="*/ 39 h 80"/>
                <a:gd name="T62" fmla="*/ 552 w 912"/>
                <a:gd name="T63" fmla="*/ 39 h 80"/>
                <a:gd name="T64" fmla="*/ 569 w 912"/>
                <a:gd name="T65" fmla="*/ 0 h 80"/>
                <a:gd name="T66" fmla="*/ 586 w 912"/>
                <a:gd name="T67" fmla="*/ 31 h 80"/>
                <a:gd name="T68" fmla="*/ 604 w 912"/>
                <a:gd name="T69" fmla="*/ 23 h 80"/>
                <a:gd name="T70" fmla="*/ 622 w 912"/>
                <a:gd name="T71" fmla="*/ 43 h 80"/>
                <a:gd name="T72" fmla="*/ 640 w 912"/>
                <a:gd name="T73" fmla="*/ 22 h 80"/>
                <a:gd name="T74" fmla="*/ 657 w 912"/>
                <a:gd name="T75" fmla="*/ 39 h 80"/>
                <a:gd name="T76" fmla="*/ 674 w 912"/>
                <a:gd name="T77" fmla="*/ 52 h 80"/>
                <a:gd name="T78" fmla="*/ 692 w 912"/>
                <a:gd name="T79" fmla="*/ 35 h 80"/>
                <a:gd name="T80" fmla="*/ 710 w 912"/>
                <a:gd name="T81" fmla="*/ 42 h 80"/>
                <a:gd name="T82" fmla="*/ 727 w 912"/>
                <a:gd name="T83" fmla="*/ 42 h 80"/>
                <a:gd name="T84" fmla="*/ 744 w 912"/>
                <a:gd name="T85" fmla="*/ 43 h 80"/>
                <a:gd name="T86" fmla="*/ 762 w 912"/>
                <a:gd name="T87" fmla="*/ 46 h 80"/>
                <a:gd name="T88" fmla="*/ 779 w 912"/>
                <a:gd name="T89" fmla="*/ 46 h 80"/>
                <a:gd name="T90" fmla="*/ 798 w 912"/>
                <a:gd name="T91" fmla="*/ 45 h 80"/>
                <a:gd name="T92" fmla="*/ 814 w 912"/>
                <a:gd name="T93" fmla="*/ 35 h 80"/>
                <a:gd name="T94" fmla="*/ 832 w 912"/>
                <a:gd name="T95" fmla="*/ 60 h 80"/>
                <a:gd name="T96" fmla="*/ 850 w 912"/>
                <a:gd name="T97" fmla="*/ 79 h 80"/>
                <a:gd name="T98" fmla="*/ 867 w 912"/>
                <a:gd name="T99" fmla="*/ 34 h 80"/>
                <a:gd name="T100" fmla="*/ 885 w 912"/>
                <a:gd name="T101" fmla="*/ 25 h 80"/>
                <a:gd name="T102" fmla="*/ 902 w 912"/>
                <a:gd name="T103" fmla="*/ 60 h 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2"/>
                <a:gd name="T157" fmla="*/ 0 h 80"/>
                <a:gd name="T158" fmla="*/ 912 w 912"/>
                <a:gd name="T159" fmla="*/ 80 h 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2" h="80">
                  <a:moveTo>
                    <a:pt x="0" y="53"/>
                  </a:moveTo>
                  <a:lnTo>
                    <a:pt x="9" y="16"/>
                  </a:lnTo>
                  <a:lnTo>
                    <a:pt x="18" y="19"/>
                  </a:lnTo>
                  <a:lnTo>
                    <a:pt x="26" y="43"/>
                  </a:lnTo>
                  <a:lnTo>
                    <a:pt x="35" y="26"/>
                  </a:lnTo>
                  <a:lnTo>
                    <a:pt x="44" y="51"/>
                  </a:lnTo>
                  <a:lnTo>
                    <a:pt x="52" y="62"/>
                  </a:lnTo>
                  <a:lnTo>
                    <a:pt x="62" y="22"/>
                  </a:lnTo>
                  <a:lnTo>
                    <a:pt x="70" y="58"/>
                  </a:lnTo>
                  <a:lnTo>
                    <a:pt x="79" y="20"/>
                  </a:lnTo>
                  <a:lnTo>
                    <a:pt x="87" y="6"/>
                  </a:lnTo>
                  <a:lnTo>
                    <a:pt x="96" y="48"/>
                  </a:lnTo>
                  <a:lnTo>
                    <a:pt x="105" y="48"/>
                  </a:lnTo>
                  <a:lnTo>
                    <a:pt x="114" y="20"/>
                  </a:lnTo>
                  <a:lnTo>
                    <a:pt x="123" y="33"/>
                  </a:lnTo>
                  <a:lnTo>
                    <a:pt x="131" y="21"/>
                  </a:lnTo>
                  <a:lnTo>
                    <a:pt x="141" y="33"/>
                  </a:lnTo>
                  <a:lnTo>
                    <a:pt x="149" y="43"/>
                  </a:lnTo>
                  <a:lnTo>
                    <a:pt x="158" y="33"/>
                  </a:lnTo>
                  <a:lnTo>
                    <a:pt x="166" y="20"/>
                  </a:lnTo>
                  <a:lnTo>
                    <a:pt x="174" y="17"/>
                  </a:lnTo>
                  <a:lnTo>
                    <a:pt x="183" y="28"/>
                  </a:lnTo>
                  <a:lnTo>
                    <a:pt x="193" y="60"/>
                  </a:lnTo>
                  <a:lnTo>
                    <a:pt x="202" y="41"/>
                  </a:lnTo>
                  <a:lnTo>
                    <a:pt x="210" y="50"/>
                  </a:lnTo>
                  <a:lnTo>
                    <a:pt x="219" y="13"/>
                  </a:lnTo>
                  <a:lnTo>
                    <a:pt x="228" y="28"/>
                  </a:lnTo>
                  <a:lnTo>
                    <a:pt x="237" y="42"/>
                  </a:lnTo>
                  <a:lnTo>
                    <a:pt x="245" y="38"/>
                  </a:lnTo>
                  <a:lnTo>
                    <a:pt x="254" y="50"/>
                  </a:lnTo>
                  <a:lnTo>
                    <a:pt x="263" y="22"/>
                  </a:lnTo>
                  <a:lnTo>
                    <a:pt x="272" y="40"/>
                  </a:lnTo>
                  <a:lnTo>
                    <a:pt x="281" y="52"/>
                  </a:lnTo>
                  <a:lnTo>
                    <a:pt x="290" y="17"/>
                  </a:lnTo>
                  <a:lnTo>
                    <a:pt x="298" y="34"/>
                  </a:lnTo>
                  <a:lnTo>
                    <a:pt x="307" y="31"/>
                  </a:lnTo>
                  <a:lnTo>
                    <a:pt x="316" y="36"/>
                  </a:lnTo>
                  <a:lnTo>
                    <a:pt x="324" y="31"/>
                  </a:lnTo>
                  <a:lnTo>
                    <a:pt x="332" y="24"/>
                  </a:lnTo>
                  <a:lnTo>
                    <a:pt x="341" y="24"/>
                  </a:lnTo>
                  <a:lnTo>
                    <a:pt x="350" y="42"/>
                  </a:lnTo>
                  <a:lnTo>
                    <a:pt x="359" y="52"/>
                  </a:lnTo>
                  <a:lnTo>
                    <a:pt x="369" y="33"/>
                  </a:lnTo>
                  <a:lnTo>
                    <a:pt x="377" y="35"/>
                  </a:lnTo>
                  <a:lnTo>
                    <a:pt x="386" y="37"/>
                  </a:lnTo>
                  <a:lnTo>
                    <a:pt x="394" y="57"/>
                  </a:lnTo>
                  <a:lnTo>
                    <a:pt x="404" y="13"/>
                  </a:lnTo>
                  <a:lnTo>
                    <a:pt x="412" y="28"/>
                  </a:lnTo>
                  <a:lnTo>
                    <a:pt x="420" y="4"/>
                  </a:lnTo>
                  <a:lnTo>
                    <a:pt x="429" y="20"/>
                  </a:lnTo>
                  <a:lnTo>
                    <a:pt x="437" y="2"/>
                  </a:lnTo>
                  <a:lnTo>
                    <a:pt x="447" y="17"/>
                  </a:lnTo>
                  <a:lnTo>
                    <a:pt x="455" y="45"/>
                  </a:lnTo>
                  <a:lnTo>
                    <a:pt x="464" y="56"/>
                  </a:lnTo>
                  <a:lnTo>
                    <a:pt x="473" y="26"/>
                  </a:lnTo>
                  <a:lnTo>
                    <a:pt x="481" y="56"/>
                  </a:lnTo>
                  <a:lnTo>
                    <a:pt x="490" y="43"/>
                  </a:lnTo>
                  <a:lnTo>
                    <a:pt x="500" y="23"/>
                  </a:lnTo>
                  <a:lnTo>
                    <a:pt x="508" y="43"/>
                  </a:lnTo>
                  <a:lnTo>
                    <a:pt x="516" y="12"/>
                  </a:lnTo>
                  <a:lnTo>
                    <a:pt x="525" y="48"/>
                  </a:lnTo>
                  <a:lnTo>
                    <a:pt x="535" y="39"/>
                  </a:lnTo>
                  <a:lnTo>
                    <a:pt x="543" y="38"/>
                  </a:lnTo>
                  <a:lnTo>
                    <a:pt x="552" y="39"/>
                  </a:lnTo>
                  <a:lnTo>
                    <a:pt x="560" y="9"/>
                  </a:lnTo>
                  <a:lnTo>
                    <a:pt x="569" y="0"/>
                  </a:lnTo>
                  <a:lnTo>
                    <a:pt x="578" y="2"/>
                  </a:lnTo>
                  <a:lnTo>
                    <a:pt x="586" y="31"/>
                  </a:lnTo>
                  <a:lnTo>
                    <a:pt x="596" y="40"/>
                  </a:lnTo>
                  <a:lnTo>
                    <a:pt x="604" y="23"/>
                  </a:lnTo>
                  <a:lnTo>
                    <a:pt x="613" y="64"/>
                  </a:lnTo>
                  <a:lnTo>
                    <a:pt x="622" y="43"/>
                  </a:lnTo>
                  <a:lnTo>
                    <a:pt x="631" y="42"/>
                  </a:lnTo>
                  <a:lnTo>
                    <a:pt x="640" y="22"/>
                  </a:lnTo>
                  <a:lnTo>
                    <a:pt x="648" y="61"/>
                  </a:lnTo>
                  <a:lnTo>
                    <a:pt x="657" y="39"/>
                  </a:lnTo>
                  <a:lnTo>
                    <a:pt x="666" y="40"/>
                  </a:lnTo>
                  <a:lnTo>
                    <a:pt x="674" y="52"/>
                  </a:lnTo>
                  <a:lnTo>
                    <a:pt x="682" y="25"/>
                  </a:lnTo>
                  <a:lnTo>
                    <a:pt x="692" y="35"/>
                  </a:lnTo>
                  <a:lnTo>
                    <a:pt x="700" y="46"/>
                  </a:lnTo>
                  <a:lnTo>
                    <a:pt x="710" y="42"/>
                  </a:lnTo>
                  <a:lnTo>
                    <a:pt x="718" y="11"/>
                  </a:lnTo>
                  <a:lnTo>
                    <a:pt x="727" y="42"/>
                  </a:lnTo>
                  <a:lnTo>
                    <a:pt x="735" y="35"/>
                  </a:lnTo>
                  <a:lnTo>
                    <a:pt x="744" y="43"/>
                  </a:lnTo>
                  <a:lnTo>
                    <a:pt x="753" y="31"/>
                  </a:lnTo>
                  <a:lnTo>
                    <a:pt x="762" y="46"/>
                  </a:lnTo>
                  <a:lnTo>
                    <a:pt x="771" y="48"/>
                  </a:lnTo>
                  <a:lnTo>
                    <a:pt x="779" y="46"/>
                  </a:lnTo>
                  <a:lnTo>
                    <a:pt x="789" y="8"/>
                  </a:lnTo>
                  <a:lnTo>
                    <a:pt x="798" y="45"/>
                  </a:lnTo>
                  <a:lnTo>
                    <a:pt x="806" y="37"/>
                  </a:lnTo>
                  <a:lnTo>
                    <a:pt x="814" y="35"/>
                  </a:lnTo>
                  <a:lnTo>
                    <a:pt x="823" y="24"/>
                  </a:lnTo>
                  <a:lnTo>
                    <a:pt x="832" y="60"/>
                  </a:lnTo>
                  <a:lnTo>
                    <a:pt x="841" y="56"/>
                  </a:lnTo>
                  <a:lnTo>
                    <a:pt x="850" y="79"/>
                  </a:lnTo>
                  <a:lnTo>
                    <a:pt x="858" y="33"/>
                  </a:lnTo>
                  <a:lnTo>
                    <a:pt x="867" y="34"/>
                  </a:lnTo>
                  <a:lnTo>
                    <a:pt x="875" y="18"/>
                  </a:lnTo>
                  <a:lnTo>
                    <a:pt x="885" y="25"/>
                  </a:lnTo>
                  <a:lnTo>
                    <a:pt x="894" y="9"/>
                  </a:lnTo>
                  <a:lnTo>
                    <a:pt x="902" y="60"/>
                  </a:lnTo>
                  <a:lnTo>
                    <a:pt x="911" y="29"/>
                  </a:lnTo>
                </a:path>
              </a:pathLst>
            </a:custGeom>
            <a:noFill/>
            <a:ln w="31750">
              <a:solidFill>
                <a:schemeClr val="tx2"/>
              </a:solidFill>
              <a:round/>
              <a:headEnd/>
              <a:tailEnd/>
            </a:ln>
          </p:spPr>
          <p:txBody>
            <a:bodyPr/>
            <a:lstStyle/>
            <a:p>
              <a:endParaRPr lang="en-US" dirty="0"/>
            </a:p>
          </p:txBody>
        </p:sp>
        <p:sp>
          <p:nvSpPr>
            <p:cNvPr id="52246" name="Freeform 29"/>
            <p:cNvSpPr>
              <a:spLocks/>
            </p:cNvSpPr>
            <p:nvPr/>
          </p:nvSpPr>
          <p:spPr bwMode="auto">
            <a:xfrm>
              <a:off x="3133" y="2562"/>
              <a:ext cx="812" cy="78"/>
            </a:xfrm>
            <a:custGeom>
              <a:avLst/>
              <a:gdLst>
                <a:gd name="T0" fmla="*/ 7 w 812"/>
                <a:gd name="T1" fmla="*/ 25 h 78"/>
                <a:gd name="T2" fmla="*/ 24 w 812"/>
                <a:gd name="T3" fmla="*/ 36 h 78"/>
                <a:gd name="T4" fmla="*/ 39 w 812"/>
                <a:gd name="T5" fmla="*/ 38 h 78"/>
                <a:gd name="T6" fmla="*/ 54 w 812"/>
                <a:gd name="T7" fmla="*/ 20 h 78"/>
                <a:gd name="T8" fmla="*/ 69 w 812"/>
                <a:gd name="T9" fmla="*/ 68 h 78"/>
                <a:gd name="T10" fmla="*/ 85 w 812"/>
                <a:gd name="T11" fmla="*/ 27 h 78"/>
                <a:gd name="T12" fmla="*/ 101 w 812"/>
                <a:gd name="T13" fmla="*/ 55 h 78"/>
                <a:gd name="T14" fmla="*/ 117 w 812"/>
                <a:gd name="T15" fmla="*/ 42 h 78"/>
                <a:gd name="T16" fmla="*/ 133 w 812"/>
                <a:gd name="T17" fmla="*/ 29 h 78"/>
                <a:gd name="T18" fmla="*/ 148 w 812"/>
                <a:gd name="T19" fmla="*/ 58 h 78"/>
                <a:gd name="T20" fmla="*/ 164 w 812"/>
                <a:gd name="T21" fmla="*/ 12 h 78"/>
                <a:gd name="T22" fmla="*/ 179 w 812"/>
                <a:gd name="T23" fmla="*/ 38 h 78"/>
                <a:gd name="T24" fmla="*/ 194 w 812"/>
                <a:gd name="T25" fmla="*/ 22 h 78"/>
                <a:gd name="T26" fmla="*/ 211 w 812"/>
                <a:gd name="T27" fmla="*/ 69 h 78"/>
                <a:gd name="T28" fmla="*/ 226 w 812"/>
                <a:gd name="T29" fmla="*/ 9 h 78"/>
                <a:gd name="T30" fmla="*/ 241 w 812"/>
                <a:gd name="T31" fmla="*/ 10 h 78"/>
                <a:gd name="T32" fmla="*/ 257 w 812"/>
                <a:gd name="T33" fmla="*/ 22 h 78"/>
                <a:gd name="T34" fmla="*/ 272 w 812"/>
                <a:gd name="T35" fmla="*/ 27 h 78"/>
                <a:gd name="T36" fmla="*/ 288 w 812"/>
                <a:gd name="T37" fmla="*/ 77 h 78"/>
                <a:gd name="T38" fmla="*/ 303 w 812"/>
                <a:gd name="T39" fmla="*/ 26 h 78"/>
                <a:gd name="T40" fmla="*/ 319 w 812"/>
                <a:gd name="T41" fmla="*/ 11 h 78"/>
                <a:gd name="T42" fmla="*/ 335 w 812"/>
                <a:gd name="T43" fmla="*/ 45 h 78"/>
                <a:gd name="T44" fmla="*/ 351 w 812"/>
                <a:gd name="T45" fmla="*/ 37 h 78"/>
                <a:gd name="T46" fmla="*/ 366 w 812"/>
                <a:gd name="T47" fmla="*/ 40 h 78"/>
                <a:gd name="T48" fmla="*/ 382 w 812"/>
                <a:gd name="T49" fmla="*/ 41 h 78"/>
                <a:gd name="T50" fmla="*/ 397 w 812"/>
                <a:gd name="T51" fmla="*/ 27 h 78"/>
                <a:gd name="T52" fmla="*/ 412 w 812"/>
                <a:gd name="T53" fmla="*/ 22 h 78"/>
                <a:gd name="T54" fmla="*/ 428 w 812"/>
                <a:gd name="T55" fmla="*/ 16 h 78"/>
                <a:gd name="T56" fmla="*/ 444 w 812"/>
                <a:gd name="T57" fmla="*/ 31 h 78"/>
                <a:gd name="T58" fmla="*/ 459 w 812"/>
                <a:gd name="T59" fmla="*/ 11 h 78"/>
                <a:gd name="T60" fmla="*/ 475 w 812"/>
                <a:gd name="T61" fmla="*/ 4 h 78"/>
                <a:gd name="T62" fmla="*/ 490 w 812"/>
                <a:gd name="T63" fmla="*/ 6 h 78"/>
                <a:gd name="T64" fmla="*/ 506 w 812"/>
                <a:gd name="T65" fmla="*/ 11 h 78"/>
                <a:gd name="T66" fmla="*/ 522 w 812"/>
                <a:gd name="T67" fmla="*/ 24 h 78"/>
                <a:gd name="T68" fmla="*/ 537 w 812"/>
                <a:gd name="T69" fmla="*/ 59 h 78"/>
                <a:gd name="T70" fmla="*/ 554 w 812"/>
                <a:gd name="T71" fmla="*/ 55 h 78"/>
                <a:gd name="T72" fmla="*/ 569 w 812"/>
                <a:gd name="T73" fmla="*/ 41 h 78"/>
                <a:gd name="T74" fmla="*/ 584 w 812"/>
                <a:gd name="T75" fmla="*/ 11 h 78"/>
                <a:gd name="T76" fmla="*/ 600 w 812"/>
                <a:gd name="T77" fmla="*/ 46 h 78"/>
                <a:gd name="T78" fmla="*/ 615 w 812"/>
                <a:gd name="T79" fmla="*/ 48 h 78"/>
                <a:gd name="T80" fmla="*/ 631 w 812"/>
                <a:gd name="T81" fmla="*/ 11 h 78"/>
                <a:gd name="T82" fmla="*/ 646 w 812"/>
                <a:gd name="T83" fmla="*/ 31 h 78"/>
                <a:gd name="T84" fmla="*/ 662 w 812"/>
                <a:gd name="T85" fmla="*/ 15 h 78"/>
                <a:gd name="T86" fmla="*/ 677 w 812"/>
                <a:gd name="T87" fmla="*/ 30 h 78"/>
                <a:gd name="T88" fmla="*/ 694 w 812"/>
                <a:gd name="T89" fmla="*/ 36 h 78"/>
                <a:gd name="T90" fmla="*/ 709 w 812"/>
                <a:gd name="T91" fmla="*/ 18 h 78"/>
                <a:gd name="T92" fmla="*/ 725 w 812"/>
                <a:gd name="T93" fmla="*/ 26 h 78"/>
                <a:gd name="T94" fmla="*/ 740 w 812"/>
                <a:gd name="T95" fmla="*/ 61 h 78"/>
                <a:gd name="T96" fmla="*/ 755 w 812"/>
                <a:gd name="T97" fmla="*/ 29 h 78"/>
                <a:gd name="T98" fmla="*/ 772 w 812"/>
                <a:gd name="T99" fmla="*/ 33 h 78"/>
                <a:gd name="T100" fmla="*/ 787 w 812"/>
                <a:gd name="T101" fmla="*/ 30 h 78"/>
                <a:gd name="T102" fmla="*/ 802 w 812"/>
                <a:gd name="T103" fmla="*/ 48 h 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12"/>
                <a:gd name="T157" fmla="*/ 0 h 78"/>
                <a:gd name="T158" fmla="*/ 812 w 812"/>
                <a:gd name="T159" fmla="*/ 78 h 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12" h="78">
                  <a:moveTo>
                    <a:pt x="0" y="30"/>
                  </a:moveTo>
                  <a:lnTo>
                    <a:pt x="7" y="25"/>
                  </a:lnTo>
                  <a:lnTo>
                    <a:pt x="15" y="42"/>
                  </a:lnTo>
                  <a:lnTo>
                    <a:pt x="24" y="36"/>
                  </a:lnTo>
                  <a:lnTo>
                    <a:pt x="31" y="32"/>
                  </a:lnTo>
                  <a:lnTo>
                    <a:pt x="39" y="38"/>
                  </a:lnTo>
                  <a:lnTo>
                    <a:pt x="47" y="44"/>
                  </a:lnTo>
                  <a:lnTo>
                    <a:pt x="54" y="20"/>
                  </a:lnTo>
                  <a:lnTo>
                    <a:pt x="62" y="0"/>
                  </a:lnTo>
                  <a:lnTo>
                    <a:pt x="69" y="68"/>
                  </a:lnTo>
                  <a:lnTo>
                    <a:pt x="78" y="29"/>
                  </a:lnTo>
                  <a:lnTo>
                    <a:pt x="85" y="27"/>
                  </a:lnTo>
                  <a:lnTo>
                    <a:pt x="93" y="24"/>
                  </a:lnTo>
                  <a:lnTo>
                    <a:pt x="101" y="55"/>
                  </a:lnTo>
                  <a:lnTo>
                    <a:pt x="109" y="68"/>
                  </a:lnTo>
                  <a:lnTo>
                    <a:pt x="117" y="42"/>
                  </a:lnTo>
                  <a:lnTo>
                    <a:pt x="125" y="24"/>
                  </a:lnTo>
                  <a:lnTo>
                    <a:pt x="133" y="29"/>
                  </a:lnTo>
                  <a:lnTo>
                    <a:pt x="140" y="36"/>
                  </a:lnTo>
                  <a:lnTo>
                    <a:pt x="148" y="58"/>
                  </a:lnTo>
                  <a:lnTo>
                    <a:pt x="155" y="68"/>
                  </a:lnTo>
                  <a:lnTo>
                    <a:pt x="164" y="12"/>
                  </a:lnTo>
                  <a:lnTo>
                    <a:pt x="171" y="40"/>
                  </a:lnTo>
                  <a:lnTo>
                    <a:pt x="179" y="38"/>
                  </a:lnTo>
                  <a:lnTo>
                    <a:pt x="187" y="14"/>
                  </a:lnTo>
                  <a:lnTo>
                    <a:pt x="194" y="22"/>
                  </a:lnTo>
                  <a:lnTo>
                    <a:pt x="201" y="19"/>
                  </a:lnTo>
                  <a:lnTo>
                    <a:pt x="211" y="69"/>
                  </a:lnTo>
                  <a:lnTo>
                    <a:pt x="218" y="52"/>
                  </a:lnTo>
                  <a:lnTo>
                    <a:pt x="226" y="9"/>
                  </a:lnTo>
                  <a:lnTo>
                    <a:pt x="233" y="27"/>
                  </a:lnTo>
                  <a:lnTo>
                    <a:pt x="241" y="10"/>
                  </a:lnTo>
                  <a:lnTo>
                    <a:pt x="249" y="46"/>
                  </a:lnTo>
                  <a:lnTo>
                    <a:pt x="257" y="22"/>
                  </a:lnTo>
                  <a:lnTo>
                    <a:pt x="265" y="6"/>
                  </a:lnTo>
                  <a:lnTo>
                    <a:pt x="272" y="27"/>
                  </a:lnTo>
                  <a:lnTo>
                    <a:pt x="281" y="31"/>
                  </a:lnTo>
                  <a:lnTo>
                    <a:pt x="288" y="77"/>
                  </a:lnTo>
                  <a:lnTo>
                    <a:pt x="296" y="31"/>
                  </a:lnTo>
                  <a:lnTo>
                    <a:pt x="303" y="26"/>
                  </a:lnTo>
                  <a:lnTo>
                    <a:pt x="311" y="12"/>
                  </a:lnTo>
                  <a:lnTo>
                    <a:pt x="319" y="11"/>
                  </a:lnTo>
                  <a:lnTo>
                    <a:pt x="327" y="31"/>
                  </a:lnTo>
                  <a:lnTo>
                    <a:pt x="335" y="45"/>
                  </a:lnTo>
                  <a:lnTo>
                    <a:pt x="343" y="59"/>
                  </a:lnTo>
                  <a:lnTo>
                    <a:pt x="351" y="37"/>
                  </a:lnTo>
                  <a:lnTo>
                    <a:pt x="357" y="29"/>
                  </a:lnTo>
                  <a:lnTo>
                    <a:pt x="366" y="40"/>
                  </a:lnTo>
                  <a:lnTo>
                    <a:pt x="374" y="26"/>
                  </a:lnTo>
                  <a:lnTo>
                    <a:pt x="382" y="41"/>
                  </a:lnTo>
                  <a:lnTo>
                    <a:pt x="389" y="46"/>
                  </a:lnTo>
                  <a:lnTo>
                    <a:pt x="397" y="27"/>
                  </a:lnTo>
                  <a:lnTo>
                    <a:pt x="405" y="22"/>
                  </a:lnTo>
                  <a:lnTo>
                    <a:pt x="412" y="22"/>
                  </a:lnTo>
                  <a:lnTo>
                    <a:pt x="421" y="42"/>
                  </a:lnTo>
                  <a:lnTo>
                    <a:pt x="428" y="16"/>
                  </a:lnTo>
                  <a:lnTo>
                    <a:pt x="436" y="22"/>
                  </a:lnTo>
                  <a:lnTo>
                    <a:pt x="444" y="31"/>
                  </a:lnTo>
                  <a:lnTo>
                    <a:pt x="452" y="45"/>
                  </a:lnTo>
                  <a:lnTo>
                    <a:pt x="459" y="11"/>
                  </a:lnTo>
                  <a:lnTo>
                    <a:pt x="467" y="12"/>
                  </a:lnTo>
                  <a:lnTo>
                    <a:pt x="475" y="4"/>
                  </a:lnTo>
                  <a:lnTo>
                    <a:pt x="483" y="26"/>
                  </a:lnTo>
                  <a:lnTo>
                    <a:pt x="490" y="6"/>
                  </a:lnTo>
                  <a:lnTo>
                    <a:pt x="499" y="40"/>
                  </a:lnTo>
                  <a:lnTo>
                    <a:pt x="506" y="11"/>
                  </a:lnTo>
                  <a:lnTo>
                    <a:pt x="515" y="44"/>
                  </a:lnTo>
                  <a:lnTo>
                    <a:pt x="522" y="24"/>
                  </a:lnTo>
                  <a:lnTo>
                    <a:pt x="529" y="38"/>
                  </a:lnTo>
                  <a:lnTo>
                    <a:pt x="537" y="59"/>
                  </a:lnTo>
                  <a:lnTo>
                    <a:pt x="545" y="37"/>
                  </a:lnTo>
                  <a:lnTo>
                    <a:pt x="554" y="55"/>
                  </a:lnTo>
                  <a:lnTo>
                    <a:pt x="561" y="32"/>
                  </a:lnTo>
                  <a:lnTo>
                    <a:pt x="569" y="41"/>
                  </a:lnTo>
                  <a:lnTo>
                    <a:pt x="577" y="11"/>
                  </a:lnTo>
                  <a:lnTo>
                    <a:pt x="584" y="11"/>
                  </a:lnTo>
                  <a:lnTo>
                    <a:pt x="593" y="31"/>
                  </a:lnTo>
                  <a:lnTo>
                    <a:pt x="600" y="46"/>
                  </a:lnTo>
                  <a:lnTo>
                    <a:pt x="608" y="41"/>
                  </a:lnTo>
                  <a:lnTo>
                    <a:pt x="615" y="48"/>
                  </a:lnTo>
                  <a:lnTo>
                    <a:pt x="623" y="22"/>
                  </a:lnTo>
                  <a:lnTo>
                    <a:pt x="631" y="11"/>
                  </a:lnTo>
                  <a:lnTo>
                    <a:pt x="639" y="22"/>
                  </a:lnTo>
                  <a:lnTo>
                    <a:pt x="646" y="31"/>
                  </a:lnTo>
                  <a:lnTo>
                    <a:pt x="655" y="29"/>
                  </a:lnTo>
                  <a:lnTo>
                    <a:pt x="662" y="15"/>
                  </a:lnTo>
                  <a:lnTo>
                    <a:pt x="670" y="29"/>
                  </a:lnTo>
                  <a:lnTo>
                    <a:pt x="677" y="30"/>
                  </a:lnTo>
                  <a:lnTo>
                    <a:pt x="686" y="36"/>
                  </a:lnTo>
                  <a:lnTo>
                    <a:pt x="694" y="36"/>
                  </a:lnTo>
                  <a:lnTo>
                    <a:pt x="701" y="56"/>
                  </a:lnTo>
                  <a:lnTo>
                    <a:pt x="709" y="18"/>
                  </a:lnTo>
                  <a:lnTo>
                    <a:pt x="717" y="41"/>
                  </a:lnTo>
                  <a:lnTo>
                    <a:pt x="725" y="26"/>
                  </a:lnTo>
                  <a:lnTo>
                    <a:pt x="733" y="2"/>
                  </a:lnTo>
                  <a:lnTo>
                    <a:pt x="740" y="61"/>
                  </a:lnTo>
                  <a:lnTo>
                    <a:pt x="748" y="26"/>
                  </a:lnTo>
                  <a:lnTo>
                    <a:pt x="755" y="29"/>
                  </a:lnTo>
                  <a:lnTo>
                    <a:pt x="763" y="46"/>
                  </a:lnTo>
                  <a:lnTo>
                    <a:pt x="772" y="33"/>
                  </a:lnTo>
                  <a:lnTo>
                    <a:pt x="779" y="47"/>
                  </a:lnTo>
                  <a:lnTo>
                    <a:pt x="787" y="30"/>
                  </a:lnTo>
                  <a:lnTo>
                    <a:pt x="794" y="7"/>
                  </a:lnTo>
                  <a:lnTo>
                    <a:pt x="802" y="48"/>
                  </a:lnTo>
                  <a:lnTo>
                    <a:pt x="811" y="36"/>
                  </a:lnTo>
                </a:path>
              </a:pathLst>
            </a:custGeom>
            <a:noFill/>
            <a:ln w="31750">
              <a:solidFill>
                <a:schemeClr val="tx2"/>
              </a:solidFill>
              <a:round/>
              <a:headEnd/>
              <a:tailEnd/>
            </a:ln>
          </p:spPr>
          <p:txBody>
            <a:bodyPr/>
            <a:lstStyle/>
            <a:p>
              <a:endParaRPr lang="en-US" dirty="0"/>
            </a:p>
          </p:txBody>
        </p:sp>
        <p:sp>
          <p:nvSpPr>
            <p:cNvPr id="52247" name="Freeform 30"/>
            <p:cNvSpPr>
              <a:spLocks/>
            </p:cNvSpPr>
            <p:nvPr/>
          </p:nvSpPr>
          <p:spPr bwMode="auto">
            <a:xfrm>
              <a:off x="3940" y="2564"/>
              <a:ext cx="772" cy="65"/>
            </a:xfrm>
            <a:custGeom>
              <a:avLst/>
              <a:gdLst>
                <a:gd name="T0" fmla="*/ 9 w 772"/>
                <a:gd name="T1" fmla="*/ 0 h 65"/>
                <a:gd name="T2" fmla="*/ 26 w 772"/>
                <a:gd name="T3" fmla="*/ 34 h 65"/>
                <a:gd name="T4" fmla="*/ 44 w 772"/>
                <a:gd name="T5" fmla="*/ 0 h 65"/>
                <a:gd name="T6" fmla="*/ 62 w 772"/>
                <a:gd name="T7" fmla="*/ 10 h 65"/>
                <a:gd name="T8" fmla="*/ 79 w 772"/>
                <a:gd name="T9" fmla="*/ 44 h 65"/>
                <a:gd name="T10" fmla="*/ 97 w 772"/>
                <a:gd name="T11" fmla="*/ 13 h 65"/>
                <a:gd name="T12" fmla="*/ 114 w 772"/>
                <a:gd name="T13" fmla="*/ 47 h 65"/>
                <a:gd name="T14" fmla="*/ 132 w 772"/>
                <a:gd name="T15" fmla="*/ 30 h 65"/>
                <a:gd name="T16" fmla="*/ 150 w 772"/>
                <a:gd name="T17" fmla="*/ 47 h 65"/>
                <a:gd name="T18" fmla="*/ 167 w 772"/>
                <a:gd name="T19" fmla="*/ 30 h 65"/>
                <a:gd name="T20" fmla="*/ 184 w 772"/>
                <a:gd name="T21" fmla="*/ 63 h 65"/>
                <a:gd name="T22" fmla="*/ 202 w 772"/>
                <a:gd name="T23" fmla="*/ 16 h 65"/>
                <a:gd name="T24" fmla="*/ 219 w 772"/>
                <a:gd name="T25" fmla="*/ 28 h 65"/>
                <a:gd name="T26" fmla="*/ 237 w 772"/>
                <a:gd name="T27" fmla="*/ 25 h 65"/>
                <a:gd name="T28" fmla="*/ 254 w 772"/>
                <a:gd name="T29" fmla="*/ 6 h 65"/>
                <a:gd name="T30" fmla="*/ 272 w 772"/>
                <a:gd name="T31" fmla="*/ 3 h 65"/>
                <a:gd name="T32" fmla="*/ 289 w 772"/>
                <a:gd name="T33" fmla="*/ 53 h 65"/>
                <a:gd name="T34" fmla="*/ 307 w 772"/>
                <a:gd name="T35" fmla="*/ 29 h 65"/>
                <a:gd name="T36" fmla="*/ 324 w 772"/>
                <a:gd name="T37" fmla="*/ 27 h 65"/>
                <a:gd name="T38" fmla="*/ 342 w 772"/>
                <a:gd name="T39" fmla="*/ 29 h 65"/>
                <a:gd name="T40" fmla="*/ 360 w 772"/>
                <a:gd name="T41" fmla="*/ 27 h 65"/>
                <a:gd name="T42" fmla="*/ 377 w 772"/>
                <a:gd name="T43" fmla="*/ 42 h 65"/>
                <a:gd name="T44" fmla="*/ 395 w 772"/>
                <a:gd name="T45" fmla="*/ 34 h 65"/>
                <a:gd name="T46" fmla="*/ 412 w 772"/>
                <a:gd name="T47" fmla="*/ 36 h 65"/>
                <a:gd name="T48" fmla="*/ 429 w 772"/>
                <a:gd name="T49" fmla="*/ 13 h 65"/>
                <a:gd name="T50" fmla="*/ 447 w 772"/>
                <a:gd name="T51" fmla="*/ 48 h 65"/>
                <a:gd name="T52" fmla="*/ 465 w 772"/>
                <a:gd name="T53" fmla="*/ 42 h 65"/>
                <a:gd name="T54" fmla="*/ 482 w 772"/>
                <a:gd name="T55" fmla="*/ 42 h 65"/>
                <a:gd name="T56" fmla="*/ 500 w 772"/>
                <a:gd name="T57" fmla="*/ 19 h 65"/>
                <a:gd name="T58" fmla="*/ 517 w 772"/>
                <a:gd name="T59" fmla="*/ 22 h 65"/>
                <a:gd name="T60" fmla="*/ 535 w 772"/>
                <a:gd name="T61" fmla="*/ 46 h 65"/>
                <a:gd name="T62" fmla="*/ 552 w 772"/>
                <a:gd name="T63" fmla="*/ 36 h 65"/>
                <a:gd name="T64" fmla="*/ 569 w 772"/>
                <a:gd name="T65" fmla="*/ 35 h 65"/>
                <a:gd name="T66" fmla="*/ 588 w 772"/>
                <a:gd name="T67" fmla="*/ 36 h 65"/>
                <a:gd name="T68" fmla="*/ 604 w 772"/>
                <a:gd name="T69" fmla="*/ 9 h 65"/>
                <a:gd name="T70" fmla="*/ 622 w 772"/>
                <a:gd name="T71" fmla="*/ 48 h 65"/>
                <a:gd name="T72" fmla="*/ 639 w 772"/>
                <a:gd name="T73" fmla="*/ 49 h 65"/>
                <a:gd name="T74" fmla="*/ 657 w 772"/>
                <a:gd name="T75" fmla="*/ 45 h 65"/>
                <a:gd name="T76" fmla="*/ 674 w 772"/>
                <a:gd name="T77" fmla="*/ 44 h 65"/>
                <a:gd name="T78" fmla="*/ 692 w 772"/>
                <a:gd name="T79" fmla="*/ 44 h 65"/>
                <a:gd name="T80" fmla="*/ 710 w 772"/>
                <a:gd name="T81" fmla="*/ 27 h 65"/>
                <a:gd name="T82" fmla="*/ 727 w 772"/>
                <a:gd name="T83" fmla="*/ 33 h 65"/>
                <a:gd name="T84" fmla="*/ 745 w 772"/>
                <a:gd name="T85" fmla="*/ 33 h 65"/>
                <a:gd name="T86" fmla="*/ 762 w 772"/>
                <a:gd name="T87" fmla="*/ 49 h 6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72"/>
                <a:gd name="T133" fmla="*/ 0 h 65"/>
                <a:gd name="T134" fmla="*/ 772 w 772"/>
                <a:gd name="T135" fmla="*/ 65 h 6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72" h="65">
                  <a:moveTo>
                    <a:pt x="0" y="34"/>
                  </a:moveTo>
                  <a:lnTo>
                    <a:pt x="9" y="0"/>
                  </a:lnTo>
                  <a:lnTo>
                    <a:pt x="18" y="29"/>
                  </a:lnTo>
                  <a:lnTo>
                    <a:pt x="26" y="34"/>
                  </a:lnTo>
                  <a:lnTo>
                    <a:pt x="35" y="30"/>
                  </a:lnTo>
                  <a:lnTo>
                    <a:pt x="44" y="0"/>
                  </a:lnTo>
                  <a:lnTo>
                    <a:pt x="53" y="27"/>
                  </a:lnTo>
                  <a:lnTo>
                    <a:pt x="62" y="10"/>
                  </a:lnTo>
                  <a:lnTo>
                    <a:pt x="70" y="46"/>
                  </a:lnTo>
                  <a:lnTo>
                    <a:pt x="79" y="44"/>
                  </a:lnTo>
                  <a:lnTo>
                    <a:pt x="87" y="56"/>
                  </a:lnTo>
                  <a:lnTo>
                    <a:pt x="97" y="13"/>
                  </a:lnTo>
                  <a:lnTo>
                    <a:pt x="106" y="28"/>
                  </a:lnTo>
                  <a:lnTo>
                    <a:pt x="114" y="47"/>
                  </a:lnTo>
                  <a:lnTo>
                    <a:pt x="123" y="29"/>
                  </a:lnTo>
                  <a:lnTo>
                    <a:pt x="132" y="30"/>
                  </a:lnTo>
                  <a:lnTo>
                    <a:pt x="140" y="42"/>
                  </a:lnTo>
                  <a:lnTo>
                    <a:pt x="150" y="47"/>
                  </a:lnTo>
                  <a:lnTo>
                    <a:pt x="158" y="31"/>
                  </a:lnTo>
                  <a:lnTo>
                    <a:pt x="167" y="30"/>
                  </a:lnTo>
                  <a:lnTo>
                    <a:pt x="175" y="16"/>
                  </a:lnTo>
                  <a:lnTo>
                    <a:pt x="184" y="63"/>
                  </a:lnTo>
                  <a:lnTo>
                    <a:pt x="193" y="57"/>
                  </a:lnTo>
                  <a:lnTo>
                    <a:pt x="202" y="16"/>
                  </a:lnTo>
                  <a:lnTo>
                    <a:pt x="210" y="4"/>
                  </a:lnTo>
                  <a:lnTo>
                    <a:pt x="219" y="28"/>
                  </a:lnTo>
                  <a:lnTo>
                    <a:pt x="228" y="34"/>
                  </a:lnTo>
                  <a:lnTo>
                    <a:pt x="237" y="25"/>
                  </a:lnTo>
                  <a:lnTo>
                    <a:pt x="246" y="2"/>
                  </a:lnTo>
                  <a:lnTo>
                    <a:pt x="254" y="6"/>
                  </a:lnTo>
                  <a:lnTo>
                    <a:pt x="263" y="0"/>
                  </a:lnTo>
                  <a:lnTo>
                    <a:pt x="272" y="3"/>
                  </a:lnTo>
                  <a:lnTo>
                    <a:pt x="281" y="20"/>
                  </a:lnTo>
                  <a:lnTo>
                    <a:pt x="289" y="53"/>
                  </a:lnTo>
                  <a:lnTo>
                    <a:pt x="299" y="35"/>
                  </a:lnTo>
                  <a:lnTo>
                    <a:pt x="307" y="29"/>
                  </a:lnTo>
                  <a:lnTo>
                    <a:pt x="316" y="27"/>
                  </a:lnTo>
                  <a:lnTo>
                    <a:pt x="324" y="27"/>
                  </a:lnTo>
                  <a:lnTo>
                    <a:pt x="333" y="30"/>
                  </a:lnTo>
                  <a:lnTo>
                    <a:pt x="342" y="29"/>
                  </a:lnTo>
                  <a:lnTo>
                    <a:pt x="350" y="52"/>
                  </a:lnTo>
                  <a:lnTo>
                    <a:pt x="360" y="27"/>
                  </a:lnTo>
                  <a:lnTo>
                    <a:pt x="368" y="29"/>
                  </a:lnTo>
                  <a:lnTo>
                    <a:pt x="377" y="42"/>
                  </a:lnTo>
                  <a:lnTo>
                    <a:pt x="386" y="48"/>
                  </a:lnTo>
                  <a:lnTo>
                    <a:pt x="395" y="34"/>
                  </a:lnTo>
                  <a:lnTo>
                    <a:pt x="404" y="8"/>
                  </a:lnTo>
                  <a:lnTo>
                    <a:pt x="412" y="36"/>
                  </a:lnTo>
                  <a:lnTo>
                    <a:pt x="421" y="34"/>
                  </a:lnTo>
                  <a:lnTo>
                    <a:pt x="429" y="13"/>
                  </a:lnTo>
                  <a:lnTo>
                    <a:pt x="438" y="42"/>
                  </a:lnTo>
                  <a:lnTo>
                    <a:pt x="447" y="48"/>
                  </a:lnTo>
                  <a:lnTo>
                    <a:pt x="456" y="18"/>
                  </a:lnTo>
                  <a:lnTo>
                    <a:pt x="465" y="42"/>
                  </a:lnTo>
                  <a:lnTo>
                    <a:pt x="473" y="34"/>
                  </a:lnTo>
                  <a:lnTo>
                    <a:pt x="482" y="42"/>
                  </a:lnTo>
                  <a:lnTo>
                    <a:pt x="491" y="34"/>
                  </a:lnTo>
                  <a:lnTo>
                    <a:pt x="500" y="19"/>
                  </a:lnTo>
                  <a:lnTo>
                    <a:pt x="508" y="13"/>
                  </a:lnTo>
                  <a:lnTo>
                    <a:pt x="517" y="22"/>
                  </a:lnTo>
                  <a:lnTo>
                    <a:pt x="526" y="64"/>
                  </a:lnTo>
                  <a:lnTo>
                    <a:pt x="535" y="46"/>
                  </a:lnTo>
                  <a:lnTo>
                    <a:pt x="544" y="57"/>
                  </a:lnTo>
                  <a:lnTo>
                    <a:pt x="552" y="36"/>
                  </a:lnTo>
                  <a:lnTo>
                    <a:pt x="561" y="38"/>
                  </a:lnTo>
                  <a:lnTo>
                    <a:pt x="569" y="35"/>
                  </a:lnTo>
                  <a:lnTo>
                    <a:pt x="578" y="50"/>
                  </a:lnTo>
                  <a:lnTo>
                    <a:pt x="588" y="36"/>
                  </a:lnTo>
                  <a:lnTo>
                    <a:pt x="596" y="47"/>
                  </a:lnTo>
                  <a:lnTo>
                    <a:pt x="604" y="9"/>
                  </a:lnTo>
                  <a:lnTo>
                    <a:pt x="612" y="25"/>
                  </a:lnTo>
                  <a:lnTo>
                    <a:pt x="622" y="48"/>
                  </a:lnTo>
                  <a:lnTo>
                    <a:pt x="631" y="36"/>
                  </a:lnTo>
                  <a:lnTo>
                    <a:pt x="639" y="49"/>
                  </a:lnTo>
                  <a:lnTo>
                    <a:pt x="649" y="29"/>
                  </a:lnTo>
                  <a:lnTo>
                    <a:pt x="657" y="45"/>
                  </a:lnTo>
                  <a:lnTo>
                    <a:pt x="666" y="24"/>
                  </a:lnTo>
                  <a:lnTo>
                    <a:pt x="674" y="44"/>
                  </a:lnTo>
                  <a:lnTo>
                    <a:pt x="684" y="42"/>
                  </a:lnTo>
                  <a:lnTo>
                    <a:pt x="692" y="44"/>
                  </a:lnTo>
                  <a:lnTo>
                    <a:pt x="700" y="42"/>
                  </a:lnTo>
                  <a:lnTo>
                    <a:pt x="710" y="27"/>
                  </a:lnTo>
                  <a:lnTo>
                    <a:pt x="718" y="13"/>
                  </a:lnTo>
                  <a:lnTo>
                    <a:pt x="727" y="33"/>
                  </a:lnTo>
                  <a:lnTo>
                    <a:pt x="736" y="0"/>
                  </a:lnTo>
                  <a:lnTo>
                    <a:pt x="745" y="33"/>
                  </a:lnTo>
                  <a:lnTo>
                    <a:pt x="754" y="39"/>
                  </a:lnTo>
                  <a:lnTo>
                    <a:pt x="762" y="49"/>
                  </a:lnTo>
                  <a:lnTo>
                    <a:pt x="771" y="31"/>
                  </a:lnTo>
                </a:path>
              </a:pathLst>
            </a:custGeom>
            <a:noFill/>
            <a:ln w="31750">
              <a:solidFill>
                <a:schemeClr val="tx2"/>
              </a:solidFill>
              <a:round/>
              <a:headEnd/>
              <a:tailEnd/>
            </a:ln>
          </p:spPr>
          <p:txBody>
            <a:bodyPr/>
            <a:lstStyle/>
            <a:p>
              <a:endParaRPr lang="en-US" dirty="0"/>
            </a:p>
          </p:txBody>
        </p:sp>
        <p:sp>
          <p:nvSpPr>
            <p:cNvPr id="52248" name="Freeform 31"/>
            <p:cNvSpPr>
              <a:spLocks/>
            </p:cNvSpPr>
            <p:nvPr/>
          </p:nvSpPr>
          <p:spPr bwMode="auto">
            <a:xfrm>
              <a:off x="1208" y="2868"/>
              <a:ext cx="912" cy="82"/>
            </a:xfrm>
            <a:custGeom>
              <a:avLst/>
              <a:gdLst>
                <a:gd name="T0" fmla="*/ 9 w 912"/>
                <a:gd name="T1" fmla="*/ 33 h 82"/>
                <a:gd name="T2" fmla="*/ 26 w 912"/>
                <a:gd name="T3" fmla="*/ 41 h 82"/>
                <a:gd name="T4" fmla="*/ 44 w 912"/>
                <a:gd name="T5" fmla="*/ 52 h 82"/>
                <a:gd name="T6" fmla="*/ 62 w 912"/>
                <a:gd name="T7" fmla="*/ 45 h 82"/>
                <a:gd name="T8" fmla="*/ 79 w 912"/>
                <a:gd name="T9" fmla="*/ 33 h 82"/>
                <a:gd name="T10" fmla="*/ 96 w 912"/>
                <a:gd name="T11" fmla="*/ 22 h 82"/>
                <a:gd name="T12" fmla="*/ 114 w 912"/>
                <a:gd name="T13" fmla="*/ 53 h 82"/>
                <a:gd name="T14" fmla="*/ 131 w 912"/>
                <a:gd name="T15" fmla="*/ 45 h 82"/>
                <a:gd name="T16" fmla="*/ 149 w 912"/>
                <a:gd name="T17" fmla="*/ 22 h 82"/>
                <a:gd name="T18" fmla="*/ 166 w 912"/>
                <a:gd name="T19" fmla="*/ 52 h 82"/>
                <a:gd name="T20" fmla="*/ 183 w 912"/>
                <a:gd name="T21" fmla="*/ 18 h 82"/>
                <a:gd name="T22" fmla="*/ 202 w 912"/>
                <a:gd name="T23" fmla="*/ 43 h 82"/>
                <a:gd name="T24" fmla="*/ 219 w 912"/>
                <a:gd name="T25" fmla="*/ 17 h 82"/>
                <a:gd name="T26" fmla="*/ 237 w 912"/>
                <a:gd name="T27" fmla="*/ 41 h 82"/>
                <a:gd name="T28" fmla="*/ 254 w 912"/>
                <a:gd name="T29" fmla="*/ 38 h 82"/>
                <a:gd name="T30" fmla="*/ 272 w 912"/>
                <a:gd name="T31" fmla="*/ 50 h 82"/>
                <a:gd name="T32" fmla="*/ 290 w 912"/>
                <a:gd name="T33" fmla="*/ 33 h 82"/>
                <a:gd name="T34" fmla="*/ 307 w 912"/>
                <a:gd name="T35" fmla="*/ 48 h 82"/>
                <a:gd name="T36" fmla="*/ 324 w 912"/>
                <a:gd name="T37" fmla="*/ 55 h 82"/>
                <a:gd name="T38" fmla="*/ 341 w 912"/>
                <a:gd name="T39" fmla="*/ 38 h 82"/>
                <a:gd name="T40" fmla="*/ 359 w 912"/>
                <a:gd name="T41" fmla="*/ 42 h 82"/>
                <a:gd name="T42" fmla="*/ 377 w 912"/>
                <a:gd name="T43" fmla="*/ 24 h 82"/>
                <a:gd name="T44" fmla="*/ 394 w 912"/>
                <a:gd name="T45" fmla="*/ 39 h 82"/>
                <a:gd name="T46" fmla="*/ 412 w 912"/>
                <a:gd name="T47" fmla="*/ 48 h 82"/>
                <a:gd name="T48" fmla="*/ 429 w 912"/>
                <a:gd name="T49" fmla="*/ 43 h 82"/>
                <a:gd name="T50" fmla="*/ 447 w 912"/>
                <a:gd name="T51" fmla="*/ 43 h 82"/>
                <a:gd name="T52" fmla="*/ 464 w 912"/>
                <a:gd name="T53" fmla="*/ 68 h 82"/>
                <a:gd name="T54" fmla="*/ 481 w 912"/>
                <a:gd name="T55" fmla="*/ 15 h 82"/>
                <a:gd name="T56" fmla="*/ 500 w 912"/>
                <a:gd name="T57" fmla="*/ 28 h 82"/>
                <a:gd name="T58" fmla="*/ 516 w 912"/>
                <a:gd name="T59" fmla="*/ 52 h 82"/>
                <a:gd name="T60" fmla="*/ 535 w 912"/>
                <a:gd name="T61" fmla="*/ 35 h 82"/>
                <a:gd name="T62" fmla="*/ 552 w 912"/>
                <a:gd name="T63" fmla="*/ 23 h 82"/>
                <a:gd name="T64" fmla="*/ 569 w 912"/>
                <a:gd name="T65" fmla="*/ 24 h 82"/>
                <a:gd name="T66" fmla="*/ 586 w 912"/>
                <a:gd name="T67" fmla="*/ 47 h 82"/>
                <a:gd name="T68" fmla="*/ 604 w 912"/>
                <a:gd name="T69" fmla="*/ 47 h 82"/>
                <a:gd name="T70" fmla="*/ 622 w 912"/>
                <a:gd name="T71" fmla="*/ 41 h 82"/>
                <a:gd name="T72" fmla="*/ 640 w 912"/>
                <a:gd name="T73" fmla="*/ 66 h 82"/>
                <a:gd name="T74" fmla="*/ 657 w 912"/>
                <a:gd name="T75" fmla="*/ 29 h 82"/>
                <a:gd name="T76" fmla="*/ 674 w 912"/>
                <a:gd name="T77" fmla="*/ 52 h 82"/>
                <a:gd name="T78" fmla="*/ 692 w 912"/>
                <a:gd name="T79" fmla="*/ 54 h 82"/>
                <a:gd name="T80" fmla="*/ 710 w 912"/>
                <a:gd name="T81" fmla="*/ 35 h 82"/>
                <a:gd name="T82" fmla="*/ 727 w 912"/>
                <a:gd name="T83" fmla="*/ 38 h 82"/>
                <a:gd name="T84" fmla="*/ 744 w 912"/>
                <a:gd name="T85" fmla="*/ 32 h 82"/>
                <a:gd name="T86" fmla="*/ 762 w 912"/>
                <a:gd name="T87" fmla="*/ 52 h 82"/>
                <a:gd name="T88" fmla="*/ 779 w 912"/>
                <a:gd name="T89" fmla="*/ 61 h 82"/>
                <a:gd name="T90" fmla="*/ 798 w 912"/>
                <a:gd name="T91" fmla="*/ 27 h 82"/>
                <a:gd name="T92" fmla="*/ 814 w 912"/>
                <a:gd name="T93" fmla="*/ 68 h 82"/>
                <a:gd name="T94" fmla="*/ 832 w 912"/>
                <a:gd name="T95" fmla="*/ 57 h 82"/>
                <a:gd name="T96" fmla="*/ 850 w 912"/>
                <a:gd name="T97" fmla="*/ 17 h 82"/>
                <a:gd name="T98" fmla="*/ 867 w 912"/>
                <a:gd name="T99" fmla="*/ 30 h 82"/>
                <a:gd name="T100" fmla="*/ 885 w 912"/>
                <a:gd name="T101" fmla="*/ 35 h 82"/>
                <a:gd name="T102" fmla="*/ 902 w 912"/>
                <a:gd name="T103" fmla="*/ 16 h 8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2"/>
                <a:gd name="T157" fmla="*/ 0 h 82"/>
                <a:gd name="T158" fmla="*/ 912 w 912"/>
                <a:gd name="T159" fmla="*/ 82 h 8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2" h="82">
                  <a:moveTo>
                    <a:pt x="0" y="58"/>
                  </a:moveTo>
                  <a:lnTo>
                    <a:pt x="9" y="33"/>
                  </a:lnTo>
                  <a:lnTo>
                    <a:pt x="18" y="34"/>
                  </a:lnTo>
                  <a:lnTo>
                    <a:pt x="26" y="41"/>
                  </a:lnTo>
                  <a:lnTo>
                    <a:pt x="35" y="54"/>
                  </a:lnTo>
                  <a:lnTo>
                    <a:pt x="44" y="52"/>
                  </a:lnTo>
                  <a:lnTo>
                    <a:pt x="52" y="56"/>
                  </a:lnTo>
                  <a:lnTo>
                    <a:pt x="62" y="45"/>
                  </a:lnTo>
                  <a:lnTo>
                    <a:pt x="70" y="35"/>
                  </a:lnTo>
                  <a:lnTo>
                    <a:pt x="79" y="33"/>
                  </a:lnTo>
                  <a:lnTo>
                    <a:pt x="87" y="29"/>
                  </a:lnTo>
                  <a:lnTo>
                    <a:pt x="96" y="22"/>
                  </a:lnTo>
                  <a:lnTo>
                    <a:pt x="105" y="81"/>
                  </a:lnTo>
                  <a:lnTo>
                    <a:pt x="114" y="53"/>
                  </a:lnTo>
                  <a:lnTo>
                    <a:pt x="123" y="48"/>
                  </a:lnTo>
                  <a:lnTo>
                    <a:pt x="131" y="45"/>
                  </a:lnTo>
                  <a:lnTo>
                    <a:pt x="141" y="18"/>
                  </a:lnTo>
                  <a:lnTo>
                    <a:pt x="149" y="22"/>
                  </a:lnTo>
                  <a:lnTo>
                    <a:pt x="158" y="29"/>
                  </a:lnTo>
                  <a:lnTo>
                    <a:pt x="166" y="52"/>
                  </a:lnTo>
                  <a:lnTo>
                    <a:pt x="174" y="22"/>
                  </a:lnTo>
                  <a:lnTo>
                    <a:pt x="183" y="18"/>
                  </a:lnTo>
                  <a:lnTo>
                    <a:pt x="193" y="7"/>
                  </a:lnTo>
                  <a:lnTo>
                    <a:pt x="202" y="43"/>
                  </a:lnTo>
                  <a:lnTo>
                    <a:pt x="210" y="11"/>
                  </a:lnTo>
                  <a:lnTo>
                    <a:pt x="219" y="17"/>
                  </a:lnTo>
                  <a:lnTo>
                    <a:pt x="228" y="41"/>
                  </a:lnTo>
                  <a:lnTo>
                    <a:pt x="237" y="41"/>
                  </a:lnTo>
                  <a:lnTo>
                    <a:pt x="245" y="42"/>
                  </a:lnTo>
                  <a:lnTo>
                    <a:pt x="254" y="38"/>
                  </a:lnTo>
                  <a:lnTo>
                    <a:pt x="263" y="47"/>
                  </a:lnTo>
                  <a:lnTo>
                    <a:pt x="272" y="50"/>
                  </a:lnTo>
                  <a:lnTo>
                    <a:pt x="281" y="38"/>
                  </a:lnTo>
                  <a:lnTo>
                    <a:pt x="290" y="33"/>
                  </a:lnTo>
                  <a:lnTo>
                    <a:pt x="298" y="33"/>
                  </a:lnTo>
                  <a:lnTo>
                    <a:pt x="307" y="48"/>
                  </a:lnTo>
                  <a:lnTo>
                    <a:pt x="316" y="24"/>
                  </a:lnTo>
                  <a:lnTo>
                    <a:pt x="324" y="55"/>
                  </a:lnTo>
                  <a:lnTo>
                    <a:pt x="332" y="52"/>
                  </a:lnTo>
                  <a:lnTo>
                    <a:pt x="341" y="38"/>
                  </a:lnTo>
                  <a:lnTo>
                    <a:pt x="350" y="71"/>
                  </a:lnTo>
                  <a:lnTo>
                    <a:pt x="359" y="42"/>
                  </a:lnTo>
                  <a:lnTo>
                    <a:pt x="369" y="68"/>
                  </a:lnTo>
                  <a:lnTo>
                    <a:pt x="377" y="24"/>
                  </a:lnTo>
                  <a:lnTo>
                    <a:pt x="386" y="47"/>
                  </a:lnTo>
                  <a:lnTo>
                    <a:pt x="394" y="39"/>
                  </a:lnTo>
                  <a:lnTo>
                    <a:pt x="404" y="37"/>
                  </a:lnTo>
                  <a:lnTo>
                    <a:pt x="412" y="48"/>
                  </a:lnTo>
                  <a:lnTo>
                    <a:pt x="420" y="14"/>
                  </a:lnTo>
                  <a:lnTo>
                    <a:pt x="429" y="43"/>
                  </a:lnTo>
                  <a:lnTo>
                    <a:pt x="437" y="32"/>
                  </a:lnTo>
                  <a:lnTo>
                    <a:pt x="447" y="43"/>
                  </a:lnTo>
                  <a:lnTo>
                    <a:pt x="455" y="58"/>
                  </a:lnTo>
                  <a:lnTo>
                    <a:pt x="464" y="68"/>
                  </a:lnTo>
                  <a:lnTo>
                    <a:pt x="473" y="60"/>
                  </a:lnTo>
                  <a:lnTo>
                    <a:pt x="481" y="15"/>
                  </a:lnTo>
                  <a:lnTo>
                    <a:pt x="490" y="54"/>
                  </a:lnTo>
                  <a:lnTo>
                    <a:pt x="500" y="28"/>
                  </a:lnTo>
                  <a:lnTo>
                    <a:pt x="508" y="18"/>
                  </a:lnTo>
                  <a:lnTo>
                    <a:pt x="516" y="52"/>
                  </a:lnTo>
                  <a:lnTo>
                    <a:pt x="525" y="28"/>
                  </a:lnTo>
                  <a:lnTo>
                    <a:pt x="535" y="35"/>
                  </a:lnTo>
                  <a:lnTo>
                    <a:pt x="543" y="30"/>
                  </a:lnTo>
                  <a:lnTo>
                    <a:pt x="552" y="23"/>
                  </a:lnTo>
                  <a:lnTo>
                    <a:pt x="560" y="15"/>
                  </a:lnTo>
                  <a:lnTo>
                    <a:pt x="569" y="24"/>
                  </a:lnTo>
                  <a:lnTo>
                    <a:pt x="578" y="52"/>
                  </a:lnTo>
                  <a:lnTo>
                    <a:pt x="586" y="47"/>
                  </a:lnTo>
                  <a:lnTo>
                    <a:pt x="596" y="8"/>
                  </a:lnTo>
                  <a:lnTo>
                    <a:pt x="604" y="47"/>
                  </a:lnTo>
                  <a:lnTo>
                    <a:pt x="613" y="18"/>
                  </a:lnTo>
                  <a:lnTo>
                    <a:pt x="622" y="41"/>
                  </a:lnTo>
                  <a:lnTo>
                    <a:pt x="631" y="60"/>
                  </a:lnTo>
                  <a:lnTo>
                    <a:pt x="640" y="66"/>
                  </a:lnTo>
                  <a:lnTo>
                    <a:pt x="648" y="40"/>
                  </a:lnTo>
                  <a:lnTo>
                    <a:pt x="657" y="29"/>
                  </a:lnTo>
                  <a:lnTo>
                    <a:pt x="666" y="52"/>
                  </a:lnTo>
                  <a:lnTo>
                    <a:pt x="674" y="52"/>
                  </a:lnTo>
                  <a:lnTo>
                    <a:pt x="682" y="43"/>
                  </a:lnTo>
                  <a:lnTo>
                    <a:pt x="692" y="54"/>
                  </a:lnTo>
                  <a:lnTo>
                    <a:pt x="700" y="72"/>
                  </a:lnTo>
                  <a:lnTo>
                    <a:pt x="710" y="35"/>
                  </a:lnTo>
                  <a:lnTo>
                    <a:pt x="718" y="43"/>
                  </a:lnTo>
                  <a:lnTo>
                    <a:pt x="727" y="38"/>
                  </a:lnTo>
                  <a:lnTo>
                    <a:pt x="735" y="30"/>
                  </a:lnTo>
                  <a:lnTo>
                    <a:pt x="744" y="32"/>
                  </a:lnTo>
                  <a:lnTo>
                    <a:pt x="753" y="44"/>
                  </a:lnTo>
                  <a:lnTo>
                    <a:pt x="762" y="52"/>
                  </a:lnTo>
                  <a:lnTo>
                    <a:pt x="771" y="55"/>
                  </a:lnTo>
                  <a:lnTo>
                    <a:pt x="779" y="61"/>
                  </a:lnTo>
                  <a:lnTo>
                    <a:pt x="789" y="15"/>
                  </a:lnTo>
                  <a:lnTo>
                    <a:pt x="798" y="27"/>
                  </a:lnTo>
                  <a:lnTo>
                    <a:pt x="806" y="51"/>
                  </a:lnTo>
                  <a:lnTo>
                    <a:pt x="814" y="68"/>
                  </a:lnTo>
                  <a:lnTo>
                    <a:pt x="823" y="47"/>
                  </a:lnTo>
                  <a:lnTo>
                    <a:pt x="832" y="57"/>
                  </a:lnTo>
                  <a:lnTo>
                    <a:pt x="841" y="53"/>
                  </a:lnTo>
                  <a:lnTo>
                    <a:pt x="850" y="17"/>
                  </a:lnTo>
                  <a:lnTo>
                    <a:pt x="858" y="18"/>
                  </a:lnTo>
                  <a:lnTo>
                    <a:pt x="867" y="30"/>
                  </a:lnTo>
                  <a:lnTo>
                    <a:pt x="875" y="67"/>
                  </a:lnTo>
                  <a:lnTo>
                    <a:pt x="885" y="35"/>
                  </a:lnTo>
                  <a:lnTo>
                    <a:pt x="894" y="44"/>
                  </a:lnTo>
                  <a:lnTo>
                    <a:pt x="902" y="16"/>
                  </a:lnTo>
                  <a:lnTo>
                    <a:pt x="911" y="0"/>
                  </a:lnTo>
                </a:path>
              </a:pathLst>
            </a:custGeom>
            <a:noFill/>
            <a:ln w="31750">
              <a:solidFill>
                <a:schemeClr val="tx2"/>
              </a:solidFill>
              <a:round/>
              <a:headEnd/>
              <a:tailEnd/>
            </a:ln>
          </p:spPr>
          <p:txBody>
            <a:bodyPr/>
            <a:lstStyle/>
            <a:p>
              <a:endParaRPr lang="en-US" dirty="0"/>
            </a:p>
          </p:txBody>
        </p:sp>
        <p:sp>
          <p:nvSpPr>
            <p:cNvPr id="52249" name="Freeform 32"/>
            <p:cNvSpPr>
              <a:spLocks/>
            </p:cNvSpPr>
            <p:nvPr/>
          </p:nvSpPr>
          <p:spPr bwMode="auto">
            <a:xfrm>
              <a:off x="3133" y="2785"/>
              <a:ext cx="812" cy="170"/>
            </a:xfrm>
            <a:custGeom>
              <a:avLst/>
              <a:gdLst>
                <a:gd name="T0" fmla="*/ 7 w 812"/>
                <a:gd name="T1" fmla="*/ 64 h 170"/>
                <a:gd name="T2" fmla="*/ 24 w 812"/>
                <a:gd name="T3" fmla="*/ 100 h 170"/>
                <a:gd name="T4" fmla="*/ 39 w 812"/>
                <a:gd name="T5" fmla="*/ 85 h 170"/>
                <a:gd name="T6" fmla="*/ 54 w 812"/>
                <a:gd name="T7" fmla="*/ 120 h 170"/>
                <a:gd name="T8" fmla="*/ 69 w 812"/>
                <a:gd name="T9" fmla="*/ 97 h 170"/>
                <a:gd name="T10" fmla="*/ 85 w 812"/>
                <a:gd name="T11" fmla="*/ 108 h 170"/>
                <a:gd name="T12" fmla="*/ 101 w 812"/>
                <a:gd name="T13" fmla="*/ 115 h 170"/>
                <a:gd name="T14" fmla="*/ 117 w 812"/>
                <a:gd name="T15" fmla="*/ 104 h 170"/>
                <a:gd name="T16" fmla="*/ 133 w 812"/>
                <a:gd name="T17" fmla="*/ 139 h 170"/>
                <a:gd name="T18" fmla="*/ 148 w 812"/>
                <a:gd name="T19" fmla="*/ 126 h 170"/>
                <a:gd name="T20" fmla="*/ 164 w 812"/>
                <a:gd name="T21" fmla="*/ 142 h 170"/>
                <a:gd name="T22" fmla="*/ 179 w 812"/>
                <a:gd name="T23" fmla="*/ 149 h 170"/>
                <a:gd name="T24" fmla="*/ 194 w 812"/>
                <a:gd name="T25" fmla="*/ 143 h 170"/>
                <a:gd name="T26" fmla="*/ 211 w 812"/>
                <a:gd name="T27" fmla="*/ 124 h 170"/>
                <a:gd name="T28" fmla="*/ 226 w 812"/>
                <a:gd name="T29" fmla="*/ 114 h 170"/>
                <a:gd name="T30" fmla="*/ 241 w 812"/>
                <a:gd name="T31" fmla="*/ 108 h 170"/>
                <a:gd name="T32" fmla="*/ 257 w 812"/>
                <a:gd name="T33" fmla="*/ 117 h 170"/>
                <a:gd name="T34" fmla="*/ 272 w 812"/>
                <a:gd name="T35" fmla="*/ 121 h 170"/>
                <a:gd name="T36" fmla="*/ 288 w 812"/>
                <a:gd name="T37" fmla="*/ 142 h 170"/>
                <a:gd name="T38" fmla="*/ 303 w 812"/>
                <a:gd name="T39" fmla="*/ 115 h 170"/>
                <a:gd name="T40" fmla="*/ 319 w 812"/>
                <a:gd name="T41" fmla="*/ 159 h 170"/>
                <a:gd name="T42" fmla="*/ 335 w 812"/>
                <a:gd name="T43" fmla="*/ 129 h 170"/>
                <a:gd name="T44" fmla="*/ 351 w 812"/>
                <a:gd name="T45" fmla="*/ 108 h 170"/>
                <a:gd name="T46" fmla="*/ 366 w 812"/>
                <a:gd name="T47" fmla="*/ 118 h 170"/>
                <a:gd name="T48" fmla="*/ 382 w 812"/>
                <a:gd name="T49" fmla="*/ 135 h 170"/>
                <a:gd name="T50" fmla="*/ 397 w 812"/>
                <a:gd name="T51" fmla="*/ 130 h 170"/>
                <a:gd name="T52" fmla="*/ 412 w 812"/>
                <a:gd name="T53" fmla="*/ 145 h 170"/>
                <a:gd name="T54" fmla="*/ 428 w 812"/>
                <a:gd name="T55" fmla="*/ 140 h 170"/>
                <a:gd name="T56" fmla="*/ 444 w 812"/>
                <a:gd name="T57" fmla="*/ 155 h 170"/>
                <a:gd name="T58" fmla="*/ 459 w 812"/>
                <a:gd name="T59" fmla="*/ 129 h 170"/>
                <a:gd name="T60" fmla="*/ 475 w 812"/>
                <a:gd name="T61" fmla="*/ 80 h 170"/>
                <a:gd name="T62" fmla="*/ 490 w 812"/>
                <a:gd name="T63" fmla="*/ 101 h 170"/>
                <a:gd name="T64" fmla="*/ 506 w 812"/>
                <a:gd name="T65" fmla="*/ 108 h 170"/>
                <a:gd name="T66" fmla="*/ 522 w 812"/>
                <a:gd name="T67" fmla="*/ 135 h 170"/>
                <a:gd name="T68" fmla="*/ 537 w 812"/>
                <a:gd name="T69" fmla="*/ 141 h 170"/>
                <a:gd name="T70" fmla="*/ 554 w 812"/>
                <a:gd name="T71" fmla="*/ 145 h 170"/>
                <a:gd name="T72" fmla="*/ 569 w 812"/>
                <a:gd name="T73" fmla="*/ 143 h 170"/>
                <a:gd name="T74" fmla="*/ 584 w 812"/>
                <a:gd name="T75" fmla="*/ 146 h 170"/>
                <a:gd name="T76" fmla="*/ 600 w 812"/>
                <a:gd name="T77" fmla="*/ 135 h 170"/>
                <a:gd name="T78" fmla="*/ 615 w 812"/>
                <a:gd name="T79" fmla="*/ 104 h 170"/>
                <a:gd name="T80" fmla="*/ 631 w 812"/>
                <a:gd name="T81" fmla="*/ 126 h 170"/>
                <a:gd name="T82" fmla="*/ 646 w 812"/>
                <a:gd name="T83" fmla="*/ 111 h 170"/>
                <a:gd name="T84" fmla="*/ 662 w 812"/>
                <a:gd name="T85" fmla="*/ 101 h 170"/>
                <a:gd name="T86" fmla="*/ 677 w 812"/>
                <a:gd name="T87" fmla="*/ 124 h 170"/>
                <a:gd name="T88" fmla="*/ 694 w 812"/>
                <a:gd name="T89" fmla="*/ 99 h 170"/>
                <a:gd name="T90" fmla="*/ 709 w 812"/>
                <a:gd name="T91" fmla="*/ 135 h 170"/>
                <a:gd name="T92" fmla="*/ 725 w 812"/>
                <a:gd name="T93" fmla="*/ 138 h 170"/>
                <a:gd name="T94" fmla="*/ 740 w 812"/>
                <a:gd name="T95" fmla="*/ 93 h 170"/>
                <a:gd name="T96" fmla="*/ 755 w 812"/>
                <a:gd name="T97" fmla="*/ 113 h 170"/>
                <a:gd name="T98" fmla="*/ 772 w 812"/>
                <a:gd name="T99" fmla="*/ 153 h 170"/>
                <a:gd name="T100" fmla="*/ 787 w 812"/>
                <a:gd name="T101" fmla="*/ 102 h 170"/>
                <a:gd name="T102" fmla="*/ 802 w 812"/>
                <a:gd name="T103" fmla="*/ 113 h 1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12"/>
                <a:gd name="T157" fmla="*/ 0 h 170"/>
                <a:gd name="T158" fmla="*/ 812 w 812"/>
                <a:gd name="T159" fmla="*/ 170 h 1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12" h="170">
                  <a:moveTo>
                    <a:pt x="0" y="0"/>
                  </a:moveTo>
                  <a:lnTo>
                    <a:pt x="7" y="64"/>
                  </a:lnTo>
                  <a:lnTo>
                    <a:pt x="15" y="87"/>
                  </a:lnTo>
                  <a:lnTo>
                    <a:pt x="24" y="100"/>
                  </a:lnTo>
                  <a:lnTo>
                    <a:pt x="31" y="63"/>
                  </a:lnTo>
                  <a:lnTo>
                    <a:pt x="39" y="85"/>
                  </a:lnTo>
                  <a:lnTo>
                    <a:pt x="47" y="114"/>
                  </a:lnTo>
                  <a:lnTo>
                    <a:pt x="54" y="120"/>
                  </a:lnTo>
                  <a:lnTo>
                    <a:pt x="62" y="105"/>
                  </a:lnTo>
                  <a:lnTo>
                    <a:pt x="69" y="97"/>
                  </a:lnTo>
                  <a:lnTo>
                    <a:pt x="78" y="100"/>
                  </a:lnTo>
                  <a:lnTo>
                    <a:pt x="85" y="108"/>
                  </a:lnTo>
                  <a:lnTo>
                    <a:pt x="93" y="98"/>
                  </a:lnTo>
                  <a:lnTo>
                    <a:pt x="101" y="115"/>
                  </a:lnTo>
                  <a:lnTo>
                    <a:pt x="109" y="126"/>
                  </a:lnTo>
                  <a:lnTo>
                    <a:pt x="117" y="104"/>
                  </a:lnTo>
                  <a:lnTo>
                    <a:pt x="125" y="124"/>
                  </a:lnTo>
                  <a:lnTo>
                    <a:pt x="133" y="139"/>
                  </a:lnTo>
                  <a:lnTo>
                    <a:pt x="140" y="117"/>
                  </a:lnTo>
                  <a:lnTo>
                    <a:pt x="148" y="126"/>
                  </a:lnTo>
                  <a:lnTo>
                    <a:pt x="155" y="120"/>
                  </a:lnTo>
                  <a:lnTo>
                    <a:pt x="164" y="142"/>
                  </a:lnTo>
                  <a:lnTo>
                    <a:pt x="171" y="149"/>
                  </a:lnTo>
                  <a:lnTo>
                    <a:pt x="179" y="149"/>
                  </a:lnTo>
                  <a:lnTo>
                    <a:pt x="187" y="117"/>
                  </a:lnTo>
                  <a:lnTo>
                    <a:pt x="194" y="143"/>
                  </a:lnTo>
                  <a:lnTo>
                    <a:pt x="201" y="142"/>
                  </a:lnTo>
                  <a:lnTo>
                    <a:pt x="211" y="124"/>
                  </a:lnTo>
                  <a:lnTo>
                    <a:pt x="218" y="100"/>
                  </a:lnTo>
                  <a:lnTo>
                    <a:pt x="226" y="114"/>
                  </a:lnTo>
                  <a:lnTo>
                    <a:pt x="233" y="118"/>
                  </a:lnTo>
                  <a:lnTo>
                    <a:pt x="241" y="108"/>
                  </a:lnTo>
                  <a:lnTo>
                    <a:pt x="249" y="99"/>
                  </a:lnTo>
                  <a:lnTo>
                    <a:pt x="257" y="117"/>
                  </a:lnTo>
                  <a:lnTo>
                    <a:pt x="265" y="129"/>
                  </a:lnTo>
                  <a:lnTo>
                    <a:pt x="272" y="121"/>
                  </a:lnTo>
                  <a:lnTo>
                    <a:pt x="281" y="104"/>
                  </a:lnTo>
                  <a:lnTo>
                    <a:pt x="288" y="142"/>
                  </a:lnTo>
                  <a:lnTo>
                    <a:pt x="296" y="133"/>
                  </a:lnTo>
                  <a:lnTo>
                    <a:pt x="303" y="115"/>
                  </a:lnTo>
                  <a:lnTo>
                    <a:pt x="311" y="146"/>
                  </a:lnTo>
                  <a:lnTo>
                    <a:pt x="319" y="159"/>
                  </a:lnTo>
                  <a:lnTo>
                    <a:pt x="327" y="130"/>
                  </a:lnTo>
                  <a:lnTo>
                    <a:pt x="335" y="129"/>
                  </a:lnTo>
                  <a:lnTo>
                    <a:pt x="343" y="107"/>
                  </a:lnTo>
                  <a:lnTo>
                    <a:pt x="351" y="108"/>
                  </a:lnTo>
                  <a:lnTo>
                    <a:pt x="357" y="149"/>
                  </a:lnTo>
                  <a:lnTo>
                    <a:pt x="366" y="118"/>
                  </a:lnTo>
                  <a:lnTo>
                    <a:pt x="374" y="105"/>
                  </a:lnTo>
                  <a:lnTo>
                    <a:pt x="382" y="135"/>
                  </a:lnTo>
                  <a:lnTo>
                    <a:pt x="389" y="117"/>
                  </a:lnTo>
                  <a:lnTo>
                    <a:pt x="397" y="130"/>
                  </a:lnTo>
                  <a:lnTo>
                    <a:pt x="405" y="135"/>
                  </a:lnTo>
                  <a:lnTo>
                    <a:pt x="412" y="145"/>
                  </a:lnTo>
                  <a:lnTo>
                    <a:pt x="421" y="116"/>
                  </a:lnTo>
                  <a:lnTo>
                    <a:pt x="428" y="140"/>
                  </a:lnTo>
                  <a:lnTo>
                    <a:pt x="436" y="156"/>
                  </a:lnTo>
                  <a:lnTo>
                    <a:pt x="444" y="155"/>
                  </a:lnTo>
                  <a:lnTo>
                    <a:pt x="452" y="156"/>
                  </a:lnTo>
                  <a:lnTo>
                    <a:pt x="459" y="129"/>
                  </a:lnTo>
                  <a:lnTo>
                    <a:pt x="467" y="147"/>
                  </a:lnTo>
                  <a:lnTo>
                    <a:pt x="475" y="80"/>
                  </a:lnTo>
                  <a:lnTo>
                    <a:pt x="483" y="75"/>
                  </a:lnTo>
                  <a:lnTo>
                    <a:pt x="490" y="101"/>
                  </a:lnTo>
                  <a:lnTo>
                    <a:pt x="499" y="139"/>
                  </a:lnTo>
                  <a:lnTo>
                    <a:pt x="506" y="108"/>
                  </a:lnTo>
                  <a:lnTo>
                    <a:pt x="515" y="107"/>
                  </a:lnTo>
                  <a:lnTo>
                    <a:pt x="522" y="135"/>
                  </a:lnTo>
                  <a:lnTo>
                    <a:pt x="529" y="105"/>
                  </a:lnTo>
                  <a:lnTo>
                    <a:pt x="537" y="141"/>
                  </a:lnTo>
                  <a:lnTo>
                    <a:pt x="545" y="149"/>
                  </a:lnTo>
                  <a:lnTo>
                    <a:pt x="554" y="145"/>
                  </a:lnTo>
                  <a:lnTo>
                    <a:pt x="561" y="121"/>
                  </a:lnTo>
                  <a:lnTo>
                    <a:pt x="569" y="143"/>
                  </a:lnTo>
                  <a:lnTo>
                    <a:pt x="577" y="137"/>
                  </a:lnTo>
                  <a:lnTo>
                    <a:pt x="584" y="146"/>
                  </a:lnTo>
                  <a:lnTo>
                    <a:pt x="593" y="145"/>
                  </a:lnTo>
                  <a:lnTo>
                    <a:pt x="600" y="135"/>
                  </a:lnTo>
                  <a:lnTo>
                    <a:pt x="608" y="97"/>
                  </a:lnTo>
                  <a:lnTo>
                    <a:pt x="615" y="104"/>
                  </a:lnTo>
                  <a:lnTo>
                    <a:pt x="623" y="118"/>
                  </a:lnTo>
                  <a:lnTo>
                    <a:pt x="631" y="126"/>
                  </a:lnTo>
                  <a:lnTo>
                    <a:pt x="639" y="111"/>
                  </a:lnTo>
                  <a:lnTo>
                    <a:pt x="646" y="111"/>
                  </a:lnTo>
                  <a:lnTo>
                    <a:pt x="655" y="144"/>
                  </a:lnTo>
                  <a:lnTo>
                    <a:pt x="662" y="101"/>
                  </a:lnTo>
                  <a:lnTo>
                    <a:pt x="670" y="98"/>
                  </a:lnTo>
                  <a:lnTo>
                    <a:pt x="677" y="124"/>
                  </a:lnTo>
                  <a:lnTo>
                    <a:pt x="686" y="116"/>
                  </a:lnTo>
                  <a:lnTo>
                    <a:pt x="694" y="99"/>
                  </a:lnTo>
                  <a:lnTo>
                    <a:pt x="701" y="108"/>
                  </a:lnTo>
                  <a:lnTo>
                    <a:pt x="709" y="135"/>
                  </a:lnTo>
                  <a:lnTo>
                    <a:pt x="717" y="169"/>
                  </a:lnTo>
                  <a:lnTo>
                    <a:pt x="725" y="138"/>
                  </a:lnTo>
                  <a:lnTo>
                    <a:pt x="733" y="134"/>
                  </a:lnTo>
                  <a:lnTo>
                    <a:pt x="740" y="93"/>
                  </a:lnTo>
                  <a:lnTo>
                    <a:pt x="748" y="127"/>
                  </a:lnTo>
                  <a:lnTo>
                    <a:pt x="755" y="113"/>
                  </a:lnTo>
                  <a:lnTo>
                    <a:pt x="763" y="155"/>
                  </a:lnTo>
                  <a:lnTo>
                    <a:pt x="772" y="153"/>
                  </a:lnTo>
                  <a:lnTo>
                    <a:pt x="779" y="145"/>
                  </a:lnTo>
                  <a:lnTo>
                    <a:pt x="787" y="102"/>
                  </a:lnTo>
                  <a:lnTo>
                    <a:pt x="794" y="121"/>
                  </a:lnTo>
                  <a:lnTo>
                    <a:pt x="802" y="113"/>
                  </a:lnTo>
                  <a:lnTo>
                    <a:pt x="811" y="123"/>
                  </a:lnTo>
                </a:path>
              </a:pathLst>
            </a:custGeom>
            <a:noFill/>
            <a:ln w="31750">
              <a:solidFill>
                <a:schemeClr val="tx2"/>
              </a:solidFill>
              <a:round/>
              <a:headEnd/>
              <a:tailEnd/>
            </a:ln>
          </p:spPr>
          <p:txBody>
            <a:bodyPr/>
            <a:lstStyle/>
            <a:p>
              <a:endParaRPr lang="en-US" dirty="0"/>
            </a:p>
          </p:txBody>
        </p:sp>
        <p:sp>
          <p:nvSpPr>
            <p:cNvPr id="52250" name="Freeform 33"/>
            <p:cNvSpPr>
              <a:spLocks/>
            </p:cNvSpPr>
            <p:nvPr/>
          </p:nvSpPr>
          <p:spPr bwMode="auto">
            <a:xfrm>
              <a:off x="3940" y="2872"/>
              <a:ext cx="772" cy="77"/>
            </a:xfrm>
            <a:custGeom>
              <a:avLst/>
              <a:gdLst>
                <a:gd name="T0" fmla="*/ 9 w 772"/>
                <a:gd name="T1" fmla="*/ 24 h 77"/>
                <a:gd name="T2" fmla="*/ 26 w 772"/>
                <a:gd name="T3" fmla="*/ 41 h 77"/>
                <a:gd name="T4" fmla="*/ 44 w 772"/>
                <a:gd name="T5" fmla="*/ 30 h 77"/>
                <a:gd name="T6" fmla="*/ 62 w 772"/>
                <a:gd name="T7" fmla="*/ 33 h 77"/>
                <a:gd name="T8" fmla="*/ 79 w 772"/>
                <a:gd name="T9" fmla="*/ 34 h 77"/>
                <a:gd name="T10" fmla="*/ 97 w 772"/>
                <a:gd name="T11" fmla="*/ 34 h 77"/>
                <a:gd name="T12" fmla="*/ 114 w 772"/>
                <a:gd name="T13" fmla="*/ 20 h 77"/>
                <a:gd name="T14" fmla="*/ 132 w 772"/>
                <a:gd name="T15" fmla="*/ 4 h 77"/>
                <a:gd name="T16" fmla="*/ 150 w 772"/>
                <a:gd name="T17" fmla="*/ 55 h 77"/>
                <a:gd name="T18" fmla="*/ 167 w 772"/>
                <a:gd name="T19" fmla="*/ 52 h 77"/>
                <a:gd name="T20" fmla="*/ 184 w 772"/>
                <a:gd name="T21" fmla="*/ 31 h 77"/>
                <a:gd name="T22" fmla="*/ 202 w 772"/>
                <a:gd name="T23" fmla="*/ 31 h 77"/>
                <a:gd name="T24" fmla="*/ 219 w 772"/>
                <a:gd name="T25" fmla="*/ 40 h 77"/>
                <a:gd name="T26" fmla="*/ 237 w 772"/>
                <a:gd name="T27" fmla="*/ 18 h 77"/>
                <a:gd name="T28" fmla="*/ 254 w 772"/>
                <a:gd name="T29" fmla="*/ 6 h 77"/>
                <a:gd name="T30" fmla="*/ 272 w 772"/>
                <a:gd name="T31" fmla="*/ 64 h 77"/>
                <a:gd name="T32" fmla="*/ 289 w 772"/>
                <a:gd name="T33" fmla="*/ 40 h 77"/>
                <a:gd name="T34" fmla="*/ 307 w 772"/>
                <a:gd name="T35" fmla="*/ 48 h 77"/>
                <a:gd name="T36" fmla="*/ 324 w 772"/>
                <a:gd name="T37" fmla="*/ 57 h 77"/>
                <a:gd name="T38" fmla="*/ 342 w 772"/>
                <a:gd name="T39" fmla="*/ 71 h 77"/>
                <a:gd name="T40" fmla="*/ 360 w 772"/>
                <a:gd name="T41" fmla="*/ 61 h 77"/>
                <a:gd name="T42" fmla="*/ 377 w 772"/>
                <a:gd name="T43" fmla="*/ 41 h 77"/>
                <a:gd name="T44" fmla="*/ 395 w 772"/>
                <a:gd name="T45" fmla="*/ 0 h 77"/>
                <a:gd name="T46" fmla="*/ 412 w 772"/>
                <a:gd name="T47" fmla="*/ 39 h 77"/>
                <a:gd name="T48" fmla="*/ 429 w 772"/>
                <a:gd name="T49" fmla="*/ 72 h 77"/>
                <a:gd name="T50" fmla="*/ 447 w 772"/>
                <a:gd name="T51" fmla="*/ 62 h 77"/>
                <a:gd name="T52" fmla="*/ 465 w 772"/>
                <a:gd name="T53" fmla="*/ 57 h 77"/>
                <a:gd name="T54" fmla="*/ 482 w 772"/>
                <a:gd name="T55" fmla="*/ 40 h 77"/>
                <a:gd name="T56" fmla="*/ 500 w 772"/>
                <a:gd name="T57" fmla="*/ 46 h 77"/>
                <a:gd name="T58" fmla="*/ 517 w 772"/>
                <a:gd name="T59" fmla="*/ 68 h 77"/>
                <a:gd name="T60" fmla="*/ 535 w 772"/>
                <a:gd name="T61" fmla="*/ 42 h 77"/>
                <a:gd name="T62" fmla="*/ 552 w 772"/>
                <a:gd name="T63" fmla="*/ 39 h 77"/>
                <a:gd name="T64" fmla="*/ 569 w 772"/>
                <a:gd name="T65" fmla="*/ 40 h 77"/>
                <a:gd name="T66" fmla="*/ 588 w 772"/>
                <a:gd name="T67" fmla="*/ 39 h 77"/>
                <a:gd name="T68" fmla="*/ 604 w 772"/>
                <a:gd name="T69" fmla="*/ 43 h 77"/>
                <a:gd name="T70" fmla="*/ 622 w 772"/>
                <a:gd name="T71" fmla="*/ 40 h 77"/>
                <a:gd name="T72" fmla="*/ 639 w 772"/>
                <a:gd name="T73" fmla="*/ 20 h 77"/>
                <a:gd name="T74" fmla="*/ 657 w 772"/>
                <a:gd name="T75" fmla="*/ 18 h 77"/>
                <a:gd name="T76" fmla="*/ 674 w 772"/>
                <a:gd name="T77" fmla="*/ 28 h 77"/>
                <a:gd name="T78" fmla="*/ 692 w 772"/>
                <a:gd name="T79" fmla="*/ 15 h 77"/>
                <a:gd name="T80" fmla="*/ 710 w 772"/>
                <a:gd name="T81" fmla="*/ 40 h 77"/>
                <a:gd name="T82" fmla="*/ 727 w 772"/>
                <a:gd name="T83" fmla="*/ 43 h 77"/>
                <a:gd name="T84" fmla="*/ 745 w 772"/>
                <a:gd name="T85" fmla="*/ 34 h 77"/>
                <a:gd name="T86" fmla="*/ 762 w 772"/>
                <a:gd name="T87" fmla="*/ 38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72"/>
                <a:gd name="T133" fmla="*/ 0 h 77"/>
                <a:gd name="T134" fmla="*/ 772 w 772"/>
                <a:gd name="T135" fmla="*/ 77 h 7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72" h="77">
                  <a:moveTo>
                    <a:pt x="0" y="36"/>
                  </a:moveTo>
                  <a:lnTo>
                    <a:pt x="9" y="24"/>
                  </a:lnTo>
                  <a:lnTo>
                    <a:pt x="18" y="57"/>
                  </a:lnTo>
                  <a:lnTo>
                    <a:pt x="26" y="41"/>
                  </a:lnTo>
                  <a:lnTo>
                    <a:pt x="35" y="30"/>
                  </a:lnTo>
                  <a:lnTo>
                    <a:pt x="44" y="30"/>
                  </a:lnTo>
                  <a:lnTo>
                    <a:pt x="53" y="29"/>
                  </a:lnTo>
                  <a:lnTo>
                    <a:pt x="62" y="33"/>
                  </a:lnTo>
                  <a:lnTo>
                    <a:pt x="70" y="20"/>
                  </a:lnTo>
                  <a:lnTo>
                    <a:pt x="79" y="34"/>
                  </a:lnTo>
                  <a:lnTo>
                    <a:pt x="87" y="55"/>
                  </a:lnTo>
                  <a:lnTo>
                    <a:pt x="97" y="34"/>
                  </a:lnTo>
                  <a:lnTo>
                    <a:pt x="106" y="27"/>
                  </a:lnTo>
                  <a:lnTo>
                    <a:pt x="114" y="20"/>
                  </a:lnTo>
                  <a:lnTo>
                    <a:pt x="123" y="33"/>
                  </a:lnTo>
                  <a:lnTo>
                    <a:pt x="132" y="4"/>
                  </a:lnTo>
                  <a:lnTo>
                    <a:pt x="140" y="13"/>
                  </a:lnTo>
                  <a:lnTo>
                    <a:pt x="150" y="55"/>
                  </a:lnTo>
                  <a:lnTo>
                    <a:pt x="158" y="37"/>
                  </a:lnTo>
                  <a:lnTo>
                    <a:pt x="167" y="52"/>
                  </a:lnTo>
                  <a:lnTo>
                    <a:pt x="175" y="24"/>
                  </a:lnTo>
                  <a:lnTo>
                    <a:pt x="184" y="31"/>
                  </a:lnTo>
                  <a:lnTo>
                    <a:pt x="193" y="39"/>
                  </a:lnTo>
                  <a:lnTo>
                    <a:pt x="202" y="31"/>
                  </a:lnTo>
                  <a:lnTo>
                    <a:pt x="210" y="41"/>
                  </a:lnTo>
                  <a:lnTo>
                    <a:pt x="219" y="40"/>
                  </a:lnTo>
                  <a:lnTo>
                    <a:pt x="228" y="20"/>
                  </a:lnTo>
                  <a:lnTo>
                    <a:pt x="237" y="18"/>
                  </a:lnTo>
                  <a:lnTo>
                    <a:pt x="246" y="39"/>
                  </a:lnTo>
                  <a:lnTo>
                    <a:pt x="254" y="6"/>
                  </a:lnTo>
                  <a:lnTo>
                    <a:pt x="263" y="31"/>
                  </a:lnTo>
                  <a:lnTo>
                    <a:pt x="272" y="64"/>
                  </a:lnTo>
                  <a:lnTo>
                    <a:pt x="281" y="53"/>
                  </a:lnTo>
                  <a:lnTo>
                    <a:pt x="289" y="40"/>
                  </a:lnTo>
                  <a:lnTo>
                    <a:pt x="299" y="30"/>
                  </a:lnTo>
                  <a:lnTo>
                    <a:pt x="307" y="48"/>
                  </a:lnTo>
                  <a:lnTo>
                    <a:pt x="316" y="20"/>
                  </a:lnTo>
                  <a:lnTo>
                    <a:pt x="324" y="57"/>
                  </a:lnTo>
                  <a:lnTo>
                    <a:pt x="333" y="37"/>
                  </a:lnTo>
                  <a:lnTo>
                    <a:pt x="342" y="71"/>
                  </a:lnTo>
                  <a:lnTo>
                    <a:pt x="350" y="47"/>
                  </a:lnTo>
                  <a:lnTo>
                    <a:pt x="360" y="61"/>
                  </a:lnTo>
                  <a:lnTo>
                    <a:pt x="368" y="24"/>
                  </a:lnTo>
                  <a:lnTo>
                    <a:pt x="377" y="41"/>
                  </a:lnTo>
                  <a:lnTo>
                    <a:pt x="386" y="57"/>
                  </a:lnTo>
                  <a:lnTo>
                    <a:pt x="395" y="0"/>
                  </a:lnTo>
                  <a:lnTo>
                    <a:pt x="404" y="17"/>
                  </a:lnTo>
                  <a:lnTo>
                    <a:pt x="412" y="39"/>
                  </a:lnTo>
                  <a:lnTo>
                    <a:pt x="421" y="40"/>
                  </a:lnTo>
                  <a:lnTo>
                    <a:pt x="429" y="72"/>
                  </a:lnTo>
                  <a:lnTo>
                    <a:pt x="438" y="43"/>
                  </a:lnTo>
                  <a:lnTo>
                    <a:pt x="447" y="62"/>
                  </a:lnTo>
                  <a:lnTo>
                    <a:pt x="456" y="53"/>
                  </a:lnTo>
                  <a:lnTo>
                    <a:pt x="465" y="57"/>
                  </a:lnTo>
                  <a:lnTo>
                    <a:pt x="473" y="37"/>
                  </a:lnTo>
                  <a:lnTo>
                    <a:pt x="482" y="40"/>
                  </a:lnTo>
                  <a:lnTo>
                    <a:pt x="491" y="43"/>
                  </a:lnTo>
                  <a:lnTo>
                    <a:pt x="500" y="46"/>
                  </a:lnTo>
                  <a:lnTo>
                    <a:pt x="508" y="76"/>
                  </a:lnTo>
                  <a:lnTo>
                    <a:pt x="517" y="68"/>
                  </a:lnTo>
                  <a:lnTo>
                    <a:pt x="526" y="33"/>
                  </a:lnTo>
                  <a:lnTo>
                    <a:pt x="535" y="42"/>
                  </a:lnTo>
                  <a:lnTo>
                    <a:pt x="544" y="20"/>
                  </a:lnTo>
                  <a:lnTo>
                    <a:pt x="552" y="39"/>
                  </a:lnTo>
                  <a:lnTo>
                    <a:pt x="561" y="33"/>
                  </a:lnTo>
                  <a:lnTo>
                    <a:pt x="569" y="40"/>
                  </a:lnTo>
                  <a:lnTo>
                    <a:pt x="578" y="40"/>
                  </a:lnTo>
                  <a:lnTo>
                    <a:pt x="588" y="39"/>
                  </a:lnTo>
                  <a:lnTo>
                    <a:pt x="596" y="51"/>
                  </a:lnTo>
                  <a:lnTo>
                    <a:pt x="604" y="43"/>
                  </a:lnTo>
                  <a:lnTo>
                    <a:pt x="612" y="34"/>
                  </a:lnTo>
                  <a:lnTo>
                    <a:pt x="622" y="40"/>
                  </a:lnTo>
                  <a:lnTo>
                    <a:pt x="631" y="21"/>
                  </a:lnTo>
                  <a:lnTo>
                    <a:pt x="639" y="20"/>
                  </a:lnTo>
                  <a:lnTo>
                    <a:pt x="649" y="48"/>
                  </a:lnTo>
                  <a:lnTo>
                    <a:pt x="657" y="18"/>
                  </a:lnTo>
                  <a:lnTo>
                    <a:pt x="666" y="11"/>
                  </a:lnTo>
                  <a:lnTo>
                    <a:pt x="674" y="28"/>
                  </a:lnTo>
                  <a:lnTo>
                    <a:pt x="684" y="41"/>
                  </a:lnTo>
                  <a:lnTo>
                    <a:pt x="692" y="15"/>
                  </a:lnTo>
                  <a:lnTo>
                    <a:pt x="700" y="62"/>
                  </a:lnTo>
                  <a:lnTo>
                    <a:pt x="710" y="40"/>
                  </a:lnTo>
                  <a:lnTo>
                    <a:pt x="718" y="63"/>
                  </a:lnTo>
                  <a:lnTo>
                    <a:pt x="727" y="43"/>
                  </a:lnTo>
                  <a:lnTo>
                    <a:pt x="736" y="44"/>
                  </a:lnTo>
                  <a:lnTo>
                    <a:pt x="745" y="34"/>
                  </a:lnTo>
                  <a:lnTo>
                    <a:pt x="754" y="34"/>
                  </a:lnTo>
                  <a:lnTo>
                    <a:pt x="762" y="38"/>
                  </a:lnTo>
                  <a:lnTo>
                    <a:pt x="771" y="47"/>
                  </a:lnTo>
                </a:path>
              </a:pathLst>
            </a:custGeom>
            <a:noFill/>
            <a:ln w="31750">
              <a:solidFill>
                <a:schemeClr val="tx2"/>
              </a:solidFill>
              <a:round/>
              <a:headEnd/>
              <a:tailEnd/>
            </a:ln>
          </p:spPr>
          <p:txBody>
            <a:bodyPr/>
            <a:lstStyle/>
            <a:p>
              <a:endParaRPr lang="en-US" dirty="0"/>
            </a:p>
          </p:txBody>
        </p:sp>
        <p:sp>
          <p:nvSpPr>
            <p:cNvPr id="52251" name="Freeform 34"/>
            <p:cNvSpPr>
              <a:spLocks/>
            </p:cNvSpPr>
            <p:nvPr/>
          </p:nvSpPr>
          <p:spPr bwMode="auto">
            <a:xfrm>
              <a:off x="1208" y="3180"/>
              <a:ext cx="912" cy="74"/>
            </a:xfrm>
            <a:custGeom>
              <a:avLst/>
              <a:gdLst>
                <a:gd name="T0" fmla="*/ 9 w 912"/>
                <a:gd name="T1" fmla="*/ 13 h 74"/>
                <a:gd name="T2" fmla="*/ 26 w 912"/>
                <a:gd name="T3" fmla="*/ 37 h 74"/>
                <a:gd name="T4" fmla="*/ 44 w 912"/>
                <a:gd name="T5" fmla="*/ 25 h 74"/>
                <a:gd name="T6" fmla="*/ 62 w 912"/>
                <a:gd name="T7" fmla="*/ 30 h 74"/>
                <a:gd name="T8" fmla="*/ 79 w 912"/>
                <a:gd name="T9" fmla="*/ 14 h 74"/>
                <a:gd name="T10" fmla="*/ 96 w 912"/>
                <a:gd name="T11" fmla="*/ 40 h 74"/>
                <a:gd name="T12" fmla="*/ 114 w 912"/>
                <a:gd name="T13" fmla="*/ 37 h 74"/>
                <a:gd name="T14" fmla="*/ 131 w 912"/>
                <a:gd name="T15" fmla="*/ 30 h 74"/>
                <a:gd name="T16" fmla="*/ 149 w 912"/>
                <a:gd name="T17" fmla="*/ 52 h 74"/>
                <a:gd name="T18" fmla="*/ 166 w 912"/>
                <a:gd name="T19" fmla="*/ 4 h 74"/>
                <a:gd name="T20" fmla="*/ 183 w 912"/>
                <a:gd name="T21" fmla="*/ 39 h 74"/>
                <a:gd name="T22" fmla="*/ 202 w 912"/>
                <a:gd name="T23" fmla="*/ 12 h 74"/>
                <a:gd name="T24" fmla="*/ 219 w 912"/>
                <a:gd name="T25" fmla="*/ 21 h 74"/>
                <a:gd name="T26" fmla="*/ 237 w 912"/>
                <a:gd name="T27" fmla="*/ 10 h 74"/>
                <a:gd name="T28" fmla="*/ 254 w 912"/>
                <a:gd name="T29" fmla="*/ 32 h 74"/>
                <a:gd name="T30" fmla="*/ 272 w 912"/>
                <a:gd name="T31" fmla="*/ 37 h 74"/>
                <a:gd name="T32" fmla="*/ 290 w 912"/>
                <a:gd name="T33" fmla="*/ 40 h 74"/>
                <a:gd name="T34" fmla="*/ 307 w 912"/>
                <a:gd name="T35" fmla="*/ 25 h 74"/>
                <a:gd name="T36" fmla="*/ 324 w 912"/>
                <a:gd name="T37" fmla="*/ 54 h 74"/>
                <a:gd name="T38" fmla="*/ 341 w 912"/>
                <a:gd name="T39" fmla="*/ 45 h 74"/>
                <a:gd name="T40" fmla="*/ 359 w 912"/>
                <a:gd name="T41" fmla="*/ 41 h 74"/>
                <a:gd name="T42" fmla="*/ 377 w 912"/>
                <a:gd name="T43" fmla="*/ 7 h 74"/>
                <a:gd name="T44" fmla="*/ 394 w 912"/>
                <a:gd name="T45" fmla="*/ 56 h 74"/>
                <a:gd name="T46" fmla="*/ 412 w 912"/>
                <a:gd name="T47" fmla="*/ 62 h 74"/>
                <a:gd name="T48" fmla="*/ 429 w 912"/>
                <a:gd name="T49" fmla="*/ 18 h 74"/>
                <a:gd name="T50" fmla="*/ 447 w 912"/>
                <a:gd name="T51" fmla="*/ 0 h 74"/>
                <a:gd name="T52" fmla="*/ 464 w 912"/>
                <a:gd name="T53" fmla="*/ 37 h 74"/>
                <a:gd name="T54" fmla="*/ 481 w 912"/>
                <a:gd name="T55" fmla="*/ 20 h 74"/>
                <a:gd name="T56" fmla="*/ 500 w 912"/>
                <a:gd name="T57" fmla="*/ 16 h 74"/>
                <a:gd name="T58" fmla="*/ 516 w 912"/>
                <a:gd name="T59" fmla="*/ 55 h 74"/>
                <a:gd name="T60" fmla="*/ 535 w 912"/>
                <a:gd name="T61" fmla="*/ 56 h 74"/>
                <a:gd name="T62" fmla="*/ 552 w 912"/>
                <a:gd name="T63" fmla="*/ 41 h 74"/>
                <a:gd name="T64" fmla="*/ 569 w 912"/>
                <a:gd name="T65" fmla="*/ 17 h 74"/>
                <a:gd name="T66" fmla="*/ 586 w 912"/>
                <a:gd name="T67" fmla="*/ 53 h 74"/>
                <a:gd name="T68" fmla="*/ 604 w 912"/>
                <a:gd name="T69" fmla="*/ 24 h 74"/>
                <a:gd name="T70" fmla="*/ 622 w 912"/>
                <a:gd name="T71" fmla="*/ 49 h 74"/>
                <a:gd name="T72" fmla="*/ 640 w 912"/>
                <a:gd name="T73" fmla="*/ 40 h 74"/>
                <a:gd name="T74" fmla="*/ 657 w 912"/>
                <a:gd name="T75" fmla="*/ 17 h 74"/>
                <a:gd name="T76" fmla="*/ 674 w 912"/>
                <a:gd name="T77" fmla="*/ 2 h 74"/>
                <a:gd name="T78" fmla="*/ 692 w 912"/>
                <a:gd name="T79" fmla="*/ 44 h 74"/>
                <a:gd name="T80" fmla="*/ 710 w 912"/>
                <a:gd name="T81" fmla="*/ 30 h 74"/>
                <a:gd name="T82" fmla="*/ 727 w 912"/>
                <a:gd name="T83" fmla="*/ 33 h 74"/>
                <a:gd name="T84" fmla="*/ 744 w 912"/>
                <a:gd name="T85" fmla="*/ 44 h 74"/>
                <a:gd name="T86" fmla="*/ 762 w 912"/>
                <a:gd name="T87" fmla="*/ 29 h 74"/>
                <a:gd name="T88" fmla="*/ 779 w 912"/>
                <a:gd name="T89" fmla="*/ 38 h 74"/>
                <a:gd name="T90" fmla="*/ 798 w 912"/>
                <a:gd name="T91" fmla="*/ 34 h 74"/>
                <a:gd name="T92" fmla="*/ 814 w 912"/>
                <a:gd name="T93" fmla="*/ 25 h 74"/>
                <a:gd name="T94" fmla="*/ 832 w 912"/>
                <a:gd name="T95" fmla="*/ 30 h 74"/>
                <a:gd name="T96" fmla="*/ 850 w 912"/>
                <a:gd name="T97" fmla="*/ 49 h 74"/>
                <a:gd name="T98" fmla="*/ 867 w 912"/>
                <a:gd name="T99" fmla="*/ 35 h 74"/>
                <a:gd name="T100" fmla="*/ 885 w 912"/>
                <a:gd name="T101" fmla="*/ 35 h 74"/>
                <a:gd name="T102" fmla="*/ 902 w 912"/>
                <a:gd name="T103" fmla="*/ 58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2"/>
                <a:gd name="T157" fmla="*/ 0 h 74"/>
                <a:gd name="T158" fmla="*/ 912 w 912"/>
                <a:gd name="T159" fmla="*/ 74 h 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2" h="74">
                  <a:moveTo>
                    <a:pt x="0" y="57"/>
                  </a:moveTo>
                  <a:lnTo>
                    <a:pt x="9" y="13"/>
                  </a:lnTo>
                  <a:lnTo>
                    <a:pt x="18" y="49"/>
                  </a:lnTo>
                  <a:lnTo>
                    <a:pt x="26" y="37"/>
                  </a:lnTo>
                  <a:lnTo>
                    <a:pt x="35" y="35"/>
                  </a:lnTo>
                  <a:lnTo>
                    <a:pt x="44" y="25"/>
                  </a:lnTo>
                  <a:lnTo>
                    <a:pt x="52" y="30"/>
                  </a:lnTo>
                  <a:lnTo>
                    <a:pt x="62" y="30"/>
                  </a:lnTo>
                  <a:lnTo>
                    <a:pt x="70" y="10"/>
                  </a:lnTo>
                  <a:lnTo>
                    <a:pt x="79" y="14"/>
                  </a:lnTo>
                  <a:lnTo>
                    <a:pt x="87" y="37"/>
                  </a:lnTo>
                  <a:lnTo>
                    <a:pt x="96" y="40"/>
                  </a:lnTo>
                  <a:lnTo>
                    <a:pt x="105" y="26"/>
                  </a:lnTo>
                  <a:lnTo>
                    <a:pt x="114" y="37"/>
                  </a:lnTo>
                  <a:lnTo>
                    <a:pt x="123" y="66"/>
                  </a:lnTo>
                  <a:lnTo>
                    <a:pt x="131" y="30"/>
                  </a:lnTo>
                  <a:lnTo>
                    <a:pt x="141" y="35"/>
                  </a:lnTo>
                  <a:lnTo>
                    <a:pt x="149" y="52"/>
                  </a:lnTo>
                  <a:lnTo>
                    <a:pt x="158" y="52"/>
                  </a:lnTo>
                  <a:lnTo>
                    <a:pt x="166" y="4"/>
                  </a:lnTo>
                  <a:lnTo>
                    <a:pt x="174" y="44"/>
                  </a:lnTo>
                  <a:lnTo>
                    <a:pt x="183" y="39"/>
                  </a:lnTo>
                  <a:lnTo>
                    <a:pt x="193" y="37"/>
                  </a:lnTo>
                  <a:lnTo>
                    <a:pt x="202" y="12"/>
                  </a:lnTo>
                  <a:lnTo>
                    <a:pt x="210" y="12"/>
                  </a:lnTo>
                  <a:lnTo>
                    <a:pt x="219" y="21"/>
                  </a:lnTo>
                  <a:lnTo>
                    <a:pt x="228" y="54"/>
                  </a:lnTo>
                  <a:lnTo>
                    <a:pt x="237" y="10"/>
                  </a:lnTo>
                  <a:lnTo>
                    <a:pt x="245" y="55"/>
                  </a:lnTo>
                  <a:lnTo>
                    <a:pt x="254" y="32"/>
                  </a:lnTo>
                  <a:lnTo>
                    <a:pt x="263" y="67"/>
                  </a:lnTo>
                  <a:lnTo>
                    <a:pt x="272" y="37"/>
                  </a:lnTo>
                  <a:lnTo>
                    <a:pt x="281" y="15"/>
                  </a:lnTo>
                  <a:lnTo>
                    <a:pt x="290" y="40"/>
                  </a:lnTo>
                  <a:lnTo>
                    <a:pt x="298" y="0"/>
                  </a:lnTo>
                  <a:lnTo>
                    <a:pt x="307" y="25"/>
                  </a:lnTo>
                  <a:lnTo>
                    <a:pt x="316" y="58"/>
                  </a:lnTo>
                  <a:lnTo>
                    <a:pt x="324" y="54"/>
                  </a:lnTo>
                  <a:lnTo>
                    <a:pt x="332" y="29"/>
                  </a:lnTo>
                  <a:lnTo>
                    <a:pt x="341" y="45"/>
                  </a:lnTo>
                  <a:lnTo>
                    <a:pt x="350" y="13"/>
                  </a:lnTo>
                  <a:lnTo>
                    <a:pt x="359" y="41"/>
                  </a:lnTo>
                  <a:lnTo>
                    <a:pt x="369" y="33"/>
                  </a:lnTo>
                  <a:lnTo>
                    <a:pt x="377" y="7"/>
                  </a:lnTo>
                  <a:lnTo>
                    <a:pt x="386" y="39"/>
                  </a:lnTo>
                  <a:lnTo>
                    <a:pt x="394" y="56"/>
                  </a:lnTo>
                  <a:lnTo>
                    <a:pt x="404" y="55"/>
                  </a:lnTo>
                  <a:lnTo>
                    <a:pt x="412" y="62"/>
                  </a:lnTo>
                  <a:lnTo>
                    <a:pt x="420" y="22"/>
                  </a:lnTo>
                  <a:lnTo>
                    <a:pt x="429" y="18"/>
                  </a:lnTo>
                  <a:lnTo>
                    <a:pt x="437" y="30"/>
                  </a:lnTo>
                  <a:lnTo>
                    <a:pt x="447" y="0"/>
                  </a:lnTo>
                  <a:lnTo>
                    <a:pt x="455" y="37"/>
                  </a:lnTo>
                  <a:lnTo>
                    <a:pt x="464" y="37"/>
                  </a:lnTo>
                  <a:lnTo>
                    <a:pt x="473" y="10"/>
                  </a:lnTo>
                  <a:lnTo>
                    <a:pt x="481" y="20"/>
                  </a:lnTo>
                  <a:lnTo>
                    <a:pt x="490" y="44"/>
                  </a:lnTo>
                  <a:lnTo>
                    <a:pt x="500" y="16"/>
                  </a:lnTo>
                  <a:lnTo>
                    <a:pt x="508" y="30"/>
                  </a:lnTo>
                  <a:lnTo>
                    <a:pt x="516" y="55"/>
                  </a:lnTo>
                  <a:lnTo>
                    <a:pt x="525" y="48"/>
                  </a:lnTo>
                  <a:lnTo>
                    <a:pt x="535" y="56"/>
                  </a:lnTo>
                  <a:lnTo>
                    <a:pt x="543" y="48"/>
                  </a:lnTo>
                  <a:lnTo>
                    <a:pt x="552" y="41"/>
                  </a:lnTo>
                  <a:lnTo>
                    <a:pt x="560" y="25"/>
                  </a:lnTo>
                  <a:lnTo>
                    <a:pt x="569" y="17"/>
                  </a:lnTo>
                  <a:lnTo>
                    <a:pt x="578" y="47"/>
                  </a:lnTo>
                  <a:lnTo>
                    <a:pt x="586" y="53"/>
                  </a:lnTo>
                  <a:lnTo>
                    <a:pt x="596" y="40"/>
                  </a:lnTo>
                  <a:lnTo>
                    <a:pt x="604" y="24"/>
                  </a:lnTo>
                  <a:lnTo>
                    <a:pt x="613" y="49"/>
                  </a:lnTo>
                  <a:lnTo>
                    <a:pt x="622" y="49"/>
                  </a:lnTo>
                  <a:lnTo>
                    <a:pt x="631" y="39"/>
                  </a:lnTo>
                  <a:lnTo>
                    <a:pt x="640" y="40"/>
                  </a:lnTo>
                  <a:lnTo>
                    <a:pt x="648" y="37"/>
                  </a:lnTo>
                  <a:lnTo>
                    <a:pt x="657" y="17"/>
                  </a:lnTo>
                  <a:lnTo>
                    <a:pt x="666" y="10"/>
                  </a:lnTo>
                  <a:lnTo>
                    <a:pt x="674" y="2"/>
                  </a:lnTo>
                  <a:lnTo>
                    <a:pt x="682" y="10"/>
                  </a:lnTo>
                  <a:lnTo>
                    <a:pt x="692" y="44"/>
                  </a:lnTo>
                  <a:lnTo>
                    <a:pt x="700" y="37"/>
                  </a:lnTo>
                  <a:lnTo>
                    <a:pt x="710" y="30"/>
                  </a:lnTo>
                  <a:lnTo>
                    <a:pt x="718" y="47"/>
                  </a:lnTo>
                  <a:lnTo>
                    <a:pt x="727" y="33"/>
                  </a:lnTo>
                  <a:lnTo>
                    <a:pt x="735" y="39"/>
                  </a:lnTo>
                  <a:lnTo>
                    <a:pt x="744" y="44"/>
                  </a:lnTo>
                  <a:lnTo>
                    <a:pt x="753" y="24"/>
                  </a:lnTo>
                  <a:lnTo>
                    <a:pt x="762" y="29"/>
                  </a:lnTo>
                  <a:lnTo>
                    <a:pt x="771" y="4"/>
                  </a:lnTo>
                  <a:lnTo>
                    <a:pt x="779" y="38"/>
                  </a:lnTo>
                  <a:lnTo>
                    <a:pt x="789" y="37"/>
                  </a:lnTo>
                  <a:lnTo>
                    <a:pt x="798" y="34"/>
                  </a:lnTo>
                  <a:lnTo>
                    <a:pt x="806" y="44"/>
                  </a:lnTo>
                  <a:lnTo>
                    <a:pt x="814" y="25"/>
                  </a:lnTo>
                  <a:lnTo>
                    <a:pt x="823" y="35"/>
                  </a:lnTo>
                  <a:lnTo>
                    <a:pt x="832" y="30"/>
                  </a:lnTo>
                  <a:lnTo>
                    <a:pt x="841" y="37"/>
                  </a:lnTo>
                  <a:lnTo>
                    <a:pt x="850" y="49"/>
                  </a:lnTo>
                  <a:lnTo>
                    <a:pt x="858" y="73"/>
                  </a:lnTo>
                  <a:lnTo>
                    <a:pt x="867" y="35"/>
                  </a:lnTo>
                  <a:lnTo>
                    <a:pt x="875" y="20"/>
                  </a:lnTo>
                  <a:lnTo>
                    <a:pt x="885" y="35"/>
                  </a:lnTo>
                  <a:lnTo>
                    <a:pt x="894" y="72"/>
                  </a:lnTo>
                  <a:lnTo>
                    <a:pt x="902" y="58"/>
                  </a:lnTo>
                  <a:lnTo>
                    <a:pt x="911" y="21"/>
                  </a:lnTo>
                </a:path>
              </a:pathLst>
            </a:custGeom>
            <a:noFill/>
            <a:ln w="31750">
              <a:solidFill>
                <a:schemeClr val="tx2"/>
              </a:solidFill>
              <a:round/>
              <a:headEnd/>
              <a:tailEnd/>
            </a:ln>
          </p:spPr>
          <p:txBody>
            <a:bodyPr/>
            <a:lstStyle/>
            <a:p>
              <a:endParaRPr lang="en-US" dirty="0"/>
            </a:p>
          </p:txBody>
        </p:sp>
        <p:sp>
          <p:nvSpPr>
            <p:cNvPr id="52252" name="Freeform 35"/>
            <p:cNvSpPr>
              <a:spLocks/>
            </p:cNvSpPr>
            <p:nvPr/>
          </p:nvSpPr>
          <p:spPr bwMode="auto">
            <a:xfrm>
              <a:off x="2119" y="2474"/>
              <a:ext cx="912" cy="773"/>
            </a:xfrm>
            <a:custGeom>
              <a:avLst/>
              <a:gdLst>
                <a:gd name="T0" fmla="*/ 9 w 912"/>
                <a:gd name="T1" fmla="*/ 745 h 773"/>
                <a:gd name="T2" fmla="*/ 27 w 912"/>
                <a:gd name="T3" fmla="*/ 730 h 773"/>
                <a:gd name="T4" fmla="*/ 43 w 912"/>
                <a:gd name="T5" fmla="*/ 748 h 773"/>
                <a:gd name="T6" fmla="*/ 61 w 912"/>
                <a:gd name="T7" fmla="*/ 730 h 773"/>
                <a:gd name="T8" fmla="*/ 79 w 912"/>
                <a:gd name="T9" fmla="*/ 739 h 773"/>
                <a:gd name="T10" fmla="*/ 95 w 912"/>
                <a:gd name="T11" fmla="*/ 760 h 773"/>
                <a:gd name="T12" fmla="*/ 113 w 912"/>
                <a:gd name="T13" fmla="*/ 762 h 773"/>
                <a:gd name="T14" fmla="*/ 131 w 912"/>
                <a:gd name="T15" fmla="*/ 730 h 773"/>
                <a:gd name="T16" fmla="*/ 149 w 912"/>
                <a:gd name="T17" fmla="*/ 728 h 773"/>
                <a:gd name="T18" fmla="*/ 166 w 912"/>
                <a:gd name="T19" fmla="*/ 726 h 773"/>
                <a:gd name="T20" fmla="*/ 184 w 912"/>
                <a:gd name="T21" fmla="*/ 735 h 773"/>
                <a:gd name="T22" fmla="*/ 201 w 912"/>
                <a:gd name="T23" fmla="*/ 741 h 773"/>
                <a:gd name="T24" fmla="*/ 218 w 912"/>
                <a:gd name="T25" fmla="*/ 768 h 773"/>
                <a:gd name="T26" fmla="*/ 237 w 912"/>
                <a:gd name="T27" fmla="*/ 734 h 773"/>
                <a:gd name="T28" fmla="*/ 254 w 912"/>
                <a:gd name="T29" fmla="*/ 753 h 773"/>
                <a:gd name="T30" fmla="*/ 272 w 912"/>
                <a:gd name="T31" fmla="*/ 739 h 773"/>
                <a:gd name="T32" fmla="*/ 289 w 912"/>
                <a:gd name="T33" fmla="*/ 728 h 773"/>
                <a:gd name="T34" fmla="*/ 306 w 912"/>
                <a:gd name="T35" fmla="*/ 706 h 773"/>
                <a:gd name="T36" fmla="*/ 324 w 912"/>
                <a:gd name="T37" fmla="*/ 727 h 773"/>
                <a:gd name="T38" fmla="*/ 341 w 912"/>
                <a:gd name="T39" fmla="*/ 738 h 773"/>
                <a:gd name="T40" fmla="*/ 359 w 912"/>
                <a:gd name="T41" fmla="*/ 745 h 773"/>
                <a:gd name="T42" fmla="*/ 377 w 912"/>
                <a:gd name="T43" fmla="*/ 769 h 773"/>
                <a:gd name="T44" fmla="*/ 394 w 912"/>
                <a:gd name="T45" fmla="*/ 761 h 773"/>
                <a:gd name="T46" fmla="*/ 412 w 912"/>
                <a:gd name="T47" fmla="*/ 735 h 773"/>
                <a:gd name="T48" fmla="*/ 429 w 912"/>
                <a:gd name="T49" fmla="*/ 768 h 773"/>
                <a:gd name="T50" fmla="*/ 447 w 912"/>
                <a:gd name="T51" fmla="*/ 718 h 773"/>
                <a:gd name="T52" fmla="*/ 464 w 912"/>
                <a:gd name="T53" fmla="*/ 761 h 773"/>
                <a:gd name="T54" fmla="*/ 481 w 912"/>
                <a:gd name="T55" fmla="*/ 764 h 773"/>
                <a:gd name="T56" fmla="*/ 499 w 912"/>
                <a:gd name="T57" fmla="*/ 755 h 773"/>
                <a:gd name="T58" fmla="*/ 517 w 912"/>
                <a:gd name="T59" fmla="*/ 758 h 773"/>
                <a:gd name="T60" fmla="*/ 535 w 912"/>
                <a:gd name="T61" fmla="*/ 740 h 773"/>
                <a:gd name="T62" fmla="*/ 551 w 912"/>
                <a:gd name="T63" fmla="*/ 768 h 773"/>
                <a:gd name="T64" fmla="*/ 569 w 912"/>
                <a:gd name="T65" fmla="*/ 727 h 773"/>
                <a:gd name="T66" fmla="*/ 587 w 912"/>
                <a:gd name="T67" fmla="*/ 772 h 773"/>
                <a:gd name="T68" fmla="*/ 604 w 912"/>
                <a:gd name="T69" fmla="*/ 713 h 773"/>
                <a:gd name="T70" fmla="*/ 621 w 912"/>
                <a:gd name="T71" fmla="*/ 755 h 773"/>
                <a:gd name="T72" fmla="*/ 639 w 912"/>
                <a:gd name="T73" fmla="*/ 728 h 773"/>
                <a:gd name="T74" fmla="*/ 657 w 912"/>
                <a:gd name="T75" fmla="*/ 718 h 773"/>
                <a:gd name="T76" fmla="*/ 675 w 912"/>
                <a:gd name="T77" fmla="*/ 739 h 773"/>
                <a:gd name="T78" fmla="*/ 691 w 912"/>
                <a:gd name="T79" fmla="*/ 731 h 773"/>
                <a:gd name="T80" fmla="*/ 709 w 912"/>
                <a:gd name="T81" fmla="*/ 718 h 773"/>
                <a:gd name="T82" fmla="*/ 726 w 912"/>
                <a:gd name="T83" fmla="*/ 686 h 773"/>
                <a:gd name="T84" fmla="*/ 743 w 912"/>
                <a:gd name="T85" fmla="*/ 570 h 773"/>
                <a:gd name="T86" fmla="*/ 762 w 912"/>
                <a:gd name="T87" fmla="*/ 467 h 773"/>
                <a:gd name="T88" fmla="*/ 779 w 912"/>
                <a:gd name="T89" fmla="*/ 311 h 773"/>
                <a:gd name="T90" fmla="*/ 797 w 912"/>
                <a:gd name="T91" fmla="*/ 183 h 773"/>
                <a:gd name="T92" fmla="*/ 814 w 912"/>
                <a:gd name="T93" fmla="*/ 53 h 773"/>
                <a:gd name="T94" fmla="*/ 831 w 912"/>
                <a:gd name="T95" fmla="*/ 9 h 773"/>
                <a:gd name="T96" fmla="*/ 849 w 912"/>
                <a:gd name="T97" fmla="*/ 0 h 773"/>
                <a:gd name="T98" fmla="*/ 866 w 912"/>
                <a:gd name="T99" fmla="*/ 63 h 773"/>
                <a:gd name="T100" fmla="*/ 884 w 912"/>
                <a:gd name="T101" fmla="*/ 146 h 773"/>
                <a:gd name="T102" fmla="*/ 903 w 912"/>
                <a:gd name="T103" fmla="*/ 265 h 7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2"/>
                <a:gd name="T157" fmla="*/ 0 h 773"/>
                <a:gd name="T158" fmla="*/ 912 w 912"/>
                <a:gd name="T159" fmla="*/ 773 h 77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2" h="773">
                  <a:moveTo>
                    <a:pt x="0" y="727"/>
                  </a:moveTo>
                  <a:lnTo>
                    <a:pt x="9" y="745"/>
                  </a:lnTo>
                  <a:lnTo>
                    <a:pt x="17" y="747"/>
                  </a:lnTo>
                  <a:lnTo>
                    <a:pt x="27" y="730"/>
                  </a:lnTo>
                  <a:lnTo>
                    <a:pt x="35" y="762"/>
                  </a:lnTo>
                  <a:lnTo>
                    <a:pt x="43" y="748"/>
                  </a:lnTo>
                  <a:lnTo>
                    <a:pt x="52" y="745"/>
                  </a:lnTo>
                  <a:lnTo>
                    <a:pt x="61" y="730"/>
                  </a:lnTo>
                  <a:lnTo>
                    <a:pt x="70" y="743"/>
                  </a:lnTo>
                  <a:lnTo>
                    <a:pt x="79" y="739"/>
                  </a:lnTo>
                  <a:lnTo>
                    <a:pt x="87" y="755"/>
                  </a:lnTo>
                  <a:lnTo>
                    <a:pt x="95" y="760"/>
                  </a:lnTo>
                  <a:lnTo>
                    <a:pt x="105" y="718"/>
                  </a:lnTo>
                  <a:lnTo>
                    <a:pt x="113" y="762"/>
                  </a:lnTo>
                  <a:lnTo>
                    <a:pt x="123" y="745"/>
                  </a:lnTo>
                  <a:lnTo>
                    <a:pt x="131" y="730"/>
                  </a:lnTo>
                  <a:lnTo>
                    <a:pt x="140" y="704"/>
                  </a:lnTo>
                  <a:lnTo>
                    <a:pt x="149" y="728"/>
                  </a:lnTo>
                  <a:lnTo>
                    <a:pt x="157" y="736"/>
                  </a:lnTo>
                  <a:lnTo>
                    <a:pt x="166" y="726"/>
                  </a:lnTo>
                  <a:lnTo>
                    <a:pt x="175" y="709"/>
                  </a:lnTo>
                  <a:lnTo>
                    <a:pt x="184" y="735"/>
                  </a:lnTo>
                  <a:lnTo>
                    <a:pt x="193" y="750"/>
                  </a:lnTo>
                  <a:lnTo>
                    <a:pt x="201" y="741"/>
                  </a:lnTo>
                  <a:lnTo>
                    <a:pt x="209" y="747"/>
                  </a:lnTo>
                  <a:lnTo>
                    <a:pt x="218" y="768"/>
                  </a:lnTo>
                  <a:lnTo>
                    <a:pt x="228" y="745"/>
                  </a:lnTo>
                  <a:lnTo>
                    <a:pt x="237" y="734"/>
                  </a:lnTo>
                  <a:lnTo>
                    <a:pt x="245" y="736"/>
                  </a:lnTo>
                  <a:lnTo>
                    <a:pt x="254" y="753"/>
                  </a:lnTo>
                  <a:lnTo>
                    <a:pt x="263" y="730"/>
                  </a:lnTo>
                  <a:lnTo>
                    <a:pt x="272" y="739"/>
                  </a:lnTo>
                  <a:lnTo>
                    <a:pt x="280" y="723"/>
                  </a:lnTo>
                  <a:lnTo>
                    <a:pt x="289" y="728"/>
                  </a:lnTo>
                  <a:lnTo>
                    <a:pt x="297" y="709"/>
                  </a:lnTo>
                  <a:lnTo>
                    <a:pt x="306" y="706"/>
                  </a:lnTo>
                  <a:lnTo>
                    <a:pt x="316" y="727"/>
                  </a:lnTo>
                  <a:lnTo>
                    <a:pt x="324" y="727"/>
                  </a:lnTo>
                  <a:lnTo>
                    <a:pt x="333" y="751"/>
                  </a:lnTo>
                  <a:lnTo>
                    <a:pt x="341" y="738"/>
                  </a:lnTo>
                  <a:lnTo>
                    <a:pt x="349" y="755"/>
                  </a:lnTo>
                  <a:lnTo>
                    <a:pt x="359" y="745"/>
                  </a:lnTo>
                  <a:lnTo>
                    <a:pt x="368" y="750"/>
                  </a:lnTo>
                  <a:lnTo>
                    <a:pt x="377" y="769"/>
                  </a:lnTo>
                  <a:lnTo>
                    <a:pt x="385" y="758"/>
                  </a:lnTo>
                  <a:lnTo>
                    <a:pt x="394" y="761"/>
                  </a:lnTo>
                  <a:lnTo>
                    <a:pt x="403" y="728"/>
                  </a:lnTo>
                  <a:lnTo>
                    <a:pt x="412" y="735"/>
                  </a:lnTo>
                  <a:lnTo>
                    <a:pt x="421" y="751"/>
                  </a:lnTo>
                  <a:lnTo>
                    <a:pt x="429" y="768"/>
                  </a:lnTo>
                  <a:lnTo>
                    <a:pt x="437" y="741"/>
                  </a:lnTo>
                  <a:lnTo>
                    <a:pt x="447" y="718"/>
                  </a:lnTo>
                  <a:lnTo>
                    <a:pt x="455" y="751"/>
                  </a:lnTo>
                  <a:lnTo>
                    <a:pt x="464" y="761"/>
                  </a:lnTo>
                  <a:lnTo>
                    <a:pt x="473" y="752"/>
                  </a:lnTo>
                  <a:lnTo>
                    <a:pt x="481" y="764"/>
                  </a:lnTo>
                  <a:lnTo>
                    <a:pt x="490" y="741"/>
                  </a:lnTo>
                  <a:lnTo>
                    <a:pt x="499" y="755"/>
                  </a:lnTo>
                  <a:lnTo>
                    <a:pt x="509" y="758"/>
                  </a:lnTo>
                  <a:lnTo>
                    <a:pt x="517" y="758"/>
                  </a:lnTo>
                  <a:lnTo>
                    <a:pt x="525" y="738"/>
                  </a:lnTo>
                  <a:lnTo>
                    <a:pt x="535" y="740"/>
                  </a:lnTo>
                  <a:lnTo>
                    <a:pt x="543" y="740"/>
                  </a:lnTo>
                  <a:lnTo>
                    <a:pt x="551" y="768"/>
                  </a:lnTo>
                  <a:lnTo>
                    <a:pt x="560" y="745"/>
                  </a:lnTo>
                  <a:lnTo>
                    <a:pt x="569" y="727"/>
                  </a:lnTo>
                  <a:lnTo>
                    <a:pt x="578" y="764"/>
                  </a:lnTo>
                  <a:lnTo>
                    <a:pt x="587" y="772"/>
                  </a:lnTo>
                  <a:lnTo>
                    <a:pt x="595" y="761"/>
                  </a:lnTo>
                  <a:lnTo>
                    <a:pt x="604" y="713"/>
                  </a:lnTo>
                  <a:lnTo>
                    <a:pt x="613" y="717"/>
                  </a:lnTo>
                  <a:lnTo>
                    <a:pt x="621" y="755"/>
                  </a:lnTo>
                  <a:lnTo>
                    <a:pt x="630" y="744"/>
                  </a:lnTo>
                  <a:lnTo>
                    <a:pt x="639" y="728"/>
                  </a:lnTo>
                  <a:lnTo>
                    <a:pt x="648" y="733"/>
                  </a:lnTo>
                  <a:lnTo>
                    <a:pt x="657" y="718"/>
                  </a:lnTo>
                  <a:lnTo>
                    <a:pt x="666" y="762"/>
                  </a:lnTo>
                  <a:lnTo>
                    <a:pt x="675" y="739"/>
                  </a:lnTo>
                  <a:lnTo>
                    <a:pt x="683" y="724"/>
                  </a:lnTo>
                  <a:lnTo>
                    <a:pt x="691" y="731"/>
                  </a:lnTo>
                  <a:lnTo>
                    <a:pt x="700" y="712"/>
                  </a:lnTo>
                  <a:lnTo>
                    <a:pt x="709" y="718"/>
                  </a:lnTo>
                  <a:lnTo>
                    <a:pt x="718" y="710"/>
                  </a:lnTo>
                  <a:lnTo>
                    <a:pt x="726" y="686"/>
                  </a:lnTo>
                  <a:lnTo>
                    <a:pt x="735" y="637"/>
                  </a:lnTo>
                  <a:lnTo>
                    <a:pt x="743" y="570"/>
                  </a:lnTo>
                  <a:lnTo>
                    <a:pt x="753" y="527"/>
                  </a:lnTo>
                  <a:lnTo>
                    <a:pt x="762" y="467"/>
                  </a:lnTo>
                  <a:lnTo>
                    <a:pt x="771" y="338"/>
                  </a:lnTo>
                  <a:lnTo>
                    <a:pt x="779" y="311"/>
                  </a:lnTo>
                  <a:lnTo>
                    <a:pt x="787" y="235"/>
                  </a:lnTo>
                  <a:lnTo>
                    <a:pt x="797" y="183"/>
                  </a:lnTo>
                  <a:lnTo>
                    <a:pt x="805" y="134"/>
                  </a:lnTo>
                  <a:lnTo>
                    <a:pt x="814" y="53"/>
                  </a:lnTo>
                  <a:lnTo>
                    <a:pt x="823" y="32"/>
                  </a:lnTo>
                  <a:lnTo>
                    <a:pt x="831" y="9"/>
                  </a:lnTo>
                  <a:lnTo>
                    <a:pt x="841" y="1"/>
                  </a:lnTo>
                  <a:lnTo>
                    <a:pt x="849" y="0"/>
                  </a:lnTo>
                  <a:lnTo>
                    <a:pt x="858" y="4"/>
                  </a:lnTo>
                  <a:lnTo>
                    <a:pt x="866" y="63"/>
                  </a:lnTo>
                  <a:lnTo>
                    <a:pt x="875" y="102"/>
                  </a:lnTo>
                  <a:lnTo>
                    <a:pt x="884" y="146"/>
                  </a:lnTo>
                  <a:lnTo>
                    <a:pt x="893" y="204"/>
                  </a:lnTo>
                  <a:lnTo>
                    <a:pt x="903" y="265"/>
                  </a:lnTo>
                  <a:lnTo>
                    <a:pt x="911" y="347"/>
                  </a:lnTo>
                </a:path>
              </a:pathLst>
            </a:custGeom>
            <a:noFill/>
            <a:ln w="31750">
              <a:solidFill>
                <a:schemeClr val="tx2"/>
              </a:solidFill>
              <a:round/>
              <a:headEnd/>
              <a:tailEnd/>
            </a:ln>
          </p:spPr>
          <p:txBody>
            <a:bodyPr/>
            <a:lstStyle/>
            <a:p>
              <a:endParaRPr lang="en-US" dirty="0"/>
            </a:p>
          </p:txBody>
        </p:sp>
        <p:sp>
          <p:nvSpPr>
            <p:cNvPr id="52253" name="Freeform 36"/>
            <p:cNvSpPr>
              <a:spLocks/>
            </p:cNvSpPr>
            <p:nvPr/>
          </p:nvSpPr>
          <p:spPr bwMode="auto">
            <a:xfrm>
              <a:off x="3030" y="2821"/>
              <a:ext cx="911" cy="435"/>
            </a:xfrm>
            <a:custGeom>
              <a:avLst/>
              <a:gdLst>
                <a:gd name="T0" fmla="*/ 8 w 911"/>
                <a:gd name="T1" fmla="*/ 77 h 435"/>
                <a:gd name="T2" fmla="*/ 26 w 911"/>
                <a:gd name="T3" fmla="*/ 193 h 435"/>
                <a:gd name="T4" fmla="*/ 43 w 911"/>
                <a:gd name="T5" fmla="*/ 295 h 435"/>
                <a:gd name="T6" fmla="*/ 61 w 911"/>
                <a:gd name="T7" fmla="*/ 340 h 435"/>
                <a:gd name="T8" fmla="*/ 78 w 911"/>
                <a:gd name="T9" fmla="*/ 365 h 435"/>
                <a:gd name="T10" fmla="*/ 96 w 911"/>
                <a:gd name="T11" fmla="*/ 382 h 435"/>
                <a:gd name="T12" fmla="*/ 114 w 911"/>
                <a:gd name="T13" fmla="*/ 423 h 435"/>
                <a:gd name="T14" fmla="*/ 131 w 911"/>
                <a:gd name="T15" fmla="*/ 421 h 435"/>
                <a:gd name="T16" fmla="*/ 149 w 911"/>
                <a:gd name="T17" fmla="*/ 383 h 435"/>
                <a:gd name="T18" fmla="*/ 166 w 911"/>
                <a:gd name="T19" fmla="*/ 379 h 435"/>
                <a:gd name="T20" fmla="*/ 184 w 911"/>
                <a:gd name="T21" fmla="*/ 384 h 435"/>
                <a:gd name="T22" fmla="*/ 201 w 911"/>
                <a:gd name="T23" fmla="*/ 408 h 435"/>
                <a:gd name="T24" fmla="*/ 218 w 911"/>
                <a:gd name="T25" fmla="*/ 384 h 435"/>
                <a:gd name="T26" fmla="*/ 236 w 911"/>
                <a:gd name="T27" fmla="*/ 404 h 435"/>
                <a:gd name="T28" fmla="*/ 254 w 911"/>
                <a:gd name="T29" fmla="*/ 390 h 435"/>
                <a:gd name="T30" fmla="*/ 271 w 911"/>
                <a:gd name="T31" fmla="*/ 399 h 435"/>
                <a:gd name="T32" fmla="*/ 289 w 911"/>
                <a:gd name="T33" fmla="*/ 408 h 435"/>
                <a:gd name="T34" fmla="*/ 306 w 911"/>
                <a:gd name="T35" fmla="*/ 411 h 435"/>
                <a:gd name="T36" fmla="*/ 324 w 911"/>
                <a:gd name="T37" fmla="*/ 408 h 435"/>
                <a:gd name="T38" fmla="*/ 341 w 911"/>
                <a:gd name="T39" fmla="*/ 392 h 435"/>
                <a:gd name="T40" fmla="*/ 359 w 911"/>
                <a:gd name="T41" fmla="*/ 403 h 435"/>
                <a:gd name="T42" fmla="*/ 376 w 911"/>
                <a:gd name="T43" fmla="*/ 372 h 435"/>
                <a:gd name="T44" fmla="*/ 394 w 911"/>
                <a:gd name="T45" fmla="*/ 434 h 435"/>
                <a:gd name="T46" fmla="*/ 411 w 911"/>
                <a:gd name="T47" fmla="*/ 390 h 435"/>
                <a:gd name="T48" fmla="*/ 429 w 911"/>
                <a:gd name="T49" fmla="*/ 416 h 435"/>
                <a:gd name="T50" fmla="*/ 446 w 911"/>
                <a:gd name="T51" fmla="*/ 377 h 435"/>
                <a:gd name="T52" fmla="*/ 463 w 911"/>
                <a:gd name="T53" fmla="*/ 403 h 435"/>
                <a:gd name="T54" fmla="*/ 481 w 911"/>
                <a:gd name="T55" fmla="*/ 363 h 435"/>
                <a:gd name="T56" fmla="*/ 499 w 911"/>
                <a:gd name="T57" fmla="*/ 403 h 435"/>
                <a:gd name="T58" fmla="*/ 516 w 911"/>
                <a:gd name="T59" fmla="*/ 391 h 435"/>
                <a:gd name="T60" fmla="*/ 534 w 911"/>
                <a:gd name="T61" fmla="*/ 382 h 435"/>
                <a:gd name="T62" fmla="*/ 551 w 911"/>
                <a:gd name="T63" fmla="*/ 397 h 435"/>
                <a:gd name="T64" fmla="*/ 568 w 911"/>
                <a:gd name="T65" fmla="*/ 384 h 435"/>
                <a:gd name="T66" fmla="*/ 586 w 911"/>
                <a:gd name="T67" fmla="*/ 377 h 435"/>
                <a:gd name="T68" fmla="*/ 603 w 911"/>
                <a:gd name="T69" fmla="*/ 392 h 435"/>
                <a:gd name="T70" fmla="*/ 622 w 911"/>
                <a:gd name="T71" fmla="*/ 396 h 435"/>
                <a:gd name="T72" fmla="*/ 639 w 911"/>
                <a:gd name="T73" fmla="*/ 394 h 435"/>
                <a:gd name="T74" fmla="*/ 656 w 911"/>
                <a:gd name="T75" fmla="*/ 377 h 435"/>
                <a:gd name="T76" fmla="*/ 674 w 911"/>
                <a:gd name="T77" fmla="*/ 387 h 435"/>
                <a:gd name="T78" fmla="*/ 691 w 911"/>
                <a:gd name="T79" fmla="*/ 410 h 435"/>
                <a:gd name="T80" fmla="*/ 709 w 911"/>
                <a:gd name="T81" fmla="*/ 377 h 435"/>
                <a:gd name="T82" fmla="*/ 726 w 911"/>
                <a:gd name="T83" fmla="*/ 371 h 435"/>
                <a:gd name="T84" fmla="*/ 744 w 911"/>
                <a:gd name="T85" fmla="*/ 411 h 435"/>
                <a:gd name="T86" fmla="*/ 761 w 911"/>
                <a:gd name="T87" fmla="*/ 411 h 435"/>
                <a:gd name="T88" fmla="*/ 779 w 911"/>
                <a:gd name="T89" fmla="*/ 401 h 435"/>
                <a:gd name="T90" fmla="*/ 797 w 911"/>
                <a:gd name="T91" fmla="*/ 363 h 435"/>
                <a:gd name="T92" fmla="*/ 814 w 911"/>
                <a:gd name="T93" fmla="*/ 377 h 435"/>
                <a:gd name="T94" fmla="*/ 831 w 911"/>
                <a:gd name="T95" fmla="*/ 381 h 435"/>
                <a:gd name="T96" fmla="*/ 848 w 911"/>
                <a:gd name="T97" fmla="*/ 399 h 435"/>
                <a:gd name="T98" fmla="*/ 867 w 911"/>
                <a:gd name="T99" fmla="*/ 392 h 435"/>
                <a:gd name="T100" fmla="*/ 884 w 911"/>
                <a:gd name="T101" fmla="*/ 417 h 435"/>
                <a:gd name="T102" fmla="*/ 902 w 911"/>
                <a:gd name="T103" fmla="*/ 408 h 4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1"/>
                <a:gd name="T157" fmla="*/ 0 h 435"/>
                <a:gd name="T158" fmla="*/ 911 w 911"/>
                <a:gd name="T159" fmla="*/ 435 h 4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1" h="435">
                  <a:moveTo>
                    <a:pt x="0" y="0"/>
                  </a:moveTo>
                  <a:lnTo>
                    <a:pt x="8" y="77"/>
                  </a:lnTo>
                  <a:lnTo>
                    <a:pt x="17" y="115"/>
                  </a:lnTo>
                  <a:lnTo>
                    <a:pt x="26" y="193"/>
                  </a:lnTo>
                  <a:lnTo>
                    <a:pt x="35" y="254"/>
                  </a:lnTo>
                  <a:lnTo>
                    <a:pt x="43" y="295"/>
                  </a:lnTo>
                  <a:lnTo>
                    <a:pt x="53" y="327"/>
                  </a:lnTo>
                  <a:lnTo>
                    <a:pt x="61" y="340"/>
                  </a:lnTo>
                  <a:lnTo>
                    <a:pt x="70" y="346"/>
                  </a:lnTo>
                  <a:lnTo>
                    <a:pt x="78" y="365"/>
                  </a:lnTo>
                  <a:lnTo>
                    <a:pt x="87" y="380"/>
                  </a:lnTo>
                  <a:lnTo>
                    <a:pt x="96" y="382"/>
                  </a:lnTo>
                  <a:lnTo>
                    <a:pt x="105" y="394"/>
                  </a:lnTo>
                  <a:lnTo>
                    <a:pt x="114" y="423"/>
                  </a:lnTo>
                  <a:lnTo>
                    <a:pt x="122" y="397"/>
                  </a:lnTo>
                  <a:lnTo>
                    <a:pt x="131" y="421"/>
                  </a:lnTo>
                  <a:lnTo>
                    <a:pt x="140" y="375"/>
                  </a:lnTo>
                  <a:lnTo>
                    <a:pt x="149" y="383"/>
                  </a:lnTo>
                  <a:lnTo>
                    <a:pt x="157" y="392"/>
                  </a:lnTo>
                  <a:lnTo>
                    <a:pt x="166" y="379"/>
                  </a:lnTo>
                  <a:lnTo>
                    <a:pt x="175" y="366"/>
                  </a:lnTo>
                  <a:lnTo>
                    <a:pt x="184" y="384"/>
                  </a:lnTo>
                  <a:lnTo>
                    <a:pt x="193" y="405"/>
                  </a:lnTo>
                  <a:lnTo>
                    <a:pt x="201" y="408"/>
                  </a:lnTo>
                  <a:lnTo>
                    <a:pt x="210" y="379"/>
                  </a:lnTo>
                  <a:lnTo>
                    <a:pt x="218" y="384"/>
                  </a:lnTo>
                  <a:lnTo>
                    <a:pt x="226" y="389"/>
                  </a:lnTo>
                  <a:lnTo>
                    <a:pt x="236" y="404"/>
                  </a:lnTo>
                  <a:lnTo>
                    <a:pt x="245" y="389"/>
                  </a:lnTo>
                  <a:lnTo>
                    <a:pt x="254" y="390"/>
                  </a:lnTo>
                  <a:lnTo>
                    <a:pt x="262" y="411"/>
                  </a:lnTo>
                  <a:lnTo>
                    <a:pt x="271" y="399"/>
                  </a:lnTo>
                  <a:lnTo>
                    <a:pt x="280" y="401"/>
                  </a:lnTo>
                  <a:lnTo>
                    <a:pt x="289" y="408"/>
                  </a:lnTo>
                  <a:lnTo>
                    <a:pt x="298" y="392"/>
                  </a:lnTo>
                  <a:lnTo>
                    <a:pt x="306" y="411"/>
                  </a:lnTo>
                  <a:lnTo>
                    <a:pt x="315" y="396"/>
                  </a:lnTo>
                  <a:lnTo>
                    <a:pt x="324" y="408"/>
                  </a:lnTo>
                  <a:lnTo>
                    <a:pt x="332" y="399"/>
                  </a:lnTo>
                  <a:lnTo>
                    <a:pt x="341" y="392"/>
                  </a:lnTo>
                  <a:lnTo>
                    <a:pt x="349" y="389"/>
                  </a:lnTo>
                  <a:lnTo>
                    <a:pt x="359" y="403"/>
                  </a:lnTo>
                  <a:lnTo>
                    <a:pt x="367" y="389"/>
                  </a:lnTo>
                  <a:lnTo>
                    <a:pt x="376" y="372"/>
                  </a:lnTo>
                  <a:lnTo>
                    <a:pt x="385" y="393"/>
                  </a:lnTo>
                  <a:lnTo>
                    <a:pt x="394" y="434"/>
                  </a:lnTo>
                  <a:lnTo>
                    <a:pt x="402" y="384"/>
                  </a:lnTo>
                  <a:lnTo>
                    <a:pt x="411" y="390"/>
                  </a:lnTo>
                  <a:lnTo>
                    <a:pt x="420" y="377"/>
                  </a:lnTo>
                  <a:lnTo>
                    <a:pt x="429" y="416"/>
                  </a:lnTo>
                  <a:lnTo>
                    <a:pt x="437" y="397"/>
                  </a:lnTo>
                  <a:lnTo>
                    <a:pt x="446" y="377"/>
                  </a:lnTo>
                  <a:lnTo>
                    <a:pt x="455" y="397"/>
                  </a:lnTo>
                  <a:lnTo>
                    <a:pt x="463" y="403"/>
                  </a:lnTo>
                  <a:lnTo>
                    <a:pt x="472" y="375"/>
                  </a:lnTo>
                  <a:lnTo>
                    <a:pt x="481" y="363"/>
                  </a:lnTo>
                  <a:lnTo>
                    <a:pt x="490" y="371"/>
                  </a:lnTo>
                  <a:lnTo>
                    <a:pt x="499" y="403"/>
                  </a:lnTo>
                  <a:lnTo>
                    <a:pt x="508" y="410"/>
                  </a:lnTo>
                  <a:lnTo>
                    <a:pt x="516" y="391"/>
                  </a:lnTo>
                  <a:lnTo>
                    <a:pt x="525" y="415"/>
                  </a:lnTo>
                  <a:lnTo>
                    <a:pt x="534" y="382"/>
                  </a:lnTo>
                  <a:lnTo>
                    <a:pt x="543" y="379"/>
                  </a:lnTo>
                  <a:lnTo>
                    <a:pt x="551" y="397"/>
                  </a:lnTo>
                  <a:lnTo>
                    <a:pt x="560" y="371"/>
                  </a:lnTo>
                  <a:lnTo>
                    <a:pt x="568" y="384"/>
                  </a:lnTo>
                  <a:lnTo>
                    <a:pt x="578" y="379"/>
                  </a:lnTo>
                  <a:lnTo>
                    <a:pt x="586" y="377"/>
                  </a:lnTo>
                  <a:lnTo>
                    <a:pt x="595" y="373"/>
                  </a:lnTo>
                  <a:lnTo>
                    <a:pt x="603" y="392"/>
                  </a:lnTo>
                  <a:lnTo>
                    <a:pt x="612" y="424"/>
                  </a:lnTo>
                  <a:lnTo>
                    <a:pt x="622" y="396"/>
                  </a:lnTo>
                  <a:lnTo>
                    <a:pt x="630" y="394"/>
                  </a:lnTo>
                  <a:lnTo>
                    <a:pt x="639" y="394"/>
                  </a:lnTo>
                  <a:lnTo>
                    <a:pt x="648" y="375"/>
                  </a:lnTo>
                  <a:lnTo>
                    <a:pt x="656" y="377"/>
                  </a:lnTo>
                  <a:lnTo>
                    <a:pt x="666" y="407"/>
                  </a:lnTo>
                  <a:lnTo>
                    <a:pt x="674" y="387"/>
                  </a:lnTo>
                  <a:lnTo>
                    <a:pt x="683" y="389"/>
                  </a:lnTo>
                  <a:lnTo>
                    <a:pt x="691" y="410"/>
                  </a:lnTo>
                  <a:lnTo>
                    <a:pt x="700" y="401"/>
                  </a:lnTo>
                  <a:lnTo>
                    <a:pt x="709" y="377"/>
                  </a:lnTo>
                  <a:lnTo>
                    <a:pt x="718" y="399"/>
                  </a:lnTo>
                  <a:lnTo>
                    <a:pt x="726" y="371"/>
                  </a:lnTo>
                  <a:lnTo>
                    <a:pt x="735" y="361"/>
                  </a:lnTo>
                  <a:lnTo>
                    <a:pt x="744" y="411"/>
                  </a:lnTo>
                  <a:lnTo>
                    <a:pt x="752" y="377"/>
                  </a:lnTo>
                  <a:lnTo>
                    <a:pt x="761" y="411"/>
                  </a:lnTo>
                  <a:lnTo>
                    <a:pt x="770" y="429"/>
                  </a:lnTo>
                  <a:lnTo>
                    <a:pt x="779" y="401"/>
                  </a:lnTo>
                  <a:lnTo>
                    <a:pt x="788" y="361"/>
                  </a:lnTo>
                  <a:lnTo>
                    <a:pt x="797" y="363"/>
                  </a:lnTo>
                  <a:lnTo>
                    <a:pt x="806" y="386"/>
                  </a:lnTo>
                  <a:lnTo>
                    <a:pt x="814" y="377"/>
                  </a:lnTo>
                  <a:lnTo>
                    <a:pt x="823" y="405"/>
                  </a:lnTo>
                  <a:lnTo>
                    <a:pt x="831" y="381"/>
                  </a:lnTo>
                  <a:lnTo>
                    <a:pt x="840" y="379"/>
                  </a:lnTo>
                  <a:lnTo>
                    <a:pt x="848" y="399"/>
                  </a:lnTo>
                  <a:lnTo>
                    <a:pt x="857" y="377"/>
                  </a:lnTo>
                  <a:lnTo>
                    <a:pt x="867" y="392"/>
                  </a:lnTo>
                  <a:lnTo>
                    <a:pt x="875" y="401"/>
                  </a:lnTo>
                  <a:lnTo>
                    <a:pt x="884" y="417"/>
                  </a:lnTo>
                  <a:lnTo>
                    <a:pt x="892" y="391"/>
                  </a:lnTo>
                  <a:lnTo>
                    <a:pt x="902" y="408"/>
                  </a:lnTo>
                  <a:lnTo>
                    <a:pt x="910" y="400"/>
                  </a:lnTo>
                </a:path>
              </a:pathLst>
            </a:custGeom>
            <a:noFill/>
            <a:ln w="31750">
              <a:solidFill>
                <a:schemeClr val="tx2"/>
              </a:solidFill>
              <a:round/>
              <a:headEnd/>
              <a:tailEnd/>
            </a:ln>
          </p:spPr>
          <p:txBody>
            <a:bodyPr/>
            <a:lstStyle/>
            <a:p>
              <a:endParaRPr lang="en-US" dirty="0"/>
            </a:p>
          </p:txBody>
        </p:sp>
        <p:sp>
          <p:nvSpPr>
            <p:cNvPr id="52254" name="Freeform 37"/>
            <p:cNvSpPr>
              <a:spLocks/>
            </p:cNvSpPr>
            <p:nvPr/>
          </p:nvSpPr>
          <p:spPr bwMode="auto">
            <a:xfrm>
              <a:off x="3940" y="3176"/>
              <a:ext cx="772" cy="87"/>
            </a:xfrm>
            <a:custGeom>
              <a:avLst/>
              <a:gdLst>
                <a:gd name="T0" fmla="*/ 9 w 772"/>
                <a:gd name="T1" fmla="*/ 36 h 87"/>
                <a:gd name="T2" fmla="*/ 26 w 772"/>
                <a:gd name="T3" fmla="*/ 16 h 87"/>
                <a:gd name="T4" fmla="*/ 44 w 772"/>
                <a:gd name="T5" fmla="*/ 31 h 87"/>
                <a:gd name="T6" fmla="*/ 62 w 772"/>
                <a:gd name="T7" fmla="*/ 34 h 87"/>
                <a:gd name="T8" fmla="*/ 79 w 772"/>
                <a:gd name="T9" fmla="*/ 37 h 87"/>
                <a:gd name="T10" fmla="*/ 97 w 772"/>
                <a:gd name="T11" fmla="*/ 34 h 87"/>
                <a:gd name="T12" fmla="*/ 114 w 772"/>
                <a:gd name="T13" fmla="*/ 68 h 87"/>
                <a:gd name="T14" fmla="*/ 132 w 772"/>
                <a:gd name="T15" fmla="*/ 64 h 87"/>
                <a:gd name="T16" fmla="*/ 150 w 772"/>
                <a:gd name="T17" fmla="*/ 37 h 87"/>
                <a:gd name="T18" fmla="*/ 167 w 772"/>
                <a:gd name="T19" fmla="*/ 42 h 87"/>
                <a:gd name="T20" fmla="*/ 184 w 772"/>
                <a:gd name="T21" fmla="*/ 48 h 87"/>
                <a:gd name="T22" fmla="*/ 202 w 772"/>
                <a:gd name="T23" fmla="*/ 49 h 87"/>
                <a:gd name="T24" fmla="*/ 219 w 772"/>
                <a:gd name="T25" fmla="*/ 49 h 87"/>
                <a:gd name="T26" fmla="*/ 237 w 772"/>
                <a:gd name="T27" fmla="*/ 48 h 87"/>
                <a:gd name="T28" fmla="*/ 254 w 772"/>
                <a:gd name="T29" fmla="*/ 52 h 87"/>
                <a:gd name="T30" fmla="*/ 272 w 772"/>
                <a:gd name="T31" fmla="*/ 46 h 87"/>
                <a:gd name="T32" fmla="*/ 289 w 772"/>
                <a:gd name="T33" fmla="*/ 24 h 87"/>
                <a:gd name="T34" fmla="*/ 307 w 772"/>
                <a:gd name="T35" fmla="*/ 27 h 87"/>
                <a:gd name="T36" fmla="*/ 324 w 772"/>
                <a:gd name="T37" fmla="*/ 16 h 87"/>
                <a:gd name="T38" fmla="*/ 342 w 772"/>
                <a:gd name="T39" fmla="*/ 42 h 87"/>
                <a:gd name="T40" fmla="*/ 360 w 772"/>
                <a:gd name="T41" fmla="*/ 55 h 87"/>
                <a:gd name="T42" fmla="*/ 377 w 772"/>
                <a:gd name="T43" fmla="*/ 38 h 87"/>
                <a:gd name="T44" fmla="*/ 395 w 772"/>
                <a:gd name="T45" fmla="*/ 13 h 87"/>
                <a:gd name="T46" fmla="*/ 412 w 772"/>
                <a:gd name="T47" fmla="*/ 20 h 87"/>
                <a:gd name="T48" fmla="*/ 429 w 772"/>
                <a:gd name="T49" fmla="*/ 20 h 87"/>
                <a:gd name="T50" fmla="*/ 447 w 772"/>
                <a:gd name="T51" fmla="*/ 28 h 87"/>
                <a:gd name="T52" fmla="*/ 465 w 772"/>
                <a:gd name="T53" fmla="*/ 17 h 87"/>
                <a:gd name="T54" fmla="*/ 482 w 772"/>
                <a:gd name="T55" fmla="*/ 86 h 87"/>
                <a:gd name="T56" fmla="*/ 500 w 772"/>
                <a:gd name="T57" fmla="*/ 49 h 87"/>
                <a:gd name="T58" fmla="*/ 517 w 772"/>
                <a:gd name="T59" fmla="*/ 58 h 87"/>
                <a:gd name="T60" fmla="*/ 535 w 772"/>
                <a:gd name="T61" fmla="*/ 20 h 87"/>
                <a:gd name="T62" fmla="*/ 552 w 772"/>
                <a:gd name="T63" fmla="*/ 4 h 87"/>
                <a:gd name="T64" fmla="*/ 569 w 772"/>
                <a:gd name="T65" fmla="*/ 14 h 87"/>
                <a:gd name="T66" fmla="*/ 588 w 772"/>
                <a:gd name="T67" fmla="*/ 24 h 87"/>
                <a:gd name="T68" fmla="*/ 604 w 772"/>
                <a:gd name="T69" fmla="*/ 34 h 87"/>
                <a:gd name="T70" fmla="*/ 622 w 772"/>
                <a:gd name="T71" fmla="*/ 42 h 87"/>
                <a:gd name="T72" fmla="*/ 639 w 772"/>
                <a:gd name="T73" fmla="*/ 15 h 87"/>
                <a:gd name="T74" fmla="*/ 657 w 772"/>
                <a:gd name="T75" fmla="*/ 59 h 87"/>
                <a:gd name="T76" fmla="*/ 674 w 772"/>
                <a:gd name="T77" fmla="*/ 34 h 87"/>
                <a:gd name="T78" fmla="*/ 692 w 772"/>
                <a:gd name="T79" fmla="*/ 0 h 87"/>
                <a:gd name="T80" fmla="*/ 710 w 772"/>
                <a:gd name="T81" fmla="*/ 56 h 87"/>
                <a:gd name="T82" fmla="*/ 727 w 772"/>
                <a:gd name="T83" fmla="*/ 42 h 87"/>
                <a:gd name="T84" fmla="*/ 745 w 772"/>
                <a:gd name="T85" fmla="*/ 25 h 87"/>
                <a:gd name="T86" fmla="*/ 762 w 772"/>
                <a:gd name="T87" fmla="*/ 39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72"/>
                <a:gd name="T133" fmla="*/ 0 h 87"/>
                <a:gd name="T134" fmla="*/ 772 w 772"/>
                <a:gd name="T135" fmla="*/ 87 h 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72" h="87">
                  <a:moveTo>
                    <a:pt x="0" y="45"/>
                  </a:moveTo>
                  <a:lnTo>
                    <a:pt x="9" y="36"/>
                  </a:lnTo>
                  <a:lnTo>
                    <a:pt x="18" y="53"/>
                  </a:lnTo>
                  <a:lnTo>
                    <a:pt x="26" y="16"/>
                  </a:lnTo>
                  <a:lnTo>
                    <a:pt x="35" y="72"/>
                  </a:lnTo>
                  <a:lnTo>
                    <a:pt x="44" y="31"/>
                  </a:lnTo>
                  <a:lnTo>
                    <a:pt x="53" y="31"/>
                  </a:lnTo>
                  <a:lnTo>
                    <a:pt x="62" y="34"/>
                  </a:lnTo>
                  <a:lnTo>
                    <a:pt x="70" y="46"/>
                  </a:lnTo>
                  <a:lnTo>
                    <a:pt x="79" y="37"/>
                  </a:lnTo>
                  <a:lnTo>
                    <a:pt x="87" y="10"/>
                  </a:lnTo>
                  <a:lnTo>
                    <a:pt x="97" y="34"/>
                  </a:lnTo>
                  <a:lnTo>
                    <a:pt x="106" y="37"/>
                  </a:lnTo>
                  <a:lnTo>
                    <a:pt x="114" y="68"/>
                  </a:lnTo>
                  <a:lnTo>
                    <a:pt x="123" y="59"/>
                  </a:lnTo>
                  <a:lnTo>
                    <a:pt x="132" y="64"/>
                  </a:lnTo>
                  <a:lnTo>
                    <a:pt x="140" y="56"/>
                  </a:lnTo>
                  <a:lnTo>
                    <a:pt x="150" y="37"/>
                  </a:lnTo>
                  <a:lnTo>
                    <a:pt x="158" y="69"/>
                  </a:lnTo>
                  <a:lnTo>
                    <a:pt x="167" y="42"/>
                  </a:lnTo>
                  <a:lnTo>
                    <a:pt x="175" y="28"/>
                  </a:lnTo>
                  <a:lnTo>
                    <a:pt x="184" y="48"/>
                  </a:lnTo>
                  <a:lnTo>
                    <a:pt x="193" y="53"/>
                  </a:lnTo>
                  <a:lnTo>
                    <a:pt x="202" y="49"/>
                  </a:lnTo>
                  <a:lnTo>
                    <a:pt x="210" y="31"/>
                  </a:lnTo>
                  <a:lnTo>
                    <a:pt x="219" y="49"/>
                  </a:lnTo>
                  <a:lnTo>
                    <a:pt x="228" y="45"/>
                  </a:lnTo>
                  <a:lnTo>
                    <a:pt x="237" y="48"/>
                  </a:lnTo>
                  <a:lnTo>
                    <a:pt x="246" y="26"/>
                  </a:lnTo>
                  <a:lnTo>
                    <a:pt x="254" y="52"/>
                  </a:lnTo>
                  <a:lnTo>
                    <a:pt x="263" y="19"/>
                  </a:lnTo>
                  <a:lnTo>
                    <a:pt x="272" y="46"/>
                  </a:lnTo>
                  <a:lnTo>
                    <a:pt x="281" y="46"/>
                  </a:lnTo>
                  <a:lnTo>
                    <a:pt x="289" y="24"/>
                  </a:lnTo>
                  <a:lnTo>
                    <a:pt x="299" y="42"/>
                  </a:lnTo>
                  <a:lnTo>
                    <a:pt x="307" y="27"/>
                  </a:lnTo>
                  <a:lnTo>
                    <a:pt x="316" y="52"/>
                  </a:lnTo>
                  <a:lnTo>
                    <a:pt x="324" y="16"/>
                  </a:lnTo>
                  <a:lnTo>
                    <a:pt x="333" y="37"/>
                  </a:lnTo>
                  <a:lnTo>
                    <a:pt x="342" y="42"/>
                  </a:lnTo>
                  <a:lnTo>
                    <a:pt x="350" y="51"/>
                  </a:lnTo>
                  <a:lnTo>
                    <a:pt x="360" y="55"/>
                  </a:lnTo>
                  <a:lnTo>
                    <a:pt x="368" y="57"/>
                  </a:lnTo>
                  <a:lnTo>
                    <a:pt x="377" y="38"/>
                  </a:lnTo>
                  <a:lnTo>
                    <a:pt x="386" y="31"/>
                  </a:lnTo>
                  <a:lnTo>
                    <a:pt x="395" y="13"/>
                  </a:lnTo>
                  <a:lnTo>
                    <a:pt x="404" y="37"/>
                  </a:lnTo>
                  <a:lnTo>
                    <a:pt x="412" y="20"/>
                  </a:lnTo>
                  <a:lnTo>
                    <a:pt x="421" y="62"/>
                  </a:lnTo>
                  <a:lnTo>
                    <a:pt x="429" y="20"/>
                  </a:lnTo>
                  <a:lnTo>
                    <a:pt x="438" y="15"/>
                  </a:lnTo>
                  <a:lnTo>
                    <a:pt x="447" y="28"/>
                  </a:lnTo>
                  <a:lnTo>
                    <a:pt x="456" y="6"/>
                  </a:lnTo>
                  <a:lnTo>
                    <a:pt x="465" y="17"/>
                  </a:lnTo>
                  <a:lnTo>
                    <a:pt x="473" y="42"/>
                  </a:lnTo>
                  <a:lnTo>
                    <a:pt x="482" y="86"/>
                  </a:lnTo>
                  <a:lnTo>
                    <a:pt x="491" y="51"/>
                  </a:lnTo>
                  <a:lnTo>
                    <a:pt x="500" y="49"/>
                  </a:lnTo>
                  <a:lnTo>
                    <a:pt x="508" y="50"/>
                  </a:lnTo>
                  <a:lnTo>
                    <a:pt x="517" y="58"/>
                  </a:lnTo>
                  <a:lnTo>
                    <a:pt x="526" y="25"/>
                  </a:lnTo>
                  <a:lnTo>
                    <a:pt x="535" y="20"/>
                  </a:lnTo>
                  <a:lnTo>
                    <a:pt x="544" y="2"/>
                  </a:lnTo>
                  <a:lnTo>
                    <a:pt x="552" y="4"/>
                  </a:lnTo>
                  <a:lnTo>
                    <a:pt x="561" y="6"/>
                  </a:lnTo>
                  <a:lnTo>
                    <a:pt x="569" y="14"/>
                  </a:lnTo>
                  <a:lnTo>
                    <a:pt x="578" y="35"/>
                  </a:lnTo>
                  <a:lnTo>
                    <a:pt x="588" y="24"/>
                  </a:lnTo>
                  <a:lnTo>
                    <a:pt x="596" y="31"/>
                  </a:lnTo>
                  <a:lnTo>
                    <a:pt x="604" y="34"/>
                  </a:lnTo>
                  <a:lnTo>
                    <a:pt x="612" y="51"/>
                  </a:lnTo>
                  <a:lnTo>
                    <a:pt x="622" y="42"/>
                  </a:lnTo>
                  <a:lnTo>
                    <a:pt x="631" y="37"/>
                  </a:lnTo>
                  <a:lnTo>
                    <a:pt x="639" y="15"/>
                  </a:lnTo>
                  <a:lnTo>
                    <a:pt x="649" y="28"/>
                  </a:lnTo>
                  <a:lnTo>
                    <a:pt x="657" y="59"/>
                  </a:lnTo>
                  <a:lnTo>
                    <a:pt x="666" y="62"/>
                  </a:lnTo>
                  <a:lnTo>
                    <a:pt x="674" y="34"/>
                  </a:lnTo>
                  <a:lnTo>
                    <a:pt x="684" y="65"/>
                  </a:lnTo>
                  <a:lnTo>
                    <a:pt x="692" y="0"/>
                  </a:lnTo>
                  <a:lnTo>
                    <a:pt x="700" y="15"/>
                  </a:lnTo>
                  <a:lnTo>
                    <a:pt x="710" y="56"/>
                  </a:lnTo>
                  <a:lnTo>
                    <a:pt x="718" y="59"/>
                  </a:lnTo>
                  <a:lnTo>
                    <a:pt x="727" y="42"/>
                  </a:lnTo>
                  <a:lnTo>
                    <a:pt x="736" y="42"/>
                  </a:lnTo>
                  <a:lnTo>
                    <a:pt x="745" y="25"/>
                  </a:lnTo>
                  <a:lnTo>
                    <a:pt x="754" y="13"/>
                  </a:lnTo>
                  <a:lnTo>
                    <a:pt x="762" y="39"/>
                  </a:lnTo>
                  <a:lnTo>
                    <a:pt x="771" y="41"/>
                  </a:lnTo>
                </a:path>
              </a:pathLst>
            </a:custGeom>
            <a:noFill/>
            <a:ln w="31750">
              <a:solidFill>
                <a:schemeClr val="tx2"/>
              </a:solidFill>
              <a:round/>
              <a:headEnd/>
              <a:tailEnd/>
            </a:ln>
          </p:spPr>
          <p:txBody>
            <a:bodyPr/>
            <a:lstStyle/>
            <a:p>
              <a:endParaRPr lang="en-US" dirty="0"/>
            </a:p>
          </p:txBody>
        </p:sp>
        <p:sp>
          <p:nvSpPr>
            <p:cNvPr id="52255" name="Freeform 38"/>
            <p:cNvSpPr>
              <a:spLocks/>
            </p:cNvSpPr>
            <p:nvPr/>
          </p:nvSpPr>
          <p:spPr bwMode="auto">
            <a:xfrm>
              <a:off x="2777" y="2438"/>
              <a:ext cx="369" cy="797"/>
            </a:xfrm>
            <a:custGeom>
              <a:avLst/>
              <a:gdLst>
                <a:gd name="T0" fmla="*/ 5 w 369"/>
                <a:gd name="T1" fmla="*/ 792 h 797"/>
                <a:gd name="T2" fmla="*/ 11 w 369"/>
                <a:gd name="T3" fmla="*/ 790 h 797"/>
                <a:gd name="T4" fmla="*/ 20 w 369"/>
                <a:gd name="T5" fmla="*/ 786 h 797"/>
                <a:gd name="T6" fmla="*/ 27 w 369"/>
                <a:gd name="T7" fmla="*/ 782 h 797"/>
                <a:gd name="T8" fmla="*/ 35 w 369"/>
                <a:gd name="T9" fmla="*/ 774 h 797"/>
                <a:gd name="T10" fmla="*/ 41 w 369"/>
                <a:gd name="T11" fmla="*/ 766 h 797"/>
                <a:gd name="T12" fmla="*/ 49 w 369"/>
                <a:gd name="T13" fmla="*/ 754 h 797"/>
                <a:gd name="T14" fmla="*/ 56 w 369"/>
                <a:gd name="T15" fmla="*/ 739 h 797"/>
                <a:gd name="T16" fmla="*/ 65 w 369"/>
                <a:gd name="T17" fmla="*/ 717 h 797"/>
                <a:gd name="T18" fmla="*/ 70 w 369"/>
                <a:gd name="T19" fmla="*/ 693 h 797"/>
                <a:gd name="T20" fmla="*/ 79 w 369"/>
                <a:gd name="T21" fmla="*/ 664 h 797"/>
                <a:gd name="T22" fmla="*/ 86 w 369"/>
                <a:gd name="T23" fmla="*/ 631 h 797"/>
                <a:gd name="T24" fmla="*/ 92 w 369"/>
                <a:gd name="T25" fmla="*/ 590 h 797"/>
                <a:gd name="T26" fmla="*/ 100 w 369"/>
                <a:gd name="T27" fmla="*/ 544 h 797"/>
                <a:gd name="T28" fmla="*/ 107 w 369"/>
                <a:gd name="T29" fmla="*/ 493 h 797"/>
                <a:gd name="T30" fmla="*/ 115 w 369"/>
                <a:gd name="T31" fmla="*/ 438 h 797"/>
                <a:gd name="T32" fmla="*/ 122 w 369"/>
                <a:gd name="T33" fmla="*/ 378 h 797"/>
                <a:gd name="T34" fmla="*/ 129 w 369"/>
                <a:gd name="T35" fmla="*/ 319 h 797"/>
                <a:gd name="T36" fmla="*/ 136 w 369"/>
                <a:gd name="T37" fmla="*/ 256 h 797"/>
                <a:gd name="T38" fmla="*/ 144 w 369"/>
                <a:gd name="T39" fmla="*/ 200 h 797"/>
                <a:gd name="T40" fmla="*/ 152 w 369"/>
                <a:gd name="T41" fmla="*/ 146 h 797"/>
                <a:gd name="T42" fmla="*/ 158 w 369"/>
                <a:gd name="T43" fmla="*/ 95 h 797"/>
                <a:gd name="T44" fmla="*/ 165 w 369"/>
                <a:gd name="T45" fmla="*/ 55 h 797"/>
                <a:gd name="T46" fmla="*/ 174 w 369"/>
                <a:gd name="T47" fmla="*/ 26 h 797"/>
                <a:gd name="T48" fmla="*/ 181 w 369"/>
                <a:gd name="T49" fmla="*/ 7 h 797"/>
                <a:gd name="T50" fmla="*/ 187 w 369"/>
                <a:gd name="T51" fmla="*/ 0 h 797"/>
                <a:gd name="T52" fmla="*/ 195 w 369"/>
                <a:gd name="T53" fmla="*/ 7 h 797"/>
                <a:gd name="T54" fmla="*/ 203 w 369"/>
                <a:gd name="T55" fmla="*/ 26 h 797"/>
                <a:gd name="T56" fmla="*/ 209 w 369"/>
                <a:gd name="T57" fmla="*/ 55 h 797"/>
                <a:gd name="T58" fmla="*/ 217 w 369"/>
                <a:gd name="T59" fmla="*/ 95 h 797"/>
                <a:gd name="T60" fmla="*/ 224 w 369"/>
                <a:gd name="T61" fmla="*/ 146 h 797"/>
                <a:gd name="T62" fmla="*/ 231 w 369"/>
                <a:gd name="T63" fmla="*/ 200 h 797"/>
                <a:gd name="T64" fmla="*/ 240 w 369"/>
                <a:gd name="T65" fmla="*/ 256 h 797"/>
                <a:gd name="T66" fmla="*/ 246 w 369"/>
                <a:gd name="T67" fmla="*/ 319 h 797"/>
                <a:gd name="T68" fmla="*/ 253 w 369"/>
                <a:gd name="T69" fmla="*/ 378 h 797"/>
                <a:gd name="T70" fmla="*/ 261 w 369"/>
                <a:gd name="T71" fmla="*/ 438 h 797"/>
                <a:gd name="T72" fmla="*/ 267 w 369"/>
                <a:gd name="T73" fmla="*/ 493 h 797"/>
                <a:gd name="T74" fmla="*/ 275 w 369"/>
                <a:gd name="T75" fmla="*/ 544 h 797"/>
                <a:gd name="T76" fmla="*/ 282 w 369"/>
                <a:gd name="T77" fmla="*/ 590 h 797"/>
                <a:gd name="T78" fmla="*/ 290 w 369"/>
                <a:gd name="T79" fmla="*/ 631 h 797"/>
                <a:gd name="T80" fmla="*/ 297 w 369"/>
                <a:gd name="T81" fmla="*/ 664 h 797"/>
                <a:gd name="T82" fmla="*/ 305 w 369"/>
                <a:gd name="T83" fmla="*/ 693 h 797"/>
                <a:gd name="T84" fmla="*/ 311 w 369"/>
                <a:gd name="T85" fmla="*/ 717 h 797"/>
                <a:gd name="T86" fmla="*/ 319 w 369"/>
                <a:gd name="T87" fmla="*/ 739 h 797"/>
                <a:gd name="T88" fmla="*/ 326 w 369"/>
                <a:gd name="T89" fmla="*/ 754 h 797"/>
                <a:gd name="T90" fmla="*/ 334 w 369"/>
                <a:gd name="T91" fmla="*/ 766 h 797"/>
                <a:gd name="T92" fmla="*/ 340 w 369"/>
                <a:gd name="T93" fmla="*/ 774 h 797"/>
                <a:gd name="T94" fmla="*/ 349 w 369"/>
                <a:gd name="T95" fmla="*/ 782 h 797"/>
                <a:gd name="T96" fmla="*/ 355 w 369"/>
                <a:gd name="T97" fmla="*/ 786 h 797"/>
                <a:gd name="T98" fmla="*/ 363 w 369"/>
                <a:gd name="T99" fmla="*/ 790 h 797"/>
                <a:gd name="T100" fmla="*/ 0 w 369"/>
                <a:gd name="T101" fmla="*/ 796 h 7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9"/>
                <a:gd name="T154" fmla="*/ 0 h 797"/>
                <a:gd name="T155" fmla="*/ 369 w 369"/>
                <a:gd name="T156" fmla="*/ 797 h 7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9" h="797">
                  <a:moveTo>
                    <a:pt x="0" y="796"/>
                  </a:moveTo>
                  <a:lnTo>
                    <a:pt x="1" y="794"/>
                  </a:lnTo>
                  <a:lnTo>
                    <a:pt x="4" y="794"/>
                  </a:lnTo>
                  <a:lnTo>
                    <a:pt x="5" y="792"/>
                  </a:lnTo>
                  <a:lnTo>
                    <a:pt x="6" y="792"/>
                  </a:lnTo>
                  <a:lnTo>
                    <a:pt x="9" y="792"/>
                  </a:lnTo>
                  <a:lnTo>
                    <a:pt x="11" y="790"/>
                  </a:lnTo>
                  <a:lnTo>
                    <a:pt x="15" y="790"/>
                  </a:lnTo>
                  <a:lnTo>
                    <a:pt x="17" y="790"/>
                  </a:lnTo>
                  <a:lnTo>
                    <a:pt x="18" y="788"/>
                  </a:lnTo>
                  <a:lnTo>
                    <a:pt x="20" y="786"/>
                  </a:lnTo>
                  <a:lnTo>
                    <a:pt x="21" y="786"/>
                  </a:lnTo>
                  <a:lnTo>
                    <a:pt x="23" y="786"/>
                  </a:lnTo>
                  <a:lnTo>
                    <a:pt x="26" y="784"/>
                  </a:lnTo>
                  <a:lnTo>
                    <a:pt x="27" y="782"/>
                  </a:lnTo>
                  <a:lnTo>
                    <a:pt x="29" y="780"/>
                  </a:lnTo>
                  <a:lnTo>
                    <a:pt x="31" y="779"/>
                  </a:lnTo>
                  <a:lnTo>
                    <a:pt x="32" y="777"/>
                  </a:lnTo>
                  <a:lnTo>
                    <a:pt x="35" y="774"/>
                  </a:lnTo>
                  <a:lnTo>
                    <a:pt x="37" y="774"/>
                  </a:lnTo>
                  <a:lnTo>
                    <a:pt x="38" y="770"/>
                  </a:lnTo>
                  <a:lnTo>
                    <a:pt x="40" y="769"/>
                  </a:lnTo>
                  <a:lnTo>
                    <a:pt x="41" y="766"/>
                  </a:lnTo>
                  <a:lnTo>
                    <a:pt x="43" y="762"/>
                  </a:lnTo>
                  <a:lnTo>
                    <a:pt x="45" y="759"/>
                  </a:lnTo>
                  <a:lnTo>
                    <a:pt x="47" y="756"/>
                  </a:lnTo>
                  <a:lnTo>
                    <a:pt x="49" y="754"/>
                  </a:lnTo>
                  <a:lnTo>
                    <a:pt x="51" y="749"/>
                  </a:lnTo>
                  <a:lnTo>
                    <a:pt x="53" y="746"/>
                  </a:lnTo>
                  <a:lnTo>
                    <a:pt x="54" y="742"/>
                  </a:lnTo>
                  <a:lnTo>
                    <a:pt x="56" y="739"/>
                  </a:lnTo>
                  <a:lnTo>
                    <a:pt x="59" y="732"/>
                  </a:lnTo>
                  <a:lnTo>
                    <a:pt x="59" y="727"/>
                  </a:lnTo>
                  <a:lnTo>
                    <a:pt x="61" y="722"/>
                  </a:lnTo>
                  <a:lnTo>
                    <a:pt x="65" y="717"/>
                  </a:lnTo>
                  <a:lnTo>
                    <a:pt x="65" y="712"/>
                  </a:lnTo>
                  <a:lnTo>
                    <a:pt x="67" y="706"/>
                  </a:lnTo>
                  <a:lnTo>
                    <a:pt x="69" y="701"/>
                  </a:lnTo>
                  <a:lnTo>
                    <a:pt x="70" y="693"/>
                  </a:lnTo>
                  <a:lnTo>
                    <a:pt x="72" y="688"/>
                  </a:lnTo>
                  <a:lnTo>
                    <a:pt x="75" y="680"/>
                  </a:lnTo>
                  <a:lnTo>
                    <a:pt x="76" y="672"/>
                  </a:lnTo>
                  <a:lnTo>
                    <a:pt x="79" y="664"/>
                  </a:lnTo>
                  <a:lnTo>
                    <a:pt x="80" y="656"/>
                  </a:lnTo>
                  <a:lnTo>
                    <a:pt x="82" y="648"/>
                  </a:lnTo>
                  <a:lnTo>
                    <a:pt x="83" y="640"/>
                  </a:lnTo>
                  <a:lnTo>
                    <a:pt x="86" y="631"/>
                  </a:lnTo>
                  <a:lnTo>
                    <a:pt x="87" y="620"/>
                  </a:lnTo>
                  <a:lnTo>
                    <a:pt x="89" y="610"/>
                  </a:lnTo>
                  <a:lnTo>
                    <a:pt x="91" y="600"/>
                  </a:lnTo>
                  <a:lnTo>
                    <a:pt x="92" y="590"/>
                  </a:lnTo>
                  <a:lnTo>
                    <a:pt x="95" y="578"/>
                  </a:lnTo>
                  <a:lnTo>
                    <a:pt x="96" y="566"/>
                  </a:lnTo>
                  <a:lnTo>
                    <a:pt x="99" y="555"/>
                  </a:lnTo>
                  <a:lnTo>
                    <a:pt x="100" y="544"/>
                  </a:lnTo>
                  <a:lnTo>
                    <a:pt x="101" y="532"/>
                  </a:lnTo>
                  <a:lnTo>
                    <a:pt x="104" y="519"/>
                  </a:lnTo>
                  <a:lnTo>
                    <a:pt x="106" y="506"/>
                  </a:lnTo>
                  <a:lnTo>
                    <a:pt x="107" y="493"/>
                  </a:lnTo>
                  <a:lnTo>
                    <a:pt x="109" y="480"/>
                  </a:lnTo>
                  <a:lnTo>
                    <a:pt x="111" y="467"/>
                  </a:lnTo>
                  <a:lnTo>
                    <a:pt x="113" y="452"/>
                  </a:lnTo>
                  <a:lnTo>
                    <a:pt x="115" y="438"/>
                  </a:lnTo>
                  <a:lnTo>
                    <a:pt x="117" y="423"/>
                  </a:lnTo>
                  <a:lnTo>
                    <a:pt x="118" y="408"/>
                  </a:lnTo>
                  <a:lnTo>
                    <a:pt x="120" y="394"/>
                  </a:lnTo>
                  <a:lnTo>
                    <a:pt x="122" y="378"/>
                  </a:lnTo>
                  <a:lnTo>
                    <a:pt x="124" y="362"/>
                  </a:lnTo>
                  <a:lnTo>
                    <a:pt x="126" y="348"/>
                  </a:lnTo>
                  <a:lnTo>
                    <a:pt x="127" y="334"/>
                  </a:lnTo>
                  <a:lnTo>
                    <a:pt x="129" y="319"/>
                  </a:lnTo>
                  <a:lnTo>
                    <a:pt x="131" y="304"/>
                  </a:lnTo>
                  <a:lnTo>
                    <a:pt x="133" y="288"/>
                  </a:lnTo>
                  <a:lnTo>
                    <a:pt x="134" y="271"/>
                  </a:lnTo>
                  <a:lnTo>
                    <a:pt x="136" y="256"/>
                  </a:lnTo>
                  <a:lnTo>
                    <a:pt x="138" y="243"/>
                  </a:lnTo>
                  <a:lnTo>
                    <a:pt x="140" y="227"/>
                  </a:lnTo>
                  <a:lnTo>
                    <a:pt x="141" y="214"/>
                  </a:lnTo>
                  <a:lnTo>
                    <a:pt x="144" y="200"/>
                  </a:lnTo>
                  <a:lnTo>
                    <a:pt x="146" y="186"/>
                  </a:lnTo>
                  <a:lnTo>
                    <a:pt x="147" y="170"/>
                  </a:lnTo>
                  <a:lnTo>
                    <a:pt x="149" y="158"/>
                  </a:lnTo>
                  <a:lnTo>
                    <a:pt x="152" y="146"/>
                  </a:lnTo>
                  <a:lnTo>
                    <a:pt x="153" y="132"/>
                  </a:lnTo>
                  <a:lnTo>
                    <a:pt x="155" y="120"/>
                  </a:lnTo>
                  <a:lnTo>
                    <a:pt x="156" y="108"/>
                  </a:lnTo>
                  <a:lnTo>
                    <a:pt x="158" y="95"/>
                  </a:lnTo>
                  <a:lnTo>
                    <a:pt x="160" y="86"/>
                  </a:lnTo>
                  <a:lnTo>
                    <a:pt x="163" y="74"/>
                  </a:lnTo>
                  <a:lnTo>
                    <a:pt x="164" y="65"/>
                  </a:lnTo>
                  <a:lnTo>
                    <a:pt x="165" y="55"/>
                  </a:lnTo>
                  <a:lnTo>
                    <a:pt x="168" y="47"/>
                  </a:lnTo>
                  <a:lnTo>
                    <a:pt x="170" y="39"/>
                  </a:lnTo>
                  <a:lnTo>
                    <a:pt x="171" y="31"/>
                  </a:lnTo>
                  <a:lnTo>
                    <a:pt x="174" y="26"/>
                  </a:lnTo>
                  <a:lnTo>
                    <a:pt x="175" y="19"/>
                  </a:lnTo>
                  <a:lnTo>
                    <a:pt x="176" y="15"/>
                  </a:lnTo>
                  <a:lnTo>
                    <a:pt x="179" y="11"/>
                  </a:lnTo>
                  <a:lnTo>
                    <a:pt x="181" y="7"/>
                  </a:lnTo>
                  <a:lnTo>
                    <a:pt x="182" y="4"/>
                  </a:lnTo>
                  <a:lnTo>
                    <a:pt x="184" y="2"/>
                  </a:lnTo>
                  <a:lnTo>
                    <a:pt x="186" y="2"/>
                  </a:lnTo>
                  <a:lnTo>
                    <a:pt x="187" y="0"/>
                  </a:lnTo>
                  <a:lnTo>
                    <a:pt x="190" y="2"/>
                  </a:lnTo>
                  <a:lnTo>
                    <a:pt x="191" y="2"/>
                  </a:lnTo>
                  <a:lnTo>
                    <a:pt x="193" y="4"/>
                  </a:lnTo>
                  <a:lnTo>
                    <a:pt x="195" y="7"/>
                  </a:lnTo>
                  <a:lnTo>
                    <a:pt x="197" y="11"/>
                  </a:lnTo>
                  <a:lnTo>
                    <a:pt x="199" y="15"/>
                  </a:lnTo>
                  <a:lnTo>
                    <a:pt x="201" y="19"/>
                  </a:lnTo>
                  <a:lnTo>
                    <a:pt x="203" y="26"/>
                  </a:lnTo>
                  <a:lnTo>
                    <a:pt x="204" y="31"/>
                  </a:lnTo>
                  <a:lnTo>
                    <a:pt x="205" y="39"/>
                  </a:lnTo>
                  <a:lnTo>
                    <a:pt x="207" y="47"/>
                  </a:lnTo>
                  <a:lnTo>
                    <a:pt x="209" y="55"/>
                  </a:lnTo>
                  <a:lnTo>
                    <a:pt x="211" y="65"/>
                  </a:lnTo>
                  <a:lnTo>
                    <a:pt x="213" y="74"/>
                  </a:lnTo>
                  <a:lnTo>
                    <a:pt x="215" y="86"/>
                  </a:lnTo>
                  <a:lnTo>
                    <a:pt x="217" y="95"/>
                  </a:lnTo>
                  <a:lnTo>
                    <a:pt x="219" y="108"/>
                  </a:lnTo>
                  <a:lnTo>
                    <a:pt x="221" y="120"/>
                  </a:lnTo>
                  <a:lnTo>
                    <a:pt x="222" y="132"/>
                  </a:lnTo>
                  <a:lnTo>
                    <a:pt x="224" y="146"/>
                  </a:lnTo>
                  <a:lnTo>
                    <a:pt x="225" y="158"/>
                  </a:lnTo>
                  <a:lnTo>
                    <a:pt x="227" y="170"/>
                  </a:lnTo>
                  <a:lnTo>
                    <a:pt x="229" y="186"/>
                  </a:lnTo>
                  <a:lnTo>
                    <a:pt x="231" y="200"/>
                  </a:lnTo>
                  <a:lnTo>
                    <a:pt x="233" y="214"/>
                  </a:lnTo>
                  <a:lnTo>
                    <a:pt x="235" y="227"/>
                  </a:lnTo>
                  <a:lnTo>
                    <a:pt x="236" y="243"/>
                  </a:lnTo>
                  <a:lnTo>
                    <a:pt x="240" y="256"/>
                  </a:lnTo>
                  <a:lnTo>
                    <a:pt x="241" y="271"/>
                  </a:lnTo>
                  <a:lnTo>
                    <a:pt x="242" y="288"/>
                  </a:lnTo>
                  <a:lnTo>
                    <a:pt x="245" y="304"/>
                  </a:lnTo>
                  <a:lnTo>
                    <a:pt x="246" y="319"/>
                  </a:lnTo>
                  <a:lnTo>
                    <a:pt x="247" y="334"/>
                  </a:lnTo>
                  <a:lnTo>
                    <a:pt x="251" y="348"/>
                  </a:lnTo>
                  <a:lnTo>
                    <a:pt x="252" y="362"/>
                  </a:lnTo>
                  <a:lnTo>
                    <a:pt x="253" y="378"/>
                  </a:lnTo>
                  <a:lnTo>
                    <a:pt x="255" y="394"/>
                  </a:lnTo>
                  <a:lnTo>
                    <a:pt x="257" y="408"/>
                  </a:lnTo>
                  <a:lnTo>
                    <a:pt x="259" y="423"/>
                  </a:lnTo>
                  <a:lnTo>
                    <a:pt x="261" y="438"/>
                  </a:lnTo>
                  <a:lnTo>
                    <a:pt x="262" y="452"/>
                  </a:lnTo>
                  <a:lnTo>
                    <a:pt x="264" y="467"/>
                  </a:lnTo>
                  <a:lnTo>
                    <a:pt x="265" y="480"/>
                  </a:lnTo>
                  <a:lnTo>
                    <a:pt x="267" y="493"/>
                  </a:lnTo>
                  <a:lnTo>
                    <a:pt x="270" y="506"/>
                  </a:lnTo>
                  <a:lnTo>
                    <a:pt x="272" y="519"/>
                  </a:lnTo>
                  <a:lnTo>
                    <a:pt x="273" y="532"/>
                  </a:lnTo>
                  <a:lnTo>
                    <a:pt x="275" y="544"/>
                  </a:lnTo>
                  <a:lnTo>
                    <a:pt x="276" y="555"/>
                  </a:lnTo>
                  <a:lnTo>
                    <a:pt x="279" y="566"/>
                  </a:lnTo>
                  <a:lnTo>
                    <a:pt x="281" y="578"/>
                  </a:lnTo>
                  <a:lnTo>
                    <a:pt x="282" y="590"/>
                  </a:lnTo>
                  <a:lnTo>
                    <a:pt x="284" y="600"/>
                  </a:lnTo>
                  <a:lnTo>
                    <a:pt x="286" y="610"/>
                  </a:lnTo>
                  <a:lnTo>
                    <a:pt x="288" y="620"/>
                  </a:lnTo>
                  <a:lnTo>
                    <a:pt x="290" y="631"/>
                  </a:lnTo>
                  <a:lnTo>
                    <a:pt x="292" y="640"/>
                  </a:lnTo>
                  <a:lnTo>
                    <a:pt x="293" y="648"/>
                  </a:lnTo>
                  <a:lnTo>
                    <a:pt x="295" y="656"/>
                  </a:lnTo>
                  <a:lnTo>
                    <a:pt x="297" y="664"/>
                  </a:lnTo>
                  <a:lnTo>
                    <a:pt x="299" y="672"/>
                  </a:lnTo>
                  <a:lnTo>
                    <a:pt x="300" y="680"/>
                  </a:lnTo>
                  <a:lnTo>
                    <a:pt x="302" y="688"/>
                  </a:lnTo>
                  <a:lnTo>
                    <a:pt x="305" y="693"/>
                  </a:lnTo>
                  <a:lnTo>
                    <a:pt x="305" y="701"/>
                  </a:lnTo>
                  <a:lnTo>
                    <a:pt x="308" y="706"/>
                  </a:lnTo>
                  <a:lnTo>
                    <a:pt x="310" y="712"/>
                  </a:lnTo>
                  <a:lnTo>
                    <a:pt x="311" y="717"/>
                  </a:lnTo>
                  <a:lnTo>
                    <a:pt x="313" y="722"/>
                  </a:lnTo>
                  <a:lnTo>
                    <a:pt x="315" y="727"/>
                  </a:lnTo>
                  <a:lnTo>
                    <a:pt x="317" y="732"/>
                  </a:lnTo>
                  <a:lnTo>
                    <a:pt x="319" y="739"/>
                  </a:lnTo>
                  <a:lnTo>
                    <a:pt x="321" y="742"/>
                  </a:lnTo>
                  <a:lnTo>
                    <a:pt x="322" y="746"/>
                  </a:lnTo>
                  <a:lnTo>
                    <a:pt x="324" y="749"/>
                  </a:lnTo>
                  <a:lnTo>
                    <a:pt x="326" y="754"/>
                  </a:lnTo>
                  <a:lnTo>
                    <a:pt x="327" y="756"/>
                  </a:lnTo>
                  <a:lnTo>
                    <a:pt x="330" y="759"/>
                  </a:lnTo>
                  <a:lnTo>
                    <a:pt x="331" y="762"/>
                  </a:lnTo>
                  <a:lnTo>
                    <a:pt x="334" y="766"/>
                  </a:lnTo>
                  <a:lnTo>
                    <a:pt x="335" y="769"/>
                  </a:lnTo>
                  <a:lnTo>
                    <a:pt x="337" y="770"/>
                  </a:lnTo>
                  <a:lnTo>
                    <a:pt x="340" y="774"/>
                  </a:lnTo>
                  <a:lnTo>
                    <a:pt x="342" y="777"/>
                  </a:lnTo>
                  <a:lnTo>
                    <a:pt x="345" y="779"/>
                  </a:lnTo>
                  <a:lnTo>
                    <a:pt x="346" y="780"/>
                  </a:lnTo>
                  <a:lnTo>
                    <a:pt x="349" y="782"/>
                  </a:lnTo>
                  <a:lnTo>
                    <a:pt x="350" y="784"/>
                  </a:lnTo>
                  <a:lnTo>
                    <a:pt x="352" y="786"/>
                  </a:lnTo>
                  <a:lnTo>
                    <a:pt x="353" y="786"/>
                  </a:lnTo>
                  <a:lnTo>
                    <a:pt x="355" y="786"/>
                  </a:lnTo>
                  <a:lnTo>
                    <a:pt x="358" y="788"/>
                  </a:lnTo>
                  <a:lnTo>
                    <a:pt x="359" y="790"/>
                  </a:lnTo>
                  <a:lnTo>
                    <a:pt x="361" y="790"/>
                  </a:lnTo>
                  <a:lnTo>
                    <a:pt x="363" y="790"/>
                  </a:lnTo>
                  <a:lnTo>
                    <a:pt x="364" y="790"/>
                  </a:lnTo>
                  <a:lnTo>
                    <a:pt x="365" y="792"/>
                  </a:lnTo>
                  <a:lnTo>
                    <a:pt x="368" y="792"/>
                  </a:lnTo>
                  <a:lnTo>
                    <a:pt x="0" y="796"/>
                  </a:lnTo>
                </a:path>
              </a:pathLst>
            </a:custGeom>
            <a:noFill/>
            <a:ln w="31750">
              <a:solidFill>
                <a:schemeClr val="tx2"/>
              </a:solidFill>
              <a:round/>
              <a:headEnd/>
              <a:tailEnd/>
            </a:ln>
          </p:spPr>
          <p:txBody>
            <a:bodyPr/>
            <a:lstStyle/>
            <a:p>
              <a:endParaRPr lang="en-US" dirty="0"/>
            </a:p>
          </p:txBody>
        </p:sp>
        <p:sp>
          <p:nvSpPr>
            <p:cNvPr id="52256" name="Freeform 39"/>
            <p:cNvSpPr>
              <a:spLocks/>
            </p:cNvSpPr>
            <p:nvPr/>
          </p:nvSpPr>
          <p:spPr bwMode="auto">
            <a:xfrm>
              <a:off x="1982" y="2785"/>
              <a:ext cx="812" cy="170"/>
            </a:xfrm>
            <a:custGeom>
              <a:avLst/>
              <a:gdLst>
                <a:gd name="T0" fmla="*/ 803 w 812"/>
                <a:gd name="T1" fmla="*/ 64 h 170"/>
                <a:gd name="T2" fmla="*/ 787 w 812"/>
                <a:gd name="T3" fmla="*/ 100 h 170"/>
                <a:gd name="T4" fmla="*/ 772 w 812"/>
                <a:gd name="T5" fmla="*/ 85 h 170"/>
                <a:gd name="T6" fmla="*/ 756 w 812"/>
                <a:gd name="T7" fmla="*/ 120 h 170"/>
                <a:gd name="T8" fmla="*/ 742 w 812"/>
                <a:gd name="T9" fmla="*/ 97 h 170"/>
                <a:gd name="T10" fmla="*/ 726 w 812"/>
                <a:gd name="T11" fmla="*/ 108 h 170"/>
                <a:gd name="T12" fmla="*/ 710 w 812"/>
                <a:gd name="T13" fmla="*/ 115 h 170"/>
                <a:gd name="T14" fmla="*/ 694 w 812"/>
                <a:gd name="T15" fmla="*/ 104 h 170"/>
                <a:gd name="T16" fmla="*/ 678 w 812"/>
                <a:gd name="T17" fmla="*/ 139 h 170"/>
                <a:gd name="T18" fmla="*/ 663 w 812"/>
                <a:gd name="T19" fmla="*/ 126 h 170"/>
                <a:gd name="T20" fmla="*/ 647 w 812"/>
                <a:gd name="T21" fmla="*/ 142 h 170"/>
                <a:gd name="T22" fmla="*/ 632 w 812"/>
                <a:gd name="T23" fmla="*/ 149 h 170"/>
                <a:gd name="T24" fmla="*/ 617 w 812"/>
                <a:gd name="T25" fmla="*/ 143 h 170"/>
                <a:gd name="T26" fmla="*/ 600 w 812"/>
                <a:gd name="T27" fmla="*/ 124 h 170"/>
                <a:gd name="T28" fmla="*/ 585 w 812"/>
                <a:gd name="T29" fmla="*/ 114 h 170"/>
                <a:gd name="T30" fmla="*/ 570 w 812"/>
                <a:gd name="T31" fmla="*/ 108 h 170"/>
                <a:gd name="T32" fmla="*/ 554 w 812"/>
                <a:gd name="T33" fmla="*/ 117 h 170"/>
                <a:gd name="T34" fmla="*/ 539 w 812"/>
                <a:gd name="T35" fmla="*/ 121 h 170"/>
                <a:gd name="T36" fmla="*/ 522 w 812"/>
                <a:gd name="T37" fmla="*/ 142 h 170"/>
                <a:gd name="T38" fmla="*/ 508 w 812"/>
                <a:gd name="T39" fmla="*/ 115 h 170"/>
                <a:gd name="T40" fmla="*/ 491 w 812"/>
                <a:gd name="T41" fmla="*/ 159 h 170"/>
                <a:gd name="T42" fmla="*/ 476 w 812"/>
                <a:gd name="T43" fmla="*/ 129 h 170"/>
                <a:gd name="T44" fmla="*/ 460 w 812"/>
                <a:gd name="T45" fmla="*/ 108 h 170"/>
                <a:gd name="T46" fmla="*/ 444 w 812"/>
                <a:gd name="T47" fmla="*/ 118 h 170"/>
                <a:gd name="T48" fmla="*/ 429 w 812"/>
                <a:gd name="T49" fmla="*/ 135 h 170"/>
                <a:gd name="T50" fmla="*/ 413 w 812"/>
                <a:gd name="T51" fmla="*/ 130 h 170"/>
                <a:gd name="T52" fmla="*/ 398 w 812"/>
                <a:gd name="T53" fmla="*/ 145 h 170"/>
                <a:gd name="T54" fmla="*/ 383 w 812"/>
                <a:gd name="T55" fmla="*/ 140 h 170"/>
                <a:gd name="T56" fmla="*/ 366 w 812"/>
                <a:gd name="T57" fmla="*/ 155 h 170"/>
                <a:gd name="T58" fmla="*/ 352 w 812"/>
                <a:gd name="T59" fmla="*/ 129 h 170"/>
                <a:gd name="T60" fmla="*/ 335 w 812"/>
                <a:gd name="T61" fmla="*/ 80 h 170"/>
                <a:gd name="T62" fmla="*/ 320 w 812"/>
                <a:gd name="T63" fmla="*/ 101 h 170"/>
                <a:gd name="T64" fmla="*/ 305 w 812"/>
                <a:gd name="T65" fmla="*/ 108 h 170"/>
                <a:gd name="T66" fmla="*/ 288 w 812"/>
                <a:gd name="T67" fmla="*/ 135 h 170"/>
                <a:gd name="T68" fmla="*/ 274 w 812"/>
                <a:gd name="T69" fmla="*/ 141 h 170"/>
                <a:gd name="T70" fmla="*/ 257 w 812"/>
                <a:gd name="T71" fmla="*/ 145 h 170"/>
                <a:gd name="T72" fmla="*/ 242 w 812"/>
                <a:gd name="T73" fmla="*/ 143 h 170"/>
                <a:gd name="T74" fmla="*/ 227 w 812"/>
                <a:gd name="T75" fmla="*/ 146 h 170"/>
                <a:gd name="T76" fmla="*/ 210 w 812"/>
                <a:gd name="T77" fmla="*/ 135 h 170"/>
                <a:gd name="T78" fmla="*/ 196 w 812"/>
                <a:gd name="T79" fmla="*/ 104 h 170"/>
                <a:gd name="T80" fmla="*/ 180 w 812"/>
                <a:gd name="T81" fmla="*/ 126 h 170"/>
                <a:gd name="T82" fmla="*/ 164 w 812"/>
                <a:gd name="T83" fmla="*/ 111 h 170"/>
                <a:gd name="T84" fmla="*/ 149 w 812"/>
                <a:gd name="T85" fmla="*/ 101 h 170"/>
                <a:gd name="T86" fmla="*/ 133 w 812"/>
                <a:gd name="T87" fmla="*/ 124 h 170"/>
                <a:gd name="T88" fmla="*/ 117 w 812"/>
                <a:gd name="T89" fmla="*/ 99 h 170"/>
                <a:gd name="T90" fmla="*/ 101 w 812"/>
                <a:gd name="T91" fmla="*/ 135 h 170"/>
                <a:gd name="T92" fmla="*/ 86 w 812"/>
                <a:gd name="T93" fmla="*/ 138 h 170"/>
                <a:gd name="T94" fmla="*/ 71 w 812"/>
                <a:gd name="T95" fmla="*/ 93 h 170"/>
                <a:gd name="T96" fmla="*/ 55 w 812"/>
                <a:gd name="T97" fmla="*/ 113 h 170"/>
                <a:gd name="T98" fmla="*/ 39 w 812"/>
                <a:gd name="T99" fmla="*/ 153 h 170"/>
                <a:gd name="T100" fmla="*/ 23 w 812"/>
                <a:gd name="T101" fmla="*/ 102 h 170"/>
                <a:gd name="T102" fmla="*/ 8 w 812"/>
                <a:gd name="T103" fmla="*/ 113 h 1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12"/>
                <a:gd name="T157" fmla="*/ 0 h 170"/>
                <a:gd name="T158" fmla="*/ 812 w 812"/>
                <a:gd name="T159" fmla="*/ 170 h 1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12" h="170">
                  <a:moveTo>
                    <a:pt x="811" y="0"/>
                  </a:moveTo>
                  <a:lnTo>
                    <a:pt x="803" y="64"/>
                  </a:lnTo>
                  <a:lnTo>
                    <a:pt x="796" y="87"/>
                  </a:lnTo>
                  <a:lnTo>
                    <a:pt x="787" y="100"/>
                  </a:lnTo>
                  <a:lnTo>
                    <a:pt x="780" y="63"/>
                  </a:lnTo>
                  <a:lnTo>
                    <a:pt x="772" y="85"/>
                  </a:lnTo>
                  <a:lnTo>
                    <a:pt x="764" y="114"/>
                  </a:lnTo>
                  <a:lnTo>
                    <a:pt x="756" y="120"/>
                  </a:lnTo>
                  <a:lnTo>
                    <a:pt x="748" y="105"/>
                  </a:lnTo>
                  <a:lnTo>
                    <a:pt x="742" y="97"/>
                  </a:lnTo>
                  <a:lnTo>
                    <a:pt x="733" y="100"/>
                  </a:lnTo>
                  <a:lnTo>
                    <a:pt x="726" y="108"/>
                  </a:lnTo>
                  <a:lnTo>
                    <a:pt x="717" y="98"/>
                  </a:lnTo>
                  <a:lnTo>
                    <a:pt x="710" y="115"/>
                  </a:lnTo>
                  <a:lnTo>
                    <a:pt x="702" y="126"/>
                  </a:lnTo>
                  <a:lnTo>
                    <a:pt x="694" y="104"/>
                  </a:lnTo>
                  <a:lnTo>
                    <a:pt x="686" y="124"/>
                  </a:lnTo>
                  <a:lnTo>
                    <a:pt x="678" y="139"/>
                  </a:lnTo>
                  <a:lnTo>
                    <a:pt x="671" y="117"/>
                  </a:lnTo>
                  <a:lnTo>
                    <a:pt x="663" y="126"/>
                  </a:lnTo>
                  <a:lnTo>
                    <a:pt x="656" y="120"/>
                  </a:lnTo>
                  <a:lnTo>
                    <a:pt x="647" y="142"/>
                  </a:lnTo>
                  <a:lnTo>
                    <a:pt x="639" y="149"/>
                  </a:lnTo>
                  <a:lnTo>
                    <a:pt x="632" y="149"/>
                  </a:lnTo>
                  <a:lnTo>
                    <a:pt x="624" y="117"/>
                  </a:lnTo>
                  <a:lnTo>
                    <a:pt x="617" y="143"/>
                  </a:lnTo>
                  <a:lnTo>
                    <a:pt x="609" y="142"/>
                  </a:lnTo>
                  <a:lnTo>
                    <a:pt x="600" y="124"/>
                  </a:lnTo>
                  <a:lnTo>
                    <a:pt x="592" y="100"/>
                  </a:lnTo>
                  <a:lnTo>
                    <a:pt x="585" y="114"/>
                  </a:lnTo>
                  <a:lnTo>
                    <a:pt x="578" y="118"/>
                  </a:lnTo>
                  <a:lnTo>
                    <a:pt x="570" y="108"/>
                  </a:lnTo>
                  <a:lnTo>
                    <a:pt x="561" y="99"/>
                  </a:lnTo>
                  <a:lnTo>
                    <a:pt x="554" y="117"/>
                  </a:lnTo>
                  <a:lnTo>
                    <a:pt x="546" y="129"/>
                  </a:lnTo>
                  <a:lnTo>
                    <a:pt x="539" y="121"/>
                  </a:lnTo>
                  <a:lnTo>
                    <a:pt x="530" y="104"/>
                  </a:lnTo>
                  <a:lnTo>
                    <a:pt x="522" y="142"/>
                  </a:lnTo>
                  <a:lnTo>
                    <a:pt x="514" y="133"/>
                  </a:lnTo>
                  <a:lnTo>
                    <a:pt x="508" y="115"/>
                  </a:lnTo>
                  <a:lnTo>
                    <a:pt x="500" y="146"/>
                  </a:lnTo>
                  <a:lnTo>
                    <a:pt x="491" y="159"/>
                  </a:lnTo>
                  <a:lnTo>
                    <a:pt x="484" y="130"/>
                  </a:lnTo>
                  <a:lnTo>
                    <a:pt x="476" y="129"/>
                  </a:lnTo>
                  <a:lnTo>
                    <a:pt x="468" y="107"/>
                  </a:lnTo>
                  <a:lnTo>
                    <a:pt x="460" y="108"/>
                  </a:lnTo>
                  <a:lnTo>
                    <a:pt x="453" y="149"/>
                  </a:lnTo>
                  <a:lnTo>
                    <a:pt x="444" y="118"/>
                  </a:lnTo>
                  <a:lnTo>
                    <a:pt x="437" y="105"/>
                  </a:lnTo>
                  <a:lnTo>
                    <a:pt x="429" y="135"/>
                  </a:lnTo>
                  <a:lnTo>
                    <a:pt x="422" y="117"/>
                  </a:lnTo>
                  <a:lnTo>
                    <a:pt x="413" y="130"/>
                  </a:lnTo>
                  <a:lnTo>
                    <a:pt x="406" y="135"/>
                  </a:lnTo>
                  <a:lnTo>
                    <a:pt x="398" y="145"/>
                  </a:lnTo>
                  <a:lnTo>
                    <a:pt x="390" y="116"/>
                  </a:lnTo>
                  <a:lnTo>
                    <a:pt x="383" y="140"/>
                  </a:lnTo>
                  <a:lnTo>
                    <a:pt x="375" y="156"/>
                  </a:lnTo>
                  <a:lnTo>
                    <a:pt x="366" y="155"/>
                  </a:lnTo>
                  <a:lnTo>
                    <a:pt x="358" y="156"/>
                  </a:lnTo>
                  <a:lnTo>
                    <a:pt x="352" y="129"/>
                  </a:lnTo>
                  <a:lnTo>
                    <a:pt x="344" y="147"/>
                  </a:lnTo>
                  <a:lnTo>
                    <a:pt x="335" y="80"/>
                  </a:lnTo>
                  <a:lnTo>
                    <a:pt x="327" y="75"/>
                  </a:lnTo>
                  <a:lnTo>
                    <a:pt x="320" y="101"/>
                  </a:lnTo>
                  <a:lnTo>
                    <a:pt x="312" y="139"/>
                  </a:lnTo>
                  <a:lnTo>
                    <a:pt x="305" y="108"/>
                  </a:lnTo>
                  <a:lnTo>
                    <a:pt x="296" y="107"/>
                  </a:lnTo>
                  <a:lnTo>
                    <a:pt x="288" y="135"/>
                  </a:lnTo>
                  <a:lnTo>
                    <a:pt x="282" y="105"/>
                  </a:lnTo>
                  <a:lnTo>
                    <a:pt x="274" y="141"/>
                  </a:lnTo>
                  <a:lnTo>
                    <a:pt x="266" y="149"/>
                  </a:lnTo>
                  <a:lnTo>
                    <a:pt x="257" y="145"/>
                  </a:lnTo>
                  <a:lnTo>
                    <a:pt x="250" y="121"/>
                  </a:lnTo>
                  <a:lnTo>
                    <a:pt x="242" y="143"/>
                  </a:lnTo>
                  <a:lnTo>
                    <a:pt x="234" y="137"/>
                  </a:lnTo>
                  <a:lnTo>
                    <a:pt x="227" y="146"/>
                  </a:lnTo>
                  <a:lnTo>
                    <a:pt x="218" y="145"/>
                  </a:lnTo>
                  <a:lnTo>
                    <a:pt x="210" y="135"/>
                  </a:lnTo>
                  <a:lnTo>
                    <a:pt x="202" y="97"/>
                  </a:lnTo>
                  <a:lnTo>
                    <a:pt x="196" y="104"/>
                  </a:lnTo>
                  <a:lnTo>
                    <a:pt x="188" y="118"/>
                  </a:lnTo>
                  <a:lnTo>
                    <a:pt x="180" y="126"/>
                  </a:lnTo>
                  <a:lnTo>
                    <a:pt x="171" y="111"/>
                  </a:lnTo>
                  <a:lnTo>
                    <a:pt x="164" y="111"/>
                  </a:lnTo>
                  <a:lnTo>
                    <a:pt x="156" y="144"/>
                  </a:lnTo>
                  <a:lnTo>
                    <a:pt x="149" y="101"/>
                  </a:lnTo>
                  <a:lnTo>
                    <a:pt x="141" y="98"/>
                  </a:lnTo>
                  <a:lnTo>
                    <a:pt x="133" y="124"/>
                  </a:lnTo>
                  <a:lnTo>
                    <a:pt x="124" y="116"/>
                  </a:lnTo>
                  <a:lnTo>
                    <a:pt x="117" y="99"/>
                  </a:lnTo>
                  <a:lnTo>
                    <a:pt x="110" y="108"/>
                  </a:lnTo>
                  <a:lnTo>
                    <a:pt x="101" y="135"/>
                  </a:lnTo>
                  <a:lnTo>
                    <a:pt x="94" y="169"/>
                  </a:lnTo>
                  <a:lnTo>
                    <a:pt x="86" y="138"/>
                  </a:lnTo>
                  <a:lnTo>
                    <a:pt x="78" y="134"/>
                  </a:lnTo>
                  <a:lnTo>
                    <a:pt x="71" y="93"/>
                  </a:lnTo>
                  <a:lnTo>
                    <a:pt x="63" y="127"/>
                  </a:lnTo>
                  <a:lnTo>
                    <a:pt x="55" y="113"/>
                  </a:lnTo>
                  <a:lnTo>
                    <a:pt x="48" y="155"/>
                  </a:lnTo>
                  <a:lnTo>
                    <a:pt x="39" y="153"/>
                  </a:lnTo>
                  <a:lnTo>
                    <a:pt x="32" y="145"/>
                  </a:lnTo>
                  <a:lnTo>
                    <a:pt x="23" y="102"/>
                  </a:lnTo>
                  <a:lnTo>
                    <a:pt x="16" y="121"/>
                  </a:lnTo>
                  <a:lnTo>
                    <a:pt x="8" y="113"/>
                  </a:lnTo>
                  <a:lnTo>
                    <a:pt x="0" y="123"/>
                  </a:lnTo>
                </a:path>
              </a:pathLst>
            </a:custGeom>
            <a:noFill/>
            <a:ln w="31750">
              <a:solidFill>
                <a:schemeClr val="tx2"/>
              </a:solidFill>
              <a:round/>
              <a:headEnd/>
              <a:tailEnd/>
            </a:ln>
          </p:spPr>
          <p:txBody>
            <a:bodyPr/>
            <a:lstStyle/>
            <a:p>
              <a:endParaRPr lang="en-US" dirty="0"/>
            </a:p>
          </p:txBody>
        </p:sp>
        <p:sp>
          <p:nvSpPr>
            <p:cNvPr id="52257" name="Freeform 40"/>
            <p:cNvSpPr>
              <a:spLocks/>
            </p:cNvSpPr>
            <p:nvPr/>
          </p:nvSpPr>
          <p:spPr bwMode="auto">
            <a:xfrm>
              <a:off x="2000" y="2562"/>
              <a:ext cx="812" cy="78"/>
            </a:xfrm>
            <a:custGeom>
              <a:avLst/>
              <a:gdLst>
                <a:gd name="T0" fmla="*/ 804 w 812"/>
                <a:gd name="T1" fmla="*/ 25 h 78"/>
                <a:gd name="T2" fmla="*/ 787 w 812"/>
                <a:gd name="T3" fmla="*/ 36 h 78"/>
                <a:gd name="T4" fmla="*/ 772 w 812"/>
                <a:gd name="T5" fmla="*/ 38 h 78"/>
                <a:gd name="T6" fmla="*/ 757 w 812"/>
                <a:gd name="T7" fmla="*/ 20 h 78"/>
                <a:gd name="T8" fmla="*/ 742 w 812"/>
                <a:gd name="T9" fmla="*/ 68 h 78"/>
                <a:gd name="T10" fmla="*/ 726 w 812"/>
                <a:gd name="T11" fmla="*/ 27 h 78"/>
                <a:gd name="T12" fmla="*/ 710 w 812"/>
                <a:gd name="T13" fmla="*/ 55 h 78"/>
                <a:gd name="T14" fmla="*/ 694 w 812"/>
                <a:gd name="T15" fmla="*/ 42 h 78"/>
                <a:gd name="T16" fmla="*/ 678 w 812"/>
                <a:gd name="T17" fmla="*/ 29 h 78"/>
                <a:gd name="T18" fmla="*/ 663 w 812"/>
                <a:gd name="T19" fmla="*/ 58 h 78"/>
                <a:gd name="T20" fmla="*/ 647 w 812"/>
                <a:gd name="T21" fmla="*/ 12 h 78"/>
                <a:gd name="T22" fmla="*/ 632 w 812"/>
                <a:gd name="T23" fmla="*/ 38 h 78"/>
                <a:gd name="T24" fmla="*/ 617 w 812"/>
                <a:gd name="T25" fmla="*/ 22 h 78"/>
                <a:gd name="T26" fmla="*/ 600 w 812"/>
                <a:gd name="T27" fmla="*/ 69 h 78"/>
                <a:gd name="T28" fmla="*/ 585 w 812"/>
                <a:gd name="T29" fmla="*/ 9 h 78"/>
                <a:gd name="T30" fmla="*/ 570 w 812"/>
                <a:gd name="T31" fmla="*/ 10 h 78"/>
                <a:gd name="T32" fmla="*/ 554 w 812"/>
                <a:gd name="T33" fmla="*/ 22 h 78"/>
                <a:gd name="T34" fmla="*/ 539 w 812"/>
                <a:gd name="T35" fmla="*/ 27 h 78"/>
                <a:gd name="T36" fmla="*/ 523 w 812"/>
                <a:gd name="T37" fmla="*/ 77 h 78"/>
                <a:gd name="T38" fmla="*/ 508 w 812"/>
                <a:gd name="T39" fmla="*/ 26 h 78"/>
                <a:gd name="T40" fmla="*/ 492 w 812"/>
                <a:gd name="T41" fmla="*/ 11 h 78"/>
                <a:gd name="T42" fmla="*/ 476 w 812"/>
                <a:gd name="T43" fmla="*/ 45 h 78"/>
                <a:gd name="T44" fmla="*/ 460 w 812"/>
                <a:gd name="T45" fmla="*/ 37 h 78"/>
                <a:gd name="T46" fmla="*/ 445 w 812"/>
                <a:gd name="T47" fmla="*/ 40 h 78"/>
                <a:gd name="T48" fmla="*/ 429 w 812"/>
                <a:gd name="T49" fmla="*/ 41 h 78"/>
                <a:gd name="T50" fmla="*/ 414 w 812"/>
                <a:gd name="T51" fmla="*/ 27 h 78"/>
                <a:gd name="T52" fmla="*/ 398 w 812"/>
                <a:gd name="T53" fmla="*/ 22 h 78"/>
                <a:gd name="T54" fmla="*/ 383 w 812"/>
                <a:gd name="T55" fmla="*/ 16 h 78"/>
                <a:gd name="T56" fmla="*/ 367 w 812"/>
                <a:gd name="T57" fmla="*/ 31 h 78"/>
                <a:gd name="T58" fmla="*/ 352 w 812"/>
                <a:gd name="T59" fmla="*/ 11 h 78"/>
                <a:gd name="T60" fmla="*/ 336 w 812"/>
                <a:gd name="T61" fmla="*/ 4 h 78"/>
                <a:gd name="T62" fmla="*/ 320 w 812"/>
                <a:gd name="T63" fmla="*/ 6 h 78"/>
                <a:gd name="T64" fmla="*/ 305 w 812"/>
                <a:gd name="T65" fmla="*/ 11 h 78"/>
                <a:gd name="T66" fmla="*/ 289 w 812"/>
                <a:gd name="T67" fmla="*/ 24 h 78"/>
                <a:gd name="T68" fmla="*/ 274 w 812"/>
                <a:gd name="T69" fmla="*/ 59 h 78"/>
                <a:gd name="T70" fmla="*/ 257 w 812"/>
                <a:gd name="T71" fmla="*/ 55 h 78"/>
                <a:gd name="T72" fmla="*/ 242 w 812"/>
                <a:gd name="T73" fmla="*/ 41 h 78"/>
                <a:gd name="T74" fmla="*/ 227 w 812"/>
                <a:gd name="T75" fmla="*/ 11 h 78"/>
                <a:gd name="T76" fmla="*/ 211 w 812"/>
                <a:gd name="T77" fmla="*/ 46 h 78"/>
                <a:gd name="T78" fmla="*/ 196 w 812"/>
                <a:gd name="T79" fmla="*/ 48 h 78"/>
                <a:gd name="T80" fmla="*/ 180 w 812"/>
                <a:gd name="T81" fmla="*/ 11 h 78"/>
                <a:gd name="T82" fmla="*/ 164 w 812"/>
                <a:gd name="T83" fmla="*/ 31 h 78"/>
                <a:gd name="T84" fmla="*/ 149 w 812"/>
                <a:gd name="T85" fmla="*/ 15 h 78"/>
                <a:gd name="T86" fmla="*/ 133 w 812"/>
                <a:gd name="T87" fmla="*/ 30 h 78"/>
                <a:gd name="T88" fmla="*/ 117 w 812"/>
                <a:gd name="T89" fmla="*/ 36 h 78"/>
                <a:gd name="T90" fmla="*/ 102 w 812"/>
                <a:gd name="T91" fmla="*/ 18 h 78"/>
                <a:gd name="T92" fmla="*/ 86 w 812"/>
                <a:gd name="T93" fmla="*/ 26 h 78"/>
                <a:gd name="T94" fmla="*/ 71 w 812"/>
                <a:gd name="T95" fmla="*/ 61 h 78"/>
                <a:gd name="T96" fmla="*/ 55 w 812"/>
                <a:gd name="T97" fmla="*/ 29 h 78"/>
                <a:gd name="T98" fmla="*/ 39 w 812"/>
                <a:gd name="T99" fmla="*/ 33 h 78"/>
                <a:gd name="T100" fmla="*/ 24 w 812"/>
                <a:gd name="T101" fmla="*/ 30 h 78"/>
                <a:gd name="T102" fmla="*/ 8 w 812"/>
                <a:gd name="T103" fmla="*/ 48 h 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12"/>
                <a:gd name="T157" fmla="*/ 0 h 78"/>
                <a:gd name="T158" fmla="*/ 812 w 812"/>
                <a:gd name="T159" fmla="*/ 78 h 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12" h="78">
                  <a:moveTo>
                    <a:pt x="811" y="30"/>
                  </a:moveTo>
                  <a:lnTo>
                    <a:pt x="804" y="25"/>
                  </a:lnTo>
                  <a:lnTo>
                    <a:pt x="796" y="42"/>
                  </a:lnTo>
                  <a:lnTo>
                    <a:pt x="787" y="36"/>
                  </a:lnTo>
                  <a:lnTo>
                    <a:pt x="780" y="32"/>
                  </a:lnTo>
                  <a:lnTo>
                    <a:pt x="772" y="38"/>
                  </a:lnTo>
                  <a:lnTo>
                    <a:pt x="764" y="44"/>
                  </a:lnTo>
                  <a:lnTo>
                    <a:pt x="757" y="20"/>
                  </a:lnTo>
                  <a:lnTo>
                    <a:pt x="748" y="0"/>
                  </a:lnTo>
                  <a:lnTo>
                    <a:pt x="742" y="68"/>
                  </a:lnTo>
                  <a:lnTo>
                    <a:pt x="733" y="29"/>
                  </a:lnTo>
                  <a:lnTo>
                    <a:pt x="726" y="27"/>
                  </a:lnTo>
                  <a:lnTo>
                    <a:pt x="717" y="24"/>
                  </a:lnTo>
                  <a:lnTo>
                    <a:pt x="710" y="55"/>
                  </a:lnTo>
                  <a:lnTo>
                    <a:pt x="702" y="68"/>
                  </a:lnTo>
                  <a:lnTo>
                    <a:pt x="694" y="42"/>
                  </a:lnTo>
                  <a:lnTo>
                    <a:pt x="686" y="24"/>
                  </a:lnTo>
                  <a:lnTo>
                    <a:pt x="678" y="29"/>
                  </a:lnTo>
                  <a:lnTo>
                    <a:pt x="671" y="36"/>
                  </a:lnTo>
                  <a:lnTo>
                    <a:pt x="663" y="58"/>
                  </a:lnTo>
                  <a:lnTo>
                    <a:pt x="656" y="68"/>
                  </a:lnTo>
                  <a:lnTo>
                    <a:pt x="647" y="12"/>
                  </a:lnTo>
                  <a:lnTo>
                    <a:pt x="639" y="40"/>
                  </a:lnTo>
                  <a:lnTo>
                    <a:pt x="632" y="38"/>
                  </a:lnTo>
                  <a:lnTo>
                    <a:pt x="624" y="14"/>
                  </a:lnTo>
                  <a:lnTo>
                    <a:pt x="617" y="22"/>
                  </a:lnTo>
                  <a:lnTo>
                    <a:pt x="609" y="19"/>
                  </a:lnTo>
                  <a:lnTo>
                    <a:pt x="600" y="69"/>
                  </a:lnTo>
                  <a:lnTo>
                    <a:pt x="592" y="52"/>
                  </a:lnTo>
                  <a:lnTo>
                    <a:pt x="585" y="9"/>
                  </a:lnTo>
                  <a:lnTo>
                    <a:pt x="578" y="27"/>
                  </a:lnTo>
                  <a:lnTo>
                    <a:pt x="570" y="10"/>
                  </a:lnTo>
                  <a:lnTo>
                    <a:pt x="561" y="46"/>
                  </a:lnTo>
                  <a:lnTo>
                    <a:pt x="554" y="22"/>
                  </a:lnTo>
                  <a:lnTo>
                    <a:pt x="546" y="6"/>
                  </a:lnTo>
                  <a:lnTo>
                    <a:pt x="539" y="27"/>
                  </a:lnTo>
                  <a:lnTo>
                    <a:pt x="530" y="31"/>
                  </a:lnTo>
                  <a:lnTo>
                    <a:pt x="523" y="77"/>
                  </a:lnTo>
                  <a:lnTo>
                    <a:pt x="514" y="31"/>
                  </a:lnTo>
                  <a:lnTo>
                    <a:pt x="508" y="26"/>
                  </a:lnTo>
                  <a:lnTo>
                    <a:pt x="500" y="12"/>
                  </a:lnTo>
                  <a:lnTo>
                    <a:pt x="492" y="11"/>
                  </a:lnTo>
                  <a:lnTo>
                    <a:pt x="484" y="31"/>
                  </a:lnTo>
                  <a:lnTo>
                    <a:pt x="476" y="45"/>
                  </a:lnTo>
                  <a:lnTo>
                    <a:pt x="468" y="59"/>
                  </a:lnTo>
                  <a:lnTo>
                    <a:pt x="460" y="37"/>
                  </a:lnTo>
                  <a:lnTo>
                    <a:pt x="453" y="29"/>
                  </a:lnTo>
                  <a:lnTo>
                    <a:pt x="445" y="40"/>
                  </a:lnTo>
                  <a:lnTo>
                    <a:pt x="437" y="26"/>
                  </a:lnTo>
                  <a:lnTo>
                    <a:pt x="429" y="41"/>
                  </a:lnTo>
                  <a:lnTo>
                    <a:pt x="422" y="46"/>
                  </a:lnTo>
                  <a:lnTo>
                    <a:pt x="414" y="27"/>
                  </a:lnTo>
                  <a:lnTo>
                    <a:pt x="406" y="22"/>
                  </a:lnTo>
                  <a:lnTo>
                    <a:pt x="398" y="22"/>
                  </a:lnTo>
                  <a:lnTo>
                    <a:pt x="390" y="42"/>
                  </a:lnTo>
                  <a:lnTo>
                    <a:pt x="383" y="16"/>
                  </a:lnTo>
                  <a:lnTo>
                    <a:pt x="375" y="22"/>
                  </a:lnTo>
                  <a:lnTo>
                    <a:pt x="367" y="31"/>
                  </a:lnTo>
                  <a:lnTo>
                    <a:pt x="358" y="45"/>
                  </a:lnTo>
                  <a:lnTo>
                    <a:pt x="352" y="11"/>
                  </a:lnTo>
                  <a:lnTo>
                    <a:pt x="344" y="12"/>
                  </a:lnTo>
                  <a:lnTo>
                    <a:pt x="336" y="4"/>
                  </a:lnTo>
                  <a:lnTo>
                    <a:pt x="327" y="26"/>
                  </a:lnTo>
                  <a:lnTo>
                    <a:pt x="320" y="6"/>
                  </a:lnTo>
                  <a:lnTo>
                    <a:pt x="312" y="40"/>
                  </a:lnTo>
                  <a:lnTo>
                    <a:pt x="305" y="11"/>
                  </a:lnTo>
                  <a:lnTo>
                    <a:pt x="296" y="44"/>
                  </a:lnTo>
                  <a:lnTo>
                    <a:pt x="289" y="24"/>
                  </a:lnTo>
                  <a:lnTo>
                    <a:pt x="282" y="38"/>
                  </a:lnTo>
                  <a:lnTo>
                    <a:pt x="274" y="59"/>
                  </a:lnTo>
                  <a:lnTo>
                    <a:pt x="266" y="37"/>
                  </a:lnTo>
                  <a:lnTo>
                    <a:pt x="257" y="55"/>
                  </a:lnTo>
                  <a:lnTo>
                    <a:pt x="250" y="32"/>
                  </a:lnTo>
                  <a:lnTo>
                    <a:pt x="242" y="41"/>
                  </a:lnTo>
                  <a:lnTo>
                    <a:pt x="234" y="11"/>
                  </a:lnTo>
                  <a:lnTo>
                    <a:pt x="227" y="11"/>
                  </a:lnTo>
                  <a:lnTo>
                    <a:pt x="218" y="31"/>
                  </a:lnTo>
                  <a:lnTo>
                    <a:pt x="211" y="46"/>
                  </a:lnTo>
                  <a:lnTo>
                    <a:pt x="202" y="41"/>
                  </a:lnTo>
                  <a:lnTo>
                    <a:pt x="196" y="48"/>
                  </a:lnTo>
                  <a:lnTo>
                    <a:pt x="188" y="22"/>
                  </a:lnTo>
                  <a:lnTo>
                    <a:pt x="180" y="11"/>
                  </a:lnTo>
                  <a:lnTo>
                    <a:pt x="171" y="22"/>
                  </a:lnTo>
                  <a:lnTo>
                    <a:pt x="164" y="31"/>
                  </a:lnTo>
                  <a:lnTo>
                    <a:pt x="156" y="29"/>
                  </a:lnTo>
                  <a:lnTo>
                    <a:pt x="149" y="15"/>
                  </a:lnTo>
                  <a:lnTo>
                    <a:pt x="141" y="29"/>
                  </a:lnTo>
                  <a:lnTo>
                    <a:pt x="133" y="30"/>
                  </a:lnTo>
                  <a:lnTo>
                    <a:pt x="124" y="36"/>
                  </a:lnTo>
                  <a:lnTo>
                    <a:pt x="117" y="36"/>
                  </a:lnTo>
                  <a:lnTo>
                    <a:pt x="110" y="56"/>
                  </a:lnTo>
                  <a:lnTo>
                    <a:pt x="102" y="18"/>
                  </a:lnTo>
                  <a:lnTo>
                    <a:pt x="94" y="41"/>
                  </a:lnTo>
                  <a:lnTo>
                    <a:pt x="86" y="26"/>
                  </a:lnTo>
                  <a:lnTo>
                    <a:pt x="78" y="2"/>
                  </a:lnTo>
                  <a:lnTo>
                    <a:pt x="71" y="61"/>
                  </a:lnTo>
                  <a:lnTo>
                    <a:pt x="63" y="26"/>
                  </a:lnTo>
                  <a:lnTo>
                    <a:pt x="55" y="29"/>
                  </a:lnTo>
                  <a:lnTo>
                    <a:pt x="48" y="46"/>
                  </a:lnTo>
                  <a:lnTo>
                    <a:pt x="39" y="33"/>
                  </a:lnTo>
                  <a:lnTo>
                    <a:pt x="32" y="47"/>
                  </a:lnTo>
                  <a:lnTo>
                    <a:pt x="24" y="30"/>
                  </a:lnTo>
                  <a:lnTo>
                    <a:pt x="16" y="7"/>
                  </a:lnTo>
                  <a:lnTo>
                    <a:pt x="8" y="48"/>
                  </a:lnTo>
                  <a:lnTo>
                    <a:pt x="0" y="36"/>
                  </a:lnTo>
                </a:path>
              </a:pathLst>
            </a:custGeom>
            <a:noFill/>
            <a:ln w="31750">
              <a:solidFill>
                <a:schemeClr val="tx2"/>
              </a:solidFill>
              <a:round/>
              <a:headEnd/>
              <a:tailEnd/>
            </a:ln>
          </p:spPr>
          <p:txBody>
            <a:bodyPr/>
            <a:lstStyle/>
            <a:p>
              <a:endParaRPr lang="en-US" dirty="0"/>
            </a:p>
          </p:txBody>
        </p:sp>
        <p:sp>
          <p:nvSpPr>
            <p:cNvPr id="52258" name="Freeform 41"/>
            <p:cNvSpPr>
              <a:spLocks/>
            </p:cNvSpPr>
            <p:nvPr/>
          </p:nvSpPr>
          <p:spPr bwMode="auto">
            <a:xfrm>
              <a:off x="2802" y="2437"/>
              <a:ext cx="326" cy="164"/>
            </a:xfrm>
            <a:custGeom>
              <a:avLst/>
              <a:gdLst>
                <a:gd name="T0" fmla="*/ 0 w 326"/>
                <a:gd name="T1" fmla="*/ 163 h 164"/>
                <a:gd name="T2" fmla="*/ 2 w 326"/>
                <a:gd name="T3" fmla="*/ 163 h 164"/>
                <a:gd name="T4" fmla="*/ 14 w 326"/>
                <a:gd name="T5" fmla="*/ 149 h 164"/>
                <a:gd name="T6" fmla="*/ 14 w 326"/>
                <a:gd name="T7" fmla="*/ 136 h 164"/>
                <a:gd name="T8" fmla="*/ 25 w 326"/>
                <a:gd name="T9" fmla="*/ 126 h 164"/>
                <a:gd name="T10" fmla="*/ 26 w 326"/>
                <a:gd name="T11" fmla="*/ 116 h 164"/>
                <a:gd name="T12" fmla="*/ 37 w 326"/>
                <a:gd name="T13" fmla="*/ 102 h 164"/>
                <a:gd name="T14" fmla="*/ 46 w 326"/>
                <a:gd name="T15" fmla="*/ 91 h 164"/>
                <a:gd name="T16" fmla="*/ 54 w 326"/>
                <a:gd name="T17" fmla="*/ 83 h 164"/>
                <a:gd name="T18" fmla="*/ 61 w 326"/>
                <a:gd name="T19" fmla="*/ 74 h 164"/>
                <a:gd name="T20" fmla="*/ 66 w 326"/>
                <a:gd name="T21" fmla="*/ 65 h 164"/>
                <a:gd name="T22" fmla="*/ 71 w 326"/>
                <a:gd name="T23" fmla="*/ 56 h 164"/>
                <a:gd name="T24" fmla="*/ 76 w 326"/>
                <a:gd name="T25" fmla="*/ 49 h 164"/>
                <a:gd name="T26" fmla="*/ 83 w 326"/>
                <a:gd name="T27" fmla="*/ 39 h 164"/>
                <a:gd name="T28" fmla="*/ 91 w 326"/>
                <a:gd name="T29" fmla="*/ 35 h 164"/>
                <a:gd name="T30" fmla="*/ 102 w 326"/>
                <a:gd name="T31" fmla="*/ 29 h 164"/>
                <a:gd name="T32" fmla="*/ 117 w 326"/>
                <a:gd name="T33" fmla="*/ 23 h 164"/>
                <a:gd name="T34" fmla="*/ 129 w 326"/>
                <a:gd name="T35" fmla="*/ 17 h 164"/>
                <a:gd name="T36" fmla="*/ 140 w 326"/>
                <a:gd name="T37" fmla="*/ 8 h 164"/>
                <a:gd name="T38" fmla="*/ 156 w 326"/>
                <a:gd name="T39" fmla="*/ 0 h 164"/>
                <a:gd name="T40" fmla="*/ 170 w 326"/>
                <a:gd name="T41" fmla="*/ 5 h 164"/>
                <a:gd name="T42" fmla="*/ 186 w 326"/>
                <a:gd name="T43" fmla="*/ 11 h 164"/>
                <a:gd name="T44" fmla="*/ 200 w 326"/>
                <a:gd name="T45" fmla="*/ 15 h 164"/>
                <a:gd name="T46" fmla="*/ 210 w 326"/>
                <a:gd name="T47" fmla="*/ 19 h 164"/>
                <a:gd name="T48" fmla="*/ 220 w 326"/>
                <a:gd name="T49" fmla="*/ 27 h 164"/>
                <a:gd name="T50" fmla="*/ 229 w 326"/>
                <a:gd name="T51" fmla="*/ 36 h 164"/>
                <a:gd name="T52" fmla="*/ 238 w 326"/>
                <a:gd name="T53" fmla="*/ 44 h 164"/>
                <a:gd name="T54" fmla="*/ 248 w 326"/>
                <a:gd name="T55" fmla="*/ 53 h 164"/>
                <a:gd name="T56" fmla="*/ 257 w 326"/>
                <a:gd name="T57" fmla="*/ 62 h 164"/>
                <a:gd name="T58" fmla="*/ 267 w 326"/>
                <a:gd name="T59" fmla="*/ 74 h 164"/>
                <a:gd name="T60" fmla="*/ 274 w 326"/>
                <a:gd name="T61" fmla="*/ 87 h 164"/>
                <a:gd name="T62" fmla="*/ 285 w 326"/>
                <a:gd name="T63" fmla="*/ 95 h 164"/>
                <a:gd name="T64" fmla="*/ 295 w 326"/>
                <a:gd name="T65" fmla="*/ 114 h 164"/>
                <a:gd name="T66" fmla="*/ 303 w 326"/>
                <a:gd name="T67" fmla="*/ 129 h 164"/>
                <a:gd name="T68" fmla="*/ 314 w 326"/>
                <a:gd name="T69" fmla="*/ 141 h 164"/>
                <a:gd name="T70" fmla="*/ 321 w 326"/>
                <a:gd name="T71" fmla="*/ 149 h 164"/>
                <a:gd name="T72" fmla="*/ 325 w 326"/>
                <a:gd name="T73" fmla="*/ 163 h 1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6"/>
                <a:gd name="T112" fmla="*/ 0 h 164"/>
                <a:gd name="T113" fmla="*/ 326 w 326"/>
                <a:gd name="T114" fmla="*/ 164 h 1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6" h="164">
                  <a:moveTo>
                    <a:pt x="0" y="163"/>
                  </a:moveTo>
                  <a:lnTo>
                    <a:pt x="2" y="163"/>
                  </a:lnTo>
                  <a:lnTo>
                    <a:pt x="14" y="149"/>
                  </a:lnTo>
                  <a:lnTo>
                    <a:pt x="14" y="136"/>
                  </a:lnTo>
                  <a:lnTo>
                    <a:pt x="25" y="126"/>
                  </a:lnTo>
                  <a:lnTo>
                    <a:pt x="26" y="116"/>
                  </a:lnTo>
                  <a:lnTo>
                    <a:pt x="37" y="102"/>
                  </a:lnTo>
                  <a:lnTo>
                    <a:pt x="46" y="91"/>
                  </a:lnTo>
                  <a:lnTo>
                    <a:pt x="54" y="83"/>
                  </a:lnTo>
                  <a:lnTo>
                    <a:pt x="61" y="74"/>
                  </a:lnTo>
                  <a:lnTo>
                    <a:pt x="66" y="65"/>
                  </a:lnTo>
                  <a:lnTo>
                    <a:pt x="71" y="56"/>
                  </a:lnTo>
                  <a:lnTo>
                    <a:pt x="76" y="49"/>
                  </a:lnTo>
                  <a:lnTo>
                    <a:pt x="83" y="39"/>
                  </a:lnTo>
                  <a:lnTo>
                    <a:pt x="91" y="35"/>
                  </a:lnTo>
                  <a:lnTo>
                    <a:pt x="102" y="29"/>
                  </a:lnTo>
                  <a:lnTo>
                    <a:pt x="117" y="23"/>
                  </a:lnTo>
                  <a:lnTo>
                    <a:pt x="129" y="17"/>
                  </a:lnTo>
                  <a:lnTo>
                    <a:pt x="140" y="8"/>
                  </a:lnTo>
                  <a:lnTo>
                    <a:pt x="156" y="0"/>
                  </a:lnTo>
                  <a:lnTo>
                    <a:pt x="170" y="5"/>
                  </a:lnTo>
                  <a:lnTo>
                    <a:pt x="186" y="11"/>
                  </a:lnTo>
                  <a:lnTo>
                    <a:pt x="200" y="15"/>
                  </a:lnTo>
                  <a:lnTo>
                    <a:pt x="210" y="19"/>
                  </a:lnTo>
                  <a:lnTo>
                    <a:pt x="220" y="27"/>
                  </a:lnTo>
                  <a:lnTo>
                    <a:pt x="229" y="36"/>
                  </a:lnTo>
                  <a:lnTo>
                    <a:pt x="238" y="44"/>
                  </a:lnTo>
                  <a:lnTo>
                    <a:pt x="248" y="53"/>
                  </a:lnTo>
                  <a:lnTo>
                    <a:pt x="257" y="62"/>
                  </a:lnTo>
                  <a:lnTo>
                    <a:pt x="267" y="74"/>
                  </a:lnTo>
                  <a:lnTo>
                    <a:pt x="274" y="87"/>
                  </a:lnTo>
                  <a:lnTo>
                    <a:pt x="285" y="95"/>
                  </a:lnTo>
                  <a:lnTo>
                    <a:pt x="295" y="114"/>
                  </a:lnTo>
                  <a:lnTo>
                    <a:pt x="303" y="129"/>
                  </a:lnTo>
                  <a:lnTo>
                    <a:pt x="314" y="141"/>
                  </a:lnTo>
                  <a:lnTo>
                    <a:pt x="321" y="149"/>
                  </a:lnTo>
                  <a:lnTo>
                    <a:pt x="325" y="163"/>
                  </a:lnTo>
                </a:path>
              </a:pathLst>
            </a:custGeom>
            <a:noFill/>
            <a:ln w="31750">
              <a:solidFill>
                <a:schemeClr val="tx2"/>
              </a:solidFill>
              <a:round/>
              <a:headEnd/>
              <a:tailEnd/>
            </a:ln>
          </p:spPr>
          <p:txBody>
            <a:bodyPr/>
            <a:lstStyle/>
            <a:p>
              <a:endParaRPr lang="en-US" dirty="0"/>
            </a:p>
          </p:txBody>
        </p:sp>
        <p:sp>
          <p:nvSpPr>
            <p:cNvPr id="52259" name="Freeform 42"/>
            <p:cNvSpPr>
              <a:spLocks/>
            </p:cNvSpPr>
            <p:nvPr/>
          </p:nvSpPr>
          <p:spPr bwMode="auto">
            <a:xfrm>
              <a:off x="2790" y="2437"/>
              <a:ext cx="340" cy="359"/>
            </a:xfrm>
            <a:custGeom>
              <a:avLst/>
              <a:gdLst>
                <a:gd name="T0" fmla="*/ 0 w 340"/>
                <a:gd name="T1" fmla="*/ 350 h 359"/>
                <a:gd name="T2" fmla="*/ 1 w 340"/>
                <a:gd name="T3" fmla="*/ 349 h 359"/>
                <a:gd name="T4" fmla="*/ 9 w 340"/>
                <a:gd name="T5" fmla="*/ 330 h 359"/>
                <a:gd name="T6" fmla="*/ 15 w 340"/>
                <a:gd name="T7" fmla="*/ 312 h 359"/>
                <a:gd name="T8" fmla="*/ 24 w 340"/>
                <a:gd name="T9" fmla="*/ 293 h 359"/>
                <a:gd name="T10" fmla="*/ 27 w 340"/>
                <a:gd name="T11" fmla="*/ 272 h 359"/>
                <a:gd name="T12" fmla="*/ 36 w 340"/>
                <a:gd name="T13" fmla="*/ 252 h 359"/>
                <a:gd name="T14" fmla="*/ 42 w 340"/>
                <a:gd name="T15" fmla="*/ 232 h 359"/>
                <a:gd name="T16" fmla="*/ 48 w 340"/>
                <a:gd name="T17" fmla="*/ 213 h 359"/>
                <a:gd name="T18" fmla="*/ 58 w 340"/>
                <a:gd name="T19" fmla="*/ 193 h 359"/>
                <a:gd name="T20" fmla="*/ 63 w 340"/>
                <a:gd name="T21" fmla="*/ 177 h 359"/>
                <a:gd name="T22" fmla="*/ 65 w 340"/>
                <a:gd name="T23" fmla="*/ 163 h 359"/>
                <a:gd name="T24" fmla="*/ 76 w 340"/>
                <a:gd name="T25" fmla="*/ 149 h 359"/>
                <a:gd name="T26" fmla="*/ 78 w 340"/>
                <a:gd name="T27" fmla="*/ 133 h 359"/>
                <a:gd name="T28" fmla="*/ 83 w 340"/>
                <a:gd name="T29" fmla="*/ 119 h 359"/>
                <a:gd name="T30" fmla="*/ 86 w 340"/>
                <a:gd name="T31" fmla="*/ 107 h 359"/>
                <a:gd name="T32" fmla="*/ 93 w 340"/>
                <a:gd name="T33" fmla="*/ 94 h 359"/>
                <a:gd name="T34" fmla="*/ 98 w 340"/>
                <a:gd name="T35" fmla="*/ 85 h 359"/>
                <a:gd name="T36" fmla="*/ 104 w 340"/>
                <a:gd name="T37" fmla="*/ 77 h 359"/>
                <a:gd name="T38" fmla="*/ 110 w 340"/>
                <a:gd name="T39" fmla="*/ 63 h 359"/>
                <a:gd name="T40" fmla="*/ 116 w 340"/>
                <a:gd name="T41" fmla="*/ 49 h 359"/>
                <a:gd name="T42" fmla="*/ 121 w 340"/>
                <a:gd name="T43" fmla="*/ 40 h 359"/>
                <a:gd name="T44" fmla="*/ 127 w 340"/>
                <a:gd name="T45" fmla="*/ 31 h 359"/>
                <a:gd name="T46" fmla="*/ 133 w 340"/>
                <a:gd name="T47" fmla="*/ 20 h 359"/>
                <a:gd name="T48" fmla="*/ 142 w 340"/>
                <a:gd name="T49" fmla="*/ 15 h 359"/>
                <a:gd name="T50" fmla="*/ 150 w 340"/>
                <a:gd name="T51" fmla="*/ 10 h 359"/>
                <a:gd name="T52" fmla="*/ 154 w 340"/>
                <a:gd name="T53" fmla="*/ 6 h 359"/>
                <a:gd name="T54" fmla="*/ 159 w 340"/>
                <a:gd name="T55" fmla="*/ 3 h 359"/>
                <a:gd name="T56" fmla="*/ 170 w 340"/>
                <a:gd name="T57" fmla="*/ 0 h 359"/>
                <a:gd name="T58" fmla="*/ 174 w 340"/>
                <a:gd name="T59" fmla="*/ 1 h 359"/>
                <a:gd name="T60" fmla="*/ 181 w 340"/>
                <a:gd name="T61" fmla="*/ 3 h 359"/>
                <a:gd name="T62" fmla="*/ 186 w 340"/>
                <a:gd name="T63" fmla="*/ 6 h 359"/>
                <a:gd name="T64" fmla="*/ 193 w 340"/>
                <a:gd name="T65" fmla="*/ 8 h 359"/>
                <a:gd name="T66" fmla="*/ 198 w 340"/>
                <a:gd name="T67" fmla="*/ 12 h 359"/>
                <a:gd name="T68" fmla="*/ 204 w 340"/>
                <a:gd name="T69" fmla="*/ 17 h 359"/>
                <a:gd name="T70" fmla="*/ 206 w 340"/>
                <a:gd name="T71" fmla="*/ 21 h 359"/>
                <a:gd name="T72" fmla="*/ 211 w 340"/>
                <a:gd name="T73" fmla="*/ 32 h 359"/>
                <a:gd name="T74" fmla="*/ 217 w 340"/>
                <a:gd name="T75" fmla="*/ 40 h 359"/>
                <a:gd name="T76" fmla="*/ 221 w 340"/>
                <a:gd name="T77" fmla="*/ 47 h 359"/>
                <a:gd name="T78" fmla="*/ 223 w 340"/>
                <a:gd name="T79" fmla="*/ 55 h 359"/>
                <a:gd name="T80" fmla="*/ 230 w 340"/>
                <a:gd name="T81" fmla="*/ 63 h 359"/>
                <a:gd name="T82" fmla="*/ 235 w 340"/>
                <a:gd name="T83" fmla="*/ 78 h 359"/>
                <a:gd name="T84" fmla="*/ 242 w 340"/>
                <a:gd name="T85" fmla="*/ 90 h 359"/>
                <a:gd name="T86" fmla="*/ 247 w 340"/>
                <a:gd name="T87" fmla="*/ 99 h 359"/>
                <a:gd name="T88" fmla="*/ 252 w 340"/>
                <a:gd name="T89" fmla="*/ 115 h 359"/>
                <a:gd name="T90" fmla="*/ 258 w 340"/>
                <a:gd name="T91" fmla="*/ 129 h 359"/>
                <a:gd name="T92" fmla="*/ 264 w 340"/>
                <a:gd name="T93" fmla="*/ 143 h 359"/>
                <a:gd name="T94" fmla="*/ 268 w 340"/>
                <a:gd name="T95" fmla="*/ 153 h 359"/>
                <a:gd name="T96" fmla="*/ 272 w 340"/>
                <a:gd name="T97" fmla="*/ 167 h 359"/>
                <a:gd name="T98" fmla="*/ 277 w 340"/>
                <a:gd name="T99" fmla="*/ 184 h 359"/>
                <a:gd name="T100" fmla="*/ 286 w 340"/>
                <a:gd name="T101" fmla="*/ 208 h 359"/>
                <a:gd name="T102" fmla="*/ 290 w 340"/>
                <a:gd name="T103" fmla="*/ 224 h 359"/>
                <a:gd name="T104" fmla="*/ 294 w 340"/>
                <a:gd name="T105" fmla="*/ 232 h 359"/>
                <a:gd name="T106" fmla="*/ 301 w 340"/>
                <a:gd name="T107" fmla="*/ 255 h 359"/>
                <a:gd name="T108" fmla="*/ 309 w 340"/>
                <a:gd name="T109" fmla="*/ 267 h 359"/>
                <a:gd name="T110" fmla="*/ 310 w 340"/>
                <a:gd name="T111" fmla="*/ 286 h 359"/>
                <a:gd name="T112" fmla="*/ 318 w 340"/>
                <a:gd name="T113" fmla="*/ 299 h 359"/>
                <a:gd name="T114" fmla="*/ 324 w 340"/>
                <a:gd name="T115" fmla="*/ 320 h 359"/>
                <a:gd name="T116" fmla="*/ 331 w 340"/>
                <a:gd name="T117" fmla="*/ 340 h 359"/>
                <a:gd name="T118" fmla="*/ 339 w 340"/>
                <a:gd name="T119" fmla="*/ 358 h 3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0"/>
                <a:gd name="T181" fmla="*/ 0 h 359"/>
                <a:gd name="T182" fmla="*/ 340 w 340"/>
                <a:gd name="T183" fmla="*/ 359 h 3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0" h="359">
                  <a:moveTo>
                    <a:pt x="0" y="350"/>
                  </a:moveTo>
                  <a:lnTo>
                    <a:pt x="1" y="349"/>
                  </a:lnTo>
                  <a:lnTo>
                    <a:pt x="9" y="330"/>
                  </a:lnTo>
                  <a:lnTo>
                    <a:pt x="15" y="312"/>
                  </a:lnTo>
                  <a:lnTo>
                    <a:pt x="24" y="293"/>
                  </a:lnTo>
                  <a:lnTo>
                    <a:pt x="27" y="272"/>
                  </a:lnTo>
                  <a:lnTo>
                    <a:pt x="36" y="252"/>
                  </a:lnTo>
                  <a:lnTo>
                    <a:pt x="42" y="232"/>
                  </a:lnTo>
                  <a:lnTo>
                    <a:pt x="48" y="213"/>
                  </a:lnTo>
                  <a:lnTo>
                    <a:pt x="58" y="193"/>
                  </a:lnTo>
                  <a:lnTo>
                    <a:pt x="63" y="177"/>
                  </a:lnTo>
                  <a:lnTo>
                    <a:pt x="65" y="163"/>
                  </a:lnTo>
                  <a:lnTo>
                    <a:pt x="76" y="149"/>
                  </a:lnTo>
                  <a:lnTo>
                    <a:pt x="78" y="133"/>
                  </a:lnTo>
                  <a:lnTo>
                    <a:pt x="83" y="119"/>
                  </a:lnTo>
                  <a:lnTo>
                    <a:pt x="86" y="107"/>
                  </a:lnTo>
                  <a:lnTo>
                    <a:pt x="93" y="94"/>
                  </a:lnTo>
                  <a:lnTo>
                    <a:pt x="98" y="85"/>
                  </a:lnTo>
                  <a:lnTo>
                    <a:pt x="104" y="77"/>
                  </a:lnTo>
                  <a:lnTo>
                    <a:pt x="110" y="63"/>
                  </a:lnTo>
                  <a:lnTo>
                    <a:pt x="116" y="49"/>
                  </a:lnTo>
                  <a:lnTo>
                    <a:pt x="121" y="40"/>
                  </a:lnTo>
                  <a:lnTo>
                    <a:pt x="127" y="31"/>
                  </a:lnTo>
                  <a:lnTo>
                    <a:pt x="133" y="20"/>
                  </a:lnTo>
                  <a:lnTo>
                    <a:pt x="142" y="15"/>
                  </a:lnTo>
                  <a:lnTo>
                    <a:pt x="150" y="10"/>
                  </a:lnTo>
                  <a:lnTo>
                    <a:pt x="154" y="6"/>
                  </a:lnTo>
                  <a:lnTo>
                    <a:pt x="159" y="3"/>
                  </a:lnTo>
                  <a:lnTo>
                    <a:pt x="170" y="0"/>
                  </a:lnTo>
                  <a:lnTo>
                    <a:pt x="174" y="1"/>
                  </a:lnTo>
                  <a:lnTo>
                    <a:pt x="181" y="3"/>
                  </a:lnTo>
                  <a:lnTo>
                    <a:pt x="186" y="6"/>
                  </a:lnTo>
                  <a:lnTo>
                    <a:pt x="193" y="8"/>
                  </a:lnTo>
                  <a:lnTo>
                    <a:pt x="198" y="12"/>
                  </a:lnTo>
                  <a:lnTo>
                    <a:pt x="204" y="17"/>
                  </a:lnTo>
                  <a:lnTo>
                    <a:pt x="206" y="21"/>
                  </a:lnTo>
                  <a:lnTo>
                    <a:pt x="211" y="32"/>
                  </a:lnTo>
                  <a:lnTo>
                    <a:pt x="217" y="40"/>
                  </a:lnTo>
                  <a:lnTo>
                    <a:pt x="221" y="47"/>
                  </a:lnTo>
                  <a:lnTo>
                    <a:pt x="223" y="55"/>
                  </a:lnTo>
                  <a:lnTo>
                    <a:pt x="230" y="63"/>
                  </a:lnTo>
                  <a:lnTo>
                    <a:pt x="235" y="78"/>
                  </a:lnTo>
                  <a:lnTo>
                    <a:pt x="242" y="90"/>
                  </a:lnTo>
                  <a:lnTo>
                    <a:pt x="247" y="99"/>
                  </a:lnTo>
                  <a:lnTo>
                    <a:pt x="252" y="115"/>
                  </a:lnTo>
                  <a:lnTo>
                    <a:pt x="258" y="129"/>
                  </a:lnTo>
                  <a:lnTo>
                    <a:pt x="264" y="143"/>
                  </a:lnTo>
                  <a:lnTo>
                    <a:pt x="268" y="153"/>
                  </a:lnTo>
                  <a:lnTo>
                    <a:pt x="272" y="167"/>
                  </a:lnTo>
                  <a:lnTo>
                    <a:pt x="277" y="184"/>
                  </a:lnTo>
                  <a:lnTo>
                    <a:pt x="286" y="208"/>
                  </a:lnTo>
                  <a:lnTo>
                    <a:pt x="290" y="224"/>
                  </a:lnTo>
                  <a:lnTo>
                    <a:pt x="294" y="232"/>
                  </a:lnTo>
                  <a:lnTo>
                    <a:pt x="301" y="255"/>
                  </a:lnTo>
                  <a:lnTo>
                    <a:pt x="309" y="267"/>
                  </a:lnTo>
                  <a:lnTo>
                    <a:pt x="310" y="286"/>
                  </a:lnTo>
                  <a:lnTo>
                    <a:pt x="318" y="299"/>
                  </a:lnTo>
                  <a:lnTo>
                    <a:pt x="324" y="320"/>
                  </a:lnTo>
                  <a:lnTo>
                    <a:pt x="331" y="340"/>
                  </a:lnTo>
                  <a:lnTo>
                    <a:pt x="339" y="358"/>
                  </a:lnTo>
                </a:path>
              </a:pathLst>
            </a:custGeom>
            <a:noFill/>
            <a:ln w="31750">
              <a:solidFill>
                <a:schemeClr val="tx2"/>
              </a:solidFill>
              <a:round/>
              <a:headEnd/>
              <a:tailEnd/>
            </a:ln>
          </p:spPr>
          <p:txBody>
            <a:bodyPr/>
            <a:lstStyle/>
            <a:p>
              <a:endParaRPr lang="en-US" dirty="0"/>
            </a:p>
          </p:txBody>
        </p:sp>
      </p:grpSp>
      <p:sp>
        <p:nvSpPr>
          <p:cNvPr id="52242" name="Freeform 43"/>
          <p:cNvSpPr>
            <a:spLocks/>
          </p:cNvSpPr>
          <p:nvPr/>
        </p:nvSpPr>
        <p:spPr bwMode="auto">
          <a:xfrm>
            <a:off x="3976688" y="3910013"/>
            <a:ext cx="557212" cy="109537"/>
          </a:xfrm>
          <a:custGeom>
            <a:avLst/>
            <a:gdLst>
              <a:gd name="T0" fmla="*/ 2084493 w 386"/>
              <a:gd name="T1" fmla="*/ 134575208 h 79"/>
              <a:gd name="T2" fmla="*/ 2084493 w 386"/>
              <a:gd name="T3" fmla="*/ 132653459 h 79"/>
              <a:gd name="T4" fmla="*/ 191714159 w 386"/>
              <a:gd name="T5" fmla="*/ 7689774 h 79"/>
              <a:gd name="T6" fmla="*/ 675167684 w 386"/>
              <a:gd name="T7" fmla="*/ 0 h 79"/>
              <a:gd name="T8" fmla="*/ 802281451 w 386"/>
              <a:gd name="T9" fmla="*/ 149954752 h 79"/>
              <a:gd name="T10" fmla="*/ 0 w 386"/>
              <a:gd name="T11" fmla="*/ 134575208 h 79"/>
              <a:gd name="T12" fmla="*/ 2084493 w 386"/>
              <a:gd name="T13" fmla="*/ 134575208 h 79"/>
              <a:gd name="T14" fmla="*/ 2084493 w 386"/>
              <a:gd name="T15" fmla="*/ 134575208 h 79"/>
              <a:gd name="T16" fmla="*/ 0 60000 65536"/>
              <a:gd name="T17" fmla="*/ 0 60000 65536"/>
              <a:gd name="T18" fmla="*/ 0 60000 65536"/>
              <a:gd name="T19" fmla="*/ 0 60000 65536"/>
              <a:gd name="T20" fmla="*/ 0 60000 65536"/>
              <a:gd name="T21" fmla="*/ 0 60000 65536"/>
              <a:gd name="T22" fmla="*/ 0 60000 65536"/>
              <a:gd name="T23" fmla="*/ 0 60000 65536"/>
              <a:gd name="T24" fmla="*/ 0 w 386"/>
              <a:gd name="T25" fmla="*/ 0 h 79"/>
              <a:gd name="T26" fmla="*/ 386 w 386"/>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6" h="79">
                <a:moveTo>
                  <a:pt x="1" y="70"/>
                </a:moveTo>
                <a:lnTo>
                  <a:pt x="1" y="69"/>
                </a:lnTo>
                <a:lnTo>
                  <a:pt x="92" y="4"/>
                </a:lnTo>
                <a:lnTo>
                  <a:pt x="324" y="0"/>
                </a:lnTo>
                <a:lnTo>
                  <a:pt x="385" y="78"/>
                </a:lnTo>
                <a:lnTo>
                  <a:pt x="0" y="70"/>
                </a:lnTo>
                <a:lnTo>
                  <a:pt x="1" y="70"/>
                </a:lnTo>
              </a:path>
            </a:pathLst>
          </a:custGeom>
          <a:solidFill>
            <a:schemeClr val="bg1"/>
          </a:solidFill>
          <a:ln w="19050">
            <a:solidFill>
              <a:schemeClr val="bg1"/>
            </a:solidFill>
            <a:round/>
            <a:headEnd/>
            <a:tailEnd/>
          </a:ln>
        </p:spPr>
        <p:txBody>
          <a:bodyPr/>
          <a:lstStyle/>
          <a:p>
            <a:endParaRPr lang="en-US" dirty="0"/>
          </a:p>
        </p:txBody>
      </p:sp>
      <p:sp>
        <p:nvSpPr>
          <p:cNvPr id="1584172" name="Text Box 44"/>
          <p:cNvSpPr txBox="1">
            <a:spLocks noChangeArrowheads="1"/>
          </p:cNvSpPr>
          <p:nvPr/>
        </p:nvSpPr>
        <p:spPr bwMode="auto">
          <a:xfrm>
            <a:off x="2701925" y="1390650"/>
            <a:ext cx="6038850" cy="922338"/>
          </a:xfrm>
          <a:prstGeom prst="rect">
            <a:avLst/>
          </a:prstGeom>
          <a:solidFill>
            <a:srgbClr val="FFFFFF"/>
          </a:solidFill>
          <a:ln w="9525">
            <a:solidFill>
              <a:srgbClr val="000000"/>
            </a:solidFill>
            <a:miter lim="800000"/>
            <a:headEnd/>
            <a:tailEnd/>
          </a:ln>
          <a:effectLst>
            <a:outerShdw dist="107763" dir="18900000" algn="ctr" rotWithShape="0">
              <a:srgbClr val="404040"/>
            </a:outerShdw>
          </a:effectLst>
        </p:spPr>
        <p:txBody>
          <a:bodyPr lIns="0" tIns="0" rIns="0" bIns="0" anchor="ctr"/>
          <a:lstStyle/>
          <a:p>
            <a:pPr algn="ctr" defTabSz="409575">
              <a:buClr>
                <a:srgbClr val="000000"/>
              </a:buClr>
              <a:buSzPct val="90000"/>
              <a:buFont typeface="Monotype Sorts" pitchFamily="2" charset="2"/>
              <a:buNone/>
            </a:pPr>
            <a:r>
              <a:rPr lang="en-US" sz="2900" dirty="0">
                <a:solidFill>
                  <a:schemeClr val="accent2"/>
                </a:solidFill>
                <a:latin typeface="Agilent TT Cond" pitchFamily="34" charset="0"/>
              </a:rPr>
              <a:t>Displayed Noise is a Function of IF Filter Bandwidth</a:t>
            </a:r>
            <a:endParaRPr lang="en-US" sz="2200" dirty="0">
              <a:solidFill>
                <a:schemeClr val="accent2"/>
              </a:solidFill>
              <a:latin typeface="Agilent TT Cond" pitchFamily="34" charset="0"/>
            </a:endParaRPr>
          </a:p>
        </p:txBody>
      </p:sp>
      <p:sp>
        <p:nvSpPr>
          <p:cNvPr id="45" name="Footer Placeholder 44"/>
          <p:cNvSpPr>
            <a:spLocks noGrp="1"/>
          </p:cNvSpPr>
          <p:nvPr>
            <p:ph type="ftr" sz="quarter" idx="10"/>
          </p:nvPr>
        </p:nvSpPr>
        <p:spPr/>
        <p:txBody>
          <a:bodyPr/>
          <a:lstStyle/>
          <a:p>
            <a:r>
              <a:rPr lang="en-US" dirty="0" smtClean="0"/>
              <a:t>Back to Basics Training</a:t>
            </a:r>
            <a:endParaRPr lang="en-US" dirty="0"/>
          </a:p>
        </p:txBody>
      </p:sp>
      <p:sp>
        <p:nvSpPr>
          <p:cNvPr id="46" name="Slide Number Placeholder 45"/>
          <p:cNvSpPr>
            <a:spLocks noGrp="1"/>
          </p:cNvSpPr>
          <p:nvPr>
            <p:ph type="sldNum" sz="quarter" idx="12"/>
          </p:nvPr>
        </p:nvSpPr>
        <p:spPr/>
        <p:txBody>
          <a:bodyPr/>
          <a:lstStyle/>
          <a:p>
            <a:fld id="{2D132F79-ACF3-4263-B52B-5972FA2CE406}" type="slidenum">
              <a:rPr lang="en-US" smtClean="0"/>
              <a:pPr/>
              <a:t>50</a:t>
            </a:fld>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28600" y="76199"/>
            <a:ext cx="8915400" cy="803275"/>
          </a:xfrm>
        </p:spPr>
        <p:txBody>
          <a:bodyPr/>
          <a:lstStyle/>
          <a:p>
            <a:r>
              <a:rPr lang="en-US" dirty="0" smtClean="0"/>
              <a:t>Specifications</a:t>
            </a:r>
            <a:br>
              <a:rPr lang="en-US" dirty="0" smtClean="0"/>
            </a:br>
            <a:r>
              <a:rPr lang="en-US" sz="2100" dirty="0" smtClean="0"/>
              <a:t>	Sensitivity/DANL: Video BW filter (or Trace Averaging)</a:t>
            </a:r>
          </a:p>
        </p:txBody>
      </p:sp>
      <p:sp>
        <p:nvSpPr>
          <p:cNvPr id="53251" name="AutoShape 3"/>
          <p:cNvSpPr>
            <a:spLocks noChangeArrowheads="1"/>
          </p:cNvSpPr>
          <p:nvPr/>
        </p:nvSpPr>
        <p:spPr bwMode="auto">
          <a:xfrm flipV="1">
            <a:off x="1185863" y="2344738"/>
            <a:ext cx="6469062" cy="2378075"/>
          </a:xfrm>
          <a:prstGeom prst="roundRect">
            <a:avLst>
              <a:gd name="adj" fmla="val 0"/>
            </a:avLst>
          </a:prstGeom>
          <a:solidFill>
            <a:schemeClr val="tx2"/>
          </a:solidFill>
          <a:ln w="19050">
            <a:solidFill>
              <a:srgbClr val="000000"/>
            </a:solidFill>
            <a:round/>
            <a:headEnd/>
            <a:tailEnd/>
          </a:ln>
        </p:spPr>
        <p:txBody>
          <a:bodyPr wrap="none" anchor="ctr"/>
          <a:lstStyle/>
          <a:p>
            <a:endParaRPr lang="en-US" dirty="0"/>
          </a:p>
        </p:txBody>
      </p:sp>
      <p:sp>
        <p:nvSpPr>
          <p:cNvPr id="53252" name="AutoShape 4"/>
          <p:cNvSpPr>
            <a:spLocks noChangeArrowheads="1"/>
          </p:cNvSpPr>
          <p:nvPr/>
        </p:nvSpPr>
        <p:spPr bwMode="auto">
          <a:xfrm flipV="1">
            <a:off x="1055688" y="2452688"/>
            <a:ext cx="6484937" cy="2365375"/>
          </a:xfrm>
          <a:prstGeom prst="roundRect">
            <a:avLst>
              <a:gd name="adj" fmla="val 0"/>
            </a:avLst>
          </a:prstGeom>
          <a:solidFill>
            <a:schemeClr val="bg1"/>
          </a:solidFill>
          <a:ln w="19050">
            <a:solidFill>
              <a:srgbClr val="000000"/>
            </a:solidFill>
            <a:round/>
            <a:headEnd/>
            <a:tailEnd/>
          </a:ln>
        </p:spPr>
        <p:txBody>
          <a:bodyPr wrap="none" anchor="ctr"/>
          <a:lstStyle/>
          <a:p>
            <a:endParaRPr lang="en-US" dirty="0"/>
          </a:p>
        </p:txBody>
      </p:sp>
      <p:sp>
        <p:nvSpPr>
          <p:cNvPr id="1586181" name="Text Box 5"/>
          <p:cNvSpPr txBox="1">
            <a:spLocks noChangeArrowheads="1"/>
          </p:cNvSpPr>
          <p:nvPr/>
        </p:nvSpPr>
        <p:spPr bwMode="auto">
          <a:xfrm>
            <a:off x="390525" y="1879600"/>
            <a:ext cx="7000875" cy="841375"/>
          </a:xfrm>
          <a:prstGeom prst="rect">
            <a:avLst/>
          </a:prstGeom>
          <a:solidFill>
            <a:srgbClr val="FFFFFF"/>
          </a:solidFill>
          <a:ln w="9525">
            <a:solidFill>
              <a:srgbClr val="000000"/>
            </a:solidFill>
            <a:miter lim="800000"/>
            <a:headEnd/>
            <a:tailEnd/>
          </a:ln>
          <a:effectLst>
            <a:outerShdw dist="107763" dir="18900000" algn="ctr" rotWithShape="0">
              <a:srgbClr val="404040"/>
            </a:outerShdw>
          </a:effectLst>
        </p:spPr>
        <p:txBody>
          <a:bodyPr lIns="0" tIns="0" rIns="0" bIns="0" anchor="ctr"/>
          <a:lstStyle/>
          <a:p>
            <a:pPr algn="ctr" defTabSz="409575">
              <a:buClr>
                <a:srgbClr val="000000"/>
              </a:buClr>
              <a:buSzPct val="90000"/>
              <a:buFont typeface="Monotype Sorts" pitchFamily="2" charset="2"/>
              <a:buNone/>
            </a:pPr>
            <a:r>
              <a:rPr lang="en-US" sz="2400" dirty="0">
                <a:solidFill>
                  <a:schemeClr val="accent2"/>
                </a:solidFill>
                <a:latin typeface="Agilent TT Cond" pitchFamily="34" charset="0"/>
              </a:rPr>
              <a:t>Video BW or Trace Averaging Smoothes Noise for Easier Identification of Low Level </a:t>
            </a:r>
            <a:r>
              <a:rPr lang="en-US" sz="2400" dirty="0" smtClean="0">
                <a:solidFill>
                  <a:schemeClr val="accent2"/>
                </a:solidFill>
                <a:latin typeface="Agilent TT Cond" pitchFamily="34" charset="0"/>
              </a:rPr>
              <a:t>Signals</a:t>
            </a:r>
            <a:endParaRPr lang="en-US" sz="2400" dirty="0">
              <a:solidFill>
                <a:schemeClr val="accent2"/>
              </a:solidFill>
              <a:latin typeface="Agilent TT Cond" pitchFamily="34" charset="0"/>
            </a:endParaRPr>
          </a:p>
        </p:txBody>
      </p:sp>
      <p:sp>
        <p:nvSpPr>
          <p:cNvPr id="53254" name="Freeform 6"/>
          <p:cNvSpPr>
            <a:spLocks/>
          </p:cNvSpPr>
          <p:nvPr/>
        </p:nvSpPr>
        <p:spPr bwMode="auto">
          <a:xfrm>
            <a:off x="4652963" y="2989263"/>
            <a:ext cx="2085975" cy="1463675"/>
          </a:xfrm>
          <a:custGeom>
            <a:avLst/>
            <a:gdLst>
              <a:gd name="T0" fmla="*/ 0 w 1445"/>
              <a:gd name="T1" fmla="*/ 2050088280 h 1044"/>
              <a:gd name="T2" fmla="*/ 2147483647 w 1445"/>
              <a:gd name="T3" fmla="*/ 2050088280 h 1044"/>
              <a:gd name="T4" fmla="*/ 2147483647 w 1445"/>
              <a:gd name="T5" fmla="*/ 0 h 1044"/>
              <a:gd name="T6" fmla="*/ 0 w 1445"/>
              <a:gd name="T7" fmla="*/ 0 h 1044"/>
              <a:gd name="T8" fmla="*/ 0 w 1445"/>
              <a:gd name="T9" fmla="*/ 2050088280 h 1044"/>
              <a:gd name="T10" fmla="*/ 0 60000 65536"/>
              <a:gd name="T11" fmla="*/ 0 60000 65536"/>
              <a:gd name="T12" fmla="*/ 0 60000 65536"/>
              <a:gd name="T13" fmla="*/ 0 60000 65536"/>
              <a:gd name="T14" fmla="*/ 0 60000 65536"/>
              <a:gd name="T15" fmla="*/ 0 w 1445"/>
              <a:gd name="T16" fmla="*/ 0 h 1044"/>
              <a:gd name="T17" fmla="*/ 1445 w 1445"/>
              <a:gd name="T18" fmla="*/ 1044 h 1044"/>
            </a:gdLst>
            <a:ahLst/>
            <a:cxnLst>
              <a:cxn ang="T10">
                <a:pos x="T0" y="T1"/>
              </a:cxn>
              <a:cxn ang="T11">
                <a:pos x="T2" y="T3"/>
              </a:cxn>
              <a:cxn ang="T12">
                <a:pos x="T4" y="T5"/>
              </a:cxn>
              <a:cxn ang="T13">
                <a:pos x="T6" y="T7"/>
              </a:cxn>
              <a:cxn ang="T14">
                <a:pos x="T8" y="T9"/>
              </a:cxn>
            </a:cxnLst>
            <a:rect l="T15" t="T16" r="T17" b="T18"/>
            <a:pathLst>
              <a:path w="1445" h="1044">
                <a:moveTo>
                  <a:pt x="0" y="1043"/>
                </a:moveTo>
                <a:lnTo>
                  <a:pt x="1444" y="1043"/>
                </a:lnTo>
                <a:lnTo>
                  <a:pt x="1444" y="0"/>
                </a:lnTo>
                <a:lnTo>
                  <a:pt x="0" y="0"/>
                </a:lnTo>
                <a:lnTo>
                  <a:pt x="0" y="1043"/>
                </a:lnTo>
              </a:path>
            </a:pathLst>
          </a:custGeom>
          <a:noFill/>
          <a:ln w="31750">
            <a:solidFill>
              <a:srgbClr val="000000"/>
            </a:solidFill>
            <a:round/>
            <a:headEnd/>
            <a:tailEnd/>
          </a:ln>
        </p:spPr>
        <p:txBody>
          <a:bodyPr/>
          <a:lstStyle/>
          <a:p>
            <a:endParaRPr lang="en-US" dirty="0"/>
          </a:p>
        </p:txBody>
      </p:sp>
      <p:grpSp>
        <p:nvGrpSpPr>
          <p:cNvPr id="2" name="Group 7"/>
          <p:cNvGrpSpPr>
            <a:grpSpLocks/>
          </p:cNvGrpSpPr>
          <p:nvPr/>
        </p:nvGrpSpPr>
        <p:grpSpPr bwMode="auto">
          <a:xfrm>
            <a:off x="4652963" y="3368675"/>
            <a:ext cx="2085975" cy="269875"/>
            <a:chOff x="3224" y="2860"/>
            <a:chExt cx="1445" cy="192"/>
          </a:xfrm>
        </p:grpSpPr>
        <p:sp>
          <p:nvSpPr>
            <p:cNvPr id="53262" name="Freeform 8"/>
            <p:cNvSpPr>
              <a:spLocks/>
            </p:cNvSpPr>
            <p:nvPr/>
          </p:nvSpPr>
          <p:spPr bwMode="auto">
            <a:xfrm>
              <a:off x="3224" y="3038"/>
              <a:ext cx="377" cy="14"/>
            </a:xfrm>
            <a:custGeom>
              <a:avLst/>
              <a:gdLst>
                <a:gd name="T0" fmla="*/ 4 w 377"/>
                <a:gd name="T1" fmla="*/ 3 h 14"/>
                <a:gd name="T2" fmla="*/ 11 w 377"/>
                <a:gd name="T3" fmla="*/ 4 h 14"/>
                <a:gd name="T4" fmla="*/ 18 w 377"/>
                <a:gd name="T5" fmla="*/ 6 h 14"/>
                <a:gd name="T6" fmla="*/ 26 w 377"/>
                <a:gd name="T7" fmla="*/ 5 h 14"/>
                <a:gd name="T8" fmla="*/ 33 w 377"/>
                <a:gd name="T9" fmla="*/ 7 h 14"/>
                <a:gd name="T10" fmla="*/ 39 w 377"/>
                <a:gd name="T11" fmla="*/ 6 h 14"/>
                <a:gd name="T12" fmla="*/ 47 w 377"/>
                <a:gd name="T13" fmla="*/ 10 h 14"/>
                <a:gd name="T14" fmla="*/ 54 w 377"/>
                <a:gd name="T15" fmla="*/ 5 h 14"/>
                <a:gd name="T16" fmla="*/ 61 w 377"/>
                <a:gd name="T17" fmla="*/ 8 h 14"/>
                <a:gd name="T18" fmla="*/ 69 w 377"/>
                <a:gd name="T19" fmla="*/ 7 h 14"/>
                <a:gd name="T20" fmla="*/ 76 w 377"/>
                <a:gd name="T21" fmla="*/ 5 h 14"/>
                <a:gd name="T22" fmla="*/ 84 w 377"/>
                <a:gd name="T23" fmla="*/ 8 h 14"/>
                <a:gd name="T24" fmla="*/ 90 w 377"/>
                <a:gd name="T25" fmla="*/ 5 h 14"/>
                <a:gd name="T26" fmla="*/ 98 w 377"/>
                <a:gd name="T27" fmla="*/ 0 h 14"/>
                <a:gd name="T28" fmla="*/ 106 w 377"/>
                <a:gd name="T29" fmla="*/ 4 h 14"/>
                <a:gd name="T30" fmla="*/ 112 w 377"/>
                <a:gd name="T31" fmla="*/ 3 h 14"/>
                <a:gd name="T32" fmla="*/ 120 w 377"/>
                <a:gd name="T33" fmla="*/ 8 h 14"/>
                <a:gd name="T34" fmla="*/ 127 w 377"/>
                <a:gd name="T35" fmla="*/ 7 h 14"/>
                <a:gd name="T36" fmla="*/ 134 w 377"/>
                <a:gd name="T37" fmla="*/ 5 h 14"/>
                <a:gd name="T38" fmla="*/ 142 w 377"/>
                <a:gd name="T39" fmla="*/ 8 h 14"/>
                <a:gd name="T40" fmla="*/ 148 w 377"/>
                <a:gd name="T41" fmla="*/ 8 h 14"/>
                <a:gd name="T42" fmla="*/ 155 w 377"/>
                <a:gd name="T43" fmla="*/ 2 h 14"/>
                <a:gd name="T44" fmla="*/ 162 w 377"/>
                <a:gd name="T45" fmla="*/ 8 h 14"/>
                <a:gd name="T46" fmla="*/ 170 w 377"/>
                <a:gd name="T47" fmla="*/ 7 h 14"/>
                <a:gd name="T48" fmla="*/ 177 w 377"/>
                <a:gd name="T49" fmla="*/ 8 h 14"/>
                <a:gd name="T50" fmla="*/ 185 w 377"/>
                <a:gd name="T51" fmla="*/ 5 h 14"/>
                <a:gd name="T52" fmla="*/ 192 w 377"/>
                <a:gd name="T53" fmla="*/ 4 h 14"/>
                <a:gd name="T54" fmla="*/ 199 w 377"/>
                <a:gd name="T55" fmla="*/ 4 h 14"/>
                <a:gd name="T56" fmla="*/ 206 w 377"/>
                <a:gd name="T57" fmla="*/ 4 h 14"/>
                <a:gd name="T58" fmla="*/ 214 w 377"/>
                <a:gd name="T59" fmla="*/ 8 h 14"/>
                <a:gd name="T60" fmla="*/ 221 w 377"/>
                <a:gd name="T61" fmla="*/ 8 h 14"/>
                <a:gd name="T62" fmla="*/ 228 w 377"/>
                <a:gd name="T63" fmla="*/ 9 h 14"/>
                <a:gd name="T64" fmla="*/ 235 w 377"/>
                <a:gd name="T65" fmla="*/ 8 h 14"/>
                <a:gd name="T66" fmla="*/ 243 w 377"/>
                <a:gd name="T67" fmla="*/ 10 h 14"/>
                <a:gd name="T68" fmla="*/ 249 w 377"/>
                <a:gd name="T69" fmla="*/ 0 h 14"/>
                <a:gd name="T70" fmla="*/ 256 w 377"/>
                <a:gd name="T71" fmla="*/ 5 h 14"/>
                <a:gd name="T72" fmla="*/ 263 w 377"/>
                <a:gd name="T73" fmla="*/ 11 h 14"/>
                <a:gd name="T74" fmla="*/ 271 w 377"/>
                <a:gd name="T75" fmla="*/ 7 h 14"/>
                <a:gd name="T76" fmla="*/ 278 w 377"/>
                <a:gd name="T77" fmla="*/ 4 h 14"/>
                <a:gd name="T78" fmla="*/ 285 w 377"/>
                <a:gd name="T79" fmla="*/ 8 h 14"/>
                <a:gd name="T80" fmla="*/ 293 w 377"/>
                <a:gd name="T81" fmla="*/ 7 h 14"/>
                <a:gd name="T82" fmla="*/ 300 w 377"/>
                <a:gd name="T83" fmla="*/ 5 h 14"/>
                <a:gd name="T84" fmla="*/ 307 w 377"/>
                <a:gd name="T85" fmla="*/ 7 h 14"/>
                <a:gd name="T86" fmla="*/ 314 w 377"/>
                <a:gd name="T87" fmla="*/ 8 h 14"/>
                <a:gd name="T88" fmla="*/ 321 w 377"/>
                <a:gd name="T89" fmla="*/ 4 h 14"/>
                <a:gd name="T90" fmla="*/ 329 w 377"/>
                <a:gd name="T91" fmla="*/ 8 h 14"/>
                <a:gd name="T92" fmla="*/ 336 w 377"/>
                <a:gd name="T93" fmla="*/ 7 h 14"/>
                <a:gd name="T94" fmla="*/ 342 w 377"/>
                <a:gd name="T95" fmla="*/ 3 h 14"/>
                <a:gd name="T96" fmla="*/ 350 w 377"/>
                <a:gd name="T97" fmla="*/ 8 h 14"/>
                <a:gd name="T98" fmla="*/ 358 w 377"/>
                <a:gd name="T99" fmla="*/ 8 h 14"/>
                <a:gd name="T100" fmla="*/ 365 w 377"/>
                <a:gd name="T101" fmla="*/ 8 h 14"/>
                <a:gd name="T102" fmla="*/ 372 w 377"/>
                <a:gd name="T103" fmla="*/ 8 h 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77"/>
                <a:gd name="T157" fmla="*/ 0 h 14"/>
                <a:gd name="T158" fmla="*/ 377 w 377"/>
                <a:gd name="T159" fmla="*/ 14 h 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77" h="14">
                  <a:moveTo>
                    <a:pt x="0" y="3"/>
                  </a:moveTo>
                  <a:lnTo>
                    <a:pt x="4" y="3"/>
                  </a:lnTo>
                  <a:lnTo>
                    <a:pt x="8" y="8"/>
                  </a:lnTo>
                  <a:lnTo>
                    <a:pt x="11" y="4"/>
                  </a:lnTo>
                  <a:lnTo>
                    <a:pt x="14" y="7"/>
                  </a:lnTo>
                  <a:lnTo>
                    <a:pt x="18" y="6"/>
                  </a:lnTo>
                  <a:lnTo>
                    <a:pt x="22" y="7"/>
                  </a:lnTo>
                  <a:lnTo>
                    <a:pt x="26" y="5"/>
                  </a:lnTo>
                  <a:lnTo>
                    <a:pt x="29" y="9"/>
                  </a:lnTo>
                  <a:lnTo>
                    <a:pt x="33" y="7"/>
                  </a:lnTo>
                  <a:lnTo>
                    <a:pt x="36" y="7"/>
                  </a:lnTo>
                  <a:lnTo>
                    <a:pt x="39" y="6"/>
                  </a:lnTo>
                  <a:lnTo>
                    <a:pt x="44" y="13"/>
                  </a:lnTo>
                  <a:lnTo>
                    <a:pt x="47" y="10"/>
                  </a:lnTo>
                  <a:lnTo>
                    <a:pt x="51" y="9"/>
                  </a:lnTo>
                  <a:lnTo>
                    <a:pt x="54" y="5"/>
                  </a:lnTo>
                  <a:lnTo>
                    <a:pt x="58" y="4"/>
                  </a:lnTo>
                  <a:lnTo>
                    <a:pt x="61" y="8"/>
                  </a:lnTo>
                  <a:lnTo>
                    <a:pt x="66" y="5"/>
                  </a:lnTo>
                  <a:lnTo>
                    <a:pt x="69" y="7"/>
                  </a:lnTo>
                  <a:lnTo>
                    <a:pt x="73" y="8"/>
                  </a:lnTo>
                  <a:lnTo>
                    <a:pt x="76" y="5"/>
                  </a:lnTo>
                  <a:lnTo>
                    <a:pt x="80" y="8"/>
                  </a:lnTo>
                  <a:lnTo>
                    <a:pt x="84" y="8"/>
                  </a:lnTo>
                  <a:lnTo>
                    <a:pt x="86" y="5"/>
                  </a:lnTo>
                  <a:lnTo>
                    <a:pt x="90" y="5"/>
                  </a:lnTo>
                  <a:lnTo>
                    <a:pt x="95" y="3"/>
                  </a:lnTo>
                  <a:lnTo>
                    <a:pt x="98" y="0"/>
                  </a:lnTo>
                  <a:lnTo>
                    <a:pt x="101" y="4"/>
                  </a:lnTo>
                  <a:lnTo>
                    <a:pt x="106" y="4"/>
                  </a:lnTo>
                  <a:lnTo>
                    <a:pt x="108" y="3"/>
                  </a:lnTo>
                  <a:lnTo>
                    <a:pt x="112" y="3"/>
                  </a:lnTo>
                  <a:lnTo>
                    <a:pt x="116" y="4"/>
                  </a:lnTo>
                  <a:lnTo>
                    <a:pt x="120" y="8"/>
                  </a:lnTo>
                  <a:lnTo>
                    <a:pt x="123" y="7"/>
                  </a:lnTo>
                  <a:lnTo>
                    <a:pt x="127" y="7"/>
                  </a:lnTo>
                  <a:lnTo>
                    <a:pt x="130" y="7"/>
                  </a:lnTo>
                  <a:lnTo>
                    <a:pt x="134" y="5"/>
                  </a:lnTo>
                  <a:lnTo>
                    <a:pt x="137" y="4"/>
                  </a:lnTo>
                  <a:lnTo>
                    <a:pt x="142" y="8"/>
                  </a:lnTo>
                  <a:lnTo>
                    <a:pt x="145" y="9"/>
                  </a:lnTo>
                  <a:lnTo>
                    <a:pt x="148" y="8"/>
                  </a:lnTo>
                  <a:lnTo>
                    <a:pt x="152" y="5"/>
                  </a:lnTo>
                  <a:lnTo>
                    <a:pt x="155" y="2"/>
                  </a:lnTo>
                  <a:lnTo>
                    <a:pt x="159" y="3"/>
                  </a:lnTo>
                  <a:lnTo>
                    <a:pt x="162" y="8"/>
                  </a:lnTo>
                  <a:lnTo>
                    <a:pt x="167" y="10"/>
                  </a:lnTo>
                  <a:lnTo>
                    <a:pt x="170" y="7"/>
                  </a:lnTo>
                  <a:lnTo>
                    <a:pt x="174" y="6"/>
                  </a:lnTo>
                  <a:lnTo>
                    <a:pt x="177" y="8"/>
                  </a:lnTo>
                  <a:lnTo>
                    <a:pt x="181" y="8"/>
                  </a:lnTo>
                  <a:lnTo>
                    <a:pt x="185" y="5"/>
                  </a:lnTo>
                  <a:lnTo>
                    <a:pt x="187" y="8"/>
                  </a:lnTo>
                  <a:lnTo>
                    <a:pt x="192" y="4"/>
                  </a:lnTo>
                  <a:lnTo>
                    <a:pt x="195" y="5"/>
                  </a:lnTo>
                  <a:lnTo>
                    <a:pt x="199" y="4"/>
                  </a:lnTo>
                  <a:lnTo>
                    <a:pt x="202" y="4"/>
                  </a:lnTo>
                  <a:lnTo>
                    <a:pt x="206" y="4"/>
                  </a:lnTo>
                  <a:lnTo>
                    <a:pt x="210" y="9"/>
                  </a:lnTo>
                  <a:lnTo>
                    <a:pt x="214" y="8"/>
                  </a:lnTo>
                  <a:lnTo>
                    <a:pt x="217" y="8"/>
                  </a:lnTo>
                  <a:lnTo>
                    <a:pt x="221" y="8"/>
                  </a:lnTo>
                  <a:lnTo>
                    <a:pt x="224" y="10"/>
                  </a:lnTo>
                  <a:lnTo>
                    <a:pt x="228" y="9"/>
                  </a:lnTo>
                  <a:lnTo>
                    <a:pt x="232" y="7"/>
                  </a:lnTo>
                  <a:lnTo>
                    <a:pt x="235" y="8"/>
                  </a:lnTo>
                  <a:lnTo>
                    <a:pt x="239" y="4"/>
                  </a:lnTo>
                  <a:lnTo>
                    <a:pt x="243" y="10"/>
                  </a:lnTo>
                  <a:lnTo>
                    <a:pt x="246" y="4"/>
                  </a:lnTo>
                  <a:lnTo>
                    <a:pt x="249" y="0"/>
                  </a:lnTo>
                  <a:lnTo>
                    <a:pt x="253" y="3"/>
                  </a:lnTo>
                  <a:lnTo>
                    <a:pt x="256" y="5"/>
                  </a:lnTo>
                  <a:lnTo>
                    <a:pt x="261" y="4"/>
                  </a:lnTo>
                  <a:lnTo>
                    <a:pt x="263" y="11"/>
                  </a:lnTo>
                  <a:lnTo>
                    <a:pt x="268" y="9"/>
                  </a:lnTo>
                  <a:lnTo>
                    <a:pt x="271" y="7"/>
                  </a:lnTo>
                  <a:lnTo>
                    <a:pt x="275" y="7"/>
                  </a:lnTo>
                  <a:lnTo>
                    <a:pt x="278" y="4"/>
                  </a:lnTo>
                  <a:lnTo>
                    <a:pt x="282" y="4"/>
                  </a:lnTo>
                  <a:lnTo>
                    <a:pt x="285" y="8"/>
                  </a:lnTo>
                  <a:lnTo>
                    <a:pt x="290" y="5"/>
                  </a:lnTo>
                  <a:lnTo>
                    <a:pt x="293" y="7"/>
                  </a:lnTo>
                  <a:lnTo>
                    <a:pt x="297" y="8"/>
                  </a:lnTo>
                  <a:lnTo>
                    <a:pt x="300" y="5"/>
                  </a:lnTo>
                  <a:lnTo>
                    <a:pt x="303" y="8"/>
                  </a:lnTo>
                  <a:lnTo>
                    <a:pt x="307" y="7"/>
                  </a:lnTo>
                  <a:lnTo>
                    <a:pt x="311" y="12"/>
                  </a:lnTo>
                  <a:lnTo>
                    <a:pt x="314" y="8"/>
                  </a:lnTo>
                  <a:lnTo>
                    <a:pt x="318" y="8"/>
                  </a:lnTo>
                  <a:lnTo>
                    <a:pt x="321" y="4"/>
                  </a:lnTo>
                  <a:lnTo>
                    <a:pt x="325" y="3"/>
                  </a:lnTo>
                  <a:lnTo>
                    <a:pt x="329" y="8"/>
                  </a:lnTo>
                  <a:lnTo>
                    <a:pt x="333" y="0"/>
                  </a:lnTo>
                  <a:lnTo>
                    <a:pt x="336" y="7"/>
                  </a:lnTo>
                  <a:lnTo>
                    <a:pt x="340" y="4"/>
                  </a:lnTo>
                  <a:lnTo>
                    <a:pt x="342" y="3"/>
                  </a:lnTo>
                  <a:lnTo>
                    <a:pt x="347" y="4"/>
                  </a:lnTo>
                  <a:lnTo>
                    <a:pt x="350" y="8"/>
                  </a:lnTo>
                  <a:lnTo>
                    <a:pt x="354" y="8"/>
                  </a:lnTo>
                  <a:lnTo>
                    <a:pt x="358" y="8"/>
                  </a:lnTo>
                  <a:lnTo>
                    <a:pt x="361" y="11"/>
                  </a:lnTo>
                  <a:lnTo>
                    <a:pt x="365" y="8"/>
                  </a:lnTo>
                  <a:lnTo>
                    <a:pt x="369" y="7"/>
                  </a:lnTo>
                  <a:lnTo>
                    <a:pt x="372" y="8"/>
                  </a:lnTo>
                  <a:lnTo>
                    <a:pt x="376" y="10"/>
                  </a:lnTo>
                </a:path>
              </a:pathLst>
            </a:custGeom>
            <a:noFill/>
            <a:ln w="31750">
              <a:solidFill>
                <a:schemeClr val="tx2"/>
              </a:solidFill>
              <a:round/>
              <a:headEnd/>
              <a:tailEnd/>
            </a:ln>
          </p:spPr>
          <p:txBody>
            <a:bodyPr/>
            <a:lstStyle/>
            <a:p>
              <a:endParaRPr lang="en-US" dirty="0"/>
            </a:p>
          </p:txBody>
        </p:sp>
        <p:sp>
          <p:nvSpPr>
            <p:cNvPr id="53263" name="Freeform 9"/>
            <p:cNvSpPr>
              <a:spLocks/>
            </p:cNvSpPr>
            <p:nvPr/>
          </p:nvSpPr>
          <p:spPr bwMode="auto">
            <a:xfrm>
              <a:off x="3600" y="2860"/>
              <a:ext cx="376" cy="190"/>
            </a:xfrm>
            <a:custGeom>
              <a:avLst/>
              <a:gdLst>
                <a:gd name="T0" fmla="*/ 4 w 376"/>
                <a:gd name="T1" fmla="*/ 189 h 190"/>
                <a:gd name="T2" fmla="*/ 11 w 376"/>
                <a:gd name="T3" fmla="*/ 185 h 190"/>
                <a:gd name="T4" fmla="*/ 18 w 376"/>
                <a:gd name="T5" fmla="*/ 186 h 190"/>
                <a:gd name="T6" fmla="*/ 25 w 376"/>
                <a:gd name="T7" fmla="*/ 188 h 190"/>
                <a:gd name="T8" fmla="*/ 33 w 376"/>
                <a:gd name="T9" fmla="*/ 182 h 190"/>
                <a:gd name="T10" fmla="*/ 40 w 376"/>
                <a:gd name="T11" fmla="*/ 182 h 190"/>
                <a:gd name="T12" fmla="*/ 47 w 376"/>
                <a:gd name="T13" fmla="*/ 186 h 190"/>
                <a:gd name="T14" fmla="*/ 54 w 376"/>
                <a:gd name="T15" fmla="*/ 186 h 190"/>
                <a:gd name="T16" fmla="*/ 62 w 376"/>
                <a:gd name="T17" fmla="*/ 185 h 190"/>
                <a:gd name="T18" fmla="*/ 69 w 376"/>
                <a:gd name="T19" fmla="*/ 185 h 190"/>
                <a:gd name="T20" fmla="*/ 75 w 376"/>
                <a:gd name="T21" fmla="*/ 182 h 190"/>
                <a:gd name="T22" fmla="*/ 83 w 376"/>
                <a:gd name="T23" fmla="*/ 187 h 190"/>
                <a:gd name="T24" fmla="*/ 90 w 376"/>
                <a:gd name="T25" fmla="*/ 182 h 190"/>
                <a:gd name="T26" fmla="*/ 97 w 376"/>
                <a:gd name="T27" fmla="*/ 181 h 190"/>
                <a:gd name="T28" fmla="*/ 104 w 376"/>
                <a:gd name="T29" fmla="*/ 186 h 190"/>
                <a:gd name="T30" fmla="*/ 112 w 376"/>
                <a:gd name="T31" fmla="*/ 186 h 190"/>
                <a:gd name="T32" fmla="*/ 119 w 376"/>
                <a:gd name="T33" fmla="*/ 182 h 190"/>
                <a:gd name="T34" fmla="*/ 126 w 376"/>
                <a:gd name="T35" fmla="*/ 186 h 190"/>
                <a:gd name="T36" fmla="*/ 134 w 376"/>
                <a:gd name="T37" fmla="*/ 188 h 190"/>
                <a:gd name="T38" fmla="*/ 141 w 376"/>
                <a:gd name="T39" fmla="*/ 182 h 190"/>
                <a:gd name="T40" fmla="*/ 148 w 376"/>
                <a:gd name="T41" fmla="*/ 182 h 190"/>
                <a:gd name="T42" fmla="*/ 155 w 376"/>
                <a:gd name="T43" fmla="*/ 184 h 190"/>
                <a:gd name="T44" fmla="*/ 162 w 376"/>
                <a:gd name="T45" fmla="*/ 186 h 190"/>
                <a:gd name="T46" fmla="*/ 170 w 376"/>
                <a:gd name="T47" fmla="*/ 186 h 190"/>
                <a:gd name="T48" fmla="*/ 176 w 376"/>
                <a:gd name="T49" fmla="*/ 182 h 190"/>
                <a:gd name="T50" fmla="*/ 184 w 376"/>
                <a:gd name="T51" fmla="*/ 183 h 190"/>
                <a:gd name="T52" fmla="*/ 191 w 376"/>
                <a:gd name="T53" fmla="*/ 182 h 190"/>
                <a:gd name="T54" fmla="*/ 198 w 376"/>
                <a:gd name="T55" fmla="*/ 183 h 190"/>
                <a:gd name="T56" fmla="*/ 206 w 376"/>
                <a:gd name="T57" fmla="*/ 184 h 190"/>
                <a:gd name="T58" fmla="*/ 212 w 376"/>
                <a:gd name="T59" fmla="*/ 181 h 190"/>
                <a:gd name="T60" fmla="*/ 220 w 376"/>
                <a:gd name="T61" fmla="*/ 183 h 190"/>
                <a:gd name="T62" fmla="*/ 228 w 376"/>
                <a:gd name="T63" fmla="*/ 188 h 190"/>
                <a:gd name="T64" fmla="*/ 234 w 376"/>
                <a:gd name="T65" fmla="*/ 186 h 190"/>
                <a:gd name="T66" fmla="*/ 242 w 376"/>
                <a:gd name="T67" fmla="*/ 184 h 190"/>
                <a:gd name="T68" fmla="*/ 249 w 376"/>
                <a:gd name="T69" fmla="*/ 186 h 190"/>
                <a:gd name="T70" fmla="*/ 257 w 376"/>
                <a:gd name="T71" fmla="*/ 180 h 190"/>
                <a:gd name="T72" fmla="*/ 264 w 376"/>
                <a:gd name="T73" fmla="*/ 174 h 190"/>
                <a:gd name="T74" fmla="*/ 271 w 376"/>
                <a:gd name="T75" fmla="*/ 177 h 190"/>
                <a:gd name="T76" fmla="*/ 278 w 376"/>
                <a:gd name="T77" fmla="*/ 171 h 190"/>
                <a:gd name="T78" fmla="*/ 285 w 376"/>
                <a:gd name="T79" fmla="*/ 155 h 190"/>
                <a:gd name="T80" fmla="*/ 292 w 376"/>
                <a:gd name="T81" fmla="*/ 136 h 190"/>
                <a:gd name="T82" fmla="*/ 300 w 376"/>
                <a:gd name="T83" fmla="*/ 108 h 190"/>
                <a:gd name="T84" fmla="*/ 307 w 376"/>
                <a:gd name="T85" fmla="*/ 83 h 190"/>
                <a:gd name="T86" fmla="*/ 314 w 376"/>
                <a:gd name="T87" fmla="*/ 53 h 190"/>
                <a:gd name="T88" fmla="*/ 322 w 376"/>
                <a:gd name="T89" fmla="*/ 30 h 190"/>
                <a:gd name="T90" fmla="*/ 328 w 376"/>
                <a:gd name="T91" fmla="*/ 12 h 190"/>
                <a:gd name="T92" fmla="*/ 336 w 376"/>
                <a:gd name="T93" fmla="*/ 2 h 190"/>
                <a:gd name="T94" fmla="*/ 343 w 376"/>
                <a:gd name="T95" fmla="*/ 0 h 190"/>
                <a:gd name="T96" fmla="*/ 350 w 376"/>
                <a:gd name="T97" fmla="*/ 1 h 190"/>
                <a:gd name="T98" fmla="*/ 358 w 376"/>
                <a:gd name="T99" fmla="*/ 15 h 190"/>
                <a:gd name="T100" fmla="*/ 365 w 376"/>
                <a:gd name="T101" fmla="*/ 32 h 190"/>
                <a:gd name="T102" fmla="*/ 372 w 376"/>
                <a:gd name="T103" fmla="*/ 57 h 19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76"/>
                <a:gd name="T157" fmla="*/ 0 h 190"/>
                <a:gd name="T158" fmla="*/ 376 w 376"/>
                <a:gd name="T159" fmla="*/ 190 h 19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76" h="190">
                  <a:moveTo>
                    <a:pt x="0" y="188"/>
                  </a:moveTo>
                  <a:lnTo>
                    <a:pt x="4" y="189"/>
                  </a:lnTo>
                  <a:lnTo>
                    <a:pt x="7" y="186"/>
                  </a:lnTo>
                  <a:lnTo>
                    <a:pt x="11" y="185"/>
                  </a:lnTo>
                  <a:lnTo>
                    <a:pt x="15" y="186"/>
                  </a:lnTo>
                  <a:lnTo>
                    <a:pt x="18" y="186"/>
                  </a:lnTo>
                  <a:lnTo>
                    <a:pt x="21" y="189"/>
                  </a:lnTo>
                  <a:lnTo>
                    <a:pt x="25" y="188"/>
                  </a:lnTo>
                  <a:lnTo>
                    <a:pt x="28" y="184"/>
                  </a:lnTo>
                  <a:lnTo>
                    <a:pt x="33" y="182"/>
                  </a:lnTo>
                  <a:lnTo>
                    <a:pt x="36" y="185"/>
                  </a:lnTo>
                  <a:lnTo>
                    <a:pt x="40" y="182"/>
                  </a:lnTo>
                  <a:lnTo>
                    <a:pt x="43" y="182"/>
                  </a:lnTo>
                  <a:lnTo>
                    <a:pt x="47" y="186"/>
                  </a:lnTo>
                  <a:lnTo>
                    <a:pt x="50" y="181"/>
                  </a:lnTo>
                  <a:lnTo>
                    <a:pt x="54" y="186"/>
                  </a:lnTo>
                  <a:lnTo>
                    <a:pt x="57" y="186"/>
                  </a:lnTo>
                  <a:lnTo>
                    <a:pt x="62" y="185"/>
                  </a:lnTo>
                  <a:lnTo>
                    <a:pt x="64" y="186"/>
                  </a:lnTo>
                  <a:lnTo>
                    <a:pt x="69" y="185"/>
                  </a:lnTo>
                  <a:lnTo>
                    <a:pt x="72" y="187"/>
                  </a:lnTo>
                  <a:lnTo>
                    <a:pt x="75" y="182"/>
                  </a:lnTo>
                  <a:lnTo>
                    <a:pt x="79" y="183"/>
                  </a:lnTo>
                  <a:lnTo>
                    <a:pt x="83" y="187"/>
                  </a:lnTo>
                  <a:lnTo>
                    <a:pt x="86" y="186"/>
                  </a:lnTo>
                  <a:lnTo>
                    <a:pt x="90" y="182"/>
                  </a:lnTo>
                  <a:lnTo>
                    <a:pt x="94" y="182"/>
                  </a:lnTo>
                  <a:lnTo>
                    <a:pt x="97" y="181"/>
                  </a:lnTo>
                  <a:lnTo>
                    <a:pt x="101" y="185"/>
                  </a:lnTo>
                  <a:lnTo>
                    <a:pt x="104" y="186"/>
                  </a:lnTo>
                  <a:lnTo>
                    <a:pt x="108" y="187"/>
                  </a:lnTo>
                  <a:lnTo>
                    <a:pt x="112" y="186"/>
                  </a:lnTo>
                  <a:lnTo>
                    <a:pt x="116" y="186"/>
                  </a:lnTo>
                  <a:lnTo>
                    <a:pt x="119" y="182"/>
                  </a:lnTo>
                  <a:lnTo>
                    <a:pt x="123" y="185"/>
                  </a:lnTo>
                  <a:lnTo>
                    <a:pt x="126" y="186"/>
                  </a:lnTo>
                  <a:lnTo>
                    <a:pt x="131" y="187"/>
                  </a:lnTo>
                  <a:lnTo>
                    <a:pt x="134" y="188"/>
                  </a:lnTo>
                  <a:lnTo>
                    <a:pt x="137" y="185"/>
                  </a:lnTo>
                  <a:lnTo>
                    <a:pt x="141" y="182"/>
                  </a:lnTo>
                  <a:lnTo>
                    <a:pt x="144" y="178"/>
                  </a:lnTo>
                  <a:lnTo>
                    <a:pt x="148" y="182"/>
                  </a:lnTo>
                  <a:lnTo>
                    <a:pt x="152" y="186"/>
                  </a:lnTo>
                  <a:lnTo>
                    <a:pt x="155" y="184"/>
                  </a:lnTo>
                  <a:lnTo>
                    <a:pt x="159" y="188"/>
                  </a:lnTo>
                  <a:lnTo>
                    <a:pt x="162" y="186"/>
                  </a:lnTo>
                  <a:lnTo>
                    <a:pt x="166" y="181"/>
                  </a:lnTo>
                  <a:lnTo>
                    <a:pt x="170" y="186"/>
                  </a:lnTo>
                  <a:lnTo>
                    <a:pt x="173" y="186"/>
                  </a:lnTo>
                  <a:lnTo>
                    <a:pt x="176" y="182"/>
                  </a:lnTo>
                  <a:lnTo>
                    <a:pt x="181" y="182"/>
                  </a:lnTo>
                  <a:lnTo>
                    <a:pt x="184" y="183"/>
                  </a:lnTo>
                  <a:lnTo>
                    <a:pt x="188" y="183"/>
                  </a:lnTo>
                  <a:lnTo>
                    <a:pt x="191" y="182"/>
                  </a:lnTo>
                  <a:lnTo>
                    <a:pt x="195" y="185"/>
                  </a:lnTo>
                  <a:lnTo>
                    <a:pt x="198" y="183"/>
                  </a:lnTo>
                  <a:lnTo>
                    <a:pt x="202" y="185"/>
                  </a:lnTo>
                  <a:lnTo>
                    <a:pt x="206" y="184"/>
                  </a:lnTo>
                  <a:lnTo>
                    <a:pt x="210" y="186"/>
                  </a:lnTo>
                  <a:lnTo>
                    <a:pt x="212" y="181"/>
                  </a:lnTo>
                  <a:lnTo>
                    <a:pt x="217" y="185"/>
                  </a:lnTo>
                  <a:lnTo>
                    <a:pt x="220" y="183"/>
                  </a:lnTo>
                  <a:lnTo>
                    <a:pt x="224" y="186"/>
                  </a:lnTo>
                  <a:lnTo>
                    <a:pt x="228" y="188"/>
                  </a:lnTo>
                  <a:lnTo>
                    <a:pt x="230" y="188"/>
                  </a:lnTo>
                  <a:lnTo>
                    <a:pt x="234" y="186"/>
                  </a:lnTo>
                  <a:lnTo>
                    <a:pt x="238" y="183"/>
                  </a:lnTo>
                  <a:lnTo>
                    <a:pt x="242" y="184"/>
                  </a:lnTo>
                  <a:lnTo>
                    <a:pt x="246" y="185"/>
                  </a:lnTo>
                  <a:lnTo>
                    <a:pt x="249" y="186"/>
                  </a:lnTo>
                  <a:lnTo>
                    <a:pt x="252" y="181"/>
                  </a:lnTo>
                  <a:lnTo>
                    <a:pt x="257" y="180"/>
                  </a:lnTo>
                  <a:lnTo>
                    <a:pt x="260" y="178"/>
                  </a:lnTo>
                  <a:lnTo>
                    <a:pt x="264" y="174"/>
                  </a:lnTo>
                  <a:lnTo>
                    <a:pt x="267" y="177"/>
                  </a:lnTo>
                  <a:lnTo>
                    <a:pt x="271" y="177"/>
                  </a:lnTo>
                  <a:lnTo>
                    <a:pt x="274" y="174"/>
                  </a:lnTo>
                  <a:lnTo>
                    <a:pt x="278" y="171"/>
                  </a:lnTo>
                  <a:lnTo>
                    <a:pt x="282" y="163"/>
                  </a:lnTo>
                  <a:lnTo>
                    <a:pt x="285" y="155"/>
                  </a:lnTo>
                  <a:lnTo>
                    <a:pt x="288" y="149"/>
                  </a:lnTo>
                  <a:lnTo>
                    <a:pt x="292" y="136"/>
                  </a:lnTo>
                  <a:lnTo>
                    <a:pt x="296" y="126"/>
                  </a:lnTo>
                  <a:lnTo>
                    <a:pt x="300" y="108"/>
                  </a:lnTo>
                  <a:lnTo>
                    <a:pt x="304" y="97"/>
                  </a:lnTo>
                  <a:lnTo>
                    <a:pt x="307" y="83"/>
                  </a:lnTo>
                  <a:lnTo>
                    <a:pt x="310" y="68"/>
                  </a:lnTo>
                  <a:lnTo>
                    <a:pt x="314" y="53"/>
                  </a:lnTo>
                  <a:lnTo>
                    <a:pt x="318" y="41"/>
                  </a:lnTo>
                  <a:lnTo>
                    <a:pt x="322" y="30"/>
                  </a:lnTo>
                  <a:lnTo>
                    <a:pt x="324" y="22"/>
                  </a:lnTo>
                  <a:lnTo>
                    <a:pt x="328" y="12"/>
                  </a:lnTo>
                  <a:lnTo>
                    <a:pt x="332" y="6"/>
                  </a:lnTo>
                  <a:lnTo>
                    <a:pt x="336" y="2"/>
                  </a:lnTo>
                  <a:lnTo>
                    <a:pt x="339" y="0"/>
                  </a:lnTo>
                  <a:lnTo>
                    <a:pt x="343" y="0"/>
                  </a:lnTo>
                  <a:lnTo>
                    <a:pt x="346" y="0"/>
                  </a:lnTo>
                  <a:lnTo>
                    <a:pt x="350" y="1"/>
                  </a:lnTo>
                  <a:lnTo>
                    <a:pt x="354" y="7"/>
                  </a:lnTo>
                  <a:lnTo>
                    <a:pt x="358" y="15"/>
                  </a:lnTo>
                  <a:lnTo>
                    <a:pt x="360" y="24"/>
                  </a:lnTo>
                  <a:lnTo>
                    <a:pt x="365" y="32"/>
                  </a:lnTo>
                  <a:lnTo>
                    <a:pt x="368" y="44"/>
                  </a:lnTo>
                  <a:lnTo>
                    <a:pt x="372" y="57"/>
                  </a:lnTo>
                  <a:lnTo>
                    <a:pt x="375" y="71"/>
                  </a:lnTo>
                </a:path>
              </a:pathLst>
            </a:custGeom>
            <a:noFill/>
            <a:ln w="31750">
              <a:solidFill>
                <a:schemeClr val="tx2"/>
              </a:solidFill>
              <a:round/>
              <a:headEnd/>
              <a:tailEnd/>
            </a:ln>
          </p:spPr>
          <p:txBody>
            <a:bodyPr/>
            <a:lstStyle/>
            <a:p>
              <a:endParaRPr lang="en-US" dirty="0"/>
            </a:p>
          </p:txBody>
        </p:sp>
        <p:sp>
          <p:nvSpPr>
            <p:cNvPr id="53264" name="Freeform 10"/>
            <p:cNvSpPr>
              <a:spLocks/>
            </p:cNvSpPr>
            <p:nvPr/>
          </p:nvSpPr>
          <p:spPr bwMode="auto">
            <a:xfrm>
              <a:off x="3975" y="2931"/>
              <a:ext cx="377" cy="120"/>
            </a:xfrm>
            <a:custGeom>
              <a:avLst/>
              <a:gdLst>
                <a:gd name="T0" fmla="*/ 5 w 377"/>
                <a:gd name="T1" fmla="*/ 13 h 120"/>
                <a:gd name="T2" fmla="*/ 11 w 377"/>
                <a:gd name="T3" fmla="*/ 40 h 120"/>
                <a:gd name="T4" fmla="*/ 19 w 377"/>
                <a:gd name="T5" fmla="*/ 63 h 120"/>
                <a:gd name="T6" fmla="*/ 25 w 377"/>
                <a:gd name="T7" fmla="*/ 88 h 120"/>
                <a:gd name="T8" fmla="*/ 33 w 377"/>
                <a:gd name="T9" fmla="*/ 100 h 120"/>
                <a:gd name="T10" fmla="*/ 40 w 377"/>
                <a:gd name="T11" fmla="*/ 107 h 120"/>
                <a:gd name="T12" fmla="*/ 47 w 377"/>
                <a:gd name="T13" fmla="*/ 109 h 120"/>
                <a:gd name="T14" fmla="*/ 55 w 377"/>
                <a:gd name="T15" fmla="*/ 109 h 120"/>
                <a:gd name="T16" fmla="*/ 61 w 377"/>
                <a:gd name="T17" fmla="*/ 109 h 120"/>
                <a:gd name="T18" fmla="*/ 69 w 377"/>
                <a:gd name="T19" fmla="*/ 110 h 120"/>
                <a:gd name="T20" fmla="*/ 77 w 377"/>
                <a:gd name="T21" fmla="*/ 111 h 120"/>
                <a:gd name="T22" fmla="*/ 83 w 377"/>
                <a:gd name="T23" fmla="*/ 111 h 120"/>
                <a:gd name="T24" fmla="*/ 91 w 377"/>
                <a:gd name="T25" fmla="*/ 115 h 120"/>
                <a:gd name="T26" fmla="*/ 98 w 377"/>
                <a:gd name="T27" fmla="*/ 118 h 120"/>
                <a:gd name="T28" fmla="*/ 105 w 377"/>
                <a:gd name="T29" fmla="*/ 115 h 120"/>
                <a:gd name="T30" fmla="*/ 112 w 377"/>
                <a:gd name="T31" fmla="*/ 117 h 120"/>
                <a:gd name="T32" fmla="*/ 119 w 377"/>
                <a:gd name="T33" fmla="*/ 113 h 120"/>
                <a:gd name="T34" fmla="*/ 126 w 377"/>
                <a:gd name="T35" fmla="*/ 115 h 120"/>
                <a:gd name="T36" fmla="*/ 134 w 377"/>
                <a:gd name="T37" fmla="*/ 115 h 120"/>
                <a:gd name="T38" fmla="*/ 141 w 377"/>
                <a:gd name="T39" fmla="*/ 114 h 120"/>
                <a:gd name="T40" fmla="*/ 149 w 377"/>
                <a:gd name="T41" fmla="*/ 114 h 120"/>
                <a:gd name="T42" fmla="*/ 156 w 377"/>
                <a:gd name="T43" fmla="*/ 110 h 120"/>
                <a:gd name="T44" fmla="*/ 163 w 377"/>
                <a:gd name="T45" fmla="*/ 111 h 120"/>
                <a:gd name="T46" fmla="*/ 171 w 377"/>
                <a:gd name="T47" fmla="*/ 115 h 120"/>
                <a:gd name="T48" fmla="*/ 177 w 377"/>
                <a:gd name="T49" fmla="*/ 111 h 120"/>
                <a:gd name="T50" fmla="*/ 185 w 377"/>
                <a:gd name="T51" fmla="*/ 115 h 120"/>
                <a:gd name="T52" fmla="*/ 193 w 377"/>
                <a:gd name="T53" fmla="*/ 112 h 120"/>
                <a:gd name="T54" fmla="*/ 199 w 377"/>
                <a:gd name="T55" fmla="*/ 114 h 120"/>
                <a:gd name="T56" fmla="*/ 207 w 377"/>
                <a:gd name="T57" fmla="*/ 110 h 120"/>
                <a:gd name="T58" fmla="*/ 214 w 377"/>
                <a:gd name="T59" fmla="*/ 111 h 120"/>
                <a:gd name="T60" fmla="*/ 221 w 377"/>
                <a:gd name="T61" fmla="*/ 115 h 120"/>
                <a:gd name="T62" fmla="*/ 228 w 377"/>
                <a:gd name="T63" fmla="*/ 115 h 120"/>
                <a:gd name="T64" fmla="*/ 235 w 377"/>
                <a:gd name="T65" fmla="*/ 115 h 120"/>
                <a:gd name="T66" fmla="*/ 243 w 377"/>
                <a:gd name="T67" fmla="*/ 112 h 120"/>
                <a:gd name="T68" fmla="*/ 250 w 377"/>
                <a:gd name="T69" fmla="*/ 114 h 120"/>
                <a:gd name="T70" fmla="*/ 257 w 377"/>
                <a:gd name="T71" fmla="*/ 114 h 120"/>
                <a:gd name="T72" fmla="*/ 264 w 377"/>
                <a:gd name="T73" fmla="*/ 118 h 120"/>
                <a:gd name="T74" fmla="*/ 271 w 377"/>
                <a:gd name="T75" fmla="*/ 117 h 120"/>
                <a:gd name="T76" fmla="*/ 279 w 377"/>
                <a:gd name="T77" fmla="*/ 112 h 120"/>
                <a:gd name="T78" fmla="*/ 286 w 377"/>
                <a:gd name="T79" fmla="*/ 107 h 120"/>
                <a:gd name="T80" fmla="*/ 293 w 377"/>
                <a:gd name="T81" fmla="*/ 115 h 120"/>
                <a:gd name="T82" fmla="*/ 301 w 377"/>
                <a:gd name="T83" fmla="*/ 110 h 120"/>
                <a:gd name="T84" fmla="*/ 308 w 377"/>
                <a:gd name="T85" fmla="*/ 111 h 120"/>
                <a:gd name="T86" fmla="*/ 314 w 377"/>
                <a:gd name="T87" fmla="*/ 112 h 120"/>
                <a:gd name="T88" fmla="*/ 322 w 377"/>
                <a:gd name="T89" fmla="*/ 111 h 120"/>
                <a:gd name="T90" fmla="*/ 329 w 377"/>
                <a:gd name="T91" fmla="*/ 112 h 120"/>
                <a:gd name="T92" fmla="*/ 336 w 377"/>
                <a:gd name="T93" fmla="*/ 114 h 120"/>
                <a:gd name="T94" fmla="*/ 343 w 377"/>
                <a:gd name="T95" fmla="*/ 115 h 120"/>
                <a:gd name="T96" fmla="*/ 350 w 377"/>
                <a:gd name="T97" fmla="*/ 115 h 120"/>
                <a:gd name="T98" fmla="*/ 358 w 377"/>
                <a:gd name="T99" fmla="*/ 115 h 120"/>
                <a:gd name="T100" fmla="*/ 365 w 377"/>
                <a:gd name="T101" fmla="*/ 115 h 120"/>
                <a:gd name="T102" fmla="*/ 372 w 377"/>
                <a:gd name="T103" fmla="*/ 119 h 1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77"/>
                <a:gd name="T157" fmla="*/ 0 h 120"/>
                <a:gd name="T158" fmla="*/ 377 w 377"/>
                <a:gd name="T159" fmla="*/ 120 h 1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77" h="120">
                  <a:moveTo>
                    <a:pt x="0" y="0"/>
                  </a:moveTo>
                  <a:lnTo>
                    <a:pt x="5" y="13"/>
                  </a:lnTo>
                  <a:lnTo>
                    <a:pt x="8" y="29"/>
                  </a:lnTo>
                  <a:lnTo>
                    <a:pt x="11" y="40"/>
                  </a:lnTo>
                  <a:lnTo>
                    <a:pt x="15" y="53"/>
                  </a:lnTo>
                  <a:lnTo>
                    <a:pt x="19" y="63"/>
                  </a:lnTo>
                  <a:lnTo>
                    <a:pt x="23" y="79"/>
                  </a:lnTo>
                  <a:lnTo>
                    <a:pt x="25" y="88"/>
                  </a:lnTo>
                  <a:lnTo>
                    <a:pt x="30" y="92"/>
                  </a:lnTo>
                  <a:lnTo>
                    <a:pt x="33" y="100"/>
                  </a:lnTo>
                  <a:lnTo>
                    <a:pt x="37" y="101"/>
                  </a:lnTo>
                  <a:lnTo>
                    <a:pt x="40" y="107"/>
                  </a:lnTo>
                  <a:lnTo>
                    <a:pt x="44" y="103"/>
                  </a:lnTo>
                  <a:lnTo>
                    <a:pt x="47" y="109"/>
                  </a:lnTo>
                  <a:lnTo>
                    <a:pt x="51" y="107"/>
                  </a:lnTo>
                  <a:lnTo>
                    <a:pt x="55" y="109"/>
                  </a:lnTo>
                  <a:lnTo>
                    <a:pt x="59" y="107"/>
                  </a:lnTo>
                  <a:lnTo>
                    <a:pt x="61" y="109"/>
                  </a:lnTo>
                  <a:lnTo>
                    <a:pt x="65" y="109"/>
                  </a:lnTo>
                  <a:lnTo>
                    <a:pt x="69" y="110"/>
                  </a:lnTo>
                  <a:lnTo>
                    <a:pt x="73" y="114"/>
                  </a:lnTo>
                  <a:lnTo>
                    <a:pt x="77" y="111"/>
                  </a:lnTo>
                  <a:lnTo>
                    <a:pt x="80" y="115"/>
                  </a:lnTo>
                  <a:lnTo>
                    <a:pt x="83" y="111"/>
                  </a:lnTo>
                  <a:lnTo>
                    <a:pt x="87" y="118"/>
                  </a:lnTo>
                  <a:lnTo>
                    <a:pt x="91" y="115"/>
                  </a:lnTo>
                  <a:lnTo>
                    <a:pt x="95" y="116"/>
                  </a:lnTo>
                  <a:lnTo>
                    <a:pt x="98" y="118"/>
                  </a:lnTo>
                  <a:lnTo>
                    <a:pt x="101" y="113"/>
                  </a:lnTo>
                  <a:lnTo>
                    <a:pt x="105" y="115"/>
                  </a:lnTo>
                  <a:lnTo>
                    <a:pt x="109" y="116"/>
                  </a:lnTo>
                  <a:lnTo>
                    <a:pt x="112" y="117"/>
                  </a:lnTo>
                  <a:lnTo>
                    <a:pt x="116" y="115"/>
                  </a:lnTo>
                  <a:lnTo>
                    <a:pt x="119" y="113"/>
                  </a:lnTo>
                  <a:lnTo>
                    <a:pt x="123" y="115"/>
                  </a:lnTo>
                  <a:lnTo>
                    <a:pt x="126" y="115"/>
                  </a:lnTo>
                  <a:lnTo>
                    <a:pt x="131" y="114"/>
                  </a:lnTo>
                  <a:lnTo>
                    <a:pt x="134" y="115"/>
                  </a:lnTo>
                  <a:lnTo>
                    <a:pt x="137" y="114"/>
                  </a:lnTo>
                  <a:lnTo>
                    <a:pt x="141" y="114"/>
                  </a:lnTo>
                  <a:lnTo>
                    <a:pt x="145" y="115"/>
                  </a:lnTo>
                  <a:lnTo>
                    <a:pt x="149" y="114"/>
                  </a:lnTo>
                  <a:lnTo>
                    <a:pt x="153" y="115"/>
                  </a:lnTo>
                  <a:lnTo>
                    <a:pt x="156" y="110"/>
                  </a:lnTo>
                  <a:lnTo>
                    <a:pt x="159" y="115"/>
                  </a:lnTo>
                  <a:lnTo>
                    <a:pt x="163" y="111"/>
                  </a:lnTo>
                  <a:lnTo>
                    <a:pt x="166" y="114"/>
                  </a:lnTo>
                  <a:lnTo>
                    <a:pt x="171" y="115"/>
                  </a:lnTo>
                  <a:lnTo>
                    <a:pt x="174" y="113"/>
                  </a:lnTo>
                  <a:lnTo>
                    <a:pt x="177" y="111"/>
                  </a:lnTo>
                  <a:lnTo>
                    <a:pt x="181" y="115"/>
                  </a:lnTo>
                  <a:lnTo>
                    <a:pt x="185" y="115"/>
                  </a:lnTo>
                  <a:lnTo>
                    <a:pt x="188" y="113"/>
                  </a:lnTo>
                  <a:lnTo>
                    <a:pt x="193" y="112"/>
                  </a:lnTo>
                  <a:lnTo>
                    <a:pt x="196" y="112"/>
                  </a:lnTo>
                  <a:lnTo>
                    <a:pt x="199" y="114"/>
                  </a:lnTo>
                  <a:lnTo>
                    <a:pt x="203" y="113"/>
                  </a:lnTo>
                  <a:lnTo>
                    <a:pt x="207" y="110"/>
                  </a:lnTo>
                  <a:lnTo>
                    <a:pt x="209" y="114"/>
                  </a:lnTo>
                  <a:lnTo>
                    <a:pt x="214" y="111"/>
                  </a:lnTo>
                  <a:lnTo>
                    <a:pt x="217" y="116"/>
                  </a:lnTo>
                  <a:lnTo>
                    <a:pt x="221" y="115"/>
                  </a:lnTo>
                  <a:lnTo>
                    <a:pt x="224" y="114"/>
                  </a:lnTo>
                  <a:lnTo>
                    <a:pt x="228" y="115"/>
                  </a:lnTo>
                  <a:lnTo>
                    <a:pt x="232" y="116"/>
                  </a:lnTo>
                  <a:lnTo>
                    <a:pt x="235" y="115"/>
                  </a:lnTo>
                  <a:lnTo>
                    <a:pt x="239" y="111"/>
                  </a:lnTo>
                  <a:lnTo>
                    <a:pt x="243" y="112"/>
                  </a:lnTo>
                  <a:lnTo>
                    <a:pt x="246" y="117"/>
                  </a:lnTo>
                  <a:lnTo>
                    <a:pt x="250" y="114"/>
                  </a:lnTo>
                  <a:lnTo>
                    <a:pt x="253" y="117"/>
                  </a:lnTo>
                  <a:lnTo>
                    <a:pt x="257" y="114"/>
                  </a:lnTo>
                  <a:lnTo>
                    <a:pt x="260" y="115"/>
                  </a:lnTo>
                  <a:lnTo>
                    <a:pt x="264" y="118"/>
                  </a:lnTo>
                  <a:lnTo>
                    <a:pt x="267" y="114"/>
                  </a:lnTo>
                  <a:lnTo>
                    <a:pt x="271" y="117"/>
                  </a:lnTo>
                  <a:lnTo>
                    <a:pt x="274" y="115"/>
                  </a:lnTo>
                  <a:lnTo>
                    <a:pt x="279" y="112"/>
                  </a:lnTo>
                  <a:lnTo>
                    <a:pt x="282" y="111"/>
                  </a:lnTo>
                  <a:lnTo>
                    <a:pt x="286" y="107"/>
                  </a:lnTo>
                  <a:lnTo>
                    <a:pt x="289" y="110"/>
                  </a:lnTo>
                  <a:lnTo>
                    <a:pt x="293" y="115"/>
                  </a:lnTo>
                  <a:lnTo>
                    <a:pt x="297" y="116"/>
                  </a:lnTo>
                  <a:lnTo>
                    <a:pt x="301" y="110"/>
                  </a:lnTo>
                  <a:lnTo>
                    <a:pt x="304" y="111"/>
                  </a:lnTo>
                  <a:lnTo>
                    <a:pt x="308" y="111"/>
                  </a:lnTo>
                  <a:lnTo>
                    <a:pt x="311" y="113"/>
                  </a:lnTo>
                  <a:lnTo>
                    <a:pt x="314" y="112"/>
                  </a:lnTo>
                  <a:lnTo>
                    <a:pt x="319" y="111"/>
                  </a:lnTo>
                  <a:lnTo>
                    <a:pt x="322" y="111"/>
                  </a:lnTo>
                  <a:lnTo>
                    <a:pt x="326" y="111"/>
                  </a:lnTo>
                  <a:lnTo>
                    <a:pt x="329" y="112"/>
                  </a:lnTo>
                  <a:lnTo>
                    <a:pt x="333" y="110"/>
                  </a:lnTo>
                  <a:lnTo>
                    <a:pt x="336" y="114"/>
                  </a:lnTo>
                  <a:lnTo>
                    <a:pt x="340" y="113"/>
                  </a:lnTo>
                  <a:lnTo>
                    <a:pt x="343" y="115"/>
                  </a:lnTo>
                  <a:lnTo>
                    <a:pt x="348" y="119"/>
                  </a:lnTo>
                  <a:lnTo>
                    <a:pt x="350" y="115"/>
                  </a:lnTo>
                  <a:lnTo>
                    <a:pt x="355" y="111"/>
                  </a:lnTo>
                  <a:lnTo>
                    <a:pt x="358" y="115"/>
                  </a:lnTo>
                  <a:lnTo>
                    <a:pt x="362" y="115"/>
                  </a:lnTo>
                  <a:lnTo>
                    <a:pt x="365" y="115"/>
                  </a:lnTo>
                  <a:lnTo>
                    <a:pt x="369" y="118"/>
                  </a:lnTo>
                  <a:lnTo>
                    <a:pt x="372" y="119"/>
                  </a:lnTo>
                  <a:lnTo>
                    <a:pt x="376" y="118"/>
                  </a:lnTo>
                </a:path>
              </a:pathLst>
            </a:custGeom>
            <a:noFill/>
            <a:ln w="31750">
              <a:solidFill>
                <a:schemeClr val="tx2"/>
              </a:solidFill>
              <a:round/>
              <a:headEnd/>
              <a:tailEnd/>
            </a:ln>
          </p:spPr>
          <p:txBody>
            <a:bodyPr/>
            <a:lstStyle/>
            <a:p>
              <a:endParaRPr lang="en-US" dirty="0"/>
            </a:p>
          </p:txBody>
        </p:sp>
        <p:sp>
          <p:nvSpPr>
            <p:cNvPr id="53265" name="Freeform 11"/>
            <p:cNvSpPr>
              <a:spLocks/>
            </p:cNvSpPr>
            <p:nvPr/>
          </p:nvSpPr>
          <p:spPr bwMode="auto">
            <a:xfrm>
              <a:off x="4351" y="3039"/>
              <a:ext cx="318" cy="11"/>
            </a:xfrm>
            <a:custGeom>
              <a:avLst/>
              <a:gdLst>
                <a:gd name="T0" fmla="*/ 4 w 318"/>
                <a:gd name="T1" fmla="*/ 1 h 11"/>
                <a:gd name="T2" fmla="*/ 11 w 318"/>
                <a:gd name="T3" fmla="*/ 5 h 11"/>
                <a:gd name="T4" fmla="*/ 18 w 318"/>
                <a:gd name="T5" fmla="*/ 3 h 11"/>
                <a:gd name="T6" fmla="*/ 25 w 318"/>
                <a:gd name="T7" fmla="*/ 9 h 11"/>
                <a:gd name="T8" fmla="*/ 32 w 318"/>
                <a:gd name="T9" fmla="*/ 10 h 11"/>
                <a:gd name="T10" fmla="*/ 39 w 318"/>
                <a:gd name="T11" fmla="*/ 3 h 11"/>
                <a:gd name="T12" fmla="*/ 47 w 318"/>
                <a:gd name="T13" fmla="*/ 6 h 11"/>
                <a:gd name="T14" fmla="*/ 54 w 318"/>
                <a:gd name="T15" fmla="*/ 3 h 11"/>
                <a:gd name="T16" fmla="*/ 62 w 318"/>
                <a:gd name="T17" fmla="*/ 7 h 11"/>
                <a:gd name="T18" fmla="*/ 69 w 318"/>
                <a:gd name="T19" fmla="*/ 7 h 11"/>
                <a:gd name="T20" fmla="*/ 76 w 318"/>
                <a:gd name="T21" fmla="*/ 4 h 11"/>
                <a:gd name="T22" fmla="*/ 83 w 318"/>
                <a:gd name="T23" fmla="*/ 0 h 11"/>
                <a:gd name="T24" fmla="*/ 91 w 318"/>
                <a:gd name="T25" fmla="*/ 6 h 11"/>
                <a:gd name="T26" fmla="*/ 98 w 318"/>
                <a:gd name="T27" fmla="*/ 3 h 11"/>
                <a:gd name="T28" fmla="*/ 105 w 318"/>
                <a:gd name="T29" fmla="*/ 4 h 11"/>
                <a:gd name="T30" fmla="*/ 112 w 318"/>
                <a:gd name="T31" fmla="*/ 7 h 11"/>
                <a:gd name="T32" fmla="*/ 120 w 318"/>
                <a:gd name="T33" fmla="*/ 2 h 11"/>
                <a:gd name="T34" fmla="*/ 127 w 318"/>
                <a:gd name="T35" fmla="*/ 8 h 11"/>
                <a:gd name="T36" fmla="*/ 134 w 318"/>
                <a:gd name="T37" fmla="*/ 7 h 11"/>
                <a:gd name="T38" fmla="*/ 142 w 318"/>
                <a:gd name="T39" fmla="*/ 7 h 11"/>
                <a:gd name="T40" fmla="*/ 148 w 318"/>
                <a:gd name="T41" fmla="*/ 9 h 11"/>
                <a:gd name="T42" fmla="*/ 155 w 318"/>
                <a:gd name="T43" fmla="*/ 2 h 11"/>
                <a:gd name="T44" fmla="*/ 162 w 318"/>
                <a:gd name="T45" fmla="*/ 9 h 11"/>
                <a:gd name="T46" fmla="*/ 170 w 318"/>
                <a:gd name="T47" fmla="*/ 6 h 11"/>
                <a:gd name="T48" fmla="*/ 177 w 318"/>
                <a:gd name="T49" fmla="*/ 7 h 11"/>
                <a:gd name="T50" fmla="*/ 184 w 318"/>
                <a:gd name="T51" fmla="*/ 2 h 11"/>
                <a:gd name="T52" fmla="*/ 191 w 318"/>
                <a:gd name="T53" fmla="*/ 7 h 11"/>
                <a:gd name="T54" fmla="*/ 199 w 318"/>
                <a:gd name="T55" fmla="*/ 3 h 11"/>
                <a:gd name="T56" fmla="*/ 206 w 318"/>
                <a:gd name="T57" fmla="*/ 7 h 11"/>
                <a:gd name="T58" fmla="*/ 213 w 318"/>
                <a:gd name="T59" fmla="*/ 6 h 11"/>
                <a:gd name="T60" fmla="*/ 220 w 318"/>
                <a:gd name="T61" fmla="*/ 3 h 11"/>
                <a:gd name="T62" fmla="*/ 228 w 318"/>
                <a:gd name="T63" fmla="*/ 2 h 11"/>
                <a:gd name="T64" fmla="*/ 235 w 318"/>
                <a:gd name="T65" fmla="*/ 1 h 11"/>
                <a:gd name="T66" fmla="*/ 241 w 318"/>
                <a:gd name="T67" fmla="*/ 7 h 11"/>
                <a:gd name="T68" fmla="*/ 249 w 318"/>
                <a:gd name="T69" fmla="*/ 3 h 11"/>
                <a:gd name="T70" fmla="*/ 257 w 318"/>
                <a:gd name="T71" fmla="*/ 7 h 11"/>
                <a:gd name="T72" fmla="*/ 263 w 318"/>
                <a:gd name="T73" fmla="*/ 5 h 11"/>
                <a:gd name="T74" fmla="*/ 271 w 318"/>
                <a:gd name="T75" fmla="*/ 2 h 11"/>
                <a:gd name="T76" fmla="*/ 278 w 318"/>
                <a:gd name="T77" fmla="*/ 10 h 11"/>
                <a:gd name="T78" fmla="*/ 285 w 318"/>
                <a:gd name="T79" fmla="*/ 3 h 11"/>
                <a:gd name="T80" fmla="*/ 293 w 318"/>
                <a:gd name="T81" fmla="*/ 10 h 11"/>
                <a:gd name="T82" fmla="*/ 299 w 318"/>
                <a:gd name="T83" fmla="*/ 7 h 11"/>
                <a:gd name="T84" fmla="*/ 307 w 318"/>
                <a:gd name="T85" fmla="*/ 6 h 11"/>
                <a:gd name="T86" fmla="*/ 315 w 318"/>
                <a:gd name="T87" fmla="*/ 6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8"/>
                <a:gd name="T133" fmla="*/ 0 h 11"/>
                <a:gd name="T134" fmla="*/ 318 w 318"/>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8" h="11">
                  <a:moveTo>
                    <a:pt x="0" y="10"/>
                  </a:moveTo>
                  <a:lnTo>
                    <a:pt x="4" y="1"/>
                  </a:lnTo>
                  <a:lnTo>
                    <a:pt x="7" y="3"/>
                  </a:lnTo>
                  <a:lnTo>
                    <a:pt x="11" y="5"/>
                  </a:lnTo>
                  <a:lnTo>
                    <a:pt x="14" y="3"/>
                  </a:lnTo>
                  <a:lnTo>
                    <a:pt x="18" y="3"/>
                  </a:lnTo>
                  <a:lnTo>
                    <a:pt x="22" y="6"/>
                  </a:lnTo>
                  <a:lnTo>
                    <a:pt x="25" y="9"/>
                  </a:lnTo>
                  <a:lnTo>
                    <a:pt x="29" y="7"/>
                  </a:lnTo>
                  <a:lnTo>
                    <a:pt x="32" y="10"/>
                  </a:lnTo>
                  <a:lnTo>
                    <a:pt x="36" y="4"/>
                  </a:lnTo>
                  <a:lnTo>
                    <a:pt x="39" y="3"/>
                  </a:lnTo>
                  <a:lnTo>
                    <a:pt x="44" y="5"/>
                  </a:lnTo>
                  <a:lnTo>
                    <a:pt x="47" y="6"/>
                  </a:lnTo>
                  <a:lnTo>
                    <a:pt x="51" y="7"/>
                  </a:lnTo>
                  <a:lnTo>
                    <a:pt x="54" y="3"/>
                  </a:lnTo>
                  <a:lnTo>
                    <a:pt x="58" y="3"/>
                  </a:lnTo>
                  <a:lnTo>
                    <a:pt x="62" y="7"/>
                  </a:lnTo>
                  <a:lnTo>
                    <a:pt x="65" y="8"/>
                  </a:lnTo>
                  <a:lnTo>
                    <a:pt x="69" y="7"/>
                  </a:lnTo>
                  <a:lnTo>
                    <a:pt x="72" y="7"/>
                  </a:lnTo>
                  <a:lnTo>
                    <a:pt x="76" y="4"/>
                  </a:lnTo>
                  <a:lnTo>
                    <a:pt x="80" y="7"/>
                  </a:lnTo>
                  <a:lnTo>
                    <a:pt x="83" y="0"/>
                  </a:lnTo>
                  <a:lnTo>
                    <a:pt x="86" y="6"/>
                  </a:lnTo>
                  <a:lnTo>
                    <a:pt x="91" y="6"/>
                  </a:lnTo>
                  <a:lnTo>
                    <a:pt x="93" y="8"/>
                  </a:lnTo>
                  <a:lnTo>
                    <a:pt x="98" y="3"/>
                  </a:lnTo>
                  <a:lnTo>
                    <a:pt x="101" y="7"/>
                  </a:lnTo>
                  <a:lnTo>
                    <a:pt x="105" y="4"/>
                  </a:lnTo>
                  <a:lnTo>
                    <a:pt x="108" y="2"/>
                  </a:lnTo>
                  <a:lnTo>
                    <a:pt x="112" y="7"/>
                  </a:lnTo>
                  <a:lnTo>
                    <a:pt x="115" y="3"/>
                  </a:lnTo>
                  <a:lnTo>
                    <a:pt x="120" y="2"/>
                  </a:lnTo>
                  <a:lnTo>
                    <a:pt x="122" y="7"/>
                  </a:lnTo>
                  <a:lnTo>
                    <a:pt x="127" y="8"/>
                  </a:lnTo>
                  <a:lnTo>
                    <a:pt x="130" y="7"/>
                  </a:lnTo>
                  <a:lnTo>
                    <a:pt x="134" y="7"/>
                  </a:lnTo>
                  <a:lnTo>
                    <a:pt x="137" y="10"/>
                  </a:lnTo>
                  <a:lnTo>
                    <a:pt x="142" y="7"/>
                  </a:lnTo>
                  <a:lnTo>
                    <a:pt x="144" y="5"/>
                  </a:lnTo>
                  <a:lnTo>
                    <a:pt x="148" y="9"/>
                  </a:lnTo>
                  <a:lnTo>
                    <a:pt x="151" y="7"/>
                  </a:lnTo>
                  <a:lnTo>
                    <a:pt x="155" y="2"/>
                  </a:lnTo>
                  <a:lnTo>
                    <a:pt x="159" y="5"/>
                  </a:lnTo>
                  <a:lnTo>
                    <a:pt x="162" y="9"/>
                  </a:lnTo>
                  <a:lnTo>
                    <a:pt x="166" y="9"/>
                  </a:lnTo>
                  <a:lnTo>
                    <a:pt x="170" y="6"/>
                  </a:lnTo>
                  <a:lnTo>
                    <a:pt x="173" y="7"/>
                  </a:lnTo>
                  <a:lnTo>
                    <a:pt x="177" y="7"/>
                  </a:lnTo>
                  <a:lnTo>
                    <a:pt x="181" y="8"/>
                  </a:lnTo>
                  <a:lnTo>
                    <a:pt x="184" y="2"/>
                  </a:lnTo>
                  <a:lnTo>
                    <a:pt x="189" y="5"/>
                  </a:lnTo>
                  <a:lnTo>
                    <a:pt x="191" y="7"/>
                  </a:lnTo>
                  <a:lnTo>
                    <a:pt x="196" y="2"/>
                  </a:lnTo>
                  <a:lnTo>
                    <a:pt x="199" y="3"/>
                  </a:lnTo>
                  <a:lnTo>
                    <a:pt x="202" y="10"/>
                  </a:lnTo>
                  <a:lnTo>
                    <a:pt x="206" y="7"/>
                  </a:lnTo>
                  <a:lnTo>
                    <a:pt x="210" y="7"/>
                  </a:lnTo>
                  <a:lnTo>
                    <a:pt x="213" y="6"/>
                  </a:lnTo>
                  <a:lnTo>
                    <a:pt x="217" y="2"/>
                  </a:lnTo>
                  <a:lnTo>
                    <a:pt x="220" y="3"/>
                  </a:lnTo>
                  <a:lnTo>
                    <a:pt x="224" y="2"/>
                  </a:lnTo>
                  <a:lnTo>
                    <a:pt x="228" y="2"/>
                  </a:lnTo>
                  <a:lnTo>
                    <a:pt x="231" y="4"/>
                  </a:lnTo>
                  <a:lnTo>
                    <a:pt x="235" y="1"/>
                  </a:lnTo>
                  <a:lnTo>
                    <a:pt x="238" y="4"/>
                  </a:lnTo>
                  <a:lnTo>
                    <a:pt x="241" y="7"/>
                  </a:lnTo>
                  <a:lnTo>
                    <a:pt x="246" y="6"/>
                  </a:lnTo>
                  <a:lnTo>
                    <a:pt x="249" y="3"/>
                  </a:lnTo>
                  <a:lnTo>
                    <a:pt x="253" y="8"/>
                  </a:lnTo>
                  <a:lnTo>
                    <a:pt x="257" y="7"/>
                  </a:lnTo>
                  <a:lnTo>
                    <a:pt x="260" y="5"/>
                  </a:lnTo>
                  <a:lnTo>
                    <a:pt x="263" y="5"/>
                  </a:lnTo>
                  <a:lnTo>
                    <a:pt x="268" y="2"/>
                  </a:lnTo>
                  <a:lnTo>
                    <a:pt x="271" y="2"/>
                  </a:lnTo>
                  <a:lnTo>
                    <a:pt x="275" y="8"/>
                  </a:lnTo>
                  <a:lnTo>
                    <a:pt x="278" y="10"/>
                  </a:lnTo>
                  <a:lnTo>
                    <a:pt x="282" y="7"/>
                  </a:lnTo>
                  <a:lnTo>
                    <a:pt x="285" y="3"/>
                  </a:lnTo>
                  <a:lnTo>
                    <a:pt x="289" y="6"/>
                  </a:lnTo>
                  <a:lnTo>
                    <a:pt x="293" y="10"/>
                  </a:lnTo>
                  <a:lnTo>
                    <a:pt x="296" y="8"/>
                  </a:lnTo>
                  <a:lnTo>
                    <a:pt x="299" y="7"/>
                  </a:lnTo>
                  <a:lnTo>
                    <a:pt x="303" y="3"/>
                  </a:lnTo>
                  <a:lnTo>
                    <a:pt x="307" y="6"/>
                  </a:lnTo>
                  <a:lnTo>
                    <a:pt x="310" y="7"/>
                  </a:lnTo>
                  <a:lnTo>
                    <a:pt x="315" y="6"/>
                  </a:lnTo>
                  <a:lnTo>
                    <a:pt x="317" y="6"/>
                  </a:lnTo>
                </a:path>
              </a:pathLst>
            </a:custGeom>
            <a:noFill/>
            <a:ln w="31750">
              <a:solidFill>
                <a:schemeClr val="tx2"/>
              </a:solidFill>
              <a:round/>
              <a:headEnd/>
              <a:tailEnd/>
            </a:ln>
          </p:spPr>
          <p:txBody>
            <a:bodyPr/>
            <a:lstStyle/>
            <a:p>
              <a:endParaRPr lang="en-US" dirty="0"/>
            </a:p>
          </p:txBody>
        </p:sp>
      </p:grpSp>
      <p:sp>
        <p:nvSpPr>
          <p:cNvPr id="53256" name="Freeform 12"/>
          <p:cNvSpPr>
            <a:spLocks/>
          </p:cNvSpPr>
          <p:nvPr/>
        </p:nvSpPr>
        <p:spPr bwMode="auto">
          <a:xfrm>
            <a:off x="1568450" y="2967038"/>
            <a:ext cx="2116138" cy="1485900"/>
          </a:xfrm>
          <a:custGeom>
            <a:avLst/>
            <a:gdLst>
              <a:gd name="T0" fmla="*/ 0 w 1466"/>
              <a:gd name="T1" fmla="*/ 2080957835 h 1060"/>
              <a:gd name="T2" fmla="*/ 2147483647 w 1466"/>
              <a:gd name="T3" fmla="*/ 2080957835 h 1060"/>
              <a:gd name="T4" fmla="*/ 2147483647 w 1466"/>
              <a:gd name="T5" fmla="*/ 0 h 1060"/>
              <a:gd name="T6" fmla="*/ 0 w 1466"/>
              <a:gd name="T7" fmla="*/ 0 h 1060"/>
              <a:gd name="T8" fmla="*/ 0 w 1466"/>
              <a:gd name="T9" fmla="*/ 2080957835 h 1060"/>
              <a:gd name="T10" fmla="*/ 0 60000 65536"/>
              <a:gd name="T11" fmla="*/ 0 60000 65536"/>
              <a:gd name="T12" fmla="*/ 0 60000 65536"/>
              <a:gd name="T13" fmla="*/ 0 60000 65536"/>
              <a:gd name="T14" fmla="*/ 0 60000 65536"/>
              <a:gd name="T15" fmla="*/ 0 w 1466"/>
              <a:gd name="T16" fmla="*/ 0 h 1060"/>
              <a:gd name="T17" fmla="*/ 1466 w 1466"/>
              <a:gd name="T18" fmla="*/ 1060 h 1060"/>
            </a:gdLst>
            <a:ahLst/>
            <a:cxnLst>
              <a:cxn ang="T10">
                <a:pos x="T0" y="T1"/>
              </a:cxn>
              <a:cxn ang="T11">
                <a:pos x="T2" y="T3"/>
              </a:cxn>
              <a:cxn ang="T12">
                <a:pos x="T4" y="T5"/>
              </a:cxn>
              <a:cxn ang="T13">
                <a:pos x="T6" y="T7"/>
              </a:cxn>
              <a:cxn ang="T14">
                <a:pos x="T8" y="T9"/>
              </a:cxn>
            </a:cxnLst>
            <a:rect l="T15" t="T16" r="T17" b="T18"/>
            <a:pathLst>
              <a:path w="1466" h="1060">
                <a:moveTo>
                  <a:pt x="0" y="1059"/>
                </a:moveTo>
                <a:lnTo>
                  <a:pt x="1465" y="1059"/>
                </a:lnTo>
                <a:lnTo>
                  <a:pt x="1465" y="0"/>
                </a:lnTo>
                <a:lnTo>
                  <a:pt x="0" y="0"/>
                </a:lnTo>
                <a:lnTo>
                  <a:pt x="0" y="1059"/>
                </a:lnTo>
              </a:path>
            </a:pathLst>
          </a:custGeom>
          <a:noFill/>
          <a:ln w="31750">
            <a:solidFill>
              <a:srgbClr val="000000"/>
            </a:solidFill>
            <a:round/>
            <a:headEnd/>
            <a:tailEnd/>
          </a:ln>
        </p:spPr>
        <p:txBody>
          <a:bodyPr/>
          <a:lstStyle/>
          <a:p>
            <a:endParaRPr lang="en-US" dirty="0"/>
          </a:p>
        </p:txBody>
      </p:sp>
      <p:grpSp>
        <p:nvGrpSpPr>
          <p:cNvPr id="3" name="Group 13"/>
          <p:cNvGrpSpPr>
            <a:grpSpLocks/>
          </p:cNvGrpSpPr>
          <p:nvPr/>
        </p:nvGrpSpPr>
        <p:grpSpPr bwMode="auto">
          <a:xfrm>
            <a:off x="1568450" y="3314700"/>
            <a:ext cx="2116138" cy="666750"/>
            <a:chOff x="1087" y="2821"/>
            <a:chExt cx="1466" cy="476"/>
          </a:xfrm>
        </p:grpSpPr>
        <p:sp>
          <p:nvSpPr>
            <p:cNvPr id="53258" name="Freeform 14"/>
            <p:cNvSpPr>
              <a:spLocks/>
            </p:cNvSpPr>
            <p:nvPr/>
          </p:nvSpPr>
          <p:spPr bwMode="auto">
            <a:xfrm>
              <a:off x="1087" y="2911"/>
              <a:ext cx="382" cy="337"/>
            </a:xfrm>
            <a:custGeom>
              <a:avLst/>
              <a:gdLst>
                <a:gd name="T0" fmla="*/ 3 w 382"/>
                <a:gd name="T1" fmla="*/ 115 h 337"/>
                <a:gd name="T2" fmla="*/ 11 w 382"/>
                <a:gd name="T3" fmla="*/ 167 h 337"/>
                <a:gd name="T4" fmla="*/ 18 w 382"/>
                <a:gd name="T5" fmla="*/ 212 h 337"/>
                <a:gd name="T6" fmla="*/ 25 w 382"/>
                <a:gd name="T7" fmla="*/ 195 h 337"/>
                <a:gd name="T8" fmla="*/ 33 w 382"/>
                <a:gd name="T9" fmla="*/ 99 h 337"/>
                <a:gd name="T10" fmla="*/ 39 w 382"/>
                <a:gd name="T11" fmla="*/ 51 h 337"/>
                <a:gd name="T12" fmla="*/ 47 w 382"/>
                <a:gd name="T13" fmla="*/ 90 h 337"/>
                <a:gd name="T14" fmla="*/ 54 w 382"/>
                <a:gd name="T15" fmla="*/ 73 h 337"/>
                <a:gd name="T16" fmla="*/ 61 w 382"/>
                <a:gd name="T17" fmla="*/ 119 h 337"/>
                <a:gd name="T18" fmla="*/ 69 w 382"/>
                <a:gd name="T19" fmla="*/ 177 h 337"/>
                <a:gd name="T20" fmla="*/ 77 w 382"/>
                <a:gd name="T21" fmla="*/ 122 h 337"/>
                <a:gd name="T22" fmla="*/ 83 w 382"/>
                <a:gd name="T23" fmla="*/ 99 h 337"/>
                <a:gd name="T24" fmla="*/ 91 w 382"/>
                <a:gd name="T25" fmla="*/ 95 h 337"/>
                <a:gd name="T26" fmla="*/ 99 w 382"/>
                <a:gd name="T27" fmla="*/ 21 h 337"/>
                <a:gd name="T28" fmla="*/ 106 w 382"/>
                <a:gd name="T29" fmla="*/ 24 h 337"/>
                <a:gd name="T30" fmla="*/ 113 w 382"/>
                <a:gd name="T31" fmla="*/ 120 h 337"/>
                <a:gd name="T32" fmla="*/ 121 w 382"/>
                <a:gd name="T33" fmla="*/ 76 h 337"/>
                <a:gd name="T34" fmla="*/ 128 w 382"/>
                <a:gd name="T35" fmla="*/ 11 h 337"/>
                <a:gd name="T36" fmla="*/ 136 w 382"/>
                <a:gd name="T37" fmla="*/ 77 h 337"/>
                <a:gd name="T38" fmla="*/ 143 w 382"/>
                <a:gd name="T39" fmla="*/ 253 h 337"/>
                <a:gd name="T40" fmla="*/ 150 w 382"/>
                <a:gd name="T41" fmla="*/ 93 h 337"/>
                <a:gd name="T42" fmla="*/ 158 w 382"/>
                <a:gd name="T43" fmla="*/ 166 h 337"/>
                <a:gd name="T44" fmla="*/ 165 w 382"/>
                <a:gd name="T45" fmla="*/ 136 h 337"/>
                <a:gd name="T46" fmla="*/ 173 w 382"/>
                <a:gd name="T47" fmla="*/ 103 h 337"/>
                <a:gd name="T48" fmla="*/ 179 w 382"/>
                <a:gd name="T49" fmla="*/ 47 h 337"/>
                <a:gd name="T50" fmla="*/ 186 w 382"/>
                <a:gd name="T51" fmla="*/ 199 h 337"/>
                <a:gd name="T52" fmla="*/ 194 w 382"/>
                <a:gd name="T53" fmla="*/ 45 h 337"/>
                <a:gd name="T54" fmla="*/ 201 w 382"/>
                <a:gd name="T55" fmla="*/ 120 h 337"/>
                <a:gd name="T56" fmla="*/ 209 w 382"/>
                <a:gd name="T57" fmla="*/ 125 h 337"/>
                <a:gd name="T58" fmla="*/ 216 w 382"/>
                <a:gd name="T59" fmla="*/ 107 h 337"/>
                <a:gd name="T60" fmla="*/ 223 w 382"/>
                <a:gd name="T61" fmla="*/ 129 h 337"/>
                <a:gd name="T62" fmla="*/ 231 w 382"/>
                <a:gd name="T63" fmla="*/ 52 h 337"/>
                <a:gd name="T64" fmla="*/ 238 w 382"/>
                <a:gd name="T65" fmla="*/ 191 h 337"/>
                <a:gd name="T66" fmla="*/ 246 w 382"/>
                <a:gd name="T67" fmla="*/ 144 h 337"/>
                <a:gd name="T68" fmla="*/ 253 w 382"/>
                <a:gd name="T69" fmla="*/ 142 h 337"/>
                <a:gd name="T70" fmla="*/ 260 w 382"/>
                <a:gd name="T71" fmla="*/ 142 h 337"/>
                <a:gd name="T72" fmla="*/ 267 w 382"/>
                <a:gd name="T73" fmla="*/ 107 h 337"/>
                <a:gd name="T74" fmla="*/ 275 w 382"/>
                <a:gd name="T75" fmla="*/ 72 h 337"/>
                <a:gd name="T76" fmla="*/ 283 w 382"/>
                <a:gd name="T77" fmla="*/ 87 h 337"/>
                <a:gd name="T78" fmla="*/ 289 w 382"/>
                <a:gd name="T79" fmla="*/ 123 h 337"/>
                <a:gd name="T80" fmla="*/ 296 w 382"/>
                <a:gd name="T81" fmla="*/ 122 h 337"/>
                <a:gd name="T82" fmla="*/ 304 w 382"/>
                <a:gd name="T83" fmla="*/ 119 h 337"/>
                <a:gd name="T84" fmla="*/ 311 w 382"/>
                <a:gd name="T85" fmla="*/ 72 h 337"/>
                <a:gd name="T86" fmla="*/ 318 w 382"/>
                <a:gd name="T87" fmla="*/ 119 h 337"/>
                <a:gd name="T88" fmla="*/ 325 w 382"/>
                <a:gd name="T89" fmla="*/ 90 h 337"/>
                <a:gd name="T90" fmla="*/ 333 w 382"/>
                <a:gd name="T91" fmla="*/ 87 h 337"/>
                <a:gd name="T92" fmla="*/ 341 w 382"/>
                <a:gd name="T93" fmla="*/ 75 h 337"/>
                <a:gd name="T94" fmla="*/ 348 w 382"/>
                <a:gd name="T95" fmla="*/ 131 h 337"/>
                <a:gd name="T96" fmla="*/ 355 w 382"/>
                <a:gd name="T97" fmla="*/ 120 h 337"/>
                <a:gd name="T98" fmla="*/ 362 w 382"/>
                <a:gd name="T99" fmla="*/ 111 h 337"/>
                <a:gd name="T100" fmla="*/ 370 w 382"/>
                <a:gd name="T101" fmla="*/ 163 h 337"/>
                <a:gd name="T102" fmla="*/ 377 w 382"/>
                <a:gd name="T103" fmla="*/ 183 h 3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2"/>
                <a:gd name="T157" fmla="*/ 0 h 337"/>
                <a:gd name="T158" fmla="*/ 382 w 382"/>
                <a:gd name="T159" fmla="*/ 337 h 33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2" h="337">
                  <a:moveTo>
                    <a:pt x="0" y="193"/>
                  </a:moveTo>
                  <a:lnTo>
                    <a:pt x="3" y="115"/>
                  </a:lnTo>
                  <a:lnTo>
                    <a:pt x="7" y="152"/>
                  </a:lnTo>
                  <a:lnTo>
                    <a:pt x="11" y="167"/>
                  </a:lnTo>
                  <a:lnTo>
                    <a:pt x="14" y="58"/>
                  </a:lnTo>
                  <a:lnTo>
                    <a:pt x="18" y="212"/>
                  </a:lnTo>
                  <a:lnTo>
                    <a:pt x="22" y="107"/>
                  </a:lnTo>
                  <a:lnTo>
                    <a:pt x="25" y="195"/>
                  </a:lnTo>
                  <a:lnTo>
                    <a:pt x="29" y="62"/>
                  </a:lnTo>
                  <a:lnTo>
                    <a:pt x="33" y="99"/>
                  </a:lnTo>
                  <a:lnTo>
                    <a:pt x="36" y="168"/>
                  </a:lnTo>
                  <a:lnTo>
                    <a:pt x="39" y="51"/>
                  </a:lnTo>
                  <a:lnTo>
                    <a:pt x="44" y="164"/>
                  </a:lnTo>
                  <a:lnTo>
                    <a:pt x="47" y="90"/>
                  </a:lnTo>
                  <a:lnTo>
                    <a:pt x="51" y="0"/>
                  </a:lnTo>
                  <a:lnTo>
                    <a:pt x="54" y="73"/>
                  </a:lnTo>
                  <a:lnTo>
                    <a:pt x="59" y="120"/>
                  </a:lnTo>
                  <a:lnTo>
                    <a:pt x="61" y="119"/>
                  </a:lnTo>
                  <a:lnTo>
                    <a:pt x="66" y="153"/>
                  </a:lnTo>
                  <a:lnTo>
                    <a:pt x="69" y="177"/>
                  </a:lnTo>
                  <a:lnTo>
                    <a:pt x="73" y="127"/>
                  </a:lnTo>
                  <a:lnTo>
                    <a:pt x="77" y="122"/>
                  </a:lnTo>
                  <a:lnTo>
                    <a:pt x="80" y="193"/>
                  </a:lnTo>
                  <a:lnTo>
                    <a:pt x="83" y="99"/>
                  </a:lnTo>
                  <a:lnTo>
                    <a:pt x="88" y="168"/>
                  </a:lnTo>
                  <a:lnTo>
                    <a:pt x="91" y="95"/>
                  </a:lnTo>
                  <a:lnTo>
                    <a:pt x="95" y="255"/>
                  </a:lnTo>
                  <a:lnTo>
                    <a:pt x="99" y="21"/>
                  </a:lnTo>
                  <a:lnTo>
                    <a:pt x="103" y="120"/>
                  </a:lnTo>
                  <a:lnTo>
                    <a:pt x="106" y="24"/>
                  </a:lnTo>
                  <a:lnTo>
                    <a:pt x="110" y="113"/>
                  </a:lnTo>
                  <a:lnTo>
                    <a:pt x="113" y="120"/>
                  </a:lnTo>
                  <a:lnTo>
                    <a:pt x="117" y="144"/>
                  </a:lnTo>
                  <a:lnTo>
                    <a:pt x="121" y="76"/>
                  </a:lnTo>
                  <a:lnTo>
                    <a:pt x="124" y="15"/>
                  </a:lnTo>
                  <a:lnTo>
                    <a:pt x="128" y="11"/>
                  </a:lnTo>
                  <a:lnTo>
                    <a:pt x="131" y="112"/>
                  </a:lnTo>
                  <a:lnTo>
                    <a:pt x="136" y="77"/>
                  </a:lnTo>
                  <a:lnTo>
                    <a:pt x="139" y="135"/>
                  </a:lnTo>
                  <a:lnTo>
                    <a:pt x="143" y="253"/>
                  </a:lnTo>
                  <a:lnTo>
                    <a:pt x="147" y="155"/>
                  </a:lnTo>
                  <a:lnTo>
                    <a:pt x="150" y="93"/>
                  </a:lnTo>
                  <a:lnTo>
                    <a:pt x="153" y="160"/>
                  </a:lnTo>
                  <a:lnTo>
                    <a:pt x="158" y="166"/>
                  </a:lnTo>
                  <a:lnTo>
                    <a:pt x="161" y="39"/>
                  </a:lnTo>
                  <a:lnTo>
                    <a:pt x="165" y="136"/>
                  </a:lnTo>
                  <a:lnTo>
                    <a:pt x="168" y="21"/>
                  </a:lnTo>
                  <a:lnTo>
                    <a:pt x="173" y="103"/>
                  </a:lnTo>
                  <a:lnTo>
                    <a:pt x="176" y="146"/>
                  </a:lnTo>
                  <a:lnTo>
                    <a:pt x="179" y="47"/>
                  </a:lnTo>
                  <a:lnTo>
                    <a:pt x="183" y="97"/>
                  </a:lnTo>
                  <a:lnTo>
                    <a:pt x="186" y="199"/>
                  </a:lnTo>
                  <a:lnTo>
                    <a:pt x="190" y="42"/>
                  </a:lnTo>
                  <a:lnTo>
                    <a:pt x="194" y="45"/>
                  </a:lnTo>
                  <a:lnTo>
                    <a:pt x="198" y="297"/>
                  </a:lnTo>
                  <a:lnTo>
                    <a:pt x="201" y="120"/>
                  </a:lnTo>
                  <a:lnTo>
                    <a:pt x="205" y="114"/>
                  </a:lnTo>
                  <a:lnTo>
                    <a:pt x="209" y="125"/>
                  </a:lnTo>
                  <a:lnTo>
                    <a:pt x="213" y="82"/>
                  </a:lnTo>
                  <a:lnTo>
                    <a:pt x="216" y="107"/>
                  </a:lnTo>
                  <a:lnTo>
                    <a:pt x="219" y="97"/>
                  </a:lnTo>
                  <a:lnTo>
                    <a:pt x="223" y="129"/>
                  </a:lnTo>
                  <a:lnTo>
                    <a:pt x="227" y="120"/>
                  </a:lnTo>
                  <a:lnTo>
                    <a:pt x="231" y="52"/>
                  </a:lnTo>
                  <a:lnTo>
                    <a:pt x="234" y="53"/>
                  </a:lnTo>
                  <a:lnTo>
                    <a:pt x="238" y="191"/>
                  </a:lnTo>
                  <a:lnTo>
                    <a:pt x="241" y="138"/>
                  </a:lnTo>
                  <a:lnTo>
                    <a:pt x="246" y="144"/>
                  </a:lnTo>
                  <a:lnTo>
                    <a:pt x="249" y="193"/>
                  </a:lnTo>
                  <a:lnTo>
                    <a:pt x="253" y="142"/>
                  </a:lnTo>
                  <a:lnTo>
                    <a:pt x="256" y="152"/>
                  </a:lnTo>
                  <a:lnTo>
                    <a:pt x="260" y="142"/>
                  </a:lnTo>
                  <a:lnTo>
                    <a:pt x="263" y="129"/>
                  </a:lnTo>
                  <a:lnTo>
                    <a:pt x="267" y="107"/>
                  </a:lnTo>
                  <a:lnTo>
                    <a:pt x="271" y="61"/>
                  </a:lnTo>
                  <a:lnTo>
                    <a:pt x="275" y="72"/>
                  </a:lnTo>
                  <a:lnTo>
                    <a:pt x="278" y="41"/>
                  </a:lnTo>
                  <a:lnTo>
                    <a:pt x="283" y="87"/>
                  </a:lnTo>
                  <a:lnTo>
                    <a:pt x="285" y="336"/>
                  </a:lnTo>
                  <a:lnTo>
                    <a:pt x="289" y="123"/>
                  </a:lnTo>
                  <a:lnTo>
                    <a:pt x="293" y="150"/>
                  </a:lnTo>
                  <a:lnTo>
                    <a:pt x="296" y="122"/>
                  </a:lnTo>
                  <a:lnTo>
                    <a:pt x="300" y="167"/>
                  </a:lnTo>
                  <a:lnTo>
                    <a:pt x="304" y="119"/>
                  </a:lnTo>
                  <a:lnTo>
                    <a:pt x="307" y="204"/>
                  </a:lnTo>
                  <a:lnTo>
                    <a:pt x="311" y="72"/>
                  </a:lnTo>
                  <a:lnTo>
                    <a:pt x="315" y="181"/>
                  </a:lnTo>
                  <a:lnTo>
                    <a:pt x="318" y="119"/>
                  </a:lnTo>
                  <a:lnTo>
                    <a:pt x="322" y="67"/>
                  </a:lnTo>
                  <a:lnTo>
                    <a:pt x="325" y="90"/>
                  </a:lnTo>
                  <a:lnTo>
                    <a:pt x="329" y="198"/>
                  </a:lnTo>
                  <a:lnTo>
                    <a:pt x="333" y="87"/>
                  </a:lnTo>
                  <a:lnTo>
                    <a:pt x="337" y="62"/>
                  </a:lnTo>
                  <a:lnTo>
                    <a:pt x="341" y="75"/>
                  </a:lnTo>
                  <a:lnTo>
                    <a:pt x="344" y="10"/>
                  </a:lnTo>
                  <a:lnTo>
                    <a:pt x="348" y="131"/>
                  </a:lnTo>
                  <a:lnTo>
                    <a:pt x="352" y="35"/>
                  </a:lnTo>
                  <a:lnTo>
                    <a:pt x="355" y="120"/>
                  </a:lnTo>
                  <a:lnTo>
                    <a:pt x="358" y="51"/>
                  </a:lnTo>
                  <a:lnTo>
                    <a:pt x="362" y="111"/>
                  </a:lnTo>
                  <a:lnTo>
                    <a:pt x="365" y="96"/>
                  </a:lnTo>
                  <a:lnTo>
                    <a:pt x="370" y="163"/>
                  </a:lnTo>
                  <a:lnTo>
                    <a:pt x="373" y="33"/>
                  </a:lnTo>
                  <a:lnTo>
                    <a:pt x="377" y="183"/>
                  </a:lnTo>
                  <a:lnTo>
                    <a:pt x="381" y="45"/>
                  </a:lnTo>
                </a:path>
              </a:pathLst>
            </a:custGeom>
            <a:noFill/>
            <a:ln w="31750">
              <a:solidFill>
                <a:schemeClr val="tx2"/>
              </a:solidFill>
              <a:round/>
              <a:headEnd/>
              <a:tailEnd/>
            </a:ln>
          </p:spPr>
          <p:txBody>
            <a:bodyPr/>
            <a:lstStyle/>
            <a:p>
              <a:endParaRPr lang="en-US" dirty="0"/>
            </a:p>
          </p:txBody>
        </p:sp>
        <p:sp>
          <p:nvSpPr>
            <p:cNvPr id="53259" name="Freeform 15"/>
            <p:cNvSpPr>
              <a:spLocks/>
            </p:cNvSpPr>
            <p:nvPr/>
          </p:nvSpPr>
          <p:spPr bwMode="auto">
            <a:xfrm>
              <a:off x="1468" y="2821"/>
              <a:ext cx="382" cy="397"/>
            </a:xfrm>
            <a:custGeom>
              <a:avLst/>
              <a:gdLst>
                <a:gd name="T0" fmla="*/ 4 w 382"/>
                <a:gd name="T1" fmla="*/ 134 h 397"/>
                <a:gd name="T2" fmla="*/ 11 w 382"/>
                <a:gd name="T3" fmla="*/ 231 h 397"/>
                <a:gd name="T4" fmla="*/ 18 w 382"/>
                <a:gd name="T5" fmla="*/ 180 h 397"/>
                <a:gd name="T6" fmla="*/ 26 w 382"/>
                <a:gd name="T7" fmla="*/ 94 h 397"/>
                <a:gd name="T8" fmla="*/ 33 w 382"/>
                <a:gd name="T9" fmla="*/ 141 h 397"/>
                <a:gd name="T10" fmla="*/ 41 w 382"/>
                <a:gd name="T11" fmla="*/ 182 h 397"/>
                <a:gd name="T12" fmla="*/ 47 w 382"/>
                <a:gd name="T13" fmla="*/ 308 h 397"/>
                <a:gd name="T14" fmla="*/ 54 w 382"/>
                <a:gd name="T15" fmla="*/ 157 h 397"/>
                <a:gd name="T16" fmla="*/ 62 w 382"/>
                <a:gd name="T17" fmla="*/ 167 h 397"/>
                <a:gd name="T18" fmla="*/ 69 w 382"/>
                <a:gd name="T19" fmla="*/ 243 h 397"/>
                <a:gd name="T20" fmla="*/ 77 w 382"/>
                <a:gd name="T21" fmla="*/ 121 h 397"/>
                <a:gd name="T22" fmla="*/ 84 w 382"/>
                <a:gd name="T23" fmla="*/ 190 h 397"/>
                <a:gd name="T24" fmla="*/ 91 w 382"/>
                <a:gd name="T25" fmla="*/ 238 h 397"/>
                <a:gd name="T26" fmla="*/ 99 w 382"/>
                <a:gd name="T27" fmla="*/ 214 h 397"/>
                <a:gd name="T28" fmla="*/ 106 w 382"/>
                <a:gd name="T29" fmla="*/ 105 h 397"/>
                <a:gd name="T30" fmla="*/ 114 w 382"/>
                <a:gd name="T31" fmla="*/ 316 h 397"/>
                <a:gd name="T32" fmla="*/ 120 w 382"/>
                <a:gd name="T33" fmla="*/ 147 h 397"/>
                <a:gd name="T34" fmla="*/ 128 w 382"/>
                <a:gd name="T35" fmla="*/ 167 h 397"/>
                <a:gd name="T36" fmla="*/ 136 w 382"/>
                <a:gd name="T37" fmla="*/ 170 h 397"/>
                <a:gd name="T38" fmla="*/ 143 w 382"/>
                <a:gd name="T39" fmla="*/ 348 h 397"/>
                <a:gd name="T40" fmla="*/ 150 w 382"/>
                <a:gd name="T41" fmla="*/ 146 h 397"/>
                <a:gd name="T42" fmla="*/ 157 w 382"/>
                <a:gd name="T43" fmla="*/ 258 h 397"/>
                <a:gd name="T44" fmla="*/ 165 w 382"/>
                <a:gd name="T45" fmla="*/ 171 h 397"/>
                <a:gd name="T46" fmla="*/ 172 w 382"/>
                <a:gd name="T47" fmla="*/ 269 h 397"/>
                <a:gd name="T48" fmla="*/ 179 w 382"/>
                <a:gd name="T49" fmla="*/ 176 h 397"/>
                <a:gd name="T50" fmla="*/ 186 w 382"/>
                <a:gd name="T51" fmla="*/ 179 h 397"/>
                <a:gd name="T52" fmla="*/ 194 w 382"/>
                <a:gd name="T53" fmla="*/ 396 h 397"/>
                <a:gd name="T54" fmla="*/ 201 w 382"/>
                <a:gd name="T55" fmla="*/ 282 h 397"/>
                <a:gd name="T56" fmla="*/ 208 w 382"/>
                <a:gd name="T57" fmla="*/ 113 h 397"/>
                <a:gd name="T58" fmla="*/ 216 w 382"/>
                <a:gd name="T59" fmla="*/ 187 h 397"/>
                <a:gd name="T60" fmla="*/ 223 w 382"/>
                <a:gd name="T61" fmla="*/ 181 h 397"/>
                <a:gd name="T62" fmla="*/ 230 w 382"/>
                <a:gd name="T63" fmla="*/ 243 h 397"/>
                <a:gd name="T64" fmla="*/ 238 w 382"/>
                <a:gd name="T65" fmla="*/ 112 h 397"/>
                <a:gd name="T66" fmla="*/ 245 w 382"/>
                <a:gd name="T67" fmla="*/ 184 h 397"/>
                <a:gd name="T68" fmla="*/ 252 w 382"/>
                <a:gd name="T69" fmla="*/ 137 h 397"/>
                <a:gd name="T70" fmla="*/ 260 w 382"/>
                <a:gd name="T71" fmla="*/ 358 h 397"/>
                <a:gd name="T72" fmla="*/ 267 w 382"/>
                <a:gd name="T73" fmla="*/ 352 h 397"/>
                <a:gd name="T74" fmla="*/ 275 w 382"/>
                <a:gd name="T75" fmla="*/ 171 h 397"/>
                <a:gd name="T76" fmla="*/ 282 w 382"/>
                <a:gd name="T77" fmla="*/ 128 h 397"/>
                <a:gd name="T78" fmla="*/ 290 w 382"/>
                <a:gd name="T79" fmla="*/ 206 h 397"/>
                <a:gd name="T80" fmla="*/ 296 w 382"/>
                <a:gd name="T81" fmla="*/ 112 h 397"/>
                <a:gd name="T82" fmla="*/ 303 w 382"/>
                <a:gd name="T83" fmla="*/ 95 h 397"/>
                <a:gd name="T84" fmla="*/ 311 w 382"/>
                <a:gd name="T85" fmla="*/ 105 h 397"/>
                <a:gd name="T86" fmla="*/ 318 w 382"/>
                <a:gd name="T87" fmla="*/ 76 h 397"/>
                <a:gd name="T88" fmla="*/ 326 w 382"/>
                <a:gd name="T89" fmla="*/ 89 h 397"/>
                <a:gd name="T90" fmla="*/ 333 w 382"/>
                <a:gd name="T91" fmla="*/ 33 h 397"/>
                <a:gd name="T92" fmla="*/ 341 w 382"/>
                <a:gd name="T93" fmla="*/ 58 h 397"/>
                <a:gd name="T94" fmla="*/ 348 w 382"/>
                <a:gd name="T95" fmla="*/ 31 h 397"/>
                <a:gd name="T96" fmla="*/ 355 w 382"/>
                <a:gd name="T97" fmla="*/ 46 h 397"/>
                <a:gd name="T98" fmla="*/ 363 w 382"/>
                <a:gd name="T99" fmla="*/ 86 h 397"/>
                <a:gd name="T100" fmla="*/ 370 w 382"/>
                <a:gd name="T101" fmla="*/ 76 h 397"/>
                <a:gd name="T102" fmla="*/ 378 w 382"/>
                <a:gd name="T103" fmla="*/ 133 h 39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2"/>
                <a:gd name="T157" fmla="*/ 0 h 397"/>
                <a:gd name="T158" fmla="*/ 382 w 382"/>
                <a:gd name="T159" fmla="*/ 397 h 39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2" h="397">
                  <a:moveTo>
                    <a:pt x="0" y="135"/>
                  </a:moveTo>
                  <a:lnTo>
                    <a:pt x="4" y="134"/>
                  </a:lnTo>
                  <a:lnTo>
                    <a:pt x="7" y="142"/>
                  </a:lnTo>
                  <a:lnTo>
                    <a:pt x="11" y="231"/>
                  </a:lnTo>
                  <a:lnTo>
                    <a:pt x="14" y="190"/>
                  </a:lnTo>
                  <a:lnTo>
                    <a:pt x="18" y="180"/>
                  </a:lnTo>
                  <a:lnTo>
                    <a:pt x="22" y="187"/>
                  </a:lnTo>
                  <a:lnTo>
                    <a:pt x="26" y="94"/>
                  </a:lnTo>
                  <a:lnTo>
                    <a:pt x="30" y="184"/>
                  </a:lnTo>
                  <a:lnTo>
                    <a:pt x="33" y="141"/>
                  </a:lnTo>
                  <a:lnTo>
                    <a:pt x="37" y="141"/>
                  </a:lnTo>
                  <a:lnTo>
                    <a:pt x="41" y="182"/>
                  </a:lnTo>
                  <a:lnTo>
                    <a:pt x="44" y="122"/>
                  </a:lnTo>
                  <a:lnTo>
                    <a:pt x="47" y="308"/>
                  </a:lnTo>
                  <a:lnTo>
                    <a:pt x="51" y="261"/>
                  </a:lnTo>
                  <a:lnTo>
                    <a:pt x="54" y="157"/>
                  </a:lnTo>
                  <a:lnTo>
                    <a:pt x="59" y="97"/>
                  </a:lnTo>
                  <a:lnTo>
                    <a:pt x="62" y="167"/>
                  </a:lnTo>
                  <a:lnTo>
                    <a:pt x="66" y="302"/>
                  </a:lnTo>
                  <a:lnTo>
                    <a:pt x="69" y="243"/>
                  </a:lnTo>
                  <a:lnTo>
                    <a:pt x="73" y="271"/>
                  </a:lnTo>
                  <a:lnTo>
                    <a:pt x="77" y="121"/>
                  </a:lnTo>
                  <a:lnTo>
                    <a:pt x="81" y="95"/>
                  </a:lnTo>
                  <a:lnTo>
                    <a:pt x="84" y="190"/>
                  </a:lnTo>
                  <a:lnTo>
                    <a:pt x="88" y="196"/>
                  </a:lnTo>
                  <a:lnTo>
                    <a:pt x="91" y="238"/>
                  </a:lnTo>
                  <a:lnTo>
                    <a:pt x="96" y="126"/>
                  </a:lnTo>
                  <a:lnTo>
                    <a:pt x="99" y="214"/>
                  </a:lnTo>
                  <a:lnTo>
                    <a:pt x="103" y="281"/>
                  </a:lnTo>
                  <a:lnTo>
                    <a:pt x="106" y="105"/>
                  </a:lnTo>
                  <a:lnTo>
                    <a:pt x="109" y="250"/>
                  </a:lnTo>
                  <a:lnTo>
                    <a:pt x="114" y="316"/>
                  </a:lnTo>
                  <a:lnTo>
                    <a:pt x="117" y="286"/>
                  </a:lnTo>
                  <a:lnTo>
                    <a:pt x="120" y="147"/>
                  </a:lnTo>
                  <a:lnTo>
                    <a:pt x="124" y="144"/>
                  </a:lnTo>
                  <a:lnTo>
                    <a:pt x="128" y="167"/>
                  </a:lnTo>
                  <a:lnTo>
                    <a:pt x="132" y="142"/>
                  </a:lnTo>
                  <a:lnTo>
                    <a:pt x="136" y="170"/>
                  </a:lnTo>
                  <a:lnTo>
                    <a:pt x="139" y="283"/>
                  </a:lnTo>
                  <a:lnTo>
                    <a:pt x="143" y="348"/>
                  </a:lnTo>
                  <a:lnTo>
                    <a:pt x="147" y="195"/>
                  </a:lnTo>
                  <a:lnTo>
                    <a:pt x="150" y="146"/>
                  </a:lnTo>
                  <a:lnTo>
                    <a:pt x="154" y="105"/>
                  </a:lnTo>
                  <a:lnTo>
                    <a:pt x="157" y="258"/>
                  </a:lnTo>
                  <a:lnTo>
                    <a:pt x="161" y="266"/>
                  </a:lnTo>
                  <a:lnTo>
                    <a:pt x="165" y="171"/>
                  </a:lnTo>
                  <a:lnTo>
                    <a:pt x="168" y="150"/>
                  </a:lnTo>
                  <a:lnTo>
                    <a:pt x="172" y="269"/>
                  </a:lnTo>
                  <a:lnTo>
                    <a:pt x="176" y="222"/>
                  </a:lnTo>
                  <a:lnTo>
                    <a:pt x="179" y="176"/>
                  </a:lnTo>
                  <a:lnTo>
                    <a:pt x="183" y="196"/>
                  </a:lnTo>
                  <a:lnTo>
                    <a:pt x="186" y="179"/>
                  </a:lnTo>
                  <a:lnTo>
                    <a:pt x="190" y="369"/>
                  </a:lnTo>
                  <a:lnTo>
                    <a:pt x="194" y="396"/>
                  </a:lnTo>
                  <a:lnTo>
                    <a:pt x="198" y="345"/>
                  </a:lnTo>
                  <a:lnTo>
                    <a:pt x="201" y="282"/>
                  </a:lnTo>
                  <a:lnTo>
                    <a:pt x="205" y="168"/>
                  </a:lnTo>
                  <a:lnTo>
                    <a:pt x="208" y="113"/>
                  </a:lnTo>
                  <a:lnTo>
                    <a:pt x="213" y="292"/>
                  </a:lnTo>
                  <a:lnTo>
                    <a:pt x="216" y="187"/>
                  </a:lnTo>
                  <a:lnTo>
                    <a:pt x="220" y="143"/>
                  </a:lnTo>
                  <a:lnTo>
                    <a:pt x="223" y="181"/>
                  </a:lnTo>
                  <a:lnTo>
                    <a:pt x="227" y="203"/>
                  </a:lnTo>
                  <a:lnTo>
                    <a:pt x="230" y="243"/>
                  </a:lnTo>
                  <a:lnTo>
                    <a:pt x="235" y="170"/>
                  </a:lnTo>
                  <a:lnTo>
                    <a:pt x="238" y="112"/>
                  </a:lnTo>
                  <a:lnTo>
                    <a:pt x="242" y="256"/>
                  </a:lnTo>
                  <a:lnTo>
                    <a:pt x="245" y="184"/>
                  </a:lnTo>
                  <a:lnTo>
                    <a:pt x="249" y="85"/>
                  </a:lnTo>
                  <a:lnTo>
                    <a:pt x="252" y="137"/>
                  </a:lnTo>
                  <a:lnTo>
                    <a:pt x="256" y="173"/>
                  </a:lnTo>
                  <a:lnTo>
                    <a:pt x="260" y="358"/>
                  </a:lnTo>
                  <a:lnTo>
                    <a:pt x="264" y="298"/>
                  </a:lnTo>
                  <a:lnTo>
                    <a:pt x="267" y="352"/>
                  </a:lnTo>
                  <a:lnTo>
                    <a:pt x="271" y="179"/>
                  </a:lnTo>
                  <a:lnTo>
                    <a:pt x="275" y="171"/>
                  </a:lnTo>
                  <a:lnTo>
                    <a:pt x="278" y="70"/>
                  </a:lnTo>
                  <a:lnTo>
                    <a:pt x="282" y="128"/>
                  </a:lnTo>
                  <a:lnTo>
                    <a:pt x="285" y="209"/>
                  </a:lnTo>
                  <a:lnTo>
                    <a:pt x="290" y="206"/>
                  </a:lnTo>
                  <a:lnTo>
                    <a:pt x="293" y="122"/>
                  </a:lnTo>
                  <a:lnTo>
                    <a:pt x="296" y="112"/>
                  </a:lnTo>
                  <a:lnTo>
                    <a:pt x="300" y="142"/>
                  </a:lnTo>
                  <a:lnTo>
                    <a:pt x="303" y="95"/>
                  </a:lnTo>
                  <a:lnTo>
                    <a:pt x="308" y="117"/>
                  </a:lnTo>
                  <a:lnTo>
                    <a:pt x="311" y="105"/>
                  </a:lnTo>
                  <a:lnTo>
                    <a:pt x="315" y="72"/>
                  </a:lnTo>
                  <a:lnTo>
                    <a:pt x="318" y="76"/>
                  </a:lnTo>
                  <a:lnTo>
                    <a:pt x="323" y="34"/>
                  </a:lnTo>
                  <a:lnTo>
                    <a:pt x="326" y="89"/>
                  </a:lnTo>
                  <a:lnTo>
                    <a:pt x="330" y="32"/>
                  </a:lnTo>
                  <a:lnTo>
                    <a:pt x="333" y="33"/>
                  </a:lnTo>
                  <a:lnTo>
                    <a:pt x="337" y="17"/>
                  </a:lnTo>
                  <a:lnTo>
                    <a:pt x="341" y="58"/>
                  </a:lnTo>
                  <a:lnTo>
                    <a:pt x="344" y="20"/>
                  </a:lnTo>
                  <a:lnTo>
                    <a:pt x="348" y="31"/>
                  </a:lnTo>
                  <a:lnTo>
                    <a:pt x="352" y="0"/>
                  </a:lnTo>
                  <a:lnTo>
                    <a:pt x="355" y="46"/>
                  </a:lnTo>
                  <a:lnTo>
                    <a:pt x="360" y="76"/>
                  </a:lnTo>
                  <a:lnTo>
                    <a:pt x="363" y="86"/>
                  </a:lnTo>
                  <a:lnTo>
                    <a:pt x="366" y="28"/>
                  </a:lnTo>
                  <a:lnTo>
                    <a:pt x="370" y="76"/>
                  </a:lnTo>
                  <a:lnTo>
                    <a:pt x="373" y="74"/>
                  </a:lnTo>
                  <a:lnTo>
                    <a:pt x="378" y="133"/>
                  </a:lnTo>
                  <a:lnTo>
                    <a:pt x="381" y="87"/>
                  </a:lnTo>
                </a:path>
              </a:pathLst>
            </a:custGeom>
            <a:noFill/>
            <a:ln w="31750">
              <a:solidFill>
                <a:schemeClr val="tx2"/>
              </a:solidFill>
              <a:round/>
              <a:headEnd/>
              <a:tailEnd/>
            </a:ln>
          </p:spPr>
          <p:txBody>
            <a:bodyPr/>
            <a:lstStyle/>
            <a:p>
              <a:endParaRPr lang="en-US" dirty="0"/>
            </a:p>
          </p:txBody>
        </p:sp>
        <p:sp>
          <p:nvSpPr>
            <p:cNvPr id="53260" name="Freeform 16"/>
            <p:cNvSpPr>
              <a:spLocks/>
            </p:cNvSpPr>
            <p:nvPr/>
          </p:nvSpPr>
          <p:spPr bwMode="auto">
            <a:xfrm>
              <a:off x="1849" y="2908"/>
              <a:ext cx="382" cy="389"/>
            </a:xfrm>
            <a:custGeom>
              <a:avLst/>
              <a:gdLst>
                <a:gd name="T0" fmla="*/ 4 w 382"/>
                <a:gd name="T1" fmla="*/ 90 h 389"/>
                <a:gd name="T2" fmla="*/ 11 w 382"/>
                <a:gd name="T3" fmla="*/ 92 h 389"/>
                <a:gd name="T4" fmla="*/ 19 w 382"/>
                <a:gd name="T5" fmla="*/ 35 h 389"/>
                <a:gd name="T6" fmla="*/ 26 w 382"/>
                <a:gd name="T7" fmla="*/ 186 h 389"/>
                <a:gd name="T8" fmla="*/ 33 w 382"/>
                <a:gd name="T9" fmla="*/ 42 h 389"/>
                <a:gd name="T10" fmla="*/ 41 w 382"/>
                <a:gd name="T11" fmla="*/ 38 h 389"/>
                <a:gd name="T12" fmla="*/ 48 w 382"/>
                <a:gd name="T13" fmla="*/ 70 h 389"/>
                <a:gd name="T14" fmla="*/ 56 w 382"/>
                <a:gd name="T15" fmla="*/ 233 h 389"/>
                <a:gd name="T16" fmla="*/ 62 w 382"/>
                <a:gd name="T17" fmla="*/ 94 h 389"/>
                <a:gd name="T18" fmla="*/ 70 w 382"/>
                <a:gd name="T19" fmla="*/ 78 h 389"/>
                <a:gd name="T20" fmla="*/ 77 w 382"/>
                <a:gd name="T21" fmla="*/ 188 h 389"/>
                <a:gd name="T22" fmla="*/ 84 w 382"/>
                <a:gd name="T23" fmla="*/ 286 h 389"/>
                <a:gd name="T24" fmla="*/ 91 w 382"/>
                <a:gd name="T25" fmla="*/ 108 h 389"/>
                <a:gd name="T26" fmla="*/ 99 w 382"/>
                <a:gd name="T27" fmla="*/ 142 h 389"/>
                <a:gd name="T28" fmla="*/ 107 w 382"/>
                <a:gd name="T29" fmla="*/ 145 h 389"/>
                <a:gd name="T30" fmla="*/ 114 w 382"/>
                <a:gd name="T31" fmla="*/ 159 h 389"/>
                <a:gd name="T32" fmla="*/ 121 w 382"/>
                <a:gd name="T33" fmla="*/ 211 h 389"/>
                <a:gd name="T34" fmla="*/ 128 w 382"/>
                <a:gd name="T35" fmla="*/ 156 h 389"/>
                <a:gd name="T36" fmla="*/ 136 w 382"/>
                <a:gd name="T37" fmla="*/ 108 h 389"/>
                <a:gd name="T38" fmla="*/ 143 w 382"/>
                <a:gd name="T39" fmla="*/ 25 h 389"/>
                <a:gd name="T40" fmla="*/ 151 w 382"/>
                <a:gd name="T41" fmla="*/ 264 h 389"/>
                <a:gd name="T42" fmla="*/ 158 w 382"/>
                <a:gd name="T43" fmla="*/ 225 h 389"/>
                <a:gd name="T44" fmla="*/ 165 w 382"/>
                <a:gd name="T45" fmla="*/ 88 h 389"/>
                <a:gd name="T46" fmla="*/ 173 w 382"/>
                <a:gd name="T47" fmla="*/ 33 h 389"/>
                <a:gd name="T48" fmla="*/ 180 w 382"/>
                <a:gd name="T49" fmla="*/ 32 h 389"/>
                <a:gd name="T50" fmla="*/ 187 w 382"/>
                <a:gd name="T51" fmla="*/ 94 h 389"/>
                <a:gd name="T52" fmla="*/ 194 w 382"/>
                <a:gd name="T53" fmla="*/ 158 h 389"/>
                <a:gd name="T54" fmla="*/ 201 w 382"/>
                <a:gd name="T55" fmla="*/ 80 h 389"/>
                <a:gd name="T56" fmla="*/ 209 w 382"/>
                <a:gd name="T57" fmla="*/ 191 h 389"/>
                <a:gd name="T58" fmla="*/ 216 w 382"/>
                <a:gd name="T59" fmla="*/ 154 h 389"/>
                <a:gd name="T60" fmla="*/ 224 w 382"/>
                <a:gd name="T61" fmla="*/ 150 h 389"/>
                <a:gd name="T62" fmla="*/ 231 w 382"/>
                <a:gd name="T63" fmla="*/ 118 h 389"/>
                <a:gd name="T64" fmla="*/ 238 w 382"/>
                <a:gd name="T65" fmla="*/ 198 h 389"/>
                <a:gd name="T66" fmla="*/ 245 w 382"/>
                <a:gd name="T67" fmla="*/ 257 h 389"/>
                <a:gd name="T68" fmla="*/ 253 w 382"/>
                <a:gd name="T69" fmla="*/ 93 h 389"/>
                <a:gd name="T70" fmla="*/ 261 w 382"/>
                <a:gd name="T71" fmla="*/ 85 h 389"/>
                <a:gd name="T72" fmla="*/ 267 w 382"/>
                <a:gd name="T73" fmla="*/ 153 h 389"/>
                <a:gd name="T74" fmla="*/ 275 w 382"/>
                <a:gd name="T75" fmla="*/ 66 h 389"/>
                <a:gd name="T76" fmla="*/ 282 w 382"/>
                <a:gd name="T77" fmla="*/ 47 h 389"/>
                <a:gd name="T78" fmla="*/ 290 w 382"/>
                <a:gd name="T79" fmla="*/ 256 h 389"/>
                <a:gd name="T80" fmla="*/ 297 w 382"/>
                <a:gd name="T81" fmla="*/ 63 h 389"/>
                <a:gd name="T82" fmla="*/ 304 w 382"/>
                <a:gd name="T83" fmla="*/ 186 h 389"/>
                <a:gd name="T84" fmla="*/ 311 w 382"/>
                <a:gd name="T85" fmla="*/ 182 h 389"/>
                <a:gd name="T86" fmla="*/ 319 w 382"/>
                <a:gd name="T87" fmla="*/ 259 h 389"/>
                <a:gd name="T88" fmla="*/ 326 w 382"/>
                <a:gd name="T89" fmla="*/ 96 h 389"/>
                <a:gd name="T90" fmla="*/ 333 w 382"/>
                <a:gd name="T91" fmla="*/ 208 h 389"/>
                <a:gd name="T92" fmla="*/ 341 w 382"/>
                <a:gd name="T93" fmla="*/ 91 h 389"/>
                <a:gd name="T94" fmla="*/ 348 w 382"/>
                <a:gd name="T95" fmla="*/ 220 h 389"/>
                <a:gd name="T96" fmla="*/ 355 w 382"/>
                <a:gd name="T97" fmla="*/ 161 h 389"/>
                <a:gd name="T98" fmla="*/ 363 w 382"/>
                <a:gd name="T99" fmla="*/ 261 h 389"/>
                <a:gd name="T100" fmla="*/ 370 w 382"/>
                <a:gd name="T101" fmla="*/ 82 h 389"/>
                <a:gd name="T102" fmla="*/ 377 w 382"/>
                <a:gd name="T103" fmla="*/ 167 h 38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2"/>
                <a:gd name="T157" fmla="*/ 0 h 389"/>
                <a:gd name="T158" fmla="*/ 382 w 382"/>
                <a:gd name="T159" fmla="*/ 389 h 38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2" h="389">
                  <a:moveTo>
                    <a:pt x="0" y="0"/>
                  </a:moveTo>
                  <a:lnTo>
                    <a:pt x="4" y="90"/>
                  </a:lnTo>
                  <a:lnTo>
                    <a:pt x="7" y="125"/>
                  </a:lnTo>
                  <a:lnTo>
                    <a:pt x="11" y="92"/>
                  </a:lnTo>
                  <a:lnTo>
                    <a:pt x="14" y="37"/>
                  </a:lnTo>
                  <a:lnTo>
                    <a:pt x="19" y="35"/>
                  </a:lnTo>
                  <a:lnTo>
                    <a:pt x="21" y="111"/>
                  </a:lnTo>
                  <a:lnTo>
                    <a:pt x="26" y="186"/>
                  </a:lnTo>
                  <a:lnTo>
                    <a:pt x="29" y="202"/>
                  </a:lnTo>
                  <a:lnTo>
                    <a:pt x="33" y="42"/>
                  </a:lnTo>
                  <a:lnTo>
                    <a:pt x="37" y="280"/>
                  </a:lnTo>
                  <a:lnTo>
                    <a:pt x="41" y="38"/>
                  </a:lnTo>
                  <a:lnTo>
                    <a:pt x="44" y="106"/>
                  </a:lnTo>
                  <a:lnTo>
                    <a:pt x="48" y="70"/>
                  </a:lnTo>
                  <a:lnTo>
                    <a:pt x="51" y="107"/>
                  </a:lnTo>
                  <a:lnTo>
                    <a:pt x="56" y="233"/>
                  </a:lnTo>
                  <a:lnTo>
                    <a:pt x="58" y="176"/>
                  </a:lnTo>
                  <a:lnTo>
                    <a:pt x="62" y="94"/>
                  </a:lnTo>
                  <a:lnTo>
                    <a:pt x="66" y="153"/>
                  </a:lnTo>
                  <a:lnTo>
                    <a:pt x="70" y="78"/>
                  </a:lnTo>
                  <a:lnTo>
                    <a:pt x="73" y="104"/>
                  </a:lnTo>
                  <a:lnTo>
                    <a:pt x="77" y="188"/>
                  </a:lnTo>
                  <a:lnTo>
                    <a:pt x="81" y="120"/>
                  </a:lnTo>
                  <a:lnTo>
                    <a:pt x="84" y="286"/>
                  </a:lnTo>
                  <a:lnTo>
                    <a:pt x="88" y="84"/>
                  </a:lnTo>
                  <a:lnTo>
                    <a:pt x="91" y="108"/>
                  </a:lnTo>
                  <a:lnTo>
                    <a:pt x="95" y="88"/>
                  </a:lnTo>
                  <a:lnTo>
                    <a:pt x="99" y="142"/>
                  </a:lnTo>
                  <a:lnTo>
                    <a:pt x="103" y="141"/>
                  </a:lnTo>
                  <a:lnTo>
                    <a:pt x="107" y="145"/>
                  </a:lnTo>
                  <a:lnTo>
                    <a:pt x="110" y="138"/>
                  </a:lnTo>
                  <a:lnTo>
                    <a:pt x="114" y="159"/>
                  </a:lnTo>
                  <a:lnTo>
                    <a:pt x="117" y="148"/>
                  </a:lnTo>
                  <a:lnTo>
                    <a:pt x="121" y="211"/>
                  </a:lnTo>
                  <a:lnTo>
                    <a:pt x="125" y="71"/>
                  </a:lnTo>
                  <a:lnTo>
                    <a:pt x="128" y="156"/>
                  </a:lnTo>
                  <a:lnTo>
                    <a:pt x="131" y="93"/>
                  </a:lnTo>
                  <a:lnTo>
                    <a:pt x="136" y="108"/>
                  </a:lnTo>
                  <a:lnTo>
                    <a:pt x="139" y="40"/>
                  </a:lnTo>
                  <a:lnTo>
                    <a:pt x="143" y="25"/>
                  </a:lnTo>
                  <a:lnTo>
                    <a:pt x="146" y="134"/>
                  </a:lnTo>
                  <a:lnTo>
                    <a:pt x="151" y="264"/>
                  </a:lnTo>
                  <a:lnTo>
                    <a:pt x="153" y="180"/>
                  </a:lnTo>
                  <a:lnTo>
                    <a:pt x="158" y="225"/>
                  </a:lnTo>
                  <a:lnTo>
                    <a:pt x="161" y="301"/>
                  </a:lnTo>
                  <a:lnTo>
                    <a:pt x="165" y="88"/>
                  </a:lnTo>
                  <a:lnTo>
                    <a:pt x="168" y="130"/>
                  </a:lnTo>
                  <a:lnTo>
                    <a:pt x="173" y="33"/>
                  </a:lnTo>
                  <a:lnTo>
                    <a:pt x="176" y="149"/>
                  </a:lnTo>
                  <a:lnTo>
                    <a:pt x="180" y="32"/>
                  </a:lnTo>
                  <a:lnTo>
                    <a:pt x="183" y="102"/>
                  </a:lnTo>
                  <a:lnTo>
                    <a:pt x="187" y="94"/>
                  </a:lnTo>
                  <a:lnTo>
                    <a:pt x="190" y="195"/>
                  </a:lnTo>
                  <a:lnTo>
                    <a:pt x="194" y="158"/>
                  </a:lnTo>
                  <a:lnTo>
                    <a:pt x="197" y="195"/>
                  </a:lnTo>
                  <a:lnTo>
                    <a:pt x="201" y="80"/>
                  </a:lnTo>
                  <a:lnTo>
                    <a:pt x="205" y="232"/>
                  </a:lnTo>
                  <a:lnTo>
                    <a:pt x="209" y="191"/>
                  </a:lnTo>
                  <a:lnTo>
                    <a:pt x="213" y="166"/>
                  </a:lnTo>
                  <a:lnTo>
                    <a:pt x="216" y="154"/>
                  </a:lnTo>
                  <a:lnTo>
                    <a:pt x="220" y="85"/>
                  </a:lnTo>
                  <a:lnTo>
                    <a:pt x="224" y="150"/>
                  </a:lnTo>
                  <a:lnTo>
                    <a:pt x="227" y="86"/>
                  </a:lnTo>
                  <a:lnTo>
                    <a:pt x="231" y="118"/>
                  </a:lnTo>
                  <a:lnTo>
                    <a:pt x="234" y="102"/>
                  </a:lnTo>
                  <a:lnTo>
                    <a:pt x="238" y="198"/>
                  </a:lnTo>
                  <a:lnTo>
                    <a:pt x="241" y="156"/>
                  </a:lnTo>
                  <a:lnTo>
                    <a:pt x="245" y="257"/>
                  </a:lnTo>
                  <a:lnTo>
                    <a:pt x="249" y="61"/>
                  </a:lnTo>
                  <a:lnTo>
                    <a:pt x="253" y="93"/>
                  </a:lnTo>
                  <a:lnTo>
                    <a:pt x="256" y="233"/>
                  </a:lnTo>
                  <a:lnTo>
                    <a:pt x="261" y="85"/>
                  </a:lnTo>
                  <a:lnTo>
                    <a:pt x="264" y="116"/>
                  </a:lnTo>
                  <a:lnTo>
                    <a:pt x="267" y="153"/>
                  </a:lnTo>
                  <a:lnTo>
                    <a:pt x="271" y="174"/>
                  </a:lnTo>
                  <a:lnTo>
                    <a:pt x="275" y="66"/>
                  </a:lnTo>
                  <a:lnTo>
                    <a:pt x="279" y="151"/>
                  </a:lnTo>
                  <a:lnTo>
                    <a:pt x="282" y="47"/>
                  </a:lnTo>
                  <a:lnTo>
                    <a:pt x="286" y="58"/>
                  </a:lnTo>
                  <a:lnTo>
                    <a:pt x="290" y="256"/>
                  </a:lnTo>
                  <a:lnTo>
                    <a:pt x="294" y="108"/>
                  </a:lnTo>
                  <a:lnTo>
                    <a:pt x="297" y="63"/>
                  </a:lnTo>
                  <a:lnTo>
                    <a:pt x="301" y="63"/>
                  </a:lnTo>
                  <a:lnTo>
                    <a:pt x="304" y="186"/>
                  </a:lnTo>
                  <a:lnTo>
                    <a:pt x="308" y="174"/>
                  </a:lnTo>
                  <a:lnTo>
                    <a:pt x="311" y="182"/>
                  </a:lnTo>
                  <a:lnTo>
                    <a:pt x="315" y="92"/>
                  </a:lnTo>
                  <a:lnTo>
                    <a:pt x="319" y="259"/>
                  </a:lnTo>
                  <a:lnTo>
                    <a:pt x="323" y="84"/>
                  </a:lnTo>
                  <a:lnTo>
                    <a:pt x="326" y="96"/>
                  </a:lnTo>
                  <a:lnTo>
                    <a:pt x="330" y="150"/>
                  </a:lnTo>
                  <a:lnTo>
                    <a:pt x="333" y="208"/>
                  </a:lnTo>
                  <a:lnTo>
                    <a:pt x="337" y="388"/>
                  </a:lnTo>
                  <a:lnTo>
                    <a:pt x="341" y="91"/>
                  </a:lnTo>
                  <a:lnTo>
                    <a:pt x="345" y="100"/>
                  </a:lnTo>
                  <a:lnTo>
                    <a:pt x="348" y="220"/>
                  </a:lnTo>
                  <a:lnTo>
                    <a:pt x="352" y="18"/>
                  </a:lnTo>
                  <a:lnTo>
                    <a:pt x="355" y="161"/>
                  </a:lnTo>
                  <a:lnTo>
                    <a:pt x="360" y="75"/>
                  </a:lnTo>
                  <a:lnTo>
                    <a:pt x="363" y="261"/>
                  </a:lnTo>
                  <a:lnTo>
                    <a:pt x="367" y="300"/>
                  </a:lnTo>
                  <a:lnTo>
                    <a:pt x="370" y="82"/>
                  </a:lnTo>
                  <a:lnTo>
                    <a:pt x="373" y="194"/>
                  </a:lnTo>
                  <a:lnTo>
                    <a:pt x="377" y="167"/>
                  </a:lnTo>
                  <a:lnTo>
                    <a:pt x="381" y="102"/>
                  </a:lnTo>
                </a:path>
              </a:pathLst>
            </a:custGeom>
            <a:noFill/>
            <a:ln w="31750">
              <a:solidFill>
                <a:schemeClr val="tx2"/>
              </a:solidFill>
              <a:round/>
              <a:headEnd/>
              <a:tailEnd/>
            </a:ln>
          </p:spPr>
          <p:txBody>
            <a:bodyPr/>
            <a:lstStyle/>
            <a:p>
              <a:endParaRPr lang="en-US" dirty="0"/>
            </a:p>
          </p:txBody>
        </p:sp>
        <p:sp>
          <p:nvSpPr>
            <p:cNvPr id="53261" name="Freeform 17"/>
            <p:cNvSpPr>
              <a:spLocks/>
            </p:cNvSpPr>
            <p:nvPr/>
          </p:nvSpPr>
          <p:spPr bwMode="auto">
            <a:xfrm>
              <a:off x="2230" y="2916"/>
              <a:ext cx="323" cy="373"/>
            </a:xfrm>
            <a:custGeom>
              <a:avLst/>
              <a:gdLst>
                <a:gd name="T0" fmla="*/ 4 w 323"/>
                <a:gd name="T1" fmla="*/ 57 h 373"/>
                <a:gd name="T2" fmla="*/ 11 w 323"/>
                <a:gd name="T3" fmla="*/ 190 h 373"/>
                <a:gd name="T4" fmla="*/ 18 w 323"/>
                <a:gd name="T5" fmla="*/ 156 h 373"/>
                <a:gd name="T6" fmla="*/ 26 w 323"/>
                <a:gd name="T7" fmla="*/ 100 h 373"/>
                <a:gd name="T8" fmla="*/ 33 w 323"/>
                <a:gd name="T9" fmla="*/ 18 h 373"/>
                <a:gd name="T10" fmla="*/ 40 w 323"/>
                <a:gd name="T11" fmla="*/ 55 h 373"/>
                <a:gd name="T12" fmla="*/ 48 w 323"/>
                <a:gd name="T13" fmla="*/ 86 h 373"/>
                <a:gd name="T14" fmla="*/ 54 w 323"/>
                <a:gd name="T15" fmla="*/ 92 h 373"/>
                <a:gd name="T16" fmla="*/ 62 w 323"/>
                <a:gd name="T17" fmla="*/ 161 h 373"/>
                <a:gd name="T18" fmla="*/ 69 w 323"/>
                <a:gd name="T19" fmla="*/ 101 h 373"/>
                <a:gd name="T20" fmla="*/ 77 w 323"/>
                <a:gd name="T21" fmla="*/ 0 h 373"/>
                <a:gd name="T22" fmla="*/ 84 w 323"/>
                <a:gd name="T23" fmla="*/ 34 h 373"/>
                <a:gd name="T24" fmla="*/ 92 w 323"/>
                <a:gd name="T25" fmla="*/ 100 h 373"/>
                <a:gd name="T26" fmla="*/ 98 w 323"/>
                <a:gd name="T27" fmla="*/ 64 h 373"/>
                <a:gd name="T28" fmla="*/ 106 w 323"/>
                <a:gd name="T29" fmla="*/ 77 h 373"/>
                <a:gd name="T30" fmla="*/ 114 w 323"/>
                <a:gd name="T31" fmla="*/ 154 h 373"/>
                <a:gd name="T32" fmla="*/ 121 w 323"/>
                <a:gd name="T33" fmla="*/ 88 h 373"/>
                <a:gd name="T34" fmla="*/ 128 w 323"/>
                <a:gd name="T35" fmla="*/ 170 h 373"/>
                <a:gd name="T36" fmla="*/ 135 w 323"/>
                <a:gd name="T37" fmla="*/ 180 h 373"/>
                <a:gd name="T38" fmla="*/ 143 w 323"/>
                <a:gd name="T39" fmla="*/ 115 h 373"/>
                <a:gd name="T40" fmla="*/ 150 w 323"/>
                <a:gd name="T41" fmla="*/ 124 h 373"/>
                <a:gd name="T42" fmla="*/ 158 w 323"/>
                <a:gd name="T43" fmla="*/ 94 h 373"/>
                <a:gd name="T44" fmla="*/ 165 w 323"/>
                <a:gd name="T45" fmla="*/ 107 h 373"/>
                <a:gd name="T46" fmla="*/ 173 w 323"/>
                <a:gd name="T47" fmla="*/ 171 h 373"/>
                <a:gd name="T48" fmla="*/ 180 w 323"/>
                <a:gd name="T49" fmla="*/ 80 h 373"/>
                <a:gd name="T50" fmla="*/ 186 w 323"/>
                <a:gd name="T51" fmla="*/ 52 h 373"/>
                <a:gd name="T52" fmla="*/ 194 w 323"/>
                <a:gd name="T53" fmla="*/ 182 h 373"/>
                <a:gd name="T54" fmla="*/ 202 w 323"/>
                <a:gd name="T55" fmla="*/ 121 h 373"/>
                <a:gd name="T56" fmla="*/ 209 w 323"/>
                <a:gd name="T57" fmla="*/ 234 h 373"/>
                <a:gd name="T58" fmla="*/ 216 w 323"/>
                <a:gd name="T59" fmla="*/ 11 h 373"/>
                <a:gd name="T60" fmla="*/ 224 w 323"/>
                <a:gd name="T61" fmla="*/ 239 h 373"/>
                <a:gd name="T62" fmla="*/ 231 w 323"/>
                <a:gd name="T63" fmla="*/ 49 h 373"/>
                <a:gd name="T64" fmla="*/ 238 w 323"/>
                <a:gd name="T65" fmla="*/ 72 h 373"/>
                <a:gd name="T66" fmla="*/ 246 w 323"/>
                <a:gd name="T67" fmla="*/ 82 h 373"/>
                <a:gd name="T68" fmla="*/ 253 w 323"/>
                <a:gd name="T69" fmla="*/ 52 h 373"/>
                <a:gd name="T70" fmla="*/ 261 w 323"/>
                <a:gd name="T71" fmla="*/ 145 h 373"/>
                <a:gd name="T72" fmla="*/ 268 w 323"/>
                <a:gd name="T73" fmla="*/ 106 h 373"/>
                <a:gd name="T74" fmla="*/ 275 w 323"/>
                <a:gd name="T75" fmla="*/ 98 h 373"/>
                <a:gd name="T76" fmla="*/ 283 w 323"/>
                <a:gd name="T77" fmla="*/ 150 h 373"/>
                <a:gd name="T78" fmla="*/ 290 w 323"/>
                <a:gd name="T79" fmla="*/ 170 h 373"/>
                <a:gd name="T80" fmla="*/ 298 w 323"/>
                <a:gd name="T81" fmla="*/ 115 h 373"/>
                <a:gd name="T82" fmla="*/ 304 w 323"/>
                <a:gd name="T83" fmla="*/ 106 h 373"/>
                <a:gd name="T84" fmla="*/ 312 w 323"/>
                <a:gd name="T85" fmla="*/ 150 h 373"/>
                <a:gd name="T86" fmla="*/ 319 w 323"/>
                <a:gd name="T87" fmla="*/ 81 h 3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3"/>
                <a:gd name="T133" fmla="*/ 0 h 373"/>
                <a:gd name="T134" fmla="*/ 323 w 323"/>
                <a:gd name="T135" fmla="*/ 373 h 3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3" h="373">
                  <a:moveTo>
                    <a:pt x="0" y="94"/>
                  </a:moveTo>
                  <a:lnTo>
                    <a:pt x="4" y="57"/>
                  </a:lnTo>
                  <a:lnTo>
                    <a:pt x="8" y="99"/>
                  </a:lnTo>
                  <a:lnTo>
                    <a:pt x="11" y="190"/>
                  </a:lnTo>
                  <a:lnTo>
                    <a:pt x="15" y="126"/>
                  </a:lnTo>
                  <a:lnTo>
                    <a:pt x="18" y="156"/>
                  </a:lnTo>
                  <a:lnTo>
                    <a:pt x="22" y="135"/>
                  </a:lnTo>
                  <a:lnTo>
                    <a:pt x="26" y="100"/>
                  </a:lnTo>
                  <a:lnTo>
                    <a:pt x="29" y="40"/>
                  </a:lnTo>
                  <a:lnTo>
                    <a:pt x="33" y="18"/>
                  </a:lnTo>
                  <a:lnTo>
                    <a:pt x="37" y="157"/>
                  </a:lnTo>
                  <a:lnTo>
                    <a:pt x="40" y="55"/>
                  </a:lnTo>
                  <a:lnTo>
                    <a:pt x="44" y="129"/>
                  </a:lnTo>
                  <a:lnTo>
                    <a:pt x="48" y="86"/>
                  </a:lnTo>
                  <a:lnTo>
                    <a:pt x="52" y="211"/>
                  </a:lnTo>
                  <a:lnTo>
                    <a:pt x="54" y="92"/>
                  </a:lnTo>
                  <a:lnTo>
                    <a:pt x="59" y="357"/>
                  </a:lnTo>
                  <a:lnTo>
                    <a:pt x="62" y="161"/>
                  </a:lnTo>
                  <a:lnTo>
                    <a:pt x="66" y="84"/>
                  </a:lnTo>
                  <a:lnTo>
                    <a:pt x="69" y="101"/>
                  </a:lnTo>
                  <a:lnTo>
                    <a:pt x="74" y="45"/>
                  </a:lnTo>
                  <a:lnTo>
                    <a:pt x="77" y="0"/>
                  </a:lnTo>
                  <a:lnTo>
                    <a:pt x="81" y="200"/>
                  </a:lnTo>
                  <a:lnTo>
                    <a:pt x="84" y="34"/>
                  </a:lnTo>
                  <a:lnTo>
                    <a:pt x="88" y="39"/>
                  </a:lnTo>
                  <a:lnTo>
                    <a:pt x="92" y="100"/>
                  </a:lnTo>
                  <a:lnTo>
                    <a:pt x="96" y="48"/>
                  </a:lnTo>
                  <a:lnTo>
                    <a:pt x="98" y="64"/>
                  </a:lnTo>
                  <a:lnTo>
                    <a:pt x="103" y="349"/>
                  </a:lnTo>
                  <a:lnTo>
                    <a:pt x="106" y="77"/>
                  </a:lnTo>
                  <a:lnTo>
                    <a:pt x="110" y="243"/>
                  </a:lnTo>
                  <a:lnTo>
                    <a:pt x="114" y="154"/>
                  </a:lnTo>
                  <a:lnTo>
                    <a:pt x="118" y="125"/>
                  </a:lnTo>
                  <a:lnTo>
                    <a:pt x="121" y="88"/>
                  </a:lnTo>
                  <a:lnTo>
                    <a:pt x="126" y="86"/>
                  </a:lnTo>
                  <a:lnTo>
                    <a:pt x="128" y="170"/>
                  </a:lnTo>
                  <a:lnTo>
                    <a:pt x="132" y="218"/>
                  </a:lnTo>
                  <a:lnTo>
                    <a:pt x="135" y="180"/>
                  </a:lnTo>
                  <a:lnTo>
                    <a:pt x="139" y="264"/>
                  </a:lnTo>
                  <a:lnTo>
                    <a:pt x="143" y="115"/>
                  </a:lnTo>
                  <a:lnTo>
                    <a:pt x="147" y="120"/>
                  </a:lnTo>
                  <a:lnTo>
                    <a:pt x="150" y="124"/>
                  </a:lnTo>
                  <a:lnTo>
                    <a:pt x="154" y="132"/>
                  </a:lnTo>
                  <a:lnTo>
                    <a:pt x="158" y="94"/>
                  </a:lnTo>
                  <a:lnTo>
                    <a:pt x="162" y="100"/>
                  </a:lnTo>
                  <a:lnTo>
                    <a:pt x="165" y="107"/>
                  </a:lnTo>
                  <a:lnTo>
                    <a:pt x="168" y="64"/>
                  </a:lnTo>
                  <a:lnTo>
                    <a:pt x="173" y="171"/>
                  </a:lnTo>
                  <a:lnTo>
                    <a:pt x="176" y="115"/>
                  </a:lnTo>
                  <a:lnTo>
                    <a:pt x="180" y="80"/>
                  </a:lnTo>
                  <a:lnTo>
                    <a:pt x="184" y="80"/>
                  </a:lnTo>
                  <a:lnTo>
                    <a:pt x="186" y="52"/>
                  </a:lnTo>
                  <a:lnTo>
                    <a:pt x="191" y="48"/>
                  </a:lnTo>
                  <a:lnTo>
                    <a:pt x="194" y="182"/>
                  </a:lnTo>
                  <a:lnTo>
                    <a:pt x="198" y="111"/>
                  </a:lnTo>
                  <a:lnTo>
                    <a:pt x="202" y="121"/>
                  </a:lnTo>
                  <a:lnTo>
                    <a:pt x="205" y="86"/>
                  </a:lnTo>
                  <a:lnTo>
                    <a:pt x="209" y="234"/>
                  </a:lnTo>
                  <a:lnTo>
                    <a:pt x="213" y="65"/>
                  </a:lnTo>
                  <a:lnTo>
                    <a:pt x="216" y="11"/>
                  </a:lnTo>
                  <a:lnTo>
                    <a:pt x="220" y="10"/>
                  </a:lnTo>
                  <a:lnTo>
                    <a:pt x="224" y="239"/>
                  </a:lnTo>
                  <a:lnTo>
                    <a:pt x="228" y="131"/>
                  </a:lnTo>
                  <a:lnTo>
                    <a:pt x="231" y="49"/>
                  </a:lnTo>
                  <a:lnTo>
                    <a:pt x="235" y="45"/>
                  </a:lnTo>
                  <a:lnTo>
                    <a:pt x="238" y="72"/>
                  </a:lnTo>
                  <a:lnTo>
                    <a:pt x="242" y="132"/>
                  </a:lnTo>
                  <a:lnTo>
                    <a:pt x="246" y="82"/>
                  </a:lnTo>
                  <a:lnTo>
                    <a:pt x="250" y="5"/>
                  </a:lnTo>
                  <a:lnTo>
                    <a:pt x="253" y="52"/>
                  </a:lnTo>
                  <a:lnTo>
                    <a:pt x="256" y="372"/>
                  </a:lnTo>
                  <a:lnTo>
                    <a:pt x="261" y="145"/>
                  </a:lnTo>
                  <a:lnTo>
                    <a:pt x="263" y="41"/>
                  </a:lnTo>
                  <a:lnTo>
                    <a:pt x="268" y="106"/>
                  </a:lnTo>
                  <a:lnTo>
                    <a:pt x="271" y="86"/>
                  </a:lnTo>
                  <a:lnTo>
                    <a:pt x="275" y="98"/>
                  </a:lnTo>
                  <a:lnTo>
                    <a:pt x="278" y="121"/>
                  </a:lnTo>
                  <a:lnTo>
                    <a:pt x="283" y="150"/>
                  </a:lnTo>
                  <a:lnTo>
                    <a:pt x="286" y="92"/>
                  </a:lnTo>
                  <a:lnTo>
                    <a:pt x="290" y="170"/>
                  </a:lnTo>
                  <a:lnTo>
                    <a:pt x="293" y="344"/>
                  </a:lnTo>
                  <a:lnTo>
                    <a:pt x="298" y="115"/>
                  </a:lnTo>
                  <a:lnTo>
                    <a:pt x="300" y="270"/>
                  </a:lnTo>
                  <a:lnTo>
                    <a:pt x="304" y="106"/>
                  </a:lnTo>
                  <a:lnTo>
                    <a:pt x="308" y="196"/>
                  </a:lnTo>
                  <a:lnTo>
                    <a:pt x="312" y="150"/>
                  </a:lnTo>
                  <a:lnTo>
                    <a:pt x="315" y="122"/>
                  </a:lnTo>
                  <a:lnTo>
                    <a:pt x="319" y="81"/>
                  </a:lnTo>
                  <a:lnTo>
                    <a:pt x="322" y="70"/>
                  </a:lnTo>
                </a:path>
              </a:pathLst>
            </a:custGeom>
            <a:noFill/>
            <a:ln w="31750">
              <a:solidFill>
                <a:schemeClr val="tx2"/>
              </a:solidFill>
              <a:round/>
              <a:headEnd/>
              <a:tailEnd/>
            </a:ln>
          </p:spPr>
          <p:txBody>
            <a:bodyPr/>
            <a:lstStyle/>
            <a:p>
              <a:endParaRPr lang="en-US" dirty="0"/>
            </a:p>
          </p:txBody>
        </p:sp>
      </p:grpSp>
      <p:sp>
        <p:nvSpPr>
          <p:cNvPr id="18" name="Footer Placeholder 17"/>
          <p:cNvSpPr>
            <a:spLocks noGrp="1"/>
          </p:cNvSpPr>
          <p:nvPr>
            <p:ph type="ftr" sz="quarter" idx="10"/>
          </p:nvPr>
        </p:nvSpPr>
        <p:spPr/>
        <p:txBody>
          <a:bodyPr/>
          <a:lstStyle/>
          <a:p>
            <a:r>
              <a:rPr lang="en-US" dirty="0" smtClean="0"/>
              <a:t>Back to Basics Training</a:t>
            </a:r>
            <a:endParaRPr lang="en-US" dirty="0"/>
          </a:p>
        </p:txBody>
      </p:sp>
      <p:sp>
        <p:nvSpPr>
          <p:cNvPr id="19" name="Slide Number Placeholder 18"/>
          <p:cNvSpPr>
            <a:spLocks noGrp="1"/>
          </p:cNvSpPr>
          <p:nvPr>
            <p:ph type="sldNum" sz="quarter" idx="12"/>
          </p:nvPr>
        </p:nvSpPr>
        <p:spPr/>
        <p:txBody>
          <a:bodyPr/>
          <a:lstStyle/>
          <a:p>
            <a:fld id="{2D132F79-ACF3-4263-B52B-5972FA2CE406}" type="slidenum">
              <a:rPr lang="en-US" smtClean="0"/>
              <a:pPr/>
              <a:t>51</a:t>
            </a:fld>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28600" y="76200"/>
            <a:ext cx="8915400" cy="828675"/>
          </a:xfrm>
        </p:spPr>
        <p:txBody>
          <a:bodyPr/>
          <a:lstStyle/>
          <a:p>
            <a:r>
              <a:rPr lang="en-US" dirty="0" smtClean="0"/>
              <a:t>Specifications</a:t>
            </a:r>
            <a:br>
              <a:rPr lang="en-US" dirty="0" smtClean="0"/>
            </a:br>
            <a:r>
              <a:rPr lang="en-US" sz="2100" dirty="0" smtClean="0"/>
              <a:t>	Sensitivity/DANL: </a:t>
            </a:r>
            <a:endParaRPr lang="en-US" dirty="0" smtClean="0"/>
          </a:p>
        </p:txBody>
      </p:sp>
      <p:grpSp>
        <p:nvGrpSpPr>
          <p:cNvPr id="2" name="Group 3"/>
          <p:cNvGrpSpPr>
            <a:grpSpLocks/>
          </p:cNvGrpSpPr>
          <p:nvPr/>
        </p:nvGrpSpPr>
        <p:grpSpPr bwMode="auto">
          <a:xfrm>
            <a:off x="3540125" y="5129213"/>
            <a:ext cx="3013075" cy="388937"/>
            <a:chOff x="2453" y="4039"/>
            <a:chExt cx="2088" cy="278"/>
          </a:xfrm>
        </p:grpSpPr>
        <p:sp>
          <p:nvSpPr>
            <p:cNvPr id="54321" name="Text Box 4"/>
            <p:cNvSpPr txBox="1">
              <a:spLocks noChangeArrowheads="1"/>
            </p:cNvSpPr>
            <p:nvPr/>
          </p:nvSpPr>
          <p:spPr bwMode="auto">
            <a:xfrm>
              <a:off x="2903" y="4052"/>
              <a:ext cx="1143" cy="139"/>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POWER AT MIXER =</a:t>
              </a:r>
              <a:endParaRPr lang="en-US" sz="2200" dirty="0">
                <a:latin typeface="Agilent TT Cond" pitchFamily="34" charset="0"/>
              </a:endParaRPr>
            </a:p>
          </p:txBody>
        </p:sp>
        <p:sp>
          <p:nvSpPr>
            <p:cNvPr id="54322" name="Text Box 5"/>
            <p:cNvSpPr txBox="1">
              <a:spLocks noChangeArrowheads="1"/>
            </p:cNvSpPr>
            <p:nvPr/>
          </p:nvSpPr>
          <p:spPr bwMode="auto">
            <a:xfrm>
              <a:off x="2453" y="4039"/>
              <a:ext cx="2088" cy="278"/>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INPUT - ATTENUATOR SETTING dBm</a:t>
              </a:r>
              <a:endParaRPr lang="en-US" sz="2200" dirty="0">
                <a:latin typeface="Agilent TT Cond" pitchFamily="34" charset="0"/>
              </a:endParaRPr>
            </a:p>
          </p:txBody>
        </p:sp>
      </p:grpSp>
      <p:sp>
        <p:nvSpPr>
          <p:cNvPr id="54276" name="Text Box 6"/>
          <p:cNvSpPr txBox="1">
            <a:spLocks noChangeArrowheads="1"/>
          </p:cNvSpPr>
          <p:nvPr/>
        </p:nvSpPr>
        <p:spPr bwMode="auto">
          <a:xfrm rot="-5400000">
            <a:off x="572294" y="2997994"/>
            <a:ext cx="2497137" cy="193675"/>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SIGNAL-TO-NOISE RATIO, dBc</a:t>
            </a:r>
            <a:endParaRPr lang="en-US" sz="2200" dirty="0">
              <a:latin typeface="Agilent TT Cond" pitchFamily="34" charset="0"/>
            </a:endParaRPr>
          </a:p>
        </p:txBody>
      </p:sp>
      <p:sp>
        <p:nvSpPr>
          <p:cNvPr id="54277" name="Text Box 7"/>
          <p:cNvSpPr txBox="1">
            <a:spLocks noChangeArrowheads="1"/>
          </p:cNvSpPr>
          <p:nvPr/>
        </p:nvSpPr>
        <p:spPr bwMode="auto">
          <a:xfrm>
            <a:off x="2101850" y="1511300"/>
            <a:ext cx="95250" cy="193675"/>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0</a:t>
            </a:r>
            <a:endParaRPr lang="en-US" sz="2200" dirty="0">
              <a:latin typeface="Agilent TT Cond" pitchFamily="34" charset="0"/>
            </a:endParaRPr>
          </a:p>
        </p:txBody>
      </p:sp>
      <p:sp>
        <p:nvSpPr>
          <p:cNvPr id="54278" name="Text Box 8"/>
          <p:cNvSpPr txBox="1">
            <a:spLocks noChangeArrowheads="1"/>
          </p:cNvSpPr>
          <p:nvPr/>
        </p:nvSpPr>
        <p:spPr bwMode="auto">
          <a:xfrm>
            <a:off x="1936750" y="2063750"/>
            <a:ext cx="247650" cy="19526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-20</a:t>
            </a:r>
            <a:endParaRPr lang="en-US" sz="2200" dirty="0">
              <a:latin typeface="Agilent TT Cond" pitchFamily="34" charset="0"/>
            </a:endParaRPr>
          </a:p>
        </p:txBody>
      </p:sp>
      <p:sp>
        <p:nvSpPr>
          <p:cNvPr id="54279" name="Text Box 9"/>
          <p:cNvSpPr txBox="1">
            <a:spLocks noChangeArrowheads="1"/>
          </p:cNvSpPr>
          <p:nvPr/>
        </p:nvSpPr>
        <p:spPr bwMode="auto">
          <a:xfrm>
            <a:off x="1936750" y="2684463"/>
            <a:ext cx="247650" cy="195262"/>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-40</a:t>
            </a:r>
            <a:endParaRPr lang="en-US" sz="2200" dirty="0">
              <a:latin typeface="Agilent TT Cond" pitchFamily="34" charset="0"/>
            </a:endParaRPr>
          </a:p>
        </p:txBody>
      </p:sp>
      <p:sp>
        <p:nvSpPr>
          <p:cNvPr id="54280" name="Text Box 10"/>
          <p:cNvSpPr txBox="1">
            <a:spLocks noChangeArrowheads="1"/>
          </p:cNvSpPr>
          <p:nvPr/>
        </p:nvSpPr>
        <p:spPr bwMode="auto">
          <a:xfrm>
            <a:off x="1941513" y="3308350"/>
            <a:ext cx="246062" cy="193675"/>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-60</a:t>
            </a:r>
            <a:endParaRPr lang="en-US" sz="2200" dirty="0">
              <a:latin typeface="Agilent TT Cond" pitchFamily="34" charset="0"/>
            </a:endParaRPr>
          </a:p>
        </p:txBody>
      </p:sp>
      <p:sp>
        <p:nvSpPr>
          <p:cNvPr id="54281" name="Text Box 11"/>
          <p:cNvSpPr txBox="1">
            <a:spLocks noChangeArrowheads="1"/>
          </p:cNvSpPr>
          <p:nvPr/>
        </p:nvSpPr>
        <p:spPr bwMode="auto">
          <a:xfrm>
            <a:off x="1944688" y="3860800"/>
            <a:ext cx="246062" cy="19526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-80</a:t>
            </a:r>
            <a:endParaRPr lang="en-US" sz="2200" dirty="0">
              <a:latin typeface="Agilent TT Cond" pitchFamily="34" charset="0"/>
            </a:endParaRPr>
          </a:p>
        </p:txBody>
      </p:sp>
      <p:sp>
        <p:nvSpPr>
          <p:cNvPr id="54282" name="Text Box 12"/>
          <p:cNvSpPr txBox="1">
            <a:spLocks noChangeArrowheads="1"/>
          </p:cNvSpPr>
          <p:nvPr/>
        </p:nvSpPr>
        <p:spPr bwMode="auto">
          <a:xfrm>
            <a:off x="1860550" y="4468813"/>
            <a:ext cx="341313" cy="195262"/>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-100</a:t>
            </a:r>
            <a:endParaRPr lang="en-US" sz="2200" dirty="0">
              <a:latin typeface="Agilent TT Cond" pitchFamily="34" charset="0"/>
            </a:endParaRPr>
          </a:p>
        </p:txBody>
      </p:sp>
      <p:sp>
        <p:nvSpPr>
          <p:cNvPr id="54283" name="Line 13"/>
          <p:cNvSpPr>
            <a:spLocks noChangeShapeType="1"/>
          </p:cNvSpPr>
          <p:nvPr/>
        </p:nvSpPr>
        <p:spPr bwMode="auto">
          <a:xfrm flipH="1">
            <a:off x="3305175" y="2557463"/>
            <a:ext cx="1447800" cy="884237"/>
          </a:xfrm>
          <a:prstGeom prst="line">
            <a:avLst/>
          </a:prstGeom>
          <a:noFill/>
          <a:ln w="31750">
            <a:solidFill>
              <a:srgbClr val="000000"/>
            </a:solidFill>
            <a:round/>
            <a:headEnd/>
            <a:tailEnd/>
          </a:ln>
        </p:spPr>
        <p:txBody>
          <a:bodyPr wrap="none" anchor="ctr"/>
          <a:lstStyle/>
          <a:p>
            <a:endParaRPr lang="en-US" dirty="0"/>
          </a:p>
        </p:txBody>
      </p:sp>
      <p:sp>
        <p:nvSpPr>
          <p:cNvPr id="54284" name="Freeform 14"/>
          <p:cNvSpPr>
            <a:spLocks/>
          </p:cNvSpPr>
          <p:nvPr/>
        </p:nvSpPr>
        <p:spPr bwMode="auto">
          <a:xfrm>
            <a:off x="3287713" y="3351213"/>
            <a:ext cx="136525" cy="95250"/>
          </a:xfrm>
          <a:custGeom>
            <a:avLst/>
            <a:gdLst>
              <a:gd name="T0" fmla="*/ 0 w 95"/>
              <a:gd name="T1" fmla="*/ 131457591 h 68"/>
              <a:gd name="T2" fmla="*/ 194135703 w 95"/>
              <a:gd name="T3" fmla="*/ 70633468 h 68"/>
              <a:gd name="T4" fmla="*/ 142503357 w 95"/>
              <a:gd name="T5" fmla="*/ 51013378 h 68"/>
              <a:gd name="T6" fmla="*/ 146633596 w 95"/>
              <a:gd name="T7" fmla="*/ 0 h 68"/>
              <a:gd name="T8" fmla="*/ 0 w 95"/>
              <a:gd name="T9" fmla="*/ 131457591 h 68"/>
              <a:gd name="T10" fmla="*/ 0 w 95"/>
              <a:gd name="T11" fmla="*/ 131457591 h 68"/>
              <a:gd name="T12" fmla="*/ 0 60000 65536"/>
              <a:gd name="T13" fmla="*/ 0 60000 65536"/>
              <a:gd name="T14" fmla="*/ 0 60000 65536"/>
              <a:gd name="T15" fmla="*/ 0 60000 65536"/>
              <a:gd name="T16" fmla="*/ 0 60000 65536"/>
              <a:gd name="T17" fmla="*/ 0 60000 65536"/>
              <a:gd name="T18" fmla="*/ 0 w 95"/>
              <a:gd name="T19" fmla="*/ 0 h 68"/>
              <a:gd name="T20" fmla="*/ 95 w 95"/>
              <a:gd name="T21" fmla="*/ 68 h 68"/>
            </a:gdLst>
            <a:ahLst/>
            <a:cxnLst>
              <a:cxn ang="T12">
                <a:pos x="T0" y="T1"/>
              </a:cxn>
              <a:cxn ang="T13">
                <a:pos x="T2" y="T3"/>
              </a:cxn>
              <a:cxn ang="T14">
                <a:pos x="T4" y="T5"/>
              </a:cxn>
              <a:cxn ang="T15">
                <a:pos x="T6" y="T7"/>
              </a:cxn>
              <a:cxn ang="T16">
                <a:pos x="T8" y="T9"/>
              </a:cxn>
              <a:cxn ang="T17">
                <a:pos x="T10" y="T11"/>
              </a:cxn>
            </a:cxnLst>
            <a:rect l="T18" t="T19" r="T20" b="T21"/>
            <a:pathLst>
              <a:path w="95" h="68">
                <a:moveTo>
                  <a:pt x="0" y="67"/>
                </a:moveTo>
                <a:lnTo>
                  <a:pt x="94" y="36"/>
                </a:lnTo>
                <a:lnTo>
                  <a:pt x="69" y="26"/>
                </a:lnTo>
                <a:lnTo>
                  <a:pt x="71" y="0"/>
                </a:lnTo>
                <a:lnTo>
                  <a:pt x="0" y="67"/>
                </a:lnTo>
              </a:path>
            </a:pathLst>
          </a:custGeom>
          <a:solidFill>
            <a:srgbClr val="000000"/>
          </a:solidFill>
          <a:ln w="9525">
            <a:solidFill>
              <a:srgbClr val="000000"/>
            </a:solidFill>
            <a:round/>
            <a:headEnd/>
            <a:tailEnd/>
          </a:ln>
        </p:spPr>
        <p:txBody>
          <a:bodyPr/>
          <a:lstStyle/>
          <a:p>
            <a:endParaRPr lang="en-US" dirty="0"/>
          </a:p>
        </p:txBody>
      </p:sp>
      <p:sp>
        <p:nvSpPr>
          <p:cNvPr id="54285" name="Line 15"/>
          <p:cNvSpPr>
            <a:spLocks noChangeShapeType="1"/>
          </p:cNvSpPr>
          <p:nvPr/>
        </p:nvSpPr>
        <p:spPr bwMode="auto">
          <a:xfrm flipH="1">
            <a:off x="2208213" y="3851275"/>
            <a:ext cx="1096962" cy="1228725"/>
          </a:xfrm>
          <a:prstGeom prst="line">
            <a:avLst/>
          </a:prstGeom>
          <a:noFill/>
          <a:ln w="31750">
            <a:solidFill>
              <a:srgbClr val="000000"/>
            </a:solidFill>
            <a:round/>
            <a:headEnd/>
            <a:tailEnd/>
          </a:ln>
        </p:spPr>
        <p:txBody>
          <a:bodyPr wrap="none" anchor="ctr"/>
          <a:lstStyle/>
          <a:p>
            <a:endParaRPr lang="en-US" dirty="0"/>
          </a:p>
        </p:txBody>
      </p:sp>
      <p:sp>
        <p:nvSpPr>
          <p:cNvPr id="54286" name="Freeform 16"/>
          <p:cNvSpPr>
            <a:spLocks/>
          </p:cNvSpPr>
          <p:nvPr/>
        </p:nvSpPr>
        <p:spPr bwMode="auto">
          <a:xfrm>
            <a:off x="3198813" y="3811588"/>
            <a:ext cx="141287" cy="152400"/>
          </a:xfrm>
          <a:custGeom>
            <a:avLst/>
            <a:gdLst>
              <a:gd name="T0" fmla="*/ 203671792 w 97"/>
              <a:gd name="T1" fmla="*/ 0 h 108"/>
              <a:gd name="T2" fmla="*/ 0 w 97"/>
              <a:gd name="T3" fmla="*/ 145359970 h 108"/>
              <a:gd name="T4" fmla="*/ 67890590 w 97"/>
              <a:gd name="T5" fmla="*/ 149342124 h 108"/>
              <a:gd name="T6" fmla="*/ 86984721 w 97"/>
              <a:gd name="T7" fmla="*/ 213062284 h 108"/>
              <a:gd name="T8" fmla="*/ 203671792 w 97"/>
              <a:gd name="T9" fmla="*/ 0 h 108"/>
              <a:gd name="T10" fmla="*/ 203671792 w 97"/>
              <a:gd name="T11" fmla="*/ 0 h 108"/>
              <a:gd name="T12" fmla="*/ 0 60000 65536"/>
              <a:gd name="T13" fmla="*/ 0 60000 65536"/>
              <a:gd name="T14" fmla="*/ 0 60000 65536"/>
              <a:gd name="T15" fmla="*/ 0 60000 65536"/>
              <a:gd name="T16" fmla="*/ 0 60000 65536"/>
              <a:gd name="T17" fmla="*/ 0 60000 65536"/>
              <a:gd name="T18" fmla="*/ 0 w 97"/>
              <a:gd name="T19" fmla="*/ 0 h 108"/>
              <a:gd name="T20" fmla="*/ 97 w 97"/>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97" h="108">
                <a:moveTo>
                  <a:pt x="96" y="0"/>
                </a:moveTo>
                <a:lnTo>
                  <a:pt x="0" y="73"/>
                </a:lnTo>
                <a:lnTo>
                  <a:pt x="32" y="75"/>
                </a:lnTo>
                <a:lnTo>
                  <a:pt x="41" y="107"/>
                </a:lnTo>
                <a:lnTo>
                  <a:pt x="96" y="0"/>
                </a:lnTo>
              </a:path>
            </a:pathLst>
          </a:custGeom>
          <a:solidFill>
            <a:srgbClr val="000000"/>
          </a:solidFill>
          <a:ln w="9525">
            <a:solidFill>
              <a:srgbClr val="000000"/>
            </a:solidFill>
            <a:round/>
            <a:headEnd/>
            <a:tailEnd/>
          </a:ln>
        </p:spPr>
        <p:txBody>
          <a:bodyPr/>
          <a:lstStyle/>
          <a:p>
            <a:endParaRPr lang="en-US" dirty="0"/>
          </a:p>
        </p:txBody>
      </p:sp>
      <p:sp>
        <p:nvSpPr>
          <p:cNvPr id="54287" name="Text Box 17"/>
          <p:cNvSpPr txBox="1">
            <a:spLocks noChangeArrowheads="1"/>
          </p:cNvSpPr>
          <p:nvPr/>
        </p:nvSpPr>
        <p:spPr bwMode="auto">
          <a:xfrm>
            <a:off x="2722563" y="4759325"/>
            <a:ext cx="249237" cy="19526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-60</a:t>
            </a:r>
            <a:endParaRPr lang="en-US" sz="2200" dirty="0">
              <a:latin typeface="Agilent TT Cond" pitchFamily="34" charset="0"/>
            </a:endParaRPr>
          </a:p>
        </p:txBody>
      </p:sp>
      <p:sp>
        <p:nvSpPr>
          <p:cNvPr id="54288" name="Text Box 18"/>
          <p:cNvSpPr txBox="1">
            <a:spLocks noChangeArrowheads="1"/>
          </p:cNvSpPr>
          <p:nvPr/>
        </p:nvSpPr>
        <p:spPr bwMode="auto">
          <a:xfrm>
            <a:off x="4295775" y="4759325"/>
            <a:ext cx="247650" cy="19526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-30</a:t>
            </a:r>
            <a:endParaRPr lang="en-US" sz="2200" dirty="0">
              <a:latin typeface="Agilent TT Cond" pitchFamily="34" charset="0"/>
            </a:endParaRPr>
          </a:p>
        </p:txBody>
      </p:sp>
      <p:sp>
        <p:nvSpPr>
          <p:cNvPr id="54289" name="Text Box 19"/>
          <p:cNvSpPr txBox="1">
            <a:spLocks noChangeArrowheads="1"/>
          </p:cNvSpPr>
          <p:nvPr/>
        </p:nvSpPr>
        <p:spPr bwMode="auto">
          <a:xfrm>
            <a:off x="5948363" y="4759325"/>
            <a:ext cx="95250" cy="19526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0</a:t>
            </a:r>
            <a:endParaRPr lang="en-US" sz="2200" dirty="0">
              <a:latin typeface="Agilent TT Cond" pitchFamily="34" charset="0"/>
            </a:endParaRPr>
          </a:p>
        </p:txBody>
      </p:sp>
      <p:sp>
        <p:nvSpPr>
          <p:cNvPr id="54290" name="Text Box 20"/>
          <p:cNvSpPr txBox="1">
            <a:spLocks noChangeArrowheads="1"/>
          </p:cNvSpPr>
          <p:nvPr/>
        </p:nvSpPr>
        <p:spPr bwMode="auto">
          <a:xfrm>
            <a:off x="7416800" y="4759325"/>
            <a:ext cx="292100" cy="19526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+30</a:t>
            </a:r>
            <a:endParaRPr lang="en-US" sz="2200" dirty="0">
              <a:latin typeface="Agilent TT Cond" pitchFamily="34" charset="0"/>
            </a:endParaRPr>
          </a:p>
        </p:txBody>
      </p:sp>
      <p:sp>
        <p:nvSpPr>
          <p:cNvPr id="54291" name="Text Box 21"/>
          <p:cNvSpPr txBox="1">
            <a:spLocks noChangeArrowheads="1"/>
          </p:cNvSpPr>
          <p:nvPr/>
        </p:nvSpPr>
        <p:spPr bwMode="auto">
          <a:xfrm>
            <a:off x="7080250" y="1743075"/>
            <a:ext cx="2020888" cy="46038"/>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00" dirty="0">
                <a:solidFill>
                  <a:srgbClr val="FF0000"/>
                </a:solidFill>
                <a:latin typeface="Agilent TT Cond" pitchFamily="34" charset="0"/>
              </a:rPr>
              <a:t>.</a:t>
            </a:r>
            <a:endParaRPr lang="en-US" sz="2200" dirty="0">
              <a:latin typeface="Agilent TT Cond" pitchFamily="34" charset="0"/>
            </a:endParaRPr>
          </a:p>
        </p:txBody>
      </p:sp>
      <p:sp>
        <p:nvSpPr>
          <p:cNvPr id="54292" name="Freeform 22"/>
          <p:cNvSpPr>
            <a:spLocks/>
          </p:cNvSpPr>
          <p:nvPr/>
        </p:nvSpPr>
        <p:spPr bwMode="auto">
          <a:xfrm>
            <a:off x="2327275" y="1525588"/>
            <a:ext cx="1588" cy="3089275"/>
          </a:xfrm>
          <a:custGeom>
            <a:avLst/>
            <a:gdLst>
              <a:gd name="T0" fmla="*/ 0 w 1"/>
              <a:gd name="T1" fmla="*/ 2147483647 h 2206"/>
              <a:gd name="T2" fmla="*/ 0 w 1"/>
              <a:gd name="T3" fmla="*/ 2147483647 h 2206"/>
              <a:gd name="T4" fmla="*/ 0 w 1"/>
              <a:gd name="T5" fmla="*/ 2147483647 h 2206"/>
              <a:gd name="T6" fmla="*/ 0 w 1"/>
              <a:gd name="T7" fmla="*/ 2147483647 h 2206"/>
              <a:gd name="T8" fmla="*/ 0 w 1"/>
              <a:gd name="T9" fmla="*/ 0 h 2206"/>
              <a:gd name="T10" fmla="*/ 0 60000 65536"/>
              <a:gd name="T11" fmla="*/ 0 60000 65536"/>
              <a:gd name="T12" fmla="*/ 0 60000 65536"/>
              <a:gd name="T13" fmla="*/ 0 60000 65536"/>
              <a:gd name="T14" fmla="*/ 0 60000 65536"/>
              <a:gd name="T15" fmla="*/ 0 w 1"/>
              <a:gd name="T16" fmla="*/ 0 h 2206"/>
              <a:gd name="T17" fmla="*/ 1 w 1"/>
              <a:gd name="T18" fmla="*/ 2206 h 2206"/>
            </a:gdLst>
            <a:ahLst/>
            <a:cxnLst>
              <a:cxn ang="T10">
                <a:pos x="T0" y="T1"/>
              </a:cxn>
              <a:cxn ang="T11">
                <a:pos x="T2" y="T3"/>
              </a:cxn>
              <a:cxn ang="T12">
                <a:pos x="T4" y="T5"/>
              </a:cxn>
              <a:cxn ang="T13">
                <a:pos x="T6" y="T7"/>
              </a:cxn>
              <a:cxn ang="T14">
                <a:pos x="T8" y="T9"/>
              </a:cxn>
            </a:cxnLst>
            <a:rect l="T15" t="T16" r="T17" b="T18"/>
            <a:pathLst>
              <a:path w="1" h="2206">
                <a:moveTo>
                  <a:pt x="0" y="2205"/>
                </a:moveTo>
                <a:lnTo>
                  <a:pt x="0" y="2205"/>
                </a:lnTo>
                <a:lnTo>
                  <a:pt x="0" y="1101"/>
                </a:lnTo>
                <a:lnTo>
                  <a:pt x="0" y="0"/>
                </a:lnTo>
              </a:path>
            </a:pathLst>
          </a:custGeom>
          <a:noFill/>
          <a:ln w="9525">
            <a:solidFill>
              <a:srgbClr val="000000"/>
            </a:solidFill>
            <a:round/>
            <a:headEnd/>
            <a:tailEnd/>
          </a:ln>
        </p:spPr>
        <p:txBody>
          <a:bodyPr/>
          <a:lstStyle/>
          <a:p>
            <a:endParaRPr lang="en-US" dirty="0"/>
          </a:p>
        </p:txBody>
      </p:sp>
      <p:sp>
        <p:nvSpPr>
          <p:cNvPr id="54293" name="Freeform 23"/>
          <p:cNvSpPr>
            <a:spLocks/>
          </p:cNvSpPr>
          <p:nvPr/>
        </p:nvSpPr>
        <p:spPr bwMode="auto">
          <a:xfrm>
            <a:off x="2844800" y="1525588"/>
            <a:ext cx="1588" cy="3089275"/>
          </a:xfrm>
          <a:custGeom>
            <a:avLst/>
            <a:gdLst>
              <a:gd name="T0" fmla="*/ 0 w 1"/>
              <a:gd name="T1" fmla="*/ 0 h 2206"/>
              <a:gd name="T2" fmla="*/ 0 w 1"/>
              <a:gd name="T3" fmla="*/ 0 h 2206"/>
              <a:gd name="T4" fmla="*/ 0 w 1"/>
              <a:gd name="T5" fmla="*/ 2147483647 h 2206"/>
              <a:gd name="T6" fmla="*/ 0 w 1"/>
              <a:gd name="T7" fmla="*/ 2147483647 h 2206"/>
              <a:gd name="T8" fmla="*/ 0 w 1"/>
              <a:gd name="T9" fmla="*/ 2147483647 h 2206"/>
              <a:gd name="T10" fmla="*/ 0 60000 65536"/>
              <a:gd name="T11" fmla="*/ 0 60000 65536"/>
              <a:gd name="T12" fmla="*/ 0 60000 65536"/>
              <a:gd name="T13" fmla="*/ 0 60000 65536"/>
              <a:gd name="T14" fmla="*/ 0 60000 65536"/>
              <a:gd name="T15" fmla="*/ 0 w 1"/>
              <a:gd name="T16" fmla="*/ 0 h 2206"/>
              <a:gd name="T17" fmla="*/ 1 w 1"/>
              <a:gd name="T18" fmla="*/ 2206 h 2206"/>
            </a:gdLst>
            <a:ahLst/>
            <a:cxnLst>
              <a:cxn ang="T10">
                <a:pos x="T0" y="T1"/>
              </a:cxn>
              <a:cxn ang="T11">
                <a:pos x="T2" y="T3"/>
              </a:cxn>
              <a:cxn ang="T12">
                <a:pos x="T4" y="T5"/>
              </a:cxn>
              <a:cxn ang="T13">
                <a:pos x="T6" y="T7"/>
              </a:cxn>
              <a:cxn ang="T14">
                <a:pos x="T8" y="T9"/>
              </a:cxn>
            </a:cxnLst>
            <a:rect l="T15" t="T16" r="T17" b="T18"/>
            <a:pathLst>
              <a:path w="1" h="2206">
                <a:moveTo>
                  <a:pt x="0" y="0"/>
                </a:moveTo>
                <a:lnTo>
                  <a:pt x="0" y="0"/>
                </a:lnTo>
                <a:lnTo>
                  <a:pt x="0" y="1101"/>
                </a:lnTo>
                <a:lnTo>
                  <a:pt x="0" y="2205"/>
                </a:lnTo>
              </a:path>
            </a:pathLst>
          </a:custGeom>
          <a:noFill/>
          <a:ln w="9525">
            <a:solidFill>
              <a:srgbClr val="000000"/>
            </a:solidFill>
            <a:round/>
            <a:headEnd/>
            <a:tailEnd/>
          </a:ln>
        </p:spPr>
        <p:txBody>
          <a:bodyPr/>
          <a:lstStyle/>
          <a:p>
            <a:endParaRPr lang="en-US" dirty="0"/>
          </a:p>
        </p:txBody>
      </p:sp>
      <p:sp>
        <p:nvSpPr>
          <p:cNvPr id="54294" name="Freeform 24"/>
          <p:cNvSpPr>
            <a:spLocks/>
          </p:cNvSpPr>
          <p:nvPr/>
        </p:nvSpPr>
        <p:spPr bwMode="auto">
          <a:xfrm>
            <a:off x="3363913" y="1525588"/>
            <a:ext cx="1587" cy="3089275"/>
          </a:xfrm>
          <a:custGeom>
            <a:avLst/>
            <a:gdLst>
              <a:gd name="T0" fmla="*/ 0 w 1"/>
              <a:gd name="T1" fmla="*/ 2147483647 h 2206"/>
              <a:gd name="T2" fmla="*/ 0 w 1"/>
              <a:gd name="T3" fmla="*/ 2147483647 h 2206"/>
              <a:gd name="T4" fmla="*/ 0 w 1"/>
              <a:gd name="T5" fmla="*/ 2147483647 h 2206"/>
              <a:gd name="T6" fmla="*/ 0 w 1"/>
              <a:gd name="T7" fmla="*/ 2147483647 h 2206"/>
              <a:gd name="T8" fmla="*/ 0 w 1"/>
              <a:gd name="T9" fmla="*/ 0 h 2206"/>
              <a:gd name="T10" fmla="*/ 0 60000 65536"/>
              <a:gd name="T11" fmla="*/ 0 60000 65536"/>
              <a:gd name="T12" fmla="*/ 0 60000 65536"/>
              <a:gd name="T13" fmla="*/ 0 60000 65536"/>
              <a:gd name="T14" fmla="*/ 0 60000 65536"/>
              <a:gd name="T15" fmla="*/ 0 w 1"/>
              <a:gd name="T16" fmla="*/ 0 h 2206"/>
              <a:gd name="T17" fmla="*/ 1 w 1"/>
              <a:gd name="T18" fmla="*/ 2206 h 2206"/>
            </a:gdLst>
            <a:ahLst/>
            <a:cxnLst>
              <a:cxn ang="T10">
                <a:pos x="T0" y="T1"/>
              </a:cxn>
              <a:cxn ang="T11">
                <a:pos x="T2" y="T3"/>
              </a:cxn>
              <a:cxn ang="T12">
                <a:pos x="T4" y="T5"/>
              </a:cxn>
              <a:cxn ang="T13">
                <a:pos x="T6" y="T7"/>
              </a:cxn>
              <a:cxn ang="T14">
                <a:pos x="T8" y="T9"/>
              </a:cxn>
            </a:cxnLst>
            <a:rect l="T15" t="T16" r="T17" b="T18"/>
            <a:pathLst>
              <a:path w="1" h="2206">
                <a:moveTo>
                  <a:pt x="0" y="2205"/>
                </a:moveTo>
                <a:lnTo>
                  <a:pt x="0" y="2205"/>
                </a:lnTo>
                <a:lnTo>
                  <a:pt x="0" y="1101"/>
                </a:lnTo>
                <a:lnTo>
                  <a:pt x="0" y="0"/>
                </a:lnTo>
              </a:path>
            </a:pathLst>
          </a:custGeom>
          <a:noFill/>
          <a:ln w="9525">
            <a:solidFill>
              <a:srgbClr val="000000"/>
            </a:solidFill>
            <a:round/>
            <a:headEnd/>
            <a:tailEnd/>
          </a:ln>
        </p:spPr>
        <p:txBody>
          <a:bodyPr/>
          <a:lstStyle/>
          <a:p>
            <a:endParaRPr lang="en-US" dirty="0"/>
          </a:p>
        </p:txBody>
      </p:sp>
      <p:sp>
        <p:nvSpPr>
          <p:cNvPr id="54295" name="Freeform 25"/>
          <p:cNvSpPr>
            <a:spLocks/>
          </p:cNvSpPr>
          <p:nvPr/>
        </p:nvSpPr>
        <p:spPr bwMode="auto">
          <a:xfrm>
            <a:off x="3881438" y="1525588"/>
            <a:ext cx="1587" cy="3089275"/>
          </a:xfrm>
          <a:custGeom>
            <a:avLst/>
            <a:gdLst>
              <a:gd name="T0" fmla="*/ 0 w 1"/>
              <a:gd name="T1" fmla="*/ 0 h 2206"/>
              <a:gd name="T2" fmla="*/ 0 w 1"/>
              <a:gd name="T3" fmla="*/ 0 h 2206"/>
              <a:gd name="T4" fmla="*/ 0 w 1"/>
              <a:gd name="T5" fmla="*/ 2147483647 h 2206"/>
              <a:gd name="T6" fmla="*/ 0 w 1"/>
              <a:gd name="T7" fmla="*/ 2147483647 h 2206"/>
              <a:gd name="T8" fmla="*/ 0 w 1"/>
              <a:gd name="T9" fmla="*/ 2147483647 h 2206"/>
              <a:gd name="T10" fmla="*/ 0 60000 65536"/>
              <a:gd name="T11" fmla="*/ 0 60000 65536"/>
              <a:gd name="T12" fmla="*/ 0 60000 65536"/>
              <a:gd name="T13" fmla="*/ 0 60000 65536"/>
              <a:gd name="T14" fmla="*/ 0 60000 65536"/>
              <a:gd name="T15" fmla="*/ 0 w 1"/>
              <a:gd name="T16" fmla="*/ 0 h 2206"/>
              <a:gd name="T17" fmla="*/ 1 w 1"/>
              <a:gd name="T18" fmla="*/ 2206 h 2206"/>
            </a:gdLst>
            <a:ahLst/>
            <a:cxnLst>
              <a:cxn ang="T10">
                <a:pos x="T0" y="T1"/>
              </a:cxn>
              <a:cxn ang="T11">
                <a:pos x="T2" y="T3"/>
              </a:cxn>
              <a:cxn ang="T12">
                <a:pos x="T4" y="T5"/>
              </a:cxn>
              <a:cxn ang="T13">
                <a:pos x="T6" y="T7"/>
              </a:cxn>
              <a:cxn ang="T14">
                <a:pos x="T8" y="T9"/>
              </a:cxn>
            </a:cxnLst>
            <a:rect l="T15" t="T16" r="T17" b="T18"/>
            <a:pathLst>
              <a:path w="1" h="2206">
                <a:moveTo>
                  <a:pt x="0" y="0"/>
                </a:moveTo>
                <a:lnTo>
                  <a:pt x="0" y="0"/>
                </a:lnTo>
                <a:lnTo>
                  <a:pt x="0" y="1101"/>
                </a:lnTo>
                <a:lnTo>
                  <a:pt x="0" y="2205"/>
                </a:lnTo>
              </a:path>
            </a:pathLst>
          </a:custGeom>
          <a:noFill/>
          <a:ln w="9525">
            <a:solidFill>
              <a:srgbClr val="000000"/>
            </a:solidFill>
            <a:round/>
            <a:headEnd/>
            <a:tailEnd/>
          </a:ln>
        </p:spPr>
        <p:txBody>
          <a:bodyPr/>
          <a:lstStyle/>
          <a:p>
            <a:endParaRPr lang="en-US" dirty="0"/>
          </a:p>
        </p:txBody>
      </p:sp>
      <p:sp>
        <p:nvSpPr>
          <p:cNvPr id="54296" name="Freeform 26"/>
          <p:cNvSpPr>
            <a:spLocks/>
          </p:cNvSpPr>
          <p:nvPr/>
        </p:nvSpPr>
        <p:spPr bwMode="auto">
          <a:xfrm>
            <a:off x="4398963" y="1525588"/>
            <a:ext cx="1587" cy="3089275"/>
          </a:xfrm>
          <a:custGeom>
            <a:avLst/>
            <a:gdLst>
              <a:gd name="T0" fmla="*/ 0 w 1"/>
              <a:gd name="T1" fmla="*/ 2147483647 h 2206"/>
              <a:gd name="T2" fmla="*/ 0 w 1"/>
              <a:gd name="T3" fmla="*/ 2147483647 h 2206"/>
              <a:gd name="T4" fmla="*/ 0 w 1"/>
              <a:gd name="T5" fmla="*/ 2147483647 h 2206"/>
              <a:gd name="T6" fmla="*/ 0 w 1"/>
              <a:gd name="T7" fmla="*/ 2147483647 h 2206"/>
              <a:gd name="T8" fmla="*/ 0 w 1"/>
              <a:gd name="T9" fmla="*/ 0 h 2206"/>
              <a:gd name="T10" fmla="*/ 0 60000 65536"/>
              <a:gd name="T11" fmla="*/ 0 60000 65536"/>
              <a:gd name="T12" fmla="*/ 0 60000 65536"/>
              <a:gd name="T13" fmla="*/ 0 60000 65536"/>
              <a:gd name="T14" fmla="*/ 0 60000 65536"/>
              <a:gd name="T15" fmla="*/ 0 w 1"/>
              <a:gd name="T16" fmla="*/ 0 h 2206"/>
              <a:gd name="T17" fmla="*/ 1 w 1"/>
              <a:gd name="T18" fmla="*/ 2206 h 2206"/>
            </a:gdLst>
            <a:ahLst/>
            <a:cxnLst>
              <a:cxn ang="T10">
                <a:pos x="T0" y="T1"/>
              </a:cxn>
              <a:cxn ang="T11">
                <a:pos x="T2" y="T3"/>
              </a:cxn>
              <a:cxn ang="T12">
                <a:pos x="T4" y="T5"/>
              </a:cxn>
              <a:cxn ang="T13">
                <a:pos x="T6" y="T7"/>
              </a:cxn>
              <a:cxn ang="T14">
                <a:pos x="T8" y="T9"/>
              </a:cxn>
            </a:cxnLst>
            <a:rect l="T15" t="T16" r="T17" b="T18"/>
            <a:pathLst>
              <a:path w="1" h="2206">
                <a:moveTo>
                  <a:pt x="0" y="2205"/>
                </a:moveTo>
                <a:lnTo>
                  <a:pt x="0" y="2205"/>
                </a:lnTo>
                <a:lnTo>
                  <a:pt x="0" y="1101"/>
                </a:lnTo>
                <a:lnTo>
                  <a:pt x="0" y="0"/>
                </a:lnTo>
              </a:path>
            </a:pathLst>
          </a:custGeom>
          <a:noFill/>
          <a:ln w="9525">
            <a:solidFill>
              <a:srgbClr val="000000"/>
            </a:solidFill>
            <a:round/>
            <a:headEnd/>
            <a:tailEnd/>
          </a:ln>
        </p:spPr>
        <p:txBody>
          <a:bodyPr/>
          <a:lstStyle/>
          <a:p>
            <a:endParaRPr lang="en-US" dirty="0"/>
          </a:p>
        </p:txBody>
      </p:sp>
      <p:sp>
        <p:nvSpPr>
          <p:cNvPr id="54297" name="Freeform 27"/>
          <p:cNvSpPr>
            <a:spLocks/>
          </p:cNvSpPr>
          <p:nvPr/>
        </p:nvSpPr>
        <p:spPr bwMode="auto">
          <a:xfrm>
            <a:off x="4918075" y="1525588"/>
            <a:ext cx="1588" cy="3089275"/>
          </a:xfrm>
          <a:custGeom>
            <a:avLst/>
            <a:gdLst>
              <a:gd name="T0" fmla="*/ 0 w 1"/>
              <a:gd name="T1" fmla="*/ 0 h 2206"/>
              <a:gd name="T2" fmla="*/ 0 w 1"/>
              <a:gd name="T3" fmla="*/ 0 h 2206"/>
              <a:gd name="T4" fmla="*/ 0 w 1"/>
              <a:gd name="T5" fmla="*/ 2147483647 h 2206"/>
              <a:gd name="T6" fmla="*/ 0 w 1"/>
              <a:gd name="T7" fmla="*/ 2147483647 h 2206"/>
              <a:gd name="T8" fmla="*/ 0 w 1"/>
              <a:gd name="T9" fmla="*/ 2147483647 h 2206"/>
              <a:gd name="T10" fmla="*/ 0 60000 65536"/>
              <a:gd name="T11" fmla="*/ 0 60000 65536"/>
              <a:gd name="T12" fmla="*/ 0 60000 65536"/>
              <a:gd name="T13" fmla="*/ 0 60000 65536"/>
              <a:gd name="T14" fmla="*/ 0 60000 65536"/>
              <a:gd name="T15" fmla="*/ 0 w 1"/>
              <a:gd name="T16" fmla="*/ 0 h 2206"/>
              <a:gd name="T17" fmla="*/ 1 w 1"/>
              <a:gd name="T18" fmla="*/ 2206 h 2206"/>
            </a:gdLst>
            <a:ahLst/>
            <a:cxnLst>
              <a:cxn ang="T10">
                <a:pos x="T0" y="T1"/>
              </a:cxn>
              <a:cxn ang="T11">
                <a:pos x="T2" y="T3"/>
              </a:cxn>
              <a:cxn ang="T12">
                <a:pos x="T4" y="T5"/>
              </a:cxn>
              <a:cxn ang="T13">
                <a:pos x="T6" y="T7"/>
              </a:cxn>
              <a:cxn ang="T14">
                <a:pos x="T8" y="T9"/>
              </a:cxn>
            </a:cxnLst>
            <a:rect l="T15" t="T16" r="T17" b="T18"/>
            <a:pathLst>
              <a:path w="1" h="2206">
                <a:moveTo>
                  <a:pt x="0" y="0"/>
                </a:moveTo>
                <a:lnTo>
                  <a:pt x="0" y="0"/>
                </a:lnTo>
                <a:lnTo>
                  <a:pt x="0" y="1101"/>
                </a:lnTo>
                <a:lnTo>
                  <a:pt x="0" y="2205"/>
                </a:lnTo>
              </a:path>
            </a:pathLst>
          </a:custGeom>
          <a:noFill/>
          <a:ln w="9525">
            <a:solidFill>
              <a:srgbClr val="000000"/>
            </a:solidFill>
            <a:round/>
            <a:headEnd/>
            <a:tailEnd/>
          </a:ln>
        </p:spPr>
        <p:txBody>
          <a:bodyPr/>
          <a:lstStyle/>
          <a:p>
            <a:endParaRPr lang="en-US" dirty="0"/>
          </a:p>
        </p:txBody>
      </p:sp>
      <p:sp>
        <p:nvSpPr>
          <p:cNvPr id="54298" name="Freeform 28"/>
          <p:cNvSpPr>
            <a:spLocks/>
          </p:cNvSpPr>
          <p:nvPr/>
        </p:nvSpPr>
        <p:spPr bwMode="auto">
          <a:xfrm>
            <a:off x="5435600" y="1525588"/>
            <a:ext cx="1588" cy="3089275"/>
          </a:xfrm>
          <a:custGeom>
            <a:avLst/>
            <a:gdLst>
              <a:gd name="T0" fmla="*/ 0 w 1"/>
              <a:gd name="T1" fmla="*/ 2147483647 h 2206"/>
              <a:gd name="T2" fmla="*/ 0 w 1"/>
              <a:gd name="T3" fmla="*/ 2147483647 h 2206"/>
              <a:gd name="T4" fmla="*/ 0 w 1"/>
              <a:gd name="T5" fmla="*/ 2147483647 h 2206"/>
              <a:gd name="T6" fmla="*/ 0 w 1"/>
              <a:gd name="T7" fmla="*/ 2147483647 h 2206"/>
              <a:gd name="T8" fmla="*/ 0 w 1"/>
              <a:gd name="T9" fmla="*/ 0 h 2206"/>
              <a:gd name="T10" fmla="*/ 0 60000 65536"/>
              <a:gd name="T11" fmla="*/ 0 60000 65536"/>
              <a:gd name="T12" fmla="*/ 0 60000 65536"/>
              <a:gd name="T13" fmla="*/ 0 60000 65536"/>
              <a:gd name="T14" fmla="*/ 0 60000 65536"/>
              <a:gd name="T15" fmla="*/ 0 w 1"/>
              <a:gd name="T16" fmla="*/ 0 h 2206"/>
              <a:gd name="T17" fmla="*/ 1 w 1"/>
              <a:gd name="T18" fmla="*/ 2206 h 2206"/>
            </a:gdLst>
            <a:ahLst/>
            <a:cxnLst>
              <a:cxn ang="T10">
                <a:pos x="T0" y="T1"/>
              </a:cxn>
              <a:cxn ang="T11">
                <a:pos x="T2" y="T3"/>
              </a:cxn>
              <a:cxn ang="T12">
                <a:pos x="T4" y="T5"/>
              </a:cxn>
              <a:cxn ang="T13">
                <a:pos x="T6" y="T7"/>
              </a:cxn>
              <a:cxn ang="T14">
                <a:pos x="T8" y="T9"/>
              </a:cxn>
            </a:cxnLst>
            <a:rect l="T15" t="T16" r="T17" b="T18"/>
            <a:pathLst>
              <a:path w="1" h="2206">
                <a:moveTo>
                  <a:pt x="0" y="2205"/>
                </a:moveTo>
                <a:lnTo>
                  <a:pt x="0" y="2205"/>
                </a:lnTo>
                <a:lnTo>
                  <a:pt x="0" y="1101"/>
                </a:lnTo>
                <a:lnTo>
                  <a:pt x="0" y="0"/>
                </a:lnTo>
              </a:path>
            </a:pathLst>
          </a:custGeom>
          <a:noFill/>
          <a:ln w="9525">
            <a:solidFill>
              <a:srgbClr val="000000"/>
            </a:solidFill>
            <a:round/>
            <a:headEnd/>
            <a:tailEnd/>
          </a:ln>
        </p:spPr>
        <p:txBody>
          <a:bodyPr/>
          <a:lstStyle/>
          <a:p>
            <a:endParaRPr lang="en-US" dirty="0"/>
          </a:p>
        </p:txBody>
      </p:sp>
      <p:sp>
        <p:nvSpPr>
          <p:cNvPr id="54299" name="Freeform 29"/>
          <p:cNvSpPr>
            <a:spLocks/>
          </p:cNvSpPr>
          <p:nvPr/>
        </p:nvSpPr>
        <p:spPr bwMode="auto">
          <a:xfrm>
            <a:off x="5954713" y="1525588"/>
            <a:ext cx="1587" cy="3089275"/>
          </a:xfrm>
          <a:custGeom>
            <a:avLst/>
            <a:gdLst>
              <a:gd name="T0" fmla="*/ 0 w 1"/>
              <a:gd name="T1" fmla="*/ 0 h 2206"/>
              <a:gd name="T2" fmla="*/ 0 w 1"/>
              <a:gd name="T3" fmla="*/ 0 h 2206"/>
              <a:gd name="T4" fmla="*/ 0 w 1"/>
              <a:gd name="T5" fmla="*/ 2147483647 h 2206"/>
              <a:gd name="T6" fmla="*/ 0 w 1"/>
              <a:gd name="T7" fmla="*/ 2147483647 h 2206"/>
              <a:gd name="T8" fmla="*/ 0 w 1"/>
              <a:gd name="T9" fmla="*/ 2147483647 h 2206"/>
              <a:gd name="T10" fmla="*/ 0 60000 65536"/>
              <a:gd name="T11" fmla="*/ 0 60000 65536"/>
              <a:gd name="T12" fmla="*/ 0 60000 65536"/>
              <a:gd name="T13" fmla="*/ 0 60000 65536"/>
              <a:gd name="T14" fmla="*/ 0 60000 65536"/>
              <a:gd name="T15" fmla="*/ 0 w 1"/>
              <a:gd name="T16" fmla="*/ 0 h 2206"/>
              <a:gd name="T17" fmla="*/ 1 w 1"/>
              <a:gd name="T18" fmla="*/ 2206 h 2206"/>
            </a:gdLst>
            <a:ahLst/>
            <a:cxnLst>
              <a:cxn ang="T10">
                <a:pos x="T0" y="T1"/>
              </a:cxn>
              <a:cxn ang="T11">
                <a:pos x="T2" y="T3"/>
              </a:cxn>
              <a:cxn ang="T12">
                <a:pos x="T4" y="T5"/>
              </a:cxn>
              <a:cxn ang="T13">
                <a:pos x="T6" y="T7"/>
              </a:cxn>
              <a:cxn ang="T14">
                <a:pos x="T8" y="T9"/>
              </a:cxn>
            </a:cxnLst>
            <a:rect l="T15" t="T16" r="T17" b="T18"/>
            <a:pathLst>
              <a:path w="1" h="2206">
                <a:moveTo>
                  <a:pt x="0" y="0"/>
                </a:moveTo>
                <a:lnTo>
                  <a:pt x="0" y="0"/>
                </a:lnTo>
                <a:lnTo>
                  <a:pt x="0" y="1101"/>
                </a:lnTo>
                <a:lnTo>
                  <a:pt x="0" y="2205"/>
                </a:lnTo>
              </a:path>
            </a:pathLst>
          </a:custGeom>
          <a:noFill/>
          <a:ln w="9525">
            <a:solidFill>
              <a:srgbClr val="000000"/>
            </a:solidFill>
            <a:round/>
            <a:headEnd/>
            <a:tailEnd/>
          </a:ln>
        </p:spPr>
        <p:txBody>
          <a:bodyPr/>
          <a:lstStyle/>
          <a:p>
            <a:endParaRPr lang="en-US" dirty="0"/>
          </a:p>
        </p:txBody>
      </p:sp>
      <p:sp>
        <p:nvSpPr>
          <p:cNvPr id="54300" name="Freeform 30"/>
          <p:cNvSpPr>
            <a:spLocks/>
          </p:cNvSpPr>
          <p:nvPr/>
        </p:nvSpPr>
        <p:spPr bwMode="auto">
          <a:xfrm>
            <a:off x="6470650" y="1525588"/>
            <a:ext cx="1588" cy="3089275"/>
          </a:xfrm>
          <a:custGeom>
            <a:avLst/>
            <a:gdLst>
              <a:gd name="T0" fmla="*/ 0 w 1"/>
              <a:gd name="T1" fmla="*/ 2147483647 h 2206"/>
              <a:gd name="T2" fmla="*/ 0 w 1"/>
              <a:gd name="T3" fmla="*/ 2147483647 h 2206"/>
              <a:gd name="T4" fmla="*/ 0 w 1"/>
              <a:gd name="T5" fmla="*/ 2147483647 h 2206"/>
              <a:gd name="T6" fmla="*/ 0 w 1"/>
              <a:gd name="T7" fmla="*/ 2147483647 h 2206"/>
              <a:gd name="T8" fmla="*/ 0 w 1"/>
              <a:gd name="T9" fmla="*/ 0 h 2206"/>
              <a:gd name="T10" fmla="*/ 0 60000 65536"/>
              <a:gd name="T11" fmla="*/ 0 60000 65536"/>
              <a:gd name="T12" fmla="*/ 0 60000 65536"/>
              <a:gd name="T13" fmla="*/ 0 60000 65536"/>
              <a:gd name="T14" fmla="*/ 0 60000 65536"/>
              <a:gd name="T15" fmla="*/ 0 w 1"/>
              <a:gd name="T16" fmla="*/ 0 h 2206"/>
              <a:gd name="T17" fmla="*/ 1 w 1"/>
              <a:gd name="T18" fmla="*/ 2206 h 2206"/>
            </a:gdLst>
            <a:ahLst/>
            <a:cxnLst>
              <a:cxn ang="T10">
                <a:pos x="T0" y="T1"/>
              </a:cxn>
              <a:cxn ang="T11">
                <a:pos x="T2" y="T3"/>
              </a:cxn>
              <a:cxn ang="T12">
                <a:pos x="T4" y="T5"/>
              </a:cxn>
              <a:cxn ang="T13">
                <a:pos x="T6" y="T7"/>
              </a:cxn>
              <a:cxn ang="T14">
                <a:pos x="T8" y="T9"/>
              </a:cxn>
            </a:cxnLst>
            <a:rect l="T15" t="T16" r="T17" b="T18"/>
            <a:pathLst>
              <a:path w="1" h="2206">
                <a:moveTo>
                  <a:pt x="0" y="2205"/>
                </a:moveTo>
                <a:lnTo>
                  <a:pt x="0" y="2205"/>
                </a:lnTo>
                <a:lnTo>
                  <a:pt x="0" y="1101"/>
                </a:lnTo>
                <a:lnTo>
                  <a:pt x="0" y="0"/>
                </a:lnTo>
              </a:path>
            </a:pathLst>
          </a:custGeom>
          <a:noFill/>
          <a:ln w="9525">
            <a:solidFill>
              <a:srgbClr val="000000"/>
            </a:solidFill>
            <a:round/>
            <a:headEnd/>
            <a:tailEnd/>
          </a:ln>
        </p:spPr>
        <p:txBody>
          <a:bodyPr/>
          <a:lstStyle/>
          <a:p>
            <a:endParaRPr lang="en-US" dirty="0"/>
          </a:p>
        </p:txBody>
      </p:sp>
      <p:sp>
        <p:nvSpPr>
          <p:cNvPr id="54301" name="Freeform 31"/>
          <p:cNvSpPr>
            <a:spLocks/>
          </p:cNvSpPr>
          <p:nvPr/>
        </p:nvSpPr>
        <p:spPr bwMode="auto">
          <a:xfrm>
            <a:off x="6991350" y="1525588"/>
            <a:ext cx="1588" cy="3089275"/>
          </a:xfrm>
          <a:custGeom>
            <a:avLst/>
            <a:gdLst>
              <a:gd name="T0" fmla="*/ 0 w 1"/>
              <a:gd name="T1" fmla="*/ 0 h 2206"/>
              <a:gd name="T2" fmla="*/ 0 w 1"/>
              <a:gd name="T3" fmla="*/ 0 h 2206"/>
              <a:gd name="T4" fmla="*/ 0 w 1"/>
              <a:gd name="T5" fmla="*/ 2147483647 h 2206"/>
              <a:gd name="T6" fmla="*/ 0 w 1"/>
              <a:gd name="T7" fmla="*/ 2147483647 h 2206"/>
              <a:gd name="T8" fmla="*/ 0 w 1"/>
              <a:gd name="T9" fmla="*/ 2147483647 h 2206"/>
              <a:gd name="T10" fmla="*/ 0 60000 65536"/>
              <a:gd name="T11" fmla="*/ 0 60000 65536"/>
              <a:gd name="T12" fmla="*/ 0 60000 65536"/>
              <a:gd name="T13" fmla="*/ 0 60000 65536"/>
              <a:gd name="T14" fmla="*/ 0 60000 65536"/>
              <a:gd name="T15" fmla="*/ 0 w 1"/>
              <a:gd name="T16" fmla="*/ 0 h 2206"/>
              <a:gd name="T17" fmla="*/ 1 w 1"/>
              <a:gd name="T18" fmla="*/ 2206 h 2206"/>
            </a:gdLst>
            <a:ahLst/>
            <a:cxnLst>
              <a:cxn ang="T10">
                <a:pos x="T0" y="T1"/>
              </a:cxn>
              <a:cxn ang="T11">
                <a:pos x="T2" y="T3"/>
              </a:cxn>
              <a:cxn ang="T12">
                <a:pos x="T4" y="T5"/>
              </a:cxn>
              <a:cxn ang="T13">
                <a:pos x="T6" y="T7"/>
              </a:cxn>
              <a:cxn ang="T14">
                <a:pos x="T8" y="T9"/>
              </a:cxn>
            </a:cxnLst>
            <a:rect l="T15" t="T16" r="T17" b="T18"/>
            <a:pathLst>
              <a:path w="1" h="2206">
                <a:moveTo>
                  <a:pt x="0" y="0"/>
                </a:moveTo>
                <a:lnTo>
                  <a:pt x="0" y="0"/>
                </a:lnTo>
                <a:lnTo>
                  <a:pt x="0" y="1101"/>
                </a:lnTo>
                <a:lnTo>
                  <a:pt x="0" y="2205"/>
                </a:lnTo>
              </a:path>
            </a:pathLst>
          </a:custGeom>
          <a:noFill/>
          <a:ln w="9525">
            <a:solidFill>
              <a:srgbClr val="000000"/>
            </a:solidFill>
            <a:round/>
            <a:headEnd/>
            <a:tailEnd/>
          </a:ln>
        </p:spPr>
        <p:txBody>
          <a:bodyPr/>
          <a:lstStyle/>
          <a:p>
            <a:endParaRPr lang="en-US" dirty="0"/>
          </a:p>
        </p:txBody>
      </p:sp>
      <p:sp>
        <p:nvSpPr>
          <p:cNvPr id="54302" name="Freeform 32"/>
          <p:cNvSpPr>
            <a:spLocks/>
          </p:cNvSpPr>
          <p:nvPr/>
        </p:nvSpPr>
        <p:spPr bwMode="auto">
          <a:xfrm>
            <a:off x="7508875" y="1525588"/>
            <a:ext cx="1588" cy="3089275"/>
          </a:xfrm>
          <a:custGeom>
            <a:avLst/>
            <a:gdLst>
              <a:gd name="T0" fmla="*/ 0 w 1"/>
              <a:gd name="T1" fmla="*/ 2147483647 h 2206"/>
              <a:gd name="T2" fmla="*/ 0 w 1"/>
              <a:gd name="T3" fmla="*/ 2147483647 h 2206"/>
              <a:gd name="T4" fmla="*/ 0 w 1"/>
              <a:gd name="T5" fmla="*/ 2147483647 h 2206"/>
              <a:gd name="T6" fmla="*/ 0 w 1"/>
              <a:gd name="T7" fmla="*/ 2147483647 h 2206"/>
              <a:gd name="T8" fmla="*/ 0 w 1"/>
              <a:gd name="T9" fmla="*/ 0 h 2206"/>
              <a:gd name="T10" fmla="*/ 0 60000 65536"/>
              <a:gd name="T11" fmla="*/ 0 60000 65536"/>
              <a:gd name="T12" fmla="*/ 0 60000 65536"/>
              <a:gd name="T13" fmla="*/ 0 60000 65536"/>
              <a:gd name="T14" fmla="*/ 0 60000 65536"/>
              <a:gd name="T15" fmla="*/ 0 w 1"/>
              <a:gd name="T16" fmla="*/ 0 h 2206"/>
              <a:gd name="T17" fmla="*/ 1 w 1"/>
              <a:gd name="T18" fmla="*/ 2206 h 2206"/>
            </a:gdLst>
            <a:ahLst/>
            <a:cxnLst>
              <a:cxn ang="T10">
                <a:pos x="T0" y="T1"/>
              </a:cxn>
              <a:cxn ang="T11">
                <a:pos x="T2" y="T3"/>
              </a:cxn>
              <a:cxn ang="T12">
                <a:pos x="T4" y="T5"/>
              </a:cxn>
              <a:cxn ang="T13">
                <a:pos x="T6" y="T7"/>
              </a:cxn>
              <a:cxn ang="T14">
                <a:pos x="T8" y="T9"/>
              </a:cxn>
            </a:cxnLst>
            <a:rect l="T15" t="T16" r="T17" b="T18"/>
            <a:pathLst>
              <a:path w="1" h="2206">
                <a:moveTo>
                  <a:pt x="0" y="2205"/>
                </a:moveTo>
                <a:lnTo>
                  <a:pt x="0" y="2205"/>
                </a:lnTo>
                <a:lnTo>
                  <a:pt x="0" y="1101"/>
                </a:lnTo>
                <a:lnTo>
                  <a:pt x="0" y="0"/>
                </a:lnTo>
              </a:path>
            </a:pathLst>
          </a:custGeom>
          <a:noFill/>
          <a:ln w="9525">
            <a:solidFill>
              <a:srgbClr val="000000"/>
            </a:solidFill>
            <a:round/>
            <a:headEnd/>
            <a:tailEnd/>
          </a:ln>
        </p:spPr>
        <p:txBody>
          <a:bodyPr/>
          <a:lstStyle/>
          <a:p>
            <a:endParaRPr lang="en-US" dirty="0"/>
          </a:p>
        </p:txBody>
      </p:sp>
      <p:sp>
        <p:nvSpPr>
          <p:cNvPr id="54303" name="Freeform 33"/>
          <p:cNvSpPr>
            <a:spLocks/>
          </p:cNvSpPr>
          <p:nvPr/>
        </p:nvSpPr>
        <p:spPr bwMode="auto">
          <a:xfrm>
            <a:off x="2327275" y="1525588"/>
            <a:ext cx="5183188" cy="0"/>
          </a:xfrm>
          <a:custGeom>
            <a:avLst/>
            <a:gdLst>
              <a:gd name="T0" fmla="*/ 2147483647 w 3591"/>
              <a:gd name="T1" fmla="*/ 0 h 1"/>
              <a:gd name="T2" fmla="*/ 2147483647 w 3591"/>
              <a:gd name="T3" fmla="*/ 0 h 1"/>
              <a:gd name="T4" fmla="*/ 2147483647 w 3591"/>
              <a:gd name="T5" fmla="*/ 0 h 1"/>
              <a:gd name="T6" fmla="*/ 2147483647 w 3591"/>
              <a:gd name="T7" fmla="*/ 0 h 1"/>
              <a:gd name="T8" fmla="*/ 0 w 3591"/>
              <a:gd name="T9" fmla="*/ 0 h 1"/>
              <a:gd name="T10" fmla="*/ 0 60000 65536"/>
              <a:gd name="T11" fmla="*/ 0 60000 65536"/>
              <a:gd name="T12" fmla="*/ 0 60000 65536"/>
              <a:gd name="T13" fmla="*/ 0 60000 65536"/>
              <a:gd name="T14" fmla="*/ 0 60000 65536"/>
              <a:gd name="T15" fmla="*/ 0 w 3591"/>
              <a:gd name="T16" fmla="*/ 0 h 1"/>
              <a:gd name="T17" fmla="*/ 3591 w 3591"/>
              <a:gd name="T18" fmla="*/ 0 h 1"/>
            </a:gdLst>
            <a:ahLst/>
            <a:cxnLst>
              <a:cxn ang="T10">
                <a:pos x="T0" y="T1"/>
              </a:cxn>
              <a:cxn ang="T11">
                <a:pos x="T2" y="T3"/>
              </a:cxn>
              <a:cxn ang="T12">
                <a:pos x="T4" y="T5"/>
              </a:cxn>
              <a:cxn ang="T13">
                <a:pos x="T6" y="T7"/>
              </a:cxn>
              <a:cxn ang="T14">
                <a:pos x="T8" y="T9"/>
              </a:cxn>
            </a:cxnLst>
            <a:rect l="T15" t="T16" r="T17" b="T18"/>
            <a:pathLst>
              <a:path w="3591" h="1">
                <a:moveTo>
                  <a:pt x="3590" y="0"/>
                </a:moveTo>
                <a:lnTo>
                  <a:pt x="3590" y="0"/>
                </a:lnTo>
                <a:lnTo>
                  <a:pt x="1795" y="0"/>
                </a:lnTo>
                <a:lnTo>
                  <a:pt x="0" y="0"/>
                </a:lnTo>
              </a:path>
            </a:pathLst>
          </a:custGeom>
          <a:noFill/>
          <a:ln w="9525">
            <a:solidFill>
              <a:srgbClr val="000000"/>
            </a:solidFill>
            <a:round/>
            <a:headEnd/>
            <a:tailEnd/>
          </a:ln>
        </p:spPr>
        <p:txBody>
          <a:bodyPr/>
          <a:lstStyle/>
          <a:p>
            <a:endParaRPr lang="en-US" dirty="0"/>
          </a:p>
        </p:txBody>
      </p:sp>
      <p:sp>
        <p:nvSpPr>
          <p:cNvPr id="54304" name="Freeform 34"/>
          <p:cNvSpPr>
            <a:spLocks/>
          </p:cNvSpPr>
          <p:nvPr/>
        </p:nvSpPr>
        <p:spPr bwMode="auto">
          <a:xfrm>
            <a:off x="2327275" y="1833563"/>
            <a:ext cx="5183188" cy="1587"/>
          </a:xfrm>
          <a:custGeom>
            <a:avLst/>
            <a:gdLst>
              <a:gd name="T0" fmla="*/ 0 w 3591"/>
              <a:gd name="T1" fmla="*/ 0 h 1"/>
              <a:gd name="T2" fmla="*/ 0 w 3591"/>
              <a:gd name="T3" fmla="*/ 0 h 1"/>
              <a:gd name="T4" fmla="*/ 2147483647 w 3591"/>
              <a:gd name="T5" fmla="*/ 0 h 1"/>
              <a:gd name="T6" fmla="*/ 2147483647 w 3591"/>
              <a:gd name="T7" fmla="*/ 0 h 1"/>
              <a:gd name="T8" fmla="*/ 2147483647 w 3591"/>
              <a:gd name="T9" fmla="*/ 0 h 1"/>
              <a:gd name="T10" fmla="*/ 0 60000 65536"/>
              <a:gd name="T11" fmla="*/ 0 60000 65536"/>
              <a:gd name="T12" fmla="*/ 0 60000 65536"/>
              <a:gd name="T13" fmla="*/ 0 60000 65536"/>
              <a:gd name="T14" fmla="*/ 0 60000 65536"/>
              <a:gd name="T15" fmla="*/ 0 w 3591"/>
              <a:gd name="T16" fmla="*/ 0 h 1"/>
              <a:gd name="T17" fmla="*/ 3591 w 3591"/>
              <a:gd name="T18" fmla="*/ 1 h 1"/>
            </a:gdLst>
            <a:ahLst/>
            <a:cxnLst>
              <a:cxn ang="T10">
                <a:pos x="T0" y="T1"/>
              </a:cxn>
              <a:cxn ang="T11">
                <a:pos x="T2" y="T3"/>
              </a:cxn>
              <a:cxn ang="T12">
                <a:pos x="T4" y="T5"/>
              </a:cxn>
              <a:cxn ang="T13">
                <a:pos x="T6" y="T7"/>
              </a:cxn>
              <a:cxn ang="T14">
                <a:pos x="T8" y="T9"/>
              </a:cxn>
            </a:cxnLst>
            <a:rect l="T15" t="T16" r="T17" b="T18"/>
            <a:pathLst>
              <a:path w="3591" h="1">
                <a:moveTo>
                  <a:pt x="0" y="0"/>
                </a:moveTo>
                <a:lnTo>
                  <a:pt x="0" y="0"/>
                </a:lnTo>
                <a:lnTo>
                  <a:pt x="1795" y="0"/>
                </a:lnTo>
                <a:lnTo>
                  <a:pt x="3590" y="0"/>
                </a:lnTo>
              </a:path>
            </a:pathLst>
          </a:custGeom>
          <a:noFill/>
          <a:ln w="9525">
            <a:solidFill>
              <a:srgbClr val="000000"/>
            </a:solidFill>
            <a:round/>
            <a:headEnd/>
            <a:tailEnd/>
          </a:ln>
        </p:spPr>
        <p:txBody>
          <a:bodyPr/>
          <a:lstStyle/>
          <a:p>
            <a:endParaRPr lang="en-US" dirty="0"/>
          </a:p>
        </p:txBody>
      </p:sp>
      <p:sp>
        <p:nvSpPr>
          <p:cNvPr id="54305" name="Freeform 35"/>
          <p:cNvSpPr>
            <a:spLocks/>
          </p:cNvSpPr>
          <p:nvPr/>
        </p:nvSpPr>
        <p:spPr bwMode="auto">
          <a:xfrm>
            <a:off x="2327275" y="2144713"/>
            <a:ext cx="5183188" cy="0"/>
          </a:xfrm>
          <a:custGeom>
            <a:avLst/>
            <a:gdLst>
              <a:gd name="T0" fmla="*/ 2147483647 w 3591"/>
              <a:gd name="T1" fmla="*/ 0 h 1"/>
              <a:gd name="T2" fmla="*/ 2147483647 w 3591"/>
              <a:gd name="T3" fmla="*/ 0 h 1"/>
              <a:gd name="T4" fmla="*/ 2147483647 w 3591"/>
              <a:gd name="T5" fmla="*/ 0 h 1"/>
              <a:gd name="T6" fmla="*/ 2147483647 w 3591"/>
              <a:gd name="T7" fmla="*/ 0 h 1"/>
              <a:gd name="T8" fmla="*/ 0 w 3591"/>
              <a:gd name="T9" fmla="*/ 0 h 1"/>
              <a:gd name="T10" fmla="*/ 0 60000 65536"/>
              <a:gd name="T11" fmla="*/ 0 60000 65536"/>
              <a:gd name="T12" fmla="*/ 0 60000 65536"/>
              <a:gd name="T13" fmla="*/ 0 60000 65536"/>
              <a:gd name="T14" fmla="*/ 0 60000 65536"/>
              <a:gd name="T15" fmla="*/ 0 w 3591"/>
              <a:gd name="T16" fmla="*/ 0 h 1"/>
              <a:gd name="T17" fmla="*/ 3591 w 3591"/>
              <a:gd name="T18" fmla="*/ 0 h 1"/>
            </a:gdLst>
            <a:ahLst/>
            <a:cxnLst>
              <a:cxn ang="T10">
                <a:pos x="T0" y="T1"/>
              </a:cxn>
              <a:cxn ang="T11">
                <a:pos x="T2" y="T3"/>
              </a:cxn>
              <a:cxn ang="T12">
                <a:pos x="T4" y="T5"/>
              </a:cxn>
              <a:cxn ang="T13">
                <a:pos x="T6" y="T7"/>
              </a:cxn>
              <a:cxn ang="T14">
                <a:pos x="T8" y="T9"/>
              </a:cxn>
            </a:cxnLst>
            <a:rect l="T15" t="T16" r="T17" b="T18"/>
            <a:pathLst>
              <a:path w="3591" h="1">
                <a:moveTo>
                  <a:pt x="3590" y="0"/>
                </a:moveTo>
                <a:lnTo>
                  <a:pt x="3590" y="0"/>
                </a:lnTo>
                <a:lnTo>
                  <a:pt x="1795" y="0"/>
                </a:lnTo>
                <a:lnTo>
                  <a:pt x="0" y="0"/>
                </a:lnTo>
              </a:path>
            </a:pathLst>
          </a:custGeom>
          <a:noFill/>
          <a:ln w="9525">
            <a:solidFill>
              <a:srgbClr val="000000"/>
            </a:solidFill>
            <a:round/>
            <a:headEnd/>
            <a:tailEnd/>
          </a:ln>
        </p:spPr>
        <p:txBody>
          <a:bodyPr/>
          <a:lstStyle/>
          <a:p>
            <a:endParaRPr lang="en-US" dirty="0"/>
          </a:p>
        </p:txBody>
      </p:sp>
      <p:sp>
        <p:nvSpPr>
          <p:cNvPr id="54306" name="Freeform 36"/>
          <p:cNvSpPr>
            <a:spLocks/>
          </p:cNvSpPr>
          <p:nvPr/>
        </p:nvSpPr>
        <p:spPr bwMode="auto">
          <a:xfrm>
            <a:off x="2327275" y="2452688"/>
            <a:ext cx="5183188" cy="1587"/>
          </a:xfrm>
          <a:custGeom>
            <a:avLst/>
            <a:gdLst>
              <a:gd name="T0" fmla="*/ 0 w 3591"/>
              <a:gd name="T1" fmla="*/ 0 h 1"/>
              <a:gd name="T2" fmla="*/ 0 w 3591"/>
              <a:gd name="T3" fmla="*/ 0 h 1"/>
              <a:gd name="T4" fmla="*/ 2147483647 w 3591"/>
              <a:gd name="T5" fmla="*/ 0 h 1"/>
              <a:gd name="T6" fmla="*/ 2147483647 w 3591"/>
              <a:gd name="T7" fmla="*/ 0 h 1"/>
              <a:gd name="T8" fmla="*/ 2147483647 w 3591"/>
              <a:gd name="T9" fmla="*/ 0 h 1"/>
              <a:gd name="T10" fmla="*/ 0 60000 65536"/>
              <a:gd name="T11" fmla="*/ 0 60000 65536"/>
              <a:gd name="T12" fmla="*/ 0 60000 65536"/>
              <a:gd name="T13" fmla="*/ 0 60000 65536"/>
              <a:gd name="T14" fmla="*/ 0 60000 65536"/>
              <a:gd name="T15" fmla="*/ 0 w 3591"/>
              <a:gd name="T16" fmla="*/ 0 h 1"/>
              <a:gd name="T17" fmla="*/ 3591 w 3591"/>
              <a:gd name="T18" fmla="*/ 1 h 1"/>
            </a:gdLst>
            <a:ahLst/>
            <a:cxnLst>
              <a:cxn ang="T10">
                <a:pos x="T0" y="T1"/>
              </a:cxn>
              <a:cxn ang="T11">
                <a:pos x="T2" y="T3"/>
              </a:cxn>
              <a:cxn ang="T12">
                <a:pos x="T4" y="T5"/>
              </a:cxn>
              <a:cxn ang="T13">
                <a:pos x="T6" y="T7"/>
              </a:cxn>
              <a:cxn ang="T14">
                <a:pos x="T8" y="T9"/>
              </a:cxn>
            </a:cxnLst>
            <a:rect l="T15" t="T16" r="T17" b="T18"/>
            <a:pathLst>
              <a:path w="3591" h="1">
                <a:moveTo>
                  <a:pt x="0" y="0"/>
                </a:moveTo>
                <a:lnTo>
                  <a:pt x="0" y="0"/>
                </a:lnTo>
                <a:lnTo>
                  <a:pt x="1795" y="0"/>
                </a:lnTo>
                <a:lnTo>
                  <a:pt x="3590" y="0"/>
                </a:lnTo>
              </a:path>
            </a:pathLst>
          </a:custGeom>
          <a:noFill/>
          <a:ln w="9525">
            <a:solidFill>
              <a:srgbClr val="000000"/>
            </a:solidFill>
            <a:round/>
            <a:headEnd/>
            <a:tailEnd/>
          </a:ln>
        </p:spPr>
        <p:txBody>
          <a:bodyPr/>
          <a:lstStyle/>
          <a:p>
            <a:endParaRPr lang="en-US" dirty="0"/>
          </a:p>
        </p:txBody>
      </p:sp>
      <p:sp>
        <p:nvSpPr>
          <p:cNvPr id="54307" name="Freeform 37"/>
          <p:cNvSpPr>
            <a:spLocks/>
          </p:cNvSpPr>
          <p:nvPr/>
        </p:nvSpPr>
        <p:spPr bwMode="auto">
          <a:xfrm>
            <a:off x="2327275" y="2762250"/>
            <a:ext cx="5183188" cy="1588"/>
          </a:xfrm>
          <a:custGeom>
            <a:avLst/>
            <a:gdLst>
              <a:gd name="T0" fmla="*/ 2147483647 w 3591"/>
              <a:gd name="T1" fmla="*/ 0 h 1"/>
              <a:gd name="T2" fmla="*/ 2147483647 w 3591"/>
              <a:gd name="T3" fmla="*/ 0 h 1"/>
              <a:gd name="T4" fmla="*/ 2147483647 w 3591"/>
              <a:gd name="T5" fmla="*/ 0 h 1"/>
              <a:gd name="T6" fmla="*/ 2147483647 w 3591"/>
              <a:gd name="T7" fmla="*/ 0 h 1"/>
              <a:gd name="T8" fmla="*/ 0 w 3591"/>
              <a:gd name="T9" fmla="*/ 0 h 1"/>
              <a:gd name="T10" fmla="*/ 0 60000 65536"/>
              <a:gd name="T11" fmla="*/ 0 60000 65536"/>
              <a:gd name="T12" fmla="*/ 0 60000 65536"/>
              <a:gd name="T13" fmla="*/ 0 60000 65536"/>
              <a:gd name="T14" fmla="*/ 0 60000 65536"/>
              <a:gd name="T15" fmla="*/ 0 w 3591"/>
              <a:gd name="T16" fmla="*/ 0 h 1"/>
              <a:gd name="T17" fmla="*/ 3591 w 3591"/>
              <a:gd name="T18" fmla="*/ 1 h 1"/>
            </a:gdLst>
            <a:ahLst/>
            <a:cxnLst>
              <a:cxn ang="T10">
                <a:pos x="T0" y="T1"/>
              </a:cxn>
              <a:cxn ang="T11">
                <a:pos x="T2" y="T3"/>
              </a:cxn>
              <a:cxn ang="T12">
                <a:pos x="T4" y="T5"/>
              </a:cxn>
              <a:cxn ang="T13">
                <a:pos x="T6" y="T7"/>
              </a:cxn>
              <a:cxn ang="T14">
                <a:pos x="T8" y="T9"/>
              </a:cxn>
            </a:cxnLst>
            <a:rect l="T15" t="T16" r="T17" b="T18"/>
            <a:pathLst>
              <a:path w="3591" h="1">
                <a:moveTo>
                  <a:pt x="3590" y="0"/>
                </a:moveTo>
                <a:lnTo>
                  <a:pt x="3590" y="0"/>
                </a:lnTo>
                <a:lnTo>
                  <a:pt x="1795" y="0"/>
                </a:lnTo>
                <a:lnTo>
                  <a:pt x="0" y="0"/>
                </a:lnTo>
              </a:path>
            </a:pathLst>
          </a:custGeom>
          <a:noFill/>
          <a:ln w="9525">
            <a:solidFill>
              <a:srgbClr val="000000"/>
            </a:solidFill>
            <a:round/>
            <a:headEnd/>
            <a:tailEnd/>
          </a:ln>
        </p:spPr>
        <p:txBody>
          <a:bodyPr/>
          <a:lstStyle/>
          <a:p>
            <a:endParaRPr lang="en-US" dirty="0"/>
          </a:p>
        </p:txBody>
      </p:sp>
      <p:sp>
        <p:nvSpPr>
          <p:cNvPr id="54308" name="Freeform 38"/>
          <p:cNvSpPr>
            <a:spLocks/>
          </p:cNvSpPr>
          <p:nvPr/>
        </p:nvSpPr>
        <p:spPr bwMode="auto">
          <a:xfrm>
            <a:off x="2327275" y="3067050"/>
            <a:ext cx="5183188" cy="1588"/>
          </a:xfrm>
          <a:custGeom>
            <a:avLst/>
            <a:gdLst>
              <a:gd name="T0" fmla="*/ 0 w 3591"/>
              <a:gd name="T1" fmla="*/ 0 h 1"/>
              <a:gd name="T2" fmla="*/ 0 w 3591"/>
              <a:gd name="T3" fmla="*/ 0 h 1"/>
              <a:gd name="T4" fmla="*/ 2147483647 w 3591"/>
              <a:gd name="T5" fmla="*/ 0 h 1"/>
              <a:gd name="T6" fmla="*/ 2147483647 w 3591"/>
              <a:gd name="T7" fmla="*/ 0 h 1"/>
              <a:gd name="T8" fmla="*/ 2147483647 w 3591"/>
              <a:gd name="T9" fmla="*/ 0 h 1"/>
              <a:gd name="T10" fmla="*/ 0 60000 65536"/>
              <a:gd name="T11" fmla="*/ 0 60000 65536"/>
              <a:gd name="T12" fmla="*/ 0 60000 65536"/>
              <a:gd name="T13" fmla="*/ 0 60000 65536"/>
              <a:gd name="T14" fmla="*/ 0 60000 65536"/>
              <a:gd name="T15" fmla="*/ 0 w 3591"/>
              <a:gd name="T16" fmla="*/ 0 h 1"/>
              <a:gd name="T17" fmla="*/ 3591 w 3591"/>
              <a:gd name="T18" fmla="*/ 1 h 1"/>
            </a:gdLst>
            <a:ahLst/>
            <a:cxnLst>
              <a:cxn ang="T10">
                <a:pos x="T0" y="T1"/>
              </a:cxn>
              <a:cxn ang="T11">
                <a:pos x="T2" y="T3"/>
              </a:cxn>
              <a:cxn ang="T12">
                <a:pos x="T4" y="T5"/>
              </a:cxn>
              <a:cxn ang="T13">
                <a:pos x="T6" y="T7"/>
              </a:cxn>
              <a:cxn ang="T14">
                <a:pos x="T8" y="T9"/>
              </a:cxn>
            </a:cxnLst>
            <a:rect l="T15" t="T16" r="T17" b="T18"/>
            <a:pathLst>
              <a:path w="3591" h="1">
                <a:moveTo>
                  <a:pt x="0" y="0"/>
                </a:moveTo>
                <a:lnTo>
                  <a:pt x="0" y="0"/>
                </a:lnTo>
                <a:lnTo>
                  <a:pt x="1795" y="0"/>
                </a:lnTo>
                <a:lnTo>
                  <a:pt x="3590" y="0"/>
                </a:lnTo>
              </a:path>
            </a:pathLst>
          </a:custGeom>
          <a:noFill/>
          <a:ln w="9525">
            <a:solidFill>
              <a:srgbClr val="000000"/>
            </a:solidFill>
            <a:round/>
            <a:headEnd/>
            <a:tailEnd/>
          </a:ln>
        </p:spPr>
        <p:txBody>
          <a:bodyPr/>
          <a:lstStyle/>
          <a:p>
            <a:endParaRPr lang="en-US" dirty="0"/>
          </a:p>
        </p:txBody>
      </p:sp>
      <p:sp>
        <p:nvSpPr>
          <p:cNvPr id="54309" name="Freeform 39"/>
          <p:cNvSpPr>
            <a:spLocks/>
          </p:cNvSpPr>
          <p:nvPr/>
        </p:nvSpPr>
        <p:spPr bwMode="auto">
          <a:xfrm>
            <a:off x="2327275" y="3376613"/>
            <a:ext cx="5183188" cy="1587"/>
          </a:xfrm>
          <a:custGeom>
            <a:avLst/>
            <a:gdLst>
              <a:gd name="T0" fmla="*/ 2147483647 w 3591"/>
              <a:gd name="T1" fmla="*/ 0 h 1"/>
              <a:gd name="T2" fmla="*/ 2147483647 w 3591"/>
              <a:gd name="T3" fmla="*/ 0 h 1"/>
              <a:gd name="T4" fmla="*/ 2147483647 w 3591"/>
              <a:gd name="T5" fmla="*/ 0 h 1"/>
              <a:gd name="T6" fmla="*/ 2147483647 w 3591"/>
              <a:gd name="T7" fmla="*/ 0 h 1"/>
              <a:gd name="T8" fmla="*/ 0 w 3591"/>
              <a:gd name="T9" fmla="*/ 0 h 1"/>
              <a:gd name="T10" fmla="*/ 0 60000 65536"/>
              <a:gd name="T11" fmla="*/ 0 60000 65536"/>
              <a:gd name="T12" fmla="*/ 0 60000 65536"/>
              <a:gd name="T13" fmla="*/ 0 60000 65536"/>
              <a:gd name="T14" fmla="*/ 0 60000 65536"/>
              <a:gd name="T15" fmla="*/ 0 w 3591"/>
              <a:gd name="T16" fmla="*/ 0 h 1"/>
              <a:gd name="T17" fmla="*/ 3591 w 3591"/>
              <a:gd name="T18" fmla="*/ 1 h 1"/>
            </a:gdLst>
            <a:ahLst/>
            <a:cxnLst>
              <a:cxn ang="T10">
                <a:pos x="T0" y="T1"/>
              </a:cxn>
              <a:cxn ang="T11">
                <a:pos x="T2" y="T3"/>
              </a:cxn>
              <a:cxn ang="T12">
                <a:pos x="T4" y="T5"/>
              </a:cxn>
              <a:cxn ang="T13">
                <a:pos x="T6" y="T7"/>
              </a:cxn>
              <a:cxn ang="T14">
                <a:pos x="T8" y="T9"/>
              </a:cxn>
            </a:cxnLst>
            <a:rect l="T15" t="T16" r="T17" b="T18"/>
            <a:pathLst>
              <a:path w="3591" h="1">
                <a:moveTo>
                  <a:pt x="3590" y="0"/>
                </a:moveTo>
                <a:lnTo>
                  <a:pt x="3590" y="0"/>
                </a:lnTo>
                <a:lnTo>
                  <a:pt x="1795" y="0"/>
                </a:lnTo>
                <a:lnTo>
                  <a:pt x="0" y="0"/>
                </a:lnTo>
              </a:path>
            </a:pathLst>
          </a:custGeom>
          <a:noFill/>
          <a:ln w="9525">
            <a:solidFill>
              <a:srgbClr val="000000"/>
            </a:solidFill>
            <a:round/>
            <a:headEnd/>
            <a:tailEnd/>
          </a:ln>
        </p:spPr>
        <p:txBody>
          <a:bodyPr/>
          <a:lstStyle/>
          <a:p>
            <a:endParaRPr lang="en-US" dirty="0"/>
          </a:p>
        </p:txBody>
      </p:sp>
      <p:sp>
        <p:nvSpPr>
          <p:cNvPr id="54310" name="Freeform 40"/>
          <p:cNvSpPr>
            <a:spLocks/>
          </p:cNvSpPr>
          <p:nvPr/>
        </p:nvSpPr>
        <p:spPr bwMode="auto">
          <a:xfrm>
            <a:off x="2327275" y="3686175"/>
            <a:ext cx="5183188" cy="1588"/>
          </a:xfrm>
          <a:custGeom>
            <a:avLst/>
            <a:gdLst>
              <a:gd name="T0" fmla="*/ 0 w 3591"/>
              <a:gd name="T1" fmla="*/ 0 h 1"/>
              <a:gd name="T2" fmla="*/ 0 w 3591"/>
              <a:gd name="T3" fmla="*/ 0 h 1"/>
              <a:gd name="T4" fmla="*/ 2147483647 w 3591"/>
              <a:gd name="T5" fmla="*/ 0 h 1"/>
              <a:gd name="T6" fmla="*/ 2147483647 w 3591"/>
              <a:gd name="T7" fmla="*/ 0 h 1"/>
              <a:gd name="T8" fmla="*/ 2147483647 w 3591"/>
              <a:gd name="T9" fmla="*/ 0 h 1"/>
              <a:gd name="T10" fmla="*/ 0 60000 65536"/>
              <a:gd name="T11" fmla="*/ 0 60000 65536"/>
              <a:gd name="T12" fmla="*/ 0 60000 65536"/>
              <a:gd name="T13" fmla="*/ 0 60000 65536"/>
              <a:gd name="T14" fmla="*/ 0 60000 65536"/>
              <a:gd name="T15" fmla="*/ 0 w 3591"/>
              <a:gd name="T16" fmla="*/ 0 h 1"/>
              <a:gd name="T17" fmla="*/ 3591 w 3591"/>
              <a:gd name="T18" fmla="*/ 1 h 1"/>
            </a:gdLst>
            <a:ahLst/>
            <a:cxnLst>
              <a:cxn ang="T10">
                <a:pos x="T0" y="T1"/>
              </a:cxn>
              <a:cxn ang="T11">
                <a:pos x="T2" y="T3"/>
              </a:cxn>
              <a:cxn ang="T12">
                <a:pos x="T4" y="T5"/>
              </a:cxn>
              <a:cxn ang="T13">
                <a:pos x="T6" y="T7"/>
              </a:cxn>
              <a:cxn ang="T14">
                <a:pos x="T8" y="T9"/>
              </a:cxn>
            </a:cxnLst>
            <a:rect l="T15" t="T16" r="T17" b="T18"/>
            <a:pathLst>
              <a:path w="3591" h="1">
                <a:moveTo>
                  <a:pt x="0" y="0"/>
                </a:moveTo>
                <a:lnTo>
                  <a:pt x="0" y="0"/>
                </a:lnTo>
                <a:lnTo>
                  <a:pt x="1795" y="0"/>
                </a:lnTo>
                <a:lnTo>
                  <a:pt x="3590" y="0"/>
                </a:lnTo>
              </a:path>
            </a:pathLst>
          </a:custGeom>
          <a:noFill/>
          <a:ln w="9525">
            <a:solidFill>
              <a:srgbClr val="000000"/>
            </a:solidFill>
            <a:round/>
            <a:headEnd/>
            <a:tailEnd/>
          </a:ln>
        </p:spPr>
        <p:txBody>
          <a:bodyPr/>
          <a:lstStyle/>
          <a:p>
            <a:endParaRPr lang="en-US" dirty="0"/>
          </a:p>
        </p:txBody>
      </p:sp>
      <p:sp>
        <p:nvSpPr>
          <p:cNvPr id="54311" name="Freeform 41"/>
          <p:cNvSpPr>
            <a:spLocks/>
          </p:cNvSpPr>
          <p:nvPr/>
        </p:nvSpPr>
        <p:spPr bwMode="auto">
          <a:xfrm>
            <a:off x="2327275" y="3994150"/>
            <a:ext cx="5183188" cy="1588"/>
          </a:xfrm>
          <a:custGeom>
            <a:avLst/>
            <a:gdLst>
              <a:gd name="T0" fmla="*/ 2147483647 w 3591"/>
              <a:gd name="T1" fmla="*/ 0 h 1"/>
              <a:gd name="T2" fmla="*/ 2147483647 w 3591"/>
              <a:gd name="T3" fmla="*/ 0 h 1"/>
              <a:gd name="T4" fmla="*/ 2147483647 w 3591"/>
              <a:gd name="T5" fmla="*/ 0 h 1"/>
              <a:gd name="T6" fmla="*/ 2147483647 w 3591"/>
              <a:gd name="T7" fmla="*/ 0 h 1"/>
              <a:gd name="T8" fmla="*/ 0 w 3591"/>
              <a:gd name="T9" fmla="*/ 0 h 1"/>
              <a:gd name="T10" fmla="*/ 0 60000 65536"/>
              <a:gd name="T11" fmla="*/ 0 60000 65536"/>
              <a:gd name="T12" fmla="*/ 0 60000 65536"/>
              <a:gd name="T13" fmla="*/ 0 60000 65536"/>
              <a:gd name="T14" fmla="*/ 0 60000 65536"/>
              <a:gd name="T15" fmla="*/ 0 w 3591"/>
              <a:gd name="T16" fmla="*/ 0 h 1"/>
              <a:gd name="T17" fmla="*/ 3591 w 3591"/>
              <a:gd name="T18" fmla="*/ 1 h 1"/>
            </a:gdLst>
            <a:ahLst/>
            <a:cxnLst>
              <a:cxn ang="T10">
                <a:pos x="T0" y="T1"/>
              </a:cxn>
              <a:cxn ang="T11">
                <a:pos x="T2" y="T3"/>
              </a:cxn>
              <a:cxn ang="T12">
                <a:pos x="T4" y="T5"/>
              </a:cxn>
              <a:cxn ang="T13">
                <a:pos x="T6" y="T7"/>
              </a:cxn>
              <a:cxn ang="T14">
                <a:pos x="T8" y="T9"/>
              </a:cxn>
            </a:cxnLst>
            <a:rect l="T15" t="T16" r="T17" b="T18"/>
            <a:pathLst>
              <a:path w="3591" h="1">
                <a:moveTo>
                  <a:pt x="3590" y="0"/>
                </a:moveTo>
                <a:lnTo>
                  <a:pt x="3590" y="0"/>
                </a:lnTo>
                <a:lnTo>
                  <a:pt x="1795" y="0"/>
                </a:lnTo>
                <a:lnTo>
                  <a:pt x="0" y="0"/>
                </a:lnTo>
              </a:path>
            </a:pathLst>
          </a:custGeom>
          <a:noFill/>
          <a:ln w="9525">
            <a:solidFill>
              <a:srgbClr val="000000"/>
            </a:solidFill>
            <a:round/>
            <a:headEnd/>
            <a:tailEnd/>
          </a:ln>
        </p:spPr>
        <p:txBody>
          <a:bodyPr/>
          <a:lstStyle/>
          <a:p>
            <a:endParaRPr lang="en-US" dirty="0"/>
          </a:p>
        </p:txBody>
      </p:sp>
      <p:sp>
        <p:nvSpPr>
          <p:cNvPr id="54312" name="Freeform 42"/>
          <p:cNvSpPr>
            <a:spLocks/>
          </p:cNvSpPr>
          <p:nvPr/>
        </p:nvSpPr>
        <p:spPr bwMode="auto">
          <a:xfrm>
            <a:off x="2327275" y="4305300"/>
            <a:ext cx="5183188" cy="1588"/>
          </a:xfrm>
          <a:custGeom>
            <a:avLst/>
            <a:gdLst>
              <a:gd name="T0" fmla="*/ 0 w 3591"/>
              <a:gd name="T1" fmla="*/ 0 h 1"/>
              <a:gd name="T2" fmla="*/ 0 w 3591"/>
              <a:gd name="T3" fmla="*/ 0 h 1"/>
              <a:gd name="T4" fmla="*/ 2147483647 w 3591"/>
              <a:gd name="T5" fmla="*/ 0 h 1"/>
              <a:gd name="T6" fmla="*/ 2147483647 w 3591"/>
              <a:gd name="T7" fmla="*/ 0 h 1"/>
              <a:gd name="T8" fmla="*/ 2147483647 w 3591"/>
              <a:gd name="T9" fmla="*/ 0 h 1"/>
              <a:gd name="T10" fmla="*/ 0 60000 65536"/>
              <a:gd name="T11" fmla="*/ 0 60000 65536"/>
              <a:gd name="T12" fmla="*/ 0 60000 65536"/>
              <a:gd name="T13" fmla="*/ 0 60000 65536"/>
              <a:gd name="T14" fmla="*/ 0 60000 65536"/>
              <a:gd name="T15" fmla="*/ 0 w 3591"/>
              <a:gd name="T16" fmla="*/ 0 h 1"/>
              <a:gd name="T17" fmla="*/ 3591 w 3591"/>
              <a:gd name="T18" fmla="*/ 1 h 1"/>
            </a:gdLst>
            <a:ahLst/>
            <a:cxnLst>
              <a:cxn ang="T10">
                <a:pos x="T0" y="T1"/>
              </a:cxn>
              <a:cxn ang="T11">
                <a:pos x="T2" y="T3"/>
              </a:cxn>
              <a:cxn ang="T12">
                <a:pos x="T4" y="T5"/>
              </a:cxn>
              <a:cxn ang="T13">
                <a:pos x="T6" y="T7"/>
              </a:cxn>
              <a:cxn ang="T14">
                <a:pos x="T8" y="T9"/>
              </a:cxn>
            </a:cxnLst>
            <a:rect l="T15" t="T16" r="T17" b="T18"/>
            <a:pathLst>
              <a:path w="3591" h="1">
                <a:moveTo>
                  <a:pt x="0" y="0"/>
                </a:moveTo>
                <a:lnTo>
                  <a:pt x="0" y="0"/>
                </a:lnTo>
                <a:lnTo>
                  <a:pt x="1795" y="0"/>
                </a:lnTo>
                <a:lnTo>
                  <a:pt x="3590" y="0"/>
                </a:lnTo>
              </a:path>
            </a:pathLst>
          </a:custGeom>
          <a:noFill/>
          <a:ln w="9525">
            <a:solidFill>
              <a:srgbClr val="000000"/>
            </a:solidFill>
            <a:round/>
            <a:headEnd/>
            <a:tailEnd/>
          </a:ln>
        </p:spPr>
        <p:txBody>
          <a:bodyPr/>
          <a:lstStyle/>
          <a:p>
            <a:endParaRPr lang="en-US" dirty="0"/>
          </a:p>
        </p:txBody>
      </p:sp>
      <p:sp>
        <p:nvSpPr>
          <p:cNvPr id="54313" name="Freeform 43"/>
          <p:cNvSpPr>
            <a:spLocks/>
          </p:cNvSpPr>
          <p:nvPr/>
        </p:nvSpPr>
        <p:spPr bwMode="auto">
          <a:xfrm>
            <a:off x="2327275" y="4613275"/>
            <a:ext cx="5183188" cy="1588"/>
          </a:xfrm>
          <a:custGeom>
            <a:avLst/>
            <a:gdLst>
              <a:gd name="T0" fmla="*/ 2147483647 w 3591"/>
              <a:gd name="T1" fmla="*/ 0 h 1"/>
              <a:gd name="T2" fmla="*/ 2147483647 w 3591"/>
              <a:gd name="T3" fmla="*/ 0 h 1"/>
              <a:gd name="T4" fmla="*/ 2147483647 w 3591"/>
              <a:gd name="T5" fmla="*/ 0 h 1"/>
              <a:gd name="T6" fmla="*/ 2147483647 w 3591"/>
              <a:gd name="T7" fmla="*/ 0 h 1"/>
              <a:gd name="T8" fmla="*/ 0 w 3591"/>
              <a:gd name="T9" fmla="*/ 0 h 1"/>
              <a:gd name="T10" fmla="*/ 0 60000 65536"/>
              <a:gd name="T11" fmla="*/ 0 60000 65536"/>
              <a:gd name="T12" fmla="*/ 0 60000 65536"/>
              <a:gd name="T13" fmla="*/ 0 60000 65536"/>
              <a:gd name="T14" fmla="*/ 0 60000 65536"/>
              <a:gd name="T15" fmla="*/ 0 w 3591"/>
              <a:gd name="T16" fmla="*/ 0 h 1"/>
              <a:gd name="T17" fmla="*/ 3591 w 3591"/>
              <a:gd name="T18" fmla="*/ 1 h 1"/>
            </a:gdLst>
            <a:ahLst/>
            <a:cxnLst>
              <a:cxn ang="T10">
                <a:pos x="T0" y="T1"/>
              </a:cxn>
              <a:cxn ang="T11">
                <a:pos x="T2" y="T3"/>
              </a:cxn>
              <a:cxn ang="T12">
                <a:pos x="T4" y="T5"/>
              </a:cxn>
              <a:cxn ang="T13">
                <a:pos x="T6" y="T7"/>
              </a:cxn>
              <a:cxn ang="T14">
                <a:pos x="T8" y="T9"/>
              </a:cxn>
            </a:cxnLst>
            <a:rect l="T15" t="T16" r="T17" b="T18"/>
            <a:pathLst>
              <a:path w="3591" h="1">
                <a:moveTo>
                  <a:pt x="3590" y="0"/>
                </a:moveTo>
                <a:lnTo>
                  <a:pt x="3590" y="0"/>
                </a:lnTo>
                <a:lnTo>
                  <a:pt x="1795" y="0"/>
                </a:lnTo>
                <a:lnTo>
                  <a:pt x="0" y="0"/>
                </a:lnTo>
              </a:path>
            </a:pathLst>
          </a:custGeom>
          <a:noFill/>
          <a:ln w="9525">
            <a:solidFill>
              <a:srgbClr val="000000"/>
            </a:solidFill>
            <a:round/>
            <a:headEnd/>
            <a:tailEnd/>
          </a:ln>
        </p:spPr>
        <p:txBody>
          <a:bodyPr/>
          <a:lstStyle/>
          <a:p>
            <a:endParaRPr lang="en-US" dirty="0"/>
          </a:p>
        </p:txBody>
      </p:sp>
      <p:sp>
        <p:nvSpPr>
          <p:cNvPr id="54314" name="Line 44"/>
          <p:cNvSpPr>
            <a:spLocks noChangeShapeType="1"/>
          </p:cNvSpPr>
          <p:nvPr/>
        </p:nvSpPr>
        <p:spPr bwMode="auto">
          <a:xfrm>
            <a:off x="7500938" y="4613275"/>
            <a:ext cx="7937" cy="0"/>
          </a:xfrm>
          <a:prstGeom prst="line">
            <a:avLst/>
          </a:prstGeom>
          <a:noFill/>
          <a:ln w="9525">
            <a:solidFill>
              <a:srgbClr val="0000AF"/>
            </a:solidFill>
            <a:round/>
            <a:headEnd/>
            <a:tailEnd/>
          </a:ln>
        </p:spPr>
        <p:txBody>
          <a:bodyPr wrap="none" anchor="ctr"/>
          <a:lstStyle/>
          <a:p>
            <a:endParaRPr lang="en-US" dirty="0"/>
          </a:p>
        </p:txBody>
      </p:sp>
      <p:sp>
        <p:nvSpPr>
          <p:cNvPr id="54315" name="Line 45"/>
          <p:cNvSpPr>
            <a:spLocks noChangeShapeType="1"/>
          </p:cNvSpPr>
          <p:nvPr/>
        </p:nvSpPr>
        <p:spPr bwMode="auto">
          <a:xfrm>
            <a:off x="7500938" y="4549775"/>
            <a:ext cx="7937" cy="6350"/>
          </a:xfrm>
          <a:prstGeom prst="line">
            <a:avLst/>
          </a:prstGeom>
          <a:noFill/>
          <a:ln w="9525">
            <a:solidFill>
              <a:srgbClr val="000000"/>
            </a:solidFill>
            <a:round/>
            <a:headEnd/>
            <a:tailEnd/>
          </a:ln>
        </p:spPr>
        <p:txBody>
          <a:bodyPr wrap="none" anchor="ctr"/>
          <a:lstStyle/>
          <a:p>
            <a:endParaRPr lang="en-US" dirty="0"/>
          </a:p>
        </p:txBody>
      </p:sp>
      <p:sp>
        <p:nvSpPr>
          <p:cNvPr id="54316" name="Line 46"/>
          <p:cNvSpPr>
            <a:spLocks noChangeShapeType="1"/>
          </p:cNvSpPr>
          <p:nvPr/>
        </p:nvSpPr>
        <p:spPr bwMode="auto">
          <a:xfrm flipH="1" flipV="1">
            <a:off x="2346325" y="2914650"/>
            <a:ext cx="2857500" cy="1692275"/>
          </a:xfrm>
          <a:prstGeom prst="line">
            <a:avLst/>
          </a:prstGeom>
          <a:noFill/>
          <a:ln w="47625">
            <a:solidFill>
              <a:srgbClr val="000000"/>
            </a:solidFill>
            <a:round/>
            <a:headEnd/>
            <a:tailEnd/>
          </a:ln>
        </p:spPr>
        <p:txBody>
          <a:bodyPr wrap="none" anchor="ctr"/>
          <a:lstStyle/>
          <a:p>
            <a:endParaRPr lang="en-US" dirty="0"/>
          </a:p>
        </p:txBody>
      </p:sp>
      <p:sp>
        <p:nvSpPr>
          <p:cNvPr id="54317" name="Line 47"/>
          <p:cNvSpPr>
            <a:spLocks noChangeShapeType="1"/>
          </p:cNvSpPr>
          <p:nvPr/>
        </p:nvSpPr>
        <p:spPr bwMode="auto">
          <a:xfrm flipH="1" flipV="1">
            <a:off x="2344738" y="3228975"/>
            <a:ext cx="2347912" cy="1382713"/>
          </a:xfrm>
          <a:prstGeom prst="line">
            <a:avLst/>
          </a:prstGeom>
          <a:noFill/>
          <a:ln w="47625">
            <a:solidFill>
              <a:srgbClr val="000000"/>
            </a:solidFill>
            <a:round/>
            <a:headEnd/>
            <a:tailEnd/>
          </a:ln>
        </p:spPr>
        <p:txBody>
          <a:bodyPr wrap="none" anchor="ctr"/>
          <a:lstStyle/>
          <a:p>
            <a:endParaRPr lang="en-US" dirty="0"/>
          </a:p>
        </p:txBody>
      </p:sp>
      <p:sp>
        <p:nvSpPr>
          <p:cNvPr id="1588272" name="Text Box 48"/>
          <p:cNvSpPr txBox="1">
            <a:spLocks noChangeArrowheads="1"/>
          </p:cNvSpPr>
          <p:nvPr/>
        </p:nvSpPr>
        <p:spPr bwMode="auto">
          <a:xfrm>
            <a:off x="4762500" y="2212975"/>
            <a:ext cx="2219325" cy="666750"/>
          </a:xfrm>
          <a:prstGeom prst="rect">
            <a:avLst/>
          </a:prstGeom>
          <a:solidFill>
            <a:schemeClr val="bg1"/>
          </a:solidFill>
          <a:ln w="19050">
            <a:solidFill>
              <a:srgbClr val="000000"/>
            </a:solidFill>
            <a:miter lim="800000"/>
            <a:headEnd/>
            <a:tailEnd/>
          </a:ln>
          <a:effectLst>
            <a:outerShdw dist="107763" dir="18900000" algn="ctr" rotWithShape="0">
              <a:srgbClr val="404040"/>
            </a:outerShdw>
          </a:effectLst>
        </p:spPr>
        <p:txBody>
          <a:bodyPr lIns="0" tIns="0" rIns="0" bIns="0" anchor="ctr"/>
          <a:lstStyle/>
          <a:p>
            <a:pPr algn="ctr" defTabSz="409575">
              <a:buClr>
                <a:srgbClr val="000000"/>
              </a:buClr>
              <a:buSzPct val="90000"/>
              <a:buFont typeface="Monotype Sorts" pitchFamily="2" charset="2"/>
              <a:buNone/>
            </a:pPr>
            <a:r>
              <a:rPr lang="en-US" sz="2100" dirty="0">
                <a:solidFill>
                  <a:schemeClr val="tx2"/>
                </a:solidFill>
                <a:latin typeface="Agilent TT Cond" pitchFamily="34" charset="0"/>
              </a:rPr>
              <a:t>Displayed Noise in a 1 kHz RBW</a:t>
            </a:r>
            <a:endParaRPr lang="en-US" sz="2200" dirty="0">
              <a:solidFill>
                <a:schemeClr val="tx2"/>
              </a:solidFill>
              <a:latin typeface="Agilent TT Cond" pitchFamily="34" charset="0"/>
            </a:endParaRPr>
          </a:p>
        </p:txBody>
      </p:sp>
      <p:sp>
        <p:nvSpPr>
          <p:cNvPr id="1588273" name="Text Box 49"/>
          <p:cNvSpPr txBox="1">
            <a:spLocks noChangeArrowheads="1"/>
          </p:cNvSpPr>
          <p:nvPr/>
        </p:nvSpPr>
        <p:spPr bwMode="auto">
          <a:xfrm>
            <a:off x="1071563" y="5080000"/>
            <a:ext cx="2220912" cy="666750"/>
          </a:xfrm>
          <a:prstGeom prst="rect">
            <a:avLst/>
          </a:prstGeom>
          <a:solidFill>
            <a:schemeClr val="bg1"/>
          </a:solidFill>
          <a:ln w="19050">
            <a:solidFill>
              <a:srgbClr val="000000"/>
            </a:solidFill>
            <a:miter lim="800000"/>
            <a:headEnd/>
            <a:tailEnd/>
          </a:ln>
          <a:effectLst>
            <a:outerShdw dist="107763" dir="18900000" algn="ctr" rotWithShape="0">
              <a:srgbClr val="404040"/>
            </a:outerShdw>
          </a:effectLst>
        </p:spPr>
        <p:txBody>
          <a:bodyPr lIns="0" tIns="0" rIns="0" bIns="0" anchor="ctr"/>
          <a:lstStyle/>
          <a:p>
            <a:pPr algn="ctr" defTabSz="409575">
              <a:buClr>
                <a:srgbClr val="000000"/>
              </a:buClr>
              <a:buSzPct val="90000"/>
              <a:buFont typeface="Monotype Sorts" pitchFamily="2" charset="2"/>
              <a:buNone/>
            </a:pPr>
            <a:r>
              <a:rPr lang="en-US" sz="2100" dirty="0">
                <a:solidFill>
                  <a:schemeClr val="tx2"/>
                </a:solidFill>
                <a:latin typeface="Agilent TT Cond" pitchFamily="34" charset="0"/>
              </a:rPr>
              <a:t>Displayed Noise in a 100 Hz RBW</a:t>
            </a:r>
            <a:endParaRPr lang="en-US" sz="2200" dirty="0">
              <a:solidFill>
                <a:schemeClr val="tx2"/>
              </a:solidFill>
              <a:latin typeface="Agilent TT Cond" pitchFamily="34" charset="0"/>
            </a:endParaRPr>
          </a:p>
        </p:txBody>
      </p:sp>
      <p:sp>
        <p:nvSpPr>
          <p:cNvPr id="54320" name="Text Box 50"/>
          <p:cNvSpPr txBox="1">
            <a:spLocks noChangeArrowheads="1"/>
          </p:cNvSpPr>
          <p:nvPr/>
        </p:nvSpPr>
        <p:spPr bwMode="auto">
          <a:xfrm>
            <a:off x="1273175" y="1082675"/>
            <a:ext cx="6643688" cy="423863"/>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2900" dirty="0">
                <a:solidFill>
                  <a:schemeClr val="accent2"/>
                </a:solidFill>
                <a:latin typeface="Agilent TT Cond" pitchFamily="34" charset="0"/>
              </a:rPr>
              <a:t>Signal-to-Noise Ratio Can Be Graphed</a:t>
            </a:r>
            <a:endParaRPr lang="en-US" sz="2200" dirty="0">
              <a:solidFill>
                <a:schemeClr val="accent2"/>
              </a:solidFill>
              <a:latin typeface="Agilent TT Cond" pitchFamily="34" charset="0"/>
            </a:endParaRPr>
          </a:p>
        </p:txBody>
      </p:sp>
      <p:sp>
        <p:nvSpPr>
          <p:cNvPr id="51" name="Footer Placeholder 50"/>
          <p:cNvSpPr>
            <a:spLocks noGrp="1"/>
          </p:cNvSpPr>
          <p:nvPr>
            <p:ph type="ftr" sz="quarter" idx="10"/>
          </p:nvPr>
        </p:nvSpPr>
        <p:spPr/>
        <p:txBody>
          <a:bodyPr/>
          <a:lstStyle/>
          <a:p>
            <a:r>
              <a:rPr lang="en-US" dirty="0" smtClean="0"/>
              <a:t>Back to Basics Training</a:t>
            </a:r>
            <a:endParaRPr lang="en-US" dirty="0"/>
          </a:p>
        </p:txBody>
      </p:sp>
      <p:sp>
        <p:nvSpPr>
          <p:cNvPr id="52" name="Slide Number Placeholder 51"/>
          <p:cNvSpPr>
            <a:spLocks noGrp="1"/>
          </p:cNvSpPr>
          <p:nvPr>
            <p:ph type="sldNum" sz="quarter" idx="12"/>
          </p:nvPr>
        </p:nvSpPr>
        <p:spPr/>
        <p:txBody>
          <a:bodyPr/>
          <a:lstStyle/>
          <a:p>
            <a:fld id="{2D132F79-ACF3-4263-B52B-5972FA2CE406}" type="slidenum">
              <a:rPr lang="en-US" smtClean="0"/>
              <a:pPr/>
              <a:t>52</a:t>
            </a:fld>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7"/>
          <p:cNvSpPr txBox="1">
            <a:spLocks noChangeArrowheads="1"/>
          </p:cNvSpPr>
          <p:nvPr/>
        </p:nvSpPr>
        <p:spPr bwMode="auto">
          <a:xfrm>
            <a:off x="0" y="0"/>
            <a:ext cx="9144000" cy="507831"/>
          </a:xfrm>
          <a:prstGeom prst="rect">
            <a:avLst/>
          </a:prstGeom>
          <a:noFill/>
          <a:ln w="9525">
            <a:noFill/>
            <a:miter lim="800000"/>
            <a:headEnd/>
            <a:tailEnd/>
          </a:ln>
          <a:effectLst/>
        </p:spPr>
        <p:txBody>
          <a:bodyPr wrap="square">
            <a:spAutoFit/>
          </a:bodyPr>
          <a:lstStyle/>
          <a:p>
            <a:r>
              <a:rPr lang="en-US" sz="2700" cap="small" spc="500" dirty="0" smtClean="0">
                <a:solidFill>
                  <a:srgbClr val="FFFFFF"/>
                </a:solidFill>
                <a:latin typeface="Calibri" pitchFamily="34" charset="0"/>
              </a:rPr>
              <a:t>Noise Floor Extension (NFE)</a:t>
            </a:r>
            <a:endParaRPr lang="en-US" sz="2700" b="1" cap="small" spc="500" dirty="0">
              <a:solidFill>
                <a:srgbClr val="0099CC">
                  <a:lumMod val="50000"/>
                </a:srgbClr>
              </a:solidFill>
              <a:latin typeface="Calibri" pitchFamily="34" charset="0"/>
            </a:endParaRPr>
          </a:p>
        </p:txBody>
      </p:sp>
      <p:sp>
        <p:nvSpPr>
          <p:cNvPr id="21" name="Slide Number Placeholder 1"/>
          <p:cNvSpPr>
            <a:spLocks noGrp="1"/>
          </p:cNvSpPr>
          <p:nvPr>
            <p:ph type="sldNum" sz="quarter" idx="10"/>
          </p:nvPr>
        </p:nvSpPr>
        <p:spPr>
          <a:xfrm>
            <a:off x="147638" y="6629400"/>
            <a:ext cx="614362" cy="152400"/>
          </a:xfrm>
        </p:spPr>
        <p:txBody>
          <a:bodyPr/>
          <a:lstStyle/>
          <a:p>
            <a:pPr>
              <a:defRPr/>
            </a:pPr>
            <a:r>
              <a:rPr lang="en-US" dirty="0" smtClean="0"/>
              <a:t>Page </a:t>
            </a:r>
            <a:fld id="{3EAE490C-CE03-4F3A-9A03-A92ACB77D3B7}" type="slidenum">
              <a:rPr lang="en-US" smtClean="0"/>
              <a:pPr>
                <a:defRPr/>
              </a:pPr>
              <a:t>53</a:t>
            </a:fld>
            <a:endParaRPr lang="en-US" dirty="0"/>
          </a:p>
        </p:txBody>
      </p:sp>
      <p:sp>
        <p:nvSpPr>
          <p:cNvPr id="4" name="Rectangle 2"/>
          <p:cNvSpPr txBox="1">
            <a:spLocks noChangeArrowheads="1"/>
          </p:cNvSpPr>
          <p:nvPr/>
        </p:nvSpPr>
        <p:spPr>
          <a:xfrm>
            <a:off x="0" y="76200"/>
            <a:ext cx="8915400" cy="838200"/>
          </a:xfrm>
          <a:prstGeom prst="rect">
            <a:avLst/>
          </a:prstGeom>
        </p:spPr>
        <p:txBody>
          <a:bodyPr/>
          <a:lstStyle/>
          <a:p>
            <a:pPr lvl="0" fontAlgn="base">
              <a:spcBef>
                <a:spcPct val="0"/>
              </a:spcBef>
              <a:spcAft>
                <a:spcPct val="10000"/>
              </a:spcAft>
              <a:defRPr/>
            </a:pPr>
            <a:r>
              <a:rPr lang="en-US" sz="2000" dirty="0" smtClean="0">
                <a:solidFill>
                  <a:srgbClr val="00B0F0"/>
                </a:solidFill>
              </a:rPr>
              <a:t>    </a:t>
            </a:r>
            <a:r>
              <a:rPr kumimoji="0" lang="en-US" sz="2800" b="1" u="none" strike="noStrike" kern="0" cap="none" spc="0" normalizeH="0" baseline="0" noProof="0" dirty="0" smtClean="0">
                <a:ln>
                  <a:noFill/>
                </a:ln>
                <a:solidFill>
                  <a:schemeClr val="tx2"/>
                </a:solidFill>
                <a:effectLst/>
                <a:uLnTx/>
                <a:uFillTx/>
                <a:latin typeface="+mj-lt"/>
                <a:ea typeface="+mj-ea"/>
                <a:cs typeface="Arial" pitchFamily="34" charset="0"/>
              </a:rPr>
              <a:t>Standard feature that improves DANL for the PXA              			</a:t>
            </a:r>
            <a:r>
              <a:rPr kumimoji="0" lang="en-US" sz="2000" b="1" u="none" strike="noStrike" kern="0" cap="none" spc="0" normalizeH="0" baseline="0" noProof="0" dirty="0" smtClean="0">
                <a:ln>
                  <a:noFill/>
                </a:ln>
                <a:solidFill>
                  <a:schemeClr val="tx2"/>
                </a:solidFill>
                <a:effectLst/>
                <a:uLnTx/>
                <a:uFillTx/>
                <a:latin typeface="+mj-lt"/>
                <a:ea typeface="+mj-ea"/>
                <a:cs typeface="Arial" pitchFamily="34" charset="0"/>
              </a:rPr>
              <a:t>Noise Floor Extension </a:t>
            </a:r>
          </a:p>
        </p:txBody>
      </p:sp>
      <p:sp>
        <p:nvSpPr>
          <p:cNvPr id="6" name="Text Box 4"/>
          <p:cNvSpPr txBox="1">
            <a:spLocks noChangeArrowheads="1"/>
          </p:cNvSpPr>
          <p:nvPr/>
        </p:nvSpPr>
        <p:spPr bwMode="auto">
          <a:xfrm>
            <a:off x="304800" y="4495800"/>
            <a:ext cx="8382000" cy="1638910"/>
          </a:xfrm>
          <a:prstGeom prst="rect">
            <a:avLst/>
          </a:prstGeom>
          <a:noFill/>
          <a:ln w="19050">
            <a:noFill/>
            <a:miter lim="800000"/>
            <a:headEnd/>
            <a:tailEnd/>
          </a:ln>
        </p:spPr>
        <p:txBody>
          <a:bodyPr wrap="square" lIns="0" tIns="0" rIns="0" bIns="0">
            <a:spAutoFit/>
          </a:bodyPr>
          <a:lstStyle/>
          <a:p>
            <a:pPr marL="114300" indent="-114300" eaLnBrk="0" hangingPunct="0">
              <a:spcBef>
                <a:spcPct val="50000"/>
              </a:spcBef>
              <a:buFontTx/>
              <a:buChar char="•"/>
            </a:pPr>
            <a:r>
              <a:rPr lang="en-US" altLang="ja-JP" sz="1500" dirty="0">
                <a:solidFill>
                  <a:schemeClr val="tx1">
                    <a:lumMod val="50000"/>
                    <a:lumOff val="50000"/>
                  </a:schemeClr>
                </a:solidFill>
                <a:latin typeface="Arial" pitchFamily="34" charset="0"/>
                <a:ea typeface="MS PGothic"/>
                <a:cs typeface="MS PGothic"/>
              </a:rPr>
              <a:t>The PXA combines real-time measurement processing with an unprecedented characterization of the analyzer’s own noise to allow that noise to be accurately removed from measurements. </a:t>
            </a:r>
          </a:p>
          <a:p>
            <a:pPr marL="114300" indent="-114300" eaLnBrk="0" hangingPunct="0">
              <a:spcBef>
                <a:spcPct val="50000"/>
              </a:spcBef>
              <a:buFontTx/>
              <a:buChar char="•"/>
            </a:pPr>
            <a:r>
              <a:rPr lang="en-US" altLang="ja-JP" sz="1500" dirty="0">
                <a:solidFill>
                  <a:schemeClr val="tx1">
                    <a:lumMod val="50000"/>
                    <a:lumOff val="50000"/>
                  </a:schemeClr>
                </a:solidFill>
                <a:latin typeface="Arial" pitchFamily="34" charset="0"/>
                <a:ea typeface="MS PGothic"/>
                <a:cs typeface="MS PGothic"/>
              </a:rPr>
              <a:t>The </a:t>
            </a:r>
            <a:r>
              <a:rPr lang="en-US" altLang="ja-JP" sz="1500" dirty="0" smtClean="0">
                <a:solidFill>
                  <a:schemeClr val="tx1">
                    <a:lumMod val="50000"/>
                    <a:lumOff val="50000"/>
                  </a:schemeClr>
                </a:solidFill>
                <a:latin typeface="Arial" pitchFamily="34" charset="0"/>
                <a:ea typeface="MS PGothic"/>
                <a:cs typeface="MS PGothic"/>
              </a:rPr>
              <a:t>improvement </a:t>
            </a:r>
            <a:r>
              <a:rPr lang="en-US" altLang="ja-JP" sz="1500" dirty="0">
                <a:solidFill>
                  <a:schemeClr val="tx1">
                    <a:lumMod val="50000"/>
                    <a:lumOff val="50000"/>
                  </a:schemeClr>
                </a:solidFill>
                <a:latin typeface="Arial" pitchFamily="34" charset="0"/>
                <a:ea typeface="MS PGothic"/>
                <a:cs typeface="MS PGothic"/>
              </a:rPr>
              <a:t>from </a:t>
            </a:r>
            <a:r>
              <a:rPr lang="en-US" altLang="ja-JP" sz="1500" i="1" dirty="0">
                <a:solidFill>
                  <a:schemeClr val="tx1">
                    <a:lumMod val="50000"/>
                    <a:lumOff val="50000"/>
                  </a:schemeClr>
                </a:solidFill>
                <a:latin typeface="Arial" pitchFamily="34" charset="0"/>
                <a:ea typeface="MS PGothic"/>
                <a:cs typeface="MS PGothic"/>
              </a:rPr>
              <a:t>noise floor extension</a:t>
            </a:r>
            <a:r>
              <a:rPr lang="en-US" altLang="ja-JP" sz="1500" dirty="0">
                <a:solidFill>
                  <a:schemeClr val="tx1">
                    <a:lumMod val="50000"/>
                    <a:lumOff val="50000"/>
                  </a:schemeClr>
                </a:solidFill>
                <a:latin typeface="Arial" pitchFamily="34" charset="0"/>
                <a:ea typeface="MS PGothic"/>
                <a:cs typeface="MS PGothic"/>
              </a:rPr>
              <a:t> </a:t>
            </a:r>
            <a:r>
              <a:rPr lang="en-US" altLang="ja-JP" sz="1500" dirty="0" smtClean="0">
                <a:solidFill>
                  <a:schemeClr val="tx1">
                    <a:lumMod val="50000"/>
                    <a:lumOff val="50000"/>
                  </a:schemeClr>
                </a:solidFill>
                <a:latin typeface="Arial" pitchFamily="34" charset="0"/>
                <a:ea typeface="MS PGothic"/>
                <a:cs typeface="MS PGothic"/>
              </a:rPr>
              <a:t>varies from RF to millimeter wave.  At RF, from </a:t>
            </a:r>
            <a:r>
              <a:rPr lang="en-US" altLang="ja-JP" sz="1500" dirty="0">
                <a:solidFill>
                  <a:schemeClr val="tx1">
                    <a:lumMod val="50000"/>
                    <a:lumOff val="50000"/>
                  </a:schemeClr>
                </a:solidFill>
                <a:latin typeface="Arial" pitchFamily="34" charset="0"/>
                <a:ea typeface="MS PGothic"/>
                <a:cs typeface="MS PGothic"/>
              </a:rPr>
              <a:t>about 3.5 dB for CW and pulsed signals to approximately 8 dB for noise-like signals, and up to 12 dB or more in some applications.  </a:t>
            </a:r>
          </a:p>
          <a:p>
            <a:pPr marL="114300" indent="-114300" eaLnBrk="0" hangingPunct="0">
              <a:spcBef>
                <a:spcPct val="50000"/>
              </a:spcBef>
              <a:buFontTx/>
              <a:buChar char="•"/>
            </a:pPr>
            <a:r>
              <a:rPr lang="en-US" altLang="ja-JP" sz="1500" dirty="0">
                <a:solidFill>
                  <a:schemeClr val="tx1">
                    <a:lumMod val="50000"/>
                    <a:lumOff val="50000"/>
                  </a:schemeClr>
                </a:solidFill>
                <a:latin typeface="Arial" pitchFamily="34" charset="0"/>
                <a:ea typeface="MS PGothic"/>
                <a:cs typeface="MS PGothic"/>
              </a:rPr>
              <a:t>DANL at 2 GHz is –161 </a:t>
            </a:r>
            <a:r>
              <a:rPr lang="en-US" altLang="ja-JP" sz="1500" dirty="0" err="1">
                <a:solidFill>
                  <a:schemeClr val="tx1">
                    <a:lumMod val="50000"/>
                    <a:lumOff val="50000"/>
                  </a:schemeClr>
                </a:solidFill>
                <a:latin typeface="Arial" pitchFamily="34" charset="0"/>
                <a:ea typeface="MS PGothic"/>
                <a:cs typeface="MS PGothic"/>
              </a:rPr>
              <a:t>dBm</a:t>
            </a:r>
            <a:r>
              <a:rPr lang="en-US" altLang="ja-JP" sz="1500" dirty="0">
                <a:solidFill>
                  <a:schemeClr val="tx1">
                    <a:lumMod val="50000"/>
                    <a:lumOff val="50000"/>
                  </a:schemeClr>
                </a:solidFill>
                <a:latin typeface="Arial" pitchFamily="34" charset="0"/>
                <a:ea typeface="MS PGothic"/>
                <a:cs typeface="MS PGothic"/>
              </a:rPr>
              <a:t> without a preamp and –172 </a:t>
            </a:r>
            <a:r>
              <a:rPr lang="en-US" altLang="ja-JP" sz="1500" dirty="0" err="1">
                <a:solidFill>
                  <a:schemeClr val="tx1">
                    <a:lumMod val="50000"/>
                    <a:lumOff val="50000"/>
                  </a:schemeClr>
                </a:solidFill>
                <a:latin typeface="Arial" pitchFamily="34" charset="0"/>
                <a:ea typeface="MS PGothic"/>
                <a:cs typeface="MS PGothic"/>
              </a:rPr>
              <a:t>dBm</a:t>
            </a:r>
            <a:r>
              <a:rPr lang="en-US" altLang="ja-JP" sz="1500" dirty="0">
                <a:solidFill>
                  <a:schemeClr val="tx1">
                    <a:lumMod val="50000"/>
                    <a:lumOff val="50000"/>
                  </a:schemeClr>
                </a:solidFill>
                <a:latin typeface="Arial" pitchFamily="34" charset="0"/>
                <a:ea typeface="MS PGothic"/>
                <a:cs typeface="MS PGothic"/>
              </a:rPr>
              <a:t> with the preamp.</a:t>
            </a:r>
            <a:r>
              <a:rPr lang="en-US" altLang="ja-JP" sz="1600" dirty="0">
                <a:solidFill>
                  <a:schemeClr val="tx1">
                    <a:lumMod val="50000"/>
                    <a:lumOff val="50000"/>
                  </a:schemeClr>
                </a:solidFill>
                <a:latin typeface="Arial" pitchFamily="34" charset="0"/>
                <a:ea typeface="MS PGothic"/>
                <a:cs typeface="MS PGothic"/>
              </a:rPr>
              <a:t> </a:t>
            </a:r>
            <a:endParaRPr lang="en-US" sz="1600" dirty="0">
              <a:solidFill>
                <a:schemeClr val="tx1">
                  <a:lumMod val="50000"/>
                  <a:lumOff val="50000"/>
                </a:schemeClr>
              </a:solidFill>
              <a:latin typeface="Arial" pitchFamily="34" charset="0"/>
            </a:endParaRPr>
          </a:p>
        </p:txBody>
      </p:sp>
      <p:pic>
        <p:nvPicPr>
          <p:cNvPr id="3075" name="Picture 3"/>
          <p:cNvPicPr>
            <a:picLocks noChangeAspect="1" noChangeArrowheads="1"/>
          </p:cNvPicPr>
          <p:nvPr/>
        </p:nvPicPr>
        <p:blipFill>
          <a:blip r:embed="rId3" cstate="print"/>
          <a:srcRect/>
          <a:stretch>
            <a:fillRect/>
          </a:stretch>
        </p:blipFill>
        <p:spPr bwMode="auto">
          <a:xfrm>
            <a:off x="228600" y="1143000"/>
            <a:ext cx="4038600" cy="3090863"/>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4572000" y="1143000"/>
            <a:ext cx="4343400" cy="3124200"/>
          </a:xfrm>
          <a:prstGeom prst="rect">
            <a:avLst/>
          </a:prstGeom>
          <a:noFill/>
          <a:ln w="9525">
            <a:noFill/>
            <a:miter lim="800000"/>
            <a:headEnd/>
            <a:tailEnd/>
          </a:ln>
        </p:spPr>
      </p:pic>
      <p:grpSp>
        <p:nvGrpSpPr>
          <p:cNvPr id="2" name="Group 12"/>
          <p:cNvGrpSpPr/>
          <p:nvPr/>
        </p:nvGrpSpPr>
        <p:grpSpPr>
          <a:xfrm>
            <a:off x="457200" y="3200400"/>
            <a:ext cx="1143000" cy="685800"/>
            <a:chOff x="2971800" y="4114800"/>
            <a:chExt cx="1102178" cy="685800"/>
          </a:xfrm>
        </p:grpSpPr>
        <p:sp>
          <p:nvSpPr>
            <p:cNvPr id="14" name="Content Placeholder 2"/>
            <p:cNvSpPr txBox="1">
              <a:spLocks/>
            </p:cNvSpPr>
            <p:nvPr/>
          </p:nvSpPr>
          <p:spPr>
            <a:xfrm>
              <a:off x="2971800" y="4114800"/>
              <a:ext cx="1102178" cy="685800"/>
            </a:xfrm>
            <a:prstGeom prst="rect">
              <a:avLst/>
            </a:prstGeom>
            <a:solidFill>
              <a:schemeClr val="accent2">
                <a:lumMod val="20000"/>
                <a:lumOff val="80000"/>
              </a:schemeClr>
            </a:solidFill>
            <a:ln w="38100">
              <a:solidFill>
                <a:srgbClr val="FFC000"/>
              </a:solidFill>
            </a:ln>
          </p:spPr>
          <p:txBody>
            <a:bodyPr/>
            <a:lstStyle/>
            <a:p>
              <a:pPr marL="233363" lvl="0" indent="-233363" eaLnBrk="0" hangingPunct="0">
                <a:spcAft>
                  <a:spcPts val="600"/>
                </a:spcAft>
                <a:defRPr/>
              </a:pPr>
              <a:endParaRPr kumimoji="0" lang="en-US" sz="2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endParaRPr>
            </a:p>
            <a:p>
              <a:pPr marL="344488" marR="0" lvl="0" indent="-344488"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en-US" sz="1000" b="1"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rPr>
                <a:t>Standard</a:t>
              </a:r>
            </a:p>
            <a:p>
              <a:pPr marL="344488" marR="0" lvl="0" indent="-344488" algn="l" defTabSz="914400" rtl="0" eaLnBrk="0" fontAlgn="base" latinLnBrk="0" hangingPunct="0">
                <a:lnSpc>
                  <a:spcPct val="100000"/>
                </a:lnSpc>
                <a:spcBef>
                  <a:spcPct val="0"/>
                </a:spcBef>
                <a:spcAft>
                  <a:spcPts val="600"/>
                </a:spcAft>
                <a:buClrTx/>
                <a:buSzTx/>
                <a:buFont typeface="Arial" pitchFamily="34" charset="0"/>
                <a:buChar char="•"/>
                <a:tabLst/>
                <a:defRPr/>
              </a:pPr>
              <a:r>
                <a:rPr lang="en-US" sz="1000" b="1" kern="0" dirty="0" smtClean="0">
                  <a:solidFill>
                    <a:schemeClr val="tx1">
                      <a:lumMod val="50000"/>
                      <a:lumOff val="50000"/>
                    </a:schemeClr>
                  </a:solidFill>
                  <a:latin typeface="Arial" pitchFamily="34" charset="0"/>
                  <a:cs typeface="Arial" pitchFamily="34" charset="0"/>
                </a:rPr>
                <a:t>With NFE</a:t>
              </a:r>
            </a:p>
          </p:txBody>
        </p:sp>
        <p:sp>
          <p:nvSpPr>
            <p:cNvPr id="15" name="Rectangle 14"/>
            <p:cNvSpPr/>
            <p:nvPr/>
          </p:nvSpPr>
          <p:spPr bwMode="auto">
            <a:xfrm>
              <a:off x="3051628" y="4548554"/>
              <a:ext cx="159657" cy="111369"/>
            </a:xfrm>
            <a:prstGeom prst="rect">
              <a:avLst/>
            </a:prstGeom>
            <a:solidFill>
              <a:schemeClr val="accent1"/>
            </a:solid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 name="Rectangle 15"/>
            <p:cNvSpPr/>
            <p:nvPr/>
          </p:nvSpPr>
          <p:spPr bwMode="auto">
            <a:xfrm>
              <a:off x="3051628" y="4325816"/>
              <a:ext cx="159657" cy="111369"/>
            </a:xfrm>
            <a:prstGeom prst="rect">
              <a:avLst/>
            </a:prstGeom>
            <a:solidFill>
              <a:srgbClr val="FFFF00"/>
            </a:solid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grpSp>
        <p:nvGrpSpPr>
          <p:cNvPr id="3" name="Group 18"/>
          <p:cNvGrpSpPr/>
          <p:nvPr/>
        </p:nvGrpSpPr>
        <p:grpSpPr>
          <a:xfrm>
            <a:off x="7696200" y="3124200"/>
            <a:ext cx="1143000" cy="838200"/>
            <a:chOff x="2971801" y="4114800"/>
            <a:chExt cx="1102179" cy="838200"/>
          </a:xfrm>
        </p:grpSpPr>
        <p:sp>
          <p:nvSpPr>
            <p:cNvPr id="20" name="Content Placeholder 2"/>
            <p:cNvSpPr txBox="1">
              <a:spLocks/>
            </p:cNvSpPr>
            <p:nvPr/>
          </p:nvSpPr>
          <p:spPr>
            <a:xfrm>
              <a:off x="2971801" y="4114800"/>
              <a:ext cx="1102179" cy="838200"/>
            </a:xfrm>
            <a:prstGeom prst="rect">
              <a:avLst/>
            </a:prstGeom>
            <a:solidFill>
              <a:schemeClr val="accent2">
                <a:lumMod val="20000"/>
                <a:lumOff val="80000"/>
              </a:schemeClr>
            </a:solidFill>
            <a:ln w="38100">
              <a:solidFill>
                <a:srgbClr val="FFC000"/>
              </a:solidFill>
            </a:ln>
          </p:spPr>
          <p:txBody>
            <a:bodyPr/>
            <a:lstStyle/>
            <a:p>
              <a:pPr marL="233363" lvl="0" indent="-233363" eaLnBrk="0" hangingPunct="0">
                <a:spcAft>
                  <a:spcPts val="600"/>
                </a:spcAft>
                <a:defRPr/>
              </a:pPr>
              <a:endParaRPr kumimoji="0" lang="en-US" sz="2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endParaRPr>
            </a:p>
            <a:p>
              <a:pPr marL="344488" marR="0" lvl="0" indent="-344488"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en-US" sz="1000" b="1"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rPr>
                <a:t>Standard</a:t>
              </a:r>
            </a:p>
            <a:p>
              <a:pPr marL="344488" marR="0" lvl="0" indent="-344488" algn="l" defTabSz="914400" rtl="0" eaLnBrk="0" fontAlgn="base" latinLnBrk="0" hangingPunct="0">
                <a:lnSpc>
                  <a:spcPct val="100000"/>
                </a:lnSpc>
                <a:spcBef>
                  <a:spcPct val="0"/>
                </a:spcBef>
                <a:spcAft>
                  <a:spcPts val="600"/>
                </a:spcAft>
                <a:buClrTx/>
                <a:buSzTx/>
                <a:buFont typeface="Arial" pitchFamily="34" charset="0"/>
                <a:buChar char="•"/>
                <a:tabLst/>
                <a:defRPr/>
              </a:pPr>
              <a:r>
                <a:rPr lang="en-US" sz="1000" b="1" kern="0" dirty="0" smtClean="0">
                  <a:solidFill>
                    <a:schemeClr val="tx1">
                      <a:lumMod val="50000"/>
                      <a:lumOff val="50000"/>
                    </a:schemeClr>
                  </a:solidFill>
                  <a:latin typeface="Arial" pitchFamily="34" charset="0"/>
                  <a:cs typeface="Arial" pitchFamily="34" charset="0"/>
                </a:rPr>
                <a:t>With LNP</a:t>
              </a:r>
            </a:p>
            <a:p>
              <a:pPr marL="344488" marR="0" lvl="0" indent="-344488"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en-US" sz="1000" b="1"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rPr>
                <a:t>With</a:t>
              </a:r>
              <a:r>
                <a:rPr kumimoji="0" lang="en-US" sz="1000" b="1" i="0" u="none" strike="noStrike" kern="0" cap="none" spc="0" normalizeH="0" noProof="0" dirty="0" smtClean="0">
                  <a:ln>
                    <a:noFill/>
                  </a:ln>
                  <a:solidFill>
                    <a:schemeClr val="tx1">
                      <a:lumMod val="50000"/>
                      <a:lumOff val="50000"/>
                    </a:schemeClr>
                  </a:solidFill>
                  <a:effectLst/>
                  <a:uLnTx/>
                  <a:uFillTx/>
                  <a:latin typeface="Arial" pitchFamily="34" charset="0"/>
                  <a:cs typeface="Arial" pitchFamily="34" charset="0"/>
                </a:rPr>
                <a:t> NFE</a:t>
              </a:r>
            </a:p>
          </p:txBody>
        </p:sp>
        <p:sp>
          <p:nvSpPr>
            <p:cNvPr id="22" name="Rectangle 21"/>
            <p:cNvSpPr/>
            <p:nvPr/>
          </p:nvSpPr>
          <p:spPr bwMode="auto">
            <a:xfrm>
              <a:off x="3051628" y="4548554"/>
              <a:ext cx="159657" cy="111369"/>
            </a:xfrm>
            <a:prstGeom prst="rect">
              <a:avLst/>
            </a:prstGeom>
            <a:solidFill>
              <a:schemeClr val="accent1"/>
            </a:solid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 name="Rectangle 22"/>
            <p:cNvSpPr/>
            <p:nvPr/>
          </p:nvSpPr>
          <p:spPr bwMode="auto">
            <a:xfrm>
              <a:off x="3051628" y="4325816"/>
              <a:ext cx="159657" cy="111369"/>
            </a:xfrm>
            <a:prstGeom prst="rect">
              <a:avLst/>
            </a:prstGeom>
            <a:solidFill>
              <a:srgbClr val="FFFF00"/>
            </a:solid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 name="Rectangle 24"/>
            <p:cNvSpPr/>
            <p:nvPr/>
          </p:nvSpPr>
          <p:spPr bwMode="auto">
            <a:xfrm>
              <a:off x="3051628" y="4771293"/>
              <a:ext cx="159657" cy="111369"/>
            </a:xfrm>
            <a:prstGeom prst="rect">
              <a:avLst/>
            </a:prstGeom>
            <a:solidFill>
              <a:srgbClr val="CC99FF"/>
            </a:solid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7"/>
          <p:cNvSpPr txBox="1">
            <a:spLocks noChangeArrowheads="1"/>
          </p:cNvSpPr>
          <p:nvPr/>
        </p:nvSpPr>
        <p:spPr bwMode="auto">
          <a:xfrm>
            <a:off x="0" y="0"/>
            <a:ext cx="9144000" cy="892552"/>
          </a:xfrm>
          <a:prstGeom prst="rect">
            <a:avLst/>
          </a:prstGeom>
          <a:noFill/>
          <a:ln w="9525">
            <a:noFill/>
            <a:miter lim="800000"/>
            <a:headEnd/>
            <a:tailEnd/>
          </a:ln>
          <a:effectLst/>
        </p:spPr>
        <p:txBody>
          <a:bodyPr wrap="square">
            <a:spAutoFit/>
          </a:bodyPr>
          <a:lstStyle/>
          <a:p>
            <a:r>
              <a:rPr lang="en-US" sz="2800" b="1" kern="0" dirty="0" smtClean="0">
                <a:solidFill>
                  <a:schemeClr val="tx2"/>
                </a:solidFill>
                <a:cs typeface="Arial" pitchFamily="34" charset="0"/>
              </a:rPr>
              <a:t>Hardware Option that improves DANL for the PXA</a:t>
            </a:r>
            <a:r>
              <a:rPr lang="en-US" sz="2000" b="1" kern="0" dirty="0" smtClean="0">
                <a:solidFill>
                  <a:schemeClr val="tx2"/>
                </a:solidFill>
                <a:cs typeface="Arial" pitchFamily="34" charset="0"/>
              </a:rPr>
              <a:t>              			</a:t>
            </a:r>
            <a:r>
              <a:rPr lang="en-US" sz="2400" b="1" cap="small" spc="500" dirty="0" smtClean="0">
                <a:solidFill>
                  <a:schemeClr val="tx2"/>
                </a:solidFill>
                <a:latin typeface="Calibri" pitchFamily="34" charset="0"/>
              </a:rPr>
              <a:t>Low Noise Path (LNP)</a:t>
            </a:r>
            <a:endParaRPr lang="en-US" sz="2400" b="1" cap="small" spc="500" dirty="0">
              <a:solidFill>
                <a:schemeClr val="tx2"/>
              </a:solidFill>
              <a:latin typeface="Calibri" pitchFamily="34" charset="0"/>
            </a:endParaRPr>
          </a:p>
        </p:txBody>
      </p:sp>
      <p:sp>
        <p:nvSpPr>
          <p:cNvPr id="21" name="Slide Number Placeholder 1"/>
          <p:cNvSpPr>
            <a:spLocks noGrp="1"/>
          </p:cNvSpPr>
          <p:nvPr>
            <p:ph type="sldNum" sz="quarter" idx="10"/>
          </p:nvPr>
        </p:nvSpPr>
        <p:spPr>
          <a:xfrm>
            <a:off x="147638" y="6629400"/>
            <a:ext cx="614362" cy="152400"/>
          </a:xfrm>
        </p:spPr>
        <p:txBody>
          <a:bodyPr/>
          <a:lstStyle/>
          <a:p>
            <a:pPr>
              <a:defRPr/>
            </a:pPr>
            <a:r>
              <a:rPr lang="en-US" dirty="0" smtClean="0"/>
              <a:t>Page </a:t>
            </a:r>
            <a:fld id="{3EAE490C-CE03-4F3A-9A03-A92ACB77D3B7}" type="slidenum">
              <a:rPr lang="en-US" smtClean="0"/>
              <a:pPr>
                <a:defRPr/>
              </a:pPr>
              <a:t>54</a:t>
            </a:fld>
            <a:endParaRPr lang="en-US" dirty="0"/>
          </a:p>
        </p:txBody>
      </p:sp>
      <p:sp>
        <p:nvSpPr>
          <p:cNvPr id="5" name="Text Box 14"/>
          <p:cNvSpPr txBox="1">
            <a:spLocks noChangeArrowheads="1"/>
          </p:cNvSpPr>
          <p:nvPr/>
        </p:nvSpPr>
        <p:spPr bwMode="auto">
          <a:xfrm>
            <a:off x="304800" y="4114800"/>
            <a:ext cx="8382000" cy="2078038"/>
          </a:xfrm>
          <a:prstGeom prst="rect">
            <a:avLst/>
          </a:prstGeom>
          <a:noFill/>
          <a:ln w="19050">
            <a:noFill/>
            <a:miter lim="800000"/>
            <a:headEnd/>
            <a:tailEnd/>
          </a:ln>
        </p:spPr>
        <p:txBody>
          <a:bodyPr lIns="0" tIns="0" rIns="0" bIns="0">
            <a:spAutoFit/>
          </a:bodyPr>
          <a:lstStyle/>
          <a:p>
            <a:pPr marL="117475" indent="-117475" eaLnBrk="0" hangingPunct="0">
              <a:spcBef>
                <a:spcPct val="50000"/>
              </a:spcBef>
              <a:buFontTx/>
              <a:buChar char="•"/>
            </a:pPr>
            <a:r>
              <a:rPr lang="en-US" altLang="ja-JP" sz="1600" dirty="0">
                <a:solidFill>
                  <a:schemeClr val="tx1">
                    <a:lumMod val="50000"/>
                    <a:lumOff val="50000"/>
                  </a:schemeClr>
                </a:solidFill>
                <a:latin typeface="Arial" pitchFamily="34" charset="0"/>
                <a:ea typeface="MS PGothic"/>
                <a:cs typeface="MS PGothic"/>
              </a:rPr>
              <a:t>At microwave frequencies any sort of signal routing or switching results in signal path loss. </a:t>
            </a:r>
          </a:p>
          <a:p>
            <a:pPr marL="117475" indent="-117475" eaLnBrk="0" hangingPunct="0">
              <a:spcBef>
                <a:spcPct val="50000"/>
              </a:spcBef>
              <a:buFontTx/>
              <a:buChar char="•"/>
            </a:pPr>
            <a:r>
              <a:rPr lang="en-US" altLang="ja-JP" sz="1600" dirty="0">
                <a:solidFill>
                  <a:schemeClr val="tx1">
                    <a:lumMod val="50000"/>
                    <a:lumOff val="50000"/>
                  </a:schemeClr>
                </a:solidFill>
                <a:latin typeface="Arial" pitchFamily="34" charset="0"/>
                <a:ea typeface="MS Mincho" pitchFamily="49" charset="-128"/>
                <a:cs typeface="Times New Roman" pitchFamily="18" charset="0"/>
              </a:rPr>
              <a:t>Preamplifiers can compensate for this loss and improve signal/noise for small signals, but they can cause distortion in the presence of larger signals</a:t>
            </a:r>
            <a:endParaRPr lang="en-US" altLang="ja-JP" sz="1600" dirty="0">
              <a:solidFill>
                <a:schemeClr val="tx1">
                  <a:lumMod val="50000"/>
                  <a:lumOff val="50000"/>
                </a:schemeClr>
              </a:solidFill>
              <a:latin typeface="Arial" pitchFamily="34" charset="0"/>
              <a:ea typeface="MS PGothic"/>
              <a:cs typeface="MS PGothic"/>
            </a:endParaRPr>
          </a:p>
          <a:p>
            <a:pPr marL="117475" indent="-117475" eaLnBrk="0" hangingPunct="0">
              <a:spcBef>
                <a:spcPct val="50000"/>
              </a:spcBef>
              <a:buFontTx/>
              <a:buChar char="•"/>
            </a:pPr>
            <a:r>
              <a:rPr lang="en-US" altLang="ja-JP" sz="1600" dirty="0">
                <a:solidFill>
                  <a:schemeClr val="tx1">
                    <a:lumMod val="50000"/>
                    <a:lumOff val="50000"/>
                  </a:schemeClr>
                </a:solidFill>
                <a:latin typeface="Arial" pitchFamily="34" charset="0"/>
                <a:ea typeface="MS PGothic"/>
                <a:cs typeface="MS PGothic"/>
              </a:rPr>
              <a:t>LNP allows the “</a:t>
            </a:r>
            <a:r>
              <a:rPr lang="en-US" altLang="ja-JP" sz="1600" dirty="0" err="1">
                <a:solidFill>
                  <a:schemeClr val="tx1">
                    <a:lumMod val="50000"/>
                    <a:lumOff val="50000"/>
                  </a:schemeClr>
                </a:solidFill>
                <a:latin typeface="Arial" pitchFamily="34" charset="0"/>
                <a:ea typeface="MS PGothic"/>
                <a:cs typeface="MS PGothic"/>
              </a:rPr>
              <a:t>lossy</a:t>
            </a:r>
            <a:r>
              <a:rPr lang="en-US" altLang="ja-JP" sz="1600" dirty="0">
                <a:solidFill>
                  <a:schemeClr val="tx1">
                    <a:lumMod val="50000"/>
                    <a:lumOff val="50000"/>
                  </a:schemeClr>
                </a:solidFill>
                <a:latin typeface="Arial" pitchFamily="34" charset="0"/>
                <a:ea typeface="MS PGothic"/>
                <a:cs typeface="MS PGothic"/>
              </a:rPr>
              <a:t>” elements normally found in the RF input chain to be completely bypassed for highest sensitivity without a preamplifier </a:t>
            </a:r>
          </a:p>
          <a:p>
            <a:pPr marL="117475" indent="-117475" eaLnBrk="0" hangingPunct="0">
              <a:spcBef>
                <a:spcPct val="50000"/>
              </a:spcBef>
              <a:buFontTx/>
              <a:buChar char="•"/>
            </a:pPr>
            <a:r>
              <a:rPr lang="en-US" altLang="ja-JP" sz="1600" dirty="0">
                <a:solidFill>
                  <a:schemeClr val="tx1">
                    <a:lumMod val="50000"/>
                    <a:lumOff val="50000"/>
                  </a:schemeClr>
                </a:solidFill>
                <a:latin typeface="Arial" pitchFamily="34" charset="0"/>
                <a:ea typeface="MS PGothic"/>
                <a:cs typeface="MS PGothic"/>
              </a:rPr>
              <a:t>LNP allows measurements of small spurs w/o speed penalty imposed by narrow RBW that would otherwise be needed for adequate noise level</a:t>
            </a:r>
            <a:endParaRPr lang="en-US" sz="1600" dirty="0">
              <a:solidFill>
                <a:schemeClr val="tx1">
                  <a:lumMod val="50000"/>
                  <a:lumOff val="50000"/>
                </a:schemeClr>
              </a:solidFill>
              <a:latin typeface="Arial" pitchFamily="34" charset="0"/>
            </a:endParaRPr>
          </a:p>
        </p:txBody>
      </p:sp>
      <p:grpSp>
        <p:nvGrpSpPr>
          <p:cNvPr id="2" name="Group 11"/>
          <p:cNvGrpSpPr/>
          <p:nvPr/>
        </p:nvGrpSpPr>
        <p:grpSpPr>
          <a:xfrm>
            <a:off x="381000" y="990600"/>
            <a:ext cx="4064000" cy="3048000"/>
            <a:chOff x="2133600" y="990600"/>
            <a:chExt cx="4064000" cy="3048000"/>
          </a:xfrm>
        </p:grpSpPr>
        <p:pic>
          <p:nvPicPr>
            <p:cNvPr id="6147" name="Picture 3"/>
            <p:cNvPicPr>
              <a:picLocks noChangeAspect="1" noChangeArrowheads="1"/>
            </p:cNvPicPr>
            <p:nvPr/>
          </p:nvPicPr>
          <p:blipFill>
            <a:blip r:embed="rId3" cstate="print"/>
            <a:srcRect/>
            <a:stretch>
              <a:fillRect/>
            </a:stretch>
          </p:blipFill>
          <p:spPr bwMode="auto">
            <a:xfrm>
              <a:off x="2133600" y="990600"/>
              <a:ext cx="4064000" cy="3048000"/>
            </a:xfrm>
            <a:prstGeom prst="rect">
              <a:avLst/>
            </a:prstGeom>
            <a:noFill/>
            <a:ln w="9525">
              <a:noFill/>
              <a:miter lim="800000"/>
              <a:headEnd/>
              <a:tailEnd/>
            </a:ln>
            <a:effectLst/>
          </p:spPr>
        </p:pic>
        <p:sp>
          <p:nvSpPr>
            <p:cNvPr id="11" name="Rectangle 10"/>
            <p:cNvSpPr/>
            <p:nvPr/>
          </p:nvSpPr>
          <p:spPr bwMode="auto">
            <a:xfrm>
              <a:off x="4191000" y="990600"/>
              <a:ext cx="1187824" cy="91440"/>
            </a:xfrm>
            <a:prstGeom prst="rect">
              <a:avLst/>
            </a:prstGeom>
            <a:solidFill>
              <a:srgbClr val="137CDB"/>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pic>
        <p:nvPicPr>
          <p:cNvPr id="1026" name="Picture 2"/>
          <p:cNvPicPr>
            <a:picLocks noChangeAspect="1" noChangeArrowheads="1"/>
          </p:cNvPicPr>
          <p:nvPr/>
        </p:nvPicPr>
        <p:blipFill>
          <a:blip r:embed="rId4" cstate="print"/>
          <a:srcRect/>
          <a:stretch>
            <a:fillRect/>
          </a:stretch>
        </p:blipFill>
        <p:spPr bwMode="auto">
          <a:xfrm>
            <a:off x="4800600" y="990600"/>
            <a:ext cx="4038600" cy="3028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7"/>
          <p:cNvSpPr txBox="1">
            <a:spLocks noChangeArrowheads="1"/>
          </p:cNvSpPr>
          <p:nvPr/>
        </p:nvSpPr>
        <p:spPr bwMode="auto">
          <a:xfrm>
            <a:off x="0" y="101025"/>
            <a:ext cx="9144000" cy="584775"/>
          </a:xfrm>
          <a:prstGeom prst="rect">
            <a:avLst/>
          </a:prstGeom>
          <a:noFill/>
          <a:ln w="9525">
            <a:noFill/>
            <a:miter lim="800000"/>
            <a:headEnd/>
            <a:tailEnd/>
          </a:ln>
          <a:effectLst/>
        </p:spPr>
        <p:txBody>
          <a:bodyPr wrap="square">
            <a:spAutoFit/>
          </a:bodyPr>
          <a:lstStyle/>
          <a:p>
            <a:r>
              <a:rPr lang="en-US" sz="3200" b="1" cap="small" spc="500" dirty="0" smtClean="0">
                <a:solidFill>
                  <a:schemeClr val="tx2"/>
                </a:solidFill>
                <a:latin typeface="Calibri" pitchFamily="34" charset="0"/>
              </a:rPr>
              <a:t>LNP Block Diagram</a:t>
            </a:r>
            <a:endParaRPr lang="en-US" sz="3200" b="1" cap="small" spc="500" dirty="0">
              <a:solidFill>
                <a:schemeClr val="tx2"/>
              </a:solidFill>
              <a:latin typeface="Calibri" pitchFamily="34" charset="0"/>
            </a:endParaRPr>
          </a:p>
        </p:txBody>
      </p:sp>
      <p:sp>
        <p:nvSpPr>
          <p:cNvPr id="21" name="Slide Number Placeholder 1"/>
          <p:cNvSpPr>
            <a:spLocks noGrp="1"/>
          </p:cNvSpPr>
          <p:nvPr>
            <p:ph type="sldNum" sz="quarter" idx="10"/>
          </p:nvPr>
        </p:nvSpPr>
        <p:spPr>
          <a:xfrm>
            <a:off x="147638" y="6629400"/>
            <a:ext cx="614362" cy="152400"/>
          </a:xfrm>
        </p:spPr>
        <p:txBody>
          <a:bodyPr/>
          <a:lstStyle/>
          <a:p>
            <a:pPr>
              <a:defRPr/>
            </a:pPr>
            <a:r>
              <a:rPr lang="en-US" dirty="0" smtClean="0"/>
              <a:t>Page </a:t>
            </a:r>
            <a:fld id="{3EAE490C-CE03-4F3A-9A03-A92ACB77D3B7}" type="slidenum">
              <a:rPr lang="en-US" smtClean="0"/>
              <a:pPr>
                <a:defRPr/>
              </a:pPr>
              <a:t>55</a:t>
            </a:fld>
            <a:endParaRPr lang="en-US" dirty="0"/>
          </a:p>
        </p:txBody>
      </p:sp>
      <p:pic>
        <p:nvPicPr>
          <p:cNvPr id="4" name="Picture 5" descr="image001"/>
          <p:cNvPicPr>
            <a:picLocks noChangeAspect="1" noChangeArrowheads="1"/>
          </p:cNvPicPr>
          <p:nvPr/>
        </p:nvPicPr>
        <p:blipFill>
          <a:blip r:embed="rId3" cstate="print"/>
          <a:srcRect/>
          <a:stretch>
            <a:fillRect/>
          </a:stretch>
        </p:blipFill>
        <p:spPr bwMode="auto">
          <a:xfrm>
            <a:off x="609600" y="1828800"/>
            <a:ext cx="7439025" cy="3179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8600" y="76199"/>
            <a:ext cx="8915400" cy="803275"/>
          </a:xfrm>
        </p:spPr>
        <p:txBody>
          <a:bodyPr/>
          <a:lstStyle/>
          <a:p>
            <a:r>
              <a:rPr lang="en-US" dirty="0" smtClean="0"/>
              <a:t>Specifications</a:t>
            </a:r>
            <a:br>
              <a:rPr lang="en-US" dirty="0" smtClean="0"/>
            </a:br>
            <a:r>
              <a:rPr lang="en-US" sz="2100" dirty="0" smtClean="0"/>
              <a:t>	Sensitivity/DANL: Summary</a:t>
            </a:r>
          </a:p>
        </p:txBody>
      </p:sp>
      <p:sp>
        <p:nvSpPr>
          <p:cNvPr id="55299" name="Line 3"/>
          <p:cNvSpPr>
            <a:spLocks noChangeShapeType="1"/>
          </p:cNvSpPr>
          <p:nvPr/>
        </p:nvSpPr>
        <p:spPr bwMode="auto">
          <a:xfrm>
            <a:off x="4197350" y="6040438"/>
            <a:ext cx="0" cy="0"/>
          </a:xfrm>
          <a:prstGeom prst="line">
            <a:avLst/>
          </a:prstGeom>
          <a:noFill/>
          <a:ln w="9525">
            <a:solidFill>
              <a:srgbClr val="000000"/>
            </a:solidFill>
            <a:round/>
            <a:headEnd/>
            <a:tailEnd/>
          </a:ln>
        </p:spPr>
        <p:txBody>
          <a:bodyPr wrap="none" anchor="ctr"/>
          <a:lstStyle/>
          <a:p>
            <a:endParaRPr lang="en-US" dirty="0"/>
          </a:p>
        </p:txBody>
      </p:sp>
      <p:sp>
        <p:nvSpPr>
          <p:cNvPr id="55300" name="AutoShape 4"/>
          <p:cNvSpPr>
            <a:spLocks noChangeArrowheads="1"/>
          </p:cNvSpPr>
          <p:nvPr/>
        </p:nvSpPr>
        <p:spPr bwMode="auto">
          <a:xfrm flipV="1">
            <a:off x="1711325" y="1673225"/>
            <a:ext cx="6480175" cy="4013200"/>
          </a:xfrm>
          <a:prstGeom prst="roundRect">
            <a:avLst>
              <a:gd name="adj" fmla="val 0"/>
            </a:avLst>
          </a:prstGeom>
          <a:solidFill>
            <a:schemeClr val="tx2"/>
          </a:solidFill>
          <a:ln w="19050">
            <a:solidFill>
              <a:srgbClr val="000000"/>
            </a:solidFill>
            <a:round/>
            <a:headEnd/>
            <a:tailEnd/>
          </a:ln>
        </p:spPr>
        <p:txBody>
          <a:bodyPr wrap="none" anchor="ctr"/>
          <a:lstStyle/>
          <a:p>
            <a:endParaRPr lang="en-US" dirty="0"/>
          </a:p>
        </p:txBody>
      </p:sp>
      <p:sp>
        <p:nvSpPr>
          <p:cNvPr id="55301" name="AutoShape 5"/>
          <p:cNvSpPr>
            <a:spLocks noChangeArrowheads="1"/>
          </p:cNvSpPr>
          <p:nvPr/>
        </p:nvSpPr>
        <p:spPr bwMode="auto">
          <a:xfrm flipV="1">
            <a:off x="1625600" y="1768475"/>
            <a:ext cx="6432550" cy="4000500"/>
          </a:xfrm>
          <a:prstGeom prst="roundRect">
            <a:avLst>
              <a:gd name="adj" fmla="val 0"/>
            </a:avLst>
          </a:prstGeom>
          <a:solidFill>
            <a:schemeClr val="bg1"/>
          </a:solidFill>
          <a:ln w="19050">
            <a:solidFill>
              <a:srgbClr val="000000"/>
            </a:solidFill>
            <a:round/>
            <a:headEnd/>
            <a:tailEnd/>
          </a:ln>
        </p:spPr>
        <p:txBody>
          <a:bodyPr wrap="none" anchor="ctr"/>
          <a:lstStyle/>
          <a:p>
            <a:endParaRPr lang="en-US" dirty="0"/>
          </a:p>
        </p:txBody>
      </p:sp>
      <p:sp>
        <p:nvSpPr>
          <p:cNvPr id="55302" name="Line 6"/>
          <p:cNvSpPr>
            <a:spLocks noChangeShapeType="1"/>
          </p:cNvSpPr>
          <p:nvPr/>
        </p:nvSpPr>
        <p:spPr bwMode="auto">
          <a:xfrm>
            <a:off x="4197350" y="6040438"/>
            <a:ext cx="0" cy="0"/>
          </a:xfrm>
          <a:prstGeom prst="line">
            <a:avLst/>
          </a:prstGeom>
          <a:noFill/>
          <a:ln w="9525">
            <a:solidFill>
              <a:srgbClr val="000000"/>
            </a:solidFill>
            <a:round/>
            <a:headEnd/>
            <a:tailEnd/>
          </a:ln>
        </p:spPr>
        <p:txBody>
          <a:bodyPr wrap="none" anchor="ctr"/>
          <a:lstStyle/>
          <a:p>
            <a:endParaRPr lang="en-US" dirty="0"/>
          </a:p>
        </p:txBody>
      </p:sp>
      <p:sp>
        <p:nvSpPr>
          <p:cNvPr id="55303" name="Text Box 7"/>
          <p:cNvSpPr txBox="1">
            <a:spLocks noChangeArrowheads="1"/>
          </p:cNvSpPr>
          <p:nvPr/>
        </p:nvSpPr>
        <p:spPr bwMode="auto">
          <a:xfrm>
            <a:off x="1751013" y="2311400"/>
            <a:ext cx="5564187" cy="3676650"/>
          </a:xfrm>
          <a:prstGeom prst="rect">
            <a:avLst/>
          </a:prstGeom>
          <a:noFill/>
          <a:ln w="9525">
            <a:noFill/>
            <a:miter lim="800000"/>
            <a:headEnd/>
            <a:tailEnd/>
          </a:ln>
        </p:spPr>
        <p:txBody>
          <a:bodyPr lIns="0" tIns="0" rIns="0" bIns="0"/>
          <a:lstStyle/>
          <a:p>
            <a:pPr marL="423863" indent="-423863" defTabSz="409575">
              <a:buClr>
                <a:srgbClr val="3333FF"/>
              </a:buClr>
              <a:buSzPct val="70000"/>
              <a:buFont typeface="Wingdings" pitchFamily="2" charset="2"/>
              <a:buChar char="§"/>
            </a:pPr>
            <a:r>
              <a:rPr lang="en-US" sz="2000" b="1" dirty="0">
                <a:solidFill>
                  <a:schemeClr val="tx2"/>
                </a:solidFill>
                <a:latin typeface="Agilent TT Cond" pitchFamily="34" charset="0"/>
              </a:rPr>
              <a:t>Narrowest Resolution </a:t>
            </a:r>
            <a:r>
              <a:rPr lang="en-US" sz="2000" b="1" dirty="0" smtClean="0">
                <a:solidFill>
                  <a:schemeClr val="tx2"/>
                </a:solidFill>
                <a:latin typeface="Agilent TT Cond" pitchFamily="34" charset="0"/>
              </a:rPr>
              <a:t>BW</a:t>
            </a:r>
          </a:p>
          <a:p>
            <a:pPr marL="423863" indent="-423863" defTabSz="409575">
              <a:buClr>
                <a:srgbClr val="3333FF"/>
              </a:buClr>
              <a:buSzPct val="70000"/>
            </a:pPr>
            <a:endParaRPr lang="en-US" sz="2000" dirty="0">
              <a:solidFill>
                <a:schemeClr val="tx2"/>
              </a:solidFill>
              <a:latin typeface="Agilent TT Cond" pitchFamily="34" charset="0"/>
            </a:endParaRPr>
          </a:p>
          <a:p>
            <a:pPr marL="423863" indent="-423863" defTabSz="409575">
              <a:buClr>
                <a:srgbClr val="3333FF"/>
              </a:buClr>
              <a:buSzPct val="70000"/>
              <a:buFont typeface="Wingdings" pitchFamily="2" charset="2"/>
              <a:buChar char="§"/>
            </a:pPr>
            <a:r>
              <a:rPr lang="en-US" sz="2000" b="1" dirty="0">
                <a:solidFill>
                  <a:schemeClr val="tx2"/>
                </a:solidFill>
                <a:latin typeface="Agilent TT Cond" pitchFamily="34" charset="0"/>
              </a:rPr>
              <a:t>Minimum RF Input </a:t>
            </a:r>
            <a:r>
              <a:rPr lang="en-US" sz="2000" b="1" dirty="0" smtClean="0">
                <a:solidFill>
                  <a:schemeClr val="tx2"/>
                </a:solidFill>
                <a:latin typeface="Agilent TT Cond" pitchFamily="34" charset="0"/>
              </a:rPr>
              <a:t>Attenuation</a:t>
            </a:r>
          </a:p>
          <a:p>
            <a:pPr marL="423863" indent="-423863" defTabSz="409575">
              <a:buClr>
                <a:srgbClr val="3333FF"/>
              </a:buClr>
              <a:buSzPct val="70000"/>
            </a:pPr>
            <a:endParaRPr lang="en-US" sz="2000" b="1" dirty="0">
              <a:solidFill>
                <a:schemeClr val="tx2"/>
              </a:solidFill>
              <a:latin typeface="Agilent TT Cond" pitchFamily="34" charset="0"/>
            </a:endParaRPr>
          </a:p>
          <a:p>
            <a:pPr marL="423863" indent="-423863" defTabSz="409575">
              <a:buClr>
                <a:srgbClr val="3333FF"/>
              </a:buClr>
              <a:buSzPct val="70000"/>
              <a:buFont typeface="Wingdings" pitchFamily="2" charset="2"/>
              <a:buChar char="§"/>
            </a:pPr>
            <a:r>
              <a:rPr lang="en-US" sz="2000" b="1" dirty="0">
                <a:solidFill>
                  <a:schemeClr val="tx2"/>
                </a:solidFill>
                <a:latin typeface="Agilent TT Cond" pitchFamily="34" charset="0"/>
              </a:rPr>
              <a:t>Sufficient Averaging (video or </a:t>
            </a:r>
            <a:r>
              <a:rPr lang="en-US" sz="2000" b="1" dirty="0" smtClean="0">
                <a:solidFill>
                  <a:schemeClr val="tx2"/>
                </a:solidFill>
                <a:latin typeface="Agilent TT Cond" pitchFamily="34" charset="0"/>
              </a:rPr>
              <a:t>trace)</a:t>
            </a:r>
          </a:p>
          <a:p>
            <a:pPr marL="423863" indent="-423863" defTabSz="409575">
              <a:buClr>
                <a:srgbClr val="3333FF"/>
              </a:buClr>
              <a:buSzPct val="70000"/>
              <a:buFont typeface="Wingdings" pitchFamily="2" charset="2"/>
              <a:buChar char="§"/>
            </a:pPr>
            <a:endParaRPr lang="en-US" sz="2000" b="1" dirty="0" smtClean="0">
              <a:solidFill>
                <a:schemeClr val="tx2"/>
              </a:solidFill>
              <a:latin typeface="Agilent TT Cond" pitchFamily="34" charset="0"/>
            </a:endParaRPr>
          </a:p>
          <a:p>
            <a:pPr marL="423863" indent="-423863" defTabSz="409575">
              <a:buClr>
                <a:srgbClr val="3333FF"/>
              </a:buClr>
              <a:buSzPct val="70000"/>
              <a:buFont typeface="Wingdings" pitchFamily="2" charset="2"/>
              <a:buChar char="§"/>
            </a:pPr>
            <a:r>
              <a:rPr lang="en-US" sz="2000" b="1" dirty="0" smtClean="0">
                <a:solidFill>
                  <a:schemeClr val="tx2"/>
                </a:solidFill>
                <a:latin typeface="Agilent TT Cond" pitchFamily="34" charset="0"/>
              </a:rPr>
              <a:t>Using the Preamp also improves sensitivity</a:t>
            </a:r>
          </a:p>
          <a:p>
            <a:pPr marL="423863" indent="-423863" defTabSz="409575">
              <a:buClr>
                <a:srgbClr val="3333FF"/>
              </a:buClr>
              <a:buSzPct val="70000"/>
              <a:buFont typeface="Wingdings" pitchFamily="2" charset="2"/>
              <a:buChar char="§"/>
            </a:pPr>
            <a:endParaRPr lang="en-US" sz="2000" b="1" dirty="0" smtClean="0">
              <a:solidFill>
                <a:schemeClr val="tx2"/>
              </a:solidFill>
              <a:latin typeface="Agilent TT Cond" pitchFamily="34" charset="0"/>
            </a:endParaRPr>
          </a:p>
          <a:p>
            <a:pPr marL="423863" indent="-423863" defTabSz="409575">
              <a:buClr>
                <a:srgbClr val="3333FF"/>
              </a:buClr>
              <a:buSzPct val="70000"/>
              <a:buFont typeface="Wingdings" pitchFamily="2" charset="2"/>
              <a:buChar char="§"/>
            </a:pPr>
            <a:r>
              <a:rPr lang="en-US" sz="2000" b="1" dirty="0" smtClean="0">
                <a:solidFill>
                  <a:schemeClr val="tx2"/>
                </a:solidFill>
                <a:latin typeface="Agilent TT Cond" pitchFamily="34" charset="0"/>
              </a:rPr>
              <a:t>Low Noise Path (PXA only)</a:t>
            </a:r>
          </a:p>
          <a:p>
            <a:pPr marL="423863" indent="-423863" defTabSz="409575">
              <a:buClr>
                <a:srgbClr val="3333FF"/>
              </a:buClr>
              <a:buSzPct val="70000"/>
              <a:buFont typeface="Wingdings" pitchFamily="2" charset="2"/>
              <a:buChar char="§"/>
            </a:pPr>
            <a:endParaRPr lang="en-US" sz="2000" dirty="0" smtClean="0"/>
          </a:p>
          <a:p>
            <a:pPr marL="423863" indent="-423863" defTabSz="409575">
              <a:buClr>
                <a:srgbClr val="3333FF"/>
              </a:buClr>
              <a:buSzPct val="70000"/>
              <a:buFont typeface="Wingdings" pitchFamily="2" charset="2"/>
              <a:buChar char="§"/>
            </a:pPr>
            <a:r>
              <a:rPr lang="en-US" sz="2000" b="1" dirty="0" smtClean="0">
                <a:solidFill>
                  <a:schemeClr val="tx2"/>
                </a:solidFill>
                <a:latin typeface="Agilent TT Cond" pitchFamily="34" charset="0"/>
              </a:rPr>
              <a:t>Noise Floor Extension (PXA only)</a:t>
            </a:r>
          </a:p>
          <a:p>
            <a:pPr marL="423863" indent="-423863" defTabSz="409575">
              <a:buClr>
                <a:srgbClr val="3333FF"/>
              </a:buClr>
              <a:buSzPct val="70000"/>
            </a:pPr>
            <a:r>
              <a:rPr lang="en-US" sz="2400" b="1" dirty="0">
                <a:solidFill>
                  <a:schemeClr val="tx2"/>
                </a:solidFill>
                <a:latin typeface="Agilent TT Cond" pitchFamily="34" charset="0"/>
              </a:rPr>
              <a:t/>
            </a:r>
            <a:br>
              <a:rPr lang="en-US" sz="2400" b="1" dirty="0">
                <a:solidFill>
                  <a:schemeClr val="tx2"/>
                </a:solidFill>
                <a:latin typeface="Agilent TT Cond" pitchFamily="34" charset="0"/>
              </a:rPr>
            </a:br>
            <a:endParaRPr lang="en-US" sz="2400" dirty="0">
              <a:solidFill>
                <a:schemeClr val="tx2"/>
              </a:solidFill>
              <a:latin typeface="Agilent TT Cond" pitchFamily="34" charset="0"/>
            </a:endParaRPr>
          </a:p>
        </p:txBody>
      </p:sp>
      <p:sp>
        <p:nvSpPr>
          <p:cNvPr id="1590280" name="Text Box 8"/>
          <p:cNvSpPr txBox="1">
            <a:spLocks noChangeArrowheads="1"/>
          </p:cNvSpPr>
          <p:nvPr/>
        </p:nvSpPr>
        <p:spPr bwMode="auto">
          <a:xfrm>
            <a:off x="554038" y="1231900"/>
            <a:ext cx="5357812" cy="852488"/>
          </a:xfrm>
          <a:prstGeom prst="rect">
            <a:avLst/>
          </a:prstGeom>
          <a:solidFill>
            <a:srgbClr val="FFFFFF"/>
          </a:solidFill>
          <a:ln w="9525">
            <a:solidFill>
              <a:srgbClr val="000000"/>
            </a:solidFill>
            <a:miter lim="800000"/>
            <a:headEnd/>
            <a:tailEnd/>
          </a:ln>
          <a:effectLst>
            <a:outerShdw dist="107763" dir="18900000" algn="ctr" rotWithShape="0">
              <a:srgbClr val="404040"/>
            </a:outerShdw>
          </a:effectLst>
        </p:spPr>
        <p:txBody>
          <a:bodyPr lIns="0" tIns="0" rIns="0" bIns="0" anchor="ctr"/>
          <a:lstStyle/>
          <a:p>
            <a:pPr algn="ctr" defTabSz="409575">
              <a:buClr>
                <a:srgbClr val="000000"/>
              </a:buClr>
              <a:buSzPct val="90000"/>
              <a:buFont typeface="Monotype Sorts" pitchFamily="2" charset="2"/>
              <a:buNone/>
              <a:defRPr/>
            </a:pPr>
            <a:r>
              <a:rPr lang="en-US" sz="2800" b="1" dirty="0">
                <a:solidFill>
                  <a:schemeClr val="accent2"/>
                </a:solidFill>
                <a:latin typeface="Agilent TT Cond" pitchFamily="34" charset="0"/>
              </a:rPr>
              <a:t>For Best Sensitivity Use:</a:t>
            </a:r>
          </a:p>
        </p:txBody>
      </p:sp>
      <p:sp>
        <p:nvSpPr>
          <p:cNvPr id="9" name="Footer Placeholder 8"/>
          <p:cNvSpPr>
            <a:spLocks noGrp="1"/>
          </p:cNvSpPr>
          <p:nvPr>
            <p:ph type="ftr" sz="quarter" idx="10"/>
          </p:nvPr>
        </p:nvSpPr>
        <p:spPr/>
        <p:txBody>
          <a:bodyPr/>
          <a:lstStyle/>
          <a:p>
            <a:r>
              <a:rPr lang="en-US" dirty="0" smtClean="0"/>
              <a:t>Back to Basics Training</a:t>
            </a:r>
            <a:endParaRPr lang="en-US" dirty="0"/>
          </a:p>
        </p:txBody>
      </p:sp>
      <p:sp>
        <p:nvSpPr>
          <p:cNvPr id="10" name="Slide Number Placeholder 9"/>
          <p:cNvSpPr>
            <a:spLocks noGrp="1"/>
          </p:cNvSpPr>
          <p:nvPr>
            <p:ph type="sldNum" sz="quarter" idx="12"/>
          </p:nvPr>
        </p:nvSpPr>
        <p:spPr/>
        <p:txBody>
          <a:bodyPr/>
          <a:lstStyle/>
          <a:p>
            <a:fld id="{2D132F79-ACF3-4263-B52B-5972FA2CE406}" type="slidenum">
              <a:rPr lang="en-US" smtClean="0"/>
              <a:pPr/>
              <a:t>56</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8600" y="76200"/>
            <a:ext cx="8915400" cy="854075"/>
          </a:xfrm>
        </p:spPr>
        <p:txBody>
          <a:bodyPr/>
          <a:lstStyle/>
          <a:p>
            <a:r>
              <a:rPr lang="en-US" dirty="0" smtClean="0"/>
              <a:t>Specifications</a:t>
            </a:r>
            <a:br>
              <a:rPr lang="en-US" dirty="0" smtClean="0"/>
            </a:br>
            <a:r>
              <a:rPr lang="en-US" sz="2100" dirty="0" smtClean="0"/>
              <a:t>	Distortion</a:t>
            </a:r>
          </a:p>
        </p:txBody>
      </p:sp>
      <p:sp>
        <p:nvSpPr>
          <p:cNvPr id="56323" name="Line 3"/>
          <p:cNvSpPr>
            <a:spLocks noChangeShapeType="1"/>
          </p:cNvSpPr>
          <p:nvPr/>
        </p:nvSpPr>
        <p:spPr bwMode="auto">
          <a:xfrm>
            <a:off x="4213225" y="6505575"/>
            <a:ext cx="0" cy="0"/>
          </a:xfrm>
          <a:prstGeom prst="line">
            <a:avLst/>
          </a:prstGeom>
          <a:noFill/>
          <a:ln w="9525">
            <a:solidFill>
              <a:srgbClr val="000000"/>
            </a:solidFill>
            <a:round/>
            <a:headEnd/>
            <a:tailEnd/>
          </a:ln>
        </p:spPr>
        <p:txBody>
          <a:bodyPr lIns="0" tIns="0" rIns="0" bIns="0" anchor="b"/>
          <a:lstStyle/>
          <a:p>
            <a:endParaRPr lang="en-US" dirty="0"/>
          </a:p>
        </p:txBody>
      </p:sp>
      <p:grpSp>
        <p:nvGrpSpPr>
          <p:cNvPr id="2" name="Group 4"/>
          <p:cNvGrpSpPr>
            <a:grpSpLocks/>
          </p:cNvGrpSpPr>
          <p:nvPr/>
        </p:nvGrpSpPr>
        <p:grpSpPr bwMode="auto">
          <a:xfrm>
            <a:off x="579438" y="3190875"/>
            <a:ext cx="2078037" cy="927100"/>
            <a:chOff x="402" y="2804"/>
            <a:chExt cx="1440" cy="663"/>
          </a:xfrm>
        </p:grpSpPr>
        <p:sp>
          <p:nvSpPr>
            <p:cNvPr id="56357" name="Line 5"/>
            <p:cNvSpPr>
              <a:spLocks noChangeShapeType="1"/>
            </p:cNvSpPr>
            <p:nvPr/>
          </p:nvSpPr>
          <p:spPr bwMode="auto">
            <a:xfrm>
              <a:off x="402" y="3466"/>
              <a:ext cx="159" cy="0"/>
            </a:xfrm>
            <a:prstGeom prst="line">
              <a:avLst/>
            </a:prstGeom>
            <a:noFill/>
            <a:ln w="31750">
              <a:solidFill>
                <a:schemeClr val="tx2"/>
              </a:solidFill>
              <a:round/>
              <a:headEnd/>
              <a:tailEnd/>
            </a:ln>
          </p:spPr>
          <p:txBody>
            <a:bodyPr lIns="0" tIns="0" rIns="0" bIns="0" anchor="b"/>
            <a:lstStyle/>
            <a:p>
              <a:endParaRPr lang="en-US" dirty="0"/>
            </a:p>
          </p:txBody>
        </p:sp>
        <p:sp>
          <p:nvSpPr>
            <p:cNvPr id="56358" name="Freeform 6"/>
            <p:cNvSpPr>
              <a:spLocks/>
            </p:cNvSpPr>
            <p:nvPr/>
          </p:nvSpPr>
          <p:spPr bwMode="auto">
            <a:xfrm>
              <a:off x="1596" y="3257"/>
              <a:ext cx="93" cy="210"/>
            </a:xfrm>
            <a:custGeom>
              <a:avLst/>
              <a:gdLst>
                <a:gd name="T0" fmla="*/ 0 w 93"/>
                <a:gd name="T1" fmla="*/ 202 h 210"/>
                <a:gd name="T2" fmla="*/ 30 w 93"/>
                <a:gd name="T3" fmla="*/ 0 h 210"/>
                <a:gd name="T4" fmla="*/ 92 w 93"/>
                <a:gd name="T5" fmla="*/ 209 h 210"/>
                <a:gd name="T6" fmla="*/ 0 60000 65536"/>
                <a:gd name="T7" fmla="*/ 0 60000 65536"/>
                <a:gd name="T8" fmla="*/ 0 60000 65536"/>
                <a:gd name="T9" fmla="*/ 0 w 93"/>
                <a:gd name="T10" fmla="*/ 0 h 210"/>
                <a:gd name="T11" fmla="*/ 93 w 93"/>
                <a:gd name="T12" fmla="*/ 210 h 210"/>
              </a:gdLst>
              <a:ahLst/>
              <a:cxnLst>
                <a:cxn ang="T6">
                  <a:pos x="T0" y="T1"/>
                </a:cxn>
                <a:cxn ang="T7">
                  <a:pos x="T2" y="T3"/>
                </a:cxn>
                <a:cxn ang="T8">
                  <a:pos x="T4" y="T5"/>
                </a:cxn>
              </a:cxnLst>
              <a:rect l="T9" t="T10" r="T11" b="T12"/>
              <a:pathLst>
                <a:path w="93" h="210">
                  <a:moveTo>
                    <a:pt x="0" y="202"/>
                  </a:moveTo>
                  <a:lnTo>
                    <a:pt x="30" y="0"/>
                  </a:lnTo>
                  <a:lnTo>
                    <a:pt x="92" y="209"/>
                  </a:lnTo>
                </a:path>
              </a:pathLst>
            </a:custGeom>
            <a:noFill/>
            <a:ln w="31750">
              <a:solidFill>
                <a:schemeClr val="tx2"/>
              </a:solidFill>
              <a:round/>
              <a:headEnd/>
              <a:tailEnd/>
            </a:ln>
          </p:spPr>
          <p:txBody>
            <a:bodyPr lIns="0" tIns="0" rIns="0" bIns="0" anchor="b"/>
            <a:lstStyle/>
            <a:p>
              <a:endParaRPr lang="en-US" dirty="0"/>
            </a:p>
          </p:txBody>
        </p:sp>
        <p:sp>
          <p:nvSpPr>
            <p:cNvPr id="56359" name="Line 7"/>
            <p:cNvSpPr>
              <a:spLocks noChangeShapeType="1"/>
            </p:cNvSpPr>
            <p:nvPr/>
          </p:nvSpPr>
          <p:spPr bwMode="auto">
            <a:xfrm>
              <a:off x="1688" y="3466"/>
              <a:ext cx="154" cy="0"/>
            </a:xfrm>
            <a:prstGeom prst="line">
              <a:avLst/>
            </a:prstGeom>
            <a:noFill/>
            <a:ln w="31750">
              <a:solidFill>
                <a:schemeClr val="tx2"/>
              </a:solidFill>
              <a:round/>
              <a:headEnd/>
              <a:tailEnd/>
            </a:ln>
          </p:spPr>
          <p:txBody>
            <a:bodyPr lIns="0" tIns="0" rIns="0" bIns="0" anchor="b"/>
            <a:lstStyle/>
            <a:p>
              <a:endParaRPr lang="en-US" dirty="0"/>
            </a:p>
          </p:txBody>
        </p:sp>
        <p:sp>
          <p:nvSpPr>
            <p:cNvPr id="56360" name="Freeform 8"/>
            <p:cNvSpPr>
              <a:spLocks/>
            </p:cNvSpPr>
            <p:nvPr/>
          </p:nvSpPr>
          <p:spPr bwMode="auto">
            <a:xfrm>
              <a:off x="561" y="2804"/>
              <a:ext cx="1035" cy="663"/>
            </a:xfrm>
            <a:custGeom>
              <a:avLst/>
              <a:gdLst>
                <a:gd name="T0" fmla="*/ 0 w 1035"/>
                <a:gd name="T1" fmla="*/ 662 h 663"/>
                <a:gd name="T2" fmla="*/ 75 w 1035"/>
                <a:gd name="T3" fmla="*/ 0 h 663"/>
                <a:gd name="T4" fmla="*/ 135 w 1035"/>
                <a:gd name="T5" fmla="*/ 662 h 663"/>
                <a:gd name="T6" fmla="*/ 402 w 1035"/>
                <a:gd name="T7" fmla="*/ 662 h 663"/>
                <a:gd name="T8" fmla="*/ 605 w 1035"/>
                <a:gd name="T9" fmla="*/ 662 h 663"/>
                <a:gd name="T10" fmla="*/ 649 w 1035"/>
                <a:gd name="T11" fmla="*/ 460 h 663"/>
                <a:gd name="T12" fmla="*/ 685 w 1035"/>
                <a:gd name="T13" fmla="*/ 659 h 663"/>
                <a:gd name="T14" fmla="*/ 1034 w 1035"/>
                <a:gd name="T15" fmla="*/ 659 h 663"/>
                <a:gd name="T16" fmla="*/ 0 60000 65536"/>
                <a:gd name="T17" fmla="*/ 0 60000 65536"/>
                <a:gd name="T18" fmla="*/ 0 60000 65536"/>
                <a:gd name="T19" fmla="*/ 0 60000 65536"/>
                <a:gd name="T20" fmla="*/ 0 60000 65536"/>
                <a:gd name="T21" fmla="*/ 0 60000 65536"/>
                <a:gd name="T22" fmla="*/ 0 60000 65536"/>
                <a:gd name="T23" fmla="*/ 0 60000 65536"/>
                <a:gd name="T24" fmla="*/ 0 w 1035"/>
                <a:gd name="T25" fmla="*/ 0 h 663"/>
                <a:gd name="T26" fmla="*/ 1035 w 1035"/>
                <a:gd name="T27" fmla="*/ 663 h 6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5" h="663">
                  <a:moveTo>
                    <a:pt x="0" y="662"/>
                  </a:moveTo>
                  <a:lnTo>
                    <a:pt x="75" y="0"/>
                  </a:lnTo>
                  <a:lnTo>
                    <a:pt x="135" y="662"/>
                  </a:lnTo>
                  <a:lnTo>
                    <a:pt x="402" y="662"/>
                  </a:lnTo>
                  <a:lnTo>
                    <a:pt x="605" y="662"/>
                  </a:lnTo>
                  <a:lnTo>
                    <a:pt x="649" y="460"/>
                  </a:lnTo>
                  <a:lnTo>
                    <a:pt x="685" y="659"/>
                  </a:lnTo>
                  <a:lnTo>
                    <a:pt x="1034" y="659"/>
                  </a:lnTo>
                </a:path>
              </a:pathLst>
            </a:custGeom>
            <a:noFill/>
            <a:ln w="31750">
              <a:solidFill>
                <a:schemeClr val="tx2"/>
              </a:solidFill>
              <a:round/>
              <a:headEnd/>
              <a:tailEnd/>
            </a:ln>
          </p:spPr>
          <p:txBody>
            <a:bodyPr lIns="0" tIns="0" rIns="0" bIns="0" anchor="b"/>
            <a:lstStyle/>
            <a:p>
              <a:endParaRPr lang="en-US" dirty="0"/>
            </a:p>
          </p:txBody>
        </p:sp>
      </p:grpSp>
      <p:grpSp>
        <p:nvGrpSpPr>
          <p:cNvPr id="3" name="Group 9"/>
          <p:cNvGrpSpPr>
            <a:grpSpLocks/>
          </p:cNvGrpSpPr>
          <p:nvPr/>
        </p:nvGrpSpPr>
        <p:grpSpPr bwMode="auto">
          <a:xfrm>
            <a:off x="6442075" y="3033713"/>
            <a:ext cx="2079625" cy="930275"/>
            <a:chOff x="4464" y="2692"/>
            <a:chExt cx="1441" cy="664"/>
          </a:xfrm>
        </p:grpSpPr>
        <p:sp>
          <p:nvSpPr>
            <p:cNvPr id="56351" name="Line 10"/>
            <p:cNvSpPr>
              <a:spLocks noChangeShapeType="1"/>
            </p:cNvSpPr>
            <p:nvPr/>
          </p:nvSpPr>
          <p:spPr bwMode="auto">
            <a:xfrm>
              <a:off x="4464" y="3355"/>
              <a:ext cx="159" cy="0"/>
            </a:xfrm>
            <a:prstGeom prst="line">
              <a:avLst/>
            </a:prstGeom>
            <a:noFill/>
            <a:ln w="31750">
              <a:solidFill>
                <a:schemeClr val="tx2"/>
              </a:solidFill>
              <a:round/>
              <a:headEnd/>
              <a:tailEnd/>
            </a:ln>
          </p:spPr>
          <p:txBody>
            <a:bodyPr lIns="0" tIns="0" rIns="0" bIns="0" anchor="b"/>
            <a:lstStyle/>
            <a:p>
              <a:endParaRPr lang="en-US" dirty="0"/>
            </a:p>
          </p:txBody>
        </p:sp>
        <p:sp>
          <p:nvSpPr>
            <p:cNvPr id="56352" name="Freeform 11"/>
            <p:cNvSpPr>
              <a:spLocks/>
            </p:cNvSpPr>
            <p:nvPr/>
          </p:nvSpPr>
          <p:spPr bwMode="auto">
            <a:xfrm>
              <a:off x="5659" y="2952"/>
              <a:ext cx="92" cy="404"/>
            </a:xfrm>
            <a:custGeom>
              <a:avLst/>
              <a:gdLst>
                <a:gd name="T0" fmla="*/ 0 w 92"/>
                <a:gd name="T1" fmla="*/ 390 h 404"/>
                <a:gd name="T2" fmla="*/ 29 w 92"/>
                <a:gd name="T3" fmla="*/ 0 h 404"/>
                <a:gd name="T4" fmla="*/ 91 w 92"/>
                <a:gd name="T5" fmla="*/ 403 h 404"/>
                <a:gd name="T6" fmla="*/ 0 60000 65536"/>
                <a:gd name="T7" fmla="*/ 0 60000 65536"/>
                <a:gd name="T8" fmla="*/ 0 60000 65536"/>
                <a:gd name="T9" fmla="*/ 0 w 92"/>
                <a:gd name="T10" fmla="*/ 0 h 404"/>
                <a:gd name="T11" fmla="*/ 92 w 92"/>
                <a:gd name="T12" fmla="*/ 404 h 404"/>
              </a:gdLst>
              <a:ahLst/>
              <a:cxnLst>
                <a:cxn ang="T6">
                  <a:pos x="T0" y="T1"/>
                </a:cxn>
                <a:cxn ang="T7">
                  <a:pos x="T2" y="T3"/>
                </a:cxn>
                <a:cxn ang="T8">
                  <a:pos x="T4" y="T5"/>
                </a:cxn>
              </a:cxnLst>
              <a:rect l="T9" t="T10" r="T11" b="T12"/>
              <a:pathLst>
                <a:path w="92" h="404">
                  <a:moveTo>
                    <a:pt x="0" y="390"/>
                  </a:moveTo>
                  <a:lnTo>
                    <a:pt x="29" y="0"/>
                  </a:lnTo>
                  <a:lnTo>
                    <a:pt x="91" y="403"/>
                  </a:lnTo>
                </a:path>
              </a:pathLst>
            </a:custGeom>
            <a:noFill/>
            <a:ln w="31750">
              <a:solidFill>
                <a:schemeClr val="tx2"/>
              </a:solidFill>
              <a:round/>
              <a:headEnd/>
              <a:tailEnd/>
            </a:ln>
          </p:spPr>
          <p:txBody>
            <a:bodyPr lIns="0" tIns="0" rIns="0" bIns="0" anchor="b"/>
            <a:lstStyle/>
            <a:p>
              <a:endParaRPr lang="en-US" dirty="0"/>
            </a:p>
          </p:txBody>
        </p:sp>
        <p:sp>
          <p:nvSpPr>
            <p:cNvPr id="56353" name="Line 12"/>
            <p:cNvSpPr>
              <a:spLocks noChangeShapeType="1"/>
            </p:cNvSpPr>
            <p:nvPr/>
          </p:nvSpPr>
          <p:spPr bwMode="auto">
            <a:xfrm>
              <a:off x="5750" y="3355"/>
              <a:ext cx="155" cy="0"/>
            </a:xfrm>
            <a:prstGeom prst="line">
              <a:avLst/>
            </a:prstGeom>
            <a:noFill/>
            <a:ln w="31750">
              <a:solidFill>
                <a:schemeClr val="tx2"/>
              </a:solidFill>
              <a:round/>
              <a:headEnd/>
              <a:tailEnd/>
            </a:ln>
          </p:spPr>
          <p:txBody>
            <a:bodyPr lIns="0" tIns="0" rIns="0" bIns="0" anchor="b"/>
            <a:lstStyle/>
            <a:p>
              <a:endParaRPr lang="en-US" dirty="0"/>
            </a:p>
          </p:txBody>
        </p:sp>
        <p:sp>
          <p:nvSpPr>
            <p:cNvPr id="56354" name="Freeform 13"/>
            <p:cNvSpPr>
              <a:spLocks/>
            </p:cNvSpPr>
            <p:nvPr/>
          </p:nvSpPr>
          <p:spPr bwMode="auto">
            <a:xfrm>
              <a:off x="4623" y="2692"/>
              <a:ext cx="606" cy="664"/>
            </a:xfrm>
            <a:custGeom>
              <a:avLst/>
              <a:gdLst>
                <a:gd name="T0" fmla="*/ 0 w 606"/>
                <a:gd name="T1" fmla="*/ 663 h 664"/>
                <a:gd name="T2" fmla="*/ 75 w 606"/>
                <a:gd name="T3" fmla="*/ 0 h 664"/>
                <a:gd name="T4" fmla="*/ 135 w 606"/>
                <a:gd name="T5" fmla="*/ 663 h 664"/>
                <a:gd name="T6" fmla="*/ 403 w 606"/>
                <a:gd name="T7" fmla="*/ 663 h 664"/>
                <a:gd name="T8" fmla="*/ 605 w 606"/>
                <a:gd name="T9" fmla="*/ 663 h 664"/>
                <a:gd name="T10" fmla="*/ 0 60000 65536"/>
                <a:gd name="T11" fmla="*/ 0 60000 65536"/>
                <a:gd name="T12" fmla="*/ 0 60000 65536"/>
                <a:gd name="T13" fmla="*/ 0 60000 65536"/>
                <a:gd name="T14" fmla="*/ 0 60000 65536"/>
                <a:gd name="T15" fmla="*/ 0 w 606"/>
                <a:gd name="T16" fmla="*/ 0 h 664"/>
                <a:gd name="T17" fmla="*/ 606 w 606"/>
                <a:gd name="T18" fmla="*/ 664 h 664"/>
              </a:gdLst>
              <a:ahLst/>
              <a:cxnLst>
                <a:cxn ang="T10">
                  <a:pos x="T0" y="T1"/>
                </a:cxn>
                <a:cxn ang="T11">
                  <a:pos x="T2" y="T3"/>
                </a:cxn>
                <a:cxn ang="T12">
                  <a:pos x="T4" y="T5"/>
                </a:cxn>
                <a:cxn ang="T13">
                  <a:pos x="T6" y="T7"/>
                </a:cxn>
                <a:cxn ang="T14">
                  <a:pos x="T8" y="T9"/>
                </a:cxn>
              </a:cxnLst>
              <a:rect l="T15" t="T16" r="T17" b="T18"/>
              <a:pathLst>
                <a:path w="606" h="664">
                  <a:moveTo>
                    <a:pt x="0" y="663"/>
                  </a:moveTo>
                  <a:lnTo>
                    <a:pt x="75" y="0"/>
                  </a:lnTo>
                  <a:lnTo>
                    <a:pt x="135" y="663"/>
                  </a:lnTo>
                  <a:lnTo>
                    <a:pt x="403" y="663"/>
                  </a:lnTo>
                  <a:lnTo>
                    <a:pt x="605" y="663"/>
                  </a:lnTo>
                </a:path>
              </a:pathLst>
            </a:custGeom>
            <a:noFill/>
            <a:ln w="31750">
              <a:solidFill>
                <a:schemeClr val="tx2"/>
              </a:solidFill>
              <a:round/>
              <a:headEnd/>
              <a:tailEnd/>
            </a:ln>
          </p:spPr>
          <p:txBody>
            <a:bodyPr lIns="0" tIns="0" rIns="0" bIns="0" anchor="b"/>
            <a:lstStyle/>
            <a:p>
              <a:endParaRPr lang="en-US" dirty="0"/>
            </a:p>
          </p:txBody>
        </p:sp>
        <p:sp>
          <p:nvSpPr>
            <p:cNvPr id="56355" name="Freeform 14"/>
            <p:cNvSpPr>
              <a:spLocks/>
            </p:cNvSpPr>
            <p:nvPr/>
          </p:nvSpPr>
          <p:spPr bwMode="auto">
            <a:xfrm>
              <a:off x="5228" y="2934"/>
              <a:ext cx="82" cy="422"/>
            </a:xfrm>
            <a:custGeom>
              <a:avLst/>
              <a:gdLst>
                <a:gd name="T0" fmla="*/ 0 w 82"/>
                <a:gd name="T1" fmla="*/ 421 h 422"/>
                <a:gd name="T2" fmla="*/ 43 w 82"/>
                <a:gd name="T3" fmla="*/ 0 h 422"/>
                <a:gd name="T4" fmla="*/ 81 w 82"/>
                <a:gd name="T5" fmla="*/ 413 h 422"/>
                <a:gd name="T6" fmla="*/ 0 60000 65536"/>
                <a:gd name="T7" fmla="*/ 0 60000 65536"/>
                <a:gd name="T8" fmla="*/ 0 60000 65536"/>
                <a:gd name="T9" fmla="*/ 0 w 82"/>
                <a:gd name="T10" fmla="*/ 0 h 422"/>
                <a:gd name="T11" fmla="*/ 82 w 82"/>
                <a:gd name="T12" fmla="*/ 422 h 422"/>
              </a:gdLst>
              <a:ahLst/>
              <a:cxnLst>
                <a:cxn ang="T6">
                  <a:pos x="T0" y="T1"/>
                </a:cxn>
                <a:cxn ang="T7">
                  <a:pos x="T2" y="T3"/>
                </a:cxn>
                <a:cxn ang="T8">
                  <a:pos x="T4" y="T5"/>
                </a:cxn>
              </a:cxnLst>
              <a:rect l="T9" t="T10" r="T11" b="T12"/>
              <a:pathLst>
                <a:path w="82" h="422">
                  <a:moveTo>
                    <a:pt x="0" y="421"/>
                  </a:moveTo>
                  <a:lnTo>
                    <a:pt x="43" y="0"/>
                  </a:lnTo>
                  <a:lnTo>
                    <a:pt x="81" y="413"/>
                  </a:lnTo>
                </a:path>
              </a:pathLst>
            </a:custGeom>
            <a:noFill/>
            <a:ln w="31750">
              <a:solidFill>
                <a:schemeClr val="tx2"/>
              </a:solidFill>
              <a:round/>
              <a:headEnd/>
              <a:tailEnd/>
            </a:ln>
          </p:spPr>
          <p:txBody>
            <a:bodyPr lIns="0" tIns="0" rIns="0" bIns="0" anchor="b"/>
            <a:lstStyle/>
            <a:p>
              <a:endParaRPr lang="en-US" dirty="0"/>
            </a:p>
          </p:txBody>
        </p:sp>
        <p:sp>
          <p:nvSpPr>
            <p:cNvPr id="56356" name="Line 15"/>
            <p:cNvSpPr>
              <a:spLocks noChangeShapeType="1"/>
            </p:cNvSpPr>
            <p:nvPr/>
          </p:nvSpPr>
          <p:spPr bwMode="auto">
            <a:xfrm>
              <a:off x="5309" y="3352"/>
              <a:ext cx="348" cy="0"/>
            </a:xfrm>
            <a:prstGeom prst="line">
              <a:avLst/>
            </a:prstGeom>
            <a:noFill/>
            <a:ln w="31750">
              <a:solidFill>
                <a:schemeClr val="tx2"/>
              </a:solidFill>
              <a:round/>
              <a:headEnd/>
              <a:tailEnd/>
            </a:ln>
          </p:spPr>
          <p:txBody>
            <a:bodyPr lIns="0" tIns="0" rIns="0" bIns="0" anchor="b"/>
            <a:lstStyle/>
            <a:p>
              <a:endParaRPr lang="en-US" dirty="0"/>
            </a:p>
          </p:txBody>
        </p:sp>
      </p:grpSp>
      <p:grpSp>
        <p:nvGrpSpPr>
          <p:cNvPr id="4" name="Group 16"/>
          <p:cNvGrpSpPr>
            <a:grpSpLocks/>
          </p:cNvGrpSpPr>
          <p:nvPr/>
        </p:nvGrpSpPr>
        <p:grpSpPr bwMode="auto">
          <a:xfrm>
            <a:off x="3249613" y="5153025"/>
            <a:ext cx="1935162" cy="293688"/>
            <a:chOff x="2252" y="4205"/>
            <a:chExt cx="1341" cy="210"/>
          </a:xfrm>
        </p:grpSpPr>
        <p:sp>
          <p:nvSpPr>
            <p:cNvPr id="56347" name="Freeform 17"/>
            <p:cNvSpPr>
              <a:spLocks/>
            </p:cNvSpPr>
            <p:nvPr/>
          </p:nvSpPr>
          <p:spPr bwMode="auto">
            <a:xfrm>
              <a:off x="3346" y="4205"/>
              <a:ext cx="93" cy="210"/>
            </a:xfrm>
            <a:custGeom>
              <a:avLst/>
              <a:gdLst>
                <a:gd name="T0" fmla="*/ 0 w 93"/>
                <a:gd name="T1" fmla="*/ 202 h 210"/>
                <a:gd name="T2" fmla="*/ 30 w 93"/>
                <a:gd name="T3" fmla="*/ 0 h 210"/>
                <a:gd name="T4" fmla="*/ 92 w 93"/>
                <a:gd name="T5" fmla="*/ 209 h 210"/>
                <a:gd name="T6" fmla="*/ 0 60000 65536"/>
                <a:gd name="T7" fmla="*/ 0 60000 65536"/>
                <a:gd name="T8" fmla="*/ 0 60000 65536"/>
                <a:gd name="T9" fmla="*/ 0 w 93"/>
                <a:gd name="T10" fmla="*/ 0 h 210"/>
                <a:gd name="T11" fmla="*/ 93 w 93"/>
                <a:gd name="T12" fmla="*/ 210 h 210"/>
              </a:gdLst>
              <a:ahLst/>
              <a:cxnLst>
                <a:cxn ang="T6">
                  <a:pos x="T0" y="T1"/>
                </a:cxn>
                <a:cxn ang="T7">
                  <a:pos x="T2" y="T3"/>
                </a:cxn>
                <a:cxn ang="T8">
                  <a:pos x="T4" y="T5"/>
                </a:cxn>
              </a:cxnLst>
              <a:rect l="T9" t="T10" r="T11" b="T12"/>
              <a:pathLst>
                <a:path w="93" h="210">
                  <a:moveTo>
                    <a:pt x="0" y="202"/>
                  </a:moveTo>
                  <a:lnTo>
                    <a:pt x="30" y="0"/>
                  </a:lnTo>
                  <a:lnTo>
                    <a:pt x="92" y="209"/>
                  </a:lnTo>
                </a:path>
              </a:pathLst>
            </a:custGeom>
            <a:noFill/>
            <a:ln w="31750">
              <a:solidFill>
                <a:schemeClr val="tx2"/>
              </a:solidFill>
              <a:round/>
              <a:headEnd/>
              <a:tailEnd/>
            </a:ln>
          </p:spPr>
          <p:txBody>
            <a:bodyPr lIns="0" tIns="0" rIns="0" bIns="0" anchor="b"/>
            <a:lstStyle/>
            <a:p>
              <a:endParaRPr lang="en-US" dirty="0"/>
            </a:p>
          </p:txBody>
        </p:sp>
        <p:sp>
          <p:nvSpPr>
            <p:cNvPr id="56348" name="Line 18"/>
            <p:cNvSpPr>
              <a:spLocks noChangeShapeType="1"/>
            </p:cNvSpPr>
            <p:nvPr/>
          </p:nvSpPr>
          <p:spPr bwMode="auto">
            <a:xfrm>
              <a:off x="3438" y="4414"/>
              <a:ext cx="155" cy="0"/>
            </a:xfrm>
            <a:prstGeom prst="line">
              <a:avLst/>
            </a:prstGeom>
            <a:noFill/>
            <a:ln w="31750">
              <a:solidFill>
                <a:schemeClr val="tx2"/>
              </a:solidFill>
              <a:round/>
              <a:headEnd/>
              <a:tailEnd/>
            </a:ln>
          </p:spPr>
          <p:txBody>
            <a:bodyPr lIns="0" tIns="0" rIns="0" bIns="0" anchor="b"/>
            <a:lstStyle/>
            <a:p>
              <a:endParaRPr lang="en-US" dirty="0"/>
            </a:p>
          </p:txBody>
        </p:sp>
        <p:sp>
          <p:nvSpPr>
            <p:cNvPr id="56349" name="Line 19"/>
            <p:cNvSpPr>
              <a:spLocks noChangeShapeType="1"/>
            </p:cNvSpPr>
            <p:nvPr/>
          </p:nvSpPr>
          <p:spPr bwMode="auto">
            <a:xfrm>
              <a:off x="2252" y="4414"/>
              <a:ext cx="664" cy="0"/>
            </a:xfrm>
            <a:prstGeom prst="line">
              <a:avLst/>
            </a:prstGeom>
            <a:noFill/>
            <a:ln w="31750">
              <a:solidFill>
                <a:schemeClr val="tx2"/>
              </a:solidFill>
              <a:round/>
              <a:headEnd/>
              <a:tailEnd/>
            </a:ln>
          </p:spPr>
          <p:txBody>
            <a:bodyPr lIns="0" tIns="0" rIns="0" bIns="0" anchor="b"/>
            <a:lstStyle/>
            <a:p>
              <a:endParaRPr lang="en-US" dirty="0"/>
            </a:p>
          </p:txBody>
        </p:sp>
        <p:sp>
          <p:nvSpPr>
            <p:cNvPr id="56350" name="Freeform 20"/>
            <p:cNvSpPr>
              <a:spLocks/>
            </p:cNvSpPr>
            <p:nvPr/>
          </p:nvSpPr>
          <p:spPr bwMode="auto">
            <a:xfrm>
              <a:off x="2916" y="4212"/>
              <a:ext cx="429" cy="203"/>
            </a:xfrm>
            <a:custGeom>
              <a:avLst/>
              <a:gdLst>
                <a:gd name="T0" fmla="*/ 0 w 429"/>
                <a:gd name="T1" fmla="*/ 202 h 203"/>
                <a:gd name="T2" fmla="*/ 44 w 429"/>
                <a:gd name="T3" fmla="*/ 0 h 203"/>
                <a:gd name="T4" fmla="*/ 80 w 429"/>
                <a:gd name="T5" fmla="*/ 198 h 203"/>
                <a:gd name="T6" fmla="*/ 428 w 429"/>
                <a:gd name="T7" fmla="*/ 198 h 203"/>
                <a:gd name="T8" fmla="*/ 0 60000 65536"/>
                <a:gd name="T9" fmla="*/ 0 60000 65536"/>
                <a:gd name="T10" fmla="*/ 0 60000 65536"/>
                <a:gd name="T11" fmla="*/ 0 60000 65536"/>
                <a:gd name="T12" fmla="*/ 0 w 429"/>
                <a:gd name="T13" fmla="*/ 0 h 203"/>
                <a:gd name="T14" fmla="*/ 429 w 429"/>
                <a:gd name="T15" fmla="*/ 203 h 203"/>
              </a:gdLst>
              <a:ahLst/>
              <a:cxnLst>
                <a:cxn ang="T8">
                  <a:pos x="T0" y="T1"/>
                </a:cxn>
                <a:cxn ang="T9">
                  <a:pos x="T2" y="T3"/>
                </a:cxn>
                <a:cxn ang="T10">
                  <a:pos x="T4" y="T5"/>
                </a:cxn>
                <a:cxn ang="T11">
                  <a:pos x="T6" y="T7"/>
                </a:cxn>
              </a:cxnLst>
              <a:rect l="T12" t="T13" r="T14" b="T15"/>
              <a:pathLst>
                <a:path w="429" h="203">
                  <a:moveTo>
                    <a:pt x="0" y="202"/>
                  </a:moveTo>
                  <a:lnTo>
                    <a:pt x="44" y="0"/>
                  </a:lnTo>
                  <a:lnTo>
                    <a:pt x="80" y="198"/>
                  </a:lnTo>
                  <a:lnTo>
                    <a:pt x="428" y="198"/>
                  </a:lnTo>
                </a:path>
              </a:pathLst>
            </a:custGeom>
            <a:noFill/>
            <a:ln w="31750">
              <a:solidFill>
                <a:schemeClr val="tx2"/>
              </a:solidFill>
              <a:round/>
              <a:headEnd/>
              <a:tailEnd/>
            </a:ln>
          </p:spPr>
          <p:txBody>
            <a:bodyPr lIns="0" tIns="0" rIns="0" bIns="0" anchor="b"/>
            <a:lstStyle/>
            <a:p>
              <a:endParaRPr lang="en-US" dirty="0"/>
            </a:p>
          </p:txBody>
        </p:sp>
      </p:grpSp>
      <p:sp>
        <p:nvSpPr>
          <p:cNvPr id="56327" name="Freeform 21"/>
          <p:cNvSpPr>
            <a:spLocks/>
          </p:cNvSpPr>
          <p:nvPr/>
        </p:nvSpPr>
        <p:spPr bwMode="auto">
          <a:xfrm>
            <a:off x="3787775" y="3621088"/>
            <a:ext cx="674688" cy="654050"/>
          </a:xfrm>
          <a:custGeom>
            <a:avLst/>
            <a:gdLst>
              <a:gd name="T0" fmla="*/ 972653154 w 467"/>
              <a:gd name="T1" fmla="*/ 423684411 h 467"/>
              <a:gd name="T2" fmla="*/ 962217886 w 467"/>
              <a:gd name="T3" fmla="*/ 356992249 h 467"/>
              <a:gd name="T4" fmla="*/ 939258274 w 467"/>
              <a:gd name="T5" fmla="*/ 290301575 h 467"/>
              <a:gd name="T6" fmla="*/ 905861949 w 467"/>
              <a:gd name="T7" fmla="*/ 227533799 h 467"/>
              <a:gd name="T8" fmla="*/ 866204175 w 467"/>
              <a:gd name="T9" fmla="*/ 172611777 h 467"/>
              <a:gd name="T10" fmla="*/ 818197319 w 467"/>
              <a:gd name="T11" fmla="*/ 123574846 h 467"/>
              <a:gd name="T12" fmla="*/ 761842826 w 467"/>
              <a:gd name="T13" fmla="*/ 80421541 h 467"/>
              <a:gd name="T14" fmla="*/ 699225259 w 467"/>
              <a:gd name="T15" fmla="*/ 47076204 h 467"/>
              <a:gd name="T16" fmla="*/ 630346422 w 467"/>
              <a:gd name="T17" fmla="*/ 19614498 h 467"/>
              <a:gd name="T18" fmla="*/ 559379954 w 467"/>
              <a:gd name="T19" fmla="*/ 7845800 h 467"/>
              <a:gd name="T20" fmla="*/ 490501118 w 467"/>
              <a:gd name="T21" fmla="*/ 0 h 467"/>
              <a:gd name="T22" fmla="*/ 415360832 w 467"/>
              <a:gd name="T23" fmla="*/ 7845800 h 467"/>
              <a:gd name="T24" fmla="*/ 342306642 w 467"/>
              <a:gd name="T25" fmla="*/ 19614498 h 467"/>
              <a:gd name="T26" fmla="*/ 277603068 w 467"/>
              <a:gd name="T27" fmla="*/ 47076204 h 467"/>
              <a:gd name="T28" fmla="*/ 214985681 w 467"/>
              <a:gd name="T29" fmla="*/ 80421541 h 467"/>
              <a:gd name="T30" fmla="*/ 156543512 w 467"/>
              <a:gd name="T31" fmla="*/ 123574846 h 467"/>
              <a:gd name="T32" fmla="*/ 106449025 w 467"/>
              <a:gd name="T33" fmla="*/ 172611777 h 467"/>
              <a:gd name="T34" fmla="*/ 68878859 w 467"/>
              <a:gd name="T35" fmla="*/ 227533799 h 467"/>
              <a:gd name="T36" fmla="*/ 33396336 w 467"/>
              <a:gd name="T37" fmla="*/ 290301575 h 467"/>
              <a:gd name="T38" fmla="*/ 14610537 w 467"/>
              <a:gd name="T39" fmla="*/ 356992249 h 467"/>
              <a:gd name="T40" fmla="*/ 2087632 w 467"/>
              <a:gd name="T41" fmla="*/ 423684411 h 467"/>
              <a:gd name="T42" fmla="*/ 2087632 w 467"/>
              <a:gd name="T43" fmla="*/ 492335834 h 467"/>
              <a:gd name="T44" fmla="*/ 14610537 w 467"/>
              <a:gd name="T45" fmla="*/ 560988657 h 467"/>
              <a:gd name="T46" fmla="*/ 33396336 w 467"/>
              <a:gd name="T47" fmla="*/ 623756433 h 467"/>
              <a:gd name="T48" fmla="*/ 68878859 w 467"/>
              <a:gd name="T49" fmla="*/ 684563459 h 467"/>
              <a:gd name="T50" fmla="*/ 106449025 w 467"/>
              <a:gd name="T51" fmla="*/ 741446362 h 467"/>
              <a:gd name="T52" fmla="*/ 156543512 w 467"/>
              <a:gd name="T53" fmla="*/ 790484693 h 467"/>
              <a:gd name="T54" fmla="*/ 214985681 w 467"/>
              <a:gd name="T55" fmla="*/ 833637977 h 467"/>
              <a:gd name="T56" fmla="*/ 277603068 w 467"/>
              <a:gd name="T57" fmla="*/ 868944063 h 467"/>
              <a:gd name="T58" fmla="*/ 342306642 w 467"/>
              <a:gd name="T59" fmla="*/ 894443603 h 467"/>
              <a:gd name="T60" fmla="*/ 415360832 w 467"/>
              <a:gd name="T61" fmla="*/ 910135197 h 467"/>
              <a:gd name="T62" fmla="*/ 490501118 w 467"/>
              <a:gd name="T63" fmla="*/ 914058095 h 467"/>
              <a:gd name="T64" fmla="*/ 559379954 w 467"/>
              <a:gd name="T65" fmla="*/ 910135197 h 467"/>
              <a:gd name="T66" fmla="*/ 630346422 w 467"/>
              <a:gd name="T67" fmla="*/ 894443603 h 467"/>
              <a:gd name="T68" fmla="*/ 699225259 w 467"/>
              <a:gd name="T69" fmla="*/ 868944063 h 467"/>
              <a:gd name="T70" fmla="*/ 761842826 w 467"/>
              <a:gd name="T71" fmla="*/ 833637977 h 467"/>
              <a:gd name="T72" fmla="*/ 818197319 w 467"/>
              <a:gd name="T73" fmla="*/ 790484693 h 467"/>
              <a:gd name="T74" fmla="*/ 866204175 w 467"/>
              <a:gd name="T75" fmla="*/ 741446362 h 467"/>
              <a:gd name="T76" fmla="*/ 905861949 w 467"/>
              <a:gd name="T77" fmla="*/ 684563459 h 467"/>
              <a:gd name="T78" fmla="*/ 939258274 w 467"/>
              <a:gd name="T79" fmla="*/ 623756433 h 467"/>
              <a:gd name="T80" fmla="*/ 962217886 w 467"/>
              <a:gd name="T81" fmla="*/ 560988657 h 467"/>
              <a:gd name="T82" fmla="*/ 972653154 w 467"/>
              <a:gd name="T83" fmla="*/ 492335834 h 4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7"/>
              <a:gd name="T127" fmla="*/ 0 h 467"/>
              <a:gd name="T128" fmla="*/ 467 w 467"/>
              <a:gd name="T129" fmla="*/ 467 h 4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7" h="467">
                <a:moveTo>
                  <a:pt x="466" y="233"/>
                </a:moveTo>
                <a:lnTo>
                  <a:pt x="466" y="216"/>
                </a:lnTo>
                <a:lnTo>
                  <a:pt x="464" y="198"/>
                </a:lnTo>
                <a:lnTo>
                  <a:pt x="461" y="182"/>
                </a:lnTo>
                <a:lnTo>
                  <a:pt x="455" y="164"/>
                </a:lnTo>
                <a:lnTo>
                  <a:pt x="450" y="148"/>
                </a:lnTo>
                <a:lnTo>
                  <a:pt x="443" y="132"/>
                </a:lnTo>
                <a:lnTo>
                  <a:pt x="434" y="116"/>
                </a:lnTo>
                <a:lnTo>
                  <a:pt x="426" y="103"/>
                </a:lnTo>
                <a:lnTo>
                  <a:pt x="415" y="88"/>
                </a:lnTo>
                <a:lnTo>
                  <a:pt x="405" y="75"/>
                </a:lnTo>
                <a:lnTo>
                  <a:pt x="392" y="63"/>
                </a:lnTo>
                <a:lnTo>
                  <a:pt x="379" y="51"/>
                </a:lnTo>
                <a:lnTo>
                  <a:pt x="365" y="41"/>
                </a:lnTo>
                <a:lnTo>
                  <a:pt x="349" y="32"/>
                </a:lnTo>
                <a:lnTo>
                  <a:pt x="335" y="24"/>
                </a:lnTo>
                <a:lnTo>
                  <a:pt x="318" y="17"/>
                </a:lnTo>
                <a:lnTo>
                  <a:pt x="302" y="10"/>
                </a:lnTo>
                <a:lnTo>
                  <a:pt x="285" y="6"/>
                </a:lnTo>
                <a:lnTo>
                  <a:pt x="268" y="4"/>
                </a:lnTo>
                <a:lnTo>
                  <a:pt x="251" y="1"/>
                </a:lnTo>
                <a:lnTo>
                  <a:pt x="235" y="0"/>
                </a:lnTo>
                <a:lnTo>
                  <a:pt x="216" y="1"/>
                </a:lnTo>
                <a:lnTo>
                  <a:pt x="199" y="4"/>
                </a:lnTo>
                <a:lnTo>
                  <a:pt x="181" y="6"/>
                </a:lnTo>
                <a:lnTo>
                  <a:pt x="164" y="10"/>
                </a:lnTo>
                <a:lnTo>
                  <a:pt x="149" y="17"/>
                </a:lnTo>
                <a:lnTo>
                  <a:pt x="133" y="24"/>
                </a:lnTo>
                <a:lnTo>
                  <a:pt x="117" y="32"/>
                </a:lnTo>
                <a:lnTo>
                  <a:pt x="103" y="41"/>
                </a:lnTo>
                <a:lnTo>
                  <a:pt x="87" y="51"/>
                </a:lnTo>
                <a:lnTo>
                  <a:pt x="75" y="63"/>
                </a:lnTo>
                <a:lnTo>
                  <a:pt x="63" y="75"/>
                </a:lnTo>
                <a:lnTo>
                  <a:pt x="51" y="88"/>
                </a:lnTo>
                <a:lnTo>
                  <a:pt x="41" y="103"/>
                </a:lnTo>
                <a:lnTo>
                  <a:pt x="33" y="116"/>
                </a:lnTo>
                <a:lnTo>
                  <a:pt x="23" y="132"/>
                </a:lnTo>
                <a:lnTo>
                  <a:pt x="16" y="148"/>
                </a:lnTo>
                <a:lnTo>
                  <a:pt x="12" y="164"/>
                </a:lnTo>
                <a:lnTo>
                  <a:pt x="7" y="182"/>
                </a:lnTo>
                <a:lnTo>
                  <a:pt x="3" y="198"/>
                </a:lnTo>
                <a:lnTo>
                  <a:pt x="1" y="216"/>
                </a:lnTo>
                <a:lnTo>
                  <a:pt x="0" y="233"/>
                </a:lnTo>
                <a:lnTo>
                  <a:pt x="1" y="251"/>
                </a:lnTo>
                <a:lnTo>
                  <a:pt x="3" y="267"/>
                </a:lnTo>
                <a:lnTo>
                  <a:pt x="7" y="286"/>
                </a:lnTo>
                <a:lnTo>
                  <a:pt x="12" y="302"/>
                </a:lnTo>
                <a:lnTo>
                  <a:pt x="16" y="318"/>
                </a:lnTo>
                <a:lnTo>
                  <a:pt x="23" y="335"/>
                </a:lnTo>
                <a:lnTo>
                  <a:pt x="33" y="349"/>
                </a:lnTo>
                <a:lnTo>
                  <a:pt x="41" y="365"/>
                </a:lnTo>
                <a:lnTo>
                  <a:pt x="51" y="378"/>
                </a:lnTo>
                <a:lnTo>
                  <a:pt x="63" y="392"/>
                </a:lnTo>
                <a:lnTo>
                  <a:pt x="75" y="403"/>
                </a:lnTo>
                <a:lnTo>
                  <a:pt x="87" y="415"/>
                </a:lnTo>
                <a:lnTo>
                  <a:pt x="103" y="425"/>
                </a:lnTo>
                <a:lnTo>
                  <a:pt x="117" y="435"/>
                </a:lnTo>
                <a:lnTo>
                  <a:pt x="133" y="443"/>
                </a:lnTo>
                <a:lnTo>
                  <a:pt x="149" y="450"/>
                </a:lnTo>
                <a:lnTo>
                  <a:pt x="164" y="456"/>
                </a:lnTo>
                <a:lnTo>
                  <a:pt x="181" y="460"/>
                </a:lnTo>
                <a:lnTo>
                  <a:pt x="199" y="464"/>
                </a:lnTo>
                <a:lnTo>
                  <a:pt x="216" y="466"/>
                </a:lnTo>
                <a:lnTo>
                  <a:pt x="235" y="466"/>
                </a:lnTo>
                <a:lnTo>
                  <a:pt x="251" y="466"/>
                </a:lnTo>
                <a:lnTo>
                  <a:pt x="268" y="464"/>
                </a:lnTo>
                <a:lnTo>
                  <a:pt x="285" y="460"/>
                </a:lnTo>
                <a:lnTo>
                  <a:pt x="302" y="456"/>
                </a:lnTo>
                <a:lnTo>
                  <a:pt x="318" y="450"/>
                </a:lnTo>
                <a:lnTo>
                  <a:pt x="335" y="443"/>
                </a:lnTo>
                <a:lnTo>
                  <a:pt x="349" y="435"/>
                </a:lnTo>
                <a:lnTo>
                  <a:pt x="365" y="425"/>
                </a:lnTo>
                <a:lnTo>
                  <a:pt x="379" y="415"/>
                </a:lnTo>
                <a:lnTo>
                  <a:pt x="392" y="403"/>
                </a:lnTo>
                <a:lnTo>
                  <a:pt x="405" y="392"/>
                </a:lnTo>
                <a:lnTo>
                  <a:pt x="415" y="378"/>
                </a:lnTo>
                <a:lnTo>
                  <a:pt x="426" y="365"/>
                </a:lnTo>
                <a:lnTo>
                  <a:pt x="434" y="349"/>
                </a:lnTo>
                <a:lnTo>
                  <a:pt x="443" y="335"/>
                </a:lnTo>
                <a:lnTo>
                  <a:pt x="450" y="318"/>
                </a:lnTo>
                <a:lnTo>
                  <a:pt x="455" y="302"/>
                </a:lnTo>
                <a:lnTo>
                  <a:pt x="461" y="286"/>
                </a:lnTo>
                <a:lnTo>
                  <a:pt x="464" y="267"/>
                </a:lnTo>
                <a:lnTo>
                  <a:pt x="466" y="251"/>
                </a:lnTo>
                <a:lnTo>
                  <a:pt x="466" y="233"/>
                </a:lnTo>
              </a:path>
            </a:pathLst>
          </a:custGeom>
          <a:noFill/>
          <a:ln w="31750">
            <a:solidFill>
              <a:srgbClr val="000000"/>
            </a:solidFill>
            <a:round/>
            <a:headEnd/>
            <a:tailEnd/>
          </a:ln>
        </p:spPr>
        <p:txBody>
          <a:bodyPr lIns="0" tIns="0" rIns="0" bIns="0" anchor="b"/>
          <a:lstStyle/>
          <a:p>
            <a:endParaRPr lang="en-US" dirty="0"/>
          </a:p>
        </p:txBody>
      </p:sp>
      <p:sp>
        <p:nvSpPr>
          <p:cNvPr id="56328" name="Line 22"/>
          <p:cNvSpPr>
            <a:spLocks noChangeShapeType="1"/>
          </p:cNvSpPr>
          <p:nvPr/>
        </p:nvSpPr>
        <p:spPr bwMode="auto">
          <a:xfrm>
            <a:off x="3862388" y="3763963"/>
            <a:ext cx="508000" cy="382587"/>
          </a:xfrm>
          <a:prstGeom prst="line">
            <a:avLst/>
          </a:prstGeom>
          <a:noFill/>
          <a:ln w="31750">
            <a:solidFill>
              <a:srgbClr val="000000"/>
            </a:solidFill>
            <a:round/>
            <a:headEnd/>
            <a:tailEnd/>
          </a:ln>
        </p:spPr>
        <p:txBody>
          <a:bodyPr lIns="0" tIns="0" rIns="0" bIns="0" anchor="b"/>
          <a:lstStyle/>
          <a:p>
            <a:endParaRPr lang="en-US" dirty="0"/>
          </a:p>
        </p:txBody>
      </p:sp>
      <p:sp>
        <p:nvSpPr>
          <p:cNvPr id="56329" name="Line 23"/>
          <p:cNvSpPr>
            <a:spLocks noChangeShapeType="1"/>
          </p:cNvSpPr>
          <p:nvPr/>
        </p:nvSpPr>
        <p:spPr bwMode="auto">
          <a:xfrm flipV="1">
            <a:off x="3921125" y="3700463"/>
            <a:ext cx="404813" cy="485775"/>
          </a:xfrm>
          <a:prstGeom prst="line">
            <a:avLst/>
          </a:prstGeom>
          <a:noFill/>
          <a:ln w="31750">
            <a:solidFill>
              <a:srgbClr val="000000"/>
            </a:solidFill>
            <a:round/>
            <a:headEnd/>
            <a:tailEnd/>
          </a:ln>
        </p:spPr>
        <p:txBody>
          <a:bodyPr lIns="0" tIns="0" rIns="0" bIns="0" anchor="b"/>
          <a:lstStyle/>
          <a:p>
            <a:endParaRPr lang="en-US" dirty="0"/>
          </a:p>
        </p:txBody>
      </p:sp>
      <p:sp>
        <p:nvSpPr>
          <p:cNvPr id="56330" name="Line 24"/>
          <p:cNvSpPr>
            <a:spLocks noChangeShapeType="1"/>
          </p:cNvSpPr>
          <p:nvPr/>
        </p:nvSpPr>
        <p:spPr bwMode="auto">
          <a:xfrm>
            <a:off x="2876550" y="3956050"/>
            <a:ext cx="911225" cy="0"/>
          </a:xfrm>
          <a:prstGeom prst="line">
            <a:avLst/>
          </a:prstGeom>
          <a:noFill/>
          <a:ln w="31750">
            <a:solidFill>
              <a:srgbClr val="000000"/>
            </a:solidFill>
            <a:round/>
            <a:headEnd/>
            <a:tailEnd/>
          </a:ln>
        </p:spPr>
        <p:txBody>
          <a:bodyPr lIns="0" tIns="0" rIns="0" bIns="0" anchor="b"/>
          <a:lstStyle/>
          <a:p>
            <a:endParaRPr lang="en-US" dirty="0"/>
          </a:p>
        </p:txBody>
      </p:sp>
      <p:sp>
        <p:nvSpPr>
          <p:cNvPr id="56331" name="Line 25"/>
          <p:cNvSpPr>
            <a:spLocks noChangeShapeType="1"/>
          </p:cNvSpPr>
          <p:nvPr/>
        </p:nvSpPr>
        <p:spPr bwMode="auto">
          <a:xfrm>
            <a:off x="4464050" y="3946525"/>
            <a:ext cx="912813" cy="0"/>
          </a:xfrm>
          <a:prstGeom prst="line">
            <a:avLst/>
          </a:prstGeom>
          <a:noFill/>
          <a:ln w="31750">
            <a:solidFill>
              <a:srgbClr val="000000"/>
            </a:solidFill>
            <a:round/>
            <a:headEnd/>
            <a:tailEnd/>
          </a:ln>
        </p:spPr>
        <p:txBody>
          <a:bodyPr lIns="0" tIns="0" rIns="0" bIns="0" anchor="b"/>
          <a:lstStyle/>
          <a:p>
            <a:endParaRPr lang="en-US" dirty="0"/>
          </a:p>
        </p:txBody>
      </p:sp>
      <p:sp>
        <p:nvSpPr>
          <p:cNvPr id="56332" name="Freeform 26"/>
          <p:cNvSpPr>
            <a:spLocks/>
          </p:cNvSpPr>
          <p:nvPr/>
        </p:nvSpPr>
        <p:spPr bwMode="auto">
          <a:xfrm>
            <a:off x="763588" y="4351338"/>
            <a:ext cx="2178050" cy="1062037"/>
          </a:xfrm>
          <a:custGeom>
            <a:avLst/>
            <a:gdLst>
              <a:gd name="T0" fmla="*/ 0 w 1509"/>
              <a:gd name="T1" fmla="*/ 0 h 758"/>
              <a:gd name="T2" fmla="*/ 0 w 1509"/>
              <a:gd name="T3" fmla="*/ 1486061799 h 758"/>
              <a:gd name="T4" fmla="*/ 2147483647 w 1509"/>
              <a:gd name="T5" fmla="*/ 1486061799 h 758"/>
              <a:gd name="T6" fmla="*/ 0 60000 65536"/>
              <a:gd name="T7" fmla="*/ 0 60000 65536"/>
              <a:gd name="T8" fmla="*/ 0 60000 65536"/>
              <a:gd name="T9" fmla="*/ 0 w 1509"/>
              <a:gd name="T10" fmla="*/ 0 h 758"/>
              <a:gd name="T11" fmla="*/ 1509 w 1509"/>
              <a:gd name="T12" fmla="*/ 758 h 758"/>
            </a:gdLst>
            <a:ahLst/>
            <a:cxnLst>
              <a:cxn ang="T6">
                <a:pos x="T0" y="T1"/>
              </a:cxn>
              <a:cxn ang="T7">
                <a:pos x="T2" y="T3"/>
              </a:cxn>
              <a:cxn ang="T8">
                <a:pos x="T4" y="T5"/>
              </a:cxn>
            </a:cxnLst>
            <a:rect l="T9" t="T10" r="T11" b="T12"/>
            <a:pathLst>
              <a:path w="1509" h="758">
                <a:moveTo>
                  <a:pt x="0" y="0"/>
                </a:moveTo>
                <a:lnTo>
                  <a:pt x="0" y="757"/>
                </a:lnTo>
                <a:lnTo>
                  <a:pt x="1508" y="757"/>
                </a:lnTo>
              </a:path>
            </a:pathLst>
          </a:custGeom>
          <a:noFill/>
          <a:ln w="31750">
            <a:solidFill>
              <a:srgbClr val="000000"/>
            </a:solidFill>
            <a:round/>
            <a:headEnd/>
            <a:tailEnd/>
          </a:ln>
        </p:spPr>
        <p:txBody>
          <a:bodyPr lIns="0" tIns="0" rIns="0" bIns="0" anchor="b"/>
          <a:lstStyle/>
          <a:p>
            <a:endParaRPr lang="en-US" dirty="0"/>
          </a:p>
        </p:txBody>
      </p:sp>
      <p:sp>
        <p:nvSpPr>
          <p:cNvPr id="56333" name="Freeform 27"/>
          <p:cNvSpPr>
            <a:spLocks/>
          </p:cNvSpPr>
          <p:nvPr/>
        </p:nvSpPr>
        <p:spPr bwMode="auto">
          <a:xfrm>
            <a:off x="698500" y="4349750"/>
            <a:ext cx="127000" cy="252413"/>
          </a:xfrm>
          <a:custGeom>
            <a:avLst/>
            <a:gdLst>
              <a:gd name="T0" fmla="*/ 91642036 w 88"/>
              <a:gd name="T1" fmla="*/ 0 h 180"/>
              <a:gd name="T2" fmla="*/ 0 w 88"/>
              <a:gd name="T3" fmla="*/ 351991299 h 180"/>
              <a:gd name="T4" fmla="*/ 91642036 w 88"/>
              <a:gd name="T5" fmla="*/ 267434375 h 180"/>
              <a:gd name="T6" fmla="*/ 181201562 w 88"/>
              <a:gd name="T7" fmla="*/ 351991299 h 180"/>
              <a:gd name="T8" fmla="*/ 91642036 w 88"/>
              <a:gd name="T9" fmla="*/ 0 h 180"/>
              <a:gd name="T10" fmla="*/ 91642036 w 88"/>
              <a:gd name="T11" fmla="*/ 0 h 180"/>
              <a:gd name="T12" fmla="*/ 0 60000 65536"/>
              <a:gd name="T13" fmla="*/ 0 60000 65536"/>
              <a:gd name="T14" fmla="*/ 0 60000 65536"/>
              <a:gd name="T15" fmla="*/ 0 60000 65536"/>
              <a:gd name="T16" fmla="*/ 0 60000 65536"/>
              <a:gd name="T17" fmla="*/ 0 60000 65536"/>
              <a:gd name="T18" fmla="*/ 0 w 88"/>
              <a:gd name="T19" fmla="*/ 0 h 180"/>
              <a:gd name="T20" fmla="*/ 88 w 88"/>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88" h="180">
                <a:moveTo>
                  <a:pt x="44" y="0"/>
                </a:moveTo>
                <a:lnTo>
                  <a:pt x="0" y="179"/>
                </a:lnTo>
                <a:lnTo>
                  <a:pt x="44" y="136"/>
                </a:lnTo>
                <a:lnTo>
                  <a:pt x="87" y="179"/>
                </a:lnTo>
                <a:lnTo>
                  <a:pt x="44" y="0"/>
                </a:lnTo>
              </a:path>
            </a:pathLst>
          </a:custGeom>
          <a:solidFill>
            <a:srgbClr val="000000"/>
          </a:solidFill>
          <a:ln w="31750">
            <a:solidFill>
              <a:srgbClr val="000000"/>
            </a:solidFill>
            <a:round/>
            <a:headEnd/>
            <a:tailEnd/>
          </a:ln>
        </p:spPr>
        <p:txBody>
          <a:bodyPr lIns="0" tIns="0" rIns="0" bIns="0" anchor="b"/>
          <a:lstStyle/>
          <a:p>
            <a:endParaRPr lang="en-US" dirty="0"/>
          </a:p>
        </p:txBody>
      </p:sp>
      <p:sp>
        <p:nvSpPr>
          <p:cNvPr id="56334" name="Line 28"/>
          <p:cNvSpPr>
            <a:spLocks noChangeShapeType="1"/>
          </p:cNvSpPr>
          <p:nvPr/>
        </p:nvSpPr>
        <p:spPr bwMode="auto">
          <a:xfrm>
            <a:off x="3425825" y="3382963"/>
            <a:ext cx="230188" cy="0"/>
          </a:xfrm>
          <a:prstGeom prst="line">
            <a:avLst/>
          </a:prstGeom>
          <a:noFill/>
          <a:ln w="31750">
            <a:solidFill>
              <a:schemeClr val="tx2"/>
            </a:solidFill>
            <a:round/>
            <a:headEnd/>
            <a:tailEnd/>
          </a:ln>
        </p:spPr>
        <p:txBody>
          <a:bodyPr lIns="0" tIns="0" rIns="0" bIns="0" anchor="b"/>
          <a:lstStyle/>
          <a:p>
            <a:endParaRPr lang="en-US" dirty="0"/>
          </a:p>
        </p:txBody>
      </p:sp>
      <p:sp>
        <p:nvSpPr>
          <p:cNvPr id="56335" name="Freeform 29"/>
          <p:cNvSpPr>
            <a:spLocks/>
          </p:cNvSpPr>
          <p:nvPr/>
        </p:nvSpPr>
        <p:spPr bwMode="auto">
          <a:xfrm>
            <a:off x="5148263" y="3089275"/>
            <a:ext cx="136525" cy="295275"/>
          </a:xfrm>
          <a:custGeom>
            <a:avLst/>
            <a:gdLst>
              <a:gd name="T0" fmla="*/ 0 w 94"/>
              <a:gd name="T1" fmla="*/ 397543766 h 211"/>
              <a:gd name="T2" fmla="*/ 65392572 w 94"/>
              <a:gd name="T3" fmla="*/ 0 h 211"/>
              <a:gd name="T4" fmla="*/ 196179190 w 94"/>
              <a:gd name="T5" fmla="*/ 411252359 h 211"/>
              <a:gd name="T6" fmla="*/ 0 60000 65536"/>
              <a:gd name="T7" fmla="*/ 0 60000 65536"/>
              <a:gd name="T8" fmla="*/ 0 60000 65536"/>
              <a:gd name="T9" fmla="*/ 0 w 94"/>
              <a:gd name="T10" fmla="*/ 0 h 211"/>
              <a:gd name="T11" fmla="*/ 94 w 94"/>
              <a:gd name="T12" fmla="*/ 211 h 211"/>
            </a:gdLst>
            <a:ahLst/>
            <a:cxnLst>
              <a:cxn ang="T6">
                <a:pos x="T0" y="T1"/>
              </a:cxn>
              <a:cxn ang="T7">
                <a:pos x="T2" y="T3"/>
              </a:cxn>
              <a:cxn ang="T8">
                <a:pos x="T4" y="T5"/>
              </a:cxn>
            </a:cxnLst>
            <a:rect l="T9" t="T10" r="T11" b="T12"/>
            <a:pathLst>
              <a:path w="94" h="211">
                <a:moveTo>
                  <a:pt x="0" y="203"/>
                </a:moveTo>
                <a:lnTo>
                  <a:pt x="31" y="0"/>
                </a:lnTo>
                <a:lnTo>
                  <a:pt x="93" y="210"/>
                </a:lnTo>
              </a:path>
            </a:pathLst>
          </a:custGeom>
          <a:noFill/>
          <a:ln w="31750">
            <a:solidFill>
              <a:schemeClr val="tx2"/>
            </a:solidFill>
            <a:round/>
            <a:headEnd/>
            <a:tailEnd/>
          </a:ln>
        </p:spPr>
        <p:txBody>
          <a:bodyPr lIns="0" tIns="0" rIns="0" bIns="0" anchor="b"/>
          <a:lstStyle/>
          <a:p>
            <a:endParaRPr lang="en-US" dirty="0"/>
          </a:p>
        </p:txBody>
      </p:sp>
      <p:sp>
        <p:nvSpPr>
          <p:cNvPr id="56336" name="Line 30"/>
          <p:cNvSpPr>
            <a:spLocks noChangeShapeType="1"/>
          </p:cNvSpPr>
          <p:nvPr/>
        </p:nvSpPr>
        <p:spPr bwMode="auto">
          <a:xfrm>
            <a:off x="5283200" y="3382963"/>
            <a:ext cx="220663" cy="0"/>
          </a:xfrm>
          <a:prstGeom prst="line">
            <a:avLst/>
          </a:prstGeom>
          <a:noFill/>
          <a:ln w="31750">
            <a:solidFill>
              <a:schemeClr val="tx2"/>
            </a:solidFill>
            <a:round/>
            <a:headEnd/>
            <a:tailEnd/>
          </a:ln>
        </p:spPr>
        <p:txBody>
          <a:bodyPr lIns="0" tIns="0" rIns="0" bIns="0" anchor="b"/>
          <a:lstStyle/>
          <a:p>
            <a:endParaRPr lang="en-US" dirty="0"/>
          </a:p>
        </p:txBody>
      </p:sp>
      <p:sp>
        <p:nvSpPr>
          <p:cNvPr id="56337" name="Freeform 31"/>
          <p:cNvSpPr>
            <a:spLocks/>
          </p:cNvSpPr>
          <p:nvPr/>
        </p:nvSpPr>
        <p:spPr bwMode="auto">
          <a:xfrm>
            <a:off x="3656013" y="2454275"/>
            <a:ext cx="1492250" cy="930275"/>
          </a:xfrm>
          <a:custGeom>
            <a:avLst/>
            <a:gdLst>
              <a:gd name="T0" fmla="*/ 0 w 1034"/>
              <a:gd name="T1" fmla="*/ 1301367734 h 664"/>
              <a:gd name="T2" fmla="*/ 158291039 w 1034"/>
              <a:gd name="T3" fmla="*/ 0 h 664"/>
              <a:gd name="T4" fmla="*/ 281175071 w 1034"/>
              <a:gd name="T5" fmla="*/ 1301367734 h 664"/>
              <a:gd name="T6" fmla="*/ 837274886 w 1034"/>
              <a:gd name="T7" fmla="*/ 1301367734 h 664"/>
              <a:gd name="T8" fmla="*/ 1257995380 w 1034"/>
              <a:gd name="T9" fmla="*/ 1301367734 h 664"/>
              <a:gd name="T10" fmla="*/ 1351719893 w 1034"/>
              <a:gd name="T11" fmla="*/ 902910363 h 664"/>
              <a:gd name="T12" fmla="*/ 1426698926 w 1034"/>
              <a:gd name="T13" fmla="*/ 1295479263 h 664"/>
              <a:gd name="T14" fmla="*/ 2147483647 w 1034"/>
              <a:gd name="T15" fmla="*/ 1295479263 h 664"/>
              <a:gd name="T16" fmla="*/ 0 60000 65536"/>
              <a:gd name="T17" fmla="*/ 0 60000 65536"/>
              <a:gd name="T18" fmla="*/ 0 60000 65536"/>
              <a:gd name="T19" fmla="*/ 0 60000 65536"/>
              <a:gd name="T20" fmla="*/ 0 60000 65536"/>
              <a:gd name="T21" fmla="*/ 0 60000 65536"/>
              <a:gd name="T22" fmla="*/ 0 60000 65536"/>
              <a:gd name="T23" fmla="*/ 0 60000 65536"/>
              <a:gd name="T24" fmla="*/ 0 w 1034"/>
              <a:gd name="T25" fmla="*/ 0 h 664"/>
              <a:gd name="T26" fmla="*/ 1034 w 1034"/>
              <a:gd name="T27" fmla="*/ 664 h 6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4" h="664">
                <a:moveTo>
                  <a:pt x="0" y="663"/>
                </a:moveTo>
                <a:lnTo>
                  <a:pt x="76" y="0"/>
                </a:lnTo>
                <a:lnTo>
                  <a:pt x="135" y="663"/>
                </a:lnTo>
                <a:lnTo>
                  <a:pt x="402" y="663"/>
                </a:lnTo>
                <a:lnTo>
                  <a:pt x="604" y="663"/>
                </a:lnTo>
                <a:lnTo>
                  <a:pt x="649" y="460"/>
                </a:lnTo>
                <a:lnTo>
                  <a:pt x="685" y="660"/>
                </a:lnTo>
                <a:lnTo>
                  <a:pt x="1033" y="660"/>
                </a:lnTo>
              </a:path>
            </a:pathLst>
          </a:custGeom>
          <a:noFill/>
          <a:ln w="31750">
            <a:solidFill>
              <a:schemeClr val="tx2"/>
            </a:solidFill>
            <a:round/>
            <a:headEnd/>
            <a:tailEnd/>
          </a:ln>
        </p:spPr>
        <p:txBody>
          <a:bodyPr lIns="0" tIns="0" rIns="0" bIns="0" anchor="b"/>
          <a:lstStyle/>
          <a:p>
            <a:endParaRPr lang="en-US" dirty="0"/>
          </a:p>
        </p:txBody>
      </p:sp>
      <p:sp>
        <p:nvSpPr>
          <p:cNvPr id="56338" name="Text Box 32"/>
          <p:cNvSpPr txBox="1">
            <a:spLocks noChangeArrowheads="1"/>
          </p:cNvSpPr>
          <p:nvPr/>
        </p:nvSpPr>
        <p:spPr bwMode="auto">
          <a:xfrm>
            <a:off x="3470275" y="2038350"/>
            <a:ext cx="2511425" cy="292100"/>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800" dirty="0">
                <a:solidFill>
                  <a:srgbClr val="000000"/>
                </a:solidFill>
                <a:latin typeface="Agilent TT Cond" pitchFamily="34" charset="0"/>
              </a:rPr>
              <a:t>Frequency Translated</a:t>
            </a:r>
            <a:endParaRPr lang="en-US" sz="2200" dirty="0">
              <a:latin typeface="Agilent TT Cond" pitchFamily="34" charset="0"/>
            </a:endParaRPr>
          </a:p>
        </p:txBody>
      </p:sp>
      <p:sp>
        <p:nvSpPr>
          <p:cNvPr id="56339" name="Text Box 33"/>
          <p:cNvSpPr txBox="1">
            <a:spLocks noChangeArrowheads="1"/>
          </p:cNvSpPr>
          <p:nvPr/>
        </p:nvSpPr>
        <p:spPr bwMode="auto">
          <a:xfrm>
            <a:off x="4264025" y="2293938"/>
            <a:ext cx="844550" cy="290512"/>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800" dirty="0">
                <a:solidFill>
                  <a:srgbClr val="000000"/>
                </a:solidFill>
                <a:latin typeface="Agilent TT Cond" pitchFamily="34" charset="0"/>
              </a:rPr>
              <a:t>Signals</a:t>
            </a:r>
            <a:endParaRPr lang="en-US" sz="2200" dirty="0">
              <a:latin typeface="Agilent TT Cond" pitchFamily="34" charset="0"/>
            </a:endParaRPr>
          </a:p>
        </p:txBody>
      </p:sp>
      <p:sp>
        <p:nvSpPr>
          <p:cNvPr id="56340" name="Text Box 34"/>
          <p:cNvSpPr txBox="1">
            <a:spLocks noChangeArrowheads="1"/>
          </p:cNvSpPr>
          <p:nvPr/>
        </p:nvSpPr>
        <p:spPr bwMode="auto">
          <a:xfrm>
            <a:off x="1306513" y="3184525"/>
            <a:ext cx="1106487" cy="29051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800" dirty="0">
                <a:solidFill>
                  <a:srgbClr val="000000"/>
                </a:solidFill>
                <a:latin typeface="Agilent TT Cond" pitchFamily="34" charset="0"/>
              </a:rPr>
              <a:t>Signal To</a:t>
            </a:r>
            <a:endParaRPr lang="en-US" sz="2200" dirty="0">
              <a:latin typeface="Agilent TT Cond" pitchFamily="34" charset="0"/>
            </a:endParaRPr>
          </a:p>
        </p:txBody>
      </p:sp>
      <p:sp>
        <p:nvSpPr>
          <p:cNvPr id="56341" name="Text Box 35"/>
          <p:cNvSpPr txBox="1">
            <a:spLocks noChangeArrowheads="1"/>
          </p:cNvSpPr>
          <p:nvPr/>
        </p:nvSpPr>
        <p:spPr bwMode="auto">
          <a:xfrm>
            <a:off x="1111250" y="3438525"/>
            <a:ext cx="1517650" cy="292100"/>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800" dirty="0">
                <a:solidFill>
                  <a:srgbClr val="000000"/>
                </a:solidFill>
                <a:latin typeface="Agilent TT Cond" pitchFamily="34" charset="0"/>
              </a:rPr>
              <a:t>Be Measured</a:t>
            </a:r>
            <a:endParaRPr lang="en-US" sz="2200" dirty="0">
              <a:latin typeface="Agilent TT Cond" pitchFamily="34" charset="0"/>
            </a:endParaRPr>
          </a:p>
        </p:txBody>
      </p:sp>
      <p:sp>
        <p:nvSpPr>
          <p:cNvPr id="56342" name="Text Box 36"/>
          <p:cNvSpPr txBox="1">
            <a:spLocks noChangeArrowheads="1"/>
          </p:cNvSpPr>
          <p:nvPr/>
        </p:nvSpPr>
        <p:spPr bwMode="auto">
          <a:xfrm>
            <a:off x="7085013" y="2643188"/>
            <a:ext cx="1109662" cy="288925"/>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800" dirty="0">
                <a:solidFill>
                  <a:srgbClr val="000000"/>
                </a:solidFill>
                <a:latin typeface="Agilent TT Cond" pitchFamily="34" charset="0"/>
              </a:rPr>
              <a:t>Resultant</a:t>
            </a:r>
            <a:endParaRPr lang="en-US" sz="2200" dirty="0">
              <a:latin typeface="Agilent TT Cond" pitchFamily="34" charset="0"/>
            </a:endParaRPr>
          </a:p>
        </p:txBody>
      </p:sp>
      <p:sp>
        <p:nvSpPr>
          <p:cNvPr id="56343" name="Text Box 37"/>
          <p:cNvSpPr txBox="1">
            <a:spLocks noChangeArrowheads="1"/>
          </p:cNvSpPr>
          <p:nvPr/>
        </p:nvSpPr>
        <p:spPr bwMode="auto">
          <a:xfrm>
            <a:off x="3368675" y="4386263"/>
            <a:ext cx="1935163" cy="292100"/>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800" dirty="0">
                <a:solidFill>
                  <a:srgbClr val="000000"/>
                </a:solidFill>
                <a:latin typeface="Agilent TT Cond" pitchFamily="34" charset="0"/>
              </a:rPr>
              <a:t>Mixer Generated</a:t>
            </a:r>
            <a:endParaRPr lang="en-US" sz="2200" dirty="0">
              <a:latin typeface="Agilent TT Cond" pitchFamily="34" charset="0"/>
            </a:endParaRPr>
          </a:p>
        </p:txBody>
      </p:sp>
      <p:sp>
        <p:nvSpPr>
          <p:cNvPr id="56344" name="Text Box 38"/>
          <p:cNvSpPr txBox="1">
            <a:spLocks noChangeArrowheads="1"/>
          </p:cNvSpPr>
          <p:nvPr/>
        </p:nvSpPr>
        <p:spPr bwMode="auto">
          <a:xfrm>
            <a:off x="3744913" y="4641850"/>
            <a:ext cx="1146175" cy="29051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800" dirty="0">
                <a:solidFill>
                  <a:srgbClr val="000000"/>
                </a:solidFill>
                <a:latin typeface="Agilent TT Cond" pitchFamily="34" charset="0"/>
              </a:rPr>
              <a:t>Distortion</a:t>
            </a:r>
            <a:endParaRPr lang="en-US" sz="2200" dirty="0">
              <a:latin typeface="Agilent TT Cond" pitchFamily="34" charset="0"/>
            </a:endParaRPr>
          </a:p>
        </p:txBody>
      </p:sp>
      <p:sp>
        <p:nvSpPr>
          <p:cNvPr id="56345" name="Text Box 39"/>
          <p:cNvSpPr txBox="1">
            <a:spLocks noChangeArrowheads="1"/>
          </p:cNvSpPr>
          <p:nvPr/>
        </p:nvSpPr>
        <p:spPr bwMode="auto">
          <a:xfrm>
            <a:off x="1143000" y="1066800"/>
            <a:ext cx="4881563" cy="466725"/>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2400" dirty="0">
                <a:solidFill>
                  <a:schemeClr val="accent2"/>
                </a:solidFill>
                <a:latin typeface="Agilent TT Cond" pitchFamily="34" charset="0"/>
              </a:rPr>
              <a:t>Mixers Generate Distortion</a:t>
            </a:r>
          </a:p>
        </p:txBody>
      </p:sp>
      <p:sp>
        <p:nvSpPr>
          <p:cNvPr id="56346" name="AutoShape 40"/>
          <p:cNvSpPr>
            <a:spLocks/>
          </p:cNvSpPr>
          <p:nvPr/>
        </p:nvSpPr>
        <p:spPr bwMode="auto">
          <a:xfrm>
            <a:off x="5486400" y="1828800"/>
            <a:ext cx="914400" cy="3886200"/>
          </a:xfrm>
          <a:prstGeom prst="rightBrace">
            <a:avLst>
              <a:gd name="adj1" fmla="val 35417"/>
              <a:gd name="adj2" fmla="val 50000"/>
            </a:avLst>
          </a:prstGeom>
          <a:noFill/>
          <a:ln w="38100">
            <a:solidFill>
              <a:srgbClr val="FF0000"/>
            </a:solidFill>
            <a:round/>
            <a:headEnd/>
            <a:tailEnd/>
          </a:ln>
        </p:spPr>
        <p:txBody>
          <a:bodyPr lIns="0" tIns="0" rIns="0" bIns="0" anchor="ctr">
            <a:spAutoFit/>
          </a:bodyPr>
          <a:lstStyle/>
          <a:p>
            <a:endParaRPr lang="en-US" dirty="0"/>
          </a:p>
        </p:txBody>
      </p:sp>
      <p:sp>
        <p:nvSpPr>
          <p:cNvPr id="41" name="Footer Placeholder 40"/>
          <p:cNvSpPr>
            <a:spLocks noGrp="1"/>
          </p:cNvSpPr>
          <p:nvPr>
            <p:ph type="ftr" sz="quarter" idx="10"/>
          </p:nvPr>
        </p:nvSpPr>
        <p:spPr/>
        <p:txBody>
          <a:bodyPr/>
          <a:lstStyle/>
          <a:p>
            <a:r>
              <a:rPr lang="en-US" dirty="0" smtClean="0"/>
              <a:t>Back to Basics Training</a:t>
            </a:r>
            <a:endParaRPr lang="en-US" dirty="0"/>
          </a:p>
        </p:txBody>
      </p:sp>
      <p:sp>
        <p:nvSpPr>
          <p:cNvPr id="42" name="Slide Number Placeholder 41"/>
          <p:cNvSpPr>
            <a:spLocks noGrp="1"/>
          </p:cNvSpPr>
          <p:nvPr>
            <p:ph type="sldNum" sz="quarter" idx="12"/>
          </p:nvPr>
        </p:nvSpPr>
        <p:spPr/>
        <p:txBody>
          <a:bodyPr/>
          <a:lstStyle/>
          <a:p>
            <a:fld id="{2D132F79-ACF3-4263-B52B-5972FA2CE406}" type="slidenum">
              <a:rPr lang="en-US" smtClean="0"/>
              <a:pPr/>
              <a:t>57</a:t>
            </a:fld>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8600" y="76200"/>
            <a:ext cx="8915400" cy="828675"/>
          </a:xfrm>
        </p:spPr>
        <p:txBody>
          <a:bodyPr/>
          <a:lstStyle/>
          <a:p>
            <a:r>
              <a:rPr lang="en-US" dirty="0" smtClean="0"/>
              <a:t>Specifications</a:t>
            </a:r>
            <a:br>
              <a:rPr lang="en-US" dirty="0" smtClean="0"/>
            </a:br>
            <a:r>
              <a:rPr lang="en-US" sz="2100" dirty="0" smtClean="0"/>
              <a:t>	Distortion</a:t>
            </a:r>
          </a:p>
        </p:txBody>
      </p:sp>
      <p:sp>
        <p:nvSpPr>
          <p:cNvPr id="57347" name="Text Box 3"/>
          <p:cNvSpPr txBox="1">
            <a:spLocks noChangeArrowheads="1"/>
          </p:cNvSpPr>
          <p:nvPr/>
        </p:nvSpPr>
        <p:spPr bwMode="auto">
          <a:xfrm>
            <a:off x="825500" y="4611688"/>
            <a:ext cx="2759075" cy="517525"/>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2100" dirty="0">
                <a:solidFill>
                  <a:srgbClr val="000000"/>
                </a:solidFill>
                <a:latin typeface="Agilent TT Cond" pitchFamily="34" charset="0"/>
              </a:rPr>
              <a:t>Two-Tone Intermod</a:t>
            </a:r>
            <a:endParaRPr lang="en-US" sz="2200" dirty="0">
              <a:latin typeface="Agilent TT Cond" pitchFamily="34" charset="0"/>
            </a:endParaRPr>
          </a:p>
        </p:txBody>
      </p:sp>
      <p:sp>
        <p:nvSpPr>
          <p:cNvPr id="57348" name="Text Box 4"/>
          <p:cNvSpPr txBox="1">
            <a:spLocks noChangeArrowheads="1"/>
          </p:cNvSpPr>
          <p:nvPr/>
        </p:nvSpPr>
        <p:spPr bwMode="auto">
          <a:xfrm>
            <a:off x="5362575" y="4797425"/>
            <a:ext cx="3424238" cy="336550"/>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2100" dirty="0">
                <a:solidFill>
                  <a:srgbClr val="000000"/>
                </a:solidFill>
                <a:latin typeface="Agilent TT Cond" pitchFamily="34" charset="0"/>
              </a:rPr>
              <a:t>Harmonic Distortion</a:t>
            </a:r>
            <a:endParaRPr lang="en-US" sz="2200" dirty="0">
              <a:latin typeface="Agilent TT Cond" pitchFamily="34" charset="0"/>
            </a:endParaRPr>
          </a:p>
        </p:txBody>
      </p:sp>
      <p:sp>
        <p:nvSpPr>
          <p:cNvPr id="57349" name="Freeform 5"/>
          <p:cNvSpPr>
            <a:spLocks/>
          </p:cNvSpPr>
          <p:nvPr/>
        </p:nvSpPr>
        <p:spPr bwMode="auto">
          <a:xfrm>
            <a:off x="284163" y="4243388"/>
            <a:ext cx="625475" cy="127000"/>
          </a:xfrm>
          <a:custGeom>
            <a:avLst/>
            <a:gdLst>
              <a:gd name="T0" fmla="*/ 10433732 w 433"/>
              <a:gd name="T1" fmla="*/ 91596624 h 90"/>
              <a:gd name="T2" fmla="*/ 27126551 w 433"/>
              <a:gd name="T3" fmla="*/ 161289989 h 90"/>
              <a:gd name="T4" fmla="*/ 43819362 w 433"/>
              <a:gd name="T5" fmla="*/ 131421011 h 90"/>
              <a:gd name="T6" fmla="*/ 60512184 w 433"/>
              <a:gd name="T7" fmla="*/ 135404576 h 90"/>
              <a:gd name="T8" fmla="*/ 79292318 w 433"/>
              <a:gd name="T9" fmla="*/ 95578801 h 90"/>
              <a:gd name="T10" fmla="*/ 95985152 w 433"/>
              <a:gd name="T11" fmla="*/ 131421011 h 90"/>
              <a:gd name="T12" fmla="*/ 114763841 w 433"/>
              <a:gd name="T13" fmla="*/ 131421011 h 90"/>
              <a:gd name="T14" fmla="*/ 131456652 w 433"/>
              <a:gd name="T15" fmla="*/ 115490983 h 90"/>
              <a:gd name="T16" fmla="*/ 148150907 w 433"/>
              <a:gd name="T17" fmla="*/ 161289989 h 90"/>
              <a:gd name="T18" fmla="*/ 164843718 w 433"/>
              <a:gd name="T19" fmla="*/ 95578801 h 90"/>
              <a:gd name="T20" fmla="*/ 181536529 w 433"/>
              <a:gd name="T21" fmla="*/ 107526674 h 90"/>
              <a:gd name="T22" fmla="*/ 198229385 w 433"/>
              <a:gd name="T23" fmla="*/ 107526674 h 90"/>
              <a:gd name="T24" fmla="*/ 217009519 w 433"/>
              <a:gd name="T25" fmla="*/ 101553443 h 90"/>
              <a:gd name="T26" fmla="*/ 233702330 w 433"/>
              <a:gd name="T27" fmla="*/ 81641239 h 90"/>
              <a:gd name="T28" fmla="*/ 250395141 w 433"/>
              <a:gd name="T29" fmla="*/ 101553443 h 90"/>
              <a:gd name="T30" fmla="*/ 267087952 w 433"/>
              <a:gd name="T31" fmla="*/ 111508829 h 90"/>
              <a:gd name="T32" fmla="*/ 285868086 w 433"/>
              <a:gd name="T33" fmla="*/ 107526674 h 90"/>
              <a:gd name="T34" fmla="*/ 302560897 w 433"/>
              <a:gd name="T35" fmla="*/ 107526674 h 90"/>
              <a:gd name="T36" fmla="*/ 321339587 w 433"/>
              <a:gd name="T37" fmla="*/ 69693365 h 90"/>
              <a:gd name="T38" fmla="*/ 340119721 w 433"/>
              <a:gd name="T39" fmla="*/ 101553443 h 90"/>
              <a:gd name="T40" fmla="*/ 356812532 w 433"/>
              <a:gd name="T41" fmla="*/ 115490983 h 90"/>
              <a:gd name="T42" fmla="*/ 373505342 w 433"/>
              <a:gd name="T43" fmla="*/ 65711211 h 90"/>
              <a:gd name="T44" fmla="*/ 390198244 w 433"/>
              <a:gd name="T45" fmla="*/ 59736568 h 90"/>
              <a:gd name="T46" fmla="*/ 406891054 w 433"/>
              <a:gd name="T47" fmla="*/ 107526674 h 90"/>
              <a:gd name="T48" fmla="*/ 423585310 w 433"/>
              <a:gd name="T49" fmla="*/ 55754414 h 90"/>
              <a:gd name="T50" fmla="*/ 440278120 w 433"/>
              <a:gd name="T51" fmla="*/ 65711211 h 90"/>
              <a:gd name="T52" fmla="*/ 459056810 w 433"/>
              <a:gd name="T53" fmla="*/ 101553443 h 90"/>
              <a:gd name="T54" fmla="*/ 475749621 w 433"/>
              <a:gd name="T55" fmla="*/ 127438856 h 90"/>
              <a:gd name="T56" fmla="*/ 492443876 w 433"/>
              <a:gd name="T57" fmla="*/ 65711211 h 90"/>
              <a:gd name="T58" fmla="*/ 509136687 w 433"/>
              <a:gd name="T59" fmla="*/ 91596624 h 90"/>
              <a:gd name="T60" fmla="*/ 525829498 w 433"/>
              <a:gd name="T61" fmla="*/ 127438856 h 90"/>
              <a:gd name="T62" fmla="*/ 544608188 w 433"/>
              <a:gd name="T63" fmla="*/ 111508829 h 90"/>
              <a:gd name="T64" fmla="*/ 563388322 w 433"/>
              <a:gd name="T65" fmla="*/ 111508829 h 90"/>
              <a:gd name="T66" fmla="*/ 582168456 w 433"/>
              <a:gd name="T67" fmla="*/ 33851144 h 90"/>
              <a:gd name="T68" fmla="*/ 598861267 w 433"/>
              <a:gd name="T69" fmla="*/ 45799018 h 90"/>
              <a:gd name="T70" fmla="*/ 615554078 w 433"/>
              <a:gd name="T71" fmla="*/ 15930033 h 90"/>
              <a:gd name="T72" fmla="*/ 632246889 w 433"/>
              <a:gd name="T73" fmla="*/ 59736568 h 90"/>
              <a:gd name="T74" fmla="*/ 648939699 w 433"/>
              <a:gd name="T75" fmla="*/ 115490983 h 90"/>
              <a:gd name="T76" fmla="*/ 665632510 w 433"/>
              <a:gd name="T77" fmla="*/ 135404576 h 90"/>
              <a:gd name="T78" fmla="*/ 684412645 w 433"/>
              <a:gd name="T79" fmla="*/ 41815452 h 90"/>
              <a:gd name="T80" fmla="*/ 701105455 w 433"/>
              <a:gd name="T81" fmla="*/ 27877913 h 90"/>
              <a:gd name="T82" fmla="*/ 717798266 w 433"/>
              <a:gd name="T83" fmla="*/ 55754414 h 90"/>
              <a:gd name="T84" fmla="*/ 734491077 w 433"/>
              <a:gd name="T85" fmla="*/ 41815452 h 90"/>
              <a:gd name="T86" fmla="*/ 753271211 w 433"/>
              <a:gd name="T87" fmla="*/ 91596624 h 90"/>
              <a:gd name="T88" fmla="*/ 769964203 w 433"/>
              <a:gd name="T89" fmla="*/ 115490983 h 90"/>
              <a:gd name="T90" fmla="*/ 788744337 w 433"/>
              <a:gd name="T91" fmla="*/ 65711211 h 90"/>
              <a:gd name="T92" fmla="*/ 807523027 w 433"/>
              <a:gd name="T93" fmla="*/ 19912188 h 90"/>
              <a:gd name="T94" fmla="*/ 824215838 w 433"/>
              <a:gd name="T95" fmla="*/ 81641239 h 90"/>
              <a:gd name="T96" fmla="*/ 840910093 w 433"/>
              <a:gd name="T97" fmla="*/ 15930033 h 90"/>
              <a:gd name="T98" fmla="*/ 857602904 w 433"/>
              <a:gd name="T99" fmla="*/ 111508829 h 90"/>
              <a:gd name="T100" fmla="*/ 874295714 w 433"/>
              <a:gd name="T101" fmla="*/ 33851144 h 90"/>
              <a:gd name="T102" fmla="*/ 890988525 w 433"/>
              <a:gd name="T103" fmla="*/ 75666596 h 9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3"/>
              <a:gd name="T157" fmla="*/ 0 h 90"/>
              <a:gd name="T158" fmla="*/ 433 w 433"/>
              <a:gd name="T159" fmla="*/ 90 h 9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3" h="90">
                <a:moveTo>
                  <a:pt x="0" y="46"/>
                </a:moveTo>
                <a:lnTo>
                  <a:pt x="5" y="46"/>
                </a:lnTo>
                <a:lnTo>
                  <a:pt x="8" y="46"/>
                </a:lnTo>
                <a:lnTo>
                  <a:pt x="13" y="81"/>
                </a:lnTo>
                <a:lnTo>
                  <a:pt x="17" y="43"/>
                </a:lnTo>
                <a:lnTo>
                  <a:pt x="21" y="66"/>
                </a:lnTo>
                <a:lnTo>
                  <a:pt x="25" y="68"/>
                </a:lnTo>
                <a:lnTo>
                  <a:pt x="29" y="68"/>
                </a:lnTo>
                <a:lnTo>
                  <a:pt x="33" y="89"/>
                </a:lnTo>
                <a:lnTo>
                  <a:pt x="38" y="48"/>
                </a:lnTo>
                <a:lnTo>
                  <a:pt x="41" y="74"/>
                </a:lnTo>
                <a:lnTo>
                  <a:pt x="46" y="66"/>
                </a:lnTo>
                <a:lnTo>
                  <a:pt x="49" y="72"/>
                </a:lnTo>
                <a:lnTo>
                  <a:pt x="55" y="66"/>
                </a:lnTo>
                <a:lnTo>
                  <a:pt x="58" y="68"/>
                </a:lnTo>
                <a:lnTo>
                  <a:pt x="63" y="58"/>
                </a:lnTo>
                <a:lnTo>
                  <a:pt x="66" y="76"/>
                </a:lnTo>
                <a:lnTo>
                  <a:pt x="71" y="81"/>
                </a:lnTo>
                <a:lnTo>
                  <a:pt x="75" y="48"/>
                </a:lnTo>
                <a:lnTo>
                  <a:pt x="79" y="48"/>
                </a:lnTo>
                <a:lnTo>
                  <a:pt x="84" y="66"/>
                </a:lnTo>
                <a:lnTo>
                  <a:pt x="87" y="54"/>
                </a:lnTo>
                <a:lnTo>
                  <a:pt x="92" y="74"/>
                </a:lnTo>
                <a:lnTo>
                  <a:pt x="95" y="54"/>
                </a:lnTo>
                <a:lnTo>
                  <a:pt x="100" y="74"/>
                </a:lnTo>
                <a:lnTo>
                  <a:pt x="104" y="51"/>
                </a:lnTo>
                <a:lnTo>
                  <a:pt x="108" y="61"/>
                </a:lnTo>
                <a:lnTo>
                  <a:pt x="112" y="41"/>
                </a:lnTo>
                <a:lnTo>
                  <a:pt x="116" y="61"/>
                </a:lnTo>
                <a:lnTo>
                  <a:pt x="120" y="51"/>
                </a:lnTo>
                <a:lnTo>
                  <a:pt x="124" y="64"/>
                </a:lnTo>
                <a:lnTo>
                  <a:pt x="128" y="56"/>
                </a:lnTo>
                <a:lnTo>
                  <a:pt x="133" y="72"/>
                </a:lnTo>
                <a:lnTo>
                  <a:pt x="137" y="54"/>
                </a:lnTo>
                <a:lnTo>
                  <a:pt x="141" y="28"/>
                </a:lnTo>
                <a:lnTo>
                  <a:pt x="145" y="54"/>
                </a:lnTo>
                <a:lnTo>
                  <a:pt x="149" y="58"/>
                </a:lnTo>
                <a:lnTo>
                  <a:pt x="154" y="35"/>
                </a:lnTo>
                <a:lnTo>
                  <a:pt x="157" y="64"/>
                </a:lnTo>
                <a:lnTo>
                  <a:pt x="163" y="51"/>
                </a:lnTo>
                <a:lnTo>
                  <a:pt x="165" y="61"/>
                </a:lnTo>
                <a:lnTo>
                  <a:pt x="171" y="58"/>
                </a:lnTo>
                <a:lnTo>
                  <a:pt x="174" y="56"/>
                </a:lnTo>
                <a:lnTo>
                  <a:pt x="179" y="33"/>
                </a:lnTo>
                <a:lnTo>
                  <a:pt x="184" y="54"/>
                </a:lnTo>
                <a:lnTo>
                  <a:pt x="187" y="30"/>
                </a:lnTo>
                <a:lnTo>
                  <a:pt x="192" y="64"/>
                </a:lnTo>
                <a:lnTo>
                  <a:pt x="195" y="54"/>
                </a:lnTo>
                <a:lnTo>
                  <a:pt x="200" y="46"/>
                </a:lnTo>
                <a:lnTo>
                  <a:pt x="203" y="28"/>
                </a:lnTo>
                <a:lnTo>
                  <a:pt x="207" y="61"/>
                </a:lnTo>
                <a:lnTo>
                  <a:pt x="211" y="33"/>
                </a:lnTo>
                <a:lnTo>
                  <a:pt x="216" y="64"/>
                </a:lnTo>
                <a:lnTo>
                  <a:pt x="220" y="51"/>
                </a:lnTo>
                <a:lnTo>
                  <a:pt x="224" y="23"/>
                </a:lnTo>
                <a:lnTo>
                  <a:pt x="228" y="64"/>
                </a:lnTo>
                <a:lnTo>
                  <a:pt x="232" y="43"/>
                </a:lnTo>
                <a:lnTo>
                  <a:pt x="236" y="33"/>
                </a:lnTo>
                <a:lnTo>
                  <a:pt x="241" y="58"/>
                </a:lnTo>
                <a:lnTo>
                  <a:pt x="244" y="46"/>
                </a:lnTo>
                <a:lnTo>
                  <a:pt x="249" y="43"/>
                </a:lnTo>
                <a:lnTo>
                  <a:pt x="252" y="64"/>
                </a:lnTo>
                <a:lnTo>
                  <a:pt x="257" y="33"/>
                </a:lnTo>
                <a:lnTo>
                  <a:pt x="261" y="56"/>
                </a:lnTo>
                <a:lnTo>
                  <a:pt x="265" y="54"/>
                </a:lnTo>
                <a:lnTo>
                  <a:pt x="270" y="56"/>
                </a:lnTo>
                <a:lnTo>
                  <a:pt x="273" y="25"/>
                </a:lnTo>
                <a:lnTo>
                  <a:pt x="279" y="17"/>
                </a:lnTo>
                <a:lnTo>
                  <a:pt x="282" y="28"/>
                </a:lnTo>
                <a:lnTo>
                  <a:pt x="287" y="23"/>
                </a:lnTo>
                <a:lnTo>
                  <a:pt x="290" y="43"/>
                </a:lnTo>
                <a:lnTo>
                  <a:pt x="295" y="8"/>
                </a:lnTo>
                <a:lnTo>
                  <a:pt x="298" y="48"/>
                </a:lnTo>
                <a:lnTo>
                  <a:pt x="303" y="30"/>
                </a:lnTo>
                <a:lnTo>
                  <a:pt x="308" y="25"/>
                </a:lnTo>
                <a:lnTo>
                  <a:pt x="311" y="58"/>
                </a:lnTo>
                <a:lnTo>
                  <a:pt x="316" y="0"/>
                </a:lnTo>
                <a:lnTo>
                  <a:pt x="319" y="68"/>
                </a:lnTo>
                <a:lnTo>
                  <a:pt x="324" y="14"/>
                </a:lnTo>
                <a:lnTo>
                  <a:pt x="328" y="21"/>
                </a:lnTo>
                <a:lnTo>
                  <a:pt x="332" y="6"/>
                </a:lnTo>
                <a:lnTo>
                  <a:pt x="336" y="14"/>
                </a:lnTo>
                <a:lnTo>
                  <a:pt x="340" y="8"/>
                </a:lnTo>
                <a:lnTo>
                  <a:pt x="344" y="28"/>
                </a:lnTo>
                <a:lnTo>
                  <a:pt x="348" y="25"/>
                </a:lnTo>
                <a:lnTo>
                  <a:pt x="352" y="21"/>
                </a:lnTo>
                <a:lnTo>
                  <a:pt x="357" y="25"/>
                </a:lnTo>
                <a:lnTo>
                  <a:pt x="361" y="46"/>
                </a:lnTo>
                <a:lnTo>
                  <a:pt x="365" y="28"/>
                </a:lnTo>
                <a:lnTo>
                  <a:pt x="369" y="58"/>
                </a:lnTo>
                <a:lnTo>
                  <a:pt x="373" y="17"/>
                </a:lnTo>
                <a:lnTo>
                  <a:pt x="378" y="33"/>
                </a:lnTo>
                <a:lnTo>
                  <a:pt x="381" y="28"/>
                </a:lnTo>
                <a:lnTo>
                  <a:pt x="387" y="10"/>
                </a:lnTo>
                <a:lnTo>
                  <a:pt x="389" y="35"/>
                </a:lnTo>
                <a:lnTo>
                  <a:pt x="395" y="41"/>
                </a:lnTo>
                <a:lnTo>
                  <a:pt x="398" y="41"/>
                </a:lnTo>
                <a:lnTo>
                  <a:pt x="403" y="8"/>
                </a:lnTo>
                <a:lnTo>
                  <a:pt x="407" y="28"/>
                </a:lnTo>
                <a:lnTo>
                  <a:pt x="411" y="56"/>
                </a:lnTo>
                <a:lnTo>
                  <a:pt x="415" y="25"/>
                </a:lnTo>
                <a:lnTo>
                  <a:pt x="419" y="17"/>
                </a:lnTo>
                <a:lnTo>
                  <a:pt x="423" y="8"/>
                </a:lnTo>
                <a:lnTo>
                  <a:pt x="427" y="38"/>
                </a:lnTo>
                <a:lnTo>
                  <a:pt x="432" y="30"/>
                </a:lnTo>
              </a:path>
            </a:pathLst>
          </a:custGeom>
          <a:noFill/>
          <a:ln w="31750">
            <a:solidFill>
              <a:schemeClr val="tx2"/>
            </a:solidFill>
            <a:round/>
            <a:headEnd/>
            <a:tailEnd/>
          </a:ln>
        </p:spPr>
        <p:txBody>
          <a:bodyPr/>
          <a:lstStyle/>
          <a:p>
            <a:endParaRPr lang="en-US" dirty="0"/>
          </a:p>
        </p:txBody>
      </p:sp>
      <p:sp>
        <p:nvSpPr>
          <p:cNvPr id="57350" name="Freeform 6"/>
          <p:cNvSpPr>
            <a:spLocks/>
          </p:cNvSpPr>
          <p:nvPr/>
        </p:nvSpPr>
        <p:spPr bwMode="auto">
          <a:xfrm>
            <a:off x="908050" y="3794125"/>
            <a:ext cx="622300" cy="508000"/>
          </a:xfrm>
          <a:custGeom>
            <a:avLst/>
            <a:gdLst>
              <a:gd name="T0" fmla="*/ 6225882 w 432"/>
              <a:gd name="T1" fmla="*/ 661958939 h 363"/>
              <a:gd name="T2" fmla="*/ 24900647 w 432"/>
              <a:gd name="T3" fmla="*/ 661958939 h 363"/>
              <a:gd name="T4" fmla="*/ 41501071 w 432"/>
              <a:gd name="T5" fmla="*/ 632581714 h 363"/>
              <a:gd name="T6" fmla="*/ 58101507 w 432"/>
              <a:gd name="T7" fmla="*/ 612997831 h 363"/>
              <a:gd name="T8" fmla="*/ 76777704 w 432"/>
              <a:gd name="T9" fmla="*/ 554243382 h 363"/>
              <a:gd name="T10" fmla="*/ 91302355 w 432"/>
              <a:gd name="T11" fmla="*/ 374065779 h 363"/>
              <a:gd name="T12" fmla="*/ 109978574 w 432"/>
              <a:gd name="T13" fmla="*/ 133175768 h 363"/>
              <a:gd name="T14" fmla="*/ 130729104 w 432"/>
              <a:gd name="T15" fmla="*/ 0 h 363"/>
              <a:gd name="T16" fmla="*/ 147329528 w 432"/>
              <a:gd name="T17" fmla="*/ 80296182 h 363"/>
              <a:gd name="T18" fmla="*/ 163929952 w 432"/>
              <a:gd name="T19" fmla="*/ 319228300 h 363"/>
              <a:gd name="T20" fmla="*/ 180530376 w 432"/>
              <a:gd name="T21" fmla="*/ 528783215 h 363"/>
              <a:gd name="T22" fmla="*/ 197130845 w 432"/>
              <a:gd name="T23" fmla="*/ 609080775 h 363"/>
              <a:gd name="T24" fmla="*/ 213731269 w 432"/>
              <a:gd name="T25" fmla="*/ 587537663 h 363"/>
              <a:gd name="T26" fmla="*/ 230333134 w 432"/>
              <a:gd name="T27" fmla="*/ 648249940 h 363"/>
              <a:gd name="T28" fmla="*/ 249007891 w 432"/>
              <a:gd name="T29" fmla="*/ 697211048 h 363"/>
              <a:gd name="T30" fmla="*/ 265608315 w 432"/>
              <a:gd name="T31" fmla="*/ 683502050 h 363"/>
              <a:gd name="T32" fmla="*/ 284284512 w 432"/>
              <a:gd name="T33" fmla="*/ 628664658 h 363"/>
              <a:gd name="T34" fmla="*/ 300884936 w 432"/>
              <a:gd name="T35" fmla="*/ 687419106 h 363"/>
              <a:gd name="T36" fmla="*/ 315409587 w 432"/>
              <a:gd name="T37" fmla="*/ 624747601 h 363"/>
              <a:gd name="T38" fmla="*/ 332011451 w 432"/>
              <a:gd name="T39" fmla="*/ 669793052 h 363"/>
              <a:gd name="T40" fmla="*/ 350686208 w 432"/>
              <a:gd name="T41" fmla="*/ 583620607 h 363"/>
              <a:gd name="T42" fmla="*/ 369362405 w 432"/>
              <a:gd name="T43" fmla="*/ 599287433 h 363"/>
              <a:gd name="T44" fmla="*/ 388037252 w 432"/>
              <a:gd name="T45" fmla="*/ 632581714 h 363"/>
              <a:gd name="T46" fmla="*/ 404637676 w 432"/>
              <a:gd name="T47" fmla="*/ 632581714 h 363"/>
              <a:gd name="T48" fmla="*/ 421238100 w 432"/>
              <a:gd name="T49" fmla="*/ 708962218 h 363"/>
              <a:gd name="T50" fmla="*/ 437838524 w 432"/>
              <a:gd name="T51" fmla="*/ 632581714 h 363"/>
              <a:gd name="T52" fmla="*/ 454440389 w 432"/>
              <a:gd name="T53" fmla="*/ 640415827 h 363"/>
              <a:gd name="T54" fmla="*/ 471040813 w 432"/>
              <a:gd name="T55" fmla="*/ 697211048 h 363"/>
              <a:gd name="T56" fmla="*/ 491791343 w 432"/>
              <a:gd name="T57" fmla="*/ 661958939 h 363"/>
              <a:gd name="T58" fmla="*/ 506315993 w 432"/>
              <a:gd name="T59" fmla="*/ 648249940 h 363"/>
              <a:gd name="T60" fmla="*/ 522916417 w 432"/>
              <a:gd name="T61" fmla="*/ 658041882 h 363"/>
              <a:gd name="T62" fmla="*/ 539516842 w 432"/>
              <a:gd name="T63" fmla="*/ 640415827 h 363"/>
              <a:gd name="T64" fmla="*/ 558193039 w 432"/>
              <a:gd name="T65" fmla="*/ 644332884 h 363"/>
              <a:gd name="T66" fmla="*/ 574793463 w 432"/>
              <a:gd name="T67" fmla="*/ 648249940 h 363"/>
              <a:gd name="T68" fmla="*/ 593469660 w 432"/>
              <a:gd name="T69" fmla="*/ 640415827 h 363"/>
              <a:gd name="T70" fmla="*/ 610070084 w 432"/>
              <a:gd name="T71" fmla="*/ 603204490 h 363"/>
              <a:gd name="T72" fmla="*/ 626670508 w 432"/>
              <a:gd name="T73" fmla="*/ 583620607 h 363"/>
              <a:gd name="T74" fmla="*/ 643270932 w 432"/>
              <a:gd name="T75" fmla="*/ 644332884 h 363"/>
              <a:gd name="T76" fmla="*/ 661945689 w 432"/>
              <a:gd name="T77" fmla="*/ 697211048 h 363"/>
              <a:gd name="T78" fmla="*/ 678547553 w 432"/>
              <a:gd name="T79" fmla="*/ 656082654 h 363"/>
              <a:gd name="T80" fmla="*/ 695147977 w 432"/>
              <a:gd name="T81" fmla="*/ 640415827 h 363"/>
              <a:gd name="T82" fmla="*/ 713822734 w 432"/>
              <a:gd name="T83" fmla="*/ 624747601 h 363"/>
              <a:gd name="T84" fmla="*/ 730423158 w 432"/>
              <a:gd name="T85" fmla="*/ 609080775 h 363"/>
              <a:gd name="T86" fmla="*/ 747023582 w 432"/>
              <a:gd name="T87" fmla="*/ 603204490 h 363"/>
              <a:gd name="T88" fmla="*/ 765699960 w 432"/>
              <a:gd name="T89" fmla="*/ 579703550 h 363"/>
              <a:gd name="T90" fmla="*/ 780226051 w 432"/>
              <a:gd name="T91" fmla="*/ 599287433 h 363"/>
              <a:gd name="T92" fmla="*/ 798900808 w 432"/>
              <a:gd name="T93" fmla="*/ 603204490 h 363"/>
              <a:gd name="T94" fmla="*/ 815501232 w 432"/>
              <a:gd name="T95" fmla="*/ 569911609 h 363"/>
              <a:gd name="T96" fmla="*/ 834177429 w 432"/>
              <a:gd name="T97" fmla="*/ 558160439 h 363"/>
              <a:gd name="T98" fmla="*/ 850777853 w 432"/>
              <a:gd name="T99" fmla="*/ 518991273 h 363"/>
              <a:gd name="T100" fmla="*/ 867378277 w 432"/>
              <a:gd name="T101" fmla="*/ 464153881 h 363"/>
              <a:gd name="T102" fmla="*/ 883978701 w 432"/>
              <a:gd name="T103" fmla="*/ 405400832 h 36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2"/>
              <a:gd name="T157" fmla="*/ 0 h 363"/>
              <a:gd name="T158" fmla="*/ 432 w 432"/>
              <a:gd name="T159" fmla="*/ 363 h 36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2" h="363">
                <a:moveTo>
                  <a:pt x="0" y="351"/>
                </a:moveTo>
                <a:lnTo>
                  <a:pt x="3" y="338"/>
                </a:lnTo>
                <a:lnTo>
                  <a:pt x="8" y="323"/>
                </a:lnTo>
                <a:lnTo>
                  <a:pt x="12" y="338"/>
                </a:lnTo>
                <a:lnTo>
                  <a:pt x="16" y="335"/>
                </a:lnTo>
                <a:lnTo>
                  <a:pt x="20" y="323"/>
                </a:lnTo>
                <a:lnTo>
                  <a:pt x="24" y="354"/>
                </a:lnTo>
                <a:lnTo>
                  <a:pt x="28" y="313"/>
                </a:lnTo>
                <a:lnTo>
                  <a:pt x="33" y="306"/>
                </a:lnTo>
                <a:lnTo>
                  <a:pt x="37" y="283"/>
                </a:lnTo>
                <a:lnTo>
                  <a:pt x="41" y="257"/>
                </a:lnTo>
                <a:lnTo>
                  <a:pt x="44" y="191"/>
                </a:lnTo>
                <a:lnTo>
                  <a:pt x="49" y="127"/>
                </a:lnTo>
                <a:lnTo>
                  <a:pt x="53" y="68"/>
                </a:lnTo>
                <a:lnTo>
                  <a:pt x="57" y="26"/>
                </a:lnTo>
                <a:lnTo>
                  <a:pt x="63" y="0"/>
                </a:lnTo>
                <a:lnTo>
                  <a:pt x="65" y="13"/>
                </a:lnTo>
                <a:lnTo>
                  <a:pt x="71" y="41"/>
                </a:lnTo>
                <a:lnTo>
                  <a:pt x="74" y="102"/>
                </a:lnTo>
                <a:lnTo>
                  <a:pt x="79" y="163"/>
                </a:lnTo>
                <a:lnTo>
                  <a:pt x="82" y="220"/>
                </a:lnTo>
                <a:lnTo>
                  <a:pt x="87" y="270"/>
                </a:lnTo>
                <a:lnTo>
                  <a:pt x="91" y="321"/>
                </a:lnTo>
                <a:lnTo>
                  <a:pt x="95" y="311"/>
                </a:lnTo>
                <a:lnTo>
                  <a:pt x="99" y="335"/>
                </a:lnTo>
                <a:lnTo>
                  <a:pt x="103" y="300"/>
                </a:lnTo>
                <a:lnTo>
                  <a:pt x="107" y="331"/>
                </a:lnTo>
                <a:lnTo>
                  <a:pt x="111" y="331"/>
                </a:lnTo>
                <a:lnTo>
                  <a:pt x="115" y="329"/>
                </a:lnTo>
                <a:lnTo>
                  <a:pt x="120" y="356"/>
                </a:lnTo>
                <a:lnTo>
                  <a:pt x="123" y="354"/>
                </a:lnTo>
                <a:lnTo>
                  <a:pt x="128" y="349"/>
                </a:lnTo>
                <a:lnTo>
                  <a:pt x="132" y="338"/>
                </a:lnTo>
                <a:lnTo>
                  <a:pt x="137" y="321"/>
                </a:lnTo>
                <a:lnTo>
                  <a:pt x="141" y="331"/>
                </a:lnTo>
                <a:lnTo>
                  <a:pt x="145" y="351"/>
                </a:lnTo>
                <a:lnTo>
                  <a:pt x="149" y="316"/>
                </a:lnTo>
                <a:lnTo>
                  <a:pt x="152" y="319"/>
                </a:lnTo>
                <a:lnTo>
                  <a:pt x="157" y="335"/>
                </a:lnTo>
                <a:lnTo>
                  <a:pt x="160" y="342"/>
                </a:lnTo>
                <a:lnTo>
                  <a:pt x="165" y="327"/>
                </a:lnTo>
                <a:lnTo>
                  <a:pt x="169" y="298"/>
                </a:lnTo>
                <a:lnTo>
                  <a:pt x="173" y="342"/>
                </a:lnTo>
                <a:lnTo>
                  <a:pt x="178" y="306"/>
                </a:lnTo>
                <a:lnTo>
                  <a:pt x="181" y="319"/>
                </a:lnTo>
                <a:lnTo>
                  <a:pt x="187" y="323"/>
                </a:lnTo>
                <a:lnTo>
                  <a:pt x="190" y="338"/>
                </a:lnTo>
                <a:lnTo>
                  <a:pt x="195" y="323"/>
                </a:lnTo>
                <a:lnTo>
                  <a:pt x="198" y="338"/>
                </a:lnTo>
                <a:lnTo>
                  <a:pt x="203" y="362"/>
                </a:lnTo>
                <a:lnTo>
                  <a:pt x="207" y="323"/>
                </a:lnTo>
                <a:lnTo>
                  <a:pt x="211" y="323"/>
                </a:lnTo>
                <a:lnTo>
                  <a:pt x="215" y="319"/>
                </a:lnTo>
                <a:lnTo>
                  <a:pt x="219" y="327"/>
                </a:lnTo>
                <a:lnTo>
                  <a:pt x="223" y="303"/>
                </a:lnTo>
                <a:lnTo>
                  <a:pt x="227" y="356"/>
                </a:lnTo>
                <a:lnTo>
                  <a:pt x="231" y="331"/>
                </a:lnTo>
                <a:lnTo>
                  <a:pt x="237" y="338"/>
                </a:lnTo>
                <a:lnTo>
                  <a:pt x="240" y="313"/>
                </a:lnTo>
                <a:lnTo>
                  <a:pt x="244" y="331"/>
                </a:lnTo>
                <a:lnTo>
                  <a:pt x="248" y="308"/>
                </a:lnTo>
                <a:lnTo>
                  <a:pt x="252" y="336"/>
                </a:lnTo>
                <a:lnTo>
                  <a:pt x="257" y="323"/>
                </a:lnTo>
                <a:lnTo>
                  <a:pt x="260" y="327"/>
                </a:lnTo>
                <a:lnTo>
                  <a:pt x="265" y="319"/>
                </a:lnTo>
                <a:lnTo>
                  <a:pt x="269" y="329"/>
                </a:lnTo>
                <a:lnTo>
                  <a:pt x="273" y="316"/>
                </a:lnTo>
                <a:lnTo>
                  <a:pt x="277" y="331"/>
                </a:lnTo>
                <a:lnTo>
                  <a:pt x="281" y="323"/>
                </a:lnTo>
                <a:lnTo>
                  <a:pt x="286" y="327"/>
                </a:lnTo>
                <a:lnTo>
                  <a:pt x="289" y="344"/>
                </a:lnTo>
                <a:lnTo>
                  <a:pt x="294" y="308"/>
                </a:lnTo>
                <a:lnTo>
                  <a:pt x="298" y="342"/>
                </a:lnTo>
                <a:lnTo>
                  <a:pt x="302" y="298"/>
                </a:lnTo>
                <a:lnTo>
                  <a:pt x="306" y="321"/>
                </a:lnTo>
                <a:lnTo>
                  <a:pt x="310" y="329"/>
                </a:lnTo>
                <a:lnTo>
                  <a:pt x="315" y="338"/>
                </a:lnTo>
                <a:lnTo>
                  <a:pt x="319" y="356"/>
                </a:lnTo>
                <a:lnTo>
                  <a:pt x="323" y="327"/>
                </a:lnTo>
                <a:lnTo>
                  <a:pt x="327" y="335"/>
                </a:lnTo>
                <a:lnTo>
                  <a:pt x="331" y="327"/>
                </a:lnTo>
                <a:lnTo>
                  <a:pt x="335" y="327"/>
                </a:lnTo>
                <a:lnTo>
                  <a:pt x="339" y="316"/>
                </a:lnTo>
                <a:lnTo>
                  <a:pt x="344" y="319"/>
                </a:lnTo>
                <a:lnTo>
                  <a:pt x="347" y="311"/>
                </a:lnTo>
                <a:lnTo>
                  <a:pt x="352" y="311"/>
                </a:lnTo>
                <a:lnTo>
                  <a:pt x="356" y="313"/>
                </a:lnTo>
                <a:lnTo>
                  <a:pt x="360" y="308"/>
                </a:lnTo>
                <a:lnTo>
                  <a:pt x="364" y="316"/>
                </a:lnTo>
                <a:lnTo>
                  <a:pt x="369" y="296"/>
                </a:lnTo>
                <a:lnTo>
                  <a:pt x="373" y="321"/>
                </a:lnTo>
                <a:lnTo>
                  <a:pt x="376" y="306"/>
                </a:lnTo>
                <a:lnTo>
                  <a:pt x="381" y="308"/>
                </a:lnTo>
                <a:lnTo>
                  <a:pt x="385" y="308"/>
                </a:lnTo>
                <a:lnTo>
                  <a:pt x="389" y="280"/>
                </a:lnTo>
                <a:lnTo>
                  <a:pt x="393" y="291"/>
                </a:lnTo>
                <a:lnTo>
                  <a:pt x="397" y="288"/>
                </a:lnTo>
                <a:lnTo>
                  <a:pt x="402" y="285"/>
                </a:lnTo>
                <a:lnTo>
                  <a:pt x="406" y="273"/>
                </a:lnTo>
                <a:lnTo>
                  <a:pt x="410" y="265"/>
                </a:lnTo>
                <a:lnTo>
                  <a:pt x="414" y="247"/>
                </a:lnTo>
                <a:lnTo>
                  <a:pt x="418" y="237"/>
                </a:lnTo>
                <a:lnTo>
                  <a:pt x="422" y="221"/>
                </a:lnTo>
                <a:lnTo>
                  <a:pt x="426" y="207"/>
                </a:lnTo>
                <a:lnTo>
                  <a:pt x="431" y="194"/>
                </a:lnTo>
              </a:path>
            </a:pathLst>
          </a:custGeom>
          <a:noFill/>
          <a:ln w="31750">
            <a:solidFill>
              <a:schemeClr val="tx2"/>
            </a:solidFill>
            <a:round/>
            <a:headEnd/>
            <a:tailEnd/>
          </a:ln>
        </p:spPr>
        <p:txBody>
          <a:bodyPr/>
          <a:lstStyle/>
          <a:p>
            <a:endParaRPr lang="en-US" dirty="0"/>
          </a:p>
        </p:txBody>
      </p:sp>
      <p:sp>
        <p:nvSpPr>
          <p:cNvPr id="57351" name="Freeform 7"/>
          <p:cNvSpPr>
            <a:spLocks/>
          </p:cNvSpPr>
          <p:nvPr/>
        </p:nvSpPr>
        <p:spPr bwMode="auto">
          <a:xfrm>
            <a:off x="1528763" y="2584450"/>
            <a:ext cx="622300" cy="1717675"/>
          </a:xfrm>
          <a:custGeom>
            <a:avLst/>
            <a:gdLst>
              <a:gd name="T0" fmla="*/ 6254766 w 431"/>
              <a:gd name="T1" fmla="*/ 2039467149 h 1226"/>
              <a:gd name="T2" fmla="*/ 25016175 w 431"/>
              <a:gd name="T3" fmla="*/ 1964875811 h 1226"/>
              <a:gd name="T4" fmla="*/ 41694099 w 431"/>
              <a:gd name="T5" fmla="*/ 1884395904 h 1226"/>
              <a:gd name="T6" fmla="*/ 60456956 w 431"/>
              <a:gd name="T7" fmla="*/ 1798027429 h 1226"/>
              <a:gd name="T8" fmla="*/ 77134880 w 431"/>
              <a:gd name="T9" fmla="*/ 1707734642 h 1226"/>
              <a:gd name="T10" fmla="*/ 93811360 w 431"/>
              <a:gd name="T11" fmla="*/ 1603700460 h 1226"/>
              <a:gd name="T12" fmla="*/ 110489307 w 431"/>
              <a:gd name="T13" fmla="*/ 1499664878 h 1226"/>
              <a:gd name="T14" fmla="*/ 129252152 w 431"/>
              <a:gd name="T15" fmla="*/ 1377964641 h 1226"/>
              <a:gd name="T16" fmla="*/ 145930076 w 431"/>
              <a:gd name="T17" fmla="*/ 1238597646 h 1226"/>
              <a:gd name="T18" fmla="*/ 164691477 w 431"/>
              <a:gd name="T19" fmla="*/ 1083527802 h 1226"/>
              <a:gd name="T20" fmla="*/ 181369401 w 431"/>
              <a:gd name="T21" fmla="*/ 908827995 h 1226"/>
              <a:gd name="T22" fmla="*/ 198047370 w 431"/>
              <a:gd name="T23" fmla="*/ 702722314 h 1226"/>
              <a:gd name="T24" fmla="*/ 214725294 w 431"/>
              <a:gd name="T25" fmla="*/ 467172563 h 1226"/>
              <a:gd name="T26" fmla="*/ 231403218 w 431"/>
              <a:gd name="T27" fmla="*/ 223772701 h 1226"/>
              <a:gd name="T28" fmla="*/ 248079698 w 431"/>
              <a:gd name="T29" fmla="*/ 33369968 h 1226"/>
              <a:gd name="T30" fmla="*/ 266842543 w 431"/>
              <a:gd name="T31" fmla="*/ 13739999 h 1226"/>
              <a:gd name="T32" fmla="*/ 283520467 w 431"/>
              <a:gd name="T33" fmla="*/ 182551276 h 1226"/>
              <a:gd name="T34" fmla="*/ 302281869 w 431"/>
              <a:gd name="T35" fmla="*/ 431841151 h 1226"/>
              <a:gd name="T36" fmla="*/ 318959793 w 431"/>
              <a:gd name="T37" fmla="*/ 667390902 h 1226"/>
              <a:gd name="T38" fmla="*/ 335637717 w 431"/>
              <a:gd name="T39" fmla="*/ 879385152 h 1226"/>
              <a:gd name="T40" fmla="*/ 352315641 w 431"/>
              <a:gd name="T41" fmla="*/ 1059973528 h 1226"/>
              <a:gd name="T42" fmla="*/ 371078486 w 431"/>
              <a:gd name="T43" fmla="*/ 1213080516 h 1226"/>
              <a:gd name="T44" fmla="*/ 387755056 w 431"/>
              <a:gd name="T45" fmla="*/ 1352446109 h 1226"/>
              <a:gd name="T46" fmla="*/ 406517901 w 431"/>
              <a:gd name="T47" fmla="*/ 1478073460 h 1226"/>
              <a:gd name="T48" fmla="*/ 423195825 w 431"/>
              <a:gd name="T49" fmla="*/ 1584070497 h 1226"/>
              <a:gd name="T50" fmla="*/ 439873749 w 431"/>
              <a:gd name="T51" fmla="*/ 1688104679 h 1226"/>
              <a:gd name="T52" fmla="*/ 456550230 w 431"/>
              <a:gd name="T53" fmla="*/ 1778398866 h 1226"/>
              <a:gd name="T54" fmla="*/ 473228154 w 431"/>
              <a:gd name="T55" fmla="*/ 1864767342 h 1226"/>
              <a:gd name="T56" fmla="*/ 491990999 w 431"/>
              <a:gd name="T57" fmla="*/ 1943282991 h 1226"/>
              <a:gd name="T58" fmla="*/ 508668923 w 431"/>
              <a:gd name="T59" fmla="*/ 2017874330 h 1226"/>
              <a:gd name="T60" fmla="*/ 527430324 w 431"/>
              <a:gd name="T61" fmla="*/ 2088539955 h 1226"/>
              <a:gd name="T62" fmla="*/ 544108248 w 431"/>
              <a:gd name="T63" fmla="*/ 2139575618 h 1226"/>
              <a:gd name="T64" fmla="*/ 562871093 w 431"/>
              <a:gd name="T65" fmla="*/ 2147483647 h 1226"/>
              <a:gd name="T66" fmla="*/ 579549017 w 431"/>
              <a:gd name="T67" fmla="*/ 2147483647 h 1226"/>
              <a:gd name="T68" fmla="*/ 594142020 w 431"/>
              <a:gd name="T69" fmla="*/ 2147483647 h 1226"/>
              <a:gd name="T70" fmla="*/ 612903421 w 431"/>
              <a:gd name="T71" fmla="*/ 2147483647 h 1226"/>
              <a:gd name="T72" fmla="*/ 629581345 w 431"/>
              <a:gd name="T73" fmla="*/ 2147483647 h 1226"/>
              <a:gd name="T74" fmla="*/ 648344190 w 431"/>
              <a:gd name="T75" fmla="*/ 2147483647 h 1226"/>
              <a:gd name="T76" fmla="*/ 665022114 w 431"/>
              <a:gd name="T77" fmla="*/ 2147483647 h 1226"/>
              <a:gd name="T78" fmla="*/ 681698595 w 431"/>
              <a:gd name="T79" fmla="*/ 2147483647 h 1226"/>
              <a:gd name="T80" fmla="*/ 698376519 w 431"/>
              <a:gd name="T81" fmla="*/ 2147483647 h 1226"/>
              <a:gd name="T82" fmla="*/ 715054443 w 431"/>
              <a:gd name="T83" fmla="*/ 2147483647 h 1226"/>
              <a:gd name="T84" fmla="*/ 733817288 w 431"/>
              <a:gd name="T85" fmla="*/ 2147483647 h 1226"/>
              <a:gd name="T86" fmla="*/ 750495212 w 431"/>
              <a:gd name="T87" fmla="*/ 2147483647 h 1226"/>
              <a:gd name="T88" fmla="*/ 767171872 w 431"/>
              <a:gd name="T89" fmla="*/ 2147483647 h 1226"/>
              <a:gd name="T90" fmla="*/ 783849796 w 431"/>
              <a:gd name="T91" fmla="*/ 2147483647 h 1226"/>
              <a:gd name="T92" fmla="*/ 802612642 w 431"/>
              <a:gd name="T93" fmla="*/ 2147483647 h 1226"/>
              <a:gd name="T94" fmla="*/ 819290566 w 431"/>
              <a:gd name="T95" fmla="*/ 2147483647 h 1226"/>
              <a:gd name="T96" fmla="*/ 838051967 w 431"/>
              <a:gd name="T97" fmla="*/ 2147483647 h 1226"/>
              <a:gd name="T98" fmla="*/ 854729891 w 431"/>
              <a:gd name="T99" fmla="*/ 2147483647 h 1226"/>
              <a:gd name="T100" fmla="*/ 873492736 w 431"/>
              <a:gd name="T101" fmla="*/ 2147483647 h 1226"/>
              <a:gd name="T102" fmla="*/ 890170660 w 431"/>
              <a:gd name="T103" fmla="*/ 2147483647 h 12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1"/>
              <a:gd name="T157" fmla="*/ 0 h 1226"/>
              <a:gd name="T158" fmla="*/ 431 w 431"/>
              <a:gd name="T159" fmla="*/ 1226 h 122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1" h="1226">
                <a:moveTo>
                  <a:pt x="0" y="1057"/>
                </a:moveTo>
                <a:lnTo>
                  <a:pt x="3" y="1039"/>
                </a:lnTo>
                <a:lnTo>
                  <a:pt x="8" y="1021"/>
                </a:lnTo>
                <a:lnTo>
                  <a:pt x="12" y="1001"/>
                </a:lnTo>
                <a:lnTo>
                  <a:pt x="16" y="980"/>
                </a:lnTo>
                <a:lnTo>
                  <a:pt x="20" y="960"/>
                </a:lnTo>
                <a:lnTo>
                  <a:pt x="24" y="939"/>
                </a:lnTo>
                <a:lnTo>
                  <a:pt x="29" y="916"/>
                </a:lnTo>
                <a:lnTo>
                  <a:pt x="33" y="894"/>
                </a:lnTo>
                <a:lnTo>
                  <a:pt x="37" y="870"/>
                </a:lnTo>
                <a:lnTo>
                  <a:pt x="41" y="845"/>
                </a:lnTo>
                <a:lnTo>
                  <a:pt x="45" y="817"/>
                </a:lnTo>
                <a:lnTo>
                  <a:pt x="49" y="791"/>
                </a:lnTo>
                <a:lnTo>
                  <a:pt x="53" y="764"/>
                </a:lnTo>
                <a:lnTo>
                  <a:pt x="58" y="736"/>
                </a:lnTo>
                <a:lnTo>
                  <a:pt x="62" y="702"/>
                </a:lnTo>
                <a:lnTo>
                  <a:pt x="66" y="666"/>
                </a:lnTo>
                <a:lnTo>
                  <a:pt x="70" y="631"/>
                </a:lnTo>
                <a:lnTo>
                  <a:pt x="74" y="593"/>
                </a:lnTo>
                <a:lnTo>
                  <a:pt x="79" y="552"/>
                </a:lnTo>
                <a:lnTo>
                  <a:pt x="83" y="509"/>
                </a:lnTo>
                <a:lnTo>
                  <a:pt x="87" y="463"/>
                </a:lnTo>
                <a:lnTo>
                  <a:pt x="91" y="414"/>
                </a:lnTo>
                <a:lnTo>
                  <a:pt x="95" y="358"/>
                </a:lnTo>
                <a:lnTo>
                  <a:pt x="99" y="300"/>
                </a:lnTo>
                <a:lnTo>
                  <a:pt x="103" y="238"/>
                </a:lnTo>
                <a:lnTo>
                  <a:pt x="107" y="180"/>
                </a:lnTo>
                <a:lnTo>
                  <a:pt x="111" y="114"/>
                </a:lnTo>
                <a:lnTo>
                  <a:pt x="116" y="55"/>
                </a:lnTo>
                <a:lnTo>
                  <a:pt x="119" y="17"/>
                </a:lnTo>
                <a:lnTo>
                  <a:pt x="124" y="0"/>
                </a:lnTo>
                <a:lnTo>
                  <a:pt x="128" y="7"/>
                </a:lnTo>
                <a:lnTo>
                  <a:pt x="132" y="40"/>
                </a:lnTo>
                <a:lnTo>
                  <a:pt x="136" y="93"/>
                </a:lnTo>
                <a:lnTo>
                  <a:pt x="140" y="157"/>
                </a:lnTo>
                <a:lnTo>
                  <a:pt x="145" y="220"/>
                </a:lnTo>
                <a:lnTo>
                  <a:pt x="149" y="280"/>
                </a:lnTo>
                <a:lnTo>
                  <a:pt x="153" y="340"/>
                </a:lnTo>
                <a:lnTo>
                  <a:pt x="157" y="394"/>
                </a:lnTo>
                <a:lnTo>
                  <a:pt x="161" y="448"/>
                </a:lnTo>
                <a:lnTo>
                  <a:pt x="166" y="493"/>
                </a:lnTo>
                <a:lnTo>
                  <a:pt x="169" y="540"/>
                </a:lnTo>
                <a:lnTo>
                  <a:pt x="174" y="580"/>
                </a:lnTo>
                <a:lnTo>
                  <a:pt x="178" y="618"/>
                </a:lnTo>
                <a:lnTo>
                  <a:pt x="182" y="654"/>
                </a:lnTo>
                <a:lnTo>
                  <a:pt x="186" y="689"/>
                </a:lnTo>
                <a:lnTo>
                  <a:pt x="190" y="723"/>
                </a:lnTo>
                <a:lnTo>
                  <a:pt x="195" y="753"/>
                </a:lnTo>
                <a:lnTo>
                  <a:pt x="199" y="779"/>
                </a:lnTo>
                <a:lnTo>
                  <a:pt x="203" y="807"/>
                </a:lnTo>
                <a:lnTo>
                  <a:pt x="207" y="832"/>
                </a:lnTo>
                <a:lnTo>
                  <a:pt x="211" y="860"/>
                </a:lnTo>
                <a:lnTo>
                  <a:pt x="216" y="883"/>
                </a:lnTo>
                <a:lnTo>
                  <a:pt x="219" y="906"/>
                </a:lnTo>
                <a:lnTo>
                  <a:pt x="223" y="927"/>
                </a:lnTo>
                <a:lnTo>
                  <a:pt x="227" y="950"/>
                </a:lnTo>
                <a:lnTo>
                  <a:pt x="232" y="970"/>
                </a:lnTo>
                <a:lnTo>
                  <a:pt x="236" y="990"/>
                </a:lnTo>
                <a:lnTo>
                  <a:pt x="240" y="1011"/>
                </a:lnTo>
                <a:lnTo>
                  <a:pt x="244" y="1028"/>
                </a:lnTo>
                <a:lnTo>
                  <a:pt x="248" y="1043"/>
                </a:lnTo>
                <a:lnTo>
                  <a:pt x="253" y="1064"/>
                </a:lnTo>
                <a:lnTo>
                  <a:pt x="257" y="1072"/>
                </a:lnTo>
                <a:lnTo>
                  <a:pt x="261" y="1090"/>
                </a:lnTo>
                <a:lnTo>
                  <a:pt x="265" y="1103"/>
                </a:lnTo>
                <a:lnTo>
                  <a:pt x="270" y="1098"/>
                </a:lnTo>
                <a:lnTo>
                  <a:pt x="273" y="1130"/>
                </a:lnTo>
                <a:lnTo>
                  <a:pt x="278" y="1130"/>
                </a:lnTo>
                <a:lnTo>
                  <a:pt x="282" y="1128"/>
                </a:lnTo>
                <a:lnTo>
                  <a:pt x="285" y="1154"/>
                </a:lnTo>
                <a:lnTo>
                  <a:pt x="290" y="1151"/>
                </a:lnTo>
                <a:lnTo>
                  <a:pt x="294" y="1146"/>
                </a:lnTo>
                <a:lnTo>
                  <a:pt x="298" y="1151"/>
                </a:lnTo>
                <a:lnTo>
                  <a:pt x="302" y="1166"/>
                </a:lnTo>
                <a:lnTo>
                  <a:pt x="306" y="1182"/>
                </a:lnTo>
                <a:lnTo>
                  <a:pt x="311" y="1159"/>
                </a:lnTo>
                <a:lnTo>
                  <a:pt x="314" y="1146"/>
                </a:lnTo>
                <a:lnTo>
                  <a:pt x="319" y="1176"/>
                </a:lnTo>
                <a:lnTo>
                  <a:pt x="324" y="1174"/>
                </a:lnTo>
                <a:lnTo>
                  <a:pt x="327" y="1159"/>
                </a:lnTo>
                <a:lnTo>
                  <a:pt x="332" y="1169"/>
                </a:lnTo>
                <a:lnTo>
                  <a:pt x="335" y="1151"/>
                </a:lnTo>
                <a:lnTo>
                  <a:pt x="340" y="1136"/>
                </a:lnTo>
                <a:lnTo>
                  <a:pt x="343" y="1176"/>
                </a:lnTo>
                <a:lnTo>
                  <a:pt x="348" y="1171"/>
                </a:lnTo>
                <a:lnTo>
                  <a:pt x="352" y="1174"/>
                </a:lnTo>
                <a:lnTo>
                  <a:pt x="356" y="1154"/>
                </a:lnTo>
                <a:lnTo>
                  <a:pt x="360" y="1156"/>
                </a:lnTo>
                <a:lnTo>
                  <a:pt x="365" y="1199"/>
                </a:lnTo>
                <a:lnTo>
                  <a:pt x="368" y="1225"/>
                </a:lnTo>
                <a:lnTo>
                  <a:pt x="373" y="1169"/>
                </a:lnTo>
                <a:lnTo>
                  <a:pt x="376" y="1182"/>
                </a:lnTo>
                <a:lnTo>
                  <a:pt x="381" y="1169"/>
                </a:lnTo>
                <a:lnTo>
                  <a:pt x="385" y="1159"/>
                </a:lnTo>
                <a:lnTo>
                  <a:pt x="390" y="1174"/>
                </a:lnTo>
                <a:lnTo>
                  <a:pt x="393" y="1174"/>
                </a:lnTo>
                <a:lnTo>
                  <a:pt x="398" y="1176"/>
                </a:lnTo>
                <a:lnTo>
                  <a:pt x="402" y="1159"/>
                </a:lnTo>
                <a:lnTo>
                  <a:pt x="406" y="1163"/>
                </a:lnTo>
                <a:lnTo>
                  <a:pt x="410" y="1184"/>
                </a:lnTo>
                <a:lnTo>
                  <a:pt x="414" y="1146"/>
                </a:lnTo>
                <a:lnTo>
                  <a:pt x="419" y="1156"/>
                </a:lnTo>
                <a:lnTo>
                  <a:pt x="422" y="1151"/>
                </a:lnTo>
                <a:lnTo>
                  <a:pt x="427" y="1156"/>
                </a:lnTo>
                <a:lnTo>
                  <a:pt x="430" y="1161"/>
                </a:lnTo>
              </a:path>
            </a:pathLst>
          </a:custGeom>
          <a:noFill/>
          <a:ln w="31750">
            <a:solidFill>
              <a:schemeClr val="tx2"/>
            </a:solidFill>
            <a:round/>
            <a:headEnd/>
            <a:tailEnd/>
          </a:ln>
        </p:spPr>
        <p:txBody>
          <a:bodyPr/>
          <a:lstStyle/>
          <a:p>
            <a:endParaRPr lang="en-US" dirty="0"/>
          </a:p>
        </p:txBody>
      </p:sp>
      <p:sp>
        <p:nvSpPr>
          <p:cNvPr id="57352" name="Freeform 8"/>
          <p:cNvSpPr>
            <a:spLocks/>
          </p:cNvSpPr>
          <p:nvPr/>
        </p:nvSpPr>
        <p:spPr bwMode="auto">
          <a:xfrm>
            <a:off x="2149475" y="2587625"/>
            <a:ext cx="625475" cy="1681163"/>
          </a:xfrm>
          <a:custGeom>
            <a:avLst/>
            <a:gdLst>
              <a:gd name="T0" fmla="*/ 10433732 w 433"/>
              <a:gd name="T1" fmla="*/ 2147483647 h 1200"/>
              <a:gd name="T2" fmla="*/ 27126551 w 433"/>
              <a:gd name="T3" fmla="*/ 2147483647 h 1200"/>
              <a:gd name="T4" fmla="*/ 43819362 w 433"/>
              <a:gd name="T5" fmla="*/ 2147483647 h 1200"/>
              <a:gd name="T6" fmla="*/ 62598063 w 433"/>
              <a:gd name="T7" fmla="*/ 2147483647 h 1200"/>
              <a:gd name="T8" fmla="*/ 79292318 w 433"/>
              <a:gd name="T9" fmla="*/ 2147483647 h 1200"/>
              <a:gd name="T10" fmla="*/ 95985152 w 433"/>
              <a:gd name="T11" fmla="*/ 2147483647 h 1200"/>
              <a:gd name="T12" fmla="*/ 112677962 w 433"/>
              <a:gd name="T13" fmla="*/ 2104029977 h 1200"/>
              <a:gd name="T14" fmla="*/ 129370773 w 433"/>
              <a:gd name="T15" fmla="*/ 2049074182 h 1200"/>
              <a:gd name="T16" fmla="*/ 150236787 w 433"/>
              <a:gd name="T17" fmla="*/ 1974490816 h 1200"/>
              <a:gd name="T18" fmla="*/ 166929597 w 433"/>
              <a:gd name="T19" fmla="*/ 1894019180 h 1200"/>
              <a:gd name="T20" fmla="*/ 183622408 w 433"/>
              <a:gd name="T21" fmla="*/ 1815510301 h 1200"/>
              <a:gd name="T22" fmla="*/ 200315264 w 433"/>
              <a:gd name="T23" fmla="*/ 1723263524 h 1200"/>
              <a:gd name="T24" fmla="*/ 219095398 w 433"/>
              <a:gd name="T25" fmla="*/ 1629052588 h 1200"/>
              <a:gd name="T26" fmla="*/ 235788209 w 433"/>
              <a:gd name="T27" fmla="*/ 1525029269 h 1200"/>
              <a:gd name="T28" fmla="*/ 252481020 w 433"/>
              <a:gd name="T29" fmla="*/ 1409229058 h 1200"/>
              <a:gd name="T30" fmla="*/ 269173831 w 433"/>
              <a:gd name="T31" fmla="*/ 1273801626 h 1200"/>
              <a:gd name="T32" fmla="*/ 287953965 w 433"/>
              <a:gd name="T33" fmla="*/ 1114822512 h 1200"/>
              <a:gd name="T34" fmla="*/ 304646776 w 433"/>
              <a:gd name="T35" fmla="*/ 946028212 h 1200"/>
              <a:gd name="T36" fmla="*/ 321339587 w 433"/>
              <a:gd name="T37" fmla="*/ 753682228 h 1200"/>
              <a:gd name="T38" fmla="*/ 338032397 w 433"/>
              <a:gd name="T39" fmla="*/ 512268545 h 1200"/>
              <a:gd name="T40" fmla="*/ 354726653 w 433"/>
              <a:gd name="T41" fmla="*/ 294406633 h 1200"/>
              <a:gd name="T42" fmla="*/ 371419463 w 433"/>
              <a:gd name="T43" fmla="*/ 58881331 h 1200"/>
              <a:gd name="T44" fmla="*/ 390198244 w 433"/>
              <a:gd name="T45" fmla="*/ 0 h 1200"/>
              <a:gd name="T46" fmla="*/ 406891054 w 433"/>
              <a:gd name="T47" fmla="*/ 139352989 h 1200"/>
              <a:gd name="T48" fmla="*/ 425671189 w 433"/>
              <a:gd name="T49" fmla="*/ 388617656 h 1200"/>
              <a:gd name="T50" fmla="*/ 444451323 w 433"/>
              <a:gd name="T51" fmla="*/ 612366351 h 1200"/>
              <a:gd name="T52" fmla="*/ 461144134 w 433"/>
              <a:gd name="T53" fmla="*/ 818451808 h 1200"/>
              <a:gd name="T54" fmla="*/ 477836945 w 433"/>
              <a:gd name="T55" fmla="*/ 1014723306 h 1200"/>
              <a:gd name="T56" fmla="*/ 494529755 w 433"/>
              <a:gd name="T57" fmla="*/ 1183516205 h 1200"/>
              <a:gd name="T58" fmla="*/ 511222566 w 433"/>
              <a:gd name="T59" fmla="*/ 1338571207 h 1200"/>
              <a:gd name="T60" fmla="*/ 530002700 w 433"/>
              <a:gd name="T61" fmla="*/ 1454371068 h 1200"/>
              <a:gd name="T62" fmla="*/ 546695511 w 433"/>
              <a:gd name="T63" fmla="*/ 1570171279 h 1200"/>
              <a:gd name="T64" fmla="*/ 563388322 w 433"/>
              <a:gd name="T65" fmla="*/ 1668307729 h 1200"/>
              <a:gd name="T66" fmla="*/ 580081133 w 433"/>
              <a:gd name="T67" fmla="*/ 1766442777 h 1200"/>
              <a:gd name="T68" fmla="*/ 596773944 w 433"/>
              <a:gd name="T69" fmla="*/ 1850839927 h 1200"/>
              <a:gd name="T70" fmla="*/ 615554078 w 433"/>
              <a:gd name="T71" fmla="*/ 1929347405 h 1200"/>
              <a:gd name="T72" fmla="*/ 632246889 w 433"/>
              <a:gd name="T73" fmla="*/ 2005893527 h 1200"/>
              <a:gd name="T74" fmla="*/ 651027023 w 433"/>
              <a:gd name="T75" fmla="*/ 2070664509 h 1200"/>
              <a:gd name="T76" fmla="*/ 667719834 w 433"/>
              <a:gd name="T77" fmla="*/ 2135434089 h 1200"/>
              <a:gd name="T78" fmla="*/ 686498524 w 433"/>
              <a:gd name="T79" fmla="*/ 2147483647 h 1200"/>
              <a:gd name="T80" fmla="*/ 703192779 w 433"/>
              <a:gd name="T81" fmla="*/ 2147483647 h 1200"/>
              <a:gd name="T82" fmla="*/ 719885590 w 433"/>
              <a:gd name="T83" fmla="*/ 2147483647 h 1200"/>
              <a:gd name="T84" fmla="*/ 736578401 w 433"/>
              <a:gd name="T85" fmla="*/ 2147483647 h 1200"/>
              <a:gd name="T86" fmla="*/ 755357090 w 433"/>
              <a:gd name="T87" fmla="*/ 2147483647 h 1200"/>
              <a:gd name="T88" fmla="*/ 772051526 w 433"/>
              <a:gd name="T89" fmla="*/ 2147483647 h 1200"/>
              <a:gd name="T90" fmla="*/ 788744337 w 433"/>
              <a:gd name="T91" fmla="*/ 2147483647 h 1200"/>
              <a:gd name="T92" fmla="*/ 805437148 w 433"/>
              <a:gd name="T93" fmla="*/ 2147483647 h 1200"/>
              <a:gd name="T94" fmla="*/ 822129959 w 433"/>
              <a:gd name="T95" fmla="*/ 2147483647 h 1200"/>
              <a:gd name="T96" fmla="*/ 840910093 w 433"/>
              <a:gd name="T97" fmla="*/ 2147483647 h 1200"/>
              <a:gd name="T98" fmla="*/ 857602904 w 433"/>
              <a:gd name="T99" fmla="*/ 2147483647 h 1200"/>
              <a:gd name="T100" fmla="*/ 874295714 w 433"/>
              <a:gd name="T101" fmla="*/ 2147483647 h 1200"/>
              <a:gd name="T102" fmla="*/ 890988525 w 433"/>
              <a:gd name="T103" fmla="*/ 2147483647 h 12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3"/>
              <a:gd name="T157" fmla="*/ 0 h 1200"/>
              <a:gd name="T158" fmla="*/ 433 w 433"/>
              <a:gd name="T159" fmla="*/ 1200 h 12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3" h="1200">
                <a:moveTo>
                  <a:pt x="0" y="1159"/>
                </a:moveTo>
                <a:lnTo>
                  <a:pt x="5" y="1144"/>
                </a:lnTo>
                <a:lnTo>
                  <a:pt x="8" y="1157"/>
                </a:lnTo>
                <a:lnTo>
                  <a:pt x="13" y="1157"/>
                </a:lnTo>
                <a:lnTo>
                  <a:pt x="18" y="1136"/>
                </a:lnTo>
                <a:lnTo>
                  <a:pt x="21" y="1146"/>
                </a:lnTo>
                <a:lnTo>
                  <a:pt x="26" y="1146"/>
                </a:lnTo>
                <a:lnTo>
                  <a:pt x="30" y="1131"/>
                </a:lnTo>
                <a:lnTo>
                  <a:pt x="34" y="1113"/>
                </a:lnTo>
                <a:lnTo>
                  <a:pt x="38" y="1123"/>
                </a:lnTo>
                <a:lnTo>
                  <a:pt x="42" y="1116"/>
                </a:lnTo>
                <a:lnTo>
                  <a:pt x="46" y="1103"/>
                </a:lnTo>
                <a:lnTo>
                  <a:pt x="51" y="1096"/>
                </a:lnTo>
                <a:lnTo>
                  <a:pt x="54" y="1072"/>
                </a:lnTo>
                <a:lnTo>
                  <a:pt x="59" y="1062"/>
                </a:lnTo>
                <a:lnTo>
                  <a:pt x="62" y="1044"/>
                </a:lnTo>
                <a:lnTo>
                  <a:pt x="67" y="1024"/>
                </a:lnTo>
                <a:lnTo>
                  <a:pt x="72" y="1006"/>
                </a:lnTo>
                <a:lnTo>
                  <a:pt x="76" y="983"/>
                </a:lnTo>
                <a:lnTo>
                  <a:pt x="80" y="965"/>
                </a:lnTo>
                <a:lnTo>
                  <a:pt x="84" y="943"/>
                </a:lnTo>
                <a:lnTo>
                  <a:pt x="88" y="925"/>
                </a:lnTo>
                <a:lnTo>
                  <a:pt x="92" y="902"/>
                </a:lnTo>
                <a:lnTo>
                  <a:pt x="96" y="878"/>
                </a:lnTo>
                <a:lnTo>
                  <a:pt x="100" y="852"/>
                </a:lnTo>
                <a:lnTo>
                  <a:pt x="105" y="830"/>
                </a:lnTo>
                <a:lnTo>
                  <a:pt x="108" y="808"/>
                </a:lnTo>
                <a:lnTo>
                  <a:pt x="113" y="777"/>
                </a:lnTo>
                <a:lnTo>
                  <a:pt x="116" y="749"/>
                </a:lnTo>
                <a:lnTo>
                  <a:pt x="121" y="718"/>
                </a:lnTo>
                <a:lnTo>
                  <a:pt x="126" y="691"/>
                </a:lnTo>
                <a:lnTo>
                  <a:pt x="129" y="649"/>
                </a:lnTo>
                <a:lnTo>
                  <a:pt x="134" y="611"/>
                </a:lnTo>
                <a:lnTo>
                  <a:pt x="138" y="568"/>
                </a:lnTo>
                <a:lnTo>
                  <a:pt x="142" y="525"/>
                </a:lnTo>
                <a:lnTo>
                  <a:pt x="146" y="482"/>
                </a:lnTo>
                <a:lnTo>
                  <a:pt x="150" y="432"/>
                </a:lnTo>
                <a:lnTo>
                  <a:pt x="154" y="384"/>
                </a:lnTo>
                <a:lnTo>
                  <a:pt x="159" y="336"/>
                </a:lnTo>
                <a:lnTo>
                  <a:pt x="162" y="261"/>
                </a:lnTo>
                <a:lnTo>
                  <a:pt x="167" y="206"/>
                </a:lnTo>
                <a:lnTo>
                  <a:pt x="170" y="150"/>
                </a:lnTo>
                <a:lnTo>
                  <a:pt x="175" y="88"/>
                </a:lnTo>
                <a:lnTo>
                  <a:pt x="178" y="30"/>
                </a:lnTo>
                <a:lnTo>
                  <a:pt x="183" y="2"/>
                </a:lnTo>
                <a:lnTo>
                  <a:pt x="187" y="0"/>
                </a:lnTo>
                <a:lnTo>
                  <a:pt x="192" y="22"/>
                </a:lnTo>
                <a:lnTo>
                  <a:pt x="195" y="71"/>
                </a:lnTo>
                <a:lnTo>
                  <a:pt x="200" y="137"/>
                </a:lnTo>
                <a:lnTo>
                  <a:pt x="204" y="198"/>
                </a:lnTo>
                <a:lnTo>
                  <a:pt x="208" y="252"/>
                </a:lnTo>
                <a:lnTo>
                  <a:pt x="213" y="312"/>
                </a:lnTo>
                <a:lnTo>
                  <a:pt x="216" y="369"/>
                </a:lnTo>
                <a:lnTo>
                  <a:pt x="221" y="417"/>
                </a:lnTo>
                <a:lnTo>
                  <a:pt x="224" y="466"/>
                </a:lnTo>
                <a:lnTo>
                  <a:pt x="229" y="517"/>
                </a:lnTo>
                <a:lnTo>
                  <a:pt x="232" y="560"/>
                </a:lnTo>
                <a:lnTo>
                  <a:pt x="237" y="603"/>
                </a:lnTo>
                <a:lnTo>
                  <a:pt x="240" y="642"/>
                </a:lnTo>
                <a:lnTo>
                  <a:pt x="245" y="682"/>
                </a:lnTo>
                <a:lnTo>
                  <a:pt x="250" y="712"/>
                </a:lnTo>
                <a:lnTo>
                  <a:pt x="254" y="741"/>
                </a:lnTo>
                <a:lnTo>
                  <a:pt x="258" y="766"/>
                </a:lnTo>
                <a:lnTo>
                  <a:pt x="262" y="800"/>
                </a:lnTo>
                <a:lnTo>
                  <a:pt x="266" y="827"/>
                </a:lnTo>
                <a:lnTo>
                  <a:pt x="270" y="850"/>
                </a:lnTo>
                <a:lnTo>
                  <a:pt x="275" y="874"/>
                </a:lnTo>
                <a:lnTo>
                  <a:pt x="278" y="900"/>
                </a:lnTo>
                <a:lnTo>
                  <a:pt x="283" y="916"/>
                </a:lnTo>
                <a:lnTo>
                  <a:pt x="286" y="943"/>
                </a:lnTo>
                <a:lnTo>
                  <a:pt x="291" y="960"/>
                </a:lnTo>
                <a:lnTo>
                  <a:pt x="295" y="983"/>
                </a:lnTo>
                <a:lnTo>
                  <a:pt x="300" y="1002"/>
                </a:lnTo>
                <a:lnTo>
                  <a:pt x="303" y="1022"/>
                </a:lnTo>
                <a:lnTo>
                  <a:pt x="308" y="1039"/>
                </a:lnTo>
                <a:lnTo>
                  <a:pt x="312" y="1055"/>
                </a:lnTo>
                <a:lnTo>
                  <a:pt x="316" y="1070"/>
                </a:lnTo>
                <a:lnTo>
                  <a:pt x="320" y="1088"/>
                </a:lnTo>
                <a:lnTo>
                  <a:pt x="324" y="1101"/>
                </a:lnTo>
                <a:lnTo>
                  <a:pt x="329" y="1116"/>
                </a:lnTo>
                <a:lnTo>
                  <a:pt x="332" y="1128"/>
                </a:lnTo>
                <a:lnTo>
                  <a:pt x="337" y="1131"/>
                </a:lnTo>
                <a:lnTo>
                  <a:pt x="340" y="1136"/>
                </a:lnTo>
                <a:lnTo>
                  <a:pt x="345" y="1126"/>
                </a:lnTo>
                <a:lnTo>
                  <a:pt x="349" y="1144"/>
                </a:lnTo>
                <a:lnTo>
                  <a:pt x="353" y="1146"/>
                </a:lnTo>
                <a:lnTo>
                  <a:pt x="358" y="1146"/>
                </a:lnTo>
                <a:lnTo>
                  <a:pt x="362" y="1188"/>
                </a:lnTo>
                <a:lnTo>
                  <a:pt x="366" y="1184"/>
                </a:lnTo>
                <a:lnTo>
                  <a:pt x="370" y="1184"/>
                </a:lnTo>
                <a:lnTo>
                  <a:pt x="373" y="1174"/>
                </a:lnTo>
                <a:lnTo>
                  <a:pt x="378" y="1167"/>
                </a:lnTo>
                <a:lnTo>
                  <a:pt x="383" y="1157"/>
                </a:lnTo>
                <a:lnTo>
                  <a:pt x="386" y="1152"/>
                </a:lnTo>
                <a:lnTo>
                  <a:pt x="391" y="1199"/>
                </a:lnTo>
                <a:lnTo>
                  <a:pt x="394" y="1169"/>
                </a:lnTo>
                <a:lnTo>
                  <a:pt x="399" y="1184"/>
                </a:lnTo>
                <a:lnTo>
                  <a:pt x="403" y="1192"/>
                </a:lnTo>
                <a:lnTo>
                  <a:pt x="407" y="1182"/>
                </a:lnTo>
                <a:lnTo>
                  <a:pt x="411" y="1182"/>
                </a:lnTo>
                <a:lnTo>
                  <a:pt x="416" y="1192"/>
                </a:lnTo>
                <a:lnTo>
                  <a:pt x="419" y="1174"/>
                </a:lnTo>
                <a:lnTo>
                  <a:pt x="424" y="1192"/>
                </a:lnTo>
                <a:lnTo>
                  <a:pt x="427" y="1192"/>
                </a:lnTo>
                <a:lnTo>
                  <a:pt x="432" y="1184"/>
                </a:lnTo>
              </a:path>
            </a:pathLst>
          </a:custGeom>
          <a:noFill/>
          <a:ln w="31750">
            <a:solidFill>
              <a:schemeClr val="tx2"/>
            </a:solidFill>
            <a:round/>
            <a:headEnd/>
            <a:tailEnd/>
          </a:ln>
        </p:spPr>
        <p:txBody>
          <a:bodyPr/>
          <a:lstStyle/>
          <a:p>
            <a:endParaRPr lang="en-US" dirty="0"/>
          </a:p>
        </p:txBody>
      </p:sp>
      <p:sp>
        <p:nvSpPr>
          <p:cNvPr id="57353" name="Freeform 9"/>
          <p:cNvSpPr>
            <a:spLocks/>
          </p:cNvSpPr>
          <p:nvPr/>
        </p:nvSpPr>
        <p:spPr bwMode="auto">
          <a:xfrm>
            <a:off x="2773363" y="3798888"/>
            <a:ext cx="377825" cy="506412"/>
          </a:xfrm>
          <a:custGeom>
            <a:avLst/>
            <a:gdLst>
              <a:gd name="T0" fmla="*/ 10397396 w 262"/>
              <a:gd name="T1" fmla="*/ 602756155 h 362"/>
              <a:gd name="T2" fmla="*/ 27034675 w 262"/>
              <a:gd name="T3" fmla="*/ 690821452 h 362"/>
              <a:gd name="T4" fmla="*/ 43671946 w 262"/>
              <a:gd name="T5" fmla="*/ 567529757 h 362"/>
              <a:gd name="T6" fmla="*/ 60307786 w 262"/>
              <a:gd name="T7" fmla="*/ 651680854 h 362"/>
              <a:gd name="T8" fmla="*/ 76945057 w 262"/>
              <a:gd name="T9" fmla="*/ 626239955 h 362"/>
              <a:gd name="T10" fmla="*/ 95661830 w 262"/>
              <a:gd name="T11" fmla="*/ 606670355 h 362"/>
              <a:gd name="T12" fmla="*/ 112297658 w 262"/>
              <a:gd name="T13" fmla="*/ 581229456 h 362"/>
              <a:gd name="T14" fmla="*/ 128934929 w 262"/>
              <a:gd name="T15" fmla="*/ 706476852 h 362"/>
              <a:gd name="T16" fmla="*/ 145572200 w 262"/>
              <a:gd name="T17" fmla="*/ 606670355 h 362"/>
              <a:gd name="T18" fmla="*/ 162208029 w 262"/>
              <a:gd name="T19" fmla="*/ 596884856 h 362"/>
              <a:gd name="T20" fmla="*/ 180924779 w 262"/>
              <a:gd name="T21" fmla="*/ 681035953 h 362"/>
              <a:gd name="T22" fmla="*/ 197562095 w 262"/>
              <a:gd name="T23" fmla="*/ 596884856 h 362"/>
              <a:gd name="T24" fmla="*/ 216277402 w 262"/>
              <a:gd name="T25" fmla="*/ 655595053 h 362"/>
              <a:gd name="T26" fmla="*/ 232914673 w 262"/>
              <a:gd name="T27" fmla="*/ 641895354 h 362"/>
              <a:gd name="T28" fmla="*/ 249551944 w 262"/>
              <a:gd name="T29" fmla="*/ 596884856 h 362"/>
              <a:gd name="T30" fmla="*/ 268267252 w 262"/>
              <a:gd name="T31" fmla="*/ 634068354 h 362"/>
              <a:gd name="T32" fmla="*/ 284904523 w 262"/>
              <a:gd name="T33" fmla="*/ 637982554 h 362"/>
              <a:gd name="T34" fmla="*/ 301541794 w 262"/>
              <a:gd name="T35" fmla="*/ 706476852 h 362"/>
              <a:gd name="T36" fmla="*/ 320257101 w 262"/>
              <a:gd name="T37" fmla="*/ 651680854 h 362"/>
              <a:gd name="T38" fmla="*/ 336894372 w 262"/>
              <a:gd name="T39" fmla="*/ 686907252 h 362"/>
              <a:gd name="T40" fmla="*/ 353531643 w 262"/>
              <a:gd name="T41" fmla="*/ 671250453 h 362"/>
              <a:gd name="T42" fmla="*/ 370167472 w 262"/>
              <a:gd name="T43" fmla="*/ 641895354 h 362"/>
              <a:gd name="T44" fmla="*/ 386804833 w 262"/>
              <a:gd name="T45" fmla="*/ 612541654 h 362"/>
              <a:gd name="T46" fmla="*/ 405521583 w 262"/>
              <a:gd name="T47" fmla="*/ 626239955 h 362"/>
              <a:gd name="T48" fmla="*/ 422157412 w 262"/>
              <a:gd name="T49" fmla="*/ 634068354 h 362"/>
              <a:gd name="T50" fmla="*/ 438794683 w 262"/>
              <a:gd name="T51" fmla="*/ 651680854 h 362"/>
              <a:gd name="T52" fmla="*/ 455430511 w 262"/>
              <a:gd name="T53" fmla="*/ 538174658 h 362"/>
              <a:gd name="T54" fmla="*/ 472067782 w 262"/>
              <a:gd name="T55" fmla="*/ 317033478 h 362"/>
              <a:gd name="T56" fmla="*/ 490784532 w 262"/>
              <a:gd name="T57" fmla="*/ 27398010 h 362"/>
              <a:gd name="T58" fmla="*/ 507420361 w 262"/>
              <a:gd name="T59" fmla="*/ 0 h 362"/>
              <a:gd name="T60" fmla="*/ 526137111 w 262"/>
              <a:gd name="T61" fmla="*/ 123290340 h 362"/>
              <a:gd name="T62" fmla="*/ 542774381 w 262"/>
              <a:gd name="T63" fmla="*/ 393357662 h 3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2"/>
              <a:gd name="T97" fmla="*/ 0 h 362"/>
              <a:gd name="T98" fmla="*/ 262 w 262"/>
              <a:gd name="T99" fmla="*/ 362 h 3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2" h="362">
                <a:moveTo>
                  <a:pt x="0" y="320"/>
                </a:moveTo>
                <a:lnTo>
                  <a:pt x="5" y="308"/>
                </a:lnTo>
                <a:lnTo>
                  <a:pt x="8" y="318"/>
                </a:lnTo>
                <a:lnTo>
                  <a:pt x="13" y="353"/>
                </a:lnTo>
                <a:lnTo>
                  <a:pt x="16" y="285"/>
                </a:lnTo>
                <a:lnTo>
                  <a:pt x="21" y="290"/>
                </a:lnTo>
                <a:lnTo>
                  <a:pt x="24" y="326"/>
                </a:lnTo>
                <a:lnTo>
                  <a:pt x="29" y="333"/>
                </a:lnTo>
                <a:lnTo>
                  <a:pt x="32" y="326"/>
                </a:lnTo>
                <a:lnTo>
                  <a:pt x="37" y="320"/>
                </a:lnTo>
                <a:lnTo>
                  <a:pt x="41" y="324"/>
                </a:lnTo>
                <a:lnTo>
                  <a:pt x="46" y="310"/>
                </a:lnTo>
                <a:lnTo>
                  <a:pt x="50" y="333"/>
                </a:lnTo>
                <a:lnTo>
                  <a:pt x="54" y="297"/>
                </a:lnTo>
                <a:lnTo>
                  <a:pt x="58" y="348"/>
                </a:lnTo>
                <a:lnTo>
                  <a:pt x="62" y="361"/>
                </a:lnTo>
                <a:lnTo>
                  <a:pt x="66" y="308"/>
                </a:lnTo>
                <a:lnTo>
                  <a:pt x="70" y="310"/>
                </a:lnTo>
                <a:lnTo>
                  <a:pt x="75" y="316"/>
                </a:lnTo>
                <a:lnTo>
                  <a:pt x="78" y="305"/>
                </a:lnTo>
                <a:lnTo>
                  <a:pt x="83" y="320"/>
                </a:lnTo>
                <a:lnTo>
                  <a:pt x="87" y="348"/>
                </a:lnTo>
                <a:lnTo>
                  <a:pt x="92" y="353"/>
                </a:lnTo>
                <a:lnTo>
                  <a:pt x="95" y="305"/>
                </a:lnTo>
                <a:lnTo>
                  <a:pt x="100" y="356"/>
                </a:lnTo>
                <a:lnTo>
                  <a:pt x="104" y="335"/>
                </a:lnTo>
                <a:lnTo>
                  <a:pt x="108" y="328"/>
                </a:lnTo>
                <a:lnTo>
                  <a:pt x="112" y="328"/>
                </a:lnTo>
                <a:lnTo>
                  <a:pt x="116" y="324"/>
                </a:lnTo>
                <a:lnTo>
                  <a:pt x="120" y="305"/>
                </a:lnTo>
                <a:lnTo>
                  <a:pt x="124" y="293"/>
                </a:lnTo>
                <a:lnTo>
                  <a:pt x="129" y="324"/>
                </a:lnTo>
                <a:lnTo>
                  <a:pt x="133" y="328"/>
                </a:lnTo>
                <a:lnTo>
                  <a:pt x="137" y="326"/>
                </a:lnTo>
                <a:lnTo>
                  <a:pt x="140" y="310"/>
                </a:lnTo>
                <a:lnTo>
                  <a:pt x="145" y="361"/>
                </a:lnTo>
                <a:lnTo>
                  <a:pt x="150" y="328"/>
                </a:lnTo>
                <a:lnTo>
                  <a:pt x="154" y="333"/>
                </a:lnTo>
                <a:lnTo>
                  <a:pt x="158" y="326"/>
                </a:lnTo>
                <a:lnTo>
                  <a:pt x="162" y="351"/>
                </a:lnTo>
                <a:lnTo>
                  <a:pt x="166" y="339"/>
                </a:lnTo>
                <a:lnTo>
                  <a:pt x="170" y="343"/>
                </a:lnTo>
                <a:lnTo>
                  <a:pt x="174" y="332"/>
                </a:lnTo>
                <a:lnTo>
                  <a:pt x="178" y="328"/>
                </a:lnTo>
                <a:lnTo>
                  <a:pt x="182" y="318"/>
                </a:lnTo>
                <a:lnTo>
                  <a:pt x="186" y="313"/>
                </a:lnTo>
                <a:lnTo>
                  <a:pt x="190" y="313"/>
                </a:lnTo>
                <a:lnTo>
                  <a:pt x="195" y="320"/>
                </a:lnTo>
                <a:lnTo>
                  <a:pt x="199" y="339"/>
                </a:lnTo>
                <a:lnTo>
                  <a:pt x="203" y="324"/>
                </a:lnTo>
                <a:lnTo>
                  <a:pt x="208" y="303"/>
                </a:lnTo>
                <a:lnTo>
                  <a:pt x="211" y="333"/>
                </a:lnTo>
                <a:lnTo>
                  <a:pt x="216" y="310"/>
                </a:lnTo>
                <a:lnTo>
                  <a:pt x="219" y="275"/>
                </a:lnTo>
                <a:lnTo>
                  <a:pt x="224" y="226"/>
                </a:lnTo>
                <a:lnTo>
                  <a:pt x="227" y="162"/>
                </a:lnTo>
                <a:lnTo>
                  <a:pt x="232" y="73"/>
                </a:lnTo>
                <a:lnTo>
                  <a:pt x="236" y="14"/>
                </a:lnTo>
                <a:lnTo>
                  <a:pt x="240" y="8"/>
                </a:lnTo>
                <a:lnTo>
                  <a:pt x="244" y="0"/>
                </a:lnTo>
                <a:lnTo>
                  <a:pt x="249" y="8"/>
                </a:lnTo>
                <a:lnTo>
                  <a:pt x="253" y="63"/>
                </a:lnTo>
                <a:lnTo>
                  <a:pt x="256" y="132"/>
                </a:lnTo>
                <a:lnTo>
                  <a:pt x="261" y="201"/>
                </a:lnTo>
              </a:path>
            </a:pathLst>
          </a:custGeom>
          <a:noFill/>
          <a:ln w="31750">
            <a:solidFill>
              <a:schemeClr val="tx2"/>
            </a:solidFill>
            <a:round/>
            <a:headEnd/>
            <a:tailEnd/>
          </a:ln>
        </p:spPr>
        <p:txBody>
          <a:bodyPr/>
          <a:lstStyle/>
          <a:p>
            <a:endParaRPr lang="en-US" dirty="0"/>
          </a:p>
        </p:txBody>
      </p:sp>
      <p:sp>
        <p:nvSpPr>
          <p:cNvPr id="57354" name="Freeform 10"/>
          <p:cNvSpPr>
            <a:spLocks/>
          </p:cNvSpPr>
          <p:nvPr/>
        </p:nvSpPr>
        <p:spPr bwMode="auto">
          <a:xfrm>
            <a:off x="3155950" y="4160838"/>
            <a:ext cx="623888" cy="212725"/>
          </a:xfrm>
          <a:custGeom>
            <a:avLst/>
            <a:gdLst>
              <a:gd name="T0" fmla="*/ 10428461 w 432"/>
              <a:gd name="T1" fmla="*/ 95972568 h 152"/>
              <a:gd name="T2" fmla="*/ 27113136 w 432"/>
              <a:gd name="T3" fmla="*/ 148855702 h 152"/>
              <a:gd name="T4" fmla="*/ 43799247 w 432"/>
              <a:gd name="T5" fmla="*/ 174316915 h 152"/>
              <a:gd name="T6" fmla="*/ 60483925 w 432"/>
              <a:gd name="T7" fmla="*/ 144937085 h 152"/>
              <a:gd name="T8" fmla="*/ 79255439 w 432"/>
              <a:gd name="T9" fmla="*/ 127310307 h 152"/>
              <a:gd name="T10" fmla="*/ 95941572 w 432"/>
              <a:gd name="T11" fmla="*/ 148855702 h 152"/>
              <a:gd name="T12" fmla="*/ 112626239 w 432"/>
              <a:gd name="T13" fmla="*/ 135144742 h 152"/>
              <a:gd name="T14" fmla="*/ 129310906 w 432"/>
              <a:gd name="T15" fmla="*/ 256578523 h 152"/>
              <a:gd name="T16" fmla="*/ 148082420 w 432"/>
              <a:gd name="T17" fmla="*/ 127310307 h 152"/>
              <a:gd name="T18" fmla="*/ 164768531 w 432"/>
              <a:gd name="T19" fmla="*/ 174316915 h 152"/>
              <a:gd name="T20" fmla="*/ 181453197 w 432"/>
              <a:gd name="T21" fmla="*/ 164524572 h 152"/>
              <a:gd name="T22" fmla="*/ 200224756 w 432"/>
              <a:gd name="T23" fmla="*/ 127310307 h 152"/>
              <a:gd name="T24" fmla="*/ 216909423 w 432"/>
              <a:gd name="T25" fmla="*/ 189985828 h 152"/>
              <a:gd name="T26" fmla="*/ 233595534 w 432"/>
              <a:gd name="T27" fmla="*/ 180193441 h 152"/>
              <a:gd name="T28" fmla="*/ 252365603 w 432"/>
              <a:gd name="T29" fmla="*/ 184110702 h 152"/>
              <a:gd name="T30" fmla="*/ 269051714 w 432"/>
              <a:gd name="T31" fmla="*/ 174316915 h 152"/>
              <a:gd name="T32" fmla="*/ 285736381 w 432"/>
              <a:gd name="T33" fmla="*/ 235034527 h 152"/>
              <a:gd name="T34" fmla="*/ 302422492 w 432"/>
              <a:gd name="T35" fmla="*/ 164524572 h 152"/>
              <a:gd name="T36" fmla="*/ 321194006 w 432"/>
              <a:gd name="T37" fmla="*/ 195862354 h 152"/>
              <a:gd name="T38" fmla="*/ 337878672 w 432"/>
              <a:gd name="T39" fmla="*/ 148855702 h 152"/>
              <a:gd name="T40" fmla="*/ 356650186 w 432"/>
              <a:gd name="T41" fmla="*/ 199779571 h 152"/>
              <a:gd name="T42" fmla="*/ 373334853 w 432"/>
              <a:gd name="T43" fmla="*/ 184110702 h 152"/>
              <a:gd name="T44" fmla="*/ 390021054 w 432"/>
              <a:gd name="T45" fmla="*/ 209571915 h 152"/>
              <a:gd name="T46" fmla="*/ 406705721 w 432"/>
              <a:gd name="T47" fmla="*/ 184110702 h 152"/>
              <a:gd name="T48" fmla="*/ 423391832 w 432"/>
              <a:gd name="T49" fmla="*/ 199779571 h 152"/>
              <a:gd name="T50" fmla="*/ 442161901 w 432"/>
              <a:gd name="T51" fmla="*/ 209571915 h 152"/>
              <a:gd name="T52" fmla="*/ 458848012 w 432"/>
              <a:gd name="T53" fmla="*/ 240909654 h 152"/>
              <a:gd name="T54" fmla="*/ 475532679 w 432"/>
              <a:gd name="T55" fmla="*/ 215448441 h 152"/>
              <a:gd name="T56" fmla="*/ 492218790 w 432"/>
              <a:gd name="T57" fmla="*/ 248744088 h 152"/>
              <a:gd name="T58" fmla="*/ 508903456 w 432"/>
              <a:gd name="T59" fmla="*/ 189985828 h 152"/>
              <a:gd name="T60" fmla="*/ 527674970 w 432"/>
              <a:gd name="T61" fmla="*/ 264412958 h 152"/>
              <a:gd name="T62" fmla="*/ 544359637 w 432"/>
              <a:gd name="T63" fmla="*/ 184110702 h 152"/>
              <a:gd name="T64" fmla="*/ 563131151 w 432"/>
              <a:gd name="T65" fmla="*/ 180193441 h 152"/>
              <a:gd name="T66" fmla="*/ 581902664 w 432"/>
              <a:gd name="T67" fmla="*/ 209571915 h 152"/>
              <a:gd name="T68" fmla="*/ 598587331 w 432"/>
              <a:gd name="T69" fmla="*/ 235034527 h 152"/>
              <a:gd name="T70" fmla="*/ 615273442 w 432"/>
              <a:gd name="T71" fmla="*/ 180193441 h 152"/>
              <a:gd name="T72" fmla="*/ 631958109 w 432"/>
              <a:gd name="T73" fmla="*/ 225240784 h 152"/>
              <a:gd name="T74" fmla="*/ 648644220 w 432"/>
              <a:gd name="T75" fmla="*/ 244826871 h 152"/>
              <a:gd name="T76" fmla="*/ 667414289 w 432"/>
              <a:gd name="T77" fmla="*/ 283999044 h 152"/>
              <a:gd name="T78" fmla="*/ 684100400 w 432"/>
              <a:gd name="T79" fmla="*/ 225240784 h 152"/>
              <a:gd name="T80" fmla="*/ 700785067 w 432"/>
              <a:gd name="T81" fmla="*/ 199779571 h 152"/>
              <a:gd name="T82" fmla="*/ 717471178 w 432"/>
              <a:gd name="T83" fmla="*/ 229158002 h 152"/>
              <a:gd name="T84" fmla="*/ 734155845 w 432"/>
              <a:gd name="T85" fmla="*/ 256578523 h 152"/>
              <a:gd name="T86" fmla="*/ 752927358 w 432"/>
              <a:gd name="T87" fmla="*/ 244826871 h 152"/>
              <a:gd name="T88" fmla="*/ 769612206 w 432"/>
              <a:gd name="T89" fmla="*/ 164524572 h 152"/>
              <a:gd name="T90" fmla="*/ 788383719 w 432"/>
              <a:gd name="T91" fmla="*/ 240909654 h 152"/>
              <a:gd name="T92" fmla="*/ 805069830 w 432"/>
              <a:gd name="T93" fmla="*/ 264412958 h 152"/>
              <a:gd name="T94" fmla="*/ 821754497 w 432"/>
              <a:gd name="T95" fmla="*/ 221323567 h 152"/>
              <a:gd name="T96" fmla="*/ 840526011 w 432"/>
              <a:gd name="T97" fmla="*/ 264412958 h 152"/>
              <a:gd name="T98" fmla="*/ 857210677 w 432"/>
              <a:gd name="T99" fmla="*/ 229158002 h 152"/>
              <a:gd name="T100" fmla="*/ 873896788 w 432"/>
              <a:gd name="T101" fmla="*/ 295750697 h 152"/>
              <a:gd name="T102" fmla="*/ 890581455 w 432"/>
              <a:gd name="T103" fmla="*/ 229158002 h 1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2"/>
              <a:gd name="T157" fmla="*/ 0 h 152"/>
              <a:gd name="T158" fmla="*/ 432 w 432"/>
              <a:gd name="T159" fmla="*/ 152 h 1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2" h="152">
                <a:moveTo>
                  <a:pt x="0" y="0"/>
                </a:moveTo>
                <a:lnTo>
                  <a:pt x="5" y="49"/>
                </a:lnTo>
                <a:lnTo>
                  <a:pt x="9" y="61"/>
                </a:lnTo>
                <a:lnTo>
                  <a:pt x="13" y="76"/>
                </a:lnTo>
                <a:lnTo>
                  <a:pt x="17" y="69"/>
                </a:lnTo>
                <a:lnTo>
                  <a:pt x="21" y="89"/>
                </a:lnTo>
                <a:lnTo>
                  <a:pt x="25" y="84"/>
                </a:lnTo>
                <a:lnTo>
                  <a:pt x="29" y="74"/>
                </a:lnTo>
                <a:lnTo>
                  <a:pt x="33" y="97"/>
                </a:lnTo>
                <a:lnTo>
                  <a:pt x="38" y="65"/>
                </a:lnTo>
                <a:lnTo>
                  <a:pt x="41" y="80"/>
                </a:lnTo>
                <a:lnTo>
                  <a:pt x="46" y="76"/>
                </a:lnTo>
                <a:lnTo>
                  <a:pt x="51" y="69"/>
                </a:lnTo>
                <a:lnTo>
                  <a:pt x="54" y="69"/>
                </a:lnTo>
                <a:lnTo>
                  <a:pt x="59" y="94"/>
                </a:lnTo>
                <a:lnTo>
                  <a:pt x="62" y="131"/>
                </a:lnTo>
                <a:lnTo>
                  <a:pt x="67" y="89"/>
                </a:lnTo>
                <a:lnTo>
                  <a:pt x="71" y="65"/>
                </a:lnTo>
                <a:lnTo>
                  <a:pt x="75" y="69"/>
                </a:lnTo>
                <a:lnTo>
                  <a:pt x="79" y="89"/>
                </a:lnTo>
                <a:lnTo>
                  <a:pt x="83" y="92"/>
                </a:lnTo>
                <a:lnTo>
                  <a:pt x="87" y="84"/>
                </a:lnTo>
                <a:lnTo>
                  <a:pt x="91" y="100"/>
                </a:lnTo>
                <a:lnTo>
                  <a:pt x="96" y="65"/>
                </a:lnTo>
                <a:lnTo>
                  <a:pt x="99" y="65"/>
                </a:lnTo>
                <a:lnTo>
                  <a:pt x="104" y="97"/>
                </a:lnTo>
                <a:lnTo>
                  <a:pt x="107" y="59"/>
                </a:lnTo>
                <a:lnTo>
                  <a:pt x="112" y="92"/>
                </a:lnTo>
                <a:lnTo>
                  <a:pt x="117" y="100"/>
                </a:lnTo>
                <a:lnTo>
                  <a:pt x="121" y="94"/>
                </a:lnTo>
                <a:lnTo>
                  <a:pt x="125" y="67"/>
                </a:lnTo>
                <a:lnTo>
                  <a:pt x="129" y="89"/>
                </a:lnTo>
                <a:lnTo>
                  <a:pt x="133" y="84"/>
                </a:lnTo>
                <a:lnTo>
                  <a:pt x="137" y="120"/>
                </a:lnTo>
                <a:lnTo>
                  <a:pt x="141" y="97"/>
                </a:lnTo>
                <a:lnTo>
                  <a:pt x="145" y="84"/>
                </a:lnTo>
                <a:lnTo>
                  <a:pt x="149" y="107"/>
                </a:lnTo>
                <a:lnTo>
                  <a:pt x="154" y="100"/>
                </a:lnTo>
                <a:lnTo>
                  <a:pt x="157" y="127"/>
                </a:lnTo>
                <a:lnTo>
                  <a:pt x="162" y="76"/>
                </a:lnTo>
                <a:lnTo>
                  <a:pt x="166" y="89"/>
                </a:lnTo>
                <a:lnTo>
                  <a:pt x="171" y="102"/>
                </a:lnTo>
                <a:lnTo>
                  <a:pt x="174" y="89"/>
                </a:lnTo>
                <a:lnTo>
                  <a:pt x="179" y="94"/>
                </a:lnTo>
                <a:lnTo>
                  <a:pt x="183" y="117"/>
                </a:lnTo>
                <a:lnTo>
                  <a:pt x="187" y="107"/>
                </a:lnTo>
                <a:lnTo>
                  <a:pt x="191" y="97"/>
                </a:lnTo>
                <a:lnTo>
                  <a:pt x="195" y="94"/>
                </a:lnTo>
                <a:lnTo>
                  <a:pt x="199" y="100"/>
                </a:lnTo>
                <a:lnTo>
                  <a:pt x="203" y="102"/>
                </a:lnTo>
                <a:lnTo>
                  <a:pt x="207" y="131"/>
                </a:lnTo>
                <a:lnTo>
                  <a:pt x="212" y="107"/>
                </a:lnTo>
                <a:lnTo>
                  <a:pt x="215" y="110"/>
                </a:lnTo>
                <a:lnTo>
                  <a:pt x="220" y="123"/>
                </a:lnTo>
                <a:lnTo>
                  <a:pt x="225" y="87"/>
                </a:lnTo>
                <a:lnTo>
                  <a:pt x="228" y="110"/>
                </a:lnTo>
                <a:lnTo>
                  <a:pt x="232" y="107"/>
                </a:lnTo>
                <a:lnTo>
                  <a:pt x="236" y="127"/>
                </a:lnTo>
                <a:lnTo>
                  <a:pt x="240" y="100"/>
                </a:lnTo>
                <a:lnTo>
                  <a:pt x="244" y="97"/>
                </a:lnTo>
                <a:lnTo>
                  <a:pt x="249" y="107"/>
                </a:lnTo>
                <a:lnTo>
                  <a:pt x="253" y="135"/>
                </a:lnTo>
                <a:lnTo>
                  <a:pt x="257" y="102"/>
                </a:lnTo>
                <a:lnTo>
                  <a:pt x="261" y="94"/>
                </a:lnTo>
                <a:lnTo>
                  <a:pt x="265" y="125"/>
                </a:lnTo>
                <a:lnTo>
                  <a:pt x="270" y="92"/>
                </a:lnTo>
                <a:lnTo>
                  <a:pt x="273" y="113"/>
                </a:lnTo>
                <a:lnTo>
                  <a:pt x="279" y="107"/>
                </a:lnTo>
                <a:lnTo>
                  <a:pt x="282" y="87"/>
                </a:lnTo>
                <a:lnTo>
                  <a:pt x="287" y="120"/>
                </a:lnTo>
                <a:lnTo>
                  <a:pt x="290" y="107"/>
                </a:lnTo>
                <a:lnTo>
                  <a:pt x="295" y="92"/>
                </a:lnTo>
                <a:lnTo>
                  <a:pt x="299" y="110"/>
                </a:lnTo>
                <a:lnTo>
                  <a:pt x="303" y="115"/>
                </a:lnTo>
                <a:lnTo>
                  <a:pt x="307" y="140"/>
                </a:lnTo>
                <a:lnTo>
                  <a:pt x="311" y="125"/>
                </a:lnTo>
                <a:lnTo>
                  <a:pt x="315" y="87"/>
                </a:lnTo>
                <a:lnTo>
                  <a:pt x="320" y="145"/>
                </a:lnTo>
                <a:lnTo>
                  <a:pt x="323" y="110"/>
                </a:lnTo>
                <a:lnTo>
                  <a:pt x="328" y="115"/>
                </a:lnTo>
                <a:lnTo>
                  <a:pt x="333" y="115"/>
                </a:lnTo>
                <a:lnTo>
                  <a:pt x="336" y="102"/>
                </a:lnTo>
                <a:lnTo>
                  <a:pt x="340" y="131"/>
                </a:lnTo>
                <a:lnTo>
                  <a:pt x="344" y="117"/>
                </a:lnTo>
                <a:lnTo>
                  <a:pt x="349" y="97"/>
                </a:lnTo>
                <a:lnTo>
                  <a:pt x="352" y="131"/>
                </a:lnTo>
                <a:lnTo>
                  <a:pt x="357" y="131"/>
                </a:lnTo>
                <a:lnTo>
                  <a:pt x="361" y="125"/>
                </a:lnTo>
                <a:lnTo>
                  <a:pt x="365" y="123"/>
                </a:lnTo>
                <a:lnTo>
                  <a:pt x="369" y="84"/>
                </a:lnTo>
                <a:lnTo>
                  <a:pt x="373" y="131"/>
                </a:lnTo>
                <a:lnTo>
                  <a:pt x="378" y="123"/>
                </a:lnTo>
                <a:lnTo>
                  <a:pt x="381" y="140"/>
                </a:lnTo>
                <a:lnTo>
                  <a:pt x="386" y="135"/>
                </a:lnTo>
                <a:lnTo>
                  <a:pt x="390" y="110"/>
                </a:lnTo>
                <a:lnTo>
                  <a:pt x="394" y="113"/>
                </a:lnTo>
                <a:lnTo>
                  <a:pt x="398" y="138"/>
                </a:lnTo>
                <a:lnTo>
                  <a:pt x="403" y="135"/>
                </a:lnTo>
                <a:lnTo>
                  <a:pt x="406" y="138"/>
                </a:lnTo>
                <a:lnTo>
                  <a:pt x="411" y="117"/>
                </a:lnTo>
                <a:lnTo>
                  <a:pt x="415" y="127"/>
                </a:lnTo>
                <a:lnTo>
                  <a:pt x="419" y="151"/>
                </a:lnTo>
                <a:lnTo>
                  <a:pt x="423" y="115"/>
                </a:lnTo>
                <a:lnTo>
                  <a:pt x="427" y="117"/>
                </a:lnTo>
                <a:lnTo>
                  <a:pt x="431" y="127"/>
                </a:lnTo>
              </a:path>
            </a:pathLst>
          </a:custGeom>
          <a:noFill/>
          <a:ln w="31750">
            <a:solidFill>
              <a:schemeClr val="tx2"/>
            </a:solidFill>
            <a:round/>
            <a:headEnd/>
            <a:tailEnd/>
          </a:ln>
        </p:spPr>
        <p:txBody>
          <a:bodyPr/>
          <a:lstStyle/>
          <a:p>
            <a:endParaRPr lang="en-US" dirty="0"/>
          </a:p>
        </p:txBody>
      </p:sp>
      <p:sp>
        <p:nvSpPr>
          <p:cNvPr id="57355" name="Freeform 11"/>
          <p:cNvSpPr>
            <a:spLocks/>
          </p:cNvSpPr>
          <p:nvPr/>
        </p:nvSpPr>
        <p:spPr bwMode="auto">
          <a:xfrm>
            <a:off x="3778250" y="4303713"/>
            <a:ext cx="96838" cy="87312"/>
          </a:xfrm>
          <a:custGeom>
            <a:avLst/>
            <a:gdLst>
              <a:gd name="T0" fmla="*/ 0 w 67"/>
              <a:gd name="T1" fmla="*/ 49579143 h 62"/>
              <a:gd name="T2" fmla="*/ 10445494 w 67"/>
              <a:gd name="T3" fmla="*/ 41646416 h 62"/>
              <a:gd name="T4" fmla="*/ 16712502 w 67"/>
              <a:gd name="T5" fmla="*/ 5949892 h 62"/>
              <a:gd name="T6" fmla="*/ 27156554 w 67"/>
              <a:gd name="T7" fmla="*/ 65445983 h 62"/>
              <a:gd name="T8" fmla="*/ 37602045 w 67"/>
              <a:gd name="T9" fmla="*/ 5949892 h 62"/>
              <a:gd name="T10" fmla="*/ 43869051 w 67"/>
              <a:gd name="T11" fmla="*/ 41646416 h 62"/>
              <a:gd name="T12" fmla="*/ 54314553 w 67"/>
              <a:gd name="T13" fmla="*/ 0 h 62"/>
              <a:gd name="T14" fmla="*/ 60581559 w 67"/>
              <a:gd name="T15" fmla="*/ 35697936 h 62"/>
              <a:gd name="T16" fmla="*/ 71027050 w 67"/>
              <a:gd name="T17" fmla="*/ 49579143 h 62"/>
              <a:gd name="T18" fmla="*/ 77294055 w 67"/>
              <a:gd name="T19" fmla="*/ 61478921 h 62"/>
              <a:gd name="T20" fmla="*/ 87738101 w 67"/>
              <a:gd name="T21" fmla="*/ 29748047 h 62"/>
              <a:gd name="T22" fmla="*/ 96095095 w 67"/>
              <a:gd name="T23" fmla="*/ 120975015 h 62"/>
              <a:gd name="T24" fmla="*/ 104450621 w 67"/>
              <a:gd name="T25" fmla="*/ 45613478 h 62"/>
              <a:gd name="T26" fmla="*/ 112807592 w 67"/>
              <a:gd name="T27" fmla="*/ 35697936 h 62"/>
              <a:gd name="T28" fmla="*/ 121163117 w 67"/>
              <a:gd name="T29" fmla="*/ 83294241 h 62"/>
              <a:gd name="T30" fmla="*/ 131608609 w 67"/>
              <a:gd name="T31" fmla="*/ 57511859 h 62"/>
              <a:gd name="T32" fmla="*/ 137875614 w 67"/>
              <a:gd name="T33" fmla="*/ 49579143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
              <a:gd name="T52" fmla="*/ 0 h 62"/>
              <a:gd name="T53" fmla="*/ 67 w 67"/>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 h="62">
                <a:moveTo>
                  <a:pt x="0" y="25"/>
                </a:moveTo>
                <a:lnTo>
                  <a:pt x="5" y="21"/>
                </a:lnTo>
                <a:lnTo>
                  <a:pt x="8" y="3"/>
                </a:lnTo>
                <a:lnTo>
                  <a:pt x="13" y="33"/>
                </a:lnTo>
                <a:lnTo>
                  <a:pt x="18" y="3"/>
                </a:lnTo>
                <a:lnTo>
                  <a:pt x="21" y="21"/>
                </a:lnTo>
                <a:lnTo>
                  <a:pt x="26" y="0"/>
                </a:lnTo>
                <a:lnTo>
                  <a:pt x="29" y="18"/>
                </a:lnTo>
                <a:lnTo>
                  <a:pt x="34" y="25"/>
                </a:lnTo>
                <a:lnTo>
                  <a:pt x="37" y="31"/>
                </a:lnTo>
                <a:lnTo>
                  <a:pt x="42" y="15"/>
                </a:lnTo>
                <a:lnTo>
                  <a:pt x="46" y="61"/>
                </a:lnTo>
                <a:lnTo>
                  <a:pt x="50" y="23"/>
                </a:lnTo>
                <a:lnTo>
                  <a:pt x="54" y="18"/>
                </a:lnTo>
                <a:lnTo>
                  <a:pt x="58" y="42"/>
                </a:lnTo>
                <a:lnTo>
                  <a:pt x="63" y="29"/>
                </a:lnTo>
                <a:lnTo>
                  <a:pt x="66" y="25"/>
                </a:lnTo>
              </a:path>
            </a:pathLst>
          </a:custGeom>
          <a:noFill/>
          <a:ln w="31750">
            <a:solidFill>
              <a:schemeClr val="tx2"/>
            </a:solidFill>
            <a:round/>
            <a:headEnd/>
            <a:tailEnd/>
          </a:ln>
        </p:spPr>
        <p:txBody>
          <a:bodyPr/>
          <a:lstStyle/>
          <a:p>
            <a:endParaRPr lang="en-US" dirty="0"/>
          </a:p>
        </p:txBody>
      </p:sp>
      <p:sp>
        <p:nvSpPr>
          <p:cNvPr id="57356" name="Freeform 12"/>
          <p:cNvSpPr>
            <a:spLocks/>
          </p:cNvSpPr>
          <p:nvPr/>
        </p:nvSpPr>
        <p:spPr bwMode="auto">
          <a:xfrm>
            <a:off x="4606925" y="2532063"/>
            <a:ext cx="674688" cy="1835150"/>
          </a:xfrm>
          <a:custGeom>
            <a:avLst/>
            <a:gdLst>
              <a:gd name="T0" fmla="*/ 10436716 w 467"/>
              <a:gd name="T1" fmla="*/ 2147483647 h 1310"/>
              <a:gd name="T2" fmla="*/ 29221073 w 467"/>
              <a:gd name="T3" fmla="*/ 2147483647 h 1310"/>
              <a:gd name="T4" fmla="*/ 45919236 w 467"/>
              <a:gd name="T5" fmla="*/ 2147483647 h 1310"/>
              <a:gd name="T6" fmla="*/ 64705041 w 467"/>
              <a:gd name="T7" fmla="*/ 2147483647 h 1310"/>
              <a:gd name="T8" fmla="*/ 85577022 w 467"/>
              <a:gd name="T9" fmla="*/ 2147483647 h 1310"/>
              <a:gd name="T10" fmla="*/ 104361393 w 467"/>
              <a:gd name="T11" fmla="*/ 2147483647 h 1310"/>
              <a:gd name="T12" fmla="*/ 123147187 w 467"/>
              <a:gd name="T13" fmla="*/ 2147483647 h 1310"/>
              <a:gd name="T14" fmla="*/ 141932981 w 467"/>
              <a:gd name="T15" fmla="*/ 2147483647 h 1310"/>
              <a:gd name="T16" fmla="*/ 160717330 w 467"/>
              <a:gd name="T17" fmla="*/ 2091981265 h 1310"/>
              <a:gd name="T18" fmla="*/ 179503124 w 467"/>
              <a:gd name="T19" fmla="*/ 1503242950 h 1310"/>
              <a:gd name="T20" fmla="*/ 196199887 w 467"/>
              <a:gd name="T21" fmla="*/ 906656570 h 1310"/>
              <a:gd name="T22" fmla="*/ 214985681 w 467"/>
              <a:gd name="T23" fmla="*/ 290443987 h 1310"/>
              <a:gd name="T24" fmla="*/ 235857662 w 467"/>
              <a:gd name="T25" fmla="*/ 5887890 h 1310"/>
              <a:gd name="T26" fmla="*/ 254643456 w 467"/>
              <a:gd name="T27" fmla="*/ 45136279 h 1310"/>
              <a:gd name="T28" fmla="*/ 271341618 w 467"/>
              <a:gd name="T29" fmla="*/ 368942236 h 1310"/>
              <a:gd name="T30" fmla="*/ 290125968 w 467"/>
              <a:gd name="T31" fmla="*/ 792833885 h 1310"/>
              <a:gd name="T32" fmla="*/ 310999393 w 467"/>
              <a:gd name="T33" fmla="*/ 1326621385 h 1310"/>
              <a:gd name="T34" fmla="*/ 329783742 w 467"/>
              <a:gd name="T35" fmla="*/ 1789761591 h 1310"/>
              <a:gd name="T36" fmla="*/ 346481905 w 467"/>
              <a:gd name="T37" fmla="*/ 2147483647 h 1310"/>
              <a:gd name="T38" fmla="*/ 365266254 w 467"/>
              <a:gd name="T39" fmla="*/ 2147483647 h 1310"/>
              <a:gd name="T40" fmla="*/ 384052138 w 467"/>
              <a:gd name="T41" fmla="*/ 2147483647 h 1310"/>
              <a:gd name="T42" fmla="*/ 402837932 w 467"/>
              <a:gd name="T43" fmla="*/ 2147483647 h 1310"/>
              <a:gd name="T44" fmla="*/ 421622281 w 467"/>
              <a:gd name="T45" fmla="*/ 2147483647 h 1310"/>
              <a:gd name="T46" fmla="*/ 438320444 w 467"/>
              <a:gd name="T47" fmla="*/ 2147483647 h 1310"/>
              <a:gd name="T48" fmla="*/ 459192424 w 467"/>
              <a:gd name="T49" fmla="*/ 2147483647 h 1310"/>
              <a:gd name="T50" fmla="*/ 477978218 w 467"/>
              <a:gd name="T51" fmla="*/ 2147483647 h 1310"/>
              <a:gd name="T52" fmla="*/ 496762568 w 467"/>
              <a:gd name="T53" fmla="*/ 2147483647 h 1310"/>
              <a:gd name="T54" fmla="*/ 515548362 w 467"/>
              <a:gd name="T55" fmla="*/ 2147483647 h 1310"/>
              <a:gd name="T56" fmla="*/ 532246524 w 467"/>
              <a:gd name="T57" fmla="*/ 2147483647 h 1310"/>
              <a:gd name="T58" fmla="*/ 553118505 w 467"/>
              <a:gd name="T59" fmla="*/ 2147483647 h 1310"/>
              <a:gd name="T60" fmla="*/ 571904299 w 467"/>
              <a:gd name="T61" fmla="*/ 2147483647 h 1310"/>
              <a:gd name="T62" fmla="*/ 590688648 w 467"/>
              <a:gd name="T63" fmla="*/ 2147483647 h 1310"/>
              <a:gd name="T64" fmla="*/ 609474442 w 467"/>
              <a:gd name="T65" fmla="*/ 2147483647 h 1310"/>
              <a:gd name="T66" fmla="*/ 628258791 w 467"/>
              <a:gd name="T67" fmla="*/ 2147483647 h 1310"/>
              <a:gd name="T68" fmla="*/ 644956953 w 467"/>
              <a:gd name="T69" fmla="*/ 2147483647 h 1310"/>
              <a:gd name="T70" fmla="*/ 663742747 w 467"/>
              <a:gd name="T71" fmla="*/ 2147483647 h 1310"/>
              <a:gd name="T72" fmla="*/ 682527097 w 467"/>
              <a:gd name="T73" fmla="*/ 2147483647 h 1310"/>
              <a:gd name="T74" fmla="*/ 699225259 w 467"/>
              <a:gd name="T75" fmla="*/ 2147483647 h 1310"/>
              <a:gd name="T76" fmla="*/ 722184871 w 467"/>
              <a:gd name="T77" fmla="*/ 2147483647 h 1310"/>
              <a:gd name="T78" fmla="*/ 738883034 w 467"/>
              <a:gd name="T79" fmla="*/ 2147483647 h 1310"/>
              <a:gd name="T80" fmla="*/ 757667563 w 467"/>
              <a:gd name="T81" fmla="*/ 2147483647 h 1310"/>
              <a:gd name="T82" fmla="*/ 776453357 w 467"/>
              <a:gd name="T83" fmla="*/ 2147483647 h 1310"/>
              <a:gd name="T84" fmla="*/ 795237707 w 467"/>
              <a:gd name="T85" fmla="*/ 2147483647 h 1310"/>
              <a:gd name="T86" fmla="*/ 814023501 w 467"/>
              <a:gd name="T87" fmla="*/ 2147483647 h 1310"/>
              <a:gd name="T88" fmla="*/ 832809295 w 467"/>
              <a:gd name="T89" fmla="*/ 2147483647 h 1310"/>
              <a:gd name="T90" fmla="*/ 851593644 w 467"/>
              <a:gd name="T91" fmla="*/ 2147483647 h 1310"/>
              <a:gd name="T92" fmla="*/ 870379438 w 467"/>
              <a:gd name="T93" fmla="*/ 2147483647 h 1310"/>
              <a:gd name="T94" fmla="*/ 889163787 w 467"/>
              <a:gd name="T95" fmla="*/ 2147483647 h 1310"/>
              <a:gd name="T96" fmla="*/ 905861949 w 467"/>
              <a:gd name="T97" fmla="*/ 2147483647 h 1310"/>
              <a:gd name="T98" fmla="*/ 924647743 w 467"/>
              <a:gd name="T99" fmla="*/ 2147483647 h 1310"/>
              <a:gd name="T100" fmla="*/ 945519724 w 467"/>
              <a:gd name="T101" fmla="*/ 2147483647 h 1310"/>
              <a:gd name="T102" fmla="*/ 964304073 w 467"/>
              <a:gd name="T103" fmla="*/ 2147483647 h 13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7"/>
              <a:gd name="T157" fmla="*/ 0 h 1310"/>
              <a:gd name="T158" fmla="*/ 467 w 467"/>
              <a:gd name="T159" fmla="*/ 1310 h 13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7" h="1310">
                <a:moveTo>
                  <a:pt x="0" y="1296"/>
                </a:moveTo>
                <a:lnTo>
                  <a:pt x="5" y="1296"/>
                </a:lnTo>
                <a:lnTo>
                  <a:pt x="9" y="1296"/>
                </a:lnTo>
                <a:lnTo>
                  <a:pt x="14" y="1300"/>
                </a:lnTo>
                <a:lnTo>
                  <a:pt x="18" y="1307"/>
                </a:lnTo>
                <a:lnTo>
                  <a:pt x="22" y="1294"/>
                </a:lnTo>
                <a:lnTo>
                  <a:pt x="28" y="1294"/>
                </a:lnTo>
                <a:lnTo>
                  <a:pt x="31" y="1296"/>
                </a:lnTo>
                <a:lnTo>
                  <a:pt x="36" y="1300"/>
                </a:lnTo>
                <a:lnTo>
                  <a:pt x="41" y="1296"/>
                </a:lnTo>
                <a:lnTo>
                  <a:pt x="45" y="1296"/>
                </a:lnTo>
                <a:lnTo>
                  <a:pt x="50" y="1294"/>
                </a:lnTo>
                <a:lnTo>
                  <a:pt x="54" y="1300"/>
                </a:lnTo>
                <a:lnTo>
                  <a:pt x="59" y="1294"/>
                </a:lnTo>
                <a:lnTo>
                  <a:pt x="63" y="1287"/>
                </a:lnTo>
                <a:lnTo>
                  <a:pt x="68" y="1290"/>
                </a:lnTo>
                <a:lnTo>
                  <a:pt x="72" y="1225"/>
                </a:lnTo>
                <a:lnTo>
                  <a:pt x="77" y="1066"/>
                </a:lnTo>
                <a:lnTo>
                  <a:pt x="81" y="954"/>
                </a:lnTo>
                <a:lnTo>
                  <a:pt x="86" y="766"/>
                </a:lnTo>
                <a:lnTo>
                  <a:pt x="90" y="575"/>
                </a:lnTo>
                <a:lnTo>
                  <a:pt x="94" y="462"/>
                </a:lnTo>
                <a:lnTo>
                  <a:pt x="99" y="288"/>
                </a:lnTo>
                <a:lnTo>
                  <a:pt x="103" y="148"/>
                </a:lnTo>
                <a:lnTo>
                  <a:pt x="108" y="67"/>
                </a:lnTo>
                <a:lnTo>
                  <a:pt x="113" y="3"/>
                </a:lnTo>
                <a:lnTo>
                  <a:pt x="117" y="0"/>
                </a:lnTo>
                <a:lnTo>
                  <a:pt x="122" y="23"/>
                </a:lnTo>
                <a:lnTo>
                  <a:pt x="126" y="77"/>
                </a:lnTo>
                <a:lnTo>
                  <a:pt x="130" y="188"/>
                </a:lnTo>
                <a:lnTo>
                  <a:pt x="136" y="313"/>
                </a:lnTo>
                <a:lnTo>
                  <a:pt x="139" y="404"/>
                </a:lnTo>
                <a:lnTo>
                  <a:pt x="144" y="533"/>
                </a:lnTo>
                <a:lnTo>
                  <a:pt x="149" y="676"/>
                </a:lnTo>
                <a:lnTo>
                  <a:pt x="152" y="769"/>
                </a:lnTo>
                <a:lnTo>
                  <a:pt x="158" y="912"/>
                </a:lnTo>
                <a:lnTo>
                  <a:pt x="161" y="1048"/>
                </a:lnTo>
                <a:lnTo>
                  <a:pt x="166" y="1144"/>
                </a:lnTo>
                <a:lnTo>
                  <a:pt x="170" y="1260"/>
                </a:lnTo>
                <a:lnTo>
                  <a:pt x="175" y="1290"/>
                </a:lnTo>
                <a:lnTo>
                  <a:pt x="179" y="1294"/>
                </a:lnTo>
                <a:lnTo>
                  <a:pt x="184" y="1296"/>
                </a:lnTo>
                <a:lnTo>
                  <a:pt x="188" y="1303"/>
                </a:lnTo>
                <a:lnTo>
                  <a:pt x="193" y="1300"/>
                </a:lnTo>
                <a:lnTo>
                  <a:pt x="197" y="1290"/>
                </a:lnTo>
                <a:lnTo>
                  <a:pt x="202" y="1290"/>
                </a:lnTo>
                <a:lnTo>
                  <a:pt x="207" y="1284"/>
                </a:lnTo>
                <a:lnTo>
                  <a:pt x="210" y="1274"/>
                </a:lnTo>
                <a:lnTo>
                  <a:pt x="216" y="1280"/>
                </a:lnTo>
                <a:lnTo>
                  <a:pt x="220" y="1287"/>
                </a:lnTo>
                <a:lnTo>
                  <a:pt x="224" y="1294"/>
                </a:lnTo>
                <a:lnTo>
                  <a:pt x="229" y="1300"/>
                </a:lnTo>
                <a:lnTo>
                  <a:pt x="233" y="1296"/>
                </a:lnTo>
                <a:lnTo>
                  <a:pt x="238" y="1300"/>
                </a:lnTo>
                <a:lnTo>
                  <a:pt x="242" y="1303"/>
                </a:lnTo>
                <a:lnTo>
                  <a:pt x="247" y="1303"/>
                </a:lnTo>
                <a:lnTo>
                  <a:pt x="252" y="1300"/>
                </a:lnTo>
                <a:lnTo>
                  <a:pt x="255" y="1296"/>
                </a:lnTo>
                <a:lnTo>
                  <a:pt x="260" y="1300"/>
                </a:lnTo>
                <a:lnTo>
                  <a:pt x="265" y="1296"/>
                </a:lnTo>
                <a:lnTo>
                  <a:pt x="269" y="1303"/>
                </a:lnTo>
                <a:lnTo>
                  <a:pt x="274" y="1296"/>
                </a:lnTo>
                <a:lnTo>
                  <a:pt x="278" y="1294"/>
                </a:lnTo>
                <a:lnTo>
                  <a:pt x="283" y="1300"/>
                </a:lnTo>
                <a:lnTo>
                  <a:pt x="287" y="1294"/>
                </a:lnTo>
                <a:lnTo>
                  <a:pt x="292" y="1307"/>
                </a:lnTo>
                <a:lnTo>
                  <a:pt x="296" y="1303"/>
                </a:lnTo>
                <a:lnTo>
                  <a:pt x="301" y="1296"/>
                </a:lnTo>
                <a:lnTo>
                  <a:pt x="305" y="1300"/>
                </a:lnTo>
                <a:lnTo>
                  <a:pt x="309" y="1307"/>
                </a:lnTo>
                <a:lnTo>
                  <a:pt x="314" y="1296"/>
                </a:lnTo>
                <a:lnTo>
                  <a:pt x="318" y="1307"/>
                </a:lnTo>
                <a:lnTo>
                  <a:pt x="323" y="1300"/>
                </a:lnTo>
                <a:lnTo>
                  <a:pt x="327" y="1294"/>
                </a:lnTo>
                <a:lnTo>
                  <a:pt x="332" y="1296"/>
                </a:lnTo>
                <a:lnTo>
                  <a:pt x="335" y="1296"/>
                </a:lnTo>
                <a:lnTo>
                  <a:pt x="341" y="1300"/>
                </a:lnTo>
                <a:lnTo>
                  <a:pt x="346" y="1296"/>
                </a:lnTo>
                <a:lnTo>
                  <a:pt x="349" y="1290"/>
                </a:lnTo>
                <a:lnTo>
                  <a:pt x="354" y="1307"/>
                </a:lnTo>
                <a:lnTo>
                  <a:pt x="360" y="1296"/>
                </a:lnTo>
                <a:lnTo>
                  <a:pt x="363" y="1296"/>
                </a:lnTo>
                <a:lnTo>
                  <a:pt x="368" y="1303"/>
                </a:lnTo>
                <a:lnTo>
                  <a:pt x="372" y="1303"/>
                </a:lnTo>
                <a:lnTo>
                  <a:pt x="376" y="1307"/>
                </a:lnTo>
                <a:lnTo>
                  <a:pt x="381" y="1294"/>
                </a:lnTo>
                <a:lnTo>
                  <a:pt x="385" y="1303"/>
                </a:lnTo>
                <a:lnTo>
                  <a:pt x="390" y="1307"/>
                </a:lnTo>
                <a:lnTo>
                  <a:pt x="394" y="1303"/>
                </a:lnTo>
                <a:lnTo>
                  <a:pt x="399" y="1294"/>
                </a:lnTo>
                <a:lnTo>
                  <a:pt x="403" y="1309"/>
                </a:lnTo>
                <a:lnTo>
                  <a:pt x="408" y="1303"/>
                </a:lnTo>
                <a:lnTo>
                  <a:pt x="412" y="1296"/>
                </a:lnTo>
                <a:lnTo>
                  <a:pt x="417" y="1307"/>
                </a:lnTo>
                <a:lnTo>
                  <a:pt x="421" y="1300"/>
                </a:lnTo>
                <a:lnTo>
                  <a:pt x="426" y="1296"/>
                </a:lnTo>
                <a:lnTo>
                  <a:pt x="430" y="1303"/>
                </a:lnTo>
                <a:lnTo>
                  <a:pt x="434" y="1300"/>
                </a:lnTo>
                <a:lnTo>
                  <a:pt x="440" y="1300"/>
                </a:lnTo>
                <a:lnTo>
                  <a:pt x="443" y="1300"/>
                </a:lnTo>
                <a:lnTo>
                  <a:pt x="448" y="1294"/>
                </a:lnTo>
                <a:lnTo>
                  <a:pt x="453" y="1303"/>
                </a:lnTo>
                <a:lnTo>
                  <a:pt x="457" y="1300"/>
                </a:lnTo>
                <a:lnTo>
                  <a:pt x="462" y="1296"/>
                </a:lnTo>
                <a:lnTo>
                  <a:pt x="466" y="1303"/>
                </a:lnTo>
              </a:path>
            </a:pathLst>
          </a:custGeom>
          <a:noFill/>
          <a:ln w="31750">
            <a:solidFill>
              <a:schemeClr val="tx2"/>
            </a:solidFill>
            <a:round/>
            <a:headEnd/>
            <a:tailEnd/>
          </a:ln>
        </p:spPr>
        <p:txBody>
          <a:bodyPr/>
          <a:lstStyle/>
          <a:p>
            <a:endParaRPr lang="en-US" dirty="0"/>
          </a:p>
        </p:txBody>
      </p:sp>
      <p:sp>
        <p:nvSpPr>
          <p:cNvPr id="57357" name="Freeform 13"/>
          <p:cNvSpPr>
            <a:spLocks/>
          </p:cNvSpPr>
          <p:nvPr/>
        </p:nvSpPr>
        <p:spPr bwMode="auto">
          <a:xfrm>
            <a:off x="5280025" y="4335463"/>
            <a:ext cx="673100" cy="36512"/>
          </a:xfrm>
          <a:custGeom>
            <a:avLst/>
            <a:gdLst>
              <a:gd name="T0" fmla="*/ 10387648 w 467"/>
              <a:gd name="T1" fmla="*/ 29259637 h 27"/>
              <a:gd name="T2" fmla="*/ 27006160 w 467"/>
              <a:gd name="T3" fmla="*/ 29259637 h 27"/>
              <a:gd name="T4" fmla="*/ 47781462 w 467"/>
              <a:gd name="T5" fmla="*/ 23773373 h 27"/>
              <a:gd name="T6" fmla="*/ 64399965 w 467"/>
              <a:gd name="T7" fmla="*/ 23773373 h 27"/>
              <a:gd name="T8" fmla="*/ 83096862 w 467"/>
              <a:gd name="T9" fmla="*/ 16458799 h 27"/>
              <a:gd name="T10" fmla="*/ 101793782 w 467"/>
              <a:gd name="T11" fmla="*/ 23773373 h 27"/>
              <a:gd name="T12" fmla="*/ 120490679 w 467"/>
              <a:gd name="T13" fmla="*/ 29259637 h 27"/>
              <a:gd name="T14" fmla="*/ 139187576 w 467"/>
              <a:gd name="T15" fmla="*/ 12800838 h 27"/>
              <a:gd name="T16" fmla="*/ 157884473 w 467"/>
              <a:gd name="T17" fmla="*/ 12800838 h 27"/>
              <a:gd name="T18" fmla="*/ 174504417 w 467"/>
              <a:gd name="T19" fmla="*/ 23773373 h 27"/>
              <a:gd name="T20" fmla="*/ 193199918 w 467"/>
              <a:gd name="T21" fmla="*/ 23773373 h 27"/>
              <a:gd name="T22" fmla="*/ 211896815 w 467"/>
              <a:gd name="T23" fmla="*/ 23773373 h 27"/>
              <a:gd name="T24" fmla="*/ 232672106 w 467"/>
              <a:gd name="T25" fmla="*/ 29259637 h 27"/>
              <a:gd name="T26" fmla="*/ 251369003 w 467"/>
              <a:gd name="T27" fmla="*/ 16458799 h 27"/>
              <a:gd name="T28" fmla="*/ 270065900 w 467"/>
              <a:gd name="T29" fmla="*/ 12800838 h 27"/>
              <a:gd name="T30" fmla="*/ 288762797 w 467"/>
              <a:gd name="T31" fmla="*/ 23773373 h 27"/>
              <a:gd name="T32" fmla="*/ 307459694 w 467"/>
              <a:gd name="T33" fmla="*/ 16458799 h 27"/>
              <a:gd name="T34" fmla="*/ 324078197 w 467"/>
              <a:gd name="T35" fmla="*/ 12800838 h 27"/>
              <a:gd name="T36" fmla="*/ 344852047 w 467"/>
              <a:gd name="T37" fmla="*/ 29259637 h 27"/>
              <a:gd name="T38" fmla="*/ 363548944 w 467"/>
              <a:gd name="T39" fmla="*/ 12800838 h 27"/>
              <a:gd name="T40" fmla="*/ 382245931 w 467"/>
              <a:gd name="T41" fmla="*/ 16458799 h 27"/>
              <a:gd name="T42" fmla="*/ 398865876 w 467"/>
              <a:gd name="T43" fmla="*/ 16458799 h 27"/>
              <a:gd name="T44" fmla="*/ 417562773 w 467"/>
              <a:gd name="T45" fmla="*/ 29259637 h 27"/>
              <a:gd name="T46" fmla="*/ 436259670 w 467"/>
              <a:gd name="T47" fmla="*/ 16458799 h 27"/>
              <a:gd name="T48" fmla="*/ 457033519 w 467"/>
              <a:gd name="T49" fmla="*/ 29259637 h 27"/>
              <a:gd name="T50" fmla="*/ 473653464 w 467"/>
              <a:gd name="T51" fmla="*/ 29259637 h 27"/>
              <a:gd name="T52" fmla="*/ 492350361 w 467"/>
              <a:gd name="T53" fmla="*/ 29259637 h 27"/>
              <a:gd name="T54" fmla="*/ 511047258 w 467"/>
              <a:gd name="T55" fmla="*/ 36574206 h 27"/>
              <a:gd name="T56" fmla="*/ 531821108 w 467"/>
              <a:gd name="T57" fmla="*/ 23773373 h 27"/>
              <a:gd name="T58" fmla="*/ 548441052 w 467"/>
              <a:gd name="T59" fmla="*/ 16458799 h 27"/>
              <a:gd name="T60" fmla="*/ 565059555 w 467"/>
              <a:gd name="T61" fmla="*/ 16458799 h 27"/>
              <a:gd name="T62" fmla="*/ 583756452 w 467"/>
              <a:gd name="T63" fmla="*/ 29259637 h 27"/>
              <a:gd name="T64" fmla="*/ 604530302 w 467"/>
              <a:gd name="T65" fmla="*/ 29259637 h 27"/>
              <a:gd name="T66" fmla="*/ 623227199 w 467"/>
              <a:gd name="T67" fmla="*/ 23773373 h 27"/>
              <a:gd name="T68" fmla="*/ 639847143 w 467"/>
              <a:gd name="T69" fmla="*/ 16458799 h 27"/>
              <a:gd name="T70" fmla="*/ 658544040 w 467"/>
              <a:gd name="T71" fmla="*/ 16458799 h 27"/>
              <a:gd name="T72" fmla="*/ 679317890 w 467"/>
              <a:gd name="T73" fmla="*/ 12800838 h 27"/>
              <a:gd name="T74" fmla="*/ 695937834 w 467"/>
              <a:gd name="T75" fmla="*/ 23773373 h 27"/>
              <a:gd name="T76" fmla="*/ 716711684 w 467"/>
              <a:gd name="T77" fmla="*/ 0 h 27"/>
              <a:gd name="T78" fmla="*/ 735408581 w 467"/>
              <a:gd name="T79" fmla="*/ 23773373 h 27"/>
              <a:gd name="T80" fmla="*/ 754105478 w 467"/>
              <a:gd name="T81" fmla="*/ 40232166 h 27"/>
              <a:gd name="T82" fmla="*/ 772802555 w 467"/>
              <a:gd name="T83" fmla="*/ 29259637 h 27"/>
              <a:gd name="T84" fmla="*/ 789422500 w 467"/>
              <a:gd name="T85" fmla="*/ 12800838 h 27"/>
              <a:gd name="T86" fmla="*/ 808117956 w 467"/>
              <a:gd name="T87" fmla="*/ 16458799 h 27"/>
              <a:gd name="T88" fmla="*/ 828893246 w 467"/>
              <a:gd name="T89" fmla="*/ 29259637 h 27"/>
              <a:gd name="T90" fmla="*/ 847590143 w 467"/>
              <a:gd name="T91" fmla="*/ 36574206 h 27"/>
              <a:gd name="T92" fmla="*/ 864208647 w 467"/>
              <a:gd name="T93" fmla="*/ 29259637 h 27"/>
              <a:gd name="T94" fmla="*/ 882905544 w 467"/>
              <a:gd name="T95" fmla="*/ 16458799 h 27"/>
              <a:gd name="T96" fmla="*/ 901602441 w 467"/>
              <a:gd name="T97" fmla="*/ 29259637 h 27"/>
              <a:gd name="T98" fmla="*/ 920299338 w 467"/>
              <a:gd name="T99" fmla="*/ 23773373 h 27"/>
              <a:gd name="T100" fmla="*/ 938996235 w 467"/>
              <a:gd name="T101" fmla="*/ 29259637 h 27"/>
              <a:gd name="T102" fmla="*/ 955616179 w 467"/>
              <a:gd name="T103" fmla="*/ 29259637 h 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7"/>
              <a:gd name="T157" fmla="*/ 0 h 27"/>
              <a:gd name="T158" fmla="*/ 467 w 467"/>
              <a:gd name="T159" fmla="*/ 27 h 2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7" h="27">
                <a:moveTo>
                  <a:pt x="0" y="16"/>
                </a:moveTo>
                <a:lnTo>
                  <a:pt x="5" y="16"/>
                </a:lnTo>
                <a:lnTo>
                  <a:pt x="9" y="16"/>
                </a:lnTo>
                <a:lnTo>
                  <a:pt x="13" y="16"/>
                </a:lnTo>
                <a:lnTo>
                  <a:pt x="18" y="20"/>
                </a:lnTo>
                <a:lnTo>
                  <a:pt x="23" y="13"/>
                </a:lnTo>
                <a:lnTo>
                  <a:pt x="27" y="16"/>
                </a:lnTo>
                <a:lnTo>
                  <a:pt x="31" y="13"/>
                </a:lnTo>
                <a:lnTo>
                  <a:pt x="36" y="13"/>
                </a:lnTo>
                <a:lnTo>
                  <a:pt x="40" y="9"/>
                </a:lnTo>
                <a:lnTo>
                  <a:pt x="44" y="13"/>
                </a:lnTo>
                <a:lnTo>
                  <a:pt x="49" y="13"/>
                </a:lnTo>
                <a:lnTo>
                  <a:pt x="54" y="13"/>
                </a:lnTo>
                <a:lnTo>
                  <a:pt x="58" y="16"/>
                </a:lnTo>
                <a:lnTo>
                  <a:pt x="62" y="9"/>
                </a:lnTo>
                <a:lnTo>
                  <a:pt x="67" y="7"/>
                </a:lnTo>
                <a:lnTo>
                  <a:pt x="71" y="16"/>
                </a:lnTo>
                <a:lnTo>
                  <a:pt x="76" y="7"/>
                </a:lnTo>
                <a:lnTo>
                  <a:pt x="81" y="9"/>
                </a:lnTo>
                <a:lnTo>
                  <a:pt x="84" y="13"/>
                </a:lnTo>
                <a:lnTo>
                  <a:pt x="90" y="16"/>
                </a:lnTo>
                <a:lnTo>
                  <a:pt x="93" y="13"/>
                </a:lnTo>
                <a:lnTo>
                  <a:pt x="98" y="9"/>
                </a:lnTo>
                <a:lnTo>
                  <a:pt x="102" y="13"/>
                </a:lnTo>
                <a:lnTo>
                  <a:pt x="107" y="9"/>
                </a:lnTo>
                <a:lnTo>
                  <a:pt x="112" y="16"/>
                </a:lnTo>
                <a:lnTo>
                  <a:pt x="116" y="13"/>
                </a:lnTo>
                <a:lnTo>
                  <a:pt x="121" y="9"/>
                </a:lnTo>
                <a:lnTo>
                  <a:pt x="125" y="20"/>
                </a:lnTo>
                <a:lnTo>
                  <a:pt x="130" y="7"/>
                </a:lnTo>
                <a:lnTo>
                  <a:pt x="134" y="9"/>
                </a:lnTo>
                <a:lnTo>
                  <a:pt x="139" y="13"/>
                </a:lnTo>
                <a:lnTo>
                  <a:pt x="143" y="7"/>
                </a:lnTo>
                <a:lnTo>
                  <a:pt x="148" y="9"/>
                </a:lnTo>
                <a:lnTo>
                  <a:pt x="152" y="7"/>
                </a:lnTo>
                <a:lnTo>
                  <a:pt x="156" y="7"/>
                </a:lnTo>
                <a:lnTo>
                  <a:pt x="161" y="7"/>
                </a:lnTo>
                <a:lnTo>
                  <a:pt x="166" y="16"/>
                </a:lnTo>
                <a:lnTo>
                  <a:pt x="170" y="13"/>
                </a:lnTo>
                <a:lnTo>
                  <a:pt x="175" y="7"/>
                </a:lnTo>
                <a:lnTo>
                  <a:pt x="179" y="20"/>
                </a:lnTo>
                <a:lnTo>
                  <a:pt x="184" y="9"/>
                </a:lnTo>
                <a:lnTo>
                  <a:pt x="188" y="16"/>
                </a:lnTo>
                <a:lnTo>
                  <a:pt x="192" y="9"/>
                </a:lnTo>
                <a:lnTo>
                  <a:pt x="198" y="20"/>
                </a:lnTo>
                <a:lnTo>
                  <a:pt x="201" y="16"/>
                </a:lnTo>
                <a:lnTo>
                  <a:pt x="206" y="16"/>
                </a:lnTo>
                <a:lnTo>
                  <a:pt x="210" y="9"/>
                </a:lnTo>
                <a:lnTo>
                  <a:pt x="215" y="3"/>
                </a:lnTo>
                <a:lnTo>
                  <a:pt x="220" y="16"/>
                </a:lnTo>
                <a:lnTo>
                  <a:pt x="224" y="13"/>
                </a:lnTo>
                <a:lnTo>
                  <a:pt x="228" y="16"/>
                </a:lnTo>
                <a:lnTo>
                  <a:pt x="233" y="13"/>
                </a:lnTo>
                <a:lnTo>
                  <a:pt x="237" y="16"/>
                </a:lnTo>
                <a:lnTo>
                  <a:pt x="242" y="16"/>
                </a:lnTo>
                <a:lnTo>
                  <a:pt x="246" y="20"/>
                </a:lnTo>
                <a:lnTo>
                  <a:pt x="250" y="9"/>
                </a:lnTo>
                <a:lnTo>
                  <a:pt x="256" y="13"/>
                </a:lnTo>
                <a:lnTo>
                  <a:pt x="259" y="13"/>
                </a:lnTo>
                <a:lnTo>
                  <a:pt x="264" y="9"/>
                </a:lnTo>
                <a:lnTo>
                  <a:pt x="269" y="22"/>
                </a:lnTo>
                <a:lnTo>
                  <a:pt x="272" y="9"/>
                </a:lnTo>
                <a:lnTo>
                  <a:pt x="278" y="9"/>
                </a:lnTo>
                <a:lnTo>
                  <a:pt x="281" y="16"/>
                </a:lnTo>
                <a:lnTo>
                  <a:pt x="287" y="13"/>
                </a:lnTo>
                <a:lnTo>
                  <a:pt x="291" y="16"/>
                </a:lnTo>
                <a:lnTo>
                  <a:pt x="295" y="16"/>
                </a:lnTo>
                <a:lnTo>
                  <a:pt x="300" y="13"/>
                </a:lnTo>
                <a:lnTo>
                  <a:pt x="304" y="9"/>
                </a:lnTo>
                <a:lnTo>
                  <a:pt x="308" y="9"/>
                </a:lnTo>
                <a:lnTo>
                  <a:pt x="314" y="16"/>
                </a:lnTo>
                <a:lnTo>
                  <a:pt x="317" y="9"/>
                </a:lnTo>
                <a:lnTo>
                  <a:pt x="322" y="16"/>
                </a:lnTo>
                <a:lnTo>
                  <a:pt x="327" y="7"/>
                </a:lnTo>
                <a:lnTo>
                  <a:pt x="331" y="3"/>
                </a:lnTo>
                <a:lnTo>
                  <a:pt x="335" y="13"/>
                </a:lnTo>
                <a:lnTo>
                  <a:pt x="340" y="13"/>
                </a:lnTo>
                <a:lnTo>
                  <a:pt x="345" y="0"/>
                </a:lnTo>
                <a:lnTo>
                  <a:pt x="349" y="16"/>
                </a:lnTo>
                <a:lnTo>
                  <a:pt x="354" y="13"/>
                </a:lnTo>
                <a:lnTo>
                  <a:pt x="358" y="16"/>
                </a:lnTo>
                <a:lnTo>
                  <a:pt x="363" y="22"/>
                </a:lnTo>
                <a:lnTo>
                  <a:pt x="366" y="13"/>
                </a:lnTo>
                <a:lnTo>
                  <a:pt x="372" y="16"/>
                </a:lnTo>
                <a:lnTo>
                  <a:pt x="376" y="16"/>
                </a:lnTo>
                <a:lnTo>
                  <a:pt x="380" y="7"/>
                </a:lnTo>
                <a:lnTo>
                  <a:pt x="385" y="7"/>
                </a:lnTo>
                <a:lnTo>
                  <a:pt x="389" y="9"/>
                </a:lnTo>
                <a:lnTo>
                  <a:pt x="394" y="9"/>
                </a:lnTo>
                <a:lnTo>
                  <a:pt x="399" y="16"/>
                </a:lnTo>
                <a:lnTo>
                  <a:pt x="403" y="7"/>
                </a:lnTo>
                <a:lnTo>
                  <a:pt x="408" y="20"/>
                </a:lnTo>
                <a:lnTo>
                  <a:pt x="412" y="16"/>
                </a:lnTo>
                <a:lnTo>
                  <a:pt x="416" y="16"/>
                </a:lnTo>
                <a:lnTo>
                  <a:pt x="420" y="9"/>
                </a:lnTo>
                <a:lnTo>
                  <a:pt x="425" y="9"/>
                </a:lnTo>
                <a:lnTo>
                  <a:pt x="430" y="26"/>
                </a:lnTo>
                <a:lnTo>
                  <a:pt x="434" y="16"/>
                </a:lnTo>
                <a:lnTo>
                  <a:pt x="438" y="9"/>
                </a:lnTo>
                <a:lnTo>
                  <a:pt x="443" y="13"/>
                </a:lnTo>
                <a:lnTo>
                  <a:pt x="448" y="7"/>
                </a:lnTo>
                <a:lnTo>
                  <a:pt x="452" y="16"/>
                </a:lnTo>
                <a:lnTo>
                  <a:pt x="456" y="16"/>
                </a:lnTo>
                <a:lnTo>
                  <a:pt x="460" y="16"/>
                </a:lnTo>
                <a:lnTo>
                  <a:pt x="466" y="13"/>
                </a:lnTo>
              </a:path>
            </a:pathLst>
          </a:custGeom>
          <a:noFill/>
          <a:ln w="31750">
            <a:solidFill>
              <a:schemeClr val="tx2"/>
            </a:solidFill>
            <a:round/>
            <a:headEnd/>
            <a:tailEnd/>
          </a:ln>
        </p:spPr>
        <p:txBody>
          <a:bodyPr/>
          <a:lstStyle/>
          <a:p>
            <a:endParaRPr lang="en-US" dirty="0"/>
          </a:p>
        </p:txBody>
      </p:sp>
      <p:sp>
        <p:nvSpPr>
          <p:cNvPr id="57358" name="Freeform 14"/>
          <p:cNvSpPr>
            <a:spLocks/>
          </p:cNvSpPr>
          <p:nvPr/>
        </p:nvSpPr>
        <p:spPr bwMode="auto">
          <a:xfrm>
            <a:off x="5951538" y="3781425"/>
            <a:ext cx="673100" cy="582613"/>
          </a:xfrm>
          <a:custGeom>
            <a:avLst/>
            <a:gdLst>
              <a:gd name="T0" fmla="*/ 10431606 w 466"/>
              <a:gd name="T1" fmla="*/ 792419622 h 416"/>
              <a:gd name="T2" fmla="*/ 27121890 w 466"/>
              <a:gd name="T3" fmla="*/ 800265288 h 416"/>
              <a:gd name="T4" fmla="*/ 45899353 w 466"/>
              <a:gd name="T5" fmla="*/ 780651123 h 416"/>
              <a:gd name="T6" fmla="*/ 62591084 w 466"/>
              <a:gd name="T7" fmla="*/ 800265288 h 416"/>
              <a:gd name="T8" fmla="*/ 81367103 w 466"/>
              <a:gd name="T9" fmla="*/ 774766173 h 416"/>
              <a:gd name="T10" fmla="*/ 104317518 w 466"/>
              <a:gd name="T11" fmla="*/ 792419622 h 416"/>
              <a:gd name="T12" fmla="*/ 121007794 w 466"/>
              <a:gd name="T13" fmla="*/ 813994503 h 416"/>
              <a:gd name="T14" fmla="*/ 137699514 w 466"/>
              <a:gd name="T15" fmla="*/ 792419622 h 416"/>
              <a:gd name="T16" fmla="*/ 156476977 w 466"/>
              <a:gd name="T17" fmla="*/ 792419622 h 416"/>
              <a:gd name="T18" fmla="*/ 177340182 w 466"/>
              <a:gd name="T19" fmla="*/ 792419622 h 416"/>
              <a:gd name="T20" fmla="*/ 194030503 w 466"/>
              <a:gd name="T21" fmla="*/ 792419622 h 416"/>
              <a:gd name="T22" fmla="*/ 212807966 w 466"/>
              <a:gd name="T23" fmla="*/ 800265288 h 416"/>
              <a:gd name="T24" fmla="*/ 233671172 w 466"/>
              <a:gd name="T25" fmla="*/ 792419622 h 416"/>
              <a:gd name="T26" fmla="*/ 252448635 w 466"/>
              <a:gd name="T27" fmla="*/ 788496789 h 416"/>
              <a:gd name="T28" fmla="*/ 271226098 w 466"/>
              <a:gd name="T29" fmla="*/ 792419622 h 416"/>
              <a:gd name="T30" fmla="*/ 287916373 w 466"/>
              <a:gd name="T31" fmla="*/ 780651123 h 416"/>
              <a:gd name="T32" fmla="*/ 306693836 w 466"/>
              <a:gd name="T33" fmla="*/ 788496789 h 416"/>
              <a:gd name="T34" fmla="*/ 325471299 w 466"/>
              <a:gd name="T35" fmla="*/ 800265288 h 416"/>
              <a:gd name="T36" fmla="*/ 342161575 w 466"/>
              <a:gd name="T37" fmla="*/ 800265288 h 416"/>
              <a:gd name="T38" fmla="*/ 363024780 w 466"/>
              <a:gd name="T39" fmla="*/ 806148837 h 416"/>
              <a:gd name="T40" fmla="*/ 381802334 w 466"/>
              <a:gd name="T41" fmla="*/ 806148837 h 416"/>
              <a:gd name="T42" fmla="*/ 398492609 w 466"/>
              <a:gd name="T43" fmla="*/ 792419622 h 416"/>
              <a:gd name="T44" fmla="*/ 419357259 w 466"/>
              <a:gd name="T45" fmla="*/ 800265288 h 416"/>
              <a:gd name="T46" fmla="*/ 438133278 w 466"/>
              <a:gd name="T47" fmla="*/ 806148837 h 416"/>
              <a:gd name="T48" fmla="*/ 454824998 w 466"/>
              <a:gd name="T49" fmla="*/ 788496789 h 416"/>
              <a:gd name="T50" fmla="*/ 473601016 w 466"/>
              <a:gd name="T51" fmla="*/ 780651123 h 416"/>
              <a:gd name="T52" fmla="*/ 494465666 w 466"/>
              <a:gd name="T53" fmla="*/ 806148837 h 416"/>
              <a:gd name="T54" fmla="*/ 513241685 w 466"/>
              <a:gd name="T55" fmla="*/ 800265288 h 416"/>
              <a:gd name="T56" fmla="*/ 529933405 w 466"/>
              <a:gd name="T57" fmla="*/ 800265288 h 416"/>
              <a:gd name="T58" fmla="*/ 548710868 w 466"/>
              <a:gd name="T59" fmla="*/ 780651123 h 416"/>
              <a:gd name="T60" fmla="*/ 567486886 w 466"/>
              <a:gd name="T61" fmla="*/ 800265288 h 416"/>
              <a:gd name="T62" fmla="*/ 586264349 w 466"/>
              <a:gd name="T63" fmla="*/ 792419622 h 416"/>
              <a:gd name="T64" fmla="*/ 605041812 w 466"/>
              <a:gd name="T65" fmla="*/ 792419622 h 416"/>
              <a:gd name="T66" fmla="*/ 623819275 w 466"/>
              <a:gd name="T67" fmla="*/ 788496789 h 416"/>
              <a:gd name="T68" fmla="*/ 644682481 w 466"/>
              <a:gd name="T69" fmla="*/ 792419622 h 416"/>
              <a:gd name="T70" fmla="*/ 661372756 w 466"/>
              <a:gd name="T71" fmla="*/ 788496789 h 416"/>
              <a:gd name="T72" fmla="*/ 680150219 w 466"/>
              <a:gd name="T73" fmla="*/ 800265288 h 416"/>
              <a:gd name="T74" fmla="*/ 698927682 w 466"/>
              <a:gd name="T75" fmla="*/ 792419622 h 416"/>
              <a:gd name="T76" fmla="*/ 719790888 w 466"/>
              <a:gd name="T77" fmla="*/ 780651123 h 416"/>
              <a:gd name="T78" fmla="*/ 736482608 w 466"/>
              <a:gd name="T79" fmla="*/ 792419622 h 416"/>
              <a:gd name="T80" fmla="*/ 755258626 w 466"/>
              <a:gd name="T81" fmla="*/ 800265288 h 416"/>
              <a:gd name="T82" fmla="*/ 774036270 w 466"/>
              <a:gd name="T83" fmla="*/ 792419622 h 416"/>
              <a:gd name="T84" fmla="*/ 790726546 w 466"/>
              <a:gd name="T85" fmla="*/ 788496789 h 416"/>
              <a:gd name="T86" fmla="*/ 811591196 w 466"/>
              <a:gd name="T87" fmla="*/ 774766173 h 416"/>
              <a:gd name="T88" fmla="*/ 828281471 w 466"/>
              <a:gd name="T89" fmla="*/ 464859389 h 416"/>
              <a:gd name="T90" fmla="*/ 849144677 w 466"/>
              <a:gd name="T91" fmla="*/ 84341632 h 416"/>
              <a:gd name="T92" fmla="*/ 865836397 w 466"/>
              <a:gd name="T93" fmla="*/ 0 h 416"/>
              <a:gd name="T94" fmla="*/ 886699603 w 466"/>
              <a:gd name="T95" fmla="*/ 196143139 h 416"/>
              <a:gd name="T96" fmla="*/ 905477066 w 466"/>
              <a:gd name="T97" fmla="*/ 674733056 h 416"/>
              <a:gd name="T98" fmla="*/ 922167341 w 466"/>
              <a:gd name="T99" fmla="*/ 768882624 h 416"/>
              <a:gd name="T100" fmla="*/ 940944804 w 466"/>
              <a:gd name="T101" fmla="*/ 800265288 h 416"/>
              <a:gd name="T102" fmla="*/ 959720823 w 466"/>
              <a:gd name="T103" fmla="*/ 800265288 h 4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6"/>
              <a:gd name="T157" fmla="*/ 0 h 416"/>
              <a:gd name="T158" fmla="*/ 466 w 466"/>
              <a:gd name="T159" fmla="*/ 416 h 4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6" h="416">
                <a:moveTo>
                  <a:pt x="0" y="408"/>
                </a:moveTo>
                <a:lnTo>
                  <a:pt x="5" y="404"/>
                </a:lnTo>
                <a:lnTo>
                  <a:pt x="8" y="404"/>
                </a:lnTo>
                <a:lnTo>
                  <a:pt x="13" y="408"/>
                </a:lnTo>
                <a:lnTo>
                  <a:pt x="17" y="415"/>
                </a:lnTo>
                <a:lnTo>
                  <a:pt x="22" y="398"/>
                </a:lnTo>
                <a:lnTo>
                  <a:pt x="26" y="408"/>
                </a:lnTo>
                <a:lnTo>
                  <a:pt x="30" y="408"/>
                </a:lnTo>
                <a:lnTo>
                  <a:pt x="35" y="404"/>
                </a:lnTo>
                <a:lnTo>
                  <a:pt x="39" y="395"/>
                </a:lnTo>
                <a:lnTo>
                  <a:pt x="44" y="402"/>
                </a:lnTo>
                <a:lnTo>
                  <a:pt x="50" y="404"/>
                </a:lnTo>
                <a:lnTo>
                  <a:pt x="53" y="408"/>
                </a:lnTo>
                <a:lnTo>
                  <a:pt x="58" y="415"/>
                </a:lnTo>
                <a:lnTo>
                  <a:pt x="62" y="404"/>
                </a:lnTo>
                <a:lnTo>
                  <a:pt x="66" y="404"/>
                </a:lnTo>
                <a:lnTo>
                  <a:pt x="71" y="404"/>
                </a:lnTo>
                <a:lnTo>
                  <a:pt x="75" y="404"/>
                </a:lnTo>
                <a:lnTo>
                  <a:pt x="80" y="408"/>
                </a:lnTo>
                <a:lnTo>
                  <a:pt x="85" y="404"/>
                </a:lnTo>
                <a:lnTo>
                  <a:pt x="89" y="404"/>
                </a:lnTo>
                <a:lnTo>
                  <a:pt x="93" y="404"/>
                </a:lnTo>
                <a:lnTo>
                  <a:pt x="98" y="411"/>
                </a:lnTo>
                <a:lnTo>
                  <a:pt x="102" y="408"/>
                </a:lnTo>
                <a:lnTo>
                  <a:pt x="107" y="392"/>
                </a:lnTo>
                <a:lnTo>
                  <a:pt x="112" y="404"/>
                </a:lnTo>
                <a:lnTo>
                  <a:pt x="116" y="408"/>
                </a:lnTo>
                <a:lnTo>
                  <a:pt x="121" y="402"/>
                </a:lnTo>
                <a:lnTo>
                  <a:pt x="124" y="404"/>
                </a:lnTo>
                <a:lnTo>
                  <a:pt x="130" y="404"/>
                </a:lnTo>
                <a:lnTo>
                  <a:pt x="133" y="404"/>
                </a:lnTo>
                <a:lnTo>
                  <a:pt x="138" y="398"/>
                </a:lnTo>
                <a:lnTo>
                  <a:pt x="143" y="402"/>
                </a:lnTo>
                <a:lnTo>
                  <a:pt x="147" y="402"/>
                </a:lnTo>
                <a:lnTo>
                  <a:pt x="152" y="404"/>
                </a:lnTo>
                <a:lnTo>
                  <a:pt x="156" y="408"/>
                </a:lnTo>
                <a:lnTo>
                  <a:pt x="161" y="411"/>
                </a:lnTo>
                <a:lnTo>
                  <a:pt x="164" y="408"/>
                </a:lnTo>
                <a:lnTo>
                  <a:pt x="169" y="404"/>
                </a:lnTo>
                <a:lnTo>
                  <a:pt x="174" y="411"/>
                </a:lnTo>
                <a:lnTo>
                  <a:pt x="178" y="402"/>
                </a:lnTo>
                <a:lnTo>
                  <a:pt x="183" y="411"/>
                </a:lnTo>
                <a:lnTo>
                  <a:pt x="187" y="411"/>
                </a:lnTo>
                <a:lnTo>
                  <a:pt x="191" y="404"/>
                </a:lnTo>
                <a:lnTo>
                  <a:pt x="196" y="398"/>
                </a:lnTo>
                <a:lnTo>
                  <a:pt x="201" y="408"/>
                </a:lnTo>
                <a:lnTo>
                  <a:pt x="205" y="408"/>
                </a:lnTo>
                <a:lnTo>
                  <a:pt x="210" y="411"/>
                </a:lnTo>
                <a:lnTo>
                  <a:pt x="214" y="404"/>
                </a:lnTo>
                <a:lnTo>
                  <a:pt x="218" y="402"/>
                </a:lnTo>
                <a:lnTo>
                  <a:pt x="223" y="402"/>
                </a:lnTo>
                <a:lnTo>
                  <a:pt x="227" y="398"/>
                </a:lnTo>
                <a:lnTo>
                  <a:pt x="232" y="404"/>
                </a:lnTo>
                <a:lnTo>
                  <a:pt x="237" y="411"/>
                </a:lnTo>
                <a:lnTo>
                  <a:pt x="241" y="404"/>
                </a:lnTo>
                <a:lnTo>
                  <a:pt x="246" y="408"/>
                </a:lnTo>
                <a:lnTo>
                  <a:pt x="250" y="404"/>
                </a:lnTo>
                <a:lnTo>
                  <a:pt x="254" y="408"/>
                </a:lnTo>
                <a:lnTo>
                  <a:pt x="259" y="408"/>
                </a:lnTo>
                <a:lnTo>
                  <a:pt x="263" y="398"/>
                </a:lnTo>
                <a:lnTo>
                  <a:pt x="268" y="408"/>
                </a:lnTo>
                <a:lnTo>
                  <a:pt x="272" y="408"/>
                </a:lnTo>
                <a:lnTo>
                  <a:pt x="277" y="411"/>
                </a:lnTo>
                <a:lnTo>
                  <a:pt x="281" y="404"/>
                </a:lnTo>
                <a:lnTo>
                  <a:pt x="286" y="411"/>
                </a:lnTo>
                <a:lnTo>
                  <a:pt x="290" y="404"/>
                </a:lnTo>
                <a:lnTo>
                  <a:pt x="295" y="404"/>
                </a:lnTo>
                <a:lnTo>
                  <a:pt x="299" y="402"/>
                </a:lnTo>
                <a:lnTo>
                  <a:pt x="304" y="408"/>
                </a:lnTo>
                <a:lnTo>
                  <a:pt x="309" y="404"/>
                </a:lnTo>
                <a:lnTo>
                  <a:pt x="312" y="415"/>
                </a:lnTo>
                <a:lnTo>
                  <a:pt x="317" y="402"/>
                </a:lnTo>
                <a:lnTo>
                  <a:pt x="322" y="404"/>
                </a:lnTo>
                <a:lnTo>
                  <a:pt x="326" y="408"/>
                </a:lnTo>
                <a:lnTo>
                  <a:pt x="331" y="404"/>
                </a:lnTo>
                <a:lnTo>
                  <a:pt x="335" y="404"/>
                </a:lnTo>
                <a:lnTo>
                  <a:pt x="340" y="402"/>
                </a:lnTo>
                <a:lnTo>
                  <a:pt x="345" y="398"/>
                </a:lnTo>
                <a:lnTo>
                  <a:pt x="348" y="408"/>
                </a:lnTo>
                <a:lnTo>
                  <a:pt x="353" y="404"/>
                </a:lnTo>
                <a:lnTo>
                  <a:pt x="357" y="408"/>
                </a:lnTo>
                <a:lnTo>
                  <a:pt x="362" y="408"/>
                </a:lnTo>
                <a:lnTo>
                  <a:pt x="366" y="411"/>
                </a:lnTo>
                <a:lnTo>
                  <a:pt x="371" y="404"/>
                </a:lnTo>
                <a:lnTo>
                  <a:pt x="376" y="404"/>
                </a:lnTo>
                <a:lnTo>
                  <a:pt x="379" y="402"/>
                </a:lnTo>
                <a:lnTo>
                  <a:pt x="385" y="408"/>
                </a:lnTo>
                <a:lnTo>
                  <a:pt x="389" y="395"/>
                </a:lnTo>
                <a:lnTo>
                  <a:pt x="393" y="362"/>
                </a:lnTo>
                <a:lnTo>
                  <a:pt x="397" y="237"/>
                </a:lnTo>
                <a:lnTo>
                  <a:pt x="402" y="110"/>
                </a:lnTo>
                <a:lnTo>
                  <a:pt x="407" y="43"/>
                </a:lnTo>
                <a:lnTo>
                  <a:pt x="411" y="0"/>
                </a:lnTo>
                <a:lnTo>
                  <a:pt x="415" y="0"/>
                </a:lnTo>
                <a:lnTo>
                  <a:pt x="420" y="39"/>
                </a:lnTo>
                <a:lnTo>
                  <a:pt x="425" y="100"/>
                </a:lnTo>
                <a:lnTo>
                  <a:pt x="428" y="223"/>
                </a:lnTo>
                <a:lnTo>
                  <a:pt x="434" y="344"/>
                </a:lnTo>
                <a:lnTo>
                  <a:pt x="438" y="385"/>
                </a:lnTo>
                <a:lnTo>
                  <a:pt x="442" y="392"/>
                </a:lnTo>
                <a:lnTo>
                  <a:pt x="447" y="404"/>
                </a:lnTo>
                <a:lnTo>
                  <a:pt x="451" y="408"/>
                </a:lnTo>
                <a:lnTo>
                  <a:pt x="456" y="402"/>
                </a:lnTo>
                <a:lnTo>
                  <a:pt x="460" y="408"/>
                </a:lnTo>
                <a:lnTo>
                  <a:pt x="465" y="408"/>
                </a:lnTo>
              </a:path>
            </a:pathLst>
          </a:custGeom>
          <a:noFill/>
          <a:ln w="31750">
            <a:solidFill>
              <a:schemeClr val="tx2"/>
            </a:solidFill>
            <a:round/>
            <a:headEnd/>
            <a:tailEnd/>
          </a:ln>
        </p:spPr>
        <p:txBody>
          <a:bodyPr/>
          <a:lstStyle/>
          <a:p>
            <a:endParaRPr lang="en-US" dirty="0"/>
          </a:p>
        </p:txBody>
      </p:sp>
      <p:sp>
        <p:nvSpPr>
          <p:cNvPr id="57359" name="Freeform 15"/>
          <p:cNvSpPr>
            <a:spLocks/>
          </p:cNvSpPr>
          <p:nvPr/>
        </p:nvSpPr>
        <p:spPr bwMode="auto">
          <a:xfrm>
            <a:off x="6623050" y="4335463"/>
            <a:ext cx="674688" cy="31750"/>
          </a:xfrm>
          <a:custGeom>
            <a:avLst/>
            <a:gdLst>
              <a:gd name="T0" fmla="*/ 10436716 w 467"/>
              <a:gd name="T1" fmla="*/ 38112422 h 23"/>
              <a:gd name="T2" fmla="*/ 27133442 w 467"/>
              <a:gd name="T3" fmla="*/ 30489664 h 23"/>
              <a:gd name="T4" fmla="*/ 45919236 w 467"/>
              <a:gd name="T5" fmla="*/ 24773285 h 23"/>
              <a:gd name="T6" fmla="*/ 64705041 w 467"/>
              <a:gd name="T7" fmla="*/ 24773285 h 23"/>
              <a:gd name="T8" fmla="*/ 83489390 w 467"/>
              <a:gd name="T9" fmla="*/ 13339142 h 23"/>
              <a:gd name="T10" fmla="*/ 102275207 w 467"/>
              <a:gd name="T11" fmla="*/ 17150521 h 23"/>
              <a:gd name="T12" fmla="*/ 121059556 w 467"/>
              <a:gd name="T13" fmla="*/ 24773285 h 23"/>
              <a:gd name="T14" fmla="*/ 139845350 w 467"/>
              <a:gd name="T15" fmla="*/ 5716381 h 23"/>
              <a:gd name="T16" fmla="*/ 158629699 w 467"/>
              <a:gd name="T17" fmla="*/ 17150521 h 23"/>
              <a:gd name="T18" fmla="*/ 177415493 w 467"/>
              <a:gd name="T19" fmla="*/ 17150521 h 23"/>
              <a:gd name="T20" fmla="*/ 194113701 w 467"/>
              <a:gd name="T21" fmla="*/ 13339142 h 23"/>
              <a:gd name="T22" fmla="*/ 212898050 w 467"/>
              <a:gd name="T23" fmla="*/ 17150521 h 23"/>
              <a:gd name="T24" fmla="*/ 233771475 w 467"/>
              <a:gd name="T25" fmla="*/ 30489664 h 23"/>
              <a:gd name="T26" fmla="*/ 252555824 w 467"/>
              <a:gd name="T27" fmla="*/ 13339142 h 23"/>
              <a:gd name="T28" fmla="*/ 269253987 w 467"/>
              <a:gd name="T29" fmla="*/ 30489664 h 23"/>
              <a:gd name="T30" fmla="*/ 288039781 w 467"/>
              <a:gd name="T31" fmla="*/ 17150521 h 23"/>
              <a:gd name="T32" fmla="*/ 306824130 w 467"/>
              <a:gd name="T33" fmla="*/ 13339142 h 23"/>
              <a:gd name="T34" fmla="*/ 325609924 w 467"/>
              <a:gd name="T35" fmla="*/ 5716381 h 23"/>
              <a:gd name="T36" fmla="*/ 344394273 w 467"/>
              <a:gd name="T37" fmla="*/ 17150521 h 23"/>
              <a:gd name="T38" fmla="*/ 363180067 w 467"/>
              <a:gd name="T39" fmla="*/ 13339142 h 23"/>
              <a:gd name="T40" fmla="*/ 384052138 w 467"/>
              <a:gd name="T41" fmla="*/ 17150521 h 23"/>
              <a:gd name="T42" fmla="*/ 402837932 w 467"/>
              <a:gd name="T43" fmla="*/ 13339142 h 23"/>
              <a:gd name="T44" fmla="*/ 419534650 w 467"/>
              <a:gd name="T45" fmla="*/ 13339142 h 23"/>
              <a:gd name="T46" fmla="*/ 438320444 w 467"/>
              <a:gd name="T47" fmla="*/ 17150521 h 23"/>
              <a:gd name="T48" fmla="*/ 457104793 w 467"/>
              <a:gd name="T49" fmla="*/ 13339142 h 23"/>
              <a:gd name="T50" fmla="*/ 475890587 w 467"/>
              <a:gd name="T51" fmla="*/ 24773285 h 23"/>
              <a:gd name="T52" fmla="*/ 494676381 w 467"/>
              <a:gd name="T53" fmla="*/ 13339142 h 23"/>
              <a:gd name="T54" fmla="*/ 513460730 w 467"/>
              <a:gd name="T55" fmla="*/ 17150521 h 23"/>
              <a:gd name="T56" fmla="*/ 530158892 w 467"/>
              <a:gd name="T57" fmla="*/ 24773285 h 23"/>
              <a:gd name="T58" fmla="*/ 551030873 w 467"/>
              <a:gd name="T59" fmla="*/ 17150521 h 23"/>
              <a:gd name="T60" fmla="*/ 567729036 w 467"/>
              <a:gd name="T61" fmla="*/ 24773285 h 23"/>
              <a:gd name="T62" fmla="*/ 588601016 w 467"/>
              <a:gd name="T63" fmla="*/ 24773285 h 23"/>
              <a:gd name="T64" fmla="*/ 605299179 w 467"/>
              <a:gd name="T65" fmla="*/ 24773285 h 23"/>
              <a:gd name="T66" fmla="*/ 628258791 w 467"/>
              <a:gd name="T67" fmla="*/ 24773285 h 23"/>
              <a:gd name="T68" fmla="*/ 644956953 w 467"/>
              <a:gd name="T69" fmla="*/ 38112422 h 23"/>
              <a:gd name="T70" fmla="*/ 661655116 w 467"/>
              <a:gd name="T71" fmla="*/ 30489664 h 23"/>
              <a:gd name="T72" fmla="*/ 682527097 w 467"/>
              <a:gd name="T73" fmla="*/ 24773285 h 23"/>
              <a:gd name="T74" fmla="*/ 699225259 w 467"/>
              <a:gd name="T75" fmla="*/ 30489664 h 23"/>
              <a:gd name="T76" fmla="*/ 718009608 w 467"/>
              <a:gd name="T77" fmla="*/ 30489664 h 23"/>
              <a:gd name="T78" fmla="*/ 736795402 w 467"/>
              <a:gd name="T79" fmla="*/ 24773285 h 23"/>
              <a:gd name="T80" fmla="*/ 755581196 w 467"/>
              <a:gd name="T81" fmla="*/ 13339142 h 23"/>
              <a:gd name="T82" fmla="*/ 774365726 w 467"/>
              <a:gd name="T83" fmla="*/ 17150521 h 23"/>
              <a:gd name="T84" fmla="*/ 793151520 w 467"/>
              <a:gd name="T85" fmla="*/ 17150521 h 23"/>
              <a:gd name="T86" fmla="*/ 811935869 w 467"/>
              <a:gd name="T87" fmla="*/ 17150521 h 23"/>
              <a:gd name="T88" fmla="*/ 830721663 w 467"/>
              <a:gd name="T89" fmla="*/ 17150521 h 23"/>
              <a:gd name="T90" fmla="*/ 849506012 w 467"/>
              <a:gd name="T91" fmla="*/ 24773285 h 23"/>
              <a:gd name="T92" fmla="*/ 870379438 w 467"/>
              <a:gd name="T93" fmla="*/ 17150521 h 23"/>
              <a:gd name="T94" fmla="*/ 887076155 w 467"/>
              <a:gd name="T95" fmla="*/ 0 h 23"/>
              <a:gd name="T96" fmla="*/ 905861949 w 467"/>
              <a:gd name="T97" fmla="*/ 17150521 h 23"/>
              <a:gd name="T98" fmla="*/ 924647743 w 467"/>
              <a:gd name="T99" fmla="*/ 17150521 h 23"/>
              <a:gd name="T100" fmla="*/ 943432093 w 467"/>
              <a:gd name="T101" fmla="*/ 13339142 h 23"/>
              <a:gd name="T102" fmla="*/ 960130255 w 467"/>
              <a:gd name="T103" fmla="*/ 13339142 h 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7"/>
              <a:gd name="T157" fmla="*/ 0 h 23"/>
              <a:gd name="T158" fmla="*/ 467 w 467"/>
              <a:gd name="T159" fmla="*/ 23 h 2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7" h="23">
                <a:moveTo>
                  <a:pt x="0" y="13"/>
                </a:moveTo>
                <a:lnTo>
                  <a:pt x="5" y="20"/>
                </a:lnTo>
                <a:lnTo>
                  <a:pt x="8" y="9"/>
                </a:lnTo>
                <a:lnTo>
                  <a:pt x="13" y="16"/>
                </a:lnTo>
                <a:lnTo>
                  <a:pt x="18" y="16"/>
                </a:lnTo>
                <a:lnTo>
                  <a:pt x="22" y="13"/>
                </a:lnTo>
                <a:lnTo>
                  <a:pt x="27" y="7"/>
                </a:lnTo>
                <a:lnTo>
                  <a:pt x="31" y="13"/>
                </a:lnTo>
                <a:lnTo>
                  <a:pt x="36" y="16"/>
                </a:lnTo>
                <a:lnTo>
                  <a:pt x="40" y="7"/>
                </a:lnTo>
                <a:lnTo>
                  <a:pt x="45" y="9"/>
                </a:lnTo>
                <a:lnTo>
                  <a:pt x="49" y="9"/>
                </a:lnTo>
                <a:lnTo>
                  <a:pt x="54" y="3"/>
                </a:lnTo>
                <a:lnTo>
                  <a:pt x="58" y="13"/>
                </a:lnTo>
                <a:lnTo>
                  <a:pt x="63" y="13"/>
                </a:lnTo>
                <a:lnTo>
                  <a:pt x="67" y="3"/>
                </a:lnTo>
                <a:lnTo>
                  <a:pt x="71" y="13"/>
                </a:lnTo>
                <a:lnTo>
                  <a:pt x="76" y="9"/>
                </a:lnTo>
                <a:lnTo>
                  <a:pt x="80" y="16"/>
                </a:lnTo>
                <a:lnTo>
                  <a:pt x="85" y="9"/>
                </a:lnTo>
                <a:lnTo>
                  <a:pt x="90" y="3"/>
                </a:lnTo>
                <a:lnTo>
                  <a:pt x="93" y="7"/>
                </a:lnTo>
                <a:lnTo>
                  <a:pt x="99" y="13"/>
                </a:lnTo>
                <a:lnTo>
                  <a:pt x="102" y="9"/>
                </a:lnTo>
                <a:lnTo>
                  <a:pt x="107" y="9"/>
                </a:lnTo>
                <a:lnTo>
                  <a:pt x="112" y="16"/>
                </a:lnTo>
                <a:lnTo>
                  <a:pt x="116" y="13"/>
                </a:lnTo>
                <a:lnTo>
                  <a:pt x="121" y="7"/>
                </a:lnTo>
                <a:lnTo>
                  <a:pt x="126" y="13"/>
                </a:lnTo>
                <a:lnTo>
                  <a:pt x="129" y="16"/>
                </a:lnTo>
                <a:lnTo>
                  <a:pt x="135" y="9"/>
                </a:lnTo>
                <a:lnTo>
                  <a:pt x="138" y="9"/>
                </a:lnTo>
                <a:lnTo>
                  <a:pt x="143" y="9"/>
                </a:lnTo>
                <a:lnTo>
                  <a:pt x="147" y="7"/>
                </a:lnTo>
                <a:lnTo>
                  <a:pt x="152" y="9"/>
                </a:lnTo>
                <a:lnTo>
                  <a:pt x="156" y="3"/>
                </a:lnTo>
                <a:lnTo>
                  <a:pt x="161" y="0"/>
                </a:lnTo>
                <a:lnTo>
                  <a:pt x="165" y="9"/>
                </a:lnTo>
                <a:lnTo>
                  <a:pt x="170" y="13"/>
                </a:lnTo>
                <a:lnTo>
                  <a:pt x="174" y="7"/>
                </a:lnTo>
                <a:lnTo>
                  <a:pt x="179" y="13"/>
                </a:lnTo>
                <a:lnTo>
                  <a:pt x="184" y="9"/>
                </a:lnTo>
                <a:lnTo>
                  <a:pt x="187" y="9"/>
                </a:lnTo>
                <a:lnTo>
                  <a:pt x="193" y="7"/>
                </a:lnTo>
                <a:lnTo>
                  <a:pt x="196" y="9"/>
                </a:lnTo>
                <a:lnTo>
                  <a:pt x="201" y="7"/>
                </a:lnTo>
                <a:lnTo>
                  <a:pt x="206" y="16"/>
                </a:lnTo>
                <a:lnTo>
                  <a:pt x="210" y="9"/>
                </a:lnTo>
                <a:lnTo>
                  <a:pt x="215" y="9"/>
                </a:lnTo>
                <a:lnTo>
                  <a:pt x="219" y="7"/>
                </a:lnTo>
                <a:lnTo>
                  <a:pt x="224" y="16"/>
                </a:lnTo>
                <a:lnTo>
                  <a:pt x="228" y="13"/>
                </a:lnTo>
                <a:lnTo>
                  <a:pt x="232" y="7"/>
                </a:lnTo>
                <a:lnTo>
                  <a:pt x="237" y="7"/>
                </a:lnTo>
                <a:lnTo>
                  <a:pt x="242" y="16"/>
                </a:lnTo>
                <a:lnTo>
                  <a:pt x="246" y="9"/>
                </a:lnTo>
                <a:lnTo>
                  <a:pt x="251" y="13"/>
                </a:lnTo>
                <a:lnTo>
                  <a:pt x="254" y="13"/>
                </a:lnTo>
                <a:lnTo>
                  <a:pt x="259" y="13"/>
                </a:lnTo>
                <a:lnTo>
                  <a:pt x="264" y="9"/>
                </a:lnTo>
                <a:lnTo>
                  <a:pt x="269" y="16"/>
                </a:lnTo>
                <a:lnTo>
                  <a:pt x="272" y="13"/>
                </a:lnTo>
                <a:lnTo>
                  <a:pt x="278" y="9"/>
                </a:lnTo>
                <a:lnTo>
                  <a:pt x="282" y="13"/>
                </a:lnTo>
                <a:lnTo>
                  <a:pt x="287" y="16"/>
                </a:lnTo>
                <a:lnTo>
                  <a:pt x="290" y="13"/>
                </a:lnTo>
                <a:lnTo>
                  <a:pt x="295" y="13"/>
                </a:lnTo>
                <a:lnTo>
                  <a:pt x="301" y="13"/>
                </a:lnTo>
                <a:lnTo>
                  <a:pt x="304" y="13"/>
                </a:lnTo>
                <a:lnTo>
                  <a:pt x="309" y="20"/>
                </a:lnTo>
                <a:lnTo>
                  <a:pt x="313" y="9"/>
                </a:lnTo>
                <a:lnTo>
                  <a:pt x="317" y="16"/>
                </a:lnTo>
                <a:lnTo>
                  <a:pt x="322" y="16"/>
                </a:lnTo>
                <a:lnTo>
                  <a:pt x="327" y="13"/>
                </a:lnTo>
                <a:lnTo>
                  <a:pt x="331" y="20"/>
                </a:lnTo>
                <a:lnTo>
                  <a:pt x="335" y="16"/>
                </a:lnTo>
                <a:lnTo>
                  <a:pt x="340" y="16"/>
                </a:lnTo>
                <a:lnTo>
                  <a:pt x="344" y="16"/>
                </a:lnTo>
                <a:lnTo>
                  <a:pt x="349" y="7"/>
                </a:lnTo>
                <a:lnTo>
                  <a:pt x="353" y="13"/>
                </a:lnTo>
                <a:lnTo>
                  <a:pt x="358" y="13"/>
                </a:lnTo>
                <a:lnTo>
                  <a:pt x="362" y="7"/>
                </a:lnTo>
                <a:lnTo>
                  <a:pt x="367" y="13"/>
                </a:lnTo>
                <a:lnTo>
                  <a:pt x="371" y="9"/>
                </a:lnTo>
                <a:lnTo>
                  <a:pt x="375" y="16"/>
                </a:lnTo>
                <a:lnTo>
                  <a:pt x="380" y="9"/>
                </a:lnTo>
                <a:lnTo>
                  <a:pt x="385" y="7"/>
                </a:lnTo>
                <a:lnTo>
                  <a:pt x="389" y="9"/>
                </a:lnTo>
                <a:lnTo>
                  <a:pt x="394" y="9"/>
                </a:lnTo>
                <a:lnTo>
                  <a:pt x="398" y="9"/>
                </a:lnTo>
                <a:lnTo>
                  <a:pt x="403" y="9"/>
                </a:lnTo>
                <a:lnTo>
                  <a:pt x="407" y="13"/>
                </a:lnTo>
                <a:lnTo>
                  <a:pt x="411" y="13"/>
                </a:lnTo>
                <a:lnTo>
                  <a:pt x="417" y="9"/>
                </a:lnTo>
                <a:lnTo>
                  <a:pt x="420" y="3"/>
                </a:lnTo>
                <a:lnTo>
                  <a:pt x="425" y="0"/>
                </a:lnTo>
                <a:lnTo>
                  <a:pt x="429" y="7"/>
                </a:lnTo>
                <a:lnTo>
                  <a:pt x="434" y="9"/>
                </a:lnTo>
                <a:lnTo>
                  <a:pt x="438" y="16"/>
                </a:lnTo>
                <a:lnTo>
                  <a:pt x="443" y="9"/>
                </a:lnTo>
                <a:lnTo>
                  <a:pt x="448" y="7"/>
                </a:lnTo>
                <a:lnTo>
                  <a:pt x="452" y="7"/>
                </a:lnTo>
                <a:lnTo>
                  <a:pt x="457" y="22"/>
                </a:lnTo>
                <a:lnTo>
                  <a:pt x="460" y="7"/>
                </a:lnTo>
                <a:lnTo>
                  <a:pt x="466" y="7"/>
                </a:lnTo>
              </a:path>
            </a:pathLst>
          </a:custGeom>
          <a:noFill/>
          <a:ln w="31750">
            <a:solidFill>
              <a:schemeClr val="tx2"/>
            </a:solidFill>
            <a:round/>
            <a:headEnd/>
            <a:tailEnd/>
          </a:ln>
        </p:spPr>
        <p:txBody>
          <a:bodyPr/>
          <a:lstStyle/>
          <a:p>
            <a:endParaRPr lang="en-US" dirty="0"/>
          </a:p>
        </p:txBody>
      </p:sp>
      <p:sp>
        <p:nvSpPr>
          <p:cNvPr id="57360" name="Freeform 16"/>
          <p:cNvSpPr>
            <a:spLocks/>
          </p:cNvSpPr>
          <p:nvPr/>
        </p:nvSpPr>
        <p:spPr bwMode="auto">
          <a:xfrm>
            <a:off x="7296150" y="4335463"/>
            <a:ext cx="406400" cy="31750"/>
          </a:xfrm>
          <a:custGeom>
            <a:avLst/>
            <a:gdLst>
              <a:gd name="T0" fmla="*/ 8308141 w 282"/>
              <a:gd name="T1" fmla="*/ 0 h 23"/>
              <a:gd name="T2" fmla="*/ 26999659 w 282"/>
              <a:gd name="T3" fmla="*/ 24773285 h 23"/>
              <a:gd name="T4" fmla="*/ 45691169 w 282"/>
              <a:gd name="T5" fmla="*/ 24773285 h 23"/>
              <a:gd name="T6" fmla="*/ 62306015 w 282"/>
              <a:gd name="T7" fmla="*/ 17150521 h 23"/>
              <a:gd name="T8" fmla="*/ 83074199 w 282"/>
              <a:gd name="T9" fmla="*/ 17150521 h 23"/>
              <a:gd name="T10" fmla="*/ 99689057 w 282"/>
              <a:gd name="T11" fmla="*/ 17150521 h 23"/>
              <a:gd name="T12" fmla="*/ 118382008 w 282"/>
              <a:gd name="T13" fmla="*/ 30489664 h 23"/>
              <a:gd name="T14" fmla="*/ 139150192 w 282"/>
              <a:gd name="T15" fmla="*/ 13339142 h 23"/>
              <a:gd name="T16" fmla="*/ 155765027 w 282"/>
              <a:gd name="T17" fmla="*/ 13339142 h 23"/>
              <a:gd name="T18" fmla="*/ 174456537 w 282"/>
              <a:gd name="T19" fmla="*/ 41923801 h 23"/>
              <a:gd name="T20" fmla="*/ 193149533 w 282"/>
              <a:gd name="T21" fmla="*/ 13339142 h 23"/>
              <a:gd name="T22" fmla="*/ 211841042 w 282"/>
              <a:gd name="T23" fmla="*/ 13339142 h 23"/>
              <a:gd name="T24" fmla="*/ 230532552 w 282"/>
              <a:gd name="T25" fmla="*/ 13339142 h 23"/>
              <a:gd name="T26" fmla="*/ 247147387 w 282"/>
              <a:gd name="T27" fmla="*/ 24773285 h 23"/>
              <a:gd name="T28" fmla="*/ 267915571 w 282"/>
              <a:gd name="T29" fmla="*/ 30489664 h 23"/>
              <a:gd name="T30" fmla="*/ 286608522 w 282"/>
              <a:gd name="T31" fmla="*/ 30489664 h 23"/>
              <a:gd name="T32" fmla="*/ 305300032 w 282"/>
              <a:gd name="T33" fmla="*/ 30489664 h 23"/>
              <a:gd name="T34" fmla="*/ 323991541 w 282"/>
              <a:gd name="T35" fmla="*/ 17150521 h 23"/>
              <a:gd name="T36" fmla="*/ 342683051 w 282"/>
              <a:gd name="T37" fmla="*/ 30489664 h 23"/>
              <a:gd name="T38" fmla="*/ 359297886 w 282"/>
              <a:gd name="T39" fmla="*/ 30489664 h 23"/>
              <a:gd name="T40" fmla="*/ 380067601 w 282"/>
              <a:gd name="T41" fmla="*/ 13339142 h 23"/>
              <a:gd name="T42" fmla="*/ 398759111 w 282"/>
              <a:gd name="T43" fmla="*/ 24773285 h 23"/>
              <a:gd name="T44" fmla="*/ 417450621 w 282"/>
              <a:gd name="T45" fmla="*/ 13339142 h 23"/>
              <a:gd name="T46" fmla="*/ 434065456 w 282"/>
              <a:gd name="T47" fmla="*/ 17150521 h 23"/>
              <a:gd name="T48" fmla="*/ 454833640 w 282"/>
              <a:gd name="T49" fmla="*/ 24773285 h 23"/>
              <a:gd name="T50" fmla="*/ 471449916 w 282"/>
              <a:gd name="T51" fmla="*/ 13339142 h 23"/>
              <a:gd name="T52" fmla="*/ 490141426 w 282"/>
              <a:gd name="T53" fmla="*/ 13339142 h 23"/>
              <a:gd name="T54" fmla="*/ 510909610 w 282"/>
              <a:gd name="T55" fmla="*/ 17150521 h 23"/>
              <a:gd name="T56" fmla="*/ 529601120 w 282"/>
              <a:gd name="T57" fmla="*/ 5716381 h 23"/>
              <a:gd name="T58" fmla="*/ 546215955 w 282"/>
              <a:gd name="T59" fmla="*/ 24773285 h 23"/>
              <a:gd name="T60" fmla="*/ 564908906 w 282"/>
              <a:gd name="T61" fmla="*/ 24773285 h 23"/>
              <a:gd name="T62" fmla="*/ 583600415 w 282"/>
              <a:gd name="T63" fmla="*/ 17150521 h 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2"/>
              <a:gd name="T97" fmla="*/ 0 h 23"/>
              <a:gd name="T98" fmla="*/ 282 w 282"/>
              <a:gd name="T99" fmla="*/ 23 h 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2" h="23">
                <a:moveTo>
                  <a:pt x="0" y="7"/>
                </a:moveTo>
                <a:lnTo>
                  <a:pt x="4" y="0"/>
                </a:lnTo>
                <a:lnTo>
                  <a:pt x="8" y="9"/>
                </a:lnTo>
                <a:lnTo>
                  <a:pt x="13" y="13"/>
                </a:lnTo>
                <a:lnTo>
                  <a:pt x="17" y="9"/>
                </a:lnTo>
                <a:lnTo>
                  <a:pt x="22" y="13"/>
                </a:lnTo>
                <a:lnTo>
                  <a:pt x="26" y="13"/>
                </a:lnTo>
                <a:lnTo>
                  <a:pt x="30" y="9"/>
                </a:lnTo>
                <a:lnTo>
                  <a:pt x="35" y="13"/>
                </a:lnTo>
                <a:lnTo>
                  <a:pt x="40" y="9"/>
                </a:lnTo>
                <a:lnTo>
                  <a:pt x="44" y="9"/>
                </a:lnTo>
                <a:lnTo>
                  <a:pt x="48" y="9"/>
                </a:lnTo>
                <a:lnTo>
                  <a:pt x="53" y="9"/>
                </a:lnTo>
                <a:lnTo>
                  <a:pt x="57" y="16"/>
                </a:lnTo>
                <a:lnTo>
                  <a:pt x="61" y="13"/>
                </a:lnTo>
                <a:lnTo>
                  <a:pt x="67" y="7"/>
                </a:lnTo>
                <a:lnTo>
                  <a:pt x="71" y="16"/>
                </a:lnTo>
                <a:lnTo>
                  <a:pt x="75" y="7"/>
                </a:lnTo>
                <a:lnTo>
                  <a:pt x="80" y="7"/>
                </a:lnTo>
                <a:lnTo>
                  <a:pt x="84" y="22"/>
                </a:lnTo>
                <a:lnTo>
                  <a:pt x="88" y="16"/>
                </a:lnTo>
                <a:lnTo>
                  <a:pt x="93" y="7"/>
                </a:lnTo>
                <a:lnTo>
                  <a:pt x="98" y="16"/>
                </a:lnTo>
                <a:lnTo>
                  <a:pt x="102" y="7"/>
                </a:lnTo>
                <a:lnTo>
                  <a:pt x="107" y="9"/>
                </a:lnTo>
                <a:lnTo>
                  <a:pt x="111" y="7"/>
                </a:lnTo>
                <a:lnTo>
                  <a:pt x="116" y="3"/>
                </a:lnTo>
                <a:lnTo>
                  <a:pt x="119" y="13"/>
                </a:lnTo>
                <a:lnTo>
                  <a:pt x="125" y="13"/>
                </a:lnTo>
                <a:lnTo>
                  <a:pt x="129" y="16"/>
                </a:lnTo>
                <a:lnTo>
                  <a:pt x="133" y="9"/>
                </a:lnTo>
                <a:lnTo>
                  <a:pt x="138" y="16"/>
                </a:lnTo>
                <a:lnTo>
                  <a:pt x="142" y="7"/>
                </a:lnTo>
                <a:lnTo>
                  <a:pt x="147" y="16"/>
                </a:lnTo>
                <a:lnTo>
                  <a:pt x="151" y="16"/>
                </a:lnTo>
                <a:lnTo>
                  <a:pt x="156" y="9"/>
                </a:lnTo>
                <a:lnTo>
                  <a:pt x="161" y="13"/>
                </a:lnTo>
                <a:lnTo>
                  <a:pt x="165" y="16"/>
                </a:lnTo>
                <a:lnTo>
                  <a:pt x="169" y="20"/>
                </a:lnTo>
                <a:lnTo>
                  <a:pt x="173" y="16"/>
                </a:lnTo>
                <a:lnTo>
                  <a:pt x="178" y="3"/>
                </a:lnTo>
                <a:lnTo>
                  <a:pt x="183" y="7"/>
                </a:lnTo>
                <a:lnTo>
                  <a:pt x="187" y="3"/>
                </a:lnTo>
                <a:lnTo>
                  <a:pt x="192" y="13"/>
                </a:lnTo>
                <a:lnTo>
                  <a:pt x="196" y="9"/>
                </a:lnTo>
                <a:lnTo>
                  <a:pt x="201" y="7"/>
                </a:lnTo>
                <a:lnTo>
                  <a:pt x="205" y="7"/>
                </a:lnTo>
                <a:lnTo>
                  <a:pt x="209" y="9"/>
                </a:lnTo>
                <a:lnTo>
                  <a:pt x="213" y="16"/>
                </a:lnTo>
                <a:lnTo>
                  <a:pt x="219" y="13"/>
                </a:lnTo>
                <a:lnTo>
                  <a:pt x="223" y="9"/>
                </a:lnTo>
                <a:lnTo>
                  <a:pt x="227" y="7"/>
                </a:lnTo>
                <a:lnTo>
                  <a:pt x="233" y="7"/>
                </a:lnTo>
                <a:lnTo>
                  <a:pt x="236" y="7"/>
                </a:lnTo>
                <a:lnTo>
                  <a:pt x="241" y="7"/>
                </a:lnTo>
                <a:lnTo>
                  <a:pt x="246" y="9"/>
                </a:lnTo>
                <a:lnTo>
                  <a:pt x="249" y="3"/>
                </a:lnTo>
                <a:lnTo>
                  <a:pt x="255" y="3"/>
                </a:lnTo>
                <a:lnTo>
                  <a:pt x="259" y="16"/>
                </a:lnTo>
                <a:lnTo>
                  <a:pt x="263" y="13"/>
                </a:lnTo>
                <a:lnTo>
                  <a:pt x="267" y="9"/>
                </a:lnTo>
                <a:lnTo>
                  <a:pt x="272" y="13"/>
                </a:lnTo>
                <a:lnTo>
                  <a:pt x="277" y="22"/>
                </a:lnTo>
                <a:lnTo>
                  <a:pt x="281" y="9"/>
                </a:lnTo>
              </a:path>
            </a:pathLst>
          </a:custGeom>
          <a:noFill/>
          <a:ln w="31750">
            <a:solidFill>
              <a:schemeClr val="tx2"/>
            </a:solidFill>
            <a:round/>
            <a:headEnd/>
            <a:tailEnd/>
          </a:ln>
        </p:spPr>
        <p:txBody>
          <a:bodyPr/>
          <a:lstStyle/>
          <a:p>
            <a:endParaRPr lang="en-US" dirty="0"/>
          </a:p>
        </p:txBody>
      </p:sp>
      <p:sp>
        <p:nvSpPr>
          <p:cNvPr id="57361" name="Freeform 17"/>
          <p:cNvSpPr>
            <a:spLocks/>
          </p:cNvSpPr>
          <p:nvPr/>
        </p:nvSpPr>
        <p:spPr bwMode="auto">
          <a:xfrm>
            <a:off x="7707313" y="3975100"/>
            <a:ext cx="674687" cy="395288"/>
          </a:xfrm>
          <a:custGeom>
            <a:avLst/>
            <a:gdLst>
              <a:gd name="T0" fmla="*/ 10391333 w 468"/>
              <a:gd name="T1" fmla="*/ 544325484 h 283"/>
              <a:gd name="T2" fmla="*/ 29096601 w 468"/>
              <a:gd name="T3" fmla="*/ 544325484 h 283"/>
              <a:gd name="T4" fmla="*/ 47801872 w 468"/>
              <a:gd name="T5" fmla="*/ 534570395 h 283"/>
              <a:gd name="T6" fmla="*/ 66505690 w 468"/>
              <a:gd name="T7" fmla="*/ 544325484 h 283"/>
              <a:gd name="T8" fmla="*/ 85210950 w 468"/>
              <a:gd name="T9" fmla="*/ 528717900 h 283"/>
              <a:gd name="T10" fmla="*/ 103916232 w 468"/>
              <a:gd name="T11" fmla="*/ 540422889 h 283"/>
              <a:gd name="T12" fmla="*/ 120542649 w 468"/>
              <a:gd name="T13" fmla="*/ 534570395 h 283"/>
              <a:gd name="T14" fmla="*/ 141325310 w 468"/>
              <a:gd name="T15" fmla="*/ 544325484 h 283"/>
              <a:gd name="T16" fmla="*/ 160030570 w 468"/>
              <a:gd name="T17" fmla="*/ 534570395 h 283"/>
              <a:gd name="T18" fmla="*/ 178735830 w 468"/>
              <a:gd name="T19" fmla="*/ 544325484 h 283"/>
              <a:gd name="T20" fmla="*/ 195362292 w 468"/>
              <a:gd name="T21" fmla="*/ 534570395 h 283"/>
              <a:gd name="T22" fmla="*/ 214067551 w 468"/>
              <a:gd name="T23" fmla="*/ 528717900 h 283"/>
              <a:gd name="T24" fmla="*/ 234850212 w 468"/>
              <a:gd name="T25" fmla="*/ 522864008 h 283"/>
              <a:gd name="T26" fmla="*/ 251476629 w 468"/>
              <a:gd name="T27" fmla="*/ 534570395 h 283"/>
              <a:gd name="T28" fmla="*/ 270181889 w 468"/>
              <a:gd name="T29" fmla="*/ 544325484 h 283"/>
              <a:gd name="T30" fmla="*/ 288887148 w 468"/>
              <a:gd name="T31" fmla="*/ 528717900 h 283"/>
              <a:gd name="T32" fmla="*/ 309669809 w 468"/>
              <a:gd name="T33" fmla="*/ 528717900 h 283"/>
              <a:gd name="T34" fmla="*/ 326296226 w 468"/>
              <a:gd name="T35" fmla="*/ 528717900 h 283"/>
              <a:gd name="T36" fmla="*/ 345001486 w 468"/>
              <a:gd name="T37" fmla="*/ 528717900 h 283"/>
              <a:gd name="T38" fmla="*/ 363706746 w 468"/>
              <a:gd name="T39" fmla="*/ 522864008 h 283"/>
              <a:gd name="T40" fmla="*/ 384489497 w 468"/>
              <a:gd name="T41" fmla="*/ 550177978 h 283"/>
              <a:gd name="T42" fmla="*/ 401115913 w 468"/>
              <a:gd name="T43" fmla="*/ 522864008 h 283"/>
              <a:gd name="T44" fmla="*/ 419821173 w 468"/>
              <a:gd name="T45" fmla="*/ 540422889 h 283"/>
              <a:gd name="T46" fmla="*/ 438526433 w 468"/>
              <a:gd name="T47" fmla="*/ 522864008 h 283"/>
              <a:gd name="T48" fmla="*/ 457231693 w 468"/>
              <a:gd name="T49" fmla="*/ 534570395 h 283"/>
              <a:gd name="T50" fmla="*/ 475935511 w 468"/>
              <a:gd name="T51" fmla="*/ 528717900 h 283"/>
              <a:gd name="T52" fmla="*/ 494640770 w 468"/>
              <a:gd name="T53" fmla="*/ 544325484 h 283"/>
              <a:gd name="T54" fmla="*/ 511267187 w 468"/>
              <a:gd name="T55" fmla="*/ 522864008 h 283"/>
              <a:gd name="T56" fmla="*/ 532051290 w 468"/>
              <a:gd name="T57" fmla="*/ 540422889 h 283"/>
              <a:gd name="T58" fmla="*/ 550755108 w 468"/>
              <a:gd name="T59" fmla="*/ 528717900 h 283"/>
              <a:gd name="T60" fmla="*/ 569460368 w 468"/>
              <a:gd name="T61" fmla="*/ 540422889 h 283"/>
              <a:gd name="T62" fmla="*/ 588165627 w 468"/>
              <a:gd name="T63" fmla="*/ 528717900 h 283"/>
              <a:gd name="T64" fmla="*/ 606870887 w 468"/>
              <a:gd name="T65" fmla="*/ 528717900 h 283"/>
              <a:gd name="T66" fmla="*/ 625574705 w 468"/>
              <a:gd name="T67" fmla="*/ 544325484 h 283"/>
              <a:gd name="T68" fmla="*/ 642201122 w 468"/>
              <a:gd name="T69" fmla="*/ 540422889 h 283"/>
              <a:gd name="T70" fmla="*/ 662985224 w 468"/>
              <a:gd name="T71" fmla="*/ 522864008 h 283"/>
              <a:gd name="T72" fmla="*/ 681690484 w 468"/>
              <a:gd name="T73" fmla="*/ 522864008 h 283"/>
              <a:gd name="T74" fmla="*/ 698316901 w 468"/>
              <a:gd name="T75" fmla="*/ 518962811 h 283"/>
              <a:gd name="T76" fmla="*/ 717020719 w 468"/>
              <a:gd name="T77" fmla="*/ 528717900 h 283"/>
              <a:gd name="T78" fmla="*/ 735725979 w 468"/>
              <a:gd name="T79" fmla="*/ 534570395 h 283"/>
              <a:gd name="T80" fmla="*/ 756510262 w 468"/>
              <a:gd name="T81" fmla="*/ 534570395 h 283"/>
              <a:gd name="T82" fmla="*/ 773136678 w 468"/>
              <a:gd name="T83" fmla="*/ 540422889 h 283"/>
              <a:gd name="T84" fmla="*/ 791840497 w 468"/>
              <a:gd name="T85" fmla="*/ 518962811 h 283"/>
              <a:gd name="T86" fmla="*/ 810545756 w 468"/>
              <a:gd name="T87" fmla="*/ 534570395 h 283"/>
              <a:gd name="T88" fmla="*/ 829251016 w 468"/>
              <a:gd name="T89" fmla="*/ 534570395 h 283"/>
              <a:gd name="T90" fmla="*/ 847956276 w 468"/>
              <a:gd name="T91" fmla="*/ 448727287 h 283"/>
              <a:gd name="T92" fmla="*/ 866660094 w 468"/>
              <a:gd name="T93" fmla="*/ 126814805 h 283"/>
              <a:gd name="T94" fmla="*/ 885365353 w 468"/>
              <a:gd name="T95" fmla="*/ 0 h 283"/>
              <a:gd name="T96" fmla="*/ 904070613 w 468"/>
              <a:gd name="T97" fmla="*/ 132667299 h 283"/>
              <a:gd name="T98" fmla="*/ 922775873 w 468"/>
              <a:gd name="T99" fmla="*/ 433119703 h 283"/>
              <a:gd name="T100" fmla="*/ 941479691 w 468"/>
              <a:gd name="T101" fmla="*/ 540422889 h 283"/>
              <a:gd name="T102" fmla="*/ 958107550 w 468"/>
              <a:gd name="T103" fmla="*/ 540422889 h 2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8"/>
              <a:gd name="T157" fmla="*/ 0 h 283"/>
              <a:gd name="T158" fmla="*/ 468 w 468"/>
              <a:gd name="T159" fmla="*/ 283 h 28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8" h="283">
                <a:moveTo>
                  <a:pt x="0" y="263"/>
                </a:moveTo>
                <a:lnTo>
                  <a:pt x="5" y="279"/>
                </a:lnTo>
                <a:lnTo>
                  <a:pt x="10" y="277"/>
                </a:lnTo>
                <a:lnTo>
                  <a:pt x="14" y="279"/>
                </a:lnTo>
                <a:lnTo>
                  <a:pt x="19" y="274"/>
                </a:lnTo>
                <a:lnTo>
                  <a:pt x="23" y="274"/>
                </a:lnTo>
                <a:lnTo>
                  <a:pt x="27" y="274"/>
                </a:lnTo>
                <a:lnTo>
                  <a:pt x="32" y="279"/>
                </a:lnTo>
                <a:lnTo>
                  <a:pt x="36" y="274"/>
                </a:lnTo>
                <a:lnTo>
                  <a:pt x="41" y="271"/>
                </a:lnTo>
                <a:lnTo>
                  <a:pt x="46" y="274"/>
                </a:lnTo>
                <a:lnTo>
                  <a:pt x="50" y="277"/>
                </a:lnTo>
                <a:lnTo>
                  <a:pt x="55" y="274"/>
                </a:lnTo>
                <a:lnTo>
                  <a:pt x="58" y="274"/>
                </a:lnTo>
                <a:lnTo>
                  <a:pt x="64" y="274"/>
                </a:lnTo>
                <a:lnTo>
                  <a:pt x="68" y="279"/>
                </a:lnTo>
                <a:lnTo>
                  <a:pt x="72" y="271"/>
                </a:lnTo>
                <a:lnTo>
                  <a:pt x="77" y="274"/>
                </a:lnTo>
                <a:lnTo>
                  <a:pt x="81" y="271"/>
                </a:lnTo>
                <a:lnTo>
                  <a:pt x="86" y="279"/>
                </a:lnTo>
                <a:lnTo>
                  <a:pt x="90" y="277"/>
                </a:lnTo>
                <a:lnTo>
                  <a:pt x="94" y="274"/>
                </a:lnTo>
                <a:lnTo>
                  <a:pt x="99" y="277"/>
                </a:lnTo>
                <a:lnTo>
                  <a:pt x="103" y="271"/>
                </a:lnTo>
                <a:lnTo>
                  <a:pt x="108" y="271"/>
                </a:lnTo>
                <a:lnTo>
                  <a:pt x="113" y="268"/>
                </a:lnTo>
                <a:lnTo>
                  <a:pt x="117" y="277"/>
                </a:lnTo>
                <a:lnTo>
                  <a:pt x="121" y="274"/>
                </a:lnTo>
                <a:lnTo>
                  <a:pt x="127" y="274"/>
                </a:lnTo>
                <a:lnTo>
                  <a:pt x="130" y="279"/>
                </a:lnTo>
                <a:lnTo>
                  <a:pt x="135" y="271"/>
                </a:lnTo>
                <a:lnTo>
                  <a:pt x="139" y="271"/>
                </a:lnTo>
                <a:lnTo>
                  <a:pt x="144" y="271"/>
                </a:lnTo>
                <a:lnTo>
                  <a:pt x="149" y="271"/>
                </a:lnTo>
                <a:lnTo>
                  <a:pt x="152" y="277"/>
                </a:lnTo>
                <a:lnTo>
                  <a:pt x="157" y="271"/>
                </a:lnTo>
                <a:lnTo>
                  <a:pt x="162" y="277"/>
                </a:lnTo>
                <a:lnTo>
                  <a:pt x="166" y="271"/>
                </a:lnTo>
                <a:lnTo>
                  <a:pt x="171" y="279"/>
                </a:lnTo>
                <a:lnTo>
                  <a:pt x="175" y="268"/>
                </a:lnTo>
                <a:lnTo>
                  <a:pt x="180" y="279"/>
                </a:lnTo>
                <a:lnTo>
                  <a:pt x="185" y="282"/>
                </a:lnTo>
                <a:lnTo>
                  <a:pt x="188" y="274"/>
                </a:lnTo>
                <a:lnTo>
                  <a:pt x="193" y="268"/>
                </a:lnTo>
                <a:lnTo>
                  <a:pt x="198" y="274"/>
                </a:lnTo>
                <a:lnTo>
                  <a:pt x="202" y="277"/>
                </a:lnTo>
                <a:lnTo>
                  <a:pt x="206" y="274"/>
                </a:lnTo>
                <a:lnTo>
                  <a:pt x="211" y="268"/>
                </a:lnTo>
                <a:lnTo>
                  <a:pt x="215" y="266"/>
                </a:lnTo>
                <a:lnTo>
                  <a:pt x="220" y="274"/>
                </a:lnTo>
                <a:lnTo>
                  <a:pt x="224" y="279"/>
                </a:lnTo>
                <a:lnTo>
                  <a:pt x="229" y="271"/>
                </a:lnTo>
                <a:lnTo>
                  <a:pt x="233" y="279"/>
                </a:lnTo>
                <a:lnTo>
                  <a:pt x="238" y="279"/>
                </a:lnTo>
                <a:lnTo>
                  <a:pt x="243" y="271"/>
                </a:lnTo>
                <a:lnTo>
                  <a:pt x="246" y="268"/>
                </a:lnTo>
                <a:lnTo>
                  <a:pt x="252" y="271"/>
                </a:lnTo>
                <a:lnTo>
                  <a:pt x="256" y="277"/>
                </a:lnTo>
                <a:lnTo>
                  <a:pt x="260" y="268"/>
                </a:lnTo>
                <a:lnTo>
                  <a:pt x="265" y="271"/>
                </a:lnTo>
                <a:lnTo>
                  <a:pt x="269" y="277"/>
                </a:lnTo>
                <a:lnTo>
                  <a:pt x="274" y="277"/>
                </a:lnTo>
                <a:lnTo>
                  <a:pt x="279" y="279"/>
                </a:lnTo>
                <a:lnTo>
                  <a:pt x="283" y="271"/>
                </a:lnTo>
                <a:lnTo>
                  <a:pt x="288" y="274"/>
                </a:lnTo>
                <a:lnTo>
                  <a:pt x="292" y="271"/>
                </a:lnTo>
                <a:lnTo>
                  <a:pt x="296" y="277"/>
                </a:lnTo>
                <a:lnTo>
                  <a:pt x="301" y="279"/>
                </a:lnTo>
                <a:lnTo>
                  <a:pt x="305" y="271"/>
                </a:lnTo>
                <a:lnTo>
                  <a:pt x="309" y="277"/>
                </a:lnTo>
                <a:lnTo>
                  <a:pt x="314" y="268"/>
                </a:lnTo>
                <a:lnTo>
                  <a:pt x="319" y="268"/>
                </a:lnTo>
                <a:lnTo>
                  <a:pt x="322" y="268"/>
                </a:lnTo>
                <a:lnTo>
                  <a:pt x="328" y="268"/>
                </a:lnTo>
                <a:lnTo>
                  <a:pt x="331" y="277"/>
                </a:lnTo>
                <a:lnTo>
                  <a:pt x="336" y="266"/>
                </a:lnTo>
                <a:lnTo>
                  <a:pt x="341" y="274"/>
                </a:lnTo>
                <a:lnTo>
                  <a:pt x="345" y="271"/>
                </a:lnTo>
                <a:lnTo>
                  <a:pt x="351" y="274"/>
                </a:lnTo>
                <a:lnTo>
                  <a:pt x="354" y="274"/>
                </a:lnTo>
                <a:lnTo>
                  <a:pt x="359" y="274"/>
                </a:lnTo>
                <a:lnTo>
                  <a:pt x="364" y="274"/>
                </a:lnTo>
                <a:lnTo>
                  <a:pt x="368" y="279"/>
                </a:lnTo>
                <a:lnTo>
                  <a:pt x="372" y="277"/>
                </a:lnTo>
                <a:lnTo>
                  <a:pt x="376" y="268"/>
                </a:lnTo>
                <a:lnTo>
                  <a:pt x="381" y="266"/>
                </a:lnTo>
                <a:lnTo>
                  <a:pt x="386" y="268"/>
                </a:lnTo>
                <a:lnTo>
                  <a:pt x="390" y="274"/>
                </a:lnTo>
                <a:lnTo>
                  <a:pt x="394" y="268"/>
                </a:lnTo>
                <a:lnTo>
                  <a:pt x="399" y="274"/>
                </a:lnTo>
                <a:lnTo>
                  <a:pt x="404" y="271"/>
                </a:lnTo>
                <a:lnTo>
                  <a:pt x="408" y="230"/>
                </a:lnTo>
                <a:lnTo>
                  <a:pt x="412" y="169"/>
                </a:lnTo>
                <a:lnTo>
                  <a:pt x="417" y="65"/>
                </a:lnTo>
                <a:lnTo>
                  <a:pt x="422" y="16"/>
                </a:lnTo>
                <a:lnTo>
                  <a:pt x="426" y="0"/>
                </a:lnTo>
                <a:lnTo>
                  <a:pt x="430" y="6"/>
                </a:lnTo>
                <a:lnTo>
                  <a:pt x="435" y="68"/>
                </a:lnTo>
                <a:lnTo>
                  <a:pt x="439" y="131"/>
                </a:lnTo>
                <a:lnTo>
                  <a:pt x="444" y="222"/>
                </a:lnTo>
                <a:lnTo>
                  <a:pt x="448" y="260"/>
                </a:lnTo>
                <a:lnTo>
                  <a:pt x="453" y="277"/>
                </a:lnTo>
                <a:lnTo>
                  <a:pt x="457" y="277"/>
                </a:lnTo>
                <a:lnTo>
                  <a:pt x="461" y="277"/>
                </a:lnTo>
                <a:lnTo>
                  <a:pt x="467" y="274"/>
                </a:lnTo>
              </a:path>
            </a:pathLst>
          </a:custGeom>
          <a:noFill/>
          <a:ln w="31750">
            <a:solidFill>
              <a:schemeClr val="tx2"/>
            </a:solidFill>
            <a:round/>
            <a:headEnd/>
            <a:tailEnd/>
          </a:ln>
        </p:spPr>
        <p:txBody>
          <a:bodyPr/>
          <a:lstStyle/>
          <a:p>
            <a:endParaRPr lang="en-US" dirty="0"/>
          </a:p>
        </p:txBody>
      </p:sp>
      <p:sp>
        <p:nvSpPr>
          <p:cNvPr id="57362" name="Freeform 18"/>
          <p:cNvSpPr>
            <a:spLocks/>
          </p:cNvSpPr>
          <p:nvPr/>
        </p:nvSpPr>
        <p:spPr bwMode="auto">
          <a:xfrm>
            <a:off x="8380413" y="4346575"/>
            <a:ext cx="104775" cy="20638"/>
          </a:xfrm>
          <a:custGeom>
            <a:avLst/>
            <a:gdLst>
              <a:gd name="T0" fmla="*/ 0 w 72"/>
              <a:gd name="T1" fmla="*/ 17384568 h 14"/>
              <a:gd name="T2" fmla="*/ 6353440 w 72"/>
              <a:gd name="T3" fmla="*/ 17384568 h 14"/>
              <a:gd name="T4" fmla="*/ 19058861 w 72"/>
              <a:gd name="T5" fmla="*/ 0 h 14"/>
              <a:gd name="T6" fmla="*/ 23293516 w 72"/>
              <a:gd name="T7" fmla="*/ 17384568 h 14"/>
              <a:gd name="T8" fmla="*/ 36000395 w 72"/>
              <a:gd name="T9" fmla="*/ 23904700 h 14"/>
              <a:gd name="T10" fmla="*/ 46588486 w 72"/>
              <a:gd name="T11" fmla="*/ 4345773 h 14"/>
              <a:gd name="T12" fmla="*/ 55057807 w 72"/>
              <a:gd name="T13" fmla="*/ 10865907 h 14"/>
              <a:gd name="T14" fmla="*/ 63528571 w 72"/>
              <a:gd name="T15" fmla="*/ 28250478 h 14"/>
              <a:gd name="T16" fmla="*/ 74116662 w 72"/>
              <a:gd name="T17" fmla="*/ 28250478 h 14"/>
              <a:gd name="T18" fmla="*/ 84704754 w 72"/>
              <a:gd name="T19" fmla="*/ 28250478 h 14"/>
              <a:gd name="T20" fmla="*/ 91058190 w 72"/>
              <a:gd name="T21" fmla="*/ 17384568 h 14"/>
              <a:gd name="T22" fmla="*/ 101646304 w 72"/>
              <a:gd name="T23" fmla="*/ 10865907 h 14"/>
              <a:gd name="T24" fmla="*/ 112234396 w 72"/>
              <a:gd name="T25" fmla="*/ 17384568 h 14"/>
              <a:gd name="T26" fmla="*/ 122822487 w 72"/>
              <a:gd name="T27" fmla="*/ 23904700 h 14"/>
              <a:gd name="T28" fmla="*/ 129175924 w 72"/>
              <a:gd name="T29" fmla="*/ 17384568 h 14"/>
              <a:gd name="T30" fmla="*/ 139764015 w 72"/>
              <a:gd name="T31" fmla="*/ 28250478 h 14"/>
              <a:gd name="T32" fmla="*/ 150352107 w 72"/>
              <a:gd name="T33" fmla="*/ 10865907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14"/>
              <a:gd name="T53" fmla="*/ 72 w 72"/>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14">
                <a:moveTo>
                  <a:pt x="0" y="8"/>
                </a:moveTo>
                <a:lnTo>
                  <a:pt x="3" y="8"/>
                </a:lnTo>
                <a:lnTo>
                  <a:pt x="9" y="0"/>
                </a:lnTo>
                <a:lnTo>
                  <a:pt x="11" y="8"/>
                </a:lnTo>
                <a:lnTo>
                  <a:pt x="17" y="11"/>
                </a:lnTo>
                <a:lnTo>
                  <a:pt x="22" y="2"/>
                </a:lnTo>
                <a:lnTo>
                  <a:pt x="26" y="5"/>
                </a:lnTo>
                <a:lnTo>
                  <a:pt x="30" y="13"/>
                </a:lnTo>
                <a:lnTo>
                  <a:pt x="35" y="13"/>
                </a:lnTo>
                <a:lnTo>
                  <a:pt x="40" y="13"/>
                </a:lnTo>
                <a:lnTo>
                  <a:pt x="43" y="8"/>
                </a:lnTo>
                <a:lnTo>
                  <a:pt x="48" y="5"/>
                </a:lnTo>
                <a:lnTo>
                  <a:pt x="53" y="8"/>
                </a:lnTo>
                <a:lnTo>
                  <a:pt x="58" y="11"/>
                </a:lnTo>
                <a:lnTo>
                  <a:pt x="61" y="8"/>
                </a:lnTo>
                <a:lnTo>
                  <a:pt x="66" y="13"/>
                </a:lnTo>
                <a:lnTo>
                  <a:pt x="71" y="5"/>
                </a:lnTo>
              </a:path>
            </a:pathLst>
          </a:custGeom>
          <a:noFill/>
          <a:ln w="31750">
            <a:solidFill>
              <a:schemeClr val="tx2"/>
            </a:solidFill>
            <a:round/>
            <a:headEnd/>
            <a:tailEnd/>
          </a:ln>
        </p:spPr>
        <p:txBody>
          <a:bodyPr/>
          <a:lstStyle/>
          <a:p>
            <a:endParaRPr lang="en-US" dirty="0"/>
          </a:p>
        </p:txBody>
      </p:sp>
      <p:sp>
        <p:nvSpPr>
          <p:cNvPr id="57363" name="Text Box 19"/>
          <p:cNvSpPr txBox="1">
            <a:spLocks noChangeArrowheads="1"/>
          </p:cNvSpPr>
          <p:nvPr/>
        </p:nvSpPr>
        <p:spPr bwMode="auto">
          <a:xfrm>
            <a:off x="1033463" y="1422400"/>
            <a:ext cx="6365875" cy="852488"/>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2400" dirty="0">
                <a:solidFill>
                  <a:schemeClr val="accent2"/>
                </a:solidFill>
                <a:latin typeface="Agilent TT Cond" pitchFamily="34" charset="0"/>
              </a:rPr>
              <a:t>Most Influential Distortion is the Second and Third Order</a:t>
            </a:r>
          </a:p>
        </p:txBody>
      </p:sp>
      <p:sp>
        <p:nvSpPr>
          <p:cNvPr id="57364" name="Line 20"/>
          <p:cNvSpPr>
            <a:spLocks noChangeShapeType="1"/>
          </p:cNvSpPr>
          <p:nvPr/>
        </p:nvSpPr>
        <p:spPr bwMode="auto">
          <a:xfrm>
            <a:off x="2957513" y="2554288"/>
            <a:ext cx="314325" cy="0"/>
          </a:xfrm>
          <a:prstGeom prst="line">
            <a:avLst/>
          </a:prstGeom>
          <a:noFill/>
          <a:ln w="31750">
            <a:solidFill>
              <a:srgbClr val="000000"/>
            </a:solidFill>
            <a:round/>
            <a:headEnd/>
            <a:tailEnd/>
          </a:ln>
        </p:spPr>
        <p:txBody>
          <a:bodyPr wrap="none" anchor="ctr"/>
          <a:lstStyle/>
          <a:p>
            <a:endParaRPr lang="en-US" dirty="0"/>
          </a:p>
        </p:txBody>
      </p:sp>
      <p:sp>
        <p:nvSpPr>
          <p:cNvPr id="57365" name="Line 21"/>
          <p:cNvSpPr>
            <a:spLocks noChangeShapeType="1"/>
          </p:cNvSpPr>
          <p:nvPr/>
        </p:nvSpPr>
        <p:spPr bwMode="auto">
          <a:xfrm>
            <a:off x="2974975" y="3727450"/>
            <a:ext cx="312738" cy="0"/>
          </a:xfrm>
          <a:prstGeom prst="line">
            <a:avLst/>
          </a:prstGeom>
          <a:noFill/>
          <a:ln w="31750">
            <a:solidFill>
              <a:srgbClr val="000000"/>
            </a:solidFill>
            <a:round/>
            <a:headEnd/>
            <a:tailEnd/>
          </a:ln>
        </p:spPr>
        <p:txBody>
          <a:bodyPr wrap="none" anchor="ctr"/>
          <a:lstStyle/>
          <a:p>
            <a:endParaRPr lang="en-US" dirty="0"/>
          </a:p>
        </p:txBody>
      </p:sp>
      <p:sp>
        <p:nvSpPr>
          <p:cNvPr id="57366" name="Line 22"/>
          <p:cNvSpPr>
            <a:spLocks noChangeShapeType="1"/>
          </p:cNvSpPr>
          <p:nvPr/>
        </p:nvSpPr>
        <p:spPr bwMode="auto">
          <a:xfrm>
            <a:off x="3121025" y="2836863"/>
            <a:ext cx="0" cy="180975"/>
          </a:xfrm>
          <a:prstGeom prst="line">
            <a:avLst/>
          </a:prstGeom>
          <a:noFill/>
          <a:ln w="31750">
            <a:solidFill>
              <a:srgbClr val="000000"/>
            </a:solidFill>
            <a:round/>
            <a:headEnd/>
            <a:tailEnd/>
          </a:ln>
        </p:spPr>
        <p:txBody>
          <a:bodyPr wrap="none" anchor="ctr"/>
          <a:lstStyle/>
          <a:p>
            <a:endParaRPr lang="en-US" dirty="0"/>
          </a:p>
        </p:txBody>
      </p:sp>
      <p:sp>
        <p:nvSpPr>
          <p:cNvPr id="57367" name="Freeform 23"/>
          <p:cNvSpPr>
            <a:spLocks/>
          </p:cNvSpPr>
          <p:nvPr/>
        </p:nvSpPr>
        <p:spPr bwMode="auto">
          <a:xfrm>
            <a:off x="3051175" y="2563813"/>
            <a:ext cx="139700" cy="338137"/>
          </a:xfrm>
          <a:custGeom>
            <a:avLst/>
            <a:gdLst>
              <a:gd name="T0" fmla="*/ 101635364 w 97"/>
              <a:gd name="T1" fmla="*/ 0 h 241"/>
              <a:gd name="T2" fmla="*/ 0 w 97"/>
              <a:gd name="T3" fmla="*/ 472457419 h 241"/>
              <a:gd name="T4" fmla="*/ 101635364 w 97"/>
              <a:gd name="T5" fmla="*/ 356312212 h 241"/>
              <a:gd name="T6" fmla="*/ 199122935 w 97"/>
              <a:gd name="T7" fmla="*/ 472457419 h 241"/>
              <a:gd name="T8" fmla="*/ 101635364 w 97"/>
              <a:gd name="T9" fmla="*/ 0 h 241"/>
              <a:gd name="T10" fmla="*/ 101635364 w 97"/>
              <a:gd name="T11" fmla="*/ 0 h 241"/>
              <a:gd name="T12" fmla="*/ 0 60000 65536"/>
              <a:gd name="T13" fmla="*/ 0 60000 65536"/>
              <a:gd name="T14" fmla="*/ 0 60000 65536"/>
              <a:gd name="T15" fmla="*/ 0 60000 65536"/>
              <a:gd name="T16" fmla="*/ 0 60000 65536"/>
              <a:gd name="T17" fmla="*/ 0 60000 65536"/>
              <a:gd name="T18" fmla="*/ 0 w 97"/>
              <a:gd name="T19" fmla="*/ 0 h 241"/>
              <a:gd name="T20" fmla="*/ 97 w 97"/>
              <a:gd name="T21" fmla="*/ 241 h 241"/>
            </a:gdLst>
            <a:ahLst/>
            <a:cxnLst>
              <a:cxn ang="T12">
                <a:pos x="T0" y="T1"/>
              </a:cxn>
              <a:cxn ang="T13">
                <a:pos x="T2" y="T3"/>
              </a:cxn>
              <a:cxn ang="T14">
                <a:pos x="T4" y="T5"/>
              </a:cxn>
              <a:cxn ang="T15">
                <a:pos x="T6" y="T7"/>
              </a:cxn>
              <a:cxn ang="T16">
                <a:pos x="T8" y="T9"/>
              </a:cxn>
              <a:cxn ang="T17">
                <a:pos x="T10" y="T11"/>
              </a:cxn>
            </a:cxnLst>
            <a:rect l="T18" t="T19" r="T20" b="T21"/>
            <a:pathLst>
              <a:path w="97" h="241">
                <a:moveTo>
                  <a:pt x="49" y="0"/>
                </a:moveTo>
                <a:lnTo>
                  <a:pt x="0" y="240"/>
                </a:lnTo>
                <a:lnTo>
                  <a:pt x="49" y="181"/>
                </a:lnTo>
                <a:lnTo>
                  <a:pt x="96" y="240"/>
                </a:lnTo>
                <a:lnTo>
                  <a:pt x="49" y="0"/>
                </a:lnTo>
              </a:path>
            </a:pathLst>
          </a:custGeom>
          <a:solidFill>
            <a:srgbClr val="000000"/>
          </a:solidFill>
          <a:ln w="31750">
            <a:solidFill>
              <a:srgbClr val="000000"/>
            </a:solidFill>
            <a:round/>
            <a:headEnd/>
            <a:tailEnd/>
          </a:ln>
        </p:spPr>
        <p:txBody>
          <a:bodyPr/>
          <a:lstStyle/>
          <a:p>
            <a:endParaRPr lang="en-US" dirty="0"/>
          </a:p>
        </p:txBody>
      </p:sp>
      <p:sp>
        <p:nvSpPr>
          <p:cNvPr id="57368" name="Line 24"/>
          <p:cNvSpPr>
            <a:spLocks noChangeShapeType="1"/>
          </p:cNvSpPr>
          <p:nvPr/>
        </p:nvSpPr>
        <p:spPr bwMode="auto">
          <a:xfrm>
            <a:off x="3125788" y="3330575"/>
            <a:ext cx="0" cy="179388"/>
          </a:xfrm>
          <a:prstGeom prst="line">
            <a:avLst/>
          </a:prstGeom>
          <a:noFill/>
          <a:ln w="31750">
            <a:solidFill>
              <a:srgbClr val="000000"/>
            </a:solidFill>
            <a:round/>
            <a:headEnd/>
            <a:tailEnd/>
          </a:ln>
        </p:spPr>
        <p:txBody>
          <a:bodyPr wrap="none" anchor="ctr"/>
          <a:lstStyle/>
          <a:p>
            <a:endParaRPr lang="en-US" dirty="0"/>
          </a:p>
        </p:txBody>
      </p:sp>
      <p:sp>
        <p:nvSpPr>
          <p:cNvPr id="57369" name="Freeform 25"/>
          <p:cNvSpPr>
            <a:spLocks/>
          </p:cNvSpPr>
          <p:nvPr/>
        </p:nvSpPr>
        <p:spPr bwMode="auto">
          <a:xfrm>
            <a:off x="3055938" y="3441700"/>
            <a:ext cx="139700" cy="280988"/>
          </a:xfrm>
          <a:custGeom>
            <a:avLst/>
            <a:gdLst>
              <a:gd name="T0" fmla="*/ 99561467 w 97"/>
              <a:gd name="T1" fmla="*/ 392797396 h 200"/>
              <a:gd name="T2" fmla="*/ 199122935 w 97"/>
              <a:gd name="T3" fmla="*/ 0 h 200"/>
              <a:gd name="T4" fmla="*/ 99561467 w 97"/>
              <a:gd name="T5" fmla="*/ 94744954 h 200"/>
              <a:gd name="T6" fmla="*/ 0 w 97"/>
              <a:gd name="T7" fmla="*/ 0 h 200"/>
              <a:gd name="T8" fmla="*/ 99561467 w 97"/>
              <a:gd name="T9" fmla="*/ 392797396 h 200"/>
              <a:gd name="T10" fmla="*/ 99561467 w 97"/>
              <a:gd name="T11" fmla="*/ 392797396 h 200"/>
              <a:gd name="T12" fmla="*/ 0 60000 65536"/>
              <a:gd name="T13" fmla="*/ 0 60000 65536"/>
              <a:gd name="T14" fmla="*/ 0 60000 65536"/>
              <a:gd name="T15" fmla="*/ 0 60000 65536"/>
              <a:gd name="T16" fmla="*/ 0 60000 65536"/>
              <a:gd name="T17" fmla="*/ 0 60000 65536"/>
              <a:gd name="T18" fmla="*/ 0 w 97"/>
              <a:gd name="T19" fmla="*/ 0 h 200"/>
              <a:gd name="T20" fmla="*/ 97 w 97"/>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97" h="200">
                <a:moveTo>
                  <a:pt x="48" y="199"/>
                </a:moveTo>
                <a:lnTo>
                  <a:pt x="96" y="0"/>
                </a:lnTo>
                <a:lnTo>
                  <a:pt x="48" y="48"/>
                </a:lnTo>
                <a:lnTo>
                  <a:pt x="0" y="0"/>
                </a:lnTo>
                <a:lnTo>
                  <a:pt x="48" y="199"/>
                </a:lnTo>
              </a:path>
            </a:pathLst>
          </a:custGeom>
          <a:solidFill>
            <a:srgbClr val="000000"/>
          </a:solidFill>
          <a:ln w="31750">
            <a:solidFill>
              <a:srgbClr val="000000"/>
            </a:solidFill>
            <a:round/>
            <a:headEnd/>
            <a:tailEnd/>
          </a:ln>
        </p:spPr>
        <p:txBody>
          <a:bodyPr/>
          <a:lstStyle/>
          <a:p>
            <a:endParaRPr lang="en-US" dirty="0"/>
          </a:p>
        </p:txBody>
      </p:sp>
      <p:sp>
        <p:nvSpPr>
          <p:cNvPr id="57370" name="Text Box 26"/>
          <p:cNvSpPr txBox="1">
            <a:spLocks noChangeArrowheads="1"/>
          </p:cNvSpPr>
          <p:nvPr/>
        </p:nvSpPr>
        <p:spPr bwMode="auto">
          <a:xfrm>
            <a:off x="2698750" y="2822575"/>
            <a:ext cx="1987550" cy="485775"/>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600" dirty="0">
                <a:solidFill>
                  <a:srgbClr val="000000"/>
                </a:solidFill>
                <a:latin typeface="Agilent TT Cond" pitchFamily="34" charset="0"/>
              </a:rPr>
              <a:t>&lt; -50 dBc</a:t>
            </a:r>
            <a:endParaRPr lang="en-US" sz="2200" dirty="0">
              <a:latin typeface="Agilent TT Cond" pitchFamily="34" charset="0"/>
            </a:endParaRPr>
          </a:p>
        </p:txBody>
      </p:sp>
      <p:sp>
        <p:nvSpPr>
          <p:cNvPr id="57371" name="Text Box 27"/>
          <p:cNvSpPr txBox="1">
            <a:spLocks noChangeArrowheads="1"/>
          </p:cNvSpPr>
          <p:nvPr/>
        </p:nvSpPr>
        <p:spPr bwMode="auto">
          <a:xfrm>
            <a:off x="7859713" y="2822575"/>
            <a:ext cx="903287" cy="485775"/>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600" dirty="0">
                <a:solidFill>
                  <a:srgbClr val="000000"/>
                </a:solidFill>
                <a:latin typeface="Agilent TT Cond" pitchFamily="34" charset="0"/>
              </a:rPr>
              <a:t>&lt; -50 dBc</a:t>
            </a:r>
            <a:endParaRPr lang="en-US" sz="2200" dirty="0">
              <a:latin typeface="Agilent TT Cond" pitchFamily="34" charset="0"/>
            </a:endParaRPr>
          </a:p>
        </p:txBody>
      </p:sp>
      <p:sp>
        <p:nvSpPr>
          <p:cNvPr id="57372" name="Line 28"/>
          <p:cNvSpPr>
            <a:spLocks noChangeShapeType="1"/>
          </p:cNvSpPr>
          <p:nvPr/>
        </p:nvSpPr>
        <p:spPr bwMode="auto">
          <a:xfrm>
            <a:off x="8148638" y="2463800"/>
            <a:ext cx="315912" cy="0"/>
          </a:xfrm>
          <a:prstGeom prst="line">
            <a:avLst/>
          </a:prstGeom>
          <a:noFill/>
          <a:ln w="31750">
            <a:solidFill>
              <a:srgbClr val="000000"/>
            </a:solidFill>
            <a:round/>
            <a:headEnd/>
            <a:tailEnd/>
          </a:ln>
        </p:spPr>
        <p:txBody>
          <a:bodyPr wrap="none" anchor="ctr"/>
          <a:lstStyle/>
          <a:p>
            <a:endParaRPr lang="en-US" dirty="0"/>
          </a:p>
        </p:txBody>
      </p:sp>
      <p:sp>
        <p:nvSpPr>
          <p:cNvPr id="57373" name="Line 29"/>
          <p:cNvSpPr>
            <a:spLocks noChangeShapeType="1"/>
          </p:cNvSpPr>
          <p:nvPr/>
        </p:nvSpPr>
        <p:spPr bwMode="auto">
          <a:xfrm>
            <a:off x="8313738" y="2740025"/>
            <a:ext cx="0" cy="287338"/>
          </a:xfrm>
          <a:prstGeom prst="line">
            <a:avLst/>
          </a:prstGeom>
          <a:noFill/>
          <a:ln w="31750">
            <a:solidFill>
              <a:srgbClr val="000000"/>
            </a:solidFill>
            <a:round/>
            <a:headEnd/>
            <a:tailEnd/>
          </a:ln>
        </p:spPr>
        <p:txBody>
          <a:bodyPr wrap="none" anchor="ctr"/>
          <a:lstStyle/>
          <a:p>
            <a:endParaRPr lang="en-US" dirty="0"/>
          </a:p>
        </p:txBody>
      </p:sp>
      <p:sp>
        <p:nvSpPr>
          <p:cNvPr id="57374" name="Freeform 30"/>
          <p:cNvSpPr>
            <a:spLocks/>
          </p:cNvSpPr>
          <p:nvPr/>
        </p:nvSpPr>
        <p:spPr bwMode="auto">
          <a:xfrm>
            <a:off x="8243888" y="2459038"/>
            <a:ext cx="138112" cy="412750"/>
          </a:xfrm>
          <a:custGeom>
            <a:avLst/>
            <a:gdLst>
              <a:gd name="T0" fmla="*/ 99348579 w 96"/>
              <a:gd name="T1" fmla="*/ 0 h 295"/>
              <a:gd name="T2" fmla="*/ 0 w 96"/>
              <a:gd name="T3" fmla="*/ 575542734 h 295"/>
              <a:gd name="T4" fmla="*/ 99348579 w 96"/>
              <a:gd name="T5" fmla="*/ 434593565 h 295"/>
              <a:gd name="T6" fmla="*/ 196626917 w 96"/>
              <a:gd name="T7" fmla="*/ 575542734 h 295"/>
              <a:gd name="T8" fmla="*/ 99348579 w 96"/>
              <a:gd name="T9" fmla="*/ 0 h 295"/>
              <a:gd name="T10" fmla="*/ 99348579 w 96"/>
              <a:gd name="T11" fmla="*/ 0 h 295"/>
              <a:gd name="T12" fmla="*/ 0 60000 65536"/>
              <a:gd name="T13" fmla="*/ 0 60000 65536"/>
              <a:gd name="T14" fmla="*/ 0 60000 65536"/>
              <a:gd name="T15" fmla="*/ 0 60000 65536"/>
              <a:gd name="T16" fmla="*/ 0 60000 65536"/>
              <a:gd name="T17" fmla="*/ 0 60000 65536"/>
              <a:gd name="T18" fmla="*/ 0 w 96"/>
              <a:gd name="T19" fmla="*/ 0 h 295"/>
              <a:gd name="T20" fmla="*/ 96 w 96"/>
              <a:gd name="T21" fmla="*/ 295 h 295"/>
            </a:gdLst>
            <a:ahLst/>
            <a:cxnLst>
              <a:cxn ang="T12">
                <a:pos x="T0" y="T1"/>
              </a:cxn>
              <a:cxn ang="T13">
                <a:pos x="T2" y="T3"/>
              </a:cxn>
              <a:cxn ang="T14">
                <a:pos x="T4" y="T5"/>
              </a:cxn>
              <a:cxn ang="T15">
                <a:pos x="T6" y="T7"/>
              </a:cxn>
              <a:cxn ang="T16">
                <a:pos x="T8" y="T9"/>
              </a:cxn>
              <a:cxn ang="T17">
                <a:pos x="T10" y="T11"/>
              </a:cxn>
            </a:cxnLst>
            <a:rect l="T18" t="T19" r="T20" b="T21"/>
            <a:pathLst>
              <a:path w="96" h="295">
                <a:moveTo>
                  <a:pt x="48" y="0"/>
                </a:moveTo>
                <a:lnTo>
                  <a:pt x="0" y="294"/>
                </a:lnTo>
                <a:lnTo>
                  <a:pt x="48" y="222"/>
                </a:lnTo>
                <a:lnTo>
                  <a:pt x="95" y="294"/>
                </a:lnTo>
                <a:lnTo>
                  <a:pt x="48" y="0"/>
                </a:lnTo>
              </a:path>
            </a:pathLst>
          </a:custGeom>
          <a:solidFill>
            <a:srgbClr val="000000"/>
          </a:solidFill>
          <a:ln w="31750">
            <a:solidFill>
              <a:srgbClr val="000000"/>
            </a:solidFill>
            <a:round/>
            <a:headEnd/>
            <a:tailEnd/>
          </a:ln>
        </p:spPr>
        <p:txBody>
          <a:bodyPr/>
          <a:lstStyle/>
          <a:p>
            <a:endParaRPr lang="en-US" dirty="0"/>
          </a:p>
        </p:txBody>
      </p:sp>
      <p:sp>
        <p:nvSpPr>
          <p:cNvPr id="57375" name="Line 31"/>
          <p:cNvSpPr>
            <a:spLocks noChangeShapeType="1"/>
          </p:cNvSpPr>
          <p:nvPr/>
        </p:nvSpPr>
        <p:spPr bwMode="auto">
          <a:xfrm>
            <a:off x="8170863" y="3929063"/>
            <a:ext cx="312737" cy="0"/>
          </a:xfrm>
          <a:prstGeom prst="line">
            <a:avLst/>
          </a:prstGeom>
          <a:noFill/>
          <a:ln w="31750">
            <a:solidFill>
              <a:srgbClr val="000000"/>
            </a:solidFill>
            <a:round/>
            <a:headEnd/>
            <a:tailEnd/>
          </a:ln>
        </p:spPr>
        <p:txBody>
          <a:bodyPr wrap="none" anchor="ctr"/>
          <a:lstStyle/>
          <a:p>
            <a:endParaRPr lang="en-US" dirty="0"/>
          </a:p>
        </p:txBody>
      </p:sp>
      <p:sp>
        <p:nvSpPr>
          <p:cNvPr id="57376" name="Line 32"/>
          <p:cNvSpPr>
            <a:spLocks noChangeShapeType="1"/>
          </p:cNvSpPr>
          <p:nvPr/>
        </p:nvSpPr>
        <p:spPr bwMode="auto">
          <a:xfrm>
            <a:off x="8321675" y="3298825"/>
            <a:ext cx="0" cy="298450"/>
          </a:xfrm>
          <a:prstGeom prst="line">
            <a:avLst/>
          </a:prstGeom>
          <a:noFill/>
          <a:ln w="31750">
            <a:solidFill>
              <a:srgbClr val="000000"/>
            </a:solidFill>
            <a:round/>
            <a:headEnd/>
            <a:tailEnd/>
          </a:ln>
        </p:spPr>
        <p:txBody>
          <a:bodyPr wrap="none" anchor="ctr"/>
          <a:lstStyle/>
          <a:p>
            <a:endParaRPr lang="en-US" dirty="0"/>
          </a:p>
        </p:txBody>
      </p:sp>
      <p:sp>
        <p:nvSpPr>
          <p:cNvPr id="57377" name="Freeform 33"/>
          <p:cNvSpPr>
            <a:spLocks/>
          </p:cNvSpPr>
          <p:nvPr/>
        </p:nvSpPr>
        <p:spPr bwMode="auto">
          <a:xfrm>
            <a:off x="8251825" y="3451225"/>
            <a:ext cx="141288" cy="439738"/>
          </a:xfrm>
          <a:custGeom>
            <a:avLst/>
            <a:gdLst>
              <a:gd name="T0" fmla="*/ 101838073 w 97"/>
              <a:gd name="T1" fmla="*/ 613865782 h 314"/>
              <a:gd name="T2" fmla="*/ 203674690 w 97"/>
              <a:gd name="T3" fmla="*/ 0 h 314"/>
              <a:gd name="T4" fmla="*/ 101838073 w 97"/>
              <a:gd name="T5" fmla="*/ 149052962 h 314"/>
              <a:gd name="T6" fmla="*/ 0 w 97"/>
              <a:gd name="T7" fmla="*/ 0 h 314"/>
              <a:gd name="T8" fmla="*/ 101838073 w 97"/>
              <a:gd name="T9" fmla="*/ 613865782 h 314"/>
              <a:gd name="T10" fmla="*/ 101838073 w 97"/>
              <a:gd name="T11" fmla="*/ 613865782 h 314"/>
              <a:gd name="T12" fmla="*/ 0 60000 65536"/>
              <a:gd name="T13" fmla="*/ 0 60000 65536"/>
              <a:gd name="T14" fmla="*/ 0 60000 65536"/>
              <a:gd name="T15" fmla="*/ 0 60000 65536"/>
              <a:gd name="T16" fmla="*/ 0 60000 65536"/>
              <a:gd name="T17" fmla="*/ 0 60000 65536"/>
              <a:gd name="T18" fmla="*/ 0 w 97"/>
              <a:gd name="T19" fmla="*/ 0 h 314"/>
              <a:gd name="T20" fmla="*/ 97 w 97"/>
              <a:gd name="T21" fmla="*/ 314 h 314"/>
            </a:gdLst>
            <a:ahLst/>
            <a:cxnLst>
              <a:cxn ang="T12">
                <a:pos x="T0" y="T1"/>
              </a:cxn>
              <a:cxn ang="T13">
                <a:pos x="T2" y="T3"/>
              </a:cxn>
              <a:cxn ang="T14">
                <a:pos x="T4" y="T5"/>
              </a:cxn>
              <a:cxn ang="T15">
                <a:pos x="T6" y="T7"/>
              </a:cxn>
              <a:cxn ang="T16">
                <a:pos x="T8" y="T9"/>
              </a:cxn>
              <a:cxn ang="T17">
                <a:pos x="T10" y="T11"/>
              </a:cxn>
            </a:cxnLst>
            <a:rect l="T18" t="T19" r="T20" b="T21"/>
            <a:pathLst>
              <a:path w="97" h="314">
                <a:moveTo>
                  <a:pt x="48" y="313"/>
                </a:moveTo>
                <a:lnTo>
                  <a:pt x="96" y="0"/>
                </a:lnTo>
                <a:lnTo>
                  <a:pt x="48" y="76"/>
                </a:lnTo>
                <a:lnTo>
                  <a:pt x="0" y="0"/>
                </a:lnTo>
                <a:lnTo>
                  <a:pt x="48" y="313"/>
                </a:lnTo>
              </a:path>
            </a:pathLst>
          </a:custGeom>
          <a:solidFill>
            <a:srgbClr val="000000"/>
          </a:solidFill>
          <a:ln w="31750">
            <a:solidFill>
              <a:srgbClr val="000000"/>
            </a:solidFill>
            <a:round/>
            <a:headEnd/>
            <a:tailEnd/>
          </a:ln>
        </p:spPr>
        <p:txBody>
          <a:bodyPr/>
          <a:lstStyle/>
          <a:p>
            <a:endParaRPr lang="en-US" dirty="0"/>
          </a:p>
        </p:txBody>
      </p:sp>
      <p:sp>
        <p:nvSpPr>
          <p:cNvPr id="57378" name="Line 34"/>
          <p:cNvSpPr>
            <a:spLocks noChangeShapeType="1"/>
          </p:cNvSpPr>
          <p:nvPr/>
        </p:nvSpPr>
        <p:spPr bwMode="auto">
          <a:xfrm>
            <a:off x="6397625" y="2451100"/>
            <a:ext cx="314325" cy="0"/>
          </a:xfrm>
          <a:prstGeom prst="line">
            <a:avLst/>
          </a:prstGeom>
          <a:noFill/>
          <a:ln w="31750">
            <a:solidFill>
              <a:srgbClr val="000000"/>
            </a:solidFill>
            <a:round/>
            <a:headEnd/>
            <a:tailEnd/>
          </a:ln>
        </p:spPr>
        <p:txBody>
          <a:bodyPr wrap="none" anchor="ctr"/>
          <a:lstStyle/>
          <a:p>
            <a:endParaRPr lang="en-US" dirty="0"/>
          </a:p>
        </p:txBody>
      </p:sp>
      <p:sp>
        <p:nvSpPr>
          <p:cNvPr id="57379" name="Line 35"/>
          <p:cNvSpPr>
            <a:spLocks noChangeShapeType="1"/>
          </p:cNvSpPr>
          <p:nvPr/>
        </p:nvSpPr>
        <p:spPr bwMode="auto">
          <a:xfrm>
            <a:off x="6415088" y="3789363"/>
            <a:ext cx="312737" cy="0"/>
          </a:xfrm>
          <a:prstGeom prst="line">
            <a:avLst/>
          </a:prstGeom>
          <a:noFill/>
          <a:ln w="31750">
            <a:solidFill>
              <a:srgbClr val="000000"/>
            </a:solidFill>
            <a:round/>
            <a:headEnd/>
            <a:tailEnd/>
          </a:ln>
        </p:spPr>
        <p:txBody>
          <a:bodyPr wrap="none" anchor="ctr"/>
          <a:lstStyle/>
          <a:p>
            <a:endParaRPr lang="en-US" dirty="0"/>
          </a:p>
        </p:txBody>
      </p:sp>
      <p:sp>
        <p:nvSpPr>
          <p:cNvPr id="57380" name="Line 36"/>
          <p:cNvSpPr>
            <a:spLocks noChangeShapeType="1"/>
          </p:cNvSpPr>
          <p:nvPr/>
        </p:nvSpPr>
        <p:spPr bwMode="auto">
          <a:xfrm>
            <a:off x="6561138" y="2755900"/>
            <a:ext cx="0" cy="254000"/>
          </a:xfrm>
          <a:prstGeom prst="line">
            <a:avLst/>
          </a:prstGeom>
          <a:noFill/>
          <a:ln w="31750">
            <a:solidFill>
              <a:srgbClr val="000000"/>
            </a:solidFill>
            <a:round/>
            <a:headEnd/>
            <a:tailEnd/>
          </a:ln>
        </p:spPr>
        <p:txBody>
          <a:bodyPr wrap="none" anchor="ctr"/>
          <a:lstStyle/>
          <a:p>
            <a:endParaRPr lang="en-US" dirty="0"/>
          </a:p>
        </p:txBody>
      </p:sp>
      <p:sp>
        <p:nvSpPr>
          <p:cNvPr id="57381" name="Freeform 37"/>
          <p:cNvSpPr>
            <a:spLocks/>
          </p:cNvSpPr>
          <p:nvPr/>
        </p:nvSpPr>
        <p:spPr bwMode="auto">
          <a:xfrm>
            <a:off x="6491288" y="2462213"/>
            <a:ext cx="141287" cy="336550"/>
          </a:xfrm>
          <a:custGeom>
            <a:avLst/>
            <a:gdLst>
              <a:gd name="T0" fmla="*/ 101835896 w 97"/>
              <a:gd name="T1" fmla="*/ 0 h 241"/>
              <a:gd name="T2" fmla="*/ 0 w 97"/>
              <a:gd name="T3" fmla="*/ 468033578 h 241"/>
              <a:gd name="T4" fmla="*/ 101835896 w 97"/>
              <a:gd name="T5" fmla="*/ 351024441 h 241"/>
              <a:gd name="T6" fmla="*/ 203671792 w 97"/>
              <a:gd name="T7" fmla="*/ 468033578 h 241"/>
              <a:gd name="T8" fmla="*/ 101835896 w 97"/>
              <a:gd name="T9" fmla="*/ 0 h 241"/>
              <a:gd name="T10" fmla="*/ 101835896 w 97"/>
              <a:gd name="T11" fmla="*/ 0 h 241"/>
              <a:gd name="T12" fmla="*/ 0 60000 65536"/>
              <a:gd name="T13" fmla="*/ 0 60000 65536"/>
              <a:gd name="T14" fmla="*/ 0 60000 65536"/>
              <a:gd name="T15" fmla="*/ 0 60000 65536"/>
              <a:gd name="T16" fmla="*/ 0 60000 65536"/>
              <a:gd name="T17" fmla="*/ 0 60000 65536"/>
              <a:gd name="T18" fmla="*/ 0 w 97"/>
              <a:gd name="T19" fmla="*/ 0 h 241"/>
              <a:gd name="T20" fmla="*/ 97 w 97"/>
              <a:gd name="T21" fmla="*/ 241 h 241"/>
            </a:gdLst>
            <a:ahLst/>
            <a:cxnLst>
              <a:cxn ang="T12">
                <a:pos x="T0" y="T1"/>
              </a:cxn>
              <a:cxn ang="T13">
                <a:pos x="T2" y="T3"/>
              </a:cxn>
              <a:cxn ang="T14">
                <a:pos x="T4" y="T5"/>
              </a:cxn>
              <a:cxn ang="T15">
                <a:pos x="T6" y="T7"/>
              </a:cxn>
              <a:cxn ang="T16">
                <a:pos x="T8" y="T9"/>
              </a:cxn>
              <a:cxn ang="T17">
                <a:pos x="T10" y="T11"/>
              </a:cxn>
            </a:cxnLst>
            <a:rect l="T18" t="T19" r="T20" b="T21"/>
            <a:pathLst>
              <a:path w="97" h="241">
                <a:moveTo>
                  <a:pt x="48" y="0"/>
                </a:moveTo>
                <a:lnTo>
                  <a:pt x="0" y="240"/>
                </a:lnTo>
                <a:lnTo>
                  <a:pt x="48" y="180"/>
                </a:lnTo>
                <a:lnTo>
                  <a:pt x="96" y="240"/>
                </a:lnTo>
                <a:lnTo>
                  <a:pt x="48" y="0"/>
                </a:lnTo>
              </a:path>
            </a:pathLst>
          </a:custGeom>
          <a:solidFill>
            <a:srgbClr val="000000"/>
          </a:solidFill>
          <a:ln w="31750">
            <a:solidFill>
              <a:srgbClr val="000000"/>
            </a:solidFill>
            <a:round/>
            <a:headEnd/>
            <a:tailEnd/>
          </a:ln>
        </p:spPr>
        <p:txBody>
          <a:bodyPr/>
          <a:lstStyle/>
          <a:p>
            <a:endParaRPr lang="en-US" dirty="0"/>
          </a:p>
        </p:txBody>
      </p:sp>
      <p:sp>
        <p:nvSpPr>
          <p:cNvPr id="57382" name="Line 38"/>
          <p:cNvSpPr>
            <a:spLocks noChangeShapeType="1"/>
          </p:cNvSpPr>
          <p:nvPr/>
        </p:nvSpPr>
        <p:spPr bwMode="auto">
          <a:xfrm>
            <a:off x="6565900" y="3267075"/>
            <a:ext cx="0" cy="293688"/>
          </a:xfrm>
          <a:prstGeom prst="line">
            <a:avLst/>
          </a:prstGeom>
          <a:noFill/>
          <a:ln w="31750">
            <a:solidFill>
              <a:srgbClr val="000000"/>
            </a:solidFill>
            <a:round/>
            <a:headEnd/>
            <a:tailEnd/>
          </a:ln>
        </p:spPr>
        <p:txBody>
          <a:bodyPr wrap="none" anchor="ctr"/>
          <a:lstStyle/>
          <a:p>
            <a:endParaRPr lang="en-US" dirty="0"/>
          </a:p>
        </p:txBody>
      </p:sp>
      <p:sp>
        <p:nvSpPr>
          <p:cNvPr id="57383" name="Freeform 39"/>
          <p:cNvSpPr>
            <a:spLocks/>
          </p:cNvSpPr>
          <p:nvPr/>
        </p:nvSpPr>
        <p:spPr bwMode="auto">
          <a:xfrm>
            <a:off x="6497638" y="3505200"/>
            <a:ext cx="138112" cy="280988"/>
          </a:xfrm>
          <a:custGeom>
            <a:avLst/>
            <a:gdLst>
              <a:gd name="T0" fmla="*/ 97278338 w 96"/>
              <a:gd name="T1" fmla="*/ 392797396 h 200"/>
              <a:gd name="T2" fmla="*/ 196626917 w 96"/>
              <a:gd name="T3" fmla="*/ 0 h 200"/>
              <a:gd name="T4" fmla="*/ 97278338 w 96"/>
              <a:gd name="T5" fmla="*/ 94744954 h 200"/>
              <a:gd name="T6" fmla="*/ 0 w 96"/>
              <a:gd name="T7" fmla="*/ 0 h 200"/>
              <a:gd name="T8" fmla="*/ 97278338 w 96"/>
              <a:gd name="T9" fmla="*/ 392797396 h 200"/>
              <a:gd name="T10" fmla="*/ 97278338 w 96"/>
              <a:gd name="T11" fmla="*/ 392797396 h 200"/>
              <a:gd name="T12" fmla="*/ 0 60000 65536"/>
              <a:gd name="T13" fmla="*/ 0 60000 65536"/>
              <a:gd name="T14" fmla="*/ 0 60000 65536"/>
              <a:gd name="T15" fmla="*/ 0 60000 65536"/>
              <a:gd name="T16" fmla="*/ 0 60000 65536"/>
              <a:gd name="T17" fmla="*/ 0 60000 65536"/>
              <a:gd name="T18" fmla="*/ 0 w 96"/>
              <a:gd name="T19" fmla="*/ 0 h 200"/>
              <a:gd name="T20" fmla="*/ 96 w 96"/>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96" h="200">
                <a:moveTo>
                  <a:pt x="47" y="199"/>
                </a:moveTo>
                <a:lnTo>
                  <a:pt x="95" y="0"/>
                </a:lnTo>
                <a:lnTo>
                  <a:pt x="47" y="48"/>
                </a:lnTo>
                <a:lnTo>
                  <a:pt x="0" y="0"/>
                </a:lnTo>
                <a:lnTo>
                  <a:pt x="47" y="199"/>
                </a:lnTo>
              </a:path>
            </a:pathLst>
          </a:custGeom>
          <a:solidFill>
            <a:srgbClr val="000000"/>
          </a:solidFill>
          <a:ln w="31750">
            <a:solidFill>
              <a:srgbClr val="000000"/>
            </a:solidFill>
            <a:round/>
            <a:headEnd/>
            <a:tailEnd/>
          </a:ln>
        </p:spPr>
        <p:txBody>
          <a:bodyPr/>
          <a:lstStyle/>
          <a:p>
            <a:endParaRPr lang="en-US" dirty="0"/>
          </a:p>
        </p:txBody>
      </p:sp>
      <p:sp>
        <p:nvSpPr>
          <p:cNvPr id="57384" name="Text Box 40"/>
          <p:cNvSpPr txBox="1">
            <a:spLocks noChangeArrowheads="1"/>
          </p:cNvSpPr>
          <p:nvPr/>
        </p:nvSpPr>
        <p:spPr bwMode="auto">
          <a:xfrm>
            <a:off x="6121400" y="2744788"/>
            <a:ext cx="998538" cy="523875"/>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600" dirty="0">
                <a:solidFill>
                  <a:srgbClr val="000000"/>
                </a:solidFill>
                <a:latin typeface="Agilent TT Cond" pitchFamily="34" charset="0"/>
              </a:rPr>
              <a:t>&lt; -40 dBc</a:t>
            </a:r>
            <a:endParaRPr lang="en-US" sz="2200" dirty="0">
              <a:latin typeface="Agilent TT Cond" pitchFamily="34" charset="0"/>
            </a:endParaRPr>
          </a:p>
        </p:txBody>
      </p:sp>
      <p:sp>
        <p:nvSpPr>
          <p:cNvPr id="41" name="Footer Placeholder 40"/>
          <p:cNvSpPr>
            <a:spLocks noGrp="1"/>
          </p:cNvSpPr>
          <p:nvPr>
            <p:ph type="ftr" sz="quarter" idx="10"/>
          </p:nvPr>
        </p:nvSpPr>
        <p:spPr/>
        <p:txBody>
          <a:bodyPr/>
          <a:lstStyle/>
          <a:p>
            <a:r>
              <a:rPr lang="en-US" dirty="0" smtClean="0"/>
              <a:t>Back to Basics Training</a:t>
            </a:r>
            <a:endParaRPr lang="en-US" dirty="0"/>
          </a:p>
        </p:txBody>
      </p:sp>
      <p:sp>
        <p:nvSpPr>
          <p:cNvPr id="42" name="Slide Number Placeholder 41"/>
          <p:cNvSpPr>
            <a:spLocks noGrp="1"/>
          </p:cNvSpPr>
          <p:nvPr>
            <p:ph type="sldNum" sz="quarter" idx="12"/>
          </p:nvPr>
        </p:nvSpPr>
        <p:spPr/>
        <p:txBody>
          <a:bodyPr/>
          <a:lstStyle/>
          <a:p>
            <a:fld id="{2D132F79-ACF3-4263-B52B-5972FA2CE406}" type="slidenum">
              <a:rPr lang="en-US" smtClean="0"/>
              <a:pPr/>
              <a:t>58</a:t>
            </a:fld>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28600" y="76200"/>
            <a:ext cx="8915400" cy="828675"/>
          </a:xfrm>
        </p:spPr>
        <p:txBody>
          <a:bodyPr/>
          <a:lstStyle/>
          <a:p>
            <a:r>
              <a:rPr lang="en-US" dirty="0" smtClean="0"/>
              <a:t>Specifications</a:t>
            </a:r>
            <a:br>
              <a:rPr lang="en-US" dirty="0" smtClean="0"/>
            </a:br>
            <a:r>
              <a:rPr lang="en-US" sz="2100" dirty="0" smtClean="0"/>
              <a:t>	Distortion</a:t>
            </a:r>
          </a:p>
        </p:txBody>
      </p:sp>
      <p:sp>
        <p:nvSpPr>
          <p:cNvPr id="58371" name="Text Box 3"/>
          <p:cNvSpPr txBox="1">
            <a:spLocks noChangeArrowheads="1"/>
          </p:cNvSpPr>
          <p:nvPr/>
        </p:nvSpPr>
        <p:spPr bwMode="auto">
          <a:xfrm>
            <a:off x="457200" y="1003300"/>
            <a:ext cx="6172200" cy="885825"/>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2400" dirty="0">
                <a:solidFill>
                  <a:schemeClr val="accent2"/>
                </a:solidFill>
                <a:latin typeface="Agilent TT Cond" pitchFamily="34" charset="0"/>
              </a:rPr>
              <a:t>Distortion Products Increase as a Function of Fundamental's Power</a:t>
            </a:r>
          </a:p>
        </p:txBody>
      </p:sp>
      <p:sp>
        <p:nvSpPr>
          <p:cNvPr id="58372" name="Freeform 4"/>
          <p:cNvSpPr>
            <a:spLocks/>
          </p:cNvSpPr>
          <p:nvPr/>
        </p:nvSpPr>
        <p:spPr bwMode="auto">
          <a:xfrm>
            <a:off x="5289550" y="4211637"/>
            <a:ext cx="131763" cy="131763"/>
          </a:xfrm>
          <a:custGeom>
            <a:avLst/>
            <a:gdLst>
              <a:gd name="T0" fmla="*/ 96407563 w 92"/>
              <a:gd name="T1" fmla="*/ 0 h 95"/>
              <a:gd name="T2" fmla="*/ 186660891 w 92"/>
              <a:gd name="T3" fmla="*/ 180828752 h 95"/>
              <a:gd name="T4" fmla="*/ 0 w 92"/>
              <a:gd name="T5" fmla="*/ 180828752 h 95"/>
              <a:gd name="T6" fmla="*/ 96407563 w 92"/>
              <a:gd name="T7" fmla="*/ 0 h 95"/>
              <a:gd name="T8" fmla="*/ 0 60000 65536"/>
              <a:gd name="T9" fmla="*/ 0 60000 65536"/>
              <a:gd name="T10" fmla="*/ 0 60000 65536"/>
              <a:gd name="T11" fmla="*/ 0 60000 65536"/>
              <a:gd name="T12" fmla="*/ 0 w 92"/>
              <a:gd name="T13" fmla="*/ 0 h 95"/>
              <a:gd name="T14" fmla="*/ 92 w 92"/>
              <a:gd name="T15" fmla="*/ 95 h 95"/>
            </a:gdLst>
            <a:ahLst/>
            <a:cxnLst>
              <a:cxn ang="T8">
                <a:pos x="T0" y="T1"/>
              </a:cxn>
              <a:cxn ang="T9">
                <a:pos x="T2" y="T3"/>
              </a:cxn>
              <a:cxn ang="T10">
                <a:pos x="T4" y="T5"/>
              </a:cxn>
              <a:cxn ang="T11">
                <a:pos x="T6" y="T7"/>
              </a:cxn>
            </a:cxnLst>
            <a:rect l="T12" t="T13" r="T14" b="T15"/>
            <a:pathLst>
              <a:path w="92" h="95">
                <a:moveTo>
                  <a:pt x="47" y="0"/>
                </a:moveTo>
                <a:lnTo>
                  <a:pt x="91" y="94"/>
                </a:lnTo>
                <a:lnTo>
                  <a:pt x="0" y="94"/>
                </a:lnTo>
                <a:lnTo>
                  <a:pt x="47" y="0"/>
                </a:lnTo>
              </a:path>
            </a:pathLst>
          </a:custGeom>
          <a:noFill/>
          <a:ln w="31750">
            <a:solidFill>
              <a:schemeClr val="accent2"/>
            </a:solidFill>
            <a:round/>
            <a:headEnd/>
            <a:tailEnd/>
          </a:ln>
        </p:spPr>
        <p:txBody>
          <a:bodyPr lIns="0" tIns="0" rIns="0" bIns="0" anchor="b"/>
          <a:lstStyle/>
          <a:p>
            <a:endParaRPr lang="en-US" dirty="0"/>
          </a:p>
        </p:txBody>
      </p:sp>
      <p:sp>
        <p:nvSpPr>
          <p:cNvPr id="58373" name="Freeform 5"/>
          <p:cNvSpPr>
            <a:spLocks/>
          </p:cNvSpPr>
          <p:nvPr/>
        </p:nvSpPr>
        <p:spPr bwMode="auto">
          <a:xfrm>
            <a:off x="8572500" y="4652962"/>
            <a:ext cx="134938" cy="131763"/>
          </a:xfrm>
          <a:custGeom>
            <a:avLst/>
            <a:gdLst>
              <a:gd name="T0" fmla="*/ 96841969 w 93"/>
              <a:gd name="T1" fmla="*/ 0 h 94"/>
              <a:gd name="T2" fmla="*/ 193682487 w 93"/>
              <a:gd name="T3" fmla="*/ 182731436 h 94"/>
              <a:gd name="T4" fmla="*/ 0 w 93"/>
              <a:gd name="T5" fmla="*/ 182731436 h 94"/>
              <a:gd name="T6" fmla="*/ 96841969 w 93"/>
              <a:gd name="T7" fmla="*/ 0 h 94"/>
              <a:gd name="T8" fmla="*/ 0 60000 65536"/>
              <a:gd name="T9" fmla="*/ 0 60000 65536"/>
              <a:gd name="T10" fmla="*/ 0 60000 65536"/>
              <a:gd name="T11" fmla="*/ 0 60000 65536"/>
              <a:gd name="T12" fmla="*/ 0 w 93"/>
              <a:gd name="T13" fmla="*/ 0 h 94"/>
              <a:gd name="T14" fmla="*/ 93 w 93"/>
              <a:gd name="T15" fmla="*/ 94 h 94"/>
            </a:gdLst>
            <a:ahLst/>
            <a:cxnLst>
              <a:cxn ang="T8">
                <a:pos x="T0" y="T1"/>
              </a:cxn>
              <a:cxn ang="T9">
                <a:pos x="T2" y="T3"/>
              </a:cxn>
              <a:cxn ang="T10">
                <a:pos x="T4" y="T5"/>
              </a:cxn>
              <a:cxn ang="T11">
                <a:pos x="T6" y="T7"/>
              </a:cxn>
            </a:cxnLst>
            <a:rect l="T12" t="T13" r="T14" b="T15"/>
            <a:pathLst>
              <a:path w="93" h="94">
                <a:moveTo>
                  <a:pt x="46" y="0"/>
                </a:moveTo>
                <a:lnTo>
                  <a:pt x="92" y="93"/>
                </a:lnTo>
                <a:lnTo>
                  <a:pt x="0" y="93"/>
                </a:lnTo>
                <a:lnTo>
                  <a:pt x="46" y="0"/>
                </a:lnTo>
              </a:path>
            </a:pathLst>
          </a:custGeom>
          <a:noFill/>
          <a:ln w="31750">
            <a:solidFill>
              <a:schemeClr val="accent2"/>
            </a:solidFill>
            <a:round/>
            <a:headEnd/>
            <a:tailEnd/>
          </a:ln>
        </p:spPr>
        <p:txBody>
          <a:bodyPr lIns="0" tIns="0" rIns="0" bIns="0" anchor="b"/>
          <a:lstStyle/>
          <a:p>
            <a:endParaRPr lang="en-US" dirty="0"/>
          </a:p>
        </p:txBody>
      </p:sp>
      <p:sp>
        <p:nvSpPr>
          <p:cNvPr id="58374" name="Text Box 6"/>
          <p:cNvSpPr txBox="1">
            <a:spLocks noChangeArrowheads="1"/>
          </p:cNvSpPr>
          <p:nvPr/>
        </p:nvSpPr>
        <p:spPr bwMode="auto">
          <a:xfrm>
            <a:off x="8437563" y="4630737"/>
            <a:ext cx="152400" cy="249238"/>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500" dirty="0">
                <a:solidFill>
                  <a:schemeClr val="accent2"/>
                </a:solidFill>
                <a:latin typeface="Agilent TT Cond" pitchFamily="34" charset="0"/>
              </a:rPr>
              <a:t>3</a:t>
            </a:r>
            <a:endParaRPr lang="en-US" sz="2200" dirty="0">
              <a:solidFill>
                <a:schemeClr val="accent2"/>
              </a:solidFill>
              <a:latin typeface="Agilent TT Cond" pitchFamily="34" charset="0"/>
            </a:endParaRPr>
          </a:p>
        </p:txBody>
      </p:sp>
      <p:sp>
        <p:nvSpPr>
          <p:cNvPr id="58375" name="Text Box 7"/>
          <p:cNvSpPr txBox="1">
            <a:spLocks noChangeArrowheads="1"/>
          </p:cNvSpPr>
          <p:nvPr/>
        </p:nvSpPr>
        <p:spPr bwMode="auto">
          <a:xfrm>
            <a:off x="5561013" y="5653087"/>
            <a:ext cx="100012" cy="246063"/>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500" dirty="0">
                <a:solidFill>
                  <a:srgbClr val="000000"/>
                </a:solidFill>
                <a:latin typeface="Agilent TT Cond" pitchFamily="34" charset="0"/>
              </a:rPr>
              <a:t>f</a:t>
            </a:r>
            <a:endParaRPr lang="en-US" sz="2200" dirty="0">
              <a:latin typeface="Agilent TT Cond" pitchFamily="34" charset="0"/>
            </a:endParaRPr>
          </a:p>
        </p:txBody>
      </p:sp>
      <p:sp>
        <p:nvSpPr>
          <p:cNvPr id="58376" name="Text Box 8"/>
          <p:cNvSpPr txBox="1">
            <a:spLocks noChangeArrowheads="1"/>
          </p:cNvSpPr>
          <p:nvPr/>
        </p:nvSpPr>
        <p:spPr bwMode="auto">
          <a:xfrm>
            <a:off x="7086600" y="5621337"/>
            <a:ext cx="230188" cy="247650"/>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500" dirty="0">
                <a:solidFill>
                  <a:srgbClr val="000000"/>
                </a:solidFill>
                <a:latin typeface="Agilent TT Cond" pitchFamily="34" charset="0"/>
              </a:rPr>
              <a:t>2f</a:t>
            </a:r>
            <a:endParaRPr lang="en-US" sz="2200" dirty="0">
              <a:latin typeface="Agilent TT Cond" pitchFamily="34" charset="0"/>
            </a:endParaRPr>
          </a:p>
        </p:txBody>
      </p:sp>
      <p:sp>
        <p:nvSpPr>
          <p:cNvPr id="58377" name="Text Box 9"/>
          <p:cNvSpPr txBox="1">
            <a:spLocks noChangeArrowheads="1"/>
          </p:cNvSpPr>
          <p:nvPr/>
        </p:nvSpPr>
        <p:spPr bwMode="auto">
          <a:xfrm>
            <a:off x="8691563" y="5624512"/>
            <a:ext cx="230187" cy="247650"/>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500" dirty="0">
                <a:solidFill>
                  <a:srgbClr val="000000"/>
                </a:solidFill>
                <a:latin typeface="Agilent TT Cond" pitchFamily="34" charset="0"/>
              </a:rPr>
              <a:t>3f</a:t>
            </a:r>
            <a:endParaRPr lang="en-US" sz="2200" dirty="0">
              <a:latin typeface="Agilent TT Cond" pitchFamily="34" charset="0"/>
            </a:endParaRPr>
          </a:p>
        </p:txBody>
      </p:sp>
      <p:grpSp>
        <p:nvGrpSpPr>
          <p:cNvPr id="2" name="Group 10"/>
          <p:cNvGrpSpPr>
            <a:grpSpLocks/>
          </p:cNvGrpSpPr>
          <p:nvPr/>
        </p:nvGrpSpPr>
        <p:grpSpPr bwMode="auto">
          <a:xfrm>
            <a:off x="4681538" y="4135437"/>
            <a:ext cx="692150" cy="1247775"/>
            <a:chOff x="3280" y="3268"/>
            <a:chExt cx="480" cy="891"/>
          </a:xfrm>
        </p:grpSpPr>
        <p:sp>
          <p:nvSpPr>
            <p:cNvPr id="58427" name="Line 11"/>
            <p:cNvSpPr>
              <a:spLocks noChangeShapeType="1"/>
            </p:cNvSpPr>
            <p:nvPr/>
          </p:nvSpPr>
          <p:spPr bwMode="auto">
            <a:xfrm>
              <a:off x="3491" y="3383"/>
              <a:ext cx="0" cy="347"/>
            </a:xfrm>
            <a:prstGeom prst="line">
              <a:avLst/>
            </a:prstGeom>
            <a:noFill/>
            <a:ln w="31750">
              <a:solidFill>
                <a:srgbClr val="000000"/>
              </a:solidFill>
              <a:round/>
              <a:headEnd/>
              <a:tailEnd/>
            </a:ln>
          </p:spPr>
          <p:txBody>
            <a:bodyPr lIns="0" tIns="0" rIns="0" bIns="0" anchor="b"/>
            <a:lstStyle/>
            <a:p>
              <a:endParaRPr lang="en-US" dirty="0"/>
            </a:p>
          </p:txBody>
        </p:sp>
        <p:sp>
          <p:nvSpPr>
            <p:cNvPr id="58428" name="Freeform 12"/>
            <p:cNvSpPr>
              <a:spLocks/>
            </p:cNvSpPr>
            <p:nvPr/>
          </p:nvSpPr>
          <p:spPr bwMode="auto">
            <a:xfrm>
              <a:off x="3454" y="3268"/>
              <a:ext cx="75" cy="154"/>
            </a:xfrm>
            <a:custGeom>
              <a:avLst/>
              <a:gdLst>
                <a:gd name="T0" fmla="*/ 37 w 75"/>
                <a:gd name="T1" fmla="*/ 0 h 154"/>
                <a:gd name="T2" fmla="*/ 0 w 75"/>
                <a:gd name="T3" fmla="*/ 153 h 154"/>
                <a:gd name="T4" fmla="*/ 37 w 75"/>
                <a:gd name="T5" fmla="*/ 115 h 154"/>
                <a:gd name="T6" fmla="*/ 74 w 75"/>
                <a:gd name="T7" fmla="*/ 153 h 154"/>
                <a:gd name="T8" fmla="*/ 37 w 75"/>
                <a:gd name="T9" fmla="*/ 0 h 154"/>
                <a:gd name="T10" fmla="*/ 37 w 75"/>
                <a:gd name="T11" fmla="*/ 0 h 154"/>
                <a:gd name="T12" fmla="*/ 0 60000 65536"/>
                <a:gd name="T13" fmla="*/ 0 60000 65536"/>
                <a:gd name="T14" fmla="*/ 0 60000 65536"/>
                <a:gd name="T15" fmla="*/ 0 60000 65536"/>
                <a:gd name="T16" fmla="*/ 0 60000 65536"/>
                <a:gd name="T17" fmla="*/ 0 60000 65536"/>
                <a:gd name="T18" fmla="*/ 0 w 75"/>
                <a:gd name="T19" fmla="*/ 0 h 154"/>
                <a:gd name="T20" fmla="*/ 75 w 75"/>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75" h="154">
                  <a:moveTo>
                    <a:pt x="37" y="0"/>
                  </a:moveTo>
                  <a:lnTo>
                    <a:pt x="0" y="153"/>
                  </a:lnTo>
                  <a:lnTo>
                    <a:pt x="37" y="115"/>
                  </a:lnTo>
                  <a:lnTo>
                    <a:pt x="74" y="153"/>
                  </a:lnTo>
                  <a:lnTo>
                    <a:pt x="37" y="0"/>
                  </a:lnTo>
                </a:path>
              </a:pathLst>
            </a:custGeom>
            <a:solidFill>
              <a:srgbClr val="000000"/>
            </a:solidFill>
            <a:ln w="31750">
              <a:solidFill>
                <a:srgbClr val="000000"/>
              </a:solidFill>
              <a:round/>
              <a:headEnd/>
              <a:tailEnd/>
            </a:ln>
          </p:spPr>
          <p:txBody>
            <a:bodyPr lIns="0" tIns="0" rIns="0" bIns="0" anchor="b"/>
            <a:lstStyle/>
            <a:p>
              <a:endParaRPr lang="en-US" dirty="0"/>
            </a:p>
          </p:txBody>
        </p:sp>
        <p:sp>
          <p:nvSpPr>
            <p:cNvPr id="58429" name="Text Box 13"/>
            <p:cNvSpPr txBox="1">
              <a:spLocks noChangeArrowheads="1"/>
            </p:cNvSpPr>
            <p:nvPr/>
          </p:nvSpPr>
          <p:spPr bwMode="auto">
            <a:xfrm>
              <a:off x="3280" y="3755"/>
              <a:ext cx="480" cy="404"/>
            </a:xfrm>
            <a:prstGeom prst="rect">
              <a:avLst/>
            </a:prstGeom>
            <a:noFill/>
            <a:ln w="9525">
              <a:noFill/>
              <a:miter lim="800000"/>
              <a:headEnd/>
              <a:tailEnd/>
            </a:ln>
          </p:spPr>
          <p:txBody>
            <a:bodyPr lIns="0" tIns="0" rIns="0" bIns="0" anchor="b"/>
            <a:lstStyle/>
            <a:p>
              <a:pPr algn="ctr" defTabSz="409575">
                <a:buClr>
                  <a:srgbClr val="000000"/>
                </a:buClr>
                <a:buSzPct val="90000"/>
                <a:buFont typeface="Monotype Sorts" pitchFamily="2" charset="2"/>
                <a:buNone/>
              </a:pPr>
              <a:r>
                <a:rPr lang="en-US" sz="1700" dirty="0">
                  <a:solidFill>
                    <a:srgbClr val="000000"/>
                  </a:solidFill>
                  <a:latin typeface="Agilent TT Cond" pitchFamily="34" charset="0"/>
                </a:rPr>
                <a:t>Power</a:t>
              </a:r>
            </a:p>
            <a:p>
              <a:pPr algn="ctr" defTabSz="409575">
                <a:buClr>
                  <a:srgbClr val="000000"/>
                </a:buClr>
                <a:buSzPct val="90000"/>
                <a:buFont typeface="Monotype Sorts" pitchFamily="2" charset="2"/>
                <a:buNone/>
              </a:pPr>
              <a:r>
                <a:rPr lang="en-US" sz="1700" dirty="0">
                  <a:solidFill>
                    <a:srgbClr val="000000"/>
                  </a:solidFill>
                  <a:latin typeface="Agilent TT Cond" pitchFamily="34" charset="0"/>
                </a:rPr>
                <a:t>in dB</a:t>
              </a:r>
              <a:endParaRPr lang="en-US" sz="2200" dirty="0">
                <a:latin typeface="Agilent TT Cond" pitchFamily="34" charset="0"/>
              </a:endParaRPr>
            </a:p>
          </p:txBody>
        </p:sp>
      </p:grpSp>
      <p:sp>
        <p:nvSpPr>
          <p:cNvPr id="58379" name="Freeform 14"/>
          <p:cNvSpPr>
            <a:spLocks/>
          </p:cNvSpPr>
          <p:nvPr/>
        </p:nvSpPr>
        <p:spPr bwMode="auto">
          <a:xfrm>
            <a:off x="5557838" y="4435475"/>
            <a:ext cx="1639887" cy="1184275"/>
          </a:xfrm>
          <a:custGeom>
            <a:avLst/>
            <a:gdLst>
              <a:gd name="T0" fmla="*/ 0 w 1136"/>
              <a:gd name="T1" fmla="*/ 0 h 846"/>
              <a:gd name="T2" fmla="*/ 0 w 1136"/>
              <a:gd name="T3" fmla="*/ 1655850447 h 846"/>
              <a:gd name="T4" fmla="*/ 2147483647 w 1136"/>
              <a:gd name="T5" fmla="*/ 1655850447 h 846"/>
              <a:gd name="T6" fmla="*/ 2147483647 w 1136"/>
              <a:gd name="T7" fmla="*/ 552602888 h 846"/>
              <a:gd name="T8" fmla="*/ 0 60000 65536"/>
              <a:gd name="T9" fmla="*/ 0 60000 65536"/>
              <a:gd name="T10" fmla="*/ 0 60000 65536"/>
              <a:gd name="T11" fmla="*/ 0 60000 65536"/>
              <a:gd name="T12" fmla="*/ 0 w 1136"/>
              <a:gd name="T13" fmla="*/ 0 h 846"/>
              <a:gd name="T14" fmla="*/ 1136 w 1136"/>
              <a:gd name="T15" fmla="*/ 846 h 846"/>
            </a:gdLst>
            <a:ahLst/>
            <a:cxnLst>
              <a:cxn ang="T8">
                <a:pos x="T0" y="T1"/>
              </a:cxn>
              <a:cxn ang="T9">
                <a:pos x="T2" y="T3"/>
              </a:cxn>
              <a:cxn ang="T10">
                <a:pos x="T4" y="T5"/>
              </a:cxn>
              <a:cxn ang="T11">
                <a:pos x="T6" y="T7"/>
              </a:cxn>
            </a:cxnLst>
            <a:rect l="T12" t="T13" r="T14" b="T15"/>
            <a:pathLst>
              <a:path w="1136" h="846">
                <a:moveTo>
                  <a:pt x="0" y="0"/>
                </a:moveTo>
                <a:lnTo>
                  <a:pt x="0" y="845"/>
                </a:lnTo>
                <a:lnTo>
                  <a:pt x="1135" y="845"/>
                </a:lnTo>
                <a:lnTo>
                  <a:pt x="1135" y="282"/>
                </a:lnTo>
              </a:path>
            </a:pathLst>
          </a:custGeom>
          <a:noFill/>
          <a:ln w="31750">
            <a:solidFill>
              <a:schemeClr val="tx2"/>
            </a:solidFill>
            <a:round/>
            <a:headEnd/>
            <a:tailEnd/>
          </a:ln>
        </p:spPr>
        <p:txBody>
          <a:bodyPr lIns="0" tIns="0" rIns="0" bIns="0" anchor="b"/>
          <a:lstStyle/>
          <a:p>
            <a:endParaRPr lang="en-US" dirty="0"/>
          </a:p>
        </p:txBody>
      </p:sp>
      <p:sp>
        <p:nvSpPr>
          <p:cNvPr id="58380" name="Freeform 15"/>
          <p:cNvSpPr>
            <a:spLocks/>
          </p:cNvSpPr>
          <p:nvPr/>
        </p:nvSpPr>
        <p:spPr bwMode="auto">
          <a:xfrm>
            <a:off x="7177088" y="5014912"/>
            <a:ext cx="1674812" cy="604838"/>
          </a:xfrm>
          <a:custGeom>
            <a:avLst/>
            <a:gdLst>
              <a:gd name="T0" fmla="*/ 2147483647 w 1161"/>
              <a:gd name="T1" fmla="*/ 0 h 432"/>
              <a:gd name="T2" fmla="*/ 2147483647 w 1161"/>
              <a:gd name="T3" fmla="*/ 844866391 h 432"/>
              <a:gd name="T4" fmla="*/ 0 w 1161"/>
              <a:gd name="T5" fmla="*/ 844866391 h 432"/>
              <a:gd name="T6" fmla="*/ 0 60000 65536"/>
              <a:gd name="T7" fmla="*/ 0 60000 65536"/>
              <a:gd name="T8" fmla="*/ 0 60000 65536"/>
              <a:gd name="T9" fmla="*/ 0 w 1161"/>
              <a:gd name="T10" fmla="*/ 0 h 432"/>
              <a:gd name="T11" fmla="*/ 1161 w 1161"/>
              <a:gd name="T12" fmla="*/ 432 h 432"/>
            </a:gdLst>
            <a:ahLst/>
            <a:cxnLst>
              <a:cxn ang="T6">
                <a:pos x="T0" y="T1"/>
              </a:cxn>
              <a:cxn ang="T7">
                <a:pos x="T2" y="T3"/>
              </a:cxn>
              <a:cxn ang="T8">
                <a:pos x="T4" y="T5"/>
              </a:cxn>
            </a:cxnLst>
            <a:rect l="T9" t="T10" r="T11" b="T12"/>
            <a:pathLst>
              <a:path w="1161" h="432">
                <a:moveTo>
                  <a:pt x="1160" y="0"/>
                </a:moveTo>
                <a:lnTo>
                  <a:pt x="1160" y="431"/>
                </a:lnTo>
                <a:lnTo>
                  <a:pt x="0" y="431"/>
                </a:lnTo>
              </a:path>
            </a:pathLst>
          </a:custGeom>
          <a:noFill/>
          <a:ln w="31750">
            <a:solidFill>
              <a:schemeClr val="tx2"/>
            </a:solidFill>
            <a:round/>
            <a:headEnd/>
            <a:tailEnd/>
          </a:ln>
        </p:spPr>
        <p:txBody>
          <a:bodyPr lIns="0" tIns="0" rIns="0" bIns="0" anchor="b"/>
          <a:lstStyle/>
          <a:p>
            <a:endParaRPr lang="en-US" dirty="0"/>
          </a:p>
        </p:txBody>
      </p:sp>
      <p:sp>
        <p:nvSpPr>
          <p:cNvPr id="58381" name="Freeform 16"/>
          <p:cNvSpPr>
            <a:spLocks/>
          </p:cNvSpPr>
          <p:nvPr/>
        </p:nvSpPr>
        <p:spPr bwMode="auto">
          <a:xfrm>
            <a:off x="8785225" y="4440237"/>
            <a:ext cx="131763" cy="560388"/>
          </a:xfrm>
          <a:custGeom>
            <a:avLst/>
            <a:gdLst>
              <a:gd name="T0" fmla="*/ 186660891 w 92"/>
              <a:gd name="T1" fmla="*/ 0 h 400"/>
              <a:gd name="T2" fmla="*/ 186660891 w 92"/>
              <a:gd name="T3" fmla="*/ 783124129 h 400"/>
              <a:gd name="T4" fmla="*/ 0 w 92"/>
              <a:gd name="T5" fmla="*/ 783124129 h 400"/>
              <a:gd name="T6" fmla="*/ 0 w 92"/>
              <a:gd name="T7" fmla="*/ 0 h 400"/>
              <a:gd name="T8" fmla="*/ 186660891 w 92"/>
              <a:gd name="T9" fmla="*/ 0 h 400"/>
              <a:gd name="T10" fmla="*/ 0 60000 65536"/>
              <a:gd name="T11" fmla="*/ 0 60000 65536"/>
              <a:gd name="T12" fmla="*/ 0 60000 65536"/>
              <a:gd name="T13" fmla="*/ 0 60000 65536"/>
              <a:gd name="T14" fmla="*/ 0 60000 65536"/>
              <a:gd name="T15" fmla="*/ 0 w 92"/>
              <a:gd name="T16" fmla="*/ 0 h 400"/>
              <a:gd name="T17" fmla="*/ 92 w 92"/>
              <a:gd name="T18" fmla="*/ 400 h 400"/>
            </a:gdLst>
            <a:ahLst/>
            <a:cxnLst>
              <a:cxn ang="T10">
                <a:pos x="T0" y="T1"/>
              </a:cxn>
              <a:cxn ang="T11">
                <a:pos x="T2" y="T3"/>
              </a:cxn>
              <a:cxn ang="T12">
                <a:pos x="T4" y="T5"/>
              </a:cxn>
              <a:cxn ang="T13">
                <a:pos x="T6" y="T7"/>
              </a:cxn>
              <a:cxn ang="T14">
                <a:pos x="T8" y="T9"/>
              </a:cxn>
            </a:cxnLst>
            <a:rect l="T15" t="T16" r="T17" b="T18"/>
            <a:pathLst>
              <a:path w="92" h="400">
                <a:moveTo>
                  <a:pt x="91" y="0"/>
                </a:moveTo>
                <a:lnTo>
                  <a:pt x="91" y="399"/>
                </a:lnTo>
                <a:lnTo>
                  <a:pt x="0" y="399"/>
                </a:lnTo>
                <a:lnTo>
                  <a:pt x="0" y="0"/>
                </a:lnTo>
                <a:lnTo>
                  <a:pt x="91" y="0"/>
                </a:lnTo>
              </a:path>
            </a:pathLst>
          </a:custGeom>
          <a:noFill/>
          <a:ln w="31750">
            <a:solidFill>
              <a:schemeClr val="tx2"/>
            </a:solidFill>
            <a:round/>
            <a:headEnd/>
            <a:tailEnd/>
          </a:ln>
        </p:spPr>
        <p:txBody>
          <a:bodyPr lIns="0" tIns="0" rIns="0" bIns="0" anchor="b"/>
          <a:lstStyle/>
          <a:p>
            <a:endParaRPr lang="en-US" dirty="0"/>
          </a:p>
        </p:txBody>
      </p:sp>
      <p:sp>
        <p:nvSpPr>
          <p:cNvPr id="58382" name="Freeform 17"/>
          <p:cNvSpPr>
            <a:spLocks/>
          </p:cNvSpPr>
          <p:nvPr/>
        </p:nvSpPr>
        <p:spPr bwMode="auto">
          <a:xfrm>
            <a:off x="7146925" y="4430712"/>
            <a:ext cx="114300" cy="388938"/>
          </a:xfrm>
          <a:custGeom>
            <a:avLst/>
            <a:gdLst>
              <a:gd name="T0" fmla="*/ 163279702 w 79"/>
              <a:gd name="T1" fmla="*/ 0 h 278"/>
              <a:gd name="T2" fmla="*/ 163279702 w 79"/>
              <a:gd name="T3" fmla="*/ 542189302 h 278"/>
              <a:gd name="T4" fmla="*/ 0 w 79"/>
              <a:gd name="T5" fmla="*/ 542189302 h 278"/>
              <a:gd name="T6" fmla="*/ 0 w 79"/>
              <a:gd name="T7" fmla="*/ 0 h 278"/>
              <a:gd name="T8" fmla="*/ 163279702 w 79"/>
              <a:gd name="T9" fmla="*/ 0 h 278"/>
              <a:gd name="T10" fmla="*/ 0 60000 65536"/>
              <a:gd name="T11" fmla="*/ 0 60000 65536"/>
              <a:gd name="T12" fmla="*/ 0 60000 65536"/>
              <a:gd name="T13" fmla="*/ 0 60000 65536"/>
              <a:gd name="T14" fmla="*/ 0 60000 65536"/>
              <a:gd name="T15" fmla="*/ 0 w 79"/>
              <a:gd name="T16" fmla="*/ 0 h 278"/>
              <a:gd name="T17" fmla="*/ 79 w 79"/>
              <a:gd name="T18" fmla="*/ 278 h 278"/>
            </a:gdLst>
            <a:ahLst/>
            <a:cxnLst>
              <a:cxn ang="T10">
                <a:pos x="T0" y="T1"/>
              </a:cxn>
              <a:cxn ang="T11">
                <a:pos x="T2" y="T3"/>
              </a:cxn>
              <a:cxn ang="T12">
                <a:pos x="T4" y="T5"/>
              </a:cxn>
              <a:cxn ang="T13">
                <a:pos x="T6" y="T7"/>
              </a:cxn>
              <a:cxn ang="T14">
                <a:pos x="T8" y="T9"/>
              </a:cxn>
            </a:cxnLst>
            <a:rect l="T15" t="T16" r="T17" b="T18"/>
            <a:pathLst>
              <a:path w="79" h="278">
                <a:moveTo>
                  <a:pt x="78" y="0"/>
                </a:moveTo>
                <a:lnTo>
                  <a:pt x="78" y="277"/>
                </a:lnTo>
                <a:lnTo>
                  <a:pt x="0" y="277"/>
                </a:lnTo>
                <a:lnTo>
                  <a:pt x="0" y="0"/>
                </a:lnTo>
                <a:lnTo>
                  <a:pt x="78" y="0"/>
                </a:lnTo>
              </a:path>
            </a:pathLst>
          </a:custGeom>
          <a:noFill/>
          <a:ln w="31750">
            <a:solidFill>
              <a:schemeClr val="tx2"/>
            </a:solidFill>
            <a:round/>
            <a:headEnd/>
            <a:tailEnd/>
          </a:ln>
        </p:spPr>
        <p:txBody>
          <a:bodyPr lIns="0" tIns="0" rIns="0" bIns="0" anchor="b"/>
          <a:lstStyle/>
          <a:p>
            <a:endParaRPr lang="en-US" dirty="0"/>
          </a:p>
        </p:txBody>
      </p:sp>
      <p:sp>
        <p:nvSpPr>
          <p:cNvPr id="58383" name="Freeform 18"/>
          <p:cNvSpPr>
            <a:spLocks/>
          </p:cNvSpPr>
          <p:nvPr/>
        </p:nvSpPr>
        <p:spPr bwMode="auto">
          <a:xfrm>
            <a:off x="5499100" y="4168775"/>
            <a:ext cx="114300" cy="261937"/>
          </a:xfrm>
          <a:custGeom>
            <a:avLst/>
            <a:gdLst>
              <a:gd name="T0" fmla="*/ 163279702 w 79"/>
              <a:gd name="T1" fmla="*/ 0 h 187"/>
              <a:gd name="T2" fmla="*/ 163279702 w 79"/>
              <a:gd name="T3" fmla="*/ 364941242 h 187"/>
              <a:gd name="T4" fmla="*/ 0 w 79"/>
              <a:gd name="T5" fmla="*/ 364941242 h 187"/>
              <a:gd name="T6" fmla="*/ 0 w 79"/>
              <a:gd name="T7" fmla="*/ 0 h 187"/>
              <a:gd name="T8" fmla="*/ 163279702 w 79"/>
              <a:gd name="T9" fmla="*/ 0 h 187"/>
              <a:gd name="T10" fmla="*/ 0 60000 65536"/>
              <a:gd name="T11" fmla="*/ 0 60000 65536"/>
              <a:gd name="T12" fmla="*/ 0 60000 65536"/>
              <a:gd name="T13" fmla="*/ 0 60000 65536"/>
              <a:gd name="T14" fmla="*/ 0 60000 65536"/>
              <a:gd name="T15" fmla="*/ 0 w 79"/>
              <a:gd name="T16" fmla="*/ 0 h 187"/>
              <a:gd name="T17" fmla="*/ 79 w 79"/>
              <a:gd name="T18" fmla="*/ 187 h 187"/>
            </a:gdLst>
            <a:ahLst/>
            <a:cxnLst>
              <a:cxn ang="T10">
                <a:pos x="T0" y="T1"/>
              </a:cxn>
              <a:cxn ang="T11">
                <a:pos x="T2" y="T3"/>
              </a:cxn>
              <a:cxn ang="T12">
                <a:pos x="T4" y="T5"/>
              </a:cxn>
              <a:cxn ang="T13">
                <a:pos x="T6" y="T7"/>
              </a:cxn>
              <a:cxn ang="T14">
                <a:pos x="T8" y="T9"/>
              </a:cxn>
            </a:cxnLst>
            <a:rect l="T15" t="T16" r="T17" b="T18"/>
            <a:pathLst>
              <a:path w="79" h="187">
                <a:moveTo>
                  <a:pt x="78" y="0"/>
                </a:moveTo>
                <a:lnTo>
                  <a:pt x="78" y="186"/>
                </a:lnTo>
                <a:lnTo>
                  <a:pt x="0" y="186"/>
                </a:lnTo>
                <a:lnTo>
                  <a:pt x="0" y="0"/>
                </a:lnTo>
                <a:lnTo>
                  <a:pt x="78" y="0"/>
                </a:lnTo>
              </a:path>
            </a:pathLst>
          </a:custGeom>
          <a:noFill/>
          <a:ln w="31750">
            <a:solidFill>
              <a:schemeClr val="tx2"/>
            </a:solidFill>
            <a:round/>
            <a:headEnd/>
            <a:tailEnd/>
          </a:ln>
        </p:spPr>
        <p:txBody>
          <a:bodyPr lIns="0" tIns="0" rIns="0" bIns="0" anchor="b"/>
          <a:lstStyle/>
          <a:p>
            <a:endParaRPr lang="en-US" dirty="0"/>
          </a:p>
        </p:txBody>
      </p:sp>
      <p:sp>
        <p:nvSpPr>
          <p:cNvPr id="58384" name="Freeform 19"/>
          <p:cNvSpPr>
            <a:spLocks/>
          </p:cNvSpPr>
          <p:nvPr/>
        </p:nvSpPr>
        <p:spPr bwMode="auto">
          <a:xfrm>
            <a:off x="6915150" y="4575175"/>
            <a:ext cx="134938" cy="131762"/>
          </a:xfrm>
          <a:custGeom>
            <a:avLst/>
            <a:gdLst>
              <a:gd name="T0" fmla="*/ 94736624 w 93"/>
              <a:gd name="T1" fmla="*/ 0 h 94"/>
              <a:gd name="T2" fmla="*/ 193682487 w 93"/>
              <a:gd name="T3" fmla="*/ 182728647 h 94"/>
              <a:gd name="T4" fmla="*/ 0 w 93"/>
              <a:gd name="T5" fmla="*/ 182728647 h 94"/>
              <a:gd name="T6" fmla="*/ 94736624 w 93"/>
              <a:gd name="T7" fmla="*/ 0 h 94"/>
              <a:gd name="T8" fmla="*/ 0 60000 65536"/>
              <a:gd name="T9" fmla="*/ 0 60000 65536"/>
              <a:gd name="T10" fmla="*/ 0 60000 65536"/>
              <a:gd name="T11" fmla="*/ 0 60000 65536"/>
              <a:gd name="T12" fmla="*/ 0 w 93"/>
              <a:gd name="T13" fmla="*/ 0 h 94"/>
              <a:gd name="T14" fmla="*/ 93 w 93"/>
              <a:gd name="T15" fmla="*/ 94 h 94"/>
            </a:gdLst>
            <a:ahLst/>
            <a:cxnLst>
              <a:cxn ang="T8">
                <a:pos x="T0" y="T1"/>
              </a:cxn>
              <a:cxn ang="T9">
                <a:pos x="T2" y="T3"/>
              </a:cxn>
              <a:cxn ang="T10">
                <a:pos x="T4" y="T5"/>
              </a:cxn>
              <a:cxn ang="T11">
                <a:pos x="T6" y="T7"/>
              </a:cxn>
            </a:cxnLst>
            <a:rect l="T12" t="T13" r="T14" b="T15"/>
            <a:pathLst>
              <a:path w="93" h="94">
                <a:moveTo>
                  <a:pt x="45" y="0"/>
                </a:moveTo>
                <a:lnTo>
                  <a:pt x="92" y="93"/>
                </a:lnTo>
                <a:lnTo>
                  <a:pt x="0" y="93"/>
                </a:lnTo>
                <a:lnTo>
                  <a:pt x="45" y="0"/>
                </a:lnTo>
              </a:path>
            </a:pathLst>
          </a:custGeom>
          <a:noFill/>
          <a:ln w="31750">
            <a:solidFill>
              <a:schemeClr val="accent2"/>
            </a:solidFill>
            <a:round/>
            <a:headEnd/>
            <a:tailEnd/>
          </a:ln>
        </p:spPr>
        <p:txBody>
          <a:bodyPr lIns="0" tIns="0" rIns="0" bIns="0" anchor="b"/>
          <a:lstStyle/>
          <a:p>
            <a:endParaRPr lang="en-US" dirty="0"/>
          </a:p>
        </p:txBody>
      </p:sp>
      <p:sp>
        <p:nvSpPr>
          <p:cNvPr id="58385" name="Text Box 20"/>
          <p:cNvSpPr txBox="1">
            <a:spLocks noChangeArrowheads="1"/>
          </p:cNvSpPr>
          <p:nvPr/>
        </p:nvSpPr>
        <p:spPr bwMode="auto">
          <a:xfrm>
            <a:off x="6778625" y="4554537"/>
            <a:ext cx="152400" cy="247650"/>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500" dirty="0">
                <a:solidFill>
                  <a:schemeClr val="accent2"/>
                </a:solidFill>
                <a:latin typeface="Agilent TT Cond" pitchFamily="34" charset="0"/>
              </a:rPr>
              <a:t>2</a:t>
            </a:r>
            <a:endParaRPr lang="en-US" sz="2200" dirty="0">
              <a:solidFill>
                <a:schemeClr val="accent2"/>
              </a:solidFill>
              <a:latin typeface="Agilent TT Cond" pitchFamily="34" charset="0"/>
            </a:endParaRPr>
          </a:p>
        </p:txBody>
      </p:sp>
      <p:sp>
        <p:nvSpPr>
          <p:cNvPr id="58386" name="Line 21"/>
          <p:cNvSpPr>
            <a:spLocks noChangeShapeType="1"/>
          </p:cNvSpPr>
          <p:nvPr/>
        </p:nvSpPr>
        <p:spPr bwMode="auto">
          <a:xfrm>
            <a:off x="1403350" y="3633787"/>
            <a:ext cx="3448050" cy="0"/>
          </a:xfrm>
          <a:prstGeom prst="line">
            <a:avLst/>
          </a:prstGeom>
          <a:noFill/>
          <a:ln w="31750">
            <a:solidFill>
              <a:schemeClr val="tx2"/>
            </a:solidFill>
            <a:round/>
            <a:headEnd/>
            <a:tailEnd/>
          </a:ln>
        </p:spPr>
        <p:txBody>
          <a:bodyPr lIns="0" tIns="0" rIns="0" bIns="0" anchor="b"/>
          <a:lstStyle/>
          <a:p>
            <a:endParaRPr lang="en-US" dirty="0"/>
          </a:p>
        </p:txBody>
      </p:sp>
      <p:sp>
        <p:nvSpPr>
          <p:cNvPr id="58387" name="Line 22"/>
          <p:cNvSpPr>
            <a:spLocks noChangeShapeType="1"/>
          </p:cNvSpPr>
          <p:nvPr/>
        </p:nvSpPr>
        <p:spPr bwMode="auto">
          <a:xfrm>
            <a:off x="1403350" y="3019425"/>
            <a:ext cx="0" cy="625475"/>
          </a:xfrm>
          <a:prstGeom prst="line">
            <a:avLst/>
          </a:prstGeom>
          <a:noFill/>
          <a:ln w="31750">
            <a:solidFill>
              <a:schemeClr val="tx2"/>
            </a:solidFill>
            <a:round/>
            <a:headEnd/>
            <a:tailEnd/>
          </a:ln>
        </p:spPr>
        <p:txBody>
          <a:bodyPr lIns="0" tIns="0" rIns="0" bIns="0" anchor="b"/>
          <a:lstStyle/>
          <a:p>
            <a:endParaRPr lang="en-US" dirty="0"/>
          </a:p>
        </p:txBody>
      </p:sp>
      <p:sp>
        <p:nvSpPr>
          <p:cNvPr id="58388" name="Line 23"/>
          <p:cNvSpPr>
            <a:spLocks noChangeShapeType="1"/>
          </p:cNvSpPr>
          <p:nvPr/>
        </p:nvSpPr>
        <p:spPr bwMode="auto">
          <a:xfrm>
            <a:off x="4848225" y="3021012"/>
            <a:ext cx="0" cy="627063"/>
          </a:xfrm>
          <a:prstGeom prst="line">
            <a:avLst/>
          </a:prstGeom>
          <a:noFill/>
          <a:ln w="31750">
            <a:solidFill>
              <a:schemeClr val="tx2"/>
            </a:solidFill>
            <a:round/>
            <a:headEnd/>
            <a:tailEnd/>
          </a:ln>
        </p:spPr>
        <p:txBody>
          <a:bodyPr lIns="0" tIns="0" rIns="0" bIns="0" anchor="b"/>
          <a:lstStyle/>
          <a:p>
            <a:endParaRPr lang="en-US" dirty="0"/>
          </a:p>
        </p:txBody>
      </p:sp>
      <p:sp>
        <p:nvSpPr>
          <p:cNvPr id="58389" name="Line 24"/>
          <p:cNvSpPr>
            <a:spLocks noChangeShapeType="1"/>
          </p:cNvSpPr>
          <p:nvPr/>
        </p:nvSpPr>
        <p:spPr bwMode="auto">
          <a:xfrm>
            <a:off x="2560638" y="2357437"/>
            <a:ext cx="0" cy="1276350"/>
          </a:xfrm>
          <a:prstGeom prst="line">
            <a:avLst/>
          </a:prstGeom>
          <a:noFill/>
          <a:ln w="31750">
            <a:solidFill>
              <a:schemeClr val="tx2"/>
            </a:solidFill>
            <a:round/>
            <a:headEnd/>
            <a:tailEnd/>
          </a:ln>
        </p:spPr>
        <p:txBody>
          <a:bodyPr lIns="0" tIns="0" rIns="0" bIns="0" anchor="b"/>
          <a:lstStyle/>
          <a:p>
            <a:endParaRPr lang="en-US" dirty="0"/>
          </a:p>
        </p:txBody>
      </p:sp>
      <p:sp>
        <p:nvSpPr>
          <p:cNvPr id="58390" name="Line 25"/>
          <p:cNvSpPr>
            <a:spLocks noChangeShapeType="1"/>
          </p:cNvSpPr>
          <p:nvPr/>
        </p:nvSpPr>
        <p:spPr bwMode="auto">
          <a:xfrm>
            <a:off x="3624263" y="2349500"/>
            <a:ext cx="0" cy="1274762"/>
          </a:xfrm>
          <a:prstGeom prst="line">
            <a:avLst/>
          </a:prstGeom>
          <a:noFill/>
          <a:ln w="31750">
            <a:solidFill>
              <a:schemeClr val="tx2"/>
            </a:solidFill>
            <a:round/>
            <a:headEnd/>
            <a:tailEnd/>
          </a:ln>
        </p:spPr>
        <p:txBody>
          <a:bodyPr lIns="0" tIns="0" rIns="0" bIns="0" anchor="b"/>
          <a:lstStyle/>
          <a:p>
            <a:endParaRPr lang="en-US" dirty="0"/>
          </a:p>
        </p:txBody>
      </p:sp>
      <p:sp>
        <p:nvSpPr>
          <p:cNvPr id="58391" name="Freeform 26"/>
          <p:cNvSpPr>
            <a:spLocks/>
          </p:cNvSpPr>
          <p:nvPr/>
        </p:nvSpPr>
        <p:spPr bwMode="auto">
          <a:xfrm>
            <a:off x="4791075" y="2451100"/>
            <a:ext cx="131763" cy="561975"/>
          </a:xfrm>
          <a:custGeom>
            <a:avLst/>
            <a:gdLst>
              <a:gd name="T0" fmla="*/ 186660891 w 92"/>
              <a:gd name="T1" fmla="*/ 0 h 402"/>
              <a:gd name="T2" fmla="*/ 186660891 w 92"/>
              <a:gd name="T3" fmla="*/ 783657474 h 402"/>
              <a:gd name="T4" fmla="*/ 0 w 92"/>
              <a:gd name="T5" fmla="*/ 783657474 h 402"/>
              <a:gd name="T6" fmla="*/ 0 w 92"/>
              <a:gd name="T7" fmla="*/ 0 h 402"/>
              <a:gd name="T8" fmla="*/ 186660891 w 92"/>
              <a:gd name="T9" fmla="*/ 0 h 402"/>
              <a:gd name="T10" fmla="*/ 0 60000 65536"/>
              <a:gd name="T11" fmla="*/ 0 60000 65536"/>
              <a:gd name="T12" fmla="*/ 0 60000 65536"/>
              <a:gd name="T13" fmla="*/ 0 60000 65536"/>
              <a:gd name="T14" fmla="*/ 0 60000 65536"/>
              <a:gd name="T15" fmla="*/ 0 w 92"/>
              <a:gd name="T16" fmla="*/ 0 h 402"/>
              <a:gd name="T17" fmla="*/ 92 w 92"/>
              <a:gd name="T18" fmla="*/ 402 h 402"/>
            </a:gdLst>
            <a:ahLst/>
            <a:cxnLst>
              <a:cxn ang="T10">
                <a:pos x="T0" y="T1"/>
              </a:cxn>
              <a:cxn ang="T11">
                <a:pos x="T2" y="T3"/>
              </a:cxn>
              <a:cxn ang="T12">
                <a:pos x="T4" y="T5"/>
              </a:cxn>
              <a:cxn ang="T13">
                <a:pos x="T6" y="T7"/>
              </a:cxn>
              <a:cxn ang="T14">
                <a:pos x="T8" y="T9"/>
              </a:cxn>
            </a:cxnLst>
            <a:rect l="T15" t="T16" r="T17" b="T18"/>
            <a:pathLst>
              <a:path w="92" h="402">
                <a:moveTo>
                  <a:pt x="91" y="0"/>
                </a:moveTo>
                <a:lnTo>
                  <a:pt x="91" y="401"/>
                </a:lnTo>
                <a:lnTo>
                  <a:pt x="0" y="401"/>
                </a:lnTo>
                <a:lnTo>
                  <a:pt x="0" y="0"/>
                </a:lnTo>
                <a:lnTo>
                  <a:pt x="91" y="0"/>
                </a:lnTo>
              </a:path>
            </a:pathLst>
          </a:custGeom>
          <a:noFill/>
          <a:ln w="31750">
            <a:solidFill>
              <a:schemeClr val="tx2"/>
            </a:solidFill>
            <a:round/>
            <a:headEnd/>
            <a:tailEnd/>
          </a:ln>
        </p:spPr>
        <p:txBody>
          <a:bodyPr lIns="0" tIns="0" rIns="0" bIns="0" anchor="b"/>
          <a:lstStyle/>
          <a:p>
            <a:endParaRPr lang="en-US" dirty="0"/>
          </a:p>
        </p:txBody>
      </p:sp>
      <p:sp>
        <p:nvSpPr>
          <p:cNvPr id="58392" name="Freeform 27"/>
          <p:cNvSpPr>
            <a:spLocks/>
          </p:cNvSpPr>
          <p:nvPr/>
        </p:nvSpPr>
        <p:spPr bwMode="auto">
          <a:xfrm>
            <a:off x="1336675" y="2447925"/>
            <a:ext cx="134938" cy="561975"/>
          </a:xfrm>
          <a:custGeom>
            <a:avLst/>
            <a:gdLst>
              <a:gd name="T0" fmla="*/ 193682487 w 93"/>
              <a:gd name="T1" fmla="*/ 0 h 401"/>
              <a:gd name="T2" fmla="*/ 193682487 w 93"/>
              <a:gd name="T3" fmla="*/ 785607527 h 401"/>
              <a:gd name="T4" fmla="*/ 0 w 93"/>
              <a:gd name="T5" fmla="*/ 785607527 h 401"/>
              <a:gd name="T6" fmla="*/ 0 w 93"/>
              <a:gd name="T7" fmla="*/ 0 h 401"/>
              <a:gd name="T8" fmla="*/ 193682487 w 93"/>
              <a:gd name="T9" fmla="*/ 0 h 401"/>
              <a:gd name="T10" fmla="*/ 0 60000 65536"/>
              <a:gd name="T11" fmla="*/ 0 60000 65536"/>
              <a:gd name="T12" fmla="*/ 0 60000 65536"/>
              <a:gd name="T13" fmla="*/ 0 60000 65536"/>
              <a:gd name="T14" fmla="*/ 0 60000 65536"/>
              <a:gd name="T15" fmla="*/ 0 w 93"/>
              <a:gd name="T16" fmla="*/ 0 h 401"/>
              <a:gd name="T17" fmla="*/ 93 w 93"/>
              <a:gd name="T18" fmla="*/ 401 h 401"/>
            </a:gdLst>
            <a:ahLst/>
            <a:cxnLst>
              <a:cxn ang="T10">
                <a:pos x="T0" y="T1"/>
              </a:cxn>
              <a:cxn ang="T11">
                <a:pos x="T2" y="T3"/>
              </a:cxn>
              <a:cxn ang="T12">
                <a:pos x="T4" y="T5"/>
              </a:cxn>
              <a:cxn ang="T13">
                <a:pos x="T6" y="T7"/>
              </a:cxn>
              <a:cxn ang="T14">
                <a:pos x="T8" y="T9"/>
              </a:cxn>
            </a:cxnLst>
            <a:rect l="T15" t="T16" r="T17" b="T18"/>
            <a:pathLst>
              <a:path w="93" h="401">
                <a:moveTo>
                  <a:pt x="92" y="0"/>
                </a:moveTo>
                <a:lnTo>
                  <a:pt x="92" y="400"/>
                </a:lnTo>
                <a:lnTo>
                  <a:pt x="0" y="400"/>
                </a:lnTo>
                <a:lnTo>
                  <a:pt x="0" y="0"/>
                </a:lnTo>
                <a:lnTo>
                  <a:pt x="92" y="0"/>
                </a:lnTo>
              </a:path>
            </a:pathLst>
          </a:custGeom>
          <a:noFill/>
          <a:ln w="31750">
            <a:solidFill>
              <a:schemeClr val="tx2"/>
            </a:solidFill>
            <a:round/>
            <a:headEnd/>
            <a:tailEnd/>
          </a:ln>
        </p:spPr>
        <p:txBody>
          <a:bodyPr lIns="0" tIns="0" rIns="0" bIns="0" anchor="b"/>
          <a:lstStyle/>
          <a:p>
            <a:endParaRPr lang="en-US" dirty="0"/>
          </a:p>
        </p:txBody>
      </p:sp>
      <p:sp>
        <p:nvSpPr>
          <p:cNvPr id="58393" name="Freeform 28"/>
          <p:cNvSpPr>
            <a:spLocks/>
          </p:cNvSpPr>
          <p:nvPr/>
        </p:nvSpPr>
        <p:spPr bwMode="auto">
          <a:xfrm>
            <a:off x="2513013" y="2087562"/>
            <a:ext cx="117475" cy="261938"/>
          </a:xfrm>
          <a:custGeom>
            <a:avLst/>
            <a:gdLst>
              <a:gd name="T0" fmla="*/ 168272042 w 81"/>
              <a:gd name="T1" fmla="*/ 0 h 187"/>
              <a:gd name="T2" fmla="*/ 168272042 w 81"/>
              <a:gd name="T3" fmla="*/ 364944036 h 187"/>
              <a:gd name="T4" fmla="*/ 0 w 81"/>
              <a:gd name="T5" fmla="*/ 364944036 h 187"/>
              <a:gd name="T6" fmla="*/ 0 w 81"/>
              <a:gd name="T7" fmla="*/ 0 h 187"/>
              <a:gd name="T8" fmla="*/ 168272042 w 81"/>
              <a:gd name="T9" fmla="*/ 0 h 187"/>
              <a:gd name="T10" fmla="*/ 0 60000 65536"/>
              <a:gd name="T11" fmla="*/ 0 60000 65536"/>
              <a:gd name="T12" fmla="*/ 0 60000 65536"/>
              <a:gd name="T13" fmla="*/ 0 60000 65536"/>
              <a:gd name="T14" fmla="*/ 0 60000 65536"/>
              <a:gd name="T15" fmla="*/ 0 w 81"/>
              <a:gd name="T16" fmla="*/ 0 h 187"/>
              <a:gd name="T17" fmla="*/ 81 w 81"/>
              <a:gd name="T18" fmla="*/ 187 h 187"/>
            </a:gdLst>
            <a:ahLst/>
            <a:cxnLst>
              <a:cxn ang="T10">
                <a:pos x="T0" y="T1"/>
              </a:cxn>
              <a:cxn ang="T11">
                <a:pos x="T2" y="T3"/>
              </a:cxn>
              <a:cxn ang="T12">
                <a:pos x="T4" y="T5"/>
              </a:cxn>
              <a:cxn ang="T13">
                <a:pos x="T6" y="T7"/>
              </a:cxn>
              <a:cxn ang="T14">
                <a:pos x="T8" y="T9"/>
              </a:cxn>
            </a:cxnLst>
            <a:rect l="T15" t="T16" r="T17" b="T18"/>
            <a:pathLst>
              <a:path w="81" h="187">
                <a:moveTo>
                  <a:pt x="80" y="0"/>
                </a:moveTo>
                <a:lnTo>
                  <a:pt x="80" y="186"/>
                </a:lnTo>
                <a:lnTo>
                  <a:pt x="0" y="186"/>
                </a:lnTo>
                <a:lnTo>
                  <a:pt x="0" y="0"/>
                </a:lnTo>
                <a:lnTo>
                  <a:pt x="80" y="0"/>
                </a:lnTo>
              </a:path>
            </a:pathLst>
          </a:custGeom>
          <a:noFill/>
          <a:ln w="31750">
            <a:solidFill>
              <a:schemeClr val="tx2"/>
            </a:solidFill>
            <a:round/>
            <a:headEnd/>
            <a:tailEnd/>
          </a:ln>
        </p:spPr>
        <p:txBody>
          <a:bodyPr lIns="0" tIns="0" rIns="0" bIns="0" anchor="b"/>
          <a:lstStyle/>
          <a:p>
            <a:endParaRPr lang="en-US" dirty="0"/>
          </a:p>
        </p:txBody>
      </p:sp>
      <p:sp>
        <p:nvSpPr>
          <p:cNvPr id="58394" name="Freeform 29"/>
          <p:cNvSpPr>
            <a:spLocks/>
          </p:cNvSpPr>
          <p:nvPr/>
        </p:nvSpPr>
        <p:spPr bwMode="auto">
          <a:xfrm>
            <a:off x="3578225" y="2090737"/>
            <a:ext cx="117475" cy="260350"/>
          </a:xfrm>
          <a:custGeom>
            <a:avLst/>
            <a:gdLst>
              <a:gd name="T0" fmla="*/ 168272042 w 81"/>
              <a:gd name="T1" fmla="*/ 0 h 186"/>
              <a:gd name="T2" fmla="*/ 168272042 w 81"/>
              <a:gd name="T3" fmla="*/ 362460358 h 186"/>
              <a:gd name="T4" fmla="*/ 0 w 81"/>
              <a:gd name="T5" fmla="*/ 362460358 h 186"/>
              <a:gd name="T6" fmla="*/ 0 w 81"/>
              <a:gd name="T7" fmla="*/ 0 h 186"/>
              <a:gd name="T8" fmla="*/ 168272042 w 81"/>
              <a:gd name="T9" fmla="*/ 0 h 186"/>
              <a:gd name="T10" fmla="*/ 0 60000 65536"/>
              <a:gd name="T11" fmla="*/ 0 60000 65536"/>
              <a:gd name="T12" fmla="*/ 0 60000 65536"/>
              <a:gd name="T13" fmla="*/ 0 60000 65536"/>
              <a:gd name="T14" fmla="*/ 0 60000 65536"/>
              <a:gd name="T15" fmla="*/ 0 w 81"/>
              <a:gd name="T16" fmla="*/ 0 h 186"/>
              <a:gd name="T17" fmla="*/ 81 w 81"/>
              <a:gd name="T18" fmla="*/ 186 h 186"/>
            </a:gdLst>
            <a:ahLst/>
            <a:cxnLst>
              <a:cxn ang="T10">
                <a:pos x="T0" y="T1"/>
              </a:cxn>
              <a:cxn ang="T11">
                <a:pos x="T2" y="T3"/>
              </a:cxn>
              <a:cxn ang="T12">
                <a:pos x="T4" y="T5"/>
              </a:cxn>
              <a:cxn ang="T13">
                <a:pos x="T6" y="T7"/>
              </a:cxn>
              <a:cxn ang="T14">
                <a:pos x="T8" y="T9"/>
              </a:cxn>
            </a:cxnLst>
            <a:rect l="T15" t="T16" r="T17" b="T18"/>
            <a:pathLst>
              <a:path w="81" h="186">
                <a:moveTo>
                  <a:pt x="80" y="0"/>
                </a:moveTo>
                <a:lnTo>
                  <a:pt x="80" y="185"/>
                </a:lnTo>
                <a:lnTo>
                  <a:pt x="0" y="185"/>
                </a:lnTo>
                <a:lnTo>
                  <a:pt x="0" y="0"/>
                </a:lnTo>
                <a:lnTo>
                  <a:pt x="80" y="0"/>
                </a:lnTo>
              </a:path>
            </a:pathLst>
          </a:custGeom>
          <a:noFill/>
          <a:ln w="31750">
            <a:solidFill>
              <a:schemeClr val="tx2"/>
            </a:solidFill>
            <a:round/>
            <a:headEnd/>
            <a:tailEnd/>
          </a:ln>
        </p:spPr>
        <p:txBody>
          <a:bodyPr lIns="0" tIns="0" rIns="0" bIns="0" anchor="b"/>
          <a:lstStyle/>
          <a:p>
            <a:endParaRPr lang="en-US" dirty="0"/>
          </a:p>
        </p:txBody>
      </p:sp>
      <p:sp>
        <p:nvSpPr>
          <p:cNvPr id="58395" name="Freeform 30"/>
          <p:cNvSpPr>
            <a:spLocks/>
          </p:cNvSpPr>
          <p:nvPr/>
        </p:nvSpPr>
        <p:spPr bwMode="auto">
          <a:xfrm>
            <a:off x="3378200" y="2139950"/>
            <a:ext cx="133350" cy="131762"/>
          </a:xfrm>
          <a:custGeom>
            <a:avLst/>
            <a:gdLst>
              <a:gd name="T0" fmla="*/ 92519082 w 93"/>
              <a:gd name="T1" fmla="*/ 0 h 94"/>
              <a:gd name="T2" fmla="*/ 189150550 w 93"/>
              <a:gd name="T3" fmla="*/ 182728647 h 94"/>
              <a:gd name="T4" fmla="*/ 0 w 93"/>
              <a:gd name="T5" fmla="*/ 182728647 h 94"/>
              <a:gd name="T6" fmla="*/ 92519082 w 93"/>
              <a:gd name="T7" fmla="*/ 0 h 94"/>
              <a:gd name="T8" fmla="*/ 0 60000 65536"/>
              <a:gd name="T9" fmla="*/ 0 60000 65536"/>
              <a:gd name="T10" fmla="*/ 0 60000 65536"/>
              <a:gd name="T11" fmla="*/ 0 60000 65536"/>
              <a:gd name="T12" fmla="*/ 0 w 93"/>
              <a:gd name="T13" fmla="*/ 0 h 94"/>
              <a:gd name="T14" fmla="*/ 93 w 93"/>
              <a:gd name="T15" fmla="*/ 94 h 94"/>
            </a:gdLst>
            <a:ahLst/>
            <a:cxnLst>
              <a:cxn ang="T8">
                <a:pos x="T0" y="T1"/>
              </a:cxn>
              <a:cxn ang="T9">
                <a:pos x="T2" y="T3"/>
              </a:cxn>
              <a:cxn ang="T10">
                <a:pos x="T4" y="T5"/>
              </a:cxn>
              <a:cxn ang="T11">
                <a:pos x="T6" y="T7"/>
              </a:cxn>
            </a:cxnLst>
            <a:rect l="T12" t="T13" r="T14" b="T15"/>
            <a:pathLst>
              <a:path w="93" h="94">
                <a:moveTo>
                  <a:pt x="45" y="0"/>
                </a:moveTo>
                <a:lnTo>
                  <a:pt x="92" y="93"/>
                </a:lnTo>
                <a:lnTo>
                  <a:pt x="0" y="93"/>
                </a:lnTo>
                <a:lnTo>
                  <a:pt x="45" y="0"/>
                </a:lnTo>
              </a:path>
            </a:pathLst>
          </a:custGeom>
          <a:noFill/>
          <a:ln w="31750">
            <a:solidFill>
              <a:schemeClr val="accent2"/>
            </a:solidFill>
            <a:round/>
            <a:headEnd/>
            <a:tailEnd/>
          </a:ln>
        </p:spPr>
        <p:txBody>
          <a:bodyPr lIns="0" tIns="0" rIns="0" bIns="0" anchor="b"/>
          <a:lstStyle/>
          <a:p>
            <a:endParaRPr lang="en-US" dirty="0"/>
          </a:p>
        </p:txBody>
      </p:sp>
      <p:sp>
        <p:nvSpPr>
          <p:cNvPr id="58396" name="Freeform 31"/>
          <p:cNvSpPr>
            <a:spLocks/>
          </p:cNvSpPr>
          <p:nvPr/>
        </p:nvSpPr>
        <p:spPr bwMode="auto">
          <a:xfrm>
            <a:off x="2309813" y="2152650"/>
            <a:ext cx="138112" cy="131762"/>
          </a:xfrm>
          <a:custGeom>
            <a:avLst/>
            <a:gdLst>
              <a:gd name="T0" fmla="*/ 99348579 w 96"/>
              <a:gd name="T1" fmla="*/ 0 h 94"/>
              <a:gd name="T2" fmla="*/ 196626917 w 96"/>
              <a:gd name="T3" fmla="*/ 182728647 h 94"/>
              <a:gd name="T4" fmla="*/ 0 w 96"/>
              <a:gd name="T5" fmla="*/ 182728647 h 94"/>
              <a:gd name="T6" fmla="*/ 99348579 w 96"/>
              <a:gd name="T7" fmla="*/ 0 h 94"/>
              <a:gd name="T8" fmla="*/ 0 60000 65536"/>
              <a:gd name="T9" fmla="*/ 0 60000 65536"/>
              <a:gd name="T10" fmla="*/ 0 60000 65536"/>
              <a:gd name="T11" fmla="*/ 0 60000 65536"/>
              <a:gd name="T12" fmla="*/ 0 w 96"/>
              <a:gd name="T13" fmla="*/ 0 h 94"/>
              <a:gd name="T14" fmla="*/ 96 w 96"/>
              <a:gd name="T15" fmla="*/ 94 h 94"/>
            </a:gdLst>
            <a:ahLst/>
            <a:cxnLst>
              <a:cxn ang="T8">
                <a:pos x="T0" y="T1"/>
              </a:cxn>
              <a:cxn ang="T9">
                <a:pos x="T2" y="T3"/>
              </a:cxn>
              <a:cxn ang="T10">
                <a:pos x="T4" y="T5"/>
              </a:cxn>
              <a:cxn ang="T11">
                <a:pos x="T6" y="T7"/>
              </a:cxn>
            </a:cxnLst>
            <a:rect l="T12" t="T13" r="T14" b="T15"/>
            <a:pathLst>
              <a:path w="96" h="94">
                <a:moveTo>
                  <a:pt x="48" y="0"/>
                </a:moveTo>
                <a:lnTo>
                  <a:pt x="95" y="93"/>
                </a:lnTo>
                <a:lnTo>
                  <a:pt x="0" y="93"/>
                </a:lnTo>
                <a:lnTo>
                  <a:pt x="48" y="0"/>
                </a:lnTo>
              </a:path>
            </a:pathLst>
          </a:custGeom>
          <a:noFill/>
          <a:ln w="31750">
            <a:solidFill>
              <a:schemeClr val="accent2"/>
            </a:solidFill>
            <a:round/>
            <a:headEnd/>
            <a:tailEnd/>
          </a:ln>
        </p:spPr>
        <p:txBody>
          <a:bodyPr lIns="0" tIns="0" rIns="0" bIns="0" anchor="b"/>
          <a:lstStyle/>
          <a:p>
            <a:endParaRPr lang="en-US" dirty="0"/>
          </a:p>
        </p:txBody>
      </p:sp>
      <p:sp>
        <p:nvSpPr>
          <p:cNvPr id="58397" name="Text Box 32"/>
          <p:cNvSpPr txBox="1">
            <a:spLocks noChangeArrowheads="1"/>
          </p:cNvSpPr>
          <p:nvPr/>
        </p:nvSpPr>
        <p:spPr bwMode="auto">
          <a:xfrm>
            <a:off x="2513013" y="3687762"/>
            <a:ext cx="101600" cy="249238"/>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500" dirty="0">
                <a:solidFill>
                  <a:srgbClr val="000000"/>
                </a:solidFill>
                <a:latin typeface="Agilent TT Cond" pitchFamily="34" charset="0"/>
              </a:rPr>
              <a:t>f</a:t>
            </a:r>
            <a:endParaRPr lang="en-US" sz="2200" dirty="0">
              <a:latin typeface="Agilent TT Cond" pitchFamily="34" charset="0"/>
            </a:endParaRPr>
          </a:p>
        </p:txBody>
      </p:sp>
      <p:sp>
        <p:nvSpPr>
          <p:cNvPr id="58398" name="Text Box 33"/>
          <p:cNvSpPr txBox="1">
            <a:spLocks noChangeArrowheads="1"/>
          </p:cNvSpPr>
          <p:nvPr/>
        </p:nvSpPr>
        <p:spPr bwMode="auto">
          <a:xfrm>
            <a:off x="3616325" y="3687762"/>
            <a:ext cx="100013" cy="249238"/>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500" dirty="0">
                <a:solidFill>
                  <a:srgbClr val="000000"/>
                </a:solidFill>
                <a:latin typeface="Agilent TT Cond" pitchFamily="34" charset="0"/>
              </a:rPr>
              <a:t>f</a:t>
            </a:r>
            <a:endParaRPr lang="en-US" sz="2200" dirty="0">
              <a:latin typeface="Agilent TT Cond" pitchFamily="34" charset="0"/>
            </a:endParaRPr>
          </a:p>
        </p:txBody>
      </p:sp>
      <p:grpSp>
        <p:nvGrpSpPr>
          <p:cNvPr id="3" name="Group 34"/>
          <p:cNvGrpSpPr>
            <a:grpSpLocks/>
          </p:cNvGrpSpPr>
          <p:nvPr/>
        </p:nvGrpSpPr>
        <p:grpSpPr bwMode="auto">
          <a:xfrm>
            <a:off x="1123950" y="3457575"/>
            <a:ext cx="1130300" cy="530225"/>
            <a:chOff x="755" y="2736"/>
            <a:chExt cx="784" cy="378"/>
          </a:xfrm>
        </p:grpSpPr>
        <p:sp>
          <p:nvSpPr>
            <p:cNvPr id="58424" name="Text Box 35"/>
            <p:cNvSpPr txBox="1">
              <a:spLocks noChangeArrowheads="1"/>
            </p:cNvSpPr>
            <p:nvPr/>
          </p:nvSpPr>
          <p:spPr bwMode="auto">
            <a:xfrm>
              <a:off x="755" y="2736"/>
              <a:ext cx="784" cy="326"/>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500" dirty="0">
                  <a:solidFill>
                    <a:srgbClr val="000000"/>
                  </a:solidFill>
                  <a:latin typeface="Agilent TT Cond" pitchFamily="34" charset="0"/>
                </a:rPr>
                <a:t>2f - f</a:t>
              </a:r>
              <a:endParaRPr lang="en-US" sz="2200" dirty="0">
                <a:latin typeface="Agilent TT Cond" pitchFamily="34" charset="0"/>
              </a:endParaRPr>
            </a:p>
          </p:txBody>
        </p:sp>
        <p:sp>
          <p:nvSpPr>
            <p:cNvPr id="58425" name="Text Box 36"/>
            <p:cNvSpPr txBox="1">
              <a:spLocks noChangeArrowheads="1"/>
            </p:cNvSpPr>
            <p:nvPr/>
          </p:nvSpPr>
          <p:spPr bwMode="auto">
            <a:xfrm>
              <a:off x="860" y="2990"/>
              <a:ext cx="76" cy="124"/>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000" dirty="0">
                  <a:solidFill>
                    <a:srgbClr val="000000"/>
                  </a:solidFill>
                  <a:latin typeface="Agilent TT Cond" pitchFamily="34" charset="0"/>
                </a:rPr>
                <a:t>1</a:t>
              </a:r>
              <a:endParaRPr lang="en-US" sz="2200" dirty="0">
                <a:latin typeface="Agilent TT Cond" pitchFamily="34" charset="0"/>
              </a:endParaRPr>
            </a:p>
          </p:txBody>
        </p:sp>
        <p:sp>
          <p:nvSpPr>
            <p:cNvPr id="58426" name="Text Box 37"/>
            <p:cNvSpPr txBox="1">
              <a:spLocks noChangeArrowheads="1"/>
            </p:cNvSpPr>
            <p:nvPr/>
          </p:nvSpPr>
          <p:spPr bwMode="auto">
            <a:xfrm>
              <a:off x="1061" y="2987"/>
              <a:ext cx="74" cy="125"/>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000" dirty="0">
                  <a:solidFill>
                    <a:srgbClr val="000000"/>
                  </a:solidFill>
                  <a:latin typeface="Agilent TT Cond" pitchFamily="34" charset="0"/>
                </a:rPr>
                <a:t>2</a:t>
              </a:r>
              <a:endParaRPr lang="en-US" sz="2200" dirty="0">
                <a:latin typeface="Agilent TT Cond" pitchFamily="34" charset="0"/>
              </a:endParaRPr>
            </a:p>
          </p:txBody>
        </p:sp>
      </p:grpSp>
      <p:sp>
        <p:nvSpPr>
          <p:cNvPr id="58400" name="Text Box 38"/>
          <p:cNvSpPr txBox="1">
            <a:spLocks noChangeArrowheads="1"/>
          </p:cNvSpPr>
          <p:nvPr/>
        </p:nvSpPr>
        <p:spPr bwMode="auto">
          <a:xfrm>
            <a:off x="2601913" y="3822700"/>
            <a:ext cx="107950" cy="174625"/>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000" dirty="0">
                <a:solidFill>
                  <a:srgbClr val="000000"/>
                </a:solidFill>
                <a:latin typeface="Agilent TT Cond" pitchFamily="34" charset="0"/>
              </a:rPr>
              <a:t>1</a:t>
            </a:r>
            <a:endParaRPr lang="en-US" sz="2200" dirty="0">
              <a:latin typeface="Agilent TT Cond" pitchFamily="34" charset="0"/>
            </a:endParaRPr>
          </a:p>
        </p:txBody>
      </p:sp>
      <p:sp>
        <p:nvSpPr>
          <p:cNvPr id="58401" name="Text Box 39"/>
          <p:cNvSpPr txBox="1">
            <a:spLocks noChangeArrowheads="1"/>
          </p:cNvSpPr>
          <p:nvPr/>
        </p:nvSpPr>
        <p:spPr bwMode="auto">
          <a:xfrm>
            <a:off x="3683000" y="3803650"/>
            <a:ext cx="107950" cy="176212"/>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000" dirty="0">
                <a:solidFill>
                  <a:srgbClr val="000000"/>
                </a:solidFill>
                <a:latin typeface="Agilent TT Cond" pitchFamily="34" charset="0"/>
              </a:rPr>
              <a:t>2</a:t>
            </a:r>
            <a:endParaRPr lang="en-US" sz="2200" dirty="0">
              <a:latin typeface="Agilent TT Cond" pitchFamily="34" charset="0"/>
            </a:endParaRPr>
          </a:p>
        </p:txBody>
      </p:sp>
      <p:grpSp>
        <p:nvGrpSpPr>
          <p:cNvPr id="4" name="Group 40"/>
          <p:cNvGrpSpPr>
            <a:grpSpLocks/>
          </p:cNvGrpSpPr>
          <p:nvPr/>
        </p:nvGrpSpPr>
        <p:grpSpPr bwMode="auto">
          <a:xfrm>
            <a:off x="495300" y="2428875"/>
            <a:ext cx="690563" cy="1228725"/>
            <a:chOff x="320" y="1886"/>
            <a:chExt cx="478" cy="877"/>
          </a:xfrm>
        </p:grpSpPr>
        <p:sp>
          <p:nvSpPr>
            <p:cNvPr id="58421" name="Line 41"/>
            <p:cNvSpPr>
              <a:spLocks noChangeShapeType="1"/>
            </p:cNvSpPr>
            <p:nvPr/>
          </p:nvSpPr>
          <p:spPr bwMode="auto">
            <a:xfrm>
              <a:off x="518" y="2004"/>
              <a:ext cx="0" cy="346"/>
            </a:xfrm>
            <a:prstGeom prst="line">
              <a:avLst/>
            </a:prstGeom>
            <a:noFill/>
            <a:ln w="31750">
              <a:solidFill>
                <a:srgbClr val="000000"/>
              </a:solidFill>
              <a:round/>
              <a:headEnd/>
              <a:tailEnd/>
            </a:ln>
          </p:spPr>
          <p:txBody>
            <a:bodyPr lIns="0" tIns="0" rIns="0" bIns="0" anchor="b"/>
            <a:lstStyle/>
            <a:p>
              <a:endParaRPr lang="en-US" dirty="0"/>
            </a:p>
          </p:txBody>
        </p:sp>
        <p:sp>
          <p:nvSpPr>
            <p:cNvPr id="58422" name="Freeform 42"/>
            <p:cNvSpPr>
              <a:spLocks/>
            </p:cNvSpPr>
            <p:nvPr/>
          </p:nvSpPr>
          <p:spPr bwMode="auto">
            <a:xfrm>
              <a:off x="483" y="1886"/>
              <a:ext cx="74" cy="156"/>
            </a:xfrm>
            <a:custGeom>
              <a:avLst/>
              <a:gdLst>
                <a:gd name="T0" fmla="*/ 35 w 74"/>
                <a:gd name="T1" fmla="*/ 0 h 156"/>
                <a:gd name="T2" fmla="*/ 0 w 74"/>
                <a:gd name="T3" fmla="*/ 155 h 156"/>
                <a:gd name="T4" fmla="*/ 35 w 74"/>
                <a:gd name="T5" fmla="*/ 118 h 156"/>
                <a:gd name="T6" fmla="*/ 73 w 74"/>
                <a:gd name="T7" fmla="*/ 155 h 156"/>
                <a:gd name="T8" fmla="*/ 35 w 74"/>
                <a:gd name="T9" fmla="*/ 0 h 156"/>
                <a:gd name="T10" fmla="*/ 35 w 74"/>
                <a:gd name="T11" fmla="*/ 0 h 156"/>
                <a:gd name="T12" fmla="*/ 0 60000 65536"/>
                <a:gd name="T13" fmla="*/ 0 60000 65536"/>
                <a:gd name="T14" fmla="*/ 0 60000 65536"/>
                <a:gd name="T15" fmla="*/ 0 60000 65536"/>
                <a:gd name="T16" fmla="*/ 0 60000 65536"/>
                <a:gd name="T17" fmla="*/ 0 60000 65536"/>
                <a:gd name="T18" fmla="*/ 0 w 74"/>
                <a:gd name="T19" fmla="*/ 0 h 156"/>
                <a:gd name="T20" fmla="*/ 74 w 7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4" h="156">
                  <a:moveTo>
                    <a:pt x="35" y="0"/>
                  </a:moveTo>
                  <a:lnTo>
                    <a:pt x="0" y="155"/>
                  </a:lnTo>
                  <a:lnTo>
                    <a:pt x="35" y="118"/>
                  </a:lnTo>
                  <a:lnTo>
                    <a:pt x="73" y="155"/>
                  </a:lnTo>
                  <a:lnTo>
                    <a:pt x="35" y="0"/>
                  </a:lnTo>
                </a:path>
              </a:pathLst>
            </a:custGeom>
            <a:solidFill>
              <a:srgbClr val="000000"/>
            </a:solidFill>
            <a:ln w="31750">
              <a:solidFill>
                <a:srgbClr val="000000"/>
              </a:solidFill>
              <a:round/>
              <a:headEnd/>
              <a:tailEnd/>
            </a:ln>
          </p:spPr>
          <p:txBody>
            <a:bodyPr lIns="0" tIns="0" rIns="0" bIns="0" anchor="b"/>
            <a:lstStyle/>
            <a:p>
              <a:endParaRPr lang="en-US" dirty="0"/>
            </a:p>
          </p:txBody>
        </p:sp>
        <p:sp>
          <p:nvSpPr>
            <p:cNvPr id="58423" name="Text Box 43"/>
            <p:cNvSpPr txBox="1">
              <a:spLocks noChangeArrowheads="1"/>
            </p:cNvSpPr>
            <p:nvPr/>
          </p:nvSpPr>
          <p:spPr bwMode="auto">
            <a:xfrm>
              <a:off x="320" y="2359"/>
              <a:ext cx="478" cy="404"/>
            </a:xfrm>
            <a:prstGeom prst="rect">
              <a:avLst/>
            </a:prstGeom>
            <a:noFill/>
            <a:ln w="9525">
              <a:noFill/>
              <a:miter lim="800000"/>
              <a:headEnd/>
              <a:tailEnd/>
            </a:ln>
          </p:spPr>
          <p:txBody>
            <a:bodyPr lIns="0" tIns="0" rIns="0" bIns="0" anchor="b"/>
            <a:lstStyle/>
            <a:p>
              <a:pPr algn="ctr" defTabSz="409575">
                <a:buClr>
                  <a:srgbClr val="000000"/>
                </a:buClr>
                <a:buSzPct val="90000"/>
                <a:buFont typeface="Monotype Sorts" pitchFamily="2" charset="2"/>
                <a:buNone/>
              </a:pPr>
              <a:r>
                <a:rPr lang="en-US" sz="1700" dirty="0">
                  <a:solidFill>
                    <a:srgbClr val="000000"/>
                  </a:solidFill>
                  <a:latin typeface="Agilent TT Cond" pitchFamily="34" charset="0"/>
                </a:rPr>
                <a:t>Power</a:t>
              </a:r>
            </a:p>
            <a:p>
              <a:pPr algn="ctr" defTabSz="409575">
                <a:buClr>
                  <a:srgbClr val="000000"/>
                </a:buClr>
                <a:buSzPct val="90000"/>
                <a:buFont typeface="Monotype Sorts" pitchFamily="2" charset="2"/>
                <a:buNone/>
              </a:pPr>
              <a:r>
                <a:rPr lang="en-US" sz="1700" dirty="0">
                  <a:solidFill>
                    <a:srgbClr val="000000"/>
                  </a:solidFill>
                  <a:latin typeface="Agilent TT Cond" pitchFamily="34" charset="0"/>
                </a:rPr>
                <a:t>in dB</a:t>
              </a:r>
              <a:endParaRPr lang="en-US" sz="2200" dirty="0">
                <a:latin typeface="Agilent TT Cond" pitchFamily="34" charset="0"/>
              </a:endParaRPr>
            </a:p>
          </p:txBody>
        </p:sp>
      </p:grpSp>
      <p:sp>
        <p:nvSpPr>
          <p:cNvPr id="58403" name="Freeform 44"/>
          <p:cNvSpPr>
            <a:spLocks/>
          </p:cNvSpPr>
          <p:nvPr/>
        </p:nvSpPr>
        <p:spPr bwMode="auto">
          <a:xfrm>
            <a:off x="4562475" y="2673350"/>
            <a:ext cx="134938" cy="131762"/>
          </a:xfrm>
          <a:custGeom>
            <a:avLst/>
            <a:gdLst>
              <a:gd name="T0" fmla="*/ 96841969 w 93"/>
              <a:gd name="T1" fmla="*/ 0 h 94"/>
              <a:gd name="T2" fmla="*/ 193682487 w 93"/>
              <a:gd name="T3" fmla="*/ 182728647 h 94"/>
              <a:gd name="T4" fmla="*/ 0 w 93"/>
              <a:gd name="T5" fmla="*/ 182728647 h 94"/>
              <a:gd name="T6" fmla="*/ 96841969 w 93"/>
              <a:gd name="T7" fmla="*/ 0 h 94"/>
              <a:gd name="T8" fmla="*/ 0 60000 65536"/>
              <a:gd name="T9" fmla="*/ 0 60000 65536"/>
              <a:gd name="T10" fmla="*/ 0 60000 65536"/>
              <a:gd name="T11" fmla="*/ 0 60000 65536"/>
              <a:gd name="T12" fmla="*/ 0 w 93"/>
              <a:gd name="T13" fmla="*/ 0 h 94"/>
              <a:gd name="T14" fmla="*/ 93 w 93"/>
              <a:gd name="T15" fmla="*/ 94 h 94"/>
            </a:gdLst>
            <a:ahLst/>
            <a:cxnLst>
              <a:cxn ang="T8">
                <a:pos x="T0" y="T1"/>
              </a:cxn>
              <a:cxn ang="T9">
                <a:pos x="T2" y="T3"/>
              </a:cxn>
              <a:cxn ang="T10">
                <a:pos x="T4" y="T5"/>
              </a:cxn>
              <a:cxn ang="T11">
                <a:pos x="T6" y="T7"/>
              </a:cxn>
            </a:cxnLst>
            <a:rect l="T12" t="T13" r="T14" b="T15"/>
            <a:pathLst>
              <a:path w="93" h="94">
                <a:moveTo>
                  <a:pt x="46" y="0"/>
                </a:moveTo>
                <a:lnTo>
                  <a:pt x="92" y="93"/>
                </a:lnTo>
                <a:lnTo>
                  <a:pt x="0" y="93"/>
                </a:lnTo>
                <a:lnTo>
                  <a:pt x="46" y="0"/>
                </a:lnTo>
              </a:path>
            </a:pathLst>
          </a:custGeom>
          <a:noFill/>
          <a:ln w="31750">
            <a:solidFill>
              <a:schemeClr val="accent2"/>
            </a:solidFill>
            <a:round/>
            <a:headEnd/>
            <a:tailEnd/>
          </a:ln>
        </p:spPr>
        <p:txBody>
          <a:bodyPr lIns="0" tIns="0" rIns="0" bIns="0" anchor="b"/>
          <a:lstStyle/>
          <a:p>
            <a:endParaRPr lang="en-US" dirty="0"/>
          </a:p>
        </p:txBody>
      </p:sp>
      <p:sp>
        <p:nvSpPr>
          <p:cNvPr id="58404" name="Text Box 45"/>
          <p:cNvSpPr txBox="1">
            <a:spLocks noChangeArrowheads="1"/>
          </p:cNvSpPr>
          <p:nvPr/>
        </p:nvSpPr>
        <p:spPr bwMode="auto">
          <a:xfrm>
            <a:off x="4427538" y="2652712"/>
            <a:ext cx="152400" cy="247650"/>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500" dirty="0">
                <a:solidFill>
                  <a:schemeClr val="accent2"/>
                </a:solidFill>
                <a:latin typeface="Agilent TT Cond" pitchFamily="34" charset="0"/>
              </a:rPr>
              <a:t>3</a:t>
            </a:r>
            <a:endParaRPr lang="en-US" sz="2200" dirty="0">
              <a:solidFill>
                <a:schemeClr val="accent2"/>
              </a:solidFill>
              <a:latin typeface="Agilent TT Cond" pitchFamily="34" charset="0"/>
            </a:endParaRPr>
          </a:p>
        </p:txBody>
      </p:sp>
      <p:sp>
        <p:nvSpPr>
          <p:cNvPr id="58405" name="Freeform 46"/>
          <p:cNvSpPr>
            <a:spLocks/>
          </p:cNvSpPr>
          <p:nvPr/>
        </p:nvSpPr>
        <p:spPr bwMode="auto">
          <a:xfrm>
            <a:off x="1652588" y="2673350"/>
            <a:ext cx="134937" cy="131762"/>
          </a:xfrm>
          <a:custGeom>
            <a:avLst/>
            <a:gdLst>
              <a:gd name="T0" fmla="*/ 94734471 w 93"/>
              <a:gd name="T1" fmla="*/ 0 h 94"/>
              <a:gd name="T2" fmla="*/ 193679601 w 93"/>
              <a:gd name="T3" fmla="*/ 182728647 h 94"/>
              <a:gd name="T4" fmla="*/ 0 w 93"/>
              <a:gd name="T5" fmla="*/ 182728647 h 94"/>
              <a:gd name="T6" fmla="*/ 94734471 w 93"/>
              <a:gd name="T7" fmla="*/ 0 h 94"/>
              <a:gd name="T8" fmla="*/ 0 60000 65536"/>
              <a:gd name="T9" fmla="*/ 0 60000 65536"/>
              <a:gd name="T10" fmla="*/ 0 60000 65536"/>
              <a:gd name="T11" fmla="*/ 0 60000 65536"/>
              <a:gd name="T12" fmla="*/ 0 w 93"/>
              <a:gd name="T13" fmla="*/ 0 h 94"/>
              <a:gd name="T14" fmla="*/ 93 w 93"/>
              <a:gd name="T15" fmla="*/ 94 h 94"/>
            </a:gdLst>
            <a:ahLst/>
            <a:cxnLst>
              <a:cxn ang="T8">
                <a:pos x="T0" y="T1"/>
              </a:cxn>
              <a:cxn ang="T9">
                <a:pos x="T2" y="T3"/>
              </a:cxn>
              <a:cxn ang="T10">
                <a:pos x="T4" y="T5"/>
              </a:cxn>
              <a:cxn ang="T11">
                <a:pos x="T6" y="T7"/>
              </a:cxn>
            </a:cxnLst>
            <a:rect l="T12" t="T13" r="T14" b="T15"/>
            <a:pathLst>
              <a:path w="93" h="94">
                <a:moveTo>
                  <a:pt x="45" y="0"/>
                </a:moveTo>
                <a:lnTo>
                  <a:pt x="92" y="93"/>
                </a:lnTo>
                <a:lnTo>
                  <a:pt x="0" y="93"/>
                </a:lnTo>
                <a:lnTo>
                  <a:pt x="45" y="0"/>
                </a:lnTo>
              </a:path>
            </a:pathLst>
          </a:custGeom>
          <a:noFill/>
          <a:ln w="31750">
            <a:solidFill>
              <a:schemeClr val="accent2"/>
            </a:solidFill>
            <a:round/>
            <a:headEnd/>
            <a:tailEnd/>
          </a:ln>
        </p:spPr>
        <p:txBody>
          <a:bodyPr lIns="0" tIns="0" rIns="0" bIns="0" anchor="b"/>
          <a:lstStyle/>
          <a:p>
            <a:endParaRPr lang="en-US" dirty="0"/>
          </a:p>
        </p:txBody>
      </p:sp>
      <p:sp>
        <p:nvSpPr>
          <p:cNvPr id="58406" name="Text Box 47"/>
          <p:cNvSpPr txBox="1">
            <a:spLocks noChangeArrowheads="1"/>
          </p:cNvSpPr>
          <p:nvPr/>
        </p:nvSpPr>
        <p:spPr bwMode="auto">
          <a:xfrm>
            <a:off x="1517650" y="2652712"/>
            <a:ext cx="152400" cy="247650"/>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500" dirty="0">
                <a:solidFill>
                  <a:schemeClr val="accent2"/>
                </a:solidFill>
                <a:latin typeface="Agilent TT Cond" pitchFamily="34" charset="0"/>
              </a:rPr>
              <a:t>3</a:t>
            </a:r>
            <a:endParaRPr lang="en-US" sz="2200" dirty="0">
              <a:solidFill>
                <a:schemeClr val="accent2"/>
              </a:solidFill>
              <a:latin typeface="Agilent TT Cond" pitchFamily="34" charset="0"/>
            </a:endParaRPr>
          </a:p>
        </p:txBody>
      </p:sp>
      <p:grpSp>
        <p:nvGrpSpPr>
          <p:cNvPr id="5" name="Group 48"/>
          <p:cNvGrpSpPr>
            <a:grpSpLocks/>
          </p:cNvGrpSpPr>
          <p:nvPr/>
        </p:nvGrpSpPr>
        <p:grpSpPr bwMode="auto">
          <a:xfrm>
            <a:off x="4630738" y="3705225"/>
            <a:ext cx="585787" cy="282575"/>
            <a:chOff x="3185" y="2912"/>
            <a:chExt cx="406" cy="202"/>
          </a:xfrm>
        </p:grpSpPr>
        <p:sp>
          <p:nvSpPr>
            <p:cNvPr id="58418" name="Text Box 49"/>
            <p:cNvSpPr txBox="1">
              <a:spLocks noChangeArrowheads="1"/>
            </p:cNvSpPr>
            <p:nvPr/>
          </p:nvSpPr>
          <p:spPr bwMode="auto">
            <a:xfrm>
              <a:off x="3292" y="2990"/>
              <a:ext cx="75" cy="124"/>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000" dirty="0">
                  <a:solidFill>
                    <a:srgbClr val="000000"/>
                  </a:solidFill>
                  <a:latin typeface="Agilent TT Cond" pitchFamily="34" charset="0"/>
                </a:rPr>
                <a:t>2</a:t>
              </a:r>
              <a:endParaRPr lang="en-US" sz="2200" dirty="0">
                <a:latin typeface="Agilent TT Cond" pitchFamily="34" charset="0"/>
              </a:endParaRPr>
            </a:p>
          </p:txBody>
        </p:sp>
        <p:sp>
          <p:nvSpPr>
            <p:cNvPr id="58419" name="Text Box 50"/>
            <p:cNvSpPr txBox="1">
              <a:spLocks noChangeArrowheads="1"/>
            </p:cNvSpPr>
            <p:nvPr/>
          </p:nvSpPr>
          <p:spPr bwMode="auto">
            <a:xfrm>
              <a:off x="3475" y="2988"/>
              <a:ext cx="76" cy="125"/>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000" dirty="0">
                  <a:solidFill>
                    <a:srgbClr val="000000"/>
                  </a:solidFill>
                  <a:latin typeface="Agilent TT Cond" pitchFamily="34" charset="0"/>
                </a:rPr>
                <a:t>1</a:t>
              </a:r>
              <a:endParaRPr lang="en-US" sz="2200" dirty="0">
                <a:latin typeface="Agilent TT Cond" pitchFamily="34" charset="0"/>
              </a:endParaRPr>
            </a:p>
          </p:txBody>
        </p:sp>
        <p:sp>
          <p:nvSpPr>
            <p:cNvPr id="58420" name="Text Box 51"/>
            <p:cNvSpPr txBox="1">
              <a:spLocks noChangeArrowheads="1"/>
            </p:cNvSpPr>
            <p:nvPr/>
          </p:nvSpPr>
          <p:spPr bwMode="auto">
            <a:xfrm>
              <a:off x="3185" y="2912"/>
              <a:ext cx="406" cy="167"/>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500" dirty="0">
                  <a:solidFill>
                    <a:srgbClr val="000000"/>
                  </a:solidFill>
                  <a:latin typeface="Agilent TT Cond" pitchFamily="34" charset="0"/>
                </a:rPr>
                <a:t>2f - f</a:t>
              </a:r>
              <a:endParaRPr lang="en-US" sz="2200" dirty="0">
                <a:latin typeface="Agilent TT Cond" pitchFamily="34" charset="0"/>
              </a:endParaRPr>
            </a:p>
          </p:txBody>
        </p:sp>
      </p:grpSp>
      <p:sp>
        <p:nvSpPr>
          <p:cNvPr id="58408" name="Text Box 52"/>
          <p:cNvSpPr txBox="1">
            <a:spLocks noChangeArrowheads="1"/>
          </p:cNvSpPr>
          <p:nvPr/>
        </p:nvSpPr>
        <p:spPr bwMode="auto">
          <a:xfrm>
            <a:off x="1906588" y="3906837"/>
            <a:ext cx="2759075" cy="519113"/>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2100" dirty="0">
                <a:solidFill>
                  <a:srgbClr val="000000"/>
                </a:solidFill>
                <a:latin typeface="Agilent TT Cond" pitchFamily="34" charset="0"/>
              </a:rPr>
              <a:t>Two-Tone Intermod</a:t>
            </a:r>
            <a:endParaRPr lang="en-US" sz="2200" dirty="0">
              <a:latin typeface="Agilent TT Cond" pitchFamily="34" charset="0"/>
            </a:endParaRPr>
          </a:p>
        </p:txBody>
      </p:sp>
      <p:sp>
        <p:nvSpPr>
          <p:cNvPr id="58409" name="Text Box 53"/>
          <p:cNvSpPr txBox="1">
            <a:spLocks noChangeArrowheads="1"/>
          </p:cNvSpPr>
          <p:nvPr/>
        </p:nvSpPr>
        <p:spPr bwMode="auto">
          <a:xfrm>
            <a:off x="5965825" y="5835650"/>
            <a:ext cx="2640013" cy="336550"/>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2100" dirty="0">
                <a:solidFill>
                  <a:srgbClr val="000000"/>
                </a:solidFill>
                <a:latin typeface="Agilent TT Cond" pitchFamily="34" charset="0"/>
              </a:rPr>
              <a:t>Harmonic Distortion</a:t>
            </a:r>
            <a:endParaRPr lang="en-US" sz="2200" dirty="0">
              <a:latin typeface="Agilent TT Cond" pitchFamily="34" charset="0"/>
            </a:endParaRPr>
          </a:p>
        </p:txBody>
      </p:sp>
      <p:sp>
        <p:nvSpPr>
          <p:cNvPr id="58410" name="Text Box 54"/>
          <p:cNvSpPr txBox="1">
            <a:spLocks noChangeArrowheads="1"/>
          </p:cNvSpPr>
          <p:nvPr/>
        </p:nvSpPr>
        <p:spPr bwMode="auto">
          <a:xfrm>
            <a:off x="6153150" y="2924175"/>
            <a:ext cx="2295525" cy="258762"/>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dirty="0">
                <a:solidFill>
                  <a:srgbClr val="000000"/>
                </a:solidFill>
                <a:latin typeface="Agilent TT Cond" pitchFamily="34" charset="0"/>
              </a:rPr>
              <a:t>Third-order distortion</a:t>
            </a:r>
            <a:endParaRPr lang="en-US" sz="2200" dirty="0">
              <a:latin typeface="Agilent TT Cond" pitchFamily="34" charset="0"/>
            </a:endParaRPr>
          </a:p>
        </p:txBody>
      </p:sp>
      <p:sp>
        <p:nvSpPr>
          <p:cNvPr id="58411" name="Text Box 55"/>
          <p:cNvSpPr txBox="1">
            <a:spLocks noChangeArrowheads="1"/>
          </p:cNvSpPr>
          <p:nvPr/>
        </p:nvSpPr>
        <p:spPr bwMode="auto">
          <a:xfrm>
            <a:off x="5262563" y="3508375"/>
            <a:ext cx="2490787" cy="257175"/>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700" dirty="0">
                <a:solidFill>
                  <a:srgbClr val="000000"/>
                </a:solidFill>
                <a:latin typeface="Agilent TT Cond" pitchFamily="34" charset="0"/>
              </a:rPr>
              <a:t>Second-order distortion</a:t>
            </a:r>
            <a:endParaRPr lang="en-US" sz="2200" dirty="0">
              <a:latin typeface="Agilent TT Cond" pitchFamily="34" charset="0"/>
            </a:endParaRPr>
          </a:p>
        </p:txBody>
      </p:sp>
      <p:sp>
        <p:nvSpPr>
          <p:cNvPr id="58412" name="Line 56"/>
          <p:cNvSpPr>
            <a:spLocks noChangeShapeType="1"/>
          </p:cNvSpPr>
          <p:nvPr/>
        </p:nvSpPr>
        <p:spPr bwMode="auto">
          <a:xfrm>
            <a:off x="6356350" y="3817937"/>
            <a:ext cx="590550" cy="690563"/>
          </a:xfrm>
          <a:prstGeom prst="line">
            <a:avLst/>
          </a:prstGeom>
          <a:noFill/>
          <a:ln w="19050">
            <a:solidFill>
              <a:srgbClr val="000000"/>
            </a:solidFill>
            <a:round/>
            <a:headEnd/>
            <a:tailEnd type="triangle" w="med" len="med"/>
          </a:ln>
        </p:spPr>
        <p:txBody>
          <a:bodyPr wrap="none" anchor="ctr"/>
          <a:lstStyle/>
          <a:p>
            <a:endParaRPr lang="en-US" dirty="0"/>
          </a:p>
        </p:txBody>
      </p:sp>
      <p:sp>
        <p:nvSpPr>
          <p:cNvPr id="58413" name="Line 57"/>
          <p:cNvSpPr>
            <a:spLocks noChangeShapeType="1"/>
          </p:cNvSpPr>
          <p:nvPr/>
        </p:nvSpPr>
        <p:spPr bwMode="auto">
          <a:xfrm flipH="1" flipV="1">
            <a:off x="4921250" y="2841625"/>
            <a:ext cx="1104900" cy="174625"/>
          </a:xfrm>
          <a:prstGeom prst="line">
            <a:avLst/>
          </a:prstGeom>
          <a:noFill/>
          <a:ln w="19050">
            <a:solidFill>
              <a:srgbClr val="000000"/>
            </a:solidFill>
            <a:round/>
            <a:headEnd/>
            <a:tailEnd type="triangle" w="med" len="med"/>
          </a:ln>
        </p:spPr>
        <p:txBody>
          <a:bodyPr wrap="none" anchor="ctr"/>
          <a:lstStyle/>
          <a:p>
            <a:endParaRPr lang="en-US" dirty="0"/>
          </a:p>
        </p:txBody>
      </p:sp>
      <p:sp>
        <p:nvSpPr>
          <p:cNvPr id="58414" name="Line 58"/>
          <p:cNvSpPr>
            <a:spLocks noChangeShapeType="1"/>
          </p:cNvSpPr>
          <p:nvPr/>
        </p:nvSpPr>
        <p:spPr bwMode="auto">
          <a:xfrm>
            <a:off x="7732713" y="3187700"/>
            <a:ext cx="1063625" cy="1276350"/>
          </a:xfrm>
          <a:prstGeom prst="line">
            <a:avLst/>
          </a:prstGeom>
          <a:noFill/>
          <a:ln w="19050">
            <a:solidFill>
              <a:srgbClr val="000000"/>
            </a:solidFill>
            <a:round/>
            <a:headEnd/>
            <a:tailEnd type="triangle" w="med" len="med"/>
          </a:ln>
        </p:spPr>
        <p:txBody>
          <a:bodyPr wrap="none" anchor="ctr"/>
          <a:lstStyle/>
          <a:p>
            <a:endParaRPr lang="en-US" dirty="0"/>
          </a:p>
        </p:txBody>
      </p:sp>
      <p:grpSp>
        <p:nvGrpSpPr>
          <p:cNvPr id="6" name="Group 59"/>
          <p:cNvGrpSpPr>
            <a:grpSpLocks/>
          </p:cNvGrpSpPr>
          <p:nvPr/>
        </p:nvGrpSpPr>
        <p:grpSpPr bwMode="auto">
          <a:xfrm>
            <a:off x="63500" y="4724400"/>
            <a:ext cx="4557713" cy="688975"/>
            <a:chOff x="44" y="3780"/>
            <a:chExt cx="3158" cy="492"/>
          </a:xfrm>
        </p:grpSpPr>
        <p:sp>
          <p:nvSpPr>
            <p:cNvPr id="58416" name="Text Box 60"/>
            <p:cNvSpPr txBox="1">
              <a:spLocks noChangeArrowheads="1"/>
            </p:cNvSpPr>
            <p:nvPr/>
          </p:nvSpPr>
          <p:spPr bwMode="auto">
            <a:xfrm>
              <a:off x="113" y="3780"/>
              <a:ext cx="3032" cy="32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700" dirty="0">
                  <a:solidFill>
                    <a:schemeClr val="accent2"/>
                  </a:solidFill>
                  <a:latin typeface="Agilent TT Cond" pitchFamily="34" charset="0"/>
                </a:rPr>
                <a:t>Second Order: </a:t>
              </a:r>
              <a:r>
                <a:rPr lang="en-US" sz="1700" dirty="0">
                  <a:solidFill>
                    <a:schemeClr val="accent2"/>
                  </a:solidFill>
                  <a:latin typeface="MS Reference Sans Serif" pitchFamily="34" charset="0"/>
                </a:rPr>
                <a:t>△</a:t>
              </a:r>
              <a:r>
                <a:rPr lang="en-US" sz="1700" dirty="0">
                  <a:solidFill>
                    <a:schemeClr val="accent2"/>
                  </a:solidFill>
                  <a:latin typeface="Agilent TT Cond" pitchFamily="34" charset="0"/>
                </a:rPr>
                <a:t>2 dB/dB of  Fundamental</a:t>
              </a:r>
              <a:endParaRPr lang="en-US" sz="2200" dirty="0">
                <a:solidFill>
                  <a:schemeClr val="accent2"/>
                </a:solidFill>
                <a:latin typeface="Agilent TT Cond" pitchFamily="34" charset="0"/>
              </a:endParaRPr>
            </a:p>
          </p:txBody>
        </p:sp>
        <p:sp>
          <p:nvSpPr>
            <p:cNvPr id="58417" name="Text Box 61"/>
            <p:cNvSpPr txBox="1">
              <a:spLocks noChangeArrowheads="1"/>
            </p:cNvSpPr>
            <p:nvPr/>
          </p:nvSpPr>
          <p:spPr bwMode="auto">
            <a:xfrm>
              <a:off x="44" y="4058"/>
              <a:ext cx="3158" cy="214"/>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700" dirty="0">
                  <a:solidFill>
                    <a:schemeClr val="accent2"/>
                  </a:solidFill>
                  <a:latin typeface="Agilent TT Cond" pitchFamily="34" charset="0"/>
                </a:rPr>
                <a:t>Third Order: </a:t>
              </a:r>
              <a:r>
                <a:rPr lang="en-US" sz="1700" dirty="0">
                  <a:solidFill>
                    <a:schemeClr val="accent2"/>
                  </a:solidFill>
                  <a:latin typeface="MS Reference Sans Serif" pitchFamily="34" charset="0"/>
                </a:rPr>
                <a:t>△</a:t>
              </a:r>
              <a:r>
                <a:rPr lang="en-US" sz="1700" dirty="0">
                  <a:solidFill>
                    <a:schemeClr val="accent2"/>
                  </a:solidFill>
                  <a:latin typeface="Agilent TT Cond" pitchFamily="34" charset="0"/>
                </a:rPr>
                <a:t>3 dB/dB of  Fundamental</a:t>
              </a:r>
            </a:p>
          </p:txBody>
        </p:sp>
      </p:grpSp>
      <p:sp>
        <p:nvSpPr>
          <p:cNvPr id="62" name="Footer Placeholder 61"/>
          <p:cNvSpPr>
            <a:spLocks noGrp="1"/>
          </p:cNvSpPr>
          <p:nvPr>
            <p:ph type="ftr" sz="quarter" idx="10"/>
          </p:nvPr>
        </p:nvSpPr>
        <p:spPr/>
        <p:txBody>
          <a:bodyPr/>
          <a:lstStyle/>
          <a:p>
            <a:r>
              <a:rPr lang="en-US" dirty="0" smtClean="0"/>
              <a:t>Back to Basics Training</a:t>
            </a:r>
            <a:endParaRPr lang="en-US" dirty="0"/>
          </a:p>
        </p:txBody>
      </p:sp>
      <p:sp>
        <p:nvSpPr>
          <p:cNvPr id="63" name="Slide Number Placeholder 62"/>
          <p:cNvSpPr>
            <a:spLocks noGrp="1"/>
          </p:cNvSpPr>
          <p:nvPr>
            <p:ph type="sldNum" sz="quarter" idx="12"/>
          </p:nvPr>
        </p:nvSpPr>
        <p:spPr/>
        <p:txBody>
          <a:bodyPr/>
          <a:lstStyle/>
          <a:p>
            <a:fld id="{2D132F79-ACF3-4263-B52B-5972FA2CE406}" type="slidenum">
              <a:rPr lang="en-US" smtClean="0"/>
              <a:pPr/>
              <a:t>59</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228600" y="76200"/>
            <a:ext cx="8188325" cy="793750"/>
          </a:xfrm>
        </p:spPr>
        <p:txBody>
          <a:bodyPr/>
          <a:lstStyle/>
          <a:p>
            <a:r>
              <a:rPr lang="en-US" dirty="0" smtClean="0"/>
              <a:t>Overview</a:t>
            </a:r>
            <a:br>
              <a:rPr lang="en-US" dirty="0" smtClean="0"/>
            </a:br>
            <a:r>
              <a:rPr lang="en-US" sz="2100" dirty="0" smtClean="0"/>
              <a:t>	Frequency versus Time Domain</a:t>
            </a:r>
            <a:endParaRPr lang="en-US" dirty="0" smtClean="0"/>
          </a:p>
        </p:txBody>
      </p:sp>
      <p:sp>
        <p:nvSpPr>
          <p:cNvPr id="1029" name="Text Box 3"/>
          <p:cNvSpPr txBox="1">
            <a:spLocks noChangeArrowheads="1"/>
          </p:cNvSpPr>
          <p:nvPr/>
        </p:nvSpPr>
        <p:spPr bwMode="auto">
          <a:xfrm>
            <a:off x="536575" y="4851400"/>
            <a:ext cx="2271713" cy="798513"/>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2500" dirty="0">
                <a:solidFill>
                  <a:schemeClr val="tx2"/>
                </a:solidFill>
                <a:latin typeface="Agilent TT Cond" pitchFamily="34" charset="0"/>
              </a:rPr>
              <a:t>Time domain</a:t>
            </a:r>
          </a:p>
          <a:p>
            <a:pPr algn="ctr" defTabSz="409575">
              <a:buClr>
                <a:srgbClr val="000000"/>
              </a:buClr>
              <a:buSzPct val="90000"/>
              <a:buFont typeface="Monotype Sorts" pitchFamily="2" charset="2"/>
              <a:buNone/>
            </a:pPr>
            <a:r>
              <a:rPr lang="en-US" sz="2500" dirty="0">
                <a:solidFill>
                  <a:schemeClr val="tx2"/>
                </a:solidFill>
                <a:latin typeface="Agilent TT Cond" pitchFamily="34" charset="0"/>
              </a:rPr>
              <a:t>Measurements</a:t>
            </a:r>
            <a:br>
              <a:rPr lang="en-US" sz="2500" dirty="0">
                <a:solidFill>
                  <a:schemeClr val="tx2"/>
                </a:solidFill>
                <a:latin typeface="Agilent TT Cond" pitchFamily="34" charset="0"/>
              </a:rPr>
            </a:br>
            <a:r>
              <a:rPr lang="en-US" sz="2100" dirty="0">
                <a:solidFill>
                  <a:schemeClr val="tx2"/>
                </a:solidFill>
                <a:latin typeface="Agilent TT Cond" pitchFamily="34" charset="0"/>
              </a:rPr>
              <a:t>(</a:t>
            </a:r>
            <a:r>
              <a:rPr lang="en-US" sz="2100" dirty="0">
                <a:latin typeface="Agilent TT Cond" pitchFamily="34" charset="0"/>
              </a:rPr>
              <a:t>Oscilloscope</a:t>
            </a:r>
            <a:r>
              <a:rPr lang="en-US" sz="2100" dirty="0">
                <a:solidFill>
                  <a:schemeClr val="tx2"/>
                </a:solidFill>
                <a:latin typeface="Agilent TT Cond" pitchFamily="34" charset="0"/>
              </a:rPr>
              <a:t>)</a:t>
            </a:r>
            <a:endParaRPr lang="en-US" sz="2000" dirty="0">
              <a:solidFill>
                <a:schemeClr val="tx2"/>
              </a:solidFill>
              <a:latin typeface="Agilent TT Cond" pitchFamily="34" charset="0"/>
            </a:endParaRPr>
          </a:p>
        </p:txBody>
      </p:sp>
      <p:sp>
        <p:nvSpPr>
          <p:cNvPr id="1030" name="Text Box 4"/>
          <p:cNvSpPr txBox="1">
            <a:spLocks noChangeArrowheads="1"/>
          </p:cNvSpPr>
          <p:nvPr/>
        </p:nvSpPr>
        <p:spPr bwMode="auto">
          <a:xfrm>
            <a:off x="5064125" y="4800600"/>
            <a:ext cx="3063875" cy="1116013"/>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2500" dirty="0">
                <a:solidFill>
                  <a:schemeClr val="tx2"/>
                </a:solidFill>
                <a:latin typeface="Agilent TT Cond" pitchFamily="34" charset="0"/>
              </a:rPr>
              <a:t>Frequency Domain</a:t>
            </a:r>
          </a:p>
          <a:p>
            <a:pPr algn="ctr" defTabSz="409575">
              <a:buClr>
                <a:srgbClr val="000000"/>
              </a:buClr>
              <a:buSzPct val="90000"/>
              <a:buFont typeface="Monotype Sorts" pitchFamily="2" charset="2"/>
              <a:buNone/>
            </a:pPr>
            <a:r>
              <a:rPr lang="en-US" sz="2500" dirty="0">
                <a:solidFill>
                  <a:schemeClr val="tx2"/>
                </a:solidFill>
                <a:latin typeface="Agilent TT Cond" pitchFamily="34" charset="0"/>
              </a:rPr>
              <a:t>Measurements</a:t>
            </a:r>
            <a:br>
              <a:rPr lang="en-US" sz="2500" dirty="0">
                <a:solidFill>
                  <a:schemeClr val="tx2"/>
                </a:solidFill>
                <a:latin typeface="Agilent TT Cond" pitchFamily="34" charset="0"/>
              </a:rPr>
            </a:br>
            <a:r>
              <a:rPr lang="en-US" sz="2100" dirty="0">
                <a:solidFill>
                  <a:schemeClr val="tx2"/>
                </a:solidFill>
                <a:latin typeface="Agilent TT Cond" pitchFamily="34" charset="0"/>
              </a:rPr>
              <a:t>(</a:t>
            </a:r>
            <a:r>
              <a:rPr lang="en-US" sz="2100" dirty="0">
                <a:latin typeface="Agilent TT Cond" pitchFamily="34" charset="0"/>
              </a:rPr>
              <a:t>Spectrum Analyzer</a:t>
            </a:r>
            <a:r>
              <a:rPr lang="en-US" sz="2100" dirty="0">
                <a:solidFill>
                  <a:schemeClr val="tx2"/>
                </a:solidFill>
                <a:latin typeface="Agilent TT Cond" pitchFamily="34" charset="0"/>
              </a:rPr>
              <a:t>)</a:t>
            </a:r>
            <a:endParaRPr lang="en-US" sz="2000" dirty="0">
              <a:solidFill>
                <a:schemeClr val="tx2"/>
              </a:solidFill>
              <a:latin typeface="Agilent TT Cond" pitchFamily="34" charset="0"/>
            </a:endParaRPr>
          </a:p>
        </p:txBody>
      </p:sp>
      <p:grpSp>
        <p:nvGrpSpPr>
          <p:cNvPr id="2" name="Group 5"/>
          <p:cNvGrpSpPr>
            <a:grpSpLocks/>
          </p:cNvGrpSpPr>
          <p:nvPr/>
        </p:nvGrpSpPr>
        <p:grpSpPr bwMode="auto">
          <a:xfrm>
            <a:off x="736600" y="1143000"/>
            <a:ext cx="7564438" cy="4029075"/>
            <a:chOff x="288" y="1008"/>
            <a:chExt cx="4765" cy="2538"/>
          </a:xfrm>
        </p:grpSpPr>
        <p:graphicFrame>
          <p:nvGraphicFramePr>
            <p:cNvPr id="1026" name="Object 6"/>
            <p:cNvGraphicFramePr>
              <a:graphicFrameLocks noChangeAspect="1"/>
            </p:cNvGraphicFramePr>
            <p:nvPr/>
          </p:nvGraphicFramePr>
          <p:xfrm>
            <a:off x="1015" y="1927"/>
            <a:ext cx="790" cy="1290"/>
          </p:xfrm>
          <a:graphic>
            <a:graphicData uri="http://schemas.openxmlformats.org/presentationml/2006/ole">
              <p:oleObj spid="_x0000_s1026" name="Bitmap Image" r:id="rId4" imgW="3400900" imgH="5552381" progId="PBrush">
                <p:embed/>
              </p:oleObj>
            </a:graphicData>
          </a:graphic>
        </p:graphicFrame>
        <p:graphicFrame>
          <p:nvGraphicFramePr>
            <p:cNvPr id="1027" name="Object 7"/>
            <p:cNvGraphicFramePr>
              <a:graphicFrameLocks noChangeAspect="1"/>
            </p:cNvGraphicFramePr>
            <p:nvPr/>
          </p:nvGraphicFramePr>
          <p:xfrm>
            <a:off x="2298" y="1334"/>
            <a:ext cx="1896" cy="1505"/>
          </p:xfrm>
          <a:graphic>
            <a:graphicData uri="http://schemas.openxmlformats.org/presentationml/2006/ole">
              <p:oleObj spid="_x0000_s1027" name="Bitmap Image" r:id="rId5" imgW="6516010" imgH="5172797" progId="PBrush">
                <p:embed/>
              </p:oleObj>
            </a:graphicData>
          </a:graphic>
        </p:graphicFrame>
        <p:sp>
          <p:nvSpPr>
            <p:cNvPr id="1032" name="Line 8"/>
            <p:cNvSpPr>
              <a:spLocks noChangeShapeType="1"/>
            </p:cNvSpPr>
            <p:nvPr/>
          </p:nvSpPr>
          <p:spPr bwMode="auto">
            <a:xfrm flipV="1">
              <a:off x="1903" y="1008"/>
              <a:ext cx="0" cy="1156"/>
            </a:xfrm>
            <a:prstGeom prst="line">
              <a:avLst/>
            </a:prstGeom>
            <a:noFill/>
            <a:ln w="19050">
              <a:solidFill>
                <a:srgbClr val="000000"/>
              </a:solidFill>
              <a:round/>
              <a:headEnd/>
              <a:tailEnd type="triangle" w="med" len="med"/>
            </a:ln>
          </p:spPr>
          <p:txBody>
            <a:bodyPr wrap="none" anchor="ctr"/>
            <a:lstStyle/>
            <a:p>
              <a:endParaRPr lang="en-US" dirty="0"/>
            </a:p>
          </p:txBody>
        </p:sp>
        <p:sp>
          <p:nvSpPr>
            <p:cNvPr id="1033" name="Line 9"/>
            <p:cNvSpPr>
              <a:spLocks noChangeShapeType="1"/>
            </p:cNvSpPr>
            <p:nvPr/>
          </p:nvSpPr>
          <p:spPr bwMode="auto">
            <a:xfrm flipV="1">
              <a:off x="1903" y="1605"/>
              <a:ext cx="1602" cy="547"/>
            </a:xfrm>
            <a:prstGeom prst="line">
              <a:avLst/>
            </a:prstGeom>
            <a:noFill/>
            <a:ln w="19050">
              <a:solidFill>
                <a:srgbClr val="000000"/>
              </a:solidFill>
              <a:round/>
              <a:headEnd/>
              <a:tailEnd type="triangle" w="med" len="med"/>
            </a:ln>
          </p:spPr>
          <p:txBody>
            <a:bodyPr wrap="none" anchor="ctr"/>
            <a:lstStyle/>
            <a:p>
              <a:endParaRPr lang="en-US" dirty="0"/>
            </a:p>
          </p:txBody>
        </p:sp>
        <p:sp>
          <p:nvSpPr>
            <p:cNvPr id="1034" name="Line 10"/>
            <p:cNvSpPr>
              <a:spLocks noChangeShapeType="1"/>
            </p:cNvSpPr>
            <p:nvPr/>
          </p:nvSpPr>
          <p:spPr bwMode="auto">
            <a:xfrm>
              <a:off x="1903" y="2164"/>
              <a:ext cx="801" cy="463"/>
            </a:xfrm>
            <a:prstGeom prst="line">
              <a:avLst/>
            </a:prstGeom>
            <a:noFill/>
            <a:ln w="19050">
              <a:solidFill>
                <a:srgbClr val="000000"/>
              </a:solidFill>
              <a:round/>
              <a:headEnd/>
              <a:tailEnd type="triangle" w="med" len="med"/>
            </a:ln>
          </p:spPr>
          <p:txBody>
            <a:bodyPr wrap="none" anchor="ctr"/>
            <a:lstStyle/>
            <a:p>
              <a:endParaRPr lang="en-US" dirty="0"/>
            </a:p>
          </p:txBody>
        </p:sp>
        <p:sp>
          <p:nvSpPr>
            <p:cNvPr id="1035" name="Text Box 11"/>
            <p:cNvSpPr txBox="1">
              <a:spLocks noChangeArrowheads="1"/>
            </p:cNvSpPr>
            <p:nvPr/>
          </p:nvSpPr>
          <p:spPr bwMode="auto">
            <a:xfrm rot="1680000">
              <a:off x="2705" y="2732"/>
              <a:ext cx="566" cy="240"/>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2500" dirty="0">
                  <a:solidFill>
                    <a:srgbClr val="000000"/>
                  </a:solidFill>
                  <a:latin typeface="Agilent TT Cond" pitchFamily="34" charset="0"/>
                </a:rPr>
                <a:t>time</a:t>
              </a:r>
              <a:endParaRPr lang="en-US" sz="2200" dirty="0">
                <a:latin typeface="Agilent TT Cond" pitchFamily="34" charset="0"/>
              </a:endParaRPr>
            </a:p>
          </p:txBody>
        </p:sp>
        <p:sp>
          <p:nvSpPr>
            <p:cNvPr id="1036" name="Text Box 12"/>
            <p:cNvSpPr txBox="1">
              <a:spLocks noChangeArrowheads="1"/>
            </p:cNvSpPr>
            <p:nvPr/>
          </p:nvSpPr>
          <p:spPr bwMode="auto">
            <a:xfrm>
              <a:off x="860" y="1030"/>
              <a:ext cx="1026" cy="507"/>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2500" dirty="0">
                  <a:solidFill>
                    <a:srgbClr val="000000"/>
                  </a:solidFill>
                  <a:latin typeface="Agilent TT Cond" pitchFamily="34" charset="0"/>
                </a:rPr>
                <a:t>Amplitude</a:t>
              </a:r>
            </a:p>
            <a:p>
              <a:pPr algn="ctr" defTabSz="409575">
                <a:buClr>
                  <a:srgbClr val="000000"/>
                </a:buClr>
                <a:buSzPct val="90000"/>
                <a:buFont typeface="Monotype Sorts" pitchFamily="2" charset="2"/>
                <a:buNone/>
              </a:pPr>
              <a:r>
                <a:rPr lang="en-US" sz="2500" dirty="0">
                  <a:solidFill>
                    <a:srgbClr val="000000"/>
                  </a:solidFill>
                  <a:latin typeface="Agilent TT Cond" pitchFamily="34" charset="0"/>
                </a:rPr>
                <a:t>(power)</a:t>
              </a:r>
              <a:endParaRPr lang="en-US" sz="2200" dirty="0">
                <a:latin typeface="Agilent TT Cond" pitchFamily="34" charset="0"/>
              </a:endParaRPr>
            </a:p>
          </p:txBody>
        </p:sp>
        <p:sp>
          <p:nvSpPr>
            <p:cNvPr id="1037" name="Text Box 13"/>
            <p:cNvSpPr txBox="1">
              <a:spLocks noChangeArrowheads="1"/>
            </p:cNvSpPr>
            <p:nvPr/>
          </p:nvSpPr>
          <p:spPr bwMode="auto">
            <a:xfrm rot="-1200000">
              <a:off x="3613" y="1170"/>
              <a:ext cx="1108" cy="239"/>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2500" dirty="0">
                  <a:solidFill>
                    <a:srgbClr val="000000"/>
                  </a:solidFill>
                  <a:latin typeface="Agilent TT Cond" pitchFamily="34" charset="0"/>
                </a:rPr>
                <a:t>frequency</a:t>
              </a:r>
              <a:endParaRPr lang="en-US" sz="2200" dirty="0">
                <a:latin typeface="Agilent TT Cond" pitchFamily="34" charset="0"/>
              </a:endParaRPr>
            </a:p>
          </p:txBody>
        </p:sp>
        <p:sp>
          <p:nvSpPr>
            <p:cNvPr id="1038" name="Line 14"/>
            <p:cNvSpPr>
              <a:spLocks noChangeShapeType="1"/>
            </p:cNvSpPr>
            <p:nvPr/>
          </p:nvSpPr>
          <p:spPr bwMode="auto">
            <a:xfrm>
              <a:off x="3889" y="2568"/>
              <a:ext cx="0" cy="523"/>
            </a:xfrm>
            <a:prstGeom prst="line">
              <a:avLst/>
            </a:prstGeom>
            <a:noFill/>
            <a:ln w="31750">
              <a:solidFill>
                <a:srgbClr val="FF0000"/>
              </a:solidFill>
              <a:round/>
              <a:headEnd/>
              <a:tailEnd/>
            </a:ln>
          </p:spPr>
          <p:txBody>
            <a:bodyPr wrap="none" anchor="ctr"/>
            <a:lstStyle/>
            <a:p>
              <a:endParaRPr lang="en-US" dirty="0"/>
            </a:p>
          </p:txBody>
        </p:sp>
        <p:sp>
          <p:nvSpPr>
            <p:cNvPr id="1039" name="Line 15"/>
            <p:cNvSpPr>
              <a:spLocks noChangeShapeType="1"/>
            </p:cNvSpPr>
            <p:nvPr/>
          </p:nvSpPr>
          <p:spPr bwMode="auto">
            <a:xfrm>
              <a:off x="4189" y="2605"/>
              <a:ext cx="0" cy="373"/>
            </a:xfrm>
            <a:prstGeom prst="line">
              <a:avLst/>
            </a:prstGeom>
            <a:noFill/>
            <a:ln w="31750">
              <a:solidFill>
                <a:srgbClr val="00C200"/>
              </a:solidFill>
              <a:round/>
              <a:headEnd/>
              <a:tailEnd/>
            </a:ln>
          </p:spPr>
          <p:txBody>
            <a:bodyPr wrap="none" anchor="ctr"/>
            <a:lstStyle/>
            <a:p>
              <a:endParaRPr lang="en-US" dirty="0"/>
            </a:p>
          </p:txBody>
        </p:sp>
        <p:sp>
          <p:nvSpPr>
            <p:cNvPr id="1040" name="Line 16"/>
            <p:cNvSpPr>
              <a:spLocks noChangeShapeType="1"/>
            </p:cNvSpPr>
            <p:nvPr/>
          </p:nvSpPr>
          <p:spPr bwMode="auto">
            <a:xfrm>
              <a:off x="4470" y="2672"/>
              <a:ext cx="0" cy="219"/>
            </a:xfrm>
            <a:prstGeom prst="line">
              <a:avLst/>
            </a:prstGeom>
            <a:noFill/>
            <a:ln w="31750">
              <a:solidFill>
                <a:srgbClr val="E000E0"/>
              </a:solidFill>
              <a:round/>
              <a:headEnd/>
              <a:tailEnd/>
            </a:ln>
          </p:spPr>
          <p:txBody>
            <a:bodyPr wrap="none" anchor="ctr"/>
            <a:lstStyle/>
            <a:p>
              <a:endParaRPr lang="en-US" dirty="0"/>
            </a:p>
          </p:txBody>
        </p:sp>
        <p:sp>
          <p:nvSpPr>
            <p:cNvPr id="1041" name="Line 17"/>
            <p:cNvSpPr>
              <a:spLocks noChangeShapeType="1"/>
            </p:cNvSpPr>
            <p:nvPr/>
          </p:nvSpPr>
          <p:spPr bwMode="auto">
            <a:xfrm rot="674305" flipV="1">
              <a:off x="288" y="2880"/>
              <a:ext cx="588" cy="377"/>
            </a:xfrm>
            <a:prstGeom prst="line">
              <a:avLst/>
            </a:prstGeom>
            <a:noFill/>
            <a:ln w="127000">
              <a:solidFill>
                <a:schemeClr val="tx2"/>
              </a:solidFill>
              <a:round/>
              <a:headEnd/>
              <a:tailEnd type="triangle" w="med" len="med"/>
            </a:ln>
          </p:spPr>
          <p:txBody>
            <a:bodyPr wrap="none" anchor="ctr"/>
            <a:lstStyle/>
            <a:p>
              <a:endParaRPr lang="en-US" dirty="0"/>
            </a:p>
          </p:txBody>
        </p:sp>
        <p:sp>
          <p:nvSpPr>
            <p:cNvPr id="1042" name="Line 18"/>
            <p:cNvSpPr>
              <a:spLocks noChangeShapeType="1"/>
            </p:cNvSpPr>
            <p:nvPr/>
          </p:nvSpPr>
          <p:spPr bwMode="auto">
            <a:xfrm flipH="1" flipV="1">
              <a:off x="4464" y="3168"/>
              <a:ext cx="589" cy="378"/>
            </a:xfrm>
            <a:prstGeom prst="line">
              <a:avLst/>
            </a:prstGeom>
            <a:noFill/>
            <a:ln w="127000">
              <a:solidFill>
                <a:schemeClr val="tx2"/>
              </a:solidFill>
              <a:round/>
              <a:headEnd/>
              <a:tailEnd type="triangle" w="med" len="med"/>
            </a:ln>
          </p:spPr>
          <p:txBody>
            <a:bodyPr wrap="none" anchor="ctr"/>
            <a:lstStyle/>
            <a:p>
              <a:endParaRPr lang="en-US" dirty="0"/>
            </a:p>
          </p:txBody>
        </p:sp>
        <p:grpSp>
          <p:nvGrpSpPr>
            <p:cNvPr id="3" name="Group 19"/>
            <p:cNvGrpSpPr>
              <a:grpSpLocks/>
            </p:cNvGrpSpPr>
            <p:nvPr/>
          </p:nvGrpSpPr>
          <p:grpSpPr bwMode="auto">
            <a:xfrm>
              <a:off x="875" y="1782"/>
              <a:ext cx="1012" cy="1585"/>
              <a:chOff x="963" y="2140"/>
              <a:chExt cx="1092" cy="1762"/>
            </a:xfrm>
          </p:grpSpPr>
          <p:sp>
            <p:nvSpPr>
              <p:cNvPr id="1050" name="Line 20"/>
              <p:cNvSpPr>
                <a:spLocks noChangeShapeType="1"/>
              </p:cNvSpPr>
              <p:nvPr/>
            </p:nvSpPr>
            <p:spPr bwMode="auto">
              <a:xfrm>
                <a:off x="970" y="2140"/>
                <a:ext cx="0" cy="1046"/>
              </a:xfrm>
              <a:prstGeom prst="line">
                <a:avLst/>
              </a:prstGeom>
              <a:noFill/>
              <a:ln w="31750">
                <a:solidFill>
                  <a:schemeClr val="tx2"/>
                </a:solidFill>
                <a:round/>
                <a:headEnd/>
                <a:tailEnd/>
              </a:ln>
            </p:spPr>
            <p:txBody>
              <a:bodyPr wrap="none" anchor="ctr"/>
              <a:lstStyle/>
              <a:p>
                <a:endParaRPr lang="en-US" dirty="0"/>
              </a:p>
            </p:txBody>
          </p:sp>
          <p:sp>
            <p:nvSpPr>
              <p:cNvPr id="1051" name="Line 21"/>
              <p:cNvSpPr>
                <a:spLocks noChangeShapeType="1"/>
              </p:cNvSpPr>
              <p:nvPr/>
            </p:nvSpPr>
            <p:spPr bwMode="auto">
              <a:xfrm>
                <a:off x="2055" y="2833"/>
                <a:ext cx="0" cy="1063"/>
              </a:xfrm>
              <a:prstGeom prst="line">
                <a:avLst/>
              </a:prstGeom>
              <a:noFill/>
              <a:ln w="31750">
                <a:solidFill>
                  <a:schemeClr val="tx2"/>
                </a:solidFill>
                <a:round/>
                <a:headEnd/>
                <a:tailEnd/>
              </a:ln>
            </p:spPr>
            <p:txBody>
              <a:bodyPr wrap="none" anchor="ctr"/>
              <a:lstStyle/>
              <a:p>
                <a:endParaRPr lang="en-US" dirty="0"/>
              </a:p>
            </p:txBody>
          </p:sp>
          <p:sp>
            <p:nvSpPr>
              <p:cNvPr id="1052" name="Line 22"/>
              <p:cNvSpPr>
                <a:spLocks noChangeShapeType="1"/>
              </p:cNvSpPr>
              <p:nvPr/>
            </p:nvSpPr>
            <p:spPr bwMode="auto">
              <a:xfrm>
                <a:off x="963" y="2146"/>
                <a:ext cx="1082" cy="691"/>
              </a:xfrm>
              <a:prstGeom prst="line">
                <a:avLst/>
              </a:prstGeom>
              <a:noFill/>
              <a:ln w="31750">
                <a:solidFill>
                  <a:schemeClr val="tx2"/>
                </a:solidFill>
                <a:round/>
                <a:headEnd/>
                <a:tailEnd/>
              </a:ln>
            </p:spPr>
            <p:txBody>
              <a:bodyPr wrap="none" anchor="ctr"/>
              <a:lstStyle/>
              <a:p>
                <a:endParaRPr lang="en-US" dirty="0"/>
              </a:p>
            </p:txBody>
          </p:sp>
          <p:sp>
            <p:nvSpPr>
              <p:cNvPr id="1053" name="Line 23"/>
              <p:cNvSpPr>
                <a:spLocks noChangeShapeType="1"/>
              </p:cNvSpPr>
              <p:nvPr/>
            </p:nvSpPr>
            <p:spPr bwMode="auto">
              <a:xfrm>
                <a:off x="968" y="3198"/>
                <a:ext cx="1082" cy="704"/>
              </a:xfrm>
              <a:prstGeom prst="line">
                <a:avLst/>
              </a:prstGeom>
              <a:noFill/>
              <a:ln w="31750">
                <a:solidFill>
                  <a:schemeClr val="tx2"/>
                </a:solidFill>
                <a:round/>
                <a:headEnd/>
                <a:tailEnd/>
              </a:ln>
            </p:spPr>
            <p:txBody>
              <a:bodyPr wrap="none" anchor="ctr"/>
              <a:lstStyle/>
              <a:p>
                <a:endParaRPr lang="en-US" dirty="0"/>
              </a:p>
            </p:txBody>
          </p:sp>
        </p:grpSp>
        <p:grpSp>
          <p:nvGrpSpPr>
            <p:cNvPr id="4" name="Group 24"/>
            <p:cNvGrpSpPr>
              <a:grpSpLocks/>
            </p:cNvGrpSpPr>
            <p:nvPr/>
          </p:nvGrpSpPr>
          <p:grpSpPr bwMode="auto">
            <a:xfrm>
              <a:off x="3665" y="2181"/>
              <a:ext cx="968" cy="1171"/>
              <a:chOff x="3938" y="2486"/>
              <a:chExt cx="1064" cy="1327"/>
            </a:xfrm>
          </p:grpSpPr>
          <p:sp>
            <p:nvSpPr>
              <p:cNvPr id="1046" name="Line 25"/>
              <p:cNvSpPr>
                <a:spLocks noChangeShapeType="1"/>
              </p:cNvSpPr>
              <p:nvPr/>
            </p:nvSpPr>
            <p:spPr bwMode="auto">
              <a:xfrm>
                <a:off x="4997" y="2486"/>
                <a:ext cx="0" cy="952"/>
              </a:xfrm>
              <a:prstGeom prst="line">
                <a:avLst/>
              </a:prstGeom>
              <a:noFill/>
              <a:ln w="31750">
                <a:solidFill>
                  <a:schemeClr val="tx2"/>
                </a:solidFill>
                <a:round/>
                <a:headEnd/>
                <a:tailEnd/>
              </a:ln>
            </p:spPr>
            <p:txBody>
              <a:bodyPr wrap="none" anchor="ctr"/>
              <a:lstStyle/>
              <a:p>
                <a:endParaRPr lang="en-US" dirty="0"/>
              </a:p>
            </p:txBody>
          </p:sp>
          <p:sp>
            <p:nvSpPr>
              <p:cNvPr id="1047" name="Line 26"/>
              <p:cNvSpPr>
                <a:spLocks noChangeShapeType="1"/>
              </p:cNvSpPr>
              <p:nvPr/>
            </p:nvSpPr>
            <p:spPr bwMode="auto">
              <a:xfrm>
                <a:off x="3952" y="2862"/>
                <a:ext cx="0" cy="951"/>
              </a:xfrm>
              <a:prstGeom prst="line">
                <a:avLst/>
              </a:prstGeom>
              <a:noFill/>
              <a:ln w="31750">
                <a:solidFill>
                  <a:schemeClr val="tx2"/>
                </a:solidFill>
                <a:round/>
                <a:headEnd/>
                <a:tailEnd/>
              </a:ln>
            </p:spPr>
            <p:txBody>
              <a:bodyPr wrap="none" anchor="ctr"/>
              <a:lstStyle/>
              <a:p>
                <a:endParaRPr lang="en-US" dirty="0"/>
              </a:p>
            </p:txBody>
          </p:sp>
          <p:sp>
            <p:nvSpPr>
              <p:cNvPr id="1048" name="Line 27"/>
              <p:cNvSpPr>
                <a:spLocks noChangeShapeType="1"/>
              </p:cNvSpPr>
              <p:nvPr/>
            </p:nvSpPr>
            <p:spPr bwMode="auto">
              <a:xfrm flipH="1">
                <a:off x="3938" y="2488"/>
                <a:ext cx="1061" cy="380"/>
              </a:xfrm>
              <a:prstGeom prst="line">
                <a:avLst/>
              </a:prstGeom>
              <a:noFill/>
              <a:ln w="31750">
                <a:solidFill>
                  <a:schemeClr val="tx2"/>
                </a:solidFill>
                <a:round/>
                <a:headEnd/>
                <a:tailEnd/>
              </a:ln>
            </p:spPr>
            <p:txBody>
              <a:bodyPr wrap="none" anchor="ctr"/>
              <a:lstStyle/>
              <a:p>
                <a:endParaRPr lang="en-US" dirty="0"/>
              </a:p>
            </p:txBody>
          </p:sp>
          <p:sp>
            <p:nvSpPr>
              <p:cNvPr id="1049" name="Line 28"/>
              <p:cNvSpPr>
                <a:spLocks noChangeShapeType="1"/>
              </p:cNvSpPr>
              <p:nvPr/>
            </p:nvSpPr>
            <p:spPr bwMode="auto">
              <a:xfrm flipH="1">
                <a:off x="3942" y="3432"/>
                <a:ext cx="1060" cy="381"/>
              </a:xfrm>
              <a:prstGeom prst="line">
                <a:avLst/>
              </a:prstGeom>
              <a:noFill/>
              <a:ln w="31750">
                <a:solidFill>
                  <a:schemeClr val="tx2"/>
                </a:solidFill>
                <a:round/>
                <a:headEnd/>
                <a:tailEnd/>
              </a:ln>
            </p:spPr>
            <p:txBody>
              <a:bodyPr wrap="none" anchor="ctr"/>
              <a:lstStyle/>
              <a:p>
                <a:endParaRPr lang="en-US" dirty="0"/>
              </a:p>
            </p:txBody>
          </p:sp>
        </p:grpSp>
        <p:sp>
          <p:nvSpPr>
            <p:cNvPr id="1045" name="Line 29"/>
            <p:cNvSpPr>
              <a:spLocks noChangeShapeType="1"/>
            </p:cNvSpPr>
            <p:nvPr/>
          </p:nvSpPr>
          <p:spPr bwMode="auto">
            <a:xfrm flipH="1">
              <a:off x="3750" y="2866"/>
              <a:ext cx="795" cy="272"/>
            </a:xfrm>
            <a:prstGeom prst="line">
              <a:avLst/>
            </a:prstGeom>
            <a:noFill/>
            <a:ln w="19050">
              <a:solidFill>
                <a:srgbClr val="000000"/>
              </a:solidFill>
              <a:round/>
              <a:headEnd/>
              <a:tailEnd/>
            </a:ln>
          </p:spPr>
          <p:txBody>
            <a:bodyPr wrap="none" anchor="ctr"/>
            <a:lstStyle/>
            <a:p>
              <a:endParaRPr lang="en-US" dirty="0"/>
            </a:p>
          </p:txBody>
        </p:sp>
      </p:grpSp>
      <p:sp>
        <p:nvSpPr>
          <p:cNvPr id="30" name="Footer Placeholder 29"/>
          <p:cNvSpPr>
            <a:spLocks noGrp="1"/>
          </p:cNvSpPr>
          <p:nvPr>
            <p:ph type="ftr" sz="quarter" idx="10"/>
          </p:nvPr>
        </p:nvSpPr>
        <p:spPr/>
        <p:txBody>
          <a:bodyPr/>
          <a:lstStyle/>
          <a:p>
            <a:r>
              <a:rPr lang="en-US" dirty="0" smtClean="0"/>
              <a:t>Back to Basics Training</a:t>
            </a:r>
            <a:endParaRPr lang="en-US" dirty="0"/>
          </a:p>
        </p:txBody>
      </p:sp>
      <p:sp>
        <p:nvSpPr>
          <p:cNvPr id="31" name="Slide Number Placeholder 30"/>
          <p:cNvSpPr>
            <a:spLocks noGrp="1"/>
          </p:cNvSpPr>
          <p:nvPr>
            <p:ph type="sldNum" sz="quarter" idx="12"/>
          </p:nvPr>
        </p:nvSpPr>
        <p:spPr/>
        <p:txBody>
          <a:bodyPr/>
          <a:lstStyle/>
          <a:p>
            <a:fld id="{2D132F79-ACF3-4263-B52B-5972FA2CE406}" type="slidenum">
              <a:rPr lang="en-US" smtClean="0"/>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28600" y="76200"/>
            <a:ext cx="8915400" cy="815975"/>
          </a:xfrm>
        </p:spPr>
        <p:txBody>
          <a:bodyPr/>
          <a:lstStyle/>
          <a:p>
            <a:r>
              <a:rPr lang="en-US" dirty="0" smtClean="0"/>
              <a:t>Specifications</a:t>
            </a:r>
            <a:br>
              <a:rPr lang="en-US" dirty="0" smtClean="0"/>
            </a:br>
            <a:r>
              <a:rPr lang="en-US" sz="2100" dirty="0" smtClean="0"/>
              <a:t>	Distortion</a:t>
            </a:r>
          </a:p>
        </p:txBody>
      </p:sp>
      <p:sp>
        <p:nvSpPr>
          <p:cNvPr id="59395" name="Text Box 3"/>
          <p:cNvSpPr txBox="1">
            <a:spLocks noChangeArrowheads="1"/>
          </p:cNvSpPr>
          <p:nvPr/>
        </p:nvSpPr>
        <p:spPr bwMode="auto">
          <a:xfrm>
            <a:off x="1752600" y="1092200"/>
            <a:ext cx="5348288" cy="949325"/>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2400" dirty="0">
                <a:solidFill>
                  <a:schemeClr val="accent2"/>
                </a:solidFill>
                <a:latin typeface="Agilent TT Cond" pitchFamily="34" charset="0"/>
              </a:rPr>
              <a:t>Distortion is a Function of </a:t>
            </a:r>
          </a:p>
          <a:p>
            <a:pPr algn="ctr" defTabSz="409575">
              <a:buClr>
                <a:srgbClr val="000000"/>
              </a:buClr>
              <a:buSzPct val="90000"/>
              <a:buFont typeface="Monotype Sorts" pitchFamily="2" charset="2"/>
              <a:buNone/>
            </a:pPr>
            <a:r>
              <a:rPr lang="en-US" sz="2400" dirty="0">
                <a:solidFill>
                  <a:schemeClr val="accent2"/>
                </a:solidFill>
                <a:latin typeface="Agilent TT Cond" pitchFamily="34" charset="0"/>
              </a:rPr>
              <a:t>Mixer Level</a:t>
            </a:r>
          </a:p>
        </p:txBody>
      </p:sp>
      <p:grpSp>
        <p:nvGrpSpPr>
          <p:cNvPr id="2" name="Group 4"/>
          <p:cNvGrpSpPr>
            <a:grpSpLocks/>
          </p:cNvGrpSpPr>
          <p:nvPr/>
        </p:nvGrpSpPr>
        <p:grpSpPr bwMode="auto">
          <a:xfrm>
            <a:off x="2851150" y="5554662"/>
            <a:ext cx="3011488" cy="388938"/>
            <a:chOff x="1958" y="4310"/>
            <a:chExt cx="2087" cy="278"/>
          </a:xfrm>
        </p:grpSpPr>
        <p:sp>
          <p:nvSpPr>
            <p:cNvPr id="59444" name="Text Box 5"/>
            <p:cNvSpPr txBox="1">
              <a:spLocks noChangeArrowheads="1"/>
            </p:cNvSpPr>
            <p:nvPr/>
          </p:nvSpPr>
          <p:spPr bwMode="auto">
            <a:xfrm>
              <a:off x="2407" y="4323"/>
              <a:ext cx="1143" cy="139"/>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POWER AT MIXER =</a:t>
              </a:r>
              <a:endParaRPr lang="en-US" sz="2200" dirty="0">
                <a:latin typeface="Agilent TT Cond" pitchFamily="34" charset="0"/>
              </a:endParaRPr>
            </a:p>
          </p:txBody>
        </p:sp>
        <p:sp>
          <p:nvSpPr>
            <p:cNvPr id="59445" name="Text Box 6"/>
            <p:cNvSpPr txBox="1">
              <a:spLocks noChangeArrowheads="1"/>
            </p:cNvSpPr>
            <p:nvPr/>
          </p:nvSpPr>
          <p:spPr bwMode="auto">
            <a:xfrm>
              <a:off x="1958" y="4310"/>
              <a:ext cx="2087" cy="278"/>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INPUT - ATTENUATOR SETTING dBm</a:t>
              </a:r>
              <a:endParaRPr lang="en-US" sz="2200" dirty="0">
                <a:latin typeface="Agilent TT Cond" pitchFamily="34" charset="0"/>
              </a:endParaRPr>
            </a:p>
          </p:txBody>
        </p:sp>
      </p:grpSp>
      <p:sp>
        <p:nvSpPr>
          <p:cNvPr id="59397" name="Text Box 7"/>
          <p:cNvSpPr txBox="1">
            <a:spLocks noChangeArrowheads="1"/>
          </p:cNvSpPr>
          <p:nvPr/>
        </p:nvSpPr>
        <p:spPr bwMode="auto">
          <a:xfrm rot="-5400000">
            <a:off x="371475" y="3321050"/>
            <a:ext cx="1671638" cy="192088"/>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DISTORTION, dBc</a:t>
            </a:r>
            <a:endParaRPr lang="en-US" sz="2200" dirty="0">
              <a:latin typeface="Agilent TT Cond" pitchFamily="34" charset="0"/>
            </a:endParaRPr>
          </a:p>
        </p:txBody>
      </p:sp>
      <p:sp>
        <p:nvSpPr>
          <p:cNvPr id="59398" name="Text Box 8"/>
          <p:cNvSpPr txBox="1">
            <a:spLocks noChangeArrowheads="1"/>
          </p:cNvSpPr>
          <p:nvPr/>
        </p:nvSpPr>
        <p:spPr bwMode="auto">
          <a:xfrm>
            <a:off x="1557338" y="1958975"/>
            <a:ext cx="95250" cy="19526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0</a:t>
            </a:r>
            <a:endParaRPr lang="en-US" sz="2200" dirty="0">
              <a:latin typeface="Agilent TT Cond" pitchFamily="34" charset="0"/>
            </a:endParaRPr>
          </a:p>
        </p:txBody>
      </p:sp>
      <p:sp>
        <p:nvSpPr>
          <p:cNvPr id="59399" name="Text Box 9"/>
          <p:cNvSpPr txBox="1">
            <a:spLocks noChangeArrowheads="1"/>
          </p:cNvSpPr>
          <p:nvPr/>
        </p:nvSpPr>
        <p:spPr bwMode="auto">
          <a:xfrm>
            <a:off x="1393825" y="2513013"/>
            <a:ext cx="247650" cy="193675"/>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-20</a:t>
            </a:r>
            <a:endParaRPr lang="en-US" sz="2200" dirty="0">
              <a:latin typeface="Agilent TT Cond" pitchFamily="34" charset="0"/>
            </a:endParaRPr>
          </a:p>
        </p:txBody>
      </p:sp>
      <p:sp>
        <p:nvSpPr>
          <p:cNvPr id="59400" name="Text Box 10"/>
          <p:cNvSpPr txBox="1">
            <a:spLocks noChangeArrowheads="1"/>
          </p:cNvSpPr>
          <p:nvPr/>
        </p:nvSpPr>
        <p:spPr bwMode="auto">
          <a:xfrm>
            <a:off x="1393825" y="3133725"/>
            <a:ext cx="247650" cy="193675"/>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-40</a:t>
            </a:r>
            <a:endParaRPr lang="en-US" sz="2200" dirty="0">
              <a:latin typeface="Agilent TT Cond" pitchFamily="34" charset="0"/>
            </a:endParaRPr>
          </a:p>
        </p:txBody>
      </p:sp>
      <p:sp>
        <p:nvSpPr>
          <p:cNvPr id="59401" name="Text Box 11"/>
          <p:cNvSpPr txBox="1">
            <a:spLocks noChangeArrowheads="1"/>
          </p:cNvSpPr>
          <p:nvPr/>
        </p:nvSpPr>
        <p:spPr bwMode="auto">
          <a:xfrm>
            <a:off x="1398588" y="3756025"/>
            <a:ext cx="247650" cy="19526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-60</a:t>
            </a:r>
            <a:endParaRPr lang="en-US" sz="2200" dirty="0">
              <a:latin typeface="Agilent TT Cond" pitchFamily="34" charset="0"/>
            </a:endParaRPr>
          </a:p>
        </p:txBody>
      </p:sp>
      <p:sp>
        <p:nvSpPr>
          <p:cNvPr id="59402" name="Text Box 12"/>
          <p:cNvSpPr txBox="1">
            <a:spLocks noChangeArrowheads="1"/>
          </p:cNvSpPr>
          <p:nvPr/>
        </p:nvSpPr>
        <p:spPr bwMode="auto">
          <a:xfrm>
            <a:off x="1400175" y="4310063"/>
            <a:ext cx="249238" cy="193675"/>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-80</a:t>
            </a:r>
            <a:endParaRPr lang="en-US" sz="2200" dirty="0">
              <a:latin typeface="Agilent TT Cond" pitchFamily="34" charset="0"/>
            </a:endParaRPr>
          </a:p>
        </p:txBody>
      </p:sp>
      <p:sp>
        <p:nvSpPr>
          <p:cNvPr id="59403" name="Text Box 13"/>
          <p:cNvSpPr txBox="1">
            <a:spLocks noChangeArrowheads="1"/>
          </p:cNvSpPr>
          <p:nvPr/>
        </p:nvSpPr>
        <p:spPr bwMode="auto">
          <a:xfrm>
            <a:off x="1317625" y="4919663"/>
            <a:ext cx="341313" cy="193675"/>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-100</a:t>
            </a:r>
            <a:endParaRPr lang="en-US" sz="2200" dirty="0">
              <a:latin typeface="Agilent TT Cond" pitchFamily="34" charset="0"/>
            </a:endParaRPr>
          </a:p>
        </p:txBody>
      </p:sp>
      <p:sp>
        <p:nvSpPr>
          <p:cNvPr id="59404" name="Line 14"/>
          <p:cNvSpPr>
            <a:spLocks noChangeShapeType="1"/>
          </p:cNvSpPr>
          <p:nvPr/>
        </p:nvSpPr>
        <p:spPr bwMode="auto">
          <a:xfrm>
            <a:off x="3275013" y="3397250"/>
            <a:ext cx="328612" cy="307975"/>
          </a:xfrm>
          <a:prstGeom prst="line">
            <a:avLst/>
          </a:prstGeom>
          <a:noFill/>
          <a:ln w="31750">
            <a:solidFill>
              <a:srgbClr val="000000"/>
            </a:solidFill>
            <a:round/>
            <a:headEnd/>
            <a:tailEnd/>
          </a:ln>
        </p:spPr>
        <p:txBody>
          <a:bodyPr wrap="none" anchor="ctr"/>
          <a:lstStyle/>
          <a:p>
            <a:endParaRPr lang="en-US" dirty="0"/>
          </a:p>
        </p:txBody>
      </p:sp>
      <p:sp>
        <p:nvSpPr>
          <p:cNvPr id="59405" name="Freeform 15"/>
          <p:cNvSpPr>
            <a:spLocks/>
          </p:cNvSpPr>
          <p:nvPr/>
        </p:nvSpPr>
        <p:spPr bwMode="auto">
          <a:xfrm>
            <a:off x="3586163" y="3676650"/>
            <a:ext cx="123825" cy="117475"/>
          </a:xfrm>
          <a:custGeom>
            <a:avLst/>
            <a:gdLst>
              <a:gd name="T0" fmla="*/ 176213036 w 86"/>
              <a:gd name="T1" fmla="*/ 162333653 h 84"/>
              <a:gd name="T2" fmla="*/ 60119918 w 86"/>
              <a:gd name="T3" fmla="*/ 0 h 84"/>
              <a:gd name="T4" fmla="*/ 51827966 w 86"/>
              <a:gd name="T5" fmla="*/ 52807812 h 84"/>
              <a:gd name="T6" fmla="*/ 0 w 86"/>
              <a:gd name="T7" fmla="*/ 60631085 h 84"/>
              <a:gd name="T8" fmla="*/ 176213036 w 86"/>
              <a:gd name="T9" fmla="*/ 162333653 h 84"/>
              <a:gd name="T10" fmla="*/ 176213036 w 86"/>
              <a:gd name="T11" fmla="*/ 162333653 h 84"/>
              <a:gd name="T12" fmla="*/ 0 60000 65536"/>
              <a:gd name="T13" fmla="*/ 0 60000 65536"/>
              <a:gd name="T14" fmla="*/ 0 60000 65536"/>
              <a:gd name="T15" fmla="*/ 0 60000 65536"/>
              <a:gd name="T16" fmla="*/ 0 60000 65536"/>
              <a:gd name="T17" fmla="*/ 0 60000 65536"/>
              <a:gd name="T18" fmla="*/ 0 w 86"/>
              <a:gd name="T19" fmla="*/ 0 h 84"/>
              <a:gd name="T20" fmla="*/ 86 w 86"/>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86" h="84">
                <a:moveTo>
                  <a:pt x="85" y="83"/>
                </a:moveTo>
                <a:lnTo>
                  <a:pt x="29" y="0"/>
                </a:lnTo>
                <a:lnTo>
                  <a:pt x="25" y="27"/>
                </a:lnTo>
                <a:lnTo>
                  <a:pt x="0" y="31"/>
                </a:lnTo>
                <a:lnTo>
                  <a:pt x="85" y="83"/>
                </a:lnTo>
              </a:path>
            </a:pathLst>
          </a:custGeom>
          <a:solidFill>
            <a:srgbClr val="000000"/>
          </a:solidFill>
          <a:ln w="9525">
            <a:solidFill>
              <a:srgbClr val="000000"/>
            </a:solidFill>
            <a:round/>
            <a:headEnd/>
            <a:tailEnd/>
          </a:ln>
        </p:spPr>
        <p:txBody>
          <a:bodyPr/>
          <a:lstStyle/>
          <a:p>
            <a:endParaRPr lang="en-US" dirty="0"/>
          </a:p>
        </p:txBody>
      </p:sp>
      <p:sp>
        <p:nvSpPr>
          <p:cNvPr id="59406" name="Line 16"/>
          <p:cNvSpPr>
            <a:spLocks noChangeShapeType="1"/>
          </p:cNvSpPr>
          <p:nvPr/>
        </p:nvSpPr>
        <p:spPr bwMode="auto">
          <a:xfrm>
            <a:off x="4022725" y="4159250"/>
            <a:ext cx="207963" cy="250825"/>
          </a:xfrm>
          <a:prstGeom prst="line">
            <a:avLst/>
          </a:prstGeom>
          <a:noFill/>
          <a:ln w="31750">
            <a:solidFill>
              <a:srgbClr val="000000"/>
            </a:solidFill>
            <a:round/>
            <a:headEnd/>
            <a:tailEnd/>
          </a:ln>
        </p:spPr>
        <p:txBody>
          <a:bodyPr wrap="none" anchor="ctr"/>
          <a:lstStyle/>
          <a:p>
            <a:endParaRPr lang="en-US" dirty="0"/>
          </a:p>
        </p:txBody>
      </p:sp>
      <p:sp>
        <p:nvSpPr>
          <p:cNvPr id="59407" name="Freeform 17"/>
          <p:cNvSpPr>
            <a:spLocks/>
          </p:cNvSpPr>
          <p:nvPr/>
        </p:nvSpPr>
        <p:spPr bwMode="auto">
          <a:xfrm>
            <a:off x="3941763" y="4056063"/>
            <a:ext cx="138112" cy="155575"/>
          </a:xfrm>
          <a:custGeom>
            <a:avLst/>
            <a:gdLst>
              <a:gd name="T0" fmla="*/ 0 w 95"/>
              <a:gd name="T1" fmla="*/ 0 h 111"/>
              <a:gd name="T2" fmla="*/ 112019018 w 95"/>
              <a:gd name="T3" fmla="*/ 216085294 h 111"/>
              <a:gd name="T4" fmla="*/ 128926829 w 95"/>
              <a:gd name="T5" fmla="*/ 153224558 h 111"/>
              <a:gd name="T6" fmla="*/ 198674866 w 95"/>
              <a:gd name="T7" fmla="*/ 151259548 h 111"/>
              <a:gd name="T8" fmla="*/ 0 w 95"/>
              <a:gd name="T9" fmla="*/ 0 h 111"/>
              <a:gd name="T10" fmla="*/ 0 w 95"/>
              <a:gd name="T11" fmla="*/ 0 h 111"/>
              <a:gd name="T12" fmla="*/ 0 60000 65536"/>
              <a:gd name="T13" fmla="*/ 0 60000 65536"/>
              <a:gd name="T14" fmla="*/ 0 60000 65536"/>
              <a:gd name="T15" fmla="*/ 0 60000 65536"/>
              <a:gd name="T16" fmla="*/ 0 60000 65536"/>
              <a:gd name="T17" fmla="*/ 0 60000 65536"/>
              <a:gd name="T18" fmla="*/ 0 w 95"/>
              <a:gd name="T19" fmla="*/ 0 h 111"/>
              <a:gd name="T20" fmla="*/ 95 w 95"/>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95" h="111">
                <a:moveTo>
                  <a:pt x="0" y="0"/>
                </a:moveTo>
                <a:lnTo>
                  <a:pt x="53" y="110"/>
                </a:lnTo>
                <a:lnTo>
                  <a:pt x="61" y="78"/>
                </a:lnTo>
                <a:lnTo>
                  <a:pt x="94" y="77"/>
                </a:lnTo>
                <a:lnTo>
                  <a:pt x="0" y="0"/>
                </a:lnTo>
              </a:path>
            </a:pathLst>
          </a:custGeom>
          <a:solidFill>
            <a:srgbClr val="000000"/>
          </a:solidFill>
          <a:ln w="9525">
            <a:solidFill>
              <a:srgbClr val="000000"/>
            </a:solidFill>
            <a:round/>
            <a:headEnd/>
            <a:tailEnd/>
          </a:ln>
        </p:spPr>
        <p:txBody>
          <a:bodyPr/>
          <a:lstStyle/>
          <a:p>
            <a:endParaRPr lang="en-US" dirty="0"/>
          </a:p>
        </p:txBody>
      </p:sp>
      <p:sp>
        <p:nvSpPr>
          <p:cNvPr id="59408" name="Text Box 18"/>
          <p:cNvSpPr txBox="1">
            <a:spLocks noChangeArrowheads="1"/>
          </p:cNvSpPr>
          <p:nvPr/>
        </p:nvSpPr>
        <p:spPr bwMode="auto">
          <a:xfrm>
            <a:off x="2179638" y="5207000"/>
            <a:ext cx="249237" cy="19526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-60</a:t>
            </a:r>
            <a:endParaRPr lang="en-US" sz="2200" dirty="0">
              <a:latin typeface="Agilent TT Cond" pitchFamily="34" charset="0"/>
            </a:endParaRPr>
          </a:p>
        </p:txBody>
      </p:sp>
      <p:sp>
        <p:nvSpPr>
          <p:cNvPr id="59409" name="Text Box 19"/>
          <p:cNvSpPr txBox="1">
            <a:spLocks noChangeArrowheads="1"/>
          </p:cNvSpPr>
          <p:nvPr/>
        </p:nvSpPr>
        <p:spPr bwMode="auto">
          <a:xfrm>
            <a:off x="3752850" y="5207000"/>
            <a:ext cx="247650" cy="19526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-30</a:t>
            </a:r>
            <a:endParaRPr lang="en-US" sz="2200" dirty="0">
              <a:latin typeface="Agilent TT Cond" pitchFamily="34" charset="0"/>
            </a:endParaRPr>
          </a:p>
        </p:txBody>
      </p:sp>
      <p:sp>
        <p:nvSpPr>
          <p:cNvPr id="59410" name="Text Box 20"/>
          <p:cNvSpPr txBox="1">
            <a:spLocks noChangeArrowheads="1"/>
          </p:cNvSpPr>
          <p:nvPr/>
        </p:nvSpPr>
        <p:spPr bwMode="auto">
          <a:xfrm>
            <a:off x="5405438" y="5207000"/>
            <a:ext cx="95250" cy="19526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0</a:t>
            </a:r>
            <a:endParaRPr lang="en-US" sz="2200" dirty="0">
              <a:latin typeface="Agilent TT Cond" pitchFamily="34" charset="0"/>
            </a:endParaRPr>
          </a:p>
        </p:txBody>
      </p:sp>
      <p:sp>
        <p:nvSpPr>
          <p:cNvPr id="59411" name="Text Box 21"/>
          <p:cNvSpPr txBox="1">
            <a:spLocks noChangeArrowheads="1"/>
          </p:cNvSpPr>
          <p:nvPr/>
        </p:nvSpPr>
        <p:spPr bwMode="auto">
          <a:xfrm>
            <a:off x="6794500" y="5207000"/>
            <a:ext cx="292100" cy="19526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+30</a:t>
            </a:r>
            <a:endParaRPr lang="en-US" sz="2200" dirty="0">
              <a:latin typeface="Agilent TT Cond" pitchFamily="34" charset="0"/>
            </a:endParaRPr>
          </a:p>
        </p:txBody>
      </p:sp>
      <p:sp>
        <p:nvSpPr>
          <p:cNvPr id="59412" name="Freeform 22"/>
          <p:cNvSpPr>
            <a:spLocks/>
          </p:cNvSpPr>
          <p:nvPr/>
        </p:nvSpPr>
        <p:spPr bwMode="auto">
          <a:xfrm>
            <a:off x="1784350" y="1973263"/>
            <a:ext cx="1588" cy="3090862"/>
          </a:xfrm>
          <a:custGeom>
            <a:avLst/>
            <a:gdLst>
              <a:gd name="T0" fmla="*/ 0 w 1"/>
              <a:gd name="T1" fmla="*/ 2147483647 h 2206"/>
              <a:gd name="T2" fmla="*/ 0 w 1"/>
              <a:gd name="T3" fmla="*/ 2147483647 h 2206"/>
              <a:gd name="T4" fmla="*/ 0 w 1"/>
              <a:gd name="T5" fmla="*/ 2147483647 h 2206"/>
              <a:gd name="T6" fmla="*/ 0 w 1"/>
              <a:gd name="T7" fmla="*/ 2147483647 h 2206"/>
              <a:gd name="T8" fmla="*/ 0 w 1"/>
              <a:gd name="T9" fmla="*/ 0 h 2206"/>
              <a:gd name="T10" fmla="*/ 0 60000 65536"/>
              <a:gd name="T11" fmla="*/ 0 60000 65536"/>
              <a:gd name="T12" fmla="*/ 0 60000 65536"/>
              <a:gd name="T13" fmla="*/ 0 60000 65536"/>
              <a:gd name="T14" fmla="*/ 0 60000 65536"/>
              <a:gd name="T15" fmla="*/ 0 w 1"/>
              <a:gd name="T16" fmla="*/ 0 h 2206"/>
              <a:gd name="T17" fmla="*/ 1 w 1"/>
              <a:gd name="T18" fmla="*/ 2206 h 2206"/>
            </a:gdLst>
            <a:ahLst/>
            <a:cxnLst>
              <a:cxn ang="T10">
                <a:pos x="T0" y="T1"/>
              </a:cxn>
              <a:cxn ang="T11">
                <a:pos x="T2" y="T3"/>
              </a:cxn>
              <a:cxn ang="T12">
                <a:pos x="T4" y="T5"/>
              </a:cxn>
              <a:cxn ang="T13">
                <a:pos x="T6" y="T7"/>
              </a:cxn>
              <a:cxn ang="T14">
                <a:pos x="T8" y="T9"/>
              </a:cxn>
            </a:cxnLst>
            <a:rect l="T15" t="T16" r="T17" b="T18"/>
            <a:pathLst>
              <a:path w="1" h="2206">
                <a:moveTo>
                  <a:pt x="0" y="2205"/>
                </a:moveTo>
                <a:lnTo>
                  <a:pt x="0" y="2205"/>
                </a:lnTo>
                <a:lnTo>
                  <a:pt x="0" y="1101"/>
                </a:lnTo>
                <a:lnTo>
                  <a:pt x="0" y="0"/>
                </a:lnTo>
              </a:path>
            </a:pathLst>
          </a:custGeom>
          <a:noFill/>
          <a:ln w="9525">
            <a:solidFill>
              <a:srgbClr val="000000"/>
            </a:solidFill>
            <a:round/>
            <a:headEnd/>
            <a:tailEnd/>
          </a:ln>
        </p:spPr>
        <p:txBody>
          <a:bodyPr/>
          <a:lstStyle/>
          <a:p>
            <a:endParaRPr lang="en-US" dirty="0"/>
          </a:p>
        </p:txBody>
      </p:sp>
      <p:sp>
        <p:nvSpPr>
          <p:cNvPr id="59413" name="Freeform 23"/>
          <p:cNvSpPr>
            <a:spLocks/>
          </p:cNvSpPr>
          <p:nvPr/>
        </p:nvSpPr>
        <p:spPr bwMode="auto">
          <a:xfrm>
            <a:off x="2301875" y="1973263"/>
            <a:ext cx="1588" cy="3090862"/>
          </a:xfrm>
          <a:custGeom>
            <a:avLst/>
            <a:gdLst>
              <a:gd name="T0" fmla="*/ 0 w 1"/>
              <a:gd name="T1" fmla="*/ 0 h 2206"/>
              <a:gd name="T2" fmla="*/ 0 w 1"/>
              <a:gd name="T3" fmla="*/ 0 h 2206"/>
              <a:gd name="T4" fmla="*/ 0 w 1"/>
              <a:gd name="T5" fmla="*/ 2147483647 h 2206"/>
              <a:gd name="T6" fmla="*/ 0 w 1"/>
              <a:gd name="T7" fmla="*/ 2147483647 h 2206"/>
              <a:gd name="T8" fmla="*/ 0 w 1"/>
              <a:gd name="T9" fmla="*/ 2147483647 h 2206"/>
              <a:gd name="T10" fmla="*/ 0 60000 65536"/>
              <a:gd name="T11" fmla="*/ 0 60000 65536"/>
              <a:gd name="T12" fmla="*/ 0 60000 65536"/>
              <a:gd name="T13" fmla="*/ 0 60000 65536"/>
              <a:gd name="T14" fmla="*/ 0 60000 65536"/>
              <a:gd name="T15" fmla="*/ 0 w 1"/>
              <a:gd name="T16" fmla="*/ 0 h 2206"/>
              <a:gd name="T17" fmla="*/ 1 w 1"/>
              <a:gd name="T18" fmla="*/ 2206 h 2206"/>
            </a:gdLst>
            <a:ahLst/>
            <a:cxnLst>
              <a:cxn ang="T10">
                <a:pos x="T0" y="T1"/>
              </a:cxn>
              <a:cxn ang="T11">
                <a:pos x="T2" y="T3"/>
              </a:cxn>
              <a:cxn ang="T12">
                <a:pos x="T4" y="T5"/>
              </a:cxn>
              <a:cxn ang="T13">
                <a:pos x="T6" y="T7"/>
              </a:cxn>
              <a:cxn ang="T14">
                <a:pos x="T8" y="T9"/>
              </a:cxn>
            </a:cxnLst>
            <a:rect l="T15" t="T16" r="T17" b="T18"/>
            <a:pathLst>
              <a:path w="1" h="2206">
                <a:moveTo>
                  <a:pt x="0" y="0"/>
                </a:moveTo>
                <a:lnTo>
                  <a:pt x="0" y="0"/>
                </a:lnTo>
                <a:lnTo>
                  <a:pt x="0" y="1101"/>
                </a:lnTo>
                <a:lnTo>
                  <a:pt x="0" y="2205"/>
                </a:lnTo>
              </a:path>
            </a:pathLst>
          </a:custGeom>
          <a:noFill/>
          <a:ln w="9525">
            <a:solidFill>
              <a:srgbClr val="000000"/>
            </a:solidFill>
            <a:round/>
            <a:headEnd/>
            <a:tailEnd/>
          </a:ln>
        </p:spPr>
        <p:txBody>
          <a:bodyPr/>
          <a:lstStyle/>
          <a:p>
            <a:endParaRPr lang="en-US" dirty="0"/>
          </a:p>
        </p:txBody>
      </p:sp>
      <p:sp>
        <p:nvSpPr>
          <p:cNvPr id="59414" name="Freeform 24"/>
          <p:cNvSpPr>
            <a:spLocks/>
          </p:cNvSpPr>
          <p:nvPr/>
        </p:nvSpPr>
        <p:spPr bwMode="auto">
          <a:xfrm>
            <a:off x="2820988" y="1973263"/>
            <a:ext cx="1587" cy="3090862"/>
          </a:xfrm>
          <a:custGeom>
            <a:avLst/>
            <a:gdLst>
              <a:gd name="T0" fmla="*/ 0 w 1"/>
              <a:gd name="T1" fmla="*/ 2147483647 h 2206"/>
              <a:gd name="T2" fmla="*/ 0 w 1"/>
              <a:gd name="T3" fmla="*/ 2147483647 h 2206"/>
              <a:gd name="T4" fmla="*/ 0 w 1"/>
              <a:gd name="T5" fmla="*/ 2147483647 h 2206"/>
              <a:gd name="T6" fmla="*/ 0 w 1"/>
              <a:gd name="T7" fmla="*/ 2147483647 h 2206"/>
              <a:gd name="T8" fmla="*/ 0 w 1"/>
              <a:gd name="T9" fmla="*/ 0 h 2206"/>
              <a:gd name="T10" fmla="*/ 0 60000 65536"/>
              <a:gd name="T11" fmla="*/ 0 60000 65536"/>
              <a:gd name="T12" fmla="*/ 0 60000 65536"/>
              <a:gd name="T13" fmla="*/ 0 60000 65536"/>
              <a:gd name="T14" fmla="*/ 0 60000 65536"/>
              <a:gd name="T15" fmla="*/ 0 w 1"/>
              <a:gd name="T16" fmla="*/ 0 h 2206"/>
              <a:gd name="T17" fmla="*/ 1 w 1"/>
              <a:gd name="T18" fmla="*/ 2206 h 2206"/>
            </a:gdLst>
            <a:ahLst/>
            <a:cxnLst>
              <a:cxn ang="T10">
                <a:pos x="T0" y="T1"/>
              </a:cxn>
              <a:cxn ang="T11">
                <a:pos x="T2" y="T3"/>
              </a:cxn>
              <a:cxn ang="T12">
                <a:pos x="T4" y="T5"/>
              </a:cxn>
              <a:cxn ang="T13">
                <a:pos x="T6" y="T7"/>
              </a:cxn>
              <a:cxn ang="T14">
                <a:pos x="T8" y="T9"/>
              </a:cxn>
            </a:cxnLst>
            <a:rect l="T15" t="T16" r="T17" b="T18"/>
            <a:pathLst>
              <a:path w="1" h="2206">
                <a:moveTo>
                  <a:pt x="0" y="2205"/>
                </a:moveTo>
                <a:lnTo>
                  <a:pt x="0" y="2205"/>
                </a:lnTo>
                <a:lnTo>
                  <a:pt x="0" y="1101"/>
                </a:lnTo>
                <a:lnTo>
                  <a:pt x="0" y="0"/>
                </a:lnTo>
              </a:path>
            </a:pathLst>
          </a:custGeom>
          <a:noFill/>
          <a:ln w="9525">
            <a:solidFill>
              <a:srgbClr val="000000"/>
            </a:solidFill>
            <a:round/>
            <a:headEnd/>
            <a:tailEnd/>
          </a:ln>
        </p:spPr>
        <p:txBody>
          <a:bodyPr/>
          <a:lstStyle/>
          <a:p>
            <a:endParaRPr lang="en-US" dirty="0"/>
          </a:p>
        </p:txBody>
      </p:sp>
      <p:sp>
        <p:nvSpPr>
          <p:cNvPr id="59415" name="Freeform 25"/>
          <p:cNvSpPr>
            <a:spLocks/>
          </p:cNvSpPr>
          <p:nvPr/>
        </p:nvSpPr>
        <p:spPr bwMode="auto">
          <a:xfrm>
            <a:off x="3338513" y="1973263"/>
            <a:ext cx="1587" cy="3090862"/>
          </a:xfrm>
          <a:custGeom>
            <a:avLst/>
            <a:gdLst>
              <a:gd name="T0" fmla="*/ 0 w 1"/>
              <a:gd name="T1" fmla="*/ 0 h 2206"/>
              <a:gd name="T2" fmla="*/ 0 w 1"/>
              <a:gd name="T3" fmla="*/ 0 h 2206"/>
              <a:gd name="T4" fmla="*/ 0 w 1"/>
              <a:gd name="T5" fmla="*/ 2147483647 h 2206"/>
              <a:gd name="T6" fmla="*/ 0 w 1"/>
              <a:gd name="T7" fmla="*/ 2147483647 h 2206"/>
              <a:gd name="T8" fmla="*/ 0 w 1"/>
              <a:gd name="T9" fmla="*/ 2147483647 h 2206"/>
              <a:gd name="T10" fmla="*/ 0 60000 65536"/>
              <a:gd name="T11" fmla="*/ 0 60000 65536"/>
              <a:gd name="T12" fmla="*/ 0 60000 65536"/>
              <a:gd name="T13" fmla="*/ 0 60000 65536"/>
              <a:gd name="T14" fmla="*/ 0 60000 65536"/>
              <a:gd name="T15" fmla="*/ 0 w 1"/>
              <a:gd name="T16" fmla="*/ 0 h 2206"/>
              <a:gd name="T17" fmla="*/ 1 w 1"/>
              <a:gd name="T18" fmla="*/ 2206 h 2206"/>
            </a:gdLst>
            <a:ahLst/>
            <a:cxnLst>
              <a:cxn ang="T10">
                <a:pos x="T0" y="T1"/>
              </a:cxn>
              <a:cxn ang="T11">
                <a:pos x="T2" y="T3"/>
              </a:cxn>
              <a:cxn ang="T12">
                <a:pos x="T4" y="T5"/>
              </a:cxn>
              <a:cxn ang="T13">
                <a:pos x="T6" y="T7"/>
              </a:cxn>
              <a:cxn ang="T14">
                <a:pos x="T8" y="T9"/>
              </a:cxn>
            </a:cxnLst>
            <a:rect l="T15" t="T16" r="T17" b="T18"/>
            <a:pathLst>
              <a:path w="1" h="2206">
                <a:moveTo>
                  <a:pt x="0" y="0"/>
                </a:moveTo>
                <a:lnTo>
                  <a:pt x="0" y="0"/>
                </a:lnTo>
                <a:lnTo>
                  <a:pt x="0" y="1101"/>
                </a:lnTo>
                <a:lnTo>
                  <a:pt x="0" y="2205"/>
                </a:lnTo>
              </a:path>
            </a:pathLst>
          </a:custGeom>
          <a:noFill/>
          <a:ln w="9525">
            <a:solidFill>
              <a:srgbClr val="000000"/>
            </a:solidFill>
            <a:round/>
            <a:headEnd/>
            <a:tailEnd/>
          </a:ln>
        </p:spPr>
        <p:txBody>
          <a:bodyPr/>
          <a:lstStyle/>
          <a:p>
            <a:endParaRPr lang="en-US" dirty="0"/>
          </a:p>
        </p:txBody>
      </p:sp>
      <p:sp>
        <p:nvSpPr>
          <p:cNvPr id="59416" name="Freeform 26"/>
          <p:cNvSpPr>
            <a:spLocks/>
          </p:cNvSpPr>
          <p:nvPr/>
        </p:nvSpPr>
        <p:spPr bwMode="auto">
          <a:xfrm>
            <a:off x="3856038" y="1973263"/>
            <a:ext cx="1587" cy="3090862"/>
          </a:xfrm>
          <a:custGeom>
            <a:avLst/>
            <a:gdLst>
              <a:gd name="T0" fmla="*/ 0 w 1"/>
              <a:gd name="T1" fmla="*/ 2147483647 h 2206"/>
              <a:gd name="T2" fmla="*/ 0 w 1"/>
              <a:gd name="T3" fmla="*/ 2147483647 h 2206"/>
              <a:gd name="T4" fmla="*/ 0 w 1"/>
              <a:gd name="T5" fmla="*/ 2147483647 h 2206"/>
              <a:gd name="T6" fmla="*/ 0 w 1"/>
              <a:gd name="T7" fmla="*/ 2147483647 h 2206"/>
              <a:gd name="T8" fmla="*/ 0 w 1"/>
              <a:gd name="T9" fmla="*/ 0 h 2206"/>
              <a:gd name="T10" fmla="*/ 0 60000 65536"/>
              <a:gd name="T11" fmla="*/ 0 60000 65536"/>
              <a:gd name="T12" fmla="*/ 0 60000 65536"/>
              <a:gd name="T13" fmla="*/ 0 60000 65536"/>
              <a:gd name="T14" fmla="*/ 0 60000 65536"/>
              <a:gd name="T15" fmla="*/ 0 w 1"/>
              <a:gd name="T16" fmla="*/ 0 h 2206"/>
              <a:gd name="T17" fmla="*/ 1 w 1"/>
              <a:gd name="T18" fmla="*/ 2206 h 2206"/>
            </a:gdLst>
            <a:ahLst/>
            <a:cxnLst>
              <a:cxn ang="T10">
                <a:pos x="T0" y="T1"/>
              </a:cxn>
              <a:cxn ang="T11">
                <a:pos x="T2" y="T3"/>
              </a:cxn>
              <a:cxn ang="T12">
                <a:pos x="T4" y="T5"/>
              </a:cxn>
              <a:cxn ang="T13">
                <a:pos x="T6" y="T7"/>
              </a:cxn>
              <a:cxn ang="T14">
                <a:pos x="T8" y="T9"/>
              </a:cxn>
            </a:cxnLst>
            <a:rect l="T15" t="T16" r="T17" b="T18"/>
            <a:pathLst>
              <a:path w="1" h="2206">
                <a:moveTo>
                  <a:pt x="0" y="2205"/>
                </a:moveTo>
                <a:lnTo>
                  <a:pt x="0" y="2205"/>
                </a:lnTo>
                <a:lnTo>
                  <a:pt x="0" y="1101"/>
                </a:lnTo>
                <a:lnTo>
                  <a:pt x="0" y="0"/>
                </a:lnTo>
              </a:path>
            </a:pathLst>
          </a:custGeom>
          <a:noFill/>
          <a:ln w="9525">
            <a:solidFill>
              <a:srgbClr val="000000"/>
            </a:solidFill>
            <a:round/>
            <a:headEnd/>
            <a:tailEnd/>
          </a:ln>
        </p:spPr>
        <p:txBody>
          <a:bodyPr/>
          <a:lstStyle/>
          <a:p>
            <a:endParaRPr lang="en-US" dirty="0"/>
          </a:p>
        </p:txBody>
      </p:sp>
      <p:sp>
        <p:nvSpPr>
          <p:cNvPr id="59417" name="Freeform 27"/>
          <p:cNvSpPr>
            <a:spLocks/>
          </p:cNvSpPr>
          <p:nvPr/>
        </p:nvSpPr>
        <p:spPr bwMode="auto">
          <a:xfrm>
            <a:off x="4375150" y="1973263"/>
            <a:ext cx="1588" cy="3090862"/>
          </a:xfrm>
          <a:custGeom>
            <a:avLst/>
            <a:gdLst>
              <a:gd name="T0" fmla="*/ 0 w 1"/>
              <a:gd name="T1" fmla="*/ 0 h 2206"/>
              <a:gd name="T2" fmla="*/ 0 w 1"/>
              <a:gd name="T3" fmla="*/ 0 h 2206"/>
              <a:gd name="T4" fmla="*/ 0 w 1"/>
              <a:gd name="T5" fmla="*/ 2147483647 h 2206"/>
              <a:gd name="T6" fmla="*/ 0 w 1"/>
              <a:gd name="T7" fmla="*/ 2147483647 h 2206"/>
              <a:gd name="T8" fmla="*/ 0 w 1"/>
              <a:gd name="T9" fmla="*/ 2147483647 h 2206"/>
              <a:gd name="T10" fmla="*/ 0 60000 65536"/>
              <a:gd name="T11" fmla="*/ 0 60000 65536"/>
              <a:gd name="T12" fmla="*/ 0 60000 65536"/>
              <a:gd name="T13" fmla="*/ 0 60000 65536"/>
              <a:gd name="T14" fmla="*/ 0 60000 65536"/>
              <a:gd name="T15" fmla="*/ 0 w 1"/>
              <a:gd name="T16" fmla="*/ 0 h 2206"/>
              <a:gd name="T17" fmla="*/ 1 w 1"/>
              <a:gd name="T18" fmla="*/ 2206 h 2206"/>
            </a:gdLst>
            <a:ahLst/>
            <a:cxnLst>
              <a:cxn ang="T10">
                <a:pos x="T0" y="T1"/>
              </a:cxn>
              <a:cxn ang="T11">
                <a:pos x="T2" y="T3"/>
              </a:cxn>
              <a:cxn ang="T12">
                <a:pos x="T4" y="T5"/>
              </a:cxn>
              <a:cxn ang="T13">
                <a:pos x="T6" y="T7"/>
              </a:cxn>
              <a:cxn ang="T14">
                <a:pos x="T8" y="T9"/>
              </a:cxn>
            </a:cxnLst>
            <a:rect l="T15" t="T16" r="T17" b="T18"/>
            <a:pathLst>
              <a:path w="1" h="2206">
                <a:moveTo>
                  <a:pt x="0" y="0"/>
                </a:moveTo>
                <a:lnTo>
                  <a:pt x="0" y="0"/>
                </a:lnTo>
                <a:lnTo>
                  <a:pt x="0" y="1101"/>
                </a:lnTo>
                <a:lnTo>
                  <a:pt x="0" y="2205"/>
                </a:lnTo>
              </a:path>
            </a:pathLst>
          </a:custGeom>
          <a:noFill/>
          <a:ln w="9525">
            <a:solidFill>
              <a:srgbClr val="000000"/>
            </a:solidFill>
            <a:round/>
            <a:headEnd/>
            <a:tailEnd/>
          </a:ln>
        </p:spPr>
        <p:txBody>
          <a:bodyPr/>
          <a:lstStyle/>
          <a:p>
            <a:endParaRPr lang="en-US" dirty="0"/>
          </a:p>
        </p:txBody>
      </p:sp>
      <p:sp>
        <p:nvSpPr>
          <p:cNvPr id="59418" name="Freeform 28"/>
          <p:cNvSpPr>
            <a:spLocks/>
          </p:cNvSpPr>
          <p:nvPr/>
        </p:nvSpPr>
        <p:spPr bwMode="auto">
          <a:xfrm>
            <a:off x="4891088" y="1973263"/>
            <a:ext cx="1587" cy="3090862"/>
          </a:xfrm>
          <a:custGeom>
            <a:avLst/>
            <a:gdLst>
              <a:gd name="T0" fmla="*/ 0 w 1"/>
              <a:gd name="T1" fmla="*/ 2147483647 h 2206"/>
              <a:gd name="T2" fmla="*/ 0 w 1"/>
              <a:gd name="T3" fmla="*/ 2147483647 h 2206"/>
              <a:gd name="T4" fmla="*/ 0 w 1"/>
              <a:gd name="T5" fmla="*/ 2147483647 h 2206"/>
              <a:gd name="T6" fmla="*/ 0 w 1"/>
              <a:gd name="T7" fmla="*/ 2147483647 h 2206"/>
              <a:gd name="T8" fmla="*/ 0 w 1"/>
              <a:gd name="T9" fmla="*/ 0 h 2206"/>
              <a:gd name="T10" fmla="*/ 0 60000 65536"/>
              <a:gd name="T11" fmla="*/ 0 60000 65536"/>
              <a:gd name="T12" fmla="*/ 0 60000 65536"/>
              <a:gd name="T13" fmla="*/ 0 60000 65536"/>
              <a:gd name="T14" fmla="*/ 0 60000 65536"/>
              <a:gd name="T15" fmla="*/ 0 w 1"/>
              <a:gd name="T16" fmla="*/ 0 h 2206"/>
              <a:gd name="T17" fmla="*/ 1 w 1"/>
              <a:gd name="T18" fmla="*/ 2206 h 2206"/>
            </a:gdLst>
            <a:ahLst/>
            <a:cxnLst>
              <a:cxn ang="T10">
                <a:pos x="T0" y="T1"/>
              </a:cxn>
              <a:cxn ang="T11">
                <a:pos x="T2" y="T3"/>
              </a:cxn>
              <a:cxn ang="T12">
                <a:pos x="T4" y="T5"/>
              </a:cxn>
              <a:cxn ang="T13">
                <a:pos x="T6" y="T7"/>
              </a:cxn>
              <a:cxn ang="T14">
                <a:pos x="T8" y="T9"/>
              </a:cxn>
            </a:cxnLst>
            <a:rect l="T15" t="T16" r="T17" b="T18"/>
            <a:pathLst>
              <a:path w="1" h="2206">
                <a:moveTo>
                  <a:pt x="0" y="2205"/>
                </a:moveTo>
                <a:lnTo>
                  <a:pt x="0" y="2205"/>
                </a:lnTo>
                <a:lnTo>
                  <a:pt x="0" y="1101"/>
                </a:lnTo>
                <a:lnTo>
                  <a:pt x="0" y="0"/>
                </a:lnTo>
              </a:path>
            </a:pathLst>
          </a:custGeom>
          <a:noFill/>
          <a:ln w="9525">
            <a:solidFill>
              <a:srgbClr val="000000"/>
            </a:solidFill>
            <a:round/>
            <a:headEnd/>
            <a:tailEnd/>
          </a:ln>
        </p:spPr>
        <p:txBody>
          <a:bodyPr/>
          <a:lstStyle/>
          <a:p>
            <a:endParaRPr lang="en-US" dirty="0"/>
          </a:p>
        </p:txBody>
      </p:sp>
      <p:sp>
        <p:nvSpPr>
          <p:cNvPr id="59419" name="Freeform 29"/>
          <p:cNvSpPr>
            <a:spLocks/>
          </p:cNvSpPr>
          <p:nvPr/>
        </p:nvSpPr>
        <p:spPr bwMode="auto">
          <a:xfrm>
            <a:off x="5411788" y="1973263"/>
            <a:ext cx="1587" cy="3090862"/>
          </a:xfrm>
          <a:custGeom>
            <a:avLst/>
            <a:gdLst>
              <a:gd name="T0" fmla="*/ 0 w 1"/>
              <a:gd name="T1" fmla="*/ 0 h 2206"/>
              <a:gd name="T2" fmla="*/ 0 w 1"/>
              <a:gd name="T3" fmla="*/ 0 h 2206"/>
              <a:gd name="T4" fmla="*/ 0 w 1"/>
              <a:gd name="T5" fmla="*/ 2147483647 h 2206"/>
              <a:gd name="T6" fmla="*/ 0 w 1"/>
              <a:gd name="T7" fmla="*/ 2147483647 h 2206"/>
              <a:gd name="T8" fmla="*/ 0 w 1"/>
              <a:gd name="T9" fmla="*/ 2147483647 h 2206"/>
              <a:gd name="T10" fmla="*/ 0 60000 65536"/>
              <a:gd name="T11" fmla="*/ 0 60000 65536"/>
              <a:gd name="T12" fmla="*/ 0 60000 65536"/>
              <a:gd name="T13" fmla="*/ 0 60000 65536"/>
              <a:gd name="T14" fmla="*/ 0 60000 65536"/>
              <a:gd name="T15" fmla="*/ 0 w 1"/>
              <a:gd name="T16" fmla="*/ 0 h 2206"/>
              <a:gd name="T17" fmla="*/ 1 w 1"/>
              <a:gd name="T18" fmla="*/ 2206 h 2206"/>
            </a:gdLst>
            <a:ahLst/>
            <a:cxnLst>
              <a:cxn ang="T10">
                <a:pos x="T0" y="T1"/>
              </a:cxn>
              <a:cxn ang="T11">
                <a:pos x="T2" y="T3"/>
              </a:cxn>
              <a:cxn ang="T12">
                <a:pos x="T4" y="T5"/>
              </a:cxn>
              <a:cxn ang="T13">
                <a:pos x="T6" y="T7"/>
              </a:cxn>
              <a:cxn ang="T14">
                <a:pos x="T8" y="T9"/>
              </a:cxn>
            </a:cxnLst>
            <a:rect l="T15" t="T16" r="T17" b="T18"/>
            <a:pathLst>
              <a:path w="1" h="2206">
                <a:moveTo>
                  <a:pt x="0" y="0"/>
                </a:moveTo>
                <a:lnTo>
                  <a:pt x="0" y="0"/>
                </a:lnTo>
                <a:lnTo>
                  <a:pt x="0" y="1101"/>
                </a:lnTo>
                <a:lnTo>
                  <a:pt x="0" y="2205"/>
                </a:lnTo>
              </a:path>
            </a:pathLst>
          </a:custGeom>
          <a:noFill/>
          <a:ln w="9525">
            <a:solidFill>
              <a:srgbClr val="000000"/>
            </a:solidFill>
            <a:round/>
            <a:headEnd/>
            <a:tailEnd/>
          </a:ln>
        </p:spPr>
        <p:txBody>
          <a:bodyPr/>
          <a:lstStyle/>
          <a:p>
            <a:endParaRPr lang="en-US" dirty="0"/>
          </a:p>
        </p:txBody>
      </p:sp>
      <p:sp>
        <p:nvSpPr>
          <p:cNvPr id="59420" name="Freeform 30"/>
          <p:cNvSpPr>
            <a:spLocks/>
          </p:cNvSpPr>
          <p:nvPr/>
        </p:nvSpPr>
        <p:spPr bwMode="auto">
          <a:xfrm>
            <a:off x="5927725" y="1973263"/>
            <a:ext cx="1588" cy="3090862"/>
          </a:xfrm>
          <a:custGeom>
            <a:avLst/>
            <a:gdLst>
              <a:gd name="T0" fmla="*/ 0 w 1"/>
              <a:gd name="T1" fmla="*/ 2147483647 h 2206"/>
              <a:gd name="T2" fmla="*/ 0 w 1"/>
              <a:gd name="T3" fmla="*/ 2147483647 h 2206"/>
              <a:gd name="T4" fmla="*/ 0 w 1"/>
              <a:gd name="T5" fmla="*/ 2147483647 h 2206"/>
              <a:gd name="T6" fmla="*/ 0 w 1"/>
              <a:gd name="T7" fmla="*/ 2147483647 h 2206"/>
              <a:gd name="T8" fmla="*/ 0 w 1"/>
              <a:gd name="T9" fmla="*/ 0 h 2206"/>
              <a:gd name="T10" fmla="*/ 0 60000 65536"/>
              <a:gd name="T11" fmla="*/ 0 60000 65536"/>
              <a:gd name="T12" fmla="*/ 0 60000 65536"/>
              <a:gd name="T13" fmla="*/ 0 60000 65536"/>
              <a:gd name="T14" fmla="*/ 0 60000 65536"/>
              <a:gd name="T15" fmla="*/ 0 w 1"/>
              <a:gd name="T16" fmla="*/ 0 h 2206"/>
              <a:gd name="T17" fmla="*/ 1 w 1"/>
              <a:gd name="T18" fmla="*/ 2206 h 2206"/>
            </a:gdLst>
            <a:ahLst/>
            <a:cxnLst>
              <a:cxn ang="T10">
                <a:pos x="T0" y="T1"/>
              </a:cxn>
              <a:cxn ang="T11">
                <a:pos x="T2" y="T3"/>
              </a:cxn>
              <a:cxn ang="T12">
                <a:pos x="T4" y="T5"/>
              </a:cxn>
              <a:cxn ang="T13">
                <a:pos x="T6" y="T7"/>
              </a:cxn>
              <a:cxn ang="T14">
                <a:pos x="T8" y="T9"/>
              </a:cxn>
            </a:cxnLst>
            <a:rect l="T15" t="T16" r="T17" b="T18"/>
            <a:pathLst>
              <a:path w="1" h="2206">
                <a:moveTo>
                  <a:pt x="0" y="2205"/>
                </a:moveTo>
                <a:lnTo>
                  <a:pt x="0" y="2205"/>
                </a:lnTo>
                <a:lnTo>
                  <a:pt x="0" y="1101"/>
                </a:lnTo>
                <a:lnTo>
                  <a:pt x="0" y="0"/>
                </a:lnTo>
              </a:path>
            </a:pathLst>
          </a:custGeom>
          <a:noFill/>
          <a:ln w="9525">
            <a:solidFill>
              <a:srgbClr val="000000"/>
            </a:solidFill>
            <a:round/>
            <a:headEnd/>
            <a:tailEnd/>
          </a:ln>
        </p:spPr>
        <p:txBody>
          <a:bodyPr/>
          <a:lstStyle/>
          <a:p>
            <a:endParaRPr lang="en-US" dirty="0"/>
          </a:p>
        </p:txBody>
      </p:sp>
      <p:sp>
        <p:nvSpPr>
          <p:cNvPr id="59421" name="Freeform 31"/>
          <p:cNvSpPr>
            <a:spLocks/>
          </p:cNvSpPr>
          <p:nvPr/>
        </p:nvSpPr>
        <p:spPr bwMode="auto">
          <a:xfrm>
            <a:off x="6448425" y="1973263"/>
            <a:ext cx="1588" cy="3090862"/>
          </a:xfrm>
          <a:custGeom>
            <a:avLst/>
            <a:gdLst>
              <a:gd name="T0" fmla="*/ 0 w 1"/>
              <a:gd name="T1" fmla="*/ 0 h 2206"/>
              <a:gd name="T2" fmla="*/ 0 w 1"/>
              <a:gd name="T3" fmla="*/ 0 h 2206"/>
              <a:gd name="T4" fmla="*/ 0 w 1"/>
              <a:gd name="T5" fmla="*/ 2147483647 h 2206"/>
              <a:gd name="T6" fmla="*/ 0 w 1"/>
              <a:gd name="T7" fmla="*/ 2147483647 h 2206"/>
              <a:gd name="T8" fmla="*/ 0 w 1"/>
              <a:gd name="T9" fmla="*/ 2147483647 h 2206"/>
              <a:gd name="T10" fmla="*/ 0 60000 65536"/>
              <a:gd name="T11" fmla="*/ 0 60000 65536"/>
              <a:gd name="T12" fmla="*/ 0 60000 65536"/>
              <a:gd name="T13" fmla="*/ 0 60000 65536"/>
              <a:gd name="T14" fmla="*/ 0 60000 65536"/>
              <a:gd name="T15" fmla="*/ 0 w 1"/>
              <a:gd name="T16" fmla="*/ 0 h 2206"/>
              <a:gd name="T17" fmla="*/ 1 w 1"/>
              <a:gd name="T18" fmla="*/ 2206 h 2206"/>
            </a:gdLst>
            <a:ahLst/>
            <a:cxnLst>
              <a:cxn ang="T10">
                <a:pos x="T0" y="T1"/>
              </a:cxn>
              <a:cxn ang="T11">
                <a:pos x="T2" y="T3"/>
              </a:cxn>
              <a:cxn ang="T12">
                <a:pos x="T4" y="T5"/>
              </a:cxn>
              <a:cxn ang="T13">
                <a:pos x="T6" y="T7"/>
              </a:cxn>
              <a:cxn ang="T14">
                <a:pos x="T8" y="T9"/>
              </a:cxn>
            </a:cxnLst>
            <a:rect l="T15" t="T16" r="T17" b="T18"/>
            <a:pathLst>
              <a:path w="1" h="2206">
                <a:moveTo>
                  <a:pt x="0" y="0"/>
                </a:moveTo>
                <a:lnTo>
                  <a:pt x="0" y="0"/>
                </a:lnTo>
                <a:lnTo>
                  <a:pt x="0" y="1101"/>
                </a:lnTo>
                <a:lnTo>
                  <a:pt x="0" y="2205"/>
                </a:lnTo>
              </a:path>
            </a:pathLst>
          </a:custGeom>
          <a:noFill/>
          <a:ln w="9525">
            <a:solidFill>
              <a:srgbClr val="000000"/>
            </a:solidFill>
            <a:round/>
            <a:headEnd/>
            <a:tailEnd/>
          </a:ln>
        </p:spPr>
        <p:txBody>
          <a:bodyPr/>
          <a:lstStyle/>
          <a:p>
            <a:endParaRPr lang="en-US" dirty="0"/>
          </a:p>
        </p:txBody>
      </p:sp>
      <p:sp>
        <p:nvSpPr>
          <p:cNvPr id="59422" name="Freeform 32"/>
          <p:cNvSpPr>
            <a:spLocks/>
          </p:cNvSpPr>
          <p:nvPr/>
        </p:nvSpPr>
        <p:spPr bwMode="auto">
          <a:xfrm>
            <a:off x="6967538" y="1973263"/>
            <a:ext cx="1587" cy="3090862"/>
          </a:xfrm>
          <a:custGeom>
            <a:avLst/>
            <a:gdLst>
              <a:gd name="T0" fmla="*/ 0 w 1"/>
              <a:gd name="T1" fmla="*/ 2147483647 h 2206"/>
              <a:gd name="T2" fmla="*/ 0 w 1"/>
              <a:gd name="T3" fmla="*/ 2147483647 h 2206"/>
              <a:gd name="T4" fmla="*/ 0 w 1"/>
              <a:gd name="T5" fmla="*/ 2147483647 h 2206"/>
              <a:gd name="T6" fmla="*/ 0 w 1"/>
              <a:gd name="T7" fmla="*/ 2147483647 h 2206"/>
              <a:gd name="T8" fmla="*/ 0 w 1"/>
              <a:gd name="T9" fmla="*/ 0 h 2206"/>
              <a:gd name="T10" fmla="*/ 0 60000 65536"/>
              <a:gd name="T11" fmla="*/ 0 60000 65536"/>
              <a:gd name="T12" fmla="*/ 0 60000 65536"/>
              <a:gd name="T13" fmla="*/ 0 60000 65536"/>
              <a:gd name="T14" fmla="*/ 0 60000 65536"/>
              <a:gd name="T15" fmla="*/ 0 w 1"/>
              <a:gd name="T16" fmla="*/ 0 h 2206"/>
              <a:gd name="T17" fmla="*/ 1 w 1"/>
              <a:gd name="T18" fmla="*/ 2206 h 2206"/>
            </a:gdLst>
            <a:ahLst/>
            <a:cxnLst>
              <a:cxn ang="T10">
                <a:pos x="T0" y="T1"/>
              </a:cxn>
              <a:cxn ang="T11">
                <a:pos x="T2" y="T3"/>
              </a:cxn>
              <a:cxn ang="T12">
                <a:pos x="T4" y="T5"/>
              </a:cxn>
              <a:cxn ang="T13">
                <a:pos x="T6" y="T7"/>
              </a:cxn>
              <a:cxn ang="T14">
                <a:pos x="T8" y="T9"/>
              </a:cxn>
            </a:cxnLst>
            <a:rect l="T15" t="T16" r="T17" b="T18"/>
            <a:pathLst>
              <a:path w="1" h="2206">
                <a:moveTo>
                  <a:pt x="0" y="2205"/>
                </a:moveTo>
                <a:lnTo>
                  <a:pt x="0" y="2205"/>
                </a:lnTo>
                <a:lnTo>
                  <a:pt x="0" y="1101"/>
                </a:lnTo>
                <a:lnTo>
                  <a:pt x="0" y="0"/>
                </a:lnTo>
              </a:path>
            </a:pathLst>
          </a:custGeom>
          <a:noFill/>
          <a:ln w="9525">
            <a:solidFill>
              <a:srgbClr val="000000"/>
            </a:solidFill>
            <a:round/>
            <a:headEnd/>
            <a:tailEnd/>
          </a:ln>
        </p:spPr>
        <p:txBody>
          <a:bodyPr/>
          <a:lstStyle/>
          <a:p>
            <a:endParaRPr lang="en-US" dirty="0"/>
          </a:p>
        </p:txBody>
      </p:sp>
      <p:sp>
        <p:nvSpPr>
          <p:cNvPr id="59423" name="Freeform 33"/>
          <p:cNvSpPr>
            <a:spLocks/>
          </p:cNvSpPr>
          <p:nvPr/>
        </p:nvSpPr>
        <p:spPr bwMode="auto">
          <a:xfrm>
            <a:off x="1784350" y="1973263"/>
            <a:ext cx="5184775" cy="1587"/>
          </a:xfrm>
          <a:custGeom>
            <a:avLst/>
            <a:gdLst>
              <a:gd name="T0" fmla="*/ 2147483647 w 3592"/>
              <a:gd name="T1" fmla="*/ 0 h 1"/>
              <a:gd name="T2" fmla="*/ 2147483647 w 3592"/>
              <a:gd name="T3" fmla="*/ 0 h 1"/>
              <a:gd name="T4" fmla="*/ 2147483647 w 3592"/>
              <a:gd name="T5" fmla="*/ 0 h 1"/>
              <a:gd name="T6" fmla="*/ 2147483647 w 3592"/>
              <a:gd name="T7" fmla="*/ 0 h 1"/>
              <a:gd name="T8" fmla="*/ 0 w 3592"/>
              <a:gd name="T9" fmla="*/ 0 h 1"/>
              <a:gd name="T10" fmla="*/ 0 60000 65536"/>
              <a:gd name="T11" fmla="*/ 0 60000 65536"/>
              <a:gd name="T12" fmla="*/ 0 60000 65536"/>
              <a:gd name="T13" fmla="*/ 0 60000 65536"/>
              <a:gd name="T14" fmla="*/ 0 60000 65536"/>
              <a:gd name="T15" fmla="*/ 0 w 3592"/>
              <a:gd name="T16" fmla="*/ 0 h 1"/>
              <a:gd name="T17" fmla="*/ 3592 w 3592"/>
              <a:gd name="T18" fmla="*/ 1 h 1"/>
            </a:gdLst>
            <a:ahLst/>
            <a:cxnLst>
              <a:cxn ang="T10">
                <a:pos x="T0" y="T1"/>
              </a:cxn>
              <a:cxn ang="T11">
                <a:pos x="T2" y="T3"/>
              </a:cxn>
              <a:cxn ang="T12">
                <a:pos x="T4" y="T5"/>
              </a:cxn>
              <a:cxn ang="T13">
                <a:pos x="T6" y="T7"/>
              </a:cxn>
              <a:cxn ang="T14">
                <a:pos x="T8" y="T9"/>
              </a:cxn>
            </a:cxnLst>
            <a:rect l="T15" t="T16" r="T17" b="T18"/>
            <a:pathLst>
              <a:path w="3592" h="1">
                <a:moveTo>
                  <a:pt x="3591" y="0"/>
                </a:moveTo>
                <a:lnTo>
                  <a:pt x="3591" y="0"/>
                </a:lnTo>
                <a:lnTo>
                  <a:pt x="1795" y="0"/>
                </a:lnTo>
                <a:lnTo>
                  <a:pt x="0" y="0"/>
                </a:lnTo>
              </a:path>
            </a:pathLst>
          </a:custGeom>
          <a:noFill/>
          <a:ln w="9525">
            <a:solidFill>
              <a:srgbClr val="000000"/>
            </a:solidFill>
            <a:round/>
            <a:headEnd/>
            <a:tailEnd/>
          </a:ln>
        </p:spPr>
        <p:txBody>
          <a:bodyPr/>
          <a:lstStyle/>
          <a:p>
            <a:endParaRPr lang="en-US" dirty="0"/>
          </a:p>
        </p:txBody>
      </p:sp>
      <p:sp>
        <p:nvSpPr>
          <p:cNvPr id="59424" name="Freeform 34"/>
          <p:cNvSpPr>
            <a:spLocks/>
          </p:cNvSpPr>
          <p:nvPr/>
        </p:nvSpPr>
        <p:spPr bwMode="auto">
          <a:xfrm>
            <a:off x="1784350" y="2281238"/>
            <a:ext cx="5184775" cy="1587"/>
          </a:xfrm>
          <a:custGeom>
            <a:avLst/>
            <a:gdLst>
              <a:gd name="T0" fmla="*/ 0 w 3592"/>
              <a:gd name="T1" fmla="*/ 0 h 1"/>
              <a:gd name="T2" fmla="*/ 0 w 3592"/>
              <a:gd name="T3" fmla="*/ 0 h 1"/>
              <a:gd name="T4" fmla="*/ 2147483647 w 3592"/>
              <a:gd name="T5" fmla="*/ 0 h 1"/>
              <a:gd name="T6" fmla="*/ 2147483647 w 3592"/>
              <a:gd name="T7" fmla="*/ 0 h 1"/>
              <a:gd name="T8" fmla="*/ 2147483647 w 3592"/>
              <a:gd name="T9" fmla="*/ 0 h 1"/>
              <a:gd name="T10" fmla="*/ 0 60000 65536"/>
              <a:gd name="T11" fmla="*/ 0 60000 65536"/>
              <a:gd name="T12" fmla="*/ 0 60000 65536"/>
              <a:gd name="T13" fmla="*/ 0 60000 65536"/>
              <a:gd name="T14" fmla="*/ 0 60000 65536"/>
              <a:gd name="T15" fmla="*/ 0 w 3592"/>
              <a:gd name="T16" fmla="*/ 0 h 1"/>
              <a:gd name="T17" fmla="*/ 3592 w 3592"/>
              <a:gd name="T18" fmla="*/ 1 h 1"/>
            </a:gdLst>
            <a:ahLst/>
            <a:cxnLst>
              <a:cxn ang="T10">
                <a:pos x="T0" y="T1"/>
              </a:cxn>
              <a:cxn ang="T11">
                <a:pos x="T2" y="T3"/>
              </a:cxn>
              <a:cxn ang="T12">
                <a:pos x="T4" y="T5"/>
              </a:cxn>
              <a:cxn ang="T13">
                <a:pos x="T6" y="T7"/>
              </a:cxn>
              <a:cxn ang="T14">
                <a:pos x="T8" y="T9"/>
              </a:cxn>
            </a:cxnLst>
            <a:rect l="T15" t="T16" r="T17" b="T18"/>
            <a:pathLst>
              <a:path w="3592" h="1">
                <a:moveTo>
                  <a:pt x="0" y="0"/>
                </a:moveTo>
                <a:lnTo>
                  <a:pt x="0" y="0"/>
                </a:lnTo>
                <a:lnTo>
                  <a:pt x="1795" y="0"/>
                </a:lnTo>
                <a:lnTo>
                  <a:pt x="3591" y="0"/>
                </a:lnTo>
              </a:path>
            </a:pathLst>
          </a:custGeom>
          <a:noFill/>
          <a:ln w="9525">
            <a:solidFill>
              <a:srgbClr val="000000"/>
            </a:solidFill>
            <a:round/>
            <a:headEnd/>
            <a:tailEnd/>
          </a:ln>
        </p:spPr>
        <p:txBody>
          <a:bodyPr/>
          <a:lstStyle/>
          <a:p>
            <a:endParaRPr lang="en-US" dirty="0"/>
          </a:p>
        </p:txBody>
      </p:sp>
      <p:sp>
        <p:nvSpPr>
          <p:cNvPr id="59425" name="Freeform 35"/>
          <p:cNvSpPr>
            <a:spLocks/>
          </p:cNvSpPr>
          <p:nvPr/>
        </p:nvSpPr>
        <p:spPr bwMode="auto">
          <a:xfrm>
            <a:off x="1784350" y="2592388"/>
            <a:ext cx="5184775" cy="1587"/>
          </a:xfrm>
          <a:custGeom>
            <a:avLst/>
            <a:gdLst>
              <a:gd name="T0" fmla="*/ 2147483647 w 3592"/>
              <a:gd name="T1" fmla="*/ 0 h 1"/>
              <a:gd name="T2" fmla="*/ 2147483647 w 3592"/>
              <a:gd name="T3" fmla="*/ 0 h 1"/>
              <a:gd name="T4" fmla="*/ 2147483647 w 3592"/>
              <a:gd name="T5" fmla="*/ 0 h 1"/>
              <a:gd name="T6" fmla="*/ 2147483647 w 3592"/>
              <a:gd name="T7" fmla="*/ 0 h 1"/>
              <a:gd name="T8" fmla="*/ 0 w 3592"/>
              <a:gd name="T9" fmla="*/ 0 h 1"/>
              <a:gd name="T10" fmla="*/ 0 60000 65536"/>
              <a:gd name="T11" fmla="*/ 0 60000 65536"/>
              <a:gd name="T12" fmla="*/ 0 60000 65536"/>
              <a:gd name="T13" fmla="*/ 0 60000 65536"/>
              <a:gd name="T14" fmla="*/ 0 60000 65536"/>
              <a:gd name="T15" fmla="*/ 0 w 3592"/>
              <a:gd name="T16" fmla="*/ 0 h 1"/>
              <a:gd name="T17" fmla="*/ 3592 w 3592"/>
              <a:gd name="T18" fmla="*/ 1 h 1"/>
            </a:gdLst>
            <a:ahLst/>
            <a:cxnLst>
              <a:cxn ang="T10">
                <a:pos x="T0" y="T1"/>
              </a:cxn>
              <a:cxn ang="T11">
                <a:pos x="T2" y="T3"/>
              </a:cxn>
              <a:cxn ang="T12">
                <a:pos x="T4" y="T5"/>
              </a:cxn>
              <a:cxn ang="T13">
                <a:pos x="T6" y="T7"/>
              </a:cxn>
              <a:cxn ang="T14">
                <a:pos x="T8" y="T9"/>
              </a:cxn>
            </a:cxnLst>
            <a:rect l="T15" t="T16" r="T17" b="T18"/>
            <a:pathLst>
              <a:path w="3592" h="1">
                <a:moveTo>
                  <a:pt x="3591" y="0"/>
                </a:moveTo>
                <a:lnTo>
                  <a:pt x="3591" y="0"/>
                </a:lnTo>
                <a:lnTo>
                  <a:pt x="1795" y="0"/>
                </a:lnTo>
                <a:lnTo>
                  <a:pt x="0" y="0"/>
                </a:lnTo>
              </a:path>
            </a:pathLst>
          </a:custGeom>
          <a:noFill/>
          <a:ln w="9525">
            <a:solidFill>
              <a:srgbClr val="000000"/>
            </a:solidFill>
            <a:round/>
            <a:headEnd/>
            <a:tailEnd/>
          </a:ln>
        </p:spPr>
        <p:txBody>
          <a:bodyPr/>
          <a:lstStyle/>
          <a:p>
            <a:endParaRPr lang="en-US" dirty="0"/>
          </a:p>
        </p:txBody>
      </p:sp>
      <p:sp>
        <p:nvSpPr>
          <p:cNvPr id="59426" name="Freeform 36"/>
          <p:cNvSpPr>
            <a:spLocks/>
          </p:cNvSpPr>
          <p:nvPr/>
        </p:nvSpPr>
        <p:spPr bwMode="auto">
          <a:xfrm>
            <a:off x="1784350" y="2900363"/>
            <a:ext cx="5184775" cy="1587"/>
          </a:xfrm>
          <a:custGeom>
            <a:avLst/>
            <a:gdLst>
              <a:gd name="T0" fmla="*/ 0 w 3592"/>
              <a:gd name="T1" fmla="*/ 0 h 1"/>
              <a:gd name="T2" fmla="*/ 0 w 3592"/>
              <a:gd name="T3" fmla="*/ 0 h 1"/>
              <a:gd name="T4" fmla="*/ 2147483647 w 3592"/>
              <a:gd name="T5" fmla="*/ 0 h 1"/>
              <a:gd name="T6" fmla="*/ 2147483647 w 3592"/>
              <a:gd name="T7" fmla="*/ 0 h 1"/>
              <a:gd name="T8" fmla="*/ 2147483647 w 3592"/>
              <a:gd name="T9" fmla="*/ 0 h 1"/>
              <a:gd name="T10" fmla="*/ 0 60000 65536"/>
              <a:gd name="T11" fmla="*/ 0 60000 65536"/>
              <a:gd name="T12" fmla="*/ 0 60000 65536"/>
              <a:gd name="T13" fmla="*/ 0 60000 65536"/>
              <a:gd name="T14" fmla="*/ 0 60000 65536"/>
              <a:gd name="T15" fmla="*/ 0 w 3592"/>
              <a:gd name="T16" fmla="*/ 0 h 1"/>
              <a:gd name="T17" fmla="*/ 3592 w 3592"/>
              <a:gd name="T18" fmla="*/ 1 h 1"/>
            </a:gdLst>
            <a:ahLst/>
            <a:cxnLst>
              <a:cxn ang="T10">
                <a:pos x="T0" y="T1"/>
              </a:cxn>
              <a:cxn ang="T11">
                <a:pos x="T2" y="T3"/>
              </a:cxn>
              <a:cxn ang="T12">
                <a:pos x="T4" y="T5"/>
              </a:cxn>
              <a:cxn ang="T13">
                <a:pos x="T6" y="T7"/>
              </a:cxn>
              <a:cxn ang="T14">
                <a:pos x="T8" y="T9"/>
              </a:cxn>
            </a:cxnLst>
            <a:rect l="T15" t="T16" r="T17" b="T18"/>
            <a:pathLst>
              <a:path w="3592" h="1">
                <a:moveTo>
                  <a:pt x="0" y="0"/>
                </a:moveTo>
                <a:lnTo>
                  <a:pt x="0" y="0"/>
                </a:lnTo>
                <a:lnTo>
                  <a:pt x="1795" y="0"/>
                </a:lnTo>
                <a:lnTo>
                  <a:pt x="3591" y="0"/>
                </a:lnTo>
              </a:path>
            </a:pathLst>
          </a:custGeom>
          <a:noFill/>
          <a:ln w="9525">
            <a:solidFill>
              <a:srgbClr val="000000"/>
            </a:solidFill>
            <a:round/>
            <a:headEnd/>
            <a:tailEnd/>
          </a:ln>
        </p:spPr>
        <p:txBody>
          <a:bodyPr/>
          <a:lstStyle/>
          <a:p>
            <a:endParaRPr lang="en-US" dirty="0"/>
          </a:p>
        </p:txBody>
      </p:sp>
      <p:sp>
        <p:nvSpPr>
          <p:cNvPr id="59427" name="Freeform 37"/>
          <p:cNvSpPr>
            <a:spLocks/>
          </p:cNvSpPr>
          <p:nvPr/>
        </p:nvSpPr>
        <p:spPr bwMode="auto">
          <a:xfrm>
            <a:off x="1784350" y="3209925"/>
            <a:ext cx="5184775" cy="1588"/>
          </a:xfrm>
          <a:custGeom>
            <a:avLst/>
            <a:gdLst>
              <a:gd name="T0" fmla="*/ 2147483647 w 3592"/>
              <a:gd name="T1" fmla="*/ 0 h 1"/>
              <a:gd name="T2" fmla="*/ 2147483647 w 3592"/>
              <a:gd name="T3" fmla="*/ 0 h 1"/>
              <a:gd name="T4" fmla="*/ 2147483647 w 3592"/>
              <a:gd name="T5" fmla="*/ 0 h 1"/>
              <a:gd name="T6" fmla="*/ 2147483647 w 3592"/>
              <a:gd name="T7" fmla="*/ 0 h 1"/>
              <a:gd name="T8" fmla="*/ 0 w 3592"/>
              <a:gd name="T9" fmla="*/ 0 h 1"/>
              <a:gd name="T10" fmla="*/ 0 60000 65536"/>
              <a:gd name="T11" fmla="*/ 0 60000 65536"/>
              <a:gd name="T12" fmla="*/ 0 60000 65536"/>
              <a:gd name="T13" fmla="*/ 0 60000 65536"/>
              <a:gd name="T14" fmla="*/ 0 60000 65536"/>
              <a:gd name="T15" fmla="*/ 0 w 3592"/>
              <a:gd name="T16" fmla="*/ 0 h 1"/>
              <a:gd name="T17" fmla="*/ 3592 w 3592"/>
              <a:gd name="T18" fmla="*/ 1 h 1"/>
            </a:gdLst>
            <a:ahLst/>
            <a:cxnLst>
              <a:cxn ang="T10">
                <a:pos x="T0" y="T1"/>
              </a:cxn>
              <a:cxn ang="T11">
                <a:pos x="T2" y="T3"/>
              </a:cxn>
              <a:cxn ang="T12">
                <a:pos x="T4" y="T5"/>
              </a:cxn>
              <a:cxn ang="T13">
                <a:pos x="T6" y="T7"/>
              </a:cxn>
              <a:cxn ang="T14">
                <a:pos x="T8" y="T9"/>
              </a:cxn>
            </a:cxnLst>
            <a:rect l="T15" t="T16" r="T17" b="T18"/>
            <a:pathLst>
              <a:path w="3592" h="1">
                <a:moveTo>
                  <a:pt x="3591" y="0"/>
                </a:moveTo>
                <a:lnTo>
                  <a:pt x="3591" y="0"/>
                </a:lnTo>
                <a:lnTo>
                  <a:pt x="1795" y="0"/>
                </a:lnTo>
                <a:lnTo>
                  <a:pt x="0" y="0"/>
                </a:lnTo>
              </a:path>
            </a:pathLst>
          </a:custGeom>
          <a:noFill/>
          <a:ln w="9525">
            <a:solidFill>
              <a:srgbClr val="000000"/>
            </a:solidFill>
            <a:round/>
            <a:headEnd/>
            <a:tailEnd/>
          </a:ln>
        </p:spPr>
        <p:txBody>
          <a:bodyPr/>
          <a:lstStyle/>
          <a:p>
            <a:endParaRPr lang="en-US" dirty="0"/>
          </a:p>
        </p:txBody>
      </p:sp>
      <p:sp>
        <p:nvSpPr>
          <p:cNvPr id="59428" name="Freeform 38"/>
          <p:cNvSpPr>
            <a:spLocks/>
          </p:cNvSpPr>
          <p:nvPr/>
        </p:nvSpPr>
        <p:spPr bwMode="auto">
          <a:xfrm>
            <a:off x="1784350" y="3516313"/>
            <a:ext cx="5184775" cy="0"/>
          </a:xfrm>
          <a:custGeom>
            <a:avLst/>
            <a:gdLst>
              <a:gd name="T0" fmla="*/ 0 w 3592"/>
              <a:gd name="T1" fmla="*/ 0 h 1"/>
              <a:gd name="T2" fmla="*/ 0 w 3592"/>
              <a:gd name="T3" fmla="*/ 0 h 1"/>
              <a:gd name="T4" fmla="*/ 2147483647 w 3592"/>
              <a:gd name="T5" fmla="*/ 0 h 1"/>
              <a:gd name="T6" fmla="*/ 2147483647 w 3592"/>
              <a:gd name="T7" fmla="*/ 0 h 1"/>
              <a:gd name="T8" fmla="*/ 2147483647 w 3592"/>
              <a:gd name="T9" fmla="*/ 0 h 1"/>
              <a:gd name="T10" fmla="*/ 0 60000 65536"/>
              <a:gd name="T11" fmla="*/ 0 60000 65536"/>
              <a:gd name="T12" fmla="*/ 0 60000 65536"/>
              <a:gd name="T13" fmla="*/ 0 60000 65536"/>
              <a:gd name="T14" fmla="*/ 0 60000 65536"/>
              <a:gd name="T15" fmla="*/ 0 w 3592"/>
              <a:gd name="T16" fmla="*/ 0 h 1"/>
              <a:gd name="T17" fmla="*/ 3592 w 3592"/>
              <a:gd name="T18" fmla="*/ 0 h 1"/>
            </a:gdLst>
            <a:ahLst/>
            <a:cxnLst>
              <a:cxn ang="T10">
                <a:pos x="T0" y="T1"/>
              </a:cxn>
              <a:cxn ang="T11">
                <a:pos x="T2" y="T3"/>
              </a:cxn>
              <a:cxn ang="T12">
                <a:pos x="T4" y="T5"/>
              </a:cxn>
              <a:cxn ang="T13">
                <a:pos x="T6" y="T7"/>
              </a:cxn>
              <a:cxn ang="T14">
                <a:pos x="T8" y="T9"/>
              </a:cxn>
            </a:cxnLst>
            <a:rect l="T15" t="T16" r="T17" b="T18"/>
            <a:pathLst>
              <a:path w="3592" h="1">
                <a:moveTo>
                  <a:pt x="0" y="0"/>
                </a:moveTo>
                <a:lnTo>
                  <a:pt x="0" y="0"/>
                </a:lnTo>
                <a:lnTo>
                  <a:pt x="1795" y="0"/>
                </a:lnTo>
                <a:lnTo>
                  <a:pt x="3591" y="0"/>
                </a:lnTo>
              </a:path>
            </a:pathLst>
          </a:custGeom>
          <a:noFill/>
          <a:ln w="9525">
            <a:solidFill>
              <a:srgbClr val="000000"/>
            </a:solidFill>
            <a:round/>
            <a:headEnd/>
            <a:tailEnd/>
          </a:ln>
        </p:spPr>
        <p:txBody>
          <a:bodyPr/>
          <a:lstStyle/>
          <a:p>
            <a:endParaRPr lang="en-US" dirty="0"/>
          </a:p>
        </p:txBody>
      </p:sp>
      <p:sp>
        <p:nvSpPr>
          <p:cNvPr id="59429" name="Freeform 39"/>
          <p:cNvSpPr>
            <a:spLocks/>
          </p:cNvSpPr>
          <p:nvPr/>
        </p:nvSpPr>
        <p:spPr bwMode="auto">
          <a:xfrm>
            <a:off x="1784350" y="3825875"/>
            <a:ext cx="5184775" cy="1588"/>
          </a:xfrm>
          <a:custGeom>
            <a:avLst/>
            <a:gdLst>
              <a:gd name="T0" fmla="*/ 2147483647 w 3592"/>
              <a:gd name="T1" fmla="*/ 0 h 1"/>
              <a:gd name="T2" fmla="*/ 2147483647 w 3592"/>
              <a:gd name="T3" fmla="*/ 0 h 1"/>
              <a:gd name="T4" fmla="*/ 2147483647 w 3592"/>
              <a:gd name="T5" fmla="*/ 0 h 1"/>
              <a:gd name="T6" fmla="*/ 2147483647 w 3592"/>
              <a:gd name="T7" fmla="*/ 0 h 1"/>
              <a:gd name="T8" fmla="*/ 0 w 3592"/>
              <a:gd name="T9" fmla="*/ 0 h 1"/>
              <a:gd name="T10" fmla="*/ 0 60000 65536"/>
              <a:gd name="T11" fmla="*/ 0 60000 65536"/>
              <a:gd name="T12" fmla="*/ 0 60000 65536"/>
              <a:gd name="T13" fmla="*/ 0 60000 65536"/>
              <a:gd name="T14" fmla="*/ 0 60000 65536"/>
              <a:gd name="T15" fmla="*/ 0 w 3592"/>
              <a:gd name="T16" fmla="*/ 0 h 1"/>
              <a:gd name="T17" fmla="*/ 3592 w 3592"/>
              <a:gd name="T18" fmla="*/ 1 h 1"/>
            </a:gdLst>
            <a:ahLst/>
            <a:cxnLst>
              <a:cxn ang="T10">
                <a:pos x="T0" y="T1"/>
              </a:cxn>
              <a:cxn ang="T11">
                <a:pos x="T2" y="T3"/>
              </a:cxn>
              <a:cxn ang="T12">
                <a:pos x="T4" y="T5"/>
              </a:cxn>
              <a:cxn ang="T13">
                <a:pos x="T6" y="T7"/>
              </a:cxn>
              <a:cxn ang="T14">
                <a:pos x="T8" y="T9"/>
              </a:cxn>
            </a:cxnLst>
            <a:rect l="T15" t="T16" r="T17" b="T18"/>
            <a:pathLst>
              <a:path w="3592" h="1">
                <a:moveTo>
                  <a:pt x="3591" y="0"/>
                </a:moveTo>
                <a:lnTo>
                  <a:pt x="3591" y="0"/>
                </a:lnTo>
                <a:lnTo>
                  <a:pt x="1795" y="0"/>
                </a:lnTo>
                <a:lnTo>
                  <a:pt x="0" y="0"/>
                </a:lnTo>
              </a:path>
            </a:pathLst>
          </a:custGeom>
          <a:noFill/>
          <a:ln w="9525">
            <a:solidFill>
              <a:srgbClr val="000000"/>
            </a:solidFill>
            <a:round/>
            <a:headEnd/>
            <a:tailEnd/>
          </a:ln>
        </p:spPr>
        <p:txBody>
          <a:bodyPr/>
          <a:lstStyle/>
          <a:p>
            <a:endParaRPr lang="en-US" dirty="0"/>
          </a:p>
        </p:txBody>
      </p:sp>
      <p:sp>
        <p:nvSpPr>
          <p:cNvPr id="59430" name="Freeform 40"/>
          <p:cNvSpPr>
            <a:spLocks/>
          </p:cNvSpPr>
          <p:nvPr/>
        </p:nvSpPr>
        <p:spPr bwMode="auto">
          <a:xfrm>
            <a:off x="1784350" y="4135438"/>
            <a:ext cx="5184775" cy="0"/>
          </a:xfrm>
          <a:custGeom>
            <a:avLst/>
            <a:gdLst>
              <a:gd name="T0" fmla="*/ 0 w 3592"/>
              <a:gd name="T1" fmla="*/ 0 h 1"/>
              <a:gd name="T2" fmla="*/ 0 w 3592"/>
              <a:gd name="T3" fmla="*/ 0 h 1"/>
              <a:gd name="T4" fmla="*/ 2147483647 w 3592"/>
              <a:gd name="T5" fmla="*/ 0 h 1"/>
              <a:gd name="T6" fmla="*/ 2147483647 w 3592"/>
              <a:gd name="T7" fmla="*/ 0 h 1"/>
              <a:gd name="T8" fmla="*/ 2147483647 w 3592"/>
              <a:gd name="T9" fmla="*/ 0 h 1"/>
              <a:gd name="T10" fmla="*/ 0 60000 65536"/>
              <a:gd name="T11" fmla="*/ 0 60000 65536"/>
              <a:gd name="T12" fmla="*/ 0 60000 65536"/>
              <a:gd name="T13" fmla="*/ 0 60000 65536"/>
              <a:gd name="T14" fmla="*/ 0 60000 65536"/>
              <a:gd name="T15" fmla="*/ 0 w 3592"/>
              <a:gd name="T16" fmla="*/ 0 h 1"/>
              <a:gd name="T17" fmla="*/ 3592 w 3592"/>
              <a:gd name="T18" fmla="*/ 0 h 1"/>
            </a:gdLst>
            <a:ahLst/>
            <a:cxnLst>
              <a:cxn ang="T10">
                <a:pos x="T0" y="T1"/>
              </a:cxn>
              <a:cxn ang="T11">
                <a:pos x="T2" y="T3"/>
              </a:cxn>
              <a:cxn ang="T12">
                <a:pos x="T4" y="T5"/>
              </a:cxn>
              <a:cxn ang="T13">
                <a:pos x="T6" y="T7"/>
              </a:cxn>
              <a:cxn ang="T14">
                <a:pos x="T8" y="T9"/>
              </a:cxn>
            </a:cxnLst>
            <a:rect l="T15" t="T16" r="T17" b="T18"/>
            <a:pathLst>
              <a:path w="3592" h="1">
                <a:moveTo>
                  <a:pt x="0" y="0"/>
                </a:moveTo>
                <a:lnTo>
                  <a:pt x="0" y="0"/>
                </a:lnTo>
                <a:lnTo>
                  <a:pt x="1795" y="0"/>
                </a:lnTo>
                <a:lnTo>
                  <a:pt x="3591" y="0"/>
                </a:lnTo>
              </a:path>
            </a:pathLst>
          </a:custGeom>
          <a:noFill/>
          <a:ln w="9525">
            <a:solidFill>
              <a:srgbClr val="000000"/>
            </a:solidFill>
            <a:round/>
            <a:headEnd/>
            <a:tailEnd/>
          </a:ln>
        </p:spPr>
        <p:txBody>
          <a:bodyPr/>
          <a:lstStyle/>
          <a:p>
            <a:endParaRPr lang="en-US" dirty="0"/>
          </a:p>
        </p:txBody>
      </p:sp>
      <p:sp>
        <p:nvSpPr>
          <p:cNvPr id="59431" name="Freeform 41"/>
          <p:cNvSpPr>
            <a:spLocks/>
          </p:cNvSpPr>
          <p:nvPr/>
        </p:nvSpPr>
        <p:spPr bwMode="auto">
          <a:xfrm>
            <a:off x="1784350" y="4443413"/>
            <a:ext cx="5184775" cy="1587"/>
          </a:xfrm>
          <a:custGeom>
            <a:avLst/>
            <a:gdLst>
              <a:gd name="T0" fmla="*/ 2147483647 w 3592"/>
              <a:gd name="T1" fmla="*/ 0 h 1"/>
              <a:gd name="T2" fmla="*/ 2147483647 w 3592"/>
              <a:gd name="T3" fmla="*/ 0 h 1"/>
              <a:gd name="T4" fmla="*/ 2147483647 w 3592"/>
              <a:gd name="T5" fmla="*/ 0 h 1"/>
              <a:gd name="T6" fmla="*/ 2147483647 w 3592"/>
              <a:gd name="T7" fmla="*/ 0 h 1"/>
              <a:gd name="T8" fmla="*/ 0 w 3592"/>
              <a:gd name="T9" fmla="*/ 0 h 1"/>
              <a:gd name="T10" fmla="*/ 0 60000 65536"/>
              <a:gd name="T11" fmla="*/ 0 60000 65536"/>
              <a:gd name="T12" fmla="*/ 0 60000 65536"/>
              <a:gd name="T13" fmla="*/ 0 60000 65536"/>
              <a:gd name="T14" fmla="*/ 0 60000 65536"/>
              <a:gd name="T15" fmla="*/ 0 w 3592"/>
              <a:gd name="T16" fmla="*/ 0 h 1"/>
              <a:gd name="T17" fmla="*/ 3592 w 3592"/>
              <a:gd name="T18" fmla="*/ 1 h 1"/>
            </a:gdLst>
            <a:ahLst/>
            <a:cxnLst>
              <a:cxn ang="T10">
                <a:pos x="T0" y="T1"/>
              </a:cxn>
              <a:cxn ang="T11">
                <a:pos x="T2" y="T3"/>
              </a:cxn>
              <a:cxn ang="T12">
                <a:pos x="T4" y="T5"/>
              </a:cxn>
              <a:cxn ang="T13">
                <a:pos x="T6" y="T7"/>
              </a:cxn>
              <a:cxn ang="T14">
                <a:pos x="T8" y="T9"/>
              </a:cxn>
            </a:cxnLst>
            <a:rect l="T15" t="T16" r="T17" b="T18"/>
            <a:pathLst>
              <a:path w="3592" h="1">
                <a:moveTo>
                  <a:pt x="3591" y="0"/>
                </a:moveTo>
                <a:lnTo>
                  <a:pt x="3591" y="0"/>
                </a:lnTo>
                <a:lnTo>
                  <a:pt x="1795" y="0"/>
                </a:lnTo>
                <a:lnTo>
                  <a:pt x="0" y="0"/>
                </a:lnTo>
              </a:path>
            </a:pathLst>
          </a:custGeom>
          <a:noFill/>
          <a:ln w="9525">
            <a:solidFill>
              <a:srgbClr val="000000"/>
            </a:solidFill>
            <a:round/>
            <a:headEnd/>
            <a:tailEnd/>
          </a:ln>
        </p:spPr>
        <p:txBody>
          <a:bodyPr/>
          <a:lstStyle/>
          <a:p>
            <a:endParaRPr lang="en-US" dirty="0"/>
          </a:p>
        </p:txBody>
      </p:sp>
      <p:sp>
        <p:nvSpPr>
          <p:cNvPr id="59432" name="Freeform 42"/>
          <p:cNvSpPr>
            <a:spLocks/>
          </p:cNvSpPr>
          <p:nvPr/>
        </p:nvSpPr>
        <p:spPr bwMode="auto">
          <a:xfrm>
            <a:off x="1784350" y="4754563"/>
            <a:ext cx="5184775" cy="0"/>
          </a:xfrm>
          <a:custGeom>
            <a:avLst/>
            <a:gdLst>
              <a:gd name="T0" fmla="*/ 0 w 3592"/>
              <a:gd name="T1" fmla="*/ 0 h 1"/>
              <a:gd name="T2" fmla="*/ 0 w 3592"/>
              <a:gd name="T3" fmla="*/ 0 h 1"/>
              <a:gd name="T4" fmla="*/ 2147483647 w 3592"/>
              <a:gd name="T5" fmla="*/ 0 h 1"/>
              <a:gd name="T6" fmla="*/ 2147483647 w 3592"/>
              <a:gd name="T7" fmla="*/ 0 h 1"/>
              <a:gd name="T8" fmla="*/ 2147483647 w 3592"/>
              <a:gd name="T9" fmla="*/ 0 h 1"/>
              <a:gd name="T10" fmla="*/ 0 60000 65536"/>
              <a:gd name="T11" fmla="*/ 0 60000 65536"/>
              <a:gd name="T12" fmla="*/ 0 60000 65536"/>
              <a:gd name="T13" fmla="*/ 0 60000 65536"/>
              <a:gd name="T14" fmla="*/ 0 60000 65536"/>
              <a:gd name="T15" fmla="*/ 0 w 3592"/>
              <a:gd name="T16" fmla="*/ 0 h 1"/>
              <a:gd name="T17" fmla="*/ 3592 w 3592"/>
              <a:gd name="T18" fmla="*/ 0 h 1"/>
            </a:gdLst>
            <a:ahLst/>
            <a:cxnLst>
              <a:cxn ang="T10">
                <a:pos x="T0" y="T1"/>
              </a:cxn>
              <a:cxn ang="T11">
                <a:pos x="T2" y="T3"/>
              </a:cxn>
              <a:cxn ang="T12">
                <a:pos x="T4" y="T5"/>
              </a:cxn>
              <a:cxn ang="T13">
                <a:pos x="T6" y="T7"/>
              </a:cxn>
              <a:cxn ang="T14">
                <a:pos x="T8" y="T9"/>
              </a:cxn>
            </a:cxnLst>
            <a:rect l="T15" t="T16" r="T17" b="T18"/>
            <a:pathLst>
              <a:path w="3592" h="1">
                <a:moveTo>
                  <a:pt x="0" y="0"/>
                </a:moveTo>
                <a:lnTo>
                  <a:pt x="0" y="0"/>
                </a:lnTo>
                <a:lnTo>
                  <a:pt x="1795" y="0"/>
                </a:lnTo>
                <a:lnTo>
                  <a:pt x="3591" y="0"/>
                </a:lnTo>
              </a:path>
            </a:pathLst>
          </a:custGeom>
          <a:noFill/>
          <a:ln w="9525">
            <a:solidFill>
              <a:srgbClr val="000000"/>
            </a:solidFill>
            <a:round/>
            <a:headEnd/>
            <a:tailEnd/>
          </a:ln>
        </p:spPr>
        <p:txBody>
          <a:bodyPr/>
          <a:lstStyle/>
          <a:p>
            <a:endParaRPr lang="en-US" dirty="0"/>
          </a:p>
        </p:txBody>
      </p:sp>
      <p:sp>
        <p:nvSpPr>
          <p:cNvPr id="59433" name="Freeform 43"/>
          <p:cNvSpPr>
            <a:spLocks/>
          </p:cNvSpPr>
          <p:nvPr/>
        </p:nvSpPr>
        <p:spPr bwMode="auto">
          <a:xfrm>
            <a:off x="1784350" y="5062538"/>
            <a:ext cx="5184775" cy="1587"/>
          </a:xfrm>
          <a:custGeom>
            <a:avLst/>
            <a:gdLst>
              <a:gd name="T0" fmla="*/ 2147483647 w 3592"/>
              <a:gd name="T1" fmla="*/ 0 h 1"/>
              <a:gd name="T2" fmla="*/ 2147483647 w 3592"/>
              <a:gd name="T3" fmla="*/ 0 h 1"/>
              <a:gd name="T4" fmla="*/ 2147483647 w 3592"/>
              <a:gd name="T5" fmla="*/ 0 h 1"/>
              <a:gd name="T6" fmla="*/ 2147483647 w 3592"/>
              <a:gd name="T7" fmla="*/ 0 h 1"/>
              <a:gd name="T8" fmla="*/ 0 w 3592"/>
              <a:gd name="T9" fmla="*/ 0 h 1"/>
              <a:gd name="T10" fmla="*/ 0 60000 65536"/>
              <a:gd name="T11" fmla="*/ 0 60000 65536"/>
              <a:gd name="T12" fmla="*/ 0 60000 65536"/>
              <a:gd name="T13" fmla="*/ 0 60000 65536"/>
              <a:gd name="T14" fmla="*/ 0 60000 65536"/>
              <a:gd name="T15" fmla="*/ 0 w 3592"/>
              <a:gd name="T16" fmla="*/ 0 h 1"/>
              <a:gd name="T17" fmla="*/ 3592 w 3592"/>
              <a:gd name="T18" fmla="*/ 1 h 1"/>
            </a:gdLst>
            <a:ahLst/>
            <a:cxnLst>
              <a:cxn ang="T10">
                <a:pos x="T0" y="T1"/>
              </a:cxn>
              <a:cxn ang="T11">
                <a:pos x="T2" y="T3"/>
              </a:cxn>
              <a:cxn ang="T12">
                <a:pos x="T4" y="T5"/>
              </a:cxn>
              <a:cxn ang="T13">
                <a:pos x="T6" y="T7"/>
              </a:cxn>
              <a:cxn ang="T14">
                <a:pos x="T8" y="T9"/>
              </a:cxn>
            </a:cxnLst>
            <a:rect l="T15" t="T16" r="T17" b="T18"/>
            <a:pathLst>
              <a:path w="3592" h="1">
                <a:moveTo>
                  <a:pt x="3591" y="0"/>
                </a:moveTo>
                <a:lnTo>
                  <a:pt x="3591" y="0"/>
                </a:lnTo>
                <a:lnTo>
                  <a:pt x="1795" y="0"/>
                </a:lnTo>
                <a:lnTo>
                  <a:pt x="0" y="0"/>
                </a:lnTo>
              </a:path>
            </a:pathLst>
          </a:custGeom>
          <a:noFill/>
          <a:ln w="9525">
            <a:solidFill>
              <a:srgbClr val="000000"/>
            </a:solidFill>
            <a:round/>
            <a:headEnd/>
            <a:tailEnd/>
          </a:ln>
        </p:spPr>
        <p:txBody>
          <a:bodyPr/>
          <a:lstStyle/>
          <a:p>
            <a:endParaRPr lang="en-US" dirty="0"/>
          </a:p>
        </p:txBody>
      </p:sp>
      <p:sp>
        <p:nvSpPr>
          <p:cNvPr id="59434" name="Line 44"/>
          <p:cNvSpPr>
            <a:spLocks noChangeShapeType="1"/>
          </p:cNvSpPr>
          <p:nvPr/>
        </p:nvSpPr>
        <p:spPr bwMode="auto">
          <a:xfrm>
            <a:off x="6958013" y="5062538"/>
            <a:ext cx="9525" cy="0"/>
          </a:xfrm>
          <a:prstGeom prst="line">
            <a:avLst/>
          </a:prstGeom>
          <a:noFill/>
          <a:ln w="9525">
            <a:solidFill>
              <a:srgbClr val="0000AF"/>
            </a:solidFill>
            <a:round/>
            <a:headEnd/>
            <a:tailEnd/>
          </a:ln>
        </p:spPr>
        <p:txBody>
          <a:bodyPr wrap="none" anchor="ctr"/>
          <a:lstStyle/>
          <a:p>
            <a:endParaRPr lang="en-US" dirty="0"/>
          </a:p>
        </p:txBody>
      </p:sp>
      <p:sp>
        <p:nvSpPr>
          <p:cNvPr id="59435" name="Line 45"/>
          <p:cNvSpPr>
            <a:spLocks noChangeShapeType="1"/>
          </p:cNvSpPr>
          <p:nvPr/>
        </p:nvSpPr>
        <p:spPr bwMode="auto">
          <a:xfrm>
            <a:off x="6958013" y="5000625"/>
            <a:ext cx="9525" cy="3175"/>
          </a:xfrm>
          <a:prstGeom prst="line">
            <a:avLst/>
          </a:prstGeom>
          <a:noFill/>
          <a:ln w="9525">
            <a:solidFill>
              <a:srgbClr val="000000"/>
            </a:solidFill>
            <a:round/>
            <a:headEnd/>
            <a:tailEnd/>
          </a:ln>
        </p:spPr>
        <p:txBody>
          <a:bodyPr wrap="none" anchor="ctr"/>
          <a:lstStyle/>
          <a:p>
            <a:endParaRPr lang="en-US" dirty="0"/>
          </a:p>
        </p:txBody>
      </p:sp>
      <p:sp>
        <p:nvSpPr>
          <p:cNvPr id="59436" name="Line 46"/>
          <p:cNvSpPr>
            <a:spLocks noChangeShapeType="1"/>
          </p:cNvSpPr>
          <p:nvPr/>
        </p:nvSpPr>
        <p:spPr bwMode="auto">
          <a:xfrm flipH="1">
            <a:off x="3049588" y="1973263"/>
            <a:ext cx="2633662" cy="3109912"/>
          </a:xfrm>
          <a:prstGeom prst="line">
            <a:avLst/>
          </a:prstGeom>
          <a:noFill/>
          <a:ln w="47625">
            <a:solidFill>
              <a:srgbClr val="000000"/>
            </a:solidFill>
            <a:round/>
            <a:headEnd/>
            <a:tailEnd/>
          </a:ln>
        </p:spPr>
        <p:txBody>
          <a:bodyPr wrap="none" anchor="ctr"/>
          <a:lstStyle/>
          <a:p>
            <a:endParaRPr lang="en-US" dirty="0"/>
          </a:p>
        </p:txBody>
      </p:sp>
      <p:sp>
        <p:nvSpPr>
          <p:cNvPr id="59437" name="Line 47"/>
          <p:cNvSpPr>
            <a:spLocks noChangeShapeType="1"/>
          </p:cNvSpPr>
          <p:nvPr/>
        </p:nvSpPr>
        <p:spPr bwMode="auto">
          <a:xfrm>
            <a:off x="5697538" y="1978025"/>
            <a:ext cx="0" cy="3417888"/>
          </a:xfrm>
          <a:prstGeom prst="line">
            <a:avLst/>
          </a:prstGeom>
          <a:noFill/>
          <a:ln w="31750">
            <a:solidFill>
              <a:schemeClr val="accent2"/>
            </a:solidFill>
            <a:prstDash val="dash"/>
            <a:round/>
            <a:headEnd/>
            <a:tailEnd/>
          </a:ln>
        </p:spPr>
        <p:txBody>
          <a:bodyPr wrap="none" anchor="ctr"/>
          <a:lstStyle/>
          <a:p>
            <a:endParaRPr lang="en-US" dirty="0"/>
          </a:p>
        </p:txBody>
      </p:sp>
      <p:sp>
        <p:nvSpPr>
          <p:cNvPr id="59438" name="Line 48"/>
          <p:cNvSpPr>
            <a:spLocks noChangeShapeType="1"/>
          </p:cNvSpPr>
          <p:nvPr/>
        </p:nvSpPr>
        <p:spPr bwMode="auto">
          <a:xfrm flipH="1">
            <a:off x="1870075" y="2006600"/>
            <a:ext cx="5064125" cy="2986088"/>
          </a:xfrm>
          <a:prstGeom prst="line">
            <a:avLst/>
          </a:prstGeom>
          <a:noFill/>
          <a:ln w="47625">
            <a:solidFill>
              <a:srgbClr val="000000"/>
            </a:solidFill>
            <a:round/>
            <a:headEnd/>
            <a:tailEnd/>
          </a:ln>
        </p:spPr>
        <p:txBody>
          <a:bodyPr wrap="none" anchor="ctr"/>
          <a:lstStyle/>
          <a:p>
            <a:endParaRPr lang="en-US" dirty="0"/>
          </a:p>
        </p:txBody>
      </p:sp>
      <p:sp>
        <p:nvSpPr>
          <p:cNvPr id="59439" name="Text Box 49"/>
          <p:cNvSpPr txBox="1">
            <a:spLocks noChangeArrowheads="1"/>
          </p:cNvSpPr>
          <p:nvPr/>
        </p:nvSpPr>
        <p:spPr bwMode="auto">
          <a:xfrm>
            <a:off x="5486400" y="5435600"/>
            <a:ext cx="419100" cy="261938"/>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700" b="1" dirty="0">
                <a:solidFill>
                  <a:schemeClr val="accent2"/>
                </a:solidFill>
                <a:latin typeface="Agilent TT Cond" pitchFamily="34" charset="0"/>
              </a:rPr>
              <a:t>TOI</a:t>
            </a:r>
            <a:endParaRPr lang="en-US" sz="2200" dirty="0">
              <a:solidFill>
                <a:schemeClr val="accent2"/>
              </a:solidFill>
              <a:latin typeface="Agilent TT Cond" pitchFamily="34" charset="0"/>
            </a:endParaRPr>
          </a:p>
        </p:txBody>
      </p:sp>
      <p:sp>
        <p:nvSpPr>
          <p:cNvPr id="59440" name="Text Box 50"/>
          <p:cNvSpPr txBox="1">
            <a:spLocks noChangeArrowheads="1"/>
          </p:cNvSpPr>
          <p:nvPr/>
        </p:nvSpPr>
        <p:spPr bwMode="auto">
          <a:xfrm>
            <a:off x="2643188" y="2782888"/>
            <a:ext cx="1174750" cy="614362"/>
          </a:xfrm>
          <a:prstGeom prst="rect">
            <a:avLst/>
          </a:prstGeom>
          <a:solidFill>
            <a:srgbClr val="FFFFFF"/>
          </a:solidFill>
          <a:ln w="19050">
            <a:solidFill>
              <a:srgbClr val="000000"/>
            </a:solidFill>
            <a:miter lim="800000"/>
            <a:headEnd/>
            <a:tailEnd/>
          </a:ln>
        </p:spPr>
        <p:txBody>
          <a:bodyPr lIns="0" tIns="0" rIns="0" bIns="0" anchor="ctr"/>
          <a:lstStyle/>
          <a:p>
            <a:pPr algn="ctr" defTabSz="409575">
              <a:buClr>
                <a:srgbClr val="000000"/>
              </a:buClr>
              <a:buSzPct val="90000"/>
              <a:buFont typeface="Monotype Sorts" pitchFamily="2" charset="2"/>
              <a:buNone/>
            </a:pPr>
            <a:r>
              <a:rPr lang="en-US" sz="2100" dirty="0">
                <a:solidFill>
                  <a:schemeClr val="accent2"/>
                </a:solidFill>
                <a:latin typeface="Agilent TT Cond" pitchFamily="34" charset="0"/>
              </a:rPr>
              <a:t>Second</a:t>
            </a:r>
          </a:p>
          <a:p>
            <a:pPr algn="ctr" defTabSz="409575">
              <a:buClr>
                <a:srgbClr val="000000"/>
              </a:buClr>
              <a:buSzPct val="90000"/>
              <a:buFont typeface="Monotype Sorts" pitchFamily="2" charset="2"/>
              <a:buNone/>
            </a:pPr>
            <a:r>
              <a:rPr lang="en-US" sz="2100" dirty="0">
                <a:solidFill>
                  <a:schemeClr val="accent2"/>
                </a:solidFill>
                <a:latin typeface="Agilent TT Cond" pitchFamily="34" charset="0"/>
              </a:rPr>
              <a:t>Order</a:t>
            </a:r>
            <a:endParaRPr lang="en-US" sz="2200" dirty="0">
              <a:solidFill>
                <a:schemeClr val="accent2"/>
              </a:solidFill>
              <a:latin typeface="Agilent TT Cond" pitchFamily="34" charset="0"/>
            </a:endParaRPr>
          </a:p>
        </p:txBody>
      </p:sp>
      <p:sp>
        <p:nvSpPr>
          <p:cNvPr id="59441" name="Text Box 51"/>
          <p:cNvSpPr txBox="1">
            <a:spLocks noChangeArrowheads="1"/>
          </p:cNvSpPr>
          <p:nvPr/>
        </p:nvSpPr>
        <p:spPr bwMode="auto">
          <a:xfrm>
            <a:off x="4079875" y="4421188"/>
            <a:ext cx="1174750" cy="614362"/>
          </a:xfrm>
          <a:prstGeom prst="rect">
            <a:avLst/>
          </a:prstGeom>
          <a:solidFill>
            <a:srgbClr val="FFFFFF"/>
          </a:solidFill>
          <a:ln w="19050">
            <a:solidFill>
              <a:srgbClr val="000000"/>
            </a:solidFill>
            <a:miter lim="800000"/>
            <a:headEnd/>
            <a:tailEnd/>
          </a:ln>
        </p:spPr>
        <p:txBody>
          <a:bodyPr lIns="0" tIns="0" rIns="0" bIns="0" anchor="ctr"/>
          <a:lstStyle/>
          <a:p>
            <a:pPr algn="ctr" defTabSz="409575">
              <a:buClr>
                <a:srgbClr val="000000"/>
              </a:buClr>
              <a:buSzPct val="90000"/>
              <a:buFont typeface="Monotype Sorts" pitchFamily="2" charset="2"/>
              <a:buNone/>
            </a:pPr>
            <a:r>
              <a:rPr lang="en-US" sz="2100" dirty="0">
                <a:solidFill>
                  <a:schemeClr val="accent2"/>
                </a:solidFill>
                <a:latin typeface="Agilent TT Cond" pitchFamily="34" charset="0"/>
              </a:rPr>
              <a:t>Third</a:t>
            </a:r>
          </a:p>
          <a:p>
            <a:pPr algn="ctr" defTabSz="409575">
              <a:buClr>
                <a:srgbClr val="000000"/>
              </a:buClr>
              <a:buSzPct val="90000"/>
              <a:buFont typeface="Monotype Sorts" pitchFamily="2" charset="2"/>
              <a:buNone/>
            </a:pPr>
            <a:r>
              <a:rPr lang="en-US" sz="2100" dirty="0">
                <a:solidFill>
                  <a:schemeClr val="accent2"/>
                </a:solidFill>
                <a:latin typeface="Agilent TT Cond" pitchFamily="34" charset="0"/>
              </a:rPr>
              <a:t>Order</a:t>
            </a:r>
            <a:endParaRPr lang="en-US" sz="2200" dirty="0">
              <a:solidFill>
                <a:schemeClr val="accent2"/>
              </a:solidFill>
              <a:latin typeface="Agilent TT Cond" pitchFamily="34" charset="0"/>
            </a:endParaRPr>
          </a:p>
        </p:txBody>
      </p:sp>
      <p:sp>
        <p:nvSpPr>
          <p:cNvPr id="59442" name="Line 52"/>
          <p:cNvSpPr>
            <a:spLocks noChangeShapeType="1"/>
          </p:cNvSpPr>
          <p:nvPr/>
        </p:nvSpPr>
        <p:spPr bwMode="auto">
          <a:xfrm>
            <a:off x="6934200" y="2006600"/>
            <a:ext cx="0" cy="3417888"/>
          </a:xfrm>
          <a:prstGeom prst="line">
            <a:avLst/>
          </a:prstGeom>
          <a:noFill/>
          <a:ln w="31750">
            <a:solidFill>
              <a:schemeClr val="accent2"/>
            </a:solidFill>
            <a:prstDash val="dash"/>
            <a:round/>
            <a:headEnd/>
            <a:tailEnd/>
          </a:ln>
        </p:spPr>
        <p:txBody>
          <a:bodyPr wrap="none" anchor="ctr"/>
          <a:lstStyle/>
          <a:p>
            <a:endParaRPr lang="en-US" dirty="0"/>
          </a:p>
        </p:txBody>
      </p:sp>
      <p:sp>
        <p:nvSpPr>
          <p:cNvPr id="59443" name="Text Box 53"/>
          <p:cNvSpPr txBox="1">
            <a:spLocks noChangeArrowheads="1"/>
          </p:cNvSpPr>
          <p:nvPr/>
        </p:nvSpPr>
        <p:spPr bwMode="auto">
          <a:xfrm>
            <a:off x="6743700" y="5435600"/>
            <a:ext cx="419100" cy="261938"/>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700" b="1" dirty="0">
                <a:solidFill>
                  <a:schemeClr val="accent2"/>
                </a:solidFill>
                <a:latin typeface="Agilent TT Cond" pitchFamily="34" charset="0"/>
              </a:rPr>
              <a:t>SHI</a:t>
            </a:r>
            <a:endParaRPr lang="en-US" sz="2200" dirty="0">
              <a:solidFill>
                <a:schemeClr val="accent2"/>
              </a:solidFill>
              <a:latin typeface="Agilent TT Cond" pitchFamily="34" charset="0"/>
            </a:endParaRPr>
          </a:p>
        </p:txBody>
      </p:sp>
      <p:sp>
        <p:nvSpPr>
          <p:cNvPr id="54" name="Footer Placeholder 53"/>
          <p:cNvSpPr>
            <a:spLocks noGrp="1"/>
          </p:cNvSpPr>
          <p:nvPr>
            <p:ph type="ftr" sz="quarter" idx="10"/>
          </p:nvPr>
        </p:nvSpPr>
        <p:spPr/>
        <p:txBody>
          <a:bodyPr/>
          <a:lstStyle/>
          <a:p>
            <a:r>
              <a:rPr lang="en-US" dirty="0" smtClean="0"/>
              <a:t>Back to Basics Training</a:t>
            </a:r>
            <a:endParaRPr lang="en-US" dirty="0"/>
          </a:p>
        </p:txBody>
      </p:sp>
      <p:sp>
        <p:nvSpPr>
          <p:cNvPr id="55" name="Slide Number Placeholder 54"/>
          <p:cNvSpPr>
            <a:spLocks noGrp="1"/>
          </p:cNvSpPr>
          <p:nvPr>
            <p:ph type="sldNum" sz="quarter" idx="12"/>
          </p:nvPr>
        </p:nvSpPr>
        <p:spPr/>
        <p:txBody>
          <a:bodyPr/>
          <a:lstStyle/>
          <a:p>
            <a:fld id="{2D132F79-ACF3-4263-B52B-5972FA2CE406}" type="slidenum">
              <a:rPr lang="en-US" smtClean="0"/>
              <a:pPr/>
              <a:t>60</a:t>
            </a:fld>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457200" y="1066800"/>
            <a:ext cx="5638800" cy="358775"/>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2000" b="1" dirty="0">
                <a:solidFill>
                  <a:srgbClr val="0000FF"/>
                </a:solidFill>
                <a:latin typeface="Agilent TT Cond" pitchFamily="34" charset="0"/>
              </a:rPr>
              <a:t>Attenuator Test:  </a:t>
            </a:r>
            <a:endParaRPr lang="en-US" sz="2000" b="1" dirty="0" smtClean="0">
              <a:solidFill>
                <a:srgbClr val="0000FF"/>
              </a:solidFill>
              <a:latin typeface="Agilent TT Cond" pitchFamily="34" charset="0"/>
            </a:endParaRPr>
          </a:p>
          <a:p>
            <a:pPr defTabSz="409575">
              <a:buClr>
                <a:srgbClr val="000000"/>
              </a:buClr>
              <a:buSzPct val="90000"/>
              <a:buFont typeface="Monotype Sorts" pitchFamily="2" charset="2"/>
              <a:buNone/>
            </a:pPr>
            <a:r>
              <a:rPr lang="en-US" sz="2000" b="1" dirty="0" smtClean="0">
                <a:solidFill>
                  <a:srgbClr val="0000FF"/>
                </a:solidFill>
                <a:latin typeface="Agilent TT Cond" pitchFamily="34" charset="0"/>
              </a:rPr>
              <a:t>Change </a:t>
            </a:r>
            <a:r>
              <a:rPr lang="en-US" sz="2000" b="1" dirty="0">
                <a:solidFill>
                  <a:srgbClr val="0000FF"/>
                </a:solidFill>
                <a:latin typeface="Agilent TT Cond" pitchFamily="34" charset="0"/>
              </a:rPr>
              <a:t>power to the mixer</a:t>
            </a:r>
          </a:p>
        </p:txBody>
      </p:sp>
      <p:sp>
        <p:nvSpPr>
          <p:cNvPr id="60419" name="Text Box 3"/>
          <p:cNvSpPr txBox="1">
            <a:spLocks noChangeArrowheads="1"/>
          </p:cNvSpPr>
          <p:nvPr/>
        </p:nvSpPr>
        <p:spPr bwMode="auto">
          <a:xfrm>
            <a:off x="533400" y="3289300"/>
            <a:ext cx="3290888" cy="933450"/>
          </a:xfrm>
          <a:prstGeom prst="rect">
            <a:avLst/>
          </a:prstGeom>
          <a:noFill/>
          <a:ln w="9525">
            <a:noFill/>
            <a:miter lim="800000"/>
            <a:headEnd/>
            <a:tailEnd/>
          </a:ln>
        </p:spPr>
        <p:txBody>
          <a:bodyPr lIns="0" tIns="0" rIns="0" bIns="0"/>
          <a:lstStyle/>
          <a:p>
            <a:pPr marL="242888" indent="-242888" defTabSz="409575">
              <a:buClr>
                <a:srgbClr val="0000FF"/>
              </a:buClr>
              <a:buSzPct val="70000"/>
              <a:buFont typeface="Monotype Sorts" pitchFamily="2" charset="2"/>
              <a:buNone/>
            </a:pPr>
            <a:r>
              <a:rPr lang="en-US" b="1" i="1" u="sng" dirty="0">
                <a:solidFill>
                  <a:srgbClr val="0000FF"/>
                </a:solidFill>
                <a:latin typeface="Agilent TT Cond" pitchFamily="34" charset="0"/>
              </a:rPr>
              <a:t>No change in amplitude:</a:t>
            </a:r>
            <a:r>
              <a:rPr lang="en-US" dirty="0">
                <a:solidFill>
                  <a:schemeClr val="tx2"/>
                </a:solidFill>
                <a:latin typeface="Agilent TT Cond" pitchFamily="34" charset="0"/>
              </a:rPr>
              <a:t> distortion is part of input signal (external)</a:t>
            </a:r>
          </a:p>
        </p:txBody>
      </p:sp>
      <p:sp>
        <p:nvSpPr>
          <p:cNvPr id="60420" name="Text Box 4"/>
          <p:cNvSpPr txBox="1">
            <a:spLocks noChangeArrowheads="1"/>
          </p:cNvSpPr>
          <p:nvPr/>
        </p:nvSpPr>
        <p:spPr bwMode="auto">
          <a:xfrm>
            <a:off x="762000" y="1804987"/>
            <a:ext cx="4181475" cy="709613"/>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dirty="0">
                <a:solidFill>
                  <a:srgbClr val="FF0000"/>
                </a:solidFill>
                <a:latin typeface="Agilent TT Cond" pitchFamily="34" charset="0"/>
              </a:rPr>
              <a:t>Change input attenuator</a:t>
            </a:r>
          </a:p>
          <a:p>
            <a:pPr defTabSz="409575">
              <a:buClr>
                <a:srgbClr val="000000"/>
              </a:buClr>
              <a:buSzPct val="90000"/>
              <a:buFont typeface="Monotype Sorts" pitchFamily="2" charset="2"/>
              <a:buNone/>
            </a:pPr>
            <a:r>
              <a:rPr lang="en-US" dirty="0">
                <a:solidFill>
                  <a:srgbClr val="FF0000"/>
                </a:solidFill>
                <a:latin typeface="Agilent TT Cond" pitchFamily="34" charset="0"/>
              </a:rPr>
              <a:t>by 10 dB</a:t>
            </a:r>
            <a:endParaRPr lang="en-US" dirty="0">
              <a:latin typeface="Agilent TT Cond" pitchFamily="34" charset="0"/>
            </a:endParaRPr>
          </a:p>
        </p:txBody>
      </p:sp>
      <p:grpSp>
        <p:nvGrpSpPr>
          <p:cNvPr id="2" name="Group 5"/>
          <p:cNvGrpSpPr>
            <a:grpSpLocks/>
          </p:cNvGrpSpPr>
          <p:nvPr/>
        </p:nvGrpSpPr>
        <p:grpSpPr bwMode="auto">
          <a:xfrm>
            <a:off x="300038" y="1776412"/>
            <a:ext cx="385762" cy="357188"/>
            <a:chOff x="-85" y="2563"/>
            <a:chExt cx="267" cy="254"/>
          </a:xfrm>
        </p:grpSpPr>
        <p:sp>
          <p:nvSpPr>
            <p:cNvPr id="60561" name="Oval 6"/>
            <p:cNvSpPr>
              <a:spLocks noChangeArrowheads="1"/>
            </p:cNvSpPr>
            <p:nvPr/>
          </p:nvSpPr>
          <p:spPr bwMode="auto">
            <a:xfrm>
              <a:off x="-85" y="2563"/>
              <a:ext cx="267" cy="254"/>
            </a:xfrm>
            <a:prstGeom prst="ellipse">
              <a:avLst/>
            </a:prstGeom>
            <a:solidFill>
              <a:srgbClr val="FFFFFF"/>
            </a:solidFill>
            <a:ln w="19050">
              <a:solidFill>
                <a:srgbClr val="FF0000"/>
              </a:solidFill>
              <a:round/>
              <a:headEnd/>
              <a:tailEnd/>
            </a:ln>
          </p:spPr>
          <p:txBody>
            <a:bodyPr lIns="0" tIns="0" rIns="0" bIns="0"/>
            <a:lstStyle/>
            <a:p>
              <a:endParaRPr lang="en-US" dirty="0"/>
            </a:p>
          </p:txBody>
        </p:sp>
        <p:sp>
          <p:nvSpPr>
            <p:cNvPr id="60562" name="Text Box 7"/>
            <p:cNvSpPr txBox="1">
              <a:spLocks noChangeArrowheads="1"/>
            </p:cNvSpPr>
            <p:nvPr/>
          </p:nvSpPr>
          <p:spPr bwMode="auto">
            <a:xfrm>
              <a:off x="-4" y="2573"/>
              <a:ext cx="108" cy="224"/>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2100" dirty="0">
                  <a:solidFill>
                    <a:srgbClr val="FF0000"/>
                  </a:solidFill>
                  <a:latin typeface="Agilent TT Cond" pitchFamily="34" charset="0"/>
                </a:rPr>
                <a:t>1</a:t>
              </a:r>
              <a:endParaRPr lang="en-US" sz="2200" dirty="0">
                <a:latin typeface="Agilent TT Cond" pitchFamily="34" charset="0"/>
              </a:endParaRPr>
            </a:p>
          </p:txBody>
        </p:sp>
      </p:grpSp>
      <p:sp>
        <p:nvSpPr>
          <p:cNvPr id="60422" name="Text Box 8"/>
          <p:cNvSpPr txBox="1">
            <a:spLocks noChangeArrowheads="1"/>
          </p:cNvSpPr>
          <p:nvPr/>
        </p:nvSpPr>
        <p:spPr bwMode="auto">
          <a:xfrm>
            <a:off x="762000" y="2489200"/>
            <a:ext cx="3094037" cy="635000"/>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dirty="0">
                <a:solidFill>
                  <a:srgbClr val="FF0000"/>
                </a:solidFill>
                <a:latin typeface="Agilent TT Cond" pitchFamily="34" charset="0"/>
              </a:rPr>
              <a:t>Watch distortion amplitude on   screen</a:t>
            </a:r>
            <a:endParaRPr lang="en-US" dirty="0">
              <a:latin typeface="Agilent TT Cond" pitchFamily="34" charset="0"/>
            </a:endParaRPr>
          </a:p>
        </p:txBody>
      </p:sp>
      <p:grpSp>
        <p:nvGrpSpPr>
          <p:cNvPr id="3" name="Group 9"/>
          <p:cNvGrpSpPr>
            <a:grpSpLocks/>
          </p:cNvGrpSpPr>
          <p:nvPr/>
        </p:nvGrpSpPr>
        <p:grpSpPr bwMode="auto">
          <a:xfrm>
            <a:off x="298450" y="2514600"/>
            <a:ext cx="387350" cy="354013"/>
            <a:chOff x="3950" y="2544"/>
            <a:chExt cx="268" cy="253"/>
          </a:xfrm>
        </p:grpSpPr>
        <p:sp>
          <p:nvSpPr>
            <p:cNvPr id="60559" name="Oval 10"/>
            <p:cNvSpPr>
              <a:spLocks noChangeArrowheads="1"/>
            </p:cNvSpPr>
            <p:nvPr/>
          </p:nvSpPr>
          <p:spPr bwMode="auto">
            <a:xfrm>
              <a:off x="3950" y="2544"/>
              <a:ext cx="268" cy="253"/>
            </a:xfrm>
            <a:prstGeom prst="ellipse">
              <a:avLst/>
            </a:prstGeom>
            <a:solidFill>
              <a:srgbClr val="FFFFFF"/>
            </a:solidFill>
            <a:ln w="19050">
              <a:solidFill>
                <a:srgbClr val="FF0000"/>
              </a:solidFill>
              <a:round/>
              <a:headEnd/>
              <a:tailEnd/>
            </a:ln>
          </p:spPr>
          <p:txBody>
            <a:bodyPr lIns="0" tIns="0" rIns="0" bIns="0"/>
            <a:lstStyle/>
            <a:p>
              <a:endParaRPr lang="en-US" dirty="0"/>
            </a:p>
          </p:txBody>
        </p:sp>
        <p:sp>
          <p:nvSpPr>
            <p:cNvPr id="60560" name="Text Box 11"/>
            <p:cNvSpPr txBox="1">
              <a:spLocks noChangeArrowheads="1"/>
            </p:cNvSpPr>
            <p:nvPr/>
          </p:nvSpPr>
          <p:spPr bwMode="auto">
            <a:xfrm>
              <a:off x="4032" y="2554"/>
              <a:ext cx="108" cy="223"/>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2100" dirty="0">
                  <a:solidFill>
                    <a:srgbClr val="FF0000"/>
                  </a:solidFill>
                  <a:latin typeface="Agilent TT Cond" pitchFamily="34" charset="0"/>
                </a:rPr>
                <a:t>2</a:t>
              </a:r>
              <a:endParaRPr lang="en-US" sz="2200" dirty="0">
                <a:latin typeface="Agilent TT Cond" pitchFamily="34" charset="0"/>
              </a:endParaRPr>
            </a:p>
          </p:txBody>
        </p:sp>
      </p:grpSp>
      <p:sp>
        <p:nvSpPr>
          <p:cNvPr id="60424" name="Text Box 12"/>
          <p:cNvSpPr txBox="1">
            <a:spLocks noChangeArrowheads="1"/>
          </p:cNvSpPr>
          <p:nvPr/>
        </p:nvSpPr>
        <p:spPr bwMode="auto">
          <a:xfrm>
            <a:off x="519113" y="4432300"/>
            <a:ext cx="4129087" cy="1219200"/>
          </a:xfrm>
          <a:prstGeom prst="rect">
            <a:avLst/>
          </a:prstGeom>
          <a:solidFill>
            <a:schemeClr val="bg1"/>
          </a:solidFill>
          <a:ln w="9525">
            <a:noFill/>
            <a:miter lim="800000"/>
            <a:headEnd/>
            <a:tailEnd/>
          </a:ln>
        </p:spPr>
        <p:txBody>
          <a:bodyPr lIns="0" tIns="0" rIns="0" bIns="0"/>
          <a:lstStyle/>
          <a:p>
            <a:pPr marL="242888" indent="-242888" defTabSz="409575">
              <a:buClr>
                <a:srgbClr val="0000FF"/>
              </a:buClr>
              <a:buSzPct val="70000"/>
              <a:buFont typeface="Monotype Sorts" pitchFamily="2" charset="2"/>
              <a:buNone/>
            </a:pPr>
            <a:r>
              <a:rPr lang="en-US" b="1" i="1" u="sng" dirty="0">
                <a:solidFill>
                  <a:srgbClr val="0000FF"/>
                </a:solidFill>
                <a:latin typeface="Agilent TT Cond" pitchFamily="34" charset="0"/>
              </a:rPr>
              <a:t>Change in amplitude</a:t>
            </a:r>
            <a:r>
              <a:rPr lang="en-US" dirty="0">
                <a:solidFill>
                  <a:srgbClr val="0000FF"/>
                </a:solidFill>
                <a:latin typeface="Agilent TT Cond" pitchFamily="34" charset="0"/>
              </a:rPr>
              <a:t>:</a:t>
            </a:r>
            <a:r>
              <a:rPr lang="en-US" dirty="0">
                <a:solidFill>
                  <a:schemeClr val="tx2"/>
                </a:solidFill>
                <a:latin typeface="Agilent TT Cond" pitchFamily="34" charset="0"/>
              </a:rPr>
              <a:t> </a:t>
            </a:r>
            <a:br>
              <a:rPr lang="en-US" dirty="0">
                <a:solidFill>
                  <a:schemeClr val="tx2"/>
                </a:solidFill>
                <a:latin typeface="Agilent TT Cond" pitchFamily="34" charset="0"/>
              </a:rPr>
            </a:br>
            <a:r>
              <a:rPr lang="en-US" dirty="0">
                <a:solidFill>
                  <a:schemeClr val="tx2"/>
                </a:solidFill>
                <a:latin typeface="Agilent TT Cond" pitchFamily="34" charset="0"/>
              </a:rPr>
              <a:t>at least some of the distortion is being generated inside the analyzer (internal)</a:t>
            </a:r>
          </a:p>
        </p:txBody>
      </p:sp>
      <p:sp>
        <p:nvSpPr>
          <p:cNvPr id="60425" name="Rectangle 84"/>
          <p:cNvSpPr>
            <a:spLocks noGrp="1" noChangeArrowheads="1"/>
          </p:cNvSpPr>
          <p:nvPr>
            <p:ph type="title"/>
          </p:nvPr>
        </p:nvSpPr>
        <p:spPr>
          <a:xfrm>
            <a:off x="228600" y="76200"/>
            <a:ext cx="8089900" cy="842963"/>
          </a:xfrm>
        </p:spPr>
        <p:txBody>
          <a:bodyPr/>
          <a:lstStyle/>
          <a:p>
            <a:r>
              <a:rPr lang="en-US" dirty="0" smtClean="0"/>
              <a:t>Specifications</a:t>
            </a:r>
            <a:br>
              <a:rPr lang="en-US" dirty="0" smtClean="0"/>
            </a:br>
            <a:r>
              <a:rPr lang="en-US" sz="2100" dirty="0" smtClean="0"/>
              <a:t>	Distortion – Internal or External?</a:t>
            </a:r>
          </a:p>
        </p:txBody>
      </p:sp>
      <p:grpSp>
        <p:nvGrpSpPr>
          <p:cNvPr id="4" name="Group 86"/>
          <p:cNvGrpSpPr>
            <a:grpSpLocks noChangeAspect="1"/>
          </p:cNvGrpSpPr>
          <p:nvPr/>
        </p:nvGrpSpPr>
        <p:grpSpPr bwMode="auto">
          <a:xfrm>
            <a:off x="5105400" y="1554163"/>
            <a:ext cx="3251200" cy="2116137"/>
            <a:chOff x="3219" y="2888"/>
            <a:chExt cx="2321" cy="1467"/>
          </a:xfrm>
        </p:grpSpPr>
        <p:sp>
          <p:nvSpPr>
            <p:cNvPr id="60508" name="AutoShape 87" descr="25%"/>
            <p:cNvSpPr>
              <a:spLocks noChangeAspect="1" noChangeArrowheads="1"/>
            </p:cNvSpPr>
            <p:nvPr/>
          </p:nvSpPr>
          <p:spPr bwMode="auto">
            <a:xfrm flipV="1">
              <a:off x="3361" y="2995"/>
              <a:ext cx="1998" cy="1241"/>
            </a:xfrm>
            <a:prstGeom prst="roundRect">
              <a:avLst>
                <a:gd name="adj" fmla="val 0"/>
              </a:avLst>
            </a:prstGeom>
            <a:pattFill prst="pct25">
              <a:fgClr>
                <a:srgbClr val="00A000"/>
              </a:fgClr>
              <a:bgClr>
                <a:srgbClr val="FFFFFF"/>
              </a:bgClr>
            </a:pattFill>
            <a:ln w="19050">
              <a:solidFill>
                <a:srgbClr val="00A000"/>
              </a:solidFill>
              <a:round/>
              <a:headEnd/>
              <a:tailEnd/>
            </a:ln>
          </p:spPr>
          <p:txBody>
            <a:bodyPr wrap="none" anchor="ctr"/>
            <a:lstStyle/>
            <a:p>
              <a:endParaRPr lang="en-US" dirty="0"/>
            </a:p>
          </p:txBody>
        </p:sp>
        <p:sp>
          <p:nvSpPr>
            <p:cNvPr id="60509" name="Freeform 88"/>
            <p:cNvSpPr>
              <a:spLocks noChangeAspect="1"/>
            </p:cNvSpPr>
            <p:nvPr/>
          </p:nvSpPr>
          <p:spPr bwMode="auto">
            <a:xfrm>
              <a:off x="3219" y="2888"/>
              <a:ext cx="2321" cy="1467"/>
            </a:xfrm>
            <a:custGeom>
              <a:avLst/>
              <a:gdLst>
                <a:gd name="T0" fmla="*/ 2320 w 2321"/>
                <a:gd name="T1" fmla="*/ 0 h 1467"/>
                <a:gd name="T2" fmla="*/ 2320 w 2321"/>
                <a:gd name="T3" fmla="*/ 1466 h 1467"/>
                <a:gd name="T4" fmla="*/ 0 w 2321"/>
                <a:gd name="T5" fmla="*/ 1466 h 1467"/>
                <a:gd name="T6" fmla="*/ 0 w 2321"/>
                <a:gd name="T7" fmla="*/ 0 h 1467"/>
                <a:gd name="T8" fmla="*/ 2320 w 2321"/>
                <a:gd name="T9" fmla="*/ 0 h 1467"/>
                <a:gd name="T10" fmla="*/ 0 60000 65536"/>
                <a:gd name="T11" fmla="*/ 0 60000 65536"/>
                <a:gd name="T12" fmla="*/ 0 60000 65536"/>
                <a:gd name="T13" fmla="*/ 0 60000 65536"/>
                <a:gd name="T14" fmla="*/ 0 60000 65536"/>
                <a:gd name="T15" fmla="*/ 0 w 2321"/>
                <a:gd name="T16" fmla="*/ 0 h 1467"/>
                <a:gd name="T17" fmla="*/ 2321 w 2321"/>
                <a:gd name="T18" fmla="*/ 1467 h 1467"/>
              </a:gdLst>
              <a:ahLst/>
              <a:cxnLst>
                <a:cxn ang="T10">
                  <a:pos x="T0" y="T1"/>
                </a:cxn>
                <a:cxn ang="T11">
                  <a:pos x="T2" y="T3"/>
                </a:cxn>
                <a:cxn ang="T12">
                  <a:pos x="T4" y="T5"/>
                </a:cxn>
                <a:cxn ang="T13">
                  <a:pos x="T6" y="T7"/>
                </a:cxn>
                <a:cxn ang="T14">
                  <a:pos x="T8" y="T9"/>
                </a:cxn>
              </a:cxnLst>
              <a:rect l="T15" t="T16" r="T17" b="T18"/>
              <a:pathLst>
                <a:path w="2321" h="1467">
                  <a:moveTo>
                    <a:pt x="2320" y="0"/>
                  </a:moveTo>
                  <a:lnTo>
                    <a:pt x="2320" y="1466"/>
                  </a:lnTo>
                  <a:lnTo>
                    <a:pt x="0" y="1466"/>
                  </a:lnTo>
                  <a:lnTo>
                    <a:pt x="0" y="0"/>
                  </a:lnTo>
                  <a:lnTo>
                    <a:pt x="2320" y="0"/>
                  </a:lnTo>
                </a:path>
              </a:pathLst>
            </a:custGeom>
            <a:noFill/>
            <a:ln w="19050">
              <a:solidFill>
                <a:srgbClr val="000000"/>
              </a:solidFill>
              <a:round/>
              <a:headEnd/>
              <a:tailEnd/>
            </a:ln>
          </p:spPr>
          <p:txBody>
            <a:bodyPr/>
            <a:lstStyle/>
            <a:p>
              <a:endParaRPr lang="en-US" dirty="0"/>
            </a:p>
          </p:txBody>
        </p:sp>
        <p:sp>
          <p:nvSpPr>
            <p:cNvPr id="60510" name="Line 89"/>
            <p:cNvSpPr>
              <a:spLocks noChangeAspect="1" noChangeShapeType="1"/>
            </p:cNvSpPr>
            <p:nvPr/>
          </p:nvSpPr>
          <p:spPr bwMode="auto">
            <a:xfrm flipV="1">
              <a:off x="5359" y="2888"/>
              <a:ext cx="180" cy="107"/>
            </a:xfrm>
            <a:prstGeom prst="line">
              <a:avLst/>
            </a:prstGeom>
            <a:noFill/>
            <a:ln w="19050">
              <a:solidFill>
                <a:srgbClr val="000000"/>
              </a:solidFill>
              <a:round/>
              <a:headEnd/>
              <a:tailEnd/>
            </a:ln>
          </p:spPr>
          <p:txBody>
            <a:bodyPr wrap="none" anchor="ctr"/>
            <a:lstStyle/>
            <a:p>
              <a:endParaRPr lang="en-US" dirty="0"/>
            </a:p>
          </p:txBody>
        </p:sp>
        <p:sp>
          <p:nvSpPr>
            <p:cNvPr id="60511" name="Line 90"/>
            <p:cNvSpPr>
              <a:spLocks noChangeAspect="1" noChangeShapeType="1"/>
            </p:cNvSpPr>
            <p:nvPr/>
          </p:nvSpPr>
          <p:spPr bwMode="auto">
            <a:xfrm>
              <a:off x="5359" y="4236"/>
              <a:ext cx="180" cy="118"/>
            </a:xfrm>
            <a:prstGeom prst="line">
              <a:avLst/>
            </a:prstGeom>
            <a:noFill/>
            <a:ln w="19050">
              <a:solidFill>
                <a:srgbClr val="000000"/>
              </a:solidFill>
              <a:round/>
              <a:headEnd/>
              <a:tailEnd/>
            </a:ln>
          </p:spPr>
          <p:txBody>
            <a:bodyPr wrap="none" anchor="ctr"/>
            <a:lstStyle/>
            <a:p>
              <a:endParaRPr lang="en-US" dirty="0"/>
            </a:p>
          </p:txBody>
        </p:sp>
        <p:sp>
          <p:nvSpPr>
            <p:cNvPr id="60512" name="Line 91"/>
            <p:cNvSpPr>
              <a:spLocks noChangeAspect="1" noChangeShapeType="1"/>
            </p:cNvSpPr>
            <p:nvPr/>
          </p:nvSpPr>
          <p:spPr bwMode="auto">
            <a:xfrm flipH="1">
              <a:off x="3219" y="4236"/>
              <a:ext cx="145" cy="118"/>
            </a:xfrm>
            <a:prstGeom prst="line">
              <a:avLst/>
            </a:prstGeom>
            <a:noFill/>
            <a:ln w="19050">
              <a:solidFill>
                <a:srgbClr val="000000"/>
              </a:solidFill>
              <a:round/>
              <a:headEnd/>
              <a:tailEnd/>
            </a:ln>
          </p:spPr>
          <p:txBody>
            <a:bodyPr wrap="none" anchor="ctr"/>
            <a:lstStyle/>
            <a:p>
              <a:endParaRPr lang="en-US" dirty="0"/>
            </a:p>
          </p:txBody>
        </p:sp>
        <p:sp>
          <p:nvSpPr>
            <p:cNvPr id="60513" name="Line 92"/>
            <p:cNvSpPr>
              <a:spLocks noChangeAspect="1" noChangeShapeType="1"/>
            </p:cNvSpPr>
            <p:nvPr/>
          </p:nvSpPr>
          <p:spPr bwMode="auto">
            <a:xfrm flipH="1" flipV="1">
              <a:off x="3219" y="2888"/>
              <a:ext cx="145" cy="107"/>
            </a:xfrm>
            <a:prstGeom prst="line">
              <a:avLst/>
            </a:prstGeom>
            <a:noFill/>
            <a:ln w="19050">
              <a:solidFill>
                <a:srgbClr val="000000"/>
              </a:solidFill>
              <a:round/>
              <a:headEnd/>
              <a:tailEnd/>
            </a:ln>
          </p:spPr>
          <p:txBody>
            <a:bodyPr wrap="none" anchor="ctr"/>
            <a:lstStyle/>
            <a:p>
              <a:endParaRPr lang="en-US" dirty="0"/>
            </a:p>
          </p:txBody>
        </p:sp>
        <p:sp>
          <p:nvSpPr>
            <p:cNvPr id="60514" name="AutoShape 93"/>
            <p:cNvSpPr>
              <a:spLocks noChangeAspect="1" noChangeArrowheads="1"/>
            </p:cNvSpPr>
            <p:nvPr/>
          </p:nvSpPr>
          <p:spPr bwMode="auto">
            <a:xfrm flipV="1">
              <a:off x="3373" y="2995"/>
              <a:ext cx="1963" cy="1238"/>
            </a:xfrm>
            <a:prstGeom prst="roundRect">
              <a:avLst>
                <a:gd name="adj" fmla="val 0"/>
              </a:avLst>
            </a:prstGeom>
            <a:solidFill>
              <a:srgbClr val="A2A2A2"/>
            </a:solidFill>
            <a:ln w="19050">
              <a:solidFill>
                <a:srgbClr val="000000"/>
              </a:solidFill>
              <a:round/>
              <a:headEnd/>
              <a:tailEnd/>
            </a:ln>
          </p:spPr>
          <p:txBody>
            <a:bodyPr wrap="none" anchor="ctr"/>
            <a:lstStyle/>
            <a:p>
              <a:endParaRPr lang="en-US" dirty="0"/>
            </a:p>
          </p:txBody>
        </p:sp>
        <p:sp>
          <p:nvSpPr>
            <p:cNvPr id="60515" name="Line 94"/>
            <p:cNvSpPr>
              <a:spLocks noChangeAspect="1" noChangeShapeType="1"/>
            </p:cNvSpPr>
            <p:nvPr/>
          </p:nvSpPr>
          <p:spPr bwMode="auto">
            <a:xfrm flipV="1">
              <a:off x="3409" y="3621"/>
              <a:ext cx="0" cy="590"/>
            </a:xfrm>
            <a:prstGeom prst="line">
              <a:avLst/>
            </a:prstGeom>
            <a:noFill/>
            <a:ln w="9525">
              <a:solidFill>
                <a:srgbClr val="00A000"/>
              </a:solidFill>
              <a:round/>
              <a:headEnd/>
              <a:tailEnd/>
            </a:ln>
          </p:spPr>
          <p:txBody>
            <a:bodyPr wrap="none" anchor="ctr"/>
            <a:lstStyle/>
            <a:p>
              <a:endParaRPr lang="en-US" dirty="0"/>
            </a:p>
          </p:txBody>
        </p:sp>
        <p:sp>
          <p:nvSpPr>
            <p:cNvPr id="60516" name="Line 95"/>
            <p:cNvSpPr>
              <a:spLocks noChangeAspect="1" noChangeShapeType="1"/>
            </p:cNvSpPr>
            <p:nvPr/>
          </p:nvSpPr>
          <p:spPr bwMode="auto">
            <a:xfrm flipV="1">
              <a:off x="3409" y="3020"/>
              <a:ext cx="0" cy="601"/>
            </a:xfrm>
            <a:prstGeom prst="line">
              <a:avLst/>
            </a:prstGeom>
            <a:noFill/>
            <a:ln w="9525">
              <a:solidFill>
                <a:srgbClr val="00A000"/>
              </a:solidFill>
              <a:round/>
              <a:headEnd/>
              <a:tailEnd/>
            </a:ln>
          </p:spPr>
          <p:txBody>
            <a:bodyPr wrap="none" anchor="ctr"/>
            <a:lstStyle/>
            <a:p>
              <a:endParaRPr lang="en-US" dirty="0"/>
            </a:p>
          </p:txBody>
        </p:sp>
        <p:sp>
          <p:nvSpPr>
            <p:cNvPr id="60517" name="Line 96"/>
            <p:cNvSpPr>
              <a:spLocks noChangeAspect="1" noChangeShapeType="1"/>
            </p:cNvSpPr>
            <p:nvPr/>
          </p:nvSpPr>
          <p:spPr bwMode="auto">
            <a:xfrm>
              <a:off x="3600" y="3020"/>
              <a:ext cx="0" cy="601"/>
            </a:xfrm>
            <a:prstGeom prst="line">
              <a:avLst/>
            </a:prstGeom>
            <a:noFill/>
            <a:ln w="9525">
              <a:solidFill>
                <a:srgbClr val="00A000"/>
              </a:solidFill>
              <a:round/>
              <a:headEnd/>
              <a:tailEnd/>
            </a:ln>
          </p:spPr>
          <p:txBody>
            <a:bodyPr wrap="none" anchor="ctr"/>
            <a:lstStyle/>
            <a:p>
              <a:endParaRPr lang="en-US" dirty="0"/>
            </a:p>
          </p:txBody>
        </p:sp>
        <p:sp>
          <p:nvSpPr>
            <p:cNvPr id="60518" name="Line 97"/>
            <p:cNvSpPr>
              <a:spLocks noChangeAspect="1" noChangeShapeType="1"/>
            </p:cNvSpPr>
            <p:nvPr/>
          </p:nvSpPr>
          <p:spPr bwMode="auto">
            <a:xfrm>
              <a:off x="3600" y="3621"/>
              <a:ext cx="0" cy="590"/>
            </a:xfrm>
            <a:prstGeom prst="line">
              <a:avLst/>
            </a:prstGeom>
            <a:noFill/>
            <a:ln w="9525">
              <a:solidFill>
                <a:srgbClr val="00A000"/>
              </a:solidFill>
              <a:round/>
              <a:headEnd/>
              <a:tailEnd/>
            </a:ln>
          </p:spPr>
          <p:txBody>
            <a:bodyPr wrap="none" anchor="ctr"/>
            <a:lstStyle/>
            <a:p>
              <a:endParaRPr lang="en-US" dirty="0"/>
            </a:p>
          </p:txBody>
        </p:sp>
        <p:sp>
          <p:nvSpPr>
            <p:cNvPr id="60519" name="Line 98"/>
            <p:cNvSpPr>
              <a:spLocks noChangeAspect="1" noChangeShapeType="1"/>
            </p:cNvSpPr>
            <p:nvPr/>
          </p:nvSpPr>
          <p:spPr bwMode="auto">
            <a:xfrm flipV="1">
              <a:off x="3798" y="3621"/>
              <a:ext cx="0" cy="590"/>
            </a:xfrm>
            <a:prstGeom prst="line">
              <a:avLst/>
            </a:prstGeom>
            <a:noFill/>
            <a:ln w="9525">
              <a:solidFill>
                <a:srgbClr val="00A000"/>
              </a:solidFill>
              <a:round/>
              <a:headEnd/>
              <a:tailEnd/>
            </a:ln>
          </p:spPr>
          <p:txBody>
            <a:bodyPr wrap="none" anchor="ctr"/>
            <a:lstStyle/>
            <a:p>
              <a:endParaRPr lang="en-US" dirty="0"/>
            </a:p>
          </p:txBody>
        </p:sp>
        <p:sp>
          <p:nvSpPr>
            <p:cNvPr id="60520" name="Line 99"/>
            <p:cNvSpPr>
              <a:spLocks noChangeAspect="1" noChangeShapeType="1"/>
            </p:cNvSpPr>
            <p:nvPr/>
          </p:nvSpPr>
          <p:spPr bwMode="auto">
            <a:xfrm flipV="1">
              <a:off x="3798" y="3020"/>
              <a:ext cx="0" cy="601"/>
            </a:xfrm>
            <a:prstGeom prst="line">
              <a:avLst/>
            </a:prstGeom>
            <a:noFill/>
            <a:ln w="9525">
              <a:solidFill>
                <a:srgbClr val="00A000"/>
              </a:solidFill>
              <a:round/>
              <a:headEnd/>
              <a:tailEnd/>
            </a:ln>
          </p:spPr>
          <p:txBody>
            <a:bodyPr wrap="none" anchor="ctr"/>
            <a:lstStyle/>
            <a:p>
              <a:endParaRPr lang="en-US" dirty="0"/>
            </a:p>
          </p:txBody>
        </p:sp>
        <p:sp>
          <p:nvSpPr>
            <p:cNvPr id="60521" name="Line 100"/>
            <p:cNvSpPr>
              <a:spLocks noChangeAspect="1" noChangeShapeType="1"/>
            </p:cNvSpPr>
            <p:nvPr/>
          </p:nvSpPr>
          <p:spPr bwMode="auto">
            <a:xfrm>
              <a:off x="3984" y="3020"/>
              <a:ext cx="0" cy="601"/>
            </a:xfrm>
            <a:prstGeom prst="line">
              <a:avLst/>
            </a:prstGeom>
            <a:noFill/>
            <a:ln w="9525">
              <a:solidFill>
                <a:srgbClr val="00A000"/>
              </a:solidFill>
              <a:round/>
              <a:headEnd/>
              <a:tailEnd/>
            </a:ln>
          </p:spPr>
          <p:txBody>
            <a:bodyPr wrap="none" anchor="ctr"/>
            <a:lstStyle/>
            <a:p>
              <a:endParaRPr lang="en-US" dirty="0"/>
            </a:p>
          </p:txBody>
        </p:sp>
        <p:sp>
          <p:nvSpPr>
            <p:cNvPr id="60522" name="Line 101"/>
            <p:cNvSpPr>
              <a:spLocks noChangeAspect="1" noChangeShapeType="1"/>
            </p:cNvSpPr>
            <p:nvPr/>
          </p:nvSpPr>
          <p:spPr bwMode="auto">
            <a:xfrm>
              <a:off x="3984" y="3621"/>
              <a:ext cx="0" cy="590"/>
            </a:xfrm>
            <a:prstGeom prst="line">
              <a:avLst/>
            </a:prstGeom>
            <a:noFill/>
            <a:ln w="9525">
              <a:solidFill>
                <a:srgbClr val="00A000"/>
              </a:solidFill>
              <a:round/>
              <a:headEnd/>
              <a:tailEnd/>
            </a:ln>
          </p:spPr>
          <p:txBody>
            <a:bodyPr wrap="none" anchor="ctr"/>
            <a:lstStyle/>
            <a:p>
              <a:endParaRPr lang="en-US" dirty="0"/>
            </a:p>
          </p:txBody>
        </p:sp>
        <p:sp>
          <p:nvSpPr>
            <p:cNvPr id="60523" name="Line 102"/>
            <p:cNvSpPr>
              <a:spLocks noChangeAspect="1" noChangeShapeType="1"/>
            </p:cNvSpPr>
            <p:nvPr/>
          </p:nvSpPr>
          <p:spPr bwMode="auto">
            <a:xfrm flipV="1">
              <a:off x="4170" y="3621"/>
              <a:ext cx="0" cy="590"/>
            </a:xfrm>
            <a:prstGeom prst="line">
              <a:avLst/>
            </a:prstGeom>
            <a:noFill/>
            <a:ln w="9525">
              <a:solidFill>
                <a:srgbClr val="00A000"/>
              </a:solidFill>
              <a:round/>
              <a:headEnd/>
              <a:tailEnd/>
            </a:ln>
          </p:spPr>
          <p:txBody>
            <a:bodyPr wrap="none" anchor="ctr"/>
            <a:lstStyle/>
            <a:p>
              <a:endParaRPr lang="en-US" dirty="0"/>
            </a:p>
          </p:txBody>
        </p:sp>
        <p:sp>
          <p:nvSpPr>
            <p:cNvPr id="60524" name="Line 103"/>
            <p:cNvSpPr>
              <a:spLocks noChangeAspect="1" noChangeShapeType="1"/>
            </p:cNvSpPr>
            <p:nvPr/>
          </p:nvSpPr>
          <p:spPr bwMode="auto">
            <a:xfrm flipV="1">
              <a:off x="4170" y="3020"/>
              <a:ext cx="0" cy="601"/>
            </a:xfrm>
            <a:prstGeom prst="line">
              <a:avLst/>
            </a:prstGeom>
            <a:noFill/>
            <a:ln w="9525">
              <a:solidFill>
                <a:srgbClr val="00A000"/>
              </a:solidFill>
              <a:round/>
              <a:headEnd/>
              <a:tailEnd/>
            </a:ln>
          </p:spPr>
          <p:txBody>
            <a:bodyPr wrap="none" anchor="ctr"/>
            <a:lstStyle/>
            <a:p>
              <a:endParaRPr lang="en-US" dirty="0"/>
            </a:p>
          </p:txBody>
        </p:sp>
        <p:sp>
          <p:nvSpPr>
            <p:cNvPr id="60525" name="Line 104"/>
            <p:cNvSpPr>
              <a:spLocks noChangeAspect="1" noChangeShapeType="1"/>
            </p:cNvSpPr>
            <p:nvPr/>
          </p:nvSpPr>
          <p:spPr bwMode="auto">
            <a:xfrm>
              <a:off x="4372" y="3020"/>
              <a:ext cx="0" cy="601"/>
            </a:xfrm>
            <a:prstGeom prst="line">
              <a:avLst/>
            </a:prstGeom>
            <a:noFill/>
            <a:ln w="9525">
              <a:solidFill>
                <a:srgbClr val="00A000"/>
              </a:solidFill>
              <a:round/>
              <a:headEnd/>
              <a:tailEnd/>
            </a:ln>
          </p:spPr>
          <p:txBody>
            <a:bodyPr wrap="none" anchor="ctr"/>
            <a:lstStyle/>
            <a:p>
              <a:endParaRPr lang="en-US" dirty="0"/>
            </a:p>
          </p:txBody>
        </p:sp>
        <p:sp>
          <p:nvSpPr>
            <p:cNvPr id="60526" name="Line 105"/>
            <p:cNvSpPr>
              <a:spLocks noChangeAspect="1" noChangeShapeType="1"/>
            </p:cNvSpPr>
            <p:nvPr/>
          </p:nvSpPr>
          <p:spPr bwMode="auto">
            <a:xfrm>
              <a:off x="4372" y="3621"/>
              <a:ext cx="0" cy="590"/>
            </a:xfrm>
            <a:prstGeom prst="line">
              <a:avLst/>
            </a:prstGeom>
            <a:noFill/>
            <a:ln w="9525">
              <a:solidFill>
                <a:srgbClr val="00A000"/>
              </a:solidFill>
              <a:round/>
              <a:headEnd/>
              <a:tailEnd/>
            </a:ln>
          </p:spPr>
          <p:txBody>
            <a:bodyPr wrap="none" anchor="ctr"/>
            <a:lstStyle/>
            <a:p>
              <a:endParaRPr lang="en-US" dirty="0"/>
            </a:p>
          </p:txBody>
        </p:sp>
        <p:sp>
          <p:nvSpPr>
            <p:cNvPr id="60527" name="Line 106"/>
            <p:cNvSpPr>
              <a:spLocks noChangeAspect="1" noChangeShapeType="1"/>
            </p:cNvSpPr>
            <p:nvPr/>
          </p:nvSpPr>
          <p:spPr bwMode="auto">
            <a:xfrm flipV="1">
              <a:off x="4544" y="3621"/>
              <a:ext cx="0" cy="590"/>
            </a:xfrm>
            <a:prstGeom prst="line">
              <a:avLst/>
            </a:prstGeom>
            <a:noFill/>
            <a:ln w="9525">
              <a:solidFill>
                <a:srgbClr val="00A000"/>
              </a:solidFill>
              <a:round/>
              <a:headEnd/>
              <a:tailEnd/>
            </a:ln>
          </p:spPr>
          <p:txBody>
            <a:bodyPr wrap="none" anchor="ctr"/>
            <a:lstStyle/>
            <a:p>
              <a:endParaRPr lang="en-US" dirty="0"/>
            </a:p>
          </p:txBody>
        </p:sp>
        <p:sp>
          <p:nvSpPr>
            <p:cNvPr id="60528" name="Line 107"/>
            <p:cNvSpPr>
              <a:spLocks noChangeAspect="1" noChangeShapeType="1"/>
            </p:cNvSpPr>
            <p:nvPr/>
          </p:nvSpPr>
          <p:spPr bwMode="auto">
            <a:xfrm flipV="1">
              <a:off x="4544" y="3020"/>
              <a:ext cx="0" cy="601"/>
            </a:xfrm>
            <a:prstGeom prst="line">
              <a:avLst/>
            </a:prstGeom>
            <a:noFill/>
            <a:ln w="9525">
              <a:solidFill>
                <a:srgbClr val="00A000"/>
              </a:solidFill>
              <a:round/>
              <a:headEnd/>
              <a:tailEnd/>
            </a:ln>
          </p:spPr>
          <p:txBody>
            <a:bodyPr wrap="none" anchor="ctr"/>
            <a:lstStyle/>
            <a:p>
              <a:endParaRPr lang="en-US" dirty="0"/>
            </a:p>
          </p:txBody>
        </p:sp>
        <p:sp>
          <p:nvSpPr>
            <p:cNvPr id="60529" name="Line 108"/>
            <p:cNvSpPr>
              <a:spLocks noChangeAspect="1" noChangeShapeType="1"/>
            </p:cNvSpPr>
            <p:nvPr/>
          </p:nvSpPr>
          <p:spPr bwMode="auto">
            <a:xfrm>
              <a:off x="4747" y="3020"/>
              <a:ext cx="0" cy="601"/>
            </a:xfrm>
            <a:prstGeom prst="line">
              <a:avLst/>
            </a:prstGeom>
            <a:noFill/>
            <a:ln w="9525">
              <a:solidFill>
                <a:srgbClr val="00A000"/>
              </a:solidFill>
              <a:round/>
              <a:headEnd/>
              <a:tailEnd/>
            </a:ln>
          </p:spPr>
          <p:txBody>
            <a:bodyPr wrap="none" anchor="ctr"/>
            <a:lstStyle/>
            <a:p>
              <a:endParaRPr lang="en-US" dirty="0"/>
            </a:p>
          </p:txBody>
        </p:sp>
        <p:sp>
          <p:nvSpPr>
            <p:cNvPr id="60530" name="Line 109"/>
            <p:cNvSpPr>
              <a:spLocks noChangeAspect="1" noChangeShapeType="1"/>
            </p:cNvSpPr>
            <p:nvPr/>
          </p:nvSpPr>
          <p:spPr bwMode="auto">
            <a:xfrm>
              <a:off x="4747" y="3621"/>
              <a:ext cx="0" cy="590"/>
            </a:xfrm>
            <a:prstGeom prst="line">
              <a:avLst/>
            </a:prstGeom>
            <a:noFill/>
            <a:ln w="9525">
              <a:solidFill>
                <a:srgbClr val="00A000"/>
              </a:solidFill>
              <a:round/>
              <a:headEnd/>
              <a:tailEnd/>
            </a:ln>
          </p:spPr>
          <p:txBody>
            <a:bodyPr wrap="none" anchor="ctr"/>
            <a:lstStyle/>
            <a:p>
              <a:endParaRPr lang="en-US" dirty="0"/>
            </a:p>
          </p:txBody>
        </p:sp>
        <p:sp>
          <p:nvSpPr>
            <p:cNvPr id="60531" name="Line 110"/>
            <p:cNvSpPr>
              <a:spLocks noChangeAspect="1" noChangeShapeType="1"/>
            </p:cNvSpPr>
            <p:nvPr/>
          </p:nvSpPr>
          <p:spPr bwMode="auto">
            <a:xfrm flipV="1">
              <a:off x="4936" y="3621"/>
              <a:ext cx="0" cy="590"/>
            </a:xfrm>
            <a:prstGeom prst="line">
              <a:avLst/>
            </a:prstGeom>
            <a:noFill/>
            <a:ln w="9525">
              <a:solidFill>
                <a:srgbClr val="00A000"/>
              </a:solidFill>
              <a:round/>
              <a:headEnd/>
              <a:tailEnd/>
            </a:ln>
          </p:spPr>
          <p:txBody>
            <a:bodyPr wrap="none" anchor="ctr"/>
            <a:lstStyle/>
            <a:p>
              <a:endParaRPr lang="en-US" dirty="0"/>
            </a:p>
          </p:txBody>
        </p:sp>
        <p:sp>
          <p:nvSpPr>
            <p:cNvPr id="60532" name="Line 111"/>
            <p:cNvSpPr>
              <a:spLocks noChangeAspect="1" noChangeShapeType="1"/>
            </p:cNvSpPr>
            <p:nvPr/>
          </p:nvSpPr>
          <p:spPr bwMode="auto">
            <a:xfrm flipV="1">
              <a:off x="4936" y="3020"/>
              <a:ext cx="0" cy="601"/>
            </a:xfrm>
            <a:prstGeom prst="line">
              <a:avLst/>
            </a:prstGeom>
            <a:noFill/>
            <a:ln w="9525">
              <a:solidFill>
                <a:srgbClr val="00A000"/>
              </a:solidFill>
              <a:round/>
              <a:headEnd/>
              <a:tailEnd/>
            </a:ln>
          </p:spPr>
          <p:txBody>
            <a:bodyPr wrap="none" anchor="ctr"/>
            <a:lstStyle/>
            <a:p>
              <a:endParaRPr lang="en-US" dirty="0"/>
            </a:p>
          </p:txBody>
        </p:sp>
        <p:sp>
          <p:nvSpPr>
            <p:cNvPr id="60533" name="Line 112"/>
            <p:cNvSpPr>
              <a:spLocks noChangeAspect="1" noChangeShapeType="1"/>
            </p:cNvSpPr>
            <p:nvPr/>
          </p:nvSpPr>
          <p:spPr bwMode="auto">
            <a:xfrm>
              <a:off x="5119" y="3020"/>
              <a:ext cx="0" cy="601"/>
            </a:xfrm>
            <a:prstGeom prst="line">
              <a:avLst/>
            </a:prstGeom>
            <a:noFill/>
            <a:ln w="9525">
              <a:solidFill>
                <a:srgbClr val="00A000"/>
              </a:solidFill>
              <a:round/>
              <a:headEnd/>
              <a:tailEnd/>
            </a:ln>
          </p:spPr>
          <p:txBody>
            <a:bodyPr wrap="none" anchor="ctr"/>
            <a:lstStyle/>
            <a:p>
              <a:endParaRPr lang="en-US" dirty="0"/>
            </a:p>
          </p:txBody>
        </p:sp>
        <p:sp>
          <p:nvSpPr>
            <p:cNvPr id="60534" name="Line 113"/>
            <p:cNvSpPr>
              <a:spLocks noChangeAspect="1" noChangeShapeType="1"/>
            </p:cNvSpPr>
            <p:nvPr/>
          </p:nvSpPr>
          <p:spPr bwMode="auto">
            <a:xfrm>
              <a:off x="5119" y="3621"/>
              <a:ext cx="0" cy="590"/>
            </a:xfrm>
            <a:prstGeom prst="line">
              <a:avLst/>
            </a:prstGeom>
            <a:noFill/>
            <a:ln w="9525">
              <a:solidFill>
                <a:srgbClr val="00A000"/>
              </a:solidFill>
              <a:round/>
              <a:headEnd/>
              <a:tailEnd/>
            </a:ln>
          </p:spPr>
          <p:txBody>
            <a:bodyPr wrap="none" anchor="ctr"/>
            <a:lstStyle/>
            <a:p>
              <a:endParaRPr lang="en-US" dirty="0"/>
            </a:p>
          </p:txBody>
        </p:sp>
        <p:sp>
          <p:nvSpPr>
            <p:cNvPr id="60535" name="Line 114"/>
            <p:cNvSpPr>
              <a:spLocks noChangeAspect="1" noChangeShapeType="1"/>
            </p:cNvSpPr>
            <p:nvPr/>
          </p:nvSpPr>
          <p:spPr bwMode="auto">
            <a:xfrm flipV="1">
              <a:off x="5315" y="3621"/>
              <a:ext cx="0" cy="590"/>
            </a:xfrm>
            <a:prstGeom prst="line">
              <a:avLst/>
            </a:prstGeom>
            <a:noFill/>
            <a:ln w="9525">
              <a:solidFill>
                <a:srgbClr val="00A000"/>
              </a:solidFill>
              <a:round/>
              <a:headEnd/>
              <a:tailEnd/>
            </a:ln>
          </p:spPr>
          <p:txBody>
            <a:bodyPr wrap="none" anchor="ctr"/>
            <a:lstStyle/>
            <a:p>
              <a:endParaRPr lang="en-US" dirty="0"/>
            </a:p>
          </p:txBody>
        </p:sp>
        <p:sp>
          <p:nvSpPr>
            <p:cNvPr id="60536" name="Line 115"/>
            <p:cNvSpPr>
              <a:spLocks noChangeAspect="1" noChangeShapeType="1"/>
            </p:cNvSpPr>
            <p:nvPr/>
          </p:nvSpPr>
          <p:spPr bwMode="auto">
            <a:xfrm flipV="1">
              <a:off x="5315" y="3020"/>
              <a:ext cx="0" cy="601"/>
            </a:xfrm>
            <a:prstGeom prst="line">
              <a:avLst/>
            </a:prstGeom>
            <a:noFill/>
            <a:ln w="9525">
              <a:solidFill>
                <a:srgbClr val="00A000"/>
              </a:solidFill>
              <a:round/>
              <a:headEnd/>
              <a:tailEnd/>
            </a:ln>
          </p:spPr>
          <p:txBody>
            <a:bodyPr wrap="none" anchor="ctr"/>
            <a:lstStyle/>
            <a:p>
              <a:endParaRPr lang="en-US" dirty="0"/>
            </a:p>
          </p:txBody>
        </p:sp>
        <p:sp>
          <p:nvSpPr>
            <p:cNvPr id="60537" name="Line 116"/>
            <p:cNvSpPr>
              <a:spLocks noChangeAspect="1" noChangeShapeType="1"/>
            </p:cNvSpPr>
            <p:nvPr/>
          </p:nvSpPr>
          <p:spPr bwMode="auto">
            <a:xfrm flipH="1">
              <a:off x="4372" y="3020"/>
              <a:ext cx="943" cy="0"/>
            </a:xfrm>
            <a:prstGeom prst="line">
              <a:avLst/>
            </a:prstGeom>
            <a:noFill/>
            <a:ln w="9525">
              <a:solidFill>
                <a:srgbClr val="00A000"/>
              </a:solidFill>
              <a:round/>
              <a:headEnd/>
              <a:tailEnd/>
            </a:ln>
          </p:spPr>
          <p:txBody>
            <a:bodyPr wrap="none" anchor="ctr"/>
            <a:lstStyle/>
            <a:p>
              <a:endParaRPr lang="en-US" dirty="0"/>
            </a:p>
          </p:txBody>
        </p:sp>
        <p:sp>
          <p:nvSpPr>
            <p:cNvPr id="60538" name="Line 117"/>
            <p:cNvSpPr>
              <a:spLocks noChangeAspect="1" noChangeShapeType="1"/>
            </p:cNvSpPr>
            <p:nvPr/>
          </p:nvSpPr>
          <p:spPr bwMode="auto">
            <a:xfrm flipH="1">
              <a:off x="3409" y="3020"/>
              <a:ext cx="963" cy="0"/>
            </a:xfrm>
            <a:prstGeom prst="line">
              <a:avLst/>
            </a:prstGeom>
            <a:noFill/>
            <a:ln w="9525">
              <a:solidFill>
                <a:srgbClr val="00A000"/>
              </a:solidFill>
              <a:round/>
              <a:headEnd/>
              <a:tailEnd/>
            </a:ln>
          </p:spPr>
          <p:txBody>
            <a:bodyPr wrap="none" anchor="ctr"/>
            <a:lstStyle/>
            <a:p>
              <a:endParaRPr lang="en-US" dirty="0"/>
            </a:p>
          </p:txBody>
        </p:sp>
        <p:sp>
          <p:nvSpPr>
            <p:cNvPr id="60539" name="Line 118"/>
            <p:cNvSpPr>
              <a:spLocks noChangeAspect="1" noChangeShapeType="1"/>
            </p:cNvSpPr>
            <p:nvPr/>
          </p:nvSpPr>
          <p:spPr bwMode="auto">
            <a:xfrm>
              <a:off x="3409" y="3143"/>
              <a:ext cx="963" cy="0"/>
            </a:xfrm>
            <a:prstGeom prst="line">
              <a:avLst/>
            </a:prstGeom>
            <a:noFill/>
            <a:ln w="9525">
              <a:solidFill>
                <a:srgbClr val="00A000"/>
              </a:solidFill>
              <a:round/>
              <a:headEnd/>
              <a:tailEnd/>
            </a:ln>
          </p:spPr>
          <p:txBody>
            <a:bodyPr wrap="none" anchor="ctr"/>
            <a:lstStyle/>
            <a:p>
              <a:endParaRPr lang="en-US" dirty="0"/>
            </a:p>
          </p:txBody>
        </p:sp>
        <p:sp>
          <p:nvSpPr>
            <p:cNvPr id="60540" name="Line 119"/>
            <p:cNvSpPr>
              <a:spLocks noChangeAspect="1" noChangeShapeType="1"/>
            </p:cNvSpPr>
            <p:nvPr/>
          </p:nvSpPr>
          <p:spPr bwMode="auto">
            <a:xfrm>
              <a:off x="4372" y="3143"/>
              <a:ext cx="943" cy="0"/>
            </a:xfrm>
            <a:prstGeom prst="line">
              <a:avLst/>
            </a:prstGeom>
            <a:noFill/>
            <a:ln w="9525">
              <a:solidFill>
                <a:srgbClr val="00A000"/>
              </a:solidFill>
              <a:round/>
              <a:headEnd/>
              <a:tailEnd/>
            </a:ln>
          </p:spPr>
          <p:txBody>
            <a:bodyPr wrap="none" anchor="ctr"/>
            <a:lstStyle/>
            <a:p>
              <a:endParaRPr lang="en-US" dirty="0"/>
            </a:p>
          </p:txBody>
        </p:sp>
        <p:sp>
          <p:nvSpPr>
            <p:cNvPr id="60541" name="Line 120"/>
            <p:cNvSpPr>
              <a:spLocks noChangeAspect="1" noChangeShapeType="1"/>
            </p:cNvSpPr>
            <p:nvPr/>
          </p:nvSpPr>
          <p:spPr bwMode="auto">
            <a:xfrm flipH="1">
              <a:off x="4372" y="3269"/>
              <a:ext cx="943" cy="0"/>
            </a:xfrm>
            <a:prstGeom prst="line">
              <a:avLst/>
            </a:prstGeom>
            <a:noFill/>
            <a:ln w="9525">
              <a:solidFill>
                <a:srgbClr val="00A000"/>
              </a:solidFill>
              <a:round/>
              <a:headEnd/>
              <a:tailEnd/>
            </a:ln>
          </p:spPr>
          <p:txBody>
            <a:bodyPr wrap="none" anchor="ctr"/>
            <a:lstStyle/>
            <a:p>
              <a:endParaRPr lang="en-US" dirty="0"/>
            </a:p>
          </p:txBody>
        </p:sp>
        <p:sp>
          <p:nvSpPr>
            <p:cNvPr id="60542" name="Line 121"/>
            <p:cNvSpPr>
              <a:spLocks noChangeAspect="1" noChangeShapeType="1"/>
            </p:cNvSpPr>
            <p:nvPr/>
          </p:nvSpPr>
          <p:spPr bwMode="auto">
            <a:xfrm flipH="1">
              <a:off x="3409" y="3269"/>
              <a:ext cx="963" cy="0"/>
            </a:xfrm>
            <a:prstGeom prst="line">
              <a:avLst/>
            </a:prstGeom>
            <a:noFill/>
            <a:ln w="9525">
              <a:solidFill>
                <a:srgbClr val="00A000"/>
              </a:solidFill>
              <a:round/>
              <a:headEnd/>
              <a:tailEnd/>
            </a:ln>
          </p:spPr>
          <p:txBody>
            <a:bodyPr wrap="none" anchor="ctr"/>
            <a:lstStyle/>
            <a:p>
              <a:endParaRPr lang="en-US" dirty="0"/>
            </a:p>
          </p:txBody>
        </p:sp>
        <p:sp>
          <p:nvSpPr>
            <p:cNvPr id="60543" name="Line 122"/>
            <p:cNvSpPr>
              <a:spLocks noChangeAspect="1" noChangeShapeType="1"/>
            </p:cNvSpPr>
            <p:nvPr/>
          </p:nvSpPr>
          <p:spPr bwMode="auto">
            <a:xfrm>
              <a:off x="3409" y="3381"/>
              <a:ext cx="963" cy="0"/>
            </a:xfrm>
            <a:prstGeom prst="line">
              <a:avLst/>
            </a:prstGeom>
            <a:noFill/>
            <a:ln w="9525">
              <a:solidFill>
                <a:srgbClr val="00A000"/>
              </a:solidFill>
              <a:round/>
              <a:headEnd/>
              <a:tailEnd/>
            </a:ln>
          </p:spPr>
          <p:txBody>
            <a:bodyPr wrap="none" anchor="ctr"/>
            <a:lstStyle/>
            <a:p>
              <a:endParaRPr lang="en-US" dirty="0"/>
            </a:p>
          </p:txBody>
        </p:sp>
        <p:sp>
          <p:nvSpPr>
            <p:cNvPr id="60544" name="Line 123"/>
            <p:cNvSpPr>
              <a:spLocks noChangeAspect="1" noChangeShapeType="1"/>
            </p:cNvSpPr>
            <p:nvPr/>
          </p:nvSpPr>
          <p:spPr bwMode="auto">
            <a:xfrm>
              <a:off x="4372" y="3381"/>
              <a:ext cx="943" cy="0"/>
            </a:xfrm>
            <a:prstGeom prst="line">
              <a:avLst/>
            </a:prstGeom>
            <a:noFill/>
            <a:ln w="9525">
              <a:solidFill>
                <a:srgbClr val="00A000"/>
              </a:solidFill>
              <a:round/>
              <a:headEnd/>
              <a:tailEnd/>
            </a:ln>
          </p:spPr>
          <p:txBody>
            <a:bodyPr wrap="none" anchor="ctr"/>
            <a:lstStyle/>
            <a:p>
              <a:endParaRPr lang="en-US" dirty="0"/>
            </a:p>
          </p:txBody>
        </p:sp>
        <p:sp>
          <p:nvSpPr>
            <p:cNvPr id="60545" name="Line 124"/>
            <p:cNvSpPr>
              <a:spLocks noChangeAspect="1" noChangeShapeType="1"/>
            </p:cNvSpPr>
            <p:nvPr/>
          </p:nvSpPr>
          <p:spPr bwMode="auto">
            <a:xfrm flipH="1">
              <a:off x="4372" y="3502"/>
              <a:ext cx="943" cy="0"/>
            </a:xfrm>
            <a:prstGeom prst="line">
              <a:avLst/>
            </a:prstGeom>
            <a:noFill/>
            <a:ln w="9525">
              <a:solidFill>
                <a:srgbClr val="00A000"/>
              </a:solidFill>
              <a:round/>
              <a:headEnd/>
              <a:tailEnd/>
            </a:ln>
          </p:spPr>
          <p:txBody>
            <a:bodyPr wrap="none" anchor="ctr"/>
            <a:lstStyle/>
            <a:p>
              <a:endParaRPr lang="en-US" dirty="0"/>
            </a:p>
          </p:txBody>
        </p:sp>
        <p:sp>
          <p:nvSpPr>
            <p:cNvPr id="60546" name="Line 125"/>
            <p:cNvSpPr>
              <a:spLocks noChangeAspect="1" noChangeShapeType="1"/>
            </p:cNvSpPr>
            <p:nvPr/>
          </p:nvSpPr>
          <p:spPr bwMode="auto">
            <a:xfrm flipH="1">
              <a:off x="3409" y="3502"/>
              <a:ext cx="963" cy="0"/>
            </a:xfrm>
            <a:prstGeom prst="line">
              <a:avLst/>
            </a:prstGeom>
            <a:noFill/>
            <a:ln w="9525">
              <a:solidFill>
                <a:srgbClr val="00A000"/>
              </a:solidFill>
              <a:round/>
              <a:headEnd/>
              <a:tailEnd/>
            </a:ln>
          </p:spPr>
          <p:txBody>
            <a:bodyPr wrap="none" anchor="ctr"/>
            <a:lstStyle/>
            <a:p>
              <a:endParaRPr lang="en-US" dirty="0"/>
            </a:p>
          </p:txBody>
        </p:sp>
        <p:sp>
          <p:nvSpPr>
            <p:cNvPr id="60547" name="Line 126"/>
            <p:cNvSpPr>
              <a:spLocks noChangeAspect="1" noChangeShapeType="1"/>
            </p:cNvSpPr>
            <p:nvPr/>
          </p:nvSpPr>
          <p:spPr bwMode="auto">
            <a:xfrm>
              <a:off x="3409" y="3621"/>
              <a:ext cx="963" cy="0"/>
            </a:xfrm>
            <a:prstGeom prst="line">
              <a:avLst/>
            </a:prstGeom>
            <a:noFill/>
            <a:ln w="9525">
              <a:solidFill>
                <a:srgbClr val="00A000"/>
              </a:solidFill>
              <a:round/>
              <a:headEnd/>
              <a:tailEnd/>
            </a:ln>
          </p:spPr>
          <p:txBody>
            <a:bodyPr wrap="none" anchor="ctr"/>
            <a:lstStyle/>
            <a:p>
              <a:endParaRPr lang="en-US" dirty="0"/>
            </a:p>
          </p:txBody>
        </p:sp>
        <p:sp>
          <p:nvSpPr>
            <p:cNvPr id="60548" name="Line 127"/>
            <p:cNvSpPr>
              <a:spLocks noChangeAspect="1" noChangeShapeType="1"/>
            </p:cNvSpPr>
            <p:nvPr/>
          </p:nvSpPr>
          <p:spPr bwMode="auto">
            <a:xfrm>
              <a:off x="4372" y="3621"/>
              <a:ext cx="943" cy="0"/>
            </a:xfrm>
            <a:prstGeom prst="line">
              <a:avLst/>
            </a:prstGeom>
            <a:noFill/>
            <a:ln w="9525">
              <a:solidFill>
                <a:srgbClr val="00A000"/>
              </a:solidFill>
              <a:round/>
              <a:headEnd/>
              <a:tailEnd/>
            </a:ln>
          </p:spPr>
          <p:txBody>
            <a:bodyPr wrap="none" anchor="ctr"/>
            <a:lstStyle/>
            <a:p>
              <a:endParaRPr lang="en-US" dirty="0"/>
            </a:p>
          </p:txBody>
        </p:sp>
        <p:sp>
          <p:nvSpPr>
            <p:cNvPr id="60549" name="Line 128"/>
            <p:cNvSpPr>
              <a:spLocks noChangeAspect="1" noChangeShapeType="1"/>
            </p:cNvSpPr>
            <p:nvPr/>
          </p:nvSpPr>
          <p:spPr bwMode="auto">
            <a:xfrm flipH="1">
              <a:off x="4372" y="3733"/>
              <a:ext cx="943" cy="0"/>
            </a:xfrm>
            <a:prstGeom prst="line">
              <a:avLst/>
            </a:prstGeom>
            <a:noFill/>
            <a:ln w="9525">
              <a:solidFill>
                <a:srgbClr val="00A000"/>
              </a:solidFill>
              <a:round/>
              <a:headEnd/>
              <a:tailEnd/>
            </a:ln>
          </p:spPr>
          <p:txBody>
            <a:bodyPr wrap="none" anchor="ctr"/>
            <a:lstStyle/>
            <a:p>
              <a:endParaRPr lang="en-US" dirty="0"/>
            </a:p>
          </p:txBody>
        </p:sp>
        <p:sp>
          <p:nvSpPr>
            <p:cNvPr id="60550" name="Line 129"/>
            <p:cNvSpPr>
              <a:spLocks noChangeAspect="1" noChangeShapeType="1"/>
            </p:cNvSpPr>
            <p:nvPr/>
          </p:nvSpPr>
          <p:spPr bwMode="auto">
            <a:xfrm flipH="1">
              <a:off x="3409" y="3733"/>
              <a:ext cx="963" cy="0"/>
            </a:xfrm>
            <a:prstGeom prst="line">
              <a:avLst/>
            </a:prstGeom>
            <a:noFill/>
            <a:ln w="9525">
              <a:solidFill>
                <a:srgbClr val="00A000"/>
              </a:solidFill>
              <a:round/>
              <a:headEnd/>
              <a:tailEnd/>
            </a:ln>
          </p:spPr>
          <p:txBody>
            <a:bodyPr wrap="none" anchor="ctr"/>
            <a:lstStyle/>
            <a:p>
              <a:endParaRPr lang="en-US" dirty="0"/>
            </a:p>
          </p:txBody>
        </p:sp>
        <p:sp>
          <p:nvSpPr>
            <p:cNvPr id="60551" name="Line 130"/>
            <p:cNvSpPr>
              <a:spLocks noChangeAspect="1" noChangeShapeType="1"/>
            </p:cNvSpPr>
            <p:nvPr/>
          </p:nvSpPr>
          <p:spPr bwMode="auto">
            <a:xfrm>
              <a:off x="3409" y="3852"/>
              <a:ext cx="963" cy="0"/>
            </a:xfrm>
            <a:prstGeom prst="line">
              <a:avLst/>
            </a:prstGeom>
            <a:noFill/>
            <a:ln w="9525">
              <a:solidFill>
                <a:srgbClr val="00A000"/>
              </a:solidFill>
              <a:round/>
              <a:headEnd/>
              <a:tailEnd/>
            </a:ln>
          </p:spPr>
          <p:txBody>
            <a:bodyPr wrap="none" anchor="ctr"/>
            <a:lstStyle/>
            <a:p>
              <a:endParaRPr lang="en-US" dirty="0"/>
            </a:p>
          </p:txBody>
        </p:sp>
        <p:sp>
          <p:nvSpPr>
            <p:cNvPr id="60552" name="Line 131"/>
            <p:cNvSpPr>
              <a:spLocks noChangeAspect="1" noChangeShapeType="1"/>
            </p:cNvSpPr>
            <p:nvPr/>
          </p:nvSpPr>
          <p:spPr bwMode="auto">
            <a:xfrm>
              <a:off x="4372" y="3852"/>
              <a:ext cx="943" cy="0"/>
            </a:xfrm>
            <a:prstGeom prst="line">
              <a:avLst/>
            </a:prstGeom>
            <a:noFill/>
            <a:ln w="9525">
              <a:solidFill>
                <a:srgbClr val="00A000"/>
              </a:solidFill>
              <a:round/>
              <a:headEnd/>
              <a:tailEnd/>
            </a:ln>
          </p:spPr>
          <p:txBody>
            <a:bodyPr wrap="none" anchor="ctr"/>
            <a:lstStyle/>
            <a:p>
              <a:endParaRPr lang="en-US" dirty="0"/>
            </a:p>
          </p:txBody>
        </p:sp>
        <p:sp>
          <p:nvSpPr>
            <p:cNvPr id="60553" name="Line 132"/>
            <p:cNvSpPr>
              <a:spLocks noChangeAspect="1" noChangeShapeType="1"/>
            </p:cNvSpPr>
            <p:nvPr/>
          </p:nvSpPr>
          <p:spPr bwMode="auto">
            <a:xfrm flipH="1">
              <a:off x="4372" y="3970"/>
              <a:ext cx="943" cy="0"/>
            </a:xfrm>
            <a:prstGeom prst="line">
              <a:avLst/>
            </a:prstGeom>
            <a:noFill/>
            <a:ln w="9525">
              <a:solidFill>
                <a:srgbClr val="00A000"/>
              </a:solidFill>
              <a:round/>
              <a:headEnd/>
              <a:tailEnd/>
            </a:ln>
          </p:spPr>
          <p:txBody>
            <a:bodyPr wrap="none" anchor="ctr"/>
            <a:lstStyle/>
            <a:p>
              <a:endParaRPr lang="en-US" dirty="0"/>
            </a:p>
          </p:txBody>
        </p:sp>
        <p:sp>
          <p:nvSpPr>
            <p:cNvPr id="60554" name="Line 133"/>
            <p:cNvSpPr>
              <a:spLocks noChangeAspect="1" noChangeShapeType="1"/>
            </p:cNvSpPr>
            <p:nvPr/>
          </p:nvSpPr>
          <p:spPr bwMode="auto">
            <a:xfrm flipH="1">
              <a:off x="3409" y="3970"/>
              <a:ext cx="963" cy="0"/>
            </a:xfrm>
            <a:prstGeom prst="line">
              <a:avLst/>
            </a:prstGeom>
            <a:noFill/>
            <a:ln w="9525">
              <a:solidFill>
                <a:srgbClr val="00A000"/>
              </a:solidFill>
              <a:round/>
              <a:headEnd/>
              <a:tailEnd/>
            </a:ln>
          </p:spPr>
          <p:txBody>
            <a:bodyPr wrap="none" anchor="ctr"/>
            <a:lstStyle/>
            <a:p>
              <a:endParaRPr lang="en-US" dirty="0"/>
            </a:p>
          </p:txBody>
        </p:sp>
        <p:sp>
          <p:nvSpPr>
            <p:cNvPr id="60555" name="Line 134"/>
            <p:cNvSpPr>
              <a:spLocks noChangeAspect="1" noChangeShapeType="1"/>
            </p:cNvSpPr>
            <p:nvPr/>
          </p:nvSpPr>
          <p:spPr bwMode="auto">
            <a:xfrm>
              <a:off x="3409" y="4085"/>
              <a:ext cx="963" cy="0"/>
            </a:xfrm>
            <a:prstGeom prst="line">
              <a:avLst/>
            </a:prstGeom>
            <a:noFill/>
            <a:ln w="9525">
              <a:solidFill>
                <a:srgbClr val="00A000"/>
              </a:solidFill>
              <a:round/>
              <a:headEnd/>
              <a:tailEnd/>
            </a:ln>
          </p:spPr>
          <p:txBody>
            <a:bodyPr wrap="none" anchor="ctr"/>
            <a:lstStyle/>
            <a:p>
              <a:endParaRPr lang="en-US" dirty="0"/>
            </a:p>
          </p:txBody>
        </p:sp>
        <p:sp>
          <p:nvSpPr>
            <p:cNvPr id="60556" name="Line 135"/>
            <p:cNvSpPr>
              <a:spLocks noChangeAspect="1" noChangeShapeType="1"/>
            </p:cNvSpPr>
            <p:nvPr/>
          </p:nvSpPr>
          <p:spPr bwMode="auto">
            <a:xfrm>
              <a:off x="4372" y="4085"/>
              <a:ext cx="943" cy="0"/>
            </a:xfrm>
            <a:prstGeom prst="line">
              <a:avLst/>
            </a:prstGeom>
            <a:noFill/>
            <a:ln w="9525">
              <a:solidFill>
                <a:srgbClr val="00A000"/>
              </a:solidFill>
              <a:round/>
              <a:headEnd/>
              <a:tailEnd/>
            </a:ln>
          </p:spPr>
          <p:txBody>
            <a:bodyPr wrap="none" anchor="ctr"/>
            <a:lstStyle/>
            <a:p>
              <a:endParaRPr lang="en-US" dirty="0"/>
            </a:p>
          </p:txBody>
        </p:sp>
        <p:sp>
          <p:nvSpPr>
            <p:cNvPr id="60557" name="Line 136"/>
            <p:cNvSpPr>
              <a:spLocks noChangeAspect="1" noChangeShapeType="1"/>
            </p:cNvSpPr>
            <p:nvPr/>
          </p:nvSpPr>
          <p:spPr bwMode="auto">
            <a:xfrm flipH="1">
              <a:off x="4372" y="4211"/>
              <a:ext cx="943" cy="0"/>
            </a:xfrm>
            <a:prstGeom prst="line">
              <a:avLst/>
            </a:prstGeom>
            <a:noFill/>
            <a:ln w="9525">
              <a:solidFill>
                <a:srgbClr val="00A000"/>
              </a:solidFill>
              <a:round/>
              <a:headEnd/>
              <a:tailEnd/>
            </a:ln>
          </p:spPr>
          <p:txBody>
            <a:bodyPr wrap="none" anchor="ctr"/>
            <a:lstStyle/>
            <a:p>
              <a:endParaRPr lang="en-US" dirty="0"/>
            </a:p>
          </p:txBody>
        </p:sp>
        <p:sp>
          <p:nvSpPr>
            <p:cNvPr id="60558" name="Line 137"/>
            <p:cNvSpPr>
              <a:spLocks noChangeAspect="1" noChangeShapeType="1"/>
            </p:cNvSpPr>
            <p:nvPr/>
          </p:nvSpPr>
          <p:spPr bwMode="auto">
            <a:xfrm flipH="1">
              <a:off x="3409" y="4211"/>
              <a:ext cx="963" cy="0"/>
            </a:xfrm>
            <a:prstGeom prst="line">
              <a:avLst/>
            </a:prstGeom>
            <a:noFill/>
            <a:ln w="9525">
              <a:solidFill>
                <a:srgbClr val="00A000"/>
              </a:solidFill>
              <a:round/>
              <a:headEnd/>
              <a:tailEnd/>
            </a:ln>
          </p:spPr>
          <p:txBody>
            <a:bodyPr wrap="none" anchor="ctr"/>
            <a:lstStyle/>
            <a:p>
              <a:endParaRPr lang="en-US" dirty="0"/>
            </a:p>
          </p:txBody>
        </p:sp>
      </p:grpSp>
      <p:grpSp>
        <p:nvGrpSpPr>
          <p:cNvPr id="5" name="Group 138"/>
          <p:cNvGrpSpPr>
            <a:grpSpLocks noChangeAspect="1"/>
          </p:cNvGrpSpPr>
          <p:nvPr/>
        </p:nvGrpSpPr>
        <p:grpSpPr bwMode="auto">
          <a:xfrm>
            <a:off x="5368925" y="2330450"/>
            <a:ext cx="2686050" cy="833438"/>
            <a:chOff x="747" y="2201"/>
            <a:chExt cx="3186" cy="1128"/>
          </a:xfrm>
        </p:grpSpPr>
        <p:sp>
          <p:nvSpPr>
            <p:cNvPr id="60502" name="Line 139"/>
            <p:cNvSpPr>
              <a:spLocks noChangeAspect="1" noChangeShapeType="1"/>
            </p:cNvSpPr>
            <p:nvPr/>
          </p:nvSpPr>
          <p:spPr bwMode="auto">
            <a:xfrm>
              <a:off x="2315" y="2247"/>
              <a:ext cx="0" cy="0"/>
            </a:xfrm>
            <a:prstGeom prst="line">
              <a:avLst/>
            </a:prstGeom>
            <a:noFill/>
            <a:ln w="9525">
              <a:solidFill>
                <a:srgbClr val="000000"/>
              </a:solidFill>
              <a:round/>
              <a:headEnd/>
              <a:tailEnd/>
            </a:ln>
          </p:spPr>
          <p:txBody>
            <a:bodyPr wrap="none" anchor="ctr"/>
            <a:lstStyle/>
            <a:p>
              <a:endParaRPr lang="en-US" dirty="0"/>
            </a:p>
          </p:txBody>
        </p:sp>
        <p:sp>
          <p:nvSpPr>
            <p:cNvPr id="60503" name="Freeform 140"/>
            <p:cNvSpPr>
              <a:spLocks noChangeAspect="1"/>
            </p:cNvSpPr>
            <p:nvPr/>
          </p:nvSpPr>
          <p:spPr bwMode="auto">
            <a:xfrm>
              <a:off x="747" y="3214"/>
              <a:ext cx="829" cy="102"/>
            </a:xfrm>
            <a:custGeom>
              <a:avLst/>
              <a:gdLst>
                <a:gd name="T0" fmla="*/ 7 w 912"/>
                <a:gd name="T1" fmla="*/ 25 h 74"/>
                <a:gd name="T2" fmla="*/ 22 w 912"/>
                <a:gd name="T3" fmla="*/ 70 h 74"/>
                <a:gd name="T4" fmla="*/ 36 w 912"/>
                <a:gd name="T5" fmla="*/ 47 h 74"/>
                <a:gd name="T6" fmla="*/ 51 w 912"/>
                <a:gd name="T7" fmla="*/ 57 h 74"/>
                <a:gd name="T8" fmla="*/ 65 w 912"/>
                <a:gd name="T9" fmla="*/ 26 h 74"/>
                <a:gd name="T10" fmla="*/ 79 w 912"/>
                <a:gd name="T11" fmla="*/ 76 h 74"/>
                <a:gd name="T12" fmla="*/ 95 w 912"/>
                <a:gd name="T13" fmla="*/ 70 h 74"/>
                <a:gd name="T14" fmla="*/ 108 w 912"/>
                <a:gd name="T15" fmla="*/ 57 h 74"/>
                <a:gd name="T16" fmla="*/ 123 w 912"/>
                <a:gd name="T17" fmla="*/ 99 h 74"/>
                <a:gd name="T18" fmla="*/ 137 w 912"/>
                <a:gd name="T19" fmla="*/ 8 h 74"/>
                <a:gd name="T20" fmla="*/ 151 w 912"/>
                <a:gd name="T21" fmla="*/ 74 h 74"/>
                <a:gd name="T22" fmla="*/ 167 w 912"/>
                <a:gd name="T23" fmla="*/ 23 h 74"/>
                <a:gd name="T24" fmla="*/ 181 w 912"/>
                <a:gd name="T25" fmla="*/ 40 h 74"/>
                <a:gd name="T26" fmla="*/ 195 w 912"/>
                <a:gd name="T27" fmla="*/ 19 h 74"/>
                <a:gd name="T28" fmla="*/ 210 w 912"/>
                <a:gd name="T29" fmla="*/ 61 h 74"/>
                <a:gd name="T30" fmla="*/ 225 w 912"/>
                <a:gd name="T31" fmla="*/ 70 h 74"/>
                <a:gd name="T32" fmla="*/ 240 w 912"/>
                <a:gd name="T33" fmla="*/ 76 h 74"/>
                <a:gd name="T34" fmla="*/ 254 w 912"/>
                <a:gd name="T35" fmla="*/ 47 h 74"/>
                <a:gd name="T36" fmla="*/ 268 w 912"/>
                <a:gd name="T37" fmla="*/ 102 h 74"/>
                <a:gd name="T38" fmla="*/ 282 w 912"/>
                <a:gd name="T39" fmla="*/ 85 h 74"/>
                <a:gd name="T40" fmla="*/ 296 w 912"/>
                <a:gd name="T41" fmla="*/ 79 h 74"/>
                <a:gd name="T42" fmla="*/ 312 w 912"/>
                <a:gd name="T43" fmla="*/ 14 h 74"/>
                <a:gd name="T44" fmla="*/ 325 w 912"/>
                <a:gd name="T45" fmla="*/ 106 h 74"/>
                <a:gd name="T46" fmla="*/ 341 w 912"/>
                <a:gd name="T47" fmla="*/ 117 h 74"/>
                <a:gd name="T48" fmla="*/ 355 w 912"/>
                <a:gd name="T49" fmla="*/ 34 h 74"/>
                <a:gd name="T50" fmla="*/ 369 w 912"/>
                <a:gd name="T51" fmla="*/ 0 h 74"/>
                <a:gd name="T52" fmla="*/ 384 w 912"/>
                <a:gd name="T53" fmla="*/ 70 h 74"/>
                <a:gd name="T54" fmla="*/ 397 w 912"/>
                <a:gd name="T55" fmla="*/ 39 h 74"/>
                <a:gd name="T56" fmla="*/ 413 w 912"/>
                <a:gd name="T57" fmla="*/ 30 h 74"/>
                <a:gd name="T58" fmla="*/ 426 w 912"/>
                <a:gd name="T59" fmla="*/ 105 h 74"/>
                <a:gd name="T60" fmla="*/ 442 w 912"/>
                <a:gd name="T61" fmla="*/ 106 h 74"/>
                <a:gd name="T62" fmla="*/ 456 w 912"/>
                <a:gd name="T63" fmla="*/ 79 h 74"/>
                <a:gd name="T64" fmla="*/ 470 w 912"/>
                <a:gd name="T65" fmla="*/ 32 h 74"/>
                <a:gd name="T66" fmla="*/ 484 w 912"/>
                <a:gd name="T67" fmla="*/ 101 h 74"/>
                <a:gd name="T68" fmla="*/ 499 w 912"/>
                <a:gd name="T69" fmla="*/ 45 h 74"/>
                <a:gd name="T70" fmla="*/ 514 w 912"/>
                <a:gd name="T71" fmla="*/ 94 h 74"/>
                <a:gd name="T72" fmla="*/ 529 w 912"/>
                <a:gd name="T73" fmla="*/ 76 h 74"/>
                <a:gd name="T74" fmla="*/ 543 w 912"/>
                <a:gd name="T75" fmla="*/ 32 h 74"/>
                <a:gd name="T76" fmla="*/ 557 w 912"/>
                <a:gd name="T77" fmla="*/ 4 h 74"/>
                <a:gd name="T78" fmla="*/ 572 w 912"/>
                <a:gd name="T79" fmla="*/ 84 h 74"/>
                <a:gd name="T80" fmla="*/ 586 w 912"/>
                <a:gd name="T81" fmla="*/ 57 h 74"/>
                <a:gd name="T82" fmla="*/ 601 w 912"/>
                <a:gd name="T83" fmla="*/ 62 h 74"/>
                <a:gd name="T84" fmla="*/ 614 w 912"/>
                <a:gd name="T85" fmla="*/ 84 h 74"/>
                <a:gd name="T86" fmla="*/ 630 w 912"/>
                <a:gd name="T87" fmla="*/ 55 h 74"/>
                <a:gd name="T88" fmla="*/ 644 w 912"/>
                <a:gd name="T89" fmla="*/ 72 h 74"/>
                <a:gd name="T90" fmla="*/ 659 w 912"/>
                <a:gd name="T91" fmla="*/ 65 h 74"/>
                <a:gd name="T92" fmla="*/ 673 w 912"/>
                <a:gd name="T93" fmla="*/ 47 h 74"/>
                <a:gd name="T94" fmla="*/ 687 w 912"/>
                <a:gd name="T95" fmla="*/ 57 h 74"/>
                <a:gd name="T96" fmla="*/ 703 w 912"/>
                <a:gd name="T97" fmla="*/ 94 h 74"/>
                <a:gd name="T98" fmla="*/ 716 w 912"/>
                <a:gd name="T99" fmla="*/ 66 h 74"/>
                <a:gd name="T100" fmla="*/ 731 w 912"/>
                <a:gd name="T101" fmla="*/ 66 h 74"/>
                <a:gd name="T102" fmla="*/ 745 w 912"/>
                <a:gd name="T103" fmla="*/ 110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2"/>
                <a:gd name="T157" fmla="*/ 0 h 74"/>
                <a:gd name="T158" fmla="*/ 912 w 912"/>
                <a:gd name="T159" fmla="*/ 74 h 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2" h="74">
                  <a:moveTo>
                    <a:pt x="0" y="57"/>
                  </a:moveTo>
                  <a:lnTo>
                    <a:pt x="9" y="13"/>
                  </a:lnTo>
                  <a:lnTo>
                    <a:pt x="18" y="49"/>
                  </a:lnTo>
                  <a:lnTo>
                    <a:pt x="26" y="37"/>
                  </a:lnTo>
                  <a:lnTo>
                    <a:pt x="35" y="35"/>
                  </a:lnTo>
                  <a:lnTo>
                    <a:pt x="44" y="25"/>
                  </a:lnTo>
                  <a:lnTo>
                    <a:pt x="52" y="30"/>
                  </a:lnTo>
                  <a:lnTo>
                    <a:pt x="62" y="30"/>
                  </a:lnTo>
                  <a:lnTo>
                    <a:pt x="70" y="10"/>
                  </a:lnTo>
                  <a:lnTo>
                    <a:pt x="79" y="14"/>
                  </a:lnTo>
                  <a:lnTo>
                    <a:pt x="87" y="37"/>
                  </a:lnTo>
                  <a:lnTo>
                    <a:pt x="96" y="40"/>
                  </a:lnTo>
                  <a:lnTo>
                    <a:pt x="105" y="26"/>
                  </a:lnTo>
                  <a:lnTo>
                    <a:pt x="114" y="37"/>
                  </a:lnTo>
                  <a:lnTo>
                    <a:pt x="123" y="66"/>
                  </a:lnTo>
                  <a:lnTo>
                    <a:pt x="131" y="30"/>
                  </a:lnTo>
                  <a:lnTo>
                    <a:pt x="141" y="35"/>
                  </a:lnTo>
                  <a:lnTo>
                    <a:pt x="149" y="52"/>
                  </a:lnTo>
                  <a:lnTo>
                    <a:pt x="158" y="52"/>
                  </a:lnTo>
                  <a:lnTo>
                    <a:pt x="166" y="4"/>
                  </a:lnTo>
                  <a:lnTo>
                    <a:pt x="174" y="44"/>
                  </a:lnTo>
                  <a:lnTo>
                    <a:pt x="183" y="39"/>
                  </a:lnTo>
                  <a:lnTo>
                    <a:pt x="193" y="37"/>
                  </a:lnTo>
                  <a:lnTo>
                    <a:pt x="202" y="12"/>
                  </a:lnTo>
                  <a:lnTo>
                    <a:pt x="210" y="12"/>
                  </a:lnTo>
                  <a:lnTo>
                    <a:pt x="219" y="21"/>
                  </a:lnTo>
                  <a:lnTo>
                    <a:pt x="228" y="54"/>
                  </a:lnTo>
                  <a:lnTo>
                    <a:pt x="237" y="10"/>
                  </a:lnTo>
                  <a:lnTo>
                    <a:pt x="245" y="55"/>
                  </a:lnTo>
                  <a:lnTo>
                    <a:pt x="254" y="32"/>
                  </a:lnTo>
                  <a:lnTo>
                    <a:pt x="263" y="67"/>
                  </a:lnTo>
                  <a:lnTo>
                    <a:pt x="272" y="37"/>
                  </a:lnTo>
                  <a:lnTo>
                    <a:pt x="281" y="15"/>
                  </a:lnTo>
                  <a:lnTo>
                    <a:pt x="290" y="40"/>
                  </a:lnTo>
                  <a:lnTo>
                    <a:pt x="298" y="0"/>
                  </a:lnTo>
                  <a:lnTo>
                    <a:pt x="307" y="25"/>
                  </a:lnTo>
                  <a:lnTo>
                    <a:pt x="316" y="58"/>
                  </a:lnTo>
                  <a:lnTo>
                    <a:pt x="324" y="54"/>
                  </a:lnTo>
                  <a:lnTo>
                    <a:pt x="332" y="29"/>
                  </a:lnTo>
                  <a:lnTo>
                    <a:pt x="341" y="45"/>
                  </a:lnTo>
                  <a:lnTo>
                    <a:pt x="350" y="13"/>
                  </a:lnTo>
                  <a:lnTo>
                    <a:pt x="359" y="41"/>
                  </a:lnTo>
                  <a:lnTo>
                    <a:pt x="369" y="33"/>
                  </a:lnTo>
                  <a:lnTo>
                    <a:pt x="377" y="7"/>
                  </a:lnTo>
                  <a:lnTo>
                    <a:pt x="386" y="39"/>
                  </a:lnTo>
                  <a:lnTo>
                    <a:pt x="394" y="56"/>
                  </a:lnTo>
                  <a:lnTo>
                    <a:pt x="404" y="55"/>
                  </a:lnTo>
                  <a:lnTo>
                    <a:pt x="412" y="62"/>
                  </a:lnTo>
                  <a:lnTo>
                    <a:pt x="420" y="22"/>
                  </a:lnTo>
                  <a:lnTo>
                    <a:pt x="429" y="18"/>
                  </a:lnTo>
                  <a:lnTo>
                    <a:pt x="437" y="30"/>
                  </a:lnTo>
                  <a:lnTo>
                    <a:pt x="447" y="0"/>
                  </a:lnTo>
                  <a:lnTo>
                    <a:pt x="455" y="37"/>
                  </a:lnTo>
                  <a:lnTo>
                    <a:pt x="464" y="37"/>
                  </a:lnTo>
                  <a:lnTo>
                    <a:pt x="473" y="10"/>
                  </a:lnTo>
                  <a:lnTo>
                    <a:pt x="481" y="20"/>
                  </a:lnTo>
                  <a:lnTo>
                    <a:pt x="490" y="44"/>
                  </a:lnTo>
                  <a:lnTo>
                    <a:pt x="500" y="16"/>
                  </a:lnTo>
                  <a:lnTo>
                    <a:pt x="508" y="30"/>
                  </a:lnTo>
                  <a:lnTo>
                    <a:pt x="516" y="55"/>
                  </a:lnTo>
                  <a:lnTo>
                    <a:pt x="525" y="48"/>
                  </a:lnTo>
                  <a:lnTo>
                    <a:pt x="535" y="56"/>
                  </a:lnTo>
                  <a:lnTo>
                    <a:pt x="543" y="48"/>
                  </a:lnTo>
                  <a:lnTo>
                    <a:pt x="552" y="41"/>
                  </a:lnTo>
                  <a:lnTo>
                    <a:pt x="560" y="25"/>
                  </a:lnTo>
                  <a:lnTo>
                    <a:pt x="569" y="17"/>
                  </a:lnTo>
                  <a:lnTo>
                    <a:pt x="578" y="47"/>
                  </a:lnTo>
                  <a:lnTo>
                    <a:pt x="586" y="53"/>
                  </a:lnTo>
                  <a:lnTo>
                    <a:pt x="596" y="40"/>
                  </a:lnTo>
                  <a:lnTo>
                    <a:pt x="604" y="24"/>
                  </a:lnTo>
                  <a:lnTo>
                    <a:pt x="613" y="49"/>
                  </a:lnTo>
                  <a:lnTo>
                    <a:pt x="622" y="49"/>
                  </a:lnTo>
                  <a:lnTo>
                    <a:pt x="631" y="39"/>
                  </a:lnTo>
                  <a:lnTo>
                    <a:pt x="640" y="40"/>
                  </a:lnTo>
                  <a:lnTo>
                    <a:pt x="648" y="37"/>
                  </a:lnTo>
                  <a:lnTo>
                    <a:pt x="657" y="17"/>
                  </a:lnTo>
                  <a:lnTo>
                    <a:pt x="666" y="10"/>
                  </a:lnTo>
                  <a:lnTo>
                    <a:pt x="674" y="2"/>
                  </a:lnTo>
                  <a:lnTo>
                    <a:pt x="682" y="10"/>
                  </a:lnTo>
                  <a:lnTo>
                    <a:pt x="692" y="44"/>
                  </a:lnTo>
                  <a:lnTo>
                    <a:pt x="700" y="37"/>
                  </a:lnTo>
                  <a:lnTo>
                    <a:pt x="710" y="30"/>
                  </a:lnTo>
                  <a:lnTo>
                    <a:pt x="718" y="47"/>
                  </a:lnTo>
                  <a:lnTo>
                    <a:pt x="727" y="33"/>
                  </a:lnTo>
                  <a:lnTo>
                    <a:pt x="735" y="39"/>
                  </a:lnTo>
                  <a:lnTo>
                    <a:pt x="744" y="44"/>
                  </a:lnTo>
                  <a:lnTo>
                    <a:pt x="753" y="24"/>
                  </a:lnTo>
                  <a:lnTo>
                    <a:pt x="762" y="29"/>
                  </a:lnTo>
                  <a:lnTo>
                    <a:pt x="771" y="4"/>
                  </a:lnTo>
                  <a:lnTo>
                    <a:pt x="779" y="38"/>
                  </a:lnTo>
                  <a:lnTo>
                    <a:pt x="789" y="37"/>
                  </a:lnTo>
                  <a:lnTo>
                    <a:pt x="798" y="34"/>
                  </a:lnTo>
                  <a:lnTo>
                    <a:pt x="806" y="44"/>
                  </a:lnTo>
                  <a:lnTo>
                    <a:pt x="814" y="25"/>
                  </a:lnTo>
                  <a:lnTo>
                    <a:pt x="823" y="35"/>
                  </a:lnTo>
                  <a:lnTo>
                    <a:pt x="832" y="30"/>
                  </a:lnTo>
                  <a:lnTo>
                    <a:pt x="841" y="37"/>
                  </a:lnTo>
                  <a:lnTo>
                    <a:pt x="850" y="49"/>
                  </a:lnTo>
                  <a:lnTo>
                    <a:pt x="858" y="73"/>
                  </a:lnTo>
                  <a:lnTo>
                    <a:pt x="867" y="35"/>
                  </a:lnTo>
                  <a:lnTo>
                    <a:pt x="875" y="20"/>
                  </a:lnTo>
                  <a:lnTo>
                    <a:pt x="885" y="35"/>
                  </a:lnTo>
                  <a:lnTo>
                    <a:pt x="894" y="72"/>
                  </a:lnTo>
                  <a:lnTo>
                    <a:pt x="902" y="58"/>
                  </a:lnTo>
                  <a:lnTo>
                    <a:pt x="911" y="21"/>
                  </a:lnTo>
                </a:path>
              </a:pathLst>
            </a:custGeom>
            <a:noFill/>
            <a:ln w="31750">
              <a:solidFill>
                <a:srgbClr val="00FF00"/>
              </a:solidFill>
              <a:round/>
              <a:headEnd/>
              <a:tailEnd/>
            </a:ln>
          </p:spPr>
          <p:txBody>
            <a:bodyPr/>
            <a:lstStyle/>
            <a:p>
              <a:endParaRPr lang="en-US" dirty="0"/>
            </a:p>
          </p:txBody>
        </p:sp>
        <p:sp>
          <p:nvSpPr>
            <p:cNvPr id="60504" name="Freeform 141"/>
            <p:cNvSpPr>
              <a:spLocks noChangeAspect="1"/>
            </p:cNvSpPr>
            <p:nvPr/>
          </p:nvSpPr>
          <p:spPr bwMode="auto">
            <a:xfrm>
              <a:off x="1581" y="2228"/>
              <a:ext cx="830" cy="1079"/>
            </a:xfrm>
            <a:custGeom>
              <a:avLst/>
              <a:gdLst>
                <a:gd name="T0" fmla="*/ 7 w 912"/>
                <a:gd name="T1" fmla="*/ 1452 h 773"/>
                <a:gd name="T2" fmla="*/ 23 w 912"/>
                <a:gd name="T3" fmla="*/ 1422 h 773"/>
                <a:gd name="T4" fmla="*/ 35 w 912"/>
                <a:gd name="T5" fmla="*/ 1457 h 773"/>
                <a:gd name="T6" fmla="*/ 51 w 912"/>
                <a:gd name="T7" fmla="*/ 1422 h 773"/>
                <a:gd name="T8" fmla="*/ 66 w 912"/>
                <a:gd name="T9" fmla="*/ 1441 h 773"/>
                <a:gd name="T10" fmla="*/ 78 w 912"/>
                <a:gd name="T11" fmla="*/ 1481 h 773"/>
                <a:gd name="T12" fmla="*/ 94 w 912"/>
                <a:gd name="T13" fmla="*/ 1485 h 773"/>
                <a:gd name="T14" fmla="*/ 108 w 912"/>
                <a:gd name="T15" fmla="*/ 1422 h 773"/>
                <a:gd name="T16" fmla="*/ 124 w 912"/>
                <a:gd name="T17" fmla="*/ 1418 h 773"/>
                <a:gd name="T18" fmla="*/ 137 w 912"/>
                <a:gd name="T19" fmla="*/ 1414 h 773"/>
                <a:gd name="T20" fmla="*/ 152 w 912"/>
                <a:gd name="T21" fmla="*/ 1432 h 773"/>
                <a:gd name="T22" fmla="*/ 167 w 912"/>
                <a:gd name="T23" fmla="*/ 1443 h 773"/>
                <a:gd name="T24" fmla="*/ 180 w 912"/>
                <a:gd name="T25" fmla="*/ 1496 h 773"/>
                <a:gd name="T26" fmla="*/ 197 w 912"/>
                <a:gd name="T27" fmla="*/ 1431 h 773"/>
                <a:gd name="T28" fmla="*/ 210 w 912"/>
                <a:gd name="T29" fmla="*/ 1467 h 773"/>
                <a:gd name="T30" fmla="*/ 226 w 912"/>
                <a:gd name="T31" fmla="*/ 1441 h 773"/>
                <a:gd name="T32" fmla="*/ 239 w 912"/>
                <a:gd name="T33" fmla="*/ 1418 h 773"/>
                <a:gd name="T34" fmla="*/ 253 w 912"/>
                <a:gd name="T35" fmla="*/ 1375 h 773"/>
                <a:gd name="T36" fmla="*/ 268 w 912"/>
                <a:gd name="T37" fmla="*/ 1417 h 773"/>
                <a:gd name="T38" fmla="*/ 282 w 912"/>
                <a:gd name="T39" fmla="*/ 1438 h 773"/>
                <a:gd name="T40" fmla="*/ 298 w 912"/>
                <a:gd name="T41" fmla="*/ 1452 h 773"/>
                <a:gd name="T42" fmla="*/ 312 w 912"/>
                <a:gd name="T43" fmla="*/ 1498 h 773"/>
                <a:gd name="T44" fmla="*/ 327 w 912"/>
                <a:gd name="T45" fmla="*/ 1482 h 773"/>
                <a:gd name="T46" fmla="*/ 341 w 912"/>
                <a:gd name="T47" fmla="*/ 1432 h 773"/>
                <a:gd name="T48" fmla="*/ 355 w 912"/>
                <a:gd name="T49" fmla="*/ 1496 h 773"/>
                <a:gd name="T50" fmla="*/ 370 w 912"/>
                <a:gd name="T51" fmla="*/ 1399 h 773"/>
                <a:gd name="T52" fmla="*/ 384 w 912"/>
                <a:gd name="T53" fmla="*/ 1482 h 773"/>
                <a:gd name="T54" fmla="*/ 399 w 912"/>
                <a:gd name="T55" fmla="*/ 1488 h 773"/>
                <a:gd name="T56" fmla="*/ 413 w 912"/>
                <a:gd name="T57" fmla="*/ 1471 h 773"/>
                <a:gd name="T58" fmla="*/ 429 w 912"/>
                <a:gd name="T59" fmla="*/ 1477 h 773"/>
                <a:gd name="T60" fmla="*/ 443 w 912"/>
                <a:gd name="T61" fmla="*/ 1442 h 773"/>
                <a:gd name="T62" fmla="*/ 456 w 912"/>
                <a:gd name="T63" fmla="*/ 1496 h 773"/>
                <a:gd name="T64" fmla="*/ 471 w 912"/>
                <a:gd name="T65" fmla="*/ 1417 h 773"/>
                <a:gd name="T66" fmla="*/ 486 w 912"/>
                <a:gd name="T67" fmla="*/ 1505 h 773"/>
                <a:gd name="T68" fmla="*/ 501 w 912"/>
                <a:gd name="T69" fmla="*/ 1389 h 773"/>
                <a:gd name="T70" fmla="*/ 514 w 912"/>
                <a:gd name="T71" fmla="*/ 1471 h 773"/>
                <a:gd name="T72" fmla="*/ 530 w 912"/>
                <a:gd name="T73" fmla="*/ 1418 h 773"/>
                <a:gd name="T74" fmla="*/ 544 w 912"/>
                <a:gd name="T75" fmla="*/ 1399 h 773"/>
                <a:gd name="T76" fmla="*/ 559 w 912"/>
                <a:gd name="T77" fmla="*/ 1441 h 773"/>
                <a:gd name="T78" fmla="*/ 572 w 912"/>
                <a:gd name="T79" fmla="*/ 1424 h 773"/>
                <a:gd name="T80" fmla="*/ 587 w 912"/>
                <a:gd name="T81" fmla="*/ 1399 h 773"/>
                <a:gd name="T82" fmla="*/ 602 w 912"/>
                <a:gd name="T83" fmla="*/ 1337 h 773"/>
                <a:gd name="T84" fmla="*/ 615 w 912"/>
                <a:gd name="T85" fmla="*/ 1111 h 773"/>
                <a:gd name="T86" fmla="*/ 631 w 912"/>
                <a:gd name="T87" fmla="*/ 910 h 773"/>
                <a:gd name="T88" fmla="*/ 645 w 912"/>
                <a:gd name="T89" fmla="*/ 606 h 773"/>
                <a:gd name="T90" fmla="*/ 660 w 912"/>
                <a:gd name="T91" fmla="*/ 356 h 773"/>
                <a:gd name="T92" fmla="*/ 674 w 912"/>
                <a:gd name="T93" fmla="*/ 103 h 773"/>
                <a:gd name="T94" fmla="*/ 688 w 912"/>
                <a:gd name="T95" fmla="*/ 18 h 773"/>
                <a:gd name="T96" fmla="*/ 703 w 912"/>
                <a:gd name="T97" fmla="*/ 0 h 773"/>
                <a:gd name="T98" fmla="*/ 717 w 912"/>
                <a:gd name="T99" fmla="*/ 123 h 773"/>
                <a:gd name="T100" fmla="*/ 733 w 912"/>
                <a:gd name="T101" fmla="*/ 285 h 773"/>
                <a:gd name="T102" fmla="*/ 748 w 912"/>
                <a:gd name="T103" fmla="*/ 516 h 7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2"/>
                <a:gd name="T157" fmla="*/ 0 h 773"/>
                <a:gd name="T158" fmla="*/ 912 w 912"/>
                <a:gd name="T159" fmla="*/ 773 h 77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2" h="773">
                  <a:moveTo>
                    <a:pt x="0" y="727"/>
                  </a:moveTo>
                  <a:lnTo>
                    <a:pt x="9" y="745"/>
                  </a:lnTo>
                  <a:lnTo>
                    <a:pt x="17" y="747"/>
                  </a:lnTo>
                  <a:lnTo>
                    <a:pt x="27" y="730"/>
                  </a:lnTo>
                  <a:lnTo>
                    <a:pt x="35" y="762"/>
                  </a:lnTo>
                  <a:lnTo>
                    <a:pt x="43" y="748"/>
                  </a:lnTo>
                  <a:lnTo>
                    <a:pt x="52" y="745"/>
                  </a:lnTo>
                  <a:lnTo>
                    <a:pt x="61" y="730"/>
                  </a:lnTo>
                  <a:lnTo>
                    <a:pt x="70" y="743"/>
                  </a:lnTo>
                  <a:lnTo>
                    <a:pt x="79" y="739"/>
                  </a:lnTo>
                  <a:lnTo>
                    <a:pt x="87" y="755"/>
                  </a:lnTo>
                  <a:lnTo>
                    <a:pt x="95" y="760"/>
                  </a:lnTo>
                  <a:lnTo>
                    <a:pt x="105" y="718"/>
                  </a:lnTo>
                  <a:lnTo>
                    <a:pt x="113" y="762"/>
                  </a:lnTo>
                  <a:lnTo>
                    <a:pt x="123" y="745"/>
                  </a:lnTo>
                  <a:lnTo>
                    <a:pt x="131" y="730"/>
                  </a:lnTo>
                  <a:lnTo>
                    <a:pt x="140" y="704"/>
                  </a:lnTo>
                  <a:lnTo>
                    <a:pt x="149" y="728"/>
                  </a:lnTo>
                  <a:lnTo>
                    <a:pt x="157" y="736"/>
                  </a:lnTo>
                  <a:lnTo>
                    <a:pt x="166" y="726"/>
                  </a:lnTo>
                  <a:lnTo>
                    <a:pt x="175" y="709"/>
                  </a:lnTo>
                  <a:lnTo>
                    <a:pt x="184" y="735"/>
                  </a:lnTo>
                  <a:lnTo>
                    <a:pt x="193" y="750"/>
                  </a:lnTo>
                  <a:lnTo>
                    <a:pt x="201" y="741"/>
                  </a:lnTo>
                  <a:lnTo>
                    <a:pt x="209" y="747"/>
                  </a:lnTo>
                  <a:lnTo>
                    <a:pt x="218" y="768"/>
                  </a:lnTo>
                  <a:lnTo>
                    <a:pt x="228" y="745"/>
                  </a:lnTo>
                  <a:lnTo>
                    <a:pt x="237" y="734"/>
                  </a:lnTo>
                  <a:lnTo>
                    <a:pt x="245" y="736"/>
                  </a:lnTo>
                  <a:lnTo>
                    <a:pt x="254" y="753"/>
                  </a:lnTo>
                  <a:lnTo>
                    <a:pt x="263" y="730"/>
                  </a:lnTo>
                  <a:lnTo>
                    <a:pt x="272" y="739"/>
                  </a:lnTo>
                  <a:lnTo>
                    <a:pt x="280" y="723"/>
                  </a:lnTo>
                  <a:lnTo>
                    <a:pt x="289" y="728"/>
                  </a:lnTo>
                  <a:lnTo>
                    <a:pt x="297" y="709"/>
                  </a:lnTo>
                  <a:lnTo>
                    <a:pt x="306" y="706"/>
                  </a:lnTo>
                  <a:lnTo>
                    <a:pt x="316" y="727"/>
                  </a:lnTo>
                  <a:lnTo>
                    <a:pt x="324" y="727"/>
                  </a:lnTo>
                  <a:lnTo>
                    <a:pt x="333" y="751"/>
                  </a:lnTo>
                  <a:lnTo>
                    <a:pt x="341" y="738"/>
                  </a:lnTo>
                  <a:lnTo>
                    <a:pt x="349" y="755"/>
                  </a:lnTo>
                  <a:lnTo>
                    <a:pt x="359" y="745"/>
                  </a:lnTo>
                  <a:lnTo>
                    <a:pt x="368" y="750"/>
                  </a:lnTo>
                  <a:lnTo>
                    <a:pt x="377" y="769"/>
                  </a:lnTo>
                  <a:lnTo>
                    <a:pt x="385" y="758"/>
                  </a:lnTo>
                  <a:lnTo>
                    <a:pt x="394" y="761"/>
                  </a:lnTo>
                  <a:lnTo>
                    <a:pt x="403" y="728"/>
                  </a:lnTo>
                  <a:lnTo>
                    <a:pt x="412" y="735"/>
                  </a:lnTo>
                  <a:lnTo>
                    <a:pt x="421" y="751"/>
                  </a:lnTo>
                  <a:lnTo>
                    <a:pt x="429" y="768"/>
                  </a:lnTo>
                  <a:lnTo>
                    <a:pt x="437" y="741"/>
                  </a:lnTo>
                  <a:lnTo>
                    <a:pt x="447" y="718"/>
                  </a:lnTo>
                  <a:lnTo>
                    <a:pt x="455" y="751"/>
                  </a:lnTo>
                  <a:lnTo>
                    <a:pt x="464" y="761"/>
                  </a:lnTo>
                  <a:lnTo>
                    <a:pt x="473" y="752"/>
                  </a:lnTo>
                  <a:lnTo>
                    <a:pt x="481" y="764"/>
                  </a:lnTo>
                  <a:lnTo>
                    <a:pt x="490" y="741"/>
                  </a:lnTo>
                  <a:lnTo>
                    <a:pt x="499" y="755"/>
                  </a:lnTo>
                  <a:lnTo>
                    <a:pt x="509" y="758"/>
                  </a:lnTo>
                  <a:lnTo>
                    <a:pt x="517" y="758"/>
                  </a:lnTo>
                  <a:lnTo>
                    <a:pt x="525" y="738"/>
                  </a:lnTo>
                  <a:lnTo>
                    <a:pt x="535" y="740"/>
                  </a:lnTo>
                  <a:lnTo>
                    <a:pt x="543" y="740"/>
                  </a:lnTo>
                  <a:lnTo>
                    <a:pt x="551" y="768"/>
                  </a:lnTo>
                  <a:lnTo>
                    <a:pt x="560" y="745"/>
                  </a:lnTo>
                  <a:lnTo>
                    <a:pt x="569" y="727"/>
                  </a:lnTo>
                  <a:lnTo>
                    <a:pt x="578" y="764"/>
                  </a:lnTo>
                  <a:lnTo>
                    <a:pt x="587" y="772"/>
                  </a:lnTo>
                  <a:lnTo>
                    <a:pt x="595" y="761"/>
                  </a:lnTo>
                  <a:lnTo>
                    <a:pt x="604" y="713"/>
                  </a:lnTo>
                  <a:lnTo>
                    <a:pt x="613" y="717"/>
                  </a:lnTo>
                  <a:lnTo>
                    <a:pt x="621" y="755"/>
                  </a:lnTo>
                  <a:lnTo>
                    <a:pt x="630" y="744"/>
                  </a:lnTo>
                  <a:lnTo>
                    <a:pt x="639" y="728"/>
                  </a:lnTo>
                  <a:lnTo>
                    <a:pt x="648" y="733"/>
                  </a:lnTo>
                  <a:lnTo>
                    <a:pt x="657" y="718"/>
                  </a:lnTo>
                  <a:lnTo>
                    <a:pt x="666" y="762"/>
                  </a:lnTo>
                  <a:lnTo>
                    <a:pt x="675" y="739"/>
                  </a:lnTo>
                  <a:lnTo>
                    <a:pt x="683" y="724"/>
                  </a:lnTo>
                  <a:lnTo>
                    <a:pt x="691" y="731"/>
                  </a:lnTo>
                  <a:lnTo>
                    <a:pt x="700" y="712"/>
                  </a:lnTo>
                  <a:lnTo>
                    <a:pt x="709" y="718"/>
                  </a:lnTo>
                  <a:lnTo>
                    <a:pt x="718" y="710"/>
                  </a:lnTo>
                  <a:lnTo>
                    <a:pt x="726" y="686"/>
                  </a:lnTo>
                  <a:lnTo>
                    <a:pt x="735" y="637"/>
                  </a:lnTo>
                  <a:lnTo>
                    <a:pt x="743" y="570"/>
                  </a:lnTo>
                  <a:lnTo>
                    <a:pt x="753" y="527"/>
                  </a:lnTo>
                  <a:lnTo>
                    <a:pt x="762" y="467"/>
                  </a:lnTo>
                  <a:lnTo>
                    <a:pt x="771" y="338"/>
                  </a:lnTo>
                  <a:lnTo>
                    <a:pt x="779" y="311"/>
                  </a:lnTo>
                  <a:lnTo>
                    <a:pt x="787" y="235"/>
                  </a:lnTo>
                  <a:lnTo>
                    <a:pt x="797" y="183"/>
                  </a:lnTo>
                  <a:lnTo>
                    <a:pt x="805" y="134"/>
                  </a:lnTo>
                  <a:lnTo>
                    <a:pt x="814" y="53"/>
                  </a:lnTo>
                  <a:lnTo>
                    <a:pt x="823" y="32"/>
                  </a:lnTo>
                  <a:lnTo>
                    <a:pt x="831" y="9"/>
                  </a:lnTo>
                  <a:lnTo>
                    <a:pt x="841" y="1"/>
                  </a:lnTo>
                  <a:lnTo>
                    <a:pt x="849" y="0"/>
                  </a:lnTo>
                  <a:lnTo>
                    <a:pt x="858" y="4"/>
                  </a:lnTo>
                  <a:lnTo>
                    <a:pt x="866" y="63"/>
                  </a:lnTo>
                  <a:lnTo>
                    <a:pt x="875" y="102"/>
                  </a:lnTo>
                  <a:lnTo>
                    <a:pt x="884" y="146"/>
                  </a:lnTo>
                  <a:lnTo>
                    <a:pt x="893" y="204"/>
                  </a:lnTo>
                  <a:lnTo>
                    <a:pt x="903" y="265"/>
                  </a:lnTo>
                  <a:lnTo>
                    <a:pt x="911" y="347"/>
                  </a:lnTo>
                </a:path>
              </a:pathLst>
            </a:custGeom>
            <a:noFill/>
            <a:ln w="31750">
              <a:solidFill>
                <a:srgbClr val="00FF00"/>
              </a:solidFill>
              <a:round/>
              <a:headEnd/>
              <a:tailEnd/>
            </a:ln>
          </p:spPr>
          <p:txBody>
            <a:bodyPr/>
            <a:lstStyle/>
            <a:p>
              <a:endParaRPr lang="en-US" dirty="0"/>
            </a:p>
          </p:txBody>
        </p:sp>
        <p:sp>
          <p:nvSpPr>
            <p:cNvPr id="60505" name="Freeform 142"/>
            <p:cNvSpPr>
              <a:spLocks noChangeAspect="1"/>
            </p:cNvSpPr>
            <p:nvPr/>
          </p:nvSpPr>
          <p:spPr bwMode="auto">
            <a:xfrm>
              <a:off x="2404" y="2712"/>
              <a:ext cx="828" cy="607"/>
            </a:xfrm>
            <a:custGeom>
              <a:avLst/>
              <a:gdLst>
                <a:gd name="T0" fmla="*/ 6 w 911"/>
                <a:gd name="T1" fmla="*/ 149 h 435"/>
                <a:gd name="T2" fmla="*/ 22 w 911"/>
                <a:gd name="T3" fmla="*/ 375 h 435"/>
                <a:gd name="T4" fmla="*/ 35 w 911"/>
                <a:gd name="T5" fmla="*/ 575 h 435"/>
                <a:gd name="T6" fmla="*/ 50 w 911"/>
                <a:gd name="T7" fmla="*/ 661 h 435"/>
                <a:gd name="T8" fmla="*/ 65 w 911"/>
                <a:gd name="T9" fmla="*/ 710 h 435"/>
                <a:gd name="T10" fmla="*/ 79 w 911"/>
                <a:gd name="T11" fmla="*/ 744 h 435"/>
                <a:gd name="T12" fmla="*/ 95 w 911"/>
                <a:gd name="T13" fmla="*/ 823 h 435"/>
                <a:gd name="T14" fmla="*/ 108 w 911"/>
                <a:gd name="T15" fmla="*/ 819 h 435"/>
                <a:gd name="T16" fmla="*/ 123 w 911"/>
                <a:gd name="T17" fmla="*/ 745 h 435"/>
                <a:gd name="T18" fmla="*/ 137 w 911"/>
                <a:gd name="T19" fmla="*/ 738 h 435"/>
                <a:gd name="T20" fmla="*/ 152 w 911"/>
                <a:gd name="T21" fmla="*/ 748 h 435"/>
                <a:gd name="T22" fmla="*/ 166 w 911"/>
                <a:gd name="T23" fmla="*/ 794 h 435"/>
                <a:gd name="T24" fmla="*/ 180 w 911"/>
                <a:gd name="T25" fmla="*/ 748 h 435"/>
                <a:gd name="T26" fmla="*/ 195 w 911"/>
                <a:gd name="T27" fmla="*/ 787 h 435"/>
                <a:gd name="T28" fmla="*/ 210 w 911"/>
                <a:gd name="T29" fmla="*/ 759 h 435"/>
                <a:gd name="T30" fmla="*/ 224 w 911"/>
                <a:gd name="T31" fmla="*/ 777 h 435"/>
                <a:gd name="T32" fmla="*/ 239 w 911"/>
                <a:gd name="T33" fmla="*/ 794 h 435"/>
                <a:gd name="T34" fmla="*/ 253 w 911"/>
                <a:gd name="T35" fmla="*/ 801 h 435"/>
                <a:gd name="T36" fmla="*/ 267 w 911"/>
                <a:gd name="T37" fmla="*/ 794 h 435"/>
                <a:gd name="T38" fmla="*/ 282 w 911"/>
                <a:gd name="T39" fmla="*/ 763 h 435"/>
                <a:gd name="T40" fmla="*/ 296 w 911"/>
                <a:gd name="T41" fmla="*/ 784 h 435"/>
                <a:gd name="T42" fmla="*/ 311 w 911"/>
                <a:gd name="T43" fmla="*/ 724 h 435"/>
                <a:gd name="T44" fmla="*/ 325 w 911"/>
                <a:gd name="T45" fmla="*/ 846 h 435"/>
                <a:gd name="T46" fmla="*/ 340 w 911"/>
                <a:gd name="T47" fmla="*/ 759 h 435"/>
                <a:gd name="T48" fmla="*/ 354 w 911"/>
                <a:gd name="T49" fmla="*/ 809 h 435"/>
                <a:gd name="T50" fmla="*/ 368 w 911"/>
                <a:gd name="T51" fmla="*/ 734 h 435"/>
                <a:gd name="T52" fmla="*/ 383 w 911"/>
                <a:gd name="T53" fmla="*/ 784 h 435"/>
                <a:gd name="T54" fmla="*/ 397 w 911"/>
                <a:gd name="T55" fmla="*/ 707 h 435"/>
                <a:gd name="T56" fmla="*/ 413 w 911"/>
                <a:gd name="T57" fmla="*/ 784 h 435"/>
                <a:gd name="T58" fmla="*/ 426 w 911"/>
                <a:gd name="T59" fmla="*/ 762 h 435"/>
                <a:gd name="T60" fmla="*/ 441 w 911"/>
                <a:gd name="T61" fmla="*/ 744 h 435"/>
                <a:gd name="T62" fmla="*/ 455 w 911"/>
                <a:gd name="T63" fmla="*/ 773 h 435"/>
                <a:gd name="T64" fmla="*/ 469 w 911"/>
                <a:gd name="T65" fmla="*/ 748 h 435"/>
                <a:gd name="T66" fmla="*/ 484 w 911"/>
                <a:gd name="T67" fmla="*/ 734 h 435"/>
                <a:gd name="T68" fmla="*/ 498 w 911"/>
                <a:gd name="T69" fmla="*/ 763 h 435"/>
                <a:gd name="T70" fmla="*/ 514 w 911"/>
                <a:gd name="T71" fmla="*/ 772 h 435"/>
                <a:gd name="T72" fmla="*/ 528 w 911"/>
                <a:gd name="T73" fmla="*/ 767 h 435"/>
                <a:gd name="T74" fmla="*/ 542 w 911"/>
                <a:gd name="T75" fmla="*/ 734 h 435"/>
                <a:gd name="T76" fmla="*/ 557 w 911"/>
                <a:gd name="T77" fmla="*/ 754 h 435"/>
                <a:gd name="T78" fmla="*/ 571 w 911"/>
                <a:gd name="T79" fmla="*/ 798 h 435"/>
                <a:gd name="T80" fmla="*/ 585 w 911"/>
                <a:gd name="T81" fmla="*/ 734 h 435"/>
                <a:gd name="T82" fmla="*/ 600 w 911"/>
                <a:gd name="T83" fmla="*/ 723 h 435"/>
                <a:gd name="T84" fmla="*/ 614 w 911"/>
                <a:gd name="T85" fmla="*/ 801 h 435"/>
                <a:gd name="T86" fmla="*/ 629 w 911"/>
                <a:gd name="T87" fmla="*/ 801 h 435"/>
                <a:gd name="T88" fmla="*/ 643 w 911"/>
                <a:gd name="T89" fmla="*/ 781 h 435"/>
                <a:gd name="T90" fmla="*/ 658 w 911"/>
                <a:gd name="T91" fmla="*/ 707 h 435"/>
                <a:gd name="T92" fmla="*/ 673 w 911"/>
                <a:gd name="T93" fmla="*/ 734 h 435"/>
                <a:gd name="T94" fmla="*/ 686 w 911"/>
                <a:gd name="T95" fmla="*/ 742 h 435"/>
                <a:gd name="T96" fmla="*/ 701 w 911"/>
                <a:gd name="T97" fmla="*/ 777 h 435"/>
                <a:gd name="T98" fmla="*/ 716 w 911"/>
                <a:gd name="T99" fmla="*/ 763 h 435"/>
                <a:gd name="T100" fmla="*/ 730 w 911"/>
                <a:gd name="T101" fmla="*/ 812 h 435"/>
                <a:gd name="T102" fmla="*/ 745 w 911"/>
                <a:gd name="T103" fmla="*/ 794 h 4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1"/>
                <a:gd name="T157" fmla="*/ 0 h 435"/>
                <a:gd name="T158" fmla="*/ 911 w 911"/>
                <a:gd name="T159" fmla="*/ 435 h 4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1" h="435">
                  <a:moveTo>
                    <a:pt x="0" y="0"/>
                  </a:moveTo>
                  <a:lnTo>
                    <a:pt x="8" y="77"/>
                  </a:lnTo>
                  <a:lnTo>
                    <a:pt x="17" y="115"/>
                  </a:lnTo>
                  <a:lnTo>
                    <a:pt x="26" y="193"/>
                  </a:lnTo>
                  <a:lnTo>
                    <a:pt x="35" y="254"/>
                  </a:lnTo>
                  <a:lnTo>
                    <a:pt x="43" y="295"/>
                  </a:lnTo>
                  <a:lnTo>
                    <a:pt x="53" y="327"/>
                  </a:lnTo>
                  <a:lnTo>
                    <a:pt x="61" y="340"/>
                  </a:lnTo>
                  <a:lnTo>
                    <a:pt x="70" y="346"/>
                  </a:lnTo>
                  <a:lnTo>
                    <a:pt x="78" y="365"/>
                  </a:lnTo>
                  <a:lnTo>
                    <a:pt x="87" y="380"/>
                  </a:lnTo>
                  <a:lnTo>
                    <a:pt x="96" y="382"/>
                  </a:lnTo>
                  <a:lnTo>
                    <a:pt x="105" y="394"/>
                  </a:lnTo>
                  <a:lnTo>
                    <a:pt x="114" y="423"/>
                  </a:lnTo>
                  <a:lnTo>
                    <a:pt x="122" y="397"/>
                  </a:lnTo>
                  <a:lnTo>
                    <a:pt x="131" y="421"/>
                  </a:lnTo>
                  <a:lnTo>
                    <a:pt x="140" y="375"/>
                  </a:lnTo>
                  <a:lnTo>
                    <a:pt x="149" y="383"/>
                  </a:lnTo>
                  <a:lnTo>
                    <a:pt x="157" y="392"/>
                  </a:lnTo>
                  <a:lnTo>
                    <a:pt x="166" y="379"/>
                  </a:lnTo>
                  <a:lnTo>
                    <a:pt x="175" y="366"/>
                  </a:lnTo>
                  <a:lnTo>
                    <a:pt x="184" y="384"/>
                  </a:lnTo>
                  <a:lnTo>
                    <a:pt x="193" y="405"/>
                  </a:lnTo>
                  <a:lnTo>
                    <a:pt x="201" y="408"/>
                  </a:lnTo>
                  <a:lnTo>
                    <a:pt x="210" y="379"/>
                  </a:lnTo>
                  <a:lnTo>
                    <a:pt x="218" y="384"/>
                  </a:lnTo>
                  <a:lnTo>
                    <a:pt x="226" y="389"/>
                  </a:lnTo>
                  <a:lnTo>
                    <a:pt x="236" y="404"/>
                  </a:lnTo>
                  <a:lnTo>
                    <a:pt x="245" y="389"/>
                  </a:lnTo>
                  <a:lnTo>
                    <a:pt x="254" y="390"/>
                  </a:lnTo>
                  <a:lnTo>
                    <a:pt x="262" y="411"/>
                  </a:lnTo>
                  <a:lnTo>
                    <a:pt x="271" y="399"/>
                  </a:lnTo>
                  <a:lnTo>
                    <a:pt x="280" y="401"/>
                  </a:lnTo>
                  <a:lnTo>
                    <a:pt x="289" y="408"/>
                  </a:lnTo>
                  <a:lnTo>
                    <a:pt x="298" y="392"/>
                  </a:lnTo>
                  <a:lnTo>
                    <a:pt x="306" y="411"/>
                  </a:lnTo>
                  <a:lnTo>
                    <a:pt x="315" y="396"/>
                  </a:lnTo>
                  <a:lnTo>
                    <a:pt x="324" y="408"/>
                  </a:lnTo>
                  <a:lnTo>
                    <a:pt x="332" y="399"/>
                  </a:lnTo>
                  <a:lnTo>
                    <a:pt x="341" y="392"/>
                  </a:lnTo>
                  <a:lnTo>
                    <a:pt x="349" y="389"/>
                  </a:lnTo>
                  <a:lnTo>
                    <a:pt x="359" y="403"/>
                  </a:lnTo>
                  <a:lnTo>
                    <a:pt x="367" y="389"/>
                  </a:lnTo>
                  <a:lnTo>
                    <a:pt x="376" y="372"/>
                  </a:lnTo>
                  <a:lnTo>
                    <a:pt x="385" y="393"/>
                  </a:lnTo>
                  <a:lnTo>
                    <a:pt x="394" y="434"/>
                  </a:lnTo>
                  <a:lnTo>
                    <a:pt x="402" y="384"/>
                  </a:lnTo>
                  <a:lnTo>
                    <a:pt x="411" y="390"/>
                  </a:lnTo>
                  <a:lnTo>
                    <a:pt x="420" y="377"/>
                  </a:lnTo>
                  <a:lnTo>
                    <a:pt x="429" y="416"/>
                  </a:lnTo>
                  <a:lnTo>
                    <a:pt x="437" y="397"/>
                  </a:lnTo>
                  <a:lnTo>
                    <a:pt x="446" y="377"/>
                  </a:lnTo>
                  <a:lnTo>
                    <a:pt x="455" y="397"/>
                  </a:lnTo>
                  <a:lnTo>
                    <a:pt x="463" y="403"/>
                  </a:lnTo>
                  <a:lnTo>
                    <a:pt x="472" y="375"/>
                  </a:lnTo>
                  <a:lnTo>
                    <a:pt x="481" y="363"/>
                  </a:lnTo>
                  <a:lnTo>
                    <a:pt x="490" y="371"/>
                  </a:lnTo>
                  <a:lnTo>
                    <a:pt x="499" y="403"/>
                  </a:lnTo>
                  <a:lnTo>
                    <a:pt x="508" y="410"/>
                  </a:lnTo>
                  <a:lnTo>
                    <a:pt x="516" y="391"/>
                  </a:lnTo>
                  <a:lnTo>
                    <a:pt x="525" y="415"/>
                  </a:lnTo>
                  <a:lnTo>
                    <a:pt x="534" y="382"/>
                  </a:lnTo>
                  <a:lnTo>
                    <a:pt x="543" y="379"/>
                  </a:lnTo>
                  <a:lnTo>
                    <a:pt x="551" y="397"/>
                  </a:lnTo>
                  <a:lnTo>
                    <a:pt x="560" y="371"/>
                  </a:lnTo>
                  <a:lnTo>
                    <a:pt x="568" y="384"/>
                  </a:lnTo>
                  <a:lnTo>
                    <a:pt x="578" y="379"/>
                  </a:lnTo>
                  <a:lnTo>
                    <a:pt x="586" y="377"/>
                  </a:lnTo>
                  <a:lnTo>
                    <a:pt x="595" y="373"/>
                  </a:lnTo>
                  <a:lnTo>
                    <a:pt x="603" y="392"/>
                  </a:lnTo>
                  <a:lnTo>
                    <a:pt x="612" y="424"/>
                  </a:lnTo>
                  <a:lnTo>
                    <a:pt x="622" y="396"/>
                  </a:lnTo>
                  <a:lnTo>
                    <a:pt x="630" y="394"/>
                  </a:lnTo>
                  <a:lnTo>
                    <a:pt x="639" y="394"/>
                  </a:lnTo>
                  <a:lnTo>
                    <a:pt x="648" y="375"/>
                  </a:lnTo>
                  <a:lnTo>
                    <a:pt x="656" y="377"/>
                  </a:lnTo>
                  <a:lnTo>
                    <a:pt x="666" y="407"/>
                  </a:lnTo>
                  <a:lnTo>
                    <a:pt x="674" y="387"/>
                  </a:lnTo>
                  <a:lnTo>
                    <a:pt x="683" y="389"/>
                  </a:lnTo>
                  <a:lnTo>
                    <a:pt x="691" y="410"/>
                  </a:lnTo>
                  <a:lnTo>
                    <a:pt x="700" y="401"/>
                  </a:lnTo>
                  <a:lnTo>
                    <a:pt x="709" y="377"/>
                  </a:lnTo>
                  <a:lnTo>
                    <a:pt x="718" y="399"/>
                  </a:lnTo>
                  <a:lnTo>
                    <a:pt x="726" y="371"/>
                  </a:lnTo>
                  <a:lnTo>
                    <a:pt x="735" y="361"/>
                  </a:lnTo>
                  <a:lnTo>
                    <a:pt x="744" y="411"/>
                  </a:lnTo>
                  <a:lnTo>
                    <a:pt x="752" y="377"/>
                  </a:lnTo>
                  <a:lnTo>
                    <a:pt x="761" y="411"/>
                  </a:lnTo>
                  <a:lnTo>
                    <a:pt x="770" y="429"/>
                  </a:lnTo>
                  <a:lnTo>
                    <a:pt x="779" y="401"/>
                  </a:lnTo>
                  <a:lnTo>
                    <a:pt x="788" y="361"/>
                  </a:lnTo>
                  <a:lnTo>
                    <a:pt x="797" y="363"/>
                  </a:lnTo>
                  <a:lnTo>
                    <a:pt x="806" y="386"/>
                  </a:lnTo>
                  <a:lnTo>
                    <a:pt x="814" y="377"/>
                  </a:lnTo>
                  <a:lnTo>
                    <a:pt x="823" y="405"/>
                  </a:lnTo>
                  <a:lnTo>
                    <a:pt x="831" y="381"/>
                  </a:lnTo>
                  <a:lnTo>
                    <a:pt x="840" y="379"/>
                  </a:lnTo>
                  <a:lnTo>
                    <a:pt x="848" y="399"/>
                  </a:lnTo>
                  <a:lnTo>
                    <a:pt x="857" y="377"/>
                  </a:lnTo>
                  <a:lnTo>
                    <a:pt x="867" y="392"/>
                  </a:lnTo>
                  <a:lnTo>
                    <a:pt x="875" y="401"/>
                  </a:lnTo>
                  <a:lnTo>
                    <a:pt x="884" y="417"/>
                  </a:lnTo>
                  <a:lnTo>
                    <a:pt x="892" y="391"/>
                  </a:lnTo>
                  <a:lnTo>
                    <a:pt x="902" y="408"/>
                  </a:lnTo>
                  <a:lnTo>
                    <a:pt x="910" y="400"/>
                  </a:lnTo>
                </a:path>
              </a:pathLst>
            </a:custGeom>
            <a:noFill/>
            <a:ln w="31750">
              <a:solidFill>
                <a:srgbClr val="00FF00"/>
              </a:solidFill>
              <a:round/>
              <a:headEnd/>
              <a:tailEnd/>
            </a:ln>
          </p:spPr>
          <p:txBody>
            <a:bodyPr/>
            <a:lstStyle/>
            <a:p>
              <a:endParaRPr lang="en-US" dirty="0"/>
            </a:p>
          </p:txBody>
        </p:sp>
        <p:sp>
          <p:nvSpPr>
            <p:cNvPr id="60506" name="Freeform 143"/>
            <p:cNvSpPr>
              <a:spLocks noChangeAspect="1"/>
            </p:cNvSpPr>
            <p:nvPr/>
          </p:nvSpPr>
          <p:spPr bwMode="auto">
            <a:xfrm>
              <a:off x="3231" y="3207"/>
              <a:ext cx="702" cy="122"/>
            </a:xfrm>
            <a:custGeom>
              <a:avLst/>
              <a:gdLst>
                <a:gd name="T0" fmla="*/ 7 w 772"/>
                <a:gd name="T1" fmla="*/ 70 h 87"/>
                <a:gd name="T2" fmla="*/ 22 w 772"/>
                <a:gd name="T3" fmla="*/ 31 h 87"/>
                <a:gd name="T4" fmla="*/ 36 w 772"/>
                <a:gd name="T5" fmla="*/ 60 h 87"/>
                <a:gd name="T6" fmla="*/ 51 w 772"/>
                <a:gd name="T7" fmla="*/ 67 h 87"/>
                <a:gd name="T8" fmla="*/ 65 w 772"/>
                <a:gd name="T9" fmla="*/ 73 h 87"/>
                <a:gd name="T10" fmla="*/ 80 w 772"/>
                <a:gd name="T11" fmla="*/ 67 h 87"/>
                <a:gd name="T12" fmla="*/ 95 w 772"/>
                <a:gd name="T13" fmla="*/ 133 h 87"/>
                <a:gd name="T14" fmla="*/ 109 w 772"/>
                <a:gd name="T15" fmla="*/ 126 h 87"/>
                <a:gd name="T16" fmla="*/ 124 w 772"/>
                <a:gd name="T17" fmla="*/ 73 h 87"/>
                <a:gd name="T18" fmla="*/ 138 w 772"/>
                <a:gd name="T19" fmla="*/ 83 h 87"/>
                <a:gd name="T20" fmla="*/ 152 w 772"/>
                <a:gd name="T21" fmla="*/ 94 h 87"/>
                <a:gd name="T22" fmla="*/ 167 w 772"/>
                <a:gd name="T23" fmla="*/ 97 h 87"/>
                <a:gd name="T24" fmla="*/ 181 w 772"/>
                <a:gd name="T25" fmla="*/ 97 h 87"/>
                <a:gd name="T26" fmla="*/ 196 w 772"/>
                <a:gd name="T27" fmla="*/ 94 h 87"/>
                <a:gd name="T28" fmla="*/ 210 w 772"/>
                <a:gd name="T29" fmla="*/ 102 h 87"/>
                <a:gd name="T30" fmla="*/ 225 w 772"/>
                <a:gd name="T31" fmla="*/ 91 h 87"/>
                <a:gd name="T32" fmla="*/ 239 w 772"/>
                <a:gd name="T33" fmla="*/ 48 h 87"/>
                <a:gd name="T34" fmla="*/ 254 w 772"/>
                <a:gd name="T35" fmla="*/ 53 h 87"/>
                <a:gd name="T36" fmla="*/ 268 w 772"/>
                <a:gd name="T37" fmla="*/ 31 h 87"/>
                <a:gd name="T38" fmla="*/ 283 w 772"/>
                <a:gd name="T39" fmla="*/ 83 h 87"/>
                <a:gd name="T40" fmla="*/ 297 w 772"/>
                <a:gd name="T41" fmla="*/ 108 h 87"/>
                <a:gd name="T42" fmla="*/ 312 w 772"/>
                <a:gd name="T43" fmla="*/ 74 h 87"/>
                <a:gd name="T44" fmla="*/ 326 w 772"/>
                <a:gd name="T45" fmla="*/ 25 h 87"/>
                <a:gd name="T46" fmla="*/ 341 w 772"/>
                <a:gd name="T47" fmla="*/ 39 h 87"/>
                <a:gd name="T48" fmla="*/ 355 w 772"/>
                <a:gd name="T49" fmla="*/ 39 h 87"/>
                <a:gd name="T50" fmla="*/ 369 w 772"/>
                <a:gd name="T51" fmla="*/ 55 h 87"/>
                <a:gd name="T52" fmla="*/ 385 w 772"/>
                <a:gd name="T53" fmla="*/ 34 h 87"/>
                <a:gd name="T54" fmla="*/ 398 w 772"/>
                <a:gd name="T55" fmla="*/ 170 h 87"/>
                <a:gd name="T56" fmla="*/ 414 w 772"/>
                <a:gd name="T57" fmla="*/ 97 h 87"/>
                <a:gd name="T58" fmla="*/ 427 w 772"/>
                <a:gd name="T59" fmla="*/ 114 h 87"/>
                <a:gd name="T60" fmla="*/ 442 w 772"/>
                <a:gd name="T61" fmla="*/ 39 h 87"/>
                <a:gd name="T62" fmla="*/ 456 w 772"/>
                <a:gd name="T63" fmla="*/ 8 h 87"/>
                <a:gd name="T64" fmla="*/ 470 w 772"/>
                <a:gd name="T65" fmla="*/ 28 h 87"/>
                <a:gd name="T66" fmla="*/ 486 w 772"/>
                <a:gd name="T67" fmla="*/ 48 h 87"/>
                <a:gd name="T68" fmla="*/ 499 w 772"/>
                <a:gd name="T69" fmla="*/ 67 h 87"/>
                <a:gd name="T70" fmla="*/ 515 w 772"/>
                <a:gd name="T71" fmla="*/ 83 h 87"/>
                <a:gd name="T72" fmla="*/ 528 w 772"/>
                <a:gd name="T73" fmla="*/ 29 h 87"/>
                <a:gd name="T74" fmla="*/ 543 w 772"/>
                <a:gd name="T75" fmla="*/ 116 h 87"/>
                <a:gd name="T76" fmla="*/ 557 w 772"/>
                <a:gd name="T77" fmla="*/ 67 h 87"/>
                <a:gd name="T78" fmla="*/ 572 w 772"/>
                <a:gd name="T79" fmla="*/ 0 h 87"/>
                <a:gd name="T80" fmla="*/ 587 w 772"/>
                <a:gd name="T81" fmla="*/ 111 h 87"/>
                <a:gd name="T82" fmla="*/ 601 w 772"/>
                <a:gd name="T83" fmla="*/ 83 h 87"/>
                <a:gd name="T84" fmla="*/ 616 w 772"/>
                <a:gd name="T85" fmla="*/ 49 h 87"/>
                <a:gd name="T86" fmla="*/ 630 w 772"/>
                <a:gd name="T87" fmla="*/ 77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72"/>
                <a:gd name="T133" fmla="*/ 0 h 87"/>
                <a:gd name="T134" fmla="*/ 772 w 772"/>
                <a:gd name="T135" fmla="*/ 87 h 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72" h="87">
                  <a:moveTo>
                    <a:pt x="0" y="45"/>
                  </a:moveTo>
                  <a:lnTo>
                    <a:pt x="9" y="36"/>
                  </a:lnTo>
                  <a:lnTo>
                    <a:pt x="18" y="53"/>
                  </a:lnTo>
                  <a:lnTo>
                    <a:pt x="26" y="16"/>
                  </a:lnTo>
                  <a:lnTo>
                    <a:pt x="35" y="72"/>
                  </a:lnTo>
                  <a:lnTo>
                    <a:pt x="44" y="31"/>
                  </a:lnTo>
                  <a:lnTo>
                    <a:pt x="53" y="31"/>
                  </a:lnTo>
                  <a:lnTo>
                    <a:pt x="62" y="34"/>
                  </a:lnTo>
                  <a:lnTo>
                    <a:pt x="70" y="46"/>
                  </a:lnTo>
                  <a:lnTo>
                    <a:pt x="79" y="37"/>
                  </a:lnTo>
                  <a:lnTo>
                    <a:pt x="87" y="10"/>
                  </a:lnTo>
                  <a:lnTo>
                    <a:pt x="97" y="34"/>
                  </a:lnTo>
                  <a:lnTo>
                    <a:pt x="106" y="37"/>
                  </a:lnTo>
                  <a:lnTo>
                    <a:pt x="114" y="68"/>
                  </a:lnTo>
                  <a:lnTo>
                    <a:pt x="123" y="59"/>
                  </a:lnTo>
                  <a:lnTo>
                    <a:pt x="132" y="64"/>
                  </a:lnTo>
                  <a:lnTo>
                    <a:pt x="140" y="56"/>
                  </a:lnTo>
                  <a:lnTo>
                    <a:pt x="150" y="37"/>
                  </a:lnTo>
                  <a:lnTo>
                    <a:pt x="158" y="69"/>
                  </a:lnTo>
                  <a:lnTo>
                    <a:pt x="167" y="42"/>
                  </a:lnTo>
                  <a:lnTo>
                    <a:pt x="175" y="28"/>
                  </a:lnTo>
                  <a:lnTo>
                    <a:pt x="184" y="48"/>
                  </a:lnTo>
                  <a:lnTo>
                    <a:pt x="193" y="53"/>
                  </a:lnTo>
                  <a:lnTo>
                    <a:pt x="202" y="49"/>
                  </a:lnTo>
                  <a:lnTo>
                    <a:pt x="210" y="31"/>
                  </a:lnTo>
                  <a:lnTo>
                    <a:pt x="219" y="49"/>
                  </a:lnTo>
                  <a:lnTo>
                    <a:pt x="228" y="45"/>
                  </a:lnTo>
                  <a:lnTo>
                    <a:pt x="237" y="48"/>
                  </a:lnTo>
                  <a:lnTo>
                    <a:pt x="246" y="26"/>
                  </a:lnTo>
                  <a:lnTo>
                    <a:pt x="254" y="52"/>
                  </a:lnTo>
                  <a:lnTo>
                    <a:pt x="263" y="19"/>
                  </a:lnTo>
                  <a:lnTo>
                    <a:pt x="272" y="46"/>
                  </a:lnTo>
                  <a:lnTo>
                    <a:pt x="281" y="46"/>
                  </a:lnTo>
                  <a:lnTo>
                    <a:pt x="289" y="24"/>
                  </a:lnTo>
                  <a:lnTo>
                    <a:pt x="299" y="42"/>
                  </a:lnTo>
                  <a:lnTo>
                    <a:pt x="307" y="27"/>
                  </a:lnTo>
                  <a:lnTo>
                    <a:pt x="316" y="52"/>
                  </a:lnTo>
                  <a:lnTo>
                    <a:pt x="324" y="16"/>
                  </a:lnTo>
                  <a:lnTo>
                    <a:pt x="333" y="37"/>
                  </a:lnTo>
                  <a:lnTo>
                    <a:pt x="342" y="42"/>
                  </a:lnTo>
                  <a:lnTo>
                    <a:pt x="350" y="51"/>
                  </a:lnTo>
                  <a:lnTo>
                    <a:pt x="360" y="55"/>
                  </a:lnTo>
                  <a:lnTo>
                    <a:pt x="368" y="57"/>
                  </a:lnTo>
                  <a:lnTo>
                    <a:pt x="377" y="38"/>
                  </a:lnTo>
                  <a:lnTo>
                    <a:pt x="386" y="31"/>
                  </a:lnTo>
                  <a:lnTo>
                    <a:pt x="395" y="13"/>
                  </a:lnTo>
                  <a:lnTo>
                    <a:pt x="404" y="37"/>
                  </a:lnTo>
                  <a:lnTo>
                    <a:pt x="412" y="20"/>
                  </a:lnTo>
                  <a:lnTo>
                    <a:pt x="421" y="62"/>
                  </a:lnTo>
                  <a:lnTo>
                    <a:pt x="429" y="20"/>
                  </a:lnTo>
                  <a:lnTo>
                    <a:pt x="438" y="15"/>
                  </a:lnTo>
                  <a:lnTo>
                    <a:pt x="447" y="28"/>
                  </a:lnTo>
                  <a:lnTo>
                    <a:pt x="456" y="6"/>
                  </a:lnTo>
                  <a:lnTo>
                    <a:pt x="465" y="17"/>
                  </a:lnTo>
                  <a:lnTo>
                    <a:pt x="473" y="42"/>
                  </a:lnTo>
                  <a:lnTo>
                    <a:pt x="482" y="86"/>
                  </a:lnTo>
                  <a:lnTo>
                    <a:pt x="491" y="51"/>
                  </a:lnTo>
                  <a:lnTo>
                    <a:pt x="500" y="49"/>
                  </a:lnTo>
                  <a:lnTo>
                    <a:pt x="508" y="50"/>
                  </a:lnTo>
                  <a:lnTo>
                    <a:pt x="517" y="58"/>
                  </a:lnTo>
                  <a:lnTo>
                    <a:pt x="526" y="25"/>
                  </a:lnTo>
                  <a:lnTo>
                    <a:pt x="535" y="20"/>
                  </a:lnTo>
                  <a:lnTo>
                    <a:pt x="544" y="2"/>
                  </a:lnTo>
                  <a:lnTo>
                    <a:pt x="552" y="4"/>
                  </a:lnTo>
                  <a:lnTo>
                    <a:pt x="561" y="6"/>
                  </a:lnTo>
                  <a:lnTo>
                    <a:pt x="569" y="14"/>
                  </a:lnTo>
                  <a:lnTo>
                    <a:pt x="578" y="35"/>
                  </a:lnTo>
                  <a:lnTo>
                    <a:pt x="588" y="24"/>
                  </a:lnTo>
                  <a:lnTo>
                    <a:pt x="596" y="31"/>
                  </a:lnTo>
                  <a:lnTo>
                    <a:pt x="604" y="34"/>
                  </a:lnTo>
                  <a:lnTo>
                    <a:pt x="612" y="51"/>
                  </a:lnTo>
                  <a:lnTo>
                    <a:pt x="622" y="42"/>
                  </a:lnTo>
                  <a:lnTo>
                    <a:pt x="631" y="37"/>
                  </a:lnTo>
                  <a:lnTo>
                    <a:pt x="639" y="15"/>
                  </a:lnTo>
                  <a:lnTo>
                    <a:pt x="649" y="28"/>
                  </a:lnTo>
                  <a:lnTo>
                    <a:pt x="657" y="59"/>
                  </a:lnTo>
                  <a:lnTo>
                    <a:pt x="666" y="62"/>
                  </a:lnTo>
                  <a:lnTo>
                    <a:pt x="674" y="34"/>
                  </a:lnTo>
                  <a:lnTo>
                    <a:pt x="684" y="65"/>
                  </a:lnTo>
                  <a:lnTo>
                    <a:pt x="692" y="0"/>
                  </a:lnTo>
                  <a:lnTo>
                    <a:pt x="700" y="15"/>
                  </a:lnTo>
                  <a:lnTo>
                    <a:pt x="710" y="56"/>
                  </a:lnTo>
                  <a:lnTo>
                    <a:pt x="718" y="59"/>
                  </a:lnTo>
                  <a:lnTo>
                    <a:pt x="727" y="42"/>
                  </a:lnTo>
                  <a:lnTo>
                    <a:pt x="736" y="42"/>
                  </a:lnTo>
                  <a:lnTo>
                    <a:pt x="745" y="25"/>
                  </a:lnTo>
                  <a:lnTo>
                    <a:pt x="754" y="13"/>
                  </a:lnTo>
                  <a:lnTo>
                    <a:pt x="762" y="39"/>
                  </a:lnTo>
                  <a:lnTo>
                    <a:pt x="771" y="41"/>
                  </a:lnTo>
                </a:path>
              </a:pathLst>
            </a:custGeom>
            <a:noFill/>
            <a:ln w="31750">
              <a:solidFill>
                <a:srgbClr val="00FF00"/>
              </a:solidFill>
              <a:round/>
              <a:headEnd/>
              <a:tailEnd/>
            </a:ln>
          </p:spPr>
          <p:txBody>
            <a:bodyPr/>
            <a:lstStyle/>
            <a:p>
              <a:endParaRPr lang="en-US" dirty="0"/>
            </a:p>
          </p:txBody>
        </p:sp>
        <p:sp>
          <p:nvSpPr>
            <p:cNvPr id="60507" name="Line 144"/>
            <p:cNvSpPr>
              <a:spLocks noChangeAspect="1" noChangeShapeType="1"/>
            </p:cNvSpPr>
            <p:nvPr/>
          </p:nvSpPr>
          <p:spPr bwMode="auto">
            <a:xfrm>
              <a:off x="2291" y="2201"/>
              <a:ext cx="0" cy="0"/>
            </a:xfrm>
            <a:prstGeom prst="line">
              <a:avLst/>
            </a:prstGeom>
            <a:noFill/>
            <a:ln w="9525">
              <a:solidFill>
                <a:srgbClr val="000000"/>
              </a:solidFill>
              <a:round/>
              <a:headEnd/>
              <a:tailEnd/>
            </a:ln>
          </p:spPr>
          <p:txBody>
            <a:bodyPr wrap="none" anchor="ctr"/>
            <a:lstStyle/>
            <a:p>
              <a:endParaRPr lang="en-US" dirty="0"/>
            </a:p>
          </p:txBody>
        </p:sp>
      </p:grpSp>
      <p:grpSp>
        <p:nvGrpSpPr>
          <p:cNvPr id="6" name="Group 145"/>
          <p:cNvGrpSpPr>
            <a:grpSpLocks noChangeAspect="1"/>
          </p:cNvGrpSpPr>
          <p:nvPr/>
        </p:nvGrpSpPr>
        <p:grpSpPr bwMode="auto">
          <a:xfrm>
            <a:off x="5364163" y="2339975"/>
            <a:ext cx="2686050" cy="633413"/>
            <a:chOff x="747" y="2201"/>
            <a:chExt cx="3186" cy="1128"/>
          </a:xfrm>
        </p:grpSpPr>
        <p:sp>
          <p:nvSpPr>
            <p:cNvPr id="60496" name="Line 146"/>
            <p:cNvSpPr>
              <a:spLocks noChangeAspect="1" noChangeShapeType="1"/>
            </p:cNvSpPr>
            <p:nvPr/>
          </p:nvSpPr>
          <p:spPr bwMode="auto">
            <a:xfrm>
              <a:off x="2315" y="2247"/>
              <a:ext cx="0" cy="0"/>
            </a:xfrm>
            <a:prstGeom prst="line">
              <a:avLst/>
            </a:prstGeom>
            <a:noFill/>
            <a:ln w="9525">
              <a:solidFill>
                <a:srgbClr val="FFFF99"/>
              </a:solidFill>
              <a:round/>
              <a:headEnd/>
              <a:tailEnd/>
            </a:ln>
          </p:spPr>
          <p:txBody>
            <a:bodyPr wrap="none" anchor="ctr"/>
            <a:lstStyle/>
            <a:p>
              <a:endParaRPr lang="en-US" dirty="0"/>
            </a:p>
          </p:txBody>
        </p:sp>
        <p:sp>
          <p:nvSpPr>
            <p:cNvPr id="60497" name="Freeform 147"/>
            <p:cNvSpPr>
              <a:spLocks noChangeAspect="1"/>
            </p:cNvSpPr>
            <p:nvPr/>
          </p:nvSpPr>
          <p:spPr bwMode="auto">
            <a:xfrm>
              <a:off x="747" y="3214"/>
              <a:ext cx="829" cy="102"/>
            </a:xfrm>
            <a:custGeom>
              <a:avLst/>
              <a:gdLst>
                <a:gd name="T0" fmla="*/ 7 w 912"/>
                <a:gd name="T1" fmla="*/ 25 h 74"/>
                <a:gd name="T2" fmla="*/ 22 w 912"/>
                <a:gd name="T3" fmla="*/ 70 h 74"/>
                <a:gd name="T4" fmla="*/ 36 w 912"/>
                <a:gd name="T5" fmla="*/ 47 h 74"/>
                <a:gd name="T6" fmla="*/ 51 w 912"/>
                <a:gd name="T7" fmla="*/ 57 h 74"/>
                <a:gd name="T8" fmla="*/ 65 w 912"/>
                <a:gd name="T9" fmla="*/ 26 h 74"/>
                <a:gd name="T10" fmla="*/ 79 w 912"/>
                <a:gd name="T11" fmla="*/ 76 h 74"/>
                <a:gd name="T12" fmla="*/ 95 w 912"/>
                <a:gd name="T13" fmla="*/ 70 h 74"/>
                <a:gd name="T14" fmla="*/ 108 w 912"/>
                <a:gd name="T15" fmla="*/ 57 h 74"/>
                <a:gd name="T16" fmla="*/ 123 w 912"/>
                <a:gd name="T17" fmla="*/ 99 h 74"/>
                <a:gd name="T18" fmla="*/ 137 w 912"/>
                <a:gd name="T19" fmla="*/ 8 h 74"/>
                <a:gd name="T20" fmla="*/ 151 w 912"/>
                <a:gd name="T21" fmla="*/ 74 h 74"/>
                <a:gd name="T22" fmla="*/ 167 w 912"/>
                <a:gd name="T23" fmla="*/ 23 h 74"/>
                <a:gd name="T24" fmla="*/ 181 w 912"/>
                <a:gd name="T25" fmla="*/ 40 h 74"/>
                <a:gd name="T26" fmla="*/ 195 w 912"/>
                <a:gd name="T27" fmla="*/ 19 h 74"/>
                <a:gd name="T28" fmla="*/ 210 w 912"/>
                <a:gd name="T29" fmla="*/ 61 h 74"/>
                <a:gd name="T30" fmla="*/ 225 w 912"/>
                <a:gd name="T31" fmla="*/ 70 h 74"/>
                <a:gd name="T32" fmla="*/ 240 w 912"/>
                <a:gd name="T33" fmla="*/ 76 h 74"/>
                <a:gd name="T34" fmla="*/ 254 w 912"/>
                <a:gd name="T35" fmla="*/ 47 h 74"/>
                <a:gd name="T36" fmla="*/ 268 w 912"/>
                <a:gd name="T37" fmla="*/ 102 h 74"/>
                <a:gd name="T38" fmla="*/ 282 w 912"/>
                <a:gd name="T39" fmla="*/ 85 h 74"/>
                <a:gd name="T40" fmla="*/ 296 w 912"/>
                <a:gd name="T41" fmla="*/ 79 h 74"/>
                <a:gd name="T42" fmla="*/ 312 w 912"/>
                <a:gd name="T43" fmla="*/ 14 h 74"/>
                <a:gd name="T44" fmla="*/ 325 w 912"/>
                <a:gd name="T45" fmla="*/ 106 h 74"/>
                <a:gd name="T46" fmla="*/ 341 w 912"/>
                <a:gd name="T47" fmla="*/ 117 h 74"/>
                <a:gd name="T48" fmla="*/ 355 w 912"/>
                <a:gd name="T49" fmla="*/ 34 h 74"/>
                <a:gd name="T50" fmla="*/ 369 w 912"/>
                <a:gd name="T51" fmla="*/ 0 h 74"/>
                <a:gd name="T52" fmla="*/ 384 w 912"/>
                <a:gd name="T53" fmla="*/ 70 h 74"/>
                <a:gd name="T54" fmla="*/ 397 w 912"/>
                <a:gd name="T55" fmla="*/ 39 h 74"/>
                <a:gd name="T56" fmla="*/ 413 w 912"/>
                <a:gd name="T57" fmla="*/ 30 h 74"/>
                <a:gd name="T58" fmla="*/ 426 w 912"/>
                <a:gd name="T59" fmla="*/ 105 h 74"/>
                <a:gd name="T60" fmla="*/ 442 w 912"/>
                <a:gd name="T61" fmla="*/ 106 h 74"/>
                <a:gd name="T62" fmla="*/ 456 w 912"/>
                <a:gd name="T63" fmla="*/ 79 h 74"/>
                <a:gd name="T64" fmla="*/ 470 w 912"/>
                <a:gd name="T65" fmla="*/ 32 h 74"/>
                <a:gd name="T66" fmla="*/ 484 w 912"/>
                <a:gd name="T67" fmla="*/ 101 h 74"/>
                <a:gd name="T68" fmla="*/ 499 w 912"/>
                <a:gd name="T69" fmla="*/ 45 h 74"/>
                <a:gd name="T70" fmla="*/ 514 w 912"/>
                <a:gd name="T71" fmla="*/ 94 h 74"/>
                <a:gd name="T72" fmla="*/ 529 w 912"/>
                <a:gd name="T73" fmla="*/ 76 h 74"/>
                <a:gd name="T74" fmla="*/ 543 w 912"/>
                <a:gd name="T75" fmla="*/ 32 h 74"/>
                <a:gd name="T76" fmla="*/ 557 w 912"/>
                <a:gd name="T77" fmla="*/ 4 h 74"/>
                <a:gd name="T78" fmla="*/ 572 w 912"/>
                <a:gd name="T79" fmla="*/ 84 h 74"/>
                <a:gd name="T80" fmla="*/ 586 w 912"/>
                <a:gd name="T81" fmla="*/ 57 h 74"/>
                <a:gd name="T82" fmla="*/ 601 w 912"/>
                <a:gd name="T83" fmla="*/ 62 h 74"/>
                <a:gd name="T84" fmla="*/ 614 w 912"/>
                <a:gd name="T85" fmla="*/ 84 h 74"/>
                <a:gd name="T86" fmla="*/ 630 w 912"/>
                <a:gd name="T87" fmla="*/ 55 h 74"/>
                <a:gd name="T88" fmla="*/ 644 w 912"/>
                <a:gd name="T89" fmla="*/ 72 h 74"/>
                <a:gd name="T90" fmla="*/ 659 w 912"/>
                <a:gd name="T91" fmla="*/ 65 h 74"/>
                <a:gd name="T92" fmla="*/ 673 w 912"/>
                <a:gd name="T93" fmla="*/ 47 h 74"/>
                <a:gd name="T94" fmla="*/ 687 w 912"/>
                <a:gd name="T95" fmla="*/ 57 h 74"/>
                <a:gd name="T96" fmla="*/ 703 w 912"/>
                <a:gd name="T97" fmla="*/ 94 h 74"/>
                <a:gd name="T98" fmla="*/ 716 w 912"/>
                <a:gd name="T99" fmla="*/ 66 h 74"/>
                <a:gd name="T100" fmla="*/ 731 w 912"/>
                <a:gd name="T101" fmla="*/ 66 h 74"/>
                <a:gd name="T102" fmla="*/ 745 w 912"/>
                <a:gd name="T103" fmla="*/ 110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2"/>
                <a:gd name="T157" fmla="*/ 0 h 74"/>
                <a:gd name="T158" fmla="*/ 912 w 912"/>
                <a:gd name="T159" fmla="*/ 74 h 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2" h="74">
                  <a:moveTo>
                    <a:pt x="0" y="57"/>
                  </a:moveTo>
                  <a:lnTo>
                    <a:pt x="9" y="13"/>
                  </a:lnTo>
                  <a:lnTo>
                    <a:pt x="18" y="49"/>
                  </a:lnTo>
                  <a:lnTo>
                    <a:pt x="26" y="37"/>
                  </a:lnTo>
                  <a:lnTo>
                    <a:pt x="35" y="35"/>
                  </a:lnTo>
                  <a:lnTo>
                    <a:pt x="44" y="25"/>
                  </a:lnTo>
                  <a:lnTo>
                    <a:pt x="52" y="30"/>
                  </a:lnTo>
                  <a:lnTo>
                    <a:pt x="62" y="30"/>
                  </a:lnTo>
                  <a:lnTo>
                    <a:pt x="70" y="10"/>
                  </a:lnTo>
                  <a:lnTo>
                    <a:pt x="79" y="14"/>
                  </a:lnTo>
                  <a:lnTo>
                    <a:pt x="87" y="37"/>
                  </a:lnTo>
                  <a:lnTo>
                    <a:pt x="96" y="40"/>
                  </a:lnTo>
                  <a:lnTo>
                    <a:pt x="105" y="26"/>
                  </a:lnTo>
                  <a:lnTo>
                    <a:pt x="114" y="37"/>
                  </a:lnTo>
                  <a:lnTo>
                    <a:pt x="123" y="66"/>
                  </a:lnTo>
                  <a:lnTo>
                    <a:pt x="131" y="30"/>
                  </a:lnTo>
                  <a:lnTo>
                    <a:pt x="141" y="35"/>
                  </a:lnTo>
                  <a:lnTo>
                    <a:pt x="149" y="52"/>
                  </a:lnTo>
                  <a:lnTo>
                    <a:pt x="158" y="52"/>
                  </a:lnTo>
                  <a:lnTo>
                    <a:pt x="166" y="4"/>
                  </a:lnTo>
                  <a:lnTo>
                    <a:pt x="174" y="44"/>
                  </a:lnTo>
                  <a:lnTo>
                    <a:pt x="183" y="39"/>
                  </a:lnTo>
                  <a:lnTo>
                    <a:pt x="193" y="37"/>
                  </a:lnTo>
                  <a:lnTo>
                    <a:pt x="202" y="12"/>
                  </a:lnTo>
                  <a:lnTo>
                    <a:pt x="210" y="12"/>
                  </a:lnTo>
                  <a:lnTo>
                    <a:pt x="219" y="21"/>
                  </a:lnTo>
                  <a:lnTo>
                    <a:pt x="228" y="54"/>
                  </a:lnTo>
                  <a:lnTo>
                    <a:pt x="237" y="10"/>
                  </a:lnTo>
                  <a:lnTo>
                    <a:pt x="245" y="55"/>
                  </a:lnTo>
                  <a:lnTo>
                    <a:pt x="254" y="32"/>
                  </a:lnTo>
                  <a:lnTo>
                    <a:pt x="263" y="67"/>
                  </a:lnTo>
                  <a:lnTo>
                    <a:pt x="272" y="37"/>
                  </a:lnTo>
                  <a:lnTo>
                    <a:pt x="281" y="15"/>
                  </a:lnTo>
                  <a:lnTo>
                    <a:pt x="290" y="40"/>
                  </a:lnTo>
                  <a:lnTo>
                    <a:pt x="298" y="0"/>
                  </a:lnTo>
                  <a:lnTo>
                    <a:pt x="307" y="25"/>
                  </a:lnTo>
                  <a:lnTo>
                    <a:pt x="316" y="58"/>
                  </a:lnTo>
                  <a:lnTo>
                    <a:pt x="324" y="54"/>
                  </a:lnTo>
                  <a:lnTo>
                    <a:pt x="332" y="29"/>
                  </a:lnTo>
                  <a:lnTo>
                    <a:pt x="341" y="45"/>
                  </a:lnTo>
                  <a:lnTo>
                    <a:pt x="350" y="13"/>
                  </a:lnTo>
                  <a:lnTo>
                    <a:pt x="359" y="41"/>
                  </a:lnTo>
                  <a:lnTo>
                    <a:pt x="369" y="33"/>
                  </a:lnTo>
                  <a:lnTo>
                    <a:pt x="377" y="7"/>
                  </a:lnTo>
                  <a:lnTo>
                    <a:pt x="386" y="39"/>
                  </a:lnTo>
                  <a:lnTo>
                    <a:pt x="394" y="56"/>
                  </a:lnTo>
                  <a:lnTo>
                    <a:pt x="404" y="55"/>
                  </a:lnTo>
                  <a:lnTo>
                    <a:pt x="412" y="62"/>
                  </a:lnTo>
                  <a:lnTo>
                    <a:pt x="420" y="22"/>
                  </a:lnTo>
                  <a:lnTo>
                    <a:pt x="429" y="18"/>
                  </a:lnTo>
                  <a:lnTo>
                    <a:pt x="437" y="30"/>
                  </a:lnTo>
                  <a:lnTo>
                    <a:pt x="447" y="0"/>
                  </a:lnTo>
                  <a:lnTo>
                    <a:pt x="455" y="37"/>
                  </a:lnTo>
                  <a:lnTo>
                    <a:pt x="464" y="37"/>
                  </a:lnTo>
                  <a:lnTo>
                    <a:pt x="473" y="10"/>
                  </a:lnTo>
                  <a:lnTo>
                    <a:pt x="481" y="20"/>
                  </a:lnTo>
                  <a:lnTo>
                    <a:pt x="490" y="44"/>
                  </a:lnTo>
                  <a:lnTo>
                    <a:pt x="500" y="16"/>
                  </a:lnTo>
                  <a:lnTo>
                    <a:pt x="508" y="30"/>
                  </a:lnTo>
                  <a:lnTo>
                    <a:pt x="516" y="55"/>
                  </a:lnTo>
                  <a:lnTo>
                    <a:pt x="525" y="48"/>
                  </a:lnTo>
                  <a:lnTo>
                    <a:pt x="535" y="56"/>
                  </a:lnTo>
                  <a:lnTo>
                    <a:pt x="543" y="48"/>
                  </a:lnTo>
                  <a:lnTo>
                    <a:pt x="552" y="41"/>
                  </a:lnTo>
                  <a:lnTo>
                    <a:pt x="560" y="25"/>
                  </a:lnTo>
                  <a:lnTo>
                    <a:pt x="569" y="17"/>
                  </a:lnTo>
                  <a:lnTo>
                    <a:pt x="578" y="47"/>
                  </a:lnTo>
                  <a:lnTo>
                    <a:pt x="586" y="53"/>
                  </a:lnTo>
                  <a:lnTo>
                    <a:pt x="596" y="40"/>
                  </a:lnTo>
                  <a:lnTo>
                    <a:pt x="604" y="24"/>
                  </a:lnTo>
                  <a:lnTo>
                    <a:pt x="613" y="49"/>
                  </a:lnTo>
                  <a:lnTo>
                    <a:pt x="622" y="49"/>
                  </a:lnTo>
                  <a:lnTo>
                    <a:pt x="631" y="39"/>
                  </a:lnTo>
                  <a:lnTo>
                    <a:pt x="640" y="40"/>
                  </a:lnTo>
                  <a:lnTo>
                    <a:pt x="648" y="37"/>
                  </a:lnTo>
                  <a:lnTo>
                    <a:pt x="657" y="17"/>
                  </a:lnTo>
                  <a:lnTo>
                    <a:pt x="666" y="10"/>
                  </a:lnTo>
                  <a:lnTo>
                    <a:pt x="674" y="2"/>
                  </a:lnTo>
                  <a:lnTo>
                    <a:pt x="682" y="10"/>
                  </a:lnTo>
                  <a:lnTo>
                    <a:pt x="692" y="44"/>
                  </a:lnTo>
                  <a:lnTo>
                    <a:pt x="700" y="37"/>
                  </a:lnTo>
                  <a:lnTo>
                    <a:pt x="710" y="30"/>
                  </a:lnTo>
                  <a:lnTo>
                    <a:pt x="718" y="47"/>
                  </a:lnTo>
                  <a:lnTo>
                    <a:pt x="727" y="33"/>
                  </a:lnTo>
                  <a:lnTo>
                    <a:pt x="735" y="39"/>
                  </a:lnTo>
                  <a:lnTo>
                    <a:pt x="744" y="44"/>
                  </a:lnTo>
                  <a:lnTo>
                    <a:pt x="753" y="24"/>
                  </a:lnTo>
                  <a:lnTo>
                    <a:pt x="762" y="29"/>
                  </a:lnTo>
                  <a:lnTo>
                    <a:pt x="771" y="4"/>
                  </a:lnTo>
                  <a:lnTo>
                    <a:pt x="779" y="38"/>
                  </a:lnTo>
                  <a:lnTo>
                    <a:pt x="789" y="37"/>
                  </a:lnTo>
                  <a:lnTo>
                    <a:pt x="798" y="34"/>
                  </a:lnTo>
                  <a:lnTo>
                    <a:pt x="806" y="44"/>
                  </a:lnTo>
                  <a:lnTo>
                    <a:pt x="814" y="25"/>
                  </a:lnTo>
                  <a:lnTo>
                    <a:pt x="823" y="35"/>
                  </a:lnTo>
                  <a:lnTo>
                    <a:pt x="832" y="30"/>
                  </a:lnTo>
                  <a:lnTo>
                    <a:pt x="841" y="37"/>
                  </a:lnTo>
                  <a:lnTo>
                    <a:pt x="850" y="49"/>
                  </a:lnTo>
                  <a:lnTo>
                    <a:pt x="858" y="73"/>
                  </a:lnTo>
                  <a:lnTo>
                    <a:pt x="867" y="35"/>
                  </a:lnTo>
                  <a:lnTo>
                    <a:pt x="875" y="20"/>
                  </a:lnTo>
                  <a:lnTo>
                    <a:pt x="885" y="35"/>
                  </a:lnTo>
                  <a:lnTo>
                    <a:pt x="894" y="72"/>
                  </a:lnTo>
                  <a:lnTo>
                    <a:pt x="902" y="58"/>
                  </a:lnTo>
                  <a:lnTo>
                    <a:pt x="911" y="21"/>
                  </a:lnTo>
                </a:path>
              </a:pathLst>
            </a:custGeom>
            <a:noFill/>
            <a:ln w="31750">
              <a:solidFill>
                <a:srgbClr val="FFFF99"/>
              </a:solidFill>
              <a:round/>
              <a:headEnd/>
              <a:tailEnd/>
            </a:ln>
          </p:spPr>
          <p:txBody>
            <a:bodyPr/>
            <a:lstStyle/>
            <a:p>
              <a:endParaRPr lang="en-US" dirty="0"/>
            </a:p>
          </p:txBody>
        </p:sp>
        <p:sp>
          <p:nvSpPr>
            <p:cNvPr id="60498" name="Freeform 148"/>
            <p:cNvSpPr>
              <a:spLocks noChangeAspect="1"/>
            </p:cNvSpPr>
            <p:nvPr/>
          </p:nvSpPr>
          <p:spPr bwMode="auto">
            <a:xfrm>
              <a:off x="1581" y="2228"/>
              <a:ext cx="830" cy="1079"/>
            </a:xfrm>
            <a:custGeom>
              <a:avLst/>
              <a:gdLst>
                <a:gd name="T0" fmla="*/ 7 w 912"/>
                <a:gd name="T1" fmla="*/ 1452 h 773"/>
                <a:gd name="T2" fmla="*/ 23 w 912"/>
                <a:gd name="T3" fmla="*/ 1422 h 773"/>
                <a:gd name="T4" fmla="*/ 35 w 912"/>
                <a:gd name="T5" fmla="*/ 1457 h 773"/>
                <a:gd name="T6" fmla="*/ 51 w 912"/>
                <a:gd name="T7" fmla="*/ 1422 h 773"/>
                <a:gd name="T8" fmla="*/ 66 w 912"/>
                <a:gd name="T9" fmla="*/ 1441 h 773"/>
                <a:gd name="T10" fmla="*/ 78 w 912"/>
                <a:gd name="T11" fmla="*/ 1481 h 773"/>
                <a:gd name="T12" fmla="*/ 94 w 912"/>
                <a:gd name="T13" fmla="*/ 1485 h 773"/>
                <a:gd name="T14" fmla="*/ 108 w 912"/>
                <a:gd name="T15" fmla="*/ 1422 h 773"/>
                <a:gd name="T16" fmla="*/ 124 w 912"/>
                <a:gd name="T17" fmla="*/ 1418 h 773"/>
                <a:gd name="T18" fmla="*/ 137 w 912"/>
                <a:gd name="T19" fmla="*/ 1414 h 773"/>
                <a:gd name="T20" fmla="*/ 152 w 912"/>
                <a:gd name="T21" fmla="*/ 1432 h 773"/>
                <a:gd name="T22" fmla="*/ 167 w 912"/>
                <a:gd name="T23" fmla="*/ 1443 h 773"/>
                <a:gd name="T24" fmla="*/ 180 w 912"/>
                <a:gd name="T25" fmla="*/ 1496 h 773"/>
                <a:gd name="T26" fmla="*/ 197 w 912"/>
                <a:gd name="T27" fmla="*/ 1431 h 773"/>
                <a:gd name="T28" fmla="*/ 210 w 912"/>
                <a:gd name="T29" fmla="*/ 1467 h 773"/>
                <a:gd name="T30" fmla="*/ 226 w 912"/>
                <a:gd name="T31" fmla="*/ 1441 h 773"/>
                <a:gd name="T32" fmla="*/ 239 w 912"/>
                <a:gd name="T33" fmla="*/ 1418 h 773"/>
                <a:gd name="T34" fmla="*/ 253 w 912"/>
                <a:gd name="T35" fmla="*/ 1375 h 773"/>
                <a:gd name="T36" fmla="*/ 268 w 912"/>
                <a:gd name="T37" fmla="*/ 1417 h 773"/>
                <a:gd name="T38" fmla="*/ 282 w 912"/>
                <a:gd name="T39" fmla="*/ 1438 h 773"/>
                <a:gd name="T40" fmla="*/ 298 w 912"/>
                <a:gd name="T41" fmla="*/ 1452 h 773"/>
                <a:gd name="T42" fmla="*/ 312 w 912"/>
                <a:gd name="T43" fmla="*/ 1498 h 773"/>
                <a:gd name="T44" fmla="*/ 327 w 912"/>
                <a:gd name="T45" fmla="*/ 1482 h 773"/>
                <a:gd name="T46" fmla="*/ 341 w 912"/>
                <a:gd name="T47" fmla="*/ 1432 h 773"/>
                <a:gd name="T48" fmla="*/ 355 w 912"/>
                <a:gd name="T49" fmla="*/ 1496 h 773"/>
                <a:gd name="T50" fmla="*/ 370 w 912"/>
                <a:gd name="T51" fmla="*/ 1399 h 773"/>
                <a:gd name="T52" fmla="*/ 384 w 912"/>
                <a:gd name="T53" fmla="*/ 1482 h 773"/>
                <a:gd name="T54" fmla="*/ 399 w 912"/>
                <a:gd name="T55" fmla="*/ 1488 h 773"/>
                <a:gd name="T56" fmla="*/ 413 w 912"/>
                <a:gd name="T57" fmla="*/ 1471 h 773"/>
                <a:gd name="T58" fmla="*/ 429 w 912"/>
                <a:gd name="T59" fmla="*/ 1477 h 773"/>
                <a:gd name="T60" fmla="*/ 443 w 912"/>
                <a:gd name="T61" fmla="*/ 1442 h 773"/>
                <a:gd name="T62" fmla="*/ 456 w 912"/>
                <a:gd name="T63" fmla="*/ 1496 h 773"/>
                <a:gd name="T64" fmla="*/ 471 w 912"/>
                <a:gd name="T65" fmla="*/ 1417 h 773"/>
                <a:gd name="T66" fmla="*/ 486 w 912"/>
                <a:gd name="T67" fmla="*/ 1505 h 773"/>
                <a:gd name="T68" fmla="*/ 501 w 912"/>
                <a:gd name="T69" fmla="*/ 1389 h 773"/>
                <a:gd name="T70" fmla="*/ 514 w 912"/>
                <a:gd name="T71" fmla="*/ 1471 h 773"/>
                <a:gd name="T72" fmla="*/ 530 w 912"/>
                <a:gd name="T73" fmla="*/ 1418 h 773"/>
                <a:gd name="T74" fmla="*/ 544 w 912"/>
                <a:gd name="T75" fmla="*/ 1399 h 773"/>
                <a:gd name="T76" fmla="*/ 559 w 912"/>
                <a:gd name="T77" fmla="*/ 1441 h 773"/>
                <a:gd name="T78" fmla="*/ 572 w 912"/>
                <a:gd name="T79" fmla="*/ 1424 h 773"/>
                <a:gd name="T80" fmla="*/ 587 w 912"/>
                <a:gd name="T81" fmla="*/ 1399 h 773"/>
                <a:gd name="T82" fmla="*/ 602 w 912"/>
                <a:gd name="T83" fmla="*/ 1337 h 773"/>
                <a:gd name="T84" fmla="*/ 615 w 912"/>
                <a:gd name="T85" fmla="*/ 1111 h 773"/>
                <a:gd name="T86" fmla="*/ 631 w 912"/>
                <a:gd name="T87" fmla="*/ 910 h 773"/>
                <a:gd name="T88" fmla="*/ 645 w 912"/>
                <a:gd name="T89" fmla="*/ 606 h 773"/>
                <a:gd name="T90" fmla="*/ 660 w 912"/>
                <a:gd name="T91" fmla="*/ 356 h 773"/>
                <a:gd name="T92" fmla="*/ 674 w 912"/>
                <a:gd name="T93" fmla="*/ 103 h 773"/>
                <a:gd name="T94" fmla="*/ 688 w 912"/>
                <a:gd name="T95" fmla="*/ 18 h 773"/>
                <a:gd name="T96" fmla="*/ 703 w 912"/>
                <a:gd name="T97" fmla="*/ 0 h 773"/>
                <a:gd name="T98" fmla="*/ 717 w 912"/>
                <a:gd name="T99" fmla="*/ 123 h 773"/>
                <a:gd name="T100" fmla="*/ 733 w 912"/>
                <a:gd name="T101" fmla="*/ 285 h 773"/>
                <a:gd name="T102" fmla="*/ 748 w 912"/>
                <a:gd name="T103" fmla="*/ 516 h 7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2"/>
                <a:gd name="T157" fmla="*/ 0 h 773"/>
                <a:gd name="T158" fmla="*/ 912 w 912"/>
                <a:gd name="T159" fmla="*/ 773 h 77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2" h="773">
                  <a:moveTo>
                    <a:pt x="0" y="727"/>
                  </a:moveTo>
                  <a:lnTo>
                    <a:pt x="9" y="745"/>
                  </a:lnTo>
                  <a:lnTo>
                    <a:pt x="17" y="747"/>
                  </a:lnTo>
                  <a:lnTo>
                    <a:pt x="27" y="730"/>
                  </a:lnTo>
                  <a:lnTo>
                    <a:pt x="35" y="762"/>
                  </a:lnTo>
                  <a:lnTo>
                    <a:pt x="43" y="748"/>
                  </a:lnTo>
                  <a:lnTo>
                    <a:pt x="52" y="745"/>
                  </a:lnTo>
                  <a:lnTo>
                    <a:pt x="61" y="730"/>
                  </a:lnTo>
                  <a:lnTo>
                    <a:pt x="70" y="743"/>
                  </a:lnTo>
                  <a:lnTo>
                    <a:pt x="79" y="739"/>
                  </a:lnTo>
                  <a:lnTo>
                    <a:pt x="87" y="755"/>
                  </a:lnTo>
                  <a:lnTo>
                    <a:pt x="95" y="760"/>
                  </a:lnTo>
                  <a:lnTo>
                    <a:pt x="105" y="718"/>
                  </a:lnTo>
                  <a:lnTo>
                    <a:pt x="113" y="762"/>
                  </a:lnTo>
                  <a:lnTo>
                    <a:pt x="123" y="745"/>
                  </a:lnTo>
                  <a:lnTo>
                    <a:pt x="131" y="730"/>
                  </a:lnTo>
                  <a:lnTo>
                    <a:pt x="140" y="704"/>
                  </a:lnTo>
                  <a:lnTo>
                    <a:pt x="149" y="728"/>
                  </a:lnTo>
                  <a:lnTo>
                    <a:pt x="157" y="736"/>
                  </a:lnTo>
                  <a:lnTo>
                    <a:pt x="166" y="726"/>
                  </a:lnTo>
                  <a:lnTo>
                    <a:pt x="175" y="709"/>
                  </a:lnTo>
                  <a:lnTo>
                    <a:pt x="184" y="735"/>
                  </a:lnTo>
                  <a:lnTo>
                    <a:pt x="193" y="750"/>
                  </a:lnTo>
                  <a:lnTo>
                    <a:pt x="201" y="741"/>
                  </a:lnTo>
                  <a:lnTo>
                    <a:pt x="209" y="747"/>
                  </a:lnTo>
                  <a:lnTo>
                    <a:pt x="218" y="768"/>
                  </a:lnTo>
                  <a:lnTo>
                    <a:pt x="228" y="745"/>
                  </a:lnTo>
                  <a:lnTo>
                    <a:pt x="237" y="734"/>
                  </a:lnTo>
                  <a:lnTo>
                    <a:pt x="245" y="736"/>
                  </a:lnTo>
                  <a:lnTo>
                    <a:pt x="254" y="753"/>
                  </a:lnTo>
                  <a:lnTo>
                    <a:pt x="263" y="730"/>
                  </a:lnTo>
                  <a:lnTo>
                    <a:pt x="272" y="739"/>
                  </a:lnTo>
                  <a:lnTo>
                    <a:pt x="280" y="723"/>
                  </a:lnTo>
                  <a:lnTo>
                    <a:pt x="289" y="728"/>
                  </a:lnTo>
                  <a:lnTo>
                    <a:pt x="297" y="709"/>
                  </a:lnTo>
                  <a:lnTo>
                    <a:pt x="306" y="706"/>
                  </a:lnTo>
                  <a:lnTo>
                    <a:pt x="316" y="727"/>
                  </a:lnTo>
                  <a:lnTo>
                    <a:pt x="324" y="727"/>
                  </a:lnTo>
                  <a:lnTo>
                    <a:pt x="333" y="751"/>
                  </a:lnTo>
                  <a:lnTo>
                    <a:pt x="341" y="738"/>
                  </a:lnTo>
                  <a:lnTo>
                    <a:pt x="349" y="755"/>
                  </a:lnTo>
                  <a:lnTo>
                    <a:pt x="359" y="745"/>
                  </a:lnTo>
                  <a:lnTo>
                    <a:pt x="368" y="750"/>
                  </a:lnTo>
                  <a:lnTo>
                    <a:pt x="377" y="769"/>
                  </a:lnTo>
                  <a:lnTo>
                    <a:pt x="385" y="758"/>
                  </a:lnTo>
                  <a:lnTo>
                    <a:pt x="394" y="761"/>
                  </a:lnTo>
                  <a:lnTo>
                    <a:pt x="403" y="728"/>
                  </a:lnTo>
                  <a:lnTo>
                    <a:pt x="412" y="735"/>
                  </a:lnTo>
                  <a:lnTo>
                    <a:pt x="421" y="751"/>
                  </a:lnTo>
                  <a:lnTo>
                    <a:pt x="429" y="768"/>
                  </a:lnTo>
                  <a:lnTo>
                    <a:pt x="437" y="741"/>
                  </a:lnTo>
                  <a:lnTo>
                    <a:pt x="447" y="718"/>
                  </a:lnTo>
                  <a:lnTo>
                    <a:pt x="455" y="751"/>
                  </a:lnTo>
                  <a:lnTo>
                    <a:pt x="464" y="761"/>
                  </a:lnTo>
                  <a:lnTo>
                    <a:pt x="473" y="752"/>
                  </a:lnTo>
                  <a:lnTo>
                    <a:pt x="481" y="764"/>
                  </a:lnTo>
                  <a:lnTo>
                    <a:pt x="490" y="741"/>
                  </a:lnTo>
                  <a:lnTo>
                    <a:pt x="499" y="755"/>
                  </a:lnTo>
                  <a:lnTo>
                    <a:pt x="509" y="758"/>
                  </a:lnTo>
                  <a:lnTo>
                    <a:pt x="517" y="758"/>
                  </a:lnTo>
                  <a:lnTo>
                    <a:pt x="525" y="738"/>
                  </a:lnTo>
                  <a:lnTo>
                    <a:pt x="535" y="740"/>
                  </a:lnTo>
                  <a:lnTo>
                    <a:pt x="543" y="740"/>
                  </a:lnTo>
                  <a:lnTo>
                    <a:pt x="551" y="768"/>
                  </a:lnTo>
                  <a:lnTo>
                    <a:pt x="560" y="745"/>
                  </a:lnTo>
                  <a:lnTo>
                    <a:pt x="569" y="727"/>
                  </a:lnTo>
                  <a:lnTo>
                    <a:pt x="578" y="764"/>
                  </a:lnTo>
                  <a:lnTo>
                    <a:pt x="587" y="772"/>
                  </a:lnTo>
                  <a:lnTo>
                    <a:pt x="595" y="761"/>
                  </a:lnTo>
                  <a:lnTo>
                    <a:pt x="604" y="713"/>
                  </a:lnTo>
                  <a:lnTo>
                    <a:pt x="613" y="717"/>
                  </a:lnTo>
                  <a:lnTo>
                    <a:pt x="621" y="755"/>
                  </a:lnTo>
                  <a:lnTo>
                    <a:pt x="630" y="744"/>
                  </a:lnTo>
                  <a:lnTo>
                    <a:pt x="639" y="728"/>
                  </a:lnTo>
                  <a:lnTo>
                    <a:pt x="648" y="733"/>
                  </a:lnTo>
                  <a:lnTo>
                    <a:pt x="657" y="718"/>
                  </a:lnTo>
                  <a:lnTo>
                    <a:pt x="666" y="762"/>
                  </a:lnTo>
                  <a:lnTo>
                    <a:pt x="675" y="739"/>
                  </a:lnTo>
                  <a:lnTo>
                    <a:pt x="683" y="724"/>
                  </a:lnTo>
                  <a:lnTo>
                    <a:pt x="691" y="731"/>
                  </a:lnTo>
                  <a:lnTo>
                    <a:pt x="700" y="712"/>
                  </a:lnTo>
                  <a:lnTo>
                    <a:pt x="709" y="718"/>
                  </a:lnTo>
                  <a:lnTo>
                    <a:pt x="718" y="710"/>
                  </a:lnTo>
                  <a:lnTo>
                    <a:pt x="726" y="686"/>
                  </a:lnTo>
                  <a:lnTo>
                    <a:pt x="735" y="637"/>
                  </a:lnTo>
                  <a:lnTo>
                    <a:pt x="743" y="570"/>
                  </a:lnTo>
                  <a:lnTo>
                    <a:pt x="753" y="527"/>
                  </a:lnTo>
                  <a:lnTo>
                    <a:pt x="762" y="467"/>
                  </a:lnTo>
                  <a:lnTo>
                    <a:pt x="771" y="338"/>
                  </a:lnTo>
                  <a:lnTo>
                    <a:pt x="779" y="311"/>
                  </a:lnTo>
                  <a:lnTo>
                    <a:pt x="787" y="235"/>
                  </a:lnTo>
                  <a:lnTo>
                    <a:pt x="797" y="183"/>
                  </a:lnTo>
                  <a:lnTo>
                    <a:pt x="805" y="134"/>
                  </a:lnTo>
                  <a:lnTo>
                    <a:pt x="814" y="53"/>
                  </a:lnTo>
                  <a:lnTo>
                    <a:pt x="823" y="32"/>
                  </a:lnTo>
                  <a:lnTo>
                    <a:pt x="831" y="9"/>
                  </a:lnTo>
                  <a:lnTo>
                    <a:pt x="841" y="1"/>
                  </a:lnTo>
                  <a:lnTo>
                    <a:pt x="849" y="0"/>
                  </a:lnTo>
                  <a:lnTo>
                    <a:pt x="858" y="4"/>
                  </a:lnTo>
                  <a:lnTo>
                    <a:pt x="866" y="63"/>
                  </a:lnTo>
                  <a:lnTo>
                    <a:pt x="875" y="102"/>
                  </a:lnTo>
                  <a:lnTo>
                    <a:pt x="884" y="146"/>
                  </a:lnTo>
                  <a:lnTo>
                    <a:pt x="893" y="204"/>
                  </a:lnTo>
                  <a:lnTo>
                    <a:pt x="903" y="265"/>
                  </a:lnTo>
                  <a:lnTo>
                    <a:pt x="911" y="347"/>
                  </a:lnTo>
                </a:path>
              </a:pathLst>
            </a:custGeom>
            <a:noFill/>
            <a:ln w="31750">
              <a:solidFill>
                <a:srgbClr val="FFFF99"/>
              </a:solidFill>
              <a:round/>
              <a:headEnd/>
              <a:tailEnd/>
            </a:ln>
          </p:spPr>
          <p:txBody>
            <a:bodyPr/>
            <a:lstStyle/>
            <a:p>
              <a:endParaRPr lang="en-US" dirty="0"/>
            </a:p>
          </p:txBody>
        </p:sp>
        <p:sp>
          <p:nvSpPr>
            <p:cNvPr id="60499" name="Freeform 149"/>
            <p:cNvSpPr>
              <a:spLocks noChangeAspect="1"/>
            </p:cNvSpPr>
            <p:nvPr/>
          </p:nvSpPr>
          <p:spPr bwMode="auto">
            <a:xfrm>
              <a:off x="2404" y="2712"/>
              <a:ext cx="828" cy="607"/>
            </a:xfrm>
            <a:custGeom>
              <a:avLst/>
              <a:gdLst>
                <a:gd name="T0" fmla="*/ 6 w 911"/>
                <a:gd name="T1" fmla="*/ 149 h 435"/>
                <a:gd name="T2" fmla="*/ 22 w 911"/>
                <a:gd name="T3" fmla="*/ 375 h 435"/>
                <a:gd name="T4" fmla="*/ 35 w 911"/>
                <a:gd name="T5" fmla="*/ 575 h 435"/>
                <a:gd name="T6" fmla="*/ 50 w 911"/>
                <a:gd name="T7" fmla="*/ 661 h 435"/>
                <a:gd name="T8" fmla="*/ 65 w 911"/>
                <a:gd name="T9" fmla="*/ 710 h 435"/>
                <a:gd name="T10" fmla="*/ 79 w 911"/>
                <a:gd name="T11" fmla="*/ 744 h 435"/>
                <a:gd name="T12" fmla="*/ 95 w 911"/>
                <a:gd name="T13" fmla="*/ 823 h 435"/>
                <a:gd name="T14" fmla="*/ 108 w 911"/>
                <a:gd name="T15" fmla="*/ 819 h 435"/>
                <a:gd name="T16" fmla="*/ 123 w 911"/>
                <a:gd name="T17" fmla="*/ 745 h 435"/>
                <a:gd name="T18" fmla="*/ 137 w 911"/>
                <a:gd name="T19" fmla="*/ 738 h 435"/>
                <a:gd name="T20" fmla="*/ 152 w 911"/>
                <a:gd name="T21" fmla="*/ 748 h 435"/>
                <a:gd name="T22" fmla="*/ 166 w 911"/>
                <a:gd name="T23" fmla="*/ 794 h 435"/>
                <a:gd name="T24" fmla="*/ 180 w 911"/>
                <a:gd name="T25" fmla="*/ 748 h 435"/>
                <a:gd name="T26" fmla="*/ 195 w 911"/>
                <a:gd name="T27" fmla="*/ 787 h 435"/>
                <a:gd name="T28" fmla="*/ 210 w 911"/>
                <a:gd name="T29" fmla="*/ 759 h 435"/>
                <a:gd name="T30" fmla="*/ 224 w 911"/>
                <a:gd name="T31" fmla="*/ 777 h 435"/>
                <a:gd name="T32" fmla="*/ 239 w 911"/>
                <a:gd name="T33" fmla="*/ 794 h 435"/>
                <a:gd name="T34" fmla="*/ 253 w 911"/>
                <a:gd name="T35" fmla="*/ 801 h 435"/>
                <a:gd name="T36" fmla="*/ 267 w 911"/>
                <a:gd name="T37" fmla="*/ 794 h 435"/>
                <a:gd name="T38" fmla="*/ 282 w 911"/>
                <a:gd name="T39" fmla="*/ 763 h 435"/>
                <a:gd name="T40" fmla="*/ 296 w 911"/>
                <a:gd name="T41" fmla="*/ 784 h 435"/>
                <a:gd name="T42" fmla="*/ 311 w 911"/>
                <a:gd name="T43" fmla="*/ 724 h 435"/>
                <a:gd name="T44" fmla="*/ 325 w 911"/>
                <a:gd name="T45" fmla="*/ 846 h 435"/>
                <a:gd name="T46" fmla="*/ 340 w 911"/>
                <a:gd name="T47" fmla="*/ 759 h 435"/>
                <a:gd name="T48" fmla="*/ 354 w 911"/>
                <a:gd name="T49" fmla="*/ 809 h 435"/>
                <a:gd name="T50" fmla="*/ 368 w 911"/>
                <a:gd name="T51" fmla="*/ 734 h 435"/>
                <a:gd name="T52" fmla="*/ 383 w 911"/>
                <a:gd name="T53" fmla="*/ 784 h 435"/>
                <a:gd name="T54" fmla="*/ 397 w 911"/>
                <a:gd name="T55" fmla="*/ 707 h 435"/>
                <a:gd name="T56" fmla="*/ 413 w 911"/>
                <a:gd name="T57" fmla="*/ 784 h 435"/>
                <a:gd name="T58" fmla="*/ 426 w 911"/>
                <a:gd name="T59" fmla="*/ 762 h 435"/>
                <a:gd name="T60" fmla="*/ 441 w 911"/>
                <a:gd name="T61" fmla="*/ 744 h 435"/>
                <a:gd name="T62" fmla="*/ 455 w 911"/>
                <a:gd name="T63" fmla="*/ 773 h 435"/>
                <a:gd name="T64" fmla="*/ 469 w 911"/>
                <a:gd name="T65" fmla="*/ 748 h 435"/>
                <a:gd name="T66" fmla="*/ 484 w 911"/>
                <a:gd name="T67" fmla="*/ 734 h 435"/>
                <a:gd name="T68" fmla="*/ 498 w 911"/>
                <a:gd name="T69" fmla="*/ 763 h 435"/>
                <a:gd name="T70" fmla="*/ 514 w 911"/>
                <a:gd name="T71" fmla="*/ 772 h 435"/>
                <a:gd name="T72" fmla="*/ 528 w 911"/>
                <a:gd name="T73" fmla="*/ 767 h 435"/>
                <a:gd name="T74" fmla="*/ 542 w 911"/>
                <a:gd name="T75" fmla="*/ 734 h 435"/>
                <a:gd name="T76" fmla="*/ 557 w 911"/>
                <a:gd name="T77" fmla="*/ 754 h 435"/>
                <a:gd name="T78" fmla="*/ 571 w 911"/>
                <a:gd name="T79" fmla="*/ 798 h 435"/>
                <a:gd name="T80" fmla="*/ 585 w 911"/>
                <a:gd name="T81" fmla="*/ 734 h 435"/>
                <a:gd name="T82" fmla="*/ 600 w 911"/>
                <a:gd name="T83" fmla="*/ 723 h 435"/>
                <a:gd name="T84" fmla="*/ 614 w 911"/>
                <a:gd name="T85" fmla="*/ 801 h 435"/>
                <a:gd name="T86" fmla="*/ 629 w 911"/>
                <a:gd name="T87" fmla="*/ 801 h 435"/>
                <a:gd name="T88" fmla="*/ 643 w 911"/>
                <a:gd name="T89" fmla="*/ 781 h 435"/>
                <a:gd name="T90" fmla="*/ 658 w 911"/>
                <a:gd name="T91" fmla="*/ 707 h 435"/>
                <a:gd name="T92" fmla="*/ 673 w 911"/>
                <a:gd name="T93" fmla="*/ 734 h 435"/>
                <a:gd name="T94" fmla="*/ 686 w 911"/>
                <a:gd name="T95" fmla="*/ 742 h 435"/>
                <a:gd name="T96" fmla="*/ 701 w 911"/>
                <a:gd name="T97" fmla="*/ 777 h 435"/>
                <a:gd name="T98" fmla="*/ 716 w 911"/>
                <a:gd name="T99" fmla="*/ 763 h 435"/>
                <a:gd name="T100" fmla="*/ 730 w 911"/>
                <a:gd name="T101" fmla="*/ 812 h 435"/>
                <a:gd name="T102" fmla="*/ 745 w 911"/>
                <a:gd name="T103" fmla="*/ 794 h 4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1"/>
                <a:gd name="T157" fmla="*/ 0 h 435"/>
                <a:gd name="T158" fmla="*/ 911 w 911"/>
                <a:gd name="T159" fmla="*/ 435 h 4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1" h="435">
                  <a:moveTo>
                    <a:pt x="0" y="0"/>
                  </a:moveTo>
                  <a:lnTo>
                    <a:pt x="8" y="77"/>
                  </a:lnTo>
                  <a:lnTo>
                    <a:pt x="17" y="115"/>
                  </a:lnTo>
                  <a:lnTo>
                    <a:pt x="26" y="193"/>
                  </a:lnTo>
                  <a:lnTo>
                    <a:pt x="35" y="254"/>
                  </a:lnTo>
                  <a:lnTo>
                    <a:pt x="43" y="295"/>
                  </a:lnTo>
                  <a:lnTo>
                    <a:pt x="53" y="327"/>
                  </a:lnTo>
                  <a:lnTo>
                    <a:pt x="61" y="340"/>
                  </a:lnTo>
                  <a:lnTo>
                    <a:pt x="70" y="346"/>
                  </a:lnTo>
                  <a:lnTo>
                    <a:pt x="78" y="365"/>
                  </a:lnTo>
                  <a:lnTo>
                    <a:pt x="87" y="380"/>
                  </a:lnTo>
                  <a:lnTo>
                    <a:pt x="96" y="382"/>
                  </a:lnTo>
                  <a:lnTo>
                    <a:pt x="105" y="394"/>
                  </a:lnTo>
                  <a:lnTo>
                    <a:pt x="114" y="423"/>
                  </a:lnTo>
                  <a:lnTo>
                    <a:pt x="122" y="397"/>
                  </a:lnTo>
                  <a:lnTo>
                    <a:pt x="131" y="421"/>
                  </a:lnTo>
                  <a:lnTo>
                    <a:pt x="140" y="375"/>
                  </a:lnTo>
                  <a:lnTo>
                    <a:pt x="149" y="383"/>
                  </a:lnTo>
                  <a:lnTo>
                    <a:pt x="157" y="392"/>
                  </a:lnTo>
                  <a:lnTo>
                    <a:pt x="166" y="379"/>
                  </a:lnTo>
                  <a:lnTo>
                    <a:pt x="175" y="366"/>
                  </a:lnTo>
                  <a:lnTo>
                    <a:pt x="184" y="384"/>
                  </a:lnTo>
                  <a:lnTo>
                    <a:pt x="193" y="405"/>
                  </a:lnTo>
                  <a:lnTo>
                    <a:pt x="201" y="408"/>
                  </a:lnTo>
                  <a:lnTo>
                    <a:pt x="210" y="379"/>
                  </a:lnTo>
                  <a:lnTo>
                    <a:pt x="218" y="384"/>
                  </a:lnTo>
                  <a:lnTo>
                    <a:pt x="226" y="389"/>
                  </a:lnTo>
                  <a:lnTo>
                    <a:pt x="236" y="404"/>
                  </a:lnTo>
                  <a:lnTo>
                    <a:pt x="245" y="389"/>
                  </a:lnTo>
                  <a:lnTo>
                    <a:pt x="254" y="390"/>
                  </a:lnTo>
                  <a:lnTo>
                    <a:pt x="262" y="411"/>
                  </a:lnTo>
                  <a:lnTo>
                    <a:pt x="271" y="399"/>
                  </a:lnTo>
                  <a:lnTo>
                    <a:pt x="280" y="401"/>
                  </a:lnTo>
                  <a:lnTo>
                    <a:pt x="289" y="408"/>
                  </a:lnTo>
                  <a:lnTo>
                    <a:pt x="298" y="392"/>
                  </a:lnTo>
                  <a:lnTo>
                    <a:pt x="306" y="411"/>
                  </a:lnTo>
                  <a:lnTo>
                    <a:pt x="315" y="396"/>
                  </a:lnTo>
                  <a:lnTo>
                    <a:pt x="324" y="408"/>
                  </a:lnTo>
                  <a:lnTo>
                    <a:pt x="332" y="399"/>
                  </a:lnTo>
                  <a:lnTo>
                    <a:pt x="341" y="392"/>
                  </a:lnTo>
                  <a:lnTo>
                    <a:pt x="349" y="389"/>
                  </a:lnTo>
                  <a:lnTo>
                    <a:pt x="359" y="403"/>
                  </a:lnTo>
                  <a:lnTo>
                    <a:pt x="367" y="389"/>
                  </a:lnTo>
                  <a:lnTo>
                    <a:pt x="376" y="372"/>
                  </a:lnTo>
                  <a:lnTo>
                    <a:pt x="385" y="393"/>
                  </a:lnTo>
                  <a:lnTo>
                    <a:pt x="394" y="434"/>
                  </a:lnTo>
                  <a:lnTo>
                    <a:pt x="402" y="384"/>
                  </a:lnTo>
                  <a:lnTo>
                    <a:pt x="411" y="390"/>
                  </a:lnTo>
                  <a:lnTo>
                    <a:pt x="420" y="377"/>
                  </a:lnTo>
                  <a:lnTo>
                    <a:pt x="429" y="416"/>
                  </a:lnTo>
                  <a:lnTo>
                    <a:pt x="437" y="397"/>
                  </a:lnTo>
                  <a:lnTo>
                    <a:pt x="446" y="377"/>
                  </a:lnTo>
                  <a:lnTo>
                    <a:pt x="455" y="397"/>
                  </a:lnTo>
                  <a:lnTo>
                    <a:pt x="463" y="403"/>
                  </a:lnTo>
                  <a:lnTo>
                    <a:pt x="472" y="375"/>
                  </a:lnTo>
                  <a:lnTo>
                    <a:pt x="481" y="363"/>
                  </a:lnTo>
                  <a:lnTo>
                    <a:pt x="490" y="371"/>
                  </a:lnTo>
                  <a:lnTo>
                    <a:pt x="499" y="403"/>
                  </a:lnTo>
                  <a:lnTo>
                    <a:pt x="508" y="410"/>
                  </a:lnTo>
                  <a:lnTo>
                    <a:pt x="516" y="391"/>
                  </a:lnTo>
                  <a:lnTo>
                    <a:pt x="525" y="415"/>
                  </a:lnTo>
                  <a:lnTo>
                    <a:pt x="534" y="382"/>
                  </a:lnTo>
                  <a:lnTo>
                    <a:pt x="543" y="379"/>
                  </a:lnTo>
                  <a:lnTo>
                    <a:pt x="551" y="397"/>
                  </a:lnTo>
                  <a:lnTo>
                    <a:pt x="560" y="371"/>
                  </a:lnTo>
                  <a:lnTo>
                    <a:pt x="568" y="384"/>
                  </a:lnTo>
                  <a:lnTo>
                    <a:pt x="578" y="379"/>
                  </a:lnTo>
                  <a:lnTo>
                    <a:pt x="586" y="377"/>
                  </a:lnTo>
                  <a:lnTo>
                    <a:pt x="595" y="373"/>
                  </a:lnTo>
                  <a:lnTo>
                    <a:pt x="603" y="392"/>
                  </a:lnTo>
                  <a:lnTo>
                    <a:pt x="612" y="424"/>
                  </a:lnTo>
                  <a:lnTo>
                    <a:pt x="622" y="396"/>
                  </a:lnTo>
                  <a:lnTo>
                    <a:pt x="630" y="394"/>
                  </a:lnTo>
                  <a:lnTo>
                    <a:pt x="639" y="394"/>
                  </a:lnTo>
                  <a:lnTo>
                    <a:pt x="648" y="375"/>
                  </a:lnTo>
                  <a:lnTo>
                    <a:pt x="656" y="377"/>
                  </a:lnTo>
                  <a:lnTo>
                    <a:pt x="666" y="407"/>
                  </a:lnTo>
                  <a:lnTo>
                    <a:pt x="674" y="387"/>
                  </a:lnTo>
                  <a:lnTo>
                    <a:pt x="683" y="389"/>
                  </a:lnTo>
                  <a:lnTo>
                    <a:pt x="691" y="410"/>
                  </a:lnTo>
                  <a:lnTo>
                    <a:pt x="700" y="401"/>
                  </a:lnTo>
                  <a:lnTo>
                    <a:pt x="709" y="377"/>
                  </a:lnTo>
                  <a:lnTo>
                    <a:pt x="718" y="399"/>
                  </a:lnTo>
                  <a:lnTo>
                    <a:pt x="726" y="371"/>
                  </a:lnTo>
                  <a:lnTo>
                    <a:pt x="735" y="361"/>
                  </a:lnTo>
                  <a:lnTo>
                    <a:pt x="744" y="411"/>
                  </a:lnTo>
                  <a:lnTo>
                    <a:pt x="752" y="377"/>
                  </a:lnTo>
                  <a:lnTo>
                    <a:pt x="761" y="411"/>
                  </a:lnTo>
                  <a:lnTo>
                    <a:pt x="770" y="429"/>
                  </a:lnTo>
                  <a:lnTo>
                    <a:pt x="779" y="401"/>
                  </a:lnTo>
                  <a:lnTo>
                    <a:pt x="788" y="361"/>
                  </a:lnTo>
                  <a:lnTo>
                    <a:pt x="797" y="363"/>
                  </a:lnTo>
                  <a:lnTo>
                    <a:pt x="806" y="386"/>
                  </a:lnTo>
                  <a:lnTo>
                    <a:pt x="814" y="377"/>
                  </a:lnTo>
                  <a:lnTo>
                    <a:pt x="823" y="405"/>
                  </a:lnTo>
                  <a:lnTo>
                    <a:pt x="831" y="381"/>
                  </a:lnTo>
                  <a:lnTo>
                    <a:pt x="840" y="379"/>
                  </a:lnTo>
                  <a:lnTo>
                    <a:pt x="848" y="399"/>
                  </a:lnTo>
                  <a:lnTo>
                    <a:pt x="857" y="377"/>
                  </a:lnTo>
                  <a:lnTo>
                    <a:pt x="867" y="392"/>
                  </a:lnTo>
                  <a:lnTo>
                    <a:pt x="875" y="401"/>
                  </a:lnTo>
                  <a:lnTo>
                    <a:pt x="884" y="417"/>
                  </a:lnTo>
                  <a:lnTo>
                    <a:pt x="892" y="391"/>
                  </a:lnTo>
                  <a:lnTo>
                    <a:pt x="902" y="408"/>
                  </a:lnTo>
                  <a:lnTo>
                    <a:pt x="910" y="400"/>
                  </a:lnTo>
                </a:path>
              </a:pathLst>
            </a:custGeom>
            <a:noFill/>
            <a:ln w="31750">
              <a:solidFill>
                <a:srgbClr val="FFFF99"/>
              </a:solidFill>
              <a:round/>
              <a:headEnd/>
              <a:tailEnd/>
            </a:ln>
          </p:spPr>
          <p:txBody>
            <a:bodyPr/>
            <a:lstStyle/>
            <a:p>
              <a:endParaRPr lang="en-US" dirty="0"/>
            </a:p>
          </p:txBody>
        </p:sp>
        <p:sp>
          <p:nvSpPr>
            <p:cNvPr id="60500" name="Freeform 150"/>
            <p:cNvSpPr>
              <a:spLocks noChangeAspect="1"/>
            </p:cNvSpPr>
            <p:nvPr/>
          </p:nvSpPr>
          <p:spPr bwMode="auto">
            <a:xfrm>
              <a:off x="3231" y="3207"/>
              <a:ext cx="702" cy="122"/>
            </a:xfrm>
            <a:custGeom>
              <a:avLst/>
              <a:gdLst>
                <a:gd name="T0" fmla="*/ 7 w 772"/>
                <a:gd name="T1" fmla="*/ 70 h 87"/>
                <a:gd name="T2" fmla="*/ 22 w 772"/>
                <a:gd name="T3" fmla="*/ 31 h 87"/>
                <a:gd name="T4" fmla="*/ 36 w 772"/>
                <a:gd name="T5" fmla="*/ 60 h 87"/>
                <a:gd name="T6" fmla="*/ 51 w 772"/>
                <a:gd name="T7" fmla="*/ 67 h 87"/>
                <a:gd name="T8" fmla="*/ 65 w 772"/>
                <a:gd name="T9" fmla="*/ 73 h 87"/>
                <a:gd name="T10" fmla="*/ 80 w 772"/>
                <a:gd name="T11" fmla="*/ 67 h 87"/>
                <a:gd name="T12" fmla="*/ 95 w 772"/>
                <a:gd name="T13" fmla="*/ 133 h 87"/>
                <a:gd name="T14" fmla="*/ 109 w 772"/>
                <a:gd name="T15" fmla="*/ 126 h 87"/>
                <a:gd name="T16" fmla="*/ 124 w 772"/>
                <a:gd name="T17" fmla="*/ 73 h 87"/>
                <a:gd name="T18" fmla="*/ 138 w 772"/>
                <a:gd name="T19" fmla="*/ 83 h 87"/>
                <a:gd name="T20" fmla="*/ 152 w 772"/>
                <a:gd name="T21" fmla="*/ 94 h 87"/>
                <a:gd name="T22" fmla="*/ 167 w 772"/>
                <a:gd name="T23" fmla="*/ 97 h 87"/>
                <a:gd name="T24" fmla="*/ 181 w 772"/>
                <a:gd name="T25" fmla="*/ 97 h 87"/>
                <a:gd name="T26" fmla="*/ 196 w 772"/>
                <a:gd name="T27" fmla="*/ 94 h 87"/>
                <a:gd name="T28" fmla="*/ 210 w 772"/>
                <a:gd name="T29" fmla="*/ 102 h 87"/>
                <a:gd name="T30" fmla="*/ 225 w 772"/>
                <a:gd name="T31" fmla="*/ 91 h 87"/>
                <a:gd name="T32" fmla="*/ 239 w 772"/>
                <a:gd name="T33" fmla="*/ 48 h 87"/>
                <a:gd name="T34" fmla="*/ 254 w 772"/>
                <a:gd name="T35" fmla="*/ 53 h 87"/>
                <a:gd name="T36" fmla="*/ 268 w 772"/>
                <a:gd name="T37" fmla="*/ 31 h 87"/>
                <a:gd name="T38" fmla="*/ 283 w 772"/>
                <a:gd name="T39" fmla="*/ 83 h 87"/>
                <a:gd name="T40" fmla="*/ 297 w 772"/>
                <a:gd name="T41" fmla="*/ 108 h 87"/>
                <a:gd name="T42" fmla="*/ 312 w 772"/>
                <a:gd name="T43" fmla="*/ 74 h 87"/>
                <a:gd name="T44" fmla="*/ 326 w 772"/>
                <a:gd name="T45" fmla="*/ 25 h 87"/>
                <a:gd name="T46" fmla="*/ 341 w 772"/>
                <a:gd name="T47" fmla="*/ 39 h 87"/>
                <a:gd name="T48" fmla="*/ 355 w 772"/>
                <a:gd name="T49" fmla="*/ 39 h 87"/>
                <a:gd name="T50" fmla="*/ 369 w 772"/>
                <a:gd name="T51" fmla="*/ 55 h 87"/>
                <a:gd name="T52" fmla="*/ 385 w 772"/>
                <a:gd name="T53" fmla="*/ 34 h 87"/>
                <a:gd name="T54" fmla="*/ 398 w 772"/>
                <a:gd name="T55" fmla="*/ 170 h 87"/>
                <a:gd name="T56" fmla="*/ 414 w 772"/>
                <a:gd name="T57" fmla="*/ 97 h 87"/>
                <a:gd name="T58" fmla="*/ 427 w 772"/>
                <a:gd name="T59" fmla="*/ 114 h 87"/>
                <a:gd name="T60" fmla="*/ 442 w 772"/>
                <a:gd name="T61" fmla="*/ 39 h 87"/>
                <a:gd name="T62" fmla="*/ 456 w 772"/>
                <a:gd name="T63" fmla="*/ 8 h 87"/>
                <a:gd name="T64" fmla="*/ 470 w 772"/>
                <a:gd name="T65" fmla="*/ 28 h 87"/>
                <a:gd name="T66" fmla="*/ 486 w 772"/>
                <a:gd name="T67" fmla="*/ 48 h 87"/>
                <a:gd name="T68" fmla="*/ 499 w 772"/>
                <a:gd name="T69" fmla="*/ 67 h 87"/>
                <a:gd name="T70" fmla="*/ 515 w 772"/>
                <a:gd name="T71" fmla="*/ 83 h 87"/>
                <a:gd name="T72" fmla="*/ 528 w 772"/>
                <a:gd name="T73" fmla="*/ 29 h 87"/>
                <a:gd name="T74" fmla="*/ 543 w 772"/>
                <a:gd name="T75" fmla="*/ 116 h 87"/>
                <a:gd name="T76" fmla="*/ 557 w 772"/>
                <a:gd name="T77" fmla="*/ 67 h 87"/>
                <a:gd name="T78" fmla="*/ 572 w 772"/>
                <a:gd name="T79" fmla="*/ 0 h 87"/>
                <a:gd name="T80" fmla="*/ 587 w 772"/>
                <a:gd name="T81" fmla="*/ 111 h 87"/>
                <a:gd name="T82" fmla="*/ 601 w 772"/>
                <a:gd name="T83" fmla="*/ 83 h 87"/>
                <a:gd name="T84" fmla="*/ 616 w 772"/>
                <a:gd name="T85" fmla="*/ 49 h 87"/>
                <a:gd name="T86" fmla="*/ 630 w 772"/>
                <a:gd name="T87" fmla="*/ 77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72"/>
                <a:gd name="T133" fmla="*/ 0 h 87"/>
                <a:gd name="T134" fmla="*/ 772 w 772"/>
                <a:gd name="T135" fmla="*/ 87 h 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72" h="87">
                  <a:moveTo>
                    <a:pt x="0" y="45"/>
                  </a:moveTo>
                  <a:lnTo>
                    <a:pt x="9" y="36"/>
                  </a:lnTo>
                  <a:lnTo>
                    <a:pt x="18" y="53"/>
                  </a:lnTo>
                  <a:lnTo>
                    <a:pt x="26" y="16"/>
                  </a:lnTo>
                  <a:lnTo>
                    <a:pt x="35" y="72"/>
                  </a:lnTo>
                  <a:lnTo>
                    <a:pt x="44" y="31"/>
                  </a:lnTo>
                  <a:lnTo>
                    <a:pt x="53" y="31"/>
                  </a:lnTo>
                  <a:lnTo>
                    <a:pt x="62" y="34"/>
                  </a:lnTo>
                  <a:lnTo>
                    <a:pt x="70" y="46"/>
                  </a:lnTo>
                  <a:lnTo>
                    <a:pt x="79" y="37"/>
                  </a:lnTo>
                  <a:lnTo>
                    <a:pt x="87" y="10"/>
                  </a:lnTo>
                  <a:lnTo>
                    <a:pt x="97" y="34"/>
                  </a:lnTo>
                  <a:lnTo>
                    <a:pt x="106" y="37"/>
                  </a:lnTo>
                  <a:lnTo>
                    <a:pt x="114" y="68"/>
                  </a:lnTo>
                  <a:lnTo>
                    <a:pt x="123" y="59"/>
                  </a:lnTo>
                  <a:lnTo>
                    <a:pt x="132" y="64"/>
                  </a:lnTo>
                  <a:lnTo>
                    <a:pt x="140" y="56"/>
                  </a:lnTo>
                  <a:lnTo>
                    <a:pt x="150" y="37"/>
                  </a:lnTo>
                  <a:lnTo>
                    <a:pt x="158" y="69"/>
                  </a:lnTo>
                  <a:lnTo>
                    <a:pt x="167" y="42"/>
                  </a:lnTo>
                  <a:lnTo>
                    <a:pt x="175" y="28"/>
                  </a:lnTo>
                  <a:lnTo>
                    <a:pt x="184" y="48"/>
                  </a:lnTo>
                  <a:lnTo>
                    <a:pt x="193" y="53"/>
                  </a:lnTo>
                  <a:lnTo>
                    <a:pt x="202" y="49"/>
                  </a:lnTo>
                  <a:lnTo>
                    <a:pt x="210" y="31"/>
                  </a:lnTo>
                  <a:lnTo>
                    <a:pt x="219" y="49"/>
                  </a:lnTo>
                  <a:lnTo>
                    <a:pt x="228" y="45"/>
                  </a:lnTo>
                  <a:lnTo>
                    <a:pt x="237" y="48"/>
                  </a:lnTo>
                  <a:lnTo>
                    <a:pt x="246" y="26"/>
                  </a:lnTo>
                  <a:lnTo>
                    <a:pt x="254" y="52"/>
                  </a:lnTo>
                  <a:lnTo>
                    <a:pt x="263" y="19"/>
                  </a:lnTo>
                  <a:lnTo>
                    <a:pt x="272" y="46"/>
                  </a:lnTo>
                  <a:lnTo>
                    <a:pt x="281" y="46"/>
                  </a:lnTo>
                  <a:lnTo>
                    <a:pt x="289" y="24"/>
                  </a:lnTo>
                  <a:lnTo>
                    <a:pt x="299" y="42"/>
                  </a:lnTo>
                  <a:lnTo>
                    <a:pt x="307" y="27"/>
                  </a:lnTo>
                  <a:lnTo>
                    <a:pt x="316" y="52"/>
                  </a:lnTo>
                  <a:lnTo>
                    <a:pt x="324" y="16"/>
                  </a:lnTo>
                  <a:lnTo>
                    <a:pt x="333" y="37"/>
                  </a:lnTo>
                  <a:lnTo>
                    <a:pt x="342" y="42"/>
                  </a:lnTo>
                  <a:lnTo>
                    <a:pt x="350" y="51"/>
                  </a:lnTo>
                  <a:lnTo>
                    <a:pt x="360" y="55"/>
                  </a:lnTo>
                  <a:lnTo>
                    <a:pt x="368" y="57"/>
                  </a:lnTo>
                  <a:lnTo>
                    <a:pt x="377" y="38"/>
                  </a:lnTo>
                  <a:lnTo>
                    <a:pt x="386" y="31"/>
                  </a:lnTo>
                  <a:lnTo>
                    <a:pt x="395" y="13"/>
                  </a:lnTo>
                  <a:lnTo>
                    <a:pt x="404" y="37"/>
                  </a:lnTo>
                  <a:lnTo>
                    <a:pt x="412" y="20"/>
                  </a:lnTo>
                  <a:lnTo>
                    <a:pt x="421" y="62"/>
                  </a:lnTo>
                  <a:lnTo>
                    <a:pt x="429" y="20"/>
                  </a:lnTo>
                  <a:lnTo>
                    <a:pt x="438" y="15"/>
                  </a:lnTo>
                  <a:lnTo>
                    <a:pt x="447" y="28"/>
                  </a:lnTo>
                  <a:lnTo>
                    <a:pt x="456" y="6"/>
                  </a:lnTo>
                  <a:lnTo>
                    <a:pt x="465" y="17"/>
                  </a:lnTo>
                  <a:lnTo>
                    <a:pt x="473" y="42"/>
                  </a:lnTo>
                  <a:lnTo>
                    <a:pt x="482" y="86"/>
                  </a:lnTo>
                  <a:lnTo>
                    <a:pt x="491" y="51"/>
                  </a:lnTo>
                  <a:lnTo>
                    <a:pt x="500" y="49"/>
                  </a:lnTo>
                  <a:lnTo>
                    <a:pt x="508" y="50"/>
                  </a:lnTo>
                  <a:lnTo>
                    <a:pt x="517" y="58"/>
                  </a:lnTo>
                  <a:lnTo>
                    <a:pt x="526" y="25"/>
                  </a:lnTo>
                  <a:lnTo>
                    <a:pt x="535" y="20"/>
                  </a:lnTo>
                  <a:lnTo>
                    <a:pt x="544" y="2"/>
                  </a:lnTo>
                  <a:lnTo>
                    <a:pt x="552" y="4"/>
                  </a:lnTo>
                  <a:lnTo>
                    <a:pt x="561" y="6"/>
                  </a:lnTo>
                  <a:lnTo>
                    <a:pt x="569" y="14"/>
                  </a:lnTo>
                  <a:lnTo>
                    <a:pt x="578" y="35"/>
                  </a:lnTo>
                  <a:lnTo>
                    <a:pt x="588" y="24"/>
                  </a:lnTo>
                  <a:lnTo>
                    <a:pt x="596" y="31"/>
                  </a:lnTo>
                  <a:lnTo>
                    <a:pt x="604" y="34"/>
                  </a:lnTo>
                  <a:lnTo>
                    <a:pt x="612" y="51"/>
                  </a:lnTo>
                  <a:lnTo>
                    <a:pt x="622" y="42"/>
                  </a:lnTo>
                  <a:lnTo>
                    <a:pt x="631" y="37"/>
                  </a:lnTo>
                  <a:lnTo>
                    <a:pt x="639" y="15"/>
                  </a:lnTo>
                  <a:lnTo>
                    <a:pt x="649" y="28"/>
                  </a:lnTo>
                  <a:lnTo>
                    <a:pt x="657" y="59"/>
                  </a:lnTo>
                  <a:lnTo>
                    <a:pt x="666" y="62"/>
                  </a:lnTo>
                  <a:lnTo>
                    <a:pt x="674" y="34"/>
                  </a:lnTo>
                  <a:lnTo>
                    <a:pt x="684" y="65"/>
                  </a:lnTo>
                  <a:lnTo>
                    <a:pt x="692" y="0"/>
                  </a:lnTo>
                  <a:lnTo>
                    <a:pt x="700" y="15"/>
                  </a:lnTo>
                  <a:lnTo>
                    <a:pt x="710" y="56"/>
                  </a:lnTo>
                  <a:lnTo>
                    <a:pt x="718" y="59"/>
                  </a:lnTo>
                  <a:lnTo>
                    <a:pt x="727" y="42"/>
                  </a:lnTo>
                  <a:lnTo>
                    <a:pt x="736" y="42"/>
                  </a:lnTo>
                  <a:lnTo>
                    <a:pt x="745" y="25"/>
                  </a:lnTo>
                  <a:lnTo>
                    <a:pt x="754" y="13"/>
                  </a:lnTo>
                  <a:lnTo>
                    <a:pt x="762" y="39"/>
                  </a:lnTo>
                  <a:lnTo>
                    <a:pt x="771" y="41"/>
                  </a:lnTo>
                </a:path>
              </a:pathLst>
            </a:custGeom>
            <a:noFill/>
            <a:ln w="31750">
              <a:solidFill>
                <a:srgbClr val="FFFF99"/>
              </a:solidFill>
              <a:round/>
              <a:headEnd/>
              <a:tailEnd/>
            </a:ln>
          </p:spPr>
          <p:txBody>
            <a:bodyPr/>
            <a:lstStyle/>
            <a:p>
              <a:endParaRPr lang="en-US" dirty="0"/>
            </a:p>
          </p:txBody>
        </p:sp>
        <p:sp>
          <p:nvSpPr>
            <p:cNvPr id="60501" name="Line 151"/>
            <p:cNvSpPr>
              <a:spLocks noChangeAspect="1" noChangeShapeType="1"/>
            </p:cNvSpPr>
            <p:nvPr/>
          </p:nvSpPr>
          <p:spPr bwMode="auto">
            <a:xfrm>
              <a:off x="2291" y="2201"/>
              <a:ext cx="0" cy="0"/>
            </a:xfrm>
            <a:prstGeom prst="line">
              <a:avLst/>
            </a:prstGeom>
            <a:noFill/>
            <a:ln w="9525">
              <a:solidFill>
                <a:srgbClr val="FFFF99"/>
              </a:solidFill>
              <a:round/>
              <a:headEnd/>
              <a:tailEnd/>
            </a:ln>
          </p:spPr>
          <p:txBody>
            <a:bodyPr wrap="none" anchor="ctr"/>
            <a:lstStyle/>
            <a:p>
              <a:endParaRPr lang="en-US" dirty="0"/>
            </a:p>
          </p:txBody>
        </p:sp>
      </p:grpSp>
      <p:grpSp>
        <p:nvGrpSpPr>
          <p:cNvPr id="7" name="Group 153"/>
          <p:cNvGrpSpPr>
            <a:grpSpLocks/>
          </p:cNvGrpSpPr>
          <p:nvPr/>
        </p:nvGrpSpPr>
        <p:grpSpPr bwMode="auto">
          <a:xfrm>
            <a:off x="5105400" y="3771900"/>
            <a:ext cx="3238500" cy="2108200"/>
            <a:chOff x="2680" y="2098"/>
            <a:chExt cx="2816" cy="1833"/>
          </a:xfrm>
        </p:grpSpPr>
        <p:sp>
          <p:nvSpPr>
            <p:cNvPr id="60432" name="Freeform 154"/>
            <p:cNvSpPr>
              <a:spLocks noChangeAspect="1"/>
            </p:cNvSpPr>
            <p:nvPr/>
          </p:nvSpPr>
          <p:spPr bwMode="auto">
            <a:xfrm>
              <a:off x="2680" y="2098"/>
              <a:ext cx="2816" cy="1833"/>
            </a:xfrm>
            <a:custGeom>
              <a:avLst/>
              <a:gdLst>
                <a:gd name="T0" fmla="*/ 3415 w 2321"/>
                <a:gd name="T1" fmla="*/ 0 h 1467"/>
                <a:gd name="T2" fmla="*/ 3415 w 2321"/>
                <a:gd name="T3" fmla="*/ 2289 h 1467"/>
                <a:gd name="T4" fmla="*/ 0 w 2321"/>
                <a:gd name="T5" fmla="*/ 2289 h 1467"/>
                <a:gd name="T6" fmla="*/ 0 w 2321"/>
                <a:gd name="T7" fmla="*/ 0 h 1467"/>
                <a:gd name="T8" fmla="*/ 3415 w 2321"/>
                <a:gd name="T9" fmla="*/ 0 h 1467"/>
                <a:gd name="T10" fmla="*/ 0 60000 65536"/>
                <a:gd name="T11" fmla="*/ 0 60000 65536"/>
                <a:gd name="T12" fmla="*/ 0 60000 65536"/>
                <a:gd name="T13" fmla="*/ 0 60000 65536"/>
                <a:gd name="T14" fmla="*/ 0 60000 65536"/>
                <a:gd name="T15" fmla="*/ 0 w 2321"/>
                <a:gd name="T16" fmla="*/ 0 h 1467"/>
                <a:gd name="T17" fmla="*/ 2321 w 2321"/>
                <a:gd name="T18" fmla="*/ 1467 h 1467"/>
              </a:gdLst>
              <a:ahLst/>
              <a:cxnLst>
                <a:cxn ang="T10">
                  <a:pos x="T0" y="T1"/>
                </a:cxn>
                <a:cxn ang="T11">
                  <a:pos x="T2" y="T3"/>
                </a:cxn>
                <a:cxn ang="T12">
                  <a:pos x="T4" y="T5"/>
                </a:cxn>
                <a:cxn ang="T13">
                  <a:pos x="T6" y="T7"/>
                </a:cxn>
                <a:cxn ang="T14">
                  <a:pos x="T8" y="T9"/>
                </a:cxn>
              </a:cxnLst>
              <a:rect l="T15" t="T16" r="T17" b="T18"/>
              <a:pathLst>
                <a:path w="2321" h="1467">
                  <a:moveTo>
                    <a:pt x="2320" y="0"/>
                  </a:moveTo>
                  <a:lnTo>
                    <a:pt x="2320" y="1466"/>
                  </a:lnTo>
                  <a:lnTo>
                    <a:pt x="0" y="1466"/>
                  </a:lnTo>
                  <a:lnTo>
                    <a:pt x="0" y="0"/>
                  </a:lnTo>
                  <a:lnTo>
                    <a:pt x="2320" y="0"/>
                  </a:lnTo>
                </a:path>
              </a:pathLst>
            </a:custGeom>
            <a:solidFill>
              <a:schemeClr val="bg1"/>
            </a:solidFill>
            <a:ln w="19050">
              <a:solidFill>
                <a:srgbClr val="000000"/>
              </a:solidFill>
              <a:round/>
              <a:headEnd/>
              <a:tailEnd/>
            </a:ln>
          </p:spPr>
          <p:txBody>
            <a:bodyPr/>
            <a:lstStyle/>
            <a:p>
              <a:endParaRPr lang="en-US" dirty="0"/>
            </a:p>
          </p:txBody>
        </p:sp>
        <p:sp>
          <p:nvSpPr>
            <p:cNvPr id="60433" name="Line 155"/>
            <p:cNvSpPr>
              <a:spLocks noChangeAspect="1" noChangeShapeType="1"/>
            </p:cNvSpPr>
            <p:nvPr/>
          </p:nvSpPr>
          <p:spPr bwMode="auto">
            <a:xfrm flipV="1">
              <a:off x="5276" y="2098"/>
              <a:ext cx="219" cy="134"/>
            </a:xfrm>
            <a:prstGeom prst="line">
              <a:avLst/>
            </a:prstGeom>
            <a:noFill/>
            <a:ln w="19050">
              <a:solidFill>
                <a:srgbClr val="000000"/>
              </a:solidFill>
              <a:round/>
              <a:headEnd/>
              <a:tailEnd/>
            </a:ln>
          </p:spPr>
          <p:txBody>
            <a:bodyPr wrap="none" anchor="ctr"/>
            <a:lstStyle/>
            <a:p>
              <a:endParaRPr lang="en-US" dirty="0"/>
            </a:p>
          </p:txBody>
        </p:sp>
        <p:sp>
          <p:nvSpPr>
            <p:cNvPr id="60434" name="Line 156"/>
            <p:cNvSpPr>
              <a:spLocks noChangeAspect="1" noChangeShapeType="1"/>
            </p:cNvSpPr>
            <p:nvPr/>
          </p:nvSpPr>
          <p:spPr bwMode="auto">
            <a:xfrm>
              <a:off x="5276" y="3782"/>
              <a:ext cx="219" cy="148"/>
            </a:xfrm>
            <a:prstGeom prst="line">
              <a:avLst/>
            </a:prstGeom>
            <a:noFill/>
            <a:ln w="19050">
              <a:solidFill>
                <a:srgbClr val="000000"/>
              </a:solidFill>
              <a:round/>
              <a:headEnd/>
              <a:tailEnd/>
            </a:ln>
          </p:spPr>
          <p:txBody>
            <a:bodyPr wrap="none" anchor="ctr"/>
            <a:lstStyle/>
            <a:p>
              <a:endParaRPr lang="en-US" dirty="0"/>
            </a:p>
          </p:txBody>
        </p:sp>
        <p:sp>
          <p:nvSpPr>
            <p:cNvPr id="60435" name="Line 157"/>
            <p:cNvSpPr>
              <a:spLocks noChangeAspect="1" noChangeShapeType="1"/>
            </p:cNvSpPr>
            <p:nvPr/>
          </p:nvSpPr>
          <p:spPr bwMode="auto">
            <a:xfrm flipH="1">
              <a:off x="2680" y="3782"/>
              <a:ext cx="176" cy="148"/>
            </a:xfrm>
            <a:prstGeom prst="line">
              <a:avLst/>
            </a:prstGeom>
            <a:noFill/>
            <a:ln w="19050">
              <a:solidFill>
                <a:srgbClr val="000000"/>
              </a:solidFill>
              <a:round/>
              <a:headEnd/>
              <a:tailEnd/>
            </a:ln>
          </p:spPr>
          <p:txBody>
            <a:bodyPr wrap="none" anchor="ctr"/>
            <a:lstStyle/>
            <a:p>
              <a:endParaRPr lang="en-US" dirty="0"/>
            </a:p>
          </p:txBody>
        </p:sp>
        <p:sp>
          <p:nvSpPr>
            <p:cNvPr id="60436" name="AutoShape 158" descr="25%"/>
            <p:cNvSpPr>
              <a:spLocks noChangeAspect="1" noChangeArrowheads="1"/>
            </p:cNvSpPr>
            <p:nvPr/>
          </p:nvSpPr>
          <p:spPr bwMode="auto">
            <a:xfrm flipV="1">
              <a:off x="2852" y="2232"/>
              <a:ext cx="2424" cy="1550"/>
            </a:xfrm>
            <a:prstGeom prst="roundRect">
              <a:avLst>
                <a:gd name="adj" fmla="val 0"/>
              </a:avLst>
            </a:prstGeom>
            <a:pattFill prst="pct25">
              <a:fgClr>
                <a:srgbClr val="00A000"/>
              </a:fgClr>
              <a:bgClr>
                <a:srgbClr val="FFFFFF"/>
              </a:bgClr>
            </a:pattFill>
            <a:ln w="19050">
              <a:solidFill>
                <a:srgbClr val="00A000"/>
              </a:solidFill>
              <a:round/>
              <a:headEnd/>
              <a:tailEnd/>
            </a:ln>
          </p:spPr>
          <p:txBody>
            <a:bodyPr wrap="none" anchor="ctr"/>
            <a:lstStyle/>
            <a:p>
              <a:endParaRPr lang="en-US" dirty="0"/>
            </a:p>
          </p:txBody>
        </p:sp>
        <p:sp>
          <p:nvSpPr>
            <p:cNvPr id="60437" name="AutoShape 159"/>
            <p:cNvSpPr>
              <a:spLocks noChangeAspect="1" noChangeArrowheads="1"/>
            </p:cNvSpPr>
            <p:nvPr/>
          </p:nvSpPr>
          <p:spPr bwMode="auto">
            <a:xfrm flipV="1">
              <a:off x="2863" y="2228"/>
              <a:ext cx="2381" cy="1547"/>
            </a:xfrm>
            <a:prstGeom prst="roundRect">
              <a:avLst>
                <a:gd name="adj" fmla="val 0"/>
              </a:avLst>
            </a:prstGeom>
            <a:solidFill>
              <a:srgbClr val="A2A2A2"/>
            </a:solidFill>
            <a:ln w="19050">
              <a:solidFill>
                <a:srgbClr val="000000"/>
              </a:solidFill>
              <a:round/>
              <a:headEnd/>
              <a:tailEnd/>
            </a:ln>
          </p:spPr>
          <p:txBody>
            <a:bodyPr wrap="none" anchor="ctr"/>
            <a:lstStyle/>
            <a:p>
              <a:endParaRPr lang="en-US" dirty="0"/>
            </a:p>
          </p:txBody>
        </p:sp>
        <p:sp>
          <p:nvSpPr>
            <p:cNvPr id="60438" name="Line 160"/>
            <p:cNvSpPr>
              <a:spLocks noChangeAspect="1" noChangeShapeType="1"/>
            </p:cNvSpPr>
            <p:nvPr/>
          </p:nvSpPr>
          <p:spPr bwMode="auto">
            <a:xfrm flipV="1">
              <a:off x="2911" y="3014"/>
              <a:ext cx="0" cy="737"/>
            </a:xfrm>
            <a:prstGeom prst="line">
              <a:avLst/>
            </a:prstGeom>
            <a:noFill/>
            <a:ln w="9525">
              <a:solidFill>
                <a:srgbClr val="00A000"/>
              </a:solidFill>
              <a:round/>
              <a:headEnd/>
              <a:tailEnd/>
            </a:ln>
          </p:spPr>
          <p:txBody>
            <a:bodyPr wrap="none" anchor="ctr"/>
            <a:lstStyle/>
            <a:p>
              <a:endParaRPr lang="en-US" dirty="0"/>
            </a:p>
          </p:txBody>
        </p:sp>
        <p:sp>
          <p:nvSpPr>
            <p:cNvPr id="60439" name="Line 161"/>
            <p:cNvSpPr>
              <a:spLocks noChangeAspect="1" noChangeShapeType="1"/>
            </p:cNvSpPr>
            <p:nvPr/>
          </p:nvSpPr>
          <p:spPr bwMode="auto">
            <a:xfrm flipV="1">
              <a:off x="2911" y="2263"/>
              <a:ext cx="0" cy="751"/>
            </a:xfrm>
            <a:prstGeom prst="line">
              <a:avLst/>
            </a:prstGeom>
            <a:noFill/>
            <a:ln w="9525">
              <a:solidFill>
                <a:srgbClr val="00A000"/>
              </a:solidFill>
              <a:round/>
              <a:headEnd/>
              <a:tailEnd/>
            </a:ln>
          </p:spPr>
          <p:txBody>
            <a:bodyPr wrap="none" anchor="ctr"/>
            <a:lstStyle/>
            <a:p>
              <a:endParaRPr lang="en-US" dirty="0"/>
            </a:p>
          </p:txBody>
        </p:sp>
        <p:sp>
          <p:nvSpPr>
            <p:cNvPr id="60440" name="Line 162"/>
            <p:cNvSpPr>
              <a:spLocks noChangeAspect="1" noChangeShapeType="1"/>
            </p:cNvSpPr>
            <p:nvPr/>
          </p:nvSpPr>
          <p:spPr bwMode="auto">
            <a:xfrm>
              <a:off x="3142" y="2263"/>
              <a:ext cx="0" cy="751"/>
            </a:xfrm>
            <a:prstGeom prst="line">
              <a:avLst/>
            </a:prstGeom>
            <a:noFill/>
            <a:ln w="9525">
              <a:solidFill>
                <a:srgbClr val="00A000"/>
              </a:solidFill>
              <a:round/>
              <a:headEnd/>
              <a:tailEnd/>
            </a:ln>
          </p:spPr>
          <p:txBody>
            <a:bodyPr wrap="none" anchor="ctr"/>
            <a:lstStyle/>
            <a:p>
              <a:endParaRPr lang="en-US" dirty="0"/>
            </a:p>
          </p:txBody>
        </p:sp>
        <p:sp>
          <p:nvSpPr>
            <p:cNvPr id="60441" name="Line 163"/>
            <p:cNvSpPr>
              <a:spLocks noChangeAspect="1" noChangeShapeType="1"/>
            </p:cNvSpPr>
            <p:nvPr/>
          </p:nvSpPr>
          <p:spPr bwMode="auto">
            <a:xfrm>
              <a:off x="3142" y="3014"/>
              <a:ext cx="0" cy="737"/>
            </a:xfrm>
            <a:prstGeom prst="line">
              <a:avLst/>
            </a:prstGeom>
            <a:noFill/>
            <a:ln w="9525">
              <a:solidFill>
                <a:srgbClr val="00A000"/>
              </a:solidFill>
              <a:round/>
              <a:headEnd/>
              <a:tailEnd/>
            </a:ln>
          </p:spPr>
          <p:txBody>
            <a:bodyPr wrap="none" anchor="ctr"/>
            <a:lstStyle/>
            <a:p>
              <a:endParaRPr lang="en-US" dirty="0"/>
            </a:p>
          </p:txBody>
        </p:sp>
        <p:sp>
          <p:nvSpPr>
            <p:cNvPr id="60442" name="Line 164"/>
            <p:cNvSpPr>
              <a:spLocks noChangeAspect="1" noChangeShapeType="1"/>
            </p:cNvSpPr>
            <p:nvPr/>
          </p:nvSpPr>
          <p:spPr bwMode="auto">
            <a:xfrm flipV="1">
              <a:off x="3382" y="3014"/>
              <a:ext cx="0" cy="737"/>
            </a:xfrm>
            <a:prstGeom prst="line">
              <a:avLst/>
            </a:prstGeom>
            <a:noFill/>
            <a:ln w="9525">
              <a:solidFill>
                <a:srgbClr val="00A000"/>
              </a:solidFill>
              <a:round/>
              <a:headEnd/>
              <a:tailEnd/>
            </a:ln>
          </p:spPr>
          <p:txBody>
            <a:bodyPr wrap="none" anchor="ctr"/>
            <a:lstStyle/>
            <a:p>
              <a:endParaRPr lang="en-US" dirty="0"/>
            </a:p>
          </p:txBody>
        </p:sp>
        <p:sp>
          <p:nvSpPr>
            <p:cNvPr id="60443" name="Line 165"/>
            <p:cNvSpPr>
              <a:spLocks noChangeAspect="1" noChangeShapeType="1"/>
            </p:cNvSpPr>
            <p:nvPr/>
          </p:nvSpPr>
          <p:spPr bwMode="auto">
            <a:xfrm flipV="1">
              <a:off x="3382" y="2263"/>
              <a:ext cx="0" cy="751"/>
            </a:xfrm>
            <a:prstGeom prst="line">
              <a:avLst/>
            </a:prstGeom>
            <a:noFill/>
            <a:ln w="9525">
              <a:solidFill>
                <a:srgbClr val="00A000"/>
              </a:solidFill>
              <a:round/>
              <a:headEnd/>
              <a:tailEnd/>
            </a:ln>
          </p:spPr>
          <p:txBody>
            <a:bodyPr wrap="none" anchor="ctr"/>
            <a:lstStyle/>
            <a:p>
              <a:endParaRPr lang="en-US" dirty="0"/>
            </a:p>
          </p:txBody>
        </p:sp>
        <p:sp>
          <p:nvSpPr>
            <p:cNvPr id="60444" name="Line 166"/>
            <p:cNvSpPr>
              <a:spLocks noChangeAspect="1" noChangeShapeType="1"/>
            </p:cNvSpPr>
            <p:nvPr/>
          </p:nvSpPr>
          <p:spPr bwMode="auto">
            <a:xfrm>
              <a:off x="3608" y="2263"/>
              <a:ext cx="0" cy="751"/>
            </a:xfrm>
            <a:prstGeom prst="line">
              <a:avLst/>
            </a:prstGeom>
            <a:noFill/>
            <a:ln w="9525">
              <a:solidFill>
                <a:srgbClr val="00A000"/>
              </a:solidFill>
              <a:round/>
              <a:headEnd/>
              <a:tailEnd/>
            </a:ln>
          </p:spPr>
          <p:txBody>
            <a:bodyPr wrap="none" anchor="ctr"/>
            <a:lstStyle/>
            <a:p>
              <a:endParaRPr lang="en-US" dirty="0"/>
            </a:p>
          </p:txBody>
        </p:sp>
        <p:sp>
          <p:nvSpPr>
            <p:cNvPr id="60445" name="Line 167"/>
            <p:cNvSpPr>
              <a:spLocks noChangeAspect="1" noChangeShapeType="1"/>
            </p:cNvSpPr>
            <p:nvPr/>
          </p:nvSpPr>
          <p:spPr bwMode="auto">
            <a:xfrm>
              <a:off x="3608" y="3014"/>
              <a:ext cx="0" cy="737"/>
            </a:xfrm>
            <a:prstGeom prst="line">
              <a:avLst/>
            </a:prstGeom>
            <a:noFill/>
            <a:ln w="9525">
              <a:solidFill>
                <a:srgbClr val="00A000"/>
              </a:solidFill>
              <a:round/>
              <a:headEnd/>
              <a:tailEnd/>
            </a:ln>
          </p:spPr>
          <p:txBody>
            <a:bodyPr wrap="none" anchor="ctr"/>
            <a:lstStyle/>
            <a:p>
              <a:endParaRPr lang="en-US" dirty="0"/>
            </a:p>
          </p:txBody>
        </p:sp>
        <p:sp>
          <p:nvSpPr>
            <p:cNvPr id="60446" name="Line 168"/>
            <p:cNvSpPr>
              <a:spLocks noChangeAspect="1" noChangeShapeType="1"/>
            </p:cNvSpPr>
            <p:nvPr/>
          </p:nvSpPr>
          <p:spPr bwMode="auto">
            <a:xfrm flipV="1">
              <a:off x="3834" y="3014"/>
              <a:ext cx="0" cy="737"/>
            </a:xfrm>
            <a:prstGeom prst="line">
              <a:avLst/>
            </a:prstGeom>
            <a:noFill/>
            <a:ln w="9525">
              <a:solidFill>
                <a:srgbClr val="00A000"/>
              </a:solidFill>
              <a:round/>
              <a:headEnd/>
              <a:tailEnd/>
            </a:ln>
          </p:spPr>
          <p:txBody>
            <a:bodyPr wrap="none" anchor="ctr"/>
            <a:lstStyle/>
            <a:p>
              <a:endParaRPr lang="en-US" dirty="0"/>
            </a:p>
          </p:txBody>
        </p:sp>
        <p:sp>
          <p:nvSpPr>
            <p:cNvPr id="60447" name="Line 169"/>
            <p:cNvSpPr>
              <a:spLocks noChangeAspect="1" noChangeShapeType="1"/>
            </p:cNvSpPr>
            <p:nvPr/>
          </p:nvSpPr>
          <p:spPr bwMode="auto">
            <a:xfrm flipV="1">
              <a:off x="3834" y="2263"/>
              <a:ext cx="0" cy="751"/>
            </a:xfrm>
            <a:prstGeom prst="line">
              <a:avLst/>
            </a:prstGeom>
            <a:noFill/>
            <a:ln w="9525">
              <a:solidFill>
                <a:srgbClr val="00A000"/>
              </a:solidFill>
              <a:round/>
              <a:headEnd/>
              <a:tailEnd/>
            </a:ln>
          </p:spPr>
          <p:txBody>
            <a:bodyPr wrap="none" anchor="ctr"/>
            <a:lstStyle/>
            <a:p>
              <a:endParaRPr lang="en-US" dirty="0"/>
            </a:p>
          </p:txBody>
        </p:sp>
        <p:sp>
          <p:nvSpPr>
            <p:cNvPr id="60448" name="Line 170"/>
            <p:cNvSpPr>
              <a:spLocks noChangeAspect="1" noChangeShapeType="1"/>
            </p:cNvSpPr>
            <p:nvPr/>
          </p:nvSpPr>
          <p:spPr bwMode="auto">
            <a:xfrm>
              <a:off x="4079" y="2263"/>
              <a:ext cx="0" cy="751"/>
            </a:xfrm>
            <a:prstGeom prst="line">
              <a:avLst/>
            </a:prstGeom>
            <a:noFill/>
            <a:ln w="9525">
              <a:solidFill>
                <a:srgbClr val="00A000"/>
              </a:solidFill>
              <a:round/>
              <a:headEnd/>
              <a:tailEnd/>
            </a:ln>
          </p:spPr>
          <p:txBody>
            <a:bodyPr wrap="none" anchor="ctr"/>
            <a:lstStyle/>
            <a:p>
              <a:endParaRPr lang="en-US" dirty="0"/>
            </a:p>
          </p:txBody>
        </p:sp>
        <p:sp>
          <p:nvSpPr>
            <p:cNvPr id="60449" name="Line 171"/>
            <p:cNvSpPr>
              <a:spLocks noChangeAspect="1" noChangeShapeType="1"/>
            </p:cNvSpPr>
            <p:nvPr/>
          </p:nvSpPr>
          <p:spPr bwMode="auto">
            <a:xfrm>
              <a:off x="4079" y="3014"/>
              <a:ext cx="0" cy="737"/>
            </a:xfrm>
            <a:prstGeom prst="line">
              <a:avLst/>
            </a:prstGeom>
            <a:noFill/>
            <a:ln w="9525">
              <a:solidFill>
                <a:srgbClr val="00A000"/>
              </a:solidFill>
              <a:round/>
              <a:headEnd/>
              <a:tailEnd/>
            </a:ln>
          </p:spPr>
          <p:txBody>
            <a:bodyPr wrap="none" anchor="ctr"/>
            <a:lstStyle/>
            <a:p>
              <a:endParaRPr lang="en-US" dirty="0"/>
            </a:p>
          </p:txBody>
        </p:sp>
        <p:sp>
          <p:nvSpPr>
            <p:cNvPr id="60450" name="Line 172"/>
            <p:cNvSpPr>
              <a:spLocks noChangeAspect="1" noChangeShapeType="1"/>
            </p:cNvSpPr>
            <p:nvPr/>
          </p:nvSpPr>
          <p:spPr bwMode="auto">
            <a:xfrm flipV="1">
              <a:off x="4288" y="3014"/>
              <a:ext cx="0" cy="737"/>
            </a:xfrm>
            <a:prstGeom prst="line">
              <a:avLst/>
            </a:prstGeom>
            <a:noFill/>
            <a:ln w="9525">
              <a:solidFill>
                <a:srgbClr val="00A000"/>
              </a:solidFill>
              <a:round/>
              <a:headEnd/>
              <a:tailEnd/>
            </a:ln>
          </p:spPr>
          <p:txBody>
            <a:bodyPr wrap="none" anchor="ctr"/>
            <a:lstStyle/>
            <a:p>
              <a:endParaRPr lang="en-US" dirty="0"/>
            </a:p>
          </p:txBody>
        </p:sp>
        <p:sp>
          <p:nvSpPr>
            <p:cNvPr id="60451" name="Line 173"/>
            <p:cNvSpPr>
              <a:spLocks noChangeAspect="1" noChangeShapeType="1"/>
            </p:cNvSpPr>
            <p:nvPr/>
          </p:nvSpPr>
          <p:spPr bwMode="auto">
            <a:xfrm flipV="1">
              <a:off x="4288" y="2263"/>
              <a:ext cx="0" cy="751"/>
            </a:xfrm>
            <a:prstGeom prst="line">
              <a:avLst/>
            </a:prstGeom>
            <a:noFill/>
            <a:ln w="9525">
              <a:solidFill>
                <a:srgbClr val="00A000"/>
              </a:solidFill>
              <a:round/>
              <a:headEnd/>
              <a:tailEnd/>
            </a:ln>
          </p:spPr>
          <p:txBody>
            <a:bodyPr wrap="none" anchor="ctr"/>
            <a:lstStyle/>
            <a:p>
              <a:endParaRPr lang="en-US" dirty="0"/>
            </a:p>
          </p:txBody>
        </p:sp>
        <p:sp>
          <p:nvSpPr>
            <p:cNvPr id="60452" name="Line 174"/>
            <p:cNvSpPr>
              <a:spLocks noChangeAspect="1" noChangeShapeType="1"/>
            </p:cNvSpPr>
            <p:nvPr/>
          </p:nvSpPr>
          <p:spPr bwMode="auto">
            <a:xfrm>
              <a:off x="4534" y="2263"/>
              <a:ext cx="0" cy="751"/>
            </a:xfrm>
            <a:prstGeom prst="line">
              <a:avLst/>
            </a:prstGeom>
            <a:noFill/>
            <a:ln w="9525">
              <a:solidFill>
                <a:srgbClr val="00A000"/>
              </a:solidFill>
              <a:round/>
              <a:headEnd/>
              <a:tailEnd/>
            </a:ln>
          </p:spPr>
          <p:txBody>
            <a:bodyPr wrap="none" anchor="ctr"/>
            <a:lstStyle/>
            <a:p>
              <a:endParaRPr lang="en-US" dirty="0"/>
            </a:p>
          </p:txBody>
        </p:sp>
        <p:sp>
          <p:nvSpPr>
            <p:cNvPr id="60453" name="Line 175"/>
            <p:cNvSpPr>
              <a:spLocks noChangeAspect="1" noChangeShapeType="1"/>
            </p:cNvSpPr>
            <p:nvPr/>
          </p:nvSpPr>
          <p:spPr bwMode="auto">
            <a:xfrm>
              <a:off x="4534" y="3014"/>
              <a:ext cx="0" cy="737"/>
            </a:xfrm>
            <a:prstGeom prst="line">
              <a:avLst/>
            </a:prstGeom>
            <a:noFill/>
            <a:ln w="9525">
              <a:solidFill>
                <a:srgbClr val="00A000"/>
              </a:solidFill>
              <a:round/>
              <a:headEnd/>
              <a:tailEnd/>
            </a:ln>
          </p:spPr>
          <p:txBody>
            <a:bodyPr wrap="none" anchor="ctr"/>
            <a:lstStyle/>
            <a:p>
              <a:endParaRPr lang="en-US" dirty="0"/>
            </a:p>
          </p:txBody>
        </p:sp>
        <p:sp>
          <p:nvSpPr>
            <p:cNvPr id="60454" name="Line 176"/>
            <p:cNvSpPr>
              <a:spLocks noChangeAspect="1" noChangeShapeType="1"/>
            </p:cNvSpPr>
            <p:nvPr/>
          </p:nvSpPr>
          <p:spPr bwMode="auto">
            <a:xfrm flipV="1">
              <a:off x="4763" y="3014"/>
              <a:ext cx="0" cy="737"/>
            </a:xfrm>
            <a:prstGeom prst="line">
              <a:avLst/>
            </a:prstGeom>
            <a:noFill/>
            <a:ln w="9525">
              <a:solidFill>
                <a:srgbClr val="00A000"/>
              </a:solidFill>
              <a:round/>
              <a:headEnd/>
              <a:tailEnd/>
            </a:ln>
          </p:spPr>
          <p:txBody>
            <a:bodyPr wrap="none" anchor="ctr"/>
            <a:lstStyle/>
            <a:p>
              <a:endParaRPr lang="en-US" dirty="0"/>
            </a:p>
          </p:txBody>
        </p:sp>
        <p:sp>
          <p:nvSpPr>
            <p:cNvPr id="60455" name="Line 177"/>
            <p:cNvSpPr>
              <a:spLocks noChangeAspect="1" noChangeShapeType="1"/>
            </p:cNvSpPr>
            <p:nvPr/>
          </p:nvSpPr>
          <p:spPr bwMode="auto">
            <a:xfrm flipV="1">
              <a:off x="4763" y="2263"/>
              <a:ext cx="0" cy="751"/>
            </a:xfrm>
            <a:prstGeom prst="line">
              <a:avLst/>
            </a:prstGeom>
            <a:noFill/>
            <a:ln w="9525">
              <a:solidFill>
                <a:srgbClr val="00A000"/>
              </a:solidFill>
              <a:round/>
              <a:headEnd/>
              <a:tailEnd/>
            </a:ln>
          </p:spPr>
          <p:txBody>
            <a:bodyPr wrap="none" anchor="ctr"/>
            <a:lstStyle/>
            <a:p>
              <a:endParaRPr lang="en-US" dirty="0"/>
            </a:p>
          </p:txBody>
        </p:sp>
        <p:sp>
          <p:nvSpPr>
            <p:cNvPr id="60456" name="Line 178"/>
            <p:cNvSpPr>
              <a:spLocks noChangeAspect="1" noChangeShapeType="1"/>
            </p:cNvSpPr>
            <p:nvPr/>
          </p:nvSpPr>
          <p:spPr bwMode="auto">
            <a:xfrm>
              <a:off x="4985" y="2263"/>
              <a:ext cx="0" cy="751"/>
            </a:xfrm>
            <a:prstGeom prst="line">
              <a:avLst/>
            </a:prstGeom>
            <a:noFill/>
            <a:ln w="9525">
              <a:solidFill>
                <a:srgbClr val="00A000"/>
              </a:solidFill>
              <a:round/>
              <a:headEnd/>
              <a:tailEnd/>
            </a:ln>
          </p:spPr>
          <p:txBody>
            <a:bodyPr wrap="none" anchor="ctr"/>
            <a:lstStyle/>
            <a:p>
              <a:endParaRPr lang="en-US" dirty="0"/>
            </a:p>
          </p:txBody>
        </p:sp>
        <p:sp>
          <p:nvSpPr>
            <p:cNvPr id="60457" name="Line 179"/>
            <p:cNvSpPr>
              <a:spLocks noChangeAspect="1" noChangeShapeType="1"/>
            </p:cNvSpPr>
            <p:nvPr/>
          </p:nvSpPr>
          <p:spPr bwMode="auto">
            <a:xfrm>
              <a:off x="4985" y="3014"/>
              <a:ext cx="0" cy="737"/>
            </a:xfrm>
            <a:prstGeom prst="line">
              <a:avLst/>
            </a:prstGeom>
            <a:noFill/>
            <a:ln w="9525">
              <a:solidFill>
                <a:srgbClr val="00A000"/>
              </a:solidFill>
              <a:round/>
              <a:headEnd/>
              <a:tailEnd/>
            </a:ln>
          </p:spPr>
          <p:txBody>
            <a:bodyPr wrap="none" anchor="ctr"/>
            <a:lstStyle/>
            <a:p>
              <a:endParaRPr lang="en-US" dirty="0"/>
            </a:p>
          </p:txBody>
        </p:sp>
        <p:sp>
          <p:nvSpPr>
            <p:cNvPr id="60458" name="Line 180"/>
            <p:cNvSpPr>
              <a:spLocks noChangeAspect="1" noChangeShapeType="1"/>
            </p:cNvSpPr>
            <p:nvPr/>
          </p:nvSpPr>
          <p:spPr bwMode="auto">
            <a:xfrm flipV="1">
              <a:off x="5223" y="3014"/>
              <a:ext cx="0" cy="737"/>
            </a:xfrm>
            <a:prstGeom prst="line">
              <a:avLst/>
            </a:prstGeom>
            <a:noFill/>
            <a:ln w="9525">
              <a:solidFill>
                <a:srgbClr val="00A000"/>
              </a:solidFill>
              <a:round/>
              <a:headEnd/>
              <a:tailEnd/>
            </a:ln>
          </p:spPr>
          <p:txBody>
            <a:bodyPr wrap="none" anchor="ctr"/>
            <a:lstStyle/>
            <a:p>
              <a:endParaRPr lang="en-US" dirty="0"/>
            </a:p>
          </p:txBody>
        </p:sp>
        <p:sp>
          <p:nvSpPr>
            <p:cNvPr id="60459" name="Line 181"/>
            <p:cNvSpPr>
              <a:spLocks noChangeAspect="1" noChangeShapeType="1"/>
            </p:cNvSpPr>
            <p:nvPr/>
          </p:nvSpPr>
          <p:spPr bwMode="auto">
            <a:xfrm flipV="1">
              <a:off x="5223" y="2263"/>
              <a:ext cx="0" cy="751"/>
            </a:xfrm>
            <a:prstGeom prst="line">
              <a:avLst/>
            </a:prstGeom>
            <a:noFill/>
            <a:ln w="9525">
              <a:solidFill>
                <a:srgbClr val="00A000"/>
              </a:solidFill>
              <a:round/>
              <a:headEnd/>
              <a:tailEnd/>
            </a:ln>
          </p:spPr>
          <p:txBody>
            <a:bodyPr wrap="none" anchor="ctr"/>
            <a:lstStyle/>
            <a:p>
              <a:endParaRPr lang="en-US" dirty="0"/>
            </a:p>
          </p:txBody>
        </p:sp>
        <p:sp>
          <p:nvSpPr>
            <p:cNvPr id="60460" name="Line 182"/>
            <p:cNvSpPr>
              <a:spLocks noChangeAspect="1" noChangeShapeType="1"/>
            </p:cNvSpPr>
            <p:nvPr/>
          </p:nvSpPr>
          <p:spPr bwMode="auto">
            <a:xfrm flipH="1">
              <a:off x="4079" y="2263"/>
              <a:ext cx="1144" cy="0"/>
            </a:xfrm>
            <a:prstGeom prst="line">
              <a:avLst/>
            </a:prstGeom>
            <a:noFill/>
            <a:ln w="9525">
              <a:solidFill>
                <a:srgbClr val="00A000"/>
              </a:solidFill>
              <a:round/>
              <a:headEnd/>
              <a:tailEnd/>
            </a:ln>
          </p:spPr>
          <p:txBody>
            <a:bodyPr wrap="none" anchor="ctr"/>
            <a:lstStyle/>
            <a:p>
              <a:endParaRPr lang="en-US" dirty="0"/>
            </a:p>
          </p:txBody>
        </p:sp>
        <p:sp>
          <p:nvSpPr>
            <p:cNvPr id="60461" name="Line 183"/>
            <p:cNvSpPr>
              <a:spLocks noChangeAspect="1" noChangeShapeType="1"/>
            </p:cNvSpPr>
            <p:nvPr/>
          </p:nvSpPr>
          <p:spPr bwMode="auto">
            <a:xfrm flipH="1">
              <a:off x="2911" y="2263"/>
              <a:ext cx="1168" cy="0"/>
            </a:xfrm>
            <a:prstGeom prst="line">
              <a:avLst/>
            </a:prstGeom>
            <a:noFill/>
            <a:ln w="9525">
              <a:solidFill>
                <a:srgbClr val="00A000"/>
              </a:solidFill>
              <a:round/>
              <a:headEnd/>
              <a:tailEnd/>
            </a:ln>
          </p:spPr>
          <p:txBody>
            <a:bodyPr wrap="none" anchor="ctr"/>
            <a:lstStyle/>
            <a:p>
              <a:endParaRPr lang="en-US" dirty="0"/>
            </a:p>
          </p:txBody>
        </p:sp>
        <p:sp>
          <p:nvSpPr>
            <p:cNvPr id="60462" name="Line 184"/>
            <p:cNvSpPr>
              <a:spLocks noChangeAspect="1" noChangeShapeType="1"/>
            </p:cNvSpPr>
            <p:nvPr/>
          </p:nvSpPr>
          <p:spPr bwMode="auto">
            <a:xfrm>
              <a:off x="2911" y="2417"/>
              <a:ext cx="1168" cy="0"/>
            </a:xfrm>
            <a:prstGeom prst="line">
              <a:avLst/>
            </a:prstGeom>
            <a:noFill/>
            <a:ln w="9525">
              <a:solidFill>
                <a:srgbClr val="00A000"/>
              </a:solidFill>
              <a:round/>
              <a:headEnd/>
              <a:tailEnd/>
            </a:ln>
          </p:spPr>
          <p:txBody>
            <a:bodyPr wrap="none" anchor="ctr"/>
            <a:lstStyle/>
            <a:p>
              <a:endParaRPr lang="en-US" dirty="0"/>
            </a:p>
          </p:txBody>
        </p:sp>
        <p:sp>
          <p:nvSpPr>
            <p:cNvPr id="60463" name="Line 185"/>
            <p:cNvSpPr>
              <a:spLocks noChangeAspect="1" noChangeShapeType="1"/>
            </p:cNvSpPr>
            <p:nvPr/>
          </p:nvSpPr>
          <p:spPr bwMode="auto">
            <a:xfrm>
              <a:off x="4079" y="2417"/>
              <a:ext cx="1144" cy="0"/>
            </a:xfrm>
            <a:prstGeom prst="line">
              <a:avLst/>
            </a:prstGeom>
            <a:noFill/>
            <a:ln w="9525">
              <a:solidFill>
                <a:srgbClr val="00A000"/>
              </a:solidFill>
              <a:round/>
              <a:headEnd/>
              <a:tailEnd/>
            </a:ln>
          </p:spPr>
          <p:txBody>
            <a:bodyPr wrap="none" anchor="ctr"/>
            <a:lstStyle/>
            <a:p>
              <a:endParaRPr lang="en-US" dirty="0"/>
            </a:p>
          </p:txBody>
        </p:sp>
        <p:sp>
          <p:nvSpPr>
            <p:cNvPr id="60464" name="Line 186"/>
            <p:cNvSpPr>
              <a:spLocks noChangeAspect="1" noChangeShapeType="1"/>
            </p:cNvSpPr>
            <p:nvPr/>
          </p:nvSpPr>
          <p:spPr bwMode="auto">
            <a:xfrm flipH="1">
              <a:off x="4079" y="2574"/>
              <a:ext cx="1144" cy="0"/>
            </a:xfrm>
            <a:prstGeom prst="line">
              <a:avLst/>
            </a:prstGeom>
            <a:noFill/>
            <a:ln w="9525">
              <a:solidFill>
                <a:srgbClr val="00A000"/>
              </a:solidFill>
              <a:round/>
              <a:headEnd/>
              <a:tailEnd/>
            </a:ln>
          </p:spPr>
          <p:txBody>
            <a:bodyPr wrap="none" anchor="ctr"/>
            <a:lstStyle/>
            <a:p>
              <a:endParaRPr lang="en-US" dirty="0"/>
            </a:p>
          </p:txBody>
        </p:sp>
        <p:sp>
          <p:nvSpPr>
            <p:cNvPr id="60465" name="Line 187"/>
            <p:cNvSpPr>
              <a:spLocks noChangeAspect="1" noChangeShapeType="1"/>
            </p:cNvSpPr>
            <p:nvPr/>
          </p:nvSpPr>
          <p:spPr bwMode="auto">
            <a:xfrm flipH="1">
              <a:off x="2911" y="2574"/>
              <a:ext cx="1168" cy="0"/>
            </a:xfrm>
            <a:prstGeom prst="line">
              <a:avLst/>
            </a:prstGeom>
            <a:noFill/>
            <a:ln w="9525">
              <a:solidFill>
                <a:srgbClr val="00A000"/>
              </a:solidFill>
              <a:round/>
              <a:headEnd/>
              <a:tailEnd/>
            </a:ln>
          </p:spPr>
          <p:txBody>
            <a:bodyPr wrap="none" anchor="ctr"/>
            <a:lstStyle/>
            <a:p>
              <a:endParaRPr lang="en-US" dirty="0"/>
            </a:p>
          </p:txBody>
        </p:sp>
        <p:sp>
          <p:nvSpPr>
            <p:cNvPr id="60466" name="Line 188"/>
            <p:cNvSpPr>
              <a:spLocks noChangeAspect="1" noChangeShapeType="1"/>
            </p:cNvSpPr>
            <p:nvPr/>
          </p:nvSpPr>
          <p:spPr bwMode="auto">
            <a:xfrm>
              <a:off x="2911" y="2714"/>
              <a:ext cx="1168" cy="0"/>
            </a:xfrm>
            <a:prstGeom prst="line">
              <a:avLst/>
            </a:prstGeom>
            <a:noFill/>
            <a:ln w="9525">
              <a:solidFill>
                <a:srgbClr val="00A000"/>
              </a:solidFill>
              <a:round/>
              <a:headEnd/>
              <a:tailEnd/>
            </a:ln>
          </p:spPr>
          <p:txBody>
            <a:bodyPr wrap="none" anchor="ctr"/>
            <a:lstStyle/>
            <a:p>
              <a:endParaRPr lang="en-US" dirty="0"/>
            </a:p>
          </p:txBody>
        </p:sp>
        <p:sp>
          <p:nvSpPr>
            <p:cNvPr id="60467" name="Line 189"/>
            <p:cNvSpPr>
              <a:spLocks noChangeAspect="1" noChangeShapeType="1"/>
            </p:cNvSpPr>
            <p:nvPr/>
          </p:nvSpPr>
          <p:spPr bwMode="auto">
            <a:xfrm>
              <a:off x="4079" y="2714"/>
              <a:ext cx="1144" cy="0"/>
            </a:xfrm>
            <a:prstGeom prst="line">
              <a:avLst/>
            </a:prstGeom>
            <a:noFill/>
            <a:ln w="9525">
              <a:solidFill>
                <a:srgbClr val="00A000"/>
              </a:solidFill>
              <a:round/>
              <a:headEnd/>
              <a:tailEnd/>
            </a:ln>
          </p:spPr>
          <p:txBody>
            <a:bodyPr wrap="none" anchor="ctr"/>
            <a:lstStyle/>
            <a:p>
              <a:endParaRPr lang="en-US" dirty="0"/>
            </a:p>
          </p:txBody>
        </p:sp>
        <p:sp>
          <p:nvSpPr>
            <p:cNvPr id="60468" name="Line 190"/>
            <p:cNvSpPr>
              <a:spLocks noChangeAspect="1" noChangeShapeType="1"/>
            </p:cNvSpPr>
            <p:nvPr/>
          </p:nvSpPr>
          <p:spPr bwMode="auto">
            <a:xfrm flipH="1">
              <a:off x="4079" y="2865"/>
              <a:ext cx="1144" cy="0"/>
            </a:xfrm>
            <a:prstGeom prst="line">
              <a:avLst/>
            </a:prstGeom>
            <a:noFill/>
            <a:ln w="9525">
              <a:solidFill>
                <a:srgbClr val="00A000"/>
              </a:solidFill>
              <a:round/>
              <a:headEnd/>
              <a:tailEnd/>
            </a:ln>
          </p:spPr>
          <p:txBody>
            <a:bodyPr wrap="none" anchor="ctr"/>
            <a:lstStyle/>
            <a:p>
              <a:endParaRPr lang="en-US" dirty="0"/>
            </a:p>
          </p:txBody>
        </p:sp>
        <p:sp>
          <p:nvSpPr>
            <p:cNvPr id="60469" name="Line 191"/>
            <p:cNvSpPr>
              <a:spLocks noChangeAspect="1" noChangeShapeType="1"/>
            </p:cNvSpPr>
            <p:nvPr/>
          </p:nvSpPr>
          <p:spPr bwMode="auto">
            <a:xfrm flipH="1">
              <a:off x="2911" y="2865"/>
              <a:ext cx="1168" cy="0"/>
            </a:xfrm>
            <a:prstGeom prst="line">
              <a:avLst/>
            </a:prstGeom>
            <a:noFill/>
            <a:ln w="9525">
              <a:solidFill>
                <a:srgbClr val="00A000"/>
              </a:solidFill>
              <a:round/>
              <a:headEnd/>
              <a:tailEnd/>
            </a:ln>
          </p:spPr>
          <p:txBody>
            <a:bodyPr wrap="none" anchor="ctr"/>
            <a:lstStyle/>
            <a:p>
              <a:endParaRPr lang="en-US" dirty="0"/>
            </a:p>
          </p:txBody>
        </p:sp>
        <p:sp>
          <p:nvSpPr>
            <p:cNvPr id="60470" name="Line 192"/>
            <p:cNvSpPr>
              <a:spLocks noChangeAspect="1" noChangeShapeType="1"/>
            </p:cNvSpPr>
            <p:nvPr/>
          </p:nvSpPr>
          <p:spPr bwMode="auto">
            <a:xfrm>
              <a:off x="2911" y="3014"/>
              <a:ext cx="1168" cy="0"/>
            </a:xfrm>
            <a:prstGeom prst="line">
              <a:avLst/>
            </a:prstGeom>
            <a:noFill/>
            <a:ln w="9525">
              <a:solidFill>
                <a:srgbClr val="00A000"/>
              </a:solidFill>
              <a:round/>
              <a:headEnd/>
              <a:tailEnd/>
            </a:ln>
          </p:spPr>
          <p:txBody>
            <a:bodyPr wrap="none" anchor="ctr"/>
            <a:lstStyle/>
            <a:p>
              <a:endParaRPr lang="en-US" dirty="0"/>
            </a:p>
          </p:txBody>
        </p:sp>
        <p:sp>
          <p:nvSpPr>
            <p:cNvPr id="60471" name="Line 193"/>
            <p:cNvSpPr>
              <a:spLocks noChangeAspect="1" noChangeShapeType="1"/>
            </p:cNvSpPr>
            <p:nvPr/>
          </p:nvSpPr>
          <p:spPr bwMode="auto">
            <a:xfrm>
              <a:off x="4079" y="3014"/>
              <a:ext cx="1144" cy="0"/>
            </a:xfrm>
            <a:prstGeom prst="line">
              <a:avLst/>
            </a:prstGeom>
            <a:noFill/>
            <a:ln w="9525">
              <a:solidFill>
                <a:srgbClr val="00A000"/>
              </a:solidFill>
              <a:round/>
              <a:headEnd/>
              <a:tailEnd/>
            </a:ln>
          </p:spPr>
          <p:txBody>
            <a:bodyPr wrap="none" anchor="ctr"/>
            <a:lstStyle/>
            <a:p>
              <a:endParaRPr lang="en-US" dirty="0"/>
            </a:p>
          </p:txBody>
        </p:sp>
        <p:sp>
          <p:nvSpPr>
            <p:cNvPr id="60472" name="Line 194"/>
            <p:cNvSpPr>
              <a:spLocks noChangeAspect="1" noChangeShapeType="1"/>
            </p:cNvSpPr>
            <p:nvPr/>
          </p:nvSpPr>
          <p:spPr bwMode="auto">
            <a:xfrm flipH="1">
              <a:off x="4079" y="3154"/>
              <a:ext cx="1144" cy="0"/>
            </a:xfrm>
            <a:prstGeom prst="line">
              <a:avLst/>
            </a:prstGeom>
            <a:noFill/>
            <a:ln w="9525">
              <a:solidFill>
                <a:srgbClr val="00A000"/>
              </a:solidFill>
              <a:round/>
              <a:headEnd/>
              <a:tailEnd/>
            </a:ln>
          </p:spPr>
          <p:txBody>
            <a:bodyPr wrap="none" anchor="ctr"/>
            <a:lstStyle/>
            <a:p>
              <a:endParaRPr lang="en-US" dirty="0"/>
            </a:p>
          </p:txBody>
        </p:sp>
        <p:sp>
          <p:nvSpPr>
            <p:cNvPr id="60473" name="Line 195"/>
            <p:cNvSpPr>
              <a:spLocks noChangeAspect="1" noChangeShapeType="1"/>
            </p:cNvSpPr>
            <p:nvPr/>
          </p:nvSpPr>
          <p:spPr bwMode="auto">
            <a:xfrm flipH="1">
              <a:off x="2911" y="3154"/>
              <a:ext cx="1168" cy="0"/>
            </a:xfrm>
            <a:prstGeom prst="line">
              <a:avLst/>
            </a:prstGeom>
            <a:noFill/>
            <a:ln w="9525">
              <a:solidFill>
                <a:srgbClr val="00A000"/>
              </a:solidFill>
              <a:round/>
              <a:headEnd/>
              <a:tailEnd/>
            </a:ln>
          </p:spPr>
          <p:txBody>
            <a:bodyPr wrap="none" anchor="ctr"/>
            <a:lstStyle/>
            <a:p>
              <a:endParaRPr lang="en-US" dirty="0"/>
            </a:p>
          </p:txBody>
        </p:sp>
        <p:sp>
          <p:nvSpPr>
            <p:cNvPr id="60474" name="Line 196"/>
            <p:cNvSpPr>
              <a:spLocks noChangeAspect="1" noChangeShapeType="1"/>
            </p:cNvSpPr>
            <p:nvPr/>
          </p:nvSpPr>
          <p:spPr bwMode="auto">
            <a:xfrm>
              <a:off x="2911" y="3303"/>
              <a:ext cx="1168" cy="0"/>
            </a:xfrm>
            <a:prstGeom prst="line">
              <a:avLst/>
            </a:prstGeom>
            <a:noFill/>
            <a:ln w="9525">
              <a:solidFill>
                <a:srgbClr val="00A000"/>
              </a:solidFill>
              <a:round/>
              <a:headEnd/>
              <a:tailEnd/>
            </a:ln>
          </p:spPr>
          <p:txBody>
            <a:bodyPr wrap="none" anchor="ctr"/>
            <a:lstStyle/>
            <a:p>
              <a:endParaRPr lang="en-US" dirty="0"/>
            </a:p>
          </p:txBody>
        </p:sp>
        <p:sp>
          <p:nvSpPr>
            <p:cNvPr id="60475" name="Line 197"/>
            <p:cNvSpPr>
              <a:spLocks noChangeAspect="1" noChangeShapeType="1"/>
            </p:cNvSpPr>
            <p:nvPr/>
          </p:nvSpPr>
          <p:spPr bwMode="auto">
            <a:xfrm>
              <a:off x="4079" y="3303"/>
              <a:ext cx="1144" cy="0"/>
            </a:xfrm>
            <a:prstGeom prst="line">
              <a:avLst/>
            </a:prstGeom>
            <a:noFill/>
            <a:ln w="9525">
              <a:solidFill>
                <a:srgbClr val="00A000"/>
              </a:solidFill>
              <a:round/>
              <a:headEnd/>
              <a:tailEnd/>
            </a:ln>
          </p:spPr>
          <p:txBody>
            <a:bodyPr wrap="none" anchor="ctr"/>
            <a:lstStyle/>
            <a:p>
              <a:endParaRPr lang="en-US" dirty="0"/>
            </a:p>
          </p:txBody>
        </p:sp>
        <p:sp>
          <p:nvSpPr>
            <p:cNvPr id="60476" name="Line 198"/>
            <p:cNvSpPr>
              <a:spLocks noChangeAspect="1" noChangeShapeType="1"/>
            </p:cNvSpPr>
            <p:nvPr/>
          </p:nvSpPr>
          <p:spPr bwMode="auto">
            <a:xfrm flipH="1">
              <a:off x="4079" y="3450"/>
              <a:ext cx="1144" cy="0"/>
            </a:xfrm>
            <a:prstGeom prst="line">
              <a:avLst/>
            </a:prstGeom>
            <a:noFill/>
            <a:ln w="9525">
              <a:solidFill>
                <a:srgbClr val="00A000"/>
              </a:solidFill>
              <a:round/>
              <a:headEnd/>
              <a:tailEnd/>
            </a:ln>
          </p:spPr>
          <p:txBody>
            <a:bodyPr wrap="none" anchor="ctr"/>
            <a:lstStyle/>
            <a:p>
              <a:endParaRPr lang="en-US" dirty="0"/>
            </a:p>
          </p:txBody>
        </p:sp>
        <p:sp>
          <p:nvSpPr>
            <p:cNvPr id="60477" name="Line 199"/>
            <p:cNvSpPr>
              <a:spLocks noChangeAspect="1" noChangeShapeType="1"/>
            </p:cNvSpPr>
            <p:nvPr/>
          </p:nvSpPr>
          <p:spPr bwMode="auto">
            <a:xfrm flipH="1">
              <a:off x="2911" y="3450"/>
              <a:ext cx="1168" cy="0"/>
            </a:xfrm>
            <a:prstGeom prst="line">
              <a:avLst/>
            </a:prstGeom>
            <a:noFill/>
            <a:ln w="9525">
              <a:solidFill>
                <a:srgbClr val="00A000"/>
              </a:solidFill>
              <a:round/>
              <a:headEnd/>
              <a:tailEnd/>
            </a:ln>
          </p:spPr>
          <p:txBody>
            <a:bodyPr wrap="none" anchor="ctr"/>
            <a:lstStyle/>
            <a:p>
              <a:endParaRPr lang="en-US" dirty="0"/>
            </a:p>
          </p:txBody>
        </p:sp>
        <p:sp>
          <p:nvSpPr>
            <p:cNvPr id="60478" name="Line 200"/>
            <p:cNvSpPr>
              <a:spLocks noChangeAspect="1" noChangeShapeType="1"/>
            </p:cNvSpPr>
            <p:nvPr/>
          </p:nvSpPr>
          <p:spPr bwMode="auto">
            <a:xfrm>
              <a:off x="2911" y="3594"/>
              <a:ext cx="1168" cy="0"/>
            </a:xfrm>
            <a:prstGeom prst="line">
              <a:avLst/>
            </a:prstGeom>
            <a:noFill/>
            <a:ln w="9525">
              <a:solidFill>
                <a:srgbClr val="00A000"/>
              </a:solidFill>
              <a:round/>
              <a:headEnd/>
              <a:tailEnd/>
            </a:ln>
          </p:spPr>
          <p:txBody>
            <a:bodyPr wrap="none" anchor="ctr"/>
            <a:lstStyle/>
            <a:p>
              <a:endParaRPr lang="en-US" dirty="0"/>
            </a:p>
          </p:txBody>
        </p:sp>
        <p:sp>
          <p:nvSpPr>
            <p:cNvPr id="60479" name="Line 201"/>
            <p:cNvSpPr>
              <a:spLocks noChangeAspect="1" noChangeShapeType="1"/>
            </p:cNvSpPr>
            <p:nvPr/>
          </p:nvSpPr>
          <p:spPr bwMode="auto">
            <a:xfrm>
              <a:off x="4079" y="3594"/>
              <a:ext cx="1144" cy="0"/>
            </a:xfrm>
            <a:prstGeom prst="line">
              <a:avLst/>
            </a:prstGeom>
            <a:noFill/>
            <a:ln w="9525">
              <a:solidFill>
                <a:srgbClr val="00A000"/>
              </a:solidFill>
              <a:round/>
              <a:headEnd/>
              <a:tailEnd/>
            </a:ln>
          </p:spPr>
          <p:txBody>
            <a:bodyPr wrap="none" anchor="ctr"/>
            <a:lstStyle/>
            <a:p>
              <a:endParaRPr lang="en-US" dirty="0"/>
            </a:p>
          </p:txBody>
        </p:sp>
        <p:sp>
          <p:nvSpPr>
            <p:cNvPr id="60480" name="Line 202"/>
            <p:cNvSpPr>
              <a:spLocks noChangeAspect="1" noChangeShapeType="1"/>
            </p:cNvSpPr>
            <p:nvPr/>
          </p:nvSpPr>
          <p:spPr bwMode="auto">
            <a:xfrm flipH="1">
              <a:off x="4079" y="3751"/>
              <a:ext cx="1144" cy="0"/>
            </a:xfrm>
            <a:prstGeom prst="line">
              <a:avLst/>
            </a:prstGeom>
            <a:noFill/>
            <a:ln w="9525">
              <a:solidFill>
                <a:srgbClr val="00A000"/>
              </a:solidFill>
              <a:round/>
              <a:headEnd/>
              <a:tailEnd/>
            </a:ln>
          </p:spPr>
          <p:txBody>
            <a:bodyPr wrap="none" anchor="ctr"/>
            <a:lstStyle/>
            <a:p>
              <a:endParaRPr lang="en-US" dirty="0"/>
            </a:p>
          </p:txBody>
        </p:sp>
        <p:sp>
          <p:nvSpPr>
            <p:cNvPr id="60481" name="Line 203"/>
            <p:cNvSpPr>
              <a:spLocks noChangeAspect="1" noChangeShapeType="1"/>
            </p:cNvSpPr>
            <p:nvPr/>
          </p:nvSpPr>
          <p:spPr bwMode="auto">
            <a:xfrm flipH="1">
              <a:off x="2911" y="3751"/>
              <a:ext cx="1168" cy="0"/>
            </a:xfrm>
            <a:prstGeom prst="line">
              <a:avLst/>
            </a:prstGeom>
            <a:noFill/>
            <a:ln w="9525">
              <a:solidFill>
                <a:srgbClr val="00A000"/>
              </a:solidFill>
              <a:round/>
              <a:headEnd/>
              <a:tailEnd/>
            </a:ln>
          </p:spPr>
          <p:txBody>
            <a:bodyPr wrap="none" anchor="ctr"/>
            <a:lstStyle/>
            <a:p>
              <a:endParaRPr lang="en-US" dirty="0"/>
            </a:p>
          </p:txBody>
        </p:sp>
        <p:grpSp>
          <p:nvGrpSpPr>
            <p:cNvPr id="8" name="Group 204"/>
            <p:cNvGrpSpPr>
              <a:grpSpLocks noChangeAspect="1"/>
            </p:cNvGrpSpPr>
            <p:nvPr/>
          </p:nvGrpSpPr>
          <p:grpSpPr bwMode="auto">
            <a:xfrm>
              <a:off x="2908" y="2770"/>
              <a:ext cx="2327" cy="723"/>
              <a:chOff x="747" y="2201"/>
              <a:chExt cx="3186" cy="1128"/>
            </a:xfrm>
          </p:grpSpPr>
          <p:sp>
            <p:nvSpPr>
              <p:cNvPr id="60490" name="Line 205"/>
              <p:cNvSpPr>
                <a:spLocks noChangeAspect="1" noChangeShapeType="1"/>
              </p:cNvSpPr>
              <p:nvPr/>
            </p:nvSpPr>
            <p:spPr bwMode="auto">
              <a:xfrm>
                <a:off x="2315" y="2247"/>
                <a:ext cx="0" cy="0"/>
              </a:xfrm>
              <a:prstGeom prst="line">
                <a:avLst/>
              </a:prstGeom>
              <a:noFill/>
              <a:ln w="9525">
                <a:solidFill>
                  <a:srgbClr val="000000"/>
                </a:solidFill>
                <a:round/>
                <a:headEnd/>
                <a:tailEnd/>
              </a:ln>
            </p:spPr>
            <p:txBody>
              <a:bodyPr wrap="none" anchor="ctr"/>
              <a:lstStyle/>
              <a:p>
                <a:endParaRPr lang="en-US" dirty="0"/>
              </a:p>
            </p:txBody>
          </p:sp>
          <p:sp>
            <p:nvSpPr>
              <p:cNvPr id="60491" name="Freeform 206"/>
              <p:cNvSpPr>
                <a:spLocks noChangeAspect="1"/>
              </p:cNvSpPr>
              <p:nvPr/>
            </p:nvSpPr>
            <p:spPr bwMode="auto">
              <a:xfrm>
                <a:off x="747" y="3214"/>
                <a:ext cx="829" cy="102"/>
              </a:xfrm>
              <a:custGeom>
                <a:avLst/>
                <a:gdLst>
                  <a:gd name="T0" fmla="*/ 7 w 912"/>
                  <a:gd name="T1" fmla="*/ 25 h 74"/>
                  <a:gd name="T2" fmla="*/ 22 w 912"/>
                  <a:gd name="T3" fmla="*/ 70 h 74"/>
                  <a:gd name="T4" fmla="*/ 36 w 912"/>
                  <a:gd name="T5" fmla="*/ 47 h 74"/>
                  <a:gd name="T6" fmla="*/ 51 w 912"/>
                  <a:gd name="T7" fmla="*/ 57 h 74"/>
                  <a:gd name="T8" fmla="*/ 65 w 912"/>
                  <a:gd name="T9" fmla="*/ 26 h 74"/>
                  <a:gd name="T10" fmla="*/ 79 w 912"/>
                  <a:gd name="T11" fmla="*/ 76 h 74"/>
                  <a:gd name="T12" fmla="*/ 95 w 912"/>
                  <a:gd name="T13" fmla="*/ 70 h 74"/>
                  <a:gd name="T14" fmla="*/ 108 w 912"/>
                  <a:gd name="T15" fmla="*/ 57 h 74"/>
                  <a:gd name="T16" fmla="*/ 123 w 912"/>
                  <a:gd name="T17" fmla="*/ 99 h 74"/>
                  <a:gd name="T18" fmla="*/ 137 w 912"/>
                  <a:gd name="T19" fmla="*/ 8 h 74"/>
                  <a:gd name="T20" fmla="*/ 151 w 912"/>
                  <a:gd name="T21" fmla="*/ 74 h 74"/>
                  <a:gd name="T22" fmla="*/ 167 w 912"/>
                  <a:gd name="T23" fmla="*/ 23 h 74"/>
                  <a:gd name="T24" fmla="*/ 181 w 912"/>
                  <a:gd name="T25" fmla="*/ 40 h 74"/>
                  <a:gd name="T26" fmla="*/ 195 w 912"/>
                  <a:gd name="T27" fmla="*/ 19 h 74"/>
                  <a:gd name="T28" fmla="*/ 210 w 912"/>
                  <a:gd name="T29" fmla="*/ 61 h 74"/>
                  <a:gd name="T30" fmla="*/ 225 w 912"/>
                  <a:gd name="T31" fmla="*/ 70 h 74"/>
                  <a:gd name="T32" fmla="*/ 240 w 912"/>
                  <a:gd name="T33" fmla="*/ 76 h 74"/>
                  <a:gd name="T34" fmla="*/ 254 w 912"/>
                  <a:gd name="T35" fmla="*/ 47 h 74"/>
                  <a:gd name="T36" fmla="*/ 268 w 912"/>
                  <a:gd name="T37" fmla="*/ 102 h 74"/>
                  <a:gd name="T38" fmla="*/ 282 w 912"/>
                  <a:gd name="T39" fmla="*/ 85 h 74"/>
                  <a:gd name="T40" fmla="*/ 296 w 912"/>
                  <a:gd name="T41" fmla="*/ 79 h 74"/>
                  <a:gd name="T42" fmla="*/ 312 w 912"/>
                  <a:gd name="T43" fmla="*/ 14 h 74"/>
                  <a:gd name="T44" fmla="*/ 325 w 912"/>
                  <a:gd name="T45" fmla="*/ 106 h 74"/>
                  <a:gd name="T46" fmla="*/ 341 w 912"/>
                  <a:gd name="T47" fmla="*/ 117 h 74"/>
                  <a:gd name="T48" fmla="*/ 355 w 912"/>
                  <a:gd name="T49" fmla="*/ 34 h 74"/>
                  <a:gd name="T50" fmla="*/ 369 w 912"/>
                  <a:gd name="T51" fmla="*/ 0 h 74"/>
                  <a:gd name="T52" fmla="*/ 384 w 912"/>
                  <a:gd name="T53" fmla="*/ 70 h 74"/>
                  <a:gd name="T54" fmla="*/ 397 w 912"/>
                  <a:gd name="T55" fmla="*/ 39 h 74"/>
                  <a:gd name="T56" fmla="*/ 413 w 912"/>
                  <a:gd name="T57" fmla="*/ 30 h 74"/>
                  <a:gd name="T58" fmla="*/ 426 w 912"/>
                  <a:gd name="T59" fmla="*/ 105 h 74"/>
                  <a:gd name="T60" fmla="*/ 442 w 912"/>
                  <a:gd name="T61" fmla="*/ 106 h 74"/>
                  <a:gd name="T62" fmla="*/ 456 w 912"/>
                  <a:gd name="T63" fmla="*/ 79 h 74"/>
                  <a:gd name="T64" fmla="*/ 470 w 912"/>
                  <a:gd name="T65" fmla="*/ 32 h 74"/>
                  <a:gd name="T66" fmla="*/ 484 w 912"/>
                  <a:gd name="T67" fmla="*/ 101 h 74"/>
                  <a:gd name="T68" fmla="*/ 499 w 912"/>
                  <a:gd name="T69" fmla="*/ 45 h 74"/>
                  <a:gd name="T70" fmla="*/ 514 w 912"/>
                  <a:gd name="T71" fmla="*/ 94 h 74"/>
                  <a:gd name="T72" fmla="*/ 529 w 912"/>
                  <a:gd name="T73" fmla="*/ 76 h 74"/>
                  <a:gd name="T74" fmla="*/ 543 w 912"/>
                  <a:gd name="T75" fmla="*/ 32 h 74"/>
                  <a:gd name="T76" fmla="*/ 557 w 912"/>
                  <a:gd name="T77" fmla="*/ 4 h 74"/>
                  <a:gd name="T78" fmla="*/ 572 w 912"/>
                  <a:gd name="T79" fmla="*/ 84 h 74"/>
                  <a:gd name="T80" fmla="*/ 586 w 912"/>
                  <a:gd name="T81" fmla="*/ 57 h 74"/>
                  <a:gd name="T82" fmla="*/ 601 w 912"/>
                  <a:gd name="T83" fmla="*/ 62 h 74"/>
                  <a:gd name="T84" fmla="*/ 614 w 912"/>
                  <a:gd name="T85" fmla="*/ 84 h 74"/>
                  <a:gd name="T86" fmla="*/ 630 w 912"/>
                  <a:gd name="T87" fmla="*/ 55 h 74"/>
                  <a:gd name="T88" fmla="*/ 644 w 912"/>
                  <a:gd name="T89" fmla="*/ 72 h 74"/>
                  <a:gd name="T90" fmla="*/ 659 w 912"/>
                  <a:gd name="T91" fmla="*/ 65 h 74"/>
                  <a:gd name="T92" fmla="*/ 673 w 912"/>
                  <a:gd name="T93" fmla="*/ 47 h 74"/>
                  <a:gd name="T94" fmla="*/ 687 w 912"/>
                  <a:gd name="T95" fmla="*/ 57 h 74"/>
                  <a:gd name="T96" fmla="*/ 703 w 912"/>
                  <a:gd name="T97" fmla="*/ 94 h 74"/>
                  <a:gd name="T98" fmla="*/ 716 w 912"/>
                  <a:gd name="T99" fmla="*/ 66 h 74"/>
                  <a:gd name="T100" fmla="*/ 731 w 912"/>
                  <a:gd name="T101" fmla="*/ 66 h 74"/>
                  <a:gd name="T102" fmla="*/ 745 w 912"/>
                  <a:gd name="T103" fmla="*/ 110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2"/>
                  <a:gd name="T157" fmla="*/ 0 h 74"/>
                  <a:gd name="T158" fmla="*/ 912 w 912"/>
                  <a:gd name="T159" fmla="*/ 74 h 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2" h="74">
                    <a:moveTo>
                      <a:pt x="0" y="57"/>
                    </a:moveTo>
                    <a:lnTo>
                      <a:pt x="9" y="13"/>
                    </a:lnTo>
                    <a:lnTo>
                      <a:pt x="18" y="49"/>
                    </a:lnTo>
                    <a:lnTo>
                      <a:pt x="26" y="37"/>
                    </a:lnTo>
                    <a:lnTo>
                      <a:pt x="35" y="35"/>
                    </a:lnTo>
                    <a:lnTo>
                      <a:pt x="44" y="25"/>
                    </a:lnTo>
                    <a:lnTo>
                      <a:pt x="52" y="30"/>
                    </a:lnTo>
                    <a:lnTo>
                      <a:pt x="62" y="30"/>
                    </a:lnTo>
                    <a:lnTo>
                      <a:pt x="70" y="10"/>
                    </a:lnTo>
                    <a:lnTo>
                      <a:pt x="79" y="14"/>
                    </a:lnTo>
                    <a:lnTo>
                      <a:pt x="87" y="37"/>
                    </a:lnTo>
                    <a:lnTo>
                      <a:pt x="96" y="40"/>
                    </a:lnTo>
                    <a:lnTo>
                      <a:pt x="105" y="26"/>
                    </a:lnTo>
                    <a:lnTo>
                      <a:pt x="114" y="37"/>
                    </a:lnTo>
                    <a:lnTo>
                      <a:pt x="123" y="66"/>
                    </a:lnTo>
                    <a:lnTo>
                      <a:pt x="131" y="30"/>
                    </a:lnTo>
                    <a:lnTo>
                      <a:pt x="141" y="35"/>
                    </a:lnTo>
                    <a:lnTo>
                      <a:pt x="149" y="52"/>
                    </a:lnTo>
                    <a:lnTo>
                      <a:pt x="158" y="52"/>
                    </a:lnTo>
                    <a:lnTo>
                      <a:pt x="166" y="4"/>
                    </a:lnTo>
                    <a:lnTo>
                      <a:pt x="174" y="44"/>
                    </a:lnTo>
                    <a:lnTo>
                      <a:pt x="183" y="39"/>
                    </a:lnTo>
                    <a:lnTo>
                      <a:pt x="193" y="37"/>
                    </a:lnTo>
                    <a:lnTo>
                      <a:pt x="202" y="12"/>
                    </a:lnTo>
                    <a:lnTo>
                      <a:pt x="210" y="12"/>
                    </a:lnTo>
                    <a:lnTo>
                      <a:pt x="219" y="21"/>
                    </a:lnTo>
                    <a:lnTo>
                      <a:pt x="228" y="54"/>
                    </a:lnTo>
                    <a:lnTo>
                      <a:pt x="237" y="10"/>
                    </a:lnTo>
                    <a:lnTo>
                      <a:pt x="245" y="55"/>
                    </a:lnTo>
                    <a:lnTo>
                      <a:pt x="254" y="32"/>
                    </a:lnTo>
                    <a:lnTo>
                      <a:pt x="263" y="67"/>
                    </a:lnTo>
                    <a:lnTo>
                      <a:pt x="272" y="37"/>
                    </a:lnTo>
                    <a:lnTo>
                      <a:pt x="281" y="15"/>
                    </a:lnTo>
                    <a:lnTo>
                      <a:pt x="290" y="40"/>
                    </a:lnTo>
                    <a:lnTo>
                      <a:pt x="298" y="0"/>
                    </a:lnTo>
                    <a:lnTo>
                      <a:pt x="307" y="25"/>
                    </a:lnTo>
                    <a:lnTo>
                      <a:pt x="316" y="58"/>
                    </a:lnTo>
                    <a:lnTo>
                      <a:pt x="324" y="54"/>
                    </a:lnTo>
                    <a:lnTo>
                      <a:pt x="332" y="29"/>
                    </a:lnTo>
                    <a:lnTo>
                      <a:pt x="341" y="45"/>
                    </a:lnTo>
                    <a:lnTo>
                      <a:pt x="350" y="13"/>
                    </a:lnTo>
                    <a:lnTo>
                      <a:pt x="359" y="41"/>
                    </a:lnTo>
                    <a:lnTo>
                      <a:pt x="369" y="33"/>
                    </a:lnTo>
                    <a:lnTo>
                      <a:pt x="377" y="7"/>
                    </a:lnTo>
                    <a:lnTo>
                      <a:pt x="386" y="39"/>
                    </a:lnTo>
                    <a:lnTo>
                      <a:pt x="394" y="56"/>
                    </a:lnTo>
                    <a:lnTo>
                      <a:pt x="404" y="55"/>
                    </a:lnTo>
                    <a:lnTo>
                      <a:pt x="412" y="62"/>
                    </a:lnTo>
                    <a:lnTo>
                      <a:pt x="420" y="22"/>
                    </a:lnTo>
                    <a:lnTo>
                      <a:pt x="429" y="18"/>
                    </a:lnTo>
                    <a:lnTo>
                      <a:pt x="437" y="30"/>
                    </a:lnTo>
                    <a:lnTo>
                      <a:pt x="447" y="0"/>
                    </a:lnTo>
                    <a:lnTo>
                      <a:pt x="455" y="37"/>
                    </a:lnTo>
                    <a:lnTo>
                      <a:pt x="464" y="37"/>
                    </a:lnTo>
                    <a:lnTo>
                      <a:pt x="473" y="10"/>
                    </a:lnTo>
                    <a:lnTo>
                      <a:pt x="481" y="20"/>
                    </a:lnTo>
                    <a:lnTo>
                      <a:pt x="490" y="44"/>
                    </a:lnTo>
                    <a:lnTo>
                      <a:pt x="500" y="16"/>
                    </a:lnTo>
                    <a:lnTo>
                      <a:pt x="508" y="30"/>
                    </a:lnTo>
                    <a:lnTo>
                      <a:pt x="516" y="55"/>
                    </a:lnTo>
                    <a:lnTo>
                      <a:pt x="525" y="48"/>
                    </a:lnTo>
                    <a:lnTo>
                      <a:pt x="535" y="56"/>
                    </a:lnTo>
                    <a:lnTo>
                      <a:pt x="543" y="48"/>
                    </a:lnTo>
                    <a:lnTo>
                      <a:pt x="552" y="41"/>
                    </a:lnTo>
                    <a:lnTo>
                      <a:pt x="560" y="25"/>
                    </a:lnTo>
                    <a:lnTo>
                      <a:pt x="569" y="17"/>
                    </a:lnTo>
                    <a:lnTo>
                      <a:pt x="578" y="47"/>
                    </a:lnTo>
                    <a:lnTo>
                      <a:pt x="586" y="53"/>
                    </a:lnTo>
                    <a:lnTo>
                      <a:pt x="596" y="40"/>
                    </a:lnTo>
                    <a:lnTo>
                      <a:pt x="604" y="24"/>
                    </a:lnTo>
                    <a:lnTo>
                      <a:pt x="613" y="49"/>
                    </a:lnTo>
                    <a:lnTo>
                      <a:pt x="622" y="49"/>
                    </a:lnTo>
                    <a:lnTo>
                      <a:pt x="631" y="39"/>
                    </a:lnTo>
                    <a:lnTo>
                      <a:pt x="640" y="40"/>
                    </a:lnTo>
                    <a:lnTo>
                      <a:pt x="648" y="37"/>
                    </a:lnTo>
                    <a:lnTo>
                      <a:pt x="657" y="17"/>
                    </a:lnTo>
                    <a:lnTo>
                      <a:pt x="666" y="10"/>
                    </a:lnTo>
                    <a:lnTo>
                      <a:pt x="674" y="2"/>
                    </a:lnTo>
                    <a:lnTo>
                      <a:pt x="682" y="10"/>
                    </a:lnTo>
                    <a:lnTo>
                      <a:pt x="692" y="44"/>
                    </a:lnTo>
                    <a:lnTo>
                      <a:pt x="700" y="37"/>
                    </a:lnTo>
                    <a:lnTo>
                      <a:pt x="710" y="30"/>
                    </a:lnTo>
                    <a:lnTo>
                      <a:pt x="718" y="47"/>
                    </a:lnTo>
                    <a:lnTo>
                      <a:pt x="727" y="33"/>
                    </a:lnTo>
                    <a:lnTo>
                      <a:pt x="735" y="39"/>
                    </a:lnTo>
                    <a:lnTo>
                      <a:pt x="744" y="44"/>
                    </a:lnTo>
                    <a:lnTo>
                      <a:pt x="753" y="24"/>
                    </a:lnTo>
                    <a:lnTo>
                      <a:pt x="762" y="29"/>
                    </a:lnTo>
                    <a:lnTo>
                      <a:pt x="771" y="4"/>
                    </a:lnTo>
                    <a:lnTo>
                      <a:pt x="779" y="38"/>
                    </a:lnTo>
                    <a:lnTo>
                      <a:pt x="789" y="37"/>
                    </a:lnTo>
                    <a:lnTo>
                      <a:pt x="798" y="34"/>
                    </a:lnTo>
                    <a:lnTo>
                      <a:pt x="806" y="44"/>
                    </a:lnTo>
                    <a:lnTo>
                      <a:pt x="814" y="25"/>
                    </a:lnTo>
                    <a:lnTo>
                      <a:pt x="823" y="35"/>
                    </a:lnTo>
                    <a:lnTo>
                      <a:pt x="832" y="30"/>
                    </a:lnTo>
                    <a:lnTo>
                      <a:pt x="841" y="37"/>
                    </a:lnTo>
                    <a:lnTo>
                      <a:pt x="850" y="49"/>
                    </a:lnTo>
                    <a:lnTo>
                      <a:pt x="858" y="73"/>
                    </a:lnTo>
                    <a:lnTo>
                      <a:pt x="867" y="35"/>
                    </a:lnTo>
                    <a:lnTo>
                      <a:pt x="875" y="20"/>
                    </a:lnTo>
                    <a:lnTo>
                      <a:pt x="885" y="35"/>
                    </a:lnTo>
                    <a:lnTo>
                      <a:pt x="894" y="72"/>
                    </a:lnTo>
                    <a:lnTo>
                      <a:pt x="902" y="58"/>
                    </a:lnTo>
                    <a:lnTo>
                      <a:pt x="911" y="21"/>
                    </a:lnTo>
                  </a:path>
                </a:pathLst>
              </a:custGeom>
              <a:noFill/>
              <a:ln w="31750">
                <a:solidFill>
                  <a:srgbClr val="00FF00"/>
                </a:solidFill>
                <a:round/>
                <a:headEnd/>
                <a:tailEnd/>
              </a:ln>
            </p:spPr>
            <p:txBody>
              <a:bodyPr/>
              <a:lstStyle/>
              <a:p>
                <a:endParaRPr lang="en-US" dirty="0"/>
              </a:p>
            </p:txBody>
          </p:sp>
          <p:sp>
            <p:nvSpPr>
              <p:cNvPr id="60492" name="Freeform 207"/>
              <p:cNvSpPr>
                <a:spLocks noChangeAspect="1"/>
              </p:cNvSpPr>
              <p:nvPr/>
            </p:nvSpPr>
            <p:spPr bwMode="auto">
              <a:xfrm>
                <a:off x="1581" y="2228"/>
                <a:ext cx="830" cy="1079"/>
              </a:xfrm>
              <a:custGeom>
                <a:avLst/>
                <a:gdLst>
                  <a:gd name="T0" fmla="*/ 7 w 912"/>
                  <a:gd name="T1" fmla="*/ 1452 h 773"/>
                  <a:gd name="T2" fmla="*/ 23 w 912"/>
                  <a:gd name="T3" fmla="*/ 1422 h 773"/>
                  <a:gd name="T4" fmla="*/ 35 w 912"/>
                  <a:gd name="T5" fmla="*/ 1457 h 773"/>
                  <a:gd name="T6" fmla="*/ 51 w 912"/>
                  <a:gd name="T7" fmla="*/ 1422 h 773"/>
                  <a:gd name="T8" fmla="*/ 66 w 912"/>
                  <a:gd name="T9" fmla="*/ 1441 h 773"/>
                  <a:gd name="T10" fmla="*/ 78 w 912"/>
                  <a:gd name="T11" fmla="*/ 1481 h 773"/>
                  <a:gd name="T12" fmla="*/ 94 w 912"/>
                  <a:gd name="T13" fmla="*/ 1485 h 773"/>
                  <a:gd name="T14" fmla="*/ 108 w 912"/>
                  <a:gd name="T15" fmla="*/ 1422 h 773"/>
                  <a:gd name="T16" fmla="*/ 124 w 912"/>
                  <a:gd name="T17" fmla="*/ 1418 h 773"/>
                  <a:gd name="T18" fmla="*/ 137 w 912"/>
                  <a:gd name="T19" fmla="*/ 1414 h 773"/>
                  <a:gd name="T20" fmla="*/ 152 w 912"/>
                  <a:gd name="T21" fmla="*/ 1432 h 773"/>
                  <a:gd name="T22" fmla="*/ 167 w 912"/>
                  <a:gd name="T23" fmla="*/ 1443 h 773"/>
                  <a:gd name="T24" fmla="*/ 180 w 912"/>
                  <a:gd name="T25" fmla="*/ 1496 h 773"/>
                  <a:gd name="T26" fmla="*/ 197 w 912"/>
                  <a:gd name="T27" fmla="*/ 1431 h 773"/>
                  <a:gd name="T28" fmla="*/ 210 w 912"/>
                  <a:gd name="T29" fmla="*/ 1467 h 773"/>
                  <a:gd name="T30" fmla="*/ 226 w 912"/>
                  <a:gd name="T31" fmla="*/ 1441 h 773"/>
                  <a:gd name="T32" fmla="*/ 239 w 912"/>
                  <a:gd name="T33" fmla="*/ 1418 h 773"/>
                  <a:gd name="T34" fmla="*/ 253 w 912"/>
                  <a:gd name="T35" fmla="*/ 1375 h 773"/>
                  <a:gd name="T36" fmla="*/ 268 w 912"/>
                  <a:gd name="T37" fmla="*/ 1417 h 773"/>
                  <a:gd name="T38" fmla="*/ 282 w 912"/>
                  <a:gd name="T39" fmla="*/ 1438 h 773"/>
                  <a:gd name="T40" fmla="*/ 298 w 912"/>
                  <a:gd name="T41" fmla="*/ 1452 h 773"/>
                  <a:gd name="T42" fmla="*/ 312 w 912"/>
                  <a:gd name="T43" fmla="*/ 1498 h 773"/>
                  <a:gd name="T44" fmla="*/ 327 w 912"/>
                  <a:gd name="T45" fmla="*/ 1482 h 773"/>
                  <a:gd name="T46" fmla="*/ 341 w 912"/>
                  <a:gd name="T47" fmla="*/ 1432 h 773"/>
                  <a:gd name="T48" fmla="*/ 355 w 912"/>
                  <a:gd name="T49" fmla="*/ 1496 h 773"/>
                  <a:gd name="T50" fmla="*/ 370 w 912"/>
                  <a:gd name="T51" fmla="*/ 1399 h 773"/>
                  <a:gd name="T52" fmla="*/ 384 w 912"/>
                  <a:gd name="T53" fmla="*/ 1482 h 773"/>
                  <a:gd name="T54" fmla="*/ 399 w 912"/>
                  <a:gd name="T55" fmla="*/ 1488 h 773"/>
                  <a:gd name="T56" fmla="*/ 413 w 912"/>
                  <a:gd name="T57" fmla="*/ 1471 h 773"/>
                  <a:gd name="T58" fmla="*/ 429 w 912"/>
                  <a:gd name="T59" fmla="*/ 1477 h 773"/>
                  <a:gd name="T60" fmla="*/ 443 w 912"/>
                  <a:gd name="T61" fmla="*/ 1442 h 773"/>
                  <a:gd name="T62" fmla="*/ 456 w 912"/>
                  <a:gd name="T63" fmla="*/ 1496 h 773"/>
                  <a:gd name="T64" fmla="*/ 471 w 912"/>
                  <a:gd name="T65" fmla="*/ 1417 h 773"/>
                  <a:gd name="T66" fmla="*/ 486 w 912"/>
                  <a:gd name="T67" fmla="*/ 1505 h 773"/>
                  <a:gd name="T68" fmla="*/ 501 w 912"/>
                  <a:gd name="T69" fmla="*/ 1389 h 773"/>
                  <a:gd name="T70" fmla="*/ 514 w 912"/>
                  <a:gd name="T71" fmla="*/ 1471 h 773"/>
                  <a:gd name="T72" fmla="*/ 530 w 912"/>
                  <a:gd name="T73" fmla="*/ 1418 h 773"/>
                  <a:gd name="T74" fmla="*/ 544 w 912"/>
                  <a:gd name="T75" fmla="*/ 1399 h 773"/>
                  <a:gd name="T76" fmla="*/ 559 w 912"/>
                  <a:gd name="T77" fmla="*/ 1441 h 773"/>
                  <a:gd name="T78" fmla="*/ 572 w 912"/>
                  <a:gd name="T79" fmla="*/ 1424 h 773"/>
                  <a:gd name="T80" fmla="*/ 587 w 912"/>
                  <a:gd name="T81" fmla="*/ 1399 h 773"/>
                  <a:gd name="T82" fmla="*/ 602 w 912"/>
                  <a:gd name="T83" fmla="*/ 1337 h 773"/>
                  <a:gd name="T84" fmla="*/ 615 w 912"/>
                  <a:gd name="T85" fmla="*/ 1111 h 773"/>
                  <a:gd name="T86" fmla="*/ 631 w 912"/>
                  <a:gd name="T87" fmla="*/ 910 h 773"/>
                  <a:gd name="T88" fmla="*/ 645 w 912"/>
                  <a:gd name="T89" fmla="*/ 606 h 773"/>
                  <a:gd name="T90" fmla="*/ 660 w 912"/>
                  <a:gd name="T91" fmla="*/ 356 h 773"/>
                  <a:gd name="T92" fmla="*/ 674 w 912"/>
                  <a:gd name="T93" fmla="*/ 103 h 773"/>
                  <a:gd name="T94" fmla="*/ 688 w 912"/>
                  <a:gd name="T95" fmla="*/ 18 h 773"/>
                  <a:gd name="T96" fmla="*/ 703 w 912"/>
                  <a:gd name="T97" fmla="*/ 0 h 773"/>
                  <a:gd name="T98" fmla="*/ 717 w 912"/>
                  <a:gd name="T99" fmla="*/ 123 h 773"/>
                  <a:gd name="T100" fmla="*/ 733 w 912"/>
                  <a:gd name="T101" fmla="*/ 285 h 773"/>
                  <a:gd name="T102" fmla="*/ 748 w 912"/>
                  <a:gd name="T103" fmla="*/ 516 h 7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2"/>
                  <a:gd name="T157" fmla="*/ 0 h 773"/>
                  <a:gd name="T158" fmla="*/ 912 w 912"/>
                  <a:gd name="T159" fmla="*/ 773 h 77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2" h="773">
                    <a:moveTo>
                      <a:pt x="0" y="727"/>
                    </a:moveTo>
                    <a:lnTo>
                      <a:pt x="9" y="745"/>
                    </a:lnTo>
                    <a:lnTo>
                      <a:pt x="17" y="747"/>
                    </a:lnTo>
                    <a:lnTo>
                      <a:pt x="27" y="730"/>
                    </a:lnTo>
                    <a:lnTo>
                      <a:pt x="35" y="762"/>
                    </a:lnTo>
                    <a:lnTo>
                      <a:pt x="43" y="748"/>
                    </a:lnTo>
                    <a:lnTo>
                      <a:pt x="52" y="745"/>
                    </a:lnTo>
                    <a:lnTo>
                      <a:pt x="61" y="730"/>
                    </a:lnTo>
                    <a:lnTo>
                      <a:pt x="70" y="743"/>
                    </a:lnTo>
                    <a:lnTo>
                      <a:pt x="79" y="739"/>
                    </a:lnTo>
                    <a:lnTo>
                      <a:pt x="87" y="755"/>
                    </a:lnTo>
                    <a:lnTo>
                      <a:pt x="95" y="760"/>
                    </a:lnTo>
                    <a:lnTo>
                      <a:pt x="105" y="718"/>
                    </a:lnTo>
                    <a:lnTo>
                      <a:pt x="113" y="762"/>
                    </a:lnTo>
                    <a:lnTo>
                      <a:pt x="123" y="745"/>
                    </a:lnTo>
                    <a:lnTo>
                      <a:pt x="131" y="730"/>
                    </a:lnTo>
                    <a:lnTo>
                      <a:pt x="140" y="704"/>
                    </a:lnTo>
                    <a:lnTo>
                      <a:pt x="149" y="728"/>
                    </a:lnTo>
                    <a:lnTo>
                      <a:pt x="157" y="736"/>
                    </a:lnTo>
                    <a:lnTo>
                      <a:pt x="166" y="726"/>
                    </a:lnTo>
                    <a:lnTo>
                      <a:pt x="175" y="709"/>
                    </a:lnTo>
                    <a:lnTo>
                      <a:pt x="184" y="735"/>
                    </a:lnTo>
                    <a:lnTo>
                      <a:pt x="193" y="750"/>
                    </a:lnTo>
                    <a:lnTo>
                      <a:pt x="201" y="741"/>
                    </a:lnTo>
                    <a:lnTo>
                      <a:pt x="209" y="747"/>
                    </a:lnTo>
                    <a:lnTo>
                      <a:pt x="218" y="768"/>
                    </a:lnTo>
                    <a:lnTo>
                      <a:pt x="228" y="745"/>
                    </a:lnTo>
                    <a:lnTo>
                      <a:pt x="237" y="734"/>
                    </a:lnTo>
                    <a:lnTo>
                      <a:pt x="245" y="736"/>
                    </a:lnTo>
                    <a:lnTo>
                      <a:pt x="254" y="753"/>
                    </a:lnTo>
                    <a:lnTo>
                      <a:pt x="263" y="730"/>
                    </a:lnTo>
                    <a:lnTo>
                      <a:pt x="272" y="739"/>
                    </a:lnTo>
                    <a:lnTo>
                      <a:pt x="280" y="723"/>
                    </a:lnTo>
                    <a:lnTo>
                      <a:pt x="289" y="728"/>
                    </a:lnTo>
                    <a:lnTo>
                      <a:pt x="297" y="709"/>
                    </a:lnTo>
                    <a:lnTo>
                      <a:pt x="306" y="706"/>
                    </a:lnTo>
                    <a:lnTo>
                      <a:pt x="316" y="727"/>
                    </a:lnTo>
                    <a:lnTo>
                      <a:pt x="324" y="727"/>
                    </a:lnTo>
                    <a:lnTo>
                      <a:pt x="333" y="751"/>
                    </a:lnTo>
                    <a:lnTo>
                      <a:pt x="341" y="738"/>
                    </a:lnTo>
                    <a:lnTo>
                      <a:pt x="349" y="755"/>
                    </a:lnTo>
                    <a:lnTo>
                      <a:pt x="359" y="745"/>
                    </a:lnTo>
                    <a:lnTo>
                      <a:pt x="368" y="750"/>
                    </a:lnTo>
                    <a:lnTo>
                      <a:pt x="377" y="769"/>
                    </a:lnTo>
                    <a:lnTo>
                      <a:pt x="385" y="758"/>
                    </a:lnTo>
                    <a:lnTo>
                      <a:pt x="394" y="761"/>
                    </a:lnTo>
                    <a:lnTo>
                      <a:pt x="403" y="728"/>
                    </a:lnTo>
                    <a:lnTo>
                      <a:pt x="412" y="735"/>
                    </a:lnTo>
                    <a:lnTo>
                      <a:pt x="421" y="751"/>
                    </a:lnTo>
                    <a:lnTo>
                      <a:pt x="429" y="768"/>
                    </a:lnTo>
                    <a:lnTo>
                      <a:pt x="437" y="741"/>
                    </a:lnTo>
                    <a:lnTo>
                      <a:pt x="447" y="718"/>
                    </a:lnTo>
                    <a:lnTo>
                      <a:pt x="455" y="751"/>
                    </a:lnTo>
                    <a:lnTo>
                      <a:pt x="464" y="761"/>
                    </a:lnTo>
                    <a:lnTo>
                      <a:pt x="473" y="752"/>
                    </a:lnTo>
                    <a:lnTo>
                      <a:pt x="481" y="764"/>
                    </a:lnTo>
                    <a:lnTo>
                      <a:pt x="490" y="741"/>
                    </a:lnTo>
                    <a:lnTo>
                      <a:pt x="499" y="755"/>
                    </a:lnTo>
                    <a:lnTo>
                      <a:pt x="509" y="758"/>
                    </a:lnTo>
                    <a:lnTo>
                      <a:pt x="517" y="758"/>
                    </a:lnTo>
                    <a:lnTo>
                      <a:pt x="525" y="738"/>
                    </a:lnTo>
                    <a:lnTo>
                      <a:pt x="535" y="740"/>
                    </a:lnTo>
                    <a:lnTo>
                      <a:pt x="543" y="740"/>
                    </a:lnTo>
                    <a:lnTo>
                      <a:pt x="551" y="768"/>
                    </a:lnTo>
                    <a:lnTo>
                      <a:pt x="560" y="745"/>
                    </a:lnTo>
                    <a:lnTo>
                      <a:pt x="569" y="727"/>
                    </a:lnTo>
                    <a:lnTo>
                      <a:pt x="578" y="764"/>
                    </a:lnTo>
                    <a:lnTo>
                      <a:pt x="587" y="772"/>
                    </a:lnTo>
                    <a:lnTo>
                      <a:pt x="595" y="761"/>
                    </a:lnTo>
                    <a:lnTo>
                      <a:pt x="604" y="713"/>
                    </a:lnTo>
                    <a:lnTo>
                      <a:pt x="613" y="717"/>
                    </a:lnTo>
                    <a:lnTo>
                      <a:pt x="621" y="755"/>
                    </a:lnTo>
                    <a:lnTo>
                      <a:pt x="630" y="744"/>
                    </a:lnTo>
                    <a:lnTo>
                      <a:pt x="639" y="728"/>
                    </a:lnTo>
                    <a:lnTo>
                      <a:pt x="648" y="733"/>
                    </a:lnTo>
                    <a:lnTo>
                      <a:pt x="657" y="718"/>
                    </a:lnTo>
                    <a:lnTo>
                      <a:pt x="666" y="762"/>
                    </a:lnTo>
                    <a:lnTo>
                      <a:pt x="675" y="739"/>
                    </a:lnTo>
                    <a:lnTo>
                      <a:pt x="683" y="724"/>
                    </a:lnTo>
                    <a:lnTo>
                      <a:pt x="691" y="731"/>
                    </a:lnTo>
                    <a:lnTo>
                      <a:pt x="700" y="712"/>
                    </a:lnTo>
                    <a:lnTo>
                      <a:pt x="709" y="718"/>
                    </a:lnTo>
                    <a:lnTo>
                      <a:pt x="718" y="710"/>
                    </a:lnTo>
                    <a:lnTo>
                      <a:pt x="726" y="686"/>
                    </a:lnTo>
                    <a:lnTo>
                      <a:pt x="735" y="637"/>
                    </a:lnTo>
                    <a:lnTo>
                      <a:pt x="743" y="570"/>
                    </a:lnTo>
                    <a:lnTo>
                      <a:pt x="753" y="527"/>
                    </a:lnTo>
                    <a:lnTo>
                      <a:pt x="762" y="467"/>
                    </a:lnTo>
                    <a:lnTo>
                      <a:pt x="771" y="338"/>
                    </a:lnTo>
                    <a:lnTo>
                      <a:pt x="779" y="311"/>
                    </a:lnTo>
                    <a:lnTo>
                      <a:pt x="787" y="235"/>
                    </a:lnTo>
                    <a:lnTo>
                      <a:pt x="797" y="183"/>
                    </a:lnTo>
                    <a:lnTo>
                      <a:pt x="805" y="134"/>
                    </a:lnTo>
                    <a:lnTo>
                      <a:pt x="814" y="53"/>
                    </a:lnTo>
                    <a:lnTo>
                      <a:pt x="823" y="32"/>
                    </a:lnTo>
                    <a:lnTo>
                      <a:pt x="831" y="9"/>
                    </a:lnTo>
                    <a:lnTo>
                      <a:pt x="841" y="1"/>
                    </a:lnTo>
                    <a:lnTo>
                      <a:pt x="849" y="0"/>
                    </a:lnTo>
                    <a:lnTo>
                      <a:pt x="858" y="4"/>
                    </a:lnTo>
                    <a:lnTo>
                      <a:pt x="866" y="63"/>
                    </a:lnTo>
                    <a:lnTo>
                      <a:pt x="875" y="102"/>
                    </a:lnTo>
                    <a:lnTo>
                      <a:pt x="884" y="146"/>
                    </a:lnTo>
                    <a:lnTo>
                      <a:pt x="893" y="204"/>
                    </a:lnTo>
                    <a:lnTo>
                      <a:pt x="903" y="265"/>
                    </a:lnTo>
                    <a:lnTo>
                      <a:pt x="911" y="347"/>
                    </a:lnTo>
                  </a:path>
                </a:pathLst>
              </a:custGeom>
              <a:noFill/>
              <a:ln w="31750">
                <a:solidFill>
                  <a:srgbClr val="00FF00"/>
                </a:solidFill>
                <a:round/>
                <a:headEnd/>
                <a:tailEnd/>
              </a:ln>
            </p:spPr>
            <p:txBody>
              <a:bodyPr/>
              <a:lstStyle/>
              <a:p>
                <a:endParaRPr lang="en-US" dirty="0"/>
              </a:p>
            </p:txBody>
          </p:sp>
          <p:sp>
            <p:nvSpPr>
              <p:cNvPr id="60493" name="Freeform 208"/>
              <p:cNvSpPr>
                <a:spLocks noChangeAspect="1"/>
              </p:cNvSpPr>
              <p:nvPr/>
            </p:nvSpPr>
            <p:spPr bwMode="auto">
              <a:xfrm>
                <a:off x="2404" y="2712"/>
                <a:ext cx="828" cy="607"/>
              </a:xfrm>
              <a:custGeom>
                <a:avLst/>
                <a:gdLst>
                  <a:gd name="T0" fmla="*/ 6 w 911"/>
                  <a:gd name="T1" fmla="*/ 149 h 435"/>
                  <a:gd name="T2" fmla="*/ 22 w 911"/>
                  <a:gd name="T3" fmla="*/ 375 h 435"/>
                  <a:gd name="T4" fmla="*/ 35 w 911"/>
                  <a:gd name="T5" fmla="*/ 575 h 435"/>
                  <a:gd name="T6" fmla="*/ 50 w 911"/>
                  <a:gd name="T7" fmla="*/ 661 h 435"/>
                  <a:gd name="T8" fmla="*/ 65 w 911"/>
                  <a:gd name="T9" fmla="*/ 710 h 435"/>
                  <a:gd name="T10" fmla="*/ 79 w 911"/>
                  <a:gd name="T11" fmla="*/ 744 h 435"/>
                  <a:gd name="T12" fmla="*/ 95 w 911"/>
                  <a:gd name="T13" fmla="*/ 823 h 435"/>
                  <a:gd name="T14" fmla="*/ 108 w 911"/>
                  <a:gd name="T15" fmla="*/ 819 h 435"/>
                  <a:gd name="T16" fmla="*/ 123 w 911"/>
                  <a:gd name="T17" fmla="*/ 745 h 435"/>
                  <a:gd name="T18" fmla="*/ 137 w 911"/>
                  <a:gd name="T19" fmla="*/ 738 h 435"/>
                  <a:gd name="T20" fmla="*/ 152 w 911"/>
                  <a:gd name="T21" fmla="*/ 748 h 435"/>
                  <a:gd name="T22" fmla="*/ 166 w 911"/>
                  <a:gd name="T23" fmla="*/ 794 h 435"/>
                  <a:gd name="T24" fmla="*/ 180 w 911"/>
                  <a:gd name="T25" fmla="*/ 748 h 435"/>
                  <a:gd name="T26" fmla="*/ 195 w 911"/>
                  <a:gd name="T27" fmla="*/ 787 h 435"/>
                  <a:gd name="T28" fmla="*/ 210 w 911"/>
                  <a:gd name="T29" fmla="*/ 759 h 435"/>
                  <a:gd name="T30" fmla="*/ 224 w 911"/>
                  <a:gd name="T31" fmla="*/ 777 h 435"/>
                  <a:gd name="T32" fmla="*/ 239 w 911"/>
                  <a:gd name="T33" fmla="*/ 794 h 435"/>
                  <a:gd name="T34" fmla="*/ 253 w 911"/>
                  <a:gd name="T35" fmla="*/ 801 h 435"/>
                  <a:gd name="T36" fmla="*/ 267 w 911"/>
                  <a:gd name="T37" fmla="*/ 794 h 435"/>
                  <a:gd name="T38" fmla="*/ 282 w 911"/>
                  <a:gd name="T39" fmla="*/ 763 h 435"/>
                  <a:gd name="T40" fmla="*/ 296 w 911"/>
                  <a:gd name="T41" fmla="*/ 784 h 435"/>
                  <a:gd name="T42" fmla="*/ 311 w 911"/>
                  <a:gd name="T43" fmla="*/ 724 h 435"/>
                  <a:gd name="T44" fmla="*/ 325 w 911"/>
                  <a:gd name="T45" fmla="*/ 846 h 435"/>
                  <a:gd name="T46" fmla="*/ 340 w 911"/>
                  <a:gd name="T47" fmla="*/ 759 h 435"/>
                  <a:gd name="T48" fmla="*/ 354 w 911"/>
                  <a:gd name="T49" fmla="*/ 809 h 435"/>
                  <a:gd name="T50" fmla="*/ 368 w 911"/>
                  <a:gd name="T51" fmla="*/ 734 h 435"/>
                  <a:gd name="T52" fmla="*/ 383 w 911"/>
                  <a:gd name="T53" fmla="*/ 784 h 435"/>
                  <a:gd name="T54" fmla="*/ 397 w 911"/>
                  <a:gd name="T55" fmla="*/ 707 h 435"/>
                  <a:gd name="T56" fmla="*/ 413 w 911"/>
                  <a:gd name="T57" fmla="*/ 784 h 435"/>
                  <a:gd name="T58" fmla="*/ 426 w 911"/>
                  <a:gd name="T59" fmla="*/ 762 h 435"/>
                  <a:gd name="T60" fmla="*/ 441 w 911"/>
                  <a:gd name="T61" fmla="*/ 744 h 435"/>
                  <a:gd name="T62" fmla="*/ 455 w 911"/>
                  <a:gd name="T63" fmla="*/ 773 h 435"/>
                  <a:gd name="T64" fmla="*/ 469 w 911"/>
                  <a:gd name="T65" fmla="*/ 748 h 435"/>
                  <a:gd name="T66" fmla="*/ 484 w 911"/>
                  <a:gd name="T67" fmla="*/ 734 h 435"/>
                  <a:gd name="T68" fmla="*/ 498 w 911"/>
                  <a:gd name="T69" fmla="*/ 763 h 435"/>
                  <a:gd name="T70" fmla="*/ 514 w 911"/>
                  <a:gd name="T71" fmla="*/ 772 h 435"/>
                  <a:gd name="T72" fmla="*/ 528 w 911"/>
                  <a:gd name="T73" fmla="*/ 767 h 435"/>
                  <a:gd name="T74" fmla="*/ 542 w 911"/>
                  <a:gd name="T75" fmla="*/ 734 h 435"/>
                  <a:gd name="T76" fmla="*/ 557 w 911"/>
                  <a:gd name="T77" fmla="*/ 754 h 435"/>
                  <a:gd name="T78" fmla="*/ 571 w 911"/>
                  <a:gd name="T79" fmla="*/ 798 h 435"/>
                  <a:gd name="T80" fmla="*/ 585 w 911"/>
                  <a:gd name="T81" fmla="*/ 734 h 435"/>
                  <a:gd name="T82" fmla="*/ 600 w 911"/>
                  <a:gd name="T83" fmla="*/ 723 h 435"/>
                  <a:gd name="T84" fmla="*/ 614 w 911"/>
                  <a:gd name="T85" fmla="*/ 801 h 435"/>
                  <a:gd name="T86" fmla="*/ 629 w 911"/>
                  <a:gd name="T87" fmla="*/ 801 h 435"/>
                  <a:gd name="T88" fmla="*/ 643 w 911"/>
                  <a:gd name="T89" fmla="*/ 781 h 435"/>
                  <a:gd name="T90" fmla="*/ 658 w 911"/>
                  <a:gd name="T91" fmla="*/ 707 h 435"/>
                  <a:gd name="T92" fmla="*/ 673 w 911"/>
                  <a:gd name="T93" fmla="*/ 734 h 435"/>
                  <a:gd name="T94" fmla="*/ 686 w 911"/>
                  <a:gd name="T95" fmla="*/ 742 h 435"/>
                  <a:gd name="T96" fmla="*/ 701 w 911"/>
                  <a:gd name="T97" fmla="*/ 777 h 435"/>
                  <a:gd name="T98" fmla="*/ 716 w 911"/>
                  <a:gd name="T99" fmla="*/ 763 h 435"/>
                  <a:gd name="T100" fmla="*/ 730 w 911"/>
                  <a:gd name="T101" fmla="*/ 812 h 435"/>
                  <a:gd name="T102" fmla="*/ 745 w 911"/>
                  <a:gd name="T103" fmla="*/ 794 h 4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1"/>
                  <a:gd name="T157" fmla="*/ 0 h 435"/>
                  <a:gd name="T158" fmla="*/ 911 w 911"/>
                  <a:gd name="T159" fmla="*/ 435 h 4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1" h="435">
                    <a:moveTo>
                      <a:pt x="0" y="0"/>
                    </a:moveTo>
                    <a:lnTo>
                      <a:pt x="8" y="77"/>
                    </a:lnTo>
                    <a:lnTo>
                      <a:pt x="17" y="115"/>
                    </a:lnTo>
                    <a:lnTo>
                      <a:pt x="26" y="193"/>
                    </a:lnTo>
                    <a:lnTo>
                      <a:pt x="35" y="254"/>
                    </a:lnTo>
                    <a:lnTo>
                      <a:pt x="43" y="295"/>
                    </a:lnTo>
                    <a:lnTo>
                      <a:pt x="53" y="327"/>
                    </a:lnTo>
                    <a:lnTo>
                      <a:pt x="61" y="340"/>
                    </a:lnTo>
                    <a:lnTo>
                      <a:pt x="70" y="346"/>
                    </a:lnTo>
                    <a:lnTo>
                      <a:pt x="78" y="365"/>
                    </a:lnTo>
                    <a:lnTo>
                      <a:pt x="87" y="380"/>
                    </a:lnTo>
                    <a:lnTo>
                      <a:pt x="96" y="382"/>
                    </a:lnTo>
                    <a:lnTo>
                      <a:pt x="105" y="394"/>
                    </a:lnTo>
                    <a:lnTo>
                      <a:pt x="114" y="423"/>
                    </a:lnTo>
                    <a:lnTo>
                      <a:pt x="122" y="397"/>
                    </a:lnTo>
                    <a:lnTo>
                      <a:pt x="131" y="421"/>
                    </a:lnTo>
                    <a:lnTo>
                      <a:pt x="140" y="375"/>
                    </a:lnTo>
                    <a:lnTo>
                      <a:pt x="149" y="383"/>
                    </a:lnTo>
                    <a:lnTo>
                      <a:pt x="157" y="392"/>
                    </a:lnTo>
                    <a:lnTo>
                      <a:pt x="166" y="379"/>
                    </a:lnTo>
                    <a:lnTo>
                      <a:pt x="175" y="366"/>
                    </a:lnTo>
                    <a:lnTo>
                      <a:pt x="184" y="384"/>
                    </a:lnTo>
                    <a:lnTo>
                      <a:pt x="193" y="405"/>
                    </a:lnTo>
                    <a:lnTo>
                      <a:pt x="201" y="408"/>
                    </a:lnTo>
                    <a:lnTo>
                      <a:pt x="210" y="379"/>
                    </a:lnTo>
                    <a:lnTo>
                      <a:pt x="218" y="384"/>
                    </a:lnTo>
                    <a:lnTo>
                      <a:pt x="226" y="389"/>
                    </a:lnTo>
                    <a:lnTo>
                      <a:pt x="236" y="404"/>
                    </a:lnTo>
                    <a:lnTo>
                      <a:pt x="245" y="389"/>
                    </a:lnTo>
                    <a:lnTo>
                      <a:pt x="254" y="390"/>
                    </a:lnTo>
                    <a:lnTo>
                      <a:pt x="262" y="411"/>
                    </a:lnTo>
                    <a:lnTo>
                      <a:pt x="271" y="399"/>
                    </a:lnTo>
                    <a:lnTo>
                      <a:pt x="280" y="401"/>
                    </a:lnTo>
                    <a:lnTo>
                      <a:pt x="289" y="408"/>
                    </a:lnTo>
                    <a:lnTo>
                      <a:pt x="298" y="392"/>
                    </a:lnTo>
                    <a:lnTo>
                      <a:pt x="306" y="411"/>
                    </a:lnTo>
                    <a:lnTo>
                      <a:pt x="315" y="396"/>
                    </a:lnTo>
                    <a:lnTo>
                      <a:pt x="324" y="408"/>
                    </a:lnTo>
                    <a:lnTo>
                      <a:pt x="332" y="399"/>
                    </a:lnTo>
                    <a:lnTo>
                      <a:pt x="341" y="392"/>
                    </a:lnTo>
                    <a:lnTo>
                      <a:pt x="349" y="389"/>
                    </a:lnTo>
                    <a:lnTo>
                      <a:pt x="359" y="403"/>
                    </a:lnTo>
                    <a:lnTo>
                      <a:pt x="367" y="389"/>
                    </a:lnTo>
                    <a:lnTo>
                      <a:pt x="376" y="372"/>
                    </a:lnTo>
                    <a:lnTo>
                      <a:pt x="385" y="393"/>
                    </a:lnTo>
                    <a:lnTo>
                      <a:pt x="394" y="434"/>
                    </a:lnTo>
                    <a:lnTo>
                      <a:pt x="402" y="384"/>
                    </a:lnTo>
                    <a:lnTo>
                      <a:pt x="411" y="390"/>
                    </a:lnTo>
                    <a:lnTo>
                      <a:pt x="420" y="377"/>
                    </a:lnTo>
                    <a:lnTo>
                      <a:pt x="429" y="416"/>
                    </a:lnTo>
                    <a:lnTo>
                      <a:pt x="437" y="397"/>
                    </a:lnTo>
                    <a:lnTo>
                      <a:pt x="446" y="377"/>
                    </a:lnTo>
                    <a:lnTo>
                      <a:pt x="455" y="397"/>
                    </a:lnTo>
                    <a:lnTo>
                      <a:pt x="463" y="403"/>
                    </a:lnTo>
                    <a:lnTo>
                      <a:pt x="472" y="375"/>
                    </a:lnTo>
                    <a:lnTo>
                      <a:pt x="481" y="363"/>
                    </a:lnTo>
                    <a:lnTo>
                      <a:pt x="490" y="371"/>
                    </a:lnTo>
                    <a:lnTo>
                      <a:pt x="499" y="403"/>
                    </a:lnTo>
                    <a:lnTo>
                      <a:pt x="508" y="410"/>
                    </a:lnTo>
                    <a:lnTo>
                      <a:pt x="516" y="391"/>
                    </a:lnTo>
                    <a:lnTo>
                      <a:pt x="525" y="415"/>
                    </a:lnTo>
                    <a:lnTo>
                      <a:pt x="534" y="382"/>
                    </a:lnTo>
                    <a:lnTo>
                      <a:pt x="543" y="379"/>
                    </a:lnTo>
                    <a:lnTo>
                      <a:pt x="551" y="397"/>
                    </a:lnTo>
                    <a:lnTo>
                      <a:pt x="560" y="371"/>
                    </a:lnTo>
                    <a:lnTo>
                      <a:pt x="568" y="384"/>
                    </a:lnTo>
                    <a:lnTo>
                      <a:pt x="578" y="379"/>
                    </a:lnTo>
                    <a:lnTo>
                      <a:pt x="586" y="377"/>
                    </a:lnTo>
                    <a:lnTo>
                      <a:pt x="595" y="373"/>
                    </a:lnTo>
                    <a:lnTo>
                      <a:pt x="603" y="392"/>
                    </a:lnTo>
                    <a:lnTo>
                      <a:pt x="612" y="424"/>
                    </a:lnTo>
                    <a:lnTo>
                      <a:pt x="622" y="396"/>
                    </a:lnTo>
                    <a:lnTo>
                      <a:pt x="630" y="394"/>
                    </a:lnTo>
                    <a:lnTo>
                      <a:pt x="639" y="394"/>
                    </a:lnTo>
                    <a:lnTo>
                      <a:pt x="648" y="375"/>
                    </a:lnTo>
                    <a:lnTo>
                      <a:pt x="656" y="377"/>
                    </a:lnTo>
                    <a:lnTo>
                      <a:pt x="666" y="407"/>
                    </a:lnTo>
                    <a:lnTo>
                      <a:pt x="674" y="387"/>
                    </a:lnTo>
                    <a:lnTo>
                      <a:pt x="683" y="389"/>
                    </a:lnTo>
                    <a:lnTo>
                      <a:pt x="691" y="410"/>
                    </a:lnTo>
                    <a:lnTo>
                      <a:pt x="700" y="401"/>
                    </a:lnTo>
                    <a:lnTo>
                      <a:pt x="709" y="377"/>
                    </a:lnTo>
                    <a:lnTo>
                      <a:pt x="718" y="399"/>
                    </a:lnTo>
                    <a:lnTo>
                      <a:pt x="726" y="371"/>
                    </a:lnTo>
                    <a:lnTo>
                      <a:pt x="735" y="361"/>
                    </a:lnTo>
                    <a:lnTo>
                      <a:pt x="744" y="411"/>
                    </a:lnTo>
                    <a:lnTo>
                      <a:pt x="752" y="377"/>
                    </a:lnTo>
                    <a:lnTo>
                      <a:pt x="761" y="411"/>
                    </a:lnTo>
                    <a:lnTo>
                      <a:pt x="770" y="429"/>
                    </a:lnTo>
                    <a:lnTo>
                      <a:pt x="779" y="401"/>
                    </a:lnTo>
                    <a:lnTo>
                      <a:pt x="788" y="361"/>
                    </a:lnTo>
                    <a:lnTo>
                      <a:pt x="797" y="363"/>
                    </a:lnTo>
                    <a:lnTo>
                      <a:pt x="806" y="386"/>
                    </a:lnTo>
                    <a:lnTo>
                      <a:pt x="814" y="377"/>
                    </a:lnTo>
                    <a:lnTo>
                      <a:pt x="823" y="405"/>
                    </a:lnTo>
                    <a:lnTo>
                      <a:pt x="831" y="381"/>
                    </a:lnTo>
                    <a:lnTo>
                      <a:pt x="840" y="379"/>
                    </a:lnTo>
                    <a:lnTo>
                      <a:pt x="848" y="399"/>
                    </a:lnTo>
                    <a:lnTo>
                      <a:pt x="857" y="377"/>
                    </a:lnTo>
                    <a:lnTo>
                      <a:pt x="867" y="392"/>
                    </a:lnTo>
                    <a:lnTo>
                      <a:pt x="875" y="401"/>
                    </a:lnTo>
                    <a:lnTo>
                      <a:pt x="884" y="417"/>
                    </a:lnTo>
                    <a:lnTo>
                      <a:pt x="892" y="391"/>
                    </a:lnTo>
                    <a:lnTo>
                      <a:pt x="902" y="408"/>
                    </a:lnTo>
                    <a:lnTo>
                      <a:pt x="910" y="400"/>
                    </a:lnTo>
                  </a:path>
                </a:pathLst>
              </a:custGeom>
              <a:noFill/>
              <a:ln w="31750">
                <a:solidFill>
                  <a:srgbClr val="00FF00"/>
                </a:solidFill>
                <a:round/>
                <a:headEnd/>
                <a:tailEnd/>
              </a:ln>
            </p:spPr>
            <p:txBody>
              <a:bodyPr/>
              <a:lstStyle/>
              <a:p>
                <a:endParaRPr lang="en-US" dirty="0"/>
              </a:p>
            </p:txBody>
          </p:sp>
          <p:sp>
            <p:nvSpPr>
              <p:cNvPr id="60494" name="Freeform 209"/>
              <p:cNvSpPr>
                <a:spLocks noChangeAspect="1"/>
              </p:cNvSpPr>
              <p:nvPr/>
            </p:nvSpPr>
            <p:spPr bwMode="auto">
              <a:xfrm>
                <a:off x="3231" y="3207"/>
                <a:ext cx="702" cy="122"/>
              </a:xfrm>
              <a:custGeom>
                <a:avLst/>
                <a:gdLst>
                  <a:gd name="T0" fmla="*/ 7 w 772"/>
                  <a:gd name="T1" fmla="*/ 70 h 87"/>
                  <a:gd name="T2" fmla="*/ 22 w 772"/>
                  <a:gd name="T3" fmla="*/ 31 h 87"/>
                  <a:gd name="T4" fmla="*/ 36 w 772"/>
                  <a:gd name="T5" fmla="*/ 60 h 87"/>
                  <a:gd name="T6" fmla="*/ 51 w 772"/>
                  <a:gd name="T7" fmla="*/ 67 h 87"/>
                  <a:gd name="T8" fmla="*/ 65 w 772"/>
                  <a:gd name="T9" fmla="*/ 73 h 87"/>
                  <a:gd name="T10" fmla="*/ 80 w 772"/>
                  <a:gd name="T11" fmla="*/ 67 h 87"/>
                  <a:gd name="T12" fmla="*/ 95 w 772"/>
                  <a:gd name="T13" fmla="*/ 133 h 87"/>
                  <a:gd name="T14" fmla="*/ 109 w 772"/>
                  <a:gd name="T15" fmla="*/ 126 h 87"/>
                  <a:gd name="T16" fmla="*/ 124 w 772"/>
                  <a:gd name="T17" fmla="*/ 73 h 87"/>
                  <a:gd name="T18" fmla="*/ 138 w 772"/>
                  <a:gd name="T19" fmla="*/ 83 h 87"/>
                  <a:gd name="T20" fmla="*/ 152 w 772"/>
                  <a:gd name="T21" fmla="*/ 94 h 87"/>
                  <a:gd name="T22" fmla="*/ 167 w 772"/>
                  <a:gd name="T23" fmla="*/ 97 h 87"/>
                  <a:gd name="T24" fmla="*/ 181 w 772"/>
                  <a:gd name="T25" fmla="*/ 97 h 87"/>
                  <a:gd name="T26" fmla="*/ 196 w 772"/>
                  <a:gd name="T27" fmla="*/ 94 h 87"/>
                  <a:gd name="T28" fmla="*/ 210 w 772"/>
                  <a:gd name="T29" fmla="*/ 102 h 87"/>
                  <a:gd name="T30" fmla="*/ 225 w 772"/>
                  <a:gd name="T31" fmla="*/ 91 h 87"/>
                  <a:gd name="T32" fmla="*/ 239 w 772"/>
                  <a:gd name="T33" fmla="*/ 48 h 87"/>
                  <a:gd name="T34" fmla="*/ 254 w 772"/>
                  <a:gd name="T35" fmla="*/ 53 h 87"/>
                  <a:gd name="T36" fmla="*/ 268 w 772"/>
                  <a:gd name="T37" fmla="*/ 31 h 87"/>
                  <a:gd name="T38" fmla="*/ 283 w 772"/>
                  <a:gd name="T39" fmla="*/ 83 h 87"/>
                  <a:gd name="T40" fmla="*/ 297 w 772"/>
                  <a:gd name="T41" fmla="*/ 108 h 87"/>
                  <a:gd name="T42" fmla="*/ 312 w 772"/>
                  <a:gd name="T43" fmla="*/ 74 h 87"/>
                  <a:gd name="T44" fmla="*/ 326 w 772"/>
                  <a:gd name="T45" fmla="*/ 25 h 87"/>
                  <a:gd name="T46" fmla="*/ 341 w 772"/>
                  <a:gd name="T47" fmla="*/ 39 h 87"/>
                  <a:gd name="T48" fmla="*/ 355 w 772"/>
                  <a:gd name="T49" fmla="*/ 39 h 87"/>
                  <a:gd name="T50" fmla="*/ 369 w 772"/>
                  <a:gd name="T51" fmla="*/ 55 h 87"/>
                  <a:gd name="T52" fmla="*/ 385 w 772"/>
                  <a:gd name="T53" fmla="*/ 34 h 87"/>
                  <a:gd name="T54" fmla="*/ 398 w 772"/>
                  <a:gd name="T55" fmla="*/ 170 h 87"/>
                  <a:gd name="T56" fmla="*/ 414 w 772"/>
                  <a:gd name="T57" fmla="*/ 97 h 87"/>
                  <a:gd name="T58" fmla="*/ 427 w 772"/>
                  <a:gd name="T59" fmla="*/ 114 h 87"/>
                  <a:gd name="T60" fmla="*/ 442 w 772"/>
                  <a:gd name="T61" fmla="*/ 39 h 87"/>
                  <a:gd name="T62" fmla="*/ 456 w 772"/>
                  <a:gd name="T63" fmla="*/ 8 h 87"/>
                  <a:gd name="T64" fmla="*/ 470 w 772"/>
                  <a:gd name="T65" fmla="*/ 28 h 87"/>
                  <a:gd name="T66" fmla="*/ 486 w 772"/>
                  <a:gd name="T67" fmla="*/ 48 h 87"/>
                  <a:gd name="T68" fmla="*/ 499 w 772"/>
                  <a:gd name="T69" fmla="*/ 67 h 87"/>
                  <a:gd name="T70" fmla="*/ 515 w 772"/>
                  <a:gd name="T71" fmla="*/ 83 h 87"/>
                  <a:gd name="T72" fmla="*/ 528 w 772"/>
                  <a:gd name="T73" fmla="*/ 29 h 87"/>
                  <a:gd name="T74" fmla="*/ 543 w 772"/>
                  <a:gd name="T75" fmla="*/ 116 h 87"/>
                  <a:gd name="T76" fmla="*/ 557 w 772"/>
                  <a:gd name="T77" fmla="*/ 67 h 87"/>
                  <a:gd name="T78" fmla="*/ 572 w 772"/>
                  <a:gd name="T79" fmla="*/ 0 h 87"/>
                  <a:gd name="T80" fmla="*/ 587 w 772"/>
                  <a:gd name="T81" fmla="*/ 111 h 87"/>
                  <a:gd name="T82" fmla="*/ 601 w 772"/>
                  <a:gd name="T83" fmla="*/ 83 h 87"/>
                  <a:gd name="T84" fmla="*/ 616 w 772"/>
                  <a:gd name="T85" fmla="*/ 49 h 87"/>
                  <a:gd name="T86" fmla="*/ 630 w 772"/>
                  <a:gd name="T87" fmla="*/ 77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72"/>
                  <a:gd name="T133" fmla="*/ 0 h 87"/>
                  <a:gd name="T134" fmla="*/ 772 w 772"/>
                  <a:gd name="T135" fmla="*/ 87 h 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72" h="87">
                    <a:moveTo>
                      <a:pt x="0" y="45"/>
                    </a:moveTo>
                    <a:lnTo>
                      <a:pt x="9" y="36"/>
                    </a:lnTo>
                    <a:lnTo>
                      <a:pt x="18" y="53"/>
                    </a:lnTo>
                    <a:lnTo>
                      <a:pt x="26" y="16"/>
                    </a:lnTo>
                    <a:lnTo>
                      <a:pt x="35" y="72"/>
                    </a:lnTo>
                    <a:lnTo>
                      <a:pt x="44" y="31"/>
                    </a:lnTo>
                    <a:lnTo>
                      <a:pt x="53" y="31"/>
                    </a:lnTo>
                    <a:lnTo>
                      <a:pt x="62" y="34"/>
                    </a:lnTo>
                    <a:lnTo>
                      <a:pt x="70" y="46"/>
                    </a:lnTo>
                    <a:lnTo>
                      <a:pt x="79" y="37"/>
                    </a:lnTo>
                    <a:lnTo>
                      <a:pt x="87" y="10"/>
                    </a:lnTo>
                    <a:lnTo>
                      <a:pt x="97" y="34"/>
                    </a:lnTo>
                    <a:lnTo>
                      <a:pt x="106" y="37"/>
                    </a:lnTo>
                    <a:lnTo>
                      <a:pt x="114" y="68"/>
                    </a:lnTo>
                    <a:lnTo>
                      <a:pt x="123" y="59"/>
                    </a:lnTo>
                    <a:lnTo>
                      <a:pt x="132" y="64"/>
                    </a:lnTo>
                    <a:lnTo>
                      <a:pt x="140" y="56"/>
                    </a:lnTo>
                    <a:lnTo>
                      <a:pt x="150" y="37"/>
                    </a:lnTo>
                    <a:lnTo>
                      <a:pt x="158" y="69"/>
                    </a:lnTo>
                    <a:lnTo>
                      <a:pt x="167" y="42"/>
                    </a:lnTo>
                    <a:lnTo>
                      <a:pt x="175" y="28"/>
                    </a:lnTo>
                    <a:lnTo>
                      <a:pt x="184" y="48"/>
                    </a:lnTo>
                    <a:lnTo>
                      <a:pt x="193" y="53"/>
                    </a:lnTo>
                    <a:lnTo>
                      <a:pt x="202" y="49"/>
                    </a:lnTo>
                    <a:lnTo>
                      <a:pt x="210" y="31"/>
                    </a:lnTo>
                    <a:lnTo>
                      <a:pt x="219" y="49"/>
                    </a:lnTo>
                    <a:lnTo>
                      <a:pt x="228" y="45"/>
                    </a:lnTo>
                    <a:lnTo>
                      <a:pt x="237" y="48"/>
                    </a:lnTo>
                    <a:lnTo>
                      <a:pt x="246" y="26"/>
                    </a:lnTo>
                    <a:lnTo>
                      <a:pt x="254" y="52"/>
                    </a:lnTo>
                    <a:lnTo>
                      <a:pt x="263" y="19"/>
                    </a:lnTo>
                    <a:lnTo>
                      <a:pt x="272" y="46"/>
                    </a:lnTo>
                    <a:lnTo>
                      <a:pt x="281" y="46"/>
                    </a:lnTo>
                    <a:lnTo>
                      <a:pt x="289" y="24"/>
                    </a:lnTo>
                    <a:lnTo>
                      <a:pt x="299" y="42"/>
                    </a:lnTo>
                    <a:lnTo>
                      <a:pt x="307" y="27"/>
                    </a:lnTo>
                    <a:lnTo>
                      <a:pt x="316" y="52"/>
                    </a:lnTo>
                    <a:lnTo>
                      <a:pt x="324" y="16"/>
                    </a:lnTo>
                    <a:lnTo>
                      <a:pt x="333" y="37"/>
                    </a:lnTo>
                    <a:lnTo>
                      <a:pt x="342" y="42"/>
                    </a:lnTo>
                    <a:lnTo>
                      <a:pt x="350" y="51"/>
                    </a:lnTo>
                    <a:lnTo>
                      <a:pt x="360" y="55"/>
                    </a:lnTo>
                    <a:lnTo>
                      <a:pt x="368" y="57"/>
                    </a:lnTo>
                    <a:lnTo>
                      <a:pt x="377" y="38"/>
                    </a:lnTo>
                    <a:lnTo>
                      <a:pt x="386" y="31"/>
                    </a:lnTo>
                    <a:lnTo>
                      <a:pt x="395" y="13"/>
                    </a:lnTo>
                    <a:lnTo>
                      <a:pt x="404" y="37"/>
                    </a:lnTo>
                    <a:lnTo>
                      <a:pt x="412" y="20"/>
                    </a:lnTo>
                    <a:lnTo>
                      <a:pt x="421" y="62"/>
                    </a:lnTo>
                    <a:lnTo>
                      <a:pt x="429" y="20"/>
                    </a:lnTo>
                    <a:lnTo>
                      <a:pt x="438" y="15"/>
                    </a:lnTo>
                    <a:lnTo>
                      <a:pt x="447" y="28"/>
                    </a:lnTo>
                    <a:lnTo>
                      <a:pt x="456" y="6"/>
                    </a:lnTo>
                    <a:lnTo>
                      <a:pt x="465" y="17"/>
                    </a:lnTo>
                    <a:lnTo>
                      <a:pt x="473" y="42"/>
                    </a:lnTo>
                    <a:lnTo>
                      <a:pt x="482" y="86"/>
                    </a:lnTo>
                    <a:lnTo>
                      <a:pt x="491" y="51"/>
                    </a:lnTo>
                    <a:lnTo>
                      <a:pt x="500" y="49"/>
                    </a:lnTo>
                    <a:lnTo>
                      <a:pt x="508" y="50"/>
                    </a:lnTo>
                    <a:lnTo>
                      <a:pt x="517" y="58"/>
                    </a:lnTo>
                    <a:lnTo>
                      <a:pt x="526" y="25"/>
                    </a:lnTo>
                    <a:lnTo>
                      <a:pt x="535" y="20"/>
                    </a:lnTo>
                    <a:lnTo>
                      <a:pt x="544" y="2"/>
                    </a:lnTo>
                    <a:lnTo>
                      <a:pt x="552" y="4"/>
                    </a:lnTo>
                    <a:lnTo>
                      <a:pt x="561" y="6"/>
                    </a:lnTo>
                    <a:lnTo>
                      <a:pt x="569" y="14"/>
                    </a:lnTo>
                    <a:lnTo>
                      <a:pt x="578" y="35"/>
                    </a:lnTo>
                    <a:lnTo>
                      <a:pt x="588" y="24"/>
                    </a:lnTo>
                    <a:lnTo>
                      <a:pt x="596" y="31"/>
                    </a:lnTo>
                    <a:lnTo>
                      <a:pt x="604" y="34"/>
                    </a:lnTo>
                    <a:lnTo>
                      <a:pt x="612" y="51"/>
                    </a:lnTo>
                    <a:lnTo>
                      <a:pt x="622" y="42"/>
                    </a:lnTo>
                    <a:lnTo>
                      <a:pt x="631" y="37"/>
                    </a:lnTo>
                    <a:lnTo>
                      <a:pt x="639" y="15"/>
                    </a:lnTo>
                    <a:lnTo>
                      <a:pt x="649" y="28"/>
                    </a:lnTo>
                    <a:lnTo>
                      <a:pt x="657" y="59"/>
                    </a:lnTo>
                    <a:lnTo>
                      <a:pt x="666" y="62"/>
                    </a:lnTo>
                    <a:lnTo>
                      <a:pt x="674" y="34"/>
                    </a:lnTo>
                    <a:lnTo>
                      <a:pt x="684" y="65"/>
                    </a:lnTo>
                    <a:lnTo>
                      <a:pt x="692" y="0"/>
                    </a:lnTo>
                    <a:lnTo>
                      <a:pt x="700" y="15"/>
                    </a:lnTo>
                    <a:lnTo>
                      <a:pt x="710" y="56"/>
                    </a:lnTo>
                    <a:lnTo>
                      <a:pt x="718" y="59"/>
                    </a:lnTo>
                    <a:lnTo>
                      <a:pt x="727" y="42"/>
                    </a:lnTo>
                    <a:lnTo>
                      <a:pt x="736" y="42"/>
                    </a:lnTo>
                    <a:lnTo>
                      <a:pt x="745" y="25"/>
                    </a:lnTo>
                    <a:lnTo>
                      <a:pt x="754" y="13"/>
                    </a:lnTo>
                    <a:lnTo>
                      <a:pt x="762" y="39"/>
                    </a:lnTo>
                    <a:lnTo>
                      <a:pt x="771" y="41"/>
                    </a:lnTo>
                  </a:path>
                </a:pathLst>
              </a:custGeom>
              <a:noFill/>
              <a:ln w="31750">
                <a:solidFill>
                  <a:srgbClr val="00FF00"/>
                </a:solidFill>
                <a:round/>
                <a:headEnd/>
                <a:tailEnd/>
              </a:ln>
            </p:spPr>
            <p:txBody>
              <a:bodyPr/>
              <a:lstStyle/>
              <a:p>
                <a:endParaRPr lang="en-US" dirty="0"/>
              </a:p>
            </p:txBody>
          </p:sp>
          <p:sp>
            <p:nvSpPr>
              <p:cNvPr id="60495" name="Line 210"/>
              <p:cNvSpPr>
                <a:spLocks noChangeAspect="1" noChangeShapeType="1"/>
              </p:cNvSpPr>
              <p:nvPr/>
            </p:nvSpPr>
            <p:spPr bwMode="auto">
              <a:xfrm>
                <a:off x="2291" y="2201"/>
                <a:ext cx="0" cy="0"/>
              </a:xfrm>
              <a:prstGeom prst="line">
                <a:avLst/>
              </a:prstGeom>
              <a:noFill/>
              <a:ln w="9525">
                <a:solidFill>
                  <a:srgbClr val="000000"/>
                </a:solidFill>
                <a:round/>
                <a:headEnd/>
                <a:tailEnd/>
              </a:ln>
            </p:spPr>
            <p:txBody>
              <a:bodyPr wrap="none" anchor="ctr"/>
              <a:lstStyle/>
              <a:p>
                <a:endParaRPr lang="en-US" dirty="0"/>
              </a:p>
            </p:txBody>
          </p:sp>
        </p:grpSp>
        <p:sp>
          <p:nvSpPr>
            <p:cNvPr id="60483" name="Line 211"/>
            <p:cNvSpPr>
              <a:spLocks noChangeAspect="1" noChangeShapeType="1"/>
            </p:cNvSpPr>
            <p:nvPr/>
          </p:nvSpPr>
          <p:spPr bwMode="auto">
            <a:xfrm>
              <a:off x="4049" y="2979"/>
              <a:ext cx="0" cy="0"/>
            </a:xfrm>
            <a:prstGeom prst="line">
              <a:avLst/>
            </a:prstGeom>
            <a:noFill/>
            <a:ln w="9525">
              <a:solidFill>
                <a:srgbClr val="000000"/>
              </a:solidFill>
              <a:round/>
              <a:headEnd/>
              <a:tailEnd/>
            </a:ln>
          </p:spPr>
          <p:txBody>
            <a:bodyPr wrap="none" anchor="ctr"/>
            <a:lstStyle/>
            <a:p>
              <a:endParaRPr lang="en-US" dirty="0"/>
            </a:p>
          </p:txBody>
        </p:sp>
        <p:grpSp>
          <p:nvGrpSpPr>
            <p:cNvPr id="9" name="Group 212"/>
            <p:cNvGrpSpPr>
              <a:grpSpLocks/>
            </p:cNvGrpSpPr>
            <p:nvPr/>
          </p:nvGrpSpPr>
          <p:grpSpPr bwMode="auto">
            <a:xfrm>
              <a:off x="2904" y="2973"/>
              <a:ext cx="2326" cy="379"/>
              <a:chOff x="2904" y="2973"/>
              <a:chExt cx="2326" cy="379"/>
            </a:xfrm>
          </p:grpSpPr>
          <p:sp>
            <p:nvSpPr>
              <p:cNvPr id="60486" name="Freeform 213"/>
              <p:cNvSpPr>
                <a:spLocks noChangeAspect="1"/>
              </p:cNvSpPr>
              <p:nvPr/>
            </p:nvSpPr>
            <p:spPr bwMode="auto">
              <a:xfrm>
                <a:off x="2904" y="3272"/>
                <a:ext cx="604" cy="80"/>
              </a:xfrm>
              <a:custGeom>
                <a:avLst/>
                <a:gdLst>
                  <a:gd name="T0" fmla="*/ 6 w 604"/>
                  <a:gd name="T1" fmla="*/ 25 h 80"/>
                  <a:gd name="T2" fmla="*/ 17 w 604"/>
                  <a:gd name="T3" fmla="*/ 36 h 80"/>
                  <a:gd name="T4" fmla="*/ 29 w 604"/>
                  <a:gd name="T5" fmla="*/ 30 h 80"/>
                  <a:gd name="T6" fmla="*/ 41 w 604"/>
                  <a:gd name="T7" fmla="*/ 32 h 80"/>
                  <a:gd name="T8" fmla="*/ 52 w 604"/>
                  <a:gd name="T9" fmla="*/ 25 h 80"/>
                  <a:gd name="T10" fmla="*/ 64 w 604"/>
                  <a:gd name="T11" fmla="*/ 37 h 80"/>
                  <a:gd name="T12" fmla="*/ 76 w 604"/>
                  <a:gd name="T13" fmla="*/ 36 h 80"/>
                  <a:gd name="T14" fmla="*/ 87 w 604"/>
                  <a:gd name="T15" fmla="*/ 32 h 80"/>
                  <a:gd name="T16" fmla="*/ 99 w 604"/>
                  <a:gd name="T17" fmla="*/ 42 h 80"/>
                  <a:gd name="T18" fmla="*/ 110 w 604"/>
                  <a:gd name="T19" fmla="*/ 21 h 80"/>
                  <a:gd name="T20" fmla="*/ 121 w 604"/>
                  <a:gd name="T21" fmla="*/ 36 h 80"/>
                  <a:gd name="T22" fmla="*/ 134 w 604"/>
                  <a:gd name="T23" fmla="*/ 24 h 80"/>
                  <a:gd name="T24" fmla="*/ 145 w 604"/>
                  <a:gd name="T25" fmla="*/ 28 h 80"/>
                  <a:gd name="T26" fmla="*/ 157 w 604"/>
                  <a:gd name="T27" fmla="*/ 23 h 80"/>
                  <a:gd name="T28" fmla="*/ 176 w 604"/>
                  <a:gd name="T29" fmla="*/ 80 h 80"/>
                  <a:gd name="T30" fmla="*/ 180 w 604"/>
                  <a:gd name="T31" fmla="*/ 36 h 80"/>
                  <a:gd name="T32" fmla="*/ 192 w 604"/>
                  <a:gd name="T33" fmla="*/ 37 h 80"/>
                  <a:gd name="T34" fmla="*/ 204 w 604"/>
                  <a:gd name="T35" fmla="*/ 30 h 80"/>
                  <a:gd name="T36" fmla="*/ 215 w 604"/>
                  <a:gd name="T37" fmla="*/ 43 h 80"/>
                  <a:gd name="T38" fmla="*/ 226 w 604"/>
                  <a:gd name="T39" fmla="*/ 39 h 80"/>
                  <a:gd name="T40" fmla="*/ 238 w 604"/>
                  <a:gd name="T41" fmla="*/ 37 h 80"/>
                  <a:gd name="T42" fmla="*/ 250 w 604"/>
                  <a:gd name="T43" fmla="*/ 22 h 80"/>
                  <a:gd name="T44" fmla="*/ 261 w 604"/>
                  <a:gd name="T45" fmla="*/ 44 h 80"/>
                  <a:gd name="T46" fmla="*/ 273 w 604"/>
                  <a:gd name="T47" fmla="*/ 47 h 80"/>
                  <a:gd name="T48" fmla="*/ 285 w 604"/>
                  <a:gd name="T49" fmla="*/ 27 h 80"/>
                  <a:gd name="T50" fmla="*/ 297 w 604"/>
                  <a:gd name="T51" fmla="*/ 19 h 80"/>
                  <a:gd name="T52" fmla="*/ 308 w 604"/>
                  <a:gd name="T53" fmla="*/ 36 h 80"/>
                  <a:gd name="T54" fmla="*/ 319 w 604"/>
                  <a:gd name="T55" fmla="*/ 28 h 80"/>
                  <a:gd name="T56" fmla="*/ 332 w 604"/>
                  <a:gd name="T57" fmla="*/ 26 h 80"/>
                  <a:gd name="T58" fmla="*/ 352 w 604"/>
                  <a:gd name="T59" fmla="*/ 60 h 80"/>
                  <a:gd name="T60" fmla="*/ 355 w 604"/>
                  <a:gd name="T61" fmla="*/ 44 h 80"/>
                  <a:gd name="T62" fmla="*/ 366 w 604"/>
                  <a:gd name="T63" fmla="*/ 37 h 80"/>
                  <a:gd name="T64" fmla="*/ 377 w 604"/>
                  <a:gd name="T65" fmla="*/ 27 h 80"/>
                  <a:gd name="T66" fmla="*/ 389 w 604"/>
                  <a:gd name="T67" fmla="*/ 43 h 80"/>
                  <a:gd name="T68" fmla="*/ 401 w 604"/>
                  <a:gd name="T69" fmla="*/ 30 h 80"/>
                  <a:gd name="T70" fmla="*/ 413 w 604"/>
                  <a:gd name="T71" fmla="*/ 41 h 80"/>
                  <a:gd name="T72" fmla="*/ 425 w 604"/>
                  <a:gd name="T73" fmla="*/ 37 h 80"/>
                  <a:gd name="T74" fmla="*/ 444 w 604"/>
                  <a:gd name="T75" fmla="*/ 0 h 80"/>
                  <a:gd name="T76" fmla="*/ 447 w 604"/>
                  <a:gd name="T77" fmla="*/ 20 h 80"/>
                  <a:gd name="T78" fmla="*/ 459 w 604"/>
                  <a:gd name="T79" fmla="*/ 39 h 80"/>
                  <a:gd name="T80" fmla="*/ 471 w 604"/>
                  <a:gd name="T81" fmla="*/ 32 h 80"/>
                  <a:gd name="T82" fmla="*/ 482 w 604"/>
                  <a:gd name="T83" fmla="*/ 34 h 80"/>
                  <a:gd name="T84" fmla="*/ 494 w 604"/>
                  <a:gd name="T85" fmla="*/ 39 h 80"/>
                  <a:gd name="T86" fmla="*/ 505 w 604"/>
                  <a:gd name="T87" fmla="*/ 32 h 80"/>
                  <a:gd name="T88" fmla="*/ 517 w 604"/>
                  <a:gd name="T89" fmla="*/ 36 h 80"/>
                  <a:gd name="T90" fmla="*/ 529 w 604"/>
                  <a:gd name="T91" fmla="*/ 34 h 80"/>
                  <a:gd name="T92" fmla="*/ 540 w 604"/>
                  <a:gd name="T93" fmla="*/ 30 h 80"/>
                  <a:gd name="T94" fmla="*/ 552 w 604"/>
                  <a:gd name="T95" fmla="*/ 32 h 80"/>
                  <a:gd name="T96" fmla="*/ 564 w 604"/>
                  <a:gd name="T97" fmla="*/ 41 h 80"/>
                  <a:gd name="T98" fmla="*/ 575 w 604"/>
                  <a:gd name="T99" fmla="*/ 35 h 80"/>
                  <a:gd name="T100" fmla="*/ 587 w 604"/>
                  <a:gd name="T101" fmla="*/ 35 h 80"/>
                  <a:gd name="T102" fmla="*/ 598 w 604"/>
                  <a:gd name="T103" fmla="*/ 45 h 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04"/>
                  <a:gd name="T157" fmla="*/ 0 h 80"/>
                  <a:gd name="T158" fmla="*/ 604 w 604"/>
                  <a:gd name="T159" fmla="*/ 80 h 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04" h="80">
                    <a:moveTo>
                      <a:pt x="0" y="44"/>
                    </a:moveTo>
                    <a:lnTo>
                      <a:pt x="6" y="25"/>
                    </a:lnTo>
                    <a:lnTo>
                      <a:pt x="12" y="41"/>
                    </a:lnTo>
                    <a:lnTo>
                      <a:pt x="17" y="36"/>
                    </a:lnTo>
                    <a:lnTo>
                      <a:pt x="23" y="35"/>
                    </a:lnTo>
                    <a:lnTo>
                      <a:pt x="29" y="30"/>
                    </a:lnTo>
                    <a:lnTo>
                      <a:pt x="34" y="32"/>
                    </a:lnTo>
                    <a:lnTo>
                      <a:pt x="41" y="32"/>
                    </a:lnTo>
                    <a:lnTo>
                      <a:pt x="46" y="23"/>
                    </a:lnTo>
                    <a:lnTo>
                      <a:pt x="52" y="25"/>
                    </a:lnTo>
                    <a:lnTo>
                      <a:pt x="58" y="36"/>
                    </a:lnTo>
                    <a:lnTo>
                      <a:pt x="64" y="37"/>
                    </a:lnTo>
                    <a:lnTo>
                      <a:pt x="70" y="31"/>
                    </a:lnTo>
                    <a:lnTo>
                      <a:pt x="76" y="36"/>
                    </a:lnTo>
                    <a:lnTo>
                      <a:pt x="82" y="48"/>
                    </a:lnTo>
                    <a:lnTo>
                      <a:pt x="87" y="32"/>
                    </a:lnTo>
                    <a:lnTo>
                      <a:pt x="94" y="35"/>
                    </a:lnTo>
                    <a:lnTo>
                      <a:pt x="99" y="42"/>
                    </a:lnTo>
                    <a:lnTo>
                      <a:pt x="105" y="42"/>
                    </a:lnTo>
                    <a:lnTo>
                      <a:pt x="110" y="21"/>
                    </a:lnTo>
                    <a:lnTo>
                      <a:pt x="115" y="39"/>
                    </a:lnTo>
                    <a:lnTo>
                      <a:pt x="121" y="36"/>
                    </a:lnTo>
                    <a:lnTo>
                      <a:pt x="128" y="36"/>
                    </a:lnTo>
                    <a:lnTo>
                      <a:pt x="134" y="24"/>
                    </a:lnTo>
                    <a:lnTo>
                      <a:pt x="139" y="24"/>
                    </a:lnTo>
                    <a:lnTo>
                      <a:pt x="145" y="28"/>
                    </a:lnTo>
                    <a:lnTo>
                      <a:pt x="151" y="43"/>
                    </a:lnTo>
                    <a:lnTo>
                      <a:pt x="157" y="23"/>
                    </a:lnTo>
                    <a:lnTo>
                      <a:pt x="163" y="44"/>
                    </a:lnTo>
                    <a:lnTo>
                      <a:pt x="176" y="80"/>
                    </a:lnTo>
                    <a:lnTo>
                      <a:pt x="174" y="49"/>
                    </a:lnTo>
                    <a:lnTo>
                      <a:pt x="180" y="36"/>
                    </a:lnTo>
                    <a:lnTo>
                      <a:pt x="186" y="26"/>
                    </a:lnTo>
                    <a:lnTo>
                      <a:pt x="192" y="37"/>
                    </a:lnTo>
                    <a:lnTo>
                      <a:pt x="198" y="19"/>
                    </a:lnTo>
                    <a:lnTo>
                      <a:pt x="204" y="30"/>
                    </a:lnTo>
                    <a:lnTo>
                      <a:pt x="210" y="45"/>
                    </a:lnTo>
                    <a:lnTo>
                      <a:pt x="215" y="43"/>
                    </a:lnTo>
                    <a:lnTo>
                      <a:pt x="220" y="32"/>
                    </a:lnTo>
                    <a:lnTo>
                      <a:pt x="226" y="39"/>
                    </a:lnTo>
                    <a:lnTo>
                      <a:pt x="220" y="0"/>
                    </a:lnTo>
                    <a:lnTo>
                      <a:pt x="238" y="37"/>
                    </a:lnTo>
                    <a:lnTo>
                      <a:pt x="245" y="34"/>
                    </a:lnTo>
                    <a:lnTo>
                      <a:pt x="250" y="22"/>
                    </a:lnTo>
                    <a:lnTo>
                      <a:pt x="256" y="36"/>
                    </a:lnTo>
                    <a:lnTo>
                      <a:pt x="261" y="44"/>
                    </a:lnTo>
                    <a:lnTo>
                      <a:pt x="268" y="44"/>
                    </a:lnTo>
                    <a:lnTo>
                      <a:pt x="273" y="47"/>
                    </a:lnTo>
                    <a:lnTo>
                      <a:pt x="279" y="29"/>
                    </a:lnTo>
                    <a:lnTo>
                      <a:pt x="285" y="27"/>
                    </a:lnTo>
                    <a:lnTo>
                      <a:pt x="290" y="32"/>
                    </a:lnTo>
                    <a:lnTo>
                      <a:pt x="297" y="19"/>
                    </a:lnTo>
                    <a:lnTo>
                      <a:pt x="302" y="36"/>
                    </a:lnTo>
                    <a:lnTo>
                      <a:pt x="308" y="36"/>
                    </a:lnTo>
                    <a:lnTo>
                      <a:pt x="314" y="23"/>
                    </a:lnTo>
                    <a:lnTo>
                      <a:pt x="319" y="28"/>
                    </a:lnTo>
                    <a:lnTo>
                      <a:pt x="325" y="39"/>
                    </a:lnTo>
                    <a:lnTo>
                      <a:pt x="332" y="26"/>
                    </a:lnTo>
                    <a:lnTo>
                      <a:pt x="337" y="32"/>
                    </a:lnTo>
                    <a:lnTo>
                      <a:pt x="352" y="60"/>
                    </a:lnTo>
                    <a:lnTo>
                      <a:pt x="348" y="40"/>
                    </a:lnTo>
                    <a:lnTo>
                      <a:pt x="355" y="44"/>
                    </a:lnTo>
                    <a:lnTo>
                      <a:pt x="360" y="40"/>
                    </a:lnTo>
                    <a:lnTo>
                      <a:pt x="366" y="37"/>
                    </a:lnTo>
                    <a:lnTo>
                      <a:pt x="371" y="30"/>
                    </a:lnTo>
                    <a:lnTo>
                      <a:pt x="377" y="27"/>
                    </a:lnTo>
                    <a:lnTo>
                      <a:pt x="383" y="40"/>
                    </a:lnTo>
                    <a:lnTo>
                      <a:pt x="389" y="43"/>
                    </a:lnTo>
                    <a:lnTo>
                      <a:pt x="395" y="37"/>
                    </a:lnTo>
                    <a:lnTo>
                      <a:pt x="401" y="30"/>
                    </a:lnTo>
                    <a:lnTo>
                      <a:pt x="407" y="41"/>
                    </a:lnTo>
                    <a:lnTo>
                      <a:pt x="413" y="41"/>
                    </a:lnTo>
                    <a:lnTo>
                      <a:pt x="419" y="36"/>
                    </a:lnTo>
                    <a:lnTo>
                      <a:pt x="425" y="37"/>
                    </a:lnTo>
                    <a:lnTo>
                      <a:pt x="430" y="36"/>
                    </a:lnTo>
                    <a:lnTo>
                      <a:pt x="444" y="0"/>
                    </a:lnTo>
                    <a:lnTo>
                      <a:pt x="442" y="23"/>
                    </a:lnTo>
                    <a:lnTo>
                      <a:pt x="447" y="20"/>
                    </a:lnTo>
                    <a:lnTo>
                      <a:pt x="452" y="23"/>
                    </a:lnTo>
                    <a:lnTo>
                      <a:pt x="459" y="39"/>
                    </a:lnTo>
                    <a:lnTo>
                      <a:pt x="464" y="36"/>
                    </a:lnTo>
                    <a:lnTo>
                      <a:pt x="471" y="32"/>
                    </a:lnTo>
                    <a:lnTo>
                      <a:pt x="476" y="40"/>
                    </a:lnTo>
                    <a:lnTo>
                      <a:pt x="482" y="34"/>
                    </a:lnTo>
                    <a:lnTo>
                      <a:pt x="488" y="36"/>
                    </a:lnTo>
                    <a:lnTo>
                      <a:pt x="494" y="39"/>
                    </a:lnTo>
                    <a:lnTo>
                      <a:pt x="500" y="30"/>
                    </a:lnTo>
                    <a:lnTo>
                      <a:pt x="505" y="32"/>
                    </a:lnTo>
                    <a:lnTo>
                      <a:pt x="511" y="21"/>
                    </a:lnTo>
                    <a:lnTo>
                      <a:pt x="517" y="36"/>
                    </a:lnTo>
                    <a:lnTo>
                      <a:pt x="523" y="36"/>
                    </a:lnTo>
                    <a:lnTo>
                      <a:pt x="529" y="34"/>
                    </a:lnTo>
                    <a:lnTo>
                      <a:pt x="535" y="39"/>
                    </a:lnTo>
                    <a:lnTo>
                      <a:pt x="540" y="30"/>
                    </a:lnTo>
                    <a:lnTo>
                      <a:pt x="546" y="35"/>
                    </a:lnTo>
                    <a:lnTo>
                      <a:pt x="552" y="32"/>
                    </a:lnTo>
                    <a:lnTo>
                      <a:pt x="558" y="36"/>
                    </a:lnTo>
                    <a:lnTo>
                      <a:pt x="564" y="41"/>
                    </a:lnTo>
                    <a:lnTo>
                      <a:pt x="569" y="52"/>
                    </a:lnTo>
                    <a:lnTo>
                      <a:pt x="575" y="35"/>
                    </a:lnTo>
                    <a:lnTo>
                      <a:pt x="580" y="28"/>
                    </a:lnTo>
                    <a:lnTo>
                      <a:pt x="587" y="35"/>
                    </a:lnTo>
                    <a:lnTo>
                      <a:pt x="593" y="51"/>
                    </a:lnTo>
                    <a:lnTo>
                      <a:pt x="598" y="45"/>
                    </a:lnTo>
                    <a:lnTo>
                      <a:pt x="604" y="28"/>
                    </a:lnTo>
                  </a:path>
                </a:pathLst>
              </a:custGeom>
              <a:noFill/>
              <a:ln w="31750">
                <a:solidFill>
                  <a:srgbClr val="FFFF99"/>
                </a:solidFill>
                <a:round/>
                <a:headEnd/>
                <a:tailEnd/>
              </a:ln>
            </p:spPr>
            <p:txBody>
              <a:bodyPr/>
              <a:lstStyle/>
              <a:p>
                <a:endParaRPr lang="en-US" dirty="0"/>
              </a:p>
            </p:txBody>
          </p:sp>
          <p:sp>
            <p:nvSpPr>
              <p:cNvPr id="60487" name="Freeform 214"/>
              <p:cNvSpPr>
                <a:spLocks noChangeAspect="1"/>
              </p:cNvSpPr>
              <p:nvPr/>
            </p:nvSpPr>
            <p:spPr bwMode="auto">
              <a:xfrm>
                <a:off x="3513" y="2973"/>
                <a:ext cx="605" cy="363"/>
              </a:xfrm>
              <a:custGeom>
                <a:avLst/>
                <a:gdLst>
                  <a:gd name="T0" fmla="*/ 6 w 605"/>
                  <a:gd name="T1" fmla="*/ 335 h 363"/>
                  <a:gd name="T2" fmla="*/ 18 w 605"/>
                  <a:gd name="T3" fmla="*/ 329 h 363"/>
                  <a:gd name="T4" fmla="*/ 29 w 605"/>
                  <a:gd name="T5" fmla="*/ 337 h 363"/>
                  <a:gd name="T6" fmla="*/ 41 w 605"/>
                  <a:gd name="T7" fmla="*/ 329 h 363"/>
                  <a:gd name="T8" fmla="*/ 52 w 605"/>
                  <a:gd name="T9" fmla="*/ 333 h 363"/>
                  <a:gd name="T10" fmla="*/ 63 w 605"/>
                  <a:gd name="T11" fmla="*/ 342 h 363"/>
                  <a:gd name="T12" fmla="*/ 75 w 605"/>
                  <a:gd name="T13" fmla="*/ 343 h 363"/>
                  <a:gd name="T14" fmla="*/ 87 w 605"/>
                  <a:gd name="T15" fmla="*/ 329 h 363"/>
                  <a:gd name="T16" fmla="*/ 99 w 605"/>
                  <a:gd name="T17" fmla="*/ 328 h 363"/>
                  <a:gd name="T18" fmla="*/ 110 w 605"/>
                  <a:gd name="T19" fmla="*/ 327 h 363"/>
                  <a:gd name="T20" fmla="*/ 122 w 605"/>
                  <a:gd name="T21" fmla="*/ 331 h 363"/>
                  <a:gd name="T22" fmla="*/ 131 w 605"/>
                  <a:gd name="T23" fmla="*/ 351 h 363"/>
                  <a:gd name="T24" fmla="*/ 145 w 605"/>
                  <a:gd name="T25" fmla="*/ 346 h 363"/>
                  <a:gd name="T26" fmla="*/ 157 w 605"/>
                  <a:gd name="T27" fmla="*/ 330 h 363"/>
                  <a:gd name="T28" fmla="*/ 169 w 605"/>
                  <a:gd name="T29" fmla="*/ 339 h 363"/>
                  <a:gd name="T30" fmla="*/ 181 w 605"/>
                  <a:gd name="T31" fmla="*/ 333 h 363"/>
                  <a:gd name="T32" fmla="*/ 192 w 605"/>
                  <a:gd name="T33" fmla="*/ 328 h 363"/>
                  <a:gd name="T34" fmla="*/ 203 w 605"/>
                  <a:gd name="T35" fmla="*/ 318 h 363"/>
                  <a:gd name="T36" fmla="*/ 215 w 605"/>
                  <a:gd name="T37" fmla="*/ 327 h 363"/>
                  <a:gd name="T38" fmla="*/ 227 w 605"/>
                  <a:gd name="T39" fmla="*/ 332 h 363"/>
                  <a:gd name="T40" fmla="*/ 239 w 605"/>
                  <a:gd name="T41" fmla="*/ 335 h 363"/>
                  <a:gd name="T42" fmla="*/ 251 w 605"/>
                  <a:gd name="T43" fmla="*/ 346 h 363"/>
                  <a:gd name="T44" fmla="*/ 262 w 605"/>
                  <a:gd name="T45" fmla="*/ 343 h 363"/>
                  <a:gd name="T46" fmla="*/ 274 w 605"/>
                  <a:gd name="T47" fmla="*/ 331 h 363"/>
                  <a:gd name="T48" fmla="*/ 285 w 605"/>
                  <a:gd name="T49" fmla="*/ 346 h 363"/>
                  <a:gd name="T50" fmla="*/ 297 w 605"/>
                  <a:gd name="T51" fmla="*/ 323 h 363"/>
                  <a:gd name="T52" fmla="*/ 308 w 605"/>
                  <a:gd name="T53" fmla="*/ 343 h 363"/>
                  <a:gd name="T54" fmla="*/ 320 w 605"/>
                  <a:gd name="T55" fmla="*/ 344 h 363"/>
                  <a:gd name="T56" fmla="*/ 332 w 605"/>
                  <a:gd name="T57" fmla="*/ 340 h 363"/>
                  <a:gd name="T58" fmla="*/ 344 w 605"/>
                  <a:gd name="T59" fmla="*/ 341 h 363"/>
                  <a:gd name="T60" fmla="*/ 355 w 605"/>
                  <a:gd name="T61" fmla="*/ 333 h 363"/>
                  <a:gd name="T62" fmla="*/ 366 w 605"/>
                  <a:gd name="T63" fmla="*/ 346 h 363"/>
                  <a:gd name="T64" fmla="*/ 378 w 605"/>
                  <a:gd name="T65" fmla="*/ 327 h 363"/>
                  <a:gd name="T66" fmla="*/ 390 w 605"/>
                  <a:gd name="T67" fmla="*/ 348 h 363"/>
                  <a:gd name="T68" fmla="*/ 401 w 605"/>
                  <a:gd name="T69" fmla="*/ 321 h 363"/>
                  <a:gd name="T70" fmla="*/ 413 w 605"/>
                  <a:gd name="T71" fmla="*/ 340 h 363"/>
                  <a:gd name="T72" fmla="*/ 425 w 605"/>
                  <a:gd name="T73" fmla="*/ 328 h 363"/>
                  <a:gd name="T74" fmla="*/ 437 w 605"/>
                  <a:gd name="T75" fmla="*/ 323 h 363"/>
                  <a:gd name="T76" fmla="*/ 449 w 605"/>
                  <a:gd name="T77" fmla="*/ 333 h 363"/>
                  <a:gd name="T78" fmla="*/ 459 w 605"/>
                  <a:gd name="T79" fmla="*/ 329 h 363"/>
                  <a:gd name="T80" fmla="*/ 471 w 605"/>
                  <a:gd name="T81" fmla="*/ 323 h 363"/>
                  <a:gd name="T82" fmla="*/ 482 w 605"/>
                  <a:gd name="T83" fmla="*/ 309 h 363"/>
                  <a:gd name="T84" fmla="*/ 494 w 605"/>
                  <a:gd name="T85" fmla="*/ 257 h 363"/>
                  <a:gd name="T86" fmla="*/ 506 w 605"/>
                  <a:gd name="T87" fmla="*/ 210 h 363"/>
                  <a:gd name="T88" fmla="*/ 518 w 605"/>
                  <a:gd name="T89" fmla="*/ 140 h 363"/>
                  <a:gd name="T90" fmla="*/ 530 w 605"/>
                  <a:gd name="T91" fmla="*/ 82 h 363"/>
                  <a:gd name="T92" fmla="*/ 541 w 605"/>
                  <a:gd name="T93" fmla="*/ 24 h 363"/>
                  <a:gd name="T94" fmla="*/ 552 w 605"/>
                  <a:gd name="T95" fmla="*/ 4 h 363"/>
                  <a:gd name="T96" fmla="*/ 564 w 605"/>
                  <a:gd name="T97" fmla="*/ 0 h 363"/>
                  <a:gd name="T98" fmla="*/ 575 w 605"/>
                  <a:gd name="T99" fmla="*/ 28 h 363"/>
                  <a:gd name="T100" fmla="*/ 587 w 605"/>
                  <a:gd name="T101" fmla="*/ 66 h 363"/>
                  <a:gd name="T102" fmla="*/ 600 w 605"/>
                  <a:gd name="T103" fmla="*/ 119 h 36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05"/>
                  <a:gd name="T157" fmla="*/ 0 h 363"/>
                  <a:gd name="T158" fmla="*/ 605 w 605"/>
                  <a:gd name="T159" fmla="*/ 363 h 36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05" h="363">
                    <a:moveTo>
                      <a:pt x="0" y="327"/>
                    </a:moveTo>
                    <a:lnTo>
                      <a:pt x="6" y="335"/>
                    </a:lnTo>
                    <a:lnTo>
                      <a:pt x="11" y="336"/>
                    </a:lnTo>
                    <a:lnTo>
                      <a:pt x="18" y="329"/>
                    </a:lnTo>
                    <a:lnTo>
                      <a:pt x="23" y="343"/>
                    </a:lnTo>
                    <a:lnTo>
                      <a:pt x="29" y="337"/>
                    </a:lnTo>
                    <a:lnTo>
                      <a:pt x="35" y="335"/>
                    </a:lnTo>
                    <a:lnTo>
                      <a:pt x="41" y="329"/>
                    </a:lnTo>
                    <a:lnTo>
                      <a:pt x="47" y="334"/>
                    </a:lnTo>
                    <a:lnTo>
                      <a:pt x="52" y="333"/>
                    </a:lnTo>
                    <a:lnTo>
                      <a:pt x="58" y="340"/>
                    </a:lnTo>
                    <a:lnTo>
                      <a:pt x="63" y="342"/>
                    </a:lnTo>
                    <a:lnTo>
                      <a:pt x="70" y="323"/>
                    </a:lnTo>
                    <a:lnTo>
                      <a:pt x="75" y="343"/>
                    </a:lnTo>
                    <a:lnTo>
                      <a:pt x="82" y="335"/>
                    </a:lnTo>
                    <a:lnTo>
                      <a:pt x="87" y="329"/>
                    </a:lnTo>
                    <a:lnTo>
                      <a:pt x="93" y="317"/>
                    </a:lnTo>
                    <a:lnTo>
                      <a:pt x="99" y="328"/>
                    </a:lnTo>
                    <a:lnTo>
                      <a:pt x="104" y="331"/>
                    </a:lnTo>
                    <a:lnTo>
                      <a:pt x="110" y="327"/>
                    </a:lnTo>
                    <a:lnTo>
                      <a:pt x="116" y="319"/>
                    </a:lnTo>
                    <a:lnTo>
                      <a:pt x="122" y="331"/>
                    </a:lnTo>
                    <a:lnTo>
                      <a:pt x="128" y="338"/>
                    </a:lnTo>
                    <a:lnTo>
                      <a:pt x="131" y="351"/>
                    </a:lnTo>
                    <a:lnTo>
                      <a:pt x="139" y="336"/>
                    </a:lnTo>
                    <a:lnTo>
                      <a:pt x="145" y="346"/>
                    </a:lnTo>
                    <a:lnTo>
                      <a:pt x="152" y="335"/>
                    </a:lnTo>
                    <a:lnTo>
                      <a:pt x="157" y="330"/>
                    </a:lnTo>
                    <a:lnTo>
                      <a:pt x="163" y="331"/>
                    </a:lnTo>
                    <a:lnTo>
                      <a:pt x="169" y="339"/>
                    </a:lnTo>
                    <a:lnTo>
                      <a:pt x="175" y="329"/>
                    </a:lnTo>
                    <a:lnTo>
                      <a:pt x="181" y="333"/>
                    </a:lnTo>
                    <a:lnTo>
                      <a:pt x="186" y="325"/>
                    </a:lnTo>
                    <a:lnTo>
                      <a:pt x="192" y="328"/>
                    </a:lnTo>
                    <a:lnTo>
                      <a:pt x="197" y="319"/>
                    </a:lnTo>
                    <a:lnTo>
                      <a:pt x="203" y="318"/>
                    </a:lnTo>
                    <a:lnTo>
                      <a:pt x="219" y="351"/>
                    </a:lnTo>
                    <a:lnTo>
                      <a:pt x="215" y="327"/>
                    </a:lnTo>
                    <a:lnTo>
                      <a:pt x="221" y="338"/>
                    </a:lnTo>
                    <a:lnTo>
                      <a:pt x="227" y="332"/>
                    </a:lnTo>
                    <a:lnTo>
                      <a:pt x="232" y="340"/>
                    </a:lnTo>
                    <a:lnTo>
                      <a:pt x="239" y="335"/>
                    </a:lnTo>
                    <a:lnTo>
                      <a:pt x="245" y="338"/>
                    </a:lnTo>
                    <a:lnTo>
                      <a:pt x="251" y="346"/>
                    </a:lnTo>
                    <a:lnTo>
                      <a:pt x="256" y="341"/>
                    </a:lnTo>
                    <a:lnTo>
                      <a:pt x="262" y="343"/>
                    </a:lnTo>
                    <a:lnTo>
                      <a:pt x="268" y="328"/>
                    </a:lnTo>
                    <a:lnTo>
                      <a:pt x="274" y="331"/>
                    </a:lnTo>
                    <a:lnTo>
                      <a:pt x="280" y="338"/>
                    </a:lnTo>
                    <a:lnTo>
                      <a:pt x="285" y="346"/>
                    </a:lnTo>
                    <a:lnTo>
                      <a:pt x="299" y="315"/>
                    </a:lnTo>
                    <a:lnTo>
                      <a:pt x="297" y="323"/>
                    </a:lnTo>
                    <a:lnTo>
                      <a:pt x="302" y="338"/>
                    </a:lnTo>
                    <a:lnTo>
                      <a:pt x="308" y="343"/>
                    </a:lnTo>
                    <a:lnTo>
                      <a:pt x="314" y="339"/>
                    </a:lnTo>
                    <a:lnTo>
                      <a:pt x="320" y="344"/>
                    </a:lnTo>
                    <a:lnTo>
                      <a:pt x="326" y="334"/>
                    </a:lnTo>
                    <a:lnTo>
                      <a:pt x="332" y="340"/>
                    </a:lnTo>
                    <a:lnTo>
                      <a:pt x="338" y="341"/>
                    </a:lnTo>
                    <a:lnTo>
                      <a:pt x="344" y="341"/>
                    </a:lnTo>
                    <a:lnTo>
                      <a:pt x="349" y="332"/>
                    </a:lnTo>
                    <a:lnTo>
                      <a:pt x="355" y="333"/>
                    </a:lnTo>
                    <a:lnTo>
                      <a:pt x="371" y="303"/>
                    </a:lnTo>
                    <a:lnTo>
                      <a:pt x="366" y="346"/>
                    </a:lnTo>
                    <a:lnTo>
                      <a:pt x="372" y="335"/>
                    </a:lnTo>
                    <a:lnTo>
                      <a:pt x="378" y="327"/>
                    </a:lnTo>
                    <a:lnTo>
                      <a:pt x="384" y="344"/>
                    </a:lnTo>
                    <a:lnTo>
                      <a:pt x="390" y="348"/>
                    </a:lnTo>
                    <a:lnTo>
                      <a:pt x="395" y="343"/>
                    </a:lnTo>
                    <a:lnTo>
                      <a:pt x="401" y="321"/>
                    </a:lnTo>
                    <a:lnTo>
                      <a:pt x="407" y="323"/>
                    </a:lnTo>
                    <a:lnTo>
                      <a:pt x="413" y="340"/>
                    </a:lnTo>
                    <a:lnTo>
                      <a:pt x="431" y="363"/>
                    </a:lnTo>
                    <a:lnTo>
                      <a:pt x="425" y="328"/>
                    </a:lnTo>
                    <a:lnTo>
                      <a:pt x="431" y="330"/>
                    </a:lnTo>
                    <a:lnTo>
                      <a:pt x="437" y="323"/>
                    </a:lnTo>
                    <a:lnTo>
                      <a:pt x="443" y="343"/>
                    </a:lnTo>
                    <a:lnTo>
                      <a:pt x="449" y="333"/>
                    </a:lnTo>
                    <a:lnTo>
                      <a:pt x="454" y="326"/>
                    </a:lnTo>
                    <a:lnTo>
                      <a:pt x="459" y="329"/>
                    </a:lnTo>
                    <a:lnTo>
                      <a:pt x="465" y="321"/>
                    </a:lnTo>
                    <a:lnTo>
                      <a:pt x="471" y="323"/>
                    </a:lnTo>
                    <a:lnTo>
                      <a:pt x="477" y="320"/>
                    </a:lnTo>
                    <a:lnTo>
                      <a:pt x="482" y="309"/>
                    </a:lnTo>
                    <a:lnTo>
                      <a:pt x="488" y="287"/>
                    </a:lnTo>
                    <a:lnTo>
                      <a:pt x="494" y="257"/>
                    </a:lnTo>
                    <a:lnTo>
                      <a:pt x="500" y="237"/>
                    </a:lnTo>
                    <a:lnTo>
                      <a:pt x="506" y="210"/>
                    </a:lnTo>
                    <a:lnTo>
                      <a:pt x="512" y="152"/>
                    </a:lnTo>
                    <a:lnTo>
                      <a:pt x="518" y="140"/>
                    </a:lnTo>
                    <a:lnTo>
                      <a:pt x="523" y="106"/>
                    </a:lnTo>
                    <a:lnTo>
                      <a:pt x="530" y="82"/>
                    </a:lnTo>
                    <a:lnTo>
                      <a:pt x="535" y="60"/>
                    </a:lnTo>
                    <a:lnTo>
                      <a:pt x="541" y="24"/>
                    </a:lnTo>
                    <a:lnTo>
                      <a:pt x="547" y="14"/>
                    </a:lnTo>
                    <a:lnTo>
                      <a:pt x="552" y="4"/>
                    </a:lnTo>
                    <a:lnTo>
                      <a:pt x="559" y="0"/>
                    </a:lnTo>
                    <a:lnTo>
                      <a:pt x="564" y="0"/>
                    </a:lnTo>
                    <a:lnTo>
                      <a:pt x="570" y="2"/>
                    </a:lnTo>
                    <a:lnTo>
                      <a:pt x="575" y="28"/>
                    </a:lnTo>
                    <a:lnTo>
                      <a:pt x="581" y="46"/>
                    </a:lnTo>
                    <a:lnTo>
                      <a:pt x="587" y="66"/>
                    </a:lnTo>
                    <a:lnTo>
                      <a:pt x="593" y="92"/>
                    </a:lnTo>
                    <a:lnTo>
                      <a:pt x="600" y="119"/>
                    </a:lnTo>
                    <a:lnTo>
                      <a:pt x="605" y="156"/>
                    </a:lnTo>
                  </a:path>
                </a:pathLst>
              </a:custGeom>
              <a:noFill/>
              <a:ln w="31750">
                <a:solidFill>
                  <a:srgbClr val="FFFF99"/>
                </a:solidFill>
                <a:round/>
                <a:headEnd/>
                <a:tailEnd/>
              </a:ln>
            </p:spPr>
            <p:txBody>
              <a:bodyPr/>
              <a:lstStyle/>
              <a:p>
                <a:endParaRPr lang="en-US" dirty="0"/>
              </a:p>
            </p:txBody>
          </p:sp>
          <p:sp>
            <p:nvSpPr>
              <p:cNvPr id="60488" name="Freeform 215"/>
              <p:cNvSpPr>
                <a:spLocks noChangeAspect="1"/>
              </p:cNvSpPr>
              <p:nvPr/>
            </p:nvSpPr>
            <p:spPr bwMode="auto">
              <a:xfrm>
                <a:off x="4114" y="3129"/>
                <a:ext cx="604" cy="211"/>
              </a:xfrm>
              <a:custGeom>
                <a:avLst/>
                <a:gdLst>
                  <a:gd name="T0" fmla="*/ 5 w 604"/>
                  <a:gd name="T1" fmla="*/ 35 h 211"/>
                  <a:gd name="T2" fmla="*/ 17 w 604"/>
                  <a:gd name="T3" fmla="*/ 87 h 211"/>
                  <a:gd name="T4" fmla="*/ 29 w 604"/>
                  <a:gd name="T5" fmla="*/ 133 h 211"/>
                  <a:gd name="T6" fmla="*/ 41 w 604"/>
                  <a:gd name="T7" fmla="*/ 153 h 211"/>
                  <a:gd name="T8" fmla="*/ 52 w 604"/>
                  <a:gd name="T9" fmla="*/ 164 h 211"/>
                  <a:gd name="T10" fmla="*/ 64 w 604"/>
                  <a:gd name="T11" fmla="*/ 172 h 211"/>
                  <a:gd name="T12" fmla="*/ 76 w 604"/>
                  <a:gd name="T13" fmla="*/ 191 h 211"/>
                  <a:gd name="T14" fmla="*/ 87 w 604"/>
                  <a:gd name="T15" fmla="*/ 190 h 211"/>
                  <a:gd name="T16" fmla="*/ 99 w 604"/>
                  <a:gd name="T17" fmla="*/ 173 h 211"/>
                  <a:gd name="T18" fmla="*/ 110 w 604"/>
                  <a:gd name="T19" fmla="*/ 171 h 211"/>
                  <a:gd name="T20" fmla="*/ 122 w 604"/>
                  <a:gd name="T21" fmla="*/ 173 h 211"/>
                  <a:gd name="T22" fmla="*/ 133 w 604"/>
                  <a:gd name="T23" fmla="*/ 184 h 211"/>
                  <a:gd name="T24" fmla="*/ 145 w 604"/>
                  <a:gd name="T25" fmla="*/ 173 h 211"/>
                  <a:gd name="T26" fmla="*/ 157 w 604"/>
                  <a:gd name="T27" fmla="*/ 182 h 211"/>
                  <a:gd name="T28" fmla="*/ 169 w 604"/>
                  <a:gd name="T29" fmla="*/ 176 h 211"/>
                  <a:gd name="T30" fmla="*/ 180 w 604"/>
                  <a:gd name="T31" fmla="*/ 180 h 211"/>
                  <a:gd name="T32" fmla="*/ 192 w 604"/>
                  <a:gd name="T33" fmla="*/ 184 h 211"/>
                  <a:gd name="T34" fmla="*/ 203 w 604"/>
                  <a:gd name="T35" fmla="*/ 185 h 211"/>
                  <a:gd name="T36" fmla="*/ 215 w 604"/>
                  <a:gd name="T37" fmla="*/ 184 h 211"/>
                  <a:gd name="T38" fmla="*/ 226 w 604"/>
                  <a:gd name="T39" fmla="*/ 177 h 211"/>
                  <a:gd name="T40" fmla="*/ 238 w 604"/>
                  <a:gd name="T41" fmla="*/ 182 h 211"/>
                  <a:gd name="T42" fmla="*/ 250 w 604"/>
                  <a:gd name="T43" fmla="*/ 168 h 211"/>
                  <a:gd name="T44" fmla="*/ 262 w 604"/>
                  <a:gd name="T45" fmla="*/ 196 h 211"/>
                  <a:gd name="T46" fmla="*/ 273 w 604"/>
                  <a:gd name="T47" fmla="*/ 176 h 211"/>
                  <a:gd name="T48" fmla="*/ 285 w 604"/>
                  <a:gd name="T49" fmla="*/ 187 h 211"/>
                  <a:gd name="T50" fmla="*/ 296 w 604"/>
                  <a:gd name="T51" fmla="*/ 170 h 211"/>
                  <a:gd name="T52" fmla="*/ 307 w 604"/>
                  <a:gd name="T53" fmla="*/ 182 h 211"/>
                  <a:gd name="T54" fmla="*/ 322 w 604"/>
                  <a:gd name="T55" fmla="*/ 131 h 211"/>
                  <a:gd name="T56" fmla="*/ 331 w 604"/>
                  <a:gd name="T57" fmla="*/ 182 h 211"/>
                  <a:gd name="T58" fmla="*/ 343 w 604"/>
                  <a:gd name="T59" fmla="*/ 176 h 211"/>
                  <a:gd name="T60" fmla="*/ 355 w 604"/>
                  <a:gd name="T61" fmla="*/ 172 h 211"/>
                  <a:gd name="T62" fmla="*/ 366 w 604"/>
                  <a:gd name="T63" fmla="*/ 179 h 211"/>
                  <a:gd name="T64" fmla="*/ 377 w 604"/>
                  <a:gd name="T65" fmla="*/ 173 h 211"/>
                  <a:gd name="T66" fmla="*/ 389 w 604"/>
                  <a:gd name="T67" fmla="*/ 170 h 211"/>
                  <a:gd name="T68" fmla="*/ 410 w 604"/>
                  <a:gd name="T69" fmla="*/ 211 h 211"/>
                  <a:gd name="T70" fmla="*/ 413 w 604"/>
                  <a:gd name="T71" fmla="*/ 178 h 211"/>
                  <a:gd name="T72" fmla="*/ 424 w 604"/>
                  <a:gd name="T73" fmla="*/ 178 h 211"/>
                  <a:gd name="T74" fmla="*/ 436 w 604"/>
                  <a:gd name="T75" fmla="*/ 170 h 211"/>
                  <a:gd name="T76" fmla="*/ 448 w 604"/>
                  <a:gd name="T77" fmla="*/ 174 h 211"/>
                  <a:gd name="T78" fmla="*/ 459 w 604"/>
                  <a:gd name="T79" fmla="*/ 185 h 211"/>
                  <a:gd name="T80" fmla="*/ 471 w 604"/>
                  <a:gd name="T81" fmla="*/ 170 h 211"/>
                  <a:gd name="T82" fmla="*/ 482 w 604"/>
                  <a:gd name="T83" fmla="*/ 167 h 211"/>
                  <a:gd name="T84" fmla="*/ 506 w 604"/>
                  <a:gd name="T85" fmla="*/ 139 h 211"/>
                  <a:gd name="T86" fmla="*/ 505 w 604"/>
                  <a:gd name="T87" fmla="*/ 185 h 211"/>
                  <a:gd name="T88" fmla="*/ 517 w 604"/>
                  <a:gd name="T89" fmla="*/ 181 h 211"/>
                  <a:gd name="T90" fmla="*/ 529 w 604"/>
                  <a:gd name="T91" fmla="*/ 164 h 211"/>
                  <a:gd name="T92" fmla="*/ 541 w 604"/>
                  <a:gd name="T93" fmla="*/ 170 h 211"/>
                  <a:gd name="T94" fmla="*/ 552 w 604"/>
                  <a:gd name="T95" fmla="*/ 172 h 211"/>
                  <a:gd name="T96" fmla="*/ 563 w 604"/>
                  <a:gd name="T97" fmla="*/ 180 h 211"/>
                  <a:gd name="T98" fmla="*/ 576 w 604"/>
                  <a:gd name="T99" fmla="*/ 177 h 211"/>
                  <a:gd name="T100" fmla="*/ 587 w 604"/>
                  <a:gd name="T101" fmla="*/ 188 h 211"/>
                  <a:gd name="T102" fmla="*/ 599 w 604"/>
                  <a:gd name="T103" fmla="*/ 184 h 21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04"/>
                  <a:gd name="T157" fmla="*/ 0 h 211"/>
                  <a:gd name="T158" fmla="*/ 604 w 604"/>
                  <a:gd name="T159" fmla="*/ 211 h 21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04" h="211">
                    <a:moveTo>
                      <a:pt x="0" y="0"/>
                    </a:moveTo>
                    <a:lnTo>
                      <a:pt x="5" y="35"/>
                    </a:lnTo>
                    <a:lnTo>
                      <a:pt x="11" y="52"/>
                    </a:lnTo>
                    <a:lnTo>
                      <a:pt x="17" y="87"/>
                    </a:lnTo>
                    <a:lnTo>
                      <a:pt x="23" y="114"/>
                    </a:lnTo>
                    <a:lnTo>
                      <a:pt x="29" y="133"/>
                    </a:lnTo>
                    <a:lnTo>
                      <a:pt x="35" y="147"/>
                    </a:lnTo>
                    <a:lnTo>
                      <a:pt x="41" y="153"/>
                    </a:lnTo>
                    <a:lnTo>
                      <a:pt x="46" y="156"/>
                    </a:lnTo>
                    <a:lnTo>
                      <a:pt x="52" y="164"/>
                    </a:lnTo>
                    <a:lnTo>
                      <a:pt x="58" y="171"/>
                    </a:lnTo>
                    <a:lnTo>
                      <a:pt x="64" y="172"/>
                    </a:lnTo>
                    <a:lnTo>
                      <a:pt x="78" y="207"/>
                    </a:lnTo>
                    <a:lnTo>
                      <a:pt x="76" y="191"/>
                    </a:lnTo>
                    <a:lnTo>
                      <a:pt x="81" y="179"/>
                    </a:lnTo>
                    <a:lnTo>
                      <a:pt x="87" y="190"/>
                    </a:lnTo>
                    <a:lnTo>
                      <a:pt x="93" y="169"/>
                    </a:lnTo>
                    <a:lnTo>
                      <a:pt x="99" y="173"/>
                    </a:lnTo>
                    <a:lnTo>
                      <a:pt x="122" y="159"/>
                    </a:lnTo>
                    <a:lnTo>
                      <a:pt x="110" y="171"/>
                    </a:lnTo>
                    <a:lnTo>
                      <a:pt x="116" y="165"/>
                    </a:lnTo>
                    <a:lnTo>
                      <a:pt x="122" y="173"/>
                    </a:lnTo>
                    <a:lnTo>
                      <a:pt x="128" y="182"/>
                    </a:lnTo>
                    <a:lnTo>
                      <a:pt x="133" y="184"/>
                    </a:lnTo>
                    <a:lnTo>
                      <a:pt x="139" y="171"/>
                    </a:lnTo>
                    <a:lnTo>
                      <a:pt x="145" y="173"/>
                    </a:lnTo>
                    <a:lnTo>
                      <a:pt x="158" y="203"/>
                    </a:lnTo>
                    <a:lnTo>
                      <a:pt x="157" y="182"/>
                    </a:lnTo>
                    <a:lnTo>
                      <a:pt x="163" y="175"/>
                    </a:lnTo>
                    <a:lnTo>
                      <a:pt x="169" y="176"/>
                    </a:lnTo>
                    <a:lnTo>
                      <a:pt x="174" y="185"/>
                    </a:lnTo>
                    <a:lnTo>
                      <a:pt x="180" y="180"/>
                    </a:lnTo>
                    <a:lnTo>
                      <a:pt x="186" y="181"/>
                    </a:lnTo>
                    <a:lnTo>
                      <a:pt x="192" y="184"/>
                    </a:lnTo>
                    <a:lnTo>
                      <a:pt x="210" y="207"/>
                    </a:lnTo>
                    <a:lnTo>
                      <a:pt x="203" y="185"/>
                    </a:lnTo>
                    <a:lnTo>
                      <a:pt x="209" y="178"/>
                    </a:lnTo>
                    <a:lnTo>
                      <a:pt x="215" y="184"/>
                    </a:lnTo>
                    <a:lnTo>
                      <a:pt x="220" y="180"/>
                    </a:lnTo>
                    <a:lnTo>
                      <a:pt x="226" y="177"/>
                    </a:lnTo>
                    <a:lnTo>
                      <a:pt x="232" y="175"/>
                    </a:lnTo>
                    <a:lnTo>
                      <a:pt x="238" y="182"/>
                    </a:lnTo>
                    <a:lnTo>
                      <a:pt x="244" y="175"/>
                    </a:lnTo>
                    <a:lnTo>
                      <a:pt x="250" y="168"/>
                    </a:lnTo>
                    <a:lnTo>
                      <a:pt x="256" y="177"/>
                    </a:lnTo>
                    <a:lnTo>
                      <a:pt x="262" y="196"/>
                    </a:lnTo>
                    <a:lnTo>
                      <a:pt x="267" y="173"/>
                    </a:lnTo>
                    <a:lnTo>
                      <a:pt x="273" y="176"/>
                    </a:lnTo>
                    <a:lnTo>
                      <a:pt x="279" y="170"/>
                    </a:lnTo>
                    <a:lnTo>
                      <a:pt x="285" y="187"/>
                    </a:lnTo>
                    <a:lnTo>
                      <a:pt x="290" y="179"/>
                    </a:lnTo>
                    <a:lnTo>
                      <a:pt x="296" y="170"/>
                    </a:lnTo>
                    <a:lnTo>
                      <a:pt x="302" y="179"/>
                    </a:lnTo>
                    <a:lnTo>
                      <a:pt x="307" y="182"/>
                    </a:lnTo>
                    <a:lnTo>
                      <a:pt x="313" y="169"/>
                    </a:lnTo>
                    <a:lnTo>
                      <a:pt x="322" y="131"/>
                    </a:lnTo>
                    <a:lnTo>
                      <a:pt x="325" y="167"/>
                    </a:lnTo>
                    <a:lnTo>
                      <a:pt x="331" y="182"/>
                    </a:lnTo>
                    <a:lnTo>
                      <a:pt x="337" y="185"/>
                    </a:lnTo>
                    <a:lnTo>
                      <a:pt x="343" y="176"/>
                    </a:lnTo>
                    <a:lnTo>
                      <a:pt x="349" y="187"/>
                    </a:lnTo>
                    <a:lnTo>
                      <a:pt x="355" y="172"/>
                    </a:lnTo>
                    <a:lnTo>
                      <a:pt x="361" y="171"/>
                    </a:lnTo>
                    <a:lnTo>
                      <a:pt x="366" y="179"/>
                    </a:lnTo>
                    <a:lnTo>
                      <a:pt x="372" y="167"/>
                    </a:lnTo>
                    <a:lnTo>
                      <a:pt x="377" y="173"/>
                    </a:lnTo>
                    <a:lnTo>
                      <a:pt x="390" y="183"/>
                    </a:lnTo>
                    <a:lnTo>
                      <a:pt x="389" y="170"/>
                    </a:lnTo>
                    <a:lnTo>
                      <a:pt x="395" y="168"/>
                    </a:lnTo>
                    <a:lnTo>
                      <a:pt x="410" y="211"/>
                    </a:lnTo>
                    <a:lnTo>
                      <a:pt x="406" y="191"/>
                    </a:lnTo>
                    <a:lnTo>
                      <a:pt x="413" y="178"/>
                    </a:lnTo>
                    <a:lnTo>
                      <a:pt x="418" y="178"/>
                    </a:lnTo>
                    <a:lnTo>
                      <a:pt x="424" y="178"/>
                    </a:lnTo>
                    <a:lnTo>
                      <a:pt x="430" y="169"/>
                    </a:lnTo>
                    <a:lnTo>
                      <a:pt x="436" y="170"/>
                    </a:lnTo>
                    <a:lnTo>
                      <a:pt x="442" y="183"/>
                    </a:lnTo>
                    <a:lnTo>
                      <a:pt x="448" y="174"/>
                    </a:lnTo>
                    <a:lnTo>
                      <a:pt x="454" y="175"/>
                    </a:lnTo>
                    <a:lnTo>
                      <a:pt x="459" y="185"/>
                    </a:lnTo>
                    <a:lnTo>
                      <a:pt x="465" y="181"/>
                    </a:lnTo>
                    <a:lnTo>
                      <a:pt x="471" y="170"/>
                    </a:lnTo>
                    <a:lnTo>
                      <a:pt x="477" y="180"/>
                    </a:lnTo>
                    <a:lnTo>
                      <a:pt x="482" y="167"/>
                    </a:lnTo>
                    <a:lnTo>
                      <a:pt x="488" y="163"/>
                    </a:lnTo>
                    <a:lnTo>
                      <a:pt x="506" y="139"/>
                    </a:lnTo>
                    <a:lnTo>
                      <a:pt x="499" y="170"/>
                    </a:lnTo>
                    <a:lnTo>
                      <a:pt x="505" y="185"/>
                    </a:lnTo>
                    <a:lnTo>
                      <a:pt x="511" y="193"/>
                    </a:lnTo>
                    <a:lnTo>
                      <a:pt x="517" y="181"/>
                    </a:lnTo>
                    <a:lnTo>
                      <a:pt x="523" y="163"/>
                    </a:lnTo>
                    <a:lnTo>
                      <a:pt x="529" y="164"/>
                    </a:lnTo>
                    <a:lnTo>
                      <a:pt x="535" y="174"/>
                    </a:lnTo>
                    <a:lnTo>
                      <a:pt x="541" y="170"/>
                    </a:lnTo>
                    <a:lnTo>
                      <a:pt x="547" y="182"/>
                    </a:lnTo>
                    <a:lnTo>
                      <a:pt x="552" y="172"/>
                    </a:lnTo>
                    <a:lnTo>
                      <a:pt x="558" y="171"/>
                    </a:lnTo>
                    <a:lnTo>
                      <a:pt x="563" y="180"/>
                    </a:lnTo>
                    <a:lnTo>
                      <a:pt x="569" y="170"/>
                    </a:lnTo>
                    <a:lnTo>
                      <a:pt x="576" y="177"/>
                    </a:lnTo>
                    <a:lnTo>
                      <a:pt x="581" y="181"/>
                    </a:lnTo>
                    <a:lnTo>
                      <a:pt x="587" y="188"/>
                    </a:lnTo>
                    <a:lnTo>
                      <a:pt x="592" y="176"/>
                    </a:lnTo>
                    <a:lnTo>
                      <a:pt x="599" y="184"/>
                    </a:lnTo>
                    <a:lnTo>
                      <a:pt x="604" y="180"/>
                    </a:lnTo>
                  </a:path>
                </a:pathLst>
              </a:custGeom>
              <a:noFill/>
              <a:ln w="31750">
                <a:solidFill>
                  <a:srgbClr val="FFFF99"/>
                </a:solidFill>
                <a:round/>
                <a:headEnd/>
                <a:tailEnd/>
              </a:ln>
            </p:spPr>
            <p:txBody>
              <a:bodyPr/>
              <a:lstStyle/>
              <a:p>
                <a:endParaRPr lang="en-US" dirty="0"/>
              </a:p>
            </p:txBody>
          </p:sp>
          <p:sp>
            <p:nvSpPr>
              <p:cNvPr id="60489" name="Freeform 216"/>
              <p:cNvSpPr>
                <a:spLocks noChangeAspect="1"/>
              </p:cNvSpPr>
              <p:nvPr/>
            </p:nvSpPr>
            <p:spPr bwMode="auto">
              <a:xfrm>
                <a:off x="4718" y="3272"/>
                <a:ext cx="512" cy="64"/>
              </a:xfrm>
              <a:custGeom>
                <a:avLst/>
                <a:gdLst>
                  <a:gd name="T0" fmla="*/ 6 w 512"/>
                  <a:gd name="T1" fmla="*/ 33 h 64"/>
                  <a:gd name="T2" fmla="*/ 17 w 512"/>
                  <a:gd name="T3" fmla="*/ 24 h 64"/>
                  <a:gd name="T4" fmla="*/ 29 w 512"/>
                  <a:gd name="T5" fmla="*/ 31 h 64"/>
                  <a:gd name="T6" fmla="*/ 41 w 512"/>
                  <a:gd name="T7" fmla="*/ 32 h 64"/>
                  <a:gd name="T8" fmla="*/ 52 w 512"/>
                  <a:gd name="T9" fmla="*/ 34 h 64"/>
                  <a:gd name="T10" fmla="*/ 64 w 512"/>
                  <a:gd name="T11" fmla="*/ 32 h 64"/>
                  <a:gd name="T12" fmla="*/ 76 w 512"/>
                  <a:gd name="T13" fmla="*/ 47 h 64"/>
                  <a:gd name="T14" fmla="*/ 88 w 512"/>
                  <a:gd name="T15" fmla="*/ 46 h 64"/>
                  <a:gd name="T16" fmla="*/ 100 w 512"/>
                  <a:gd name="T17" fmla="*/ 34 h 64"/>
                  <a:gd name="T18" fmla="*/ 111 w 512"/>
                  <a:gd name="T19" fmla="*/ 36 h 64"/>
                  <a:gd name="T20" fmla="*/ 122 w 512"/>
                  <a:gd name="T21" fmla="*/ 39 h 64"/>
                  <a:gd name="T22" fmla="*/ 134 w 512"/>
                  <a:gd name="T23" fmla="*/ 39 h 64"/>
                  <a:gd name="T24" fmla="*/ 146 w 512"/>
                  <a:gd name="T25" fmla="*/ 39 h 64"/>
                  <a:gd name="T26" fmla="*/ 157 w 512"/>
                  <a:gd name="T27" fmla="*/ 39 h 64"/>
                  <a:gd name="T28" fmla="*/ 169 w 512"/>
                  <a:gd name="T29" fmla="*/ 40 h 64"/>
                  <a:gd name="T30" fmla="*/ 181 w 512"/>
                  <a:gd name="T31" fmla="*/ 38 h 64"/>
                  <a:gd name="T32" fmla="*/ 202 w 512"/>
                  <a:gd name="T33" fmla="*/ 0 h 64"/>
                  <a:gd name="T34" fmla="*/ 204 w 512"/>
                  <a:gd name="T35" fmla="*/ 29 h 64"/>
                  <a:gd name="T36" fmla="*/ 215 w 512"/>
                  <a:gd name="T37" fmla="*/ 24 h 64"/>
                  <a:gd name="T38" fmla="*/ 227 w 512"/>
                  <a:gd name="T39" fmla="*/ 36 h 64"/>
                  <a:gd name="T40" fmla="*/ 239 w 512"/>
                  <a:gd name="T41" fmla="*/ 42 h 64"/>
                  <a:gd name="T42" fmla="*/ 251 w 512"/>
                  <a:gd name="T43" fmla="*/ 34 h 64"/>
                  <a:gd name="T44" fmla="*/ 262 w 512"/>
                  <a:gd name="T45" fmla="*/ 23 h 64"/>
                  <a:gd name="T46" fmla="*/ 274 w 512"/>
                  <a:gd name="T47" fmla="*/ 26 h 64"/>
                  <a:gd name="T48" fmla="*/ 285 w 512"/>
                  <a:gd name="T49" fmla="*/ 26 h 64"/>
                  <a:gd name="T50" fmla="*/ 297 w 512"/>
                  <a:gd name="T51" fmla="*/ 30 h 64"/>
                  <a:gd name="T52" fmla="*/ 309 w 512"/>
                  <a:gd name="T53" fmla="*/ 25 h 64"/>
                  <a:gd name="T54" fmla="*/ 302 w 512"/>
                  <a:gd name="T55" fmla="*/ 8 h 64"/>
                  <a:gd name="T56" fmla="*/ 326 w 512"/>
                  <a:gd name="T57" fmla="*/ 40 h 64"/>
                  <a:gd name="T58" fmla="*/ 338 w 512"/>
                  <a:gd name="T59" fmla="*/ 39 h 64"/>
                  <a:gd name="T60" fmla="*/ 350 w 512"/>
                  <a:gd name="T61" fmla="*/ 28 h 64"/>
                  <a:gd name="T62" fmla="*/ 361 w 512"/>
                  <a:gd name="T63" fmla="*/ 18 h 64"/>
                  <a:gd name="T64" fmla="*/ 373 w 512"/>
                  <a:gd name="T65" fmla="*/ 20 h 64"/>
                  <a:gd name="T66" fmla="*/ 402 w 512"/>
                  <a:gd name="T67" fmla="*/ 64 h 64"/>
                  <a:gd name="T68" fmla="*/ 396 w 512"/>
                  <a:gd name="T69" fmla="*/ 31 h 64"/>
                  <a:gd name="T70" fmla="*/ 407 w 512"/>
                  <a:gd name="T71" fmla="*/ 40 h 64"/>
                  <a:gd name="T72" fmla="*/ 419 w 512"/>
                  <a:gd name="T73" fmla="*/ 34 h 64"/>
                  <a:gd name="T74" fmla="*/ 431 w 512"/>
                  <a:gd name="T75" fmla="*/ 30 h 64"/>
                  <a:gd name="T76" fmla="*/ 443 w 512"/>
                  <a:gd name="T77" fmla="*/ 45 h 64"/>
                  <a:gd name="T78" fmla="*/ 455 w 512"/>
                  <a:gd name="T79" fmla="*/ 46 h 64"/>
                  <a:gd name="T80" fmla="*/ 465 w 512"/>
                  <a:gd name="T81" fmla="*/ 24 h 64"/>
                  <a:gd name="T82" fmla="*/ 477 w 512"/>
                  <a:gd name="T83" fmla="*/ 43 h 64"/>
                  <a:gd name="T84" fmla="*/ 489 w 512"/>
                  <a:gd name="T85" fmla="*/ 36 h 64"/>
                  <a:gd name="T86" fmla="*/ 501 w 512"/>
                  <a:gd name="T87" fmla="*/ 23 h 64"/>
                  <a:gd name="T88" fmla="*/ 512 w 512"/>
                  <a:gd name="T89" fmla="*/ 35 h 6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12"/>
                  <a:gd name="T136" fmla="*/ 0 h 64"/>
                  <a:gd name="T137" fmla="*/ 512 w 512"/>
                  <a:gd name="T138" fmla="*/ 64 h 6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12" h="64">
                    <a:moveTo>
                      <a:pt x="0" y="37"/>
                    </a:moveTo>
                    <a:lnTo>
                      <a:pt x="6" y="33"/>
                    </a:lnTo>
                    <a:lnTo>
                      <a:pt x="12" y="41"/>
                    </a:lnTo>
                    <a:lnTo>
                      <a:pt x="17" y="24"/>
                    </a:lnTo>
                    <a:lnTo>
                      <a:pt x="23" y="49"/>
                    </a:lnTo>
                    <a:lnTo>
                      <a:pt x="29" y="31"/>
                    </a:lnTo>
                    <a:lnTo>
                      <a:pt x="35" y="31"/>
                    </a:lnTo>
                    <a:lnTo>
                      <a:pt x="41" y="32"/>
                    </a:lnTo>
                    <a:lnTo>
                      <a:pt x="47" y="38"/>
                    </a:lnTo>
                    <a:lnTo>
                      <a:pt x="52" y="34"/>
                    </a:lnTo>
                    <a:lnTo>
                      <a:pt x="58" y="21"/>
                    </a:lnTo>
                    <a:lnTo>
                      <a:pt x="64" y="32"/>
                    </a:lnTo>
                    <a:lnTo>
                      <a:pt x="70" y="34"/>
                    </a:lnTo>
                    <a:lnTo>
                      <a:pt x="76" y="47"/>
                    </a:lnTo>
                    <a:lnTo>
                      <a:pt x="82" y="43"/>
                    </a:lnTo>
                    <a:lnTo>
                      <a:pt x="88" y="46"/>
                    </a:lnTo>
                    <a:lnTo>
                      <a:pt x="93" y="42"/>
                    </a:lnTo>
                    <a:lnTo>
                      <a:pt x="100" y="34"/>
                    </a:lnTo>
                    <a:lnTo>
                      <a:pt x="105" y="48"/>
                    </a:lnTo>
                    <a:lnTo>
                      <a:pt x="111" y="36"/>
                    </a:lnTo>
                    <a:lnTo>
                      <a:pt x="116" y="30"/>
                    </a:lnTo>
                    <a:lnTo>
                      <a:pt x="122" y="39"/>
                    </a:lnTo>
                    <a:lnTo>
                      <a:pt x="128" y="41"/>
                    </a:lnTo>
                    <a:lnTo>
                      <a:pt x="134" y="39"/>
                    </a:lnTo>
                    <a:lnTo>
                      <a:pt x="158" y="48"/>
                    </a:lnTo>
                    <a:lnTo>
                      <a:pt x="146" y="39"/>
                    </a:lnTo>
                    <a:lnTo>
                      <a:pt x="152" y="37"/>
                    </a:lnTo>
                    <a:lnTo>
                      <a:pt x="157" y="39"/>
                    </a:lnTo>
                    <a:lnTo>
                      <a:pt x="163" y="29"/>
                    </a:lnTo>
                    <a:lnTo>
                      <a:pt x="169" y="40"/>
                    </a:lnTo>
                    <a:lnTo>
                      <a:pt x="175" y="26"/>
                    </a:lnTo>
                    <a:lnTo>
                      <a:pt x="181" y="38"/>
                    </a:lnTo>
                    <a:lnTo>
                      <a:pt x="187" y="38"/>
                    </a:lnTo>
                    <a:lnTo>
                      <a:pt x="202" y="0"/>
                    </a:lnTo>
                    <a:lnTo>
                      <a:pt x="199" y="36"/>
                    </a:lnTo>
                    <a:lnTo>
                      <a:pt x="204" y="29"/>
                    </a:lnTo>
                    <a:lnTo>
                      <a:pt x="210" y="40"/>
                    </a:lnTo>
                    <a:lnTo>
                      <a:pt x="215" y="24"/>
                    </a:lnTo>
                    <a:lnTo>
                      <a:pt x="221" y="34"/>
                    </a:lnTo>
                    <a:lnTo>
                      <a:pt x="227" y="36"/>
                    </a:lnTo>
                    <a:lnTo>
                      <a:pt x="233" y="40"/>
                    </a:lnTo>
                    <a:lnTo>
                      <a:pt x="239" y="42"/>
                    </a:lnTo>
                    <a:lnTo>
                      <a:pt x="245" y="43"/>
                    </a:lnTo>
                    <a:lnTo>
                      <a:pt x="251" y="34"/>
                    </a:lnTo>
                    <a:lnTo>
                      <a:pt x="266" y="56"/>
                    </a:lnTo>
                    <a:lnTo>
                      <a:pt x="262" y="23"/>
                    </a:lnTo>
                    <a:lnTo>
                      <a:pt x="268" y="34"/>
                    </a:lnTo>
                    <a:lnTo>
                      <a:pt x="274" y="26"/>
                    </a:lnTo>
                    <a:lnTo>
                      <a:pt x="280" y="45"/>
                    </a:lnTo>
                    <a:lnTo>
                      <a:pt x="285" y="26"/>
                    </a:lnTo>
                    <a:lnTo>
                      <a:pt x="291" y="24"/>
                    </a:lnTo>
                    <a:lnTo>
                      <a:pt x="297" y="30"/>
                    </a:lnTo>
                    <a:lnTo>
                      <a:pt x="303" y="20"/>
                    </a:lnTo>
                    <a:lnTo>
                      <a:pt x="309" y="25"/>
                    </a:lnTo>
                    <a:lnTo>
                      <a:pt x="314" y="36"/>
                    </a:lnTo>
                    <a:lnTo>
                      <a:pt x="302" y="8"/>
                    </a:lnTo>
                    <a:lnTo>
                      <a:pt x="320" y="56"/>
                    </a:lnTo>
                    <a:lnTo>
                      <a:pt x="326" y="40"/>
                    </a:lnTo>
                    <a:lnTo>
                      <a:pt x="332" y="39"/>
                    </a:lnTo>
                    <a:lnTo>
                      <a:pt x="338" y="39"/>
                    </a:lnTo>
                    <a:lnTo>
                      <a:pt x="344" y="43"/>
                    </a:lnTo>
                    <a:lnTo>
                      <a:pt x="350" y="28"/>
                    </a:lnTo>
                    <a:lnTo>
                      <a:pt x="356" y="26"/>
                    </a:lnTo>
                    <a:lnTo>
                      <a:pt x="361" y="18"/>
                    </a:lnTo>
                    <a:lnTo>
                      <a:pt x="367" y="19"/>
                    </a:lnTo>
                    <a:lnTo>
                      <a:pt x="373" y="20"/>
                    </a:lnTo>
                    <a:lnTo>
                      <a:pt x="378" y="23"/>
                    </a:lnTo>
                    <a:lnTo>
                      <a:pt x="402" y="64"/>
                    </a:lnTo>
                    <a:lnTo>
                      <a:pt x="391" y="28"/>
                    </a:lnTo>
                    <a:lnTo>
                      <a:pt x="396" y="31"/>
                    </a:lnTo>
                    <a:lnTo>
                      <a:pt x="401" y="32"/>
                    </a:lnTo>
                    <a:lnTo>
                      <a:pt x="407" y="40"/>
                    </a:lnTo>
                    <a:lnTo>
                      <a:pt x="413" y="36"/>
                    </a:lnTo>
                    <a:lnTo>
                      <a:pt x="419" y="34"/>
                    </a:lnTo>
                    <a:lnTo>
                      <a:pt x="425" y="24"/>
                    </a:lnTo>
                    <a:lnTo>
                      <a:pt x="431" y="30"/>
                    </a:lnTo>
                    <a:lnTo>
                      <a:pt x="437" y="43"/>
                    </a:lnTo>
                    <a:lnTo>
                      <a:pt x="443" y="45"/>
                    </a:lnTo>
                    <a:lnTo>
                      <a:pt x="448" y="32"/>
                    </a:lnTo>
                    <a:lnTo>
                      <a:pt x="455" y="46"/>
                    </a:lnTo>
                    <a:lnTo>
                      <a:pt x="460" y="17"/>
                    </a:lnTo>
                    <a:lnTo>
                      <a:pt x="465" y="24"/>
                    </a:lnTo>
                    <a:lnTo>
                      <a:pt x="472" y="42"/>
                    </a:lnTo>
                    <a:lnTo>
                      <a:pt x="477" y="43"/>
                    </a:lnTo>
                    <a:lnTo>
                      <a:pt x="483" y="36"/>
                    </a:lnTo>
                    <a:lnTo>
                      <a:pt x="489" y="36"/>
                    </a:lnTo>
                    <a:lnTo>
                      <a:pt x="495" y="28"/>
                    </a:lnTo>
                    <a:lnTo>
                      <a:pt x="501" y="23"/>
                    </a:lnTo>
                    <a:lnTo>
                      <a:pt x="506" y="34"/>
                    </a:lnTo>
                    <a:lnTo>
                      <a:pt x="512" y="35"/>
                    </a:lnTo>
                  </a:path>
                </a:pathLst>
              </a:custGeom>
              <a:noFill/>
              <a:ln w="31750">
                <a:solidFill>
                  <a:srgbClr val="FFFF99"/>
                </a:solidFill>
                <a:round/>
                <a:headEnd/>
                <a:tailEnd/>
              </a:ln>
            </p:spPr>
            <p:txBody>
              <a:bodyPr/>
              <a:lstStyle/>
              <a:p>
                <a:endParaRPr lang="en-US" dirty="0"/>
              </a:p>
            </p:txBody>
          </p:sp>
        </p:grpSp>
        <p:sp>
          <p:nvSpPr>
            <p:cNvPr id="60485" name="Line 217"/>
            <p:cNvSpPr>
              <a:spLocks noChangeAspect="1" noChangeShapeType="1"/>
            </p:cNvSpPr>
            <p:nvPr/>
          </p:nvSpPr>
          <p:spPr bwMode="auto">
            <a:xfrm>
              <a:off x="4032" y="2964"/>
              <a:ext cx="0" cy="0"/>
            </a:xfrm>
            <a:prstGeom prst="line">
              <a:avLst/>
            </a:prstGeom>
            <a:noFill/>
            <a:ln w="9525">
              <a:solidFill>
                <a:srgbClr val="000000"/>
              </a:solidFill>
              <a:round/>
              <a:headEnd/>
              <a:tailEnd/>
            </a:ln>
          </p:spPr>
          <p:txBody>
            <a:bodyPr wrap="none" anchor="ctr"/>
            <a:lstStyle/>
            <a:p>
              <a:endParaRPr lang="en-US" dirty="0"/>
            </a:p>
          </p:txBody>
        </p:sp>
      </p:grpSp>
      <p:sp>
        <p:nvSpPr>
          <p:cNvPr id="60430" name="Line 218"/>
          <p:cNvSpPr>
            <a:spLocks noChangeShapeType="1"/>
          </p:cNvSpPr>
          <p:nvPr/>
        </p:nvSpPr>
        <p:spPr bwMode="auto">
          <a:xfrm rot="352451" flipV="1">
            <a:off x="3429000" y="2298700"/>
            <a:ext cx="1524000" cy="1219200"/>
          </a:xfrm>
          <a:prstGeom prst="line">
            <a:avLst/>
          </a:prstGeom>
          <a:noFill/>
          <a:ln w="38100">
            <a:solidFill>
              <a:srgbClr val="FF0000"/>
            </a:solidFill>
            <a:round/>
            <a:headEnd/>
            <a:tailEnd type="triangle" w="lg" len="lg"/>
          </a:ln>
        </p:spPr>
        <p:txBody>
          <a:bodyPr lIns="0" tIns="0" rIns="0" bIns="0">
            <a:spAutoFit/>
          </a:bodyPr>
          <a:lstStyle/>
          <a:p>
            <a:endParaRPr lang="en-US" dirty="0"/>
          </a:p>
        </p:txBody>
      </p:sp>
      <p:sp>
        <p:nvSpPr>
          <p:cNvPr id="60431" name="Line 219"/>
          <p:cNvSpPr>
            <a:spLocks noChangeShapeType="1"/>
          </p:cNvSpPr>
          <p:nvPr/>
        </p:nvSpPr>
        <p:spPr bwMode="auto">
          <a:xfrm rot="1582756" flipV="1">
            <a:off x="3140075" y="3822700"/>
            <a:ext cx="1676400" cy="1219200"/>
          </a:xfrm>
          <a:prstGeom prst="line">
            <a:avLst/>
          </a:prstGeom>
          <a:noFill/>
          <a:ln w="38100">
            <a:solidFill>
              <a:srgbClr val="FF0000"/>
            </a:solidFill>
            <a:round/>
            <a:headEnd/>
            <a:tailEnd type="triangle" w="lg" len="lg"/>
          </a:ln>
        </p:spPr>
        <p:txBody>
          <a:bodyPr lIns="0" tIns="0" rIns="0" bIns="0">
            <a:spAutoFit/>
          </a:bodyPr>
          <a:lstStyle/>
          <a:p>
            <a:endParaRPr lang="en-US" dirty="0"/>
          </a:p>
        </p:txBody>
      </p:sp>
      <p:sp>
        <p:nvSpPr>
          <p:cNvPr id="147" name="Footer Placeholder 146"/>
          <p:cNvSpPr>
            <a:spLocks noGrp="1"/>
          </p:cNvSpPr>
          <p:nvPr>
            <p:ph type="ftr" sz="quarter" idx="10"/>
          </p:nvPr>
        </p:nvSpPr>
        <p:spPr/>
        <p:txBody>
          <a:bodyPr/>
          <a:lstStyle/>
          <a:p>
            <a:r>
              <a:rPr lang="en-US" dirty="0" smtClean="0"/>
              <a:t>Back to Basics Training</a:t>
            </a:r>
            <a:endParaRPr lang="en-US" dirty="0"/>
          </a:p>
        </p:txBody>
      </p:sp>
      <p:sp>
        <p:nvSpPr>
          <p:cNvPr id="148" name="TextBox 147"/>
          <p:cNvSpPr txBox="1"/>
          <p:nvPr/>
        </p:nvSpPr>
        <p:spPr>
          <a:xfrm>
            <a:off x="5638800" y="990600"/>
            <a:ext cx="2514600" cy="461665"/>
          </a:xfrm>
          <a:prstGeom prst="rect">
            <a:avLst/>
          </a:prstGeom>
          <a:noFill/>
        </p:spPr>
        <p:txBody>
          <a:bodyPr wrap="square" rtlCol="0">
            <a:spAutoFit/>
          </a:bodyPr>
          <a:lstStyle/>
          <a:p>
            <a:r>
              <a:rPr lang="en-US" sz="1200" dirty="0" smtClean="0"/>
              <a:t>Original distortion signal</a:t>
            </a:r>
          </a:p>
          <a:p>
            <a:r>
              <a:rPr lang="en-US" sz="1200" dirty="0" smtClean="0"/>
              <a:t>Signal with 10dB input attenuation</a:t>
            </a:r>
            <a:endParaRPr lang="en-US" sz="1200" dirty="0"/>
          </a:p>
        </p:txBody>
      </p:sp>
      <p:sp>
        <p:nvSpPr>
          <p:cNvPr id="149" name="Rectangle 148"/>
          <p:cNvSpPr/>
          <p:nvPr/>
        </p:nvSpPr>
        <p:spPr bwMode="auto">
          <a:xfrm>
            <a:off x="5486400" y="1066800"/>
            <a:ext cx="152400" cy="152400"/>
          </a:xfrm>
          <a:prstGeom prst="rect">
            <a:avLst/>
          </a:prstGeom>
          <a:solidFill>
            <a:srgbClr val="66FF33"/>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66FF33"/>
              </a:solidFill>
              <a:effectLst/>
              <a:latin typeface="Arial" charset="0"/>
            </a:endParaRPr>
          </a:p>
        </p:txBody>
      </p:sp>
      <p:sp>
        <p:nvSpPr>
          <p:cNvPr id="150" name="Rectangle 149"/>
          <p:cNvSpPr/>
          <p:nvPr/>
        </p:nvSpPr>
        <p:spPr bwMode="auto">
          <a:xfrm>
            <a:off x="5486400" y="1219200"/>
            <a:ext cx="152400" cy="152400"/>
          </a:xfrm>
          <a:prstGeom prst="rect">
            <a:avLst/>
          </a:prstGeom>
          <a:solidFill>
            <a:srgbClr val="FFFF66"/>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51" name="Slide Number Placeholder 150"/>
          <p:cNvSpPr>
            <a:spLocks noGrp="1"/>
          </p:cNvSpPr>
          <p:nvPr>
            <p:ph type="sldNum" sz="quarter" idx="12"/>
          </p:nvPr>
        </p:nvSpPr>
        <p:spPr/>
        <p:txBody>
          <a:bodyPr/>
          <a:lstStyle/>
          <a:p>
            <a:fld id="{2D132F79-ACF3-4263-B52B-5972FA2CE406}" type="slidenum">
              <a:rPr lang="en-US" smtClean="0"/>
              <a:pPr/>
              <a:t>61</a:t>
            </a:fld>
            <a:endParaRPr lang="en-US" dirty="0"/>
          </a:p>
        </p:txBody>
      </p:sp>
    </p:spTree>
  </p:cSld>
  <p:clrMapOvr>
    <a:masterClrMapping/>
  </p:clrMapOvr>
  <p:transition advTm="1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28600" y="76200"/>
            <a:ext cx="8442325" cy="841375"/>
          </a:xfrm>
        </p:spPr>
        <p:txBody>
          <a:bodyPr/>
          <a:lstStyle/>
          <a:p>
            <a:r>
              <a:rPr lang="en-US" dirty="0" smtClean="0"/>
              <a:t>Specifications	</a:t>
            </a:r>
            <a:br>
              <a:rPr lang="en-US" dirty="0" smtClean="0"/>
            </a:br>
            <a:r>
              <a:rPr lang="en-US" sz="2100" dirty="0" smtClean="0"/>
              <a:t>	Spectrum Analyzer Dynamic Range</a:t>
            </a:r>
          </a:p>
        </p:txBody>
      </p:sp>
      <p:grpSp>
        <p:nvGrpSpPr>
          <p:cNvPr id="2" name="Group 3"/>
          <p:cNvGrpSpPr>
            <a:grpSpLocks/>
          </p:cNvGrpSpPr>
          <p:nvPr/>
        </p:nvGrpSpPr>
        <p:grpSpPr bwMode="auto">
          <a:xfrm>
            <a:off x="1565275" y="1016000"/>
            <a:ext cx="5521325" cy="3471863"/>
            <a:chOff x="986" y="1104"/>
            <a:chExt cx="3478" cy="2187"/>
          </a:xfrm>
        </p:grpSpPr>
        <p:sp>
          <p:nvSpPr>
            <p:cNvPr id="61445" name="AutoShape 4" descr="25%"/>
            <p:cNvSpPr>
              <a:spLocks noChangeArrowheads="1"/>
            </p:cNvSpPr>
            <p:nvPr/>
          </p:nvSpPr>
          <p:spPr bwMode="auto">
            <a:xfrm flipV="1">
              <a:off x="1199" y="1265"/>
              <a:ext cx="2994" cy="1850"/>
            </a:xfrm>
            <a:prstGeom prst="roundRect">
              <a:avLst>
                <a:gd name="adj" fmla="val 0"/>
              </a:avLst>
            </a:prstGeom>
            <a:pattFill prst="pct25">
              <a:fgClr>
                <a:srgbClr val="00A000"/>
              </a:fgClr>
              <a:bgClr>
                <a:srgbClr val="FFFFFF"/>
              </a:bgClr>
            </a:pattFill>
            <a:ln w="19050">
              <a:solidFill>
                <a:srgbClr val="00A000"/>
              </a:solidFill>
              <a:round/>
              <a:headEnd/>
              <a:tailEnd/>
            </a:ln>
          </p:spPr>
          <p:txBody>
            <a:bodyPr wrap="none" anchor="ctr"/>
            <a:lstStyle/>
            <a:p>
              <a:endParaRPr lang="en-US" dirty="0"/>
            </a:p>
          </p:txBody>
        </p:sp>
        <p:sp>
          <p:nvSpPr>
            <p:cNvPr id="61446" name="Freeform 5"/>
            <p:cNvSpPr>
              <a:spLocks/>
            </p:cNvSpPr>
            <p:nvPr/>
          </p:nvSpPr>
          <p:spPr bwMode="auto">
            <a:xfrm>
              <a:off x="986" y="1104"/>
              <a:ext cx="3478" cy="2187"/>
            </a:xfrm>
            <a:custGeom>
              <a:avLst/>
              <a:gdLst>
                <a:gd name="T0" fmla="*/ 3161 w 3826"/>
                <a:gd name="T1" fmla="*/ 0 h 2479"/>
                <a:gd name="T2" fmla="*/ 3161 w 3826"/>
                <a:gd name="T3" fmla="*/ 1929 h 2479"/>
                <a:gd name="T4" fmla="*/ 0 w 3826"/>
                <a:gd name="T5" fmla="*/ 1929 h 2479"/>
                <a:gd name="T6" fmla="*/ 0 w 3826"/>
                <a:gd name="T7" fmla="*/ 0 h 2479"/>
                <a:gd name="T8" fmla="*/ 3161 w 3826"/>
                <a:gd name="T9" fmla="*/ 0 h 2479"/>
                <a:gd name="T10" fmla="*/ 0 60000 65536"/>
                <a:gd name="T11" fmla="*/ 0 60000 65536"/>
                <a:gd name="T12" fmla="*/ 0 60000 65536"/>
                <a:gd name="T13" fmla="*/ 0 60000 65536"/>
                <a:gd name="T14" fmla="*/ 0 60000 65536"/>
                <a:gd name="T15" fmla="*/ 0 w 3826"/>
                <a:gd name="T16" fmla="*/ 0 h 2479"/>
                <a:gd name="T17" fmla="*/ 3826 w 3826"/>
                <a:gd name="T18" fmla="*/ 2479 h 2479"/>
              </a:gdLst>
              <a:ahLst/>
              <a:cxnLst>
                <a:cxn ang="T10">
                  <a:pos x="T0" y="T1"/>
                </a:cxn>
                <a:cxn ang="T11">
                  <a:pos x="T2" y="T3"/>
                </a:cxn>
                <a:cxn ang="T12">
                  <a:pos x="T4" y="T5"/>
                </a:cxn>
                <a:cxn ang="T13">
                  <a:pos x="T6" y="T7"/>
                </a:cxn>
                <a:cxn ang="T14">
                  <a:pos x="T8" y="T9"/>
                </a:cxn>
              </a:cxnLst>
              <a:rect l="T15" t="T16" r="T17" b="T18"/>
              <a:pathLst>
                <a:path w="3826" h="2479">
                  <a:moveTo>
                    <a:pt x="3825" y="0"/>
                  </a:moveTo>
                  <a:lnTo>
                    <a:pt x="3825" y="2478"/>
                  </a:lnTo>
                  <a:lnTo>
                    <a:pt x="0" y="2478"/>
                  </a:lnTo>
                  <a:lnTo>
                    <a:pt x="0" y="0"/>
                  </a:lnTo>
                  <a:lnTo>
                    <a:pt x="3825" y="0"/>
                  </a:lnTo>
                </a:path>
              </a:pathLst>
            </a:custGeom>
            <a:noFill/>
            <a:ln w="19050">
              <a:solidFill>
                <a:srgbClr val="000000"/>
              </a:solidFill>
              <a:round/>
              <a:headEnd/>
              <a:tailEnd/>
            </a:ln>
          </p:spPr>
          <p:txBody>
            <a:bodyPr/>
            <a:lstStyle/>
            <a:p>
              <a:endParaRPr lang="en-US" dirty="0"/>
            </a:p>
          </p:txBody>
        </p:sp>
        <p:sp>
          <p:nvSpPr>
            <p:cNvPr id="61447" name="Line 6"/>
            <p:cNvSpPr>
              <a:spLocks noChangeShapeType="1"/>
            </p:cNvSpPr>
            <p:nvPr/>
          </p:nvSpPr>
          <p:spPr bwMode="auto">
            <a:xfrm flipV="1">
              <a:off x="4193" y="1104"/>
              <a:ext cx="270" cy="161"/>
            </a:xfrm>
            <a:prstGeom prst="line">
              <a:avLst/>
            </a:prstGeom>
            <a:noFill/>
            <a:ln w="19050">
              <a:solidFill>
                <a:srgbClr val="000000"/>
              </a:solidFill>
              <a:round/>
              <a:headEnd/>
              <a:tailEnd/>
            </a:ln>
          </p:spPr>
          <p:txBody>
            <a:bodyPr wrap="none" anchor="ctr"/>
            <a:lstStyle/>
            <a:p>
              <a:endParaRPr lang="en-US" dirty="0"/>
            </a:p>
          </p:txBody>
        </p:sp>
        <p:sp>
          <p:nvSpPr>
            <p:cNvPr id="61448" name="Line 7"/>
            <p:cNvSpPr>
              <a:spLocks noChangeShapeType="1"/>
            </p:cNvSpPr>
            <p:nvPr/>
          </p:nvSpPr>
          <p:spPr bwMode="auto">
            <a:xfrm>
              <a:off x="4193" y="3115"/>
              <a:ext cx="270" cy="175"/>
            </a:xfrm>
            <a:prstGeom prst="line">
              <a:avLst/>
            </a:prstGeom>
            <a:noFill/>
            <a:ln w="19050">
              <a:solidFill>
                <a:srgbClr val="000000"/>
              </a:solidFill>
              <a:round/>
              <a:headEnd/>
              <a:tailEnd/>
            </a:ln>
          </p:spPr>
          <p:txBody>
            <a:bodyPr wrap="none" anchor="ctr"/>
            <a:lstStyle/>
            <a:p>
              <a:endParaRPr lang="en-US" dirty="0"/>
            </a:p>
          </p:txBody>
        </p:sp>
        <p:sp>
          <p:nvSpPr>
            <p:cNvPr id="61449" name="Line 8"/>
            <p:cNvSpPr>
              <a:spLocks noChangeShapeType="1"/>
            </p:cNvSpPr>
            <p:nvPr/>
          </p:nvSpPr>
          <p:spPr bwMode="auto">
            <a:xfrm flipH="1">
              <a:off x="986" y="3115"/>
              <a:ext cx="219" cy="175"/>
            </a:xfrm>
            <a:prstGeom prst="line">
              <a:avLst/>
            </a:prstGeom>
            <a:noFill/>
            <a:ln w="19050">
              <a:solidFill>
                <a:srgbClr val="000000"/>
              </a:solidFill>
              <a:round/>
              <a:headEnd/>
              <a:tailEnd/>
            </a:ln>
          </p:spPr>
          <p:txBody>
            <a:bodyPr wrap="none" anchor="ctr"/>
            <a:lstStyle/>
            <a:p>
              <a:endParaRPr lang="en-US" dirty="0"/>
            </a:p>
          </p:txBody>
        </p:sp>
        <p:sp>
          <p:nvSpPr>
            <p:cNvPr id="61450" name="Line 9"/>
            <p:cNvSpPr>
              <a:spLocks noChangeShapeType="1"/>
            </p:cNvSpPr>
            <p:nvPr/>
          </p:nvSpPr>
          <p:spPr bwMode="auto">
            <a:xfrm flipH="1" flipV="1">
              <a:off x="986" y="1104"/>
              <a:ext cx="219" cy="161"/>
            </a:xfrm>
            <a:prstGeom prst="line">
              <a:avLst/>
            </a:prstGeom>
            <a:noFill/>
            <a:ln w="19050">
              <a:solidFill>
                <a:srgbClr val="000000"/>
              </a:solidFill>
              <a:round/>
              <a:headEnd/>
              <a:tailEnd/>
            </a:ln>
          </p:spPr>
          <p:txBody>
            <a:bodyPr wrap="none" anchor="ctr"/>
            <a:lstStyle/>
            <a:p>
              <a:endParaRPr lang="en-US" dirty="0"/>
            </a:p>
          </p:txBody>
        </p:sp>
        <p:sp>
          <p:nvSpPr>
            <p:cNvPr id="61451" name="AutoShape 10"/>
            <p:cNvSpPr>
              <a:spLocks noChangeArrowheads="1"/>
            </p:cNvSpPr>
            <p:nvPr/>
          </p:nvSpPr>
          <p:spPr bwMode="auto">
            <a:xfrm flipV="1">
              <a:off x="1218" y="1265"/>
              <a:ext cx="2941" cy="1845"/>
            </a:xfrm>
            <a:prstGeom prst="roundRect">
              <a:avLst>
                <a:gd name="adj" fmla="val 0"/>
              </a:avLst>
            </a:prstGeom>
            <a:solidFill>
              <a:schemeClr val="bg1"/>
            </a:solidFill>
            <a:ln w="19050">
              <a:solidFill>
                <a:srgbClr val="000000"/>
              </a:solidFill>
              <a:round/>
              <a:headEnd/>
              <a:tailEnd/>
            </a:ln>
          </p:spPr>
          <p:txBody>
            <a:bodyPr wrap="none" anchor="ctr"/>
            <a:lstStyle/>
            <a:p>
              <a:endParaRPr lang="en-US" dirty="0"/>
            </a:p>
          </p:txBody>
        </p:sp>
        <p:sp>
          <p:nvSpPr>
            <p:cNvPr id="61452" name="Line 11"/>
            <p:cNvSpPr>
              <a:spLocks noChangeShapeType="1"/>
            </p:cNvSpPr>
            <p:nvPr/>
          </p:nvSpPr>
          <p:spPr bwMode="auto">
            <a:xfrm flipV="1">
              <a:off x="1271" y="2198"/>
              <a:ext cx="0" cy="880"/>
            </a:xfrm>
            <a:prstGeom prst="line">
              <a:avLst/>
            </a:prstGeom>
            <a:noFill/>
            <a:ln w="9525">
              <a:solidFill>
                <a:srgbClr val="00A000"/>
              </a:solidFill>
              <a:round/>
              <a:headEnd/>
              <a:tailEnd/>
            </a:ln>
          </p:spPr>
          <p:txBody>
            <a:bodyPr wrap="none" anchor="ctr"/>
            <a:lstStyle/>
            <a:p>
              <a:endParaRPr lang="en-US" dirty="0"/>
            </a:p>
          </p:txBody>
        </p:sp>
        <p:sp>
          <p:nvSpPr>
            <p:cNvPr id="61453" name="Line 12"/>
            <p:cNvSpPr>
              <a:spLocks noChangeShapeType="1"/>
            </p:cNvSpPr>
            <p:nvPr/>
          </p:nvSpPr>
          <p:spPr bwMode="auto">
            <a:xfrm flipV="1">
              <a:off x="1271" y="1301"/>
              <a:ext cx="0" cy="897"/>
            </a:xfrm>
            <a:prstGeom prst="line">
              <a:avLst/>
            </a:prstGeom>
            <a:noFill/>
            <a:ln w="9525">
              <a:solidFill>
                <a:srgbClr val="00A000"/>
              </a:solidFill>
              <a:round/>
              <a:headEnd/>
              <a:tailEnd/>
            </a:ln>
          </p:spPr>
          <p:txBody>
            <a:bodyPr wrap="none" anchor="ctr"/>
            <a:lstStyle/>
            <a:p>
              <a:endParaRPr lang="en-US" dirty="0"/>
            </a:p>
          </p:txBody>
        </p:sp>
        <p:sp>
          <p:nvSpPr>
            <p:cNvPr id="61454" name="Line 13"/>
            <p:cNvSpPr>
              <a:spLocks noChangeShapeType="1"/>
            </p:cNvSpPr>
            <p:nvPr/>
          </p:nvSpPr>
          <p:spPr bwMode="auto">
            <a:xfrm>
              <a:off x="1557" y="1301"/>
              <a:ext cx="0" cy="897"/>
            </a:xfrm>
            <a:prstGeom prst="line">
              <a:avLst/>
            </a:prstGeom>
            <a:noFill/>
            <a:ln w="9525">
              <a:solidFill>
                <a:srgbClr val="00A000"/>
              </a:solidFill>
              <a:round/>
              <a:headEnd/>
              <a:tailEnd/>
            </a:ln>
          </p:spPr>
          <p:txBody>
            <a:bodyPr wrap="none" anchor="ctr"/>
            <a:lstStyle/>
            <a:p>
              <a:endParaRPr lang="en-US" dirty="0"/>
            </a:p>
          </p:txBody>
        </p:sp>
        <p:sp>
          <p:nvSpPr>
            <p:cNvPr id="61455" name="Line 14"/>
            <p:cNvSpPr>
              <a:spLocks noChangeShapeType="1"/>
            </p:cNvSpPr>
            <p:nvPr/>
          </p:nvSpPr>
          <p:spPr bwMode="auto">
            <a:xfrm>
              <a:off x="1557" y="2198"/>
              <a:ext cx="0" cy="880"/>
            </a:xfrm>
            <a:prstGeom prst="line">
              <a:avLst/>
            </a:prstGeom>
            <a:noFill/>
            <a:ln w="9525">
              <a:solidFill>
                <a:srgbClr val="00A000"/>
              </a:solidFill>
              <a:round/>
              <a:headEnd/>
              <a:tailEnd/>
            </a:ln>
          </p:spPr>
          <p:txBody>
            <a:bodyPr wrap="none" anchor="ctr"/>
            <a:lstStyle/>
            <a:p>
              <a:endParaRPr lang="en-US" dirty="0"/>
            </a:p>
          </p:txBody>
        </p:sp>
        <p:sp>
          <p:nvSpPr>
            <p:cNvPr id="61456" name="Line 15"/>
            <p:cNvSpPr>
              <a:spLocks noChangeShapeType="1"/>
            </p:cNvSpPr>
            <p:nvPr/>
          </p:nvSpPr>
          <p:spPr bwMode="auto">
            <a:xfrm flipV="1">
              <a:off x="1854" y="2198"/>
              <a:ext cx="0" cy="880"/>
            </a:xfrm>
            <a:prstGeom prst="line">
              <a:avLst/>
            </a:prstGeom>
            <a:noFill/>
            <a:ln w="9525">
              <a:solidFill>
                <a:srgbClr val="00A000"/>
              </a:solidFill>
              <a:round/>
              <a:headEnd/>
              <a:tailEnd/>
            </a:ln>
          </p:spPr>
          <p:txBody>
            <a:bodyPr wrap="none" anchor="ctr"/>
            <a:lstStyle/>
            <a:p>
              <a:endParaRPr lang="en-US" dirty="0"/>
            </a:p>
          </p:txBody>
        </p:sp>
        <p:sp>
          <p:nvSpPr>
            <p:cNvPr id="61457" name="Line 16"/>
            <p:cNvSpPr>
              <a:spLocks noChangeShapeType="1"/>
            </p:cNvSpPr>
            <p:nvPr/>
          </p:nvSpPr>
          <p:spPr bwMode="auto">
            <a:xfrm flipV="1">
              <a:off x="1854" y="1301"/>
              <a:ext cx="0" cy="897"/>
            </a:xfrm>
            <a:prstGeom prst="line">
              <a:avLst/>
            </a:prstGeom>
            <a:noFill/>
            <a:ln w="9525">
              <a:solidFill>
                <a:srgbClr val="00A000"/>
              </a:solidFill>
              <a:round/>
              <a:headEnd/>
              <a:tailEnd/>
            </a:ln>
          </p:spPr>
          <p:txBody>
            <a:bodyPr wrap="none" anchor="ctr"/>
            <a:lstStyle/>
            <a:p>
              <a:endParaRPr lang="en-US" dirty="0"/>
            </a:p>
          </p:txBody>
        </p:sp>
        <p:sp>
          <p:nvSpPr>
            <p:cNvPr id="61458" name="Line 17"/>
            <p:cNvSpPr>
              <a:spLocks noChangeShapeType="1"/>
            </p:cNvSpPr>
            <p:nvPr/>
          </p:nvSpPr>
          <p:spPr bwMode="auto">
            <a:xfrm>
              <a:off x="2132" y="1301"/>
              <a:ext cx="0" cy="897"/>
            </a:xfrm>
            <a:prstGeom prst="line">
              <a:avLst/>
            </a:prstGeom>
            <a:noFill/>
            <a:ln w="9525">
              <a:solidFill>
                <a:srgbClr val="00A000"/>
              </a:solidFill>
              <a:round/>
              <a:headEnd/>
              <a:tailEnd/>
            </a:ln>
          </p:spPr>
          <p:txBody>
            <a:bodyPr wrap="none" anchor="ctr"/>
            <a:lstStyle/>
            <a:p>
              <a:endParaRPr lang="en-US" dirty="0"/>
            </a:p>
          </p:txBody>
        </p:sp>
        <p:sp>
          <p:nvSpPr>
            <p:cNvPr id="61459" name="Line 18"/>
            <p:cNvSpPr>
              <a:spLocks noChangeShapeType="1"/>
            </p:cNvSpPr>
            <p:nvPr/>
          </p:nvSpPr>
          <p:spPr bwMode="auto">
            <a:xfrm>
              <a:off x="2132" y="2198"/>
              <a:ext cx="0" cy="880"/>
            </a:xfrm>
            <a:prstGeom prst="line">
              <a:avLst/>
            </a:prstGeom>
            <a:noFill/>
            <a:ln w="9525">
              <a:solidFill>
                <a:srgbClr val="00A000"/>
              </a:solidFill>
              <a:round/>
              <a:headEnd/>
              <a:tailEnd/>
            </a:ln>
          </p:spPr>
          <p:txBody>
            <a:bodyPr wrap="none" anchor="ctr"/>
            <a:lstStyle/>
            <a:p>
              <a:endParaRPr lang="en-US" dirty="0"/>
            </a:p>
          </p:txBody>
        </p:sp>
        <p:sp>
          <p:nvSpPr>
            <p:cNvPr id="61460" name="Line 19"/>
            <p:cNvSpPr>
              <a:spLocks noChangeShapeType="1"/>
            </p:cNvSpPr>
            <p:nvPr/>
          </p:nvSpPr>
          <p:spPr bwMode="auto">
            <a:xfrm flipV="1">
              <a:off x="2411" y="2198"/>
              <a:ext cx="0" cy="880"/>
            </a:xfrm>
            <a:prstGeom prst="line">
              <a:avLst/>
            </a:prstGeom>
            <a:noFill/>
            <a:ln w="9525">
              <a:solidFill>
                <a:srgbClr val="00A000"/>
              </a:solidFill>
              <a:round/>
              <a:headEnd/>
              <a:tailEnd/>
            </a:ln>
          </p:spPr>
          <p:txBody>
            <a:bodyPr wrap="none" anchor="ctr"/>
            <a:lstStyle/>
            <a:p>
              <a:endParaRPr lang="en-US" dirty="0"/>
            </a:p>
          </p:txBody>
        </p:sp>
        <p:sp>
          <p:nvSpPr>
            <p:cNvPr id="61461" name="Line 20"/>
            <p:cNvSpPr>
              <a:spLocks noChangeShapeType="1"/>
            </p:cNvSpPr>
            <p:nvPr/>
          </p:nvSpPr>
          <p:spPr bwMode="auto">
            <a:xfrm flipV="1">
              <a:off x="2411" y="1301"/>
              <a:ext cx="0" cy="897"/>
            </a:xfrm>
            <a:prstGeom prst="line">
              <a:avLst/>
            </a:prstGeom>
            <a:noFill/>
            <a:ln w="9525">
              <a:solidFill>
                <a:srgbClr val="00A000"/>
              </a:solidFill>
              <a:round/>
              <a:headEnd/>
              <a:tailEnd/>
            </a:ln>
          </p:spPr>
          <p:txBody>
            <a:bodyPr wrap="none" anchor="ctr"/>
            <a:lstStyle/>
            <a:p>
              <a:endParaRPr lang="en-US" dirty="0"/>
            </a:p>
          </p:txBody>
        </p:sp>
        <p:sp>
          <p:nvSpPr>
            <p:cNvPr id="61462" name="Line 21"/>
            <p:cNvSpPr>
              <a:spLocks noChangeShapeType="1"/>
            </p:cNvSpPr>
            <p:nvPr/>
          </p:nvSpPr>
          <p:spPr bwMode="auto">
            <a:xfrm>
              <a:off x="2713" y="1301"/>
              <a:ext cx="0" cy="897"/>
            </a:xfrm>
            <a:prstGeom prst="line">
              <a:avLst/>
            </a:prstGeom>
            <a:noFill/>
            <a:ln w="9525">
              <a:solidFill>
                <a:srgbClr val="00A000"/>
              </a:solidFill>
              <a:round/>
              <a:headEnd/>
              <a:tailEnd/>
            </a:ln>
          </p:spPr>
          <p:txBody>
            <a:bodyPr wrap="none" anchor="ctr"/>
            <a:lstStyle/>
            <a:p>
              <a:endParaRPr lang="en-US" dirty="0"/>
            </a:p>
          </p:txBody>
        </p:sp>
        <p:sp>
          <p:nvSpPr>
            <p:cNvPr id="61463" name="Line 22"/>
            <p:cNvSpPr>
              <a:spLocks noChangeShapeType="1"/>
            </p:cNvSpPr>
            <p:nvPr/>
          </p:nvSpPr>
          <p:spPr bwMode="auto">
            <a:xfrm>
              <a:off x="2713" y="2198"/>
              <a:ext cx="0" cy="880"/>
            </a:xfrm>
            <a:prstGeom prst="line">
              <a:avLst/>
            </a:prstGeom>
            <a:noFill/>
            <a:ln w="9525">
              <a:solidFill>
                <a:srgbClr val="00A000"/>
              </a:solidFill>
              <a:round/>
              <a:headEnd/>
              <a:tailEnd/>
            </a:ln>
          </p:spPr>
          <p:txBody>
            <a:bodyPr wrap="none" anchor="ctr"/>
            <a:lstStyle/>
            <a:p>
              <a:endParaRPr lang="en-US" dirty="0"/>
            </a:p>
          </p:txBody>
        </p:sp>
        <p:sp>
          <p:nvSpPr>
            <p:cNvPr id="61464" name="Line 23"/>
            <p:cNvSpPr>
              <a:spLocks noChangeShapeType="1"/>
            </p:cNvSpPr>
            <p:nvPr/>
          </p:nvSpPr>
          <p:spPr bwMode="auto">
            <a:xfrm flipV="1">
              <a:off x="2971" y="2198"/>
              <a:ext cx="0" cy="880"/>
            </a:xfrm>
            <a:prstGeom prst="line">
              <a:avLst/>
            </a:prstGeom>
            <a:noFill/>
            <a:ln w="9525">
              <a:solidFill>
                <a:srgbClr val="00A000"/>
              </a:solidFill>
              <a:round/>
              <a:headEnd/>
              <a:tailEnd/>
            </a:ln>
          </p:spPr>
          <p:txBody>
            <a:bodyPr wrap="none" anchor="ctr"/>
            <a:lstStyle/>
            <a:p>
              <a:endParaRPr lang="en-US" dirty="0"/>
            </a:p>
          </p:txBody>
        </p:sp>
        <p:sp>
          <p:nvSpPr>
            <p:cNvPr id="61465" name="Line 24"/>
            <p:cNvSpPr>
              <a:spLocks noChangeShapeType="1"/>
            </p:cNvSpPr>
            <p:nvPr/>
          </p:nvSpPr>
          <p:spPr bwMode="auto">
            <a:xfrm flipV="1">
              <a:off x="2971" y="1301"/>
              <a:ext cx="0" cy="897"/>
            </a:xfrm>
            <a:prstGeom prst="line">
              <a:avLst/>
            </a:prstGeom>
            <a:noFill/>
            <a:ln w="9525">
              <a:solidFill>
                <a:srgbClr val="00A000"/>
              </a:solidFill>
              <a:round/>
              <a:headEnd/>
              <a:tailEnd/>
            </a:ln>
          </p:spPr>
          <p:txBody>
            <a:bodyPr wrap="none" anchor="ctr"/>
            <a:lstStyle/>
            <a:p>
              <a:endParaRPr lang="en-US" dirty="0"/>
            </a:p>
          </p:txBody>
        </p:sp>
        <p:sp>
          <p:nvSpPr>
            <p:cNvPr id="61466" name="Line 25"/>
            <p:cNvSpPr>
              <a:spLocks noChangeShapeType="1"/>
            </p:cNvSpPr>
            <p:nvPr/>
          </p:nvSpPr>
          <p:spPr bwMode="auto">
            <a:xfrm>
              <a:off x="3276" y="1301"/>
              <a:ext cx="0" cy="897"/>
            </a:xfrm>
            <a:prstGeom prst="line">
              <a:avLst/>
            </a:prstGeom>
            <a:noFill/>
            <a:ln w="9525">
              <a:solidFill>
                <a:srgbClr val="00A000"/>
              </a:solidFill>
              <a:round/>
              <a:headEnd/>
              <a:tailEnd/>
            </a:ln>
          </p:spPr>
          <p:txBody>
            <a:bodyPr wrap="none" anchor="ctr"/>
            <a:lstStyle/>
            <a:p>
              <a:endParaRPr lang="en-US" dirty="0"/>
            </a:p>
          </p:txBody>
        </p:sp>
        <p:sp>
          <p:nvSpPr>
            <p:cNvPr id="61467" name="Line 26"/>
            <p:cNvSpPr>
              <a:spLocks noChangeShapeType="1"/>
            </p:cNvSpPr>
            <p:nvPr/>
          </p:nvSpPr>
          <p:spPr bwMode="auto">
            <a:xfrm>
              <a:off x="3276" y="2198"/>
              <a:ext cx="0" cy="880"/>
            </a:xfrm>
            <a:prstGeom prst="line">
              <a:avLst/>
            </a:prstGeom>
            <a:noFill/>
            <a:ln w="9525">
              <a:solidFill>
                <a:srgbClr val="00A000"/>
              </a:solidFill>
              <a:round/>
              <a:headEnd/>
              <a:tailEnd/>
            </a:ln>
          </p:spPr>
          <p:txBody>
            <a:bodyPr wrap="none" anchor="ctr"/>
            <a:lstStyle/>
            <a:p>
              <a:endParaRPr lang="en-US" dirty="0"/>
            </a:p>
          </p:txBody>
        </p:sp>
        <p:sp>
          <p:nvSpPr>
            <p:cNvPr id="61468" name="Line 27"/>
            <p:cNvSpPr>
              <a:spLocks noChangeShapeType="1"/>
            </p:cNvSpPr>
            <p:nvPr/>
          </p:nvSpPr>
          <p:spPr bwMode="auto">
            <a:xfrm flipV="1">
              <a:off x="3560" y="2198"/>
              <a:ext cx="0" cy="880"/>
            </a:xfrm>
            <a:prstGeom prst="line">
              <a:avLst/>
            </a:prstGeom>
            <a:noFill/>
            <a:ln w="9525">
              <a:solidFill>
                <a:srgbClr val="00A000"/>
              </a:solidFill>
              <a:round/>
              <a:headEnd/>
              <a:tailEnd/>
            </a:ln>
          </p:spPr>
          <p:txBody>
            <a:bodyPr wrap="none" anchor="ctr"/>
            <a:lstStyle/>
            <a:p>
              <a:endParaRPr lang="en-US" dirty="0"/>
            </a:p>
          </p:txBody>
        </p:sp>
        <p:sp>
          <p:nvSpPr>
            <p:cNvPr id="61469" name="Line 28"/>
            <p:cNvSpPr>
              <a:spLocks noChangeShapeType="1"/>
            </p:cNvSpPr>
            <p:nvPr/>
          </p:nvSpPr>
          <p:spPr bwMode="auto">
            <a:xfrm flipV="1">
              <a:off x="3560" y="1301"/>
              <a:ext cx="0" cy="897"/>
            </a:xfrm>
            <a:prstGeom prst="line">
              <a:avLst/>
            </a:prstGeom>
            <a:noFill/>
            <a:ln w="9525">
              <a:solidFill>
                <a:srgbClr val="00A000"/>
              </a:solidFill>
              <a:round/>
              <a:headEnd/>
              <a:tailEnd/>
            </a:ln>
          </p:spPr>
          <p:txBody>
            <a:bodyPr wrap="none" anchor="ctr"/>
            <a:lstStyle/>
            <a:p>
              <a:endParaRPr lang="en-US" dirty="0"/>
            </a:p>
          </p:txBody>
        </p:sp>
        <p:sp>
          <p:nvSpPr>
            <p:cNvPr id="61470" name="Line 29"/>
            <p:cNvSpPr>
              <a:spLocks noChangeShapeType="1"/>
            </p:cNvSpPr>
            <p:nvPr/>
          </p:nvSpPr>
          <p:spPr bwMode="auto">
            <a:xfrm>
              <a:off x="3834" y="1301"/>
              <a:ext cx="0" cy="897"/>
            </a:xfrm>
            <a:prstGeom prst="line">
              <a:avLst/>
            </a:prstGeom>
            <a:noFill/>
            <a:ln w="9525">
              <a:solidFill>
                <a:srgbClr val="00A000"/>
              </a:solidFill>
              <a:round/>
              <a:headEnd/>
              <a:tailEnd/>
            </a:ln>
          </p:spPr>
          <p:txBody>
            <a:bodyPr wrap="none" anchor="ctr"/>
            <a:lstStyle/>
            <a:p>
              <a:endParaRPr lang="en-US" dirty="0"/>
            </a:p>
          </p:txBody>
        </p:sp>
        <p:sp>
          <p:nvSpPr>
            <p:cNvPr id="61471" name="Line 30"/>
            <p:cNvSpPr>
              <a:spLocks noChangeShapeType="1"/>
            </p:cNvSpPr>
            <p:nvPr/>
          </p:nvSpPr>
          <p:spPr bwMode="auto">
            <a:xfrm>
              <a:off x="3834" y="2198"/>
              <a:ext cx="0" cy="880"/>
            </a:xfrm>
            <a:prstGeom prst="line">
              <a:avLst/>
            </a:prstGeom>
            <a:noFill/>
            <a:ln w="9525">
              <a:solidFill>
                <a:srgbClr val="00A000"/>
              </a:solidFill>
              <a:round/>
              <a:headEnd/>
              <a:tailEnd/>
            </a:ln>
          </p:spPr>
          <p:txBody>
            <a:bodyPr wrap="none" anchor="ctr"/>
            <a:lstStyle/>
            <a:p>
              <a:endParaRPr lang="en-US" dirty="0"/>
            </a:p>
          </p:txBody>
        </p:sp>
        <p:sp>
          <p:nvSpPr>
            <p:cNvPr id="61472" name="Line 31"/>
            <p:cNvSpPr>
              <a:spLocks noChangeShapeType="1"/>
            </p:cNvSpPr>
            <p:nvPr/>
          </p:nvSpPr>
          <p:spPr bwMode="auto">
            <a:xfrm flipV="1">
              <a:off x="4127" y="2198"/>
              <a:ext cx="0" cy="880"/>
            </a:xfrm>
            <a:prstGeom prst="line">
              <a:avLst/>
            </a:prstGeom>
            <a:noFill/>
            <a:ln w="9525">
              <a:solidFill>
                <a:srgbClr val="00A000"/>
              </a:solidFill>
              <a:round/>
              <a:headEnd/>
              <a:tailEnd/>
            </a:ln>
          </p:spPr>
          <p:txBody>
            <a:bodyPr wrap="none" anchor="ctr"/>
            <a:lstStyle/>
            <a:p>
              <a:endParaRPr lang="en-US" dirty="0"/>
            </a:p>
          </p:txBody>
        </p:sp>
        <p:sp>
          <p:nvSpPr>
            <p:cNvPr id="61473" name="Line 32"/>
            <p:cNvSpPr>
              <a:spLocks noChangeShapeType="1"/>
            </p:cNvSpPr>
            <p:nvPr/>
          </p:nvSpPr>
          <p:spPr bwMode="auto">
            <a:xfrm flipV="1">
              <a:off x="4127" y="1301"/>
              <a:ext cx="0" cy="897"/>
            </a:xfrm>
            <a:prstGeom prst="line">
              <a:avLst/>
            </a:prstGeom>
            <a:noFill/>
            <a:ln w="9525">
              <a:solidFill>
                <a:srgbClr val="00A000"/>
              </a:solidFill>
              <a:round/>
              <a:headEnd/>
              <a:tailEnd/>
            </a:ln>
          </p:spPr>
          <p:txBody>
            <a:bodyPr wrap="none" anchor="ctr"/>
            <a:lstStyle/>
            <a:p>
              <a:endParaRPr lang="en-US" dirty="0"/>
            </a:p>
          </p:txBody>
        </p:sp>
        <p:sp>
          <p:nvSpPr>
            <p:cNvPr id="61474" name="Line 33"/>
            <p:cNvSpPr>
              <a:spLocks noChangeShapeType="1"/>
            </p:cNvSpPr>
            <p:nvPr/>
          </p:nvSpPr>
          <p:spPr bwMode="auto">
            <a:xfrm flipH="1">
              <a:off x="2713" y="1301"/>
              <a:ext cx="1414" cy="0"/>
            </a:xfrm>
            <a:prstGeom prst="line">
              <a:avLst/>
            </a:prstGeom>
            <a:noFill/>
            <a:ln w="9525">
              <a:solidFill>
                <a:srgbClr val="00A000"/>
              </a:solidFill>
              <a:round/>
              <a:headEnd/>
              <a:tailEnd/>
            </a:ln>
          </p:spPr>
          <p:txBody>
            <a:bodyPr wrap="none" anchor="ctr"/>
            <a:lstStyle/>
            <a:p>
              <a:endParaRPr lang="en-US" dirty="0"/>
            </a:p>
          </p:txBody>
        </p:sp>
        <p:sp>
          <p:nvSpPr>
            <p:cNvPr id="61475" name="Line 34"/>
            <p:cNvSpPr>
              <a:spLocks noChangeShapeType="1"/>
            </p:cNvSpPr>
            <p:nvPr/>
          </p:nvSpPr>
          <p:spPr bwMode="auto">
            <a:xfrm flipH="1">
              <a:off x="1271" y="1301"/>
              <a:ext cx="1442" cy="0"/>
            </a:xfrm>
            <a:prstGeom prst="line">
              <a:avLst/>
            </a:prstGeom>
            <a:noFill/>
            <a:ln w="9525">
              <a:solidFill>
                <a:srgbClr val="00A000"/>
              </a:solidFill>
              <a:round/>
              <a:headEnd/>
              <a:tailEnd/>
            </a:ln>
          </p:spPr>
          <p:txBody>
            <a:bodyPr wrap="none" anchor="ctr"/>
            <a:lstStyle/>
            <a:p>
              <a:endParaRPr lang="en-US" dirty="0"/>
            </a:p>
          </p:txBody>
        </p:sp>
        <p:sp>
          <p:nvSpPr>
            <p:cNvPr id="61476" name="Line 35"/>
            <p:cNvSpPr>
              <a:spLocks noChangeShapeType="1"/>
            </p:cNvSpPr>
            <p:nvPr/>
          </p:nvSpPr>
          <p:spPr bwMode="auto">
            <a:xfrm>
              <a:off x="1271" y="1484"/>
              <a:ext cx="1442" cy="0"/>
            </a:xfrm>
            <a:prstGeom prst="line">
              <a:avLst/>
            </a:prstGeom>
            <a:noFill/>
            <a:ln w="9525">
              <a:solidFill>
                <a:srgbClr val="00A000"/>
              </a:solidFill>
              <a:round/>
              <a:headEnd/>
              <a:tailEnd/>
            </a:ln>
          </p:spPr>
          <p:txBody>
            <a:bodyPr wrap="none" anchor="ctr"/>
            <a:lstStyle/>
            <a:p>
              <a:endParaRPr lang="en-US" dirty="0"/>
            </a:p>
          </p:txBody>
        </p:sp>
        <p:sp>
          <p:nvSpPr>
            <p:cNvPr id="61477" name="Line 36"/>
            <p:cNvSpPr>
              <a:spLocks noChangeShapeType="1"/>
            </p:cNvSpPr>
            <p:nvPr/>
          </p:nvSpPr>
          <p:spPr bwMode="auto">
            <a:xfrm>
              <a:off x="2713" y="1484"/>
              <a:ext cx="1414" cy="0"/>
            </a:xfrm>
            <a:prstGeom prst="line">
              <a:avLst/>
            </a:prstGeom>
            <a:noFill/>
            <a:ln w="9525">
              <a:solidFill>
                <a:srgbClr val="00A000"/>
              </a:solidFill>
              <a:round/>
              <a:headEnd/>
              <a:tailEnd/>
            </a:ln>
          </p:spPr>
          <p:txBody>
            <a:bodyPr wrap="none" anchor="ctr"/>
            <a:lstStyle/>
            <a:p>
              <a:endParaRPr lang="en-US" dirty="0"/>
            </a:p>
          </p:txBody>
        </p:sp>
        <p:sp>
          <p:nvSpPr>
            <p:cNvPr id="61478" name="Line 37"/>
            <p:cNvSpPr>
              <a:spLocks noChangeShapeType="1"/>
            </p:cNvSpPr>
            <p:nvPr/>
          </p:nvSpPr>
          <p:spPr bwMode="auto">
            <a:xfrm flipH="1">
              <a:off x="2713" y="1673"/>
              <a:ext cx="1414" cy="0"/>
            </a:xfrm>
            <a:prstGeom prst="line">
              <a:avLst/>
            </a:prstGeom>
            <a:noFill/>
            <a:ln w="9525">
              <a:solidFill>
                <a:srgbClr val="00A000"/>
              </a:solidFill>
              <a:round/>
              <a:headEnd/>
              <a:tailEnd/>
            </a:ln>
          </p:spPr>
          <p:txBody>
            <a:bodyPr wrap="none" anchor="ctr"/>
            <a:lstStyle/>
            <a:p>
              <a:endParaRPr lang="en-US" dirty="0"/>
            </a:p>
          </p:txBody>
        </p:sp>
        <p:sp>
          <p:nvSpPr>
            <p:cNvPr id="61479" name="Line 38"/>
            <p:cNvSpPr>
              <a:spLocks noChangeShapeType="1"/>
            </p:cNvSpPr>
            <p:nvPr/>
          </p:nvSpPr>
          <p:spPr bwMode="auto">
            <a:xfrm flipH="1">
              <a:off x="1271" y="1673"/>
              <a:ext cx="1442" cy="0"/>
            </a:xfrm>
            <a:prstGeom prst="line">
              <a:avLst/>
            </a:prstGeom>
            <a:noFill/>
            <a:ln w="9525">
              <a:solidFill>
                <a:srgbClr val="00A000"/>
              </a:solidFill>
              <a:round/>
              <a:headEnd/>
              <a:tailEnd/>
            </a:ln>
          </p:spPr>
          <p:txBody>
            <a:bodyPr wrap="none" anchor="ctr"/>
            <a:lstStyle/>
            <a:p>
              <a:endParaRPr lang="en-US" dirty="0"/>
            </a:p>
          </p:txBody>
        </p:sp>
        <p:sp>
          <p:nvSpPr>
            <p:cNvPr id="61480" name="Line 39"/>
            <p:cNvSpPr>
              <a:spLocks noChangeShapeType="1"/>
            </p:cNvSpPr>
            <p:nvPr/>
          </p:nvSpPr>
          <p:spPr bwMode="auto">
            <a:xfrm>
              <a:off x="1271" y="1840"/>
              <a:ext cx="1442" cy="0"/>
            </a:xfrm>
            <a:prstGeom prst="line">
              <a:avLst/>
            </a:prstGeom>
            <a:noFill/>
            <a:ln w="9525">
              <a:solidFill>
                <a:srgbClr val="00A000"/>
              </a:solidFill>
              <a:round/>
              <a:headEnd/>
              <a:tailEnd/>
            </a:ln>
          </p:spPr>
          <p:txBody>
            <a:bodyPr wrap="none" anchor="ctr"/>
            <a:lstStyle/>
            <a:p>
              <a:endParaRPr lang="en-US" dirty="0"/>
            </a:p>
          </p:txBody>
        </p:sp>
        <p:sp>
          <p:nvSpPr>
            <p:cNvPr id="61481" name="Line 40"/>
            <p:cNvSpPr>
              <a:spLocks noChangeShapeType="1"/>
            </p:cNvSpPr>
            <p:nvPr/>
          </p:nvSpPr>
          <p:spPr bwMode="auto">
            <a:xfrm>
              <a:off x="2713" y="1840"/>
              <a:ext cx="1414" cy="0"/>
            </a:xfrm>
            <a:prstGeom prst="line">
              <a:avLst/>
            </a:prstGeom>
            <a:noFill/>
            <a:ln w="9525">
              <a:solidFill>
                <a:srgbClr val="00A000"/>
              </a:solidFill>
              <a:round/>
              <a:headEnd/>
              <a:tailEnd/>
            </a:ln>
          </p:spPr>
          <p:txBody>
            <a:bodyPr wrap="none" anchor="ctr"/>
            <a:lstStyle/>
            <a:p>
              <a:endParaRPr lang="en-US" dirty="0"/>
            </a:p>
          </p:txBody>
        </p:sp>
        <p:sp>
          <p:nvSpPr>
            <p:cNvPr id="61482" name="Line 41"/>
            <p:cNvSpPr>
              <a:spLocks noChangeShapeType="1"/>
            </p:cNvSpPr>
            <p:nvPr/>
          </p:nvSpPr>
          <p:spPr bwMode="auto">
            <a:xfrm flipH="1">
              <a:off x="2713" y="2020"/>
              <a:ext cx="1414" cy="0"/>
            </a:xfrm>
            <a:prstGeom prst="line">
              <a:avLst/>
            </a:prstGeom>
            <a:noFill/>
            <a:ln w="9525">
              <a:solidFill>
                <a:srgbClr val="00A000"/>
              </a:solidFill>
              <a:round/>
              <a:headEnd/>
              <a:tailEnd/>
            </a:ln>
          </p:spPr>
          <p:txBody>
            <a:bodyPr wrap="none" anchor="ctr"/>
            <a:lstStyle/>
            <a:p>
              <a:endParaRPr lang="en-US" dirty="0"/>
            </a:p>
          </p:txBody>
        </p:sp>
        <p:sp>
          <p:nvSpPr>
            <p:cNvPr id="61483" name="Line 42"/>
            <p:cNvSpPr>
              <a:spLocks noChangeShapeType="1"/>
            </p:cNvSpPr>
            <p:nvPr/>
          </p:nvSpPr>
          <p:spPr bwMode="auto">
            <a:xfrm flipH="1">
              <a:off x="1271" y="2020"/>
              <a:ext cx="1442" cy="0"/>
            </a:xfrm>
            <a:prstGeom prst="line">
              <a:avLst/>
            </a:prstGeom>
            <a:noFill/>
            <a:ln w="9525">
              <a:solidFill>
                <a:srgbClr val="00A000"/>
              </a:solidFill>
              <a:round/>
              <a:headEnd/>
              <a:tailEnd/>
            </a:ln>
          </p:spPr>
          <p:txBody>
            <a:bodyPr wrap="none" anchor="ctr"/>
            <a:lstStyle/>
            <a:p>
              <a:endParaRPr lang="en-US" dirty="0"/>
            </a:p>
          </p:txBody>
        </p:sp>
        <p:sp>
          <p:nvSpPr>
            <p:cNvPr id="61484" name="Line 43"/>
            <p:cNvSpPr>
              <a:spLocks noChangeShapeType="1"/>
            </p:cNvSpPr>
            <p:nvPr/>
          </p:nvSpPr>
          <p:spPr bwMode="auto">
            <a:xfrm>
              <a:off x="1271" y="2198"/>
              <a:ext cx="1442" cy="0"/>
            </a:xfrm>
            <a:prstGeom prst="line">
              <a:avLst/>
            </a:prstGeom>
            <a:noFill/>
            <a:ln w="9525">
              <a:solidFill>
                <a:srgbClr val="00A000"/>
              </a:solidFill>
              <a:round/>
              <a:headEnd/>
              <a:tailEnd/>
            </a:ln>
          </p:spPr>
          <p:txBody>
            <a:bodyPr wrap="none" anchor="ctr"/>
            <a:lstStyle/>
            <a:p>
              <a:endParaRPr lang="en-US" dirty="0"/>
            </a:p>
          </p:txBody>
        </p:sp>
        <p:sp>
          <p:nvSpPr>
            <p:cNvPr id="61485" name="Line 44"/>
            <p:cNvSpPr>
              <a:spLocks noChangeShapeType="1"/>
            </p:cNvSpPr>
            <p:nvPr/>
          </p:nvSpPr>
          <p:spPr bwMode="auto">
            <a:xfrm>
              <a:off x="2713" y="2198"/>
              <a:ext cx="1414" cy="0"/>
            </a:xfrm>
            <a:prstGeom prst="line">
              <a:avLst/>
            </a:prstGeom>
            <a:noFill/>
            <a:ln w="9525">
              <a:solidFill>
                <a:srgbClr val="00A000"/>
              </a:solidFill>
              <a:round/>
              <a:headEnd/>
              <a:tailEnd/>
            </a:ln>
          </p:spPr>
          <p:txBody>
            <a:bodyPr wrap="none" anchor="ctr"/>
            <a:lstStyle/>
            <a:p>
              <a:endParaRPr lang="en-US" dirty="0"/>
            </a:p>
          </p:txBody>
        </p:sp>
        <p:sp>
          <p:nvSpPr>
            <p:cNvPr id="61486" name="Line 45"/>
            <p:cNvSpPr>
              <a:spLocks noChangeShapeType="1"/>
            </p:cNvSpPr>
            <p:nvPr/>
          </p:nvSpPr>
          <p:spPr bwMode="auto">
            <a:xfrm flipH="1">
              <a:off x="2713" y="2366"/>
              <a:ext cx="1414" cy="0"/>
            </a:xfrm>
            <a:prstGeom prst="line">
              <a:avLst/>
            </a:prstGeom>
            <a:noFill/>
            <a:ln w="9525">
              <a:solidFill>
                <a:srgbClr val="00A000"/>
              </a:solidFill>
              <a:round/>
              <a:headEnd/>
              <a:tailEnd/>
            </a:ln>
          </p:spPr>
          <p:txBody>
            <a:bodyPr wrap="none" anchor="ctr"/>
            <a:lstStyle/>
            <a:p>
              <a:endParaRPr lang="en-US" dirty="0"/>
            </a:p>
          </p:txBody>
        </p:sp>
        <p:sp>
          <p:nvSpPr>
            <p:cNvPr id="61487" name="Line 46"/>
            <p:cNvSpPr>
              <a:spLocks noChangeShapeType="1"/>
            </p:cNvSpPr>
            <p:nvPr/>
          </p:nvSpPr>
          <p:spPr bwMode="auto">
            <a:xfrm flipH="1">
              <a:off x="1271" y="2366"/>
              <a:ext cx="1442" cy="0"/>
            </a:xfrm>
            <a:prstGeom prst="line">
              <a:avLst/>
            </a:prstGeom>
            <a:noFill/>
            <a:ln w="9525">
              <a:solidFill>
                <a:srgbClr val="00A000"/>
              </a:solidFill>
              <a:round/>
              <a:headEnd/>
              <a:tailEnd/>
            </a:ln>
          </p:spPr>
          <p:txBody>
            <a:bodyPr wrap="none" anchor="ctr"/>
            <a:lstStyle/>
            <a:p>
              <a:endParaRPr lang="en-US" dirty="0"/>
            </a:p>
          </p:txBody>
        </p:sp>
        <p:sp>
          <p:nvSpPr>
            <p:cNvPr id="61488" name="Line 47"/>
            <p:cNvSpPr>
              <a:spLocks noChangeShapeType="1"/>
            </p:cNvSpPr>
            <p:nvPr/>
          </p:nvSpPr>
          <p:spPr bwMode="auto">
            <a:xfrm>
              <a:off x="1271" y="2543"/>
              <a:ext cx="1442" cy="0"/>
            </a:xfrm>
            <a:prstGeom prst="line">
              <a:avLst/>
            </a:prstGeom>
            <a:noFill/>
            <a:ln w="9525">
              <a:solidFill>
                <a:srgbClr val="00A000"/>
              </a:solidFill>
              <a:round/>
              <a:headEnd/>
              <a:tailEnd/>
            </a:ln>
          </p:spPr>
          <p:txBody>
            <a:bodyPr wrap="none" anchor="ctr"/>
            <a:lstStyle/>
            <a:p>
              <a:endParaRPr lang="en-US" dirty="0"/>
            </a:p>
          </p:txBody>
        </p:sp>
        <p:sp>
          <p:nvSpPr>
            <p:cNvPr id="61489" name="Line 48"/>
            <p:cNvSpPr>
              <a:spLocks noChangeShapeType="1"/>
            </p:cNvSpPr>
            <p:nvPr/>
          </p:nvSpPr>
          <p:spPr bwMode="auto">
            <a:xfrm>
              <a:off x="2713" y="2543"/>
              <a:ext cx="1414" cy="0"/>
            </a:xfrm>
            <a:prstGeom prst="line">
              <a:avLst/>
            </a:prstGeom>
            <a:noFill/>
            <a:ln w="9525">
              <a:solidFill>
                <a:srgbClr val="00A000"/>
              </a:solidFill>
              <a:round/>
              <a:headEnd/>
              <a:tailEnd/>
            </a:ln>
          </p:spPr>
          <p:txBody>
            <a:bodyPr wrap="none" anchor="ctr"/>
            <a:lstStyle/>
            <a:p>
              <a:endParaRPr lang="en-US" dirty="0"/>
            </a:p>
          </p:txBody>
        </p:sp>
        <p:sp>
          <p:nvSpPr>
            <p:cNvPr id="61490" name="Line 49"/>
            <p:cNvSpPr>
              <a:spLocks noChangeShapeType="1"/>
            </p:cNvSpPr>
            <p:nvPr/>
          </p:nvSpPr>
          <p:spPr bwMode="auto">
            <a:xfrm flipH="1">
              <a:off x="2713" y="2719"/>
              <a:ext cx="1414" cy="0"/>
            </a:xfrm>
            <a:prstGeom prst="line">
              <a:avLst/>
            </a:prstGeom>
            <a:noFill/>
            <a:ln w="9525">
              <a:solidFill>
                <a:srgbClr val="00A000"/>
              </a:solidFill>
              <a:round/>
              <a:headEnd/>
              <a:tailEnd/>
            </a:ln>
          </p:spPr>
          <p:txBody>
            <a:bodyPr wrap="none" anchor="ctr"/>
            <a:lstStyle/>
            <a:p>
              <a:endParaRPr lang="en-US" dirty="0"/>
            </a:p>
          </p:txBody>
        </p:sp>
        <p:sp>
          <p:nvSpPr>
            <p:cNvPr id="61491" name="Line 50"/>
            <p:cNvSpPr>
              <a:spLocks noChangeShapeType="1"/>
            </p:cNvSpPr>
            <p:nvPr/>
          </p:nvSpPr>
          <p:spPr bwMode="auto">
            <a:xfrm flipH="1">
              <a:off x="1271" y="2719"/>
              <a:ext cx="1442" cy="0"/>
            </a:xfrm>
            <a:prstGeom prst="line">
              <a:avLst/>
            </a:prstGeom>
            <a:noFill/>
            <a:ln w="9525">
              <a:solidFill>
                <a:srgbClr val="00A000"/>
              </a:solidFill>
              <a:round/>
              <a:headEnd/>
              <a:tailEnd/>
            </a:ln>
          </p:spPr>
          <p:txBody>
            <a:bodyPr wrap="none" anchor="ctr"/>
            <a:lstStyle/>
            <a:p>
              <a:endParaRPr lang="en-US" dirty="0"/>
            </a:p>
          </p:txBody>
        </p:sp>
        <p:sp>
          <p:nvSpPr>
            <p:cNvPr id="61492" name="Line 51"/>
            <p:cNvSpPr>
              <a:spLocks noChangeShapeType="1"/>
            </p:cNvSpPr>
            <p:nvPr/>
          </p:nvSpPr>
          <p:spPr bwMode="auto">
            <a:xfrm>
              <a:off x="1271" y="2890"/>
              <a:ext cx="1442" cy="0"/>
            </a:xfrm>
            <a:prstGeom prst="line">
              <a:avLst/>
            </a:prstGeom>
            <a:noFill/>
            <a:ln w="9525">
              <a:solidFill>
                <a:srgbClr val="00A000"/>
              </a:solidFill>
              <a:round/>
              <a:headEnd/>
              <a:tailEnd/>
            </a:ln>
          </p:spPr>
          <p:txBody>
            <a:bodyPr wrap="none" anchor="ctr"/>
            <a:lstStyle/>
            <a:p>
              <a:endParaRPr lang="en-US" dirty="0"/>
            </a:p>
          </p:txBody>
        </p:sp>
        <p:sp>
          <p:nvSpPr>
            <p:cNvPr id="61493" name="Line 52"/>
            <p:cNvSpPr>
              <a:spLocks noChangeShapeType="1"/>
            </p:cNvSpPr>
            <p:nvPr/>
          </p:nvSpPr>
          <p:spPr bwMode="auto">
            <a:xfrm>
              <a:off x="2713" y="2890"/>
              <a:ext cx="1414" cy="0"/>
            </a:xfrm>
            <a:prstGeom prst="line">
              <a:avLst/>
            </a:prstGeom>
            <a:noFill/>
            <a:ln w="9525">
              <a:solidFill>
                <a:srgbClr val="00A000"/>
              </a:solidFill>
              <a:round/>
              <a:headEnd/>
              <a:tailEnd/>
            </a:ln>
          </p:spPr>
          <p:txBody>
            <a:bodyPr wrap="none" anchor="ctr"/>
            <a:lstStyle/>
            <a:p>
              <a:endParaRPr lang="en-US" dirty="0"/>
            </a:p>
          </p:txBody>
        </p:sp>
        <p:sp>
          <p:nvSpPr>
            <p:cNvPr id="61494" name="Line 53"/>
            <p:cNvSpPr>
              <a:spLocks noChangeShapeType="1"/>
            </p:cNvSpPr>
            <p:nvPr/>
          </p:nvSpPr>
          <p:spPr bwMode="auto">
            <a:xfrm flipH="1">
              <a:off x="2713" y="3078"/>
              <a:ext cx="1414" cy="0"/>
            </a:xfrm>
            <a:prstGeom prst="line">
              <a:avLst/>
            </a:prstGeom>
            <a:noFill/>
            <a:ln w="9525">
              <a:solidFill>
                <a:srgbClr val="00A000"/>
              </a:solidFill>
              <a:round/>
              <a:headEnd/>
              <a:tailEnd/>
            </a:ln>
          </p:spPr>
          <p:txBody>
            <a:bodyPr wrap="none" anchor="ctr"/>
            <a:lstStyle/>
            <a:p>
              <a:endParaRPr lang="en-US" dirty="0"/>
            </a:p>
          </p:txBody>
        </p:sp>
        <p:sp>
          <p:nvSpPr>
            <p:cNvPr id="61495" name="Line 54"/>
            <p:cNvSpPr>
              <a:spLocks noChangeShapeType="1"/>
            </p:cNvSpPr>
            <p:nvPr/>
          </p:nvSpPr>
          <p:spPr bwMode="auto">
            <a:xfrm flipH="1">
              <a:off x="1271" y="3078"/>
              <a:ext cx="1442" cy="0"/>
            </a:xfrm>
            <a:prstGeom prst="line">
              <a:avLst/>
            </a:prstGeom>
            <a:noFill/>
            <a:ln w="9525">
              <a:solidFill>
                <a:srgbClr val="00A000"/>
              </a:solidFill>
              <a:round/>
              <a:headEnd/>
              <a:tailEnd/>
            </a:ln>
          </p:spPr>
          <p:txBody>
            <a:bodyPr wrap="none" anchor="ctr"/>
            <a:lstStyle/>
            <a:p>
              <a:endParaRPr lang="en-US" dirty="0"/>
            </a:p>
          </p:txBody>
        </p:sp>
        <p:grpSp>
          <p:nvGrpSpPr>
            <p:cNvPr id="3" name="Group 55"/>
            <p:cNvGrpSpPr>
              <a:grpSpLocks/>
            </p:cNvGrpSpPr>
            <p:nvPr/>
          </p:nvGrpSpPr>
          <p:grpSpPr bwMode="auto">
            <a:xfrm>
              <a:off x="1355" y="1345"/>
              <a:ext cx="2674" cy="1735"/>
              <a:chOff x="1643" y="1899"/>
              <a:chExt cx="2942" cy="1967"/>
            </a:xfrm>
          </p:grpSpPr>
          <p:sp>
            <p:nvSpPr>
              <p:cNvPr id="61501" name="Freeform 56"/>
              <p:cNvSpPr>
                <a:spLocks/>
              </p:cNvSpPr>
              <p:nvPr/>
            </p:nvSpPr>
            <p:spPr bwMode="auto">
              <a:xfrm>
                <a:off x="1643" y="1899"/>
                <a:ext cx="278" cy="1961"/>
              </a:xfrm>
              <a:custGeom>
                <a:avLst/>
                <a:gdLst>
                  <a:gd name="T0" fmla="*/ 3 w 278"/>
                  <a:gd name="T1" fmla="*/ 1940 h 1961"/>
                  <a:gd name="T2" fmla="*/ 8 w 278"/>
                  <a:gd name="T3" fmla="*/ 1947 h 1961"/>
                  <a:gd name="T4" fmla="*/ 13 w 278"/>
                  <a:gd name="T5" fmla="*/ 1937 h 1961"/>
                  <a:gd name="T6" fmla="*/ 19 w 278"/>
                  <a:gd name="T7" fmla="*/ 1940 h 1961"/>
                  <a:gd name="T8" fmla="*/ 24 w 278"/>
                  <a:gd name="T9" fmla="*/ 1940 h 1961"/>
                  <a:gd name="T10" fmla="*/ 30 w 278"/>
                  <a:gd name="T11" fmla="*/ 1937 h 1961"/>
                  <a:gd name="T12" fmla="*/ 35 w 278"/>
                  <a:gd name="T13" fmla="*/ 1937 h 1961"/>
                  <a:gd name="T14" fmla="*/ 40 w 278"/>
                  <a:gd name="T15" fmla="*/ 1931 h 1961"/>
                  <a:gd name="T16" fmla="*/ 45 w 278"/>
                  <a:gd name="T17" fmla="*/ 1597 h 1961"/>
                  <a:gd name="T18" fmla="*/ 50 w 278"/>
                  <a:gd name="T19" fmla="*/ 1147 h 1961"/>
                  <a:gd name="T20" fmla="*/ 55 w 278"/>
                  <a:gd name="T21" fmla="*/ 692 h 1961"/>
                  <a:gd name="T22" fmla="*/ 61 w 278"/>
                  <a:gd name="T23" fmla="*/ 223 h 1961"/>
                  <a:gd name="T24" fmla="*/ 67 w 278"/>
                  <a:gd name="T25" fmla="*/ 5 h 1961"/>
                  <a:gd name="T26" fmla="*/ 71 w 278"/>
                  <a:gd name="T27" fmla="*/ 35 h 1961"/>
                  <a:gd name="T28" fmla="*/ 77 w 278"/>
                  <a:gd name="T29" fmla="*/ 281 h 1961"/>
                  <a:gd name="T30" fmla="*/ 82 w 278"/>
                  <a:gd name="T31" fmla="*/ 606 h 1961"/>
                  <a:gd name="T32" fmla="*/ 89 w 278"/>
                  <a:gd name="T33" fmla="*/ 1012 h 1961"/>
                  <a:gd name="T34" fmla="*/ 93 w 278"/>
                  <a:gd name="T35" fmla="*/ 1366 h 1961"/>
                  <a:gd name="T36" fmla="*/ 98 w 278"/>
                  <a:gd name="T37" fmla="*/ 1714 h 1961"/>
                  <a:gd name="T38" fmla="*/ 103 w 278"/>
                  <a:gd name="T39" fmla="*/ 1931 h 1961"/>
                  <a:gd name="T40" fmla="*/ 109 w 278"/>
                  <a:gd name="T41" fmla="*/ 1940 h 1961"/>
                  <a:gd name="T42" fmla="*/ 115 w 278"/>
                  <a:gd name="T43" fmla="*/ 1947 h 1961"/>
                  <a:gd name="T44" fmla="*/ 120 w 278"/>
                  <a:gd name="T45" fmla="*/ 1931 h 1961"/>
                  <a:gd name="T46" fmla="*/ 125 w 278"/>
                  <a:gd name="T47" fmla="*/ 1908 h 1961"/>
                  <a:gd name="T48" fmla="*/ 130 w 278"/>
                  <a:gd name="T49" fmla="*/ 1927 h 1961"/>
                  <a:gd name="T50" fmla="*/ 137 w 278"/>
                  <a:gd name="T51" fmla="*/ 1947 h 1961"/>
                  <a:gd name="T52" fmla="*/ 141 w 278"/>
                  <a:gd name="T53" fmla="*/ 1947 h 1961"/>
                  <a:gd name="T54" fmla="*/ 147 w 278"/>
                  <a:gd name="T55" fmla="*/ 1951 h 1961"/>
                  <a:gd name="T56" fmla="*/ 152 w 278"/>
                  <a:gd name="T57" fmla="*/ 1940 h 1961"/>
                  <a:gd name="T58" fmla="*/ 157 w 278"/>
                  <a:gd name="T59" fmla="*/ 1940 h 1961"/>
                  <a:gd name="T60" fmla="*/ 163 w 278"/>
                  <a:gd name="T61" fmla="*/ 1940 h 1961"/>
                  <a:gd name="T62" fmla="*/ 168 w 278"/>
                  <a:gd name="T63" fmla="*/ 1947 h 1961"/>
                  <a:gd name="T64" fmla="*/ 173 w 278"/>
                  <a:gd name="T65" fmla="*/ 1957 h 1961"/>
                  <a:gd name="T66" fmla="*/ 179 w 278"/>
                  <a:gd name="T67" fmla="*/ 1940 h 1961"/>
                  <a:gd name="T68" fmla="*/ 184 w 278"/>
                  <a:gd name="T69" fmla="*/ 1957 h 1961"/>
                  <a:gd name="T70" fmla="*/ 189 w 278"/>
                  <a:gd name="T71" fmla="*/ 1957 h 1961"/>
                  <a:gd name="T72" fmla="*/ 195 w 278"/>
                  <a:gd name="T73" fmla="*/ 1937 h 1961"/>
                  <a:gd name="T74" fmla="*/ 199 w 278"/>
                  <a:gd name="T75" fmla="*/ 1940 h 1961"/>
                  <a:gd name="T76" fmla="*/ 206 w 278"/>
                  <a:gd name="T77" fmla="*/ 1940 h 1961"/>
                  <a:gd name="T78" fmla="*/ 211 w 278"/>
                  <a:gd name="T79" fmla="*/ 1957 h 1961"/>
                  <a:gd name="T80" fmla="*/ 216 w 278"/>
                  <a:gd name="T81" fmla="*/ 1940 h 1961"/>
                  <a:gd name="T82" fmla="*/ 221 w 278"/>
                  <a:gd name="T83" fmla="*/ 1951 h 1961"/>
                  <a:gd name="T84" fmla="*/ 227 w 278"/>
                  <a:gd name="T85" fmla="*/ 1937 h 1961"/>
                  <a:gd name="T86" fmla="*/ 232 w 278"/>
                  <a:gd name="T87" fmla="*/ 1957 h 1961"/>
                  <a:gd name="T88" fmla="*/ 237 w 278"/>
                  <a:gd name="T89" fmla="*/ 1937 h 1961"/>
                  <a:gd name="T90" fmla="*/ 243 w 278"/>
                  <a:gd name="T91" fmla="*/ 1951 h 1961"/>
                  <a:gd name="T92" fmla="*/ 249 w 278"/>
                  <a:gd name="T93" fmla="*/ 1957 h 1961"/>
                  <a:gd name="T94" fmla="*/ 254 w 278"/>
                  <a:gd name="T95" fmla="*/ 1940 h 1961"/>
                  <a:gd name="T96" fmla="*/ 259 w 278"/>
                  <a:gd name="T97" fmla="*/ 1947 h 1961"/>
                  <a:gd name="T98" fmla="*/ 264 w 278"/>
                  <a:gd name="T99" fmla="*/ 1947 h 1961"/>
                  <a:gd name="T100" fmla="*/ 270 w 278"/>
                  <a:gd name="T101" fmla="*/ 1951 h 1961"/>
                  <a:gd name="T102" fmla="*/ 276 w 278"/>
                  <a:gd name="T103" fmla="*/ 1940 h 196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78"/>
                  <a:gd name="T157" fmla="*/ 0 h 1961"/>
                  <a:gd name="T158" fmla="*/ 278 w 278"/>
                  <a:gd name="T159" fmla="*/ 1961 h 196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78" h="1961">
                    <a:moveTo>
                      <a:pt x="0" y="1940"/>
                    </a:moveTo>
                    <a:lnTo>
                      <a:pt x="3" y="1940"/>
                    </a:lnTo>
                    <a:lnTo>
                      <a:pt x="5" y="1940"/>
                    </a:lnTo>
                    <a:lnTo>
                      <a:pt x="8" y="1947"/>
                    </a:lnTo>
                    <a:lnTo>
                      <a:pt x="10" y="1957"/>
                    </a:lnTo>
                    <a:lnTo>
                      <a:pt x="13" y="1937"/>
                    </a:lnTo>
                    <a:lnTo>
                      <a:pt x="16" y="1937"/>
                    </a:lnTo>
                    <a:lnTo>
                      <a:pt x="19" y="1940"/>
                    </a:lnTo>
                    <a:lnTo>
                      <a:pt x="22" y="1947"/>
                    </a:lnTo>
                    <a:lnTo>
                      <a:pt x="24" y="1940"/>
                    </a:lnTo>
                    <a:lnTo>
                      <a:pt x="27" y="1940"/>
                    </a:lnTo>
                    <a:lnTo>
                      <a:pt x="30" y="1937"/>
                    </a:lnTo>
                    <a:lnTo>
                      <a:pt x="32" y="1947"/>
                    </a:lnTo>
                    <a:lnTo>
                      <a:pt x="35" y="1937"/>
                    </a:lnTo>
                    <a:lnTo>
                      <a:pt x="37" y="1927"/>
                    </a:lnTo>
                    <a:lnTo>
                      <a:pt x="40" y="1931"/>
                    </a:lnTo>
                    <a:lnTo>
                      <a:pt x="43" y="1834"/>
                    </a:lnTo>
                    <a:lnTo>
                      <a:pt x="45" y="1597"/>
                    </a:lnTo>
                    <a:lnTo>
                      <a:pt x="48" y="1428"/>
                    </a:lnTo>
                    <a:lnTo>
                      <a:pt x="50" y="1147"/>
                    </a:lnTo>
                    <a:lnTo>
                      <a:pt x="53" y="861"/>
                    </a:lnTo>
                    <a:lnTo>
                      <a:pt x="55" y="692"/>
                    </a:lnTo>
                    <a:lnTo>
                      <a:pt x="59" y="431"/>
                    </a:lnTo>
                    <a:lnTo>
                      <a:pt x="61" y="223"/>
                    </a:lnTo>
                    <a:lnTo>
                      <a:pt x="65" y="101"/>
                    </a:lnTo>
                    <a:lnTo>
                      <a:pt x="67" y="5"/>
                    </a:lnTo>
                    <a:lnTo>
                      <a:pt x="70" y="0"/>
                    </a:lnTo>
                    <a:lnTo>
                      <a:pt x="71" y="35"/>
                    </a:lnTo>
                    <a:lnTo>
                      <a:pt x="74" y="117"/>
                    </a:lnTo>
                    <a:lnTo>
                      <a:pt x="77" y="281"/>
                    </a:lnTo>
                    <a:lnTo>
                      <a:pt x="81" y="469"/>
                    </a:lnTo>
                    <a:lnTo>
                      <a:pt x="82" y="606"/>
                    </a:lnTo>
                    <a:lnTo>
                      <a:pt x="85" y="798"/>
                    </a:lnTo>
                    <a:lnTo>
                      <a:pt x="89" y="1012"/>
                    </a:lnTo>
                    <a:lnTo>
                      <a:pt x="90" y="1152"/>
                    </a:lnTo>
                    <a:lnTo>
                      <a:pt x="93" y="1366"/>
                    </a:lnTo>
                    <a:lnTo>
                      <a:pt x="95" y="1569"/>
                    </a:lnTo>
                    <a:lnTo>
                      <a:pt x="98" y="1714"/>
                    </a:lnTo>
                    <a:lnTo>
                      <a:pt x="101" y="1888"/>
                    </a:lnTo>
                    <a:lnTo>
                      <a:pt x="103" y="1931"/>
                    </a:lnTo>
                    <a:lnTo>
                      <a:pt x="107" y="1937"/>
                    </a:lnTo>
                    <a:lnTo>
                      <a:pt x="109" y="1940"/>
                    </a:lnTo>
                    <a:lnTo>
                      <a:pt x="112" y="1951"/>
                    </a:lnTo>
                    <a:lnTo>
                      <a:pt x="115" y="1947"/>
                    </a:lnTo>
                    <a:lnTo>
                      <a:pt x="117" y="1931"/>
                    </a:lnTo>
                    <a:lnTo>
                      <a:pt x="120" y="1931"/>
                    </a:lnTo>
                    <a:lnTo>
                      <a:pt x="123" y="1923"/>
                    </a:lnTo>
                    <a:lnTo>
                      <a:pt x="125" y="1908"/>
                    </a:lnTo>
                    <a:lnTo>
                      <a:pt x="128" y="1916"/>
                    </a:lnTo>
                    <a:lnTo>
                      <a:pt x="130" y="1927"/>
                    </a:lnTo>
                    <a:lnTo>
                      <a:pt x="133" y="1937"/>
                    </a:lnTo>
                    <a:lnTo>
                      <a:pt x="137" y="1947"/>
                    </a:lnTo>
                    <a:lnTo>
                      <a:pt x="138" y="1940"/>
                    </a:lnTo>
                    <a:lnTo>
                      <a:pt x="141" y="1947"/>
                    </a:lnTo>
                    <a:lnTo>
                      <a:pt x="144" y="1951"/>
                    </a:lnTo>
                    <a:lnTo>
                      <a:pt x="147" y="1951"/>
                    </a:lnTo>
                    <a:lnTo>
                      <a:pt x="150" y="1947"/>
                    </a:lnTo>
                    <a:lnTo>
                      <a:pt x="152" y="1940"/>
                    </a:lnTo>
                    <a:lnTo>
                      <a:pt x="155" y="1947"/>
                    </a:lnTo>
                    <a:lnTo>
                      <a:pt x="157" y="1940"/>
                    </a:lnTo>
                    <a:lnTo>
                      <a:pt x="160" y="1951"/>
                    </a:lnTo>
                    <a:lnTo>
                      <a:pt x="163" y="1940"/>
                    </a:lnTo>
                    <a:lnTo>
                      <a:pt x="165" y="1937"/>
                    </a:lnTo>
                    <a:lnTo>
                      <a:pt x="168" y="1947"/>
                    </a:lnTo>
                    <a:lnTo>
                      <a:pt x="171" y="1937"/>
                    </a:lnTo>
                    <a:lnTo>
                      <a:pt x="173" y="1957"/>
                    </a:lnTo>
                    <a:lnTo>
                      <a:pt x="176" y="1951"/>
                    </a:lnTo>
                    <a:lnTo>
                      <a:pt x="179" y="1940"/>
                    </a:lnTo>
                    <a:lnTo>
                      <a:pt x="182" y="1947"/>
                    </a:lnTo>
                    <a:lnTo>
                      <a:pt x="184" y="1957"/>
                    </a:lnTo>
                    <a:lnTo>
                      <a:pt x="187" y="1940"/>
                    </a:lnTo>
                    <a:lnTo>
                      <a:pt x="189" y="1957"/>
                    </a:lnTo>
                    <a:lnTo>
                      <a:pt x="192" y="1947"/>
                    </a:lnTo>
                    <a:lnTo>
                      <a:pt x="195" y="1937"/>
                    </a:lnTo>
                    <a:lnTo>
                      <a:pt x="197" y="1940"/>
                    </a:lnTo>
                    <a:lnTo>
                      <a:pt x="199" y="1940"/>
                    </a:lnTo>
                    <a:lnTo>
                      <a:pt x="203" y="1947"/>
                    </a:lnTo>
                    <a:lnTo>
                      <a:pt x="206" y="1940"/>
                    </a:lnTo>
                    <a:lnTo>
                      <a:pt x="207" y="1931"/>
                    </a:lnTo>
                    <a:lnTo>
                      <a:pt x="211" y="1957"/>
                    </a:lnTo>
                    <a:lnTo>
                      <a:pt x="214" y="1940"/>
                    </a:lnTo>
                    <a:lnTo>
                      <a:pt x="216" y="1940"/>
                    </a:lnTo>
                    <a:lnTo>
                      <a:pt x="219" y="1951"/>
                    </a:lnTo>
                    <a:lnTo>
                      <a:pt x="221" y="1951"/>
                    </a:lnTo>
                    <a:lnTo>
                      <a:pt x="224" y="1957"/>
                    </a:lnTo>
                    <a:lnTo>
                      <a:pt x="227" y="1937"/>
                    </a:lnTo>
                    <a:lnTo>
                      <a:pt x="229" y="1951"/>
                    </a:lnTo>
                    <a:lnTo>
                      <a:pt x="232" y="1957"/>
                    </a:lnTo>
                    <a:lnTo>
                      <a:pt x="235" y="1951"/>
                    </a:lnTo>
                    <a:lnTo>
                      <a:pt x="237" y="1937"/>
                    </a:lnTo>
                    <a:lnTo>
                      <a:pt x="241" y="1960"/>
                    </a:lnTo>
                    <a:lnTo>
                      <a:pt x="243" y="1951"/>
                    </a:lnTo>
                    <a:lnTo>
                      <a:pt x="246" y="1940"/>
                    </a:lnTo>
                    <a:lnTo>
                      <a:pt x="249" y="1957"/>
                    </a:lnTo>
                    <a:lnTo>
                      <a:pt x="251" y="1947"/>
                    </a:lnTo>
                    <a:lnTo>
                      <a:pt x="254" y="1940"/>
                    </a:lnTo>
                    <a:lnTo>
                      <a:pt x="256" y="1951"/>
                    </a:lnTo>
                    <a:lnTo>
                      <a:pt x="259" y="1947"/>
                    </a:lnTo>
                    <a:lnTo>
                      <a:pt x="262" y="1947"/>
                    </a:lnTo>
                    <a:lnTo>
                      <a:pt x="264" y="1947"/>
                    </a:lnTo>
                    <a:lnTo>
                      <a:pt x="267" y="1937"/>
                    </a:lnTo>
                    <a:lnTo>
                      <a:pt x="270" y="1951"/>
                    </a:lnTo>
                    <a:lnTo>
                      <a:pt x="273" y="1947"/>
                    </a:lnTo>
                    <a:lnTo>
                      <a:pt x="276" y="1940"/>
                    </a:lnTo>
                    <a:lnTo>
                      <a:pt x="277" y="1951"/>
                    </a:lnTo>
                  </a:path>
                </a:pathLst>
              </a:custGeom>
              <a:noFill/>
              <a:ln w="31750">
                <a:solidFill>
                  <a:srgbClr val="000000"/>
                </a:solidFill>
                <a:round/>
                <a:headEnd/>
                <a:tailEnd/>
              </a:ln>
            </p:spPr>
            <p:txBody>
              <a:bodyPr/>
              <a:lstStyle/>
              <a:p>
                <a:endParaRPr lang="en-US" dirty="0"/>
              </a:p>
            </p:txBody>
          </p:sp>
          <p:sp>
            <p:nvSpPr>
              <p:cNvPr id="61502" name="Freeform 57"/>
              <p:cNvSpPr>
                <a:spLocks/>
              </p:cNvSpPr>
              <p:nvPr/>
            </p:nvSpPr>
            <p:spPr bwMode="auto">
              <a:xfrm>
                <a:off x="1920" y="3826"/>
                <a:ext cx="281" cy="40"/>
              </a:xfrm>
              <a:custGeom>
                <a:avLst/>
                <a:gdLst>
                  <a:gd name="T0" fmla="*/ 4 w 281"/>
                  <a:gd name="T1" fmla="*/ 24 h 40"/>
                  <a:gd name="T2" fmla="*/ 8 w 281"/>
                  <a:gd name="T3" fmla="*/ 24 h 40"/>
                  <a:gd name="T4" fmla="*/ 14 w 281"/>
                  <a:gd name="T5" fmla="*/ 20 h 40"/>
                  <a:gd name="T6" fmla="*/ 19 w 281"/>
                  <a:gd name="T7" fmla="*/ 20 h 40"/>
                  <a:gd name="T8" fmla="*/ 24 w 281"/>
                  <a:gd name="T9" fmla="*/ 13 h 40"/>
                  <a:gd name="T10" fmla="*/ 29 w 281"/>
                  <a:gd name="T11" fmla="*/ 20 h 40"/>
                  <a:gd name="T12" fmla="*/ 36 w 281"/>
                  <a:gd name="T13" fmla="*/ 24 h 40"/>
                  <a:gd name="T14" fmla="*/ 40 w 281"/>
                  <a:gd name="T15" fmla="*/ 10 h 40"/>
                  <a:gd name="T16" fmla="*/ 46 w 281"/>
                  <a:gd name="T17" fmla="*/ 10 h 40"/>
                  <a:gd name="T18" fmla="*/ 51 w 281"/>
                  <a:gd name="T19" fmla="*/ 20 h 40"/>
                  <a:gd name="T20" fmla="*/ 56 w 281"/>
                  <a:gd name="T21" fmla="*/ 20 h 40"/>
                  <a:gd name="T22" fmla="*/ 62 w 281"/>
                  <a:gd name="T23" fmla="*/ 20 h 40"/>
                  <a:gd name="T24" fmla="*/ 67 w 281"/>
                  <a:gd name="T25" fmla="*/ 24 h 40"/>
                  <a:gd name="T26" fmla="*/ 72 w 281"/>
                  <a:gd name="T27" fmla="*/ 13 h 40"/>
                  <a:gd name="T28" fmla="*/ 78 w 281"/>
                  <a:gd name="T29" fmla="*/ 10 h 40"/>
                  <a:gd name="T30" fmla="*/ 84 w 281"/>
                  <a:gd name="T31" fmla="*/ 20 h 40"/>
                  <a:gd name="T32" fmla="*/ 89 w 281"/>
                  <a:gd name="T33" fmla="*/ 13 h 40"/>
                  <a:gd name="T34" fmla="*/ 94 w 281"/>
                  <a:gd name="T35" fmla="*/ 10 h 40"/>
                  <a:gd name="T36" fmla="*/ 99 w 281"/>
                  <a:gd name="T37" fmla="*/ 24 h 40"/>
                  <a:gd name="T38" fmla="*/ 105 w 281"/>
                  <a:gd name="T39" fmla="*/ 10 h 40"/>
                  <a:gd name="T40" fmla="*/ 110 w 281"/>
                  <a:gd name="T41" fmla="*/ 13 h 40"/>
                  <a:gd name="T42" fmla="*/ 116 w 281"/>
                  <a:gd name="T43" fmla="*/ 13 h 40"/>
                  <a:gd name="T44" fmla="*/ 121 w 281"/>
                  <a:gd name="T45" fmla="*/ 24 h 40"/>
                  <a:gd name="T46" fmla="*/ 127 w 281"/>
                  <a:gd name="T47" fmla="*/ 13 h 40"/>
                  <a:gd name="T48" fmla="*/ 132 w 281"/>
                  <a:gd name="T49" fmla="*/ 24 h 40"/>
                  <a:gd name="T50" fmla="*/ 137 w 281"/>
                  <a:gd name="T51" fmla="*/ 24 h 40"/>
                  <a:gd name="T52" fmla="*/ 142 w 281"/>
                  <a:gd name="T53" fmla="*/ 24 h 40"/>
                  <a:gd name="T54" fmla="*/ 148 w 281"/>
                  <a:gd name="T55" fmla="*/ 30 h 40"/>
                  <a:gd name="T56" fmla="*/ 154 w 281"/>
                  <a:gd name="T57" fmla="*/ 20 h 40"/>
                  <a:gd name="T58" fmla="*/ 159 w 281"/>
                  <a:gd name="T59" fmla="*/ 13 h 40"/>
                  <a:gd name="T60" fmla="*/ 164 w 281"/>
                  <a:gd name="T61" fmla="*/ 13 h 40"/>
                  <a:gd name="T62" fmla="*/ 169 w 281"/>
                  <a:gd name="T63" fmla="*/ 24 h 40"/>
                  <a:gd name="T64" fmla="*/ 174 w 281"/>
                  <a:gd name="T65" fmla="*/ 24 h 40"/>
                  <a:gd name="T66" fmla="*/ 180 w 281"/>
                  <a:gd name="T67" fmla="*/ 20 h 40"/>
                  <a:gd name="T68" fmla="*/ 186 w 281"/>
                  <a:gd name="T69" fmla="*/ 13 h 40"/>
                  <a:gd name="T70" fmla="*/ 191 w 281"/>
                  <a:gd name="T71" fmla="*/ 13 h 40"/>
                  <a:gd name="T72" fmla="*/ 196 w 281"/>
                  <a:gd name="T73" fmla="*/ 10 h 40"/>
                  <a:gd name="T74" fmla="*/ 201 w 281"/>
                  <a:gd name="T75" fmla="*/ 20 h 40"/>
                  <a:gd name="T76" fmla="*/ 207 w 281"/>
                  <a:gd name="T77" fmla="*/ 0 h 40"/>
                  <a:gd name="T78" fmla="*/ 213 w 281"/>
                  <a:gd name="T79" fmla="*/ 20 h 40"/>
                  <a:gd name="T80" fmla="*/ 218 w 281"/>
                  <a:gd name="T81" fmla="*/ 33 h 40"/>
                  <a:gd name="T82" fmla="*/ 223 w 281"/>
                  <a:gd name="T83" fmla="*/ 24 h 40"/>
                  <a:gd name="T84" fmla="*/ 228 w 281"/>
                  <a:gd name="T85" fmla="*/ 10 h 40"/>
                  <a:gd name="T86" fmla="*/ 233 w 281"/>
                  <a:gd name="T87" fmla="*/ 13 h 40"/>
                  <a:gd name="T88" fmla="*/ 239 w 281"/>
                  <a:gd name="T89" fmla="*/ 24 h 40"/>
                  <a:gd name="T90" fmla="*/ 244 w 281"/>
                  <a:gd name="T91" fmla="*/ 30 h 40"/>
                  <a:gd name="T92" fmla="*/ 250 w 281"/>
                  <a:gd name="T93" fmla="*/ 24 h 40"/>
                  <a:gd name="T94" fmla="*/ 254 w 281"/>
                  <a:gd name="T95" fmla="*/ 13 h 40"/>
                  <a:gd name="T96" fmla="*/ 261 w 281"/>
                  <a:gd name="T97" fmla="*/ 24 h 40"/>
                  <a:gd name="T98" fmla="*/ 266 w 281"/>
                  <a:gd name="T99" fmla="*/ 20 h 40"/>
                  <a:gd name="T100" fmla="*/ 270 w 281"/>
                  <a:gd name="T101" fmla="*/ 24 h 40"/>
                  <a:gd name="T102" fmla="*/ 275 w 281"/>
                  <a:gd name="T103" fmla="*/ 24 h 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1"/>
                  <a:gd name="T157" fmla="*/ 0 h 40"/>
                  <a:gd name="T158" fmla="*/ 281 w 281"/>
                  <a:gd name="T159" fmla="*/ 40 h 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1" h="40">
                    <a:moveTo>
                      <a:pt x="0" y="24"/>
                    </a:moveTo>
                    <a:lnTo>
                      <a:pt x="4" y="24"/>
                    </a:lnTo>
                    <a:lnTo>
                      <a:pt x="6" y="24"/>
                    </a:lnTo>
                    <a:lnTo>
                      <a:pt x="8" y="24"/>
                    </a:lnTo>
                    <a:lnTo>
                      <a:pt x="12" y="30"/>
                    </a:lnTo>
                    <a:lnTo>
                      <a:pt x="14" y="20"/>
                    </a:lnTo>
                    <a:lnTo>
                      <a:pt x="17" y="24"/>
                    </a:lnTo>
                    <a:lnTo>
                      <a:pt x="19" y="20"/>
                    </a:lnTo>
                    <a:lnTo>
                      <a:pt x="22" y="20"/>
                    </a:lnTo>
                    <a:lnTo>
                      <a:pt x="24" y="13"/>
                    </a:lnTo>
                    <a:lnTo>
                      <a:pt x="27" y="20"/>
                    </a:lnTo>
                    <a:lnTo>
                      <a:pt x="29" y="20"/>
                    </a:lnTo>
                    <a:lnTo>
                      <a:pt x="34" y="20"/>
                    </a:lnTo>
                    <a:lnTo>
                      <a:pt x="36" y="24"/>
                    </a:lnTo>
                    <a:lnTo>
                      <a:pt x="37" y="13"/>
                    </a:lnTo>
                    <a:lnTo>
                      <a:pt x="40" y="10"/>
                    </a:lnTo>
                    <a:lnTo>
                      <a:pt x="43" y="24"/>
                    </a:lnTo>
                    <a:lnTo>
                      <a:pt x="46" y="10"/>
                    </a:lnTo>
                    <a:lnTo>
                      <a:pt x="48" y="13"/>
                    </a:lnTo>
                    <a:lnTo>
                      <a:pt x="51" y="20"/>
                    </a:lnTo>
                    <a:lnTo>
                      <a:pt x="54" y="24"/>
                    </a:lnTo>
                    <a:lnTo>
                      <a:pt x="56" y="20"/>
                    </a:lnTo>
                    <a:lnTo>
                      <a:pt x="59" y="13"/>
                    </a:lnTo>
                    <a:lnTo>
                      <a:pt x="62" y="20"/>
                    </a:lnTo>
                    <a:lnTo>
                      <a:pt x="64" y="13"/>
                    </a:lnTo>
                    <a:lnTo>
                      <a:pt x="67" y="24"/>
                    </a:lnTo>
                    <a:lnTo>
                      <a:pt x="69" y="20"/>
                    </a:lnTo>
                    <a:lnTo>
                      <a:pt x="72" y="13"/>
                    </a:lnTo>
                    <a:lnTo>
                      <a:pt x="75" y="30"/>
                    </a:lnTo>
                    <a:lnTo>
                      <a:pt x="78" y="10"/>
                    </a:lnTo>
                    <a:lnTo>
                      <a:pt x="81" y="13"/>
                    </a:lnTo>
                    <a:lnTo>
                      <a:pt x="84" y="20"/>
                    </a:lnTo>
                    <a:lnTo>
                      <a:pt x="86" y="10"/>
                    </a:lnTo>
                    <a:lnTo>
                      <a:pt x="89" y="13"/>
                    </a:lnTo>
                    <a:lnTo>
                      <a:pt x="91" y="10"/>
                    </a:lnTo>
                    <a:lnTo>
                      <a:pt x="94" y="10"/>
                    </a:lnTo>
                    <a:lnTo>
                      <a:pt x="97" y="10"/>
                    </a:lnTo>
                    <a:lnTo>
                      <a:pt x="99" y="24"/>
                    </a:lnTo>
                    <a:lnTo>
                      <a:pt x="102" y="20"/>
                    </a:lnTo>
                    <a:lnTo>
                      <a:pt x="105" y="10"/>
                    </a:lnTo>
                    <a:lnTo>
                      <a:pt x="107" y="30"/>
                    </a:lnTo>
                    <a:lnTo>
                      <a:pt x="110" y="13"/>
                    </a:lnTo>
                    <a:lnTo>
                      <a:pt x="113" y="24"/>
                    </a:lnTo>
                    <a:lnTo>
                      <a:pt x="116" y="13"/>
                    </a:lnTo>
                    <a:lnTo>
                      <a:pt x="119" y="30"/>
                    </a:lnTo>
                    <a:lnTo>
                      <a:pt x="121" y="24"/>
                    </a:lnTo>
                    <a:lnTo>
                      <a:pt x="124" y="24"/>
                    </a:lnTo>
                    <a:lnTo>
                      <a:pt x="127" y="13"/>
                    </a:lnTo>
                    <a:lnTo>
                      <a:pt x="129" y="4"/>
                    </a:lnTo>
                    <a:lnTo>
                      <a:pt x="132" y="24"/>
                    </a:lnTo>
                    <a:lnTo>
                      <a:pt x="134" y="20"/>
                    </a:lnTo>
                    <a:lnTo>
                      <a:pt x="137" y="24"/>
                    </a:lnTo>
                    <a:lnTo>
                      <a:pt x="140" y="20"/>
                    </a:lnTo>
                    <a:lnTo>
                      <a:pt x="142" y="24"/>
                    </a:lnTo>
                    <a:lnTo>
                      <a:pt x="145" y="24"/>
                    </a:lnTo>
                    <a:lnTo>
                      <a:pt x="148" y="30"/>
                    </a:lnTo>
                    <a:lnTo>
                      <a:pt x="150" y="13"/>
                    </a:lnTo>
                    <a:lnTo>
                      <a:pt x="154" y="20"/>
                    </a:lnTo>
                    <a:lnTo>
                      <a:pt x="156" y="20"/>
                    </a:lnTo>
                    <a:lnTo>
                      <a:pt x="159" y="13"/>
                    </a:lnTo>
                    <a:lnTo>
                      <a:pt x="162" y="33"/>
                    </a:lnTo>
                    <a:lnTo>
                      <a:pt x="164" y="13"/>
                    </a:lnTo>
                    <a:lnTo>
                      <a:pt x="167" y="13"/>
                    </a:lnTo>
                    <a:lnTo>
                      <a:pt x="169" y="24"/>
                    </a:lnTo>
                    <a:lnTo>
                      <a:pt x="172" y="20"/>
                    </a:lnTo>
                    <a:lnTo>
                      <a:pt x="174" y="24"/>
                    </a:lnTo>
                    <a:lnTo>
                      <a:pt x="176" y="24"/>
                    </a:lnTo>
                    <a:lnTo>
                      <a:pt x="180" y="20"/>
                    </a:lnTo>
                    <a:lnTo>
                      <a:pt x="183" y="13"/>
                    </a:lnTo>
                    <a:lnTo>
                      <a:pt x="186" y="13"/>
                    </a:lnTo>
                    <a:lnTo>
                      <a:pt x="188" y="24"/>
                    </a:lnTo>
                    <a:lnTo>
                      <a:pt x="191" y="13"/>
                    </a:lnTo>
                    <a:lnTo>
                      <a:pt x="193" y="24"/>
                    </a:lnTo>
                    <a:lnTo>
                      <a:pt x="196" y="10"/>
                    </a:lnTo>
                    <a:lnTo>
                      <a:pt x="199" y="4"/>
                    </a:lnTo>
                    <a:lnTo>
                      <a:pt x="201" y="20"/>
                    </a:lnTo>
                    <a:lnTo>
                      <a:pt x="204" y="20"/>
                    </a:lnTo>
                    <a:lnTo>
                      <a:pt x="207" y="0"/>
                    </a:lnTo>
                    <a:lnTo>
                      <a:pt x="210" y="24"/>
                    </a:lnTo>
                    <a:lnTo>
                      <a:pt x="213" y="20"/>
                    </a:lnTo>
                    <a:lnTo>
                      <a:pt x="214" y="24"/>
                    </a:lnTo>
                    <a:lnTo>
                      <a:pt x="218" y="33"/>
                    </a:lnTo>
                    <a:lnTo>
                      <a:pt x="220" y="20"/>
                    </a:lnTo>
                    <a:lnTo>
                      <a:pt x="223" y="24"/>
                    </a:lnTo>
                    <a:lnTo>
                      <a:pt x="226" y="24"/>
                    </a:lnTo>
                    <a:lnTo>
                      <a:pt x="228" y="10"/>
                    </a:lnTo>
                    <a:lnTo>
                      <a:pt x="231" y="10"/>
                    </a:lnTo>
                    <a:lnTo>
                      <a:pt x="233" y="13"/>
                    </a:lnTo>
                    <a:lnTo>
                      <a:pt x="236" y="13"/>
                    </a:lnTo>
                    <a:lnTo>
                      <a:pt x="239" y="24"/>
                    </a:lnTo>
                    <a:lnTo>
                      <a:pt x="241" y="10"/>
                    </a:lnTo>
                    <a:lnTo>
                      <a:pt x="244" y="30"/>
                    </a:lnTo>
                    <a:lnTo>
                      <a:pt x="246" y="24"/>
                    </a:lnTo>
                    <a:lnTo>
                      <a:pt x="250" y="24"/>
                    </a:lnTo>
                    <a:lnTo>
                      <a:pt x="251" y="13"/>
                    </a:lnTo>
                    <a:lnTo>
                      <a:pt x="254" y="13"/>
                    </a:lnTo>
                    <a:lnTo>
                      <a:pt x="258" y="39"/>
                    </a:lnTo>
                    <a:lnTo>
                      <a:pt x="261" y="24"/>
                    </a:lnTo>
                    <a:lnTo>
                      <a:pt x="262" y="13"/>
                    </a:lnTo>
                    <a:lnTo>
                      <a:pt x="266" y="20"/>
                    </a:lnTo>
                    <a:lnTo>
                      <a:pt x="268" y="10"/>
                    </a:lnTo>
                    <a:lnTo>
                      <a:pt x="270" y="24"/>
                    </a:lnTo>
                    <a:lnTo>
                      <a:pt x="273" y="24"/>
                    </a:lnTo>
                    <a:lnTo>
                      <a:pt x="275" y="24"/>
                    </a:lnTo>
                    <a:lnTo>
                      <a:pt x="280" y="20"/>
                    </a:lnTo>
                  </a:path>
                </a:pathLst>
              </a:custGeom>
              <a:noFill/>
              <a:ln w="31750">
                <a:solidFill>
                  <a:srgbClr val="000000"/>
                </a:solidFill>
                <a:round/>
                <a:headEnd/>
                <a:tailEnd/>
              </a:ln>
            </p:spPr>
            <p:txBody>
              <a:bodyPr/>
              <a:lstStyle/>
              <a:p>
                <a:endParaRPr lang="en-US" dirty="0"/>
              </a:p>
            </p:txBody>
          </p:sp>
          <p:sp>
            <p:nvSpPr>
              <p:cNvPr id="61503" name="Freeform 58"/>
              <p:cNvSpPr>
                <a:spLocks/>
              </p:cNvSpPr>
              <p:nvPr/>
            </p:nvSpPr>
            <p:spPr bwMode="auto">
              <a:xfrm>
                <a:off x="2200" y="3234"/>
                <a:ext cx="278" cy="623"/>
              </a:xfrm>
              <a:custGeom>
                <a:avLst/>
                <a:gdLst>
                  <a:gd name="T0" fmla="*/ 2 w 278"/>
                  <a:gd name="T1" fmla="*/ 605 h 623"/>
                  <a:gd name="T2" fmla="*/ 6 w 278"/>
                  <a:gd name="T3" fmla="*/ 612 h 623"/>
                  <a:gd name="T4" fmla="*/ 11 w 278"/>
                  <a:gd name="T5" fmla="*/ 596 h 623"/>
                  <a:gd name="T6" fmla="*/ 17 w 278"/>
                  <a:gd name="T7" fmla="*/ 612 h 623"/>
                  <a:gd name="T8" fmla="*/ 23 w 278"/>
                  <a:gd name="T9" fmla="*/ 592 h 623"/>
                  <a:gd name="T10" fmla="*/ 29 w 278"/>
                  <a:gd name="T11" fmla="*/ 605 h 623"/>
                  <a:gd name="T12" fmla="*/ 33 w 278"/>
                  <a:gd name="T13" fmla="*/ 622 h 623"/>
                  <a:gd name="T14" fmla="*/ 38 w 278"/>
                  <a:gd name="T15" fmla="*/ 605 h 623"/>
                  <a:gd name="T16" fmla="*/ 44 w 278"/>
                  <a:gd name="T17" fmla="*/ 605 h 623"/>
                  <a:gd name="T18" fmla="*/ 49 w 278"/>
                  <a:gd name="T19" fmla="*/ 605 h 623"/>
                  <a:gd name="T20" fmla="*/ 55 w 278"/>
                  <a:gd name="T21" fmla="*/ 605 h 623"/>
                  <a:gd name="T22" fmla="*/ 60 w 278"/>
                  <a:gd name="T23" fmla="*/ 612 h 623"/>
                  <a:gd name="T24" fmla="*/ 66 w 278"/>
                  <a:gd name="T25" fmla="*/ 605 h 623"/>
                  <a:gd name="T26" fmla="*/ 71 w 278"/>
                  <a:gd name="T27" fmla="*/ 602 h 623"/>
                  <a:gd name="T28" fmla="*/ 76 w 278"/>
                  <a:gd name="T29" fmla="*/ 605 h 623"/>
                  <a:gd name="T30" fmla="*/ 82 w 278"/>
                  <a:gd name="T31" fmla="*/ 596 h 623"/>
                  <a:gd name="T32" fmla="*/ 87 w 278"/>
                  <a:gd name="T33" fmla="*/ 602 h 623"/>
                  <a:gd name="T34" fmla="*/ 93 w 278"/>
                  <a:gd name="T35" fmla="*/ 612 h 623"/>
                  <a:gd name="T36" fmla="*/ 97 w 278"/>
                  <a:gd name="T37" fmla="*/ 612 h 623"/>
                  <a:gd name="T38" fmla="*/ 103 w 278"/>
                  <a:gd name="T39" fmla="*/ 616 h 623"/>
                  <a:gd name="T40" fmla="*/ 108 w 278"/>
                  <a:gd name="T41" fmla="*/ 616 h 623"/>
                  <a:gd name="T42" fmla="*/ 114 w 278"/>
                  <a:gd name="T43" fmla="*/ 605 h 623"/>
                  <a:gd name="T44" fmla="*/ 118 w 278"/>
                  <a:gd name="T45" fmla="*/ 612 h 623"/>
                  <a:gd name="T46" fmla="*/ 124 w 278"/>
                  <a:gd name="T47" fmla="*/ 616 h 623"/>
                  <a:gd name="T48" fmla="*/ 130 w 278"/>
                  <a:gd name="T49" fmla="*/ 602 h 623"/>
                  <a:gd name="T50" fmla="*/ 135 w 278"/>
                  <a:gd name="T51" fmla="*/ 596 h 623"/>
                  <a:gd name="T52" fmla="*/ 140 w 278"/>
                  <a:gd name="T53" fmla="*/ 616 h 623"/>
                  <a:gd name="T54" fmla="*/ 146 w 278"/>
                  <a:gd name="T55" fmla="*/ 612 h 623"/>
                  <a:gd name="T56" fmla="*/ 152 w 278"/>
                  <a:gd name="T57" fmla="*/ 612 h 623"/>
                  <a:gd name="T58" fmla="*/ 157 w 278"/>
                  <a:gd name="T59" fmla="*/ 596 h 623"/>
                  <a:gd name="T60" fmla="*/ 162 w 278"/>
                  <a:gd name="T61" fmla="*/ 612 h 623"/>
                  <a:gd name="T62" fmla="*/ 167 w 278"/>
                  <a:gd name="T63" fmla="*/ 605 h 623"/>
                  <a:gd name="T64" fmla="*/ 173 w 278"/>
                  <a:gd name="T65" fmla="*/ 605 h 623"/>
                  <a:gd name="T66" fmla="*/ 178 w 278"/>
                  <a:gd name="T67" fmla="*/ 602 h 623"/>
                  <a:gd name="T68" fmla="*/ 184 w 278"/>
                  <a:gd name="T69" fmla="*/ 605 h 623"/>
                  <a:gd name="T70" fmla="*/ 188 w 278"/>
                  <a:gd name="T71" fmla="*/ 602 h 623"/>
                  <a:gd name="T72" fmla="*/ 194 w 278"/>
                  <a:gd name="T73" fmla="*/ 612 h 623"/>
                  <a:gd name="T74" fmla="*/ 198 w 278"/>
                  <a:gd name="T75" fmla="*/ 605 h 623"/>
                  <a:gd name="T76" fmla="*/ 205 w 278"/>
                  <a:gd name="T77" fmla="*/ 596 h 623"/>
                  <a:gd name="T78" fmla="*/ 210 w 278"/>
                  <a:gd name="T79" fmla="*/ 605 h 623"/>
                  <a:gd name="T80" fmla="*/ 215 w 278"/>
                  <a:gd name="T81" fmla="*/ 612 h 623"/>
                  <a:gd name="T82" fmla="*/ 220 w 278"/>
                  <a:gd name="T83" fmla="*/ 605 h 623"/>
                  <a:gd name="T84" fmla="*/ 225 w 278"/>
                  <a:gd name="T85" fmla="*/ 602 h 623"/>
                  <a:gd name="T86" fmla="*/ 232 w 278"/>
                  <a:gd name="T87" fmla="*/ 592 h 623"/>
                  <a:gd name="T88" fmla="*/ 236 w 278"/>
                  <a:gd name="T89" fmla="*/ 356 h 623"/>
                  <a:gd name="T90" fmla="*/ 242 w 278"/>
                  <a:gd name="T91" fmla="*/ 64 h 623"/>
                  <a:gd name="T92" fmla="*/ 247 w 278"/>
                  <a:gd name="T93" fmla="*/ 0 h 623"/>
                  <a:gd name="T94" fmla="*/ 253 w 278"/>
                  <a:gd name="T95" fmla="*/ 150 h 623"/>
                  <a:gd name="T96" fmla="*/ 258 w 278"/>
                  <a:gd name="T97" fmla="*/ 515 h 623"/>
                  <a:gd name="T98" fmla="*/ 263 w 278"/>
                  <a:gd name="T99" fmla="*/ 588 h 623"/>
                  <a:gd name="T100" fmla="*/ 269 w 278"/>
                  <a:gd name="T101" fmla="*/ 612 h 623"/>
                  <a:gd name="T102" fmla="*/ 274 w 278"/>
                  <a:gd name="T103" fmla="*/ 612 h 6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78"/>
                  <a:gd name="T157" fmla="*/ 0 h 623"/>
                  <a:gd name="T158" fmla="*/ 278 w 278"/>
                  <a:gd name="T159" fmla="*/ 623 h 62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78" h="623">
                    <a:moveTo>
                      <a:pt x="0" y="612"/>
                    </a:moveTo>
                    <a:lnTo>
                      <a:pt x="2" y="605"/>
                    </a:lnTo>
                    <a:lnTo>
                      <a:pt x="4" y="605"/>
                    </a:lnTo>
                    <a:lnTo>
                      <a:pt x="6" y="612"/>
                    </a:lnTo>
                    <a:lnTo>
                      <a:pt x="9" y="622"/>
                    </a:lnTo>
                    <a:lnTo>
                      <a:pt x="11" y="596"/>
                    </a:lnTo>
                    <a:lnTo>
                      <a:pt x="14" y="612"/>
                    </a:lnTo>
                    <a:lnTo>
                      <a:pt x="17" y="612"/>
                    </a:lnTo>
                    <a:lnTo>
                      <a:pt x="20" y="605"/>
                    </a:lnTo>
                    <a:lnTo>
                      <a:pt x="23" y="592"/>
                    </a:lnTo>
                    <a:lnTo>
                      <a:pt x="26" y="602"/>
                    </a:lnTo>
                    <a:lnTo>
                      <a:pt x="29" y="605"/>
                    </a:lnTo>
                    <a:lnTo>
                      <a:pt x="31" y="612"/>
                    </a:lnTo>
                    <a:lnTo>
                      <a:pt x="33" y="622"/>
                    </a:lnTo>
                    <a:lnTo>
                      <a:pt x="36" y="605"/>
                    </a:lnTo>
                    <a:lnTo>
                      <a:pt x="38" y="605"/>
                    </a:lnTo>
                    <a:lnTo>
                      <a:pt x="41" y="605"/>
                    </a:lnTo>
                    <a:lnTo>
                      <a:pt x="44" y="605"/>
                    </a:lnTo>
                    <a:lnTo>
                      <a:pt x="46" y="612"/>
                    </a:lnTo>
                    <a:lnTo>
                      <a:pt x="49" y="605"/>
                    </a:lnTo>
                    <a:lnTo>
                      <a:pt x="52" y="605"/>
                    </a:lnTo>
                    <a:lnTo>
                      <a:pt x="55" y="605"/>
                    </a:lnTo>
                    <a:lnTo>
                      <a:pt x="57" y="616"/>
                    </a:lnTo>
                    <a:lnTo>
                      <a:pt x="60" y="612"/>
                    </a:lnTo>
                    <a:lnTo>
                      <a:pt x="63" y="588"/>
                    </a:lnTo>
                    <a:lnTo>
                      <a:pt x="66" y="605"/>
                    </a:lnTo>
                    <a:lnTo>
                      <a:pt x="68" y="612"/>
                    </a:lnTo>
                    <a:lnTo>
                      <a:pt x="71" y="602"/>
                    </a:lnTo>
                    <a:lnTo>
                      <a:pt x="73" y="605"/>
                    </a:lnTo>
                    <a:lnTo>
                      <a:pt x="76" y="605"/>
                    </a:lnTo>
                    <a:lnTo>
                      <a:pt x="79" y="605"/>
                    </a:lnTo>
                    <a:lnTo>
                      <a:pt x="82" y="596"/>
                    </a:lnTo>
                    <a:lnTo>
                      <a:pt x="84" y="602"/>
                    </a:lnTo>
                    <a:lnTo>
                      <a:pt x="87" y="602"/>
                    </a:lnTo>
                    <a:lnTo>
                      <a:pt x="90" y="605"/>
                    </a:lnTo>
                    <a:lnTo>
                      <a:pt x="93" y="612"/>
                    </a:lnTo>
                    <a:lnTo>
                      <a:pt x="95" y="616"/>
                    </a:lnTo>
                    <a:lnTo>
                      <a:pt x="97" y="612"/>
                    </a:lnTo>
                    <a:lnTo>
                      <a:pt x="100" y="605"/>
                    </a:lnTo>
                    <a:lnTo>
                      <a:pt x="103" y="616"/>
                    </a:lnTo>
                    <a:lnTo>
                      <a:pt x="106" y="602"/>
                    </a:lnTo>
                    <a:lnTo>
                      <a:pt x="108" y="616"/>
                    </a:lnTo>
                    <a:lnTo>
                      <a:pt x="110" y="616"/>
                    </a:lnTo>
                    <a:lnTo>
                      <a:pt x="114" y="605"/>
                    </a:lnTo>
                    <a:lnTo>
                      <a:pt x="116" y="596"/>
                    </a:lnTo>
                    <a:lnTo>
                      <a:pt x="118" y="612"/>
                    </a:lnTo>
                    <a:lnTo>
                      <a:pt x="122" y="612"/>
                    </a:lnTo>
                    <a:lnTo>
                      <a:pt x="124" y="616"/>
                    </a:lnTo>
                    <a:lnTo>
                      <a:pt x="128" y="605"/>
                    </a:lnTo>
                    <a:lnTo>
                      <a:pt x="130" y="602"/>
                    </a:lnTo>
                    <a:lnTo>
                      <a:pt x="132" y="602"/>
                    </a:lnTo>
                    <a:lnTo>
                      <a:pt x="135" y="596"/>
                    </a:lnTo>
                    <a:lnTo>
                      <a:pt x="137" y="605"/>
                    </a:lnTo>
                    <a:lnTo>
                      <a:pt x="140" y="616"/>
                    </a:lnTo>
                    <a:lnTo>
                      <a:pt x="142" y="605"/>
                    </a:lnTo>
                    <a:lnTo>
                      <a:pt x="146" y="612"/>
                    </a:lnTo>
                    <a:lnTo>
                      <a:pt x="148" y="605"/>
                    </a:lnTo>
                    <a:lnTo>
                      <a:pt x="152" y="612"/>
                    </a:lnTo>
                    <a:lnTo>
                      <a:pt x="154" y="612"/>
                    </a:lnTo>
                    <a:lnTo>
                      <a:pt x="157" y="596"/>
                    </a:lnTo>
                    <a:lnTo>
                      <a:pt x="158" y="612"/>
                    </a:lnTo>
                    <a:lnTo>
                      <a:pt x="162" y="612"/>
                    </a:lnTo>
                    <a:lnTo>
                      <a:pt x="164" y="616"/>
                    </a:lnTo>
                    <a:lnTo>
                      <a:pt x="167" y="605"/>
                    </a:lnTo>
                    <a:lnTo>
                      <a:pt x="170" y="616"/>
                    </a:lnTo>
                    <a:lnTo>
                      <a:pt x="173" y="605"/>
                    </a:lnTo>
                    <a:lnTo>
                      <a:pt x="175" y="605"/>
                    </a:lnTo>
                    <a:lnTo>
                      <a:pt x="178" y="602"/>
                    </a:lnTo>
                    <a:lnTo>
                      <a:pt x="180" y="612"/>
                    </a:lnTo>
                    <a:lnTo>
                      <a:pt x="184" y="605"/>
                    </a:lnTo>
                    <a:lnTo>
                      <a:pt x="185" y="622"/>
                    </a:lnTo>
                    <a:lnTo>
                      <a:pt x="188" y="602"/>
                    </a:lnTo>
                    <a:lnTo>
                      <a:pt x="192" y="605"/>
                    </a:lnTo>
                    <a:lnTo>
                      <a:pt x="194" y="612"/>
                    </a:lnTo>
                    <a:lnTo>
                      <a:pt x="196" y="605"/>
                    </a:lnTo>
                    <a:lnTo>
                      <a:pt x="198" y="605"/>
                    </a:lnTo>
                    <a:lnTo>
                      <a:pt x="202" y="602"/>
                    </a:lnTo>
                    <a:lnTo>
                      <a:pt x="205" y="596"/>
                    </a:lnTo>
                    <a:lnTo>
                      <a:pt x="207" y="612"/>
                    </a:lnTo>
                    <a:lnTo>
                      <a:pt x="210" y="605"/>
                    </a:lnTo>
                    <a:lnTo>
                      <a:pt x="212" y="612"/>
                    </a:lnTo>
                    <a:lnTo>
                      <a:pt x="215" y="612"/>
                    </a:lnTo>
                    <a:lnTo>
                      <a:pt x="217" y="616"/>
                    </a:lnTo>
                    <a:lnTo>
                      <a:pt x="220" y="605"/>
                    </a:lnTo>
                    <a:lnTo>
                      <a:pt x="224" y="605"/>
                    </a:lnTo>
                    <a:lnTo>
                      <a:pt x="225" y="602"/>
                    </a:lnTo>
                    <a:lnTo>
                      <a:pt x="228" y="612"/>
                    </a:lnTo>
                    <a:lnTo>
                      <a:pt x="232" y="592"/>
                    </a:lnTo>
                    <a:lnTo>
                      <a:pt x="234" y="544"/>
                    </a:lnTo>
                    <a:lnTo>
                      <a:pt x="236" y="356"/>
                    </a:lnTo>
                    <a:lnTo>
                      <a:pt x="239" y="166"/>
                    </a:lnTo>
                    <a:lnTo>
                      <a:pt x="242" y="64"/>
                    </a:lnTo>
                    <a:lnTo>
                      <a:pt x="244" y="0"/>
                    </a:lnTo>
                    <a:lnTo>
                      <a:pt x="247" y="0"/>
                    </a:lnTo>
                    <a:lnTo>
                      <a:pt x="249" y="59"/>
                    </a:lnTo>
                    <a:lnTo>
                      <a:pt x="253" y="150"/>
                    </a:lnTo>
                    <a:lnTo>
                      <a:pt x="255" y="334"/>
                    </a:lnTo>
                    <a:lnTo>
                      <a:pt x="258" y="515"/>
                    </a:lnTo>
                    <a:lnTo>
                      <a:pt x="262" y="577"/>
                    </a:lnTo>
                    <a:lnTo>
                      <a:pt x="263" y="588"/>
                    </a:lnTo>
                    <a:lnTo>
                      <a:pt x="266" y="605"/>
                    </a:lnTo>
                    <a:lnTo>
                      <a:pt x="269" y="612"/>
                    </a:lnTo>
                    <a:lnTo>
                      <a:pt x="272" y="602"/>
                    </a:lnTo>
                    <a:lnTo>
                      <a:pt x="274" y="612"/>
                    </a:lnTo>
                    <a:lnTo>
                      <a:pt x="277" y="612"/>
                    </a:lnTo>
                  </a:path>
                </a:pathLst>
              </a:custGeom>
              <a:noFill/>
              <a:ln w="31750">
                <a:solidFill>
                  <a:srgbClr val="000000"/>
                </a:solidFill>
                <a:round/>
                <a:headEnd/>
                <a:tailEnd/>
              </a:ln>
            </p:spPr>
            <p:txBody>
              <a:bodyPr/>
              <a:lstStyle/>
              <a:p>
                <a:endParaRPr lang="en-US" dirty="0"/>
              </a:p>
            </p:txBody>
          </p:sp>
          <p:sp>
            <p:nvSpPr>
              <p:cNvPr id="61504" name="Freeform 59"/>
              <p:cNvSpPr>
                <a:spLocks/>
              </p:cNvSpPr>
              <p:nvPr/>
            </p:nvSpPr>
            <p:spPr bwMode="auto">
              <a:xfrm>
                <a:off x="2477" y="3826"/>
                <a:ext cx="279" cy="34"/>
              </a:xfrm>
              <a:custGeom>
                <a:avLst/>
                <a:gdLst>
                  <a:gd name="T0" fmla="*/ 3 w 279"/>
                  <a:gd name="T1" fmla="*/ 30 h 34"/>
                  <a:gd name="T2" fmla="*/ 8 w 279"/>
                  <a:gd name="T3" fmla="*/ 24 h 34"/>
                  <a:gd name="T4" fmla="*/ 13 w 279"/>
                  <a:gd name="T5" fmla="*/ 20 h 34"/>
                  <a:gd name="T6" fmla="*/ 19 w 279"/>
                  <a:gd name="T7" fmla="*/ 20 h 34"/>
                  <a:gd name="T8" fmla="*/ 25 w 279"/>
                  <a:gd name="T9" fmla="*/ 10 h 34"/>
                  <a:gd name="T10" fmla="*/ 29 w 279"/>
                  <a:gd name="T11" fmla="*/ 13 h 34"/>
                  <a:gd name="T12" fmla="*/ 35 w 279"/>
                  <a:gd name="T13" fmla="*/ 20 h 34"/>
                  <a:gd name="T14" fmla="*/ 40 w 279"/>
                  <a:gd name="T15" fmla="*/ 4 h 34"/>
                  <a:gd name="T16" fmla="*/ 45 w 279"/>
                  <a:gd name="T17" fmla="*/ 13 h 34"/>
                  <a:gd name="T18" fmla="*/ 50 w 279"/>
                  <a:gd name="T19" fmla="*/ 13 h 34"/>
                  <a:gd name="T20" fmla="*/ 56 w 279"/>
                  <a:gd name="T21" fmla="*/ 10 h 34"/>
                  <a:gd name="T22" fmla="*/ 61 w 279"/>
                  <a:gd name="T23" fmla="*/ 13 h 34"/>
                  <a:gd name="T24" fmla="*/ 67 w 279"/>
                  <a:gd name="T25" fmla="*/ 24 h 34"/>
                  <a:gd name="T26" fmla="*/ 72 w 279"/>
                  <a:gd name="T27" fmla="*/ 10 h 34"/>
                  <a:gd name="T28" fmla="*/ 77 w 279"/>
                  <a:gd name="T29" fmla="*/ 24 h 34"/>
                  <a:gd name="T30" fmla="*/ 83 w 279"/>
                  <a:gd name="T31" fmla="*/ 13 h 34"/>
                  <a:gd name="T32" fmla="*/ 88 w 279"/>
                  <a:gd name="T33" fmla="*/ 10 h 34"/>
                  <a:gd name="T34" fmla="*/ 94 w 279"/>
                  <a:gd name="T35" fmla="*/ 4 h 34"/>
                  <a:gd name="T36" fmla="*/ 99 w 279"/>
                  <a:gd name="T37" fmla="*/ 13 h 34"/>
                  <a:gd name="T38" fmla="*/ 104 w 279"/>
                  <a:gd name="T39" fmla="*/ 10 h 34"/>
                  <a:gd name="T40" fmla="*/ 110 w 279"/>
                  <a:gd name="T41" fmla="*/ 13 h 34"/>
                  <a:gd name="T42" fmla="*/ 115 w 279"/>
                  <a:gd name="T43" fmla="*/ 10 h 34"/>
                  <a:gd name="T44" fmla="*/ 121 w 279"/>
                  <a:gd name="T45" fmla="*/ 10 h 34"/>
                  <a:gd name="T46" fmla="*/ 125 w 279"/>
                  <a:gd name="T47" fmla="*/ 13 h 34"/>
                  <a:gd name="T48" fmla="*/ 131 w 279"/>
                  <a:gd name="T49" fmla="*/ 10 h 34"/>
                  <a:gd name="T50" fmla="*/ 135 w 279"/>
                  <a:gd name="T51" fmla="*/ 20 h 34"/>
                  <a:gd name="T52" fmla="*/ 142 w 279"/>
                  <a:gd name="T53" fmla="*/ 10 h 34"/>
                  <a:gd name="T54" fmla="*/ 147 w 279"/>
                  <a:gd name="T55" fmla="*/ 13 h 34"/>
                  <a:gd name="T56" fmla="*/ 152 w 279"/>
                  <a:gd name="T57" fmla="*/ 20 h 34"/>
                  <a:gd name="T58" fmla="*/ 157 w 279"/>
                  <a:gd name="T59" fmla="*/ 13 h 34"/>
                  <a:gd name="T60" fmla="*/ 162 w 279"/>
                  <a:gd name="T61" fmla="*/ 20 h 34"/>
                  <a:gd name="T62" fmla="*/ 169 w 279"/>
                  <a:gd name="T63" fmla="*/ 20 h 34"/>
                  <a:gd name="T64" fmla="*/ 173 w 279"/>
                  <a:gd name="T65" fmla="*/ 20 h 34"/>
                  <a:gd name="T66" fmla="*/ 179 w 279"/>
                  <a:gd name="T67" fmla="*/ 20 h 34"/>
                  <a:gd name="T68" fmla="*/ 184 w 279"/>
                  <a:gd name="T69" fmla="*/ 30 h 34"/>
                  <a:gd name="T70" fmla="*/ 189 w 279"/>
                  <a:gd name="T71" fmla="*/ 24 h 34"/>
                  <a:gd name="T72" fmla="*/ 195 w 279"/>
                  <a:gd name="T73" fmla="*/ 20 h 34"/>
                  <a:gd name="T74" fmla="*/ 199 w 279"/>
                  <a:gd name="T75" fmla="*/ 24 h 34"/>
                  <a:gd name="T76" fmla="*/ 205 w 279"/>
                  <a:gd name="T77" fmla="*/ 24 h 34"/>
                  <a:gd name="T78" fmla="*/ 211 w 279"/>
                  <a:gd name="T79" fmla="*/ 20 h 34"/>
                  <a:gd name="T80" fmla="*/ 216 w 279"/>
                  <a:gd name="T81" fmla="*/ 10 h 34"/>
                  <a:gd name="T82" fmla="*/ 221 w 279"/>
                  <a:gd name="T83" fmla="*/ 13 h 34"/>
                  <a:gd name="T84" fmla="*/ 227 w 279"/>
                  <a:gd name="T85" fmla="*/ 13 h 34"/>
                  <a:gd name="T86" fmla="*/ 232 w 279"/>
                  <a:gd name="T87" fmla="*/ 13 h 34"/>
                  <a:gd name="T88" fmla="*/ 237 w 279"/>
                  <a:gd name="T89" fmla="*/ 13 h 34"/>
                  <a:gd name="T90" fmla="*/ 243 w 279"/>
                  <a:gd name="T91" fmla="*/ 20 h 34"/>
                  <a:gd name="T92" fmla="*/ 249 w 279"/>
                  <a:gd name="T93" fmla="*/ 13 h 34"/>
                  <a:gd name="T94" fmla="*/ 254 w 279"/>
                  <a:gd name="T95" fmla="*/ 0 h 34"/>
                  <a:gd name="T96" fmla="*/ 259 w 279"/>
                  <a:gd name="T97" fmla="*/ 13 h 34"/>
                  <a:gd name="T98" fmla="*/ 265 w 279"/>
                  <a:gd name="T99" fmla="*/ 13 h 34"/>
                  <a:gd name="T100" fmla="*/ 270 w 279"/>
                  <a:gd name="T101" fmla="*/ 10 h 34"/>
                  <a:gd name="T102" fmla="*/ 275 w 279"/>
                  <a:gd name="T103" fmla="*/ 10 h 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79"/>
                  <a:gd name="T157" fmla="*/ 0 h 34"/>
                  <a:gd name="T158" fmla="*/ 279 w 279"/>
                  <a:gd name="T159" fmla="*/ 34 h 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79" h="34">
                    <a:moveTo>
                      <a:pt x="0" y="20"/>
                    </a:moveTo>
                    <a:lnTo>
                      <a:pt x="3" y="30"/>
                    </a:lnTo>
                    <a:lnTo>
                      <a:pt x="5" y="13"/>
                    </a:lnTo>
                    <a:lnTo>
                      <a:pt x="8" y="24"/>
                    </a:lnTo>
                    <a:lnTo>
                      <a:pt x="10" y="24"/>
                    </a:lnTo>
                    <a:lnTo>
                      <a:pt x="13" y="20"/>
                    </a:lnTo>
                    <a:lnTo>
                      <a:pt x="16" y="10"/>
                    </a:lnTo>
                    <a:lnTo>
                      <a:pt x="19" y="20"/>
                    </a:lnTo>
                    <a:lnTo>
                      <a:pt x="21" y="24"/>
                    </a:lnTo>
                    <a:lnTo>
                      <a:pt x="25" y="10"/>
                    </a:lnTo>
                    <a:lnTo>
                      <a:pt x="27" y="13"/>
                    </a:lnTo>
                    <a:lnTo>
                      <a:pt x="29" y="13"/>
                    </a:lnTo>
                    <a:lnTo>
                      <a:pt x="32" y="4"/>
                    </a:lnTo>
                    <a:lnTo>
                      <a:pt x="35" y="20"/>
                    </a:lnTo>
                    <a:lnTo>
                      <a:pt x="38" y="20"/>
                    </a:lnTo>
                    <a:lnTo>
                      <a:pt x="40" y="4"/>
                    </a:lnTo>
                    <a:lnTo>
                      <a:pt x="43" y="20"/>
                    </a:lnTo>
                    <a:lnTo>
                      <a:pt x="45" y="13"/>
                    </a:lnTo>
                    <a:lnTo>
                      <a:pt x="48" y="24"/>
                    </a:lnTo>
                    <a:lnTo>
                      <a:pt x="50" y="13"/>
                    </a:lnTo>
                    <a:lnTo>
                      <a:pt x="53" y="4"/>
                    </a:lnTo>
                    <a:lnTo>
                      <a:pt x="56" y="10"/>
                    </a:lnTo>
                    <a:lnTo>
                      <a:pt x="59" y="20"/>
                    </a:lnTo>
                    <a:lnTo>
                      <a:pt x="61" y="13"/>
                    </a:lnTo>
                    <a:lnTo>
                      <a:pt x="65" y="13"/>
                    </a:lnTo>
                    <a:lnTo>
                      <a:pt x="67" y="24"/>
                    </a:lnTo>
                    <a:lnTo>
                      <a:pt x="69" y="20"/>
                    </a:lnTo>
                    <a:lnTo>
                      <a:pt x="72" y="10"/>
                    </a:lnTo>
                    <a:lnTo>
                      <a:pt x="75" y="20"/>
                    </a:lnTo>
                    <a:lnTo>
                      <a:pt x="77" y="24"/>
                    </a:lnTo>
                    <a:lnTo>
                      <a:pt x="80" y="13"/>
                    </a:lnTo>
                    <a:lnTo>
                      <a:pt x="83" y="13"/>
                    </a:lnTo>
                    <a:lnTo>
                      <a:pt x="85" y="13"/>
                    </a:lnTo>
                    <a:lnTo>
                      <a:pt x="88" y="10"/>
                    </a:lnTo>
                    <a:lnTo>
                      <a:pt x="91" y="13"/>
                    </a:lnTo>
                    <a:lnTo>
                      <a:pt x="94" y="4"/>
                    </a:lnTo>
                    <a:lnTo>
                      <a:pt x="95" y="0"/>
                    </a:lnTo>
                    <a:lnTo>
                      <a:pt x="99" y="13"/>
                    </a:lnTo>
                    <a:lnTo>
                      <a:pt x="102" y="20"/>
                    </a:lnTo>
                    <a:lnTo>
                      <a:pt x="104" y="10"/>
                    </a:lnTo>
                    <a:lnTo>
                      <a:pt x="107" y="20"/>
                    </a:lnTo>
                    <a:lnTo>
                      <a:pt x="110" y="13"/>
                    </a:lnTo>
                    <a:lnTo>
                      <a:pt x="112" y="13"/>
                    </a:lnTo>
                    <a:lnTo>
                      <a:pt x="115" y="10"/>
                    </a:lnTo>
                    <a:lnTo>
                      <a:pt x="117" y="13"/>
                    </a:lnTo>
                    <a:lnTo>
                      <a:pt x="121" y="10"/>
                    </a:lnTo>
                    <a:lnTo>
                      <a:pt x="124" y="24"/>
                    </a:lnTo>
                    <a:lnTo>
                      <a:pt x="125" y="13"/>
                    </a:lnTo>
                    <a:lnTo>
                      <a:pt x="129" y="13"/>
                    </a:lnTo>
                    <a:lnTo>
                      <a:pt x="131" y="10"/>
                    </a:lnTo>
                    <a:lnTo>
                      <a:pt x="134" y="24"/>
                    </a:lnTo>
                    <a:lnTo>
                      <a:pt x="135" y="20"/>
                    </a:lnTo>
                    <a:lnTo>
                      <a:pt x="139" y="10"/>
                    </a:lnTo>
                    <a:lnTo>
                      <a:pt x="142" y="10"/>
                    </a:lnTo>
                    <a:lnTo>
                      <a:pt x="145" y="24"/>
                    </a:lnTo>
                    <a:lnTo>
                      <a:pt x="147" y="13"/>
                    </a:lnTo>
                    <a:lnTo>
                      <a:pt x="149" y="20"/>
                    </a:lnTo>
                    <a:lnTo>
                      <a:pt x="152" y="20"/>
                    </a:lnTo>
                    <a:lnTo>
                      <a:pt x="154" y="20"/>
                    </a:lnTo>
                    <a:lnTo>
                      <a:pt x="157" y="13"/>
                    </a:lnTo>
                    <a:lnTo>
                      <a:pt x="161" y="24"/>
                    </a:lnTo>
                    <a:lnTo>
                      <a:pt x="162" y="20"/>
                    </a:lnTo>
                    <a:lnTo>
                      <a:pt x="167" y="13"/>
                    </a:lnTo>
                    <a:lnTo>
                      <a:pt x="169" y="20"/>
                    </a:lnTo>
                    <a:lnTo>
                      <a:pt x="171" y="24"/>
                    </a:lnTo>
                    <a:lnTo>
                      <a:pt x="173" y="20"/>
                    </a:lnTo>
                    <a:lnTo>
                      <a:pt x="176" y="20"/>
                    </a:lnTo>
                    <a:lnTo>
                      <a:pt x="179" y="20"/>
                    </a:lnTo>
                    <a:lnTo>
                      <a:pt x="181" y="20"/>
                    </a:lnTo>
                    <a:lnTo>
                      <a:pt x="184" y="30"/>
                    </a:lnTo>
                    <a:lnTo>
                      <a:pt x="187" y="13"/>
                    </a:lnTo>
                    <a:lnTo>
                      <a:pt x="189" y="24"/>
                    </a:lnTo>
                    <a:lnTo>
                      <a:pt x="192" y="24"/>
                    </a:lnTo>
                    <a:lnTo>
                      <a:pt x="195" y="20"/>
                    </a:lnTo>
                    <a:lnTo>
                      <a:pt x="197" y="30"/>
                    </a:lnTo>
                    <a:lnTo>
                      <a:pt x="199" y="24"/>
                    </a:lnTo>
                    <a:lnTo>
                      <a:pt x="203" y="24"/>
                    </a:lnTo>
                    <a:lnTo>
                      <a:pt x="205" y="24"/>
                    </a:lnTo>
                    <a:lnTo>
                      <a:pt x="209" y="10"/>
                    </a:lnTo>
                    <a:lnTo>
                      <a:pt x="211" y="20"/>
                    </a:lnTo>
                    <a:lnTo>
                      <a:pt x="214" y="20"/>
                    </a:lnTo>
                    <a:lnTo>
                      <a:pt x="216" y="10"/>
                    </a:lnTo>
                    <a:lnTo>
                      <a:pt x="219" y="20"/>
                    </a:lnTo>
                    <a:lnTo>
                      <a:pt x="221" y="13"/>
                    </a:lnTo>
                    <a:lnTo>
                      <a:pt x="224" y="24"/>
                    </a:lnTo>
                    <a:lnTo>
                      <a:pt x="227" y="13"/>
                    </a:lnTo>
                    <a:lnTo>
                      <a:pt x="230" y="10"/>
                    </a:lnTo>
                    <a:lnTo>
                      <a:pt x="232" y="13"/>
                    </a:lnTo>
                    <a:lnTo>
                      <a:pt x="235" y="13"/>
                    </a:lnTo>
                    <a:lnTo>
                      <a:pt x="237" y="13"/>
                    </a:lnTo>
                    <a:lnTo>
                      <a:pt x="240" y="13"/>
                    </a:lnTo>
                    <a:lnTo>
                      <a:pt x="243" y="20"/>
                    </a:lnTo>
                    <a:lnTo>
                      <a:pt x="246" y="20"/>
                    </a:lnTo>
                    <a:lnTo>
                      <a:pt x="249" y="13"/>
                    </a:lnTo>
                    <a:lnTo>
                      <a:pt x="251" y="4"/>
                    </a:lnTo>
                    <a:lnTo>
                      <a:pt x="254" y="0"/>
                    </a:lnTo>
                    <a:lnTo>
                      <a:pt x="256" y="10"/>
                    </a:lnTo>
                    <a:lnTo>
                      <a:pt x="259" y="13"/>
                    </a:lnTo>
                    <a:lnTo>
                      <a:pt x="261" y="24"/>
                    </a:lnTo>
                    <a:lnTo>
                      <a:pt x="265" y="13"/>
                    </a:lnTo>
                    <a:lnTo>
                      <a:pt x="267" y="10"/>
                    </a:lnTo>
                    <a:lnTo>
                      <a:pt x="270" y="10"/>
                    </a:lnTo>
                    <a:lnTo>
                      <a:pt x="273" y="33"/>
                    </a:lnTo>
                    <a:lnTo>
                      <a:pt x="275" y="10"/>
                    </a:lnTo>
                    <a:lnTo>
                      <a:pt x="278" y="10"/>
                    </a:lnTo>
                  </a:path>
                </a:pathLst>
              </a:custGeom>
              <a:noFill/>
              <a:ln w="31750">
                <a:solidFill>
                  <a:srgbClr val="000000"/>
                </a:solidFill>
                <a:round/>
                <a:headEnd/>
                <a:tailEnd/>
              </a:ln>
            </p:spPr>
            <p:txBody>
              <a:bodyPr/>
              <a:lstStyle/>
              <a:p>
                <a:endParaRPr lang="en-US" dirty="0"/>
              </a:p>
            </p:txBody>
          </p:sp>
          <p:sp>
            <p:nvSpPr>
              <p:cNvPr id="61505" name="Freeform 60"/>
              <p:cNvSpPr>
                <a:spLocks/>
              </p:cNvSpPr>
              <p:nvPr/>
            </p:nvSpPr>
            <p:spPr bwMode="auto">
              <a:xfrm>
                <a:off x="2755" y="3826"/>
                <a:ext cx="169" cy="34"/>
              </a:xfrm>
              <a:custGeom>
                <a:avLst/>
                <a:gdLst>
                  <a:gd name="T0" fmla="*/ 3 w 169"/>
                  <a:gd name="T1" fmla="*/ 0 h 34"/>
                  <a:gd name="T2" fmla="*/ 9 w 169"/>
                  <a:gd name="T3" fmla="*/ 20 h 34"/>
                  <a:gd name="T4" fmla="*/ 13 w 169"/>
                  <a:gd name="T5" fmla="*/ 20 h 34"/>
                  <a:gd name="T6" fmla="*/ 18 w 169"/>
                  <a:gd name="T7" fmla="*/ 13 h 34"/>
                  <a:gd name="T8" fmla="*/ 23 w 169"/>
                  <a:gd name="T9" fmla="*/ 13 h 34"/>
                  <a:gd name="T10" fmla="*/ 29 w 169"/>
                  <a:gd name="T11" fmla="*/ 13 h 34"/>
                  <a:gd name="T12" fmla="*/ 35 w 169"/>
                  <a:gd name="T13" fmla="*/ 24 h 34"/>
                  <a:gd name="T14" fmla="*/ 40 w 169"/>
                  <a:gd name="T15" fmla="*/ 10 h 34"/>
                  <a:gd name="T16" fmla="*/ 45 w 169"/>
                  <a:gd name="T17" fmla="*/ 10 h 34"/>
                  <a:gd name="T18" fmla="*/ 50 w 169"/>
                  <a:gd name="T19" fmla="*/ 33 h 34"/>
                  <a:gd name="T20" fmla="*/ 56 w 169"/>
                  <a:gd name="T21" fmla="*/ 10 h 34"/>
                  <a:gd name="T22" fmla="*/ 61 w 169"/>
                  <a:gd name="T23" fmla="*/ 10 h 34"/>
                  <a:gd name="T24" fmla="*/ 67 w 169"/>
                  <a:gd name="T25" fmla="*/ 10 h 34"/>
                  <a:gd name="T26" fmla="*/ 71 w 169"/>
                  <a:gd name="T27" fmla="*/ 20 h 34"/>
                  <a:gd name="T28" fmla="*/ 78 w 169"/>
                  <a:gd name="T29" fmla="*/ 24 h 34"/>
                  <a:gd name="T30" fmla="*/ 83 w 169"/>
                  <a:gd name="T31" fmla="*/ 24 h 34"/>
                  <a:gd name="T32" fmla="*/ 88 w 169"/>
                  <a:gd name="T33" fmla="*/ 24 h 34"/>
                  <a:gd name="T34" fmla="*/ 93 w 169"/>
                  <a:gd name="T35" fmla="*/ 13 h 34"/>
                  <a:gd name="T36" fmla="*/ 98 w 169"/>
                  <a:gd name="T37" fmla="*/ 24 h 34"/>
                  <a:gd name="T38" fmla="*/ 103 w 169"/>
                  <a:gd name="T39" fmla="*/ 24 h 34"/>
                  <a:gd name="T40" fmla="*/ 109 w 169"/>
                  <a:gd name="T41" fmla="*/ 10 h 34"/>
                  <a:gd name="T42" fmla="*/ 115 w 169"/>
                  <a:gd name="T43" fmla="*/ 20 h 34"/>
                  <a:gd name="T44" fmla="*/ 121 w 169"/>
                  <a:gd name="T45" fmla="*/ 10 h 34"/>
                  <a:gd name="T46" fmla="*/ 125 w 169"/>
                  <a:gd name="T47" fmla="*/ 13 h 34"/>
                  <a:gd name="T48" fmla="*/ 131 w 169"/>
                  <a:gd name="T49" fmla="*/ 20 h 34"/>
                  <a:gd name="T50" fmla="*/ 137 w 169"/>
                  <a:gd name="T51" fmla="*/ 10 h 34"/>
                  <a:gd name="T52" fmla="*/ 141 w 169"/>
                  <a:gd name="T53" fmla="*/ 10 h 34"/>
                  <a:gd name="T54" fmla="*/ 147 w 169"/>
                  <a:gd name="T55" fmla="*/ 13 h 34"/>
                  <a:gd name="T56" fmla="*/ 153 w 169"/>
                  <a:gd name="T57" fmla="*/ 4 h 34"/>
                  <a:gd name="T58" fmla="*/ 158 w 169"/>
                  <a:gd name="T59" fmla="*/ 20 h 34"/>
                  <a:gd name="T60" fmla="*/ 163 w 169"/>
                  <a:gd name="T61" fmla="*/ 20 h 34"/>
                  <a:gd name="T62" fmla="*/ 168 w 169"/>
                  <a:gd name="T63" fmla="*/ 13 h 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9"/>
                  <a:gd name="T97" fmla="*/ 0 h 34"/>
                  <a:gd name="T98" fmla="*/ 169 w 169"/>
                  <a:gd name="T99" fmla="*/ 34 h 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9" h="34">
                    <a:moveTo>
                      <a:pt x="0" y="10"/>
                    </a:moveTo>
                    <a:lnTo>
                      <a:pt x="3" y="0"/>
                    </a:lnTo>
                    <a:lnTo>
                      <a:pt x="5" y="13"/>
                    </a:lnTo>
                    <a:lnTo>
                      <a:pt x="9" y="20"/>
                    </a:lnTo>
                    <a:lnTo>
                      <a:pt x="11" y="13"/>
                    </a:lnTo>
                    <a:lnTo>
                      <a:pt x="13" y="20"/>
                    </a:lnTo>
                    <a:lnTo>
                      <a:pt x="16" y="20"/>
                    </a:lnTo>
                    <a:lnTo>
                      <a:pt x="18" y="13"/>
                    </a:lnTo>
                    <a:lnTo>
                      <a:pt x="21" y="20"/>
                    </a:lnTo>
                    <a:lnTo>
                      <a:pt x="23" y="13"/>
                    </a:lnTo>
                    <a:lnTo>
                      <a:pt x="27" y="13"/>
                    </a:lnTo>
                    <a:lnTo>
                      <a:pt x="29" y="13"/>
                    </a:lnTo>
                    <a:lnTo>
                      <a:pt x="33" y="13"/>
                    </a:lnTo>
                    <a:lnTo>
                      <a:pt x="35" y="24"/>
                    </a:lnTo>
                    <a:lnTo>
                      <a:pt x="37" y="20"/>
                    </a:lnTo>
                    <a:lnTo>
                      <a:pt x="40" y="10"/>
                    </a:lnTo>
                    <a:lnTo>
                      <a:pt x="43" y="24"/>
                    </a:lnTo>
                    <a:lnTo>
                      <a:pt x="45" y="10"/>
                    </a:lnTo>
                    <a:lnTo>
                      <a:pt x="47" y="10"/>
                    </a:lnTo>
                    <a:lnTo>
                      <a:pt x="50" y="33"/>
                    </a:lnTo>
                    <a:lnTo>
                      <a:pt x="53" y="24"/>
                    </a:lnTo>
                    <a:lnTo>
                      <a:pt x="56" y="10"/>
                    </a:lnTo>
                    <a:lnTo>
                      <a:pt x="59" y="24"/>
                    </a:lnTo>
                    <a:lnTo>
                      <a:pt x="61" y="10"/>
                    </a:lnTo>
                    <a:lnTo>
                      <a:pt x="63" y="13"/>
                    </a:lnTo>
                    <a:lnTo>
                      <a:pt x="67" y="10"/>
                    </a:lnTo>
                    <a:lnTo>
                      <a:pt x="69" y="4"/>
                    </a:lnTo>
                    <a:lnTo>
                      <a:pt x="71" y="20"/>
                    </a:lnTo>
                    <a:lnTo>
                      <a:pt x="75" y="20"/>
                    </a:lnTo>
                    <a:lnTo>
                      <a:pt x="78" y="24"/>
                    </a:lnTo>
                    <a:lnTo>
                      <a:pt x="80" y="13"/>
                    </a:lnTo>
                    <a:lnTo>
                      <a:pt x="83" y="24"/>
                    </a:lnTo>
                    <a:lnTo>
                      <a:pt x="85" y="10"/>
                    </a:lnTo>
                    <a:lnTo>
                      <a:pt x="88" y="24"/>
                    </a:lnTo>
                    <a:lnTo>
                      <a:pt x="90" y="24"/>
                    </a:lnTo>
                    <a:lnTo>
                      <a:pt x="93" y="13"/>
                    </a:lnTo>
                    <a:lnTo>
                      <a:pt x="97" y="20"/>
                    </a:lnTo>
                    <a:lnTo>
                      <a:pt x="98" y="24"/>
                    </a:lnTo>
                    <a:lnTo>
                      <a:pt x="101" y="30"/>
                    </a:lnTo>
                    <a:lnTo>
                      <a:pt x="103" y="24"/>
                    </a:lnTo>
                    <a:lnTo>
                      <a:pt x="107" y="4"/>
                    </a:lnTo>
                    <a:lnTo>
                      <a:pt x="109" y="10"/>
                    </a:lnTo>
                    <a:lnTo>
                      <a:pt x="113" y="4"/>
                    </a:lnTo>
                    <a:lnTo>
                      <a:pt x="115" y="20"/>
                    </a:lnTo>
                    <a:lnTo>
                      <a:pt x="118" y="13"/>
                    </a:lnTo>
                    <a:lnTo>
                      <a:pt x="121" y="10"/>
                    </a:lnTo>
                    <a:lnTo>
                      <a:pt x="123" y="10"/>
                    </a:lnTo>
                    <a:lnTo>
                      <a:pt x="125" y="13"/>
                    </a:lnTo>
                    <a:lnTo>
                      <a:pt x="127" y="24"/>
                    </a:lnTo>
                    <a:lnTo>
                      <a:pt x="131" y="20"/>
                    </a:lnTo>
                    <a:lnTo>
                      <a:pt x="135" y="13"/>
                    </a:lnTo>
                    <a:lnTo>
                      <a:pt x="137" y="10"/>
                    </a:lnTo>
                    <a:lnTo>
                      <a:pt x="139" y="10"/>
                    </a:lnTo>
                    <a:lnTo>
                      <a:pt x="141" y="10"/>
                    </a:lnTo>
                    <a:lnTo>
                      <a:pt x="145" y="10"/>
                    </a:lnTo>
                    <a:lnTo>
                      <a:pt x="147" y="13"/>
                    </a:lnTo>
                    <a:lnTo>
                      <a:pt x="149" y="4"/>
                    </a:lnTo>
                    <a:lnTo>
                      <a:pt x="153" y="4"/>
                    </a:lnTo>
                    <a:lnTo>
                      <a:pt x="155" y="24"/>
                    </a:lnTo>
                    <a:lnTo>
                      <a:pt x="158" y="20"/>
                    </a:lnTo>
                    <a:lnTo>
                      <a:pt x="160" y="13"/>
                    </a:lnTo>
                    <a:lnTo>
                      <a:pt x="163" y="20"/>
                    </a:lnTo>
                    <a:lnTo>
                      <a:pt x="165" y="33"/>
                    </a:lnTo>
                    <a:lnTo>
                      <a:pt x="168" y="13"/>
                    </a:lnTo>
                  </a:path>
                </a:pathLst>
              </a:custGeom>
              <a:noFill/>
              <a:ln w="31750">
                <a:solidFill>
                  <a:srgbClr val="000000"/>
                </a:solidFill>
                <a:round/>
                <a:headEnd/>
                <a:tailEnd/>
              </a:ln>
            </p:spPr>
            <p:txBody>
              <a:bodyPr/>
              <a:lstStyle/>
              <a:p>
                <a:endParaRPr lang="en-US" dirty="0"/>
              </a:p>
            </p:txBody>
          </p:sp>
          <p:sp>
            <p:nvSpPr>
              <p:cNvPr id="61506" name="Freeform 61"/>
              <p:cNvSpPr>
                <a:spLocks/>
              </p:cNvSpPr>
              <p:nvPr/>
            </p:nvSpPr>
            <p:spPr bwMode="auto">
              <a:xfrm>
                <a:off x="2925" y="3441"/>
                <a:ext cx="280" cy="423"/>
              </a:xfrm>
              <a:custGeom>
                <a:avLst/>
                <a:gdLst>
                  <a:gd name="T0" fmla="*/ 3 w 280"/>
                  <a:gd name="T1" fmla="*/ 418 h 423"/>
                  <a:gd name="T2" fmla="*/ 9 w 280"/>
                  <a:gd name="T3" fmla="*/ 418 h 423"/>
                  <a:gd name="T4" fmla="*/ 15 w 280"/>
                  <a:gd name="T5" fmla="*/ 410 h 423"/>
                  <a:gd name="T6" fmla="*/ 20 w 280"/>
                  <a:gd name="T7" fmla="*/ 418 h 423"/>
                  <a:gd name="T8" fmla="*/ 25 w 280"/>
                  <a:gd name="T9" fmla="*/ 406 h 423"/>
                  <a:gd name="T10" fmla="*/ 30 w 280"/>
                  <a:gd name="T11" fmla="*/ 415 h 423"/>
                  <a:gd name="T12" fmla="*/ 35 w 280"/>
                  <a:gd name="T13" fmla="*/ 410 h 423"/>
                  <a:gd name="T14" fmla="*/ 41 w 280"/>
                  <a:gd name="T15" fmla="*/ 418 h 423"/>
                  <a:gd name="T16" fmla="*/ 47 w 280"/>
                  <a:gd name="T17" fmla="*/ 410 h 423"/>
                  <a:gd name="T18" fmla="*/ 52 w 280"/>
                  <a:gd name="T19" fmla="*/ 418 h 423"/>
                  <a:gd name="T20" fmla="*/ 57 w 280"/>
                  <a:gd name="T21" fmla="*/ 410 h 423"/>
                  <a:gd name="T22" fmla="*/ 62 w 280"/>
                  <a:gd name="T23" fmla="*/ 406 h 423"/>
                  <a:gd name="T24" fmla="*/ 68 w 280"/>
                  <a:gd name="T25" fmla="*/ 403 h 423"/>
                  <a:gd name="T26" fmla="*/ 73 w 280"/>
                  <a:gd name="T27" fmla="*/ 410 h 423"/>
                  <a:gd name="T28" fmla="*/ 79 w 280"/>
                  <a:gd name="T29" fmla="*/ 418 h 423"/>
                  <a:gd name="T30" fmla="*/ 84 w 280"/>
                  <a:gd name="T31" fmla="*/ 406 h 423"/>
                  <a:gd name="T32" fmla="*/ 90 w 280"/>
                  <a:gd name="T33" fmla="*/ 406 h 423"/>
                  <a:gd name="T34" fmla="*/ 95 w 280"/>
                  <a:gd name="T35" fmla="*/ 406 h 423"/>
                  <a:gd name="T36" fmla="*/ 99 w 280"/>
                  <a:gd name="T37" fmla="*/ 406 h 423"/>
                  <a:gd name="T38" fmla="*/ 104 w 280"/>
                  <a:gd name="T39" fmla="*/ 403 h 423"/>
                  <a:gd name="T40" fmla="*/ 111 w 280"/>
                  <a:gd name="T41" fmla="*/ 422 h 423"/>
                  <a:gd name="T42" fmla="*/ 117 w 280"/>
                  <a:gd name="T43" fmla="*/ 403 h 423"/>
                  <a:gd name="T44" fmla="*/ 121 w 280"/>
                  <a:gd name="T45" fmla="*/ 415 h 423"/>
                  <a:gd name="T46" fmla="*/ 125 w 280"/>
                  <a:gd name="T47" fmla="*/ 403 h 423"/>
                  <a:gd name="T48" fmla="*/ 132 w 280"/>
                  <a:gd name="T49" fmla="*/ 410 h 423"/>
                  <a:gd name="T50" fmla="*/ 137 w 280"/>
                  <a:gd name="T51" fmla="*/ 406 h 423"/>
                  <a:gd name="T52" fmla="*/ 142 w 280"/>
                  <a:gd name="T53" fmla="*/ 418 h 423"/>
                  <a:gd name="T54" fmla="*/ 147 w 280"/>
                  <a:gd name="T55" fmla="*/ 403 h 423"/>
                  <a:gd name="T56" fmla="*/ 154 w 280"/>
                  <a:gd name="T57" fmla="*/ 415 h 423"/>
                  <a:gd name="T58" fmla="*/ 159 w 280"/>
                  <a:gd name="T59" fmla="*/ 406 h 423"/>
                  <a:gd name="T60" fmla="*/ 164 w 280"/>
                  <a:gd name="T61" fmla="*/ 415 h 423"/>
                  <a:gd name="T62" fmla="*/ 169 w 280"/>
                  <a:gd name="T63" fmla="*/ 406 h 423"/>
                  <a:gd name="T64" fmla="*/ 175 w 280"/>
                  <a:gd name="T65" fmla="*/ 406 h 423"/>
                  <a:gd name="T66" fmla="*/ 181 w 280"/>
                  <a:gd name="T67" fmla="*/ 418 h 423"/>
                  <a:gd name="T68" fmla="*/ 184 w 280"/>
                  <a:gd name="T69" fmla="*/ 415 h 423"/>
                  <a:gd name="T70" fmla="*/ 191 w 280"/>
                  <a:gd name="T71" fmla="*/ 403 h 423"/>
                  <a:gd name="T72" fmla="*/ 197 w 280"/>
                  <a:gd name="T73" fmla="*/ 403 h 423"/>
                  <a:gd name="T74" fmla="*/ 201 w 280"/>
                  <a:gd name="T75" fmla="*/ 398 h 423"/>
                  <a:gd name="T76" fmla="*/ 206 w 280"/>
                  <a:gd name="T77" fmla="*/ 406 h 423"/>
                  <a:gd name="T78" fmla="*/ 211 w 280"/>
                  <a:gd name="T79" fmla="*/ 410 h 423"/>
                  <a:gd name="T80" fmla="*/ 219 w 280"/>
                  <a:gd name="T81" fmla="*/ 410 h 423"/>
                  <a:gd name="T82" fmla="*/ 222 w 280"/>
                  <a:gd name="T83" fmla="*/ 415 h 423"/>
                  <a:gd name="T84" fmla="*/ 228 w 280"/>
                  <a:gd name="T85" fmla="*/ 398 h 423"/>
                  <a:gd name="T86" fmla="*/ 234 w 280"/>
                  <a:gd name="T87" fmla="*/ 410 h 423"/>
                  <a:gd name="T88" fmla="*/ 239 w 280"/>
                  <a:gd name="T89" fmla="*/ 410 h 423"/>
                  <a:gd name="T90" fmla="*/ 244 w 280"/>
                  <a:gd name="T91" fmla="*/ 346 h 423"/>
                  <a:gd name="T92" fmla="*/ 249 w 280"/>
                  <a:gd name="T93" fmla="*/ 98 h 423"/>
                  <a:gd name="T94" fmla="*/ 255 w 280"/>
                  <a:gd name="T95" fmla="*/ 0 h 423"/>
                  <a:gd name="T96" fmla="*/ 260 w 280"/>
                  <a:gd name="T97" fmla="*/ 103 h 423"/>
                  <a:gd name="T98" fmla="*/ 266 w 280"/>
                  <a:gd name="T99" fmla="*/ 333 h 423"/>
                  <a:gd name="T100" fmla="*/ 271 w 280"/>
                  <a:gd name="T101" fmla="*/ 415 h 423"/>
                  <a:gd name="T102" fmla="*/ 276 w 280"/>
                  <a:gd name="T103" fmla="*/ 415 h 4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0"/>
                  <a:gd name="T157" fmla="*/ 0 h 423"/>
                  <a:gd name="T158" fmla="*/ 280 w 280"/>
                  <a:gd name="T159" fmla="*/ 423 h 42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0" h="423">
                    <a:moveTo>
                      <a:pt x="0" y="395"/>
                    </a:moveTo>
                    <a:lnTo>
                      <a:pt x="3" y="418"/>
                    </a:lnTo>
                    <a:lnTo>
                      <a:pt x="6" y="415"/>
                    </a:lnTo>
                    <a:lnTo>
                      <a:pt x="9" y="418"/>
                    </a:lnTo>
                    <a:lnTo>
                      <a:pt x="12" y="410"/>
                    </a:lnTo>
                    <a:lnTo>
                      <a:pt x="15" y="410"/>
                    </a:lnTo>
                    <a:lnTo>
                      <a:pt x="17" y="410"/>
                    </a:lnTo>
                    <a:lnTo>
                      <a:pt x="20" y="418"/>
                    </a:lnTo>
                    <a:lnTo>
                      <a:pt x="22" y="410"/>
                    </a:lnTo>
                    <a:lnTo>
                      <a:pt x="25" y="406"/>
                    </a:lnTo>
                    <a:lnTo>
                      <a:pt x="28" y="410"/>
                    </a:lnTo>
                    <a:lnTo>
                      <a:pt x="30" y="415"/>
                    </a:lnTo>
                    <a:lnTo>
                      <a:pt x="33" y="410"/>
                    </a:lnTo>
                    <a:lnTo>
                      <a:pt x="35" y="410"/>
                    </a:lnTo>
                    <a:lnTo>
                      <a:pt x="38" y="410"/>
                    </a:lnTo>
                    <a:lnTo>
                      <a:pt x="41" y="418"/>
                    </a:lnTo>
                    <a:lnTo>
                      <a:pt x="44" y="406"/>
                    </a:lnTo>
                    <a:lnTo>
                      <a:pt x="47" y="410"/>
                    </a:lnTo>
                    <a:lnTo>
                      <a:pt x="49" y="406"/>
                    </a:lnTo>
                    <a:lnTo>
                      <a:pt x="52" y="418"/>
                    </a:lnTo>
                    <a:lnTo>
                      <a:pt x="55" y="415"/>
                    </a:lnTo>
                    <a:lnTo>
                      <a:pt x="57" y="410"/>
                    </a:lnTo>
                    <a:lnTo>
                      <a:pt x="60" y="415"/>
                    </a:lnTo>
                    <a:lnTo>
                      <a:pt x="62" y="406"/>
                    </a:lnTo>
                    <a:lnTo>
                      <a:pt x="65" y="406"/>
                    </a:lnTo>
                    <a:lnTo>
                      <a:pt x="68" y="403"/>
                    </a:lnTo>
                    <a:lnTo>
                      <a:pt x="70" y="415"/>
                    </a:lnTo>
                    <a:lnTo>
                      <a:pt x="73" y="410"/>
                    </a:lnTo>
                    <a:lnTo>
                      <a:pt x="76" y="410"/>
                    </a:lnTo>
                    <a:lnTo>
                      <a:pt x="79" y="418"/>
                    </a:lnTo>
                    <a:lnTo>
                      <a:pt x="82" y="406"/>
                    </a:lnTo>
                    <a:lnTo>
                      <a:pt x="84" y="406"/>
                    </a:lnTo>
                    <a:lnTo>
                      <a:pt x="86" y="406"/>
                    </a:lnTo>
                    <a:lnTo>
                      <a:pt x="90" y="406"/>
                    </a:lnTo>
                    <a:lnTo>
                      <a:pt x="92" y="415"/>
                    </a:lnTo>
                    <a:lnTo>
                      <a:pt x="95" y="406"/>
                    </a:lnTo>
                    <a:lnTo>
                      <a:pt x="97" y="415"/>
                    </a:lnTo>
                    <a:lnTo>
                      <a:pt x="99" y="406"/>
                    </a:lnTo>
                    <a:lnTo>
                      <a:pt x="103" y="418"/>
                    </a:lnTo>
                    <a:lnTo>
                      <a:pt x="104" y="403"/>
                    </a:lnTo>
                    <a:lnTo>
                      <a:pt x="107" y="418"/>
                    </a:lnTo>
                    <a:lnTo>
                      <a:pt x="111" y="422"/>
                    </a:lnTo>
                    <a:lnTo>
                      <a:pt x="114" y="410"/>
                    </a:lnTo>
                    <a:lnTo>
                      <a:pt x="117" y="403"/>
                    </a:lnTo>
                    <a:lnTo>
                      <a:pt x="119" y="410"/>
                    </a:lnTo>
                    <a:lnTo>
                      <a:pt x="121" y="415"/>
                    </a:lnTo>
                    <a:lnTo>
                      <a:pt x="124" y="410"/>
                    </a:lnTo>
                    <a:lnTo>
                      <a:pt x="125" y="403"/>
                    </a:lnTo>
                    <a:lnTo>
                      <a:pt x="129" y="398"/>
                    </a:lnTo>
                    <a:lnTo>
                      <a:pt x="132" y="410"/>
                    </a:lnTo>
                    <a:lnTo>
                      <a:pt x="135" y="418"/>
                    </a:lnTo>
                    <a:lnTo>
                      <a:pt x="137" y="406"/>
                    </a:lnTo>
                    <a:lnTo>
                      <a:pt x="141" y="418"/>
                    </a:lnTo>
                    <a:lnTo>
                      <a:pt x="142" y="418"/>
                    </a:lnTo>
                    <a:lnTo>
                      <a:pt x="145" y="406"/>
                    </a:lnTo>
                    <a:lnTo>
                      <a:pt x="147" y="403"/>
                    </a:lnTo>
                    <a:lnTo>
                      <a:pt x="151" y="406"/>
                    </a:lnTo>
                    <a:lnTo>
                      <a:pt x="154" y="415"/>
                    </a:lnTo>
                    <a:lnTo>
                      <a:pt x="155" y="403"/>
                    </a:lnTo>
                    <a:lnTo>
                      <a:pt x="159" y="406"/>
                    </a:lnTo>
                    <a:lnTo>
                      <a:pt x="161" y="415"/>
                    </a:lnTo>
                    <a:lnTo>
                      <a:pt x="164" y="415"/>
                    </a:lnTo>
                    <a:lnTo>
                      <a:pt x="167" y="418"/>
                    </a:lnTo>
                    <a:lnTo>
                      <a:pt x="169" y="406"/>
                    </a:lnTo>
                    <a:lnTo>
                      <a:pt x="172" y="410"/>
                    </a:lnTo>
                    <a:lnTo>
                      <a:pt x="175" y="406"/>
                    </a:lnTo>
                    <a:lnTo>
                      <a:pt x="177" y="415"/>
                    </a:lnTo>
                    <a:lnTo>
                      <a:pt x="181" y="418"/>
                    </a:lnTo>
                    <a:lnTo>
                      <a:pt x="182" y="406"/>
                    </a:lnTo>
                    <a:lnTo>
                      <a:pt x="184" y="415"/>
                    </a:lnTo>
                    <a:lnTo>
                      <a:pt x="189" y="403"/>
                    </a:lnTo>
                    <a:lnTo>
                      <a:pt x="191" y="403"/>
                    </a:lnTo>
                    <a:lnTo>
                      <a:pt x="193" y="403"/>
                    </a:lnTo>
                    <a:lnTo>
                      <a:pt x="197" y="403"/>
                    </a:lnTo>
                    <a:lnTo>
                      <a:pt x="199" y="415"/>
                    </a:lnTo>
                    <a:lnTo>
                      <a:pt x="201" y="398"/>
                    </a:lnTo>
                    <a:lnTo>
                      <a:pt x="204" y="410"/>
                    </a:lnTo>
                    <a:lnTo>
                      <a:pt x="206" y="406"/>
                    </a:lnTo>
                    <a:lnTo>
                      <a:pt x="209" y="410"/>
                    </a:lnTo>
                    <a:lnTo>
                      <a:pt x="211" y="410"/>
                    </a:lnTo>
                    <a:lnTo>
                      <a:pt x="215" y="410"/>
                    </a:lnTo>
                    <a:lnTo>
                      <a:pt x="219" y="410"/>
                    </a:lnTo>
                    <a:lnTo>
                      <a:pt x="220" y="418"/>
                    </a:lnTo>
                    <a:lnTo>
                      <a:pt x="222" y="415"/>
                    </a:lnTo>
                    <a:lnTo>
                      <a:pt x="225" y="403"/>
                    </a:lnTo>
                    <a:lnTo>
                      <a:pt x="228" y="398"/>
                    </a:lnTo>
                    <a:lnTo>
                      <a:pt x="231" y="403"/>
                    </a:lnTo>
                    <a:lnTo>
                      <a:pt x="234" y="410"/>
                    </a:lnTo>
                    <a:lnTo>
                      <a:pt x="236" y="403"/>
                    </a:lnTo>
                    <a:lnTo>
                      <a:pt x="239" y="410"/>
                    </a:lnTo>
                    <a:lnTo>
                      <a:pt x="241" y="406"/>
                    </a:lnTo>
                    <a:lnTo>
                      <a:pt x="244" y="346"/>
                    </a:lnTo>
                    <a:lnTo>
                      <a:pt x="246" y="253"/>
                    </a:lnTo>
                    <a:lnTo>
                      <a:pt x="249" y="98"/>
                    </a:lnTo>
                    <a:lnTo>
                      <a:pt x="252" y="25"/>
                    </a:lnTo>
                    <a:lnTo>
                      <a:pt x="255" y="0"/>
                    </a:lnTo>
                    <a:lnTo>
                      <a:pt x="257" y="9"/>
                    </a:lnTo>
                    <a:lnTo>
                      <a:pt x="260" y="103"/>
                    </a:lnTo>
                    <a:lnTo>
                      <a:pt x="263" y="196"/>
                    </a:lnTo>
                    <a:lnTo>
                      <a:pt x="266" y="333"/>
                    </a:lnTo>
                    <a:lnTo>
                      <a:pt x="268" y="390"/>
                    </a:lnTo>
                    <a:lnTo>
                      <a:pt x="271" y="415"/>
                    </a:lnTo>
                    <a:lnTo>
                      <a:pt x="273" y="415"/>
                    </a:lnTo>
                    <a:lnTo>
                      <a:pt x="276" y="415"/>
                    </a:lnTo>
                    <a:lnTo>
                      <a:pt x="279" y="410"/>
                    </a:lnTo>
                  </a:path>
                </a:pathLst>
              </a:custGeom>
              <a:noFill/>
              <a:ln w="31750">
                <a:solidFill>
                  <a:srgbClr val="000000"/>
                </a:solidFill>
                <a:round/>
                <a:headEnd/>
                <a:tailEnd/>
              </a:ln>
            </p:spPr>
            <p:txBody>
              <a:bodyPr/>
              <a:lstStyle/>
              <a:p>
                <a:endParaRPr lang="en-US" dirty="0"/>
              </a:p>
            </p:txBody>
          </p:sp>
          <p:sp>
            <p:nvSpPr>
              <p:cNvPr id="61507" name="Freeform 62"/>
              <p:cNvSpPr>
                <a:spLocks/>
              </p:cNvSpPr>
              <p:nvPr/>
            </p:nvSpPr>
            <p:spPr bwMode="auto">
              <a:xfrm>
                <a:off x="3204" y="3839"/>
                <a:ext cx="43" cy="21"/>
              </a:xfrm>
              <a:custGeom>
                <a:avLst/>
                <a:gdLst>
                  <a:gd name="T0" fmla="*/ 0 w 43"/>
                  <a:gd name="T1" fmla="*/ 12 h 21"/>
                  <a:gd name="T2" fmla="*/ 2 w 43"/>
                  <a:gd name="T3" fmla="*/ 12 h 21"/>
                  <a:gd name="T4" fmla="*/ 5 w 43"/>
                  <a:gd name="T5" fmla="*/ 0 h 21"/>
                  <a:gd name="T6" fmla="*/ 8 w 43"/>
                  <a:gd name="T7" fmla="*/ 12 h 21"/>
                  <a:gd name="T8" fmla="*/ 11 w 43"/>
                  <a:gd name="T9" fmla="*/ 17 h 21"/>
                  <a:gd name="T10" fmla="*/ 14 w 43"/>
                  <a:gd name="T11" fmla="*/ 5 h 21"/>
                  <a:gd name="T12" fmla="*/ 16 w 43"/>
                  <a:gd name="T13" fmla="*/ 8 h 21"/>
                  <a:gd name="T14" fmla="*/ 19 w 43"/>
                  <a:gd name="T15" fmla="*/ 20 h 21"/>
                  <a:gd name="T16" fmla="*/ 22 w 43"/>
                  <a:gd name="T17" fmla="*/ 20 h 21"/>
                  <a:gd name="T18" fmla="*/ 24 w 43"/>
                  <a:gd name="T19" fmla="*/ 20 h 21"/>
                  <a:gd name="T20" fmla="*/ 26 w 43"/>
                  <a:gd name="T21" fmla="*/ 12 h 21"/>
                  <a:gd name="T22" fmla="*/ 29 w 43"/>
                  <a:gd name="T23" fmla="*/ 8 h 21"/>
                  <a:gd name="T24" fmla="*/ 32 w 43"/>
                  <a:gd name="T25" fmla="*/ 12 h 21"/>
                  <a:gd name="T26" fmla="*/ 34 w 43"/>
                  <a:gd name="T27" fmla="*/ 17 h 21"/>
                  <a:gd name="T28" fmla="*/ 37 w 43"/>
                  <a:gd name="T29" fmla="*/ 12 h 21"/>
                  <a:gd name="T30" fmla="*/ 40 w 43"/>
                  <a:gd name="T31" fmla="*/ 20 h 21"/>
                  <a:gd name="T32" fmla="*/ 42 w 43"/>
                  <a:gd name="T33" fmla="*/ 8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21"/>
                  <a:gd name="T53" fmla="*/ 43 w 43"/>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21">
                    <a:moveTo>
                      <a:pt x="0" y="12"/>
                    </a:moveTo>
                    <a:lnTo>
                      <a:pt x="2" y="12"/>
                    </a:lnTo>
                    <a:lnTo>
                      <a:pt x="5" y="0"/>
                    </a:lnTo>
                    <a:lnTo>
                      <a:pt x="8" y="12"/>
                    </a:lnTo>
                    <a:lnTo>
                      <a:pt x="11" y="17"/>
                    </a:lnTo>
                    <a:lnTo>
                      <a:pt x="14" y="5"/>
                    </a:lnTo>
                    <a:lnTo>
                      <a:pt x="16" y="8"/>
                    </a:lnTo>
                    <a:lnTo>
                      <a:pt x="19" y="20"/>
                    </a:lnTo>
                    <a:lnTo>
                      <a:pt x="22" y="20"/>
                    </a:lnTo>
                    <a:lnTo>
                      <a:pt x="24" y="20"/>
                    </a:lnTo>
                    <a:lnTo>
                      <a:pt x="26" y="12"/>
                    </a:lnTo>
                    <a:lnTo>
                      <a:pt x="29" y="8"/>
                    </a:lnTo>
                    <a:lnTo>
                      <a:pt x="32" y="12"/>
                    </a:lnTo>
                    <a:lnTo>
                      <a:pt x="34" y="17"/>
                    </a:lnTo>
                    <a:lnTo>
                      <a:pt x="37" y="12"/>
                    </a:lnTo>
                    <a:lnTo>
                      <a:pt x="40" y="20"/>
                    </a:lnTo>
                    <a:lnTo>
                      <a:pt x="42" y="8"/>
                    </a:lnTo>
                  </a:path>
                </a:pathLst>
              </a:custGeom>
              <a:noFill/>
              <a:ln w="31750">
                <a:solidFill>
                  <a:srgbClr val="000000"/>
                </a:solidFill>
                <a:round/>
                <a:headEnd/>
                <a:tailEnd/>
              </a:ln>
            </p:spPr>
            <p:txBody>
              <a:bodyPr/>
              <a:lstStyle/>
              <a:p>
                <a:endParaRPr lang="en-US" dirty="0"/>
              </a:p>
            </p:txBody>
          </p:sp>
          <p:sp>
            <p:nvSpPr>
              <p:cNvPr id="61508" name="Freeform 63"/>
              <p:cNvSpPr>
                <a:spLocks/>
              </p:cNvSpPr>
              <p:nvPr/>
            </p:nvSpPr>
            <p:spPr bwMode="auto">
              <a:xfrm>
                <a:off x="3258" y="3826"/>
                <a:ext cx="280" cy="40"/>
              </a:xfrm>
              <a:custGeom>
                <a:avLst/>
                <a:gdLst>
                  <a:gd name="T0" fmla="*/ 4 w 280"/>
                  <a:gd name="T1" fmla="*/ 24 h 40"/>
                  <a:gd name="T2" fmla="*/ 9 w 280"/>
                  <a:gd name="T3" fmla="*/ 24 h 40"/>
                  <a:gd name="T4" fmla="*/ 14 w 280"/>
                  <a:gd name="T5" fmla="*/ 20 h 40"/>
                  <a:gd name="T6" fmla="*/ 19 w 280"/>
                  <a:gd name="T7" fmla="*/ 20 h 40"/>
                  <a:gd name="T8" fmla="*/ 24 w 280"/>
                  <a:gd name="T9" fmla="*/ 13 h 40"/>
                  <a:gd name="T10" fmla="*/ 30 w 280"/>
                  <a:gd name="T11" fmla="*/ 20 h 40"/>
                  <a:gd name="T12" fmla="*/ 35 w 280"/>
                  <a:gd name="T13" fmla="*/ 24 h 40"/>
                  <a:gd name="T14" fmla="*/ 41 w 280"/>
                  <a:gd name="T15" fmla="*/ 10 h 40"/>
                  <a:gd name="T16" fmla="*/ 46 w 280"/>
                  <a:gd name="T17" fmla="*/ 10 h 40"/>
                  <a:gd name="T18" fmla="*/ 51 w 280"/>
                  <a:gd name="T19" fmla="*/ 20 h 40"/>
                  <a:gd name="T20" fmla="*/ 56 w 280"/>
                  <a:gd name="T21" fmla="*/ 20 h 40"/>
                  <a:gd name="T22" fmla="*/ 62 w 280"/>
                  <a:gd name="T23" fmla="*/ 20 h 40"/>
                  <a:gd name="T24" fmla="*/ 68 w 280"/>
                  <a:gd name="T25" fmla="*/ 24 h 40"/>
                  <a:gd name="T26" fmla="*/ 73 w 280"/>
                  <a:gd name="T27" fmla="*/ 13 h 40"/>
                  <a:gd name="T28" fmla="*/ 78 w 280"/>
                  <a:gd name="T29" fmla="*/ 10 h 40"/>
                  <a:gd name="T30" fmla="*/ 84 w 280"/>
                  <a:gd name="T31" fmla="*/ 20 h 40"/>
                  <a:gd name="T32" fmla="*/ 89 w 280"/>
                  <a:gd name="T33" fmla="*/ 13 h 40"/>
                  <a:gd name="T34" fmla="*/ 94 w 280"/>
                  <a:gd name="T35" fmla="*/ 10 h 40"/>
                  <a:gd name="T36" fmla="*/ 100 w 280"/>
                  <a:gd name="T37" fmla="*/ 24 h 40"/>
                  <a:gd name="T38" fmla="*/ 106 w 280"/>
                  <a:gd name="T39" fmla="*/ 10 h 40"/>
                  <a:gd name="T40" fmla="*/ 111 w 280"/>
                  <a:gd name="T41" fmla="*/ 13 h 40"/>
                  <a:gd name="T42" fmla="*/ 116 w 280"/>
                  <a:gd name="T43" fmla="*/ 13 h 40"/>
                  <a:gd name="T44" fmla="*/ 121 w 280"/>
                  <a:gd name="T45" fmla="*/ 24 h 40"/>
                  <a:gd name="T46" fmla="*/ 127 w 280"/>
                  <a:gd name="T47" fmla="*/ 13 h 40"/>
                  <a:gd name="T48" fmla="*/ 132 w 280"/>
                  <a:gd name="T49" fmla="*/ 24 h 40"/>
                  <a:gd name="T50" fmla="*/ 138 w 280"/>
                  <a:gd name="T51" fmla="*/ 24 h 40"/>
                  <a:gd name="T52" fmla="*/ 143 w 280"/>
                  <a:gd name="T53" fmla="*/ 24 h 40"/>
                  <a:gd name="T54" fmla="*/ 148 w 280"/>
                  <a:gd name="T55" fmla="*/ 30 h 40"/>
                  <a:gd name="T56" fmla="*/ 154 w 280"/>
                  <a:gd name="T57" fmla="*/ 20 h 40"/>
                  <a:gd name="T58" fmla="*/ 159 w 280"/>
                  <a:gd name="T59" fmla="*/ 13 h 40"/>
                  <a:gd name="T60" fmla="*/ 164 w 280"/>
                  <a:gd name="T61" fmla="*/ 13 h 40"/>
                  <a:gd name="T62" fmla="*/ 170 w 280"/>
                  <a:gd name="T63" fmla="*/ 24 h 40"/>
                  <a:gd name="T64" fmla="*/ 174 w 280"/>
                  <a:gd name="T65" fmla="*/ 24 h 40"/>
                  <a:gd name="T66" fmla="*/ 181 w 280"/>
                  <a:gd name="T67" fmla="*/ 20 h 40"/>
                  <a:gd name="T68" fmla="*/ 186 w 280"/>
                  <a:gd name="T69" fmla="*/ 13 h 40"/>
                  <a:gd name="T70" fmla="*/ 191 w 280"/>
                  <a:gd name="T71" fmla="*/ 13 h 40"/>
                  <a:gd name="T72" fmla="*/ 196 w 280"/>
                  <a:gd name="T73" fmla="*/ 10 h 40"/>
                  <a:gd name="T74" fmla="*/ 201 w 280"/>
                  <a:gd name="T75" fmla="*/ 20 h 40"/>
                  <a:gd name="T76" fmla="*/ 208 w 280"/>
                  <a:gd name="T77" fmla="*/ 0 h 40"/>
                  <a:gd name="T78" fmla="*/ 212 w 280"/>
                  <a:gd name="T79" fmla="*/ 20 h 40"/>
                  <a:gd name="T80" fmla="*/ 218 w 280"/>
                  <a:gd name="T81" fmla="*/ 33 h 40"/>
                  <a:gd name="T82" fmla="*/ 222 w 280"/>
                  <a:gd name="T83" fmla="*/ 24 h 40"/>
                  <a:gd name="T84" fmla="*/ 228 w 280"/>
                  <a:gd name="T85" fmla="*/ 10 h 40"/>
                  <a:gd name="T86" fmla="*/ 233 w 280"/>
                  <a:gd name="T87" fmla="*/ 13 h 40"/>
                  <a:gd name="T88" fmla="*/ 239 w 280"/>
                  <a:gd name="T89" fmla="*/ 24 h 40"/>
                  <a:gd name="T90" fmla="*/ 244 w 280"/>
                  <a:gd name="T91" fmla="*/ 30 h 40"/>
                  <a:gd name="T92" fmla="*/ 249 w 280"/>
                  <a:gd name="T93" fmla="*/ 24 h 40"/>
                  <a:gd name="T94" fmla="*/ 255 w 280"/>
                  <a:gd name="T95" fmla="*/ 13 h 40"/>
                  <a:gd name="T96" fmla="*/ 260 w 280"/>
                  <a:gd name="T97" fmla="*/ 24 h 40"/>
                  <a:gd name="T98" fmla="*/ 266 w 280"/>
                  <a:gd name="T99" fmla="*/ 20 h 40"/>
                  <a:gd name="T100" fmla="*/ 270 w 280"/>
                  <a:gd name="T101" fmla="*/ 24 h 40"/>
                  <a:gd name="T102" fmla="*/ 276 w 280"/>
                  <a:gd name="T103" fmla="*/ 24 h 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0"/>
                  <a:gd name="T157" fmla="*/ 0 h 40"/>
                  <a:gd name="T158" fmla="*/ 280 w 280"/>
                  <a:gd name="T159" fmla="*/ 40 h 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0" h="40">
                    <a:moveTo>
                      <a:pt x="0" y="24"/>
                    </a:moveTo>
                    <a:lnTo>
                      <a:pt x="4" y="24"/>
                    </a:lnTo>
                    <a:lnTo>
                      <a:pt x="6" y="24"/>
                    </a:lnTo>
                    <a:lnTo>
                      <a:pt x="9" y="24"/>
                    </a:lnTo>
                    <a:lnTo>
                      <a:pt x="12" y="30"/>
                    </a:lnTo>
                    <a:lnTo>
                      <a:pt x="14" y="20"/>
                    </a:lnTo>
                    <a:lnTo>
                      <a:pt x="17" y="24"/>
                    </a:lnTo>
                    <a:lnTo>
                      <a:pt x="19" y="20"/>
                    </a:lnTo>
                    <a:lnTo>
                      <a:pt x="22" y="20"/>
                    </a:lnTo>
                    <a:lnTo>
                      <a:pt x="24" y="13"/>
                    </a:lnTo>
                    <a:lnTo>
                      <a:pt x="27" y="20"/>
                    </a:lnTo>
                    <a:lnTo>
                      <a:pt x="30" y="20"/>
                    </a:lnTo>
                    <a:lnTo>
                      <a:pt x="34" y="20"/>
                    </a:lnTo>
                    <a:lnTo>
                      <a:pt x="35" y="24"/>
                    </a:lnTo>
                    <a:lnTo>
                      <a:pt x="38" y="13"/>
                    </a:lnTo>
                    <a:lnTo>
                      <a:pt x="41" y="10"/>
                    </a:lnTo>
                    <a:lnTo>
                      <a:pt x="43" y="24"/>
                    </a:lnTo>
                    <a:lnTo>
                      <a:pt x="46" y="10"/>
                    </a:lnTo>
                    <a:lnTo>
                      <a:pt x="49" y="13"/>
                    </a:lnTo>
                    <a:lnTo>
                      <a:pt x="51" y="20"/>
                    </a:lnTo>
                    <a:lnTo>
                      <a:pt x="54" y="24"/>
                    </a:lnTo>
                    <a:lnTo>
                      <a:pt x="56" y="20"/>
                    </a:lnTo>
                    <a:lnTo>
                      <a:pt x="59" y="13"/>
                    </a:lnTo>
                    <a:lnTo>
                      <a:pt x="62" y="20"/>
                    </a:lnTo>
                    <a:lnTo>
                      <a:pt x="65" y="13"/>
                    </a:lnTo>
                    <a:lnTo>
                      <a:pt x="68" y="24"/>
                    </a:lnTo>
                    <a:lnTo>
                      <a:pt x="70" y="20"/>
                    </a:lnTo>
                    <a:lnTo>
                      <a:pt x="73" y="13"/>
                    </a:lnTo>
                    <a:lnTo>
                      <a:pt x="76" y="30"/>
                    </a:lnTo>
                    <a:lnTo>
                      <a:pt x="78" y="10"/>
                    </a:lnTo>
                    <a:lnTo>
                      <a:pt x="81" y="13"/>
                    </a:lnTo>
                    <a:lnTo>
                      <a:pt x="84" y="20"/>
                    </a:lnTo>
                    <a:lnTo>
                      <a:pt x="86" y="10"/>
                    </a:lnTo>
                    <a:lnTo>
                      <a:pt x="89" y="13"/>
                    </a:lnTo>
                    <a:lnTo>
                      <a:pt x="91" y="10"/>
                    </a:lnTo>
                    <a:lnTo>
                      <a:pt x="94" y="10"/>
                    </a:lnTo>
                    <a:lnTo>
                      <a:pt x="97" y="10"/>
                    </a:lnTo>
                    <a:lnTo>
                      <a:pt x="100" y="24"/>
                    </a:lnTo>
                    <a:lnTo>
                      <a:pt x="103" y="20"/>
                    </a:lnTo>
                    <a:lnTo>
                      <a:pt x="106" y="10"/>
                    </a:lnTo>
                    <a:lnTo>
                      <a:pt x="108" y="30"/>
                    </a:lnTo>
                    <a:lnTo>
                      <a:pt x="111" y="13"/>
                    </a:lnTo>
                    <a:lnTo>
                      <a:pt x="113" y="24"/>
                    </a:lnTo>
                    <a:lnTo>
                      <a:pt x="116" y="13"/>
                    </a:lnTo>
                    <a:lnTo>
                      <a:pt x="119" y="30"/>
                    </a:lnTo>
                    <a:lnTo>
                      <a:pt x="121" y="24"/>
                    </a:lnTo>
                    <a:lnTo>
                      <a:pt x="124" y="24"/>
                    </a:lnTo>
                    <a:lnTo>
                      <a:pt x="127" y="13"/>
                    </a:lnTo>
                    <a:lnTo>
                      <a:pt x="129" y="4"/>
                    </a:lnTo>
                    <a:lnTo>
                      <a:pt x="132" y="24"/>
                    </a:lnTo>
                    <a:lnTo>
                      <a:pt x="134" y="20"/>
                    </a:lnTo>
                    <a:lnTo>
                      <a:pt x="138" y="24"/>
                    </a:lnTo>
                    <a:lnTo>
                      <a:pt x="141" y="20"/>
                    </a:lnTo>
                    <a:lnTo>
                      <a:pt x="143" y="24"/>
                    </a:lnTo>
                    <a:lnTo>
                      <a:pt x="146" y="24"/>
                    </a:lnTo>
                    <a:lnTo>
                      <a:pt x="148" y="30"/>
                    </a:lnTo>
                    <a:lnTo>
                      <a:pt x="150" y="13"/>
                    </a:lnTo>
                    <a:lnTo>
                      <a:pt x="154" y="20"/>
                    </a:lnTo>
                    <a:lnTo>
                      <a:pt x="156" y="20"/>
                    </a:lnTo>
                    <a:lnTo>
                      <a:pt x="159" y="13"/>
                    </a:lnTo>
                    <a:lnTo>
                      <a:pt x="162" y="33"/>
                    </a:lnTo>
                    <a:lnTo>
                      <a:pt x="164" y="13"/>
                    </a:lnTo>
                    <a:lnTo>
                      <a:pt x="167" y="13"/>
                    </a:lnTo>
                    <a:lnTo>
                      <a:pt x="170" y="24"/>
                    </a:lnTo>
                    <a:lnTo>
                      <a:pt x="172" y="20"/>
                    </a:lnTo>
                    <a:lnTo>
                      <a:pt x="174" y="24"/>
                    </a:lnTo>
                    <a:lnTo>
                      <a:pt x="176" y="24"/>
                    </a:lnTo>
                    <a:lnTo>
                      <a:pt x="181" y="20"/>
                    </a:lnTo>
                    <a:lnTo>
                      <a:pt x="182" y="13"/>
                    </a:lnTo>
                    <a:lnTo>
                      <a:pt x="186" y="13"/>
                    </a:lnTo>
                    <a:lnTo>
                      <a:pt x="188" y="24"/>
                    </a:lnTo>
                    <a:lnTo>
                      <a:pt x="191" y="13"/>
                    </a:lnTo>
                    <a:lnTo>
                      <a:pt x="193" y="24"/>
                    </a:lnTo>
                    <a:lnTo>
                      <a:pt x="196" y="10"/>
                    </a:lnTo>
                    <a:lnTo>
                      <a:pt x="199" y="4"/>
                    </a:lnTo>
                    <a:lnTo>
                      <a:pt x="201" y="20"/>
                    </a:lnTo>
                    <a:lnTo>
                      <a:pt x="204" y="20"/>
                    </a:lnTo>
                    <a:lnTo>
                      <a:pt x="208" y="0"/>
                    </a:lnTo>
                    <a:lnTo>
                      <a:pt x="209" y="24"/>
                    </a:lnTo>
                    <a:lnTo>
                      <a:pt x="212" y="20"/>
                    </a:lnTo>
                    <a:lnTo>
                      <a:pt x="214" y="24"/>
                    </a:lnTo>
                    <a:lnTo>
                      <a:pt x="218" y="33"/>
                    </a:lnTo>
                    <a:lnTo>
                      <a:pt x="220" y="20"/>
                    </a:lnTo>
                    <a:lnTo>
                      <a:pt x="222" y="24"/>
                    </a:lnTo>
                    <a:lnTo>
                      <a:pt x="226" y="24"/>
                    </a:lnTo>
                    <a:lnTo>
                      <a:pt x="228" y="10"/>
                    </a:lnTo>
                    <a:lnTo>
                      <a:pt x="231" y="10"/>
                    </a:lnTo>
                    <a:lnTo>
                      <a:pt x="233" y="13"/>
                    </a:lnTo>
                    <a:lnTo>
                      <a:pt x="236" y="13"/>
                    </a:lnTo>
                    <a:lnTo>
                      <a:pt x="239" y="24"/>
                    </a:lnTo>
                    <a:lnTo>
                      <a:pt x="241" y="10"/>
                    </a:lnTo>
                    <a:lnTo>
                      <a:pt x="244" y="30"/>
                    </a:lnTo>
                    <a:lnTo>
                      <a:pt x="246" y="24"/>
                    </a:lnTo>
                    <a:lnTo>
                      <a:pt x="249" y="24"/>
                    </a:lnTo>
                    <a:lnTo>
                      <a:pt x="252" y="13"/>
                    </a:lnTo>
                    <a:lnTo>
                      <a:pt x="255" y="13"/>
                    </a:lnTo>
                    <a:lnTo>
                      <a:pt x="258" y="39"/>
                    </a:lnTo>
                    <a:lnTo>
                      <a:pt x="260" y="24"/>
                    </a:lnTo>
                    <a:lnTo>
                      <a:pt x="263" y="13"/>
                    </a:lnTo>
                    <a:lnTo>
                      <a:pt x="266" y="20"/>
                    </a:lnTo>
                    <a:lnTo>
                      <a:pt x="268" y="10"/>
                    </a:lnTo>
                    <a:lnTo>
                      <a:pt x="270" y="24"/>
                    </a:lnTo>
                    <a:lnTo>
                      <a:pt x="273" y="24"/>
                    </a:lnTo>
                    <a:lnTo>
                      <a:pt x="276" y="24"/>
                    </a:lnTo>
                    <a:lnTo>
                      <a:pt x="279" y="20"/>
                    </a:lnTo>
                  </a:path>
                </a:pathLst>
              </a:custGeom>
              <a:noFill/>
              <a:ln w="31750">
                <a:solidFill>
                  <a:srgbClr val="000000"/>
                </a:solidFill>
                <a:round/>
                <a:headEnd/>
                <a:tailEnd/>
              </a:ln>
            </p:spPr>
            <p:txBody>
              <a:bodyPr/>
              <a:lstStyle/>
              <a:p>
                <a:endParaRPr lang="en-US" dirty="0"/>
              </a:p>
            </p:txBody>
          </p:sp>
          <p:sp>
            <p:nvSpPr>
              <p:cNvPr id="61509" name="Freeform 64"/>
              <p:cNvSpPr>
                <a:spLocks/>
              </p:cNvSpPr>
              <p:nvPr/>
            </p:nvSpPr>
            <p:spPr bwMode="auto">
              <a:xfrm>
                <a:off x="3537" y="3679"/>
                <a:ext cx="279" cy="178"/>
              </a:xfrm>
              <a:custGeom>
                <a:avLst/>
                <a:gdLst>
                  <a:gd name="T0" fmla="*/ 3 w 279"/>
                  <a:gd name="T1" fmla="*/ 173 h 178"/>
                  <a:gd name="T2" fmla="*/ 8 w 279"/>
                  <a:gd name="T3" fmla="*/ 175 h 178"/>
                  <a:gd name="T4" fmla="*/ 13 w 279"/>
                  <a:gd name="T5" fmla="*/ 170 h 178"/>
                  <a:gd name="T6" fmla="*/ 18 w 279"/>
                  <a:gd name="T7" fmla="*/ 175 h 178"/>
                  <a:gd name="T8" fmla="*/ 24 w 279"/>
                  <a:gd name="T9" fmla="*/ 169 h 178"/>
                  <a:gd name="T10" fmla="*/ 30 w 279"/>
                  <a:gd name="T11" fmla="*/ 173 h 178"/>
                  <a:gd name="T12" fmla="*/ 35 w 279"/>
                  <a:gd name="T13" fmla="*/ 177 h 178"/>
                  <a:gd name="T14" fmla="*/ 39 w 279"/>
                  <a:gd name="T15" fmla="*/ 173 h 178"/>
                  <a:gd name="T16" fmla="*/ 46 w 279"/>
                  <a:gd name="T17" fmla="*/ 173 h 178"/>
                  <a:gd name="T18" fmla="*/ 51 w 279"/>
                  <a:gd name="T19" fmla="*/ 173 h 178"/>
                  <a:gd name="T20" fmla="*/ 56 w 279"/>
                  <a:gd name="T21" fmla="*/ 173 h 178"/>
                  <a:gd name="T22" fmla="*/ 61 w 279"/>
                  <a:gd name="T23" fmla="*/ 175 h 178"/>
                  <a:gd name="T24" fmla="*/ 67 w 279"/>
                  <a:gd name="T25" fmla="*/ 173 h 178"/>
                  <a:gd name="T26" fmla="*/ 73 w 279"/>
                  <a:gd name="T27" fmla="*/ 172 h 178"/>
                  <a:gd name="T28" fmla="*/ 78 w 279"/>
                  <a:gd name="T29" fmla="*/ 173 h 178"/>
                  <a:gd name="T30" fmla="*/ 83 w 279"/>
                  <a:gd name="T31" fmla="*/ 170 h 178"/>
                  <a:gd name="T32" fmla="*/ 88 w 279"/>
                  <a:gd name="T33" fmla="*/ 172 h 178"/>
                  <a:gd name="T34" fmla="*/ 94 w 279"/>
                  <a:gd name="T35" fmla="*/ 175 h 178"/>
                  <a:gd name="T36" fmla="*/ 98 w 279"/>
                  <a:gd name="T37" fmla="*/ 175 h 178"/>
                  <a:gd name="T38" fmla="*/ 105 w 279"/>
                  <a:gd name="T39" fmla="*/ 177 h 178"/>
                  <a:gd name="T40" fmla="*/ 109 w 279"/>
                  <a:gd name="T41" fmla="*/ 177 h 178"/>
                  <a:gd name="T42" fmla="*/ 115 w 279"/>
                  <a:gd name="T43" fmla="*/ 173 h 178"/>
                  <a:gd name="T44" fmla="*/ 119 w 279"/>
                  <a:gd name="T45" fmla="*/ 175 h 178"/>
                  <a:gd name="T46" fmla="*/ 125 w 279"/>
                  <a:gd name="T47" fmla="*/ 177 h 178"/>
                  <a:gd name="T48" fmla="*/ 131 w 279"/>
                  <a:gd name="T49" fmla="*/ 172 h 178"/>
                  <a:gd name="T50" fmla="*/ 136 w 279"/>
                  <a:gd name="T51" fmla="*/ 170 h 178"/>
                  <a:gd name="T52" fmla="*/ 141 w 279"/>
                  <a:gd name="T53" fmla="*/ 177 h 178"/>
                  <a:gd name="T54" fmla="*/ 146 w 279"/>
                  <a:gd name="T55" fmla="*/ 175 h 178"/>
                  <a:gd name="T56" fmla="*/ 153 w 279"/>
                  <a:gd name="T57" fmla="*/ 175 h 178"/>
                  <a:gd name="T58" fmla="*/ 157 w 279"/>
                  <a:gd name="T59" fmla="*/ 170 h 178"/>
                  <a:gd name="T60" fmla="*/ 163 w 279"/>
                  <a:gd name="T61" fmla="*/ 175 h 178"/>
                  <a:gd name="T62" fmla="*/ 168 w 279"/>
                  <a:gd name="T63" fmla="*/ 173 h 178"/>
                  <a:gd name="T64" fmla="*/ 174 w 279"/>
                  <a:gd name="T65" fmla="*/ 173 h 178"/>
                  <a:gd name="T66" fmla="*/ 179 w 279"/>
                  <a:gd name="T67" fmla="*/ 172 h 178"/>
                  <a:gd name="T68" fmla="*/ 184 w 279"/>
                  <a:gd name="T69" fmla="*/ 173 h 178"/>
                  <a:gd name="T70" fmla="*/ 189 w 279"/>
                  <a:gd name="T71" fmla="*/ 172 h 178"/>
                  <a:gd name="T72" fmla="*/ 195 w 279"/>
                  <a:gd name="T73" fmla="*/ 175 h 178"/>
                  <a:gd name="T74" fmla="*/ 200 w 279"/>
                  <a:gd name="T75" fmla="*/ 173 h 178"/>
                  <a:gd name="T76" fmla="*/ 206 w 279"/>
                  <a:gd name="T77" fmla="*/ 170 h 178"/>
                  <a:gd name="T78" fmla="*/ 211 w 279"/>
                  <a:gd name="T79" fmla="*/ 173 h 178"/>
                  <a:gd name="T80" fmla="*/ 216 w 279"/>
                  <a:gd name="T81" fmla="*/ 175 h 178"/>
                  <a:gd name="T82" fmla="*/ 222 w 279"/>
                  <a:gd name="T83" fmla="*/ 173 h 178"/>
                  <a:gd name="T84" fmla="*/ 227 w 279"/>
                  <a:gd name="T85" fmla="*/ 172 h 178"/>
                  <a:gd name="T86" fmla="*/ 233 w 279"/>
                  <a:gd name="T87" fmla="*/ 169 h 178"/>
                  <a:gd name="T88" fmla="*/ 237 w 279"/>
                  <a:gd name="T89" fmla="*/ 102 h 178"/>
                  <a:gd name="T90" fmla="*/ 243 w 279"/>
                  <a:gd name="T91" fmla="*/ 18 h 178"/>
                  <a:gd name="T92" fmla="*/ 248 w 279"/>
                  <a:gd name="T93" fmla="*/ 0 h 178"/>
                  <a:gd name="T94" fmla="*/ 254 w 279"/>
                  <a:gd name="T95" fmla="*/ 44 h 178"/>
                  <a:gd name="T96" fmla="*/ 260 w 279"/>
                  <a:gd name="T97" fmla="*/ 147 h 178"/>
                  <a:gd name="T98" fmla="*/ 265 w 279"/>
                  <a:gd name="T99" fmla="*/ 168 h 178"/>
                  <a:gd name="T100" fmla="*/ 270 w 279"/>
                  <a:gd name="T101" fmla="*/ 175 h 178"/>
                  <a:gd name="T102" fmla="*/ 276 w 279"/>
                  <a:gd name="T103" fmla="*/ 175 h 1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79"/>
                  <a:gd name="T157" fmla="*/ 0 h 178"/>
                  <a:gd name="T158" fmla="*/ 279 w 279"/>
                  <a:gd name="T159" fmla="*/ 178 h 1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79" h="178">
                    <a:moveTo>
                      <a:pt x="0" y="175"/>
                    </a:moveTo>
                    <a:lnTo>
                      <a:pt x="3" y="173"/>
                    </a:lnTo>
                    <a:lnTo>
                      <a:pt x="5" y="173"/>
                    </a:lnTo>
                    <a:lnTo>
                      <a:pt x="8" y="175"/>
                    </a:lnTo>
                    <a:lnTo>
                      <a:pt x="11" y="177"/>
                    </a:lnTo>
                    <a:lnTo>
                      <a:pt x="13" y="170"/>
                    </a:lnTo>
                    <a:lnTo>
                      <a:pt x="16" y="175"/>
                    </a:lnTo>
                    <a:lnTo>
                      <a:pt x="18" y="175"/>
                    </a:lnTo>
                    <a:lnTo>
                      <a:pt x="21" y="173"/>
                    </a:lnTo>
                    <a:lnTo>
                      <a:pt x="24" y="169"/>
                    </a:lnTo>
                    <a:lnTo>
                      <a:pt x="27" y="172"/>
                    </a:lnTo>
                    <a:lnTo>
                      <a:pt x="30" y="173"/>
                    </a:lnTo>
                    <a:lnTo>
                      <a:pt x="32" y="175"/>
                    </a:lnTo>
                    <a:lnTo>
                      <a:pt x="35" y="177"/>
                    </a:lnTo>
                    <a:lnTo>
                      <a:pt x="37" y="173"/>
                    </a:lnTo>
                    <a:lnTo>
                      <a:pt x="39" y="173"/>
                    </a:lnTo>
                    <a:lnTo>
                      <a:pt x="43" y="173"/>
                    </a:lnTo>
                    <a:lnTo>
                      <a:pt x="46" y="173"/>
                    </a:lnTo>
                    <a:lnTo>
                      <a:pt x="48" y="175"/>
                    </a:lnTo>
                    <a:lnTo>
                      <a:pt x="51" y="173"/>
                    </a:lnTo>
                    <a:lnTo>
                      <a:pt x="54" y="173"/>
                    </a:lnTo>
                    <a:lnTo>
                      <a:pt x="56" y="173"/>
                    </a:lnTo>
                    <a:lnTo>
                      <a:pt x="58" y="177"/>
                    </a:lnTo>
                    <a:lnTo>
                      <a:pt x="61" y="175"/>
                    </a:lnTo>
                    <a:lnTo>
                      <a:pt x="64" y="168"/>
                    </a:lnTo>
                    <a:lnTo>
                      <a:pt x="67" y="173"/>
                    </a:lnTo>
                    <a:lnTo>
                      <a:pt x="69" y="175"/>
                    </a:lnTo>
                    <a:lnTo>
                      <a:pt x="73" y="172"/>
                    </a:lnTo>
                    <a:lnTo>
                      <a:pt x="75" y="173"/>
                    </a:lnTo>
                    <a:lnTo>
                      <a:pt x="78" y="173"/>
                    </a:lnTo>
                    <a:lnTo>
                      <a:pt x="79" y="173"/>
                    </a:lnTo>
                    <a:lnTo>
                      <a:pt x="83" y="170"/>
                    </a:lnTo>
                    <a:lnTo>
                      <a:pt x="86" y="172"/>
                    </a:lnTo>
                    <a:lnTo>
                      <a:pt x="88" y="172"/>
                    </a:lnTo>
                    <a:lnTo>
                      <a:pt x="91" y="173"/>
                    </a:lnTo>
                    <a:lnTo>
                      <a:pt x="94" y="175"/>
                    </a:lnTo>
                    <a:lnTo>
                      <a:pt x="96" y="177"/>
                    </a:lnTo>
                    <a:lnTo>
                      <a:pt x="98" y="175"/>
                    </a:lnTo>
                    <a:lnTo>
                      <a:pt x="101" y="173"/>
                    </a:lnTo>
                    <a:lnTo>
                      <a:pt x="105" y="177"/>
                    </a:lnTo>
                    <a:lnTo>
                      <a:pt x="107" y="172"/>
                    </a:lnTo>
                    <a:lnTo>
                      <a:pt x="109" y="177"/>
                    </a:lnTo>
                    <a:lnTo>
                      <a:pt x="111" y="177"/>
                    </a:lnTo>
                    <a:lnTo>
                      <a:pt x="115" y="173"/>
                    </a:lnTo>
                    <a:lnTo>
                      <a:pt x="116" y="170"/>
                    </a:lnTo>
                    <a:lnTo>
                      <a:pt x="119" y="175"/>
                    </a:lnTo>
                    <a:lnTo>
                      <a:pt x="123" y="175"/>
                    </a:lnTo>
                    <a:lnTo>
                      <a:pt x="125" y="177"/>
                    </a:lnTo>
                    <a:lnTo>
                      <a:pt x="129" y="173"/>
                    </a:lnTo>
                    <a:lnTo>
                      <a:pt x="131" y="172"/>
                    </a:lnTo>
                    <a:lnTo>
                      <a:pt x="133" y="172"/>
                    </a:lnTo>
                    <a:lnTo>
                      <a:pt x="136" y="170"/>
                    </a:lnTo>
                    <a:lnTo>
                      <a:pt x="138" y="173"/>
                    </a:lnTo>
                    <a:lnTo>
                      <a:pt x="141" y="177"/>
                    </a:lnTo>
                    <a:lnTo>
                      <a:pt x="143" y="173"/>
                    </a:lnTo>
                    <a:lnTo>
                      <a:pt x="146" y="175"/>
                    </a:lnTo>
                    <a:lnTo>
                      <a:pt x="149" y="173"/>
                    </a:lnTo>
                    <a:lnTo>
                      <a:pt x="153" y="175"/>
                    </a:lnTo>
                    <a:lnTo>
                      <a:pt x="154" y="175"/>
                    </a:lnTo>
                    <a:lnTo>
                      <a:pt x="157" y="170"/>
                    </a:lnTo>
                    <a:lnTo>
                      <a:pt x="160" y="175"/>
                    </a:lnTo>
                    <a:lnTo>
                      <a:pt x="163" y="175"/>
                    </a:lnTo>
                    <a:lnTo>
                      <a:pt x="165" y="177"/>
                    </a:lnTo>
                    <a:lnTo>
                      <a:pt x="168" y="173"/>
                    </a:lnTo>
                    <a:lnTo>
                      <a:pt x="171" y="177"/>
                    </a:lnTo>
                    <a:lnTo>
                      <a:pt x="174" y="173"/>
                    </a:lnTo>
                    <a:lnTo>
                      <a:pt x="176" y="173"/>
                    </a:lnTo>
                    <a:lnTo>
                      <a:pt x="179" y="172"/>
                    </a:lnTo>
                    <a:lnTo>
                      <a:pt x="181" y="175"/>
                    </a:lnTo>
                    <a:lnTo>
                      <a:pt x="184" y="173"/>
                    </a:lnTo>
                    <a:lnTo>
                      <a:pt x="186" y="177"/>
                    </a:lnTo>
                    <a:lnTo>
                      <a:pt x="189" y="172"/>
                    </a:lnTo>
                    <a:lnTo>
                      <a:pt x="193" y="173"/>
                    </a:lnTo>
                    <a:lnTo>
                      <a:pt x="195" y="175"/>
                    </a:lnTo>
                    <a:lnTo>
                      <a:pt x="198" y="173"/>
                    </a:lnTo>
                    <a:lnTo>
                      <a:pt x="200" y="173"/>
                    </a:lnTo>
                    <a:lnTo>
                      <a:pt x="203" y="172"/>
                    </a:lnTo>
                    <a:lnTo>
                      <a:pt x="206" y="170"/>
                    </a:lnTo>
                    <a:lnTo>
                      <a:pt x="208" y="175"/>
                    </a:lnTo>
                    <a:lnTo>
                      <a:pt x="211" y="173"/>
                    </a:lnTo>
                    <a:lnTo>
                      <a:pt x="213" y="175"/>
                    </a:lnTo>
                    <a:lnTo>
                      <a:pt x="216" y="175"/>
                    </a:lnTo>
                    <a:lnTo>
                      <a:pt x="219" y="177"/>
                    </a:lnTo>
                    <a:lnTo>
                      <a:pt x="222" y="173"/>
                    </a:lnTo>
                    <a:lnTo>
                      <a:pt x="224" y="173"/>
                    </a:lnTo>
                    <a:lnTo>
                      <a:pt x="227" y="172"/>
                    </a:lnTo>
                    <a:lnTo>
                      <a:pt x="230" y="175"/>
                    </a:lnTo>
                    <a:lnTo>
                      <a:pt x="233" y="169"/>
                    </a:lnTo>
                    <a:lnTo>
                      <a:pt x="235" y="155"/>
                    </a:lnTo>
                    <a:lnTo>
                      <a:pt x="237" y="102"/>
                    </a:lnTo>
                    <a:lnTo>
                      <a:pt x="240" y="47"/>
                    </a:lnTo>
                    <a:lnTo>
                      <a:pt x="243" y="18"/>
                    </a:lnTo>
                    <a:lnTo>
                      <a:pt x="245" y="0"/>
                    </a:lnTo>
                    <a:lnTo>
                      <a:pt x="248" y="0"/>
                    </a:lnTo>
                    <a:lnTo>
                      <a:pt x="251" y="17"/>
                    </a:lnTo>
                    <a:lnTo>
                      <a:pt x="254" y="44"/>
                    </a:lnTo>
                    <a:lnTo>
                      <a:pt x="257" y="96"/>
                    </a:lnTo>
                    <a:lnTo>
                      <a:pt x="260" y="147"/>
                    </a:lnTo>
                    <a:lnTo>
                      <a:pt x="262" y="165"/>
                    </a:lnTo>
                    <a:lnTo>
                      <a:pt x="265" y="168"/>
                    </a:lnTo>
                    <a:lnTo>
                      <a:pt x="268" y="173"/>
                    </a:lnTo>
                    <a:lnTo>
                      <a:pt x="270" y="175"/>
                    </a:lnTo>
                    <a:lnTo>
                      <a:pt x="273" y="172"/>
                    </a:lnTo>
                    <a:lnTo>
                      <a:pt x="276" y="175"/>
                    </a:lnTo>
                    <a:lnTo>
                      <a:pt x="278" y="175"/>
                    </a:lnTo>
                  </a:path>
                </a:pathLst>
              </a:custGeom>
              <a:noFill/>
              <a:ln w="31750">
                <a:solidFill>
                  <a:srgbClr val="000000"/>
                </a:solidFill>
                <a:round/>
                <a:headEnd/>
                <a:tailEnd/>
              </a:ln>
            </p:spPr>
            <p:txBody>
              <a:bodyPr/>
              <a:lstStyle/>
              <a:p>
                <a:endParaRPr lang="en-US" dirty="0"/>
              </a:p>
            </p:txBody>
          </p:sp>
          <p:sp>
            <p:nvSpPr>
              <p:cNvPr id="61510" name="Freeform 65"/>
              <p:cNvSpPr>
                <a:spLocks/>
              </p:cNvSpPr>
              <p:nvPr/>
            </p:nvSpPr>
            <p:spPr bwMode="auto">
              <a:xfrm>
                <a:off x="3815" y="3826"/>
                <a:ext cx="279" cy="34"/>
              </a:xfrm>
              <a:custGeom>
                <a:avLst/>
                <a:gdLst>
                  <a:gd name="T0" fmla="*/ 3 w 279"/>
                  <a:gd name="T1" fmla="*/ 30 h 34"/>
                  <a:gd name="T2" fmla="*/ 8 w 279"/>
                  <a:gd name="T3" fmla="*/ 24 h 34"/>
                  <a:gd name="T4" fmla="*/ 14 w 279"/>
                  <a:gd name="T5" fmla="*/ 20 h 34"/>
                  <a:gd name="T6" fmla="*/ 20 w 279"/>
                  <a:gd name="T7" fmla="*/ 20 h 34"/>
                  <a:gd name="T8" fmla="*/ 25 w 279"/>
                  <a:gd name="T9" fmla="*/ 10 h 34"/>
                  <a:gd name="T10" fmla="*/ 29 w 279"/>
                  <a:gd name="T11" fmla="*/ 13 h 34"/>
                  <a:gd name="T12" fmla="*/ 35 w 279"/>
                  <a:gd name="T13" fmla="*/ 20 h 34"/>
                  <a:gd name="T14" fmla="*/ 40 w 279"/>
                  <a:gd name="T15" fmla="*/ 4 h 34"/>
                  <a:gd name="T16" fmla="*/ 45 w 279"/>
                  <a:gd name="T17" fmla="*/ 13 h 34"/>
                  <a:gd name="T18" fmla="*/ 51 w 279"/>
                  <a:gd name="T19" fmla="*/ 13 h 34"/>
                  <a:gd name="T20" fmla="*/ 55 w 279"/>
                  <a:gd name="T21" fmla="*/ 10 h 34"/>
                  <a:gd name="T22" fmla="*/ 61 w 279"/>
                  <a:gd name="T23" fmla="*/ 13 h 34"/>
                  <a:gd name="T24" fmla="*/ 67 w 279"/>
                  <a:gd name="T25" fmla="*/ 24 h 34"/>
                  <a:gd name="T26" fmla="*/ 72 w 279"/>
                  <a:gd name="T27" fmla="*/ 10 h 34"/>
                  <a:gd name="T28" fmla="*/ 77 w 279"/>
                  <a:gd name="T29" fmla="*/ 24 h 34"/>
                  <a:gd name="T30" fmla="*/ 82 w 279"/>
                  <a:gd name="T31" fmla="*/ 13 h 34"/>
                  <a:gd name="T32" fmla="*/ 89 w 279"/>
                  <a:gd name="T33" fmla="*/ 10 h 34"/>
                  <a:gd name="T34" fmla="*/ 93 w 279"/>
                  <a:gd name="T35" fmla="*/ 4 h 34"/>
                  <a:gd name="T36" fmla="*/ 99 w 279"/>
                  <a:gd name="T37" fmla="*/ 13 h 34"/>
                  <a:gd name="T38" fmla="*/ 104 w 279"/>
                  <a:gd name="T39" fmla="*/ 10 h 34"/>
                  <a:gd name="T40" fmla="*/ 110 w 279"/>
                  <a:gd name="T41" fmla="*/ 13 h 34"/>
                  <a:gd name="T42" fmla="*/ 115 w 279"/>
                  <a:gd name="T43" fmla="*/ 10 h 34"/>
                  <a:gd name="T44" fmla="*/ 120 w 279"/>
                  <a:gd name="T45" fmla="*/ 10 h 34"/>
                  <a:gd name="T46" fmla="*/ 125 w 279"/>
                  <a:gd name="T47" fmla="*/ 13 h 34"/>
                  <a:gd name="T48" fmla="*/ 131 w 279"/>
                  <a:gd name="T49" fmla="*/ 10 h 34"/>
                  <a:gd name="T50" fmla="*/ 136 w 279"/>
                  <a:gd name="T51" fmla="*/ 20 h 34"/>
                  <a:gd name="T52" fmla="*/ 142 w 279"/>
                  <a:gd name="T53" fmla="*/ 10 h 34"/>
                  <a:gd name="T54" fmla="*/ 147 w 279"/>
                  <a:gd name="T55" fmla="*/ 13 h 34"/>
                  <a:gd name="T56" fmla="*/ 152 w 279"/>
                  <a:gd name="T57" fmla="*/ 20 h 34"/>
                  <a:gd name="T58" fmla="*/ 157 w 279"/>
                  <a:gd name="T59" fmla="*/ 13 h 34"/>
                  <a:gd name="T60" fmla="*/ 163 w 279"/>
                  <a:gd name="T61" fmla="*/ 20 h 34"/>
                  <a:gd name="T62" fmla="*/ 169 w 279"/>
                  <a:gd name="T63" fmla="*/ 20 h 34"/>
                  <a:gd name="T64" fmla="*/ 173 w 279"/>
                  <a:gd name="T65" fmla="*/ 20 h 34"/>
                  <a:gd name="T66" fmla="*/ 179 w 279"/>
                  <a:gd name="T67" fmla="*/ 20 h 34"/>
                  <a:gd name="T68" fmla="*/ 184 w 279"/>
                  <a:gd name="T69" fmla="*/ 30 h 34"/>
                  <a:gd name="T70" fmla="*/ 189 w 279"/>
                  <a:gd name="T71" fmla="*/ 24 h 34"/>
                  <a:gd name="T72" fmla="*/ 195 w 279"/>
                  <a:gd name="T73" fmla="*/ 20 h 34"/>
                  <a:gd name="T74" fmla="*/ 200 w 279"/>
                  <a:gd name="T75" fmla="*/ 24 h 34"/>
                  <a:gd name="T76" fmla="*/ 206 w 279"/>
                  <a:gd name="T77" fmla="*/ 24 h 34"/>
                  <a:gd name="T78" fmla="*/ 211 w 279"/>
                  <a:gd name="T79" fmla="*/ 20 h 34"/>
                  <a:gd name="T80" fmla="*/ 216 w 279"/>
                  <a:gd name="T81" fmla="*/ 10 h 34"/>
                  <a:gd name="T82" fmla="*/ 221 w 279"/>
                  <a:gd name="T83" fmla="*/ 13 h 34"/>
                  <a:gd name="T84" fmla="*/ 227 w 279"/>
                  <a:gd name="T85" fmla="*/ 13 h 34"/>
                  <a:gd name="T86" fmla="*/ 233 w 279"/>
                  <a:gd name="T87" fmla="*/ 13 h 34"/>
                  <a:gd name="T88" fmla="*/ 238 w 279"/>
                  <a:gd name="T89" fmla="*/ 13 h 34"/>
                  <a:gd name="T90" fmla="*/ 243 w 279"/>
                  <a:gd name="T91" fmla="*/ 20 h 34"/>
                  <a:gd name="T92" fmla="*/ 249 w 279"/>
                  <a:gd name="T93" fmla="*/ 13 h 34"/>
                  <a:gd name="T94" fmla="*/ 254 w 279"/>
                  <a:gd name="T95" fmla="*/ 0 h 34"/>
                  <a:gd name="T96" fmla="*/ 259 w 279"/>
                  <a:gd name="T97" fmla="*/ 13 h 34"/>
                  <a:gd name="T98" fmla="*/ 265 w 279"/>
                  <a:gd name="T99" fmla="*/ 13 h 34"/>
                  <a:gd name="T100" fmla="*/ 269 w 279"/>
                  <a:gd name="T101" fmla="*/ 10 h 34"/>
                  <a:gd name="T102" fmla="*/ 275 w 279"/>
                  <a:gd name="T103" fmla="*/ 10 h 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79"/>
                  <a:gd name="T157" fmla="*/ 0 h 34"/>
                  <a:gd name="T158" fmla="*/ 279 w 279"/>
                  <a:gd name="T159" fmla="*/ 34 h 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79" h="34">
                    <a:moveTo>
                      <a:pt x="0" y="20"/>
                    </a:moveTo>
                    <a:lnTo>
                      <a:pt x="3" y="30"/>
                    </a:lnTo>
                    <a:lnTo>
                      <a:pt x="5" y="13"/>
                    </a:lnTo>
                    <a:lnTo>
                      <a:pt x="8" y="24"/>
                    </a:lnTo>
                    <a:lnTo>
                      <a:pt x="11" y="24"/>
                    </a:lnTo>
                    <a:lnTo>
                      <a:pt x="14" y="20"/>
                    </a:lnTo>
                    <a:lnTo>
                      <a:pt x="17" y="10"/>
                    </a:lnTo>
                    <a:lnTo>
                      <a:pt x="20" y="20"/>
                    </a:lnTo>
                    <a:lnTo>
                      <a:pt x="22" y="24"/>
                    </a:lnTo>
                    <a:lnTo>
                      <a:pt x="25" y="10"/>
                    </a:lnTo>
                    <a:lnTo>
                      <a:pt x="27" y="13"/>
                    </a:lnTo>
                    <a:lnTo>
                      <a:pt x="29" y="13"/>
                    </a:lnTo>
                    <a:lnTo>
                      <a:pt x="32" y="4"/>
                    </a:lnTo>
                    <a:lnTo>
                      <a:pt x="35" y="20"/>
                    </a:lnTo>
                    <a:lnTo>
                      <a:pt x="38" y="20"/>
                    </a:lnTo>
                    <a:lnTo>
                      <a:pt x="40" y="4"/>
                    </a:lnTo>
                    <a:lnTo>
                      <a:pt x="43" y="20"/>
                    </a:lnTo>
                    <a:lnTo>
                      <a:pt x="45" y="13"/>
                    </a:lnTo>
                    <a:lnTo>
                      <a:pt x="49" y="24"/>
                    </a:lnTo>
                    <a:lnTo>
                      <a:pt x="51" y="13"/>
                    </a:lnTo>
                    <a:lnTo>
                      <a:pt x="54" y="4"/>
                    </a:lnTo>
                    <a:lnTo>
                      <a:pt x="55" y="10"/>
                    </a:lnTo>
                    <a:lnTo>
                      <a:pt x="60" y="20"/>
                    </a:lnTo>
                    <a:lnTo>
                      <a:pt x="61" y="13"/>
                    </a:lnTo>
                    <a:lnTo>
                      <a:pt x="65" y="13"/>
                    </a:lnTo>
                    <a:lnTo>
                      <a:pt x="67" y="24"/>
                    </a:lnTo>
                    <a:lnTo>
                      <a:pt x="69" y="20"/>
                    </a:lnTo>
                    <a:lnTo>
                      <a:pt x="72" y="10"/>
                    </a:lnTo>
                    <a:lnTo>
                      <a:pt x="75" y="20"/>
                    </a:lnTo>
                    <a:lnTo>
                      <a:pt x="77" y="24"/>
                    </a:lnTo>
                    <a:lnTo>
                      <a:pt x="81" y="13"/>
                    </a:lnTo>
                    <a:lnTo>
                      <a:pt x="82" y="13"/>
                    </a:lnTo>
                    <a:lnTo>
                      <a:pt x="85" y="13"/>
                    </a:lnTo>
                    <a:lnTo>
                      <a:pt x="89" y="10"/>
                    </a:lnTo>
                    <a:lnTo>
                      <a:pt x="91" y="13"/>
                    </a:lnTo>
                    <a:lnTo>
                      <a:pt x="93" y="4"/>
                    </a:lnTo>
                    <a:lnTo>
                      <a:pt x="95" y="0"/>
                    </a:lnTo>
                    <a:lnTo>
                      <a:pt x="99" y="13"/>
                    </a:lnTo>
                    <a:lnTo>
                      <a:pt x="102" y="20"/>
                    </a:lnTo>
                    <a:lnTo>
                      <a:pt x="104" y="10"/>
                    </a:lnTo>
                    <a:lnTo>
                      <a:pt x="107" y="20"/>
                    </a:lnTo>
                    <a:lnTo>
                      <a:pt x="110" y="13"/>
                    </a:lnTo>
                    <a:lnTo>
                      <a:pt x="112" y="13"/>
                    </a:lnTo>
                    <a:lnTo>
                      <a:pt x="115" y="10"/>
                    </a:lnTo>
                    <a:lnTo>
                      <a:pt x="117" y="13"/>
                    </a:lnTo>
                    <a:lnTo>
                      <a:pt x="120" y="10"/>
                    </a:lnTo>
                    <a:lnTo>
                      <a:pt x="123" y="24"/>
                    </a:lnTo>
                    <a:lnTo>
                      <a:pt x="125" y="13"/>
                    </a:lnTo>
                    <a:lnTo>
                      <a:pt x="129" y="13"/>
                    </a:lnTo>
                    <a:lnTo>
                      <a:pt x="131" y="10"/>
                    </a:lnTo>
                    <a:lnTo>
                      <a:pt x="133" y="24"/>
                    </a:lnTo>
                    <a:lnTo>
                      <a:pt x="136" y="20"/>
                    </a:lnTo>
                    <a:lnTo>
                      <a:pt x="139" y="10"/>
                    </a:lnTo>
                    <a:lnTo>
                      <a:pt x="142" y="10"/>
                    </a:lnTo>
                    <a:lnTo>
                      <a:pt x="145" y="24"/>
                    </a:lnTo>
                    <a:lnTo>
                      <a:pt x="147" y="13"/>
                    </a:lnTo>
                    <a:lnTo>
                      <a:pt x="149" y="20"/>
                    </a:lnTo>
                    <a:lnTo>
                      <a:pt x="152" y="20"/>
                    </a:lnTo>
                    <a:lnTo>
                      <a:pt x="154" y="20"/>
                    </a:lnTo>
                    <a:lnTo>
                      <a:pt x="157" y="13"/>
                    </a:lnTo>
                    <a:lnTo>
                      <a:pt x="160" y="24"/>
                    </a:lnTo>
                    <a:lnTo>
                      <a:pt x="163" y="20"/>
                    </a:lnTo>
                    <a:lnTo>
                      <a:pt x="167" y="13"/>
                    </a:lnTo>
                    <a:lnTo>
                      <a:pt x="169" y="20"/>
                    </a:lnTo>
                    <a:lnTo>
                      <a:pt x="171" y="24"/>
                    </a:lnTo>
                    <a:lnTo>
                      <a:pt x="173" y="20"/>
                    </a:lnTo>
                    <a:lnTo>
                      <a:pt x="176" y="20"/>
                    </a:lnTo>
                    <a:lnTo>
                      <a:pt x="179" y="20"/>
                    </a:lnTo>
                    <a:lnTo>
                      <a:pt x="181" y="20"/>
                    </a:lnTo>
                    <a:lnTo>
                      <a:pt x="184" y="30"/>
                    </a:lnTo>
                    <a:lnTo>
                      <a:pt x="187" y="13"/>
                    </a:lnTo>
                    <a:lnTo>
                      <a:pt x="189" y="24"/>
                    </a:lnTo>
                    <a:lnTo>
                      <a:pt x="192" y="24"/>
                    </a:lnTo>
                    <a:lnTo>
                      <a:pt x="195" y="20"/>
                    </a:lnTo>
                    <a:lnTo>
                      <a:pt x="198" y="30"/>
                    </a:lnTo>
                    <a:lnTo>
                      <a:pt x="200" y="24"/>
                    </a:lnTo>
                    <a:lnTo>
                      <a:pt x="204" y="24"/>
                    </a:lnTo>
                    <a:lnTo>
                      <a:pt x="206" y="24"/>
                    </a:lnTo>
                    <a:lnTo>
                      <a:pt x="209" y="10"/>
                    </a:lnTo>
                    <a:lnTo>
                      <a:pt x="211" y="20"/>
                    </a:lnTo>
                    <a:lnTo>
                      <a:pt x="214" y="20"/>
                    </a:lnTo>
                    <a:lnTo>
                      <a:pt x="216" y="10"/>
                    </a:lnTo>
                    <a:lnTo>
                      <a:pt x="219" y="20"/>
                    </a:lnTo>
                    <a:lnTo>
                      <a:pt x="221" y="13"/>
                    </a:lnTo>
                    <a:lnTo>
                      <a:pt x="225" y="24"/>
                    </a:lnTo>
                    <a:lnTo>
                      <a:pt x="227" y="13"/>
                    </a:lnTo>
                    <a:lnTo>
                      <a:pt x="230" y="10"/>
                    </a:lnTo>
                    <a:lnTo>
                      <a:pt x="233" y="13"/>
                    </a:lnTo>
                    <a:lnTo>
                      <a:pt x="236" y="13"/>
                    </a:lnTo>
                    <a:lnTo>
                      <a:pt x="238" y="13"/>
                    </a:lnTo>
                    <a:lnTo>
                      <a:pt x="241" y="13"/>
                    </a:lnTo>
                    <a:lnTo>
                      <a:pt x="243" y="20"/>
                    </a:lnTo>
                    <a:lnTo>
                      <a:pt x="246" y="20"/>
                    </a:lnTo>
                    <a:lnTo>
                      <a:pt x="249" y="13"/>
                    </a:lnTo>
                    <a:lnTo>
                      <a:pt x="251" y="4"/>
                    </a:lnTo>
                    <a:lnTo>
                      <a:pt x="254" y="0"/>
                    </a:lnTo>
                    <a:lnTo>
                      <a:pt x="257" y="10"/>
                    </a:lnTo>
                    <a:lnTo>
                      <a:pt x="259" y="13"/>
                    </a:lnTo>
                    <a:lnTo>
                      <a:pt x="261" y="24"/>
                    </a:lnTo>
                    <a:lnTo>
                      <a:pt x="265" y="13"/>
                    </a:lnTo>
                    <a:lnTo>
                      <a:pt x="268" y="10"/>
                    </a:lnTo>
                    <a:lnTo>
                      <a:pt x="269" y="10"/>
                    </a:lnTo>
                    <a:lnTo>
                      <a:pt x="273" y="33"/>
                    </a:lnTo>
                    <a:lnTo>
                      <a:pt x="275" y="10"/>
                    </a:lnTo>
                    <a:lnTo>
                      <a:pt x="278" y="10"/>
                    </a:lnTo>
                  </a:path>
                </a:pathLst>
              </a:custGeom>
              <a:noFill/>
              <a:ln w="31750">
                <a:solidFill>
                  <a:srgbClr val="000000"/>
                </a:solidFill>
                <a:round/>
                <a:headEnd/>
                <a:tailEnd/>
              </a:ln>
            </p:spPr>
            <p:txBody>
              <a:bodyPr/>
              <a:lstStyle/>
              <a:p>
                <a:endParaRPr lang="en-US" dirty="0"/>
              </a:p>
            </p:txBody>
          </p:sp>
          <p:sp>
            <p:nvSpPr>
              <p:cNvPr id="61511" name="Freeform 66"/>
              <p:cNvSpPr>
                <a:spLocks/>
              </p:cNvSpPr>
              <p:nvPr/>
            </p:nvSpPr>
            <p:spPr bwMode="auto">
              <a:xfrm>
                <a:off x="4093" y="3826"/>
                <a:ext cx="170" cy="34"/>
              </a:xfrm>
              <a:custGeom>
                <a:avLst/>
                <a:gdLst>
                  <a:gd name="T0" fmla="*/ 3 w 170"/>
                  <a:gd name="T1" fmla="*/ 0 h 34"/>
                  <a:gd name="T2" fmla="*/ 9 w 170"/>
                  <a:gd name="T3" fmla="*/ 20 h 34"/>
                  <a:gd name="T4" fmla="*/ 13 w 170"/>
                  <a:gd name="T5" fmla="*/ 20 h 34"/>
                  <a:gd name="T6" fmla="*/ 18 w 170"/>
                  <a:gd name="T7" fmla="*/ 13 h 34"/>
                  <a:gd name="T8" fmla="*/ 23 w 170"/>
                  <a:gd name="T9" fmla="*/ 13 h 34"/>
                  <a:gd name="T10" fmla="*/ 28 w 170"/>
                  <a:gd name="T11" fmla="*/ 13 h 34"/>
                  <a:gd name="T12" fmla="*/ 35 w 170"/>
                  <a:gd name="T13" fmla="*/ 24 h 34"/>
                  <a:gd name="T14" fmla="*/ 40 w 170"/>
                  <a:gd name="T15" fmla="*/ 10 h 34"/>
                  <a:gd name="T16" fmla="*/ 45 w 170"/>
                  <a:gd name="T17" fmla="*/ 10 h 34"/>
                  <a:gd name="T18" fmla="*/ 50 w 170"/>
                  <a:gd name="T19" fmla="*/ 33 h 34"/>
                  <a:gd name="T20" fmla="*/ 57 w 170"/>
                  <a:gd name="T21" fmla="*/ 10 h 34"/>
                  <a:gd name="T22" fmla="*/ 61 w 170"/>
                  <a:gd name="T23" fmla="*/ 10 h 34"/>
                  <a:gd name="T24" fmla="*/ 66 w 170"/>
                  <a:gd name="T25" fmla="*/ 10 h 34"/>
                  <a:gd name="T26" fmla="*/ 72 w 170"/>
                  <a:gd name="T27" fmla="*/ 20 h 34"/>
                  <a:gd name="T28" fmla="*/ 78 w 170"/>
                  <a:gd name="T29" fmla="*/ 24 h 34"/>
                  <a:gd name="T30" fmla="*/ 83 w 170"/>
                  <a:gd name="T31" fmla="*/ 24 h 34"/>
                  <a:gd name="T32" fmla="*/ 88 w 170"/>
                  <a:gd name="T33" fmla="*/ 24 h 34"/>
                  <a:gd name="T34" fmla="*/ 93 w 170"/>
                  <a:gd name="T35" fmla="*/ 13 h 34"/>
                  <a:gd name="T36" fmla="*/ 98 w 170"/>
                  <a:gd name="T37" fmla="*/ 24 h 34"/>
                  <a:gd name="T38" fmla="*/ 104 w 170"/>
                  <a:gd name="T39" fmla="*/ 24 h 34"/>
                  <a:gd name="T40" fmla="*/ 110 w 170"/>
                  <a:gd name="T41" fmla="*/ 10 h 34"/>
                  <a:gd name="T42" fmla="*/ 115 w 170"/>
                  <a:gd name="T43" fmla="*/ 20 h 34"/>
                  <a:gd name="T44" fmla="*/ 121 w 170"/>
                  <a:gd name="T45" fmla="*/ 10 h 34"/>
                  <a:gd name="T46" fmla="*/ 125 w 170"/>
                  <a:gd name="T47" fmla="*/ 13 h 34"/>
                  <a:gd name="T48" fmla="*/ 131 w 170"/>
                  <a:gd name="T49" fmla="*/ 20 h 34"/>
                  <a:gd name="T50" fmla="*/ 136 w 170"/>
                  <a:gd name="T51" fmla="*/ 10 h 34"/>
                  <a:gd name="T52" fmla="*/ 142 w 170"/>
                  <a:gd name="T53" fmla="*/ 10 h 34"/>
                  <a:gd name="T54" fmla="*/ 147 w 170"/>
                  <a:gd name="T55" fmla="*/ 13 h 34"/>
                  <a:gd name="T56" fmla="*/ 153 w 170"/>
                  <a:gd name="T57" fmla="*/ 4 h 34"/>
                  <a:gd name="T58" fmla="*/ 158 w 170"/>
                  <a:gd name="T59" fmla="*/ 20 h 34"/>
                  <a:gd name="T60" fmla="*/ 163 w 170"/>
                  <a:gd name="T61" fmla="*/ 20 h 34"/>
                  <a:gd name="T62" fmla="*/ 169 w 170"/>
                  <a:gd name="T63" fmla="*/ 13 h 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0"/>
                  <a:gd name="T97" fmla="*/ 0 h 34"/>
                  <a:gd name="T98" fmla="*/ 170 w 170"/>
                  <a:gd name="T99" fmla="*/ 34 h 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0" h="34">
                    <a:moveTo>
                      <a:pt x="0" y="10"/>
                    </a:moveTo>
                    <a:lnTo>
                      <a:pt x="3" y="0"/>
                    </a:lnTo>
                    <a:lnTo>
                      <a:pt x="5" y="13"/>
                    </a:lnTo>
                    <a:lnTo>
                      <a:pt x="9" y="20"/>
                    </a:lnTo>
                    <a:lnTo>
                      <a:pt x="11" y="13"/>
                    </a:lnTo>
                    <a:lnTo>
                      <a:pt x="13" y="20"/>
                    </a:lnTo>
                    <a:lnTo>
                      <a:pt x="17" y="20"/>
                    </a:lnTo>
                    <a:lnTo>
                      <a:pt x="18" y="13"/>
                    </a:lnTo>
                    <a:lnTo>
                      <a:pt x="21" y="20"/>
                    </a:lnTo>
                    <a:lnTo>
                      <a:pt x="23" y="13"/>
                    </a:lnTo>
                    <a:lnTo>
                      <a:pt x="27" y="13"/>
                    </a:lnTo>
                    <a:lnTo>
                      <a:pt x="28" y="13"/>
                    </a:lnTo>
                    <a:lnTo>
                      <a:pt x="33" y="13"/>
                    </a:lnTo>
                    <a:lnTo>
                      <a:pt x="35" y="24"/>
                    </a:lnTo>
                    <a:lnTo>
                      <a:pt x="37" y="20"/>
                    </a:lnTo>
                    <a:lnTo>
                      <a:pt x="40" y="10"/>
                    </a:lnTo>
                    <a:lnTo>
                      <a:pt x="43" y="24"/>
                    </a:lnTo>
                    <a:lnTo>
                      <a:pt x="45" y="10"/>
                    </a:lnTo>
                    <a:lnTo>
                      <a:pt x="47" y="10"/>
                    </a:lnTo>
                    <a:lnTo>
                      <a:pt x="50" y="33"/>
                    </a:lnTo>
                    <a:lnTo>
                      <a:pt x="53" y="24"/>
                    </a:lnTo>
                    <a:lnTo>
                      <a:pt x="57" y="10"/>
                    </a:lnTo>
                    <a:lnTo>
                      <a:pt x="58" y="24"/>
                    </a:lnTo>
                    <a:lnTo>
                      <a:pt x="61" y="10"/>
                    </a:lnTo>
                    <a:lnTo>
                      <a:pt x="63" y="13"/>
                    </a:lnTo>
                    <a:lnTo>
                      <a:pt x="66" y="10"/>
                    </a:lnTo>
                    <a:lnTo>
                      <a:pt x="69" y="4"/>
                    </a:lnTo>
                    <a:lnTo>
                      <a:pt x="72" y="20"/>
                    </a:lnTo>
                    <a:lnTo>
                      <a:pt x="75" y="20"/>
                    </a:lnTo>
                    <a:lnTo>
                      <a:pt x="78" y="24"/>
                    </a:lnTo>
                    <a:lnTo>
                      <a:pt x="80" y="13"/>
                    </a:lnTo>
                    <a:lnTo>
                      <a:pt x="83" y="24"/>
                    </a:lnTo>
                    <a:lnTo>
                      <a:pt x="85" y="10"/>
                    </a:lnTo>
                    <a:lnTo>
                      <a:pt x="88" y="24"/>
                    </a:lnTo>
                    <a:lnTo>
                      <a:pt x="90" y="24"/>
                    </a:lnTo>
                    <a:lnTo>
                      <a:pt x="93" y="13"/>
                    </a:lnTo>
                    <a:lnTo>
                      <a:pt x="96" y="20"/>
                    </a:lnTo>
                    <a:lnTo>
                      <a:pt x="98" y="24"/>
                    </a:lnTo>
                    <a:lnTo>
                      <a:pt x="101" y="30"/>
                    </a:lnTo>
                    <a:lnTo>
                      <a:pt x="104" y="24"/>
                    </a:lnTo>
                    <a:lnTo>
                      <a:pt x="107" y="4"/>
                    </a:lnTo>
                    <a:lnTo>
                      <a:pt x="110" y="10"/>
                    </a:lnTo>
                    <a:lnTo>
                      <a:pt x="113" y="4"/>
                    </a:lnTo>
                    <a:lnTo>
                      <a:pt x="115" y="20"/>
                    </a:lnTo>
                    <a:lnTo>
                      <a:pt x="118" y="13"/>
                    </a:lnTo>
                    <a:lnTo>
                      <a:pt x="121" y="10"/>
                    </a:lnTo>
                    <a:lnTo>
                      <a:pt x="123" y="10"/>
                    </a:lnTo>
                    <a:lnTo>
                      <a:pt x="125" y="13"/>
                    </a:lnTo>
                    <a:lnTo>
                      <a:pt x="127" y="24"/>
                    </a:lnTo>
                    <a:lnTo>
                      <a:pt x="131" y="20"/>
                    </a:lnTo>
                    <a:lnTo>
                      <a:pt x="135" y="13"/>
                    </a:lnTo>
                    <a:lnTo>
                      <a:pt x="136" y="10"/>
                    </a:lnTo>
                    <a:lnTo>
                      <a:pt x="139" y="10"/>
                    </a:lnTo>
                    <a:lnTo>
                      <a:pt x="142" y="10"/>
                    </a:lnTo>
                    <a:lnTo>
                      <a:pt x="145" y="10"/>
                    </a:lnTo>
                    <a:lnTo>
                      <a:pt x="147" y="13"/>
                    </a:lnTo>
                    <a:lnTo>
                      <a:pt x="149" y="4"/>
                    </a:lnTo>
                    <a:lnTo>
                      <a:pt x="153" y="4"/>
                    </a:lnTo>
                    <a:lnTo>
                      <a:pt x="155" y="24"/>
                    </a:lnTo>
                    <a:lnTo>
                      <a:pt x="158" y="20"/>
                    </a:lnTo>
                    <a:lnTo>
                      <a:pt x="160" y="13"/>
                    </a:lnTo>
                    <a:lnTo>
                      <a:pt x="163" y="20"/>
                    </a:lnTo>
                    <a:lnTo>
                      <a:pt x="166" y="33"/>
                    </a:lnTo>
                    <a:lnTo>
                      <a:pt x="169" y="13"/>
                    </a:lnTo>
                  </a:path>
                </a:pathLst>
              </a:custGeom>
              <a:noFill/>
              <a:ln w="31750">
                <a:solidFill>
                  <a:srgbClr val="000000"/>
                </a:solidFill>
                <a:round/>
                <a:headEnd/>
                <a:tailEnd/>
              </a:ln>
            </p:spPr>
            <p:txBody>
              <a:bodyPr/>
              <a:lstStyle/>
              <a:p>
                <a:endParaRPr lang="en-US" dirty="0"/>
              </a:p>
            </p:txBody>
          </p:sp>
          <p:sp>
            <p:nvSpPr>
              <p:cNvPr id="61512" name="Freeform 67"/>
              <p:cNvSpPr>
                <a:spLocks/>
              </p:cNvSpPr>
              <p:nvPr/>
            </p:nvSpPr>
            <p:spPr bwMode="auto">
              <a:xfrm>
                <a:off x="4264" y="3764"/>
                <a:ext cx="279" cy="89"/>
              </a:xfrm>
              <a:custGeom>
                <a:avLst/>
                <a:gdLst>
                  <a:gd name="T0" fmla="*/ 3 w 279"/>
                  <a:gd name="T1" fmla="*/ 87 h 89"/>
                  <a:gd name="T2" fmla="*/ 8 w 279"/>
                  <a:gd name="T3" fmla="*/ 87 h 89"/>
                  <a:gd name="T4" fmla="*/ 14 w 279"/>
                  <a:gd name="T5" fmla="*/ 86 h 89"/>
                  <a:gd name="T6" fmla="*/ 19 w 279"/>
                  <a:gd name="T7" fmla="*/ 87 h 89"/>
                  <a:gd name="T8" fmla="*/ 24 w 279"/>
                  <a:gd name="T9" fmla="*/ 85 h 89"/>
                  <a:gd name="T10" fmla="*/ 30 w 279"/>
                  <a:gd name="T11" fmla="*/ 87 h 89"/>
                  <a:gd name="T12" fmla="*/ 34 w 279"/>
                  <a:gd name="T13" fmla="*/ 86 h 89"/>
                  <a:gd name="T14" fmla="*/ 41 w 279"/>
                  <a:gd name="T15" fmla="*/ 87 h 89"/>
                  <a:gd name="T16" fmla="*/ 46 w 279"/>
                  <a:gd name="T17" fmla="*/ 86 h 89"/>
                  <a:gd name="T18" fmla="*/ 51 w 279"/>
                  <a:gd name="T19" fmla="*/ 87 h 89"/>
                  <a:gd name="T20" fmla="*/ 56 w 279"/>
                  <a:gd name="T21" fmla="*/ 86 h 89"/>
                  <a:gd name="T22" fmla="*/ 61 w 279"/>
                  <a:gd name="T23" fmla="*/ 85 h 89"/>
                  <a:gd name="T24" fmla="*/ 68 w 279"/>
                  <a:gd name="T25" fmla="*/ 84 h 89"/>
                  <a:gd name="T26" fmla="*/ 73 w 279"/>
                  <a:gd name="T27" fmla="*/ 86 h 89"/>
                  <a:gd name="T28" fmla="*/ 78 w 279"/>
                  <a:gd name="T29" fmla="*/ 87 h 89"/>
                  <a:gd name="T30" fmla="*/ 82 w 279"/>
                  <a:gd name="T31" fmla="*/ 85 h 89"/>
                  <a:gd name="T32" fmla="*/ 89 w 279"/>
                  <a:gd name="T33" fmla="*/ 85 h 89"/>
                  <a:gd name="T34" fmla="*/ 94 w 279"/>
                  <a:gd name="T35" fmla="*/ 85 h 89"/>
                  <a:gd name="T36" fmla="*/ 98 w 279"/>
                  <a:gd name="T37" fmla="*/ 85 h 89"/>
                  <a:gd name="T38" fmla="*/ 103 w 279"/>
                  <a:gd name="T39" fmla="*/ 84 h 89"/>
                  <a:gd name="T40" fmla="*/ 111 w 279"/>
                  <a:gd name="T41" fmla="*/ 88 h 89"/>
                  <a:gd name="T42" fmla="*/ 116 w 279"/>
                  <a:gd name="T43" fmla="*/ 84 h 89"/>
                  <a:gd name="T44" fmla="*/ 120 w 279"/>
                  <a:gd name="T45" fmla="*/ 87 h 89"/>
                  <a:gd name="T46" fmla="*/ 125 w 279"/>
                  <a:gd name="T47" fmla="*/ 84 h 89"/>
                  <a:gd name="T48" fmla="*/ 131 w 279"/>
                  <a:gd name="T49" fmla="*/ 86 h 89"/>
                  <a:gd name="T50" fmla="*/ 136 w 279"/>
                  <a:gd name="T51" fmla="*/ 85 h 89"/>
                  <a:gd name="T52" fmla="*/ 141 w 279"/>
                  <a:gd name="T53" fmla="*/ 87 h 89"/>
                  <a:gd name="T54" fmla="*/ 147 w 279"/>
                  <a:gd name="T55" fmla="*/ 84 h 89"/>
                  <a:gd name="T56" fmla="*/ 152 w 279"/>
                  <a:gd name="T57" fmla="*/ 87 h 89"/>
                  <a:gd name="T58" fmla="*/ 158 w 279"/>
                  <a:gd name="T59" fmla="*/ 85 h 89"/>
                  <a:gd name="T60" fmla="*/ 163 w 279"/>
                  <a:gd name="T61" fmla="*/ 87 h 89"/>
                  <a:gd name="T62" fmla="*/ 168 w 279"/>
                  <a:gd name="T63" fmla="*/ 85 h 89"/>
                  <a:gd name="T64" fmla="*/ 174 w 279"/>
                  <a:gd name="T65" fmla="*/ 85 h 89"/>
                  <a:gd name="T66" fmla="*/ 179 w 279"/>
                  <a:gd name="T67" fmla="*/ 87 h 89"/>
                  <a:gd name="T68" fmla="*/ 184 w 279"/>
                  <a:gd name="T69" fmla="*/ 87 h 89"/>
                  <a:gd name="T70" fmla="*/ 190 w 279"/>
                  <a:gd name="T71" fmla="*/ 84 h 89"/>
                  <a:gd name="T72" fmla="*/ 196 w 279"/>
                  <a:gd name="T73" fmla="*/ 84 h 89"/>
                  <a:gd name="T74" fmla="*/ 200 w 279"/>
                  <a:gd name="T75" fmla="*/ 83 h 89"/>
                  <a:gd name="T76" fmla="*/ 206 w 279"/>
                  <a:gd name="T77" fmla="*/ 85 h 89"/>
                  <a:gd name="T78" fmla="*/ 210 w 279"/>
                  <a:gd name="T79" fmla="*/ 86 h 89"/>
                  <a:gd name="T80" fmla="*/ 217 w 279"/>
                  <a:gd name="T81" fmla="*/ 86 h 89"/>
                  <a:gd name="T82" fmla="*/ 222 w 279"/>
                  <a:gd name="T83" fmla="*/ 87 h 89"/>
                  <a:gd name="T84" fmla="*/ 227 w 279"/>
                  <a:gd name="T85" fmla="*/ 83 h 89"/>
                  <a:gd name="T86" fmla="*/ 233 w 279"/>
                  <a:gd name="T87" fmla="*/ 86 h 89"/>
                  <a:gd name="T88" fmla="*/ 238 w 279"/>
                  <a:gd name="T89" fmla="*/ 86 h 89"/>
                  <a:gd name="T90" fmla="*/ 244 w 279"/>
                  <a:gd name="T91" fmla="*/ 72 h 89"/>
                  <a:gd name="T92" fmla="*/ 248 w 279"/>
                  <a:gd name="T93" fmla="*/ 20 h 89"/>
                  <a:gd name="T94" fmla="*/ 254 w 279"/>
                  <a:gd name="T95" fmla="*/ 0 h 89"/>
                  <a:gd name="T96" fmla="*/ 260 w 279"/>
                  <a:gd name="T97" fmla="*/ 22 h 89"/>
                  <a:gd name="T98" fmla="*/ 265 w 279"/>
                  <a:gd name="T99" fmla="*/ 69 h 89"/>
                  <a:gd name="T100" fmla="*/ 270 w 279"/>
                  <a:gd name="T101" fmla="*/ 87 h 89"/>
                  <a:gd name="T102" fmla="*/ 276 w 279"/>
                  <a:gd name="T103" fmla="*/ 87 h 8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79"/>
                  <a:gd name="T157" fmla="*/ 0 h 89"/>
                  <a:gd name="T158" fmla="*/ 279 w 279"/>
                  <a:gd name="T159" fmla="*/ 89 h 8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79" h="89">
                    <a:moveTo>
                      <a:pt x="0" y="83"/>
                    </a:moveTo>
                    <a:lnTo>
                      <a:pt x="3" y="87"/>
                    </a:lnTo>
                    <a:lnTo>
                      <a:pt x="6" y="87"/>
                    </a:lnTo>
                    <a:lnTo>
                      <a:pt x="8" y="87"/>
                    </a:lnTo>
                    <a:lnTo>
                      <a:pt x="11" y="86"/>
                    </a:lnTo>
                    <a:lnTo>
                      <a:pt x="14" y="86"/>
                    </a:lnTo>
                    <a:lnTo>
                      <a:pt x="16" y="86"/>
                    </a:lnTo>
                    <a:lnTo>
                      <a:pt x="19" y="87"/>
                    </a:lnTo>
                    <a:lnTo>
                      <a:pt x="21" y="86"/>
                    </a:lnTo>
                    <a:lnTo>
                      <a:pt x="24" y="85"/>
                    </a:lnTo>
                    <a:lnTo>
                      <a:pt x="27" y="86"/>
                    </a:lnTo>
                    <a:lnTo>
                      <a:pt x="30" y="87"/>
                    </a:lnTo>
                    <a:lnTo>
                      <a:pt x="33" y="86"/>
                    </a:lnTo>
                    <a:lnTo>
                      <a:pt x="34" y="86"/>
                    </a:lnTo>
                    <a:lnTo>
                      <a:pt x="38" y="86"/>
                    </a:lnTo>
                    <a:lnTo>
                      <a:pt x="41" y="87"/>
                    </a:lnTo>
                    <a:lnTo>
                      <a:pt x="43" y="85"/>
                    </a:lnTo>
                    <a:lnTo>
                      <a:pt x="46" y="86"/>
                    </a:lnTo>
                    <a:lnTo>
                      <a:pt x="48" y="85"/>
                    </a:lnTo>
                    <a:lnTo>
                      <a:pt x="51" y="87"/>
                    </a:lnTo>
                    <a:lnTo>
                      <a:pt x="54" y="87"/>
                    </a:lnTo>
                    <a:lnTo>
                      <a:pt x="56" y="86"/>
                    </a:lnTo>
                    <a:lnTo>
                      <a:pt x="59" y="87"/>
                    </a:lnTo>
                    <a:lnTo>
                      <a:pt x="61" y="85"/>
                    </a:lnTo>
                    <a:lnTo>
                      <a:pt x="64" y="85"/>
                    </a:lnTo>
                    <a:lnTo>
                      <a:pt x="68" y="84"/>
                    </a:lnTo>
                    <a:lnTo>
                      <a:pt x="70" y="87"/>
                    </a:lnTo>
                    <a:lnTo>
                      <a:pt x="73" y="86"/>
                    </a:lnTo>
                    <a:lnTo>
                      <a:pt x="76" y="86"/>
                    </a:lnTo>
                    <a:lnTo>
                      <a:pt x="78" y="87"/>
                    </a:lnTo>
                    <a:lnTo>
                      <a:pt x="81" y="85"/>
                    </a:lnTo>
                    <a:lnTo>
                      <a:pt x="82" y="85"/>
                    </a:lnTo>
                    <a:lnTo>
                      <a:pt x="85" y="85"/>
                    </a:lnTo>
                    <a:lnTo>
                      <a:pt x="89" y="85"/>
                    </a:lnTo>
                    <a:lnTo>
                      <a:pt x="91" y="87"/>
                    </a:lnTo>
                    <a:lnTo>
                      <a:pt x="94" y="85"/>
                    </a:lnTo>
                    <a:lnTo>
                      <a:pt x="96" y="87"/>
                    </a:lnTo>
                    <a:lnTo>
                      <a:pt x="98" y="85"/>
                    </a:lnTo>
                    <a:lnTo>
                      <a:pt x="101" y="87"/>
                    </a:lnTo>
                    <a:lnTo>
                      <a:pt x="103" y="84"/>
                    </a:lnTo>
                    <a:lnTo>
                      <a:pt x="106" y="87"/>
                    </a:lnTo>
                    <a:lnTo>
                      <a:pt x="111" y="88"/>
                    </a:lnTo>
                    <a:lnTo>
                      <a:pt x="112" y="86"/>
                    </a:lnTo>
                    <a:lnTo>
                      <a:pt x="116" y="84"/>
                    </a:lnTo>
                    <a:lnTo>
                      <a:pt x="118" y="86"/>
                    </a:lnTo>
                    <a:lnTo>
                      <a:pt x="120" y="87"/>
                    </a:lnTo>
                    <a:lnTo>
                      <a:pt x="123" y="86"/>
                    </a:lnTo>
                    <a:lnTo>
                      <a:pt x="125" y="84"/>
                    </a:lnTo>
                    <a:lnTo>
                      <a:pt x="128" y="83"/>
                    </a:lnTo>
                    <a:lnTo>
                      <a:pt x="131" y="86"/>
                    </a:lnTo>
                    <a:lnTo>
                      <a:pt x="134" y="87"/>
                    </a:lnTo>
                    <a:lnTo>
                      <a:pt x="136" y="85"/>
                    </a:lnTo>
                    <a:lnTo>
                      <a:pt x="139" y="87"/>
                    </a:lnTo>
                    <a:lnTo>
                      <a:pt x="141" y="87"/>
                    </a:lnTo>
                    <a:lnTo>
                      <a:pt x="144" y="85"/>
                    </a:lnTo>
                    <a:lnTo>
                      <a:pt x="147" y="84"/>
                    </a:lnTo>
                    <a:lnTo>
                      <a:pt x="150" y="85"/>
                    </a:lnTo>
                    <a:lnTo>
                      <a:pt x="152" y="87"/>
                    </a:lnTo>
                    <a:lnTo>
                      <a:pt x="155" y="84"/>
                    </a:lnTo>
                    <a:lnTo>
                      <a:pt x="158" y="85"/>
                    </a:lnTo>
                    <a:lnTo>
                      <a:pt x="160" y="87"/>
                    </a:lnTo>
                    <a:lnTo>
                      <a:pt x="163" y="87"/>
                    </a:lnTo>
                    <a:lnTo>
                      <a:pt x="166" y="87"/>
                    </a:lnTo>
                    <a:lnTo>
                      <a:pt x="168" y="85"/>
                    </a:lnTo>
                    <a:lnTo>
                      <a:pt x="171" y="86"/>
                    </a:lnTo>
                    <a:lnTo>
                      <a:pt x="174" y="85"/>
                    </a:lnTo>
                    <a:lnTo>
                      <a:pt x="176" y="87"/>
                    </a:lnTo>
                    <a:lnTo>
                      <a:pt x="179" y="87"/>
                    </a:lnTo>
                    <a:lnTo>
                      <a:pt x="182" y="85"/>
                    </a:lnTo>
                    <a:lnTo>
                      <a:pt x="184" y="87"/>
                    </a:lnTo>
                    <a:lnTo>
                      <a:pt x="188" y="84"/>
                    </a:lnTo>
                    <a:lnTo>
                      <a:pt x="190" y="84"/>
                    </a:lnTo>
                    <a:lnTo>
                      <a:pt x="193" y="84"/>
                    </a:lnTo>
                    <a:lnTo>
                      <a:pt x="196" y="84"/>
                    </a:lnTo>
                    <a:lnTo>
                      <a:pt x="198" y="87"/>
                    </a:lnTo>
                    <a:lnTo>
                      <a:pt x="200" y="83"/>
                    </a:lnTo>
                    <a:lnTo>
                      <a:pt x="203" y="86"/>
                    </a:lnTo>
                    <a:lnTo>
                      <a:pt x="206" y="85"/>
                    </a:lnTo>
                    <a:lnTo>
                      <a:pt x="208" y="86"/>
                    </a:lnTo>
                    <a:lnTo>
                      <a:pt x="210" y="86"/>
                    </a:lnTo>
                    <a:lnTo>
                      <a:pt x="214" y="86"/>
                    </a:lnTo>
                    <a:lnTo>
                      <a:pt x="217" y="86"/>
                    </a:lnTo>
                    <a:lnTo>
                      <a:pt x="220" y="87"/>
                    </a:lnTo>
                    <a:lnTo>
                      <a:pt x="222" y="87"/>
                    </a:lnTo>
                    <a:lnTo>
                      <a:pt x="224" y="84"/>
                    </a:lnTo>
                    <a:lnTo>
                      <a:pt x="227" y="83"/>
                    </a:lnTo>
                    <a:lnTo>
                      <a:pt x="230" y="84"/>
                    </a:lnTo>
                    <a:lnTo>
                      <a:pt x="233" y="86"/>
                    </a:lnTo>
                    <a:lnTo>
                      <a:pt x="235" y="84"/>
                    </a:lnTo>
                    <a:lnTo>
                      <a:pt x="238" y="86"/>
                    </a:lnTo>
                    <a:lnTo>
                      <a:pt x="240" y="85"/>
                    </a:lnTo>
                    <a:lnTo>
                      <a:pt x="244" y="72"/>
                    </a:lnTo>
                    <a:lnTo>
                      <a:pt x="246" y="54"/>
                    </a:lnTo>
                    <a:lnTo>
                      <a:pt x="248" y="20"/>
                    </a:lnTo>
                    <a:lnTo>
                      <a:pt x="252" y="6"/>
                    </a:lnTo>
                    <a:lnTo>
                      <a:pt x="254" y="0"/>
                    </a:lnTo>
                    <a:lnTo>
                      <a:pt x="257" y="3"/>
                    </a:lnTo>
                    <a:lnTo>
                      <a:pt x="260" y="22"/>
                    </a:lnTo>
                    <a:lnTo>
                      <a:pt x="262" y="41"/>
                    </a:lnTo>
                    <a:lnTo>
                      <a:pt x="265" y="69"/>
                    </a:lnTo>
                    <a:lnTo>
                      <a:pt x="267" y="82"/>
                    </a:lnTo>
                    <a:lnTo>
                      <a:pt x="270" y="87"/>
                    </a:lnTo>
                    <a:lnTo>
                      <a:pt x="272" y="87"/>
                    </a:lnTo>
                    <a:lnTo>
                      <a:pt x="276" y="87"/>
                    </a:lnTo>
                    <a:lnTo>
                      <a:pt x="278" y="86"/>
                    </a:lnTo>
                  </a:path>
                </a:pathLst>
              </a:custGeom>
              <a:noFill/>
              <a:ln w="31750">
                <a:solidFill>
                  <a:srgbClr val="000000"/>
                </a:solidFill>
                <a:round/>
                <a:headEnd/>
                <a:tailEnd/>
              </a:ln>
            </p:spPr>
            <p:txBody>
              <a:bodyPr/>
              <a:lstStyle/>
              <a:p>
                <a:endParaRPr lang="en-US" dirty="0"/>
              </a:p>
            </p:txBody>
          </p:sp>
          <p:sp>
            <p:nvSpPr>
              <p:cNvPr id="61513" name="Freeform 68"/>
              <p:cNvSpPr>
                <a:spLocks/>
              </p:cNvSpPr>
              <p:nvPr/>
            </p:nvSpPr>
            <p:spPr bwMode="auto">
              <a:xfrm>
                <a:off x="4542" y="3839"/>
                <a:ext cx="43" cy="21"/>
              </a:xfrm>
              <a:custGeom>
                <a:avLst/>
                <a:gdLst>
                  <a:gd name="T0" fmla="*/ 0 w 43"/>
                  <a:gd name="T1" fmla="*/ 12 h 21"/>
                  <a:gd name="T2" fmla="*/ 2 w 43"/>
                  <a:gd name="T3" fmla="*/ 12 h 21"/>
                  <a:gd name="T4" fmla="*/ 6 w 43"/>
                  <a:gd name="T5" fmla="*/ 0 h 21"/>
                  <a:gd name="T6" fmla="*/ 7 w 43"/>
                  <a:gd name="T7" fmla="*/ 12 h 21"/>
                  <a:gd name="T8" fmla="*/ 10 w 43"/>
                  <a:gd name="T9" fmla="*/ 17 h 21"/>
                  <a:gd name="T10" fmla="*/ 14 w 43"/>
                  <a:gd name="T11" fmla="*/ 5 h 21"/>
                  <a:gd name="T12" fmla="*/ 16 w 43"/>
                  <a:gd name="T13" fmla="*/ 8 h 21"/>
                  <a:gd name="T14" fmla="*/ 19 w 43"/>
                  <a:gd name="T15" fmla="*/ 20 h 21"/>
                  <a:gd name="T16" fmla="*/ 22 w 43"/>
                  <a:gd name="T17" fmla="*/ 20 h 21"/>
                  <a:gd name="T18" fmla="*/ 24 w 43"/>
                  <a:gd name="T19" fmla="*/ 20 h 21"/>
                  <a:gd name="T20" fmla="*/ 26 w 43"/>
                  <a:gd name="T21" fmla="*/ 12 h 21"/>
                  <a:gd name="T22" fmla="*/ 29 w 43"/>
                  <a:gd name="T23" fmla="*/ 8 h 21"/>
                  <a:gd name="T24" fmla="*/ 32 w 43"/>
                  <a:gd name="T25" fmla="*/ 12 h 21"/>
                  <a:gd name="T26" fmla="*/ 34 w 43"/>
                  <a:gd name="T27" fmla="*/ 17 h 21"/>
                  <a:gd name="T28" fmla="*/ 37 w 43"/>
                  <a:gd name="T29" fmla="*/ 12 h 21"/>
                  <a:gd name="T30" fmla="*/ 40 w 43"/>
                  <a:gd name="T31" fmla="*/ 20 h 21"/>
                  <a:gd name="T32" fmla="*/ 42 w 43"/>
                  <a:gd name="T33" fmla="*/ 8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21"/>
                  <a:gd name="T53" fmla="*/ 43 w 43"/>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21">
                    <a:moveTo>
                      <a:pt x="0" y="12"/>
                    </a:moveTo>
                    <a:lnTo>
                      <a:pt x="2" y="12"/>
                    </a:lnTo>
                    <a:lnTo>
                      <a:pt x="6" y="0"/>
                    </a:lnTo>
                    <a:lnTo>
                      <a:pt x="7" y="12"/>
                    </a:lnTo>
                    <a:lnTo>
                      <a:pt x="10" y="17"/>
                    </a:lnTo>
                    <a:lnTo>
                      <a:pt x="14" y="5"/>
                    </a:lnTo>
                    <a:lnTo>
                      <a:pt x="16" y="8"/>
                    </a:lnTo>
                    <a:lnTo>
                      <a:pt x="19" y="20"/>
                    </a:lnTo>
                    <a:lnTo>
                      <a:pt x="22" y="20"/>
                    </a:lnTo>
                    <a:lnTo>
                      <a:pt x="24" y="20"/>
                    </a:lnTo>
                    <a:lnTo>
                      <a:pt x="26" y="12"/>
                    </a:lnTo>
                    <a:lnTo>
                      <a:pt x="29" y="8"/>
                    </a:lnTo>
                    <a:lnTo>
                      <a:pt x="32" y="12"/>
                    </a:lnTo>
                    <a:lnTo>
                      <a:pt x="34" y="17"/>
                    </a:lnTo>
                    <a:lnTo>
                      <a:pt x="37" y="12"/>
                    </a:lnTo>
                    <a:lnTo>
                      <a:pt x="40" y="20"/>
                    </a:lnTo>
                    <a:lnTo>
                      <a:pt x="42" y="8"/>
                    </a:lnTo>
                  </a:path>
                </a:pathLst>
              </a:custGeom>
              <a:noFill/>
              <a:ln w="31750">
                <a:solidFill>
                  <a:srgbClr val="000000"/>
                </a:solidFill>
                <a:round/>
                <a:headEnd/>
                <a:tailEnd/>
              </a:ln>
            </p:spPr>
            <p:txBody>
              <a:bodyPr/>
              <a:lstStyle/>
              <a:p>
                <a:endParaRPr lang="en-US" dirty="0"/>
              </a:p>
            </p:txBody>
          </p:sp>
        </p:grpSp>
        <p:sp>
          <p:nvSpPr>
            <p:cNvPr id="61497" name="Line 69"/>
            <p:cNvSpPr>
              <a:spLocks noChangeShapeType="1"/>
            </p:cNvSpPr>
            <p:nvPr/>
          </p:nvSpPr>
          <p:spPr bwMode="auto">
            <a:xfrm>
              <a:off x="1499" y="1330"/>
              <a:ext cx="2529" cy="0"/>
            </a:xfrm>
            <a:prstGeom prst="line">
              <a:avLst/>
            </a:prstGeom>
            <a:noFill/>
            <a:ln w="31750">
              <a:solidFill>
                <a:schemeClr val="tx2"/>
              </a:solidFill>
              <a:round/>
              <a:headEnd/>
              <a:tailEnd/>
            </a:ln>
          </p:spPr>
          <p:txBody>
            <a:bodyPr wrap="none" anchor="ctr"/>
            <a:lstStyle/>
            <a:p>
              <a:endParaRPr lang="en-US" dirty="0"/>
            </a:p>
          </p:txBody>
        </p:sp>
        <p:sp>
          <p:nvSpPr>
            <p:cNvPr id="61498" name="Line 70"/>
            <p:cNvSpPr>
              <a:spLocks noChangeShapeType="1"/>
            </p:cNvSpPr>
            <p:nvPr/>
          </p:nvSpPr>
          <p:spPr bwMode="auto">
            <a:xfrm>
              <a:off x="3434" y="2988"/>
              <a:ext cx="752" cy="0"/>
            </a:xfrm>
            <a:prstGeom prst="line">
              <a:avLst/>
            </a:prstGeom>
            <a:noFill/>
            <a:ln w="31750">
              <a:solidFill>
                <a:schemeClr val="tx2"/>
              </a:solidFill>
              <a:round/>
              <a:headEnd/>
              <a:tailEnd/>
            </a:ln>
          </p:spPr>
          <p:txBody>
            <a:bodyPr wrap="none" anchor="ctr"/>
            <a:lstStyle/>
            <a:p>
              <a:endParaRPr lang="en-US" dirty="0"/>
            </a:p>
          </p:txBody>
        </p:sp>
        <p:sp>
          <p:nvSpPr>
            <p:cNvPr id="61499" name="Line 71"/>
            <p:cNvSpPr>
              <a:spLocks noChangeShapeType="1"/>
            </p:cNvSpPr>
            <p:nvPr/>
          </p:nvSpPr>
          <p:spPr bwMode="auto">
            <a:xfrm>
              <a:off x="3679" y="1388"/>
              <a:ext cx="0" cy="1557"/>
            </a:xfrm>
            <a:prstGeom prst="line">
              <a:avLst/>
            </a:prstGeom>
            <a:noFill/>
            <a:ln w="31750">
              <a:solidFill>
                <a:schemeClr val="tx2"/>
              </a:solidFill>
              <a:round/>
              <a:headEnd type="triangle" w="med" len="med"/>
              <a:tailEnd type="triangle" w="med" len="med"/>
            </a:ln>
          </p:spPr>
          <p:txBody>
            <a:bodyPr wrap="none" anchor="ctr"/>
            <a:lstStyle/>
            <a:p>
              <a:endParaRPr lang="en-US" dirty="0"/>
            </a:p>
          </p:txBody>
        </p:sp>
        <p:sp>
          <p:nvSpPr>
            <p:cNvPr id="1602632" name="Text Box 72"/>
            <p:cNvSpPr txBox="1">
              <a:spLocks noChangeArrowheads="1"/>
            </p:cNvSpPr>
            <p:nvPr/>
          </p:nvSpPr>
          <p:spPr bwMode="auto">
            <a:xfrm>
              <a:off x="2425" y="1847"/>
              <a:ext cx="1178" cy="527"/>
            </a:xfrm>
            <a:prstGeom prst="rect">
              <a:avLst/>
            </a:prstGeom>
            <a:solidFill>
              <a:schemeClr val="bg1"/>
            </a:solidFill>
            <a:ln w="19050">
              <a:solidFill>
                <a:srgbClr val="000000"/>
              </a:solidFill>
              <a:miter lim="800000"/>
              <a:headEnd/>
              <a:tailEnd/>
            </a:ln>
            <a:effectLst>
              <a:outerShdw dist="107763" dir="18900000" algn="ctr" rotWithShape="0">
                <a:srgbClr val="404040"/>
              </a:outerShdw>
            </a:effectLst>
          </p:spPr>
          <p:txBody>
            <a:bodyPr lIns="0" tIns="0" rIns="0" bIns="0" anchor="ctr"/>
            <a:lstStyle/>
            <a:p>
              <a:pPr algn="ctr" defTabSz="409575">
                <a:buClr>
                  <a:srgbClr val="000000"/>
                </a:buClr>
                <a:buSzPct val="90000"/>
                <a:buFont typeface="Monotype Sorts" pitchFamily="2" charset="2"/>
                <a:buNone/>
              </a:pPr>
              <a:r>
                <a:rPr lang="en-US" sz="2900" dirty="0">
                  <a:solidFill>
                    <a:schemeClr val="tx2"/>
                  </a:solidFill>
                  <a:latin typeface="Agilent TT Cond" pitchFamily="34" charset="0"/>
                </a:rPr>
                <a:t>Dynamic</a:t>
              </a:r>
            </a:p>
            <a:p>
              <a:pPr algn="ctr" defTabSz="409575">
                <a:buClr>
                  <a:srgbClr val="000000"/>
                </a:buClr>
                <a:buSzPct val="90000"/>
                <a:buFont typeface="Monotype Sorts" pitchFamily="2" charset="2"/>
                <a:buNone/>
              </a:pPr>
              <a:r>
                <a:rPr lang="en-US" sz="2900" dirty="0">
                  <a:solidFill>
                    <a:schemeClr val="tx2"/>
                  </a:solidFill>
                  <a:latin typeface="Agilent TT Cond" pitchFamily="34" charset="0"/>
                </a:rPr>
                <a:t>Range</a:t>
              </a:r>
              <a:endParaRPr lang="en-US" sz="2200" dirty="0">
                <a:solidFill>
                  <a:schemeClr val="tx2"/>
                </a:solidFill>
                <a:latin typeface="Agilent TT Cond" pitchFamily="34" charset="0"/>
              </a:endParaRPr>
            </a:p>
          </p:txBody>
        </p:sp>
      </p:grpSp>
      <p:sp>
        <p:nvSpPr>
          <p:cNvPr id="61444" name="Rectangle 73"/>
          <p:cNvSpPr>
            <a:spLocks noChangeArrowheads="1"/>
          </p:cNvSpPr>
          <p:nvPr/>
        </p:nvSpPr>
        <p:spPr bwMode="auto">
          <a:xfrm>
            <a:off x="1219200" y="4673600"/>
            <a:ext cx="6858000" cy="1270000"/>
          </a:xfrm>
          <a:prstGeom prst="rect">
            <a:avLst/>
          </a:prstGeom>
          <a:noFill/>
          <a:ln w="9525">
            <a:noFill/>
            <a:miter lim="800000"/>
            <a:headEnd/>
            <a:tailEnd/>
          </a:ln>
        </p:spPr>
        <p:txBody>
          <a:bodyPr lIns="0" tIns="0" rIns="0" bIns="0">
            <a:spAutoFit/>
          </a:bodyPr>
          <a:lstStyle/>
          <a:p>
            <a:pPr>
              <a:lnSpc>
                <a:spcPct val="95000"/>
              </a:lnSpc>
              <a:spcBef>
                <a:spcPct val="50000"/>
              </a:spcBef>
              <a:spcAft>
                <a:spcPct val="50000"/>
              </a:spcAft>
            </a:pPr>
            <a:r>
              <a:rPr lang="en-US" sz="2200" dirty="0">
                <a:solidFill>
                  <a:srgbClr val="3333FF"/>
                </a:solidFill>
                <a:latin typeface="Agilent TT Cond" pitchFamily="34" charset="0"/>
              </a:rPr>
              <a:t>The ratio, expressed in dB, of the largest to the smallest signals simultaneously present at the input of the spectrum analyzer that allows measurement of the smaller signal to a given degree of uncertainty.</a:t>
            </a:r>
          </a:p>
        </p:txBody>
      </p:sp>
      <p:sp>
        <p:nvSpPr>
          <p:cNvPr id="74" name="Footer Placeholder 73"/>
          <p:cNvSpPr>
            <a:spLocks noGrp="1"/>
          </p:cNvSpPr>
          <p:nvPr>
            <p:ph type="ftr" sz="quarter" idx="10"/>
          </p:nvPr>
        </p:nvSpPr>
        <p:spPr/>
        <p:txBody>
          <a:bodyPr/>
          <a:lstStyle/>
          <a:p>
            <a:r>
              <a:rPr lang="en-US" dirty="0" smtClean="0"/>
              <a:t>Back to Basics Training</a:t>
            </a:r>
            <a:endParaRPr lang="en-US" dirty="0"/>
          </a:p>
        </p:txBody>
      </p:sp>
      <p:sp>
        <p:nvSpPr>
          <p:cNvPr id="75" name="Slide Number Placeholder 74"/>
          <p:cNvSpPr>
            <a:spLocks noGrp="1"/>
          </p:cNvSpPr>
          <p:nvPr>
            <p:ph type="sldNum" sz="quarter" idx="12"/>
          </p:nvPr>
        </p:nvSpPr>
        <p:spPr/>
        <p:txBody>
          <a:bodyPr/>
          <a:lstStyle/>
          <a:p>
            <a:fld id="{2D132F79-ACF3-4263-B52B-5972FA2CE406}" type="slidenum">
              <a:rPr lang="en-US" smtClean="0"/>
              <a:pPr/>
              <a:t>62</a:t>
            </a:fld>
            <a:endParaRPr lang="en-US"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28600" y="76199"/>
            <a:ext cx="8915400" cy="790575"/>
          </a:xfrm>
        </p:spPr>
        <p:txBody>
          <a:bodyPr/>
          <a:lstStyle/>
          <a:p>
            <a:r>
              <a:rPr lang="en-US" dirty="0" smtClean="0"/>
              <a:t>Specifications</a:t>
            </a:r>
            <a:br>
              <a:rPr lang="en-US" dirty="0" smtClean="0"/>
            </a:br>
            <a:r>
              <a:rPr lang="en-US" sz="2100" dirty="0" smtClean="0"/>
              <a:t>	Dynamic Range</a:t>
            </a:r>
          </a:p>
        </p:txBody>
      </p:sp>
      <p:sp>
        <p:nvSpPr>
          <p:cNvPr id="62467" name="Text Box 3"/>
          <p:cNvSpPr txBox="1">
            <a:spLocks noChangeArrowheads="1"/>
          </p:cNvSpPr>
          <p:nvPr/>
        </p:nvSpPr>
        <p:spPr bwMode="auto">
          <a:xfrm>
            <a:off x="722313" y="1003300"/>
            <a:ext cx="8074025" cy="423863"/>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2400" dirty="0">
                <a:solidFill>
                  <a:schemeClr val="accent2"/>
                </a:solidFill>
                <a:latin typeface="Agilent TT Cond" pitchFamily="34" charset="0"/>
              </a:rPr>
              <a:t>Dynamic Range Can Be Presented Graphically</a:t>
            </a:r>
          </a:p>
        </p:txBody>
      </p:sp>
      <p:grpSp>
        <p:nvGrpSpPr>
          <p:cNvPr id="2" name="Group 4"/>
          <p:cNvGrpSpPr>
            <a:grpSpLocks/>
          </p:cNvGrpSpPr>
          <p:nvPr/>
        </p:nvGrpSpPr>
        <p:grpSpPr bwMode="auto">
          <a:xfrm>
            <a:off x="3495675" y="5183188"/>
            <a:ext cx="3011488" cy="390525"/>
            <a:chOff x="2318" y="4134"/>
            <a:chExt cx="2087" cy="278"/>
          </a:xfrm>
        </p:grpSpPr>
        <p:sp>
          <p:nvSpPr>
            <p:cNvPr id="62528" name="Text Box 5"/>
            <p:cNvSpPr txBox="1">
              <a:spLocks noChangeArrowheads="1"/>
            </p:cNvSpPr>
            <p:nvPr/>
          </p:nvSpPr>
          <p:spPr bwMode="auto">
            <a:xfrm>
              <a:off x="2767" y="4148"/>
              <a:ext cx="1143" cy="139"/>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POWER AT MIXER =</a:t>
              </a:r>
              <a:endParaRPr lang="en-US" sz="2200" dirty="0">
                <a:latin typeface="Agilent TT Cond" pitchFamily="34" charset="0"/>
              </a:endParaRPr>
            </a:p>
          </p:txBody>
        </p:sp>
        <p:sp>
          <p:nvSpPr>
            <p:cNvPr id="62529" name="Text Box 6"/>
            <p:cNvSpPr txBox="1">
              <a:spLocks noChangeArrowheads="1"/>
            </p:cNvSpPr>
            <p:nvPr/>
          </p:nvSpPr>
          <p:spPr bwMode="auto">
            <a:xfrm>
              <a:off x="2318" y="4134"/>
              <a:ext cx="2087" cy="278"/>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INPUT - ATTENUATOR SETTING dBm</a:t>
              </a:r>
              <a:endParaRPr lang="en-US" sz="2200" dirty="0">
                <a:latin typeface="Agilent TT Cond" pitchFamily="34" charset="0"/>
              </a:endParaRPr>
            </a:p>
          </p:txBody>
        </p:sp>
      </p:grpSp>
      <p:sp>
        <p:nvSpPr>
          <p:cNvPr id="62469" name="Text Box 7"/>
          <p:cNvSpPr txBox="1">
            <a:spLocks noChangeArrowheads="1"/>
          </p:cNvSpPr>
          <p:nvPr/>
        </p:nvSpPr>
        <p:spPr bwMode="auto">
          <a:xfrm rot="-5400000">
            <a:off x="393701" y="3140075"/>
            <a:ext cx="2495550" cy="193675"/>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SIGNAL-TO-NOISE RATIO, dBc</a:t>
            </a:r>
            <a:endParaRPr lang="en-US" sz="2200" dirty="0">
              <a:latin typeface="Agilent TT Cond" pitchFamily="34" charset="0"/>
            </a:endParaRPr>
          </a:p>
        </p:txBody>
      </p:sp>
      <p:sp>
        <p:nvSpPr>
          <p:cNvPr id="62470" name="Text Box 8"/>
          <p:cNvSpPr txBox="1">
            <a:spLocks noChangeArrowheads="1"/>
          </p:cNvSpPr>
          <p:nvPr/>
        </p:nvSpPr>
        <p:spPr bwMode="auto">
          <a:xfrm>
            <a:off x="1755775" y="2206625"/>
            <a:ext cx="249238" cy="19526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-20</a:t>
            </a:r>
            <a:endParaRPr lang="en-US" sz="2200" dirty="0">
              <a:latin typeface="Agilent TT Cond" pitchFamily="34" charset="0"/>
            </a:endParaRPr>
          </a:p>
        </p:txBody>
      </p:sp>
      <p:sp>
        <p:nvSpPr>
          <p:cNvPr id="62471" name="Text Box 9"/>
          <p:cNvSpPr txBox="1">
            <a:spLocks noChangeArrowheads="1"/>
          </p:cNvSpPr>
          <p:nvPr/>
        </p:nvSpPr>
        <p:spPr bwMode="auto">
          <a:xfrm>
            <a:off x="1755775" y="2825750"/>
            <a:ext cx="249238" cy="19526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-40</a:t>
            </a:r>
            <a:endParaRPr lang="en-US" sz="2200" dirty="0">
              <a:latin typeface="Agilent TT Cond" pitchFamily="34" charset="0"/>
            </a:endParaRPr>
          </a:p>
        </p:txBody>
      </p:sp>
      <p:sp>
        <p:nvSpPr>
          <p:cNvPr id="62472" name="Text Box 10"/>
          <p:cNvSpPr txBox="1">
            <a:spLocks noChangeArrowheads="1"/>
          </p:cNvSpPr>
          <p:nvPr/>
        </p:nvSpPr>
        <p:spPr bwMode="auto">
          <a:xfrm>
            <a:off x="1760538" y="3451225"/>
            <a:ext cx="247650" cy="19526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-60</a:t>
            </a:r>
            <a:endParaRPr lang="en-US" sz="2200" dirty="0">
              <a:latin typeface="Agilent TT Cond" pitchFamily="34" charset="0"/>
            </a:endParaRPr>
          </a:p>
        </p:txBody>
      </p:sp>
      <p:sp>
        <p:nvSpPr>
          <p:cNvPr id="62473" name="Text Box 11"/>
          <p:cNvSpPr txBox="1">
            <a:spLocks noChangeArrowheads="1"/>
          </p:cNvSpPr>
          <p:nvPr/>
        </p:nvSpPr>
        <p:spPr bwMode="auto">
          <a:xfrm>
            <a:off x="1763713" y="4003675"/>
            <a:ext cx="247650" cy="19526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-80</a:t>
            </a:r>
            <a:endParaRPr lang="en-US" sz="2200" dirty="0">
              <a:latin typeface="Agilent TT Cond" pitchFamily="34" charset="0"/>
            </a:endParaRPr>
          </a:p>
        </p:txBody>
      </p:sp>
      <p:sp>
        <p:nvSpPr>
          <p:cNvPr id="62474" name="Text Box 12"/>
          <p:cNvSpPr txBox="1">
            <a:spLocks noChangeArrowheads="1"/>
          </p:cNvSpPr>
          <p:nvPr/>
        </p:nvSpPr>
        <p:spPr bwMode="auto">
          <a:xfrm>
            <a:off x="1679575" y="4611688"/>
            <a:ext cx="342900" cy="195262"/>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-100</a:t>
            </a:r>
            <a:endParaRPr lang="en-US" sz="2200" dirty="0">
              <a:latin typeface="Agilent TT Cond" pitchFamily="34" charset="0"/>
            </a:endParaRPr>
          </a:p>
        </p:txBody>
      </p:sp>
      <p:sp>
        <p:nvSpPr>
          <p:cNvPr id="62475" name="Line 13"/>
          <p:cNvSpPr>
            <a:spLocks noChangeShapeType="1"/>
          </p:cNvSpPr>
          <p:nvPr/>
        </p:nvSpPr>
        <p:spPr bwMode="auto">
          <a:xfrm flipH="1">
            <a:off x="3022600" y="4767263"/>
            <a:ext cx="542925" cy="749300"/>
          </a:xfrm>
          <a:prstGeom prst="line">
            <a:avLst/>
          </a:prstGeom>
          <a:noFill/>
          <a:ln w="31750">
            <a:solidFill>
              <a:srgbClr val="000000"/>
            </a:solidFill>
            <a:round/>
            <a:headEnd/>
            <a:tailEnd/>
          </a:ln>
        </p:spPr>
        <p:txBody>
          <a:bodyPr wrap="none" anchor="ctr"/>
          <a:lstStyle/>
          <a:p>
            <a:endParaRPr lang="en-US" dirty="0"/>
          </a:p>
        </p:txBody>
      </p:sp>
      <p:sp>
        <p:nvSpPr>
          <p:cNvPr id="62476" name="Freeform 14"/>
          <p:cNvSpPr>
            <a:spLocks/>
          </p:cNvSpPr>
          <p:nvPr/>
        </p:nvSpPr>
        <p:spPr bwMode="auto">
          <a:xfrm>
            <a:off x="3463925" y="4760913"/>
            <a:ext cx="104775" cy="123825"/>
          </a:xfrm>
          <a:custGeom>
            <a:avLst/>
            <a:gdLst>
              <a:gd name="T0" fmla="*/ 148321195 w 73"/>
              <a:gd name="T1" fmla="*/ 0 h 89"/>
              <a:gd name="T2" fmla="*/ 0 w 73"/>
              <a:gd name="T3" fmla="*/ 123884827 h 89"/>
              <a:gd name="T4" fmla="*/ 55619736 w 73"/>
              <a:gd name="T5" fmla="*/ 123884827 h 89"/>
              <a:gd name="T6" fmla="*/ 74160598 w 73"/>
              <a:gd name="T7" fmla="*/ 170341446 h 89"/>
              <a:gd name="T8" fmla="*/ 148321195 w 73"/>
              <a:gd name="T9" fmla="*/ 0 h 89"/>
              <a:gd name="T10" fmla="*/ 148321195 w 73"/>
              <a:gd name="T11" fmla="*/ 0 h 89"/>
              <a:gd name="T12" fmla="*/ 0 60000 65536"/>
              <a:gd name="T13" fmla="*/ 0 60000 65536"/>
              <a:gd name="T14" fmla="*/ 0 60000 65536"/>
              <a:gd name="T15" fmla="*/ 0 60000 65536"/>
              <a:gd name="T16" fmla="*/ 0 60000 65536"/>
              <a:gd name="T17" fmla="*/ 0 60000 65536"/>
              <a:gd name="T18" fmla="*/ 0 w 73"/>
              <a:gd name="T19" fmla="*/ 0 h 89"/>
              <a:gd name="T20" fmla="*/ 73 w 73"/>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73" h="89">
                <a:moveTo>
                  <a:pt x="72" y="0"/>
                </a:moveTo>
                <a:lnTo>
                  <a:pt x="0" y="64"/>
                </a:lnTo>
                <a:lnTo>
                  <a:pt x="27" y="64"/>
                </a:lnTo>
                <a:lnTo>
                  <a:pt x="36" y="88"/>
                </a:lnTo>
                <a:lnTo>
                  <a:pt x="72" y="0"/>
                </a:lnTo>
              </a:path>
            </a:pathLst>
          </a:custGeom>
          <a:solidFill>
            <a:srgbClr val="000000"/>
          </a:solidFill>
          <a:ln w="9525">
            <a:solidFill>
              <a:srgbClr val="000000"/>
            </a:solidFill>
            <a:round/>
            <a:headEnd/>
            <a:tailEnd/>
          </a:ln>
        </p:spPr>
        <p:txBody>
          <a:bodyPr/>
          <a:lstStyle/>
          <a:p>
            <a:endParaRPr lang="en-US" dirty="0"/>
          </a:p>
        </p:txBody>
      </p:sp>
      <p:sp>
        <p:nvSpPr>
          <p:cNvPr id="62477" name="Text Box 15"/>
          <p:cNvSpPr txBox="1">
            <a:spLocks noChangeArrowheads="1"/>
          </p:cNvSpPr>
          <p:nvPr/>
        </p:nvSpPr>
        <p:spPr bwMode="auto">
          <a:xfrm>
            <a:off x="2543175" y="4902200"/>
            <a:ext cx="247650" cy="19526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-60</a:t>
            </a:r>
            <a:endParaRPr lang="en-US" sz="2200" dirty="0">
              <a:latin typeface="Agilent TT Cond" pitchFamily="34" charset="0"/>
            </a:endParaRPr>
          </a:p>
        </p:txBody>
      </p:sp>
      <p:sp>
        <p:nvSpPr>
          <p:cNvPr id="62478" name="Text Box 16"/>
          <p:cNvSpPr txBox="1">
            <a:spLocks noChangeArrowheads="1"/>
          </p:cNvSpPr>
          <p:nvPr/>
        </p:nvSpPr>
        <p:spPr bwMode="auto">
          <a:xfrm>
            <a:off x="4116388" y="4902200"/>
            <a:ext cx="246062" cy="19526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-30</a:t>
            </a:r>
            <a:endParaRPr lang="en-US" sz="2200" dirty="0">
              <a:latin typeface="Agilent TT Cond" pitchFamily="34" charset="0"/>
            </a:endParaRPr>
          </a:p>
        </p:txBody>
      </p:sp>
      <p:sp>
        <p:nvSpPr>
          <p:cNvPr id="62479" name="Text Box 17"/>
          <p:cNvSpPr txBox="1">
            <a:spLocks noChangeArrowheads="1"/>
          </p:cNvSpPr>
          <p:nvPr/>
        </p:nvSpPr>
        <p:spPr bwMode="auto">
          <a:xfrm>
            <a:off x="5768975" y="4902200"/>
            <a:ext cx="95250" cy="19526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0</a:t>
            </a:r>
            <a:endParaRPr lang="en-US" sz="2200" dirty="0">
              <a:latin typeface="Agilent TT Cond" pitchFamily="34" charset="0"/>
            </a:endParaRPr>
          </a:p>
        </p:txBody>
      </p:sp>
      <p:sp>
        <p:nvSpPr>
          <p:cNvPr id="62480" name="Text Box 18"/>
          <p:cNvSpPr txBox="1">
            <a:spLocks noChangeArrowheads="1"/>
          </p:cNvSpPr>
          <p:nvPr/>
        </p:nvSpPr>
        <p:spPr bwMode="auto">
          <a:xfrm>
            <a:off x="7235825" y="4902200"/>
            <a:ext cx="293688" cy="19526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rgbClr val="000000"/>
                </a:solidFill>
                <a:latin typeface="Agilent TT Cond" pitchFamily="34" charset="0"/>
              </a:rPr>
              <a:t>+30</a:t>
            </a:r>
            <a:endParaRPr lang="en-US" sz="2200" dirty="0">
              <a:latin typeface="Agilent TT Cond" pitchFamily="34" charset="0"/>
            </a:endParaRPr>
          </a:p>
        </p:txBody>
      </p:sp>
      <p:sp>
        <p:nvSpPr>
          <p:cNvPr id="62481" name="Text Box 19"/>
          <p:cNvSpPr txBox="1">
            <a:spLocks noChangeArrowheads="1"/>
          </p:cNvSpPr>
          <p:nvPr/>
        </p:nvSpPr>
        <p:spPr bwMode="auto">
          <a:xfrm>
            <a:off x="6900863" y="1749425"/>
            <a:ext cx="2243137" cy="46038"/>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00" dirty="0">
                <a:solidFill>
                  <a:srgbClr val="FF0000"/>
                </a:solidFill>
                <a:latin typeface="Agilent TT Cond" pitchFamily="34" charset="0"/>
              </a:rPr>
              <a:t>.</a:t>
            </a:r>
            <a:endParaRPr lang="en-US" sz="2200" dirty="0">
              <a:latin typeface="Agilent TT Cond" pitchFamily="34" charset="0"/>
            </a:endParaRPr>
          </a:p>
        </p:txBody>
      </p:sp>
      <p:sp>
        <p:nvSpPr>
          <p:cNvPr id="62482" name="Freeform 20"/>
          <p:cNvSpPr>
            <a:spLocks/>
          </p:cNvSpPr>
          <p:nvPr/>
        </p:nvSpPr>
        <p:spPr bwMode="auto">
          <a:xfrm>
            <a:off x="2147888" y="1668463"/>
            <a:ext cx="1587" cy="3087687"/>
          </a:xfrm>
          <a:custGeom>
            <a:avLst/>
            <a:gdLst>
              <a:gd name="T0" fmla="*/ 0 w 1"/>
              <a:gd name="T1" fmla="*/ 2147483647 h 2205"/>
              <a:gd name="T2" fmla="*/ 0 w 1"/>
              <a:gd name="T3" fmla="*/ 2147483647 h 2205"/>
              <a:gd name="T4" fmla="*/ 0 w 1"/>
              <a:gd name="T5" fmla="*/ 2147483647 h 2205"/>
              <a:gd name="T6" fmla="*/ 0 w 1"/>
              <a:gd name="T7" fmla="*/ 2147483647 h 2205"/>
              <a:gd name="T8" fmla="*/ 0 w 1"/>
              <a:gd name="T9" fmla="*/ 0 h 2205"/>
              <a:gd name="T10" fmla="*/ 0 60000 65536"/>
              <a:gd name="T11" fmla="*/ 0 60000 65536"/>
              <a:gd name="T12" fmla="*/ 0 60000 65536"/>
              <a:gd name="T13" fmla="*/ 0 60000 65536"/>
              <a:gd name="T14" fmla="*/ 0 60000 65536"/>
              <a:gd name="T15" fmla="*/ 0 w 1"/>
              <a:gd name="T16" fmla="*/ 0 h 2205"/>
              <a:gd name="T17" fmla="*/ 1 w 1"/>
              <a:gd name="T18" fmla="*/ 2205 h 2205"/>
            </a:gdLst>
            <a:ahLst/>
            <a:cxnLst>
              <a:cxn ang="T10">
                <a:pos x="T0" y="T1"/>
              </a:cxn>
              <a:cxn ang="T11">
                <a:pos x="T2" y="T3"/>
              </a:cxn>
              <a:cxn ang="T12">
                <a:pos x="T4" y="T5"/>
              </a:cxn>
              <a:cxn ang="T13">
                <a:pos x="T6" y="T7"/>
              </a:cxn>
              <a:cxn ang="T14">
                <a:pos x="T8" y="T9"/>
              </a:cxn>
            </a:cxnLst>
            <a:rect l="T15" t="T16" r="T17" b="T18"/>
            <a:pathLst>
              <a:path w="1" h="2205">
                <a:moveTo>
                  <a:pt x="0" y="2204"/>
                </a:moveTo>
                <a:lnTo>
                  <a:pt x="0" y="2204"/>
                </a:lnTo>
                <a:lnTo>
                  <a:pt x="0" y="1101"/>
                </a:lnTo>
                <a:lnTo>
                  <a:pt x="0" y="0"/>
                </a:lnTo>
              </a:path>
            </a:pathLst>
          </a:custGeom>
          <a:noFill/>
          <a:ln w="9525">
            <a:solidFill>
              <a:srgbClr val="000000"/>
            </a:solidFill>
            <a:round/>
            <a:headEnd/>
            <a:tailEnd/>
          </a:ln>
        </p:spPr>
        <p:txBody>
          <a:bodyPr/>
          <a:lstStyle/>
          <a:p>
            <a:endParaRPr lang="en-US" dirty="0"/>
          </a:p>
        </p:txBody>
      </p:sp>
      <p:sp>
        <p:nvSpPr>
          <p:cNvPr id="62483" name="Freeform 21"/>
          <p:cNvSpPr>
            <a:spLocks/>
          </p:cNvSpPr>
          <p:nvPr/>
        </p:nvSpPr>
        <p:spPr bwMode="auto">
          <a:xfrm>
            <a:off x="2663825" y="1668463"/>
            <a:ext cx="1588" cy="3087687"/>
          </a:xfrm>
          <a:custGeom>
            <a:avLst/>
            <a:gdLst>
              <a:gd name="T0" fmla="*/ 0 w 1"/>
              <a:gd name="T1" fmla="*/ 0 h 2205"/>
              <a:gd name="T2" fmla="*/ 0 w 1"/>
              <a:gd name="T3" fmla="*/ 0 h 2205"/>
              <a:gd name="T4" fmla="*/ 0 w 1"/>
              <a:gd name="T5" fmla="*/ 2147483647 h 2205"/>
              <a:gd name="T6" fmla="*/ 0 w 1"/>
              <a:gd name="T7" fmla="*/ 2147483647 h 2205"/>
              <a:gd name="T8" fmla="*/ 0 w 1"/>
              <a:gd name="T9" fmla="*/ 2147483647 h 2205"/>
              <a:gd name="T10" fmla="*/ 0 60000 65536"/>
              <a:gd name="T11" fmla="*/ 0 60000 65536"/>
              <a:gd name="T12" fmla="*/ 0 60000 65536"/>
              <a:gd name="T13" fmla="*/ 0 60000 65536"/>
              <a:gd name="T14" fmla="*/ 0 60000 65536"/>
              <a:gd name="T15" fmla="*/ 0 w 1"/>
              <a:gd name="T16" fmla="*/ 0 h 2205"/>
              <a:gd name="T17" fmla="*/ 1 w 1"/>
              <a:gd name="T18" fmla="*/ 2205 h 2205"/>
            </a:gdLst>
            <a:ahLst/>
            <a:cxnLst>
              <a:cxn ang="T10">
                <a:pos x="T0" y="T1"/>
              </a:cxn>
              <a:cxn ang="T11">
                <a:pos x="T2" y="T3"/>
              </a:cxn>
              <a:cxn ang="T12">
                <a:pos x="T4" y="T5"/>
              </a:cxn>
              <a:cxn ang="T13">
                <a:pos x="T6" y="T7"/>
              </a:cxn>
              <a:cxn ang="T14">
                <a:pos x="T8" y="T9"/>
              </a:cxn>
            </a:cxnLst>
            <a:rect l="T15" t="T16" r="T17" b="T18"/>
            <a:pathLst>
              <a:path w="1" h="2205">
                <a:moveTo>
                  <a:pt x="0" y="0"/>
                </a:moveTo>
                <a:lnTo>
                  <a:pt x="0" y="0"/>
                </a:lnTo>
                <a:lnTo>
                  <a:pt x="0" y="1101"/>
                </a:lnTo>
                <a:lnTo>
                  <a:pt x="0" y="2204"/>
                </a:lnTo>
              </a:path>
            </a:pathLst>
          </a:custGeom>
          <a:noFill/>
          <a:ln w="9525">
            <a:solidFill>
              <a:srgbClr val="000000"/>
            </a:solidFill>
            <a:round/>
            <a:headEnd/>
            <a:tailEnd/>
          </a:ln>
        </p:spPr>
        <p:txBody>
          <a:bodyPr/>
          <a:lstStyle/>
          <a:p>
            <a:endParaRPr lang="en-US" dirty="0"/>
          </a:p>
        </p:txBody>
      </p:sp>
      <p:sp>
        <p:nvSpPr>
          <p:cNvPr id="62484" name="Freeform 22"/>
          <p:cNvSpPr>
            <a:spLocks/>
          </p:cNvSpPr>
          <p:nvPr/>
        </p:nvSpPr>
        <p:spPr bwMode="auto">
          <a:xfrm>
            <a:off x="3182938" y="1668463"/>
            <a:ext cx="1587" cy="3087687"/>
          </a:xfrm>
          <a:custGeom>
            <a:avLst/>
            <a:gdLst>
              <a:gd name="T0" fmla="*/ 0 w 1"/>
              <a:gd name="T1" fmla="*/ 2147483647 h 2205"/>
              <a:gd name="T2" fmla="*/ 0 w 1"/>
              <a:gd name="T3" fmla="*/ 2147483647 h 2205"/>
              <a:gd name="T4" fmla="*/ 0 w 1"/>
              <a:gd name="T5" fmla="*/ 2147483647 h 2205"/>
              <a:gd name="T6" fmla="*/ 0 w 1"/>
              <a:gd name="T7" fmla="*/ 2147483647 h 2205"/>
              <a:gd name="T8" fmla="*/ 0 w 1"/>
              <a:gd name="T9" fmla="*/ 0 h 2205"/>
              <a:gd name="T10" fmla="*/ 0 60000 65536"/>
              <a:gd name="T11" fmla="*/ 0 60000 65536"/>
              <a:gd name="T12" fmla="*/ 0 60000 65536"/>
              <a:gd name="T13" fmla="*/ 0 60000 65536"/>
              <a:gd name="T14" fmla="*/ 0 60000 65536"/>
              <a:gd name="T15" fmla="*/ 0 w 1"/>
              <a:gd name="T16" fmla="*/ 0 h 2205"/>
              <a:gd name="T17" fmla="*/ 1 w 1"/>
              <a:gd name="T18" fmla="*/ 2205 h 2205"/>
            </a:gdLst>
            <a:ahLst/>
            <a:cxnLst>
              <a:cxn ang="T10">
                <a:pos x="T0" y="T1"/>
              </a:cxn>
              <a:cxn ang="T11">
                <a:pos x="T2" y="T3"/>
              </a:cxn>
              <a:cxn ang="T12">
                <a:pos x="T4" y="T5"/>
              </a:cxn>
              <a:cxn ang="T13">
                <a:pos x="T6" y="T7"/>
              </a:cxn>
              <a:cxn ang="T14">
                <a:pos x="T8" y="T9"/>
              </a:cxn>
            </a:cxnLst>
            <a:rect l="T15" t="T16" r="T17" b="T18"/>
            <a:pathLst>
              <a:path w="1" h="2205">
                <a:moveTo>
                  <a:pt x="0" y="2204"/>
                </a:moveTo>
                <a:lnTo>
                  <a:pt x="0" y="2204"/>
                </a:lnTo>
                <a:lnTo>
                  <a:pt x="0" y="1101"/>
                </a:lnTo>
                <a:lnTo>
                  <a:pt x="0" y="0"/>
                </a:lnTo>
              </a:path>
            </a:pathLst>
          </a:custGeom>
          <a:noFill/>
          <a:ln w="9525">
            <a:solidFill>
              <a:srgbClr val="000000"/>
            </a:solidFill>
            <a:round/>
            <a:headEnd/>
            <a:tailEnd/>
          </a:ln>
        </p:spPr>
        <p:txBody>
          <a:bodyPr/>
          <a:lstStyle/>
          <a:p>
            <a:endParaRPr lang="en-US" dirty="0"/>
          </a:p>
        </p:txBody>
      </p:sp>
      <p:sp>
        <p:nvSpPr>
          <p:cNvPr id="62485" name="Freeform 23"/>
          <p:cNvSpPr>
            <a:spLocks/>
          </p:cNvSpPr>
          <p:nvPr/>
        </p:nvSpPr>
        <p:spPr bwMode="auto">
          <a:xfrm>
            <a:off x="3702050" y="1668463"/>
            <a:ext cx="1588" cy="3087687"/>
          </a:xfrm>
          <a:custGeom>
            <a:avLst/>
            <a:gdLst>
              <a:gd name="T0" fmla="*/ 0 w 1"/>
              <a:gd name="T1" fmla="*/ 0 h 2205"/>
              <a:gd name="T2" fmla="*/ 0 w 1"/>
              <a:gd name="T3" fmla="*/ 0 h 2205"/>
              <a:gd name="T4" fmla="*/ 0 w 1"/>
              <a:gd name="T5" fmla="*/ 2147483647 h 2205"/>
              <a:gd name="T6" fmla="*/ 0 w 1"/>
              <a:gd name="T7" fmla="*/ 2147483647 h 2205"/>
              <a:gd name="T8" fmla="*/ 0 w 1"/>
              <a:gd name="T9" fmla="*/ 2147483647 h 2205"/>
              <a:gd name="T10" fmla="*/ 0 60000 65536"/>
              <a:gd name="T11" fmla="*/ 0 60000 65536"/>
              <a:gd name="T12" fmla="*/ 0 60000 65536"/>
              <a:gd name="T13" fmla="*/ 0 60000 65536"/>
              <a:gd name="T14" fmla="*/ 0 60000 65536"/>
              <a:gd name="T15" fmla="*/ 0 w 1"/>
              <a:gd name="T16" fmla="*/ 0 h 2205"/>
              <a:gd name="T17" fmla="*/ 1 w 1"/>
              <a:gd name="T18" fmla="*/ 2205 h 2205"/>
            </a:gdLst>
            <a:ahLst/>
            <a:cxnLst>
              <a:cxn ang="T10">
                <a:pos x="T0" y="T1"/>
              </a:cxn>
              <a:cxn ang="T11">
                <a:pos x="T2" y="T3"/>
              </a:cxn>
              <a:cxn ang="T12">
                <a:pos x="T4" y="T5"/>
              </a:cxn>
              <a:cxn ang="T13">
                <a:pos x="T6" y="T7"/>
              </a:cxn>
              <a:cxn ang="T14">
                <a:pos x="T8" y="T9"/>
              </a:cxn>
            </a:cxnLst>
            <a:rect l="T15" t="T16" r="T17" b="T18"/>
            <a:pathLst>
              <a:path w="1" h="2205">
                <a:moveTo>
                  <a:pt x="0" y="0"/>
                </a:moveTo>
                <a:lnTo>
                  <a:pt x="0" y="0"/>
                </a:lnTo>
                <a:lnTo>
                  <a:pt x="0" y="1101"/>
                </a:lnTo>
                <a:lnTo>
                  <a:pt x="0" y="2204"/>
                </a:lnTo>
              </a:path>
            </a:pathLst>
          </a:custGeom>
          <a:noFill/>
          <a:ln w="9525">
            <a:solidFill>
              <a:srgbClr val="000000"/>
            </a:solidFill>
            <a:round/>
            <a:headEnd/>
            <a:tailEnd/>
          </a:ln>
        </p:spPr>
        <p:txBody>
          <a:bodyPr/>
          <a:lstStyle/>
          <a:p>
            <a:endParaRPr lang="en-US" dirty="0"/>
          </a:p>
        </p:txBody>
      </p:sp>
      <p:sp>
        <p:nvSpPr>
          <p:cNvPr id="62486" name="Freeform 24"/>
          <p:cNvSpPr>
            <a:spLocks/>
          </p:cNvSpPr>
          <p:nvPr/>
        </p:nvSpPr>
        <p:spPr bwMode="auto">
          <a:xfrm>
            <a:off x="4219575" y="1668463"/>
            <a:ext cx="1588" cy="3087687"/>
          </a:xfrm>
          <a:custGeom>
            <a:avLst/>
            <a:gdLst>
              <a:gd name="T0" fmla="*/ 0 w 1"/>
              <a:gd name="T1" fmla="*/ 2147483647 h 2205"/>
              <a:gd name="T2" fmla="*/ 0 w 1"/>
              <a:gd name="T3" fmla="*/ 2147483647 h 2205"/>
              <a:gd name="T4" fmla="*/ 0 w 1"/>
              <a:gd name="T5" fmla="*/ 2147483647 h 2205"/>
              <a:gd name="T6" fmla="*/ 0 w 1"/>
              <a:gd name="T7" fmla="*/ 2147483647 h 2205"/>
              <a:gd name="T8" fmla="*/ 0 w 1"/>
              <a:gd name="T9" fmla="*/ 0 h 2205"/>
              <a:gd name="T10" fmla="*/ 0 60000 65536"/>
              <a:gd name="T11" fmla="*/ 0 60000 65536"/>
              <a:gd name="T12" fmla="*/ 0 60000 65536"/>
              <a:gd name="T13" fmla="*/ 0 60000 65536"/>
              <a:gd name="T14" fmla="*/ 0 60000 65536"/>
              <a:gd name="T15" fmla="*/ 0 w 1"/>
              <a:gd name="T16" fmla="*/ 0 h 2205"/>
              <a:gd name="T17" fmla="*/ 1 w 1"/>
              <a:gd name="T18" fmla="*/ 2205 h 2205"/>
            </a:gdLst>
            <a:ahLst/>
            <a:cxnLst>
              <a:cxn ang="T10">
                <a:pos x="T0" y="T1"/>
              </a:cxn>
              <a:cxn ang="T11">
                <a:pos x="T2" y="T3"/>
              </a:cxn>
              <a:cxn ang="T12">
                <a:pos x="T4" y="T5"/>
              </a:cxn>
              <a:cxn ang="T13">
                <a:pos x="T6" y="T7"/>
              </a:cxn>
              <a:cxn ang="T14">
                <a:pos x="T8" y="T9"/>
              </a:cxn>
            </a:cxnLst>
            <a:rect l="T15" t="T16" r="T17" b="T18"/>
            <a:pathLst>
              <a:path w="1" h="2205">
                <a:moveTo>
                  <a:pt x="0" y="2204"/>
                </a:moveTo>
                <a:lnTo>
                  <a:pt x="0" y="2204"/>
                </a:lnTo>
                <a:lnTo>
                  <a:pt x="0" y="1101"/>
                </a:lnTo>
                <a:lnTo>
                  <a:pt x="0" y="0"/>
                </a:lnTo>
              </a:path>
            </a:pathLst>
          </a:custGeom>
          <a:noFill/>
          <a:ln w="9525">
            <a:solidFill>
              <a:srgbClr val="000000"/>
            </a:solidFill>
            <a:round/>
            <a:headEnd/>
            <a:tailEnd/>
          </a:ln>
        </p:spPr>
        <p:txBody>
          <a:bodyPr/>
          <a:lstStyle/>
          <a:p>
            <a:endParaRPr lang="en-US" dirty="0"/>
          </a:p>
        </p:txBody>
      </p:sp>
      <p:sp>
        <p:nvSpPr>
          <p:cNvPr id="62487" name="Freeform 25"/>
          <p:cNvSpPr>
            <a:spLocks/>
          </p:cNvSpPr>
          <p:nvPr/>
        </p:nvSpPr>
        <p:spPr bwMode="auto">
          <a:xfrm>
            <a:off x="4738688" y="1668463"/>
            <a:ext cx="0" cy="3087687"/>
          </a:xfrm>
          <a:custGeom>
            <a:avLst/>
            <a:gdLst>
              <a:gd name="T0" fmla="*/ 0 w 1"/>
              <a:gd name="T1" fmla="*/ 0 h 2205"/>
              <a:gd name="T2" fmla="*/ 0 w 1"/>
              <a:gd name="T3" fmla="*/ 0 h 2205"/>
              <a:gd name="T4" fmla="*/ 0 w 1"/>
              <a:gd name="T5" fmla="*/ 2147483647 h 2205"/>
              <a:gd name="T6" fmla="*/ 0 w 1"/>
              <a:gd name="T7" fmla="*/ 2147483647 h 2205"/>
              <a:gd name="T8" fmla="*/ 0 w 1"/>
              <a:gd name="T9" fmla="*/ 2147483647 h 2205"/>
              <a:gd name="T10" fmla="*/ 0 60000 65536"/>
              <a:gd name="T11" fmla="*/ 0 60000 65536"/>
              <a:gd name="T12" fmla="*/ 0 60000 65536"/>
              <a:gd name="T13" fmla="*/ 0 60000 65536"/>
              <a:gd name="T14" fmla="*/ 0 60000 65536"/>
              <a:gd name="T15" fmla="*/ 0 w 1"/>
              <a:gd name="T16" fmla="*/ 0 h 2205"/>
              <a:gd name="T17" fmla="*/ 0 w 1"/>
              <a:gd name="T18" fmla="*/ 2205 h 2205"/>
            </a:gdLst>
            <a:ahLst/>
            <a:cxnLst>
              <a:cxn ang="T10">
                <a:pos x="T0" y="T1"/>
              </a:cxn>
              <a:cxn ang="T11">
                <a:pos x="T2" y="T3"/>
              </a:cxn>
              <a:cxn ang="T12">
                <a:pos x="T4" y="T5"/>
              </a:cxn>
              <a:cxn ang="T13">
                <a:pos x="T6" y="T7"/>
              </a:cxn>
              <a:cxn ang="T14">
                <a:pos x="T8" y="T9"/>
              </a:cxn>
            </a:cxnLst>
            <a:rect l="T15" t="T16" r="T17" b="T18"/>
            <a:pathLst>
              <a:path w="1" h="2205">
                <a:moveTo>
                  <a:pt x="0" y="0"/>
                </a:moveTo>
                <a:lnTo>
                  <a:pt x="0" y="0"/>
                </a:lnTo>
                <a:lnTo>
                  <a:pt x="0" y="1101"/>
                </a:lnTo>
                <a:lnTo>
                  <a:pt x="0" y="2204"/>
                </a:lnTo>
              </a:path>
            </a:pathLst>
          </a:custGeom>
          <a:noFill/>
          <a:ln w="9525">
            <a:solidFill>
              <a:srgbClr val="000000"/>
            </a:solidFill>
            <a:round/>
            <a:headEnd/>
            <a:tailEnd/>
          </a:ln>
        </p:spPr>
        <p:txBody>
          <a:bodyPr/>
          <a:lstStyle/>
          <a:p>
            <a:endParaRPr lang="en-US" dirty="0"/>
          </a:p>
        </p:txBody>
      </p:sp>
      <p:sp>
        <p:nvSpPr>
          <p:cNvPr id="62488" name="Freeform 26"/>
          <p:cNvSpPr>
            <a:spLocks/>
          </p:cNvSpPr>
          <p:nvPr/>
        </p:nvSpPr>
        <p:spPr bwMode="auto">
          <a:xfrm>
            <a:off x="5256213" y="1668463"/>
            <a:ext cx="1587" cy="3087687"/>
          </a:xfrm>
          <a:custGeom>
            <a:avLst/>
            <a:gdLst>
              <a:gd name="T0" fmla="*/ 0 w 1"/>
              <a:gd name="T1" fmla="*/ 2147483647 h 2205"/>
              <a:gd name="T2" fmla="*/ 0 w 1"/>
              <a:gd name="T3" fmla="*/ 2147483647 h 2205"/>
              <a:gd name="T4" fmla="*/ 0 w 1"/>
              <a:gd name="T5" fmla="*/ 2147483647 h 2205"/>
              <a:gd name="T6" fmla="*/ 0 w 1"/>
              <a:gd name="T7" fmla="*/ 2147483647 h 2205"/>
              <a:gd name="T8" fmla="*/ 0 w 1"/>
              <a:gd name="T9" fmla="*/ 0 h 2205"/>
              <a:gd name="T10" fmla="*/ 0 60000 65536"/>
              <a:gd name="T11" fmla="*/ 0 60000 65536"/>
              <a:gd name="T12" fmla="*/ 0 60000 65536"/>
              <a:gd name="T13" fmla="*/ 0 60000 65536"/>
              <a:gd name="T14" fmla="*/ 0 60000 65536"/>
              <a:gd name="T15" fmla="*/ 0 w 1"/>
              <a:gd name="T16" fmla="*/ 0 h 2205"/>
              <a:gd name="T17" fmla="*/ 1 w 1"/>
              <a:gd name="T18" fmla="*/ 2205 h 2205"/>
            </a:gdLst>
            <a:ahLst/>
            <a:cxnLst>
              <a:cxn ang="T10">
                <a:pos x="T0" y="T1"/>
              </a:cxn>
              <a:cxn ang="T11">
                <a:pos x="T2" y="T3"/>
              </a:cxn>
              <a:cxn ang="T12">
                <a:pos x="T4" y="T5"/>
              </a:cxn>
              <a:cxn ang="T13">
                <a:pos x="T6" y="T7"/>
              </a:cxn>
              <a:cxn ang="T14">
                <a:pos x="T8" y="T9"/>
              </a:cxn>
            </a:cxnLst>
            <a:rect l="T15" t="T16" r="T17" b="T18"/>
            <a:pathLst>
              <a:path w="1" h="2205">
                <a:moveTo>
                  <a:pt x="0" y="2204"/>
                </a:moveTo>
                <a:lnTo>
                  <a:pt x="0" y="2204"/>
                </a:lnTo>
                <a:lnTo>
                  <a:pt x="0" y="1101"/>
                </a:lnTo>
                <a:lnTo>
                  <a:pt x="0" y="0"/>
                </a:lnTo>
              </a:path>
            </a:pathLst>
          </a:custGeom>
          <a:noFill/>
          <a:ln w="9525">
            <a:solidFill>
              <a:srgbClr val="000000"/>
            </a:solidFill>
            <a:round/>
            <a:headEnd/>
            <a:tailEnd/>
          </a:ln>
        </p:spPr>
        <p:txBody>
          <a:bodyPr/>
          <a:lstStyle/>
          <a:p>
            <a:endParaRPr lang="en-US" dirty="0"/>
          </a:p>
        </p:txBody>
      </p:sp>
      <p:sp>
        <p:nvSpPr>
          <p:cNvPr id="62489" name="Freeform 27"/>
          <p:cNvSpPr>
            <a:spLocks/>
          </p:cNvSpPr>
          <p:nvPr/>
        </p:nvSpPr>
        <p:spPr bwMode="auto">
          <a:xfrm>
            <a:off x="5775325" y="1668463"/>
            <a:ext cx="1588" cy="3087687"/>
          </a:xfrm>
          <a:custGeom>
            <a:avLst/>
            <a:gdLst>
              <a:gd name="T0" fmla="*/ 0 w 1"/>
              <a:gd name="T1" fmla="*/ 0 h 2205"/>
              <a:gd name="T2" fmla="*/ 0 w 1"/>
              <a:gd name="T3" fmla="*/ 0 h 2205"/>
              <a:gd name="T4" fmla="*/ 0 w 1"/>
              <a:gd name="T5" fmla="*/ 2147483647 h 2205"/>
              <a:gd name="T6" fmla="*/ 0 w 1"/>
              <a:gd name="T7" fmla="*/ 2147483647 h 2205"/>
              <a:gd name="T8" fmla="*/ 0 w 1"/>
              <a:gd name="T9" fmla="*/ 2147483647 h 2205"/>
              <a:gd name="T10" fmla="*/ 0 60000 65536"/>
              <a:gd name="T11" fmla="*/ 0 60000 65536"/>
              <a:gd name="T12" fmla="*/ 0 60000 65536"/>
              <a:gd name="T13" fmla="*/ 0 60000 65536"/>
              <a:gd name="T14" fmla="*/ 0 60000 65536"/>
              <a:gd name="T15" fmla="*/ 0 w 1"/>
              <a:gd name="T16" fmla="*/ 0 h 2205"/>
              <a:gd name="T17" fmla="*/ 1 w 1"/>
              <a:gd name="T18" fmla="*/ 2205 h 2205"/>
            </a:gdLst>
            <a:ahLst/>
            <a:cxnLst>
              <a:cxn ang="T10">
                <a:pos x="T0" y="T1"/>
              </a:cxn>
              <a:cxn ang="T11">
                <a:pos x="T2" y="T3"/>
              </a:cxn>
              <a:cxn ang="T12">
                <a:pos x="T4" y="T5"/>
              </a:cxn>
              <a:cxn ang="T13">
                <a:pos x="T6" y="T7"/>
              </a:cxn>
              <a:cxn ang="T14">
                <a:pos x="T8" y="T9"/>
              </a:cxn>
            </a:cxnLst>
            <a:rect l="T15" t="T16" r="T17" b="T18"/>
            <a:pathLst>
              <a:path w="1" h="2205">
                <a:moveTo>
                  <a:pt x="0" y="0"/>
                </a:moveTo>
                <a:lnTo>
                  <a:pt x="0" y="0"/>
                </a:lnTo>
                <a:lnTo>
                  <a:pt x="0" y="1101"/>
                </a:lnTo>
                <a:lnTo>
                  <a:pt x="0" y="2204"/>
                </a:lnTo>
              </a:path>
            </a:pathLst>
          </a:custGeom>
          <a:noFill/>
          <a:ln w="9525">
            <a:solidFill>
              <a:srgbClr val="000000"/>
            </a:solidFill>
            <a:round/>
            <a:headEnd/>
            <a:tailEnd/>
          </a:ln>
        </p:spPr>
        <p:txBody>
          <a:bodyPr/>
          <a:lstStyle/>
          <a:p>
            <a:endParaRPr lang="en-US" dirty="0"/>
          </a:p>
        </p:txBody>
      </p:sp>
      <p:sp>
        <p:nvSpPr>
          <p:cNvPr id="62490" name="Freeform 28"/>
          <p:cNvSpPr>
            <a:spLocks/>
          </p:cNvSpPr>
          <p:nvPr/>
        </p:nvSpPr>
        <p:spPr bwMode="auto">
          <a:xfrm>
            <a:off x="6291263" y="1668463"/>
            <a:ext cx="1587" cy="3087687"/>
          </a:xfrm>
          <a:custGeom>
            <a:avLst/>
            <a:gdLst>
              <a:gd name="T0" fmla="*/ 0 w 1"/>
              <a:gd name="T1" fmla="*/ 2147483647 h 2205"/>
              <a:gd name="T2" fmla="*/ 0 w 1"/>
              <a:gd name="T3" fmla="*/ 2147483647 h 2205"/>
              <a:gd name="T4" fmla="*/ 0 w 1"/>
              <a:gd name="T5" fmla="*/ 2147483647 h 2205"/>
              <a:gd name="T6" fmla="*/ 0 w 1"/>
              <a:gd name="T7" fmla="*/ 2147483647 h 2205"/>
              <a:gd name="T8" fmla="*/ 0 w 1"/>
              <a:gd name="T9" fmla="*/ 0 h 2205"/>
              <a:gd name="T10" fmla="*/ 0 60000 65536"/>
              <a:gd name="T11" fmla="*/ 0 60000 65536"/>
              <a:gd name="T12" fmla="*/ 0 60000 65536"/>
              <a:gd name="T13" fmla="*/ 0 60000 65536"/>
              <a:gd name="T14" fmla="*/ 0 60000 65536"/>
              <a:gd name="T15" fmla="*/ 0 w 1"/>
              <a:gd name="T16" fmla="*/ 0 h 2205"/>
              <a:gd name="T17" fmla="*/ 1 w 1"/>
              <a:gd name="T18" fmla="*/ 2205 h 2205"/>
            </a:gdLst>
            <a:ahLst/>
            <a:cxnLst>
              <a:cxn ang="T10">
                <a:pos x="T0" y="T1"/>
              </a:cxn>
              <a:cxn ang="T11">
                <a:pos x="T2" y="T3"/>
              </a:cxn>
              <a:cxn ang="T12">
                <a:pos x="T4" y="T5"/>
              </a:cxn>
              <a:cxn ang="T13">
                <a:pos x="T6" y="T7"/>
              </a:cxn>
              <a:cxn ang="T14">
                <a:pos x="T8" y="T9"/>
              </a:cxn>
            </a:cxnLst>
            <a:rect l="T15" t="T16" r="T17" b="T18"/>
            <a:pathLst>
              <a:path w="1" h="2205">
                <a:moveTo>
                  <a:pt x="0" y="2204"/>
                </a:moveTo>
                <a:lnTo>
                  <a:pt x="0" y="2204"/>
                </a:lnTo>
                <a:lnTo>
                  <a:pt x="0" y="1101"/>
                </a:lnTo>
                <a:lnTo>
                  <a:pt x="0" y="0"/>
                </a:lnTo>
              </a:path>
            </a:pathLst>
          </a:custGeom>
          <a:noFill/>
          <a:ln w="9525">
            <a:solidFill>
              <a:srgbClr val="000000"/>
            </a:solidFill>
            <a:round/>
            <a:headEnd/>
            <a:tailEnd/>
          </a:ln>
        </p:spPr>
        <p:txBody>
          <a:bodyPr/>
          <a:lstStyle/>
          <a:p>
            <a:endParaRPr lang="en-US" dirty="0"/>
          </a:p>
        </p:txBody>
      </p:sp>
      <p:sp>
        <p:nvSpPr>
          <p:cNvPr id="62491" name="Freeform 29"/>
          <p:cNvSpPr>
            <a:spLocks/>
          </p:cNvSpPr>
          <p:nvPr/>
        </p:nvSpPr>
        <p:spPr bwMode="auto">
          <a:xfrm>
            <a:off x="6811963" y="1668463"/>
            <a:ext cx="1587" cy="3087687"/>
          </a:xfrm>
          <a:custGeom>
            <a:avLst/>
            <a:gdLst>
              <a:gd name="T0" fmla="*/ 0 w 1"/>
              <a:gd name="T1" fmla="*/ 0 h 2205"/>
              <a:gd name="T2" fmla="*/ 0 w 1"/>
              <a:gd name="T3" fmla="*/ 0 h 2205"/>
              <a:gd name="T4" fmla="*/ 0 w 1"/>
              <a:gd name="T5" fmla="*/ 2147483647 h 2205"/>
              <a:gd name="T6" fmla="*/ 0 w 1"/>
              <a:gd name="T7" fmla="*/ 2147483647 h 2205"/>
              <a:gd name="T8" fmla="*/ 0 w 1"/>
              <a:gd name="T9" fmla="*/ 2147483647 h 2205"/>
              <a:gd name="T10" fmla="*/ 0 60000 65536"/>
              <a:gd name="T11" fmla="*/ 0 60000 65536"/>
              <a:gd name="T12" fmla="*/ 0 60000 65536"/>
              <a:gd name="T13" fmla="*/ 0 60000 65536"/>
              <a:gd name="T14" fmla="*/ 0 60000 65536"/>
              <a:gd name="T15" fmla="*/ 0 w 1"/>
              <a:gd name="T16" fmla="*/ 0 h 2205"/>
              <a:gd name="T17" fmla="*/ 1 w 1"/>
              <a:gd name="T18" fmla="*/ 2205 h 2205"/>
            </a:gdLst>
            <a:ahLst/>
            <a:cxnLst>
              <a:cxn ang="T10">
                <a:pos x="T0" y="T1"/>
              </a:cxn>
              <a:cxn ang="T11">
                <a:pos x="T2" y="T3"/>
              </a:cxn>
              <a:cxn ang="T12">
                <a:pos x="T4" y="T5"/>
              </a:cxn>
              <a:cxn ang="T13">
                <a:pos x="T6" y="T7"/>
              </a:cxn>
              <a:cxn ang="T14">
                <a:pos x="T8" y="T9"/>
              </a:cxn>
            </a:cxnLst>
            <a:rect l="T15" t="T16" r="T17" b="T18"/>
            <a:pathLst>
              <a:path w="1" h="2205">
                <a:moveTo>
                  <a:pt x="0" y="0"/>
                </a:moveTo>
                <a:lnTo>
                  <a:pt x="0" y="0"/>
                </a:lnTo>
                <a:lnTo>
                  <a:pt x="0" y="1101"/>
                </a:lnTo>
                <a:lnTo>
                  <a:pt x="0" y="2204"/>
                </a:lnTo>
              </a:path>
            </a:pathLst>
          </a:custGeom>
          <a:noFill/>
          <a:ln w="9525">
            <a:solidFill>
              <a:srgbClr val="000000"/>
            </a:solidFill>
            <a:round/>
            <a:headEnd/>
            <a:tailEnd/>
          </a:ln>
        </p:spPr>
        <p:txBody>
          <a:bodyPr/>
          <a:lstStyle/>
          <a:p>
            <a:endParaRPr lang="en-US" dirty="0"/>
          </a:p>
        </p:txBody>
      </p:sp>
      <p:sp>
        <p:nvSpPr>
          <p:cNvPr id="62492" name="Freeform 30"/>
          <p:cNvSpPr>
            <a:spLocks/>
          </p:cNvSpPr>
          <p:nvPr/>
        </p:nvSpPr>
        <p:spPr bwMode="auto">
          <a:xfrm>
            <a:off x="7329488" y="1668463"/>
            <a:ext cx="1587" cy="3087687"/>
          </a:xfrm>
          <a:custGeom>
            <a:avLst/>
            <a:gdLst>
              <a:gd name="T0" fmla="*/ 0 w 1"/>
              <a:gd name="T1" fmla="*/ 2147483647 h 2205"/>
              <a:gd name="T2" fmla="*/ 0 w 1"/>
              <a:gd name="T3" fmla="*/ 2147483647 h 2205"/>
              <a:gd name="T4" fmla="*/ 0 w 1"/>
              <a:gd name="T5" fmla="*/ 2147483647 h 2205"/>
              <a:gd name="T6" fmla="*/ 0 w 1"/>
              <a:gd name="T7" fmla="*/ 2147483647 h 2205"/>
              <a:gd name="T8" fmla="*/ 0 w 1"/>
              <a:gd name="T9" fmla="*/ 0 h 2205"/>
              <a:gd name="T10" fmla="*/ 0 60000 65536"/>
              <a:gd name="T11" fmla="*/ 0 60000 65536"/>
              <a:gd name="T12" fmla="*/ 0 60000 65536"/>
              <a:gd name="T13" fmla="*/ 0 60000 65536"/>
              <a:gd name="T14" fmla="*/ 0 60000 65536"/>
              <a:gd name="T15" fmla="*/ 0 w 1"/>
              <a:gd name="T16" fmla="*/ 0 h 2205"/>
              <a:gd name="T17" fmla="*/ 1 w 1"/>
              <a:gd name="T18" fmla="*/ 2205 h 2205"/>
            </a:gdLst>
            <a:ahLst/>
            <a:cxnLst>
              <a:cxn ang="T10">
                <a:pos x="T0" y="T1"/>
              </a:cxn>
              <a:cxn ang="T11">
                <a:pos x="T2" y="T3"/>
              </a:cxn>
              <a:cxn ang="T12">
                <a:pos x="T4" y="T5"/>
              </a:cxn>
              <a:cxn ang="T13">
                <a:pos x="T6" y="T7"/>
              </a:cxn>
              <a:cxn ang="T14">
                <a:pos x="T8" y="T9"/>
              </a:cxn>
            </a:cxnLst>
            <a:rect l="T15" t="T16" r="T17" b="T18"/>
            <a:pathLst>
              <a:path w="1" h="2205">
                <a:moveTo>
                  <a:pt x="0" y="2204"/>
                </a:moveTo>
                <a:lnTo>
                  <a:pt x="0" y="2204"/>
                </a:lnTo>
                <a:lnTo>
                  <a:pt x="0" y="1101"/>
                </a:lnTo>
                <a:lnTo>
                  <a:pt x="0" y="0"/>
                </a:lnTo>
              </a:path>
            </a:pathLst>
          </a:custGeom>
          <a:noFill/>
          <a:ln w="9525">
            <a:solidFill>
              <a:srgbClr val="000000"/>
            </a:solidFill>
            <a:round/>
            <a:headEnd/>
            <a:tailEnd/>
          </a:ln>
        </p:spPr>
        <p:txBody>
          <a:bodyPr/>
          <a:lstStyle/>
          <a:p>
            <a:endParaRPr lang="en-US" dirty="0"/>
          </a:p>
        </p:txBody>
      </p:sp>
      <p:sp>
        <p:nvSpPr>
          <p:cNvPr id="62493" name="Freeform 31"/>
          <p:cNvSpPr>
            <a:spLocks/>
          </p:cNvSpPr>
          <p:nvPr/>
        </p:nvSpPr>
        <p:spPr bwMode="auto">
          <a:xfrm>
            <a:off x="2147888" y="1668463"/>
            <a:ext cx="5183187" cy="1587"/>
          </a:xfrm>
          <a:custGeom>
            <a:avLst/>
            <a:gdLst>
              <a:gd name="T0" fmla="*/ 2147483647 w 3592"/>
              <a:gd name="T1" fmla="*/ 0 h 1"/>
              <a:gd name="T2" fmla="*/ 2147483647 w 3592"/>
              <a:gd name="T3" fmla="*/ 0 h 1"/>
              <a:gd name="T4" fmla="*/ 2147483647 w 3592"/>
              <a:gd name="T5" fmla="*/ 0 h 1"/>
              <a:gd name="T6" fmla="*/ 2147483647 w 3592"/>
              <a:gd name="T7" fmla="*/ 0 h 1"/>
              <a:gd name="T8" fmla="*/ 0 w 3592"/>
              <a:gd name="T9" fmla="*/ 0 h 1"/>
              <a:gd name="T10" fmla="*/ 0 60000 65536"/>
              <a:gd name="T11" fmla="*/ 0 60000 65536"/>
              <a:gd name="T12" fmla="*/ 0 60000 65536"/>
              <a:gd name="T13" fmla="*/ 0 60000 65536"/>
              <a:gd name="T14" fmla="*/ 0 60000 65536"/>
              <a:gd name="T15" fmla="*/ 0 w 3592"/>
              <a:gd name="T16" fmla="*/ 0 h 1"/>
              <a:gd name="T17" fmla="*/ 3592 w 3592"/>
              <a:gd name="T18" fmla="*/ 1 h 1"/>
            </a:gdLst>
            <a:ahLst/>
            <a:cxnLst>
              <a:cxn ang="T10">
                <a:pos x="T0" y="T1"/>
              </a:cxn>
              <a:cxn ang="T11">
                <a:pos x="T2" y="T3"/>
              </a:cxn>
              <a:cxn ang="T12">
                <a:pos x="T4" y="T5"/>
              </a:cxn>
              <a:cxn ang="T13">
                <a:pos x="T6" y="T7"/>
              </a:cxn>
              <a:cxn ang="T14">
                <a:pos x="T8" y="T9"/>
              </a:cxn>
            </a:cxnLst>
            <a:rect l="T15" t="T16" r="T17" b="T18"/>
            <a:pathLst>
              <a:path w="3592" h="1">
                <a:moveTo>
                  <a:pt x="3591" y="0"/>
                </a:moveTo>
                <a:lnTo>
                  <a:pt x="3591" y="0"/>
                </a:lnTo>
                <a:lnTo>
                  <a:pt x="1795" y="0"/>
                </a:lnTo>
                <a:lnTo>
                  <a:pt x="0" y="0"/>
                </a:lnTo>
              </a:path>
            </a:pathLst>
          </a:custGeom>
          <a:noFill/>
          <a:ln w="9525">
            <a:solidFill>
              <a:srgbClr val="000000"/>
            </a:solidFill>
            <a:round/>
            <a:headEnd/>
            <a:tailEnd/>
          </a:ln>
        </p:spPr>
        <p:txBody>
          <a:bodyPr/>
          <a:lstStyle/>
          <a:p>
            <a:endParaRPr lang="en-US" dirty="0"/>
          </a:p>
        </p:txBody>
      </p:sp>
      <p:sp>
        <p:nvSpPr>
          <p:cNvPr id="62494" name="Freeform 32"/>
          <p:cNvSpPr>
            <a:spLocks/>
          </p:cNvSpPr>
          <p:nvPr/>
        </p:nvSpPr>
        <p:spPr bwMode="auto">
          <a:xfrm>
            <a:off x="2147888" y="1976438"/>
            <a:ext cx="5183187" cy="1587"/>
          </a:xfrm>
          <a:custGeom>
            <a:avLst/>
            <a:gdLst>
              <a:gd name="T0" fmla="*/ 0 w 3592"/>
              <a:gd name="T1" fmla="*/ 0 h 1"/>
              <a:gd name="T2" fmla="*/ 0 w 3592"/>
              <a:gd name="T3" fmla="*/ 0 h 1"/>
              <a:gd name="T4" fmla="*/ 2147483647 w 3592"/>
              <a:gd name="T5" fmla="*/ 0 h 1"/>
              <a:gd name="T6" fmla="*/ 2147483647 w 3592"/>
              <a:gd name="T7" fmla="*/ 0 h 1"/>
              <a:gd name="T8" fmla="*/ 2147483647 w 3592"/>
              <a:gd name="T9" fmla="*/ 0 h 1"/>
              <a:gd name="T10" fmla="*/ 0 60000 65536"/>
              <a:gd name="T11" fmla="*/ 0 60000 65536"/>
              <a:gd name="T12" fmla="*/ 0 60000 65536"/>
              <a:gd name="T13" fmla="*/ 0 60000 65536"/>
              <a:gd name="T14" fmla="*/ 0 60000 65536"/>
              <a:gd name="T15" fmla="*/ 0 w 3592"/>
              <a:gd name="T16" fmla="*/ 0 h 1"/>
              <a:gd name="T17" fmla="*/ 3592 w 3592"/>
              <a:gd name="T18" fmla="*/ 1 h 1"/>
            </a:gdLst>
            <a:ahLst/>
            <a:cxnLst>
              <a:cxn ang="T10">
                <a:pos x="T0" y="T1"/>
              </a:cxn>
              <a:cxn ang="T11">
                <a:pos x="T2" y="T3"/>
              </a:cxn>
              <a:cxn ang="T12">
                <a:pos x="T4" y="T5"/>
              </a:cxn>
              <a:cxn ang="T13">
                <a:pos x="T6" y="T7"/>
              </a:cxn>
              <a:cxn ang="T14">
                <a:pos x="T8" y="T9"/>
              </a:cxn>
            </a:cxnLst>
            <a:rect l="T15" t="T16" r="T17" b="T18"/>
            <a:pathLst>
              <a:path w="3592" h="1">
                <a:moveTo>
                  <a:pt x="0" y="0"/>
                </a:moveTo>
                <a:lnTo>
                  <a:pt x="0" y="0"/>
                </a:lnTo>
                <a:lnTo>
                  <a:pt x="1795" y="0"/>
                </a:lnTo>
                <a:lnTo>
                  <a:pt x="3591" y="0"/>
                </a:lnTo>
              </a:path>
            </a:pathLst>
          </a:custGeom>
          <a:noFill/>
          <a:ln w="9525">
            <a:solidFill>
              <a:srgbClr val="000000"/>
            </a:solidFill>
            <a:round/>
            <a:headEnd/>
            <a:tailEnd/>
          </a:ln>
        </p:spPr>
        <p:txBody>
          <a:bodyPr/>
          <a:lstStyle/>
          <a:p>
            <a:endParaRPr lang="en-US" dirty="0"/>
          </a:p>
        </p:txBody>
      </p:sp>
      <p:sp>
        <p:nvSpPr>
          <p:cNvPr id="62495" name="Freeform 33"/>
          <p:cNvSpPr>
            <a:spLocks/>
          </p:cNvSpPr>
          <p:nvPr/>
        </p:nvSpPr>
        <p:spPr bwMode="auto">
          <a:xfrm>
            <a:off x="2147888" y="2287588"/>
            <a:ext cx="5183187" cy="1587"/>
          </a:xfrm>
          <a:custGeom>
            <a:avLst/>
            <a:gdLst>
              <a:gd name="T0" fmla="*/ 2147483647 w 3592"/>
              <a:gd name="T1" fmla="*/ 0 h 1"/>
              <a:gd name="T2" fmla="*/ 2147483647 w 3592"/>
              <a:gd name="T3" fmla="*/ 0 h 1"/>
              <a:gd name="T4" fmla="*/ 2147483647 w 3592"/>
              <a:gd name="T5" fmla="*/ 0 h 1"/>
              <a:gd name="T6" fmla="*/ 2147483647 w 3592"/>
              <a:gd name="T7" fmla="*/ 0 h 1"/>
              <a:gd name="T8" fmla="*/ 0 w 3592"/>
              <a:gd name="T9" fmla="*/ 0 h 1"/>
              <a:gd name="T10" fmla="*/ 0 60000 65536"/>
              <a:gd name="T11" fmla="*/ 0 60000 65536"/>
              <a:gd name="T12" fmla="*/ 0 60000 65536"/>
              <a:gd name="T13" fmla="*/ 0 60000 65536"/>
              <a:gd name="T14" fmla="*/ 0 60000 65536"/>
              <a:gd name="T15" fmla="*/ 0 w 3592"/>
              <a:gd name="T16" fmla="*/ 0 h 1"/>
              <a:gd name="T17" fmla="*/ 3592 w 3592"/>
              <a:gd name="T18" fmla="*/ 1 h 1"/>
            </a:gdLst>
            <a:ahLst/>
            <a:cxnLst>
              <a:cxn ang="T10">
                <a:pos x="T0" y="T1"/>
              </a:cxn>
              <a:cxn ang="T11">
                <a:pos x="T2" y="T3"/>
              </a:cxn>
              <a:cxn ang="T12">
                <a:pos x="T4" y="T5"/>
              </a:cxn>
              <a:cxn ang="T13">
                <a:pos x="T6" y="T7"/>
              </a:cxn>
              <a:cxn ang="T14">
                <a:pos x="T8" y="T9"/>
              </a:cxn>
            </a:cxnLst>
            <a:rect l="T15" t="T16" r="T17" b="T18"/>
            <a:pathLst>
              <a:path w="3592" h="1">
                <a:moveTo>
                  <a:pt x="3591" y="0"/>
                </a:moveTo>
                <a:lnTo>
                  <a:pt x="3591" y="0"/>
                </a:lnTo>
                <a:lnTo>
                  <a:pt x="1795" y="0"/>
                </a:lnTo>
                <a:lnTo>
                  <a:pt x="0" y="0"/>
                </a:lnTo>
              </a:path>
            </a:pathLst>
          </a:custGeom>
          <a:noFill/>
          <a:ln w="9525">
            <a:solidFill>
              <a:srgbClr val="000000"/>
            </a:solidFill>
            <a:round/>
            <a:headEnd/>
            <a:tailEnd/>
          </a:ln>
        </p:spPr>
        <p:txBody>
          <a:bodyPr/>
          <a:lstStyle/>
          <a:p>
            <a:endParaRPr lang="en-US" dirty="0"/>
          </a:p>
        </p:txBody>
      </p:sp>
      <p:sp>
        <p:nvSpPr>
          <p:cNvPr id="62496" name="Freeform 34"/>
          <p:cNvSpPr>
            <a:spLocks/>
          </p:cNvSpPr>
          <p:nvPr/>
        </p:nvSpPr>
        <p:spPr bwMode="auto">
          <a:xfrm>
            <a:off x="2147888" y="2593975"/>
            <a:ext cx="5183187" cy="1588"/>
          </a:xfrm>
          <a:custGeom>
            <a:avLst/>
            <a:gdLst>
              <a:gd name="T0" fmla="*/ 0 w 3592"/>
              <a:gd name="T1" fmla="*/ 0 h 1"/>
              <a:gd name="T2" fmla="*/ 0 w 3592"/>
              <a:gd name="T3" fmla="*/ 0 h 1"/>
              <a:gd name="T4" fmla="*/ 2147483647 w 3592"/>
              <a:gd name="T5" fmla="*/ 0 h 1"/>
              <a:gd name="T6" fmla="*/ 2147483647 w 3592"/>
              <a:gd name="T7" fmla="*/ 0 h 1"/>
              <a:gd name="T8" fmla="*/ 2147483647 w 3592"/>
              <a:gd name="T9" fmla="*/ 0 h 1"/>
              <a:gd name="T10" fmla="*/ 0 60000 65536"/>
              <a:gd name="T11" fmla="*/ 0 60000 65536"/>
              <a:gd name="T12" fmla="*/ 0 60000 65536"/>
              <a:gd name="T13" fmla="*/ 0 60000 65536"/>
              <a:gd name="T14" fmla="*/ 0 60000 65536"/>
              <a:gd name="T15" fmla="*/ 0 w 3592"/>
              <a:gd name="T16" fmla="*/ 0 h 1"/>
              <a:gd name="T17" fmla="*/ 3592 w 3592"/>
              <a:gd name="T18" fmla="*/ 1 h 1"/>
            </a:gdLst>
            <a:ahLst/>
            <a:cxnLst>
              <a:cxn ang="T10">
                <a:pos x="T0" y="T1"/>
              </a:cxn>
              <a:cxn ang="T11">
                <a:pos x="T2" y="T3"/>
              </a:cxn>
              <a:cxn ang="T12">
                <a:pos x="T4" y="T5"/>
              </a:cxn>
              <a:cxn ang="T13">
                <a:pos x="T6" y="T7"/>
              </a:cxn>
              <a:cxn ang="T14">
                <a:pos x="T8" y="T9"/>
              </a:cxn>
            </a:cxnLst>
            <a:rect l="T15" t="T16" r="T17" b="T18"/>
            <a:pathLst>
              <a:path w="3592" h="1">
                <a:moveTo>
                  <a:pt x="0" y="0"/>
                </a:moveTo>
                <a:lnTo>
                  <a:pt x="0" y="0"/>
                </a:lnTo>
                <a:lnTo>
                  <a:pt x="1795" y="0"/>
                </a:lnTo>
                <a:lnTo>
                  <a:pt x="3591" y="0"/>
                </a:lnTo>
              </a:path>
            </a:pathLst>
          </a:custGeom>
          <a:noFill/>
          <a:ln w="9525">
            <a:solidFill>
              <a:srgbClr val="000000"/>
            </a:solidFill>
            <a:round/>
            <a:headEnd/>
            <a:tailEnd/>
          </a:ln>
        </p:spPr>
        <p:txBody>
          <a:bodyPr/>
          <a:lstStyle/>
          <a:p>
            <a:endParaRPr lang="en-US" dirty="0"/>
          </a:p>
        </p:txBody>
      </p:sp>
      <p:sp>
        <p:nvSpPr>
          <p:cNvPr id="62497" name="Freeform 35"/>
          <p:cNvSpPr>
            <a:spLocks/>
          </p:cNvSpPr>
          <p:nvPr/>
        </p:nvSpPr>
        <p:spPr bwMode="auto">
          <a:xfrm>
            <a:off x="2147888" y="2903538"/>
            <a:ext cx="5183187" cy="1587"/>
          </a:xfrm>
          <a:custGeom>
            <a:avLst/>
            <a:gdLst>
              <a:gd name="T0" fmla="*/ 2147483647 w 3592"/>
              <a:gd name="T1" fmla="*/ 0 h 1"/>
              <a:gd name="T2" fmla="*/ 2147483647 w 3592"/>
              <a:gd name="T3" fmla="*/ 0 h 1"/>
              <a:gd name="T4" fmla="*/ 2147483647 w 3592"/>
              <a:gd name="T5" fmla="*/ 0 h 1"/>
              <a:gd name="T6" fmla="*/ 2147483647 w 3592"/>
              <a:gd name="T7" fmla="*/ 0 h 1"/>
              <a:gd name="T8" fmla="*/ 0 w 3592"/>
              <a:gd name="T9" fmla="*/ 0 h 1"/>
              <a:gd name="T10" fmla="*/ 0 60000 65536"/>
              <a:gd name="T11" fmla="*/ 0 60000 65536"/>
              <a:gd name="T12" fmla="*/ 0 60000 65536"/>
              <a:gd name="T13" fmla="*/ 0 60000 65536"/>
              <a:gd name="T14" fmla="*/ 0 60000 65536"/>
              <a:gd name="T15" fmla="*/ 0 w 3592"/>
              <a:gd name="T16" fmla="*/ 0 h 1"/>
              <a:gd name="T17" fmla="*/ 3592 w 3592"/>
              <a:gd name="T18" fmla="*/ 1 h 1"/>
            </a:gdLst>
            <a:ahLst/>
            <a:cxnLst>
              <a:cxn ang="T10">
                <a:pos x="T0" y="T1"/>
              </a:cxn>
              <a:cxn ang="T11">
                <a:pos x="T2" y="T3"/>
              </a:cxn>
              <a:cxn ang="T12">
                <a:pos x="T4" y="T5"/>
              </a:cxn>
              <a:cxn ang="T13">
                <a:pos x="T6" y="T7"/>
              </a:cxn>
              <a:cxn ang="T14">
                <a:pos x="T8" y="T9"/>
              </a:cxn>
            </a:cxnLst>
            <a:rect l="T15" t="T16" r="T17" b="T18"/>
            <a:pathLst>
              <a:path w="3592" h="1">
                <a:moveTo>
                  <a:pt x="3591" y="0"/>
                </a:moveTo>
                <a:lnTo>
                  <a:pt x="3591" y="0"/>
                </a:lnTo>
                <a:lnTo>
                  <a:pt x="1795" y="0"/>
                </a:lnTo>
                <a:lnTo>
                  <a:pt x="0" y="0"/>
                </a:lnTo>
              </a:path>
            </a:pathLst>
          </a:custGeom>
          <a:noFill/>
          <a:ln w="9525">
            <a:solidFill>
              <a:srgbClr val="000000"/>
            </a:solidFill>
            <a:round/>
            <a:headEnd/>
            <a:tailEnd/>
          </a:ln>
        </p:spPr>
        <p:txBody>
          <a:bodyPr/>
          <a:lstStyle/>
          <a:p>
            <a:endParaRPr lang="en-US" dirty="0"/>
          </a:p>
        </p:txBody>
      </p:sp>
      <p:sp>
        <p:nvSpPr>
          <p:cNvPr id="62498" name="Freeform 36"/>
          <p:cNvSpPr>
            <a:spLocks/>
          </p:cNvSpPr>
          <p:nvPr/>
        </p:nvSpPr>
        <p:spPr bwMode="auto">
          <a:xfrm>
            <a:off x="2147888" y="3209925"/>
            <a:ext cx="5183187" cy="1588"/>
          </a:xfrm>
          <a:custGeom>
            <a:avLst/>
            <a:gdLst>
              <a:gd name="T0" fmla="*/ 0 w 3592"/>
              <a:gd name="T1" fmla="*/ 0 h 1"/>
              <a:gd name="T2" fmla="*/ 0 w 3592"/>
              <a:gd name="T3" fmla="*/ 0 h 1"/>
              <a:gd name="T4" fmla="*/ 2147483647 w 3592"/>
              <a:gd name="T5" fmla="*/ 0 h 1"/>
              <a:gd name="T6" fmla="*/ 2147483647 w 3592"/>
              <a:gd name="T7" fmla="*/ 0 h 1"/>
              <a:gd name="T8" fmla="*/ 2147483647 w 3592"/>
              <a:gd name="T9" fmla="*/ 0 h 1"/>
              <a:gd name="T10" fmla="*/ 0 60000 65536"/>
              <a:gd name="T11" fmla="*/ 0 60000 65536"/>
              <a:gd name="T12" fmla="*/ 0 60000 65536"/>
              <a:gd name="T13" fmla="*/ 0 60000 65536"/>
              <a:gd name="T14" fmla="*/ 0 60000 65536"/>
              <a:gd name="T15" fmla="*/ 0 w 3592"/>
              <a:gd name="T16" fmla="*/ 0 h 1"/>
              <a:gd name="T17" fmla="*/ 3592 w 3592"/>
              <a:gd name="T18" fmla="*/ 1 h 1"/>
            </a:gdLst>
            <a:ahLst/>
            <a:cxnLst>
              <a:cxn ang="T10">
                <a:pos x="T0" y="T1"/>
              </a:cxn>
              <a:cxn ang="T11">
                <a:pos x="T2" y="T3"/>
              </a:cxn>
              <a:cxn ang="T12">
                <a:pos x="T4" y="T5"/>
              </a:cxn>
              <a:cxn ang="T13">
                <a:pos x="T6" y="T7"/>
              </a:cxn>
              <a:cxn ang="T14">
                <a:pos x="T8" y="T9"/>
              </a:cxn>
            </a:cxnLst>
            <a:rect l="T15" t="T16" r="T17" b="T18"/>
            <a:pathLst>
              <a:path w="3592" h="1">
                <a:moveTo>
                  <a:pt x="0" y="0"/>
                </a:moveTo>
                <a:lnTo>
                  <a:pt x="0" y="0"/>
                </a:lnTo>
                <a:lnTo>
                  <a:pt x="1795" y="0"/>
                </a:lnTo>
                <a:lnTo>
                  <a:pt x="3591" y="0"/>
                </a:lnTo>
              </a:path>
            </a:pathLst>
          </a:custGeom>
          <a:noFill/>
          <a:ln w="9525">
            <a:solidFill>
              <a:srgbClr val="000000"/>
            </a:solidFill>
            <a:round/>
            <a:headEnd/>
            <a:tailEnd/>
          </a:ln>
        </p:spPr>
        <p:txBody>
          <a:bodyPr/>
          <a:lstStyle/>
          <a:p>
            <a:endParaRPr lang="en-US" dirty="0"/>
          </a:p>
        </p:txBody>
      </p:sp>
      <p:sp>
        <p:nvSpPr>
          <p:cNvPr id="62499" name="Freeform 37"/>
          <p:cNvSpPr>
            <a:spLocks/>
          </p:cNvSpPr>
          <p:nvPr/>
        </p:nvSpPr>
        <p:spPr bwMode="auto">
          <a:xfrm>
            <a:off x="2147888" y="3519488"/>
            <a:ext cx="5183187" cy="1587"/>
          </a:xfrm>
          <a:custGeom>
            <a:avLst/>
            <a:gdLst>
              <a:gd name="T0" fmla="*/ 2147483647 w 3592"/>
              <a:gd name="T1" fmla="*/ 0 h 1"/>
              <a:gd name="T2" fmla="*/ 2147483647 w 3592"/>
              <a:gd name="T3" fmla="*/ 0 h 1"/>
              <a:gd name="T4" fmla="*/ 2147483647 w 3592"/>
              <a:gd name="T5" fmla="*/ 0 h 1"/>
              <a:gd name="T6" fmla="*/ 2147483647 w 3592"/>
              <a:gd name="T7" fmla="*/ 0 h 1"/>
              <a:gd name="T8" fmla="*/ 0 w 3592"/>
              <a:gd name="T9" fmla="*/ 0 h 1"/>
              <a:gd name="T10" fmla="*/ 0 60000 65536"/>
              <a:gd name="T11" fmla="*/ 0 60000 65536"/>
              <a:gd name="T12" fmla="*/ 0 60000 65536"/>
              <a:gd name="T13" fmla="*/ 0 60000 65536"/>
              <a:gd name="T14" fmla="*/ 0 60000 65536"/>
              <a:gd name="T15" fmla="*/ 0 w 3592"/>
              <a:gd name="T16" fmla="*/ 0 h 1"/>
              <a:gd name="T17" fmla="*/ 3592 w 3592"/>
              <a:gd name="T18" fmla="*/ 1 h 1"/>
            </a:gdLst>
            <a:ahLst/>
            <a:cxnLst>
              <a:cxn ang="T10">
                <a:pos x="T0" y="T1"/>
              </a:cxn>
              <a:cxn ang="T11">
                <a:pos x="T2" y="T3"/>
              </a:cxn>
              <a:cxn ang="T12">
                <a:pos x="T4" y="T5"/>
              </a:cxn>
              <a:cxn ang="T13">
                <a:pos x="T6" y="T7"/>
              </a:cxn>
              <a:cxn ang="T14">
                <a:pos x="T8" y="T9"/>
              </a:cxn>
            </a:cxnLst>
            <a:rect l="T15" t="T16" r="T17" b="T18"/>
            <a:pathLst>
              <a:path w="3592" h="1">
                <a:moveTo>
                  <a:pt x="3591" y="0"/>
                </a:moveTo>
                <a:lnTo>
                  <a:pt x="3591" y="0"/>
                </a:lnTo>
                <a:lnTo>
                  <a:pt x="1795" y="0"/>
                </a:lnTo>
                <a:lnTo>
                  <a:pt x="0" y="0"/>
                </a:lnTo>
              </a:path>
            </a:pathLst>
          </a:custGeom>
          <a:noFill/>
          <a:ln w="9525">
            <a:solidFill>
              <a:srgbClr val="000000"/>
            </a:solidFill>
            <a:round/>
            <a:headEnd/>
            <a:tailEnd/>
          </a:ln>
        </p:spPr>
        <p:txBody>
          <a:bodyPr/>
          <a:lstStyle/>
          <a:p>
            <a:endParaRPr lang="en-US" dirty="0"/>
          </a:p>
        </p:txBody>
      </p:sp>
      <p:sp>
        <p:nvSpPr>
          <p:cNvPr id="62500" name="Freeform 38"/>
          <p:cNvSpPr>
            <a:spLocks/>
          </p:cNvSpPr>
          <p:nvPr/>
        </p:nvSpPr>
        <p:spPr bwMode="auto">
          <a:xfrm>
            <a:off x="2147888" y="3827463"/>
            <a:ext cx="5183187" cy="1587"/>
          </a:xfrm>
          <a:custGeom>
            <a:avLst/>
            <a:gdLst>
              <a:gd name="T0" fmla="*/ 0 w 3592"/>
              <a:gd name="T1" fmla="*/ 0 h 1"/>
              <a:gd name="T2" fmla="*/ 0 w 3592"/>
              <a:gd name="T3" fmla="*/ 0 h 1"/>
              <a:gd name="T4" fmla="*/ 2147483647 w 3592"/>
              <a:gd name="T5" fmla="*/ 0 h 1"/>
              <a:gd name="T6" fmla="*/ 2147483647 w 3592"/>
              <a:gd name="T7" fmla="*/ 0 h 1"/>
              <a:gd name="T8" fmla="*/ 2147483647 w 3592"/>
              <a:gd name="T9" fmla="*/ 0 h 1"/>
              <a:gd name="T10" fmla="*/ 0 60000 65536"/>
              <a:gd name="T11" fmla="*/ 0 60000 65536"/>
              <a:gd name="T12" fmla="*/ 0 60000 65536"/>
              <a:gd name="T13" fmla="*/ 0 60000 65536"/>
              <a:gd name="T14" fmla="*/ 0 60000 65536"/>
              <a:gd name="T15" fmla="*/ 0 w 3592"/>
              <a:gd name="T16" fmla="*/ 0 h 1"/>
              <a:gd name="T17" fmla="*/ 3592 w 3592"/>
              <a:gd name="T18" fmla="*/ 1 h 1"/>
            </a:gdLst>
            <a:ahLst/>
            <a:cxnLst>
              <a:cxn ang="T10">
                <a:pos x="T0" y="T1"/>
              </a:cxn>
              <a:cxn ang="T11">
                <a:pos x="T2" y="T3"/>
              </a:cxn>
              <a:cxn ang="T12">
                <a:pos x="T4" y="T5"/>
              </a:cxn>
              <a:cxn ang="T13">
                <a:pos x="T6" y="T7"/>
              </a:cxn>
              <a:cxn ang="T14">
                <a:pos x="T8" y="T9"/>
              </a:cxn>
            </a:cxnLst>
            <a:rect l="T15" t="T16" r="T17" b="T18"/>
            <a:pathLst>
              <a:path w="3592" h="1">
                <a:moveTo>
                  <a:pt x="0" y="0"/>
                </a:moveTo>
                <a:lnTo>
                  <a:pt x="0" y="0"/>
                </a:lnTo>
                <a:lnTo>
                  <a:pt x="1795" y="0"/>
                </a:lnTo>
                <a:lnTo>
                  <a:pt x="3591" y="0"/>
                </a:lnTo>
              </a:path>
            </a:pathLst>
          </a:custGeom>
          <a:noFill/>
          <a:ln w="9525">
            <a:solidFill>
              <a:srgbClr val="000000"/>
            </a:solidFill>
            <a:round/>
            <a:headEnd/>
            <a:tailEnd/>
          </a:ln>
        </p:spPr>
        <p:txBody>
          <a:bodyPr/>
          <a:lstStyle/>
          <a:p>
            <a:endParaRPr lang="en-US" dirty="0"/>
          </a:p>
        </p:txBody>
      </p:sp>
      <p:sp>
        <p:nvSpPr>
          <p:cNvPr id="62501" name="Freeform 39"/>
          <p:cNvSpPr>
            <a:spLocks/>
          </p:cNvSpPr>
          <p:nvPr/>
        </p:nvSpPr>
        <p:spPr bwMode="auto">
          <a:xfrm>
            <a:off x="2147888" y="4137025"/>
            <a:ext cx="5183187" cy="1588"/>
          </a:xfrm>
          <a:custGeom>
            <a:avLst/>
            <a:gdLst>
              <a:gd name="T0" fmla="*/ 2147483647 w 3592"/>
              <a:gd name="T1" fmla="*/ 0 h 1"/>
              <a:gd name="T2" fmla="*/ 2147483647 w 3592"/>
              <a:gd name="T3" fmla="*/ 0 h 1"/>
              <a:gd name="T4" fmla="*/ 2147483647 w 3592"/>
              <a:gd name="T5" fmla="*/ 0 h 1"/>
              <a:gd name="T6" fmla="*/ 2147483647 w 3592"/>
              <a:gd name="T7" fmla="*/ 0 h 1"/>
              <a:gd name="T8" fmla="*/ 0 w 3592"/>
              <a:gd name="T9" fmla="*/ 0 h 1"/>
              <a:gd name="T10" fmla="*/ 0 60000 65536"/>
              <a:gd name="T11" fmla="*/ 0 60000 65536"/>
              <a:gd name="T12" fmla="*/ 0 60000 65536"/>
              <a:gd name="T13" fmla="*/ 0 60000 65536"/>
              <a:gd name="T14" fmla="*/ 0 60000 65536"/>
              <a:gd name="T15" fmla="*/ 0 w 3592"/>
              <a:gd name="T16" fmla="*/ 0 h 1"/>
              <a:gd name="T17" fmla="*/ 3592 w 3592"/>
              <a:gd name="T18" fmla="*/ 1 h 1"/>
            </a:gdLst>
            <a:ahLst/>
            <a:cxnLst>
              <a:cxn ang="T10">
                <a:pos x="T0" y="T1"/>
              </a:cxn>
              <a:cxn ang="T11">
                <a:pos x="T2" y="T3"/>
              </a:cxn>
              <a:cxn ang="T12">
                <a:pos x="T4" y="T5"/>
              </a:cxn>
              <a:cxn ang="T13">
                <a:pos x="T6" y="T7"/>
              </a:cxn>
              <a:cxn ang="T14">
                <a:pos x="T8" y="T9"/>
              </a:cxn>
            </a:cxnLst>
            <a:rect l="T15" t="T16" r="T17" b="T18"/>
            <a:pathLst>
              <a:path w="3592" h="1">
                <a:moveTo>
                  <a:pt x="3591" y="0"/>
                </a:moveTo>
                <a:lnTo>
                  <a:pt x="3591" y="0"/>
                </a:lnTo>
                <a:lnTo>
                  <a:pt x="1795" y="0"/>
                </a:lnTo>
                <a:lnTo>
                  <a:pt x="0" y="0"/>
                </a:lnTo>
              </a:path>
            </a:pathLst>
          </a:custGeom>
          <a:noFill/>
          <a:ln w="9525">
            <a:solidFill>
              <a:srgbClr val="000000"/>
            </a:solidFill>
            <a:round/>
            <a:headEnd/>
            <a:tailEnd/>
          </a:ln>
        </p:spPr>
        <p:txBody>
          <a:bodyPr/>
          <a:lstStyle/>
          <a:p>
            <a:endParaRPr lang="en-US" dirty="0"/>
          </a:p>
        </p:txBody>
      </p:sp>
      <p:sp>
        <p:nvSpPr>
          <p:cNvPr id="62502" name="Freeform 40"/>
          <p:cNvSpPr>
            <a:spLocks/>
          </p:cNvSpPr>
          <p:nvPr/>
        </p:nvSpPr>
        <p:spPr bwMode="auto">
          <a:xfrm>
            <a:off x="2147888" y="4446588"/>
            <a:ext cx="5183187" cy="1587"/>
          </a:xfrm>
          <a:custGeom>
            <a:avLst/>
            <a:gdLst>
              <a:gd name="T0" fmla="*/ 0 w 3592"/>
              <a:gd name="T1" fmla="*/ 0 h 1"/>
              <a:gd name="T2" fmla="*/ 0 w 3592"/>
              <a:gd name="T3" fmla="*/ 0 h 1"/>
              <a:gd name="T4" fmla="*/ 2147483647 w 3592"/>
              <a:gd name="T5" fmla="*/ 0 h 1"/>
              <a:gd name="T6" fmla="*/ 2147483647 w 3592"/>
              <a:gd name="T7" fmla="*/ 0 h 1"/>
              <a:gd name="T8" fmla="*/ 2147483647 w 3592"/>
              <a:gd name="T9" fmla="*/ 0 h 1"/>
              <a:gd name="T10" fmla="*/ 0 60000 65536"/>
              <a:gd name="T11" fmla="*/ 0 60000 65536"/>
              <a:gd name="T12" fmla="*/ 0 60000 65536"/>
              <a:gd name="T13" fmla="*/ 0 60000 65536"/>
              <a:gd name="T14" fmla="*/ 0 60000 65536"/>
              <a:gd name="T15" fmla="*/ 0 w 3592"/>
              <a:gd name="T16" fmla="*/ 0 h 1"/>
              <a:gd name="T17" fmla="*/ 3592 w 3592"/>
              <a:gd name="T18" fmla="*/ 1 h 1"/>
            </a:gdLst>
            <a:ahLst/>
            <a:cxnLst>
              <a:cxn ang="T10">
                <a:pos x="T0" y="T1"/>
              </a:cxn>
              <a:cxn ang="T11">
                <a:pos x="T2" y="T3"/>
              </a:cxn>
              <a:cxn ang="T12">
                <a:pos x="T4" y="T5"/>
              </a:cxn>
              <a:cxn ang="T13">
                <a:pos x="T6" y="T7"/>
              </a:cxn>
              <a:cxn ang="T14">
                <a:pos x="T8" y="T9"/>
              </a:cxn>
            </a:cxnLst>
            <a:rect l="T15" t="T16" r="T17" b="T18"/>
            <a:pathLst>
              <a:path w="3592" h="1">
                <a:moveTo>
                  <a:pt x="0" y="0"/>
                </a:moveTo>
                <a:lnTo>
                  <a:pt x="0" y="0"/>
                </a:lnTo>
                <a:lnTo>
                  <a:pt x="1795" y="0"/>
                </a:lnTo>
                <a:lnTo>
                  <a:pt x="3591" y="0"/>
                </a:lnTo>
              </a:path>
            </a:pathLst>
          </a:custGeom>
          <a:noFill/>
          <a:ln w="9525">
            <a:solidFill>
              <a:srgbClr val="000000"/>
            </a:solidFill>
            <a:round/>
            <a:headEnd/>
            <a:tailEnd/>
          </a:ln>
        </p:spPr>
        <p:txBody>
          <a:bodyPr/>
          <a:lstStyle/>
          <a:p>
            <a:endParaRPr lang="en-US" dirty="0"/>
          </a:p>
        </p:txBody>
      </p:sp>
      <p:sp>
        <p:nvSpPr>
          <p:cNvPr id="62503" name="Freeform 41"/>
          <p:cNvSpPr>
            <a:spLocks/>
          </p:cNvSpPr>
          <p:nvPr/>
        </p:nvSpPr>
        <p:spPr bwMode="auto">
          <a:xfrm>
            <a:off x="2147888" y="4754563"/>
            <a:ext cx="5183187" cy="1587"/>
          </a:xfrm>
          <a:custGeom>
            <a:avLst/>
            <a:gdLst>
              <a:gd name="T0" fmla="*/ 2147483647 w 3592"/>
              <a:gd name="T1" fmla="*/ 0 h 1"/>
              <a:gd name="T2" fmla="*/ 2147483647 w 3592"/>
              <a:gd name="T3" fmla="*/ 0 h 1"/>
              <a:gd name="T4" fmla="*/ 2147483647 w 3592"/>
              <a:gd name="T5" fmla="*/ 0 h 1"/>
              <a:gd name="T6" fmla="*/ 2147483647 w 3592"/>
              <a:gd name="T7" fmla="*/ 0 h 1"/>
              <a:gd name="T8" fmla="*/ 0 w 3592"/>
              <a:gd name="T9" fmla="*/ 0 h 1"/>
              <a:gd name="T10" fmla="*/ 0 60000 65536"/>
              <a:gd name="T11" fmla="*/ 0 60000 65536"/>
              <a:gd name="T12" fmla="*/ 0 60000 65536"/>
              <a:gd name="T13" fmla="*/ 0 60000 65536"/>
              <a:gd name="T14" fmla="*/ 0 60000 65536"/>
              <a:gd name="T15" fmla="*/ 0 w 3592"/>
              <a:gd name="T16" fmla="*/ 0 h 1"/>
              <a:gd name="T17" fmla="*/ 3592 w 3592"/>
              <a:gd name="T18" fmla="*/ 1 h 1"/>
            </a:gdLst>
            <a:ahLst/>
            <a:cxnLst>
              <a:cxn ang="T10">
                <a:pos x="T0" y="T1"/>
              </a:cxn>
              <a:cxn ang="T11">
                <a:pos x="T2" y="T3"/>
              </a:cxn>
              <a:cxn ang="T12">
                <a:pos x="T4" y="T5"/>
              </a:cxn>
              <a:cxn ang="T13">
                <a:pos x="T6" y="T7"/>
              </a:cxn>
              <a:cxn ang="T14">
                <a:pos x="T8" y="T9"/>
              </a:cxn>
            </a:cxnLst>
            <a:rect l="T15" t="T16" r="T17" b="T18"/>
            <a:pathLst>
              <a:path w="3592" h="1">
                <a:moveTo>
                  <a:pt x="3591" y="0"/>
                </a:moveTo>
                <a:lnTo>
                  <a:pt x="3591" y="0"/>
                </a:lnTo>
                <a:lnTo>
                  <a:pt x="1795" y="0"/>
                </a:lnTo>
                <a:lnTo>
                  <a:pt x="0" y="0"/>
                </a:lnTo>
              </a:path>
            </a:pathLst>
          </a:custGeom>
          <a:noFill/>
          <a:ln w="9525">
            <a:solidFill>
              <a:srgbClr val="000000"/>
            </a:solidFill>
            <a:round/>
            <a:headEnd/>
            <a:tailEnd/>
          </a:ln>
        </p:spPr>
        <p:txBody>
          <a:bodyPr/>
          <a:lstStyle/>
          <a:p>
            <a:endParaRPr lang="en-US" dirty="0"/>
          </a:p>
        </p:txBody>
      </p:sp>
      <p:sp>
        <p:nvSpPr>
          <p:cNvPr id="62504" name="Line 42"/>
          <p:cNvSpPr>
            <a:spLocks noChangeShapeType="1"/>
          </p:cNvSpPr>
          <p:nvPr/>
        </p:nvSpPr>
        <p:spPr bwMode="auto">
          <a:xfrm>
            <a:off x="7321550" y="4754563"/>
            <a:ext cx="7938" cy="0"/>
          </a:xfrm>
          <a:prstGeom prst="line">
            <a:avLst/>
          </a:prstGeom>
          <a:noFill/>
          <a:ln w="9525">
            <a:solidFill>
              <a:srgbClr val="0000AF"/>
            </a:solidFill>
            <a:round/>
            <a:headEnd/>
            <a:tailEnd/>
          </a:ln>
        </p:spPr>
        <p:txBody>
          <a:bodyPr wrap="none" anchor="ctr"/>
          <a:lstStyle/>
          <a:p>
            <a:endParaRPr lang="en-US" dirty="0"/>
          </a:p>
        </p:txBody>
      </p:sp>
      <p:sp>
        <p:nvSpPr>
          <p:cNvPr id="62505" name="Line 43"/>
          <p:cNvSpPr>
            <a:spLocks noChangeShapeType="1"/>
          </p:cNvSpPr>
          <p:nvPr/>
        </p:nvSpPr>
        <p:spPr bwMode="auto">
          <a:xfrm>
            <a:off x="7321550" y="4694238"/>
            <a:ext cx="7938" cy="4762"/>
          </a:xfrm>
          <a:prstGeom prst="line">
            <a:avLst/>
          </a:prstGeom>
          <a:noFill/>
          <a:ln w="9525">
            <a:solidFill>
              <a:srgbClr val="000000"/>
            </a:solidFill>
            <a:round/>
            <a:headEnd/>
            <a:tailEnd/>
          </a:ln>
        </p:spPr>
        <p:txBody>
          <a:bodyPr wrap="none" anchor="ctr"/>
          <a:lstStyle/>
          <a:p>
            <a:endParaRPr lang="en-US" dirty="0"/>
          </a:p>
        </p:txBody>
      </p:sp>
      <p:sp>
        <p:nvSpPr>
          <p:cNvPr id="62506" name="Line 44"/>
          <p:cNvSpPr>
            <a:spLocks noChangeShapeType="1"/>
          </p:cNvSpPr>
          <p:nvPr/>
        </p:nvSpPr>
        <p:spPr bwMode="auto">
          <a:xfrm flipH="1" flipV="1">
            <a:off x="2166938" y="3057525"/>
            <a:ext cx="2857500" cy="1692275"/>
          </a:xfrm>
          <a:prstGeom prst="line">
            <a:avLst/>
          </a:prstGeom>
          <a:noFill/>
          <a:ln w="47625">
            <a:solidFill>
              <a:srgbClr val="000000"/>
            </a:solidFill>
            <a:round/>
            <a:headEnd/>
            <a:tailEnd/>
          </a:ln>
        </p:spPr>
        <p:txBody>
          <a:bodyPr wrap="none" anchor="ctr"/>
          <a:lstStyle/>
          <a:p>
            <a:endParaRPr lang="en-US" dirty="0"/>
          </a:p>
        </p:txBody>
      </p:sp>
      <p:sp>
        <p:nvSpPr>
          <p:cNvPr id="62507" name="Line 45"/>
          <p:cNvSpPr>
            <a:spLocks noChangeShapeType="1"/>
          </p:cNvSpPr>
          <p:nvPr/>
        </p:nvSpPr>
        <p:spPr bwMode="auto">
          <a:xfrm>
            <a:off x="2773363" y="2211388"/>
            <a:ext cx="809625" cy="1627187"/>
          </a:xfrm>
          <a:prstGeom prst="line">
            <a:avLst/>
          </a:prstGeom>
          <a:noFill/>
          <a:ln w="31750">
            <a:solidFill>
              <a:srgbClr val="000000"/>
            </a:solidFill>
            <a:round/>
            <a:headEnd/>
            <a:tailEnd/>
          </a:ln>
        </p:spPr>
        <p:txBody>
          <a:bodyPr wrap="none" anchor="ctr"/>
          <a:lstStyle/>
          <a:p>
            <a:endParaRPr lang="en-US" dirty="0"/>
          </a:p>
        </p:txBody>
      </p:sp>
      <p:sp>
        <p:nvSpPr>
          <p:cNvPr id="62508" name="Freeform 46"/>
          <p:cNvSpPr>
            <a:spLocks/>
          </p:cNvSpPr>
          <p:nvPr/>
        </p:nvSpPr>
        <p:spPr bwMode="auto">
          <a:xfrm>
            <a:off x="3500438" y="3709988"/>
            <a:ext cx="85725" cy="138112"/>
          </a:xfrm>
          <a:custGeom>
            <a:avLst/>
            <a:gdLst>
              <a:gd name="T0" fmla="*/ 122444373 w 59"/>
              <a:gd name="T1" fmla="*/ 192656403 h 98"/>
              <a:gd name="T2" fmla="*/ 80222619 w 59"/>
              <a:gd name="T3" fmla="*/ 0 h 98"/>
              <a:gd name="T4" fmla="*/ 50666391 w 59"/>
              <a:gd name="T5" fmla="*/ 45681245 h 98"/>
              <a:gd name="T6" fmla="*/ 0 w 59"/>
              <a:gd name="T7" fmla="*/ 35751278 h 98"/>
              <a:gd name="T8" fmla="*/ 122444373 w 59"/>
              <a:gd name="T9" fmla="*/ 192656403 h 98"/>
              <a:gd name="T10" fmla="*/ 122444373 w 59"/>
              <a:gd name="T11" fmla="*/ 192656403 h 98"/>
              <a:gd name="T12" fmla="*/ 0 60000 65536"/>
              <a:gd name="T13" fmla="*/ 0 60000 65536"/>
              <a:gd name="T14" fmla="*/ 0 60000 65536"/>
              <a:gd name="T15" fmla="*/ 0 60000 65536"/>
              <a:gd name="T16" fmla="*/ 0 60000 65536"/>
              <a:gd name="T17" fmla="*/ 0 60000 65536"/>
              <a:gd name="T18" fmla="*/ 0 w 59"/>
              <a:gd name="T19" fmla="*/ 0 h 98"/>
              <a:gd name="T20" fmla="*/ 59 w 59"/>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59" h="98">
                <a:moveTo>
                  <a:pt x="58" y="97"/>
                </a:moveTo>
                <a:lnTo>
                  <a:pt x="38" y="0"/>
                </a:lnTo>
                <a:lnTo>
                  <a:pt x="24" y="23"/>
                </a:lnTo>
                <a:lnTo>
                  <a:pt x="0" y="18"/>
                </a:lnTo>
                <a:lnTo>
                  <a:pt x="58" y="97"/>
                </a:lnTo>
              </a:path>
            </a:pathLst>
          </a:custGeom>
          <a:solidFill>
            <a:srgbClr val="000000"/>
          </a:solidFill>
          <a:ln w="9525">
            <a:solidFill>
              <a:srgbClr val="000000"/>
            </a:solidFill>
            <a:round/>
            <a:headEnd/>
            <a:tailEnd/>
          </a:ln>
        </p:spPr>
        <p:txBody>
          <a:bodyPr/>
          <a:lstStyle/>
          <a:p>
            <a:endParaRPr lang="en-US" dirty="0"/>
          </a:p>
        </p:txBody>
      </p:sp>
      <p:sp>
        <p:nvSpPr>
          <p:cNvPr id="62509" name="Text Box 47"/>
          <p:cNvSpPr txBox="1">
            <a:spLocks noChangeArrowheads="1"/>
          </p:cNvSpPr>
          <p:nvPr/>
        </p:nvSpPr>
        <p:spPr bwMode="auto">
          <a:xfrm>
            <a:off x="6892925" y="1757363"/>
            <a:ext cx="2251075" cy="46037"/>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00" dirty="0">
                <a:solidFill>
                  <a:srgbClr val="FF0000"/>
                </a:solidFill>
                <a:latin typeface="Agilent TT Cond" pitchFamily="34" charset="0"/>
              </a:rPr>
              <a:t>.</a:t>
            </a:r>
            <a:endParaRPr lang="en-US" sz="2200" dirty="0">
              <a:latin typeface="Agilent TT Cond" pitchFamily="34" charset="0"/>
            </a:endParaRPr>
          </a:p>
        </p:txBody>
      </p:sp>
      <p:sp>
        <p:nvSpPr>
          <p:cNvPr id="62510" name="Line 48"/>
          <p:cNvSpPr>
            <a:spLocks noChangeShapeType="1"/>
          </p:cNvSpPr>
          <p:nvPr/>
        </p:nvSpPr>
        <p:spPr bwMode="auto">
          <a:xfrm flipH="1">
            <a:off x="3957638" y="1668463"/>
            <a:ext cx="2090737" cy="2473325"/>
          </a:xfrm>
          <a:prstGeom prst="line">
            <a:avLst/>
          </a:prstGeom>
          <a:noFill/>
          <a:ln w="47625">
            <a:solidFill>
              <a:srgbClr val="000000"/>
            </a:solidFill>
            <a:round/>
            <a:headEnd/>
            <a:tailEnd/>
          </a:ln>
        </p:spPr>
        <p:txBody>
          <a:bodyPr wrap="none" anchor="ctr"/>
          <a:lstStyle/>
          <a:p>
            <a:endParaRPr lang="en-US" dirty="0"/>
          </a:p>
        </p:txBody>
      </p:sp>
      <p:sp>
        <p:nvSpPr>
          <p:cNvPr id="62511" name="Line 49"/>
          <p:cNvSpPr>
            <a:spLocks noChangeShapeType="1"/>
          </p:cNvSpPr>
          <p:nvPr/>
        </p:nvSpPr>
        <p:spPr bwMode="auto">
          <a:xfrm>
            <a:off x="6051550" y="1674813"/>
            <a:ext cx="0" cy="3108325"/>
          </a:xfrm>
          <a:prstGeom prst="line">
            <a:avLst/>
          </a:prstGeom>
          <a:noFill/>
          <a:ln w="31750">
            <a:solidFill>
              <a:schemeClr val="accent2"/>
            </a:solidFill>
            <a:prstDash val="dash"/>
            <a:round/>
            <a:headEnd/>
            <a:tailEnd/>
          </a:ln>
        </p:spPr>
        <p:txBody>
          <a:bodyPr wrap="none" anchor="ctr"/>
          <a:lstStyle/>
          <a:p>
            <a:endParaRPr lang="en-US" dirty="0"/>
          </a:p>
        </p:txBody>
      </p:sp>
      <p:sp>
        <p:nvSpPr>
          <p:cNvPr id="62512" name="Line 50"/>
          <p:cNvSpPr>
            <a:spLocks noChangeShapeType="1"/>
          </p:cNvSpPr>
          <p:nvPr/>
        </p:nvSpPr>
        <p:spPr bwMode="auto">
          <a:xfrm flipH="1">
            <a:off x="3606800" y="1665288"/>
            <a:ext cx="3459163" cy="2228850"/>
          </a:xfrm>
          <a:prstGeom prst="line">
            <a:avLst/>
          </a:prstGeom>
          <a:noFill/>
          <a:ln w="47625">
            <a:solidFill>
              <a:srgbClr val="000000"/>
            </a:solidFill>
            <a:round/>
            <a:headEnd/>
            <a:tailEnd/>
          </a:ln>
        </p:spPr>
        <p:txBody>
          <a:bodyPr wrap="none" anchor="ctr"/>
          <a:lstStyle/>
          <a:p>
            <a:endParaRPr lang="en-US" dirty="0"/>
          </a:p>
        </p:txBody>
      </p:sp>
      <p:sp>
        <p:nvSpPr>
          <p:cNvPr id="62513" name="Text Box 51"/>
          <p:cNvSpPr txBox="1">
            <a:spLocks noChangeArrowheads="1"/>
          </p:cNvSpPr>
          <p:nvPr/>
        </p:nvSpPr>
        <p:spPr bwMode="auto">
          <a:xfrm>
            <a:off x="5938838" y="5072063"/>
            <a:ext cx="303212" cy="200025"/>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chemeClr val="accent2"/>
                </a:solidFill>
                <a:latin typeface="Agilent TT Cond" pitchFamily="34" charset="0"/>
              </a:rPr>
              <a:t>TOI</a:t>
            </a:r>
            <a:endParaRPr lang="en-US" sz="2200" dirty="0">
              <a:solidFill>
                <a:schemeClr val="accent2"/>
              </a:solidFill>
              <a:latin typeface="Agilent TT Cond" pitchFamily="34" charset="0"/>
            </a:endParaRPr>
          </a:p>
        </p:txBody>
      </p:sp>
      <p:sp>
        <p:nvSpPr>
          <p:cNvPr id="1604660" name="Text Box 52"/>
          <p:cNvSpPr txBox="1">
            <a:spLocks noChangeArrowheads="1"/>
          </p:cNvSpPr>
          <p:nvPr/>
        </p:nvSpPr>
        <p:spPr bwMode="auto">
          <a:xfrm>
            <a:off x="1476375" y="5384800"/>
            <a:ext cx="1912938" cy="600075"/>
          </a:xfrm>
          <a:prstGeom prst="rect">
            <a:avLst/>
          </a:prstGeom>
          <a:solidFill>
            <a:schemeClr val="bg1"/>
          </a:solidFill>
          <a:ln w="19050">
            <a:solidFill>
              <a:srgbClr val="000000"/>
            </a:solidFill>
            <a:miter lim="800000"/>
            <a:headEnd/>
            <a:tailEnd/>
          </a:ln>
          <a:effectLst>
            <a:outerShdw dist="107763" dir="18900000" algn="ctr" rotWithShape="0">
              <a:srgbClr val="404040"/>
            </a:outerShdw>
          </a:effectLst>
        </p:spPr>
        <p:txBody>
          <a:bodyPr lIns="0" tIns="0" rIns="0" bIns="0" anchor="ctr"/>
          <a:lstStyle/>
          <a:p>
            <a:pPr algn="ctr" defTabSz="409575">
              <a:buClr>
                <a:srgbClr val="000000"/>
              </a:buClr>
              <a:buSzPct val="90000"/>
              <a:buFont typeface="Monotype Sorts" pitchFamily="2" charset="2"/>
              <a:buNone/>
            </a:pPr>
            <a:r>
              <a:rPr lang="en-US" sz="1700" dirty="0">
                <a:solidFill>
                  <a:schemeClr val="tx2"/>
                </a:solidFill>
                <a:latin typeface="Agilent TT Cond" pitchFamily="34" charset="0"/>
              </a:rPr>
              <a:t>Optimum Mixer Levels</a:t>
            </a:r>
            <a:endParaRPr lang="en-US" sz="2200" dirty="0">
              <a:solidFill>
                <a:schemeClr val="tx2"/>
              </a:solidFill>
              <a:latin typeface="Agilent TT Cond" pitchFamily="34" charset="0"/>
            </a:endParaRPr>
          </a:p>
        </p:txBody>
      </p:sp>
      <p:sp>
        <p:nvSpPr>
          <p:cNvPr id="1604661" name="Text Box 53"/>
          <p:cNvSpPr txBox="1">
            <a:spLocks noChangeArrowheads="1"/>
          </p:cNvSpPr>
          <p:nvPr/>
        </p:nvSpPr>
        <p:spPr bwMode="auto">
          <a:xfrm>
            <a:off x="1830388" y="1589088"/>
            <a:ext cx="2230437" cy="644525"/>
          </a:xfrm>
          <a:prstGeom prst="rect">
            <a:avLst/>
          </a:prstGeom>
          <a:solidFill>
            <a:schemeClr val="bg1"/>
          </a:solidFill>
          <a:ln w="19050">
            <a:solidFill>
              <a:srgbClr val="000000"/>
            </a:solidFill>
            <a:miter lim="800000"/>
            <a:headEnd/>
            <a:tailEnd/>
          </a:ln>
          <a:effectLst>
            <a:outerShdw dist="107763" dir="18900000" algn="ctr" rotWithShape="0">
              <a:srgbClr val="404040"/>
            </a:outerShdw>
          </a:effectLst>
        </p:spPr>
        <p:txBody>
          <a:bodyPr lIns="0" tIns="0" rIns="0" bIns="0" anchor="ctr"/>
          <a:lstStyle/>
          <a:p>
            <a:pPr algn="ctr" defTabSz="409575">
              <a:buClr>
                <a:srgbClr val="000000"/>
              </a:buClr>
              <a:buSzPct val="90000"/>
              <a:buFont typeface="Monotype Sorts" pitchFamily="2" charset="2"/>
              <a:buNone/>
            </a:pPr>
            <a:r>
              <a:rPr lang="en-US" sz="1700" dirty="0">
                <a:solidFill>
                  <a:schemeClr val="tx2"/>
                </a:solidFill>
                <a:latin typeface="Agilent TT Cond" pitchFamily="34" charset="0"/>
              </a:rPr>
              <a:t>Maximum 2nd Order Dynamic Range</a:t>
            </a:r>
            <a:endParaRPr lang="en-US" sz="2200" dirty="0">
              <a:solidFill>
                <a:schemeClr val="tx2"/>
              </a:solidFill>
              <a:latin typeface="Agilent TT Cond" pitchFamily="34" charset="0"/>
            </a:endParaRPr>
          </a:p>
        </p:txBody>
      </p:sp>
      <p:sp>
        <p:nvSpPr>
          <p:cNvPr id="62516" name="Text Box 54"/>
          <p:cNvSpPr txBox="1">
            <a:spLocks noChangeArrowheads="1"/>
          </p:cNvSpPr>
          <p:nvPr/>
        </p:nvSpPr>
        <p:spPr bwMode="auto">
          <a:xfrm rot="1860000">
            <a:off x="2106613" y="3952875"/>
            <a:ext cx="2943225" cy="146050"/>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000" dirty="0">
                <a:solidFill>
                  <a:srgbClr val="000000"/>
                </a:solidFill>
                <a:latin typeface="Agilent TT Cond" pitchFamily="34" charset="0"/>
              </a:rPr>
              <a:t> DISPLAYED NOISE (1 kHz RBW)</a:t>
            </a:r>
            <a:endParaRPr lang="en-US" sz="2200" dirty="0">
              <a:latin typeface="Agilent TT Cond" pitchFamily="34" charset="0"/>
            </a:endParaRPr>
          </a:p>
        </p:txBody>
      </p:sp>
      <p:sp>
        <p:nvSpPr>
          <p:cNvPr id="62517" name="Text Box 55"/>
          <p:cNvSpPr txBox="1">
            <a:spLocks noChangeArrowheads="1"/>
          </p:cNvSpPr>
          <p:nvPr/>
        </p:nvSpPr>
        <p:spPr bwMode="auto">
          <a:xfrm rot="-3060000">
            <a:off x="3776663" y="3711575"/>
            <a:ext cx="1443037" cy="15081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000" dirty="0">
                <a:solidFill>
                  <a:srgbClr val="000000"/>
                </a:solidFill>
                <a:latin typeface="Agilent TT Cond" pitchFamily="34" charset="0"/>
              </a:rPr>
              <a:t>THIRD ORDER</a:t>
            </a:r>
            <a:endParaRPr lang="en-US" sz="2200" dirty="0">
              <a:latin typeface="Agilent TT Cond" pitchFamily="34" charset="0"/>
            </a:endParaRPr>
          </a:p>
        </p:txBody>
      </p:sp>
      <p:sp>
        <p:nvSpPr>
          <p:cNvPr id="62518" name="Text Box 56"/>
          <p:cNvSpPr txBox="1">
            <a:spLocks noChangeArrowheads="1"/>
          </p:cNvSpPr>
          <p:nvPr/>
        </p:nvSpPr>
        <p:spPr bwMode="auto">
          <a:xfrm rot="-1980000">
            <a:off x="3440113" y="3378200"/>
            <a:ext cx="1484312" cy="146050"/>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000" dirty="0">
                <a:solidFill>
                  <a:srgbClr val="000000"/>
                </a:solidFill>
                <a:latin typeface="Agilent TT Cond" pitchFamily="34" charset="0"/>
              </a:rPr>
              <a:t>SECOND ORDER</a:t>
            </a:r>
            <a:endParaRPr lang="en-US" sz="2200" dirty="0">
              <a:latin typeface="Agilent TT Cond" pitchFamily="34" charset="0"/>
            </a:endParaRPr>
          </a:p>
        </p:txBody>
      </p:sp>
      <p:sp>
        <p:nvSpPr>
          <p:cNvPr id="1604665" name="Text Box 57"/>
          <p:cNvSpPr txBox="1">
            <a:spLocks noChangeArrowheads="1"/>
          </p:cNvSpPr>
          <p:nvPr/>
        </p:nvSpPr>
        <p:spPr bwMode="auto">
          <a:xfrm>
            <a:off x="3570288" y="2328863"/>
            <a:ext cx="2232025" cy="614362"/>
          </a:xfrm>
          <a:prstGeom prst="rect">
            <a:avLst/>
          </a:prstGeom>
          <a:solidFill>
            <a:schemeClr val="bg1"/>
          </a:solidFill>
          <a:ln w="19050">
            <a:solidFill>
              <a:srgbClr val="000000"/>
            </a:solidFill>
            <a:miter lim="800000"/>
            <a:headEnd/>
            <a:tailEnd/>
          </a:ln>
          <a:effectLst>
            <a:outerShdw dist="107763" dir="18900000" algn="ctr" rotWithShape="0">
              <a:srgbClr val="404040"/>
            </a:outerShdw>
          </a:effectLst>
        </p:spPr>
        <p:txBody>
          <a:bodyPr lIns="0" tIns="0" rIns="0" bIns="0" anchor="ctr"/>
          <a:lstStyle/>
          <a:p>
            <a:pPr algn="ctr" defTabSz="409575">
              <a:buClr>
                <a:srgbClr val="000000"/>
              </a:buClr>
              <a:buSzPct val="90000"/>
              <a:buFont typeface="Monotype Sorts" pitchFamily="2" charset="2"/>
              <a:buNone/>
            </a:pPr>
            <a:r>
              <a:rPr lang="en-US" sz="1700" dirty="0">
                <a:solidFill>
                  <a:schemeClr val="tx2"/>
                </a:solidFill>
                <a:latin typeface="Agilent TT Cond" pitchFamily="34" charset="0"/>
              </a:rPr>
              <a:t>Maximum 3rd Order Dynamic Range</a:t>
            </a:r>
            <a:endParaRPr lang="en-US" sz="2200" dirty="0">
              <a:solidFill>
                <a:schemeClr val="tx2"/>
              </a:solidFill>
              <a:latin typeface="Agilent TT Cond" pitchFamily="34" charset="0"/>
            </a:endParaRPr>
          </a:p>
        </p:txBody>
      </p:sp>
      <p:sp>
        <p:nvSpPr>
          <p:cNvPr id="62520" name="Line 58"/>
          <p:cNvSpPr>
            <a:spLocks noChangeShapeType="1"/>
          </p:cNvSpPr>
          <p:nvPr/>
        </p:nvSpPr>
        <p:spPr bwMode="auto">
          <a:xfrm>
            <a:off x="3575050" y="3905250"/>
            <a:ext cx="0" cy="849313"/>
          </a:xfrm>
          <a:prstGeom prst="line">
            <a:avLst/>
          </a:prstGeom>
          <a:noFill/>
          <a:ln w="19050">
            <a:solidFill>
              <a:srgbClr val="000000"/>
            </a:solidFill>
            <a:prstDash val="dash"/>
            <a:round/>
            <a:headEnd/>
            <a:tailEnd/>
          </a:ln>
        </p:spPr>
        <p:txBody>
          <a:bodyPr wrap="none" anchor="ctr"/>
          <a:lstStyle/>
          <a:p>
            <a:endParaRPr lang="en-US" dirty="0"/>
          </a:p>
        </p:txBody>
      </p:sp>
      <p:sp>
        <p:nvSpPr>
          <p:cNvPr id="62521" name="Line 59"/>
          <p:cNvSpPr>
            <a:spLocks noChangeShapeType="1"/>
          </p:cNvSpPr>
          <p:nvPr/>
        </p:nvSpPr>
        <p:spPr bwMode="auto">
          <a:xfrm>
            <a:off x="3981450" y="4171950"/>
            <a:ext cx="0" cy="592138"/>
          </a:xfrm>
          <a:prstGeom prst="line">
            <a:avLst/>
          </a:prstGeom>
          <a:noFill/>
          <a:ln w="19050">
            <a:solidFill>
              <a:srgbClr val="000000"/>
            </a:solidFill>
            <a:prstDash val="dash"/>
            <a:round/>
            <a:headEnd/>
            <a:tailEnd/>
          </a:ln>
        </p:spPr>
        <p:txBody>
          <a:bodyPr wrap="none" anchor="ctr"/>
          <a:lstStyle/>
          <a:p>
            <a:endParaRPr lang="en-US" dirty="0"/>
          </a:p>
        </p:txBody>
      </p:sp>
      <p:sp>
        <p:nvSpPr>
          <p:cNvPr id="62522" name="Line 60"/>
          <p:cNvSpPr>
            <a:spLocks noChangeShapeType="1"/>
          </p:cNvSpPr>
          <p:nvPr/>
        </p:nvSpPr>
        <p:spPr bwMode="auto">
          <a:xfrm flipH="1">
            <a:off x="3290888" y="4827588"/>
            <a:ext cx="628650" cy="582612"/>
          </a:xfrm>
          <a:prstGeom prst="line">
            <a:avLst/>
          </a:prstGeom>
          <a:noFill/>
          <a:ln w="31750">
            <a:solidFill>
              <a:srgbClr val="000000"/>
            </a:solidFill>
            <a:round/>
            <a:headEnd/>
            <a:tailEnd/>
          </a:ln>
        </p:spPr>
        <p:txBody>
          <a:bodyPr wrap="none" anchor="ctr"/>
          <a:lstStyle/>
          <a:p>
            <a:endParaRPr lang="en-US" dirty="0"/>
          </a:p>
        </p:txBody>
      </p:sp>
      <p:sp>
        <p:nvSpPr>
          <p:cNvPr id="62523" name="Freeform 61"/>
          <p:cNvSpPr>
            <a:spLocks/>
          </p:cNvSpPr>
          <p:nvPr/>
        </p:nvSpPr>
        <p:spPr bwMode="auto">
          <a:xfrm>
            <a:off x="3867150" y="4770438"/>
            <a:ext cx="120650" cy="111125"/>
          </a:xfrm>
          <a:custGeom>
            <a:avLst/>
            <a:gdLst>
              <a:gd name="T0" fmla="*/ 173265011 w 83"/>
              <a:gd name="T1" fmla="*/ 0 h 79"/>
              <a:gd name="T2" fmla="*/ 0 w 83"/>
              <a:gd name="T3" fmla="*/ 94975309 h 79"/>
              <a:gd name="T4" fmla="*/ 54937907 w 83"/>
              <a:gd name="T5" fmla="*/ 104868244 h 79"/>
              <a:gd name="T6" fmla="*/ 61277118 w 83"/>
              <a:gd name="T7" fmla="*/ 154334323 h 79"/>
              <a:gd name="T8" fmla="*/ 173265011 w 83"/>
              <a:gd name="T9" fmla="*/ 0 h 79"/>
              <a:gd name="T10" fmla="*/ 173265011 w 83"/>
              <a:gd name="T11" fmla="*/ 0 h 79"/>
              <a:gd name="T12" fmla="*/ 0 60000 65536"/>
              <a:gd name="T13" fmla="*/ 0 60000 65536"/>
              <a:gd name="T14" fmla="*/ 0 60000 65536"/>
              <a:gd name="T15" fmla="*/ 0 60000 65536"/>
              <a:gd name="T16" fmla="*/ 0 60000 65536"/>
              <a:gd name="T17" fmla="*/ 0 60000 65536"/>
              <a:gd name="T18" fmla="*/ 0 w 83"/>
              <a:gd name="T19" fmla="*/ 0 h 79"/>
              <a:gd name="T20" fmla="*/ 83 w 83"/>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83" h="79">
                <a:moveTo>
                  <a:pt x="82" y="0"/>
                </a:moveTo>
                <a:lnTo>
                  <a:pt x="0" y="48"/>
                </a:lnTo>
                <a:lnTo>
                  <a:pt x="26" y="53"/>
                </a:lnTo>
                <a:lnTo>
                  <a:pt x="29" y="78"/>
                </a:lnTo>
                <a:lnTo>
                  <a:pt x="82" y="0"/>
                </a:lnTo>
              </a:path>
            </a:pathLst>
          </a:custGeom>
          <a:solidFill>
            <a:srgbClr val="000000"/>
          </a:solidFill>
          <a:ln w="9525">
            <a:solidFill>
              <a:srgbClr val="000000"/>
            </a:solidFill>
            <a:round/>
            <a:headEnd/>
            <a:tailEnd/>
          </a:ln>
        </p:spPr>
        <p:txBody>
          <a:bodyPr/>
          <a:lstStyle/>
          <a:p>
            <a:endParaRPr lang="en-US" dirty="0"/>
          </a:p>
        </p:txBody>
      </p:sp>
      <p:sp>
        <p:nvSpPr>
          <p:cNvPr id="62524" name="Freeform 62"/>
          <p:cNvSpPr>
            <a:spLocks/>
          </p:cNvSpPr>
          <p:nvPr/>
        </p:nvSpPr>
        <p:spPr bwMode="auto">
          <a:xfrm>
            <a:off x="3957638" y="3962400"/>
            <a:ext cx="58737" cy="136525"/>
          </a:xfrm>
          <a:custGeom>
            <a:avLst/>
            <a:gdLst>
              <a:gd name="T0" fmla="*/ 4104427 w 41"/>
              <a:gd name="T1" fmla="*/ 188254072 h 98"/>
              <a:gd name="T2" fmla="*/ 82094261 w 41"/>
              <a:gd name="T3" fmla="*/ 13585632 h 98"/>
              <a:gd name="T4" fmla="*/ 32838280 w 41"/>
              <a:gd name="T5" fmla="*/ 36874287 h 98"/>
              <a:gd name="T6" fmla="*/ 0 w 41"/>
              <a:gd name="T7" fmla="*/ 0 h 98"/>
              <a:gd name="T8" fmla="*/ 4104427 w 41"/>
              <a:gd name="T9" fmla="*/ 188254072 h 98"/>
              <a:gd name="T10" fmla="*/ 4104427 w 41"/>
              <a:gd name="T11" fmla="*/ 188254072 h 98"/>
              <a:gd name="T12" fmla="*/ 0 60000 65536"/>
              <a:gd name="T13" fmla="*/ 0 60000 65536"/>
              <a:gd name="T14" fmla="*/ 0 60000 65536"/>
              <a:gd name="T15" fmla="*/ 0 60000 65536"/>
              <a:gd name="T16" fmla="*/ 0 60000 65536"/>
              <a:gd name="T17" fmla="*/ 0 60000 65536"/>
              <a:gd name="T18" fmla="*/ 0 w 41"/>
              <a:gd name="T19" fmla="*/ 0 h 98"/>
              <a:gd name="T20" fmla="*/ 41 w 41"/>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41" h="98">
                <a:moveTo>
                  <a:pt x="2" y="97"/>
                </a:moveTo>
                <a:lnTo>
                  <a:pt x="40" y="7"/>
                </a:lnTo>
                <a:lnTo>
                  <a:pt x="16" y="19"/>
                </a:lnTo>
                <a:lnTo>
                  <a:pt x="0" y="0"/>
                </a:lnTo>
                <a:lnTo>
                  <a:pt x="2" y="97"/>
                </a:lnTo>
              </a:path>
            </a:pathLst>
          </a:custGeom>
          <a:solidFill>
            <a:srgbClr val="000000"/>
          </a:solidFill>
          <a:ln w="9525">
            <a:solidFill>
              <a:srgbClr val="000000"/>
            </a:solidFill>
            <a:round/>
            <a:headEnd/>
            <a:tailEnd/>
          </a:ln>
        </p:spPr>
        <p:txBody>
          <a:bodyPr/>
          <a:lstStyle/>
          <a:p>
            <a:endParaRPr lang="en-US" dirty="0"/>
          </a:p>
        </p:txBody>
      </p:sp>
      <p:sp>
        <p:nvSpPr>
          <p:cNvPr id="62525" name="Line 63"/>
          <p:cNvSpPr>
            <a:spLocks noChangeShapeType="1"/>
          </p:cNvSpPr>
          <p:nvPr/>
        </p:nvSpPr>
        <p:spPr bwMode="auto">
          <a:xfrm flipV="1">
            <a:off x="3965575" y="2940050"/>
            <a:ext cx="204788" cy="1098550"/>
          </a:xfrm>
          <a:prstGeom prst="line">
            <a:avLst/>
          </a:prstGeom>
          <a:noFill/>
          <a:ln w="19050">
            <a:solidFill>
              <a:srgbClr val="000000"/>
            </a:solidFill>
            <a:round/>
            <a:headEnd/>
            <a:tailEnd/>
          </a:ln>
        </p:spPr>
        <p:txBody>
          <a:bodyPr wrap="none" anchor="ctr"/>
          <a:lstStyle/>
          <a:p>
            <a:endParaRPr lang="en-US" dirty="0"/>
          </a:p>
        </p:txBody>
      </p:sp>
      <p:sp>
        <p:nvSpPr>
          <p:cNvPr id="62526" name="Line 64"/>
          <p:cNvSpPr>
            <a:spLocks noChangeShapeType="1"/>
          </p:cNvSpPr>
          <p:nvPr/>
        </p:nvSpPr>
        <p:spPr bwMode="auto">
          <a:xfrm>
            <a:off x="7056438" y="1674813"/>
            <a:ext cx="0" cy="3108325"/>
          </a:xfrm>
          <a:prstGeom prst="line">
            <a:avLst/>
          </a:prstGeom>
          <a:noFill/>
          <a:ln w="31750">
            <a:solidFill>
              <a:schemeClr val="accent2"/>
            </a:solidFill>
            <a:prstDash val="dash"/>
            <a:round/>
            <a:headEnd/>
            <a:tailEnd/>
          </a:ln>
        </p:spPr>
        <p:txBody>
          <a:bodyPr wrap="none" anchor="ctr"/>
          <a:lstStyle/>
          <a:p>
            <a:endParaRPr lang="en-US" dirty="0"/>
          </a:p>
        </p:txBody>
      </p:sp>
      <p:sp>
        <p:nvSpPr>
          <p:cNvPr id="62527" name="Text Box 65"/>
          <p:cNvSpPr txBox="1">
            <a:spLocks noChangeArrowheads="1"/>
          </p:cNvSpPr>
          <p:nvPr/>
        </p:nvSpPr>
        <p:spPr bwMode="auto">
          <a:xfrm>
            <a:off x="6945313" y="5072063"/>
            <a:ext cx="311150" cy="200025"/>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300" dirty="0">
                <a:solidFill>
                  <a:schemeClr val="accent2"/>
                </a:solidFill>
                <a:latin typeface="Agilent TT Cond" pitchFamily="34" charset="0"/>
              </a:rPr>
              <a:t>SOI</a:t>
            </a:r>
            <a:endParaRPr lang="en-US" sz="2200" dirty="0">
              <a:solidFill>
                <a:schemeClr val="accent2"/>
              </a:solidFill>
              <a:latin typeface="Agilent TT Cond" pitchFamily="34" charset="0"/>
            </a:endParaRPr>
          </a:p>
        </p:txBody>
      </p:sp>
      <p:sp>
        <p:nvSpPr>
          <p:cNvPr id="66" name="Footer Placeholder 65"/>
          <p:cNvSpPr>
            <a:spLocks noGrp="1"/>
          </p:cNvSpPr>
          <p:nvPr>
            <p:ph type="ftr" sz="quarter" idx="10"/>
          </p:nvPr>
        </p:nvSpPr>
        <p:spPr/>
        <p:txBody>
          <a:bodyPr/>
          <a:lstStyle/>
          <a:p>
            <a:r>
              <a:rPr lang="en-US" dirty="0" smtClean="0"/>
              <a:t>Back to Basics Training</a:t>
            </a:r>
            <a:endParaRPr lang="en-US" dirty="0"/>
          </a:p>
        </p:txBody>
      </p:sp>
      <p:sp>
        <p:nvSpPr>
          <p:cNvPr id="67" name="Slide Number Placeholder 66"/>
          <p:cNvSpPr>
            <a:spLocks noGrp="1"/>
          </p:cNvSpPr>
          <p:nvPr>
            <p:ph type="sldNum" sz="quarter" idx="12"/>
          </p:nvPr>
        </p:nvSpPr>
        <p:spPr/>
        <p:txBody>
          <a:bodyPr/>
          <a:lstStyle/>
          <a:p>
            <a:fld id="{2D132F79-ACF3-4263-B52B-5972FA2CE406}" type="slidenum">
              <a:rPr lang="en-US" smtClean="0"/>
              <a:pPr/>
              <a:t>63</a:t>
            </a:fld>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28600" y="76199"/>
            <a:ext cx="8915400" cy="803275"/>
          </a:xfrm>
        </p:spPr>
        <p:txBody>
          <a:bodyPr/>
          <a:lstStyle/>
          <a:p>
            <a:r>
              <a:rPr lang="en-US" dirty="0" smtClean="0"/>
              <a:t>Specifications</a:t>
            </a:r>
            <a:br>
              <a:rPr lang="en-US" dirty="0" smtClean="0"/>
            </a:br>
            <a:r>
              <a:rPr lang="en-US" sz="2100" dirty="0" smtClean="0"/>
              <a:t>	Dynamic Range</a:t>
            </a:r>
          </a:p>
        </p:txBody>
      </p:sp>
      <p:sp>
        <p:nvSpPr>
          <p:cNvPr id="63491" name="AutoShape 3"/>
          <p:cNvSpPr>
            <a:spLocks noChangeArrowheads="1"/>
          </p:cNvSpPr>
          <p:nvPr/>
        </p:nvSpPr>
        <p:spPr bwMode="auto">
          <a:xfrm flipV="1">
            <a:off x="1701800" y="1600200"/>
            <a:ext cx="68263" cy="77788"/>
          </a:xfrm>
          <a:prstGeom prst="roundRect">
            <a:avLst>
              <a:gd name="adj" fmla="val 0"/>
            </a:avLst>
          </a:prstGeom>
          <a:solidFill>
            <a:srgbClr val="FFFFFF"/>
          </a:solidFill>
          <a:ln w="9525">
            <a:solidFill>
              <a:srgbClr val="FFFFFF"/>
            </a:solidFill>
            <a:round/>
            <a:headEnd/>
            <a:tailEnd/>
          </a:ln>
        </p:spPr>
        <p:txBody>
          <a:bodyPr wrap="none" anchor="ctr"/>
          <a:lstStyle/>
          <a:p>
            <a:endParaRPr lang="en-US" dirty="0"/>
          </a:p>
        </p:txBody>
      </p:sp>
      <p:sp>
        <p:nvSpPr>
          <p:cNvPr id="63492" name="Freeform 4"/>
          <p:cNvSpPr>
            <a:spLocks/>
          </p:cNvSpPr>
          <p:nvPr/>
        </p:nvSpPr>
        <p:spPr bwMode="auto">
          <a:xfrm>
            <a:off x="5337175" y="2760663"/>
            <a:ext cx="1588" cy="1868487"/>
          </a:xfrm>
          <a:custGeom>
            <a:avLst/>
            <a:gdLst>
              <a:gd name="T0" fmla="*/ 0 w 1"/>
              <a:gd name="T1" fmla="*/ 2147483647 h 1334"/>
              <a:gd name="T2" fmla="*/ 0 w 1"/>
              <a:gd name="T3" fmla="*/ 1306600336 h 1334"/>
              <a:gd name="T4" fmla="*/ 0 w 1"/>
              <a:gd name="T5" fmla="*/ 0 h 1334"/>
              <a:gd name="T6" fmla="*/ 0 60000 65536"/>
              <a:gd name="T7" fmla="*/ 0 60000 65536"/>
              <a:gd name="T8" fmla="*/ 0 60000 65536"/>
              <a:gd name="T9" fmla="*/ 0 w 1"/>
              <a:gd name="T10" fmla="*/ 0 h 1334"/>
              <a:gd name="T11" fmla="*/ 1 w 1"/>
              <a:gd name="T12" fmla="*/ 1334 h 1334"/>
            </a:gdLst>
            <a:ahLst/>
            <a:cxnLst>
              <a:cxn ang="T6">
                <a:pos x="T0" y="T1"/>
              </a:cxn>
              <a:cxn ang="T7">
                <a:pos x="T2" y="T3"/>
              </a:cxn>
              <a:cxn ang="T8">
                <a:pos x="T4" y="T5"/>
              </a:cxn>
            </a:cxnLst>
            <a:rect l="T9" t="T10" r="T11" b="T12"/>
            <a:pathLst>
              <a:path w="1" h="1334">
                <a:moveTo>
                  <a:pt x="0" y="1333"/>
                </a:moveTo>
                <a:lnTo>
                  <a:pt x="0" y="666"/>
                </a:lnTo>
                <a:lnTo>
                  <a:pt x="0" y="0"/>
                </a:lnTo>
              </a:path>
            </a:pathLst>
          </a:custGeom>
          <a:noFill/>
          <a:ln w="19050">
            <a:solidFill>
              <a:srgbClr val="000000"/>
            </a:solidFill>
            <a:round/>
            <a:headEnd/>
            <a:tailEnd/>
          </a:ln>
        </p:spPr>
        <p:txBody>
          <a:bodyPr/>
          <a:lstStyle/>
          <a:p>
            <a:endParaRPr lang="en-US" dirty="0"/>
          </a:p>
        </p:txBody>
      </p:sp>
      <p:sp>
        <p:nvSpPr>
          <p:cNvPr id="63493" name="Freeform 5"/>
          <p:cNvSpPr>
            <a:spLocks/>
          </p:cNvSpPr>
          <p:nvPr/>
        </p:nvSpPr>
        <p:spPr bwMode="auto">
          <a:xfrm>
            <a:off x="1328738" y="2614613"/>
            <a:ext cx="1011237" cy="1776412"/>
          </a:xfrm>
          <a:custGeom>
            <a:avLst/>
            <a:gdLst>
              <a:gd name="T0" fmla="*/ 14608041 w 700"/>
              <a:gd name="T1" fmla="*/ 2147483647 h 1269"/>
              <a:gd name="T2" fmla="*/ 41738082 w 700"/>
              <a:gd name="T3" fmla="*/ 2147483647 h 1269"/>
              <a:gd name="T4" fmla="*/ 68869572 w 700"/>
              <a:gd name="T5" fmla="*/ 2147483647 h 1269"/>
              <a:gd name="T6" fmla="*/ 98085666 w 700"/>
              <a:gd name="T7" fmla="*/ 2147483647 h 1269"/>
              <a:gd name="T8" fmla="*/ 125215701 w 700"/>
              <a:gd name="T9" fmla="*/ 2147483647 h 1269"/>
              <a:gd name="T10" fmla="*/ 152347180 w 700"/>
              <a:gd name="T11" fmla="*/ 2147483647 h 1269"/>
              <a:gd name="T12" fmla="*/ 181563251 w 700"/>
              <a:gd name="T13" fmla="*/ 2147483647 h 1269"/>
              <a:gd name="T14" fmla="*/ 208693331 w 700"/>
              <a:gd name="T15" fmla="*/ 2147483647 h 1269"/>
              <a:gd name="T16" fmla="*/ 239998328 w 700"/>
              <a:gd name="T17" fmla="*/ 2147483647 h 1269"/>
              <a:gd name="T18" fmla="*/ 265040882 w 700"/>
              <a:gd name="T19" fmla="*/ 2147483647 h 1269"/>
              <a:gd name="T20" fmla="*/ 294258398 w 700"/>
              <a:gd name="T21" fmla="*/ 2147483647 h 1269"/>
              <a:gd name="T22" fmla="*/ 321388432 w 700"/>
              <a:gd name="T23" fmla="*/ 2147483647 h 1269"/>
              <a:gd name="T24" fmla="*/ 350605948 w 700"/>
              <a:gd name="T25" fmla="*/ 2147483647 h 1269"/>
              <a:gd name="T26" fmla="*/ 377735983 w 700"/>
              <a:gd name="T27" fmla="*/ 2147483647 h 1269"/>
              <a:gd name="T28" fmla="*/ 406953589 w 700"/>
              <a:gd name="T29" fmla="*/ 2147483647 h 1269"/>
              <a:gd name="T30" fmla="*/ 434083624 w 700"/>
              <a:gd name="T31" fmla="*/ 2147483647 h 1269"/>
              <a:gd name="T32" fmla="*/ 461213658 w 700"/>
              <a:gd name="T33" fmla="*/ 2147483647 h 1269"/>
              <a:gd name="T34" fmla="*/ 490431174 w 700"/>
              <a:gd name="T35" fmla="*/ 2147483647 h 1269"/>
              <a:gd name="T36" fmla="*/ 517561209 w 700"/>
              <a:gd name="T37" fmla="*/ 2147483647 h 1269"/>
              <a:gd name="T38" fmla="*/ 544691244 w 700"/>
              <a:gd name="T39" fmla="*/ 2147483647 h 1269"/>
              <a:gd name="T40" fmla="*/ 573908760 w 700"/>
              <a:gd name="T41" fmla="*/ 2120271493 h 1269"/>
              <a:gd name="T42" fmla="*/ 603124831 w 700"/>
              <a:gd name="T43" fmla="*/ 2081079856 h 1269"/>
              <a:gd name="T44" fmla="*/ 630256310 w 700"/>
              <a:gd name="T45" fmla="*/ 1906676580 h 1269"/>
              <a:gd name="T46" fmla="*/ 657386345 w 700"/>
              <a:gd name="T47" fmla="*/ 1687202292 h 1269"/>
              <a:gd name="T48" fmla="*/ 686602416 w 700"/>
              <a:gd name="T49" fmla="*/ 1426577624 h 1269"/>
              <a:gd name="T50" fmla="*/ 715819932 w 700"/>
              <a:gd name="T51" fmla="*/ 1116964110 h 1269"/>
              <a:gd name="T52" fmla="*/ 740863930 w 700"/>
              <a:gd name="T53" fmla="*/ 758360000 h 1269"/>
              <a:gd name="T54" fmla="*/ 770080182 w 700"/>
              <a:gd name="T55" fmla="*/ 344887055 h 1269"/>
              <a:gd name="T56" fmla="*/ 799297698 w 700"/>
              <a:gd name="T57" fmla="*/ 48989218 h 1269"/>
              <a:gd name="T58" fmla="*/ 826427733 w 700"/>
              <a:gd name="T59" fmla="*/ 68585737 h 1269"/>
              <a:gd name="T60" fmla="*/ 855645249 w 700"/>
              <a:gd name="T61" fmla="*/ 393876339 h 1269"/>
              <a:gd name="T62" fmla="*/ 882775283 w 700"/>
              <a:gd name="T63" fmla="*/ 805389405 h 1269"/>
              <a:gd name="T64" fmla="*/ 911992799 w 700"/>
              <a:gd name="T65" fmla="*/ 1156155748 h 1269"/>
              <a:gd name="T66" fmla="*/ 939122834 w 700"/>
              <a:gd name="T67" fmla="*/ 1461849678 h 1269"/>
              <a:gd name="T68" fmla="*/ 966252869 w 700"/>
              <a:gd name="T69" fmla="*/ 1714636578 h 1269"/>
              <a:gd name="T70" fmla="*/ 995470385 w 700"/>
              <a:gd name="T71" fmla="*/ 1943908426 h 1269"/>
              <a:gd name="T72" fmla="*/ 1022600419 w 700"/>
              <a:gd name="T73" fmla="*/ 2108514142 h 1269"/>
              <a:gd name="T74" fmla="*/ 1049730454 w 700"/>
              <a:gd name="T75" fmla="*/ 2147483647 h 1269"/>
              <a:gd name="T76" fmla="*/ 1078947970 w 700"/>
              <a:gd name="T77" fmla="*/ 2147483647 h 1269"/>
              <a:gd name="T78" fmla="*/ 1106078004 w 700"/>
              <a:gd name="T79" fmla="*/ 2147483647 h 1269"/>
              <a:gd name="T80" fmla="*/ 1135295520 w 700"/>
              <a:gd name="T81" fmla="*/ 2147483647 h 1269"/>
              <a:gd name="T82" fmla="*/ 1162425555 w 700"/>
              <a:gd name="T83" fmla="*/ 2147483647 h 1269"/>
              <a:gd name="T84" fmla="*/ 1191643071 w 700"/>
              <a:gd name="T85" fmla="*/ 2147483647 h 1269"/>
              <a:gd name="T86" fmla="*/ 1220859142 w 700"/>
              <a:gd name="T87" fmla="*/ 2147483647 h 1269"/>
              <a:gd name="T88" fmla="*/ 1247989177 w 700"/>
              <a:gd name="T89" fmla="*/ 2147483647 h 1269"/>
              <a:gd name="T90" fmla="*/ 1275119212 w 700"/>
              <a:gd name="T91" fmla="*/ 2147483647 h 1269"/>
              <a:gd name="T92" fmla="*/ 1304336728 w 700"/>
              <a:gd name="T93" fmla="*/ 2147483647 h 1269"/>
              <a:gd name="T94" fmla="*/ 1329380725 w 700"/>
              <a:gd name="T95" fmla="*/ 2147483647 h 1269"/>
              <a:gd name="T96" fmla="*/ 1358596797 w 700"/>
              <a:gd name="T97" fmla="*/ 2147483647 h 1269"/>
              <a:gd name="T98" fmla="*/ 1387814313 w 700"/>
              <a:gd name="T99" fmla="*/ 2147483647 h 1269"/>
              <a:gd name="T100" fmla="*/ 1414944347 w 700"/>
              <a:gd name="T101" fmla="*/ 2147483647 h 1269"/>
              <a:gd name="T102" fmla="*/ 1444161863 w 700"/>
              <a:gd name="T103" fmla="*/ 2147483647 h 12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00"/>
              <a:gd name="T157" fmla="*/ 0 h 1269"/>
              <a:gd name="T158" fmla="*/ 700 w 700"/>
              <a:gd name="T159" fmla="*/ 1269 h 12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00" h="1269">
                <a:moveTo>
                  <a:pt x="0" y="1268"/>
                </a:moveTo>
                <a:lnTo>
                  <a:pt x="7" y="1262"/>
                </a:lnTo>
                <a:lnTo>
                  <a:pt x="13" y="1262"/>
                </a:lnTo>
                <a:lnTo>
                  <a:pt x="20" y="1245"/>
                </a:lnTo>
                <a:lnTo>
                  <a:pt x="27" y="1258"/>
                </a:lnTo>
                <a:lnTo>
                  <a:pt x="33" y="1258"/>
                </a:lnTo>
                <a:lnTo>
                  <a:pt x="40" y="1230"/>
                </a:lnTo>
                <a:lnTo>
                  <a:pt x="47" y="1268"/>
                </a:lnTo>
                <a:lnTo>
                  <a:pt x="53" y="1216"/>
                </a:lnTo>
                <a:lnTo>
                  <a:pt x="60" y="1240"/>
                </a:lnTo>
                <a:lnTo>
                  <a:pt x="67" y="1237"/>
                </a:lnTo>
                <a:lnTo>
                  <a:pt x="73" y="1230"/>
                </a:lnTo>
                <a:lnTo>
                  <a:pt x="81" y="1237"/>
                </a:lnTo>
                <a:lnTo>
                  <a:pt x="87" y="1237"/>
                </a:lnTo>
                <a:lnTo>
                  <a:pt x="94" y="1195"/>
                </a:lnTo>
                <a:lnTo>
                  <a:pt x="100" y="1209"/>
                </a:lnTo>
                <a:lnTo>
                  <a:pt x="107" y="1230"/>
                </a:lnTo>
                <a:lnTo>
                  <a:pt x="115" y="1195"/>
                </a:lnTo>
                <a:lnTo>
                  <a:pt x="121" y="1227"/>
                </a:lnTo>
                <a:lnTo>
                  <a:pt x="127" y="1195"/>
                </a:lnTo>
                <a:lnTo>
                  <a:pt x="135" y="1212"/>
                </a:lnTo>
                <a:lnTo>
                  <a:pt x="141" y="1209"/>
                </a:lnTo>
                <a:lnTo>
                  <a:pt x="148" y="1187"/>
                </a:lnTo>
                <a:lnTo>
                  <a:pt x="154" y="1177"/>
                </a:lnTo>
                <a:lnTo>
                  <a:pt x="161" y="1187"/>
                </a:lnTo>
                <a:lnTo>
                  <a:pt x="168" y="1170"/>
                </a:lnTo>
                <a:lnTo>
                  <a:pt x="174" y="1195"/>
                </a:lnTo>
                <a:lnTo>
                  <a:pt x="181" y="1160"/>
                </a:lnTo>
                <a:lnTo>
                  <a:pt x="188" y="1167"/>
                </a:lnTo>
                <a:lnTo>
                  <a:pt x="195" y="1164"/>
                </a:lnTo>
                <a:lnTo>
                  <a:pt x="201" y="1157"/>
                </a:lnTo>
                <a:lnTo>
                  <a:pt x="208" y="1152"/>
                </a:lnTo>
                <a:lnTo>
                  <a:pt x="215" y="1160"/>
                </a:lnTo>
                <a:lnTo>
                  <a:pt x="221" y="1160"/>
                </a:lnTo>
                <a:lnTo>
                  <a:pt x="228" y="1157"/>
                </a:lnTo>
                <a:lnTo>
                  <a:pt x="235" y="1152"/>
                </a:lnTo>
                <a:lnTo>
                  <a:pt x="242" y="1142"/>
                </a:lnTo>
                <a:lnTo>
                  <a:pt x="248" y="1135"/>
                </a:lnTo>
                <a:lnTo>
                  <a:pt x="255" y="1149"/>
                </a:lnTo>
                <a:lnTo>
                  <a:pt x="261" y="1121"/>
                </a:lnTo>
                <a:lnTo>
                  <a:pt x="269" y="1114"/>
                </a:lnTo>
                <a:lnTo>
                  <a:pt x="275" y="1082"/>
                </a:lnTo>
                <a:lnTo>
                  <a:pt x="282" y="1086"/>
                </a:lnTo>
                <a:lnTo>
                  <a:pt x="289" y="1062"/>
                </a:lnTo>
                <a:lnTo>
                  <a:pt x="296" y="1020"/>
                </a:lnTo>
                <a:lnTo>
                  <a:pt x="302" y="973"/>
                </a:lnTo>
                <a:lnTo>
                  <a:pt x="309" y="921"/>
                </a:lnTo>
                <a:lnTo>
                  <a:pt x="315" y="861"/>
                </a:lnTo>
                <a:lnTo>
                  <a:pt x="323" y="798"/>
                </a:lnTo>
                <a:lnTo>
                  <a:pt x="329" y="728"/>
                </a:lnTo>
                <a:lnTo>
                  <a:pt x="335" y="654"/>
                </a:lnTo>
                <a:lnTo>
                  <a:pt x="343" y="570"/>
                </a:lnTo>
                <a:lnTo>
                  <a:pt x="349" y="478"/>
                </a:lnTo>
                <a:lnTo>
                  <a:pt x="355" y="387"/>
                </a:lnTo>
                <a:lnTo>
                  <a:pt x="363" y="289"/>
                </a:lnTo>
                <a:lnTo>
                  <a:pt x="369" y="176"/>
                </a:lnTo>
                <a:lnTo>
                  <a:pt x="375" y="88"/>
                </a:lnTo>
                <a:lnTo>
                  <a:pt x="383" y="25"/>
                </a:lnTo>
                <a:lnTo>
                  <a:pt x="389" y="0"/>
                </a:lnTo>
                <a:lnTo>
                  <a:pt x="396" y="35"/>
                </a:lnTo>
                <a:lnTo>
                  <a:pt x="403" y="109"/>
                </a:lnTo>
                <a:lnTo>
                  <a:pt x="410" y="201"/>
                </a:lnTo>
                <a:lnTo>
                  <a:pt x="417" y="306"/>
                </a:lnTo>
                <a:lnTo>
                  <a:pt x="423" y="411"/>
                </a:lnTo>
                <a:lnTo>
                  <a:pt x="430" y="503"/>
                </a:lnTo>
                <a:lnTo>
                  <a:pt x="437" y="590"/>
                </a:lnTo>
                <a:lnTo>
                  <a:pt x="443" y="671"/>
                </a:lnTo>
                <a:lnTo>
                  <a:pt x="450" y="746"/>
                </a:lnTo>
                <a:lnTo>
                  <a:pt x="457" y="812"/>
                </a:lnTo>
                <a:lnTo>
                  <a:pt x="463" y="875"/>
                </a:lnTo>
                <a:lnTo>
                  <a:pt x="470" y="935"/>
                </a:lnTo>
                <a:lnTo>
                  <a:pt x="477" y="992"/>
                </a:lnTo>
                <a:lnTo>
                  <a:pt x="483" y="1037"/>
                </a:lnTo>
                <a:lnTo>
                  <a:pt x="490" y="1076"/>
                </a:lnTo>
                <a:lnTo>
                  <a:pt x="497" y="1076"/>
                </a:lnTo>
                <a:lnTo>
                  <a:pt x="503" y="1108"/>
                </a:lnTo>
                <a:lnTo>
                  <a:pt x="511" y="1118"/>
                </a:lnTo>
                <a:lnTo>
                  <a:pt x="517" y="1125"/>
                </a:lnTo>
                <a:lnTo>
                  <a:pt x="524" y="1129"/>
                </a:lnTo>
                <a:lnTo>
                  <a:pt x="530" y="1160"/>
                </a:lnTo>
                <a:lnTo>
                  <a:pt x="538" y="1135"/>
                </a:lnTo>
                <a:lnTo>
                  <a:pt x="544" y="1160"/>
                </a:lnTo>
                <a:lnTo>
                  <a:pt x="550" y="1142"/>
                </a:lnTo>
                <a:lnTo>
                  <a:pt x="557" y="1149"/>
                </a:lnTo>
                <a:lnTo>
                  <a:pt x="565" y="1174"/>
                </a:lnTo>
                <a:lnTo>
                  <a:pt x="571" y="1164"/>
                </a:lnTo>
                <a:lnTo>
                  <a:pt x="578" y="1152"/>
                </a:lnTo>
                <a:lnTo>
                  <a:pt x="585" y="1195"/>
                </a:lnTo>
                <a:lnTo>
                  <a:pt x="591" y="1192"/>
                </a:lnTo>
                <a:lnTo>
                  <a:pt x="598" y="1216"/>
                </a:lnTo>
                <a:lnTo>
                  <a:pt x="605" y="1164"/>
                </a:lnTo>
                <a:lnTo>
                  <a:pt x="611" y="1167"/>
                </a:lnTo>
                <a:lnTo>
                  <a:pt x="618" y="1160"/>
                </a:lnTo>
                <a:lnTo>
                  <a:pt x="625" y="1181"/>
                </a:lnTo>
                <a:lnTo>
                  <a:pt x="631" y="1206"/>
                </a:lnTo>
                <a:lnTo>
                  <a:pt x="637" y="1216"/>
                </a:lnTo>
                <a:lnTo>
                  <a:pt x="645" y="1185"/>
                </a:lnTo>
                <a:lnTo>
                  <a:pt x="651" y="1209"/>
                </a:lnTo>
                <a:lnTo>
                  <a:pt x="657" y="1198"/>
                </a:lnTo>
                <a:lnTo>
                  <a:pt x="665" y="1202"/>
                </a:lnTo>
                <a:lnTo>
                  <a:pt x="672" y="1230"/>
                </a:lnTo>
                <a:lnTo>
                  <a:pt x="678" y="1223"/>
                </a:lnTo>
                <a:lnTo>
                  <a:pt x="685" y="1234"/>
                </a:lnTo>
                <a:lnTo>
                  <a:pt x="692" y="1234"/>
                </a:lnTo>
                <a:lnTo>
                  <a:pt x="699" y="1230"/>
                </a:lnTo>
              </a:path>
            </a:pathLst>
          </a:custGeom>
          <a:noFill/>
          <a:ln w="19050">
            <a:solidFill>
              <a:schemeClr val="tx2"/>
            </a:solidFill>
            <a:round/>
            <a:headEnd/>
            <a:tailEnd/>
          </a:ln>
        </p:spPr>
        <p:txBody>
          <a:bodyPr/>
          <a:lstStyle/>
          <a:p>
            <a:endParaRPr lang="en-US" dirty="0"/>
          </a:p>
        </p:txBody>
      </p:sp>
      <p:sp>
        <p:nvSpPr>
          <p:cNvPr id="63494" name="Freeform 6"/>
          <p:cNvSpPr>
            <a:spLocks/>
          </p:cNvSpPr>
          <p:nvPr/>
        </p:nvSpPr>
        <p:spPr bwMode="auto">
          <a:xfrm>
            <a:off x="2338388" y="4303713"/>
            <a:ext cx="1008062" cy="369887"/>
          </a:xfrm>
          <a:custGeom>
            <a:avLst/>
            <a:gdLst>
              <a:gd name="T0" fmla="*/ 12478915 w 699"/>
              <a:gd name="T1" fmla="*/ 33371089 h 264"/>
              <a:gd name="T2" fmla="*/ 41595894 w 699"/>
              <a:gd name="T3" fmla="*/ 0 h 264"/>
              <a:gd name="T4" fmla="*/ 68633301 w 699"/>
              <a:gd name="T5" fmla="*/ 41224178 h 264"/>
              <a:gd name="T6" fmla="*/ 95670720 w 699"/>
              <a:gd name="T7" fmla="*/ 109930690 h 264"/>
              <a:gd name="T8" fmla="*/ 124787694 w 699"/>
              <a:gd name="T9" fmla="*/ 96188833 h 264"/>
              <a:gd name="T10" fmla="*/ 151825090 w 699"/>
              <a:gd name="T11" fmla="*/ 96188833 h 264"/>
              <a:gd name="T12" fmla="*/ 180942063 w 699"/>
              <a:gd name="T13" fmla="*/ 137413001 h 264"/>
              <a:gd name="T14" fmla="*/ 207979504 w 699"/>
              <a:gd name="T15" fmla="*/ 151154857 h 264"/>
              <a:gd name="T16" fmla="*/ 237096478 w 699"/>
              <a:gd name="T17" fmla="*/ 129561312 h 264"/>
              <a:gd name="T18" fmla="*/ 264133874 w 699"/>
              <a:gd name="T19" fmla="*/ 172748402 h 264"/>
              <a:gd name="T20" fmla="*/ 291171270 w 699"/>
              <a:gd name="T21" fmla="*/ 121708222 h 264"/>
              <a:gd name="T22" fmla="*/ 320288244 w 699"/>
              <a:gd name="T23" fmla="*/ 145264689 h 264"/>
              <a:gd name="T24" fmla="*/ 349405218 w 699"/>
              <a:gd name="T25" fmla="*/ 164895312 h 264"/>
              <a:gd name="T26" fmla="*/ 376442614 w 699"/>
              <a:gd name="T27" fmla="*/ 157043623 h 264"/>
              <a:gd name="T28" fmla="*/ 403480100 w 699"/>
              <a:gd name="T29" fmla="*/ 200230757 h 264"/>
              <a:gd name="T30" fmla="*/ 430517496 w 699"/>
              <a:gd name="T31" fmla="*/ 206119523 h 264"/>
              <a:gd name="T32" fmla="*/ 459634469 w 699"/>
              <a:gd name="T33" fmla="*/ 192379068 h 264"/>
              <a:gd name="T34" fmla="*/ 486671865 w 699"/>
              <a:gd name="T35" fmla="*/ 233601834 h 264"/>
              <a:gd name="T36" fmla="*/ 515788839 w 699"/>
              <a:gd name="T37" fmla="*/ 255195379 h 264"/>
              <a:gd name="T38" fmla="*/ 542826235 w 699"/>
              <a:gd name="T39" fmla="*/ 255195379 h 264"/>
              <a:gd name="T40" fmla="*/ 571943209 w 699"/>
              <a:gd name="T41" fmla="*/ 247343690 h 264"/>
              <a:gd name="T42" fmla="*/ 601060183 w 699"/>
              <a:gd name="T43" fmla="*/ 274826001 h 264"/>
              <a:gd name="T44" fmla="*/ 628097579 w 699"/>
              <a:gd name="T45" fmla="*/ 255195379 h 264"/>
              <a:gd name="T46" fmla="*/ 657214552 w 699"/>
              <a:gd name="T47" fmla="*/ 282679091 h 264"/>
              <a:gd name="T48" fmla="*/ 682172371 w 699"/>
              <a:gd name="T49" fmla="*/ 239492002 h 264"/>
              <a:gd name="T50" fmla="*/ 711289344 w 699"/>
              <a:gd name="T51" fmla="*/ 318013091 h 264"/>
              <a:gd name="T52" fmla="*/ 738326740 w 699"/>
              <a:gd name="T53" fmla="*/ 227713068 h 264"/>
              <a:gd name="T54" fmla="*/ 765364317 w 699"/>
              <a:gd name="T55" fmla="*/ 296419546 h 264"/>
              <a:gd name="T56" fmla="*/ 794481290 w 699"/>
              <a:gd name="T57" fmla="*/ 282679091 h 264"/>
              <a:gd name="T58" fmla="*/ 823598264 w 699"/>
              <a:gd name="T59" fmla="*/ 233601834 h 264"/>
              <a:gd name="T60" fmla="*/ 850635660 w 699"/>
              <a:gd name="T61" fmla="*/ 296419546 h 264"/>
              <a:gd name="T62" fmla="*/ 879752634 w 699"/>
              <a:gd name="T63" fmla="*/ 239492002 h 264"/>
              <a:gd name="T64" fmla="*/ 906790030 w 699"/>
              <a:gd name="T65" fmla="*/ 372979202 h 264"/>
              <a:gd name="T66" fmla="*/ 935907004 w 699"/>
              <a:gd name="T67" fmla="*/ 376905046 h 264"/>
              <a:gd name="T68" fmla="*/ 962944400 w 699"/>
              <a:gd name="T69" fmla="*/ 337643714 h 264"/>
              <a:gd name="T70" fmla="*/ 989981795 w 699"/>
              <a:gd name="T71" fmla="*/ 337643714 h 264"/>
              <a:gd name="T72" fmla="*/ 1019098769 w 699"/>
              <a:gd name="T73" fmla="*/ 357274336 h 264"/>
              <a:gd name="T74" fmla="*/ 1046136165 w 699"/>
              <a:gd name="T75" fmla="*/ 343532480 h 264"/>
              <a:gd name="T76" fmla="*/ 1075253139 w 699"/>
              <a:gd name="T77" fmla="*/ 365126025 h 264"/>
              <a:gd name="T78" fmla="*/ 1102290535 w 699"/>
              <a:gd name="T79" fmla="*/ 433832591 h 264"/>
              <a:gd name="T80" fmla="*/ 1131407509 w 699"/>
              <a:gd name="T81" fmla="*/ 412239046 h 264"/>
              <a:gd name="T82" fmla="*/ 1158444905 w 699"/>
              <a:gd name="T83" fmla="*/ 425980902 h 264"/>
              <a:gd name="T84" fmla="*/ 1185482301 w 699"/>
              <a:gd name="T85" fmla="*/ 455426135 h 264"/>
              <a:gd name="T86" fmla="*/ 1214599274 w 699"/>
              <a:gd name="T87" fmla="*/ 400461513 h 264"/>
              <a:gd name="T88" fmla="*/ 1243716248 w 699"/>
              <a:gd name="T89" fmla="*/ 461314902 h 264"/>
              <a:gd name="T90" fmla="*/ 1270753644 w 699"/>
              <a:gd name="T91" fmla="*/ 365126025 h 264"/>
              <a:gd name="T92" fmla="*/ 1297791040 w 699"/>
              <a:gd name="T93" fmla="*/ 392608423 h 264"/>
              <a:gd name="T94" fmla="*/ 1326908014 w 699"/>
              <a:gd name="T95" fmla="*/ 447574447 h 264"/>
              <a:gd name="T96" fmla="*/ 1353945410 w 699"/>
              <a:gd name="T97" fmla="*/ 420092136 h 264"/>
              <a:gd name="T98" fmla="*/ 1380982806 w 699"/>
              <a:gd name="T99" fmla="*/ 420092136 h 264"/>
              <a:gd name="T100" fmla="*/ 1410099780 w 699"/>
              <a:gd name="T101" fmla="*/ 441685680 h 264"/>
              <a:gd name="T102" fmla="*/ 1437137176 w 699"/>
              <a:gd name="T103" fmla="*/ 467205069 h 2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9"/>
              <a:gd name="T157" fmla="*/ 0 h 264"/>
              <a:gd name="T158" fmla="*/ 699 w 699"/>
              <a:gd name="T159" fmla="*/ 264 h 26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9" h="264">
                <a:moveTo>
                  <a:pt x="0" y="24"/>
                </a:moveTo>
                <a:lnTo>
                  <a:pt x="6" y="17"/>
                </a:lnTo>
                <a:lnTo>
                  <a:pt x="13" y="31"/>
                </a:lnTo>
                <a:lnTo>
                  <a:pt x="20" y="0"/>
                </a:lnTo>
                <a:lnTo>
                  <a:pt x="26" y="24"/>
                </a:lnTo>
                <a:lnTo>
                  <a:pt x="33" y="21"/>
                </a:lnTo>
                <a:lnTo>
                  <a:pt x="40" y="24"/>
                </a:lnTo>
                <a:lnTo>
                  <a:pt x="46" y="56"/>
                </a:lnTo>
                <a:lnTo>
                  <a:pt x="53" y="52"/>
                </a:lnTo>
                <a:lnTo>
                  <a:pt x="60" y="49"/>
                </a:lnTo>
                <a:lnTo>
                  <a:pt x="66" y="49"/>
                </a:lnTo>
                <a:lnTo>
                  <a:pt x="73" y="49"/>
                </a:lnTo>
                <a:lnTo>
                  <a:pt x="80" y="52"/>
                </a:lnTo>
                <a:lnTo>
                  <a:pt x="87" y="70"/>
                </a:lnTo>
                <a:lnTo>
                  <a:pt x="93" y="70"/>
                </a:lnTo>
                <a:lnTo>
                  <a:pt x="100" y="77"/>
                </a:lnTo>
                <a:lnTo>
                  <a:pt x="107" y="70"/>
                </a:lnTo>
                <a:lnTo>
                  <a:pt x="114" y="66"/>
                </a:lnTo>
                <a:lnTo>
                  <a:pt x="120" y="66"/>
                </a:lnTo>
                <a:lnTo>
                  <a:pt x="127" y="88"/>
                </a:lnTo>
                <a:lnTo>
                  <a:pt x="134" y="84"/>
                </a:lnTo>
                <a:lnTo>
                  <a:pt x="140" y="62"/>
                </a:lnTo>
                <a:lnTo>
                  <a:pt x="148" y="94"/>
                </a:lnTo>
                <a:lnTo>
                  <a:pt x="154" y="74"/>
                </a:lnTo>
                <a:lnTo>
                  <a:pt x="161" y="80"/>
                </a:lnTo>
                <a:lnTo>
                  <a:pt x="168" y="84"/>
                </a:lnTo>
                <a:lnTo>
                  <a:pt x="174" y="102"/>
                </a:lnTo>
                <a:lnTo>
                  <a:pt x="181" y="80"/>
                </a:lnTo>
                <a:lnTo>
                  <a:pt x="188" y="88"/>
                </a:lnTo>
                <a:lnTo>
                  <a:pt x="194" y="102"/>
                </a:lnTo>
                <a:lnTo>
                  <a:pt x="201" y="94"/>
                </a:lnTo>
                <a:lnTo>
                  <a:pt x="207" y="105"/>
                </a:lnTo>
                <a:lnTo>
                  <a:pt x="214" y="122"/>
                </a:lnTo>
                <a:lnTo>
                  <a:pt x="221" y="98"/>
                </a:lnTo>
                <a:lnTo>
                  <a:pt x="228" y="137"/>
                </a:lnTo>
                <a:lnTo>
                  <a:pt x="234" y="119"/>
                </a:lnTo>
                <a:lnTo>
                  <a:pt x="242" y="116"/>
                </a:lnTo>
                <a:lnTo>
                  <a:pt x="248" y="130"/>
                </a:lnTo>
                <a:lnTo>
                  <a:pt x="254" y="98"/>
                </a:lnTo>
                <a:lnTo>
                  <a:pt x="261" y="130"/>
                </a:lnTo>
                <a:lnTo>
                  <a:pt x="269" y="116"/>
                </a:lnTo>
                <a:lnTo>
                  <a:pt x="275" y="126"/>
                </a:lnTo>
                <a:lnTo>
                  <a:pt x="281" y="137"/>
                </a:lnTo>
                <a:lnTo>
                  <a:pt x="289" y="140"/>
                </a:lnTo>
                <a:lnTo>
                  <a:pt x="295" y="122"/>
                </a:lnTo>
                <a:lnTo>
                  <a:pt x="302" y="130"/>
                </a:lnTo>
                <a:lnTo>
                  <a:pt x="308" y="126"/>
                </a:lnTo>
                <a:lnTo>
                  <a:pt x="316" y="144"/>
                </a:lnTo>
                <a:lnTo>
                  <a:pt x="322" y="147"/>
                </a:lnTo>
                <a:lnTo>
                  <a:pt x="328" y="122"/>
                </a:lnTo>
                <a:lnTo>
                  <a:pt x="336" y="112"/>
                </a:lnTo>
                <a:lnTo>
                  <a:pt x="342" y="162"/>
                </a:lnTo>
                <a:lnTo>
                  <a:pt x="349" y="144"/>
                </a:lnTo>
                <a:lnTo>
                  <a:pt x="355" y="116"/>
                </a:lnTo>
                <a:lnTo>
                  <a:pt x="362" y="144"/>
                </a:lnTo>
                <a:lnTo>
                  <a:pt x="368" y="151"/>
                </a:lnTo>
                <a:lnTo>
                  <a:pt x="375" y="137"/>
                </a:lnTo>
                <a:lnTo>
                  <a:pt x="382" y="144"/>
                </a:lnTo>
                <a:lnTo>
                  <a:pt x="388" y="151"/>
                </a:lnTo>
                <a:lnTo>
                  <a:pt x="396" y="119"/>
                </a:lnTo>
                <a:lnTo>
                  <a:pt x="403" y="182"/>
                </a:lnTo>
                <a:lnTo>
                  <a:pt x="409" y="151"/>
                </a:lnTo>
                <a:lnTo>
                  <a:pt x="416" y="179"/>
                </a:lnTo>
                <a:lnTo>
                  <a:pt x="423" y="122"/>
                </a:lnTo>
                <a:lnTo>
                  <a:pt x="429" y="154"/>
                </a:lnTo>
                <a:lnTo>
                  <a:pt x="436" y="190"/>
                </a:lnTo>
                <a:lnTo>
                  <a:pt x="443" y="175"/>
                </a:lnTo>
                <a:lnTo>
                  <a:pt x="450" y="192"/>
                </a:lnTo>
                <a:lnTo>
                  <a:pt x="456" y="200"/>
                </a:lnTo>
                <a:lnTo>
                  <a:pt x="463" y="172"/>
                </a:lnTo>
                <a:lnTo>
                  <a:pt x="470" y="190"/>
                </a:lnTo>
                <a:lnTo>
                  <a:pt x="476" y="172"/>
                </a:lnTo>
                <a:lnTo>
                  <a:pt x="483" y="168"/>
                </a:lnTo>
                <a:lnTo>
                  <a:pt x="490" y="182"/>
                </a:lnTo>
                <a:lnTo>
                  <a:pt x="497" y="172"/>
                </a:lnTo>
                <a:lnTo>
                  <a:pt x="503" y="175"/>
                </a:lnTo>
                <a:lnTo>
                  <a:pt x="510" y="197"/>
                </a:lnTo>
                <a:lnTo>
                  <a:pt x="517" y="186"/>
                </a:lnTo>
                <a:lnTo>
                  <a:pt x="523" y="225"/>
                </a:lnTo>
                <a:lnTo>
                  <a:pt x="530" y="221"/>
                </a:lnTo>
                <a:lnTo>
                  <a:pt x="537" y="190"/>
                </a:lnTo>
                <a:lnTo>
                  <a:pt x="544" y="210"/>
                </a:lnTo>
                <a:lnTo>
                  <a:pt x="550" y="210"/>
                </a:lnTo>
                <a:lnTo>
                  <a:pt x="557" y="217"/>
                </a:lnTo>
                <a:lnTo>
                  <a:pt x="564" y="210"/>
                </a:lnTo>
                <a:lnTo>
                  <a:pt x="570" y="232"/>
                </a:lnTo>
                <a:lnTo>
                  <a:pt x="577" y="228"/>
                </a:lnTo>
                <a:lnTo>
                  <a:pt x="584" y="204"/>
                </a:lnTo>
                <a:lnTo>
                  <a:pt x="590" y="221"/>
                </a:lnTo>
                <a:lnTo>
                  <a:pt x="598" y="235"/>
                </a:lnTo>
                <a:lnTo>
                  <a:pt x="604" y="217"/>
                </a:lnTo>
                <a:lnTo>
                  <a:pt x="611" y="186"/>
                </a:lnTo>
                <a:lnTo>
                  <a:pt x="618" y="225"/>
                </a:lnTo>
                <a:lnTo>
                  <a:pt x="624" y="200"/>
                </a:lnTo>
                <a:lnTo>
                  <a:pt x="631" y="197"/>
                </a:lnTo>
                <a:lnTo>
                  <a:pt x="638" y="228"/>
                </a:lnTo>
                <a:lnTo>
                  <a:pt x="644" y="217"/>
                </a:lnTo>
                <a:lnTo>
                  <a:pt x="651" y="214"/>
                </a:lnTo>
                <a:lnTo>
                  <a:pt x="658" y="238"/>
                </a:lnTo>
                <a:lnTo>
                  <a:pt x="664" y="214"/>
                </a:lnTo>
                <a:lnTo>
                  <a:pt x="672" y="263"/>
                </a:lnTo>
                <a:lnTo>
                  <a:pt x="678" y="225"/>
                </a:lnTo>
                <a:lnTo>
                  <a:pt x="684" y="238"/>
                </a:lnTo>
                <a:lnTo>
                  <a:pt x="691" y="238"/>
                </a:lnTo>
                <a:lnTo>
                  <a:pt x="698" y="228"/>
                </a:lnTo>
              </a:path>
            </a:pathLst>
          </a:custGeom>
          <a:noFill/>
          <a:ln w="19050">
            <a:solidFill>
              <a:schemeClr val="tx2"/>
            </a:solidFill>
            <a:round/>
            <a:headEnd/>
            <a:tailEnd/>
          </a:ln>
        </p:spPr>
        <p:txBody>
          <a:bodyPr/>
          <a:lstStyle/>
          <a:p>
            <a:endParaRPr lang="en-US" dirty="0"/>
          </a:p>
        </p:txBody>
      </p:sp>
      <p:sp>
        <p:nvSpPr>
          <p:cNvPr id="63495" name="Freeform 7"/>
          <p:cNvSpPr>
            <a:spLocks/>
          </p:cNvSpPr>
          <p:nvPr/>
        </p:nvSpPr>
        <p:spPr bwMode="auto">
          <a:xfrm>
            <a:off x="3344863" y="4603750"/>
            <a:ext cx="1011237" cy="206375"/>
          </a:xfrm>
          <a:custGeom>
            <a:avLst/>
            <a:gdLst>
              <a:gd name="T0" fmla="*/ 14608041 w 700"/>
              <a:gd name="T1" fmla="*/ 40832961 h 148"/>
              <a:gd name="T2" fmla="*/ 41738082 w 700"/>
              <a:gd name="T3" fmla="*/ 35000081 h 148"/>
              <a:gd name="T4" fmla="*/ 68869572 w 700"/>
              <a:gd name="T5" fmla="*/ 27221978 h 148"/>
              <a:gd name="T6" fmla="*/ 98085666 w 700"/>
              <a:gd name="T7" fmla="*/ 5832883 h 148"/>
              <a:gd name="T8" fmla="*/ 125215701 w 700"/>
              <a:gd name="T9" fmla="*/ 46665852 h 148"/>
              <a:gd name="T10" fmla="*/ 154433217 w 700"/>
              <a:gd name="T11" fmla="*/ 35000081 h 148"/>
              <a:gd name="T12" fmla="*/ 181563251 w 700"/>
              <a:gd name="T13" fmla="*/ 46665852 h 148"/>
              <a:gd name="T14" fmla="*/ 208693331 w 700"/>
              <a:gd name="T15" fmla="*/ 46665852 h 148"/>
              <a:gd name="T16" fmla="*/ 237910847 w 700"/>
              <a:gd name="T17" fmla="*/ 0 h 148"/>
              <a:gd name="T18" fmla="*/ 267128363 w 700"/>
              <a:gd name="T19" fmla="*/ 69998767 h 148"/>
              <a:gd name="T20" fmla="*/ 294258398 w 700"/>
              <a:gd name="T21" fmla="*/ 124442723 h 148"/>
              <a:gd name="T22" fmla="*/ 323475914 w 700"/>
              <a:gd name="T23" fmla="*/ 81665922 h 148"/>
              <a:gd name="T24" fmla="*/ 350605948 w 700"/>
              <a:gd name="T25" fmla="*/ 75833042 h 148"/>
              <a:gd name="T26" fmla="*/ 379823555 w 700"/>
              <a:gd name="T27" fmla="*/ 128331774 h 148"/>
              <a:gd name="T28" fmla="*/ 406953589 w 700"/>
              <a:gd name="T29" fmla="*/ 81665922 h 148"/>
              <a:gd name="T30" fmla="*/ 434083624 w 700"/>
              <a:gd name="T31" fmla="*/ 95276927 h 148"/>
              <a:gd name="T32" fmla="*/ 463301140 w 700"/>
              <a:gd name="T33" fmla="*/ 138053706 h 148"/>
              <a:gd name="T34" fmla="*/ 488343693 w 700"/>
              <a:gd name="T35" fmla="*/ 114720791 h 148"/>
              <a:gd name="T36" fmla="*/ 519647246 w 700"/>
              <a:gd name="T37" fmla="*/ 128331774 h 148"/>
              <a:gd name="T38" fmla="*/ 546778725 w 700"/>
              <a:gd name="T39" fmla="*/ 149720861 h 148"/>
              <a:gd name="T40" fmla="*/ 575994796 w 700"/>
              <a:gd name="T41" fmla="*/ 155553741 h 148"/>
              <a:gd name="T42" fmla="*/ 603124831 w 700"/>
              <a:gd name="T43" fmla="*/ 163331844 h 148"/>
              <a:gd name="T44" fmla="*/ 632342347 w 700"/>
              <a:gd name="T45" fmla="*/ 149720861 h 148"/>
              <a:gd name="T46" fmla="*/ 659472382 w 700"/>
              <a:gd name="T47" fmla="*/ 114720791 h 148"/>
              <a:gd name="T48" fmla="*/ 688689898 w 700"/>
              <a:gd name="T49" fmla="*/ 143887981 h 148"/>
              <a:gd name="T50" fmla="*/ 713733895 w 700"/>
              <a:gd name="T51" fmla="*/ 176942828 h 148"/>
              <a:gd name="T52" fmla="*/ 742949967 w 700"/>
              <a:gd name="T53" fmla="*/ 171108553 h 148"/>
              <a:gd name="T54" fmla="*/ 770080182 w 700"/>
              <a:gd name="T55" fmla="*/ 176942828 h 148"/>
              <a:gd name="T56" fmla="*/ 799297698 w 700"/>
              <a:gd name="T57" fmla="*/ 155553741 h 148"/>
              <a:gd name="T58" fmla="*/ 826427733 w 700"/>
              <a:gd name="T59" fmla="*/ 155553741 h 148"/>
              <a:gd name="T60" fmla="*/ 853557767 w 700"/>
              <a:gd name="T61" fmla="*/ 196386735 h 148"/>
              <a:gd name="T62" fmla="*/ 882775283 w 700"/>
              <a:gd name="T63" fmla="*/ 184719580 h 148"/>
              <a:gd name="T64" fmla="*/ 911992799 w 700"/>
              <a:gd name="T65" fmla="*/ 217775822 h 148"/>
              <a:gd name="T66" fmla="*/ 939122834 w 700"/>
              <a:gd name="T67" fmla="*/ 163331844 h 148"/>
              <a:gd name="T68" fmla="*/ 966252869 w 700"/>
              <a:gd name="T69" fmla="*/ 176942828 h 148"/>
              <a:gd name="T70" fmla="*/ 995470385 w 700"/>
              <a:gd name="T71" fmla="*/ 206108667 h 148"/>
              <a:gd name="T72" fmla="*/ 1022600419 w 700"/>
              <a:gd name="T73" fmla="*/ 206108667 h 148"/>
              <a:gd name="T74" fmla="*/ 1051817935 w 700"/>
              <a:gd name="T75" fmla="*/ 225552530 h 148"/>
              <a:gd name="T76" fmla="*/ 1078947970 w 700"/>
              <a:gd name="T77" fmla="*/ 143887981 h 148"/>
              <a:gd name="T78" fmla="*/ 1108165486 w 700"/>
              <a:gd name="T79" fmla="*/ 149720861 h 148"/>
              <a:gd name="T80" fmla="*/ 1135295520 w 700"/>
              <a:gd name="T81" fmla="*/ 190553855 h 148"/>
              <a:gd name="T82" fmla="*/ 1162425555 w 700"/>
              <a:gd name="T83" fmla="*/ 176942828 h 148"/>
              <a:gd name="T84" fmla="*/ 1191643071 w 700"/>
              <a:gd name="T85" fmla="*/ 206108667 h 148"/>
              <a:gd name="T86" fmla="*/ 1218773106 w 700"/>
              <a:gd name="T87" fmla="*/ 190553855 h 148"/>
              <a:gd name="T88" fmla="*/ 1247989177 w 700"/>
              <a:gd name="T89" fmla="*/ 231386805 h 148"/>
              <a:gd name="T90" fmla="*/ 1275119212 w 700"/>
              <a:gd name="T91" fmla="*/ 231386805 h 148"/>
              <a:gd name="T92" fmla="*/ 1302250691 w 700"/>
              <a:gd name="T93" fmla="*/ 225552530 h 148"/>
              <a:gd name="T94" fmla="*/ 1331466762 w 700"/>
              <a:gd name="T95" fmla="*/ 244997788 h 148"/>
              <a:gd name="T96" fmla="*/ 1360684278 w 700"/>
              <a:gd name="T97" fmla="*/ 260552600 h 148"/>
              <a:gd name="T98" fmla="*/ 1387814313 w 700"/>
              <a:gd name="T99" fmla="*/ 211941547 h 148"/>
              <a:gd name="T100" fmla="*/ 1414944347 w 700"/>
              <a:gd name="T101" fmla="*/ 239163514 h 148"/>
              <a:gd name="T102" fmla="*/ 1442074382 w 700"/>
              <a:gd name="T103" fmla="*/ 239163514 h 1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00"/>
              <a:gd name="T157" fmla="*/ 0 h 148"/>
              <a:gd name="T158" fmla="*/ 700 w 700"/>
              <a:gd name="T159" fmla="*/ 148 h 1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00" h="148">
                <a:moveTo>
                  <a:pt x="0" y="14"/>
                </a:moveTo>
                <a:lnTo>
                  <a:pt x="7" y="21"/>
                </a:lnTo>
                <a:lnTo>
                  <a:pt x="13" y="24"/>
                </a:lnTo>
                <a:lnTo>
                  <a:pt x="20" y="18"/>
                </a:lnTo>
                <a:lnTo>
                  <a:pt x="27" y="46"/>
                </a:lnTo>
                <a:lnTo>
                  <a:pt x="33" y="14"/>
                </a:lnTo>
                <a:lnTo>
                  <a:pt x="40" y="42"/>
                </a:lnTo>
                <a:lnTo>
                  <a:pt x="47" y="3"/>
                </a:lnTo>
                <a:lnTo>
                  <a:pt x="54" y="21"/>
                </a:lnTo>
                <a:lnTo>
                  <a:pt x="60" y="24"/>
                </a:lnTo>
                <a:lnTo>
                  <a:pt x="67" y="24"/>
                </a:lnTo>
                <a:lnTo>
                  <a:pt x="74" y="18"/>
                </a:lnTo>
                <a:lnTo>
                  <a:pt x="80" y="24"/>
                </a:lnTo>
                <a:lnTo>
                  <a:pt x="87" y="24"/>
                </a:lnTo>
                <a:lnTo>
                  <a:pt x="94" y="39"/>
                </a:lnTo>
                <a:lnTo>
                  <a:pt x="100" y="24"/>
                </a:lnTo>
                <a:lnTo>
                  <a:pt x="107" y="18"/>
                </a:lnTo>
                <a:lnTo>
                  <a:pt x="114" y="0"/>
                </a:lnTo>
                <a:lnTo>
                  <a:pt x="121" y="36"/>
                </a:lnTo>
                <a:lnTo>
                  <a:pt x="128" y="36"/>
                </a:lnTo>
                <a:lnTo>
                  <a:pt x="135" y="53"/>
                </a:lnTo>
                <a:lnTo>
                  <a:pt x="141" y="64"/>
                </a:lnTo>
                <a:lnTo>
                  <a:pt x="148" y="42"/>
                </a:lnTo>
                <a:lnTo>
                  <a:pt x="155" y="42"/>
                </a:lnTo>
                <a:lnTo>
                  <a:pt x="161" y="31"/>
                </a:lnTo>
                <a:lnTo>
                  <a:pt x="168" y="39"/>
                </a:lnTo>
                <a:lnTo>
                  <a:pt x="175" y="39"/>
                </a:lnTo>
                <a:lnTo>
                  <a:pt x="182" y="66"/>
                </a:lnTo>
                <a:lnTo>
                  <a:pt x="188" y="56"/>
                </a:lnTo>
                <a:lnTo>
                  <a:pt x="195" y="42"/>
                </a:lnTo>
                <a:lnTo>
                  <a:pt x="202" y="91"/>
                </a:lnTo>
                <a:lnTo>
                  <a:pt x="208" y="49"/>
                </a:lnTo>
                <a:lnTo>
                  <a:pt x="215" y="71"/>
                </a:lnTo>
                <a:lnTo>
                  <a:pt x="222" y="71"/>
                </a:lnTo>
                <a:lnTo>
                  <a:pt x="228" y="49"/>
                </a:lnTo>
                <a:lnTo>
                  <a:pt x="234" y="59"/>
                </a:lnTo>
                <a:lnTo>
                  <a:pt x="242" y="66"/>
                </a:lnTo>
                <a:lnTo>
                  <a:pt x="249" y="66"/>
                </a:lnTo>
                <a:lnTo>
                  <a:pt x="255" y="74"/>
                </a:lnTo>
                <a:lnTo>
                  <a:pt x="262" y="77"/>
                </a:lnTo>
                <a:lnTo>
                  <a:pt x="269" y="59"/>
                </a:lnTo>
                <a:lnTo>
                  <a:pt x="276" y="80"/>
                </a:lnTo>
                <a:lnTo>
                  <a:pt x="282" y="80"/>
                </a:lnTo>
                <a:lnTo>
                  <a:pt x="289" y="84"/>
                </a:lnTo>
                <a:lnTo>
                  <a:pt x="296" y="74"/>
                </a:lnTo>
                <a:lnTo>
                  <a:pt x="303" y="77"/>
                </a:lnTo>
                <a:lnTo>
                  <a:pt x="309" y="64"/>
                </a:lnTo>
                <a:lnTo>
                  <a:pt x="316" y="59"/>
                </a:lnTo>
                <a:lnTo>
                  <a:pt x="322" y="74"/>
                </a:lnTo>
                <a:lnTo>
                  <a:pt x="330" y="74"/>
                </a:lnTo>
                <a:lnTo>
                  <a:pt x="336" y="64"/>
                </a:lnTo>
                <a:lnTo>
                  <a:pt x="342" y="91"/>
                </a:lnTo>
                <a:lnTo>
                  <a:pt x="350" y="77"/>
                </a:lnTo>
                <a:lnTo>
                  <a:pt x="356" y="88"/>
                </a:lnTo>
                <a:lnTo>
                  <a:pt x="362" y="74"/>
                </a:lnTo>
                <a:lnTo>
                  <a:pt x="369" y="91"/>
                </a:lnTo>
                <a:lnTo>
                  <a:pt x="376" y="95"/>
                </a:lnTo>
                <a:lnTo>
                  <a:pt x="383" y="80"/>
                </a:lnTo>
                <a:lnTo>
                  <a:pt x="389" y="84"/>
                </a:lnTo>
                <a:lnTo>
                  <a:pt x="396" y="80"/>
                </a:lnTo>
                <a:lnTo>
                  <a:pt x="403" y="91"/>
                </a:lnTo>
                <a:lnTo>
                  <a:pt x="409" y="101"/>
                </a:lnTo>
                <a:lnTo>
                  <a:pt x="416" y="95"/>
                </a:lnTo>
                <a:lnTo>
                  <a:pt x="423" y="95"/>
                </a:lnTo>
                <a:lnTo>
                  <a:pt x="430" y="91"/>
                </a:lnTo>
                <a:lnTo>
                  <a:pt x="437" y="112"/>
                </a:lnTo>
                <a:lnTo>
                  <a:pt x="444" y="80"/>
                </a:lnTo>
                <a:lnTo>
                  <a:pt x="450" y="84"/>
                </a:lnTo>
                <a:lnTo>
                  <a:pt x="457" y="71"/>
                </a:lnTo>
                <a:lnTo>
                  <a:pt x="463" y="91"/>
                </a:lnTo>
                <a:lnTo>
                  <a:pt x="470" y="101"/>
                </a:lnTo>
                <a:lnTo>
                  <a:pt x="477" y="106"/>
                </a:lnTo>
                <a:lnTo>
                  <a:pt x="484" y="91"/>
                </a:lnTo>
                <a:lnTo>
                  <a:pt x="490" y="106"/>
                </a:lnTo>
                <a:lnTo>
                  <a:pt x="497" y="112"/>
                </a:lnTo>
                <a:lnTo>
                  <a:pt x="504" y="116"/>
                </a:lnTo>
                <a:lnTo>
                  <a:pt x="510" y="126"/>
                </a:lnTo>
                <a:lnTo>
                  <a:pt x="517" y="74"/>
                </a:lnTo>
                <a:lnTo>
                  <a:pt x="524" y="88"/>
                </a:lnTo>
                <a:lnTo>
                  <a:pt x="531" y="77"/>
                </a:lnTo>
                <a:lnTo>
                  <a:pt x="537" y="101"/>
                </a:lnTo>
                <a:lnTo>
                  <a:pt x="544" y="98"/>
                </a:lnTo>
                <a:lnTo>
                  <a:pt x="551" y="91"/>
                </a:lnTo>
                <a:lnTo>
                  <a:pt x="557" y="91"/>
                </a:lnTo>
                <a:lnTo>
                  <a:pt x="564" y="84"/>
                </a:lnTo>
                <a:lnTo>
                  <a:pt x="571" y="106"/>
                </a:lnTo>
                <a:lnTo>
                  <a:pt x="578" y="112"/>
                </a:lnTo>
                <a:lnTo>
                  <a:pt x="584" y="98"/>
                </a:lnTo>
                <a:lnTo>
                  <a:pt x="591" y="123"/>
                </a:lnTo>
                <a:lnTo>
                  <a:pt x="598" y="119"/>
                </a:lnTo>
                <a:lnTo>
                  <a:pt x="605" y="95"/>
                </a:lnTo>
                <a:lnTo>
                  <a:pt x="611" y="119"/>
                </a:lnTo>
                <a:lnTo>
                  <a:pt x="618" y="101"/>
                </a:lnTo>
                <a:lnTo>
                  <a:pt x="624" y="116"/>
                </a:lnTo>
                <a:lnTo>
                  <a:pt x="632" y="112"/>
                </a:lnTo>
                <a:lnTo>
                  <a:pt x="638" y="126"/>
                </a:lnTo>
                <a:lnTo>
                  <a:pt x="645" y="123"/>
                </a:lnTo>
                <a:lnTo>
                  <a:pt x="652" y="134"/>
                </a:lnTo>
                <a:lnTo>
                  <a:pt x="658" y="134"/>
                </a:lnTo>
                <a:lnTo>
                  <a:pt x="665" y="109"/>
                </a:lnTo>
                <a:lnTo>
                  <a:pt x="672" y="123"/>
                </a:lnTo>
                <a:lnTo>
                  <a:pt x="678" y="123"/>
                </a:lnTo>
                <a:lnTo>
                  <a:pt x="685" y="116"/>
                </a:lnTo>
                <a:lnTo>
                  <a:pt x="691" y="123"/>
                </a:lnTo>
                <a:lnTo>
                  <a:pt x="699" y="147"/>
                </a:lnTo>
              </a:path>
            </a:pathLst>
          </a:custGeom>
          <a:noFill/>
          <a:ln w="19050">
            <a:solidFill>
              <a:schemeClr val="tx2"/>
            </a:solidFill>
            <a:round/>
            <a:headEnd/>
            <a:tailEnd/>
          </a:ln>
        </p:spPr>
        <p:txBody>
          <a:bodyPr/>
          <a:lstStyle/>
          <a:p>
            <a:endParaRPr lang="en-US" dirty="0"/>
          </a:p>
        </p:txBody>
      </p:sp>
      <p:sp>
        <p:nvSpPr>
          <p:cNvPr id="63496" name="Freeform 8"/>
          <p:cNvSpPr>
            <a:spLocks/>
          </p:cNvSpPr>
          <p:nvPr/>
        </p:nvSpPr>
        <p:spPr bwMode="auto">
          <a:xfrm>
            <a:off x="4354513" y="4740275"/>
            <a:ext cx="1008062" cy="150813"/>
          </a:xfrm>
          <a:custGeom>
            <a:avLst/>
            <a:gdLst>
              <a:gd name="T0" fmla="*/ 14558493 w 699"/>
              <a:gd name="T1" fmla="*/ 63571207 h 107"/>
              <a:gd name="T2" fmla="*/ 41595894 w 699"/>
              <a:gd name="T3" fmla="*/ 83437643 h 107"/>
              <a:gd name="T4" fmla="*/ 68633301 w 699"/>
              <a:gd name="T5" fmla="*/ 105290039 h 107"/>
              <a:gd name="T6" fmla="*/ 95670720 w 699"/>
              <a:gd name="T7" fmla="*/ 71517781 h 107"/>
              <a:gd name="T8" fmla="*/ 124787694 w 699"/>
              <a:gd name="T9" fmla="*/ 77477007 h 107"/>
              <a:gd name="T10" fmla="*/ 151825090 w 699"/>
              <a:gd name="T11" fmla="*/ 71517781 h 107"/>
              <a:gd name="T12" fmla="*/ 180942063 w 699"/>
              <a:gd name="T13" fmla="*/ 63571207 h 107"/>
              <a:gd name="T14" fmla="*/ 207979504 w 699"/>
              <a:gd name="T15" fmla="*/ 41718821 h 107"/>
              <a:gd name="T16" fmla="*/ 235016900 w 699"/>
              <a:gd name="T17" fmla="*/ 35758186 h 107"/>
              <a:gd name="T18" fmla="*/ 266213452 w 699"/>
              <a:gd name="T19" fmla="*/ 35758186 h 107"/>
              <a:gd name="T20" fmla="*/ 291171270 w 699"/>
              <a:gd name="T21" fmla="*/ 91382808 h 107"/>
              <a:gd name="T22" fmla="*/ 320288244 w 699"/>
              <a:gd name="T23" fmla="*/ 83437643 h 107"/>
              <a:gd name="T24" fmla="*/ 349405218 w 699"/>
              <a:gd name="T25" fmla="*/ 83437643 h 107"/>
              <a:gd name="T26" fmla="*/ 376442614 w 699"/>
              <a:gd name="T27" fmla="*/ 105290039 h 107"/>
              <a:gd name="T28" fmla="*/ 405559677 w 699"/>
              <a:gd name="T29" fmla="*/ 127142414 h 107"/>
              <a:gd name="T30" fmla="*/ 432597073 w 699"/>
              <a:gd name="T31" fmla="*/ 160914650 h 107"/>
              <a:gd name="T32" fmla="*/ 459634469 w 699"/>
              <a:gd name="T33" fmla="*/ 83437643 h 107"/>
              <a:gd name="T34" fmla="*/ 488751443 w 699"/>
              <a:gd name="T35" fmla="*/ 111249265 h 107"/>
              <a:gd name="T36" fmla="*/ 515788839 w 699"/>
              <a:gd name="T37" fmla="*/ 77477007 h 107"/>
              <a:gd name="T38" fmla="*/ 542826235 w 699"/>
              <a:gd name="T39" fmla="*/ 133101640 h 107"/>
              <a:gd name="T40" fmla="*/ 571943209 w 699"/>
              <a:gd name="T41" fmla="*/ 127142414 h 107"/>
              <a:gd name="T42" fmla="*/ 598980605 w 699"/>
              <a:gd name="T43" fmla="*/ 0 h 107"/>
              <a:gd name="T44" fmla="*/ 628097579 w 699"/>
              <a:gd name="T45" fmla="*/ 15893154 h 107"/>
              <a:gd name="T46" fmla="*/ 655134975 w 699"/>
              <a:gd name="T47" fmla="*/ 133101640 h 107"/>
              <a:gd name="T48" fmla="*/ 684251948 w 699"/>
              <a:gd name="T49" fmla="*/ 91382808 h 107"/>
              <a:gd name="T50" fmla="*/ 711289344 w 699"/>
              <a:gd name="T51" fmla="*/ 174820451 h 107"/>
              <a:gd name="T52" fmla="*/ 738326740 w 699"/>
              <a:gd name="T53" fmla="*/ 139062276 h 107"/>
              <a:gd name="T54" fmla="*/ 767443894 w 699"/>
              <a:gd name="T55" fmla="*/ 133101640 h 107"/>
              <a:gd name="T56" fmla="*/ 794481290 w 699"/>
              <a:gd name="T57" fmla="*/ 127142414 h 107"/>
              <a:gd name="T58" fmla="*/ 823598264 w 699"/>
              <a:gd name="T59" fmla="*/ 196672869 h 107"/>
              <a:gd name="T60" fmla="*/ 850635660 w 699"/>
              <a:gd name="T61" fmla="*/ 154954015 h 107"/>
              <a:gd name="T62" fmla="*/ 877673056 w 699"/>
              <a:gd name="T63" fmla="*/ 174820451 h 107"/>
              <a:gd name="T64" fmla="*/ 906790030 w 699"/>
              <a:gd name="T65" fmla="*/ 154954015 h 107"/>
              <a:gd name="T66" fmla="*/ 935907004 w 699"/>
              <a:gd name="T67" fmla="*/ 127142414 h 107"/>
              <a:gd name="T68" fmla="*/ 962944400 w 699"/>
              <a:gd name="T69" fmla="*/ 133101640 h 107"/>
              <a:gd name="T70" fmla="*/ 989981795 w 699"/>
              <a:gd name="T71" fmla="*/ 119195840 h 107"/>
              <a:gd name="T72" fmla="*/ 1019098769 w 699"/>
              <a:gd name="T73" fmla="*/ 97343465 h 107"/>
              <a:gd name="T74" fmla="*/ 1046136165 w 699"/>
              <a:gd name="T75" fmla="*/ 91382808 h 107"/>
              <a:gd name="T76" fmla="*/ 1075253139 w 699"/>
              <a:gd name="T77" fmla="*/ 139062276 h 107"/>
              <a:gd name="T78" fmla="*/ 1102290535 w 699"/>
              <a:gd name="T79" fmla="*/ 182767025 h 107"/>
              <a:gd name="T80" fmla="*/ 1129327931 w 699"/>
              <a:gd name="T81" fmla="*/ 139062276 h 107"/>
              <a:gd name="T82" fmla="*/ 1160524482 w 699"/>
              <a:gd name="T83" fmla="*/ 160914650 h 107"/>
              <a:gd name="T84" fmla="*/ 1185482301 w 699"/>
              <a:gd name="T85" fmla="*/ 202633505 h 107"/>
              <a:gd name="T86" fmla="*/ 1214599274 w 699"/>
              <a:gd name="T87" fmla="*/ 182767025 h 107"/>
              <a:gd name="T88" fmla="*/ 1243716248 w 699"/>
              <a:gd name="T89" fmla="*/ 174820451 h 107"/>
              <a:gd name="T90" fmla="*/ 1270753644 w 699"/>
              <a:gd name="T91" fmla="*/ 174820451 h 107"/>
              <a:gd name="T92" fmla="*/ 1299870618 w 699"/>
              <a:gd name="T93" fmla="*/ 147008850 h 107"/>
              <a:gd name="T94" fmla="*/ 1324828436 w 699"/>
              <a:gd name="T95" fmla="*/ 147008850 h 107"/>
              <a:gd name="T96" fmla="*/ 1353945410 w 699"/>
              <a:gd name="T97" fmla="*/ 119195840 h 107"/>
              <a:gd name="T98" fmla="*/ 1383062384 w 699"/>
              <a:gd name="T99" fmla="*/ 147008850 h 107"/>
              <a:gd name="T100" fmla="*/ 1410099780 w 699"/>
              <a:gd name="T101" fmla="*/ 210580079 h 107"/>
              <a:gd name="T102" fmla="*/ 1437137176 w 699"/>
              <a:gd name="T103" fmla="*/ 174820451 h 1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9"/>
              <a:gd name="T157" fmla="*/ 0 h 107"/>
              <a:gd name="T158" fmla="*/ 699 w 699"/>
              <a:gd name="T159" fmla="*/ 107 h 1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9" h="107">
                <a:moveTo>
                  <a:pt x="0" y="49"/>
                </a:moveTo>
                <a:lnTo>
                  <a:pt x="7" y="32"/>
                </a:lnTo>
                <a:lnTo>
                  <a:pt x="13" y="36"/>
                </a:lnTo>
                <a:lnTo>
                  <a:pt x="20" y="42"/>
                </a:lnTo>
                <a:lnTo>
                  <a:pt x="27" y="28"/>
                </a:lnTo>
                <a:lnTo>
                  <a:pt x="33" y="53"/>
                </a:lnTo>
                <a:lnTo>
                  <a:pt x="41" y="36"/>
                </a:lnTo>
                <a:lnTo>
                  <a:pt x="46" y="36"/>
                </a:lnTo>
                <a:lnTo>
                  <a:pt x="53" y="11"/>
                </a:lnTo>
                <a:lnTo>
                  <a:pt x="60" y="39"/>
                </a:lnTo>
                <a:lnTo>
                  <a:pt x="67" y="25"/>
                </a:lnTo>
                <a:lnTo>
                  <a:pt x="73" y="36"/>
                </a:lnTo>
                <a:lnTo>
                  <a:pt x="80" y="42"/>
                </a:lnTo>
                <a:lnTo>
                  <a:pt x="87" y="32"/>
                </a:lnTo>
                <a:lnTo>
                  <a:pt x="93" y="53"/>
                </a:lnTo>
                <a:lnTo>
                  <a:pt x="100" y="21"/>
                </a:lnTo>
                <a:lnTo>
                  <a:pt x="107" y="49"/>
                </a:lnTo>
                <a:lnTo>
                  <a:pt x="113" y="18"/>
                </a:lnTo>
                <a:lnTo>
                  <a:pt x="120" y="49"/>
                </a:lnTo>
                <a:lnTo>
                  <a:pt x="128" y="18"/>
                </a:lnTo>
                <a:lnTo>
                  <a:pt x="134" y="36"/>
                </a:lnTo>
                <a:lnTo>
                  <a:pt x="140" y="46"/>
                </a:lnTo>
                <a:lnTo>
                  <a:pt x="147" y="53"/>
                </a:lnTo>
                <a:lnTo>
                  <a:pt x="154" y="42"/>
                </a:lnTo>
                <a:lnTo>
                  <a:pt x="161" y="42"/>
                </a:lnTo>
                <a:lnTo>
                  <a:pt x="168" y="42"/>
                </a:lnTo>
                <a:lnTo>
                  <a:pt x="175" y="39"/>
                </a:lnTo>
                <a:lnTo>
                  <a:pt x="181" y="53"/>
                </a:lnTo>
                <a:lnTo>
                  <a:pt x="188" y="56"/>
                </a:lnTo>
                <a:lnTo>
                  <a:pt x="195" y="64"/>
                </a:lnTo>
                <a:lnTo>
                  <a:pt x="201" y="81"/>
                </a:lnTo>
                <a:lnTo>
                  <a:pt x="208" y="81"/>
                </a:lnTo>
                <a:lnTo>
                  <a:pt x="214" y="46"/>
                </a:lnTo>
                <a:lnTo>
                  <a:pt x="221" y="42"/>
                </a:lnTo>
                <a:lnTo>
                  <a:pt x="228" y="39"/>
                </a:lnTo>
                <a:lnTo>
                  <a:pt x="235" y="56"/>
                </a:lnTo>
                <a:lnTo>
                  <a:pt x="241" y="39"/>
                </a:lnTo>
                <a:lnTo>
                  <a:pt x="248" y="39"/>
                </a:lnTo>
                <a:lnTo>
                  <a:pt x="255" y="36"/>
                </a:lnTo>
                <a:lnTo>
                  <a:pt x="261" y="67"/>
                </a:lnTo>
                <a:lnTo>
                  <a:pt x="269" y="56"/>
                </a:lnTo>
                <a:lnTo>
                  <a:pt x="275" y="64"/>
                </a:lnTo>
                <a:lnTo>
                  <a:pt x="282" y="42"/>
                </a:lnTo>
                <a:lnTo>
                  <a:pt x="288" y="0"/>
                </a:lnTo>
                <a:lnTo>
                  <a:pt x="295" y="11"/>
                </a:lnTo>
                <a:lnTo>
                  <a:pt x="302" y="8"/>
                </a:lnTo>
                <a:lnTo>
                  <a:pt x="309" y="18"/>
                </a:lnTo>
                <a:lnTo>
                  <a:pt x="315" y="67"/>
                </a:lnTo>
                <a:lnTo>
                  <a:pt x="322" y="56"/>
                </a:lnTo>
                <a:lnTo>
                  <a:pt x="329" y="46"/>
                </a:lnTo>
                <a:lnTo>
                  <a:pt x="335" y="49"/>
                </a:lnTo>
                <a:lnTo>
                  <a:pt x="342" y="88"/>
                </a:lnTo>
                <a:lnTo>
                  <a:pt x="349" y="46"/>
                </a:lnTo>
                <a:lnTo>
                  <a:pt x="355" y="70"/>
                </a:lnTo>
                <a:lnTo>
                  <a:pt x="362" y="70"/>
                </a:lnTo>
                <a:lnTo>
                  <a:pt x="369" y="67"/>
                </a:lnTo>
                <a:lnTo>
                  <a:pt x="376" y="60"/>
                </a:lnTo>
                <a:lnTo>
                  <a:pt x="382" y="64"/>
                </a:lnTo>
                <a:lnTo>
                  <a:pt x="389" y="49"/>
                </a:lnTo>
                <a:lnTo>
                  <a:pt x="396" y="99"/>
                </a:lnTo>
                <a:lnTo>
                  <a:pt x="403" y="74"/>
                </a:lnTo>
                <a:lnTo>
                  <a:pt x="409" y="78"/>
                </a:lnTo>
                <a:lnTo>
                  <a:pt x="416" y="67"/>
                </a:lnTo>
                <a:lnTo>
                  <a:pt x="422" y="88"/>
                </a:lnTo>
                <a:lnTo>
                  <a:pt x="429" y="74"/>
                </a:lnTo>
                <a:lnTo>
                  <a:pt x="436" y="78"/>
                </a:lnTo>
                <a:lnTo>
                  <a:pt x="443" y="74"/>
                </a:lnTo>
                <a:lnTo>
                  <a:pt x="450" y="64"/>
                </a:lnTo>
                <a:lnTo>
                  <a:pt x="457" y="53"/>
                </a:lnTo>
                <a:lnTo>
                  <a:pt x="463" y="67"/>
                </a:lnTo>
                <a:lnTo>
                  <a:pt x="470" y="39"/>
                </a:lnTo>
                <a:lnTo>
                  <a:pt x="476" y="60"/>
                </a:lnTo>
                <a:lnTo>
                  <a:pt x="483" y="70"/>
                </a:lnTo>
                <a:lnTo>
                  <a:pt x="490" y="49"/>
                </a:lnTo>
                <a:lnTo>
                  <a:pt x="496" y="88"/>
                </a:lnTo>
                <a:lnTo>
                  <a:pt x="503" y="46"/>
                </a:lnTo>
                <a:lnTo>
                  <a:pt x="510" y="56"/>
                </a:lnTo>
                <a:lnTo>
                  <a:pt x="517" y="70"/>
                </a:lnTo>
                <a:lnTo>
                  <a:pt x="523" y="53"/>
                </a:lnTo>
                <a:lnTo>
                  <a:pt x="530" y="92"/>
                </a:lnTo>
                <a:lnTo>
                  <a:pt x="537" y="78"/>
                </a:lnTo>
                <a:lnTo>
                  <a:pt x="543" y="70"/>
                </a:lnTo>
                <a:lnTo>
                  <a:pt x="550" y="64"/>
                </a:lnTo>
                <a:lnTo>
                  <a:pt x="558" y="81"/>
                </a:lnTo>
                <a:lnTo>
                  <a:pt x="563" y="78"/>
                </a:lnTo>
                <a:lnTo>
                  <a:pt x="570" y="102"/>
                </a:lnTo>
                <a:lnTo>
                  <a:pt x="578" y="81"/>
                </a:lnTo>
                <a:lnTo>
                  <a:pt x="584" y="92"/>
                </a:lnTo>
                <a:lnTo>
                  <a:pt x="590" y="99"/>
                </a:lnTo>
                <a:lnTo>
                  <a:pt x="598" y="88"/>
                </a:lnTo>
                <a:lnTo>
                  <a:pt x="605" y="88"/>
                </a:lnTo>
                <a:lnTo>
                  <a:pt x="611" y="88"/>
                </a:lnTo>
                <a:lnTo>
                  <a:pt x="618" y="81"/>
                </a:lnTo>
                <a:lnTo>
                  <a:pt x="625" y="74"/>
                </a:lnTo>
                <a:lnTo>
                  <a:pt x="631" y="81"/>
                </a:lnTo>
                <a:lnTo>
                  <a:pt x="637" y="74"/>
                </a:lnTo>
                <a:lnTo>
                  <a:pt x="645" y="39"/>
                </a:lnTo>
                <a:lnTo>
                  <a:pt x="651" y="60"/>
                </a:lnTo>
                <a:lnTo>
                  <a:pt x="657" y="92"/>
                </a:lnTo>
                <a:lnTo>
                  <a:pt x="665" y="74"/>
                </a:lnTo>
                <a:lnTo>
                  <a:pt x="672" y="88"/>
                </a:lnTo>
                <a:lnTo>
                  <a:pt x="678" y="106"/>
                </a:lnTo>
                <a:lnTo>
                  <a:pt x="685" y="96"/>
                </a:lnTo>
                <a:lnTo>
                  <a:pt x="691" y="88"/>
                </a:lnTo>
                <a:lnTo>
                  <a:pt x="698" y="96"/>
                </a:lnTo>
              </a:path>
            </a:pathLst>
          </a:custGeom>
          <a:noFill/>
          <a:ln w="19050">
            <a:solidFill>
              <a:schemeClr val="tx2"/>
            </a:solidFill>
            <a:round/>
            <a:headEnd/>
            <a:tailEnd/>
          </a:ln>
        </p:spPr>
        <p:txBody>
          <a:bodyPr/>
          <a:lstStyle/>
          <a:p>
            <a:endParaRPr lang="en-US" dirty="0"/>
          </a:p>
        </p:txBody>
      </p:sp>
      <p:sp>
        <p:nvSpPr>
          <p:cNvPr id="63497" name="Freeform 9"/>
          <p:cNvSpPr>
            <a:spLocks/>
          </p:cNvSpPr>
          <p:nvPr/>
        </p:nvSpPr>
        <p:spPr bwMode="auto">
          <a:xfrm>
            <a:off x="5373688" y="4857750"/>
            <a:ext cx="611187" cy="106363"/>
          </a:xfrm>
          <a:custGeom>
            <a:avLst/>
            <a:gdLst>
              <a:gd name="T0" fmla="*/ 10388737 w 424"/>
              <a:gd name="T1" fmla="*/ 0 h 76"/>
              <a:gd name="T2" fmla="*/ 41557832 w 424"/>
              <a:gd name="T3" fmla="*/ 76386819 h 76"/>
              <a:gd name="T4" fmla="*/ 72725489 w 424"/>
              <a:gd name="T5" fmla="*/ 129270223 h 76"/>
              <a:gd name="T6" fmla="*/ 97660204 w 424"/>
              <a:gd name="T7" fmla="*/ 66593030 h 76"/>
              <a:gd name="T8" fmla="*/ 126749237 w 424"/>
              <a:gd name="T9" fmla="*/ 99890255 h 76"/>
              <a:gd name="T10" fmla="*/ 151683930 w 424"/>
              <a:gd name="T11" fmla="*/ 50924087 h 76"/>
              <a:gd name="T12" fmla="*/ 178695793 w 424"/>
              <a:gd name="T13" fmla="*/ 43089604 h 76"/>
              <a:gd name="T14" fmla="*/ 211942095 w 424"/>
              <a:gd name="T15" fmla="*/ 109684044 h 76"/>
              <a:gd name="T16" fmla="*/ 236876787 w 424"/>
              <a:gd name="T17" fmla="*/ 47006851 h 76"/>
              <a:gd name="T18" fmla="*/ 263888650 w 424"/>
              <a:gd name="T19" fmla="*/ 52883404 h 76"/>
              <a:gd name="T20" fmla="*/ 290900513 w 424"/>
              <a:gd name="T21" fmla="*/ 39172368 h 76"/>
              <a:gd name="T22" fmla="*/ 322068158 w 424"/>
              <a:gd name="T23" fmla="*/ 84221290 h 76"/>
              <a:gd name="T24" fmla="*/ 344924239 w 424"/>
              <a:gd name="T25" fmla="*/ 0 h 76"/>
              <a:gd name="T26" fmla="*/ 376093326 w 424"/>
              <a:gd name="T27" fmla="*/ 54841322 h 76"/>
              <a:gd name="T28" fmla="*/ 405182449 w 424"/>
              <a:gd name="T29" fmla="*/ 82263372 h 76"/>
              <a:gd name="T30" fmla="*/ 430117142 w 424"/>
              <a:gd name="T31" fmla="*/ 47006851 h 76"/>
              <a:gd name="T32" fmla="*/ 461284787 w 424"/>
              <a:gd name="T33" fmla="*/ 58758558 h 76"/>
              <a:gd name="T34" fmla="*/ 488298091 w 424"/>
              <a:gd name="T35" fmla="*/ 58758558 h 76"/>
              <a:gd name="T36" fmla="*/ 515309954 w 424"/>
              <a:gd name="T37" fmla="*/ 56800640 h 76"/>
              <a:gd name="T38" fmla="*/ 544400429 w 424"/>
              <a:gd name="T39" fmla="*/ 62675794 h 76"/>
              <a:gd name="T40" fmla="*/ 569333680 w 424"/>
              <a:gd name="T41" fmla="*/ 19586184 h 76"/>
              <a:gd name="T42" fmla="*/ 602579937 w 424"/>
              <a:gd name="T43" fmla="*/ 101849573 h 76"/>
              <a:gd name="T44" fmla="*/ 627514630 w 424"/>
              <a:gd name="T45" fmla="*/ 64635112 h 76"/>
              <a:gd name="T46" fmla="*/ 654526493 w 424"/>
              <a:gd name="T47" fmla="*/ 43089604 h 76"/>
              <a:gd name="T48" fmla="*/ 685694138 w 424"/>
              <a:gd name="T49" fmla="*/ 62675794 h 76"/>
              <a:gd name="T50" fmla="*/ 712706001 w 424"/>
              <a:gd name="T51" fmla="*/ 88138526 h 76"/>
              <a:gd name="T52" fmla="*/ 737640693 w 424"/>
              <a:gd name="T53" fmla="*/ 33297215 h 76"/>
              <a:gd name="T54" fmla="*/ 764652736 w 424"/>
              <a:gd name="T55" fmla="*/ 31337897 h 76"/>
              <a:gd name="T56" fmla="*/ 797898993 w 424"/>
              <a:gd name="T57" fmla="*/ 84221290 h 76"/>
              <a:gd name="T58" fmla="*/ 826989468 w 424"/>
              <a:gd name="T59" fmla="*/ 97932337 h 76"/>
              <a:gd name="T60" fmla="*/ 851922719 w 424"/>
              <a:gd name="T61" fmla="*/ 56800640 h 76"/>
              <a:gd name="T62" fmla="*/ 878936024 w 424"/>
              <a:gd name="T63" fmla="*/ 47006851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4"/>
              <a:gd name="T97" fmla="*/ 0 h 76"/>
              <a:gd name="T98" fmla="*/ 424 w 424"/>
              <a:gd name="T99" fmla="*/ 76 h 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4" h="76">
                <a:moveTo>
                  <a:pt x="0" y="40"/>
                </a:moveTo>
                <a:lnTo>
                  <a:pt x="5" y="0"/>
                </a:lnTo>
                <a:lnTo>
                  <a:pt x="13" y="35"/>
                </a:lnTo>
                <a:lnTo>
                  <a:pt x="20" y="39"/>
                </a:lnTo>
                <a:lnTo>
                  <a:pt x="27" y="32"/>
                </a:lnTo>
                <a:lnTo>
                  <a:pt x="35" y="66"/>
                </a:lnTo>
                <a:lnTo>
                  <a:pt x="41" y="42"/>
                </a:lnTo>
                <a:lnTo>
                  <a:pt x="47" y="34"/>
                </a:lnTo>
                <a:lnTo>
                  <a:pt x="53" y="13"/>
                </a:lnTo>
                <a:lnTo>
                  <a:pt x="61" y="51"/>
                </a:lnTo>
                <a:lnTo>
                  <a:pt x="67" y="30"/>
                </a:lnTo>
                <a:lnTo>
                  <a:pt x="73" y="26"/>
                </a:lnTo>
                <a:lnTo>
                  <a:pt x="79" y="19"/>
                </a:lnTo>
                <a:lnTo>
                  <a:pt x="86" y="22"/>
                </a:lnTo>
                <a:lnTo>
                  <a:pt x="94" y="29"/>
                </a:lnTo>
                <a:lnTo>
                  <a:pt x="102" y="56"/>
                </a:lnTo>
                <a:lnTo>
                  <a:pt x="106" y="24"/>
                </a:lnTo>
                <a:lnTo>
                  <a:pt x="114" y="24"/>
                </a:lnTo>
                <a:lnTo>
                  <a:pt x="121" y="35"/>
                </a:lnTo>
                <a:lnTo>
                  <a:pt x="127" y="27"/>
                </a:lnTo>
                <a:lnTo>
                  <a:pt x="133" y="16"/>
                </a:lnTo>
                <a:lnTo>
                  <a:pt x="140" y="20"/>
                </a:lnTo>
                <a:lnTo>
                  <a:pt x="147" y="26"/>
                </a:lnTo>
                <a:lnTo>
                  <a:pt x="155" y="43"/>
                </a:lnTo>
                <a:lnTo>
                  <a:pt x="163" y="68"/>
                </a:lnTo>
                <a:lnTo>
                  <a:pt x="166" y="0"/>
                </a:lnTo>
                <a:lnTo>
                  <a:pt x="174" y="28"/>
                </a:lnTo>
                <a:lnTo>
                  <a:pt x="181" y="28"/>
                </a:lnTo>
                <a:lnTo>
                  <a:pt x="189" y="45"/>
                </a:lnTo>
                <a:lnTo>
                  <a:pt x="195" y="42"/>
                </a:lnTo>
                <a:lnTo>
                  <a:pt x="202" y="38"/>
                </a:lnTo>
                <a:lnTo>
                  <a:pt x="207" y="24"/>
                </a:lnTo>
                <a:lnTo>
                  <a:pt x="215" y="44"/>
                </a:lnTo>
                <a:lnTo>
                  <a:pt x="222" y="30"/>
                </a:lnTo>
                <a:lnTo>
                  <a:pt x="231" y="75"/>
                </a:lnTo>
                <a:lnTo>
                  <a:pt x="235" y="30"/>
                </a:lnTo>
                <a:lnTo>
                  <a:pt x="242" y="40"/>
                </a:lnTo>
                <a:lnTo>
                  <a:pt x="248" y="29"/>
                </a:lnTo>
                <a:lnTo>
                  <a:pt x="255" y="35"/>
                </a:lnTo>
                <a:lnTo>
                  <a:pt x="262" y="32"/>
                </a:lnTo>
                <a:lnTo>
                  <a:pt x="267" y="14"/>
                </a:lnTo>
                <a:lnTo>
                  <a:pt x="274" y="10"/>
                </a:lnTo>
                <a:lnTo>
                  <a:pt x="281" y="23"/>
                </a:lnTo>
                <a:lnTo>
                  <a:pt x="290" y="52"/>
                </a:lnTo>
                <a:lnTo>
                  <a:pt x="297" y="40"/>
                </a:lnTo>
                <a:lnTo>
                  <a:pt x="302" y="33"/>
                </a:lnTo>
                <a:lnTo>
                  <a:pt x="310" y="37"/>
                </a:lnTo>
                <a:lnTo>
                  <a:pt x="315" y="22"/>
                </a:lnTo>
                <a:lnTo>
                  <a:pt x="323" y="50"/>
                </a:lnTo>
                <a:lnTo>
                  <a:pt x="330" y="32"/>
                </a:lnTo>
                <a:lnTo>
                  <a:pt x="337" y="38"/>
                </a:lnTo>
                <a:lnTo>
                  <a:pt x="343" y="45"/>
                </a:lnTo>
                <a:lnTo>
                  <a:pt x="349" y="10"/>
                </a:lnTo>
                <a:lnTo>
                  <a:pt x="355" y="17"/>
                </a:lnTo>
                <a:lnTo>
                  <a:pt x="364" y="48"/>
                </a:lnTo>
                <a:lnTo>
                  <a:pt x="368" y="16"/>
                </a:lnTo>
                <a:lnTo>
                  <a:pt x="377" y="48"/>
                </a:lnTo>
                <a:lnTo>
                  <a:pt x="384" y="43"/>
                </a:lnTo>
                <a:lnTo>
                  <a:pt x="391" y="61"/>
                </a:lnTo>
                <a:lnTo>
                  <a:pt x="398" y="50"/>
                </a:lnTo>
                <a:lnTo>
                  <a:pt x="403" y="32"/>
                </a:lnTo>
                <a:lnTo>
                  <a:pt x="410" y="29"/>
                </a:lnTo>
                <a:lnTo>
                  <a:pt x="417" y="32"/>
                </a:lnTo>
                <a:lnTo>
                  <a:pt x="423" y="24"/>
                </a:lnTo>
              </a:path>
            </a:pathLst>
          </a:custGeom>
          <a:noFill/>
          <a:ln w="19050">
            <a:solidFill>
              <a:schemeClr val="tx2"/>
            </a:solidFill>
            <a:round/>
            <a:headEnd/>
            <a:tailEnd/>
          </a:ln>
        </p:spPr>
        <p:txBody>
          <a:bodyPr/>
          <a:lstStyle/>
          <a:p>
            <a:endParaRPr lang="en-US" dirty="0"/>
          </a:p>
        </p:txBody>
      </p:sp>
      <p:sp>
        <p:nvSpPr>
          <p:cNvPr id="63498" name="Freeform 10"/>
          <p:cNvSpPr>
            <a:spLocks/>
          </p:cNvSpPr>
          <p:nvPr/>
        </p:nvSpPr>
        <p:spPr bwMode="auto">
          <a:xfrm>
            <a:off x="5994400" y="4843463"/>
            <a:ext cx="1011238" cy="112712"/>
          </a:xfrm>
          <a:custGeom>
            <a:avLst/>
            <a:gdLst>
              <a:gd name="T0" fmla="*/ 14608056 w 700"/>
              <a:gd name="T1" fmla="*/ 102623585 h 81"/>
              <a:gd name="T2" fmla="*/ 43825606 w 700"/>
              <a:gd name="T3" fmla="*/ 125858946 h 81"/>
              <a:gd name="T4" fmla="*/ 66782157 w 700"/>
              <a:gd name="T5" fmla="*/ 63897961 h 81"/>
              <a:gd name="T6" fmla="*/ 95999724 w 700"/>
              <a:gd name="T7" fmla="*/ 98751025 h 81"/>
              <a:gd name="T8" fmla="*/ 121042302 w 700"/>
              <a:gd name="T9" fmla="*/ 42598173 h 81"/>
              <a:gd name="T10" fmla="*/ 154433369 w 700"/>
              <a:gd name="T11" fmla="*/ 89068907 h 81"/>
              <a:gd name="T12" fmla="*/ 179477392 w 700"/>
              <a:gd name="T13" fmla="*/ 94878465 h 81"/>
              <a:gd name="T14" fmla="*/ 204520015 w 700"/>
              <a:gd name="T15" fmla="*/ 25172348 h 81"/>
              <a:gd name="T16" fmla="*/ 239998566 w 700"/>
              <a:gd name="T17" fmla="*/ 125858946 h 81"/>
              <a:gd name="T18" fmla="*/ 267128627 w 700"/>
              <a:gd name="T19" fmla="*/ 123921971 h 81"/>
              <a:gd name="T20" fmla="*/ 292172650 w 700"/>
              <a:gd name="T21" fmla="*/ 75515642 h 81"/>
              <a:gd name="T22" fmla="*/ 317215228 w 700"/>
              <a:gd name="T23" fmla="*/ 5809539 h 81"/>
              <a:gd name="T24" fmla="*/ 346432773 w 700"/>
              <a:gd name="T25" fmla="*/ 40662589 h 81"/>
              <a:gd name="T26" fmla="*/ 377736356 w 700"/>
              <a:gd name="T27" fmla="*/ 71643082 h 81"/>
              <a:gd name="T28" fmla="*/ 409041475 w 700"/>
              <a:gd name="T29" fmla="*/ 118113826 h 81"/>
              <a:gd name="T30" fmla="*/ 434084053 w 700"/>
              <a:gd name="T31" fmla="*/ 83260762 h 81"/>
              <a:gd name="T32" fmla="*/ 459128076 w 700"/>
              <a:gd name="T33" fmla="*/ 56152841 h 81"/>
              <a:gd name="T34" fmla="*/ 488344176 w 700"/>
              <a:gd name="T35" fmla="*/ 75515642 h 81"/>
              <a:gd name="T36" fmla="*/ 515475682 w 700"/>
              <a:gd name="T37" fmla="*/ 52280280 h 81"/>
              <a:gd name="T38" fmla="*/ 548866749 w 700"/>
              <a:gd name="T39" fmla="*/ 133604067 h 81"/>
              <a:gd name="T40" fmla="*/ 575996811 w 700"/>
              <a:gd name="T41" fmla="*/ 112304290 h 81"/>
              <a:gd name="T42" fmla="*/ 601039389 w 700"/>
              <a:gd name="T43" fmla="*/ 50343305 h 81"/>
              <a:gd name="T44" fmla="*/ 630256934 w 700"/>
              <a:gd name="T45" fmla="*/ 94878465 h 81"/>
              <a:gd name="T46" fmla="*/ 659474478 w 700"/>
              <a:gd name="T47" fmla="*/ 81323786 h 81"/>
              <a:gd name="T48" fmla="*/ 684517056 w 700"/>
              <a:gd name="T49" fmla="*/ 52280280 h 81"/>
              <a:gd name="T50" fmla="*/ 713734601 w 700"/>
              <a:gd name="T51" fmla="*/ 65833545 h 81"/>
              <a:gd name="T52" fmla="*/ 742952146 w 700"/>
              <a:gd name="T53" fmla="*/ 104559169 h 81"/>
              <a:gd name="T54" fmla="*/ 770082388 w 700"/>
              <a:gd name="T55" fmla="*/ 98751025 h 81"/>
              <a:gd name="T56" fmla="*/ 801385972 w 700"/>
              <a:gd name="T57" fmla="*/ 121986386 h 81"/>
              <a:gd name="T58" fmla="*/ 828516033 w 700"/>
              <a:gd name="T59" fmla="*/ 94878465 h 81"/>
              <a:gd name="T60" fmla="*/ 853560056 w 700"/>
              <a:gd name="T61" fmla="*/ 73578666 h 81"/>
              <a:gd name="T62" fmla="*/ 880690117 w 700"/>
              <a:gd name="T63" fmla="*/ 71643082 h 81"/>
              <a:gd name="T64" fmla="*/ 909907662 w 700"/>
              <a:gd name="T65" fmla="*/ 98751025 h 81"/>
              <a:gd name="T66" fmla="*/ 939125207 w 700"/>
              <a:gd name="T67" fmla="*/ 83260762 h 81"/>
              <a:gd name="T68" fmla="*/ 966255269 w 700"/>
              <a:gd name="T69" fmla="*/ 89068907 h 81"/>
              <a:gd name="T70" fmla="*/ 995471369 w 700"/>
              <a:gd name="T71" fmla="*/ 108431730 h 81"/>
              <a:gd name="T72" fmla="*/ 1026776397 w 700"/>
              <a:gd name="T73" fmla="*/ 133604067 h 81"/>
              <a:gd name="T74" fmla="*/ 1051818975 w 700"/>
              <a:gd name="T75" fmla="*/ 85196347 h 81"/>
              <a:gd name="T76" fmla="*/ 1081036520 w 700"/>
              <a:gd name="T77" fmla="*/ 91005883 h 81"/>
              <a:gd name="T78" fmla="*/ 1108166582 w 700"/>
              <a:gd name="T79" fmla="*/ 96814049 h 81"/>
              <a:gd name="T80" fmla="*/ 1137384126 w 700"/>
              <a:gd name="T81" fmla="*/ 102623585 h 81"/>
              <a:gd name="T82" fmla="*/ 1162428149 w 700"/>
              <a:gd name="T83" fmla="*/ 81323786 h 81"/>
              <a:gd name="T84" fmla="*/ 1191644249 w 700"/>
              <a:gd name="T85" fmla="*/ 92941489 h 81"/>
              <a:gd name="T86" fmla="*/ 1216688272 w 700"/>
              <a:gd name="T87" fmla="*/ 52280280 h 81"/>
              <a:gd name="T88" fmla="*/ 1250079339 w 700"/>
              <a:gd name="T89" fmla="*/ 110368706 h 81"/>
              <a:gd name="T90" fmla="*/ 1277209401 w 700"/>
              <a:gd name="T91" fmla="*/ 123921971 h 81"/>
              <a:gd name="T92" fmla="*/ 1302251979 w 700"/>
              <a:gd name="T93" fmla="*/ 75515642 h 81"/>
              <a:gd name="T94" fmla="*/ 1333557007 w 700"/>
              <a:gd name="T95" fmla="*/ 108431730 h 81"/>
              <a:gd name="T96" fmla="*/ 1360687068 w 700"/>
              <a:gd name="T97" fmla="*/ 65833545 h 81"/>
              <a:gd name="T98" fmla="*/ 1394078135 w 700"/>
              <a:gd name="T99" fmla="*/ 145221747 h 81"/>
              <a:gd name="T100" fmla="*/ 1417034675 w 700"/>
              <a:gd name="T101" fmla="*/ 98751025 h 81"/>
              <a:gd name="T102" fmla="*/ 1442077253 w 700"/>
              <a:gd name="T103" fmla="*/ 75515642 h 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00"/>
              <a:gd name="T157" fmla="*/ 0 h 81"/>
              <a:gd name="T158" fmla="*/ 700 w 700"/>
              <a:gd name="T159" fmla="*/ 81 h 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00" h="81">
                <a:moveTo>
                  <a:pt x="0" y="49"/>
                </a:moveTo>
                <a:lnTo>
                  <a:pt x="7" y="53"/>
                </a:lnTo>
                <a:lnTo>
                  <a:pt x="10" y="17"/>
                </a:lnTo>
                <a:lnTo>
                  <a:pt x="21" y="65"/>
                </a:lnTo>
                <a:lnTo>
                  <a:pt x="26" y="37"/>
                </a:lnTo>
                <a:lnTo>
                  <a:pt x="32" y="33"/>
                </a:lnTo>
                <a:lnTo>
                  <a:pt x="40" y="44"/>
                </a:lnTo>
                <a:lnTo>
                  <a:pt x="46" y="51"/>
                </a:lnTo>
                <a:lnTo>
                  <a:pt x="54" y="57"/>
                </a:lnTo>
                <a:lnTo>
                  <a:pt x="58" y="22"/>
                </a:lnTo>
                <a:lnTo>
                  <a:pt x="67" y="53"/>
                </a:lnTo>
                <a:lnTo>
                  <a:pt x="74" y="46"/>
                </a:lnTo>
                <a:lnTo>
                  <a:pt x="79" y="31"/>
                </a:lnTo>
                <a:lnTo>
                  <a:pt x="86" y="49"/>
                </a:lnTo>
                <a:lnTo>
                  <a:pt x="92" y="21"/>
                </a:lnTo>
                <a:lnTo>
                  <a:pt x="98" y="13"/>
                </a:lnTo>
                <a:lnTo>
                  <a:pt x="105" y="9"/>
                </a:lnTo>
                <a:lnTo>
                  <a:pt x="115" y="65"/>
                </a:lnTo>
                <a:lnTo>
                  <a:pt x="121" y="51"/>
                </a:lnTo>
                <a:lnTo>
                  <a:pt x="128" y="64"/>
                </a:lnTo>
                <a:lnTo>
                  <a:pt x="132" y="15"/>
                </a:lnTo>
                <a:lnTo>
                  <a:pt x="140" y="39"/>
                </a:lnTo>
                <a:lnTo>
                  <a:pt x="146" y="32"/>
                </a:lnTo>
                <a:lnTo>
                  <a:pt x="152" y="3"/>
                </a:lnTo>
                <a:lnTo>
                  <a:pt x="158" y="0"/>
                </a:lnTo>
                <a:lnTo>
                  <a:pt x="166" y="21"/>
                </a:lnTo>
                <a:lnTo>
                  <a:pt x="171" y="9"/>
                </a:lnTo>
                <a:lnTo>
                  <a:pt x="181" y="37"/>
                </a:lnTo>
                <a:lnTo>
                  <a:pt x="187" y="41"/>
                </a:lnTo>
                <a:lnTo>
                  <a:pt x="196" y="61"/>
                </a:lnTo>
                <a:lnTo>
                  <a:pt x="201" y="51"/>
                </a:lnTo>
                <a:lnTo>
                  <a:pt x="208" y="43"/>
                </a:lnTo>
                <a:lnTo>
                  <a:pt x="214" y="51"/>
                </a:lnTo>
                <a:lnTo>
                  <a:pt x="220" y="29"/>
                </a:lnTo>
                <a:lnTo>
                  <a:pt x="228" y="46"/>
                </a:lnTo>
                <a:lnTo>
                  <a:pt x="234" y="39"/>
                </a:lnTo>
                <a:lnTo>
                  <a:pt x="242" y="53"/>
                </a:lnTo>
                <a:lnTo>
                  <a:pt x="247" y="27"/>
                </a:lnTo>
                <a:lnTo>
                  <a:pt x="255" y="55"/>
                </a:lnTo>
                <a:lnTo>
                  <a:pt x="263" y="69"/>
                </a:lnTo>
                <a:lnTo>
                  <a:pt x="269" y="51"/>
                </a:lnTo>
                <a:lnTo>
                  <a:pt x="276" y="58"/>
                </a:lnTo>
                <a:lnTo>
                  <a:pt x="284" y="72"/>
                </a:lnTo>
                <a:lnTo>
                  <a:pt x="288" y="26"/>
                </a:lnTo>
                <a:lnTo>
                  <a:pt x="297" y="72"/>
                </a:lnTo>
                <a:lnTo>
                  <a:pt x="302" y="49"/>
                </a:lnTo>
                <a:lnTo>
                  <a:pt x="309" y="56"/>
                </a:lnTo>
                <a:lnTo>
                  <a:pt x="316" y="42"/>
                </a:lnTo>
                <a:lnTo>
                  <a:pt x="323" y="56"/>
                </a:lnTo>
                <a:lnTo>
                  <a:pt x="328" y="27"/>
                </a:lnTo>
                <a:lnTo>
                  <a:pt x="337" y="80"/>
                </a:lnTo>
                <a:lnTo>
                  <a:pt x="342" y="34"/>
                </a:lnTo>
                <a:lnTo>
                  <a:pt x="348" y="30"/>
                </a:lnTo>
                <a:lnTo>
                  <a:pt x="356" y="54"/>
                </a:lnTo>
                <a:lnTo>
                  <a:pt x="364" y="75"/>
                </a:lnTo>
                <a:lnTo>
                  <a:pt x="369" y="51"/>
                </a:lnTo>
                <a:lnTo>
                  <a:pt x="377" y="50"/>
                </a:lnTo>
                <a:lnTo>
                  <a:pt x="384" y="63"/>
                </a:lnTo>
                <a:lnTo>
                  <a:pt x="388" y="43"/>
                </a:lnTo>
                <a:lnTo>
                  <a:pt x="397" y="49"/>
                </a:lnTo>
                <a:lnTo>
                  <a:pt x="404" y="49"/>
                </a:lnTo>
                <a:lnTo>
                  <a:pt x="409" y="38"/>
                </a:lnTo>
                <a:lnTo>
                  <a:pt x="416" y="41"/>
                </a:lnTo>
                <a:lnTo>
                  <a:pt x="422" y="37"/>
                </a:lnTo>
                <a:lnTo>
                  <a:pt x="430" y="55"/>
                </a:lnTo>
                <a:lnTo>
                  <a:pt x="436" y="51"/>
                </a:lnTo>
                <a:lnTo>
                  <a:pt x="444" y="61"/>
                </a:lnTo>
                <a:lnTo>
                  <a:pt x="450" y="43"/>
                </a:lnTo>
                <a:lnTo>
                  <a:pt x="458" y="67"/>
                </a:lnTo>
                <a:lnTo>
                  <a:pt x="463" y="46"/>
                </a:lnTo>
                <a:lnTo>
                  <a:pt x="471" y="60"/>
                </a:lnTo>
                <a:lnTo>
                  <a:pt x="477" y="56"/>
                </a:lnTo>
                <a:lnTo>
                  <a:pt x="483" y="49"/>
                </a:lnTo>
                <a:lnTo>
                  <a:pt x="492" y="69"/>
                </a:lnTo>
                <a:lnTo>
                  <a:pt x="498" y="69"/>
                </a:lnTo>
                <a:lnTo>
                  <a:pt x="504" y="44"/>
                </a:lnTo>
                <a:lnTo>
                  <a:pt x="510" y="37"/>
                </a:lnTo>
                <a:lnTo>
                  <a:pt x="518" y="47"/>
                </a:lnTo>
                <a:lnTo>
                  <a:pt x="524" y="50"/>
                </a:lnTo>
                <a:lnTo>
                  <a:pt x="531" y="50"/>
                </a:lnTo>
                <a:lnTo>
                  <a:pt x="536" y="21"/>
                </a:lnTo>
                <a:lnTo>
                  <a:pt x="545" y="53"/>
                </a:lnTo>
                <a:lnTo>
                  <a:pt x="552" y="67"/>
                </a:lnTo>
                <a:lnTo>
                  <a:pt x="557" y="42"/>
                </a:lnTo>
                <a:lnTo>
                  <a:pt x="564" y="49"/>
                </a:lnTo>
                <a:lnTo>
                  <a:pt x="571" y="48"/>
                </a:lnTo>
                <a:lnTo>
                  <a:pt x="578" y="48"/>
                </a:lnTo>
                <a:lnTo>
                  <a:pt x="583" y="27"/>
                </a:lnTo>
                <a:lnTo>
                  <a:pt x="590" y="41"/>
                </a:lnTo>
                <a:lnTo>
                  <a:pt x="599" y="57"/>
                </a:lnTo>
                <a:lnTo>
                  <a:pt x="605" y="51"/>
                </a:lnTo>
                <a:lnTo>
                  <a:pt x="612" y="64"/>
                </a:lnTo>
                <a:lnTo>
                  <a:pt x="620" y="71"/>
                </a:lnTo>
                <a:lnTo>
                  <a:pt x="624" y="39"/>
                </a:lnTo>
                <a:lnTo>
                  <a:pt x="631" y="35"/>
                </a:lnTo>
                <a:lnTo>
                  <a:pt x="639" y="56"/>
                </a:lnTo>
                <a:lnTo>
                  <a:pt x="647" y="73"/>
                </a:lnTo>
                <a:lnTo>
                  <a:pt x="652" y="34"/>
                </a:lnTo>
                <a:lnTo>
                  <a:pt x="658" y="48"/>
                </a:lnTo>
                <a:lnTo>
                  <a:pt x="668" y="75"/>
                </a:lnTo>
                <a:lnTo>
                  <a:pt x="672" y="54"/>
                </a:lnTo>
                <a:lnTo>
                  <a:pt x="679" y="51"/>
                </a:lnTo>
                <a:lnTo>
                  <a:pt x="687" y="61"/>
                </a:lnTo>
                <a:lnTo>
                  <a:pt x="691" y="39"/>
                </a:lnTo>
                <a:lnTo>
                  <a:pt x="699" y="43"/>
                </a:lnTo>
              </a:path>
            </a:pathLst>
          </a:custGeom>
          <a:noFill/>
          <a:ln w="19050">
            <a:solidFill>
              <a:schemeClr val="tx2"/>
            </a:solidFill>
            <a:round/>
            <a:headEnd/>
            <a:tailEnd/>
          </a:ln>
        </p:spPr>
        <p:txBody>
          <a:bodyPr/>
          <a:lstStyle/>
          <a:p>
            <a:endParaRPr lang="en-US" dirty="0"/>
          </a:p>
        </p:txBody>
      </p:sp>
      <p:sp>
        <p:nvSpPr>
          <p:cNvPr id="63499" name="Freeform 11"/>
          <p:cNvSpPr>
            <a:spLocks/>
          </p:cNvSpPr>
          <p:nvPr/>
        </p:nvSpPr>
        <p:spPr bwMode="auto">
          <a:xfrm>
            <a:off x="7004050" y="4881563"/>
            <a:ext cx="157163" cy="46037"/>
          </a:xfrm>
          <a:custGeom>
            <a:avLst/>
            <a:gdLst>
              <a:gd name="T0" fmla="*/ 0 w 109"/>
              <a:gd name="T1" fmla="*/ 29193036 h 33"/>
              <a:gd name="T2" fmla="*/ 14552719 w 109"/>
              <a:gd name="T3" fmla="*/ 40869688 h 33"/>
              <a:gd name="T4" fmla="*/ 24947107 w 109"/>
              <a:gd name="T5" fmla="*/ 0 h 33"/>
              <a:gd name="T6" fmla="*/ 41578985 w 109"/>
              <a:gd name="T7" fmla="*/ 27246927 h 33"/>
              <a:gd name="T8" fmla="*/ 54052544 w 109"/>
              <a:gd name="T9" fmla="*/ 5838329 h 33"/>
              <a:gd name="T10" fmla="*/ 68605257 w 109"/>
              <a:gd name="T11" fmla="*/ 17516378 h 33"/>
              <a:gd name="T12" fmla="*/ 83159412 w 109"/>
              <a:gd name="T13" fmla="*/ 25300818 h 33"/>
              <a:gd name="T14" fmla="*/ 97712148 w 109"/>
              <a:gd name="T15" fmla="*/ 44761905 h 33"/>
              <a:gd name="T16" fmla="*/ 112264861 w 109"/>
              <a:gd name="T17" fmla="*/ 50601637 h 33"/>
              <a:gd name="T18" fmla="*/ 126817574 w 109"/>
              <a:gd name="T19" fmla="*/ 56439963 h 33"/>
              <a:gd name="T20" fmla="*/ 141370287 w 109"/>
              <a:gd name="T21" fmla="*/ 50601637 h 33"/>
              <a:gd name="T22" fmla="*/ 153843835 w 109"/>
              <a:gd name="T23" fmla="*/ 42815796 h 33"/>
              <a:gd name="T24" fmla="*/ 166317383 w 109"/>
              <a:gd name="T25" fmla="*/ 15568875 h 33"/>
              <a:gd name="T26" fmla="*/ 182949261 w 109"/>
              <a:gd name="T27" fmla="*/ 62278289 h 33"/>
              <a:gd name="T28" fmla="*/ 195422854 w 109"/>
              <a:gd name="T29" fmla="*/ 33085253 h 33"/>
              <a:gd name="T30" fmla="*/ 207896402 w 109"/>
              <a:gd name="T31" fmla="*/ 27246927 h 33"/>
              <a:gd name="T32" fmla="*/ 224528280 w 109"/>
              <a:gd name="T33" fmla="*/ 33085253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9"/>
              <a:gd name="T52" fmla="*/ 0 h 33"/>
              <a:gd name="T53" fmla="*/ 109 w 109"/>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9" h="33">
                <a:moveTo>
                  <a:pt x="0" y="15"/>
                </a:moveTo>
                <a:lnTo>
                  <a:pt x="7" y="21"/>
                </a:lnTo>
                <a:lnTo>
                  <a:pt x="12" y="0"/>
                </a:lnTo>
                <a:lnTo>
                  <a:pt x="20" y="14"/>
                </a:lnTo>
                <a:lnTo>
                  <a:pt x="26" y="3"/>
                </a:lnTo>
                <a:lnTo>
                  <a:pt x="33" y="9"/>
                </a:lnTo>
                <a:lnTo>
                  <a:pt x="40" y="13"/>
                </a:lnTo>
                <a:lnTo>
                  <a:pt x="47" y="23"/>
                </a:lnTo>
                <a:lnTo>
                  <a:pt x="54" y="26"/>
                </a:lnTo>
                <a:lnTo>
                  <a:pt x="61" y="29"/>
                </a:lnTo>
                <a:lnTo>
                  <a:pt x="68" y="26"/>
                </a:lnTo>
                <a:lnTo>
                  <a:pt x="74" y="22"/>
                </a:lnTo>
                <a:lnTo>
                  <a:pt x="80" y="8"/>
                </a:lnTo>
                <a:lnTo>
                  <a:pt x="88" y="32"/>
                </a:lnTo>
                <a:lnTo>
                  <a:pt x="94" y="17"/>
                </a:lnTo>
                <a:lnTo>
                  <a:pt x="100" y="14"/>
                </a:lnTo>
                <a:lnTo>
                  <a:pt x="108" y="17"/>
                </a:lnTo>
              </a:path>
            </a:pathLst>
          </a:custGeom>
          <a:noFill/>
          <a:ln w="19050">
            <a:solidFill>
              <a:schemeClr val="tx2"/>
            </a:solidFill>
            <a:round/>
            <a:headEnd/>
            <a:tailEnd/>
          </a:ln>
        </p:spPr>
        <p:txBody>
          <a:bodyPr/>
          <a:lstStyle/>
          <a:p>
            <a:endParaRPr lang="en-US" dirty="0"/>
          </a:p>
        </p:txBody>
      </p:sp>
      <p:sp>
        <p:nvSpPr>
          <p:cNvPr id="63500" name="Text Box 12"/>
          <p:cNvSpPr txBox="1">
            <a:spLocks noChangeArrowheads="1"/>
          </p:cNvSpPr>
          <p:nvPr/>
        </p:nvSpPr>
        <p:spPr bwMode="auto">
          <a:xfrm>
            <a:off x="3241675" y="4191000"/>
            <a:ext cx="1412875" cy="215900"/>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Noise Sidebands</a:t>
            </a:r>
            <a:endParaRPr lang="en-US" sz="2200" dirty="0">
              <a:latin typeface="Agilent TT Cond" pitchFamily="34" charset="0"/>
            </a:endParaRPr>
          </a:p>
        </p:txBody>
      </p:sp>
      <p:sp>
        <p:nvSpPr>
          <p:cNvPr id="63501" name="Text Box 13"/>
          <p:cNvSpPr txBox="1">
            <a:spLocks noChangeArrowheads="1"/>
          </p:cNvSpPr>
          <p:nvPr/>
        </p:nvSpPr>
        <p:spPr bwMode="auto">
          <a:xfrm>
            <a:off x="3238500" y="3057525"/>
            <a:ext cx="1379538" cy="214313"/>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Dynamic Range </a:t>
            </a:r>
            <a:endParaRPr lang="en-US" sz="2200" dirty="0">
              <a:latin typeface="Agilent TT Cond" pitchFamily="34" charset="0"/>
            </a:endParaRPr>
          </a:p>
        </p:txBody>
      </p:sp>
      <p:sp>
        <p:nvSpPr>
          <p:cNvPr id="63502" name="Text Box 14"/>
          <p:cNvSpPr txBox="1">
            <a:spLocks noChangeArrowheads="1"/>
          </p:cNvSpPr>
          <p:nvPr/>
        </p:nvSpPr>
        <p:spPr bwMode="auto">
          <a:xfrm>
            <a:off x="2859088" y="3232150"/>
            <a:ext cx="2325687" cy="214313"/>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Limited By Noise Sidebands</a:t>
            </a:r>
            <a:endParaRPr lang="en-US" sz="2200" dirty="0">
              <a:latin typeface="Agilent TT Cond" pitchFamily="34" charset="0"/>
            </a:endParaRPr>
          </a:p>
        </p:txBody>
      </p:sp>
      <p:sp>
        <p:nvSpPr>
          <p:cNvPr id="63503" name="Text Box 15"/>
          <p:cNvSpPr txBox="1">
            <a:spLocks noChangeArrowheads="1"/>
          </p:cNvSpPr>
          <p:nvPr/>
        </p:nvSpPr>
        <p:spPr bwMode="auto">
          <a:xfrm>
            <a:off x="3532188" y="3406775"/>
            <a:ext cx="606425" cy="214313"/>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dBc/Hz</a:t>
            </a:r>
            <a:endParaRPr lang="en-US" sz="2200" dirty="0">
              <a:latin typeface="Agilent TT Cond" pitchFamily="34" charset="0"/>
            </a:endParaRPr>
          </a:p>
        </p:txBody>
      </p:sp>
      <p:sp>
        <p:nvSpPr>
          <p:cNvPr id="63504" name="Text Box 16"/>
          <p:cNvSpPr txBox="1">
            <a:spLocks noChangeArrowheads="1"/>
          </p:cNvSpPr>
          <p:nvPr/>
        </p:nvSpPr>
        <p:spPr bwMode="auto">
          <a:xfrm>
            <a:off x="5705475" y="4151313"/>
            <a:ext cx="1566863" cy="215900"/>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Displayed Average</a:t>
            </a:r>
            <a:endParaRPr lang="en-US" sz="2200" dirty="0">
              <a:latin typeface="Agilent TT Cond" pitchFamily="34" charset="0"/>
            </a:endParaRPr>
          </a:p>
        </p:txBody>
      </p:sp>
      <p:sp>
        <p:nvSpPr>
          <p:cNvPr id="63505" name="Text Box 17"/>
          <p:cNvSpPr txBox="1">
            <a:spLocks noChangeArrowheads="1"/>
          </p:cNvSpPr>
          <p:nvPr/>
        </p:nvSpPr>
        <p:spPr bwMode="auto">
          <a:xfrm>
            <a:off x="5930900" y="4352925"/>
            <a:ext cx="979488" cy="214313"/>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Noise Level</a:t>
            </a:r>
            <a:endParaRPr lang="en-US" sz="2200" dirty="0">
              <a:latin typeface="Agilent TT Cond" pitchFamily="34" charset="0"/>
            </a:endParaRPr>
          </a:p>
        </p:txBody>
      </p:sp>
      <p:sp>
        <p:nvSpPr>
          <p:cNvPr id="63506" name="Text Box 18"/>
          <p:cNvSpPr txBox="1">
            <a:spLocks noChangeArrowheads="1"/>
          </p:cNvSpPr>
          <p:nvPr/>
        </p:nvSpPr>
        <p:spPr bwMode="auto">
          <a:xfrm>
            <a:off x="5767388" y="3046413"/>
            <a:ext cx="1328737" cy="215900"/>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Dynamic Range</a:t>
            </a:r>
            <a:endParaRPr lang="en-US" sz="2200" dirty="0">
              <a:latin typeface="Agilent TT Cond" pitchFamily="34" charset="0"/>
            </a:endParaRPr>
          </a:p>
        </p:txBody>
      </p:sp>
      <p:sp>
        <p:nvSpPr>
          <p:cNvPr id="63507" name="Text Box 19"/>
          <p:cNvSpPr txBox="1">
            <a:spLocks noChangeArrowheads="1"/>
          </p:cNvSpPr>
          <p:nvPr/>
        </p:nvSpPr>
        <p:spPr bwMode="auto">
          <a:xfrm>
            <a:off x="5681663" y="3409950"/>
            <a:ext cx="1628775" cy="215900"/>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Compression/Noise</a:t>
            </a:r>
            <a:endParaRPr lang="en-US" sz="2200" dirty="0">
              <a:latin typeface="Agilent TT Cond" pitchFamily="34" charset="0"/>
            </a:endParaRPr>
          </a:p>
        </p:txBody>
      </p:sp>
      <p:sp>
        <p:nvSpPr>
          <p:cNvPr id="63508" name="Text Box 20"/>
          <p:cNvSpPr txBox="1">
            <a:spLocks noChangeArrowheads="1"/>
          </p:cNvSpPr>
          <p:nvPr/>
        </p:nvSpPr>
        <p:spPr bwMode="auto">
          <a:xfrm>
            <a:off x="5975350" y="3230563"/>
            <a:ext cx="874713" cy="215900"/>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Limited By</a:t>
            </a:r>
            <a:endParaRPr lang="en-US" sz="2200" dirty="0">
              <a:latin typeface="Agilent TT Cond" pitchFamily="34" charset="0"/>
            </a:endParaRPr>
          </a:p>
        </p:txBody>
      </p:sp>
      <p:sp>
        <p:nvSpPr>
          <p:cNvPr id="63509" name="Text Box 21"/>
          <p:cNvSpPr txBox="1">
            <a:spLocks noChangeArrowheads="1"/>
          </p:cNvSpPr>
          <p:nvPr/>
        </p:nvSpPr>
        <p:spPr bwMode="auto">
          <a:xfrm>
            <a:off x="5040313" y="4986338"/>
            <a:ext cx="690562" cy="215900"/>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100 kHz</a:t>
            </a:r>
            <a:endParaRPr lang="en-US" sz="2200" dirty="0">
              <a:latin typeface="Agilent TT Cond" pitchFamily="34" charset="0"/>
            </a:endParaRPr>
          </a:p>
        </p:txBody>
      </p:sp>
      <p:sp>
        <p:nvSpPr>
          <p:cNvPr id="63510" name="Text Box 22"/>
          <p:cNvSpPr txBox="1">
            <a:spLocks noChangeArrowheads="1"/>
          </p:cNvSpPr>
          <p:nvPr/>
        </p:nvSpPr>
        <p:spPr bwMode="auto">
          <a:xfrm>
            <a:off x="5268913" y="5159375"/>
            <a:ext cx="165100" cy="215900"/>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to</a:t>
            </a:r>
            <a:endParaRPr lang="en-US" sz="2200" dirty="0">
              <a:latin typeface="Agilent TT Cond" pitchFamily="34" charset="0"/>
            </a:endParaRPr>
          </a:p>
        </p:txBody>
      </p:sp>
      <p:sp>
        <p:nvSpPr>
          <p:cNvPr id="63511" name="Text Box 23"/>
          <p:cNvSpPr txBox="1">
            <a:spLocks noChangeArrowheads="1"/>
          </p:cNvSpPr>
          <p:nvPr/>
        </p:nvSpPr>
        <p:spPr bwMode="auto">
          <a:xfrm>
            <a:off x="5108575" y="5334000"/>
            <a:ext cx="544513" cy="215900"/>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300" dirty="0">
                <a:solidFill>
                  <a:srgbClr val="000000"/>
                </a:solidFill>
                <a:latin typeface="Agilent TT Cond" pitchFamily="34" charset="0"/>
              </a:rPr>
              <a:t>1 MHz</a:t>
            </a:r>
            <a:endParaRPr lang="en-US" sz="2200" dirty="0">
              <a:latin typeface="Agilent TT Cond" pitchFamily="34" charset="0"/>
            </a:endParaRPr>
          </a:p>
        </p:txBody>
      </p:sp>
      <p:sp>
        <p:nvSpPr>
          <p:cNvPr id="63512" name="Text Box 24"/>
          <p:cNvSpPr txBox="1">
            <a:spLocks noChangeArrowheads="1"/>
          </p:cNvSpPr>
          <p:nvPr/>
        </p:nvSpPr>
        <p:spPr bwMode="auto">
          <a:xfrm>
            <a:off x="914400" y="1423987"/>
            <a:ext cx="7491413" cy="785813"/>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2400" dirty="0">
                <a:solidFill>
                  <a:schemeClr val="accent2"/>
                </a:solidFill>
                <a:latin typeface="Agilent TT Cond" pitchFamily="34" charset="0"/>
              </a:rPr>
              <a:t>Dynamic Range for Spur Search Depends on Closeness to Carrier</a:t>
            </a:r>
          </a:p>
        </p:txBody>
      </p:sp>
      <p:sp>
        <p:nvSpPr>
          <p:cNvPr id="25" name="Footer Placeholder 24"/>
          <p:cNvSpPr>
            <a:spLocks noGrp="1"/>
          </p:cNvSpPr>
          <p:nvPr>
            <p:ph type="ftr" sz="quarter" idx="10"/>
          </p:nvPr>
        </p:nvSpPr>
        <p:spPr/>
        <p:txBody>
          <a:bodyPr/>
          <a:lstStyle/>
          <a:p>
            <a:r>
              <a:rPr lang="en-US" dirty="0" smtClean="0"/>
              <a:t>Back to Basics Training</a:t>
            </a:r>
            <a:endParaRPr lang="en-US" dirty="0"/>
          </a:p>
        </p:txBody>
      </p:sp>
      <p:sp>
        <p:nvSpPr>
          <p:cNvPr id="26" name="Slide Number Placeholder 25"/>
          <p:cNvSpPr>
            <a:spLocks noGrp="1"/>
          </p:cNvSpPr>
          <p:nvPr>
            <p:ph type="sldNum" sz="quarter" idx="12"/>
          </p:nvPr>
        </p:nvSpPr>
        <p:spPr/>
        <p:txBody>
          <a:bodyPr/>
          <a:lstStyle/>
          <a:p>
            <a:fld id="{2D132F79-ACF3-4263-B52B-5972FA2CE406}" type="slidenum">
              <a:rPr lang="en-US" smtClean="0"/>
              <a:pPr/>
              <a:t>64</a:t>
            </a:fld>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1974850" y="1282700"/>
            <a:ext cx="5173663" cy="466725"/>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2000" b="1" dirty="0">
                <a:solidFill>
                  <a:schemeClr val="tx2"/>
                </a:solidFill>
              </a:rPr>
              <a:t>Dynamic Range is actually:</a:t>
            </a:r>
          </a:p>
        </p:txBody>
      </p:sp>
      <p:sp>
        <p:nvSpPr>
          <p:cNvPr id="1608707" name="Text Box 3"/>
          <p:cNvSpPr txBox="1">
            <a:spLocks noChangeArrowheads="1"/>
          </p:cNvSpPr>
          <p:nvPr/>
        </p:nvSpPr>
        <p:spPr bwMode="auto">
          <a:xfrm>
            <a:off x="976313" y="4330700"/>
            <a:ext cx="7170737" cy="614363"/>
          </a:xfrm>
          <a:prstGeom prst="rect">
            <a:avLst/>
          </a:prstGeom>
          <a:solidFill>
            <a:srgbClr val="00FFFF"/>
          </a:solidFill>
          <a:ln w="19050">
            <a:solidFill>
              <a:srgbClr val="000000"/>
            </a:solidFill>
            <a:miter lim="800000"/>
            <a:headEnd/>
            <a:tailEnd/>
          </a:ln>
          <a:effectLst>
            <a:outerShdw dist="107763" dir="18900000" algn="ctr" rotWithShape="0">
              <a:srgbClr val="404040"/>
            </a:outerShdw>
          </a:effectLst>
        </p:spPr>
        <p:txBody>
          <a:bodyPr lIns="0" tIns="0" rIns="0" bIns="0" anchor="ctr"/>
          <a:lstStyle/>
          <a:p>
            <a:pPr algn="ctr" defTabSz="409575">
              <a:buClr>
                <a:srgbClr val="E000E0"/>
              </a:buClr>
              <a:buSzPct val="90000"/>
              <a:buFont typeface="Monotype Sorts" pitchFamily="2" charset="2"/>
              <a:buNone/>
            </a:pPr>
            <a:r>
              <a:rPr lang="en-US" sz="1800" b="1" dirty="0">
                <a:solidFill>
                  <a:srgbClr val="0000FF"/>
                </a:solidFill>
              </a:rPr>
              <a:t>-dBc/Hz Phase Noise sidebands @ close-in offset frequencies</a:t>
            </a:r>
            <a:endParaRPr lang="en-US" sz="1800" b="1" dirty="0"/>
          </a:p>
        </p:txBody>
      </p:sp>
      <p:sp>
        <p:nvSpPr>
          <p:cNvPr id="1608708" name="Text Box 4"/>
          <p:cNvSpPr txBox="1">
            <a:spLocks noChangeArrowheads="1"/>
          </p:cNvSpPr>
          <p:nvPr/>
        </p:nvSpPr>
        <p:spPr bwMode="auto">
          <a:xfrm>
            <a:off x="1804988" y="2222500"/>
            <a:ext cx="5516562" cy="612775"/>
          </a:xfrm>
          <a:prstGeom prst="rect">
            <a:avLst/>
          </a:prstGeom>
          <a:solidFill>
            <a:srgbClr val="00FFFF"/>
          </a:solidFill>
          <a:ln w="19050">
            <a:solidFill>
              <a:srgbClr val="000000"/>
            </a:solidFill>
            <a:miter lim="800000"/>
            <a:headEnd/>
            <a:tailEnd/>
          </a:ln>
          <a:effectLst>
            <a:outerShdw dist="107763" dir="18900000" algn="ctr" rotWithShape="0">
              <a:srgbClr val="404040"/>
            </a:outerShdw>
          </a:effectLst>
        </p:spPr>
        <p:txBody>
          <a:bodyPr lIns="0" tIns="0" rIns="0" bIns="0" anchor="ctr"/>
          <a:lstStyle/>
          <a:p>
            <a:pPr algn="ctr" defTabSz="409575">
              <a:buClr>
                <a:srgbClr val="E000E0"/>
              </a:buClr>
              <a:buSzPct val="90000"/>
              <a:buFont typeface="Monotype Sorts" pitchFamily="2" charset="2"/>
              <a:buNone/>
            </a:pPr>
            <a:r>
              <a:rPr lang="en-US" sz="1800" b="1" dirty="0">
                <a:solidFill>
                  <a:srgbClr val="0000FF"/>
                </a:solidFill>
              </a:rPr>
              <a:t>Maximum dynamic range calculation</a:t>
            </a:r>
            <a:endParaRPr lang="en-US" sz="1800" b="1" dirty="0"/>
          </a:p>
        </p:txBody>
      </p:sp>
      <p:sp>
        <p:nvSpPr>
          <p:cNvPr id="64517" name="Text Box 5"/>
          <p:cNvSpPr txBox="1">
            <a:spLocks noChangeArrowheads="1"/>
          </p:cNvSpPr>
          <p:nvPr/>
        </p:nvSpPr>
        <p:spPr bwMode="auto">
          <a:xfrm>
            <a:off x="1131888" y="3087688"/>
            <a:ext cx="6862762" cy="500062"/>
          </a:xfrm>
          <a:prstGeom prst="rect">
            <a:avLst/>
          </a:prstGeom>
          <a:noFill/>
          <a:ln w="9525">
            <a:noFill/>
            <a:miter lim="800000"/>
            <a:headEnd/>
            <a:tailEnd/>
          </a:ln>
        </p:spPr>
        <p:txBody>
          <a:bodyPr lIns="0" tIns="0" rIns="0" bIns="0"/>
          <a:lstStyle/>
          <a:p>
            <a:pPr marL="219075" indent="-219075" algn="ctr" defTabSz="409575">
              <a:buClr>
                <a:schemeClr val="tx2"/>
              </a:buClr>
              <a:buSzPct val="50000"/>
            </a:pPr>
            <a:r>
              <a:rPr lang="en-US" sz="1800" b="1" dirty="0">
                <a:solidFill>
                  <a:schemeClr val="tx2"/>
                </a:solidFill>
              </a:rPr>
              <a:t>Calculated from distortion products and sensitivity/DANL</a:t>
            </a:r>
          </a:p>
        </p:txBody>
      </p:sp>
      <p:sp>
        <p:nvSpPr>
          <p:cNvPr id="64518" name="Rectangle 6"/>
          <p:cNvSpPr>
            <a:spLocks noGrp="1" noChangeArrowheads="1"/>
          </p:cNvSpPr>
          <p:nvPr>
            <p:ph type="title"/>
          </p:nvPr>
        </p:nvSpPr>
        <p:spPr>
          <a:xfrm>
            <a:off x="228600" y="76200"/>
            <a:ext cx="8915400" cy="833438"/>
          </a:xfrm>
        </p:spPr>
        <p:txBody>
          <a:bodyPr/>
          <a:lstStyle/>
          <a:p>
            <a:r>
              <a:rPr lang="en-US" dirty="0" smtClean="0"/>
              <a:t>Specifications</a:t>
            </a:r>
            <a:br>
              <a:rPr lang="en-US" dirty="0" smtClean="0"/>
            </a:br>
            <a:r>
              <a:rPr lang="en-US" dirty="0" smtClean="0"/>
              <a:t>	</a:t>
            </a:r>
            <a:r>
              <a:rPr lang="en-US" sz="2100" dirty="0" smtClean="0"/>
              <a:t>Dynamic Range – Distortion, Noise Floor, LO phase noise</a:t>
            </a:r>
          </a:p>
        </p:txBody>
      </p:sp>
      <p:sp>
        <p:nvSpPr>
          <p:cNvPr id="64519" name="Text Box 7"/>
          <p:cNvSpPr txBox="1">
            <a:spLocks noChangeArrowheads="1"/>
          </p:cNvSpPr>
          <p:nvPr/>
        </p:nvSpPr>
        <p:spPr bwMode="auto">
          <a:xfrm>
            <a:off x="3819525" y="3600450"/>
            <a:ext cx="1479550" cy="366713"/>
          </a:xfrm>
          <a:prstGeom prst="rect">
            <a:avLst/>
          </a:prstGeom>
          <a:noFill/>
          <a:ln w="19050">
            <a:noFill/>
            <a:miter lim="800000"/>
            <a:headEnd/>
            <a:tailEnd/>
          </a:ln>
        </p:spPr>
        <p:txBody>
          <a:bodyPr wrap="none">
            <a:spAutoFit/>
          </a:bodyPr>
          <a:lstStyle/>
          <a:p>
            <a:pPr algn="ctr"/>
            <a:r>
              <a:rPr lang="en-US" sz="1800" b="1" dirty="0">
                <a:solidFill>
                  <a:schemeClr val="tx2"/>
                </a:solidFill>
              </a:rPr>
              <a:t>bounded by</a:t>
            </a:r>
          </a:p>
        </p:txBody>
      </p:sp>
      <p:sp>
        <p:nvSpPr>
          <p:cNvPr id="64520" name="Text Box 8"/>
          <p:cNvSpPr txBox="1">
            <a:spLocks noChangeArrowheads="1"/>
          </p:cNvSpPr>
          <p:nvPr/>
        </p:nvSpPr>
        <p:spPr bwMode="auto">
          <a:xfrm>
            <a:off x="1463675" y="5224463"/>
            <a:ext cx="6216650" cy="366712"/>
          </a:xfrm>
          <a:prstGeom prst="rect">
            <a:avLst/>
          </a:prstGeom>
          <a:noFill/>
          <a:ln w="19050">
            <a:noFill/>
            <a:miter lim="800000"/>
            <a:headEnd/>
            <a:tailEnd/>
          </a:ln>
        </p:spPr>
        <p:txBody>
          <a:bodyPr wrap="none">
            <a:spAutoFit/>
          </a:bodyPr>
          <a:lstStyle/>
          <a:p>
            <a:pPr algn="ctr"/>
            <a:r>
              <a:rPr lang="en-US" sz="1800" b="1" dirty="0">
                <a:solidFill>
                  <a:schemeClr val="tx2"/>
                </a:solidFill>
              </a:rPr>
              <a:t>Determined by the phase noise specifications of the SA</a:t>
            </a:r>
          </a:p>
        </p:txBody>
      </p:sp>
      <p:sp>
        <p:nvSpPr>
          <p:cNvPr id="9" name="Footer Placeholder 8"/>
          <p:cNvSpPr>
            <a:spLocks noGrp="1"/>
          </p:cNvSpPr>
          <p:nvPr>
            <p:ph type="ftr" sz="quarter" idx="10"/>
          </p:nvPr>
        </p:nvSpPr>
        <p:spPr/>
        <p:txBody>
          <a:bodyPr/>
          <a:lstStyle/>
          <a:p>
            <a:r>
              <a:rPr lang="en-US" dirty="0" smtClean="0"/>
              <a:t>Back to Basics Training</a:t>
            </a:r>
            <a:endParaRPr lang="en-US" dirty="0"/>
          </a:p>
        </p:txBody>
      </p:sp>
      <p:sp>
        <p:nvSpPr>
          <p:cNvPr id="10" name="Slide Number Placeholder 9"/>
          <p:cNvSpPr>
            <a:spLocks noGrp="1"/>
          </p:cNvSpPr>
          <p:nvPr>
            <p:ph type="sldNum" sz="quarter" idx="12"/>
          </p:nvPr>
        </p:nvSpPr>
        <p:spPr/>
        <p:txBody>
          <a:bodyPr/>
          <a:lstStyle/>
          <a:p>
            <a:fld id="{2D132F79-ACF3-4263-B52B-5972FA2CE406}" type="slidenum">
              <a:rPr lang="en-US" smtClean="0"/>
              <a:pPr/>
              <a:t>65</a:t>
            </a:fld>
            <a:endParaRPr lang="en-US" dirty="0"/>
          </a:p>
        </p:txBody>
      </p:sp>
    </p:spTree>
  </p:cSld>
  <p:clrMapOvr>
    <a:masterClrMapping/>
  </p:clrMapOvr>
  <p:transition advTm="10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Line 2"/>
          <p:cNvSpPr>
            <a:spLocks noChangeShapeType="1"/>
          </p:cNvSpPr>
          <p:nvPr/>
        </p:nvSpPr>
        <p:spPr bwMode="auto">
          <a:xfrm>
            <a:off x="795338" y="1336675"/>
            <a:ext cx="7142162" cy="0"/>
          </a:xfrm>
          <a:prstGeom prst="line">
            <a:avLst/>
          </a:prstGeom>
          <a:noFill/>
          <a:ln w="31750">
            <a:solidFill>
              <a:srgbClr val="FF0000"/>
            </a:solidFill>
            <a:round/>
            <a:headEnd/>
            <a:tailEnd/>
          </a:ln>
        </p:spPr>
        <p:txBody>
          <a:bodyPr wrap="none" anchor="ctr"/>
          <a:lstStyle/>
          <a:p>
            <a:endParaRPr lang="en-US" dirty="0"/>
          </a:p>
        </p:txBody>
      </p:sp>
      <p:sp>
        <p:nvSpPr>
          <p:cNvPr id="65539" name="Line 3"/>
          <p:cNvSpPr>
            <a:spLocks noChangeShapeType="1"/>
          </p:cNvSpPr>
          <p:nvPr/>
        </p:nvSpPr>
        <p:spPr bwMode="auto">
          <a:xfrm>
            <a:off x="304800" y="5321300"/>
            <a:ext cx="7632700" cy="19050"/>
          </a:xfrm>
          <a:prstGeom prst="line">
            <a:avLst/>
          </a:prstGeom>
          <a:noFill/>
          <a:ln w="31750">
            <a:solidFill>
              <a:srgbClr val="0000FF"/>
            </a:solidFill>
            <a:round/>
            <a:headEnd/>
            <a:tailEnd/>
          </a:ln>
        </p:spPr>
        <p:txBody>
          <a:bodyPr wrap="none" anchor="ctr"/>
          <a:lstStyle/>
          <a:p>
            <a:endParaRPr lang="en-US" dirty="0"/>
          </a:p>
        </p:txBody>
      </p:sp>
      <p:sp>
        <p:nvSpPr>
          <p:cNvPr id="65540" name="Text Box 4"/>
          <p:cNvSpPr txBox="1">
            <a:spLocks noChangeArrowheads="1"/>
          </p:cNvSpPr>
          <p:nvPr/>
        </p:nvSpPr>
        <p:spPr bwMode="auto">
          <a:xfrm>
            <a:off x="1895475" y="749300"/>
            <a:ext cx="1223963" cy="511175"/>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600" dirty="0">
                <a:solidFill>
                  <a:srgbClr val="000000"/>
                </a:solidFill>
                <a:latin typeface="Agilent TT Cond" pitchFamily="34" charset="0"/>
              </a:rPr>
              <a:t>+30 dBm</a:t>
            </a:r>
            <a:endParaRPr lang="en-US" sz="1600" dirty="0">
              <a:latin typeface="Agilent TT Cond" pitchFamily="34" charset="0"/>
            </a:endParaRPr>
          </a:p>
        </p:txBody>
      </p:sp>
      <p:sp>
        <p:nvSpPr>
          <p:cNvPr id="65541" name="Text Box 5"/>
          <p:cNvSpPr txBox="1">
            <a:spLocks noChangeArrowheads="1"/>
          </p:cNvSpPr>
          <p:nvPr/>
        </p:nvSpPr>
        <p:spPr bwMode="auto">
          <a:xfrm>
            <a:off x="795338" y="5092700"/>
            <a:ext cx="6332537" cy="534988"/>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600" dirty="0">
                <a:solidFill>
                  <a:srgbClr val="000000"/>
                </a:solidFill>
                <a:latin typeface="Agilent TT Cond" pitchFamily="34" charset="0"/>
              </a:rPr>
              <a:t>-</a:t>
            </a:r>
            <a:r>
              <a:rPr lang="en-US" sz="1600" dirty="0" smtClean="0">
                <a:solidFill>
                  <a:srgbClr val="000000"/>
                </a:solidFill>
                <a:latin typeface="Agilent TT Cond" pitchFamily="34" charset="0"/>
              </a:rPr>
              <a:t>155 </a:t>
            </a:r>
            <a:r>
              <a:rPr lang="en-US" sz="1600" dirty="0">
                <a:solidFill>
                  <a:srgbClr val="000000"/>
                </a:solidFill>
                <a:latin typeface="Agilent TT Cond" pitchFamily="34" charset="0"/>
              </a:rPr>
              <a:t>dBm (1 Hz BW &amp; 0 dB ATTENUATION)</a:t>
            </a:r>
            <a:endParaRPr lang="en-US" sz="1600" dirty="0">
              <a:latin typeface="Agilent TT Cond" pitchFamily="34" charset="0"/>
            </a:endParaRPr>
          </a:p>
        </p:txBody>
      </p:sp>
      <p:sp>
        <p:nvSpPr>
          <p:cNvPr id="65542" name="Text Box 6"/>
          <p:cNvSpPr txBox="1">
            <a:spLocks noChangeArrowheads="1"/>
          </p:cNvSpPr>
          <p:nvPr/>
        </p:nvSpPr>
        <p:spPr bwMode="auto">
          <a:xfrm>
            <a:off x="3384550" y="769938"/>
            <a:ext cx="2787650" cy="509587"/>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600" b="1" dirty="0">
                <a:solidFill>
                  <a:srgbClr val="FF0000"/>
                </a:solidFill>
                <a:latin typeface="Agilent TT Cond" pitchFamily="34" charset="0"/>
              </a:rPr>
              <a:t>MAXIMUM POWER LEVEL</a:t>
            </a:r>
            <a:endParaRPr lang="en-US" sz="1600" b="1" dirty="0">
              <a:latin typeface="Agilent TT Cond" pitchFamily="34" charset="0"/>
            </a:endParaRPr>
          </a:p>
        </p:txBody>
      </p:sp>
      <p:sp>
        <p:nvSpPr>
          <p:cNvPr id="65543" name="Text Box 7"/>
          <p:cNvSpPr txBox="1">
            <a:spLocks noChangeArrowheads="1"/>
          </p:cNvSpPr>
          <p:nvPr/>
        </p:nvSpPr>
        <p:spPr bwMode="auto">
          <a:xfrm>
            <a:off x="228600" y="2425700"/>
            <a:ext cx="1600200" cy="990600"/>
          </a:xfrm>
          <a:prstGeom prst="rect">
            <a:avLst/>
          </a:prstGeom>
          <a:noFill/>
          <a:ln w="38100">
            <a:solidFill>
              <a:srgbClr val="0000FF"/>
            </a:solidFill>
            <a:miter lim="800000"/>
            <a:headEnd/>
            <a:tailEnd/>
          </a:ln>
        </p:spPr>
        <p:txBody>
          <a:bodyPr lIns="0" tIns="0" rIns="0" bIns="0" anchor="b"/>
          <a:lstStyle/>
          <a:p>
            <a:pPr algn="ctr" defTabSz="409575">
              <a:buClr>
                <a:srgbClr val="104160"/>
              </a:buClr>
              <a:buSzPct val="90000"/>
              <a:buFont typeface="Monotype Sorts" pitchFamily="2" charset="2"/>
              <a:buNone/>
            </a:pPr>
            <a:r>
              <a:rPr lang="en-US" sz="1200" dirty="0">
                <a:solidFill>
                  <a:srgbClr val="0000FF"/>
                </a:solidFill>
                <a:latin typeface="Agilent TT Cond" pitchFamily="34" charset="0"/>
              </a:rPr>
              <a:t>DISPLAY RANGE</a:t>
            </a:r>
          </a:p>
          <a:p>
            <a:pPr algn="ctr" defTabSz="409575">
              <a:buClr>
                <a:srgbClr val="104160"/>
              </a:buClr>
              <a:buSzPct val="90000"/>
              <a:buFont typeface="Monotype Sorts" pitchFamily="2" charset="2"/>
              <a:buNone/>
            </a:pPr>
            <a:r>
              <a:rPr lang="en-US" sz="1200" dirty="0">
                <a:solidFill>
                  <a:srgbClr val="0000FF"/>
                </a:solidFill>
                <a:latin typeface="Agilent TT Cond" pitchFamily="34" charset="0"/>
              </a:rPr>
              <a:t>100 dB @ 10 dB/Div</a:t>
            </a:r>
          </a:p>
          <a:p>
            <a:pPr algn="ctr" defTabSz="409575">
              <a:buClr>
                <a:srgbClr val="104160"/>
              </a:buClr>
              <a:buSzPct val="90000"/>
              <a:buFont typeface="Monotype Sorts" pitchFamily="2" charset="2"/>
              <a:buNone/>
            </a:pPr>
            <a:r>
              <a:rPr lang="en-US" sz="1200" dirty="0">
                <a:solidFill>
                  <a:srgbClr val="0000FF"/>
                </a:solidFill>
                <a:latin typeface="Agilent TT Cond" pitchFamily="34" charset="0"/>
              </a:rPr>
              <a:t>(200 dB @ 20dB/Div)</a:t>
            </a:r>
          </a:p>
          <a:p>
            <a:pPr algn="ctr" defTabSz="409575">
              <a:buClr>
                <a:srgbClr val="104160"/>
              </a:buClr>
              <a:buSzPct val="90000"/>
              <a:buFont typeface="Monotype Sorts" pitchFamily="2" charset="2"/>
              <a:buNone/>
            </a:pPr>
            <a:endParaRPr lang="en-US" sz="1200" dirty="0">
              <a:latin typeface="Agilent TT Cond" pitchFamily="34" charset="0"/>
            </a:endParaRPr>
          </a:p>
        </p:txBody>
      </p:sp>
      <p:sp>
        <p:nvSpPr>
          <p:cNvPr id="65544" name="Line 8"/>
          <p:cNvSpPr>
            <a:spLocks noChangeShapeType="1"/>
          </p:cNvSpPr>
          <p:nvPr/>
        </p:nvSpPr>
        <p:spPr bwMode="auto">
          <a:xfrm flipV="1">
            <a:off x="2366963" y="1463675"/>
            <a:ext cx="0" cy="992188"/>
          </a:xfrm>
          <a:prstGeom prst="line">
            <a:avLst/>
          </a:prstGeom>
          <a:noFill/>
          <a:ln w="9525">
            <a:solidFill>
              <a:srgbClr val="000000"/>
            </a:solidFill>
            <a:round/>
            <a:headEnd/>
            <a:tailEnd type="triangle" w="med" len="med"/>
          </a:ln>
        </p:spPr>
        <p:txBody>
          <a:bodyPr wrap="none" anchor="ctr"/>
          <a:lstStyle/>
          <a:p>
            <a:endParaRPr lang="en-US" dirty="0"/>
          </a:p>
        </p:txBody>
      </p:sp>
      <p:sp>
        <p:nvSpPr>
          <p:cNvPr id="65545" name="Freeform 9"/>
          <p:cNvSpPr>
            <a:spLocks/>
          </p:cNvSpPr>
          <p:nvPr/>
        </p:nvSpPr>
        <p:spPr bwMode="auto">
          <a:xfrm>
            <a:off x="2351088" y="1406525"/>
            <a:ext cx="33337" cy="69850"/>
          </a:xfrm>
          <a:custGeom>
            <a:avLst/>
            <a:gdLst>
              <a:gd name="T0" fmla="*/ 23109786 w 23"/>
              <a:gd name="T1" fmla="*/ 0 h 49"/>
              <a:gd name="T2" fmla="*/ 0 w 23"/>
              <a:gd name="T3" fmla="*/ 97539124 h 49"/>
              <a:gd name="T4" fmla="*/ 23109786 w 23"/>
              <a:gd name="T5" fmla="*/ 83315366 h 49"/>
              <a:gd name="T6" fmla="*/ 46219572 w 23"/>
              <a:gd name="T7" fmla="*/ 97539124 h 49"/>
              <a:gd name="T8" fmla="*/ 23109786 w 23"/>
              <a:gd name="T9" fmla="*/ 0 h 49"/>
              <a:gd name="T10" fmla="*/ 23109786 w 23"/>
              <a:gd name="T11" fmla="*/ 0 h 49"/>
              <a:gd name="T12" fmla="*/ 0 60000 65536"/>
              <a:gd name="T13" fmla="*/ 0 60000 65536"/>
              <a:gd name="T14" fmla="*/ 0 60000 65536"/>
              <a:gd name="T15" fmla="*/ 0 60000 65536"/>
              <a:gd name="T16" fmla="*/ 0 60000 65536"/>
              <a:gd name="T17" fmla="*/ 0 60000 65536"/>
              <a:gd name="T18" fmla="*/ 0 w 23"/>
              <a:gd name="T19" fmla="*/ 0 h 49"/>
              <a:gd name="T20" fmla="*/ 23 w 23"/>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23" h="49">
                <a:moveTo>
                  <a:pt x="11" y="0"/>
                </a:moveTo>
                <a:lnTo>
                  <a:pt x="0" y="48"/>
                </a:lnTo>
                <a:lnTo>
                  <a:pt x="11" y="41"/>
                </a:lnTo>
                <a:lnTo>
                  <a:pt x="22" y="48"/>
                </a:lnTo>
                <a:lnTo>
                  <a:pt x="11" y="0"/>
                </a:lnTo>
              </a:path>
            </a:pathLst>
          </a:custGeom>
          <a:solidFill>
            <a:srgbClr val="000000"/>
          </a:solidFill>
          <a:ln w="9525">
            <a:solidFill>
              <a:srgbClr val="000000"/>
            </a:solidFill>
            <a:round/>
            <a:headEnd/>
            <a:tailEnd/>
          </a:ln>
        </p:spPr>
        <p:txBody>
          <a:bodyPr/>
          <a:lstStyle/>
          <a:p>
            <a:endParaRPr lang="en-US" dirty="0"/>
          </a:p>
        </p:txBody>
      </p:sp>
      <p:sp>
        <p:nvSpPr>
          <p:cNvPr id="65546" name="Line 10"/>
          <p:cNvSpPr>
            <a:spLocks noChangeShapeType="1"/>
          </p:cNvSpPr>
          <p:nvPr/>
        </p:nvSpPr>
        <p:spPr bwMode="auto">
          <a:xfrm flipV="1">
            <a:off x="3373438" y="1924050"/>
            <a:ext cx="0" cy="1100138"/>
          </a:xfrm>
          <a:prstGeom prst="line">
            <a:avLst/>
          </a:prstGeom>
          <a:noFill/>
          <a:ln w="9525">
            <a:solidFill>
              <a:srgbClr val="000000"/>
            </a:solidFill>
            <a:round/>
            <a:headEnd/>
            <a:tailEnd type="triangle" w="med" len="med"/>
          </a:ln>
        </p:spPr>
        <p:txBody>
          <a:bodyPr wrap="none" anchor="ctr"/>
          <a:lstStyle/>
          <a:p>
            <a:endParaRPr lang="en-US" dirty="0"/>
          </a:p>
        </p:txBody>
      </p:sp>
      <p:sp>
        <p:nvSpPr>
          <p:cNvPr id="65547" name="Freeform 11"/>
          <p:cNvSpPr>
            <a:spLocks/>
          </p:cNvSpPr>
          <p:nvPr/>
        </p:nvSpPr>
        <p:spPr bwMode="auto">
          <a:xfrm>
            <a:off x="3355975" y="1866900"/>
            <a:ext cx="33338" cy="68263"/>
          </a:xfrm>
          <a:custGeom>
            <a:avLst/>
            <a:gdLst>
              <a:gd name="T0" fmla="*/ 25212228 w 23"/>
              <a:gd name="T1" fmla="*/ 0 h 49"/>
              <a:gd name="T2" fmla="*/ 0 w 23"/>
              <a:gd name="T3" fmla="*/ 93158113 h 49"/>
              <a:gd name="T4" fmla="*/ 25212228 w 23"/>
              <a:gd name="T5" fmla="*/ 77631746 h 49"/>
              <a:gd name="T6" fmla="*/ 46222408 w 23"/>
              <a:gd name="T7" fmla="*/ 93158113 h 49"/>
              <a:gd name="T8" fmla="*/ 25212228 w 23"/>
              <a:gd name="T9" fmla="*/ 0 h 49"/>
              <a:gd name="T10" fmla="*/ 25212228 w 23"/>
              <a:gd name="T11" fmla="*/ 0 h 49"/>
              <a:gd name="T12" fmla="*/ 0 60000 65536"/>
              <a:gd name="T13" fmla="*/ 0 60000 65536"/>
              <a:gd name="T14" fmla="*/ 0 60000 65536"/>
              <a:gd name="T15" fmla="*/ 0 60000 65536"/>
              <a:gd name="T16" fmla="*/ 0 60000 65536"/>
              <a:gd name="T17" fmla="*/ 0 60000 65536"/>
              <a:gd name="T18" fmla="*/ 0 w 23"/>
              <a:gd name="T19" fmla="*/ 0 h 49"/>
              <a:gd name="T20" fmla="*/ 23 w 23"/>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23" h="49">
                <a:moveTo>
                  <a:pt x="12" y="0"/>
                </a:moveTo>
                <a:lnTo>
                  <a:pt x="0" y="48"/>
                </a:lnTo>
                <a:lnTo>
                  <a:pt x="12" y="40"/>
                </a:lnTo>
                <a:lnTo>
                  <a:pt x="22" y="48"/>
                </a:lnTo>
                <a:lnTo>
                  <a:pt x="12" y="0"/>
                </a:lnTo>
              </a:path>
            </a:pathLst>
          </a:custGeom>
          <a:solidFill>
            <a:srgbClr val="000000"/>
          </a:solidFill>
          <a:ln w="9525">
            <a:solidFill>
              <a:srgbClr val="000000"/>
            </a:solidFill>
            <a:round/>
            <a:headEnd/>
            <a:tailEnd/>
          </a:ln>
        </p:spPr>
        <p:txBody>
          <a:bodyPr/>
          <a:lstStyle/>
          <a:p>
            <a:endParaRPr lang="en-US" dirty="0"/>
          </a:p>
        </p:txBody>
      </p:sp>
      <p:sp>
        <p:nvSpPr>
          <p:cNvPr id="65548" name="Line 12"/>
          <p:cNvSpPr>
            <a:spLocks noChangeShapeType="1"/>
          </p:cNvSpPr>
          <p:nvPr/>
        </p:nvSpPr>
        <p:spPr bwMode="auto">
          <a:xfrm flipV="1">
            <a:off x="4346575" y="2547938"/>
            <a:ext cx="0" cy="1057275"/>
          </a:xfrm>
          <a:prstGeom prst="line">
            <a:avLst/>
          </a:prstGeom>
          <a:noFill/>
          <a:ln w="9525">
            <a:solidFill>
              <a:srgbClr val="000000"/>
            </a:solidFill>
            <a:round/>
            <a:headEnd/>
            <a:tailEnd type="triangle" w="med" len="med"/>
          </a:ln>
        </p:spPr>
        <p:txBody>
          <a:bodyPr wrap="none" anchor="ctr"/>
          <a:lstStyle/>
          <a:p>
            <a:endParaRPr lang="en-US" dirty="0"/>
          </a:p>
        </p:txBody>
      </p:sp>
      <p:sp>
        <p:nvSpPr>
          <p:cNvPr id="65549" name="Freeform 13"/>
          <p:cNvSpPr>
            <a:spLocks/>
          </p:cNvSpPr>
          <p:nvPr/>
        </p:nvSpPr>
        <p:spPr bwMode="auto">
          <a:xfrm>
            <a:off x="4330700" y="2490788"/>
            <a:ext cx="33338" cy="68262"/>
          </a:xfrm>
          <a:custGeom>
            <a:avLst/>
            <a:gdLst>
              <a:gd name="T0" fmla="*/ 23110479 w 23"/>
              <a:gd name="T1" fmla="*/ 0 h 49"/>
              <a:gd name="T2" fmla="*/ 0 w 23"/>
              <a:gd name="T3" fmla="*/ 93155355 h 49"/>
              <a:gd name="T4" fmla="*/ 23110479 w 23"/>
              <a:gd name="T5" fmla="*/ 77629216 h 49"/>
              <a:gd name="T6" fmla="*/ 46222408 w 23"/>
              <a:gd name="T7" fmla="*/ 93155355 h 49"/>
              <a:gd name="T8" fmla="*/ 23110479 w 23"/>
              <a:gd name="T9" fmla="*/ 0 h 49"/>
              <a:gd name="T10" fmla="*/ 23110479 w 23"/>
              <a:gd name="T11" fmla="*/ 0 h 49"/>
              <a:gd name="T12" fmla="*/ 0 60000 65536"/>
              <a:gd name="T13" fmla="*/ 0 60000 65536"/>
              <a:gd name="T14" fmla="*/ 0 60000 65536"/>
              <a:gd name="T15" fmla="*/ 0 60000 65536"/>
              <a:gd name="T16" fmla="*/ 0 60000 65536"/>
              <a:gd name="T17" fmla="*/ 0 60000 65536"/>
              <a:gd name="T18" fmla="*/ 0 w 23"/>
              <a:gd name="T19" fmla="*/ 0 h 49"/>
              <a:gd name="T20" fmla="*/ 23 w 23"/>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23" h="49">
                <a:moveTo>
                  <a:pt x="11" y="0"/>
                </a:moveTo>
                <a:lnTo>
                  <a:pt x="0" y="48"/>
                </a:lnTo>
                <a:lnTo>
                  <a:pt x="11" y="40"/>
                </a:lnTo>
                <a:lnTo>
                  <a:pt x="22" y="48"/>
                </a:lnTo>
                <a:lnTo>
                  <a:pt x="11" y="0"/>
                </a:lnTo>
              </a:path>
            </a:pathLst>
          </a:custGeom>
          <a:solidFill>
            <a:srgbClr val="000000"/>
          </a:solidFill>
          <a:ln w="9525">
            <a:solidFill>
              <a:srgbClr val="000000"/>
            </a:solidFill>
            <a:round/>
            <a:headEnd/>
            <a:tailEnd/>
          </a:ln>
        </p:spPr>
        <p:txBody>
          <a:bodyPr/>
          <a:lstStyle/>
          <a:p>
            <a:endParaRPr lang="en-US" dirty="0"/>
          </a:p>
        </p:txBody>
      </p:sp>
      <p:sp>
        <p:nvSpPr>
          <p:cNvPr id="65550" name="Line 14"/>
          <p:cNvSpPr>
            <a:spLocks noChangeShapeType="1"/>
          </p:cNvSpPr>
          <p:nvPr/>
        </p:nvSpPr>
        <p:spPr bwMode="auto">
          <a:xfrm flipV="1">
            <a:off x="5616575" y="3232150"/>
            <a:ext cx="0" cy="885825"/>
          </a:xfrm>
          <a:prstGeom prst="line">
            <a:avLst/>
          </a:prstGeom>
          <a:noFill/>
          <a:ln w="9525">
            <a:solidFill>
              <a:srgbClr val="000000"/>
            </a:solidFill>
            <a:round/>
            <a:headEnd/>
            <a:tailEnd type="triangle" w="med" len="med"/>
          </a:ln>
        </p:spPr>
        <p:txBody>
          <a:bodyPr wrap="none" anchor="ctr"/>
          <a:lstStyle/>
          <a:p>
            <a:endParaRPr lang="en-US" dirty="0"/>
          </a:p>
        </p:txBody>
      </p:sp>
      <p:sp>
        <p:nvSpPr>
          <p:cNvPr id="65551" name="Freeform 15"/>
          <p:cNvSpPr>
            <a:spLocks/>
          </p:cNvSpPr>
          <p:nvPr/>
        </p:nvSpPr>
        <p:spPr bwMode="auto">
          <a:xfrm>
            <a:off x="5603875" y="3178175"/>
            <a:ext cx="31750" cy="69850"/>
          </a:xfrm>
          <a:custGeom>
            <a:avLst/>
            <a:gdLst>
              <a:gd name="T0" fmla="*/ 18745488 w 22"/>
              <a:gd name="T1" fmla="*/ 0 h 50"/>
              <a:gd name="T2" fmla="*/ 0 w 22"/>
              <a:gd name="T3" fmla="*/ 95628855 h 50"/>
              <a:gd name="T4" fmla="*/ 18745488 w 22"/>
              <a:gd name="T5" fmla="*/ 78064358 h 50"/>
              <a:gd name="T6" fmla="*/ 43738507 w 22"/>
              <a:gd name="T7" fmla="*/ 95628855 h 50"/>
              <a:gd name="T8" fmla="*/ 18745488 w 22"/>
              <a:gd name="T9" fmla="*/ 0 h 50"/>
              <a:gd name="T10" fmla="*/ 18745488 w 22"/>
              <a:gd name="T11" fmla="*/ 0 h 50"/>
              <a:gd name="T12" fmla="*/ 0 60000 65536"/>
              <a:gd name="T13" fmla="*/ 0 60000 65536"/>
              <a:gd name="T14" fmla="*/ 0 60000 65536"/>
              <a:gd name="T15" fmla="*/ 0 60000 65536"/>
              <a:gd name="T16" fmla="*/ 0 60000 65536"/>
              <a:gd name="T17" fmla="*/ 0 60000 65536"/>
              <a:gd name="T18" fmla="*/ 0 w 22"/>
              <a:gd name="T19" fmla="*/ 0 h 50"/>
              <a:gd name="T20" fmla="*/ 22 w 22"/>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2" h="50">
                <a:moveTo>
                  <a:pt x="9" y="0"/>
                </a:moveTo>
                <a:lnTo>
                  <a:pt x="0" y="49"/>
                </a:lnTo>
                <a:lnTo>
                  <a:pt x="9" y="40"/>
                </a:lnTo>
                <a:lnTo>
                  <a:pt x="21" y="49"/>
                </a:lnTo>
                <a:lnTo>
                  <a:pt x="9" y="0"/>
                </a:lnTo>
              </a:path>
            </a:pathLst>
          </a:custGeom>
          <a:solidFill>
            <a:srgbClr val="000000"/>
          </a:solidFill>
          <a:ln w="9525">
            <a:solidFill>
              <a:srgbClr val="000000"/>
            </a:solidFill>
            <a:round/>
            <a:headEnd/>
            <a:tailEnd/>
          </a:ln>
        </p:spPr>
        <p:txBody>
          <a:bodyPr/>
          <a:lstStyle/>
          <a:p>
            <a:endParaRPr lang="en-US" dirty="0"/>
          </a:p>
        </p:txBody>
      </p:sp>
      <p:sp>
        <p:nvSpPr>
          <p:cNvPr id="65552" name="Line 16"/>
          <p:cNvSpPr>
            <a:spLocks noChangeShapeType="1"/>
          </p:cNvSpPr>
          <p:nvPr/>
        </p:nvSpPr>
        <p:spPr bwMode="auto">
          <a:xfrm>
            <a:off x="2392363" y="3254375"/>
            <a:ext cx="0" cy="2017713"/>
          </a:xfrm>
          <a:prstGeom prst="line">
            <a:avLst/>
          </a:prstGeom>
          <a:noFill/>
          <a:ln w="9525">
            <a:solidFill>
              <a:srgbClr val="000000"/>
            </a:solidFill>
            <a:round/>
            <a:headEnd/>
            <a:tailEnd type="triangle" w="med" len="med"/>
          </a:ln>
        </p:spPr>
        <p:txBody>
          <a:bodyPr wrap="none" anchor="ctr"/>
          <a:lstStyle/>
          <a:p>
            <a:endParaRPr lang="en-US" dirty="0"/>
          </a:p>
        </p:txBody>
      </p:sp>
      <p:sp>
        <p:nvSpPr>
          <p:cNvPr id="65553" name="Freeform 17"/>
          <p:cNvSpPr>
            <a:spLocks/>
          </p:cNvSpPr>
          <p:nvPr/>
        </p:nvSpPr>
        <p:spPr bwMode="auto">
          <a:xfrm>
            <a:off x="2378075" y="5257800"/>
            <a:ext cx="31750" cy="68263"/>
          </a:xfrm>
          <a:custGeom>
            <a:avLst/>
            <a:gdLst>
              <a:gd name="T0" fmla="*/ 20827998 w 22"/>
              <a:gd name="T1" fmla="*/ 93158113 h 49"/>
              <a:gd name="T2" fmla="*/ 43738507 w 22"/>
              <a:gd name="T3" fmla="*/ 0 h 49"/>
              <a:gd name="T4" fmla="*/ 20827998 w 22"/>
              <a:gd name="T5" fmla="*/ 15526350 h 49"/>
              <a:gd name="T6" fmla="*/ 0 w 22"/>
              <a:gd name="T7" fmla="*/ 0 h 49"/>
              <a:gd name="T8" fmla="*/ 20827998 w 22"/>
              <a:gd name="T9" fmla="*/ 93158113 h 49"/>
              <a:gd name="T10" fmla="*/ 20827998 w 22"/>
              <a:gd name="T11" fmla="*/ 93158113 h 49"/>
              <a:gd name="T12" fmla="*/ 0 60000 65536"/>
              <a:gd name="T13" fmla="*/ 0 60000 65536"/>
              <a:gd name="T14" fmla="*/ 0 60000 65536"/>
              <a:gd name="T15" fmla="*/ 0 60000 65536"/>
              <a:gd name="T16" fmla="*/ 0 60000 65536"/>
              <a:gd name="T17" fmla="*/ 0 60000 65536"/>
              <a:gd name="T18" fmla="*/ 0 w 22"/>
              <a:gd name="T19" fmla="*/ 0 h 49"/>
              <a:gd name="T20" fmla="*/ 22 w 22"/>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22" h="49">
                <a:moveTo>
                  <a:pt x="10" y="48"/>
                </a:moveTo>
                <a:lnTo>
                  <a:pt x="21" y="0"/>
                </a:lnTo>
                <a:lnTo>
                  <a:pt x="10" y="8"/>
                </a:lnTo>
                <a:lnTo>
                  <a:pt x="0" y="0"/>
                </a:lnTo>
                <a:lnTo>
                  <a:pt x="10" y="48"/>
                </a:lnTo>
              </a:path>
            </a:pathLst>
          </a:custGeom>
          <a:solidFill>
            <a:srgbClr val="000000"/>
          </a:solidFill>
          <a:ln w="9525">
            <a:solidFill>
              <a:srgbClr val="000000"/>
            </a:solidFill>
            <a:round/>
            <a:headEnd/>
            <a:tailEnd/>
          </a:ln>
        </p:spPr>
        <p:txBody>
          <a:bodyPr/>
          <a:lstStyle/>
          <a:p>
            <a:endParaRPr lang="en-US" dirty="0"/>
          </a:p>
        </p:txBody>
      </p:sp>
      <p:sp>
        <p:nvSpPr>
          <p:cNvPr id="65554" name="Line 18"/>
          <p:cNvSpPr>
            <a:spLocks noChangeShapeType="1"/>
          </p:cNvSpPr>
          <p:nvPr/>
        </p:nvSpPr>
        <p:spPr bwMode="auto">
          <a:xfrm>
            <a:off x="3373438" y="3789363"/>
            <a:ext cx="0" cy="1482725"/>
          </a:xfrm>
          <a:prstGeom prst="line">
            <a:avLst/>
          </a:prstGeom>
          <a:noFill/>
          <a:ln w="9525">
            <a:solidFill>
              <a:srgbClr val="000000"/>
            </a:solidFill>
            <a:round/>
            <a:headEnd/>
            <a:tailEnd type="triangle" w="med" len="med"/>
          </a:ln>
        </p:spPr>
        <p:txBody>
          <a:bodyPr wrap="none" anchor="ctr"/>
          <a:lstStyle/>
          <a:p>
            <a:endParaRPr lang="en-US" dirty="0"/>
          </a:p>
        </p:txBody>
      </p:sp>
      <p:sp>
        <p:nvSpPr>
          <p:cNvPr id="65555" name="Freeform 19"/>
          <p:cNvSpPr>
            <a:spLocks/>
          </p:cNvSpPr>
          <p:nvPr/>
        </p:nvSpPr>
        <p:spPr bwMode="auto">
          <a:xfrm>
            <a:off x="3355975" y="5257800"/>
            <a:ext cx="33338" cy="68263"/>
          </a:xfrm>
          <a:custGeom>
            <a:avLst/>
            <a:gdLst>
              <a:gd name="T0" fmla="*/ 25212228 w 23"/>
              <a:gd name="T1" fmla="*/ 93158113 h 49"/>
              <a:gd name="T2" fmla="*/ 46222408 w 23"/>
              <a:gd name="T3" fmla="*/ 0 h 49"/>
              <a:gd name="T4" fmla="*/ 25212228 w 23"/>
              <a:gd name="T5" fmla="*/ 15526350 h 49"/>
              <a:gd name="T6" fmla="*/ 0 w 23"/>
              <a:gd name="T7" fmla="*/ 0 h 49"/>
              <a:gd name="T8" fmla="*/ 25212228 w 23"/>
              <a:gd name="T9" fmla="*/ 93158113 h 49"/>
              <a:gd name="T10" fmla="*/ 25212228 w 23"/>
              <a:gd name="T11" fmla="*/ 93158113 h 49"/>
              <a:gd name="T12" fmla="*/ 0 60000 65536"/>
              <a:gd name="T13" fmla="*/ 0 60000 65536"/>
              <a:gd name="T14" fmla="*/ 0 60000 65536"/>
              <a:gd name="T15" fmla="*/ 0 60000 65536"/>
              <a:gd name="T16" fmla="*/ 0 60000 65536"/>
              <a:gd name="T17" fmla="*/ 0 60000 65536"/>
              <a:gd name="T18" fmla="*/ 0 w 23"/>
              <a:gd name="T19" fmla="*/ 0 h 49"/>
              <a:gd name="T20" fmla="*/ 23 w 23"/>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23" h="49">
                <a:moveTo>
                  <a:pt x="12" y="48"/>
                </a:moveTo>
                <a:lnTo>
                  <a:pt x="22" y="0"/>
                </a:lnTo>
                <a:lnTo>
                  <a:pt x="12" y="8"/>
                </a:lnTo>
                <a:lnTo>
                  <a:pt x="0" y="0"/>
                </a:lnTo>
                <a:lnTo>
                  <a:pt x="12" y="48"/>
                </a:lnTo>
              </a:path>
            </a:pathLst>
          </a:custGeom>
          <a:solidFill>
            <a:srgbClr val="000000"/>
          </a:solidFill>
          <a:ln w="9525">
            <a:solidFill>
              <a:srgbClr val="000000"/>
            </a:solidFill>
            <a:round/>
            <a:headEnd/>
            <a:tailEnd/>
          </a:ln>
        </p:spPr>
        <p:txBody>
          <a:bodyPr/>
          <a:lstStyle/>
          <a:p>
            <a:endParaRPr lang="en-US" dirty="0"/>
          </a:p>
        </p:txBody>
      </p:sp>
      <p:sp>
        <p:nvSpPr>
          <p:cNvPr id="65556" name="Line 20"/>
          <p:cNvSpPr>
            <a:spLocks noChangeShapeType="1"/>
          </p:cNvSpPr>
          <p:nvPr/>
        </p:nvSpPr>
        <p:spPr bwMode="auto">
          <a:xfrm>
            <a:off x="4346575" y="4327525"/>
            <a:ext cx="0" cy="939800"/>
          </a:xfrm>
          <a:prstGeom prst="line">
            <a:avLst/>
          </a:prstGeom>
          <a:noFill/>
          <a:ln w="9525">
            <a:solidFill>
              <a:srgbClr val="000000"/>
            </a:solidFill>
            <a:round/>
            <a:headEnd/>
            <a:tailEnd type="triangle" w="med" len="med"/>
          </a:ln>
        </p:spPr>
        <p:txBody>
          <a:bodyPr wrap="none" anchor="ctr"/>
          <a:lstStyle/>
          <a:p>
            <a:endParaRPr lang="en-US" dirty="0"/>
          </a:p>
        </p:txBody>
      </p:sp>
      <p:sp>
        <p:nvSpPr>
          <p:cNvPr id="65557" name="Freeform 21"/>
          <p:cNvSpPr>
            <a:spLocks/>
          </p:cNvSpPr>
          <p:nvPr/>
        </p:nvSpPr>
        <p:spPr bwMode="auto">
          <a:xfrm>
            <a:off x="4330700" y="5253038"/>
            <a:ext cx="33338" cy="68262"/>
          </a:xfrm>
          <a:custGeom>
            <a:avLst/>
            <a:gdLst>
              <a:gd name="T0" fmla="*/ 23110479 w 23"/>
              <a:gd name="T1" fmla="*/ 93155355 h 49"/>
              <a:gd name="T2" fmla="*/ 46222408 w 23"/>
              <a:gd name="T3" fmla="*/ 0 h 49"/>
              <a:gd name="T4" fmla="*/ 23110479 w 23"/>
              <a:gd name="T5" fmla="*/ 13585532 h 49"/>
              <a:gd name="T6" fmla="*/ 0 w 23"/>
              <a:gd name="T7" fmla="*/ 0 h 49"/>
              <a:gd name="T8" fmla="*/ 23110479 w 23"/>
              <a:gd name="T9" fmla="*/ 93155355 h 49"/>
              <a:gd name="T10" fmla="*/ 23110479 w 23"/>
              <a:gd name="T11" fmla="*/ 93155355 h 49"/>
              <a:gd name="T12" fmla="*/ 0 60000 65536"/>
              <a:gd name="T13" fmla="*/ 0 60000 65536"/>
              <a:gd name="T14" fmla="*/ 0 60000 65536"/>
              <a:gd name="T15" fmla="*/ 0 60000 65536"/>
              <a:gd name="T16" fmla="*/ 0 60000 65536"/>
              <a:gd name="T17" fmla="*/ 0 60000 65536"/>
              <a:gd name="T18" fmla="*/ 0 w 23"/>
              <a:gd name="T19" fmla="*/ 0 h 49"/>
              <a:gd name="T20" fmla="*/ 23 w 23"/>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23" h="49">
                <a:moveTo>
                  <a:pt x="11" y="48"/>
                </a:moveTo>
                <a:lnTo>
                  <a:pt x="22" y="0"/>
                </a:lnTo>
                <a:lnTo>
                  <a:pt x="11" y="7"/>
                </a:lnTo>
                <a:lnTo>
                  <a:pt x="0" y="0"/>
                </a:lnTo>
                <a:lnTo>
                  <a:pt x="11" y="48"/>
                </a:lnTo>
              </a:path>
            </a:pathLst>
          </a:custGeom>
          <a:solidFill>
            <a:srgbClr val="000000"/>
          </a:solidFill>
          <a:ln w="9525">
            <a:solidFill>
              <a:srgbClr val="000000"/>
            </a:solidFill>
            <a:round/>
            <a:headEnd/>
            <a:tailEnd/>
          </a:ln>
        </p:spPr>
        <p:txBody>
          <a:bodyPr/>
          <a:lstStyle/>
          <a:p>
            <a:endParaRPr lang="en-US" dirty="0"/>
          </a:p>
        </p:txBody>
      </p:sp>
      <p:sp>
        <p:nvSpPr>
          <p:cNvPr id="65558" name="Line 22"/>
          <p:cNvSpPr>
            <a:spLocks noChangeShapeType="1"/>
          </p:cNvSpPr>
          <p:nvPr/>
        </p:nvSpPr>
        <p:spPr bwMode="auto">
          <a:xfrm>
            <a:off x="5616575" y="4805363"/>
            <a:ext cx="0" cy="468312"/>
          </a:xfrm>
          <a:prstGeom prst="line">
            <a:avLst/>
          </a:prstGeom>
          <a:noFill/>
          <a:ln w="9525">
            <a:solidFill>
              <a:srgbClr val="000000"/>
            </a:solidFill>
            <a:round/>
            <a:headEnd/>
            <a:tailEnd type="triangle" w="med" len="med"/>
          </a:ln>
        </p:spPr>
        <p:txBody>
          <a:bodyPr wrap="none" anchor="ctr"/>
          <a:lstStyle/>
          <a:p>
            <a:endParaRPr lang="en-US" dirty="0"/>
          </a:p>
        </p:txBody>
      </p:sp>
      <p:sp>
        <p:nvSpPr>
          <p:cNvPr id="65559" name="Freeform 23"/>
          <p:cNvSpPr>
            <a:spLocks/>
          </p:cNvSpPr>
          <p:nvPr/>
        </p:nvSpPr>
        <p:spPr bwMode="auto">
          <a:xfrm>
            <a:off x="5603875" y="5257800"/>
            <a:ext cx="31750" cy="68263"/>
          </a:xfrm>
          <a:custGeom>
            <a:avLst/>
            <a:gdLst>
              <a:gd name="T0" fmla="*/ 18745488 w 22"/>
              <a:gd name="T1" fmla="*/ 93158113 h 49"/>
              <a:gd name="T2" fmla="*/ 43738507 w 22"/>
              <a:gd name="T3" fmla="*/ 0 h 49"/>
              <a:gd name="T4" fmla="*/ 18745488 w 22"/>
              <a:gd name="T5" fmla="*/ 15526350 h 49"/>
              <a:gd name="T6" fmla="*/ 0 w 22"/>
              <a:gd name="T7" fmla="*/ 0 h 49"/>
              <a:gd name="T8" fmla="*/ 18745488 w 22"/>
              <a:gd name="T9" fmla="*/ 93158113 h 49"/>
              <a:gd name="T10" fmla="*/ 18745488 w 22"/>
              <a:gd name="T11" fmla="*/ 93158113 h 49"/>
              <a:gd name="T12" fmla="*/ 0 60000 65536"/>
              <a:gd name="T13" fmla="*/ 0 60000 65536"/>
              <a:gd name="T14" fmla="*/ 0 60000 65536"/>
              <a:gd name="T15" fmla="*/ 0 60000 65536"/>
              <a:gd name="T16" fmla="*/ 0 60000 65536"/>
              <a:gd name="T17" fmla="*/ 0 60000 65536"/>
              <a:gd name="T18" fmla="*/ 0 w 22"/>
              <a:gd name="T19" fmla="*/ 0 h 49"/>
              <a:gd name="T20" fmla="*/ 22 w 22"/>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22" h="49">
                <a:moveTo>
                  <a:pt x="9" y="48"/>
                </a:moveTo>
                <a:lnTo>
                  <a:pt x="21" y="0"/>
                </a:lnTo>
                <a:lnTo>
                  <a:pt x="9" y="8"/>
                </a:lnTo>
                <a:lnTo>
                  <a:pt x="0" y="0"/>
                </a:lnTo>
                <a:lnTo>
                  <a:pt x="9" y="48"/>
                </a:lnTo>
              </a:path>
            </a:pathLst>
          </a:custGeom>
          <a:solidFill>
            <a:srgbClr val="000000"/>
          </a:solidFill>
          <a:ln w="9525">
            <a:solidFill>
              <a:srgbClr val="000000"/>
            </a:solidFill>
            <a:round/>
            <a:headEnd/>
            <a:tailEnd/>
          </a:ln>
        </p:spPr>
        <p:txBody>
          <a:bodyPr/>
          <a:lstStyle/>
          <a:p>
            <a:endParaRPr lang="en-US" dirty="0"/>
          </a:p>
        </p:txBody>
      </p:sp>
      <p:sp>
        <p:nvSpPr>
          <p:cNvPr id="65560" name="Text Box 24"/>
          <p:cNvSpPr txBox="1">
            <a:spLocks noChangeArrowheads="1"/>
          </p:cNvSpPr>
          <p:nvPr/>
        </p:nvSpPr>
        <p:spPr bwMode="auto">
          <a:xfrm>
            <a:off x="3124200" y="1435100"/>
            <a:ext cx="838200" cy="358775"/>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600" dirty="0">
                <a:solidFill>
                  <a:srgbClr val="000000"/>
                </a:solidFill>
                <a:latin typeface="Agilent TT Cond" pitchFamily="34" charset="0"/>
              </a:rPr>
              <a:t>+3 dBm</a:t>
            </a:r>
            <a:endParaRPr lang="en-US" sz="1600" dirty="0">
              <a:latin typeface="Agilent TT Cond" pitchFamily="34" charset="0"/>
            </a:endParaRPr>
          </a:p>
        </p:txBody>
      </p:sp>
      <p:sp>
        <p:nvSpPr>
          <p:cNvPr id="65561" name="Text Box 25"/>
          <p:cNvSpPr txBox="1">
            <a:spLocks noChangeArrowheads="1"/>
          </p:cNvSpPr>
          <p:nvPr/>
        </p:nvSpPr>
        <p:spPr bwMode="auto">
          <a:xfrm>
            <a:off x="4010025" y="2106613"/>
            <a:ext cx="993775" cy="323850"/>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600" dirty="0">
                <a:solidFill>
                  <a:srgbClr val="000000"/>
                </a:solidFill>
                <a:latin typeface="Agilent TT Cond" pitchFamily="34" charset="0"/>
              </a:rPr>
              <a:t>-</a:t>
            </a:r>
            <a:r>
              <a:rPr lang="en-US" sz="1600" dirty="0" smtClean="0">
                <a:solidFill>
                  <a:srgbClr val="000000"/>
                </a:solidFill>
                <a:latin typeface="Agilent TT Cond" pitchFamily="34" charset="0"/>
              </a:rPr>
              <a:t>40 </a:t>
            </a:r>
            <a:r>
              <a:rPr lang="en-US" sz="1600" dirty="0">
                <a:solidFill>
                  <a:srgbClr val="000000"/>
                </a:solidFill>
                <a:latin typeface="Agilent TT Cond" pitchFamily="34" charset="0"/>
              </a:rPr>
              <a:t>dBm</a:t>
            </a:r>
            <a:endParaRPr lang="en-US" sz="1600" dirty="0">
              <a:latin typeface="Agilent TT Cond" pitchFamily="34" charset="0"/>
            </a:endParaRPr>
          </a:p>
        </p:txBody>
      </p:sp>
      <p:sp>
        <p:nvSpPr>
          <p:cNvPr id="65562" name="Text Box 26"/>
          <p:cNvSpPr txBox="1">
            <a:spLocks noChangeArrowheads="1"/>
          </p:cNvSpPr>
          <p:nvPr/>
        </p:nvSpPr>
        <p:spPr bwMode="auto">
          <a:xfrm>
            <a:off x="4910138" y="2547938"/>
            <a:ext cx="1390650" cy="509587"/>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600" dirty="0">
                <a:solidFill>
                  <a:srgbClr val="000000"/>
                </a:solidFill>
                <a:latin typeface="Agilent TT Cond" pitchFamily="34" charset="0"/>
              </a:rPr>
              <a:t>-</a:t>
            </a:r>
            <a:r>
              <a:rPr lang="en-US" sz="1600" dirty="0" smtClean="0">
                <a:solidFill>
                  <a:srgbClr val="000000"/>
                </a:solidFill>
                <a:latin typeface="Agilent TT Cond" pitchFamily="34" charset="0"/>
              </a:rPr>
              <a:t>50 </a:t>
            </a:r>
            <a:r>
              <a:rPr lang="en-US" sz="1600" dirty="0">
                <a:solidFill>
                  <a:srgbClr val="000000"/>
                </a:solidFill>
                <a:latin typeface="Agilent TT Cond" pitchFamily="34" charset="0"/>
              </a:rPr>
              <a:t>dBm</a:t>
            </a:r>
            <a:endParaRPr lang="en-US" sz="1600" dirty="0">
              <a:latin typeface="Agilent TT Cond" pitchFamily="34" charset="0"/>
            </a:endParaRPr>
          </a:p>
        </p:txBody>
      </p:sp>
      <p:sp>
        <p:nvSpPr>
          <p:cNvPr id="65563" name="Line 27"/>
          <p:cNvSpPr>
            <a:spLocks noChangeShapeType="1"/>
          </p:cNvSpPr>
          <p:nvPr/>
        </p:nvSpPr>
        <p:spPr bwMode="auto">
          <a:xfrm>
            <a:off x="3209925" y="1852613"/>
            <a:ext cx="4727575" cy="0"/>
          </a:xfrm>
          <a:prstGeom prst="line">
            <a:avLst/>
          </a:prstGeom>
          <a:noFill/>
          <a:ln w="31750">
            <a:solidFill>
              <a:srgbClr val="FF8100"/>
            </a:solidFill>
            <a:round/>
            <a:headEnd/>
            <a:tailEnd/>
          </a:ln>
        </p:spPr>
        <p:txBody>
          <a:bodyPr wrap="none" anchor="ctr"/>
          <a:lstStyle/>
          <a:p>
            <a:endParaRPr lang="en-US" dirty="0"/>
          </a:p>
        </p:txBody>
      </p:sp>
      <p:sp>
        <p:nvSpPr>
          <p:cNvPr id="65564" name="Line 28"/>
          <p:cNvSpPr>
            <a:spLocks noChangeShapeType="1"/>
          </p:cNvSpPr>
          <p:nvPr/>
        </p:nvSpPr>
        <p:spPr bwMode="auto">
          <a:xfrm>
            <a:off x="3648075" y="2489200"/>
            <a:ext cx="4289425" cy="0"/>
          </a:xfrm>
          <a:prstGeom prst="line">
            <a:avLst/>
          </a:prstGeom>
          <a:noFill/>
          <a:ln w="31750">
            <a:solidFill>
              <a:srgbClr val="E000E0"/>
            </a:solidFill>
            <a:round/>
            <a:headEnd/>
            <a:tailEnd/>
          </a:ln>
        </p:spPr>
        <p:txBody>
          <a:bodyPr wrap="none" anchor="ctr"/>
          <a:lstStyle/>
          <a:p>
            <a:endParaRPr lang="en-US" dirty="0"/>
          </a:p>
        </p:txBody>
      </p:sp>
      <p:sp>
        <p:nvSpPr>
          <p:cNvPr id="65565" name="Line 29"/>
          <p:cNvSpPr>
            <a:spLocks noChangeShapeType="1"/>
          </p:cNvSpPr>
          <p:nvPr/>
        </p:nvSpPr>
        <p:spPr bwMode="auto">
          <a:xfrm>
            <a:off x="4935538" y="3152775"/>
            <a:ext cx="3001962" cy="0"/>
          </a:xfrm>
          <a:prstGeom prst="line">
            <a:avLst/>
          </a:prstGeom>
          <a:noFill/>
          <a:ln w="31750">
            <a:solidFill>
              <a:srgbClr val="00C200"/>
            </a:solidFill>
            <a:round/>
            <a:headEnd/>
            <a:tailEnd/>
          </a:ln>
        </p:spPr>
        <p:txBody>
          <a:bodyPr wrap="none" anchor="ctr"/>
          <a:lstStyle/>
          <a:p>
            <a:endParaRPr lang="en-US" dirty="0"/>
          </a:p>
        </p:txBody>
      </p:sp>
      <p:sp>
        <p:nvSpPr>
          <p:cNvPr id="65566" name="Freeform 30"/>
          <p:cNvSpPr>
            <a:spLocks/>
          </p:cNvSpPr>
          <p:nvPr/>
        </p:nvSpPr>
        <p:spPr bwMode="auto">
          <a:xfrm>
            <a:off x="914400" y="2044700"/>
            <a:ext cx="184150" cy="400050"/>
          </a:xfrm>
          <a:custGeom>
            <a:avLst/>
            <a:gdLst>
              <a:gd name="T0" fmla="*/ 134560013 w 127"/>
              <a:gd name="T1" fmla="*/ 0 h 286"/>
              <a:gd name="T2" fmla="*/ 0 w 127"/>
              <a:gd name="T3" fmla="*/ 215222699 h 286"/>
              <a:gd name="T4" fmla="*/ 67280006 w 127"/>
              <a:gd name="T5" fmla="*/ 215222699 h 286"/>
              <a:gd name="T6" fmla="*/ 67280006 w 127"/>
              <a:gd name="T7" fmla="*/ 557623477 h 286"/>
              <a:gd name="T8" fmla="*/ 199737543 w 127"/>
              <a:gd name="T9" fmla="*/ 557623477 h 286"/>
              <a:gd name="T10" fmla="*/ 199737543 w 127"/>
              <a:gd name="T11" fmla="*/ 215222699 h 286"/>
              <a:gd name="T12" fmla="*/ 264915027 w 127"/>
              <a:gd name="T13" fmla="*/ 215222699 h 286"/>
              <a:gd name="T14" fmla="*/ 134560013 w 127"/>
              <a:gd name="T15" fmla="*/ 0 h 286"/>
              <a:gd name="T16" fmla="*/ 134560013 w 127"/>
              <a:gd name="T17" fmla="*/ 0 h 2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
              <a:gd name="T28" fmla="*/ 0 h 286"/>
              <a:gd name="T29" fmla="*/ 127 w 127"/>
              <a:gd name="T30" fmla="*/ 286 h 2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 h="286">
                <a:moveTo>
                  <a:pt x="64" y="0"/>
                </a:moveTo>
                <a:lnTo>
                  <a:pt x="0" y="110"/>
                </a:lnTo>
                <a:lnTo>
                  <a:pt x="32" y="110"/>
                </a:lnTo>
                <a:lnTo>
                  <a:pt x="32" y="285"/>
                </a:lnTo>
                <a:lnTo>
                  <a:pt x="95" y="285"/>
                </a:lnTo>
                <a:lnTo>
                  <a:pt x="95" y="110"/>
                </a:lnTo>
                <a:lnTo>
                  <a:pt x="126" y="110"/>
                </a:lnTo>
                <a:lnTo>
                  <a:pt x="64" y="0"/>
                </a:lnTo>
              </a:path>
            </a:pathLst>
          </a:custGeom>
          <a:solidFill>
            <a:srgbClr val="0000FF"/>
          </a:solidFill>
          <a:ln w="9525">
            <a:solidFill>
              <a:srgbClr val="0000FF"/>
            </a:solidFill>
            <a:round/>
            <a:headEnd/>
            <a:tailEnd/>
          </a:ln>
        </p:spPr>
        <p:txBody>
          <a:bodyPr/>
          <a:lstStyle/>
          <a:p>
            <a:endParaRPr lang="en-US" dirty="0"/>
          </a:p>
        </p:txBody>
      </p:sp>
      <p:sp>
        <p:nvSpPr>
          <p:cNvPr id="65567" name="Freeform 31"/>
          <p:cNvSpPr>
            <a:spLocks/>
          </p:cNvSpPr>
          <p:nvPr/>
        </p:nvSpPr>
        <p:spPr bwMode="auto">
          <a:xfrm>
            <a:off x="914400" y="3416300"/>
            <a:ext cx="184150" cy="400050"/>
          </a:xfrm>
          <a:custGeom>
            <a:avLst/>
            <a:gdLst>
              <a:gd name="T0" fmla="*/ 134560013 w 127"/>
              <a:gd name="T1" fmla="*/ 557623477 h 286"/>
              <a:gd name="T2" fmla="*/ 0 w 127"/>
              <a:gd name="T3" fmla="*/ 340443891 h 286"/>
              <a:gd name="T4" fmla="*/ 65177507 w 127"/>
              <a:gd name="T5" fmla="*/ 340443891 h 286"/>
              <a:gd name="T6" fmla="*/ 65177507 w 127"/>
              <a:gd name="T7" fmla="*/ 0 h 286"/>
              <a:gd name="T8" fmla="*/ 199737543 w 127"/>
              <a:gd name="T9" fmla="*/ 0 h 286"/>
              <a:gd name="T10" fmla="*/ 199737543 w 127"/>
              <a:gd name="T11" fmla="*/ 340443891 h 286"/>
              <a:gd name="T12" fmla="*/ 264915027 w 127"/>
              <a:gd name="T13" fmla="*/ 340443891 h 286"/>
              <a:gd name="T14" fmla="*/ 134560013 w 127"/>
              <a:gd name="T15" fmla="*/ 557623477 h 286"/>
              <a:gd name="T16" fmla="*/ 134560013 w 127"/>
              <a:gd name="T17" fmla="*/ 557623477 h 2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
              <a:gd name="T28" fmla="*/ 0 h 286"/>
              <a:gd name="T29" fmla="*/ 127 w 127"/>
              <a:gd name="T30" fmla="*/ 286 h 2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 h="286">
                <a:moveTo>
                  <a:pt x="64" y="285"/>
                </a:moveTo>
                <a:lnTo>
                  <a:pt x="0" y="174"/>
                </a:lnTo>
                <a:lnTo>
                  <a:pt x="31" y="174"/>
                </a:lnTo>
                <a:lnTo>
                  <a:pt x="31" y="0"/>
                </a:lnTo>
                <a:lnTo>
                  <a:pt x="95" y="0"/>
                </a:lnTo>
                <a:lnTo>
                  <a:pt x="95" y="174"/>
                </a:lnTo>
                <a:lnTo>
                  <a:pt x="126" y="174"/>
                </a:lnTo>
                <a:lnTo>
                  <a:pt x="64" y="285"/>
                </a:lnTo>
              </a:path>
            </a:pathLst>
          </a:custGeom>
          <a:solidFill>
            <a:srgbClr val="0000FF"/>
          </a:solidFill>
          <a:ln w="9525">
            <a:solidFill>
              <a:srgbClr val="0000FF"/>
            </a:solidFill>
            <a:round/>
            <a:headEnd/>
            <a:tailEnd/>
          </a:ln>
        </p:spPr>
        <p:txBody>
          <a:bodyPr/>
          <a:lstStyle/>
          <a:p>
            <a:endParaRPr lang="en-US" dirty="0"/>
          </a:p>
        </p:txBody>
      </p:sp>
      <p:sp>
        <p:nvSpPr>
          <p:cNvPr id="65568" name="Text Box 32"/>
          <p:cNvSpPr txBox="1">
            <a:spLocks noChangeArrowheads="1"/>
          </p:cNvSpPr>
          <p:nvPr/>
        </p:nvSpPr>
        <p:spPr bwMode="auto">
          <a:xfrm>
            <a:off x="5791200" y="2806700"/>
            <a:ext cx="2971800" cy="280988"/>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600" b="1" dirty="0">
                <a:solidFill>
                  <a:srgbClr val="00C200"/>
                </a:solidFill>
                <a:latin typeface="Agilent TT Cond" pitchFamily="34" charset="0"/>
              </a:rPr>
              <a:t>SECOND-ORDER DISTORTION</a:t>
            </a:r>
            <a:endParaRPr lang="en-US" sz="1600" b="1" dirty="0">
              <a:latin typeface="Agilent TT Cond" pitchFamily="34" charset="0"/>
            </a:endParaRPr>
          </a:p>
        </p:txBody>
      </p:sp>
      <p:sp>
        <p:nvSpPr>
          <p:cNvPr id="65569" name="Text Box 33"/>
          <p:cNvSpPr txBox="1">
            <a:spLocks noChangeArrowheads="1"/>
          </p:cNvSpPr>
          <p:nvPr/>
        </p:nvSpPr>
        <p:spPr bwMode="auto">
          <a:xfrm>
            <a:off x="4724400" y="1511300"/>
            <a:ext cx="2209800" cy="295275"/>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600" b="1" dirty="0">
                <a:solidFill>
                  <a:srgbClr val="FF8100"/>
                </a:solidFill>
                <a:latin typeface="Agilent TT Cond" pitchFamily="34" charset="0"/>
              </a:rPr>
              <a:t>MIXER COMPRESSION</a:t>
            </a:r>
            <a:endParaRPr lang="en-US" sz="1600" b="1" dirty="0">
              <a:latin typeface="Agilent TT Cond" pitchFamily="34" charset="0"/>
            </a:endParaRPr>
          </a:p>
        </p:txBody>
      </p:sp>
      <p:sp>
        <p:nvSpPr>
          <p:cNvPr id="65570" name="Text Box 34"/>
          <p:cNvSpPr txBox="1">
            <a:spLocks noChangeArrowheads="1"/>
          </p:cNvSpPr>
          <p:nvPr/>
        </p:nvSpPr>
        <p:spPr bwMode="auto">
          <a:xfrm>
            <a:off x="5111750" y="1905000"/>
            <a:ext cx="2584450" cy="509588"/>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600" b="1" dirty="0">
                <a:solidFill>
                  <a:srgbClr val="E000E0"/>
                </a:solidFill>
                <a:latin typeface="Agilent TT Cond" pitchFamily="34" charset="0"/>
              </a:rPr>
              <a:t>THIRD-ORDER DISTORTION</a:t>
            </a:r>
            <a:endParaRPr lang="en-US" sz="1600" b="1" dirty="0">
              <a:latin typeface="Agilent TT Cond" pitchFamily="34" charset="0"/>
            </a:endParaRPr>
          </a:p>
        </p:txBody>
      </p:sp>
      <p:sp>
        <p:nvSpPr>
          <p:cNvPr id="65571" name="Text Box 35"/>
          <p:cNvSpPr txBox="1">
            <a:spLocks noChangeArrowheads="1"/>
          </p:cNvSpPr>
          <p:nvPr/>
        </p:nvSpPr>
        <p:spPr bwMode="auto">
          <a:xfrm>
            <a:off x="2590800" y="3035300"/>
            <a:ext cx="1447800" cy="762000"/>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200" dirty="0">
                <a:solidFill>
                  <a:srgbClr val="FF8100"/>
                </a:solidFill>
                <a:latin typeface="Agilent TT Cond" pitchFamily="34" charset="0"/>
              </a:rPr>
              <a:t>SIGNAL/NOISE </a:t>
            </a:r>
          </a:p>
          <a:p>
            <a:pPr algn="ctr" defTabSz="409575">
              <a:buClr>
                <a:srgbClr val="104160"/>
              </a:buClr>
              <a:buSzPct val="90000"/>
              <a:buFont typeface="Monotype Sorts" pitchFamily="2" charset="2"/>
              <a:buNone/>
            </a:pPr>
            <a:r>
              <a:rPr lang="en-US" sz="1200" dirty="0">
                <a:solidFill>
                  <a:srgbClr val="FF8100"/>
                </a:solidFill>
                <a:latin typeface="Agilent TT Cond" pitchFamily="34" charset="0"/>
              </a:rPr>
              <a:t>RANGE</a:t>
            </a:r>
          </a:p>
          <a:p>
            <a:pPr algn="ctr" defTabSz="409575">
              <a:buClr>
                <a:srgbClr val="104160"/>
              </a:buClr>
              <a:buSzPct val="90000"/>
              <a:buFont typeface="Monotype Sorts" pitchFamily="2" charset="2"/>
              <a:buNone/>
            </a:pPr>
            <a:r>
              <a:rPr lang="en-US" sz="1200" dirty="0" smtClean="0">
                <a:solidFill>
                  <a:srgbClr val="FF8100"/>
                </a:solidFill>
                <a:latin typeface="Agilent TT Cond" pitchFamily="34" charset="0"/>
              </a:rPr>
              <a:t>158 </a:t>
            </a:r>
            <a:r>
              <a:rPr lang="en-US" sz="1200" dirty="0">
                <a:solidFill>
                  <a:srgbClr val="FF8100"/>
                </a:solidFill>
                <a:latin typeface="Agilent TT Cond" pitchFamily="34" charset="0"/>
              </a:rPr>
              <a:t>dB</a:t>
            </a:r>
            <a:endParaRPr lang="en-US" sz="1200" dirty="0">
              <a:latin typeface="Agilent TT Cond" pitchFamily="34" charset="0"/>
            </a:endParaRPr>
          </a:p>
        </p:txBody>
      </p:sp>
      <p:sp>
        <p:nvSpPr>
          <p:cNvPr id="65572" name="Text Box 36"/>
          <p:cNvSpPr txBox="1">
            <a:spLocks noChangeArrowheads="1"/>
          </p:cNvSpPr>
          <p:nvPr/>
        </p:nvSpPr>
        <p:spPr bwMode="auto">
          <a:xfrm>
            <a:off x="1905000" y="2286000"/>
            <a:ext cx="1219200" cy="774700"/>
          </a:xfrm>
          <a:prstGeom prst="rect">
            <a:avLst/>
          </a:prstGeom>
          <a:noFill/>
          <a:ln w="0">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200" dirty="0">
                <a:solidFill>
                  <a:srgbClr val="FF0000"/>
                </a:solidFill>
                <a:latin typeface="Agilent TT Cond" pitchFamily="34" charset="0"/>
              </a:rPr>
              <a:t>MEASUREMENT</a:t>
            </a:r>
          </a:p>
          <a:p>
            <a:pPr algn="ctr" defTabSz="409575">
              <a:buClr>
                <a:srgbClr val="104160"/>
              </a:buClr>
              <a:buSzPct val="90000"/>
              <a:buFont typeface="Monotype Sorts" pitchFamily="2" charset="2"/>
              <a:buNone/>
            </a:pPr>
            <a:r>
              <a:rPr lang="en-US" sz="1200" dirty="0">
                <a:solidFill>
                  <a:srgbClr val="FF0000"/>
                </a:solidFill>
                <a:latin typeface="Agilent TT Cond" pitchFamily="34" charset="0"/>
              </a:rPr>
              <a:t>RANGE</a:t>
            </a:r>
          </a:p>
          <a:p>
            <a:pPr algn="ctr" defTabSz="409575">
              <a:buClr>
                <a:srgbClr val="104160"/>
              </a:buClr>
              <a:buSzPct val="90000"/>
              <a:buFont typeface="Monotype Sorts" pitchFamily="2" charset="2"/>
              <a:buNone/>
            </a:pPr>
            <a:r>
              <a:rPr lang="en-US" sz="1200" dirty="0" smtClean="0">
                <a:solidFill>
                  <a:srgbClr val="FF0000"/>
                </a:solidFill>
                <a:latin typeface="Agilent TT Cond" pitchFamily="34" charset="0"/>
              </a:rPr>
              <a:t>195 </a:t>
            </a:r>
            <a:r>
              <a:rPr lang="en-US" sz="1200" dirty="0">
                <a:solidFill>
                  <a:srgbClr val="FF0000"/>
                </a:solidFill>
                <a:latin typeface="Agilent TT Cond" pitchFamily="34" charset="0"/>
              </a:rPr>
              <a:t>dB</a:t>
            </a:r>
            <a:endParaRPr lang="en-US" sz="1200" dirty="0">
              <a:latin typeface="Agilent TT Cond" pitchFamily="34" charset="0"/>
            </a:endParaRPr>
          </a:p>
        </p:txBody>
      </p:sp>
      <p:sp>
        <p:nvSpPr>
          <p:cNvPr id="65573" name="Text Box 37"/>
          <p:cNvSpPr txBox="1">
            <a:spLocks noChangeArrowheads="1"/>
          </p:cNvSpPr>
          <p:nvPr/>
        </p:nvSpPr>
        <p:spPr bwMode="auto">
          <a:xfrm>
            <a:off x="5791200" y="5181600"/>
            <a:ext cx="3124200" cy="393700"/>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600" dirty="0">
                <a:solidFill>
                  <a:srgbClr val="000000"/>
                </a:solidFill>
                <a:latin typeface="Agilent TT Cond" pitchFamily="34" charset="0"/>
              </a:rPr>
              <a:t>MINIMUM NOISE FLOOR (DANL)</a:t>
            </a:r>
            <a:endParaRPr lang="en-US" sz="1600" dirty="0">
              <a:latin typeface="Agilent TT Cond" pitchFamily="34" charset="0"/>
            </a:endParaRPr>
          </a:p>
        </p:txBody>
      </p:sp>
      <p:sp>
        <p:nvSpPr>
          <p:cNvPr id="65574" name="Text Box 38"/>
          <p:cNvSpPr txBox="1">
            <a:spLocks noChangeArrowheads="1"/>
          </p:cNvSpPr>
          <p:nvPr/>
        </p:nvSpPr>
        <p:spPr bwMode="auto">
          <a:xfrm>
            <a:off x="6046788" y="3276600"/>
            <a:ext cx="1023937" cy="509588"/>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600" dirty="0">
                <a:solidFill>
                  <a:srgbClr val="000000"/>
                </a:solidFill>
                <a:latin typeface="Agilent TT Cond" pitchFamily="34" charset="0"/>
              </a:rPr>
              <a:t>0 dBc</a:t>
            </a:r>
            <a:endParaRPr lang="en-US" sz="1600" dirty="0">
              <a:latin typeface="Agilent TT Cond" pitchFamily="34" charset="0"/>
            </a:endParaRPr>
          </a:p>
        </p:txBody>
      </p:sp>
      <p:sp>
        <p:nvSpPr>
          <p:cNvPr id="65575" name="Line 39"/>
          <p:cNvSpPr>
            <a:spLocks noChangeShapeType="1"/>
          </p:cNvSpPr>
          <p:nvPr/>
        </p:nvSpPr>
        <p:spPr bwMode="auto">
          <a:xfrm>
            <a:off x="5907088" y="3813175"/>
            <a:ext cx="2030412" cy="0"/>
          </a:xfrm>
          <a:prstGeom prst="line">
            <a:avLst/>
          </a:prstGeom>
          <a:noFill/>
          <a:ln w="31750">
            <a:solidFill>
              <a:srgbClr val="000000"/>
            </a:solidFill>
            <a:round/>
            <a:headEnd/>
            <a:tailEnd/>
          </a:ln>
        </p:spPr>
        <p:txBody>
          <a:bodyPr wrap="none" anchor="ctr"/>
          <a:lstStyle/>
          <a:p>
            <a:endParaRPr lang="en-US" dirty="0"/>
          </a:p>
        </p:txBody>
      </p:sp>
      <p:sp>
        <p:nvSpPr>
          <p:cNvPr id="65576" name="Text Box 40"/>
          <p:cNvSpPr txBox="1">
            <a:spLocks noChangeArrowheads="1"/>
          </p:cNvSpPr>
          <p:nvPr/>
        </p:nvSpPr>
        <p:spPr bwMode="auto">
          <a:xfrm>
            <a:off x="6905625" y="3255963"/>
            <a:ext cx="1857375" cy="511175"/>
          </a:xfrm>
          <a:prstGeom prst="rect">
            <a:avLst/>
          </a:prstGeom>
          <a:noFill/>
          <a:ln w="9525">
            <a:noFill/>
            <a:miter lim="800000"/>
            <a:headEnd/>
            <a:tailEnd/>
          </a:ln>
        </p:spPr>
        <p:txBody>
          <a:bodyPr lIns="0" tIns="0" rIns="0" bIns="0" anchor="b"/>
          <a:lstStyle/>
          <a:p>
            <a:pPr defTabSz="409575">
              <a:buClr>
                <a:srgbClr val="104160"/>
              </a:buClr>
              <a:buSzPct val="90000"/>
              <a:buFont typeface="Monotype Sorts" pitchFamily="2" charset="2"/>
              <a:buNone/>
            </a:pPr>
            <a:r>
              <a:rPr lang="en-US" sz="1600" b="1" dirty="0">
                <a:solidFill>
                  <a:srgbClr val="C20000"/>
                </a:solidFill>
                <a:latin typeface="Agilent TT Cond" pitchFamily="34" charset="0"/>
              </a:rPr>
              <a:t>NOISE SIDEBANDS</a:t>
            </a:r>
            <a:endParaRPr lang="en-US" sz="1600" b="1" dirty="0">
              <a:latin typeface="Agilent TT Cond" pitchFamily="34" charset="0"/>
            </a:endParaRPr>
          </a:p>
        </p:txBody>
      </p:sp>
      <p:sp>
        <p:nvSpPr>
          <p:cNvPr id="65577" name="Line 41"/>
          <p:cNvSpPr>
            <a:spLocks noChangeShapeType="1"/>
          </p:cNvSpPr>
          <p:nvPr/>
        </p:nvSpPr>
        <p:spPr bwMode="auto">
          <a:xfrm>
            <a:off x="7391400" y="5016500"/>
            <a:ext cx="0" cy="320675"/>
          </a:xfrm>
          <a:prstGeom prst="line">
            <a:avLst/>
          </a:prstGeom>
          <a:noFill/>
          <a:ln w="9525">
            <a:solidFill>
              <a:srgbClr val="000000"/>
            </a:solidFill>
            <a:round/>
            <a:headEnd/>
            <a:tailEnd type="triangle" w="med" len="med"/>
          </a:ln>
        </p:spPr>
        <p:txBody>
          <a:bodyPr wrap="none" anchor="ctr"/>
          <a:lstStyle/>
          <a:p>
            <a:endParaRPr lang="en-US" dirty="0"/>
          </a:p>
        </p:txBody>
      </p:sp>
      <p:sp>
        <p:nvSpPr>
          <p:cNvPr id="65578" name="Line 42"/>
          <p:cNvSpPr>
            <a:spLocks noChangeShapeType="1"/>
          </p:cNvSpPr>
          <p:nvPr/>
        </p:nvSpPr>
        <p:spPr bwMode="auto">
          <a:xfrm flipV="1">
            <a:off x="7391400" y="3797300"/>
            <a:ext cx="0" cy="320675"/>
          </a:xfrm>
          <a:prstGeom prst="line">
            <a:avLst/>
          </a:prstGeom>
          <a:noFill/>
          <a:ln w="9525">
            <a:solidFill>
              <a:srgbClr val="000000"/>
            </a:solidFill>
            <a:round/>
            <a:headEnd/>
            <a:tailEnd type="triangle" w="med" len="med"/>
          </a:ln>
        </p:spPr>
        <p:txBody>
          <a:bodyPr wrap="none" anchor="ctr"/>
          <a:lstStyle/>
          <a:p>
            <a:endParaRPr lang="en-US" dirty="0"/>
          </a:p>
        </p:txBody>
      </p:sp>
      <p:sp>
        <p:nvSpPr>
          <p:cNvPr id="65579" name="Text Box 43"/>
          <p:cNvSpPr txBox="1">
            <a:spLocks noChangeArrowheads="1"/>
          </p:cNvSpPr>
          <p:nvPr/>
        </p:nvSpPr>
        <p:spPr bwMode="auto">
          <a:xfrm>
            <a:off x="3581400" y="3644900"/>
            <a:ext cx="1524000" cy="661988"/>
          </a:xfrm>
          <a:prstGeom prst="rect">
            <a:avLst/>
          </a:prstGeom>
          <a:noFill/>
          <a:ln w="0">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200" dirty="0">
                <a:solidFill>
                  <a:srgbClr val="E000E0"/>
                </a:solidFill>
                <a:latin typeface="Agilent TT Cond" pitchFamily="34" charset="0"/>
              </a:rPr>
              <a:t>SIGNAL /3rd ORDER</a:t>
            </a:r>
          </a:p>
          <a:p>
            <a:pPr algn="ctr" defTabSz="409575">
              <a:buClr>
                <a:srgbClr val="104160"/>
              </a:buClr>
              <a:buSzPct val="90000"/>
              <a:buFont typeface="Monotype Sorts" pitchFamily="2" charset="2"/>
              <a:buNone/>
            </a:pPr>
            <a:r>
              <a:rPr lang="en-US" sz="1200" dirty="0">
                <a:solidFill>
                  <a:srgbClr val="E000E0"/>
                </a:solidFill>
                <a:latin typeface="Agilent TT Cond" pitchFamily="34" charset="0"/>
              </a:rPr>
              <a:t>DISTORTION</a:t>
            </a:r>
          </a:p>
          <a:p>
            <a:pPr algn="ctr" defTabSz="409575">
              <a:buClr>
                <a:srgbClr val="104160"/>
              </a:buClr>
              <a:buSzPct val="90000"/>
              <a:buFont typeface="Monotype Sorts" pitchFamily="2" charset="2"/>
              <a:buNone/>
            </a:pPr>
            <a:r>
              <a:rPr lang="en-US" sz="1200" dirty="0" smtClean="0">
                <a:solidFill>
                  <a:srgbClr val="E000E0"/>
                </a:solidFill>
                <a:latin typeface="Agilent TT Cond" pitchFamily="34" charset="0"/>
              </a:rPr>
              <a:t>115 </a:t>
            </a:r>
            <a:r>
              <a:rPr lang="en-US" sz="1200" dirty="0">
                <a:solidFill>
                  <a:srgbClr val="E000E0"/>
                </a:solidFill>
                <a:latin typeface="Agilent TT Cond" pitchFamily="34" charset="0"/>
              </a:rPr>
              <a:t>dB range</a:t>
            </a:r>
            <a:endParaRPr lang="en-US" sz="1200" dirty="0">
              <a:latin typeface="Agilent TT Cond" pitchFamily="34" charset="0"/>
            </a:endParaRPr>
          </a:p>
        </p:txBody>
      </p:sp>
      <p:sp>
        <p:nvSpPr>
          <p:cNvPr id="65580" name="Text Box 44"/>
          <p:cNvSpPr txBox="1">
            <a:spLocks noChangeArrowheads="1"/>
          </p:cNvSpPr>
          <p:nvPr/>
        </p:nvSpPr>
        <p:spPr bwMode="auto">
          <a:xfrm>
            <a:off x="4876800" y="4025900"/>
            <a:ext cx="1752600" cy="785813"/>
          </a:xfrm>
          <a:prstGeom prst="rect">
            <a:avLst/>
          </a:prstGeom>
          <a:noFill/>
          <a:ln w="9525">
            <a:noFill/>
            <a:miter lim="800000"/>
            <a:headEnd/>
            <a:tailEnd/>
          </a:ln>
        </p:spPr>
        <p:txBody>
          <a:bodyPr lIns="0" tIns="0" rIns="0" bIns="0" anchor="b"/>
          <a:lstStyle/>
          <a:p>
            <a:pPr algn="ctr" defTabSz="409575">
              <a:buClr>
                <a:srgbClr val="104160"/>
              </a:buClr>
              <a:buSzPct val="90000"/>
              <a:buFont typeface="Monotype Sorts" pitchFamily="2" charset="2"/>
              <a:buNone/>
            </a:pPr>
            <a:r>
              <a:rPr lang="en-US" sz="1200" dirty="0">
                <a:solidFill>
                  <a:srgbClr val="00C200"/>
                </a:solidFill>
                <a:latin typeface="Agilent TT Cond" pitchFamily="34" charset="0"/>
              </a:rPr>
              <a:t>SIGNAL/ 2nd ORDER</a:t>
            </a:r>
          </a:p>
          <a:p>
            <a:pPr algn="ctr" defTabSz="409575">
              <a:buClr>
                <a:srgbClr val="104160"/>
              </a:buClr>
              <a:buSzPct val="90000"/>
              <a:buFont typeface="Monotype Sorts" pitchFamily="2" charset="2"/>
              <a:buNone/>
            </a:pPr>
            <a:r>
              <a:rPr lang="en-US" sz="1200" dirty="0">
                <a:solidFill>
                  <a:srgbClr val="00C200"/>
                </a:solidFill>
                <a:latin typeface="Agilent TT Cond" pitchFamily="34" charset="0"/>
              </a:rPr>
              <a:t>DISTORTION</a:t>
            </a:r>
          </a:p>
          <a:p>
            <a:pPr algn="ctr" defTabSz="409575">
              <a:buClr>
                <a:srgbClr val="104160"/>
              </a:buClr>
              <a:buSzPct val="90000"/>
              <a:buFont typeface="Monotype Sorts" pitchFamily="2" charset="2"/>
              <a:buNone/>
            </a:pPr>
            <a:r>
              <a:rPr lang="en-US" sz="1200" dirty="0" smtClean="0">
                <a:solidFill>
                  <a:srgbClr val="00C200"/>
                </a:solidFill>
                <a:latin typeface="Agilent TT Cond" pitchFamily="34" charset="0"/>
              </a:rPr>
              <a:t>105 </a:t>
            </a:r>
            <a:r>
              <a:rPr lang="en-US" sz="1200" dirty="0">
                <a:solidFill>
                  <a:srgbClr val="00C200"/>
                </a:solidFill>
                <a:latin typeface="Agilent TT Cond" pitchFamily="34" charset="0"/>
              </a:rPr>
              <a:t>dB RANGE</a:t>
            </a:r>
            <a:endParaRPr lang="en-US" sz="1200" dirty="0">
              <a:latin typeface="Agilent TT Cond" pitchFamily="34" charset="0"/>
            </a:endParaRPr>
          </a:p>
        </p:txBody>
      </p:sp>
      <p:sp>
        <p:nvSpPr>
          <p:cNvPr id="65581" name="Text Box 45"/>
          <p:cNvSpPr txBox="1">
            <a:spLocks noChangeArrowheads="1"/>
          </p:cNvSpPr>
          <p:nvPr/>
        </p:nvSpPr>
        <p:spPr bwMode="auto">
          <a:xfrm>
            <a:off x="6477000" y="4254500"/>
            <a:ext cx="1905000" cy="685800"/>
          </a:xfrm>
          <a:prstGeom prst="rect">
            <a:avLst/>
          </a:prstGeom>
          <a:noFill/>
          <a:ln w="9525">
            <a:noFill/>
            <a:miter lim="800000"/>
            <a:headEnd/>
            <a:tailEnd/>
          </a:ln>
        </p:spPr>
        <p:txBody>
          <a:bodyPr lIns="0" tIns="0" rIns="0" bIns="0" anchor="b"/>
          <a:lstStyle/>
          <a:p>
            <a:pPr algn="ctr" defTabSz="409575">
              <a:buClr>
                <a:srgbClr val="FFFFFF"/>
              </a:buClr>
              <a:buSzPct val="90000"/>
              <a:buFont typeface="Monotype Sorts" pitchFamily="2" charset="2"/>
              <a:buNone/>
            </a:pPr>
            <a:r>
              <a:rPr lang="en-US" sz="1200" dirty="0">
                <a:solidFill>
                  <a:srgbClr val="C20000"/>
                </a:solidFill>
                <a:latin typeface="Agilent TT Cond" pitchFamily="34" charset="0"/>
              </a:rPr>
              <a:t>SIGNAL/NOISE SIDEBANDS</a:t>
            </a:r>
          </a:p>
          <a:p>
            <a:pPr algn="ctr" defTabSz="409575">
              <a:buClr>
                <a:srgbClr val="FFFFFF"/>
              </a:buClr>
              <a:buSzPct val="90000"/>
              <a:buFont typeface="Monotype Sorts" pitchFamily="2" charset="2"/>
              <a:buNone/>
            </a:pPr>
            <a:r>
              <a:rPr lang="en-US" sz="1200" dirty="0">
                <a:solidFill>
                  <a:srgbClr val="C20000"/>
                </a:solidFill>
                <a:latin typeface="Agilent TT Cond" pitchFamily="34" charset="0"/>
              </a:rPr>
              <a:t>-</a:t>
            </a:r>
            <a:r>
              <a:rPr lang="en-US" sz="1200" dirty="0" smtClean="0">
                <a:solidFill>
                  <a:srgbClr val="C20000"/>
                </a:solidFill>
                <a:latin typeface="Agilent TT Cond" pitchFamily="34" charset="0"/>
              </a:rPr>
              <a:t>129 </a:t>
            </a:r>
            <a:r>
              <a:rPr lang="en-US" sz="1200" dirty="0">
                <a:solidFill>
                  <a:srgbClr val="C20000"/>
                </a:solidFill>
                <a:latin typeface="Agilent TT Cond" pitchFamily="34" charset="0"/>
              </a:rPr>
              <a:t>dBc @ 10kHz OFFSET</a:t>
            </a:r>
          </a:p>
        </p:txBody>
      </p:sp>
      <p:sp>
        <p:nvSpPr>
          <p:cNvPr id="65582" name="Text Box 46"/>
          <p:cNvSpPr txBox="1">
            <a:spLocks noChangeArrowheads="1"/>
          </p:cNvSpPr>
          <p:nvPr/>
        </p:nvSpPr>
        <p:spPr bwMode="auto">
          <a:xfrm>
            <a:off x="609600" y="5626100"/>
            <a:ext cx="2203116" cy="241300"/>
          </a:xfrm>
          <a:prstGeom prst="rect">
            <a:avLst/>
          </a:prstGeom>
          <a:noFill/>
          <a:ln w="9525">
            <a:noFill/>
            <a:miter lim="800000"/>
            <a:headEnd/>
            <a:tailEnd/>
          </a:ln>
        </p:spPr>
        <p:txBody>
          <a:bodyPr wrap="square" lIns="0" tIns="0" rIns="0" bIns="0">
            <a:spAutoFit/>
          </a:bodyPr>
          <a:lstStyle/>
          <a:p>
            <a:pPr algn="ctr">
              <a:lnSpc>
                <a:spcPct val="95000"/>
              </a:lnSpc>
              <a:spcBef>
                <a:spcPct val="50000"/>
              </a:spcBef>
              <a:spcAft>
                <a:spcPct val="50000"/>
              </a:spcAft>
            </a:pPr>
            <a:r>
              <a:rPr lang="en-US" sz="1600" dirty="0">
                <a:latin typeface="Agilent TT Cond" pitchFamily="34" charset="0"/>
              </a:rPr>
              <a:t>-</a:t>
            </a:r>
            <a:r>
              <a:rPr lang="en-US" sz="1600" dirty="0" smtClean="0">
                <a:latin typeface="Agilent TT Cond" pitchFamily="34" charset="0"/>
              </a:rPr>
              <a:t>165 </a:t>
            </a:r>
            <a:r>
              <a:rPr lang="en-US" sz="1600" dirty="0">
                <a:latin typeface="Agilent TT Cond" pitchFamily="34" charset="0"/>
              </a:rPr>
              <a:t>dBm with preamp</a:t>
            </a:r>
          </a:p>
        </p:txBody>
      </p:sp>
      <p:sp>
        <p:nvSpPr>
          <p:cNvPr id="65583" name="AutoShape 47"/>
          <p:cNvSpPr>
            <a:spLocks noChangeArrowheads="1"/>
          </p:cNvSpPr>
          <p:nvPr/>
        </p:nvSpPr>
        <p:spPr bwMode="auto">
          <a:xfrm>
            <a:off x="347663" y="4137025"/>
            <a:ext cx="1862137" cy="1185863"/>
          </a:xfrm>
          <a:prstGeom prst="upArrowCallout">
            <a:avLst>
              <a:gd name="adj1" fmla="val 39257"/>
              <a:gd name="adj2" fmla="val 39257"/>
              <a:gd name="adj3" fmla="val 16667"/>
              <a:gd name="adj4" fmla="val 66667"/>
            </a:avLst>
          </a:prstGeom>
          <a:solidFill>
            <a:srgbClr val="CCFFFF"/>
          </a:solidFill>
          <a:ln w="12700">
            <a:solidFill>
              <a:srgbClr val="0000FF"/>
            </a:solidFill>
            <a:miter lim="800000"/>
            <a:headEnd type="none" w="sm" len="sm"/>
            <a:tailEnd type="none" w="sm" len="sm"/>
          </a:ln>
        </p:spPr>
        <p:txBody>
          <a:bodyPr wrap="none" anchor="ctr"/>
          <a:lstStyle/>
          <a:p>
            <a:pPr algn="ctr"/>
            <a:r>
              <a:rPr lang="en-US" sz="1600" dirty="0">
                <a:latin typeface="Agilent TT Cond" pitchFamily="34" charset="0"/>
              </a:rPr>
              <a:t>INCREASING </a:t>
            </a:r>
          </a:p>
          <a:p>
            <a:pPr algn="ctr"/>
            <a:r>
              <a:rPr lang="en-US" sz="1600" dirty="0">
                <a:latin typeface="Agilent TT Cond" pitchFamily="34" charset="0"/>
              </a:rPr>
              <a:t>RBW OR</a:t>
            </a:r>
          </a:p>
          <a:p>
            <a:pPr algn="ctr"/>
            <a:r>
              <a:rPr lang="en-US" sz="1600" dirty="0">
                <a:latin typeface="Agilent TT Cond" pitchFamily="34" charset="0"/>
              </a:rPr>
              <a:t>ATTENUATION</a:t>
            </a:r>
          </a:p>
        </p:txBody>
      </p:sp>
      <p:sp>
        <p:nvSpPr>
          <p:cNvPr id="65584" name="Rectangle 48"/>
          <p:cNvSpPr>
            <a:spLocks noChangeArrowheads="1"/>
          </p:cNvSpPr>
          <p:nvPr/>
        </p:nvSpPr>
        <p:spPr bwMode="auto">
          <a:xfrm>
            <a:off x="228600" y="76200"/>
            <a:ext cx="8289925" cy="914400"/>
          </a:xfrm>
          <a:prstGeom prst="rect">
            <a:avLst/>
          </a:prstGeom>
          <a:noFill/>
          <a:ln w="9525">
            <a:noFill/>
            <a:miter lim="800000"/>
            <a:headEnd/>
            <a:tailEnd/>
          </a:ln>
        </p:spPr>
        <p:txBody>
          <a:bodyPr lIns="0" tIns="0" rIns="0" bIns="0"/>
          <a:lstStyle/>
          <a:p>
            <a:r>
              <a:rPr lang="en-US" sz="2800" b="1" dirty="0">
                <a:solidFill>
                  <a:schemeClr val="tx2"/>
                </a:solidFill>
                <a:latin typeface="+mj-lt"/>
              </a:rPr>
              <a:t>Specifications</a:t>
            </a:r>
            <a:r>
              <a:rPr lang="en-US" sz="3000" dirty="0">
                <a:solidFill>
                  <a:schemeClr val="tx2"/>
                </a:solidFill>
              </a:rPr>
              <a:t/>
            </a:r>
            <a:br>
              <a:rPr lang="en-US" sz="3000" dirty="0">
                <a:solidFill>
                  <a:schemeClr val="tx2"/>
                </a:solidFill>
              </a:rPr>
            </a:br>
            <a:r>
              <a:rPr lang="en-US" sz="2100" dirty="0">
                <a:solidFill>
                  <a:schemeClr val="tx2"/>
                </a:solidFill>
              </a:rPr>
              <a:t>	</a:t>
            </a:r>
            <a:r>
              <a:rPr lang="en-US" sz="2100" b="1" dirty="0">
                <a:solidFill>
                  <a:schemeClr val="tx2"/>
                </a:solidFill>
                <a:latin typeface="+mj-lt"/>
              </a:rPr>
              <a:t>Dynamic Range vs. Measurement Range</a:t>
            </a:r>
          </a:p>
        </p:txBody>
      </p:sp>
      <p:sp>
        <p:nvSpPr>
          <p:cNvPr id="65585" name="Rectangle 49"/>
          <p:cNvSpPr>
            <a:spLocks noChangeArrowheads="1"/>
          </p:cNvSpPr>
          <p:nvPr/>
        </p:nvSpPr>
        <p:spPr bwMode="auto">
          <a:xfrm>
            <a:off x="7201125" y="2473325"/>
            <a:ext cx="1594988" cy="233910"/>
          </a:xfrm>
          <a:prstGeom prst="rect">
            <a:avLst/>
          </a:prstGeom>
          <a:noFill/>
          <a:ln w="9525">
            <a:noFill/>
            <a:miter lim="800000"/>
            <a:headEnd/>
            <a:tailEnd/>
          </a:ln>
        </p:spPr>
        <p:txBody>
          <a:bodyPr wrap="none" lIns="0" tIns="0" rIns="0" bIns="0">
            <a:spAutoFit/>
          </a:bodyPr>
          <a:lstStyle/>
          <a:p>
            <a:pPr algn="ctr">
              <a:lnSpc>
                <a:spcPct val="95000"/>
              </a:lnSpc>
              <a:spcBef>
                <a:spcPct val="50000"/>
              </a:spcBef>
              <a:spcAft>
                <a:spcPct val="50000"/>
              </a:spcAft>
            </a:pPr>
            <a:r>
              <a:rPr lang="en-US" sz="1600" i="1" dirty="0">
                <a:latin typeface="Agilent TT Cond" pitchFamily="34" charset="0"/>
              </a:rPr>
              <a:t>(Dynamic Range)</a:t>
            </a:r>
          </a:p>
        </p:txBody>
      </p:sp>
      <p:sp>
        <p:nvSpPr>
          <p:cNvPr id="65586" name="Rectangle 50"/>
          <p:cNvSpPr>
            <a:spLocks noChangeArrowheads="1"/>
          </p:cNvSpPr>
          <p:nvPr/>
        </p:nvSpPr>
        <p:spPr bwMode="auto">
          <a:xfrm>
            <a:off x="7429725" y="3797300"/>
            <a:ext cx="1594988" cy="233910"/>
          </a:xfrm>
          <a:prstGeom prst="rect">
            <a:avLst/>
          </a:prstGeom>
          <a:noFill/>
          <a:ln w="9525">
            <a:noFill/>
            <a:miter lim="800000"/>
            <a:headEnd/>
            <a:tailEnd/>
          </a:ln>
        </p:spPr>
        <p:txBody>
          <a:bodyPr wrap="none" lIns="0" tIns="0" rIns="0" bIns="0">
            <a:spAutoFit/>
          </a:bodyPr>
          <a:lstStyle/>
          <a:p>
            <a:pPr algn="ctr">
              <a:lnSpc>
                <a:spcPct val="95000"/>
              </a:lnSpc>
              <a:spcBef>
                <a:spcPct val="50000"/>
              </a:spcBef>
              <a:spcAft>
                <a:spcPct val="50000"/>
              </a:spcAft>
            </a:pPr>
            <a:r>
              <a:rPr lang="en-US" sz="1600" i="1" dirty="0">
                <a:latin typeface="Agilent TT Cond" pitchFamily="34" charset="0"/>
              </a:rPr>
              <a:t>(Dynamic Range)</a:t>
            </a:r>
          </a:p>
        </p:txBody>
      </p:sp>
      <p:sp>
        <p:nvSpPr>
          <p:cNvPr id="65587" name="Rectangle 51"/>
          <p:cNvSpPr>
            <a:spLocks noChangeArrowheads="1"/>
          </p:cNvSpPr>
          <p:nvPr/>
        </p:nvSpPr>
        <p:spPr bwMode="auto">
          <a:xfrm>
            <a:off x="7277325" y="3117850"/>
            <a:ext cx="1594988" cy="233910"/>
          </a:xfrm>
          <a:prstGeom prst="rect">
            <a:avLst/>
          </a:prstGeom>
          <a:noFill/>
          <a:ln w="9525">
            <a:noFill/>
            <a:miter lim="800000"/>
            <a:headEnd/>
            <a:tailEnd/>
          </a:ln>
        </p:spPr>
        <p:txBody>
          <a:bodyPr wrap="none" lIns="0" tIns="0" rIns="0" bIns="0">
            <a:spAutoFit/>
          </a:bodyPr>
          <a:lstStyle/>
          <a:p>
            <a:pPr algn="ctr">
              <a:lnSpc>
                <a:spcPct val="95000"/>
              </a:lnSpc>
              <a:spcBef>
                <a:spcPct val="50000"/>
              </a:spcBef>
              <a:spcAft>
                <a:spcPct val="50000"/>
              </a:spcAft>
            </a:pPr>
            <a:r>
              <a:rPr lang="en-US" sz="1600" i="1" dirty="0">
                <a:latin typeface="Agilent TT Cond" pitchFamily="34" charset="0"/>
              </a:rPr>
              <a:t>(Dynamic Range)</a:t>
            </a:r>
          </a:p>
        </p:txBody>
      </p:sp>
      <p:sp>
        <p:nvSpPr>
          <p:cNvPr id="52" name="Footer Placeholder 51"/>
          <p:cNvSpPr>
            <a:spLocks noGrp="1"/>
          </p:cNvSpPr>
          <p:nvPr>
            <p:ph type="ftr" sz="quarter" idx="10"/>
          </p:nvPr>
        </p:nvSpPr>
        <p:spPr/>
        <p:txBody>
          <a:bodyPr/>
          <a:lstStyle/>
          <a:p>
            <a:r>
              <a:rPr lang="en-US" dirty="0" smtClean="0"/>
              <a:t>Back to Basics Training</a:t>
            </a:r>
            <a:endParaRPr lang="en-US" dirty="0"/>
          </a:p>
        </p:txBody>
      </p:sp>
      <p:sp>
        <p:nvSpPr>
          <p:cNvPr id="53" name="Slide Number Placeholder 52"/>
          <p:cNvSpPr>
            <a:spLocks noGrp="1"/>
          </p:cNvSpPr>
          <p:nvPr>
            <p:ph type="sldNum" sz="quarter" idx="12"/>
          </p:nvPr>
        </p:nvSpPr>
        <p:spPr/>
        <p:txBody>
          <a:bodyPr/>
          <a:lstStyle/>
          <a:p>
            <a:fld id="{2D132F79-ACF3-4263-B52B-5972FA2CE406}" type="slidenum">
              <a:rPr lang="en-US" smtClean="0"/>
              <a:pPr/>
              <a:t>66</a:t>
            </a:fld>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28600" y="76200"/>
            <a:ext cx="8915400" cy="990600"/>
          </a:xfrm>
          <a:noFill/>
        </p:spPr>
        <p:txBody>
          <a:bodyPr/>
          <a:lstStyle/>
          <a:p>
            <a:r>
              <a:rPr lang="en-US" dirty="0" smtClean="0"/>
              <a:t>Specifications</a:t>
            </a:r>
            <a:br>
              <a:rPr lang="en-US" dirty="0" smtClean="0"/>
            </a:br>
            <a:r>
              <a:rPr lang="en-US" sz="2100" dirty="0" smtClean="0"/>
              <a:t>	Summary: Optimizing Dynamic Range</a:t>
            </a:r>
          </a:p>
        </p:txBody>
      </p:sp>
      <p:sp>
        <p:nvSpPr>
          <p:cNvPr id="66563" name="Text Box 3"/>
          <p:cNvSpPr txBox="1">
            <a:spLocks noChangeArrowheads="1"/>
          </p:cNvSpPr>
          <p:nvPr/>
        </p:nvSpPr>
        <p:spPr bwMode="auto">
          <a:xfrm>
            <a:off x="304800" y="1371600"/>
            <a:ext cx="8472191" cy="4455066"/>
          </a:xfrm>
          <a:prstGeom prst="rect">
            <a:avLst/>
          </a:prstGeom>
          <a:noFill/>
          <a:ln w="57150">
            <a:noFill/>
            <a:miter lim="800000"/>
            <a:headEnd/>
            <a:tailEnd/>
          </a:ln>
        </p:spPr>
        <p:txBody>
          <a:bodyPr wrap="none">
            <a:spAutoFit/>
          </a:bodyPr>
          <a:lstStyle/>
          <a:p>
            <a:pPr>
              <a:lnSpc>
                <a:spcPct val="85000"/>
              </a:lnSpc>
              <a:spcAft>
                <a:spcPct val="50000"/>
              </a:spcAft>
              <a:buFontTx/>
              <a:buChar char="•"/>
            </a:pPr>
            <a:r>
              <a:rPr lang="en-US" sz="2000" b="1" dirty="0">
                <a:solidFill>
                  <a:srgbClr val="0000FF"/>
                </a:solidFill>
                <a:latin typeface="Agilent TT Cond" pitchFamily="34" charset="0"/>
              </a:rPr>
              <a:t>What settings provide the best sensitivity?</a:t>
            </a:r>
          </a:p>
          <a:p>
            <a:pPr lvl="1">
              <a:lnSpc>
                <a:spcPct val="75000"/>
              </a:lnSpc>
              <a:spcAft>
                <a:spcPct val="50000"/>
              </a:spcAft>
              <a:buFontTx/>
              <a:buChar char="•"/>
            </a:pPr>
            <a:r>
              <a:rPr lang="en-US" b="1" dirty="0">
                <a:solidFill>
                  <a:schemeClr val="tx2"/>
                </a:solidFill>
                <a:latin typeface="Agilent TT Cond" pitchFamily="34" charset="0"/>
              </a:rPr>
              <a:t>Narrowest resolution bandwidth</a:t>
            </a:r>
          </a:p>
          <a:p>
            <a:pPr lvl="1">
              <a:lnSpc>
                <a:spcPct val="75000"/>
              </a:lnSpc>
              <a:spcAft>
                <a:spcPct val="50000"/>
              </a:spcAft>
              <a:buFontTx/>
              <a:buChar char="•"/>
            </a:pPr>
            <a:r>
              <a:rPr lang="en-US" b="1" dirty="0">
                <a:solidFill>
                  <a:schemeClr val="tx2"/>
                </a:solidFill>
                <a:latin typeface="Agilent TT Cond" pitchFamily="34" charset="0"/>
              </a:rPr>
              <a:t>Minimal input attenuation</a:t>
            </a:r>
          </a:p>
          <a:p>
            <a:pPr lvl="1">
              <a:lnSpc>
                <a:spcPct val="75000"/>
              </a:lnSpc>
              <a:spcAft>
                <a:spcPct val="50000"/>
              </a:spcAft>
              <a:buFontTx/>
              <a:buChar char="•"/>
            </a:pPr>
            <a:r>
              <a:rPr lang="en-US" b="1" dirty="0">
                <a:solidFill>
                  <a:schemeClr val="tx2"/>
                </a:solidFill>
                <a:latin typeface="Agilent TT Cond" pitchFamily="34" charset="0"/>
              </a:rPr>
              <a:t>Sufficient </a:t>
            </a:r>
            <a:r>
              <a:rPr lang="en-US" b="1" dirty="0" smtClean="0">
                <a:solidFill>
                  <a:schemeClr val="tx2"/>
                </a:solidFill>
                <a:latin typeface="Agilent TT Cond" pitchFamily="34" charset="0"/>
              </a:rPr>
              <a:t>averaging</a:t>
            </a:r>
          </a:p>
          <a:p>
            <a:pPr lvl="1">
              <a:lnSpc>
                <a:spcPct val="75000"/>
              </a:lnSpc>
              <a:spcAft>
                <a:spcPct val="50000"/>
              </a:spcAft>
              <a:buFontTx/>
              <a:buChar char="•"/>
            </a:pPr>
            <a:endParaRPr lang="en-US" b="1" dirty="0">
              <a:solidFill>
                <a:schemeClr val="tx2"/>
              </a:solidFill>
              <a:latin typeface="Agilent TT Cond" pitchFamily="34" charset="0"/>
            </a:endParaRPr>
          </a:p>
          <a:p>
            <a:pPr>
              <a:lnSpc>
                <a:spcPct val="85000"/>
              </a:lnSpc>
              <a:spcAft>
                <a:spcPct val="50000"/>
              </a:spcAft>
              <a:buFontTx/>
              <a:buChar char="•"/>
            </a:pPr>
            <a:r>
              <a:rPr lang="en-US" sz="2000" b="1" dirty="0">
                <a:solidFill>
                  <a:srgbClr val="0000FF"/>
                </a:solidFill>
                <a:latin typeface="Agilent TT Cond" pitchFamily="34" charset="0"/>
              </a:rPr>
              <a:t>How do you test for analyzer distortion?</a:t>
            </a:r>
          </a:p>
          <a:p>
            <a:pPr lvl="1">
              <a:lnSpc>
                <a:spcPct val="80000"/>
              </a:lnSpc>
              <a:spcAft>
                <a:spcPct val="50000"/>
              </a:spcAft>
              <a:buFontTx/>
              <a:buChar char="•"/>
            </a:pPr>
            <a:r>
              <a:rPr lang="en-US" b="1" dirty="0">
                <a:solidFill>
                  <a:schemeClr val="tx2"/>
                </a:solidFill>
                <a:latin typeface="Agilent TT Cond" pitchFamily="34" charset="0"/>
              </a:rPr>
              <a:t>Increase the input attenuation and look for signal amplitude changes</a:t>
            </a:r>
          </a:p>
          <a:p>
            <a:pPr lvl="1">
              <a:lnSpc>
                <a:spcPct val="80000"/>
              </a:lnSpc>
              <a:spcAft>
                <a:spcPct val="50000"/>
              </a:spcAft>
              <a:buFontTx/>
              <a:buChar char="•"/>
            </a:pPr>
            <a:r>
              <a:rPr lang="en-US" b="1" dirty="0">
                <a:solidFill>
                  <a:schemeClr val="tx2"/>
                </a:solidFill>
                <a:latin typeface="Agilent TT Cond" pitchFamily="34" charset="0"/>
              </a:rPr>
              <a:t>Then set the attenuator at the lowest setting without amplitude </a:t>
            </a:r>
            <a:r>
              <a:rPr lang="en-US" b="1" dirty="0" smtClean="0">
                <a:solidFill>
                  <a:schemeClr val="tx2"/>
                </a:solidFill>
                <a:latin typeface="Agilent TT Cond" pitchFamily="34" charset="0"/>
              </a:rPr>
              <a:t>change</a:t>
            </a:r>
          </a:p>
          <a:p>
            <a:pPr lvl="1">
              <a:lnSpc>
                <a:spcPct val="80000"/>
              </a:lnSpc>
              <a:spcAft>
                <a:spcPct val="50000"/>
              </a:spcAft>
              <a:buFontTx/>
              <a:buChar char="•"/>
            </a:pPr>
            <a:endParaRPr lang="en-US" b="1" dirty="0">
              <a:solidFill>
                <a:schemeClr val="tx2"/>
              </a:solidFill>
              <a:latin typeface="Agilent TT Cond" pitchFamily="34" charset="0"/>
            </a:endParaRPr>
          </a:p>
          <a:p>
            <a:pPr>
              <a:lnSpc>
                <a:spcPct val="85000"/>
              </a:lnSpc>
              <a:spcAft>
                <a:spcPct val="50000"/>
              </a:spcAft>
              <a:buFontTx/>
              <a:buChar char="•"/>
            </a:pPr>
            <a:r>
              <a:rPr lang="en-US" sz="2000" b="1" dirty="0">
                <a:solidFill>
                  <a:srgbClr val="0000FF"/>
                </a:solidFill>
                <a:latin typeface="Agilent TT Cond" pitchFamily="34" charset="0"/>
              </a:rPr>
              <a:t>What determines dynamic range?</a:t>
            </a:r>
          </a:p>
          <a:p>
            <a:pPr lvl="1">
              <a:lnSpc>
                <a:spcPct val="85000"/>
              </a:lnSpc>
              <a:spcAft>
                <a:spcPct val="50000"/>
              </a:spcAft>
              <a:buFontTx/>
              <a:buChar char="•"/>
            </a:pPr>
            <a:r>
              <a:rPr lang="en-US" b="1" dirty="0">
                <a:solidFill>
                  <a:schemeClr val="tx2"/>
                </a:solidFill>
                <a:latin typeface="Agilent TT Cond" pitchFamily="34" charset="0"/>
              </a:rPr>
              <a:t>Analyzer distortion, noise level, and sideband/phase noise</a:t>
            </a:r>
          </a:p>
          <a:p>
            <a:endParaRPr lang="en-US" b="1" dirty="0">
              <a:solidFill>
                <a:schemeClr val="tx2"/>
              </a:solidFill>
              <a:latin typeface="Agilent TT Cond" pitchFamily="34" charset="0"/>
            </a:endParaRPr>
          </a:p>
        </p:txBody>
      </p:sp>
      <p:sp>
        <p:nvSpPr>
          <p:cNvPr id="4" name="Footer Placeholder 3"/>
          <p:cNvSpPr>
            <a:spLocks noGrp="1"/>
          </p:cNvSpPr>
          <p:nvPr>
            <p:ph type="ftr" sz="quarter" idx="10"/>
          </p:nvPr>
        </p:nvSpPr>
        <p:spPr/>
        <p:txBody>
          <a:bodyPr/>
          <a:lstStyle/>
          <a:p>
            <a:r>
              <a:rPr lang="en-US" dirty="0" smtClean="0"/>
              <a:t>Back to Basics Training</a:t>
            </a:r>
            <a:endParaRPr lang="en-US" dirty="0"/>
          </a:p>
        </p:txBody>
      </p:sp>
      <p:sp>
        <p:nvSpPr>
          <p:cNvPr id="5" name="Slide Number Placeholder 4"/>
          <p:cNvSpPr>
            <a:spLocks noGrp="1"/>
          </p:cNvSpPr>
          <p:nvPr>
            <p:ph type="sldNum" sz="quarter" idx="12"/>
          </p:nvPr>
        </p:nvSpPr>
        <p:spPr/>
        <p:txBody>
          <a:bodyPr/>
          <a:lstStyle/>
          <a:p>
            <a:fld id="{2D132F79-ACF3-4263-B52B-5972FA2CE406}" type="slidenum">
              <a:rPr lang="en-US" smtClean="0"/>
              <a:pPr/>
              <a:t>67</a:t>
            </a:fld>
            <a:endParaRPr lang="en-US" dirty="0"/>
          </a:p>
        </p:txBody>
      </p:sp>
    </p:spTree>
  </p:cSld>
  <p:clrMapOvr>
    <a:masterClrMapping/>
  </p:clrMapOvr>
  <p:transition advTm="100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28600" y="76201"/>
            <a:ext cx="8915400" cy="579438"/>
          </a:xfrm>
        </p:spPr>
        <p:txBody>
          <a:bodyPr/>
          <a:lstStyle/>
          <a:p>
            <a:r>
              <a:rPr lang="en-US" dirty="0" smtClean="0"/>
              <a:t>Agenda</a:t>
            </a:r>
          </a:p>
        </p:txBody>
      </p:sp>
      <p:sp>
        <p:nvSpPr>
          <p:cNvPr id="67587" name="Rectangle 3"/>
          <p:cNvSpPr>
            <a:spLocks noGrp="1" noChangeArrowheads="1"/>
          </p:cNvSpPr>
          <p:nvPr>
            <p:ph idx="1"/>
          </p:nvPr>
        </p:nvSpPr>
        <p:spPr>
          <a:xfrm>
            <a:off x="914400" y="1143001"/>
            <a:ext cx="7734300" cy="4495800"/>
          </a:xfrm>
        </p:spPr>
        <p:txBody>
          <a:bodyPr/>
          <a:lstStyle/>
          <a:p>
            <a:r>
              <a:rPr lang="en-US" dirty="0" smtClean="0"/>
              <a:t>Introduction</a:t>
            </a:r>
          </a:p>
          <a:p>
            <a:r>
              <a:rPr lang="en-US" dirty="0" smtClean="0"/>
              <a:t>Overview</a:t>
            </a:r>
          </a:p>
          <a:p>
            <a:r>
              <a:rPr lang="en-US" dirty="0" smtClean="0"/>
              <a:t>Theory of Operation</a:t>
            </a:r>
          </a:p>
          <a:p>
            <a:r>
              <a:rPr lang="en-US" dirty="0" smtClean="0"/>
              <a:t>Specifications</a:t>
            </a:r>
          </a:p>
          <a:p>
            <a:r>
              <a:rPr lang="en-US" dirty="0" smtClean="0">
                <a:solidFill>
                  <a:srgbClr val="0000FF"/>
                </a:solidFill>
              </a:rPr>
              <a:t>Modern spectrum analyzer designs &amp; capabilities</a:t>
            </a:r>
          </a:p>
          <a:p>
            <a:pPr lvl="3"/>
            <a:r>
              <a:rPr lang="en-US" sz="1800" dirty="0" smtClean="0">
                <a:solidFill>
                  <a:srgbClr val="0000FF"/>
                </a:solidFill>
              </a:rPr>
              <a:t>Wide Analysis Bandwidth Measurements</a:t>
            </a:r>
          </a:p>
          <a:p>
            <a:r>
              <a:rPr lang="en-US" dirty="0" smtClean="0"/>
              <a:t>Wrap-up</a:t>
            </a:r>
          </a:p>
          <a:p>
            <a:r>
              <a:rPr lang="en-US" dirty="0" smtClean="0"/>
              <a:t>Appendix</a:t>
            </a:r>
          </a:p>
        </p:txBody>
      </p:sp>
      <p:sp>
        <p:nvSpPr>
          <p:cNvPr id="4" name="Footer Placeholder 3"/>
          <p:cNvSpPr>
            <a:spLocks noGrp="1"/>
          </p:cNvSpPr>
          <p:nvPr>
            <p:ph type="ftr" sz="quarter" idx="10"/>
          </p:nvPr>
        </p:nvSpPr>
        <p:spPr/>
        <p:txBody>
          <a:bodyPr/>
          <a:lstStyle/>
          <a:p>
            <a:r>
              <a:rPr lang="en-US" dirty="0" smtClean="0"/>
              <a:t>Back to Basics Training</a:t>
            </a:r>
            <a:endParaRPr lang="en-US" dirty="0"/>
          </a:p>
        </p:txBody>
      </p:sp>
      <p:sp>
        <p:nvSpPr>
          <p:cNvPr id="5" name="Slide Number Placeholder 4"/>
          <p:cNvSpPr>
            <a:spLocks noGrp="1"/>
          </p:cNvSpPr>
          <p:nvPr>
            <p:ph type="sldNum" sz="quarter" idx="12"/>
          </p:nvPr>
        </p:nvSpPr>
        <p:spPr/>
        <p:txBody>
          <a:bodyPr/>
          <a:lstStyle/>
          <a:p>
            <a:fld id="{2D132F79-ACF3-4263-B52B-5972FA2CE406}" type="slidenum">
              <a:rPr lang="en-US" smtClean="0"/>
              <a:pPr/>
              <a:t>68</a:t>
            </a:fld>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28600" y="76200"/>
            <a:ext cx="8915400" cy="617539"/>
          </a:xfrm>
        </p:spPr>
        <p:txBody>
          <a:bodyPr/>
          <a:lstStyle/>
          <a:p>
            <a:r>
              <a:rPr lang="en-US" dirty="0" smtClean="0"/>
              <a:t>Modern Spectrum Analyzer Block Diagram</a:t>
            </a:r>
          </a:p>
        </p:txBody>
      </p:sp>
      <p:grpSp>
        <p:nvGrpSpPr>
          <p:cNvPr id="2" name="Group 3"/>
          <p:cNvGrpSpPr>
            <a:grpSpLocks/>
          </p:cNvGrpSpPr>
          <p:nvPr/>
        </p:nvGrpSpPr>
        <p:grpSpPr bwMode="auto">
          <a:xfrm>
            <a:off x="381000" y="990600"/>
            <a:ext cx="8534400" cy="2255838"/>
            <a:chOff x="129" y="1696"/>
            <a:chExt cx="5376" cy="1421"/>
          </a:xfrm>
        </p:grpSpPr>
        <p:grpSp>
          <p:nvGrpSpPr>
            <p:cNvPr id="3" name="Group 4"/>
            <p:cNvGrpSpPr>
              <a:grpSpLocks/>
            </p:cNvGrpSpPr>
            <p:nvPr/>
          </p:nvGrpSpPr>
          <p:grpSpPr bwMode="auto">
            <a:xfrm>
              <a:off x="305" y="2055"/>
              <a:ext cx="288" cy="480"/>
              <a:chOff x="206" y="1376"/>
              <a:chExt cx="288" cy="480"/>
            </a:xfrm>
          </p:grpSpPr>
          <p:sp>
            <p:nvSpPr>
              <p:cNvPr id="68756" name="Rectangle 5"/>
              <p:cNvSpPr>
                <a:spLocks noChangeArrowheads="1"/>
              </p:cNvSpPr>
              <p:nvPr/>
            </p:nvSpPr>
            <p:spPr bwMode="auto">
              <a:xfrm>
                <a:off x="206" y="1520"/>
                <a:ext cx="288" cy="192"/>
              </a:xfrm>
              <a:prstGeom prst="rect">
                <a:avLst/>
              </a:prstGeom>
              <a:noFill/>
              <a:ln w="19050">
                <a:solidFill>
                  <a:schemeClr val="accent2"/>
                </a:solidFill>
                <a:miter lim="800000"/>
                <a:headEnd/>
                <a:tailEnd/>
              </a:ln>
            </p:spPr>
            <p:txBody>
              <a:bodyPr/>
              <a:lstStyle/>
              <a:p>
                <a:endParaRPr lang="en-US" dirty="0"/>
              </a:p>
            </p:txBody>
          </p:sp>
          <p:grpSp>
            <p:nvGrpSpPr>
              <p:cNvPr id="4" name="Group 6"/>
              <p:cNvGrpSpPr>
                <a:grpSpLocks/>
              </p:cNvGrpSpPr>
              <p:nvPr/>
            </p:nvGrpSpPr>
            <p:grpSpPr bwMode="auto">
              <a:xfrm>
                <a:off x="254" y="1376"/>
                <a:ext cx="204" cy="480"/>
                <a:chOff x="747" y="1811"/>
                <a:chExt cx="204" cy="480"/>
              </a:xfrm>
            </p:grpSpPr>
            <p:sp>
              <p:nvSpPr>
                <p:cNvPr id="68758" name="Line 7"/>
                <p:cNvSpPr>
                  <a:spLocks noChangeShapeType="1"/>
                </p:cNvSpPr>
                <p:nvPr/>
              </p:nvSpPr>
              <p:spPr bwMode="auto">
                <a:xfrm flipV="1">
                  <a:off x="747" y="1865"/>
                  <a:ext cx="168" cy="426"/>
                </a:xfrm>
                <a:prstGeom prst="line">
                  <a:avLst/>
                </a:prstGeom>
                <a:noFill/>
                <a:ln w="19050">
                  <a:solidFill>
                    <a:schemeClr val="accent2"/>
                  </a:solidFill>
                  <a:round/>
                  <a:headEnd/>
                  <a:tailEnd/>
                </a:ln>
              </p:spPr>
              <p:txBody>
                <a:bodyPr/>
                <a:lstStyle/>
                <a:p>
                  <a:endParaRPr lang="en-US" dirty="0"/>
                </a:p>
              </p:txBody>
            </p:sp>
            <p:sp>
              <p:nvSpPr>
                <p:cNvPr id="68759" name="Freeform 8"/>
                <p:cNvSpPr>
                  <a:spLocks/>
                </p:cNvSpPr>
                <p:nvPr/>
              </p:nvSpPr>
              <p:spPr bwMode="auto">
                <a:xfrm>
                  <a:off x="879" y="1811"/>
                  <a:ext cx="72" cy="84"/>
                </a:xfrm>
                <a:custGeom>
                  <a:avLst/>
                  <a:gdLst>
                    <a:gd name="T0" fmla="*/ 72 w 72"/>
                    <a:gd name="T1" fmla="*/ 84 h 84"/>
                    <a:gd name="T2" fmla="*/ 60 w 72"/>
                    <a:gd name="T3" fmla="*/ 0 h 84"/>
                    <a:gd name="T4" fmla="*/ 0 w 72"/>
                    <a:gd name="T5" fmla="*/ 54 h 84"/>
                    <a:gd name="T6" fmla="*/ 72 w 72"/>
                    <a:gd name="T7" fmla="*/ 84 h 84"/>
                    <a:gd name="T8" fmla="*/ 0 60000 65536"/>
                    <a:gd name="T9" fmla="*/ 0 60000 65536"/>
                    <a:gd name="T10" fmla="*/ 0 60000 65536"/>
                    <a:gd name="T11" fmla="*/ 0 60000 65536"/>
                    <a:gd name="T12" fmla="*/ 0 w 72"/>
                    <a:gd name="T13" fmla="*/ 0 h 84"/>
                    <a:gd name="T14" fmla="*/ 72 w 72"/>
                    <a:gd name="T15" fmla="*/ 84 h 84"/>
                  </a:gdLst>
                  <a:ahLst/>
                  <a:cxnLst>
                    <a:cxn ang="T8">
                      <a:pos x="T0" y="T1"/>
                    </a:cxn>
                    <a:cxn ang="T9">
                      <a:pos x="T2" y="T3"/>
                    </a:cxn>
                    <a:cxn ang="T10">
                      <a:pos x="T4" y="T5"/>
                    </a:cxn>
                    <a:cxn ang="T11">
                      <a:pos x="T6" y="T7"/>
                    </a:cxn>
                  </a:cxnLst>
                  <a:rect l="T12" t="T13" r="T14" b="T15"/>
                  <a:pathLst>
                    <a:path w="72" h="84">
                      <a:moveTo>
                        <a:pt x="72" y="84"/>
                      </a:moveTo>
                      <a:lnTo>
                        <a:pt x="60" y="0"/>
                      </a:lnTo>
                      <a:lnTo>
                        <a:pt x="0" y="54"/>
                      </a:lnTo>
                      <a:lnTo>
                        <a:pt x="72" y="84"/>
                      </a:lnTo>
                      <a:close/>
                    </a:path>
                  </a:pathLst>
                </a:custGeom>
                <a:noFill/>
                <a:ln w="9525">
                  <a:solidFill>
                    <a:schemeClr val="accent2"/>
                  </a:solidFill>
                  <a:round/>
                  <a:headEnd/>
                  <a:tailEnd/>
                </a:ln>
              </p:spPr>
              <p:txBody>
                <a:bodyPr/>
                <a:lstStyle/>
                <a:p>
                  <a:endParaRPr lang="en-US" dirty="0"/>
                </a:p>
              </p:txBody>
            </p:sp>
          </p:grpSp>
        </p:grpSp>
        <p:sp>
          <p:nvSpPr>
            <p:cNvPr id="68688" name="Line 9"/>
            <p:cNvSpPr>
              <a:spLocks noChangeShapeType="1"/>
            </p:cNvSpPr>
            <p:nvPr/>
          </p:nvSpPr>
          <p:spPr bwMode="auto">
            <a:xfrm>
              <a:off x="195" y="2262"/>
              <a:ext cx="528" cy="12"/>
            </a:xfrm>
            <a:prstGeom prst="line">
              <a:avLst/>
            </a:prstGeom>
            <a:noFill/>
            <a:ln w="19050">
              <a:solidFill>
                <a:schemeClr val="accent2"/>
              </a:solidFill>
              <a:round/>
              <a:headEnd/>
              <a:tailEnd/>
            </a:ln>
          </p:spPr>
          <p:txBody>
            <a:bodyPr/>
            <a:lstStyle/>
            <a:p>
              <a:endParaRPr lang="en-US" dirty="0"/>
            </a:p>
          </p:txBody>
        </p:sp>
        <p:grpSp>
          <p:nvGrpSpPr>
            <p:cNvPr id="5" name="Group 10"/>
            <p:cNvGrpSpPr>
              <a:grpSpLocks/>
            </p:cNvGrpSpPr>
            <p:nvPr/>
          </p:nvGrpSpPr>
          <p:grpSpPr bwMode="auto">
            <a:xfrm>
              <a:off x="1113" y="2142"/>
              <a:ext cx="240" cy="240"/>
              <a:chOff x="1113" y="1931"/>
              <a:chExt cx="240" cy="240"/>
            </a:xfrm>
          </p:grpSpPr>
          <p:sp>
            <p:nvSpPr>
              <p:cNvPr id="68753" name="Oval 11"/>
              <p:cNvSpPr>
                <a:spLocks noChangeArrowheads="1"/>
              </p:cNvSpPr>
              <p:nvPr/>
            </p:nvSpPr>
            <p:spPr bwMode="auto">
              <a:xfrm>
                <a:off x="1113" y="1931"/>
                <a:ext cx="240" cy="240"/>
              </a:xfrm>
              <a:prstGeom prst="ellipse">
                <a:avLst/>
              </a:prstGeom>
              <a:noFill/>
              <a:ln w="9525">
                <a:solidFill>
                  <a:schemeClr val="accent2"/>
                </a:solidFill>
                <a:round/>
                <a:headEnd/>
                <a:tailEnd/>
              </a:ln>
            </p:spPr>
            <p:txBody>
              <a:bodyPr/>
              <a:lstStyle/>
              <a:p>
                <a:endParaRPr lang="en-US" dirty="0"/>
              </a:p>
            </p:txBody>
          </p:sp>
          <p:sp>
            <p:nvSpPr>
              <p:cNvPr id="68754" name="Line 12"/>
              <p:cNvSpPr>
                <a:spLocks noChangeShapeType="1"/>
              </p:cNvSpPr>
              <p:nvPr/>
            </p:nvSpPr>
            <p:spPr bwMode="auto">
              <a:xfrm flipV="1">
                <a:off x="1149" y="1967"/>
                <a:ext cx="168" cy="168"/>
              </a:xfrm>
              <a:prstGeom prst="line">
                <a:avLst/>
              </a:prstGeom>
              <a:noFill/>
              <a:ln w="9525">
                <a:solidFill>
                  <a:schemeClr val="accent2"/>
                </a:solidFill>
                <a:round/>
                <a:headEnd/>
                <a:tailEnd/>
              </a:ln>
            </p:spPr>
            <p:txBody>
              <a:bodyPr/>
              <a:lstStyle/>
              <a:p>
                <a:endParaRPr lang="en-US" dirty="0"/>
              </a:p>
            </p:txBody>
          </p:sp>
          <p:sp>
            <p:nvSpPr>
              <p:cNvPr id="68755" name="Line 13"/>
              <p:cNvSpPr>
                <a:spLocks noChangeShapeType="1"/>
              </p:cNvSpPr>
              <p:nvPr/>
            </p:nvSpPr>
            <p:spPr bwMode="auto">
              <a:xfrm flipH="1" flipV="1">
                <a:off x="1143" y="1967"/>
                <a:ext cx="168" cy="168"/>
              </a:xfrm>
              <a:prstGeom prst="line">
                <a:avLst/>
              </a:prstGeom>
              <a:noFill/>
              <a:ln w="9525">
                <a:solidFill>
                  <a:schemeClr val="accent2"/>
                </a:solidFill>
                <a:round/>
                <a:headEnd/>
                <a:tailEnd/>
              </a:ln>
            </p:spPr>
            <p:txBody>
              <a:bodyPr/>
              <a:lstStyle/>
              <a:p>
                <a:endParaRPr lang="en-US" dirty="0"/>
              </a:p>
            </p:txBody>
          </p:sp>
        </p:grpSp>
        <p:grpSp>
          <p:nvGrpSpPr>
            <p:cNvPr id="6" name="Group 14"/>
            <p:cNvGrpSpPr>
              <a:grpSpLocks/>
            </p:cNvGrpSpPr>
            <p:nvPr/>
          </p:nvGrpSpPr>
          <p:grpSpPr bwMode="auto">
            <a:xfrm>
              <a:off x="1101" y="2598"/>
              <a:ext cx="240" cy="240"/>
              <a:chOff x="1101" y="2387"/>
              <a:chExt cx="240" cy="240"/>
            </a:xfrm>
          </p:grpSpPr>
          <p:sp>
            <p:nvSpPr>
              <p:cNvPr id="68749" name="Oval 15"/>
              <p:cNvSpPr>
                <a:spLocks noChangeArrowheads="1"/>
              </p:cNvSpPr>
              <p:nvPr/>
            </p:nvSpPr>
            <p:spPr bwMode="auto">
              <a:xfrm>
                <a:off x="1101" y="2387"/>
                <a:ext cx="240" cy="240"/>
              </a:xfrm>
              <a:prstGeom prst="ellipse">
                <a:avLst/>
              </a:prstGeom>
              <a:noFill/>
              <a:ln w="9525">
                <a:solidFill>
                  <a:schemeClr val="accent2"/>
                </a:solidFill>
                <a:round/>
                <a:headEnd/>
                <a:tailEnd/>
              </a:ln>
            </p:spPr>
            <p:txBody>
              <a:bodyPr/>
              <a:lstStyle/>
              <a:p>
                <a:endParaRPr lang="en-US" dirty="0"/>
              </a:p>
            </p:txBody>
          </p:sp>
          <p:grpSp>
            <p:nvGrpSpPr>
              <p:cNvPr id="7" name="Group 16"/>
              <p:cNvGrpSpPr>
                <a:grpSpLocks/>
              </p:cNvGrpSpPr>
              <p:nvPr/>
            </p:nvGrpSpPr>
            <p:grpSpPr bwMode="auto">
              <a:xfrm>
                <a:off x="1137" y="2423"/>
                <a:ext cx="168" cy="162"/>
                <a:chOff x="1137" y="2423"/>
                <a:chExt cx="168" cy="162"/>
              </a:xfrm>
            </p:grpSpPr>
            <p:sp>
              <p:nvSpPr>
                <p:cNvPr id="68751" name="Freeform 17"/>
                <p:cNvSpPr>
                  <a:spLocks/>
                </p:cNvSpPr>
                <p:nvPr/>
              </p:nvSpPr>
              <p:spPr bwMode="auto">
                <a:xfrm>
                  <a:off x="1137" y="2423"/>
                  <a:ext cx="84" cy="90"/>
                </a:xfrm>
                <a:custGeom>
                  <a:avLst/>
                  <a:gdLst>
                    <a:gd name="T0" fmla="*/ 0 w 14"/>
                    <a:gd name="T1" fmla="*/ 504 h 15"/>
                    <a:gd name="T2" fmla="*/ 252 w 14"/>
                    <a:gd name="T3" fmla="*/ 0 h 15"/>
                    <a:gd name="T4" fmla="*/ 504 w 14"/>
                    <a:gd name="T5" fmla="*/ 540 h 15"/>
                    <a:gd name="T6" fmla="*/ 0 60000 65536"/>
                    <a:gd name="T7" fmla="*/ 0 60000 65536"/>
                    <a:gd name="T8" fmla="*/ 0 60000 65536"/>
                    <a:gd name="T9" fmla="*/ 0 w 14"/>
                    <a:gd name="T10" fmla="*/ 0 h 15"/>
                    <a:gd name="T11" fmla="*/ 14 w 14"/>
                    <a:gd name="T12" fmla="*/ 15 h 15"/>
                  </a:gdLst>
                  <a:ahLst/>
                  <a:cxnLst>
                    <a:cxn ang="T6">
                      <a:pos x="T0" y="T1"/>
                    </a:cxn>
                    <a:cxn ang="T7">
                      <a:pos x="T2" y="T3"/>
                    </a:cxn>
                    <a:cxn ang="T8">
                      <a:pos x="T4" y="T5"/>
                    </a:cxn>
                  </a:cxnLst>
                  <a:rect l="T9" t="T10" r="T11" b="T12"/>
                  <a:pathLst>
                    <a:path w="14" h="15">
                      <a:moveTo>
                        <a:pt x="0" y="14"/>
                      </a:moveTo>
                      <a:cubicBezTo>
                        <a:pt x="3" y="7"/>
                        <a:pt x="5" y="0"/>
                        <a:pt x="7" y="0"/>
                      </a:cubicBezTo>
                      <a:cubicBezTo>
                        <a:pt x="10" y="0"/>
                        <a:pt x="13" y="12"/>
                        <a:pt x="14" y="15"/>
                      </a:cubicBezTo>
                    </a:path>
                  </a:pathLst>
                </a:custGeom>
                <a:noFill/>
                <a:ln w="9525">
                  <a:solidFill>
                    <a:schemeClr val="accent2"/>
                  </a:solidFill>
                  <a:round/>
                  <a:headEnd/>
                  <a:tailEnd/>
                </a:ln>
              </p:spPr>
              <p:txBody>
                <a:bodyPr/>
                <a:lstStyle/>
                <a:p>
                  <a:endParaRPr lang="en-US" dirty="0"/>
                </a:p>
              </p:txBody>
            </p:sp>
            <p:sp>
              <p:nvSpPr>
                <p:cNvPr id="68752" name="Freeform 18"/>
                <p:cNvSpPr>
                  <a:spLocks/>
                </p:cNvSpPr>
                <p:nvPr/>
              </p:nvSpPr>
              <p:spPr bwMode="auto">
                <a:xfrm>
                  <a:off x="1221" y="2501"/>
                  <a:ext cx="84" cy="84"/>
                </a:xfrm>
                <a:custGeom>
                  <a:avLst/>
                  <a:gdLst>
                    <a:gd name="T0" fmla="*/ 0 w 14"/>
                    <a:gd name="T1" fmla="*/ 0 h 14"/>
                    <a:gd name="T2" fmla="*/ 252 w 14"/>
                    <a:gd name="T3" fmla="*/ 504 h 14"/>
                    <a:gd name="T4" fmla="*/ 504 w 14"/>
                    <a:gd name="T5" fmla="*/ 0 h 14"/>
                    <a:gd name="T6" fmla="*/ 0 60000 65536"/>
                    <a:gd name="T7" fmla="*/ 0 60000 65536"/>
                    <a:gd name="T8" fmla="*/ 0 60000 65536"/>
                    <a:gd name="T9" fmla="*/ 0 w 14"/>
                    <a:gd name="T10" fmla="*/ 0 h 14"/>
                    <a:gd name="T11" fmla="*/ 14 w 14"/>
                    <a:gd name="T12" fmla="*/ 14 h 14"/>
                  </a:gdLst>
                  <a:ahLst/>
                  <a:cxnLst>
                    <a:cxn ang="T6">
                      <a:pos x="T0" y="T1"/>
                    </a:cxn>
                    <a:cxn ang="T7">
                      <a:pos x="T2" y="T3"/>
                    </a:cxn>
                    <a:cxn ang="T8">
                      <a:pos x="T4" y="T5"/>
                    </a:cxn>
                  </a:cxnLst>
                  <a:rect l="T9" t="T10" r="T11" b="T12"/>
                  <a:pathLst>
                    <a:path w="14" h="14">
                      <a:moveTo>
                        <a:pt x="0" y="0"/>
                      </a:moveTo>
                      <a:cubicBezTo>
                        <a:pt x="2" y="7"/>
                        <a:pt x="4" y="14"/>
                        <a:pt x="7" y="14"/>
                      </a:cubicBezTo>
                      <a:cubicBezTo>
                        <a:pt x="9" y="14"/>
                        <a:pt x="12" y="2"/>
                        <a:pt x="14" y="0"/>
                      </a:cubicBezTo>
                    </a:path>
                  </a:pathLst>
                </a:custGeom>
                <a:noFill/>
                <a:ln w="9525">
                  <a:solidFill>
                    <a:schemeClr val="accent2"/>
                  </a:solidFill>
                  <a:round/>
                  <a:headEnd/>
                  <a:tailEnd/>
                </a:ln>
              </p:spPr>
              <p:txBody>
                <a:bodyPr/>
                <a:lstStyle/>
                <a:p>
                  <a:endParaRPr lang="en-US" dirty="0"/>
                </a:p>
              </p:txBody>
            </p:sp>
          </p:grpSp>
        </p:grpSp>
        <p:sp>
          <p:nvSpPr>
            <p:cNvPr id="68691" name="Line 19"/>
            <p:cNvSpPr>
              <a:spLocks noChangeShapeType="1"/>
            </p:cNvSpPr>
            <p:nvPr/>
          </p:nvSpPr>
          <p:spPr bwMode="auto">
            <a:xfrm>
              <a:off x="879" y="2256"/>
              <a:ext cx="234" cy="1"/>
            </a:xfrm>
            <a:prstGeom prst="line">
              <a:avLst/>
            </a:prstGeom>
            <a:noFill/>
            <a:ln w="19050">
              <a:solidFill>
                <a:schemeClr val="accent2"/>
              </a:solidFill>
              <a:round/>
              <a:headEnd/>
              <a:tailEnd/>
            </a:ln>
          </p:spPr>
          <p:txBody>
            <a:bodyPr/>
            <a:lstStyle/>
            <a:p>
              <a:endParaRPr lang="en-US" dirty="0"/>
            </a:p>
          </p:txBody>
        </p:sp>
        <p:sp>
          <p:nvSpPr>
            <p:cNvPr id="68692" name="Line 20"/>
            <p:cNvSpPr>
              <a:spLocks noChangeShapeType="1"/>
            </p:cNvSpPr>
            <p:nvPr/>
          </p:nvSpPr>
          <p:spPr bwMode="auto">
            <a:xfrm>
              <a:off x="1227" y="2382"/>
              <a:ext cx="1" cy="216"/>
            </a:xfrm>
            <a:prstGeom prst="line">
              <a:avLst/>
            </a:prstGeom>
            <a:noFill/>
            <a:ln w="19050">
              <a:solidFill>
                <a:schemeClr val="accent2"/>
              </a:solidFill>
              <a:round/>
              <a:headEnd/>
              <a:tailEnd/>
            </a:ln>
          </p:spPr>
          <p:txBody>
            <a:bodyPr/>
            <a:lstStyle/>
            <a:p>
              <a:endParaRPr lang="en-US" dirty="0"/>
            </a:p>
          </p:txBody>
        </p:sp>
        <p:sp>
          <p:nvSpPr>
            <p:cNvPr id="68693" name="Rectangle 21"/>
            <p:cNvSpPr>
              <a:spLocks noChangeArrowheads="1"/>
            </p:cNvSpPr>
            <p:nvPr/>
          </p:nvSpPr>
          <p:spPr bwMode="auto">
            <a:xfrm>
              <a:off x="1090" y="2898"/>
              <a:ext cx="159" cy="134"/>
            </a:xfrm>
            <a:prstGeom prst="rect">
              <a:avLst/>
            </a:prstGeom>
            <a:noFill/>
            <a:ln w="9525">
              <a:noFill/>
              <a:miter lim="800000"/>
              <a:headEnd/>
              <a:tailEnd/>
            </a:ln>
          </p:spPr>
          <p:txBody>
            <a:bodyPr wrap="none" lIns="0" tIns="0" rIns="0" bIns="0">
              <a:spAutoFit/>
            </a:bodyPr>
            <a:lstStyle/>
            <a:p>
              <a:pPr algn="ctr">
                <a:spcBef>
                  <a:spcPct val="50000"/>
                </a:spcBef>
              </a:pPr>
              <a:r>
                <a:rPr lang="en-US" sz="1400" b="1" dirty="0">
                  <a:latin typeface="Agilent TT Cond" pitchFamily="34" charset="0"/>
                </a:rPr>
                <a:t>YIG</a:t>
              </a:r>
              <a:endParaRPr lang="en-US" b="1" dirty="0">
                <a:latin typeface="Agilent TT Cond" pitchFamily="34" charset="0"/>
              </a:endParaRPr>
            </a:p>
          </p:txBody>
        </p:sp>
        <p:sp>
          <p:nvSpPr>
            <p:cNvPr id="68694" name="Line 22"/>
            <p:cNvSpPr>
              <a:spLocks noChangeShapeType="1"/>
            </p:cNvSpPr>
            <p:nvPr/>
          </p:nvSpPr>
          <p:spPr bwMode="auto">
            <a:xfrm>
              <a:off x="1353" y="2250"/>
              <a:ext cx="174" cy="6"/>
            </a:xfrm>
            <a:prstGeom prst="line">
              <a:avLst/>
            </a:prstGeom>
            <a:noFill/>
            <a:ln w="19050">
              <a:solidFill>
                <a:schemeClr val="accent2"/>
              </a:solidFill>
              <a:round/>
              <a:headEnd/>
              <a:tailEnd/>
            </a:ln>
          </p:spPr>
          <p:txBody>
            <a:bodyPr/>
            <a:lstStyle/>
            <a:p>
              <a:endParaRPr lang="en-US" dirty="0"/>
            </a:p>
          </p:txBody>
        </p:sp>
        <p:grpSp>
          <p:nvGrpSpPr>
            <p:cNvPr id="8" name="Group 23"/>
            <p:cNvGrpSpPr>
              <a:grpSpLocks/>
            </p:cNvGrpSpPr>
            <p:nvPr/>
          </p:nvGrpSpPr>
          <p:grpSpPr bwMode="auto">
            <a:xfrm>
              <a:off x="1521" y="2148"/>
              <a:ext cx="252" cy="222"/>
              <a:chOff x="1521" y="1937"/>
              <a:chExt cx="252" cy="222"/>
            </a:xfrm>
          </p:grpSpPr>
          <p:sp>
            <p:nvSpPr>
              <p:cNvPr id="68746" name="Rectangle 24"/>
              <p:cNvSpPr>
                <a:spLocks noChangeArrowheads="1"/>
              </p:cNvSpPr>
              <p:nvPr/>
            </p:nvSpPr>
            <p:spPr bwMode="auto">
              <a:xfrm>
                <a:off x="1521" y="1937"/>
                <a:ext cx="252" cy="222"/>
              </a:xfrm>
              <a:prstGeom prst="rect">
                <a:avLst/>
              </a:prstGeom>
              <a:noFill/>
              <a:ln w="9525">
                <a:solidFill>
                  <a:schemeClr val="accent2"/>
                </a:solidFill>
                <a:miter lim="800000"/>
                <a:headEnd/>
                <a:tailEnd/>
              </a:ln>
            </p:spPr>
            <p:txBody>
              <a:bodyPr/>
              <a:lstStyle/>
              <a:p>
                <a:endParaRPr lang="en-US" dirty="0"/>
              </a:p>
            </p:txBody>
          </p:sp>
          <p:sp>
            <p:nvSpPr>
              <p:cNvPr id="68747" name="Freeform 25"/>
              <p:cNvSpPr>
                <a:spLocks/>
              </p:cNvSpPr>
              <p:nvPr/>
            </p:nvSpPr>
            <p:spPr bwMode="auto">
              <a:xfrm>
                <a:off x="1545" y="1961"/>
                <a:ext cx="102" cy="162"/>
              </a:xfrm>
              <a:custGeom>
                <a:avLst/>
                <a:gdLst>
                  <a:gd name="T0" fmla="*/ 0 w 17"/>
                  <a:gd name="T1" fmla="*/ 972 h 27"/>
                  <a:gd name="T2" fmla="*/ 180 w 17"/>
                  <a:gd name="T3" fmla="*/ 180 h 27"/>
                  <a:gd name="T4" fmla="*/ 612 w 17"/>
                  <a:gd name="T5" fmla="*/ 36 h 27"/>
                  <a:gd name="T6" fmla="*/ 0 60000 65536"/>
                  <a:gd name="T7" fmla="*/ 0 60000 65536"/>
                  <a:gd name="T8" fmla="*/ 0 60000 65536"/>
                  <a:gd name="T9" fmla="*/ 0 w 17"/>
                  <a:gd name="T10" fmla="*/ 0 h 27"/>
                  <a:gd name="T11" fmla="*/ 17 w 17"/>
                  <a:gd name="T12" fmla="*/ 27 h 27"/>
                </a:gdLst>
                <a:ahLst/>
                <a:cxnLst>
                  <a:cxn ang="T6">
                    <a:pos x="T0" y="T1"/>
                  </a:cxn>
                  <a:cxn ang="T7">
                    <a:pos x="T2" y="T3"/>
                  </a:cxn>
                  <a:cxn ang="T8">
                    <a:pos x="T4" y="T5"/>
                  </a:cxn>
                </a:cxnLst>
                <a:rect l="T9" t="T10" r="T11" b="T12"/>
                <a:pathLst>
                  <a:path w="17" h="27">
                    <a:moveTo>
                      <a:pt x="0" y="27"/>
                    </a:moveTo>
                    <a:cubicBezTo>
                      <a:pt x="1" y="18"/>
                      <a:pt x="2" y="9"/>
                      <a:pt x="5" y="5"/>
                    </a:cubicBezTo>
                    <a:cubicBezTo>
                      <a:pt x="8" y="0"/>
                      <a:pt x="13" y="0"/>
                      <a:pt x="17" y="1"/>
                    </a:cubicBezTo>
                  </a:path>
                </a:pathLst>
              </a:custGeom>
              <a:noFill/>
              <a:ln w="9525">
                <a:solidFill>
                  <a:schemeClr val="accent2"/>
                </a:solidFill>
                <a:round/>
                <a:headEnd/>
                <a:tailEnd/>
              </a:ln>
            </p:spPr>
            <p:txBody>
              <a:bodyPr/>
              <a:lstStyle/>
              <a:p>
                <a:endParaRPr lang="en-US" dirty="0"/>
              </a:p>
            </p:txBody>
          </p:sp>
          <p:sp>
            <p:nvSpPr>
              <p:cNvPr id="68748" name="Freeform 26"/>
              <p:cNvSpPr>
                <a:spLocks/>
              </p:cNvSpPr>
              <p:nvPr/>
            </p:nvSpPr>
            <p:spPr bwMode="auto">
              <a:xfrm>
                <a:off x="1641" y="1961"/>
                <a:ext cx="108" cy="162"/>
              </a:xfrm>
              <a:custGeom>
                <a:avLst/>
                <a:gdLst>
                  <a:gd name="T0" fmla="*/ 648 w 18"/>
                  <a:gd name="T1" fmla="*/ 972 h 27"/>
                  <a:gd name="T2" fmla="*/ 432 w 18"/>
                  <a:gd name="T3" fmla="*/ 180 h 27"/>
                  <a:gd name="T4" fmla="*/ 0 w 18"/>
                  <a:gd name="T5" fmla="*/ 36 h 27"/>
                  <a:gd name="T6" fmla="*/ 0 60000 65536"/>
                  <a:gd name="T7" fmla="*/ 0 60000 65536"/>
                  <a:gd name="T8" fmla="*/ 0 60000 65536"/>
                  <a:gd name="T9" fmla="*/ 0 w 18"/>
                  <a:gd name="T10" fmla="*/ 0 h 27"/>
                  <a:gd name="T11" fmla="*/ 18 w 18"/>
                  <a:gd name="T12" fmla="*/ 27 h 27"/>
                </a:gdLst>
                <a:ahLst/>
                <a:cxnLst>
                  <a:cxn ang="T6">
                    <a:pos x="T0" y="T1"/>
                  </a:cxn>
                  <a:cxn ang="T7">
                    <a:pos x="T2" y="T3"/>
                  </a:cxn>
                  <a:cxn ang="T8">
                    <a:pos x="T4" y="T5"/>
                  </a:cxn>
                </a:cxnLst>
                <a:rect l="T9" t="T10" r="T11" b="T12"/>
                <a:pathLst>
                  <a:path w="18" h="27">
                    <a:moveTo>
                      <a:pt x="18" y="27"/>
                    </a:moveTo>
                    <a:cubicBezTo>
                      <a:pt x="16" y="18"/>
                      <a:pt x="15" y="9"/>
                      <a:pt x="12" y="5"/>
                    </a:cubicBezTo>
                    <a:cubicBezTo>
                      <a:pt x="9" y="0"/>
                      <a:pt x="5" y="0"/>
                      <a:pt x="0" y="1"/>
                    </a:cubicBezTo>
                  </a:path>
                </a:pathLst>
              </a:custGeom>
              <a:noFill/>
              <a:ln w="9525">
                <a:solidFill>
                  <a:schemeClr val="accent2"/>
                </a:solidFill>
                <a:round/>
                <a:headEnd/>
                <a:tailEnd/>
              </a:ln>
            </p:spPr>
            <p:txBody>
              <a:bodyPr/>
              <a:lstStyle/>
              <a:p>
                <a:endParaRPr lang="en-US" dirty="0"/>
              </a:p>
            </p:txBody>
          </p:sp>
        </p:grpSp>
        <p:sp>
          <p:nvSpPr>
            <p:cNvPr id="68696" name="Rectangle 27"/>
            <p:cNvSpPr>
              <a:spLocks noChangeArrowheads="1"/>
            </p:cNvSpPr>
            <p:nvPr/>
          </p:nvSpPr>
          <p:spPr bwMode="auto">
            <a:xfrm>
              <a:off x="2073" y="1968"/>
              <a:ext cx="246" cy="594"/>
            </a:xfrm>
            <a:prstGeom prst="rect">
              <a:avLst/>
            </a:prstGeom>
            <a:solidFill>
              <a:schemeClr val="accent2"/>
            </a:solidFill>
            <a:ln w="19050">
              <a:solidFill>
                <a:schemeClr val="accent2"/>
              </a:solidFill>
              <a:miter lim="800000"/>
              <a:headEnd/>
              <a:tailEnd/>
            </a:ln>
          </p:spPr>
          <p:txBody>
            <a:bodyPr/>
            <a:lstStyle/>
            <a:p>
              <a:endParaRPr lang="en-US" dirty="0"/>
            </a:p>
          </p:txBody>
        </p:sp>
        <p:sp>
          <p:nvSpPr>
            <p:cNvPr id="68697" name="Oval 28"/>
            <p:cNvSpPr>
              <a:spLocks noChangeArrowheads="1"/>
            </p:cNvSpPr>
            <p:nvPr/>
          </p:nvSpPr>
          <p:spPr bwMode="auto">
            <a:xfrm>
              <a:off x="2061" y="2724"/>
              <a:ext cx="222" cy="234"/>
            </a:xfrm>
            <a:prstGeom prst="ellipse">
              <a:avLst/>
            </a:prstGeom>
            <a:noFill/>
            <a:ln w="9525">
              <a:solidFill>
                <a:schemeClr val="accent2"/>
              </a:solidFill>
              <a:round/>
              <a:headEnd/>
              <a:tailEnd/>
            </a:ln>
          </p:spPr>
          <p:txBody>
            <a:bodyPr/>
            <a:lstStyle/>
            <a:p>
              <a:endParaRPr lang="en-US" dirty="0"/>
            </a:p>
          </p:txBody>
        </p:sp>
        <p:sp>
          <p:nvSpPr>
            <p:cNvPr id="68698" name="Freeform 29"/>
            <p:cNvSpPr>
              <a:spLocks/>
            </p:cNvSpPr>
            <p:nvPr/>
          </p:nvSpPr>
          <p:spPr bwMode="auto">
            <a:xfrm>
              <a:off x="2085" y="2766"/>
              <a:ext cx="150" cy="132"/>
            </a:xfrm>
            <a:custGeom>
              <a:avLst/>
              <a:gdLst>
                <a:gd name="T0" fmla="*/ 0 w 25"/>
                <a:gd name="T1" fmla="*/ 684 h 22"/>
                <a:gd name="T2" fmla="*/ 36 w 25"/>
                <a:gd name="T3" fmla="*/ 576 h 22"/>
                <a:gd name="T4" fmla="*/ 36 w 25"/>
                <a:gd name="T5" fmla="*/ 504 h 22"/>
                <a:gd name="T6" fmla="*/ 36 w 25"/>
                <a:gd name="T7" fmla="*/ 180 h 22"/>
                <a:gd name="T8" fmla="*/ 72 w 25"/>
                <a:gd name="T9" fmla="*/ 648 h 22"/>
                <a:gd name="T10" fmla="*/ 108 w 25"/>
                <a:gd name="T11" fmla="*/ 504 h 22"/>
                <a:gd name="T12" fmla="*/ 108 w 25"/>
                <a:gd name="T13" fmla="*/ 252 h 22"/>
                <a:gd name="T14" fmla="*/ 108 w 25"/>
                <a:gd name="T15" fmla="*/ 396 h 22"/>
                <a:gd name="T16" fmla="*/ 144 w 25"/>
                <a:gd name="T17" fmla="*/ 684 h 22"/>
                <a:gd name="T18" fmla="*/ 180 w 25"/>
                <a:gd name="T19" fmla="*/ 504 h 22"/>
                <a:gd name="T20" fmla="*/ 180 w 25"/>
                <a:gd name="T21" fmla="*/ 360 h 22"/>
                <a:gd name="T22" fmla="*/ 180 w 25"/>
                <a:gd name="T23" fmla="*/ 504 h 22"/>
                <a:gd name="T24" fmla="*/ 180 w 25"/>
                <a:gd name="T25" fmla="*/ 576 h 22"/>
                <a:gd name="T26" fmla="*/ 180 w 25"/>
                <a:gd name="T27" fmla="*/ 648 h 22"/>
                <a:gd name="T28" fmla="*/ 216 w 25"/>
                <a:gd name="T29" fmla="*/ 648 h 22"/>
                <a:gd name="T30" fmla="*/ 216 w 25"/>
                <a:gd name="T31" fmla="*/ 468 h 22"/>
                <a:gd name="T32" fmla="*/ 216 w 25"/>
                <a:gd name="T33" fmla="*/ 324 h 22"/>
                <a:gd name="T34" fmla="*/ 216 w 25"/>
                <a:gd name="T35" fmla="*/ 180 h 22"/>
                <a:gd name="T36" fmla="*/ 252 w 25"/>
                <a:gd name="T37" fmla="*/ 360 h 22"/>
                <a:gd name="T38" fmla="*/ 252 w 25"/>
                <a:gd name="T39" fmla="*/ 576 h 22"/>
                <a:gd name="T40" fmla="*/ 288 w 25"/>
                <a:gd name="T41" fmla="*/ 756 h 22"/>
                <a:gd name="T42" fmla="*/ 288 w 25"/>
                <a:gd name="T43" fmla="*/ 612 h 22"/>
                <a:gd name="T44" fmla="*/ 324 w 25"/>
                <a:gd name="T45" fmla="*/ 180 h 22"/>
                <a:gd name="T46" fmla="*/ 324 w 25"/>
                <a:gd name="T47" fmla="*/ 252 h 22"/>
                <a:gd name="T48" fmla="*/ 324 w 25"/>
                <a:gd name="T49" fmla="*/ 540 h 22"/>
                <a:gd name="T50" fmla="*/ 360 w 25"/>
                <a:gd name="T51" fmla="*/ 684 h 22"/>
                <a:gd name="T52" fmla="*/ 396 w 25"/>
                <a:gd name="T53" fmla="*/ 180 h 22"/>
                <a:gd name="T54" fmla="*/ 432 w 25"/>
                <a:gd name="T55" fmla="*/ 324 h 22"/>
                <a:gd name="T56" fmla="*/ 432 w 25"/>
                <a:gd name="T57" fmla="*/ 396 h 22"/>
                <a:gd name="T58" fmla="*/ 468 w 25"/>
                <a:gd name="T59" fmla="*/ 648 h 22"/>
                <a:gd name="T60" fmla="*/ 504 w 25"/>
                <a:gd name="T61" fmla="*/ 108 h 22"/>
                <a:gd name="T62" fmla="*/ 504 w 25"/>
                <a:gd name="T63" fmla="*/ 288 h 22"/>
                <a:gd name="T64" fmla="*/ 540 w 25"/>
                <a:gd name="T65" fmla="*/ 648 h 22"/>
                <a:gd name="T66" fmla="*/ 576 w 25"/>
                <a:gd name="T67" fmla="*/ 360 h 22"/>
                <a:gd name="T68" fmla="*/ 612 w 25"/>
                <a:gd name="T69" fmla="*/ 216 h 22"/>
                <a:gd name="T70" fmla="*/ 612 w 25"/>
                <a:gd name="T71" fmla="*/ 432 h 22"/>
                <a:gd name="T72" fmla="*/ 612 w 25"/>
                <a:gd name="T73" fmla="*/ 648 h 22"/>
                <a:gd name="T74" fmla="*/ 612 w 25"/>
                <a:gd name="T75" fmla="*/ 612 h 22"/>
                <a:gd name="T76" fmla="*/ 648 w 25"/>
                <a:gd name="T77" fmla="*/ 504 h 22"/>
                <a:gd name="T78" fmla="*/ 648 w 25"/>
                <a:gd name="T79" fmla="*/ 36 h 22"/>
                <a:gd name="T80" fmla="*/ 648 w 25"/>
                <a:gd name="T81" fmla="*/ 72 h 22"/>
                <a:gd name="T82" fmla="*/ 684 w 25"/>
                <a:gd name="T83" fmla="*/ 216 h 22"/>
                <a:gd name="T84" fmla="*/ 684 w 25"/>
                <a:gd name="T85" fmla="*/ 684 h 22"/>
                <a:gd name="T86" fmla="*/ 720 w 25"/>
                <a:gd name="T87" fmla="*/ 540 h 22"/>
                <a:gd name="T88" fmla="*/ 720 w 25"/>
                <a:gd name="T89" fmla="*/ 432 h 22"/>
                <a:gd name="T90" fmla="*/ 756 w 25"/>
                <a:gd name="T91" fmla="*/ 216 h 22"/>
                <a:gd name="T92" fmla="*/ 756 w 25"/>
                <a:gd name="T93" fmla="*/ 324 h 22"/>
                <a:gd name="T94" fmla="*/ 756 w 25"/>
                <a:gd name="T95" fmla="*/ 540 h 22"/>
                <a:gd name="T96" fmla="*/ 756 w 25"/>
                <a:gd name="T97" fmla="*/ 612 h 22"/>
                <a:gd name="T98" fmla="*/ 792 w 25"/>
                <a:gd name="T99" fmla="*/ 468 h 22"/>
                <a:gd name="T100" fmla="*/ 792 w 25"/>
                <a:gd name="T101" fmla="*/ 72 h 22"/>
                <a:gd name="T102" fmla="*/ 792 w 25"/>
                <a:gd name="T103" fmla="*/ 144 h 22"/>
                <a:gd name="T104" fmla="*/ 792 w 25"/>
                <a:gd name="T105" fmla="*/ 252 h 22"/>
                <a:gd name="T106" fmla="*/ 828 w 25"/>
                <a:gd name="T107" fmla="*/ 324 h 22"/>
                <a:gd name="T108" fmla="*/ 828 w 25"/>
                <a:gd name="T109" fmla="*/ 468 h 22"/>
                <a:gd name="T110" fmla="*/ 864 w 25"/>
                <a:gd name="T111" fmla="*/ 756 h 22"/>
                <a:gd name="T112" fmla="*/ 864 w 25"/>
                <a:gd name="T113" fmla="*/ 324 h 22"/>
                <a:gd name="T114" fmla="*/ 864 w 25"/>
                <a:gd name="T115" fmla="*/ 216 h 22"/>
                <a:gd name="T116" fmla="*/ 900 w 25"/>
                <a:gd name="T117" fmla="*/ 540 h 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
                <a:gd name="T178" fmla="*/ 0 h 22"/>
                <a:gd name="T179" fmla="*/ 25 w 25"/>
                <a:gd name="T180" fmla="*/ 22 h 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 h="22">
                  <a:moveTo>
                    <a:pt x="0" y="19"/>
                  </a:moveTo>
                  <a:cubicBezTo>
                    <a:pt x="1" y="17"/>
                    <a:pt x="1" y="18"/>
                    <a:pt x="1" y="16"/>
                  </a:cubicBezTo>
                  <a:cubicBezTo>
                    <a:pt x="1" y="15"/>
                    <a:pt x="1" y="14"/>
                    <a:pt x="1" y="14"/>
                  </a:cubicBezTo>
                  <a:cubicBezTo>
                    <a:pt x="1" y="11"/>
                    <a:pt x="1" y="8"/>
                    <a:pt x="1" y="5"/>
                  </a:cubicBezTo>
                  <a:cubicBezTo>
                    <a:pt x="2" y="9"/>
                    <a:pt x="1" y="16"/>
                    <a:pt x="2" y="18"/>
                  </a:cubicBezTo>
                  <a:cubicBezTo>
                    <a:pt x="2" y="16"/>
                    <a:pt x="3" y="15"/>
                    <a:pt x="3" y="14"/>
                  </a:cubicBezTo>
                  <a:cubicBezTo>
                    <a:pt x="3" y="12"/>
                    <a:pt x="3" y="9"/>
                    <a:pt x="3" y="7"/>
                  </a:cubicBezTo>
                  <a:cubicBezTo>
                    <a:pt x="3" y="6"/>
                    <a:pt x="3" y="10"/>
                    <a:pt x="3" y="11"/>
                  </a:cubicBezTo>
                  <a:cubicBezTo>
                    <a:pt x="3" y="14"/>
                    <a:pt x="3" y="17"/>
                    <a:pt x="4" y="19"/>
                  </a:cubicBezTo>
                  <a:cubicBezTo>
                    <a:pt x="4" y="18"/>
                    <a:pt x="4" y="16"/>
                    <a:pt x="5" y="14"/>
                  </a:cubicBezTo>
                  <a:cubicBezTo>
                    <a:pt x="5" y="13"/>
                    <a:pt x="4" y="11"/>
                    <a:pt x="5" y="10"/>
                  </a:cubicBezTo>
                  <a:cubicBezTo>
                    <a:pt x="5" y="9"/>
                    <a:pt x="5" y="12"/>
                    <a:pt x="5" y="14"/>
                  </a:cubicBezTo>
                  <a:cubicBezTo>
                    <a:pt x="5" y="14"/>
                    <a:pt x="5" y="15"/>
                    <a:pt x="5" y="16"/>
                  </a:cubicBezTo>
                  <a:cubicBezTo>
                    <a:pt x="5" y="17"/>
                    <a:pt x="5" y="18"/>
                    <a:pt x="5" y="18"/>
                  </a:cubicBezTo>
                  <a:cubicBezTo>
                    <a:pt x="5" y="18"/>
                    <a:pt x="6" y="18"/>
                    <a:pt x="6" y="18"/>
                  </a:cubicBezTo>
                  <a:cubicBezTo>
                    <a:pt x="6" y="17"/>
                    <a:pt x="6" y="14"/>
                    <a:pt x="6" y="13"/>
                  </a:cubicBezTo>
                  <a:cubicBezTo>
                    <a:pt x="6" y="12"/>
                    <a:pt x="6" y="11"/>
                    <a:pt x="6" y="9"/>
                  </a:cubicBezTo>
                  <a:cubicBezTo>
                    <a:pt x="6" y="8"/>
                    <a:pt x="6" y="6"/>
                    <a:pt x="6" y="5"/>
                  </a:cubicBezTo>
                  <a:cubicBezTo>
                    <a:pt x="6" y="5"/>
                    <a:pt x="7" y="10"/>
                    <a:pt x="7" y="10"/>
                  </a:cubicBezTo>
                  <a:cubicBezTo>
                    <a:pt x="7" y="12"/>
                    <a:pt x="7" y="14"/>
                    <a:pt x="7" y="16"/>
                  </a:cubicBezTo>
                  <a:cubicBezTo>
                    <a:pt x="8" y="18"/>
                    <a:pt x="8" y="21"/>
                    <a:pt x="8" y="21"/>
                  </a:cubicBezTo>
                  <a:cubicBezTo>
                    <a:pt x="8" y="19"/>
                    <a:pt x="8" y="18"/>
                    <a:pt x="8" y="17"/>
                  </a:cubicBezTo>
                  <a:cubicBezTo>
                    <a:pt x="8" y="13"/>
                    <a:pt x="8" y="9"/>
                    <a:pt x="9" y="5"/>
                  </a:cubicBezTo>
                  <a:cubicBezTo>
                    <a:pt x="9" y="4"/>
                    <a:pt x="9" y="7"/>
                    <a:pt x="9" y="7"/>
                  </a:cubicBezTo>
                  <a:cubicBezTo>
                    <a:pt x="9" y="10"/>
                    <a:pt x="9" y="13"/>
                    <a:pt x="9" y="15"/>
                  </a:cubicBezTo>
                  <a:cubicBezTo>
                    <a:pt x="9" y="17"/>
                    <a:pt x="9" y="19"/>
                    <a:pt x="10" y="19"/>
                  </a:cubicBezTo>
                  <a:cubicBezTo>
                    <a:pt x="11" y="15"/>
                    <a:pt x="11" y="9"/>
                    <a:pt x="11" y="5"/>
                  </a:cubicBezTo>
                  <a:cubicBezTo>
                    <a:pt x="12" y="5"/>
                    <a:pt x="12" y="7"/>
                    <a:pt x="12" y="9"/>
                  </a:cubicBezTo>
                  <a:cubicBezTo>
                    <a:pt x="12" y="10"/>
                    <a:pt x="12" y="11"/>
                    <a:pt x="12" y="11"/>
                  </a:cubicBezTo>
                  <a:cubicBezTo>
                    <a:pt x="13" y="13"/>
                    <a:pt x="13" y="16"/>
                    <a:pt x="13" y="18"/>
                  </a:cubicBezTo>
                  <a:cubicBezTo>
                    <a:pt x="14" y="14"/>
                    <a:pt x="14" y="11"/>
                    <a:pt x="14" y="3"/>
                  </a:cubicBezTo>
                  <a:cubicBezTo>
                    <a:pt x="14" y="4"/>
                    <a:pt x="14" y="6"/>
                    <a:pt x="14" y="8"/>
                  </a:cubicBezTo>
                  <a:cubicBezTo>
                    <a:pt x="15" y="11"/>
                    <a:pt x="15" y="14"/>
                    <a:pt x="15" y="18"/>
                  </a:cubicBezTo>
                  <a:cubicBezTo>
                    <a:pt x="15" y="15"/>
                    <a:pt x="16" y="12"/>
                    <a:pt x="16" y="10"/>
                  </a:cubicBezTo>
                  <a:cubicBezTo>
                    <a:pt x="16" y="6"/>
                    <a:pt x="16" y="7"/>
                    <a:pt x="17" y="6"/>
                  </a:cubicBezTo>
                  <a:cubicBezTo>
                    <a:pt x="17" y="8"/>
                    <a:pt x="17" y="10"/>
                    <a:pt x="17" y="12"/>
                  </a:cubicBezTo>
                  <a:cubicBezTo>
                    <a:pt x="17" y="14"/>
                    <a:pt x="17" y="16"/>
                    <a:pt x="17" y="18"/>
                  </a:cubicBezTo>
                  <a:cubicBezTo>
                    <a:pt x="17" y="19"/>
                    <a:pt x="17" y="18"/>
                    <a:pt x="17" y="17"/>
                  </a:cubicBezTo>
                  <a:cubicBezTo>
                    <a:pt x="18" y="15"/>
                    <a:pt x="17" y="16"/>
                    <a:pt x="18" y="14"/>
                  </a:cubicBezTo>
                  <a:cubicBezTo>
                    <a:pt x="18" y="9"/>
                    <a:pt x="18" y="5"/>
                    <a:pt x="18" y="1"/>
                  </a:cubicBezTo>
                  <a:cubicBezTo>
                    <a:pt x="18" y="0"/>
                    <a:pt x="18" y="2"/>
                    <a:pt x="18" y="2"/>
                  </a:cubicBezTo>
                  <a:cubicBezTo>
                    <a:pt x="18" y="4"/>
                    <a:pt x="18" y="5"/>
                    <a:pt x="19" y="6"/>
                  </a:cubicBezTo>
                  <a:cubicBezTo>
                    <a:pt x="19" y="11"/>
                    <a:pt x="19" y="15"/>
                    <a:pt x="19" y="19"/>
                  </a:cubicBezTo>
                  <a:cubicBezTo>
                    <a:pt x="19" y="18"/>
                    <a:pt x="20" y="17"/>
                    <a:pt x="20" y="15"/>
                  </a:cubicBezTo>
                  <a:cubicBezTo>
                    <a:pt x="20" y="14"/>
                    <a:pt x="20" y="12"/>
                    <a:pt x="20" y="12"/>
                  </a:cubicBezTo>
                  <a:cubicBezTo>
                    <a:pt x="20" y="10"/>
                    <a:pt x="20" y="8"/>
                    <a:pt x="21" y="6"/>
                  </a:cubicBezTo>
                  <a:cubicBezTo>
                    <a:pt x="21" y="5"/>
                    <a:pt x="21" y="8"/>
                    <a:pt x="21" y="9"/>
                  </a:cubicBezTo>
                  <a:cubicBezTo>
                    <a:pt x="21" y="12"/>
                    <a:pt x="21" y="12"/>
                    <a:pt x="21" y="15"/>
                  </a:cubicBezTo>
                  <a:cubicBezTo>
                    <a:pt x="21" y="16"/>
                    <a:pt x="21" y="17"/>
                    <a:pt x="21" y="17"/>
                  </a:cubicBezTo>
                  <a:cubicBezTo>
                    <a:pt x="22" y="16"/>
                    <a:pt x="22" y="15"/>
                    <a:pt x="22" y="13"/>
                  </a:cubicBezTo>
                  <a:cubicBezTo>
                    <a:pt x="22" y="10"/>
                    <a:pt x="22" y="6"/>
                    <a:pt x="22" y="2"/>
                  </a:cubicBezTo>
                  <a:cubicBezTo>
                    <a:pt x="22" y="1"/>
                    <a:pt x="22" y="3"/>
                    <a:pt x="22" y="4"/>
                  </a:cubicBezTo>
                  <a:cubicBezTo>
                    <a:pt x="22" y="5"/>
                    <a:pt x="22" y="6"/>
                    <a:pt x="22" y="7"/>
                  </a:cubicBezTo>
                  <a:cubicBezTo>
                    <a:pt x="22" y="7"/>
                    <a:pt x="22" y="8"/>
                    <a:pt x="23" y="9"/>
                  </a:cubicBezTo>
                  <a:cubicBezTo>
                    <a:pt x="23" y="10"/>
                    <a:pt x="23" y="11"/>
                    <a:pt x="23" y="13"/>
                  </a:cubicBezTo>
                  <a:cubicBezTo>
                    <a:pt x="23" y="15"/>
                    <a:pt x="23" y="18"/>
                    <a:pt x="24" y="21"/>
                  </a:cubicBezTo>
                  <a:cubicBezTo>
                    <a:pt x="24" y="16"/>
                    <a:pt x="24" y="22"/>
                    <a:pt x="24" y="9"/>
                  </a:cubicBezTo>
                  <a:cubicBezTo>
                    <a:pt x="24" y="8"/>
                    <a:pt x="24" y="6"/>
                    <a:pt x="24" y="6"/>
                  </a:cubicBezTo>
                  <a:cubicBezTo>
                    <a:pt x="25" y="8"/>
                    <a:pt x="25" y="13"/>
                    <a:pt x="25" y="15"/>
                  </a:cubicBezTo>
                </a:path>
              </a:pathLst>
            </a:custGeom>
            <a:noFill/>
            <a:ln w="9525">
              <a:solidFill>
                <a:schemeClr val="accent2"/>
              </a:solidFill>
              <a:round/>
              <a:headEnd/>
              <a:tailEnd/>
            </a:ln>
          </p:spPr>
          <p:txBody>
            <a:bodyPr/>
            <a:lstStyle/>
            <a:p>
              <a:endParaRPr lang="en-US" dirty="0"/>
            </a:p>
          </p:txBody>
        </p:sp>
        <p:grpSp>
          <p:nvGrpSpPr>
            <p:cNvPr id="9" name="Group 30"/>
            <p:cNvGrpSpPr>
              <a:grpSpLocks/>
            </p:cNvGrpSpPr>
            <p:nvPr/>
          </p:nvGrpSpPr>
          <p:grpSpPr bwMode="auto">
            <a:xfrm>
              <a:off x="2139" y="2550"/>
              <a:ext cx="78" cy="180"/>
              <a:chOff x="2139" y="2339"/>
              <a:chExt cx="78" cy="180"/>
            </a:xfrm>
          </p:grpSpPr>
          <p:sp>
            <p:nvSpPr>
              <p:cNvPr id="68744" name="Line 31"/>
              <p:cNvSpPr>
                <a:spLocks noChangeShapeType="1"/>
              </p:cNvSpPr>
              <p:nvPr/>
            </p:nvSpPr>
            <p:spPr bwMode="auto">
              <a:xfrm flipV="1">
                <a:off x="2169" y="2399"/>
                <a:ext cx="6" cy="120"/>
              </a:xfrm>
              <a:prstGeom prst="line">
                <a:avLst/>
              </a:prstGeom>
              <a:noFill/>
              <a:ln w="19050">
                <a:solidFill>
                  <a:schemeClr val="accent2"/>
                </a:solidFill>
                <a:round/>
                <a:headEnd/>
                <a:tailEnd/>
              </a:ln>
            </p:spPr>
            <p:txBody>
              <a:bodyPr/>
              <a:lstStyle/>
              <a:p>
                <a:endParaRPr lang="en-US" dirty="0"/>
              </a:p>
            </p:txBody>
          </p:sp>
          <p:sp>
            <p:nvSpPr>
              <p:cNvPr id="68745" name="Freeform 32"/>
              <p:cNvSpPr>
                <a:spLocks/>
              </p:cNvSpPr>
              <p:nvPr/>
            </p:nvSpPr>
            <p:spPr bwMode="auto">
              <a:xfrm>
                <a:off x="2139" y="2339"/>
                <a:ext cx="78" cy="72"/>
              </a:xfrm>
              <a:custGeom>
                <a:avLst/>
                <a:gdLst>
                  <a:gd name="T0" fmla="*/ 78 w 78"/>
                  <a:gd name="T1" fmla="*/ 72 h 72"/>
                  <a:gd name="T2" fmla="*/ 36 w 78"/>
                  <a:gd name="T3" fmla="*/ 0 h 72"/>
                  <a:gd name="T4" fmla="*/ 0 w 78"/>
                  <a:gd name="T5" fmla="*/ 72 h 72"/>
                  <a:gd name="T6" fmla="*/ 78 w 78"/>
                  <a:gd name="T7" fmla="*/ 72 h 72"/>
                  <a:gd name="T8" fmla="*/ 0 60000 65536"/>
                  <a:gd name="T9" fmla="*/ 0 60000 65536"/>
                  <a:gd name="T10" fmla="*/ 0 60000 65536"/>
                  <a:gd name="T11" fmla="*/ 0 60000 65536"/>
                  <a:gd name="T12" fmla="*/ 0 w 78"/>
                  <a:gd name="T13" fmla="*/ 0 h 72"/>
                  <a:gd name="T14" fmla="*/ 78 w 78"/>
                  <a:gd name="T15" fmla="*/ 72 h 72"/>
                </a:gdLst>
                <a:ahLst/>
                <a:cxnLst>
                  <a:cxn ang="T8">
                    <a:pos x="T0" y="T1"/>
                  </a:cxn>
                  <a:cxn ang="T9">
                    <a:pos x="T2" y="T3"/>
                  </a:cxn>
                  <a:cxn ang="T10">
                    <a:pos x="T4" y="T5"/>
                  </a:cxn>
                  <a:cxn ang="T11">
                    <a:pos x="T6" y="T7"/>
                  </a:cxn>
                </a:cxnLst>
                <a:rect l="T12" t="T13" r="T14" b="T15"/>
                <a:pathLst>
                  <a:path w="78" h="72">
                    <a:moveTo>
                      <a:pt x="78" y="72"/>
                    </a:moveTo>
                    <a:lnTo>
                      <a:pt x="36" y="0"/>
                    </a:lnTo>
                    <a:lnTo>
                      <a:pt x="0" y="72"/>
                    </a:lnTo>
                    <a:lnTo>
                      <a:pt x="78" y="72"/>
                    </a:lnTo>
                    <a:close/>
                  </a:path>
                </a:pathLst>
              </a:custGeom>
              <a:solidFill>
                <a:schemeClr val="accent2"/>
              </a:solidFill>
              <a:ln w="9525">
                <a:solidFill>
                  <a:schemeClr val="accent2"/>
                </a:solidFill>
                <a:round/>
                <a:headEnd/>
                <a:tailEnd/>
              </a:ln>
            </p:spPr>
            <p:txBody>
              <a:bodyPr/>
              <a:lstStyle/>
              <a:p>
                <a:endParaRPr lang="en-US" dirty="0"/>
              </a:p>
            </p:txBody>
          </p:sp>
        </p:grpSp>
        <p:sp>
          <p:nvSpPr>
            <p:cNvPr id="68700" name="Line 33"/>
            <p:cNvSpPr>
              <a:spLocks noChangeShapeType="1"/>
            </p:cNvSpPr>
            <p:nvPr/>
          </p:nvSpPr>
          <p:spPr bwMode="auto">
            <a:xfrm>
              <a:off x="1773" y="2256"/>
              <a:ext cx="318" cy="1"/>
            </a:xfrm>
            <a:prstGeom prst="line">
              <a:avLst/>
            </a:prstGeom>
            <a:noFill/>
            <a:ln w="19050">
              <a:solidFill>
                <a:schemeClr val="accent2"/>
              </a:solidFill>
              <a:round/>
              <a:headEnd/>
              <a:tailEnd/>
            </a:ln>
          </p:spPr>
          <p:txBody>
            <a:bodyPr/>
            <a:lstStyle/>
            <a:p>
              <a:endParaRPr lang="en-US" dirty="0"/>
            </a:p>
          </p:txBody>
        </p:sp>
        <p:sp>
          <p:nvSpPr>
            <p:cNvPr id="68701" name="Rectangle 34"/>
            <p:cNvSpPr>
              <a:spLocks noChangeArrowheads="1"/>
            </p:cNvSpPr>
            <p:nvPr/>
          </p:nvSpPr>
          <p:spPr bwMode="auto">
            <a:xfrm>
              <a:off x="2064" y="2832"/>
              <a:ext cx="273" cy="285"/>
            </a:xfrm>
            <a:prstGeom prst="rect">
              <a:avLst/>
            </a:prstGeom>
            <a:noFill/>
            <a:ln w="9525">
              <a:noFill/>
              <a:miter lim="800000"/>
              <a:headEnd/>
              <a:tailEnd/>
            </a:ln>
          </p:spPr>
          <p:txBody>
            <a:bodyPr wrap="square" lIns="0" tIns="0" rIns="0" bIns="0">
              <a:spAutoFit/>
            </a:bodyPr>
            <a:lstStyle/>
            <a:p>
              <a:pPr algn="ctr">
                <a:lnSpc>
                  <a:spcPct val="80000"/>
                </a:lnSpc>
                <a:spcBef>
                  <a:spcPct val="50000"/>
                </a:spcBef>
              </a:pPr>
              <a:endParaRPr lang="en-US" sz="1400" b="1" dirty="0">
                <a:latin typeface="Agilent TT Cond" pitchFamily="34" charset="0"/>
              </a:endParaRPr>
            </a:p>
            <a:p>
              <a:pPr algn="ctr">
                <a:lnSpc>
                  <a:spcPct val="80000"/>
                </a:lnSpc>
                <a:spcBef>
                  <a:spcPct val="50000"/>
                </a:spcBef>
              </a:pPr>
              <a:r>
                <a:rPr lang="en-US" sz="1400" b="1" dirty="0">
                  <a:latin typeface="Agilent TT Cond" pitchFamily="34" charset="0"/>
                </a:rPr>
                <a:t>ADC</a:t>
              </a:r>
              <a:endParaRPr lang="en-US" b="1" dirty="0">
                <a:latin typeface="Agilent TT Cond" pitchFamily="34" charset="0"/>
              </a:endParaRPr>
            </a:p>
          </p:txBody>
        </p:sp>
        <p:sp>
          <p:nvSpPr>
            <p:cNvPr id="68702" name="Rectangle 35"/>
            <p:cNvSpPr>
              <a:spLocks noChangeArrowheads="1"/>
            </p:cNvSpPr>
            <p:nvPr/>
          </p:nvSpPr>
          <p:spPr bwMode="auto">
            <a:xfrm>
              <a:off x="2607" y="1974"/>
              <a:ext cx="1734" cy="594"/>
            </a:xfrm>
            <a:prstGeom prst="rect">
              <a:avLst/>
            </a:prstGeom>
            <a:noFill/>
            <a:ln w="19050">
              <a:solidFill>
                <a:schemeClr val="accent2"/>
              </a:solidFill>
              <a:miter lim="800000"/>
              <a:headEnd/>
              <a:tailEnd/>
            </a:ln>
          </p:spPr>
          <p:txBody>
            <a:bodyPr/>
            <a:lstStyle/>
            <a:p>
              <a:endParaRPr lang="en-US" dirty="0"/>
            </a:p>
          </p:txBody>
        </p:sp>
        <p:sp>
          <p:nvSpPr>
            <p:cNvPr id="68703" name="Freeform 36"/>
            <p:cNvSpPr>
              <a:spLocks/>
            </p:cNvSpPr>
            <p:nvPr/>
          </p:nvSpPr>
          <p:spPr bwMode="auto">
            <a:xfrm>
              <a:off x="2319" y="2100"/>
              <a:ext cx="282" cy="336"/>
            </a:xfrm>
            <a:custGeom>
              <a:avLst/>
              <a:gdLst>
                <a:gd name="T0" fmla="*/ 210 w 282"/>
                <a:gd name="T1" fmla="*/ 0 h 336"/>
                <a:gd name="T2" fmla="*/ 210 w 282"/>
                <a:gd name="T3" fmla="*/ 84 h 336"/>
                <a:gd name="T4" fmla="*/ 0 w 282"/>
                <a:gd name="T5" fmla="*/ 84 h 336"/>
                <a:gd name="T6" fmla="*/ 0 w 282"/>
                <a:gd name="T7" fmla="*/ 252 h 336"/>
                <a:gd name="T8" fmla="*/ 210 w 282"/>
                <a:gd name="T9" fmla="*/ 252 h 336"/>
                <a:gd name="T10" fmla="*/ 210 w 282"/>
                <a:gd name="T11" fmla="*/ 336 h 336"/>
                <a:gd name="T12" fmla="*/ 282 w 282"/>
                <a:gd name="T13" fmla="*/ 168 h 336"/>
                <a:gd name="T14" fmla="*/ 210 w 282"/>
                <a:gd name="T15" fmla="*/ 0 h 336"/>
                <a:gd name="T16" fmla="*/ 0 60000 65536"/>
                <a:gd name="T17" fmla="*/ 0 60000 65536"/>
                <a:gd name="T18" fmla="*/ 0 60000 65536"/>
                <a:gd name="T19" fmla="*/ 0 60000 65536"/>
                <a:gd name="T20" fmla="*/ 0 60000 65536"/>
                <a:gd name="T21" fmla="*/ 0 60000 65536"/>
                <a:gd name="T22" fmla="*/ 0 60000 65536"/>
                <a:gd name="T23" fmla="*/ 0 60000 65536"/>
                <a:gd name="T24" fmla="*/ 0 w 282"/>
                <a:gd name="T25" fmla="*/ 0 h 336"/>
                <a:gd name="T26" fmla="*/ 282 w 282"/>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2" h="336">
                  <a:moveTo>
                    <a:pt x="210" y="0"/>
                  </a:moveTo>
                  <a:lnTo>
                    <a:pt x="210" y="84"/>
                  </a:lnTo>
                  <a:lnTo>
                    <a:pt x="0" y="84"/>
                  </a:lnTo>
                  <a:lnTo>
                    <a:pt x="0" y="252"/>
                  </a:lnTo>
                  <a:lnTo>
                    <a:pt x="210" y="252"/>
                  </a:lnTo>
                  <a:lnTo>
                    <a:pt x="210" y="336"/>
                  </a:lnTo>
                  <a:lnTo>
                    <a:pt x="282" y="168"/>
                  </a:lnTo>
                  <a:lnTo>
                    <a:pt x="210" y="0"/>
                  </a:lnTo>
                  <a:close/>
                </a:path>
              </a:pathLst>
            </a:custGeom>
            <a:noFill/>
            <a:ln w="9525">
              <a:solidFill>
                <a:schemeClr val="accent2"/>
              </a:solidFill>
              <a:round/>
              <a:headEnd/>
              <a:tailEnd/>
            </a:ln>
          </p:spPr>
          <p:txBody>
            <a:bodyPr/>
            <a:lstStyle/>
            <a:p>
              <a:endParaRPr lang="en-US" dirty="0"/>
            </a:p>
          </p:txBody>
        </p:sp>
        <p:grpSp>
          <p:nvGrpSpPr>
            <p:cNvPr id="10" name="Group 37"/>
            <p:cNvGrpSpPr>
              <a:grpSpLocks/>
            </p:cNvGrpSpPr>
            <p:nvPr/>
          </p:nvGrpSpPr>
          <p:grpSpPr bwMode="auto">
            <a:xfrm>
              <a:off x="3099" y="2094"/>
              <a:ext cx="378" cy="360"/>
              <a:chOff x="3099" y="1883"/>
              <a:chExt cx="378" cy="360"/>
            </a:xfrm>
          </p:grpSpPr>
          <p:sp>
            <p:nvSpPr>
              <p:cNvPr id="68741" name="Rectangle 38"/>
              <p:cNvSpPr>
                <a:spLocks noChangeArrowheads="1"/>
              </p:cNvSpPr>
              <p:nvPr/>
            </p:nvSpPr>
            <p:spPr bwMode="auto">
              <a:xfrm>
                <a:off x="3099" y="1883"/>
                <a:ext cx="378" cy="360"/>
              </a:xfrm>
              <a:prstGeom prst="rect">
                <a:avLst/>
              </a:prstGeom>
              <a:noFill/>
              <a:ln w="9525">
                <a:solidFill>
                  <a:schemeClr val="accent2"/>
                </a:solidFill>
                <a:miter lim="800000"/>
                <a:headEnd/>
                <a:tailEnd/>
              </a:ln>
            </p:spPr>
            <p:txBody>
              <a:bodyPr/>
              <a:lstStyle/>
              <a:p>
                <a:endParaRPr lang="en-US" dirty="0"/>
              </a:p>
            </p:txBody>
          </p:sp>
          <p:sp>
            <p:nvSpPr>
              <p:cNvPr id="68742" name="Freeform 39"/>
              <p:cNvSpPr>
                <a:spLocks/>
              </p:cNvSpPr>
              <p:nvPr/>
            </p:nvSpPr>
            <p:spPr bwMode="auto">
              <a:xfrm>
                <a:off x="3135" y="1925"/>
                <a:ext cx="156" cy="258"/>
              </a:xfrm>
              <a:custGeom>
                <a:avLst/>
                <a:gdLst>
                  <a:gd name="T0" fmla="*/ 0 w 26"/>
                  <a:gd name="T1" fmla="*/ 1548 h 43"/>
                  <a:gd name="T2" fmla="*/ 288 w 26"/>
                  <a:gd name="T3" fmla="*/ 252 h 43"/>
                  <a:gd name="T4" fmla="*/ 936 w 26"/>
                  <a:gd name="T5" fmla="*/ 36 h 43"/>
                  <a:gd name="T6" fmla="*/ 0 60000 65536"/>
                  <a:gd name="T7" fmla="*/ 0 60000 65536"/>
                  <a:gd name="T8" fmla="*/ 0 60000 65536"/>
                  <a:gd name="T9" fmla="*/ 0 w 26"/>
                  <a:gd name="T10" fmla="*/ 0 h 43"/>
                  <a:gd name="T11" fmla="*/ 26 w 26"/>
                  <a:gd name="T12" fmla="*/ 43 h 43"/>
                </a:gdLst>
                <a:ahLst/>
                <a:cxnLst>
                  <a:cxn ang="T6">
                    <a:pos x="T0" y="T1"/>
                  </a:cxn>
                  <a:cxn ang="T7">
                    <a:pos x="T2" y="T3"/>
                  </a:cxn>
                  <a:cxn ang="T8">
                    <a:pos x="T4" y="T5"/>
                  </a:cxn>
                </a:cxnLst>
                <a:rect l="T9" t="T10" r="T11" b="T12"/>
                <a:pathLst>
                  <a:path w="26" h="43">
                    <a:moveTo>
                      <a:pt x="0" y="43"/>
                    </a:moveTo>
                    <a:cubicBezTo>
                      <a:pt x="2" y="29"/>
                      <a:pt x="4" y="14"/>
                      <a:pt x="8" y="7"/>
                    </a:cubicBezTo>
                    <a:cubicBezTo>
                      <a:pt x="13" y="0"/>
                      <a:pt x="19" y="0"/>
                      <a:pt x="26" y="1"/>
                    </a:cubicBezTo>
                  </a:path>
                </a:pathLst>
              </a:custGeom>
              <a:noFill/>
              <a:ln w="9525">
                <a:solidFill>
                  <a:schemeClr val="accent2"/>
                </a:solidFill>
                <a:round/>
                <a:headEnd/>
                <a:tailEnd/>
              </a:ln>
            </p:spPr>
            <p:txBody>
              <a:bodyPr/>
              <a:lstStyle/>
              <a:p>
                <a:endParaRPr lang="en-US" dirty="0"/>
              </a:p>
            </p:txBody>
          </p:sp>
          <p:sp>
            <p:nvSpPr>
              <p:cNvPr id="68743" name="Freeform 40"/>
              <p:cNvSpPr>
                <a:spLocks/>
              </p:cNvSpPr>
              <p:nvPr/>
            </p:nvSpPr>
            <p:spPr bwMode="auto">
              <a:xfrm>
                <a:off x="3279" y="1925"/>
                <a:ext cx="156" cy="258"/>
              </a:xfrm>
              <a:custGeom>
                <a:avLst/>
                <a:gdLst>
                  <a:gd name="T0" fmla="*/ 936 w 26"/>
                  <a:gd name="T1" fmla="*/ 1548 h 43"/>
                  <a:gd name="T2" fmla="*/ 648 w 26"/>
                  <a:gd name="T3" fmla="*/ 252 h 43"/>
                  <a:gd name="T4" fmla="*/ 0 w 26"/>
                  <a:gd name="T5" fmla="*/ 36 h 43"/>
                  <a:gd name="T6" fmla="*/ 0 60000 65536"/>
                  <a:gd name="T7" fmla="*/ 0 60000 65536"/>
                  <a:gd name="T8" fmla="*/ 0 60000 65536"/>
                  <a:gd name="T9" fmla="*/ 0 w 26"/>
                  <a:gd name="T10" fmla="*/ 0 h 43"/>
                  <a:gd name="T11" fmla="*/ 26 w 26"/>
                  <a:gd name="T12" fmla="*/ 43 h 43"/>
                </a:gdLst>
                <a:ahLst/>
                <a:cxnLst>
                  <a:cxn ang="T6">
                    <a:pos x="T0" y="T1"/>
                  </a:cxn>
                  <a:cxn ang="T7">
                    <a:pos x="T2" y="T3"/>
                  </a:cxn>
                  <a:cxn ang="T8">
                    <a:pos x="T4" y="T5"/>
                  </a:cxn>
                </a:cxnLst>
                <a:rect l="T9" t="T10" r="T11" b="T12"/>
                <a:pathLst>
                  <a:path w="26" h="43">
                    <a:moveTo>
                      <a:pt x="26" y="43"/>
                    </a:moveTo>
                    <a:cubicBezTo>
                      <a:pt x="24" y="29"/>
                      <a:pt x="22" y="14"/>
                      <a:pt x="18" y="7"/>
                    </a:cubicBezTo>
                    <a:cubicBezTo>
                      <a:pt x="13" y="0"/>
                      <a:pt x="7" y="0"/>
                      <a:pt x="0" y="1"/>
                    </a:cubicBezTo>
                  </a:path>
                </a:pathLst>
              </a:custGeom>
              <a:noFill/>
              <a:ln w="9525">
                <a:solidFill>
                  <a:schemeClr val="accent2"/>
                </a:solidFill>
                <a:round/>
                <a:headEnd/>
                <a:tailEnd/>
              </a:ln>
            </p:spPr>
            <p:txBody>
              <a:bodyPr/>
              <a:lstStyle/>
              <a:p>
                <a:endParaRPr lang="en-US" dirty="0"/>
              </a:p>
            </p:txBody>
          </p:sp>
        </p:grpSp>
        <p:sp>
          <p:nvSpPr>
            <p:cNvPr id="68705" name="Rectangle 41"/>
            <p:cNvSpPr>
              <a:spLocks noChangeArrowheads="1"/>
            </p:cNvSpPr>
            <p:nvPr/>
          </p:nvSpPr>
          <p:spPr bwMode="auto">
            <a:xfrm>
              <a:off x="1465" y="1728"/>
              <a:ext cx="431" cy="134"/>
            </a:xfrm>
            <a:prstGeom prst="rect">
              <a:avLst/>
            </a:prstGeom>
            <a:noFill/>
            <a:ln w="9525">
              <a:noFill/>
              <a:miter lim="800000"/>
              <a:headEnd/>
              <a:tailEnd/>
            </a:ln>
          </p:spPr>
          <p:txBody>
            <a:bodyPr wrap="none" lIns="0" tIns="0" rIns="0" bIns="0">
              <a:spAutoFit/>
            </a:bodyPr>
            <a:lstStyle/>
            <a:p>
              <a:pPr algn="ctr">
                <a:spcBef>
                  <a:spcPct val="50000"/>
                </a:spcBef>
              </a:pPr>
              <a:r>
                <a:rPr lang="en-US" sz="1400" b="1" dirty="0">
                  <a:latin typeface="Agilent TT Cond" pitchFamily="34" charset="0"/>
                </a:rPr>
                <a:t>Analog IF</a:t>
              </a:r>
              <a:endParaRPr lang="en-US" b="1" dirty="0">
                <a:latin typeface="Agilent TT Cond" pitchFamily="34" charset="0"/>
              </a:endParaRPr>
            </a:p>
          </p:txBody>
        </p:sp>
        <p:sp>
          <p:nvSpPr>
            <p:cNvPr id="68706" name="Rectangle 42"/>
            <p:cNvSpPr>
              <a:spLocks noChangeArrowheads="1"/>
            </p:cNvSpPr>
            <p:nvPr/>
          </p:nvSpPr>
          <p:spPr bwMode="auto">
            <a:xfrm>
              <a:off x="1446" y="1860"/>
              <a:ext cx="235" cy="134"/>
            </a:xfrm>
            <a:prstGeom prst="rect">
              <a:avLst/>
            </a:prstGeom>
            <a:noFill/>
            <a:ln w="9525">
              <a:noFill/>
              <a:miter lim="800000"/>
              <a:headEnd/>
              <a:tailEnd/>
            </a:ln>
          </p:spPr>
          <p:txBody>
            <a:bodyPr wrap="none" lIns="0" tIns="0" rIns="0" bIns="0">
              <a:spAutoFit/>
            </a:bodyPr>
            <a:lstStyle/>
            <a:p>
              <a:pPr algn="ctr">
                <a:spcBef>
                  <a:spcPct val="50000"/>
                </a:spcBef>
              </a:pPr>
              <a:r>
                <a:rPr lang="en-US" sz="1400" b="1" dirty="0">
                  <a:latin typeface="Agilent TT Cond" pitchFamily="34" charset="0"/>
                </a:rPr>
                <a:t>Filter</a:t>
              </a:r>
              <a:endParaRPr lang="en-US" b="1" dirty="0">
                <a:latin typeface="Agilent TT Cond" pitchFamily="34" charset="0"/>
              </a:endParaRPr>
            </a:p>
          </p:txBody>
        </p:sp>
        <p:sp>
          <p:nvSpPr>
            <p:cNvPr id="68707" name="Rectangle 43"/>
            <p:cNvSpPr>
              <a:spLocks noChangeArrowheads="1"/>
            </p:cNvSpPr>
            <p:nvPr/>
          </p:nvSpPr>
          <p:spPr bwMode="auto">
            <a:xfrm>
              <a:off x="2913" y="1696"/>
              <a:ext cx="609" cy="271"/>
            </a:xfrm>
            <a:prstGeom prst="rect">
              <a:avLst/>
            </a:prstGeom>
            <a:noFill/>
            <a:ln w="9525">
              <a:noFill/>
              <a:miter lim="800000"/>
              <a:headEnd/>
              <a:tailEnd/>
            </a:ln>
          </p:spPr>
          <p:txBody>
            <a:bodyPr wrap="square" lIns="0" tIns="0" rIns="0" bIns="0">
              <a:spAutoFit/>
            </a:bodyPr>
            <a:lstStyle/>
            <a:p>
              <a:pPr algn="ctr">
                <a:spcBef>
                  <a:spcPct val="50000"/>
                </a:spcBef>
              </a:pPr>
              <a:r>
                <a:rPr lang="en-US" sz="1400" b="1" dirty="0">
                  <a:latin typeface="Agilent TT Cond" pitchFamily="34" charset="0"/>
                </a:rPr>
                <a:t>Digital IF Filter</a:t>
              </a:r>
              <a:endParaRPr lang="en-US" b="1" dirty="0">
                <a:latin typeface="Agilent TT Cond" pitchFamily="34" charset="0"/>
              </a:endParaRPr>
            </a:p>
          </p:txBody>
        </p:sp>
        <p:sp>
          <p:nvSpPr>
            <p:cNvPr id="68708" name="Freeform 44"/>
            <p:cNvSpPr>
              <a:spLocks/>
            </p:cNvSpPr>
            <p:nvPr/>
          </p:nvSpPr>
          <p:spPr bwMode="auto">
            <a:xfrm>
              <a:off x="3591" y="2118"/>
              <a:ext cx="240" cy="288"/>
            </a:xfrm>
            <a:custGeom>
              <a:avLst/>
              <a:gdLst>
                <a:gd name="T0" fmla="*/ 240 w 240"/>
                <a:gd name="T1" fmla="*/ 144 h 288"/>
                <a:gd name="T2" fmla="*/ 6 w 240"/>
                <a:gd name="T3" fmla="*/ 0 h 288"/>
                <a:gd name="T4" fmla="*/ 0 w 240"/>
                <a:gd name="T5" fmla="*/ 288 h 288"/>
                <a:gd name="T6" fmla="*/ 240 w 240"/>
                <a:gd name="T7" fmla="*/ 144 h 288"/>
                <a:gd name="T8" fmla="*/ 0 60000 65536"/>
                <a:gd name="T9" fmla="*/ 0 60000 65536"/>
                <a:gd name="T10" fmla="*/ 0 60000 65536"/>
                <a:gd name="T11" fmla="*/ 0 60000 65536"/>
                <a:gd name="T12" fmla="*/ 0 w 240"/>
                <a:gd name="T13" fmla="*/ 0 h 288"/>
                <a:gd name="T14" fmla="*/ 240 w 240"/>
                <a:gd name="T15" fmla="*/ 288 h 288"/>
              </a:gdLst>
              <a:ahLst/>
              <a:cxnLst>
                <a:cxn ang="T8">
                  <a:pos x="T0" y="T1"/>
                </a:cxn>
                <a:cxn ang="T9">
                  <a:pos x="T2" y="T3"/>
                </a:cxn>
                <a:cxn ang="T10">
                  <a:pos x="T4" y="T5"/>
                </a:cxn>
                <a:cxn ang="T11">
                  <a:pos x="T6" y="T7"/>
                </a:cxn>
              </a:cxnLst>
              <a:rect l="T12" t="T13" r="T14" b="T15"/>
              <a:pathLst>
                <a:path w="240" h="288">
                  <a:moveTo>
                    <a:pt x="240" y="144"/>
                  </a:moveTo>
                  <a:lnTo>
                    <a:pt x="6" y="0"/>
                  </a:lnTo>
                  <a:lnTo>
                    <a:pt x="0" y="288"/>
                  </a:lnTo>
                  <a:lnTo>
                    <a:pt x="240" y="144"/>
                  </a:lnTo>
                  <a:close/>
                </a:path>
              </a:pathLst>
            </a:custGeom>
            <a:noFill/>
            <a:ln w="9525">
              <a:solidFill>
                <a:schemeClr val="accent2"/>
              </a:solidFill>
              <a:round/>
              <a:headEnd/>
              <a:tailEnd/>
            </a:ln>
          </p:spPr>
          <p:txBody>
            <a:bodyPr/>
            <a:lstStyle/>
            <a:p>
              <a:endParaRPr lang="en-US" dirty="0"/>
            </a:p>
          </p:txBody>
        </p:sp>
        <p:sp>
          <p:nvSpPr>
            <p:cNvPr id="68709" name="Line 45"/>
            <p:cNvSpPr>
              <a:spLocks noChangeShapeType="1"/>
            </p:cNvSpPr>
            <p:nvPr/>
          </p:nvSpPr>
          <p:spPr bwMode="auto">
            <a:xfrm>
              <a:off x="3489" y="2268"/>
              <a:ext cx="96" cy="1"/>
            </a:xfrm>
            <a:prstGeom prst="line">
              <a:avLst/>
            </a:prstGeom>
            <a:noFill/>
            <a:ln w="9525">
              <a:solidFill>
                <a:schemeClr val="accent2"/>
              </a:solidFill>
              <a:round/>
              <a:headEnd/>
              <a:tailEnd/>
            </a:ln>
          </p:spPr>
          <p:txBody>
            <a:bodyPr/>
            <a:lstStyle/>
            <a:p>
              <a:endParaRPr lang="en-US" dirty="0"/>
            </a:p>
          </p:txBody>
        </p:sp>
        <p:sp>
          <p:nvSpPr>
            <p:cNvPr id="68710" name="Line 46"/>
            <p:cNvSpPr>
              <a:spLocks noChangeShapeType="1"/>
            </p:cNvSpPr>
            <p:nvPr/>
          </p:nvSpPr>
          <p:spPr bwMode="auto">
            <a:xfrm>
              <a:off x="3831" y="2262"/>
              <a:ext cx="126" cy="1"/>
            </a:xfrm>
            <a:prstGeom prst="line">
              <a:avLst/>
            </a:prstGeom>
            <a:noFill/>
            <a:ln w="9525">
              <a:solidFill>
                <a:schemeClr val="accent2"/>
              </a:solidFill>
              <a:round/>
              <a:headEnd/>
              <a:tailEnd/>
            </a:ln>
          </p:spPr>
          <p:txBody>
            <a:bodyPr/>
            <a:lstStyle/>
            <a:p>
              <a:endParaRPr lang="en-US" dirty="0"/>
            </a:p>
          </p:txBody>
        </p:sp>
        <p:sp>
          <p:nvSpPr>
            <p:cNvPr id="68711" name="Rectangle 47"/>
            <p:cNvSpPr>
              <a:spLocks noChangeArrowheads="1"/>
            </p:cNvSpPr>
            <p:nvPr/>
          </p:nvSpPr>
          <p:spPr bwMode="auto">
            <a:xfrm>
              <a:off x="3456" y="2688"/>
              <a:ext cx="726" cy="134"/>
            </a:xfrm>
            <a:prstGeom prst="rect">
              <a:avLst/>
            </a:prstGeom>
            <a:noFill/>
            <a:ln w="9525">
              <a:noFill/>
              <a:miter lim="800000"/>
              <a:headEnd/>
              <a:tailEnd/>
            </a:ln>
          </p:spPr>
          <p:txBody>
            <a:bodyPr wrap="none" lIns="0" tIns="0" rIns="0" bIns="0">
              <a:spAutoFit/>
            </a:bodyPr>
            <a:lstStyle/>
            <a:p>
              <a:pPr algn="ctr">
                <a:spcBef>
                  <a:spcPct val="50000"/>
                </a:spcBef>
              </a:pPr>
              <a:r>
                <a:rPr lang="en-US" sz="1400" b="1" dirty="0">
                  <a:latin typeface="Agilent TT Cond" pitchFamily="34" charset="0"/>
                </a:rPr>
                <a:t>Digital Log Amp</a:t>
              </a:r>
              <a:endParaRPr lang="en-US" b="1" dirty="0">
                <a:latin typeface="Agilent TT Cond" pitchFamily="34" charset="0"/>
              </a:endParaRPr>
            </a:p>
          </p:txBody>
        </p:sp>
        <p:sp>
          <p:nvSpPr>
            <p:cNvPr id="68712" name="Oval 48"/>
            <p:cNvSpPr>
              <a:spLocks noChangeArrowheads="1"/>
            </p:cNvSpPr>
            <p:nvPr/>
          </p:nvSpPr>
          <p:spPr bwMode="auto">
            <a:xfrm>
              <a:off x="129" y="2202"/>
              <a:ext cx="96" cy="96"/>
            </a:xfrm>
            <a:prstGeom prst="ellipse">
              <a:avLst/>
            </a:prstGeom>
            <a:solidFill>
              <a:schemeClr val="accent2"/>
            </a:solidFill>
            <a:ln w="19050">
              <a:solidFill>
                <a:schemeClr val="accent2"/>
              </a:solidFill>
              <a:round/>
              <a:headEnd/>
              <a:tailEnd/>
            </a:ln>
          </p:spPr>
          <p:txBody>
            <a:bodyPr/>
            <a:lstStyle/>
            <a:p>
              <a:endParaRPr lang="en-US" dirty="0"/>
            </a:p>
          </p:txBody>
        </p:sp>
        <p:sp>
          <p:nvSpPr>
            <p:cNvPr id="68713" name="Rectangle 49"/>
            <p:cNvSpPr>
              <a:spLocks noChangeArrowheads="1"/>
            </p:cNvSpPr>
            <p:nvPr/>
          </p:nvSpPr>
          <p:spPr bwMode="auto">
            <a:xfrm>
              <a:off x="3957" y="2088"/>
              <a:ext cx="282" cy="348"/>
            </a:xfrm>
            <a:prstGeom prst="rect">
              <a:avLst/>
            </a:prstGeom>
            <a:noFill/>
            <a:ln w="9525">
              <a:solidFill>
                <a:schemeClr val="accent2"/>
              </a:solidFill>
              <a:miter lim="800000"/>
              <a:headEnd/>
              <a:tailEnd/>
            </a:ln>
          </p:spPr>
          <p:txBody>
            <a:bodyPr/>
            <a:lstStyle/>
            <a:p>
              <a:endParaRPr lang="en-US" dirty="0"/>
            </a:p>
          </p:txBody>
        </p:sp>
        <p:sp>
          <p:nvSpPr>
            <p:cNvPr id="68714" name="Rectangle 50"/>
            <p:cNvSpPr>
              <a:spLocks noChangeArrowheads="1"/>
            </p:cNvSpPr>
            <p:nvPr/>
          </p:nvSpPr>
          <p:spPr bwMode="auto">
            <a:xfrm>
              <a:off x="3696" y="1728"/>
              <a:ext cx="764" cy="134"/>
            </a:xfrm>
            <a:prstGeom prst="rect">
              <a:avLst/>
            </a:prstGeom>
            <a:noFill/>
            <a:ln w="9525">
              <a:noFill/>
              <a:miter lim="800000"/>
              <a:headEnd/>
              <a:tailEnd/>
            </a:ln>
          </p:spPr>
          <p:txBody>
            <a:bodyPr wrap="none" lIns="0" tIns="0" rIns="0" bIns="0">
              <a:spAutoFit/>
            </a:bodyPr>
            <a:lstStyle/>
            <a:p>
              <a:pPr algn="ctr">
                <a:spcBef>
                  <a:spcPct val="50000"/>
                </a:spcBef>
              </a:pPr>
              <a:r>
                <a:rPr lang="en-US" sz="1400" b="1" dirty="0">
                  <a:latin typeface="Agilent TT Cond" pitchFamily="34" charset="0"/>
                </a:rPr>
                <a:t>Digital Detectors</a:t>
              </a:r>
              <a:endParaRPr lang="en-US" b="1" dirty="0">
                <a:latin typeface="Agilent TT Cond" pitchFamily="34" charset="0"/>
              </a:endParaRPr>
            </a:p>
          </p:txBody>
        </p:sp>
        <p:sp>
          <p:nvSpPr>
            <p:cNvPr id="68715" name="Rectangle 51"/>
            <p:cNvSpPr>
              <a:spLocks noChangeArrowheads="1"/>
            </p:cNvSpPr>
            <p:nvPr/>
          </p:nvSpPr>
          <p:spPr bwMode="auto">
            <a:xfrm>
              <a:off x="2721" y="2088"/>
              <a:ext cx="240" cy="192"/>
            </a:xfrm>
            <a:prstGeom prst="rect">
              <a:avLst/>
            </a:prstGeom>
            <a:noFill/>
            <a:ln w="9525">
              <a:solidFill>
                <a:srgbClr val="000000"/>
              </a:solidFill>
              <a:miter lim="800000"/>
              <a:headEnd/>
              <a:tailEnd/>
            </a:ln>
          </p:spPr>
          <p:txBody>
            <a:bodyPr/>
            <a:lstStyle/>
            <a:p>
              <a:endParaRPr lang="en-US" dirty="0"/>
            </a:p>
          </p:txBody>
        </p:sp>
        <p:sp>
          <p:nvSpPr>
            <p:cNvPr id="68716" name="Rectangle 52"/>
            <p:cNvSpPr>
              <a:spLocks noChangeArrowheads="1"/>
            </p:cNvSpPr>
            <p:nvPr/>
          </p:nvSpPr>
          <p:spPr bwMode="auto">
            <a:xfrm>
              <a:off x="2751" y="2106"/>
              <a:ext cx="174" cy="156"/>
            </a:xfrm>
            <a:prstGeom prst="rect">
              <a:avLst/>
            </a:prstGeom>
            <a:noFill/>
            <a:ln w="9525">
              <a:noFill/>
              <a:miter lim="800000"/>
              <a:headEnd/>
              <a:tailEnd/>
            </a:ln>
          </p:spPr>
          <p:txBody>
            <a:bodyPr/>
            <a:lstStyle/>
            <a:p>
              <a:endParaRPr lang="en-US" dirty="0"/>
            </a:p>
          </p:txBody>
        </p:sp>
        <p:sp>
          <p:nvSpPr>
            <p:cNvPr id="68717" name="Rectangle 53"/>
            <p:cNvSpPr>
              <a:spLocks noChangeArrowheads="1"/>
            </p:cNvSpPr>
            <p:nvPr/>
          </p:nvSpPr>
          <p:spPr bwMode="auto">
            <a:xfrm>
              <a:off x="2736" y="2112"/>
              <a:ext cx="241" cy="154"/>
            </a:xfrm>
            <a:prstGeom prst="rect">
              <a:avLst/>
            </a:prstGeom>
            <a:noFill/>
            <a:ln w="9525">
              <a:noFill/>
              <a:miter lim="800000"/>
              <a:headEnd/>
              <a:tailEnd/>
            </a:ln>
          </p:spPr>
          <p:txBody>
            <a:bodyPr lIns="0" tIns="0" rIns="0" bIns="0">
              <a:spAutoFit/>
            </a:bodyPr>
            <a:lstStyle/>
            <a:p>
              <a:pPr algn="ctr">
                <a:spcBef>
                  <a:spcPct val="50000"/>
                </a:spcBef>
              </a:pPr>
              <a:r>
                <a:rPr lang="en-US" sz="1600" b="1" dirty="0">
                  <a:latin typeface="Agilent TT Cond" pitchFamily="34" charset="0"/>
                </a:rPr>
                <a:t>FFT</a:t>
              </a:r>
              <a:endParaRPr lang="en-US" b="1" dirty="0">
                <a:latin typeface="Agilent TT Cond" pitchFamily="34" charset="0"/>
              </a:endParaRPr>
            </a:p>
          </p:txBody>
        </p:sp>
        <p:sp>
          <p:nvSpPr>
            <p:cNvPr id="68718" name="Freeform 54"/>
            <p:cNvSpPr>
              <a:spLocks/>
            </p:cNvSpPr>
            <p:nvPr/>
          </p:nvSpPr>
          <p:spPr bwMode="auto">
            <a:xfrm>
              <a:off x="2607" y="2118"/>
              <a:ext cx="102" cy="120"/>
            </a:xfrm>
            <a:custGeom>
              <a:avLst/>
              <a:gdLst>
                <a:gd name="T0" fmla="*/ 468 w 17"/>
                <a:gd name="T1" fmla="*/ 0 h 20"/>
                <a:gd name="T2" fmla="*/ 468 w 17"/>
                <a:gd name="T3" fmla="*/ 180 h 20"/>
                <a:gd name="T4" fmla="*/ 0 w 17"/>
                <a:gd name="T5" fmla="*/ 180 h 20"/>
                <a:gd name="T6" fmla="*/ 0 w 17"/>
                <a:gd name="T7" fmla="*/ 540 h 20"/>
                <a:gd name="T8" fmla="*/ 468 w 17"/>
                <a:gd name="T9" fmla="*/ 540 h 20"/>
                <a:gd name="T10" fmla="*/ 468 w 17"/>
                <a:gd name="T11" fmla="*/ 720 h 20"/>
                <a:gd name="T12" fmla="*/ 612 w 17"/>
                <a:gd name="T13" fmla="*/ 360 h 20"/>
                <a:gd name="T14" fmla="*/ 468 w 17"/>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0"/>
                <a:gd name="T26" fmla="*/ 17 w 17"/>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0">
                  <a:moveTo>
                    <a:pt x="13" y="0"/>
                  </a:moveTo>
                  <a:lnTo>
                    <a:pt x="13" y="5"/>
                  </a:lnTo>
                  <a:lnTo>
                    <a:pt x="0" y="5"/>
                  </a:lnTo>
                  <a:lnTo>
                    <a:pt x="0" y="15"/>
                  </a:lnTo>
                  <a:lnTo>
                    <a:pt x="13" y="15"/>
                  </a:lnTo>
                  <a:lnTo>
                    <a:pt x="13" y="20"/>
                  </a:lnTo>
                  <a:lnTo>
                    <a:pt x="17" y="10"/>
                  </a:lnTo>
                  <a:lnTo>
                    <a:pt x="13" y="0"/>
                  </a:lnTo>
                  <a:close/>
                </a:path>
              </a:pathLst>
            </a:custGeom>
            <a:solidFill>
              <a:schemeClr val="accent2"/>
            </a:solidFill>
            <a:ln w="19050">
              <a:solidFill>
                <a:schemeClr val="accent2"/>
              </a:solidFill>
              <a:round/>
              <a:headEnd/>
              <a:tailEnd/>
            </a:ln>
          </p:spPr>
          <p:txBody>
            <a:bodyPr/>
            <a:lstStyle/>
            <a:p>
              <a:endParaRPr lang="en-US" dirty="0"/>
            </a:p>
          </p:txBody>
        </p:sp>
        <p:sp>
          <p:nvSpPr>
            <p:cNvPr id="68719" name="Freeform 55"/>
            <p:cNvSpPr>
              <a:spLocks/>
            </p:cNvSpPr>
            <p:nvPr/>
          </p:nvSpPr>
          <p:spPr bwMode="auto">
            <a:xfrm>
              <a:off x="2613" y="2352"/>
              <a:ext cx="468" cy="84"/>
            </a:xfrm>
            <a:custGeom>
              <a:avLst/>
              <a:gdLst>
                <a:gd name="T0" fmla="*/ 2124 w 78"/>
                <a:gd name="T1" fmla="*/ 0 h 14"/>
                <a:gd name="T2" fmla="*/ 2124 w 78"/>
                <a:gd name="T3" fmla="*/ 108 h 14"/>
                <a:gd name="T4" fmla="*/ 0 w 78"/>
                <a:gd name="T5" fmla="*/ 108 h 14"/>
                <a:gd name="T6" fmla="*/ 0 w 78"/>
                <a:gd name="T7" fmla="*/ 360 h 14"/>
                <a:gd name="T8" fmla="*/ 2124 w 78"/>
                <a:gd name="T9" fmla="*/ 360 h 14"/>
                <a:gd name="T10" fmla="*/ 2124 w 78"/>
                <a:gd name="T11" fmla="*/ 504 h 14"/>
                <a:gd name="T12" fmla="*/ 2808 w 78"/>
                <a:gd name="T13" fmla="*/ 252 h 14"/>
                <a:gd name="T14" fmla="*/ 2124 w 78"/>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78"/>
                <a:gd name="T25" fmla="*/ 0 h 14"/>
                <a:gd name="T26" fmla="*/ 78 w 78"/>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 h="14">
                  <a:moveTo>
                    <a:pt x="59" y="0"/>
                  </a:moveTo>
                  <a:lnTo>
                    <a:pt x="59" y="3"/>
                  </a:lnTo>
                  <a:lnTo>
                    <a:pt x="0" y="3"/>
                  </a:lnTo>
                  <a:lnTo>
                    <a:pt x="0" y="10"/>
                  </a:lnTo>
                  <a:lnTo>
                    <a:pt x="59" y="10"/>
                  </a:lnTo>
                  <a:lnTo>
                    <a:pt x="59" y="14"/>
                  </a:lnTo>
                  <a:lnTo>
                    <a:pt x="78" y="7"/>
                  </a:lnTo>
                  <a:lnTo>
                    <a:pt x="59" y="0"/>
                  </a:lnTo>
                  <a:close/>
                </a:path>
              </a:pathLst>
            </a:custGeom>
            <a:solidFill>
              <a:schemeClr val="accent2"/>
            </a:solidFill>
            <a:ln w="19050">
              <a:solidFill>
                <a:schemeClr val="accent2"/>
              </a:solidFill>
              <a:round/>
              <a:headEnd/>
              <a:tailEnd/>
            </a:ln>
          </p:spPr>
          <p:txBody>
            <a:bodyPr/>
            <a:lstStyle/>
            <a:p>
              <a:endParaRPr lang="en-US" dirty="0"/>
            </a:p>
          </p:txBody>
        </p:sp>
        <p:sp>
          <p:nvSpPr>
            <p:cNvPr id="68720" name="Freeform 56"/>
            <p:cNvSpPr>
              <a:spLocks/>
            </p:cNvSpPr>
            <p:nvPr/>
          </p:nvSpPr>
          <p:spPr bwMode="auto">
            <a:xfrm>
              <a:off x="2973" y="2118"/>
              <a:ext cx="126" cy="120"/>
            </a:xfrm>
            <a:custGeom>
              <a:avLst/>
              <a:gdLst>
                <a:gd name="T0" fmla="*/ 576 w 21"/>
                <a:gd name="T1" fmla="*/ 0 h 20"/>
                <a:gd name="T2" fmla="*/ 576 w 21"/>
                <a:gd name="T3" fmla="*/ 180 h 20"/>
                <a:gd name="T4" fmla="*/ 0 w 21"/>
                <a:gd name="T5" fmla="*/ 180 h 20"/>
                <a:gd name="T6" fmla="*/ 0 w 21"/>
                <a:gd name="T7" fmla="*/ 540 h 20"/>
                <a:gd name="T8" fmla="*/ 576 w 21"/>
                <a:gd name="T9" fmla="*/ 540 h 20"/>
                <a:gd name="T10" fmla="*/ 576 w 21"/>
                <a:gd name="T11" fmla="*/ 720 h 20"/>
                <a:gd name="T12" fmla="*/ 756 w 21"/>
                <a:gd name="T13" fmla="*/ 360 h 20"/>
                <a:gd name="T14" fmla="*/ 576 w 21"/>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20"/>
                <a:gd name="T26" fmla="*/ 21 w 21"/>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20">
                  <a:moveTo>
                    <a:pt x="16" y="0"/>
                  </a:moveTo>
                  <a:lnTo>
                    <a:pt x="16" y="5"/>
                  </a:lnTo>
                  <a:lnTo>
                    <a:pt x="0" y="5"/>
                  </a:lnTo>
                  <a:lnTo>
                    <a:pt x="0" y="15"/>
                  </a:lnTo>
                  <a:lnTo>
                    <a:pt x="16" y="15"/>
                  </a:lnTo>
                  <a:lnTo>
                    <a:pt x="16" y="20"/>
                  </a:lnTo>
                  <a:lnTo>
                    <a:pt x="21" y="10"/>
                  </a:lnTo>
                  <a:lnTo>
                    <a:pt x="16" y="0"/>
                  </a:lnTo>
                  <a:close/>
                </a:path>
              </a:pathLst>
            </a:custGeom>
            <a:solidFill>
              <a:schemeClr val="accent2"/>
            </a:solidFill>
            <a:ln w="19050">
              <a:solidFill>
                <a:schemeClr val="accent2"/>
              </a:solidFill>
              <a:round/>
              <a:headEnd/>
              <a:tailEnd/>
            </a:ln>
          </p:spPr>
          <p:txBody>
            <a:bodyPr/>
            <a:lstStyle/>
            <a:p>
              <a:endParaRPr lang="en-US" dirty="0"/>
            </a:p>
          </p:txBody>
        </p:sp>
        <p:sp>
          <p:nvSpPr>
            <p:cNvPr id="68721" name="Rectangle 57"/>
            <p:cNvSpPr>
              <a:spLocks noChangeArrowheads="1"/>
            </p:cNvSpPr>
            <p:nvPr/>
          </p:nvSpPr>
          <p:spPr bwMode="auto">
            <a:xfrm>
              <a:off x="2612" y="2592"/>
              <a:ext cx="344" cy="134"/>
            </a:xfrm>
            <a:prstGeom prst="rect">
              <a:avLst/>
            </a:prstGeom>
            <a:noFill/>
            <a:ln w="9525">
              <a:noFill/>
              <a:miter lim="800000"/>
              <a:headEnd/>
              <a:tailEnd/>
            </a:ln>
          </p:spPr>
          <p:txBody>
            <a:bodyPr wrap="none" lIns="0" tIns="0" rIns="0" bIns="0">
              <a:spAutoFit/>
            </a:bodyPr>
            <a:lstStyle/>
            <a:p>
              <a:pPr algn="ctr">
                <a:spcBef>
                  <a:spcPct val="50000"/>
                </a:spcBef>
              </a:pPr>
              <a:r>
                <a:rPr lang="en-US" sz="1400" b="1" dirty="0">
                  <a:latin typeface="Agilent TT Cond" pitchFamily="34" charset="0"/>
                </a:rPr>
                <a:t>Swept  </a:t>
              </a:r>
              <a:endParaRPr lang="en-US" b="1" dirty="0">
                <a:latin typeface="Agilent TT Cond" pitchFamily="34" charset="0"/>
              </a:endParaRPr>
            </a:p>
          </p:txBody>
        </p:sp>
        <p:sp>
          <p:nvSpPr>
            <p:cNvPr id="68722" name="Rectangle 58"/>
            <p:cNvSpPr>
              <a:spLocks noChangeArrowheads="1"/>
            </p:cNvSpPr>
            <p:nvPr/>
          </p:nvSpPr>
          <p:spPr bwMode="auto">
            <a:xfrm>
              <a:off x="2944" y="2592"/>
              <a:ext cx="100" cy="136"/>
            </a:xfrm>
            <a:prstGeom prst="rect">
              <a:avLst/>
            </a:prstGeom>
            <a:noFill/>
            <a:ln w="9525">
              <a:noFill/>
              <a:miter lim="800000"/>
              <a:headEnd/>
              <a:tailEnd/>
            </a:ln>
          </p:spPr>
          <p:txBody>
            <a:bodyPr wrap="none" lIns="0" tIns="0" rIns="0" bIns="0">
              <a:spAutoFit/>
            </a:bodyPr>
            <a:lstStyle/>
            <a:p>
              <a:pPr algn="ctr">
                <a:spcBef>
                  <a:spcPct val="50000"/>
                </a:spcBef>
              </a:pPr>
              <a:r>
                <a:rPr lang="en-US" sz="1400" b="1" dirty="0">
                  <a:latin typeface="Agilent TT Cond" pitchFamily="34" charset="0"/>
                </a:rPr>
                <a:t>vs</a:t>
              </a:r>
              <a:endParaRPr lang="en-US" b="1" dirty="0">
                <a:latin typeface="Agilent TT Cond" pitchFamily="34" charset="0"/>
              </a:endParaRPr>
            </a:p>
          </p:txBody>
        </p:sp>
        <p:sp>
          <p:nvSpPr>
            <p:cNvPr id="68723" name="Rectangle 59"/>
            <p:cNvSpPr>
              <a:spLocks noChangeArrowheads="1"/>
            </p:cNvSpPr>
            <p:nvPr/>
          </p:nvSpPr>
          <p:spPr bwMode="auto">
            <a:xfrm>
              <a:off x="3074" y="2592"/>
              <a:ext cx="211" cy="134"/>
            </a:xfrm>
            <a:prstGeom prst="rect">
              <a:avLst/>
            </a:prstGeom>
            <a:noFill/>
            <a:ln w="9525">
              <a:noFill/>
              <a:miter lim="800000"/>
              <a:headEnd/>
              <a:tailEnd/>
            </a:ln>
          </p:spPr>
          <p:txBody>
            <a:bodyPr wrap="none" lIns="0" tIns="0" rIns="0" bIns="0">
              <a:spAutoFit/>
            </a:bodyPr>
            <a:lstStyle/>
            <a:p>
              <a:pPr algn="ctr">
                <a:spcBef>
                  <a:spcPct val="50000"/>
                </a:spcBef>
              </a:pPr>
              <a:r>
                <a:rPr lang="en-US" sz="1400" b="1" dirty="0">
                  <a:latin typeface="Agilent TT Cond" pitchFamily="34" charset="0"/>
                </a:rPr>
                <a:t>. FFT</a:t>
              </a:r>
              <a:endParaRPr lang="en-US" b="1" dirty="0">
                <a:latin typeface="Agilent TT Cond" pitchFamily="34" charset="0"/>
              </a:endParaRPr>
            </a:p>
          </p:txBody>
        </p:sp>
        <p:sp>
          <p:nvSpPr>
            <p:cNvPr id="68724" name="Rectangle 60"/>
            <p:cNvSpPr>
              <a:spLocks noChangeArrowheads="1"/>
            </p:cNvSpPr>
            <p:nvPr/>
          </p:nvSpPr>
          <p:spPr bwMode="auto">
            <a:xfrm>
              <a:off x="4575" y="1860"/>
              <a:ext cx="930" cy="828"/>
            </a:xfrm>
            <a:prstGeom prst="rect">
              <a:avLst/>
            </a:prstGeom>
            <a:noFill/>
            <a:ln w="19050">
              <a:solidFill>
                <a:schemeClr val="tx2"/>
              </a:solidFill>
              <a:miter lim="800000"/>
              <a:headEnd/>
              <a:tailEnd/>
            </a:ln>
          </p:spPr>
          <p:txBody>
            <a:bodyPr/>
            <a:lstStyle/>
            <a:p>
              <a:endParaRPr lang="en-US" dirty="0"/>
            </a:p>
          </p:txBody>
        </p:sp>
        <p:sp>
          <p:nvSpPr>
            <p:cNvPr id="68725" name="Rectangle 61"/>
            <p:cNvSpPr>
              <a:spLocks noChangeArrowheads="1"/>
            </p:cNvSpPr>
            <p:nvPr/>
          </p:nvSpPr>
          <p:spPr bwMode="auto">
            <a:xfrm>
              <a:off x="4647" y="1920"/>
              <a:ext cx="780" cy="702"/>
            </a:xfrm>
            <a:prstGeom prst="rect">
              <a:avLst/>
            </a:prstGeom>
            <a:noFill/>
            <a:ln w="19050">
              <a:solidFill>
                <a:srgbClr val="0085D5"/>
              </a:solidFill>
              <a:miter lim="800000"/>
              <a:headEnd/>
              <a:tailEnd/>
            </a:ln>
          </p:spPr>
          <p:txBody>
            <a:bodyPr/>
            <a:lstStyle/>
            <a:p>
              <a:endParaRPr lang="en-US" dirty="0"/>
            </a:p>
          </p:txBody>
        </p:sp>
        <p:grpSp>
          <p:nvGrpSpPr>
            <p:cNvPr id="11" name="Group 62"/>
            <p:cNvGrpSpPr>
              <a:grpSpLocks/>
            </p:cNvGrpSpPr>
            <p:nvPr/>
          </p:nvGrpSpPr>
          <p:grpSpPr bwMode="auto">
            <a:xfrm>
              <a:off x="4659" y="1968"/>
              <a:ext cx="744" cy="624"/>
              <a:chOff x="4659" y="1757"/>
              <a:chExt cx="744" cy="624"/>
            </a:xfrm>
          </p:grpSpPr>
          <p:sp>
            <p:nvSpPr>
              <p:cNvPr id="68737" name="Freeform 63"/>
              <p:cNvSpPr>
                <a:spLocks/>
              </p:cNvSpPr>
              <p:nvPr/>
            </p:nvSpPr>
            <p:spPr bwMode="auto">
              <a:xfrm>
                <a:off x="4881" y="1757"/>
                <a:ext cx="156" cy="510"/>
              </a:xfrm>
              <a:custGeom>
                <a:avLst/>
                <a:gdLst>
                  <a:gd name="T0" fmla="*/ 0 w 26"/>
                  <a:gd name="T1" fmla="*/ 3060 h 85"/>
                  <a:gd name="T2" fmla="*/ 576 w 26"/>
                  <a:gd name="T3" fmla="*/ 1368 h 85"/>
                  <a:gd name="T4" fmla="*/ 756 w 26"/>
                  <a:gd name="T5" fmla="*/ 252 h 85"/>
                  <a:gd name="T6" fmla="*/ 936 w 26"/>
                  <a:gd name="T7" fmla="*/ 0 h 85"/>
                  <a:gd name="T8" fmla="*/ 0 60000 65536"/>
                  <a:gd name="T9" fmla="*/ 0 60000 65536"/>
                  <a:gd name="T10" fmla="*/ 0 60000 65536"/>
                  <a:gd name="T11" fmla="*/ 0 60000 65536"/>
                  <a:gd name="T12" fmla="*/ 0 w 26"/>
                  <a:gd name="T13" fmla="*/ 0 h 85"/>
                  <a:gd name="T14" fmla="*/ 26 w 26"/>
                  <a:gd name="T15" fmla="*/ 85 h 85"/>
                </a:gdLst>
                <a:ahLst/>
                <a:cxnLst>
                  <a:cxn ang="T8">
                    <a:pos x="T0" y="T1"/>
                  </a:cxn>
                  <a:cxn ang="T9">
                    <a:pos x="T2" y="T3"/>
                  </a:cxn>
                  <a:cxn ang="T10">
                    <a:pos x="T4" y="T5"/>
                  </a:cxn>
                  <a:cxn ang="T11">
                    <a:pos x="T6" y="T7"/>
                  </a:cxn>
                </a:cxnLst>
                <a:rect l="T12" t="T13" r="T14" b="T15"/>
                <a:pathLst>
                  <a:path w="26" h="85">
                    <a:moveTo>
                      <a:pt x="0" y="85"/>
                    </a:moveTo>
                    <a:cubicBezTo>
                      <a:pt x="6" y="68"/>
                      <a:pt x="12" y="51"/>
                      <a:pt x="16" y="38"/>
                    </a:cubicBezTo>
                    <a:cubicBezTo>
                      <a:pt x="19" y="25"/>
                      <a:pt x="19" y="13"/>
                      <a:pt x="21" y="7"/>
                    </a:cubicBezTo>
                    <a:cubicBezTo>
                      <a:pt x="23" y="1"/>
                      <a:pt x="25" y="1"/>
                      <a:pt x="26" y="0"/>
                    </a:cubicBezTo>
                  </a:path>
                </a:pathLst>
              </a:custGeom>
              <a:noFill/>
              <a:ln w="9525">
                <a:solidFill>
                  <a:srgbClr val="000000"/>
                </a:solidFill>
                <a:round/>
                <a:headEnd/>
                <a:tailEnd/>
              </a:ln>
            </p:spPr>
            <p:txBody>
              <a:bodyPr/>
              <a:lstStyle/>
              <a:p>
                <a:endParaRPr lang="en-US" dirty="0"/>
              </a:p>
            </p:txBody>
          </p:sp>
          <p:sp>
            <p:nvSpPr>
              <p:cNvPr id="68738" name="Freeform 64"/>
              <p:cNvSpPr>
                <a:spLocks/>
              </p:cNvSpPr>
              <p:nvPr/>
            </p:nvSpPr>
            <p:spPr bwMode="auto">
              <a:xfrm>
                <a:off x="5031" y="1757"/>
                <a:ext cx="150" cy="510"/>
              </a:xfrm>
              <a:custGeom>
                <a:avLst/>
                <a:gdLst>
                  <a:gd name="T0" fmla="*/ 900 w 25"/>
                  <a:gd name="T1" fmla="*/ 3060 h 85"/>
                  <a:gd name="T2" fmla="*/ 360 w 25"/>
                  <a:gd name="T3" fmla="*/ 1368 h 85"/>
                  <a:gd name="T4" fmla="*/ 144 w 25"/>
                  <a:gd name="T5" fmla="*/ 252 h 85"/>
                  <a:gd name="T6" fmla="*/ 0 w 25"/>
                  <a:gd name="T7" fmla="*/ 0 h 85"/>
                  <a:gd name="T8" fmla="*/ 0 60000 65536"/>
                  <a:gd name="T9" fmla="*/ 0 60000 65536"/>
                  <a:gd name="T10" fmla="*/ 0 60000 65536"/>
                  <a:gd name="T11" fmla="*/ 0 60000 65536"/>
                  <a:gd name="T12" fmla="*/ 0 w 25"/>
                  <a:gd name="T13" fmla="*/ 0 h 85"/>
                  <a:gd name="T14" fmla="*/ 25 w 25"/>
                  <a:gd name="T15" fmla="*/ 85 h 85"/>
                </a:gdLst>
                <a:ahLst/>
                <a:cxnLst>
                  <a:cxn ang="T8">
                    <a:pos x="T0" y="T1"/>
                  </a:cxn>
                  <a:cxn ang="T9">
                    <a:pos x="T2" y="T3"/>
                  </a:cxn>
                  <a:cxn ang="T10">
                    <a:pos x="T4" y="T5"/>
                  </a:cxn>
                  <a:cxn ang="T11">
                    <a:pos x="T6" y="T7"/>
                  </a:cxn>
                </a:cxnLst>
                <a:rect l="T12" t="T13" r="T14" b="T15"/>
                <a:pathLst>
                  <a:path w="25" h="85">
                    <a:moveTo>
                      <a:pt x="25" y="85"/>
                    </a:moveTo>
                    <a:cubicBezTo>
                      <a:pt x="19" y="68"/>
                      <a:pt x="13" y="51"/>
                      <a:pt x="10" y="38"/>
                    </a:cubicBezTo>
                    <a:cubicBezTo>
                      <a:pt x="6" y="25"/>
                      <a:pt x="6" y="14"/>
                      <a:pt x="4" y="7"/>
                    </a:cubicBezTo>
                    <a:cubicBezTo>
                      <a:pt x="3" y="1"/>
                      <a:pt x="0" y="2"/>
                      <a:pt x="0" y="0"/>
                    </a:cubicBezTo>
                  </a:path>
                </a:pathLst>
              </a:custGeom>
              <a:noFill/>
              <a:ln w="9525">
                <a:solidFill>
                  <a:srgbClr val="000000"/>
                </a:solidFill>
                <a:round/>
                <a:headEnd/>
                <a:tailEnd/>
              </a:ln>
            </p:spPr>
            <p:txBody>
              <a:bodyPr/>
              <a:lstStyle/>
              <a:p>
                <a:endParaRPr lang="en-US" dirty="0"/>
              </a:p>
            </p:txBody>
          </p:sp>
          <p:sp>
            <p:nvSpPr>
              <p:cNvPr id="68739" name="Freeform 65"/>
              <p:cNvSpPr>
                <a:spLocks/>
              </p:cNvSpPr>
              <p:nvPr/>
            </p:nvSpPr>
            <p:spPr bwMode="auto">
              <a:xfrm>
                <a:off x="4659" y="2201"/>
                <a:ext cx="234" cy="180"/>
              </a:xfrm>
              <a:custGeom>
                <a:avLst/>
                <a:gdLst>
                  <a:gd name="T0" fmla="*/ 36 w 39"/>
                  <a:gd name="T1" fmla="*/ 504 h 30"/>
                  <a:gd name="T2" fmla="*/ 36 w 39"/>
                  <a:gd name="T3" fmla="*/ 936 h 30"/>
                  <a:gd name="T4" fmla="*/ 108 w 39"/>
                  <a:gd name="T5" fmla="*/ 720 h 30"/>
                  <a:gd name="T6" fmla="*/ 108 w 39"/>
                  <a:gd name="T7" fmla="*/ 684 h 30"/>
                  <a:gd name="T8" fmla="*/ 108 w 39"/>
                  <a:gd name="T9" fmla="*/ 324 h 30"/>
                  <a:gd name="T10" fmla="*/ 144 w 39"/>
                  <a:gd name="T11" fmla="*/ 900 h 30"/>
                  <a:gd name="T12" fmla="*/ 180 w 39"/>
                  <a:gd name="T13" fmla="*/ 756 h 30"/>
                  <a:gd name="T14" fmla="*/ 180 w 39"/>
                  <a:gd name="T15" fmla="*/ 504 h 30"/>
                  <a:gd name="T16" fmla="*/ 216 w 39"/>
                  <a:gd name="T17" fmla="*/ 972 h 30"/>
                  <a:gd name="T18" fmla="*/ 216 w 39"/>
                  <a:gd name="T19" fmla="*/ 396 h 30"/>
                  <a:gd name="T20" fmla="*/ 252 w 39"/>
                  <a:gd name="T21" fmla="*/ 936 h 30"/>
                  <a:gd name="T22" fmla="*/ 288 w 39"/>
                  <a:gd name="T23" fmla="*/ 972 h 30"/>
                  <a:gd name="T24" fmla="*/ 324 w 39"/>
                  <a:gd name="T25" fmla="*/ 576 h 30"/>
                  <a:gd name="T26" fmla="*/ 324 w 39"/>
                  <a:gd name="T27" fmla="*/ 216 h 30"/>
                  <a:gd name="T28" fmla="*/ 288 w 39"/>
                  <a:gd name="T29" fmla="*/ 720 h 30"/>
                  <a:gd name="T30" fmla="*/ 324 w 39"/>
                  <a:gd name="T31" fmla="*/ 864 h 30"/>
                  <a:gd name="T32" fmla="*/ 396 w 39"/>
                  <a:gd name="T33" fmla="*/ 216 h 30"/>
                  <a:gd name="T34" fmla="*/ 432 w 39"/>
                  <a:gd name="T35" fmla="*/ 504 h 30"/>
                  <a:gd name="T36" fmla="*/ 468 w 39"/>
                  <a:gd name="T37" fmla="*/ 180 h 30"/>
                  <a:gd name="T38" fmla="*/ 468 w 39"/>
                  <a:gd name="T39" fmla="*/ 720 h 30"/>
                  <a:gd name="T40" fmla="*/ 540 w 39"/>
                  <a:gd name="T41" fmla="*/ 216 h 30"/>
                  <a:gd name="T42" fmla="*/ 612 w 39"/>
                  <a:gd name="T43" fmla="*/ 252 h 30"/>
                  <a:gd name="T44" fmla="*/ 612 w 39"/>
                  <a:gd name="T45" fmla="*/ 792 h 30"/>
                  <a:gd name="T46" fmla="*/ 648 w 39"/>
                  <a:gd name="T47" fmla="*/ 216 h 30"/>
                  <a:gd name="T48" fmla="*/ 720 w 39"/>
                  <a:gd name="T49" fmla="*/ 468 h 30"/>
                  <a:gd name="T50" fmla="*/ 756 w 39"/>
                  <a:gd name="T51" fmla="*/ 828 h 30"/>
                  <a:gd name="T52" fmla="*/ 828 w 39"/>
                  <a:gd name="T53" fmla="*/ 216 h 30"/>
                  <a:gd name="T54" fmla="*/ 900 w 39"/>
                  <a:gd name="T55" fmla="*/ 432 h 30"/>
                  <a:gd name="T56" fmla="*/ 936 w 39"/>
                  <a:gd name="T57" fmla="*/ 828 h 30"/>
                  <a:gd name="T58" fmla="*/ 1044 w 39"/>
                  <a:gd name="T59" fmla="*/ 108 h 30"/>
                  <a:gd name="T60" fmla="*/ 1080 w 39"/>
                  <a:gd name="T61" fmla="*/ 648 h 30"/>
                  <a:gd name="T62" fmla="*/ 1152 w 39"/>
                  <a:gd name="T63" fmla="*/ 360 h 30"/>
                  <a:gd name="T64" fmla="*/ 1188 w 39"/>
                  <a:gd name="T65" fmla="*/ 828 h 30"/>
                  <a:gd name="T66" fmla="*/ 1260 w 39"/>
                  <a:gd name="T67" fmla="*/ 108 h 30"/>
                  <a:gd name="T68" fmla="*/ 1260 w 39"/>
                  <a:gd name="T69" fmla="*/ 108 h 30"/>
                  <a:gd name="T70" fmla="*/ 1332 w 39"/>
                  <a:gd name="T71" fmla="*/ 288 h 30"/>
                  <a:gd name="T72" fmla="*/ 1332 w 39"/>
                  <a:gd name="T73" fmla="*/ 360 h 30"/>
                  <a:gd name="T74" fmla="*/ 1368 w 39"/>
                  <a:gd name="T75" fmla="*/ 432 h 30"/>
                  <a:gd name="T76" fmla="*/ 1404 w 39"/>
                  <a:gd name="T77" fmla="*/ 792 h 30"/>
                  <a:gd name="T78" fmla="*/ 1404 w 39"/>
                  <a:gd name="T79" fmla="*/ 576 h 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
                  <a:gd name="T121" fmla="*/ 0 h 30"/>
                  <a:gd name="T122" fmla="*/ 39 w 39"/>
                  <a:gd name="T123" fmla="*/ 30 h 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 h="30">
                    <a:moveTo>
                      <a:pt x="0" y="29"/>
                    </a:moveTo>
                    <a:cubicBezTo>
                      <a:pt x="1" y="24"/>
                      <a:pt x="1" y="19"/>
                      <a:pt x="1" y="14"/>
                    </a:cubicBezTo>
                    <a:cubicBezTo>
                      <a:pt x="1" y="19"/>
                      <a:pt x="1" y="24"/>
                      <a:pt x="1" y="29"/>
                    </a:cubicBezTo>
                    <a:cubicBezTo>
                      <a:pt x="1" y="30"/>
                      <a:pt x="1" y="27"/>
                      <a:pt x="1" y="26"/>
                    </a:cubicBezTo>
                    <a:cubicBezTo>
                      <a:pt x="2" y="23"/>
                      <a:pt x="2" y="20"/>
                      <a:pt x="3" y="16"/>
                    </a:cubicBezTo>
                    <a:cubicBezTo>
                      <a:pt x="3" y="12"/>
                      <a:pt x="3" y="12"/>
                      <a:pt x="3" y="20"/>
                    </a:cubicBezTo>
                    <a:cubicBezTo>
                      <a:pt x="3" y="21"/>
                      <a:pt x="2" y="26"/>
                      <a:pt x="2" y="25"/>
                    </a:cubicBezTo>
                    <a:cubicBezTo>
                      <a:pt x="3" y="23"/>
                      <a:pt x="3" y="21"/>
                      <a:pt x="3" y="19"/>
                    </a:cubicBezTo>
                    <a:cubicBezTo>
                      <a:pt x="3" y="16"/>
                      <a:pt x="3" y="14"/>
                      <a:pt x="3" y="12"/>
                    </a:cubicBezTo>
                    <a:cubicBezTo>
                      <a:pt x="3" y="11"/>
                      <a:pt x="3" y="8"/>
                      <a:pt x="3" y="9"/>
                    </a:cubicBezTo>
                    <a:cubicBezTo>
                      <a:pt x="4" y="10"/>
                      <a:pt x="4" y="12"/>
                      <a:pt x="4" y="14"/>
                    </a:cubicBezTo>
                    <a:cubicBezTo>
                      <a:pt x="4" y="17"/>
                      <a:pt x="4" y="21"/>
                      <a:pt x="4" y="25"/>
                    </a:cubicBezTo>
                    <a:cubicBezTo>
                      <a:pt x="4" y="24"/>
                      <a:pt x="4" y="24"/>
                      <a:pt x="4" y="23"/>
                    </a:cubicBezTo>
                    <a:cubicBezTo>
                      <a:pt x="5" y="23"/>
                      <a:pt x="5" y="22"/>
                      <a:pt x="5" y="21"/>
                    </a:cubicBezTo>
                    <a:cubicBezTo>
                      <a:pt x="5" y="20"/>
                      <a:pt x="5" y="17"/>
                      <a:pt x="5" y="16"/>
                    </a:cubicBezTo>
                    <a:cubicBezTo>
                      <a:pt x="5" y="16"/>
                      <a:pt x="5" y="15"/>
                      <a:pt x="5" y="14"/>
                    </a:cubicBezTo>
                    <a:cubicBezTo>
                      <a:pt x="6" y="8"/>
                      <a:pt x="6" y="19"/>
                      <a:pt x="6" y="22"/>
                    </a:cubicBezTo>
                    <a:cubicBezTo>
                      <a:pt x="6" y="23"/>
                      <a:pt x="6" y="28"/>
                      <a:pt x="6" y="27"/>
                    </a:cubicBezTo>
                    <a:cubicBezTo>
                      <a:pt x="6" y="24"/>
                      <a:pt x="6" y="22"/>
                      <a:pt x="6" y="20"/>
                    </a:cubicBezTo>
                    <a:cubicBezTo>
                      <a:pt x="6" y="17"/>
                      <a:pt x="6" y="14"/>
                      <a:pt x="6" y="11"/>
                    </a:cubicBezTo>
                    <a:cubicBezTo>
                      <a:pt x="6" y="17"/>
                      <a:pt x="6" y="14"/>
                      <a:pt x="6" y="20"/>
                    </a:cubicBezTo>
                    <a:cubicBezTo>
                      <a:pt x="7" y="23"/>
                      <a:pt x="6" y="24"/>
                      <a:pt x="7" y="26"/>
                    </a:cubicBezTo>
                    <a:cubicBezTo>
                      <a:pt x="7" y="27"/>
                      <a:pt x="7" y="27"/>
                      <a:pt x="7" y="27"/>
                    </a:cubicBezTo>
                    <a:cubicBezTo>
                      <a:pt x="8" y="27"/>
                      <a:pt x="8" y="27"/>
                      <a:pt x="8" y="27"/>
                    </a:cubicBezTo>
                    <a:cubicBezTo>
                      <a:pt x="9" y="26"/>
                      <a:pt x="9" y="25"/>
                      <a:pt x="9" y="25"/>
                    </a:cubicBezTo>
                    <a:cubicBezTo>
                      <a:pt x="9" y="22"/>
                      <a:pt x="9" y="19"/>
                      <a:pt x="9" y="16"/>
                    </a:cubicBezTo>
                    <a:cubicBezTo>
                      <a:pt x="9" y="1"/>
                      <a:pt x="9" y="15"/>
                      <a:pt x="9" y="20"/>
                    </a:cubicBezTo>
                    <a:cubicBezTo>
                      <a:pt x="9" y="15"/>
                      <a:pt x="9" y="11"/>
                      <a:pt x="9" y="6"/>
                    </a:cubicBezTo>
                    <a:cubicBezTo>
                      <a:pt x="9" y="5"/>
                      <a:pt x="9" y="8"/>
                      <a:pt x="9" y="9"/>
                    </a:cubicBezTo>
                    <a:cubicBezTo>
                      <a:pt x="9" y="13"/>
                      <a:pt x="9" y="16"/>
                      <a:pt x="8" y="20"/>
                    </a:cubicBezTo>
                    <a:cubicBezTo>
                      <a:pt x="8" y="22"/>
                      <a:pt x="8" y="26"/>
                      <a:pt x="8" y="25"/>
                    </a:cubicBezTo>
                    <a:cubicBezTo>
                      <a:pt x="8" y="25"/>
                      <a:pt x="8" y="24"/>
                      <a:pt x="9" y="24"/>
                    </a:cubicBezTo>
                    <a:cubicBezTo>
                      <a:pt x="9" y="20"/>
                      <a:pt x="10" y="16"/>
                      <a:pt x="10" y="12"/>
                    </a:cubicBezTo>
                    <a:cubicBezTo>
                      <a:pt x="11" y="9"/>
                      <a:pt x="11" y="8"/>
                      <a:pt x="11" y="6"/>
                    </a:cubicBezTo>
                    <a:cubicBezTo>
                      <a:pt x="11" y="10"/>
                      <a:pt x="12" y="13"/>
                      <a:pt x="12" y="16"/>
                    </a:cubicBezTo>
                    <a:cubicBezTo>
                      <a:pt x="12" y="17"/>
                      <a:pt x="12" y="15"/>
                      <a:pt x="12" y="14"/>
                    </a:cubicBezTo>
                    <a:cubicBezTo>
                      <a:pt x="12" y="13"/>
                      <a:pt x="12" y="13"/>
                      <a:pt x="12" y="12"/>
                    </a:cubicBezTo>
                    <a:cubicBezTo>
                      <a:pt x="12" y="9"/>
                      <a:pt x="12" y="7"/>
                      <a:pt x="13" y="5"/>
                    </a:cubicBezTo>
                    <a:cubicBezTo>
                      <a:pt x="13" y="8"/>
                      <a:pt x="13" y="12"/>
                      <a:pt x="13" y="15"/>
                    </a:cubicBezTo>
                    <a:cubicBezTo>
                      <a:pt x="13" y="17"/>
                      <a:pt x="13" y="19"/>
                      <a:pt x="13" y="20"/>
                    </a:cubicBezTo>
                    <a:cubicBezTo>
                      <a:pt x="13" y="20"/>
                      <a:pt x="13" y="19"/>
                      <a:pt x="13" y="18"/>
                    </a:cubicBezTo>
                    <a:cubicBezTo>
                      <a:pt x="14" y="14"/>
                      <a:pt x="14" y="11"/>
                      <a:pt x="15" y="6"/>
                    </a:cubicBezTo>
                    <a:cubicBezTo>
                      <a:pt x="15" y="11"/>
                      <a:pt x="15" y="17"/>
                      <a:pt x="15" y="23"/>
                    </a:cubicBezTo>
                    <a:cubicBezTo>
                      <a:pt x="16" y="18"/>
                      <a:pt x="16" y="12"/>
                      <a:pt x="17" y="7"/>
                    </a:cubicBezTo>
                    <a:cubicBezTo>
                      <a:pt x="17" y="13"/>
                      <a:pt x="17" y="18"/>
                      <a:pt x="17" y="24"/>
                    </a:cubicBezTo>
                    <a:cubicBezTo>
                      <a:pt x="17" y="25"/>
                      <a:pt x="17" y="23"/>
                      <a:pt x="17" y="22"/>
                    </a:cubicBezTo>
                    <a:cubicBezTo>
                      <a:pt x="17" y="21"/>
                      <a:pt x="17" y="20"/>
                      <a:pt x="17" y="20"/>
                    </a:cubicBezTo>
                    <a:cubicBezTo>
                      <a:pt x="17" y="15"/>
                      <a:pt x="18" y="11"/>
                      <a:pt x="18" y="6"/>
                    </a:cubicBezTo>
                    <a:cubicBezTo>
                      <a:pt x="18" y="11"/>
                      <a:pt x="18" y="16"/>
                      <a:pt x="18" y="20"/>
                    </a:cubicBezTo>
                    <a:cubicBezTo>
                      <a:pt x="19" y="19"/>
                      <a:pt x="19" y="16"/>
                      <a:pt x="20" y="13"/>
                    </a:cubicBezTo>
                    <a:cubicBezTo>
                      <a:pt x="20" y="11"/>
                      <a:pt x="20" y="8"/>
                      <a:pt x="20" y="6"/>
                    </a:cubicBezTo>
                    <a:cubicBezTo>
                      <a:pt x="21" y="12"/>
                      <a:pt x="21" y="17"/>
                      <a:pt x="21" y="23"/>
                    </a:cubicBezTo>
                    <a:cubicBezTo>
                      <a:pt x="21" y="20"/>
                      <a:pt x="22" y="18"/>
                      <a:pt x="22" y="16"/>
                    </a:cubicBezTo>
                    <a:cubicBezTo>
                      <a:pt x="22" y="12"/>
                      <a:pt x="22" y="9"/>
                      <a:pt x="23" y="6"/>
                    </a:cubicBezTo>
                    <a:cubicBezTo>
                      <a:pt x="23" y="12"/>
                      <a:pt x="23" y="18"/>
                      <a:pt x="23" y="24"/>
                    </a:cubicBezTo>
                    <a:cubicBezTo>
                      <a:pt x="25" y="21"/>
                      <a:pt x="25" y="18"/>
                      <a:pt x="25" y="12"/>
                    </a:cubicBezTo>
                    <a:cubicBezTo>
                      <a:pt x="25" y="11"/>
                      <a:pt x="26" y="8"/>
                      <a:pt x="26" y="8"/>
                    </a:cubicBezTo>
                    <a:cubicBezTo>
                      <a:pt x="26" y="13"/>
                      <a:pt x="26" y="18"/>
                      <a:pt x="26" y="23"/>
                    </a:cubicBezTo>
                    <a:cubicBezTo>
                      <a:pt x="27" y="17"/>
                      <a:pt x="27" y="10"/>
                      <a:pt x="28" y="6"/>
                    </a:cubicBezTo>
                    <a:cubicBezTo>
                      <a:pt x="28" y="5"/>
                      <a:pt x="28" y="3"/>
                      <a:pt x="29" y="3"/>
                    </a:cubicBezTo>
                    <a:cubicBezTo>
                      <a:pt x="29" y="3"/>
                      <a:pt x="29" y="7"/>
                      <a:pt x="29" y="8"/>
                    </a:cubicBezTo>
                    <a:cubicBezTo>
                      <a:pt x="29" y="12"/>
                      <a:pt x="29" y="15"/>
                      <a:pt x="30" y="18"/>
                    </a:cubicBezTo>
                    <a:cubicBezTo>
                      <a:pt x="30" y="27"/>
                      <a:pt x="31" y="18"/>
                      <a:pt x="31" y="15"/>
                    </a:cubicBezTo>
                    <a:cubicBezTo>
                      <a:pt x="31" y="13"/>
                      <a:pt x="32" y="12"/>
                      <a:pt x="32" y="10"/>
                    </a:cubicBezTo>
                    <a:cubicBezTo>
                      <a:pt x="32" y="8"/>
                      <a:pt x="33" y="5"/>
                      <a:pt x="33" y="5"/>
                    </a:cubicBezTo>
                    <a:cubicBezTo>
                      <a:pt x="33" y="11"/>
                      <a:pt x="33" y="17"/>
                      <a:pt x="33" y="23"/>
                    </a:cubicBezTo>
                    <a:cubicBezTo>
                      <a:pt x="33" y="20"/>
                      <a:pt x="34" y="18"/>
                      <a:pt x="34" y="15"/>
                    </a:cubicBezTo>
                    <a:cubicBezTo>
                      <a:pt x="34" y="11"/>
                      <a:pt x="35" y="7"/>
                      <a:pt x="35" y="3"/>
                    </a:cubicBezTo>
                    <a:cubicBezTo>
                      <a:pt x="35" y="2"/>
                      <a:pt x="35" y="0"/>
                      <a:pt x="35" y="0"/>
                    </a:cubicBezTo>
                    <a:cubicBezTo>
                      <a:pt x="35" y="1"/>
                      <a:pt x="35" y="2"/>
                      <a:pt x="35" y="3"/>
                    </a:cubicBezTo>
                    <a:cubicBezTo>
                      <a:pt x="35" y="10"/>
                      <a:pt x="35" y="16"/>
                      <a:pt x="35" y="23"/>
                    </a:cubicBezTo>
                    <a:cubicBezTo>
                      <a:pt x="36" y="18"/>
                      <a:pt x="36" y="14"/>
                      <a:pt x="37" y="8"/>
                    </a:cubicBezTo>
                    <a:cubicBezTo>
                      <a:pt x="37" y="10"/>
                      <a:pt x="36" y="12"/>
                      <a:pt x="37" y="12"/>
                    </a:cubicBezTo>
                    <a:cubicBezTo>
                      <a:pt x="37" y="13"/>
                      <a:pt x="37" y="11"/>
                      <a:pt x="37" y="10"/>
                    </a:cubicBezTo>
                    <a:cubicBezTo>
                      <a:pt x="37" y="7"/>
                      <a:pt x="38" y="3"/>
                      <a:pt x="38" y="0"/>
                    </a:cubicBezTo>
                    <a:cubicBezTo>
                      <a:pt x="38" y="4"/>
                      <a:pt x="38" y="8"/>
                      <a:pt x="38" y="12"/>
                    </a:cubicBezTo>
                    <a:cubicBezTo>
                      <a:pt x="38" y="14"/>
                      <a:pt x="39" y="16"/>
                      <a:pt x="39" y="18"/>
                    </a:cubicBezTo>
                    <a:cubicBezTo>
                      <a:pt x="39" y="19"/>
                      <a:pt x="39" y="21"/>
                      <a:pt x="39" y="22"/>
                    </a:cubicBezTo>
                    <a:cubicBezTo>
                      <a:pt x="39" y="23"/>
                      <a:pt x="39" y="20"/>
                      <a:pt x="39" y="19"/>
                    </a:cubicBezTo>
                    <a:cubicBezTo>
                      <a:pt x="39" y="18"/>
                      <a:pt x="39" y="17"/>
                      <a:pt x="39" y="16"/>
                    </a:cubicBezTo>
                    <a:cubicBezTo>
                      <a:pt x="39" y="12"/>
                      <a:pt x="39" y="8"/>
                      <a:pt x="39" y="4"/>
                    </a:cubicBezTo>
                  </a:path>
                </a:pathLst>
              </a:custGeom>
              <a:noFill/>
              <a:ln w="9525">
                <a:solidFill>
                  <a:srgbClr val="000000"/>
                </a:solidFill>
                <a:round/>
                <a:headEnd/>
                <a:tailEnd/>
              </a:ln>
            </p:spPr>
            <p:txBody>
              <a:bodyPr/>
              <a:lstStyle/>
              <a:p>
                <a:endParaRPr lang="en-US" dirty="0"/>
              </a:p>
            </p:txBody>
          </p:sp>
          <p:sp>
            <p:nvSpPr>
              <p:cNvPr id="68740" name="Freeform 66"/>
              <p:cNvSpPr>
                <a:spLocks/>
              </p:cNvSpPr>
              <p:nvPr/>
            </p:nvSpPr>
            <p:spPr bwMode="auto">
              <a:xfrm>
                <a:off x="5169" y="2201"/>
                <a:ext cx="234" cy="180"/>
              </a:xfrm>
              <a:custGeom>
                <a:avLst/>
                <a:gdLst>
                  <a:gd name="T0" fmla="*/ 1404 w 39"/>
                  <a:gd name="T1" fmla="*/ 540 h 30"/>
                  <a:gd name="T2" fmla="*/ 1368 w 39"/>
                  <a:gd name="T3" fmla="*/ 936 h 30"/>
                  <a:gd name="T4" fmla="*/ 1332 w 39"/>
                  <a:gd name="T5" fmla="*/ 720 h 30"/>
                  <a:gd name="T6" fmla="*/ 1332 w 39"/>
                  <a:gd name="T7" fmla="*/ 684 h 30"/>
                  <a:gd name="T8" fmla="*/ 1296 w 39"/>
                  <a:gd name="T9" fmla="*/ 324 h 30"/>
                  <a:gd name="T10" fmla="*/ 1296 w 39"/>
                  <a:gd name="T11" fmla="*/ 900 h 30"/>
                  <a:gd name="T12" fmla="*/ 1260 w 39"/>
                  <a:gd name="T13" fmla="*/ 756 h 30"/>
                  <a:gd name="T14" fmla="*/ 1224 w 39"/>
                  <a:gd name="T15" fmla="*/ 540 h 30"/>
                  <a:gd name="T16" fmla="*/ 1224 w 39"/>
                  <a:gd name="T17" fmla="*/ 972 h 30"/>
                  <a:gd name="T18" fmla="*/ 1224 w 39"/>
                  <a:gd name="T19" fmla="*/ 396 h 30"/>
                  <a:gd name="T20" fmla="*/ 1188 w 39"/>
                  <a:gd name="T21" fmla="*/ 936 h 30"/>
                  <a:gd name="T22" fmla="*/ 1116 w 39"/>
                  <a:gd name="T23" fmla="*/ 972 h 30"/>
                  <a:gd name="T24" fmla="*/ 1080 w 39"/>
                  <a:gd name="T25" fmla="*/ 612 h 30"/>
                  <a:gd name="T26" fmla="*/ 1116 w 39"/>
                  <a:gd name="T27" fmla="*/ 216 h 30"/>
                  <a:gd name="T28" fmla="*/ 1116 w 39"/>
                  <a:gd name="T29" fmla="*/ 720 h 30"/>
                  <a:gd name="T30" fmla="*/ 1116 w 39"/>
                  <a:gd name="T31" fmla="*/ 864 h 30"/>
                  <a:gd name="T32" fmla="*/ 1008 w 39"/>
                  <a:gd name="T33" fmla="*/ 216 h 30"/>
                  <a:gd name="T34" fmla="*/ 1008 w 39"/>
                  <a:gd name="T35" fmla="*/ 540 h 30"/>
                  <a:gd name="T36" fmla="*/ 972 w 39"/>
                  <a:gd name="T37" fmla="*/ 180 h 30"/>
                  <a:gd name="T38" fmla="*/ 972 w 39"/>
                  <a:gd name="T39" fmla="*/ 720 h 30"/>
                  <a:gd name="T40" fmla="*/ 900 w 39"/>
                  <a:gd name="T41" fmla="*/ 216 h 30"/>
                  <a:gd name="T42" fmla="*/ 828 w 39"/>
                  <a:gd name="T43" fmla="*/ 252 h 30"/>
                  <a:gd name="T44" fmla="*/ 792 w 39"/>
                  <a:gd name="T45" fmla="*/ 792 h 30"/>
                  <a:gd name="T46" fmla="*/ 792 w 39"/>
                  <a:gd name="T47" fmla="*/ 216 h 30"/>
                  <a:gd name="T48" fmla="*/ 720 w 39"/>
                  <a:gd name="T49" fmla="*/ 468 h 30"/>
                  <a:gd name="T50" fmla="*/ 648 w 39"/>
                  <a:gd name="T51" fmla="*/ 828 h 30"/>
                  <a:gd name="T52" fmla="*/ 612 w 39"/>
                  <a:gd name="T53" fmla="*/ 216 h 30"/>
                  <a:gd name="T54" fmla="*/ 504 w 39"/>
                  <a:gd name="T55" fmla="*/ 468 h 30"/>
                  <a:gd name="T56" fmla="*/ 468 w 39"/>
                  <a:gd name="T57" fmla="*/ 828 h 30"/>
                  <a:gd name="T58" fmla="*/ 396 w 39"/>
                  <a:gd name="T59" fmla="*/ 144 h 30"/>
                  <a:gd name="T60" fmla="*/ 360 w 39"/>
                  <a:gd name="T61" fmla="*/ 684 h 30"/>
                  <a:gd name="T62" fmla="*/ 252 w 39"/>
                  <a:gd name="T63" fmla="*/ 396 h 30"/>
                  <a:gd name="T64" fmla="*/ 216 w 39"/>
                  <a:gd name="T65" fmla="*/ 828 h 30"/>
                  <a:gd name="T66" fmla="*/ 144 w 39"/>
                  <a:gd name="T67" fmla="*/ 108 h 30"/>
                  <a:gd name="T68" fmla="*/ 144 w 39"/>
                  <a:gd name="T69" fmla="*/ 144 h 30"/>
                  <a:gd name="T70" fmla="*/ 108 w 39"/>
                  <a:gd name="T71" fmla="*/ 288 h 30"/>
                  <a:gd name="T72" fmla="*/ 72 w 39"/>
                  <a:gd name="T73" fmla="*/ 360 h 30"/>
                  <a:gd name="T74" fmla="*/ 36 w 39"/>
                  <a:gd name="T75" fmla="*/ 432 h 30"/>
                  <a:gd name="T76" fmla="*/ 36 w 39"/>
                  <a:gd name="T77" fmla="*/ 792 h 30"/>
                  <a:gd name="T78" fmla="*/ 36 w 39"/>
                  <a:gd name="T79" fmla="*/ 576 h 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
                  <a:gd name="T121" fmla="*/ 0 h 30"/>
                  <a:gd name="T122" fmla="*/ 39 w 39"/>
                  <a:gd name="T123" fmla="*/ 30 h 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 h="30">
                    <a:moveTo>
                      <a:pt x="39" y="29"/>
                    </a:moveTo>
                    <a:cubicBezTo>
                      <a:pt x="39" y="24"/>
                      <a:pt x="39" y="19"/>
                      <a:pt x="39" y="15"/>
                    </a:cubicBezTo>
                    <a:cubicBezTo>
                      <a:pt x="39" y="19"/>
                      <a:pt x="39" y="24"/>
                      <a:pt x="38" y="29"/>
                    </a:cubicBezTo>
                    <a:cubicBezTo>
                      <a:pt x="38" y="30"/>
                      <a:pt x="38" y="27"/>
                      <a:pt x="38" y="26"/>
                    </a:cubicBezTo>
                    <a:cubicBezTo>
                      <a:pt x="38" y="23"/>
                      <a:pt x="37" y="20"/>
                      <a:pt x="37" y="17"/>
                    </a:cubicBezTo>
                    <a:cubicBezTo>
                      <a:pt x="37" y="12"/>
                      <a:pt x="37" y="12"/>
                      <a:pt x="37" y="20"/>
                    </a:cubicBezTo>
                    <a:cubicBezTo>
                      <a:pt x="37" y="22"/>
                      <a:pt x="37" y="26"/>
                      <a:pt x="37" y="25"/>
                    </a:cubicBezTo>
                    <a:cubicBezTo>
                      <a:pt x="37" y="24"/>
                      <a:pt x="37" y="21"/>
                      <a:pt x="37" y="19"/>
                    </a:cubicBezTo>
                    <a:cubicBezTo>
                      <a:pt x="37" y="17"/>
                      <a:pt x="37" y="14"/>
                      <a:pt x="36" y="12"/>
                    </a:cubicBezTo>
                    <a:cubicBezTo>
                      <a:pt x="36" y="11"/>
                      <a:pt x="36" y="8"/>
                      <a:pt x="36" y="9"/>
                    </a:cubicBezTo>
                    <a:cubicBezTo>
                      <a:pt x="36" y="11"/>
                      <a:pt x="36" y="12"/>
                      <a:pt x="36" y="14"/>
                    </a:cubicBezTo>
                    <a:cubicBezTo>
                      <a:pt x="36" y="18"/>
                      <a:pt x="36" y="21"/>
                      <a:pt x="36" y="25"/>
                    </a:cubicBezTo>
                    <a:cubicBezTo>
                      <a:pt x="35" y="24"/>
                      <a:pt x="35" y="24"/>
                      <a:pt x="35" y="23"/>
                    </a:cubicBezTo>
                    <a:cubicBezTo>
                      <a:pt x="35" y="23"/>
                      <a:pt x="35" y="22"/>
                      <a:pt x="35" y="21"/>
                    </a:cubicBezTo>
                    <a:cubicBezTo>
                      <a:pt x="35" y="20"/>
                      <a:pt x="34" y="17"/>
                      <a:pt x="34" y="17"/>
                    </a:cubicBezTo>
                    <a:cubicBezTo>
                      <a:pt x="34" y="16"/>
                      <a:pt x="34" y="15"/>
                      <a:pt x="34" y="15"/>
                    </a:cubicBezTo>
                    <a:cubicBezTo>
                      <a:pt x="33" y="8"/>
                      <a:pt x="34" y="19"/>
                      <a:pt x="34" y="22"/>
                    </a:cubicBezTo>
                    <a:cubicBezTo>
                      <a:pt x="34" y="24"/>
                      <a:pt x="34" y="28"/>
                      <a:pt x="34" y="27"/>
                    </a:cubicBezTo>
                    <a:cubicBezTo>
                      <a:pt x="34" y="25"/>
                      <a:pt x="34" y="22"/>
                      <a:pt x="34" y="20"/>
                    </a:cubicBezTo>
                    <a:cubicBezTo>
                      <a:pt x="34" y="17"/>
                      <a:pt x="34" y="14"/>
                      <a:pt x="34" y="11"/>
                    </a:cubicBezTo>
                    <a:cubicBezTo>
                      <a:pt x="33" y="17"/>
                      <a:pt x="34" y="14"/>
                      <a:pt x="33" y="21"/>
                    </a:cubicBezTo>
                    <a:cubicBezTo>
                      <a:pt x="33" y="23"/>
                      <a:pt x="33" y="25"/>
                      <a:pt x="33" y="26"/>
                    </a:cubicBezTo>
                    <a:cubicBezTo>
                      <a:pt x="33" y="27"/>
                      <a:pt x="32" y="27"/>
                      <a:pt x="32" y="28"/>
                    </a:cubicBezTo>
                    <a:cubicBezTo>
                      <a:pt x="32" y="27"/>
                      <a:pt x="31" y="28"/>
                      <a:pt x="31" y="27"/>
                    </a:cubicBezTo>
                    <a:cubicBezTo>
                      <a:pt x="31" y="27"/>
                      <a:pt x="31" y="26"/>
                      <a:pt x="31" y="25"/>
                    </a:cubicBezTo>
                    <a:cubicBezTo>
                      <a:pt x="31" y="22"/>
                      <a:pt x="30" y="19"/>
                      <a:pt x="30" y="17"/>
                    </a:cubicBezTo>
                    <a:cubicBezTo>
                      <a:pt x="30" y="1"/>
                      <a:pt x="30" y="16"/>
                      <a:pt x="30" y="20"/>
                    </a:cubicBezTo>
                    <a:cubicBezTo>
                      <a:pt x="30" y="15"/>
                      <a:pt x="30" y="11"/>
                      <a:pt x="31" y="6"/>
                    </a:cubicBezTo>
                    <a:cubicBezTo>
                      <a:pt x="31" y="5"/>
                      <a:pt x="31" y="8"/>
                      <a:pt x="31" y="9"/>
                    </a:cubicBezTo>
                    <a:cubicBezTo>
                      <a:pt x="31" y="13"/>
                      <a:pt x="31" y="16"/>
                      <a:pt x="31" y="20"/>
                    </a:cubicBezTo>
                    <a:cubicBezTo>
                      <a:pt x="31" y="22"/>
                      <a:pt x="32" y="27"/>
                      <a:pt x="31" y="26"/>
                    </a:cubicBezTo>
                    <a:cubicBezTo>
                      <a:pt x="31" y="25"/>
                      <a:pt x="31" y="25"/>
                      <a:pt x="31" y="24"/>
                    </a:cubicBezTo>
                    <a:cubicBezTo>
                      <a:pt x="30" y="20"/>
                      <a:pt x="30" y="16"/>
                      <a:pt x="29" y="13"/>
                    </a:cubicBezTo>
                    <a:cubicBezTo>
                      <a:pt x="29" y="10"/>
                      <a:pt x="29" y="8"/>
                      <a:pt x="28" y="6"/>
                    </a:cubicBezTo>
                    <a:cubicBezTo>
                      <a:pt x="28" y="10"/>
                      <a:pt x="28" y="13"/>
                      <a:pt x="28" y="17"/>
                    </a:cubicBezTo>
                    <a:cubicBezTo>
                      <a:pt x="28" y="17"/>
                      <a:pt x="28" y="15"/>
                      <a:pt x="28" y="15"/>
                    </a:cubicBezTo>
                    <a:cubicBezTo>
                      <a:pt x="28" y="14"/>
                      <a:pt x="28" y="13"/>
                      <a:pt x="27" y="12"/>
                    </a:cubicBezTo>
                    <a:cubicBezTo>
                      <a:pt x="27" y="9"/>
                      <a:pt x="27" y="7"/>
                      <a:pt x="27" y="5"/>
                    </a:cubicBezTo>
                    <a:cubicBezTo>
                      <a:pt x="27" y="8"/>
                      <a:pt x="27" y="12"/>
                      <a:pt x="27" y="15"/>
                    </a:cubicBezTo>
                    <a:cubicBezTo>
                      <a:pt x="27" y="17"/>
                      <a:pt x="27" y="19"/>
                      <a:pt x="27" y="20"/>
                    </a:cubicBezTo>
                    <a:cubicBezTo>
                      <a:pt x="27" y="21"/>
                      <a:pt x="26" y="19"/>
                      <a:pt x="26" y="19"/>
                    </a:cubicBezTo>
                    <a:cubicBezTo>
                      <a:pt x="26" y="14"/>
                      <a:pt x="25" y="11"/>
                      <a:pt x="25" y="6"/>
                    </a:cubicBezTo>
                    <a:cubicBezTo>
                      <a:pt x="25" y="11"/>
                      <a:pt x="25" y="18"/>
                      <a:pt x="24" y="23"/>
                    </a:cubicBezTo>
                    <a:cubicBezTo>
                      <a:pt x="24" y="19"/>
                      <a:pt x="23" y="12"/>
                      <a:pt x="23" y="7"/>
                    </a:cubicBezTo>
                    <a:cubicBezTo>
                      <a:pt x="23" y="13"/>
                      <a:pt x="23" y="19"/>
                      <a:pt x="23" y="24"/>
                    </a:cubicBezTo>
                    <a:cubicBezTo>
                      <a:pt x="22" y="25"/>
                      <a:pt x="22" y="23"/>
                      <a:pt x="22" y="22"/>
                    </a:cubicBezTo>
                    <a:cubicBezTo>
                      <a:pt x="22" y="21"/>
                      <a:pt x="22" y="21"/>
                      <a:pt x="22" y="20"/>
                    </a:cubicBezTo>
                    <a:cubicBezTo>
                      <a:pt x="22" y="15"/>
                      <a:pt x="22" y="11"/>
                      <a:pt x="22" y="6"/>
                    </a:cubicBezTo>
                    <a:cubicBezTo>
                      <a:pt x="21" y="11"/>
                      <a:pt x="21" y="16"/>
                      <a:pt x="21" y="21"/>
                    </a:cubicBezTo>
                    <a:cubicBezTo>
                      <a:pt x="20" y="20"/>
                      <a:pt x="21" y="17"/>
                      <a:pt x="20" y="13"/>
                    </a:cubicBezTo>
                    <a:cubicBezTo>
                      <a:pt x="20" y="11"/>
                      <a:pt x="19" y="9"/>
                      <a:pt x="19" y="6"/>
                    </a:cubicBezTo>
                    <a:cubicBezTo>
                      <a:pt x="19" y="12"/>
                      <a:pt x="19" y="17"/>
                      <a:pt x="18" y="23"/>
                    </a:cubicBezTo>
                    <a:cubicBezTo>
                      <a:pt x="18" y="21"/>
                      <a:pt x="18" y="19"/>
                      <a:pt x="18" y="17"/>
                    </a:cubicBezTo>
                    <a:cubicBezTo>
                      <a:pt x="17" y="13"/>
                      <a:pt x="17" y="10"/>
                      <a:pt x="17" y="6"/>
                    </a:cubicBezTo>
                    <a:cubicBezTo>
                      <a:pt x="16" y="12"/>
                      <a:pt x="16" y="18"/>
                      <a:pt x="16" y="24"/>
                    </a:cubicBezTo>
                    <a:cubicBezTo>
                      <a:pt x="15" y="21"/>
                      <a:pt x="15" y="19"/>
                      <a:pt x="14" y="13"/>
                    </a:cubicBezTo>
                    <a:cubicBezTo>
                      <a:pt x="14" y="11"/>
                      <a:pt x="14" y="8"/>
                      <a:pt x="14" y="8"/>
                    </a:cubicBezTo>
                    <a:cubicBezTo>
                      <a:pt x="13" y="13"/>
                      <a:pt x="13" y="18"/>
                      <a:pt x="13" y="23"/>
                    </a:cubicBezTo>
                    <a:cubicBezTo>
                      <a:pt x="13" y="17"/>
                      <a:pt x="12" y="11"/>
                      <a:pt x="11" y="6"/>
                    </a:cubicBezTo>
                    <a:cubicBezTo>
                      <a:pt x="11" y="5"/>
                      <a:pt x="11" y="4"/>
                      <a:pt x="11" y="4"/>
                    </a:cubicBezTo>
                    <a:cubicBezTo>
                      <a:pt x="11" y="4"/>
                      <a:pt x="11" y="7"/>
                      <a:pt x="10" y="8"/>
                    </a:cubicBezTo>
                    <a:cubicBezTo>
                      <a:pt x="10" y="12"/>
                      <a:pt x="10" y="15"/>
                      <a:pt x="10" y="19"/>
                    </a:cubicBezTo>
                    <a:cubicBezTo>
                      <a:pt x="9" y="28"/>
                      <a:pt x="9" y="18"/>
                      <a:pt x="8" y="15"/>
                    </a:cubicBezTo>
                    <a:cubicBezTo>
                      <a:pt x="8" y="14"/>
                      <a:pt x="8" y="12"/>
                      <a:pt x="7" y="11"/>
                    </a:cubicBezTo>
                    <a:cubicBezTo>
                      <a:pt x="7" y="9"/>
                      <a:pt x="7" y="5"/>
                      <a:pt x="7" y="5"/>
                    </a:cubicBezTo>
                    <a:cubicBezTo>
                      <a:pt x="6" y="11"/>
                      <a:pt x="7" y="17"/>
                      <a:pt x="6" y="23"/>
                    </a:cubicBezTo>
                    <a:cubicBezTo>
                      <a:pt x="6" y="20"/>
                      <a:pt x="6" y="18"/>
                      <a:pt x="6" y="15"/>
                    </a:cubicBezTo>
                    <a:cubicBezTo>
                      <a:pt x="5" y="11"/>
                      <a:pt x="5" y="7"/>
                      <a:pt x="4" y="3"/>
                    </a:cubicBezTo>
                    <a:cubicBezTo>
                      <a:pt x="4" y="2"/>
                      <a:pt x="4" y="0"/>
                      <a:pt x="4" y="0"/>
                    </a:cubicBezTo>
                    <a:cubicBezTo>
                      <a:pt x="4" y="1"/>
                      <a:pt x="4" y="3"/>
                      <a:pt x="4" y="4"/>
                    </a:cubicBezTo>
                    <a:cubicBezTo>
                      <a:pt x="4" y="10"/>
                      <a:pt x="4" y="16"/>
                      <a:pt x="4" y="23"/>
                    </a:cubicBezTo>
                    <a:cubicBezTo>
                      <a:pt x="3" y="18"/>
                      <a:pt x="3" y="14"/>
                      <a:pt x="3" y="8"/>
                    </a:cubicBezTo>
                    <a:cubicBezTo>
                      <a:pt x="3" y="10"/>
                      <a:pt x="3" y="12"/>
                      <a:pt x="3" y="13"/>
                    </a:cubicBezTo>
                    <a:cubicBezTo>
                      <a:pt x="3" y="13"/>
                      <a:pt x="3" y="11"/>
                      <a:pt x="2" y="10"/>
                    </a:cubicBezTo>
                    <a:cubicBezTo>
                      <a:pt x="2" y="7"/>
                      <a:pt x="2" y="3"/>
                      <a:pt x="2" y="0"/>
                    </a:cubicBezTo>
                    <a:cubicBezTo>
                      <a:pt x="1" y="4"/>
                      <a:pt x="1" y="8"/>
                      <a:pt x="1" y="12"/>
                    </a:cubicBezTo>
                    <a:cubicBezTo>
                      <a:pt x="1" y="14"/>
                      <a:pt x="1" y="16"/>
                      <a:pt x="1" y="18"/>
                    </a:cubicBezTo>
                    <a:cubicBezTo>
                      <a:pt x="1" y="19"/>
                      <a:pt x="1" y="21"/>
                      <a:pt x="1" y="22"/>
                    </a:cubicBezTo>
                    <a:cubicBezTo>
                      <a:pt x="1" y="23"/>
                      <a:pt x="1" y="20"/>
                      <a:pt x="1" y="19"/>
                    </a:cubicBezTo>
                    <a:cubicBezTo>
                      <a:pt x="1" y="18"/>
                      <a:pt x="1" y="17"/>
                      <a:pt x="1" y="16"/>
                    </a:cubicBezTo>
                    <a:cubicBezTo>
                      <a:pt x="0" y="12"/>
                      <a:pt x="0" y="8"/>
                      <a:pt x="0" y="4"/>
                    </a:cubicBezTo>
                  </a:path>
                </a:pathLst>
              </a:custGeom>
              <a:noFill/>
              <a:ln w="9525">
                <a:solidFill>
                  <a:srgbClr val="000000"/>
                </a:solidFill>
                <a:round/>
                <a:headEnd/>
                <a:tailEnd/>
              </a:ln>
            </p:spPr>
            <p:txBody>
              <a:bodyPr/>
              <a:lstStyle/>
              <a:p>
                <a:endParaRPr lang="en-US" dirty="0"/>
              </a:p>
            </p:txBody>
          </p:sp>
        </p:grpSp>
        <p:sp>
          <p:nvSpPr>
            <p:cNvPr id="68727" name="Freeform 67"/>
            <p:cNvSpPr>
              <a:spLocks/>
            </p:cNvSpPr>
            <p:nvPr/>
          </p:nvSpPr>
          <p:spPr bwMode="auto">
            <a:xfrm>
              <a:off x="4239" y="2100"/>
              <a:ext cx="336" cy="312"/>
            </a:xfrm>
            <a:custGeom>
              <a:avLst/>
              <a:gdLst>
                <a:gd name="T0" fmla="*/ 252 w 336"/>
                <a:gd name="T1" fmla="*/ 0 h 312"/>
                <a:gd name="T2" fmla="*/ 252 w 336"/>
                <a:gd name="T3" fmla="*/ 78 h 312"/>
                <a:gd name="T4" fmla="*/ 0 w 336"/>
                <a:gd name="T5" fmla="*/ 78 h 312"/>
                <a:gd name="T6" fmla="*/ 0 w 336"/>
                <a:gd name="T7" fmla="*/ 234 h 312"/>
                <a:gd name="T8" fmla="*/ 252 w 336"/>
                <a:gd name="T9" fmla="*/ 234 h 312"/>
                <a:gd name="T10" fmla="*/ 252 w 336"/>
                <a:gd name="T11" fmla="*/ 312 h 312"/>
                <a:gd name="T12" fmla="*/ 336 w 336"/>
                <a:gd name="T13" fmla="*/ 156 h 312"/>
                <a:gd name="T14" fmla="*/ 252 w 336"/>
                <a:gd name="T15" fmla="*/ 0 h 312"/>
                <a:gd name="T16" fmla="*/ 0 60000 65536"/>
                <a:gd name="T17" fmla="*/ 0 60000 65536"/>
                <a:gd name="T18" fmla="*/ 0 60000 65536"/>
                <a:gd name="T19" fmla="*/ 0 60000 65536"/>
                <a:gd name="T20" fmla="*/ 0 60000 65536"/>
                <a:gd name="T21" fmla="*/ 0 60000 65536"/>
                <a:gd name="T22" fmla="*/ 0 60000 65536"/>
                <a:gd name="T23" fmla="*/ 0 60000 65536"/>
                <a:gd name="T24" fmla="*/ 0 w 336"/>
                <a:gd name="T25" fmla="*/ 0 h 312"/>
                <a:gd name="T26" fmla="*/ 336 w 336"/>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6" h="312">
                  <a:moveTo>
                    <a:pt x="252" y="0"/>
                  </a:moveTo>
                  <a:lnTo>
                    <a:pt x="252" y="78"/>
                  </a:lnTo>
                  <a:lnTo>
                    <a:pt x="0" y="78"/>
                  </a:lnTo>
                  <a:lnTo>
                    <a:pt x="0" y="234"/>
                  </a:lnTo>
                  <a:lnTo>
                    <a:pt x="252" y="234"/>
                  </a:lnTo>
                  <a:lnTo>
                    <a:pt x="252" y="312"/>
                  </a:lnTo>
                  <a:lnTo>
                    <a:pt x="336" y="156"/>
                  </a:lnTo>
                  <a:lnTo>
                    <a:pt x="252" y="0"/>
                  </a:lnTo>
                  <a:close/>
                </a:path>
              </a:pathLst>
            </a:custGeom>
            <a:noFill/>
            <a:ln w="9525">
              <a:solidFill>
                <a:schemeClr val="accent2"/>
              </a:solidFill>
              <a:round/>
              <a:headEnd/>
              <a:tailEnd/>
            </a:ln>
          </p:spPr>
          <p:txBody>
            <a:bodyPr/>
            <a:lstStyle/>
            <a:p>
              <a:endParaRPr lang="en-US" dirty="0"/>
            </a:p>
          </p:txBody>
        </p:sp>
        <p:sp>
          <p:nvSpPr>
            <p:cNvPr id="68728" name="Freeform 68"/>
            <p:cNvSpPr>
              <a:spLocks/>
            </p:cNvSpPr>
            <p:nvPr/>
          </p:nvSpPr>
          <p:spPr bwMode="auto">
            <a:xfrm>
              <a:off x="696" y="2104"/>
              <a:ext cx="228" cy="306"/>
            </a:xfrm>
            <a:custGeom>
              <a:avLst/>
              <a:gdLst>
                <a:gd name="T0" fmla="*/ 1368 w 38"/>
                <a:gd name="T1" fmla="*/ 936 h 51"/>
                <a:gd name="T2" fmla="*/ 0 w 38"/>
                <a:gd name="T3" fmla="*/ 0 h 51"/>
                <a:gd name="T4" fmla="*/ 0 w 38"/>
                <a:gd name="T5" fmla="*/ 1836 h 51"/>
                <a:gd name="T6" fmla="*/ 1368 w 38"/>
                <a:gd name="T7" fmla="*/ 936 h 51"/>
                <a:gd name="T8" fmla="*/ 0 60000 65536"/>
                <a:gd name="T9" fmla="*/ 0 60000 65536"/>
                <a:gd name="T10" fmla="*/ 0 60000 65536"/>
                <a:gd name="T11" fmla="*/ 0 60000 65536"/>
                <a:gd name="T12" fmla="*/ 0 w 38"/>
                <a:gd name="T13" fmla="*/ 0 h 51"/>
                <a:gd name="T14" fmla="*/ 38 w 38"/>
                <a:gd name="T15" fmla="*/ 51 h 51"/>
              </a:gdLst>
              <a:ahLst/>
              <a:cxnLst>
                <a:cxn ang="T8">
                  <a:pos x="T0" y="T1"/>
                </a:cxn>
                <a:cxn ang="T9">
                  <a:pos x="T2" y="T3"/>
                </a:cxn>
                <a:cxn ang="T10">
                  <a:pos x="T4" y="T5"/>
                </a:cxn>
                <a:cxn ang="T11">
                  <a:pos x="T6" y="T7"/>
                </a:cxn>
              </a:cxnLst>
              <a:rect l="T12" t="T13" r="T14" b="T15"/>
              <a:pathLst>
                <a:path w="38" h="51">
                  <a:moveTo>
                    <a:pt x="38" y="26"/>
                  </a:moveTo>
                  <a:lnTo>
                    <a:pt x="0" y="0"/>
                  </a:lnTo>
                  <a:lnTo>
                    <a:pt x="0" y="51"/>
                  </a:lnTo>
                  <a:lnTo>
                    <a:pt x="38" y="26"/>
                  </a:lnTo>
                  <a:close/>
                </a:path>
              </a:pathLst>
            </a:custGeom>
            <a:noFill/>
            <a:ln w="19050">
              <a:solidFill>
                <a:schemeClr val="accent2"/>
              </a:solidFill>
              <a:round/>
              <a:headEnd/>
              <a:tailEnd/>
            </a:ln>
          </p:spPr>
          <p:txBody>
            <a:bodyPr/>
            <a:lstStyle/>
            <a:p>
              <a:endParaRPr lang="en-US" dirty="0"/>
            </a:p>
          </p:txBody>
        </p:sp>
        <p:grpSp>
          <p:nvGrpSpPr>
            <p:cNvPr id="12" name="Group 69"/>
            <p:cNvGrpSpPr>
              <a:grpSpLocks/>
            </p:cNvGrpSpPr>
            <p:nvPr/>
          </p:nvGrpSpPr>
          <p:grpSpPr bwMode="auto">
            <a:xfrm>
              <a:off x="240" y="2544"/>
              <a:ext cx="526" cy="362"/>
              <a:chOff x="672" y="1541"/>
              <a:chExt cx="526" cy="362"/>
            </a:xfrm>
          </p:grpSpPr>
          <p:sp>
            <p:nvSpPr>
              <p:cNvPr id="68735" name="Rectangle 70"/>
              <p:cNvSpPr>
                <a:spLocks noChangeArrowheads="1"/>
              </p:cNvSpPr>
              <p:nvPr/>
            </p:nvSpPr>
            <p:spPr bwMode="auto">
              <a:xfrm>
                <a:off x="672" y="1541"/>
                <a:ext cx="526" cy="134"/>
              </a:xfrm>
              <a:prstGeom prst="rect">
                <a:avLst/>
              </a:prstGeom>
              <a:noFill/>
              <a:ln w="9525">
                <a:noFill/>
                <a:miter lim="800000"/>
                <a:headEnd/>
                <a:tailEnd/>
              </a:ln>
            </p:spPr>
            <p:txBody>
              <a:bodyPr wrap="none" lIns="0" tIns="0" rIns="0" bIns="0">
                <a:spAutoFit/>
              </a:bodyPr>
              <a:lstStyle/>
              <a:p>
                <a:pPr algn="ctr">
                  <a:spcBef>
                    <a:spcPct val="50000"/>
                  </a:spcBef>
                </a:pPr>
                <a:r>
                  <a:rPr lang="en-US" sz="1400" b="1" dirty="0">
                    <a:latin typeface="Agilent TT Cond" pitchFamily="34" charset="0"/>
                  </a:rPr>
                  <a:t>Attenuation</a:t>
                </a:r>
                <a:endParaRPr lang="en-US" b="1" dirty="0">
                  <a:latin typeface="Agilent TT Cond" pitchFamily="34" charset="0"/>
                </a:endParaRPr>
              </a:p>
            </p:txBody>
          </p:sp>
          <p:sp>
            <p:nvSpPr>
              <p:cNvPr id="68736" name="Rectangle 71"/>
              <p:cNvSpPr>
                <a:spLocks noChangeArrowheads="1"/>
              </p:cNvSpPr>
              <p:nvPr/>
            </p:nvSpPr>
            <p:spPr bwMode="auto">
              <a:xfrm>
                <a:off x="893" y="1673"/>
                <a:ext cx="0" cy="230"/>
              </a:xfrm>
              <a:prstGeom prst="rect">
                <a:avLst/>
              </a:prstGeom>
              <a:noFill/>
              <a:ln w="9525">
                <a:noFill/>
                <a:miter lim="800000"/>
                <a:headEnd/>
                <a:tailEnd/>
              </a:ln>
            </p:spPr>
            <p:txBody>
              <a:bodyPr wrap="none" lIns="0" tIns="0" rIns="0" bIns="0">
                <a:spAutoFit/>
              </a:bodyPr>
              <a:lstStyle/>
              <a:p>
                <a:pPr algn="ctr">
                  <a:spcBef>
                    <a:spcPct val="50000"/>
                  </a:spcBef>
                </a:pPr>
                <a:endParaRPr lang="en-GB" b="1" dirty="0">
                  <a:latin typeface="Agilent TT Cond" pitchFamily="34" charset="0"/>
                </a:endParaRPr>
              </a:p>
            </p:txBody>
          </p:sp>
        </p:grpSp>
        <p:grpSp>
          <p:nvGrpSpPr>
            <p:cNvPr id="13" name="Group 72"/>
            <p:cNvGrpSpPr>
              <a:grpSpLocks/>
            </p:cNvGrpSpPr>
            <p:nvPr/>
          </p:nvGrpSpPr>
          <p:grpSpPr bwMode="auto">
            <a:xfrm>
              <a:off x="656" y="1872"/>
              <a:ext cx="390" cy="632"/>
              <a:chOff x="431" y="2291"/>
              <a:chExt cx="390" cy="632"/>
            </a:xfrm>
          </p:grpSpPr>
          <p:sp>
            <p:nvSpPr>
              <p:cNvPr id="68731" name="Rectangle 73"/>
              <p:cNvSpPr>
                <a:spLocks noChangeArrowheads="1"/>
              </p:cNvSpPr>
              <p:nvPr/>
            </p:nvSpPr>
            <p:spPr bwMode="auto">
              <a:xfrm>
                <a:off x="635" y="2561"/>
                <a:ext cx="0" cy="230"/>
              </a:xfrm>
              <a:prstGeom prst="rect">
                <a:avLst/>
              </a:prstGeom>
              <a:noFill/>
              <a:ln w="9525">
                <a:noFill/>
                <a:miter lim="800000"/>
                <a:headEnd/>
                <a:tailEnd/>
              </a:ln>
            </p:spPr>
            <p:txBody>
              <a:bodyPr wrap="none" lIns="0" tIns="0" rIns="0" bIns="0">
                <a:spAutoFit/>
              </a:bodyPr>
              <a:lstStyle/>
              <a:p>
                <a:pPr algn="ctr">
                  <a:spcBef>
                    <a:spcPct val="50000"/>
                  </a:spcBef>
                </a:pPr>
                <a:endParaRPr lang="en-GB" b="1" dirty="0">
                  <a:latin typeface="Agilent TT Cond" pitchFamily="34" charset="0"/>
                </a:endParaRPr>
              </a:p>
            </p:txBody>
          </p:sp>
          <p:sp>
            <p:nvSpPr>
              <p:cNvPr id="68732" name="Rectangle 74"/>
              <p:cNvSpPr>
                <a:spLocks noChangeArrowheads="1"/>
              </p:cNvSpPr>
              <p:nvPr/>
            </p:nvSpPr>
            <p:spPr bwMode="auto">
              <a:xfrm>
                <a:off x="431" y="2291"/>
                <a:ext cx="390" cy="134"/>
              </a:xfrm>
              <a:prstGeom prst="rect">
                <a:avLst/>
              </a:prstGeom>
              <a:noFill/>
              <a:ln w="9525">
                <a:noFill/>
                <a:miter lim="800000"/>
                <a:headEnd/>
                <a:tailEnd/>
              </a:ln>
            </p:spPr>
            <p:txBody>
              <a:bodyPr wrap="none" lIns="0" tIns="0" rIns="0" bIns="0">
                <a:spAutoFit/>
              </a:bodyPr>
              <a:lstStyle/>
              <a:p>
                <a:pPr algn="ctr">
                  <a:spcBef>
                    <a:spcPct val="50000"/>
                  </a:spcBef>
                </a:pPr>
                <a:r>
                  <a:rPr lang="en-US" sz="1400" b="1" dirty="0">
                    <a:latin typeface="Agilent TT Cond" pitchFamily="34" charset="0"/>
                  </a:rPr>
                  <a:t>Pre-amp</a:t>
                </a:r>
                <a:endParaRPr lang="en-US" b="1" dirty="0">
                  <a:latin typeface="Agilent TT Cond" pitchFamily="34" charset="0"/>
                </a:endParaRPr>
              </a:p>
            </p:txBody>
          </p:sp>
          <p:sp>
            <p:nvSpPr>
              <p:cNvPr id="68733" name="Rectangle 75"/>
              <p:cNvSpPr>
                <a:spLocks noChangeArrowheads="1"/>
              </p:cNvSpPr>
              <p:nvPr/>
            </p:nvSpPr>
            <p:spPr bwMode="auto">
              <a:xfrm>
                <a:off x="629" y="2423"/>
                <a:ext cx="0" cy="230"/>
              </a:xfrm>
              <a:prstGeom prst="rect">
                <a:avLst/>
              </a:prstGeom>
              <a:noFill/>
              <a:ln w="9525">
                <a:noFill/>
                <a:miter lim="800000"/>
                <a:headEnd/>
                <a:tailEnd/>
              </a:ln>
            </p:spPr>
            <p:txBody>
              <a:bodyPr wrap="none" lIns="0" tIns="0" rIns="0" bIns="0">
                <a:spAutoFit/>
              </a:bodyPr>
              <a:lstStyle/>
              <a:p>
                <a:pPr algn="ctr">
                  <a:spcBef>
                    <a:spcPct val="50000"/>
                  </a:spcBef>
                </a:pPr>
                <a:endParaRPr lang="en-GB" b="1" dirty="0">
                  <a:latin typeface="Agilent TT Cond" pitchFamily="34" charset="0"/>
                </a:endParaRPr>
              </a:p>
            </p:txBody>
          </p:sp>
          <p:sp>
            <p:nvSpPr>
              <p:cNvPr id="68734" name="Rectangle 76"/>
              <p:cNvSpPr>
                <a:spLocks noChangeArrowheads="1"/>
              </p:cNvSpPr>
              <p:nvPr/>
            </p:nvSpPr>
            <p:spPr bwMode="auto">
              <a:xfrm>
                <a:off x="515" y="2693"/>
                <a:ext cx="0" cy="230"/>
              </a:xfrm>
              <a:prstGeom prst="rect">
                <a:avLst/>
              </a:prstGeom>
              <a:noFill/>
              <a:ln w="9525">
                <a:noFill/>
                <a:miter lim="800000"/>
                <a:headEnd/>
                <a:tailEnd/>
              </a:ln>
            </p:spPr>
            <p:txBody>
              <a:bodyPr wrap="none" lIns="0" tIns="0" rIns="0" bIns="0">
                <a:spAutoFit/>
              </a:bodyPr>
              <a:lstStyle/>
              <a:p>
                <a:pPr algn="ctr">
                  <a:spcBef>
                    <a:spcPct val="50000"/>
                  </a:spcBef>
                </a:pPr>
                <a:endParaRPr lang="en-GB" b="1" dirty="0">
                  <a:latin typeface="Agilent TT Cond" pitchFamily="34" charset="0"/>
                </a:endParaRPr>
              </a:p>
            </p:txBody>
          </p:sp>
        </p:grpSp>
      </p:grpSp>
      <p:sp>
        <p:nvSpPr>
          <p:cNvPr id="68612" name="Freeform 77"/>
          <p:cNvSpPr>
            <a:spLocks/>
          </p:cNvSpPr>
          <p:nvPr/>
        </p:nvSpPr>
        <p:spPr bwMode="auto">
          <a:xfrm>
            <a:off x="2057400" y="3975100"/>
            <a:ext cx="112713" cy="215900"/>
          </a:xfrm>
          <a:custGeom>
            <a:avLst/>
            <a:gdLst>
              <a:gd name="T0" fmla="*/ 0 w 78"/>
              <a:gd name="T1" fmla="*/ 0 h 154"/>
              <a:gd name="T2" fmla="*/ 160786522 w 78"/>
              <a:gd name="T3" fmla="*/ 147409215 h 154"/>
              <a:gd name="T4" fmla="*/ 0 w 78"/>
              <a:gd name="T5" fmla="*/ 300715022 h 154"/>
              <a:gd name="T6" fmla="*/ 0 60000 65536"/>
              <a:gd name="T7" fmla="*/ 0 60000 65536"/>
              <a:gd name="T8" fmla="*/ 0 60000 65536"/>
              <a:gd name="T9" fmla="*/ 0 w 78"/>
              <a:gd name="T10" fmla="*/ 0 h 154"/>
              <a:gd name="T11" fmla="*/ 78 w 78"/>
              <a:gd name="T12" fmla="*/ 154 h 154"/>
            </a:gdLst>
            <a:ahLst/>
            <a:cxnLst>
              <a:cxn ang="T6">
                <a:pos x="T0" y="T1"/>
              </a:cxn>
              <a:cxn ang="T7">
                <a:pos x="T2" y="T3"/>
              </a:cxn>
              <a:cxn ang="T8">
                <a:pos x="T4" y="T5"/>
              </a:cxn>
            </a:cxnLst>
            <a:rect l="T9" t="T10" r="T11" b="T12"/>
            <a:pathLst>
              <a:path w="78" h="154">
                <a:moveTo>
                  <a:pt x="0" y="0"/>
                </a:moveTo>
                <a:lnTo>
                  <a:pt x="77" y="75"/>
                </a:lnTo>
                <a:lnTo>
                  <a:pt x="0" y="153"/>
                </a:lnTo>
              </a:path>
            </a:pathLst>
          </a:custGeom>
          <a:noFill/>
          <a:ln w="19050">
            <a:solidFill>
              <a:srgbClr val="000000"/>
            </a:solidFill>
            <a:round/>
            <a:headEnd/>
            <a:tailEnd/>
          </a:ln>
        </p:spPr>
        <p:txBody>
          <a:bodyPr lIns="0" tIns="0" rIns="0" bIns="0"/>
          <a:lstStyle/>
          <a:p>
            <a:endParaRPr lang="en-US" dirty="0"/>
          </a:p>
        </p:txBody>
      </p:sp>
      <p:sp>
        <p:nvSpPr>
          <p:cNvPr id="68613" name="Line 78"/>
          <p:cNvSpPr>
            <a:spLocks noChangeShapeType="1"/>
          </p:cNvSpPr>
          <p:nvPr/>
        </p:nvSpPr>
        <p:spPr bwMode="auto">
          <a:xfrm>
            <a:off x="2168525" y="4079875"/>
            <a:ext cx="577850" cy="0"/>
          </a:xfrm>
          <a:prstGeom prst="line">
            <a:avLst/>
          </a:prstGeom>
          <a:noFill/>
          <a:ln w="19050">
            <a:solidFill>
              <a:srgbClr val="000000"/>
            </a:solidFill>
            <a:round/>
            <a:headEnd/>
            <a:tailEnd/>
          </a:ln>
        </p:spPr>
        <p:txBody>
          <a:bodyPr lIns="0" tIns="0" rIns="0" bIns="0"/>
          <a:lstStyle/>
          <a:p>
            <a:endParaRPr lang="en-US" dirty="0"/>
          </a:p>
        </p:txBody>
      </p:sp>
      <p:sp>
        <p:nvSpPr>
          <p:cNvPr id="68614" name="Freeform 79"/>
          <p:cNvSpPr>
            <a:spLocks/>
          </p:cNvSpPr>
          <p:nvPr/>
        </p:nvSpPr>
        <p:spPr bwMode="auto">
          <a:xfrm>
            <a:off x="2725738" y="4062413"/>
            <a:ext cx="80962" cy="38100"/>
          </a:xfrm>
          <a:custGeom>
            <a:avLst/>
            <a:gdLst>
              <a:gd name="T0" fmla="*/ 114960271 w 56"/>
              <a:gd name="T1" fmla="*/ 23894349 h 27"/>
              <a:gd name="T2" fmla="*/ 0 w 56"/>
              <a:gd name="T3" fmla="*/ 0 h 27"/>
              <a:gd name="T4" fmla="*/ 29263429 w 56"/>
              <a:gd name="T5" fmla="*/ 23894349 h 27"/>
              <a:gd name="T6" fmla="*/ 0 w 56"/>
              <a:gd name="T7" fmla="*/ 51772263 h 27"/>
              <a:gd name="T8" fmla="*/ 114960271 w 56"/>
              <a:gd name="T9" fmla="*/ 23894349 h 27"/>
              <a:gd name="T10" fmla="*/ 114960271 w 56"/>
              <a:gd name="T11" fmla="*/ 23894349 h 27"/>
              <a:gd name="T12" fmla="*/ 0 60000 65536"/>
              <a:gd name="T13" fmla="*/ 0 60000 65536"/>
              <a:gd name="T14" fmla="*/ 0 60000 65536"/>
              <a:gd name="T15" fmla="*/ 0 60000 65536"/>
              <a:gd name="T16" fmla="*/ 0 60000 65536"/>
              <a:gd name="T17" fmla="*/ 0 60000 65536"/>
              <a:gd name="T18" fmla="*/ 0 w 56"/>
              <a:gd name="T19" fmla="*/ 0 h 27"/>
              <a:gd name="T20" fmla="*/ 56 w 56"/>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56" h="27">
                <a:moveTo>
                  <a:pt x="55" y="12"/>
                </a:moveTo>
                <a:lnTo>
                  <a:pt x="0" y="0"/>
                </a:lnTo>
                <a:lnTo>
                  <a:pt x="14" y="12"/>
                </a:lnTo>
                <a:lnTo>
                  <a:pt x="0" y="26"/>
                </a:lnTo>
                <a:lnTo>
                  <a:pt x="55"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14" name="Group 80"/>
          <p:cNvGrpSpPr>
            <a:grpSpLocks/>
          </p:cNvGrpSpPr>
          <p:nvPr/>
        </p:nvGrpSpPr>
        <p:grpSpPr bwMode="auto">
          <a:xfrm>
            <a:off x="3473450" y="4716463"/>
            <a:ext cx="387350" cy="376237"/>
            <a:chOff x="3006" y="1683"/>
            <a:chExt cx="269" cy="268"/>
          </a:xfrm>
        </p:grpSpPr>
        <p:sp>
          <p:nvSpPr>
            <p:cNvPr id="68684" name="Freeform 81"/>
            <p:cNvSpPr>
              <a:spLocks/>
            </p:cNvSpPr>
            <p:nvPr/>
          </p:nvSpPr>
          <p:spPr bwMode="auto">
            <a:xfrm>
              <a:off x="3006" y="1683"/>
              <a:ext cx="269" cy="268"/>
            </a:xfrm>
            <a:custGeom>
              <a:avLst/>
              <a:gdLst>
                <a:gd name="T0" fmla="*/ 268 w 269"/>
                <a:gd name="T1" fmla="*/ 123 h 268"/>
                <a:gd name="T2" fmla="*/ 264 w 269"/>
                <a:gd name="T3" fmla="*/ 103 h 268"/>
                <a:gd name="T4" fmla="*/ 259 w 269"/>
                <a:gd name="T5" fmla="*/ 83 h 268"/>
                <a:gd name="T6" fmla="*/ 250 w 269"/>
                <a:gd name="T7" fmla="*/ 66 h 268"/>
                <a:gd name="T8" fmla="*/ 237 w 269"/>
                <a:gd name="T9" fmla="*/ 49 h 268"/>
                <a:gd name="T10" fmla="*/ 225 w 269"/>
                <a:gd name="T11" fmla="*/ 35 h 268"/>
                <a:gd name="T12" fmla="*/ 209 w 269"/>
                <a:gd name="T13" fmla="*/ 22 h 268"/>
                <a:gd name="T14" fmla="*/ 192 w 269"/>
                <a:gd name="T15" fmla="*/ 13 h 268"/>
                <a:gd name="T16" fmla="*/ 174 w 269"/>
                <a:gd name="T17" fmla="*/ 5 h 268"/>
                <a:gd name="T18" fmla="*/ 154 w 269"/>
                <a:gd name="T19" fmla="*/ 1 h 268"/>
                <a:gd name="T20" fmla="*/ 134 w 269"/>
                <a:gd name="T21" fmla="*/ 0 h 268"/>
                <a:gd name="T22" fmla="*/ 114 w 269"/>
                <a:gd name="T23" fmla="*/ 1 h 268"/>
                <a:gd name="T24" fmla="*/ 94 w 269"/>
                <a:gd name="T25" fmla="*/ 5 h 268"/>
                <a:gd name="T26" fmla="*/ 76 w 269"/>
                <a:gd name="T27" fmla="*/ 13 h 268"/>
                <a:gd name="T28" fmla="*/ 59 w 269"/>
                <a:gd name="T29" fmla="*/ 22 h 268"/>
                <a:gd name="T30" fmla="*/ 43 w 269"/>
                <a:gd name="T31" fmla="*/ 35 h 268"/>
                <a:gd name="T32" fmla="*/ 30 w 269"/>
                <a:gd name="T33" fmla="*/ 49 h 268"/>
                <a:gd name="T34" fmla="*/ 17 w 269"/>
                <a:gd name="T35" fmla="*/ 66 h 268"/>
                <a:gd name="T36" fmla="*/ 10 w 269"/>
                <a:gd name="T37" fmla="*/ 83 h 268"/>
                <a:gd name="T38" fmla="*/ 3 w 269"/>
                <a:gd name="T39" fmla="*/ 103 h 268"/>
                <a:gd name="T40" fmla="*/ 1 w 269"/>
                <a:gd name="T41" fmla="*/ 123 h 268"/>
                <a:gd name="T42" fmla="*/ 1 w 269"/>
                <a:gd name="T43" fmla="*/ 143 h 268"/>
                <a:gd name="T44" fmla="*/ 3 w 269"/>
                <a:gd name="T45" fmla="*/ 163 h 268"/>
                <a:gd name="T46" fmla="*/ 10 w 269"/>
                <a:gd name="T47" fmla="*/ 182 h 268"/>
                <a:gd name="T48" fmla="*/ 17 w 269"/>
                <a:gd name="T49" fmla="*/ 200 h 268"/>
                <a:gd name="T50" fmla="*/ 30 w 269"/>
                <a:gd name="T51" fmla="*/ 217 h 268"/>
                <a:gd name="T52" fmla="*/ 43 w 269"/>
                <a:gd name="T53" fmla="*/ 231 h 268"/>
                <a:gd name="T54" fmla="*/ 59 w 269"/>
                <a:gd name="T55" fmla="*/ 244 h 268"/>
                <a:gd name="T56" fmla="*/ 76 w 269"/>
                <a:gd name="T57" fmla="*/ 253 h 268"/>
                <a:gd name="T58" fmla="*/ 94 w 269"/>
                <a:gd name="T59" fmla="*/ 260 h 268"/>
                <a:gd name="T60" fmla="*/ 114 w 269"/>
                <a:gd name="T61" fmla="*/ 265 h 268"/>
                <a:gd name="T62" fmla="*/ 134 w 269"/>
                <a:gd name="T63" fmla="*/ 267 h 268"/>
                <a:gd name="T64" fmla="*/ 154 w 269"/>
                <a:gd name="T65" fmla="*/ 265 h 268"/>
                <a:gd name="T66" fmla="*/ 174 w 269"/>
                <a:gd name="T67" fmla="*/ 260 h 268"/>
                <a:gd name="T68" fmla="*/ 192 w 269"/>
                <a:gd name="T69" fmla="*/ 253 h 268"/>
                <a:gd name="T70" fmla="*/ 209 w 269"/>
                <a:gd name="T71" fmla="*/ 244 h 268"/>
                <a:gd name="T72" fmla="*/ 225 w 269"/>
                <a:gd name="T73" fmla="*/ 231 h 268"/>
                <a:gd name="T74" fmla="*/ 237 w 269"/>
                <a:gd name="T75" fmla="*/ 217 h 268"/>
                <a:gd name="T76" fmla="*/ 250 w 269"/>
                <a:gd name="T77" fmla="*/ 200 h 268"/>
                <a:gd name="T78" fmla="*/ 259 w 269"/>
                <a:gd name="T79" fmla="*/ 182 h 268"/>
                <a:gd name="T80" fmla="*/ 264 w 269"/>
                <a:gd name="T81" fmla="*/ 163 h 268"/>
                <a:gd name="T82" fmla="*/ 268 w 269"/>
                <a:gd name="T83" fmla="*/ 143 h 2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68"/>
                <a:gd name="T128" fmla="*/ 269 w 269"/>
                <a:gd name="T129" fmla="*/ 268 h 2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68">
                  <a:moveTo>
                    <a:pt x="268" y="133"/>
                  </a:moveTo>
                  <a:lnTo>
                    <a:pt x="268" y="123"/>
                  </a:lnTo>
                  <a:lnTo>
                    <a:pt x="267" y="113"/>
                  </a:lnTo>
                  <a:lnTo>
                    <a:pt x="264" y="103"/>
                  </a:lnTo>
                  <a:lnTo>
                    <a:pt x="262" y="92"/>
                  </a:lnTo>
                  <a:lnTo>
                    <a:pt x="259" y="83"/>
                  </a:lnTo>
                  <a:lnTo>
                    <a:pt x="255" y="75"/>
                  </a:lnTo>
                  <a:lnTo>
                    <a:pt x="250" y="66"/>
                  </a:lnTo>
                  <a:lnTo>
                    <a:pt x="244" y="57"/>
                  </a:lnTo>
                  <a:lnTo>
                    <a:pt x="237" y="49"/>
                  </a:lnTo>
                  <a:lnTo>
                    <a:pt x="232" y="42"/>
                  </a:lnTo>
                  <a:lnTo>
                    <a:pt x="225" y="35"/>
                  </a:lnTo>
                  <a:lnTo>
                    <a:pt x="217" y="28"/>
                  </a:lnTo>
                  <a:lnTo>
                    <a:pt x="209" y="22"/>
                  </a:lnTo>
                  <a:lnTo>
                    <a:pt x="201" y="17"/>
                  </a:lnTo>
                  <a:lnTo>
                    <a:pt x="192" y="13"/>
                  </a:lnTo>
                  <a:lnTo>
                    <a:pt x="183" y="8"/>
                  </a:lnTo>
                  <a:lnTo>
                    <a:pt x="174" y="5"/>
                  </a:lnTo>
                  <a:lnTo>
                    <a:pt x="164" y="2"/>
                  </a:lnTo>
                  <a:lnTo>
                    <a:pt x="154" y="1"/>
                  </a:lnTo>
                  <a:lnTo>
                    <a:pt x="142" y="0"/>
                  </a:lnTo>
                  <a:lnTo>
                    <a:pt x="134" y="0"/>
                  </a:lnTo>
                  <a:lnTo>
                    <a:pt x="124" y="0"/>
                  </a:lnTo>
                  <a:lnTo>
                    <a:pt x="114" y="1"/>
                  </a:lnTo>
                  <a:lnTo>
                    <a:pt x="104" y="2"/>
                  </a:lnTo>
                  <a:lnTo>
                    <a:pt x="94" y="5"/>
                  </a:lnTo>
                  <a:lnTo>
                    <a:pt x="85" y="8"/>
                  </a:lnTo>
                  <a:lnTo>
                    <a:pt x="76" y="13"/>
                  </a:lnTo>
                  <a:lnTo>
                    <a:pt x="67" y="17"/>
                  </a:lnTo>
                  <a:lnTo>
                    <a:pt x="59" y="22"/>
                  </a:lnTo>
                  <a:lnTo>
                    <a:pt x="52" y="28"/>
                  </a:lnTo>
                  <a:lnTo>
                    <a:pt x="43" y="35"/>
                  </a:lnTo>
                  <a:lnTo>
                    <a:pt x="36" y="42"/>
                  </a:lnTo>
                  <a:lnTo>
                    <a:pt x="30" y="49"/>
                  </a:lnTo>
                  <a:lnTo>
                    <a:pt x="24" y="57"/>
                  </a:lnTo>
                  <a:lnTo>
                    <a:pt x="17" y="66"/>
                  </a:lnTo>
                  <a:lnTo>
                    <a:pt x="12" y="75"/>
                  </a:lnTo>
                  <a:lnTo>
                    <a:pt x="10" y="83"/>
                  </a:lnTo>
                  <a:lnTo>
                    <a:pt x="6" y="92"/>
                  </a:lnTo>
                  <a:lnTo>
                    <a:pt x="3" y="103"/>
                  </a:lnTo>
                  <a:lnTo>
                    <a:pt x="1" y="113"/>
                  </a:lnTo>
                  <a:lnTo>
                    <a:pt x="1" y="123"/>
                  </a:lnTo>
                  <a:lnTo>
                    <a:pt x="0" y="133"/>
                  </a:lnTo>
                  <a:lnTo>
                    <a:pt x="1" y="143"/>
                  </a:lnTo>
                  <a:lnTo>
                    <a:pt x="1" y="153"/>
                  </a:lnTo>
                  <a:lnTo>
                    <a:pt x="3" y="163"/>
                  </a:lnTo>
                  <a:lnTo>
                    <a:pt x="6" y="173"/>
                  </a:lnTo>
                  <a:lnTo>
                    <a:pt x="10" y="182"/>
                  </a:lnTo>
                  <a:lnTo>
                    <a:pt x="12" y="191"/>
                  </a:lnTo>
                  <a:lnTo>
                    <a:pt x="17" y="200"/>
                  </a:lnTo>
                  <a:lnTo>
                    <a:pt x="24" y="209"/>
                  </a:lnTo>
                  <a:lnTo>
                    <a:pt x="30" y="217"/>
                  </a:lnTo>
                  <a:lnTo>
                    <a:pt x="36" y="225"/>
                  </a:lnTo>
                  <a:lnTo>
                    <a:pt x="43" y="231"/>
                  </a:lnTo>
                  <a:lnTo>
                    <a:pt x="52" y="237"/>
                  </a:lnTo>
                  <a:lnTo>
                    <a:pt x="59" y="244"/>
                  </a:lnTo>
                  <a:lnTo>
                    <a:pt x="67" y="249"/>
                  </a:lnTo>
                  <a:lnTo>
                    <a:pt x="76" y="253"/>
                  </a:lnTo>
                  <a:lnTo>
                    <a:pt x="85" y="257"/>
                  </a:lnTo>
                  <a:lnTo>
                    <a:pt x="94" y="260"/>
                  </a:lnTo>
                  <a:lnTo>
                    <a:pt x="104" y="264"/>
                  </a:lnTo>
                  <a:lnTo>
                    <a:pt x="114" y="265"/>
                  </a:lnTo>
                  <a:lnTo>
                    <a:pt x="124" y="266"/>
                  </a:lnTo>
                  <a:lnTo>
                    <a:pt x="134" y="267"/>
                  </a:lnTo>
                  <a:lnTo>
                    <a:pt x="142" y="266"/>
                  </a:lnTo>
                  <a:lnTo>
                    <a:pt x="154" y="265"/>
                  </a:lnTo>
                  <a:lnTo>
                    <a:pt x="164" y="264"/>
                  </a:lnTo>
                  <a:lnTo>
                    <a:pt x="174" y="260"/>
                  </a:lnTo>
                  <a:lnTo>
                    <a:pt x="183" y="257"/>
                  </a:lnTo>
                  <a:lnTo>
                    <a:pt x="192" y="253"/>
                  </a:lnTo>
                  <a:lnTo>
                    <a:pt x="201" y="249"/>
                  </a:lnTo>
                  <a:lnTo>
                    <a:pt x="209" y="244"/>
                  </a:lnTo>
                  <a:lnTo>
                    <a:pt x="217" y="237"/>
                  </a:lnTo>
                  <a:lnTo>
                    <a:pt x="225" y="231"/>
                  </a:lnTo>
                  <a:lnTo>
                    <a:pt x="232" y="225"/>
                  </a:lnTo>
                  <a:lnTo>
                    <a:pt x="237" y="217"/>
                  </a:lnTo>
                  <a:lnTo>
                    <a:pt x="244" y="209"/>
                  </a:lnTo>
                  <a:lnTo>
                    <a:pt x="250" y="200"/>
                  </a:lnTo>
                  <a:lnTo>
                    <a:pt x="255" y="191"/>
                  </a:lnTo>
                  <a:lnTo>
                    <a:pt x="259" y="182"/>
                  </a:lnTo>
                  <a:lnTo>
                    <a:pt x="262" y="173"/>
                  </a:lnTo>
                  <a:lnTo>
                    <a:pt x="264" y="163"/>
                  </a:lnTo>
                  <a:lnTo>
                    <a:pt x="267" y="153"/>
                  </a:lnTo>
                  <a:lnTo>
                    <a:pt x="268" y="143"/>
                  </a:lnTo>
                  <a:lnTo>
                    <a:pt x="268" y="133"/>
                  </a:lnTo>
                </a:path>
              </a:pathLst>
            </a:custGeom>
            <a:noFill/>
            <a:ln w="19050">
              <a:solidFill>
                <a:srgbClr val="000000"/>
              </a:solidFill>
              <a:round/>
              <a:headEnd/>
              <a:tailEnd/>
            </a:ln>
          </p:spPr>
          <p:txBody>
            <a:bodyPr lIns="0" tIns="0" rIns="0" bIns="0"/>
            <a:lstStyle/>
            <a:p>
              <a:endParaRPr lang="en-US" dirty="0"/>
            </a:p>
          </p:txBody>
        </p:sp>
        <p:sp>
          <p:nvSpPr>
            <p:cNvPr id="68685" name="Freeform 82"/>
            <p:cNvSpPr>
              <a:spLocks/>
            </p:cNvSpPr>
            <p:nvPr/>
          </p:nvSpPr>
          <p:spPr bwMode="auto">
            <a:xfrm>
              <a:off x="3044" y="1743"/>
              <a:ext cx="93" cy="47"/>
            </a:xfrm>
            <a:custGeom>
              <a:avLst/>
              <a:gdLst>
                <a:gd name="T0" fmla="*/ 0 w 93"/>
                <a:gd name="T1" fmla="*/ 46 h 47"/>
                <a:gd name="T2" fmla="*/ 0 w 93"/>
                <a:gd name="T3" fmla="*/ 46 h 47"/>
                <a:gd name="T4" fmla="*/ 0 w 93"/>
                <a:gd name="T5" fmla="*/ 43 h 47"/>
                <a:gd name="T6" fmla="*/ 0 w 93"/>
                <a:gd name="T7" fmla="*/ 40 h 47"/>
                <a:gd name="T8" fmla="*/ 1 w 93"/>
                <a:gd name="T9" fmla="*/ 37 h 47"/>
                <a:gd name="T10" fmla="*/ 1 w 93"/>
                <a:gd name="T11" fmla="*/ 35 h 47"/>
                <a:gd name="T12" fmla="*/ 3 w 93"/>
                <a:gd name="T13" fmla="*/ 31 h 47"/>
                <a:gd name="T14" fmla="*/ 4 w 93"/>
                <a:gd name="T15" fmla="*/ 29 h 47"/>
                <a:gd name="T16" fmla="*/ 5 w 93"/>
                <a:gd name="T17" fmla="*/ 26 h 47"/>
                <a:gd name="T18" fmla="*/ 6 w 93"/>
                <a:gd name="T19" fmla="*/ 23 h 47"/>
                <a:gd name="T20" fmla="*/ 7 w 93"/>
                <a:gd name="T21" fmla="*/ 21 h 47"/>
                <a:gd name="T22" fmla="*/ 9 w 93"/>
                <a:gd name="T23" fmla="*/ 19 h 47"/>
                <a:gd name="T24" fmla="*/ 11 w 93"/>
                <a:gd name="T25" fmla="*/ 17 h 47"/>
                <a:gd name="T26" fmla="*/ 14 w 93"/>
                <a:gd name="T27" fmla="*/ 15 h 47"/>
                <a:gd name="T28" fmla="*/ 15 w 93"/>
                <a:gd name="T29" fmla="*/ 13 h 47"/>
                <a:gd name="T30" fmla="*/ 16 w 93"/>
                <a:gd name="T31" fmla="*/ 10 h 47"/>
                <a:gd name="T32" fmla="*/ 20 w 93"/>
                <a:gd name="T33" fmla="*/ 10 h 47"/>
                <a:gd name="T34" fmla="*/ 22 w 93"/>
                <a:gd name="T35" fmla="*/ 7 h 47"/>
                <a:gd name="T36" fmla="*/ 25 w 93"/>
                <a:gd name="T37" fmla="*/ 6 h 47"/>
                <a:gd name="T38" fmla="*/ 27 w 93"/>
                <a:gd name="T39" fmla="*/ 5 h 47"/>
                <a:gd name="T40" fmla="*/ 30 w 93"/>
                <a:gd name="T41" fmla="*/ 3 h 47"/>
                <a:gd name="T42" fmla="*/ 32 w 93"/>
                <a:gd name="T43" fmla="*/ 2 h 47"/>
                <a:gd name="T44" fmla="*/ 34 w 93"/>
                <a:gd name="T45" fmla="*/ 2 h 47"/>
                <a:gd name="T46" fmla="*/ 38 w 93"/>
                <a:gd name="T47" fmla="*/ 0 h 47"/>
                <a:gd name="T48" fmla="*/ 40 w 93"/>
                <a:gd name="T49" fmla="*/ 0 h 47"/>
                <a:gd name="T50" fmla="*/ 43 w 93"/>
                <a:gd name="T51" fmla="*/ 0 h 47"/>
                <a:gd name="T52" fmla="*/ 45 w 93"/>
                <a:gd name="T53" fmla="*/ 0 h 47"/>
                <a:gd name="T54" fmla="*/ 49 w 93"/>
                <a:gd name="T55" fmla="*/ 0 h 47"/>
                <a:gd name="T56" fmla="*/ 52 w 93"/>
                <a:gd name="T57" fmla="*/ 0 h 47"/>
                <a:gd name="T58" fmla="*/ 54 w 93"/>
                <a:gd name="T59" fmla="*/ 0 h 47"/>
                <a:gd name="T60" fmla="*/ 58 w 93"/>
                <a:gd name="T61" fmla="*/ 2 h 47"/>
                <a:gd name="T62" fmla="*/ 61 w 93"/>
                <a:gd name="T63" fmla="*/ 2 h 47"/>
                <a:gd name="T64" fmla="*/ 63 w 93"/>
                <a:gd name="T65" fmla="*/ 3 h 47"/>
                <a:gd name="T66" fmla="*/ 66 w 93"/>
                <a:gd name="T67" fmla="*/ 5 h 47"/>
                <a:gd name="T68" fmla="*/ 68 w 93"/>
                <a:gd name="T69" fmla="*/ 6 h 47"/>
                <a:gd name="T70" fmla="*/ 71 w 93"/>
                <a:gd name="T71" fmla="*/ 7 h 47"/>
                <a:gd name="T72" fmla="*/ 73 w 93"/>
                <a:gd name="T73" fmla="*/ 10 h 47"/>
                <a:gd name="T74" fmla="*/ 76 w 93"/>
                <a:gd name="T75" fmla="*/ 10 h 47"/>
                <a:gd name="T76" fmla="*/ 77 w 93"/>
                <a:gd name="T77" fmla="*/ 13 h 47"/>
                <a:gd name="T78" fmla="*/ 80 w 93"/>
                <a:gd name="T79" fmla="*/ 15 h 47"/>
                <a:gd name="T80" fmla="*/ 82 w 93"/>
                <a:gd name="T81" fmla="*/ 17 h 47"/>
                <a:gd name="T82" fmla="*/ 84 w 93"/>
                <a:gd name="T83" fmla="*/ 19 h 47"/>
                <a:gd name="T84" fmla="*/ 85 w 93"/>
                <a:gd name="T85" fmla="*/ 21 h 47"/>
                <a:gd name="T86" fmla="*/ 87 w 93"/>
                <a:gd name="T87" fmla="*/ 23 h 47"/>
                <a:gd name="T88" fmla="*/ 88 w 93"/>
                <a:gd name="T89" fmla="*/ 26 h 47"/>
                <a:gd name="T90" fmla="*/ 88 w 93"/>
                <a:gd name="T91" fmla="*/ 29 h 47"/>
                <a:gd name="T92" fmla="*/ 91 w 93"/>
                <a:gd name="T93" fmla="*/ 31 h 47"/>
                <a:gd name="T94" fmla="*/ 91 w 93"/>
                <a:gd name="T95" fmla="*/ 35 h 47"/>
                <a:gd name="T96" fmla="*/ 92 w 93"/>
                <a:gd name="T97" fmla="*/ 37 h 47"/>
                <a:gd name="T98" fmla="*/ 92 w 93"/>
                <a:gd name="T99" fmla="*/ 40 h 47"/>
                <a:gd name="T100" fmla="*/ 92 w 93"/>
                <a:gd name="T101" fmla="*/ 43 h 47"/>
                <a:gd name="T102" fmla="*/ 92 w 93"/>
                <a:gd name="T103" fmla="*/ 46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7"/>
                <a:gd name="T158" fmla="*/ 93 w 93"/>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7">
                  <a:moveTo>
                    <a:pt x="0" y="46"/>
                  </a:moveTo>
                  <a:lnTo>
                    <a:pt x="0" y="46"/>
                  </a:lnTo>
                  <a:lnTo>
                    <a:pt x="0" y="43"/>
                  </a:lnTo>
                  <a:lnTo>
                    <a:pt x="0" y="40"/>
                  </a:lnTo>
                  <a:lnTo>
                    <a:pt x="1" y="37"/>
                  </a:lnTo>
                  <a:lnTo>
                    <a:pt x="1" y="35"/>
                  </a:lnTo>
                  <a:lnTo>
                    <a:pt x="3" y="31"/>
                  </a:lnTo>
                  <a:lnTo>
                    <a:pt x="4" y="29"/>
                  </a:lnTo>
                  <a:lnTo>
                    <a:pt x="5" y="26"/>
                  </a:lnTo>
                  <a:lnTo>
                    <a:pt x="6" y="23"/>
                  </a:lnTo>
                  <a:lnTo>
                    <a:pt x="7" y="21"/>
                  </a:lnTo>
                  <a:lnTo>
                    <a:pt x="9" y="19"/>
                  </a:lnTo>
                  <a:lnTo>
                    <a:pt x="11" y="17"/>
                  </a:lnTo>
                  <a:lnTo>
                    <a:pt x="14" y="15"/>
                  </a:lnTo>
                  <a:lnTo>
                    <a:pt x="15" y="13"/>
                  </a:lnTo>
                  <a:lnTo>
                    <a:pt x="16" y="10"/>
                  </a:lnTo>
                  <a:lnTo>
                    <a:pt x="20" y="10"/>
                  </a:lnTo>
                  <a:lnTo>
                    <a:pt x="22" y="7"/>
                  </a:lnTo>
                  <a:lnTo>
                    <a:pt x="25" y="6"/>
                  </a:lnTo>
                  <a:lnTo>
                    <a:pt x="27" y="5"/>
                  </a:lnTo>
                  <a:lnTo>
                    <a:pt x="30" y="3"/>
                  </a:lnTo>
                  <a:lnTo>
                    <a:pt x="32" y="2"/>
                  </a:lnTo>
                  <a:lnTo>
                    <a:pt x="34" y="2"/>
                  </a:lnTo>
                  <a:lnTo>
                    <a:pt x="38" y="0"/>
                  </a:lnTo>
                  <a:lnTo>
                    <a:pt x="40" y="0"/>
                  </a:lnTo>
                  <a:lnTo>
                    <a:pt x="43" y="0"/>
                  </a:lnTo>
                  <a:lnTo>
                    <a:pt x="45" y="0"/>
                  </a:lnTo>
                  <a:lnTo>
                    <a:pt x="49" y="0"/>
                  </a:lnTo>
                  <a:lnTo>
                    <a:pt x="52" y="0"/>
                  </a:lnTo>
                  <a:lnTo>
                    <a:pt x="54" y="0"/>
                  </a:lnTo>
                  <a:lnTo>
                    <a:pt x="58" y="2"/>
                  </a:lnTo>
                  <a:lnTo>
                    <a:pt x="61" y="2"/>
                  </a:lnTo>
                  <a:lnTo>
                    <a:pt x="63" y="3"/>
                  </a:lnTo>
                  <a:lnTo>
                    <a:pt x="66" y="5"/>
                  </a:lnTo>
                  <a:lnTo>
                    <a:pt x="68" y="6"/>
                  </a:lnTo>
                  <a:lnTo>
                    <a:pt x="71" y="7"/>
                  </a:lnTo>
                  <a:lnTo>
                    <a:pt x="73" y="10"/>
                  </a:lnTo>
                  <a:lnTo>
                    <a:pt x="76" y="10"/>
                  </a:lnTo>
                  <a:lnTo>
                    <a:pt x="77" y="13"/>
                  </a:lnTo>
                  <a:lnTo>
                    <a:pt x="80" y="15"/>
                  </a:lnTo>
                  <a:lnTo>
                    <a:pt x="82" y="17"/>
                  </a:lnTo>
                  <a:lnTo>
                    <a:pt x="84" y="19"/>
                  </a:lnTo>
                  <a:lnTo>
                    <a:pt x="85" y="21"/>
                  </a:lnTo>
                  <a:lnTo>
                    <a:pt x="87" y="23"/>
                  </a:lnTo>
                  <a:lnTo>
                    <a:pt x="88" y="26"/>
                  </a:lnTo>
                  <a:lnTo>
                    <a:pt x="88" y="29"/>
                  </a:lnTo>
                  <a:lnTo>
                    <a:pt x="91" y="31"/>
                  </a:lnTo>
                  <a:lnTo>
                    <a:pt x="91" y="35"/>
                  </a:lnTo>
                  <a:lnTo>
                    <a:pt x="92" y="37"/>
                  </a:lnTo>
                  <a:lnTo>
                    <a:pt x="92" y="40"/>
                  </a:lnTo>
                  <a:lnTo>
                    <a:pt x="92" y="43"/>
                  </a:lnTo>
                  <a:lnTo>
                    <a:pt x="92" y="46"/>
                  </a:lnTo>
                </a:path>
              </a:pathLst>
            </a:custGeom>
            <a:noFill/>
            <a:ln w="19050">
              <a:solidFill>
                <a:srgbClr val="000000"/>
              </a:solidFill>
              <a:round/>
              <a:headEnd/>
              <a:tailEnd/>
            </a:ln>
          </p:spPr>
          <p:txBody>
            <a:bodyPr lIns="0" tIns="0" rIns="0" bIns="0"/>
            <a:lstStyle/>
            <a:p>
              <a:endParaRPr lang="en-US" dirty="0"/>
            </a:p>
          </p:txBody>
        </p:sp>
        <p:sp>
          <p:nvSpPr>
            <p:cNvPr id="68686" name="Freeform 83"/>
            <p:cNvSpPr>
              <a:spLocks/>
            </p:cNvSpPr>
            <p:nvPr/>
          </p:nvSpPr>
          <p:spPr bwMode="auto">
            <a:xfrm>
              <a:off x="3136" y="1789"/>
              <a:ext cx="93" cy="47"/>
            </a:xfrm>
            <a:custGeom>
              <a:avLst/>
              <a:gdLst>
                <a:gd name="T0" fmla="*/ 0 w 93"/>
                <a:gd name="T1" fmla="*/ 0 h 47"/>
                <a:gd name="T2" fmla="*/ 0 w 93"/>
                <a:gd name="T3" fmla="*/ 0 h 47"/>
                <a:gd name="T4" fmla="*/ 0 w 93"/>
                <a:gd name="T5" fmla="*/ 4 h 47"/>
                <a:gd name="T6" fmla="*/ 0 w 93"/>
                <a:gd name="T7" fmla="*/ 6 h 47"/>
                <a:gd name="T8" fmla="*/ 1 w 93"/>
                <a:gd name="T9" fmla="*/ 9 h 47"/>
                <a:gd name="T10" fmla="*/ 2 w 93"/>
                <a:gd name="T11" fmla="*/ 12 h 47"/>
                <a:gd name="T12" fmla="*/ 2 w 93"/>
                <a:gd name="T13" fmla="*/ 15 h 47"/>
                <a:gd name="T14" fmla="*/ 4 w 93"/>
                <a:gd name="T15" fmla="*/ 17 h 47"/>
                <a:gd name="T16" fmla="*/ 4 w 93"/>
                <a:gd name="T17" fmla="*/ 20 h 47"/>
                <a:gd name="T18" fmla="*/ 6 w 93"/>
                <a:gd name="T19" fmla="*/ 23 h 47"/>
                <a:gd name="T20" fmla="*/ 7 w 93"/>
                <a:gd name="T21" fmla="*/ 25 h 47"/>
                <a:gd name="T22" fmla="*/ 9 w 93"/>
                <a:gd name="T23" fmla="*/ 27 h 47"/>
                <a:gd name="T24" fmla="*/ 11 w 93"/>
                <a:gd name="T25" fmla="*/ 29 h 47"/>
                <a:gd name="T26" fmla="*/ 12 w 93"/>
                <a:gd name="T27" fmla="*/ 32 h 47"/>
                <a:gd name="T28" fmla="*/ 16 w 93"/>
                <a:gd name="T29" fmla="*/ 33 h 47"/>
                <a:gd name="T30" fmla="*/ 17 w 93"/>
                <a:gd name="T31" fmla="*/ 35 h 47"/>
                <a:gd name="T32" fmla="*/ 18 w 93"/>
                <a:gd name="T33" fmla="*/ 37 h 47"/>
                <a:gd name="T34" fmla="*/ 21 w 93"/>
                <a:gd name="T35" fmla="*/ 39 h 47"/>
                <a:gd name="T36" fmla="*/ 24 w 93"/>
                <a:gd name="T37" fmla="*/ 40 h 47"/>
                <a:gd name="T38" fmla="*/ 27 w 93"/>
                <a:gd name="T39" fmla="*/ 42 h 47"/>
                <a:gd name="T40" fmla="*/ 29 w 93"/>
                <a:gd name="T41" fmla="*/ 43 h 47"/>
                <a:gd name="T42" fmla="*/ 31 w 93"/>
                <a:gd name="T43" fmla="*/ 43 h 47"/>
                <a:gd name="T44" fmla="*/ 34 w 93"/>
                <a:gd name="T45" fmla="*/ 45 h 47"/>
                <a:gd name="T46" fmla="*/ 38 w 93"/>
                <a:gd name="T47" fmla="*/ 45 h 47"/>
                <a:gd name="T48" fmla="*/ 40 w 93"/>
                <a:gd name="T49" fmla="*/ 46 h 47"/>
                <a:gd name="T50" fmla="*/ 44 w 93"/>
                <a:gd name="T51" fmla="*/ 46 h 47"/>
                <a:gd name="T52" fmla="*/ 46 w 93"/>
                <a:gd name="T53" fmla="*/ 46 h 47"/>
                <a:gd name="T54" fmla="*/ 49 w 93"/>
                <a:gd name="T55" fmla="*/ 46 h 47"/>
                <a:gd name="T56" fmla="*/ 51 w 93"/>
                <a:gd name="T57" fmla="*/ 46 h 47"/>
                <a:gd name="T58" fmla="*/ 54 w 93"/>
                <a:gd name="T59" fmla="*/ 45 h 47"/>
                <a:gd name="T60" fmla="*/ 59 w 93"/>
                <a:gd name="T61" fmla="*/ 45 h 47"/>
                <a:gd name="T62" fmla="*/ 60 w 93"/>
                <a:gd name="T63" fmla="*/ 43 h 47"/>
                <a:gd name="T64" fmla="*/ 64 w 93"/>
                <a:gd name="T65" fmla="*/ 43 h 47"/>
                <a:gd name="T66" fmla="*/ 65 w 93"/>
                <a:gd name="T67" fmla="*/ 42 h 47"/>
                <a:gd name="T68" fmla="*/ 68 w 93"/>
                <a:gd name="T69" fmla="*/ 40 h 47"/>
                <a:gd name="T70" fmla="*/ 71 w 93"/>
                <a:gd name="T71" fmla="*/ 39 h 47"/>
                <a:gd name="T72" fmla="*/ 72 w 93"/>
                <a:gd name="T73" fmla="*/ 37 h 47"/>
                <a:gd name="T74" fmla="*/ 76 w 93"/>
                <a:gd name="T75" fmla="*/ 35 h 47"/>
                <a:gd name="T76" fmla="*/ 78 w 93"/>
                <a:gd name="T77" fmla="*/ 33 h 47"/>
                <a:gd name="T78" fmla="*/ 79 w 93"/>
                <a:gd name="T79" fmla="*/ 32 h 47"/>
                <a:gd name="T80" fmla="*/ 81 w 93"/>
                <a:gd name="T81" fmla="*/ 29 h 47"/>
                <a:gd name="T82" fmla="*/ 83 w 93"/>
                <a:gd name="T83" fmla="*/ 27 h 47"/>
                <a:gd name="T84" fmla="*/ 84 w 93"/>
                <a:gd name="T85" fmla="*/ 25 h 47"/>
                <a:gd name="T86" fmla="*/ 86 w 93"/>
                <a:gd name="T87" fmla="*/ 23 h 47"/>
                <a:gd name="T88" fmla="*/ 87 w 93"/>
                <a:gd name="T89" fmla="*/ 20 h 47"/>
                <a:gd name="T90" fmla="*/ 88 w 93"/>
                <a:gd name="T91" fmla="*/ 17 h 47"/>
                <a:gd name="T92" fmla="*/ 90 w 93"/>
                <a:gd name="T93" fmla="*/ 15 h 47"/>
                <a:gd name="T94" fmla="*/ 90 w 93"/>
                <a:gd name="T95" fmla="*/ 12 h 47"/>
                <a:gd name="T96" fmla="*/ 91 w 93"/>
                <a:gd name="T97" fmla="*/ 9 h 47"/>
                <a:gd name="T98" fmla="*/ 92 w 93"/>
                <a:gd name="T99" fmla="*/ 6 h 47"/>
                <a:gd name="T100" fmla="*/ 92 w 93"/>
                <a:gd name="T101" fmla="*/ 4 h 47"/>
                <a:gd name="T102" fmla="*/ 92 w 93"/>
                <a:gd name="T103" fmla="*/ 0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7"/>
                <a:gd name="T158" fmla="*/ 93 w 93"/>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7">
                  <a:moveTo>
                    <a:pt x="0" y="0"/>
                  </a:moveTo>
                  <a:lnTo>
                    <a:pt x="0" y="0"/>
                  </a:lnTo>
                  <a:lnTo>
                    <a:pt x="0" y="4"/>
                  </a:lnTo>
                  <a:lnTo>
                    <a:pt x="0" y="6"/>
                  </a:lnTo>
                  <a:lnTo>
                    <a:pt x="1" y="9"/>
                  </a:lnTo>
                  <a:lnTo>
                    <a:pt x="2" y="12"/>
                  </a:lnTo>
                  <a:lnTo>
                    <a:pt x="2" y="15"/>
                  </a:lnTo>
                  <a:lnTo>
                    <a:pt x="4" y="17"/>
                  </a:lnTo>
                  <a:lnTo>
                    <a:pt x="4" y="20"/>
                  </a:lnTo>
                  <a:lnTo>
                    <a:pt x="6" y="23"/>
                  </a:lnTo>
                  <a:lnTo>
                    <a:pt x="7" y="25"/>
                  </a:lnTo>
                  <a:lnTo>
                    <a:pt x="9" y="27"/>
                  </a:lnTo>
                  <a:lnTo>
                    <a:pt x="11" y="29"/>
                  </a:lnTo>
                  <a:lnTo>
                    <a:pt x="12" y="32"/>
                  </a:lnTo>
                  <a:lnTo>
                    <a:pt x="16" y="33"/>
                  </a:lnTo>
                  <a:lnTo>
                    <a:pt x="17" y="35"/>
                  </a:lnTo>
                  <a:lnTo>
                    <a:pt x="18" y="37"/>
                  </a:lnTo>
                  <a:lnTo>
                    <a:pt x="21" y="39"/>
                  </a:lnTo>
                  <a:lnTo>
                    <a:pt x="24" y="40"/>
                  </a:lnTo>
                  <a:lnTo>
                    <a:pt x="27" y="42"/>
                  </a:lnTo>
                  <a:lnTo>
                    <a:pt x="29" y="43"/>
                  </a:lnTo>
                  <a:lnTo>
                    <a:pt x="31" y="43"/>
                  </a:lnTo>
                  <a:lnTo>
                    <a:pt x="34" y="45"/>
                  </a:lnTo>
                  <a:lnTo>
                    <a:pt x="38" y="45"/>
                  </a:lnTo>
                  <a:lnTo>
                    <a:pt x="40" y="46"/>
                  </a:lnTo>
                  <a:lnTo>
                    <a:pt x="44" y="46"/>
                  </a:lnTo>
                  <a:lnTo>
                    <a:pt x="46" y="46"/>
                  </a:lnTo>
                  <a:lnTo>
                    <a:pt x="49" y="46"/>
                  </a:lnTo>
                  <a:lnTo>
                    <a:pt x="51" y="46"/>
                  </a:lnTo>
                  <a:lnTo>
                    <a:pt x="54" y="45"/>
                  </a:lnTo>
                  <a:lnTo>
                    <a:pt x="59" y="45"/>
                  </a:lnTo>
                  <a:lnTo>
                    <a:pt x="60" y="43"/>
                  </a:lnTo>
                  <a:lnTo>
                    <a:pt x="64" y="43"/>
                  </a:lnTo>
                  <a:lnTo>
                    <a:pt x="65" y="42"/>
                  </a:lnTo>
                  <a:lnTo>
                    <a:pt x="68" y="40"/>
                  </a:lnTo>
                  <a:lnTo>
                    <a:pt x="71" y="39"/>
                  </a:lnTo>
                  <a:lnTo>
                    <a:pt x="72" y="37"/>
                  </a:lnTo>
                  <a:lnTo>
                    <a:pt x="76" y="35"/>
                  </a:lnTo>
                  <a:lnTo>
                    <a:pt x="78" y="33"/>
                  </a:lnTo>
                  <a:lnTo>
                    <a:pt x="79" y="32"/>
                  </a:lnTo>
                  <a:lnTo>
                    <a:pt x="81" y="29"/>
                  </a:lnTo>
                  <a:lnTo>
                    <a:pt x="83" y="27"/>
                  </a:lnTo>
                  <a:lnTo>
                    <a:pt x="84" y="25"/>
                  </a:lnTo>
                  <a:lnTo>
                    <a:pt x="86" y="23"/>
                  </a:lnTo>
                  <a:lnTo>
                    <a:pt x="87" y="20"/>
                  </a:lnTo>
                  <a:lnTo>
                    <a:pt x="88" y="17"/>
                  </a:lnTo>
                  <a:lnTo>
                    <a:pt x="90" y="15"/>
                  </a:lnTo>
                  <a:lnTo>
                    <a:pt x="90" y="12"/>
                  </a:lnTo>
                  <a:lnTo>
                    <a:pt x="91" y="9"/>
                  </a:lnTo>
                  <a:lnTo>
                    <a:pt x="92" y="6"/>
                  </a:lnTo>
                  <a:lnTo>
                    <a:pt x="92" y="4"/>
                  </a:lnTo>
                  <a:lnTo>
                    <a:pt x="92" y="0"/>
                  </a:lnTo>
                </a:path>
              </a:pathLst>
            </a:custGeom>
            <a:noFill/>
            <a:ln w="19050">
              <a:solidFill>
                <a:srgbClr val="000000"/>
              </a:solidFill>
              <a:round/>
              <a:headEnd/>
              <a:tailEnd/>
            </a:ln>
          </p:spPr>
          <p:txBody>
            <a:bodyPr lIns="0" tIns="0" rIns="0" bIns="0"/>
            <a:lstStyle/>
            <a:p>
              <a:endParaRPr lang="en-US" dirty="0"/>
            </a:p>
          </p:txBody>
        </p:sp>
      </p:grpSp>
      <p:grpSp>
        <p:nvGrpSpPr>
          <p:cNvPr id="15" name="Group 84"/>
          <p:cNvGrpSpPr>
            <a:grpSpLocks/>
          </p:cNvGrpSpPr>
          <p:nvPr/>
        </p:nvGrpSpPr>
        <p:grpSpPr bwMode="auto">
          <a:xfrm>
            <a:off x="4637088" y="4673600"/>
            <a:ext cx="512762" cy="442913"/>
            <a:chOff x="3813" y="1652"/>
            <a:chExt cx="355" cy="316"/>
          </a:xfrm>
        </p:grpSpPr>
        <p:sp>
          <p:nvSpPr>
            <p:cNvPr id="68682" name="Freeform 85"/>
            <p:cNvSpPr>
              <a:spLocks/>
            </p:cNvSpPr>
            <p:nvPr/>
          </p:nvSpPr>
          <p:spPr bwMode="auto">
            <a:xfrm>
              <a:off x="3813" y="1652"/>
              <a:ext cx="355" cy="316"/>
            </a:xfrm>
            <a:custGeom>
              <a:avLst/>
              <a:gdLst>
                <a:gd name="T0" fmla="*/ 354 w 355"/>
                <a:gd name="T1" fmla="*/ 0 h 316"/>
                <a:gd name="T2" fmla="*/ 354 w 355"/>
                <a:gd name="T3" fmla="*/ 315 h 316"/>
                <a:gd name="T4" fmla="*/ 0 w 355"/>
                <a:gd name="T5" fmla="*/ 315 h 316"/>
                <a:gd name="T6" fmla="*/ 0 w 355"/>
                <a:gd name="T7" fmla="*/ 0 h 316"/>
                <a:gd name="T8" fmla="*/ 354 w 355"/>
                <a:gd name="T9" fmla="*/ 0 h 316"/>
                <a:gd name="T10" fmla="*/ 0 60000 65536"/>
                <a:gd name="T11" fmla="*/ 0 60000 65536"/>
                <a:gd name="T12" fmla="*/ 0 60000 65536"/>
                <a:gd name="T13" fmla="*/ 0 60000 65536"/>
                <a:gd name="T14" fmla="*/ 0 60000 65536"/>
                <a:gd name="T15" fmla="*/ 0 w 355"/>
                <a:gd name="T16" fmla="*/ 0 h 316"/>
                <a:gd name="T17" fmla="*/ 355 w 355"/>
                <a:gd name="T18" fmla="*/ 316 h 316"/>
              </a:gdLst>
              <a:ahLst/>
              <a:cxnLst>
                <a:cxn ang="T10">
                  <a:pos x="T0" y="T1"/>
                </a:cxn>
                <a:cxn ang="T11">
                  <a:pos x="T2" y="T3"/>
                </a:cxn>
                <a:cxn ang="T12">
                  <a:pos x="T4" y="T5"/>
                </a:cxn>
                <a:cxn ang="T13">
                  <a:pos x="T6" y="T7"/>
                </a:cxn>
                <a:cxn ang="T14">
                  <a:pos x="T8" y="T9"/>
                </a:cxn>
              </a:cxnLst>
              <a:rect l="T15" t="T16" r="T17" b="T18"/>
              <a:pathLst>
                <a:path w="355" h="316">
                  <a:moveTo>
                    <a:pt x="354" y="0"/>
                  </a:moveTo>
                  <a:lnTo>
                    <a:pt x="354" y="315"/>
                  </a:lnTo>
                  <a:lnTo>
                    <a:pt x="0" y="315"/>
                  </a:lnTo>
                  <a:lnTo>
                    <a:pt x="0" y="0"/>
                  </a:lnTo>
                  <a:lnTo>
                    <a:pt x="354" y="0"/>
                  </a:lnTo>
                </a:path>
              </a:pathLst>
            </a:custGeom>
            <a:noFill/>
            <a:ln w="19050">
              <a:solidFill>
                <a:srgbClr val="000000"/>
              </a:solidFill>
              <a:round/>
              <a:headEnd/>
              <a:tailEnd/>
            </a:ln>
          </p:spPr>
          <p:txBody>
            <a:bodyPr lIns="0" tIns="0" rIns="0" bIns="0"/>
            <a:lstStyle/>
            <a:p>
              <a:endParaRPr lang="en-US" dirty="0"/>
            </a:p>
          </p:txBody>
        </p:sp>
        <p:sp>
          <p:nvSpPr>
            <p:cNvPr id="68683" name="Freeform 86"/>
            <p:cNvSpPr>
              <a:spLocks/>
            </p:cNvSpPr>
            <p:nvPr/>
          </p:nvSpPr>
          <p:spPr bwMode="auto">
            <a:xfrm>
              <a:off x="3850" y="1731"/>
              <a:ext cx="299" cy="139"/>
            </a:xfrm>
            <a:custGeom>
              <a:avLst/>
              <a:gdLst>
                <a:gd name="T0" fmla="*/ 0 w 299"/>
                <a:gd name="T1" fmla="*/ 138 h 139"/>
                <a:gd name="T2" fmla="*/ 56 w 299"/>
                <a:gd name="T3" fmla="*/ 138 h 139"/>
                <a:gd name="T4" fmla="*/ 224 w 299"/>
                <a:gd name="T5" fmla="*/ 0 h 139"/>
                <a:gd name="T6" fmla="*/ 243 w 299"/>
                <a:gd name="T7" fmla="*/ 138 h 139"/>
                <a:gd name="T8" fmla="*/ 298 w 299"/>
                <a:gd name="T9" fmla="*/ 138 h 139"/>
                <a:gd name="T10" fmla="*/ 0 60000 65536"/>
                <a:gd name="T11" fmla="*/ 0 60000 65536"/>
                <a:gd name="T12" fmla="*/ 0 60000 65536"/>
                <a:gd name="T13" fmla="*/ 0 60000 65536"/>
                <a:gd name="T14" fmla="*/ 0 60000 65536"/>
                <a:gd name="T15" fmla="*/ 0 w 299"/>
                <a:gd name="T16" fmla="*/ 0 h 139"/>
                <a:gd name="T17" fmla="*/ 299 w 299"/>
                <a:gd name="T18" fmla="*/ 139 h 139"/>
              </a:gdLst>
              <a:ahLst/>
              <a:cxnLst>
                <a:cxn ang="T10">
                  <a:pos x="T0" y="T1"/>
                </a:cxn>
                <a:cxn ang="T11">
                  <a:pos x="T2" y="T3"/>
                </a:cxn>
                <a:cxn ang="T12">
                  <a:pos x="T4" y="T5"/>
                </a:cxn>
                <a:cxn ang="T13">
                  <a:pos x="T6" y="T7"/>
                </a:cxn>
                <a:cxn ang="T14">
                  <a:pos x="T8" y="T9"/>
                </a:cxn>
              </a:cxnLst>
              <a:rect l="T15" t="T16" r="T17" b="T18"/>
              <a:pathLst>
                <a:path w="299" h="139">
                  <a:moveTo>
                    <a:pt x="0" y="138"/>
                  </a:moveTo>
                  <a:lnTo>
                    <a:pt x="56" y="138"/>
                  </a:lnTo>
                  <a:lnTo>
                    <a:pt x="224" y="0"/>
                  </a:lnTo>
                  <a:lnTo>
                    <a:pt x="243" y="138"/>
                  </a:lnTo>
                  <a:lnTo>
                    <a:pt x="298" y="138"/>
                  </a:lnTo>
                </a:path>
              </a:pathLst>
            </a:custGeom>
            <a:noFill/>
            <a:ln w="19050">
              <a:solidFill>
                <a:srgbClr val="000000"/>
              </a:solidFill>
              <a:round/>
              <a:headEnd/>
              <a:tailEnd/>
            </a:ln>
          </p:spPr>
          <p:txBody>
            <a:bodyPr lIns="0" tIns="0" rIns="0" bIns="0"/>
            <a:lstStyle/>
            <a:p>
              <a:endParaRPr lang="en-US" dirty="0"/>
            </a:p>
          </p:txBody>
        </p:sp>
      </p:grpSp>
      <p:grpSp>
        <p:nvGrpSpPr>
          <p:cNvPr id="16" name="Group 87"/>
          <p:cNvGrpSpPr>
            <a:grpSpLocks/>
          </p:cNvGrpSpPr>
          <p:nvPr/>
        </p:nvGrpSpPr>
        <p:grpSpPr bwMode="auto">
          <a:xfrm>
            <a:off x="6007100" y="3881438"/>
            <a:ext cx="385763" cy="374650"/>
            <a:chOff x="4762" y="1086"/>
            <a:chExt cx="268" cy="268"/>
          </a:xfrm>
        </p:grpSpPr>
        <p:sp>
          <p:nvSpPr>
            <p:cNvPr id="68679" name="Freeform 88"/>
            <p:cNvSpPr>
              <a:spLocks/>
            </p:cNvSpPr>
            <p:nvPr/>
          </p:nvSpPr>
          <p:spPr bwMode="auto">
            <a:xfrm>
              <a:off x="4762" y="1086"/>
              <a:ext cx="268" cy="268"/>
            </a:xfrm>
            <a:custGeom>
              <a:avLst/>
              <a:gdLst>
                <a:gd name="T0" fmla="*/ 267 w 268"/>
                <a:gd name="T1" fmla="*/ 0 h 268"/>
                <a:gd name="T2" fmla="*/ 267 w 268"/>
                <a:gd name="T3" fmla="*/ 267 h 268"/>
                <a:gd name="T4" fmla="*/ 0 w 268"/>
                <a:gd name="T5" fmla="*/ 267 h 268"/>
                <a:gd name="T6" fmla="*/ 0 w 268"/>
                <a:gd name="T7" fmla="*/ 0 h 268"/>
                <a:gd name="T8" fmla="*/ 267 w 268"/>
                <a:gd name="T9" fmla="*/ 0 h 268"/>
                <a:gd name="T10" fmla="*/ 0 60000 65536"/>
                <a:gd name="T11" fmla="*/ 0 60000 65536"/>
                <a:gd name="T12" fmla="*/ 0 60000 65536"/>
                <a:gd name="T13" fmla="*/ 0 60000 65536"/>
                <a:gd name="T14" fmla="*/ 0 60000 65536"/>
                <a:gd name="T15" fmla="*/ 0 w 268"/>
                <a:gd name="T16" fmla="*/ 0 h 268"/>
                <a:gd name="T17" fmla="*/ 268 w 268"/>
                <a:gd name="T18" fmla="*/ 268 h 268"/>
              </a:gdLst>
              <a:ahLst/>
              <a:cxnLst>
                <a:cxn ang="T10">
                  <a:pos x="T0" y="T1"/>
                </a:cxn>
                <a:cxn ang="T11">
                  <a:pos x="T2" y="T3"/>
                </a:cxn>
                <a:cxn ang="T12">
                  <a:pos x="T4" y="T5"/>
                </a:cxn>
                <a:cxn ang="T13">
                  <a:pos x="T6" y="T7"/>
                </a:cxn>
                <a:cxn ang="T14">
                  <a:pos x="T8" y="T9"/>
                </a:cxn>
              </a:cxnLst>
              <a:rect l="T15" t="T16" r="T17" b="T18"/>
              <a:pathLst>
                <a:path w="268" h="268">
                  <a:moveTo>
                    <a:pt x="267" y="0"/>
                  </a:moveTo>
                  <a:lnTo>
                    <a:pt x="267" y="267"/>
                  </a:lnTo>
                  <a:lnTo>
                    <a:pt x="0" y="267"/>
                  </a:lnTo>
                  <a:lnTo>
                    <a:pt x="0" y="0"/>
                  </a:lnTo>
                  <a:lnTo>
                    <a:pt x="267" y="0"/>
                  </a:lnTo>
                </a:path>
              </a:pathLst>
            </a:custGeom>
            <a:noFill/>
            <a:ln w="19050">
              <a:solidFill>
                <a:schemeClr val="tx1"/>
              </a:solidFill>
              <a:round/>
              <a:headEnd/>
              <a:tailEnd/>
            </a:ln>
          </p:spPr>
          <p:txBody>
            <a:bodyPr lIns="0" tIns="0" rIns="0" bIns="0"/>
            <a:lstStyle/>
            <a:p>
              <a:endParaRPr lang="en-US" dirty="0"/>
            </a:p>
          </p:txBody>
        </p:sp>
        <p:sp>
          <p:nvSpPr>
            <p:cNvPr id="68680" name="Freeform 89"/>
            <p:cNvSpPr>
              <a:spLocks/>
            </p:cNvSpPr>
            <p:nvPr/>
          </p:nvSpPr>
          <p:spPr bwMode="auto">
            <a:xfrm>
              <a:off x="4838" y="1164"/>
              <a:ext cx="115" cy="115"/>
            </a:xfrm>
            <a:custGeom>
              <a:avLst/>
              <a:gdLst>
                <a:gd name="T0" fmla="*/ 0 w 115"/>
                <a:gd name="T1" fmla="*/ 0 h 115"/>
                <a:gd name="T2" fmla="*/ 0 w 115"/>
                <a:gd name="T3" fmla="*/ 114 h 115"/>
                <a:gd name="T4" fmla="*/ 114 w 115"/>
                <a:gd name="T5" fmla="*/ 56 h 115"/>
                <a:gd name="T6" fmla="*/ 0 w 115"/>
                <a:gd name="T7" fmla="*/ 0 h 115"/>
                <a:gd name="T8" fmla="*/ 0 60000 65536"/>
                <a:gd name="T9" fmla="*/ 0 60000 65536"/>
                <a:gd name="T10" fmla="*/ 0 60000 65536"/>
                <a:gd name="T11" fmla="*/ 0 60000 65536"/>
                <a:gd name="T12" fmla="*/ 0 w 115"/>
                <a:gd name="T13" fmla="*/ 0 h 115"/>
                <a:gd name="T14" fmla="*/ 115 w 115"/>
                <a:gd name="T15" fmla="*/ 115 h 115"/>
              </a:gdLst>
              <a:ahLst/>
              <a:cxnLst>
                <a:cxn ang="T8">
                  <a:pos x="T0" y="T1"/>
                </a:cxn>
                <a:cxn ang="T9">
                  <a:pos x="T2" y="T3"/>
                </a:cxn>
                <a:cxn ang="T10">
                  <a:pos x="T4" y="T5"/>
                </a:cxn>
                <a:cxn ang="T11">
                  <a:pos x="T6" y="T7"/>
                </a:cxn>
              </a:cxnLst>
              <a:rect l="T12" t="T13" r="T14" b="T15"/>
              <a:pathLst>
                <a:path w="115" h="115">
                  <a:moveTo>
                    <a:pt x="0" y="0"/>
                  </a:moveTo>
                  <a:lnTo>
                    <a:pt x="0" y="114"/>
                  </a:lnTo>
                  <a:lnTo>
                    <a:pt x="114" y="56"/>
                  </a:lnTo>
                  <a:lnTo>
                    <a:pt x="0" y="0"/>
                  </a:lnTo>
                </a:path>
              </a:pathLst>
            </a:custGeom>
            <a:noFill/>
            <a:ln w="19050">
              <a:solidFill>
                <a:schemeClr val="tx1"/>
              </a:solidFill>
              <a:round/>
              <a:headEnd/>
              <a:tailEnd/>
            </a:ln>
          </p:spPr>
          <p:txBody>
            <a:bodyPr lIns="0" tIns="0" rIns="0" bIns="0"/>
            <a:lstStyle/>
            <a:p>
              <a:endParaRPr lang="en-US" dirty="0"/>
            </a:p>
          </p:txBody>
        </p:sp>
        <p:sp>
          <p:nvSpPr>
            <p:cNvPr id="68681" name="Line 90"/>
            <p:cNvSpPr>
              <a:spLocks noChangeShapeType="1"/>
            </p:cNvSpPr>
            <p:nvPr/>
          </p:nvSpPr>
          <p:spPr bwMode="auto">
            <a:xfrm>
              <a:off x="4952" y="1164"/>
              <a:ext cx="0" cy="114"/>
            </a:xfrm>
            <a:prstGeom prst="line">
              <a:avLst/>
            </a:prstGeom>
            <a:noFill/>
            <a:ln w="19050">
              <a:solidFill>
                <a:schemeClr val="tx1"/>
              </a:solidFill>
              <a:round/>
              <a:headEnd/>
              <a:tailEnd/>
            </a:ln>
          </p:spPr>
          <p:txBody>
            <a:bodyPr lIns="0" tIns="0" rIns="0" bIns="0"/>
            <a:lstStyle/>
            <a:p>
              <a:endParaRPr lang="en-US" dirty="0"/>
            </a:p>
          </p:txBody>
        </p:sp>
      </p:grpSp>
      <p:sp>
        <p:nvSpPr>
          <p:cNvPr id="68618" name="Freeform 91"/>
          <p:cNvSpPr>
            <a:spLocks/>
          </p:cNvSpPr>
          <p:nvPr/>
        </p:nvSpPr>
        <p:spPr bwMode="auto">
          <a:xfrm>
            <a:off x="6015038" y="4941888"/>
            <a:ext cx="941387" cy="763587"/>
          </a:xfrm>
          <a:custGeom>
            <a:avLst/>
            <a:gdLst>
              <a:gd name="T0" fmla="*/ 1357131940 w 652"/>
              <a:gd name="T1" fmla="*/ 0 h 545"/>
              <a:gd name="T2" fmla="*/ 1357131940 w 652"/>
              <a:gd name="T3" fmla="*/ 1067881195 h 545"/>
              <a:gd name="T4" fmla="*/ 0 w 652"/>
              <a:gd name="T5" fmla="*/ 1067881195 h 545"/>
              <a:gd name="T6" fmla="*/ 0 w 652"/>
              <a:gd name="T7" fmla="*/ 0 h 545"/>
              <a:gd name="T8" fmla="*/ 1357131940 w 652"/>
              <a:gd name="T9" fmla="*/ 0 h 545"/>
              <a:gd name="T10" fmla="*/ 0 60000 65536"/>
              <a:gd name="T11" fmla="*/ 0 60000 65536"/>
              <a:gd name="T12" fmla="*/ 0 60000 65536"/>
              <a:gd name="T13" fmla="*/ 0 60000 65536"/>
              <a:gd name="T14" fmla="*/ 0 60000 65536"/>
              <a:gd name="T15" fmla="*/ 0 w 652"/>
              <a:gd name="T16" fmla="*/ 0 h 545"/>
              <a:gd name="T17" fmla="*/ 652 w 652"/>
              <a:gd name="T18" fmla="*/ 545 h 545"/>
            </a:gdLst>
            <a:ahLst/>
            <a:cxnLst>
              <a:cxn ang="T10">
                <a:pos x="T0" y="T1"/>
              </a:cxn>
              <a:cxn ang="T11">
                <a:pos x="T2" y="T3"/>
              </a:cxn>
              <a:cxn ang="T12">
                <a:pos x="T4" y="T5"/>
              </a:cxn>
              <a:cxn ang="T13">
                <a:pos x="T6" y="T7"/>
              </a:cxn>
              <a:cxn ang="T14">
                <a:pos x="T8" y="T9"/>
              </a:cxn>
            </a:cxnLst>
            <a:rect l="T15" t="T16" r="T17" b="T18"/>
            <a:pathLst>
              <a:path w="652" h="545">
                <a:moveTo>
                  <a:pt x="651" y="0"/>
                </a:moveTo>
                <a:lnTo>
                  <a:pt x="651" y="544"/>
                </a:lnTo>
                <a:lnTo>
                  <a:pt x="0" y="544"/>
                </a:lnTo>
                <a:lnTo>
                  <a:pt x="0" y="0"/>
                </a:lnTo>
                <a:lnTo>
                  <a:pt x="651" y="0"/>
                </a:lnTo>
              </a:path>
            </a:pathLst>
          </a:custGeom>
          <a:noFill/>
          <a:ln w="19050">
            <a:solidFill>
              <a:srgbClr val="000000"/>
            </a:solidFill>
            <a:round/>
            <a:headEnd/>
            <a:tailEnd/>
          </a:ln>
        </p:spPr>
        <p:txBody>
          <a:bodyPr lIns="0" tIns="0" rIns="0" bIns="0"/>
          <a:lstStyle/>
          <a:p>
            <a:endParaRPr lang="en-US" dirty="0"/>
          </a:p>
        </p:txBody>
      </p:sp>
      <p:sp>
        <p:nvSpPr>
          <p:cNvPr id="68619" name="Freeform 92"/>
          <p:cNvSpPr>
            <a:spLocks/>
          </p:cNvSpPr>
          <p:nvPr/>
        </p:nvSpPr>
        <p:spPr bwMode="auto">
          <a:xfrm>
            <a:off x="2805113" y="3897313"/>
            <a:ext cx="385762" cy="377825"/>
          </a:xfrm>
          <a:custGeom>
            <a:avLst/>
            <a:gdLst>
              <a:gd name="T0" fmla="*/ 553198469 w 268"/>
              <a:gd name="T1" fmla="*/ 0 h 269"/>
              <a:gd name="T2" fmla="*/ 553198469 w 268"/>
              <a:gd name="T3" fmla="*/ 528702116 h 269"/>
              <a:gd name="T4" fmla="*/ 0 w 268"/>
              <a:gd name="T5" fmla="*/ 528702116 h 269"/>
              <a:gd name="T6" fmla="*/ 0 w 268"/>
              <a:gd name="T7" fmla="*/ 0 h 269"/>
              <a:gd name="T8" fmla="*/ 553198469 w 268"/>
              <a:gd name="T9" fmla="*/ 0 h 269"/>
              <a:gd name="T10" fmla="*/ 0 60000 65536"/>
              <a:gd name="T11" fmla="*/ 0 60000 65536"/>
              <a:gd name="T12" fmla="*/ 0 60000 65536"/>
              <a:gd name="T13" fmla="*/ 0 60000 65536"/>
              <a:gd name="T14" fmla="*/ 0 60000 65536"/>
              <a:gd name="T15" fmla="*/ 0 w 268"/>
              <a:gd name="T16" fmla="*/ 0 h 269"/>
              <a:gd name="T17" fmla="*/ 268 w 268"/>
              <a:gd name="T18" fmla="*/ 269 h 269"/>
            </a:gdLst>
            <a:ahLst/>
            <a:cxnLst>
              <a:cxn ang="T10">
                <a:pos x="T0" y="T1"/>
              </a:cxn>
              <a:cxn ang="T11">
                <a:pos x="T2" y="T3"/>
              </a:cxn>
              <a:cxn ang="T12">
                <a:pos x="T4" y="T5"/>
              </a:cxn>
              <a:cxn ang="T13">
                <a:pos x="T6" y="T7"/>
              </a:cxn>
              <a:cxn ang="T14">
                <a:pos x="T8" y="T9"/>
              </a:cxn>
            </a:cxnLst>
            <a:rect l="T15" t="T16" r="T17" b="T18"/>
            <a:pathLst>
              <a:path w="268" h="269">
                <a:moveTo>
                  <a:pt x="267" y="0"/>
                </a:moveTo>
                <a:lnTo>
                  <a:pt x="267" y="268"/>
                </a:lnTo>
                <a:lnTo>
                  <a:pt x="0" y="268"/>
                </a:lnTo>
                <a:lnTo>
                  <a:pt x="0" y="0"/>
                </a:lnTo>
                <a:lnTo>
                  <a:pt x="267" y="0"/>
                </a:lnTo>
              </a:path>
            </a:pathLst>
          </a:custGeom>
          <a:noFill/>
          <a:ln w="19050">
            <a:solidFill>
              <a:srgbClr val="000000"/>
            </a:solidFill>
            <a:round/>
            <a:headEnd/>
            <a:tailEnd/>
          </a:ln>
        </p:spPr>
        <p:txBody>
          <a:bodyPr lIns="0" tIns="0" rIns="0" bIns="0"/>
          <a:lstStyle/>
          <a:p>
            <a:endParaRPr lang="en-US" dirty="0"/>
          </a:p>
        </p:txBody>
      </p:sp>
      <p:sp>
        <p:nvSpPr>
          <p:cNvPr id="68620" name="Line 93"/>
          <p:cNvSpPr>
            <a:spLocks noChangeShapeType="1"/>
          </p:cNvSpPr>
          <p:nvPr/>
        </p:nvSpPr>
        <p:spPr bwMode="auto">
          <a:xfrm>
            <a:off x="3190875" y="4113213"/>
            <a:ext cx="236538" cy="0"/>
          </a:xfrm>
          <a:prstGeom prst="line">
            <a:avLst/>
          </a:prstGeom>
          <a:noFill/>
          <a:ln w="19050">
            <a:solidFill>
              <a:srgbClr val="000000"/>
            </a:solidFill>
            <a:round/>
            <a:headEnd/>
            <a:tailEnd/>
          </a:ln>
        </p:spPr>
        <p:txBody>
          <a:bodyPr lIns="0" tIns="0" rIns="0" bIns="0"/>
          <a:lstStyle/>
          <a:p>
            <a:endParaRPr lang="en-US" dirty="0"/>
          </a:p>
        </p:txBody>
      </p:sp>
      <p:sp>
        <p:nvSpPr>
          <p:cNvPr id="68621" name="Freeform 94"/>
          <p:cNvSpPr>
            <a:spLocks/>
          </p:cNvSpPr>
          <p:nvPr/>
        </p:nvSpPr>
        <p:spPr bwMode="auto">
          <a:xfrm>
            <a:off x="3956050" y="4078288"/>
            <a:ext cx="80963" cy="39687"/>
          </a:xfrm>
          <a:custGeom>
            <a:avLst/>
            <a:gdLst>
              <a:gd name="T0" fmla="*/ 114963137 w 56"/>
              <a:gd name="T1" fmla="*/ 30135192 h 28"/>
              <a:gd name="T2" fmla="*/ 0 w 56"/>
              <a:gd name="T3" fmla="*/ 0 h 28"/>
              <a:gd name="T4" fmla="*/ 29263791 w 56"/>
              <a:gd name="T5" fmla="*/ 30135192 h 28"/>
              <a:gd name="T6" fmla="*/ 0 w 56"/>
              <a:gd name="T7" fmla="*/ 54243632 h 28"/>
              <a:gd name="T8" fmla="*/ 114963137 w 56"/>
              <a:gd name="T9" fmla="*/ 30135192 h 28"/>
              <a:gd name="T10" fmla="*/ 114963137 w 56"/>
              <a:gd name="T11" fmla="*/ 30135192 h 28"/>
              <a:gd name="T12" fmla="*/ 0 60000 65536"/>
              <a:gd name="T13" fmla="*/ 0 60000 65536"/>
              <a:gd name="T14" fmla="*/ 0 60000 65536"/>
              <a:gd name="T15" fmla="*/ 0 60000 65536"/>
              <a:gd name="T16" fmla="*/ 0 60000 65536"/>
              <a:gd name="T17" fmla="*/ 0 60000 65536"/>
              <a:gd name="T18" fmla="*/ 0 w 56"/>
              <a:gd name="T19" fmla="*/ 0 h 28"/>
              <a:gd name="T20" fmla="*/ 56 w 5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6" h="28">
                <a:moveTo>
                  <a:pt x="55" y="15"/>
                </a:moveTo>
                <a:lnTo>
                  <a:pt x="0" y="0"/>
                </a:lnTo>
                <a:lnTo>
                  <a:pt x="14" y="15"/>
                </a:lnTo>
                <a:lnTo>
                  <a:pt x="0" y="27"/>
                </a:lnTo>
                <a:lnTo>
                  <a:pt x="55" y="15"/>
                </a:lnTo>
              </a:path>
            </a:pathLst>
          </a:custGeom>
          <a:solidFill>
            <a:srgbClr val="000000"/>
          </a:solidFill>
          <a:ln w="19050">
            <a:solidFill>
              <a:srgbClr val="000000"/>
            </a:solidFill>
            <a:round/>
            <a:headEnd/>
            <a:tailEnd/>
          </a:ln>
        </p:spPr>
        <p:txBody>
          <a:bodyPr lIns="0" tIns="0" rIns="0" bIns="0"/>
          <a:lstStyle/>
          <a:p>
            <a:endParaRPr lang="en-US" dirty="0"/>
          </a:p>
        </p:txBody>
      </p:sp>
      <p:sp>
        <p:nvSpPr>
          <p:cNvPr id="68622" name="Line 95"/>
          <p:cNvSpPr>
            <a:spLocks noChangeShapeType="1"/>
          </p:cNvSpPr>
          <p:nvPr/>
        </p:nvSpPr>
        <p:spPr bwMode="auto">
          <a:xfrm>
            <a:off x="5270500" y="4084638"/>
            <a:ext cx="115888" cy="0"/>
          </a:xfrm>
          <a:prstGeom prst="line">
            <a:avLst/>
          </a:prstGeom>
          <a:noFill/>
          <a:ln w="19050">
            <a:solidFill>
              <a:srgbClr val="000000"/>
            </a:solidFill>
            <a:round/>
            <a:headEnd/>
            <a:tailEnd/>
          </a:ln>
        </p:spPr>
        <p:txBody>
          <a:bodyPr lIns="0" tIns="0" rIns="0" bIns="0"/>
          <a:lstStyle/>
          <a:p>
            <a:endParaRPr lang="en-US" dirty="0"/>
          </a:p>
        </p:txBody>
      </p:sp>
      <p:sp>
        <p:nvSpPr>
          <p:cNvPr id="68623" name="Freeform 96"/>
          <p:cNvSpPr>
            <a:spLocks/>
          </p:cNvSpPr>
          <p:nvPr/>
        </p:nvSpPr>
        <p:spPr bwMode="auto">
          <a:xfrm>
            <a:off x="5367338" y="4065588"/>
            <a:ext cx="80962" cy="41275"/>
          </a:xfrm>
          <a:custGeom>
            <a:avLst/>
            <a:gdLst>
              <a:gd name="T0" fmla="*/ 114960271 w 56"/>
              <a:gd name="T1" fmla="*/ 28360198 h 29"/>
              <a:gd name="T2" fmla="*/ 0 w 56"/>
              <a:gd name="T3" fmla="*/ 0 h 29"/>
              <a:gd name="T4" fmla="*/ 27172875 w 56"/>
              <a:gd name="T5" fmla="*/ 28360198 h 29"/>
              <a:gd name="T6" fmla="*/ 0 w 56"/>
              <a:gd name="T7" fmla="*/ 56720397 h 29"/>
              <a:gd name="T8" fmla="*/ 114960271 w 56"/>
              <a:gd name="T9" fmla="*/ 28360198 h 29"/>
              <a:gd name="T10" fmla="*/ 114960271 w 56"/>
              <a:gd name="T11" fmla="*/ 28360198 h 29"/>
              <a:gd name="T12" fmla="*/ 0 60000 65536"/>
              <a:gd name="T13" fmla="*/ 0 60000 65536"/>
              <a:gd name="T14" fmla="*/ 0 60000 65536"/>
              <a:gd name="T15" fmla="*/ 0 60000 65536"/>
              <a:gd name="T16" fmla="*/ 0 60000 65536"/>
              <a:gd name="T17" fmla="*/ 0 60000 65536"/>
              <a:gd name="T18" fmla="*/ 0 w 56"/>
              <a:gd name="T19" fmla="*/ 0 h 29"/>
              <a:gd name="T20" fmla="*/ 56 w 56"/>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56" h="29">
                <a:moveTo>
                  <a:pt x="55" y="14"/>
                </a:moveTo>
                <a:lnTo>
                  <a:pt x="0" y="0"/>
                </a:lnTo>
                <a:lnTo>
                  <a:pt x="13" y="14"/>
                </a:lnTo>
                <a:lnTo>
                  <a:pt x="0" y="28"/>
                </a:lnTo>
                <a:lnTo>
                  <a:pt x="55" y="14"/>
                </a:lnTo>
              </a:path>
            </a:pathLst>
          </a:custGeom>
          <a:solidFill>
            <a:srgbClr val="000000"/>
          </a:solidFill>
          <a:ln w="19050">
            <a:solidFill>
              <a:srgbClr val="000000"/>
            </a:solidFill>
            <a:round/>
            <a:headEnd/>
            <a:tailEnd/>
          </a:ln>
        </p:spPr>
        <p:txBody>
          <a:bodyPr lIns="0" tIns="0" rIns="0" bIns="0"/>
          <a:lstStyle/>
          <a:p>
            <a:endParaRPr lang="en-US" dirty="0"/>
          </a:p>
        </p:txBody>
      </p:sp>
      <p:sp>
        <p:nvSpPr>
          <p:cNvPr id="68624" name="Freeform 97"/>
          <p:cNvSpPr>
            <a:spLocks/>
          </p:cNvSpPr>
          <p:nvPr/>
        </p:nvSpPr>
        <p:spPr bwMode="auto">
          <a:xfrm>
            <a:off x="6399213" y="4108450"/>
            <a:ext cx="171450" cy="254000"/>
          </a:xfrm>
          <a:custGeom>
            <a:avLst/>
            <a:gdLst>
              <a:gd name="T0" fmla="*/ 0 w 119"/>
              <a:gd name="T1" fmla="*/ 0 h 182"/>
              <a:gd name="T2" fmla="*/ 244941565 w 119"/>
              <a:gd name="T3" fmla="*/ 0 h 182"/>
              <a:gd name="T4" fmla="*/ 244941565 w 119"/>
              <a:gd name="T5" fmla="*/ 352535222 h 182"/>
              <a:gd name="T6" fmla="*/ 0 60000 65536"/>
              <a:gd name="T7" fmla="*/ 0 60000 65536"/>
              <a:gd name="T8" fmla="*/ 0 60000 65536"/>
              <a:gd name="T9" fmla="*/ 0 w 119"/>
              <a:gd name="T10" fmla="*/ 0 h 182"/>
              <a:gd name="T11" fmla="*/ 119 w 119"/>
              <a:gd name="T12" fmla="*/ 182 h 182"/>
            </a:gdLst>
            <a:ahLst/>
            <a:cxnLst>
              <a:cxn ang="T6">
                <a:pos x="T0" y="T1"/>
              </a:cxn>
              <a:cxn ang="T7">
                <a:pos x="T2" y="T3"/>
              </a:cxn>
              <a:cxn ang="T8">
                <a:pos x="T4" y="T5"/>
              </a:cxn>
            </a:cxnLst>
            <a:rect l="T9" t="T10" r="T11" b="T12"/>
            <a:pathLst>
              <a:path w="119" h="182">
                <a:moveTo>
                  <a:pt x="0" y="0"/>
                </a:moveTo>
                <a:lnTo>
                  <a:pt x="118" y="0"/>
                </a:lnTo>
                <a:lnTo>
                  <a:pt x="118" y="181"/>
                </a:lnTo>
              </a:path>
            </a:pathLst>
          </a:custGeom>
          <a:noFill/>
          <a:ln w="19050">
            <a:solidFill>
              <a:srgbClr val="000000"/>
            </a:solidFill>
            <a:round/>
            <a:headEnd/>
            <a:tailEnd/>
          </a:ln>
        </p:spPr>
        <p:txBody>
          <a:bodyPr lIns="0" tIns="0" rIns="0" bIns="0"/>
          <a:lstStyle/>
          <a:p>
            <a:endParaRPr lang="en-US" dirty="0"/>
          </a:p>
        </p:txBody>
      </p:sp>
      <p:sp>
        <p:nvSpPr>
          <p:cNvPr id="68625" name="Freeform 98"/>
          <p:cNvSpPr>
            <a:spLocks/>
          </p:cNvSpPr>
          <p:nvPr/>
        </p:nvSpPr>
        <p:spPr bwMode="auto">
          <a:xfrm>
            <a:off x="6550025" y="4343400"/>
            <a:ext cx="39688" cy="76200"/>
          </a:xfrm>
          <a:custGeom>
            <a:avLst/>
            <a:gdLst>
              <a:gd name="T0" fmla="*/ 28127456 w 28"/>
              <a:gd name="T1" fmla="*/ 103652796 h 55"/>
              <a:gd name="T2" fmla="*/ 54246416 w 28"/>
              <a:gd name="T3" fmla="*/ 0 h 55"/>
              <a:gd name="T4" fmla="*/ 28127456 w 28"/>
              <a:gd name="T5" fmla="*/ 24953426 h 55"/>
              <a:gd name="T6" fmla="*/ 0 w 28"/>
              <a:gd name="T7" fmla="*/ 0 h 55"/>
              <a:gd name="T8" fmla="*/ 28127456 w 28"/>
              <a:gd name="T9" fmla="*/ 103652796 h 55"/>
              <a:gd name="T10" fmla="*/ 28127456 w 28"/>
              <a:gd name="T11" fmla="*/ 103652796 h 55"/>
              <a:gd name="T12" fmla="*/ 0 60000 65536"/>
              <a:gd name="T13" fmla="*/ 0 60000 65536"/>
              <a:gd name="T14" fmla="*/ 0 60000 65536"/>
              <a:gd name="T15" fmla="*/ 0 60000 65536"/>
              <a:gd name="T16" fmla="*/ 0 60000 65536"/>
              <a:gd name="T17" fmla="*/ 0 60000 65536"/>
              <a:gd name="T18" fmla="*/ 0 w 28"/>
              <a:gd name="T19" fmla="*/ 0 h 55"/>
              <a:gd name="T20" fmla="*/ 28 w 2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8" h="55">
                <a:moveTo>
                  <a:pt x="14" y="54"/>
                </a:moveTo>
                <a:lnTo>
                  <a:pt x="27" y="0"/>
                </a:lnTo>
                <a:lnTo>
                  <a:pt x="14" y="13"/>
                </a:lnTo>
                <a:lnTo>
                  <a:pt x="0" y="0"/>
                </a:lnTo>
                <a:lnTo>
                  <a:pt x="14" y="54"/>
                </a:lnTo>
              </a:path>
            </a:pathLst>
          </a:custGeom>
          <a:solidFill>
            <a:srgbClr val="000000"/>
          </a:solidFill>
          <a:ln w="19050">
            <a:solidFill>
              <a:srgbClr val="000000"/>
            </a:solidFill>
            <a:round/>
            <a:headEnd/>
            <a:tailEnd/>
          </a:ln>
        </p:spPr>
        <p:txBody>
          <a:bodyPr lIns="0" tIns="0" rIns="0" bIns="0"/>
          <a:lstStyle/>
          <a:p>
            <a:endParaRPr lang="en-US" dirty="0"/>
          </a:p>
        </p:txBody>
      </p:sp>
      <p:sp>
        <p:nvSpPr>
          <p:cNvPr id="68626" name="Line 99"/>
          <p:cNvSpPr>
            <a:spLocks noChangeShapeType="1"/>
          </p:cNvSpPr>
          <p:nvPr/>
        </p:nvSpPr>
        <p:spPr bwMode="auto">
          <a:xfrm>
            <a:off x="6578600" y="4792663"/>
            <a:ext cx="0" cy="103187"/>
          </a:xfrm>
          <a:prstGeom prst="line">
            <a:avLst/>
          </a:prstGeom>
          <a:noFill/>
          <a:ln w="19050">
            <a:solidFill>
              <a:srgbClr val="000000"/>
            </a:solidFill>
            <a:round/>
            <a:headEnd/>
            <a:tailEnd/>
          </a:ln>
        </p:spPr>
        <p:txBody>
          <a:bodyPr lIns="0" tIns="0" rIns="0" bIns="0"/>
          <a:lstStyle/>
          <a:p>
            <a:endParaRPr lang="en-US" dirty="0"/>
          </a:p>
        </p:txBody>
      </p:sp>
      <p:sp>
        <p:nvSpPr>
          <p:cNvPr id="68627" name="Freeform 100"/>
          <p:cNvSpPr>
            <a:spLocks/>
          </p:cNvSpPr>
          <p:nvPr/>
        </p:nvSpPr>
        <p:spPr bwMode="auto">
          <a:xfrm>
            <a:off x="6557963" y="4878388"/>
            <a:ext cx="39687" cy="76200"/>
          </a:xfrm>
          <a:custGeom>
            <a:avLst/>
            <a:gdLst>
              <a:gd name="T0" fmla="*/ 30247376 w 27"/>
              <a:gd name="T1" fmla="*/ 103652796 h 55"/>
              <a:gd name="T2" fmla="*/ 56174751 w 27"/>
              <a:gd name="T3" fmla="*/ 0 h 55"/>
              <a:gd name="T4" fmla="*/ 30247376 w 27"/>
              <a:gd name="T5" fmla="*/ 24953426 h 55"/>
              <a:gd name="T6" fmla="*/ 0 w 27"/>
              <a:gd name="T7" fmla="*/ 0 h 55"/>
              <a:gd name="T8" fmla="*/ 30247376 w 27"/>
              <a:gd name="T9" fmla="*/ 103652796 h 55"/>
              <a:gd name="T10" fmla="*/ 30247376 w 27"/>
              <a:gd name="T11" fmla="*/ 103652796 h 55"/>
              <a:gd name="T12" fmla="*/ 0 60000 65536"/>
              <a:gd name="T13" fmla="*/ 0 60000 65536"/>
              <a:gd name="T14" fmla="*/ 0 60000 65536"/>
              <a:gd name="T15" fmla="*/ 0 60000 65536"/>
              <a:gd name="T16" fmla="*/ 0 60000 65536"/>
              <a:gd name="T17" fmla="*/ 0 60000 65536"/>
              <a:gd name="T18" fmla="*/ 0 w 27"/>
              <a:gd name="T19" fmla="*/ 0 h 55"/>
              <a:gd name="T20" fmla="*/ 27 w 27"/>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7" h="55">
                <a:moveTo>
                  <a:pt x="14" y="54"/>
                </a:moveTo>
                <a:lnTo>
                  <a:pt x="26" y="0"/>
                </a:lnTo>
                <a:lnTo>
                  <a:pt x="14" y="13"/>
                </a:lnTo>
                <a:lnTo>
                  <a:pt x="0" y="0"/>
                </a:lnTo>
                <a:lnTo>
                  <a:pt x="14" y="54"/>
                </a:lnTo>
              </a:path>
            </a:pathLst>
          </a:custGeom>
          <a:solidFill>
            <a:srgbClr val="000000"/>
          </a:solidFill>
          <a:ln w="19050">
            <a:solidFill>
              <a:srgbClr val="000000"/>
            </a:solidFill>
            <a:round/>
            <a:headEnd/>
            <a:tailEnd/>
          </a:ln>
        </p:spPr>
        <p:txBody>
          <a:bodyPr lIns="0" tIns="0" rIns="0" bIns="0"/>
          <a:lstStyle/>
          <a:p>
            <a:endParaRPr lang="en-US" dirty="0"/>
          </a:p>
        </p:txBody>
      </p:sp>
      <p:sp>
        <p:nvSpPr>
          <p:cNvPr id="68628" name="Line 101"/>
          <p:cNvSpPr>
            <a:spLocks noChangeShapeType="1"/>
          </p:cNvSpPr>
          <p:nvPr/>
        </p:nvSpPr>
        <p:spPr bwMode="auto">
          <a:xfrm flipH="1">
            <a:off x="3911600" y="4918075"/>
            <a:ext cx="723900" cy="0"/>
          </a:xfrm>
          <a:prstGeom prst="line">
            <a:avLst/>
          </a:prstGeom>
          <a:noFill/>
          <a:ln w="19050">
            <a:solidFill>
              <a:srgbClr val="000000"/>
            </a:solidFill>
            <a:round/>
            <a:headEnd/>
            <a:tailEnd/>
          </a:ln>
        </p:spPr>
        <p:txBody>
          <a:bodyPr lIns="0" tIns="0" rIns="0" bIns="0"/>
          <a:lstStyle/>
          <a:p>
            <a:endParaRPr lang="en-US" dirty="0"/>
          </a:p>
        </p:txBody>
      </p:sp>
      <p:sp>
        <p:nvSpPr>
          <p:cNvPr id="68629" name="Freeform 102"/>
          <p:cNvSpPr>
            <a:spLocks/>
          </p:cNvSpPr>
          <p:nvPr/>
        </p:nvSpPr>
        <p:spPr bwMode="auto">
          <a:xfrm>
            <a:off x="3852863" y="4899025"/>
            <a:ext cx="79375" cy="39688"/>
          </a:xfrm>
          <a:custGeom>
            <a:avLst/>
            <a:gdLst>
              <a:gd name="T0" fmla="*/ 0 w 55"/>
              <a:gd name="T1" fmla="*/ 26118960 h 28"/>
              <a:gd name="T2" fmla="*/ 112470059 w 55"/>
              <a:gd name="T3" fmla="*/ 54246416 h 28"/>
              <a:gd name="T4" fmla="*/ 85393067 w 55"/>
              <a:gd name="T5" fmla="*/ 26118960 h 28"/>
              <a:gd name="T6" fmla="*/ 112470059 w 55"/>
              <a:gd name="T7" fmla="*/ 0 h 28"/>
              <a:gd name="T8" fmla="*/ 0 w 55"/>
              <a:gd name="T9" fmla="*/ 26118960 h 28"/>
              <a:gd name="T10" fmla="*/ 0 w 55"/>
              <a:gd name="T11" fmla="*/ 26118960 h 28"/>
              <a:gd name="T12" fmla="*/ 0 60000 65536"/>
              <a:gd name="T13" fmla="*/ 0 60000 65536"/>
              <a:gd name="T14" fmla="*/ 0 60000 65536"/>
              <a:gd name="T15" fmla="*/ 0 60000 65536"/>
              <a:gd name="T16" fmla="*/ 0 60000 65536"/>
              <a:gd name="T17" fmla="*/ 0 60000 65536"/>
              <a:gd name="T18" fmla="*/ 0 w 55"/>
              <a:gd name="T19" fmla="*/ 0 h 28"/>
              <a:gd name="T20" fmla="*/ 55 w 5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5" h="28">
                <a:moveTo>
                  <a:pt x="0" y="13"/>
                </a:moveTo>
                <a:lnTo>
                  <a:pt x="54" y="27"/>
                </a:lnTo>
                <a:lnTo>
                  <a:pt x="41" y="13"/>
                </a:lnTo>
                <a:lnTo>
                  <a:pt x="54" y="0"/>
                </a:lnTo>
                <a:lnTo>
                  <a:pt x="0" y="13"/>
                </a:lnTo>
              </a:path>
            </a:pathLst>
          </a:custGeom>
          <a:solidFill>
            <a:srgbClr val="000000"/>
          </a:solidFill>
          <a:ln w="19050">
            <a:solidFill>
              <a:srgbClr val="000000"/>
            </a:solidFill>
            <a:round/>
            <a:headEnd/>
            <a:tailEnd/>
          </a:ln>
        </p:spPr>
        <p:txBody>
          <a:bodyPr lIns="0" tIns="0" rIns="0" bIns="0"/>
          <a:lstStyle/>
          <a:p>
            <a:endParaRPr lang="en-US" dirty="0"/>
          </a:p>
        </p:txBody>
      </p:sp>
      <p:sp>
        <p:nvSpPr>
          <p:cNvPr id="68630" name="Line 103"/>
          <p:cNvSpPr>
            <a:spLocks noChangeShapeType="1"/>
          </p:cNvSpPr>
          <p:nvPr/>
        </p:nvSpPr>
        <p:spPr bwMode="auto">
          <a:xfrm flipV="1">
            <a:off x="3683000" y="4337050"/>
            <a:ext cx="0" cy="376238"/>
          </a:xfrm>
          <a:prstGeom prst="line">
            <a:avLst/>
          </a:prstGeom>
          <a:noFill/>
          <a:ln w="19050">
            <a:solidFill>
              <a:srgbClr val="000000"/>
            </a:solidFill>
            <a:round/>
            <a:headEnd/>
            <a:tailEnd/>
          </a:ln>
        </p:spPr>
        <p:txBody>
          <a:bodyPr lIns="0" tIns="0" rIns="0" bIns="0"/>
          <a:lstStyle/>
          <a:p>
            <a:endParaRPr lang="en-US" dirty="0"/>
          </a:p>
        </p:txBody>
      </p:sp>
      <p:grpSp>
        <p:nvGrpSpPr>
          <p:cNvPr id="17" name="Group 104"/>
          <p:cNvGrpSpPr>
            <a:grpSpLocks/>
          </p:cNvGrpSpPr>
          <p:nvPr/>
        </p:nvGrpSpPr>
        <p:grpSpPr bwMode="auto">
          <a:xfrm>
            <a:off x="3484563" y="3902075"/>
            <a:ext cx="388937" cy="376238"/>
            <a:chOff x="3014" y="1101"/>
            <a:chExt cx="270" cy="269"/>
          </a:xfrm>
        </p:grpSpPr>
        <p:sp>
          <p:nvSpPr>
            <p:cNvPr id="68676" name="Freeform 105"/>
            <p:cNvSpPr>
              <a:spLocks/>
            </p:cNvSpPr>
            <p:nvPr/>
          </p:nvSpPr>
          <p:spPr bwMode="auto">
            <a:xfrm>
              <a:off x="3014" y="1101"/>
              <a:ext cx="270" cy="269"/>
            </a:xfrm>
            <a:custGeom>
              <a:avLst/>
              <a:gdLst>
                <a:gd name="T0" fmla="*/ 268 w 270"/>
                <a:gd name="T1" fmla="*/ 125 h 269"/>
                <a:gd name="T2" fmla="*/ 264 w 270"/>
                <a:gd name="T3" fmla="*/ 105 h 269"/>
                <a:gd name="T4" fmla="*/ 259 w 270"/>
                <a:gd name="T5" fmla="*/ 86 h 269"/>
                <a:gd name="T6" fmla="*/ 250 w 270"/>
                <a:gd name="T7" fmla="*/ 68 h 269"/>
                <a:gd name="T8" fmla="*/ 238 w 270"/>
                <a:gd name="T9" fmla="*/ 51 h 269"/>
                <a:gd name="T10" fmla="*/ 224 w 270"/>
                <a:gd name="T11" fmla="*/ 37 h 269"/>
                <a:gd name="T12" fmla="*/ 209 w 270"/>
                <a:gd name="T13" fmla="*/ 24 h 269"/>
                <a:gd name="T14" fmla="*/ 192 w 270"/>
                <a:gd name="T15" fmla="*/ 15 h 269"/>
                <a:gd name="T16" fmla="*/ 173 w 270"/>
                <a:gd name="T17" fmla="*/ 7 h 269"/>
                <a:gd name="T18" fmla="*/ 154 w 270"/>
                <a:gd name="T19" fmla="*/ 1 h 269"/>
                <a:gd name="T20" fmla="*/ 134 w 270"/>
                <a:gd name="T21" fmla="*/ 0 h 269"/>
                <a:gd name="T22" fmla="*/ 114 w 270"/>
                <a:gd name="T23" fmla="*/ 1 h 269"/>
                <a:gd name="T24" fmla="*/ 95 w 270"/>
                <a:gd name="T25" fmla="*/ 7 h 269"/>
                <a:gd name="T26" fmla="*/ 75 w 270"/>
                <a:gd name="T27" fmla="*/ 15 h 269"/>
                <a:gd name="T28" fmla="*/ 59 w 270"/>
                <a:gd name="T29" fmla="*/ 24 h 269"/>
                <a:gd name="T30" fmla="*/ 44 w 270"/>
                <a:gd name="T31" fmla="*/ 37 h 269"/>
                <a:gd name="T32" fmla="*/ 30 w 270"/>
                <a:gd name="T33" fmla="*/ 51 h 269"/>
                <a:gd name="T34" fmla="*/ 18 w 270"/>
                <a:gd name="T35" fmla="*/ 68 h 269"/>
                <a:gd name="T36" fmla="*/ 9 w 270"/>
                <a:gd name="T37" fmla="*/ 86 h 269"/>
                <a:gd name="T38" fmla="*/ 3 w 270"/>
                <a:gd name="T39" fmla="*/ 105 h 269"/>
                <a:gd name="T40" fmla="*/ 0 w 270"/>
                <a:gd name="T41" fmla="*/ 125 h 269"/>
                <a:gd name="T42" fmla="*/ 0 w 270"/>
                <a:gd name="T43" fmla="*/ 145 h 269"/>
                <a:gd name="T44" fmla="*/ 3 w 270"/>
                <a:gd name="T45" fmla="*/ 164 h 269"/>
                <a:gd name="T46" fmla="*/ 9 w 270"/>
                <a:gd name="T47" fmla="*/ 184 h 269"/>
                <a:gd name="T48" fmla="*/ 18 w 270"/>
                <a:gd name="T49" fmla="*/ 201 h 269"/>
                <a:gd name="T50" fmla="*/ 30 w 270"/>
                <a:gd name="T51" fmla="*/ 219 h 269"/>
                <a:gd name="T52" fmla="*/ 44 w 270"/>
                <a:gd name="T53" fmla="*/ 232 h 269"/>
                <a:gd name="T54" fmla="*/ 59 w 270"/>
                <a:gd name="T55" fmla="*/ 245 h 269"/>
                <a:gd name="T56" fmla="*/ 75 w 270"/>
                <a:gd name="T57" fmla="*/ 255 h 269"/>
                <a:gd name="T58" fmla="*/ 95 w 270"/>
                <a:gd name="T59" fmla="*/ 262 h 269"/>
                <a:gd name="T60" fmla="*/ 114 w 270"/>
                <a:gd name="T61" fmla="*/ 267 h 269"/>
                <a:gd name="T62" fmla="*/ 134 w 270"/>
                <a:gd name="T63" fmla="*/ 268 h 269"/>
                <a:gd name="T64" fmla="*/ 154 w 270"/>
                <a:gd name="T65" fmla="*/ 267 h 269"/>
                <a:gd name="T66" fmla="*/ 173 w 270"/>
                <a:gd name="T67" fmla="*/ 262 h 269"/>
                <a:gd name="T68" fmla="*/ 192 w 270"/>
                <a:gd name="T69" fmla="*/ 255 h 269"/>
                <a:gd name="T70" fmla="*/ 209 w 270"/>
                <a:gd name="T71" fmla="*/ 245 h 269"/>
                <a:gd name="T72" fmla="*/ 224 w 270"/>
                <a:gd name="T73" fmla="*/ 232 h 269"/>
                <a:gd name="T74" fmla="*/ 238 w 270"/>
                <a:gd name="T75" fmla="*/ 219 h 269"/>
                <a:gd name="T76" fmla="*/ 250 w 270"/>
                <a:gd name="T77" fmla="*/ 201 h 269"/>
                <a:gd name="T78" fmla="*/ 259 w 270"/>
                <a:gd name="T79" fmla="*/ 184 h 269"/>
                <a:gd name="T80" fmla="*/ 264 w 270"/>
                <a:gd name="T81" fmla="*/ 164 h 269"/>
                <a:gd name="T82" fmla="*/ 268 w 270"/>
                <a:gd name="T83" fmla="*/ 145 h 2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269"/>
                <a:gd name="T128" fmla="*/ 270 w 270"/>
                <a:gd name="T129" fmla="*/ 269 h 2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269">
                  <a:moveTo>
                    <a:pt x="269" y="135"/>
                  </a:moveTo>
                  <a:lnTo>
                    <a:pt x="268" y="125"/>
                  </a:lnTo>
                  <a:lnTo>
                    <a:pt x="266" y="115"/>
                  </a:lnTo>
                  <a:lnTo>
                    <a:pt x="264" y="105"/>
                  </a:lnTo>
                  <a:lnTo>
                    <a:pt x="262" y="95"/>
                  </a:lnTo>
                  <a:lnTo>
                    <a:pt x="259" y="86"/>
                  </a:lnTo>
                  <a:lnTo>
                    <a:pt x="255" y="76"/>
                  </a:lnTo>
                  <a:lnTo>
                    <a:pt x="250" y="68"/>
                  </a:lnTo>
                  <a:lnTo>
                    <a:pt x="244" y="59"/>
                  </a:lnTo>
                  <a:lnTo>
                    <a:pt x="238" y="51"/>
                  </a:lnTo>
                  <a:lnTo>
                    <a:pt x="232" y="44"/>
                  </a:lnTo>
                  <a:lnTo>
                    <a:pt x="224" y="37"/>
                  </a:lnTo>
                  <a:lnTo>
                    <a:pt x="218" y="29"/>
                  </a:lnTo>
                  <a:lnTo>
                    <a:pt x="209" y="24"/>
                  </a:lnTo>
                  <a:lnTo>
                    <a:pt x="200" y="19"/>
                  </a:lnTo>
                  <a:lnTo>
                    <a:pt x="192" y="15"/>
                  </a:lnTo>
                  <a:lnTo>
                    <a:pt x="182" y="10"/>
                  </a:lnTo>
                  <a:lnTo>
                    <a:pt x="173" y="7"/>
                  </a:lnTo>
                  <a:lnTo>
                    <a:pt x="164" y="4"/>
                  </a:lnTo>
                  <a:lnTo>
                    <a:pt x="154" y="1"/>
                  </a:lnTo>
                  <a:lnTo>
                    <a:pt x="144" y="1"/>
                  </a:lnTo>
                  <a:lnTo>
                    <a:pt x="134" y="0"/>
                  </a:lnTo>
                  <a:lnTo>
                    <a:pt x="124" y="1"/>
                  </a:lnTo>
                  <a:lnTo>
                    <a:pt x="114" y="1"/>
                  </a:lnTo>
                  <a:lnTo>
                    <a:pt x="105" y="4"/>
                  </a:lnTo>
                  <a:lnTo>
                    <a:pt x="95" y="7"/>
                  </a:lnTo>
                  <a:lnTo>
                    <a:pt x="84" y="10"/>
                  </a:lnTo>
                  <a:lnTo>
                    <a:pt x="75" y="15"/>
                  </a:lnTo>
                  <a:lnTo>
                    <a:pt x="68" y="19"/>
                  </a:lnTo>
                  <a:lnTo>
                    <a:pt x="59" y="24"/>
                  </a:lnTo>
                  <a:lnTo>
                    <a:pt x="51" y="29"/>
                  </a:lnTo>
                  <a:lnTo>
                    <a:pt x="44" y="37"/>
                  </a:lnTo>
                  <a:lnTo>
                    <a:pt x="36" y="44"/>
                  </a:lnTo>
                  <a:lnTo>
                    <a:pt x="30" y="51"/>
                  </a:lnTo>
                  <a:lnTo>
                    <a:pt x="22" y="59"/>
                  </a:lnTo>
                  <a:lnTo>
                    <a:pt x="18" y="68"/>
                  </a:lnTo>
                  <a:lnTo>
                    <a:pt x="13" y="76"/>
                  </a:lnTo>
                  <a:lnTo>
                    <a:pt x="9" y="86"/>
                  </a:lnTo>
                  <a:lnTo>
                    <a:pt x="6" y="95"/>
                  </a:lnTo>
                  <a:lnTo>
                    <a:pt x="3" y="105"/>
                  </a:lnTo>
                  <a:lnTo>
                    <a:pt x="2" y="115"/>
                  </a:lnTo>
                  <a:lnTo>
                    <a:pt x="0" y="125"/>
                  </a:lnTo>
                  <a:lnTo>
                    <a:pt x="0" y="135"/>
                  </a:lnTo>
                  <a:lnTo>
                    <a:pt x="0" y="145"/>
                  </a:lnTo>
                  <a:lnTo>
                    <a:pt x="2" y="154"/>
                  </a:lnTo>
                  <a:lnTo>
                    <a:pt x="3" y="164"/>
                  </a:lnTo>
                  <a:lnTo>
                    <a:pt x="6" y="174"/>
                  </a:lnTo>
                  <a:lnTo>
                    <a:pt x="9" y="184"/>
                  </a:lnTo>
                  <a:lnTo>
                    <a:pt x="13" y="193"/>
                  </a:lnTo>
                  <a:lnTo>
                    <a:pt x="18" y="201"/>
                  </a:lnTo>
                  <a:lnTo>
                    <a:pt x="22" y="210"/>
                  </a:lnTo>
                  <a:lnTo>
                    <a:pt x="30" y="219"/>
                  </a:lnTo>
                  <a:lnTo>
                    <a:pt x="36" y="225"/>
                  </a:lnTo>
                  <a:lnTo>
                    <a:pt x="44" y="232"/>
                  </a:lnTo>
                  <a:lnTo>
                    <a:pt x="51" y="239"/>
                  </a:lnTo>
                  <a:lnTo>
                    <a:pt x="59" y="245"/>
                  </a:lnTo>
                  <a:lnTo>
                    <a:pt x="68" y="250"/>
                  </a:lnTo>
                  <a:lnTo>
                    <a:pt x="75" y="255"/>
                  </a:lnTo>
                  <a:lnTo>
                    <a:pt x="84" y="259"/>
                  </a:lnTo>
                  <a:lnTo>
                    <a:pt x="95" y="262"/>
                  </a:lnTo>
                  <a:lnTo>
                    <a:pt x="105" y="265"/>
                  </a:lnTo>
                  <a:lnTo>
                    <a:pt x="114" y="267"/>
                  </a:lnTo>
                  <a:lnTo>
                    <a:pt x="124" y="268"/>
                  </a:lnTo>
                  <a:lnTo>
                    <a:pt x="134" y="268"/>
                  </a:lnTo>
                  <a:lnTo>
                    <a:pt x="144" y="268"/>
                  </a:lnTo>
                  <a:lnTo>
                    <a:pt x="154" y="267"/>
                  </a:lnTo>
                  <a:lnTo>
                    <a:pt x="164" y="265"/>
                  </a:lnTo>
                  <a:lnTo>
                    <a:pt x="173" y="262"/>
                  </a:lnTo>
                  <a:lnTo>
                    <a:pt x="182" y="259"/>
                  </a:lnTo>
                  <a:lnTo>
                    <a:pt x="192" y="255"/>
                  </a:lnTo>
                  <a:lnTo>
                    <a:pt x="200" y="250"/>
                  </a:lnTo>
                  <a:lnTo>
                    <a:pt x="209" y="245"/>
                  </a:lnTo>
                  <a:lnTo>
                    <a:pt x="218" y="239"/>
                  </a:lnTo>
                  <a:lnTo>
                    <a:pt x="224" y="232"/>
                  </a:lnTo>
                  <a:lnTo>
                    <a:pt x="232" y="225"/>
                  </a:lnTo>
                  <a:lnTo>
                    <a:pt x="238" y="219"/>
                  </a:lnTo>
                  <a:lnTo>
                    <a:pt x="244" y="210"/>
                  </a:lnTo>
                  <a:lnTo>
                    <a:pt x="250" y="201"/>
                  </a:lnTo>
                  <a:lnTo>
                    <a:pt x="255" y="193"/>
                  </a:lnTo>
                  <a:lnTo>
                    <a:pt x="259" y="184"/>
                  </a:lnTo>
                  <a:lnTo>
                    <a:pt x="262" y="174"/>
                  </a:lnTo>
                  <a:lnTo>
                    <a:pt x="264" y="164"/>
                  </a:lnTo>
                  <a:lnTo>
                    <a:pt x="266" y="154"/>
                  </a:lnTo>
                  <a:lnTo>
                    <a:pt x="268" y="145"/>
                  </a:lnTo>
                  <a:lnTo>
                    <a:pt x="269" y="135"/>
                  </a:lnTo>
                </a:path>
              </a:pathLst>
            </a:custGeom>
            <a:noFill/>
            <a:ln w="19050">
              <a:solidFill>
                <a:schemeClr val="tx1"/>
              </a:solidFill>
              <a:round/>
              <a:headEnd/>
              <a:tailEnd/>
            </a:ln>
          </p:spPr>
          <p:txBody>
            <a:bodyPr lIns="0" tIns="0" rIns="0" bIns="0"/>
            <a:lstStyle/>
            <a:p>
              <a:endParaRPr lang="en-US" dirty="0"/>
            </a:p>
          </p:txBody>
        </p:sp>
        <p:sp>
          <p:nvSpPr>
            <p:cNvPr id="68677" name="Line 106"/>
            <p:cNvSpPr>
              <a:spLocks noChangeShapeType="1"/>
            </p:cNvSpPr>
            <p:nvPr/>
          </p:nvSpPr>
          <p:spPr bwMode="auto">
            <a:xfrm>
              <a:off x="3051" y="1140"/>
              <a:ext cx="192" cy="191"/>
            </a:xfrm>
            <a:prstGeom prst="line">
              <a:avLst/>
            </a:prstGeom>
            <a:noFill/>
            <a:ln w="19050">
              <a:solidFill>
                <a:schemeClr val="tx1"/>
              </a:solidFill>
              <a:round/>
              <a:headEnd/>
              <a:tailEnd/>
            </a:ln>
          </p:spPr>
          <p:txBody>
            <a:bodyPr lIns="0" tIns="0" rIns="0" bIns="0"/>
            <a:lstStyle/>
            <a:p>
              <a:endParaRPr lang="en-US" dirty="0"/>
            </a:p>
          </p:txBody>
        </p:sp>
        <p:sp>
          <p:nvSpPr>
            <p:cNvPr id="68678" name="Line 107"/>
            <p:cNvSpPr>
              <a:spLocks noChangeShapeType="1"/>
            </p:cNvSpPr>
            <p:nvPr/>
          </p:nvSpPr>
          <p:spPr bwMode="auto">
            <a:xfrm flipH="1">
              <a:off x="3051" y="1140"/>
              <a:ext cx="192" cy="191"/>
            </a:xfrm>
            <a:prstGeom prst="line">
              <a:avLst/>
            </a:prstGeom>
            <a:noFill/>
            <a:ln w="19050">
              <a:solidFill>
                <a:schemeClr val="tx1"/>
              </a:solidFill>
              <a:round/>
              <a:headEnd/>
              <a:tailEnd/>
            </a:ln>
          </p:spPr>
          <p:txBody>
            <a:bodyPr lIns="0" tIns="0" rIns="0" bIns="0"/>
            <a:lstStyle/>
            <a:p>
              <a:endParaRPr lang="en-US" dirty="0"/>
            </a:p>
          </p:txBody>
        </p:sp>
      </p:grpSp>
      <p:sp>
        <p:nvSpPr>
          <p:cNvPr id="68632" name="Freeform 108"/>
          <p:cNvSpPr>
            <a:spLocks/>
          </p:cNvSpPr>
          <p:nvPr/>
        </p:nvSpPr>
        <p:spPr bwMode="auto">
          <a:xfrm>
            <a:off x="5148263" y="4899025"/>
            <a:ext cx="814387" cy="538163"/>
          </a:xfrm>
          <a:custGeom>
            <a:avLst/>
            <a:gdLst>
              <a:gd name="T0" fmla="*/ 0 w 564"/>
              <a:gd name="T1" fmla="*/ 0 h 384"/>
              <a:gd name="T2" fmla="*/ 627581837 w 564"/>
              <a:gd name="T3" fmla="*/ 0 h 384"/>
              <a:gd name="T4" fmla="*/ 627581837 w 564"/>
              <a:gd name="T5" fmla="*/ 752253883 h 384"/>
              <a:gd name="T6" fmla="*/ 1173847745 w 564"/>
              <a:gd name="T7" fmla="*/ 752253883 h 384"/>
              <a:gd name="T8" fmla="*/ 0 60000 65536"/>
              <a:gd name="T9" fmla="*/ 0 60000 65536"/>
              <a:gd name="T10" fmla="*/ 0 60000 65536"/>
              <a:gd name="T11" fmla="*/ 0 60000 65536"/>
              <a:gd name="T12" fmla="*/ 0 w 564"/>
              <a:gd name="T13" fmla="*/ 0 h 384"/>
              <a:gd name="T14" fmla="*/ 564 w 564"/>
              <a:gd name="T15" fmla="*/ 384 h 384"/>
            </a:gdLst>
            <a:ahLst/>
            <a:cxnLst>
              <a:cxn ang="T8">
                <a:pos x="T0" y="T1"/>
              </a:cxn>
              <a:cxn ang="T9">
                <a:pos x="T2" y="T3"/>
              </a:cxn>
              <a:cxn ang="T10">
                <a:pos x="T4" y="T5"/>
              </a:cxn>
              <a:cxn ang="T11">
                <a:pos x="T6" y="T7"/>
              </a:cxn>
            </a:cxnLst>
            <a:rect l="T12" t="T13" r="T14" b="T15"/>
            <a:pathLst>
              <a:path w="564" h="384">
                <a:moveTo>
                  <a:pt x="0" y="0"/>
                </a:moveTo>
                <a:lnTo>
                  <a:pt x="301" y="0"/>
                </a:lnTo>
                <a:lnTo>
                  <a:pt x="301" y="383"/>
                </a:lnTo>
                <a:lnTo>
                  <a:pt x="563" y="383"/>
                </a:lnTo>
              </a:path>
            </a:pathLst>
          </a:custGeom>
          <a:noFill/>
          <a:ln w="19050">
            <a:solidFill>
              <a:srgbClr val="000000"/>
            </a:solidFill>
            <a:round/>
            <a:headEnd/>
            <a:tailEnd/>
          </a:ln>
        </p:spPr>
        <p:txBody>
          <a:bodyPr lIns="0" tIns="0" rIns="0" bIns="0"/>
          <a:lstStyle/>
          <a:p>
            <a:endParaRPr lang="en-US" dirty="0"/>
          </a:p>
        </p:txBody>
      </p:sp>
      <p:sp>
        <p:nvSpPr>
          <p:cNvPr id="68633" name="Freeform 109"/>
          <p:cNvSpPr>
            <a:spLocks/>
          </p:cNvSpPr>
          <p:nvPr/>
        </p:nvSpPr>
        <p:spPr bwMode="auto">
          <a:xfrm>
            <a:off x="5942013" y="5418138"/>
            <a:ext cx="74612" cy="36512"/>
          </a:xfrm>
          <a:custGeom>
            <a:avLst/>
            <a:gdLst>
              <a:gd name="T0" fmla="*/ 104997751 w 52"/>
              <a:gd name="T1" fmla="*/ 23665397 h 26"/>
              <a:gd name="T2" fmla="*/ 0 w 52"/>
              <a:gd name="T3" fmla="*/ 0 h 26"/>
              <a:gd name="T4" fmla="*/ 26764189 w 52"/>
              <a:gd name="T5" fmla="*/ 23665397 h 26"/>
              <a:gd name="T6" fmla="*/ 0 w 52"/>
              <a:gd name="T7" fmla="*/ 49302442 h 26"/>
              <a:gd name="T8" fmla="*/ 104997751 w 52"/>
              <a:gd name="T9" fmla="*/ 23665397 h 26"/>
              <a:gd name="T10" fmla="*/ 104997751 w 52"/>
              <a:gd name="T11" fmla="*/ 23665397 h 26"/>
              <a:gd name="T12" fmla="*/ 0 60000 65536"/>
              <a:gd name="T13" fmla="*/ 0 60000 65536"/>
              <a:gd name="T14" fmla="*/ 0 60000 65536"/>
              <a:gd name="T15" fmla="*/ 0 60000 65536"/>
              <a:gd name="T16" fmla="*/ 0 60000 65536"/>
              <a:gd name="T17" fmla="*/ 0 60000 65536"/>
              <a:gd name="T18" fmla="*/ 0 w 52"/>
              <a:gd name="T19" fmla="*/ 0 h 26"/>
              <a:gd name="T20" fmla="*/ 52 w 52"/>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2" h="26">
                <a:moveTo>
                  <a:pt x="51" y="12"/>
                </a:moveTo>
                <a:lnTo>
                  <a:pt x="0" y="0"/>
                </a:lnTo>
                <a:lnTo>
                  <a:pt x="13" y="12"/>
                </a:lnTo>
                <a:lnTo>
                  <a:pt x="0" y="25"/>
                </a:lnTo>
                <a:lnTo>
                  <a:pt x="51"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18" name="Group 110"/>
          <p:cNvGrpSpPr>
            <a:grpSpLocks/>
          </p:cNvGrpSpPr>
          <p:nvPr/>
        </p:nvGrpSpPr>
        <p:grpSpPr bwMode="auto">
          <a:xfrm>
            <a:off x="6127750" y="5114925"/>
            <a:ext cx="773113" cy="428625"/>
            <a:chOff x="4846" y="1967"/>
            <a:chExt cx="535" cy="306"/>
          </a:xfrm>
        </p:grpSpPr>
        <p:sp>
          <p:nvSpPr>
            <p:cNvPr id="68672" name="Line 111"/>
            <p:cNvSpPr>
              <a:spLocks noChangeShapeType="1"/>
            </p:cNvSpPr>
            <p:nvPr/>
          </p:nvSpPr>
          <p:spPr bwMode="auto">
            <a:xfrm>
              <a:off x="4846" y="2273"/>
              <a:ext cx="535" cy="0"/>
            </a:xfrm>
            <a:prstGeom prst="line">
              <a:avLst/>
            </a:prstGeom>
            <a:noFill/>
            <a:ln w="19050">
              <a:solidFill>
                <a:schemeClr val="tx2"/>
              </a:solidFill>
              <a:round/>
              <a:headEnd/>
              <a:tailEnd/>
            </a:ln>
          </p:spPr>
          <p:txBody>
            <a:bodyPr lIns="0" tIns="0" rIns="0" bIns="0"/>
            <a:lstStyle/>
            <a:p>
              <a:endParaRPr lang="en-US" dirty="0"/>
            </a:p>
          </p:txBody>
        </p:sp>
        <p:sp>
          <p:nvSpPr>
            <p:cNvPr id="68673" name="Line 112"/>
            <p:cNvSpPr>
              <a:spLocks noChangeShapeType="1"/>
            </p:cNvSpPr>
            <p:nvPr/>
          </p:nvSpPr>
          <p:spPr bwMode="auto">
            <a:xfrm flipV="1">
              <a:off x="5267" y="2005"/>
              <a:ext cx="0" cy="268"/>
            </a:xfrm>
            <a:prstGeom prst="line">
              <a:avLst/>
            </a:prstGeom>
            <a:noFill/>
            <a:ln w="19050">
              <a:solidFill>
                <a:schemeClr val="tx2"/>
              </a:solidFill>
              <a:round/>
              <a:headEnd/>
              <a:tailEnd/>
            </a:ln>
          </p:spPr>
          <p:txBody>
            <a:bodyPr lIns="0" tIns="0" rIns="0" bIns="0"/>
            <a:lstStyle/>
            <a:p>
              <a:endParaRPr lang="en-US" dirty="0"/>
            </a:p>
          </p:txBody>
        </p:sp>
        <p:sp>
          <p:nvSpPr>
            <p:cNvPr id="68674" name="Line 113"/>
            <p:cNvSpPr>
              <a:spLocks noChangeShapeType="1"/>
            </p:cNvSpPr>
            <p:nvPr/>
          </p:nvSpPr>
          <p:spPr bwMode="auto">
            <a:xfrm flipV="1">
              <a:off x="5076" y="1967"/>
              <a:ext cx="0" cy="306"/>
            </a:xfrm>
            <a:prstGeom prst="line">
              <a:avLst/>
            </a:prstGeom>
            <a:noFill/>
            <a:ln w="19050">
              <a:solidFill>
                <a:schemeClr val="tx2"/>
              </a:solidFill>
              <a:round/>
              <a:headEnd/>
              <a:tailEnd/>
            </a:ln>
          </p:spPr>
          <p:txBody>
            <a:bodyPr lIns="0" tIns="0" rIns="0" bIns="0"/>
            <a:lstStyle/>
            <a:p>
              <a:endParaRPr lang="en-US" dirty="0"/>
            </a:p>
          </p:txBody>
        </p:sp>
        <p:sp>
          <p:nvSpPr>
            <p:cNvPr id="68675" name="Line 114"/>
            <p:cNvSpPr>
              <a:spLocks noChangeShapeType="1"/>
            </p:cNvSpPr>
            <p:nvPr/>
          </p:nvSpPr>
          <p:spPr bwMode="auto">
            <a:xfrm flipV="1">
              <a:off x="4959" y="2044"/>
              <a:ext cx="0" cy="229"/>
            </a:xfrm>
            <a:prstGeom prst="line">
              <a:avLst/>
            </a:prstGeom>
            <a:noFill/>
            <a:ln w="19050">
              <a:solidFill>
                <a:schemeClr val="tx2"/>
              </a:solidFill>
              <a:round/>
              <a:headEnd/>
              <a:tailEnd/>
            </a:ln>
          </p:spPr>
          <p:txBody>
            <a:bodyPr lIns="0" tIns="0" rIns="0" bIns="0"/>
            <a:lstStyle/>
            <a:p>
              <a:endParaRPr lang="en-US" dirty="0"/>
            </a:p>
          </p:txBody>
        </p:sp>
      </p:grpSp>
      <p:grpSp>
        <p:nvGrpSpPr>
          <p:cNvPr id="19" name="Group 115"/>
          <p:cNvGrpSpPr>
            <a:grpSpLocks/>
          </p:cNvGrpSpPr>
          <p:nvPr/>
        </p:nvGrpSpPr>
        <p:grpSpPr bwMode="auto">
          <a:xfrm>
            <a:off x="2309813" y="3697288"/>
            <a:ext cx="152400" cy="603250"/>
            <a:chOff x="2200" y="955"/>
            <a:chExt cx="106" cy="431"/>
          </a:xfrm>
        </p:grpSpPr>
        <p:sp>
          <p:nvSpPr>
            <p:cNvPr id="68669" name="Freeform 116"/>
            <p:cNvSpPr>
              <a:spLocks/>
            </p:cNvSpPr>
            <p:nvPr/>
          </p:nvSpPr>
          <p:spPr bwMode="auto">
            <a:xfrm>
              <a:off x="2202" y="1059"/>
              <a:ext cx="101" cy="286"/>
            </a:xfrm>
            <a:custGeom>
              <a:avLst/>
              <a:gdLst>
                <a:gd name="T0" fmla="*/ 0 w 101"/>
                <a:gd name="T1" fmla="*/ 0 h 286"/>
                <a:gd name="T2" fmla="*/ 100 w 101"/>
                <a:gd name="T3" fmla="*/ 42 h 286"/>
                <a:gd name="T4" fmla="*/ 0 w 101"/>
                <a:gd name="T5" fmla="*/ 81 h 286"/>
                <a:gd name="T6" fmla="*/ 100 w 101"/>
                <a:gd name="T7" fmla="*/ 124 h 286"/>
                <a:gd name="T8" fmla="*/ 0 w 101"/>
                <a:gd name="T9" fmla="*/ 163 h 286"/>
                <a:gd name="T10" fmla="*/ 100 w 101"/>
                <a:gd name="T11" fmla="*/ 203 h 286"/>
                <a:gd name="T12" fmla="*/ 0 w 101"/>
                <a:gd name="T13" fmla="*/ 245 h 286"/>
                <a:gd name="T14" fmla="*/ 100 w 101"/>
                <a:gd name="T15" fmla="*/ 285 h 286"/>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286"/>
                <a:gd name="T26" fmla="*/ 101 w 101"/>
                <a:gd name="T27" fmla="*/ 286 h 2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286">
                  <a:moveTo>
                    <a:pt x="0" y="0"/>
                  </a:moveTo>
                  <a:lnTo>
                    <a:pt x="100" y="42"/>
                  </a:lnTo>
                  <a:lnTo>
                    <a:pt x="0" y="81"/>
                  </a:lnTo>
                  <a:lnTo>
                    <a:pt x="100" y="124"/>
                  </a:lnTo>
                  <a:lnTo>
                    <a:pt x="0" y="163"/>
                  </a:lnTo>
                  <a:lnTo>
                    <a:pt x="100" y="203"/>
                  </a:lnTo>
                  <a:lnTo>
                    <a:pt x="0" y="245"/>
                  </a:lnTo>
                  <a:lnTo>
                    <a:pt x="100" y="285"/>
                  </a:lnTo>
                </a:path>
              </a:pathLst>
            </a:custGeom>
            <a:noFill/>
            <a:ln w="19050">
              <a:solidFill>
                <a:srgbClr val="000000"/>
              </a:solidFill>
              <a:round/>
              <a:headEnd/>
              <a:tailEnd/>
            </a:ln>
          </p:spPr>
          <p:txBody>
            <a:bodyPr lIns="0" tIns="0" rIns="0" bIns="0"/>
            <a:lstStyle/>
            <a:p>
              <a:endParaRPr lang="en-US" dirty="0"/>
            </a:p>
          </p:txBody>
        </p:sp>
        <p:sp>
          <p:nvSpPr>
            <p:cNvPr id="68670" name="Line 117"/>
            <p:cNvSpPr>
              <a:spLocks noChangeShapeType="1"/>
            </p:cNvSpPr>
            <p:nvPr/>
          </p:nvSpPr>
          <p:spPr bwMode="auto">
            <a:xfrm flipV="1">
              <a:off x="2200" y="992"/>
              <a:ext cx="95" cy="394"/>
            </a:xfrm>
            <a:prstGeom prst="line">
              <a:avLst/>
            </a:prstGeom>
            <a:noFill/>
            <a:ln w="19050">
              <a:solidFill>
                <a:srgbClr val="000000"/>
              </a:solidFill>
              <a:round/>
              <a:headEnd/>
              <a:tailEnd/>
            </a:ln>
          </p:spPr>
          <p:txBody>
            <a:bodyPr lIns="0" tIns="0" rIns="0" bIns="0"/>
            <a:lstStyle/>
            <a:p>
              <a:endParaRPr lang="en-US" dirty="0"/>
            </a:p>
          </p:txBody>
        </p:sp>
        <p:sp>
          <p:nvSpPr>
            <p:cNvPr id="68671" name="Freeform 118"/>
            <p:cNvSpPr>
              <a:spLocks/>
            </p:cNvSpPr>
            <p:nvPr/>
          </p:nvSpPr>
          <p:spPr bwMode="auto">
            <a:xfrm>
              <a:off x="2280" y="955"/>
              <a:ext cx="26" cy="52"/>
            </a:xfrm>
            <a:custGeom>
              <a:avLst/>
              <a:gdLst>
                <a:gd name="T0" fmla="*/ 25 w 26"/>
                <a:gd name="T1" fmla="*/ 0 h 52"/>
                <a:gd name="T2" fmla="*/ 0 w 26"/>
                <a:gd name="T3" fmla="*/ 46 h 52"/>
                <a:gd name="T4" fmla="*/ 15 w 26"/>
                <a:gd name="T5" fmla="*/ 37 h 52"/>
                <a:gd name="T6" fmla="*/ 25 w 26"/>
                <a:gd name="T7" fmla="*/ 51 h 52"/>
                <a:gd name="T8" fmla="*/ 25 w 26"/>
                <a:gd name="T9" fmla="*/ 0 h 52"/>
                <a:gd name="T10" fmla="*/ 25 w 26"/>
                <a:gd name="T11" fmla="*/ 0 h 52"/>
                <a:gd name="T12" fmla="*/ 0 60000 65536"/>
                <a:gd name="T13" fmla="*/ 0 60000 65536"/>
                <a:gd name="T14" fmla="*/ 0 60000 65536"/>
                <a:gd name="T15" fmla="*/ 0 60000 65536"/>
                <a:gd name="T16" fmla="*/ 0 60000 65536"/>
                <a:gd name="T17" fmla="*/ 0 60000 65536"/>
                <a:gd name="T18" fmla="*/ 0 w 26"/>
                <a:gd name="T19" fmla="*/ 0 h 52"/>
                <a:gd name="T20" fmla="*/ 26 w 2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6" h="52">
                  <a:moveTo>
                    <a:pt x="25" y="0"/>
                  </a:moveTo>
                  <a:lnTo>
                    <a:pt x="0" y="46"/>
                  </a:lnTo>
                  <a:lnTo>
                    <a:pt x="15" y="37"/>
                  </a:lnTo>
                  <a:lnTo>
                    <a:pt x="25" y="51"/>
                  </a:lnTo>
                  <a:lnTo>
                    <a:pt x="25" y="0"/>
                  </a:lnTo>
                </a:path>
              </a:pathLst>
            </a:custGeom>
            <a:solidFill>
              <a:srgbClr val="000000"/>
            </a:solidFill>
            <a:ln w="19050">
              <a:solidFill>
                <a:srgbClr val="000000"/>
              </a:solidFill>
              <a:round/>
              <a:headEnd/>
              <a:tailEnd/>
            </a:ln>
          </p:spPr>
          <p:txBody>
            <a:bodyPr lIns="0" tIns="0" rIns="0" bIns="0"/>
            <a:lstStyle/>
            <a:p>
              <a:endParaRPr lang="en-US" dirty="0"/>
            </a:p>
          </p:txBody>
        </p:sp>
      </p:grpSp>
      <p:sp>
        <p:nvSpPr>
          <p:cNvPr id="68636" name="Freeform 119"/>
          <p:cNvSpPr>
            <a:spLocks/>
          </p:cNvSpPr>
          <p:nvPr/>
        </p:nvSpPr>
        <p:spPr bwMode="auto">
          <a:xfrm>
            <a:off x="4570413" y="3881438"/>
            <a:ext cx="147637" cy="398462"/>
          </a:xfrm>
          <a:custGeom>
            <a:avLst/>
            <a:gdLst>
              <a:gd name="T0" fmla="*/ 0 w 103"/>
              <a:gd name="T1" fmla="*/ 0 h 285"/>
              <a:gd name="T2" fmla="*/ 209564299 w 103"/>
              <a:gd name="T3" fmla="*/ 78188020 h 285"/>
              <a:gd name="T4" fmla="*/ 0 w 103"/>
              <a:gd name="T5" fmla="*/ 160286557 h 285"/>
              <a:gd name="T6" fmla="*/ 209564299 w 103"/>
              <a:gd name="T7" fmla="*/ 238475997 h 285"/>
              <a:gd name="T8" fmla="*/ 0 w 103"/>
              <a:gd name="T9" fmla="*/ 316663995 h 285"/>
              <a:gd name="T10" fmla="*/ 209564299 w 103"/>
              <a:gd name="T11" fmla="*/ 394853478 h 285"/>
              <a:gd name="T12" fmla="*/ 0 w 103"/>
              <a:gd name="T13" fmla="*/ 476950596 h 285"/>
              <a:gd name="T14" fmla="*/ 209564299 w 103"/>
              <a:gd name="T15" fmla="*/ 555139992 h 285"/>
              <a:gd name="T16" fmla="*/ 0 60000 65536"/>
              <a:gd name="T17" fmla="*/ 0 60000 65536"/>
              <a:gd name="T18" fmla="*/ 0 60000 65536"/>
              <a:gd name="T19" fmla="*/ 0 60000 65536"/>
              <a:gd name="T20" fmla="*/ 0 60000 65536"/>
              <a:gd name="T21" fmla="*/ 0 60000 65536"/>
              <a:gd name="T22" fmla="*/ 0 60000 65536"/>
              <a:gd name="T23" fmla="*/ 0 60000 65536"/>
              <a:gd name="T24" fmla="*/ 0 w 103"/>
              <a:gd name="T25" fmla="*/ 0 h 285"/>
              <a:gd name="T26" fmla="*/ 103 w 103"/>
              <a:gd name="T27" fmla="*/ 285 h 2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 h="285">
                <a:moveTo>
                  <a:pt x="0" y="0"/>
                </a:moveTo>
                <a:lnTo>
                  <a:pt x="102" y="40"/>
                </a:lnTo>
                <a:lnTo>
                  <a:pt x="0" y="82"/>
                </a:lnTo>
                <a:lnTo>
                  <a:pt x="102" y="122"/>
                </a:lnTo>
                <a:lnTo>
                  <a:pt x="0" y="162"/>
                </a:lnTo>
                <a:lnTo>
                  <a:pt x="102" y="202"/>
                </a:lnTo>
                <a:lnTo>
                  <a:pt x="0" y="244"/>
                </a:lnTo>
                <a:lnTo>
                  <a:pt x="102" y="284"/>
                </a:lnTo>
              </a:path>
            </a:pathLst>
          </a:custGeom>
          <a:noFill/>
          <a:ln w="19050">
            <a:solidFill>
              <a:srgbClr val="000000"/>
            </a:solidFill>
            <a:round/>
            <a:headEnd/>
            <a:tailEnd/>
          </a:ln>
        </p:spPr>
        <p:txBody>
          <a:bodyPr lIns="0" tIns="0" rIns="0" bIns="0"/>
          <a:lstStyle/>
          <a:p>
            <a:endParaRPr lang="en-US" dirty="0"/>
          </a:p>
        </p:txBody>
      </p:sp>
      <p:sp>
        <p:nvSpPr>
          <p:cNvPr id="68637" name="Line 120"/>
          <p:cNvSpPr>
            <a:spLocks noChangeShapeType="1"/>
          </p:cNvSpPr>
          <p:nvPr/>
        </p:nvSpPr>
        <p:spPr bwMode="auto">
          <a:xfrm flipV="1">
            <a:off x="4568825" y="3786188"/>
            <a:ext cx="136525" cy="552450"/>
          </a:xfrm>
          <a:prstGeom prst="line">
            <a:avLst/>
          </a:prstGeom>
          <a:noFill/>
          <a:ln w="19050">
            <a:solidFill>
              <a:srgbClr val="000000"/>
            </a:solidFill>
            <a:round/>
            <a:headEnd/>
            <a:tailEnd/>
          </a:ln>
        </p:spPr>
        <p:txBody>
          <a:bodyPr lIns="0" tIns="0" rIns="0" bIns="0"/>
          <a:lstStyle/>
          <a:p>
            <a:endParaRPr lang="en-US" dirty="0"/>
          </a:p>
        </p:txBody>
      </p:sp>
      <p:sp>
        <p:nvSpPr>
          <p:cNvPr id="68638" name="Freeform 121"/>
          <p:cNvSpPr>
            <a:spLocks/>
          </p:cNvSpPr>
          <p:nvPr/>
        </p:nvSpPr>
        <p:spPr bwMode="auto">
          <a:xfrm>
            <a:off x="4684713" y="3732213"/>
            <a:ext cx="36512" cy="77787"/>
          </a:xfrm>
          <a:custGeom>
            <a:avLst/>
            <a:gdLst>
              <a:gd name="T0" fmla="*/ 51192752 w 25"/>
              <a:gd name="T1" fmla="*/ 0 h 55"/>
              <a:gd name="T2" fmla="*/ 0 w 25"/>
              <a:gd name="T3" fmla="*/ 92012117 h 55"/>
              <a:gd name="T4" fmla="*/ 29862437 w 25"/>
              <a:gd name="T5" fmla="*/ 76010629 h 55"/>
              <a:gd name="T6" fmla="*/ 51192752 w 25"/>
              <a:gd name="T7" fmla="*/ 108015042 h 55"/>
              <a:gd name="T8" fmla="*/ 51192752 w 25"/>
              <a:gd name="T9" fmla="*/ 0 h 55"/>
              <a:gd name="T10" fmla="*/ 51192752 w 25"/>
              <a:gd name="T11" fmla="*/ 0 h 55"/>
              <a:gd name="T12" fmla="*/ 0 60000 65536"/>
              <a:gd name="T13" fmla="*/ 0 60000 65536"/>
              <a:gd name="T14" fmla="*/ 0 60000 65536"/>
              <a:gd name="T15" fmla="*/ 0 60000 65536"/>
              <a:gd name="T16" fmla="*/ 0 60000 65536"/>
              <a:gd name="T17" fmla="*/ 0 60000 65536"/>
              <a:gd name="T18" fmla="*/ 0 w 25"/>
              <a:gd name="T19" fmla="*/ 0 h 55"/>
              <a:gd name="T20" fmla="*/ 25 w 25"/>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5" h="55">
                <a:moveTo>
                  <a:pt x="24" y="0"/>
                </a:moveTo>
                <a:lnTo>
                  <a:pt x="0" y="46"/>
                </a:lnTo>
                <a:lnTo>
                  <a:pt x="14" y="38"/>
                </a:lnTo>
                <a:lnTo>
                  <a:pt x="24" y="54"/>
                </a:lnTo>
                <a:lnTo>
                  <a:pt x="24" y="0"/>
                </a:lnTo>
              </a:path>
            </a:pathLst>
          </a:custGeom>
          <a:solidFill>
            <a:srgbClr val="000000"/>
          </a:solidFill>
          <a:ln w="19050">
            <a:solidFill>
              <a:srgbClr val="000000"/>
            </a:solidFill>
            <a:round/>
            <a:headEnd/>
            <a:tailEnd/>
          </a:ln>
        </p:spPr>
        <p:txBody>
          <a:bodyPr lIns="0" tIns="0" rIns="0" bIns="0"/>
          <a:lstStyle/>
          <a:p>
            <a:endParaRPr lang="en-US" dirty="0"/>
          </a:p>
        </p:txBody>
      </p:sp>
      <p:sp>
        <p:nvSpPr>
          <p:cNvPr id="68639" name="Line 122"/>
          <p:cNvSpPr>
            <a:spLocks noChangeShapeType="1"/>
          </p:cNvSpPr>
          <p:nvPr/>
        </p:nvSpPr>
        <p:spPr bwMode="auto">
          <a:xfrm>
            <a:off x="5854700" y="4090988"/>
            <a:ext cx="93663" cy="0"/>
          </a:xfrm>
          <a:prstGeom prst="line">
            <a:avLst/>
          </a:prstGeom>
          <a:noFill/>
          <a:ln w="19050">
            <a:solidFill>
              <a:srgbClr val="000000"/>
            </a:solidFill>
            <a:round/>
            <a:headEnd/>
            <a:tailEnd/>
          </a:ln>
        </p:spPr>
        <p:txBody>
          <a:bodyPr lIns="0" tIns="0" rIns="0" bIns="0"/>
          <a:lstStyle/>
          <a:p>
            <a:endParaRPr lang="en-US" dirty="0"/>
          </a:p>
        </p:txBody>
      </p:sp>
      <p:sp>
        <p:nvSpPr>
          <p:cNvPr id="68640" name="Freeform 123"/>
          <p:cNvSpPr>
            <a:spLocks/>
          </p:cNvSpPr>
          <p:nvPr/>
        </p:nvSpPr>
        <p:spPr bwMode="auto">
          <a:xfrm>
            <a:off x="5927725" y="4073525"/>
            <a:ext cx="79375" cy="36513"/>
          </a:xfrm>
          <a:custGeom>
            <a:avLst/>
            <a:gdLst>
              <a:gd name="T0" fmla="*/ 112470059 w 55"/>
              <a:gd name="T1" fmla="*/ 23774024 h 27"/>
              <a:gd name="T2" fmla="*/ 0 w 55"/>
              <a:gd name="T3" fmla="*/ 0 h 27"/>
              <a:gd name="T4" fmla="*/ 29159492 w 55"/>
              <a:gd name="T5" fmla="*/ 23774024 h 27"/>
              <a:gd name="T6" fmla="*/ 0 w 55"/>
              <a:gd name="T7" fmla="*/ 47549400 h 27"/>
              <a:gd name="T8" fmla="*/ 112470059 w 55"/>
              <a:gd name="T9" fmla="*/ 23774024 h 27"/>
              <a:gd name="T10" fmla="*/ 112470059 w 55"/>
              <a:gd name="T11" fmla="*/ 23774024 h 27"/>
              <a:gd name="T12" fmla="*/ 0 60000 65536"/>
              <a:gd name="T13" fmla="*/ 0 60000 65536"/>
              <a:gd name="T14" fmla="*/ 0 60000 65536"/>
              <a:gd name="T15" fmla="*/ 0 60000 65536"/>
              <a:gd name="T16" fmla="*/ 0 60000 65536"/>
              <a:gd name="T17" fmla="*/ 0 60000 65536"/>
              <a:gd name="T18" fmla="*/ 0 w 55"/>
              <a:gd name="T19" fmla="*/ 0 h 27"/>
              <a:gd name="T20" fmla="*/ 55 w 5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55" h="27">
                <a:moveTo>
                  <a:pt x="54" y="13"/>
                </a:moveTo>
                <a:lnTo>
                  <a:pt x="0" y="0"/>
                </a:lnTo>
                <a:lnTo>
                  <a:pt x="14" y="13"/>
                </a:lnTo>
                <a:lnTo>
                  <a:pt x="0" y="26"/>
                </a:lnTo>
                <a:lnTo>
                  <a:pt x="54" y="13"/>
                </a:lnTo>
              </a:path>
            </a:pathLst>
          </a:custGeom>
          <a:solidFill>
            <a:srgbClr val="000000"/>
          </a:solidFill>
          <a:ln w="19050">
            <a:solidFill>
              <a:srgbClr val="000000"/>
            </a:solidFill>
            <a:round/>
            <a:headEnd/>
            <a:tailEnd/>
          </a:ln>
        </p:spPr>
        <p:txBody>
          <a:bodyPr lIns="0" tIns="0" rIns="0" bIns="0"/>
          <a:lstStyle/>
          <a:p>
            <a:endParaRPr lang="en-US" dirty="0"/>
          </a:p>
        </p:txBody>
      </p:sp>
      <p:sp>
        <p:nvSpPr>
          <p:cNvPr id="68641" name="Freeform 124"/>
          <p:cNvSpPr>
            <a:spLocks/>
          </p:cNvSpPr>
          <p:nvPr/>
        </p:nvSpPr>
        <p:spPr bwMode="auto">
          <a:xfrm>
            <a:off x="5446713" y="3889375"/>
            <a:ext cx="414337" cy="403225"/>
          </a:xfrm>
          <a:custGeom>
            <a:avLst/>
            <a:gdLst>
              <a:gd name="T0" fmla="*/ 0 w 287"/>
              <a:gd name="T1" fmla="*/ 0 h 288"/>
              <a:gd name="T2" fmla="*/ 0 w 287"/>
              <a:gd name="T3" fmla="*/ 562589817 h 288"/>
              <a:gd name="T4" fmla="*/ 596086502 w 287"/>
              <a:gd name="T5" fmla="*/ 282275669 h 288"/>
              <a:gd name="T6" fmla="*/ 0 w 287"/>
              <a:gd name="T7" fmla="*/ 0 h 288"/>
              <a:gd name="T8" fmla="*/ 0 60000 65536"/>
              <a:gd name="T9" fmla="*/ 0 60000 65536"/>
              <a:gd name="T10" fmla="*/ 0 60000 65536"/>
              <a:gd name="T11" fmla="*/ 0 60000 65536"/>
              <a:gd name="T12" fmla="*/ 0 w 287"/>
              <a:gd name="T13" fmla="*/ 0 h 288"/>
              <a:gd name="T14" fmla="*/ 287 w 287"/>
              <a:gd name="T15" fmla="*/ 288 h 288"/>
            </a:gdLst>
            <a:ahLst/>
            <a:cxnLst>
              <a:cxn ang="T8">
                <a:pos x="T0" y="T1"/>
              </a:cxn>
              <a:cxn ang="T9">
                <a:pos x="T2" y="T3"/>
              </a:cxn>
              <a:cxn ang="T10">
                <a:pos x="T4" y="T5"/>
              </a:cxn>
              <a:cxn ang="T11">
                <a:pos x="T6" y="T7"/>
              </a:cxn>
            </a:cxnLst>
            <a:rect l="T12" t="T13" r="T14" b="T15"/>
            <a:pathLst>
              <a:path w="287" h="288">
                <a:moveTo>
                  <a:pt x="0" y="0"/>
                </a:moveTo>
                <a:lnTo>
                  <a:pt x="0" y="287"/>
                </a:lnTo>
                <a:lnTo>
                  <a:pt x="286" y="144"/>
                </a:lnTo>
                <a:lnTo>
                  <a:pt x="0" y="0"/>
                </a:lnTo>
              </a:path>
            </a:pathLst>
          </a:custGeom>
          <a:noFill/>
          <a:ln w="19050">
            <a:solidFill>
              <a:srgbClr val="000000"/>
            </a:solidFill>
            <a:round/>
            <a:headEnd/>
            <a:tailEnd/>
          </a:ln>
        </p:spPr>
        <p:txBody>
          <a:bodyPr lIns="0" tIns="0" rIns="0" bIns="0"/>
          <a:lstStyle/>
          <a:p>
            <a:endParaRPr lang="en-US" dirty="0"/>
          </a:p>
        </p:txBody>
      </p:sp>
      <p:sp>
        <p:nvSpPr>
          <p:cNvPr id="68642" name="Freeform 125"/>
          <p:cNvSpPr>
            <a:spLocks/>
          </p:cNvSpPr>
          <p:nvPr/>
        </p:nvSpPr>
        <p:spPr bwMode="auto">
          <a:xfrm>
            <a:off x="3462338" y="5534025"/>
            <a:ext cx="388937" cy="376238"/>
          </a:xfrm>
          <a:custGeom>
            <a:avLst/>
            <a:gdLst>
              <a:gd name="T0" fmla="*/ 560258614 w 269"/>
              <a:gd name="T1" fmla="*/ 242572784 h 269"/>
              <a:gd name="T2" fmla="*/ 553987912 w 269"/>
              <a:gd name="T3" fmla="*/ 203448246 h 269"/>
              <a:gd name="T4" fmla="*/ 539354345 w 269"/>
              <a:gd name="T5" fmla="*/ 166280380 h 269"/>
              <a:gd name="T6" fmla="*/ 524719331 w 269"/>
              <a:gd name="T7" fmla="*/ 133023194 h 269"/>
              <a:gd name="T8" fmla="*/ 499633629 w 269"/>
              <a:gd name="T9" fmla="*/ 97812089 h 269"/>
              <a:gd name="T10" fmla="*/ 468275779 w 269"/>
              <a:gd name="T11" fmla="*/ 68468314 h 269"/>
              <a:gd name="T12" fmla="*/ 436917928 w 269"/>
              <a:gd name="T13" fmla="*/ 46950027 h 269"/>
              <a:gd name="T14" fmla="*/ 401380091 w 269"/>
              <a:gd name="T15" fmla="*/ 25431730 h 269"/>
              <a:gd name="T16" fmla="*/ 365840718 w 269"/>
              <a:gd name="T17" fmla="*/ 11737507 h 269"/>
              <a:gd name="T18" fmla="*/ 321940016 w 269"/>
              <a:gd name="T19" fmla="*/ 3912036 h 269"/>
              <a:gd name="T20" fmla="*/ 282219300 w 269"/>
              <a:gd name="T21" fmla="*/ 0 h 269"/>
              <a:gd name="T22" fmla="*/ 240409315 w 269"/>
              <a:gd name="T23" fmla="*/ 3912036 h 269"/>
              <a:gd name="T24" fmla="*/ 198599329 w 269"/>
              <a:gd name="T25" fmla="*/ 11737507 h 269"/>
              <a:gd name="T26" fmla="*/ 160969285 w 269"/>
              <a:gd name="T27" fmla="*/ 25431730 h 269"/>
              <a:gd name="T28" fmla="*/ 123340732 w 269"/>
              <a:gd name="T29" fmla="*/ 46950027 h 269"/>
              <a:gd name="T30" fmla="*/ 89892142 w 269"/>
              <a:gd name="T31" fmla="*/ 68468314 h 269"/>
              <a:gd name="T32" fmla="*/ 60625008 w 269"/>
              <a:gd name="T33" fmla="*/ 97812089 h 269"/>
              <a:gd name="T34" fmla="*/ 37630010 w 269"/>
              <a:gd name="T35" fmla="*/ 133023194 h 269"/>
              <a:gd name="T36" fmla="*/ 20905721 w 269"/>
              <a:gd name="T37" fmla="*/ 166280380 h 269"/>
              <a:gd name="T38" fmla="*/ 6272151 w 269"/>
              <a:gd name="T39" fmla="*/ 203448246 h 269"/>
              <a:gd name="T40" fmla="*/ 0 w 269"/>
              <a:gd name="T41" fmla="*/ 242572784 h 269"/>
              <a:gd name="T42" fmla="*/ 0 w 269"/>
              <a:gd name="T43" fmla="*/ 281697323 h 269"/>
              <a:gd name="T44" fmla="*/ 6272151 w 269"/>
              <a:gd name="T45" fmla="*/ 318866543 h 269"/>
              <a:gd name="T46" fmla="*/ 20905721 w 269"/>
              <a:gd name="T47" fmla="*/ 357991081 h 269"/>
              <a:gd name="T48" fmla="*/ 37630010 w 269"/>
              <a:gd name="T49" fmla="*/ 391246956 h 269"/>
              <a:gd name="T50" fmla="*/ 60625008 w 269"/>
              <a:gd name="T51" fmla="*/ 424502744 h 269"/>
              <a:gd name="T52" fmla="*/ 89892142 w 269"/>
              <a:gd name="T53" fmla="*/ 453846497 h 269"/>
              <a:gd name="T54" fmla="*/ 123340732 w 269"/>
              <a:gd name="T55" fmla="*/ 477321500 h 269"/>
              <a:gd name="T56" fmla="*/ 160969285 w 269"/>
              <a:gd name="T57" fmla="*/ 498839786 h 269"/>
              <a:gd name="T58" fmla="*/ 198599329 w 269"/>
              <a:gd name="T59" fmla="*/ 512532605 h 269"/>
              <a:gd name="T60" fmla="*/ 240409315 w 269"/>
              <a:gd name="T61" fmla="*/ 522314789 h 269"/>
              <a:gd name="T62" fmla="*/ 282219300 w 269"/>
              <a:gd name="T63" fmla="*/ 524270107 h 269"/>
              <a:gd name="T64" fmla="*/ 321940016 w 269"/>
              <a:gd name="T65" fmla="*/ 522314789 h 269"/>
              <a:gd name="T66" fmla="*/ 365840718 w 269"/>
              <a:gd name="T67" fmla="*/ 512532605 h 269"/>
              <a:gd name="T68" fmla="*/ 401380091 w 269"/>
              <a:gd name="T69" fmla="*/ 498839786 h 269"/>
              <a:gd name="T70" fmla="*/ 436917928 w 269"/>
              <a:gd name="T71" fmla="*/ 477321500 h 269"/>
              <a:gd name="T72" fmla="*/ 468275779 w 269"/>
              <a:gd name="T73" fmla="*/ 453846497 h 269"/>
              <a:gd name="T74" fmla="*/ 499633629 w 269"/>
              <a:gd name="T75" fmla="*/ 424502744 h 269"/>
              <a:gd name="T76" fmla="*/ 524719331 w 269"/>
              <a:gd name="T77" fmla="*/ 391246956 h 269"/>
              <a:gd name="T78" fmla="*/ 539354345 w 269"/>
              <a:gd name="T79" fmla="*/ 357991081 h 269"/>
              <a:gd name="T80" fmla="*/ 553987912 w 269"/>
              <a:gd name="T81" fmla="*/ 318866543 h 269"/>
              <a:gd name="T82" fmla="*/ 560258614 w 269"/>
              <a:gd name="T83" fmla="*/ 281697323 h 2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69"/>
              <a:gd name="T128" fmla="*/ 269 w 269"/>
              <a:gd name="T129" fmla="*/ 269 h 2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69">
                <a:moveTo>
                  <a:pt x="268" y="134"/>
                </a:moveTo>
                <a:lnTo>
                  <a:pt x="268" y="124"/>
                </a:lnTo>
                <a:lnTo>
                  <a:pt x="267" y="114"/>
                </a:lnTo>
                <a:lnTo>
                  <a:pt x="265" y="104"/>
                </a:lnTo>
                <a:lnTo>
                  <a:pt x="263" y="94"/>
                </a:lnTo>
                <a:lnTo>
                  <a:pt x="258" y="85"/>
                </a:lnTo>
                <a:lnTo>
                  <a:pt x="255" y="76"/>
                </a:lnTo>
                <a:lnTo>
                  <a:pt x="251" y="68"/>
                </a:lnTo>
                <a:lnTo>
                  <a:pt x="244" y="58"/>
                </a:lnTo>
                <a:lnTo>
                  <a:pt x="239" y="50"/>
                </a:lnTo>
                <a:lnTo>
                  <a:pt x="233" y="43"/>
                </a:lnTo>
                <a:lnTo>
                  <a:pt x="224" y="35"/>
                </a:lnTo>
                <a:lnTo>
                  <a:pt x="217" y="28"/>
                </a:lnTo>
                <a:lnTo>
                  <a:pt x="209" y="24"/>
                </a:lnTo>
                <a:lnTo>
                  <a:pt x="201" y="18"/>
                </a:lnTo>
                <a:lnTo>
                  <a:pt x="192" y="13"/>
                </a:lnTo>
                <a:lnTo>
                  <a:pt x="183" y="9"/>
                </a:lnTo>
                <a:lnTo>
                  <a:pt x="175" y="6"/>
                </a:lnTo>
                <a:lnTo>
                  <a:pt x="164" y="3"/>
                </a:lnTo>
                <a:lnTo>
                  <a:pt x="154" y="2"/>
                </a:lnTo>
                <a:lnTo>
                  <a:pt x="144" y="0"/>
                </a:lnTo>
                <a:lnTo>
                  <a:pt x="135" y="0"/>
                </a:lnTo>
                <a:lnTo>
                  <a:pt x="125" y="0"/>
                </a:lnTo>
                <a:lnTo>
                  <a:pt x="115" y="2"/>
                </a:lnTo>
                <a:lnTo>
                  <a:pt x="104" y="3"/>
                </a:lnTo>
                <a:lnTo>
                  <a:pt x="95" y="6"/>
                </a:lnTo>
                <a:lnTo>
                  <a:pt x="85" y="9"/>
                </a:lnTo>
                <a:lnTo>
                  <a:pt x="77" y="13"/>
                </a:lnTo>
                <a:lnTo>
                  <a:pt x="68" y="18"/>
                </a:lnTo>
                <a:lnTo>
                  <a:pt x="59" y="24"/>
                </a:lnTo>
                <a:lnTo>
                  <a:pt x="50" y="28"/>
                </a:lnTo>
                <a:lnTo>
                  <a:pt x="43" y="35"/>
                </a:lnTo>
                <a:lnTo>
                  <a:pt x="37" y="43"/>
                </a:lnTo>
                <a:lnTo>
                  <a:pt x="29" y="50"/>
                </a:lnTo>
                <a:lnTo>
                  <a:pt x="23" y="58"/>
                </a:lnTo>
                <a:lnTo>
                  <a:pt x="18" y="68"/>
                </a:lnTo>
                <a:lnTo>
                  <a:pt x="13" y="76"/>
                </a:lnTo>
                <a:lnTo>
                  <a:pt x="10" y="85"/>
                </a:lnTo>
                <a:lnTo>
                  <a:pt x="6" y="94"/>
                </a:lnTo>
                <a:lnTo>
                  <a:pt x="3" y="104"/>
                </a:lnTo>
                <a:lnTo>
                  <a:pt x="2" y="114"/>
                </a:lnTo>
                <a:lnTo>
                  <a:pt x="0" y="124"/>
                </a:lnTo>
                <a:lnTo>
                  <a:pt x="0" y="134"/>
                </a:lnTo>
                <a:lnTo>
                  <a:pt x="0" y="144"/>
                </a:lnTo>
                <a:lnTo>
                  <a:pt x="2" y="154"/>
                </a:lnTo>
                <a:lnTo>
                  <a:pt x="3" y="163"/>
                </a:lnTo>
                <a:lnTo>
                  <a:pt x="6" y="173"/>
                </a:lnTo>
                <a:lnTo>
                  <a:pt x="10" y="183"/>
                </a:lnTo>
                <a:lnTo>
                  <a:pt x="13" y="192"/>
                </a:lnTo>
                <a:lnTo>
                  <a:pt x="18" y="200"/>
                </a:lnTo>
                <a:lnTo>
                  <a:pt x="23" y="209"/>
                </a:lnTo>
                <a:lnTo>
                  <a:pt x="29" y="217"/>
                </a:lnTo>
                <a:lnTo>
                  <a:pt x="37" y="224"/>
                </a:lnTo>
                <a:lnTo>
                  <a:pt x="43" y="232"/>
                </a:lnTo>
                <a:lnTo>
                  <a:pt x="50" y="239"/>
                </a:lnTo>
                <a:lnTo>
                  <a:pt x="59" y="244"/>
                </a:lnTo>
                <a:lnTo>
                  <a:pt x="68" y="249"/>
                </a:lnTo>
                <a:lnTo>
                  <a:pt x="77" y="255"/>
                </a:lnTo>
                <a:lnTo>
                  <a:pt x="85" y="259"/>
                </a:lnTo>
                <a:lnTo>
                  <a:pt x="95" y="262"/>
                </a:lnTo>
                <a:lnTo>
                  <a:pt x="104" y="264"/>
                </a:lnTo>
                <a:lnTo>
                  <a:pt x="115" y="267"/>
                </a:lnTo>
                <a:lnTo>
                  <a:pt x="125" y="268"/>
                </a:lnTo>
                <a:lnTo>
                  <a:pt x="135" y="268"/>
                </a:lnTo>
                <a:lnTo>
                  <a:pt x="144" y="268"/>
                </a:lnTo>
                <a:lnTo>
                  <a:pt x="154" y="267"/>
                </a:lnTo>
                <a:lnTo>
                  <a:pt x="164" y="264"/>
                </a:lnTo>
                <a:lnTo>
                  <a:pt x="175" y="262"/>
                </a:lnTo>
                <a:lnTo>
                  <a:pt x="183" y="259"/>
                </a:lnTo>
                <a:lnTo>
                  <a:pt x="192" y="255"/>
                </a:lnTo>
                <a:lnTo>
                  <a:pt x="201" y="249"/>
                </a:lnTo>
                <a:lnTo>
                  <a:pt x="209" y="244"/>
                </a:lnTo>
                <a:lnTo>
                  <a:pt x="217" y="239"/>
                </a:lnTo>
                <a:lnTo>
                  <a:pt x="224" y="232"/>
                </a:lnTo>
                <a:lnTo>
                  <a:pt x="233" y="224"/>
                </a:lnTo>
                <a:lnTo>
                  <a:pt x="239" y="217"/>
                </a:lnTo>
                <a:lnTo>
                  <a:pt x="244" y="209"/>
                </a:lnTo>
                <a:lnTo>
                  <a:pt x="251" y="200"/>
                </a:lnTo>
                <a:lnTo>
                  <a:pt x="255" y="192"/>
                </a:lnTo>
                <a:lnTo>
                  <a:pt x="258" y="183"/>
                </a:lnTo>
                <a:lnTo>
                  <a:pt x="263" y="173"/>
                </a:lnTo>
                <a:lnTo>
                  <a:pt x="265" y="163"/>
                </a:lnTo>
                <a:lnTo>
                  <a:pt x="267" y="154"/>
                </a:lnTo>
                <a:lnTo>
                  <a:pt x="268" y="144"/>
                </a:lnTo>
                <a:lnTo>
                  <a:pt x="268" y="134"/>
                </a:lnTo>
              </a:path>
            </a:pathLst>
          </a:custGeom>
          <a:noFill/>
          <a:ln w="19050">
            <a:solidFill>
              <a:srgbClr val="000000"/>
            </a:solidFill>
            <a:round/>
            <a:headEnd/>
            <a:tailEnd/>
          </a:ln>
        </p:spPr>
        <p:txBody>
          <a:bodyPr lIns="0" tIns="0" rIns="0" bIns="0"/>
          <a:lstStyle/>
          <a:p>
            <a:endParaRPr lang="en-US" dirty="0"/>
          </a:p>
        </p:txBody>
      </p:sp>
      <p:sp>
        <p:nvSpPr>
          <p:cNvPr id="68643" name="Freeform 126"/>
          <p:cNvSpPr>
            <a:spLocks/>
          </p:cNvSpPr>
          <p:nvPr/>
        </p:nvSpPr>
        <p:spPr bwMode="auto">
          <a:xfrm>
            <a:off x="3519488" y="5619750"/>
            <a:ext cx="133350" cy="65088"/>
          </a:xfrm>
          <a:custGeom>
            <a:avLst/>
            <a:gdLst>
              <a:gd name="T0" fmla="*/ 0 w 93"/>
              <a:gd name="T1" fmla="*/ 90094519 h 46"/>
              <a:gd name="T2" fmla="*/ 0 w 93"/>
              <a:gd name="T3" fmla="*/ 90094519 h 46"/>
              <a:gd name="T4" fmla="*/ 0 w 93"/>
              <a:gd name="T5" fmla="*/ 84088030 h 46"/>
              <a:gd name="T6" fmla="*/ 0 w 93"/>
              <a:gd name="T7" fmla="*/ 78081542 h 46"/>
              <a:gd name="T8" fmla="*/ 2056171 w 93"/>
              <a:gd name="T9" fmla="*/ 74077216 h 46"/>
              <a:gd name="T10" fmla="*/ 2056171 w 93"/>
              <a:gd name="T11" fmla="*/ 64067817 h 46"/>
              <a:gd name="T12" fmla="*/ 4112342 w 93"/>
              <a:gd name="T13" fmla="*/ 62065654 h 46"/>
              <a:gd name="T14" fmla="*/ 6168514 w 93"/>
              <a:gd name="T15" fmla="*/ 56059166 h 46"/>
              <a:gd name="T16" fmla="*/ 8223250 w 93"/>
              <a:gd name="T17" fmla="*/ 50052678 h 46"/>
              <a:gd name="T18" fmla="*/ 8223250 w 93"/>
              <a:gd name="T19" fmla="*/ 48050515 h 46"/>
              <a:gd name="T20" fmla="*/ 12335593 w 93"/>
              <a:gd name="T21" fmla="*/ 40041852 h 46"/>
              <a:gd name="T22" fmla="*/ 18504104 w 93"/>
              <a:gd name="T23" fmla="*/ 36037527 h 46"/>
              <a:gd name="T24" fmla="*/ 22616445 w 93"/>
              <a:gd name="T25" fmla="*/ 32033201 h 46"/>
              <a:gd name="T26" fmla="*/ 24671187 w 93"/>
              <a:gd name="T27" fmla="*/ 28028875 h 46"/>
              <a:gd name="T28" fmla="*/ 26727357 w 93"/>
              <a:gd name="T29" fmla="*/ 22023796 h 46"/>
              <a:gd name="T30" fmla="*/ 34952038 w 93"/>
              <a:gd name="T31" fmla="*/ 20021634 h 46"/>
              <a:gd name="T32" fmla="*/ 41119115 w 93"/>
              <a:gd name="T33" fmla="*/ 16017308 h 46"/>
              <a:gd name="T34" fmla="*/ 43175286 w 93"/>
              <a:gd name="T35" fmla="*/ 14015145 h 46"/>
              <a:gd name="T36" fmla="*/ 45231456 w 93"/>
              <a:gd name="T37" fmla="*/ 12012982 h 46"/>
              <a:gd name="T38" fmla="*/ 53456148 w 93"/>
              <a:gd name="T39" fmla="*/ 8008654 h 46"/>
              <a:gd name="T40" fmla="*/ 59623225 w 93"/>
              <a:gd name="T41" fmla="*/ 4004327 h 46"/>
              <a:gd name="T42" fmla="*/ 63735566 w 93"/>
              <a:gd name="T43" fmla="*/ 2002164 h 46"/>
              <a:gd name="T44" fmla="*/ 71958813 w 93"/>
              <a:gd name="T45" fmla="*/ 2002164 h 46"/>
              <a:gd name="T46" fmla="*/ 78127324 w 93"/>
              <a:gd name="T47" fmla="*/ 0 h 46"/>
              <a:gd name="T48" fmla="*/ 80183494 w 93"/>
              <a:gd name="T49" fmla="*/ 0 h 46"/>
              <a:gd name="T50" fmla="*/ 88406742 w 93"/>
              <a:gd name="T51" fmla="*/ 0 h 46"/>
              <a:gd name="T52" fmla="*/ 92519082 w 93"/>
              <a:gd name="T53" fmla="*/ 0 h 46"/>
              <a:gd name="T54" fmla="*/ 98687616 w 93"/>
              <a:gd name="T55" fmla="*/ 0 h 46"/>
              <a:gd name="T56" fmla="*/ 104854693 w 93"/>
              <a:gd name="T57" fmla="*/ 0 h 46"/>
              <a:gd name="T58" fmla="*/ 111023204 w 93"/>
              <a:gd name="T59" fmla="*/ 0 h 46"/>
              <a:gd name="T60" fmla="*/ 115135544 w 93"/>
              <a:gd name="T61" fmla="*/ 2002164 h 46"/>
              <a:gd name="T62" fmla="*/ 121302621 w 93"/>
              <a:gd name="T63" fmla="*/ 2002164 h 46"/>
              <a:gd name="T64" fmla="*/ 127471132 w 93"/>
              <a:gd name="T65" fmla="*/ 4004327 h 46"/>
              <a:gd name="T66" fmla="*/ 133639643 w 93"/>
              <a:gd name="T67" fmla="*/ 8008654 h 46"/>
              <a:gd name="T68" fmla="*/ 137750550 w 93"/>
              <a:gd name="T69" fmla="*/ 12012982 h 46"/>
              <a:gd name="T70" fmla="*/ 143919060 w 93"/>
              <a:gd name="T71" fmla="*/ 14015145 h 46"/>
              <a:gd name="T72" fmla="*/ 150087571 w 93"/>
              <a:gd name="T73" fmla="*/ 16017308 h 46"/>
              <a:gd name="T74" fmla="*/ 152142308 w 93"/>
              <a:gd name="T75" fmla="*/ 20021634 h 46"/>
              <a:gd name="T76" fmla="*/ 158310819 w 93"/>
              <a:gd name="T77" fmla="*/ 22023796 h 46"/>
              <a:gd name="T78" fmla="*/ 162423159 w 93"/>
              <a:gd name="T79" fmla="*/ 28028875 h 46"/>
              <a:gd name="T80" fmla="*/ 168590236 w 93"/>
              <a:gd name="T81" fmla="*/ 32033201 h 46"/>
              <a:gd name="T82" fmla="*/ 168590236 w 93"/>
              <a:gd name="T83" fmla="*/ 36037527 h 46"/>
              <a:gd name="T84" fmla="*/ 174758747 w 93"/>
              <a:gd name="T85" fmla="*/ 40041852 h 46"/>
              <a:gd name="T86" fmla="*/ 176814917 w 93"/>
              <a:gd name="T87" fmla="*/ 48050515 h 46"/>
              <a:gd name="T88" fmla="*/ 180927258 w 93"/>
              <a:gd name="T89" fmla="*/ 50052678 h 46"/>
              <a:gd name="T90" fmla="*/ 180927258 w 93"/>
              <a:gd name="T91" fmla="*/ 56059166 h 46"/>
              <a:gd name="T92" fmla="*/ 182983428 w 93"/>
              <a:gd name="T93" fmla="*/ 62065654 h 46"/>
              <a:gd name="T94" fmla="*/ 185038165 w 93"/>
              <a:gd name="T95" fmla="*/ 64067817 h 46"/>
              <a:gd name="T96" fmla="*/ 187094335 w 93"/>
              <a:gd name="T97" fmla="*/ 74077216 h 46"/>
              <a:gd name="T98" fmla="*/ 189150550 w 93"/>
              <a:gd name="T99" fmla="*/ 78081542 h 46"/>
              <a:gd name="T100" fmla="*/ 189150550 w 93"/>
              <a:gd name="T101" fmla="*/ 84088030 h 46"/>
              <a:gd name="T102" fmla="*/ 189150550 w 93"/>
              <a:gd name="T103" fmla="*/ 90094519 h 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46"/>
              <a:gd name="T158" fmla="*/ 93 w 93"/>
              <a:gd name="T159" fmla="*/ 46 h 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46">
                <a:moveTo>
                  <a:pt x="0" y="45"/>
                </a:moveTo>
                <a:lnTo>
                  <a:pt x="0" y="45"/>
                </a:lnTo>
                <a:lnTo>
                  <a:pt x="0" y="42"/>
                </a:lnTo>
                <a:lnTo>
                  <a:pt x="0" y="39"/>
                </a:lnTo>
                <a:lnTo>
                  <a:pt x="1" y="37"/>
                </a:lnTo>
                <a:lnTo>
                  <a:pt x="1" y="32"/>
                </a:lnTo>
                <a:lnTo>
                  <a:pt x="2" y="31"/>
                </a:lnTo>
                <a:lnTo>
                  <a:pt x="3" y="28"/>
                </a:lnTo>
                <a:lnTo>
                  <a:pt x="4" y="25"/>
                </a:lnTo>
                <a:lnTo>
                  <a:pt x="4" y="24"/>
                </a:lnTo>
                <a:lnTo>
                  <a:pt x="6" y="20"/>
                </a:lnTo>
                <a:lnTo>
                  <a:pt x="9" y="18"/>
                </a:lnTo>
                <a:lnTo>
                  <a:pt x="11" y="16"/>
                </a:lnTo>
                <a:lnTo>
                  <a:pt x="12" y="14"/>
                </a:lnTo>
                <a:lnTo>
                  <a:pt x="13" y="11"/>
                </a:lnTo>
                <a:lnTo>
                  <a:pt x="17" y="10"/>
                </a:lnTo>
                <a:lnTo>
                  <a:pt x="20" y="8"/>
                </a:lnTo>
                <a:lnTo>
                  <a:pt x="21" y="7"/>
                </a:lnTo>
                <a:lnTo>
                  <a:pt x="22" y="6"/>
                </a:lnTo>
                <a:lnTo>
                  <a:pt x="26" y="4"/>
                </a:lnTo>
                <a:lnTo>
                  <a:pt x="29" y="2"/>
                </a:lnTo>
                <a:lnTo>
                  <a:pt x="31" y="1"/>
                </a:lnTo>
                <a:lnTo>
                  <a:pt x="35" y="1"/>
                </a:lnTo>
                <a:lnTo>
                  <a:pt x="38" y="0"/>
                </a:lnTo>
                <a:lnTo>
                  <a:pt x="39" y="0"/>
                </a:lnTo>
                <a:lnTo>
                  <a:pt x="43" y="0"/>
                </a:lnTo>
                <a:lnTo>
                  <a:pt x="45" y="0"/>
                </a:lnTo>
                <a:lnTo>
                  <a:pt x="48" y="0"/>
                </a:lnTo>
                <a:lnTo>
                  <a:pt x="51" y="0"/>
                </a:lnTo>
                <a:lnTo>
                  <a:pt x="54" y="0"/>
                </a:lnTo>
                <a:lnTo>
                  <a:pt x="56" y="1"/>
                </a:lnTo>
                <a:lnTo>
                  <a:pt x="59" y="1"/>
                </a:lnTo>
                <a:lnTo>
                  <a:pt x="62" y="2"/>
                </a:lnTo>
                <a:lnTo>
                  <a:pt x="65" y="4"/>
                </a:lnTo>
                <a:lnTo>
                  <a:pt x="67" y="6"/>
                </a:lnTo>
                <a:lnTo>
                  <a:pt x="70" y="7"/>
                </a:lnTo>
                <a:lnTo>
                  <a:pt x="73" y="8"/>
                </a:lnTo>
                <a:lnTo>
                  <a:pt x="74" y="10"/>
                </a:lnTo>
                <a:lnTo>
                  <a:pt x="77" y="11"/>
                </a:lnTo>
                <a:lnTo>
                  <a:pt x="79" y="14"/>
                </a:lnTo>
                <a:lnTo>
                  <a:pt x="82" y="16"/>
                </a:lnTo>
                <a:lnTo>
                  <a:pt x="82" y="18"/>
                </a:lnTo>
                <a:lnTo>
                  <a:pt x="85" y="20"/>
                </a:lnTo>
                <a:lnTo>
                  <a:pt x="86" y="24"/>
                </a:lnTo>
                <a:lnTo>
                  <a:pt x="88" y="25"/>
                </a:lnTo>
                <a:lnTo>
                  <a:pt x="88" y="28"/>
                </a:lnTo>
                <a:lnTo>
                  <a:pt x="89" y="31"/>
                </a:lnTo>
                <a:lnTo>
                  <a:pt x="90" y="32"/>
                </a:lnTo>
                <a:lnTo>
                  <a:pt x="91" y="37"/>
                </a:lnTo>
                <a:lnTo>
                  <a:pt x="92" y="39"/>
                </a:lnTo>
                <a:lnTo>
                  <a:pt x="92" y="42"/>
                </a:lnTo>
                <a:lnTo>
                  <a:pt x="92" y="45"/>
                </a:lnTo>
              </a:path>
            </a:pathLst>
          </a:custGeom>
          <a:noFill/>
          <a:ln w="19050">
            <a:solidFill>
              <a:srgbClr val="000000"/>
            </a:solidFill>
            <a:round/>
            <a:headEnd/>
            <a:tailEnd/>
          </a:ln>
        </p:spPr>
        <p:txBody>
          <a:bodyPr lIns="0" tIns="0" rIns="0" bIns="0"/>
          <a:lstStyle/>
          <a:p>
            <a:endParaRPr lang="en-US" dirty="0"/>
          </a:p>
        </p:txBody>
      </p:sp>
      <p:sp>
        <p:nvSpPr>
          <p:cNvPr id="68644" name="Freeform 127"/>
          <p:cNvSpPr>
            <a:spLocks/>
          </p:cNvSpPr>
          <p:nvPr/>
        </p:nvSpPr>
        <p:spPr bwMode="auto">
          <a:xfrm>
            <a:off x="3651250" y="5683250"/>
            <a:ext cx="131763" cy="66675"/>
          </a:xfrm>
          <a:custGeom>
            <a:avLst/>
            <a:gdLst>
              <a:gd name="T0" fmla="*/ 0 w 91"/>
              <a:gd name="T1" fmla="*/ 0 h 47"/>
              <a:gd name="T2" fmla="*/ 0 w 91"/>
              <a:gd name="T3" fmla="*/ 0 h 47"/>
              <a:gd name="T4" fmla="*/ 0 w 91"/>
              <a:gd name="T5" fmla="*/ 6037635 h 47"/>
              <a:gd name="T6" fmla="*/ 0 w 91"/>
              <a:gd name="T7" fmla="*/ 10062250 h 47"/>
              <a:gd name="T8" fmla="*/ 0 w 91"/>
              <a:gd name="T9" fmla="*/ 16099885 h 47"/>
              <a:gd name="T10" fmla="*/ 2096624 w 91"/>
              <a:gd name="T11" fmla="*/ 22137517 h 47"/>
              <a:gd name="T12" fmla="*/ 4193249 w 91"/>
              <a:gd name="T13" fmla="*/ 30186753 h 47"/>
              <a:gd name="T14" fmla="*/ 4193249 w 91"/>
              <a:gd name="T15" fmla="*/ 34211368 h 47"/>
              <a:gd name="T16" fmla="*/ 10483122 w 91"/>
              <a:gd name="T17" fmla="*/ 38237402 h 47"/>
              <a:gd name="T18" fmla="*/ 12579748 w 91"/>
              <a:gd name="T19" fmla="*/ 46286632 h 47"/>
              <a:gd name="T20" fmla="*/ 12579748 w 91"/>
              <a:gd name="T21" fmla="*/ 48299660 h 47"/>
              <a:gd name="T22" fmla="*/ 16772996 w 91"/>
              <a:gd name="T23" fmla="*/ 54337292 h 47"/>
              <a:gd name="T24" fmla="*/ 20964795 w 91"/>
              <a:gd name="T25" fmla="*/ 62386523 h 47"/>
              <a:gd name="T26" fmla="*/ 25158048 w 91"/>
              <a:gd name="T27" fmla="*/ 64399540 h 47"/>
              <a:gd name="T28" fmla="*/ 29351296 w 91"/>
              <a:gd name="T29" fmla="*/ 68424155 h 47"/>
              <a:gd name="T30" fmla="*/ 31447919 w 91"/>
              <a:gd name="T31" fmla="*/ 72448770 h 47"/>
              <a:gd name="T32" fmla="*/ 37737791 w 91"/>
              <a:gd name="T33" fmla="*/ 76473385 h 47"/>
              <a:gd name="T34" fmla="*/ 46124286 w 91"/>
              <a:gd name="T35" fmla="*/ 78486402 h 47"/>
              <a:gd name="T36" fmla="*/ 48220921 w 91"/>
              <a:gd name="T37" fmla="*/ 82511017 h 47"/>
              <a:gd name="T38" fmla="*/ 54510792 w 91"/>
              <a:gd name="T39" fmla="*/ 84524034 h 47"/>
              <a:gd name="T40" fmla="*/ 58702591 w 91"/>
              <a:gd name="T41" fmla="*/ 86537051 h 47"/>
              <a:gd name="T42" fmla="*/ 67089086 w 91"/>
              <a:gd name="T43" fmla="*/ 86537051 h 47"/>
              <a:gd name="T44" fmla="*/ 73378958 w 91"/>
              <a:gd name="T45" fmla="*/ 90561666 h 47"/>
              <a:gd name="T46" fmla="*/ 77572205 w 91"/>
              <a:gd name="T47" fmla="*/ 90561666 h 47"/>
              <a:gd name="T48" fmla="*/ 83862076 w 91"/>
              <a:gd name="T49" fmla="*/ 92573264 h 47"/>
              <a:gd name="T50" fmla="*/ 90151947 w 91"/>
              <a:gd name="T51" fmla="*/ 92573264 h 47"/>
              <a:gd name="T52" fmla="*/ 94345195 w 91"/>
              <a:gd name="T53" fmla="*/ 92573264 h 47"/>
              <a:gd name="T54" fmla="*/ 100633641 w 91"/>
              <a:gd name="T55" fmla="*/ 92573264 h 47"/>
              <a:gd name="T56" fmla="*/ 106923512 w 91"/>
              <a:gd name="T57" fmla="*/ 92573264 h 47"/>
              <a:gd name="T58" fmla="*/ 113213383 w 91"/>
              <a:gd name="T59" fmla="*/ 90561666 h 47"/>
              <a:gd name="T60" fmla="*/ 117406631 w 91"/>
              <a:gd name="T61" fmla="*/ 90561666 h 47"/>
              <a:gd name="T62" fmla="*/ 125793126 w 91"/>
              <a:gd name="T63" fmla="*/ 86537051 h 47"/>
              <a:gd name="T64" fmla="*/ 129986373 w 91"/>
              <a:gd name="T65" fmla="*/ 86537051 h 47"/>
              <a:gd name="T66" fmla="*/ 136274796 w 91"/>
              <a:gd name="T67" fmla="*/ 84524034 h 47"/>
              <a:gd name="T68" fmla="*/ 138371420 w 91"/>
              <a:gd name="T69" fmla="*/ 82511017 h 47"/>
              <a:gd name="T70" fmla="*/ 146757915 w 91"/>
              <a:gd name="T71" fmla="*/ 78486402 h 47"/>
              <a:gd name="T72" fmla="*/ 150951162 w 91"/>
              <a:gd name="T73" fmla="*/ 76473385 h 47"/>
              <a:gd name="T74" fmla="*/ 157241034 w 91"/>
              <a:gd name="T75" fmla="*/ 72448770 h 47"/>
              <a:gd name="T76" fmla="*/ 161434281 w 91"/>
              <a:gd name="T77" fmla="*/ 68424155 h 47"/>
              <a:gd name="T78" fmla="*/ 163530905 w 91"/>
              <a:gd name="T79" fmla="*/ 64399540 h 47"/>
              <a:gd name="T80" fmla="*/ 167724152 w 91"/>
              <a:gd name="T81" fmla="*/ 62386523 h 47"/>
              <a:gd name="T82" fmla="*/ 171915952 w 91"/>
              <a:gd name="T83" fmla="*/ 54337292 h 47"/>
              <a:gd name="T84" fmla="*/ 176109199 w 91"/>
              <a:gd name="T85" fmla="*/ 48299660 h 47"/>
              <a:gd name="T86" fmla="*/ 178205823 w 91"/>
              <a:gd name="T87" fmla="*/ 46286632 h 47"/>
              <a:gd name="T88" fmla="*/ 180302447 w 91"/>
              <a:gd name="T89" fmla="*/ 38237402 h 47"/>
              <a:gd name="T90" fmla="*/ 182399071 w 91"/>
              <a:gd name="T91" fmla="*/ 34211368 h 47"/>
              <a:gd name="T92" fmla="*/ 184495694 w 91"/>
              <a:gd name="T93" fmla="*/ 30186753 h 47"/>
              <a:gd name="T94" fmla="*/ 186592318 w 91"/>
              <a:gd name="T95" fmla="*/ 22137517 h 47"/>
              <a:gd name="T96" fmla="*/ 188688942 w 91"/>
              <a:gd name="T97" fmla="*/ 16099885 h 47"/>
              <a:gd name="T98" fmla="*/ 188688942 w 91"/>
              <a:gd name="T99" fmla="*/ 10062250 h 47"/>
              <a:gd name="T100" fmla="*/ 188688942 w 91"/>
              <a:gd name="T101" fmla="*/ 6037635 h 47"/>
              <a:gd name="T102" fmla="*/ 188688942 w 91"/>
              <a:gd name="T103" fmla="*/ 0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
              <a:gd name="T157" fmla="*/ 0 h 47"/>
              <a:gd name="T158" fmla="*/ 91 w 9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 h="47">
                <a:moveTo>
                  <a:pt x="0" y="0"/>
                </a:moveTo>
                <a:lnTo>
                  <a:pt x="0" y="0"/>
                </a:lnTo>
                <a:lnTo>
                  <a:pt x="0" y="3"/>
                </a:lnTo>
                <a:lnTo>
                  <a:pt x="0" y="5"/>
                </a:lnTo>
                <a:lnTo>
                  <a:pt x="0" y="8"/>
                </a:lnTo>
                <a:lnTo>
                  <a:pt x="1" y="11"/>
                </a:lnTo>
                <a:lnTo>
                  <a:pt x="2" y="15"/>
                </a:lnTo>
                <a:lnTo>
                  <a:pt x="2" y="17"/>
                </a:lnTo>
                <a:lnTo>
                  <a:pt x="5" y="19"/>
                </a:lnTo>
                <a:lnTo>
                  <a:pt x="6" y="23"/>
                </a:lnTo>
                <a:lnTo>
                  <a:pt x="6" y="24"/>
                </a:lnTo>
                <a:lnTo>
                  <a:pt x="8" y="27"/>
                </a:lnTo>
                <a:lnTo>
                  <a:pt x="10" y="31"/>
                </a:lnTo>
                <a:lnTo>
                  <a:pt x="12" y="32"/>
                </a:lnTo>
                <a:lnTo>
                  <a:pt x="14" y="34"/>
                </a:lnTo>
                <a:lnTo>
                  <a:pt x="15" y="36"/>
                </a:lnTo>
                <a:lnTo>
                  <a:pt x="18" y="38"/>
                </a:lnTo>
                <a:lnTo>
                  <a:pt x="22" y="39"/>
                </a:lnTo>
                <a:lnTo>
                  <a:pt x="23" y="41"/>
                </a:lnTo>
                <a:lnTo>
                  <a:pt x="26" y="42"/>
                </a:lnTo>
                <a:lnTo>
                  <a:pt x="28" y="43"/>
                </a:lnTo>
                <a:lnTo>
                  <a:pt x="32" y="43"/>
                </a:lnTo>
                <a:lnTo>
                  <a:pt x="35" y="45"/>
                </a:lnTo>
                <a:lnTo>
                  <a:pt x="37" y="45"/>
                </a:lnTo>
                <a:lnTo>
                  <a:pt x="40" y="46"/>
                </a:lnTo>
                <a:lnTo>
                  <a:pt x="43" y="46"/>
                </a:lnTo>
                <a:lnTo>
                  <a:pt x="45" y="46"/>
                </a:lnTo>
                <a:lnTo>
                  <a:pt x="48" y="46"/>
                </a:lnTo>
                <a:lnTo>
                  <a:pt x="51" y="46"/>
                </a:lnTo>
                <a:lnTo>
                  <a:pt x="54" y="45"/>
                </a:lnTo>
                <a:lnTo>
                  <a:pt x="56" y="45"/>
                </a:lnTo>
                <a:lnTo>
                  <a:pt x="60" y="43"/>
                </a:lnTo>
                <a:lnTo>
                  <a:pt x="62" y="43"/>
                </a:lnTo>
                <a:lnTo>
                  <a:pt x="65" y="42"/>
                </a:lnTo>
                <a:lnTo>
                  <a:pt x="66" y="41"/>
                </a:lnTo>
                <a:lnTo>
                  <a:pt x="70" y="39"/>
                </a:lnTo>
                <a:lnTo>
                  <a:pt x="72" y="38"/>
                </a:lnTo>
                <a:lnTo>
                  <a:pt x="75" y="36"/>
                </a:lnTo>
                <a:lnTo>
                  <a:pt x="77" y="34"/>
                </a:lnTo>
                <a:lnTo>
                  <a:pt x="78" y="32"/>
                </a:lnTo>
                <a:lnTo>
                  <a:pt x="80" y="31"/>
                </a:lnTo>
                <a:lnTo>
                  <a:pt x="82" y="27"/>
                </a:lnTo>
                <a:lnTo>
                  <a:pt x="84" y="24"/>
                </a:lnTo>
                <a:lnTo>
                  <a:pt x="85" y="23"/>
                </a:lnTo>
                <a:lnTo>
                  <a:pt x="86" y="19"/>
                </a:lnTo>
                <a:lnTo>
                  <a:pt x="87" y="17"/>
                </a:lnTo>
                <a:lnTo>
                  <a:pt x="88" y="15"/>
                </a:lnTo>
                <a:lnTo>
                  <a:pt x="89" y="11"/>
                </a:lnTo>
                <a:lnTo>
                  <a:pt x="90" y="8"/>
                </a:lnTo>
                <a:lnTo>
                  <a:pt x="90" y="5"/>
                </a:lnTo>
                <a:lnTo>
                  <a:pt x="90" y="3"/>
                </a:lnTo>
                <a:lnTo>
                  <a:pt x="90" y="0"/>
                </a:lnTo>
              </a:path>
            </a:pathLst>
          </a:custGeom>
          <a:noFill/>
          <a:ln w="19050">
            <a:solidFill>
              <a:srgbClr val="000000"/>
            </a:solidFill>
            <a:round/>
            <a:headEnd/>
            <a:tailEnd/>
          </a:ln>
        </p:spPr>
        <p:txBody>
          <a:bodyPr lIns="0" tIns="0" rIns="0" bIns="0"/>
          <a:lstStyle/>
          <a:p>
            <a:endParaRPr lang="en-US" dirty="0"/>
          </a:p>
        </p:txBody>
      </p:sp>
      <p:sp>
        <p:nvSpPr>
          <p:cNvPr id="68645" name="Line 128"/>
          <p:cNvSpPr>
            <a:spLocks noChangeShapeType="1"/>
          </p:cNvSpPr>
          <p:nvPr/>
        </p:nvSpPr>
        <p:spPr bwMode="auto">
          <a:xfrm flipV="1">
            <a:off x="3657600" y="5141913"/>
            <a:ext cx="0" cy="371475"/>
          </a:xfrm>
          <a:prstGeom prst="line">
            <a:avLst/>
          </a:prstGeom>
          <a:noFill/>
          <a:ln w="19050">
            <a:solidFill>
              <a:srgbClr val="000000"/>
            </a:solidFill>
            <a:round/>
            <a:headEnd/>
            <a:tailEnd/>
          </a:ln>
        </p:spPr>
        <p:txBody>
          <a:bodyPr lIns="0" tIns="0" rIns="0" bIns="0"/>
          <a:lstStyle/>
          <a:p>
            <a:endParaRPr lang="en-US" dirty="0"/>
          </a:p>
        </p:txBody>
      </p:sp>
      <p:sp>
        <p:nvSpPr>
          <p:cNvPr id="68646" name="Freeform 129"/>
          <p:cNvSpPr>
            <a:spLocks/>
          </p:cNvSpPr>
          <p:nvPr/>
        </p:nvSpPr>
        <p:spPr bwMode="auto">
          <a:xfrm>
            <a:off x="3636963" y="5087938"/>
            <a:ext cx="38100" cy="71437"/>
          </a:xfrm>
          <a:custGeom>
            <a:avLst/>
            <a:gdLst>
              <a:gd name="T0" fmla="*/ 30062368 w 26"/>
              <a:gd name="T1" fmla="*/ 0 h 51"/>
              <a:gd name="T2" fmla="*/ 0 w 26"/>
              <a:gd name="T3" fmla="*/ 98101225 h 51"/>
              <a:gd name="T4" fmla="*/ 30062368 w 26"/>
              <a:gd name="T5" fmla="*/ 74557816 h 51"/>
              <a:gd name="T6" fmla="*/ 53684373 w 26"/>
              <a:gd name="T7" fmla="*/ 98101225 h 51"/>
              <a:gd name="T8" fmla="*/ 30062368 w 26"/>
              <a:gd name="T9" fmla="*/ 0 h 51"/>
              <a:gd name="T10" fmla="*/ 30062368 w 26"/>
              <a:gd name="T11" fmla="*/ 0 h 51"/>
              <a:gd name="T12" fmla="*/ 0 60000 65536"/>
              <a:gd name="T13" fmla="*/ 0 60000 65536"/>
              <a:gd name="T14" fmla="*/ 0 60000 65536"/>
              <a:gd name="T15" fmla="*/ 0 60000 65536"/>
              <a:gd name="T16" fmla="*/ 0 60000 65536"/>
              <a:gd name="T17" fmla="*/ 0 60000 65536"/>
              <a:gd name="T18" fmla="*/ 0 w 26"/>
              <a:gd name="T19" fmla="*/ 0 h 51"/>
              <a:gd name="T20" fmla="*/ 26 w 26"/>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6" h="51">
                <a:moveTo>
                  <a:pt x="14" y="0"/>
                </a:moveTo>
                <a:lnTo>
                  <a:pt x="0" y="50"/>
                </a:lnTo>
                <a:lnTo>
                  <a:pt x="14" y="38"/>
                </a:lnTo>
                <a:lnTo>
                  <a:pt x="25" y="50"/>
                </a:lnTo>
                <a:lnTo>
                  <a:pt x="14" y="0"/>
                </a:lnTo>
              </a:path>
            </a:pathLst>
          </a:custGeom>
          <a:solidFill>
            <a:srgbClr val="000000"/>
          </a:solidFill>
          <a:ln w="19050">
            <a:solidFill>
              <a:srgbClr val="000000"/>
            </a:solidFill>
            <a:round/>
            <a:headEnd/>
            <a:tailEnd/>
          </a:ln>
        </p:spPr>
        <p:txBody>
          <a:bodyPr lIns="0" tIns="0" rIns="0" bIns="0"/>
          <a:lstStyle/>
          <a:p>
            <a:endParaRPr lang="en-US" dirty="0"/>
          </a:p>
        </p:txBody>
      </p:sp>
      <p:sp>
        <p:nvSpPr>
          <p:cNvPr id="68647" name="Line 130"/>
          <p:cNvSpPr>
            <a:spLocks noChangeShapeType="1"/>
          </p:cNvSpPr>
          <p:nvPr/>
        </p:nvSpPr>
        <p:spPr bwMode="auto">
          <a:xfrm>
            <a:off x="4452938" y="4095750"/>
            <a:ext cx="365125" cy="0"/>
          </a:xfrm>
          <a:prstGeom prst="line">
            <a:avLst/>
          </a:prstGeom>
          <a:noFill/>
          <a:ln w="19050">
            <a:solidFill>
              <a:srgbClr val="000000"/>
            </a:solidFill>
            <a:round/>
            <a:headEnd/>
            <a:tailEnd/>
          </a:ln>
        </p:spPr>
        <p:txBody>
          <a:bodyPr lIns="0" tIns="0" rIns="0" bIns="0"/>
          <a:lstStyle/>
          <a:p>
            <a:endParaRPr lang="en-US" dirty="0"/>
          </a:p>
        </p:txBody>
      </p:sp>
      <p:sp>
        <p:nvSpPr>
          <p:cNvPr id="68648" name="Freeform 131"/>
          <p:cNvSpPr>
            <a:spLocks/>
          </p:cNvSpPr>
          <p:nvPr/>
        </p:nvSpPr>
        <p:spPr bwMode="auto">
          <a:xfrm>
            <a:off x="3408363" y="4094163"/>
            <a:ext cx="80962" cy="38100"/>
          </a:xfrm>
          <a:custGeom>
            <a:avLst/>
            <a:gdLst>
              <a:gd name="T0" fmla="*/ 114960271 w 56"/>
              <a:gd name="T1" fmla="*/ 25921611 h 28"/>
              <a:gd name="T2" fmla="*/ 0 w 56"/>
              <a:gd name="T3" fmla="*/ 0 h 28"/>
              <a:gd name="T4" fmla="*/ 27172875 w 56"/>
              <a:gd name="T5" fmla="*/ 25921611 h 28"/>
              <a:gd name="T6" fmla="*/ 0 w 56"/>
              <a:gd name="T7" fmla="*/ 49991290 h 28"/>
              <a:gd name="T8" fmla="*/ 114960271 w 56"/>
              <a:gd name="T9" fmla="*/ 25921611 h 28"/>
              <a:gd name="T10" fmla="*/ 114960271 w 56"/>
              <a:gd name="T11" fmla="*/ 25921611 h 28"/>
              <a:gd name="T12" fmla="*/ 0 60000 65536"/>
              <a:gd name="T13" fmla="*/ 0 60000 65536"/>
              <a:gd name="T14" fmla="*/ 0 60000 65536"/>
              <a:gd name="T15" fmla="*/ 0 60000 65536"/>
              <a:gd name="T16" fmla="*/ 0 60000 65536"/>
              <a:gd name="T17" fmla="*/ 0 60000 65536"/>
              <a:gd name="T18" fmla="*/ 0 w 56"/>
              <a:gd name="T19" fmla="*/ 0 h 28"/>
              <a:gd name="T20" fmla="*/ 56 w 5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6" h="28">
                <a:moveTo>
                  <a:pt x="55" y="14"/>
                </a:moveTo>
                <a:lnTo>
                  <a:pt x="0" y="0"/>
                </a:lnTo>
                <a:lnTo>
                  <a:pt x="13" y="14"/>
                </a:lnTo>
                <a:lnTo>
                  <a:pt x="0" y="27"/>
                </a:lnTo>
                <a:lnTo>
                  <a:pt x="55" y="14"/>
                </a:lnTo>
              </a:path>
            </a:pathLst>
          </a:custGeom>
          <a:solidFill>
            <a:srgbClr val="000000"/>
          </a:solidFill>
          <a:ln w="19050">
            <a:solidFill>
              <a:srgbClr val="000000"/>
            </a:solidFill>
            <a:round/>
            <a:headEnd/>
            <a:tailEnd/>
          </a:ln>
        </p:spPr>
        <p:txBody>
          <a:bodyPr lIns="0" tIns="0" rIns="0" bIns="0"/>
          <a:lstStyle/>
          <a:p>
            <a:endParaRPr lang="en-US" dirty="0"/>
          </a:p>
        </p:txBody>
      </p:sp>
      <p:sp>
        <p:nvSpPr>
          <p:cNvPr id="68649" name="Line 132"/>
          <p:cNvSpPr>
            <a:spLocks noChangeShapeType="1"/>
          </p:cNvSpPr>
          <p:nvPr/>
        </p:nvSpPr>
        <p:spPr bwMode="auto">
          <a:xfrm>
            <a:off x="3865563" y="4098925"/>
            <a:ext cx="111125" cy="0"/>
          </a:xfrm>
          <a:prstGeom prst="line">
            <a:avLst/>
          </a:prstGeom>
          <a:noFill/>
          <a:ln w="19050">
            <a:solidFill>
              <a:srgbClr val="000000"/>
            </a:solidFill>
            <a:round/>
            <a:headEnd/>
            <a:tailEnd/>
          </a:ln>
        </p:spPr>
        <p:txBody>
          <a:bodyPr lIns="0" tIns="0" rIns="0" bIns="0"/>
          <a:lstStyle/>
          <a:p>
            <a:endParaRPr lang="en-US" dirty="0"/>
          </a:p>
        </p:txBody>
      </p:sp>
      <p:sp>
        <p:nvSpPr>
          <p:cNvPr id="68650" name="Freeform 133"/>
          <p:cNvSpPr>
            <a:spLocks/>
          </p:cNvSpPr>
          <p:nvPr/>
        </p:nvSpPr>
        <p:spPr bwMode="auto">
          <a:xfrm>
            <a:off x="3665538" y="4283075"/>
            <a:ext cx="36512" cy="73025"/>
          </a:xfrm>
          <a:custGeom>
            <a:avLst/>
            <a:gdLst>
              <a:gd name="T0" fmla="*/ 25637045 w 26"/>
              <a:gd name="T1" fmla="*/ 0 h 52"/>
              <a:gd name="T2" fmla="*/ 0 w 26"/>
              <a:gd name="T3" fmla="*/ 100579313 h 52"/>
              <a:gd name="T4" fmla="*/ 25637045 w 26"/>
              <a:gd name="T5" fmla="*/ 76913581 h 52"/>
              <a:gd name="T6" fmla="*/ 49302442 w 26"/>
              <a:gd name="T7" fmla="*/ 100579313 h 52"/>
              <a:gd name="T8" fmla="*/ 25637045 w 26"/>
              <a:gd name="T9" fmla="*/ 0 h 52"/>
              <a:gd name="T10" fmla="*/ 25637045 w 26"/>
              <a:gd name="T11" fmla="*/ 0 h 52"/>
              <a:gd name="T12" fmla="*/ 0 60000 65536"/>
              <a:gd name="T13" fmla="*/ 0 60000 65536"/>
              <a:gd name="T14" fmla="*/ 0 60000 65536"/>
              <a:gd name="T15" fmla="*/ 0 60000 65536"/>
              <a:gd name="T16" fmla="*/ 0 60000 65536"/>
              <a:gd name="T17" fmla="*/ 0 60000 65536"/>
              <a:gd name="T18" fmla="*/ 0 w 26"/>
              <a:gd name="T19" fmla="*/ 0 h 52"/>
              <a:gd name="T20" fmla="*/ 26 w 2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6" h="52">
                <a:moveTo>
                  <a:pt x="13" y="0"/>
                </a:moveTo>
                <a:lnTo>
                  <a:pt x="0" y="51"/>
                </a:lnTo>
                <a:lnTo>
                  <a:pt x="13" y="39"/>
                </a:lnTo>
                <a:lnTo>
                  <a:pt x="25" y="51"/>
                </a:lnTo>
                <a:lnTo>
                  <a:pt x="13" y="0"/>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20" name="Group 134"/>
          <p:cNvGrpSpPr>
            <a:grpSpLocks/>
          </p:cNvGrpSpPr>
          <p:nvPr/>
        </p:nvGrpSpPr>
        <p:grpSpPr bwMode="auto">
          <a:xfrm>
            <a:off x="4879975" y="3752850"/>
            <a:ext cx="387350" cy="606425"/>
            <a:chOff x="3981" y="995"/>
            <a:chExt cx="269" cy="433"/>
          </a:xfrm>
        </p:grpSpPr>
        <p:sp>
          <p:nvSpPr>
            <p:cNvPr id="68666" name="Freeform 135"/>
            <p:cNvSpPr>
              <a:spLocks/>
            </p:cNvSpPr>
            <p:nvPr/>
          </p:nvSpPr>
          <p:spPr bwMode="auto">
            <a:xfrm>
              <a:off x="3981" y="1086"/>
              <a:ext cx="269" cy="269"/>
            </a:xfrm>
            <a:custGeom>
              <a:avLst/>
              <a:gdLst>
                <a:gd name="T0" fmla="*/ 268 w 269"/>
                <a:gd name="T1" fmla="*/ 0 h 269"/>
                <a:gd name="T2" fmla="*/ 268 w 269"/>
                <a:gd name="T3" fmla="*/ 268 h 269"/>
                <a:gd name="T4" fmla="*/ 0 w 269"/>
                <a:gd name="T5" fmla="*/ 268 h 269"/>
                <a:gd name="T6" fmla="*/ 0 w 269"/>
                <a:gd name="T7" fmla="*/ 0 h 269"/>
                <a:gd name="T8" fmla="*/ 268 w 269"/>
                <a:gd name="T9" fmla="*/ 0 h 269"/>
                <a:gd name="T10" fmla="*/ 0 60000 65536"/>
                <a:gd name="T11" fmla="*/ 0 60000 65536"/>
                <a:gd name="T12" fmla="*/ 0 60000 65536"/>
                <a:gd name="T13" fmla="*/ 0 60000 65536"/>
                <a:gd name="T14" fmla="*/ 0 60000 65536"/>
                <a:gd name="T15" fmla="*/ 0 w 269"/>
                <a:gd name="T16" fmla="*/ 0 h 269"/>
                <a:gd name="T17" fmla="*/ 269 w 269"/>
                <a:gd name="T18" fmla="*/ 269 h 269"/>
              </a:gdLst>
              <a:ahLst/>
              <a:cxnLst>
                <a:cxn ang="T10">
                  <a:pos x="T0" y="T1"/>
                </a:cxn>
                <a:cxn ang="T11">
                  <a:pos x="T2" y="T3"/>
                </a:cxn>
                <a:cxn ang="T12">
                  <a:pos x="T4" y="T5"/>
                </a:cxn>
                <a:cxn ang="T13">
                  <a:pos x="T6" y="T7"/>
                </a:cxn>
                <a:cxn ang="T14">
                  <a:pos x="T8" y="T9"/>
                </a:cxn>
              </a:cxnLst>
              <a:rect l="T15" t="T16" r="T17" b="T18"/>
              <a:pathLst>
                <a:path w="269" h="269">
                  <a:moveTo>
                    <a:pt x="268" y="0"/>
                  </a:moveTo>
                  <a:lnTo>
                    <a:pt x="268" y="268"/>
                  </a:lnTo>
                  <a:lnTo>
                    <a:pt x="0" y="268"/>
                  </a:lnTo>
                  <a:lnTo>
                    <a:pt x="0" y="0"/>
                  </a:lnTo>
                  <a:lnTo>
                    <a:pt x="268" y="0"/>
                  </a:lnTo>
                </a:path>
              </a:pathLst>
            </a:custGeom>
            <a:noFill/>
            <a:ln w="19050">
              <a:solidFill>
                <a:schemeClr val="tx1"/>
              </a:solidFill>
              <a:round/>
              <a:headEnd/>
              <a:tailEnd/>
            </a:ln>
          </p:spPr>
          <p:txBody>
            <a:bodyPr lIns="0" tIns="0" rIns="0" bIns="0"/>
            <a:lstStyle/>
            <a:p>
              <a:endParaRPr lang="en-US" dirty="0"/>
            </a:p>
          </p:txBody>
        </p:sp>
        <p:sp>
          <p:nvSpPr>
            <p:cNvPr id="68667" name="Line 136"/>
            <p:cNvSpPr>
              <a:spLocks noChangeShapeType="1"/>
            </p:cNvSpPr>
            <p:nvPr/>
          </p:nvSpPr>
          <p:spPr bwMode="auto">
            <a:xfrm flipV="1">
              <a:off x="4076" y="1033"/>
              <a:ext cx="96" cy="395"/>
            </a:xfrm>
            <a:prstGeom prst="line">
              <a:avLst/>
            </a:prstGeom>
            <a:noFill/>
            <a:ln w="19050">
              <a:solidFill>
                <a:schemeClr val="tx1"/>
              </a:solidFill>
              <a:round/>
              <a:headEnd/>
              <a:tailEnd/>
            </a:ln>
          </p:spPr>
          <p:txBody>
            <a:bodyPr lIns="0" tIns="0" rIns="0" bIns="0"/>
            <a:lstStyle/>
            <a:p>
              <a:endParaRPr lang="en-US" dirty="0"/>
            </a:p>
          </p:txBody>
        </p:sp>
        <p:sp>
          <p:nvSpPr>
            <p:cNvPr id="68668" name="Freeform 137"/>
            <p:cNvSpPr>
              <a:spLocks/>
            </p:cNvSpPr>
            <p:nvPr/>
          </p:nvSpPr>
          <p:spPr bwMode="auto">
            <a:xfrm>
              <a:off x="4158" y="995"/>
              <a:ext cx="25" cy="54"/>
            </a:xfrm>
            <a:custGeom>
              <a:avLst/>
              <a:gdLst>
                <a:gd name="T0" fmla="*/ 24 w 25"/>
                <a:gd name="T1" fmla="*/ 0 h 54"/>
                <a:gd name="T2" fmla="*/ 0 w 25"/>
                <a:gd name="T3" fmla="*/ 47 h 54"/>
                <a:gd name="T4" fmla="*/ 14 w 25"/>
                <a:gd name="T5" fmla="*/ 38 h 54"/>
                <a:gd name="T6" fmla="*/ 24 w 25"/>
                <a:gd name="T7" fmla="*/ 53 h 54"/>
                <a:gd name="T8" fmla="*/ 24 w 25"/>
                <a:gd name="T9" fmla="*/ 0 h 54"/>
                <a:gd name="T10" fmla="*/ 24 w 25"/>
                <a:gd name="T11" fmla="*/ 0 h 54"/>
                <a:gd name="T12" fmla="*/ 0 60000 65536"/>
                <a:gd name="T13" fmla="*/ 0 60000 65536"/>
                <a:gd name="T14" fmla="*/ 0 60000 65536"/>
                <a:gd name="T15" fmla="*/ 0 60000 65536"/>
                <a:gd name="T16" fmla="*/ 0 60000 65536"/>
                <a:gd name="T17" fmla="*/ 0 60000 65536"/>
                <a:gd name="T18" fmla="*/ 0 w 25"/>
                <a:gd name="T19" fmla="*/ 0 h 54"/>
                <a:gd name="T20" fmla="*/ 25 w 25"/>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5" h="54">
                  <a:moveTo>
                    <a:pt x="24" y="0"/>
                  </a:moveTo>
                  <a:lnTo>
                    <a:pt x="0" y="47"/>
                  </a:lnTo>
                  <a:lnTo>
                    <a:pt x="14" y="38"/>
                  </a:lnTo>
                  <a:lnTo>
                    <a:pt x="24" y="53"/>
                  </a:lnTo>
                  <a:lnTo>
                    <a:pt x="24" y="0"/>
                  </a:lnTo>
                </a:path>
              </a:pathLst>
            </a:custGeom>
            <a:solidFill>
              <a:srgbClr val="000000"/>
            </a:solidFill>
            <a:ln w="19050">
              <a:solidFill>
                <a:schemeClr val="tx1"/>
              </a:solidFill>
              <a:round/>
              <a:headEnd/>
              <a:tailEnd/>
            </a:ln>
          </p:spPr>
          <p:txBody>
            <a:bodyPr lIns="0" tIns="0" rIns="0" bIns="0"/>
            <a:lstStyle/>
            <a:p>
              <a:endParaRPr lang="en-US" dirty="0"/>
            </a:p>
          </p:txBody>
        </p:sp>
      </p:grpSp>
      <p:sp>
        <p:nvSpPr>
          <p:cNvPr id="68652" name="Freeform 138"/>
          <p:cNvSpPr>
            <a:spLocks/>
          </p:cNvSpPr>
          <p:nvPr/>
        </p:nvSpPr>
        <p:spPr bwMode="auto">
          <a:xfrm>
            <a:off x="4800600" y="4078288"/>
            <a:ext cx="80963" cy="36512"/>
          </a:xfrm>
          <a:custGeom>
            <a:avLst/>
            <a:gdLst>
              <a:gd name="T0" fmla="*/ 114963137 w 56"/>
              <a:gd name="T1" fmla="*/ 23665397 h 26"/>
              <a:gd name="T2" fmla="*/ 0 w 56"/>
              <a:gd name="T3" fmla="*/ 0 h 26"/>
              <a:gd name="T4" fmla="*/ 25082631 w 56"/>
              <a:gd name="T5" fmla="*/ 23665397 h 26"/>
              <a:gd name="T6" fmla="*/ 0 w 56"/>
              <a:gd name="T7" fmla="*/ 49302442 h 26"/>
              <a:gd name="T8" fmla="*/ 114963137 w 56"/>
              <a:gd name="T9" fmla="*/ 23665397 h 26"/>
              <a:gd name="T10" fmla="*/ 114963137 w 56"/>
              <a:gd name="T11" fmla="*/ 23665397 h 26"/>
              <a:gd name="T12" fmla="*/ 0 60000 65536"/>
              <a:gd name="T13" fmla="*/ 0 60000 65536"/>
              <a:gd name="T14" fmla="*/ 0 60000 65536"/>
              <a:gd name="T15" fmla="*/ 0 60000 65536"/>
              <a:gd name="T16" fmla="*/ 0 60000 65536"/>
              <a:gd name="T17" fmla="*/ 0 60000 65536"/>
              <a:gd name="T18" fmla="*/ 0 w 56"/>
              <a:gd name="T19" fmla="*/ 0 h 26"/>
              <a:gd name="T20" fmla="*/ 56 w 56"/>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6" h="26">
                <a:moveTo>
                  <a:pt x="55" y="12"/>
                </a:moveTo>
                <a:lnTo>
                  <a:pt x="0" y="0"/>
                </a:lnTo>
                <a:lnTo>
                  <a:pt x="12" y="12"/>
                </a:lnTo>
                <a:lnTo>
                  <a:pt x="0" y="25"/>
                </a:lnTo>
                <a:lnTo>
                  <a:pt x="55" y="12"/>
                </a:lnTo>
              </a:path>
            </a:pathLst>
          </a:custGeom>
          <a:solidFill>
            <a:srgbClr val="000000"/>
          </a:solidFill>
          <a:ln w="19050">
            <a:solidFill>
              <a:srgbClr val="000000"/>
            </a:solidFill>
            <a:round/>
            <a:headEnd/>
            <a:tailEnd/>
          </a:ln>
        </p:spPr>
        <p:txBody>
          <a:bodyPr lIns="0" tIns="0" rIns="0" bIns="0"/>
          <a:lstStyle/>
          <a:p>
            <a:endParaRPr lang="en-US" dirty="0"/>
          </a:p>
        </p:txBody>
      </p:sp>
      <p:grpSp>
        <p:nvGrpSpPr>
          <p:cNvPr id="21" name="Group 139"/>
          <p:cNvGrpSpPr>
            <a:grpSpLocks/>
          </p:cNvGrpSpPr>
          <p:nvPr/>
        </p:nvGrpSpPr>
        <p:grpSpPr bwMode="auto">
          <a:xfrm>
            <a:off x="4038600" y="3751263"/>
            <a:ext cx="415925" cy="604837"/>
            <a:chOff x="3398" y="993"/>
            <a:chExt cx="288" cy="432"/>
          </a:xfrm>
        </p:grpSpPr>
        <p:sp>
          <p:nvSpPr>
            <p:cNvPr id="68663" name="Freeform 140"/>
            <p:cNvSpPr>
              <a:spLocks/>
            </p:cNvSpPr>
            <p:nvPr/>
          </p:nvSpPr>
          <p:spPr bwMode="auto">
            <a:xfrm>
              <a:off x="3398" y="1086"/>
              <a:ext cx="288" cy="288"/>
            </a:xfrm>
            <a:custGeom>
              <a:avLst/>
              <a:gdLst>
                <a:gd name="T0" fmla="*/ 0 w 288"/>
                <a:gd name="T1" fmla="*/ 0 h 288"/>
                <a:gd name="T2" fmla="*/ 0 w 288"/>
                <a:gd name="T3" fmla="*/ 287 h 288"/>
                <a:gd name="T4" fmla="*/ 287 w 288"/>
                <a:gd name="T5" fmla="*/ 144 h 288"/>
                <a:gd name="T6" fmla="*/ 0 w 288"/>
                <a:gd name="T7" fmla="*/ 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0"/>
                  </a:moveTo>
                  <a:lnTo>
                    <a:pt x="0" y="287"/>
                  </a:lnTo>
                  <a:lnTo>
                    <a:pt x="287" y="144"/>
                  </a:lnTo>
                  <a:lnTo>
                    <a:pt x="0" y="0"/>
                  </a:lnTo>
                </a:path>
              </a:pathLst>
            </a:custGeom>
            <a:noFill/>
            <a:ln w="19050">
              <a:solidFill>
                <a:srgbClr val="000000"/>
              </a:solidFill>
              <a:round/>
              <a:headEnd/>
              <a:tailEnd/>
            </a:ln>
          </p:spPr>
          <p:txBody>
            <a:bodyPr lIns="0" tIns="0" rIns="0" bIns="0"/>
            <a:lstStyle/>
            <a:p>
              <a:endParaRPr lang="en-US" dirty="0"/>
            </a:p>
          </p:txBody>
        </p:sp>
        <p:sp>
          <p:nvSpPr>
            <p:cNvPr id="68664" name="Line 141"/>
            <p:cNvSpPr>
              <a:spLocks noChangeShapeType="1"/>
            </p:cNvSpPr>
            <p:nvPr/>
          </p:nvSpPr>
          <p:spPr bwMode="auto">
            <a:xfrm flipV="1">
              <a:off x="3460" y="1031"/>
              <a:ext cx="95" cy="394"/>
            </a:xfrm>
            <a:prstGeom prst="line">
              <a:avLst/>
            </a:prstGeom>
            <a:noFill/>
            <a:ln w="19050">
              <a:solidFill>
                <a:srgbClr val="000000"/>
              </a:solidFill>
              <a:round/>
              <a:headEnd/>
              <a:tailEnd/>
            </a:ln>
          </p:spPr>
          <p:txBody>
            <a:bodyPr lIns="0" tIns="0" rIns="0" bIns="0"/>
            <a:lstStyle/>
            <a:p>
              <a:endParaRPr lang="en-US" dirty="0"/>
            </a:p>
          </p:txBody>
        </p:sp>
        <p:sp>
          <p:nvSpPr>
            <p:cNvPr id="68665" name="Freeform 142"/>
            <p:cNvSpPr>
              <a:spLocks/>
            </p:cNvSpPr>
            <p:nvPr/>
          </p:nvSpPr>
          <p:spPr bwMode="auto">
            <a:xfrm>
              <a:off x="3540" y="993"/>
              <a:ext cx="26" cy="54"/>
            </a:xfrm>
            <a:custGeom>
              <a:avLst/>
              <a:gdLst>
                <a:gd name="T0" fmla="*/ 25 w 26"/>
                <a:gd name="T1" fmla="*/ 0 h 54"/>
                <a:gd name="T2" fmla="*/ 0 w 26"/>
                <a:gd name="T3" fmla="*/ 47 h 54"/>
                <a:gd name="T4" fmla="*/ 15 w 26"/>
                <a:gd name="T5" fmla="*/ 38 h 54"/>
                <a:gd name="T6" fmla="*/ 25 w 26"/>
                <a:gd name="T7" fmla="*/ 53 h 54"/>
                <a:gd name="T8" fmla="*/ 25 w 26"/>
                <a:gd name="T9" fmla="*/ 0 h 54"/>
                <a:gd name="T10" fmla="*/ 25 w 26"/>
                <a:gd name="T11" fmla="*/ 0 h 54"/>
                <a:gd name="T12" fmla="*/ 0 60000 65536"/>
                <a:gd name="T13" fmla="*/ 0 60000 65536"/>
                <a:gd name="T14" fmla="*/ 0 60000 65536"/>
                <a:gd name="T15" fmla="*/ 0 60000 65536"/>
                <a:gd name="T16" fmla="*/ 0 60000 65536"/>
                <a:gd name="T17" fmla="*/ 0 60000 65536"/>
                <a:gd name="T18" fmla="*/ 0 w 26"/>
                <a:gd name="T19" fmla="*/ 0 h 54"/>
                <a:gd name="T20" fmla="*/ 26 w 26"/>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6" h="54">
                  <a:moveTo>
                    <a:pt x="25" y="0"/>
                  </a:moveTo>
                  <a:lnTo>
                    <a:pt x="0" y="47"/>
                  </a:lnTo>
                  <a:lnTo>
                    <a:pt x="15" y="38"/>
                  </a:lnTo>
                  <a:lnTo>
                    <a:pt x="25" y="53"/>
                  </a:lnTo>
                  <a:lnTo>
                    <a:pt x="25" y="0"/>
                  </a:lnTo>
                </a:path>
              </a:pathLst>
            </a:custGeom>
            <a:solidFill>
              <a:srgbClr val="000000"/>
            </a:solidFill>
            <a:ln w="19050">
              <a:solidFill>
                <a:srgbClr val="000000"/>
              </a:solidFill>
              <a:round/>
              <a:headEnd/>
              <a:tailEnd/>
            </a:ln>
          </p:spPr>
          <p:txBody>
            <a:bodyPr lIns="0" tIns="0" rIns="0" bIns="0"/>
            <a:lstStyle/>
            <a:p>
              <a:endParaRPr lang="en-US" dirty="0"/>
            </a:p>
          </p:txBody>
        </p:sp>
      </p:grpSp>
      <p:grpSp>
        <p:nvGrpSpPr>
          <p:cNvPr id="22" name="Group 143"/>
          <p:cNvGrpSpPr>
            <a:grpSpLocks/>
          </p:cNvGrpSpPr>
          <p:nvPr/>
        </p:nvGrpSpPr>
        <p:grpSpPr bwMode="auto">
          <a:xfrm>
            <a:off x="6381750" y="4268788"/>
            <a:ext cx="369888" cy="592137"/>
            <a:chOff x="2102" y="1247"/>
            <a:chExt cx="282" cy="451"/>
          </a:xfrm>
        </p:grpSpPr>
        <p:grpSp>
          <p:nvGrpSpPr>
            <p:cNvPr id="23" name="Group 144"/>
            <p:cNvGrpSpPr>
              <a:grpSpLocks/>
            </p:cNvGrpSpPr>
            <p:nvPr/>
          </p:nvGrpSpPr>
          <p:grpSpPr bwMode="auto">
            <a:xfrm>
              <a:off x="2112" y="1357"/>
              <a:ext cx="272" cy="273"/>
              <a:chOff x="4404" y="2201"/>
              <a:chExt cx="336" cy="355"/>
            </a:xfrm>
          </p:grpSpPr>
          <p:sp>
            <p:nvSpPr>
              <p:cNvPr id="68660" name="Freeform 145"/>
              <p:cNvSpPr>
                <a:spLocks/>
              </p:cNvSpPr>
              <p:nvPr/>
            </p:nvSpPr>
            <p:spPr bwMode="auto">
              <a:xfrm>
                <a:off x="4404" y="2201"/>
                <a:ext cx="336" cy="355"/>
              </a:xfrm>
              <a:custGeom>
                <a:avLst/>
                <a:gdLst>
                  <a:gd name="T0" fmla="*/ 304 w 370"/>
                  <a:gd name="T1" fmla="*/ 0 h 403"/>
                  <a:gd name="T2" fmla="*/ 304 w 370"/>
                  <a:gd name="T3" fmla="*/ 312 h 403"/>
                  <a:gd name="T4" fmla="*/ 0 w 370"/>
                  <a:gd name="T5" fmla="*/ 312 h 403"/>
                  <a:gd name="T6" fmla="*/ 0 w 370"/>
                  <a:gd name="T7" fmla="*/ 0 h 403"/>
                  <a:gd name="T8" fmla="*/ 304 w 370"/>
                  <a:gd name="T9" fmla="*/ 0 h 403"/>
                  <a:gd name="T10" fmla="*/ 0 60000 65536"/>
                  <a:gd name="T11" fmla="*/ 0 60000 65536"/>
                  <a:gd name="T12" fmla="*/ 0 60000 65536"/>
                  <a:gd name="T13" fmla="*/ 0 60000 65536"/>
                  <a:gd name="T14" fmla="*/ 0 60000 65536"/>
                  <a:gd name="T15" fmla="*/ 0 w 370"/>
                  <a:gd name="T16" fmla="*/ 0 h 403"/>
                  <a:gd name="T17" fmla="*/ 370 w 370"/>
                  <a:gd name="T18" fmla="*/ 403 h 403"/>
                </a:gdLst>
                <a:ahLst/>
                <a:cxnLst>
                  <a:cxn ang="T10">
                    <a:pos x="T0" y="T1"/>
                  </a:cxn>
                  <a:cxn ang="T11">
                    <a:pos x="T2" y="T3"/>
                  </a:cxn>
                  <a:cxn ang="T12">
                    <a:pos x="T4" y="T5"/>
                  </a:cxn>
                  <a:cxn ang="T13">
                    <a:pos x="T6" y="T7"/>
                  </a:cxn>
                  <a:cxn ang="T14">
                    <a:pos x="T8" y="T9"/>
                  </a:cxn>
                </a:cxnLst>
                <a:rect l="T15" t="T16" r="T17" b="T18"/>
                <a:pathLst>
                  <a:path w="370" h="403">
                    <a:moveTo>
                      <a:pt x="369" y="0"/>
                    </a:moveTo>
                    <a:lnTo>
                      <a:pt x="369" y="402"/>
                    </a:lnTo>
                    <a:lnTo>
                      <a:pt x="0" y="402"/>
                    </a:lnTo>
                    <a:lnTo>
                      <a:pt x="0" y="0"/>
                    </a:lnTo>
                    <a:lnTo>
                      <a:pt x="369" y="0"/>
                    </a:lnTo>
                  </a:path>
                </a:pathLst>
              </a:custGeom>
              <a:noFill/>
              <a:ln w="19050">
                <a:solidFill>
                  <a:schemeClr val="tx1"/>
                </a:solidFill>
                <a:round/>
                <a:headEnd/>
                <a:tailEnd/>
              </a:ln>
            </p:spPr>
            <p:txBody>
              <a:bodyPr/>
              <a:lstStyle/>
              <a:p>
                <a:endParaRPr lang="en-US" dirty="0"/>
              </a:p>
            </p:txBody>
          </p:sp>
          <p:sp>
            <p:nvSpPr>
              <p:cNvPr id="68661" name="Line 146"/>
              <p:cNvSpPr>
                <a:spLocks noChangeShapeType="1"/>
              </p:cNvSpPr>
              <p:nvPr/>
            </p:nvSpPr>
            <p:spPr bwMode="auto">
              <a:xfrm>
                <a:off x="4436" y="2312"/>
                <a:ext cx="192" cy="0"/>
              </a:xfrm>
              <a:prstGeom prst="line">
                <a:avLst/>
              </a:prstGeom>
              <a:noFill/>
              <a:ln w="19050">
                <a:solidFill>
                  <a:schemeClr val="tx1"/>
                </a:solidFill>
                <a:round/>
                <a:headEnd/>
                <a:tailEnd/>
              </a:ln>
            </p:spPr>
            <p:txBody>
              <a:bodyPr lIns="0" tIns="0" rIns="0" bIns="0">
                <a:spAutoFit/>
              </a:bodyPr>
              <a:lstStyle/>
              <a:p>
                <a:endParaRPr lang="en-US" dirty="0"/>
              </a:p>
            </p:txBody>
          </p:sp>
          <p:sp>
            <p:nvSpPr>
              <p:cNvPr id="68662" name="Line 147"/>
              <p:cNvSpPr>
                <a:spLocks noChangeShapeType="1"/>
              </p:cNvSpPr>
              <p:nvPr/>
            </p:nvSpPr>
            <p:spPr bwMode="auto">
              <a:xfrm>
                <a:off x="4624" y="2312"/>
                <a:ext cx="96" cy="144"/>
              </a:xfrm>
              <a:prstGeom prst="line">
                <a:avLst/>
              </a:prstGeom>
              <a:noFill/>
              <a:ln w="19050">
                <a:solidFill>
                  <a:schemeClr val="tx1"/>
                </a:solidFill>
                <a:round/>
                <a:headEnd/>
                <a:tailEnd/>
              </a:ln>
            </p:spPr>
            <p:txBody>
              <a:bodyPr lIns="0" tIns="0" rIns="0" bIns="0">
                <a:spAutoFit/>
              </a:bodyPr>
              <a:lstStyle/>
              <a:p>
                <a:endParaRPr lang="en-US" dirty="0"/>
              </a:p>
            </p:txBody>
          </p:sp>
        </p:grpSp>
        <p:sp>
          <p:nvSpPr>
            <p:cNvPr id="68659" name="Line 148"/>
            <p:cNvSpPr>
              <a:spLocks noChangeShapeType="1"/>
            </p:cNvSpPr>
            <p:nvPr/>
          </p:nvSpPr>
          <p:spPr bwMode="auto">
            <a:xfrm rot="21049061" flipV="1">
              <a:off x="2102" y="1247"/>
              <a:ext cx="281" cy="451"/>
            </a:xfrm>
            <a:prstGeom prst="line">
              <a:avLst/>
            </a:prstGeom>
            <a:noFill/>
            <a:ln w="22225">
              <a:solidFill>
                <a:schemeClr val="tx1"/>
              </a:solidFill>
              <a:round/>
              <a:headEnd/>
              <a:tailEnd type="triangle" w="med" len="lg"/>
            </a:ln>
          </p:spPr>
          <p:txBody>
            <a:bodyPr lIns="0" tIns="0" rIns="0" bIns="0">
              <a:spAutoFit/>
            </a:bodyPr>
            <a:lstStyle/>
            <a:p>
              <a:endParaRPr lang="en-US" dirty="0"/>
            </a:p>
          </p:txBody>
        </p:sp>
      </p:grpSp>
      <p:sp>
        <p:nvSpPr>
          <p:cNvPr id="68655" name="Rectangle 149"/>
          <p:cNvSpPr>
            <a:spLocks noChangeArrowheads="1"/>
          </p:cNvSpPr>
          <p:nvPr/>
        </p:nvSpPr>
        <p:spPr bwMode="auto">
          <a:xfrm>
            <a:off x="3962400" y="3556000"/>
            <a:ext cx="3048000" cy="1295400"/>
          </a:xfrm>
          <a:prstGeom prst="rect">
            <a:avLst/>
          </a:prstGeom>
          <a:solidFill>
            <a:srgbClr val="FF6600">
              <a:alpha val="47842"/>
            </a:srgbClr>
          </a:solidFill>
          <a:ln w="25400">
            <a:solidFill>
              <a:srgbClr val="FF6600"/>
            </a:solidFill>
            <a:prstDash val="dash"/>
            <a:miter lim="800000"/>
            <a:headEnd/>
            <a:tailEnd/>
          </a:ln>
        </p:spPr>
        <p:txBody>
          <a:bodyPr lIns="0" tIns="0" rIns="0" bIns="0" anchor="ctr">
            <a:spAutoFit/>
          </a:bodyPr>
          <a:lstStyle/>
          <a:p>
            <a:endParaRPr lang="en-US" dirty="0"/>
          </a:p>
        </p:txBody>
      </p:sp>
      <p:sp>
        <p:nvSpPr>
          <p:cNvPr id="68656" name="Text Box 150"/>
          <p:cNvSpPr txBox="1">
            <a:spLocks noChangeArrowheads="1"/>
          </p:cNvSpPr>
          <p:nvPr/>
        </p:nvSpPr>
        <p:spPr bwMode="auto">
          <a:xfrm>
            <a:off x="7162800" y="3403600"/>
            <a:ext cx="685800" cy="346075"/>
          </a:xfrm>
          <a:prstGeom prst="rect">
            <a:avLst/>
          </a:prstGeom>
          <a:noFill/>
          <a:ln w="9525">
            <a:noFill/>
            <a:miter lim="800000"/>
            <a:headEnd/>
            <a:tailEnd/>
          </a:ln>
        </p:spPr>
        <p:txBody>
          <a:bodyPr lIns="0" tIns="0" rIns="0" bIns="0">
            <a:spAutoFit/>
          </a:bodyPr>
          <a:lstStyle/>
          <a:p>
            <a:pPr algn="ctr">
              <a:lnSpc>
                <a:spcPct val="95000"/>
              </a:lnSpc>
              <a:spcBef>
                <a:spcPct val="50000"/>
              </a:spcBef>
              <a:spcAft>
                <a:spcPct val="50000"/>
              </a:spcAft>
            </a:pPr>
            <a:r>
              <a:rPr lang="en-US" sz="1200" b="1" dirty="0">
                <a:latin typeface="Agilent TT Cond" pitchFamily="34" charset="0"/>
              </a:rPr>
              <a:t>Replaced</a:t>
            </a:r>
            <a:br>
              <a:rPr lang="en-US" sz="1200" b="1" dirty="0">
                <a:latin typeface="Agilent TT Cond" pitchFamily="34" charset="0"/>
              </a:rPr>
            </a:br>
            <a:r>
              <a:rPr lang="en-US" sz="1200" b="1" dirty="0">
                <a:latin typeface="Agilent TT Cond" pitchFamily="34" charset="0"/>
              </a:rPr>
              <a:t>by</a:t>
            </a:r>
          </a:p>
        </p:txBody>
      </p:sp>
      <p:sp>
        <p:nvSpPr>
          <p:cNvPr id="68657" name="AutoShape 151"/>
          <p:cNvSpPr>
            <a:spLocks noChangeArrowheads="1"/>
          </p:cNvSpPr>
          <p:nvPr/>
        </p:nvSpPr>
        <p:spPr bwMode="auto">
          <a:xfrm rot="-4718757">
            <a:off x="6735763" y="3136900"/>
            <a:ext cx="1752600" cy="762000"/>
          </a:xfrm>
          <a:prstGeom prst="curvedUpArrow">
            <a:avLst>
              <a:gd name="adj1" fmla="val 46000"/>
              <a:gd name="adj2" fmla="val 92000"/>
              <a:gd name="adj3" fmla="val 33333"/>
            </a:avLst>
          </a:prstGeom>
          <a:solidFill>
            <a:schemeClr val="tx2"/>
          </a:solidFill>
          <a:ln w="9525">
            <a:solidFill>
              <a:schemeClr val="tx2"/>
            </a:solidFill>
            <a:miter lim="800000"/>
            <a:headEnd/>
            <a:tailEnd/>
          </a:ln>
        </p:spPr>
        <p:txBody>
          <a:bodyPr lIns="0" tIns="0" rIns="0" bIns="0" anchor="ctr">
            <a:spAutoFit/>
          </a:bodyPr>
          <a:lstStyle/>
          <a:p>
            <a:endParaRPr lang="en-US" dirty="0"/>
          </a:p>
        </p:txBody>
      </p:sp>
      <p:sp>
        <p:nvSpPr>
          <p:cNvPr id="152" name="Footer Placeholder 151"/>
          <p:cNvSpPr>
            <a:spLocks noGrp="1"/>
          </p:cNvSpPr>
          <p:nvPr>
            <p:ph type="ftr" sz="quarter" idx="10"/>
          </p:nvPr>
        </p:nvSpPr>
        <p:spPr/>
        <p:txBody>
          <a:bodyPr/>
          <a:lstStyle/>
          <a:p>
            <a:r>
              <a:rPr lang="en-US" dirty="0" smtClean="0"/>
              <a:t>Back to Basics Training</a:t>
            </a:r>
            <a:endParaRPr lang="en-US" dirty="0"/>
          </a:p>
        </p:txBody>
      </p:sp>
      <p:sp>
        <p:nvSpPr>
          <p:cNvPr id="153" name="Slide Number Placeholder 152"/>
          <p:cNvSpPr>
            <a:spLocks noGrp="1"/>
          </p:cNvSpPr>
          <p:nvPr>
            <p:ph type="sldNum" sz="quarter" idx="12"/>
          </p:nvPr>
        </p:nvSpPr>
        <p:spPr/>
        <p:txBody>
          <a:bodyPr/>
          <a:lstStyle/>
          <a:p>
            <a:fld id="{2D132F79-ACF3-4263-B52B-5972FA2CE406}" type="slidenum">
              <a:rPr lang="en-US" smtClean="0"/>
              <a:pPr/>
              <a:t>69</a:t>
            </a:fld>
            <a:endParaRPr lang="en-US"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2"/>
          <p:cNvSpPr>
            <a:spLocks noGrp="1" noChangeArrowheads="1"/>
          </p:cNvSpPr>
          <p:nvPr>
            <p:ph type="title"/>
          </p:nvPr>
        </p:nvSpPr>
        <p:spPr>
          <a:xfrm>
            <a:off x="228600" y="76200"/>
            <a:ext cx="8150225" cy="862012"/>
          </a:xfrm>
        </p:spPr>
        <p:txBody>
          <a:bodyPr/>
          <a:lstStyle/>
          <a:p>
            <a:r>
              <a:rPr lang="en-US" dirty="0" smtClean="0"/>
              <a:t>Overview</a:t>
            </a:r>
            <a:br>
              <a:rPr lang="en-US" dirty="0" smtClean="0"/>
            </a:br>
            <a:r>
              <a:rPr lang="en-US" sz="2100" dirty="0" smtClean="0"/>
              <a:t>	Types of Measurements Available</a:t>
            </a:r>
          </a:p>
        </p:txBody>
      </p:sp>
      <p:sp>
        <p:nvSpPr>
          <p:cNvPr id="2055" name="Rectangle 3"/>
          <p:cNvSpPr>
            <a:spLocks noGrp="1" noChangeArrowheads="1"/>
          </p:cNvSpPr>
          <p:nvPr>
            <p:ph type="body" sz="half" idx="1"/>
          </p:nvPr>
        </p:nvSpPr>
        <p:spPr>
          <a:xfrm>
            <a:off x="314325" y="990600"/>
            <a:ext cx="6543675" cy="3578225"/>
          </a:xfrm>
        </p:spPr>
        <p:txBody>
          <a:bodyPr/>
          <a:lstStyle/>
          <a:p>
            <a:pPr marL="109538" indent="-109538"/>
            <a:r>
              <a:rPr lang="en-US" sz="2400" dirty="0" smtClean="0"/>
              <a:t> Frequency, power, modulation, distortion         &amp;  noise</a:t>
            </a:r>
          </a:p>
          <a:p>
            <a:pPr lvl="2">
              <a:lnSpc>
                <a:spcPct val="50000"/>
              </a:lnSpc>
              <a:spcAft>
                <a:spcPct val="25000"/>
              </a:spcAft>
              <a:tabLst>
                <a:tab pos="5716588" algn="l"/>
              </a:tabLst>
            </a:pPr>
            <a:r>
              <a:rPr lang="en-US" sz="2000" dirty="0" smtClean="0">
                <a:solidFill>
                  <a:srgbClr val="FF0000"/>
                </a:solidFill>
              </a:rPr>
              <a:t>Spectrum monitoring</a:t>
            </a:r>
          </a:p>
          <a:p>
            <a:pPr lvl="2">
              <a:lnSpc>
                <a:spcPct val="50000"/>
              </a:lnSpc>
              <a:spcAft>
                <a:spcPct val="25000"/>
              </a:spcAft>
            </a:pPr>
            <a:r>
              <a:rPr lang="en-US" sz="2000" dirty="0" smtClean="0">
                <a:solidFill>
                  <a:srgbClr val="FF0000"/>
                </a:solidFill>
              </a:rPr>
              <a:t>Spurious emissions</a:t>
            </a:r>
          </a:p>
          <a:p>
            <a:pPr lvl="2">
              <a:lnSpc>
                <a:spcPct val="50000"/>
              </a:lnSpc>
              <a:spcAft>
                <a:spcPct val="25000"/>
              </a:spcAft>
            </a:pPr>
            <a:r>
              <a:rPr lang="en-US" sz="2000" dirty="0" smtClean="0">
                <a:solidFill>
                  <a:srgbClr val="FF0000"/>
                </a:solidFill>
              </a:rPr>
              <a:t>Scalar network analysis</a:t>
            </a:r>
          </a:p>
          <a:p>
            <a:pPr lvl="2">
              <a:lnSpc>
                <a:spcPct val="50000"/>
              </a:lnSpc>
              <a:spcAft>
                <a:spcPct val="25000"/>
              </a:spcAft>
            </a:pPr>
            <a:r>
              <a:rPr lang="en-US" sz="2000" dirty="0" smtClean="0">
                <a:solidFill>
                  <a:srgbClr val="FF0000"/>
                </a:solidFill>
              </a:rPr>
              <a:t>Noise figure &amp; phase noise</a:t>
            </a:r>
          </a:p>
          <a:p>
            <a:pPr lvl="2">
              <a:lnSpc>
                <a:spcPct val="50000"/>
              </a:lnSpc>
              <a:spcAft>
                <a:spcPct val="25000"/>
              </a:spcAft>
            </a:pPr>
            <a:r>
              <a:rPr lang="en-US" sz="2000" dirty="0" smtClean="0">
                <a:solidFill>
                  <a:srgbClr val="FF0000"/>
                </a:solidFill>
              </a:rPr>
              <a:t>Harmonic &amp; intermodulation distortion</a:t>
            </a:r>
          </a:p>
          <a:p>
            <a:pPr lvl="2">
              <a:lnSpc>
                <a:spcPct val="50000"/>
              </a:lnSpc>
              <a:spcAft>
                <a:spcPct val="25000"/>
              </a:spcAft>
            </a:pPr>
            <a:r>
              <a:rPr lang="en-US" sz="2000" dirty="0" smtClean="0">
                <a:solidFill>
                  <a:srgbClr val="FF0000"/>
                </a:solidFill>
              </a:rPr>
              <a:t>Analog, digital, burst &amp; pulsed RF Modulation</a:t>
            </a:r>
          </a:p>
          <a:p>
            <a:pPr lvl="2">
              <a:lnSpc>
                <a:spcPct val="50000"/>
              </a:lnSpc>
              <a:spcAft>
                <a:spcPct val="25000"/>
              </a:spcAft>
            </a:pPr>
            <a:r>
              <a:rPr lang="en-US" sz="2000" dirty="0" smtClean="0">
                <a:solidFill>
                  <a:srgbClr val="FF0000"/>
                </a:solidFill>
              </a:rPr>
              <a:t>Wide bandwidth vector analysis</a:t>
            </a:r>
          </a:p>
          <a:p>
            <a:pPr lvl="2">
              <a:lnSpc>
                <a:spcPct val="50000"/>
              </a:lnSpc>
              <a:spcAft>
                <a:spcPct val="25000"/>
              </a:spcAft>
            </a:pPr>
            <a:r>
              <a:rPr lang="en-US" sz="2000" dirty="0" smtClean="0">
                <a:solidFill>
                  <a:srgbClr val="FF0000"/>
                </a:solidFill>
              </a:rPr>
              <a:t>Electromagnetic interference</a:t>
            </a:r>
          </a:p>
          <a:p>
            <a:pPr lvl="2">
              <a:lnSpc>
                <a:spcPct val="50000"/>
              </a:lnSpc>
              <a:buFontTx/>
              <a:buNone/>
            </a:pPr>
            <a:endParaRPr lang="en-US" sz="2000" dirty="0" smtClean="0">
              <a:solidFill>
                <a:srgbClr val="FF0000"/>
              </a:solidFill>
            </a:endParaRPr>
          </a:p>
          <a:p>
            <a:pPr lvl="2">
              <a:lnSpc>
                <a:spcPct val="50000"/>
              </a:lnSpc>
              <a:spcAft>
                <a:spcPct val="25000"/>
              </a:spcAft>
            </a:pPr>
            <a:r>
              <a:rPr lang="en-US" sz="2000" i="1" dirty="0" smtClean="0">
                <a:solidFill>
                  <a:srgbClr val="0000FF"/>
                </a:solidFill>
              </a:rPr>
              <a:t>Measurement range (-172 dBm to +30 dBm)</a:t>
            </a:r>
          </a:p>
          <a:p>
            <a:pPr lvl="2">
              <a:lnSpc>
                <a:spcPct val="50000"/>
              </a:lnSpc>
              <a:spcAft>
                <a:spcPct val="25000"/>
              </a:spcAft>
            </a:pPr>
            <a:r>
              <a:rPr lang="en-US" sz="2000" i="1" dirty="0" smtClean="0">
                <a:solidFill>
                  <a:srgbClr val="0000FF"/>
                </a:solidFill>
              </a:rPr>
              <a:t>Frequency range (3 Hz to &gt;&gt;325 GHz) </a:t>
            </a:r>
            <a:br>
              <a:rPr lang="en-US" sz="2000" i="1" dirty="0" smtClean="0">
                <a:solidFill>
                  <a:srgbClr val="0000FF"/>
                </a:solidFill>
              </a:rPr>
            </a:br>
            <a:endParaRPr lang="en-US" sz="2000" i="1" dirty="0" smtClean="0">
              <a:solidFill>
                <a:srgbClr val="0000FF"/>
              </a:solidFill>
            </a:endParaRPr>
          </a:p>
        </p:txBody>
      </p:sp>
      <p:sp>
        <p:nvSpPr>
          <p:cNvPr id="12" name="Slide Number Placeholder 11"/>
          <p:cNvSpPr>
            <a:spLocks noGrp="1"/>
          </p:cNvSpPr>
          <p:nvPr>
            <p:ph type="sldNum" sz="quarter" idx="10"/>
          </p:nvPr>
        </p:nvSpPr>
        <p:spPr/>
        <p:txBody>
          <a:bodyPr/>
          <a:lstStyle/>
          <a:p>
            <a:pPr>
              <a:defRPr/>
            </a:pPr>
            <a:fld id="{03A88015-6A1E-4834-8BF2-A5340930249A}" type="slidenum">
              <a:rPr lang="en-US" smtClean="0"/>
              <a:pPr>
                <a:defRPr/>
              </a:pPr>
              <a:t>7</a:t>
            </a:fld>
            <a:r>
              <a:rPr lang="en-US" dirty="0" smtClean="0"/>
              <a:t> </a:t>
            </a:r>
            <a:endParaRPr lang="en-US" dirty="0"/>
          </a:p>
        </p:txBody>
      </p:sp>
      <p:pic>
        <p:nvPicPr>
          <p:cNvPr id="2" name="Picture 6" descr="C:\Documents and Settings\rjgr\My Documents\AAMCD\slides\Spectrum Analyzers\SA B2B other\Slide 7\Screen_0004.png"/>
          <p:cNvPicPr>
            <a:picLocks noChangeAspect="1" noChangeArrowheads="1"/>
          </p:cNvPicPr>
          <p:nvPr/>
        </p:nvPicPr>
        <p:blipFill>
          <a:blip r:embed="rId3" cstate="print"/>
          <a:srcRect/>
          <a:stretch>
            <a:fillRect/>
          </a:stretch>
        </p:blipFill>
        <p:spPr bwMode="auto">
          <a:xfrm>
            <a:off x="3637960" y="4419600"/>
            <a:ext cx="2229440" cy="1676400"/>
          </a:xfrm>
          <a:prstGeom prst="rect">
            <a:avLst/>
          </a:prstGeom>
          <a:noFill/>
        </p:spPr>
      </p:pic>
      <p:sp>
        <p:nvSpPr>
          <p:cNvPr id="1500168" name="Text Box 8"/>
          <p:cNvSpPr txBox="1">
            <a:spLocks noChangeArrowheads="1"/>
          </p:cNvSpPr>
          <p:nvPr/>
        </p:nvSpPr>
        <p:spPr bwMode="auto">
          <a:xfrm>
            <a:off x="4114800" y="5943600"/>
            <a:ext cx="1295400" cy="228600"/>
          </a:xfrm>
          <a:prstGeom prst="rect">
            <a:avLst/>
          </a:prstGeom>
          <a:solidFill>
            <a:srgbClr val="FFFFFF"/>
          </a:solidFill>
          <a:ln w="19050">
            <a:solidFill>
              <a:srgbClr val="000000"/>
            </a:solidFill>
            <a:miter lim="800000"/>
            <a:headEnd/>
            <a:tailEnd/>
          </a:ln>
          <a:effectLst>
            <a:outerShdw dist="107763" dir="18900000" algn="ctr" rotWithShape="0">
              <a:srgbClr val="404040"/>
            </a:outerShdw>
          </a:effectLst>
        </p:spPr>
        <p:txBody>
          <a:bodyPr lIns="0" tIns="0" rIns="0" bIns="0"/>
          <a:lstStyle/>
          <a:p>
            <a:pPr algn="ctr" defTabSz="409575">
              <a:buClr>
                <a:srgbClr val="000000"/>
              </a:buClr>
              <a:buSzPct val="90000"/>
              <a:buFont typeface="Monotype Sorts" pitchFamily="2" charset="2"/>
              <a:buNone/>
            </a:pPr>
            <a:r>
              <a:rPr lang="en-US" sz="1500" dirty="0">
                <a:solidFill>
                  <a:srgbClr val="000000"/>
                </a:solidFill>
                <a:latin typeface="Agilent TT Cond" pitchFamily="34" charset="0"/>
              </a:rPr>
              <a:t>Distortion</a:t>
            </a:r>
            <a:endParaRPr lang="en-US" sz="1200" dirty="0">
              <a:latin typeface="Agilent TT Cond" pitchFamily="34" charset="0"/>
            </a:endParaRPr>
          </a:p>
        </p:txBody>
      </p:sp>
      <p:pic>
        <p:nvPicPr>
          <p:cNvPr id="3" name="Picture 7" descr="C:\Documents and Settings\rjgr\My Documents\AAMCD\slides\Spectrum Analyzers\SA B2B other\Slide 7\Screen_0001.png"/>
          <p:cNvPicPr>
            <a:picLocks noGrp="1" noChangeAspect="1" noChangeArrowheads="1"/>
          </p:cNvPicPr>
          <p:nvPr>
            <p:ph sz="quarter" idx="2"/>
          </p:nvPr>
        </p:nvPicPr>
        <p:blipFill>
          <a:blip r:embed="rId4" cstate="print"/>
          <a:srcRect/>
          <a:stretch>
            <a:fillRect/>
          </a:stretch>
        </p:blipFill>
        <p:spPr bwMode="auto">
          <a:xfrm>
            <a:off x="6019800" y="2209800"/>
            <a:ext cx="2514600" cy="1885950"/>
          </a:xfrm>
          <a:prstGeom prst="rect">
            <a:avLst/>
          </a:prstGeom>
          <a:noFill/>
        </p:spPr>
      </p:pic>
      <p:sp>
        <p:nvSpPr>
          <p:cNvPr id="1500169" name="Text Box 9"/>
          <p:cNvSpPr txBox="1">
            <a:spLocks noChangeArrowheads="1"/>
          </p:cNvSpPr>
          <p:nvPr/>
        </p:nvSpPr>
        <p:spPr bwMode="auto">
          <a:xfrm>
            <a:off x="6888162" y="3886200"/>
            <a:ext cx="808038" cy="228600"/>
          </a:xfrm>
          <a:prstGeom prst="rect">
            <a:avLst/>
          </a:prstGeom>
          <a:solidFill>
            <a:srgbClr val="FFFFFF"/>
          </a:solidFill>
          <a:ln w="19050">
            <a:solidFill>
              <a:srgbClr val="000000"/>
            </a:solidFill>
            <a:miter lim="800000"/>
            <a:headEnd/>
            <a:tailEnd/>
          </a:ln>
          <a:effectLst>
            <a:outerShdw dist="107763" dir="18900000" algn="ctr" rotWithShape="0">
              <a:srgbClr val="404040"/>
            </a:outerShdw>
          </a:effectLst>
        </p:spPr>
        <p:txBody>
          <a:bodyPr lIns="0" tIns="0" rIns="0" bIns="0"/>
          <a:lstStyle/>
          <a:p>
            <a:pPr algn="ctr" defTabSz="409575">
              <a:buClr>
                <a:srgbClr val="000000"/>
              </a:buClr>
              <a:buSzPct val="90000"/>
              <a:buFont typeface="Monotype Sorts" pitchFamily="2" charset="2"/>
              <a:buNone/>
            </a:pPr>
            <a:r>
              <a:rPr lang="en-US" sz="1500" dirty="0">
                <a:solidFill>
                  <a:srgbClr val="000000"/>
                </a:solidFill>
                <a:latin typeface="Agilent TT Cond" pitchFamily="34" charset="0"/>
              </a:rPr>
              <a:t>Noise</a:t>
            </a:r>
            <a:endParaRPr lang="en-US" sz="1200" dirty="0">
              <a:latin typeface="Agilent TT Cond" pitchFamily="34" charset="0"/>
            </a:endParaRPr>
          </a:p>
        </p:txBody>
      </p:sp>
      <p:pic>
        <p:nvPicPr>
          <p:cNvPr id="2056" name="Picture 8" descr="C:\Documents and Settings\rjgr\My Documents\AAMCD\slides\Spectrum Analyzers\SA B2B other\Slide 7\Screen_0002.png"/>
          <p:cNvPicPr>
            <a:picLocks noChangeAspect="1" noChangeArrowheads="1"/>
          </p:cNvPicPr>
          <p:nvPr/>
        </p:nvPicPr>
        <p:blipFill>
          <a:blip r:embed="rId5" cstate="print"/>
          <a:srcRect/>
          <a:stretch>
            <a:fillRect/>
          </a:stretch>
        </p:blipFill>
        <p:spPr bwMode="auto">
          <a:xfrm>
            <a:off x="6324600" y="242777"/>
            <a:ext cx="2514600" cy="1890823"/>
          </a:xfrm>
          <a:prstGeom prst="rect">
            <a:avLst/>
          </a:prstGeom>
          <a:noFill/>
        </p:spPr>
      </p:pic>
      <p:sp>
        <p:nvSpPr>
          <p:cNvPr id="1500166" name="Text Box 6"/>
          <p:cNvSpPr txBox="1">
            <a:spLocks noChangeArrowheads="1"/>
          </p:cNvSpPr>
          <p:nvPr/>
        </p:nvSpPr>
        <p:spPr bwMode="auto">
          <a:xfrm>
            <a:off x="6858000" y="1981200"/>
            <a:ext cx="1423988" cy="228600"/>
          </a:xfrm>
          <a:prstGeom prst="rect">
            <a:avLst/>
          </a:prstGeom>
          <a:solidFill>
            <a:srgbClr val="FFFFFF"/>
          </a:solidFill>
          <a:ln w="19050">
            <a:solidFill>
              <a:srgbClr val="000000"/>
            </a:solidFill>
            <a:miter lim="800000"/>
            <a:headEnd/>
            <a:tailEnd/>
          </a:ln>
          <a:effectLst>
            <a:outerShdw dist="107763" dir="18900000" algn="ctr" rotWithShape="0">
              <a:srgbClr val="404040"/>
            </a:outerShdw>
          </a:effectLst>
        </p:spPr>
        <p:txBody>
          <a:bodyPr lIns="0" tIns="0" rIns="0" bIns="0"/>
          <a:lstStyle/>
          <a:p>
            <a:pPr algn="ctr" defTabSz="409575">
              <a:buClr>
                <a:srgbClr val="000000"/>
              </a:buClr>
              <a:buSzPct val="90000"/>
              <a:buFont typeface="Monotype Sorts" pitchFamily="2" charset="2"/>
              <a:buNone/>
            </a:pPr>
            <a:r>
              <a:rPr lang="en-US" sz="1500" dirty="0">
                <a:solidFill>
                  <a:srgbClr val="000000"/>
                </a:solidFill>
                <a:latin typeface="Agilent TT Cond" pitchFamily="34" charset="0"/>
              </a:rPr>
              <a:t>Modulation</a:t>
            </a:r>
            <a:endParaRPr lang="en-US" sz="1200" dirty="0">
              <a:latin typeface="Agilent TT Cond" pitchFamily="34" charset="0"/>
            </a:endParaRPr>
          </a:p>
        </p:txBody>
      </p:sp>
      <p:pic>
        <p:nvPicPr>
          <p:cNvPr id="2057" name="Picture 9" descr="C:\Documents and Settings\rjgr\My Documents\AAMCD\slides\Spectrum Analyzers\SA B2B other\Slide 7\Screen_0003.png"/>
          <p:cNvPicPr>
            <a:picLocks noGrp="1" noChangeAspect="1" noChangeArrowheads="1"/>
          </p:cNvPicPr>
          <p:nvPr>
            <p:ph sz="quarter" idx="3"/>
          </p:nvPr>
        </p:nvPicPr>
        <p:blipFill>
          <a:blip r:embed="rId6" cstate="print"/>
          <a:srcRect/>
          <a:stretch>
            <a:fillRect/>
          </a:stretch>
        </p:blipFill>
        <p:spPr bwMode="auto">
          <a:xfrm>
            <a:off x="6324600" y="4191000"/>
            <a:ext cx="2533454" cy="1905000"/>
          </a:xfrm>
          <a:prstGeom prst="rect">
            <a:avLst/>
          </a:prstGeom>
          <a:noFill/>
        </p:spPr>
      </p:pic>
      <p:sp>
        <p:nvSpPr>
          <p:cNvPr id="1500171" name="Text Box 11"/>
          <p:cNvSpPr txBox="1">
            <a:spLocks noChangeArrowheads="1"/>
          </p:cNvSpPr>
          <p:nvPr/>
        </p:nvSpPr>
        <p:spPr bwMode="auto">
          <a:xfrm>
            <a:off x="6934200" y="5943600"/>
            <a:ext cx="1295400" cy="228600"/>
          </a:xfrm>
          <a:prstGeom prst="rect">
            <a:avLst/>
          </a:prstGeom>
          <a:solidFill>
            <a:srgbClr val="FFFFFF"/>
          </a:solidFill>
          <a:ln w="19050">
            <a:solidFill>
              <a:srgbClr val="000000"/>
            </a:solidFill>
            <a:miter lim="800000"/>
            <a:headEnd/>
            <a:tailEnd/>
          </a:ln>
          <a:effectLst>
            <a:outerShdw dist="107763" dir="18900000" algn="ctr" rotWithShape="0">
              <a:srgbClr val="404040"/>
            </a:outerShdw>
          </a:effectLst>
        </p:spPr>
        <p:txBody>
          <a:bodyPr lIns="0" tIns="0" rIns="0" bIns="0"/>
          <a:lstStyle/>
          <a:p>
            <a:pPr algn="ctr" defTabSz="409575">
              <a:buClr>
                <a:srgbClr val="000000"/>
              </a:buClr>
              <a:buSzPct val="90000"/>
              <a:buFont typeface="Monotype Sorts" pitchFamily="2" charset="2"/>
              <a:buNone/>
            </a:pPr>
            <a:r>
              <a:rPr lang="en-US" sz="1500" dirty="0">
                <a:solidFill>
                  <a:srgbClr val="000000"/>
                </a:solidFill>
                <a:latin typeface="Agilent TT Cond" pitchFamily="34" charset="0"/>
              </a:rPr>
              <a:t>Spur Search</a:t>
            </a:r>
            <a:endParaRPr lang="en-US" sz="1200" dirty="0">
              <a:latin typeface="Agilent TT Cond"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28600" y="76200"/>
            <a:ext cx="8915400" cy="604839"/>
          </a:xfrm>
        </p:spPr>
        <p:txBody>
          <a:bodyPr/>
          <a:lstStyle/>
          <a:p>
            <a:r>
              <a:rPr lang="en-US" altLang="ja-JP" dirty="0" smtClean="0">
                <a:ea typeface="ＭＳ Ｐゴシック" pitchFamily="34" charset="-128"/>
              </a:rPr>
              <a:t>Modern Spectrum Analyzer Block Diagram</a:t>
            </a:r>
          </a:p>
        </p:txBody>
      </p:sp>
      <p:sp>
        <p:nvSpPr>
          <p:cNvPr id="69635" name="Rectangle 3"/>
          <p:cNvSpPr>
            <a:spLocks noChangeArrowheads="1"/>
          </p:cNvSpPr>
          <p:nvPr/>
        </p:nvSpPr>
        <p:spPr bwMode="auto">
          <a:xfrm>
            <a:off x="152400" y="990600"/>
            <a:ext cx="8839200" cy="4800600"/>
          </a:xfrm>
          <a:prstGeom prst="rect">
            <a:avLst/>
          </a:prstGeom>
          <a:solidFill>
            <a:srgbClr val="99CCFF"/>
          </a:solidFill>
          <a:ln w="9525">
            <a:solidFill>
              <a:schemeClr val="tx1"/>
            </a:solidFill>
            <a:miter lim="800000"/>
            <a:headEnd/>
            <a:tailEnd/>
          </a:ln>
        </p:spPr>
        <p:txBody>
          <a:bodyPr wrap="none" anchor="ctr"/>
          <a:lstStyle/>
          <a:p>
            <a:pPr algn="ctr">
              <a:lnSpc>
                <a:spcPct val="95000"/>
              </a:lnSpc>
              <a:spcAft>
                <a:spcPct val="50000"/>
              </a:spcAft>
            </a:pPr>
            <a:endParaRPr lang="en-GB" sz="2600" b="1" dirty="0">
              <a:latin typeface="Agilent TT Cond" pitchFamily="34" charset="0"/>
            </a:endParaRPr>
          </a:p>
        </p:txBody>
      </p:sp>
      <p:grpSp>
        <p:nvGrpSpPr>
          <p:cNvPr id="2" name="Group 4"/>
          <p:cNvGrpSpPr>
            <a:grpSpLocks/>
          </p:cNvGrpSpPr>
          <p:nvPr/>
        </p:nvGrpSpPr>
        <p:grpSpPr bwMode="auto">
          <a:xfrm>
            <a:off x="484188" y="2855913"/>
            <a:ext cx="457200" cy="762000"/>
            <a:chOff x="206" y="1376"/>
            <a:chExt cx="288" cy="480"/>
          </a:xfrm>
        </p:grpSpPr>
        <p:sp>
          <p:nvSpPr>
            <p:cNvPr id="69723" name="Rectangle 5"/>
            <p:cNvSpPr>
              <a:spLocks noChangeArrowheads="1"/>
            </p:cNvSpPr>
            <p:nvPr/>
          </p:nvSpPr>
          <p:spPr bwMode="auto">
            <a:xfrm>
              <a:off x="206" y="1520"/>
              <a:ext cx="288" cy="192"/>
            </a:xfrm>
            <a:prstGeom prst="rect">
              <a:avLst/>
            </a:prstGeom>
            <a:solidFill>
              <a:srgbClr val="FFFF00"/>
            </a:solidFill>
            <a:ln w="19050">
              <a:solidFill>
                <a:srgbClr val="FFFF00"/>
              </a:solidFill>
              <a:miter lim="800000"/>
              <a:headEnd/>
              <a:tailEnd/>
            </a:ln>
          </p:spPr>
          <p:txBody>
            <a:bodyPr/>
            <a:lstStyle/>
            <a:p>
              <a:endParaRPr lang="en-US" dirty="0"/>
            </a:p>
          </p:txBody>
        </p:sp>
        <p:grpSp>
          <p:nvGrpSpPr>
            <p:cNvPr id="3" name="Group 6"/>
            <p:cNvGrpSpPr>
              <a:grpSpLocks/>
            </p:cNvGrpSpPr>
            <p:nvPr/>
          </p:nvGrpSpPr>
          <p:grpSpPr bwMode="auto">
            <a:xfrm>
              <a:off x="254" y="1376"/>
              <a:ext cx="204" cy="480"/>
              <a:chOff x="747" y="1811"/>
              <a:chExt cx="204" cy="480"/>
            </a:xfrm>
          </p:grpSpPr>
          <p:sp>
            <p:nvSpPr>
              <p:cNvPr id="69725" name="Line 7"/>
              <p:cNvSpPr>
                <a:spLocks noChangeShapeType="1"/>
              </p:cNvSpPr>
              <p:nvPr/>
            </p:nvSpPr>
            <p:spPr bwMode="auto">
              <a:xfrm flipV="1">
                <a:off x="747" y="1865"/>
                <a:ext cx="168" cy="426"/>
              </a:xfrm>
              <a:prstGeom prst="line">
                <a:avLst/>
              </a:prstGeom>
              <a:noFill/>
              <a:ln w="19050">
                <a:solidFill>
                  <a:srgbClr val="FFFF00"/>
                </a:solidFill>
                <a:round/>
                <a:headEnd/>
                <a:tailEnd/>
              </a:ln>
            </p:spPr>
            <p:txBody>
              <a:bodyPr/>
              <a:lstStyle/>
              <a:p>
                <a:endParaRPr lang="en-US" dirty="0"/>
              </a:p>
            </p:txBody>
          </p:sp>
          <p:sp>
            <p:nvSpPr>
              <p:cNvPr id="69726" name="Freeform 8"/>
              <p:cNvSpPr>
                <a:spLocks/>
              </p:cNvSpPr>
              <p:nvPr/>
            </p:nvSpPr>
            <p:spPr bwMode="auto">
              <a:xfrm>
                <a:off x="879" y="1811"/>
                <a:ext cx="72" cy="84"/>
              </a:xfrm>
              <a:custGeom>
                <a:avLst/>
                <a:gdLst>
                  <a:gd name="T0" fmla="*/ 72 w 72"/>
                  <a:gd name="T1" fmla="*/ 84 h 84"/>
                  <a:gd name="T2" fmla="*/ 60 w 72"/>
                  <a:gd name="T3" fmla="*/ 0 h 84"/>
                  <a:gd name="T4" fmla="*/ 0 w 72"/>
                  <a:gd name="T5" fmla="*/ 54 h 84"/>
                  <a:gd name="T6" fmla="*/ 72 w 72"/>
                  <a:gd name="T7" fmla="*/ 84 h 84"/>
                  <a:gd name="T8" fmla="*/ 0 60000 65536"/>
                  <a:gd name="T9" fmla="*/ 0 60000 65536"/>
                  <a:gd name="T10" fmla="*/ 0 60000 65536"/>
                  <a:gd name="T11" fmla="*/ 0 60000 65536"/>
                  <a:gd name="T12" fmla="*/ 0 w 72"/>
                  <a:gd name="T13" fmla="*/ 0 h 84"/>
                  <a:gd name="T14" fmla="*/ 72 w 72"/>
                  <a:gd name="T15" fmla="*/ 84 h 84"/>
                </a:gdLst>
                <a:ahLst/>
                <a:cxnLst>
                  <a:cxn ang="T8">
                    <a:pos x="T0" y="T1"/>
                  </a:cxn>
                  <a:cxn ang="T9">
                    <a:pos x="T2" y="T3"/>
                  </a:cxn>
                  <a:cxn ang="T10">
                    <a:pos x="T4" y="T5"/>
                  </a:cxn>
                  <a:cxn ang="T11">
                    <a:pos x="T6" y="T7"/>
                  </a:cxn>
                </a:cxnLst>
                <a:rect l="T12" t="T13" r="T14" b="T15"/>
                <a:pathLst>
                  <a:path w="72" h="84">
                    <a:moveTo>
                      <a:pt x="72" y="84"/>
                    </a:moveTo>
                    <a:lnTo>
                      <a:pt x="60" y="0"/>
                    </a:lnTo>
                    <a:lnTo>
                      <a:pt x="0" y="54"/>
                    </a:lnTo>
                    <a:lnTo>
                      <a:pt x="72" y="84"/>
                    </a:lnTo>
                    <a:close/>
                  </a:path>
                </a:pathLst>
              </a:custGeom>
              <a:solidFill>
                <a:srgbClr val="FFFF00"/>
              </a:solidFill>
              <a:ln w="9525">
                <a:solidFill>
                  <a:srgbClr val="FFFF00"/>
                </a:solidFill>
                <a:round/>
                <a:headEnd/>
                <a:tailEnd/>
              </a:ln>
            </p:spPr>
            <p:txBody>
              <a:bodyPr/>
              <a:lstStyle/>
              <a:p>
                <a:endParaRPr lang="en-US" dirty="0"/>
              </a:p>
            </p:txBody>
          </p:sp>
        </p:grpSp>
      </p:grpSp>
      <p:sp>
        <p:nvSpPr>
          <p:cNvPr id="69637" name="Rectangle 9"/>
          <p:cNvSpPr>
            <a:spLocks noChangeArrowheads="1"/>
          </p:cNvSpPr>
          <p:nvPr/>
        </p:nvSpPr>
        <p:spPr bwMode="auto">
          <a:xfrm>
            <a:off x="957263" y="2365375"/>
            <a:ext cx="1447800" cy="428625"/>
          </a:xfrm>
          <a:prstGeom prst="rect">
            <a:avLst/>
          </a:prstGeom>
          <a:noFill/>
          <a:ln w="9525">
            <a:noFill/>
            <a:miter lim="800000"/>
            <a:headEnd/>
            <a:tailEnd/>
          </a:ln>
        </p:spPr>
        <p:txBody>
          <a:bodyPr/>
          <a:lstStyle/>
          <a:p>
            <a:endParaRPr lang="en-US" dirty="0"/>
          </a:p>
        </p:txBody>
      </p:sp>
      <p:sp>
        <p:nvSpPr>
          <p:cNvPr id="69638" name="Line 10"/>
          <p:cNvSpPr>
            <a:spLocks noChangeShapeType="1"/>
          </p:cNvSpPr>
          <p:nvPr/>
        </p:nvSpPr>
        <p:spPr bwMode="auto">
          <a:xfrm>
            <a:off x="309563" y="3184525"/>
            <a:ext cx="838200" cy="19050"/>
          </a:xfrm>
          <a:prstGeom prst="line">
            <a:avLst/>
          </a:prstGeom>
          <a:noFill/>
          <a:ln w="19050">
            <a:solidFill>
              <a:srgbClr val="FFFF00"/>
            </a:solidFill>
            <a:round/>
            <a:headEnd/>
            <a:tailEnd/>
          </a:ln>
        </p:spPr>
        <p:txBody>
          <a:bodyPr/>
          <a:lstStyle/>
          <a:p>
            <a:endParaRPr lang="en-US" dirty="0"/>
          </a:p>
        </p:txBody>
      </p:sp>
      <p:grpSp>
        <p:nvGrpSpPr>
          <p:cNvPr id="4" name="Group 11"/>
          <p:cNvGrpSpPr>
            <a:grpSpLocks/>
          </p:cNvGrpSpPr>
          <p:nvPr/>
        </p:nvGrpSpPr>
        <p:grpSpPr bwMode="auto">
          <a:xfrm>
            <a:off x="1766888" y="2994025"/>
            <a:ext cx="381000" cy="381000"/>
            <a:chOff x="1113" y="1931"/>
            <a:chExt cx="240" cy="240"/>
          </a:xfrm>
        </p:grpSpPr>
        <p:sp>
          <p:nvSpPr>
            <p:cNvPr id="69720" name="Oval 12"/>
            <p:cNvSpPr>
              <a:spLocks noChangeArrowheads="1"/>
            </p:cNvSpPr>
            <p:nvPr/>
          </p:nvSpPr>
          <p:spPr bwMode="auto">
            <a:xfrm>
              <a:off x="1113" y="1931"/>
              <a:ext cx="240" cy="240"/>
            </a:xfrm>
            <a:prstGeom prst="ellipse">
              <a:avLst/>
            </a:prstGeom>
            <a:noFill/>
            <a:ln w="9525">
              <a:solidFill>
                <a:srgbClr val="FFFF00"/>
              </a:solidFill>
              <a:round/>
              <a:headEnd/>
              <a:tailEnd/>
            </a:ln>
          </p:spPr>
          <p:txBody>
            <a:bodyPr/>
            <a:lstStyle/>
            <a:p>
              <a:endParaRPr lang="en-US" dirty="0"/>
            </a:p>
          </p:txBody>
        </p:sp>
        <p:sp>
          <p:nvSpPr>
            <p:cNvPr id="69721" name="Line 13"/>
            <p:cNvSpPr>
              <a:spLocks noChangeShapeType="1"/>
            </p:cNvSpPr>
            <p:nvPr/>
          </p:nvSpPr>
          <p:spPr bwMode="auto">
            <a:xfrm flipV="1">
              <a:off x="1149" y="1967"/>
              <a:ext cx="168" cy="168"/>
            </a:xfrm>
            <a:prstGeom prst="line">
              <a:avLst/>
            </a:prstGeom>
            <a:noFill/>
            <a:ln w="9525">
              <a:solidFill>
                <a:srgbClr val="FFFF00"/>
              </a:solidFill>
              <a:round/>
              <a:headEnd/>
              <a:tailEnd/>
            </a:ln>
          </p:spPr>
          <p:txBody>
            <a:bodyPr/>
            <a:lstStyle/>
            <a:p>
              <a:endParaRPr lang="en-US" dirty="0"/>
            </a:p>
          </p:txBody>
        </p:sp>
        <p:sp>
          <p:nvSpPr>
            <p:cNvPr id="69722" name="Line 14"/>
            <p:cNvSpPr>
              <a:spLocks noChangeShapeType="1"/>
            </p:cNvSpPr>
            <p:nvPr/>
          </p:nvSpPr>
          <p:spPr bwMode="auto">
            <a:xfrm flipH="1" flipV="1">
              <a:off x="1143" y="1967"/>
              <a:ext cx="168" cy="168"/>
            </a:xfrm>
            <a:prstGeom prst="line">
              <a:avLst/>
            </a:prstGeom>
            <a:noFill/>
            <a:ln w="9525">
              <a:solidFill>
                <a:srgbClr val="FFFF00"/>
              </a:solidFill>
              <a:round/>
              <a:headEnd/>
              <a:tailEnd/>
            </a:ln>
          </p:spPr>
          <p:txBody>
            <a:bodyPr/>
            <a:lstStyle/>
            <a:p>
              <a:endParaRPr lang="en-US" dirty="0"/>
            </a:p>
          </p:txBody>
        </p:sp>
      </p:grpSp>
      <p:grpSp>
        <p:nvGrpSpPr>
          <p:cNvPr id="5" name="Group 15"/>
          <p:cNvGrpSpPr>
            <a:grpSpLocks/>
          </p:cNvGrpSpPr>
          <p:nvPr/>
        </p:nvGrpSpPr>
        <p:grpSpPr bwMode="auto">
          <a:xfrm>
            <a:off x="1747838" y="3717925"/>
            <a:ext cx="381000" cy="381000"/>
            <a:chOff x="1101" y="2387"/>
            <a:chExt cx="240" cy="240"/>
          </a:xfrm>
        </p:grpSpPr>
        <p:sp>
          <p:nvSpPr>
            <p:cNvPr id="69716" name="Oval 16"/>
            <p:cNvSpPr>
              <a:spLocks noChangeArrowheads="1"/>
            </p:cNvSpPr>
            <p:nvPr/>
          </p:nvSpPr>
          <p:spPr bwMode="auto">
            <a:xfrm>
              <a:off x="1101" y="2387"/>
              <a:ext cx="240" cy="240"/>
            </a:xfrm>
            <a:prstGeom prst="ellipse">
              <a:avLst/>
            </a:prstGeom>
            <a:noFill/>
            <a:ln w="9525">
              <a:solidFill>
                <a:srgbClr val="FFFF00"/>
              </a:solidFill>
              <a:round/>
              <a:headEnd/>
              <a:tailEnd/>
            </a:ln>
          </p:spPr>
          <p:txBody>
            <a:bodyPr/>
            <a:lstStyle/>
            <a:p>
              <a:endParaRPr lang="en-US" dirty="0"/>
            </a:p>
          </p:txBody>
        </p:sp>
        <p:grpSp>
          <p:nvGrpSpPr>
            <p:cNvPr id="6" name="Group 17"/>
            <p:cNvGrpSpPr>
              <a:grpSpLocks/>
            </p:cNvGrpSpPr>
            <p:nvPr/>
          </p:nvGrpSpPr>
          <p:grpSpPr bwMode="auto">
            <a:xfrm>
              <a:off x="1137" y="2423"/>
              <a:ext cx="168" cy="162"/>
              <a:chOff x="1137" y="2423"/>
              <a:chExt cx="168" cy="162"/>
            </a:xfrm>
          </p:grpSpPr>
          <p:sp>
            <p:nvSpPr>
              <p:cNvPr id="69718" name="Freeform 18"/>
              <p:cNvSpPr>
                <a:spLocks/>
              </p:cNvSpPr>
              <p:nvPr/>
            </p:nvSpPr>
            <p:spPr bwMode="auto">
              <a:xfrm>
                <a:off x="1137" y="2423"/>
                <a:ext cx="84" cy="90"/>
              </a:xfrm>
              <a:custGeom>
                <a:avLst/>
                <a:gdLst>
                  <a:gd name="T0" fmla="*/ 0 w 14"/>
                  <a:gd name="T1" fmla="*/ 504 h 15"/>
                  <a:gd name="T2" fmla="*/ 252 w 14"/>
                  <a:gd name="T3" fmla="*/ 0 h 15"/>
                  <a:gd name="T4" fmla="*/ 504 w 14"/>
                  <a:gd name="T5" fmla="*/ 540 h 15"/>
                  <a:gd name="T6" fmla="*/ 0 60000 65536"/>
                  <a:gd name="T7" fmla="*/ 0 60000 65536"/>
                  <a:gd name="T8" fmla="*/ 0 60000 65536"/>
                  <a:gd name="T9" fmla="*/ 0 w 14"/>
                  <a:gd name="T10" fmla="*/ 0 h 15"/>
                  <a:gd name="T11" fmla="*/ 14 w 14"/>
                  <a:gd name="T12" fmla="*/ 15 h 15"/>
                </a:gdLst>
                <a:ahLst/>
                <a:cxnLst>
                  <a:cxn ang="T6">
                    <a:pos x="T0" y="T1"/>
                  </a:cxn>
                  <a:cxn ang="T7">
                    <a:pos x="T2" y="T3"/>
                  </a:cxn>
                  <a:cxn ang="T8">
                    <a:pos x="T4" y="T5"/>
                  </a:cxn>
                </a:cxnLst>
                <a:rect l="T9" t="T10" r="T11" b="T12"/>
                <a:pathLst>
                  <a:path w="14" h="15">
                    <a:moveTo>
                      <a:pt x="0" y="14"/>
                    </a:moveTo>
                    <a:cubicBezTo>
                      <a:pt x="3" y="7"/>
                      <a:pt x="5" y="0"/>
                      <a:pt x="7" y="0"/>
                    </a:cubicBezTo>
                    <a:cubicBezTo>
                      <a:pt x="10" y="0"/>
                      <a:pt x="13" y="12"/>
                      <a:pt x="14" y="15"/>
                    </a:cubicBezTo>
                  </a:path>
                </a:pathLst>
              </a:custGeom>
              <a:noFill/>
              <a:ln w="9525">
                <a:solidFill>
                  <a:srgbClr val="FFFF00"/>
                </a:solidFill>
                <a:round/>
                <a:headEnd/>
                <a:tailEnd/>
              </a:ln>
            </p:spPr>
            <p:txBody>
              <a:bodyPr/>
              <a:lstStyle/>
              <a:p>
                <a:endParaRPr lang="en-US" dirty="0"/>
              </a:p>
            </p:txBody>
          </p:sp>
          <p:sp>
            <p:nvSpPr>
              <p:cNvPr id="69719" name="Freeform 19"/>
              <p:cNvSpPr>
                <a:spLocks/>
              </p:cNvSpPr>
              <p:nvPr/>
            </p:nvSpPr>
            <p:spPr bwMode="auto">
              <a:xfrm>
                <a:off x="1221" y="2501"/>
                <a:ext cx="84" cy="84"/>
              </a:xfrm>
              <a:custGeom>
                <a:avLst/>
                <a:gdLst>
                  <a:gd name="T0" fmla="*/ 0 w 14"/>
                  <a:gd name="T1" fmla="*/ 0 h 14"/>
                  <a:gd name="T2" fmla="*/ 252 w 14"/>
                  <a:gd name="T3" fmla="*/ 504 h 14"/>
                  <a:gd name="T4" fmla="*/ 504 w 14"/>
                  <a:gd name="T5" fmla="*/ 0 h 14"/>
                  <a:gd name="T6" fmla="*/ 0 60000 65536"/>
                  <a:gd name="T7" fmla="*/ 0 60000 65536"/>
                  <a:gd name="T8" fmla="*/ 0 60000 65536"/>
                  <a:gd name="T9" fmla="*/ 0 w 14"/>
                  <a:gd name="T10" fmla="*/ 0 h 14"/>
                  <a:gd name="T11" fmla="*/ 14 w 14"/>
                  <a:gd name="T12" fmla="*/ 14 h 14"/>
                </a:gdLst>
                <a:ahLst/>
                <a:cxnLst>
                  <a:cxn ang="T6">
                    <a:pos x="T0" y="T1"/>
                  </a:cxn>
                  <a:cxn ang="T7">
                    <a:pos x="T2" y="T3"/>
                  </a:cxn>
                  <a:cxn ang="T8">
                    <a:pos x="T4" y="T5"/>
                  </a:cxn>
                </a:cxnLst>
                <a:rect l="T9" t="T10" r="T11" b="T12"/>
                <a:pathLst>
                  <a:path w="14" h="14">
                    <a:moveTo>
                      <a:pt x="0" y="0"/>
                    </a:moveTo>
                    <a:cubicBezTo>
                      <a:pt x="2" y="7"/>
                      <a:pt x="4" y="14"/>
                      <a:pt x="7" y="14"/>
                    </a:cubicBezTo>
                    <a:cubicBezTo>
                      <a:pt x="9" y="14"/>
                      <a:pt x="12" y="2"/>
                      <a:pt x="14" y="0"/>
                    </a:cubicBezTo>
                  </a:path>
                </a:pathLst>
              </a:custGeom>
              <a:noFill/>
              <a:ln w="9525">
                <a:solidFill>
                  <a:srgbClr val="FFFF00"/>
                </a:solidFill>
                <a:round/>
                <a:headEnd/>
                <a:tailEnd/>
              </a:ln>
            </p:spPr>
            <p:txBody>
              <a:bodyPr/>
              <a:lstStyle/>
              <a:p>
                <a:endParaRPr lang="en-US" dirty="0"/>
              </a:p>
            </p:txBody>
          </p:sp>
        </p:grpSp>
      </p:grpSp>
      <p:sp>
        <p:nvSpPr>
          <p:cNvPr id="69641" name="Line 20"/>
          <p:cNvSpPr>
            <a:spLocks noChangeShapeType="1"/>
          </p:cNvSpPr>
          <p:nvPr/>
        </p:nvSpPr>
        <p:spPr bwMode="auto">
          <a:xfrm>
            <a:off x="1395413" y="3175000"/>
            <a:ext cx="371475" cy="1588"/>
          </a:xfrm>
          <a:prstGeom prst="line">
            <a:avLst/>
          </a:prstGeom>
          <a:noFill/>
          <a:ln w="19050">
            <a:solidFill>
              <a:srgbClr val="FFFF00"/>
            </a:solidFill>
            <a:round/>
            <a:headEnd/>
            <a:tailEnd/>
          </a:ln>
        </p:spPr>
        <p:txBody>
          <a:bodyPr/>
          <a:lstStyle/>
          <a:p>
            <a:endParaRPr lang="en-US" dirty="0"/>
          </a:p>
        </p:txBody>
      </p:sp>
      <p:sp>
        <p:nvSpPr>
          <p:cNvPr id="69642" name="Line 21"/>
          <p:cNvSpPr>
            <a:spLocks noChangeShapeType="1"/>
          </p:cNvSpPr>
          <p:nvPr/>
        </p:nvSpPr>
        <p:spPr bwMode="auto">
          <a:xfrm>
            <a:off x="1947863" y="3375025"/>
            <a:ext cx="1587" cy="342900"/>
          </a:xfrm>
          <a:prstGeom prst="line">
            <a:avLst/>
          </a:prstGeom>
          <a:noFill/>
          <a:ln w="19050">
            <a:solidFill>
              <a:srgbClr val="0085D5"/>
            </a:solidFill>
            <a:round/>
            <a:headEnd/>
            <a:tailEnd/>
          </a:ln>
        </p:spPr>
        <p:txBody>
          <a:bodyPr/>
          <a:lstStyle/>
          <a:p>
            <a:endParaRPr lang="en-US" dirty="0"/>
          </a:p>
        </p:txBody>
      </p:sp>
      <p:sp>
        <p:nvSpPr>
          <p:cNvPr id="69643" name="Rectangle 22"/>
          <p:cNvSpPr>
            <a:spLocks noChangeArrowheads="1"/>
          </p:cNvSpPr>
          <p:nvPr/>
        </p:nvSpPr>
        <p:spPr bwMode="auto">
          <a:xfrm>
            <a:off x="1604963" y="4184650"/>
            <a:ext cx="1962150" cy="857250"/>
          </a:xfrm>
          <a:prstGeom prst="rect">
            <a:avLst/>
          </a:prstGeom>
          <a:noFill/>
          <a:ln w="9525">
            <a:noFill/>
            <a:miter lim="800000"/>
            <a:headEnd/>
            <a:tailEnd/>
          </a:ln>
        </p:spPr>
        <p:txBody>
          <a:bodyPr/>
          <a:lstStyle/>
          <a:p>
            <a:endParaRPr lang="en-US" dirty="0"/>
          </a:p>
        </p:txBody>
      </p:sp>
      <p:sp>
        <p:nvSpPr>
          <p:cNvPr id="69644" name="Rectangle 23"/>
          <p:cNvSpPr>
            <a:spLocks noChangeArrowheads="1"/>
          </p:cNvSpPr>
          <p:nvPr/>
        </p:nvSpPr>
        <p:spPr bwMode="auto">
          <a:xfrm>
            <a:off x="1075565" y="4422775"/>
            <a:ext cx="1798570" cy="184666"/>
          </a:xfrm>
          <a:prstGeom prst="rect">
            <a:avLst/>
          </a:prstGeom>
          <a:noFill/>
          <a:ln w="9525">
            <a:noFill/>
            <a:miter lim="800000"/>
            <a:headEnd/>
            <a:tailEnd/>
          </a:ln>
        </p:spPr>
        <p:txBody>
          <a:bodyPr wrap="none" lIns="0" tIns="0" rIns="0" bIns="0">
            <a:spAutoFit/>
          </a:bodyPr>
          <a:lstStyle/>
          <a:p>
            <a:pPr algn="ctr">
              <a:spcBef>
                <a:spcPct val="50000"/>
              </a:spcBef>
            </a:pPr>
            <a:r>
              <a:rPr lang="en-US" altLang="ja-JP" sz="1200" b="1" dirty="0">
                <a:latin typeface="Agilent TT Cond" pitchFamily="34" charset="0"/>
                <a:ea typeface="ＭＳ Ｐゴシック" pitchFamily="34" charset="-128"/>
              </a:rPr>
              <a:t>Digitally Synthesized LO</a:t>
            </a:r>
          </a:p>
        </p:txBody>
      </p:sp>
      <p:sp>
        <p:nvSpPr>
          <p:cNvPr id="69645" name="Rectangle 24"/>
          <p:cNvSpPr>
            <a:spLocks noChangeArrowheads="1"/>
          </p:cNvSpPr>
          <p:nvPr/>
        </p:nvSpPr>
        <p:spPr bwMode="auto">
          <a:xfrm>
            <a:off x="1066800" y="4645025"/>
            <a:ext cx="1527662" cy="553998"/>
          </a:xfrm>
          <a:prstGeom prst="rect">
            <a:avLst/>
          </a:prstGeom>
          <a:noFill/>
          <a:ln w="9525">
            <a:noFill/>
            <a:miter lim="800000"/>
            <a:headEnd/>
            <a:tailEnd/>
          </a:ln>
        </p:spPr>
        <p:txBody>
          <a:bodyPr wrap="none" lIns="0" tIns="0" rIns="0" bIns="0">
            <a:spAutoFit/>
          </a:bodyPr>
          <a:lstStyle/>
          <a:p>
            <a:pPr>
              <a:spcBef>
                <a:spcPct val="50000"/>
              </a:spcBef>
            </a:pPr>
            <a:r>
              <a:rPr lang="en-US" altLang="ja-JP" sz="1200" dirty="0">
                <a:latin typeface="Agilent TT Cond" pitchFamily="34" charset="0"/>
                <a:ea typeface="ＭＳ Ｐゴシック" pitchFamily="34" charset="-128"/>
              </a:rPr>
              <a:t>• Fast tuning</a:t>
            </a:r>
            <a:br>
              <a:rPr lang="en-US" altLang="ja-JP" sz="1200" dirty="0">
                <a:latin typeface="Agilent TT Cond" pitchFamily="34" charset="0"/>
                <a:ea typeface="ＭＳ Ｐゴシック" pitchFamily="34" charset="-128"/>
              </a:rPr>
            </a:br>
            <a:r>
              <a:rPr lang="en-US" altLang="ja-JP" sz="1200" dirty="0">
                <a:latin typeface="Agilent TT Cond" pitchFamily="34" charset="0"/>
                <a:ea typeface="ＭＳ Ｐゴシック" pitchFamily="34" charset="-128"/>
              </a:rPr>
              <a:t>• Close-in phase noise</a:t>
            </a:r>
            <a:br>
              <a:rPr lang="en-US" altLang="ja-JP" sz="1200" dirty="0">
                <a:latin typeface="Agilent TT Cond" pitchFamily="34" charset="0"/>
                <a:ea typeface="ＭＳ Ｐゴシック" pitchFamily="34" charset="-128"/>
              </a:rPr>
            </a:br>
            <a:r>
              <a:rPr lang="en-US" altLang="ja-JP" sz="1200" dirty="0">
                <a:latin typeface="Agilent TT Cond" pitchFamily="34" charset="0"/>
                <a:ea typeface="ＭＳ Ｐゴシック" pitchFamily="34" charset="-128"/>
              </a:rPr>
              <a:t>• Far-out phase noise</a:t>
            </a:r>
          </a:p>
        </p:txBody>
      </p:sp>
      <p:sp>
        <p:nvSpPr>
          <p:cNvPr id="69646" name="Line 25"/>
          <p:cNvSpPr>
            <a:spLocks noChangeShapeType="1"/>
          </p:cNvSpPr>
          <p:nvPr/>
        </p:nvSpPr>
        <p:spPr bwMode="auto">
          <a:xfrm>
            <a:off x="2147888" y="3165475"/>
            <a:ext cx="276225" cy="9525"/>
          </a:xfrm>
          <a:prstGeom prst="line">
            <a:avLst/>
          </a:prstGeom>
          <a:noFill/>
          <a:ln w="19050">
            <a:solidFill>
              <a:srgbClr val="FFFF00"/>
            </a:solidFill>
            <a:round/>
            <a:headEnd/>
            <a:tailEnd/>
          </a:ln>
        </p:spPr>
        <p:txBody>
          <a:bodyPr/>
          <a:lstStyle/>
          <a:p>
            <a:endParaRPr lang="en-US" dirty="0"/>
          </a:p>
        </p:txBody>
      </p:sp>
      <p:grpSp>
        <p:nvGrpSpPr>
          <p:cNvPr id="7" name="Group 26"/>
          <p:cNvGrpSpPr>
            <a:grpSpLocks/>
          </p:cNvGrpSpPr>
          <p:nvPr/>
        </p:nvGrpSpPr>
        <p:grpSpPr bwMode="auto">
          <a:xfrm>
            <a:off x="2414588" y="3003550"/>
            <a:ext cx="400050" cy="352425"/>
            <a:chOff x="1521" y="1937"/>
            <a:chExt cx="252" cy="222"/>
          </a:xfrm>
        </p:grpSpPr>
        <p:sp>
          <p:nvSpPr>
            <p:cNvPr id="69713" name="Rectangle 27"/>
            <p:cNvSpPr>
              <a:spLocks noChangeArrowheads="1"/>
            </p:cNvSpPr>
            <p:nvPr/>
          </p:nvSpPr>
          <p:spPr bwMode="auto">
            <a:xfrm>
              <a:off x="1521" y="1937"/>
              <a:ext cx="252" cy="222"/>
            </a:xfrm>
            <a:prstGeom prst="rect">
              <a:avLst/>
            </a:prstGeom>
            <a:noFill/>
            <a:ln w="9525">
              <a:solidFill>
                <a:srgbClr val="FFFF00"/>
              </a:solidFill>
              <a:miter lim="800000"/>
              <a:headEnd/>
              <a:tailEnd/>
            </a:ln>
          </p:spPr>
          <p:txBody>
            <a:bodyPr/>
            <a:lstStyle/>
            <a:p>
              <a:endParaRPr lang="en-US" dirty="0"/>
            </a:p>
          </p:txBody>
        </p:sp>
        <p:sp>
          <p:nvSpPr>
            <p:cNvPr id="69714" name="Freeform 28"/>
            <p:cNvSpPr>
              <a:spLocks/>
            </p:cNvSpPr>
            <p:nvPr/>
          </p:nvSpPr>
          <p:spPr bwMode="auto">
            <a:xfrm>
              <a:off x="1545" y="1961"/>
              <a:ext cx="102" cy="162"/>
            </a:xfrm>
            <a:custGeom>
              <a:avLst/>
              <a:gdLst>
                <a:gd name="T0" fmla="*/ 0 w 17"/>
                <a:gd name="T1" fmla="*/ 972 h 27"/>
                <a:gd name="T2" fmla="*/ 180 w 17"/>
                <a:gd name="T3" fmla="*/ 180 h 27"/>
                <a:gd name="T4" fmla="*/ 612 w 17"/>
                <a:gd name="T5" fmla="*/ 36 h 27"/>
                <a:gd name="T6" fmla="*/ 0 60000 65536"/>
                <a:gd name="T7" fmla="*/ 0 60000 65536"/>
                <a:gd name="T8" fmla="*/ 0 60000 65536"/>
                <a:gd name="T9" fmla="*/ 0 w 17"/>
                <a:gd name="T10" fmla="*/ 0 h 27"/>
                <a:gd name="T11" fmla="*/ 17 w 17"/>
                <a:gd name="T12" fmla="*/ 27 h 27"/>
              </a:gdLst>
              <a:ahLst/>
              <a:cxnLst>
                <a:cxn ang="T6">
                  <a:pos x="T0" y="T1"/>
                </a:cxn>
                <a:cxn ang="T7">
                  <a:pos x="T2" y="T3"/>
                </a:cxn>
                <a:cxn ang="T8">
                  <a:pos x="T4" y="T5"/>
                </a:cxn>
              </a:cxnLst>
              <a:rect l="T9" t="T10" r="T11" b="T12"/>
              <a:pathLst>
                <a:path w="17" h="27">
                  <a:moveTo>
                    <a:pt x="0" y="27"/>
                  </a:moveTo>
                  <a:cubicBezTo>
                    <a:pt x="1" y="18"/>
                    <a:pt x="2" y="9"/>
                    <a:pt x="5" y="5"/>
                  </a:cubicBezTo>
                  <a:cubicBezTo>
                    <a:pt x="8" y="0"/>
                    <a:pt x="13" y="0"/>
                    <a:pt x="17" y="1"/>
                  </a:cubicBezTo>
                </a:path>
              </a:pathLst>
            </a:custGeom>
            <a:noFill/>
            <a:ln w="9525">
              <a:solidFill>
                <a:srgbClr val="FFFF00"/>
              </a:solidFill>
              <a:round/>
              <a:headEnd/>
              <a:tailEnd/>
            </a:ln>
          </p:spPr>
          <p:txBody>
            <a:bodyPr/>
            <a:lstStyle/>
            <a:p>
              <a:endParaRPr lang="en-US" dirty="0"/>
            </a:p>
          </p:txBody>
        </p:sp>
        <p:sp>
          <p:nvSpPr>
            <p:cNvPr id="69715" name="Freeform 29"/>
            <p:cNvSpPr>
              <a:spLocks/>
            </p:cNvSpPr>
            <p:nvPr/>
          </p:nvSpPr>
          <p:spPr bwMode="auto">
            <a:xfrm>
              <a:off x="1641" y="1961"/>
              <a:ext cx="108" cy="162"/>
            </a:xfrm>
            <a:custGeom>
              <a:avLst/>
              <a:gdLst>
                <a:gd name="T0" fmla="*/ 648 w 18"/>
                <a:gd name="T1" fmla="*/ 972 h 27"/>
                <a:gd name="T2" fmla="*/ 432 w 18"/>
                <a:gd name="T3" fmla="*/ 180 h 27"/>
                <a:gd name="T4" fmla="*/ 0 w 18"/>
                <a:gd name="T5" fmla="*/ 36 h 27"/>
                <a:gd name="T6" fmla="*/ 0 60000 65536"/>
                <a:gd name="T7" fmla="*/ 0 60000 65536"/>
                <a:gd name="T8" fmla="*/ 0 60000 65536"/>
                <a:gd name="T9" fmla="*/ 0 w 18"/>
                <a:gd name="T10" fmla="*/ 0 h 27"/>
                <a:gd name="T11" fmla="*/ 18 w 18"/>
                <a:gd name="T12" fmla="*/ 27 h 27"/>
              </a:gdLst>
              <a:ahLst/>
              <a:cxnLst>
                <a:cxn ang="T6">
                  <a:pos x="T0" y="T1"/>
                </a:cxn>
                <a:cxn ang="T7">
                  <a:pos x="T2" y="T3"/>
                </a:cxn>
                <a:cxn ang="T8">
                  <a:pos x="T4" y="T5"/>
                </a:cxn>
              </a:cxnLst>
              <a:rect l="T9" t="T10" r="T11" b="T12"/>
              <a:pathLst>
                <a:path w="18" h="27">
                  <a:moveTo>
                    <a:pt x="18" y="27"/>
                  </a:moveTo>
                  <a:cubicBezTo>
                    <a:pt x="16" y="18"/>
                    <a:pt x="15" y="9"/>
                    <a:pt x="12" y="5"/>
                  </a:cubicBezTo>
                  <a:cubicBezTo>
                    <a:pt x="9" y="0"/>
                    <a:pt x="5" y="0"/>
                    <a:pt x="0" y="1"/>
                  </a:cubicBezTo>
                </a:path>
              </a:pathLst>
            </a:custGeom>
            <a:noFill/>
            <a:ln w="9525">
              <a:solidFill>
                <a:srgbClr val="FFFF00"/>
              </a:solidFill>
              <a:round/>
              <a:headEnd/>
              <a:tailEnd/>
            </a:ln>
          </p:spPr>
          <p:txBody>
            <a:bodyPr/>
            <a:lstStyle/>
            <a:p>
              <a:endParaRPr lang="en-US" dirty="0"/>
            </a:p>
          </p:txBody>
        </p:sp>
      </p:grpSp>
      <p:sp>
        <p:nvSpPr>
          <p:cNvPr id="69648" name="Rectangle 30"/>
          <p:cNvSpPr>
            <a:spLocks noChangeArrowheads="1"/>
          </p:cNvSpPr>
          <p:nvPr/>
        </p:nvSpPr>
        <p:spPr bwMode="auto">
          <a:xfrm>
            <a:off x="3290888" y="2717800"/>
            <a:ext cx="390525" cy="942975"/>
          </a:xfrm>
          <a:prstGeom prst="rect">
            <a:avLst/>
          </a:prstGeom>
          <a:solidFill>
            <a:srgbClr val="FFFF00"/>
          </a:solidFill>
          <a:ln w="19050">
            <a:solidFill>
              <a:srgbClr val="FFFF00"/>
            </a:solidFill>
            <a:miter lim="800000"/>
            <a:headEnd/>
            <a:tailEnd/>
          </a:ln>
        </p:spPr>
        <p:txBody>
          <a:bodyPr/>
          <a:lstStyle/>
          <a:p>
            <a:endParaRPr lang="en-US" dirty="0"/>
          </a:p>
        </p:txBody>
      </p:sp>
      <p:sp>
        <p:nvSpPr>
          <p:cNvPr id="69649" name="Oval 31"/>
          <p:cNvSpPr>
            <a:spLocks noChangeArrowheads="1"/>
          </p:cNvSpPr>
          <p:nvPr/>
        </p:nvSpPr>
        <p:spPr bwMode="auto">
          <a:xfrm>
            <a:off x="3271838" y="3917950"/>
            <a:ext cx="352425" cy="371475"/>
          </a:xfrm>
          <a:prstGeom prst="ellipse">
            <a:avLst/>
          </a:prstGeom>
          <a:noFill/>
          <a:ln w="9525">
            <a:solidFill>
              <a:srgbClr val="FFFF00"/>
            </a:solidFill>
            <a:round/>
            <a:headEnd/>
            <a:tailEnd/>
          </a:ln>
        </p:spPr>
        <p:txBody>
          <a:bodyPr/>
          <a:lstStyle/>
          <a:p>
            <a:endParaRPr lang="en-US" dirty="0"/>
          </a:p>
        </p:txBody>
      </p:sp>
      <p:sp>
        <p:nvSpPr>
          <p:cNvPr id="69650" name="Freeform 32"/>
          <p:cNvSpPr>
            <a:spLocks/>
          </p:cNvSpPr>
          <p:nvPr/>
        </p:nvSpPr>
        <p:spPr bwMode="auto">
          <a:xfrm>
            <a:off x="3309938" y="3984625"/>
            <a:ext cx="238125" cy="209550"/>
          </a:xfrm>
          <a:custGeom>
            <a:avLst/>
            <a:gdLst>
              <a:gd name="T0" fmla="*/ 0 w 25"/>
              <a:gd name="T1" fmla="*/ 1723786873 h 22"/>
              <a:gd name="T2" fmla="*/ 90725635 w 25"/>
              <a:gd name="T3" fmla="*/ 1451610092 h 22"/>
              <a:gd name="T4" fmla="*/ 90725635 w 25"/>
              <a:gd name="T5" fmla="*/ 1270158905 h 22"/>
              <a:gd name="T6" fmla="*/ 90725635 w 25"/>
              <a:gd name="T7" fmla="*/ 453628117 h 22"/>
              <a:gd name="T8" fmla="*/ 181451269 w 25"/>
              <a:gd name="T9" fmla="*/ 1633061279 h 22"/>
              <a:gd name="T10" fmla="*/ 272176866 w 25"/>
              <a:gd name="T11" fmla="*/ 1270158905 h 22"/>
              <a:gd name="T12" fmla="*/ 272176866 w 25"/>
              <a:gd name="T13" fmla="*/ 635079452 h 22"/>
              <a:gd name="T14" fmla="*/ 272176866 w 25"/>
              <a:gd name="T15" fmla="*/ 997981827 h 22"/>
              <a:gd name="T16" fmla="*/ 362902538 w 25"/>
              <a:gd name="T17" fmla="*/ 1723786873 h 22"/>
              <a:gd name="T18" fmla="*/ 453628135 w 25"/>
              <a:gd name="T19" fmla="*/ 1270158905 h 22"/>
              <a:gd name="T20" fmla="*/ 453628135 w 25"/>
              <a:gd name="T21" fmla="*/ 907256233 h 22"/>
              <a:gd name="T22" fmla="*/ 453628135 w 25"/>
              <a:gd name="T23" fmla="*/ 1270158905 h 22"/>
              <a:gd name="T24" fmla="*/ 453628135 w 25"/>
              <a:gd name="T25" fmla="*/ 1451610092 h 22"/>
              <a:gd name="T26" fmla="*/ 453628135 w 25"/>
              <a:gd name="T27" fmla="*/ 1633061279 h 22"/>
              <a:gd name="T28" fmla="*/ 544353733 w 25"/>
              <a:gd name="T29" fmla="*/ 1633061279 h 22"/>
              <a:gd name="T30" fmla="*/ 544353733 w 25"/>
              <a:gd name="T31" fmla="*/ 1179433014 h 22"/>
              <a:gd name="T32" fmla="*/ 544353733 w 25"/>
              <a:gd name="T33" fmla="*/ 816530639 h 22"/>
              <a:gd name="T34" fmla="*/ 544353733 w 25"/>
              <a:gd name="T35" fmla="*/ 453628117 h 22"/>
              <a:gd name="T36" fmla="*/ 635079479 w 25"/>
              <a:gd name="T37" fmla="*/ 907256233 h 22"/>
              <a:gd name="T38" fmla="*/ 635079479 w 25"/>
              <a:gd name="T39" fmla="*/ 1451610092 h 22"/>
              <a:gd name="T40" fmla="*/ 725805076 w 25"/>
              <a:gd name="T41" fmla="*/ 1905238060 h 22"/>
              <a:gd name="T42" fmla="*/ 725805076 w 25"/>
              <a:gd name="T43" fmla="*/ 1542335685 h 22"/>
              <a:gd name="T44" fmla="*/ 816530673 w 25"/>
              <a:gd name="T45" fmla="*/ 453628117 h 22"/>
              <a:gd name="T46" fmla="*/ 816530673 w 25"/>
              <a:gd name="T47" fmla="*/ 635079452 h 22"/>
              <a:gd name="T48" fmla="*/ 816530673 w 25"/>
              <a:gd name="T49" fmla="*/ 1360884498 h 22"/>
              <a:gd name="T50" fmla="*/ 907256271 w 25"/>
              <a:gd name="T51" fmla="*/ 1723786873 h 22"/>
              <a:gd name="T52" fmla="*/ 997981868 w 25"/>
              <a:gd name="T53" fmla="*/ 453628117 h 22"/>
              <a:gd name="T54" fmla="*/ 1088707465 w 25"/>
              <a:gd name="T55" fmla="*/ 816530639 h 22"/>
              <a:gd name="T56" fmla="*/ 1088707465 w 25"/>
              <a:gd name="T57" fmla="*/ 997981827 h 22"/>
              <a:gd name="T58" fmla="*/ 1179433063 w 25"/>
              <a:gd name="T59" fmla="*/ 1633061279 h 22"/>
              <a:gd name="T60" fmla="*/ 1270158958 w 25"/>
              <a:gd name="T61" fmla="*/ 272176855 h 22"/>
              <a:gd name="T62" fmla="*/ 1270158958 w 25"/>
              <a:gd name="T63" fmla="*/ 725805046 h 22"/>
              <a:gd name="T64" fmla="*/ 1360884555 w 25"/>
              <a:gd name="T65" fmla="*/ 1633061279 h 22"/>
              <a:gd name="T66" fmla="*/ 1451610152 w 25"/>
              <a:gd name="T67" fmla="*/ 907256233 h 22"/>
              <a:gd name="T68" fmla="*/ 1542335750 w 25"/>
              <a:gd name="T69" fmla="*/ 544353710 h 22"/>
              <a:gd name="T70" fmla="*/ 1542335750 w 25"/>
              <a:gd name="T71" fmla="*/ 1088707420 h 22"/>
              <a:gd name="T72" fmla="*/ 1542335750 w 25"/>
              <a:gd name="T73" fmla="*/ 1633061279 h 22"/>
              <a:gd name="T74" fmla="*/ 1542335750 w 25"/>
              <a:gd name="T75" fmla="*/ 1542335685 h 22"/>
              <a:gd name="T76" fmla="*/ 1633061347 w 25"/>
              <a:gd name="T77" fmla="*/ 1270158905 h 22"/>
              <a:gd name="T78" fmla="*/ 1633061347 w 25"/>
              <a:gd name="T79" fmla="*/ 90725631 h 22"/>
              <a:gd name="T80" fmla="*/ 1633061347 w 25"/>
              <a:gd name="T81" fmla="*/ 181451261 h 22"/>
              <a:gd name="T82" fmla="*/ 1723786944 w 25"/>
              <a:gd name="T83" fmla="*/ 544353710 h 22"/>
              <a:gd name="T84" fmla="*/ 1723786944 w 25"/>
              <a:gd name="T85" fmla="*/ 1723786873 h 22"/>
              <a:gd name="T86" fmla="*/ 1814512542 w 25"/>
              <a:gd name="T87" fmla="*/ 1360884498 h 22"/>
              <a:gd name="T88" fmla="*/ 1814512542 w 25"/>
              <a:gd name="T89" fmla="*/ 1088707420 h 22"/>
              <a:gd name="T90" fmla="*/ 1905238139 w 25"/>
              <a:gd name="T91" fmla="*/ 544353710 h 22"/>
              <a:gd name="T92" fmla="*/ 1905238139 w 25"/>
              <a:gd name="T93" fmla="*/ 816530639 h 22"/>
              <a:gd name="T94" fmla="*/ 1905238139 w 25"/>
              <a:gd name="T95" fmla="*/ 1360884498 h 22"/>
              <a:gd name="T96" fmla="*/ 1905238139 w 25"/>
              <a:gd name="T97" fmla="*/ 1542335685 h 22"/>
              <a:gd name="T98" fmla="*/ 1995963736 w 25"/>
              <a:gd name="T99" fmla="*/ 1179433014 h 22"/>
              <a:gd name="T100" fmla="*/ 1995963736 w 25"/>
              <a:gd name="T101" fmla="*/ 181451261 h 22"/>
              <a:gd name="T102" fmla="*/ 1995963736 w 25"/>
              <a:gd name="T103" fmla="*/ 362902523 h 22"/>
              <a:gd name="T104" fmla="*/ 1995963736 w 25"/>
              <a:gd name="T105" fmla="*/ 635079452 h 22"/>
              <a:gd name="T106" fmla="*/ 2086689334 w 25"/>
              <a:gd name="T107" fmla="*/ 816530639 h 22"/>
              <a:gd name="T108" fmla="*/ 2086689334 w 25"/>
              <a:gd name="T109" fmla="*/ 1179433014 h 22"/>
              <a:gd name="T110" fmla="*/ 2147483647 w 25"/>
              <a:gd name="T111" fmla="*/ 1905238060 h 22"/>
              <a:gd name="T112" fmla="*/ 2147483647 w 25"/>
              <a:gd name="T113" fmla="*/ 816530639 h 22"/>
              <a:gd name="T114" fmla="*/ 2147483647 w 25"/>
              <a:gd name="T115" fmla="*/ 544353710 h 22"/>
              <a:gd name="T116" fmla="*/ 2147483647 w 25"/>
              <a:gd name="T117" fmla="*/ 1360884498 h 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
              <a:gd name="T178" fmla="*/ 0 h 22"/>
              <a:gd name="T179" fmla="*/ 25 w 25"/>
              <a:gd name="T180" fmla="*/ 22 h 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 h="22">
                <a:moveTo>
                  <a:pt x="0" y="19"/>
                </a:moveTo>
                <a:cubicBezTo>
                  <a:pt x="1" y="17"/>
                  <a:pt x="1" y="18"/>
                  <a:pt x="1" y="16"/>
                </a:cubicBezTo>
                <a:cubicBezTo>
                  <a:pt x="1" y="15"/>
                  <a:pt x="1" y="14"/>
                  <a:pt x="1" y="14"/>
                </a:cubicBezTo>
                <a:cubicBezTo>
                  <a:pt x="1" y="11"/>
                  <a:pt x="1" y="8"/>
                  <a:pt x="1" y="5"/>
                </a:cubicBezTo>
                <a:cubicBezTo>
                  <a:pt x="2" y="9"/>
                  <a:pt x="1" y="16"/>
                  <a:pt x="2" y="18"/>
                </a:cubicBezTo>
                <a:cubicBezTo>
                  <a:pt x="2" y="16"/>
                  <a:pt x="3" y="15"/>
                  <a:pt x="3" y="14"/>
                </a:cubicBezTo>
                <a:cubicBezTo>
                  <a:pt x="3" y="12"/>
                  <a:pt x="3" y="9"/>
                  <a:pt x="3" y="7"/>
                </a:cubicBezTo>
                <a:cubicBezTo>
                  <a:pt x="3" y="6"/>
                  <a:pt x="3" y="10"/>
                  <a:pt x="3" y="11"/>
                </a:cubicBezTo>
                <a:cubicBezTo>
                  <a:pt x="3" y="14"/>
                  <a:pt x="3" y="17"/>
                  <a:pt x="4" y="19"/>
                </a:cubicBezTo>
                <a:cubicBezTo>
                  <a:pt x="4" y="18"/>
                  <a:pt x="4" y="16"/>
                  <a:pt x="5" y="14"/>
                </a:cubicBezTo>
                <a:cubicBezTo>
                  <a:pt x="5" y="13"/>
                  <a:pt x="4" y="11"/>
                  <a:pt x="5" y="10"/>
                </a:cubicBezTo>
                <a:cubicBezTo>
                  <a:pt x="5" y="9"/>
                  <a:pt x="5" y="12"/>
                  <a:pt x="5" y="14"/>
                </a:cubicBezTo>
                <a:cubicBezTo>
                  <a:pt x="5" y="14"/>
                  <a:pt x="5" y="15"/>
                  <a:pt x="5" y="16"/>
                </a:cubicBezTo>
                <a:cubicBezTo>
                  <a:pt x="5" y="17"/>
                  <a:pt x="5" y="18"/>
                  <a:pt x="5" y="18"/>
                </a:cubicBezTo>
                <a:cubicBezTo>
                  <a:pt x="5" y="18"/>
                  <a:pt x="6" y="18"/>
                  <a:pt x="6" y="18"/>
                </a:cubicBezTo>
                <a:cubicBezTo>
                  <a:pt x="6" y="17"/>
                  <a:pt x="6" y="14"/>
                  <a:pt x="6" y="13"/>
                </a:cubicBezTo>
                <a:cubicBezTo>
                  <a:pt x="6" y="12"/>
                  <a:pt x="6" y="11"/>
                  <a:pt x="6" y="9"/>
                </a:cubicBezTo>
                <a:cubicBezTo>
                  <a:pt x="6" y="8"/>
                  <a:pt x="6" y="6"/>
                  <a:pt x="6" y="5"/>
                </a:cubicBezTo>
                <a:cubicBezTo>
                  <a:pt x="6" y="5"/>
                  <a:pt x="7" y="10"/>
                  <a:pt x="7" y="10"/>
                </a:cubicBezTo>
                <a:cubicBezTo>
                  <a:pt x="7" y="12"/>
                  <a:pt x="7" y="14"/>
                  <a:pt x="7" y="16"/>
                </a:cubicBezTo>
                <a:cubicBezTo>
                  <a:pt x="8" y="18"/>
                  <a:pt x="8" y="21"/>
                  <a:pt x="8" y="21"/>
                </a:cubicBezTo>
                <a:cubicBezTo>
                  <a:pt x="8" y="19"/>
                  <a:pt x="8" y="18"/>
                  <a:pt x="8" y="17"/>
                </a:cubicBezTo>
                <a:cubicBezTo>
                  <a:pt x="8" y="13"/>
                  <a:pt x="8" y="9"/>
                  <a:pt x="9" y="5"/>
                </a:cubicBezTo>
                <a:cubicBezTo>
                  <a:pt x="9" y="4"/>
                  <a:pt x="9" y="7"/>
                  <a:pt x="9" y="7"/>
                </a:cubicBezTo>
                <a:cubicBezTo>
                  <a:pt x="9" y="10"/>
                  <a:pt x="9" y="13"/>
                  <a:pt x="9" y="15"/>
                </a:cubicBezTo>
                <a:cubicBezTo>
                  <a:pt x="9" y="17"/>
                  <a:pt x="9" y="19"/>
                  <a:pt x="10" y="19"/>
                </a:cubicBezTo>
                <a:cubicBezTo>
                  <a:pt x="11" y="15"/>
                  <a:pt x="11" y="9"/>
                  <a:pt x="11" y="5"/>
                </a:cubicBezTo>
                <a:cubicBezTo>
                  <a:pt x="12" y="5"/>
                  <a:pt x="12" y="7"/>
                  <a:pt x="12" y="9"/>
                </a:cubicBezTo>
                <a:cubicBezTo>
                  <a:pt x="12" y="10"/>
                  <a:pt x="12" y="11"/>
                  <a:pt x="12" y="11"/>
                </a:cubicBezTo>
                <a:cubicBezTo>
                  <a:pt x="13" y="13"/>
                  <a:pt x="13" y="16"/>
                  <a:pt x="13" y="18"/>
                </a:cubicBezTo>
                <a:cubicBezTo>
                  <a:pt x="14" y="14"/>
                  <a:pt x="14" y="11"/>
                  <a:pt x="14" y="3"/>
                </a:cubicBezTo>
                <a:cubicBezTo>
                  <a:pt x="14" y="4"/>
                  <a:pt x="14" y="6"/>
                  <a:pt x="14" y="8"/>
                </a:cubicBezTo>
                <a:cubicBezTo>
                  <a:pt x="15" y="11"/>
                  <a:pt x="15" y="14"/>
                  <a:pt x="15" y="18"/>
                </a:cubicBezTo>
                <a:cubicBezTo>
                  <a:pt x="15" y="15"/>
                  <a:pt x="16" y="12"/>
                  <a:pt x="16" y="10"/>
                </a:cubicBezTo>
                <a:cubicBezTo>
                  <a:pt x="16" y="6"/>
                  <a:pt x="16" y="7"/>
                  <a:pt x="17" y="6"/>
                </a:cubicBezTo>
                <a:cubicBezTo>
                  <a:pt x="17" y="8"/>
                  <a:pt x="17" y="10"/>
                  <a:pt x="17" y="12"/>
                </a:cubicBezTo>
                <a:cubicBezTo>
                  <a:pt x="17" y="14"/>
                  <a:pt x="17" y="16"/>
                  <a:pt x="17" y="18"/>
                </a:cubicBezTo>
                <a:cubicBezTo>
                  <a:pt x="17" y="19"/>
                  <a:pt x="17" y="18"/>
                  <a:pt x="17" y="17"/>
                </a:cubicBezTo>
                <a:cubicBezTo>
                  <a:pt x="18" y="15"/>
                  <a:pt x="17" y="16"/>
                  <a:pt x="18" y="14"/>
                </a:cubicBezTo>
                <a:cubicBezTo>
                  <a:pt x="18" y="9"/>
                  <a:pt x="18" y="5"/>
                  <a:pt x="18" y="1"/>
                </a:cubicBezTo>
                <a:cubicBezTo>
                  <a:pt x="18" y="0"/>
                  <a:pt x="18" y="2"/>
                  <a:pt x="18" y="2"/>
                </a:cubicBezTo>
                <a:cubicBezTo>
                  <a:pt x="18" y="4"/>
                  <a:pt x="18" y="5"/>
                  <a:pt x="19" y="6"/>
                </a:cubicBezTo>
                <a:cubicBezTo>
                  <a:pt x="19" y="11"/>
                  <a:pt x="19" y="15"/>
                  <a:pt x="19" y="19"/>
                </a:cubicBezTo>
                <a:cubicBezTo>
                  <a:pt x="19" y="18"/>
                  <a:pt x="20" y="17"/>
                  <a:pt x="20" y="15"/>
                </a:cubicBezTo>
                <a:cubicBezTo>
                  <a:pt x="20" y="14"/>
                  <a:pt x="20" y="12"/>
                  <a:pt x="20" y="12"/>
                </a:cubicBezTo>
                <a:cubicBezTo>
                  <a:pt x="20" y="10"/>
                  <a:pt x="20" y="8"/>
                  <a:pt x="21" y="6"/>
                </a:cubicBezTo>
                <a:cubicBezTo>
                  <a:pt x="21" y="5"/>
                  <a:pt x="21" y="8"/>
                  <a:pt x="21" y="9"/>
                </a:cubicBezTo>
                <a:cubicBezTo>
                  <a:pt x="21" y="12"/>
                  <a:pt x="21" y="12"/>
                  <a:pt x="21" y="15"/>
                </a:cubicBezTo>
                <a:cubicBezTo>
                  <a:pt x="21" y="16"/>
                  <a:pt x="21" y="17"/>
                  <a:pt x="21" y="17"/>
                </a:cubicBezTo>
                <a:cubicBezTo>
                  <a:pt x="22" y="16"/>
                  <a:pt x="22" y="15"/>
                  <a:pt x="22" y="13"/>
                </a:cubicBezTo>
                <a:cubicBezTo>
                  <a:pt x="22" y="10"/>
                  <a:pt x="22" y="6"/>
                  <a:pt x="22" y="2"/>
                </a:cubicBezTo>
                <a:cubicBezTo>
                  <a:pt x="22" y="1"/>
                  <a:pt x="22" y="3"/>
                  <a:pt x="22" y="4"/>
                </a:cubicBezTo>
                <a:cubicBezTo>
                  <a:pt x="22" y="5"/>
                  <a:pt x="22" y="6"/>
                  <a:pt x="22" y="7"/>
                </a:cubicBezTo>
                <a:cubicBezTo>
                  <a:pt x="22" y="7"/>
                  <a:pt x="22" y="8"/>
                  <a:pt x="23" y="9"/>
                </a:cubicBezTo>
                <a:cubicBezTo>
                  <a:pt x="23" y="10"/>
                  <a:pt x="23" y="11"/>
                  <a:pt x="23" y="13"/>
                </a:cubicBezTo>
                <a:cubicBezTo>
                  <a:pt x="23" y="15"/>
                  <a:pt x="23" y="18"/>
                  <a:pt x="24" y="21"/>
                </a:cubicBezTo>
                <a:cubicBezTo>
                  <a:pt x="24" y="16"/>
                  <a:pt x="24" y="22"/>
                  <a:pt x="24" y="9"/>
                </a:cubicBezTo>
                <a:cubicBezTo>
                  <a:pt x="24" y="8"/>
                  <a:pt x="24" y="6"/>
                  <a:pt x="24" y="6"/>
                </a:cubicBezTo>
                <a:cubicBezTo>
                  <a:pt x="25" y="8"/>
                  <a:pt x="25" y="13"/>
                  <a:pt x="25" y="15"/>
                </a:cubicBezTo>
              </a:path>
            </a:pathLst>
          </a:custGeom>
          <a:noFill/>
          <a:ln w="9525">
            <a:solidFill>
              <a:srgbClr val="FFFF00"/>
            </a:solidFill>
            <a:round/>
            <a:headEnd/>
            <a:tailEnd/>
          </a:ln>
        </p:spPr>
        <p:txBody>
          <a:bodyPr/>
          <a:lstStyle/>
          <a:p>
            <a:endParaRPr lang="en-US" dirty="0"/>
          </a:p>
        </p:txBody>
      </p:sp>
      <p:grpSp>
        <p:nvGrpSpPr>
          <p:cNvPr id="8" name="Group 33"/>
          <p:cNvGrpSpPr>
            <a:grpSpLocks/>
          </p:cNvGrpSpPr>
          <p:nvPr/>
        </p:nvGrpSpPr>
        <p:grpSpPr bwMode="auto">
          <a:xfrm>
            <a:off x="3395663" y="3641725"/>
            <a:ext cx="123825" cy="285750"/>
            <a:chOff x="2139" y="2339"/>
            <a:chExt cx="78" cy="180"/>
          </a:xfrm>
        </p:grpSpPr>
        <p:sp>
          <p:nvSpPr>
            <p:cNvPr id="69711" name="Line 34"/>
            <p:cNvSpPr>
              <a:spLocks noChangeShapeType="1"/>
            </p:cNvSpPr>
            <p:nvPr/>
          </p:nvSpPr>
          <p:spPr bwMode="auto">
            <a:xfrm flipV="1">
              <a:off x="2169" y="2399"/>
              <a:ext cx="6" cy="120"/>
            </a:xfrm>
            <a:prstGeom prst="line">
              <a:avLst/>
            </a:prstGeom>
            <a:noFill/>
            <a:ln w="19050">
              <a:solidFill>
                <a:srgbClr val="0085D5"/>
              </a:solidFill>
              <a:round/>
              <a:headEnd/>
              <a:tailEnd/>
            </a:ln>
          </p:spPr>
          <p:txBody>
            <a:bodyPr/>
            <a:lstStyle/>
            <a:p>
              <a:endParaRPr lang="en-US" dirty="0"/>
            </a:p>
          </p:txBody>
        </p:sp>
        <p:sp>
          <p:nvSpPr>
            <p:cNvPr id="69712" name="Freeform 35"/>
            <p:cNvSpPr>
              <a:spLocks/>
            </p:cNvSpPr>
            <p:nvPr/>
          </p:nvSpPr>
          <p:spPr bwMode="auto">
            <a:xfrm>
              <a:off x="2139" y="2339"/>
              <a:ext cx="78" cy="72"/>
            </a:xfrm>
            <a:custGeom>
              <a:avLst/>
              <a:gdLst>
                <a:gd name="T0" fmla="*/ 78 w 78"/>
                <a:gd name="T1" fmla="*/ 72 h 72"/>
                <a:gd name="T2" fmla="*/ 36 w 78"/>
                <a:gd name="T3" fmla="*/ 0 h 72"/>
                <a:gd name="T4" fmla="*/ 0 w 78"/>
                <a:gd name="T5" fmla="*/ 72 h 72"/>
                <a:gd name="T6" fmla="*/ 78 w 78"/>
                <a:gd name="T7" fmla="*/ 72 h 72"/>
                <a:gd name="T8" fmla="*/ 0 60000 65536"/>
                <a:gd name="T9" fmla="*/ 0 60000 65536"/>
                <a:gd name="T10" fmla="*/ 0 60000 65536"/>
                <a:gd name="T11" fmla="*/ 0 60000 65536"/>
                <a:gd name="T12" fmla="*/ 0 w 78"/>
                <a:gd name="T13" fmla="*/ 0 h 72"/>
                <a:gd name="T14" fmla="*/ 78 w 78"/>
                <a:gd name="T15" fmla="*/ 72 h 72"/>
              </a:gdLst>
              <a:ahLst/>
              <a:cxnLst>
                <a:cxn ang="T8">
                  <a:pos x="T0" y="T1"/>
                </a:cxn>
                <a:cxn ang="T9">
                  <a:pos x="T2" y="T3"/>
                </a:cxn>
                <a:cxn ang="T10">
                  <a:pos x="T4" y="T5"/>
                </a:cxn>
                <a:cxn ang="T11">
                  <a:pos x="T6" y="T7"/>
                </a:cxn>
              </a:cxnLst>
              <a:rect l="T12" t="T13" r="T14" b="T15"/>
              <a:pathLst>
                <a:path w="78" h="72">
                  <a:moveTo>
                    <a:pt x="78" y="72"/>
                  </a:moveTo>
                  <a:lnTo>
                    <a:pt x="36" y="0"/>
                  </a:lnTo>
                  <a:lnTo>
                    <a:pt x="0" y="72"/>
                  </a:lnTo>
                  <a:lnTo>
                    <a:pt x="78" y="72"/>
                  </a:lnTo>
                  <a:close/>
                </a:path>
              </a:pathLst>
            </a:custGeom>
            <a:solidFill>
              <a:srgbClr val="0085D5"/>
            </a:solidFill>
            <a:ln w="9525">
              <a:noFill/>
              <a:round/>
              <a:headEnd/>
              <a:tailEnd/>
            </a:ln>
          </p:spPr>
          <p:txBody>
            <a:bodyPr/>
            <a:lstStyle/>
            <a:p>
              <a:endParaRPr lang="en-US" dirty="0"/>
            </a:p>
          </p:txBody>
        </p:sp>
      </p:grpSp>
      <p:sp>
        <p:nvSpPr>
          <p:cNvPr id="69652" name="Line 36"/>
          <p:cNvSpPr>
            <a:spLocks noChangeShapeType="1"/>
          </p:cNvSpPr>
          <p:nvPr/>
        </p:nvSpPr>
        <p:spPr bwMode="auto">
          <a:xfrm>
            <a:off x="2814638" y="3175000"/>
            <a:ext cx="504825" cy="1588"/>
          </a:xfrm>
          <a:prstGeom prst="line">
            <a:avLst/>
          </a:prstGeom>
          <a:noFill/>
          <a:ln w="19050">
            <a:solidFill>
              <a:srgbClr val="FFFF00"/>
            </a:solidFill>
            <a:round/>
            <a:headEnd/>
            <a:tailEnd/>
          </a:ln>
        </p:spPr>
        <p:txBody>
          <a:bodyPr/>
          <a:lstStyle/>
          <a:p>
            <a:endParaRPr lang="en-US" dirty="0"/>
          </a:p>
        </p:txBody>
      </p:sp>
      <p:sp>
        <p:nvSpPr>
          <p:cNvPr id="69653" name="Rectangle 37"/>
          <p:cNvSpPr>
            <a:spLocks noChangeArrowheads="1"/>
          </p:cNvSpPr>
          <p:nvPr/>
        </p:nvSpPr>
        <p:spPr bwMode="auto">
          <a:xfrm>
            <a:off x="3386138" y="4375150"/>
            <a:ext cx="914400" cy="428625"/>
          </a:xfrm>
          <a:prstGeom prst="rect">
            <a:avLst/>
          </a:prstGeom>
          <a:noFill/>
          <a:ln w="9525">
            <a:noFill/>
            <a:miter lim="800000"/>
            <a:headEnd/>
            <a:tailEnd/>
          </a:ln>
        </p:spPr>
        <p:txBody>
          <a:bodyPr/>
          <a:lstStyle/>
          <a:p>
            <a:endParaRPr lang="en-US" dirty="0"/>
          </a:p>
        </p:txBody>
      </p:sp>
      <p:sp>
        <p:nvSpPr>
          <p:cNvPr id="69654" name="Rectangle 38"/>
          <p:cNvSpPr>
            <a:spLocks noChangeArrowheads="1"/>
          </p:cNvSpPr>
          <p:nvPr/>
        </p:nvSpPr>
        <p:spPr bwMode="auto">
          <a:xfrm>
            <a:off x="3200400" y="4452938"/>
            <a:ext cx="831850" cy="147733"/>
          </a:xfrm>
          <a:prstGeom prst="rect">
            <a:avLst/>
          </a:prstGeom>
          <a:noFill/>
          <a:ln w="9525">
            <a:noFill/>
            <a:miter lim="800000"/>
            <a:headEnd/>
            <a:tailEnd/>
          </a:ln>
        </p:spPr>
        <p:txBody>
          <a:bodyPr lIns="0" tIns="0" rIns="0" bIns="0">
            <a:spAutoFit/>
          </a:bodyPr>
          <a:lstStyle/>
          <a:p>
            <a:pPr>
              <a:lnSpc>
                <a:spcPct val="80000"/>
              </a:lnSpc>
              <a:spcBef>
                <a:spcPct val="50000"/>
              </a:spcBef>
            </a:pPr>
            <a:r>
              <a:rPr lang="ja-JP" altLang="en-US" sz="1200" b="1" smtClean="0">
                <a:latin typeface="Agilent TT Cond" pitchFamily="34" charset="0"/>
                <a:ea typeface="ＭＳ Ｐゴシック" pitchFamily="34" charset="-128"/>
              </a:rPr>
              <a:t>1</a:t>
            </a:r>
            <a:r>
              <a:rPr lang="en-US" altLang="ja-JP" sz="1200" b="1" dirty="0" smtClean="0">
                <a:latin typeface="Agilent TT Cond" pitchFamily="34" charset="0"/>
                <a:ea typeface="ＭＳ Ｐゴシック" pitchFamily="34" charset="-128"/>
              </a:rPr>
              <a:t>6</a:t>
            </a:r>
            <a:r>
              <a:rPr lang="ja-JP" altLang="en-US" sz="1200" b="1" smtClean="0">
                <a:latin typeface="Agilent TT Cond" pitchFamily="34" charset="0"/>
                <a:ea typeface="ＭＳ Ｐゴシック" pitchFamily="34" charset="-128"/>
              </a:rPr>
              <a:t> </a:t>
            </a:r>
            <a:r>
              <a:rPr lang="en-US" altLang="ja-JP" sz="1200" b="1" dirty="0">
                <a:latin typeface="Agilent TT Cond" pitchFamily="34" charset="0"/>
                <a:ea typeface="ＭＳ Ｐゴシック" pitchFamily="34" charset="-128"/>
              </a:rPr>
              <a:t>bit ADC</a:t>
            </a:r>
          </a:p>
        </p:txBody>
      </p:sp>
      <p:sp>
        <p:nvSpPr>
          <p:cNvPr id="69655" name="Rectangle 39"/>
          <p:cNvSpPr>
            <a:spLocks noChangeArrowheads="1"/>
          </p:cNvSpPr>
          <p:nvPr/>
        </p:nvSpPr>
        <p:spPr bwMode="auto">
          <a:xfrm>
            <a:off x="2895600" y="4594225"/>
            <a:ext cx="1377108" cy="553998"/>
          </a:xfrm>
          <a:prstGeom prst="rect">
            <a:avLst/>
          </a:prstGeom>
          <a:noFill/>
          <a:ln w="9525">
            <a:noFill/>
            <a:miter lim="800000"/>
            <a:headEnd/>
            <a:tailEnd/>
          </a:ln>
        </p:spPr>
        <p:txBody>
          <a:bodyPr wrap="none" lIns="0" tIns="0" rIns="0" bIns="0">
            <a:spAutoFit/>
          </a:bodyPr>
          <a:lstStyle/>
          <a:p>
            <a:pPr>
              <a:spcBef>
                <a:spcPct val="50000"/>
              </a:spcBef>
              <a:buFontTx/>
              <a:buChar char="•"/>
            </a:pPr>
            <a:r>
              <a:rPr lang="en-US" altLang="ja-JP" sz="1200" dirty="0">
                <a:latin typeface="Agilent TT Cond" pitchFamily="34" charset="0"/>
                <a:ea typeface="ＭＳ Ｐゴシック" pitchFamily="34" charset="-128"/>
              </a:rPr>
              <a:t> Wider dynamic range</a:t>
            </a:r>
            <a:br>
              <a:rPr lang="en-US" altLang="ja-JP" sz="1200" dirty="0">
                <a:latin typeface="Agilent TT Cond" pitchFamily="34" charset="0"/>
                <a:ea typeface="ＭＳ Ｐゴシック" pitchFamily="34" charset="-128"/>
              </a:rPr>
            </a:br>
            <a:r>
              <a:rPr lang="en-US" altLang="ja-JP" sz="1200" dirty="0">
                <a:latin typeface="Agilent TT Cond" pitchFamily="34" charset="0"/>
                <a:ea typeface="ＭＳ Ｐゴシック" pitchFamily="34" charset="-128"/>
              </a:rPr>
              <a:t>   with autoranging</a:t>
            </a:r>
            <a:br>
              <a:rPr lang="en-US" altLang="ja-JP" sz="1200" dirty="0">
                <a:latin typeface="Agilent TT Cond" pitchFamily="34" charset="0"/>
                <a:ea typeface="ＭＳ Ｐゴシック" pitchFamily="34" charset="-128"/>
              </a:rPr>
            </a:br>
            <a:r>
              <a:rPr lang="en-US" altLang="ja-JP" sz="1200" dirty="0">
                <a:latin typeface="Agilent TT Cond" pitchFamily="34" charset="0"/>
                <a:ea typeface="ＭＳ Ｐゴシック" pitchFamily="34" charset="-128"/>
              </a:rPr>
              <a:t>• Dither on/off</a:t>
            </a:r>
            <a:endParaRPr lang="en-US" altLang="ja-JP" sz="1200" b="1" dirty="0">
              <a:latin typeface="Agilent TT Cond" pitchFamily="34" charset="0"/>
              <a:ea typeface="ＭＳ Ｐゴシック" pitchFamily="34" charset="-128"/>
            </a:endParaRPr>
          </a:p>
        </p:txBody>
      </p:sp>
      <p:sp>
        <p:nvSpPr>
          <p:cNvPr id="69656" name="Rectangle 40"/>
          <p:cNvSpPr>
            <a:spLocks noChangeArrowheads="1"/>
          </p:cNvSpPr>
          <p:nvPr/>
        </p:nvSpPr>
        <p:spPr bwMode="auto">
          <a:xfrm>
            <a:off x="4138613" y="2727325"/>
            <a:ext cx="2752725" cy="942975"/>
          </a:xfrm>
          <a:prstGeom prst="rect">
            <a:avLst/>
          </a:prstGeom>
          <a:solidFill>
            <a:srgbClr val="0085D5"/>
          </a:solidFill>
          <a:ln w="19050">
            <a:solidFill>
              <a:srgbClr val="FFFF00"/>
            </a:solidFill>
            <a:miter lim="800000"/>
            <a:headEnd/>
            <a:tailEnd/>
          </a:ln>
        </p:spPr>
        <p:txBody>
          <a:bodyPr/>
          <a:lstStyle/>
          <a:p>
            <a:endParaRPr lang="en-US" dirty="0"/>
          </a:p>
        </p:txBody>
      </p:sp>
      <p:sp>
        <p:nvSpPr>
          <p:cNvPr id="69657" name="Freeform 41"/>
          <p:cNvSpPr>
            <a:spLocks/>
          </p:cNvSpPr>
          <p:nvPr/>
        </p:nvSpPr>
        <p:spPr bwMode="auto">
          <a:xfrm>
            <a:off x="3681413" y="2927350"/>
            <a:ext cx="447675" cy="533400"/>
          </a:xfrm>
          <a:custGeom>
            <a:avLst/>
            <a:gdLst>
              <a:gd name="T0" fmla="*/ 529232782 w 282"/>
              <a:gd name="T1" fmla="*/ 0 h 336"/>
              <a:gd name="T2" fmla="*/ 529232782 w 282"/>
              <a:gd name="T3" fmla="*/ 211693147 h 336"/>
              <a:gd name="T4" fmla="*/ 0 w 282"/>
              <a:gd name="T5" fmla="*/ 211693147 h 336"/>
              <a:gd name="T6" fmla="*/ 0 w 282"/>
              <a:gd name="T7" fmla="*/ 635079343 h 336"/>
              <a:gd name="T8" fmla="*/ 529232782 w 282"/>
              <a:gd name="T9" fmla="*/ 635079343 h 336"/>
              <a:gd name="T10" fmla="*/ 529232782 w 282"/>
              <a:gd name="T11" fmla="*/ 846772589 h 336"/>
              <a:gd name="T12" fmla="*/ 710683953 w 282"/>
              <a:gd name="T13" fmla="*/ 423386295 h 336"/>
              <a:gd name="T14" fmla="*/ 529232782 w 282"/>
              <a:gd name="T15" fmla="*/ 0 h 336"/>
              <a:gd name="T16" fmla="*/ 0 60000 65536"/>
              <a:gd name="T17" fmla="*/ 0 60000 65536"/>
              <a:gd name="T18" fmla="*/ 0 60000 65536"/>
              <a:gd name="T19" fmla="*/ 0 60000 65536"/>
              <a:gd name="T20" fmla="*/ 0 60000 65536"/>
              <a:gd name="T21" fmla="*/ 0 60000 65536"/>
              <a:gd name="T22" fmla="*/ 0 60000 65536"/>
              <a:gd name="T23" fmla="*/ 0 60000 65536"/>
              <a:gd name="T24" fmla="*/ 0 w 282"/>
              <a:gd name="T25" fmla="*/ 0 h 336"/>
              <a:gd name="T26" fmla="*/ 282 w 282"/>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2" h="336">
                <a:moveTo>
                  <a:pt x="210" y="0"/>
                </a:moveTo>
                <a:lnTo>
                  <a:pt x="210" y="84"/>
                </a:lnTo>
                <a:lnTo>
                  <a:pt x="0" y="84"/>
                </a:lnTo>
                <a:lnTo>
                  <a:pt x="0" y="252"/>
                </a:lnTo>
                <a:lnTo>
                  <a:pt x="210" y="252"/>
                </a:lnTo>
                <a:lnTo>
                  <a:pt x="210" y="336"/>
                </a:lnTo>
                <a:lnTo>
                  <a:pt x="282" y="168"/>
                </a:lnTo>
                <a:lnTo>
                  <a:pt x="210" y="0"/>
                </a:lnTo>
                <a:close/>
              </a:path>
            </a:pathLst>
          </a:custGeom>
          <a:noFill/>
          <a:ln w="9525">
            <a:solidFill>
              <a:srgbClr val="FFFF00"/>
            </a:solidFill>
            <a:round/>
            <a:headEnd/>
            <a:tailEnd/>
          </a:ln>
        </p:spPr>
        <p:txBody>
          <a:bodyPr/>
          <a:lstStyle/>
          <a:p>
            <a:endParaRPr lang="en-US" dirty="0"/>
          </a:p>
        </p:txBody>
      </p:sp>
      <p:grpSp>
        <p:nvGrpSpPr>
          <p:cNvPr id="9" name="Group 42"/>
          <p:cNvGrpSpPr>
            <a:grpSpLocks/>
          </p:cNvGrpSpPr>
          <p:nvPr/>
        </p:nvGrpSpPr>
        <p:grpSpPr bwMode="auto">
          <a:xfrm>
            <a:off x="4919663" y="2917825"/>
            <a:ext cx="600075" cy="571500"/>
            <a:chOff x="3099" y="1883"/>
            <a:chExt cx="378" cy="360"/>
          </a:xfrm>
        </p:grpSpPr>
        <p:sp>
          <p:nvSpPr>
            <p:cNvPr id="69708" name="Rectangle 43"/>
            <p:cNvSpPr>
              <a:spLocks noChangeArrowheads="1"/>
            </p:cNvSpPr>
            <p:nvPr/>
          </p:nvSpPr>
          <p:spPr bwMode="auto">
            <a:xfrm>
              <a:off x="3099" y="1883"/>
              <a:ext cx="378" cy="360"/>
            </a:xfrm>
            <a:prstGeom prst="rect">
              <a:avLst/>
            </a:prstGeom>
            <a:noFill/>
            <a:ln w="9525">
              <a:solidFill>
                <a:srgbClr val="FFFF00"/>
              </a:solidFill>
              <a:miter lim="800000"/>
              <a:headEnd/>
              <a:tailEnd/>
            </a:ln>
          </p:spPr>
          <p:txBody>
            <a:bodyPr/>
            <a:lstStyle/>
            <a:p>
              <a:endParaRPr lang="en-US" dirty="0"/>
            </a:p>
          </p:txBody>
        </p:sp>
        <p:sp>
          <p:nvSpPr>
            <p:cNvPr id="69709" name="Freeform 44"/>
            <p:cNvSpPr>
              <a:spLocks/>
            </p:cNvSpPr>
            <p:nvPr/>
          </p:nvSpPr>
          <p:spPr bwMode="auto">
            <a:xfrm>
              <a:off x="3135" y="1925"/>
              <a:ext cx="156" cy="258"/>
            </a:xfrm>
            <a:custGeom>
              <a:avLst/>
              <a:gdLst>
                <a:gd name="T0" fmla="*/ 0 w 26"/>
                <a:gd name="T1" fmla="*/ 1548 h 43"/>
                <a:gd name="T2" fmla="*/ 288 w 26"/>
                <a:gd name="T3" fmla="*/ 252 h 43"/>
                <a:gd name="T4" fmla="*/ 936 w 26"/>
                <a:gd name="T5" fmla="*/ 36 h 43"/>
                <a:gd name="T6" fmla="*/ 0 60000 65536"/>
                <a:gd name="T7" fmla="*/ 0 60000 65536"/>
                <a:gd name="T8" fmla="*/ 0 60000 65536"/>
                <a:gd name="T9" fmla="*/ 0 w 26"/>
                <a:gd name="T10" fmla="*/ 0 h 43"/>
                <a:gd name="T11" fmla="*/ 26 w 26"/>
                <a:gd name="T12" fmla="*/ 43 h 43"/>
              </a:gdLst>
              <a:ahLst/>
              <a:cxnLst>
                <a:cxn ang="T6">
                  <a:pos x="T0" y="T1"/>
                </a:cxn>
                <a:cxn ang="T7">
                  <a:pos x="T2" y="T3"/>
                </a:cxn>
                <a:cxn ang="T8">
                  <a:pos x="T4" y="T5"/>
                </a:cxn>
              </a:cxnLst>
              <a:rect l="T9" t="T10" r="T11" b="T12"/>
              <a:pathLst>
                <a:path w="26" h="43">
                  <a:moveTo>
                    <a:pt x="0" y="43"/>
                  </a:moveTo>
                  <a:cubicBezTo>
                    <a:pt x="2" y="29"/>
                    <a:pt x="4" y="14"/>
                    <a:pt x="8" y="7"/>
                  </a:cubicBezTo>
                  <a:cubicBezTo>
                    <a:pt x="13" y="0"/>
                    <a:pt x="19" y="0"/>
                    <a:pt x="26" y="1"/>
                  </a:cubicBezTo>
                </a:path>
              </a:pathLst>
            </a:custGeom>
            <a:noFill/>
            <a:ln w="9525">
              <a:solidFill>
                <a:srgbClr val="FFFF00"/>
              </a:solidFill>
              <a:round/>
              <a:headEnd/>
              <a:tailEnd/>
            </a:ln>
          </p:spPr>
          <p:txBody>
            <a:bodyPr/>
            <a:lstStyle/>
            <a:p>
              <a:endParaRPr lang="en-US" dirty="0"/>
            </a:p>
          </p:txBody>
        </p:sp>
        <p:sp>
          <p:nvSpPr>
            <p:cNvPr id="69710" name="Freeform 45"/>
            <p:cNvSpPr>
              <a:spLocks/>
            </p:cNvSpPr>
            <p:nvPr/>
          </p:nvSpPr>
          <p:spPr bwMode="auto">
            <a:xfrm>
              <a:off x="3279" y="1925"/>
              <a:ext cx="156" cy="258"/>
            </a:xfrm>
            <a:custGeom>
              <a:avLst/>
              <a:gdLst>
                <a:gd name="T0" fmla="*/ 936 w 26"/>
                <a:gd name="T1" fmla="*/ 1548 h 43"/>
                <a:gd name="T2" fmla="*/ 648 w 26"/>
                <a:gd name="T3" fmla="*/ 252 h 43"/>
                <a:gd name="T4" fmla="*/ 0 w 26"/>
                <a:gd name="T5" fmla="*/ 36 h 43"/>
                <a:gd name="T6" fmla="*/ 0 60000 65536"/>
                <a:gd name="T7" fmla="*/ 0 60000 65536"/>
                <a:gd name="T8" fmla="*/ 0 60000 65536"/>
                <a:gd name="T9" fmla="*/ 0 w 26"/>
                <a:gd name="T10" fmla="*/ 0 h 43"/>
                <a:gd name="T11" fmla="*/ 26 w 26"/>
                <a:gd name="T12" fmla="*/ 43 h 43"/>
              </a:gdLst>
              <a:ahLst/>
              <a:cxnLst>
                <a:cxn ang="T6">
                  <a:pos x="T0" y="T1"/>
                </a:cxn>
                <a:cxn ang="T7">
                  <a:pos x="T2" y="T3"/>
                </a:cxn>
                <a:cxn ang="T8">
                  <a:pos x="T4" y="T5"/>
                </a:cxn>
              </a:cxnLst>
              <a:rect l="T9" t="T10" r="T11" b="T12"/>
              <a:pathLst>
                <a:path w="26" h="43">
                  <a:moveTo>
                    <a:pt x="26" y="43"/>
                  </a:moveTo>
                  <a:cubicBezTo>
                    <a:pt x="24" y="29"/>
                    <a:pt x="22" y="14"/>
                    <a:pt x="18" y="7"/>
                  </a:cubicBezTo>
                  <a:cubicBezTo>
                    <a:pt x="13" y="0"/>
                    <a:pt x="7" y="0"/>
                    <a:pt x="0" y="1"/>
                  </a:cubicBezTo>
                </a:path>
              </a:pathLst>
            </a:custGeom>
            <a:noFill/>
            <a:ln w="9525">
              <a:solidFill>
                <a:srgbClr val="FFFF00"/>
              </a:solidFill>
              <a:round/>
              <a:headEnd/>
              <a:tailEnd/>
            </a:ln>
          </p:spPr>
          <p:txBody>
            <a:bodyPr/>
            <a:lstStyle/>
            <a:p>
              <a:endParaRPr lang="en-US" dirty="0"/>
            </a:p>
          </p:txBody>
        </p:sp>
      </p:grpSp>
      <p:sp>
        <p:nvSpPr>
          <p:cNvPr id="69659" name="Rectangle 46"/>
          <p:cNvSpPr>
            <a:spLocks noChangeArrowheads="1"/>
          </p:cNvSpPr>
          <p:nvPr/>
        </p:nvSpPr>
        <p:spPr bwMode="auto">
          <a:xfrm>
            <a:off x="2357438" y="2308225"/>
            <a:ext cx="1057275" cy="638175"/>
          </a:xfrm>
          <a:prstGeom prst="rect">
            <a:avLst/>
          </a:prstGeom>
          <a:noFill/>
          <a:ln w="9525">
            <a:noFill/>
            <a:miter lim="800000"/>
            <a:headEnd/>
            <a:tailEnd/>
          </a:ln>
        </p:spPr>
        <p:txBody>
          <a:bodyPr/>
          <a:lstStyle/>
          <a:p>
            <a:endParaRPr lang="en-US" dirty="0"/>
          </a:p>
        </p:txBody>
      </p:sp>
      <p:sp>
        <p:nvSpPr>
          <p:cNvPr id="69660" name="Rectangle 47"/>
          <p:cNvSpPr>
            <a:spLocks noChangeArrowheads="1"/>
          </p:cNvSpPr>
          <p:nvPr/>
        </p:nvSpPr>
        <p:spPr bwMode="auto">
          <a:xfrm>
            <a:off x="2364763" y="2266434"/>
            <a:ext cx="674865" cy="295466"/>
          </a:xfrm>
          <a:prstGeom prst="rect">
            <a:avLst/>
          </a:prstGeom>
          <a:noFill/>
          <a:ln w="9525">
            <a:noFill/>
            <a:miter lim="800000"/>
            <a:headEnd/>
            <a:tailEnd/>
          </a:ln>
        </p:spPr>
        <p:txBody>
          <a:bodyPr wrap="none" lIns="0" tIns="0" rIns="0" bIns="0">
            <a:spAutoFit/>
          </a:bodyPr>
          <a:lstStyle/>
          <a:p>
            <a:pPr algn="ctr">
              <a:lnSpc>
                <a:spcPct val="80000"/>
              </a:lnSpc>
              <a:spcBef>
                <a:spcPct val="50000"/>
              </a:spcBef>
            </a:pPr>
            <a:r>
              <a:rPr lang="en-US" altLang="ja-JP" sz="1200" b="1" dirty="0">
                <a:latin typeface="Agilent TT Cond" pitchFamily="34" charset="0"/>
                <a:ea typeface="ＭＳ Ｐゴシック" pitchFamily="34" charset="-128"/>
              </a:rPr>
              <a:t>Analog</a:t>
            </a:r>
            <a:br>
              <a:rPr lang="en-US" altLang="ja-JP" sz="1200" b="1" dirty="0">
                <a:latin typeface="Agilent TT Cond" pitchFamily="34" charset="0"/>
                <a:ea typeface="ＭＳ Ｐゴシック" pitchFamily="34" charset="-128"/>
              </a:rPr>
            </a:br>
            <a:r>
              <a:rPr lang="en-US" altLang="ja-JP" sz="1200" b="1" dirty="0">
                <a:latin typeface="Agilent TT Cond" pitchFamily="34" charset="0"/>
                <a:ea typeface="ＭＳ Ｐゴシック" pitchFamily="34" charset="-128"/>
              </a:rPr>
              <a:t>Pre-Filter</a:t>
            </a:r>
          </a:p>
        </p:txBody>
      </p:sp>
      <p:sp>
        <p:nvSpPr>
          <p:cNvPr id="69661" name="Rectangle 48"/>
          <p:cNvSpPr>
            <a:spLocks noChangeArrowheads="1"/>
          </p:cNvSpPr>
          <p:nvPr/>
        </p:nvSpPr>
        <p:spPr bwMode="auto">
          <a:xfrm>
            <a:off x="2286000" y="2634734"/>
            <a:ext cx="876842" cy="184666"/>
          </a:xfrm>
          <a:prstGeom prst="rect">
            <a:avLst/>
          </a:prstGeom>
          <a:noFill/>
          <a:ln w="9525">
            <a:noFill/>
            <a:miter lim="800000"/>
            <a:headEnd/>
            <a:tailEnd/>
          </a:ln>
        </p:spPr>
        <p:txBody>
          <a:bodyPr wrap="none" lIns="0" tIns="0" rIns="0" bIns="0">
            <a:spAutoFit/>
          </a:bodyPr>
          <a:lstStyle/>
          <a:p>
            <a:pPr algn="ctr">
              <a:spcBef>
                <a:spcPct val="50000"/>
              </a:spcBef>
            </a:pPr>
            <a:r>
              <a:rPr lang="ja-JP" altLang="en-US" sz="1200">
                <a:latin typeface="Agilent TT Cond" pitchFamily="34" charset="0"/>
                <a:ea typeface="ＭＳ Ｐゴシック" pitchFamily="34" charset="-128"/>
              </a:rPr>
              <a:t>(</a:t>
            </a:r>
            <a:r>
              <a:rPr lang="en-US" altLang="ja-JP" sz="1200" dirty="0">
                <a:latin typeface="Agilent TT Cond" pitchFamily="34" charset="0"/>
                <a:ea typeface="ＭＳ Ｐゴシック" pitchFamily="34" charset="-128"/>
              </a:rPr>
              <a:t>Single Pole)</a:t>
            </a:r>
            <a:endParaRPr lang="en-US" altLang="ja-JP" sz="1200" b="1" dirty="0">
              <a:latin typeface="Agilent TT Cond" pitchFamily="34" charset="0"/>
              <a:ea typeface="ＭＳ Ｐゴシック" pitchFamily="34" charset="-128"/>
            </a:endParaRPr>
          </a:p>
        </p:txBody>
      </p:sp>
      <p:sp>
        <p:nvSpPr>
          <p:cNvPr id="69662" name="Rectangle 49"/>
          <p:cNvSpPr>
            <a:spLocks noChangeArrowheads="1"/>
          </p:cNvSpPr>
          <p:nvPr/>
        </p:nvSpPr>
        <p:spPr bwMode="auto">
          <a:xfrm>
            <a:off x="2819400" y="1117600"/>
            <a:ext cx="1447800" cy="1066800"/>
          </a:xfrm>
          <a:prstGeom prst="rect">
            <a:avLst/>
          </a:prstGeom>
          <a:noFill/>
          <a:ln w="9525">
            <a:noFill/>
            <a:miter lim="800000"/>
            <a:headEnd/>
            <a:tailEnd/>
          </a:ln>
        </p:spPr>
        <p:txBody>
          <a:bodyPr/>
          <a:lstStyle/>
          <a:p>
            <a:endParaRPr lang="en-US" dirty="0"/>
          </a:p>
        </p:txBody>
      </p:sp>
      <p:sp>
        <p:nvSpPr>
          <p:cNvPr id="69663" name="Rectangle 50"/>
          <p:cNvSpPr>
            <a:spLocks noChangeArrowheads="1"/>
          </p:cNvSpPr>
          <p:nvPr/>
        </p:nvSpPr>
        <p:spPr bwMode="auto">
          <a:xfrm>
            <a:off x="4332248" y="1514475"/>
            <a:ext cx="1157368" cy="184666"/>
          </a:xfrm>
          <a:prstGeom prst="rect">
            <a:avLst/>
          </a:prstGeom>
          <a:noFill/>
          <a:ln w="9525">
            <a:noFill/>
            <a:miter lim="800000"/>
            <a:headEnd/>
            <a:tailEnd/>
          </a:ln>
        </p:spPr>
        <p:txBody>
          <a:bodyPr wrap="none" lIns="0" tIns="0" rIns="0" bIns="0">
            <a:spAutoFit/>
          </a:bodyPr>
          <a:lstStyle/>
          <a:p>
            <a:pPr algn="ctr">
              <a:spcBef>
                <a:spcPct val="50000"/>
              </a:spcBef>
            </a:pPr>
            <a:r>
              <a:rPr lang="en-US" altLang="ja-JP" sz="1200" b="1" dirty="0">
                <a:latin typeface="Agilent TT Cond" pitchFamily="34" charset="0"/>
                <a:ea typeface="ＭＳ Ｐゴシック" pitchFamily="34" charset="-128"/>
              </a:rPr>
              <a:t>Digital IF Filters</a:t>
            </a:r>
          </a:p>
        </p:txBody>
      </p:sp>
      <p:sp>
        <p:nvSpPr>
          <p:cNvPr id="69664" name="Rectangle 51"/>
          <p:cNvSpPr>
            <a:spLocks noChangeArrowheads="1"/>
          </p:cNvSpPr>
          <p:nvPr/>
        </p:nvSpPr>
        <p:spPr bwMode="auto">
          <a:xfrm>
            <a:off x="3751263" y="1714500"/>
            <a:ext cx="1165384" cy="738664"/>
          </a:xfrm>
          <a:prstGeom prst="rect">
            <a:avLst/>
          </a:prstGeom>
          <a:noFill/>
          <a:ln w="9525">
            <a:noFill/>
            <a:miter lim="800000"/>
            <a:headEnd/>
            <a:tailEnd/>
          </a:ln>
        </p:spPr>
        <p:txBody>
          <a:bodyPr wrap="none" lIns="0" tIns="0" rIns="0" bIns="0">
            <a:spAutoFit/>
          </a:bodyPr>
          <a:lstStyle/>
          <a:p>
            <a:pPr>
              <a:spcBef>
                <a:spcPct val="50000"/>
              </a:spcBef>
            </a:pPr>
            <a:r>
              <a:rPr lang="en-US" altLang="ja-JP" sz="1200" dirty="0">
                <a:latin typeface="Agilent TT Cond" pitchFamily="34" charset="0"/>
                <a:ea typeface="ＭＳ Ｐゴシック" pitchFamily="34" charset="-128"/>
              </a:rPr>
              <a:t>•</a:t>
            </a:r>
            <a:r>
              <a:rPr lang="ja-JP" altLang="en-US" sz="1200">
                <a:latin typeface="Agilent TT Cond" pitchFamily="34" charset="0"/>
                <a:ea typeface="ＭＳ Ｐゴシック" pitchFamily="34" charset="-128"/>
              </a:rPr>
              <a:t> 160 </a:t>
            </a:r>
            <a:r>
              <a:rPr lang="en-US" altLang="ja-JP" sz="1200" dirty="0">
                <a:latin typeface="Agilent TT Cond" pitchFamily="34" charset="0"/>
                <a:ea typeface="ＭＳ Ｐゴシック" pitchFamily="34" charset="-128"/>
              </a:rPr>
              <a:t>RBW filters</a:t>
            </a:r>
            <a:br>
              <a:rPr lang="en-US" altLang="ja-JP" sz="1200" dirty="0">
                <a:latin typeface="Agilent TT Cond" pitchFamily="34" charset="0"/>
                <a:ea typeface="ＭＳ Ｐゴシック" pitchFamily="34" charset="-128"/>
              </a:rPr>
            </a:br>
            <a:r>
              <a:rPr lang="en-US" altLang="ja-JP" sz="1200" dirty="0">
                <a:latin typeface="Agilent TT Cond" pitchFamily="34" charset="0"/>
                <a:ea typeface="ＭＳ Ｐゴシック" pitchFamily="34" charset="-128"/>
              </a:rPr>
              <a:t>• 1 Hz to 8 MHz</a:t>
            </a:r>
            <a:br>
              <a:rPr lang="en-US" altLang="ja-JP" sz="1200" dirty="0">
                <a:latin typeface="Agilent TT Cond" pitchFamily="34" charset="0"/>
                <a:ea typeface="ＭＳ Ｐゴシック" pitchFamily="34" charset="-128"/>
              </a:rPr>
            </a:br>
            <a:r>
              <a:rPr lang="en-US" altLang="ja-JP" sz="1200" dirty="0">
                <a:latin typeface="Agilent TT Cond" pitchFamily="34" charset="0"/>
                <a:ea typeface="ＭＳ Ｐゴシック" pitchFamily="34" charset="-128"/>
              </a:rPr>
              <a:t>• ±0.03 dB </a:t>
            </a:r>
            <a:br>
              <a:rPr lang="en-US" altLang="ja-JP" sz="1200" dirty="0">
                <a:latin typeface="Agilent TT Cond" pitchFamily="34" charset="0"/>
                <a:ea typeface="ＭＳ Ｐゴシック" pitchFamily="34" charset="-128"/>
              </a:rPr>
            </a:br>
            <a:r>
              <a:rPr lang="en-US" altLang="ja-JP" sz="1200" dirty="0">
                <a:latin typeface="Agilent TT Cond" pitchFamily="34" charset="0"/>
                <a:ea typeface="ＭＳ Ｐゴシック" pitchFamily="34" charset="-128"/>
              </a:rPr>
              <a:t>  switching error</a:t>
            </a:r>
          </a:p>
        </p:txBody>
      </p:sp>
      <p:sp>
        <p:nvSpPr>
          <p:cNvPr id="69665" name="Freeform 52"/>
          <p:cNvSpPr>
            <a:spLocks/>
          </p:cNvSpPr>
          <p:nvPr/>
        </p:nvSpPr>
        <p:spPr bwMode="auto">
          <a:xfrm>
            <a:off x="5700713" y="2955925"/>
            <a:ext cx="381000" cy="457200"/>
          </a:xfrm>
          <a:custGeom>
            <a:avLst/>
            <a:gdLst>
              <a:gd name="T0" fmla="*/ 604837545 w 240"/>
              <a:gd name="T1" fmla="*/ 362902445 h 288"/>
              <a:gd name="T2" fmla="*/ 15120940 w 240"/>
              <a:gd name="T3" fmla="*/ 0 h 288"/>
              <a:gd name="T4" fmla="*/ 0 w 240"/>
              <a:gd name="T5" fmla="*/ 725804891 h 288"/>
              <a:gd name="T6" fmla="*/ 604837545 w 240"/>
              <a:gd name="T7" fmla="*/ 362902445 h 288"/>
              <a:gd name="T8" fmla="*/ 0 60000 65536"/>
              <a:gd name="T9" fmla="*/ 0 60000 65536"/>
              <a:gd name="T10" fmla="*/ 0 60000 65536"/>
              <a:gd name="T11" fmla="*/ 0 60000 65536"/>
              <a:gd name="T12" fmla="*/ 0 w 240"/>
              <a:gd name="T13" fmla="*/ 0 h 288"/>
              <a:gd name="T14" fmla="*/ 240 w 240"/>
              <a:gd name="T15" fmla="*/ 288 h 288"/>
            </a:gdLst>
            <a:ahLst/>
            <a:cxnLst>
              <a:cxn ang="T8">
                <a:pos x="T0" y="T1"/>
              </a:cxn>
              <a:cxn ang="T9">
                <a:pos x="T2" y="T3"/>
              </a:cxn>
              <a:cxn ang="T10">
                <a:pos x="T4" y="T5"/>
              </a:cxn>
              <a:cxn ang="T11">
                <a:pos x="T6" y="T7"/>
              </a:cxn>
            </a:cxnLst>
            <a:rect l="T12" t="T13" r="T14" b="T15"/>
            <a:pathLst>
              <a:path w="240" h="288">
                <a:moveTo>
                  <a:pt x="240" y="144"/>
                </a:moveTo>
                <a:lnTo>
                  <a:pt x="6" y="0"/>
                </a:lnTo>
                <a:lnTo>
                  <a:pt x="0" y="288"/>
                </a:lnTo>
                <a:lnTo>
                  <a:pt x="240" y="144"/>
                </a:lnTo>
                <a:close/>
              </a:path>
            </a:pathLst>
          </a:custGeom>
          <a:noFill/>
          <a:ln w="9525">
            <a:solidFill>
              <a:srgbClr val="FFFF00"/>
            </a:solidFill>
            <a:round/>
            <a:headEnd/>
            <a:tailEnd/>
          </a:ln>
        </p:spPr>
        <p:txBody>
          <a:bodyPr/>
          <a:lstStyle/>
          <a:p>
            <a:endParaRPr lang="en-US" dirty="0"/>
          </a:p>
        </p:txBody>
      </p:sp>
      <p:sp>
        <p:nvSpPr>
          <p:cNvPr id="69666" name="Line 53"/>
          <p:cNvSpPr>
            <a:spLocks noChangeShapeType="1"/>
          </p:cNvSpPr>
          <p:nvPr/>
        </p:nvSpPr>
        <p:spPr bwMode="auto">
          <a:xfrm>
            <a:off x="5538788" y="3194050"/>
            <a:ext cx="152400" cy="1588"/>
          </a:xfrm>
          <a:prstGeom prst="line">
            <a:avLst/>
          </a:prstGeom>
          <a:noFill/>
          <a:ln w="9525">
            <a:solidFill>
              <a:srgbClr val="FFFF00"/>
            </a:solidFill>
            <a:round/>
            <a:headEnd/>
            <a:tailEnd/>
          </a:ln>
        </p:spPr>
        <p:txBody>
          <a:bodyPr/>
          <a:lstStyle/>
          <a:p>
            <a:endParaRPr lang="en-US" dirty="0"/>
          </a:p>
        </p:txBody>
      </p:sp>
      <p:sp>
        <p:nvSpPr>
          <p:cNvPr id="69667" name="Line 54"/>
          <p:cNvSpPr>
            <a:spLocks noChangeShapeType="1"/>
          </p:cNvSpPr>
          <p:nvPr/>
        </p:nvSpPr>
        <p:spPr bwMode="auto">
          <a:xfrm>
            <a:off x="6081713" y="3184525"/>
            <a:ext cx="200025" cy="1588"/>
          </a:xfrm>
          <a:prstGeom prst="line">
            <a:avLst/>
          </a:prstGeom>
          <a:noFill/>
          <a:ln w="9525">
            <a:solidFill>
              <a:srgbClr val="FFFF00"/>
            </a:solidFill>
            <a:round/>
            <a:headEnd/>
            <a:tailEnd/>
          </a:ln>
        </p:spPr>
        <p:txBody>
          <a:bodyPr/>
          <a:lstStyle/>
          <a:p>
            <a:endParaRPr lang="en-US" dirty="0"/>
          </a:p>
        </p:txBody>
      </p:sp>
      <p:sp>
        <p:nvSpPr>
          <p:cNvPr id="69668" name="Rectangle 55"/>
          <p:cNvSpPr>
            <a:spLocks noChangeArrowheads="1"/>
          </p:cNvSpPr>
          <p:nvPr/>
        </p:nvSpPr>
        <p:spPr bwMode="auto">
          <a:xfrm>
            <a:off x="5481638" y="3784600"/>
            <a:ext cx="2114550" cy="847725"/>
          </a:xfrm>
          <a:prstGeom prst="rect">
            <a:avLst/>
          </a:prstGeom>
          <a:noFill/>
          <a:ln w="9525">
            <a:noFill/>
            <a:miter lim="800000"/>
            <a:headEnd/>
            <a:tailEnd/>
          </a:ln>
        </p:spPr>
        <p:txBody>
          <a:bodyPr/>
          <a:lstStyle/>
          <a:p>
            <a:endParaRPr lang="en-US" dirty="0"/>
          </a:p>
        </p:txBody>
      </p:sp>
      <p:sp>
        <p:nvSpPr>
          <p:cNvPr id="69669" name="Rectangle 56"/>
          <p:cNvSpPr>
            <a:spLocks noChangeArrowheads="1"/>
          </p:cNvSpPr>
          <p:nvPr/>
        </p:nvSpPr>
        <p:spPr bwMode="auto">
          <a:xfrm>
            <a:off x="5616883" y="3708400"/>
            <a:ext cx="1177310" cy="184666"/>
          </a:xfrm>
          <a:prstGeom prst="rect">
            <a:avLst/>
          </a:prstGeom>
          <a:noFill/>
          <a:ln w="9525">
            <a:noFill/>
            <a:miter lim="800000"/>
            <a:headEnd/>
            <a:tailEnd/>
          </a:ln>
        </p:spPr>
        <p:txBody>
          <a:bodyPr wrap="none" lIns="0" tIns="0" rIns="0" bIns="0">
            <a:spAutoFit/>
          </a:bodyPr>
          <a:lstStyle/>
          <a:p>
            <a:pPr algn="ctr">
              <a:spcBef>
                <a:spcPct val="50000"/>
              </a:spcBef>
            </a:pPr>
            <a:r>
              <a:rPr lang="en-US" altLang="ja-JP" sz="1200" b="1" dirty="0">
                <a:latin typeface="Agilent TT Cond" pitchFamily="34" charset="0"/>
                <a:ea typeface="ＭＳ Ｐゴシック" pitchFamily="34" charset="-128"/>
              </a:rPr>
              <a:t>Digital Log Amp</a:t>
            </a:r>
          </a:p>
        </p:txBody>
      </p:sp>
      <p:sp>
        <p:nvSpPr>
          <p:cNvPr id="69670" name="Rectangle 57"/>
          <p:cNvSpPr>
            <a:spLocks noChangeArrowheads="1"/>
          </p:cNvSpPr>
          <p:nvPr/>
        </p:nvSpPr>
        <p:spPr bwMode="auto">
          <a:xfrm>
            <a:off x="5410200" y="3937000"/>
            <a:ext cx="2111155" cy="553998"/>
          </a:xfrm>
          <a:prstGeom prst="rect">
            <a:avLst/>
          </a:prstGeom>
          <a:noFill/>
          <a:ln w="9525">
            <a:noFill/>
            <a:miter lim="800000"/>
            <a:headEnd/>
            <a:tailEnd/>
          </a:ln>
        </p:spPr>
        <p:txBody>
          <a:bodyPr wrap="none" lIns="0" tIns="0" rIns="0" bIns="0">
            <a:spAutoFit/>
          </a:bodyPr>
          <a:lstStyle/>
          <a:p>
            <a:pPr>
              <a:spcBef>
                <a:spcPct val="50000"/>
              </a:spcBef>
            </a:pPr>
            <a:r>
              <a:rPr lang="en-US" altLang="ja-JP" sz="1200" dirty="0">
                <a:latin typeface="Agilent TT Cond" pitchFamily="34" charset="0"/>
                <a:ea typeface="ＭＳ Ｐゴシック" pitchFamily="34" charset="-128"/>
              </a:rPr>
              <a:t>• ±0.07 dB Scale Fidelity</a:t>
            </a:r>
            <a:br>
              <a:rPr lang="en-US" altLang="ja-JP" sz="1200" dirty="0">
                <a:latin typeface="Agilent TT Cond" pitchFamily="34" charset="0"/>
                <a:ea typeface="ＭＳ Ｐゴシック" pitchFamily="34" charset="-128"/>
              </a:rPr>
            </a:br>
            <a:r>
              <a:rPr lang="en-US" altLang="ja-JP" sz="1200" dirty="0">
                <a:latin typeface="Agilent TT Cond" pitchFamily="34" charset="0"/>
                <a:ea typeface="ＭＳ Ｐゴシック" pitchFamily="34" charset="-128"/>
              </a:rPr>
              <a:t>• &gt;100 dB Dynamic range</a:t>
            </a:r>
            <a:br>
              <a:rPr lang="en-US" altLang="ja-JP" sz="1200" dirty="0">
                <a:latin typeface="Agilent TT Cond" pitchFamily="34" charset="0"/>
                <a:ea typeface="ＭＳ Ｐゴシック" pitchFamily="34" charset="-128"/>
              </a:rPr>
            </a:br>
            <a:r>
              <a:rPr lang="en-US" altLang="ja-JP" sz="1200" dirty="0">
                <a:latin typeface="Agilent TT Cond" pitchFamily="34" charset="0"/>
                <a:ea typeface="ＭＳ Ｐゴシック" pitchFamily="34" charset="-128"/>
              </a:rPr>
              <a:t>• ±0.0 dB reference level error</a:t>
            </a:r>
          </a:p>
        </p:txBody>
      </p:sp>
      <p:sp>
        <p:nvSpPr>
          <p:cNvPr id="69671" name="Oval 58"/>
          <p:cNvSpPr>
            <a:spLocks noChangeArrowheads="1"/>
          </p:cNvSpPr>
          <p:nvPr/>
        </p:nvSpPr>
        <p:spPr bwMode="auto">
          <a:xfrm>
            <a:off x="204788" y="3089275"/>
            <a:ext cx="152400" cy="152400"/>
          </a:xfrm>
          <a:prstGeom prst="ellipse">
            <a:avLst/>
          </a:prstGeom>
          <a:solidFill>
            <a:srgbClr val="FFFF00"/>
          </a:solidFill>
          <a:ln w="19050">
            <a:solidFill>
              <a:srgbClr val="FFFF00"/>
            </a:solidFill>
            <a:round/>
            <a:headEnd/>
            <a:tailEnd/>
          </a:ln>
        </p:spPr>
        <p:txBody>
          <a:bodyPr/>
          <a:lstStyle/>
          <a:p>
            <a:endParaRPr lang="en-US" dirty="0"/>
          </a:p>
        </p:txBody>
      </p:sp>
      <p:sp>
        <p:nvSpPr>
          <p:cNvPr id="69672" name="Rectangle 59"/>
          <p:cNvSpPr>
            <a:spLocks noChangeArrowheads="1"/>
          </p:cNvSpPr>
          <p:nvPr/>
        </p:nvSpPr>
        <p:spPr bwMode="auto">
          <a:xfrm>
            <a:off x="6281738" y="2908300"/>
            <a:ext cx="447675" cy="552450"/>
          </a:xfrm>
          <a:prstGeom prst="rect">
            <a:avLst/>
          </a:prstGeom>
          <a:noFill/>
          <a:ln w="9525">
            <a:solidFill>
              <a:srgbClr val="FFFF00"/>
            </a:solidFill>
            <a:miter lim="800000"/>
            <a:headEnd/>
            <a:tailEnd/>
          </a:ln>
        </p:spPr>
        <p:txBody>
          <a:bodyPr/>
          <a:lstStyle/>
          <a:p>
            <a:endParaRPr lang="en-US" dirty="0"/>
          </a:p>
        </p:txBody>
      </p:sp>
      <p:sp>
        <p:nvSpPr>
          <p:cNvPr id="69673" name="Rectangle 60"/>
          <p:cNvSpPr>
            <a:spLocks noChangeArrowheads="1"/>
          </p:cNvSpPr>
          <p:nvPr/>
        </p:nvSpPr>
        <p:spPr bwMode="auto">
          <a:xfrm>
            <a:off x="6555231" y="1514475"/>
            <a:ext cx="1221488" cy="184666"/>
          </a:xfrm>
          <a:prstGeom prst="rect">
            <a:avLst/>
          </a:prstGeom>
          <a:noFill/>
          <a:ln w="9525">
            <a:noFill/>
            <a:miter lim="800000"/>
            <a:headEnd/>
            <a:tailEnd/>
          </a:ln>
        </p:spPr>
        <p:txBody>
          <a:bodyPr wrap="none" lIns="0" tIns="0" rIns="0" bIns="0">
            <a:spAutoFit/>
          </a:bodyPr>
          <a:lstStyle/>
          <a:p>
            <a:pPr algn="ctr">
              <a:spcBef>
                <a:spcPct val="50000"/>
              </a:spcBef>
            </a:pPr>
            <a:r>
              <a:rPr lang="en-US" altLang="ja-JP" sz="1200" b="1" dirty="0">
                <a:latin typeface="Agilent TT Cond" pitchFamily="34" charset="0"/>
                <a:ea typeface="ＭＳ Ｐゴシック" pitchFamily="34" charset="-128"/>
              </a:rPr>
              <a:t>Digital Detectors</a:t>
            </a:r>
          </a:p>
        </p:txBody>
      </p:sp>
      <p:sp>
        <p:nvSpPr>
          <p:cNvPr id="69674" name="Rectangle 61"/>
          <p:cNvSpPr>
            <a:spLocks noChangeArrowheads="1"/>
          </p:cNvSpPr>
          <p:nvPr/>
        </p:nvSpPr>
        <p:spPr bwMode="auto">
          <a:xfrm>
            <a:off x="6588125" y="1714500"/>
            <a:ext cx="573875" cy="738664"/>
          </a:xfrm>
          <a:prstGeom prst="rect">
            <a:avLst/>
          </a:prstGeom>
          <a:noFill/>
          <a:ln w="9525">
            <a:noFill/>
            <a:miter lim="800000"/>
            <a:headEnd/>
            <a:tailEnd/>
          </a:ln>
        </p:spPr>
        <p:txBody>
          <a:bodyPr wrap="none" lIns="0" tIns="0" rIns="0" bIns="0">
            <a:spAutoFit/>
          </a:bodyPr>
          <a:lstStyle/>
          <a:p>
            <a:pPr>
              <a:spcBef>
                <a:spcPct val="50000"/>
              </a:spcBef>
            </a:pPr>
            <a:r>
              <a:rPr lang="en-US" altLang="ja-JP" sz="1200" dirty="0">
                <a:latin typeface="Agilent TT Cond" pitchFamily="34" charset="0"/>
                <a:ea typeface="ＭＳ Ｐゴシック" pitchFamily="34" charset="-128"/>
              </a:rPr>
              <a:t>•Normal</a:t>
            </a:r>
            <a:br>
              <a:rPr lang="en-US" altLang="ja-JP" sz="1200" dirty="0">
                <a:latin typeface="Agilent TT Cond" pitchFamily="34" charset="0"/>
                <a:ea typeface="ＭＳ Ｐゴシック" pitchFamily="34" charset="-128"/>
              </a:rPr>
            </a:br>
            <a:r>
              <a:rPr lang="en-US" altLang="ja-JP" sz="1200" dirty="0">
                <a:latin typeface="Agilent TT Cond" pitchFamily="34" charset="0"/>
                <a:ea typeface="ＭＳ Ｐゴシック" pitchFamily="34" charset="-128"/>
              </a:rPr>
              <a:t>•Peak</a:t>
            </a:r>
            <a:br>
              <a:rPr lang="en-US" altLang="ja-JP" sz="1200" dirty="0">
                <a:latin typeface="Agilent TT Cond" pitchFamily="34" charset="0"/>
                <a:ea typeface="ＭＳ Ｐゴシック" pitchFamily="34" charset="-128"/>
              </a:rPr>
            </a:br>
            <a:r>
              <a:rPr lang="en-US" altLang="ja-JP" sz="1200" dirty="0">
                <a:latin typeface="Agilent TT Cond" pitchFamily="34" charset="0"/>
                <a:ea typeface="ＭＳ Ｐゴシック" pitchFamily="34" charset="-128"/>
              </a:rPr>
              <a:t>•Min</a:t>
            </a:r>
            <a:br>
              <a:rPr lang="en-US" altLang="ja-JP" sz="1200" dirty="0">
                <a:latin typeface="Agilent TT Cond" pitchFamily="34" charset="0"/>
                <a:ea typeface="ＭＳ Ｐゴシック" pitchFamily="34" charset="-128"/>
              </a:rPr>
            </a:br>
            <a:r>
              <a:rPr lang="en-US" altLang="ja-JP" sz="1200" dirty="0">
                <a:latin typeface="Agilent TT Cond" pitchFamily="34" charset="0"/>
                <a:ea typeface="ＭＳ Ｐゴシック" pitchFamily="34" charset="-128"/>
              </a:rPr>
              <a:t>•Sample</a:t>
            </a:r>
          </a:p>
        </p:txBody>
      </p:sp>
      <p:sp>
        <p:nvSpPr>
          <p:cNvPr id="69675" name="Rectangle 62"/>
          <p:cNvSpPr>
            <a:spLocks noChangeArrowheads="1"/>
          </p:cNvSpPr>
          <p:nvPr/>
        </p:nvSpPr>
        <p:spPr bwMode="auto">
          <a:xfrm>
            <a:off x="4319588" y="2908300"/>
            <a:ext cx="381000" cy="304800"/>
          </a:xfrm>
          <a:prstGeom prst="rect">
            <a:avLst/>
          </a:prstGeom>
          <a:noFill/>
          <a:ln w="9525">
            <a:solidFill>
              <a:srgbClr val="000000"/>
            </a:solidFill>
            <a:miter lim="800000"/>
            <a:headEnd/>
            <a:tailEnd/>
          </a:ln>
        </p:spPr>
        <p:txBody>
          <a:bodyPr/>
          <a:lstStyle/>
          <a:p>
            <a:endParaRPr lang="en-US" dirty="0"/>
          </a:p>
        </p:txBody>
      </p:sp>
      <p:sp>
        <p:nvSpPr>
          <p:cNvPr id="69676" name="Rectangle 63"/>
          <p:cNvSpPr>
            <a:spLocks noChangeArrowheads="1"/>
          </p:cNvSpPr>
          <p:nvPr/>
        </p:nvSpPr>
        <p:spPr bwMode="auto">
          <a:xfrm>
            <a:off x="4367213" y="2936875"/>
            <a:ext cx="276225" cy="247650"/>
          </a:xfrm>
          <a:prstGeom prst="rect">
            <a:avLst/>
          </a:prstGeom>
          <a:noFill/>
          <a:ln w="9525">
            <a:noFill/>
            <a:miter lim="800000"/>
            <a:headEnd/>
            <a:tailEnd/>
          </a:ln>
        </p:spPr>
        <p:txBody>
          <a:bodyPr/>
          <a:lstStyle/>
          <a:p>
            <a:endParaRPr lang="en-US" dirty="0"/>
          </a:p>
        </p:txBody>
      </p:sp>
      <p:sp>
        <p:nvSpPr>
          <p:cNvPr id="69677" name="Rectangle 64"/>
          <p:cNvSpPr>
            <a:spLocks noChangeArrowheads="1"/>
          </p:cNvSpPr>
          <p:nvPr/>
        </p:nvSpPr>
        <p:spPr bwMode="auto">
          <a:xfrm>
            <a:off x="4343400" y="2946400"/>
            <a:ext cx="382588" cy="215444"/>
          </a:xfrm>
          <a:prstGeom prst="rect">
            <a:avLst/>
          </a:prstGeom>
          <a:noFill/>
          <a:ln w="9525">
            <a:noFill/>
            <a:miter lim="800000"/>
            <a:headEnd/>
            <a:tailEnd/>
          </a:ln>
        </p:spPr>
        <p:txBody>
          <a:bodyPr lIns="0" tIns="0" rIns="0" bIns="0">
            <a:spAutoFit/>
          </a:bodyPr>
          <a:lstStyle/>
          <a:p>
            <a:pPr algn="ctr">
              <a:spcBef>
                <a:spcPct val="50000"/>
              </a:spcBef>
            </a:pPr>
            <a:r>
              <a:rPr lang="en-US" altLang="ja-JP" sz="1400" b="1" dirty="0">
                <a:latin typeface="Agilent TT Cond" pitchFamily="34" charset="0"/>
                <a:ea typeface="ＭＳ Ｐゴシック" pitchFamily="34" charset="-128"/>
              </a:rPr>
              <a:t>FFT</a:t>
            </a:r>
          </a:p>
        </p:txBody>
      </p:sp>
      <p:sp>
        <p:nvSpPr>
          <p:cNvPr id="69678" name="Freeform 65"/>
          <p:cNvSpPr>
            <a:spLocks/>
          </p:cNvSpPr>
          <p:nvPr/>
        </p:nvSpPr>
        <p:spPr bwMode="auto">
          <a:xfrm>
            <a:off x="4138613" y="2955925"/>
            <a:ext cx="161925" cy="190500"/>
          </a:xfrm>
          <a:custGeom>
            <a:avLst/>
            <a:gdLst>
              <a:gd name="T0" fmla="*/ 1179432893 w 17"/>
              <a:gd name="T1" fmla="*/ 0 h 20"/>
              <a:gd name="T2" fmla="*/ 1179432893 w 17"/>
              <a:gd name="T3" fmla="*/ 453628101 h 20"/>
              <a:gd name="T4" fmla="*/ 0 w 17"/>
              <a:gd name="T5" fmla="*/ 453628101 h 20"/>
              <a:gd name="T6" fmla="*/ 0 w 17"/>
              <a:gd name="T7" fmla="*/ 1360884451 h 20"/>
              <a:gd name="T8" fmla="*/ 1179432893 w 17"/>
              <a:gd name="T9" fmla="*/ 1360884451 h 20"/>
              <a:gd name="T10" fmla="*/ 1179432893 w 17"/>
              <a:gd name="T11" fmla="*/ 1814512403 h 20"/>
              <a:gd name="T12" fmla="*/ 1542335528 w 17"/>
              <a:gd name="T13" fmla="*/ 907256202 h 20"/>
              <a:gd name="T14" fmla="*/ 1179432893 w 17"/>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0"/>
              <a:gd name="T26" fmla="*/ 17 w 17"/>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0">
                <a:moveTo>
                  <a:pt x="13" y="0"/>
                </a:moveTo>
                <a:lnTo>
                  <a:pt x="13" y="5"/>
                </a:lnTo>
                <a:lnTo>
                  <a:pt x="0" y="5"/>
                </a:lnTo>
                <a:lnTo>
                  <a:pt x="0" y="15"/>
                </a:lnTo>
                <a:lnTo>
                  <a:pt x="13" y="15"/>
                </a:lnTo>
                <a:lnTo>
                  <a:pt x="13" y="20"/>
                </a:lnTo>
                <a:lnTo>
                  <a:pt x="17" y="10"/>
                </a:lnTo>
                <a:lnTo>
                  <a:pt x="13" y="0"/>
                </a:lnTo>
                <a:close/>
              </a:path>
            </a:pathLst>
          </a:custGeom>
          <a:solidFill>
            <a:srgbClr val="FFFF00"/>
          </a:solidFill>
          <a:ln w="19050">
            <a:solidFill>
              <a:srgbClr val="FFFF00"/>
            </a:solidFill>
            <a:round/>
            <a:headEnd/>
            <a:tailEnd/>
          </a:ln>
        </p:spPr>
        <p:txBody>
          <a:bodyPr/>
          <a:lstStyle/>
          <a:p>
            <a:endParaRPr lang="en-US" dirty="0"/>
          </a:p>
        </p:txBody>
      </p:sp>
      <p:sp>
        <p:nvSpPr>
          <p:cNvPr id="69679" name="Freeform 66"/>
          <p:cNvSpPr>
            <a:spLocks/>
          </p:cNvSpPr>
          <p:nvPr/>
        </p:nvSpPr>
        <p:spPr bwMode="auto">
          <a:xfrm>
            <a:off x="4148138" y="3327400"/>
            <a:ext cx="742950" cy="133350"/>
          </a:xfrm>
          <a:custGeom>
            <a:avLst/>
            <a:gdLst>
              <a:gd name="T0" fmla="*/ 2147483647 w 78"/>
              <a:gd name="T1" fmla="*/ 0 h 14"/>
              <a:gd name="T2" fmla="*/ 2147483647 w 78"/>
              <a:gd name="T3" fmla="*/ 272176875 h 14"/>
              <a:gd name="T4" fmla="*/ 0 w 78"/>
              <a:gd name="T5" fmla="*/ 272176875 h 14"/>
              <a:gd name="T6" fmla="*/ 0 w 78"/>
              <a:gd name="T7" fmla="*/ 907256300 h 14"/>
              <a:gd name="T8" fmla="*/ 2147483647 w 78"/>
              <a:gd name="T9" fmla="*/ 907256300 h 14"/>
              <a:gd name="T10" fmla="*/ 2147483647 w 78"/>
              <a:gd name="T11" fmla="*/ 1270158999 h 14"/>
              <a:gd name="T12" fmla="*/ 2147483647 w 78"/>
              <a:gd name="T13" fmla="*/ 635079500 h 14"/>
              <a:gd name="T14" fmla="*/ 2147483647 w 78"/>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78"/>
              <a:gd name="T25" fmla="*/ 0 h 14"/>
              <a:gd name="T26" fmla="*/ 78 w 78"/>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 h="14">
                <a:moveTo>
                  <a:pt x="59" y="0"/>
                </a:moveTo>
                <a:lnTo>
                  <a:pt x="59" y="3"/>
                </a:lnTo>
                <a:lnTo>
                  <a:pt x="0" y="3"/>
                </a:lnTo>
                <a:lnTo>
                  <a:pt x="0" y="10"/>
                </a:lnTo>
                <a:lnTo>
                  <a:pt x="59" y="10"/>
                </a:lnTo>
                <a:lnTo>
                  <a:pt x="59" y="14"/>
                </a:lnTo>
                <a:lnTo>
                  <a:pt x="78" y="7"/>
                </a:lnTo>
                <a:lnTo>
                  <a:pt x="59" y="0"/>
                </a:lnTo>
                <a:close/>
              </a:path>
            </a:pathLst>
          </a:custGeom>
          <a:solidFill>
            <a:srgbClr val="FFFF00"/>
          </a:solidFill>
          <a:ln w="19050">
            <a:solidFill>
              <a:srgbClr val="FFFF00"/>
            </a:solidFill>
            <a:round/>
            <a:headEnd/>
            <a:tailEnd/>
          </a:ln>
        </p:spPr>
        <p:txBody>
          <a:bodyPr/>
          <a:lstStyle/>
          <a:p>
            <a:endParaRPr lang="en-US" dirty="0"/>
          </a:p>
        </p:txBody>
      </p:sp>
      <p:sp>
        <p:nvSpPr>
          <p:cNvPr id="69680" name="Freeform 67"/>
          <p:cNvSpPr>
            <a:spLocks/>
          </p:cNvSpPr>
          <p:nvPr/>
        </p:nvSpPr>
        <p:spPr bwMode="auto">
          <a:xfrm>
            <a:off x="4719638" y="2955925"/>
            <a:ext cx="200025" cy="190500"/>
          </a:xfrm>
          <a:custGeom>
            <a:avLst/>
            <a:gdLst>
              <a:gd name="T0" fmla="*/ 1451610068 w 21"/>
              <a:gd name="T1" fmla="*/ 0 h 20"/>
              <a:gd name="T2" fmla="*/ 1451610068 w 21"/>
              <a:gd name="T3" fmla="*/ 453628101 h 20"/>
              <a:gd name="T4" fmla="*/ 0 w 21"/>
              <a:gd name="T5" fmla="*/ 453628101 h 20"/>
              <a:gd name="T6" fmla="*/ 0 w 21"/>
              <a:gd name="T7" fmla="*/ 1360884451 h 20"/>
              <a:gd name="T8" fmla="*/ 1451610068 w 21"/>
              <a:gd name="T9" fmla="*/ 1360884451 h 20"/>
              <a:gd name="T10" fmla="*/ 1451610068 w 21"/>
              <a:gd name="T11" fmla="*/ 1814512403 h 20"/>
              <a:gd name="T12" fmla="*/ 1905238028 w 21"/>
              <a:gd name="T13" fmla="*/ 907256202 h 20"/>
              <a:gd name="T14" fmla="*/ 1451610068 w 21"/>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20"/>
              <a:gd name="T26" fmla="*/ 21 w 21"/>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20">
                <a:moveTo>
                  <a:pt x="16" y="0"/>
                </a:moveTo>
                <a:lnTo>
                  <a:pt x="16" y="5"/>
                </a:lnTo>
                <a:lnTo>
                  <a:pt x="0" y="5"/>
                </a:lnTo>
                <a:lnTo>
                  <a:pt x="0" y="15"/>
                </a:lnTo>
                <a:lnTo>
                  <a:pt x="16" y="15"/>
                </a:lnTo>
                <a:lnTo>
                  <a:pt x="16" y="20"/>
                </a:lnTo>
                <a:lnTo>
                  <a:pt x="21" y="10"/>
                </a:lnTo>
                <a:lnTo>
                  <a:pt x="16" y="0"/>
                </a:lnTo>
                <a:close/>
              </a:path>
            </a:pathLst>
          </a:custGeom>
          <a:solidFill>
            <a:srgbClr val="FFFF00"/>
          </a:solidFill>
          <a:ln w="19050">
            <a:solidFill>
              <a:srgbClr val="FFFF00"/>
            </a:solidFill>
            <a:round/>
            <a:headEnd/>
            <a:tailEnd/>
          </a:ln>
        </p:spPr>
        <p:txBody>
          <a:bodyPr/>
          <a:lstStyle/>
          <a:p>
            <a:endParaRPr lang="en-US" dirty="0"/>
          </a:p>
        </p:txBody>
      </p:sp>
      <p:sp>
        <p:nvSpPr>
          <p:cNvPr id="69681" name="Rectangle 68"/>
          <p:cNvSpPr>
            <a:spLocks noChangeArrowheads="1"/>
          </p:cNvSpPr>
          <p:nvPr/>
        </p:nvSpPr>
        <p:spPr bwMode="auto">
          <a:xfrm>
            <a:off x="4090988" y="3698875"/>
            <a:ext cx="1219200" cy="857250"/>
          </a:xfrm>
          <a:prstGeom prst="rect">
            <a:avLst/>
          </a:prstGeom>
          <a:noFill/>
          <a:ln w="9525">
            <a:noFill/>
            <a:miter lim="800000"/>
            <a:headEnd/>
            <a:tailEnd/>
          </a:ln>
        </p:spPr>
        <p:txBody>
          <a:bodyPr/>
          <a:lstStyle/>
          <a:p>
            <a:endParaRPr lang="en-US" dirty="0"/>
          </a:p>
        </p:txBody>
      </p:sp>
      <p:sp>
        <p:nvSpPr>
          <p:cNvPr id="69682" name="Rectangle 69"/>
          <p:cNvSpPr>
            <a:spLocks noChangeArrowheads="1"/>
          </p:cNvSpPr>
          <p:nvPr/>
        </p:nvSpPr>
        <p:spPr bwMode="auto">
          <a:xfrm>
            <a:off x="4024779" y="3708400"/>
            <a:ext cx="1216680" cy="184666"/>
          </a:xfrm>
          <a:prstGeom prst="rect">
            <a:avLst/>
          </a:prstGeom>
          <a:noFill/>
          <a:ln w="9525">
            <a:noFill/>
            <a:miter lim="800000"/>
            <a:headEnd/>
            <a:tailEnd/>
          </a:ln>
        </p:spPr>
        <p:txBody>
          <a:bodyPr wrap="none" lIns="0" tIns="0" rIns="0" bIns="0">
            <a:spAutoFit/>
          </a:bodyPr>
          <a:lstStyle/>
          <a:p>
            <a:pPr algn="ctr">
              <a:spcBef>
                <a:spcPct val="50000"/>
              </a:spcBef>
            </a:pPr>
            <a:r>
              <a:rPr lang="en-US" altLang="ja-JP" sz="1200" b="1" dirty="0">
                <a:latin typeface="Agilent TT Cond" pitchFamily="34" charset="0"/>
                <a:ea typeface="ＭＳ Ｐゴシック" pitchFamily="34" charset="-128"/>
              </a:rPr>
              <a:t>FFT vs Swept RBW </a:t>
            </a:r>
          </a:p>
        </p:txBody>
      </p:sp>
      <p:sp>
        <p:nvSpPr>
          <p:cNvPr id="69683" name="Rectangle 70"/>
          <p:cNvSpPr>
            <a:spLocks noChangeArrowheads="1"/>
          </p:cNvSpPr>
          <p:nvPr/>
        </p:nvSpPr>
        <p:spPr bwMode="auto">
          <a:xfrm>
            <a:off x="4038600" y="3860800"/>
            <a:ext cx="1143000" cy="369332"/>
          </a:xfrm>
          <a:prstGeom prst="rect">
            <a:avLst/>
          </a:prstGeom>
          <a:noFill/>
          <a:ln w="9525">
            <a:noFill/>
            <a:miter lim="800000"/>
            <a:headEnd/>
            <a:tailEnd/>
          </a:ln>
        </p:spPr>
        <p:txBody>
          <a:bodyPr lIns="0" tIns="0" rIns="0" bIns="0">
            <a:spAutoFit/>
          </a:bodyPr>
          <a:lstStyle/>
          <a:p>
            <a:pPr>
              <a:spcBef>
                <a:spcPct val="50000"/>
              </a:spcBef>
            </a:pPr>
            <a:r>
              <a:rPr lang="en-US" altLang="ja-JP" sz="1200" dirty="0">
                <a:latin typeface="Agilent TT Cond" pitchFamily="34" charset="0"/>
                <a:ea typeface="ＭＳ Ｐゴシック" pitchFamily="34" charset="-128"/>
              </a:rPr>
              <a:t>• Faster Sweep</a:t>
            </a:r>
            <a:br>
              <a:rPr lang="en-US" altLang="ja-JP" sz="1200" dirty="0">
                <a:latin typeface="Agilent TT Cond" pitchFamily="34" charset="0"/>
                <a:ea typeface="ＭＳ Ｐゴシック" pitchFamily="34" charset="-128"/>
              </a:rPr>
            </a:br>
            <a:r>
              <a:rPr lang="en-US" altLang="ja-JP" sz="1200" dirty="0">
                <a:latin typeface="Agilent TT Cond" pitchFamily="34" charset="0"/>
                <a:ea typeface="ＭＳ Ｐゴシック" pitchFamily="34" charset="-128"/>
              </a:rPr>
              <a:t>   w/Max DR</a:t>
            </a:r>
          </a:p>
        </p:txBody>
      </p:sp>
      <p:sp>
        <p:nvSpPr>
          <p:cNvPr id="69684" name="Rectangle 71"/>
          <p:cNvSpPr>
            <a:spLocks noChangeArrowheads="1"/>
          </p:cNvSpPr>
          <p:nvPr/>
        </p:nvSpPr>
        <p:spPr bwMode="auto">
          <a:xfrm>
            <a:off x="7262813" y="2546350"/>
            <a:ext cx="1476375" cy="1314450"/>
          </a:xfrm>
          <a:prstGeom prst="rect">
            <a:avLst/>
          </a:prstGeom>
          <a:solidFill>
            <a:srgbClr val="FFFF00"/>
          </a:solidFill>
          <a:ln w="19050">
            <a:solidFill>
              <a:schemeClr val="tx2"/>
            </a:solidFill>
            <a:miter lim="800000"/>
            <a:headEnd/>
            <a:tailEnd/>
          </a:ln>
        </p:spPr>
        <p:txBody>
          <a:bodyPr/>
          <a:lstStyle/>
          <a:p>
            <a:endParaRPr lang="en-US" dirty="0"/>
          </a:p>
        </p:txBody>
      </p:sp>
      <p:sp>
        <p:nvSpPr>
          <p:cNvPr id="69685" name="Rectangle 72"/>
          <p:cNvSpPr>
            <a:spLocks noChangeArrowheads="1"/>
          </p:cNvSpPr>
          <p:nvPr/>
        </p:nvSpPr>
        <p:spPr bwMode="auto">
          <a:xfrm>
            <a:off x="7377113" y="2641600"/>
            <a:ext cx="1238250" cy="1114425"/>
          </a:xfrm>
          <a:prstGeom prst="rect">
            <a:avLst/>
          </a:prstGeom>
          <a:noFill/>
          <a:ln w="19050">
            <a:solidFill>
              <a:srgbClr val="0085D5"/>
            </a:solidFill>
            <a:miter lim="800000"/>
            <a:headEnd/>
            <a:tailEnd/>
          </a:ln>
        </p:spPr>
        <p:txBody>
          <a:bodyPr/>
          <a:lstStyle/>
          <a:p>
            <a:endParaRPr lang="en-US" dirty="0"/>
          </a:p>
        </p:txBody>
      </p:sp>
      <p:grpSp>
        <p:nvGrpSpPr>
          <p:cNvPr id="10" name="Group 73"/>
          <p:cNvGrpSpPr>
            <a:grpSpLocks/>
          </p:cNvGrpSpPr>
          <p:nvPr/>
        </p:nvGrpSpPr>
        <p:grpSpPr bwMode="auto">
          <a:xfrm>
            <a:off x="7396163" y="2717800"/>
            <a:ext cx="1181100" cy="990600"/>
            <a:chOff x="4659" y="1757"/>
            <a:chExt cx="744" cy="624"/>
          </a:xfrm>
        </p:grpSpPr>
        <p:sp>
          <p:nvSpPr>
            <p:cNvPr id="69704" name="Freeform 74"/>
            <p:cNvSpPr>
              <a:spLocks/>
            </p:cNvSpPr>
            <p:nvPr/>
          </p:nvSpPr>
          <p:spPr bwMode="auto">
            <a:xfrm>
              <a:off x="4881" y="1757"/>
              <a:ext cx="156" cy="510"/>
            </a:xfrm>
            <a:custGeom>
              <a:avLst/>
              <a:gdLst>
                <a:gd name="T0" fmla="*/ 0 w 26"/>
                <a:gd name="T1" fmla="*/ 3060 h 85"/>
                <a:gd name="T2" fmla="*/ 576 w 26"/>
                <a:gd name="T3" fmla="*/ 1368 h 85"/>
                <a:gd name="T4" fmla="*/ 756 w 26"/>
                <a:gd name="T5" fmla="*/ 252 h 85"/>
                <a:gd name="T6" fmla="*/ 936 w 26"/>
                <a:gd name="T7" fmla="*/ 0 h 85"/>
                <a:gd name="T8" fmla="*/ 0 60000 65536"/>
                <a:gd name="T9" fmla="*/ 0 60000 65536"/>
                <a:gd name="T10" fmla="*/ 0 60000 65536"/>
                <a:gd name="T11" fmla="*/ 0 60000 65536"/>
                <a:gd name="T12" fmla="*/ 0 w 26"/>
                <a:gd name="T13" fmla="*/ 0 h 85"/>
                <a:gd name="T14" fmla="*/ 26 w 26"/>
                <a:gd name="T15" fmla="*/ 85 h 85"/>
              </a:gdLst>
              <a:ahLst/>
              <a:cxnLst>
                <a:cxn ang="T8">
                  <a:pos x="T0" y="T1"/>
                </a:cxn>
                <a:cxn ang="T9">
                  <a:pos x="T2" y="T3"/>
                </a:cxn>
                <a:cxn ang="T10">
                  <a:pos x="T4" y="T5"/>
                </a:cxn>
                <a:cxn ang="T11">
                  <a:pos x="T6" y="T7"/>
                </a:cxn>
              </a:cxnLst>
              <a:rect l="T12" t="T13" r="T14" b="T15"/>
              <a:pathLst>
                <a:path w="26" h="85">
                  <a:moveTo>
                    <a:pt x="0" y="85"/>
                  </a:moveTo>
                  <a:cubicBezTo>
                    <a:pt x="6" y="68"/>
                    <a:pt x="12" y="51"/>
                    <a:pt x="16" y="38"/>
                  </a:cubicBezTo>
                  <a:cubicBezTo>
                    <a:pt x="19" y="25"/>
                    <a:pt x="19" y="13"/>
                    <a:pt x="21" y="7"/>
                  </a:cubicBezTo>
                  <a:cubicBezTo>
                    <a:pt x="23" y="1"/>
                    <a:pt x="25" y="1"/>
                    <a:pt x="26" y="0"/>
                  </a:cubicBezTo>
                </a:path>
              </a:pathLst>
            </a:custGeom>
            <a:noFill/>
            <a:ln w="9525">
              <a:solidFill>
                <a:srgbClr val="000000"/>
              </a:solidFill>
              <a:round/>
              <a:headEnd/>
              <a:tailEnd/>
            </a:ln>
          </p:spPr>
          <p:txBody>
            <a:bodyPr/>
            <a:lstStyle/>
            <a:p>
              <a:endParaRPr lang="en-US" dirty="0"/>
            </a:p>
          </p:txBody>
        </p:sp>
        <p:sp>
          <p:nvSpPr>
            <p:cNvPr id="69705" name="Freeform 75"/>
            <p:cNvSpPr>
              <a:spLocks/>
            </p:cNvSpPr>
            <p:nvPr/>
          </p:nvSpPr>
          <p:spPr bwMode="auto">
            <a:xfrm>
              <a:off x="5031" y="1757"/>
              <a:ext cx="150" cy="510"/>
            </a:xfrm>
            <a:custGeom>
              <a:avLst/>
              <a:gdLst>
                <a:gd name="T0" fmla="*/ 900 w 25"/>
                <a:gd name="T1" fmla="*/ 3060 h 85"/>
                <a:gd name="T2" fmla="*/ 360 w 25"/>
                <a:gd name="T3" fmla="*/ 1368 h 85"/>
                <a:gd name="T4" fmla="*/ 144 w 25"/>
                <a:gd name="T5" fmla="*/ 252 h 85"/>
                <a:gd name="T6" fmla="*/ 0 w 25"/>
                <a:gd name="T7" fmla="*/ 0 h 85"/>
                <a:gd name="T8" fmla="*/ 0 60000 65536"/>
                <a:gd name="T9" fmla="*/ 0 60000 65536"/>
                <a:gd name="T10" fmla="*/ 0 60000 65536"/>
                <a:gd name="T11" fmla="*/ 0 60000 65536"/>
                <a:gd name="T12" fmla="*/ 0 w 25"/>
                <a:gd name="T13" fmla="*/ 0 h 85"/>
                <a:gd name="T14" fmla="*/ 25 w 25"/>
                <a:gd name="T15" fmla="*/ 85 h 85"/>
              </a:gdLst>
              <a:ahLst/>
              <a:cxnLst>
                <a:cxn ang="T8">
                  <a:pos x="T0" y="T1"/>
                </a:cxn>
                <a:cxn ang="T9">
                  <a:pos x="T2" y="T3"/>
                </a:cxn>
                <a:cxn ang="T10">
                  <a:pos x="T4" y="T5"/>
                </a:cxn>
                <a:cxn ang="T11">
                  <a:pos x="T6" y="T7"/>
                </a:cxn>
              </a:cxnLst>
              <a:rect l="T12" t="T13" r="T14" b="T15"/>
              <a:pathLst>
                <a:path w="25" h="85">
                  <a:moveTo>
                    <a:pt x="25" y="85"/>
                  </a:moveTo>
                  <a:cubicBezTo>
                    <a:pt x="19" y="68"/>
                    <a:pt x="13" y="51"/>
                    <a:pt x="10" y="38"/>
                  </a:cubicBezTo>
                  <a:cubicBezTo>
                    <a:pt x="6" y="25"/>
                    <a:pt x="6" y="14"/>
                    <a:pt x="4" y="7"/>
                  </a:cubicBezTo>
                  <a:cubicBezTo>
                    <a:pt x="3" y="1"/>
                    <a:pt x="0" y="2"/>
                    <a:pt x="0" y="0"/>
                  </a:cubicBezTo>
                </a:path>
              </a:pathLst>
            </a:custGeom>
            <a:noFill/>
            <a:ln w="9525">
              <a:solidFill>
                <a:srgbClr val="000000"/>
              </a:solidFill>
              <a:round/>
              <a:headEnd/>
              <a:tailEnd/>
            </a:ln>
          </p:spPr>
          <p:txBody>
            <a:bodyPr/>
            <a:lstStyle/>
            <a:p>
              <a:endParaRPr lang="en-US" dirty="0"/>
            </a:p>
          </p:txBody>
        </p:sp>
        <p:sp>
          <p:nvSpPr>
            <p:cNvPr id="69706" name="Freeform 76"/>
            <p:cNvSpPr>
              <a:spLocks/>
            </p:cNvSpPr>
            <p:nvPr/>
          </p:nvSpPr>
          <p:spPr bwMode="auto">
            <a:xfrm>
              <a:off x="4659" y="2201"/>
              <a:ext cx="234" cy="180"/>
            </a:xfrm>
            <a:custGeom>
              <a:avLst/>
              <a:gdLst>
                <a:gd name="T0" fmla="*/ 36 w 39"/>
                <a:gd name="T1" fmla="*/ 504 h 30"/>
                <a:gd name="T2" fmla="*/ 36 w 39"/>
                <a:gd name="T3" fmla="*/ 936 h 30"/>
                <a:gd name="T4" fmla="*/ 108 w 39"/>
                <a:gd name="T5" fmla="*/ 720 h 30"/>
                <a:gd name="T6" fmla="*/ 108 w 39"/>
                <a:gd name="T7" fmla="*/ 684 h 30"/>
                <a:gd name="T8" fmla="*/ 108 w 39"/>
                <a:gd name="T9" fmla="*/ 324 h 30"/>
                <a:gd name="T10" fmla="*/ 144 w 39"/>
                <a:gd name="T11" fmla="*/ 900 h 30"/>
                <a:gd name="T12" fmla="*/ 180 w 39"/>
                <a:gd name="T13" fmla="*/ 756 h 30"/>
                <a:gd name="T14" fmla="*/ 180 w 39"/>
                <a:gd name="T15" fmla="*/ 504 h 30"/>
                <a:gd name="T16" fmla="*/ 216 w 39"/>
                <a:gd name="T17" fmla="*/ 972 h 30"/>
                <a:gd name="T18" fmla="*/ 216 w 39"/>
                <a:gd name="T19" fmla="*/ 396 h 30"/>
                <a:gd name="T20" fmla="*/ 252 w 39"/>
                <a:gd name="T21" fmla="*/ 936 h 30"/>
                <a:gd name="T22" fmla="*/ 288 w 39"/>
                <a:gd name="T23" fmla="*/ 972 h 30"/>
                <a:gd name="T24" fmla="*/ 324 w 39"/>
                <a:gd name="T25" fmla="*/ 576 h 30"/>
                <a:gd name="T26" fmla="*/ 324 w 39"/>
                <a:gd name="T27" fmla="*/ 216 h 30"/>
                <a:gd name="T28" fmla="*/ 288 w 39"/>
                <a:gd name="T29" fmla="*/ 720 h 30"/>
                <a:gd name="T30" fmla="*/ 324 w 39"/>
                <a:gd name="T31" fmla="*/ 864 h 30"/>
                <a:gd name="T32" fmla="*/ 396 w 39"/>
                <a:gd name="T33" fmla="*/ 216 h 30"/>
                <a:gd name="T34" fmla="*/ 432 w 39"/>
                <a:gd name="T35" fmla="*/ 504 h 30"/>
                <a:gd name="T36" fmla="*/ 468 w 39"/>
                <a:gd name="T37" fmla="*/ 180 h 30"/>
                <a:gd name="T38" fmla="*/ 468 w 39"/>
                <a:gd name="T39" fmla="*/ 720 h 30"/>
                <a:gd name="T40" fmla="*/ 540 w 39"/>
                <a:gd name="T41" fmla="*/ 216 h 30"/>
                <a:gd name="T42" fmla="*/ 612 w 39"/>
                <a:gd name="T43" fmla="*/ 252 h 30"/>
                <a:gd name="T44" fmla="*/ 612 w 39"/>
                <a:gd name="T45" fmla="*/ 792 h 30"/>
                <a:gd name="T46" fmla="*/ 648 w 39"/>
                <a:gd name="T47" fmla="*/ 216 h 30"/>
                <a:gd name="T48" fmla="*/ 720 w 39"/>
                <a:gd name="T49" fmla="*/ 468 h 30"/>
                <a:gd name="T50" fmla="*/ 756 w 39"/>
                <a:gd name="T51" fmla="*/ 828 h 30"/>
                <a:gd name="T52" fmla="*/ 828 w 39"/>
                <a:gd name="T53" fmla="*/ 216 h 30"/>
                <a:gd name="T54" fmla="*/ 900 w 39"/>
                <a:gd name="T55" fmla="*/ 432 h 30"/>
                <a:gd name="T56" fmla="*/ 936 w 39"/>
                <a:gd name="T57" fmla="*/ 828 h 30"/>
                <a:gd name="T58" fmla="*/ 1044 w 39"/>
                <a:gd name="T59" fmla="*/ 108 h 30"/>
                <a:gd name="T60" fmla="*/ 1080 w 39"/>
                <a:gd name="T61" fmla="*/ 648 h 30"/>
                <a:gd name="T62" fmla="*/ 1152 w 39"/>
                <a:gd name="T63" fmla="*/ 360 h 30"/>
                <a:gd name="T64" fmla="*/ 1188 w 39"/>
                <a:gd name="T65" fmla="*/ 828 h 30"/>
                <a:gd name="T66" fmla="*/ 1260 w 39"/>
                <a:gd name="T67" fmla="*/ 108 h 30"/>
                <a:gd name="T68" fmla="*/ 1260 w 39"/>
                <a:gd name="T69" fmla="*/ 108 h 30"/>
                <a:gd name="T70" fmla="*/ 1332 w 39"/>
                <a:gd name="T71" fmla="*/ 288 h 30"/>
                <a:gd name="T72" fmla="*/ 1332 w 39"/>
                <a:gd name="T73" fmla="*/ 360 h 30"/>
                <a:gd name="T74" fmla="*/ 1368 w 39"/>
                <a:gd name="T75" fmla="*/ 432 h 30"/>
                <a:gd name="T76" fmla="*/ 1404 w 39"/>
                <a:gd name="T77" fmla="*/ 792 h 30"/>
                <a:gd name="T78" fmla="*/ 1404 w 39"/>
                <a:gd name="T79" fmla="*/ 576 h 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
                <a:gd name="T121" fmla="*/ 0 h 30"/>
                <a:gd name="T122" fmla="*/ 39 w 39"/>
                <a:gd name="T123" fmla="*/ 30 h 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 h="30">
                  <a:moveTo>
                    <a:pt x="0" y="29"/>
                  </a:moveTo>
                  <a:cubicBezTo>
                    <a:pt x="1" y="24"/>
                    <a:pt x="1" y="19"/>
                    <a:pt x="1" y="14"/>
                  </a:cubicBezTo>
                  <a:cubicBezTo>
                    <a:pt x="1" y="19"/>
                    <a:pt x="1" y="24"/>
                    <a:pt x="1" y="29"/>
                  </a:cubicBezTo>
                  <a:cubicBezTo>
                    <a:pt x="1" y="30"/>
                    <a:pt x="1" y="27"/>
                    <a:pt x="1" y="26"/>
                  </a:cubicBezTo>
                  <a:cubicBezTo>
                    <a:pt x="2" y="23"/>
                    <a:pt x="2" y="20"/>
                    <a:pt x="3" y="16"/>
                  </a:cubicBezTo>
                  <a:cubicBezTo>
                    <a:pt x="3" y="12"/>
                    <a:pt x="3" y="12"/>
                    <a:pt x="3" y="20"/>
                  </a:cubicBezTo>
                  <a:cubicBezTo>
                    <a:pt x="3" y="21"/>
                    <a:pt x="2" y="26"/>
                    <a:pt x="2" y="25"/>
                  </a:cubicBezTo>
                  <a:cubicBezTo>
                    <a:pt x="3" y="23"/>
                    <a:pt x="3" y="21"/>
                    <a:pt x="3" y="19"/>
                  </a:cubicBezTo>
                  <a:cubicBezTo>
                    <a:pt x="3" y="16"/>
                    <a:pt x="3" y="14"/>
                    <a:pt x="3" y="12"/>
                  </a:cubicBezTo>
                  <a:cubicBezTo>
                    <a:pt x="3" y="11"/>
                    <a:pt x="3" y="8"/>
                    <a:pt x="3" y="9"/>
                  </a:cubicBezTo>
                  <a:cubicBezTo>
                    <a:pt x="4" y="10"/>
                    <a:pt x="4" y="12"/>
                    <a:pt x="4" y="14"/>
                  </a:cubicBezTo>
                  <a:cubicBezTo>
                    <a:pt x="4" y="17"/>
                    <a:pt x="4" y="21"/>
                    <a:pt x="4" y="25"/>
                  </a:cubicBezTo>
                  <a:cubicBezTo>
                    <a:pt x="4" y="24"/>
                    <a:pt x="4" y="24"/>
                    <a:pt x="4" y="23"/>
                  </a:cubicBezTo>
                  <a:cubicBezTo>
                    <a:pt x="5" y="23"/>
                    <a:pt x="5" y="22"/>
                    <a:pt x="5" y="21"/>
                  </a:cubicBezTo>
                  <a:cubicBezTo>
                    <a:pt x="5" y="20"/>
                    <a:pt x="5" y="17"/>
                    <a:pt x="5" y="16"/>
                  </a:cubicBezTo>
                  <a:cubicBezTo>
                    <a:pt x="5" y="16"/>
                    <a:pt x="5" y="15"/>
                    <a:pt x="5" y="14"/>
                  </a:cubicBezTo>
                  <a:cubicBezTo>
                    <a:pt x="6" y="8"/>
                    <a:pt x="6" y="19"/>
                    <a:pt x="6" y="22"/>
                  </a:cubicBezTo>
                  <a:cubicBezTo>
                    <a:pt x="6" y="23"/>
                    <a:pt x="6" y="28"/>
                    <a:pt x="6" y="27"/>
                  </a:cubicBezTo>
                  <a:cubicBezTo>
                    <a:pt x="6" y="24"/>
                    <a:pt x="6" y="22"/>
                    <a:pt x="6" y="20"/>
                  </a:cubicBezTo>
                  <a:cubicBezTo>
                    <a:pt x="6" y="17"/>
                    <a:pt x="6" y="14"/>
                    <a:pt x="6" y="11"/>
                  </a:cubicBezTo>
                  <a:cubicBezTo>
                    <a:pt x="6" y="17"/>
                    <a:pt x="6" y="14"/>
                    <a:pt x="6" y="20"/>
                  </a:cubicBezTo>
                  <a:cubicBezTo>
                    <a:pt x="7" y="23"/>
                    <a:pt x="6" y="24"/>
                    <a:pt x="7" y="26"/>
                  </a:cubicBezTo>
                  <a:cubicBezTo>
                    <a:pt x="7" y="27"/>
                    <a:pt x="7" y="27"/>
                    <a:pt x="7" y="27"/>
                  </a:cubicBezTo>
                  <a:cubicBezTo>
                    <a:pt x="8" y="27"/>
                    <a:pt x="8" y="27"/>
                    <a:pt x="8" y="27"/>
                  </a:cubicBezTo>
                  <a:cubicBezTo>
                    <a:pt x="9" y="26"/>
                    <a:pt x="9" y="25"/>
                    <a:pt x="9" y="25"/>
                  </a:cubicBezTo>
                  <a:cubicBezTo>
                    <a:pt x="9" y="22"/>
                    <a:pt x="9" y="19"/>
                    <a:pt x="9" y="16"/>
                  </a:cubicBezTo>
                  <a:cubicBezTo>
                    <a:pt x="9" y="1"/>
                    <a:pt x="9" y="15"/>
                    <a:pt x="9" y="20"/>
                  </a:cubicBezTo>
                  <a:cubicBezTo>
                    <a:pt x="9" y="15"/>
                    <a:pt x="9" y="11"/>
                    <a:pt x="9" y="6"/>
                  </a:cubicBezTo>
                  <a:cubicBezTo>
                    <a:pt x="9" y="5"/>
                    <a:pt x="9" y="8"/>
                    <a:pt x="9" y="9"/>
                  </a:cubicBezTo>
                  <a:cubicBezTo>
                    <a:pt x="9" y="13"/>
                    <a:pt x="9" y="16"/>
                    <a:pt x="8" y="20"/>
                  </a:cubicBezTo>
                  <a:cubicBezTo>
                    <a:pt x="8" y="22"/>
                    <a:pt x="8" y="26"/>
                    <a:pt x="8" y="25"/>
                  </a:cubicBezTo>
                  <a:cubicBezTo>
                    <a:pt x="8" y="25"/>
                    <a:pt x="8" y="24"/>
                    <a:pt x="9" y="24"/>
                  </a:cubicBezTo>
                  <a:cubicBezTo>
                    <a:pt x="9" y="20"/>
                    <a:pt x="10" y="16"/>
                    <a:pt x="10" y="12"/>
                  </a:cubicBezTo>
                  <a:cubicBezTo>
                    <a:pt x="11" y="9"/>
                    <a:pt x="11" y="8"/>
                    <a:pt x="11" y="6"/>
                  </a:cubicBezTo>
                  <a:cubicBezTo>
                    <a:pt x="11" y="10"/>
                    <a:pt x="12" y="13"/>
                    <a:pt x="12" y="16"/>
                  </a:cubicBezTo>
                  <a:cubicBezTo>
                    <a:pt x="12" y="17"/>
                    <a:pt x="12" y="15"/>
                    <a:pt x="12" y="14"/>
                  </a:cubicBezTo>
                  <a:cubicBezTo>
                    <a:pt x="12" y="13"/>
                    <a:pt x="12" y="13"/>
                    <a:pt x="12" y="12"/>
                  </a:cubicBezTo>
                  <a:cubicBezTo>
                    <a:pt x="12" y="9"/>
                    <a:pt x="12" y="7"/>
                    <a:pt x="13" y="5"/>
                  </a:cubicBezTo>
                  <a:cubicBezTo>
                    <a:pt x="13" y="8"/>
                    <a:pt x="13" y="12"/>
                    <a:pt x="13" y="15"/>
                  </a:cubicBezTo>
                  <a:cubicBezTo>
                    <a:pt x="13" y="17"/>
                    <a:pt x="13" y="19"/>
                    <a:pt x="13" y="20"/>
                  </a:cubicBezTo>
                  <a:cubicBezTo>
                    <a:pt x="13" y="20"/>
                    <a:pt x="13" y="19"/>
                    <a:pt x="13" y="18"/>
                  </a:cubicBezTo>
                  <a:cubicBezTo>
                    <a:pt x="14" y="14"/>
                    <a:pt x="14" y="11"/>
                    <a:pt x="15" y="6"/>
                  </a:cubicBezTo>
                  <a:cubicBezTo>
                    <a:pt x="15" y="11"/>
                    <a:pt x="15" y="17"/>
                    <a:pt x="15" y="23"/>
                  </a:cubicBezTo>
                  <a:cubicBezTo>
                    <a:pt x="16" y="18"/>
                    <a:pt x="16" y="12"/>
                    <a:pt x="17" y="7"/>
                  </a:cubicBezTo>
                  <a:cubicBezTo>
                    <a:pt x="17" y="13"/>
                    <a:pt x="17" y="18"/>
                    <a:pt x="17" y="24"/>
                  </a:cubicBezTo>
                  <a:cubicBezTo>
                    <a:pt x="17" y="25"/>
                    <a:pt x="17" y="23"/>
                    <a:pt x="17" y="22"/>
                  </a:cubicBezTo>
                  <a:cubicBezTo>
                    <a:pt x="17" y="21"/>
                    <a:pt x="17" y="20"/>
                    <a:pt x="17" y="20"/>
                  </a:cubicBezTo>
                  <a:cubicBezTo>
                    <a:pt x="17" y="15"/>
                    <a:pt x="18" y="11"/>
                    <a:pt x="18" y="6"/>
                  </a:cubicBezTo>
                  <a:cubicBezTo>
                    <a:pt x="18" y="11"/>
                    <a:pt x="18" y="16"/>
                    <a:pt x="18" y="20"/>
                  </a:cubicBezTo>
                  <a:cubicBezTo>
                    <a:pt x="19" y="19"/>
                    <a:pt x="19" y="16"/>
                    <a:pt x="20" y="13"/>
                  </a:cubicBezTo>
                  <a:cubicBezTo>
                    <a:pt x="20" y="11"/>
                    <a:pt x="20" y="8"/>
                    <a:pt x="20" y="6"/>
                  </a:cubicBezTo>
                  <a:cubicBezTo>
                    <a:pt x="21" y="12"/>
                    <a:pt x="21" y="17"/>
                    <a:pt x="21" y="23"/>
                  </a:cubicBezTo>
                  <a:cubicBezTo>
                    <a:pt x="21" y="20"/>
                    <a:pt x="22" y="18"/>
                    <a:pt x="22" y="16"/>
                  </a:cubicBezTo>
                  <a:cubicBezTo>
                    <a:pt x="22" y="12"/>
                    <a:pt x="22" y="9"/>
                    <a:pt x="23" y="6"/>
                  </a:cubicBezTo>
                  <a:cubicBezTo>
                    <a:pt x="23" y="12"/>
                    <a:pt x="23" y="18"/>
                    <a:pt x="23" y="24"/>
                  </a:cubicBezTo>
                  <a:cubicBezTo>
                    <a:pt x="25" y="21"/>
                    <a:pt x="25" y="18"/>
                    <a:pt x="25" y="12"/>
                  </a:cubicBezTo>
                  <a:cubicBezTo>
                    <a:pt x="25" y="11"/>
                    <a:pt x="26" y="8"/>
                    <a:pt x="26" y="8"/>
                  </a:cubicBezTo>
                  <a:cubicBezTo>
                    <a:pt x="26" y="13"/>
                    <a:pt x="26" y="18"/>
                    <a:pt x="26" y="23"/>
                  </a:cubicBezTo>
                  <a:cubicBezTo>
                    <a:pt x="27" y="17"/>
                    <a:pt x="27" y="10"/>
                    <a:pt x="28" y="6"/>
                  </a:cubicBezTo>
                  <a:cubicBezTo>
                    <a:pt x="28" y="5"/>
                    <a:pt x="28" y="3"/>
                    <a:pt x="29" y="3"/>
                  </a:cubicBezTo>
                  <a:cubicBezTo>
                    <a:pt x="29" y="3"/>
                    <a:pt x="29" y="7"/>
                    <a:pt x="29" y="8"/>
                  </a:cubicBezTo>
                  <a:cubicBezTo>
                    <a:pt x="29" y="12"/>
                    <a:pt x="29" y="15"/>
                    <a:pt x="30" y="18"/>
                  </a:cubicBezTo>
                  <a:cubicBezTo>
                    <a:pt x="30" y="27"/>
                    <a:pt x="31" y="18"/>
                    <a:pt x="31" y="15"/>
                  </a:cubicBezTo>
                  <a:cubicBezTo>
                    <a:pt x="31" y="13"/>
                    <a:pt x="32" y="12"/>
                    <a:pt x="32" y="10"/>
                  </a:cubicBezTo>
                  <a:cubicBezTo>
                    <a:pt x="32" y="8"/>
                    <a:pt x="33" y="5"/>
                    <a:pt x="33" y="5"/>
                  </a:cubicBezTo>
                  <a:cubicBezTo>
                    <a:pt x="33" y="11"/>
                    <a:pt x="33" y="17"/>
                    <a:pt x="33" y="23"/>
                  </a:cubicBezTo>
                  <a:cubicBezTo>
                    <a:pt x="33" y="20"/>
                    <a:pt x="34" y="18"/>
                    <a:pt x="34" y="15"/>
                  </a:cubicBezTo>
                  <a:cubicBezTo>
                    <a:pt x="34" y="11"/>
                    <a:pt x="35" y="7"/>
                    <a:pt x="35" y="3"/>
                  </a:cubicBezTo>
                  <a:cubicBezTo>
                    <a:pt x="35" y="2"/>
                    <a:pt x="35" y="0"/>
                    <a:pt x="35" y="0"/>
                  </a:cubicBezTo>
                  <a:cubicBezTo>
                    <a:pt x="35" y="1"/>
                    <a:pt x="35" y="2"/>
                    <a:pt x="35" y="3"/>
                  </a:cubicBezTo>
                  <a:cubicBezTo>
                    <a:pt x="35" y="10"/>
                    <a:pt x="35" y="16"/>
                    <a:pt x="35" y="23"/>
                  </a:cubicBezTo>
                  <a:cubicBezTo>
                    <a:pt x="36" y="18"/>
                    <a:pt x="36" y="14"/>
                    <a:pt x="37" y="8"/>
                  </a:cubicBezTo>
                  <a:cubicBezTo>
                    <a:pt x="37" y="10"/>
                    <a:pt x="36" y="12"/>
                    <a:pt x="37" y="12"/>
                  </a:cubicBezTo>
                  <a:cubicBezTo>
                    <a:pt x="37" y="13"/>
                    <a:pt x="37" y="11"/>
                    <a:pt x="37" y="10"/>
                  </a:cubicBezTo>
                  <a:cubicBezTo>
                    <a:pt x="37" y="7"/>
                    <a:pt x="38" y="3"/>
                    <a:pt x="38" y="0"/>
                  </a:cubicBezTo>
                  <a:cubicBezTo>
                    <a:pt x="38" y="4"/>
                    <a:pt x="38" y="8"/>
                    <a:pt x="38" y="12"/>
                  </a:cubicBezTo>
                  <a:cubicBezTo>
                    <a:pt x="38" y="14"/>
                    <a:pt x="39" y="16"/>
                    <a:pt x="39" y="18"/>
                  </a:cubicBezTo>
                  <a:cubicBezTo>
                    <a:pt x="39" y="19"/>
                    <a:pt x="39" y="21"/>
                    <a:pt x="39" y="22"/>
                  </a:cubicBezTo>
                  <a:cubicBezTo>
                    <a:pt x="39" y="23"/>
                    <a:pt x="39" y="20"/>
                    <a:pt x="39" y="19"/>
                  </a:cubicBezTo>
                  <a:cubicBezTo>
                    <a:pt x="39" y="18"/>
                    <a:pt x="39" y="17"/>
                    <a:pt x="39" y="16"/>
                  </a:cubicBezTo>
                  <a:cubicBezTo>
                    <a:pt x="39" y="12"/>
                    <a:pt x="39" y="8"/>
                    <a:pt x="39" y="4"/>
                  </a:cubicBezTo>
                </a:path>
              </a:pathLst>
            </a:custGeom>
            <a:noFill/>
            <a:ln w="9525">
              <a:solidFill>
                <a:srgbClr val="000000"/>
              </a:solidFill>
              <a:round/>
              <a:headEnd/>
              <a:tailEnd/>
            </a:ln>
          </p:spPr>
          <p:txBody>
            <a:bodyPr/>
            <a:lstStyle/>
            <a:p>
              <a:endParaRPr lang="en-US" dirty="0"/>
            </a:p>
          </p:txBody>
        </p:sp>
        <p:sp>
          <p:nvSpPr>
            <p:cNvPr id="69707" name="Freeform 77"/>
            <p:cNvSpPr>
              <a:spLocks/>
            </p:cNvSpPr>
            <p:nvPr/>
          </p:nvSpPr>
          <p:spPr bwMode="auto">
            <a:xfrm>
              <a:off x="5169" y="2201"/>
              <a:ext cx="234" cy="180"/>
            </a:xfrm>
            <a:custGeom>
              <a:avLst/>
              <a:gdLst>
                <a:gd name="T0" fmla="*/ 1404 w 39"/>
                <a:gd name="T1" fmla="*/ 540 h 30"/>
                <a:gd name="T2" fmla="*/ 1368 w 39"/>
                <a:gd name="T3" fmla="*/ 936 h 30"/>
                <a:gd name="T4" fmla="*/ 1332 w 39"/>
                <a:gd name="T5" fmla="*/ 720 h 30"/>
                <a:gd name="T6" fmla="*/ 1332 w 39"/>
                <a:gd name="T7" fmla="*/ 684 h 30"/>
                <a:gd name="T8" fmla="*/ 1296 w 39"/>
                <a:gd name="T9" fmla="*/ 324 h 30"/>
                <a:gd name="T10" fmla="*/ 1296 w 39"/>
                <a:gd name="T11" fmla="*/ 900 h 30"/>
                <a:gd name="T12" fmla="*/ 1260 w 39"/>
                <a:gd name="T13" fmla="*/ 756 h 30"/>
                <a:gd name="T14" fmla="*/ 1224 w 39"/>
                <a:gd name="T15" fmla="*/ 540 h 30"/>
                <a:gd name="T16" fmla="*/ 1224 w 39"/>
                <a:gd name="T17" fmla="*/ 972 h 30"/>
                <a:gd name="T18" fmla="*/ 1224 w 39"/>
                <a:gd name="T19" fmla="*/ 396 h 30"/>
                <a:gd name="T20" fmla="*/ 1188 w 39"/>
                <a:gd name="T21" fmla="*/ 936 h 30"/>
                <a:gd name="T22" fmla="*/ 1116 w 39"/>
                <a:gd name="T23" fmla="*/ 972 h 30"/>
                <a:gd name="T24" fmla="*/ 1080 w 39"/>
                <a:gd name="T25" fmla="*/ 612 h 30"/>
                <a:gd name="T26" fmla="*/ 1116 w 39"/>
                <a:gd name="T27" fmla="*/ 216 h 30"/>
                <a:gd name="T28" fmla="*/ 1116 w 39"/>
                <a:gd name="T29" fmla="*/ 720 h 30"/>
                <a:gd name="T30" fmla="*/ 1116 w 39"/>
                <a:gd name="T31" fmla="*/ 864 h 30"/>
                <a:gd name="T32" fmla="*/ 1008 w 39"/>
                <a:gd name="T33" fmla="*/ 216 h 30"/>
                <a:gd name="T34" fmla="*/ 1008 w 39"/>
                <a:gd name="T35" fmla="*/ 540 h 30"/>
                <a:gd name="T36" fmla="*/ 972 w 39"/>
                <a:gd name="T37" fmla="*/ 180 h 30"/>
                <a:gd name="T38" fmla="*/ 972 w 39"/>
                <a:gd name="T39" fmla="*/ 720 h 30"/>
                <a:gd name="T40" fmla="*/ 900 w 39"/>
                <a:gd name="T41" fmla="*/ 216 h 30"/>
                <a:gd name="T42" fmla="*/ 828 w 39"/>
                <a:gd name="T43" fmla="*/ 252 h 30"/>
                <a:gd name="T44" fmla="*/ 792 w 39"/>
                <a:gd name="T45" fmla="*/ 792 h 30"/>
                <a:gd name="T46" fmla="*/ 792 w 39"/>
                <a:gd name="T47" fmla="*/ 216 h 30"/>
                <a:gd name="T48" fmla="*/ 720 w 39"/>
                <a:gd name="T49" fmla="*/ 468 h 30"/>
                <a:gd name="T50" fmla="*/ 648 w 39"/>
                <a:gd name="T51" fmla="*/ 828 h 30"/>
                <a:gd name="T52" fmla="*/ 612 w 39"/>
                <a:gd name="T53" fmla="*/ 216 h 30"/>
                <a:gd name="T54" fmla="*/ 504 w 39"/>
                <a:gd name="T55" fmla="*/ 468 h 30"/>
                <a:gd name="T56" fmla="*/ 468 w 39"/>
                <a:gd name="T57" fmla="*/ 828 h 30"/>
                <a:gd name="T58" fmla="*/ 396 w 39"/>
                <a:gd name="T59" fmla="*/ 144 h 30"/>
                <a:gd name="T60" fmla="*/ 360 w 39"/>
                <a:gd name="T61" fmla="*/ 684 h 30"/>
                <a:gd name="T62" fmla="*/ 252 w 39"/>
                <a:gd name="T63" fmla="*/ 396 h 30"/>
                <a:gd name="T64" fmla="*/ 216 w 39"/>
                <a:gd name="T65" fmla="*/ 828 h 30"/>
                <a:gd name="T66" fmla="*/ 144 w 39"/>
                <a:gd name="T67" fmla="*/ 108 h 30"/>
                <a:gd name="T68" fmla="*/ 144 w 39"/>
                <a:gd name="T69" fmla="*/ 144 h 30"/>
                <a:gd name="T70" fmla="*/ 108 w 39"/>
                <a:gd name="T71" fmla="*/ 288 h 30"/>
                <a:gd name="T72" fmla="*/ 72 w 39"/>
                <a:gd name="T73" fmla="*/ 360 h 30"/>
                <a:gd name="T74" fmla="*/ 36 w 39"/>
                <a:gd name="T75" fmla="*/ 432 h 30"/>
                <a:gd name="T76" fmla="*/ 36 w 39"/>
                <a:gd name="T77" fmla="*/ 792 h 30"/>
                <a:gd name="T78" fmla="*/ 36 w 39"/>
                <a:gd name="T79" fmla="*/ 576 h 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
                <a:gd name="T121" fmla="*/ 0 h 30"/>
                <a:gd name="T122" fmla="*/ 39 w 39"/>
                <a:gd name="T123" fmla="*/ 30 h 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 h="30">
                  <a:moveTo>
                    <a:pt x="39" y="29"/>
                  </a:moveTo>
                  <a:cubicBezTo>
                    <a:pt x="39" y="24"/>
                    <a:pt x="39" y="19"/>
                    <a:pt x="39" y="15"/>
                  </a:cubicBezTo>
                  <a:cubicBezTo>
                    <a:pt x="39" y="19"/>
                    <a:pt x="39" y="24"/>
                    <a:pt x="38" y="29"/>
                  </a:cubicBezTo>
                  <a:cubicBezTo>
                    <a:pt x="38" y="30"/>
                    <a:pt x="38" y="27"/>
                    <a:pt x="38" y="26"/>
                  </a:cubicBezTo>
                  <a:cubicBezTo>
                    <a:pt x="38" y="23"/>
                    <a:pt x="37" y="20"/>
                    <a:pt x="37" y="17"/>
                  </a:cubicBezTo>
                  <a:cubicBezTo>
                    <a:pt x="37" y="12"/>
                    <a:pt x="37" y="12"/>
                    <a:pt x="37" y="20"/>
                  </a:cubicBezTo>
                  <a:cubicBezTo>
                    <a:pt x="37" y="22"/>
                    <a:pt x="37" y="26"/>
                    <a:pt x="37" y="25"/>
                  </a:cubicBezTo>
                  <a:cubicBezTo>
                    <a:pt x="37" y="24"/>
                    <a:pt x="37" y="21"/>
                    <a:pt x="37" y="19"/>
                  </a:cubicBezTo>
                  <a:cubicBezTo>
                    <a:pt x="37" y="17"/>
                    <a:pt x="37" y="14"/>
                    <a:pt x="36" y="12"/>
                  </a:cubicBezTo>
                  <a:cubicBezTo>
                    <a:pt x="36" y="11"/>
                    <a:pt x="36" y="8"/>
                    <a:pt x="36" y="9"/>
                  </a:cubicBezTo>
                  <a:cubicBezTo>
                    <a:pt x="36" y="11"/>
                    <a:pt x="36" y="12"/>
                    <a:pt x="36" y="14"/>
                  </a:cubicBezTo>
                  <a:cubicBezTo>
                    <a:pt x="36" y="18"/>
                    <a:pt x="36" y="21"/>
                    <a:pt x="36" y="25"/>
                  </a:cubicBezTo>
                  <a:cubicBezTo>
                    <a:pt x="35" y="24"/>
                    <a:pt x="35" y="24"/>
                    <a:pt x="35" y="23"/>
                  </a:cubicBezTo>
                  <a:cubicBezTo>
                    <a:pt x="35" y="23"/>
                    <a:pt x="35" y="22"/>
                    <a:pt x="35" y="21"/>
                  </a:cubicBezTo>
                  <a:cubicBezTo>
                    <a:pt x="35" y="20"/>
                    <a:pt x="34" y="17"/>
                    <a:pt x="34" y="17"/>
                  </a:cubicBezTo>
                  <a:cubicBezTo>
                    <a:pt x="34" y="16"/>
                    <a:pt x="34" y="15"/>
                    <a:pt x="34" y="15"/>
                  </a:cubicBezTo>
                  <a:cubicBezTo>
                    <a:pt x="33" y="8"/>
                    <a:pt x="34" y="19"/>
                    <a:pt x="34" y="22"/>
                  </a:cubicBezTo>
                  <a:cubicBezTo>
                    <a:pt x="34" y="24"/>
                    <a:pt x="34" y="28"/>
                    <a:pt x="34" y="27"/>
                  </a:cubicBezTo>
                  <a:cubicBezTo>
                    <a:pt x="34" y="25"/>
                    <a:pt x="34" y="22"/>
                    <a:pt x="34" y="20"/>
                  </a:cubicBezTo>
                  <a:cubicBezTo>
                    <a:pt x="34" y="17"/>
                    <a:pt x="34" y="14"/>
                    <a:pt x="34" y="11"/>
                  </a:cubicBezTo>
                  <a:cubicBezTo>
                    <a:pt x="33" y="17"/>
                    <a:pt x="34" y="14"/>
                    <a:pt x="33" y="21"/>
                  </a:cubicBezTo>
                  <a:cubicBezTo>
                    <a:pt x="33" y="23"/>
                    <a:pt x="33" y="25"/>
                    <a:pt x="33" y="26"/>
                  </a:cubicBezTo>
                  <a:cubicBezTo>
                    <a:pt x="33" y="27"/>
                    <a:pt x="32" y="27"/>
                    <a:pt x="32" y="28"/>
                  </a:cubicBezTo>
                  <a:cubicBezTo>
                    <a:pt x="32" y="27"/>
                    <a:pt x="31" y="28"/>
                    <a:pt x="31" y="27"/>
                  </a:cubicBezTo>
                  <a:cubicBezTo>
                    <a:pt x="31" y="27"/>
                    <a:pt x="31" y="26"/>
                    <a:pt x="31" y="25"/>
                  </a:cubicBezTo>
                  <a:cubicBezTo>
                    <a:pt x="31" y="22"/>
                    <a:pt x="30" y="19"/>
                    <a:pt x="30" y="17"/>
                  </a:cubicBezTo>
                  <a:cubicBezTo>
                    <a:pt x="30" y="1"/>
                    <a:pt x="30" y="16"/>
                    <a:pt x="30" y="20"/>
                  </a:cubicBezTo>
                  <a:cubicBezTo>
                    <a:pt x="30" y="15"/>
                    <a:pt x="30" y="11"/>
                    <a:pt x="31" y="6"/>
                  </a:cubicBezTo>
                  <a:cubicBezTo>
                    <a:pt x="31" y="5"/>
                    <a:pt x="31" y="8"/>
                    <a:pt x="31" y="9"/>
                  </a:cubicBezTo>
                  <a:cubicBezTo>
                    <a:pt x="31" y="13"/>
                    <a:pt x="31" y="16"/>
                    <a:pt x="31" y="20"/>
                  </a:cubicBezTo>
                  <a:cubicBezTo>
                    <a:pt x="31" y="22"/>
                    <a:pt x="32" y="27"/>
                    <a:pt x="31" y="26"/>
                  </a:cubicBezTo>
                  <a:cubicBezTo>
                    <a:pt x="31" y="25"/>
                    <a:pt x="31" y="25"/>
                    <a:pt x="31" y="24"/>
                  </a:cubicBezTo>
                  <a:cubicBezTo>
                    <a:pt x="30" y="20"/>
                    <a:pt x="30" y="16"/>
                    <a:pt x="29" y="13"/>
                  </a:cubicBezTo>
                  <a:cubicBezTo>
                    <a:pt x="29" y="10"/>
                    <a:pt x="29" y="8"/>
                    <a:pt x="28" y="6"/>
                  </a:cubicBezTo>
                  <a:cubicBezTo>
                    <a:pt x="28" y="10"/>
                    <a:pt x="28" y="13"/>
                    <a:pt x="28" y="17"/>
                  </a:cubicBezTo>
                  <a:cubicBezTo>
                    <a:pt x="28" y="17"/>
                    <a:pt x="28" y="15"/>
                    <a:pt x="28" y="15"/>
                  </a:cubicBezTo>
                  <a:cubicBezTo>
                    <a:pt x="28" y="14"/>
                    <a:pt x="28" y="13"/>
                    <a:pt x="27" y="12"/>
                  </a:cubicBezTo>
                  <a:cubicBezTo>
                    <a:pt x="27" y="9"/>
                    <a:pt x="27" y="7"/>
                    <a:pt x="27" y="5"/>
                  </a:cubicBezTo>
                  <a:cubicBezTo>
                    <a:pt x="27" y="8"/>
                    <a:pt x="27" y="12"/>
                    <a:pt x="27" y="15"/>
                  </a:cubicBezTo>
                  <a:cubicBezTo>
                    <a:pt x="27" y="17"/>
                    <a:pt x="27" y="19"/>
                    <a:pt x="27" y="20"/>
                  </a:cubicBezTo>
                  <a:cubicBezTo>
                    <a:pt x="27" y="21"/>
                    <a:pt x="26" y="19"/>
                    <a:pt x="26" y="19"/>
                  </a:cubicBezTo>
                  <a:cubicBezTo>
                    <a:pt x="26" y="14"/>
                    <a:pt x="25" y="11"/>
                    <a:pt x="25" y="6"/>
                  </a:cubicBezTo>
                  <a:cubicBezTo>
                    <a:pt x="25" y="11"/>
                    <a:pt x="25" y="18"/>
                    <a:pt x="24" y="23"/>
                  </a:cubicBezTo>
                  <a:cubicBezTo>
                    <a:pt x="24" y="19"/>
                    <a:pt x="23" y="12"/>
                    <a:pt x="23" y="7"/>
                  </a:cubicBezTo>
                  <a:cubicBezTo>
                    <a:pt x="23" y="13"/>
                    <a:pt x="23" y="19"/>
                    <a:pt x="23" y="24"/>
                  </a:cubicBezTo>
                  <a:cubicBezTo>
                    <a:pt x="22" y="25"/>
                    <a:pt x="22" y="23"/>
                    <a:pt x="22" y="22"/>
                  </a:cubicBezTo>
                  <a:cubicBezTo>
                    <a:pt x="22" y="21"/>
                    <a:pt x="22" y="21"/>
                    <a:pt x="22" y="20"/>
                  </a:cubicBezTo>
                  <a:cubicBezTo>
                    <a:pt x="22" y="15"/>
                    <a:pt x="22" y="11"/>
                    <a:pt x="22" y="6"/>
                  </a:cubicBezTo>
                  <a:cubicBezTo>
                    <a:pt x="21" y="11"/>
                    <a:pt x="21" y="16"/>
                    <a:pt x="21" y="21"/>
                  </a:cubicBezTo>
                  <a:cubicBezTo>
                    <a:pt x="20" y="20"/>
                    <a:pt x="21" y="17"/>
                    <a:pt x="20" y="13"/>
                  </a:cubicBezTo>
                  <a:cubicBezTo>
                    <a:pt x="20" y="11"/>
                    <a:pt x="19" y="9"/>
                    <a:pt x="19" y="6"/>
                  </a:cubicBezTo>
                  <a:cubicBezTo>
                    <a:pt x="19" y="12"/>
                    <a:pt x="19" y="17"/>
                    <a:pt x="18" y="23"/>
                  </a:cubicBezTo>
                  <a:cubicBezTo>
                    <a:pt x="18" y="21"/>
                    <a:pt x="18" y="19"/>
                    <a:pt x="18" y="17"/>
                  </a:cubicBezTo>
                  <a:cubicBezTo>
                    <a:pt x="17" y="13"/>
                    <a:pt x="17" y="10"/>
                    <a:pt x="17" y="6"/>
                  </a:cubicBezTo>
                  <a:cubicBezTo>
                    <a:pt x="16" y="12"/>
                    <a:pt x="16" y="18"/>
                    <a:pt x="16" y="24"/>
                  </a:cubicBezTo>
                  <a:cubicBezTo>
                    <a:pt x="15" y="21"/>
                    <a:pt x="15" y="19"/>
                    <a:pt x="14" y="13"/>
                  </a:cubicBezTo>
                  <a:cubicBezTo>
                    <a:pt x="14" y="11"/>
                    <a:pt x="14" y="8"/>
                    <a:pt x="14" y="8"/>
                  </a:cubicBezTo>
                  <a:cubicBezTo>
                    <a:pt x="13" y="13"/>
                    <a:pt x="13" y="18"/>
                    <a:pt x="13" y="23"/>
                  </a:cubicBezTo>
                  <a:cubicBezTo>
                    <a:pt x="13" y="17"/>
                    <a:pt x="12" y="11"/>
                    <a:pt x="11" y="6"/>
                  </a:cubicBezTo>
                  <a:cubicBezTo>
                    <a:pt x="11" y="5"/>
                    <a:pt x="11" y="4"/>
                    <a:pt x="11" y="4"/>
                  </a:cubicBezTo>
                  <a:cubicBezTo>
                    <a:pt x="11" y="4"/>
                    <a:pt x="11" y="7"/>
                    <a:pt x="10" y="8"/>
                  </a:cubicBezTo>
                  <a:cubicBezTo>
                    <a:pt x="10" y="12"/>
                    <a:pt x="10" y="15"/>
                    <a:pt x="10" y="19"/>
                  </a:cubicBezTo>
                  <a:cubicBezTo>
                    <a:pt x="9" y="28"/>
                    <a:pt x="9" y="18"/>
                    <a:pt x="8" y="15"/>
                  </a:cubicBezTo>
                  <a:cubicBezTo>
                    <a:pt x="8" y="14"/>
                    <a:pt x="8" y="12"/>
                    <a:pt x="7" y="11"/>
                  </a:cubicBezTo>
                  <a:cubicBezTo>
                    <a:pt x="7" y="9"/>
                    <a:pt x="7" y="5"/>
                    <a:pt x="7" y="5"/>
                  </a:cubicBezTo>
                  <a:cubicBezTo>
                    <a:pt x="6" y="11"/>
                    <a:pt x="7" y="17"/>
                    <a:pt x="6" y="23"/>
                  </a:cubicBezTo>
                  <a:cubicBezTo>
                    <a:pt x="6" y="20"/>
                    <a:pt x="6" y="18"/>
                    <a:pt x="6" y="15"/>
                  </a:cubicBezTo>
                  <a:cubicBezTo>
                    <a:pt x="5" y="11"/>
                    <a:pt x="5" y="7"/>
                    <a:pt x="4" y="3"/>
                  </a:cubicBezTo>
                  <a:cubicBezTo>
                    <a:pt x="4" y="2"/>
                    <a:pt x="4" y="0"/>
                    <a:pt x="4" y="0"/>
                  </a:cubicBezTo>
                  <a:cubicBezTo>
                    <a:pt x="4" y="1"/>
                    <a:pt x="4" y="3"/>
                    <a:pt x="4" y="4"/>
                  </a:cubicBezTo>
                  <a:cubicBezTo>
                    <a:pt x="4" y="10"/>
                    <a:pt x="4" y="16"/>
                    <a:pt x="4" y="23"/>
                  </a:cubicBezTo>
                  <a:cubicBezTo>
                    <a:pt x="3" y="18"/>
                    <a:pt x="3" y="14"/>
                    <a:pt x="3" y="8"/>
                  </a:cubicBezTo>
                  <a:cubicBezTo>
                    <a:pt x="3" y="10"/>
                    <a:pt x="3" y="12"/>
                    <a:pt x="3" y="13"/>
                  </a:cubicBezTo>
                  <a:cubicBezTo>
                    <a:pt x="3" y="13"/>
                    <a:pt x="3" y="11"/>
                    <a:pt x="2" y="10"/>
                  </a:cubicBezTo>
                  <a:cubicBezTo>
                    <a:pt x="2" y="7"/>
                    <a:pt x="2" y="3"/>
                    <a:pt x="2" y="0"/>
                  </a:cubicBezTo>
                  <a:cubicBezTo>
                    <a:pt x="1" y="4"/>
                    <a:pt x="1" y="8"/>
                    <a:pt x="1" y="12"/>
                  </a:cubicBezTo>
                  <a:cubicBezTo>
                    <a:pt x="1" y="14"/>
                    <a:pt x="1" y="16"/>
                    <a:pt x="1" y="18"/>
                  </a:cubicBezTo>
                  <a:cubicBezTo>
                    <a:pt x="1" y="19"/>
                    <a:pt x="1" y="21"/>
                    <a:pt x="1" y="22"/>
                  </a:cubicBezTo>
                  <a:cubicBezTo>
                    <a:pt x="1" y="23"/>
                    <a:pt x="1" y="20"/>
                    <a:pt x="1" y="19"/>
                  </a:cubicBezTo>
                  <a:cubicBezTo>
                    <a:pt x="1" y="18"/>
                    <a:pt x="1" y="17"/>
                    <a:pt x="1" y="16"/>
                  </a:cubicBezTo>
                  <a:cubicBezTo>
                    <a:pt x="0" y="12"/>
                    <a:pt x="0" y="8"/>
                    <a:pt x="0" y="4"/>
                  </a:cubicBezTo>
                </a:path>
              </a:pathLst>
            </a:custGeom>
            <a:noFill/>
            <a:ln w="9525">
              <a:solidFill>
                <a:srgbClr val="000000"/>
              </a:solidFill>
              <a:round/>
              <a:headEnd/>
              <a:tailEnd/>
            </a:ln>
          </p:spPr>
          <p:txBody>
            <a:bodyPr/>
            <a:lstStyle/>
            <a:p>
              <a:endParaRPr lang="en-US" dirty="0"/>
            </a:p>
          </p:txBody>
        </p:sp>
      </p:grpSp>
      <p:sp>
        <p:nvSpPr>
          <p:cNvPr id="69687" name="Freeform 78"/>
          <p:cNvSpPr>
            <a:spLocks/>
          </p:cNvSpPr>
          <p:nvPr/>
        </p:nvSpPr>
        <p:spPr bwMode="auto">
          <a:xfrm>
            <a:off x="6729413" y="2927350"/>
            <a:ext cx="533400" cy="495300"/>
          </a:xfrm>
          <a:custGeom>
            <a:avLst/>
            <a:gdLst>
              <a:gd name="T0" fmla="*/ 635079343 w 336"/>
              <a:gd name="T1" fmla="*/ 0 h 312"/>
              <a:gd name="T2" fmla="*/ 635079343 w 336"/>
              <a:gd name="T3" fmla="*/ 196572160 h 312"/>
              <a:gd name="T4" fmla="*/ 0 w 336"/>
              <a:gd name="T5" fmla="*/ 196572160 h 312"/>
              <a:gd name="T6" fmla="*/ 0 w 336"/>
              <a:gd name="T7" fmla="*/ 589716530 h 312"/>
              <a:gd name="T8" fmla="*/ 635079343 w 336"/>
              <a:gd name="T9" fmla="*/ 589716530 h 312"/>
              <a:gd name="T10" fmla="*/ 635079343 w 336"/>
              <a:gd name="T11" fmla="*/ 786288641 h 312"/>
              <a:gd name="T12" fmla="*/ 846772589 w 336"/>
              <a:gd name="T13" fmla="*/ 393144320 h 312"/>
              <a:gd name="T14" fmla="*/ 635079343 w 336"/>
              <a:gd name="T15" fmla="*/ 0 h 312"/>
              <a:gd name="T16" fmla="*/ 0 60000 65536"/>
              <a:gd name="T17" fmla="*/ 0 60000 65536"/>
              <a:gd name="T18" fmla="*/ 0 60000 65536"/>
              <a:gd name="T19" fmla="*/ 0 60000 65536"/>
              <a:gd name="T20" fmla="*/ 0 60000 65536"/>
              <a:gd name="T21" fmla="*/ 0 60000 65536"/>
              <a:gd name="T22" fmla="*/ 0 60000 65536"/>
              <a:gd name="T23" fmla="*/ 0 60000 65536"/>
              <a:gd name="T24" fmla="*/ 0 w 336"/>
              <a:gd name="T25" fmla="*/ 0 h 312"/>
              <a:gd name="T26" fmla="*/ 336 w 336"/>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6" h="312">
                <a:moveTo>
                  <a:pt x="252" y="0"/>
                </a:moveTo>
                <a:lnTo>
                  <a:pt x="252" y="78"/>
                </a:lnTo>
                <a:lnTo>
                  <a:pt x="0" y="78"/>
                </a:lnTo>
                <a:lnTo>
                  <a:pt x="0" y="234"/>
                </a:lnTo>
                <a:lnTo>
                  <a:pt x="252" y="234"/>
                </a:lnTo>
                <a:lnTo>
                  <a:pt x="252" y="312"/>
                </a:lnTo>
                <a:lnTo>
                  <a:pt x="336" y="156"/>
                </a:lnTo>
                <a:lnTo>
                  <a:pt x="252" y="0"/>
                </a:lnTo>
                <a:close/>
              </a:path>
            </a:pathLst>
          </a:custGeom>
          <a:noFill/>
          <a:ln w="9525">
            <a:solidFill>
              <a:srgbClr val="FFFF00"/>
            </a:solidFill>
            <a:round/>
            <a:headEnd/>
            <a:tailEnd/>
          </a:ln>
        </p:spPr>
        <p:txBody>
          <a:bodyPr/>
          <a:lstStyle/>
          <a:p>
            <a:endParaRPr lang="en-US" dirty="0"/>
          </a:p>
        </p:txBody>
      </p:sp>
      <p:sp>
        <p:nvSpPr>
          <p:cNvPr id="69688" name="Freeform 79"/>
          <p:cNvSpPr>
            <a:spLocks/>
          </p:cNvSpPr>
          <p:nvPr/>
        </p:nvSpPr>
        <p:spPr bwMode="auto">
          <a:xfrm>
            <a:off x="1104900" y="2933700"/>
            <a:ext cx="361950" cy="485775"/>
          </a:xfrm>
          <a:custGeom>
            <a:avLst/>
            <a:gdLst>
              <a:gd name="T0" fmla="*/ 2147483647 w 38"/>
              <a:gd name="T1" fmla="*/ 2147483647 h 51"/>
              <a:gd name="T2" fmla="*/ 0 w 38"/>
              <a:gd name="T3" fmla="*/ 0 h 51"/>
              <a:gd name="T4" fmla="*/ 0 w 38"/>
              <a:gd name="T5" fmla="*/ 2147483647 h 51"/>
              <a:gd name="T6" fmla="*/ 2147483647 w 38"/>
              <a:gd name="T7" fmla="*/ 2147483647 h 51"/>
              <a:gd name="T8" fmla="*/ 0 60000 65536"/>
              <a:gd name="T9" fmla="*/ 0 60000 65536"/>
              <a:gd name="T10" fmla="*/ 0 60000 65536"/>
              <a:gd name="T11" fmla="*/ 0 60000 65536"/>
              <a:gd name="T12" fmla="*/ 0 w 38"/>
              <a:gd name="T13" fmla="*/ 0 h 51"/>
              <a:gd name="T14" fmla="*/ 38 w 38"/>
              <a:gd name="T15" fmla="*/ 51 h 51"/>
            </a:gdLst>
            <a:ahLst/>
            <a:cxnLst>
              <a:cxn ang="T8">
                <a:pos x="T0" y="T1"/>
              </a:cxn>
              <a:cxn ang="T9">
                <a:pos x="T2" y="T3"/>
              </a:cxn>
              <a:cxn ang="T10">
                <a:pos x="T4" y="T5"/>
              </a:cxn>
              <a:cxn ang="T11">
                <a:pos x="T6" y="T7"/>
              </a:cxn>
            </a:cxnLst>
            <a:rect l="T12" t="T13" r="T14" b="T15"/>
            <a:pathLst>
              <a:path w="38" h="51">
                <a:moveTo>
                  <a:pt x="38" y="26"/>
                </a:moveTo>
                <a:lnTo>
                  <a:pt x="0" y="0"/>
                </a:lnTo>
                <a:lnTo>
                  <a:pt x="0" y="51"/>
                </a:lnTo>
                <a:lnTo>
                  <a:pt x="38" y="26"/>
                </a:lnTo>
                <a:close/>
              </a:path>
            </a:pathLst>
          </a:custGeom>
          <a:solidFill>
            <a:srgbClr val="FFFF00"/>
          </a:solidFill>
          <a:ln w="19050">
            <a:solidFill>
              <a:srgbClr val="FFFF00"/>
            </a:solidFill>
            <a:round/>
            <a:headEnd/>
            <a:tailEnd/>
          </a:ln>
        </p:spPr>
        <p:txBody>
          <a:bodyPr/>
          <a:lstStyle/>
          <a:p>
            <a:endParaRPr lang="en-US" dirty="0"/>
          </a:p>
        </p:txBody>
      </p:sp>
      <p:sp>
        <p:nvSpPr>
          <p:cNvPr id="69689" name="Rectangle 80"/>
          <p:cNvSpPr>
            <a:spLocks noChangeArrowheads="1"/>
          </p:cNvSpPr>
          <p:nvPr/>
        </p:nvSpPr>
        <p:spPr bwMode="auto">
          <a:xfrm>
            <a:off x="338138" y="3556000"/>
            <a:ext cx="1304925" cy="847725"/>
          </a:xfrm>
          <a:prstGeom prst="rect">
            <a:avLst/>
          </a:prstGeom>
          <a:noFill/>
          <a:ln w="9525">
            <a:noFill/>
            <a:miter lim="800000"/>
            <a:headEnd/>
            <a:tailEnd/>
          </a:ln>
        </p:spPr>
        <p:txBody>
          <a:bodyPr/>
          <a:lstStyle/>
          <a:p>
            <a:endParaRPr lang="en-US" dirty="0"/>
          </a:p>
        </p:txBody>
      </p:sp>
      <p:grpSp>
        <p:nvGrpSpPr>
          <p:cNvPr id="11" name="Group 81"/>
          <p:cNvGrpSpPr>
            <a:grpSpLocks/>
          </p:cNvGrpSpPr>
          <p:nvPr/>
        </p:nvGrpSpPr>
        <p:grpSpPr bwMode="auto">
          <a:xfrm>
            <a:off x="430213" y="3717927"/>
            <a:ext cx="855663" cy="579438"/>
            <a:chOff x="665" y="1541"/>
            <a:chExt cx="539" cy="365"/>
          </a:xfrm>
        </p:grpSpPr>
        <p:sp>
          <p:nvSpPr>
            <p:cNvPr id="69702" name="Rectangle 82"/>
            <p:cNvSpPr>
              <a:spLocks noChangeArrowheads="1"/>
            </p:cNvSpPr>
            <p:nvPr/>
          </p:nvSpPr>
          <p:spPr bwMode="auto">
            <a:xfrm>
              <a:off x="665" y="1541"/>
              <a:ext cx="539" cy="116"/>
            </a:xfrm>
            <a:prstGeom prst="rect">
              <a:avLst/>
            </a:prstGeom>
            <a:noFill/>
            <a:ln w="9525">
              <a:noFill/>
              <a:miter lim="800000"/>
              <a:headEnd/>
              <a:tailEnd/>
            </a:ln>
          </p:spPr>
          <p:txBody>
            <a:bodyPr wrap="none" lIns="0" tIns="0" rIns="0" bIns="0">
              <a:spAutoFit/>
            </a:bodyPr>
            <a:lstStyle/>
            <a:p>
              <a:pPr algn="ctr">
                <a:spcBef>
                  <a:spcPct val="50000"/>
                </a:spcBef>
              </a:pPr>
              <a:r>
                <a:rPr lang="en-US" altLang="ja-JP" sz="1200" b="1" dirty="0">
                  <a:latin typeface="Agilent TT Cond" pitchFamily="34" charset="0"/>
                  <a:ea typeface="ＭＳ Ｐゴシック" pitchFamily="34" charset="-128"/>
                </a:rPr>
                <a:t>Attenuation</a:t>
              </a:r>
            </a:p>
          </p:txBody>
        </p:sp>
        <p:sp>
          <p:nvSpPr>
            <p:cNvPr id="69703" name="Rectangle 83"/>
            <p:cNvSpPr>
              <a:spLocks noChangeArrowheads="1"/>
            </p:cNvSpPr>
            <p:nvPr/>
          </p:nvSpPr>
          <p:spPr bwMode="auto">
            <a:xfrm>
              <a:off x="710" y="1673"/>
              <a:ext cx="370" cy="233"/>
            </a:xfrm>
            <a:prstGeom prst="rect">
              <a:avLst/>
            </a:prstGeom>
            <a:noFill/>
            <a:ln w="9525">
              <a:noFill/>
              <a:miter lim="800000"/>
              <a:headEnd/>
              <a:tailEnd/>
            </a:ln>
          </p:spPr>
          <p:txBody>
            <a:bodyPr wrap="none" lIns="0" tIns="0" rIns="0" bIns="0">
              <a:spAutoFit/>
            </a:bodyPr>
            <a:lstStyle/>
            <a:p>
              <a:pPr algn="ctr">
                <a:spcBef>
                  <a:spcPct val="50000"/>
                </a:spcBef>
              </a:pPr>
              <a:r>
                <a:rPr lang="ja-JP" altLang="en-US" sz="1200">
                  <a:latin typeface="Agilent TT Cond" pitchFamily="34" charset="0"/>
                  <a:ea typeface="ＭＳ Ｐゴシック" pitchFamily="34" charset="-128"/>
                </a:rPr>
                <a:t>2 </a:t>
              </a:r>
              <a:r>
                <a:rPr lang="en-US" altLang="ja-JP" sz="1200" dirty="0">
                  <a:latin typeface="Agilent TT Cond" pitchFamily="34" charset="0"/>
                  <a:ea typeface="ＭＳ Ｐゴシック" pitchFamily="34" charset="-128"/>
                </a:rPr>
                <a:t>dB step</a:t>
              </a:r>
              <a:br>
                <a:rPr lang="en-US" altLang="ja-JP" sz="1200" dirty="0">
                  <a:latin typeface="Agilent TT Cond" pitchFamily="34" charset="0"/>
                  <a:ea typeface="ＭＳ Ｐゴシック" pitchFamily="34" charset="-128"/>
                </a:rPr>
              </a:br>
              <a:r>
                <a:rPr lang="en-US" altLang="ja-JP" sz="1200" dirty="0">
                  <a:latin typeface="Agilent TT Cond" pitchFamily="34" charset="0"/>
                  <a:ea typeface="ＭＳ Ｐゴシック" pitchFamily="34" charset="-128"/>
                </a:rPr>
                <a:t>to </a:t>
              </a:r>
              <a:r>
                <a:rPr lang="en-US" altLang="ja-JP" sz="1200" b="1" dirty="0" smtClean="0">
                  <a:latin typeface="Agilent TT Cond" pitchFamily="34" charset="0"/>
                  <a:ea typeface="ＭＳ Ｐゴシック" pitchFamily="34" charset="-128"/>
                </a:rPr>
                <a:t>50</a:t>
              </a:r>
              <a:r>
                <a:rPr lang="en-US" altLang="ja-JP" sz="1200" dirty="0" smtClean="0">
                  <a:latin typeface="Agilent TT Cond" pitchFamily="34" charset="0"/>
                  <a:ea typeface="ＭＳ Ｐゴシック" pitchFamily="34" charset="-128"/>
                </a:rPr>
                <a:t> </a:t>
              </a:r>
              <a:r>
                <a:rPr lang="en-US" altLang="ja-JP" sz="1200" dirty="0">
                  <a:latin typeface="Agilent TT Cond" pitchFamily="34" charset="0"/>
                  <a:ea typeface="ＭＳ Ｐゴシック" pitchFamily="34" charset="-128"/>
                </a:rPr>
                <a:t>GHz</a:t>
              </a:r>
              <a:endParaRPr lang="en-US" altLang="ja-JP" sz="1200" b="1" dirty="0">
                <a:latin typeface="Agilent TT Cond" pitchFamily="34" charset="0"/>
                <a:ea typeface="ＭＳ Ｐゴシック" pitchFamily="34" charset="-128"/>
              </a:endParaRPr>
            </a:p>
          </p:txBody>
        </p:sp>
      </p:grpSp>
      <p:grpSp>
        <p:nvGrpSpPr>
          <p:cNvPr id="12" name="Group 84"/>
          <p:cNvGrpSpPr>
            <a:grpSpLocks/>
          </p:cNvGrpSpPr>
          <p:nvPr/>
        </p:nvGrpSpPr>
        <p:grpSpPr bwMode="auto">
          <a:xfrm>
            <a:off x="858839" y="2038350"/>
            <a:ext cx="1270001" cy="822325"/>
            <a:chOff x="228" y="2291"/>
            <a:chExt cx="800" cy="518"/>
          </a:xfrm>
        </p:grpSpPr>
        <p:sp>
          <p:nvSpPr>
            <p:cNvPr id="69698" name="Rectangle 85"/>
            <p:cNvSpPr>
              <a:spLocks noChangeArrowheads="1"/>
            </p:cNvSpPr>
            <p:nvPr/>
          </p:nvSpPr>
          <p:spPr bwMode="auto">
            <a:xfrm>
              <a:off x="300" y="2561"/>
              <a:ext cx="673" cy="116"/>
            </a:xfrm>
            <a:prstGeom prst="rect">
              <a:avLst/>
            </a:prstGeom>
            <a:noFill/>
            <a:ln w="9525">
              <a:noFill/>
              <a:miter lim="800000"/>
              <a:headEnd/>
              <a:tailEnd/>
            </a:ln>
          </p:spPr>
          <p:txBody>
            <a:bodyPr wrap="none" lIns="0" tIns="0" rIns="0" bIns="0">
              <a:spAutoFit/>
            </a:bodyPr>
            <a:lstStyle/>
            <a:p>
              <a:pPr algn="ctr">
                <a:spcBef>
                  <a:spcPct val="50000"/>
                </a:spcBef>
              </a:pPr>
              <a:r>
                <a:rPr lang="en-US" altLang="ja-JP" sz="1200" dirty="0">
                  <a:latin typeface="Agilent TT Cond" pitchFamily="34" charset="0"/>
                  <a:ea typeface="ＭＳ Ｐゴシック" pitchFamily="34" charset="-128"/>
                </a:rPr>
                <a:t>DANL -</a:t>
              </a:r>
              <a:r>
                <a:rPr lang="en-US" altLang="ja-JP" sz="1200" dirty="0" smtClean="0">
                  <a:latin typeface="Agilent TT Cond" pitchFamily="34" charset="0"/>
                  <a:ea typeface="ＭＳ Ｐゴシック" pitchFamily="34" charset="-128"/>
                </a:rPr>
                <a:t>155dBm</a:t>
              </a:r>
              <a:endParaRPr lang="en-US" altLang="ja-JP" sz="1200" b="1" dirty="0">
                <a:latin typeface="Agilent TT Cond" pitchFamily="34" charset="0"/>
                <a:ea typeface="ＭＳ Ｐゴシック" pitchFamily="34" charset="-128"/>
              </a:endParaRPr>
            </a:p>
          </p:txBody>
        </p:sp>
        <p:sp>
          <p:nvSpPr>
            <p:cNvPr id="69699" name="Rectangle 86"/>
            <p:cNvSpPr>
              <a:spLocks noChangeArrowheads="1"/>
            </p:cNvSpPr>
            <p:nvPr/>
          </p:nvSpPr>
          <p:spPr bwMode="auto">
            <a:xfrm>
              <a:off x="228" y="2291"/>
              <a:ext cx="800" cy="116"/>
            </a:xfrm>
            <a:prstGeom prst="rect">
              <a:avLst/>
            </a:prstGeom>
            <a:noFill/>
            <a:ln w="9525">
              <a:noFill/>
              <a:miter lim="800000"/>
              <a:headEnd/>
              <a:tailEnd/>
            </a:ln>
          </p:spPr>
          <p:txBody>
            <a:bodyPr wrap="none" lIns="0" tIns="0" rIns="0" bIns="0">
              <a:spAutoFit/>
            </a:bodyPr>
            <a:lstStyle/>
            <a:p>
              <a:pPr algn="ctr">
                <a:spcBef>
                  <a:spcPct val="50000"/>
                </a:spcBef>
              </a:pPr>
              <a:r>
                <a:rPr lang="ja-JP" altLang="en-US" sz="1200" b="1">
                  <a:latin typeface="Agilent TT Cond" pitchFamily="34" charset="0"/>
                  <a:ea typeface="ＭＳ Ｐゴシック" pitchFamily="34" charset="-128"/>
                </a:rPr>
                <a:t>3 </a:t>
              </a:r>
              <a:r>
                <a:rPr lang="en-US" altLang="ja-JP" sz="1200" b="1" dirty="0">
                  <a:latin typeface="Agilent TT Cond" pitchFamily="34" charset="0"/>
                  <a:ea typeface="ＭＳ Ｐゴシック" pitchFamily="34" charset="-128"/>
                </a:rPr>
                <a:t>to </a:t>
              </a:r>
              <a:r>
                <a:rPr lang="en-US" altLang="ja-JP" sz="1200" b="1" dirty="0" smtClean="0">
                  <a:latin typeface="Agilent TT Cond" pitchFamily="34" charset="0"/>
                  <a:ea typeface="ＭＳ Ｐゴシック" pitchFamily="34" charset="-128"/>
                </a:rPr>
                <a:t>50 </a:t>
              </a:r>
              <a:r>
                <a:rPr lang="en-US" altLang="ja-JP" sz="1200" b="1" dirty="0">
                  <a:latin typeface="Agilent TT Cond" pitchFamily="34" charset="0"/>
                  <a:ea typeface="ＭＳ Ｐゴシック" pitchFamily="34" charset="-128"/>
                </a:rPr>
                <a:t>GHz Pre-amp</a:t>
              </a:r>
            </a:p>
          </p:txBody>
        </p:sp>
        <p:sp>
          <p:nvSpPr>
            <p:cNvPr id="69700" name="Rectangle 87"/>
            <p:cNvSpPr>
              <a:spLocks noChangeArrowheads="1"/>
            </p:cNvSpPr>
            <p:nvPr/>
          </p:nvSpPr>
          <p:spPr bwMode="auto">
            <a:xfrm>
              <a:off x="304" y="2423"/>
              <a:ext cx="651" cy="116"/>
            </a:xfrm>
            <a:prstGeom prst="rect">
              <a:avLst/>
            </a:prstGeom>
            <a:noFill/>
            <a:ln w="9525">
              <a:noFill/>
              <a:miter lim="800000"/>
              <a:headEnd/>
              <a:tailEnd/>
            </a:ln>
          </p:spPr>
          <p:txBody>
            <a:bodyPr wrap="none" lIns="0" tIns="0" rIns="0" bIns="0">
              <a:spAutoFit/>
            </a:bodyPr>
            <a:lstStyle/>
            <a:p>
              <a:pPr algn="ctr">
                <a:spcBef>
                  <a:spcPct val="50000"/>
                </a:spcBef>
              </a:pPr>
              <a:r>
                <a:rPr lang="en-US" altLang="ja-JP" sz="1200" dirty="0">
                  <a:latin typeface="Agilent TT Cond" pitchFamily="34" charset="0"/>
                  <a:ea typeface="ＭＳ Ｐゴシック" pitchFamily="34" charset="-128"/>
                </a:rPr>
                <a:t>Improve 1 GHz</a:t>
              </a:r>
              <a:endParaRPr lang="en-US" altLang="ja-JP" sz="1200" b="1" dirty="0">
                <a:latin typeface="Agilent TT Cond" pitchFamily="34" charset="0"/>
                <a:ea typeface="ＭＳ Ｐゴシック" pitchFamily="34" charset="-128"/>
              </a:endParaRPr>
            </a:p>
          </p:txBody>
        </p:sp>
        <p:sp>
          <p:nvSpPr>
            <p:cNvPr id="69701" name="Rectangle 88"/>
            <p:cNvSpPr>
              <a:spLocks noChangeArrowheads="1"/>
            </p:cNvSpPr>
            <p:nvPr/>
          </p:nvSpPr>
          <p:spPr bwMode="auto">
            <a:xfrm>
              <a:off x="266" y="2693"/>
              <a:ext cx="500" cy="116"/>
            </a:xfrm>
            <a:prstGeom prst="rect">
              <a:avLst/>
            </a:prstGeom>
            <a:noFill/>
            <a:ln w="9525">
              <a:noFill/>
              <a:miter lim="800000"/>
              <a:headEnd/>
              <a:tailEnd/>
            </a:ln>
          </p:spPr>
          <p:txBody>
            <a:bodyPr wrap="none" lIns="0" tIns="0" rIns="0" bIns="0">
              <a:spAutoFit/>
            </a:bodyPr>
            <a:lstStyle/>
            <a:p>
              <a:pPr algn="ctr">
                <a:spcBef>
                  <a:spcPct val="50000"/>
                </a:spcBef>
              </a:pPr>
              <a:r>
                <a:rPr lang="en-US" altLang="ja-JP" sz="1200" dirty="0">
                  <a:latin typeface="Agilent TT Cond" pitchFamily="34" charset="0"/>
                  <a:ea typeface="ＭＳ Ｐゴシック" pitchFamily="34" charset="-128"/>
                </a:rPr>
                <a:t>to -</a:t>
              </a:r>
              <a:r>
                <a:rPr lang="en-US" altLang="ja-JP" sz="1200" dirty="0" smtClean="0">
                  <a:latin typeface="Agilent TT Cond" pitchFamily="34" charset="0"/>
                  <a:ea typeface="ＭＳ Ｐゴシック" pitchFamily="34" charset="-128"/>
                </a:rPr>
                <a:t>165dBm</a:t>
              </a:r>
              <a:endParaRPr lang="en-US" altLang="ja-JP" sz="1200" b="1" dirty="0">
                <a:latin typeface="Agilent TT Cond" pitchFamily="34" charset="0"/>
                <a:ea typeface="ＭＳ Ｐゴシック" pitchFamily="34" charset="-128"/>
              </a:endParaRPr>
            </a:p>
          </p:txBody>
        </p:sp>
      </p:grpSp>
      <p:sp>
        <p:nvSpPr>
          <p:cNvPr id="69692" name="Text Box 89"/>
          <p:cNvSpPr txBox="1">
            <a:spLocks noChangeArrowheads="1"/>
          </p:cNvSpPr>
          <p:nvPr/>
        </p:nvSpPr>
        <p:spPr bwMode="auto">
          <a:xfrm>
            <a:off x="7315200" y="1727200"/>
            <a:ext cx="762000" cy="369332"/>
          </a:xfrm>
          <a:prstGeom prst="rect">
            <a:avLst/>
          </a:prstGeom>
          <a:noFill/>
          <a:ln w="28575">
            <a:noFill/>
            <a:miter lim="800000"/>
            <a:headEnd/>
            <a:tailEnd/>
          </a:ln>
        </p:spPr>
        <p:txBody>
          <a:bodyPr wrap="square" lIns="0" tIns="0" rIns="109728" bIns="0">
            <a:spAutoFit/>
          </a:bodyPr>
          <a:lstStyle/>
          <a:p>
            <a:pPr>
              <a:spcBef>
                <a:spcPct val="50000"/>
              </a:spcBef>
            </a:pPr>
            <a:r>
              <a:rPr lang="en-US" altLang="ja-JP" sz="1200" dirty="0">
                <a:latin typeface="Agilent TT Cond" pitchFamily="34" charset="0"/>
                <a:ea typeface="ＭＳ Ｐゴシック" pitchFamily="34" charset="-128"/>
              </a:rPr>
              <a:t>•RMS</a:t>
            </a:r>
            <a:br>
              <a:rPr lang="en-US" altLang="ja-JP" sz="1200" dirty="0">
                <a:latin typeface="Agilent TT Cond" pitchFamily="34" charset="0"/>
                <a:ea typeface="ＭＳ Ｐゴシック" pitchFamily="34" charset="-128"/>
              </a:rPr>
            </a:br>
            <a:r>
              <a:rPr lang="en-US" altLang="ja-JP" sz="1200" dirty="0" smtClean="0">
                <a:latin typeface="Agilent TT Cond" pitchFamily="34" charset="0"/>
                <a:ea typeface="ＭＳ Ｐゴシック" pitchFamily="34" charset="-128"/>
              </a:rPr>
              <a:t>•</a:t>
            </a:r>
            <a:r>
              <a:rPr lang="en-US" altLang="ja-JP" sz="1200" dirty="0">
                <a:latin typeface="Agilent TT Cond" pitchFamily="34" charset="0"/>
                <a:ea typeface="ＭＳ Ｐゴシック" pitchFamily="34" charset="-128"/>
              </a:rPr>
              <a:t>Avg</a:t>
            </a:r>
            <a:endParaRPr lang="en-US" sz="1200" b="1" dirty="0">
              <a:latin typeface="Agilent TT Cond" pitchFamily="34" charset="0"/>
            </a:endParaRPr>
          </a:p>
        </p:txBody>
      </p:sp>
      <p:sp>
        <p:nvSpPr>
          <p:cNvPr id="69693" name="Rectangle 90"/>
          <p:cNvSpPr>
            <a:spLocks noChangeArrowheads="1"/>
          </p:cNvSpPr>
          <p:nvPr/>
        </p:nvSpPr>
        <p:spPr bwMode="auto">
          <a:xfrm>
            <a:off x="7206779" y="4657725"/>
            <a:ext cx="1410643" cy="184666"/>
          </a:xfrm>
          <a:prstGeom prst="rect">
            <a:avLst/>
          </a:prstGeom>
          <a:noFill/>
          <a:ln w="9525">
            <a:noFill/>
            <a:miter lim="800000"/>
            <a:headEnd/>
            <a:tailEnd/>
          </a:ln>
        </p:spPr>
        <p:txBody>
          <a:bodyPr wrap="none" lIns="0" tIns="0" rIns="0" bIns="0">
            <a:spAutoFit/>
          </a:bodyPr>
          <a:lstStyle/>
          <a:p>
            <a:pPr algn="ctr">
              <a:spcBef>
                <a:spcPct val="50000"/>
              </a:spcBef>
            </a:pPr>
            <a:r>
              <a:rPr lang="en-US" altLang="ja-JP" sz="1200" b="1" dirty="0">
                <a:latin typeface="Agilent TT Cond" pitchFamily="34" charset="0"/>
                <a:ea typeface="ＭＳ Ｐゴシック" pitchFamily="34" charset="-128"/>
              </a:rPr>
              <a:t>Frequency Counter</a:t>
            </a:r>
          </a:p>
        </p:txBody>
      </p:sp>
      <p:sp>
        <p:nvSpPr>
          <p:cNvPr id="69694" name="Rectangle 91"/>
          <p:cNvSpPr>
            <a:spLocks noChangeArrowheads="1"/>
          </p:cNvSpPr>
          <p:nvPr/>
        </p:nvSpPr>
        <p:spPr bwMode="auto">
          <a:xfrm>
            <a:off x="7162800" y="4883150"/>
            <a:ext cx="1410643" cy="369332"/>
          </a:xfrm>
          <a:prstGeom prst="rect">
            <a:avLst/>
          </a:prstGeom>
          <a:noFill/>
          <a:ln w="9525">
            <a:noFill/>
            <a:miter lim="800000"/>
            <a:headEnd/>
            <a:tailEnd/>
          </a:ln>
        </p:spPr>
        <p:txBody>
          <a:bodyPr wrap="none" lIns="0" tIns="0" rIns="0" bIns="0">
            <a:spAutoFit/>
          </a:bodyPr>
          <a:lstStyle/>
          <a:p>
            <a:pPr>
              <a:spcBef>
                <a:spcPct val="50000"/>
              </a:spcBef>
            </a:pPr>
            <a:r>
              <a:rPr lang="en-US" altLang="ja-JP" sz="1200" dirty="0">
                <a:latin typeface="Agilent TT Cond" pitchFamily="34" charset="0"/>
                <a:ea typeface="ＭＳ Ｐゴシック" pitchFamily="34" charset="-128"/>
              </a:rPr>
              <a:t>• Fast (0.1s)</a:t>
            </a:r>
            <a:br>
              <a:rPr lang="en-US" altLang="ja-JP" sz="1200" dirty="0">
                <a:latin typeface="Agilent TT Cond" pitchFamily="34" charset="0"/>
                <a:ea typeface="ＭＳ Ｐゴシック" pitchFamily="34" charset="-128"/>
              </a:rPr>
            </a:br>
            <a:r>
              <a:rPr lang="en-US" altLang="ja-JP" sz="1200" dirty="0">
                <a:latin typeface="Agilent TT Cond" pitchFamily="34" charset="0"/>
                <a:ea typeface="ＭＳ Ｐゴシック" pitchFamily="34" charset="-128"/>
              </a:rPr>
              <a:t>• High resolution (mHz)</a:t>
            </a:r>
          </a:p>
        </p:txBody>
      </p:sp>
      <p:sp>
        <p:nvSpPr>
          <p:cNvPr id="69695" name="Rectangle 92"/>
          <p:cNvSpPr>
            <a:spLocks noChangeArrowheads="1"/>
          </p:cNvSpPr>
          <p:nvPr/>
        </p:nvSpPr>
        <p:spPr bwMode="auto">
          <a:xfrm>
            <a:off x="5029200" y="4670425"/>
            <a:ext cx="1436740" cy="553998"/>
          </a:xfrm>
          <a:prstGeom prst="rect">
            <a:avLst/>
          </a:prstGeom>
          <a:noFill/>
          <a:ln w="9525">
            <a:noFill/>
            <a:miter lim="800000"/>
            <a:headEnd/>
            <a:tailEnd/>
          </a:ln>
        </p:spPr>
        <p:txBody>
          <a:bodyPr wrap="none" lIns="0" tIns="0" rIns="0" bIns="0">
            <a:spAutoFit/>
          </a:bodyPr>
          <a:lstStyle/>
          <a:p>
            <a:pPr>
              <a:spcBef>
                <a:spcPct val="50000"/>
              </a:spcBef>
            </a:pPr>
            <a:r>
              <a:rPr lang="en-US" altLang="ja-JP" sz="1200" b="1" dirty="0">
                <a:latin typeface="Agilent TT Cond" pitchFamily="34" charset="0"/>
                <a:ea typeface="ＭＳ Ｐゴシック" pitchFamily="34" charset="-128"/>
              </a:rPr>
              <a:t>Digital Video Filters</a:t>
            </a:r>
            <a:br>
              <a:rPr lang="en-US" altLang="ja-JP" sz="1200" b="1" dirty="0">
                <a:latin typeface="Agilent TT Cond" pitchFamily="34" charset="0"/>
                <a:ea typeface="ＭＳ Ｐゴシック" pitchFamily="34" charset="-128"/>
              </a:rPr>
            </a:br>
            <a:r>
              <a:rPr lang="en-US" altLang="ja-JP" sz="1200" b="1" dirty="0">
                <a:latin typeface="Agilent TT Cond" pitchFamily="34" charset="0"/>
                <a:ea typeface="ＭＳ Ｐゴシック" pitchFamily="34" charset="-128"/>
              </a:rPr>
              <a:t> </a:t>
            </a:r>
            <a:r>
              <a:rPr lang="en-US" altLang="ja-JP" sz="1200" dirty="0">
                <a:latin typeface="Agilent TT Cond" pitchFamily="34" charset="0"/>
                <a:ea typeface="ＭＳ Ｐゴシック" pitchFamily="34" charset="-128"/>
              </a:rPr>
              <a:t>• Power, voltage,</a:t>
            </a:r>
            <a:br>
              <a:rPr lang="en-US" altLang="ja-JP" sz="1200" dirty="0">
                <a:latin typeface="Agilent TT Cond" pitchFamily="34" charset="0"/>
                <a:ea typeface="ＭＳ Ｐゴシック" pitchFamily="34" charset="-128"/>
              </a:rPr>
            </a:br>
            <a:r>
              <a:rPr lang="en-US" altLang="ja-JP" sz="1200" dirty="0">
                <a:latin typeface="Agilent TT Cond" pitchFamily="34" charset="0"/>
                <a:ea typeface="ＭＳ Ｐゴシック" pitchFamily="34" charset="-128"/>
              </a:rPr>
              <a:t>   log filtering</a:t>
            </a:r>
          </a:p>
        </p:txBody>
      </p:sp>
      <p:sp>
        <p:nvSpPr>
          <p:cNvPr id="69696" name="Text Box 93"/>
          <p:cNvSpPr txBox="1">
            <a:spLocks noChangeArrowheads="1"/>
          </p:cNvSpPr>
          <p:nvPr/>
        </p:nvSpPr>
        <p:spPr bwMode="auto">
          <a:xfrm>
            <a:off x="5029200" y="1731963"/>
            <a:ext cx="1752600" cy="877163"/>
          </a:xfrm>
          <a:prstGeom prst="rect">
            <a:avLst/>
          </a:prstGeom>
          <a:noFill/>
          <a:ln w="28575">
            <a:noFill/>
            <a:miter lim="800000"/>
            <a:headEnd/>
            <a:tailEnd/>
          </a:ln>
        </p:spPr>
        <p:txBody>
          <a:bodyPr lIns="0" tIns="0" rIns="109728" bIns="0">
            <a:spAutoFit/>
          </a:bodyPr>
          <a:lstStyle/>
          <a:p>
            <a:pPr>
              <a:lnSpc>
                <a:spcPct val="95000"/>
              </a:lnSpc>
              <a:spcBef>
                <a:spcPct val="50000"/>
              </a:spcBef>
              <a:spcAft>
                <a:spcPct val="50000"/>
              </a:spcAft>
              <a:buFontTx/>
              <a:buChar char="•"/>
            </a:pPr>
            <a:r>
              <a:rPr lang="en-US" altLang="ja-JP" sz="1200" dirty="0">
                <a:latin typeface="Agilent TT Cond" pitchFamily="34" charset="0"/>
                <a:ea typeface="ＭＳ Ｐゴシック" pitchFamily="34" charset="-128"/>
              </a:rPr>
              <a:t> 4.1:1 Shape factor </a:t>
            </a:r>
            <a:br>
              <a:rPr lang="en-US" altLang="ja-JP" sz="1200" dirty="0">
                <a:latin typeface="Agilent TT Cond" pitchFamily="34" charset="0"/>
                <a:ea typeface="ＭＳ Ｐゴシック" pitchFamily="34" charset="-128"/>
              </a:rPr>
            </a:br>
            <a:r>
              <a:rPr lang="en-US" altLang="ja-JP" sz="1200" dirty="0">
                <a:latin typeface="Agilent TT Cond" pitchFamily="34" charset="0"/>
                <a:ea typeface="ＭＳ Ｐゴシック" pitchFamily="34" charset="-128"/>
              </a:rPr>
              <a:t>• Fast sweep </a:t>
            </a:r>
            <a:br>
              <a:rPr lang="en-US" altLang="ja-JP" sz="1200" dirty="0">
                <a:latin typeface="Agilent TT Cond" pitchFamily="34" charset="0"/>
                <a:ea typeface="ＭＳ Ｐゴシック" pitchFamily="34" charset="-128"/>
              </a:rPr>
            </a:br>
            <a:r>
              <a:rPr lang="en-US" altLang="ja-JP" sz="1200" dirty="0">
                <a:latin typeface="Agilent TT Cond" pitchFamily="34" charset="0"/>
                <a:ea typeface="ＭＳ Ｐゴシック" pitchFamily="34" charset="-128"/>
              </a:rPr>
              <a:t>• EMI </a:t>
            </a:r>
            <a:r>
              <a:rPr lang="en-US" altLang="ja-JP" sz="1200" dirty="0" smtClean="0">
                <a:latin typeface="Agilent TT Cond" pitchFamily="34" charset="0"/>
                <a:ea typeface="ＭＳ Ｐゴシック" pitchFamily="34" charset="-128"/>
              </a:rPr>
              <a:t>RBW’s (Opt. EMC) </a:t>
            </a:r>
            <a:r>
              <a:rPr lang="en-US" altLang="ja-JP" sz="1200" dirty="0">
                <a:latin typeface="Agilent TT Cond" pitchFamily="34" charset="0"/>
                <a:ea typeface="ＭＳ Ｐゴシック" pitchFamily="34" charset="-128"/>
              </a:rPr>
              <a:t/>
            </a:r>
            <a:br>
              <a:rPr lang="en-US" altLang="ja-JP" sz="1200" dirty="0">
                <a:latin typeface="Agilent TT Cond" pitchFamily="34" charset="0"/>
                <a:ea typeface="ＭＳ Ｐゴシック" pitchFamily="34" charset="-128"/>
              </a:rPr>
            </a:br>
            <a:endParaRPr lang="en-US" sz="1200" dirty="0">
              <a:latin typeface="Agilent TT Cond" pitchFamily="34" charset="0"/>
              <a:ea typeface="ＭＳ Ｐゴシック" pitchFamily="34" charset="-128"/>
            </a:endParaRPr>
          </a:p>
        </p:txBody>
      </p:sp>
      <p:sp>
        <p:nvSpPr>
          <p:cNvPr id="69697" name="Rectangle 94"/>
          <p:cNvSpPr>
            <a:spLocks noChangeArrowheads="1"/>
          </p:cNvSpPr>
          <p:nvPr/>
        </p:nvSpPr>
        <p:spPr bwMode="auto">
          <a:xfrm>
            <a:off x="730882" y="1270000"/>
            <a:ext cx="1733873" cy="369332"/>
          </a:xfrm>
          <a:prstGeom prst="rect">
            <a:avLst/>
          </a:prstGeom>
          <a:noFill/>
          <a:ln w="9525">
            <a:solidFill>
              <a:schemeClr val="tx1"/>
            </a:solidFill>
            <a:miter lim="800000"/>
            <a:headEnd/>
            <a:tailEnd/>
          </a:ln>
        </p:spPr>
        <p:txBody>
          <a:bodyPr wrap="none" lIns="0" tIns="0" rIns="0" bIns="0">
            <a:spAutoFit/>
          </a:bodyPr>
          <a:lstStyle/>
          <a:p>
            <a:pPr algn="ctr">
              <a:spcBef>
                <a:spcPct val="50000"/>
              </a:spcBef>
            </a:pPr>
            <a:r>
              <a:rPr lang="en-US" altLang="ja-JP" sz="1200" b="1" dirty="0">
                <a:latin typeface="Agilent TT Cond" pitchFamily="34" charset="0"/>
                <a:ea typeface="ＭＳ Ｐゴシック" pitchFamily="34" charset="-128"/>
              </a:rPr>
              <a:t>Auto Alignment</a:t>
            </a:r>
            <a:br>
              <a:rPr lang="en-US" altLang="ja-JP" sz="1200" b="1" dirty="0">
                <a:latin typeface="Agilent TT Cond" pitchFamily="34" charset="0"/>
                <a:ea typeface="ＭＳ Ｐゴシック" pitchFamily="34" charset="-128"/>
              </a:rPr>
            </a:br>
            <a:r>
              <a:rPr lang="en-US" altLang="ja-JP" sz="1200" b="1" dirty="0">
                <a:latin typeface="Agilent TT Cond" pitchFamily="34" charset="0"/>
                <a:ea typeface="ＭＳ Ｐゴシック" pitchFamily="34" charset="-128"/>
              </a:rPr>
              <a:t> </a:t>
            </a:r>
            <a:r>
              <a:rPr lang="en-US" altLang="ja-JP" sz="1200" dirty="0">
                <a:latin typeface="Agilent TT Cond" pitchFamily="34" charset="0"/>
                <a:ea typeface="ＭＳ Ｐゴシック" pitchFamily="34" charset="-128"/>
              </a:rPr>
              <a:t>• Temp &amp; time calibration</a:t>
            </a:r>
          </a:p>
        </p:txBody>
      </p:sp>
      <p:sp>
        <p:nvSpPr>
          <p:cNvPr id="95" name="Footer Placeholder 94"/>
          <p:cNvSpPr>
            <a:spLocks noGrp="1"/>
          </p:cNvSpPr>
          <p:nvPr>
            <p:ph type="ftr" sz="quarter" idx="10"/>
          </p:nvPr>
        </p:nvSpPr>
        <p:spPr/>
        <p:txBody>
          <a:bodyPr/>
          <a:lstStyle/>
          <a:p>
            <a:r>
              <a:rPr lang="en-US" dirty="0" smtClean="0"/>
              <a:t>Back to Basics Training</a:t>
            </a:r>
            <a:endParaRPr lang="en-US" dirty="0"/>
          </a:p>
        </p:txBody>
      </p:sp>
      <p:sp>
        <p:nvSpPr>
          <p:cNvPr id="96" name="Rectangle 95"/>
          <p:cNvSpPr/>
          <p:nvPr/>
        </p:nvSpPr>
        <p:spPr>
          <a:xfrm>
            <a:off x="7239000" y="2133600"/>
            <a:ext cx="1438214" cy="276999"/>
          </a:xfrm>
          <a:prstGeom prst="rect">
            <a:avLst/>
          </a:prstGeom>
        </p:spPr>
        <p:txBody>
          <a:bodyPr wrap="none">
            <a:spAutoFit/>
          </a:bodyPr>
          <a:lstStyle/>
          <a:p>
            <a:r>
              <a:rPr lang="en-US" altLang="ja-JP" sz="1200" dirty="0" smtClean="0">
                <a:latin typeface="Agilent TT Cond" pitchFamily="34" charset="0"/>
                <a:ea typeface="ＭＳ Ｐゴシック" pitchFamily="34" charset="-128"/>
              </a:rPr>
              <a:t>•QPD (Opt. EMC) </a:t>
            </a:r>
            <a:endParaRPr lang="en-US" sz="1200" dirty="0"/>
          </a:p>
        </p:txBody>
      </p:sp>
      <p:sp>
        <p:nvSpPr>
          <p:cNvPr id="97" name="Slide Number Placeholder 96"/>
          <p:cNvSpPr>
            <a:spLocks noGrp="1"/>
          </p:cNvSpPr>
          <p:nvPr>
            <p:ph type="sldNum" sz="quarter" idx="12"/>
          </p:nvPr>
        </p:nvSpPr>
        <p:spPr/>
        <p:txBody>
          <a:bodyPr/>
          <a:lstStyle/>
          <a:p>
            <a:fld id="{2D132F79-ACF3-4263-B52B-5972FA2CE406}" type="slidenum">
              <a:rPr lang="en-US" smtClean="0"/>
              <a:pPr/>
              <a:t>70</a:t>
            </a:fld>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28600" y="76200"/>
            <a:ext cx="8442325" cy="803274"/>
          </a:xfrm>
        </p:spPr>
        <p:txBody>
          <a:bodyPr/>
          <a:lstStyle/>
          <a:p>
            <a:r>
              <a:rPr lang="en-US" dirty="0" smtClean="0"/>
              <a:t>Modern Spectrum Analyzer - Specifications</a:t>
            </a:r>
            <a:br>
              <a:rPr lang="en-US" dirty="0" smtClean="0"/>
            </a:br>
            <a:r>
              <a:rPr lang="en-US" sz="2100" dirty="0" smtClean="0"/>
              <a:t>	 Digital IF provides improved accuracy</a:t>
            </a:r>
          </a:p>
        </p:txBody>
      </p:sp>
      <p:sp>
        <p:nvSpPr>
          <p:cNvPr id="70659" name="Rectangle 3"/>
          <p:cNvSpPr>
            <a:spLocks noChangeArrowheads="1"/>
          </p:cNvSpPr>
          <p:nvPr/>
        </p:nvSpPr>
        <p:spPr bwMode="auto">
          <a:xfrm>
            <a:off x="1371600" y="1676400"/>
            <a:ext cx="6781800" cy="2991588"/>
          </a:xfrm>
          <a:prstGeom prst="rect">
            <a:avLst/>
          </a:prstGeom>
          <a:noFill/>
          <a:ln w="9525">
            <a:noFill/>
            <a:miter lim="800000"/>
            <a:headEnd/>
            <a:tailEnd/>
          </a:ln>
        </p:spPr>
        <p:txBody>
          <a:bodyPr lIns="0" tIns="0" rIns="0" bIns="0">
            <a:spAutoFit/>
          </a:bodyPr>
          <a:lstStyle/>
          <a:p>
            <a:pPr>
              <a:lnSpc>
                <a:spcPct val="70000"/>
              </a:lnSpc>
              <a:spcBef>
                <a:spcPct val="50000"/>
              </a:spcBef>
              <a:spcAft>
                <a:spcPct val="50000"/>
              </a:spcAft>
            </a:pPr>
            <a:r>
              <a:rPr lang="en-US" b="1" dirty="0">
                <a:latin typeface="Agilent TT Cond" pitchFamily="34" charset="0"/>
              </a:rPr>
              <a:t>				              </a:t>
            </a:r>
            <a:r>
              <a:rPr lang="en-US" b="1" u="sng" dirty="0" smtClean="0">
                <a:latin typeface="Agilent TT Cond" pitchFamily="34" charset="0"/>
              </a:rPr>
              <a:t>PXA  </a:t>
            </a:r>
            <a:r>
              <a:rPr lang="en-US" b="1" u="sng" dirty="0">
                <a:solidFill>
                  <a:srgbClr val="3333FF"/>
                </a:solidFill>
                <a:latin typeface="Agilent TT Cond" pitchFamily="34" charset="0"/>
              </a:rPr>
              <a:t>vs. Traditional</a:t>
            </a:r>
          </a:p>
          <a:p>
            <a:pPr>
              <a:lnSpc>
                <a:spcPct val="70000"/>
              </a:lnSpc>
              <a:spcBef>
                <a:spcPct val="50000"/>
              </a:spcBef>
              <a:spcAft>
                <a:spcPct val="50000"/>
              </a:spcAft>
            </a:pPr>
            <a:r>
              <a:rPr lang="en-US" dirty="0">
                <a:latin typeface="Agilent TT Cond" pitchFamily="34" charset="0"/>
              </a:rPr>
              <a:t>• </a:t>
            </a:r>
            <a:r>
              <a:rPr lang="en-US" dirty="0">
                <a:solidFill>
                  <a:srgbClr val="0000FF"/>
                </a:solidFill>
                <a:latin typeface="Agilent TT Cond" pitchFamily="34" charset="0"/>
              </a:rPr>
              <a:t>Input impedance mismatch                           </a:t>
            </a:r>
            <a:r>
              <a:rPr lang="en-US" dirty="0" smtClean="0">
                <a:solidFill>
                  <a:srgbClr val="0000FF"/>
                </a:solidFill>
                <a:latin typeface="Agilent TT Cond" pitchFamily="34" charset="0"/>
              </a:rPr>
              <a:t>	</a:t>
            </a:r>
            <a:r>
              <a:rPr lang="en-US" dirty="0" smtClean="0">
                <a:latin typeface="Agilent TT Cond" pitchFamily="34" charset="0"/>
              </a:rPr>
              <a:t>±</a:t>
            </a:r>
            <a:r>
              <a:rPr lang="en-US" dirty="0">
                <a:latin typeface="Agilent TT Cond" pitchFamily="34" charset="0"/>
              </a:rPr>
              <a:t>0.13</a:t>
            </a:r>
            <a:r>
              <a:rPr lang="en-US" dirty="0">
                <a:solidFill>
                  <a:srgbClr val="0000FF"/>
                </a:solidFill>
                <a:latin typeface="Agilent TT Cond" pitchFamily="34" charset="0"/>
              </a:rPr>
              <a:t>       </a:t>
            </a:r>
            <a:r>
              <a:rPr lang="en-US" dirty="0">
                <a:solidFill>
                  <a:srgbClr val="3333FF"/>
                </a:solidFill>
                <a:latin typeface="Agilent TT Cond" pitchFamily="34" charset="0"/>
              </a:rPr>
              <a:t>±0.29</a:t>
            </a:r>
            <a:r>
              <a:rPr lang="en-US" dirty="0">
                <a:latin typeface="Agilent TT Cond" pitchFamily="34" charset="0"/>
              </a:rPr>
              <a:t> </a:t>
            </a:r>
            <a:r>
              <a:rPr lang="en-US" dirty="0">
                <a:solidFill>
                  <a:srgbClr val="3333FF"/>
                </a:solidFill>
                <a:latin typeface="Agilent TT Cond" pitchFamily="34" charset="0"/>
              </a:rPr>
              <a:t>dB</a:t>
            </a:r>
            <a:r>
              <a:rPr lang="en-US" dirty="0">
                <a:solidFill>
                  <a:srgbClr val="0000FF"/>
                </a:solidFill>
                <a:latin typeface="Agilent TT Cond" pitchFamily="34" charset="0"/>
              </a:rPr>
              <a:t/>
            </a:r>
            <a:br>
              <a:rPr lang="en-US" dirty="0">
                <a:solidFill>
                  <a:srgbClr val="0000FF"/>
                </a:solidFill>
                <a:latin typeface="Agilent TT Cond" pitchFamily="34" charset="0"/>
              </a:rPr>
            </a:br>
            <a:r>
              <a:rPr lang="en-US" dirty="0">
                <a:solidFill>
                  <a:srgbClr val="0000FF"/>
                </a:solidFill>
                <a:latin typeface="Agilent TT Cond" pitchFamily="34" charset="0"/>
              </a:rPr>
              <a:t/>
            </a:r>
            <a:br>
              <a:rPr lang="en-US" dirty="0">
                <a:solidFill>
                  <a:srgbClr val="0000FF"/>
                </a:solidFill>
                <a:latin typeface="Agilent TT Cond" pitchFamily="34" charset="0"/>
              </a:rPr>
            </a:br>
            <a:r>
              <a:rPr lang="en-US" dirty="0">
                <a:solidFill>
                  <a:srgbClr val="0000FF"/>
                </a:solidFill>
                <a:latin typeface="Agilent TT Cond" pitchFamily="34" charset="0"/>
              </a:rPr>
              <a:t>• Input attenuator switching uncertainty    </a:t>
            </a:r>
            <a:r>
              <a:rPr lang="en-US" dirty="0" smtClean="0">
                <a:solidFill>
                  <a:srgbClr val="0000FF"/>
                </a:solidFill>
                <a:latin typeface="Agilent TT Cond" pitchFamily="34" charset="0"/>
              </a:rPr>
              <a:t>	</a:t>
            </a:r>
            <a:r>
              <a:rPr lang="en-US" dirty="0" smtClean="0">
                <a:latin typeface="Agilent TT Cond" pitchFamily="34" charset="0"/>
              </a:rPr>
              <a:t>±0.14</a:t>
            </a:r>
            <a:r>
              <a:rPr lang="en-US" dirty="0" smtClean="0">
                <a:solidFill>
                  <a:srgbClr val="0000FF"/>
                </a:solidFill>
                <a:latin typeface="Agilent TT Cond" pitchFamily="34" charset="0"/>
              </a:rPr>
              <a:t>        </a:t>
            </a:r>
            <a:r>
              <a:rPr lang="en-US" dirty="0">
                <a:solidFill>
                  <a:srgbClr val="3333FF"/>
                </a:solidFill>
                <a:latin typeface="Agilent TT Cond" pitchFamily="34" charset="0"/>
              </a:rPr>
              <a:t>±0.6</a:t>
            </a:r>
            <a:r>
              <a:rPr lang="en-US" dirty="0">
                <a:latin typeface="Agilent TT Cond" pitchFamily="34" charset="0"/>
              </a:rPr>
              <a:t> </a:t>
            </a:r>
            <a:r>
              <a:rPr lang="en-US" dirty="0">
                <a:solidFill>
                  <a:srgbClr val="3333FF"/>
                </a:solidFill>
                <a:latin typeface="Agilent TT Cond" pitchFamily="34" charset="0"/>
              </a:rPr>
              <a:t>dB</a:t>
            </a:r>
            <a:r>
              <a:rPr lang="en-US" dirty="0">
                <a:solidFill>
                  <a:srgbClr val="0000FF"/>
                </a:solidFill>
                <a:latin typeface="Agilent TT Cond" pitchFamily="34" charset="0"/>
              </a:rPr>
              <a:t/>
            </a:r>
            <a:br>
              <a:rPr lang="en-US" dirty="0">
                <a:solidFill>
                  <a:srgbClr val="0000FF"/>
                </a:solidFill>
                <a:latin typeface="Agilent TT Cond" pitchFamily="34" charset="0"/>
              </a:rPr>
            </a:br>
            <a:r>
              <a:rPr lang="en-US" dirty="0">
                <a:solidFill>
                  <a:srgbClr val="0000FF"/>
                </a:solidFill>
                <a:latin typeface="Agilent TT Cond" pitchFamily="34" charset="0"/>
              </a:rPr>
              <a:t/>
            </a:r>
            <a:br>
              <a:rPr lang="en-US" dirty="0">
                <a:solidFill>
                  <a:srgbClr val="0000FF"/>
                </a:solidFill>
                <a:latin typeface="Agilent TT Cond" pitchFamily="34" charset="0"/>
              </a:rPr>
            </a:br>
            <a:r>
              <a:rPr lang="en-US" dirty="0">
                <a:solidFill>
                  <a:srgbClr val="0000FF"/>
                </a:solidFill>
                <a:latin typeface="Agilent TT Cond" pitchFamily="34" charset="0"/>
              </a:rPr>
              <a:t>• Frequency response 		       </a:t>
            </a:r>
            <a:r>
              <a:rPr lang="en-US" dirty="0" smtClean="0">
                <a:solidFill>
                  <a:srgbClr val="0000FF"/>
                </a:solidFill>
                <a:latin typeface="Agilent TT Cond" pitchFamily="34" charset="0"/>
              </a:rPr>
              <a:t>       	</a:t>
            </a:r>
            <a:r>
              <a:rPr lang="en-US" dirty="0" smtClean="0">
                <a:latin typeface="Agilent TT Cond" pitchFamily="34" charset="0"/>
              </a:rPr>
              <a:t>±0.35</a:t>
            </a:r>
            <a:r>
              <a:rPr lang="en-US" dirty="0" smtClean="0">
                <a:solidFill>
                  <a:srgbClr val="0000FF"/>
                </a:solidFill>
                <a:latin typeface="Agilent TT Cond" pitchFamily="34" charset="0"/>
              </a:rPr>
              <a:t>        </a:t>
            </a:r>
            <a:r>
              <a:rPr lang="en-US" dirty="0">
                <a:solidFill>
                  <a:srgbClr val="3333FF"/>
                </a:solidFill>
                <a:latin typeface="Agilent TT Cond" pitchFamily="34" charset="0"/>
              </a:rPr>
              <a:t>±1.8</a:t>
            </a:r>
            <a:r>
              <a:rPr lang="en-US" dirty="0">
                <a:latin typeface="Agilent TT Cond" pitchFamily="34" charset="0"/>
              </a:rPr>
              <a:t> </a:t>
            </a:r>
            <a:r>
              <a:rPr lang="en-US" dirty="0" smtClean="0">
                <a:solidFill>
                  <a:srgbClr val="3333FF"/>
                </a:solidFill>
                <a:latin typeface="Agilent TT Cond" pitchFamily="34" charset="0"/>
              </a:rPr>
              <a:t>dB</a:t>
            </a:r>
            <a:r>
              <a:rPr lang="en-US" dirty="0" smtClean="0">
                <a:solidFill>
                  <a:srgbClr val="0000FF"/>
                </a:solidFill>
                <a:latin typeface="Agilent TT Cond" pitchFamily="34" charset="0"/>
              </a:rPr>
              <a:t/>
            </a:r>
            <a:br>
              <a:rPr lang="en-US" dirty="0" smtClean="0">
                <a:solidFill>
                  <a:srgbClr val="0000FF"/>
                </a:solidFill>
                <a:latin typeface="Agilent TT Cond" pitchFamily="34" charset="0"/>
              </a:rPr>
            </a:br>
            <a:r>
              <a:rPr lang="en-US" dirty="0">
                <a:solidFill>
                  <a:srgbClr val="0000FF"/>
                </a:solidFill>
                <a:latin typeface="Agilent TT Cond" pitchFamily="34" charset="0"/>
              </a:rPr>
              <a:t/>
            </a:r>
            <a:br>
              <a:rPr lang="en-US" dirty="0">
                <a:solidFill>
                  <a:srgbClr val="0000FF"/>
                </a:solidFill>
                <a:latin typeface="Agilent TT Cond" pitchFamily="34" charset="0"/>
              </a:rPr>
            </a:br>
            <a:r>
              <a:rPr lang="en-US" dirty="0">
                <a:solidFill>
                  <a:srgbClr val="0000FF"/>
                </a:solidFill>
                <a:latin typeface="Agilent TT Cond" pitchFamily="34" charset="0"/>
              </a:rPr>
              <a:t>• Reference level accuracy </a:t>
            </a:r>
            <a:r>
              <a:rPr lang="en-US" dirty="0" smtClean="0">
                <a:solidFill>
                  <a:srgbClr val="0000FF"/>
                </a:solidFill>
                <a:latin typeface="Agilent TT Cond" pitchFamily="34" charset="0"/>
              </a:rPr>
              <a:t>			</a:t>
            </a:r>
            <a:r>
              <a:rPr lang="en-US" dirty="0" smtClean="0">
                <a:latin typeface="Agilent TT Cond" pitchFamily="34" charset="0"/>
              </a:rPr>
              <a:t>±</a:t>
            </a:r>
            <a:r>
              <a:rPr lang="en-US" dirty="0">
                <a:latin typeface="Agilent TT Cond" pitchFamily="34" charset="0"/>
              </a:rPr>
              <a:t>0.0</a:t>
            </a:r>
            <a:r>
              <a:rPr lang="en-US" dirty="0">
                <a:solidFill>
                  <a:srgbClr val="0000FF"/>
                </a:solidFill>
                <a:latin typeface="Agilent TT Cond" pitchFamily="34" charset="0"/>
              </a:rPr>
              <a:t>          </a:t>
            </a:r>
            <a:r>
              <a:rPr lang="en-US" dirty="0">
                <a:solidFill>
                  <a:srgbClr val="3333FF"/>
                </a:solidFill>
                <a:latin typeface="Agilent TT Cond" pitchFamily="34" charset="0"/>
              </a:rPr>
              <a:t>±1.0</a:t>
            </a:r>
            <a:r>
              <a:rPr lang="en-US" dirty="0">
                <a:latin typeface="Agilent TT Cond" pitchFamily="34" charset="0"/>
              </a:rPr>
              <a:t> </a:t>
            </a:r>
            <a:r>
              <a:rPr lang="en-US" dirty="0">
                <a:solidFill>
                  <a:srgbClr val="3333FF"/>
                </a:solidFill>
                <a:latin typeface="Agilent TT Cond" pitchFamily="34" charset="0"/>
              </a:rPr>
              <a:t>dB</a:t>
            </a:r>
            <a:r>
              <a:rPr lang="en-US" dirty="0">
                <a:solidFill>
                  <a:srgbClr val="0000FF"/>
                </a:solidFill>
                <a:latin typeface="Agilent TT Cond" pitchFamily="34" charset="0"/>
              </a:rPr>
              <a:t/>
            </a:r>
            <a:br>
              <a:rPr lang="en-US" dirty="0">
                <a:solidFill>
                  <a:srgbClr val="0000FF"/>
                </a:solidFill>
                <a:latin typeface="Agilent TT Cond" pitchFamily="34" charset="0"/>
              </a:rPr>
            </a:br>
            <a:r>
              <a:rPr lang="en-US" dirty="0" smtClean="0">
                <a:solidFill>
                  <a:srgbClr val="0000FF"/>
                </a:solidFill>
                <a:latin typeface="Agilent TT Cond" pitchFamily="34" charset="0"/>
              </a:rPr>
              <a:t/>
            </a:r>
            <a:br>
              <a:rPr lang="en-US" dirty="0" smtClean="0">
                <a:solidFill>
                  <a:srgbClr val="0000FF"/>
                </a:solidFill>
                <a:latin typeface="Agilent TT Cond" pitchFamily="34" charset="0"/>
              </a:rPr>
            </a:br>
            <a:r>
              <a:rPr lang="en-US" dirty="0" smtClean="0">
                <a:solidFill>
                  <a:srgbClr val="0000FF"/>
                </a:solidFill>
                <a:latin typeface="Agilent TT Cond" pitchFamily="34" charset="0"/>
              </a:rPr>
              <a:t>• RBW switching uncertainty 	             		 </a:t>
            </a:r>
            <a:r>
              <a:rPr lang="en-US" dirty="0" smtClean="0">
                <a:latin typeface="Agilent TT Cond" pitchFamily="34" charset="0"/>
              </a:rPr>
              <a:t>±</a:t>
            </a:r>
            <a:r>
              <a:rPr lang="en-US" dirty="0">
                <a:latin typeface="Agilent TT Cond" pitchFamily="34" charset="0"/>
              </a:rPr>
              <a:t>0.03</a:t>
            </a:r>
            <a:r>
              <a:rPr lang="en-US" dirty="0">
                <a:solidFill>
                  <a:srgbClr val="0000FF"/>
                </a:solidFill>
                <a:latin typeface="Agilent TT Cond" pitchFamily="34" charset="0"/>
              </a:rPr>
              <a:t>        </a:t>
            </a:r>
            <a:r>
              <a:rPr lang="en-US" dirty="0">
                <a:solidFill>
                  <a:srgbClr val="3333FF"/>
                </a:solidFill>
                <a:latin typeface="Agilent TT Cond" pitchFamily="34" charset="0"/>
              </a:rPr>
              <a:t>±0.5</a:t>
            </a:r>
            <a:r>
              <a:rPr lang="en-US" dirty="0">
                <a:latin typeface="Agilent TT Cond" pitchFamily="34" charset="0"/>
              </a:rPr>
              <a:t> </a:t>
            </a:r>
            <a:r>
              <a:rPr lang="en-US" dirty="0">
                <a:solidFill>
                  <a:srgbClr val="3333FF"/>
                </a:solidFill>
                <a:latin typeface="Agilent TT Cond" pitchFamily="34" charset="0"/>
              </a:rPr>
              <a:t>dB</a:t>
            </a:r>
            <a:r>
              <a:rPr lang="en-US" dirty="0">
                <a:solidFill>
                  <a:srgbClr val="0000FF"/>
                </a:solidFill>
                <a:latin typeface="Agilent TT Cond" pitchFamily="34" charset="0"/>
              </a:rPr>
              <a:t/>
            </a:r>
            <a:br>
              <a:rPr lang="en-US" dirty="0">
                <a:solidFill>
                  <a:srgbClr val="0000FF"/>
                </a:solidFill>
                <a:latin typeface="Agilent TT Cond" pitchFamily="34" charset="0"/>
              </a:rPr>
            </a:br>
            <a:r>
              <a:rPr lang="en-US" dirty="0">
                <a:solidFill>
                  <a:srgbClr val="0000FF"/>
                </a:solidFill>
                <a:latin typeface="Agilent TT Cond" pitchFamily="34" charset="0"/>
              </a:rPr>
              <a:t/>
            </a:r>
            <a:br>
              <a:rPr lang="en-US" dirty="0">
                <a:solidFill>
                  <a:srgbClr val="0000FF"/>
                </a:solidFill>
                <a:latin typeface="Agilent TT Cond" pitchFamily="34" charset="0"/>
              </a:rPr>
            </a:br>
            <a:r>
              <a:rPr lang="en-US" dirty="0">
                <a:solidFill>
                  <a:srgbClr val="0000FF"/>
                </a:solidFill>
                <a:latin typeface="Agilent TT Cond" pitchFamily="34" charset="0"/>
              </a:rPr>
              <a:t>• Display scale fidelity 		   </a:t>
            </a:r>
            <a:r>
              <a:rPr lang="en-US" dirty="0" smtClean="0">
                <a:solidFill>
                  <a:srgbClr val="0000FF"/>
                </a:solidFill>
                <a:latin typeface="Agilent TT Cond" pitchFamily="34" charset="0"/>
              </a:rPr>
              <a:t>	 </a:t>
            </a:r>
            <a:r>
              <a:rPr lang="en-US" dirty="0" smtClean="0">
                <a:latin typeface="Agilent TT Cond" pitchFamily="34" charset="0"/>
              </a:rPr>
              <a:t>±</a:t>
            </a:r>
            <a:r>
              <a:rPr lang="en-US" dirty="0">
                <a:latin typeface="Agilent TT Cond" pitchFamily="34" charset="0"/>
              </a:rPr>
              <a:t>0.07</a:t>
            </a:r>
            <a:r>
              <a:rPr lang="en-US" dirty="0">
                <a:solidFill>
                  <a:srgbClr val="0000FF"/>
                </a:solidFill>
                <a:latin typeface="Agilent TT Cond" pitchFamily="34" charset="0"/>
              </a:rPr>
              <a:t>        </a:t>
            </a:r>
            <a:r>
              <a:rPr lang="en-US" dirty="0">
                <a:solidFill>
                  <a:srgbClr val="3333FF"/>
                </a:solidFill>
                <a:latin typeface="Agilent TT Cond" pitchFamily="34" charset="0"/>
              </a:rPr>
              <a:t>±0.85</a:t>
            </a:r>
            <a:r>
              <a:rPr lang="en-US" dirty="0">
                <a:latin typeface="Agilent TT Cond" pitchFamily="34" charset="0"/>
              </a:rPr>
              <a:t> </a:t>
            </a:r>
            <a:r>
              <a:rPr lang="en-US" dirty="0">
                <a:solidFill>
                  <a:srgbClr val="3333FF"/>
                </a:solidFill>
                <a:latin typeface="Agilent TT Cond" pitchFamily="34" charset="0"/>
              </a:rPr>
              <a:t>dB</a:t>
            </a:r>
            <a:r>
              <a:rPr lang="en-US" dirty="0">
                <a:solidFill>
                  <a:srgbClr val="0000FF"/>
                </a:solidFill>
                <a:latin typeface="Agilent TT Cond" pitchFamily="34" charset="0"/>
              </a:rPr>
              <a:t/>
            </a:r>
            <a:br>
              <a:rPr lang="en-US" dirty="0">
                <a:solidFill>
                  <a:srgbClr val="0000FF"/>
                </a:solidFill>
                <a:latin typeface="Agilent TT Cond" pitchFamily="34" charset="0"/>
              </a:rPr>
            </a:br>
            <a:r>
              <a:rPr lang="en-US" dirty="0">
                <a:solidFill>
                  <a:srgbClr val="0000FF"/>
                </a:solidFill>
                <a:latin typeface="Agilent TT Cond" pitchFamily="34" charset="0"/>
              </a:rPr>
              <a:t/>
            </a:r>
            <a:br>
              <a:rPr lang="en-US" dirty="0">
                <a:solidFill>
                  <a:srgbClr val="0000FF"/>
                </a:solidFill>
                <a:latin typeface="Agilent TT Cond" pitchFamily="34" charset="0"/>
              </a:rPr>
            </a:br>
            <a:r>
              <a:rPr lang="en-US" dirty="0">
                <a:solidFill>
                  <a:srgbClr val="0000FF"/>
                </a:solidFill>
                <a:latin typeface="Agilent TT Cond" pitchFamily="34" charset="0"/>
              </a:rPr>
              <a:t>• Calibrator accuracy		       </a:t>
            </a:r>
            <a:r>
              <a:rPr lang="en-US" dirty="0" smtClean="0">
                <a:solidFill>
                  <a:srgbClr val="0000FF"/>
                </a:solidFill>
                <a:latin typeface="Agilent TT Cond" pitchFamily="34" charset="0"/>
              </a:rPr>
              <a:t>	 </a:t>
            </a:r>
            <a:r>
              <a:rPr lang="en-US" dirty="0" smtClean="0">
                <a:latin typeface="Agilent TT Cond" pitchFamily="34" charset="0"/>
              </a:rPr>
              <a:t>±</a:t>
            </a:r>
            <a:r>
              <a:rPr lang="en-US" dirty="0">
                <a:latin typeface="Agilent TT Cond" pitchFamily="34" charset="0"/>
              </a:rPr>
              <a:t>0.24 </a:t>
            </a:r>
            <a:r>
              <a:rPr lang="en-US" dirty="0">
                <a:solidFill>
                  <a:srgbClr val="0000FF"/>
                </a:solidFill>
                <a:latin typeface="Agilent TT Cond" pitchFamily="34" charset="0"/>
              </a:rPr>
              <a:t>       </a:t>
            </a:r>
            <a:r>
              <a:rPr lang="en-US" dirty="0">
                <a:solidFill>
                  <a:srgbClr val="3333FF"/>
                </a:solidFill>
                <a:latin typeface="Agilent TT Cond" pitchFamily="34" charset="0"/>
              </a:rPr>
              <a:t>±0.34</a:t>
            </a:r>
            <a:r>
              <a:rPr lang="en-US" dirty="0">
                <a:latin typeface="Agilent TT Cond" pitchFamily="34" charset="0"/>
              </a:rPr>
              <a:t> </a:t>
            </a:r>
            <a:r>
              <a:rPr lang="en-US" dirty="0">
                <a:solidFill>
                  <a:srgbClr val="3333FF"/>
                </a:solidFill>
                <a:latin typeface="Agilent TT Cond" pitchFamily="34" charset="0"/>
              </a:rPr>
              <a:t>dB</a:t>
            </a:r>
          </a:p>
        </p:txBody>
      </p:sp>
      <p:sp>
        <p:nvSpPr>
          <p:cNvPr id="70660" name="Rectangle 4"/>
          <p:cNvSpPr>
            <a:spLocks noChangeArrowheads="1"/>
          </p:cNvSpPr>
          <p:nvPr/>
        </p:nvSpPr>
        <p:spPr bwMode="auto">
          <a:xfrm>
            <a:off x="2667000" y="4927600"/>
            <a:ext cx="5791200" cy="789447"/>
          </a:xfrm>
          <a:prstGeom prst="rect">
            <a:avLst/>
          </a:prstGeom>
          <a:noFill/>
          <a:ln w="9525">
            <a:noFill/>
            <a:miter lim="800000"/>
            <a:headEnd/>
            <a:tailEnd/>
          </a:ln>
        </p:spPr>
        <p:txBody>
          <a:bodyPr wrap="square" lIns="0" tIns="0" rIns="0" bIns="0">
            <a:spAutoFit/>
          </a:bodyPr>
          <a:lstStyle/>
          <a:p>
            <a:pPr>
              <a:lnSpc>
                <a:spcPct val="95000"/>
              </a:lnSpc>
              <a:spcBef>
                <a:spcPct val="50000"/>
              </a:spcBef>
              <a:spcAft>
                <a:spcPct val="50000"/>
              </a:spcAft>
            </a:pPr>
            <a:r>
              <a:rPr lang="en-US" altLang="ja-JP" dirty="0">
                <a:solidFill>
                  <a:srgbClr val="3333FF"/>
                </a:solidFill>
                <a:latin typeface="Agilent TT Cond" pitchFamily="34" charset="0"/>
                <a:ea typeface="ＭＳ Ｐゴシック" pitchFamily="34" charset="-128"/>
                <a:sym typeface="Symbol" pitchFamily="18" charset="2"/>
              </a:rPr>
              <a:t>Total accuracy (up to 3 GHz</a:t>
            </a:r>
            <a:r>
              <a:rPr lang="en-US" altLang="ja-JP" dirty="0" smtClean="0">
                <a:solidFill>
                  <a:srgbClr val="3333FF"/>
                </a:solidFill>
                <a:latin typeface="Agilent TT Cond" pitchFamily="34" charset="0"/>
                <a:ea typeface="ＭＳ Ｐゴシック" pitchFamily="34" charset="-128"/>
                <a:sym typeface="Symbol" pitchFamily="18" charset="2"/>
              </a:rPr>
              <a:t>)</a:t>
            </a:r>
            <a:r>
              <a:rPr lang="en-US" altLang="ja-JP" dirty="0">
                <a:latin typeface="Agilent TT Cond" pitchFamily="34" charset="0"/>
                <a:ea typeface="ＭＳ Ｐゴシック" pitchFamily="34" charset="-128"/>
                <a:sym typeface="Symbol" pitchFamily="18" charset="2"/>
              </a:rPr>
              <a:t>	</a:t>
            </a:r>
            <a:r>
              <a:rPr lang="en-US" altLang="ja-JP" dirty="0" smtClean="0">
                <a:latin typeface="Agilent TT Cond" pitchFamily="34" charset="0"/>
                <a:ea typeface="ＭＳ Ｐゴシック" pitchFamily="34" charset="-128"/>
                <a:sym typeface="Symbol" pitchFamily="18" charset="2"/>
              </a:rPr>
              <a:t>          </a:t>
            </a:r>
            <a:r>
              <a:rPr lang="en-US" altLang="ja-JP" b="1" dirty="0" smtClean="0">
                <a:latin typeface="Agilent TT Cond" pitchFamily="34" charset="0"/>
                <a:ea typeface="ＭＳ Ｐゴシック" pitchFamily="34" charset="-128"/>
                <a:sym typeface="Symbol" pitchFamily="18" charset="2"/>
              </a:rPr>
              <a:t>0.59 dB</a:t>
            </a:r>
            <a:r>
              <a:rPr lang="en-US" altLang="ja-JP" dirty="0" smtClean="0">
                <a:latin typeface="Agilent TT Cond" pitchFamily="34" charset="0"/>
                <a:ea typeface="ＭＳ Ｐゴシック" pitchFamily="34" charset="-128"/>
                <a:sym typeface="Symbol" pitchFamily="18" charset="2"/>
              </a:rPr>
              <a:t> </a:t>
            </a:r>
            <a:r>
              <a:rPr lang="en-US" altLang="ja-JP" dirty="0">
                <a:solidFill>
                  <a:srgbClr val="3333FF"/>
                </a:solidFill>
                <a:latin typeface="Agilent TT Cond" pitchFamily="34" charset="0"/>
                <a:ea typeface="ＭＳ Ｐゴシック" pitchFamily="34" charset="-128"/>
                <a:sym typeface="Symbol" pitchFamily="18" charset="2"/>
              </a:rPr>
              <a:t>vs. </a:t>
            </a:r>
            <a:r>
              <a:rPr lang="en-US" altLang="ja-JP" b="1" dirty="0">
                <a:solidFill>
                  <a:srgbClr val="3333FF"/>
                </a:solidFill>
                <a:latin typeface="Agilent TT Cond" pitchFamily="34" charset="0"/>
                <a:ea typeface="ＭＳ Ｐゴシック" pitchFamily="34" charset="-128"/>
                <a:sym typeface="Symbol" pitchFamily="18" charset="2"/>
              </a:rPr>
              <a:t></a:t>
            </a:r>
            <a:r>
              <a:rPr lang="en-US" altLang="ja-JP" b="1" dirty="0">
                <a:solidFill>
                  <a:srgbClr val="3333FF"/>
                </a:solidFill>
                <a:latin typeface="Agilent TT Cond" pitchFamily="34" charset="0"/>
                <a:ea typeface="ＭＳ Ｐゴシック" pitchFamily="34" charset="-128"/>
              </a:rPr>
              <a:t>1.8 dB</a:t>
            </a:r>
            <a:r>
              <a:rPr lang="en-US" altLang="ja-JP" dirty="0">
                <a:latin typeface="Agilent TT Cond" pitchFamily="34" charset="0"/>
                <a:ea typeface="ＭＳ Ｐゴシック" pitchFamily="34" charset="-128"/>
                <a:sym typeface="Symbol" pitchFamily="18" charset="2"/>
              </a:rPr>
              <a:t/>
            </a:r>
            <a:br>
              <a:rPr lang="en-US" altLang="ja-JP" dirty="0">
                <a:latin typeface="Agilent TT Cond" pitchFamily="34" charset="0"/>
                <a:ea typeface="ＭＳ Ｐゴシック" pitchFamily="34" charset="-128"/>
                <a:sym typeface="Symbol" pitchFamily="18" charset="2"/>
              </a:rPr>
            </a:br>
            <a:r>
              <a:rPr lang="en-US" altLang="ja-JP" dirty="0">
                <a:latin typeface="Agilent TT Cond" pitchFamily="34" charset="0"/>
                <a:ea typeface="ＭＳ Ｐゴシック" pitchFamily="34" charset="-128"/>
                <a:sym typeface="Symbol" pitchFamily="18" charset="2"/>
              </a:rPr>
              <a:t> </a:t>
            </a:r>
            <a:r>
              <a:rPr lang="en-US" altLang="ja-JP" dirty="0">
                <a:solidFill>
                  <a:srgbClr val="3333FF"/>
                </a:solidFill>
                <a:latin typeface="Agilent TT Cond" pitchFamily="34" charset="0"/>
                <a:ea typeface="ＭＳ Ｐゴシック" pitchFamily="34" charset="-128"/>
                <a:sym typeface="Symbol" pitchFamily="18" charset="2"/>
              </a:rPr>
              <a:t>95% Confidence</a:t>
            </a:r>
            <a:r>
              <a:rPr lang="en-US" altLang="ja-JP" b="1" dirty="0">
                <a:latin typeface="Agilent TT Cond" pitchFamily="34" charset="0"/>
                <a:ea typeface="ＭＳ Ｐゴシック" pitchFamily="34" charset="-128"/>
                <a:sym typeface="Symbol" pitchFamily="18" charset="2"/>
              </a:rPr>
              <a:t>                    </a:t>
            </a:r>
            <a:r>
              <a:rPr lang="en-US" altLang="ja-JP" b="1" dirty="0" smtClean="0">
                <a:latin typeface="Agilent TT Cond" pitchFamily="34" charset="0"/>
                <a:ea typeface="ＭＳ Ｐゴシック" pitchFamily="34" charset="-128"/>
                <a:sym typeface="Symbol" pitchFamily="18" charset="2"/>
              </a:rPr>
              <a:t>           </a:t>
            </a:r>
            <a:r>
              <a:rPr lang="en-US" altLang="ja-JP" b="1" dirty="0">
                <a:latin typeface="Agilent TT Cond" pitchFamily="34" charset="0"/>
                <a:ea typeface="ＭＳ Ｐゴシック" pitchFamily="34" charset="-128"/>
                <a:sym typeface="Symbol" pitchFamily="18" charset="2"/>
              </a:rPr>
              <a:t></a:t>
            </a:r>
            <a:r>
              <a:rPr lang="en-US" altLang="ja-JP" b="1" dirty="0" smtClean="0">
                <a:latin typeface="Agilent TT Cond" pitchFamily="34" charset="0"/>
                <a:ea typeface="ＭＳ Ｐゴシック" pitchFamily="34" charset="-128"/>
                <a:sym typeface="Symbol" pitchFamily="18" charset="2"/>
              </a:rPr>
              <a:t>0.19 </a:t>
            </a:r>
            <a:r>
              <a:rPr lang="en-US" altLang="ja-JP" b="1" dirty="0">
                <a:latin typeface="Agilent TT Cond" pitchFamily="34" charset="0"/>
                <a:ea typeface="ＭＳ Ｐゴシック" pitchFamily="34" charset="-128"/>
                <a:sym typeface="Symbol" pitchFamily="18" charset="2"/>
              </a:rPr>
              <a:t>dB</a:t>
            </a:r>
            <a:r>
              <a:rPr lang="en-US" altLang="ja-JP" dirty="0">
                <a:latin typeface="Agilent TT Cond" pitchFamily="34" charset="0"/>
                <a:ea typeface="ＭＳ Ｐゴシック" pitchFamily="34" charset="-128"/>
                <a:sym typeface="Symbol" pitchFamily="18" charset="2"/>
              </a:rPr>
              <a:t>    </a:t>
            </a:r>
            <a:br>
              <a:rPr lang="en-US" altLang="ja-JP" dirty="0">
                <a:latin typeface="Agilent TT Cond" pitchFamily="34" charset="0"/>
                <a:ea typeface="ＭＳ Ｐゴシック" pitchFamily="34" charset="-128"/>
                <a:sym typeface="Symbol" pitchFamily="18" charset="2"/>
              </a:rPr>
            </a:br>
            <a:endParaRPr lang="en-US" altLang="ja-JP" b="1" dirty="0">
              <a:latin typeface="Agilent TT Cond" pitchFamily="34" charset="0"/>
              <a:ea typeface="ＭＳ Ｐゴシック" pitchFamily="34" charset="-128"/>
            </a:endParaRPr>
          </a:p>
        </p:txBody>
      </p:sp>
      <p:sp>
        <p:nvSpPr>
          <p:cNvPr id="70661" name="Line 5"/>
          <p:cNvSpPr>
            <a:spLocks noChangeShapeType="1"/>
          </p:cNvSpPr>
          <p:nvPr/>
        </p:nvSpPr>
        <p:spPr bwMode="auto">
          <a:xfrm>
            <a:off x="1295400" y="4851400"/>
            <a:ext cx="6629400" cy="0"/>
          </a:xfrm>
          <a:prstGeom prst="line">
            <a:avLst/>
          </a:prstGeom>
          <a:noFill/>
          <a:ln w="38100">
            <a:solidFill>
              <a:schemeClr val="bg2"/>
            </a:solidFill>
            <a:round/>
            <a:headEnd/>
            <a:tailEnd/>
          </a:ln>
        </p:spPr>
        <p:txBody>
          <a:bodyPr lIns="0" tIns="0" rIns="0" bIns="0">
            <a:spAutoFit/>
          </a:bodyPr>
          <a:lstStyle/>
          <a:p>
            <a:endParaRPr lang="en-US" dirty="0"/>
          </a:p>
        </p:txBody>
      </p:sp>
      <p:sp>
        <p:nvSpPr>
          <p:cNvPr id="70662" name="Line 6"/>
          <p:cNvSpPr>
            <a:spLocks noChangeShapeType="1"/>
          </p:cNvSpPr>
          <p:nvPr/>
        </p:nvSpPr>
        <p:spPr bwMode="auto">
          <a:xfrm rot="20734515" flipH="1">
            <a:off x="6934200" y="4419600"/>
            <a:ext cx="914400" cy="152400"/>
          </a:xfrm>
          <a:prstGeom prst="line">
            <a:avLst/>
          </a:prstGeom>
          <a:noFill/>
          <a:ln w="19050">
            <a:solidFill>
              <a:srgbClr val="FF0000"/>
            </a:solidFill>
            <a:round/>
            <a:headEnd/>
            <a:tailEnd/>
          </a:ln>
        </p:spPr>
        <p:txBody>
          <a:bodyPr lIns="0" tIns="0" rIns="0" bIns="0">
            <a:spAutoFit/>
          </a:bodyPr>
          <a:lstStyle/>
          <a:p>
            <a:endParaRPr lang="en-US" dirty="0"/>
          </a:p>
        </p:txBody>
      </p:sp>
      <p:sp>
        <p:nvSpPr>
          <p:cNvPr id="70663" name="Line 7"/>
          <p:cNvSpPr>
            <a:spLocks noChangeShapeType="1"/>
          </p:cNvSpPr>
          <p:nvPr/>
        </p:nvSpPr>
        <p:spPr bwMode="auto">
          <a:xfrm rot="20734515" flipH="1">
            <a:off x="6934200" y="4013200"/>
            <a:ext cx="914400" cy="152400"/>
          </a:xfrm>
          <a:prstGeom prst="line">
            <a:avLst/>
          </a:prstGeom>
          <a:noFill/>
          <a:ln w="19050">
            <a:solidFill>
              <a:srgbClr val="FF0000"/>
            </a:solidFill>
            <a:round/>
            <a:headEnd/>
            <a:tailEnd/>
          </a:ln>
        </p:spPr>
        <p:txBody>
          <a:bodyPr lIns="0" tIns="0" rIns="0" bIns="0">
            <a:spAutoFit/>
          </a:bodyPr>
          <a:lstStyle/>
          <a:p>
            <a:endParaRPr lang="en-US" dirty="0"/>
          </a:p>
        </p:txBody>
      </p:sp>
      <p:sp>
        <p:nvSpPr>
          <p:cNvPr id="70664" name="Line 8"/>
          <p:cNvSpPr>
            <a:spLocks noChangeShapeType="1"/>
          </p:cNvSpPr>
          <p:nvPr/>
        </p:nvSpPr>
        <p:spPr bwMode="auto">
          <a:xfrm rot="20734515" flipH="1">
            <a:off x="6858000" y="3556000"/>
            <a:ext cx="914400" cy="152400"/>
          </a:xfrm>
          <a:prstGeom prst="line">
            <a:avLst/>
          </a:prstGeom>
          <a:noFill/>
          <a:ln w="19050">
            <a:solidFill>
              <a:srgbClr val="FF0000"/>
            </a:solidFill>
            <a:round/>
            <a:headEnd/>
            <a:tailEnd/>
          </a:ln>
        </p:spPr>
        <p:txBody>
          <a:bodyPr lIns="0" tIns="0" rIns="0" bIns="0">
            <a:spAutoFit/>
          </a:bodyPr>
          <a:lstStyle/>
          <a:p>
            <a:endParaRPr lang="en-US" dirty="0"/>
          </a:p>
        </p:txBody>
      </p:sp>
      <p:sp>
        <p:nvSpPr>
          <p:cNvPr id="70665" name="Line 9"/>
          <p:cNvSpPr>
            <a:spLocks noChangeShapeType="1"/>
          </p:cNvSpPr>
          <p:nvPr/>
        </p:nvSpPr>
        <p:spPr bwMode="auto">
          <a:xfrm rot="20734515" flipH="1">
            <a:off x="6858000" y="3098800"/>
            <a:ext cx="914400" cy="152400"/>
          </a:xfrm>
          <a:prstGeom prst="line">
            <a:avLst/>
          </a:prstGeom>
          <a:noFill/>
          <a:ln w="19050">
            <a:solidFill>
              <a:srgbClr val="FF0000"/>
            </a:solidFill>
            <a:round/>
            <a:headEnd/>
            <a:tailEnd/>
          </a:ln>
        </p:spPr>
        <p:txBody>
          <a:bodyPr lIns="0" tIns="0" rIns="0" bIns="0">
            <a:spAutoFit/>
          </a:bodyPr>
          <a:lstStyle/>
          <a:p>
            <a:endParaRPr lang="en-US" dirty="0"/>
          </a:p>
        </p:txBody>
      </p:sp>
      <p:sp>
        <p:nvSpPr>
          <p:cNvPr id="70666" name="Line 10"/>
          <p:cNvSpPr>
            <a:spLocks noChangeShapeType="1"/>
          </p:cNvSpPr>
          <p:nvPr/>
        </p:nvSpPr>
        <p:spPr bwMode="auto">
          <a:xfrm rot="20734515" flipH="1">
            <a:off x="6858000" y="2641600"/>
            <a:ext cx="914400" cy="152400"/>
          </a:xfrm>
          <a:prstGeom prst="line">
            <a:avLst/>
          </a:prstGeom>
          <a:noFill/>
          <a:ln w="19050">
            <a:solidFill>
              <a:srgbClr val="FF0000"/>
            </a:solidFill>
            <a:round/>
            <a:headEnd/>
            <a:tailEnd/>
          </a:ln>
        </p:spPr>
        <p:txBody>
          <a:bodyPr lIns="0" tIns="0" rIns="0" bIns="0">
            <a:spAutoFit/>
          </a:bodyPr>
          <a:lstStyle/>
          <a:p>
            <a:endParaRPr lang="en-US" dirty="0"/>
          </a:p>
        </p:txBody>
      </p:sp>
      <p:sp>
        <p:nvSpPr>
          <p:cNvPr id="70667" name="Line 11"/>
          <p:cNvSpPr>
            <a:spLocks noChangeShapeType="1"/>
          </p:cNvSpPr>
          <p:nvPr/>
        </p:nvSpPr>
        <p:spPr bwMode="auto">
          <a:xfrm rot="20734515" flipH="1">
            <a:off x="6858000" y="2184400"/>
            <a:ext cx="914400" cy="152400"/>
          </a:xfrm>
          <a:prstGeom prst="line">
            <a:avLst/>
          </a:prstGeom>
          <a:noFill/>
          <a:ln w="19050">
            <a:solidFill>
              <a:srgbClr val="FF0000"/>
            </a:solidFill>
            <a:round/>
            <a:headEnd/>
            <a:tailEnd/>
          </a:ln>
        </p:spPr>
        <p:txBody>
          <a:bodyPr lIns="0" tIns="0" rIns="0" bIns="0">
            <a:spAutoFit/>
          </a:bodyPr>
          <a:lstStyle/>
          <a:p>
            <a:endParaRPr lang="en-US" dirty="0"/>
          </a:p>
        </p:txBody>
      </p:sp>
      <p:sp>
        <p:nvSpPr>
          <p:cNvPr id="70668" name="Line 12"/>
          <p:cNvSpPr>
            <a:spLocks noChangeShapeType="1"/>
          </p:cNvSpPr>
          <p:nvPr/>
        </p:nvSpPr>
        <p:spPr bwMode="auto">
          <a:xfrm rot="20734515" flipH="1">
            <a:off x="6858000" y="1727200"/>
            <a:ext cx="914400" cy="152400"/>
          </a:xfrm>
          <a:prstGeom prst="line">
            <a:avLst/>
          </a:prstGeom>
          <a:noFill/>
          <a:ln w="19050">
            <a:solidFill>
              <a:srgbClr val="FF0000"/>
            </a:solidFill>
            <a:round/>
            <a:headEnd/>
            <a:tailEnd/>
          </a:ln>
        </p:spPr>
        <p:txBody>
          <a:bodyPr lIns="0" tIns="0" rIns="0" bIns="0">
            <a:spAutoFit/>
          </a:bodyPr>
          <a:lstStyle/>
          <a:p>
            <a:endParaRPr lang="en-US" dirty="0"/>
          </a:p>
        </p:txBody>
      </p:sp>
      <p:sp>
        <p:nvSpPr>
          <p:cNvPr id="70669" name="Line 13"/>
          <p:cNvSpPr>
            <a:spLocks noChangeShapeType="1"/>
          </p:cNvSpPr>
          <p:nvPr/>
        </p:nvSpPr>
        <p:spPr bwMode="auto">
          <a:xfrm rot="20734515" flipH="1">
            <a:off x="7010400" y="5003800"/>
            <a:ext cx="914400" cy="152400"/>
          </a:xfrm>
          <a:prstGeom prst="line">
            <a:avLst/>
          </a:prstGeom>
          <a:noFill/>
          <a:ln w="19050">
            <a:solidFill>
              <a:srgbClr val="FF0000"/>
            </a:solidFill>
            <a:round/>
            <a:headEnd/>
            <a:tailEnd/>
          </a:ln>
        </p:spPr>
        <p:txBody>
          <a:bodyPr lIns="0" tIns="0" rIns="0" bIns="0">
            <a:spAutoFit/>
          </a:bodyPr>
          <a:lstStyle/>
          <a:p>
            <a:endParaRPr lang="en-US" dirty="0"/>
          </a:p>
        </p:txBody>
      </p:sp>
      <p:sp>
        <p:nvSpPr>
          <p:cNvPr id="14" name="Footer Placeholder 13"/>
          <p:cNvSpPr>
            <a:spLocks noGrp="1"/>
          </p:cNvSpPr>
          <p:nvPr>
            <p:ph type="ftr" sz="quarter" idx="10"/>
          </p:nvPr>
        </p:nvSpPr>
        <p:spPr/>
        <p:txBody>
          <a:bodyPr/>
          <a:lstStyle/>
          <a:p>
            <a:r>
              <a:rPr lang="en-US" dirty="0" smtClean="0"/>
              <a:t>Back to Basics Training</a:t>
            </a:r>
            <a:endParaRPr lang="en-US" dirty="0"/>
          </a:p>
        </p:txBody>
      </p:sp>
      <p:sp>
        <p:nvSpPr>
          <p:cNvPr id="15" name="Slide Number Placeholder 14"/>
          <p:cNvSpPr>
            <a:spLocks noGrp="1"/>
          </p:cNvSpPr>
          <p:nvPr>
            <p:ph type="sldNum" sz="quarter" idx="12"/>
          </p:nvPr>
        </p:nvSpPr>
        <p:spPr/>
        <p:txBody>
          <a:bodyPr/>
          <a:lstStyle/>
          <a:p>
            <a:fld id="{2D132F79-ACF3-4263-B52B-5972FA2CE406}" type="slidenum">
              <a:rPr lang="en-US" smtClean="0"/>
              <a:pPr/>
              <a:t>71</a:t>
            </a:fld>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5029200" y="990600"/>
            <a:ext cx="3581400" cy="914401"/>
            <a:chOff x="4321" y="-668737"/>
            <a:chExt cx="2950287" cy="1066985"/>
          </a:xfrm>
        </p:grpSpPr>
        <p:sp>
          <p:nvSpPr>
            <p:cNvPr id="19" name="Rounded Rectangle 18"/>
            <p:cNvSpPr/>
            <p:nvPr/>
          </p:nvSpPr>
          <p:spPr>
            <a:xfrm>
              <a:off x="4321" y="-668737"/>
              <a:ext cx="2790812" cy="106698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ounded Rectangle 4"/>
            <p:cNvSpPr/>
            <p:nvPr/>
          </p:nvSpPr>
          <p:spPr>
            <a:xfrm>
              <a:off x="4321" y="-516337"/>
              <a:ext cx="2950287" cy="711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5128" tIns="135128" rIns="135128" bIns="72390" numCol="1" spcCol="1270" anchor="t" anchorCtr="0">
              <a:noAutofit/>
            </a:bodyPr>
            <a:lstStyle/>
            <a:p>
              <a:pPr lvl="0" algn="l" defTabSz="844550">
                <a:lnSpc>
                  <a:spcPct val="90000"/>
                </a:lnSpc>
                <a:spcBef>
                  <a:spcPct val="0"/>
                </a:spcBef>
                <a:spcAft>
                  <a:spcPct val="35000"/>
                </a:spcAft>
              </a:pPr>
              <a:r>
                <a:rPr lang="en-US" sz="1900" b="1" kern="1200" dirty="0" smtClean="0"/>
                <a:t>Format Setups include:</a:t>
              </a:r>
              <a:endParaRPr lang="en-US" sz="1900" b="1" kern="1200" dirty="0"/>
            </a:p>
          </p:txBody>
        </p:sp>
      </p:grpSp>
      <p:sp>
        <p:nvSpPr>
          <p:cNvPr id="71682" name="Rectangle 2"/>
          <p:cNvSpPr>
            <a:spLocks noGrp="1" noChangeArrowheads="1"/>
          </p:cNvSpPr>
          <p:nvPr>
            <p:ph type="title"/>
          </p:nvPr>
        </p:nvSpPr>
        <p:spPr>
          <a:xfrm>
            <a:off x="228600" y="76199"/>
            <a:ext cx="8153400" cy="828675"/>
          </a:xfrm>
        </p:spPr>
        <p:txBody>
          <a:bodyPr/>
          <a:lstStyle/>
          <a:p>
            <a:r>
              <a:rPr lang="en-US" dirty="0" smtClean="0"/>
              <a:t>Modern Spectrum Analyzer Features</a:t>
            </a:r>
            <a:br>
              <a:rPr lang="en-US" dirty="0" smtClean="0"/>
            </a:br>
            <a:r>
              <a:rPr lang="en-US" sz="2100" dirty="0" smtClean="0"/>
              <a:t>     Built-in </a:t>
            </a:r>
            <a:r>
              <a:rPr lang="en-US" altLang="ja-JP" sz="2100" dirty="0" smtClean="0">
                <a:ea typeface="ＭＳ Ｐゴシック" pitchFamily="34" charset="-128"/>
              </a:rPr>
              <a:t>One-Button Power Measurements</a:t>
            </a:r>
          </a:p>
        </p:txBody>
      </p:sp>
      <p:sp>
        <p:nvSpPr>
          <p:cNvPr id="7" name="Footer Placeholder 6"/>
          <p:cNvSpPr>
            <a:spLocks noGrp="1"/>
          </p:cNvSpPr>
          <p:nvPr>
            <p:ph type="ftr" sz="quarter" idx="10"/>
          </p:nvPr>
        </p:nvSpPr>
        <p:spPr/>
        <p:txBody>
          <a:bodyPr/>
          <a:lstStyle/>
          <a:p>
            <a:r>
              <a:rPr lang="en-US" dirty="0" smtClean="0"/>
              <a:t>Back to Basics Training</a:t>
            </a:r>
            <a:endParaRPr lang="en-US" dirty="0"/>
          </a:p>
        </p:txBody>
      </p:sp>
      <p:grpSp>
        <p:nvGrpSpPr>
          <p:cNvPr id="3" name="Group 9"/>
          <p:cNvGrpSpPr/>
          <p:nvPr/>
        </p:nvGrpSpPr>
        <p:grpSpPr>
          <a:xfrm>
            <a:off x="685800" y="1219201"/>
            <a:ext cx="3048000" cy="914399"/>
            <a:chOff x="4321" y="-592537"/>
            <a:chExt cx="2950287" cy="1066985"/>
          </a:xfrm>
        </p:grpSpPr>
        <p:sp>
          <p:nvSpPr>
            <p:cNvPr id="11" name="Rounded Rectangle 10"/>
            <p:cNvSpPr/>
            <p:nvPr/>
          </p:nvSpPr>
          <p:spPr>
            <a:xfrm>
              <a:off x="4321" y="-592537"/>
              <a:ext cx="2790812" cy="106698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ounded Rectangle 4"/>
            <p:cNvSpPr/>
            <p:nvPr/>
          </p:nvSpPr>
          <p:spPr>
            <a:xfrm>
              <a:off x="4321" y="-516337"/>
              <a:ext cx="2950287" cy="711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5128" tIns="135128" rIns="135128" bIns="72390" numCol="1" spcCol="1270" anchor="t" anchorCtr="0">
              <a:noAutofit/>
            </a:bodyPr>
            <a:lstStyle/>
            <a:p>
              <a:pPr lvl="0" algn="l" defTabSz="844550">
                <a:lnSpc>
                  <a:spcPct val="90000"/>
                </a:lnSpc>
                <a:spcBef>
                  <a:spcPct val="0"/>
                </a:spcBef>
                <a:spcAft>
                  <a:spcPct val="35000"/>
                </a:spcAft>
              </a:pPr>
              <a:r>
                <a:rPr lang="en-US" sz="1900" b="1" kern="1200" dirty="0" smtClean="0"/>
                <a:t>Power Measurements:</a:t>
              </a:r>
              <a:endParaRPr lang="en-US" sz="1900" b="1" kern="1200" dirty="0"/>
            </a:p>
          </p:txBody>
        </p:sp>
      </p:grpSp>
      <p:sp>
        <p:nvSpPr>
          <p:cNvPr id="14" name="Rounded Rectangle 13"/>
          <p:cNvSpPr/>
          <p:nvPr/>
        </p:nvSpPr>
        <p:spPr>
          <a:xfrm>
            <a:off x="1066800" y="1828800"/>
            <a:ext cx="3200400" cy="36576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1683" name="Text Box 3"/>
          <p:cNvSpPr txBox="1">
            <a:spLocks noChangeArrowheads="1"/>
          </p:cNvSpPr>
          <p:nvPr/>
        </p:nvSpPr>
        <p:spPr bwMode="auto">
          <a:xfrm>
            <a:off x="1143000" y="2057400"/>
            <a:ext cx="3048000" cy="3277820"/>
          </a:xfrm>
          <a:prstGeom prst="rect">
            <a:avLst/>
          </a:prstGeom>
          <a:noFill/>
          <a:ln w="8001">
            <a:noFill/>
            <a:miter lim="800000"/>
            <a:headEnd/>
            <a:tailEnd/>
          </a:ln>
        </p:spPr>
        <p:txBody>
          <a:bodyPr wrap="square">
            <a:spAutoFit/>
          </a:bodyPr>
          <a:lstStyle/>
          <a:p>
            <a:pPr>
              <a:lnSpc>
                <a:spcPct val="70000"/>
              </a:lnSpc>
              <a:spcBef>
                <a:spcPct val="50000"/>
              </a:spcBef>
              <a:buFont typeface="Wingdings" pitchFamily="2" charset="2"/>
              <a:buChar char="§"/>
            </a:pPr>
            <a:r>
              <a:rPr lang="en-US" altLang="ja-JP" dirty="0">
                <a:latin typeface="Agilent TT Cond" pitchFamily="34" charset="0"/>
                <a:ea typeface="ＭＳ Ｐゴシック" pitchFamily="34" charset="-128"/>
              </a:rPr>
              <a:t>Occupied Bandwidth</a:t>
            </a:r>
          </a:p>
          <a:p>
            <a:pPr>
              <a:lnSpc>
                <a:spcPct val="70000"/>
              </a:lnSpc>
              <a:spcBef>
                <a:spcPct val="50000"/>
              </a:spcBef>
              <a:buFont typeface="Wingdings" pitchFamily="2" charset="2"/>
              <a:buChar char="§"/>
            </a:pPr>
            <a:r>
              <a:rPr lang="en-US" altLang="ja-JP" dirty="0">
                <a:latin typeface="Agilent TT Cond" pitchFamily="34" charset="0"/>
                <a:ea typeface="ＭＳ Ｐゴシック" pitchFamily="34" charset="-128"/>
              </a:rPr>
              <a:t>Channel Power </a:t>
            </a:r>
            <a:endParaRPr lang="en-US" altLang="ja-JP" dirty="0">
              <a:solidFill>
                <a:srgbClr val="0000FF"/>
              </a:solidFill>
              <a:latin typeface="Agilent TT Cond" pitchFamily="34" charset="0"/>
              <a:ea typeface="ＭＳ Ｐゴシック" pitchFamily="34" charset="-128"/>
            </a:endParaRPr>
          </a:p>
          <a:p>
            <a:pPr>
              <a:lnSpc>
                <a:spcPct val="70000"/>
              </a:lnSpc>
              <a:spcBef>
                <a:spcPct val="50000"/>
              </a:spcBef>
              <a:buFont typeface="Wingdings" pitchFamily="2" charset="2"/>
              <a:buChar char="§"/>
            </a:pPr>
            <a:r>
              <a:rPr lang="en-US" altLang="ja-JP" dirty="0" smtClean="0">
                <a:latin typeface="Agilent TT Cond" pitchFamily="34" charset="0"/>
                <a:ea typeface="ＭＳ Ｐゴシック" pitchFamily="34" charset="-128"/>
              </a:rPr>
              <a:t>ACP</a:t>
            </a:r>
            <a:endParaRPr lang="en-US" altLang="ja-JP" dirty="0">
              <a:latin typeface="Agilent TT Cond" pitchFamily="34" charset="0"/>
              <a:ea typeface="ＭＳ Ｐゴシック" pitchFamily="34" charset="-128"/>
            </a:endParaRPr>
          </a:p>
          <a:p>
            <a:pPr>
              <a:lnSpc>
                <a:spcPct val="70000"/>
              </a:lnSpc>
              <a:spcBef>
                <a:spcPct val="50000"/>
              </a:spcBef>
              <a:buFont typeface="Wingdings" pitchFamily="2" charset="2"/>
              <a:buChar char="§"/>
            </a:pPr>
            <a:r>
              <a:rPr lang="en-US" altLang="ja-JP" dirty="0">
                <a:latin typeface="Agilent TT Cond" pitchFamily="34" charset="0"/>
                <a:ea typeface="ＭＳ Ｐゴシック" pitchFamily="34" charset="-128"/>
              </a:rPr>
              <a:t>Multi-carrier </a:t>
            </a:r>
            <a:r>
              <a:rPr lang="en-US" altLang="ja-JP" dirty="0" smtClean="0">
                <a:latin typeface="Agilent TT Cond" pitchFamily="34" charset="0"/>
                <a:ea typeface="ＭＳ Ｐゴシック" pitchFamily="34" charset="-128"/>
              </a:rPr>
              <a:t>ACP</a:t>
            </a:r>
            <a:endParaRPr lang="en-US" altLang="ja-JP" dirty="0">
              <a:solidFill>
                <a:srgbClr val="0000FF"/>
              </a:solidFill>
              <a:latin typeface="Agilent TT Cond" pitchFamily="34" charset="0"/>
              <a:ea typeface="ＭＳ Ｐゴシック" pitchFamily="34" charset="-128"/>
            </a:endParaRPr>
          </a:p>
          <a:p>
            <a:pPr>
              <a:lnSpc>
                <a:spcPct val="70000"/>
              </a:lnSpc>
              <a:spcBef>
                <a:spcPct val="50000"/>
              </a:spcBef>
              <a:buFont typeface="Wingdings" pitchFamily="2" charset="2"/>
              <a:buChar char="§"/>
            </a:pPr>
            <a:r>
              <a:rPr lang="en-US" altLang="ja-JP" dirty="0">
                <a:latin typeface="Agilent TT Cond" pitchFamily="34" charset="0"/>
                <a:ea typeface="ＭＳ Ｐゴシック" pitchFamily="34" charset="-128"/>
              </a:rPr>
              <a:t>CCDF</a:t>
            </a:r>
          </a:p>
          <a:p>
            <a:pPr>
              <a:lnSpc>
                <a:spcPct val="70000"/>
              </a:lnSpc>
              <a:spcBef>
                <a:spcPct val="50000"/>
              </a:spcBef>
              <a:buFont typeface="Wingdings" pitchFamily="2" charset="2"/>
              <a:buChar char="§"/>
            </a:pPr>
            <a:r>
              <a:rPr lang="en-US" altLang="ja-JP" dirty="0">
                <a:latin typeface="Agilent TT Cond" pitchFamily="34" charset="0"/>
                <a:ea typeface="ＭＳ Ｐゴシック" pitchFamily="34" charset="-128"/>
              </a:rPr>
              <a:t>Harmonic Distortion</a:t>
            </a:r>
          </a:p>
          <a:p>
            <a:pPr>
              <a:lnSpc>
                <a:spcPct val="70000"/>
              </a:lnSpc>
              <a:spcBef>
                <a:spcPct val="50000"/>
              </a:spcBef>
              <a:buFont typeface="Wingdings" pitchFamily="2" charset="2"/>
              <a:buChar char="§"/>
            </a:pPr>
            <a:r>
              <a:rPr lang="en-US" altLang="ja-JP" dirty="0">
                <a:latin typeface="Agilent TT Cond" pitchFamily="34" charset="0"/>
                <a:ea typeface="ＭＳ Ｐゴシック" pitchFamily="34" charset="-128"/>
              </a:rPr>
              <a:t>Burst Power</a:t>
            </a:r>
          </a:p>
          <a:p>
            <a:pPr>
              <a:lnSpc>
                <a:spcPct val="70000"/>
              </a:lnSpc>
              <a:spcBef>
                <a:spcPct val="50000"/>
              </a:spcBef>
              <a:buFont typeface="Wingdings" pitchFamily="2" charset="2"/>
              <a:buChar char="§"/>
            </a:pPr>
            <a:r>
              <a:rPr lang="en-US" altLang="ja-JP" dirty="0">
                <a:latin typeface="Agilent TT Cond" pitchFamily="34" charset="0"/>
                <a:ea typeface="ＭＳ Ｐゴシック" pitchFamily="34" charset="-128"/>
              </a:rPr>
              <a:t>TOI </a:t>
            </a:r>
          </a:p>
          <a:p>
            <a:pPr>
              <a:lnSpc>
                <a:spcPct val="70000"/>
              </a:lnSpc>
              <a:spcBef>
                <a:spcPct val="50000"/>
              </a:spcBef>
              <a:buFont typeface="Wingdings" pitchFamily="2" charset="2"/>
              <a:buChar char="§"/>
            </a:pPr>
            <a:r>
              <a:rPr lang="en-US" altLang="ja-JP" dirty="0">
                <a:latin typeface="Agilent TT Cond" pitchFamily="34" charset="0"/>
                <a:ea typeface="ＭＳ Ｐゴシック" pitchFamily="34" charset="-128"/>
              </a:rPr>
              <a:t>Spurious Emissions </a:t>
            </a:r>
          </a:p>
          <a:p>
            <a:pPr>
              <a:lnSpc>
                <a:spcPct val="70000"/>
              </a:lnSpc>
              <a:spcBef>
                <a:spcPct val="50000"/>
              </a:spcBef>
              <a:buFont typeface="Wingdings" pitchFamily="2" charset="2"/>
              <a:buChar char="§"/>
            </a:pPr>
            <a:r>
              <a:rPr lang="en-US" altLang="ja-JP" dirty="0">
                <a:latin typeface="Agilent TT Cond" pitchFamily="34" charset="0"/>
                <a:ea typeface="ＭＳ Ｐゴシック" pitchFamily="34" charset="-128"/>
              </a:rPr>
              <a:t>Spectral Emissions Mask</a:t>
            </a:r>
            <a:endParaRPr lang="en-US" altLang="ja-JP" dirty="0">
              <a:solidFill>
                <a:srgbClr val="0000FF"/>
              </a:solidFill>
              <a:latin typeface="Agilent TT Cond" pitchFamily="34" charset="0"/>
              <a:ea typeface="ＭＳ Ｐゴシック" pitchFamily="34" charset="-128"/>
            </a:endParaRPr>
          </a:p>
        </p:txBody>
      </p:sp>
      <p:sp>
        <p:nvSpPr>
          <p:cNvPr id="21" name="Slide Number Placeholder 20"/>
          <p:cNvSpPr>
            <a:spLocks noGrp="1"/>
          </p:cNvSpPr>
          <p:nvPr>
            <p:ph type="sldNum" sz="quarter" idx="12"/>
          </p:nvPr>
        </p:nvSpPr>
        <p:spPr/>
        <p:txBody>
          <a:bodyPr/>
          <a:lstStyle/>
          <a:p>
            <a:fld id="{2D132F79-ACF3-4263-B52B-5972FA2CE406}" type="slidenum">
              <a:rPr lang="en-US" smtClean="0"/>
              <a:pPr/>
              <a:t>72</a:t>
            </a:fld>
            <a:endParaRPr lang="en-US" dirty="0"/>
          </a:p>
        </p:txBody>
      </p:sp>
      <p:pic>
        <p:nvPicPr>
          <p:cNvPr id="87042" name="Picture 2"/>
          <p:cNvPicPr>
            <a:picLocks noChangeAspect="1" noChangeArrowheads="1"/>
          </p:cNvPicPr>
          <p:nvPr/>
        </p:nvPicPr>
        <p:blipFill>
          <a:blip r:embed="rId3" cstate="print"/>
          <a:srcRect/>
          <a:stretch>
            <a:fillRect/>
          </a:stretch>
        </p:blipFill>
        <p:spPr bwMode="auto">
          <a:xfrm>
            <a:off x="6172200" y="1905000"/>
            <a:ext cx="1120721" cy="3390900"/>
          </a:xfrm>
          <a:prstGeom prst="rect">
            <a:avLst/>
          </a:prstGeom>
          <a:noFill/>
          <a:ln w="9525">
            <a:noFill/>
            <a:miter lim="800000"/>
            <a:headEnd/>
            <a:tailEnd/>
          </a:ln>
        </p:spPr>
      </p:pic>
      <p:pic>
        <p:nvPicPr>
          <p:cNvPr id="87043" name="Picture 3"/>
          <p:cNvPicPr>
            <a:picLocks noChangeAspect="1" noChangeArrowheads="1"/>
          </p:cNvPicPr>
          <p:nvPr/>
        </p:nvPicPr>
        <p:blipFill>
          <a:blip r:embed="rId4" cstate="print"/>
          <a:srcRect/>
          <a:stretch>
            <a:fillRect/>
          </a:stretch>
        </p:blipFill>
        <p:spPr bwMode="auto">
          <a:xfrm>
            <a:off x="5066413" y="1905000"/>
            <a:ext cx="1127052" cy="4038600"/>
          </a:xfrm>
          <a:prstGeom prst="rect">
            <a:avLst/>
          </a:prstGeom>
          <a:noFill/>
          <a:ln w="9525">
            <a:noFill/>
            <a:miter lim="800000"/>
            <a:headEnd/>
            <a:tailEnd/>
          </a:ln>
        </p:spPr>
      </p:pic>
      <p:pic>
        <p:nvPicPr>
          <p:cNvPr id="87044" name="Picture 4"/>
          <p:cNvPicPr>
            <a:picLocks noChangeAspect="1" noChangeArrowheads="1"/>
          </p:cNvPicPr>
          <p:nvPr/>
        </p:nvPicPr>
        <p:blipFill>
          <a:blip r:embed="rId5" cstate="print"/>
          <a:srcRect/>
          <a:stretch>
            <a:fillRect/>
          </a:stretch>
        </p:blipFill>
        <p:spPr bwMode="auto">
          <a:xfrm>
            <a:off x="7239000" y="1905000"/>
            <a:ext cx="11430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2" descr="MCPA fail"/>
          <p:cNvPicPr>
            <a:picLocks noChangeAspect="1" noChangeArrowheads="1"/>
          </p:cNvPicPr>
          <p:nvPr/>
        </p:nvPicPr>
        <p:blipFill>
          <a:blip r:embed="rId4" cstate="print"/>
          <a:srcRect r="18750" b="5000"/>
          <a:stretch>
            <a:fillRect/>
          </a:stretch>
        </p:blipFill>
        <p:spPr bwMode="auto">
          <a:xfrm>
            <a:off x="7239000" y="4876800"/>
            <a:ext cx="1676400" cy="1471840"/>
          </a:xfrm>
          <a:prstGeom prst="rect">
            <a:avLst/>
          </a:prstGeom>
          <a:noFill/>
          <a:ln w="38100">
            <a:solidFill>
              <a:srgbClr val="FF00FF"/>
            </a:solidFill>
            <a:miter lim="800000"/>
            <a:headEnd/>
            <a:tailEnd/>
          </a:ln>
        </p:spPr>
      </p:pic>
      <p:sp>
        <p:nvSpPr>
          <p:cNvPr id="7175" name="Rectangle 3"/>
          <p:cNvSpPr>
            <a:spLocks noGrp="1" noChangeArrowheads="1"/>
          </p:cNvSpPr>
          <p:nvPr>
            <p:ph type="title" sz="quarter"/>
          </p:nvPr>
        </p:nvSpPr>
        <p:spPr>
          <a:xfrm>
            <a:off x="228600" y="76200"/>
            <a:ext cx="8623300" cy="761999"/>
          </a:xfrm>
        </p:spPr>
        <p:txBody>
          <a:bodyPr/>
          <a:lstStyle/>
          <a:p>
            <a:r>
              <a:rPr lang="en-US" dirty="0" smtClean="0"/>
              <a:t>Modern Spectrum Analyzer Features</a:t>
            </a:r>
            <a:r>
              <a:rPr lang="en-US" sz="2600" dirty="0" smtClean="0"/>
              <a:t/>
            </a:r>
            <a:br>
              <a:rPr lang="en-US" sz="2600" dirty="0" smtClean="0"/>
            </a:br>
            <a:r>
              <a:rPr lang="en-US" sz="2600" dirty="0" smtClean="0"/>
              <a:t>  </a:t>
            </a:r>
            <a:r>
              <a:rPr lang="en-US" altLang="ja-JP" sz="1900" dirty="0" smtClean="0">
                <a:ea typeface="ＭＳ Ｐゴシック" pitchFamily="34" charset="-128"/>
              </a:rPr>
              <a:t>Application Focused Internal Software (one-button measurements)</a:t>
            </a:r>
          </a:p>
        </p:txBody>
      </p:sp>
      <p:graphicFrame>
        <p:nvGraphicFramePr>
          <p:cNvPr id="7170" name="Object 4"/>
          <p:cNvGraphicFramePr>
            <a:graphicFrameLocks noChangeAspect="1"/>
          </p:cNvGraphicFramePr>
          <p:nvPr>
            <p:ph sz="quarter" idx="1"/>
          </p:nvPr>
        </p:nvGraphicFramePr>
        <p:xfrm>
          <a:off x="6629400" y="3810000"/>
          <a:ext cx="1737702" cy="1524000"/>
        </p:xfrm>
        <a:graphic>
          <a:graphicData uri="http://schemas.openxmlformats.org/presentationml/2006/ole">
            <p:oleObj spid="_x0000_s7170" name="Photo Editor Photo" r:id="rId5" imgW="4963218" imgH="4352381" progId="">
              <p:embed/>
            </p:oleObj>
          </a:graphicData>
        </a:graphic>
      </p:graphicFrame>
      <p:graphicFrame>
        <p:nvGraphicFramePr>
          <p:cNvPr id="7171" name="Object 5"/>
          <p:cNvGraphicFramePr>
            <a:graphicFrameLocks noChangeAspect="1"/>
          </p:cNvGraphicFramePr>
          <p:nvPr>
            <p:ph sz="quarter" idx="2"/>
          </p:nvPr>
        </p:nvGraphicFramePr>
        <p:xfrm>
          <a:off x="7315200" y="2895600"/>
          <a:ext cx="1676400" cy="1466116"/>
        </p:xfrm>
        <a:graphic>
          <a:graphicData uri="http://schemas.openxmlformats.org/presentationml/2006/ole">
            <p:oleObj spid="_x0000_s7171" name="Photo Editor Photo" r:id="rId6" imgW="4944165" imgH="4323810" progId="">
              <p:embed/>
            </p:oleObj>
          </a:graphicData>
        </a:graphic>
      </p:graphicFrame>
      <p:graphicFrame>
        <p:nvGraphicFramePr>
          <p:cNvPr id="7172" name="Object 6"/>
          <p:cNvGraphicFramePr>
            <a:graphicFrameLocks noChangeAspect="1"/>
          </p:cNvGraphicFramePr>
          <p:nvPr>
            <p:ph sz="quarter" idx="3"/>
          </p:nvPr>
        </p:nvGraphicFramePr>
        <p:xfrm>
          <a:off x="6934200" y="1676400"/>
          <a:ext cx="1673225" cy="1470025"/>
        </p:xfrm>
        <a:graphic>
          <a:graphicData uri="http://schemas.openxmlformats.org/presentationml/2006/ole">
            <p:oleObj spid="_x0000_s7172" name="Photo Editor Photo" r:id="rId7" imgW="4952381" imgH="4352381" progId="">
              <p:embed/>
            </p:oleObj>
          </a:graphicData>
        </a:graphic>
      </p:graphicFrame>
      <p:graphicFrame>
        <p:nvGraphicFramePr>
          <p:cNvPr id="7173" name="Object 52"/>
          <p:cNvGraphicFramePr>
            <a:graphicFrameLocks noChangeAspect="1"/>
          </p:cNvGraphicFramePr>
          <p:nvPr>
            <p:ph sz="quarter" idx="4"/>
          </p:nvPr>
        </p:nvGraphicFramePr>
        <p:xfrm>
          <a:off x="7391400" y="914400"/>
          <a:ext cx="1600200" cy="1419875"/>
        </p:xfrm>
        <a:graphic>
          <a:graphicData uri="http://schemas.openxmlformats.org/presentationml/2006/ole">
            <p:oleObj spid="_x0000_s7173" name="Photo Editor Photo" r:id="rId8" imgW="4896533" imgH="4342857" progId="">
              <p:embed/>
            </p:oleObj>
          </a:graphicData>
        </a:graphic>
      </p:graphicFrame>
      <p:graphicFrame>
        <p:nvGraphicFramePr>
          <p:cNvPr id="1625095" name="Group 7"/>
          <p:cNvGraphicFramePr>
            <a:graphicFrameLocks noGrp="1"/>
          </p:cNvGraphicFramePr>
          <p:nvPr/>
        </p:nvGraphicFramePr>
        <p:xfrm>
          <a:off x="2209800" y="990600"/>
          <a:ext cx="2514600" cy="5067296"/>
        </p:xfrm>
        <a:graphic>
          <a:graphicData uri="http://schemas.openxmlformats.org/drawingml/2006/table">
            <a:tbl>
              <a:tblPr/>
              <a:tblGrid>
                <a:gridCol w="2514600"/>
              </a:tblGrid>
              <a:tr h="279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500" b="0" i="0" u="none" strike="noStrike" cap="none" normalizeH="0" baseline="0" dirty="0" smtClean="0">
                          <a:ln>
                            <a:noFill/>
                          </a:ln>
                          <a:solidFill>
                            <a:schemeClr val="tx1"/>
                          </a:solidFill>
                          <a:effectLst/>
                          <a:latin typeface="Arial" pitchFamily="34" charset="0"/>
                          <a:ea typeface="ＭＳ Ｐゴシック" pitchFamily="34" charset="-128"/>
                          <a:cs typeface="Times New Roman" pitchFamily="18" charset="0"/>
                        </a:rPr>
                        <a:t>Phase noise</a:t>
                      </a:r>
                    </a:p>
                  </a:txBody>
                  <a:tcPr marL="182880" marR="1828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0" scaled="1"/>
                      <a:tileRect/>
                    </a:gradFill>
                  </a:tcPr>
                </a:tc>
              </a:tr>
              <a:tr h="279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500" b="0" i="0" u="none" strike="noStrike" cap="none" normalizeH="0" baseline="0" dirty="0" smtClean="0">
                          <a:ln>
                            <a:noFill/>
                          </a:ln>
                          <a:solidFill>
                            <a:schemeClr val="tx1"/>
                          </a:solidFill>
                          <a:effectLst/>
                          <a:latin typeface="Arial" pitchFamily="34" charset="0"/>
                          <a:ea typeface="ＭＳ Ｐゴシック" pitchFamily="34" charset="-128"/>
                          <a:cs typeface="Times New Roman" pitchFamily="18" charset="0"/>
                        </a:rPr>
                        <a:t>Ext. source control</a:t>
                      </a:r>
                    </a:p>
                  </a:txBody>
                  <a:tcPr marL="182880" marR="1828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0" scaled="1"/>
                      <a:tileRect/>
                    </a:gradFill>
                  </a:tcPr>
                </a:tc>
              </a:tr>
              <a:tr h="28416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500" b="0" i="0" u="none" strike="noStrike" cap="none" normalizeH="0" baseline="0" dirty="0" smtClean="0">
                          <a:ln>
                            <a:noFill/>
                          </a:ln>
                          <a:solidFill>
                            <a:schemeClr val="tx1"/>
                          </a:solidFill>
                          <a:effectLst/>
                          <a:latin typeface="Arial" pitchFamily="34" charset="0"/>
                          <a:ea typeface="ＭＳ Ｐゴシック" pitchFamily="34" charset="-128"/>
                          <a:cs typeface="Times New Roman" pitchFamily="18" charset="0"/>
                        </a:rPr>
                        <a:t>Noise figure</a:t>
                      </a:r>
                    </a:p>
                  </a:txBody>
                  <a:tcPr marL="182880" marR="1828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0" scaled="1"/>
                      <a:tileRect/>
                    </a:gradFill>
                  </a:tcPr>
                </a:tc>
              </a:tr>
              <a:tr h="2889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500" b="0" i="0" u="none" strike="noStrike" cap="none" normalizeH="0" baseline="0" dirty="0" smtClean="0">
                          <a:ln>
                            <a:noFill/>
                          </a:ln>
                          <a:solidFill>
                            <a:schemeClr val="tx1"/>
                          </a:solidFill>
                          <a:effectLst/>
                          <a:latin typeface="Arial" pitchFamily="34" charset="0"/>
                          <a:ea typeface="ＭＳ Ｐゴシック" pitchFamily="34" charset="-128"/>
                          <a:cs typeface="Times New Roman" pitchFamily="18" charset="0"/>
                        </a:rPr>
                        <a:t>Code compatibility suite</a:t>
                      </a:r>
                      <a:endParaRPr kumimoji="0" lang="en-US" sz="1500" b="0" i="0" u="none" strike="noStrike" cap="none" normalizeH="0" baseline="0" dirty="0" smtClean="0">
                        <a:ln>
                          <a:noFill/>
                        </a:ln>
                        <a:solidFill>
                          <a:schemeClr val="tx1"/>
                        </a:solidFill>
                        <a:effectLst/>
                        <a:latin typeface="Arial" pitchFamily="34" charset="0"/>
                        <a:ea typeface="ＭＳ Ｐゴシック" pitchFamily="34" charset="-128"/>
                        <a:cs typeface="Times New Roman" pitchFamily="18" charset="0"/>
                      </a:endParaRPr>
                    </a:p>
                  </a:txBody>
                  <a:tcPr marL="182880" marR="1828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0" scaled="1"/>
                      <a:tileRect/>
                    </a:gradFill>
                  </a:tcPr>
                </a:tc>
              </a:tr>
              <a:tr h="2889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ea typeface="ＭＳ Ｐゴシック" pitchFamily="34" charset="-128"/>
                          <a:cs typeface="Times New Roman" pitchFamily="18" charset="0"/>
                        </a:rPr>
                        <a:t>EMI pre-compliance</a:t>
                      </a:r>
                    </a:p>
                  </a:txBody>
                  <a:tcPr marL="182880" marR="1828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0" scaled="1"/>
                      <a:tileRect/>
                    </a:gradFill>
                  </a:tcPr>
                </a:tc>
              </a:tr>
              <a:tr h="2889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ea typeface="ＭＳ Ｐゴシック" pitchFamily="34" charset="-128"/>
                          <a:cs typeface="Times New Roman" pitchFamily="18" charset="0"/>
                        </a:rPr>
                        <a:t>Analog demod</a:t>
                      </a:r>
                    </a:p>
                  </a:txBody>
                  <a:tcPr marL="182880" marR="1828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0" scaled="1"/>
                      <a:tileRect/>
                    </a:gradFill>
                  </a:tcPr>
                </a:tc>
              </a:tr>
              <a:tr h="3222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500" b="0" i="0" u="none" strike="noStrike" cap="none" normalizeH="0" baseline="0" dirty="0" smtClean="0">
                          <a:ln>
                            <a:noFill/>
                          </a:ln>
                          <a:solidFill>
                            <a:schemeClr val="tx1"/>
                          </a:solidFill>
                          <a:effectLst/>
                          <a:latin typeface="Arial" pitchFamily="34" charset="0"/>
                          <a:ea typeface="ＭＳ Ｐゴシック" pitchFamily="34" charset="-128"/>
                          <a:cs typeface="Times New Roman" pitchFamily="18" charset="0"/>
                        </a:rPr>
                        <a:t>Flexible demod</a:t>
                      </a:r>
                    </a:p>
                  </a:txBody>
                  <a:tcPr marL="182880" marR="1828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CC00">
                            <a:tint val="66000"/>
                            <a:satMod val="160000"/>
                          </a:srgbClr>
                        </a:gs>
                        <a:gs pos="50000">
                          <a:srgbClr val="99CC00">
                            <a:tint val="44500"/>
                            <a:satMod val="160000"/>
                          </a:srgbClr>
                        </a:gs>
                        <a:gs pos="100000">
                          <a:srgbClr val="99CC00">
                            <a:tint val="23500"/>
                            <a:satMod val="160000"/>
                          </a:srgbClr>
                        </a:gs>
                      </a:gsLst>
                      <a:lin ang="0" scaled="1"/>
                      <a:tileRect/>
                    </a:gradFill>
                  </a:tcPr>
                </a:tc>
              </a:tr>
              <a:tr h="298448">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ja-JP" sz="1500" b="0" i="0" u="none" strike="noStrike" cap="none" normalizeH="0" baseline="0" dirty="0" smtClean="0">
                          <a:ln>
                            <a:noFill/>
                          </a:ln>
                          <a:solidFill>
                            <a:schemeClr val="tx1"/>
                          </a:solidFill>
                          <a:effectLst/>
                          <a:latin typeface="Arial" pitchFamily="34" charset="0"/>
                          <a:ea typeface="ＭＳ Ｐゴシック" pitchFamily="34" charset="-128"/>
                          <a:cs typeface="Times New Roman" pitchFamily="18" charset="0"/>
                        </a:rPr>
                        <a:t>LTE FDD, TDD</a:t>
                      </a:r>
                    </a:p>
                  </a:txBody>
                  <a:tcPr marL="182880" marR="1828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0" scaled="1"/>
                      <a:tileRect/>
                    </a:gradFill>
                  </a:tcPr>
                </a:tc>
              </a:tr>
              <a:tr h="29844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500" b="0" i="0" u="none" strike="noStrike" cap="none" normalizeH="0" baseline="0" dirty="0" smtClean="0">
                          <a:ln>
                            <a:noFill/>
                          </a:ln>
                          <a:solidFill>
                            <a:schemeClr val="tx1"/>
                          </a:solidFill>
                          <a:effectLst/>
                          <a:latin typeface="Arial" pitchFamily="34" charset="0"/>
                          <a:ea typeface="ＭＳ Ｐゴシック" pitchFamily="34" charset="-128"/>
                          <a:cs typeface="Times New Roman" pitchFamily="18" charset="0"/>
                        </a:rPr>
                        <a:t>W-CDMA/HSPA/HSPA+</a:t>
                      </a:r>
                    </a:p>
                  </a:txBody>
                  <a:tcPr marL="182880" marR="1828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0" scaled="1"/>
                      <a:tileRect/>
                    </a:gradFill>
                  </a:tcPr>
                </a:tc>
              </a:tr>
              <a:tr h="304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500" b="0" i="0" u="none" strike="noStrike" cap="none" normalizeH="0" baseline="0" dirty="0" smtClean="0">
                          <a:ln>
                            <a:noFill/>
                          </a:ln>
                          <a:solidFill>
                            <a:schemeClr val="tx1"/>
                          </a:solidFill>
                          <a:effectLst/>
                          <a:latin typeface="Arial" pitchFamily="34" charset="0"/>
                          <a:ea typeface="ＭＳ Ｐゴシック" pitchFamily="34" charset="-128"/>
                          <a:cs typeface="Times New Roman" pitchFamily="18" charset="0"/>
                        </a:rPr>
                        <a:t>GSM/EDGE/EDGE Evo</a:t>
                      </a:r>
                    </a:p>
                  </a:txBody>
                  <a:tcPr marL="182880" marR="1828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0" scaled="1"/>
                      <a:tileRect/>
                    </a:gradFill>
                  </a:tcPr>
                </a:tc>
              </a:tr>
              <a:tr h="304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500" b="0" i="0" u="none" strike="noStrike" cap="none" normalizeH="0" baseline="0" dirty="0" smtClean="0">
                          <a:ln>
                            <a:noFill/>
                          </a:ln>
                          <a:solidFill>
                            <a:schemeClr val="tx1"/>
                          </a:solidFill>
                          <a:effectLst/>
                          <a:latin typeface="Arial" pitchFamily="34" charset="0"/>
                          <a:ea typeface="ＭＳ Ｐゴシック" pitchFamily="34" charset="-128"/>
                          <a:cs typeface="Times New Roman" pitchFamily="18" charset="0"/>
                        </a:rPr>
                        <a:t>cdma2000 &amp; 1xEV-DO</a:t>
                      </a:r>
                    </a:p>
                  </a:txBody>
                  <a:tcPr marL="182880" marR="1828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0" scaled="1"/>
                      <a:tileRect/>
                    </a:gradFill>
                  </a:tcPr>
                </a:tc>
              </a:tr>
              <a:tr h="304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500" b="0" i="0" u="none" strike="noStrike" cap="none" normalizeH="0" baseline="0" dirty="0" smtClean="0">
                          <a:ln>
                            <a:noFill/>
                          </a:ln>
                          <a:solidFill>
                            <a:schemeClr val="tx1"/>
                          </a:solidFill>
                          <a:effectLst/>
                          <a:latin typeface="Arial" pitchFamily="34" charset="0"/>
                          <a:ea typeface="ＭＳ Ｐゴシック" pitchFamily="34" charset="-128"/>
                          <a:cs typeface="Times New Roman" pitchFamily="18" charset="0"/>
                        </a:rPr>
                        <a:t>cdmaOne</a:t>
                      </a:r>
                    </a:p>
                  </a:txBody>
                  <a:tcPr marL="182880" marR="1828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0" scaled="1"/>
                      <a:tileRect/>
                    </a:gradFill>
                  </a:tcPr>
                </a:tc>
              </a:tr>
              <a:tr h="304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500" b="0" i="0" u="none" strike="noStrike" cap="none" normalizeH="0" baseline="0" dirty="0" smtClean="0">
                          <a:ln>
                            <a:noFill/>
                          </a:ln>
                          <a:solidFill>
                            <a:schemeClr val="tx1"/>
                          </a:solidFill>
                          <a:effectLst/>
                          <a:latin typeface="Arial" pitchFamily="34" charset="0"/>
                          <a:ea typeface="ＭＳ Ｐゴシック" pitchFamily="34" charset="-128"/>
                          <a:cs typeface="Times New Roman" pitchFamily="18" charset="0"/>
                        </a:rPr>
                        <a:t>DVB-T/H/C/T2</a:t>
                      </a:r>
                    </a:p>
                  </a:txBody>
                  <a:tcPr marL="182880" marR="1828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0" scaled="1"/>
                      <a:tileRect/>
                    </a:gradFill>
                  </a:tcPr>
                </a:tc>
              </a:tr>
              <a:tr h="304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500" b="0" i="0" u="none" strike="noStrike" cap="none" normalizeH="0" baseline="0" dirty="0" smtClean="0">
                          <a:ln>
                            <a:noFill/>
                          </a:ln>
                          <a:solidFill>
                            <a:schemeClr val="tx1"/>
                          </a:solidFill>
                          <a:effectLst/>
                          <a:latin typeface="Arial" pitchFamily="34" charset="0"/>
                          <a:ea typeface="ＭＳ Ｐゴシック" pitchFamily="34" charset="-128"/>
                          <a:cs typeface="Times New Roman" pitchFamily="18" charset="0"/>
                        </a:rPr>
                        <a:t>TD-SCDMA/HSPA</a:t>
                      </a:r>
                    </a:p>
                  </a:txBody>
                  <a:tcPr marL="182880" marR="1828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0" scaled="1"/>
                      <a:tileRect/>
                    </a:gradFill>
                  </a:tcPr>
                </a:tc>
              </a:tr>
              <a:tr h="304800">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ja-JP" sz="1500" b="0" i="0" u="none" strike="noStrike" cap="none" normalizeH="0" baseline="0" dirty="0" smtClean="0">
                          <a:ln>
                            <a:noFill/>
                          </a:ln>
                          <a:solidFill>
                            <a:schemeClr val="tx1"/>
                          </a:solidFill>
                          <a:effectLst/>
                          <a:latin typeface="Arial" pitchFamily="34" charset="0"/>
                          <a:ea typeface="ＭＳ Ｐゴシック" pitchFamily="34" charset="-128"/>
                          <a:cs typeface="Times New Roman" pitchFamily="18" charset="0"/>
                        </a:rPr>
                        <a:t>WLAN (802.11a/b/g/p/j)</a:t>
                      </a:r>
                    </a:p>
                  </a:txBody>
                  <a:tcPr marL="182880" marR="1828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0" scaled="1"/>
                      <a:tileRect/>
                    </a:gradFill>
                  </a:tcPr>
                </a:tc>
              </a:tr>
              <a:tr h="304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500" b="0" i="0" u="none" strike="noStrike" cap="none" normalizeH="0" baseline="0" dirty="0" smtClean="0">
                          <a:ln>
                            <a:noFill/>
                          </a:ln>
                          <a:solidFill>
                            <a:schemeClr val="tx1"/>
                          </a:solidFill>
                          <a:effectLst/>
                          <a:latin typeface="Arial" pitchFamily="34" charset="0"/>
                          <a:ea typeface="ＭＳ Ｐゴシック" pitchFamily="34" charset="-128"/>
                          <a:cs typeface="Times New Roman" pitchFamily="18" charset="0"/>
                        </a:rPr>
                        <a:t>802.16 OFDMA</a:t>
                      </a:r>
                    </a:p>
                  </a:txBody>
                  <a:tcPr marL="182880" marR="1828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0" scaled="1"/>
                      <a:tileRect/>
                    </a:gradFill>
                  </a:tcPr>
                </a:tc>
              </a:tr>
              <a:tr h="304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500" b="0" i="0" u="none" strike="noStrike" cap="none" normalizeH="0" baseline="0" dirty="0" smtClean="0">
                          <a:ln>
                            <a:noFill/>
                          </a:ln>
                          <a:solidFill>
                            <a:schemeClr val="tx1"/>
                          </a:solidFill>
                          <a:effectLst/>
                          <a:latin typeface="Arial" pitchFamily="34" charset="0"/>
                          <a:ea typeface="ＭＳ Ｐゴシック" pitchFamily="34" charset="-128"/>
                          <a:cs typeface="Times New Roman" pitchFamily="18" charset="0"/>
                        </a:rPr>
                        <a:t>Bluetooth</a:t>
                      </a:r>
                    </a:p>
                  </a:txBody>
                  <a:tcPr marL="182880" marR="1828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0" scaled="1"/>
                      <a:tileRect/>
                    </a:gradFill>
                  </a:tcPr>
                </a:tc>
              </a:tr>
            </a:tbl>
          </a:graphicData>
        </a:graphic>
      </p:graphicFrame>
      <p:sp>
        <p:nvSpPr>
          <p:cNvPr id="7204" name="Text Box 35"/>
          <p:cNvSpPr txBox="1">
            <a:spLocks noChangeArrowheads="1"/>
          </p:cNvSpPr>
          <p:nvPr/>
        </p:nvSpPr>
        <p:spPr bwMode="auto">
          <a:xfrm>
            <a:off x="400050" y="1285875"/>
            <a:ext cx="1600200" cy="533400"/>
          </a:xfrm>
          <a:prstGeom prst="rect">
            <a:avLst/>
          </a:prstGeom>
          <a:noFill/>
          <a:ln w="9525">
            <a:noFill/>
            <a:miter lim="800000"/>
            <a:headEnd/>
            <a:tailEnd/>
          </a:ln>
        </p:spPr>
        <p:txBody>
          <a:bodyPr lIns="0" tIns="0" rIns="0" bIns="0"/>
          <a:lstStyle/>
          <a:p>
            <a:pPr>
              <a:lnSpc>
                <a:spcPct val="95000"/>
              </a:lnSpc>
            </a:pPr>
            <a:r>
              <a:rPr lang="en-US" altLang="ja-JP" sz="1800" b="1" dirty="0">
                <a:solidFill>
                  <a:schemeClr val="accent2">
                    <a:lumMod val="60000"/>
                    <a:lumOff val="40000"/>
                  </a:schemeClr>
                </a:solidFill>
                <a:latin typeface="Agilent TT Cond" pitchFamily="34" charset="0"/>
                <a:ea typeface="ＭＳ Ｐゴシック" pitchFamily="34" charset="-128"/>
              </a:rPr>
              <a:t>General purpose applications</a:t>
            </a:r>
          </a:p>
        </p:txBody>
      </p:sp>
      <p:sp>
        <p:nvSpPr>
          <p:cNvPr id="7205" name="Text Box 36"/>
          <p:cNvSpPr txBox="1">
            <a:spLocks noChangeArrowheads="1"/>
          </p:cNvSpPr>
          <p:nvPr/>
        </p:nvSpPr>
        <p:spPr bwMode="auto">
          <a:xfrm>
            <a:off x="349250" y="3538538"/>
            <a:ext cx="1828800" cy="1371600"/>
          </a:xfrm>
          <a:prstGeom prst="rect">
            <a:avLst/>
          </a:prstGeom>
          <a:noFill/>
          <a:ln w="9525">
            <a:noFill/>
            <a:miter lim="800000"/>
            <a:headEnd/>
            <a:tailEnd/>
          </a:ln>
        </p:spPr>
        <p:txBody>
          <a:bodyPr lIns="0" tIns="0" rIns="0" bIns="0"/>
          <a:lstStyle/>
          <a:p>
            <a:pPr>
              <a:lnSpc>
                <a:spcPct val="95000"/>
              </a:lnSpc>
            </a:pPr>
            <a:r>
              <a:rPr lang="en-US" altLang="ja-JP" sz="1800" b="1" dirty="0">
                <a:solidFill>
                  <a:schemeClr val="accent1">
                    <a:lumMod val="60000"/>
                    <a:lumOff val="40000"/>
                  </a:schemeClr>
                </a:solidFill>
                <a:latin typeface="Agilent TT Cond" pitchFamily="34" charset="0"/>
                <a:ea typeface="ＭＳ Ｐゴシック" pitchFamily="34" charset="-128"/>
              </a:rPr>
              <a:t>Power &amp; digital modulation measurements for wireless comms </a:t>
            </a:r>
            <a:r>
              <a:rPr lang="en-US" altLang="ja-JP" sz="1800" b="1" dirty="0" smtClean="0">
                <a:solidFill>
                  <a:schemeClr val="accent1">
                    <a:lumMod val="60000"/>
                    <a:lumOff val="40000"/>
                  </a:schemeClr>
                </a:solidFill>
                <a:latin typeface="Agilent TT Cond" pitchFamily="34" charset="0"/>
                <a:ea typeface="ＭＳ Ｐゴシック" pitchFamily="34" charset="-128"/>
              </a:rPr>
              <a:t>formats</a:t>
            </a:r>
            <a:endParaRPr lang="en-US" altLang="ja-JP" sz="1800" b="1" dirty="0">
              <a:solidFill>
                <a:schemeClr val="accent1">
                  <a:lumMod val="60000"/>
                  <a:lumOff val="40000"/>
                </a:schemeClr>
              </a:solidFill>
              <a:latin typeface="Agilent TT Cond" pitchFamily="34" charset="0"/>
              <a:ea typeface="ＭＳ Ｐゴシック" pitchFamily="34" charset="-128"/>
            </a:endParaRPr>
          </a:p>
        </p:txBody>
      </p:sp>
      <p:sp>
        <p:nvSpPr>
          <p:cNvPr id="7206" name="Text Box 37"/>
          <p:cNvSpPr txBox="1">
            <a:spLocks noChangeArrowheads="1"/>
          </p:cNvSpPr>
          <p:nvPr/>
        </p:nvSpPr>
        <p:spPr bwMode="auto">
          <a:xfrm>
            <a:off x="304800" y="2590800"/>
            <a:ext cx="1905000" cy="533400"/>
          </a:xfrm>
          <a:prstGeom prst="rect">
            <a:avLst/>
          </a:prstGeom>
          <a:noFill/>
          <a:ln w="9525">
            <a:noFill/>
            <a:miter lim="800000"/>
            <a:headEnd/>
            <a:tailEnd/>
          </a:ln>
        </p:spPr>
        <p:txBody>
          <a:bodyPr lIns="0" tIns="0" rIns="0" bIns="0"/>
          <a:lstStyle/>
          <a:p>
            <a:pPr>
              <a:lnSpc>
                <a:spcPct val="95000"/>
              </a:lnSpc>
            </a:pPr>
            <a:r>
              <a:rPr lang="en-US" altLang="ja-JP" sz="1800" b="1" dirty="0">
                <a:solidFill>
                  <a:srgbClr val="99CC00"/>
                </a:solidFill>
                <a:latin typeface="Agilent TT Cond" pitchFamily="34" charset="0"/>
                <a:ea typeface="ＭＳ Ｐゴシック" pitchFamily="34" charset="-128"/>
              </a:rPr>
              <a:t>Flexible digital modulation analysis</a:t>
            </a:r>
          </a:p>
        </p:txBody>
      </p:sp>
      <p:sp>
        <p:nvSpPr>
          <p:cNvPr id="7207" name="Rectangle 38"/>
          <p:cNvSpPr>
            <a:spLocks noChangeArrowheads="1"/>
          </p:cNvSpPr>
          <p:nvPr/>
        </p:nvSpPr>
        <p:spPr bwMode="auto">
          <a:xfrm>
            <a:off x="5016500" y="990600"/>
            <a:ext cx="1660525" cy="173038"/>
          </a:xfrm>
          <a:prstGeom prst="rect">
            <a:avLst/>
          </a:prstGeom>
          <a:noFill/>
          <a:ln w="9525">
            <a:noFill/>
            <a:miter lim="800000"/>
            <a:headEnd/>
            <a:tailEnd/>
          </a:ln>
        </p:spPr>
        <p:txBody>
          <a:bodyPr wrap="none" lIns="0" tIns="0" rIns="0" bIns="0">
            <a:spAutoFit/>
          </a:bodyPr>
          <a:lstStyle/>
          <a:p>
            <a:pPr algn="ctr">
              <a:lnSpc>
                <a:spcPct val="95000"/>
              </a:lnSpc>
              <a:spcBef>
                <a:spcPct val="50000"/>
              </a:spcBef>
              <a:spcAft>
                <a:spcPct val="50000"/>
              </a:spcAft>
            </a:pPr>
            <a:r>
              <a:rPr lang="en-US" altLang="ja-JP" sz="1200" b="1" dirty="0">
                <a:solidFill>
                  <a:srgbClr val="0033CC"/>
                </a:solidFill>
                <a:latin typeface="Agilent TT Cond" pitchFamily="34" charset="0"/>
                <a:ea typeface="ＭＳ Ｐゴシック" pitchFamily="34" charset="-128"/>
              </a:rPr>
              <a:t>ACPR, Multi-carrier Power</a:t>
            </a:r>
            <a:endParaRPr lang="en-US" sz="1200" b="1" dirty="0">
              <a:solidFill>
                <a:srgbClr val="0033CC"/>
              </a:solidFill>
              <a:latin typeface="Agilent TT Cond" pitchFamily="34" charset="0"/>
            </a:endParaRPr>
          </a:p>
        </p:txBody>
      </p:sp>
      <p:sp>
        <p:nvSpPr>
          <p:cNvPr id="7208" name="Rectangle 39"/>
          <p:cNvSpPr>
            <a:spLocks noChangeArrowheads="1"/>
          </p:cNvSpPr>
          <p:nvPr/>
        </p:nvSpPr>
        <p:spPr bwMode="auto">
          <a:xfrm>
            <a:off x="5016500" y="2798763"/>
            <a:ext cx="1247775" cy="173037"/>
          </a:xfrm>
          <a:prstGeom prst="rect">
            <a:avLst/>
          </a:prstGeom>
          <a:noFill/>
          <a:ln w="9525">
            <a:noFill/>
            <a:miter lim="800000"/>
            <a:headEnd/>
            <a:tailEnd/>
          </a:ln>
        </p:spPr>
        <p:txBody>
          <a:bodyPr wrap="none" lIns="0" tIns="0" rIns="0" bIns="0">
            <a:spAutoFit/>
          </a:bodyPr>
          <a:lstStyle/>
          <a:p>
            <a:pPr algn="ctr">
              <a:lnSpc>
                <a:spcPct val="95000"/>
              </a:lnSpc>
              <a:spcBef>
                <a:spcPct val="50000"/>
              </a:spcBef>
              <a:spcAft>
                <a:spcPct val="50000"/>
              </a:spcAft>
            </a:pPr>
            <a:r>
              <a:rPr lang="en-US" altLang="ja-JP" sz="1200" b="1" dirty="0">
                <a:solidFill>
                  <a:srgbClr val="0033CC"/>
                </a:solidFill>
                <a:latin typeface="Agilent TT Cond" pitchFamily="34" charset="0"/>
                <a:ea typeface="ＭＳ Ｐゴシック" pitchFamily="34" charset="-128"/>
              </a:rPr>
              <a:t>Code Domain Power</a:t>
            </a:r>
            <a:endParaRPr lang="en-US" sz="1200" b="1" dirty="0">
              <a:solidFill>
                <a:srgbClr val="0033CC"/>
              </a:solidFill>
              <a:latin typeface="Agilent TT Cond" pitchFamily="34" charset="0"/>
            </a:endParaRPr>
          </a:p>
        </p:txBody>
      </p:sp>
      <p:sp>
        <p:nvSpPr>
          <p:cNvPr id="7209" name="Rectangle 40"/>
          <p:cNvSpPr>
            <a:spLocks noChangeArrowheads="1"/>
          </p:cNvSpPr>
          <p:nvPr/>
        </p:nvSpPr>
        <p:spPr bwMode="auto">
          <a:xfrm>
            <a:off x="5038725" y="5486400"/>
            <a:ext cx="282575" cy="173038"/>
          </a:xfrm>
          <a:prstGeom prst="rect">
            <a:avLst/>
          </a:prstGeom>
          <a:noFill/>
          <a:ln w="9525">
            <a:noFill/>
            <a:miter lim="800000"/>
            <a:headEnd/>
            <a:tailEnd/>
          </a:ln>
        </p:spPr>
        <p:txBody>
          <a:bodyPr wrap="none" lIns="0" tIns="0" rIns="0" bIns="0">
            <a:spAutoFit/>
          </a:bodyPr>
          <a:lstStyle/>
          <a:p>
            <a:pPr algn="ctr">
              <a:lnSpc>
                <a:spcPct val="95000"/>
              </a:lnSpc>
              <a:spcBef>
                <a:spcPct val="50000"/>
              </a:spcBef>
              <a:spcAft>
                <a:spcPct val="50000"/>
              </a:spcAft>
            </a:pPr>
            <a:r>
              <a:rPr lang="en-US" altLang="ja-JP" sz="1200" b="1" dirty="0">
                <a:solidFill>
                  <a:srgbClr val="0033CC"/>
                </a:solidFill>
                <a:latin typeface="Agilent TT Cond" pitchFamily="34" charset="0"/>
                <a:ea typeface="ＭＳ Ｐゴシック" pitchFamily="34" charset="-128"/>
              </a:rPr>
              <a:t>EVM</a:t>
            </a:r>
            <a:endParaRPr lang="en-US" sz="1200" b="1" dirty="0">
              <a:solidFill>
                <a:srgbClr val="0033CC"/>
              </a:solidFill>
              <a:latin typeface="Agilent TT Cond" pitchFamily="34" charset="0"/>
            </a:endParaRPr>
          </a:p>
        </p:txBody>
      </p:sp>
      <p:sp>
        <p:nvSpPr>
          <p:cNvPr id="7210" name="Rectangle 41"/>
          <p:cNvSpPr>
            <a:spLocks noChangeArrowheads="1"/>
          </p:cNvSpPr>
          <p:nvPr/>
        </p:nvSpPr>
        <p:spPr bwMode="auto">
          <a:xfrm>
            <a:off x="5016500" y="2057400"/>
            <a:ext cx="1444625" cy="173038"/>
          </a:xfrm>
          <a:prstGeom prst="rect">
            <a:avLst/>
          </a:prstGeom>
          <a:noFill/>
          <a:ln w="9525">
            <a:noFill/>
            <a:miter lim="800000"/>
            <a:headEnd/>
            <a:tailEnd/>
          </a:ln>
        </p:spPr>
        <p:txBody>
          <a:bodyPr wrap="none" lIns="0" tIns="0" rIns="0" bIns="0">
            <a:spAutoFit/>
          </a:bodyPr>
          <a:lstStyle/>
          <a:p>
            <a:pPr algn="ctr">
              <a:lnSpc>
                <a:spcPct val="95000"/>
              </a:lnSpc>
              <a:spcBef>
                <a:spcPct val="50000"/>
              </a:spcBef>
              <a:spcAft>
                <a:spcPct val="50000"/>
              </a:spcAft>
            </a:pPr>
            <a:r>
              <a:rPr lang="en-US" altLang="ja-JP" sz="1200" b="1" dirty="0">
                <a:solidFill>
                  <a:srgbClr val="0033CC"/>
                </a:solidFill>
                <a:latin typeface="Agilent TT Cond" pitchFamily="34" charset="0"/>
                <a:ea typeface="ＭＳ Ｐゴシック" pitchFamily="34" charset="-128"/>
              </a:rPr>
              <a:t>Phase and Freq. (PFER)</a:t>
            </a:r>
            <a:endParaRPr lang="en-US" sz="1200" b="1" dirty="0">
              <a:solidFill>
                <a:srgbClr val="0033CC"/>
              </a:solidFill>
              <a:latin typeface="Agilent TT Cond" pitchFamily="34" charset="0"/>
            </a:endParaRPr>
          </a:p>
        </p:txBody>
      </p:sp>
      <p:sp>
        <p:nvSpPr>
          <p:cNvPr id="7211" name="Rectangle 42"/>
          <p:cNvSpPr>
            <a:spLocks noChangeArrowheads="1"/>
          </p:cNvSpPr>
          <p:nvPr/>
        </p:nvSpPr>
        <p:spPr bwMode="auto">
          <a:xfrm>
            <a:off x="5016500" y="2417763"/>
            <a:ext cx="1284288" cy="173037"/>
          </a:xfrm>
          <a:prstGeom prst="rect">
            <a:avLst/>
          </a:prstGeom>
          <a:noFill/>
          <a:ln w="9525">
            <a:noFill/>
            <a:miter lim="800000"/>
            <a:headEnd/>
            <a:tailEnd/>
          </a:ln>
        </p:spPr>
        <p:txBody>
          <a:bodyPr wrap="none" lIns="0" tIns="0" rIns="0" bIns="0">
            <a:spAutoFit/>
          </a:bodyPr>
          <a:lstStyle/>
          <a:p>
            <a:pPr algn="ctr">
              <a:lnSpc>
                <a:spcPct val="95000"/>
              </a:lnSpc>
              <a:spcBef>
                <a:spcPct val="50000"/>
              </a:spcBef>
              <a:spcAft>
                <a:spcPct val="50000"/>
              </a:spcAft>
            </a:pPr>
            <a:r>
              <a:rPr lang="en-US" altLang="ja-JP" sz="1200" b="1" dirty="0">
                <a:solidFill>
                  <a:srgbClr val="0033CC"/>
                </a:solidFill>
                <a:latin typeface="Agilent TT Cond" pitchFamily="34" charset="0"/>
                <a:ea typeface="ＭＳ Ｐゴシック" pitchFamily="34" charset="-128"/>
              </a:rPr>
              <a:t>Mod Accuracy (Rho)</a:t>
            </a:r>
            <a:endParaRPr lang="en-US" sz="1200" b="1" dirty="0">
              <a:solidFill>
                <a:srgbClr val="0033CC"/>
              </a:solidFill>
              <a:latin typeface="Agilent TT Cond" pitchFamily="34" charset="0"/>
            </a:endParaRPr>
          </a:p>
        </p:txBody>
      </p:sp>
      <p:sp>
        <p:nvSpPr>
          <p:cNvPr id="7212" name="Rectangle 43"/>
          <p:cNvSpPr>
            <a:spLocks noChangeArrowheads="1"/>
          </p:cNvSpPr>
          <p:nvPr/>
        </p:nvSpPr>
        <p:spPr bwMode="auto">
          <a:xfrm>
            <a:off x="5064125" y="4724400"/>
            <a:ext cx="333375" cy="173038"/>
          </a:xfrm>
          <a:prstGeom prst="rect">
            <a:avLst/>
          </a:prstGeom>
          <a:noFill/>
          <a:ln w="9525">
            <a:noFill/>
            <a:miter lim="800000"/>
            <a:headEnd/>
            <a:tailEnd/>
          </a:ln>
        </p:spPr>
        <p:txBody>
          <a:bodyPr wrap="none" lIns="0" tIns="0" rIns="0" bIns="0">
            <a:spAutoFit/>
          </a:bodyPr>
          <a:lstStyle/>
          <a:p>
            <a:pPr algn="ctr">
              <a:lnSpc>
                <a:spcPct val="95000"/>
              </a:lnSpc>
              <a:spcBef>
                <a:spcPct val="50000"/>
              </a:spcBef>
              <a:spcAft>
                <a:spcPct val="50000"/>
              </a:spcAft>
            </a:pPr>
            <a:r>
              <a:rPr lang="en-US" altLang="ja-JP" sz="1200" b="1" dirty="0">
                <a:solidFill>
                  <a:srgbClr val="0033CC"/>
                </a:solidFill>
                <a:latin typeface="Agilent TT Cond" pitchFamily="34" charset="0"/>
                <a:ea typeface="ＭＳ Ｐゴシック" pitchFamily="34" charset="-128"/>
              </a:rPr>
              <a:t>CCDF</a:t>
            </a:r>
            <a:endParaRPr lang="en-US" sz="1200" b="1" dirty="0">
              <a:solidFill>
                <a:srgbClr val="0033CC"/>
              </a:solidFill>
              <a:latin typeface="Agilent TT Cond" pitchFamily="34" charset="0"/>
            </a:endParaRPr>
          </a:p>
        </p:txBody>
      </p:sp>
      <p:sp>
        <p:nvSpPr>
          <p:cNvPr id="7213" name="Rectangle 44"/>
          <p:cNvSpPr>
            <a:spLocks noChangeArrowheads="1"/>
          </p:cNvSpPr>
          <p:nvPr/>
        </p:nvSpPr>
        <p:spPr bwMode="auto">
          <a:xfrm>
            <a:off x="5016500" y="3149600"/>
            <a:ext cx="1200150" cy="173038"/>
          </a:xfrm>
          <a:prstGeom prst="rect">
            <a:avLst/>
          </a:prstGeom>
          <a:noFill/>
          <a:ln w="9525">
            <a:noFill/>
            <a:miter lim="800000"/>
            <a:headEnd/>
            <a:tailEnd/>
          </a:ln>
        </p:spPr>
        <p:txBody>
          <a:bodyPr wrap="none" lIns="0" tIns="0" rIns="0" bIns="0">
            <a:spAutoFit/>
          </a:bodyPr>
          <a:lstStyle/>
          <a:p>
            <a:pPr algn="ctr">
              <a:lnSpc>
                <a:spcPct val="95000"/>
              </a:lnSpc>
              <a:spcBef>
                <a:spcPct val="50000"/>
              </a:spcBef>
              <a:spcAft>
                <a:spcPct val="50000"/>
              </a:spcAft>
            </a:pPr>
            <a:r>
              <a:rPr lang="en-US" altLang="ja-JP" sz="1200" b="1" dirty="0">
                <a:solidFill>
                  <a:srgbClr val="0033CC"/>
                </a:solidFill>
                <a:latin typeface="Agilent TT Cond" pitchFamily="34" charset="0"/>
                <a:ea typeface="ＭＳ Ｐゴシック" pitchFamily="34" charset="-128"/>
              </a:rPr>
              <a:t>ORFS (GSM/EDGE)</a:t>
            </a:r>
            <a:endParaRPr lang="en-US" sz="1200" b="1" dirty="0">
              <a:solidFill>
                <a:srgbClr val="0033CC"/>
              </a:solidFill>
              <a:latin typeface="Agilent TT Cond" pitchFamily="34" charset="0"/>
            </a:endParaRPr>
          </a:p>
        </p:txBody>
      </p:sp>
      <p:sp>
        <p:nvSpPr>
          <p:cNvPr id="7214" name="Rectangle 45"/>
          <p:cNvSpPr>
            <a:spLocks noChangeArrowheads="1"/>
          </p:cNvSpPr>
          <p:nvPr/>
        </p:nvSpPr>
        <p:spPr bwMode="auto">
          <a:xfrm>
            <a:off x="4997450" y="1308100"/>
            <a:ext cx="1749425" cy="173038"/>
          </a:xfrm>
          <a:prstGeom prst="rect">
            <a:avLst/>
          </a:prstGeom>
          <a:noFill/>
          <a:ln w="9525">
            <a:noFill/>
            <a:miter lim="800000"/>
            <a:headEnd/>
            <a:tailEnd/>
          </a:ln>
        </p:spPr>
        <p:txBody>
          <a:bodyPr wrap="none" lIns="0" tIns="0" rIns="0" bIns="0">
            <a:spAutoFit/>
          </a:bodyPr>
          <a:lstStyle/>
          <a:p>
            <a:pPr algn="ctr">
              <a:lnSpc>
                <a:spcPct val="95000"/>
              </a:lnSpc>
              <a:spcBef>
                <a:spcPct val="50000"/>
              </a:spcBef>
              <a:spcAft>
                <a:spcPct val="50000"/>
              </a:spcAft>
            </a:pPr>
            <a:r>
              <a:rPr lang="en-US" altLang="ja-JP" sz="1200" b="1" dirty="0">
                <a:solidFill>
                  <a:srgbClr val="0033CC"/>
                </a:solidFill>
                <a:latin typeface="Agilent TT Cond" pitchFamily="34" charset="0"/>
                <a:ea typeface="ＭＳ Ｐゴシック" pitchFamily="34" charset="-128"/>
              </a:rPr>
              <a:t>Occupied Bandwidth (OBW)</a:t>
            </a:r>
            <a:endParaRPr lang="en-US" sz="1200" b="1" dirty="0">
              <a:solidFill>
                <a:srgbClr val="0033CC"/>
              </a:solidFill>
              <a:latin typeface="Agilent TT Cond" pitchFamily="34" charset="0"/>
            </a:endParaRPr>
          </a:p>
        </p:txBody>
      </p:sp>
      <p:sp>
        <p:nvSpPr>
          <p:cNvPr id="7215" name="Rectangle 46"/>
          <p:cNvSpPr>
            <a:spLocks noChangeArrowheads="1"/>
          </p:cNvSpPr>
          <p:nvPr/>
        </p:nvSpPr>
        <p:spPr bwMode="auto">
          <a:xfrm>
            <a:off x="5056188" y="4398963"/>
            <a:ext cx="798512" cy="173037"/>
          </a:xfrm>
          <a:prstGeom prst="rect">
            <a:avLst/>
          </a:prstGeom>
          <a:noFill/>
          <a:ln w="9525">
            <a:noFill/>
            <a:miter lim="800000"/>
            <a:headEnd/>
            <a:tailEnd/>
          </a:ln>
        </p:spPr>
        <p:txBody>
          <a:bodyPr wrap="none" lIns="0" tIns="0" rIns="0" bIns="0">
            <a:spAutoFit/>
          </a:bodyPr>
          <a:lstStyle/>
          <a:p>
            <a:pPr algn="ctr">
              <a:lnSpc>
                <a:spcPct val="95000"/>
              </a:lnSpc>
              <a:spcBef>
                <a:spcPct val="50000"/>
              </a:spcBef>
              <a:spcAft>
                <a:spcPct val="50000"/>
              </a:spcAft>
            </a:pPr>
            <a:r>
              <a:rPr lang="en-US" altLang="ja-JP" sz="1200" b="1" dirty="0">
                <a:solidFill>
                  <a:srgbClr val="0033CC"/>
                </a:solidFill>
                <a:latin typeface="Agilent TT Cond" pitchFamily="34" charset="0"/>
                <a:ea typeface="ＭＳ Ｐゴシック" pitchFamily="34" charset="-128"/>
              </a:rPr>
              <a:t>IM distortion</a:t>
            </a:r>
            <a:endParaRPr lang="en-US" sz="1200" b="1" dirty="0">
              <a:solidFill>
                <a:srgbClr val="0033CC"/>
              </a:solidFill>
              <a:latin typeface="Agilent TT Cond" pitchFamily="34" charset="0"/>
            </a:endParaRPr>
          </a:p>
        </p:txBody>
      </p:sp>
      <p:sp>
        <p:nvSpPr>
          <p:cNvPr id="7216" name="Rectangle 47"/>
          <p:cNvSpPr>
            <a:spLocks noChangeArrowheads="1"/>
          </p:cNvSpPr>
          <p:nvPr/>
        </p:nvSpPr>
        <p:spPr bwMode="auto">
          <a:xfrm>
            <a:off x="5037138" y="5846763"/>
            <a:ext cx="284162" cy="173037"/>
          </a:xfrm>
          <a:prstGeom prst="rect">
            <a:avLst/>
          </a:prstGeom>
          <a:noFill/>
          <a:ln w="9525">
            <a:noFill/>
            <a:miter lim="800000"/>
            <a:headEnd/>
            <a:tailEnd/>
          </a:ln>
        </p:spPr>
        <p:txBody>
          <a:bodyPr wrap="none" lIns="0" tIns="0" rIns="0" bIns="0">
            <a:spAutoFit/>
          </a:bodyPr>
          <a:lstStyle/>
          <a:p>
            <a:pPr algn="ctr">
              <a:lnSpc>
                <a:spcPct val="95000"/>
              </a:lnSpc>
              <a:spcBef>
                <a:spcPct val="50000"/>
              </a:spcBef>
              <a:spcAft>
                <a:spcPct val="50000"/>
              </a:spcAft>
            </a:pPr>
            <a:r>
              <a:rPr lang="en-US" altLang="ja-JP" sz="1200" b="1" dirty="0">
                <a:solidFill>
                  <a:srgbClr val="0033CC"/>
                </a:solidFill>
                <a:latin typeface="Agilent TT Cond" pitchFamily="34" charset="0"/>
                <a:ea typeface="ＭＳ Ｐゴシック" pitchFamily="34" charset="-128"/>
              </a:rPr>
              <a:t>SEM</a:t>
            </a:r>
            <a:endParaRPr lang="en-US" sz="1200" b="1" dirty="0">
              <a:solidFill>
                <a:srgbClr val="0033CC"/>
              </a:solidFill>
              <a:latin typeface="Agilent TT Cond" pitchFamily="34" charset="0"/>
            </a:endParaRPr>
          </a:p>
        </p:txBody>
      </p:sp>
      <p:sp>
        <p:nvSpPr>
          <p:cNvPr id="7217" name="Rectangle 48"/>
          <p:cNvSpPr>
            <a:spLocks noChangeArrowheads="1"/>
          </p:cNvSpPr>
          <p:nvPr/>
        </p:nvSpPr>
        <p:spPr bwMode="auto">
          <a:xfrm>
            <a:off x="5016500" y="1676400"/>
            <a:ext cx="1557338" cy="173038"/>
          </a:xfrm>
          <a:prstGeom prst="rect">
            <a:avLst/>
          </a:prstGeom>
          <a:noFill/>
          <a:ln w="9525">
            <a:noFill/>
            <a:miter lim="800000"/>
            <a:headEnd/>
            <a:tailEnd/>
          </a:ln>
        </p:spPr>
        <p:txBody>
          <a:bodyPr wrap="none" lIns="0" tIns="0" rIns="0" bIns="0">
            <a:spAutoFit/>
          </a:bodyPr>
          <a:lstStyle/>
          <a:p>
            <a:pPr algn="ctr">
              <a:lnSpc>
                <a:spcPct val="95000"/>
              </a:lnSpc>
              <a:spcBef>
                <a:spcPct val="50000"/>
              </a:spcBef>
              <a:spcAft>
                <a:spcPct val="50000"/>
              </a:spcAft>
            </a:pPr>
            <a:r>
              <a:rPr lang="en-US" altLang="ja-JP" sz="1200" b="1" dirty="0">
                <a:solidFill>
                  <a:srgbClr val="0033CC"/>
                </a:solidFill>
                <a:latin typeface="Agilent TT Cond" pitchFamily="34" charset="0"/>
                <a:ea typeface="ＭＳ Ｐゴシック" pitchFamily="34" charset="-128"/>
              </a:rPr>
              <a:t>Spectral Emissions Mask</a:t>
            </a:r>
            <a:endParaRPr lang="en-US" sz="1200" b="1" dirty="0">
              <a:solidFill>
                <a:srgbClr val="0033CC"/>
              </a:solidFill>
              <a:latin typeface="Agilent TT Cond" pitchFamily="34" charset="0"/>
            </a:endParaRPr>
          </a:p>
        </p:txBody>
      </p:sp>
      <p:sp>
        <p:nvSpPr>
          <p:cNvPr id="7218" name="Rectangle 49"/>
          <p:cNvSpPr>
            <a:spLocks noChangeArrowheads="1"/>
          </p:cNvSpPr>
          <p:nvPr/>
        </p:nvSpPr>
        <p:spPr bwMode="auto">
          <a:xfrm>
            <a:off x="5039021" y="3733800"/>
            <a:ext cx="910634" cy="175433"/>
          </a:xfrm>
          <a:prstGeom prst="rect">
            <a:avLst/>
          </a:prstGeom>
          <a:noFill/>
          <a:ln w="9525">
            <a:noFill/>
            <a:miter lim="800000"/>
            <a:headEnd/>
            <a:tailEnd/>
          </a:ln>
        </p:spPr>
        <p:txBody>
          <a:bodyPr wrap="none" lIns="0" tIns="0" rIns="0" bIns="0">
            <a:spAutoFit/>
          </a:bodyPr>
          <a:lstStyle/>
          <a:p>
            <a:pPr algn="ctr">
              <a:lnSpc>
                <a:spcPct val="95000"/>
              </a:lnSpc>
              <a:spcBef>
                <a:spcPct val="50000"/>
              </a:spcBef>
              <a:spcAft>
                <a:spcPct val="50000"/>
              </a:spcAft>
            </a:pPr>
            <a:r>
              <a:rPr lang="en-US" altLang="ja-JP" sz="1200" b="1" dirty="0">
                <a:solidFill>
                  <a:srgbClr val="0033CC"/>
                </a:solidFill>
                <a:latin typeface="Agilent TT Cond" pitchFamily="34" charset="0"/>
                <a:ea typeface="ＭＳ Ｐゴシック" pitchFamily="34" charset="-128"/>
              </a:rPr>
              <a:t>Power vs Time</a:t>
            </a:r>
            <a:endParaRPr lang="en-US" sz="1200" b="1" dirty="0">
              <a:solidFill>
                <a:srgbClr val="0033CC"/>
              </a:solidFill>
              <a:latin typeface="Agilent TT Cond" pitchFamily="34" charset="0"/>
            </a:endParaRPr>
          </a:p>
        </p:txBody>
      </p:sp>
      <p:sp>
        <p:nvSpPr>
          <p:cNvPr id="7219" name="Rectangle 50"/>
          <p:cNvSpPr>
            <a:spLocks noChangeArrowheads="1"/>
          </p:cNvSpPr>
          <p:nvPr/>
        </p:nvSpPr>
        <p:spPr bwMode="auto">
          <a:xfrm>
            <a:off x="5029200" y="4038600"/>
            <a:ext cx="925513" cy="173038"/>
          </a:xfrm>
          <a:prstGeom prst="rect">
            <a:avLst/>
          </a:prstGeom>
          <a:noFill/>
          <a:ln w="9525">
            <a:noFill/>
            <a:miter lim="800000"/>
            <a:headEnd/>
            <a:tailEnd/>
          </a:ln>
        </p:spPr>
        <p:txBody>
          <a:bodyPr wrap="none" lIns="0" tIns="0" rIns="0" bIns="0">
            <a:spAutoFit/>
          </a:bodyPr>
          <a:lstStyle/>
          <a:p>
            <a:pPr algn="ctr">
              <a:lnSpc>
                <a:spcPct val="95000"/>
              </a:lnSpc>
              <a:spcBef>
                <a:spcPct val="50000"/>
              </a:spcBef>
              <a:spcAft>
                <a:spcPct val="50000"/>
              </a:spcAft>
            </a:pPr>
            <a:r>
              <a:rPr lang="en-US" altLang="ja-JP" sz="1200" b="1" dirty="0">
                <a:solidFill>
                  <a:srgbClr val="0033CC"/>
                </a:solidFill>
                <a:latin typeface="Agilent TT Cond" pitchFamily="34" charset="0"/>
                <a:ea typeface="ＭＳ Ｐゴシック" pitchFamily="34" charset="-128"/>
              </a:rPr>
              <a:t>Channel power</a:t>
            </a:r>
            <a:endParaRPr lang="en-US" sz="1200" b="1" dirty="0">
              <a:solidFill>
                <a:srgbClr val="0033CC"/>
              </a:solidFill>
              <a:latin typeface="Agilent TT Cond" pitchFamily="34" charset="0"/>
            </a:endParaRPr>
          </a:p>
        </p:txBody>
      </p:sp>
      <p:sp>
        <p:nvSpPr>
          <p:cNvPr id="7220" name="Rectangle 51"/>
          <p:cNvSpPr>
            <a:spLocks noChangeArrowheads="1"/>
          </p:cNvSpPr>
          <p:nvPr/>
        </p:nvSpPr>
        <p:spPr bwMode="auto">
          <a:xfrm>
            <a:off x="5033963" y="3429000"/>
            <a:ext cx="1201737" cy="173038"/>
          </a:xfrm>
          <a:prstGeom prst="rect">
            <a:avLst/>
          </a:prstGeom>
          <a:noFill/>
          <a:ln w="9525">
            <a:noFill/>
            <a:miter lim="800000"/>
            <a:headEnd/>
            <a:tailEnd/>
          </a:ln>
        </p:spPr>
        <p:txBody>
          <a:bodyPr wrap="none" lIns="0" tIns="0" rIns="0" bIns="0">
            <a:spAutoFit/>
          </a:bodyPr>
          <a:lstStyle/>
          <a:p>
            <a:pPr algn="ctr">
              <a:lnSpc>
                <a:spcPct val="95000"/>
              </a:lnSpc>
              <a:spcBef>
                <a:spcPct val="50000"/>
              </a:spcBef>
              <a:spcAft>
                <a:spcPct val="50000"/>
              </a:spcAft>
            </a:pPr>
            <a:r>
              <a:rPr lang="en-US" altLang="ja-JP" sz="1200" b="1" dirty="0">
                <a:solidFill>
                  <a:srgbClr val="0033CC"/>
                </a:solidFill>
                <a:latin typeface="Agilent TT Cond" pitchFamily="34" charset="0"/>
                <a:ea typeface="ＭＳ Ｐゴシック" pitchFamily="34" charset="-128"/>
              </a:rPr>
              <a:t>Spurious Emissions</a:t>
            </a:r>
            <a:endParaRPr lang="en-US" sz="1200" b="1" dirty="0">
              <a:solidFill>
                <a:srgbClr val="0033CC"/>
              </a:solidFill>
              <a:latin typeface="Agilent TT Cond" pitchFamily="34" charset="0"/>
            </a:endParaRPr>
          </a:p>
        </p:txBody>
      </p:sp>
      <p:sp>
        <p:nvSpPr>
          <p:cNvPr id="7221" name="Rectangle 53"/>
          <p:cNvSpPr>
            <a:spLocks noChangeArrowheads="1"/>
          </p:cNvSpPr>
          <p:nvPr/>
        </p:nvSpPr>
        <p:spPr bwMode="auto">
          <a:xfrm>
            <a:off x="5048250" y="5105400"/>
            <a:ext cx="349250" cy="173038"/>
          </a:xfrm>
          <a:prstGeom prst="rect">
            <a:avLst/>
          </a:prstGeom>
          <a:noFill/>
          <a:ln w="9525">
            <a:noFill/>
            <a:miter lim="800000"/>
            <a:headEnd/>
            <a:tailEnd/>
          </a:ln>
        </p:spPr>
        <p:txBody>
          <a:bodyPr wrap="none" lIns="0" tIns="0" rIns="0" bIns="0">
            <a:spAutoFit/>
          </a:bodyPr>
          <a:lstStyle/>
          <a:p>
            <a:pPr algn="ctr">
              <a:lnSpc>
                <a:spcPct val="95000"/>
              </a:lnSpc>
              <a:spcBef>
                <a:spcPct val="50000"/>
              </a:spcBef>
              <a:spcAft>
                <a:spcPct val="50000"/>
              </a:spcAft>
            </a:pPr>
            <a:r>
              <a:rPr lang="en-US" altLang="ja-JP" sz="1200" b="1" dirty="0">
                <a:solidFill>
                  <a:srgbClr val="0033CC"/>
                </a:solidFill>
                <a:latin typeface="Agilent TT Cond" pitchFamily="34" charset="0"/>
                <a:ea typeface="ＭＳ Ｐゴシック" pitchFamily="34" charset="-128"/>
              </a:rPr>
              <a:t>ACPR</a:t>
            </a:r>
            <a:endParaRPr lang="en-US" sz="1200" b="1" dirty="0">
              <a:solidFill>
                <a:srgbClr val="0033CC"/>
              </a:solidFill>
              <a:latin typeface="Agilent TT Cond" pitchFamily="34" charset="0"/>
            </a:endParaRPr>
          </a:p>
        </p:txBody>
      </p:sp>
      <p:sp>
        <p:nvSpPr>
          <p:cNvPr id="27" name="Slide Number Placeholder 26"/>
          <p:cNvSpPr>
            <a:spLocks noGrp="1"/>
          </p:cNvSpPr>
          <p:nvPr>
            <p:ph type="sldNum" sz="quarter" idx="10"/>
          </p:nvPr>
        </p:nvSpPr>
        <p:spPr/>
        <p:txBody>
          <a:bodyPr/>
          <a:lstStyle/>
          <a:p>
            <a:pPr>
              <a:defRPr/>
            </a:pPr>
            <a:fld id="{A10672E4-C58C-4489-8205-8E751E475609}" type="slidenum">
              <a:rPr lang="en-US" smtClean="0"/>
              <a:pPr>
                <a:defRPr/>
              </a:pPr>
              <a:t>73</a:t>
            </a:fld>
            <a:r>
              <a:rPr lang="en-US" dirty="0" smtClean="0"/>
              <a:t> </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7"/>
          <p:cNvSpPr txBox="1">
            <a:spLocks noChangeArrowheads="1"/>
          </p:cNvSpPr>
          <p:nvPr/>
        </p:nvSpPr>
        <p:spPr bwMode="auto">
          <a:xfrm>
            <a:off x="0" y="101025"/>
            <a:ext cx="9144000" cy="954107"/>
          </a:xfrm>
          <a:prstGeom prst="rect">
            <a:avLst/>
          </a:prstGeom>
          <a:noFill/>
          <a:ln w="9525">
            <a:noFill/>
            <a:miter lim="800000"/>
            <a:headEnd/>
            <a:tailEnd/>
          </a:ln>
          <a:effectLst/>
        </p:spPr>
        <p:txBody>
          <a:bodyPr wrap="square">
            <a:spAutoFit/>
          </a:bodyPr>
          <a:lstStyle/>
          <a:p>
            <a:r>
              <a:rPr lang="en-US" sz="2800" b="1" cap="small" spc="500" dirty="0" smtClean="0">
                <a:solidFill>
                  <a:schemeClr val="tx2"/>
                </a:solidFill>
                <a:latin typeface="+mj-lt"/>
              </a:rPr>
              <a:t>Features/Option EDP – Enhanced Display Package</a:t>
            </a:r>
            <a:endParaRPr lang="en-US" sz="2800" b="1" cap="small" spc="500" dirty="0">
              <a:solidFill>
                <a:schemeClr val="tx2"/>
              </a:solidFill>
              <a:latin typeface="+mj-lt"/>
            </a:endParaRPr>
          </a:p>
        </p:txBody>
      </p:sp>
      <p:sp>
        <p:nvSpPr>
          <p:cNvPr id="8" name="Text Box 7"/>
          <p:cNvSpPr txBox="1">
            <a:spLocks noChangeArrowheads="1"/>
          </p:cNvSpPr>
          <p:nvPr/>
        </p:nvSpPr>
        <p:spPr bwMode="auto">
          <a:xfrm>
            <a:off x="744537" y="2362200"/>
            <a:ext cx="2088392" cy="1292662"/>
          </a:xfrm>
          <a:prstGeom prst="rect">
            <a:avLst/>
          </a:prstGeom>
          <a:noFill/>
          <a:ln w="9525">
            <a:noFill/>
            <a:miter lim="800000"/>
            <a:headEnd/>
            <a:tailEnd/>
          </a:ln>
        </p:spPr>
        <p:txBody>
          <a:bodyPr wrap="none" lIns="0" tIns="0" rIns="0" bIns="0">
            <a:spAutoFit/>
          </a:bodyPr>
          <a:lstStyle/>
          <a:p>
            <a:pPr indent="228600">
              <a:buFontTx/>
              <a:buChar char="•"/>
            </a:pPr>
            <a:r>
              <a:rPr lang="en-US" sz="2800" dirty="0">
                <a:solidFill>
                  <a:schemeClr val="tx1">
                    <a:lumMod val="50000"/>
                    <a:lumOff val="50000"/>
                  </a:schemeClr>
                </a:solidFill>
                <a:latin typeface="+mj-lt"/>
              </a:rPr>
              <a:t>Spectrogram</a:t>
            </a:r>
          </a:p>
          <a:p>
            <a:pPr indent="228600">
              <a:buFontTx/>
              <a:buChar char="•"/>
            </a:pPr>
            <a:r>
              <a:rPr lang="en-US" sz="2800" dirty="0">
                <a:solidFill>
                  <a:schemeClr val="tx1">
                    <a:lumMod val="50000"/>
                    <a:lumOff val="50000"/>
                  </a:schemeClr>
                </a:solidFill>
                <a:latin typeface="+mj-lt"/>
              </a:rPr>
              <a:t>Trace </a:t>
            </a:r>
            <a:r>
              <a:rPr lang="en-US" sz="2800" dirty="0" smtClean="0">
                <a:solidFill>
                  <a:schemeClr val="tx1">
                    <a:lumMod val="50000"/>
                    <a:lumOff val="50000"/>
                  </a:schemeClr>
                </a:solidFill>
                <a:latin typeface="+mj-lt"/>
              </a:rPr>
              <a:t>zoom</a:t>
            </a:r>
            <a:endParaRPr lang="en-US" sz="2800" dirty="0">
              <a:solidFill>
                <a:schemeClr val="tx1">
                  <a:lumMod val="50000"/>
                  <a:lumOff val="50000"/>
                </a:schemeClr>
              </a:solidFill>
              <a:latin typeface="+mj-lt"/>
            </a:endParaRPr>
          </a:p>
          <a:p>
            <a:pPr indent="228600">
              <a:buFontTx/>
              <a:buChar char="•"/>
            </a:pPr>
            <a:r>
              <a:rPr lang="en-US" sz="2800" dirty="0">
                <a:solidFill>
                  <a:schemeClr val="tx1">
                    <a:lumMod val="50000"/>
                    <a:lumOff val="50000"/>
                  </a:schemeClr>
                </a:solidFill>
                <a:latin typeface="+mj-lt"/>
              </a:rPr>
              <a:t>Zone </a:t>
            </a:r>
            <a:r>
              <a:rPr lang="en-US" sz="2800" dirty="0" smtClean="0">
                <a:solidFill>
                  <a:schemeClr val="tx1">
                    <a:lumMod val="50000"/>
                    <a:lumOff val="50000"/>
                  </a:schemeClr>
                </a:solidFill>
                <a:latin typeface="+mj-lt"/>
              </a:rPr>
              <a:t>span</a:t>
            </a:r>
            <a:endParaRPr lang="en-US" sz="2800" dirty="0">
              <a:solidFill>
                <a:schemeClr val="tx1">
                  <a:lumMod val="50000"/>
                  <a:lumOff val="50000"/>
                </a:schemeClr>
              </a:solidFill>
              <a:latin typeface="+mj-lt"/>
            </a:endParaRPr>
          </a:p>
        </p:txBody>
      </p:sp>
      <p:sp>
        <p:nvSpPr>
          <p:cNvPr id="9" name="TextBox 8"/>
          <p:cNvSpPr txBox="1"/>
          <p:nvPr/>
        </p:nvSpPr>
        <p:spPr>
          <a:xfrm>
            <a:off x="533400" y="5410200"/>
            <a:ext cx="8077200" cy="369332"/>
          </a:xfrm>
          <a:prstGeom prst="rect">
            <a:avLst/>
          </a:prstGeom>
          <a:noFill/>
        </p:spPr>
        <p:txBody>
          <a:bodyPr wrap="square" rtlCol="0">
            <a:spAutoFit/>
          </a:bodyPr>
          <a:lstStyle/>
          <a:p>
            <a:r>
              <a:rPr lang="en-US" i="1" dirty="0" smtClean="0">
                <a:solidFill>
                  <a:schemeClr val="tx2"/>
                </a:solidFill>
                <a:latin typeface="Arial" pitchFamily="34" charset="0"/>
                <a:ea typeface="+mj-ea"/>
                <a:cs typeface="Arial" pitchFamily="34" charset="0"/>
              </a:rPr>
              <a:t>Enhances Swept SA measurements and complements N6141A for EMI users</a:t>
            </a:r>
            <a:endParaRPr lang="en-US" i="1" dirty="0">
              <a:solidFill>
                <a:schemeClr val="tx2"/>
              </a:solidFill>
              <a:latin typeface="Arial" pitchFamily="34" charset="0"/>
              <a:ea typeface="+mj-ea"/>
              <a:cs typeface="Arial" pitchFamily="34" charset="0"/>
            </a:endParaRPr>
          </a:p>
        </p:txBody>
      </p:sp>
      <p:sp>
        <p:nvSpPr>
          <p:cNvPr id="15" name="Slide Number Placeholder 1"/>
          <p:cNvSpPr>
            <a:spLocks noGrp="1"/>
          </p:cNvSpPr>
          <p:nvPr>
            <p:ph type="sldNum" sz="quarter" idx="10"/>
          </p:nvPr>
        </p:nvSpPr>
        <p:spPr>
          <a:xfrm>
            <a:off x="147638" y="6629400"/>
            <a:ext cx="614362" cy="152400"/>
          </a:xfrm>
        </p:spPr>
        <p:txBody>
          <a:bodyPr/>
          <a:lstStyle/>
          <a:p>
            <a:pPr>
              <a:defRPr/>
            </a:pPr>
            <a:r>
              <a:rPr lang="en-US" dirty="0" smtClean="0"/>
              <a:t>Page </a:t>
            </a:r>
            <a:fld id="{3EAE490C-CE03-4F3A-9A03-A92ACB77D3B7}" type="slidenum">
              <a:rPr lang="en-US" smtClean="0"/>
              <a:pPr>
                <a:defRPr/>
              </a:pPr>
              <a:t>74</a:t>
            </a:fld>
            <a:endParaRPr lang="en-US" dirty="0"/>
          </a:p>
        </p:txBody>
      </p:sp>
      <p:grpSp>
        <p:nvGrpSpPr>
          <p:cNvPr id="2" name="Group 12"/>
          <p:cNvGrpSpPr/>
          <p:nvPr/>
        </p:nvGrpSpPr>
        <p:grpSpPr>
          <a:xfrm>
            <a:off x="4191000" y="2209800"/>
            <a:ext cx="4191000" cy="2133600"/>
            <a:chOff x="4191000" y="2209800"/>
            <a:chExt cx="4191000" cy="2133600"/>
          </a:xfrm>
        </p:grpSpPr>
        <p:pic>
          <p:nvPicPr>
            <p:cNvPr id="10" name="Picture 2"/>
            <p:cNvPicPr>
              <a:picLocks noChangeAspect="1" noChangeArrowheads="1"/>
            </p:cNvPicPr>
            <p:nvPr/>
          </p:nvPicPr>
          <p:blipFill>
            <a:blip r:embed="rId3" cstate="print"/>
            <a:srcRect/>
            <a:stretch>
              <a:fillRect/>
            </a:stretch>
          </p:blipFill>
          <p:spPr bwMode="auto">
            <a:xfrm>
              <a:off x="4191000" y="2209800"/>
              <a:ext cx="4191000" cy="2133600"/>
            </a:xfrm>
            <a:prstGeom prst="rect">
              <a:avLst/>
            </a:prstGeom>
            <a:noFill/>
            <a:ln w="9525">
              <a:noFill/>
              <a:miter lim="800000"/>
              <a:headEnd/>
              <a:tailEnd/>
            </a:ln>
            <a:effectLst/>
          </p:spPr>
        </p:pic>
        <p:pic>
          <p:nvPicPr>
            <p:cNvPr id="11" name="Picture 10" descr="Screen_0012"/>
            <p:cNvPicPr>
              <a:picLocks noChangeAspect="1" noChangeArrowheads="1"/>
            </p:cNvPicPr>
            <p:nvPr/>
          </p:nvPicPr>
          <p:blipFill>
            <a:blip r:embed="rId4" cstate="print"/>
            <a:srcRect/>
            <a:stretch>
              <a:fillRect/>
            </a:stretch>
          </p:blipFill>
          <p:spPr bwMode="auto">
            <a:xfrm>
              <a:off x="4800600" y="2514600"/>
              <a:ext cx="1676400" cy="13716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7"/>
          <p:cNvSpPr txBox="1">
            <a:spLocks noChangeArrowheads="1"/>
          </p:cNvSpPr>
          <p:nvPr/>
        </p:nvSpPr>
        <p:spPr bwMode="auto">
          <a:xfrm>
            <a:off x="76200" y="101025"/>
            <a:ext cx="9144000" cy="523220"/>
          </a:xfrm>
          <a:prstGeom prst="rect">
            <a:avLst/>
          </a:prstGeom>
          <a:noFill/>
          <a:ln w="9525">
            <a:noFill/>
            <a:miter lim="800000"/>
            <a:headEnd/>
            <a:tailEnd/>
          </a:ln>
          <a:effectLst/>
        </p:spPr>
        <p:txBody>
          <a:bodyPr wrap="square">
            <a:spAutoFit/>
          </a:bodyPr>
          <a:lstStyle/>
          <a:p>
            <a:r>
              <a:rPr lang="en-US" sz="2800" b="1" cap="small" spc="500" dirty="0" smtClean="0">
                <a:solidFill>
                  <a:schemeClr val="tx2"/>
                </a:solidFill>
                <a:latin typeface="+mj-lt"/>
              </a:rPr>
              <a:t>Spectrogram</a:t>
            </a:r>
            <a:endParaRPr lang="en-US" sz="2800" b="1" cap="small" spc="500" dirty="0">
              <a:solidFill>
                <a:schemeClr val="tx2"/>
              </a:solidFill>
              <a:latin typeface="+mj-lt"/>
            </a:endParaRPr>
          </a:p>
        </p:txBody>
      </p:sp>
      <p:sp>
        <p:nvSpPr>
          <p:cNvPr id="5" name="Text Box 4"/>
          <p:cNvSpPr txBox="1">
            <a:spLocks noChangeArrowheads="1"/>
          </p:cNvSpPr>
          <p:nvPr/>
        </p:nvSpPr>
        <p:spPr bwMode="auto">
          <a:xfrm>
            <a:off x="0" y="1066800"/>
            <a:ext cx="6507162" cy="914400"/>
          </a:xfrm>
          <a:prstGeom prst="rect">
            <a:avLst/>
          </a:prstGeom>
          <a:noFill/>
          <a:ln w="9525">
            <a:noFill/>
            <a:miter lim="800000"/>
            <a:headEnd/>
            <a:tailEnd/>
          </a:ln>
        </p:spPr>
        <p:txBody>
          <a:bodyPr lIns="0" tIns="0" rIns="0" bIns="0">
            <a:spAutoFit/>
          </a:bodyPr>
          <a:lstStyle/>
          <a:p>
            <a:pPr marL="400050" indent="-228600">
              <a:buFontTx/>
              <a:buChar char="•"/>
            </a:pPr>
            <a:r>
              <a:rPr lang="en-US" sz="2000" dirty="0">
                <a:solidFill>
                  <a:schemeClr val="tx1">
                    <a:lumMod val="50000"/>
                    <a:lumOff val="50000"/>
                  </a:schemeClr>
                </a:solidFill>
                <a:latin typeface="Arial" pitchFamily="34" charset="0"/>
                <a:cs typeface="Arial" pitchFamily="34" charset="0"/>
              </a:rPr>
              <a:t>Allows you to see time history in bottom window</a:t>
            </a:r>
          </a:p>
          <a:p>
            <a:pPr marL="400050" indent="-228600">
              <a:buFontTx/>
              <a:buChar char="•"/>
            </a:pPr>
            <a:r>
              <a:rPr lang="en-US" sz="2000" dirty="0">
                <a:solidFill>
                  <a:schemeClr val="tx1">
                    <a:lumMod val="50000"/>
                    <a:lumOff val="50000"/>
                  </a:schemeClr>
                </a:solidFill>
                <a:latin typeface="Arial" pitchFamily="34" charset="0"/>
                <a:cs typeface="Arial" pitchFamily="34" charset="0"/>
              </a:rPr>
              <a:t>Amplitude displayed using color</a:t>
            </a:r>
          </a:p>
          <a:p>
            <a:pPr marL="400050" indent="-228600">
              <a:buFontTx/>
              <a:buChar char="•"/>
            </a:pPr>
            <a:r>
              <a:rPr lang="en-US" sz="2000" dirty="0">
                <a:solidFill>
                  <a:schemeClr val="tx1">
                    <a:lumMod val="50000"/>
                    <a:lumOff val="50000"/>
                  </a:schemeClr>
                </a:solidFill>
                <a:latin typeface="Arial" pitchFamily="34" charset="0"/>
                <a:cs typeface="Arial" pitchFamily="34" charset="0"/>
              </a:rPr>
              <a:t>Great for finding intermittent signals</a:t>
            </a:r>
          </a:p>
        </p:txBody>
      </p:sp>
      <p:pic>
        <p:nvPicPr>
          <p:cNvPr id="6" name="Picture 5" descr="Screen_0012"/>
          <p:cNvPicPr>
            <a:picLocks noChangeAspect="1" noChangeArrowheads="1"/>
          </p:cNvPicPr>
          <p:nvPr/>
        </p:nvPicPr>
        <p:blipFill>
          <a:blip r:embed="rId3" cstate="print"/>
          <a:srcRect/>
          <a:stretch>
            <a:fillRect/>
          </a:stretch>
        </p:blipFill>
        <p:spPr bwMode="auto">
          <a:xfrm>
            <a:off x="2057400" y="2209800"/>
            <a:ext cx="5240337" cy="3930253"/>
          </a:xfrm>
          <a:prstGeom prst="rect">
            <a:avLst/>
          </a:prstGeom>
          <a:noFill/>
          <a:ln w="9525">
            <a:noFill/>
            <a:miter lim="800000"/>
            <a:headEnd/>
            <a:tailEnd/>
          </a:ln>
        </p:spPr>
      </p:pic>
      <p:sp>
        <p:nvSpPr>
          <p:cNvPr id="8" name="Slide Number Placeholder 1"/>
          <p:cNvSpPr>
            <a:spLocks noGrp="1"/>
          </p:cNvSpPr>
          <p:nvPr>
            <p:ph type="sldNum" sz="quarter" idx="10"/>
          </p:nvPr>
        </p:nvSpPr>
        <p:spPr>
          <a:xfrm>
            <a:off x="147638" y="6629400"/>
            <a:ext cx="614362" cy="152400"/>
          </a:xfrm>
        </p:spPr>
        <p:txBody>
          <a:bodyPr/>
          <a:lstStyle/>
          <a:p>
            <a:pPr>
              <a:defRPr/>
            </a:pPr>
            <a:r>
              <a:rPr lang="en-US" dirty="0" smtClean="0"/>
              <a:t>Page </a:t>
            </a:r>
            <a:fld id="{3EAE490C-CE03-4F3A-9A03-A92ACB77D3B7}" type="slidenum">
              <a:rPr lang="en-US" smtClean="0"/>
              <a:pPr>
                <a:defRPr/>
              </a:pPr>
              <a:t>75</a:t>
            </a:fld>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7"/>
          <p:cNvSpPr txBox="1">
            <a:spLocks noChangeArrowheads="1"/>
          </p:cNvSpPr>
          <p:nvPr/>
        </p:nvSpPr>
        <p:spPr bwMode="auto">
          <a:xfrm>
            <a:off x="0" y="101025"/>
            <a:ext cx="9144000" cy="523220"/>
          </a:xfrm>
          <a:prstGeom prst="rect">
            <a:avLst/>
          </a:prstGeom>
          <a:noFill/>
          <a:ln w="9525">
            <a:noFill/>
            <a:miter lim="800000"/>
            <a:headEnd/>
            <a:tailEnd/>
          </a:ln>
          <a:effectLst/>
        </p:spPr>
        <p:txBody>
          <a:bodyPr wrap="square">
            <a:spAutoFit/>
          </a:bodyPr>
          <a:lstStyle/>
          <a:p>
            <a:r>
              <a:rPr lang="en-US" sz="2800" b="1" cap="small" spc="500" dirty="0" smtClean="0">
                <a:solidFill>
                  <a:schemeClr val="tx2"/>
                </a:solidFill>
                <a:latin typeface="+mj-lt"/>
              </a:rPr>
              <a:t>Trace Zoom</a:t>
            </a:r>
            <a:endParaRPr lang="en-US" sz="2800" b="1" cap="small" spc="500" dirty="0">
              <a:solidFill>
                <a:schemeClr val="tx2"/>
              </a:solidFill>
              <a:latin typeface="+mj-lt"/>
            </a:endParaRPr>
          </a:p>
        </p:txBody>
      </p:sp>
      <p:pic>
        <p:nvPicPr>
          <p:cNvPr id="4" name="Picture 4" descr="Screen_0009"/>
          <p:cNvPicPr>
            <a:picLocks noChangeAspect="1" noChangeArrowheads="1"/>
          </p:cNvPicPr>
          <p:nvPr/>
        </p:nvPicPr>
        <p:blipFill>
          <a:blip r:embed="rId3" cstate="print"/>
          <a:srcRect/>
          <a:stretch>
            <a:fillRect/>
          </a:stretch>
        </p:blipFill>
        <p:spPr bwMode="auto">
          <a:xfrm>
            <a:off x="2209800" y="2438400"/>
            <a:ext cx="4960937" cy="3721038"/>
          </a:xfrm>
          <a:prstGeom prst="rect">
            <a:avLst/>
          </a:prstGeom>
          <a:noFill/>
          <a:ln w="9525">
            <a:noFill/>
            <a:miter lim="800000"/>
            <a:headEnd/>
            <a:tailEnd/>
          </a:ln>
        </p:spPr>
      </p:pic>
      <p:sp>
        <p:nvSpPr>
          <p:cNvPr id="5" name="Text Box 6"/>
          <p:cNvSpPr txBox="1">
            <a:spLocks noChangeArrowheads="1"/>
          </p:cNvSpPr>
          <p:nvPr/>
        </p:nvSpPr>
        <p:spPr bwMode="auto">
          <a:xfrm>
            <a:off x="0" y="1054894"/>
            <a:ext cx="8458200" cy="1231106"/>
          </a:xfrm>
          <a:prstGeom prst="rect">
            <a:avLst/>
          </a:prstGeom>
          <a:noFill/>
          <a:ln w="9525">
            <a:noFill/>
            <a:miter lim="800000"/>
            <a:headEnd/>
            <a:tailEnd/>
          </a:ln>
        </p:spPr>
        <p:txBody>
          <a:bodyPr wrap="square" lIns="0" tIns="0" rIns="0" bIns="0">
            <a:spAutoFit/>
          </a:bodyPr>
          <a:lstStyle/>
          <a:p>
            <a:pPr marL="400050" indent="-228600">
              <a:buFontTx/>
              <a:buChar char="•"/>
            </a:pPr>
            <a:r>
              <a:rPr lang="en-US" sz="2000" dirty="0">
                <a:solidFill>
                  <a:schemeClr val="tx1">
                    <a:lumMod val="50000"/>
                    <a:lumOff val="50000"/>
                  </a:schemeClr>
                </a:solidFill>
                <a:latin typeface="Arial" pitchFamily="34" charset="0"/>
                <a:cs typeface="Arial" pitchFamily="34" charset="0"/>
              </a:rPr>
              <a:t>Allows you to zoom in on your trace data</a:t>
            </a:r>
          </a:p>
          <a:p>
            <a:pPr marL="400050" indent="-228600">
              <a:buFontTx/>
              <a:buChar char="•"/>
            </a:pPr>
            <a:r>
              <a:rPr lang="en-US" sz="2000" dirty="0">
                <a:solidFill>
                  <a:schemeClr val="tx1">
                    <a:lumMod val="50000"/>
                    <a:lumOff val="50000"/>
                  </a:schemeClr>
                </a:solidFill>
                <a:latin typeface="Arial" pitchFamily="34" charset="0"/>
                <a:cs typeface="Arial" pitchFamily="34" charset="0"/>
              </a:rPr>
              <a:t>Same trace in both screens but bottom screen shows “close up” view with fewer points</a:t>
            </a:r>
          </a:p>
          <a:p>
            <a:pPr marL="400050" indent="-228600">
              <a:buFontTx/>
              <a:buChar char="•"/>
            </a:pPr>
            <a:r>
              <a:rPr lang="en-US" sz="2000" dirty="0">
                <a:solidFill>
                  <a:schemeClr val="tx1">
                    <a:lumMod val="50000"/>
                    <a:lumOff val="50000"/>
                  </a:schemeClr>
                </a:solidFill>
                <a:latin typeface="Arial" pitchFamily="34" charset="0"/>
                <a:cs typeface="Arial" pitchFamily="34" charset="0"/>
              </a:rPr>
              <a:t>Great to look more closely at high-density traces</a:t>
            </a:r>
          </a:p>
        </p:txBody>
      </p:sp>
      <p:sp>
        <p:nvSpPr>
          <p:cNvPr id="6" name="Slide Number Placeholder 1"/>
          <p:cNvSpPr>
            <a:spLocks noGrp="1"/>
          </p:cNvSpPr>
          <p:nvPr>
            <p:ph type="sldNum" sz="quarter" idx="10"/>
          </p:nvPr>
        </p:nvSpPr>
        <p:spPr>
          <a:xfrm>
            <a:off x="147638" y="6629400"/>
            <a:ext cx="614362" cy="152400"/>
          </a:xfrm>
        </p:spPr>
        <p:txBody>
          <a:bodyPr/>
          <a:lstStyle/>
          <a:p>
            <a:pPr>
              <a:defRPr/>
            </a:pPr>
            <a:r>
              <a:rPr lang="en-US" dirty="0" smtClean="0"/>
              <a:t>Page </a:t>
            </a:r>
            <a:fld id="{3EAE490C-CE03-4F3A-9A03-A92ACB77D3B7}" type="slidenum">
              <a:rPr lang="en-US" smtClean="0"/>
              <a:pPr>
                <a:defRPr/>
              </a:pPr>
              <a:t>76</a:t>
            </a:fld>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7"/>
          <p:cNvSpPr txBox="1">
            <a:spLocks noChangeArrowheads="1"/>
          </p:cNvSpPr>
          <p:nvPr/>
        </p:nvSpPr>
        <p:spPr bwMode="auto">
          <a:xfrm>
            <a:off x="0" y="0"/>
            <a:ext cx="9144000" cy="954107"/>
          </a:xfrm>
          <a:prstGeom prst="rect">
            <a:avLst/>
          </a:prstGeom>
          <a:noFill/>
          <a:ln w="9525">
            <a:noFill/>
            <a:miter lim="800000"/>
            <a:headEnd/>
            <a:tailEnd/>
          </a:ln>
          <a:effectLst/>
        </p:spPr>
        <p:txBody>
          <a:bodyPr wrap="square">
            <a:spAutoFit/>
          </a:bodyPr>
          <a:lstStyle/>
          <a:p>
            <a:r>
              <a:rPr lang="en-US" sz="2800" b="1" cap="small" spc="500" dirty="0" smtClean="0">
                <a:solidFill>
                  <a:schemeClr val="tx2"/>
                </a:solidFill>
                <a:latin typeface="+mj-lt"/>
              </a:rPr>
              <a:t>Zone Span (legacy feature from 859x and ESA</a:t>
            </a:r>
            <a:r>
              <a:rPr lang="en-US" sz="2800" b="1" cap="small" spc="500" dirty="0" smtClean="0">
                <a:solidFill>
                  <a:schemeClr val="tx2"/>
                </a:solidFill>
                <a:latin typeface="Calibri" pitchFamily="34" charset="0"/>
              </a:rPr>
              <a:t>)</a:t>
            </a:r>
            <a:endParaRPr lang="en-US" sz="2800" b="1" cap="small" spc="500" dirty="0">
              <a:solidFill>
                <a:schemeClr val="tx2"/>
              </a:solidFill>
              <a:latin typeface="Calibri" pitchFamily="34" charset="0"/>
            </a:endParaRPr>
          </a:p>
        </p:txBody>
      </p:sp>
      <p:sp>
        <p:nvSpPr>
          <p:cNvPr id="6" name="Text Box 4"/>
          <p:cNvSpPr txBox="1">
            <a:spLocks noChangeArrowheads="1"/>
          </p:cNvSpPr>
          <p:nvPr/>
        </p:nvSpPr>
        <p:spPr bwMode="auto">
          <a:xfrm>
            <a:off x="0" y="1054894"/>
            <a:ext cx="8605838" cy="1231106"/>
          </a:xfrm>
          <a:prstGeom prst="rect">
            <a:avLst/>
          </a:prstGeom>
          <a:noFill/>
          <a:ln w="9525">
            <a:noFill/>
            <a:miter lim="800000"/>
            <a:headEnd/>
            <a:tailEnd/>
          </a:ln>
        </p:spPr>
        <p:txBody>
          <a:bodyPr lIns="0" tIns="0" rIns="0" bIns="0">
            <a:spAutoFit/>
          </a:bodyPr>
          <a:lstStyle/>
          <a:p>
            <a:pPr marL="400050" indent="-228600">
              <a:buFontTx/>
              <a:buChar char="•"/>
            </a:pPr>
            <a:r>
              <a:rPr lang="en-US" sz="2000" dirty="0">
                <a:solidFill>
                  <a:schemeClr val="tx1">
                    <a:lumMod val="50000"/>
                    <a:lumOff val="50000"/>
                  </a:schemeClr>
                </a:solidFill>
                <a:latin typeface="Arial" pitchFamily="34" charset="0"/>
                <a:cs typeface="Arial" pitchFamily="34" charset="0"/>
              </a:rPr>
              <a:t>Allows you to take a reference sweep in the top window and then re-sweep in a narrower span in the bottom</a:t>
            </a:r>
          </a:p>
          <a:p>
            <a:pPr marL="400050" indent="-228600">
              <a:buFontTx/>
              <a:buChar char="•"/>
            </a:pPr>
            <a:r>
              <a:rPr lang="en-US" sz="2000" dirty="0">
                <a:solidFill>
                  <a:schemeClr val="tx1">
                    <a:lumMod val="50000"/>
                    <a:lumOff val="50000"/>
                  </a:schemeClr>
                </a:solidFill>
                <a:latin typeface="Arial" pitchFamily="34" charset="0"/>
                <a:cs typeface="Arial" pitchFamily="34" charset="0"/>
              </a:rPr>
              <a:t>Two different sweeps in the two windows</a:t>
            </a:r>
          </a:p>
          <a:p>
            <a:pPr marL="400050" indent="-228600">
              <a:buFontTx/>
              <a:buChar char="•"/>
            </a:pPr>
            <a:r>
              <a:rPr lang="en-US" sz="2000" dirty="0">
                <a:solidFill>
                  <a:schemeClr val="tx1">
                    <a:lumMod val="50000"/>
                    <a:lumOff val="50000"/>
                  </a:schemeClr>
                </a:solidFill>
                <a:latin typeface="Arial" pitchFamily="34" charset="0"/>
                <a:cs typeface="Arial" pitchFamily="34" charset="0"/>
              </a:rPr>
              <a:t>So bottom window can have different settings, can even go to zero-span</a:t>
            </a:r>
          </a:p>
        </p:txBody>
      </p:sp>
      <p:pic>
        <p:nvPicPr>
          <p:cNvPr id="7" name="Picture 5" descr="Screen_0011"/>
          <p:cNvPicPr>
            <a:picLocks noChangeAspect="1" noChangeArrowheads="1"/>
          </p:cNvPicPr>
          <p:nvPr/>
        </p:nvPicPr>
        <p:blipFill>
          <a:blip r:embed="rId3" cstate="print"/>
          <a:srcRect/>
          <a:stretch>
            <a:fillRect/>
          </a:stretch>
        </p:blipFill>
        <p:spPr bwMode="auto">
          <a:xfrm>
            <a:off x="2057400" y="2466975"/>
            <a:ext cx="4940300" cy="3705225"/>
          </a:xfrm>
          <a:prstGeom prst="rect">
            <a:avLst/>
          </a:prstGeom>
          <a:noFill/>
          <a:ln w="9525">
            <a:noFill/>
            <a:miter lim="800000"/>
            <a:headEnd/>
            <a:tailEnd/>
          </a:ln>
        </p:spPr>
      </p:pic>
      <p:sp>
        <p:nvSpPr>
          <p:cNvPr id="8" name="Slide Number Placeholder 1"/>
          <p:cNvSpPr>
            <a:spLocks noGrp="1"/>
          </p:cNvSpPr>
          <p:nvPr>
            <p:ph type="sldNum" sz="quarter" idx="10"/>
          </p:nvPr>
        </p:nvSpPr>
        <p:spPr>
          <a:xfrm>
            <a:off x="147638" y="6629400"/>
            <a:ext cx="614362" cy="152400"/>
          </a:xfrm>
        </p:spPr>
        <p:txBody>
          <a:bodyPr/>
          <a:lstStyle/>
          <a:p>
            <a:pPr>
              <a:defRPr/>
            </a:pPr>
            <a:r>
              <a:rPr lang="en-US" dirty="0" smtClean="0"/>
              <a:t>Page </a:t>
            </a:r>
            <a:fld id="{3EAE490C-CE03-4F3A-9A03-A92ACB77D3B7}" type="slidenum">
              <a:rPr lang="en-US" smtClean="0"/>
              <a:pPr>
                <a:defRPr/>
              </a:pPr>
              <a:t>77</a:t>
            </a:fld>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6"/>
          <p:cNvPicPr>
            <a:picLocks noChangeAspect="1" noChangeArrowheads="1"/>
          </p:cNvPicPr>
          <p:nvPr/>
        </p:nvPicPr>
        <p:blipFill>
          <a:blip r:embed="rId3" cstate="print"/>
          <a:srcRect/>
          <a:stretch>
            <a:fillRect/>
          </a:stretch>
        </p:blipFill>
        <p:spPr bwMode="auto">
          <a:xfrm>
            <a:off x="5867400" y="4267200"/>
            <a:ext cx="3124200" cy="781050"/>
          </a:xfrm>
          <a:prstGeom prst="rect">
            <a:avLst/>
          </a:prstGeom>
          <a:noFill/>
          <a:ln w="12700">
            <a:noFill/>
            <a:miter lim="800000"/>
            <a:headEnd/>
            <a:tailEnd/>
          </a:ln>
        </p:spPr>
      </p:pic>
      <p:graphicFrame>
        <p:nvGraphicFramePr>
          <p:cNvPr id="4184069" name="Group 5"/>
          <p:cNvGraphicFramePr>
            <a:graphicFrameLocks noGrp="1"/>
          </p:cNvGraphicFramePr>
          <p:nvPr>
            <p:ph idx="4294967295"/>
          </p:nvPr>
        </p:nvGraphicFramePr>
        <p:xfrm>
          <a:off x="228600" y="4419600"/>
          <a:ext cx="5486400" cy="1447801"/>
        </p:xfrm>
        <a:graphic>
          <a:graphicData uri="http://schemas.openxmlformats.org/drawingml/2006/table">
            <a:tbl>
              <a:tblPr/>
              <a:tblGrid>
                <a:gridCol w="1227138"/>
                <a:gridCol w="1371600"/>
                <a:gridCol w="1371600"/>
                <a:gridCol w="1516062"/>
              </a:tblGrid>
              <a:tr h="306388">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600" b="1" i="0" u="none" strike="noStrike" cap="none" normalizeH="0" baseline="0" smtClean="0">
                          <a:ln>
                            <a:noFill/>
                          </a:ln>
                          <a:solidFill>
                            <a:schemeClr val="tx1"/>
                          </a:solidFill>
                          <a:effectLst/>
                          <a:latin typeface="Arial" pitchFamily="34" charset="0"/>
                        </a:rPr>
                        <a:t>856x</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600" b="1" i="0" u="none" strike="noStrike" cap="none" normalizeH="0" baseline="0" smtClean="0">
                          <a:ln>
                            <a:noFill/>
                          </a:ln>
                          <a:solidFill>
                            <a:schemeClr val="tx1"/>
                          </a:solidFill>
                          <a:effectLst/>
                          <a:latin typeface="Arial" pitchFamily="34" charset="0"/>
                        </a:rPr>
                        <a:t>PSA</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600" b="1" i="0" u="none" strike="noStrike" cap="none" normalizeH="0" baseline="0" smtClean="0">
                          <a:ln>
                            <a:noFill/>
                          </a:ln>
                          <a:solidFill>
                            <a:schemeClr val="tx1"/>
                          </a:solidFill>
                          <a:effectLst/>
                          <a:latin typeface="Arial" pitchFamily="34" charset="0"/>
                        </a:rPr>
                        <a:t>PXA</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r>
              <a:tr h="430213">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400" b="0" i="0" u="none" strike="noStrike" cap="none" normalizeH="0" baseline="0" smtClean="0">
                          <a:ln>
                            <a:noFill/>
                          </a:ln>
                          <a:solidFill>
                            <a:schemeClr val="tx1"/>
                          </a:solidFill>
                          <a:effectLst/>
                          <a:latin typeface="Arial" pitchFamily="34" charset="0"/>
                        </a:rPr>
                        <a:t>Data secure</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400" b="0" i="0" u="none" strike="noStrike" cap="none" normalizeH="0" baseline="0" smtClean="0">
                          <a:ln>
                            <a:noFill/>
                          </a:ln>
                          <a:solidFill>
                            <a:schemeClr val="tx1"/>
                          </a:solidFill>
                          <a:effectLst/>
                          <a:latin typeface="Arial" pitchFamily="34" charset="0"/>
                        </a:rPr>
                        <a:t>Operational procedure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400" b="0" i="0" u="none" strike="noStrike" cap="none" normalizeH="0" baseline="0" smtClean="0">
                          <a:ln>
                            <a:noFill/>
                          </a:ln>
                          <a:solidFill>
                            <a:schemeClr val="tx1"/>
                          </a:solidFill>
                          <a:effectLst/>
                          <a:latin typeface="Arial" pitchFamily="34" charset="0"/>
                        </a:rPr>
                        <a:t>Secure erase           (Opt 117)</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400" b="0" i="0" u="none" strike="noStrike" cap="none" normalizeH="0" baseline="0" dirty="0" smtClean="0">
                          <a:ln>
                            <a:noFill/>
                          </a:ln>
                          <a:solidFill>
                            <a:schemeClr val="tx2"/>
                          </a:solidFill>
                          <a:effectLst/>
                          <a:latin typeface="Arial" pitchFamily="34" charset="0"/>
                        </a:rPr>
                        <a:t>Additional removable SSD</a:t>
                      </a:r>
                      <a:endParaRPr kumimoji="0" lang="en-US" sz="1800" b="0" i="0" u="none" strike="noStrike" cap="none" normalizeH="0" baseline="0" dirty="0" smtClean="0">
                        <a:ln>
                          <a:noFill/>
                        </a:ln>
                        <a:solidFill>
                          <a:schemeClr val="tx2"/>
                        </a:solidFill>
                        <a:effectLst/>
                        <a:latin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400" b="0" i="0" u="none" strike="noStrike" cap="none" normalizeH="0" baseline="0" smtClean="0">
                          <a:ln>
                            <a:noFill/>
                          </a:ln>
                          <a:solidFill>
                            <a:schemeClr val="tx1"/>
                          </a:solidFill>
                          <a:effectLst/>
                          <a:latin typeface="Arial" pitchFamily="34" charset="0"/>
                        </a:rPr>
                        <a:t>Cost</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400" b="0" i="0" u="none" strike="noStrike" cap="none" normalizeH="0" baseline="0" smtClean="0">
                          <a:ln>
                            <a:noFill/>
                          </a:ln>
                          <a:solidFill>
                            <a:schemeClr val="tx1"/>
                          </a:solidFill>
                          <a:effectLst/>
                          <a:latin typeface="Arial" pitchFamily="34" charset="0"/>
                        </a:rPr>
                        <a:t>Standard</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400" b="0" i="0" u="none" strike="noStrike" cap="none" normalizeH="0" baseline="0" smtClean="0">
                          <a:ln>
                            <a:noFill/>
                          </a:ln>
                          <a:solidFill>
                            <a:schemeClr val="tx1"/>
                          </a:solidFill>
                          <a:effectLst/>
                          <a:latin typeface="Arial" pitchFamily="34" charset="0"/>
                        </a:rPr>
                        <a:t>$3K</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400" b="0" i="0" u="none" strike="noStrike" cap="none" normalizeH="0" baseline="0" dirty="0" smtClean="0">
                          <a:ln>
                            <a:noFill/>
                          </a:ln>
                          <a:solidFill>
                            <a:schemeClr val="tx2"/>
                          </a:solidFill>
                          <a:effectLst/>
                          <a:latin typeface="Arial" pitchFamily="34" charset="0"/>
                        </a:rPr>
                        <a:t>$1k</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8625">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400" b="0" i="0" u="none" strike="noStrike" cap="none" normalizeH="0" baseline="0" smtClean="0">
                          <a:ln>
                            <a:noFill/>
                          </a:ln>
                          <a:solidFill>
                            <a:schemeClr val="tx1"/>
                          </a:solidFill>
                          <a:effectLst/>
                          <a:latin typeface="Arial" pitchFamily="34" charset="0"/>
                        </a:rPr>
                        <a:t>Notes</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400" b="0" i="0" u="none" strike="noStrike" cap="none" normalizeH="0" baseline="0" smtClean="0">
                          <a:ln>
                            <a:noFill/>
                          </a:ln>
                          <a:solidFill>
                            <a:schemeClr val="tx1"/>
                          </a:solidFill>
                          <a:effectLst/>
                          <a:latin typeface="Arial" pitchFamily="34" charset="0"/>
                        </a:rPr>
                        <a:t>Complex</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400" b="0" i="0" u="none" strike="noStrike" cap="none" normalizeH="0" baseline="0" smtClean="0">
                          <a:ln>
                            <a:noFill/>
                          </a:ln>
                          <a:solidFill>
                            <a:schemeClr val="tx1"/>
                          </a:solidFill>
                          <a:effectLst/>
                          <a:latin typeface="Arial" pitchFamily="34" charset="0"/>
                        </a:rPr>
                        <a:t>Simple, but less memory for user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400" b="0" i="0" u="none" strike="noStrike" cap="none" normalizeH="0" baseline="0" smtClean="0">
                          <a:ln>
                            <a:noFill/>
                          </a:ln>
                          <a:solidFill>
                            <a:schemeClr val="tx2"/>
                          </a:solidFill>
                          <a:effectLst/>
                          <a:latin typeface="Arial" pitchFamily="34" charset="0"/>
                        </a:rPr>
                        <a:t>Simple,  durable,              less expensive</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799070" name="Text Box 30"/>
          <p:cNvSpPr txBox="1">
            <a:spLocks noChangeArrowheads="1"/>
          </p:cNvSpPr>
          <p:nvPr/>
        </p:nvSpPr>
        <p:spPr bwMode="auto">
          <a:xfrm>
            <a:off x="304800" y="4038600"/>
            <a:ext cx="3200400" cy="365125"/>
          </a:xfrm>
          <a:prstGeom prst="rect">
            <a:avLst/>
          </a:prstGeom>
          <a:noFill/>
          <a:ln w="12700">
            <a:noFill/>
            <a:miter lim="800000"/>
            <a:headEnd/>
            <a:tailEnd/>
          </a:ln>
        </p:spPr>
        <p:txBody>
          <a:bodyPr lIns="0" tIns="0" rIns="0" bIns="0">
            <a:spAutoFit/>
          </a:bodyPr>
          <a:lstStyle/>
          <a:p>
            <a:pPr>
              <a:spcBef>
                <a:spcPct val="50000"/>
              </a:spcBef>
            </a:pPr>
            <a:r>
              <a:rPr lang="en-US" sz="2400" b="1">
                <a:solidFill>
                  <a:schemeClr val="accent1"/>
                </a:solidFill>
                <a:latin typeface="Arial" pitchFamily="34" charset="0"/>
              </a:rPr>
              <a:t>Comparisons</a:t>
            </a:r>
          </a:p>
        </p:txBody>
      </p:sp>
      <p:grpSp>
        <p:nvGrpSpPr>
          <p:cNvPr id="2" name="Group 31"/>
          <p:cNvGrpSpPr>
            <a:grpSpLocks/>
          </p:cNvGrpSpPr>
          <p:nvPr/>
        </p:nvGrpSpPr>
        <p:grpSpPr bwMode="auto">
          <a:xfrm>
            <a:off x="314325" y="930275"/>
            <a:ext cx="9058275" cy="2955925"/>
            <a:chOff x="144" y="634"/>
            <a:chExt cx="5706" cy="1862"/>
          </a:xfrm>
        </p:grpSpPr>
        <p:pic>
          <p:nvPicPr>
            <p:cNvPr id="217124" name="Picture 32"/>
            <p:cNvPicPr>
              <a:picLocks noChangeAspect="1" noChangeArrowheads="1"/>
            </p:cNvPicPr>
            <p:nvPr/>
          </p:nvPicPr>
          <p:blipFill>
            <a:blip r:embed="rId4" cstate="print"/>
            <a:srcRect/>
            <a:stretch>
              <a:fillRect/>
            </a:stretch>
          </p:blipFill>
          <p:spPr bwMode="auto">
            <a:xfrm>
              <a:off x="240" y="960"/>
              <a:ext cx="905" cy="437"/>
            </a:xfrm>
            <a:prstGeom prst="rect">
              <a:avLst/>
            </a:prstGeom>
            <a:noFill/>
            <a:ln w="22225">
              <a:noFill/>
              <a:miter lim="800000"/>
              <a:headEnd/>
              <a:tailEnd/>
            </a:ln>
          </p:spPr>
        </p:pic>
        <p:sp>
          <p:nvSpPr>
            <p:cNvPr id="217125" name="Line 33"/>
            <p:cNvSpPr>
              <a:spLocks noChangeShapeType="1"/>
            </p:cNvSpPr>
            <p:nvPr/>
          </p:nvSpPr>
          <p:spPr bwMode="auto">
            <a:xfrm flipV="1">
              <a:off x="1152" y="912"/>
              <a:ext cx="240" cy="48"/>
            </a:xfrm>
            <a:prstGeom prst="line">
              <a:avLst/>
            </a:prstGeom>
            <a:noFill/>
            <a:ln w="12700">
              <a:solidFill>
                <a:schemeClr val="accent1"/>
              </a:solidFill>
              <a:round/>
              <a:headEnd/>
              <a:tailEnd/>
            </a:ln>
          </p:spPr>
          <p:txBody>
            <a:bodyPr lIns="0" tIns="0" rIns="0" bIns="0"/>
            <a:lstStyle/>
            <a:p>
              <a:endParaRPr lang="en-US"/>
            </a:p>
          </p:txBody>
        </p:sp>
        <p:sp>
          <p:nvSpPr>
            <p:cNvPr id="217126" name="Line 34"/>
            <p:cNvSpPr>
              <a:spLocks noChangeShapeType="1"/>
            </p:cNvSpPr>
            <p:nvPr/>
          </p:nvSpPr>
          <p:spPr bwMode="auto">
            <a:xfrm>
              <a:off x="1152" y="1392"/>
              <a:ext cx="192" cy="672"/>
            </a:xfrm>
            <a:prstGeom prst="line">
              <a:avLst/>
            </a:prstGeom>
            <a:noFill/>
            <a:ln w="12700">
              <a:solidFill>
                <a:schemeClr val="accent1"/>
              </a:solidFill>
              <a:round/>
              <a:headEnd/>
              <a:tailEnd/>
            </a:ln>
          </p:spPr>
          <p:txBody>
            <a:bodyPr lIns="0" tIns="0" rIns="0" bIns="0"/>
            <a:lstStyle/>
            <a:p>
              <a:endParaRPr lang="en-US"/>
            </a:p>
          </p:txBody>
        </p:sp>
        <p:sp>
          <p:nvSpPr>
            <p:cNvPr id="217127" name="Rectangle 35"/>
            <p:cNvSpPr>
              <a:spLocks noChangeArrowheads="1"/>
            </p:cNvSpPr>
            <p:nvPr/>
          </p:nvSpPr>
          <p:spPr bwMode="auto">
            <a:xfrm>
              <a:off x="1344" y="720"/>
              <a:ext cx="912" cy="192"/>
            </a:xfrm>
            <a:prstGeom prst="rect">
              <a:avLst/>
            </a:prstGeom>
            <a:solidFill>
              <a:srgbClr val="EAEAEA"/>
            </a:solidFill>
            <a:ln w="12700">
              <a:solidFill>
                <a:schemeClr val="accent1"/>
              </a:solidFill>
              <a:miter lim="800000"/>
              <a:headEnd/>
              <a:tailEnd/>
            </a:ln>
          </p:spPr>
          <p:txBody>
            <a:bodyPr wrap="none" lIns="0" tIns="0" rIns="0" bIns="0" anchor="ctr"/>
            <a:lstStyle/>
            <a:p>
              <a:pPr eaLnBrk="0" hangingPunct="0"/>
              <a:endParaRPr lang="en-US"/>
            </a:p>
          </p:txBody>
        </p:sp>
        <p:sp>
          <p:nvSpPr>
            <p:cNvPr id="217128" name="Rectangle 36"/>
            <p:cNvSpPr>
              <a:spLocks noChangeArrowheads="1"/>
            </p:cNvSpPr>
            <p:nvPr/>
          </p:nvSpPr>
          <p:spPr bwMode="auto">
            <a:xfrm>
              <a:off x="1344" y="912"/>
              <a:ext cx="912" cy="192"/>
            </a:xfrm>
            <a:prstGeom prst="rect">
              <a:avLst/>
            </a:prstGeom>
            <a:solidFill>
              <a:srgbClr val="CCFFCC"/>
            </a:solidFill>
            <a:ln w="12700">
              <a:solidFill>
                <a:schemeClr val="accent1"/>
              </a:solidFill>
              <a:miter lim="800000"/>
              <a:headEnd/>
              <a:tailEnd/>
            </a:ln>
          </p:spPr>
          <p:txBody>
            <a:bodyPr wrap="none" lIns="0" tIns="0" rIns="0" bIns="0" anchor="ctr"/>
            <a:lstStyle/>
            <a:p>
              <a:pPr eaLnBrk="0" hangingPunct="0"/>
              <a:endParaRPr lang="en-US"/>
            </a:p>
          </p:txBody>
        </p:sp>
        <p:sp>
          <p:nvSpPr>
            <p:cNvPr id="217129" name="Rectangle 37"/>
            <p:cNvSpPr>
              <a:spLocks noChangeArrowheads="1"/>
            </p:cNvSpPr>
            <p:nvPr/>
          </p:nvSpPr>
          <p:spPr bwMode="auto">
            <a:xfrm>
              <a:off x="1344" y="1296"/>
              <a:ext cx="912" cy="384"/>
            </a:xfrm>
            <a:prstGeom prst="rect">
              <a:avLst/>
            </a:prstGeom>
            <a:solidFill>
              <a:srgbClr val="FF0000"/>
            </a:solidFill>
            <a:ln w="12700">
              <a:solidFill>
                <a:schemeClr val="accent1"/>
              </a:solidFill>
              <a:miter lim="800000"/>
              <a:headEnd/>
              <a:tailEnd/>
            </a:ln>
          </p:spPr>
          <p:txBody>
            <a:bodyPr wrap="none" lIns="0" tIns="0" rIns="0" bIns="0" anchor="ctr"/>
            <a:lstStyle/>
            <a:p>
              <a:pPr eaLnBrk="0" hangingPunct="0"/>
              <a:endParaRPr lang="en-US"/>
            </a:p>
          </p:txBody>
        </p:sp>
        <p:sp>
          <p:nvSpPr>
            <p:cNvPr id="217130" name="Rectangle 38"/>
            <p:cNvSpPr>
              <a:spLocks noChangeArrowheads="1"/>
            </p:cNvSpPr>
            <p:nvPr/>
          </p:nvSpPr>
          <p:spPr bwMode="auto">
            <a:xfrm>
              <a:off x="1344" y="1104"/>
              <a:ext cx="912" cy="192"/>
            </a:xfrm>
            <a:prstGeom prst="rect">
              <a:avLst/>
            </a:prstGeom>
            <a:solidFill>
              <a:srgbClr val="CCFFCC"/>
            </a:solidFill>
            <a:ln w="12700">
              <a:solidFill>
                <a:schemeClr val="accent1"/>
              </a:solidFill>
              <a:miter lim="800000"/>
              <a:headEnd/>
              <a:tailEnd/>
            </a:ln>
          </p:spPr>
          <p:txBody>
            <a:bodyPr wrap="none" lIns="0" tIns="0" rIns="0" bIns="0" anchor="ctr"/>
            <a:lstStyle/>
            <a:p>
              <a:pPr eaLnBrk="0" hangingPunct="0"/>
              <a:endParaRPr lang="en-US"/>
            </a:p>
          </p:txBody>
        </p:sp>
        <p:sp>
          <p:nvSpPr>
            <p:cNvPr id="217131" name="Rectangle 39"/>
            <p:cNvSpPr>
              <a:spLocks noChangeArrowheads="1"/>
            </p:cNvSpPr>
            <p:nvPr/>
          </p:nvSpPr>
          <p:spPr bwMode="auto">
            <a:xfrm>
              <a:off x="1344" y="1680"/>
              <a:ext cx="912" cy="384"/>
            </a:xfrm>
            <a:prstGeom prst="rect">
              <a:avLst/>
            </a:prstGeom>
            <a:solidFill>
              <a:srgbClr val="FF0000"/>
            </a:solidFill>
            <a:ln w="12700">
              <a:solidFill>
                <a:schemeClr val="accent1"/>
              </a:solidFill>
              <a:miter lim="800000"/>
              <a:headEnd/>
              <a:tailEnd/>
            </a:ln>
          </p:spPr>
          <p:txBody>
            <a:bodyPr wrap="none" lIns="0" tIns="0" rIns="0" bIns="0" anchor="ctr"/>
            <a:lstStyle/>
            <a:p>
              <a:pPr eaLnBrk="0" hangingPunct="0"/>
              <a:endParaRPr lang="en-US"/>
            </a:p>
          </p:txBody>
        </p:sp>
        <p:sp>
          <p:nvSpPr>
            <p:cNvPr id="217132" name="Rectangle 40"/>
            <p:cNvSpPr>
              <a:spLocks noChangeArrowheads="1"/>
            </p:cNvSpPr>
            <p:nvPr/>
          </p:nvSpPr>
          <p:spPr bwMode="auto">
            <a:xfrm>
              <a:off x="144" y="672"/>
              <a:ext cx="2688" cy="1680"/>
            </a:xfrm>
            <a:prstGeom prst="rect">
              <a:avLst/>
            </a:prstGeom>
            <a:solidFill>
              <a:srgbClr val="FF0000">
                <a:alpha val="9019"/>
              </a:srgbClr>
            </a:solidFill>
            <a:ln w="25400">
              <a:solidFill>
                <a:srgbClr val="FF0000"/>
              </a:solidFill>
              <a:miter lim="800000"/>
              <a:headEnd/>
              <a:tailEnd/>
            </a:ln>
          </p:spPr>
          <p:txBody>
            <a:bodyPr wrap="none" lIns="0" tIns="0" rIns="0" bIns="0" anchor="ctr"/>
            <a:lstStyle/>
            <a:p>
              <a:pPr eaLnBrk="0" hangingPunct="0"/>
              <a:endParaRPr lang="en-US"/>
            </a:p>
          </p:txBody>
        </p:sp>
        <p:sp>
          <p:nvSpPr>
            <p:cNvPr id="217133" name="Text Box 41"/>
            <p:cNvSpPr txBox="1">
              <a:spLocks noChangeArrowheads="1"/>
            </p:cNvSpPr>
            <p:nvPr/>
          </p:nvSpPr>
          <p:spPr bwMode="auto">
            <a:xfrm>
              <a:off x="1432" y="768"/>
              <a:ext cx="960" cy="115"/>
            </a:xfrm>
            <a:prstGeom prst="rect">
              <a:avLst/>
            </a:prstGeom>
            <a:noFill/>
            <a:ln w="12700">
              <a:noFill/>
              <a:miter lim="800000"/>
              <a:headEnd/>
              <a:tailEnd/>
            </a:ln>
          </p:spPr>
          <p:txBody>
            <a:bodyPr lIns="0" tIns="0" rIns="0" bIns="0">
              <a:spAutoFit/>
            </a:bodyPr>
            <a:lstStyle/>
            <a:p>
              <a:pPr>
                <a:spcBef>
                  <a:spcPct val="50000"/>
                </a:spcBef>
              </a:pPr>
              <a:r>
                <a:rPr lang="en-US" sz="1200" b="1">
                  <a:latin typeface="Arial" pitchFamily="34" charset="0"/>
                </a:rPr>
                <a:t>Non-volatile data</a:t>
              </a:r>
            </a:p>
          </p:txBody>
        </p:sp>
        <p:sp>
          <p:nvSpPr>
            <p:cNvPr id="217134" name="Text Box 42"/>
            <p:cNvSpPr txBox="1">
              <a:spLocks noChangeArrowheads="1"/>
            </p:cNvSpPr>
            <p:nvPr/>
          </p:nvSpPr>
          <p:spPr bwMode="auto">
            <a:xfrm>
              <a:off x="1368" y="968"/>
              <a:ext cx="960" cy="106"/>
            </a:xfrm>
            <a:prstGeom prst="rect">
              <a:avLst/>
            </a:prstGeom>
            <a:noFill/>
            <a:ln w="12700">
              <a:noFill/>
              <a:miter lim="800000"/>
              <a:headEnd/>
              <a:tailEnd/>
            </a:ln>
          </p:spPr>
          <p:txBody>
            <a:bodyPr lIns="0" tIns="0" rIns="0" bIns="0">
              <a:spAutoFit/>
            </a:bodyPr>
            <a:lstStyle/>
            <a:p>
              <a:pPr>
                <a:spcBef>
                  <a:spcPct val="50000"/>
                </a:spcBef>
              </a:pPr>
              <a:r>
                <a:rPr lang="en-US" sz="1100" b="1">
                  <a:latin typeface="Arial" pitchFamily="34" charset="0"/>
                </a:rPr>
                <a:t> OS + Instrument SW</a:t>
              </a:r>
            </a:p>
          </p:txBody>
        </p:sp>
        <p:sp>
          <p:nvSpPr>
            <p:cNvPr id="217135" name="Text Box 43"/>
            <p:cNvSpPr txBox="1">
              <a:spLocks noChangeArrowheads="1"/>
            </p:cNvSpPr>
            <p:nvPr/>
          </p:nvSpPr>
          <p:spPr bwMode="auto">
            <a:xfrm>
              <a:off x="1488" y="1152"/>
              <a:ext cx="720" cy="106"/>
            </a:xfrm>
            <a:prstGeom prst="rect">
              <a:avLst/>
            </a:prstGeom>
            <a:noFill/>
            <a:ln w="12700">
              <a:noFill/>
              <a:miter lim="800000"/>
              <a:headEnd/>
              <a:tailEnd/>
            </a:ln>
          </p:spPr>
          <p:txBody>
            <a:bodyPr lIns="0" tIns="0" rIns="0" bIns="0">
              <a:spAutoFit/>
            </a:bodyPr>
            <a:lstStyle/>
            <a:p>
              <a:pPr>
                <a:spcBef>
                  <a:spcPct val="50000"/>
                </a:spcBef>
              </a:pPr>
              <a:r>
                <a:rPr lang="en-US" sz="1100" b="1">
                  <a:latin typeface="Arial" pitchFamily="34" charset="0"/>
                </a:rPr>
                <a:t> Alignment files</a:t>
              </a:r>
            </a:p>
          </p:txBody>
        </p:sp>
        <p:sp>
          <p:nvSpPr>
            <p:cNvPr id="217136" name="Text Box 44"/>
            <p:cNvSpPr txBox="1">
              <a:spLocks noChangeArrowheads="1"/>
            </p:cNvSpPr>
            <p:nvPr/>
          </p:nvSpPr>
          <p:spPr bwMode="auto">
            <a:xfrm>
              <a:off x="1344" y="1336"/>
              <a:ext cx="912" cy="318"/>
            </a:xfrm>
            <a:prstGeom prst="rect">
              <a:avLst/>
            </a:prstGeom>
            <a:noFill/>
            <a:ln w="12700">
              <a:noFill/>
              <a:miter lim="800000"/>
              <a:headEnd/>
              <a:tailEnd/>
            </a:ln>
          </p:spPr>
          <p:txBody>
            <a:bodyPr lIns="0" tIns="0" rIns="0" bIns="0">
              <a:spAutoFit/>
            </a:bodyPr>
            <a:lstStyle/>
            <a:p>
              <a:pPr algn="ctr">
                <a:spcBef>
                  <a:spcPct val="50000"/>
                </a:spcBef>
              </a:pPr>
              <a:r>
                <a:rPr lang="en-US" sz="1000" b="1">
                  <a:latin typeface="Arial" pitchFamily="34" charset="0"/>
                </a:rPr>
                <a:t> </a:t>
              </a:r>
              <a:r>
                <a:rPr lang="en-US" sz="1100" b="1">
                  <a:solidFill>
                    <a:schemeClr val="bg1"/>
                  </a:solidFill>
                  <a:latin typeface="Arial" pitchFamily="34" charset="0"/>
                </a:rPr>
                <a:t>Analyzer states,   setups, limit lines,   amp cor files</a:t>
              </a:r>
            </a:p>
          </p:txBody>
        </p:sp>
        <p:sp>
          <p:nvSpPr>
            <p:cNvPr id="217137" name="Text Box 45"/>
            <p:cNvSpPr txBox="1">
              <a:spLocks noChangeArrowheads="1"/>
            </p:cNvSpPr>
            <p:nvPr/>
          </p:nvSpPr>
          <p:spPr bwMode="auto">
            <a:xfrm>
              <a:off x="1344" y="1728"/>
              <a:ext cx="912" cy="318"/>
            </a:xfrm>
            <a:prstGeom prst="rect">
              <a:avLst/>
            </a:prstGeom>
            <a:noFill/>
            <a:ln w="12700">
              <a:noFill/>
              <a:miter lim="800000"/>
              <a:headEnd/>
              <a:tailEnd/>
            </a:ln>
          </p:spPr>
          <p:txBody>
            <a:bodyPr lIns="0" tIns="0" rIns="0" bIns="0">
              <a:spAutoFit/>
            </a:bodyPr>
            <a:lstStyle/>
            <a:p>
              <a:pPr algn="ctr">
                <a:spcBef>
                  <a:spcPct val="50000"/>
                </a:spcBef>
              </a:pPr>
              <a:r>
                <a:rPr lang="en-US" sz="1000" b="1">
                  <a:latin typeface="Arial" pitchFamily="34" charset="0"/>
                </a:rPr>
                <a:t> </a:t>
              </a:r>
              <a:r>
                <a:rPr lang="en-US" sz="1100" b="1">
                  <a:solidFill>
                    <a:schemeClr val="bg1"/>
                  </a:solidFill>
                  <a:latin typeface="Arial" pitchFamily="34" charset="0"/>
                </a:rPr>
                <a:t>Measurement results, traces, screen shots, etc.   </a:t>
              </a:r>
            </a:p>
          </p:txBody>
        </p:sp>
        <p:sp>
          <p:nvSpPr>
            <p:cNvPr id="217138" name="AutoShape 46"/>
            <p:cNvSpPr>
              <a:spLocks/>
            </p:cNvSpPr>
            <p:nvPr/>
          </p:nvSpPr>
          <p:spPr bwMode="auto">
            <a:xfrm>
              <a:off x="2256" y="1296"/>
              <a:ext cx="96" cy="768"/>
            </a:xfrm>
            <a:prstGeom prst="rightBrace">
              <a:avLst>
                <a:gd name="adj1" fmla="val 66667"/>
                <a:gd name="adj2" fmla="val 50000"/>
              </a:avLst>
            </a:prstGeom>
            <a:noFill/>
            <a:ln w="12700">
              <a:solidFill>
                <a:schemeClr val="accent1"/>
              </a:solidFill>
              <a:round/>
              <a:headEnd/>
              <a:tailEnd/>
            </a:ln>
          </p:spPr>
          <p:txBody>
            <a:bodyPr wrap="none" lIns="0" tIns="0" rIns="0" bIns="0" anchor="ctr"/>
            <a:lstStyle/>
            <a:p>
              <a:pPr eaLnBrk="0" hangingPunct="0"/>
              <a:endParaRPr lang="en-US"/>
            </a:p>
          </p:txBody>
        </p:sp>
        <p:sp>
          <p:nvSpPr>
            <p:cNvPr id="217139" name="Text Box 47"/>
            <p:cNvSpPr txBox="1">
              <a:spLocks noChangeArrowheads="1"/>
            </p:cNvSpPr>
            <p:nvPr/>
          </p:nvSpPr>
          <p:spPr bwMode="auto">
            <a:xfrm>
              <a:off x="2400" y="1584"/>
              <a:ext cx="432" cy="230"/>
            </a:xfrm>
            <a:prstGeom prst="rect">
              <a:avLst/>
            </a:prstGeom>
            <a:noFill/>
            <a:ln w="12700">
              <a:noFill/>
              <a:miter lim="800000"/>
              <a:headEnd/>
              <a:tailEnd/>
            </a:ln>
          </p:spPr>
          <p:txBody>
            <a:bodyPr lIns="0" tIns="0" rIns="0" bIns="0">
              <a:spAutoFit/>
            </a:bodyPr>
            <a:lstStyle/>
            <a:p>
              <a:pPr>
                <a:spcBef>
                  <a:spcPct val="50000"/>
                </a:spcBef>
              </a:pPr>
              <a:r>
                <a:rPr lang="en-US" sz="1200">
                  <a:latin typeface="Arial" pitchFamily="34" charset="0"/>
                </a:rPr>
                <a:t>Sensitive user data</a:t>
              </a:r>
            </a:p>
          </p:txBody>
        </p:sp>
        <p:sp>
          <p:nvSpPr>
            <p:cNvPr id="217140" name="Rectangle 48"/>
            <p:cNvSpPr>
              <a:spLocks noChangeArrowheads="1"/>
            </p:cNvSpPr>
            <p:nvPr/>
          </p:nvSpPr>
          <p:spPr bwMode="auto">
            <a:xfrm>
              <a:off x="280" y="960"/>
              <a:ext cx="864" cy="432"/>
            </a:xfrm>
            <a:prstGeom prst="rect">
              <a:avLst/>
            </a:prstGeom>
            <a:noFill/>
            <a:ln w="22225">
              <a:solidFill>
                <a:srgbClr val="FF0000"/>
              </a:solidFill>
              <a:miter lim="800000"/>
              <a:headEnd/>
              <a:tailEnd/>
            </a:ln>
          </p:spPr>
          <p:txBody>
            <a:bodyPr wrap="none" lIns="0" tIns="0" rIns="0" bIns="0" anchor="ctr"/>
            <a:lstStyle/>
            <a:p>
              <a:pPr eaLnBrk="0" hangingPunct="0"/>
              <a:endParaRPr lang="en-US"/>
            </a:p>
          </p:txBody>
        </p:sp>
        <p:sp>
          <p:nvSpPr>
            <p:cNvPr id="217141" name="Text Box 49"/>
            <p:cNvSpPr txBox="1">
              <a:spLocks noChangeArrowheads="1"/>
            </p:cNvSpPr>
            <p:nvPr/>
          </p:nvSpPr>
          <p:spPr bwMode="auto">
            <a:xfrm>
              <a:off x="1056" y="2160"/>
              <a:ext cx="960" cy="134"/>
            </a:xfrm>
            <a:prstGeom prst="rect">
              <a:avLst/>
            </a:prstGeom>
            <a:noFill/>
            <a:ln w="12700">
              <a:noFill/>
              <a:miter lim="800000"/>
              <a:headEnd/>
              <a:tailEnd/>
            </a:ln>
          </p:spPr>
          <p:txBody>
            <a:bodyPr lIns="0" tIns="0" rIns="0" bIns="0">
              <a:spAutoFit/>
            </a:bodyPr>
            <a:lstStyle/>
            <a:p>
              <a:pPr>
                <a:spcBef>
                  <a:spcPct val="50000"/>
                </a:spcBef>
              </a:pPr>
              <a:r>
                <a:rPr lang="en-US" sz="1400" b="1">
                  <a:solidFill>
                    <a:srgbClr val="FF0000"/>
                  </a:solidFill>
                  <a:latin typeface="Arial" pitchFamily="34" charset="0"/>
                </a:rPr>
                <a:t>Secured Area</a:t>
              </a:r>
            </a:p>
          </p:txBody>
        </p:sp>
        <p:sp>
          <p:nvSpPr>
            <p:cNvPr id="217142" name="Text Box 50"/>
            <p:cNvSpPr txBox="1">
              <a:spLocks noChangeArrowheads="1"/>
            </p:cNvSpPr>
            <p:nvPr/>
          </p:nvSpPr>
          <p:spPr bwMode="auto">
            <a:xfrm>
              <a:off x="240" y="1440"/>
              <a:ext cx="912" cy="477"/>
            </a:xfrm>
            <a:prstGeom prst="rect">
              <a:avLst/>
            </a:prstGeom>
            <a:noFill/>
            <a:ln w="12700">
              <a:noFill/>
              <a:miter lim="800000"/>
              <a:headEnd/>
              <a:tailEnd/>
            </a:ln>
          </p:spPr>
          <p:txBody>
            <a:bodyPr lIns="0" tIns="0" rIns="0" bIns="0">
              <a:spAutoFit/>
            </a:bodyPr>
            <a:lstStyle/>
            <a:p>
              <a:pPr algn="ctr">
                <a:spcBef>
                  <a:spcPct val="50000"/>
                </a:spcBef>
              </a:pPr>
              <a:r>
                <a:rPr lang="en-US" sz="1000" b="1" dirty="0">
                  <a:solidFill>
                    <a:srgbClr val="FF0000"/>
                  </a:solidFill>
                  <a:latin typeface="Arial" pitchFamily="34" charset="0"/>
                </a:rPr>
                <a:t> </a:t>
              </a:r>
              <a:r>
                <a:rPr lang="en-US" sz="1100" b="1" dirty="0">
                  <a:latin typeface="Arial" pitchFamily="34" charset="0"/>
                </a:rPr>
                <a:t>Classified Removable </a:t>
              </a:r>
              <a:r>
                <a:rPr lang="en-US" sz="1100" b="1" dirty="0" smtClean="0">
                  <a:latin typeface="Arial" pitchFamily="34" charset="0"/>
                </a:rPr>
                <a:t>SDD</a:t>
              </a:r>
              <a:endParaRPr lang="en-US" sz="1100" b="1" dirty="0">
                <a:latin typeface="Arial" pitchFamily="34" charset="0"/>
              </a:endParaRPr>
            </a:p>
            <a:p>
              <a:pPr algn="ctr">
                <a:spcBef>
                  <a:spcPct val="50000"/>
                </a:spcBef>
              </a:pPr>
              <a:r>
                <a:rPr lang="en-US" sz="1100" b="1" dirty="0">
                  <a:solidFill>
                    <a:srgbClr val="FF3300"/>
                  </a:solidFill>
                  <a:latin typeface="Arial" pitchFamily="34" charset="0"/>
                </a:rPr>
                <a:t>(Always kept in secured area!)</a:t>
              </a:r>
            </a:p>
          </p:txBody>
        </p:sp>
        <p:pic>
          <p:nvPicPr>
            <p:cNvPr id="217143" name="Picture 51"/>
            <p:cNvPicPr>
              <a:picLocks noChangeAspect="1" noChangeArrowheads="1"/>
            </p:cNvPicPr>
            <p:nvPr/>
          </p:nvPicPr>
          <p:blipFill>
            <a:blip r:embed="rId4" cstate="print"/>
            <a:srcRect/>
            <a:stretch>
              <a:fillRect/>
            </a:stretch>
          </p:blipFill>
          <p:spPr bwMode="auto">
            <a:xfrm>
              <a:off x="3312" y="1152"/>
              <a:ext cx="905" cy="437"/>
            </a:xfrm>
            <a:prstGeom prst="rect">
              <a:avLst/>
            </a:prstGeom>
            <a:noFill/>
            <a:ln w="22225">
              <a:noFill/>
              <a:miter lim="800000"/>
              <a:headEnd/>
              <a:tailEnd/>
            </a:ln>
          </p:spPr>
        </p:pic>
        <p:sp>
          <p:nvSpPr>
            <p:cNvPr id="217144" name="Line 52"/>
            <p:cNvSpPr>
              <a:spLocks noChangeShapeType="1"/>
            </p:cNvSpPr>
            <p:nvPr/>
          </p:nvSpPr>
          <p:spPr bwMode="auto">
            <a:xfrm flipV="1">
              <a:off x="4224" y="1056"/>
              <a:ext cx="192" cy="96"/>
            </a:xfrm>
            <a:prstGeom prst="line">
              <a:avLst/>
            </a:prstGeom>
            <a:noFill/>
            <a:ln w="12700">
              <a:solidFill>
                <a:schemeClr val="accent1"/>
              </a:solidFill>
              <a:round/>
              <a:headEnd/>
              <a:tailEnd/>
            </a:ln>
          </p:spPr>
          <p:txBody>
            <a:bodyPr lIns="0" tIns="0" rIns="0" bIns="0"/>
            <a:lstStyle/>
            <a:p>
              <a:endParaRPr lang="en-US"/>
            </a:p>
          </p:txBody>
        </p:sp>
        <p:sp>
          <p:nvSpPr>
            <p:cNvPr id="217145" name="Line 53"/>
            <p:cNvSpPr>
              <a:spLocks noChangeShapeType="1"/>
            </p:cNvSpPr>
            <p:nvPr/>
          </p:nvSpPr>
          <p:spPr bwMode="auto">
            <a:xfrm flipV="1">
              <a:off x="4224" y="1440"/>
              <a:ext cx="192" cy="144"/>
            </a:xfrm>
            <a:prstGeom prst="line">
              <a:avLst/>
            </a:prstGeom>
            <a:noFill/>
            <a:ln w="12700">
              <a:solidFill>
                <a:schemeClr val="accent1"/>
              </a:solidFill>
              <a:round/>
              <a:headEnd/>
              <a:tailEnd/>
            </a:ln>
          </p:spPr>
          <p:txBody>
            <a:bodyPr lIns="0" tIns="0" rIns="0" bIns="0"/>
            <a:lstStyle/>
            <a:p>
              <a:endParaRPr lang="en-US"/>
            </a:p>
          </p:txBody>
        </p:sp>
        <p:sp>
          <p:nvSpPr>
            <p:cNvPr id="217146" name="Rectangle 54"/>
            <p:cNvSpPr>
              <a:spLocks noChangeArrowheads="1"/>
            </p:cNvSpPr>
            <p:nvPr/>
          </p:nvSpPr>
          <p:spPr bwMode="auto">
            <a:xfrm>
              <a:off x="4416" y="864"/>
              <a:ext cx="912" cy="192"/>
            </a:xfrm>
            <a:prstGeom prst="rect">
              <a:avLst/>
            </a:prstGeom>
            <a:solidFill>
              <a:srgbClr val="EAEAEA"/>
            </a:solidFill>
            <a:ln w="12700">
              <a:solidFill>
                <a:schemeClr val="accent1"/>
              </a:solidFill>
              <a:miter lim="800000"/>
              <a:headEnd/>
              <a:tailEnd/>
            </a:ln>
          </p:spPr>
          <p:txBody>
            <a:bodyPr wrap="none" lIns="0" tIns="0" rIns="0" bIns="0" anchor="ctr"/>
            <a:lstStyle/>
            <a:p>
              <a:pPr eaLnBrk="0" hangingPunct="0"/>
              <a:endParaRPr lang="en-US"/>
            </a:p>
          </p:txBody>
        </p:sp>
        <p:sp>
          <p:nvSpPr>
            <p:cNvPr id="217147" name="Rectangle 55"/>
            <p:cNvSpPr>
              <a:spLocks noChangeArrowheads="1"/>
            </p:cNvSpPr>
            <p:nvPr/>
          </p:nvSpPr>
          <p:spPr bwMode="auto">
            <a:xfrm>
              <a:off x="4416" y="1056"/>
              <a:ext cx="912" cy="192"/>
            </a:xfrm>
            <a:prstGeom prst="rect">
              <a:avLst/>
            </a:prstGeom>
            <a:solidFill>
              <a:srgbClr val="CCFFCC"/>
            </a:solidFill>
            <a:ln w="12700">
              <a:solidFill>
                <a:schemeClr val="accent1"/>
              </a:solidFill>
              <a:miter lim="800000"/>
              <a:headEnd/>
              <a:tailEnd/>
            </a:ln>
          </p:spPr>
          <p:txBody>
            <a:bodyPr wrap="none" lIns="0" tIns="0" rIns="0" bIns="0" anchor="ctr"/>
            <a:lstStyle/>
            <a:p>
              <a:pPr eaLnBrk="0" hangingPunct="0"/>
              <a:endParaRPr lang="en-US"/>
            </a:p>
          </p:txBody>
        </p:sp>
        <p:sp>
          <p:nvSpPr>
            <p:cNvPr id="217148" name="Rectangle 56"/>
            <p:cNvSpPr>
              <a:spLocks noChangeArrowheads="1"/>
            </p:cNvSpPr>
            <p:nvPr/>
          </p:nvSpPr>
          <p:spPr bwMode="auto">
            <a:xfrm>
              <a:off x="4416" y="1248"/>
              <a:ext cx="912" cy="192"/>
            </a:xfrm>
            <a:prstGeom prst="rect">
              <a:avLst/>
            </a:prstGeom>
            <a:solidFill>
              <a:srgbClr val="CCFFCC"/>
            </a:solidFill>
            <a:ln w="12700">
              <a:solidFill>
                <a:schemeClr val="accent1"/>
              </a:solidFill>
              <a:miter lim="800000"/>
              <a:headEnd/>
              <a:tailEnd/>
            </a:ln>
          </p:spPr>
          <p:txBody>
            <a:bodyPr wrap="none" lIns="0" tIns="0" rIns="0" bIns="0" anchor="ctr"/>
            <a:lstStyle/>
            <a:p>
              <a:pPr eaLnBrk="0" hangingPunct="0"/>
              <a:endParaRPr lang="en-US"/>
            </a:p>
          </p:txBody>
        </p:sp>
        <p:sp>
          <p:nvSpPr>
            <p:cNvPr id="217149" name="Rectangle 57"/>
            <p:cNvSpPr>
              <a:spLocks noChangeArrowheads="1"/>
            </p:cNvSpPr>
            <p:nvPr/>
          </p:nvSpPr>
          <p:spPr bwMode="auto">
            <a:xfrm>
              <a:off x="3216" y="816"/>
              <a:ext cx="2352" cy="1392"/>
            </a:xfrm>
            <a:prstGeom prst="rect">
              <a:avLst/>
            </a:prstGeom>
            <a:solidFill>
              <a:srgbClr val="CCFFCC">
                <a:alpha val="9019"/>
              </a:srgbClr>
            </a:solidFill>
            <a:ln w="25400">
              <a:solidFill>
                <a:srgbClr val="99CC00"/>
              </a:solidFill>
              <a:miter lim="800000"/>
              <a:headEnd/>
              <a:tailEnd/>
            </a:ln>
          </p:spPr>
          <p:txBody>
            <a:bodyPr wrap="none" lIns="0" tIns="0" rIns="0" bIns="0" anchor="ctr"/>
            <a:lstStyle/>
            <a:p>
              <a:pPr eaLnBrk="0" hangingPunct="0"/>
              <a:endParaRPr lang="en-US"/>
            </a:p>
          </p:txBody>
        </p:sp>
        <p:sp>
          <p:nvSpPr>
            <p:cNvPr id="217150" name="Text Box 58"/>
            <p:cNvSpPr txBox="1">
              <a:spLocks noChangeArrowheads="1"/>
            </p:cNvSpPr>
            <p:nvPr/>
          </p:nvSpPr>
          <p:spPr bwMode="auto">
            <a:xfrm>
              <a:off x="4504" y="912"/>
              <a:ext cx="960" cy="115"/>
            </a:xfrm>
            <a:prstGeom prst="rect">
              <a:avLst/>
            </a:prstGeom>
            <a:noFill/>
            <a:ln w="12700">
              <a:noFill/>
              <a:miter lim="800000"/>
              <a:headEnd/>
              <a:tailEnd/>
            </a:ln>
          </p:spPr>
          <p:txBody>
            <a:bodyPr lIns="0" tIns="0" rIns="0" bIns="0">
              <a:spAutoFit/>
            </a:bodyPr>
            <a:lstStyle/>
            <a:p>
              <a:pPr>
                <a:spcBef>
                  <a:spcPct val="50000"/>
                </a:spcBef>
              </a:pPr>
              <a:r>
                <a:rPr lang="en-US" sz="1200" b="1">
                  <a:latin typeface="Arial" pitchFamily="34" charset="0"/>
                </a:rPr>
                <a:t>Non-volatile data</a:t>
              </a:r>
            </a:p>
          </p:txBody>
        </p:sp>
        <p:sp>
          <p:nvSpPr>
            <p:cNvPr id="217151" name="Text Box 59"/>
            <p:cNvSpPr txBox="1">
              <a:spLocks noChangeArrowheads="1"/>
            </p:cNvSpPr>
            <p:nvPr/>
          </p:nvSpPr>
          <p:spPr bwMode="auto">
            <a:xfrm>
              <a:off x="4432" y="1104"/>
              <a:ext cx="960" cy="106"/>
            </a:xfrm>
            <a:prstGeom prst="rect">
              <a:avLst/>
            </a:prstGeom>
            <a:noFill/>
            <a:ln w="12700">
              <a:noFill/>
              <a:miter lim="800000"/>
              <a:headEnd/>
              <a:tailEnd/>
            </a:ln>
          </p:spPr>
          <p:txBody>
            <a:bodyPr lIns="0" tIns="0" rIns="0" bIns="0">
              <a:spAutoFit/>
            </a:bodyPr>
            <a:lstStyle/>
            <a:p>
              <a:pPr>
                <a:spcBef>
                  <a:spcPct val="50000"/>
                </a:spcBef>
              </a:pPr>
              <a:r>
                <a:rPr lang="en-US" sz="1100" b="1">
                  <a:latin typeface="Arial" pitchFamily="34" charset="0"/>
                </a:rPr>
                <a:t> OS + Instrument SW</a:t>
              </a:r>
            </a:p>
          </p:txBody>
        </p:sp>
        <p:sp>
          <p:nvSpPr>
            <p:cNvPr id="217152" name="Text Box 60"/>
            <p:cNvSpPr txBox="1">
              <a:spLocks noChangeArrowheads="1"/>
            </p:cNvSpPr>
            <p:nvPr/>
          </p:nvSpPr>
          <p:spPr bwMode="auto">
            <a:xfrm>
              <a:off x="4560" y="1296"/>
              <a:ext cx="720" cy="106"/>
            </a:xfrm>
            <a:prstGeom prst="rect">
              <a:avLst/>
            </a:prstGeom>
            <a:noFill/>
            <a:ln w="12700">
              <a:noFill/>
              <a:miter lim="800000"/>
              <a:headEnd/>
              <a:tailEnd/>
            </a:ln>
          </p:spPr>
          <p:txBody>
            <a:bodyPr lIns="0" tIns="0" rIns="0" bIns="0">
              <a:spAutoFit/>
            </a:bodyPr>
            <a:lstStyle/>
            <a:p>
              <a:pPr>
                <a:spcBef>
                  <a:spcPct val="50000"/>
                </a:spcBef>
              </a:pPr>
              <a:r>
                <a:rPr lang="en-US" sz="1100" b="1">
                  <a:latin typeface="Arial" pitchFamily="34" charset="0"/>
                </a:rPr>
                <a:t> Alignment files</a:t>
              </a:r>
            </a:p>
          </p:txBody>
        </p:sp>
        <p:sp>
          <p:nvSpPr>
            <p:cNvPr id="217153" name="Rectangle 61"/>
            <p:cNvSpPr>
              <a:spLocks noChangeArrowheads="1"/>
            </p:cNvSpPr>
            <p:nvPr/>
          </p:nvSpPr>
          <p:spPr bwMode="auto">
            <a:xfrm>
              <a:off x="3336" y="1152"/>
              <a:ext cx="864" cy="432"/>
            </a:xfrm>
            <a:prstGeom prst="rect">
              <a:avLst/>
            </a:prstGeom>
            <a:noFill/>
            <a:ln w="22225">
              <a:solidFill>
                <a:srgbClr val="33CC33"/>
              </a:solidFill>
              <a:miter lim="800000"/>
              <a:headEnd/>
              <a:tailEnd/>
            </a:ln>
          </p:spPr>
          <p:txBody>
            <a:bodyPr wrap="none" lIns="0" tIns="0" rIns="0" bIns="0" anchor="ctr"/>
            <a:lstStyle/>
            <a:p>
              <a:pPr eaLnBrk="0" hangingPunct="0"/>
              <a:endParaRPr lang="en-US"/>
            </a:p>
          </p:txBody>
        </p:sp>
        <p:sp>
          <p:nvSpPr>
            <p:cNvPr id="217154" name="Text Box 62"/>
            <p:cNvSpPr txBox="1">
              <a:spLocks noChangeArrowheads="1"/>
            </p:cNvSpPr>
            <p:nvPr/>
          </p:nvSpPr>
          <p:spPr bwMode="auto">
            <a:xfrm>
              <a:off x="3984" y="2016"/>
              <a:ext cx="1152" cy="134"/>
            </a:xfrm>
            <a:prstGeom prst="rect">
              <a:avLst/>
            </a:prstGeom>
            <a:noFill/>
            <a:ln w="12700">
              <a:noFill/>
              <a:miter lim="800000"/>
              <a:headEnd/>
              <a:tailEnd/>
            </a:ln>
          </p:spPr>
          <p:txBody>
            <a:bodyPr lIns="0" tIns="0" rIns="0" bIns="0">
              <a:spAutoFit/>
            </a:bodyPr>
            <a:lstStyle/>
            <a:p>
              <a:pPr>
                <a:spcBef>
                  <a:spcPct val="50000"/>
                </a:spcBef>
              </a:pPr>
              <a:r>
                <a:rPr lang="en-US" sz="1400" b="1">
                  <a:solidFill>
                    <a:srgbClr val="33CC33"/>
                  </a:solidFill>
                  <a:latin typeface="Arial" pitchFamily="34" charset="0"/>
                </a:rPr>
                <a:t>Non-Secured Area</a:t>
              </a:r>
            </a:p>
          </p:txBody>
        </p:sp>
        <p:sp>
          <p:nvSpPr>
            <p:cNvPr id="217155" name="Text Box 63"/>
            <p:cNvSpPr txBox="1">
              <a:spLocks noChangeArrowheads="1"/>
            </p:cNvSpPr>
            <p:nvPr/>
          </p:nvSpPr>
          <p:spPr bwMode="auto">
            <a:xfrm>
              <a:off x="3312" y="1632"/>
              <a:ext cx="912" cy="212"/>
            </a:xfrm>
            <a:prstGeom prst="rect">
              <a:avLst/>
            </a:prstGeom>
            <a:noFill/>
            <a:ln w="12700">
              <a:noFill/>
              <a:miter lim="800000"/>
              <a:headEnd/>
              <a:tailEnd/>
            </a:ln>
          </p:spPr>
          <p:txBody>
            <a:bodyPr lIns="0" tIns="0" rIns="0" bIns="0">
              <a:spAutoFit/>
            </a:bodyPr>
            <a:lstStyle/>
            <a:p>
              <a:pPr algn="ctr">
                <a:spcBef>
                  <a:spcPct val="50000"/>
                </a:spcBef>
              </a:pPr>
              <a:r>
                <a:rPr lang="en-US" sz="1000" b="1" dirty="0">
                  <a:solidFill>
                    <a:srgbClr val="FF0000"/>
                  </a:solidFill>
                  <a:latin typeface="Arial" pitchFamily="34" charset="0"/>
                </a:rPr>
                <a:t> </a:t>
              </a:r>
              <a:r>
                <a:rPr lang="en-US" sz="1100" b="1" dirty="0">
                  <a:latin typeface="Arial" pitchFamily="34" charset="0"/>
                </a:rPr>
                <a:t>Non-Classified Removable </a:t>
              </a:r>
              <a:r>
                <a:rPr lang="en-US" sz="1100" b="1" dirty="0" smtClean="0">
                  <a:latin typeface="Arial" pitchFamily="34" charset="0"/>
                </a:rPr>
                <a:t>SDD</a:t>
              </a:r>
              <a:endParaRPr lang="en-US" sz="1100" b="1" dirty="0">
                <a:latin typeface="Arial" pitchFamily="34" charset="0"/>
              </a:endParaRPr>
            </a:p>
          </p:txBody>
        </p:sp>
        <p:sp>
          <p:nvSpPr>
            <p:cNvPr id="217156" name="AutoShape 64"/>
            <p:cNvSpPr>
              <a:spLocks noChangeArrowheads="1"/>
            </p:cNvSpPr>
            <p:nvPr/>
          </p:nvSpPr>
          <p:spPr bwMode="auto">
            <a:xfrm rot="-1015650">
              <a:off x="2256" y="2064"/>
              <a:ext cx="1392" cy="432"/>
            </a:xfrm>
            <a:prstGeom prst="curvedUpArrow">
              <a:avLst>
                <a:gd name="adj1" fmla="val 64444"/>
                <a:gd name="adj2" fmla="val 128889"/>
                <a:gd name="adj3" fmla="val 33333"/>
              </a:avLst>
            </a:prstGeom>
            <a:gradFill rotWithShape="1">
              <a:gsLst>
                <a:gs pos="0">
                  <a:srgbClr val="FF0000"/>
                </a:gs>
                <a:gs pos="100000">
                  <a:srgbClr val="33CC33"/>
                </a:gs>
              </a:gsLst>
              <a:lin ang="0" scaled="1"/>
            </a:gradFill>
            <a:ln w="12700">
              <a:solidFill>
                <a:schemeClr val="accent1"/>
              </a:solidFill>
              <a:miter lim="800000"/>
              <a:headEnd/>
              <a:tailEnd/>
            </a:ln>
          </p:spPr>
          <p:txBody>
            <a:bodyPr wrap="none" lIns="0" tIns="0" rIns="0" bIns="0" anchor="ctr"/>
            <a:lstStyle/>
            <a:p>
              <a:pPr eaLnBrk="0" hangingPunct="0"/>
              <a:endParaRPr lang="en-US"/>
            </a:p>
          </p:txBody>
        </p:sp>
        <p:sp>
          <p:nvSpPr>
            <p:cNvPr id="217157" name="AutoShape 65"/>
            <p:cNvSpPr>
              <a:spLocks noChangeArrowheads="1"/>
            </p:cNvSpPr>
            <p:nvPr/>
          </p:nvSpPr>
          <p:spPr bwMode="auto">
            <a:xfrm rot="20584350" flipH="1" flipV="1">
              <a:off x="2283" y="767"/>
              <a:ext cx="1392" cy="432"/>
            </a:xfrm>
            <a:prstGeom prst="curvedUpArrow">
              <a:avLst>
                <a:gd name="adj1" fmla="val 64444"/>
                <a:gd name="adj2" fmla="val 128889"/>
                <a:gd name="adj3" fmla="val 33333"/>
              </a:avLst>
            </a:prstGeom>
            <a:gradFill rotWithShape="1">
              <a:gsLst>
                <a:gs pos="0">
                  <a:srgbClr val="33CC33"/>
                </a:gs>
                <a:gs pos="100000">
                  <a:srgbClr val="FF0000"/>
                </a:gs>
              </a:gsLst>
              <a:lin ang="0" scaled="1"/>
            </a:gradFill>
            <a:ln w="12700">
              <a:solidFill>
                <a:schemeClr val="accent1"/>
              </a:solidFill>
              <a:miter lim="800000"/>
              <a:headEnd/>
              <a:tailEnd/>
            </a:ln>
          </p:spPr>
          <p:txBody>
            <a:bodyPr wrap="none" lIns="0" tIns="0" rIns="0" bIns="0" anchor="ctr"/>
            <a:lstStyle/>
            <a:p>
              <a:pPr eaLnBrk="0" hangingPunct="0"/>
              <a:endParaRPr lang="en-US"/>
            </a:p>
          </p:txBody>
        </p:sp>
        <p:sp>
          <p:nvSpPr>
            <p:cNvPr id="217158" name="Text Box 66"/>
            <p:cNvSpPr txBox="1">
              <a:spLocks noChangeArrowheads="1"/>
            </p:cNvSpPr>
            <p:nvPr/>
          </p:nvSpPr>
          <p:spPr bwMode="auto">
            <a:xfrm>
              <a:off x="3402" y="2304"/>
              <a:ext cx="2256" cy="136"/>
            </a:xfrm>
            <a:prstGeom prst="rect">
              <a:avLst/>
            </a:prstGeom>
            <a:noFill/>
            <a:ln w="12700">
              <a:noFill/>
              <a:miter lim="800000"/>
              <a:headEnd/>
              <a:tailEnd/>
            </a:ln>
          </p:spPr>
          <p:txBody>
            <a:bodyPr lIns="0" tIns="0" rIns="0" bIns="0">
              <a:spAutoFit/>
            </a:bodyPr>
            <a:lstStyle/>
            <a:p>
              <a:pPr>
                <a:spcBef>
                  <a:spcPct val="50000"/>
                </a:spcBef>
              </a:pPr>
              <a:r>
                <a:rPr lang="en-US" sz="1400" b="1" dirty="0">
                  <a:latin typeface="Arial" pitchFamily="34" charset="0"/>
                </a:rPr>
                <a:t>Removing </a:t>
              </a:r>
              <a:r>
                <a:rPr lang="en-US" sz="1400" b="1" dirty="0" smtClean="0">
                  <a:latin typeface="Arial" pitchFamily="34" charset="0"/>
                </a:rPr>
                <a:t>Analyzer </a:t>
              </a:r>
              <a:r>
                <a:rPr lang="en-US" sz="1400" b="1" dirty="0">
                  <a:latin typeface="Arial" pitchFamily="34" charset="0"/>
                </a:rPr>
                <a:t>from a secured area</a:t>
              </a:r>
            </a:p>
          </p:txBody>
        </p:sp>
        <p:sp>
          <p:nvSpPr>
            <p:cNvPr id="217159" name="Text Box 67"/>
            <p:cNvSpPr txBox="1">
              <a:spLocks noChangeArrowheads="1"/>
            </p:cNvSpPr>
            <p:nvPr/>
          </p:nvSpPr>
          <p:spPr bwMode="auto">
            <a:xfrm>
              <a:off x="3690" y="634"/>
              <a:ext cx="2160" cy="136"/>
            </a:xfrm>
            <a:prstGeom prst="rect">
              <a:avLst/>
            </a:prstGeom>
            <a:noFill/>
            <a:ln w="12700">
              <a:noFill/>
              <a:miter lim="800000"/>
              <a:headEnd/>
              <a:tailEnd/>
            </a:ln>
          </p:spPr>
          <p:txBody>
            <a:bodyPr lIns="0" tIns="0" rIns="0" bIns="0">
              <a:spAutoFit/>
            </a:bodyPr>
            <a:lstStyle/>
            <a:p>
              <a:pPr>
                <a:spcBef>
                  <a:spcPct val="50000"/>
                </a:spcBef>
              </a:pPr>
              <a:r>
                <a:rPr lang="en-US" sz="1400" b="1" dirty="0">
                  <a:latin typeface="Arial" pitchFamily="34" charset="0"/>
                </a:rPr>
                <a:t>Returning </a:t>
              </a:r>
              <a:r>
                <a:rPr lang="en-US" sz="1400" b="1" dirty="0" smtClean="0">
                  <a:latin typeface="Arial" pitchFamily="34" charset="0"/>
                </a:rPr>
                <a:t>Analyzer to </a:t>
              </a:r>
              <a:r>
                <a:rPr lang="en-US" sz="1400" b="1" dirty="0">
                  <a:latin typeface="Arial" pitchFamily="34" charset="0"/>
                </a:rPr>
                <a:t>a secured area </a:t>
              </a:r>
            </a:p>
          </p:txBody>
        </p:sp>
        <p:sp>
          <p:nvSpPr>
            <p:cNvPr id="217160" name="Text Box 68"/>
            <p:cNvSpPr txBox="1">
              <a:spLocks noChangeArrowheads="1"/>
            </p:cNvSpPr>
            <p:nvPr/>
          </p:nvSpPr>
          <p:spPr bwMode="auto">
            <a:xfrm>
              <a:off x="3360" y="1848"/>
              <a:ext cx="1056" cy="96"/>
            </a:xfrm>
            <a:prstGeom prst="rect">
              <a:avLst/>
            </a:prstGeom>
            <a:noFill/>
            <a:ln w="12700">
              <a:noFill/>
              <a:miter lim="800000"/>
              <a:headEnd/>
              <a:tailEnd/>
            </a:ln>
          </p:spPr>
          <p:txBody>
            <a:bodyPr lIns="0" tIns="0" rIns="0" bIns="0">
              <a:spAutoFit/>
            </a:bodyPr>
            <a:lstStyle/>
            <a:p>
              <a:pPr>
                <a:spcBef>
                  <a:spcPct val="50000"/>
                </a:spcBef>
              </a:pPr>
              <a:r>
                <a:rPr lang="en-US" sz="1000">
                  <a:latin typeface="Arial" pitchFamily="34" charset="0"/>
                </a:rPr>
                <a:t>(For use in non-secured area)</a:t>
              </a:r>
            </a:p>
          </p:txBody>
        </p:sp>
      </p:grpSp>
      <p:pic>
        <p:nvPicPr>
          <p:cNvPr id="217120" name="Picture 23"/>
          <p:cNvPicPr>
            <a:picLocks noChangeAspect="1" noChangeArrowheads="1"/>
          </p:cNvPicPr>
          <p:nvPr/>
        </p:nvPicPr>
        <p:blipFill>
          <a:blip r:embed="rId4" cstate="print"/>
          <a:srcRect/>
          <a:stretch>
            <a:fillRect/>
          </a:stretch>
        </p:blipFill>
        <p:spPr bwMode="auto">
          <a:xfrm>
            <a:off x="6705600" y="5181600"/>
            <a:ext cx="1436687" cy="693737"/>
          </a:xfrm>
          <a:prstGeom prst="rect">
            <a:avLst/>
          </a:prstGeom>
          <a:noFill/>
          <a:ln w="12700">
            <a:noFill/>
            <a:miter lim="800000"/>
            <a:headEnd/>
            <a:tailEnd/>
          </a:ln>
        </p:spPr>
      </p:pic>
      <p:sp>
        <p:nvSpPr>
          <p:cNvPr id="217122" name="Text Box 24"/>
          <p:cNvSpPr txBox="1">
            <a:spLocks noChangeArrowheads="1"/>
          </p:cNvSpPr>
          <p:nvPr/>
        </p:nvSpPr>
        <p:spPr bwMode="auto">
          <a:xfrm>
            <a:off x="6781800" y="5943600"/>
            <a:ext cx="2209800" cy="215444"/>
          </a:xfrm>
          <a:prstGeom prst="rect">
            <a:avLst/>
          </a:prstGeom>
          <a:noFill/>
          <a:ln w="12700">
            <a:noFill/>
            <a:miter lim="800000"/>
            <a:headEnd/>
            <a:tailEnd/>
          </a:ln>
        </p:spPr>
        <p:txBody>
          <a:bodyPr lIns="0" tIns="0" rIns="0" bIns="0">
            <a:spAutoFit/>
          </a:bodyPr>
          <a:lstStyle/>
          <a:p>
            <a:pPr>
              <a:spcBef>
                <a:spcPct val="50000"/>
              </a:spcBef>
            </a:pPr>
            <a:r>
              <a:rPr lang="en-US" sz="1400" b="1" u="sng" dirty="0" smtClean="0">
                <a:solidFill>
                  <a:schemeClr val="tx2"/>
                </a:solidFill>
                <a:latin typeface="Arial" pitchFamily="34" charset="0"/>
              </a:rPr>
              <a:t>Removable SSD</a:t>
            </a:r>
            <a:endParaRPr lang="en-US" sz="1400" b="1" u="sng" dirty="0">
              <a:solidFill>
                <a:schemeClr val="tx2"/>
              </a:solidFill>
              <a:latin typeface="Arial" pitchFamily="34" charset="0"/>
            </a:endParaRPr>
          </a:p>
        </p:txBody>
      </p:sp>
      <p:sp>
        <p:nvSpPr>
          <p:cNvPr id="217123" name="AutoShape 27"/>
          <p:cNvSpPr>
            <a:spLocks noChangeArrowheads="1"/>
          </p:cNvSpPr>
          <p:nvPr/>
        </p:nvSpPr>
        <p:spPr bwMode="auto">
          <a:xfrm>
            <a:off x="7696200" y="4419600"/>
            <a:ext cx="990600" cy="533400"/>
          </a:xfrm>
          <a:prstGeom prst="wedgeRoundRectCallout">
            <a:avLst>
              <a:gd name="adj1" fmla="val -19713"/>
              <a:gd name="adj2" fmla="val 93153"/>
              <a:gd name="adj3" fmla="val 16667"/>
            </a:avLst>
          </a:prstGeom>
          <a:noFill/>
          <a:ln w="12700">
            <a:solidFill>
              <a:srgbClr val="FF0000"/>
            </a:solidFill>
            <a:miter lim="800000"/>
            <a:headEnd/>
            <a:tailEnd/>
          </a:ln>
        </p:spPr>
        <p:txBody>
          <a:bodyPr lIns="0" tIns="0" rIns="0" bIns="0"/>
          <a:lstStyle/>
          <a:p>
            <a:pPr algn="ctr"/>
            <a:endParaRPr lang="en-US" sz="2400">
              <a:latin typeface="Arial" pitchFamily="34" charset="0"/>
            </a:endParaRPr>
          </a:p>
        </p:txBody>
      </p:sp>
      <p:sp>
        <p:nvSpPr>
          <p:cNvPr id="47" name="Text Box 7"/>
          <p:cNvSpPr txBox="1">
            <a:spLocks noChangeArrowheads="1"/>
          </p:cNvSpPr>
          <p:nvPr/>
        </p:nvSpPr>
        <p:spPr bwMode="auto">
          <a:xfrm>
            <a:off x="76200" y="-10418"/>
            <a:ext cx="9144000" cy="954107"/>
          </a:xfrm>
          <a:prstGeom prst="rect">
            <a:avLst/>
          </a:prstGeom>
          <a:noFill/>
          <a:ln w="9525">
            <a:noFill/>
            <a:miter lim="800000"/>
            <a:headEnd/>
            <a:tailEnd/>
          </a:ln>
          <a:effectLst/>
        </p:spPr>
        <p:txBody>
          <a:bodyPr wrap="square">
            <a:spAutoFit/>
          </a:bodyPr>
          <a:lstStyle/>
          <a:p>
            <a:r>
              <a:rPr lang="en-US" sz="2800" b="1" cap="small" spc="500" dirty="0" smtClean="0">
                <a:solidFill>
                  <a:schemeClr val="tx2"/>
                </a:solidFill>
                <a:latin typeface="+mj-lt"/>
              </a:rPr>
              <a:t>X-Series Signal Analyzer Security Features</a:t>
            </a:r>
            <a:endParaRPr lang="en-US" sz="2800" b="1" cap="small" spc="500" dirty="0">
              <a:solidFill>
                <a:schemeClr val="tx2"/>
              </a:solidFill>
              <a:latin typeface="+mj-lt"/>
            </a:endParaRPr>
          </a:p>
        </p:txBody>
      </p:sp>
      <p:sp>
        <p:nvSpPr>
          <p:cNvPr id="48" name="Slide Number Placeholder 1"/>
          <p:cNvSpPr>
            <a:spLocks noGrp="1"/>
          </p:cNvSpPr>
          <p:nvPr>
            <p:ph type="sldNum" sz="quarter" idx="10"/>
          </p:nvPr>
        </p:nvSpPr>
        <p:spPr>
          <a:xfrm>
            <a:off x="147638" y="6629400"/>
            <a:ext cx="614362" cy="152400"/>
          </a:xfrm>
        </p:spPr>
        <p:txBody>
          <a:bodyPr/>
          <a:lstStyle/>
          <a:p>
            <a:pPr>
              <a:defRPr/>
            </a:pPr>
            <a:r>
              <a:rPr lang="en-US" dirty="0" smtClean="0"/>
              <a:t>Page </a:t>
            </a:r>
            <a:fld id="{3EAE490C-CE03-4F3A-9A03-A92ACB77D3B7}" type="slidenum">
              <a:rPr lang="en-US" smtClean="0"/>
              <a:pPr>
                <a:defRPr/>
              </a:pPr>
              <a:t>78</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99070"/>
                                        </p:tgtEl>
                                        <p:attrNameLst>
                                          <p:attrName>style.visibility</p:attrName>
                                        </p:attrNameLst>
                                      </p:cBhvr>
                                      <p:to>
                                        <p:strVal val="visible"/>
                                      </p:to>
                                    </p:set>
                                    <p:anim calcmode="lin" valueType="num">
                                      <p:cBhvr additive="base">
                                        <p:cTn id="7" dur="500" fill="hold"/>
                                        <p:tgtEl>
                                          <p:spTgt spid="3799070"/>
                                        </p:tgtEl>
                                        <p:attrNameLst>
                                          <p:attrName>ppt_x</p:attrName>
                                        </p:attrNameLst>
                                      </p:cBhvr>
                                      <p:tavLst>
                                        <p:tav tm="0">
                                          <p:val>
                                            <p:strVal val="#ppt_x"/>
                                          </p:val>
                                        </p:tav>
                                        <p:tav tm="100000">
                                          <p:val>
                                            <p:strVal val="#ppt_x"/>
                                          </p:val>
                                        </p:tav>
                                      </p:tavLst>
                                    </p:anim>
                                    <p:anim calcmode="lin" valueType="num">
                                      <p:cBhvr additive="base">
                                        <p:cTn id="8" dur="500" fill="hold"/>
                                        <p:tgtEl>
                                          <p:spTgt spid="379907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84069"/>
                                        </p:tgtEl>
                                        <p:attrNameLst>
                                          <p:attrName>style.visibility</p:attrName>
                                        </p:attrNameLst>
                                      </p:cBhvr>
                                      <p:to>
                                        <p:strVal val="visible"/>
                                      </p:to>
                                    </p:set>
                                    <p:anim calcmode="lin" valueType="num">
                                      <p:cBhvr additive="base">
                                        <p:cTn id="11" dur="500" fill="hold"/>
                                        <p:tgtEl>
                                          <p:spTgt spid="4184069"/>
                                        </p:tgtEl>
                                        <p:attrNameLst>
                                          <p:attrName>ppt_x</p:attrName>
                                        </p:attrNameLst>
                                      </p:cBhvr>
                                      <p:tavLst>
                                        <p:tav tm="0">
                                          <p:val>
                                            <p:strVal val="#ppt_x"/>
                                          </p:val>
                                        </p:tav>
                                        <p:tav tm="100000">
                                          <p:val>
                                            <p:strVal val="#ppt_x"/>
                                          </p:val>
                                        </p:tav>
                                      </p:tavLst>
                                    </p:anim>
                                    <p:anim calcmode="lin" valueType="num">
                                      <p:cBhvr additive="base">
                                        <p:cTn id="12" dur="500" fill="hold"/>
                                        <p:tgtEl>
                                          <p:spTgt spid="41840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7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1" name="Text Box 3"/>
          <p:cNvSpPr txBox="1">
            <a:spLocks noChangeArrowheads="1"/>
          </p:cNvSpPr>
          <p:nvPr/>
        </p:nvSpPr>
        <p:spPr bwMode="auto">
          <a:xfrm>
            <a:off x="4749800" y="1921998"/>
            <a:ext cx="4102100" cy="3570208"/>
          </a:xfrm>
          <a:prstGeom prst="rect">
            <a:avLst/>
          </a:prstGeom>
          <a:noFill/>
          <a:ln w="9525">
            <a:noFill/>
            <a:miter lim="800000"/>
            <a:headEnd/>
            <a:tailEnd/>
          </a:ln>
        </p:spPr>
        <p:txBody>
          <a:bodyPr wrap="square">
            <a:spAutoFit/>
          </a:bodyPr>
          <a:lstStyle/>
          <a:p>
            <a:r>
              <a:rPr lang="en-US" b="1" dirty="0" smtClean="0">
                <a:solidFill>
                  <a:schemeClr val="tx1">
                    <a:lumMod val="50000"/>
                    <a:lumOff val="50000"/>
                  </a:schemeClr>
                </a:solidFill>
                <a:latin typeface="Arial Narrow" pitchFamily="34" charset="0"/>
              </a:rPr>
              <a:t>Supports &gt; 70 signal formats  </a:t>
            </a:r>
          </a:p>
          <a:p>
            <a:pPr>
              <a:buFontTx/>
              <a:buChar char="•"/>
            </a:pPr>
            <a:r>
              <a:rPr lang="en-US" i="1" dirty="0" smtClean="0">
                <a:solidFill>
                  <a:schemeClr val="tx1">
                    <a:lumMod val="50000"/>
                    <a:lumOff val="50000"/>
                  </a:schemeClr>
                </a:solidFill>
                <a:latin typeface="Arial Narrow" pitchFamily="34" charset="0"/>
              </a:rPr>
              <a:t> GSM to </a:t>
            </a:r>
            <a:r>
              <a:rPr lang="en-US" i="1" dirty="0" err="1" smtClean="0">
                <a:solidFill>
                  <a:schemeClr val="tx1">
                    <a:lumMod val="50000"/>
                    <a:lumOff val="50000"/>
                  </a:schemeClr>
                </a:solidFill>
                <a:latin typeface="Arial Narrow" pitchFamily="34" charset="0"/>
              </a:rPr>
              <a:t>WiFi</a:t>
            </a:r>
            <a:r>
              <a:rPr lang="en-US" i="1" dirty="0" smtClean="0">
                <a:solidFill>
                  <a:schemeClr val="tx1">
                    <a:lumMod val="50000"/>
                    <a:lumOff val="50000"/>
                  </a:schemeClr>
                </a:solidFill>
                <a:latin typeface="Arial Narrow" pitchFamily="34" charset="0"/>
              </a:rPr>
              <a:t>, </a:t>
            </a:r>
            <a:r>
              <a:rPr lang="en-US" i="1" dirty="0" err="1" smtClean="0">
                <a:solidFill>
                  <a:schemeClr val="tx1">
                    <a:lumMod val="50000"/>
                    <a:lumOff val="50000"/>
                  </a:schemeClr>
                </a:solidFill>
                <a:latin typeface="Arial Narrow" pitchFamily="34" charset="0"/>
              </a:rPr>
              <a:t>WiMAX</a:t>
            </a:r>
            <a:r>
              <a:rPr lang="en-US" i="1" dirty="0" smtClean="0">
                <a:solidFill>
                  <a:schemeClr val="tx1">
                    <a:lumMod val="50000"/>
                    <a:lumOff val="50000"/>
                  </a:schemeClr>
                </a:solidFill>
                <a:latin typeface="Arial Narrow" pitchFamily="34" charset="0"/>
              </a:rPr>
              <a:t> &amp; LTE </a:t>
            </a:r>
          </a:p>
          <a:p>
            <a:pPr>
              <a:buFontTx/>
              <a:buChar char="•"/>
            </a:pPr>
            <a:r>
              <a:rPr lang="en-US" i="1" dirty="0" smtClean="0">
                <a:solidFill>
                  <a:schemeClr val="tx1">
                    <a:lumMod val="50000"/>
                    <a:lumOff val="50000"/>
                  </a:schemeClr>
                </a:solidFill>
                <a:latin typeface="Arial Narrow" pitchFamily="34" charset="0"/>
              </a:rPr>
              <a:t> 2FSK to 1024QAM</a:t>
            </a:r>
          </a:p>
          <a:p>
            <a:pPr>
              <a:buFontTx/>
              <a:buChar char="•"/>
            </a:pPr>
            <a:r>
              <a:rPr lang="en-US" i="1" dirty="0" smtClean="0">
                <a:solidFill>
                  <a:schemeClr val="tx1">
                    <a:lumMod val="50000"/>
                    <a:lumOff val="50000"/>
                  </a:schemeClr>
                </a:solidFill>
                <a:latin typeface="Arial Narrow" pitchFamily="34" charset="0"/>
              </a:rPr>
              <a:t> AM/FM/PM</a:t>
            </a:r>
          </a:p>
          <a:p>
            <a:pPr>
              <a:buFontTx/>
              <a:buChar char="•"/>
            </a:pPr>
            <a:r>
              <a:rPr lang="en-US" i="1" dirty="0" smtClean="0">
                <a:solidFill>
                  <a:schemeClr val="tx1">
                    <a:lumMod val="50000"/>
                    <a:lumOff val="50000"/>
                  </a:schemeClr>
                </a:solidFill>
                <a:latin typeface="Arial Narrow" pitchFamily="34" charset="0"/>
              </a:rPr>
              <a:t> SISO and MIMO (4x4)</a:t>
            </a:r>
          </a:p>
          <a:p>
            <a:pPr>
              <a:buFontTx/>
              <a:buChar char="•"/>
            </a:pPr>
            <a:r>
              <a:rPr lang="en-US" i="1" dirty="0" smtClean="0">
                <a:solidFill>
                  <a:schemeClr val="tx1">
                    <a:lumMod val="50000"/>
                    <a:lumOff val="50000"/>
                  </a:schemeClr>
                </a:solidFill>
                <a:latin typeface="Arial Narrow" pitchFamily="34" charset="0"/>
              </a:rPr>
              <a:t> Custom OFDM</a:t>
            </a:r>
          </a:p>
          <a:p>
            <a:endParaRPr lang="en-US" sz="1400" i="1" dirty="0" smtClean="0">
              <a:solidFill>
                <a:schemeClr val="tx1">
                  <a:lumMod val="50000"/>
                  <a:lumOff val="50000"/>
                </a:schemeClr>
              </a:solidFill>
              <a:latin typeface="Arial Narrow" pitchFamily="34" charset="0"/>
            </a:endParaRPr>
          </a:p>
          <a:p>
            <a:r>
              <a:rPr lang="en-US" b="1" dirty="0" smtClean="0">
                <a:solidFill>
                  <a:schemeClr val="tx1">
                    <a:lumMod val="50000"/>
                    <a:lumOff val="50000"/>
                  </a:schemeClr>
                </a:solidFill>
                <a:latin typeface="Arial Narrow" pitchFamily="34" charset="0"/>
              </a:rPr>
              <a:t>High resolution (409K line) FFT based spectrum</a:t>
            </a:r>
          </a:p>
          <a:p>
            <a:endParaRPr lang="en-US" sz="1400" b="1" dirty="0" smtClean="0">
              <a:solidFill>
                <a:schemeClr val="tx1">
                  <a:lumMod val="50000"/>
                  <a:lumOff val="50000"/>
                </a:schemeClr>
              </a:solidFill>
              <a:latin typeface="Arial Narrow" pitchFamily="34" charset="0"/>
            </a:endParaRPr>
          </a:p>
          <a:p>
            <a:r>
              <a:rPr lang="en-US" b="1" dirty="0" smtClean="0">
                <a:solidFill>
                  <a:schemeClr val="tx1">
                    <a:lumMod val="50000"/>
                    <a:lumOff val="50000"/>
                  </a:schemeClr>
                </a:solidFill>
                <a:latin typeface="Arial Narrow" pitchFamily="34" charset="0"/>
              </a:rPr>
              <a:t>High quality time measurements </a:t>
            </a:r>
          </a:p>
          <a:p>
            <a:endParaRPr lang="en-US" b="1" dirty="0" smtClean="0">
              <a:solidFill>
                <a:schemeClr val="tx1">
                  <a:lumMod val="50000"/>
                  <a:lumOff val="50000"/>
                </a:schemeClr>
              </a:solidFill>
              <a:latin typeface="Arial Narrow" pitchFamily="34" charset="0"/>
            </a:endParaRPr>
          </a:p>
          <a:p>
            <a:r>
              <a:rPr lang="en-US" b="1" dirty="0" smtClean="0">
                <a:solidFill>
                  <a:schemeClr val="tx1">
                    <a:lumMod val="50000"/>
                    <a:lumOff val="50000"/>
                  </a:schemeClr>
                </a:solidFill>
                <a:latin typeface="Arial Narrow" pitchFamily="34" charset="0"/>
              </a:rPr>
              <a:t>SCPI Programming</a:t>
            </a:r>
          </a:p>
        </p:txBody>
      </p:sp>
      <p:pic>
        <p:nvPicPr>
          <p:cNvPr id="23564" name="Picture 12" descr="BrochureCover"/>
          <p:cNvPicPr>
            <a:picLocks noChangeAspect="1" noChangeArrowheads="1"/>
          </p:cNvPicPr>
          <p:nvPr/>
        </p:nvPicPr>
        <p:blipFill>
          <a:blip r:embed="rId3" cstate="print"/>
          <a:srcRect/>
          <a:stretch>
            <a:fillRect/>
          </a:stretch>
        </p:blipFill>
        <p:spPr bwMode="auto">
          <a:xfrm>
            <a:off x="468313" y="1684338"/>
            <a:ext cx="4170362" cy="3676650"/>
          </a:xfrm>
          <a:prstGeom prst="rect">
            <a:avLst/>
          </a:prstGeom>
          <a:noFill/>
        </p:spPr>
      </p:pic>
      <p:sp>
        <p:nvSpPr>
          <p:cNvPr id="23565" name="Text Box 3"/>
          <p:cNvSpPr txBox="1">
            <a:spLocks noChangeArrowheads="1"/>
          </p:cNvSpPr>
          <p:nvPr/>
        </p:nvSpPr>
        <p:spPr bwMode="auto">
          <a:xfrm>
            <a:off x="2349500" y="1148733"/>
            <a:ext cx="4902200" cy="701675"/>
          </a:xfrm>
          <a:prstGeom prst="rect">
            <a:avLst/>
          </a:prstGeom>
          <a:solidFill>
            <a:srgbClr val="FFCC00"/>
          </a:solidFill>
          <a:ln w="9525">
            <a:noFill/>
            <a:miter lim="800000"/>
            <a:headEnd/>
            <a:tailEnd/>
          </a:ln>
        </p:spPr>
        <p:txBody>
          <a:bodyPr>
            <a:spAutoFit/>
          </a:bodyPr>
          <a:lstStyle/>
          <a:p>
            <a:pPr algn="ctr"/>
            <a:r>
              <a:rPr lang="en-US" sz="2000" b="1" dirty="0" smtClean="0">
                <a:solidFill>
                  <a:srgbClr val="FFFFFF"/>
                </a:solidFill>
              </a:rPr>
              <a:t>Premier frequency, time &amp; modulation analysis for Wireless R&amp;D</a:t>
            </a:r>
          </a:p>
        </p:txBody>
      </p:sp>
      <p:pic>
        <p:nvPicPr>
          <p:cNvPr id="9" name="Picture 21" descr="ToTLogo"/>
          <p:cNvPicPr>
            <a:picLocks noChangeAspect="1" noChangeArrowheads="1"/>
          </p:cNvPicPr>
          <p:nvPr/>
        </p:nvPicPr>
        <p:blipFill>
          <a:blip r:embed="rId4" cstate="print"/>
          <a:srcRect/>
          <a:stretch>
            <a:fillRect/>
          </a:stretch>
        </p:blipFill>
        <p:spPr bwMode="auto">
          <a:xfrm>
            <a:off x="7633648" y="914400"/>
            <a:ext cx="1300162" cy="1447800"/>
          </a:xfrm>
          <a:prstGeom prst="rect">
            <a:avLst/>
          </a:prstGeom>
          <a:noFill/>
          <a:ln w="9525">
            <a:solidFill>
              <a:schemeClr val="tx1"/>
            </a:solidFill>
            <a:miter lim="800000"/>
            <a:headEnd/>
            <a:tailEnd/>
          </a:ln>
        </p:spPr>
      </p:pic>
      <p:sp>
        <p:nvSpPr>
          <p:cNvPr id="7" name="Text Box 7"/>
          <p:cNvSpPr txBox="1">
            <a:spLocks noChangeArrowheads="1"/>
          </p:cNvSpPr>
          <p:nvPr/>
        </p:nvSpPr>
        <p:spPr bwMode="auto">
          <a:xfrm>
            <a:off x="0" y="101025"/>
            <a:ext cx="9144000" cy="954107"/>
          </a:xfrm>
          <a:prstGeom prst="rect">
            <a:avLst/>
          </a:prstGeom>
          <a:noFill/>
          <a:ln w="9525">
            <a:noFill/>
            <a:miter lim="800000"/>
            <a:headEnd/>
            <a:tailEnd/>
          </a:ln>
          <a:effectLst/>
        </p:spPr>
        <p:txBody>
          <a:bodyPr wrap="square">
            <a:spAutoFit/>
          </a:bodyPr>
          <a:lstStyle/>
          <a:p>
            <a:r>
              <a:rPr lang="en-US" sz="2800" b="1" cap="small" spc="500" dirty="0" smtClean="0">
                <a:solidFill>
                  <a:schemeClr val="tx2"/>
                </a:solidFill>
                <a:latin typeface="+mj-lt"/>
              </a:rPr>
              <a:t>89600B Vector Signal Analysis Software</a:t>
            </a:r>
            <a:endParaRPr lang="en-US" sz="2800" b="1" cap="small" spc="500" dirty="0">
              <a:solidFill>
                <a:schemeClr val="tx2"/>
              </a:solidFill>
              <a:latin typeface="+mj-lt"/>
            </a:endParaRPr>
          </a:p>
        </p:txBody>
      </p:sp>
      <p:sp>
        <p:nvSpPr>
          <p:cNvPr id="8" name="Slide Number Placeholder 1"/>
          <p:cNvSpPr>
            <a:spLocks noGrp="1"/>
          </p:cNvSpPr>
          <p:nvPr>
            <p:ph type="sldNum" sz="quarter" idx="10"/>
          </p:nvPr>
        </p:nvSpPr>
        <p:spPr>
          <a:xfrm>
            <a:off x="147638" y="6629400"/>
            <a:ext cx="614362" cy="152400"/>
          </a:xfrm>
        </p:spPr>
        <p:txBody>
          <a:bodyPr/>
          <a:lstStyle/>
          <a:p>
            <a:pPr>
              <a:defRPr/>
            </a:pPr>
            <a:r>
              <a:rPr lang="en-US" dirty="0" smtClean="0"/>
              <a:t>Page </a:t>
            </a:r>
            <a:fld id="{3EAE490C-CE03-4F3A-9A03-A92ACB77D3B7}" type="slidenum">
              <a:rPr lang="en-US" smtClean="0"/>
              <a:pPr>
                <a:defRPr/>
              </a:pPr>
              <a:t>79</a:t>
            </a:fld>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28600" y="76199"/>
            <a:ext cx="9080500" cy="815975"/>
          </a:xfrm>
        </p:spPr>
        <p:txBody>
          <a:bodyPr/>
          <a:lstStyle/>
          <a:p>
            <a:r>
              <a:rPr lang="en-US" dirty="0" smtClean="0"/>
              <a:t>Overview</a:t>
            </a:r>
            <a:br>
              <a:rPr lang="en-US" dirty="0" smtClean="0"/>
            </a:br>
            <a:r>
              <a:rPr lang="en-US" sz="2100" dirty="0" smtClean="0"/>
              <a:t>	Different Types of Analyzers</a:t>
            </a:r>
            <a:endParaRPr lang="en-US" dirty="0" smtClean="0"/>
          </a:p>
        </p:txBody>
      </p:sp>
      <p:sp>
        <p:nvSpPr>
          <p:cNvPr id="1502211" name="AutoShape 3"/>
          <p:cNvSpPr>
            <a:spLocks noChangeArrowheads="1"/>
          </p:cNvSpPr>
          <p:nvPr/>
        </p:nvSpPr>
        <p:spPr bwMode="auto">
          <a:xfrm flipV="1">
            <a:off x="2044700" y="1768475"/>
            <a:ext cx="4843463" cy="3670300"/>
          </a:xfrm>
          <a:prstGeom prst="roundRect">
            <a:avLst>
              <a:gd name="adj" fmla="val 0"/>
            </a:avLst>
          </a:prstGeom>
          <a:gradFill rotWithShape="0">
            <a:gsLst>
              <a:gs pos="0">
                <a:schemeClr val="hlink"/>
              </a:gs>
              <a:gs pos="50000">
                <a:srgbClr val="FFFFFF"/>
              </a:gs>
              <a:gs pos="100000">
                <a:schemeClr val="hlink"/>
              </a:gs>
            </a:gsLst>
            <a:lin ang="5400000" scaled="1"/>
          </a:gradFill>
          <a:ln w="19050">
            <a:solidFill>
              <a:srgbClr val="000000"/>
            </a:solidFill>
            <a:round/>
            <a:headEnd/>
            <a:tailEnd/>
          </a:ln>
          <a:effectLst/>
        </p:spPr>
        <p:txBody>
          <a:bodyPr wrap="none" anchor="ctr"/>
          <a:lstStyle/>
          <a:p>
            <a:endParaRPr lang="en-US" dirty="0"/>
          </a:p>
        </p:txBody>
      </p:sp>
      <p:sp>
        <p:nvSpPr>
          <p:cNvPr id="15364" name="Text Box 4"/>
          <p:cNvSpPr txBox="1">
            <a:spLocks noChangeArrowheads="1"/>
          </p:cNvSpPr>
          <p:nvPr/>
        </p:nvSpPr>
        <p:spPr bwMode="auto">
          <a:xfrm>
            <a:off x="3101975" y="2033588"/>
            <a:ext cx="3411538" cy="631825"/>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900" dirty="0">
                <a:latin typeface="Agilent TT Cond" pitchFamily="34" charset="0"/>
              </a:rPr>
              <a:t>Parallel filters measured simultaneously</a:t>
            </a:r>
            <a:endParaRPr lang="en-US" sz="2200" dirty="0">
              <a:latin typeface="Agilent TT Cond" pitchFamily="34" charset="0"/>
            </a:endParaRPr>
          </a:p>
        </p:txBody>
      </p:sp>
      <p:sp>
        <p:nvSpPr>
          <p:cNvPr id="15365" name="Text Box 5"/>
          <p:cNvSpPr txBox="1">
            <a:spLocks noChangeArrowheads="1"/>
          </p:cNvSpPr>
          <p:nvPr/>
        </p:nvSpPr>
        <p:spPr bwMode="auto">
          <a:xfrm>
            <a:off x="4884738" y="3040063"/>
            <a:ext cx="1944687" cy="617537"/>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900" dirty="0">
                <a:solidFill>
                  <a:srgbClr val="000000"/>
                </a:solidFill>
                <a:latin typeface="Agilent TT Cond" pitchFamily="34" charset="0"/>
              </a:rPr>
              <a:t>LCD shows full spectral display</a:t>
            </a:r>
            <a:endParaRPr lang="en-US" sz="2200" dirty="0">
              <a:latin typeface="Agilent TT Cond" pitchFamily="34" charset="0"/>
            </a:endParaRPr>
          </a:p>
        </p:txBody>
      </p:sp>
      <p:sp>
        <p:nvSpPr>
          <p:cNvPr id="15366" name="Text Box 6"/>
          <p:cNvSpPr txBox="1">
            <a:spLocks noChangeArrowheads="1"/>
          </p:cNvSpPr>
          <p:nvPr/>
        </p:nvSpPr>
        <p:spPr bwMode="auto">
          <a:xfrm>
            <a:off x="2239963" y="2339975"/>
            <a:ext cx="276225" cy="423863"/>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2900" dirty="0">
                <a:solidFill>
                  <a:srgbClr val="000000"/>
                </a:solidFill>
                <a:latin typeface="Agilent TT Cond" pitchFamily="34" charset="0"/>
              </a:rPr>
              <a:t>A</a:t>
            </a:r>
            <a:endParaRPr lang="en-US" sz="2200" dirty="0">
              <a:latin typeface="Agilent TT Cond" pitchFamily="34" charset="0"/>
            </a:endParaRPr>
          </a:p>
        </p:txBody>
      </p:sp>
      <p:sp>
        <p:nvSpPr>
          <p:cNvPr id="15367" name="Text Box 7"/>
          <p:cNvSpPr txBox="1">
            <a:spLocks noChangeArrowheads="1"/>
          </p:cNvSpPr>
          <p:nvPr/>
        </p:nvSpPr>
        <p:spPr bwMode="auto">
          <a:xfrm>
            <a:off x="6334125" y="5054600"/>
            <a:ext cx="155575" cy="261938"/>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2900" dirty="0">
                <a:solidFill>
                  <a:srgbClr val="000000"/>
                </a:solidFill>
                <a:latin typeface="Agilent TT Cond" pitchFamily="34" charset="0"/>
              </a:rPr>
              <a:t>f</a:t>
            </a:r>
            <a:endParaRPr lang="en-US" sz="2200" dirty="0">
              <a:latin typeface="Agilent TT Cond" pitchFamily="34" charset="0"/>
            </a:endParaRPr>
          </a:p>
        </p:txBody>
      </p:sp>
      <p:sp>
        <p:nvSpPr>
          <p:cNvPr id="15368" name="Text Box 8"/>
          <p:cNvSpPr txBox="1">
            <a:spLocks noChangeArrowheads="1"/>
          </p:cNvSpPr>
          <p:nvPr/>
        </p:nvSpPr>
        <p:spPr bwMode="auto">
          <a:xfrm>
            <a:off x="3295650" y="4902200"/>
            <a:ext cx="146050" cy="414338"/>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2900" dirty="0">
                <a:solidFill>
                  <a:srgbClr val="000000"/>
                </a:solidFill>
                <a:latin typeface="Agilent TT Cond" pitchFamily="34" charset="0"/>
              </a:rPr>
              <a:t>f</a:t>
            </a:r>
            <a:endParaRPr lang="en-US" sz="2200" dirty="0">
              <a:latin typeface="Agilent TT Cond" pitchFamily="34" charset="0"/>
            </a:endParaRPr>
          </a:p>
        </p:txBody>
      </p:sp>
      <p:sp>
        <p:nvSpPr>
          <p:cNvPr id="15369" name="Text Box 9"/>
          <p:cNvSpPr txBox="1">
            <a:spLocks noChangeArrowheads="1"/>
          </p:cNvSpPr>
          <p:nvPr/>
        </p:nvSpPr>
        <p:spPr bwMode="auto">
          <a:xfrm>
            <a:off x="3425825" y="5129213"/>
            <a:ext cx="130175" cy="257175"/>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700" dirty="0">
                <a:solidFill>
                  <a:srgbClr val="000000"/>
                </a:solidFill>
                <a:latin typeface="Agilent TT Cond" pitchFamily="34" charset="0"/>
              </a:rPr>
              <a:t>1</a:t>
            </a:r>
            <a:endParaRPr lang="en-US" sz="2200" dirty="0">
              <a:latin typeface="Agilent TT Cond" pitchFamily="34" charset="0"/>
            </a:endParaRPr>
          </a:p>
        </p:txBody>
      </p:sp>
      <p:sp>
        <p:nvSpPr>
          <p:cNvPr id="15370" name="Text Box 10"/>
          <p:cNvSpPr txBox="1">
            <a:spLocks noChangeArrowheads="1"/>
          </p:cNvSpPr>
          <p:nvPr/>
        </p:nvSpPr>
        <p:spPr bwMode="auto">
          <a:xfrm>
            <a:off x="4059238" y="4902200"/>
            <a:ext cx="144462" cy="398463"/>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2900" dirty="0">
                <a:solidFill>
                  <a:srgbClr val="000000"/>
                </a:solidFill>
                <a:latin typeface="Agilent TT Cond" pitchFamily="34" charset="0"/>
              </a:rPr>
              <a:t>f</a:t>
            </a:r>
            <a:endParaRPr lang="en-US" sz="2200" dirty="0">
              <a:latin typeface="Agilent TT Cond" pitchFamily="34" charset="0"/>
            </a:endParaRPr>
          </a:p>
        </p:txBody>
      </p:sp>
      <p:sp>
        <p:nvSpPr>
          <p:cNvPr id="15371" name="Text Box 11"/>
          <p:cNvSpPr txBox="1">
            <a:spLocks noChangeArrowheads="1"/>
          </p:cNvSpPr>
          <p:nvPr/>
        </p:nvSpPr>
        <p:spPr bwMode="auto">
          <a:xfrm>
            <a:off x="4187825" y="5111750"/>
            <a:ext cx="130175" cy="257175"/>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700" dirty="0">
                <a:solidFill>
                  <a:srgbClr val="000000"/>
                </a:solidFill>
                <a:latin typeface="Agilent TT Cond" pitchFamily="34" charset="0"/>
              </a:rPr>
              <a:t>2</a:t>
            </a:r>
            <a:endParaRPr lang="en-US" sz="2200" dirty="0">
              <a:latin typeface="Agilent TT Cond" pitchFamily="34" charset="0"/>
            </a:endParaRPr>
          </a:p>
        </p:txBody>
      </p:sp>
      <p:sp>
        <p:nvSpPr>
          <p:cNvPr id="15372" name="Line 12"/>
          <p:cNvSpPr>
            <a:spLocks noChangeShapeType="1"/>
          </p:cNvSpPr>
          <p:nvPr/>
        </p:nvSpPr>
        <p:spPr bwMode="auto">
          <a:xfrm flipV="1">
            <a:off x="2601913" y="2486025"/>
            <a:ext cx="0" cy="2374900"/>
          </a:xfrm>
          <a:prstGeom prst="line">
            <a:avLst/>
          </a:prstGeom>
          <a:noFill/>
          <a:ln w="19050">
            <a:solidFill>
              <a:srgbClr val="000000"/>
            </a:solidFill>
            <a:round/>
            <a:headEnd/>
            <a:tailEnd type="triangle" w="med" len="med"/>
          </a:ln>
        </p:spPr>
        <p:txBody>
          <a:bodyPr wrap="none" anchor="ctr"/>
          <a:lstStyle/>
          <a:p>
            <a:endParaRPr lang="en-US" dirty="0"/>
          </a:p>
        </p:txBody>
      </p:sp>
      <p:sp>
        <p:nvSpPr>
          <p:cNvPr id="15373" name="Freeform 13"/>
          <p:cNvSpPr>
            <a:spLocks/>
          </p:cNvSpPr>
          <p:nvPr/>
        </p:nvSpPr>
        <p:spPr bwMode="auto">
          <a:xfrm>
            <a:off x="3005138" y="2736850"/>
            <a:ext cx="762000" cy="1558925"/>
          </a:xfrm>
          <a:custGeom>
            <a:avLst/>
            <a:gdLst>
              <a:gd name="T0" fmla="*/ 14524093 w 529"/>
              <a:gd name="T1" fmla="*/ 2147483647 h 1113"/>
              <a:gd name="T2" fmla="*/ 35273825 w 529"/>
              <a:gd name="T3" fmla="*/ 2147483647 h 1113"/>
              <a:gd name="T4" fmla="*/ 60172067 w 529"/>
              <a:gd name="T5" fmla="*/ 2147483647 h 1113"/>
              <a:gd name="T6" fmla="*/ 80921792 w 529"/>
              <a:gd name="T7" fmla="*/ 2142311473 h 1113"/>
              <a:gd name="T8" fmla="*/ 103745793 w 529"/>
              <a:gd name="T9" fmla="*/ 2126617181 h 1113"/>
              <a:gd name="T10" fmla="*/ 124494078 w 529"/>
              <a:gd name="T11" fmla="*/ 2099151820 h 1113"/>
              <a:gd name="T12" fmla="*/ 145243804 w 529"/>
              <a:gd name="T13" fmla="*/ 2067763236 h 1113"/>
              <a:gd name="T14" fmla="*/ 165992089 w 529"/>
              <a:gd name="T15" fmla="*/ 2024602182 h 1113"/>
              <a:gd name="T16" fmla="*/ 188816113 w 529"/>
              <a:gd name="T17" fmla="*/ 1967709148 h 1113"/>
              <a:gd name="T18" fmla="*/ 209565838 w 529"/>
              <a:gd name="T19" fmla="*/ 1902969668 h 1113"/>
              <a:gd name="T20" fmla="*/ 234464069 w 529"/>
              <a:gd name="T21" fmla="*/ 1822534496 h 1113"/>
              <a:gd name="T22" fmla="*/ 255213795 w 529"/>
              <a:gd name="T23" fmla="*/ 1728367344 h 1113"/>
              <a:gd name="T24" fmla="*/ 273887828 w 529"/>
              <a:gd name="T25" fmla="*/ 1620466810 h 1113"/>
              <a:gd name="T26" fmla="*/ 296711806 w 529"/>
              <a:gd name="T27" fmla="*/ 1492948762 h 1113"/>
              <a:gd name="T28" fmla="*/ 317460091 w 529"/>
              <a:gd name="T29" fmla="*/ 1349734671 h 1113"/>
              <a:gd name="T30" fmla="*/ 342359762 w 529"/>
              <a:gd name="T31" fmla="*/ 1200636797 h 1113"/>
              <a:gd name="T32" fmla="*/ 363108047 w 529"/>
              <a:gd name="T33" fmla="*/ 1037805541 h 1113"/>
              <a:gd name="T34" fmla="*/ 383857863 w 529"/>
              <a:gd name="T35" fmla="*/ 873011974 h 1113"/>
              <a:gd name="T36" fmla="*/ 406681841 w 529"/>
              <a:gd name="T37" fmla="*/ 702332697 h 1113"/>
              <a:gd name="T38" fmla="*/ 427430126 w 529"/>
              <a:gd name="T39" fmla="*/ 545386976 h 1113"/>
              <a:gd name="T40" fmla="*/ 450254105 w 529"/>
              <a:gd name="T41" fmla="*/ 398250012 h 1113"/>
              <a:gd name="T42" fmla="*/ 471003830 w 529"/>
              <a:gd name="T43" fmla="*/ 258960807 h 1113"/>
              <a:gd name="T44" fmla="*/ 491752116 w 529"/>
              <a:gd name="T45" fmla="*/ 153022542 h 1113"/>
              <a:gd name="T46" fmla="*/ 516651787 w 529"/>
              <a:gd name="T47" fmla="*/ 68664125 h 1113"/>
              <a:gd name="T48" fmla="*/ 537401512 w 529"/>
              <a:gd name="T49" fmla="*/ 19618921 h 1113"/>
              <a:gd name="T50" fmla="*/ 558149798 w 529"/>
              <a:gd name="T51" fmla="*/ 0 h 1113"/>
              <a:gd name="T52" fmla="*/ 578899523 w 529"/>
              <a:gd name="T53" fmla="*/ 19618921 h 1113"/>
              <a:gd name="T54" fmla="*/ 601723502 w 529"/>
              <a:gd name="T55" fmla="*/ 68664125 h 1113"/>
              <a:gd name="T56" fmla="*/ 624547480 w 529"/>
              <a:gd name="T57" fmla="*/ 153022542 h 1113"/>
              <a:gd name="T58" fmla="*/ 645295765 w 529"/>
              <a:gd name="T59" fmla="*/ 258960807 h 1113"/>
              <a:gd name="T60" fmla="*/ 668119743 w 529"/>
              <a:gd name="T61" fmla="*/ 398250012 h 1113"/>
              <a:gd name="T62" fmla="*/ 688869469 w 529"/>
              <a:gd name="T63" fmla="*/ 545386976 h 1113"/>
              <a:gd name="T64" fmla="*/ 711693447 w 529"/>
              <a:gd name="T65" fmla="*/ 702332697 h 1113"/>
              <a:gd name="T66" fmla="*/ 730367480 w 529"/>
              <a:gd name="T67" fmla="*/ 873011974 h 1113"/>
              <a:gd name="T68" fmla="*/ 753191458 w 529"/>
              <a:gd name="T69" fmla="*/ 1037805541 h 1113"/>
              <a:gd name="T70" fmla="*/ 773939924 w 529"/>
              <a:gd name="T71" fmla="*/ 1200636797 h 1113"/>
              <a:gd name="T72" fmla="*/ 794689649 w 529"/>
              <a:gd name="T73" fmla="*/ 1349734671 h 1113"/>
              <a:gd name="T74" fmla="*/ 819587880 w 529"/>
              <a:gd name="T75" fmla="*/ 1492948762 h 1113"/>
              <a:gd name="T76" fmla="*/ 840337606 w 529"/>
              <a:gd name="T77" fmla="*/ 1620466810 h 1113"/>
              <a:gd name="T78" fmla="*/ 861085891 w 529"/>
              <a:gd name="T79" fmla="*/ 1728367344 h 1113"/>
              <a:gd name="T80" fmla="*/ 883909869 w 529"/>
              <a:gd name="T81" fmla="*/ 1822534496 h 1113"/>
              <a:gd name="T82" fmla="*/ 906733847 w 529"/>
              <a:gd name="T83" fmla="*/ 1902969668 h 1113"/>
              <a:gd name="T84" fmla="*/ 927483573 w 529"/>
              <a:gd name="T85" fmla="*/ 1967709148 h 1113"/>
              <a:gd name="T86" fmla="*/ 950307551 w 529"/>
              <a:gd name="T87" fmla="*/ 2024602182 h 1113"/>
              <a:gd name="T88" fmla="*/ 971055836 w 529"/>
              <a:gd name="T89" fmla="*/ 2067763236 h 1113"/>
              <a:gd name="T90" fmla="*/ 993879814 w 529"/>
              <a:gd name="T91" fmla="*/ 2099151820 h 1113"/>
              <a:gd name="T92" fmla="*/ 1012553847 w 529"/>
              <a:gd name="T93" fmla="*/ 2126617181 h 1113"/>
              <a:gd name="T94" fmla="*/ 1035377826 w 529"/>
              <a:gd name="T95" fmla="*/ 2142311473 h 1113"/>
              <a:gd name="T96" fmla="*/ 1056127551 w 529"/>
              <a:gd name="T97" fmla="*/ 2147483647 h 1113"/>
              <a:gd name="T98" fmla="*/ 1076875837 w 529"/>
              <a:gd name="T99" fmla="*/ 2147483647 h 1113"/>
              <a:gd name="T100" fmla="*/ 0 w 529"/>
              <a:gd name="T101" fmla="*/ 2147483647 h 111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9"/>
              <a:gd name="T154" fmla="*/ 0 h 1113"/>
              <a:gd name="T155" fmla="*/ 529 w 529"/>
              <a:gd name="T156" fmla="*/ 1113 h 111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9" h="1113">
                <a:moveTo>
                  <a:pt x="0" y="1112"/>
                </a:moveTo>
                <a:lnTo>
                  <a:pt x="2" y="1109"/>
                </a:lnTo>
                <a:lnTo>
                  <a:pt x="5" y="1109"/>
                </a:lnTo>
                <a:lnTo>
                  <a:pt x="7" y="1108"/>
                </a:lnTo>
                <a:lnTo>
                  <a:pt x="10" y="1108"/>
                </a:lnTo>
                <a:lnTo>
                  <a:pt x="13" y="1108"/>
                </a:lnTo>
                <a:lnTo>
                  <a:pt x="15" y="1105"/>
                </a:lnTo>
                <a:lnTo>
                  <a:pt x="17" y="1105"/>
                </a:lnTo>
                <a:lnTo>
                  <a:pt x="21" y="1104"/>
                </a:lnTo>
                <a:lnTo>
                  <a:pt x="23" y="1104"/>
                </a:lnTo>
                <a:lnTo>
                  <a:pt x="25" y="1102"/>
                </a:lnTo>
                <a:lnTo>
                  <a:pt x="29" y="1099"/>
                </a:lnTo>
                <a:lnTo>
                  <a:pt x="30" y="1099"/>
                </a:lnTo>
                <a:lnTo>
                  <a:pt x="34" y="1097"/>
                </a:lnTo>
                <a:lnTo>
                  <a:pt x="36" y="1096"/>
                </a:lnTo>
                <a:lnTo>
                  <a:pt x="39" y="1092"/>
                </a:lnTo>
                <a:lnTo>
                  <a:pt x="41" y="1091"/>
                </a:lnTo>
                <a:lnTo>
                  <a:pt x="43" y="1090"/>
                </a:lnTo>
                <a:lnTo>
                  <a:pt x="46" y="1086"/>
                </a:lnTo>
                <a:lnTo>
                  <a:pt x="50" y="1084"/>
                </a:lnTo>
                <a:lnTo>
                  <a:pt x="51" y="1081"/>
                </a:lnTo>
                <a:lnTo>
                  <a:pt x="55" y="1076"/>
                </a:lnTo>
                <a:lnTo>
                  <a:pt x="57" y="1075"/>
                </a:lnTo>
                <a:lnTo>
                  <a:pt x="60" y="1070"/>
                </a:lnTo>
                <a:lnTo>
                  <a:pt x="63" y="1066"/>
                </a:lnTo>
                <a:lnTo>
                  <a:pt x="65" y="1062"/>
                </a:lnTo>
                <a:lnTo>
                  <a:pt x="67" y="1057"/>
                </a:lnTo>
                <a:lnTo>
                  <a:pt x="70" y="1054"/>
                </a:lnTo>
                <a:lnTo>
                  <a:pt x="73" y="1047"/>
                </a:lnTo>
                <a:lnTo>
                  <a:pt x="75" y="1044"/>
                </a:lnTo>
                <a:lnTo>
                  <a:pt x="78" y="1037"/>
                </a:lnTo>
                <a:lnTo>
                  <a:pt x="80" y="1032"/>
                </a:lnTo>
                <a:lnTo>
                  <a:pt x="83" y="1024"/>
                </a:lnTo>
                <a:lnTo>
                  <a:pt x="86" y="1017"/>
                </a:lnTo>
                <a:lnTo>
                  <a:pt x="88" y="1011"/>
                </a:lnTo>
                <a:lnTo>
                  <a:pt x="91" y="1003"/>
                </a:lnTo>
                <a:lnTo>
                  <a:pt x="94" y="996"/>
                </a:lnTo>
                <a:lnTo>
                  <a:pt x="96" y="988"/>
                </a:lnTo>
                <a:lnTo>
                  <a:pt x="99" y="980"/>
                </a:lnTo>
                <a:lnTo>
                  <a:pt x="101" y="970"/>
                </a:lnTo>
                <a:lnTo>
                  <a:pt x="103" y="962"/>
                </a:lnTo>
                <a:lnTo>
                  <a:pt x="107" y="950"/>
                </a:lnTo>
                <a:lnTo>
                  <a:pt x="109" y="940"/>
                </a:lnTo>
                <a:lnTo>
                  <a:pt x="113" y="929"/>
                </a:lnTo>
                <a:lnTo>
                  <a:pt x="115" y="918"/>
                </a:lnTo>
                <a:lnTo>
                  <a:pt x="117" y="906"/>
                </a:lnTo>
                <a:lnTo>
                  <a:pt x="120" y="894"/>
                </a:lnTo>
                <a:lnTo>
                  <a:pt x="123" y="881"/>
                </a:lnTo>
                <a:lnTo>
                  <a:pt x="125" y="866"/>
                </a:lnTo>
                <a:lnTo>
                  <a:pt x="128" y="854"/>
                </a:lnTo>
                <a:lnTo>
                  <a:pt x="130" y="840"/>
                </a:lnTo>
                <a:lnTo>
                  <a:pt x="132" y="826"/>
                </a:lnTo>
                <a:lnTo>
                  <a:pt x="136" y="808"/>
                </a:lnTo>
                <a:lnTo>
                  <a:pt x="138" y="793"/>
                </a:lnTo>
                <a:lnTo>
                  <a:pt x="141" y="777"/>
                </a:lnTo>
                <a:lnTo>
                  <a:pt x="143" y="761"/>
                </a:lnTo>
                <a:lnTo>
                  <a:pt x="146" y="744"/>
                </a:lnTo>
                <a:lnTo>
                  <a:pt x="149" y="725"/>
                </a:lnTo>
                <a:lnTo>
                  <a:pt x="151" y="709"/>
                </a:lnTo>
                <a:lnTo>
                  <a:pt x="153" y="688"/>
                </a:lnTo>
                <a:lnTo>
                  <a:pt x="157" y="671"/>
                </a:lnTo>
                <a:lnTo>
                  <a:pt x="159" y="652"/>
                </a:lnTo>
                <a:lnTo>
                  <a:pt x="161" y="631"/>
                </a:lnTo>
                <a:lnTo>
                  <a:pt x="165" y="612"/>
                </a:lnTo>
                <a:lnTo>
                  <a:pt x="166" y="590"/>
                </a:lnTo>
                <a:lnTo>
                  <a:pt x="170" y="571"/>
                </a:lnTo>
                <a:lnTo>
                  <a:pt x="172" y="551"/>
                </a:lnTo>
                <a:lnTo>
                  <a:pt x="175" y="529"/>
                </a:lnTo>
                <a:lnTo>
                  <a:pt x="177" y="507"/>
                </a:lnTo>
                <a:lnTo>
                  <a:pt x="180" y="486"/>
                </a:lnTo>
                <a:lnTo>
                  <a:pt x="183" y="466"/>
                </a:lnTo>
                <a:lnTo>
                  <a:pt x="185" y="445"/>
                </a:lnTo>
                <a:lnTo>
                  <a:pt x="187" y="424"/>
                </a:lnTo>
                <a:lnTo>
                  <a:pt x="190" y="403"/>
                </a:lnTo>
                <a:lnTo>
                  <a:pt x="193" y="380"/>
                </a:lnTo>
                <a:lnTo>
                  <a:pt x="196" y="358"/>
                </a:lnTo>
                <a:lnTo>
                  <a:pt x="197" y="338"/>
                </a:lnTo>
                <a:lnTo>
                  <a:pt x="201" y="317"/>
                </a:lnTo>
                <a:lnTo>
                  <a:pt x="203" y="298"/>
                </a:lnTo>
                <a:lnTo>
                  <a:pt x="206" y="278"/>
                </a:lnTo>
                <a:lnTo>
                  <a:pt x="209" y="259"/>
                </a:lnTo>
                <a:lnTo>
                  <a:pt x="211" y="237"/>
                </a:lnTo>
                <a:lnTo>
                  <a:pt x="214" y="220"/>
                </a:lnTo>
                <a:lnTo>
                  <a:pt x="217" y="203"/>
                </a:lnTo>
                <a:lnTo>
                  <a:pt x="219" y="184"/>
                </a:lnTo>
                <a:lnTo>
                  <a:pt x="222" y="167"/>
                </a:lnTo>
                <a:lnTo>
                  <a:pt x="224" y="150"/>
                </a:lnTo>
                <a:lnTo>
                  <a:pt x="227" y="132"/>
                </a:lnTo>
                <a:lnTo>
                  <a:pt x="230" y="119"/>
                </a:lnTo>
                <a:lnTo>
                  <a:pt x="232" y="103"/>
                </a:lnTo>
                <a:lnTo>
                  <a:pt x="236" y="90"/>
                </a:lnTo>
                <a:lnTo>
                  <a:pt x="237" y="78"/>
                </a:lnTo>
                <a:lnTo>
                  <a:pt x="241" y="64"/>
                </a:lnTo>
                <a:lnTo>
                  <a:pt x="243" y="54"/>
                </a:lnTo>
                <a:lnTo>
                  <a:pt x="245" y="43"/>
                </a:lnTo>
                <a:lnTo>
                  <a:pt x="249" y="35"/>
                </a:lnTo>
                <a:lnTo>
                  <a:pt x="251" y="26"/>
                </a:lnTo>
                <a:lnTo>
                  <a:pt x="253" y="20"/>
                </a:lnTo>
                <a:lnTo>
                  <a:pt x="256" y="15"/>
                </a:lnTo>
                <a:lnTo>
                  <a:pt x="259" y="10"/>
                </a:lnTo>
                <a:lnTo>
                  <a:pt x="261" y="5"/>
                </a:lnTo>
                <a:lnTo>
                  <a:pt x="264" y="3"/>
                </a:lnTo>
                <a:lnTo>
                  <a:pt x="266" y="3"/>
                </a:lnTo>
                <a:lnTo>
                  <a:pt x="269" y="0"/>
                </a:lnTo>
                <a:lnTo>
                  <a:pt x="272" y="3"/>
                </a:lnTo>
                <a:lnTo>
                  <a:pt x="274" y="3"/>
                </a:lnTo>
                <a:lnTo>
                  <a:pt x="276" y="5"/>
                </a:lnTo>
                <a:lnTo>
                  <a:pt x="279" y="10"/>
                </a:lnTo>
                <a:lnTo>
                  <a:pt x="282" y="15"/>
                </a:lnTo>
                <a:lnTo>
                  <a:pt x="285" y="20"/>
                </a:lnTo>
                <a:lnTo>
                  <a:pt x="287" y="26"/>
                </a:lnTo>
                <a:lnTo>
                  <a:pt x="290" y="35"/>
                </a:lnTo>
                <a:lnTo>
                  <a:pt x="292" y="43"/>
                </a:lnTo>
                <a:lnTo>
                  <a:pt x="295" y="54"/>
                </a:lnTo>
                <a:lnTo>
                  <a:pt x="297" y="64"/>
                </a:lnTo>
                <a:lnTo>
                  <a:pt x="301" y="78"/>
                </a:lnTo>
                <a:lnTo>
                  <a:pt x="303" y="90"/>
                </a:lnTo>
                <a:lnTo>
                  <a:pt x="305" y="103"/>
                </a:lnTo>
                <a:lnTo>
                  <a:pt x="308" y="119"/>
                </a:lnTo>
                <a:lnTo>
                  <a:pt x="311" y="132"/>
                </a:lnTo>
                <a:lnTo>
                  <a:pt x="314" y="150"/>
                </a:lnTo>
                <a:lnTo>
                  <a:pt x="316" y="167"/>
                </a:lnTo>
                <a:lnTo>
                  <a:pt x="319" y="184"/>
                </a:lnTo>
                <a:lnTo>
                  <a:pt x="322" y="203"/>
                </a:lnTo>
                <a:lnTo>
                  <a:pt x="324" y="220"/>
                </a:lnTo>
                <a:lnTo>
                  <a:pt x="326" y="237"/>
                </a:lnTo>
                <a:lnTo>
                  <a:pt x="329" y="259"/>
                </a:lnTo>
                <a:lnTo>
                  <a:pt x="332" y="278"/>
                </a:lnTo>
                <a:lnTo>
                  <a:pt x="333" y="298"/>
                </a:lnTo>
                <a:lnTo>
                  <a:pt x="337" y="317"/>
                </a:lnTo>
                <a:lnTo>
                  <a:pt x="339" y="338"/>
                </a:lnTo>
                <a:lnTo>
                  <a:pt x="343" y="358"/>
                </a:lnTo>
                <a:lnTo>
                  <a:pt x="345" y="380"/>
                </a:lnTo>
                <a:lnTo>
                  <a:pt x="347" y="403"/>
                </a:lnTo>
                <a:lnTo>
                  <a:pt x="351" y="424"/>
                </a:lnTo>
                <a:lnTo>
                  <a:pt x="352" y="445"/>
                </a:lnTo>
                <a:lnTo>
                  <a:pt x="356" y="466"/>
                </a:lnTo>
                <a:lnTo>
                  <a:pt x="359" y="486"/>
                </a:lnTo>
                <a:lnTo>
                  <a:pt x="361" y="507"/>
                </a:lnTo>
                <a:lnTo>
                  <a:pt x="363" y="529"/>
                </a:lnTo>
                <a:lnTo>
                  <a:pt x="366" y="551"/>
                </a:lnTo>
                <a:lnTo>
                  <a:pt x="368" y="571"/>
                </a:lnTo>
                <a:lnTo>
                  <a:pt x="372" y="590"/>
                </a:lnTo>
                <a:lnTo>
                  <a:pt x="373" y="612"/>
                </a:lnTo>
                <a:lnTo>
                  <a:pt x="376" y="631"/>
                </a:lnTo>
                <a:lnTo>
                  <a:pt x="379" y="652"/>
                </a:lnTo>
                <a:lnTo>
                  <a:pt x="381" y="671"/>
                </a:lnTo>
                <a:lnTo>
                  <a:pt x="383" y="688"/>
                </a:lnTo>
                <a:lnTo>
                  <a:pt x="387" y="709"/>
                </a:lnTo>
                <a:lnTo>
                  <a:pt x="389" y="725"/>
                </a:lnTo>
                <a:lnTo>
                  <a:pt x="392" y="744"/>
                </a:lnTo>
                <a:lnTo>
                  <a:pt x="395" y="761"/>
                </a:lnTo>
                <a:lnTo>
                  <a:pt x="397" y="777"/>
                </a:lnTo>
                <a:lnTo>
                  <a:pt x="400" y="793"/>
                </a:lnTo>
                <a:lnTo>
                  <a:pt x="402" y="808"/>
                </a:lnTo>
                <a:lnTo>
                  <a:pt x="405" y="826"/>
                </a:lnTo>
                <a:lnTo>
                  <a:pt x="408" y="840"/>
                </a:lnTo>
                <a:lnTo>
                  <a:pt x="410" y="854"/>
                </a:lnTo>
                <a:lnTo>
                  <a:pt x="412" y="866"/>
                </a:lnTo>
                <a:lnTo>
                  <a:pt x="415" y="881"/>
                </a:lnTo>
                <a:lnTo>
                  <a:pt x="418" y="894"/>
                </a:lnTo>
                <a:lnTo>
                  <a:pt x="421" y="906"/>
                </a:lnTo>
                <a:lnTo>
                  <a:pt x="423" y="918"/>
                </a:lnTo>
                <a:lnTo>
                  <a:pt x="426" y="929"/>
                </a:lnTo>
                <a:lnTo>
                  <a:pt x="429" y="940"/>
                </a:lnTo>
                <a:lnTo>
                  <a:pt x="431" y="950"/>
                </a:lnTo>
                <a:lnTo>
                  <a:pt x="433" y="962"/>
                </a:lnTo>
                <a:lnTo>
                  <a:pt x="437" y="970"/>
                </a:lnTo>
                <a:lnTo>
                  <a:pt x="439" y="980"/>
                </a:lnTo>
                <a:lnTo>
                  <a:pt x="441" y="988"/>
                </a:lnTo>
                <a:lnTo>
                  <a:pt x="445" y="996"/>
                </a:lnTo>
                <a:lnTo>
                  <a:pt x="447" y="1003"/>
                </a:lnTo>
                <a:lnTo>
                  <a:pt x="450" y="1011"/>
                </a:lnTo>
                <a:lnTo>
                  <a:pt x="452" y="1017"/>
                </a:lnTo>
                <a:lnTo>
                  <a:pt x="454" y="1024"/>
                </a:lnTo>
                <a:lnTo>
                  <a:pt x="458" y="1032"/>
                </a:lnTo>
                <a:lnTo>
                  <a:pt x="460" y="1037"/>
                </a:lnTo>
                <a:lnTo>
                  <a:pt x="462" y="1044"/>
                </a:lnTo>
                <a:lnTo>
                  <a:pt x="466" y="1047"/>
                </a:lnTo>
                <a:lnTo>
                  <a:pt x="468" y="1054"/>
                </a:lnTo>
                <a:lnTo>
                  <a:pt x="470" y="1057"/>
                </a:lnTo>
                <a:lnTo>
                  <a:pt x="473" y="1062"/>
                </a:lnTo>
                <a:lnTo>
                  <a:pt x="475" y="1066"/>
                </a:lnTo>
                <a:lnTo>
                  <a:pt x="479" y="1070"/>
                </a:lnTo>
                <a:lnTo>
                  <a:pt x="481" y="1075"/>
                </a:lnTo>
                <a:lnTo>
                  <a:pt x="483" y="1076"/>
                </a:lnTo>
                <a:lnTo>
                  <a:pt x="487" y="1081"/>
                </a:lnTo>
                <a:lnTo>
                  <a:pt x="488" y="1084"/>
                </a:lnTo>
                <a:lnTo>
                  <a:pt x="491" y="1086"/>
                </a:lnTo>
                <a:lnTo>
                  <a:pt x="494" y="1090"/>
                </a:lnTo>
                <a:lnTo>
                  <a:pt x="497" y="1091"/>
                </a:lnTo>
                <a:lnTo>
                  <a:pt x="499" y="1092"/>
                </a:lnTo>
                <a:lnTo>
                  <a:pt x="502" y="1096"/>
                </a:lnTo>
                <a:lnTo>
                  <a:pt x="504" y="1097"/>
                </a:lnTo>
                <a:lnTo>
                  <a:pt x="508" y="1099"/>
                </a:lnTo>
                <a:lnTo>
                  <a:pt x="509" y="1099"/>
                </a:lnTo>
                <a:lnTo>
                  <a:pt x="512" y="1102"/>
                </a:lnTo>
                <a:lnTo>
                  <a:pt x="515" y="1104"/>
                </a:lnTo>
                <a:lnTo>
                  <a:pt x="518" y="1104"/>
                </a:lnTo>
                <a:lnTo>
                  <a:pt x="519" y="1105"/>
                </a:lnTo>
                <a:lnTo>
                  <a:pt x="523" y="1105"/>
                </a:lnTo>
                <a:lnTo>
                  <a:pt x="525" y="1108"/>
                </a:lnTo>
                <a:lnTo>
                  <a:pt x="528" y="1108"/>
                </a:lnTo>
                <a:lnTo>
                  <a:pt x="0" y="1112"/>
                </a:lnTo>
              </a:path>
            </a:pathLst>
          </a:custGeom>
          <a:noFill/>
          <a:ln w="9525">
            <a:solidFill>
              <a:schemeClr val="tx2"/>
            </a:solidFill>
            <a:round/>
            <a:headEnd/>
            <a:tailEnd/>
          </a:ln>
        </p:spPr>
        <p:txBody>
          <a:bodyPr/>
          <a:lstStyle/>
          <a:p>
            <a:endParaRPr lang="en-US" dirty="0"/>
          </a:p>
        </p:txBody>
      </p:sp>
      <p:sp>
        <p:nvSpPr>
          <p:cNvPr id="15374" name="Freeform 14"/>
          <p:cNvSpPr>
            <a:spLocks/>
          </p:cNvSpPr>
          <p:nvPr/>
        </p:nvSpPr>
        <p:spPr bwMode="auto">
          <a:xfrm>
            <a:off x="2979738" y="4275138"/>
            <a:ext cx="393700" cy="39687"/>
          </a:xfrm>
          <a:custGeom>
            <a:avLst/>
            <a:gdLst>
              <a:gd name="T0" fmla="*/ 8318173 w 273"/>
              <a:gd name="T1" fmla="*/ 16071819 h 28"/>
              <a:gd name="T2" fmla="*/ 95667660 w 273"/>
              <a:gd name="T3" fmla="*/ 14063374 h 28"/>
              <a:gd name="T4" fmla="*/ 563605273 w 273"/>
              <a:gd name="T5" fmla="*/ 0 h 28"/>
              <a:gd name="T6" fmla="*/ 565684816 w 273"/>
              <a:gd name="T7" fmla="*/ 54243632 h 28"/>
              <a:gd name="T8" fmla="*/ 0 w 273"/>
              <a:gd name="T9" fmla="*/ 42188698 h 28"/>
              <a:gd name="T10" fmla="*/ 8318173 w 273"/>
              <a:gd name="T11" fmla="*/ 16071819 h 28"/>
              <a:gd name="T12" fmla="*/ 8318173 w 273"/>
              <a:gd name="T13" fmla="*/ 16071819 h 28"/>
              <a:gd name="T14" fmla="*/ 0 60000 65536"/>
              <a:gd name="T15" fmla="*/ 0 60000 65536"/>
              <a:gd name="T16" fmla="*/ 0 60000 65536"/>
              <a:gd name="T17" fmla="*/ 0 60000 65536"/>
              <a:gd name="T18" fmla="*/ 0 60000 65536"/>
              <a:gd name="T19" fmla="*/ 0 60000 65536"/>
              <a:gd name="T20" fmla="*/ 0 60000 65536"/>
              <a:gd name="T21" fmla="*/ 0 w 273"/>
              <a:gd name="T22" fmla="*/ 0 h 28"/>
              <a:gd name="T23" fmla="*/ 273 w 27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 h="28">
                <a:moveTo>
                  <a:pt x="4" y="8"/>
                </a:moveTo>
                <a:lnTo>
                  <a:pt x="46" y="7"/>
                </a:lnTo>
                <a:lnTo>
                  <a:pt x="271" y="0"/>
                </a:lnTo>
                <a:lnTo>
                  <a:pt x="272" y="27"/>
                </a:lnTo>
                <a:lnTo>
                  <a:pt x="0" y="21"/>
                </a:lnTo>
                <a:lnTo>
                  <a:pt x="4" y="8"/>
                </a:lnTo>
              </a:path>
            </a:pathLst>
          </a:custGeom>
          <a:solidFill>
            <a:srgbClr val="FFFFFF"/>
          </a:solidFill>
          <a:ln w="19050">
            <a:solidFill>
              <a:srgbClr val="FFFFFF"/>
            </a:solidFill>
            <a:round/>
            <a:headEnd/>
            <a:tailEnd/>
          </a:ln>
        </p:spPr>
        <p:txBody>
          <a:bodyPr/>
          <a:lstStyle/>
          <a:p>
            <a:endParaRPr lang="en-US" dirty="0"/>
          </a:p>
        </p:txBody>
      </p:sp>
      <p:sp>
        <p:nvSpPr>
          <p:cNvPr id="15375" name="Freeform 15"/>
          <p:cNvSpPr>
            <a:spLocks/>
          </p:cNvSpPr>
          <p:nvPr/>
        </p:nvSpPr>
        <p:spPr bwMode="auto">
          <a:xfrm>
            <a:off x="3398838" y="4273550"/>
            <a:ext cx="390525" cy="41275"/>
          </a:xfrm>
          <a:custGeom>
            <a:avLst/>
            <a:gdLst>
              <a:gd name="T0" fmla="*/ 539923086 w 271"/>
              <a:gd name="T1" fmla="*/ 16205420 h 29"/>
              <a:gd name="T2" fmla="*/ 465165682 w 271"/>
              <a:gd name="T3" fmla="*/ 16205420 h 29"/>
              <a:gd name="T4" fmla="*/ 0 w 271"/>
              <a:gd name="T5" fmla="*/ 0 h 29"/>
              <a:gd name="T6" fmla="*/ 0 w 271"/>
              <a:gd name="T7" fmla="*/ 56720397 h 29"/>
              <a:gd name="T8" fmla="*/ 560690072 w 271"/>
              <a:gd name="T9" fmla="*/ 44565613 h 29"/>
              <a:gd name="T10" fmla="*/ 539923086 w 271"/>
              <a:gd name="T11" fmla="*/ 16205420 h 29"/>
              <a:gd name="T12" fmla="*/ 539923086 w 271"/>
              <a:gd name="T13" fmla="*/ 16205420 h 29"/>
              <a:gd name="T14" fmla="*/ 0 60000 65536"/>
              <a:gd name="T15" fmla="*/ 0 60000 65536"/>
              <a:gd name="T16" fmla="*/ 0 60000 65536"/>
              <a:gd name="T17" fmla="*/ 0 60000 65536"/>
              <a:gd name="T18" fmla="*/ 0 60000 65536"/>
              <a:gd name="T19" fmla="*/ 0 60000 65536"/>
              <a:gd name="T20" fmla="*/ 0 60000 65536"/>
              <a:gd name="T21" fmla="*/ 0 w 271"/>
              <a:gd name="T22" fmla="*/ 0 h 29"/>
              <a:gd name="T23" fmla="*/ 271 w 271"/>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1" h="29">
                <a:moveTo>
                  <a:pt x="260" y="8"/>
                </a:moveTo>
                <a:lnTo>
                  <a:pt x="224" y="8"/>
                </a:lnTo>
                <a:lnTo>
                  <a:pt x="0" y="0"/>
                </a:lnTo>
                <a:lnTo>
                  <a:pt x="0" y="28"/>
                </a:lnTo>
                <a:lnTo>
                  <a:pt x="270" y="22"/>
                </a:lnTo>
                <a:lnTo>
                  <a:pt x="260" y="8"/>
                </a:lnTo>
              </a:path>
            </a:pathLst>
          </a:custGeom>
          <a:solidFill>
            <a:srgbClr val="FFFFFF"/>
          </a:solidFill>
          <a:ln w="19050">
            <a:solidFill>
              <a:srgbClr val="FFFFFF"/>
            </a:solidFill>
            <a:round/>
            <a:headEnd/>
            <a:tailEnd/>
          </a:ln>
        </p:spPr>
        <p:txBody>
          <a:bodyPr/>
          <a:lstStyle/>
          <a:p>
            <a:endParaRPr lang="en-US" dirty="0"/>
          </a:p>
        </p:txBody>
      </p:sp>
      <p:sp>
        <p:nvSpPr>
          <p:cNvPr id="15376" name="Line 16"/>
          <p:cNvSpPr>
            <a:spLocks noChangeShapeType="1"/>
          </p:cNvSpPr>
          <p:nvPr/>
        </p:nvSpPr>
        <p:spPr bwMode="auto">
          <a:xfrm>
            <a:off x="2601913" y="4860925"/>
            <a:ext cx="3873500" cy="0"/>
          </a:xfrm>
          <a:prstGeom prst="line">
            <a:avLst/>
          </a:prstGeom>
          <a:noFill/>
          <a:ln w="19050">
            <a:solidFill>
              <a:srgbClr val="000000"/>
            </a:solidFill>
            <a:round/>
            <a:headEnd/>
            <a:tailEnd type="triangle" w="med" len="med"/>
          </a:ln>
        </p:spPr>
        <p:txBody>
          <a:bodyPr wrap="none" anchor="ctr"/>
          <a:lstStyle/>
          <a:p>
            <a:endParaRPr lang="en-US" dirty="0"/>
          </a:p>
        </p:txBody>
      </p:sp>
      <p:sp>
        <p:nvSpPr>
          <p:cNvPr id="15377" name="AutoShape 17"/>
          <p:cNvSpPr>
            <a:spLocks noChangeArrowheads="1"/>
          </p:cNvSpPr>
          <p:nvPr/>
        </p:nvSpPr>
        <p:spPr bwMode="auto">
          <a:xfrm flipV="1">
            <a:off x="5348288" y="3684588"/>
            <a:ext cx="638175" cy="474662"/>
          </a:xfrm>
          <a:prstGeom prst="roundRect">
            <a:avLst>
              <a:gd name="adj" fmla="val 0"/>
            </a:avLst>
          </a:prstGeom>
          <a:noFill/>
          <a:ln w="19050">
            <a:solidFill>
              <a:srgbClr val="000000"/>
            </a:solidFill>
            <a:round/>
            <a:headEnd/>
            <a:tailEnd/>
          </a:ln>
        </p:spPr>
        <p:txBody>
          <a:bodyPr wrap="none" anchor="ctr"/>
          <a:lstStyle/>
          <a:p>
            <a:endParaRPr lang="en-US" dirty="0"/>
          </a:p>
        </p:txBody>
      </p:sp>
      <p:sp>
        <p:nvSpPr>
          <p:cNvPr id="15378" name="Line 18"/>
          <p:cNvSpPr>
            <a:spLocks noChangeShapeType="1"/>
          </p:cNvSpPr>
          <p:nvPr/>
        </p:nvSpPr>
        <p:spPr bwMode="auto">
          <a:xfrm>
            <a:off x="5416550" y="4044950"/>
            <a:ext cx="488950" cy="0"/>
          </a:xfrm>
          <a:prstGeom prst="line">
            <a:avLst/>
          </a:prstGeom>
          <a:noFill/>
          <a:ln w="19050">
            <a:solidFill>
              <a:srgbClr val="000000"/>
            </a:solidFill>
            <a:round/>
            <a:headEnd/>
            <a:tailEnd/>
          </a:ln>
        </p:spPr>
        <p:txBody>
          <a:bodyPr wrap="none" anchor="ctr"/>
          <a:lstStyle/>
          <a:p>
            <a:endParaRPr lang="en-US" dirty="0"/>
          </a:p>
        </p:txBody>
      </p:sp>
      <p:sp>
        <p:nvSpPr>
          <p:cNvPr id="15379" name="Line 19"/>
          <p:cNvSpPr>
            <a:spLocks noChangeShapeType="1"/>
          </p:cNvSpPr>
          <p:nvPr/>
        </p:nvSpPr>
        <p:spPr bwMode="auto">
          <a:xfrm flipV="1">
            <a:off x="5608638" y="3903663"/>
            <a:ext cx="0" cy="141287"/>
          </a:xfrm>
          <a:prstGeom prst="line">
            <a:avLst/>
          </a:prstGeom>
          <a:noFill/>
          <a:ln w="31750">
            <a:solidFill>
              <a:srgbClr val="000000"/>
            </a:solidFill>
            <a:round/>
            <a:headEnd/>
            <a:tailEnd/>
          </a:ln>
        </p:spPr>
        <p:txBody>
          <a:bodyPr wrap="none" anchor="ctr"/>
          <a:lstStyle/>
          <a:p>
            <a:endParaRPr lang="en-US" dirty="0"/>
          </a:p>
        </p:txBody>
      </p:sp>
      <p:sp>
        <p:nvSpPr>
          <p:cNvPr id="15380" name="Line 20"/>
          <p:cNvSpPr>
            <a:spLocks noChangeShapeType="1"/>
          </p:cNvSpPr>
          <p:nvPr/>
        </p:nvSpPr>
        <p:spPr bwMode="auto">
          <a:xfrm flipV="1">
            <a:off x="5514975" y="3771900"/>
            <a:ext cx="0" cy="273050"/>
          </a:xfrm>
          <a:prstGeom prst="line">
            <a:avLst/>
          </a:prstGeom>
          <a:noFill/>
          <a:ln w="31750">
            <a:solidFill>
              <a:srgbClr val="000000"/>
            </a:solidFill>
            <a:round/>
            <a:headEnd/>
            <a:tailEnd/>
          </a:ln>
        </p:spPr>
        <p:txBody>
          <a:bodyPr wrap="none" anchor="ctr"/>
          <a:lstStyle/>
          <a:p>
            <a:endParaRPr lang="en-US" dirty="0"/>
          </a:p>
        </p:txBody>
      </p:sp>
      <p:sp>
        <p:nvSpPr>
          <p:cNvPr id="15381" name="Freeform 21"/>
          <p:cNvSpPr>
            <a:spLocks/>
          </p:cNvSpPr>
          <p:nvPr/>
        </p:nvSpPr>
        <p:spPr bwMode="auto">
          <a:xfrm>
            <a:off x="3230563" y="2736850"/>
            <a:ext cx="763587" cy="1558925"/>
          </a:xfrm>
          <a:custGeom>
            <a:avLst/>
            <a:gdLst>
              <a:gd name="T0" fmla="*/ 16669001 w 529"/>
              <a:gd name="T1" fmla="*/ 2147483647 h 1113"/>
              <a:gd name="T2" fmla="*/ 37503808 w 529"/>
              <a:gd name="T3" fmla="*/ 2147483647 h 1113"/>
              <a:gd name="T4" fmla="*/ 60422966 w 529"/>
              <a:gd name="T5" fmla="*/ 2147483647 h 1113"/>
              <a:gd name="T6" fmla="*/ 81259210 w 529"/>
              <a:gd name="T7" fmla="*/ 2142311473 h 1113"/>
              <a:gd name="T8" fmla="*/ 104178380 w 529"/>
              <a:gd name="T9" fmla="*/ 2126617181 h 1113"/>
              <a:gd name="T10" fmla="*/ 125013181 w 529"/>
              <a:gd name="T11" fmla="*/ 2099151820 h 1113"/>
              <a:gd name="T12" fmla="*/ 147932328 w 529"/>
              <a:gd name="T13" fmla="*/ 2067763236 h 1113"/>
              <a:gd name="T14" fmla="*/ 166684226 w 529"/>
              <a:gd name="T15" fmla="*/ 2024602182 h 1113"/>
              <a:gd name="T16" fmla="*/ 191687764 w 529"/>
              <a:gd name="T17" fmla="*/ 1967709148 h 1113"/>
              <a:gd name="T18" fmla="*/ 212522565 w 529"/>
              <a:gd name="T19" fmla="*/ 1902969668 h 1113"/>
              <a:gd name="T20" fmla="*/ 235441712 w 529"/>
              <a:gd name="T21" fmla="*/ 1822534496 h 1113"/>
              <a:gd name="T22" fmla="*/ 256277957 w 529"/>
              <a:gd name="T23" fmla="*/ 1728367344 h 1113"/>
              <a:gd name="T24" fmla="*/ 277112758 w 529"/>
              <a:gd name="T25" fmla="*/ 1620466810 h 1113"/>
              <a:gd name="T26" fmla="*/ 300031905 w 529"/>
              <a:gd name="T27" fmla="*/ 1492948762 h 1113"/>
              <a:gd name="T28" fmla="*/ 320868149 w 529"/>
              <a:gd name="T29" fmla="*/ 1349734671 h 1113"/>
              <a:gd name="T30" fmla="*/ 343787296 w 529"/>
              <a:gd name="T31" fmla="*/ 1200636797 h 1113"/>
              <a:gd name="T32" fmla="*/ 364622097 w 529"/>
              <a:gd name="T33" fmla="*/ 1037805541 h 1113"/>
              <a:gd name="T34" fmla="*/ 387541334 w 529"/>
              <a:gd name="T35" fmla="*/ 873011974 h 1113"/>
              <a:gd name="T36" fmla="*/ 408377578 w 529"/>
              <a:gd name="T37" fmla="*/ 702332697 h 1113"/>
              <a:gd name="T38" fmla="*/ 431296726 w 529"/>
              <a:gd name="T39" fmla="*/ 545386976 h 1113"/>
              <a:gd name="T40" fmla="*/ 452131526 w 529"/>
              <a:gd name="T41" fmla="*/ 398250012 h 1113"/>
              <a:gd name="T42" fmla="*/ 475050673 w 529"/>
              <a:gd name="T43" fmla="*/ 258960807 h 1113"/>
              <a:gd name="T44" fmla="*/ 495886918 w 529"/>
              <a:gd name="T45" fmla="*/ 153022542 h 1113"/>
              <a:gd name="T46" fmla="*/ 518806065 w 529"/>
              <a:gd name="T47" fmla="*/ 68664125 h 1113"/>
              <a:gd name="T48" fmla="*/ 539642309 w 529"/>
              <a:gd name="T49" fmla="*/ 19618921 h 1113"/>
              <a:gd name="T50" fmla="*/ 560477110 w 529"/>
              <a:gd name="T51" fmla="*/ 0 h 1113"/>
              <a:gd name="T52" fmla="*/ 583396257 w 529"/>
              <a:gd name="T53" fmla="*/ 19618921 h 1113"/>
              <a:gd name="T54" fmla="*/ 604232502 w 529"/>
              <a:gd name="T55" fmla="*/ 68664125 h 1113"/>
              <a:gd name="T56" fmla="*/ 627151649 w 529"/>
              <a:gd name="T57" fmla="*/ 153022542 h 1113"/>
              <a:gd name="T58" fmla="*/ 647986449 w 529"/>
              <a:gd name="T59" fmla="*/ 258960807 h 1113"/>
              <a:gd name="T60" fmla="*/ 670905597 w 529"/>
              <a:gd name="T61" fmla="*/ 398250012 h 1113"/>
              <a:gd name="T62" fmla="*/ 691741841 w 529"/>
              <a:gd name="T63" fmla="*/ 545386976 h 1113"/>
              <a:gd name="T64" fmla="*/ 714660988 w 529"/>
              <a:gd name="T65" fmla="*/ 702332697 h 1113"/>
              <a:gd name="T66" fmla="*/ 735495789 w 529"/>
              <a:gd name="T67" fmla="*/ 873011974 h 1113"/>
              <a:gd name="T68" fmla="*/ 758415116 w 529"/>
              <a:gd name="T69" fmla="*/ 1037805541 h 1113"/>
              <a:gd name="T70" fmla="*/ 779251361 w 529"/>
              <a:gd name="T71" fmla="*/ 1200636797 h 1113"/>
              <a:gd name="T72" fmla="*/ 800086162 w 529"/>
              <a:gd name="T73" fmla="*/ 1349734671 h 1113"/>
              <a:gd name="T74" fmla="*/ 823005309 w 529"/>
              <a:gd name="T75" fmla="*/ 1492948762 h 1113"/>
              <a:gd name="T76" fmla="*/ 843841553 w 529"/>
              <a:gd name="T77" fmla="*/ 1620466810 h 1113"/>
              <a:gd name="T78" fmla="*/ 866760700 w 529"/>
              <a:gd name="T79" fmla="*/ 1728367344 h 1113"/>
              <a:gd name="T80" fmla="*/ 887595501 w 529"/>
              <a:gd name="T81" fmla="*/ 1822534496 h 1113"/>
              <a:gd name="T82" fmla="*/ 910514648 w 529"/>
              <a:gd name="T83" fmla="*/ 1902969668 h 1113"/>
              <a:gd name="T84" fmla="*/ 931350892 w 529"/>
              <a:gd name="T85" fmla="*/ 1967709148 h 1113"/>
              <a:gd name="T86" fmla="*/ 954270039 w 529"/>
              <a:gd name="T87" fmla="*/ 2024602182 h 1113"/>
              <a:gd name="T88" fmla="*/ 975104840 w 529"/>
              <a:gd name="T89" fmla="*/ 2067763236 h 1113"/>
              <a:gd name="T90" fmla="*/ 998023987 w 529"/>
              <a:gd name="T91" fmla="*/ 2099151820 h 1113"/>
              <a:gd name="T92" fmla="*/ 1018860232 w 529"/>
              <a:gd name="T93" fmla="*/ 2126617181 h 1113"/>
              <a:gd name="T94" fmla="*/ 1041779379 w 529"/>
              <a:gd name="T95" fmla="*/ 2142311473 h 1113"/>
              <a:gd name="T96" fmla="*/ 1062614180 w 529"/>
              <a:gd name="T97" fmla="*/ 2147483647 h 1113"/>
              <a:gd name="T98" fmla="*/ 1083450424 w 529"/>
              <a:gd name="T99" fmla="*/ 2147483647 h 1113"/>
              <a:gd name="T100" fmla="*/ 0 w 529"/>
              <a:gd name="T101" fmla="*/ 2147483647 h 111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9"/>
              <a:gd name="T154" fmla="*/ 0 h 1113"/>
              <a:gd name="T155" fmla="*/ 529 w 529"/>
              <a:gd name="T156" fmla="*/ 1113 h 111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9" h="1113">
                <a:moveTo>
                  <a:pt x="0" y="1112"/>
                </a:moveTo>
                <a:lnTo>
                  <a:pt x="2" y="1109"/>
                </a:lnTo>
                <a:lnTo>
                  <a:pt x="6" y="1109"/>
                </a:lnTo>
                <a:lnTo>
                  <a:pt x="8" y="1108"/>
                </a:lnTo>
                <a:lnTo>
                  <a:pt x="10" y="1108"/>
                </a:lnTo>
                <a:lnTo>
                  <a:pt x="13" y="1108"/>
                </a:lnTo>
                <a:lnTo>
                  <a:pt x="16" y="1105"/>
                </a:lnTo>
                <a:lnTo>
                  <a:pt x="18" y="1105"/>
                </a:lnTo>
                <a:lnTo>
                  <a:pt x="21" y="1104"/>
                </a:lnTo>
                <a:lnTo>
                  <a:pt x="24" y="1104"/>
                </a:lnTo>
                <a:lnTo>
                  <a:pt x="26" y="1102"/>
                </a:lnTo>
                <a:lnTo>
                  <a:pt x="29" y="1099"/>
                </a:lnTo>
                <a:lnTo>
                  <a:pt x="31" y="1099"/>
                </a:lnTo>
                <a:lnTo>
                  <a:pt x="34" y="1097"/>
                </a:lnTo>
                <a:lnTo>
                  <a:pt x="37" y="1096"/>
                </a:lnTo>
                <a:lnTo>
                  <a:pt x="39" y="1092"/>
                </a:lnTo>
                <a:lnTo>
                  <a:pt x="42" y="1091"/>
                </a:lnTo>
                <a:lnTo>
                  <a:pt x="44" y="1090"/>
                </a:lnTo>
                <a:lnTo>
                  <a:pt x="46" y="1086"/>
                </a:lnTo>
                <a:lnTo>
                  <a:pt x="50" y="1084"/>
                </a:lnTo>
                <a:lnTo>
                  <a:pt x="52" y="1081"/>
                </a:lnTo>
                <a:lnTo>
                  <a:pt x="56" y="1076"/>
                </a:lnTo>
                <a:lnTo>
                  <a:pt x="58" y="1075"/>
                </a:lnTo>
                <a:lnTo>
                  <a:pt x="60" y="1070"/>
                </a:lnTo>
                <a:lnTo>
                  <a:pt x="63" y="1066"/>
                </a:lnTo>
                <a:lnTo>
                  <a:pt x="66" y="1062"/>
                </a:lnTo>
                <a:lnTo>
                  <a:pt x="67" y="1057"/>
                </a:lnTo>
                <a:lnTo>
                  <a:pt x="71" y="1054"/>
                </a:lnTo>
                <a:lnTo>
                  <a:pt x="73" y="1047"/>
                </a:lnTo>
                <a:lnTo>
                  <a:pt x="76" y="1044"/>
                </a:lnTo>
                <a:lnTo>
                  <a:pt x="79" y="1037"/>
                </a:lnTo>
                <a:lnTo>
                  <a:pt x="80" y="1032"/>
                </a:lnTo>
                <a:lnTo>
                  <a:pt x="84" y="1024"/>
                </a:lnTo>
                <a:lnTo>
                  <a:pt x="86" y="1017"/>
                </a:lnTo>
                <a:lnTo>
                  <a:pt x="88" y="1011"/>
                </a:lnTo>
                <a:lnTo>
                  <a:pt x="92" y="1003"/>
                </a:lnTo>
                <a:lnTo>
                  <a:pt x="94" y="996"/>
                </a:lnTo>
                <a:lnTo>
                  <a:pt x="96" y="988"/>
                </a:lnTo>
                <a:lnTo>
                  <a:pt x="100" y="980"/>
                </a:lnTo>
                <a:lnTo>
                  <a:pt x="102" y="970"/>
                </a:lnTo>
                <a:lnTo>
                  <a:pt x="104" y="962"/>
                </a:lnTo>
                <a:lnTo>
                  <a:pt x="107" y="950"/>
                </a:lnTo>
                <a:lnTo>
                  <a:pt x="110" y="940"/>
                </a:lnTo>
                <a:lnTo>
                  <a:pt x="113" y="929"/>
                </a:lnTo>
                <a:lnTo>
                  <a:pt x="115" y="918"/>
                </a:lnTo>
                <a:lnTo>
                  <a:pt x="117" y="906"/>
                </a:lnTo>
                <a:lnTo>
                  <a:pt x="120" y="894"/>
                </a:lnTo>
                <a:lnTo>
                  <a:pt x="123" y="881"/>
                </a:lnTo>
                <a:lnTo>
                  <a:pt x="126" y="866"/>
                </a:lnTo>
                <a:lnTo>
                  <a:pt x="128" y="854"/>
                </a:lnTo>
                <a:lnTo>
                  <a:pt x="131" y="840"/>
                </a:lnTo>
                <a:lnTo>
                  <a:pt x="133" y="826"/>
                </a:lnTo>
                <a:lnTo>
                  <a:pt x="136" y="808"/>
                </a:lnTo>
                <a:lnTo>
                  <a:pt x="138" y="793"/>
                </a:lnTo>
                <a:lnTo>
                  <a:pt x="142" y="777"/>
                </a:lnTo>
                <a:lnTo>
                  <a:pt x="144" y="761"/>
                </a:lnTo>
                <a:lnTo>
                  <a:pt x="146" y="744"/>
                </a:lnTo>
                <a:lnTo>
                  <a:pt x="149" y="725"/>
                </a:lnTo>
                <a:lnTo>
                  <a:pt x="152" y="709"/>
                </a:lnTo>
                <a:lnTo>
                  <a:pt x="154" y="688"/>
                </a:lnTo>
                <a:lnTo>
                  <a:pt x="157" y="671"/>
                </a:lnTo>
                <a:lnTo>
                  <a:pt x="160" y="652"/>
                </a:lnTo>
                <a:lnTo>
                  <a:pt x="162" y="631"/>
                </a:lnTo>
                <a:lnTo>
                  <a:pt x="165" y="612"/>
                </a:lnTo>
                <a:lnTo>
                  <a:pt x="167" y="590"/>
                </a:lnTo>
                <a:lnTo>
                  <a:pt x="170" y="571"/>
                </a:lnTo>
                <a:lnTo>
                  <a:pt x="173" y="551"/>
                </a:lnTo>
                <a:lnTo>
                  <a:pt x="175" y="529"/>
                </a:lnTo>
                <a:lnTo>
                  <a:pt x="178" y="507"/>
                </a:lnTo>
                <a:lnTo>
                  <a:pt x="180" y="486"/>
                </a:lnTo>
                <a:lnTo>
                  <a:pt x="183" y="466"/>
                </a:lnTo>
                <a:lnTo>
                  <a:pt x="186" y="445"/>
                </a:lnTo>
                <a:lnTo>
                  <a:pt x="188" y="424"/>
                </a:lnTo>
                <a:lnTo>
                  <a:pt x="190" y="403"/>
                </a:lnTo>
                <a:lnTo>
                  <a:pt x="194" y="380"/>
                </a:lnTo>
                <a:lnTo>
                  <a:pt x="196" y="358"/>
                </a:lnTo>
                <a:lnTo>
                  <a:pt x="198" y="338"/>
                </a:lnTo>
                <a:lnTo>
                  <a:pt x="202" y="317"/>
                </a:lnTo>
                <a:lnTo>
                  <a:pt x="204" y="298"/>
                </a:lnTo>
                <a:lnTo>
                  <a:pt x="207" y="278"/>
                </a:lnTo>
                <a:lnTo>
                  <a:pt x="209" y="259"/>
                </a:lnTo>
                <a:lnTo>
                  <a:pt x="212" y="237"/>
                </a:lnTo>
                <a:lnTo>
                  <a:pt x="215" y="220"/>
                </a:lnTo>
                <a:lnTo>
                  <a:pt x="217" y="203"/>
                </a:lnTo>
                <a:lnTo>
                  <a:pt x="220" y="184"/>
                </a:lnTo>
                <a:lnTo>
                  <a:pt x="222" y="167"/>
                </a:lnTo>
                <a:lnTo>
                  <a:pt x="225" y="150"/>
                </a:lnTo>
                <a:lnTo>
                  <a:pt x="228" y="132"/>
                </a:lnTo>
                <a:lnTo>
                  <a:pt x="230" y="119"/>
                </a:lnTo>
                <a:lnTo>
                  <a:pt x="233" y="103"/>
                </a:lnTo>
                <a:lnTo>
                  <a:pt x="236" y="90"/>
                </a:lnTo>
                <a:lnTo>
                  <a:pt x="238" y="78"/>
                </a:lnTo>
                <a:lnTo>
                  <a:pt x="242" y="64"/>
                </a:lnTo>
                <a:lnTo>
                  <a:pt x="243" y="54"/>
                </a:lnTo>
                <a:lnTo>
                  <a:pt x="246" y="43"/>
                </a:lnTo>
                <a:lnTo>
                  <a:pt x="249" y="35"/>
                </a:lnTo>
                <a:lnTo>
                  <a:pt x="252" y="26"/>
                </a:lnTo>
                <a:lnTo>
                  <a:pt x="253" y="20"/>
                </a:lnTo>
                <a:lnTo>
                  <a:pt x="256" y="15"/>
                </a:lnTo>
                <a:lnTo>
                  <a:pt x="259" y="10"/>
                </a:lnTo>
                <a:lnTo>
                  <a:pt x="262" y="5"/>
                </a:lnTo>
                <a:lnTo>
                  <a:pt x="264" y="3"/>
                </a:lnTo>
                <a:lnTo>
                  <a:pt x="267" y="3"/>
                </a:lnTo>
                <a:lnTo>
                  <a:pt x="269" y="0"/>
                </a:lnTo>
                <a:lnTo>
                  <a:pt x="273" y="3"/>
                </a:lnTo>
                <a:lnTo>
                  <a:pt x="274" y="3"/>
                </a:lnTo>
                <a:lnTo>
                  <a:pt x="276" y="5"/>
                </a:lnTo>
                <a:lnTo>
                  <a:pt x="280" y="10"/>
                </a:lnTo>
                <a:lnTo>
                  <a:pt x="282" y="15"/>
                </a:lnTo>
                <a:lnTo>
                  <a:pt x="286" y="20"/>
                </a:lnTo>
                <a:lnTo>
                  <a:pt x="288" y="26"/>
                </a:lnTo>
                <a:lnTo>
                  <a:pt x="290" y="35"/>
                </a:lnTo>
                <a:lnTo>
                  <a:pt x="293" y="43"/>
                </a:lnTo>
                <a:lnTo>
                  <a:pt x="295" y="54"/>
                </a:lnTo>
                <a:lnTo>
                  <a:pt x="298" y="64"/>
                </a:lnTo>
                <a:lnTo>
                  <a:pt x="301" y="78"/>
                </a:lnTo>
                <a:lnTo>
                  <a:pt x="303" y="90"/>
                </a:lnTo>
                <a:lnTo>
                  <a:pt x="306" y="103"/>
                </a:lnTo>
                <a:lnTo>
                  <a:pt x="309" y="119"/>
                </a:lnTo>
                <a:lnTo>
                  <a:pt x="311" y="132"/>
                </a:lnTo>
                <a:lnTo>
                  <a:pt x="314" y="150"/>
                </a:lnTo>
                <a:lnTo>
                  <a:pt x="316" y="167"/>
                </a:lnTo>
                <a:lnTo>
                  <a:pt x="319" y="184"/>
                </a:lnTo>
                <a:lnTo>
                  <a:pt x="322" y="203"/>
                </a:lnTo>
                <a:lnTo>
                  <a:pt x="324" y="220"/>
                </a:lnTo>
                <a:lnTo>
                  <a:pt x="326" y="237"/>
                </a:lnTo>
                <a:lnTo>
                  <a:pt x="330" y="259"/>
                </a:lnTo>
                <a:lnTo>
                  <a:pt x="332" y="278"/>
                </a:lnTo>
                <a:lnTo>
                  <a:pt x="334" y="298"/>
                </a:lnTo>
                <a:lnTo>
                  <a:pt x="338" y="317"/>
                </a:lnTo>
                <a:lnTo>
                  <a:pt x="340" y="338"/>
                </a:lnTo>
                <a:lnTo>
                  <a:pt x="343" y="358"/>
                </a:lnTo>
                <a:lnTo>
                  <a:pt x="345" y="380"/>
                </a:lnTo>
                <a:lnTo>
                  <a:pt x="348" y="403"/>
                </a:lnTo>
                <a:lnTo>
                  <a:pt x="351" y="424"/>
                </a:lnTo>
                <a:lnTo>
                  <a:pt x="353" y="445"/>
                </a:lnTo>
                <a:lnTo>
                  <a:pt x="356" y="466"/>
                </a:lnTo>
                <a:lnTo>
                  <a:pt x="359" y="486"/>
                </a:lnTo>
                <a:lnTo>
                  <a:pt x="361" y="507"/>
                </a:lnTo>
                <a:lnTo>
                  <a:pt x="364" y="529"/>
                </a:lnTo>
                <a:lnTo>
                  <a:pt x="366" y="551"/>
                </a:lnTo>
                <a:lnTo>
                  <a:pt x="369" y="571"/>
                </a:lnTo>
                <a:lnTo>
                  <a:pt x="372" y="590"/>
                </a:lnTo>
                <a:lnTo>
                  <a:pt x="374" y="612"/>
                </a:lnTo>
                <a:lnTo>
                  <a:pt x="376" y="631"/>
                </a:lnTo>
                <a:lnTo>
                  <a:pt x="379" y="652"/>
                </a:lnTo>
                <a:lnTo>
                  <a:pt x="382" y="671"/>
                </a:lnTo>
                <a:lnTo>
                  <a:pt x="384" y="688"/>
                </a:lnTo>
                <a:lnTo>
                  <a:pt x="388" y="709"/>
                </a:lnTo>
                <a:lnTo>
                  <a:pt x="389" y="725"/>
                </a:lnTo>
                <a:lnTo>
                  <a:pt x="392" y="744"/>
                </a:lnTo>
                <a:lnTo>
                  <a:pt x="395" y="761"/>
                </a:lnTo>
                <a:lnTo>
                  <a:pt x="397" y="777"/>
                </a:lnTo>
                <a:lnTo>
                  <a:pt x="400" y="793"/>
                </a:lnTo>
                <a:lnTo>
                  <a:pt x="402" y="808"/>
                </a:lnTo>
                <a:lnTo>
                  <a:pt x="405" y="826"/>
                </a:lnTo>
                <a:lnTo>
                  <a:pt x="409" y="840"/>
                </a:lnTo>
                <a:lnTo>
                  <a:pt x="410" y="854"/>
                </a:lnTo>
                <a:lnTo>
                  <a:pt x="413" y="866"/>
                </a:lnTo>
                <a:lnTo>
                  <a:pt x="416" y="881"/>
                </a:lnTo>
                <a:lnTo>
                  <a:pt x="418" y="894"/>
                </a:lnTo>
                <a:lnTo>
                  <a:pt x="422" y="906"/>
                </a:lnTo>
                <a:lnTo>
                  <a:pt x="424" y="918"/>
                </a:lnTo>
                <a:lnTo>
                  <a:pt x="426" y="929"/>
                </a:lnTo>
                <a:lnTo>
                  <a:pt x="429" y="940"/>
                </a:lnTo>
                <a:lnTo>
                  <a:pt x="432" y="950"/>
                </a:lnTo>
                <a:lnTo>
                  <a:pt x="434" y="962"/>
                </a:lnTo>
                <a:lnTo>
                  <a:pt x="437" y="970"/>
                </a:lnTo>
                <a:lnTo>
                  <a:pt x="439" y="980"/>
                </a:lnTo>
                <a:lnTo>
                  <a:pt x="442" y="988"/>
                </a:lnTo>
                <a:lnTo>
                  <a:pt x="445" y="996"/>
                </a:lnTo>
                <a:lnTo>
                  <a:pt x="447" y="1003"/>
                </a:lnTo>
                <a:lnTo>
                  <a:pt x="450" y="1011"/>
                </a:lnTo>
                <a:lnTo>
                  <a:pt x="452" y="1017"/>
                </a:lnTo>
                <a:lnTo>
                  <a:pt x="455" y="1024"/>
                </a:lnTo>
                <a:lnTo>
                  <a:pt x="458" y="1032"/>
                </a:lnTo>
                <a:lnTo>
                  <a:pt x="460" y="1037"/>
                </a:lnTo>
                <a:lnTo>
                  <a:pt x="462" y="1044"/>
                </a:lnTo>
                <a:lnTo>
                  <a:pt x="466" y="1047"/>
                </a:lnTo>
                <a:lnTo>
                  <a:pt x="468" y="1054"/>
                </a:lnTo>
                <a:lnTo>
                  <a:pt x="470" y="1057"/>
                </a:lnTo>
                <a:lnTo>
                  <a:pt x="474" y="1062"/>
                </a:lnTo>
                <a:lnTo>
                  <a:pt x="476" y="1066"/>
                </a:lnTo>
                <a:lnTo>
                  <a:pt x="479" y="1070"/>
                </a:lnTo>
                <a:lnTo>
                  <a:pt x="482" y="1075"/>
                </a:lnTo>
                <a:lnTo>
                  <a:pt x="484" y="1076"/>
                </a:lnTo>
                <a:lnTo>
                  <a:pt x="487" y="1081"/>
                </a:lnTo>
                <a:lnTo>
                  <a:pt x="489" y="1084"/>
                </a:lnTo>
                <a:lnTo>
                  <a:pt x="491" y="1086"/>
                </a:lnTo>
                <a:lnTo>
                  <a:pt x="495" y="1090"/>
                </a:lnTo>
                <a:lnTo>
                  <a:pt x="497" y="1091"/>
                </a:lnTo>
                <a:lnTo>
                  <a:pt x="500" y="1092"/>
                </a:lnTo>
                <a:lnTo>
                  <a:pt x="502" y="1096"/>
                </a:lnTo>
                <a:lnTo>
                  <a:pt x="504" y="1097"/>
                </a:lnTo>
                <a:lnTo>
                  <a:pt x="508" y="1099"/>
                </a:lnTo>
                <a:lnTo>
                  <a:pt x="510" y="1099"/>
                </a:lnTo>
                <a:lnTo>
                  <a:pt x="512" y="1102"/>
                </a:lnTo>
                <a:lnTo>
                  <a:pt x="516" y="1104"/>
                </a:lnTo>
                <a:lnTo>
                  <a:pt x="518" y="1104"/>
                </a:lnTo>
                <a:lnTo>
                  <a:pt x="520" y="1105"/>
                </a:lnTo>
                <a:lnTo>
                  <a:pt x="524" y="1105"/>
                </a:lnTo>
                <a:lnTo>
                  <a:pt x="525" y="1108"/>
                </a:lnTo>
                <a:lnTo>
                  <a:pt x="528" y="1108"/>
                </a:lnTo>
                <a:lnTo>
                  <a:pt x="0" y="1112"/>
                </a:lnTo>
              </a:path>
            </a:pathLst>
          </a:custGeom>
          <a:noFill/>
          <a:ln w="9525">
            <a:solidFill>
              <a:schemeClr val="tx2"/>
            </a:solidFill>
            <a:round/>
            <a:headEnd/>
            <a:tailEnd/>
          </a:ln>
        </p:spPr>
        <p:txBody>
          <a:bodyPr/>
          <a:lstStyle/>
          <a:p>
            <a:endParaRPr lang="en-US" dirty="0"/>
          </a:p>
        </p:txBody>
      </p:sp>
      <p:sp>
        <p:nvSpPr>
          <p:cNvPr id="15382" name="Freeform 22"/>
          <p:cNvSpPr>
            <a:spLocks/>
          </p:cNvSpPr>
          <p:nvPr/>
        </p:nvSpPr>
        <p:spPr bwMode="auto">
          <a:xfrm>
            <a:off x="3208338" y="4275138"/>
            <a:ext cx="393700" cy="39687"/>
          </a:xfrm>
          <a:custGeom>
            <a:avLst/>
            <a:gdLst>
              <a:gd name="T0" fmla="*/ 8318173 w 273"/>
              <a:gd name="T1" fmla="*/ 16071819 h 28"/>
              <a:gd name="T2" fmla="*/ 93588095 w 273"/>
              <a:gd name="T3" fmla="*/ 14063374 h 28"/>
              <a:gd name="T4" fmla="*/ 561525731 w 273"/>
              <a:gd name="T5" fmla="*/ 0 h 28"/>
              <a:gd name="T6" fmla="*/ 565684816 w 273"/>
              <a:gd name="T7" fmla="*/ 54243632 h 28"/>
              <a:gd name="T8" fmla="*/ 0 w 273"/>
              <a:gd name="T9" fmla="*/ 42188698 h 28"/>
              <a:gd name="T10" fmla="*/ 8318173 w 273"/>
              <a:gd name="T11" fmla="*/ 16071819 h 28"/>
              <a:gd name="T12" fmla="*/ 8318173 w 273"/>
              <a:gd name="T13" fmla="*/ 16071819 h 28"/>
              <a:gd name="T14" fmla="*/ 0 60000 65536"/>
              <a:gd name="T15" fmla="*/ 0 60000 65536"/>
              <a:gd name="T16" fmla="*/ 0 60000 65536"/>
              <a:gd name="T17" fmla="*/ 0 60000 65536"/>
              <a:gd name="T18" fmla="*/ 0 60000 65536"/>
              <a:gd name="T19" fmla="*/ 0 60000 65536"/>
              <a:gd name="T20" fmla="*/ 0 60000 65536"/>
              <a:gd name="T21" fmla="*/ 0 w 273"/>
              <a:gd name="T22" fmla="*/ 0 h 28"/>
              <a:gd name="T23" fmla="*/ 273 w 27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 h="28">
                <a:moveTo>
                  <a:pt x="4" y="8"/>
                </a:moveTo>
                <a:lnTo>
                  <a:pt x="45" y="7"/>
                </a:lnTo>
                <a:lnTo>
                  <a:pt x="270" y="0"/>
                </a:lnTo>
                <a:lnTo>
                  <a:pt x="272" y="27"/>
                </a:lnTo>
                <a:lnTo>
                  <a:pt x="0" y="21"/>
                </a:lnTo>
                <a:lnTo>
                  <a:pt x="4" y="8"/>
                </a:lnTo>
              </a:path>
            </a:pathLst>
          </a:custGeom>
          <a:solidFill>
            <a:srgbClr val="FFFFFF"/>
          </a:solidFill>
          <a:ln w="19050">
            <a:solidFill>
              <a:srgbClr val="FFFFFF"/>
            </a:solidFill>
            <a:round/>
            <a:headEnd/>
            <a:tailEnd/>
          </a:ln>
        </p:spPr>
        <p:txBody>
          <a:bodyPr/>
          <a:lstStyle/>
          <a:p>
            <a:endParaRPr lang="en-US" dirty="0"/>
          </a:p>
        </p:txBody>
      </p:sp>
      <p:sp>
        <p:nvSpPr>
          <p:cNvPr id="15383" name="Freeform 23"/>
          <p:cNvSpPr>
            <a:spLocks/>
          </p:cNvSpPr>
          <p:nvPr/>
        </p:nvSpPr>
        <p:spPr bwMode="auto">
          <a:xfrm>
            <a:off x="3624263" y="4273550"/>
            <a:ext cx="393700" cy="41275"/>
          </a:xfrm>
          <a:custGeom>
            <a:avLst/>
            <a:gdLst>
              <a:gd name="T0" fmla="*/ 546805813 w 272"/>
              <a:gd name="T1" fmla="*/ 16205420 h 29"/>
              <a:gd name="T2" fmla="*/ 471384795 w 272"/>
              <a:gd name="T3" fmla="*/ 16205420 h 29"/>
              <a:gd name="T4" fmla="*/ 0 w 272"/>
              <a:gd name="T5" fmla="*/ 0 h 29"/>
              <a:gd name="T6" fmla="*/ 0 w 272"/>
              <a:gd name="T7" fmla="*/ 56720397 h 29"/>
              <a:gd name="T8" fmla="*/ 567757301 w 272"/>
              <a:gd name="T9" fmla="*/ 44565613 h 29"/>
              <a:gd name="T10" fmla="*/ 546805813 w 272"/>
              <a:gd name="T11" fmla="*/ 16205420 h 29"/>
              <a:gd name="T12" fmla="*/ 546805813 w 272"/>
              <a:gd name="T13" fmla="*/ 16205420 h 29"/>
              <a:gd name="T14" fmla="*/ 0 60000 65536"/>
              <a:gd name="T15" fmla="*/ 0 60000 65536"/>
              <a:gd name="T16" fmla="*/ 0 60000 65536"/>
              <a:gd name="T17" fmla="*/ 0 60000 65536"/>
              <a:gd name="T18" fmla="*/ 0 60000 65536"/>
              <a:gd name="T19" fmla="*/ 0 60000 65536"/>
              <a:gd name="T20" fmla="*/ 0 60000 65536"/>
              <a:gd name="T21" fmla="*/ 0 w 272"/>
              <a:gd name="T22" fmla="*/ 0 h 29"/>
              <a:gd name="T23" fmla="*/ 272 w 272"/>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 h="29">
                <a:moveTo>
                  <a:pt x="261" y="8"/>
                </a:moveTo>
                <a:lnTo>
                  <a:pt x="225" y="8"/>
                </a:lnTo>
                <a:lnTo>
                  <a:pt x="0" y="0"/>
                </a:lnTo>
                <a:lnTo>
                  <a:pt x="0" y="28"/>
                </a:lnTo>
                <a:lnTo>
                  <a:pt x="271" y="22"/>
                </a:lnTo>
                <a:lnTo>
                  <a:pt x="261" y="8"/>
                </a:lnTo>
              </a:path>
            </a:pathLst>
          </a:custGeom>
          <a:solidFill>
            <a:srgbClr val="FFFFFF"/>
          </a:solidFill>
          <a:ln w="19050">
            <a:solidFill>
              <a:srgbClr val="FFFFFF"/>
            </a:solidFill>
            <a:round/>
            <a:headEnd/>
            <a:tailEnd/>
          </a:ln>
        </p:spPr>
        <p:txBody>
          <a:bodyPr/>
          <a:lstStyle/>
          <a:p>
            <a:endParaRPr lang="en-US" dirty="0"/>
          </a:p>
        </p:txBody>
      </p:sp>
      <p:sp>
        <p:nvSpPr>
          <p:cNvPr id="15384" name="Freeform 24"/>
          <p:cNvSpPr>
            <a:spLocks/>
          </p:cNvSpPr>
          <p:nvPr/>
        </p:nvSpPr>
        <p:spPr bwMode="auto">
          <a:xfrm>
            <a:off x="3479800" y="2736850"/>
            <a:ext cx="763588" cy="1558925"/>
          </a:xfrm>
          <a:custGeom>
            <a:avLst/>
            <a:gdLst>
              <a:gd name="T0" fmla="*/ 16669023 w 529"/>
              <a:gd name="T1" fmla="*/ 2147483647 h 1113"/>
              <a:gd name="T2" fmla="*/ 37503857 w 529"/>
              <a:gd name="T3" fmla="*/ 2147483647 h 1113"/>
              <a:gd name="T4" fmla="*/ 58340140 w 529"/>
              <a:gd name="T5" fmla="*/ 2147483647 h 1113"/>
              <a:gd name="T6" fmla="*/ 81259317 w 529"/>
              <a:gd name="T7" fmla="*/ 2142311473 h 1113"/>
              <a:gd name="T8" fmla="*/ 104178516 w 529"/>
              <a:gd name="T9" fmla="*/ 2126617181 h 1113"/>
              <a:gd name="T10" fmla="*/ 125013345 w 529"/>
              <a:gd name="T11" fmla="*/ 2099151820 h 1113"/>
              <a:gd name="T12" fmla="*/ 147932522 w 529"/>
              <a:gd name="T13" fmla="*/ 2067763236 h 1113"/>
              <a:gd name="T14" fmla="*/ 168768793 w 529"/>
              <a:gd name="T15" fmla="*/ 2024602182 h 1113"/>
              <a:gd name="T16" fmla="*/ 191688015 w 529"/>
              <a:gd name="T17" fmla="*/ 1967709148 h 1113"/>
              <a:gd name="T18" fmla="*/ 210439938 w 529"/>
              <a:gd name="T19" fmla="*/ 1902969668 h 1113"/>
              <a:gd name="T20" fmla="*/ 235442021 w 529"/>
              <a:gd name="T21" fmla="*/ 1822534496 h 1113"/>
              <a:gd name="T22" fmla="*/ 254195387 w 529"/>
              <a:gd name="T23" fmla="*/ 1728367344 h 1113"/>
              <a:gd name="T24" fmla="*/ 275030215 w 529"/>
              <a:gd name="T25" fmla="*/ 1620466810 h 1113"/>
              <a:gd name="T26" fmla="*/ 300033741 w 529"/>
              <a:gd name="T27" fmla="*/ 1492948762 h 1113"/>
              <a:gd name="T28" fmla="*/ 320868569 w 529"/>
              <a:gd name="T29" fmla="*/ 1349734671 h 1113"/>
              <a:gd name="T30" fmla="*/ 343787746 w 529"/>
              <a:gd name="T31" fmla="*/ 1200636797 h 1113"/>
              <a:gd name="T32" fmla="*/ 364624018 w 529"/>
              <a:gd name="T33" fmla="*/ 1037805541 h 1113"/>
              <a:gd name="T34" fmla="*/ 387543285 w 529"/>
              <a:gd name="T35" fmla="*/ 873011974 h 1113"/>
              <a:gd name="T36" fmla="*/ 408378113 w 529"/>
              <a:gd name="T37" fmla="*/ 702332697 h 1113"/>
              <a:gd name="T38" fmla="*/ 431297290 w 529"/>
              <a:gd name="T39" fmla="*/ 545386976 h 1113"/>
              <a:gd name="T40" fmla="*/ 452133562 w 529"/>
              <a:gd name="T41" fmla="*/ 398250012 h 1113"/>
              <a:gd name="T42" fmla="*/ 475052739 w 529"/>
              <a:gd name="T43" fmla="*/ 258960807 h 1113"/>
              <a:gd name="T44" fmla="*/ 493804662 w 529"/>
              <a:gd name="T45" fmla="*/ 153022542 h 1113"/>
              <a:gd name="T46" fmla="*/ 516723839 w 529"/>
              <a:gd name="T47" fmla="*/ 68664125 h 1113"/>
              <a:gd name="T48" fmla="*/ 537560111 w 529"/>
              <a:gd name="T49" fmla="*/ 19618921 h 1113"/>
              <a:gd name="T50" fmla="*/ 558394939 w 529"/>
              <a:gd name="T51" fmla="*/ 0 h 1113"/>
              <a:gd name="T52" fmla="*/ 583398465 w 529"/>
              <a:gd name="T53" fmla="*/ 19618921 h 1113"/>
              <a:gd name="T54" fmla="*/ 604233293 w 529"/>
              <a:gd name="T55" fmla="*/ 68664125 h 1113"/>
              <a:gd name="T56" fmla="*/ 627152470 w 529"/>
              <a:gd name="T57" fmla="*/ 153022542 h 1113"/>
              <a:gd name="T58" fmla="*/ 645904393 w 529"/>
              <a:gd name="T59" fmla="*/ 258960807 h 1113"/>
              <a:gd name="T60" fmla="*/ 670907919 w 529"/>
              <a:gd name="T61" fmla="*/ 398250012 h 1113"/>
              <a:gd name="T62" fmla="*/ 691742747 w 529"/>
              <a:gd name="T63" fmla="*/ 545386976 h 1113"/>
              <a:gd name="T64" fmla="*/ 714661924 w 529"/>
              <a:gd name="T65" fmla="*/ 702332697 h 1113"/>
              <a:gd name="T66" fmla="*/ 735498195 w 529"/>
              <a:gd name="T67" fmla="*/ 873011974 h 1113"/>
              <a:gd name="T68" fmla="*/ 758417553 w 529"/>
              <a:gd name="T69" fmla="*/ 1037805541 h 1113"/>
              <a:gd name="T70" fmla="*/ 779252381 w 529"/>
              <a:gd name="T71" fmla="*/ 1200636797 h 1113"/>
              <a:gd name="T72" fmla="*/ 800088653 w 529"/>
              <a:gd name="T73" fmla="*/ 1349734671 h 1113"/>
              <a:gd name="T74" fmla="*/ 823007830 w 529"/>
              <a:gd name="T75" fmla="*/ 1492948762 h 1113"/>
              <a:gd name="T76" fmla="*/ 841759753 w 529"/>
              <a:gd name="T77" fmla="*/ 1620466810 h 1113"/>
              <a:gd name="T78" fmla="*/ 866761835 w 529"/>
              <a:gd name="T79" fmla="*/ 1728367344 h 1113"/>
              <a:gd name="T80" fmla="*/ 887598107 w 529"/>
              <a:gd name="T81" fmla="*/ 1822534496 h 1113"/>
              <a:gd name="T82" fmla="*/ 910517284 w 529"/>
              <a:gd name="T83" fmla="*/ 1902969668 h 1113"/>
              <a:gd name="T84" fmla="*/ 931353555 w 529"/>
              <a:gd name="T85" fmla="*/ 1967709148 h 1113"/>
              <a:gd name="T86" fmla="*/ 954272732 w 529"/>
              <a:gd name="T87" fmla="*/ 2024602182 h 1113"/>
              <a:gd name="T88" fmla="*/ 975107561 w 529"/>
              <a:gd name="T89" fmla="*/ 2067763236 h 1113"/>
              <a:gd name="T90" fmla="*/ 998026738 w 529"/>
              <a:gd name="T91" fmla="*/ 2099151820 h 1113"/>
              <a:gd name="T92" fmla="*/ 1018863009 w 529"/>
              <a:gd name="T93" fmla="*/ 2126617181 h 1113"/>
              <a:gd name="T94" fmla="*/ 1041782186 w 529"/>
              <a:gd name="T95" fmla="*/ 2142311473 h 1113"/>
              <a:gd name="T96" fmla="*/ 1062617015 w 529"/>
              <a:gd name="T97" fmla="*/ 2147483647 h 1113"/>
              <a:gd name="T98" fmla="*/ 1083453286 w 529"/>
              <a:gd name="T99" fmla="*/ 2147483647 h 1113"/>
              <a:gd name="T100" fmla="*/ 0 w 529"/>
              <a:gd name="T101" fmla="*/ 2147483647 h 111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9"/>
              <a:gd name="T154" fmla="*/ 0 h 1113"/>
              <a:gd name="T155" fmla="*/ 529 w 529"/>
              <a:gd name="T156" fmla="*/ 1113 h 111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9" h="1113">
                <a:moveTo>
                  <a:pt x="0" y="1112"/>
                </a:moveTo>
                <a:lnTo>
                  <a:pt x="2" y="1109"/>
                </a:lnTo>
                <a:lnTo>
                  <a:pt x="5" y="1109"/>
                </a:lnTo>
                <a:lnTo>
                  <a:pt x="8" y="1108"/>
                </a:lnTo>
                <a:lnTo>
                  <a:pt x="10" y="1108"/>
                </a:lnTo>
                <a:lnTo>
                  <a:pt x="13" y="1108"/>
                </a:lnTo>
                <a:lnTo>
                  <a:pt x="15" y="1105"/>
                </a:lnTo>
                <a:lnTo>
                  <a:pt x="18" y="1105"/>
                </a:lnTo>
                <a:lnTo>
                  <a:pt x="21" y="1104"/>
                </a:lnTo>
                <a:lnTo>
                  <a:pt x="23" y="1104"/>
                </a:lnTo>
                <a:lnTo>
                  <a:pt x="25" y="1102"/>
                </a:lnTo>
                <a:lnTo>
                  <a:pt x="28" y="1099"/>
                </a:lnTo>
                <a:lnTo>
                  <a:pt x="31" y="1099"/>
                </a:lnTo>
                <a:lnTo>
                  <a:pt x="34" y="1097"/>
                </a:lnTo>
                <a:lnTo>
                  <a:pt x="36" y="1096"/>
                </a:lnTo>
                <a:lnTo>
                  <a:pt x="39" y="1092"/>
                </a:lnTo>
                <a:lnTo>
                  <a:pt x="42" y="1091"/>
                </a:lnTo>
                <a:lnTo>
                  <a:pt x="44" y="1090"/>
                </a:lnTo>
                <a:lnTo>
                  <a:pt x="46" y="1086"/>
                </a:lnTo>
                <a:lnTo>
                  <a:pt x="50" y="1084"/>
                </a:lnTo>
                <a:lnTo>
                  <a:pt x="52" y="1081"/>
                </a:lnTo>
                <a:lnTo>
                  <a:pt x="55" y="1076"/>
                </a:lnTo>
                <a:lnTo>
                  <a:pt x="58" y="1075"/>
                </a:lnTo>
                <a:lnTo>
                  <a:pt x="60" y="1070"/>
                </a:lnTo>
                <a:lnTo>
                  <a:pt x="63" y="1066"/>
                </a:lnTo>
                <a:lnTo>
                  <a:pt x="65" y="1062"/>
                </a:lnTo>
                <a:lnTo>
                  <a:pt x="67" y="1057"/>
                </a:lnTo>
                <a:lnTo>
                  <a:pt x="71" y="1054"/>
                </a:lnTo>
                <a:lnTo>
                  <a:pt x="73" y="1047"/>
                </a:lnTo>
                <a:lnTo>
                  <a:pt x="75" y="1044"/>
                </a:lnTo>
                <a:lnTo>
                  <a:pt x="78" y="1037"/>
                </a:lnTo>
                <a:lnTo>
                  <a:pt x="81" y="1032"/>
                </a:lnTo>
                <a:lnTo>
                  <a:pt x="84" y="1024"/>
                </a:lnTo>
                <a:lnTo>
                  <a:pt x="86" y="1017"/>
                </a:lnTo>
                <a:lnTo>
                  <a:pt x="88" y="1011"/>
                </a:lnTo>
                <a:lnTo>
                  <a:pt x="92" y="1003"/>
                </a:lnTo>
                <a:lnTo>
                  <a:pt x="94" y="996"/>
                </a:lnTo>
                <a:lnTo>
                  <a:pt x="96" y="988"/>
                </a:lnTo>
                <a:lnTo>
                  <a:pt x="100" y="980"/>
                </a:lnTo>
                <a:lnTo>
                  <a:pt x="101" y="970"/>
                </a:lnTo>
                <a:lnTo>
                  <a:pt x="104" y="962"/>
                </a:lnTo>
                <a:lnTo>
                  <a:pt x="107" y="950"/>
                </a:lnTo>
                <a:lnTo>
                  <a:pt x="110" y="940"/>
                </a:lnTo>
                <a:lnTo>
                  <a:pt x="113" y="929"/>
                </a:lnTo>
                <a:lnTo>
                  <a:pt x="115" y="918"/>
                </a:lnTo>
                <a:lnTo>
                  <a:pt x="117" y="906"/>
                </a:lnTo>
                <a:lnTo>
                  <a:pt x="121" y="894"/>
                </a:lnTo>
                <a:lnTo>
                  <a:pt x="122" y="881"/>
                </a:lnTo>
                <a:lnTo>
                  <a:pt x="125" y="866"/>
                </a:lnTo>
                <a:lnTo>
                  <a:pt x="128" y="854"/>
                </a:lnTo>
                <a:lnTo>
                  <a:pt x="131" y="840"/>
                </a:lnTo>
                <a:lnTo>
                  <a:pt x="132" y="826"/>
                </a:lnTo>
                <a:lnTo>
                  <a:pt x="136" y="808"/>
                </a:lnTo>
                <a:lnTo>
                  <a:pt x="138" y="793"/>
                </a:lnTo>
                <a:lnTo>
                  <a:pt x="141" y="777"/>
                </a:lnTo>
                <a:lnTo>
                  <a:pt x="144" y="761"/>
                </a:lnTo>
                <a:lnTo>
                  <a:pt x="146" y="744"/>
                </a:lnTo>
                <a:lnTo>
                  <a:pt x="149" y="725"/>
                </a:lnTo>
                <a:lnTo>
                  <a:pt x="151" y="709"/>
                </a:lnTo>
                <a:lnTo>
                  <a:pt x="154" y="688"/>
                </a:lnTo>
                <a:lnTo>
                  <a:pt x="157" y="671"/>
                </a:lnTo>
                <a:lnTo>
                  <a:pt x="159" y="652"/>
                </a:lnTo>
                <a:lnTo>
                  <a:pt x="161" y="631"/>
                </a:lnTo>
                <a:lnTo>
                  <a:pt x="165" y="612"/>
                </a:lnTo>
                <a:lnTo>
                  <a:pt x="167" y="590"/>
                </a:lnTo>
                <a:lnTo>
                  <a:pt x="170" y="571"/>
                </a:lnTo>
                <a:lnTo>
                  <a:pt x="172" y="551"/>
                </a:lnTo>
                <a:lnTo>
                  <a:pt x="175" y="529"/>
                </a:lnTo>
                <a:lnTo>
                  <a:pt x="178" y="507"/>
                </a:lnTo>
                <a:lnTo>
                  <a:pt x="180" y="486"/>
                </a:lnTo>
                <a:lnTo>
                  <a:pt x="182" y="466"/>
                </a:lnTo>
                <a:lnTo>
                  <a:pt x="186" y="445"/>
                </a:lnTo>
                <a:lnTo>
                  <a:pt x="188" y="424"/>
                </a:lnTo>
                <a:lnTo>
                  <a:pt x="190" y="403"/>
                </a:lnTo>
                <a:lnTo>
                  <a:pt x="194" y="380"/>
                </a:lnTo>
                <a:lnTo>
                  <a:pt x="196" y="358"/>
                </a:lnTo>
                <a:lnTo>
                  <a:pt x="198" y="338"/>
                </a:lnTo>
                <a:lnTo>
                  <a:pt x="201" y="317"/>
                </a:lnTo>
                <a:lnTo>
                  <a:pt x="203" y="298"/>
                </a:lnTo>
                <a:lnTo>
                  <a:pt x="207" y="278"/>
                </a:lnTo>
                <a:lnTo>
                  <a:pt x="209" y="259"/>
                </a:lnTo>
                <a:lnTo>
                  <a:pt x="211" y="237"/>
                </a:lnTo>
                <a:lnTo>
                  <a:pt x="215" y="220"/>
                </a:lnTo>
                <a:lnTo>
                  <a:pt x="217" y="203"/>
                </a:lnTo>
                <a:lnTo>
                  <a:pt x="220" y="184"/>
                </a:lnTo>
                <a:lnTo>
                  <a:pt x="222" y="167"/>
                </a:lnTo>
                <a:lnTo>
                  <a:pt x="224" y="150"/>
                </a:lnTo>
                <a:lnTo>
                  <a:pt x="228" y="132"/>
                </a:lnTo>
                <a:lnTo>
                  <a:pt x="230" y="119"/>
                </a:lnTo>
                <a:lnTo>
                  <a:pt x="232" y="103"/>
                </a:lnTo>
                <a:lnTo>
                  <a:pt x="236" y="90"/>
                </a:lnTo>
                <a:lnTo>
                  <a:pt x="237" y="78"/>
                </a:lnTo>
                <a:lnTo>
                  <a:pt x="241" y="64"/>
                </a:lnTo>
                <a:lnTo>
                  <a:pt x="243" y="54"/>
                </a:lnTo>
                <a:lnTo>
                  <a:pt x="246" y="43"/>
                </a:lnTo>
                <a:lnTo>
                  <a:pt x="248" y="35"/>
                </a:lnTo>
                <a:lnTo>
                  <a:pt x="251" y="26"/>
                </a:lnTo>
                <a:lnTo>
                  <a:pt x="254" y="20"/>
                </a:lnTo>
                <a:lnTo>
                  <a:pt x="257" y="15"/>
                </a:lnTo>
                <a:lnTo>
                  <a:pt x="258" y="10"/>
                </a:lnTo>
                <a:lnTo>
                  <a:pt x="261" y="5"/>
                </a:lnTo>
                <a:lnTo>
                  <a:pt x="264" y="3"/>
                </a:lnTo>
                <a:lnTo>
                  <a:pt x="267" y="3"/>
                </a:lnTo>
                <a:lnTo>
                  <a:pt x="268" y="0"/>
                </a:lnTo>
                <a:lnTo>
                  <a:pt x="272" y="3"/>
                </a:lnTo>
                <a:lnTo>
                  <a:pt x="274" y="3"/>
                </a:lnTo>
                <a:lnTo>
                  <a:pt x="277" y="5"/>
                </a:lnTo>
                <a:lnTo>
                  <a:pt x="280" y="10"/>
                </a:lnTo>
                <a:lnTo>
                  <a:pt x="282" y="15"/>
                </a:lnTo>
                <a:lnTo>
                  <a:pt x="285" y="20"/>
                </a:lnTo>
                <a:lnTo>
                  <a:pt x="288" y="26"/>
                </a:lnTo>
                <a:lnTo>
                  <a:pt x="290" y="35"/>
                </a:lnTo>
                <a:lnTo>
                  <a:pt x="293" y="43"/>
                </a:lnTo>
                <a:lnTo>
                  <a:pt x="295" y="54"/>
                </a:lnTo>
                <a:lnTo>
                  <a:pt x="297" y="64"/>
                </a:lnTo>
                <a:lnTo>
                  <a:pt x="301" y="78"/>
                </a:lnTo>
                <a:lnTo>
                  <a:pt x="303" y="90"/>
                </a:lnTo>
                <a:lnTo>
                  <a:pt x="305" y="103"/>
                </a:lnTo>
                <a:lnTo>
                  <a:pt x="308" y="119"/>
                </a:lnTo>
                <a:lnTo>
                  <a:pt x="310" y="132"/>
                </a:lnTo>
                <a:lnTo>
                  <a:pt x="314" y="150"/>
                </a:lnTo>
                <a:lnTo>
                  <a:pt x="316" y="167"/>
                </a:lnTo>
                <a:lnTo>
                  <a:pt x="318" y="184"/>
                </a:lnTo>
                <a:lnTo>
                  <a:pt x="322" y="203"/>
                </a:lnTo>
                <a:lnTo>
                  <a:pt x="324" y="220"/>
                </a:lnTo>
                <a:lnTo>
                  <a:pt x="326" y="237"/>
                </a:lnTo>
                <a:lnTo>
                  <a:pt x="330" y="259"/>
                </a:lnTo>
                <a:lnTo>
                  <a:pt x="332" y="278"/>
                </a:lnTo>
                <a:lnTo>
                  <a:pt x="334" y="298"/>
                </a:lnTo>
                <a:lnTo>
                  <a:pt x="337" y="317"/>
                </a:lnTo>
                <a:lnTo>
                  <a:pt x="340" y="338"/>
                </a:lnTo>
                <a:lnTo>
                  <a:pt x="343" y="358"/>
                </a:lnTo>
                <a:lnTo>
                  <a:pt x="345" y="380"/>
                </a:lnTo>
                <a:lnTo>
                  <a:pt x="347" y="403"/>
                </a:lnTo>
                <a:lnTo>
                  <a:pt x="350" y="424"/>
                </a:lnTo>
                <a:lnTo>
                  <a:pt x="353" y="445"/>
                </a:lnTo>
                <a:lnTo>
                  <a:pt x="356" y="466"/>
                </a:lnTo>
                <a:lnTo>
                  <a:pt x="358" y="486"/>
                </a:lnTo>
                <a:lnTo>
                  <a:pt x="361" y="507"/>
                </a:lnTo>
                <a:lnTo>
                  <a:pt x="364" y="529"/>
                </a:lnTo>
                <a:lnTo>
                  <a:pt x="366" y="551"/>
                </a:lnTo>
                <a:lnTo>
                  <a:pt x="368" y="571"/>
                </a:lnTo>
                <a:lnTo>
                  <a:pt x="372" y="590"/>
                </a:lnTo>
                <a:lnTo>
                  <a:pt x="374" y="612"/>
                </a:lnTo>
                <a:lnTo>
                  <a:pt x="376" y="631"/>
                </a:lnTo>
                <a:lnTo>
                  <a:pt x="379" y="652"/>
                </a:lnTo>
                <a:lnTo>
                  <a:pt x="382" y="671"/>
                </a:lnTo>
                <a:lnTo>
                  <a:pt x="384" y="688"/>
                </a:lnTo>
                <a:lnTo>
                  <a:pt x="387" y="709"/>
                </a:lnTo>
                <a:lnTo>
                  <a:pt x="390" y="725"/>
                </a:lnTo>
                <a:lnTo>
                  <a:pt x="392" y="744"/>
                </a:lnTo>
                <a:lnTo>
                  <a:pt x="395" y="761"/>
                </a:lnTo>
                <a:lnTo>
                  <a:pt x="397" y="777"/>
                </a:lnTo>
                <a:lnTo>
                  <a:pt x="400" y="793"/>
                </a:lnTo>
                <a:lnTo>
                  <a:pt x="403" y="808"/>
                </a:lnTo>
                <a:lnTo>
                  <a:pt x="404" y="826"/>
                </a:lnTo>
                <a:lnTo>
                  <a:pt x="408" y="840"/>
                </a:lnTo>
                <a:lnTo>
                  <a:pt x="410" y="854"/>
                </a:lnTo>
                <a:lnTo>
                  <a:pt x="413" y="866"/>
                </a:lnTo>
                <a:lnTo>
                  <a:pt x="416" y="881"/>
                </a:lnTo>
                <a:lnTo>
                  <a:pt x="418" y="894"/>
                </a:lnTo>
                <a:lnTo>
                  <a:pt x="422" y="906"/>
                </a:lnTo>
                <a:lnTo>
                  <a:pt x="424" y="918"/>
                </a:lnTo>
                <a:lnTo>
                  <a:pt x="426" y="929"/>
                </a:lnTo>
                <a:lnTo>
                  <a:pt x="430" y="940"/>
                </a:lnTo>
                <a:lnTo>
                  <a:pt x="431" y="950"/>
                </a:lnTo>
                <a:lnTo>
                  <a:pt x="433" y="962"/>
                </a:lnTo>
                <a:lnTo>
                  <a:pt x="437" y="970"/>
                </a:lnTo>
                <a:lnTo>
                  <a:pt x="439" y="980"/>
                </a:lnTo>
                <a:lnTo>
                  <a:pt x="441" y="988"/>
                </a:lnTo>
                <a:lnTo>
                  <a:pt x="444" y="996"/>
                </a:lnTo>
                <a:lnTo>
                  <a:pt x="447" y="1003"/>
                </a:lnTo>
                <a:lnTo>
                  <a:pt x="450" y="1011"/>
                </a:lnTo>
                <a:lnTo>
                  <a:pt x="452" y="1017"/>
                </a:lnTo>
                <a:lnTo>
                  <a:pt x="454" y="1024"/>
                </a:lnTo>
                <a:lnTo>
                  <a:pt x="458" y="1032"/>
                </a:lnTo>
                <a:lnTo>
                  <a:pt x="460" y="1037"/>
                </a:lnTo>
                <a:lnTo>
                  <a:pt x="462" y="1044"/>
                </a:lnTo>
                <a:lnTo>
                  <a:pt x="466" y="1047"/>
                </a:lnTo>
                <a:lnTo>
                  <a:pt x="468" y="1054"/>
                </a:lnTo>
                <a:lnTo>
                  <a:pt x="470" y="1057"/>
                </a:lnTo>
                <a:lnTo>
                  <a:pt x="473" y="1062"/>
                </a:lnTo>
                <a:lnTo>
                  <a:pt x="476" y="1066"/>
                </a:lnTo>
                <a:lnTo>
                  <a:pt x="479" y="1070"/>
                </a:lnTo>
                <a:lnTo>
                  <a:pt x="481" y="1075"/>
                </a:lnTo>
                <a:lnTo>
                  <a:pt x="484" y="1076"/>
                </a:lnTo>
                <a:lnTo>
                  <a:pt x="486" y="1081"/>
                </a:lnTo>
                <a:lnTo>
                  <a:pt x="489" y="1084"/>
                </a:lnTo>
                <a:lnTo>
                  <a:pt x="491" y="1086"/>
                </a:lnTo>
                <a:lnTo>
                  <a:pt x="494" y="1090"/>
                </a:lnTo>
                <a:lnTo>
                  <a:pt x="497" y="1091"/>
                </a:lnTo>
                <a:lnTo>
                  <a:pt x="500" y="1092"/>
                </a:lnTo>
                <a:lnTo>
                  <a:pt x="502" y="1096"/>
                </a:lnTo>
                <a:lnTo>
                  <a:pt x="504" y="1097"/>
                </a:lnTo>
                <a:lnTo>
                  <a:pt x="508" y="1099"/>
                </a:lnTo>
                <a:lnTo>
                  <a:pt x="510" y="1099"/>
                </a:lnTo>
                <a:lnTo>
                  <a:pt x="512" y="1102"/>
                </a:lnTo>
                <a:lnTo>
                  <a:pt x="516" y="1104"/>
                </a:lnTo>
                <a:lnTo>
                  <a:pt x="518" y="1104"/>
                </a:lnTo>
                <a:lnTo>
                  <a:pt x="520" y="1105"/>
                </a:lnTo>
                <a:lnTo>
                  <a:pt x="523" y="1105"/>
                </a:lnTo>
                <a:lnTo>
                  <a:pt x="526" y="1108"/>
                </a:lnTo>
                <a:lnTo>
                  <a:pt x="528" y="1108"/>
                </a:lnTo>
                <a:lnTo>
                  <a:pt x="0" y="1112"/>
                </a:lnTo>
              </a:path>
            </a:pathLst>
          </a:custGeom>
          <a:noFill/>
          <a:ln w="9525">
            <a:solidFill>
              <a:schemeClr val="tx2"/>
            </a:solidFill>
            <a:round/>
            <a:headEnd/>
            <a:tailEnd/>
          </a:ln>
        </p:spPr>
        <p:txBody>
          <a:bodyPr/>
          <a:lstStyle/>
          <a:p>
            <a:endParaRPr lang="en-US" dirty="0"/>
          </a:p>
        </p:txBody>
      </p:sp>
      <p:sp>
        <p:nvSpPr>
          <p:cNvPr id="15385" name="Freeform 25"/>
          <p:cNvSpPr>
            <a:spLocks/>
          </p:cNvSpPr>
          <p:nvPr/>
        </p:nvSpPr>
        <p:spPr bwMode="auto">
          <a:xfrm>
            <a:off x="3454400" y="4275138"/>
            <a:ext cx="395288" cy="39687"/>
          </a:xfrm>
          <a:custGeom>
            <a:avLst/>
            <a:gdLst>
              <a:gd name="T0" fmla="*/ 10405883 w 274"/>
              <a:gd name="T1" fmla="*/ 16071819 h 28"/>
              <a:gd name="T2" fmla="*/ 97819355 w 274"/>
              <a:gd name="T3" fmla="*/ 14063374 h 28"/>
              <a:gd name="T4" fmla="*/ 564021084 w 274"/>
              <a:gd name="T5" fmla="*/ 0 h 28"/>
              <a:gd name="T6" fmla="*/ 568183147 w 274"/>
              <a:gd name="T7" fmla="*/ 54243632 h 28"/>
              <a:gd name="T8" fmla="*/ 0 w 274"/>
              <a:gd name="T9" fmla="*/ 42188698 h 28"/>
              <a:gd name="T10" fmla="*/ 10405883 w 274"/>
              <a:gd name="T11" fmla="*/ 16071819 h 28"/>
              <a:gd name="T12" fmla="*/ 10405883 w 274"/>
              <a:gd name="T13" fmla="*/ 16071819 h 28"/>
              <a:gd name="T14" fmla="*/ 0 60000 65536"/>
              <a:gd name="T15" fmla="*/ 0 60000 65536"/>
              <a:gd name="T16" fmla="*/ 0 60000 65536"/>
              <a:gd name="T17" fmla="*/ 0 60000 65536"/>
              <a:gd name="T18" fmla="*/ 0 60000 65536"/>
              <a:gd name="T19" fmla="*/ 0 60000 65536"/>
              <a:gd name="T20" fmla="*/ 0 60000 65536"/>
              <a:gd name="T21" fmla="*/ 0 w 274"/>
              <a:gd name="T22" fmla="*/ 0 h 28"/>
              <a:gd name="T23" fmla="*/ 274 w 274"/>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8">
                <a:moveTo>
                  <a:pt x="5" y="8"/>
                </a:moveTo>
                <a:lnTo>
                  <a:pt x="47" y="7"/>
                </a:lnTo>
                <a:lnTo>
                  <a:pt x="271" y="0"/>
                </a:lnTo>
                <a:lnTo>
                  <a:pt x="273" y="27"/>
                </a:lnTo>
                <a:lnTo>
                  <a:pt x="0" y="21"/>
                </a:lnTo>
                <a:lnTo>
                  <a:pt x="5" y="8"/>
                </a:lnTo>
              </a:path>
            </a:pathLst>
          </a:custGeom>
          <a:solidFill>
            <a:srgbClr val="FFFFFF"/>
          </a:solidFill>
          <a:ln w="19050">
            <a:solidFill>
              <a:srgbClr val="FFFFFF"/>
            </a:solidFill>
            <a:round/>
            <a:headEnd/>
            <a:tailEnd/>
          </a:ln>
        </p:spPr>
        <p:txBody>
          <a:bodyPr/>
          <a:lstStyle/>
          <a:p>
            <a:endParaRPr lang="en-US" dirty="0"/>
          </a:p>
        </p:txBody>
      </p:sp>
      <p:sp>
        <p:nvSpPr>
          <p:cNvPr id="15386" name="Freeform 26"/>
          <p:cNvSpPr>
            <a:spLocks/>
          </p:cNvSpPr>
          <p:nvPr/>
        </p:nvSpPr>
        <p:spPr bwMode="auto">
          <a:xfrm>
            <a:off x="3871913" y="4273550"/>
            <a:ext cx="393700" cy="41275"/>
          </a:xfrm>
          <a:custGeom>
            <a:avLst/>
            <a:gdLst>
              <a:gd name="T0" fmla="*/ 544887947 w 273"/>
              <a:gd name="T1" fmla="*/ 16205420 h 29"/>
              <a:gd name="T2" fmla="*/ 470017201 w 273"/>
              <a:gd name="T3" fmla="*/ 16205420 h 29"/>
              <a:gd name="T4" fmla="*/ 0 w 273"/>
              <a:gd name="T5" fmla="*/ 0 h 29"/>
              <a:gd name="T6" fmla="*/ 0 w 273"/>
              <a:gd name="T7" fmla="*/ 56720397 h 29"/>
              <a:gd name="T8" fmla="*/ 565684816 w 273"/>
              <a:gd name="T9" fmla="*/ 44565613 h 29"/>
              <a:gd name="T10" fmla="*/ 544887947 w 273"/>
              <a:gd name="T11" fmla="*/ 16205420 h 29"/>
              <a:gd name="T12" fmla="*/ 544887947 w 273"/>
              <a:gd name="T13" fmla="*/ 16205420 h 29"/>
              <a:gd name="T14" fmla="*/ 0 60000 65536"/>
              <a:gd name="T15" fmla="*/ 0 60000 65536"/>
              <a:gd name="T16" fmla="*/ 0 60000 65536"/>
              <a:gd name="T17" fmla="*/ 0 60000 65536"/>
              <a:gd name="T18" fmla="*/ 0 60000 65536"/>
              <a:gd name="T19" fmla="*/ 0 60000 65536"/>
              <a:gd name="T20" fmla="*/ 0 60000 65536"/>
              <a:gd name="T21" fmla="*/ 0 w 273"/>
              <a:gd name="T22" fmla="*/ 0 h 29"/>
              <a:gd name="T23" fmla="*/ 273 w 273"/>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 h="29">
                <a:moveTo>
                  <a:pt x="262" y="8"/>
                </a:moveTo>
                <a:lnTo>
                  <a:pt x="226" y="8"/>
                </a:lnTo>
                <a:lnTo>
                  <a:pt x="0" y="0"/>
                </a:lnTo>
                <a:lnTo>
                  <a:pt x="0" y="28"/>
                </a:lnTo>
                <a:lnTo>
                  <a:pt x="272" y="22"/>
                </a:lnTo>
                <a:lnTo>
                  <a:pt x="262" y="8"/>
                </a:lnTo>
              </a:path>
            </a:pathLst>
          </a:custGeom>
          <a:solidFill>
            <a:srgbClr val="FFFFFF"/>
          </a:solidFill>
          <a:ln w="19050">
            <a:solidFill>
              <a:srgbClr val="FFFFFF"/>
            </a:solidFill>
            <a:round/>
            <a:headEnd/>
            <a:tailEnd/>
          </a:ln>
        </p:spPr>
        <p:txBody>
          <a:bodyPr/>
          <a:lstStyle/>
          <a:p>
            <a:endParaRPr lang="en-US" dirty="0"/>
          </a:p>
        </p:txBody>
      </p:sp>
      <p:sp>
        <p:nvSpPr>
          <p:cNvPr id="15387" name="Freeform 27"/>
          <p:cNvSpPr>
            <a:spLocks/>
          </p:cNvSpPr>
          <p:nvPr/>
        </p:nvSpPr>
        <p:spPr bwMode="auto">
          <a:xfrm>
            <a:off x="3736975" y="2736850"/>
            <a:ext cx="762000" cy="1558925"/>
          </a:xfrm>
          <a:custGeom>
            <a:avLst/>
            <a:gdLst>
              <a:gd name="T0" fmla="*/ 14579022 w 528"/>
              <a:gd name="T1" fmla="*/ 2147483647 h 1113"/>
              <a:gd name="T2" fmla="*/ 37489528 w 528"/>
              <a:gd name="T3" fmla="*/ 2147483647 h 1113"/>
              <a:gd name="T4" fmla="*/ 58317530 w 528"/>
              <a:gd name="T5" fmla="*/ 2147483647 h 1113"/>
              <a:gd name="T6" fmla="*/ 79145520 w 528"/>
              <a:gd name="T7" fmla="*/ 2142311473 h 1113"/>
              <a:gd name="T8" fmla="*/ 102056043 w 528"/>
              <a:gd name="T9" fmla="*/ 2126617181 h 1113"/>
              <a:gd name="T10" fmla="*/ 122884034 w 528"/>
              <a:gd name="T11" fmla="*/ 2099151820 h 1113"/>
              <a:gd name="T12" fmla="*/ 147877045 w 528"/>
              <a:gd name="T13" fmla="*/ 2067763236 h 1113"/>
              <a:gd name="T14" fmla="*/ 166622525 w 528"/>
              <a:gd name="T15" fmla="*/ 2024602182 h 1113"/>
              <a:gd name="T16" fmla="*/ 189533071 w 528"/>
              <a:gd name="T17" fmla="*/ 1967709148 h 1113"/>
              <a:gd name="T18" fmla="*/ 210359618 w 528"/>
              <a:gd name="T19" fmla="*/ 1902969668 h 1113"/>
              <a:gd name="T20" fmla="*/ 235354072 w 528"/>
              <a:gd name="T21" fmla="*/ 1822534496 h 1113"/>
              <a:gd name="T22" fmla="*/ 256180619 w 528"/>
              <a:gd name="T23" fmla="*/ 1728367344 h 1113"/>
              <a:gd name="T24" fmla="*/ 277008610 w 528"/>
              <a:gd name="T25" fmla="*/ 1620466810 h 1113"/>
              <a:gd name="T26" fmla="*/ 299919111 w 528"/>
              <a:gd name="T27" fmla="*/ 1492948762 h 1113"/>
              <a:gd name="T28" fmla="*/ 318664591 w 528"/>
              <a:gd name="T29" fmla="*/ 1349734671 h 1113"/>
              <a:gd name="T30" fmla="*/ 343657602 w 528"/>
              <a:gd name="T31" fmla="*/ 1200636797 h 1113"/>
              <a:gd name="T32" fmla="*/ 362403082 w 528"/>
              <a:gd name="T33" fmla="*/ 1037805541 h 1113"/>
              <a:gd name="T34" fmla="*/ 387396183 w 528"/>
              <a:gd name="T35" fmla="*/ 873011974 h 1113"/>
              <a:gd name="T36" fmla="*/ 408224173 w 528"/>
              <a:gd name="T37" fmla="*/ 702332697 h 1113"/>
              <a:gd name="T38" fmla="*/ 431134674 w 528"/>
              <a:gd name="T39" fmla="*/ 545386976 h 1113"/>
              <a:gd name="T40" fmla="*/ 451961221 w 528"/>
              <a:gd name="T41" fmla="*/ 398250012 h 1113"/>
              <a:gd name="T42" fmla="*/ 472789212 w 528"/>
              <a:gd name="T43" fmla="*/ 258960807 h 1113"/>
              <a:gd name="T44" fmla="*/ 493617202 w 528"/>
              <a:gd name="T45" fmla="*/ 153022542 h 1113"/>
              <a:gd name="T46" fmla="*/ 518610213 w 528"/>
              <a:gd name="T47" fmla="*/ 68664125 h 1113"/>
              <a:gd name="T48" fmla="*/ 539438204 w 528"/>
              <a:gd name="T49" fmla="*/ 19618921 h 1113"/>
              <a:gd name="T50" fmla="*/ 560266194 w 528"/>
              <a:gd name="T51" fmla="*/ 0 h 1113"/>
              <a:gd name="T52" fmla="*/ 583176695 w 528"/>
              <a:gd name="T53" fmla="*/ 19618921 h 1113"/>
              <a:gd name="T54" fmla="*/ 604004685 w 528"/>
              <a:gd name="T55" fmla="*/ 68664125 h 1113"/>
              <a:gd name="T56" fmla="*/ 626915186 w 528"/>
              <a:gd name="T57" fmla="*/ 153022542 h 1113"/>
              <a:gd name="T58" fmla="*/ 647743176 w 528"/>
              <a:gd name="T59" fmla="*/ 258960807 h 1113"/>
              <a:gd name="T60" fmla="*/ 670653677 w 528"/>
              <a:gd name="T61" fmla="*/ 398250012 h 1113"/>
              <a:gd name="T62" fmla="*/ 691480224 w 528"/>
              <a:gd name="T63" fmla="*/ 545386976 h 1113"/>
              <a:gd name="T64" fmla="*/ 714390725 w 528"/>
              <a:gd name="T65" fmla="*/ 702332697 h 1113"/>
              <a:gd name="T66" fmla="*/ 735218715 w 528"/>
              <a:gd name="T67" fmla="*/ 873011974 h 1113"/>
              <a:gd name="T68" fmla="*/ 756046706 w 528"/>
              <a:gd name="T69" fmla="*/ 1037805541 h 1113"/>
              <a:gd name="T70" fmla="*/ 778957387 w 528"/>
              <a:gd name="T71" fmla="*/ 1200636797 h 1113"/>
              <a:gd name="T72" fmla="*/ 797702867 w 528"/>
              <a:gd name="T73" fmla="*/ 1349734671 h 1113"/>
              <a:gd name="T74" fmla="*/ 822695878 w 528"/>
              <a:gd name="T75" fmla="*/ 1492948762 h 1113"/>
              <a:gd name="T76" fmla="*/ 843523868 w 528"/>
              <a:gd name="T77" fmla="*/ 1620466810 h 1113"/>
              <a:gd name="T78" fmla="*/ 866434369 w 528"/>
              <a:gd name="T79" fmla="*/ 1728367344 h 1113"/>
              <a:gd name="T80" fmla="*/ 887260916 w 528"/>
              <a:gd name="T81" fmla="*/ 1822534496 h 1113"/>
              <a:gd name="T82" fmla="*/ 910171417 w 528"/>
              <a:gd name="T83" fmla="*/ 1902969668 h 1113"/>
              <a:gd name="T84" fmla="*/ 930999408 w 528"/>
              <a:gd name="T85" fmla="*/ 1967709148 h 1113"/>
              <a:gd name="T86" fmla="*/ 953909908 w 528"/>
              <a:gd name="T87" fmla="*/ 2024602182 h 1113"/>
              <a:gd name="T88" fmla="*/ 974737899 w 528"/>
              <a:gd name="T89" fmla="*/ 2067763236 h 1113"/>
              <a:gd name="T90" fmla="*/ 997648399 w 528"/>
              <a:gd name="T91" fmla="*/ 2099151820 h 1113"/>
              <a:gd name="T92" fmla="*/ 1018476390 w 528"/>
              <a:gd name="T93" fmla="*/ 2126617181 h 1113"/>
              <a:gd name="T94" fmla="*/ 1041386891 w 528"/>
              <a:gd name="T95" fmla="*/ 2142311473 h 1113"/>
              <a:gd name="T96" fmla="*/ 1062214881 w 528"/>
              <a:gd name="T97" fmla="*/ 2147483647 h 1113"/>
              <a:gd name="T98" fmla="*/ 1083042871 w 528"/>
              <a:gd name="T99" fmla="*/ 2147483647 h 1113"/>
              <a:gd name="T100" fmla="*/ 0 w 528"/>
              <a:gd name="T101" fmla="*/ 2147483647 h 111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8"/>
              <a:gd name="T154" fmla="*/ 0 h 1113"/>
              <a:gd name="T155" fmla="*/ 528 w 528"/>
              <a:gd name="T156" fmla="*/ 1113 h 111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8" h="1113">
                <a:moveTo>
                  <a:pt x="0" y="1112"/>
                </a:moveTo>
                <a:lnTo>
                  <a:pt x="2" y="1109"/>
                </a:lnTo>
                <a:lnTo>
                  <a:pt x="5" y="1109"/>
                </a:lnTo>
                <a:lnTo>
                  <a:pt x="7" y="1108"/>
                </a:lnTo>
                <a:lnTo>
                  <a:pt x="10" y="1108"/>
                </a:lnTo>
                <a:lnTo>
                  <a:pt x="13" y="1108"/>
                </a:lnTo>
                <a:lnTo>
                  <a:pt x="15" y="1105"/>
                </a:lnTo>
                <a:lnTo>
                  <a:pt x="18" y="1105"/>
                </a:lnTo>
                <a:lnTo>
                  <a:pt x="21" y="1104"/>
                </a:lnTo>
                <a:lnTo>
                  <a:pt x="23" y="1104"/>
                </a:lnTo>
                <a:lnTo>
                  <a:pt x="25" y="1102"/>
                </a:lnTo>
                <a:lnTo>
                  <a:pt x="28" y="1099"/>
                </a:lnTo>
                <a:lnTo>
                  <a:pt x="31" y="1099"/>
                </a:lnTo>
                <a:lnTo>
                  <a:pt x="34" y="1097"/>
                </a:lnTo>
                <a:lnTo>
                  <a:pt x="37" y="1096"/>
                </a:lnTo>
                <a:lnTo>
                  <a:pt x="38" y="1092"/>
                </a:lnTo>
                <a:lnTo>
                  <a:pt x="42" y="1091"/>
                </a:lnTo>
                <a:lnTo>
                  <a:pt x="44" y="1090"/>
                </a:lnTo>
                <a:lnTo>
                  <a:pt x="46" y="1086"/>
                </a:lnTo>
                <a:lnTo>
                  <a:pt x="49" y="1084"/>
                </a:lnTo>
                <a:lnTo>
                  <a:pt x="51" y="1081"/>
                </a:lnTo>
                <a:lnTo>
                  <a:pt x="55" y="1076"/>
                </a:lnTo>
                <a:lnTo>
                  <a:pt x="58" y="1075"/>
                </a:lnTo>
                <a:lnTo>
                  <a:pt x="59" y="1070"/>
                </a:lnTo>
                <a:lnTo>
                  <a:pt x="63" y="1066"/>
                </a:lnTo>
                <a:lnTo>
                  <a:pt x="65" y="1062"/>
                </a:lnTo>
                <a:lnTo>
                  <a:pt x="67" y="1057"/>
                </a:lnTo>
                <a:lnTo>
                  <a:pt x="71" y="1054"/>
                </a:lnTo>
                <a:lnTo>
                  <a:pt x="73" y="1047"/>
                </a:lnTo>
                <a:lnTo>
                  <a:pt x="75" y="1044"/>
                </a:lnTo>
                <a:lnTo>
                  <a:pt x="78" y="1037"/>
                </a:lnTo>
                <a:lnTo>
                  <a:pt x="80" y="1032"/>
                </a:lnTo>
                <a:lnTo>
                  <a:pt x="84" y="1024"/>
                </a:lnTo>
                <a:lnTo>
                  <a:pt x="86" y="1017"/>
                </a:lnTo>
                <a:lnTo>
                  <a:pt x="88" y="1011"/>
                </a:lnTo>
                <a:lnTo>
                  <a:pt x="91" y="1003"/>
                </a:lnTo>
                <a:lnTo>
                  <a:pt x="94" y="996"/>
                </a:lnTo>
                <a:lnTo>
                  <a:pt x="96" y="988"/>
                </a:lnTo>
                <a:lnTo>
                  <a:pt x="99" y="980"/>
                </a:lnTo>
                <a:lnTo>
                  <a:pt x="101" y="970"/>
                </a:lnTo>
                <a:lnTo>
                  <a:pt x="104" y="962"/>
                </a:lnTo>
                <a:lnTo>
                  <a:pt x="107" y="950"/>
                </a:lnTo>
                <a:lnTo>
                  <a:pt x="109" y="940"/>
                </a:lnTo>
                <a:lnTo>
                  <a:pt x="113" y="929"/>
                </a:lnTo>
                <a:lnTo>
                  <a:pt x="115" y="918"/>
                </a:lnTo>
                <a:lnTo>
                  <a:pt x="117" y="906"/>
                </a:lnTo>
                <a:lnTo>
                  <a:pt x="120" y="894"/>
                </a:lnTo>
                <a:lnTo>
                  <a:pt x="123" y="881"/>
                </a:lnTo>
                <a:lnTo>
                  <a:pt x="125" y="866"/>
                </a:lnTo>
                <a:lnTo>
                  <a:pt x="128" y="854"/>
                </a:lnTo>
                <a:lnTo>
                  <a:pt x="131" y="840"/>
                </a:lnTo>
                <a:lnTo>
                  <a:pt x="133" y="826"/>
                </a:lnTo>
                <a:lnTo>
                  <a:pt x="136" y="808"/>
                </a:lnTo>
                <a:lnTo>
                  <a:pt x="138" y="793"/>
                </a:lnTo>
                <a:lnTo>
                  <a:pt x="141" y="777"/>
                </a:lnTo>
                <a:lnTo>
                  <a:pt x="144" y="761"/>
                </a:lnTo>
                <a:lnTo>
                  <a:pt x="146" y="744"/>
                </a:lnTo>
                <a:lnTo>
                  <a:pt x="149" y="725"/>
                </a:lnTo>
                <a:lnTo>
                  <a:pt x="151" y="709"/>
                </a:lnTo>
                <a:lnTo>
                  <a:pt x="153" y="688"/>
                </a:lnTo>
                <a:lnTo>
                  <a:pt x="157" y="671"/>
                </a:lnTo>
                <a:lnTo>
                  <a:pt x="159" y="652"/>
                </a:lnTo>
                <a:lnTo>
                  <a:pt x="161" y="631"/>
                </a:lnTo>
                <a:lnTo>
                  <a:pt x="165" y="612"/>
                </a:lnTo>
                <a:lnTo>
                  <a:pt x="167" y="590"/>
                </a:lnTo>
                <a:lnTo>
                  <a:pt x="170" y="571"/>
                </a:lnTo>
                <a:lnTo>
                  <a:pt x="173" y="551"/>
                </a:lnTo>
                <a:lnTo>
                  <a:pt x="174" y="529"/>
                </a:lnTo>
                <a:lnTo>
                  <a:pt x="178" y="507"/>
                </a:lnTo>
                <a:lnTo>
                  <a:pt x="180" y="486"/>
                </a:lnTo>
                <a:lnTo>
                  <a:pt x="183" y="466"/>
                </a:lnTo>
                <a:lnTo>
                  <a:pt x="186" y="445"/>
                </a:lnTo>
                <a:lnTo>
                  <a:pt x="187" y="424"/>
                </a:lnTo>
                <a:lnTo>
                  <a:pt x="190" y="403"/>
                </a:lnTo>
                <a:lnTo>
                  <a:pt x="193" y="380"/>
                </a:lnTo>
                <a:lnTo>
                  <a:pt x="196" y="358"/>
                </a:lnTo>
                <a:lnTo>
                  <a:pt x="198" y="338"/>
                </a:lnTo>
                <a:lnTo>
                  <a:pt x="201" y="317"/>
                </a:lnTo>
                <a:lnTo>
                  <a:pt x="203" y="298"/>
                </a:lnTo>
                <a:lnTo>
                  <a:pt x="207" y="278"/>
                </a:lnTo>
                <a:lnTo>
                  <a:pt x="209" y="259"/>
                </a:lnTo>
                <a:lnTo>
                  <a:pt x="211" y="237"/>
                </a:lnTo>
                <a:lnTo>
                  <a:pt x="214" y="220"/>
                </a:lnTo>
                <a:lnTo>
                  <a:pt x="217" y="203"/>
                </a:lnTo>
                <a:lnTo>
                  <a:pt x="220" y="184"/>
                </a:lnTo>
                <a:lnTo>
                  <a:pt x="222" y="167"/>
                </a:lnTo>
                <a:lnTo>
                  <a:pt x="224" y="150"/>
                </a:lnTo>
                <a:lnTo>
                  <a:pt x="227" y="132"/>
                </a:lnTo>
                <a:lnTo>
                  <a:pt x="230" y="119"/>
                </a:lnTo>
                <a:lnTo>
                  <a:pt x="233" y="103"/>
                </a:lnTo>
                <a:lnTo>
                  <a:pt x="235" y="90"/>
                </a:lnTo>
                <a:lnTo>
                  <a:pt x="237" y="78"/>
                </a:lnTo>
                <a:lnTo>
                  <a:pt x="241" y="64"/>
                </a:lnTo>
                <a:lnTo>
                  <a:pt x="243" y="54"/>
                </a:lnTo>
                <a:lnTo>
                  <a:pt x="245" y="43"/>
                </a:lnTo>
                <a:lnTo>
                  <a:pt x="249" y="35"/>
                </a:lnTo>
                <a:lnTo>
                  <a:pt x="251" y="26"/>
                </a:lnTo>
                <a:lnTo>
                  <a:pt x="253" y="20"/>
                </a:lnTo>
                <a:lnTo>
                  <a:pt x="256" y="15"/>
                </a:lnTo>
                <a:lnTo>
                  <a:pt x="259" y="10"/>
                </a:lnTo>
                <a:lnTo>
                  <a:pt x="261" y="5"/>
                </a:lnTo>
                <a:lnTo>
                  <a:pt x="264" y="3"/>
                </a:lnTo>
                <a:lnTo>
                  <a:pt x="267" y="3"/>
                </a:lnTo>
                <a:lnTo>
                  <a:pt x="269" y="0"/>
                </a:lnTo>
                <a:lnTo>
                  <a:pt x="272" y="3"/>
                </a:lnTo>
                <a:lnTo>
                  <a:pt x="274" y="3"/>
                </a:lnTo>
                <a:lnTo>
                  <a:pt x="276" y="5"/>
                </a:lnTo>
                <a:lnTo>
                  <a:pt x="280" y="10"/>
                </a:lnTo>
                <a:lnTo>
                  <a:pt x="282" y="15"/>
                </a:lnTo>
                <a:lnTo>
                  <a:pt x="285" y="20"/>
                </a:lnTo>
                <a:lnTo>
                  <a:pt x="287" y="26"/>
                </a:lnTo>
                <a:lnTo>
                  <a:pt x="290" y="35"/>
                </a:lnTo>
                <a:lnTo>
                  <a:pt x="293" y="43"/>
                </a:lnTo>
                <a:lnTo>
                  <a:pt x="295" y="54"/>
                </a:lnTo>
                <a:lnTo>
                  <a:pt x="297" y="64"/>
                </a:lnTo>
                <a:lnTo>
                  <a:pt x="301" y="78"/>
                </a:lnTo>
                <a:lnTo>
                  <a:pt x="303" y="90"/>
                </a:lnTo>
                <a:lnTo>
                  <a:pt x="305" y="103"/>
                </a:lnTo>
                <a:lnTo>
                  <a:pt x="309" y="119"/>
                </a:lnTo>
                <a:lnTo>
                  <a:pt x="311" y="132"/>
                </a:lnTo>
                <a:lnTo>
                  <a:pt x="314" y="150"/>
                </a:lnTo>
                <a:lnTo>
                  <a:pt x="316" y="167"/>
                </a:lnTo>
                <a:lnTo>
                  <a:pt x="319" y="184"/>
                </a:lnTo>
                <a:lnTo>
                  <a:pt x="322" y="203"/>
                </a:lnTo>
                <a:lnTo>
                  <a:pt x="324" y="220"/>
                </a:lnTo>
                <a:lnTo>
                  <a:pt x="326" y="237"/>
                </a:lnTo>
                <a:lnTo>
                  <a:pt x="329" y="259"/>
                </a:lnTo>
                <a:lnTo>
                  <a:pt x="332" y="278"/>
                </a:lnTo>
                <a:lnTo>
                  <a:pt x="334" y="298"/>
                </a:lnTo>
                <a:lnTo>
                  <a:pt x="337" y="317"/>
                </a:lnTo>
                <a:lnTo>
                  <a:pt x="340" y="338"/>
                </a:lnTo>
                <a:lnTo>
                  <a:pt x="343" y="358"/>
                </a:lnTo>
                <a:lnTo>
                  <a:pt x="345" y="380"/>
                </a:lnTo>
                <a:lnTo>
                  <a:pt x="347" y="403"/>
                </a:lnTo>
                <a:lnTo>
                  <a:pt x="350" y="424"/>
                </a:lnTo>
                <a:lnTo>
                  <a:pt x="353" y="445"/>
                </a:lnTo>
                <a:lnTo>
                  <a:pt x="356" y="466"/>
                </a:lnTo>
                <a:lnTo>
                  <a:pt x="359" y="486"/>
                </a:lnTo>
                <a:lnTo>
                  <a:pt x="360" y="507"/>
                </a:lnTo>
                <a:lnTo>
                  <a:pt x="363" y="529"/>
                </a:lnTo>
                <a:lnTo>
                  <a:pt x="366" y="551"/>
                </a:lnTo>
                <a:lnTo>
                  <a:pt x="369" y="571"/>
                </a:lnTo>
                <a:lnTo>
                  <a:pt x="371" y="590"/>
                </a:lnTo>
                <a:lnTo>
                  <a:pt x="374" y="612"/>
                </a:lnTo>
                <a:lnTo>
                  <a:pt x="376" y="631"/>
                </a:lnTo>
                <a:lnTo>
                  <a:pt x="379" y="652"/>
                </a:lnTo>
                <a:lnTo>
                  <a:pt x="381" y="671"/>
                </a:lnTo>
                <a:lnTo>
                  <a:pt x="383" y="688"/>
                </a:lnTo>
                <a:lnTo>
                  <a:pt x="387" y="709"/>
                </a:lnTo>
                <a:lnTo>
                  <a:pt x="389" y="725"/>
                </a:lnTo>
                <a:lnTo>
                  <a:pt x="391" y="744"/>
                </a:lnTo>
                <a:lnTo>
                  <a:pt x="395" y="761"/>
                </a:lnTo>
                <a:lnTo>
                  <a:pt x="397" y="777"/>
                </a:lnTo>
                <a:lnTo>
                  <a:pt x="400" y="793"/>
                </a:lnTo>
                <a:lnTo>
                  <a:pt x="402" y="808"/>
                </a:lnTo>
                <a:lnTo>
                  <a:pt x="405" y="826"/>
                </a:lnTo>
                <a:lnTo>
                  <a:pt x="408" y="840"/>
                </a:lnTo>
                <a:lnTo>
                  <a:pt x="410" y="854"/>
                </a:lnTo>
                <a:lnTo>
                  <a:pt x="413" y="866"/>
                </a:lnTo>
                <a:lnTo>
                  <a:pt x="416" y="881"/>
                </a:lnTo>
                <a:lnTo>
                  <a:pt x="418" y="894"/>
                </a:lnTo>
                <a:lnTo>
                  <a:pt x="421" y="906"/>
                </a:lnTo>
                <a:lnTo>
                  <a:pt x="423" y="918"/>
                </a:lnTo>
                <a:lnTo>
                  <a:pt x="426" y="929"/>
                </a:lnTo>
                <a:lnTo>
                  <a:pt x="429" y="940"/>
                </a:lnTo>
                <a:lnTo>
                  <a:pt x="431" y="950"/>
                </a:lnTo>
                <a:lnTo>
                  <a:pt x="433" y="962"/>
                </a:lnTo>
                <a:lnTo>
                  <a:pt x="437" y="970"/>
                </a:lnTo>
                <a:lnTo>
                  <a:pt x="439" y="980"/>
                </a:lnTo>
                <a:lnTo>
                  <a:pt x="441" y="988"/>
                </a:lnTo>
                <a:lnTo>
                  <a:pt x="445" y="996"/>
                </a:lnTo>
                <a:lnTo>
                  <a:pt x="447" y="1003"/>
                </a:lnTo>
                <a:lnTo>
                  <a:pt x="450" y="1011"/>
                </a:lnTo>
                <a:lnTo>
                  <a:pt x="452" y="1017"/>
                </a:lnTo>
                <a:lnTo>
                  <a:pt x="455" y="1024"/>
                </a:lnTo>
                <a:lnTo>
                  <a:pt x="458" y="1032"/>
                </a:lnTo>
                <a:lnTo>
                  <a:pt x="460" y="1037"/>
                </a:lnTo>
                <a:lnTo>
                  <a:pt x="462" y="1044"/>
                </a:lnTo>
                <a:lnTo>
                  <a:pt x="466" y="1047"/>
                </a:lnTo>
                <a:lnTo>
                  <a:pt x="468" y="1054"/>
                </a:lnTo>
                <a:lnTo>
                  <a:pt x="470" y="1057"/>
                </a:lnTo>
                <a:lnTo>
                  <a:pt x="473" y="1062"/>
                </a:lnTo>
                <a:lnTo>
                  <a:pt x="476" y="1066"/>
                </a:lnTo>
                <a:lnTo>
                  <a:pt x="479" y="1070"/>
                </a:lnTo>
                <a:lnTo>
                  <a:pt x="481" y="1075"/>
                </a:lnTo>
                <a:lnTo>
                  <a:pt x="483" y="1076"/>
                </a:lnTo>
                <a:lnTo>
                  <a:pt x="486" y="1081"/>
                </a:lnTo>
                <a:lnTo>
                  <a:pt x="489" y="1084"/>
                </a:lnTo>
                <a:lnTo>
                  <a:pt x="491" y="1086"/>
                </a:lnTo>
                <a:lnTo>
                  <a:pt x="495" y="1090"/>
                </a:lnTo>
                <a:lnTo>
                  <a:pt x="496" y="1091"/>
                </a:lnTo>
                <a:lnTo>
                  <a:pt x="500" y="1092"/>
                </a:lnTo>
                <a:lnTo>
                  <a:pt x="502" y="1096"/>
                </a:lnTo>
                <a:lnTo>
                  <a:pt x="504" y="1097"/>
                </a:lnTo>
                <a:lnTo>
                  <a:pt x="508" y="1099"/>
                </a:lnTo>
                <a:lnTo>
                  <a:pt x="510" y="1099"/>
                </a:lnTo>
                <a:lnTo>
                  <a:pt x="512" y="1102"/>
                </a:lnTo>
                <a:lnTo>
                  <a:pt x="516" y="1104"/>
                </a:lnTo>
                <a:lnTo>
                  <a:pt x="517" y="1104"/>
                </a:lnTo>
                <a:lnTo>
                  <a:pt x="520" y="1105"/>
                </a:lnTo>
                <a:lnTo>
                  <a:pt x="523" y="1105"/>
                </a:lnTo>
                <a:lnTo>
                  <a:pt x="525" y="1108"/>
                </a:lnTo>
                <a:lnTo>
                  <a:pt x="527" y="1108"/>
                </a:lnTo>
                <a:lnTo>
                  <a:pt x="0" y="1112"/>
                </a:lnTo>
              </a:path>
            </a:pathLst>
          </a:custGeom>
          <a:noFill/>
          <a:ln w="9525">
            <a:solidFill>
              <a:schemeClr val="tx2"/>
            </a:solidFill>
            <a:round/>
            <a:headEnd/>
            <a:tailEnd/>
          </a:ln>
        </p:spPr>
        <p:txBody>
          <a:bodyPr/>
          <a:lstStyle/>
          <a:p>
            <a:endParaRPr lang="en-US" dirty="0"/>
          </a:p>
        </p:txBody>
      </p:sp>
      <p:sp>
        <p:nvSpPr>
          <p:cNvPr id="15388" name="Freeform 28"/>
          <p:cNvSpPr>
            <a:spLocks/>
          </p:cNvSpPr>
          <p:nvPr/>
        </p:nvSpPr>
        <p:spPr bwMode="auto">
          <a:xfrm>
            <a:off x="3713163" y="4275138"/>
            <a:ext cx="393700" cy="39687"/>
          </a:xfrm>
          <a:custGeom>
            <a:avLst/>
            <a:gdLst>
              <a:gd name="T0" fmla="*/ 8318173 w 273"/>
              <a:gd name="T1" fmla="*/ 16071819 h 28"/>
              <a:gd name="T2" fmla="*/ 95667660 w 273"/>
              <a:gd name="T3" fmla="*/ 14063374 h 28"/>
              <a:gd name="T4" fmla="*/ 563605273 w 273"/>
              <a:gd name="T5" fmla="*/ 0 h 28"/>
              <a:gd name="T6" fmla="*/ 565684816 w 273"/>
              <a:gd name="T7" fmla="*/ 54243632 h 28"/>
              <a:gd name="T8" fmla="*/ 0 w 273"/>
              <a:gd name="T9" fmla="*/ 42188698 h 28"/>
              <a:gd name="T10" fmla="*/ 8318173 w 273"/>
              <a:gd name="T11" fmla="*/ 16071819 h 28"/>
              <a:gd name="T12" fmla="*/ 8318173 w 273"/>
              <a:gd name="T13" fmla="*/ 16071819 h 28"/>
              <a:gd name="T14" fmla="*/ 0 60000 65536"/>
              <a:gd name="T15" fmla="*/ 0 60000 65536"/>
              <a:gd name="T16" fmla="*/ 0 60000 65536"/>
              <a:gd name="T17" fmla="*/ 0 60000 65536"/>
              <a:gd name="T18" fmla="*/ 0 60000 65536"/>
              <a:gd name="T19" fmla="*/ 0 60000 65536"/>
              <a:gd name="T20" fmla="*/ 0 60000 65536"/>
              <a:gd name="T21" fmla="*/ 0 w 273"/>
              <a:gd name="T22" fmla="*/ 0 h 28"/>
              <a:gd name="T23" fmla="*/ 273 w 27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 h="28">
                <a:moveTo>
                  <a:pt x="4" y="8"/>
                </a:moveTo>
                <a:lnTo>
                  <a:pt x="46" y="7"/>
                </a:lnTo>
                <a:lnTo>
                  <a:pt x="271" y="0"/>
                </a:lnTo>
                <a:lnTo>
                  <a:pt x="272" y="27"/>
                </a:lnTo>
                <a:lnTo>
                  <a:pt x="0" y="21"/>
                </a:lnTo>
                <a:lnTo>
                  <a:pt x="4" y="8"/>
                </a:lnTo>
              </a:path>
            </a:pathLst>
          </a:custGeom>
          <a:solidFill>
            <a:srgbClr val="FFFFFF"/>
          </a:solidFill>
          <a:ln w="19050">
            <a:solidFill>
              <a:srgbClr val="FFFFFF"/>
            </a:solidFill>
            <a:round/>
            <a:headEnd/>
            <a:tailEnd/>
          </a:ln>
        </p:spPr>
        <p:txBody>
          <a:bodyPr/>
          <a:lstStyle/>
          <a:p>
            <a:endParaRPr lang="en-US" dirty="0"/>
          </a:p>
        </p:txBody>
      </p:sp>
      <p:sp>
        <p:nvSpPr>
          <p:cNvPr id="15389" name="Freeform 29"/>
          <p:cNvSpPr>
            <a:spLocks/>
          </p:cNvSpPr>
          <p:nvPr/>
        </p:nvSpPr>
        <p:spPr bwMode="auto">
          <a:xfrm>
            <a:off x="4130675" y="4273550"/>
            <a:ext cx="392113" cy="41275"/>
          </a:xfrm>
          <a:custGeom>
            <a:avLst/>
            <a:gdLst>
              <a:gd name="T0" fmla="*/ 544484876 w 272"/>
              <a:gd name="T1" fmla="*/ 16205420 h 29"/>
              <a:gd name="T2" fmla="*/ 469670614 w 272"/>
              <a:gd name="T3" fmla="*/ 16205420 h 29"/>
              <a:gd name="T4" fmla="*/ 0 w 272"/>
              <a:gd name="T5" fmla="*/ 0 h 29"/>
              <a:gd name="T6" fmla="*/ 0 w 272"/>
              <a:gd name="T7" fmla="*/ 56720397 h 29"/>
              <a:gd name="T8" fmla="*/ 563188081 w 272"/>
              <a:gd name="T9" fmla="*/ 44565613 h 29"/>
              <a:gd name="T10" fmla="*/ 544484876 w 272"/>
              <a:gd name="T11" fmla="*/ 16205420 h 29"/>
              <a:gd name="T12" fmla="*/ 544484876 w 272"/>
              <a:gd name="T13" fmla="*/ 16205420 h 29"/>
              <a:gd name="T14" fmla="*/ 0 60000 65536"/>
              <a:gd name="T15" fmla="*/ 0 60000 65536"/>
              <a:gd name="T16" fmla="*/ 0 60000 65536"/>
              <a:gd name="T17" fmla="*/ 0 60000 65536"/>
              <a:gd name="T18" fmla="*/ 0 60000 65536"/>
              <a:gd name="T19" fmla="*/ 0 60000 65536"/>
              <a:gd name="T20" fmla="*/ 0 60000 65536"/>
              <a:gd name="T21" fmla="*/ 0 w 272"/>
              <a:gd name="T22" fmla="*/ 0 h 29"/>
              <a:gd name="T23" fmla="*/ 272 w 272"/>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 h="29">
                <a:moveTo>
                  <a:pt x="262" y="8"/>
                </a:moveTo>
                <a:lnTo>
                  <a:pt x="226" y="8"/>
                </a:lnTo>
                <a:lnTo>
                  <a:pt x="0" y="0"/>
                </a:lnTo>
                <a:lnTo>
                  <a:pt x="0" y="28"/>
                </a:lnTo>
                <a:lnTo>
                  <a:pt x="271" y="22"/>
                </a:lnTo>
                <a:lnTo>
                  <a:pt x="262" y="8"/>
                </a:lnTo>
              </a:path>
            </a:pathLst>
          </a:custGeom>
          <a:solidFill>
            <a:srgbClr val="FFFFFF"/>
          </a:solidFill>
          <a:ln w="19050">
            <a:solidFill>
              <a:srgbClr val="FFFFFF"/>
            </a:solidFill>
            <a:round/>
            <a:headEnd/>
            <a:tailEnd/>
          </a:ln>
        </p:spPr>
        <p:txBody>
          <a:bodyPr/>
          <a:lstStyle/>
          <a:p>
            <a:endParaRPr lang="en-US" dirty="0"/>
          </a:p>
        </p:txBody>
      </p:sp>
      <p:sp>
        <p:nvSpPr>
          <p:cNvPr id="15390" name="Line 30"/>
          <p:cNvSpPr>
            <a:spLocks noChangeShapeType="1"/>
          </p:cNvSpPr>
          <p:nvPr/>
        </p:nvSpPr>
        <p:spPr bwMode="auto">
          <a:xfrm flipV="1">
            <a:off x="4132263" y="4167188"/>
            <a:ext cx="0" cy="693737"/>
          </a:xfrm>
          <a:prstGeom prst="line">
            <a:avLst/>
          </a:prstGeom>
          <a:noFill/>
          <a:ln w="31750">
            <a:solidFill>
              <a:srgbClr val="000000"/>
            </a:solidFill>
            <a:round/>
            <a:headEnd/>
            <a:tailEnd/>
          </a:ln>
        </p:spPr>
        <p:txBody>
          <a:bodyPr wrap="none" anchor="ctr"/>
          <a:lstStyle/>
          <a:p>
            <a:endParaRPr lang="en-US" dirty="0"/>
          </a:p>
        </p:txBody>
      </p:sp>
      <p:sp>
        <p:nvSpPr>
          <p:cNvPr id="15391" name="Line 31"/>
          <p:cNvSpPr>
            <a:spLocks noChangeShapeType="1"/>
          </p:cNvSpPr>
          <p:nvPr/>
        </p:nvSpPr>
        <p:spPr bwMode="auto">
          <a:xfrm flipV="1">
            <a:off x="3386138" y="3505200"/>
            <a:ext cx="0" cy="1355725"/>
          </a:xfrm>
          <a:prstGeom prst="line">
            <a:avLst/>
          </a:prstGeom>
          <a:noFill/>
          <a:ln w="31750">
            <a:solidFill>
              <a:srgbClr val="000000"/>
            </a:solidFill>
            <a:round/>
            <a:headEnd/>
            <a:tailEnd/>
          </a:ln>
        </p:spPr>
        <p:txBody>
          <a:bodyPr wrap="none" anchor="ctr"/>
          <a:lstStyle/>
          <a:p>
            <a:endParaRPr lang="en-US" dirty="0"/>
          </a:p>
        </p:txBody>
      </p:sp>
      <p:sp>
        <p:nvSpPr>
          <p:cNvPr id="15392" name="Text Box 32"/>
          <p:cNvSpPr txBox="1">
            <a:spLocks noChangeArrowheads="1"/>
          </p:cNvSpPr>
          <p:nvPr/>
        </p:nvSpPr>
        <p:spPr bwMode="auto">
          <a:xfrm>
            <a:off x="2798763" y="1252538"/>
            <a:ext cx="3300412" cy="431800"/>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2900" b="1" dirty="0">
                <a:latin typeface="Agilent TT Cond" pitchFamily="34" charset="0"/>
              </a:rPr>
              <a:t>FFT Analyzer</a:t>
            </a:r>
            <a:endParaRPr lang="en-US" sz="2200" dirty="0">
              <a:latin typeface="Agilent TT Cond" pitchFamily="34" charset="0"/>
            </a:endParaRPr>
          </a:p>
        </p:txBody>
      </p:sp>
      <p:sp>
        <p:nvSpPr>
          <p:cNvPr id="15393" name="Line 33"/>
          <p:cNvSpPr>
            <a:spLocks noChangeShapeType="1"/>
          </p:cNvSpPr>
          <p:nvPr/>
        </p:nvSpPr>
        <p:spPr bwMode="auto">
          <a:xfrm flipH="1">
            <a:off x="4319588" y="2601913"/>
            <a:ext cx="292100" cy="347662"/>
          </a:xfrm>
          <a:prstGeom prst="line">
            <a:avLst/>
          </a:prstGeom>
          <a:noFill/>
          <a:ln w="19050">
            <a:solidFill>
              <a:schemeClr val="tx1"/>
            </a:solidFill>
            <a:round/>
            <a:headEnd/>
            <a:tailEnd type="triangle" w="med" len="med"/>
          </a:ln>
        </p:spPr>
        <p:txBody>
          <a:bodyPr wrap="none" anchor="ctr"/>
          <a:lstStyle/>
          <a:p>
            <a:endParaRPr lang="en-US" dirty="0"/>
          </a:p>
        </p:txBody>
      </p:sp>
      <p:sp>
        <p:nvSpPr>
          <p:cNvPr id="34" name="Footer Placeholder 33"/>
          <p:cNvSpPr>
            <a:spLocks noGrp="1"/>
          </p:cNvSpPr>
          <p:nvPr>
            <p:ph type="ftr" sz="quarter" idx="10"/>
          </p:nvPr>
        </p:nvSpPr>
        <p:spPr/>
        <p:txBody>
          <a:bodyPr/>
          <a:lstStyle/>
          <a:p>
            <a:r>
              <a:rPr lang="en-US" dirty="0" smtClean="0"/>
              <a:t>Back to Basics Training</a:t>
            </a:r>
            <a:endParaRPr lang="en-US" dirty="0"/>
          </a:p>
        </p:txBody>
      </p:sp>
      <p:sp>
        <p:nvSpPr>
          <p:cNvPr id="35" name="Slide Number Placeholder 34"/>
          <p:cNvSpPr>
            <a:spLocks noGrp="1"/>
          </p:cNvSpPr>
          <p:nvPr>
            <p:ph type="sldNum" sz="quarter" idx="12"/>
          </p:nvPr>
        </p:nvSpPr>
        <p:spPr/>
        <p:txBody>
          <a:bodyPr/>
          <a:lstStyle/>
          <a:p>
            <a:fld id="{2D132F79-ACF3-4263-B52B-5972FA2CE406}" type="slidenum">
              <a:rPr lang="en-US" smtClean="0"/>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228600" y="76200"/>
            <a:ext cx="8442325" cy="609600"/>
          </a:xfrm>
        </p:spPr>
        <p:txBody>
          <a:bodyPr/>
          <a:lstStyle/>
          <a:p>
            <a:r>
              <a:rPr lang="en-US" dirty="0" smtClean="0"/>
              <a:t>Agilent Vector Signal Analysis Software</a:t>
            </a:r>
          </a:p>
        </p:txBody>
      </p:sp>
      <p:sp>
        <p:nvSpPr>
          <p:cNvPr id="7" name="Footer Placeholder 6"/>
          <p:cNvSpPr>
            <a:spLocks noGrp="1"/>
          </p:cNvSpPr>
          <p:nvPr>
            <p:ph type="ftr" sz="quarter" idx="10"/>
          </p:nvPr>
        </p:nvSpPr>
        <p:spPr/>
        <p:txBody>
          <a:bodyPr/>
          <a:lstStyle/>
          <a:p>
            <a:r>
              <a:rPr lang="en-US" dirty="0" smtClean="0"/>
              <a:t>Back to Basics Training</a:t>
            </a:r>
            <a:endParaRPr lang="en-US" dirty="0"/>
          </a:p>
        </p:txBody>
      </p:sp>
      <p:pic>
        <p:nvPicPr>
          <p:cNvPr id="9" name="Picture 8" descr="VSA setup.JPG"/>
          <p:cNvPicPr>
            <a:picLocks noChangeAspect="1"/>
          </p:cNvPicPr>
          <p:nvPr/>
        </p:nvPicPr>
        <p:blipFill>
          <a:blip r:embed="rId3" cstate="print">
            <a:lum/>
          </a:blip>
          <a:stretch>
            <a:fillRect/>
          </a:stretch>
        </p:blipFill>
        <p:spPr>
          <a:xfrm>
            <a:off x="4642005" y="3733800"/>
            <a:ext cx="4501995" cy="2435830"/>
          </a:xfrm>
          <a:prstGeom prst="rect">
            <a:avLst/>
          </a:prstGeom>
        </p:spPr>
      </p:pic>
      <p:pic>
        <p:nvPicPr>
          <p:cNvPr id="11" name="Picture 4"/>
          <p:cNvPicPr>
            <a:picLocks noChangeAspect="1" noChangeArrowheads="1"/>
          </p:cNvPicPr>
          <p:nvPr/>
        </p:nvPicPr>
        <p:blipFill>
          <a:blip r:embed="rId4" cstate="print"/>
          <a:srcRect/>
          <a:stretch>
            <a:fillRect/>
          </a:stretch>
        </p:blipFill>
        <p:spPr bwMode="auto">
          <a:xfrm>
            <a:off x="6639341" y="533400"/>
            <a:ext cx="2504659" cy="2743199"/>
          </a:xfrm>
          <a:prstGeom prst="rect">
            <a:avLst/>
          </a:prstGeom>
          <a:noFill/>
          <a:ln w="9525">
            <a:noFill/>
            <a:miter lim="800000"/>
            <a:headEnd/>
            <a:tailEnd/>
          </a:ln>
        </p:spPr>
      </p:pic>
      <p:pic>
        <p:nvPicPr>
          <p:cNvPr id="12" name="Picture 11" descr="VSA B.JPG"/>
          <p:cNvPicPr>
            <a:picLocks noChangeAspect="1"/>
          </p:cNvPicPr>
          <p:nvPr/>
        </p:nvPicPr>
        <p:blipFill>
          <a:blip r:embed="rId5" cstate="print"/>
          <a:stretch>
            <a:fillRect/>
          </a:stretch>
        </p:blipFill>
        <p:spPr>
          <a:xfrm>
            <a:off x="5791200" y="1676400"/>
            <a:ext cx="2667000" cy="1928033"/>
          </a:xfrm>
          <a:prstGeom prst="rect">
            <a:avLst/>
          </a:prstGeom>
        </p:spPr>
      </p:pic>
      <p:sp>
        <p:nvSpPr>
          <p:cNvPr id="81923" name="Text Box 3"/>
          <p:cNvSpPr txBox="1">
            <a:spLocks noChangeArrowheads="1"/>
          </p:cNvSpPr>
          <p:nvPr/>
        </p:nvSpPr>
        <p:spPr bwMode="auto">
          <a:xfrm>
            <a:off x="76200" y="685800"/>
            <a:ext cx="5715000" cy="2133600"/>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b="1" dirty="0" smtClean="0">
                <a:solidFill>
                  <a:srgbClr val="000000"/>
                </a:solidFill>
                <a:latin typeface="Agilent TT Cond" pitchFamily="34" charset="0"/>
              </a:rPr>
              <a:t>89600B </a:t>
            </a:r>
            <a:r>
              <a:rPr lang="en-US" b="1" dirty="0" smtClean="0">
                <a:latin typeface="Agilent TT Cond" pitchFamily="34" charset="0"/>
              </a:rPr>
              <a:t>VSA Software </a:t>
            </a:r>
          </a:p>
          <a:p>
            <a:pPr defTabSz="409575">
              <a:buClr>
                <a:srgbClr val="000000"/>
              </a:buClr>
              <a:buSzPct val="90000"/>
              <a:buFont typeface="Monotype Sorts" pitchFamily="2" charset="2"/>
              <a:buNone/>
            </a:pPr>
            <a:endParaRPr lang="en-US" sz="1500" b="1" dirty="0" smtClean="0">
              <a:latin typeface="Agilent TT Cond" pitchFamily="34" charset="0"/>
            </a:endParaRPr>
          </a:p>
          <a:p>
            <a:pPr indent="171450" defTabSz="409575">
              <a:lnSpc>
                <a:spcPct val="150000"/>
              </a:lnSpc>
              <a:buClr>
                <a:srgbClr val="000000"/>
              </a:buClr>
              <a:buSzPct val="46000"/>
              <a:buFont typeface="Monotype Sorts" pitchFamily="2" charset="2"/>
              <a:buChar char="l"/>
            </a:pPr>
            <a:r>
              <a:rPr lang="en-US" sz="1500" dirty="0" smtClean="0">
                <a:latin typeface="Agilent TT Cond" pitchFamily="34" charset="0"/>
              </a:rPr>
              <a:t>FFT-based spectrum, time-domain &amp; bit-level modulation analysis</a:t>
            </a:r>
          </a:p>
          <a:p>
            <a:pPr indent="171450" defTabSz="409575">
              <a:lnSpc>
                <a:spcPct val="150000"/>
              </a:lnSpc>
              <a:buClr>
                <a:srgbClr val="000000"/>
              </a:buClr>
              <a:buSzPct val="46000"/>
              <a:buFont typeface="Monotype Sorts" pitchFamily="2" charset="2"/>
              <a:buChar char="l"/>
            </a:pPr>
            <a:r>
              <a:rPr lang="en-US" sz="1500" dirty="0" smtClean="0">
                <a:latin typeface="Agilent TT Cond" pitchFamily="34" charset="0"/>
              </a:rPr>
              <a:t>Support for more than 70 signal standards and modulation types</a:t>
            </a:r>
          </a:p>
          <a:p>
            <a:pPr indent="171450" defTabSz="409575">
              <a:lnSpc>
                <a:spcPct val="150000"/>
              </a:lnSpc>
              <a:buClr>
                <a:srgbClr val="000000"/>
              </a:buClr>
              <a:buSzPct val="46000"/>
              <a:buFont typeface="Monotype Sorts" pitchFamily="2" charset="2"/>
              <a:buChar char="l"/>
            </a:pPr>
            <a:r>
              <a:rPr lang="en-US" sz="1500" dirty="0" smtClean="0">
                <a:latin typeface="Agilent TT Cond" pitchFamily="34" charset="0"/>
              </a:rPr>
              <a:t>20:20 trace/marker capability and arbitrary window arrangement</a:t>
            </a:r>
          </a:p>
          <a:p>
            <a:pPr indent="171450" defTabSz="409575">
              <a:lnSpc>
                <a:spcPct val="150000"/>
              </a:lnSpc>
              <a:buClr>
                <a:srgbClr val="000000"/>
              </a:buClr>
              <a:buSzPct val="46000"/>
              <a:buFont typeface="Monotype Sorts" pitchFamily="2" charset="2"/>
              <a:buChar char="l"/>
            </a:pPr>
            <a:r>
              <a:rPr lang="en-US" sz="1500" dirty="0" smtClean="0">
                <a:latin typeface="Agilent TT Cond" pitchFamily="34" charset="0"/>
              </a:rPr>
              <a:t>Digital persistence and cumulative history displays</a:t>
            </a:r>
          </a:p>
          <a:p>
            <a:pPr indent="171450" defTabSz="409575">
              <a:lnSpc>
                <a:spcPct val="150000"/>
              </a:lnSpc>
              <a:buClr>
                <a:srgbClr val="000000"/>
              </a:buClr>
              <a:buSzPct val="46000"/>
            </a:pPr>
            <a:endParaRPr lang="en-US" sz="1500" dirty="0" smtClean="0">
              <a:latin typeface="Agilent TT Cond" pitchFamily="34" charset="0"/>
            </a:endParaRPr>
          </a:p>
          <a:p>
            <a:pPr indent="171450" defTabSz="409575">
              <a:lnSpc>
                <a:spcPct val="150000"/>
              </a:lnSpc>
              <a:buClr>
                <a:srgbClr val="000000"/>
              </a:buClr>
              <a:buSzPct val="46000"/>
            </a:pPr>
            <a:endParaRPr lang="en-US" sz="1500" dirty="0" smtClean="0">
              <a:latin typeface="Agilent TT Cond" pitchFamily="34" charset="0"/>
            </a:endParaRPr>
          </a:p>
          <a:p>
            <a:pPr indent="171450" defTabSz="409575">
              <a:lnSpc>
                <a:spcPct val="150000"/>
              </a:lnSpc>
              <a:buClr>
                <a:srgbClr val="000000"/>
              </a:buClr>
              <a:buSzPct val="46000"/>
              <a:buFont typeface="Monotype Sorts" pitchFamily="2" charset="2"/>
              <a:buChar char="l"/>
            </a:pPr>
            <a:endParaRPr lang="en-US" sz="1500" dirty="0" smtClean="0">
              <a:latin typeface="Agilent TT Cond" pitchFamily="34" charset="0"/>
            </a:endParaRPr>
          </a:p>
          <a:p>
            <a:pPr defTabSz="409575">
              <a:buClr>
                <a:srgbClr val="000000"/>
              </a:buClr>
              <a:buSzPct val="46000"/>
              <a:buFont typeface="Monotype Sorts" pitchFamily="2" charset="2"/>
              <a:buChar char="l"/>
            </a:pPr>
            <a:endParaRPr lang="en-US" sz="1500" dirty="0">
              <a:solidFill>
                <a:srgbClr val="FF0000"/>
              </a:solidFill>
              <a:latin typeface="Agilent TT Cond" pitchFamily="34" charset="0"/>
            </a:endParaRPr>
          </a:p>
        </p:txBody>
      </p:sp>
      <p:sp>
        <p:nvSpPr>
          <p:cNvPr id="10" name="TextBox 9"/>
          <p:cNvSpPr txBox="1"/>
          <p:nvPr/>
        </p:nvSpPr>
        <p:spPr>
          <a:xfrm>
            <a:off x="0" y="2895600"/>
            <a:ext cx="5943600" cy="1292662"/>
          </a:xfrm>
          <a:prstGeom prst="rect">
            <a:avLst/>
          </a:prstGeom>
          <a:noFill/>
        </p:spPr>
        <p:txBody>
          <a:bodyPr wrap="square" rtlCol="0">
            <a:spAutoFit/>
          </a:bodyPr>
          <a:lstStyle/>
          <a:p>
            <a:pPr indent="228600" defTabSz="409575">
              <a:lnSpc>
                <a:spcPct val="150000"/>
              </a:lnSpc>
              <a:buClr>
                <a:srgbClr val="000000"/>
              </a:buClr>
              <a:buSzPct val="46000"/>
              <a:buFont typeface="Monotype Sorts" pitchFamily="2" charset="2"/>
              <a:buChar char="l"/>
            </a:pPr>
            <a:r>
              <a:rPr lang="en-US" sz="1400" dirty="0" smtClean="0">
                <a:latin typeface="Agilent TT Cond" pitchFamily="34" charset="0"/>
              </a:rPr>
              <a:t>Wireless networking: 802.11a/b/g/n, 802.16 OFDMA, WiMAX…</a:t>
            </a:r>
          </a:p>
          <a:p>
            <a:pPr indent="228600" defTabSz="409575">
              <a:lnSpc>
                <a:spcPct val="150000"/>
              </a:lnSpc>
              <a:buClr>
                <a:srgbClr val="000000"/>
              </a:buClr>
              <a:buSzPct val="46000"/>
              <a:buFont typeface="Monotype Sorts" pitchFamily="2" charset="2"/>
              <a:buChar char="l"/>
            </a:pPr>
            <a:r>
              <a:rPr lang="en-US" sz="1400" dirty="0" smtClean="0">
                <a:latin typeface="Agilent TT Cond" pitchFamily="34" charset="0"/>
              </a:rPr>
              <a:t>Cellular: LTE (FDD/TDD), W-CDMA HSPA+, GSM/EDGE Evolution </a:t>
            </a:r>
          </a:p>
          <a:p>
            <a:pPr indent="228600" defTabSz="409575">
              <a:lnSpc>
                <a:spcPct val="150000"/>
              </a:lnSpc>
              <a:buClr>
                <a:srgbClr val="000000"/>
              </a:buClr>
              <a:buSzPct val="46000"/>
              <a:buFont typeface="Monotype Sorts" pitchFamily="2" charset="2"/>
              <a:buChar char="l"/>
            </a:pPr>
            <a:r>
              <a:rPr lang="en-US" sz="1400" dirty="0" smtClean="0">
                <a:latin typeface="Agilent TT Cond" pitchFamily="34" charset="0"/>
              </a:rPr>
              <a:t>Custom OFDM modulation analysis for proprietary signals</a:t>
            </a:r>
          </a:p>
          <a:p>
            <a:endParaRPr lang="en-US" sz="1500" dirty="0"/>
          </a:p>
        </p:txBody>
      </p:sp>
      <p:sp>
        <p:nvSpPr>
          <p:cNvPr id="14" name="TextBox 13"/>
          <p:cNvSpPr txBox="1"/>
          <p:nvPr/>
        </p:nvSpPr>
        <p:spPr>
          <a:xfrm>
            <a:off x="0" y="4419600"/>
            <a:ext cx="4800600" cy="1708160"/>
          </a:xfrm>
          <a:prstGeom prst="rect">
            <a:avLst/>
          </a:prstGeom>
          <a:noFill/>
        </p:spPr>
        <p:txBody>
          <a:bodyPr wrap="square" rtlCol="0">
            <a:spAutoFit/>
          </a:bodyPr>
          <a:lstStyle/>
          <a:p>
            <a:pPr marL="228600" indent="-228600" defTabSz="409575">
              <a:lnSpc>
                <a:spcPct val="150000"/>
              </a:lnSpc>
              <a:buClr>
                <a:srgbClr val="000000"/>
              </a:buClr>
              <a:buSzPct val="46000"/>
              <a:buFont typeface="Monotype Sorts" pitchFamily="2" charset="2"/>
              <a:buChar char="l"/>
            </a:pPr>
            <a:r>
              <a:rPr lang="en-US" sz="1400" dirty="0" smtClean="0">
                <a:latin typeface="Agilent TT Cond" pitchFamily="34" charset="0"/>
              </a:rPr>
              <a:t>Links to over 30 hardware platforms including: </a:t>
            </a:r>
            <a:r>
              <a:rPr lang="en-US" sz="1400" i="1" dirty="0" smtClean="0">
                <a:latin typeface="Agilent TT Cond" pitchFamily="34" charset="0"/>
              </a:rPr>
              <a:t>X-series signal analyzers, 16800 logic analyzers, 90000 X-series scopes, Infiniium scopes, VXI</a:t>
            </a:r>
          </a:p>
          <a:p>
            <a:pPr marL="228600" indent="-228600" defTabSz="409575">
              <a:lnSpc>
                <a:spcPct val="150000"/>
              </a:lnSpc>
              <a:buClr>
                <a:srgbClr val="000000"/>
              </a:buClr>
              <a:buSzPct val="46000"/>
              <a:buFont typeface="Monotype Sorts" pitchFamily="2" charset="2"/>
              <a:buChar char="l"/>
            </a:pPr>
            <a:r>
              <a:rPr lang="en-US" sz="1400" dirty="0" smtClean="0">
                <a:latin typeface="Agilent TT Cond" pitchFamily="34" charset="0"/>
              </a:rPr>
              <a:t>Runs on external PC linked to hardware or embedded operation on instruments with Windows OS</a:t>
            </a:r>
          </a:p>
        </p:txBody>
      </p:sp>
      <p:sp>
        <p:nvSpPr>
          <p:cNvPr id="13" name="Slide Number Placeholder 12"/>
          <p:cNvSpPr>
            <a:spLocks noGrp="1"/>
          </p:cNvSpPr>
          <p:nvPr>
            <p:ph type="sldNum" sz="quarter" idx="12"/>
          </p:nvPr>
        </p:nvSpPr>
        <p:spPr/>
        <p:txBody>
          <a:bodyPr/>
          <a:lstStyle/>
          <a:p>
            <a:fld id="{2D132F79-ACF3-4263-B52B-5972FA2CE406}" type="slidenum">
              <a:rPr lang="en-US" smtClean="0"/>
              <a:pPr/>
              <a:t>80</a:t>
            </a:fld>
            <a:endParaRPr lang="en-US"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1" name="Rectangle 7"/>
          <p:cNvSpPr>
            <a:spLocks noGrp="1" noChangeArrowheads="1"/>
          </p:cNvSpPr>
          <p:nvPr>
            <p:ph type="title"/>
          </p:nvPr>
        </p:nvSpPr>
        <p:spPr>
          <a:xfrm>
            <a:off x="381000" y="533400"/>
            <a:ext cx="8610600" cy="733425"/>
          </a:xfrm>
        </p:spPr>
        <p:txBody>
          <a:bodyPr/>
          <a:lstStyle/>
          <a:p>
            <a:r>
              <a:rPr lang="en-US" sz="2100" i="1" dirty="0" smtClean="0">
                <a:solidFill>
                  <a:srgbClr val="FF9900"/>
                </a:solidFill>
              </a:rPr>
              <a:t>Modern designs demand more bandwidth for capturing high data rate signals and analyzing the quality of digitally modulated bandwidths</a:t>
            </a:r>
          </a:p>
        </p:txBody>
      </p:sp>
      <p:sp>
        <p:nvSpPr>
          <p:cNvPr id="72706" name="Rectangle 2"/>
          <p:cNvSpPr>
            <a:spLocks noGrp="1" noChangeArrowheads="1"/>
          </p:cNvSpPr>
          <p:nvPr>
            <p:ph type="body" sz="half" idx="1"/>
          </p:nvPr>
        </p:nvSpPr>
        <p:spPr>
          <a:xfrm>
            <a:off x="2743200" y="1593850"/>
            <a:ext cx="6400800" cy="4362450"/>
          </a:xfrm>
        </p:spPr>
        <p:txBody>
          <a:bodyPr>
            <a:normAutofit/>
          </a:bodyPr>
          <a:lstStyle/>
          <a:p>
            <a:pPr marL="342900" indent="-342900">
              <a:buClr>
                <a:srgbClr val="0000FF"/>
              </a:buClr>
            </a:pPr>
            <a:r>
              <a:rPr lang="en-US" sz="2000" dirty="0" smtClean="0"/>
              <a:t>Aerospace and Defense</a:t>
            </a:r>
          </a:p>
          <a:p>
            <a:pPr marL="742950" lvl="1" indent="-285750">
              <a:buClr>
                <a:srgbClr val="0000FF"/>
              </a:buClr>
              <a:buFont typeface="Wingdings" pitchFamily="2" charset="2"/>
              <a:buChar char="v"/>
            </a:pPr>
            <a:r>
              <a:rPr lang="en-US" sz="1800" dirty="0" smtClean="0">
                <a:solidFill>
                  <a:schemeClr val="tx2"/>
                </a:solidFill>
              </a:rPr>
              <a:t>Radar</a:t>
            </a:r>
            <a:r>
              <a:rPr lang="en-US" sz="1800" dirty="0" smtClean="0"/>
              <a:t> – Chirp errors &amp; modulation quality </a:t>
            </a:r>
            <a:br>
              <a:rPr lang="en-US" sz="1800" dirty="0" smtClean="0"/>
            </a:br>
            <a:r>
              <a:rPr lang="en-US" sz="1800" dirty="0" smtClean="0">
                <a:solidFill>
                  <a:schemeClr val="tx2"/>
                </a:solidFill>
              </a:rPr>
              <a:t>Satellite</a:t>
            </a:r>
            <a:r>
              <a:rPr lang="en-US" sz="1800" dirty="0" smtClean="0"/>
              <a:t> – Capture 36/72 MHz BW’s w/high data 	rates</a:t>
            </a:r>
            <a:br>
              <a:rPr lang="en-US" sz="1800" dirty="0" smtClean="0"/>
            </a:br>
            <a:r>
              <a:rPr lang="en-US" sz="1800" dirty="0" smtClean="0">
                <a:solidFill>
                  <a:schemeClr val="tx2"/>
                </a:solidFill>
              </a:rPr>
              <a:t>Military communications</a:t>
            </a:r>
            <a:r>
              <a:rPr lang="en-US" sz="1800" dirty="0" smtClean="0"/>
              <a:t> – Capture high data rate 	digital comms &amp; measure EVM </a:t>
            </a:r>
          </a:p>
          <a:p>
            <a:pPr marL="342900" indent="-342900">
              <a:buClr>
                <a:srgbClr val="0000FF"/>
              </a:buClr>
            </a:pPr>
            <a:r>
              <a:rPr lang="en-US" sz="2000" dirty="0" smtClean="0"/>
              <a:t>Emerging communications</a:t>
            </a:r>
          </a:p>
          <a:p>
            <a:pPr marL="742950" lvl="1" indent="-285750">
              <a:buClr>
                <a:srgbClr val="0000FF"/>
              </a:buClr>
              <a:buFont typeface="Wingdings" pitchFamily="2" charset="2"/>
              <a:buChar char="v"/>
            </a:pPr>
            <a:r>
              <a:rPr lang="en-US" sz="1800" dirty="0" smtClean="0">
                <a:solidFill>
                  <a:schemeClr val="tx2"/>
                </a:solidFill>
              </a:rPr>
              <a:t>W-LAN, 802.16 (wireless last mile), mesh networks</a:t>
            </a:r>
            <a:r>
              <a:rPr lang="en-US" sz="1800" dirty="0" smtClean="0"/>
              <a:t/>
            </a:r>
            <a:br>
              <a:rPr lang="en-US" sz="1800" dirty="0" smtClean="0"/>
            </a:br>
            <a:r>
              <a:rPr lang="en-US" sz="1800" dirty="0" smtClean="0"/>
              <a:t>- Measure EVM on broadband, high data rate signals</a:t>
            </a:r>
          </a:p>
          <a:p>
            <a:pPr marL="342900" indent="-342900">
              <a:buClr>
                <a:srgbClr val="0000FF"/>
              </a:buClr>
            </a:pPr>
            <a:r>
              <a:rPr lang="en-US" sz="2000" dirty="0" smtClean="0"/>
              <a:t>Cellular Communications</a:t>
            </a:r>
          </a:p>
          <a:p>
            <a:pPr marL="742950" lvl="1" indent="-285750">
              <a:buClr>
                <a:srgbClr val="0000FF"/>
              </a:buClr>
              <a:buFont typeface="Wingdings" pitchFamily="2" charset="2"/>
              <a:buChar char="v"/>
            </a:pPr>
            <a:r>
              <a:rPr lang="en-US" sz="1800" dirty="0" smtClean="0">
                <a:solidFill>
                  <a:schemeClr val="tx2"/>
                </a:solidFill>
              </a:rPr>
              <a:t>W-CDMA ACPR &amp; Multi-carrier Pre-Distortion</a:t>
            </a:r>
            <a:r>
              <a:rPr lang="en-US" sz="1800" dirty="0" smtClean="0"/>
              <a:t/>
            </a:r>
            <a:br>
              <a:rPr lang="en-US" sz="1800" dirty="0" smtClean="0"/>
            </a:br>
            <a:r>
              <a:rPr lang="en-US" sz="1800" dirty="0" smtClean="0"/>
              <a:t>- High dynamic range over 60 MHz BW to see low level 3</a:t>
            </a:r>
            <a:r>
              <a:rPr lang="en-US" sz="1800" baseline="30000" dirty="0" smtClean="0"/>
              <a:t>rd</a:t>
            </a:r>
            <a:r>
              <a:rPr lang="en-US" sz="1800" dirty="0" smtClean="0"/>
              <a:t> order distortion for 4 carrier pre-distortion algorithms </a:t>
            </a:r>
          </a:p>
        </p:txBody>
      </p:sp>
      <p:pic>
        <p:nvPicPr>
          <p:cNvPr id="72707" name="Picture 3" descr="satellitedish"/>
          <p:cNvPicPr>
            <a:picLocks noGrp="1" noChangeAspect="1" noChangeArrowheads="1"/>
          </p:cNvPicPr>
          <p:nvPr>
            <p:ph sz="quarter" idx="2"/>
          </p:nvPr>
        </p:nvPicPr>
        <p:blipFill>
          <a:blip r:embed="rId3" cstate="print"/>
          <a:srcRect/>
          <a:stretch>
            <a:fillRect/>
          </a:stretch>
        </p:blipFill>
        <p:spPr>
          <a:xfrm>
            <a:off x="787400" y="1508125"/>
            <a:ext cx="1282700" cy="1331913"/>
          </a:xfrm>
          <a:noFill/>
        </p:spPr>
      </p:pic>
      <p:pic>
        <p:nvPicPr>
          <p:cNvPr id="72708" name="Picture 4" descr="a2100"/>
          <p:cNvPicPr>
            <a:picLocks noGrp="1" noChangeAspect="1" noChangeArrowheads="1"/>
          </p:cNvPicPr>
          <p:nvPr>
            <p:ph sz="quarter" idx="3"/>
          </p:nvPr>
        </p:nvPicPr>
        <p:blipFill>
          <a:blip r:embed="rId4" cstate="print"/>
          <a:srcRect/>
          <a:stretch>
            <a:fillRect/>
          </a:stretch>
        </p:blipFill>
        <p:spPr>
          <a:xfrm rot="20576678">
            <a:off x="6400800" y="1295400"/>
            <a:ext cx="1295400" cy="385763"/>
          </a:xfrm>
          <a:noFill/>
        </p:spPr>
      </p:pic>
      <p:pic>
        <p:nvPicPr>
          <p:cNvPr id="72709" name="Picture 5" descr="SIMPLE NETWORK tower  bgd"/>
          <p:cNvPicPr>
            <a:picLocks noChangeAspect="1" noChangeArrowheads="1"/>
          </p:cNvPicPr>
          <p:nvPr/>
        </p:nvPicPr>
        <p:blipFill>
          <a:blip r:embed="rId5" cstate="print"/>
          <a:srcRect/>
          <a:stretch>
            <a:fillRect/>
          </a:stretch>
        </p:blipFill>
        <p:spPr bwMode="auto">
          <a:xfrm>
            <a:off x="520700" y="4308475"/>
            <a:ext cx="1695450" cy="1427163"/>
          </a:xfrm>
          <a:prstGeom prst="rect">
            <a:avLst/>
          </a:prstGeom>
          <a:noFill/>
          <a:ln w="9525">
            <a:noFill/>
            <a:miter lim="800000"/>
            <a:headEnd/>
            <a:tailEnd/>
          </a:ln>
        </p:spPr>
      </p:pic>
      <p:pic>
        <p:nvPicPr>
          <p:cNvPr id="72710" name="Picture 6" descr="images"/>
          <p:cNvPicPr>
            <a:picLocks noChangeAspect="1" noChangeArrowheads="1"/>
          </p:cNvPicPr>
          <p:nvPr/>
        </p:nvPicPr>
        <p:blipFill>
          <a:blip r:embed="rId6" cstate="print"/>
          <a:srcRect/>
          <a:stretch>
            <a:fillRect/>
          </a:stretch>
        </p:blipFill>
        <p:spPr bwMode="auto">
          <a:xfrm>
            <a:off x="609600" y="3054350"/>
            <a:ext cx="1511300" cy="1001713"/>
          </a:xfrm>
          <a:prstGeom prst="rect">
            <a:avLst/>
          </a:prstGeom>
          <a:noFill/>
          <a:ln w="9525">
            <a:noFill/>
            <a:miter lim="800000"/>
            <a:headEnd/>
            <a:tailEnd/>
          </a:ln>
        </p:spPr>
      </p:pic>
      <p:sp>
        <p:nvSpPr>
          <p:cNvPr id="72712" name="Rectangle 8"/>
          <p:cNvSpPr>
            <a:spLocks noChangeArrowheads="1"/>
          </p:cNvSpPr>
          <p:nvPr/>
        </p:nvSpPr>
        <p:spPr bwMode="auto">
          <a:xfrm>
            <a:off x="228600" y="76200"/>
            <a:ext cx="7861300" cy="635000"/>
          </a:xfrm>
          <a:prstGeom prst="rect">
            <a:avLst/>
          </a:prstGeom>
          <a:noFill/>
          <a:ln w="9525">
            <a:noFill/>
            <a:miter lim="800000"/>
            <a:headEnd/>
            <a:tailEnd/>
          </a:ln>
        </p:spPr>
        <p:txBody>
          <a:bodyPr lIns="0" tIns="0" rIns="0" bIns="0"/>
          <a:lstStyle/>
          <a:p>
            <a:r>
              <a:rPr lang="en-US" sz="2800" b="1" dirty="0">
                <a:solidFill>
                  <a:schemeClr val="tx2"/>
                </a:solidFill>
                <a:latin typeface="+mj-lt"/>
              </a:rPr>
              <a:t>Who needs wide analysis BW?</a:t>
            </a:r>
          </a:p>
        </p:txBody>
      </p:sp>
      <p:sp>
        <p:nvSpPr>
          <p:cNvPr id="9" name="Slide Number Placeholder 8"/>
          <p:cNvSpPr>
            <a:spLocks noGrp="1"/>
          </p:cNvSpPr>
          <p:nvPr>
            <p:ph type="sldNum" sz="quarter" idx="10"/>
          </p:nvPr>
        </p:nvSpPr>
        <p:spPr/>
        <p:txBody>
          <a:bodyPr/>
          <a:lstStyle/>
          <a:p>
            <a:pPr>
              <a:defRPr/>
            </a:pPr>
            <a:fld id="{03A88015-6A1E-4834-8BF2-A5340930249A}" type="slidenum">
              <a:rPr lang="en-US" smtClean="0"/>
              <a:pPr>
                <a:defRPr/>
              </a:pPr>
              <a:t>81</a:t>
            </a:fld>
            <a:r>
              <a:rPr lang="en-US" dirty="0" smtClean="0"/>
              <a:t> </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57200" y="1295400"/>
            <a:ext cx="5105400" cy="381000"/>
          </a:xfrm>
        </p:spPr>
        <p:txBody>
          <a:bodyPr/>
          <a:lstStyle/>
          <a:p>
            <a:r>
              <a:rPr lang="en-US" sz="1800" dirty="0" smtClean="0"/>
              <a:t>PXA Simplified Block Diagram (160 MHz BW)</a:t>
            </a:r>
            <a:br>
              <a:rPr lang="en-US" sz="1800" dirty="0" smtClean="0"/>
            </a:br>
            <a:endParaRPr lang="en-US" sz="1800" i="1" dirty="0"/>
          </a:p>
        </p:txBody>
      </p:sp>
      <p:grpSp>
        <p:nvGrpSpPr>
          <p:cNvPr id="2" name="Group 424"/>
          <p:cNvGrpSpPr/>
          <p:nvPr/>
        </p:nvGrpSpPr>
        <p:grpSpPr>
          <a:xfrm>
            <a:off x="990600" y="1219200"/>
            <a:ext cx="7010399" cy="4953000"/>
            <a:chOff x="179388" y="125871"/>
            <a:chExt cx="8736836" cy="5903101"/>
          </a:xfrm>
        </p:grpSpPr>
        <p:sp>
          <p:nvSpPr>
            <p:cNvPr id="426" name="Line 413"/>
            <p:cNvSpPr>
              <a:spLocks noChangeShapeType="1"/>
            </p:cNvSpPr>
            <p:nvPr/>
          </p:nvSpPr>
          <p:spPr bwMode="auto">
            <a:xfrm>
              <a:off x="6627813" y="3871913"/>
              <a:ext cx="546100"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427" name="AutoShape 2"/>
            <p:cNvSpPr>
              <a:spLocks noChangeArrowheads="1"/>
            </p:cNvSpPr>
            <p:nvPr/>
          </p:nvSpPr>
          <p:spPr bwMode="auto">
            <a:xfrm>
              <a:off x="539750" y="3644900"/>
              <a:ext cx="5397500" cy="1944688"/>
            </a:xfrm>
            <a:prstGeom prst="roundRect">
              <a:avLst>
                <a:gd name="adj" fmla="val 3968"/>
              </a:avLst>
            </a:prstGeom>
            <a:solidFill>
              <a:srgbClr val="99CC00">
                <a:alpha val="20000"/>
              </a:srgbClr>
            </a:solidFill>
            <a:ln w="9525" cap="rnd">
              <a:solidFill>
                <a:schemeClr val="tx1"/>
              </a:solidFill>
              <a:prstDash val="sysDot"/>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429" name="AutoShape 3"/>
            <p:cNvSpPr>
              <a:spLocks noChangeArrowheads="1"/>
            </p:cNvSpPr>
            <p:nvPr/>
          </p:nvSpPr>
          <p:spPr bwMode="auto">
            <a:xfrm>
              <a:off x="250825" y="836613"/>
              <a:ext cx="5761038" cy="4897437"/>
            </a:xfrm>
            <a:prstGeom prst="roundRect">
              <a:avLst>
                <a:gd name="adj" fmla="val 1843"/>
              </a:avLst>
            </a:prstGeom>
            <a:solidFill>
              <a:srgbClr val="99CC00">
                <a:alpha val="30196"/>
              </a:srgbClr>
            </a:solidFill>
            <a:ln w="9525" cap="rnd">
              <a:solidFill>
                <a:schemeClr val="tx1"/>
              </a:solidFill>
              <a:prstDash val="sysDot"/>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430" name="AutoShape 4"/>
            <p:cNvSpPr>
              <a:spLocks noChangeArrowheads="1"/>
            </p:cNvSpPr>
            <p:nvPr/>
          </p:nvSpPr>
          <p:spPr bwMode="auto">
            <a:xfrm>
              <a:off x="539750" y="1196975"/>
              <a:ext cx="5397500" cy="1708150"/>
            </a:xfrm>
            <a:prstGeom prst="roundRect">
              <a:avLst>
                <a:gd name="adj" fmla="val 3968"/>
              </a:avLst>
            </a:prstGeom>
            <a:solidFill>
              <a:srgbClr val="99CC00">
                <a:alpha val="20000"/>
              </a:srgbClr>
            </a:solidFill>
            <a:ln w="9525" cap="rnd">
              <a:solidFill>
                <a:schemeClr val="tx1"/>
              </a:solidFill>
              <a:prstDash val="sysDot"/>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431" name="AutoShape 5"/>
            <p:cNvSpPr>
              <a:spLocks noChangeArrowheads="1"/>
            </p:cNvSpPr>
            <p:nvPr/>
          </p:nvSpPr>
          <p:spPr bwMode="auto">
            <a:xfrm>
              <a:off x="6162222" y="1788671"/>
              <a:ext cx="2592387" cy="1152525"/>
            </a:xfrm>
            <a:prstGeom prst="roundRect">
              <a:avLst>
                <a:gd name="adj" fmla="val 6338"/>
              </a:avLst>
            </a:prstGeom>
            <a:solidFill>
              <a:schemeClr val="hlink">
                <a:alpha val="65097"/>
              </a:schemeClr>
            </a:solidFill>
            <a:ln w="9525" algn="ctr">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432" name="AutoShape 6"/>
            <p:cNvSpPr>
              <a:spLocks noChangeArrowheads="1"/>
            </p:cNvSpPr>
            <p:nvPr/>
          </p:nvSpPr>
          <p:spPr bwMode="auto">
            <a:xfrm>
              <a:off x="6192838" y="3076575"/>
              <a:ext cx="2592387" cy="2881313"/>
            </a:xfrm>
            <a:prstGeom prst="roundRect">
              <a:avLst>
                <a:gd name="adj" fmla="val 3023"/>
              </a:avLst>
            </a:prstGeom>
            <a:solidFill>
              <a:schemeClr val="hlink">
                <a:alpha val="65097"/>
              </a:schemeClr>
            </a:solidFill>
            <a:ln w="9525" algn="ctr">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433" name="AutoShape 7"/>
            <p:cNvSpPr>
              <a:spLocks noChangeArrowheads="1"/>
            </p:cNvSpPr>
            <p:nvPr/>
          </p:nvSpPr>
          <p:spPr bwMode="auto">
            <a:xfrm>
              <a:off x="6176963" y="188913"/>
              <a:ext cx="2592387" cy="1439862"/>
            </a:xfrm>
            <a:prstGeom prst="roundRect">
              <a:avLst>
                <a:gd name="adj" fmla="val 6338"/>
              </a:avLst>
            </a:prstGeom>
            <a:solidFill>
              <a:schemeClr val="hlink">
                <a:alpha val="65097"/>
              </a:schemeClr>
            </a:solidFill>
            <a:ln w="9525" algn="ctr">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434" name="AutoShape 8"/>
            <p:cNvSpPr>
              <a:spLocks noChangeArrowheads="1"/>
            </p:cNvSpPr>
            <p:nvPr/>
          </p:nvSpPr>
          <p:spPr bwMode="auto">
            <a:xfrm>
              <a:off x="2614613" y="3871913"/>
              <a:ext cx="2808287" cy="1260475"/>
            </a:xfrm>
            <a:prstGeom prst="roundRect">
              <a:avLst>
                <a:gd name="adj" fmla="val 4407"/>
              </a:avLst>
            </a:prstGeom>
            <a:solidFill>
              <a:schemeClr val="accent2">
                <a:alpha val="67058"/>
              </a:schemeClr>
            </a:solidFill>
            <a:ln w="9525" algn="ctr">
              <a:solidFill>
                <a:schemeClr val="tx1"/>
              </a:solidFill>
              <a:prstDash val="dash"/>
              <a:round/>
              <a:headEnd/>
              <a:tailEnd/>
            </a:ln>
          </p:spPr>
          <p:txBody>
            <a:bodyPr wrap="none" anchor="ctr"/>
            <a:lstStyle/>
            <a:p>
              <a:pPr algn="ctr" fontAlgn="base">
                <a:spcBef>
                  <a:spcPct val="0"/>
                </a:spcBef>
                <a:spcAft>
                  <a:spcPct val="0"/>
                </a:spcAft>
              </a:pPr>
              <a:endParaRPr lang="en-US" dirty="0" smtClean="0">
                <a:solidFill>
                  <a:srgbClr val="000000"/>
                </a:solidFill>
              </a:endParaRPr>
            </a:p>
          </p:txBody>
        </p:sp>
        <p:sp>
          <p:nvSpPr>
            <p:cNvPr id="435" name="AutoShape 9"/>
            <p:cNvSpPr>
              <a:spLocks noChangeArrowheads="1"/>
            </p:cNvSpPr>
            <p:nvPr/>
          </p:nvSpPr>
          <p:spPr bwMode="auto">
            <a:xfrm>
              <a:off x="3856038" y="1836738"/>
              <a:ext cx="935037" cy="604837"/>
            </a:xfrm>
            <a:prstGeom prst="roundRect">
              <a:avLst>
                <a:gd name="adj" fmla="val 4407"/>
              </a:avLst>
            </a:prstGeom>
            <a:solidFill>
              <a:schemeClr val="accent2">
                <a:alpha val="67058"/>
              </a:schemeClr>
            </a:solidFill>
            <a:ln w="9525" algn="ctr">
              <a:solidFill>
                <a:schemeClr val="tx1"/>
              </a:solidFill>
              <a:prstDash val="dash"/>
              <a:round/>
              <a:headEnd/>
              <a:tailEnd/>
            </a:ln>
          </p:spPr>
          <p:txBody>
            <a:bodyPr wrap="none" anchor="ctr"/>
            <a:lstStyle/>
            <a:p>
              <a:pPr algn="ctr" fontAlgn="base">
                <a:spcBef>
                  <a:spcPct val="0"/>
                </a:spcBef>
                <a:spcAft>
                  <a:spcPct val="0"/>
                </a:spcAft>
              </a:pPr>
              <a:endParaRPr lang="en-US" dirty="0" smtClean="0">
                <a:solidFill>
                  <a:srgbClr val="000000"/>
                </a:solidFill>
              </a:endParaRPr>
            </a:p>
          </p:txBody>
        </p:sp>
        <p:sp>
          <p:nvSpPr>
            <p:cNvPr id="436" name="Line 10"/>
            <p:cNvSpPr>
              <a:spLocks noChangeShapeType="1"/>
            </p:cNvSpPr>
            <p:nvPr/>
          </p:nvSpPr>
          <p:spPr bwMode="auto">
            <a:xfrm>
              <a:off x="3063875" y="4467225"/>
              <a:ext cx="1355725" cy="3175"/>
            </a:xfrm>
            <a:prstGeom prst="line">
              <a:avLst/>
            </a:prstGeom>
            <a:noFill/>
            <a:ln w="9525">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437" name="Line 11"/>
            <p:cNvSpPr>
              <a:spLocks noChangeShapeType="1"/>
            </p:cNvSpPr>
            <p:nvPr/>
          </p:nvSpPr>
          <p:spPr bwMode="auto">
            <a:xfrm flipH="1">
              <a:off x="6981825" y="1096963"/>
              <a:ext cx="381000"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438" name="Text Box 13"/>
            <p:cNvSpPr txBox="1">
              <a:spLocks noChangeArrowheads="1"/>
            </p:cNvSpPr>
            <p:nvPr/>
          </p:nvSpPr>
          <p:spPr bwMode="auto">
            <a:xfrm>
              <a:off x="2602914" y="5370554"/>
              <a:ext cx="1849926" cy="320195"/>
            </a:xfrm>
            <a:prstGeom prst="rect">
              <a:avLst/>
            </a:prstGeom>
            <a:noFill/>
            <a:ln w="9525">
              <a:noFill/>
              <a:miter lim="800000"/>
              <a:headEnd/>
              <a:tailEnd/>
            </a:ln>
          </p:spPr>
          <p:txBody>
            <a:bodyPr wrap="square" lIns="91427" tIns="45713" rIns="91427" bIns="45713">
              <a:spAutoFit/>
            </a:bodyPr>
            <a:lstStyle/>
            <a:p>
              <a:pPr algn="r" eaLnBrk="0" fontAlgn="base" hangingPunct="0">
                <a:lnSpc>
                  <a:spcPct val="70000"/>
                </a:lnSpc>
                <a:spcBef>
                  <a:spcPct val="0"/>
                </a:spcBef>
                <a:spcAft>
                  <a:spcPct val="0"/>
                </a:spcAft>
              </a:pPr>
              <a:r>
                <a:rPr lang="en-US" sz="1000" b="1" dirty="0" smtClean="0">
                  <a:solidFill>
                    <a:srgbClr val="55721C"/>
                  </a:solidFill>
                </a:rPr>
                <a:t>0-3.6 GHz low band</a:t>
              </a:r>
            </a:p>
          </p:txBody>
        </p:sp>
        <p:sp>
          <p:nvSpPr>
            <p:cNvPr id="439" name="Line 14"/>
            <p:cNvSpPr>
              <a:spLocks noChangeShapeType="1"/>
            </p:cNvSpPr>
            <p:nvPr/>
          </p:nvSpPr>
          <p:spPr bwMode="auto">
            <a:xfrm flipH="1" flipV="1">
              <a:off x="454025" y="2419350"/>
              <a:ext cx="603250" cy="1588"/>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440" name="Text Box 15"/>
            <p:cNvSpPr txBox="1">
              <a:spLocks noChangeArrowheads="1"/>
            </p:cNvSpPr>
            <p:nvPr/>
          </p:nvSpPr>
          <p:spPr bwMode="auto">
            <a:xfrm>
              <a:off x="179388" y="1827486"/>
              <a:ext cx="1329519" cy="458519"/>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sz="900" dirty="0" smtClean="0">
                  <a:solidFill>
                    <a:srgbClr val="000000"/>
                  </a:solidFill>
                </a:rPr>
                <a:t>3 Hz-50 GHz</a:t>
              </a:r>
            </a:p>
            <a:p>
              <a:pPr eaLnBrk="0" fontAlgn="base" hangingPunct="0">
                <a:spcBef>
                  <a:spcPct val="0"/>
                </a:spcBef>
                <a:spcAft>
                  <a:spcPct val="0"/>
                </a:spcAft>
              </a:pPr>
              <a:r>
                <a:rPr lang="en-US" sz="900" dirty="0" smtClean="0">
                  <a:solidFill>
                    <a:srgbClr val="000000"/>
                  </a:solidFill>
                </a:rPr>
                <a:t>Input</a:t>
              </a:r>
              <a:r>
                <a:rPr lang="en-US" sz="1000" b="1" dirty="0" smtClean="0">
                  <a:solidFill>
                    <a:srgbClr val="000000"/>
                  </a:solidFill>
                </a:rPr>
                <a:t> </a:t>
              </a:r>
            </a:p>
          </p:txBody>
        </p:sp>
        <p:sp>
          <p:nvSpPr>
            <p:cNvPr id="441" name="Text Box 16"/>
            <p:cNvSpPr txBox="1">
              <a:spLocks noChangeArrowheads="1"/>
            </p:cNvSpPr>
            <p:nvPr/>
          </p:nvSpPr>
          <p:spPr bwMode="auto">
            <a:xfrm>
              <a:off x="1047750" y="3255963"/>
              <a:ext cx="863600" cy="24447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000" dirty="0" smtClean="0">
                  <a:solidFill>
                    <a:srgbClr val="000000"/>
                  </a:solidFill>
                </a:rPr>
                <a:t>Cal input</a:t>
              </a:r>
              <a:r>
                <a:rPr lang="en-US" sz="1000" b="1" dirty="0" smtClean="0">
                  <a:solidFill>
                    <a:srgbClr val="000000"/>
                  </a:solidFill>
                </a:rPr>
                <a:t> </a:t>
              </a:r>
            </a:p>
          </p:txBody>
        </p:sp>
        <p:grpSp>
          <p:nvGrpSpPr>
            <p:cNvPr id="3" name="Group 18"/>
            <p:cNvGrpSpPr>
              <a:grpSpLocks/>
            </p:cNvGrpSpPr>
            <p:nvPr/>
          </p:nvGrpSpPr>
          <p:grpSpPr bwMode="auto">
            <a:xfrm flipH="1">
              <a:off x="5095875" y="3021013"/>
              <a:ext cx="266700" cy="223837"/>
              <a:chOff x="1029" y="1366"/>
              <a:chExt cx="168" cy="141"/>
            </a:xfrm>
          </p:grpSpPr>
          <p:sp>
            <p:nvSpPr>
              <p:cNvPr id="831" name="Rectangle 19"/>
              <p:cNvSpPr>
                <a:spLocks noChangeArrowheads="1"/>
              </p:cNvSpPr>
              <p:nvPr/>
            </p:nvSpPr>
            <p:spPr bwMode="auto">
              <a:xfrm>
                <a:off x="1029" y="1366"/>
                <a:ext cx="168" cy="141"/>
              </a:xfrm>
              <a:prstGeom prst="rect">
                <a:avLst/>
              </a:prstGeom>
              <a:solidFill>
                <a:srgbClr val="0066FF"/>
              </a:solidFill>
              <a:ln w="9525">
                <a:solidFill>
                  <a:schemeClr val="tx1"/>
                </a:solidFill>
                <a:miter lim="800000"/>
                <a:headEnd/>
                <a:tailEnd/>
              </a:ln>
            </p:spPr>
            <p:txBody>
              <a:bodyPr wrap="none" anchor="ctr"/>
              <a:lstStyle/>
              <a:p>
                <a:pPr fontAlgn="base">
                  <a:spcBef>
                    <a:spcPct val="0"/>
                  </a:spcBef>
                  <a:spcAft>
                    <a:spcPct val="0"/>
                  </a:spcAft>
                </a:pPr>
                <a:endParaRPr lang="en-US" dirty="0" smtClean="0">
                  <a:solidFill>
                    <a:srgbClr val="000000"/>
                  </a:solidFill>
                </a:endParaRPr>
              </a:p>
            </p:txBody>
          </p:sp>
          <p:grpSp>
            <p:nvGrpSpPr>
              <p:cNvPr id="4" name="Group 20"/>
              <p:cNvGrpSpPr>
                <a:grpSpLocks/>
              </p:cNvGrpSpPr>
              <p:nvPr/>
            </p:nvGrpSpPr>
            <p:grpSpPr bwMode="auto">
              <a:xfrm flipH="1">
                <a:off x="1054" y="1376"/>
                <a:ext cx="106" cy="118"/>
                <a:chOff x="387" y="1229"/>
                <a:chExt cx="106" cy="118"/>
              </a:xfrm>
            </p:grpSpPr>
            <p:sp>
              <p:nvSpPr>
                <p:cNvPr id="833" name="Oval 21"/>
                <p:cNvSpPr>
                  <a:spLocks noChangeArrowheads="1"/>
                </p:cNvSpPr>
                <p:nvPr/>
              </p:nvSpPr>
              <p:spPr bwMode="auto">
                <a:xfrm flipH="1" flipV="1">
                  <a:off x="387" y="1229"/>
                  <a:ext cx="22" cy="22"/>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834" name="Oval 22"/>
                <p:cNvSpPr>
                  <a:spLocks noChangeArrowheads="1"/>
                </p:cNvSpPr>
                <p:nvPr/>
              </p:nvSpPr>
              <p:spPr bwMode="auto">
                <a:xfrm flipH="1" flipV="1">
                  <a:off x="387" y="1325"/>
                  <a:ext cx="22" cy="22"/>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835" name="Oval 23"/>
                <p:cNvSpPr>
                  <a:spLocks noChangeArrowheads="1"/>
                </p:cNvSpPr>
                <p:nvPr/>
              </p:nvSpPr>
              <p:spPr bwMode="auto">
                <a:xfrm flipH="1" flipV="1">
                  <a:off x="472" y="1276"/>
                  <a:ext cx="21" cy="21"/>
                </a:xfrm>
                <a:prstGeom prst="ellipse">
                  <a:avLst/>
                </a:prstGeom>
                <a:solidFill>
                  <a:schemeClr val="tx2"/>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836" name="Line 24"/>
                <p:cNvSpPr>
                  <a:spLocks noChangeShapeType="1"/>
                </p:cNvSpPr>
                <p:nvPr/>
              </p:nvSpPr>
              <p:spPr bwMode="auto">
                <a:xfrm flipH="1">
                  <a:off x="421" y="1286"/>
                  <a:ext cx="60" cy="34"/>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grpSp>
        </p:grpSp>
        <p:sp>
          <p:nvSpPr>
            <p:cNvPr id="444" name="Line 25"/>
            <p:cNvSpPr>
              <a:spLocks noChangeShapeType="1"/>
            </p:cNvSpPr>
            <p:nvPr/>
          </p:nvSpPr>
          <p:spPr bwMode="auto">
            <a:xfrm>
              <a:off x="5362575" y="3125788"/>
              <a:ext cx="273050"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445" name="Line 26"/>
            <p:cNvSpPr>
              <a:spLocks noChangeShapeType="1"/>
            </p:cNvSpPr>
            <p:nvPr/>
          </p:nvSpPr>
          <p:spPr bwMode="auto">
            <a:xfrm flipV="1">
              <a:off x="4695825" y="2103438"/>
              <a:ext cx="488950" cy="1587"/>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grpSp>
          <p:nvGrpSpPr>
            <p:cNvPr id="5" name="Group 27"/>
            <p:cNvGrpSpPr>
              <a:grpSpLocks/>
            </p:cNvGrpSpPr>
            <p:nvPr/>
          </p:nvGrpSpPr>
          <p:grpSpPr bwMode="auto">
            <a:xfrm>
              <a:off x="5019675" y="1947863"/>
              <a:ext cx="304800" cy="304800"/>
              <a:chOff x="2771" y="2160"/>
              <a:chExt cx="192" cy="192"/>
            </a:xfrm>
          </p:grpSpPr>
          <p:sp>
            <p:nvSpPr>
              <p:cNvPr id="828" name="Oval 28"/>
              <p:cNvSpPr>
                <a:spLocks noChangeArrowheads="1"/>
              </p:cNvSpPr>
              <p:nvPr/>
            </p:nvSpPr>
            <p:spPr bwMode="auto">
              <a:xfrm>
                <a:off x="2771" y="2160"/>
                <a:ext cx="192" cy="192"/>
              </a:xfrm>
              <a:prstGeom prst="ellipse">
                <a:avLst/>
              </a:prstGeom>
              <a:solidFill>
                <a:srgbClr val="0066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829" name="Line 29"/>
              <p:cNvSpPr>
                <a:spLocks noChangeShapeType="1"/>
              </p:cNvSpPr>
              <p:nvPr/>
            </p:nvSpPr>
            <p:spPr bwMode="auto">
              <a:xfrm>
                <a:off x="2801" y="2190"/>
                <a:ext cx="135" cy="135"/>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830" name="Line 30"/>
              <p:cNvSpPr>
                <a:spLocks noChangeShapeType="1"/>
              </p:cNvSpPr>
              <p:nvPr/>
            </p:nvSpPr>
            <p:spPr bwMode="auto">
              <a:xfrm flipH="1">
                <a:off x="2797" y="2188"/>
                <a:ext cx="134" cy="134"/>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grpSp>
        <p:sp>
          <p:nvSpPr>
            <p:cNvPr id="447" name="Line 31"/>
            <p:cNvSpPr>
              <a:spLocks noChangeShapeType="1"/>
            </p:cNvSpPr>
            <p:nvPr/>
          </p:nvSpPr>
          <p:spPr bwMode="auto">
            <a:xfrm flipV="1">
              <a:off x="5162550" y="1720850"/>
              <a:ext cx="0" cy="228600"/>
            </a:xfrm>
            <a:prstGeom prst="line">
              <a:avLst/>
            </a:prstGeom>
            <a:noFill/>
            <a:ln w="9525">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449" name="Text Box 33"/>
            <p:cNvSpPr txBox="1">
              <a:spLocks noChangeArrowheads="1"/>
            </p:cNvSpPr>
            <p:nvPr/>
          </p:nvSpPr>
          <p:spPr bwMode="auto">
            <a:xfrm>
              <a:off x="4752975" y="1338263"/>
              <a:ext cx="1029385" cy="344790"/>
            </a:xfrm>
            <a:prstGeom prst="rect">
              <a:avLst/>
            </a:prstGeom>
            <a:noFill/>
            <a:ln w="9525">
              <a:noFill/>
              <a:miter lim="800000"/>
              <a:headEnd/>
              <a:tailEnd/>
            </a:ln>
          </p:spPr>
          <p:txBody>
            <a:bodyPr wrap="square" lIns="91427" tIns="45713" rIns="91427" bIns="45713">
              <a:spAutoFit/>
            </a:bodyPr>
            <a:lstStyle/>
            <a:p>
              <a:pPr eaLnBrk="0" fontAlgn="base" hangingPunct="0">
                <a:lnSpc>
                  <a:spcPct val="80000"/>
                </a:lnSpc>
                <a:spcBef>
                  <a:spcPct val="0"/>
                </a:spcBef>
                <a:spcAft>
                  <a:spcPct val="0"/>
                </a:spcAft>
              </a:pPr>
              <a:r>
                <a:rPr lang="en-US" sz="800" dirty="0" smtClean="0">
                  <a:solidFill>
                    <a:srgbClr val="000000"/>
                  </a:solidFill>
                </a:rPr>
                <a:t>8.3-14 GHz LO</a:t>
              </a:r>
            </a:p>
          </p:txBody>
        </p:sp>
        <p:sp>
          <p:nvSpPr>
            <p:cNvPr id="450" name="Line 34"/>
            <p:cNvSpPr>
              <a:spLocks noChangeShapeType="1"/>
            </p:cNvSpPr>
            <p:nvPr/>
          </p:nvSpPr>
          <p:spPr bwMode="auto">
            <a:xfrm>
              <a:off x="7329488" y="3308350"/>
              <a:ext cx="0" cy="457200"/>
            </a:xfrm>
            <a:prstGeom prst="line">
              <a:avLst/>
            </a:prstGeom>
            <a:noFill/>
            <a:ln w="9525">
              <a:solidFill>
                <a:schemeClr val="tx1"/>
              </a:solidFill>
              <a:prstDash val="dash"/>
              <a:round/>
              <a:headEnd/>
              <a:tailEnd/>
            </a:ln>
          </p:spPr>
          <p:txBody>
            <a:bodyPr/>
            <a:lstStyle/>
            <a:p>
              <a:pPr fontAlgn="base">
                <a:spcBef>
                  <a:spcPct val="0"/>
                </a:spcBef>
                <a:spcAft>
                  <a:spcPct val="0"/>
                </a:spcAft>
              </a:pPr>
              <a:endParaRPr lang="en-US" dirty="0" smtClean="0">
                <a:solidFill>
                  <a:srgbClr val="000000"/>
                </a:solidFill>
              </a:endParaRPr>
            </a:p>
          </p:txBody>
        </p:sp>
        <p:sp>
          <p:nvSpPr>
            <p:cNvPr id="451" name="Line 35"/>
            <p:cNvSpPr>
              <a:spLocks noChangeShapeType="1"/>
            </p:cNvSpPr>
            <p:nvPr/>
          </p:nvSpPr>
          <p:spPr bwMode="auto">
            <a:xfrm>
              <a:off x="7329488" y="3536950"/>
              <a:ext cx="685800"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452" name="Line 36"/>
            <p:cNvSpPr>
              <a:spLocks noChangeShapeType="1"/>
            </p:cNvSpPr>
            <p:nvPr/>
          </p:nvSpPr>
          <p:spPr bwMode="auto">
            <a:xfrm>
              <a:off x="7329488" y="3308350"/>
              <a:ext cx="685800"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453" name="Line 37"/>
            <p:cNvSpPr>
              <a:spLocks noChangeShapeType="1"/>
            </p:cNvSpPr>
            <p:nvPr/>
          </p:nvSpPr>
          <p:spPr bwMode="auto">
            <a:xfrm>
              <a:off x="7329488" y="3765550"/>
              <a:ext cx="685800"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454" name="Rectangle 38"/>
            <p:cNvSpPr>
              <a:spLocks noChangeArrowheads="1"/>
            </p:cNvSpPr>
            <p:nvPr/>
          </p:nvSpPr>
          <p:spPr bwMode="auto">
            <a:xfrm>
              <a:off x="7481888" y="3232150"/>
              <a:ext cx="381000" cy="152400"/>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en-US" sz="800" dirty="0" smtClean="0">
                  <a:solidFill>
                    <a:srgbClr val="000000"/>
                  </a:solidFill>
                </a:rPr>
                <a:t>10.9M</a:t>
              </a:r>
            </a:p>
          </p:txBody>
        </p:sp>
        <p:sp>
          <p:nvSpPr>
            <p:cNvPr id="455" name="Rectangle 39"/>
            <p:cNvSpPr>
              <a:spLocks noChangeArrowheads="1"/>
            </p:cNvSpPr>
            <p:nvPr/>
          </p:nvSpPr>
          <p:spPr bwMode="auto">
            <a:xfrm>
              <a:off x="7481888" y="3460750"/>
              <a:ext cx="381000" cy="152400"/>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en-US" sz="800" dirty="0" smtClean="0">
                  <a:solidFill>
                    <a:srgbClr val="000000"/>
                  </a:solidFill>
                </a:rPr>
                <a:t>.3M</a:t>
              </a:r>
            </a:p>
          </p:txBody>
        </p:sp>
        <p:sp>
          <p:nvSpPr>
            <p:cNvPr id="456" name="Line 40"/>
            <p:cNvSpPr>
              <a:spLocks noChangeShapeType="1"/>
            </p:cNvSpPr>
            <p:nvPr/>
          </p:nvSpPr>
          <p:spPr bwMode="auto">
            <a:xfrm>
              <a:off x="8015288" y="3308350"/>
              <a:ext cx="0" cy="457200"/>
            </a:xfrm>
            <a:prstGeom prst="line">
              <a:avLst/>
            </a:prstGeom>
            <a:noFill/>
            <a:ln w="9525">
              <a:solidFill>
                <a:schemeClr val="tx1"/>
              </a:solidFill>
              <a:prstDash val="dash"/>
              <a:round/>
              <a:headEnd/>
              <a:tailEnd/>
            </a:ln>
          </p:spPr>
          <p:txBody>
            <a:bodyPr/>
            <a:lstStyle/>
            <a:p>
              <a:pPr fontAlgn="base">
                <a:spcBef>
                  <a:spcPct val="0"/>
                </a:spcBef>
                <a:spcAft>
                  <a:spcPct val="0"/>
                </a:spcAft>
              </a:pPr>
              <a:endParaRPr lang="en-US" dirty="0" smtClean="0">
                <a:solidFill>
                  <a:srgbClr val="000000"/>
                </a:solidFill>
              </a:endParaRPr>
            </a:p>
          </p:txBody>
        </p:sp>
        <p:sp>
          <p:nvSpPr>
            <p:cNvPr id="457" name="Text Box 41"/>
            <p:cNvSpPr txBox="1">
              <a:spLocks noChangeArrowheads="1"/>
            </p:cNvSpPr>
            <p:nvPr/>
          </p:nvSpPr>
          <p:spPr bwMode="auto">
            <a:xfrm>
              <a:off x="4254500" y="3894030"/>
              <a:ext cx="735013" cy="190500"/>
            </a:xfrm>
            <a:prstGeom prst="rect">
              <a:avLst/>
            </a:prstGeom>
            <a:noFill/>
            <a:ln w="9525">
              <a:noFill/>
              <a:miter lim="800000"/>
              <a:headEnd/>
              <a:tailEnd/>
            </a:ln>
          </p:spPr>
          <p:txBody>
            <a:bodyPr lIns="91427" tIns="45713" rIns="91427" bIns="45713">
              <a:spAutoFit/>
            </a:bodyPr>
            <a:lstStyle/>
            <a:p>
              <a:pPr eaLnBrk="0" fontAlgn="base" hangingPunct="0">
                <a:lnSpc>
                  <a:spcPct val="80000"/>
                </a:lnSpc>
                <a:spcBef>
                  <a:spcPct val="0"/>
                </a:spcBef>
                <a:spcAft>
                  <a:spcPct val="0"/>
                </a:spcAft>
              </a:pPr>
              <a:r>
                <a:rPr lang="en-US" sz="800" dirty="0" smtClean="0">
                  <a:solidFill>
                    <a:srgbClr val="000000"/>
                  </a:solidFill>
                </a:rPr>
                <a:t>4.8 GHz LO</a:t>
              </a:r>
            </a:p>
          </p:txBody>
        </p:sp>
        <p:grpSp>
          <p:nvGrpSpPr>
            <p:cNvPr id="6" name="Group 42"/>
            <p:cNvGrpSpPr>
              <a:grpSpLocks/>
            </p:cNvGrpSpPr>
            <p:nvPr/>
          </p:nvGrpSpPr>
          <p:grpSpPr bwMode="auto">
            <a:xfrm>
              <a:off x="3294063" y="4318000"/>
              <a:ext cx="304800" cy="304800"/>
              <a:chOff x="2771" y="2160"/>
              <a:chExt cx="192" cy="192"/>
            </a:xfrm>
          </p:grpSpPr>
          <p:sp>
            <p:nvSpPr>
              <p:cNvPr id="825" name="Oval 43"/>
              <p:cNvSpPr>
                <a:spLocks noChangeArrowheads="1"/>
              </p:cNvSpPr>
              <p:nvPr/>
            </p:nvSpPr>
            <p:spPr bwMode="auto">
              <a:xfrm>
                <a:off x="2771" y="2160"/>
                <a:ext cx="192" cy="192"/>
              </a:xfrm>
              <a:prstGeom prst="ellipse">
                <a:avLst/>
              </a:prstGeom>
              <a:solidFill>
                <a:schemeClr val="accent1"/>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826" name="Line 44"/>
              <p:cNvSpPr>
                <a:spLocks noChangeShapeType="1"/>
              </p:cNvSpPr>
              <p:nvPr/>
            </p:nvSpPr>
            <p:spPr bwMode="auto">
              <a:xfrm>
                <a:off x="2801" y="2190"/>
                <a:ext cx="135" cy="135"/>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827" name="Line 45"/>
              <p:cNvSpPr>
                <a:spLocks noChangeShapeType="1"/>
              </p:cNvSpPr>
              <p:nvPr/>
            </p:nvSpPr>
            <p:spPr bwMode="auto">
              <a:xfrm flipH="1">
                <a:off x="2797" y="2188"/>
                <a:ext cx="134" cy="134"/>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grpSp>
        <p:sp>
          <p:nvSpPr>
            <p:cNvPr id="459" name="Line 46"/>
            <p:cNvSpPr>
              <a:spLocks noChangeShapeType="1"/>
            </p:cNvSpPr>
            <p:nvPr/>
          </p:nvSpPr>
          <p:spPr bwMode="auto">
            <a:xfrm flipV="1">
              <a:off x="3457575" y="4621213"/>
              <a:ext cx="0" cy="228600"/>
            </a:xfrm>
            <a:prstGeom prst="line">
              <a:avLst/>
            </a:prstGeom>
            <a:noFill/>
            <a:ln w="12700">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460" name="Text Box 47"/>
            <p:cNvSpPr txBox="1">
              <a:spLocks noChangeArrowheads="1"/>
            </p:cNvSpPr>
            <p:nvPr/>
          </p:nvSpPr>
          <p:spPr bwMode="auto">
            <a:xfrm>
              <a:off x="2933391" y="4028354"/>
              <a:ext cx="915988" cy="244475"/>
            </a:xfrm>
            <a:prstGeom prst="rect">
              <a:avLst/>
            </a:prstGeom>
            <a:noFill/>
            <a:ln w="9525">
              <a:noFill/>
              <a:miter lim="800000"/>
              <a:headEnd/>
              <a:tailEnd/>
            </a:ln>
          </p:spPr>
          <p:txBody>
            <a:bodyPr wrap="none" lIns="91427" tIns="45713" rIns="91427" bIns="45713">
              <a:spAutoFit/>
            </a:bodyPr>
            <a:lstStyle/>
            <a:p>
              <a:pPr eaLnBrk="0" fontAlgn="base" hangingPunct="0">
                <a:spcBef>
                  <a:spcPct val="0"/>
                </a:spcBef>
                <a:spcAft>
                  <a:spcPct val="0"/>
                </a:spcAft>
              </a:pPr>
              <a:r>
                <a:rPr lang="en-US" sz="1000" dirty="0" smtClean="0">
                  <a:solidFill>
                    <a:srgbClr val="000000"/>
                  </a:solidFill>
                </a:rPr>
                <a:t>RF converter</a:t>
              </a:r>
            </a:p>
          </p:txBody>
        </p:sp>
        <p:sp>
          <p:nvSpPr>
            <p:cNvPr id="462" name="Line 49"/>
            <p:cNvSpPr>
              <a:spLocks noChangeShapeType="1"/>
            </p:cNvSpPr>
            <p:nvPr/>
          </p:nvSpPr>
          <p:spPr bwMode="auto">
            <a:xfrm flipH="1">
              <a:off x="4714875" y="4465638"/>
              <a:ext cx="179388"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grpSp>
          <p:nvGrpSpPr>
            <p:cNvPr id="7" name="Group 50"/>
            <p:cNvGrpSpPr>
              <a:grpSpLocks/>
            </p:cNvGrpSpPr>
            <p:nvPr/>
          </p:nvGrpSpPr>
          <p:grpSpPr bwMode="auto">
            <a:xfrm>
              <a:off x="4894263" y="4318000"/>
              <a:ext cx="304800" cy="304800"/>
              <a:chOff x="2771" y="2160"/>
              <a:chExt cx="192" cy="192"/>
            </a:xfrm>
          </p:grpSpPr>
          <p:sp>
            <p:nvSpPr>
              <p:cNvPr id="822" name="Oval 51"/>
              <p:cNvSpPr>
                <a:spLocks noChangeArrowheads="1"/>
              </p:cNvSpPr>
              <p:nvPr/>
            </p:nvSpPr>
            <p:spPr bwMode="auto">
              <a:xfrm>
                <a:off x="2771" y="2160"/>
                <a:ext cx="192" cy="192"/>
              </a:xfrm>
              <a:prstGeom prst="ellipse">
                <a:avLst/>
              </a:prstGeom>
              <a:solidFill>
                <a:srgbClr val="0066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823" name="Line 52"/>
              <p:cNvSpPr>
                <a:spLocks noChangeShapeType="1"/>
              </p:cNvSpPr>
              <p:nvPr/>
            </p:nvSpPr>
            <p:spPr bwMode="auto">
              <a:xfrm>
                <a:off x="2801" y="2190"/>
                <a:ext cx="135" cy="135"/>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824" name="Line 53"/>
              <p:cNvSpPr>
                <a:spLocks noChangeShapeType="1"/>
              </p:cNvSpPr>
              <p:nvPr/>
            </p:nvSpPr>
            <p:spPr bwMode="auto">
              <a:xfrm flipH="1">
                <a:off x="2797" y="2188"/>
                <a:ext cx="134" cy="134"/>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grpSp>
        <p:sp>
          <p:nvSpPr>
            <p:cNvPr id="464" name="Line 54"/>
            <p:cNvSpPr>
              <a:spLocks noChangeShapeType="1"/>
            </p:cNvSpPr>
            <p:nvPr/>
          </p:nvSpPr>
          <p:spPr bwMode="auto">
            <a:xfrm flipV="1">
              <a:off x="5046663" y="4084638"/>
              <a:ext cx="0" cy="228600"/>
            </a:xfrm>
            <a:prstGeom prst="line">
              <a:avLst/>
            </a:prstGeom>
            <a:noFill/>
            <a:ln w="9525">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465" name="Text Box 55"/>
            <p:cNvSpPr txBox="1">
              <a:spLocks noChangeArrowheads="1"/>
            </p:cNvSpPr>
            <p:nvPr/>
          </p:nvSpPr>
          <p:spPr bwMode="auto">
            <a:xfrm>
              <a:off x="4357875" y="4638201"/>
              <a:ext cx="955676" cy="244475"/>
            </a:xfrm>
            <a:prstGeom prst="rect">
              <a:avLst/>
            </a:prstGeom>
            <a:noFill/>
            <a:ln w="9525">
              <a:noFill/>
              <a:miter lim="800000"/>
              <a:headEnd/>
              <a:tailEnd/>
            </a:ln>
          </p:spPr>
          <p:txBody>
            <a:bodyPr wrap="none" lIns="91427" tIns="45713" rIns="91427" bIns="45713">
              <a:spAutoFit/>
            </a:bodyPr>
            <a:lstStyle/>
            <a:p>
              <a:pPr eaLnBrk="0" fontAlgn="base" hangingPunct="0">
                <a:spcBef>
                  <a:spcPct val="0"/>
                </a:spcBef>
                <a:spcAft>
                  <a:spcPct val="0"/>
                </a:spcAft>
              </a:pPr>
              <a:r>
                <a:rPr lang="en-US" sz="1000" dirty="0" smtClean="0">
                  <a:solidFill>
                    <a:srgbClr val="000000"/>
                  </a:solidFill>
                </a:rPr>
                <a:t>2nd converter</a:t>
              </a:r>
            </a:p>
          </p:txBody>
        </p:sp>
        <p:sp>
          <p:nvSpPr>
            <p:cNvPr id="466" name="Rectangle 56"/>
            <p:cNvSpPr>
              <a:spLocks noChangeArrowheads="1"/>
            </p:cNvSpPr>
            <p:nvPr/>
          </p:nvSpPr>
          <p:spPr bwMode="auto">
            <a:xfrm>
              <a:off x="7956550" y="908050"/>
              <a:ext cx="533400" cy="333375"/>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en-US" sz="800" dirty="0" smtClean="0">
                  <a:solidFill>
                    <a:srgbClr val="000000"/>
                  </a:solidFill>
                </a:rPr>
                <a:t>FPGA</a:t>
              </a:r>
            </a:p>
          </p:txBody>
        </p:sp>
        <p:sp>
          <p:nvSpPr>
            <p:cNvPr id="467" name="Text Box 57"/>
            <p:cNvSpPr txBox="1">
              <a:spLocks noChangeArrowheads="1"/>
            </p:cNvSpPr>
            <p:nvPr/>
          </p:nvSpPr>
          <p:spPr bwMode="auto">
            <a:xfrm>
              <a:off x="6205538" y="5213350"/>
              <a:ext cx="850900" cy="190500"/>
            </a:xfrm>
            <a:prstGeom prst="rect">
              <a:avLst/>
            </a:prstGeom>
            <a:noFill/>
            <a:ln w="9525">
              <a:noFill/>
              <a:miter lim="800000"/>
              <a:headEnd/>
              <a:tailEnd/>
            </a:ln>
          </p:spPr>
          <p:txBody>
            <a:bodyPr lIns="91427" tIns="45713" rIns="91427" bIns="45713">
              <a:spAutoFit/>
            </a:bodyPr>
            <a:lstStyle/>
            <a:p>
              <a:pPr eaLnBrk="0" fontAlgn="base" hangingPunct="0">
                <a:lnSpc>
                  <a:spcPct val="80000"/>
                </a:lnSpc>
                <a:spcBef>
                  <a:spcPct val="0"/>
                </a:spcBef>
                <a:spcAft>
                  <a:spcPct val="0"/>
                </a:spcAft>
              </a:pPr>
              <a:r>
                <a:rPr lang="en-US" sz="800" dirty="0" smtClean="0">
                  <a:solidFill>
                    <a:srgbClr val="000000"/>
                  </a:solidFill>
                </a:rPr>
                <a:t>300 MHz LO</a:t>
              </a:r>
            </a:p>
          </p:txBody>
        </p:sp>
        <p:sp>
          <p:nvSpPr>
            <p:cNvPr id="468" name="Text Box 58"/>
            <p:cNvSpPr txBox="1">
              <a:spLocks noChangeArrowheads="1"/>
            </p:cNvSpPr>
            <p:nvPr/>
          </p:nvSpPr>
          <p:spPr bwMode="auto">
            <a:xfrm>
              <a:off x="7300914" y="2733675"/>
              <a:ext cx="914400" cy="266004"/>
            </a:xfrm>
            <a:prstGeom prst="rect">
              <a:avLst/>
            </a:prstGeom>
            <a:noFill/>
            <a:ln w="9525">
              <a:noFill/>
              <a:miter lim="800000"/>
              <a:headEnd/>
              <a:tailEnd/>
            </a:ln>
          </p:spPr>
          <p:txBody>
            <a:bodyPr lIns="91427" tIns="45713" rIns="91427" bIns="45713">
              <a:spAutoFit/>
            </a:bodyPr>
            <a:lstStyle/>
            <a:p>
              <a:pPr eaLnBrk="0" fontAlgn="base" hangingPunct="0">
                <a:lnSpc>
                  <a:spcPct val="80000"/>
                </a:lnSpc>
                <a:spcBef>
                  <a:spcPct val="0"/>
                </a:spcBef>
                <a:spcAft>
                  <a:spcPct val="0"/>
                </a:spcAft>
              </a:pPr>
              <a:r>
                <a:rPr lang="en-US" sz="600" dirty="0" smtClean="0">
                  <a:solidFill>
                    <a:srgbClr val="000000"/>
                  </a:solidFill>
                </a:rPr>
                <a:t>200 MHz  CK</a:t>
              </a:r>
            </a:p>
          </p:txBody>
        </p:sp>
        <p:sp>
          <p:nvSpPr>
            <p:cNvPr id="469" name="Text Box 59"/>
            <p:cNvSpPr txBox="1">
              <a:spLocks noChangeArrowheads="1"/>
            </p:cNvSpPr>
            <p:nvPr/>
          </p:nvSpPr>
          <p:spPr bwMode="auto">
            <a:xfrm>
              <a:off x="7580313" y="4943475"/>
              <a:ext cx="850901" cy="384239"/>
            </a:xfrm>
            <a:prstGeom prst="rect">
              <a:avLst/>
            </a:prstGeom>
            <a:noFill/>
            <a:ln w="9525">
              <a:noFill/>
              <a:miter lim="800000"/>
              <a:headEnd/>
              <a:tailEnd/>
            </a:ln>
          </p:spPr>
          <p:txBody>
            <a:bodyPr lIns="91427" tIns="45713" rIns="91427" bIns="45713">
              <a:spAutoFit/>
            </a:bodyPr>
            <a:lstStyle/>
            <a:p>
              <a:pPr eaLnBrk="0" fontAlgn="base" hangingPunct="0">
                <a:lnSpc>
                  <a:spcPct val="80000"/>
                </a:lnSpc>
                <a:spcBef>
                  <a:spcPct val="0"/>
                </a:spcBef>
                <a:spcAft>
                  <a:spcPct val="0"/>
                </a:spcAft>
              </a:pPr>
              <a:r>
                <a:rPr lang="en-US" sz="600" dirty="0" smtClean="0">
                  <a:solidFill>
                    <a:srgbClr val="000000"/>
                  </a:solidFill>
                </a:rPr>
                <a:t>100 MHz</a:t>
              </a:r>
              <a:br>
                <a:rPr lang="en-US" sz="600" dirty="0" smtClean="0">
                  <a:solidFill>
                    <a:srgbClr val="000000"/>
                  </a:solidFill>
                </a:rPr>
              </a:br>
              <a:r>
                <a:rPr lang="en-US" sz="600" dirty="0" smtClean="0">
                  <a:solidFill>
                    <a:srgbClr val="000000"/>
                  </a:solidFill>
                </a:rPr>
                <a:t> CK</a:t>
              </a:r>
            </a:p>
          </p:txBody>
        </p:sp>
        <p:sp>
          <p:nvSpPr>
            <p:cNvPr id="470" name="Text Box 60"/>
            <p:cNvSpPr txBox="1">
              <a:spLocks noChangeArrowheads="1"/>
            </p:cNvSpPr>
            <p:nvPr/>
          </p:nvSpPr>
          <p:spPr bwMode="auto">
            <a:xfrm>
              <a:off x="7280835" y="949910"/>
              <a:ext cx="398463" cy="214312"/>
            </a:xfrm>
            <a:prstGeom prst="rect">
              <a:avLst/>
            </a:prstGeom>
            <a:noFill/>
            <a:ln w="9525">
              <a:noFill/>
              <a:miter lim="800000"/>
              <a:headEnd/>
              <a:tailEnd/>
            </a:ln>
          </p:spPr>
          <p:txBody>
            <a:bodyPr wrap="none">
              <a:spAutoFit/>
            </a:bodyPr>
            <a:lstStyle/>
            <a:p>
              <a:pPr fontAlgn="base">
                <a:spcBef>
                  <a:spcPct val="0"/>
                </a:spcBef>
                <a:spcAft>
                  <a:spcPct val="0"/>
                </a:spcAft>
              </a:pPr>
              <a:r>
                <a:rPr lang="en-US" sz="800" dirty="0" smtClean="0">
                  <a:solidFill>
                    <a:srgbClr val="000000"/>
                  </a:solidFill>
                </a:rPr>
                <a:t>ADC</a:t>
              </a:r>
            </a:p>
          </p:txBody>
        </p:sp>
        <p:sp>
          <p:nvSpPr>
            <p:cNvPr id="471" name="Line 61"/>
            <p:cNvSpPr>
              <a:spLocks noChangeShapeType="1"/>
            </p:cNvSpPr>
            <p:nvPr/>
          </p:nvSpPr>
          <p:spPr bwMode="auto">
            <a:xfrm>
              <a:off x="6915150" y="4641850"/>
              <a:ext cx="774700"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grpSp>
          <p:nvGrpSpPr>
            <p:cNvPr id="8" name="Group 62"/>
            <p:cNvGrpSpPr>
              <a:grpSpLocks/>
            </p:cNvGrpSpPr>
            <p:nvPr/>
          </p:nvGrpSpPr>
          <p:grpSpPr bwMode="auto">
            <a:xfrm>
              <a:off x="1118361" y="976313"/>
              <a:ext cx="192" cy="228600"/>
              <a:chOff x="3936" y="864"/>
              <a:chExt cx="192" cy="144"/>
            </a:xfrm>
          </p:grpSpPr>
          <p:sp>
            <p:nvSpPr>
              <p:cNvPr id="816" name="Line 63"/>
              <p:cNvSpPr>
                <a:spLocks noChangeShapeType="1"/>
              </p:cNvSpPr>
              <p:nvPr/>
            </p:nvSpPr>
            <p:spPr bwMode="auto">
              <a:xfrm>
                <a:off x="4128" y="864"/>
                <a:ext cx="0" cy="144"/>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817" name="Line 64"/>
              <p:cNvSpPr>
                <a:spLocks noChangeShapeType="1"/>
              </p:cNvSpPr>
              <p:nvPr/>
            </p:nvSpPr>
            <p:spPr bwMode="auto">
              <a:xfrm flipH="1">
                <a:off x="3984" y="1008"/>
                <a:ext cx="144"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818" name="Line 65"/>
              <p:cNvSpPr>
                <a:spLocks noChangeShapeType="1"/>
              </p:cNvSpPr>
              <p:nvPr/>
            </p:nvSpPr>
            <p:spPr bwMode="auto">
              <a:xfrm flipH="1">
                <a:off x="3984" y="864"/>
                <a:ext cx="144"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819" name="Line 66"/>
              <p:cNvSpPr>
                <a:spLocks noChangeShapeType="1"/>
              </p:cNvSpPr>
              <p:nvPr/>
            </p:nvSpPr>
            <p:spPr bwMode="auto">
              <a:xfrm flipH="1">
                <a:off x="3936" y="864"/>
                <a:ext cx="48" cy="48"/>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820" name="Line 67"/>
              <p:cNvSpPr>
                <a:spLocks noChangeShapeType="1"/>
              </p:cNvSpPr>
              <p:nvPr/>
            </p:nvSpPr>
            <p:spPr bwMode="auto">
              <a:xfrm flipH="1" flipV="1">
                <a:off x="3936" y="960"/>
                <a:ext cx="48" cy="48"/>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821" name="Line 68"/>
              <p:cNvSpPr>
                <a:spLocks noChangeShapeType="1"/>
              </p:cNvSpPr>
              <p:nvPr/>
            </p:nvSpPr>
            <p:spPr bwMode="auto">
              <a:xfrm>
                <a:off x="3936" y="912"/>
                <a:ext cx="0" cy="48"/>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grpSp>
        <p:sp>
          <p:nvSpPr>
            <p:cNvPr id="473" name="Line 69"/>
            <p:cNvSpPr>
              <a:spLocks noChangeShapeType="1"/>
            </p:cNvSpPr>
            <p:nvPr/>
          </p:nvSpPr>
          <p:spPr bwMode="auto">
            <a:xfrm flipH="1">
              <a:off x="7667625" y="1096963"/>
              <a:ext cx="304800"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474" name="Line 70"/>
            <p:cNvSpPr>
              <a:spLocks noChangeShapeType="1"/>
            </p:cNvSpPr>
            <p:nvPr/>
          </p:nvSpPr>
          <p:spPr bwMode="auto">
            <a:xfrm>
              <a:off x="7515225" y="1204913"/>
              <a:ext cx="0" cy="27305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grpSp>
          <p:nvGrpSpPr>
            <p:cNvPr id="9" name="Group 71"/>
            <p:cNvGrpSpPr>
              <a:grpSpLocks/>
            </p:cNvGrpSpPr>
            <p:nvPr/>
          </p:nvGrpSpPr>
          <p:grpSpPr bwMode="auto">
            <a:xfrm>
              <a:off x="1454911" y="4524375"/>
              <a:ext cx="192" cy="228600"/>
              <a:chOff x="3936" y="864"/>
              <a:chExt cx="192" cy="144"/>
            </a:xfrm>
          </p:grpSpPr>
          <p:sp>
            <p:nvSpPr>
              <p:cNvPr id="810" name="Line 72"/>
              <p:cNvSpPr>
                <a:spLocks noChangeShapeType="1"/>
              </p:cNvSpPr>
              <p:nvPr/>
            </p:nvSpPr>
            <p:spPr bwMode="auto">
              <a:xfrm>
                <a:off x="4128" y="864"/>
                <a:ext cx="0" cy="144"/>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811" name="Line 73"/>
              <p:cNvSpPr>
                <a:spLocks noChangeShapeType="1"/>
              </p:cNvSpPr>
              <p:nvPr/>
            </p:nvSpPr>
            <p:spPr bwMode="auto">
              <a:xfrm flipH="1">
                <a:off x="3984" y="1008"/>
                <a:ext cx="144"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812" name="Line 74"/>
              <p:cNvSpPr>
                <a:spLocks noChangeShapeType="1"/>
              </p:cNvSpPr>
              <p:nvPr/>
            </p:nvSpPr>
            <p:spPr bwMode="auto">
              <a:xfrm flipH="1">
                <a:off x="3984" y="864"/>
                <a:ext cx="144"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813" name="Line 75"/>
              <p:cNvSpPr>
                <a:spLocks noChangeShapeType="1"/>
              </p:cNvSpPr>
              <p:nvPr/>
            </p:nvSpPr>
            <p:spPr bwMode="auto">
              <a:xfrm flipH="1">
                <a:off x="3936" y="864"/>
                <a:ext cx="48" cy="48"/>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814" name="Line 76"/>
              <p:cNvSpPr>
                <a:spLocks noChangeShapeType="1"/>
              </p:cNvSpPr>
              <p:nvPr/>
            </p:nvSpPr>
            <p:spPr bwMode="auto">
              <a:xfrm flipH="1" flipV="1">
                <a:off x="3936" y="960"/>
                <a:ext cx="48" cy="48"/>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815" name="Line 77"/>
              <p:cNvSpPr>
                <a:spLocks noChangeShapeType="1"/>
              </p:cNvSpPr>
              <p:nvPr/>
            </p:nvSpPr>
            <p:spPr bwMode="auto">
              <a:xfrm>
                <a:off x="3936" y="912"/>
                <a:ext cx="0" cy="48"/>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grpSp>
        <p:sp>
          <p:nvSpPr>
            <p:cNvPr id="476" name="Text Box 78"/>
            <p:cNvSpPr txBox="1">
              <a:spLocks noChangeArrowheads="1"/>
            </p:cNvSpPr>
            <p:nvPr/>
          </p:nvSpPr>
          <p:spPr bwMode="auto">
            <a:xfrm>
              <a:off x="7611482" y="4538662"/>
              <a:ext cx="398463" cy="214312"/>
            </a:xfrm>
            <a:prstGeom prst="rect">
              <a:avLst/>
            </a:prstGeom>
            <a:noFill/>
            <a:ln w="9525">
              <a:noFill/>
              <a:miter lim="800000"/>
              <a:headEnd/>
              <a:tailEnd/>
            </a:ln>
          </p:spPr>
          <p:txBody>
            <a:bodyPr wrap="none">
              <a:spAutoFit/>
            </a:bodyPr>
            <a:lstStyle/>
            <a:p>
              <a:pPr fontAlgn="base">
                <a:spcBef>
                  <a:spcPct val="0"/>
                </a:spcBef>
                <a:spcAft>
                  <a:spcPct val="0"/>
                </a:spcAft>
              </a:pPr>
              <a:r>
                <a:rPr lang="en-US" sz="800" dirty="0" smtClean="0">
                  <a:solidFill>
                    <a:srgbClr val="000000"/>
                  </a:solidFill>
                </a:rPr>
                <a:t>ADC</a:t>
              </a:r>
            </a:p>
          </p:txBody>
        </p:sp>
        <p:sp>
          <p:nvSpPr>
            <p:cNvPr id="477" name="Line 79"/>
            <p:cNvSpPr>
              <a:spLocks noChangeShapeType="1"/>
            </p:cNvSpPr>
            <p:nvPr/>
          </p:nvSpPr>
          <p:spPr bwMode="auto">
            <a:xfrm>
              <a:off x="7885113" y="4762428"/>
              <a:ext cx="0" cy="195262"/>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478" name="Text Box 80"/>
            <p:cNvSpPr txBox="1">
              <a:spLocks noChangeArrowheads="1"/>
            </p:cNvSpPr>
            <p:nvPr/>
          </p:nvSpPr>
          <p:spPr bwMode="auto">
            <a:xfrm>
              <a:off x="7094538" y="5313363"/>
              <a:ext cx="898525" cy="336550"/>
            </a:xfrm>
            <a:prstGeom prst="rect">
              <a:avLst/>
            </a:prstGeom>
            <a:noFill/>
            <a:ln w="9525">
              <a:noFill/>
              <a:miter lim="800000"/>
              <a:headEnd/>
              <a:tailEnd/>
            </a:ln>
          </p:spPr>
          <p:txBody>
            <a:bodyPr wrap="none" lIns="91427" tIns="45713" rIns="91427" bIns="45713">
              <a:spAutoFit/>
            </a:bodyPr>
            <a:lstStyle/>
            <a:p>
              <a:pPr eaLnBrk="0" fontAlgn="base" hangingPunct="0">
                <a:spcBef>
                  <a:spcPct val="0"/>
                </a:spcBef>
                <a:spcAft>
                  <a:spcPct val="0"/>
                </a:spcAft>
              </a:pPr>
              <a:r>
                <a:rPr lang="en-US" sz="800" dirty="0" smtClean="0">
                  <a:solidFill>
                    <a:srgbClr val="000000"/>
                  </a:solidFill>
                </a:rPr>
                <a:t>Switched filters,</a:t>
              </a:r>
            </a:p>
            <a:p>
              <a:pPr eaLnBrk="0" fontAlgn="base" hangingPunct="0">
                <a:spcBef>
                  <a:spcPct val="0"/>
                </a:spcBef>
                <a:spcAft>
                  <a:spcPct val="0"/>
                </a:spcAft>
              </a:pPr>
              <a:r>
                <a:rPr lang="en-US" sz="800" dirty="0" smtClean="0">
                  <a:solidFill>
                    <a:srgbClr val="000000"/>
                  </a:solidFill>
                </a:rPr>
                <a:t>F</a:t>
              </a:r>
              <a:r>
                <a:rPr lang="en-US" sz="800" baseline="-25000" dirty="0" smtClean="0">
                  <a:solidFill>
                    <a:srgbClr val="000000"/>
                  </a:solidFill>
                </a:rPr>
                <a:t>0</a:t>
              </a:r>
              <a:r>
                <a:rPr lang="en-US" sz="800" dirty="0" smtClean="0">
                  <a:solidFill>
                    <a:srgbClr val="000000"/>
                  </a:solidFill>
                </a:rPr>
                <a:t>=22.5 MHz</a:t>
              </a:r>
            </a:p>
          </p:txBody>
        </p:sp>
        <p:sp>
          <p:nvSpPr>
            <p:cNvPr id="480" name="Text Box 82"/>
            <p:cNvSpPr txBox="1">
              <a:spLocks noChangeArrowheads="1"/>
            </p:cNvSpPr>
            <p:nvPr/>
          </p:nvSpPr>
          <p:spPr bwMode="auto">
            <a:xfrm>
              <a:off x="4318000" y="4157663"/>
              <a:ext cx="838200" cy="177800"/>
            </a:xfrm>
            <a:prstGeom prst="rect">
              <a:avLst/>
            </a:prstGeom>
            <a:noFill/>
            <a:ln w="9525">
              <a:noFill/>
              <a:miter lim="800000"/>
              <a:headEnd/>
              <a:tailEnd/>
            </a:ln>
          </p:spPr>
          <p:txBody>
            <a:bodyPr lIns="91427" tIns="45713" rIns="91427" bIns="45713">
              <a:spAutoFit/>
            </a:bodyPr>
            <a:lstStyle/>
            <a:p>
              <a:pPr eaLnBrk="0" fontAlgn="base" hangingPunct="0">
                <a:lnSpc>
                  <a:spcPct val="80000"/>
                </a:lnSpc>
                <a:spcBef>
                  <a:spcPct val="0"/>
                </a:spcBef>
                <a:spcAft>
                  <a:spcPct val="0"/>
                </a:spcAft>
              </a:pPr>
              <a:r>
                <a:rPr lang="en-US" sz="700" dirty="0" smtClean="0">
                  <a:solidFill>
                    <a:srgbClr val="000000"/>
                  </a:solidFill>
                </a:rPr>
                <a:t>140 MHz</a:t>
              </a:r>
            </a:p>
          </p:txBody>
        </p:sp>
        <p:sp>
          <p:nvSpPr>
            <p:cNvPr id="481" name="Text Box 83"/>
            <p:cNvSpPr txBox="1">
              <a:spLocks noChangeArrowheads="1"/>
            </p:cNvSpPr>
            <p:nvPr/>
          </p:nvSpPr>
          <p:spPr bwMode="auto">
            <a:xfrm>
              <a:off x="485775" y="1223598"/>
              <a:ext cx="2162718" cy="238414"/>
            </a:xfrm>
            <a:prstGeom prst="rect">
              <a:avLst/>
            </a:prstGeom>
            <a:noFill/>
            <a:ln w="9525">
              <a:noFill/>
              <a:miter lim="800000"/>
              <a:headEnd/>
              <a:tailEnd/>
            </a:ln>
          </p:spPr>
          <p:txBody>
            <a:bodyPr wrap="square" lIns="91427" tIns="45713" rIns="91427" bIns="45713">
              <a:spAutoFit/>
            </a:bodyPr>
            <a:lstStyle/>
            <a:p>
              <a:pPr eaLnBrk="0" fontAlgn="base" hangingPunct="0">
                <a:lnSpc>
                  <a:spcPct val="70000"/>
                </a:lnSpc>
                <a:spcBef>
                  <a:spcPct val="0"/>
                </a:spcBef>
                <a:spcAft>
                  <a:spcPct val="0"/>
                </a:spcAft>
              </a:pPr>
              <a:r>
                <a:rPr lang="en-US" sz="1000" b="1" dirty="0" smtClean="0">
                  <a:solidFill>
                    <a:srgbClr val="55721C"/>
                  </a:solidFill>
                </a:rPr>
                <a:t>3.5-50 GHz high band</a:t>
              </a:r>
            </a:p>
          </p:txBody>
        </p:sp>
        <p:sp>
          <p:nvSpPr>
            <p:cNvPr id="482" name="Line 84"/>
            <p:cNvSpPr>
              <a:spLocks noChangeShapeType="1"/>
            </p:cNvSpPr>
            <p:nvPr/>
          </p:nvSpPr>
          <p:spPr bwMode="auto">
            <a:xfrm flipV="1">
              <a:off x="3724275" y="2116138"/>
              <a:ext cx="211138" cy="1587"/>
            </a:xfrm>
            <a:prstGeom prst="line">
              <a:avLst/>
            </a:prstGeom>
            <a:noFill/>
            <a:ln w="12700">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483" name="Line 85"/>
            <p:cNvSpPr>
              <a:spLocks noChangeShapeType="1"/>
            </p:cNvSpPr>
            <p:nvPr/>
          </p:nvSpPr>
          <p:spPr bwMode="auto">
            <a:xfrm flipH="1">
              <a:off x="4467225" y="2190750"/>
              <a:ext cx="90488" cy="0"/>
            </a:xfrm>
            <a:prstGeom prst="line">
              <a:avLst/>
            </a:prstGeom>
            <a:noFill/>
            <a:ln w="12700">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484" name="Rectangle 86"/>
            <p:cNvSpPr>
              <a:spLocks noChangeArrowheads="1"/>
            </p:cNvSpPr>
            <p:nvPr/>
          </p:nvSpPr>
          <p:spPr bwMode="auto">
            <a:xfrm>
              <a:off x="8191500" y="4549775"/>
              <a:ext cx="533400" cy="533400"/>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en-US" sz="1000" dirty="0" smtClean="0">
                  <a:solidFill>
                    <a:srgbClr val="000000"/>
                  </a:solidFill>
                </a:rPr>
                <a:t>FPGA</a:t>
              </a:r>
            </a:p>
          </p:txBody>
        </p:sp>
        <p:sp>
          <p:nvSpPr>
            <p:cNvPr id="485" name="Line 87"/>
            <p:cNvSpPr>
              <a:spLocks noChangeShapeType="1"/>
            </p:cNvSpPr>
            <p:nvPr/>
          </p:nvSpPr>
          <p:spPr bwMode="auto">
            <a:xfrm flipV="1">
              <a:off x="8005763" y="4638675"/>
              <a:ext cx="185737" cy="3175"/>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486" name="Text Box 88"/>
            <p:cNvSpPr txBox="1">
              <a:spLocks noChangeArrowheads="1"/>
            </p:cNvSpPr>
            <p:nvPr/>
          </p:nvSpPr>
          <p:spPr bwMode="auto">
            <a:xfrm>
              <a:off x="6447118" y="735717"/>
              <a:ext cx="838200" cy="212736"/>
            </a:xfrm>
            <a:prstGeom prst="rect">
              <a:avLst/>
            </a:prstGeom>
            <a:noFill/>
            <a:ln w="9525">
              <a:noFill/>
              <a:miter lim="800000"/>
              <a:headEnd/>
              <a:tailEnd/>
            </a:ln>
          </p:spPr>
          <p:txBody>
            <a:bodyPr lIns="91427" tIns="45713" rIns="91427" bIns="45713">
              <a:spAutoFit/>
            </a:bodyPr>
            <a:lstStyle/>
            <a:p>
              <a:pPr eaLnBrk="0" fontAlgn="base" hangingPunct="0">
                <a:lnSpc>
                  <a:spcPct val="80000"/>
                </a:lnSpc>
                <a:spcBef>
                  <a:spcPct val="0"/>
                </a:spcBef>
                <a:spcAft>
                  <a:spcPct val="0"/>
                </a:spcAft>
              </a:pPr>
              <a:r>
                <a:rPr lang="en-US" sz="700" dirty="0" smtClean="0">
                  <a:solidFill>
                    <a:srgbClr val="000000"/>
                  </a:solidFill>
                </a:rPr>
                <a:t>160 MHz</a:t>
              </a:r>
            </a:p>
          </p:txBody>
        </p:sp>
        <p:sp>
          <p:nvSpPr>
            <p:cNvPr id="487" name="Text Box 89"/>
            <p:cNvSpPr txBox="1">
              <a:spLocks noChangeArrowheads="1"/>
            </p:cNvSpPr>
            <p:nvPr/>
          </p:nvSpPr>
          <p:spPr bwMode="auto">
            <a:xfrm>
              <a:off x="488950" y="836613"/>
              <a:ext cx="906463" cy="220662"/>
            </a:xfrm>
            <a:prstGeom prst="rect">
              <a:avLst/>
            </a:prstGeom>
            <a:noFill/>
            <a:ln w="9525">
              <a:noFill/>
              <a:miter lim="800000"/>
              <a:headEnd/>
              <a:tailEnd/>
            </a:ln>
          </p:spPr>
          <p:txBody>
            <a:bodyPr wrap="none" lIns="91427" tIns="45713" rIns="91427" bIns="45713">
              <a:spAutoFit/>
            </a:bodyPr>
            <a:lstStyle/>
            <a:p>
              <a:pPr algn="ctr" eaLnBrk="0" fontAlgn="base" hangingPunct="0">
                <a:lnSpc>
                  <a:spcPct val="70000"/>
                </a:lnSpc>
                <a:spcBef>
                  <a:spcPct val="0"/>
                </a:spcBef>
                <a:spcAft>
                  <a:spcPct val="0"/>
                </a:spcAft>
              </a:pPr>
              <a:r>
                <a:rPr lang="en-US" sz="1200" b="1" dirty="0" smtClean="0">
                  <a:solidFill>
                    <a:srgbClr val="002698"/>
                  </a:solidFill>
                </a:rPr>
                <a:t>Front End</a:t>
              </a:r>
            </a:p>
          </p:txBody>
        </p:sp>
        <p:sp>
          <p:nvSpPr>
            <p:cNvPr id="488" name="Text Box 90"/>
            <p:cNvSpPr txBox="1">
              <a:spLocks noChangeArrowheads="1"/>
            </p:cNvSpPr>
            <p:nvPr/>
          </p:nvSpPr>
          <p:spPr bwMode="auto">
            <a:xfrm>
              <a:off x="6209820" y="5469222"/>
              <a:ext cx="2706404" cy="559750"/>
            </a:xfrm>
            <a:prstGeom prst="rect">
              <a:avLst/>
            </a:prstGeom>
            <a:noFill/>
            <a:ln w="9525">
              <a:noFill/>
              <a:miter lim="800000"/>
              <a:headEnd/>
              <a:tailEnd/>
            </a:ln>
          </p:spPr>
          <p:txBody>
            <a:bodyPr wrap="square" lIns="91427" tIns="36000" rIns="91427" bIns="36000">
              <a:spAutoFit/>
            </a:bodyPr>
            <a:lstStyle/>
            <a:p>
              <a:pPr eaLnBrk="0" fontAlgn="base" hangingPunct="0">
                <a:spcBef>
                  <a:spcPct val="0"/>
                </a:spcBef>
                <a:spcAft>
                  <a:spcPct val="0"/>
                </a:spcAft>
              </a:pPr>
              <a:r>
                <a:rPr lang="en-US" sz="900" b="1" dirty="0" smtClean="0">
                  <a:solidFill>
                    <a:schemeClr val="bg1"/>
                  </a:solidFill>
                </a:rPr>
                <a:t>Swept IF, </a:t>
              </a:r>
            </a:p>
            <a:p>
              <a:pPr eaLnBrk="0" fontAlgn="base" hangingPunct="0">
                <a:spcBef>
                  <a:spcPct val="0"/>
                </a:spcBef>
                <a:spcAft>
                  <a:spcPct val="0"/>
                </a:spcAft>
              </a:pPr>
              <a:r>
                <a:rPr lang="en-US" altLang="zh-CN" sz="900" b="1" dirty="0" smtClean="0">
                  <a:solidFill>
                    <a:schemeClr val="bg1"/>
                  </a:solidFill>
                  <a:ea typeface="SimSun" pitchFamily="2" charset="-122"/>
                </a:rPr>
                <a:t>10 MHz &amp; 25 MHz  BW (option B25) </a:t>
              </a:r>
              <a:endParaRPr lang="zh-CN" altLang="en-US" sz="900" b="1" dirty="0" smtClean="0">
                <a:solidFill>
                  <a:schemeClr val="bg1"/>
                </a:solidFill>
                <a:ea typeface="SimSun" pitchFamily="2" charset="-122"/>
              </a:endParaRPr>
            </a:p>
          </p:txBody>
        </p:sp>
        <p:sp>
          <p:nvSpPr>
            <p:cNvPr id="489" name="Text Box 91"/>
            <p:cNvSpPr txBox="1">
              <a:spLocks noChangeArrowheads="1"/>
            </p:cNvSpPr>
            <p:nvPr/>
          </p:nvSpPr>
          <p:spPr bwMode="auto">
            <a:xfrm>
              <a:off x="6696075" y="3213100"/>
              <a:ext cx="568325" cy="177800"/>
            </a:xfrm>
            <a:prstGeom prst="rect">
              <a:avLst/>
            </a:prstGeom>
            <a:noFill/>
            <a:ln w="9525">
              <a:noFill/>
              <a:miter lim="800000"/>
              <a:headEnd/>
              <a:tailEnd/>
            </a:ln>
          </p:spPr>
          <p:txBody>
            <a:bodyPr lIns="91427" tIns="45713" rIns="91427" bIns="45713">
              <a:spAutoFit/>
            </a:bodyPr>
            <a:lstStyle/>
            <a:p>
              <a:pPr eaLnBrk="0" fontAlgn="base" hangingPunct="0">
                <a:lnSpc>
                  <a:spcPct val="80000"/>
                </a:lnSpc>
                <a:spcBef>
                  <a:spcPct val="0"/>
                </a:spcBef>
                <a:spcAft>
                  <a:spcPct val="0"/>
                </a:spcAft>
              </a:pPr>
              <a:r>
                <a:rPr lang="en-US" sz="700" dirty="0" smtClean="0">
                  <a:solidFill>
                    <a:srgbClr val="000000"/>
                  </a:solidFill>
                </a:rPr>
                <a:t>25 MHz</a:t>
              </a:r>
            </a:p>
          </p:txBody>
        </p:sp>
        <p:sp>
          <p:nvSpPr>
            <p:cNvPr id="490" name="Line 92"/>
            <p:cNvSpPr>
              <a:spLocks noChangeShapeType="1"/>
            </p:cNvSpPr>
            <p:nvPr/>
          </p:nvSpPr>
          <p:spPr bwMode="auto">
            <a:xfrm>
              <a:off x="6911975" y="4410075"/>
              <a:ext cx="0" cy="685800"/>
            </a:xfrm>
            <a:prstGeom prst="line">
              <a:avLst/>
            </a:prstGeom>
            <a:noFill/>
            <a:ln w="9525">
              <a:solidFill>
                <a:schemeClr val="tx1"/>
              </a:solidFill>
              <a:prstDash val="dash"/>
              <a:round/>
              <a:headEnd/>
              <a:tailEnd/>
            </a:ln>
          </p:spPr>
          <p:txBody>
            <a:bodyPr/>
            <a:lstStyle/>
            <a:p>
              <a:pPr fontAlgn="base">
                <a:spcBef>
                  <a:spcPct val="0"/>
                </a:spcBef>
                <a:spcAft>
                  <a:spcPct val="0"/>
                </a:spcAft>
              </a:pPr>
              <a:endParaRPr lang="en-US" dirty="0" smtClean="0">
                <a:solidFill>
                  <a:srgbClr val="000000"/>
                </a:solidFill>
              </a:endParaRPr>
            </a:p>
          </p:txBody>
        </p:sp>
        <p:sp>
          <p:nvSpPr>
            <p:cNvPr id="491" name="Line 93"/>
            <p:cNvSpPr>
              <a:spLocks noChangeShapeType="1"/>
            </p:cNvSpPr>
            <p:nvPr/>
          </p:nvSpPr>
          <p:spPr bwMode="auto">
            <a:xfrm>
              <a:off x="6911975" y="4867275"/>
              <a:ext cx="685800"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492" name="Line 94"/>
            <p:cNvSpPr>
              <a:spLocks noChangeShapeType="1"/>
            </p:cNvSpPr>
            <p:nvPr/>
          </p:nvSpPr>
          <p:spPr bwMode="auto">
            <a:xfrm>
              <a:off x="6911975" y="4410075"/>
              <a:ext cx="685800"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493" name="Line 95"/>
            <p:cNvSpPr>
              <a:spLocks noChangeShapeType="1"/>
            </p:cNvSpPr>
            <p:nvPr/>
          </p:nvSpPr>
          <p:spPr bwMode="auto">
            <a:xfrm>
              <a:off x="6911975" y="5095875"/>
              <a:ext cx="685800"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494" name="Rectangle 96"/>
            <p:cNvSpPr>
              <a:spLocks noChangeArrowheads="1"/>
            </p:cNvSpPr>
            <p:nvPr/>
          </p:nvSpPr>
          <p:spPr bwMode="auto">
            <a:xfrm>
              <a:off x="7064375" y="4333875"/>
              <a:ext cx="381000" cy="152400"/>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en-US" sz="600" dirty="0" smtClean="0">
                  <a:solidFill>
                    <a:srgbClr val="000000"/>
                  </a:solidFill>
                </a:rPr>
                <a:t>966K</a:t>
              </a:r>
            </a:p>
          </p:txBody>
        </p:sp>
        <p:sp>
          <p:nvSpPr>
            <p:cNvPr id="495" name="Rectangle 97"/>
            <p:cNvSpPr>
              <a:spLocks noChangeArrowheads="1"/>
            </p:cNvSpPr>
            <p:nvPr/>
          </p:nvSpPr>
          <p:spPr bwMode="auto">
            <a:xfrm>
              <a:off x="7064375" y="4562475"/>
              <a:ext cx="381000" cy="152400"/>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en-US" sz="600" dirty="0" smtClean="0">
                  <a:solidFill>
                    <a:srgbClr val="000000"/>
                  </a:solidFill>
                </a:rPr>
                <a:t>303K</a:t>
              </a:r>
            </a:p>
          </p:txBody>
        </p:sp>
        <p:sp>
          <p:nvSpPr>
            <p:cNvPr id="496" name="Rectangle 98"/>
            <p:cNvSpPr>
              <a:spLocks noChangeArrowheads="1"/>
            </p:cNvSpPr>
            <p:nvPr/>
          </p:nvSpPr>
          <p:spPr bwMode="auto">
            <a:xfrm>
              <a:off x="7064375" y="4791075"/>
              <a:ext cx="381000" cy="152400"/>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en-US" sz="600" dirty="0" smtClean="0">
                  <a:solidFill>
                    <a:srgbClr val="000000"/>
                  </a:solidFill>
                </a:rPr>
                <a:t>79K</a:t>
              </a:r>
            </a:p>
          </p:txBody>
        </p:sp>
        <p:sp>
          <p:nvSpPr>
            <p:cNvPr id="497" name="Rectangle 99"/>
            <p:cNvSpPr>
              <a:spLocks noChangeArrowheads="1"/>
            </p:cNvSpPr>
            <p:nvPr/>
          </p:nvSpPr>
          <p:spPr bwMode="auto">
            <a:xfrm>
              <a:off x="7064375" y="5019675"/>
              <a:ext cx="381000" cy="152400"/>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en-US" sz="600" dirty="0" smtClean="0">
                  <a:solidFill>
                    <a:srgbClr val="000000"/>
                  </a:solidFill>
                </a:rPr>
                <a:t>9K</a:t>
              </a:r>
            </a:p>
          </p:txBody>
        </p:sp>
        <p:sp>
          <p:nvSpPr>
            <p:cNvPr id="498" name="Line 100"/>
            <p:cNvSpPr>
              <a:spLocks noChangeShapeType="1"/>
            </p:cNvSpPr>
            <p:nvPr/>
          </p:nvSpPr>
          <p:spPr bwMode="auto">
            <a:xfrm>
              <a:off x="7597775" y="4410075"/>
              <a:ext cx="0" cy="685800"/>
            </a:xfrm>
            <a:prstGeom prst="line">
              <a:avLst/>
            </a:prstGeom>
            <a:noFill/>
            <a:ln w="9525">
              <a:solidFill>
                <a:schemeClr val="tx1"/>
              </a:solidFill>
              <a:prstDash val="dash"/>
              <a:round/>
              <a:headEnd/>
              <a:tailEnd/>
            </a:ln>
          </p:spPr>
          <p:txBody>
            <a:bodyPr/>
            <a:lstStyle/>
            <a:p>
              <a:pPr fontAlgn="base">
                <a:spcBef>
                  <a:spcPct val="0"/>
                </a:spcBef>
                <a:spcAft>
                  <a:spcPct val="0"/>
                </a:spcAft>
              </a:pPr>
              <a:endParaRPr lang="en-US" dirty="0" smtClean="0">
                <a:solidFill>
                  <a:srgbClr val="000000"/>
                </a:solidFill>
              </a:endParaRPr>
            </a:p>
          </p:txBody>
        </p:sp>
        <p:sp>
          <p:nvSpPr>
            <p:cNvPr id="499" name="Line 101"/>
            <p:cNvSpPr>
              <a:spLocks noChangeShapeType="1"/>
            </p:cNvSpPr>
            <p:nvPr/>
          </p:nvSpPr>
          <p:spPr bwMode="auto">
            <a:xfrm>
              <a:off x="6911975" y="5095875"/>
              <a:ext cx="0" cy="228600"/>
            </a:xfrm>
            <a:prstGeom prst="line">
              <a:avLst/>
            </a:prstGeom>
            <a:noFill/>
            <a:ln w="9525">
              <a:solidFill>
                <a:schemeClr val="tx1"/>
              </a:solidFill>
              <a:prstDash val="dash"/>
              <a:round/>
              <a:headEnd/>
              <a:tailEnd/>
            </a:ln>
          </p:spPr>
          <p:txBody>
            <a:bodyPr/>
            <a:lstStyle/>
            <a:p>
              <a:pPr fontAlgn="base">
                <a:spcBef>
                  <a:spcPct val="0"/>
                </a:spcBef>
                <a:spcAft>
                  <a:spcPct val="0"/>
                </a:spcAft>
              </a:pPr>
              <a:endParaRPr lang="en-US" dirty="0" smtClean="0">
                <a:solidFill>
                  <a:srgbClr val="000000"/>
                </a:solidFill>
              </a:endParaRPr>
            </a:p>
          </p:txBody>
        </p:sp>
        <p:sp>
          <p:nvSpPr>
            <p:cNvPr id="500" name="Line 102"/>
            <p:cNvSpPr>
              <a:spLocks noChangeShapeType="1"/>
            </p:cNvSpPr>
            <p:nvPr/>
          </p:nvSpPr>
          <p:spPr bwMode="auto">
            <a:xfrm>
              <a:off x="6911975" y="5324475"/>
              <a:ext cx="685800"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501" name="Line 103"/>
            <p:cNvSpPr>
              <a:spLocks noChangeShapeType="1"/>
            </p:cNvSpPr>
            <p:nvPr/>
          </p:nvSpPr>
          <p:spPr bwMode="auto">
            <a:xfrm flipV="1">
              <a:off x="7597775" y="5095875"/>
              <a:ext cx="0" cy="228600"/>
            </a:xfrm>
            <a:prstGeom prst="line">
              <a:avLst/>
            </a:prstGeom>
            <a:noFill/>
            <a:ln w="9525">
              <a:solidFill>
                <a:schemeClr val="tx1"/>
              </a:solidFill>
              <a:prstDash val="dash"/>
              <a:round/>
              <a:headEnd/>
              <a:tailEnd/>
            </a:ln>
          </p:spPr>
          <p:txBody>
            <a:bodyPr/>
            <a:lstStyle/>
            <a:p>
              <a:pPr fontAlgn="base">
                <a:spcBef>
                  <a:spcPct val="0"/>
                </a:spcBef>
                <a:spcAft>
                  <a:spcPct val="0"/>
                </a:spcAft>
              </a:pPr>
              <a:endParaRPr lang="en-US" dirty="0" smtClean="0">
                <a:solidFill>
                  <a:srgbClr val="000000"/>
                </a:solidFill>
              </a:endParaRPr>
            </a:p>
          </p:txBody>
        </p:sp>
        <p:sp>
          <p:nvSpPr>
            <p:cNvPr id="502" name="Text Box 104"/>
            <p:cNvSpPr txBox="1">
              <a:spLocks noChangeArrowheads="1"/>
            </p:cNvSpPr>
            <p:nvPr/>
          </p:nvSpPr>
          <p:spPr bwMode="auto">
            <a:xfrm>
              <a:off x="7586705" y="3570371"/>
              <a:ext cx="898525" cy="336551"/>
            </a:xfrm>
            <a:prstGeom prst="rect">
              <a:avLst/>
            </a:prstGeom>
            <a:noFill/>
            <a:ln w="9525">
              <a:noFill/>
              <a:miter lim="800000"/>
              <a:headEnd/>
              <a:tailEnd/>
            </a:ln>
          </p:spPr>
          <p:txBody>
            <a:bodyPr wrap="none" lIns="91427" tIns="45713" rIns="91427" bIns="45713">
              <a:spAutoFit/>
            </a:bodyPr>
            <a:lstStyle/>
            <a:p>
              <a:pPr eaLnBrk="0" fontAlgn="base" hangingPunct="0">
                <a:spcBef>
                  <a:spcPct val="0"/>
                </a:spcBef>
                <a:spcAft>
                  <a:spcPct val="0"/>
                </a:spcAft>
              </a:pPr>
              <a:r>
                <a:rPr lang="en-US" sz="800" dirty="0" smtClean="0">
                  <a:solidFill>
                    <a:srgbClr val="000000"/>
                  </a:solidFill>
                </a:rPr>
                <a:t>Switched filters,</a:t>
              </a:r>
            </a:p>
            <a:p>
              <a:pPr eaLnBrk="0" fontAlgn="base" hangingPunct="0">
                <a:spcBef>
                  <a:spcPct val="0"/>
                </a:spcBef>
                <a:spcAft>
                  <a:spcPct val="0"/>
                </a:spcAft>
              </a:pPr>
              <a:r>
                <a:rPr lang="en-US" sz="800" dirty="0" smtClean="0">
                  <a:solidFill>
                    <a:srgbClr val="000000"/>
                  </a:solidFill>
                </a:rPr>
                <a:t>F</a:t>
              </a:r>
              <a:r>
                <a:rPr lang="en-US" sz="800" baseline="-25000" dirty="0" smtClean="0">
                  <a:solidFill>
                    <a:srgbClr val="000000"/>
                  </a:solidFill>
                </a:rPr>
                <a:t>0</a:t>
              </a:r>
              <a:r>
                <a:rPr lang="en-US" sz="800" dirty="0" smtClean="0">
                  <a:solidFill>
                    <a:srgbClr val="000000"/>
                  </a:solidFill>
                </a:rPr>
                <a:t>=322.5 MHz</a:t>
              </a:r>
            </a:p>
          </p:txBody>
        </p:sp>
        <p:sp>
          <p:nvSpPr>
            <p:cNvPr id="503" name="Text Box 105"/>
            <p:cNvSpPr txBox="1">
              <a:spLocks noChangeArrowheads="1"/>
            </p:cNvSpPr>
            <p:nvPr/>
          </p:nvSpPr>
          <p:spPr bwMode="auto">
            <a:xfrm>
              <a:off x="6274181" y="247840"/>
              <a:ext cx="2452110" cy="238414"/>
            </a:xfrm>
            <a:prstGeom prst="rect">
              <a:avLst/>
            </a:prstGeom>
            <a:noFill/>
            <a:ln w="9525">
              <a:noFill/>
              <a:miter lim="800000"/>
              <a:headEnd/>
              <a:tailEnd/>
            </a:ln>
          </p:spPr>
          <p:txBody>
            <a:bodyPr wrap="square" lIns="91427" tIns="45713" rIns="91427" bIns="45713">
              <a:spAutoFit/>
            </a:bodyPr>
            <a:lstStyle/>
            <a:p>
              <a:pPr algn="ctr" eaLnBrk="0" fontAlgn="base" hangingPunct="0">
                <a:lnSpc>
                  <a:spcPct val="70000"/>
                </a:lnSpc>
                <a:spcBef>
                  <a:spcPct val="0"/>
                </a:spcBef>
                <a:spcAft>
                  <a:spcPct val="0"/>
                </a:spcAft>
              </a:pPr>
              <a:r>
                <a:rPr lang="en-US" sz="1000" b="1" dirty="0" smtClean="0">
                  <a:solidFill>
                    <a:schemeClr val="bg1"/>
                  </a:solidFill>
                </a:rPr>
                <a:t>160 MHz BW (option B1X)</a:t>
              </a:r>
            </a:p>
          </p:txBody>
        </p:sp>
        <p:sp>
          <p:nvSpPr>
            <p:cNvPr id="504" name="Oval 106"/>
            <p:cNvSpPr>
              <a:spLocks noChangeArrowheads="1"/>
            </p:cNvSpPr>
            <p:nvPr/>
          </p:nvSpPr>
          <p:spPr bwMode="auto">
            <a:xfrm flipH="1" flipV="1">
              <a:off x="1063625" y="2406650"/>
              <a:ext cx="25400" cy="34925"/>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505" name="Oval 107"/>
            <p:cNvSpPr>
              <a:spLocks noChangeArrowheads="1"/>
            </p:cNvSpPr>
            <p:nvPr/>
          </p:nvSpPr>
          <p:spPr bwMode="auto">
            <a:xfrm flipH="1" flipV="1">
              <a:off x="1063625" y="2559050"/>
              <a:ext cx="25400" cy="34925"/>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506" name="Oval 108"/>
            <p:cNvSpPr>
              <a:spLocks noChangeArrowheads="1"/>
            </p:cNvSpPr>
            <p:nvPr/>
          </p:nvSpPr>
          <p:spPr bwMode="auto">
            <a:xfrm flipH="1" flipV="1">
              <a:off x="1158875" y="2481263"/>
              <a:ext cx="23813" cy="33337"/>
            </a:xfrm>
            <a:prstGeom prst="ellipse">
              <a:avLst/>
            </a:prstGeom>
            <a:solidFill>
              <a:schemeClr val="tx2"/>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507" name="Line 109"/>
            <p:cNvSpPr>
              <a:spLocks noChangeShapeType="1"/>
            </p:cNvSpPr>
            <p:nvPr/>
          </p:nvSpPr>
          <p:spPr bwMode="auto">
            <a:xfrm flipH="1" flipV="1">
              <a:off x="1169988" y="2498725"/>
              <a:ext cx="107950" cy="1588"/>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508" name="Line 110"/>
            <p:cNvSpPr>
              <a:spLocks noChangeShapeType="1"/>
            </p:cNvSpPr>
            <p:nvPr/>
          </p:nvSpPr>
          <p:spPr bwMode="auto">
            <a:xfrm flipH="1">
              <a:off x="1101725" y="2497138"/>
              <a:ext cx="68263" cy="53975"/>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509" name="AutoShape 111"/>
            <p:cNvSpPr>
              <a:spLocks noChangeArrowheads="1"/>
            </p:cNvSpPr>
            <p:nvPr/>
          </p:nvSpPr>
          <p:spPr bwMode="auto">
            <a:xfrm>
              <a:off x="1082675" y="3933825"/>
              <a:ext cx="1243013" cy="1111250"/>
            </a:xfrm>
            <a:prstGeom prst="roundRect">
              <a:avLst>
                <a:gd name="adj" fmla="val 4407"/>
              </a:avLst>
            </a:prstGeom>
            <a:solidFill>
              <a:schemeClr val="accent2">
                <a:alpha val="67058"/>
              </a:schemeClr>
            </a:solidFill>
            <a:ln w="9525" algn="ctr">
              <a:solidFill>
                <a:schemeClr val="tx1"/>
              </a:solidFill>
              <a:prstDash val="dash"/>
              <a:round/>
              <a:headEnd/>
              <a:tailEnd/>
            </a:ln>
          </p:spPr>
          <p:txBody>
            <a:bodyPr wrap="none" anchor="ctr"/>
            <a:lstStyle/>
            <a:p>
              <a:pPr fontAlgn="base">
                <a:spcBef>
                  <a:spcPct val="0"/>
                </a:spcBef>
                <a:spcAft>
                  <a:spcPct val="0"/>
                </a:spcAft>
              </a:pPr>
              <a:endParaRPr lang="en-US" dirty="0" smtClean="0">
                <a:solidFill>
                  <a:srgbClr val="000000"/>
                </a:solidFill>
              </a:endParaRPr>
            </a:p>
          </p:txBody>
        </p:sp>
        <p:grpSp>
          <p:nvGrpSpPr>
            <p:cNvPr id="10" name="Group 112"/>
            <p:cNvGrpSpPr>
              <a:grpSpLocks/>
            </p:cNvGrpSpPr>
            <p:nvPr/>
          </p:nvGrpSpPr>
          <p:grpSpPr bwMode="auto">
            <a:xfrm>
              <a:off x="1277772" y="2433638"/>
              <a:ext cx="55545" cy="123825"/>
              <a:chOff x="675" y="2411"/>
              <a:chExt cx="69" cy="147"/>
            </a:xfrm>
          </p:grpSpPr>
          <p:sp>
            <p:nvSpPr>
              <p:cNvPr id="808" name="Line 113"/>
              <p:cNvSpPr>
                <a:spLocks noChangeShapeType="1"/>
              </p:cNvSpPr>
              <p:nvPr/>
            </p:nvSpPr>
            <p:spPr bwMode="auto">
              <a:xfrm rot="10800000">
                <a:off x="675" y="2411"/>
                <a:ext cx="1" cy="147"/>
              </a:xfrm>
              <a:prstGeom prst="line">
                <a:avLst/>
              </a:prstGeom>
              <a:noFill/>
              <a:ln w="9525">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809" name="Arc 114"/>
              <p:cNvSpPr>
                <a:spLocks/>
              </p:cNvSpPr>
              <p:nvPr/>
            </p:nvSpPr>
            <p:spPr bwMode="auto">
              <a:xfrm rot="10800000">
                <a:off x="694" y="2412"/>
                <a:ext cx="50" cy="144"/>
              </a:xfrm>
              <a:custGeom>
                <a:avLst/>
                <a:gdLst>
                  <a:gd name="T0" fmla="*/ 24 w 21600"/>
                  <a:gd name="T1" fmla="*/ 0 h 38299"/>
                  <a:gd name="T2" fmla="*/ 23 w 21600"/>
                  <a:gd name="T3" fmla="*/ 144 h 38299"/>
                  <a:gd name="T4" fmla="*/ 0 w 21600"/>
                  <a:gd name="T5" fmla="*/ 72 h 38299"/>
                  <a:gd name="T6" fmla="*/ 0 60000 65536"/>
                  <a:gd name="T7" fmla="*/ 0 60000 65536"/>
                  <a:gd name="T8" fmla="*/ 0 60000 65536"/>
                  <a:gd name="T9" fmla="*/ 0 w 21600"/>
                  <a:gd name="T10" fmla="*/ 0 h 38299"/>
                  <a:gd name="T11" fmla="*/ 21600 w 21600"/>
                  <a:gd name="T12" fmla="*/ 38299 h 38299"/>
                </a:gdLst>
                <a:ahLst/>
                <a:cxnLst>
                  <a:cxn ang="T6">
                    <a:pos x="T0" y="T1"/>
                  </a:cxn>
                  <a:cxn ang="T7">
                    <a:pos x="T2" y="T3"/>
                  </a:cxn>
                  <a:cxn ang="T8">
                    <a:pos x="T4" y="T5"/>
                  </a:cxn>
                </a:cxnLst>
                <a:rect l="T9" t="T10" r="T11" b="T12"/>
                <a:pathLst>
                  <a:path w="21600" h="38299" fill="none" extrusionOk="0">
                    <a:moveTo>
                      <a:pt x="10207" y="-1"/>
                    </a:moveTo>
                    <a:cubicBezTo>
                      <a:pt x="17222" y="3761"/>
                      <a:pt x="21600" y="11076"/>
                      <a:pt x="21600" y="19036"/>
                    </a:cubicBezTo>
                    <a:cubicBezTo>
                      <a:pt x="21600" y="27171"/>
                      <a:pt x="17028" y="34617"/>
                      <a:pt x="9772" y="38298"/>
                    </a:cubicBezTo>
                  </a:path>
                  <a:path w="21600" h="38299" stroke="0" extrusionOk="0">
                    <a:moveTo>
                      <a:pt x="10207" y="-1"/>
                    </a:moveTo>
                    <a:cubicBezTo>
                      <a:pt x="17222" y="3761"/>
                      <a:pt x="21600" y="11076"/>
                      <a:pt x="21600" y="19036"/>
                    </a:cubicBezTo>
                    <a:cubicBezTo>
                      <a:pt x="21600" y="27171"/>
                      <a:pt x="17028" y="34617"/>
                      <a:pt x="9772" y="38298"/>
                    </a:cubicBezTo>
                    <a:lnTo>
                      <a:pt x="0" y="19036"/>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grpSp>
        <p:grpSp>
          <p:nvGrpSpPr>
            <p:cNvPr id="11" name="Group 115"/>
            <p:cNvGrpSpPr>
              <a:grpSpLocks/>
            </p:cNvGrpSpPr>
            <p:nvPr/>
          </p:nvGrpSpPr>
          <p:grpSpPr bwMode="auto">
            <a:xfrm>
              <a:off x="375106" y="2282825"/>
              <a:ext cx="80" cy="214313"/>
              <a:chOff x="768" y="1631"/>
              <a:chExt cx="80" cy="135"/>
            </a:xfrm>
          </p:grpSpPr>
          <p:sp>
            <p:nvSpPr>
              <p:cNvPr id="805" name="Line 116"/>
              <p:cNvSpPr>
                <a:spLocks noChangeShapeType="1"/>
              </p:cNvSpPr>
              <p:nvPr/>
            </p:nvSpPr>
            <p:spPr bwMode="auto">
              <a:xfrm flipV="1">
                <a:off x="768" y="1632"/>
                <a:ext cx="0" cy="134"/>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806" name="Line 117"/>
              <p:cNvSpPr>
                <a:spLocks noChangeShapeType="1"/>
              </p:cNvSpPr>
              <p:nvPr/>
            </p:nvSpPr>
            <p:spPr bwMode="auto">
              <a:xfrm>
                <a:off x="768" y="1631"/>
                <a:ext cx="75" cy="1"/>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807" name="Line 118"/>
              <p:cNvSpPr>
                <a:spLocks noChangeShapeType="1"/>
              </p:cNvSpPr>
              <p:nvPr/>
            </p:nvSpPr>
            <p:spPr bwMode="auto">
              <a:xfrm>
                <a:off x="848" y="1632"/>
                <a:ext cx="0" cy="134"/>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grpSp>
        <p:grpSp>
          <p:nvGrpSpPr>
            <p:cNvPr id="12" name="Group 119"/>
            <p:cNvGrpSpPr>
              <a:grpSpLocks/>
            </p:cNvGrpSpPr>
            <p:nvPr/>
          </p:nvGrpSpPr>
          <p:grpSpPr bwMode="auto">
            <a:xfrm>
              <a:off x="1381125" y="2376488"/>
              <a:ext cx="53975" cy="203200"/>
              <a:chOff x="2880" y="2160"/>
              <a:chExt cx="96" cy="480"/>
            </a:xfrm>
          </p:grpSpPr>
          <p:cxnSp>
            <p:nvCxnSpPr>
              <p:cNvPr id="800" name="AutoShape 120"/>
              <p:cNvCxnSpPr>
                <a:cxnSpLocks noChangeShapeType="1"/>
              </p:cNvCxnSpPr>
              <p:nvPr/>
            </p:nvCxnSpPr>
            <p:spPr bwMode="auto">
              <a:xfrm>
                <a:off x="2880" y="2160"/>
                <a:ext cx="96" cy="96"/>
              </a:xfrm>
              <a:prstGeom prst="straightConnector1">
                <a:avLst/>
              </a:prstGeom>
              <a:noFill/>
              <a:ln w="12700">
                <a:solidFill>
                  <a:schemeClr val="tx1"/>
                </a:solidFill>
                <a:round/>
                <a:headEnd/>
                <a:tailEnd/>
              </a:ln>
            </p:spPr>
          </p:cxnSp>
          <p:cxnSp>
            <p:nvCxnSpPr>
              <p:cNvPr id="801" name="AutoShape 121"/>
              <p:cNvCxnSpPr>
                <a:cxnSpLocks noChangeShapeType="1"/>
              </p:cNvCxnSpPr>
              <p:nvPr/>
            </p:nvCxnSpPr>
            <p:spPr bwMode="auto">
              <a:xfrm flipH="1">
                <a:off x="2880" y="2256"/>
                <a:ext cx="96" cy="96"/>
              </a:xfrm>
              <a:prstGeom prst="straightConnector1">
                <a:avLst/>
              </a:prstGeom>
              <a:noFill/>
              <a:ln w="12700">
                <a:solidFill>
                  <a:schemeClr val="tx1"/>
                </a:solidFill>
                <a:round/>
                <a:headEnd/>
                <a:tailEnd/>
              </a:ln>
            </p:spPr>
          </p:cxnSp>
          <p:cxnSp>
            <p:nvCxnSpPr>
              <p:cNvPr id="802" name="AutoShape 122"/>
              <p:cNvCxnSpPr>
                <a:cxnSpLocks noChangeShapeType="1"/>
              </p:cNvCxnSpPr>
              <p:nvPr/>
            </p:nvCxnSpPr>
            <p:spPr bwMode="auto">
              <a:xfrm>
                <a:off x="2880" y="2352"/>
                <a:ext cx="96" cy="96"/>
              </a:xfrm>
              <a:prstGeom prst="straightConnector1">
                <a:avLst/>
              </a:prstGeom>
              <a:noFill/>
              <a:ln w="12700">
                <a:solidFill>
                  <a:schemeClr val="tx1"/>
                </a:solidFill>
                <a:round/>
                <a:headEnd/>
                <a:tailEnd/>
              </a:ln>
            </p:spPr>
          </p:cxnSp>
          <p:cxnSp>
            <p:nvCxnSpPr>
              <p:cNvPr id="803" name="AutoShape 123"/>
              <p:cNvCxnSpPr>
                <a:cxnSpLocks noChangeShapeType="1"/>
              </p:cNvCxnSpPr>
              <p:nvPr/>
            </p:nvCxnSpPr>
            <p:spPr bwMode="auto">
              <a:xfrm>
                <a:off x="2880" y="2544"/>
                <a:ext cx="96" cy="96"/>
              </a:xfrm>
              <a:prstGeom prst="straightConnector1">
                <a:avLst/>
              </a:prstGeom>
              <a:noFill/>
              <a:ln w="12700">
                <a:solidFill>
                  <a:schemeClr val="tx1"/>
                </a:solidFill>
                <a:round/>
                <a:headEnd/>
                <a:tailEnd/>
              </a:ln>
            </p:spPr>
          </p:cxnSp>
          <p:cxnSp>
            <p:nvCxnSpPr>
              <p:cNvPr id="804" name="AutoShape 124"/>
              <p:cNvCxnSpPr>
                <a:cxnSpLocks noChangeShapeType="1"/>
              </p:cNvCxnSpPr>
              <p:nvPr/>
            </p:nvCxnSpPr>
            <p:spPr bwMode="auto">
              <a:xfrm flipH="1">
                <a:off x="2880" y="2448"/>
                <a:ext cx="96" cy="96"/>
              </a:xfrm>
              <a:prstGeom prst="straightConnector1">
                <a:avLst/>
              </a:prstGeom>
              <a:noFill/>
              <a:ln w="12700">
                <a:solidFill>
                  <a:schemeClr val="tx1"/>
                </a:solidFill>
                <a:round/>
                <a:headEnd/>
                <a:tailEnd/>
              </a:ln>
            </p:spPr>
          </p:cxnSp>
        </p:grpSp>
        <p:grpSp>
          <p:nvGrpSpPr>
            <p:cNvPr id="14" name="Group 125"/>
            <p:cNvGrpSpPr>
              <a:grpSpLocks/>
            </p:cNvGrpSpPr>
            <p:nvPr/>
          </p:nvGrpSpPr>
          <p:grpSpPr bwMode="auto">
            <a:xfrm>
              <a:off x="1489075" y="2381250"/>
              <a:ext cx="53975" cy="203200"/>
              <a:chOff x="2880" y="2160"/>
              <a:chExt cx="96" cy="480"/>
            </a:xfrm>
          </p:grpSpPr>
          <p:cxnSp>
            <p:nvCxnSpPr>
              <p:cNvPr id="795" name="AutoShape 126"/>
              <p:cNvCxnSpPr>
                <a:cxnSpLocks noChangeShapeType="1"/>
              </p:cNvCxnSpPr>
              <p:nvPr/>
            </p:nvCxnSpPr>
            <p:spPr bwMode="auto">
              <a:xfrm>
                <a:off x="2880" y="2160"/>
                <a:ext cx="96" cy="96"/>
              </a:xfrm>
              <a:prstGeom prst="straightConnector1">
                <a:avLst/>
              </a:prstGeom>
              <a:noFill/>
              <a:ln w="12700">
                <a:solidFill>
                  <a:schemeClr val="tx1"/>
                </a:solidFill>
                <a:round/>
                <a:headEnd/>
                <a:tailEnd/>
              </a:ln>
            </p:spPr>
          </p:cxnSp>
          <p:cxnSp>
            <p:nvCxnSpPr>
              <p:cNvPr id="796" name="AutoShape 127"/>
              <p:cNvCxnSpPr>
                <a:cxnSpLocks noChangeShapeType="1"/>
              </p:cNvCxnSpPr>
              <p:nvPr/>
            </p:nvCxnSpPr>
            <p:spPr bwMode="auto">
              <a:xfrm flipH="1">
                <a:off x="2880" y="2256"/>
                <a:ext cx="96" cy="96"/>
              </a:xfrm>
              <a:prstGeom prst="straightConnector1">
                <a:avLst/>
              </a:prstGeom>
              <a:noFill/>
              <a:ln w="12700">
                <a:solidFill>
                  <a:schemeClr val="tx1"/>
                </a:solidFill>
                <a:round/>
                <a:headEnd/>
                <a:tailEnd/>
              </a:ln>
            </p:spPr>
          </p:cxnSp>
          <p:cxnSp>
            <p:nvCxnSpPr>
              <p:cNvPr id="797" name="AutoShape 128"/>
              <p:cNvCxnSpPr>
                <a:cxnSpLocks noChangeShapeType="1"/>
              </p:cNvCxnSpPr>
              <p:nvPr/>
            </p:nvCxnSpPr>
            <p:spPr bwMode="auto">
              <a:xfrm>
                <a:off x="2880" y="2352"/>
                <a:ext cx="96" cy="96"/>
              </a:xfrm>
              <a:prstGeom prst="straightConnector1">
                <a:avLst/>
              </a:prstGeom>
              <a:noFill/>
              <a:ln w="12700">
                <a:solidFill>
                  <a:schemeClr val="tx1"/>
                </a:solidFill>
                <a:round/>
                <a:headEnd/>
                <a:tailEnd/>
              </a:ln>
            </p:spPr>
          </p:cxnSp>
          <p:cxnSp>
            <p:nvCxnSpPr>
              <p:cNvPr id="798" name="AutoShape 129"/>
              <p:cNvCxnSpPr>
                <a:cxnSpLocks noChangeShapeType="1"/>
              </p:cNvCxnSpPr>
              <p:nvPr/>
            </p:nvCxnSpPr>
            <p:spPr bwMode="auto">
              <a:xfrm>
                <a:off x="2880" y="2544"/>
                <a:ext cx="96" cy="96"/>
              </a:xfrm>
              <a:prstGeom prst="straightConnector1">
                <a:avLst/>
              </a:prstGeom>
              <a:noFill/>
              <a:ln w="12700">
                <a:solidFill>
                  <a:schemeClr val="tx1"/>
                </a:solidFill>
                <a:round/>
                <a:headEnd/>
                <a:tailEnd/>
              </a:ln>
            </p:spPr>
          </p:cxnSp>
          <p:cxnSp>
            <p:nvCxnSpPr>
              <p:cNvPr id="799" name="AutoShape 130"/>
              <p:cNvCxnSpPr>
                <a:cxnSpLocks noChangeShapeType="1"/>
              </p:cNvCxnSpPr>
              <p:nvPr/>
            </p:nvCxnSpPr>
            <p:spPr bwMode="auto">
              <a:xfrm flipH="1">
                <a:off x="2880" y="2448"/>
                <a:ext cx="96" cy="96"/>
              </a:xfrm>
              <a:prstGeom prst="straightConnector1">
                <a:avLst/>
              </a:prstGeom>
              <a:noFill/>
              <a:ln w="12700">
                <a:solidFill>
                  <a:schemeClr val="tx1"/>
                </a:solidFill>
                <a:round/>
                <a:headEnd/>
                <a:tailEnd/>
              </a:ln>
            </p:spPr>
          </p:cxnSp>
        </p:grpSp>
        <p:grpSp>
          <p:nvGrpSpPr>
            <p:cNvPr id="15" name="Group 131"/>
            <p:cNvGrpSpPr>
              <a:grpSpLocks/>
            </p:cNvGrpSpPr>
            <p:nvPr/>
          </p:nvGrpSpPr>
          <p:grpSpPr bwMode="auto">
            <a:xfrm>
              <a:off x="1616075" y="2382838"/>
              <a:ext cx="53975" cy="203200"/>
              <a:chOff x="2880" y="2160"/>
              <a:chExt cx="96" cy="480"/>
            </a:xfrm>
          </p:grpSpPr>
          <p:cxnSp>
            <p:nvCxnSpPr>
              <p:cNvPr id="790" name="AutoShape 132"/>
              <p:cNvCxnSpPr>
                <a:cxnSpLocks noChangeShapeType="1"/>
              </p:cNvCxnSpPr>
              <p:nvPr/>
            </p:nvCxnSpPr>
            <p:spPr bwMode="auto">
              <a:xfrm>
                <a:off x="2880" y="2160"/>
                <a:ext cx="96" cy="96"/>
              </a:xfrm>
              <a:prstGeom prst="straightConnector1">
                <a:avLst/>
              </a:prstGeom>
              <a:noFill/>
              <a:ln w="12700">
                <a:solidFill>
                  <a:schemeClr val="tx1"/>
                </a:solidFill>
                <a:round/>
                <a:headEnd/>
                <a:tailEnd/>
              </a:ln>
            </p:spPr>
          </p:cxnSp>
          <p:cxnSp>
            <p:nvCxnSpPr>
              <p:cNvPr id="791" name="AutoShape 133"/>
              <p:cNvCxnSpPr>
                <a:cxnSpLocks noChangeShapeType="1"/>
              </p:cNvCxnSpPr>
              <p:nvPr/>
            </p:nvCxnSpPr>
            <p:spPr bwMode="auto">
              <a:xfrm flipH="1">
                <a:off x="2880" y="2256"/>
                <a:ext cx="96" cy="96"/>
              </a:xfrm>
              <a:prstGeom prst="straightConnector1">
                <a:avLst/>
              </a:prstGeom>
              <a:noFill/>
              <a:ln w="12700">
                <a:solidFill>
                  <a:schemeClr val="tx1"/>
                </a:solidFill>
                <a:round/>
                <a:headEnd/>
                <a:tailEnd/>
              </a:ln>
            </p:spPr>
          </p:cxnSp>
          <p:cxnSp>
            <p:nvCxnSpPr>
              <p:cNvPr id="792" name="AutoShape 134"/>
              <p:cNvCxnSpPr>
                <a:cxnSpLocks noChangeShapeType="1"/>
              </p:cNvCxnSpPr>
              <p:nvPr/>
            </p:nvCxnSpPr>
            <p:spPr bwMode="auto">
              <a:xfrm>
                <a:off x="2880" y="2352"/>
                <a:ext cx="96" cy="96"/>
              </a:xfrm>
              <a:prstGeom prst="straightConnector1">
                <a:avLst/>
              </a:prstGeom>
              <a:noFill/>
              <a:ln w="12700">
                <a:solidFill>
                  <a:schemeClr val="tx1"/>
                </a:solidFill>
                <a:round/>
                <a:headEnd/>
                <a:tailEnd/>
              </a:ln>
            </p:spPr>
          </p:cxnSp>
          <p:cxnSp>
            <p:nvCxnSpPr>
              <p:cNvPr id="793" name="AutoShape 135"/>
              <p:cNvCxnSpPr>
                <a:cxnSpLocks noChangeShapeType="1"/>
              </p:cNvCxnSpPr>
              <p:nvPr/>
            </p:nvCxnSpPr>
            <p:spPr bwMode="auto">
              <a:xfrm>
                <a:off x="2880" y="2544"/>
                <a:ext cx="96" cy="96"/>
              </a:xfrm>
              <a:prstGeom prst="straightConnector1">
                <a:avLst/>
              </a:prstGeom>
              <a:noFill/>
              <a:ln w="12700">
                <a:solidFill>
                  <a:schemeClr val="tx1"/>
                </a:solidFill>
                <a:round/>
                <a:headEnd/>
                <a:tailEnd/>
              </a:ln>
            </p:spPr>
          </p:cxnSp>
          <p:cxnSp>
            <p:nvCxnSpPr>
              <p:cNvPr id="794" name="AutoShape 136"/>
              <p:cNvCxnSpPr>
                <a:cxnSpLocks noChangeShapeType="1"/>
              </p:cNvCxnSpPr>
              <p:nvPr/>
            </p:nvCxnSpPr>
            <p:spPr bwMode="auto">
              <a:xfrm flipH="1">
                <a:off x="2880" y="2448"/>
                <a:ext cx="96" cy="96"/>
              </a:xfrm>
              <a:prstGeom prst="straightConnector1">
                <a:avLst/>
              </a:prstGeom>
              <a:noFill/>
              <a:ln w="12700">
                <a:solidFill>
                  <a:schemeClr val="tx1"/>
                </a:solidFill>
                <a:round/>
                <a:headEnd/>
                <a:tailEnd/>
              </a:ln>
            </p:spPr>
          </p:cxnSp>
        </p:grpSp>
        <p:sp>
          <p:nvSpPr>
            <p:cNvPr id="515" name="Rectangle 137"/>
            <p:cNvSpPr>
              <a:spLocks noChangeArrowheads="1"/>
            </p:cNvSpPr>
            <p:nvPr/>
          </p:nvSpPr>
          <p:spPr bwMode="auto">
            <a:xfrm>
              <a:off x="981075" y="2211388"/>
              <a:ext cx="1187450" cy="444500"/>
            </a:xfrm>
            <a:prstGeom prst="rect">
              <a:avLst/>
            </a:prstGeom>
            <a:solidFill>
              <a:schemeClr val="accent1">
                <a:alpha val="23137"/>
              </a:schemeClr>
            </a:solidFill>
            <a:ln w="9525">
              <a:solidFill>
                <a:schemeClr val="tx1"/>
              </a:solidFill>
              <a:miter lim="800000"/>
              <a:headEnd/>
              <a:tailEnd/>
            </a:ln>
          </p:spPr>
          <p:txBody>
            <a:bodyPr wrap="none" anchor="ctr"/>
            <a:lstStyle/>
            <a:p>
              <a:pPr algn="ctr" fontAlgn="base">
                <a:spcBef>
                  <a:spcPct val="0"/>
                </a:spcBef>
                <a:spcAft>
                  <a:spcPct val="0"/>
                </a:spcAft>
              </a:pPr>
              <a:endParaRPr lang="en-US" sz="800" dirty="0" smtClean="0">
                <a:solidFill>
                  <a:srgbClr val="000000"/>
                </a:solidFill>
              </a:endParaRPr>
            </a:p>
          </p:txBody>
        </p:sp>
        <p:grpSp>
          <p:nvGrpSpPr>
            <p:cNvPr id="16" name="Group 138"/>
            <p:cNvGrpSpPr>
              <a:grpSpLocks/>
            </p:cNvGrpSpPr>
            <p:nvPr/>
          </p:nvGrpSpPr>
          <p:grpSpPr bwMode="auto">
            <a:xfrm>
              <a:off x="1724025" y="2378075"/>
              <a:ext cx="53975" cy="203200"/>
              <a:chOff x="2880" y="2160"/>
              <a:chExt cx="96" cy="480"/>
            </a:xfrm>
          </p:grpSpPr>
          <p:cxnSp>
            <p:nvCxnSpPr>
              <p:cNvPr id="785" name="AutoShape 139"/>
              <p:cNvCxnSpPr>
                <a:cxnSpLocks noChangeShapeType="1"/>
              </p:cNvCxnSpPr>
              <p:nvPr/>
            </p:nvCxnSpPr>
            <p:spPr bwMode="auto">
              <a:xfrm>
                <a:off x="2880" y="2160"/>
                <a:ext cx="96" cy="96"/>
              </a:xfrm>
              <a:prstGeom prst="straightConnector1">
                <a:avLst/>
              </a:prstGeom>
              <a:noFill/>
              <a:ln w="12700">
                <a:solidFill>
                  <a:schemeClr val="tx1"/>
                </a:solidFill>
                <a:round/>
                <a:headEnd/>
                <a:tailEnd/>
              </a:ln>
            </p:spPr>
          </p:cxnSp>
          <p:cxnSp>
            <p:nvCxnSpPr>
              <p:cNvPr id="786" name="AutoShape 140"/>
              <p:cNvCxnSpPr>
                <a:cxnSpLocks noChangeShapeType="1"/>
              </p:cNvCxnSpPr>
              <p:nvPr/>
            </p:nvCxnSpPr>
            <p:spPr bwMode="auto">
              <a:xfrm flipH="1">
                <a:off x="2880" y="2256"/>
                <a:ext cx="96" cy="96"/>
              </a:xfrm>
              <a:prstGeom prst="straightConnector1">
                <a:avLst/>
              </a:prstGeom>
              <a:noFill/>
              <a:ln w="12700">
                <a:solidFill>
                  <a:schemeClr val="tx1"/>
                </a:solidFill>
                <a:round/>
                <a:headEnd/>
                <a:tailEnd/>
              </a:ln>
            </p:spPr>
          </p:cxnSp>
          <p:cxnSp>
            <p:nvCxnSpPr>
              <p:cNvPr id="787" name="AutoShape 141"/>
              <p:cNvCxnSpPr>
                <a:cxnSpLocks noChangeShapeType="1"/>
              </p:cNvCxnSpPr>
              <p:nvPr/>
            </p:nvCxnSpPr>
            <p:spPr bwMode="auto">
              <a:xfrm>
                <a:off x="2880" y="2352"/>
                <a:ext cx="96" cy="96"/>
              </a:xfrm>
              <a:prstGeom prst="straightConnector1">
                <a:avLst/>
              </a:prstGeom>
              <a:noFill/>
              <a:ln w="12700">
                <a:solidFill>
                  <a:schemeClr val="tx1"/>
                </a:solidFill>
                <a:round/>
                <a:headEnd/>
                <a:tailEnd/>
              </a:ln>
            </p:spPr>
          </p:cxnSp>
          <p:cxnSp>
            <p:nvCxnSpPr>
              <p:cNvPr id="788" name="AutoShape 142"/>
              <p:cNvCxnSpPr>
                <a:cxnSpLocks noChangeShapeType="1"/>
              </p:cNvCxnSpPr>
              <p:nvPr/>
            </p:nvCxnSpPr>
            <p:spPr bwMode="auto">
              <a:xfrm>
                <a:off x="2880" y="2544"/>
                <a:ext cx="96" cy="96"/>
              </a:xfrm>
              <a:prstGeom prst="straightConnector1">
                <a:avLst/>
              </a:prstGeom>
              <a:noFill/>
              <a:ln w="12700">
                <a:solidFill>
                  <a:schemeClr val="tx1"/>
                </a:solidFill>
                <a:round/>
                <a:headEnd/>
                <a:tailEnd/>
              </a:ln>
            </p:spPr>
          </p:cxnSp>
          <p:cxnSp>
            <p:nvCxnSpPr>
              <p:cNvPr id="789" name="AutoShape 143"/>
              <p:cNvCxnSpPr>
                <a:cxnSpLocks noChangeShapeType="1"/>
              </p:cNvCxnSpPr>
              <p:nvPr/>
            </p:nvCxnSpPr>
            <p:spPr bwMode="auto">
              <a:xfrm flipH="1">
                <a:off x="2880" y="2448"/>
                <a:ext cx="96" cy="96"/>
              </a:xfrm>
              <a:prstGeom prst="straightConnector1">
                <a:avLst/>
              </a:prstGeom>
              <a:noFill/>
              <a:ln w="12700">
                <a:solidFill>
                  <a:schemeClr val="tx1"/>
                </a:solidFill>
                <a:round/>
                <a:headEnd/>
                <a:tailEnd/>
              </a:ln>
            </p:spPr>
          </p:cxnSp>
        </p:grpSp>
        <p:grpSp>
          <p:nvGrpSpPr>
            <p:cNvPr id="17" name="Group 144"/>
            <p:cNvGrpSpPr>
              <a:grpSpLocks/>
            </p:cNvGrpSpPr>
            <p:nvPr/>
          </p:nvGrpSpPr>
          <p:grpSpPr bwMode="auto">
            <a:xfrm>
              <a:off x="1830388" y="2378075"/>
              <a:ext cx="53975" cy="203200"/>
              <a:chOff x="2880" y="2160"/>
              <a:chExt cx="96" cy="480"/>
            </a:xfrm>
          </p:grpSpPr>
          <p:cxnSp>
            <p:nvCxnSpPr>
              <p:cNvPr id="780" name="AutoShape 145"/>
              <p:cNvCxnSpPr>
                <a:cxnSpLocks noChangeShapeType="1"/>
              </p:cNvCxnSpPr>
              <p:nvPr/>
            </p:nvCxnSpPr>
            <p:spPr bwMode="auto">
              <a:xfrm>
                <a:off x="2880" y="2160"/>
                <a:ext cx="96" cy="96"/>
              </a:xfrm>
              <a:prstGeom prst="straightConnector1">
                <a:avLst/>
              </a:prstGeom>
              <a:noFill/>
              <a:ln w="12700">
                <a:solidFill>
                  <a:schemeClr val="tx1"/>
                </a:solidFill>
                <a:round/>
                <a:headEnd/>
                <a:tailEnd/>
              </a:ln>
            </p:spPr>
          </p:cxnSp>
          <p:cxnSp>
            <p:nvCxnSpPr>
              <p:cNvPr id="781" name="AutoShape 146"/>
              <p:cNvCxnSpPr>
                <a:cxnSpLocks noChangeShapeType="1"/>
              </p:cNvCxnSpPr>
              <p:nvPr/>
            </p:nvCxnSpPr>
            <p:spPr bwMode="auto">
              <a:xfrm flipH="1">
                <a:off x="2880" y="2256"/>
                <a:ext cx="96" cy="96"/>
              </a:xfrm>
              <a:prstGeom prst="straightConnector1">
                <a:avLst/>
              </a:prstGeom>
              <a:noFill/>
              <a:ln w="12700">
                <a:solidFill>
                  <a:schemeClr val="tx1"/>
                </a:solidFill>
                <a:round/>
                <a:headEnd/>
                <a:tailEnd/>
              </a:ln>
            </p:spPr>
          </p:cxnSp>
          <p:cxnSp>
            <p:nvCxnSpPr>
              <p:cNvPr id="782" name="AutoShape 147"/>
              <p:cNvCxnSpPr>
                <a:cxnSpLocks noChangeShapeType="1"/>
              </p:cNvCxnSpPr>
              <p:nvPr/>
            </p:nvCxnSpPr>
            <p:spPr bwMode="auto">
              <a:xfrm>
                <a:off x="2880" y="2352"/>
                <a:ext cx="96" cy="96"/>
              </a:xfrm>
              <a:prstGeom prst="straightConnector1">
                <a:avLst/>
              </a:prstGeom>
              <a:noFill/>
              <a:ln w="12700">
                <a:solidFill>
                  <a:schemeClr val="tx1"/>
                </a:solidFill>
                <a:round/>
                <a:headEnd/>
                <a:tailEnd/>
              </a:ln>
            </p:spPr>
          </p:cxnSp>
          <p:cxnSp>
            <p:nvCxnSpPr>
              <p:cNvPr id="783" name="AutoShape 148"/>
              <p:cNvCxnSpPr>
                <a:cxnSpLocks noChangeShapeType="1"/>
              </p:cNvCxnSpPr>
              <p:nvPr/>
            </p:nvCxnSpPr>
            <p:spPr bwMode="auto">
              <a:xfrm>
                <a:off x="2880" y="2544"/>
                <a:ext cx="96" cy="96"/>
              </a:xfrm>
              <a:prstGeom prst="straightConnector1">
                <a:avLst/>
              </a:prstGeom>
              <a:noFill/>
              <a:ln w="12700">
                <a:solidFill>
                  <a:schemeClr val="tx1"/>
                </a:solidFill>
                <a:round/>
                <a:headEnd/>
                <a:tailEnd/>
              </a:ln>
            </p:spPr>
          </p:cxnSp>
          <p:cxnSp>
            <p:nvCxnSpPr>
              <p:cNvPr id="784" name="AutoShape 149"/>
              <p:cNvCxnSpPr>
                <a:cxnSpLocks noChangeShapeType="1"/>
              </p:cNvCxnSpPr>
              <p:nvPr/>
            </p:nvCxnSpPr>
            <p:spPr bwMode="auto">
              <a:xfrm flipH="1">
                <a:off x="2880" y="2448"/>
                <a:ext cx="96" cy="96"/>
              </a:xfrm>
              <a:prstGeom prst="straightConnector1">
                <a:avLst/>
              </a:prstGeom>
              <a:noFill/>
              <a:ln w="12700">
                <a:solidFill>
                  <a:schemeClr val="tx1"/>
                </a:solidFill>
                <a:round/>
                <a:headEnd/>
                <a:tailEnd/>
              </a:ln>
            </p:spPr>
          </p:cxnSp>
        </p:grpSp>
        <p:sp>
          <p:nvSpPr>
            <p:cNvPr id="518" name="Text Box 150"/>
            <p:cNvSpPr txBox="1">
              <a:spLocks noChangeArrowheads="1"/>
            </p:cNvSpPr>
            <p:nvPr/>
          </p:nvSpPr>
          <p:spPr bwMode="auto">
            <a:xfrm>
              <a:off x="1285875" y="2224088"/>
              <a:ext cx="227013" cy="184150"/>
            </a:xfrm>
            <a:prstGeom prst="rect">
              <a:avLst/>
            </a:prstGeom>
            <a:noFill/>
            <a:ln w="9525">
              <a:noFill/>
              <a:miter lim="800000"/>
              <a:headEnd/>
              <a:tailEnd/>
            </a:ln>
          </p:spPr>
          <p:txBody>
            <a:bodyPr wrap="none">
              <a:spAutoFit/>
            </a:bodyPr>
            <a:lstStyle/>
            <a:p>
              <a:pPr fontAlgn="base">
                <a:spcBef>
                  <a:spcPct val="0"/>
                </a:spcBef>
                <a:spcAft>
                  <a:spcPct val="0"/>
                </a:spcAft>
              </a:pPr>
              <a:r>
                <a:rPr lang="en-US" sz="600" dirty="0" smtClean="0">
                  <a:solidFill>
                    <a:srgbClr val="000000"/>
                  </a:solidFill>
                </a:rPr>
                <a:t>2</a:t>
              </a:r>
            </a:p>
          </p:txBody>
        </p:sp>
        <p:sp>
          <p:nvSpPr>
            <p:cNvPr id="519" name="Text Box 151"/>
            <p:cNvSpPr txBox="1">
              <a:spLocks noChangeArrowheads="1"/>
            </p:cNvSpPr>
            <p:nvPr/>
          </p:nvSpPr>
          <p:spPr bwMode="auto">
            <a:xfrm>
              <a:off x="1395413" y="2224088"/>
              <a:ext cx="227012" cy="184150"/>
            </a:xfrm>
            <a:prstGeom prst="rect">
              <a:avLst/>
            </a:prstGeom>
            <a:noFill/>
            <a:ln w="9525">
              <a:noFill/>
              <a:miter lim="800000"/>
              <a:headEnd/>
              <a:tailEnd/>
            </a:ln>
          </p:spPr>
          <p:txBody>
            <a:bodyPr wrap="none">
              <a:spAutoFit/>
            </a:bodyPr>
            <a:lstStyle/>
            <a:p>
              <a:pPr fontAlgn="base">
                <a:spcBef>
                  <a:spcPct val="0"/>
                </a:spcBef>
                <a:spcAft>
                  <a:spcPct val="0"/>
                </a:spcAft>
              </a:pPr>
              <a:r>
                <a:rPr lang="en-US" sz="600" dirty="0" smtClean="0">
                  <a:solidFill>
                    <a:srgbClr val="000000"/>
                  </a:solidFill>
                </a:rPr>
                <a:t>2</a:t>
              </a:r>
            </a:p>
          </p:txBody>
        </p:sp>
        <p:sp>
          <p:nvSpPr>
            <p:cNvPr id="520" name="Text Box 152"/>
            <p:cNvSpPr txBox="1">
              <a:spLocks noChangeArrowheads="1"/>
            </p:cNvSpPr>
            <p:nvPr/>
          </p:nvSpPr>
          <p:spPr bwMode="auto">
            <a:xfrm>
              <a:off x="1517650" y="2222500"/>
              <a:ext cx="227013" cy="184150"/>
            </a:xfrm>
            <a:prstGeom prst="rect">
              <a:avLst/>
            </a:prstGeom>
            <a:noFill/>
            <a:ln w="9525">
              <a:noFill/>
              <a:miter lim="800000"/>
              <a:headEnd/>
              <a:tailEnd/>
            </a:ln>
          </p:spPr>
          <p:txBody>
            <a:bodyPr wrap="none">
              <a:spAutoFit/>
            </a:bodyPr>
            <a:lstStyle/>
            <a:p>
              <a:pPr fontAlgn="base">
                <a:spcBef>
                  <a:spcPct val="0"/>
                </a:spcBef>
                <a:spcAft>
                  <a:spcPct val="0"/>
                </a:spcAft>
              </a:pPr>
              <a:r>
                <a:rPr lang="en-US" sz="600" dirty="0" smtClean="0">
                  <a:solidFill>
                    <a:srgbClr val="000000"/>
                  </a:solidFill>
                </a:rPr>
                <a:t>6</a:t>
              </a:r>
            </a:p>
          </p:txBody>
        </p:sp>
        <p:sp>
          <p:nvSpPr>
            <p:cNvPr id="521" name="Text Box 153"/>
            <p:cNvSpPr txBox="1">
              <a:spLocks noChangeArrowheads="1"/>
            </p:cNvSpPr>
            <p:nvPr/>
          </p:nvSpPr>
          <p:spPr bwMode="auto">
            <a:xfrm>
              <a:off x="1612900" y="2224088"/>
              <a:ext cx="269875" cy="184150"/>
            </a:xfrm>
            <a:prstGeom prst="rect">
              <a:avLst/>
            </a:prstGeom>
            <a:noFill/>
            <a:ln w="9525">
              <a:noFill/>
              <a:miter lim="800000"/>
              <a:headEnd/>
              <a:tailEnd/>
            </a:ln>
          </p:spPr>
          <p:txBody>
            <a:bodyPr wrap="none">
              <a:spAutoFit/>
            </a:bodyPr>
            <a:lstStyle/>
            <a:p>
              <a:pPr fontAlgn="base">
                <a:spcBef>
                  <a:spcPct val="0"/>
                </a:spcBef>
                <a:spcAft>
                  <a:spcPct val="0"/>
                </a:spcAft>
              </a:pPr>
              <a:r>
                <a:rPr lang="en-US" sz="600" dirty="0" smtClean="0">
                  <a:solidFill>
                    <a:srgbClr val="000000"/>
                  </a:solidFill>
                </a:rPr>
                <a:t>10</a:t>
              </a:r>
            </a:p>
          </p:txBody>
        </p:sp>
        <p:sp>
          <p:nvSpPr>
            <p:cNvPr id="522" name="Text Box 154"/>
            <p:cNvSpPr txBox="1">
              <a:spLocks noChangeArrowheads="1"/>
            </p:cNvSpPr>
            <p:nvPr/>
          </p:nvSpPr>
          <p:spPr bwMode="auto">
            <a:xfrm>
              <a:off x="1735138" y="2222500"/>
              <a:ext cx="269875" cy="184150"/>
            </a:xfrm>
            <a:prstGeom prst="rect">
              <a:avLst/>
            </a:prstGeom>
            <a:noFill/>
            <a:ln w="9525">
              <a:noFill/>
              <a:miter lim="800000"/>
              <a:headEnd/>
              <a:tailEnd/>
            </a:ln>
          </p:spPr>
          <p:txBody>
            <a:bodyPr wrap="none">
              <a:spAutoFit/>
            </a:bodyPr>
            <a:lstStyle/>
            <a:p>
              <a:pPr fontAlgn="base">
                <a:spcBef>
                  <a:spcPct val="0"/>
                </a:spcBef>
                <a:spcAft>
                  <a:spcPct val="0"/>
                </a:spcAft>
              </a:pPr>
              <a:r>
                <a:rPr lang="en-US" sz="600" dirty="0" smtClean="0">
                  <a:solidFill>
                    <a:srgbClr val="000000"/>
                  </a:solidFill>
                </a:rPr>
                <a:t>20</a:t>
              </a:r>
            </a:p>
          </p:txBody>
        </p:sp>
        <p:sp>
          <p:nvSpPr>
            <p:cNvPr id="523" name="Text Box 155"/>
            <p:cNvSpPr txBox="1">
              <a:spLocks noChangeArrowheads="1"/>
            </p:cNvSpPr>
            <p:nvPr/>
          </p:nvSpPr>
          <p:spPr bwMode="auto">
            <a:xfrm>
              <a:off x="1851025" y="2222500"/>
              <a:ext cx="271463" cy="184150"/>
            </a:xfrm>
            <a:prstGeom prst="rect">
              <a:avLst/>
            </a:prstGeom>
            <a:noFill/>
            <a:ln w="9525">
              <a:noFill/>
              <a:miter lim="800000"/>
              <a:headEnd/>
              <a:tailEnd/>
            </a:ln>
          </p:spPr>
          <p:txBody>
            <a:bodyPr wrap="none">
              <a:spAutoFit/>
            </a:bodyPr>
            <a:lstStyle/>
            <a:p>
              <a:pPr fontAlgn="base">
                <a:spcBef>
                  <a:spcPct val="0"/>
                </a:spcBef>
                <a:spcAft>
                  <a:spcPct val="0"/>
                </a:spcAft>
              </a:pPr>
              <a:r>
                <a:rPr lang="en-US" sz="600" dirty="0" smtClean="0">
                  <a:solidFill>
                    <a:srgbClr val="000000"/>
                  </a:solidFill>
                </a:rPr>
                <a:t>30</a:t>
              </a:r>
            </a:p>
          </p:txBody>
        </p:sp>
        <p:grpSp>
          <p:nvGrpSpPr>
            <p:cNvPr id="18" name="Group 156"/>
            <p:cNvGrpSpPr>
              <a:grpSpLocks/>
            </p:cNvGrpSpPr>
            <p:nvPr/>
          </p:nvGrpSpPr>
          <p:grpSpPr bwMode="auto">
            <a:xfrm>
              <a:off x="1938338" y="2376488"/>
              <a:ext cx="53975" cy="203200"/>
              <a:chOff x="2880" y="2160"/>
              <a:chExt cx="96" cy="480"/>
            </a:xfrm>
          </p:grpSpPr>
          <p:cxnSp>
            <p:nvCxnSpPr>
              <p:cNvPr id="775" name="AutoShape 157"/>
              <p:cNvCxnSpPr>
                <a:cxnSpLocks noChangeShapeType="1"/>
              </p:cNvCxnSpPr>
              <p:nvPr/>
            </p:nvCxnSpPr>
            <p:spPr bwMode="auto">
              <a:xfrm>
                <a:off x="2880" y="2160"/>
                <a:ext cx="96" cy="96"/>
              </a:xfrm>
              <a:prstGeom prst="straightConnector1">
                <a:avLst/>
              </a:prstGeom>
              <a:noFill/>
              <a:ln w="12700">
                <a:solidFill>
                  <a:schemeClr val="tx1"/>
                </a:solidFill>
                <a:round/>
                <a:headEnd/>
                <a:tailEnd/>
              </a:ln>
            </p:spPr>
          </p:cxnSp>
          <p:cxnSp>
            <p:nvCxnSpPr>
              <p:cNvPr id="776" name="AutoShape 158"/>
              <p:cNvCxnSpPr>
                <a:cxnSpLocks noChangeShapeType="1"/>
              </p:cNvCxnSpPr>
              <p:nvPr/>
            </p:nvCxnSpPr>
            <p:spPr bwMode="auto">
              <a:xfrm flipH="1">
                <a:off x="2880" y="2256"/>
                <a:ext cx="96" cy="96"/>
              </a:xfrm>
              <a:prstGeom prst="straightConnector1">
                <a:avLst/>
              </a:prstGeom>
              <a:noFill/>
              <a:ln w="12700">
                <a:solidFill>
                  <a:schemeClr val="tx1"/>
                </a:solidFill>
                <a:round/>
                <a:headEnd/>
                <a:tailEnd/>
              </a:ln>
            </p:spPr>
          </p:cxnSp>
          <p:cxnSp>
            <p:nvCxnSpPr>
              <p:cNvPr id="777" name="AutoShape 159"/>
              <p:cNvCxnSpPr>
                <a:cxnSpLocks noChangeShapeType="1"/>
              </p:cNvCxnSpPr>
              <p:nvPr/>
            </p:nvCxnSpPr>
            <p:spPr bwMode="auto">
              <a:xfrm>
                <a:off x="2880" y="2352"/>
                <a:ext cx="96" cy="96"/>
              </a:xfrm>
              <a:prstGeom prst="straightConnector1">
                <a:avLst/>
              </a:prstGeom>
              <a:noFill/>
              <a:ln w="12700">
                <a:solidFill>
                  <a:schemeClr val="tx1"/>
                </a:solidFill>
                <a:round/>
                <a:headEnd/>
                <a:tailEnd/>
              </a:ln>
            </p:spPr>
          </p:cxnSp>
          <p:cxnSp>
            <p:nvCxnSpPr>
              <p:cNvPr id="778" name="AutoShape 160"/>
              <p:cNvCxnSpPr>
                <a:cxnSpLocks noChangeShapeType="1"/>
              </p:cNvCxnSpPr>
              <p:nvPr/>
            </p:nvCxnSpPr>
            <p:spPr bwMode="auto">
              <a:xfrm>
                <a:off x="2880" y="2544"/>
                <a:ext cx="96" cy="96"/>
              </a:xfrm>
              <a:prstGeom prst="straightConnector1">
                <a:avLst/>
              </a:prstGeom>
              <a:noFill/>
              <a:ln w="12700">
                <a:solidFill>
                  <a:schemeClr val="tx1"/>
                </a:solidFill>
                <a:round/>
                <a:headEnd/>
                <a:tailEnd/>
              </a:ln>
            </p:spPr>
          </p:cxnSp>
          <p:cxnSp>
            <p:nvCxnSpPr>
              <p:cNvPr id="779" name="AutoShape 161"/>
              <p:cNvCxnSpPr>
                <a:cxnSpLocks noChangeShapeType="1"/>
              </p:cNvCxnSpPr>
              <p:nvPr/>
            </p:nvCxnSpPr>
            <p:spPr bwMode="auto">
              <a:xfrm flipH="1">
                <a:off x="2880" y="2448"/>
                <a:ext cx="96" cy="96"/>
              </a:xfrm>
              <a:prstGeom prst="straightConnector1">
                <a:avLst/>
              </a:prstGeom>
              <a:noFill/>
              <a:ln w="12700">
                <a:solidFill>
                  <a:schemeClr val="tx1"/>
                </a:solidFill>
                <a:round/>
                <a:headEnd/>
                <a:tailEnd/>
              </a:ln>
            </p:spPr>
          </p:cxnSp>
        </p:grpSp>
        <p:sp>
          <p:nvSpPr>
            <p:cNvPr id="525" name="Text Box 162"/>
            <p:cNvSpPr txBox="1">
              <a:spLocks noChangeArrowheads="1"/>
            </p:cNvSpPr>
            <p:nvPr/>
          </p:nvSpPr>
          <p:spPr bwMode="auto">
            <a:xfrm>
              <a:off x="1573213" y="4868863"/>
              <a:ext cx="823912" cy="190500"/>
            </a:xfrm>
            <a:prstGeom prst="rect">
              <a:avLst/>
            </a:prstGeom>
            <a:noFill/>
            <a:ln w="9525">
              <a:noFill/>
              <a:miter lim="800000"/>
              <a:headEnd/>
              <a:tailEnd/>
            </a:ln>
          </p:spPr>
          <p:txBody>
            <a:bodyPr lIns="91427" tIns="45713" rIns="91427" bIns="45713">
              <a:spAutoFit/>
            </a:bodyPr>
            <a:lstStyle/>
            <a:p>
              <a:pPr eaLnBrk="0" fontAlgn="base" hangingPunct="0">
                <a:lnSpc>
                  <a:spcPct val="80000"/>
                </a:lnSpc>
                <a:spcBef>
                  <a:spcPct val="0"/>
                </a:spcBef>
                <a:spcAft>
                  <a:spcPct val="0"/>
                </a:spcAft>
              </a:pPr>
              <a:r>
                <a:rPr lang="en-US" sz="800" dirty="0" smtClean="0">
                  <a:solidFill>
                    <a:srgbClr val="000000"/>
                  </a:solidFill>
                </a:rPr>
                <a:t>RF preamp</a:t>
              </a:r>
            </a:p>
          </p:txBody>
        </p:sp>
        <p:sp>
          <p:nvSpPr>
            <p:cNvPr id="526" name="AutoShape 163"/>
            <p:cNvSpPr>
              <a:spLocks noChangeArrowheads="1"/>
            </p:cNvSpPr>
            <p:nvPr/>
          </p:nvSpPr>
          <p:spPr bwMode="auto">
            <a:xfrm rot="5400000">
              <a:off x="1479550" y="4729163"/>
              <a:ext cx="311150" cy="228600"/>
            </a:xfrm>
            <a:prstGeom prst="triangle">
              <a:avLst>
                <a:gd name="adj" fmla="val 50000"/>
              </a:avLst>
            </a:prstGeom>
            <a:solidFill>
              <a:schemeClr val="accent1"/>
            </a:solidFill>
            <a:ln w="12700">
              <a:solidFill>
                <a:schemeClr val="tx1"/>
              </a:solidFill>
              <a:miter lim="800000"/>
              <a:headEnd/>
              <a:tailEnd/>
            </a:ln>
          </p:spPr>
          <p:txBody>
            <a:bodyPr wrap="none" anchor="ctr"/>
            <a:lstStyle/>
            <a:p>
              <a:pPr fontAlgn="base">
                <a:spcBef>
                  <a:spcPct val="0"/>
                </a:spcBef>
                <a:spcAft>
                  <a:spcPct val="0"/>
                </a:spcAft>
              </a:pPr>
              <a:endParaRPr lang="en-US" dirty="0" smtClean="0">
                <a:solidFill>
                  <a:srgbClr val="000000"/>
                </a:solidFill>
              </a:endParaRPr>
            </a:p>
          </p:txBody>
        </p:sp>
        <p:grpSp>
          <p:nvGrpSpPr>
            <p:cNvPr id="19" name="Group 164"/>
            <p:cNvGrpSpPr>
              <a:grpSpLocks/>
            </p:cNvGrpSpPr>
            <p:nvPr/>
          </p:nvGrpSpPr>
          <p:grpSpPr bwMode="auto">
            <a:xfrm rot="10800000" flipH="1">
              <a:off x="5629275" y="3021013"/>
              <a:ext cx="266700" cy="223837"/>
              <a:chOff x="1029" y="1366"/>
              <a:chExt cx="168" cy="141"/>
            </a:xfrm>
          </p:grpSpPr>
          <p:sp>
            <p:nvSpPr>
              <p:cNvPr id="769" name="Rectangle 165"/>
              <p:cNvSpPr>
                <a:spLocks noChangeArrowheads="1"/>
              </p:cNvSpPr>
              <p:nvPr/>
            </p:nvSpPr>
            <p:spPr bwMode="auto">
              <a:xfrm>
                <a:off x="1029" y="1366"/>
                <a:ext cx="168" cy="141"/>
              </a:xfrm>
              <a:prstGeom prst="rect">
                <a:avLst/>
              </a:prstGeom>
              <a:solidFill>
                <a:srgbClr val="0066FF"/>
              </a:solidFill>
              <a:ln w="9525">
                <a:solidFill>
                  <a:schemeClr val="tx1"/>
                </a:solidFill>
                <a:miter lim="800000"/>
                <a:headEnd/>
                <a:tailEnd/>
              </a:ln>
            </p:spPr>
            <p:txBody>
              <a:bodyPr wrap="none" anchor="ctr"/>
              <a:lstStyle/>
              <a:p>
                <a:pPr fontAlgn="base">
                  <a:spcBef>
                    <a:spcPct val="0"/>
                  </a:spcBef>
                  <a:spcAft>
                    <a:spcPct val="0"/>
                  </a:spcAft>
                </a:pPr>
                <a:endParaRPr lang="en-US" dirty="0" smtClean="0">
                  <a:solidFill>
                    <a:srgbClr val="000000"/>
                  </a:solidFill>
                </a:endParaRPr>
              </a:p>
            </p:txBody>
          </p:sp>
          <p:grpSp>
            <p:nvGrpSpPr>
              <p:cNvPr id="20" name="Group 166"/>
              <p:cNvGrpSpPr>
                <a:grpSpLocks/>
              </p:cNvGrpSpPr>
              <p:nvPr/>
            </p:nvGrpSpPr>
            <p:grpSpPr bwMode="auto">
              <a:xfrm flipH="1">
                <a:off x="1054" y="1376"/>
                <a:ext cx="106" cy="118"/>
                <a:chOff x="387" y="1229"/>
                <a:chExt cx="106" cy="118"/>
              </a:xfrm>
            </p:grpSpPr>
            <p:sp>
              <p:nvSpPr>
                <p:cNvPr id="771" name="Oval 167"/>
                <p:cNvSpPr>
                  <a:spLocks noChangeArrowheads="1"/>
                </p:cNvSpPr>
                <p:nvPr/>
              </p:nvSpPr>
              <p:spPr bwMode="auto">
                <a:xfrm flipH="1" flipV="1">
                  <a:off x="387" y="1229"/>
                  <a:ext cx="22" cy="22"/>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72" name="Oval 168"/>
                <p:cNvSpPr>
                  <a:spLocks noChangeArrowheads="1"/>
                </p:cNvSpPr>
                <p:nvPr/>
              </p:nvSpPr>
              <p:spPr bwMode="auto">
                <a:xfrm flipH="1" flipV="1">
                  <a:off x="387" y="1325"/>
                  <a:ext cx="22" cy="22"/>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73" name="Oval 169"/>
                <p:cNvSpPr>
                  <a:spLocks noChangeArrowheads="1"/>
                </p:cNvSpPr>
                <p:nvPr/>
              </p:nvSpPr>
              <p:spPr bwMode="auto">
                <a:xfrm flipH="1" flipV="1">
                  <a:off x="472" y="1276"/>
                  <a:ext cx="21" cy="21"/>
                </a:xfrm>
                <a:prstGeom prst="ellipse">
                  <a:avLst/>
                </a:prstGeom>
                <a:solidFill>
                  <a:schemeClr val="tx2"/>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74" name="Line 170"/>
                <p:cNvSpPr>
                  <a:spLocks noChangeShapeType="1"/>
                </p:cNvSpPr>
                <p:nvPr/>
              </p:nvSpPr>
              <p:spPr bwMode="auto">
                <a:xfrm flipH="1">
                  <a:off x="421" y="1286"/>
                  <a:ext cx="60" cy="34"/>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grpSp>
        </p:grpSp>
        <p:grpSp>
          <p:nvGrpSpPr>
            <p:cNvPr id="21" name="Group 171"/>
            <p:cNvGrpSpPr>
              <a:grpSpLocks/>
            </p:cNvGrpSpPr>
            <p:nvPr/>
          </p:nvGrpSpPr>
          <p:grpSpPr bwMode="auto">
            <a:xfrm>
              <a:off x="4167188" y="2055813"/>
              <a:ext cx="304800" cy="304800"/>
              <a:chOff x="1462" y="2137"/>
              <a:chExt cx="192" cy="192"/>
            </a:xfrm>
          </p:grpSpPr>
          <p:sp>
            <p:nvSpPr>
              <p:cNvPr id="767" name="Oval 172"/>
              <p:cNvSpPr>
                <a:spLocks noChangeArrowheads="1"/>
              </p:cNvSpPr>
              <p:nvPr/>
            </p:nvSpPr>
            <p:spPr bwMode="auto">
              <a:xfrm>
                <a:off x="1462" y="2137"/>
                <a:ext cx="192" cy="192"/>
              </a:xfrm>
              <a:prstGeom prst="ellipse">
                <a:avLst/>
              </a:prstGeom>
              <a:solidFill>
                <a:srgbClr val="0066FF">
                  <a:alpha val="47058"/>
                </a:srgbClr>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68" name="Freeform 173"/>
              <p:cNvSpPr>
                <a:spLocks/>
              </p:cNvSpPr>
              <p:nvPr/>
            </p:nvSpPr>
            <p:spPr bwMode="auto">
              <a:xfrm>
                <a:off x="1502" y="2197"/>
                <a:ext cx="112" cy="75"/>
              </a:xfrm>
              <a:custGeom>
                <a:avLst/>
                <a:gdLst>
                  <a:gd name="T0" fmla="*/ 0 w 210"/>
                  <a:gd name="T1" fmla="*/ 139 h 141"/>
                  <a:gd name="T2" fmla="*/ 33 w 210"/>
                  <a:gd name="T3" fmla="*/ 135 h 141"/>
                  <a:gd name="T4" fmla="*/ 54 w 210"/>
                  <a:gd name="T5" fmla="*/ 103 h 141"/>
                  <a:gd name="T6" fmla="*/ 78 w 210"/>
                  <a:gd name="T7" fmla="*/ 7 h 141"/>
                  <a:gd name="T8" fmla="*/ 96 w 210"/>
                  <a:gd name="T9" fmla="*/ 1 h 141"/>
                  <a:gd name="T10" fmla="*/ 119 w 210"/>
                  <a:gd name="T11" fmla="*/ 1 h 141"/>
                  <a:gd name="T12" fmla="*/ 132 w 210"/>
                  <a:gd name="T13" fmla="*/ 7 h 141"/>
                  <a:gd name="T14" fmla="*/ 144 w 210"/>
                  <a:gd name="T15" fmla="*/ 43 h 141"/>
                  <a:gd name="T16" fmla="*/ 159 w 210"/>
                  <a:gd name="T17" fmla="*/ 108 h 141"/>
                  <a:gd name="T18" fmla="*/ 177 w 210"/>
                  <a:gd name="T19" fmla="*/ 133 h 141"/>
                  <a:gd name="T20" fmla="*/ 210 w 210"/>
                  <a:gd name="T21" fmla="*/ 136 h 1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0"/>
                  <a:gd name="T34" fmla="*/ 0 h 141"/>
                  <a:gd name="T35" fmla="*/ 210 w 210"/>
                  <a:gd name="T36" fmla="*/ 141 h 1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0" h="141">
                    <a:moveTo>
                      <a:pt x="0" y="139"/>
                    </a:moveTo>
                    <a:cubicBezTo>
                      <a:pt x="5" y="137"/>
                      <a:pt x="24" y="141"/>
                      <a:pt x="33" y="135"/>
                    </a:cubicBezTo>
                    <a:cubicBezTo>
                      <a:pt x="42" y="129"/>
                      <a:pt x="47" y="124"/>
                      <a:pt x="54" y="103"/>
                    </a:cubicBezTo>
                    <a:cubicBezTo>
                      <a:pt x="59" y="85"/>
                      <a:pt x="70" y="15"/>
                      <a:pt x="78" y="7"/>
                    </a:cubicBezTo>
                    <a:cubicBezTo>
                      <a:pt x="82" y="3"/>
                      <a:pt x="90" y="3"/>
                      <a:pt x="96" y="1"/>
                    </a:cubicBezTo>
                    <a:cubicBezTo>
                      <a:pt x="102" y="0"/>
                      <a:pt x="113" y="0"/>
                      <a:pt x="119" y="1"/>
                    </a:cubicBezTo>
                    <a:cubicBezTo>
                      <a:pt x="125" y="2"/>
                      <a:pt x="128" y="0"/>
                      <a:pt x="132" y="7"/>
                    </a:cubicBezTo>
                    <a:cubicBezTo>
                      <a:pt x="142" y="15"/>
                      <a:pt x="140" y="31"/>
                      <a:pt x="144" y="43"/>
                    </a:cubicBezTo>
                    <a:cubicBezTo>
                      <a:pt x="153" y="69"/>
                      <a:pt x="150" y="82"/>
                      <a:pt x="159" y="108"/>
                    </a:cubicBezTo>
                    <a:cubicBezTo>
                      <a:pt x="161" y="115"/>
                      <a:pt x="171" y="129"/>
                      <a:pt x="177" y="133"/>
                    </a:cubicBezTo>
                    <a:cubicBezTo>
                      <a:pt x="186" y="138"/>
                      <a:pt x="203" y="136"/>
                      <a:pt x="210" y="136"/>
                    </a:cubicBezTo>
                  </a:path>
                </a:pathLst>
              </a:custGeom>
              <a:noFill/>
              <a:ln w="12700" cmpd="sng">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grpSp>
        <p:sp>
          <p:nvSpPr>
            <p:cNvPr id="529" name="Line 174"/>
            <p:cNvSpPr>
              <a:spLocks noChangeShapeType="1"/>
            </p:cNvSpPr>
            <p:nvPr/>
          </p:nvSpPr>
          <p:spPr bwMode="auto">
            <a:xfrm>
              <a:off x="7715250" y="2471738"/>
              <a:ext cx="0" cy="27305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530" name="Text Box 175"/>
            <p:cNvSpPr txBox="1">
              <a:spLocks noChangeArrowheads="1"/>
            </p:cNvSpPr>
            <p:nvPr/>
          </p:nvSpPr>
          <p:spPr bwMode="auto">
            <a:xfrm>
              <a:off x="6732015" y="2001630"/>
              <a:ext cx="838200" cy="177800"/>
            </a:xfrm>
            <a:prstGeom prst="rect">
              <a:avLst/>
            </a:prstGeom>
            <a:noFill/>
            <a:ln w="9525">
              <a:noFill/>
              <a:miter lim="800000"/>
              <a:headEnd/>
              <a:tailEnd/>
            </a:ln>
          </p:spPr>
          <p:txBody>
            <a:bodyPr lIns="91427" tIns="45713" rIns="91427" bIns="45713">
              <a:spAutoFit/>
            </a:bodyPr>
            <a:lstStyle/>
            <a:p>
              <a:pPr eaLnBrk="0" fontAlgn="base" hangingPunct="0">
                <a:lnSpc>
                  <a:spcPct val="80000"/>
                </a:lnSpc>
                <a:spcBef>
                  <a:spcPct val="0"/>
                </a:spcBef>
                <a:spcAft>
                  <a:spcPct val="0"/>
                </a:spcAft>
              </a:pPr>
              <a:r>
                <a:rPr lang="en-US" sz="700" dirty="0" smtClean="0">
                  <a:solidFill>
                    <a:srgbClr val="000000"/>
                  </a:solidFill>
                </a:rPr>
                <a:t>40 MHz</a:t>
              </a:r>
            </a:p>
          </p:txBody>
        </p:sp>
        <p:sp>
          <p:nvSpPr>
            <p:cNvPr id="531" name="Text Box 176"/>
            <p:cNvSpPr txBox="1">
              <a:spLocks noChangeArrowheads="1"/>
            </p:cNvSpPr>
            <p:nvPr/>
          </p:nvSpPr>
          <p:spPr bwMode="auto">
            <a:xfrm>
              <a:off x="7111877" y="1467532"/>
              <a:ext cx="1044622" cy="266004"/>
            </a:xfrm>
            <a:prstGeom prst="rect">
              <a:avLst/>
            </a:prstGeom>
            <a:noFill/>
            <a:ln w="9525">
              <a:noFill/>
              <a:miter lim="800000"/>
              <a:headEnd/>
              <a:tailEnd/>
            </a:ln>
          </p:spPr>
          <p:txBody>
            <a:bodyPr wrap="square" lIns="91427" tIns="45713" rIns="91427" bIns="45713">
              <a:spAutoFit/>
            </a:bodyPr>
            <a:lstStyle/>
            <a:p>
              <a:pPr eaLnBrk="0" fontAlgn="base" hangingPunct="0">
                <a:lnSpc>
                  <a:spcPct val="80000"/>
                </a:lnSpc>
                <a:spcBef>
                  <a:spcPct val="0"/>
                </a:spcBef>
                <a:spcAft>
                  <a:spcPct val="0"/>
                </a:spcAft>
              </a:pPr>
              <a:r>
                <a:rPr lang="en-US" sz="600" dirty="0" smtClean="0">
                  <a:solidFill>
                    <a:srgbClr val="000000"/>
                  </a:solidFill>
                </a:rPr>
                <a:t>400 MHz  CK</a:t>
              </a:r>
            </a:p>
          </p:txBody>
        </p:sp>
        <p:sp>
          <p:nvSpPr>
            <p:cNvPr id="532" name="Text Box 177"/>
            <p:cNvSpPr txBox="1">
              <a:spLocks noChangeArrowheads="1"/>
            </p:cNvSpPr>
            <p:nvPr/>
          </p:nvSpPr>
          <p:spPr bwMode="auto">
            <a:xfrm>
              <a:off x="6547082" y="1813623"/>
              <a:ext cx="2120272" cy="266575"/>
            </a:xfrm>
            <a:prstGeom prst="rect">
              <a:avLst/>
            </a:prstGeom>
            <a:noFill/>
            <a:ln w="9525">
              <a:noFill/>
              <a:miter lim="800000"/>
              <a:headEnd/>
              <a:tailEnd/>
            </a:ln>
          </p:spPr>
          <p:txBody>
            <a:bodyPr wrap="square" lIns="91427" tIns="45713" rIns="91427" bIns="45713">
              <a:spAutoFit/>
            </a:bodyPr>
            <a:lstStyle/>
            <a:p>
              <a:pPr algn="ctr" eaLnBrk="0" fontAlgn="base" hangingPunct="0">
                <a:lnSpc>
                  <a:spcPct val="70000"/>
                </a:lnSpc>
                <a:spcBef>
                  <a:spcPct val="0"/>
                </a:spcBef>
                <a:spcAft>
                  <a:spcPct val="0"/>
                </a:spcAft>
              </a:pPr>
              <a:r>
                <a:rPr lang="en-US" sz="1000" b="1" dirty="0" smtClean="0">
                  <a:solidFill>
                    <a:schemeClr val="bg1"/>
                  </a:solidFill>
                </a:rPr>
                <a:t>40 MHz BW (option B40)</a:t>
              </a:r>
            </a:p>
          </p:txBody>
        </p:sp>
        <p:grpSp>
          <p:nvGrpSpPr>
            <p:cNvPr id="22" name="Group 178"/>
            <p:cNvGrpSpPr>
              <a:grpSpLocks/>
            </p:cNvGrpSpPr>
            <p:nvPr/>
          </p:nvGrpSpPr>
          <p:grpSpPr bwMode="auto">
            <a:xfrm>
              <a:off x="7369185" y="968383"/>
              <a:ext cx="490539" cy="1501784"/>
              <a:chOff x="4483" y="760"/>
              <a:chExt cx="309" cy="946"/>
            </a:xfrm>
          </p:grpSpPr>
          <p:sp>
            <p:nvSpPr>
              <p:cNvPr id="759" name="Text Box 179"/>
              <p:cNvSpPr txBox="1">
                <a:spLocks noChangeArrowheads="1"/>
              </p:cNvSpPr>
              <p:nvPr/>
            </p:nvSpPr>
            <p:spPr bwMode="auto">
              <a:xfrm>
                <a:off x="4541" y="1545"/>
                <a:ext cx="251" cy="135"/>
              </a:xfrm>
              <a:prstGeom prst="rect">
                <a:avLst/>
              </a:prstGeom>
              <a:noFill/>
              <a:ln w="9525">
                <a:noFill/>
                <a:miter lim="800000"/>
                <a:headEnd/>
                <a:tailEnd/>
              </a:ln>
            </p:spPr>
            <p:txBody>
              <a:bodyPr wrap="none">
                <a:spAutoFit/>
              </a:bodyPr>
              <a:lstStyle/>
              <a:p>
                <a:pPr fontAlgn="base">
                  <a:spcBef>
                    <a:spcPct val="0"/>
                  </a:spcBef>
                  <a:spcAft>
                    <a:spcPct val="0"/>
                  </a:spcAft>
                </a:pPr>
                <a:r>
                  <a:rPr lang="en-US" sz="800" dirty="0" smtClean="0">
                    <a:solidFill>
                      <a:srgbClr val="000000"/>
                    </a:solidFill>
                  </a:rPr>
                  <a:t>ADC</a:t>
                </a:r>
              </a:p>
            </p:txBody>
          </p:sp>
          <p:grpSp>
            <p:nvGrpSpPr>
              <p:cNvPr id="23" name="Group 180"/>
              <p:cNvGrpSpPr>
                <a:grpSpLocks/>
              </p:cNvGrpSpPr>
              <p:nvPr/>
            </p:nvGrpSpPr>
            <p:grpSpPr bwMode="auto">
              <a:xfrm>
                <a:off x="4483" y="760"/>
                <a:ext cx="308" cy="946"/>
                <a:chOff x="4506" y="62"/>
                <a:chExt cx="308" cy="946"/>
              </a:xfrm>
            </p:grpSpPr>
            <p:sp>
              <p:nvSpPr>
                <p:cNvPr id="761" name="Line 181"/>
                <p:cNvSpPr>
                  <a:spLocks noChangeShapeType="1"/>
                </p:cNvSpPr>
                <p:nvPr/>
              </p:nvSpPr>
              <p:spPr bwMode="auto">
                <a:xfrm>
                  <a:off x="4814" y="864"/>
                  <a:ext cx="0" cy="144"/>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762" name="Line 182"/>
                <p:cNvSpPr>
                  <a:spLocks noChangeShapeType="1"/>
                </p:cNvSpPr>
                <p:nvPr/>
              </p:nvSpPr>
              <p:spPr bwMode="auto">
                <a:xfrm flipH="1">
                  <a:off x="4665" y="1008"/>
                  <a:ext cx="144"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763" name="Line 183"/>
                <p:cNvSpPr>
                  <a:spLocks noChangeShapeType="1"/>
                </p:cNvSpPr>
                <p:nvPr/>
              </p:nvSpPr>
              <p:spPr bwMode="auto">
                <a:xfrm flipH="1">
                  <a:off x="4665" y="864"/>
                  <a:ext cx="144"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764" name="Line 184"/>
                <p:cNvSpPr>
                  <a:spLocks noChangeShapeType="1"/>
                </p:cNvSpPr>
                <p:nvPr/>
              </p:nvSpPr>
              <p:spPr bwMode="auto">
                <a:xfrm flipH="1">
                  <a:off x="4617" y="864"/>
                  <a:ext cx="48" cy="48"/>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765" name="Line 185"/>
                <p:cNvSpPr>
                  <a:spLocks noChangeShapeType="1"/>
                </p:cNvSpPr>
                <p:nvPr/>
              </p:nvSpPr>
              <p:spPr bwMode="auto">
                <a:xfrm flipH="1" flipV="1">
                  <a:off x="4620" y="957"/>
                  <a:ext cx="48" cy="48"/>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766" name="Line 186"/>
                <p:cNvSpPr>
                  <a:spLocks noChangeShapeType="1"/>
                </p:cNvSpPr>
                <p:nvPr/>
              </p:nvSpPr>
              <p:spPr bwMode="auto">
                <a:xfrm>
                  <a:off x="4617" y="912"/>
                  <a:ext cx="0" cy="48"/>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398" name="Line 181"/>
                <p:cNvSpPr>
                  <a:spLocks noChangeShapeType="1"/>
                </p:cNvSpPr>
                <p:nvPr/>
              </p:nvSpPr>
              <p:spPr bwMode="auto">
                <a:xfrm>
                  <a:off x="4703" y="62"/>
                  <a:ext cx="0" cy="144"/>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399" name="Line 182"/>
                <p:cNvSpPr>
                  <a:spLocks noChangeShapeType="1"/>
                </p:cNvSpPr>
                <p:nvPr/>
              </p:nvSpPr>
              <p:spPr bwMode="auto">
                <a:xfrm flipH="1">
                  <a:off x="4554" y="206"/>
                  <a:ext cx="144"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400" name="Line 183"/>
                <p:cNvSpPr>
                  <a:spLocks noChangeShapeType="1"/>
                </p:cNvSpPr>
                <p:nvPr/>
              </p:nvSpPr>
              <p:spPr bwMode="auto">
                <a:xfrm flipH="1">
                  <a:off x="4554" y="62"/>
                  <a:ext cx="144"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401" name="Line 184"/>
                <p:cNvSpPr>
                  <a:spLocks noChangeShapeType="1"/>
                </p:cNvSpPr>
                <p:nvPr/>
              </p:nvSpPr>
              <p:spPr bwMode="auto">
                <a:xfrm flipH="1">
                  <a:off x="4506" y="62"/>
                  <a:ext cx="48" cy="48"/>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402" name="Line 185"/>
                <p:cNvSpPr>
                  <a:spLocks noChangeShapeType="1"/>
                </p:cNvSpPr>
                <p:nvPr/>
              </p:nvSpPr>
              <p:spPr bwMode="auto">
                <a:xfrm flipH="1" flipV="1">
                  <a:off x="4506" y="158"/>
                  <a:ext cx="48" cy="48"/>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403" name="Line 186"/>
                <p:cNvSpPr>
                  <a:spLocks noChangeShapeType="1"/>
                </p:cNvSpPr>
                <p:nvPr/>
              </p:nvSpPr>
              <p:spPr bwMode="auto">
                <a:xfrm>
                  <a:off x="4506" y="111"/>
                  <a:ext cx="0" cy="48"/>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grpSp>
        </p:grpSp>
        <p:sp>
          <p:nvSpPr>
            <p:cNvPr id="534" name="AutoShape 187"/>
            <p:cNvSpPr>
              <a:spLocks noChangeArrowheads="1"/>
            </p:cNvSpPr>
            <p:nvPr/>
          </p:nvSpPr>
          <p:spPr bwMode="auto">
            <a:xfrm>
              <a:off x="2343150" y="1416050"/>
              <a:ext cx="1296988" cy="274638"/>
            </a:xfrm>
            <a:prstGeom prst="roundRect">
              <a:avLst>
                <a:gd name="adj" fmla="val 9926"/>
              </a:avLst>
            </a:prstGeom>
            <a:solidFill>
              <a:schemeClr val="accent2">
                <a:alpha val="67058"/>
              </a:schemeClr>
            </a:solidFill>
            <a:ln w="9525" algn="ctr">
              <a:solidFill>
                <a:schemeClr val="tx1"/>
              </a:solidFill>
              <a:prstDash val="dash"/>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535" name="Text Box 188"/>
            <p:cNvSpPr txBox="1">
              <a:spLocks noChangeArrowheads="1"/>
            </p:cNvSpPr>
            <p:nvPr/>
          </p:nvSpPr>
          <p:spPr bwMode="auto">
            <a:xfrm>
              <a:off x="6624637" y="2516189"/>
              <a:ext cx="962068" cy="266004"/>
            </a:xfrm>
            <a:prstGeom prst="rect">
              <a:avLst/>
            </a:prstGeom>
            <a:noFill/>
            <a:ln w="9525">
              <a:noFill/>
              <a:miter lim="800000"/>
              <a:headEnd/>
              <a:tailEnd/>
            </a:ln>
          </p:spPr>
          <p:txBody>
            <a:bodyPr wrap="square" lIns="91427" tIns="45713" rIns="91427" bIns="45713">
              <a:spAutoFit/>
            </a:bodyPr>
            <a:lstStyle/>
            <a:p>
              <a:pPr eaLnBrk="0" fontAlgn="base" hangingPunct="0">
                <a:lnSpc>
                  <a:spcPct val="80000"/>
                </a:lnSpc>
                <a:spcBef>
                  <a:spcPct val="0"/>
                </a:spcBef>
                <a:spcAft>
                  <a:spcPct val="0"/>
                </a:spcAft>
              </a:pPr>
              <a:r>
                <a:rPr lang="en-US" sz="600" dirty="0" smtClean="0">
                  <a:solidFill>
                    <a:srgbClr val="000000"/>
                  </a:solidFill>
                </a:rPr>
                <a:t>F</a:t>
              </a:r>
              <a:r>
                <a:rPr lang="en-US" sz="600" baseline="-25000" dirty="0" smtClean="0">
                  <a:solidFill>
                    <a:srgbClr val="000000"/>
                  </a:solidFill>
                </a:rPr>
                <a:t>0</a:t>
              </a:r>
              <a:r>
                <a:rPr lang="en-US" sz="600" dirty="0" smtClean="0">
                  <a:solidFill>
                    <a:srgbClr val="000000"/>
                  </a:solidFill>
                </a:rPr>
                <a:t>=250 MHz</a:t>
              </a:r>
            </a:p>
          </p:txBody>
        </p:sp>
        <p:sp>
          <p:nvSpPr>
            <p:cNvPr id="536" name="AutoShape 189"/>
            <p:cNvSpPr>
              <a:spLocks noChangeArrowheads="1"/>
            </p:cNvSpPr>
            <p:nvPr/>
          </p:nvSpPr>
          <p:spPr bwMode="auto">
            <a:xfrm>
              <a:off x="2497138" y="1792288"/>
              <a:ext cx="966787" cy="1008062"/>
            </a:xfrm>
            <a:prstGeom prst="roundRect">
              <a:avLst>
                <a:gd name="adj" fmla="val 4407"/>
              </a:avLst>
            </a:prstGeom>
            <a:solidFill>
              <a:schemeClr val="accent2">
                <a:alpha val="67058"/>
              </a:schemeClr>
            </a:solidFill>
            <a:ln w="9525" algn="ctr">
              <a:solidFill>
                <a:schemeClr val="tx1"/>
              </a:solidFill>
              <a:prstDash val="dash"/>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538" name="Text Box 191"/>
            <p:cNvSpPr txBox="1">
              <a:spLocks noChangeArrowheads="1"/>
            </p:cNvSpPr>
            <p:nvPr/>
          </p:nvSpPr>
          <p:spPr bwMode="auto">
            <a:xfrm>
              <a:off x="6627812" y="3053137"/>
              <a:ext cx="958892" cy="266004"/>
            </a:xfrm>
            <a:prstGeom prst="rect">
              <a:avLst/>
            </a:prstGeom>
            <a:noFill/>
            <a:ln w="9525">
              <a:noFill/>
              <a:miter lim="800000"/>
              <a:headEnd/>
              <a:tailEnd/>
            </a:ln>
          </p:spPr>
          <p:txBody>
            <a:bodyPr wrap="square" lIns="91427" tIns="45713" rIns="91427" bIns="45713">
              <a:spAutoFit/>
            </a:bodyPr>
            <a:lstStyle/>
            <a:p>
              <a:pPr eaLnBrk="0" fontAlgn="base" hangingPunct="0">
                <a:lnSpc>
                  <a:spcPct val="80000"/>
                </a:lnSpc>
                <a:spcBef>
                  <a:spcPct val="0"/>
                </a:spcBef>
                <a:spcAft>
                  <a:spcPct val="0"/>
                </a:spcAft>
              </a:pPr>
              <a:r>
                <a:rPr lang="en-US" sz="600" dirty="0" smtClean="0">
                  <a:solidFill>
                    <a:srgbClr val="000000"/>
                  </a:solidFill>
                </a:rPr>
                <a:t>F</a:t>
              </a:r>
              <a:r>
                <a:rPr lang="en-US" sz="600" baseline="-25000" dirty="0" smtClean="0">
                  <a:solidFill>
                    <a:srgbClr val="000000"/>
                  </a:solidFill>
                </a:rPr>
                <a:t>0</a:t>
              </a:r>
              <a:r>
                <a:rPr lang="en-US" sz="600" dirty="0" smtClean="0">
                  <a:solidFill>
                    <a:srgbClr val="000000"/>
                  </a:solidFill>
                </a:rPr>
                <a:t>=322.5 MHz</a:t>
              </a:r>
            </a:p>
          </p:txBody>
        </p:sp>
        <p:grpSp>
          <p:nvGrpSpPr>
            <p:cNvPr id="24" name="Group 192"/>
            <p:cNvGrpSpPr>
              <a:grpSpLocks/>
            </p:cNvGrpSpPr>
            <p:nvPr/>
          </p:nvGrpSpPr>
          <p:grpSpPr bwMode="auto">
            <a:xfrm rot="10800000" flipH="1">
              <a:off x="6343650" y="3175000"/>
              <a:ext cx="266700" cy="223838"/>
              <a:chOff x="1029" y="1366"/>
              <a:chExt cx="168" cy="141"/>
            </a:xfrm>
          </p:grpSpPr>
          <p:sp>
            <p:nvSpPr>
              <p:cNvPr id="753" name="Rectangle 193"/>
              <p:cNvSpPr>
                <a:spLocks noChangeArrowheads="1"/>
              </p:cNvSpPr>
              <p:nvPr/>
            </p:nvSpPr>
            <p:spPr bwMode="auto">
              <a:xfrm>
                <a:off x="1029" y="1366"/>
                <a:ext cx="168" cy="141"/>
              </a:xfrm>
              <a:prstGeom prst="rect">
                <a:avLst/>
              </a:prstGeom>
              <a:solidFill>
                <a:srgbClr val="0066FF"/>
              </a:solidFill>
              <a:ln w="9525">
                <a:solidFill>
                  <a:schemeClr val="tx1"/>
                </a:solidFill>
                <a:miter lim="800000"/>
                <a:headEnd/>
                <a:tailEnd/>
              </a:ln>
            </p:spPr>
            <p:txBody>
              <a:bodyPr wrap="none" anchor="ctr"/>
              <a:lstStyle/>
              <a:p>
                <a:pPr fontAlgn="base">
                  <a:spcBef>
                    <a:spcPct val="0"/>
                  </a:spcBef>
                  <a:spcAft>
                    <a:spcPct val="0"/>
                  </a:spcAft>
                </a:pPr>
                <a:endParaRPr lang="en-US" dirty="0" smtClean="0">
                  <a:solidFill>
                    <a:srgbClr val="000000"/>
                  </a:solidFill>
                </a:endParaRPr>
              </a:p>
            </p:txBody>
          </p:sp>
          <p:grpSp>
            <p:nvGrpSpPr>
              <p:cNvPr id="25" name="Group 194"/>
              <p:cNvGrpSpPr>
                <a:grpSpLocks/>
              </p:cNvGrpSpPr>
              <p:nvPr/>
            </p:nvGrpSpPr>
            <p:grpSpPr bwMode="auto">
              <a:xfrm flipH="1">
                <a:off x="1054" y="1376"/>
                <a:ext cx="106" cy="118"/>
                <a:chOff x="387" y="1229"/>
                <a:chExt cx="106" cy="118"/>
              </a:xfrm>
            </p:grpSpPr>
            <p:sp>
              <p:nvSpPr>
                <p:cNvPr id="755" name="Oval 195"/>
                <p:cNvSpPr>
                  <a:spLocks noChangeArrowheads="1"/>
                </p:cNvSpPr>
                <p:nvPr/>
              </p:nvSpPr>
              <p:spPr bwMode="auto">
                <a:xfrm flipH="1" flipV="1">
                  <a:off x="387" y="1229"/>
                  <a:ext cx="22" cy="22"/>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56" name="Oval 196"/>
                <p:cNvSpPr>
                  <a:spLocks noChangeArrowheads="1"/>
                </p:cNvSpPr>
                <p:nvPr/>
              </p:nvSpPr>
              <p:spPr bwMode="auto">
                <a:xfrm flipH="1" flipV="1">
                  <a:off x="387" y="1325"/>
                  <a:ext cx="22" cy="22"/>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57" name="Oval 197"/>
                <p:cNvSpPr>
                  <a:spLocks noChangeArrowheads="1"/>
                </p:cNvSpPr>
                <p:nvPr/>
              </p:nvSpPr>
              <p:spPr bwMode="auto">
                <a:xfrm flipH="1" flipV="1">
                  <a:off x="472" y="1276"/>
                  <a:ext cx="21" cy="21"/>
                </a:xfrm>
                <a:prstGeom prst="ellipse">
                  <a:avLst/>
                </a:prstGeom>
                <a:solidFill>
                  <a:schemeClr val="tx2"/>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58" name="Line 198"/>
                <p:cNvSpPr>
                  <a:spLocks noChangeShapeType="1"/>
                </p:cNvSpPr>
                <p:nvPr/>
              </p:nvSpPr>
              <p:spPr bwMode="auto">
                <a:xfrm flipH="1">
                  <a:off x="421" y="1286"/>
                  <a:ext cx="60" cy="34"/>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grpSp>
        </p:grpSp>
        <p:sp>
          <p:nvSpPr>
            <p:cNvPr id="540" name="Oval 199"/>
            <p:cNvSpPr>
              <a:spLocks noChangeArrowheads="1"/>
            </p:cNvSpPr>
            <p:nvPr/>
          </p:nvSpPr>
          <p:spPr bwMode="auto">
            <a:xfrm>
              <a:off x="376238" y="2378075"/>
              <a:ext cx="76200" cy="76200"/>
            </a:xfrm>
            <a:prstGeom prst="ellipse">
              <a:avLst/>
            </a:prstGeom>
            <a:solidFill>
              <a:srgbClr val="000000"/>
            </a:solidFill>
            <a:ln w="9525">
              <a:solidFill>
                <a:schemeClr val="tx1"/>
              </a:solidFill>
              <a:round/>
              <a:headEnd/>
              <a:tailEnd/>
            </a:ln>
          </p:spPr>
          <p:txBody>
            <a:bodyPr wrap="none" anchor="ctr"/>
            <a:lstStyle/>
            <a:p>
              <a:pPr algn="ctr" fontAlgn="base">
                <a:spcBef>
                  <a:spcPct val="0"/>
                </a:spcBef>
                <a:spcAft>
                  <a:spcPct val="0"/>
                </a:spcAft>
              </a:pPr>
              <a:endParaRPr lang="en-US" dirty="0" smtClean="0">
                <a:solidFill>
                  <a:srgbClr val="000000"/>
                </a:solidFill>
              </a:endParaRPr>
            </a:p>
          </p:txBody>
        </p:sp>
        <p:sp>
          <p:nvSpPr>
            <p:cNvPr id="541" name="Rectangle 200"/>
            <p:cNvSpPr>
              <a:spLocks noChangeArrowheads="1"/>
            </p:cNvSpPr>
            <p:nvPr/>
          </p:nvSpPr>
          <p:spPr bwMode="auto">
            <a:xfrm>
              <a:off x="3695700" y="4333875"/>
              <a:ext cx="588963" cy="271463"/>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en-US" sz="600" dirty="0" smtClean="0">
                  <a:solidFill>
                    <a:srgbClr val="FFFFFF"/>
                  </a:solidFill>
                </a:rPr>
                <a:t>Linearity</a:t>
              </a:r>
            </a:p>
            <a:p>
              <a:pPr algn="ctr" fontAlgn="base">
                <a:spcBef>
                  <a:spcPct val="0"/>
                </a:spcBef>
                <a:spcAft>
                  <a:spcPct val="0"/>
                </a:spcAft>
              </a:pPr>
              <a:r>
                <a:rPr lang="en-US" sz="600" dirty="0" smtClean="0">
                  <a:solidFill>
                    <a:srgbClr val="FFFFFF"/>
                  </a:solidFill>
                </a:rPr>
                <a:t>Corrections</a:t>
              </a:r>
            </a:p>
          </p:txBody>
        </p:sp>
        <p:grpSp>
          <p:nvGrpSpPr>
            <p:cNvPr id="26" name="Group 202"/>
            <p:cNvGrpSpPr>
              <a:grpSpLocks/>
            </p:cNvGrpSpPr>
            <p:nvPr/>
          </p:nvGrpSpPr>
          <p:grpSpPr bwMode="auto">
            <a:xfrm>
              <a:off x="3556000" y="2027238"/>
              <a:ext cx="168275" cy="187325"/>
              <a:chOff x="387" y="1229"/>
              <a:chExt cx="106" cy="118"/>
            </a:xfrm>
          </p:grpSpPr>
          <p:sp>
            <p:nvSpPr>
              <p:cNvPr id="749" name="Oval 203"/>
              <p:cNvSpPr>
                <a:spLocks noChangeArrowheads="1"/>
              </p:cNvSpPr>
              <p:nvPr/>
            </p:nvSpPr>
            <p:spPr bwMode="auto">
              <a:xfrm flipH="1" flipV="1">
                <a:off x="387" y="1229"/>
                <a:ext cx="22" cy="22"/>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50" name="Oval 204"/>
              <p:cNvSpPr>
                <a:spLocks noChangeArrowheads="1"/>
              </p:cNvSpPr>
              <p:nvPr/>
            </p:nvSpPr>
            <p:spPr bwMode="auto">
              <a:xfrm flipH="1" flipV="1">
                <a:off x="387" y="1325"/>
                <a:ext cx="22" cy="22"/>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51" name="Oval 205"/>
              <p:cNvSpPr>
                <a:spLocks noChangeArrowheads="1"/>
              </p:cNvSpPr>
              <p:nvPr/>
            </p:nvSpPr>
            <p:spPr bwMode="auto">
              <a:xfrm flipH="1" flipV="1">
                <a:off x="472" y="1276"/>
                <a:ext cx="21" cy="21"/>
              </a:xfrm>
              <a:prstGeom prst="ellipse">
                <a:avLst/>
              </a:prstGeom>
              <a:solidFill>
                <a:schemeClr val="tx2"/>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52" name="Line 206"/>
              <p:cNvSpPr>
                <a:spLocks noChangeShapeType="1"/>
              </p:cNvSpPr>
              <p:nvPr/>
            </p:nvSpPr>
            <p:spPr bwMode="auto">
              <a:xfrm flipH="1">
                <a:off x="421" y="1286"/>
                <a:ext cx="60" cy="34"/>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grpSp>
        <p:sp>
          <p:nvSpPr>
            <p:cNvPr id="544" name="Oval 207"/>
            <p:cNvSpPr>
              <a:spLocks noChangeArrowheads="1"/>
            </p:cNvSpPr>
            <p:nvPr/>
          </p:nvSpPr>
          <p:spPr bwMode="auto">
            <a:xfrm flipV="1">
              <a:off x="2276475" y="2476500"/>
              <a:ext cx="33338" cy="33338"/>
            </a:xfrm>
            <a:prstGeom prst="ellipse">
              <a:avLst/>
            </a:prstGeom>
            <a:solidFill>
              <a:schemeClr val="tx2"/>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545" name="Line 208"/>
            <p:cNvSpPr>
              <a:spLocks noChangeShapeType="1"/>
            </p:cNvSpPr>
            <p:nvPr/>
          </p:nvSpPr>
          <p:spPr bwMode="auto">
            <a:xfrm flipV="1">
              <a:off x="2168525" y="2492375"/>
              <a:ext cx="106363" cy="0"/>
            </a:xfrm>
            <a:prstGeom prst="line">
              <a:avLst/>
            </a:prstGeom>
            <a:noFill/>
            <a:ln w="12700">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546" name="Oval 209"/>
            <p:cNvSpPr>
              <a:spLocks noChangeArrowheads="1"/>
            </p:cNvSpPr>
            <p:nvPr/>
          </p:nvSpPr>
          <p:spPr bwMode="auto">
            <a:xfrm flipV="1">
              <a:off x="2409825" y="2401888"/>
              <a:ext cx="34925" cy="34925"/>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547" name="Oval 210"/>
            <p:cNvSpPr>
              <a:spLocks noChangeArrowheads="1"/>
            </p:cNvSpPr>
            <p:nvPr/>
          </p:nvSpPr>
          <p:spPr bwMode="auto">
            <a:xfrm flipV="1">
              <a:off x="2409825" y="2554288"/>
              <a:ext cx="34925" cy="34925"/>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548" name="Line 211"/>
            <p:cNvSpPr>
              <a:spLocks noChangeShapeType="1"/>
            </p:cNvSpPr>
            <p:nvPr/>
          </p:nvSpPr>
          <p:spPr bwMode="auto">
            <a:xfrm>
              <a:off x="2305050" y="2501900"/>
              <a:ext cx="95250" cy="53975"/>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549" name="Line 212"/>
            <p:cNvSpPr>
              <a:spLocks noChangeShapeType="1"/>
            </p:cNvSpPr>
            <p:nvPr/>
          </p:nvSpPr>
          <p:spPr bwMode="auto">
            <a:xfrm>
              <a:off x="3021013" y="2305050"/>
              <a:ext cx="349250"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550" name="Line 213"/>
            <p:cNvSpPr>
              <a:spLocks noChangeShapeType="1"/>
            </p:cNvSpPr>
            <p:nvPr/>
          </p:nvSpPr>
          <p:spPr bwMode="auto">
            <a:xfrm>
              <a:off x="2722563" y="2222500"/>
              <a:ext cx="0" cy="249238"/>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551" name="Rectangle 214"/>
            <p:cNvSpPr>
              <a:spLocks noChangeArrowheads="1"/>
            </p:cNvSpPr>
            <p:nvPr/>
          </p:nvSpPr>
          <p:spPr bwMode="auto">
            <a:xfrm rot="10800000" flipH="1">
              <a:off x="2533650" y="2470150"/>
              <a:ext cx="266700" cy="223838"/>
            </a:xfrm>
            <a:prstGeom prst="rect">
              <a:avLst/>
            </a:prstGeom>
            <a:solidFill>
              <a:srgbClr val="0066FF"/>
            </a:solidFill>
            <a:ln w="9525">
              <a:solidFill>
                <a:schemeClr val="tx1"/>
              </a:solidFill>
              <a:miter lim="800000"/>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552" name="Oval 215"/>
            <p:cNvSpPr>
              <a:spLocks noChangeArrowheads="1"/>
            </p:cNvSpPr>
            <p:nvPr/>
          </p:nvSpPr>
          <p:spPr bwMode="auto">
            <a:xfrm rot="10800000" flipH="1" flipV="1">
              <a:off x="2708275" y="2644775"/>
              <a:ext cx="34925" cy="34925"/>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553" name="Oval 216"/>
            <p:cNvSpPr>
              <a:spLocks noChangeArrowheads="1"/>
            </p:cNvSpPr>
            <p:nvPr/>
          </p:nvSpPr>
          <p:spPr bwMode="auto">
            <a:xfrm rot="10800000" flipH="1" flipV="1">
              <a:off x="2708275" y="2484438"/>
              <a:ext cx="34925" cy="34925"/>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554" name="Oval 217"/>
            <p:cNvSpPr>
              <a:spLocks noChangeArrowheads="1"/>
            </p:cNvSpPr>
            <p:nvPr/>
          </p:nvSpPr>
          <p:spPr bwMode="auto">
            <a:xfrm rot="10800000" flipH="1" flipV="1">
              <a:off x="2563813" y="2551113"/>
              <a:ext cx="33337" cy="33337"/>
            </a:xfrm>
            <a:prstGeom prst="ellipse">
              <a:avLst/>
            </a:prstGeom>
            <a:solidFill>
              <a:schemeClr val="tx2"/>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555" name="Line 218"/>
            <p:cNvSpPr>
              <a:spLocks noChangeShapeType="1"/>
            </p:cNvSpPr>
            <p:nvPr/>
          </p:nvSpPr>
          <p:spPr bwMode="auto">
            <a:xfrm rot="10800000" flipH="1">
              <a:off x="2598738" y="2506663"/>
              <a:ext cx="95250" cy="53975"/>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556" name="AutoShape 219"/>
            <p:cNvSpPr>
              <a:spLocks noChangeArrowheads="1"/>
            </p:cNvSpPr>
            <p:nvPr/>
          </p:nvSpPr>
          <p:spPr bwMode="auto">
            <a:xfrm rot="5400000">
              <a:off x="3030538" y="2189163"/>
              <a:ext cx="311150" cy="228600"/>
            </a:xfrm>
            <a:prstGeom prst="triangle">
              <a:avLst>
                <a:gd name="adj" fmla="val 50000"/>
              </a:avLst>
            </a:prstGeom>
            <a:solidFill>
              <a:schemeClr val="accent1"/>
            </a:solidFill>
            <a:ln w="12700">
              <a:solidFill>
                <a:schemeClr val="tx1"/>
              </a:solidFill>
              <a:miter lim="800000"/>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557" name="Line 220"/>
            <p:cNvSpPr>
              <a:spLocks noChangeShapeType="1"/>
            </p:cNvSpPr>
            <p:nvPr/>
          </p:nvSpPr>
          <p:spPr bwMode="auto">
            <a:xfrm flipV="1">
              <a:off x="3386138" y="2030413"/>
              <a:ext cx="0" cy="12065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558" name="Line 221"/>
            <p:cNvSpPr>
              <a:spLocks noChangeShapeType="1"/>
            </p:cNvSpPr>
            <p:nvPr/>
          </p:nvSpPr>
          <p:spPr bwMode="auto">
            <a:xfrm flipH="1">
              <a:off x="3008313" y="2030413"/>
              <a:ext cx="381000"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560" name="Oval 223"/>
            <p:cNvSpPr>
              <a:spLocks noChangeArrowheads="1"/>
            </p:cNvSpPr>
            <p:nvPr/>
          </p:nvSpPr>
          <p:spPr bwMode="auto">
            <a:xfrm flipH="1" flipV="1">
              <a:off x="3370263" y="2135188"/>
              <a:ext cx="34925" cy="34925"/>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561" name="Oval 224"/>
            <p:cNvSpPr>
              <a:spLocks noChangeArrowheads="1"/>
            </p:cNvSpPr>
            <p:nvPr/>
          </p:nvSpPr>
          <p:spPr bwMode="auto">
            <a:xfrm flipH="1" flipV="1">
              <a:off x="3370263" y="2287588"/>
              <a:ext cx="34925" cy="34925"/>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562" name="Oval 225"/>
            <p:cNvSpPr>
              <a:spLocks noChangeArrowheads="1"/>
            </p:cNvSpPr>
            <p:nvPr/>
          </p:nvSpPr>
          <p:spPr bwMode="auto">
            <a:xfrm flipH="1" flipV="1">
              <a:off x="3505200" y="2209800"/>
              <a:ext cx="33338" cy="33338"/>
            </a:xfrm>
            <a:prstGeom prst="ellipse">
              <a:avLst/>
            </a:prstGeom>
            <a:solidFill>
              <a:schemeClr val="tx2"/>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563" name="Line 226"/>
            <p:cNvSpPr>
              <a:spLocks noChangeShapeType="1"/>
            </p:cNvSpPr>
            <p:nvPr/>
          </p:nvSpPr>
          <p:spPr bwMode="auto">
            <a:xfrm flipH="1">
              <a:off x="3409950" y="2239963"/>
              <a:ext cx="95250" cy="53975"/>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564" name="Oval 227"/>
            <p:cNvSpPr>
              <a:spLocks noChangeArrowheads="1"/>
            </p:cNvSpPr>
            <p:nvPr/>
          </p:nvSpPr>
          <p:spPr bwMode="auto">
            <a:xfrm flipV="1">
              <a:off x="2986088" y="2132013"/>
              <a:ext cx="34925" cy="34925"/>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565" name="Oval 228"/>
            <p:cNvSpPr>
              <a:spLocks noChangeArrowheads="1"/>
            </p:cNvSpPr>
            <p:nvPr/>
          </p:nvSpPr>
          <p:spPr bwMode="auto">
            <a:xfrm flipV="1">
              <a:off x="2986088" y="2284413"/>
              <a:ext cx="34925" cy="34925"/>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566" name="Oval 229"/>
            <p:cNvSpPr>
              <a:spLocks noChangeArrowheads="1"/>
            </p:cNvSpPr>
            <p:nvPr/>
          </p:nvSpPr>
          <p:spPr bwMode="auto">
            <a:xfrm flipV="1">
              <a:off x="2852738" y="2206625"/>
              <a:ext cx="33337" cy="33338"/>
            </a:xfrm>
            <a:prstGeom prst="ellipse">
              <a:avLst/>
            </a:prstGeom>
            <a:solidFill>
              <a:schemeClr val="tx2"/>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567" name="Line 230"/>
            <p:cNvSpPr>
              <a:spLocks noChangeShapeType="1"/>
            </p:cNvSpPr>
            <p:nvPr/>
          </p:nvSpPr>
          <p:spPr bwMode="auto">
            <a:xfrm>
              <a:off x="2890838" y="2232025"/>
              <a:ext cx="76200" cy="44450"/>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568" name="Line 231"/>
            <p:cNvSpPr>
              <a:spLocks noChangeShapeType="1"/>
            </p:cNvSpPr>
            <p:nvPr/>
          </p:nvSpPr>
          <p:spPr bwMode="auto">
            <a:xfrm>
              <a:off x="3005138" y="2030413"/>
              <a:ext cx="0" cy="104775"/>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569" name="Line 232"/>
            <p:cNvSpPr>
              <a:spLocks noChangeShapeType="1"/>
            </p:cNvSpPr>
            <p:nvPr/>
          </p:nvSpPr>
          <p:spPr bwMode="auto">
            <a:xfrm flipH="1">
              <a:off x="2722563" y="2225675"/>
              <a:ext cx="120650"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grpSp>
          <p:nvGrpSpPr>
            <p:cNvPr id="27" name="Group 234"/>
            <p:cNvGrpSpPr>
              <a:grpSpLocks/>
            </p:cNvGrpSpPr>
            <p:nvPr/>
          </p:nvGrpSpPr>
          <p:grpSpPr bwMode="auto">
            <a:xfrm>
              <a:off x="4546600" y="2014538"/>
              <a:ext cx="168275" cy="187325"/>
              <a:chOff x="387" y="1229"/>
              <a:chExt cx="106" cy="118"/>
            </a:xfrm>
          </p:grpSpPr>
          <p:sp>
            <p:nvSpPr>
              <p:cNvPr id="745" name="Oval 235"/>
              <p:cNvSpPr>
                <a:spLocks noChangeArrowheads="1"/>
              </p:cNvSpPr>
              <p:nvPr/>
            </p:nvSpPr>
            <p:spPr bwMode="auto">
              <a:xfrm flipH="1" flipV="1">
                <a:off x="387" y="1229"/>
                <a:ext cx="22" cy="22"/>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46" name="Oval 236"/>
              <p:cNvSpPr>
                <a:spLocks noChangeArrowheads="1"/>
              </p:cNvSpPr>
              <p:nvPr/>
            </p:nvSpPr>
            <p:spPr bwMode="auto">
              <a:xfrm flipH="1" flipV="1">
                <a:off x="387" y="1325"/>
                <a:ext cx="22" cy="22"/>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47" name="Oval 237"/>
              <p:cNvSpPr>
                <a:spLocks noChangeArrowheads="1"/>
              </p:cNvSpPr>
              <p:nvPr/>
            </p:nvSpPr>
            <p:spPr bwMode="auto">
              <a:xfrm flipH="1" flipV="1">
                <a:off x="472" y="1276"/>
                <a:ext cx="21" cy="21"/>
              </a:xfrm>
              <a:prstGeom prst="ellipse">
                <a:avLst/>
              </a:prstGeom>
              <a:solidFill>
                <a:schemeClr val="tx2"/>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48" name="Line 238"/>
              <p:cNvSpPr>
                <a:spLocks noChangeShapeType="1"/>
              </p:cNvSpPr>
              <p:nvPr/>
            </p:nvSpPr>
            <p:spPr bwMode="auto">
              <a:xfrm flipH="1">
                <a:off x="421" y="1286"/>
                <a:ext cx="60" cy="34"/>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grpSp>
        <p:grpSp>
          <p:nvGrpSpPr>
            <p:cNvPr id="28" name="Group 239"/>
            <p:cNvGrpSpPr>
              <a:grpSpLocks/>
            </p:cNvGrpSpPr>
            <p:nvPr/>
          </p:nvGrpSpPr>
          <p:grpSpPr bwMode="auto">
            <a:xfrm flipH="1">
              <a:off x="3910013" y="2019300"/>
              <a:ext cx="168275" cy="187325"/>
              <a:chOff x="387" y="1229"/>
              <a:chExt cx="106" cy="118"/>
            </a:xfrm>
          </p:grpSpPr>
          <p:sp>
            <p:nvSpPr>
              <p:cNvPr id="741" name="Oval 240"/>
              <p:cNvSpPr>
                <a:spLocks noChangeArrowheads="1"/>
              </p:cNvSpPr>
              <p:nvPr/>
            </p:nvSpPr>
            <p:spPr bwMode="auto">
              <a:xfrm flipH="1" flipV="1">
                <a:off x="387" y="1229"/>
                <a:ext cx="22" cy="22"/>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42" name="Oval 241"/>
              <p:cNvSpPr>
                <a:spLocks noChangeArrowheads="1"/>
              </p:cNvSpPr>
              <p:nvPr/>
            </p:nvSpPr>
            <p:spPr bwMode="auto">
              <a:xfrm flipH="1" flipV="1">
                <a:off x="387" y="1325"/>
                <a:ext cx="22" cy="22"/>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43" name="Oval 242"/>
              <p:cNvSpPr>
                <a:spLocks noChangeArrowheads="1"/>
              </p:cNvSpPr>
              <p:nvPr/>
            </p:nvSpPr>
            <p:spPr bwMode="auto">
              <a:xfrm flipH="1" flipV="1">
                <a:off x="472" y="1276"/>
                <a:ext cx="21" cy="21"/>
              </a:xfrm>
              <a:prstGeom prst="ellipse">
                <a:avLst/>
              </a:prstGeom>
              <a:solidFill>
                <a:schemeClr val="tx2"/>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44" name="Line 243"/>
              <p:cNvSpPr>
                <a:spLocks noChangeShapeType="1"/>
              </p:cNvSpPr>
              <p:nvPr/>
            </p:nvSpPr>
            <p:spPr bwMode="auto">
              <a:xfrm flipH="1">
                <a:off x="421" y="1286"/>
                <a:ext cx="60" cy="34"/>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grpSp>
        <p:sp>
          <p:nvSpPr>
            <p:cNvPr id="573" name="Line 244"/>
            <p:cNvSpPr>
              <a:spLocks noChangeShapeType="1"/>
            </p:cNvSpPr>
            <p:nvPr/>
          </p:nvSpPr>
          <p:spPr bwMode="auto">
            <a:xfrm flipV="1">
              <a:off x="4078288" y="2197100"/>
              <a:ext cx="88900" cy="0"/>
            </a:xfrm>
            <a:prstGeom prst="line">
              <a:avLst/>
            </a:prstGeom>
            <a:noFill/>
            <a:ln w="12700">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574" name="Line 245"/>
            <p:cNvSpPr>
              <a:spLocks noChangeShapeType="1"/>
            </p:cNvSpPr>
            <p:nvPr/>
          </p:nvSpPr>
          <p:spPr bwMode="auto">
            <a:xfrm flipV="1">
              <a:off x="2444750" y="2568575"/>
              <a:ext cx="114300" cy="1588"/>
            </a:xfrm>
            <a:prstGeom prst="line">
              <a:avLst/>
            </a:prstGeom>
            <a:noFill/>
            <a:ln w="12700">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grpSp>
          <p:nvGrpSpPr>
            <p:cNvPr id="29" name="Group 246"/>
            <p:cNvGrpSpPr>
              <a:grpSpLocks/>
            </p:cNvGrpSpPr>
            <p:nvPr/>
          </p:nvGrpSpPr>
          <p:grpSpPr bwMode="auto">
            <a:xfrm>
              <a:off x="1046165" y="3894145"/>
              <a:ext cx="1081087" cy="542926"/>
              <a:chOff x="441" y="2453"/>
              <a:chExt cx="681" cy="342"/>
            </a:xfrm>
          </p:grpSpPr>
          <p:sp>
            <p:nvSpPr>
              <p:cNvPr id="713" name="Text Box 247"/>
              <p:cNvSpPr txBox="1">
                <a:spLocks noChangeArrowheads="1"/>
              </p:cNvSpPr>
              <p:nvPr/>
            </p:nvSpPr>
            <p:spPr bwMode="auto">
              <a:xfrm>
                <a:off x="441" y="2453"/>
                <a:ext cx="681" cy="291"/>
              </a:xfrm>
              <a:prstGeom prst="rect">
                <a:avLst/>
              </a:prstGeom>
              <a:noFill/>
              <a:ln w="9525">
                <a:noFill/>
                <a:miter lim="800000"/>
                <a:headEnd/>
                <a:tailEnd/>
              </a:ln>
            </p:spPr>
            <p:txBody>
              <a:bodyPr lIns="91427" tIns="45713" rIns="91427" bIns="45713">
                <a:spAutoFit/>
              </a:bodyPr>
              <a:lstStyle/>
              <a:p>
                <a:pPr eaLnBrk="0" fontAlgn="base" hangingPunct="0">
                  <a:lnSpc>
                    <a:spcPct val="80000"/>
                  </a:lnSpc>
                  <a:spcBef>
                    <a:spcPct val="0"/>
                  </a:spcBef>
                  <a:spcAft>
                    <a:spcPct val="0"/>
                  </a:spcAft>
                </a:pPr>
                <a:r>
                  <a:rPr lang="en-US" sz="800" dirty="0" smtClean="0">
                    <a:solidFill>
                      <a:srgbClr val="000000"/>
                    </a:solidFill>
                  </a:rPr>
                  <a:t>1 dB-step electronic atten</a:t>
                </a:r>
              </a:p>
            </p:txBody>
          </p:sp>
          <p:grpSp>
            <p:nvGrpSpPr>
              <p:cNvPr id="30" name="Group 248"/>
              <p:cNvGrpSpPr>
                <a:grpSpLocks/>
              </p:cNvGrpSpPr>
              <p:nvPr/>
            </p:nvGrpSpPr>
            <p:grpSpPr bwMode="auto">
              <a:xfrm>
                <a:off x="703" y="2632"/>
                <a:ext cx="272" cy="163"/>
                <a:chOff x="703" y="2677"/>
                <a:chExt cx="272" cy="163"/>
              </a:xfrm>
            </p:grpSpPr>
            <p:grpSp>
              <p:nvGrpSpPr>
                <p:cNvPr id="31" name="Group 249"/>
                <p:cNvGrpSpPr>
                  <a:grpSpLocks/>
                </p:cNvGrpSpPr>
                <p:nvPr/>
              </p:nvGrpSpPr>
              <p:grpSpPr bwMode="auto">
                <a:xfrm>
                  <a:off x="733" y="2704"/>
                  <a:ext cx="210" cy="135"/>
                  <a:chOff x="733" y="2611"/>
                  <a:chExt cx="210" cy="135"/>
                </a:xfrm>
              </p:grpSpPr>
              <p:grpSp>
                <p:nvGrpSpPr>
                  <p:cNvPr id="754" name="Group 250"/>
                  <p:cNvGrpSpPr>
                    <a:grpSpLocks/>
                  </p:cNvGrpSpPr>
                  <p:nvPr/>
                </p:nvGrpSpPr>
                <p:grpSpPr bwMode="auto">
                  <a:xfrm>
                    <a:off x="733" y="2611"/>
                    <a:ext cx="32" cy="130"/>
                    <a:chOff x="2880" y="2160"/>
                    <a:chExt cx="96" cy="480"/>
                  </a:xfrm>
                </p:grpSpPr>
                <p:cxnSp>
                  <p:nvCxnSpPr>
                    <p:cNvPr id="736" name="AutoShape 251"/>
                    <p:cNvCxnSpPr>
                      <a:cxnSpLocks noChangeShapeType="1"/>
                    </p:cNvCxnSpPr>
                    <p:nvPr/>
                  </p:nvCxnSpPr>
                  <p:spPr bwMode="auto">
                    <a:xfrm>
                      <a:off x="2880" y="2160"/>
                      <a:ext cx="96" cy="96"/>
                    </a:xfrm>
                    <a:prstGeom prst="straightConnector1">
                      <a:avLst/>
                    </a:prstGeom>
                    <a:noFill/>
                    <a:ln w="12700">
                      <a:solidFill>
                        <a:schemeClr val="tx1"/>
                      </a:solidFill>
                      <a:round/>
                      <a:headEnd/>
                      <a:tailEnd/>
                    </a:ln>
                  </p:spPr>
                </p:cxnSp>
                <p:cxnSp>
                  <p:nvCxnSpPr>
                    <p:cNvPr id="737" name="AutoShape 252"/>
                    <p:cNvCxnSpPr>
                      <a:cxnSpLocks noChangeShapeType="1"/>
                    </p:cNvCxnSpPr>
                    <p:nvPr/>
                  </p:nvCxnSpPr>
                  <p:spPr bwMode="auto">
                    <a:xfrm flipH="1">
                      <a:off x="2880" y="2256"/>
                      <a:ext cx="96" cy="96"/>
                    </a:xfrm>
                    <a:prstGeom prst="straightConnector1">
                      <a:avLst/>
                    </a:prstGeom>
                    <a:noFill/>
                    <a:ln w="12700">
                      <a:solidFill>
                        <a:schemeClr val="tx1"/>
                      </a:solidFill>
                      <a:round/>
                      <a:headEnd/>
                      <a:tailEnd/>
                    </a:ln>
                  </p:spPr>
                </p:cxnSp>
                <p:cxnSp>
                  <p:nvCxnSpPr>
                    <p:cNvPr id="738" name="AutoShape 253"/>
                    <p:cNvCxnSpPr>
                      <a:cxnSpLocks noChangeShapeType="1"/>
                    </p:cNvCxnSpPr>
                    <p:nvPr/>
                  </p:nvCxnSpPr>
                  <p:spPr bwMode="auto">
                    <a:xfrm>
                      <a:off x="2880" y="2352"/>
                      <a:ext cx="96" cy="96"/>
                    </a:xfrm>
                    <a:prstGeom prst="straightConnector1">
                      <a:avLst/>
                    </a:prstGeom>
                    <a:noFill/>
                    <a:ln w="12700">
                      <a:solidFill>
                        <a:schemeClr val="tx1"/>
                      </a:solidFill>
                      <a:round/>
                      <a:headEnd/>
                      <a:tailEnd/>
                    </a:ln>
                  </p:spPr>
                </p:cxnSp>
                <p:cxnSp>
                  <p:nvCxnSpPr>
                    <p:cNvPr id="739" name="AutoShape 254"/>
                    <p:cNvCxnSpPr>
                      <a:cxnSpLocks noChangeShapeType="1"/>
                    </p:cNvCxnSpPr>
                    <p:nvPr/>
                  </p:nvCxnSpPr>
                  <p:spPr bwMode="auto">
                    <a:xfrm>
                      <a:off x="2880" y="2544"/>
                      <a:ext cx="96" cy="96"/>
                    </a:xfrm>
                    <a:prstGeom prst="straightConnector1">
                      <a:avLst/>
                    </a:prstGeom>
                    <a:noFill/>
                    <a:ln w="12700">
                      <a:solidFill>
                        <a:schemeClr val="tx1"/>
                      </a:solidFill>
                      <a:round/>
                      <a:headEnd/>
                      <a:tailEnd/>
                    </a:ln>
                  </p:spPr>
                </p:cxnSp>
                <p:cxnSp>
                  <p:nvCxnSpPr>
                    <p:cNvPr id="740" name="AutoShape 255"/>
                    <p:cNvCxnSpPr>
                      <a:cxnSpLocks noChangeShapeType="1"/>
                    </p:cNvCxnSpPr>
                    <p:nvPr/>
                  </p:nvCxnSpPr>
                  <p:spPr bwMode="auto">
                    <a:xfrm flipH="1">
                      <a:off x="2880" y="2448"/>
                      <a:ext cx="96" cy="96"/>
                    </a:xfrm>
                    <a:prstGeom prst="straightConnector1">
                      <a:avLst/>
                    </a:prstGeom>
                    <a:noFill/>
                    <a:ln w="12700">
                      <a:solidFill>
                        <a:schemeClr val="tx1"/>
                      </a:solidFill>
                      <a:round/>
                      <a:headEnd/>
                      <a:tailEnd/>
                    </a:ln>
                  </p:spPr>
                </p:cxnSp>
              </p:grpSp>
              <p:grpSp>
                <p:nvGrpSpPr>
                  <p:cNvPr id="760" name="Group 256"/>
                  <p:cNvGrpSpPr>
                    <a:grpSpLocks/>
                  </p:cNvGrpSpPr>
                  <p:nvPr/>
                </p:nvGrpSpPr>
                <p:grpSpPr bwMode="auto">
                  <a:xfrm>
                    <a:off x="795" y="2615"/>
                    <a:ext cx="33" cy="130"/>
                    <a:chOff x="2880" y="2160"/>
                    <a:chExt cx="96" cy="480"/>
                  </a:xfrm>
                </p:grpSpPr>
                <p:cxnSp>
                  <p:nvCxnSpPr>
                    <p:cNvPr id="731" name="AutoShape 257"/>
                    <p:cNvCxnSpPr>
                      <a:cxnSpLocks noChangeShapeType="1"/>
                    </p:cNvCxnSpPr>
                    <p:nvPr/>
                  </p:nvCxnSpPr>
                  <p:spPr bwMode="auto">
                    <a:xfrm>
                      <a:off x="2880" y="2160"/>
                      <a:ext cx="96" cy="96"/>
                    </a:xfrm>
                    <a:prstGeom prst="straightConnector1">
                      <a:avLst/>
                    </a:prstGeom>
                    <a:noFill/>
                    <a:ln w="12700">
                      <a:solidFill>
                        <a:schemeClr val="tx1"/>
                      </a:solidFill>
                      <a:round/>
                      <a:headEnd/>
                      <a:tailEnd/>
                    </a:ln>
                  </p:spPr>
                </p:cxnSp>
                <p:cxnSp>
                  <p:nvCxnSpPr>
                    <p:cNvPr id="732" name="AutoShape 258"/>
                    <p:cNvCxnSpPr>
                      <a:cxnSpLocks noChangeShapeType="1"/>
                    </p:cNvCxnSpPr>
                    <p:nvPr/>
                  </p:nvCxnSpPr>
                  <p:spPr bwMode="auto">
                    <a:xfrm flipH="1">
                      <a:off x="2880" y="2256"/>
                      <a:ext cx="96" cy="96"/>
                    </a:xfrm>
                    <a:prstGeom prst="straightConnector1">
                      <a:avLst/>
                    </a:prstGeom>
                    <a:noFill/>
                    <a:ln w="12700">
                      <a:solidFill>
                        <a:schemeClr val="tx1"/>
                      </a:solidFill>
                      <a:round/>
                      <a:headEnd/>
                      <a:tailEnd/>
                    </a:ln>
                  </p:spPr>
                </p:cxnSp>
                <p:cxnSp>
                  <p:nvCxnSpPr>
                    <p:cNvPr id="733" name="AutoShape 259"/>
                    <p:cNvCxnSpPr>
                      <a:cxnSpLocks noChangeShapeType="1"/>
                    </p:cNvCxnSpPr>
                    <p:nvPr/>
                  </p:nvCxnSpPr>
                  <p:spPr bwMode="auto">
                    <a:xfrm>
                      <a:off x="2880" y="2352"/>
                      <a:ext cx="96" cy="96"/>
                    </a:xfrm>
                    <a:prstGeom prst="straightConnector1">
                      <a:avLst/>
                    </a:prstGeom>
                    <a:noFill/>
                    <a:ln w="12700">
                      <a:solidFill>
                        <a:schemeClr val="tx1"/>
                      </a:solidFill>
                      <a:round/>
                      <a:headEnd/>
                      <a:tailEnd/>
                    </a:ln>
                  </p:spPr>
                </p:cxnSp>
                <p:cxnSp>
                  <p:nvCxnSpPr>
                    <p:cNvPr id="734" name="AutoShape 260"/>
                    <p:cNvCxnSpPr>
                      <a:cxnSpLocks noChangeShapeType="1"/>
                    </p:cNvCxnSpPr>
                    <p:nvPr/>
                  </p:nvCxnSpPr>
                  <p:spPr bwMode="auto">
                    <a:xfrm>
                      <a:off x="2880" y="2544"/>
                      <a:ext cx="96" cy="96"/>
                    </a:xfrm>
                    <a:prstGeom prst="straightConnector1">
                      <a:avLst/>
                    </a:prstGeom>
                    <a:noFill/>
                    <a:ln w="12700">
                      <a:solidFill>
                        <a:schemeClr val="tx1"/>
                      </a:solidFill>
                      <a:round/>
                      <a:headEnd/>
                      <a:tailEnd/>
                    </a:ln>
                  </p:spPr>
                </p:cxnSp>
                <p:cxnSp>
                  <p:nvCxnSpPr>
                    <p:cNvPr id="735" name="AutoShape 261"/>
                    <p:cNvCxnSpPr>
                      <a:cxnSpLocks noChangeShapeType="1"/>
                    </p:cNvCxnSpPr>
                    <p:nvPr/>
                  </p:nvCxnSpPr>
                  <p:spPr bwMode="auto">
                    <a:xfrm flipH="1">
                      <a:off x="2880" y="2448"/>
                      <a:ext cx="96" cy="96"/>
                    </a:xfrm>
                    <a:prstGeom prst="straightConnector1">
                      <a:avLst/>
                    </a:prstGeom>
                    <a:noFill/>
                    <a:ln w="12700">
                      <a:solidFill>
                        <a:schemeClr val="tx1"/>
                      </a:solidFill>
                      <a:round/>
                      <a:headEnd/>
                      <a:tailEnd/>
                    </a:ln>
                  </p:spPr>
                </p:cxnSp>
              </p:grpSp>
              <p:grpSp>
                <p:nvGrpSpPr>
                  <p:cNvPr id="770" name="Group 262"/>
                  <p:cNvGrpSpPr>
                    <a:grpSpLocks/>
                  </p:cNvGrpSpPr>
                  <p:nvPr/>
                </p:nvGrpSpPr>
                <p:grpSpPr bwMode="auto">
                  <a:xfrm>
                    <a:off x="852" y="2616"/>
                    <a:ext cx="32" cy="130"/>
                    <a:chOff x="2880" y="2160"/>
                    <a:chExt cx="96" cy="480"/>
                  </a:xfrm>
                </p:grpSpPr>
                <p:cxnSp>
                  <p:nvCxnSpPr>
                    <p:cNvPr id="726" name="AutoShape 263"/>
                    <p:cNvCxnSpPr>
                      <a:cxnSpLocks noChangeShapeType="1"/>
                    </p:cNvCxnSpPr>
                    <p:nvPr/>
                  </p:nvCxnSpPr>
                  <p:spPr bwMode="auto">
                    <a:xfrm>
                      <a:off x="2880" y="2160"/>
                      <a:ext cx="96" cy="96"/>
                    </a:xfrm>
                    <a:prstGeom prst="straightConnector1">
                      <a:avLst/>
                    </a:prstGeom>
                    <a:noFill/>
                    <a:ln w="12700">
                      <a:solidFill>
                        <a:schemeClr val="tx1"/>
                      </a:solidFill>
                      <a:round/>
                      <a:headEnd/>
                      <a:tailEnd/>
                    </a:ln>
                  </p:spPr>
                </p:cxnSp>
                <p:cxnSp>
                  <p:nvCxnSpPr>
                    <p:cNvPr id="727" name="AutoShape 264"/>
                    <p:cNvCxnSpPr>
                      <a:cxnSpLocks noChangeShapeType="1"/>
                    </p:cNvCxnSpPr>
                    <p:nvPr/>
                  </p:nvCxnSpPr>
                  <p:spPr bwMode="auto">
                    <a:xfrm flipH="1">
                      <a:off x="2880" y="2256"/>
                      <a:ext cx="96" cy="96"/>
                    </a:xfrm>
                    <a:prstGeom prst="straightConnector1">
                      <a:avLst/>
                    </a:prstGeom>
                    <a:noFill/>
                    <a:ln w="12700">
                      <a:solidFill>
                        <a:schemeClr val="tx1"/>
                      </a:solidFill>
                      <a:round/>
                      <a:headEnd/>
                      <a:tailEnd/>
                    </a:ln>
                  </p:spPr>
                </p:cxnSp>
                <p:cxnSp>
                  <p:nvCxnSpPr>
                    <p:cNvPr id="728" name="AutoShape 265"/>
                    <p:cNvCxnSpPr>
                      <a:cxnSpLocks noChangeShapeType="1"/>
                    </p:cNvCxnSpPr>
                    <p:nvPr/>
                  </p:nvCxnSpPr>
                  <p:spPr bwMode="auto">
                    <a:xfrm>
                      <a:off x="2880" y="2352"/>
                      <a:ext cx="96" cy="96"/>
                    </a:xfrm>
                    <a:prstGeom prst="straightConnector1">
                      <a:avLst/>
                    </a:prstGeom>
                    <a:noFill/>
                    <a:ln w="12700">
                      <a:solidFill>
                        <a:schemeClr val="tx1"/>
                      </a:solidFill>
                      <a:round/>
                      <a:headEnd/>
                      <a:tailEnd/>
                    </a:ln>
                  </p:spPr>
                </p:cxnSp>
                <p:cxnSp>
                  <p:nvCxnSpPr>
                    <p:cNvPr id="729" name="AutoShape 266"/>
                    <p:cNvCxnSpPr>
                      <a:cxnSpLocks noChangeShapeType="1"/>
                    </p:cNvCxnSpPr>
                    <p:nvPr/>
                  </p:nvCxnSpPr>
                  <p:spPr bwMode="auto">
                    <a:xfrm>
                      <a:off x="2880" y="2544"/>
                      <a:ext cx="96" cy="96"/>
                    </a:xfrm>
                    <a:prstGeom prst="straightConnector1">
                      <a:avLst/>
                    </a:prstGeom>
                    <a:noFill/>
                    <a:ln w="12700">
                      <a:solidFill>
                        <a:schemeClr val="tx1"/>
                      </a:solidFill>
                      <a:round/>
                      <a:headEnd/>
                      <a:tailEnd/>
                    </a:ln>
                  </p:spPr>
                </p:cxnSp>
                <p:cxnSp>
                  <p:nvCxnSpPr>
                    <p:cNvPr id="730" name="AutoShape 267"/>
                    <p:cNvCxnSpPr>
                      <a:cxnSpLocks noChangeShapeType="1"/>
                    </p:cNvCxnSpPr>
                    <p:nvPr/>
                  </p:nvCxnSpPr>
                  <p:spPr bwMode="auto">
                    <a:xfrm flipH="1">
                      <a:off x="2880" y="2448"/>
                      <a:ext cx="96" cy="96"/>
                    </a:xfrm>
                    <a:prstGeom prst="straightConnector1">
                      <a:avLst/>
                    </a:prstGeom>
                    <a:noFill/>
                    <a:ln w="12700">
                      <a:solidFill>
                        <a:schemeClr val="tx1"/>
                      </a:solidFill>
                      <a:round/>
                      <a:headEnd/>
                      <a:tailEnd/>
                    </a:ln>
                  </p:spPr>
                </p:cxnSp>
              </p:grpSp>
              <p:grpSp>
                <p:nvGrpSpPr>
                  <p:cNvPr id="832" name="Group 268"/>
                  <p:cNvGrpSpPr>
                    <a:grpSpLocks/>
                  </p:cNvGrpSpPr>
                  <p:nvPr/>
                </p:nvGrpSpPr>
                <p:grpSpPr bwMode="auto">
                  <a:xfrm>
                    <a:off x="910" y="2616"/>
                    <a:ext cx="33" cy="130"/>
                    <a:chOff x="2880" y="2160"/>
                    <a:chExt cx="96" cy="480"/>
                  </a:xfrm>
                </p:grpSpPr>
                <p:cxnSp>
                  <p:nvCxnSpPr>
                    <p:cNvPr id="721" name="AutoShape 269"/>
                    <p:cNvCxnSpPr>
                      <a:cxnSpLocks noChangeShapeType="1"/>
                    </p:cNvCxnSpPr>
                    <p:nvPr/>
                  </p:nvCxnSpPr>
                  <p:spPr bwMode="auto">
                    <a:xfrm>
                      <a:off x="2880" y="2160"/>
                      <a:ext cx="96" cy="96"/>
                    </a:xfrm>
                    <a:prstGeom prst="straightConnector1">
                      <a:avLst/>
                    </a:prstGeom>
                    <a:noFill/>
                    <a:ln w="12700">
                      <a:solidFill>
                        <a:schemeClr val="tx1"/>
                      </a:solidFill>
                      <a:round/>
                      <a:headEnd/>
                      <a:tailEnd/>
                    </a:ln>
                  </p:spPr>
                </p:cxnSp>
                <p:cxnSp>
                  <p:nvCxnSpPr>
                    <p:cNvPr id="722" name="AutoShape 270"/>
                    <p:cNvCxnSpPr>
                      <a:cxnSpLocks noChangeShapeType="1"/>
                    </p:cNvCxnSpPr>
                    <p:nvPr/>
                  </p:nvCxnSpPr>
                  <p:spPr bwMode="auto">
                    <a:xfrm flipH="1">
                      <a:off x="2880" y="2256"/>
                      <a:ext cx="96" cy="96"/>
                    </a:xfrm>
                    <a:prstGeom prst="straightConnector1">
                      <a:avLst/>
                    </a:prstGeom>
                    <a:noFill/>
                    <a:ln w="12700">
                      <a:solidFill>
                        <a:schemeClr val="tx1"/>
                      </a:solidFill>
                      <a:round/>
                      <a:headEnd/>
                      <a:tailEnd/>
                    </a:ln>
                  </p:spPr>
                </p:cxnSp>
                <p:cxnSp>
                  <p:nvCxnSpPr>
                    <p:cNvPr id="723" name="AutoShape 271"/>
                    <p:cNvCxnSpPr>
                      <a:cxnSpLocks noChangeShapeType="1"/>
                    </p:cNvCxnSpPr>
                    <p:nvPr/>
                  </p:nvCxnSpPr>
                  <p:spPr bwMode="auto">
                    <a:xfrm>
                      <a:off x="2880" y="2352"/>
                      <a:ext cx="96" cy="96"/>
                    </a:xfrm>
                    <a:prstGeom prst="straightConnector1">
                      <a:avLst/>
                    </a:prstGeom>
                    <a:noFill/>
                    <a:ln w="12700">
                      <a:solidFill>
                        <a:schemeClr val="tx1"/>
                      </a:solidFill>
                      <a:round/>
                      <a:headEnd/>
                      <a:tailEnd/>
                    </a:ln>
                  </p:spPr>
                </p:cxnSp>
                <p:cxnSp>
                  <p:nvCxnSpPr>
                    <p:cNvPr id="724" name="AutoShape 272"/>
                    <p:cNvCxnSpPr>
                      <a:cxnSpLocks noChangeShapeType="1"/>
                    </p:cNvCxnSpPr>
                    <p:nvPr/>
                  </p:nvCxnSpPr>
                  <p:spPr bwMode="auto">
                    <a:xfrm>
                      <a:off x="2880" y="2544"/>
                      <a:ext cx="96" cy="96"/>
                    </a:xfrm>
                    <a:prstGeom prst="straightConnector1">
                      <a:avLst/>
                    </a:prstGeom>
                    <a:noFill/>
                    <a:ln w="12700">
                      <a:solidFill>
                        <a:schemeClr val="tx1"/>
                      </a:solidFill>
                      <a:round/>
                      <a:headEnd/>
                      <a:tailEnd/>
                    </a:ln>
                  </p:spPr>
                </p:cxnSp>
                <p:cxnSp>
                  <p:nvCxnSpPr>
                    <p:cNvPr id="725" name="AutoShape 273"/>
                    <p:cNvCxnSpPr>
                      <a:cxnSpLocks noChangeShapeType="1"/>
                    </p:cNvCxnSpPr>
                    <p:nvPr/>
                  </p:nvCxnSpPr>
                  <p:spPr bwMode="auto">
                    <a:xfrm flipH="1">
                      <a:off x="2880" y="2448"/>
                      <a:ext cx="96" cy="96"/>
                    </a:xfrm>
                    <a:prstGeom prst="straightConnector1">
                      <a:avLst/>
                    </a:prstGeom>
                    <a:noFill/>
                    <a:ln w="12700">
                      <a:solidFill>
                        <a:schemeClr val="tx1"/>
                      </a:solidFill>
                      <a:round/>
                      <a:headEnd/>
                      <a:tailEnd/>
                    </a:ln>
                  </p:spPr>
                </p:cxnSp>
              </p:grpSp>
            </p:grpSp>
            <p:sp>
              <p:nvSpPr>
                <p:cNvPr id="716" name="Rectangle 274"/>
                <p:cNvSpPr>
                  <a:spLocks noChangeArrowheads="1"/>
                </p:cNvSpPr>
                <p:nvPr/>
              </p:nvSpPr>
              <p:spPr bwMode="auto">
                <a:xfrm>
                  <a:off x="703" y="2677"/>
                  <a:ext cx="272" cy="163"/>
                </a:xfrm>
                <a:prstGeom prst="rect">
                  <a:avLst/>
                </a:prstGeom>
                <a:solidFill>
                  <a:schemeClr val="accent1">
                    <a:alpha val="23137"/>
                  </a:schemeClr>
                </a:solidFill>
                <a:ln w="9525">
                  <a:solidFill>
                    <a:schemeClr val="tx1"/>
                  </a:solidFill>
                  <a:miter lim="800000"/>
                  <a:headEnd/>
                  <a:tailEnd/>
                </a:ln>
              </p:spPr>
              <p:txBody>
                <a:bodyPr wrap="none" anchor="ctr"/>
                <a:lstStyle/>
                <a:p>
                  <a:pPr algn="ctr" fontAlgn="base">
                    <a:spcBef>
                      <a:spcPct val="0"/>
                    </a:spcBef>
                    <a:spcAft>
                      <a:spcPct val="0"/>
                    </a:spcAft>
                  </a:pPr>
                  <a:endParaRPr lang="en-US" sz="800" dirty="0" smtClean="0">
                    <a:solidFill>
                      <a:srgbClr val="000000"/>
                    </a:solidFill>
                  </a:endParaRPr>
                </a:p>
              </p:txBody>
            </p:sp>
          </p:grpSp>
        </p:grpSp>
        <p:grpSp>
          <p:nvGrpSpPr>
            <p:cNvPr id="839" name="Group 275"/>
            <p:cNvGrpSpPr>
              <a:grpSpLocks/>
            </p:cNvGrpSpPr>
            <p:nvPr/>
          </p:nvGrpSpPr>
          <p:grpSpPr bwMode="auto">
            <a:xfrm>
              <a:off x="3295650" y="4743450"/>
              <a:ext cx="304800" cy="304800"/>
              <a:chOff x="2064" y="2205"/>
              <a:chExt cx="192" cy="192"/>
            </a:xfrm>
          </p:grpSpPr>
          <p:sp>
            <p:nvSpPr>
              <p:cNvPr id="711" name="Oval 276"/>
              <p:cNvSpPr>
                <a:spLocks noChangeArrowheads="1"/>
              </p:cNvSpPr>
              <p:nvPr/>
            </p:nvSpPr>
            <p:spPr bwMode="auto">
              <a:xfrm>
                <a:off x="2064" y="2205"/>
                <a:ext cx="192" cy="192"/>
              </a:xfrm>
              <a:prstGeom prst="ellipse">
                <a:avLst/>
              </a:prstGeom>
              <a:solidFill>
                <a:srgbClr val="0066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12" name="Freeform 277"/>
              <p:cNvSpPr>
                <a:spLocks/>
              </p:cNvSpPr>
              <p:nvPr/>
            </p:nvSpPr>
            <p:spPr bwMode="auto">
              <a:xfrm>
                <a:off x="2089" y="2255"/>
                <a:ext cx="136" cy="90"/>
              </a:xfrm>
              <a:custGeom>
                <a:avLst/>
                <a:gdLst>
                  <a:gd name="T0" fmla="*/ 0 w 403"/>
                  <a:gd name="T1" fmla="*/ 156 h 248"/>
                  <a:gd name="T2" fmla="*/ 0 w 403"/>
                  <a:gd name="T3" fmla="*/ 156 h 248"/>
                  <a:gd name="T4" fmla="*/ 2 w 403"/>
                  <a:gd name="T5" fmla="*/ 151 h 248"/>
                  <a:gd name="T6" fmla="*/ 5 w 403"/>
                  <a:gd name="T7" fmla="*/ 143 h 248"/>
                  <a:gd name="T8" fmla="*/ 10 w 403"/>
                  <a:gd name="T9" fmla="*/ 133 h 248"/>
                  <a:gd name="T10" fmla="*/ 15 w 403"/>
                  <a:gd name="T11" fmla="*/ 121 h 248"/>
                  <a:gd name="T12" fmla="*/ 22 w 403"/>
                  <a:gd name="T13" fmla="*/ 108 h 248"/>
                  <a:gd name="T14" fmla="*/ 29 w 403"/>
                  <a:gd name="T15" fmla="*/ 94 h 248"/>
                  <a:gd name="T16" fmla="*/ 38 w 403"/>
                  <a:gd name="T17" fmla="*/ 79 h 248"/>
                  <a:gd name="T18" fmla="*/ 46 w 403"/>
                  <a:gd name="T19" fmla="*/ 66 h 248"/>
                  <a:gd name="T20" fmla="*/ 55 w 403"/>
                  <a:gd name="T21" fmla="*/ 51 h 248"/>
                  <a:gd name="T22" fmla="*/ 65 w 403"/>
                  <a:gd name="T23" fmla="*/ 38 h 248"/>
                  <a:gd name="T24" fmla="*/ 74 w 403"/>
                  <a:gd name="T25" fmla="*/ 25 h 248"/>
                  <a:gd name="T26" fmla="*/ 83 w 403"/>
                  <a:gd name="T27" fmla="*/ 15 h 248"/>
                  <a:gd name="T28" fmla="*/ 93 w 403"/>
                  <a:gd name="T29" fmla="*/ 7 h 248"/>
                  <a:gd name="T30" fmla="*/ 102 w 403"/>
                  <a:gd name="T31" fmla="*/ 2 h 248"/>
                  <a:gd name="T32" fmla="*/ 111 w 403"/>
                  <a:gd name="T33" fmla="*/ 0 h 248"/>
                  <a:gd name="T34" fmla="*/ 123 w 403"/>
                  <a:gd name="T35" fmla="*/ 4 h 248"/>
                  <a:gd name="T36" fmla="*/ 136 w 403"/>
                  <a:gd name="T37" fmla="*/ 11 h 248"/>
                  <a:gd name="T38" fmla="*/ 147 w 403"/>
                  <a:gd name="T39" fmla="*/ 25 h 248"/>
                  <a:gd name="T40" fmla="*/ 159 w 403"/>
                  <a:gd name="T41" fmla="*/ 39 h 248"/>
                  <a:gd name="T42" fmla="*/ 168 w 403"/>
                  <a:gd name="T43" fmla="*/ 59 h 248"/>
                  <a:gd name="T44" fmla="*/ 180 w 403"/>
                  <a:gd name="T45" fmla="*/ 79 h 248"/>
                  <a:gd name="T46" fmla="*/ 189 w 403"/>
                  <a:gd name="T47" fmla="*/ 102 h 248"/>
                  <a:gd name="T48" fmla="*/ 200 w 403"/>
                  <a:gd name="T49" fmla="*/ 124 h 248"/>
                  <a:gd name="T50" fmla="*/ 210 w 403"/>
                  <a:gd name="T51" fmla="*/ 147 h 248"/>
                  <a:gd name="T52" fmla="*/ 219 w 403"/>
                  <a:gd name="T53" fmla="*/ 170 h 248"/>
                  <a:gd name="T54" fmla="*/ 229 w 403"/>
                  <a:gd name="T55" fmla="*/ 191 h 248"/>
                  <a:gd name="T56" fmla="*/ 241 w 403"/>
                  <a:gd name="T57" fmla="*/ 209 h 248"/>
                  <a:gd name="T58" fmla="*/ 252 w 403"/>
                  <a:gd name="T59" fmla="*/ 226 h 248"/>
                  <a:gd name="T60" fmla="*/ 263 w 403"/>
                  <a:gd name="T61" fmla="*/ 237 h 248"/>
                  <a:gd name="T62" fmla="*/ 276 w 403"/>
                  <a:gd name="T63" fmla="*/ 245 h 248"/>
                  <a:gd name="T64" fmla="*/ 289 w 403"/>
                  <a:gd name="T65" fmla="*/ 247 h 248"/>
                  <a:gd name="T66" fmla="*/ 297 w 403"/>
                  <a:gd name="T67" fmla="*/ 247 h 248"/>
                  <a:gd name="T68" fmla="*/ 307 w 403"/>
                  <a:gd name="T69" fmla="*/ 242 h 248"/>
                  <a:gd name="T70" fmla="*/ 316 w 403"/>
                  <a:gd name="T71" fmla="*/ 234 h 248"/>
                  <a:gd name="T72" fmla="*/ 326 w 403"/>
                  <a:gd name="T73" fmla="*/ 224 h 248"/>
                  <a:gd name="T74" fmla="*/ 335 w 403"/>
                  <a:gd name="T75" fmla="*/ 212 h 248"/>
                  <a:gd name="T76" fmla="*/ 344 w 403"/>
                  <a:gd name="T77" fmla="*/ 199 h 248"/>
                  <a:gd name="T78" fmla="*/ 353 w 403"/>
                  <a:gd name="T79" fmla="*/ 184 h 248"/>
                  <a:gd name="T80" fmla="*/ 362 w 403"/>
                  <a:gd name="T81" fmla="*/ 169 h 248"/>
                  <a:gd name="T82" fmla="*/ 370 w 403"/>
                  <a:gd name="T83" fmla="*/ 156 h 248"/>
                  <a:gd name="T84" fmla="*/ 377 w 403"/>
                  <a:gd name="T85" fmla="*/ 141 h 248"/>
                  <a:gd name="T86" fmla="*/ 384 w 403"/>
                  <a:gd name="T87" fmla="*/ 128 h 248"/>
                  <a:gd name="T88" fmla="*/ 390 w 403"/>
                  <a:gd name="T89" fmla="*/ 116 h 248"/>
                  <a:gd name="T90" fmla="*/ 395 w 403"/>
                  <a:gd name="T91" fmla="*/ 106 h 248"/>
                  <a:gd name="T92" fmla="*/ 398 w 403"/>
                  <a:gd name="T93" fmla="*/ 98 h 248"/>
                  <a:gd name="T94" fmla="*/ 401 w 403"/>
                  <a:gd name="T95" fmla="*/ 93 h 248"/>
                  <a:gd name="T96" fmla="*/ 402 w 403"/>
                  <a:gd name="T97" fmla="*/ 91 h 2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3"/>
                  <a:gd name="T148" fmla="*/ 0 h 248"/>
                  <a:gd name="T149" fmla="*/ 403 w 403"/>
                  <a:gd name="T150" fmla="*/ 248 h 2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3" h="248">
                    <a:moveTo>
                      <a:pt x="0" y="156"/>
                    </a:moveTo>
                    <a:lnTo>
                      <a:pt x="0" y="156"/>
                    </a:lnTo>
                    <a:lnTo>
                      <a:pt x="2" y="151"/>
                    </a:lnTo>
                    <a:lnTo>
                      <a:pt x="5" y="143"/>
                    </a:lnTo>
                    <a:lnTo>
                      <a:pt x="10" y="133"/>
                    </a:lnTo>
                    <a:lnTo>
                      <a:pt x="15" y="121"/>
                    </a:lnTo>
                    <a:lnTo>
                      <a:pt x="22" y="108"/>
                    </a:lnTo>
                    <a:lnTo>
                      <a:pt x="29" y="94"/>
                    </a:lnTo>
                    <a:lnTo>
                      <a:pt x="38" y="79"/>
                    </a:lnTo>
                    <a:lnTo>
                      <a:pt x="46" y="66"/>
                    </a:lnTo>
                    <a:lnTo>
                      <a:pt x="55" y="51"/>
                    </a:lnTo>
                    <a:lnTo>
                      <a:pt x="65" y="38"/>
                    </a:lnTo>
                    <a:lnTo>
                      <a:pt x="74" y="25"/>
                    </a:lnTo>
                    <a:lnTo>
                      <a:pt x="83" y="15"/>
                    </a:lnTo>
                    <a:lnTo>
                      <a:pt x="93" y="7"/>
                    </a:lnTo>
                    <a:lnTo>
                      <a:pt x="102" y="2"/>
                    </a:lnTo>
                    <a:lnTo>
                      <a:pt x="111" y="0"/>
                    </a:lnTo>
                    <a:lnTo>
                      <a:pt x="123" y="4"/>
                    </a:lnTo>
                    <a:lnTo>
                      <a:pt x="136" y="11"/>
                    </a:lnTo>
                    <a:lnTo>
                      <a:pt x="147" y="25"/>
                    </a:lnTo>
                    <a:lnTo>
                      <a:pt x="159" y="39"/>
                    </a:lnTo>
                    <a:lnTo>
                      <a:pt x="168" y="59"/>
                    </a:lnTo>
                    <a:lnTo>
                      <a:pt x="180" y="79"/>
                    </a:lnTo>
                    <a:lnTo>
                      <a:pt x="189" y="102"/>
                    </a:lnTo>
                    <a:lnTo>
                      <a:pt x="200" y="124"/>
                    </a:lnTo>
                    <a:lnTo>
                      <a:pt x="210" y="147"/>
                    </a:lnTo>
                    <a:lnTo>
                      <a:pt x="219" y="170"/>
                    </a:lnTo>
                    <a:lnTo>
                      <a:pt x="229" y="191"/>
                    </a:lnTo>
                    <a:lnTo>
                      <a:pt x="241" y="209"/>
                    </a:lnTo>
                    <a:lnTo>
                      <a:pt x="252" y="226"/>
                    </a:lnTo>
                    <a:lnTo>
                      <a:pt x="263" y="237"/>
                    </a:lnTo>
                    <a:lnTo>
                      <a:pt x="276" y="245"/>
                    </a:lnTo>
                    <a:lnTo>
                      <a:pt x="289" y="247"/>
                    </a:lnTo>
                    <a:lnTo>
                      <a:pt x="297" y="247"/>
                    </a:lnTo>
                    <a:lnTo>
                      <a:pt x="307" y="242"/>
                    </a:lnTo>
                    <a:lnTo>
                      <a:pt x="316" y="234"/>
                    </a:lnTo>
                    <a:lnTo>
                      <a:pt x="326" y="224"/>
                    </a:lnTo>
                    <a:lnTo>
                      <a:pt x="335" y="212"/>
                    </a:lnTo>
                    <a:lnTo>
                      <a:pt x="344" y="199"/>
                    </a:lnTo>
                    <a:lnTo>
                      <a:pt x="353" y="184"/>
                    </a:lnTo>
                    <a:lnTo>
                      <a:pt x="362" y="169"/>
                    </a:lnTo>
                    <a:lnTo>
                      <a:pt x="370" y="156"/>
                    </a:lnTo>
                    <a:lnTo>
                      <a:pt x="377" y="141"/>
                    </a:lnTo>
                    <a:lnTo>
                      <a:pt x="384" y="128"/>
                    </a:lnTo>
                    <a:lnTo>
                      <a:pt x="390" y="116"/>
                    </a:lnTo>
                    <a:lnTo>
                      <a:pt x="395" y="106"/>
                    </a:lnTo>
                    <a:lnTo>
                      <a:pt x="398" y="98"/>
                    </a:lnTo>
                    <a:lnTo>
                      <a:pt x="401" y="93"/>
                    </a:lnTo>
                    <a:lnTo>
                      <a:pt x="402" y="91"/>
                    </a:lnTo>
                  </a:path>
                </a:pathLst>
              </a:custGeom>
              <a:noFill/>
              <a:ln w="19050" cap="flat" cmpd="sng">
                <a:solidFill>
                  <a:srgbClr val="000000"/>
                </a:solidFill>
                <a:prstDash val="solid"/>
                <a:round/>
                <a:headEnd type="none" w="med" len="med"/>
                <a:tailEnd type="none" w="med" len="med"/>
              </a:ln>
            </p:spPr>
            <p:txBody>
              <a:bodyPr/>
              <a:lstStyle/>
              <a:p>
                <a:pPr fontAlgn="base">
                  <a:spcBef>
                    <a:spcPct val="0"/>
                  </a:spcBef>
                  <a:spcAft>
                    <a:spcPct val="0"/>
                  </a:spcAft>
                </a:pPr>
                <a:endParaRPr lang="en-US" dirty="0" smtClean="0">
                  <a:solidFill>
                    <a:srgbClr val="000000"/>
                  </a:solidFill>
                </a:endParaRPr>
              </a:p>
            </p:txBody>
          </p:sp>
        </p:grpSp>
        <p:grpSp>
          <p:nvGrpSpPr>
            <p:cNvPr id="840" name="Group 278"/>
            <p:cNvGrpSpPr>
              <a:grpSpLocks/>
            </p:cNvGrpSpPr>
            <p:nvPr/>
          </p:nvGrpSpPr>
          <p:grpSpPr bwMode="auto">
            <a:xfrm>
              <a:off x="687404" y="4586361"/>
              <a:ext cx="276230" cy="187328"/>
              <a:chOff x="574" y="2886"/>
              <a:chExt cx="174" cy="118"/>
            </a:xfrm>
          </p:grpSpPr>
          <p:sp>
            <p:nvSpPr>
              <p:cNvPr id="706" name="Oval 279"/>
              <p:cNvSpPr>
                <a:spLocks noChangeArrowheads="1"/>
              </p:cNvSpPr>
              <p:nvPr/>
            </p:nvSpPr>
            <p:spPr bwMode="auto">
              <a:xfrm flipV="1">
                <a:off x="642" y="2933"/>
                <a:ext cx="21" cy="21"/>
              </a:xfrm>
              <a:prstGeom prst="ellipse">
                <a:avLst/>
              </a:prstGeom>
              <a:solidFill>
                <a:schemeClr val="tx2"/>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07" name="Line 280"/>
              <p:cNvSpPr>
                <a:spLocks noChangeShapeType="1"/>
              </p:cNvSpPr>
              <p:nvPr/>
            </p:nvSpPr>
            <p:spPr bwMode="auto">
              <a:xfrm flipV="1">
                <a:off x="574" y="2943"/>
                <a:ext cx="67"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708" name="Oval 281"/>
              <p:cNvSpPr>
                <a:spLocks noChangeArrowheads="1"/>
              </p:cNvSpPr>
              <p:nvPr/>
            </p:nvSpPr>
            <p:spPr bwMode="auto">
              <a:xfrm flipV="1">
                <a:off x="726" y="2886"/>
                <a:ext cx="22" cy="22"/>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09" name="Oval 282"/>
              <p:cNvSpPr>
                <a:spLocks noChangeArrowheads="1"/>
              </p:cNvSpPr>
              <p:nvPr/>
            </p:nvSpPr>
            <p:spPr bwMode="auto">
              <a:xfrm flipV="1">
                <a:off x="726" y="2982"/>
                <a:ext cx="22" cy="22"/>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10" name="Line 283"/>
              <p:cNvSpPr>
                <a:spLocks noChangeShapeType="1"/>
              </p:cNvSpPr>
              <p:nvPr/>
            </p:nvSpPr>
            <p:spPr bwMode="auto">
              <a:xfrm>
                <a:off x="660" y="2949"/>
                <a:ext cx="60" cy="34"/>
              </a:xfrm>
              <a:prstGeom prst="line">
                <a:avLst/>
              </a:prstGeom>
              <a:noFill/>
              <a:ln w="9525">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grpSp>
        <p:cxnSp>
          <p:nvCxnSpPr>
            <p:cNvPr id="578" name="AutoShape 284"/>
            <p:cNvCxnSpPr>
              <a:cxnSpLocks noChangeShapeType="1"/>
              <a:stCxn id="716" idx="1"/>
              <a:endCxn id="703" idx="4"/>
            </p:cNvCxnSpPr>
            <p:nvPr/>
          </p:nvCxnSpPr>
          <p:spPr bwMode="auto">
            <a:xfrm rot="10800000" flipV="1">
              <a:off x="1317625" y="4308475"/>
              <a:ext cx="144463" cy="219075"/>
            </a:xfrm>
            <a:prstGeom prst="bentConnector2">
              <a:avLst/>
            </a:prstGeom>
            <a:noFill/>
            <a:ln w="9525">
              <a:solidFill>
                <a:schemeClr val="tx1"/>
              </a:solidFill>
              <a:miter lim="800000"/>
              <a:headEnd/>
              <a:tailEnd/>
            </a:ln>
          </p:spPr>
        </p:cxnSp>
        <p:cxnSp>
          <p:nvCxnSpPr>
            <p:cNvPr id="579" name="AutoShape 285"/>
            <p:cNvCxnSpPr>
              <a:cxnSpLocks noChangeShapeType="1"/>
              <a:stCxn id="695" idx="0"/>
              <a:endCxn id="709" idx="0"/>
            </p:cNvCxnSpPr>
            <p:nvPr/>
          </p:nvCxnSpPr>
          <p:spPr bwMode="auto">
            <a:xfrm rot="16200000" flipV="1">
              <a:off x="1647031" y="4072732"/>
              <a:ext cx="66675" cy="1468438"/>
            </a:xfrm>
            <a:prstGeom prst="bentConnector3">
              <a:avLst>
                <a:gd name="adj1" fmla="val -585718"/>
              </a:avLst>
            </a:prstGeom>
            <a:noFill/>
            <a:ln w="9525">
              <a:solidFill>
                <a:schemeClr val="tx1"/>
              </a:solidFill>
              <a:miter lim="800000"/>
              <a:headEnd/>
              <a:tailEnd/>
            </a:ln>
          </p:spPr>
        </p:cxnSp>
        <p:grpSp>
          <p:nvGrpSpPr>
            <p:cNvPr id="841" name="Group 286"/>
            <p:cNvGrpSpPr>
              <a:grpSpLocks/>
            </p:cNvGrpSpPr>
            <p:nvPr/>
          </p:nvGrpSpPr>
          <p:grpSpPr bwMode="auto">
            <a:xfrm>
              <a:off x="1165240" y="4527601"/>
              <a:ext cx="169865" cy="182565"/>
              <a:chOff x="777" y="2943"/>
              <a:chExt cx="107" cy="115"/>
            </a:xfrm>
          </p:grpSpPr>
          <p:sp>
            <p:nvSpPr>
              <p:cNvPr id="702" name="Oval 287"/>
              <p:cNvSpPr>
                <a:spLocks noChangeArrowheads="1"/>
              </p:cNvSpPr>
              <p:nvPr/>
            </p:nvSpPr>
            <p:spPr bwMode="auto">
              <a:xfrm flipV="1">
                <a:off x="777" y="2987"/>
                <a:ext cx="21" cy="21"/>
              </a:xfrm>
              <a:prstGeom prst="ellipse">
                <a:avLst/>
              </a:prstGeom>
              <a:solidFill>
                <a:schemeClr val="tx2"/>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03" name="Oval 288"/>
              <p:cNvSpPr>
                <a:spLocks noChangeArrowheads="1"/>
              </p:cNvSpPr>
              <p:nvPr/>
            </p:nvSpPr>
            <p:spPr bwMode="auto">
              <a:xfrm flipV="1">
                <a:off x="862" y="2943"/>
                <a:ext cx="22" cy="22"/>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04" name="Oval 289"/>
              <p:cNvSpPr>
                <a:spLocks noChangeArrowheads="1"/>
              </p:cNvSpPr>
              <p:nvPr/>
            </p:nvSpPr>
            <p:spPr bwMode="auto">
              <a:xfrm flipV="1">
                <a:off x="861" y="3036"/>
                <a:ext cx="22" cy="22"/>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05" name="Line 290"/>
              <p:cNvSpPr>
                <a:spLocks noChangeShapeType="1"/>
              </p:cNvSpPr>
              <p:nvPr/>
            </p:nvSpPr>
            <p:spPr bwMode="auto">
              <a:xfrm>
                <a:off x="795" y="3003"/>
                <a:ext cx="60" cy="34"/>
              </a:xfrm>
              <a:prstGeom prst="line">
                <a:avLst/>
              </a:prstGeom>
              <a:noFill/>
              <a:ln w="9525">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grpSp>
        <p:cxnSp>
          <p:nvCxnSpPr>
            <p:cNvPr id="581" name="AutoShape 291"/>
            <p:cNvCxnSpPr>
              <a:cxnSpLocks noChangeShapeType="1"/>
              <a:stCxn id="702" idx="3"/>
              <a:endCxn id="708" idx="6"/>
            </p:cNvCxnSpPr>
            <p:nvPr/>
          </p:nvCxnSpPr>
          <p:spPr bwMode="auto">
            <a:xfrm flipH="1">
              <a:off x="963613" y="4603750"/>
              <a:ext cx="206375" cy="0"/>
            </a:xfrm>
            <a:prstGeom prst="straightConnector1">
              <a:avLst/>
            </a:prstGeom>
            <a:noFill/>
            <a:ln w="9525">
              <a:solidFill>
                <a:schemeClr val="tx1"/>
              </a:solidFill>
              <a:round/>
              <a:headEnd/>
              <a:tailEnd/>
            </a:ln>
          </p:spPr>
        </p:cxnSp>
        <p:cxnSp>
          <p:nvCxnSpPr>
            <p:cNvPr id="582" name="AutoShape 292"/>
            <p:cNvCxnSpPr>
              <a:cxnSpLocks noChangeShapeType="1"/>
              <a:stCxn id="526" idx="3"/>
              <a:endCxn id="704" idx="0"/>
            </p:cNvCxnSpPr>
            <p:nvPr/>
          </p:nvCxnSpPr>
          <p:spPr bwMode="auto">
            <a:xfrm rot="10800000">
              <a:off x="1316038" y="4710113"/>
              <a:ext cx="204787" cy="133350"/>
            </a:xfrm>
            <a:prstGeom prst="bentConnector2">
              <a:avLst/>
            </a:prstGeom>
            <a:noFill/>
            <a:ln w="9525">
              <a:solidFill>
                <a:schemeClr val="tx1"/>
              </a:solidFill>
              <a:miter lim="800000"/>
              <a:headEnd/>
              <a:tailEnd/>
            </a:ln>
          </p:spPr>
        </p:cxnSp>
        <p:grpSp>
          <p:nvGrpSpPr>
            <p:cNvPr id="842" name="Group 293"/>
            <p:cNvGrpSpPr>
              <a:grpSpLocks/>
            </p:cNvGrpSpPr>
            <p:nvPr/>
          </p:nvGrpSpPr>
          <p:grpSpPr bwMode="auto">
            <a:xfrm>
              <a:off x="2109788" y="4465638"/>
              <a:ext cx="168275" cy="187325"/>
              <a:chOff x="387" y="1229"/>
              <a:chExt cx="106" cy="118"/>
            </a:xfrm>
          </p:grpSpPr>
          <p:sp>
            <p:nvSpPr>
              <p:cNvPr id="698" name="Oval 294"/>
              <p:cNvSpPr>
                <a:spLocks noChangeArrowheads="1"/>
              </p:cNvSpPr>
              <p:nvPr/>
            </p:nvSpPr>
            <p:spPr bwMode="auto">
              <a:xfrm flipH="1" flipV="1">
                <a:off x="387" y="1229"/>
                <a:ext cx="22" cy="22"/>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699" name="Oval 295"/>
              <p:cNvSpPr>
                <a:spLocks noChangeArrowheads="1"/>
              </p:cNvSpPr>
              <p:nvPr/>
            </p:nvSpPr>
            <p:spPr bwMode="auto">
              <a:xfrm flipH="1" flipV="1">
                <a:off x="387" y="1325"/>
                <a:ext cx="22" cy="22"/>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00" name="Oval 296"/>
              <p:cNvSpPr>
                <a:spLocks noChangeArrowheads="1"/>
              </p:cNvSpPr>
              <p:nvPr/>
            </p:nvSpPr>
            <p:spPr bwMode="auto">
              <a:xfrm flipH="1" flipV="1">
                <a:off x="472" y="1276"/>
                <a:ext cx="21" cy="21"/>
              </a:xfrm>
              <a:prstGeom prst="ellipse">
                <a:avLst/>
              </a:prstGeom>
              <a:solidFill>
                <a:schemeClr val="tx2"/>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701" name="Line 297"/>
              <p:cNvSpPr>
                <a:spLocks noChangeShapeType="1"/>
              </p:cNvSpPr>
              <p:nvPr/>
            </p:nvSpPr>
            <p:spPr bwMode="auto">
              <a:xfrm flipH="1">
                <a:off x="421" y="1286"/>
                <a:ext cx="60" cy="34"/>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grpSp>
        <p:cxnSp>
          <p:nvCxnSpPr>
            <p:cNvPr id="584" name="AutoShape 298"/>
            <p:cNvCxnSpPr>
              <a:cxnSpLocks noChangeShapeType="1"/>
              <a:stCxn id="526" idx="0"/>
              <a:endCxn id="699" idx="0"/>
            </p:cNvCxnSpPr>
            <p:nvPr/>
          </p:nvCxnSpPr>
          <p:spPr bwMode="auto">
            <a:xfrm flipV="1">
              <a:off x="1749425" y="4652963"/>
              <a:ext cx="377825" cy="190500"/>
            </a:xfrm>
            <a:prstGeom prst="bentConnector2">
              <a:avLst/>
            </a:prstGeom>
            <a:noFill/>
            <a:ln w="9525">
              <a:solidFill>
                <a:schemeClr val="tx1"/>
              </a:solidFill>
              <a:miter lim="800000"/>
              <a:headEnd/>
              <a:tailEnd/>
            </a:ln>
          </p:spPr>
        </p:cxnSp>
        <p:cxnSp>
          <p:nvCxnSpPr>
            <p:cNvPr id="585" name="AutoShape 299"/>
            <p:cNvCxnSpPr>
              <a:cxnSpLocks noChangeShapeType="1"/>
              <a:stCxn id="716" idx="3"/>
              <a:endCxn id="698" idx="4"/>
            </p:cNvCxnSpPr>
            <p:nvPr/>
          </p:nvCxnSpPr>
          <p:spPr bwMode="auto">
            <a:xfrm>
              <a:off x="1893888" y="4308475"/>
              <a:ext cx="233362" cy="157163"/>
            </a:xfrm>
            <a:prstGeom prst="bentConnector2">
              <a:avLst/>
            </a:prstGeom>
            <a:noFill/>
            <a:ln w="9525">
              <a:solidFill>
                <a:schemeClr val="tx1"/>
              </a:solidFill>
              <a:miter lim="800000"/>
              <a:headEnd/>
              <a:tailEnd/>
            </a:ln>
          </p:spPr>
        </p:cxnSp>
        <p:grpSp>
          <p:nvGrpSpPr>
            <p:cNvPr id="843" name="Group 300"/>
            <p:cNvGrpSpPr>
              <a:grpSpLocks/>
            </p:cNvGrpSpPr>
            <p:nvPr/>
          </p:nvGrpSpPr>
          <p:grpSpPr bwMode="auto">
            <a:xfrm>
              <a:off x="2397125" y="4652963"/>
              <a:ext cx="168275" cy="187325"/>
              <a:chOff x="387" y="1229"/>
              <a:chExt cx="106" cy="118"/>
            </a:xfrm>
          </p:grpSpPr>
          <p:sp>
            <p:nvSpPr>
              <p:cNvPr id="694" name="Oval 301"/>
              <p:cNvSpPr>
                <a:spLocks noChangeArrowheads="1"/>
              </p:cNvSpPr>
              <p:nvPr/>
            </p:nvSpPr>
            <p:spPr bwMode="auto">
              <a:xfrm flipH="1" flipV="1">
                <a:off x="387" y="1229"/>
                <a:ext cx="22" cy="22"/>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695" name="Oval 302"/>
              <p:cNvSpPr>
                <a:spLocks noChangeArrowheads="1"/>
              </p:cNvSpPr>
              <p:nvPr/>
            </p:nvSpPr>
            <p:spPr bwMode="auto">
              <a:xfrm flipH="1" flipV="1">
                <a:off x="387" y="1325"/>
                <a:ext cx="22" cy="22"/>
              </a:xfrm>
              <a:prstGeom prst="ellipse">
                <a:avLst/>
              </a:prstGeom>
              <a:solidFill>
                <a:srgbClr val="FFFF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696" name="Oval 303"/>
              <p:cNvSpPr>
                <a:spLocks noChangeArrowheads="1"/>
              </p:cNvSpPr>
              <p:nvPr/>
            </p:nvSpPr>
            <p:spPr bwMode="auto">
              <a:xfrm flipH="1" flipV="1">
                <a:off x="472" y="1276"/>
                <a:ext cx="21" cy="21"/>
              </a:xfrm>
              <a:prstGeom prst="ellipse">
                <a:avLst/>
              </a:prstGeom>
              <a:solidFill>
                <a:schemeClr val="tx2"/>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697" name="Line 304"/>
              <p:cNvSpPr>
                <a:spLocks noChangeShapeType="1"/>
              </p:cNvSpPr>
              <p:nvPr/>
            </p:nvSpPr>
            <p:spPr bwMode="auto">
              <a:xfrm flipH="1">
                <a:off x="421" y="1286"/>
                <a:ext cx="60" cy="34"/>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grpSp>
        <p:cxnSp>
          <p:nvCxnSpPr>
            <p:cNvPr id="587" name="AutoShape 305"/>
            <p:cNvCxnSpPr>
              <a:cxnSpLocks noChangeShapeType="1"/>
              <a:stCxn id="700" idx="4"/>
              <a:endCxn id="694" idx="4"/>
            </p:cNvCxnSpPr>
            <p:nvPr/>
          </p:nvCxnSpPr>
          <p:spPr bwMode="auto">
            <a:xfrm rot="5400000" flipV="1">
              <a:off x="2282825" y="4521201"/>
              <a:ext cx="111125" cy="152400"/>
            </a:xfrm>
            <a:prstGeom prst="bentConnector3">
              <a:avLst>
                <a:gd name="adj1" fmla="val -207144"/>
              </a:avLst>
            </a:prstGeom>
            <a:noFill/>
            <a:ln w="9525">
              <a:solidFill>
                <a:schemeClr val="tx1"/>
              </a:solidFill>
              <a:miter lim="800000"/>
              <a:headEnd/>
              <a:tailEnd/>
            </a:ln>
          </p:spPr>
        </p:cxnSp>
        <p:grpSp>
          <p:nvGrpSpPr>
            <p:cNvPr id="844" name="Group 306"/>
            <p:cNvGrpSpPr>
              <a:grpSpLocks/>
            </p:cNvGrpSpPr>
            <p:nvPr/>
          </p:nvGrpSpPr>
          <p:grpSpPr bwMode="auto">
            <a:xfrm>
              <a:off x="4437063" y="4313238"/>
              <a:ext cx="304800" cy="304800"/>
              <a:chOff x="2577" y="2717"/>
              <a:chExt cx="192" cy="192"/>
            </a:xfrm>
          </p:grpSpPr>
          <p:sp>
            <p:nvSpPr>
              <p:cNvPr id="690" name="Rectangle 307"/>
              <p:cNvSpPr>
                <a:spLocks noChangeArrowheads="1"/>
              </p:cNvSpPr>
              <p:nvPr/>
            </p:nvSpPr>
            <p:spPr bwMode="auto">
              <a:xfrm rot="-5400000">
                <a:off x="2577" y="2717"/>
                <a:ext cx="192" cy="192"/>
              </a:xfrm>
              <a:prstGeom prst="rect">
                <a:avLst/>
              </a:prstGeom>
              <a:solidFill>
                <a:schemeClr val="accent1"/>
              </a:solidFill>
              <a:ln w="12700">
                <a:solidFill>
                  <a:schemeClr val="tx1"/>
                </a:solidFill>
                <a:miter lim="800000"/>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grpSp>
            <p:nvGrpSpPr>
              <p:cNvPr id="845" name="Group 308"/>
              <p:cNvGrpSpPr>
                <a:grpSpLocks/>
              </p:cNvGrpSpPr>
              <p:nvPr/>
            </p:nvGrpSpPr>
            <p:grpSpPr bwMode="auto">
              <a:xfrm>
                <a:off x="2613" y="2741"/>
                <a:ext cx="147" cy="136"/>
                <a:chOff x="2475" y="2459"/>
                <a:chExt cx="188" cy="155"/>
              </a:xfrm>
            </p:grpSpPr>
            <p:sp>
              <p:nvSpPr>
                <p:cNvPr id="692" name="Freeform 309"/>
                <p:cNvSpPr>
                  <a:spLocks/>
                </p:cNvSpPr>
                <p:nvPr/>
              </p:nvSpPr>
              <p:spPr bwMode="auto">
                <a:xfrm>
                  <a:off x="2572" y="2459"/>
                  <a:ext cx="91" cy="149"/>
                </a:xfrm>
                <a:custGeom>
                  <a:avLst/>
                  <a:gdLst>
                    <a:gd name="T0" fmla="*/ 0 w 91"/>
                    <a:gd name="T1" fmla="*/ 0 h 149"/>
                    <a:gd name="T2" fmla="*/ 39 w 91"/>
                    <a:gd name="T3" fmla="*/ 11 h 149"/>
                    <a:gd name="T4" fmla="*/ 66 w 91"/>
                    <a:gd name="T5" fmla="*/ 51 h 149"/>
                    <a:gd name="T6" fmla="*/ 90 w 91"/>
                    <a:gd name="T7" fmla="*/ 148 h 149"/>
                    <a:gd name="T8" fmla="*/ 0 60000 65536"/>
                    <a:gd name="T9" fmla="*/ 0 60000 65536"/>
                    <a:gd name="T10" fmla="*/ 0 60000 65536"/>
                    <a:gd name="T11" fmla="*/ 0 60000 65536"/>
                    <a:gd name="T12" fmla="*/ 0 w 91"/>
                    <a:gd name="T13" fmla="*/ 0 h 149"/>
                    <a:gd name="T14" fmla="*/ 91 w 91"/>
                    <a:gd name="T15" fmla="*/ 149 h 149"/>
                  </a:gdLst>
                  <a:ahLst/>
                  <a:cxnLst>
                    <a:cxn ang="T8">
                      <a:pos x="T0" y="T1"/>
                    </a:cxn>
                    <a:cxn ang="T9">
                      <a:pos x="T2" y="T3"/>
                    </a:cxn>
                    <a:cxn ang="T10">
                      <a:pos x="T4" y="T5"/>
                    </a:cxn>
                    <a:cxn ang="T11">
                      <a:pos x="T6" y="T7"/>
                    </a:cxn>
                  </a:cxnLst>
                  <a:rect l="T12" t="T13" r="T14" b="T15"/>
                  <a:pathLst>
                    <a:path w="91" h="149">
                      <a:moveTo>
                        <a:pt x="0" y="0"/>
                      </a:moveTo>
                      <a:lnTo>
                        <a:pt x="39" y="11"/>
                      </a:lnTo>
                      <a:lnTo>
                        <a:pt x="66" y="51"/>
                      </a:lnTo>
                      <a:lnTo>
                        <a:pt x="90" y="148"/>
                      </a:lnTo>
                    </a:path>
                  </a:pathLst>
                </a:custGeom>
                <a:solidFill>
                  <a:schemeClr val="accent1"/>
                </a:solidFill>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lang="en-US" dirty="0" smtClean="0">
                    <a:solidFill>
                      <a:srgbClr val="000000"/>
                    </a:solidFill>
                  </a:endParaRPr>
                </a:p>
              </p:txBody>
            </p:sp>
            <p:sp>
              <p:nvSpPr>
                <p:cNvPr id="693" name="Freeform 310"/>
                <p:cNvSpPr>
                  <a:spLocks/>
                </p:cNvSpPr>
                <p:nvPr/>
              </p:nvSpPr>
              <p:spPr bwMode="auto">
                <a:xfrm>
                  <a:off x="2475" y="2459"/>
                  <a:ext cx="94" cy="155"/>
                </a:xfrm>
                <a:custGeom>
                  <a:avLst/>
                  <a:gdLst>
                    <a:gd name="T0" fmla="*/ 93 w 94"/>
                    <a:gd name="T1" fmla="*/ 0 h 155"/>
                    <a:gd name="T2" fmla="*/ 51 w 94"/>
                    <a:gd name="T3" fmla="*/ 11 h 155"/>
                    <a:gd name="T4" fmla="*/ 25 w 94"/>
                    <a:gd name="T5" fmla="*/ 53 h 155"/>
                    <a:gd name="T6" fmla="*/ 0 w 94"/>
                    <a:gd name="T7" fmla="*/ 154 h 155"/>
                    <a:gd name="T8" fmla="*/ 0 60000 65536"/>
                    <a:gd name="T9" fmla="*/ 0 60000 65536"/>
                    <a:gd name="T10" fmla="*/ 0 60000 65536"/>
                    <a:gd name="T11" fmla="*/ 0 60000 65536"/>
                    <a:gd name="T12" fmla="*/ 0 w 94"/>
                    <a:gd name="T13" fmla="*/ 0 h 155"/>
                    <a:gd name="T14" fmla="*/ 94 w 94"/>
                    <a:gd name="T15" fmla="*/ 155 h 155"/>
                  </a:gdLst>
                  <a:ahLst/>
                  <a:cxnLst>
                    <a:cxn ang="T8">
                      <a:pos x="T0" y="T1"/>
                    </a:cxn>
                    <a:cxn ang="T9">
                      <a:pos x="T2" y="T3"/>
                    </a:cxn>
                    <a:cxn ang="T10">
                      <a:pos x="T4" y="T5"/>
                    </a:cxn>
                    <a:cxn ang="T11">
                      <a:pos x="T6" y="T7"/>
                    </a:cxn>
                  </a:cxnLst>
                  <a:rect l="T12" t="T13" r="T14" b="T15"/>
                  <a:pathLst>
                    <a:path w="94" h="155">
                      <a:moveTo>
                        <a:pt x="93" y="0"/>
                      </a:moveTo>
                      <a:lnTo>
                        <a:pt x="51" y="11"/>
                      </a:lnTo>
                      <a:lnTo>
                        <a:pt x="25" y="53"/>
                      </a:lnTo>
                      <a:lnTo>
                        <a:pt x="0" y="154"/>
                      </a:lnTo>
                    </a:path>
                  </a:pathLst>
                </a:custGeom>
                <a:solidFill>
                  <a:schemeClr val="accent1"/>
                </a:solidFill>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lang="en-US" dirty="0" smtClean="0">
                    <a:solidFill>
                      <a:srgbClr val="000000"/>
                    </a:solidFill>
                  </a:endParaRPr>
                </a:p>
              </p:txBody>
            </p:sp>
          </p:grpSp>
        </p:grpSp>
        <p:cxnSp>
          <p:nvCxnSpPr>
            <p:cNvPr id="589" name="AutoShape 311"/>
            <p:cNvCxnSpPr>
              <a:cxnSpLocks noChangeShapeType="1"/>
              <a:stCxn id="741" idx="3"/>
              <a:endCxn id="745" idx="5"/>
            </p:cNvCxnSpPr>
            <p:nvPr/>
          </p:nvCxnSpPr>
          <p:spPr bwMode="auto">
            <a:xfrm rot="-5400000">
              <a:off x="4297362" y="1770063"/>
              <a:ext cx="4763" cy="503238"/>
            </a:xfrm>
            <a:prstGeom prst="bentConnector3">
              <a:avLst>
                <a:gd name="adj1" fmla="val 5000000"/>
              </a:avLst>
            </a:prstGeom>
            <a:noFill/>
            <a:ln w="9525">
              <a:solidFill>
                <a:schemeClr val="tx1"/>
              </a:solidFill>
              <a:miter lim="800000"/>
              <a:headEnd/>
              <a:tailEnd/>
            </a:ln>
          </p:spPr>
        </p:cxnSp>
        <p:grpSp>
          <p:nvGrpSpPr>
            <p:cNvPr id="846" name="Group 312"/>
            <p:cNvGrpSpPr>
              <a:grpSpLocks/>
            </p:cNvGrpSpPr>
            <p:nvPr/>
          </p:nvGrpSpPr>
          <p:grpSpPr bwMode="auto">
            <a:xfrm>
              <a:off x="5019675" y="1504950"/>
              <a:ext cx="304800" cy="304800"/>
              <a:chOff x="2064" y="2205"/>
              <a:chExt cx="192" cy="192"/>
            </a:xfrm>
          </p:grpSpPr>
          <p:sp>
            <p:nvSpPr>
              <p:cNvPr id="688" name="Oval 313"/>
              <p:cNvSpPr>
                <a:spLocks noChangeArrowheads="1"/>
              </p:cNvSpPr>
              <p:nvPr/>
            </p:nvSpPr>
            <p:spPr bwMode="auto">
              <a:xfrm>
                <a:off x="2064" y="2205"/>
                <a:ext cx="192" cy="192"/>
              </a:xfrm>
              <a:prstGeom prst="ellipse">
                <a:avLst/>
              </a:prstGeom>
              <a:solidFill>
                <a:srgbClr val="0066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689" name="Freeform 314"/>
              <p:cNvSpPr>
                <a:spLocks/>
              </p:cNvSpPr>
              <p:nvPr/>
            </p:nvSpPr>
            <p:spPr bwMode="auto">
              <a:xfrm>
                <a:off x="2089" y="2255"/>
                <a:ext cx="136" cy="90"/>
              </a:xfrm>
              <a:custGeom>
                <a:avLst/>
                <a:gdLst>
                  <a:gd name="T0" fmla="*/ 0 w 403"/>
                  <a:gd name="T1" fmla="*/ 156 h 248"/>
                  <a:gd name="T2" fmla="*/ 0 w 403"/>
                  <a:gd name="T3" fmla="*/ 156 h 248"/>
                  <a:gd name="T4" fmla="*/ 2 w 403"/>
                  <a:gd name="T5" fmla="*/ 151 h 248"/>
                  <a:gd name="T6" fmla="*/ 5 w 403"/>
                  <a:gd name="T7" fmla="*/ 143 h 248"/>
                  <a:gd name="T8" fmla="*/ 10 w 403"/>
                  <a:gd name="T9" fmla="*/ 133 h 248"/>
                  <a:gd name="T10" fmla="*/ 15 w 403"/>
                  <a:gd name="T11" fmla="*/ 121 h 248"/>
                  <a:gd name="T12" fmla="*/ 22 w 403"/>
                  <a:gd name="T13" fmla="*/ 108 h 248"/>
                  <a:gd name="T14" fmla="*/ 29 w 403"/>
                  <a:gd name="T15" fmla="*/ 94 h 248"/>
                  <a:gd name="T16" fmla="*/ 38 w 403"/>
                  <a:gd name="T17" fmla="*/ 79 h 248"/>
                  <a:gd name="T18" fmla="*/ 46 w 403"/>
                  <a:gd name="T19" fmla="*/ 66 h 248"/>
                  <a:gd name="T20" fmla="*/ 55 w 403"/>
                  <a:gd name="T21" fmla="*/ 51 h 248"/>
                  <a:gd name="T22" fmla="*/ 65 w 403"/>
                  <a:gd name="T23" fmla="*/ 38 h 248"/>
                  <a:gd name="T24" fmla="*/ 74 w 403"/>
                  <a:gd name="T25" fmla="*/ 25 h 248"/>
                  <a:gd name="T26" fmla="*/ 83 w 403"/>
                  <a:gd name="T27" fmla="*/ 15 h 248"/>
                  <a:gd name="T28" fmla="*/ 93 w 403"/>
                  <a:gd name="T29" fmla="*/ 7 h 248"/>
                  <a:gd name="T30" fmla="*/ 102 w 403"/>
                  <a:gd name="T31" fmla="*/ 2 h 248"/>
                  <a:gd name="T32" fmla="*/ 111 w 403"/>
                  <a:gd name="T33" fmla="*/ 0 h 248"/>
                  <a:gd name="T34" fmla="*/ 123 w 403"/>
                  <a:gd name="T35" fmla="*/ 4 h 248"/>
                  <a:gd name="T36" fmla="*/ 136 w 403"/>
                  <a:gd name="T37" fmla="*/ 11 h 248"/>
                  <a:gd name="T38" fmla="*/ 147 w 403"/>
                  <a:gd name="T39" fmla="*/ 25 h 248"/>
                  <a:gd name="T40" fmla="*/ 159 w 403"/>
                  <a:gd name="T41" fmla="*/ 39 h 248"/>
                  <a:gd name="T42" fmla="*/ 168 w 403"/>
                  <a:gd name="T43" fmla="*/ 59 h 248"/>
                  <a:gd name="T44" fmla="*/ 180 w 403"/>
                  <a:gd name="T45" fmla="*/ 79 h 248"/>
                  <a:gd name="T46" fmla="*/ 189 w 403"/>
                  <a:gd name="T47" fmla="*/ 102 h 248"/>
                  <a:gd name="T48" fmla="*/ 200 w 403"/>
                  <a:gd name="T49" fmla="*/ 124 h 248"/>
                  <a:gd name="T50" fmla="*/ 210 w 403"/>
                  <a:gd name="T51" fmla="*/ 147 h 248"/>
                  <a:gd name="T52" fmla="*/ 219 w 403"/>
                  <a:gd name="T53" fmla="*/ 170 h 248"/>
                  <a:gd name="T54" fmla="*/ 229 w 403"/>
                  <a:gd name="T55" fmla="*/ 191 h 248"/>
                  <a:gd name="T56" fmla="*/ 241 w 403"/>
                  <a:gd name="T57" fmla="*/ 209 h 248"/>
                  <a:gd name="T58" fmla="*/ 252 w 403"/>
                  <a:gd name="T59" fmla="*/ 226 h 248"/>
                  <a:gd name="T60" fmla="*/ 263 w 403"/>
                  <a:gd name="T61" fmla="*/ 237 h 248"/>
                  <a:gd name="T62" fmla="*/ 276 w 403"/>
                  <a:gd name="T63" fmla="*/ 245 h 248"/>
                  <a:gd name="T64" fmla="*/ 289 w 403"/>
                  <a:gd name="T65" fmla="*/ 247 h 248"/>
                  <a:gd name="T66" fmla="*/ 297 w 403"/>
                  <a:gd name="T67" fmla="*/ 247 h 248"/>
                  <a:gd name="T68" fmla="*/ 307 w 403"/>
                  <a:gd name="T69" fmla="*/ 242 h 248"/>
                  <a:gd name="T70" fmla="*/ 316 w 403"/>
                  <a:gd name="T71" fmla="*/ 234 h 248"/>
                  <a:gd name="T72" fmla="*/ 326 w 403"/>
                  <a:gd name="T73" fmla="*/ 224 h 248"/>
                  <a:gd name="T74" fmla="*/ 335 w 403"/>
                  <a:gd name="T75" fmla="*/ 212 h 248"/>
                  <a:gd name="T76" fmla="*/ 344 w 403"/>
                  <a:gd name="T77" fmla="*/ 199 h 248"/>
                  <a:gd name="T78" fmla="*/ 353 w 403"/>
                  <a:gd name="T79" fmla="*/ 184 h 248"/>
                  <a:gd name="T80" fmla="*/ 362 w 403"/>
                  <a:gd name="T81" fmla="*/ 169 h 248"/>
                  <a:gd name="T82" fmla="*/ 370 w 403"/>
                  <a:gd name="T83" fmla="*/ 156 h 248"/>
                  <a:gd name="T84" fmla="*/ 377 w 403"/>
                  <a:gd name="T85" fmla="*/ 141 h 248"/>
                  <a:gd name="T86" fmla="*/ 384 w 403"/>
                  <a:gd name="T87" fmla="*/ 128 h 248"/>
                  <a:gd name="T88" fmla="*/ 390 w 403"/>
                  <a:gd name="T89" fmla="*/ 116 h 248"/>
                  <a:gd name="T90" fmla="*/ 395 w 403"/>
                  <a:gd name="T91" fmla="*/ 106 h 248"/>
                  <a:gd name="T92" fmla="*/ 398 w 403"/>
                  <a:gd name="T93" fmla="*/ 98 h 248"/>
                  <a:gd name="T94" fmla="*/ 401 w 403"/>
                  <a:gd name="T95" fmla="*/ 93 h 248"/>
                  <a:gd name="T96" fmla="*/ 402 w 403"/>
                  <a:gd name="T97" fmla="*/ 91 h 2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3"/>
                  <a:gd name="T148" fmla="*/ 0 h 248"/>
                  <a:gd name="T149" fmla="*/ 403 w 403"/>
                  <a:gd name="T150" fmla="*/ 248 h 2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3" h="248">
                    <a:moveTo>
                      <a:pt x="0" y="156"/>
                    </a:moveTo>
                    <a:lnTo>
                      <a:pt x="0" y="156"/>
                    </a:lnTo>
                    <a:lnTo>
                      <a:pt x="2" y="151"/>
                    </a:lnTo>
                    <a:lnTo>
                      <a:pt x="5" y="143"/>
                    </a:lnTo>
                    <a:lnTo>
                      <a:pt x="10" y="133"/>
                    </a:lnTo>
                    <a:lnTo>
                      <a:pt x="15" y="121"/>
                    </a:lnTo>
                    <a:lnTo>
                      <a:pt x="22" y="108"/>
                    </a:lnTo>
                    <a:lnTo>
                      <a:pt x="29" y="94"/>
                    </a:lnTo>
                    <a:lnTo>
                      <a:pt x="38" y="79"/>
                    </a:lnTo>
                    <a:lnTo>
                      <a:pt x="46" y="66"/>
                    </a:lnTo>
                    <a:lnTo>
                      <a:pt x="55" y="51"/>
                    </a:lnTo>
                    <a:lnTo>
                      <a:pt x="65" y="38"/>
                    </a:lnTo>
                    <a:lnTo>
                      <a:pt x="74" y="25"/>
                    </a:lnTo>
                    <a:lnTo>
                      <a:pt x="83" y="15"/>
                    </a:lnTo>
                    <a:lnTo>
                      <a:pt x="93" y="7"/>
                    </a:lnTo>
                    <a:lnTo>
                      <a:pt x="102" y="2"/>
                    </a:lnTo>
                    <a:lnTo>
                      <a:pt x="111" y="0"/>
                    </a:lnTo>
                    <a:lnTo>
                      <a:pt x="123" y="4"/>
                    </a:lnTo>
                    <a:lnTo>
                      <a:pt x="136" y="11"/>
                    </a:lnTo>
                    <a:lnTo>
                      <a:pt x="147" y="25"/>
                    </a:lnTo>
                    <a:lnTo>
                      <a:pt x="159" y="39"/>
                    </a:lnTo>
                    <a:lnTo>
                      <a:pt x="168" y="59"/>
                    </a:lnTo>
                    <a:lnTo>
                      <a:pt x="180" y="79"/>
                    </a:lnTo>
                    <a:lnTo>
                      <a:pt x="189" y="102"/>
                    </a:lnTo>
                    <a:lnTo>
                      <a:pt x="200" y="124"/>
                    </a:lnTo>
                    <a:lnTo>
                      <a:pt x="210" y="147"/>
                    </a:lnTo>
                    <a:lnTo>
                      <a:pt x="219" y="170"/>
                    </a:lnTo>
                    <a:lnTo>
                      <a:pt x="229" y="191"/>
                    </a:lnTo>
                    <a:lnTo>
                      <a:pt x="241" y="209"/>
                    </a:lnTo>
                    <a:lnTo>
                      <a:pt x="252" y="226"/>
                    </a:lnTo>
                    <a:lnTo>
                      <a:pt x="263" y="237"/>
                    </a:lnTo>
                    <a:lnTo>
                      <a:pt x="276" y="245"/>
                    </a:lnTo>
                    <a:lnTo>
                      <a:pt x="289" y="247"/>
                    </a:lnTo>
                    <a:lnTo>
                      <a:pt x="297" y="247"/>
                    </a:lnTo>
                    <a:lnTo>
                      <a:pt x="307" y="242"/>
                    </a:lnTo>
                    <a:lnTo>
                      <a:pt x="316" y="234"/>
                    </a:lnTo>
                    <a:lnTo>
                      <a:pt x="326" y="224"/>
                    </a:lnTo>
                    <a:lnTo>
                      <a:pt x="335" y="212"/>
                    </a:lnTo>
                    <a:lnTo>
                      <a:pt x="344" y="199"/>
                    </a:lnTo>
                    <a:lnTo>
                      <a:pt x="353" y="184"/>
                    </a:lnTo>
                    <a:lnTo>
                      <a:pt x="362" y="169"/>
                    </a:lnTo>
                    <a:lnTo>
                      <a:pt x="370" y="156"/>
                    </a:lnTo>
                    <a:lnTo>
                      <a:pt x="377" y="141"/>
                    </a:lnTo>
                    <a:lnTo>
                      <a:pt x="384" y="128"/>
                    </a:lnTo>
                    <a:lnTo>
                      <a:pt x="390" y="116"/>
                    </a:lnTo>
                    <a:lnTo>
                      <a:pt x="395" y="106"/>
                    </a:lnTo>
                    <a:lnTo>
                      <a:pt x="398" y="98"/>
                    </a:lnTo>
                    <a:lnTo>
                      <a:pt x="401" y="93"/>
                    </a:lnTo>
                    <a:lnTo>
                      <a:pt x="402" y="91"/>
                    </a:lnTo>
                  </a:path>
                </a:pathLst>
              </a:custGeom>
              <a:noFill/>
              <a:ln w="19050" cap="flat" cmpd="sng">
                <a:solidFill>
                  <a:srgbClr val="000000"/>
                </a:solidFill>
                <a:prstDash val="solid"/>
                <a:round/>
                <a:headEnd type="none" w="med" len="med"/>
                <a:tailEnd type="none" w="med" len="med"/>
              </a:ln>
            </p:spPr>
            <p:txBody>
              <a:bodyPr/>
              <a:lstStyle/>
              <a:p>
                <a:pPr fontAlgn="base">
                  <a:spcBef>
                    <a:spcPct val="0"/>
                  </a:spcBef>
                  <a:spcAft>
                    <a:spcPct val="0"/>
                  </a:spcAft>
                </a:pPr>
                <a:endParaRPr lang="en-US" dirty="0" smtClean="0">
                  <a:solidFill>
                    <a:srgbClr val="000000"/>
                  </a:solidFill>
                </a:endParaRPr>
              </a:p>
            </p:txBody>
          </p:sp>
        </p:grpSp>
        <p:cxnSp>
          <p:nvCxnSpPr>
            <p:cNvPr id="591" name="AutoShape 315"/>
            <p:cNvCxnSpPr>
              <a:cxnSpLocks noChangeShapeType="1"/>
              <a:stCxn id="546" idx="3"/>
              <a:endCxn id="749" idx="5"/>
            </p:cNvCxnSpPr>
            <p:nvPr/>
          </p:nvCxnSpPr>
          <p:spPr bwMode="auto">
            <a:xfrm rot="-5400000">
              <a:off x="2800351" y="1646237"/>
              <a:ext cx="374650" cy="1146175"/>
            </a:xfrm>
            <a:prstGeom prst="bentConnector3">
              <a:avLst>
                <a:gd name="adj1" fmla="val 236014"/>
              </a:avLst>
            </a:prstGeom>
            <a:noFill/>
            <a:ln w="9525">
              <a:solidFill>
                <a:schemeClr val="tx1"/>
              </a:solidFill>
              <a:miter lim="800000"/>
              <a:headEnd/>
              <a:tailEnd/>
            </a:ln>
          </p:spPr>
        </p:cxnSp>
        <p:grpSp>
          <p:nvGrpSpPr>
            <p:cNvPr id="847" name="Group 316"/>
            <p:cNvGrpSpPr>
              <a:grpSpLocks/>
            </p:cNvGrpSpPr>
            <p:nvPr/>
          </p:nvGrpSpPr>
          <p:grpSpPr bwMode="auto">
            <a:xfrm>
              <a:off x="4900613" y="3933825"/>
              <a:ext cx="304800" cy="304800"/>
              <a:chOff x="2064" y="2205"/>
              <a:chExt cx="192" cy="192"/>
            </a:xfrm>
          </p:grpSpPr>
          <p:sp>
            <p:nvSpPr>
              <p:cNvPr id="686" name="Oval 317"/>
              <p:cNvSpPr>
                <a:spLocks noChangeArrowheads="1"/>
              </p:cNvSpPr>
              <p:nvPr/>
            </p:nvSpPr>
            <p:spPr bwMode="auto">
              <a:xfrm>
                <a:off x="2064" y="2205"/>
                <a:ext cx="192" cy="192"/>
              </a:xfrm>
              <a:prstGeom prst="ellipse">
                <a:avLst/>
              </a:prstGeom>
              <a:solidFill>
                <a:srgbClr val="0066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687" name="Freeform 318"/>
              <p:cNvSpPr>
                <a:spLocks/>
              </p:cNvSpPr>
              <p:nvPr/>
            </p:nvSpPr>
            <p:spPr bwMode="auto">
              <a:xfrm>
                <a:off x="2089" y="2255"/>
                <a:ext cx="136" cy="90"/>
              </a:xfrm>
              <a:custGeom>
                <a:avLst/>
                <a:gdLst>
                  <a:gd name="T0" fmla="*/ 0 w 403"/>
                  <a:gd name="T1" fmla="*/ 156 h 248"/>
                  <a:gd name="T2" fmla="*/ 0 w 403"/>
                  <a:gd name="T3" fmla="*/ 156 h 248"/>
                  <a:gd name="T4" fmla="*/ 2 w 403"/>
                  <a:gd name="T5" fmla="*/ 151 h 248"/>
                  <a:gd name="T6" fmla="*/ 5 w 403"/>
                  <a:gd name="T7" fmla="*/ 143 h 248"/>
                  <a:gd name="T8" fmla="*/ 10 w 403"/>
                  <a:gd name="T9" fmla="*/ 133 h 248"/>
                  <a:gd name="T10" fmla="*/ 15 w 403"/>
                  <a:gd name="T11" fmla="*/ 121 h 248"/>
                  <a:gd name="T12" fmla="*/ 22 w 403"/>
                  <a:gd name="T13" fmla="*/ 108 h 248"/>
                  <a:gd name="T14" fmla="*/ 29 w 403"/>
                  <a:gd name="T15" fmla="*/ 94 h 248"/>
                  <a:gd name="T16" fmla="*/ 38 w 403"/>
                  <a:gd name="T17" fmla="*/ 79 h 248"/>
                  <a:gd name="T18" fmla="*/ 46 w 403"/>
                  <a:gd name="T19" fmla="*/ 66 h 248"/>
                  <a:gd name="T20" fmla="*/ 55 w 403"/>
                  <a:gd name="T21" fmla="*/ 51 h 248"/>
                  <a:gd name="T22" fmla="*/ 65 w 403"/>
                  <a:gd name="T23" fmla="*/ 38 h 248"/>
                  <a:gd name="T24" fmla="*/ 74 w 403"/>
                  <a:gd name="T25" fmla="*/ 25 h 248"/>
                  <a:gd name="T26" fmla="*/ 83 w 403"/>
                  <a:gd name="T27" fmla="*/ 15 h 248"/>
                  <a:gd name="T28" fmla="*/ 93 w 403"/>
                  <a:gd name="T29" fmla="*/ 7 h 248"/>
                  <a:gd name="T30" fmla="*/ 102 w 403"/>
                  <a:gd name="T31" fmla="*/ 2 h 248"/>
                  <a:gd name="T32" fmla="*/ 111 w 403"/>
                  <a:gd name="T33" fmla="*/ 0 h 248"/>
                  <a:gd name="T34" fmla="*/ 123 w 403"/>
                  <a:gd name="T35" fmla="*/ 4 h 248"/>
                  <a:gd name="T36" fmla="*/ 136 w 403"/>
                  <a:gd name="T37" fmla="*/ 11 h 248"/>
                  <a:gd name="T38" fmla="*/ 147 w 403"/>
                  <a:gd name="T39" fmla="*/ 25 h 248"/>
                  <a:gd name="T40" fmla="*/ 159 w 403"/>
                  <a:gd name="T41" fmla="*/ 39 h 248"/>
                  <a:gd name="T42" fmla="*/ 168 w 403"/>
                  <a:gd name="T43" fmla="*/ 59 h 248"/>
                  <a:gd name="T44" fmla="*/ 180 w 403"/>
                  <a:gd name="T45" fmla="*/ 79 h 248"/>
                  <a:gd name="T46" fmla="*/ 189 w 403"/>
                  <a:gd name="T47" fmla="*/ 102 h 248"/>
                  <a:gd name="T48" fmla="*/ 200 w 403"/>
                  <a:gd name="T49" fmla="*/ 124 h 248"/>
                  <a:gd name="T50" fmla="*/ 210 w 403"/>
                  <a:gd name="T51" fmla="*/ 147 h 248"/>
                  <a:gd name="T52" fmla="*/ 219 w 403"/>
                  <a:gd name="T53" fmla="*/ 170 h 248"/>
                  <a:gd name="T54" fmla="*/ 229 w 403"/>
                  <a:gd name="T55" fmla="*/ 191 h 248"/>
                  <a:gd name="T56" fmla="*/ 241 w 403"/>
                  <a:gd name="T57" fmla="*/ 209 h 248"/>
                  <a:gd name="T58" fmla="*/ 252 w 403"/>
                  <a:gd name="T59" fmla="*/ 226 h 248"/>
                  <a:gd name="T60" fmla="*/ 263 w 403"/>
                  <a:gd name="T61" fmla="*/ 237 h 248"/>
                  <a:gd name="T62" fmla="*/ 276 w 403"/>
                  <a:gd name="T63" fmla="*/ 245 h 248"/>
                  <a:gd name="T64" fmla="*/ 289 w 403"/>
                  <a:gd name="T65" fmla="*/ 247 h 248"/>
                  <a:gd name="T66" fmla="*/ 297 w 403"/>
                  <a:gd name="T67" fmla="*/ 247 h 248"/>
                  <a:gd name="T68" fmla="*/ 307 w 403"/>
                  <a:gd name="T69" fmla="*/ 242 h 248"/>
                  <a:gd name="T70" fmla="*/ 316 w 403"/>
                  <a:gd name="T71" fmla="*/ 234 h 248"/>
                  <a:gd name="T72" fmla="*/ 326 w 403"/>
                  <a:gd name="T73" fmla="*/ 224 h 248"/>
                  <a:gd name="T74" fmla="*/ 335 w 403"/>
                  <a:gd name="T75" fmla="*/ 212 h 248"/>
                  <a:gd name="T76" fmla="*/ 344 w 403"/>
                  <a:gd name="T77" fmla="*/ 199 h 248"/>
                  <a:gd name="T78" fmla="*/ 353 w 403"/>
                  <a:gd name="T79" fmla="*/ 184 h 248"/>
                  <a:gd name="T80" fmla="*/ 362 w 403"/>
                  <a:gd name="T81" fmla="*/ 169 h 248"/>
                  <a:gd name="T82" fmla="*/ 370 w 403"/>
                  <a:gd name="T83" fmla="*/ 156 h 248"/>
                  <a:gd name="T84" fmla="*/ 377 w 403"/>
                  <a:gd name="T85" fmla="*/ 141 h 248"/>
                  <a:gd name="T86" fmla="*/ 384 w 403"/>
                  <a:gd name="T87" fmla="*/ 128 h 248"/>
                  <a:gd name="T88" fmla="*/ 390 w 403"/>
                  <a:gd name="T89" fmla="*/ 116 h 248"/>
                  <a:gd name="T90" fmla="*/ 395 w 403"/>
                  <a:gd name="T91" fmla="*/ 106 h 248"/>
                  <a:gd name="T92" fmla="*/ 398 w 403"/>
                  <a:gd name="T93" fmla="*/ 98 h 248"/>
                  <a:gd name="T94" fmla="*/ 401 w 403"/>
                  <a:gd name="T95" fmla="*/ 93 h 248"/>
                  <a:gd name="T96" fmla="*/ 402 w 403"/>
                  <a:gd name="T97" fmla="*/ 91 h 2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3"/>
                  <a:gd name="T148" fmla="*/ 0 h 248"/>
                  <a:gd name="T149" fmla="*/ 403 w 403"/>
                  <a:gd name="T150" fmla="*/ 248 h 2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3" h="248">
                    <a:moveTo>
                      <a:pt x="0" y="156"/>
                    </a:moveTo>
                    <a:lnTo>
                      <a:pt x="0" y="156"/>
                    </a:lnTo>
                    <a:lnTo>
                      <a:pt x="2" y="151"/>
                    </a:lnTo>
                    <a:lnTo>
                      <a:pt x="5" y="143"/>
                    </a:lnTo>
                    <a:lnTo>
                      <a:pt x="10" y="133"/>
                    </a:lnTo>
                    <a:lnTo>
                      <a:pt x="15" y="121"/>
                    </a:lnTo>
                    <a:lnTo>
                      <a:pt x="22" y="108"/>
                    </a:lnTo>
                    <a:lnTo>
                      <a:pt x="29" y="94"/>
                    </a:lnTo>
                    <a:lnTo>
                      <a:pt x="38" y="79"/>
                    </a:lnTo>
                    <a:lnTo>
                      <a:pt x="46" y="66"/>
                    </a:lnTo>
                    <a:lnTo>
                      <a:pt x="55" y="51"/>
                    </a:lnTo>
                    <a:lnTo>
                      <a:pt x="65" y="38"/>
                    </a:lnTo>
                    <a:lnTo>
                      <a:pt x="74" y="25"/>
                    </a:lnTo>
                    <a:lnTo>
                      <a:pt x="83" y="15"/>
                    </a:lnTo>
                    <a:lnTo>
                      <a:pt x="93" y="7"/>
                    </a:lnTo>
                    <a:lnTo>
                      <a:pt x="102" y="2"/>
                    </a:lnTo>
                    <a:lnTo>
                      <a:pt x="111" y="0"/>
                    </a:lnTo>
                    <a:lnTo>
                      <a:pt x="123" y="4"/>
                    </a:lnTo>
                    <a:lnTo>
                      <a:pt x="136" y="11"/>
                    </a:lnTo>
                    <a:lnTo>
                      <a:pt x="147" y="25"/>
                    </a:lnTo>
                    <a:lnTo>
                      <a:pt x="159" y="39"/>
                    </a:lnTo>
                    <a:lnTo>
                      <a:pt x="168" y="59"/>
                    </a:lnTo>
                    <a:lnTo>
                      <a:pt x="180" y="79"/>
                    </a:lnTo>
                    <a:lnTo>
                      <a:pt x="189" y="102"/>
                    </a:lnTo>
                    <a:lnTo>
                      <a:pt x="200" y="124"/>
                    </a:lnTo>
                    <a:lnTo>
                      <a:pt x="210" y="147"/>
                    </a:lnTo>
                    <a:lnTo>
                      <a:pt x="219" y="170"/>
                    </a:lnTo>
                    <a:lnTo>
                      <a:pt x="229" y="191"/>
                    </a:lnTo>
                    <a:lnTo>
                      <a:pt x="241" y="209"/>
                    </a:lnTo>
                    <a:lnTo>
                      <a:pt x="252" y="226"/>
                    </a:lnTo>
                    <a:lnTo>
                      <a:pt x="263" y="237"/>
                    </a:lnTo>
                    <a:lnTo>
                      <a:pt x="276" y="245"/>
                    </a:lnTo>
                    <a:lnTo>
                      <a:pt x="289" y="247"/>
                    </a:lnTo>
                    <a:lnTo>
                      <a:pt x="297" y="247"/>
                    </a:lnTo>
                    <a:lnTo>
                      <a:pt x="307" y="242"/>
                    </a:lnTo>
                    <a:lnTo>
                      <a:pt x="316" y="234"/>
                    </a:lnTo>
                    <a:lnTo>
                      <a:pt x="326" y="224"/>
                    </a:lnTo>
                    <a:lnTo>
                      <a:pt x="335" y="212"/>
                    </a:lnTo>
                    <a:lnTo>
                      <a:pt x="344" y="199"/>
                    </a:lnTo>
                    <a:lnTo>
                      <a:pt x="353" y="184"/>
                    </a:lnTo>
                    <a:lnTo>
                      <a:pt x="362" y="169"/>
                    </a:lnTo>
                    <a:lnTo>
                      <a:pt x="370" y="156"/>
                    </a:lnTo>
                    <a:lnTo>
                      <a:pt x="377" y="141"/>
                    </a:lnTo>
                    <a:lnTo>
                      <a:pt x="384" y="128"/>
                    </a:lnTo>
                    <a:lnTo>
                      <a:pt x="390" y="116"/>
                    </a:lnTo>
                    <a:lnTo>
                      <a:pt x="395" y="106"/>
                    </a:lnTo>
                    <a:lnTo>
                      <a:pt x="398" y="98"/>
                    </a:lnTo>
                    <a:lnTo>
                      <a:pt x="401" y="93"/>
                    </a:lnTo>
                    <a:lnTo>
                      <a:pt x="402" y="91"/>
                    </a:lnTo>
                  </a:path>
                </a:pathLst>
              </a:custGeom>
              <a:noFill/>
              <a:ln w="19050" cap="flat" cmpd="sng">
                <a:solidFill>
                  <a:srgbClr val="000000"/>
                </a:solidFill>
                <a:prstDash val="solid"/>
                <a:round/>
                <a:headEnd type="none" w="med" len="med"/>
                <a:tailEnd type="none" w="med" len="med"/>
              </a:ln>
            </p:spPr>
            <p:txBody>
              <a:bodyPr/>
              <a:lstStyle/>
              <a:p>
                <a:pPr fontAlgn="base">
                  <a:spcBef>
                    <a:spcPct val="0"/>
                  </a:spcBef>
                  <a:spcAft>
                    <a:spcPct val="0"/>
                  </a:spcAft>
                </a:pPr>
                <a:endParaRPr lang="en-US" dirty="0" smtClean="0">
                  <a:solidFill>
                    <a:srgbClr val="000000"/>
                  </a:solidFill>
                </a:endParaRPr>
              </a:p>
            </p:txBody>
          </p:sp>
        </p:grpSp>
        <p:grpSp>
          <p:nvGrpSpPr>
            <p:cNvPr id="848" name="Group 319"/>
            <p:cNvGrpSpPr>
              <a:grpSpLocks/>
            </p:cNvGrpSpPr>
            <p:nvPr/>
          </p:nvGrpSpPr>
          <p:grpSpPr bwMode="auto">
            <a:xfrm>
              <a:off x="6680200" y="963613"/>
              <a:ext cx="304800" cy="304800"/>
              <a:chOff x="2577" y="2717"/>
              <a:chExt cx="192" cy="192"/>
            </a:xfrm>
          </p:grpSpPr>
          <p:sp>
            <p:nvSpPr>
              <p:cNvPr id="682" name="Rectangle 320"/>
              <p:cNvSpPr>
                <a:spLocks noChangeArrowheads="1"/>
              </p:cNvSpPr>
              <p:nvPr/>
            </p:nvSpPr>
            <p:spPr bwMode="auto">
              <a:xfrm rot="-5400000">
                <a:off x="2577" y="2717"/>
                <a:ext cx="192" cy="192"/>
              </a:xfrm>
              <a:prstGeom prst="rect">
                <a:avLst/>
              </a:prstGeom>
              <a:solidFill>
                <a:schemeClr val="accent1"/>
              </a:solidFill>
              <a:ln w="12700">
                <a:solidFill>
                  <a:schemeClr val="tx1"/>
                </a:solidFill>
                <a:miter lim="800000"/>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grpSp>
            <p:nvGrpSpPr>
              <p:cNvPr id="849" name="Group 321"/>
              <p:cNvGrpSpPr>
                <a:grpSpLocks/>
              </p:cNvGrpSpPr>
              <p:nvPr/>
            </p:nvGrpSpPr>
            <p:grpSpPr bwMode="auto">
              <a:xfrm>
                <a:off x="2613" y="2741"/>
                <a:ext cx="147" cy="136"/>
                <a:chOff x="2475" y="2459"/>
                <a:chExt cx="188" cy="155"/>
              </a:xfrm>
            </p:grpSpPr>
            <p:sp>
              <p:nvSpPr>
                <p:cNvPr id="684" name="Freeform 322"/>
                <p:cNvSpPr>
                  <a:spLocks/>
                </p:cNvSpPr>
                <p:nvPr/>
              </p:nvSpPr>
              <p:spPr bwMode="auto">
                <a:xfrm>
                  <a:off x="2572" y="2459"/>
                  <a:ext cx="91" cy="149"/>
                </a:xfrm>
                <a:custGeom>
                  <a:avLst/>
                  <a:gdLst>
                    <a:gd name="T0" fmla="*/ 0 w 91"/>
                    <a:gd name="T1" fmla="*/ 0 h 149"/>
                    <a:gd name="T2" fmla="*/ 39 w 91"/>
                    <a:gd name="T3" fmla="*/ 11 h 149"/>
                    <a:gd name="T4" fmla="*/ 66 w 91"/>
                    <a:gd name="T5" fmla="*/ 51 h 149"/>
                    <a:gd name="T6" fmla="*/ 90 w 91"/>
                    <a:gd name="T7" fmla="*/ 148 h 149"/>
                    <a:gd name="T8" fmla="*/ 0 60000 65536"/>
                    <a:gd name="T9" fmla="*/ 0 60000 65536"/>
                    <a:gd name="T10" fmla="*/ 0 60000 65536"/>
                    <a:gd name="T11" fmla="*/ 0 60000 65536"/>
                    <a:gd name="T12" fmla="*/ 0 w 91"/>
                    <a:gd name="T13" fmla="*/ 0 h 149"/>
                    <a:gd name="T14" fmla="*/ 91 w 91"/>
                    <a:gd name="T15" fmla="*/ 149 h 149"/>
                  </a:gdLst>
                  <a:ahLst/>
                  <a:cxnLst>
                    <a:cxn ang="T8">
                      <a:pos x="T0" y="T1"/>
                    </a:cxn>
                    <a:cxn ang="T9">
                      <a:pos x="T2" y="T3"/>
                    </a:cxn>
                    <a:cxn ang="T10">
                      <a:pos x="T4" y="T5"/>
                    </a:cxn>
                    <a:cxn ang="T11">
                      <a:pos x="T6" y="T7"/>
                    </a:cxn>
                  </a:cxnLst>
                  <a:rect l="T12" t="T13" r="T14" b="T15"/>
                  <a:pathLst>
                    <a:path w="91" h="149">
                      <a:moveTo>
                        <a:pt x="0" y="0"/>
                      </a:moveTo>
                      <a:lnTo>
                        <a:pt x="39" y="11"/>
                      </a:lnTo>
                      <a:lnTo>
                        <a:pt x="66" y="51"/>
                      </a:lnTo>
                      <a:lnTo>
                        <a:pt x="90" y="148"/>
                      </a:lnTo>
                    </a:path>
                  </a:pathLst>
                </a:custGeom>
                <a:solidFill>
                  <a:schemeClr val="accent1"/>
                </a:solidFill>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lang="en-US" dirty="0" smtClean="0">
                    <a:solidFill>
                      <a:srgbClr val="000000"/>
                    </a:solidFill>
                  </a:endParaRPr>
                </a:p>
              </p:txBody>
            </p:sp>
            <p:sp>
              <p:nvSpPr>
                <p:cNvPr id="685" name="Freeform 323"/>
                <p:cNvSpPr>
                  <a:spLocks/>
                </p:cNvSpPr>
                <p:nvPr/>
              </p:nvSpPr>
              <p:spPr bwMode="auto">
                <a:xfrm>
                  <a:off x="2475" y="2459"/>
                  <a:ext cx="94" cy="155"/>
                </a:xfrm>
                <a:custGeom>
                  <a:avLst/>
                  <a:gdLst>
                    <a:gd name="T0" fmla="*/ 93 w 94"/>
                    <a:gd name="T1" fmla="*/ 0 h 155"/>
                    <a:gd name="T2" fmla="*/ 51 w 94"/>
                    <a:gd name="T3" fmla="*/ 11 h 155"/>
                    <a:gd name="T4" fmla="*/ 25 w 94"/>
                    <a:gd name="T5" fmla="*/ 53 h 155"/>
                    <a:gd name="T6" fmla="*/ 0 w 94"/>
                    <a:gd name="T7" fmla="*/ 154 h 155"/>
                    <a:gd name="T8" fmla="*/ 0 60000 65536"/>
                    <a:gd name="T9" fmla="*/ 0 60000 65536"/>
                    <a:gd name="T10" fmla="*/ 0 60000 65536"/>
                    <a:gd name="T11" fmla="*/ 0 60000 65536"/>
                    <a:gd name="T12" fmla="*/ 0 w 94"/>
                    <a:gd name="T13" fmla="*/ 0 h 155"/>
                    <a:gd name="T14" fmla="*/ 94 w 94"/>
                    <a:gd name="T15" fmla="*/ 155 h 155"/>
                  </a:gdLst>
                  <a:ahLst/>
                  <a:cxnLst>
                    <a:cxn ang="T8">
                      <a:pos x="T0" y="T1"/>
                    </a:cxn>
                    <a:cxn ang="T9">
                      <a:pos x="T2" y="T3"/>
                    </a:cxn>
                    <a:cxn ang="T10">
                      <a:pos x="T4" y="T5"/>
                    </a:cxn>
                    <a:cxn ang="T11">
                      <a:pos x="T6" y="T7"/>
                    </a:cxn>
                  </a:cxnLst>
                  <a:rect l="T12" t="T13" r="T14" b="T15"/>
                  <a:pathLst>
                    <a:path w="94" h="155">
                      <a:moveTo>
                        <a:pt x="93" y="0"/>
                      </a:moveTo>
                      <a:lnTo>
                        <a:pt x="51" y="11"/>
                      </a:lnTo>
                      <a:lnTo>
                        <a:pt x="25" y="53"/>
                      </a:lnTo>
                      <a:lnTo>
                        <a:pt x="0" y="154"/>
                      </a:lnTo>
                    </a:path>
                  </a:pathLst>
                </a:custGeom>
                <a:solidFill>
                  <a:schemeClr val="accent1"/>
                </a:solidFill>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lang="en-US" dirty="0" smtClean="0">
                    <a:solidFill>
                      <a:srgbClr val="000000"/>
                    </a:solidFill>
                  </a:endParaRPr>
                </a:p>
              </p:txBody>
            </p:sp>
          </p:grpSp>
        </p:grpSp>
        <p:grpSp>
          <p:nvGrpSpPr>
            <p:cNvPr id="850" name="Group 324"/>
            <p:cNvGrpSpPr>
              <a:grpSpLocks/>
            </p:cNvGrpSpPr>
            <p:nvPr/>
          </p:nvGrpSpPr>
          <p:grpSpPr bwMode="auto">
            <a:xfrm>
              <a:off x="6864350" y="2198688"/>
              <a:ext cx="304800" cy="304800"/>
              <a:chOff x="2577" y="2717"/>
              <a:chExt cx="192" cy="192"/>
            </a:xfrm>
          </p:grpSpPr>
          <p:sp>
            <p:nvSpPr>
              <p:cNvPr id="678" name="Rectangle 325"/>
              <p:cNvSpPr>
                <a:spLocks noChangeArrowheads="1"/>
              </p:cNvSpPr>
              <p:nvPr/>
            </p:nvSpPr>
            <p:spPr bwMode="auto">
              <a:xfrm rot="-5400000">
                <a:off x="2577" y="2717"/>
                <a:ext cx="192" cy="192"/>
              </a:xfrm>
              <a:prstGeom prst="rect">
                <a:avLst/>
              </a:prstGeom>
              <a:solidFill>
                <a:schemeClr val="accent1"/>
              </a:solidFill>
              <a:ln w="12700">
                <a:solidFill>
                  <a:schemeClr val="tx1"/>
                </a:solidFill>
                <a:miter lim="800000"/>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grpSp>
            <p:nvGrpSpPr>
              <p:cNvPr id="851" name="Group 326"/>
              <p:cNvGrpSpPr>
                <a:grpSpLocks/>
              </p:cNvGrpSpPr>
              <p:nvPr/>
            </p:nvGrpSpPr>
            <p:grpSpPr bwMode="auto">
              <a:xfrm>
                <a:off x="2613" y="2741"/>
                <a:ext cx="147" cy="136"/>
                <a:chOff x="2475" y="2459"/>
                <a:chExt cx="188" cy="155"/>
              </a:xfrm>
            </p:grpSpPr>
            <p:sp>
              <p:nvSpPr>
                <p:cNvPr id="680" name="Freeform 327"/>
                <p:cNvSpPr>
                  <a:spLocks/>
                </p:cNvSpPr>
                <p:nvPr/>
              </p:nvSpPr>
              <p:spPr bwMode="auto">
                <a:xfrm>
                  <a:off x="2572" y="2459"/>
                  <a:ext cx="91" cy="149"/>
                </a:xfrm>
                <a:custGeom>
                  <a:avLst/>
                  <a:gdLst>
                    <a:gd name="T0" fmla="*/ 0 w 91"/>
                    <a:gd name="T1" fmla="*/ 0 h 149"/>
                    <a:gd name="T2" fmla="*/ 39 w 91"/>
                    <a:gd name="T3" fmla="*/ 11 h 149"/>
                    <a:gd name="T4" fmla="*/ 66 w 91"/>
                    <a:gd name="T5" fmla="*/ 51 h 149"/>
                    <a:gd name="T6" fmla="*/ 90 w 91"/>
                    <a:gd name="T7" fmla="*/ 148 h 149"/>
                    <a:gd name="T8" fmla="*/ 0 60000 65536"/>
                    <a:gd name="T9" fmla="*/ 0 60000 65536"/>
                    <a:gd name="T10" fmla="*/ 0 60000 65536"/>
                    <a:gd name="T11" fmla="*/ 0 60000 65536"/>
                    <a:gd name="T12" fmla="*/ 0 w 91"/>
                    <a:gd name="T13" fmla="*/ 0 h 149"/>
                    <a:gd name="T14" fmla="*/ 91 w 91"/>
                    <a:gd name="T15" fmla="*/ 149 h 149"/>
                  </a:gdLst>
                  <a:ahLst/>
                  <a:cxnLst>
                    <a:cxn ang="T8">
                      <a:pos x="T0" y="T1"/>
                    </a:cxn>
                    <a:cxn ang="T9">
                      <a:pos x="T2" y="T3"/>
                    </a:cxn>
                    <a:cxn ang="T10">
                      <a:pos x="T4" y="T5"/>
                    </a:cxn>
                    <a:cxn ang="T11">
                      <a:pos x="T6" y="T7"/>
                    </a:cxn>
                  </a:cxnLst>
                  <a:rect l="T12" t="T13" r="T14" b="T15"/>
                  <a:pathLst>
                    <a:path w="91" h="149">
                      <a:moveTo>
                        <a:pt x="0" y="0"/>
                      </a:moveTo>
                      <a:lnTo>
                        <a:pt x="39" y="11"/>
                      </a:lnTo>
                      <a:lnTo>
                        <a:pt x="66" y="51"/>
                      </a:lnTo>
                      <a:lnTo>
                        <a:pt x="90" y="148"/>
                      </a:lnTo>
                    </a:path>
                  </a:pathLst>
                </a:custGeom>
                <a:solidFill>
                  <a:schemeClr val="accent1"/>
                </a:solidFill>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lang="en-US" dirty="0" smtClean="0">
                    <a:solidFill>
                      <a:srgbClr val="000000"/>
                    </a:solidFill>
                  </a:endParaRPr>
                </a:p>
              </p:txBody>
            </p:sp>
            <p:sp>
              <p:nvSpPr>
                <p:cNvPr id="681" name="Freeform 328"/>
                <p:cNvSpPr>
                  <a:spLocks/>
                </p:cNvSpPr>
                <p:nvPr/>
              </p:nvSpPr>
              <p:spPr bwMode="auto">
                <a:xfrm>
                  <a:off x="2475" y="2459"/>
                  <a:ext cx="94" cy="155"/>
                </a:xfrm>
                <a:custGeom>
                  <a:avLst/>
                  <a:gdLst>
                    <a:gd name="T0" fmla="*/ 93 w 94"/>
                    <a:gd name="T1" fmla="*/ 0 h 155"/>
                    <a:gd name="T2" fmla="*/ 51 w 94"/>
                    <a:gd name="T3" fmla="*/ 11 h 155"/>
                    <a:gd name="T4" fmla="*/ 25 w 94"/>
                    <a:gd name="T5" fmla="*/ 53 h 155"/>
                    <a:gd name="T6" fmla="*/ 0 w 94"/>
                    <a:gd name="T7" fmla="*/ 154 h 155"/>
                    <a:gd name="T8" fmla="*/ 0 60000 65536"/>
                    <a:gd name="T9" fmla="*/ 0 60000 65536"/>
                    <a:gd name="T10" fmla="*/ 0 60000 65536"/>
                    <a:gd name="T11" fmla="*/ 0 60000 65536"/>
                    <a:gd name="T12" fmla="*/ 0 w 94"/>
                    <a:gd name="T13" fmla="*/ 0 h 155"/>
                    <a:gd name="T14" fmla="*/ 94 w 94"/>
                    <a:gd name="T15" fmla="*/ 155 h 155"/>
                  </a:gdLst>
                  <a:ahLst/>
                  <a:cxnLst>
                    <a:cxn ang="T8">
                      <a:pos x="T0" y="T1"/>
                    </a:cxn>
                    <a:cxn ang="T9">
                      <a:pos x="T2" y="T3"/>
                    </a:cxn>
                    <a:cxn ang="T10">
                      <a:pos x="T4" y="T5"/>
                    </a:cxn>
                    <a:cxn ang="T11">
                      <a:pos x="T6" y="T7"/>
                    </a:cxn>
                  </a:cxnLst>
                  <a:rect l="T12" t="T13" r="T14" b="T15"/>
                  <a:pathLst>
                    <a:path w="94" h="155">
                      <a:moveTo>
                        <a:pt x="93" y="0"/>
                      </a:moveTo>
                      <a:lnTo>
                        <a:pt x="51" y="11"/>
                      </a:lnTo>
                      <a:lnTo>
                        <a:pt x="25" y="53"/>
                      </a:lnTo>
                      <a:lnTo>
                        <a:pt x="0" y="154"/>
                      </a:lnTo>
                    </a:path>
                  </a:pathLst>
                </a:custGeom>
                <a:solidFill>
                  <a:schemeClr val="accent1"/>
                </a:solidFill>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lang="en-US" dirty="0" smtClean="0">
                    <a:solidFill>
                      <a:srgbClr val="000000"/>
                    </a:solidFill>
                  </a:endParaRPr>
                </a:p>
              </p:txBody>
            </p:sp>
          </p:grpSp>
        </p:grpSp>
        <p:cxnSp>
          <p:nvCxnSpPr>
            <p:cNvPr id="595" name="AutoShape 329"/>
            <p:cNvCxnSpPr>
              <a:cxnSpLocks noChangeShapeType="1"/>
              <a:stCxn id="682" idx="0"/>
              <a:endCxn id="772" idx="1"/>
            </p:cNvCxnSpPr>
            <p:nvPr/>
          </p:nvCxnSpPr>
          <p:spPr bwMode="auto">
            <a:xfrm rot="10800000" flipV="1">
              <a:off x="5803900" y="1116013"/>
              <a:ext cx="876300" cy="1931987"/>
            </a:xfrm>
            <a:prstGeom prst="bentConnector2">
              <a:avLst/>
            </a:prstGeom>
            <a:noFill/>
            <a:ln w="9525">
              <a:solidFill>
                <a:schemeClr val="tx1"/>
              </a:solidFill>
              <a:miter lim="800000"/>
              <a:headEnd/>
              <a:tailEnd/>
            </a:ln>
          </p:spPr>
        </p:cxnSp>
        <p:cxnSp>
          <p:nvCxnSpPr>
            <p:cNvPr id="596" name="AutoShape 330"/>
            <p:cNvCxnSpPr>
              <a:cxnSpLocks noChangeShapeType="1"/>
              <a:stCxn id="771" idx="5"/>
              <a:endCxn id="757" idx="2"/>
            </p:cNvCxnSpPr>
            <p:nvPr/>
          </p:nvCxnSpPr>
          <p:spPr bwMode="auto">
            <a:xfrm rot="16200000" flipH="1">
              <a:off x="6069806" y="2982120"/>
              <a:ext cx="66675" cy="550862"/>
            </a:xfrm>
            <a:prstGeom prst="bentConnector2">
              <a:avLst/>
            </a:prstGeom>
            <a:noFill/>
            <a:ln w="9525">
              <a:solidFill>
                <a:schemeClr val="tx1"/>
              </a:solidFill>
              <a:miter lim="800000"/>
              <a:headEnd/>
              <a:tailEnd/>
            </a:ln>
          </p:spPr>
        </p:cxnSp>
        <p:grpSp>
          <p:nvGrpSpPr>
            <p:cNvPr id="852" name="Group 331"/>
            <p:cNvGrpSpPr>
              <a:grpSpLocks/>
            </p:cNvGrpSpPr>
            <p:nvPr/>
          </p:nvGrpSpPr>
          <p:grpSpPr bwMode="auto">
            <a:xfrm>
              <a:off x="6359525" y="4486275"/>
              <a:ext cx="311150" cy="749300"/>
              <a:chOff x="3929" y="2957"/>
              <a:chExt cx="196" cy="472"/>
            </a:xfrm>
          </p:grpSpPr>
          <p:grpSp>
            <p:nvGrpSpPr>
              <p:cNvPr id="853" name="Group 332"/>
              <p:cNvGrpSpPr>
                <a:grpSpLocks/>
              </p:cNvGrpSpPr>
              <p:nvPr/>
            </p:nvGrpSpPr>
            <p:grpSpPr bwMode="auto">
              <a:xfrm>
                <a:off x="3933" y="2957"/>
                <a:ext cx="192" cy="192"/>
                <a:chOff x="2771" y="2160"/>
                <a:chExt cx="192" cy="192"/>
              </a:xfrm>
            </p:grpSpPr>
            <p:sp>
              <p:nvSpPr>
                <p:cNvPr id="675" name="Oval 333"/>
                <p:cNvSpPr>
                  <a:spLocks noChangeArrowheads="1"/>
                </p:cNvSpPr>
                <p:nvPr/>
              </p:nvSpPr>
              <p:spPr bwMode="auto">
                <a:xfrm>
                  <a:off x="2771" y="2160"/>
                  <a:ext cx="192" cy="192"/>
                </a:xfrm>
                <a:prstGeom prst="ellipse">
                  <a:avLst/>
                </a:prstGeom>
                <a:solidFill>
                  <a:srgbClr val="0066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676" name="Line 334"/>
                <p:cNvSpPr>
                  <a:spLocks noChangeShapeType="1"/>
                </p:cNvSpPr>
                <p:nvPr/>
              </p:nvSpPr>
              <p:spPr bwMode="auto">
                <a:xfrm>
                  <a:off x="2801" y="2190"/>
                  <a:ext cx="135" cy="135"/>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677" name="Line 335"/>
                <p:cNvSpPr>
                  <a:spLocks noChangeShapeType="1"/>
                </p:cNvSpPr>
                <p:nvPr/>
              </p:nvSpPr>
              <p:spPr bwMode="auto">
                <a:xfrm flipH="1">
                  <a:off x="2797" y="2188"/>
                  <a:ext cx="134" cy="134"/>
                </a:xfrm>
                <a:prstGeom prst="line">
                  <a:avLst/>
                </a:prstGeom>
                <a:no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grpSp>
          <p:sp>
            <p:nvSpPr>
              <p:cNvPr id="671" name="Line 336"/>
              <p:cNvSpPr>
                <a:spLocks noChangeShapeType="1"/>
              </p:cNvSpPr>
              <p:nvPr/>
            </p:nvSpPr>
            <p:spPr bwMode="auto">
              <a:xfrm>
                <a:off x="4029" y="3149"/>
                <a:ext cx="0" cy="24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grpSp>
            <p:nvGrpSpPr>
              <p:cNvPr id="854" name="Group 337"/>
              <p:cNvGrpSpPr>
                <a:grpSpLocks/>
              </p:cNvGrpSpPr>
              <p:nvPr/>
            </p:nvGrpSpPr>
            <p:grpSpPr bwMode="auto">
              <a:xfrm>
                <a:off x="3929" y="3237"/>
                <a:ext cx="192" cy="192"/>
                <a:chOff x="2064" y="2205"/>
                <a:chExt cx="192" cy="192"/>
              </a:xfrm>
            </p:grpSpPr>
            <p:sp>
              <p:nvSpPr>
                <p:cNvPr id="673" name="Oval 338"/>
                <p:cNvSpPr>
                  <a:spLocks noChangeArrowheads="1"/>
                </p:cNvSpPr>
                <p:nvPr/>
              </p:nvSpPr>
              <p:spPr bwMode="auto">
                <a:xfrm>
                  <a:off x="2064" y="2205"/>
                  <a:ext cx="192" cy="192"/>
                </a:xfrm>
                <a:prstGeom prst="ellipse">
                  <a:avLst/>
                </a:prstGeom>
                <a:solidFill>
                  <a:srgbClr val="0066FF"/>
                </a:solidFill>
                <a:ln w="12700">
                  <a:solidFill>
                    <a:schemeClr val="tx1"/>
                  </a:solidFill>
                  <a:round/>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674" name="Freeform 339"/>
                <p:cNvSpPr>
                  <a:spLocks/>
                </p:cNvSpPr>
                <p:nvPr/>
              </p:nvSpPr>
              <p:spPr bwMode="auto">
                <a:xfrm>
                  <a:off x="2089" y="2255"/>
                  <a:ext cx="136" cy="90"/>
                </a:xfrm>
                <a:custGeom>
                  <a:avLst/>
                  <a:gdLst>
                    <a:gd name="T0" fmla="*/ 0 w 403"/>
                    <a:gd name="T1" fmla="*/ 156 h 248"/>
                    <a:gd name="T2" fmla="*/ 0 w 403"/>
                    <a:gd name="T3" fmla="*/ 156 h 248"/>
                    <a:gd name="T4" fmla="*/ 2 w 403"/>
                    <a:gd name="T5" fmla="*/ 151 h 248"/>
                    <a:gd name="T6" fmla="*/ 5 w 403"/>
                    <a:gd name="T7" fmla="*/ 143 h 248"/>
                    <a:gd name="T8" fmla="*/ 10 w 403"/>
                    <a:gd name="T9" fmla="*/ 133 h 248"/>
                    <a:gd name="T10" fmla="*/ 15 w 403"/>
                    <a:gd name="T11" fmla="*/ 121 h 248"/>
                    <a:gd name="T12" fmla="*/ 22 w 403"/>
                    <a:gd name="T13" fmla="*/ 108 h 248"/>
                    <a:gd name="T14" fmla="*/ 29 w 403"/>
                    <a:gd name="T15" fmla="*/ 94 h 248"/>
                    <a:gd name="T16" fmla="*/ 38 w 403"/>
                    <a:gd name="T17" fmla="*/ 79 h 248"/>
                    <a:gd name="T18" fmla="*/ 46 w 403"/>
                    <a:gd name="T19" fmla="*/ 66 h 248"/>
                    <a:gd name="T20" fmla="*/ 55 w 403"/>
                    <a:gd name="T21" fmla="*/ 51 h 248"/>
                    <a:gd name="T22" fmla="*/ 65 w 403"/>
                    <a:gd name="T23" fmla="*/ 38 h 248"/>
                    <a:gd name="T24" fmla="*/ 74 w 403"/>
                    <a:gd name="T25" fmla="*/ 25 h 248"/>
                    <a:gd name="T26" fmla="*/ 83 w 403"/>
                    <a:gd name="T27" fmla="*/ 15 h 248"/>
                    <a:gd name="T28" fmla="*/ 93 w 403"/>
                    <a:gd name="T29" fmla="*/ 7 h 248"/>
                    <a:gd name="T30" fmla="*/ 102 w 403"/>
                    <a:gd name="T31" fmla="*/ 2 h 248"/>
                    <a:gd name="T32" fmla="*/ 111 w 403"/>
                    <a:gd name="T33" fmla="*/ 0 h 248"/>
                    <a:gd name="T34" fmla="*/ 123 w 403"/>
                    <a:gd name="T35" fmla="*/ 4 h 248"/>
                    <a:gd name="T36" fmla="*/ 136 w 403"/>
                    <a:gd name="T37" fmla="*/ 11 h 248"/>
                    <a:gd name="T38" fmla="*/ 147 w 403"/>
                    <a:gd name="T39" fmla="*/ 25 h 248"/>
                    <a:gd name="T40" fmla="*/ 159 w 403"/>
                    <a:gd name="T41" fmla="*/ 39 h 248"/>
                    <a:gd name="T42" fmla="*/ 168 w 403"/>
                    <a:gd name="T43" fmla="*/ 59 h 248"/>
                    <a:gd name="T44" fmla="*/ 180 w 403"/>
                    <a:gd name="T45" fmla="*/ 79 h 248"/>
                    <a:gd name="T46" fmla="*/ 189 w 403"/>
                    <a:gd name="T47" fmla="*/ 102 h 248"/>
                    <a:gd name="T48" fmla="*/ 200 w 403"/>
                    <a:gd name="T49" fmla="*/ 124 h 248"/>
                    <a:gd name="T50" fmla="*/ 210 w 403"/>
                    <a:gd name="T51" fmla="*/ 147 h 248"/>
                    <a:gd name="T52" fmla="*/ 219 w 403"/>
                    <a:gd name="T53" fmla="*/ 170 h 248"/>
                    <a:gd name="T54" fmla="*/ 229 w 403"/>
                    <a:gd name="T55" fmla="*/ 191 h 248"/>
                    <a:gd name="T56" fmla="*/ 241 w 403"/>
                    <a:gd name="T57" fmla="*/ 209 h 248"/>
                    <a:gd name="T58" fmla="*/ 252 w 403"/>
                    <a:gd name="T59" fmla="*/ 226 h 248"/>
                    <a:gd name="T60" fmla="*/ 263 w 403"/>
                    <a:gd name="T61" fmla="*/ 237 h 248"/>
                    <a:gd name="T62" fmla="*/ 276 w 403"/>
                    <a:gd name="T63" fmla="*/ 245 h 248"/>
                    <a:gd name="T64" fmla="*/ 289 w 403"/>
                    <a:gd name="T65" fmla="*/ 247 h 248"/>
                    <a:gd name="T66" fmla="*/ 297 w 403"/>
                    <a:gd name="T67" fmla="*/ 247 h 248"/>
                    <a:gd name="T68" fmla="*/ 307 w 403"/>
                    <a:gd name="T69" fmla="*/ 242 h 248"/>
                    <a:gd name="T70" fmla="*/ 316 w 403"/>
                    <a:gd name="T71" fmla="*/ 234 h 248"/>
                    <a:gd name="T72" fmla="*/ 326 w 403"/>
                    <a:gd name="T73" fmla="*/ 224 h 248"/>
                    <a:gd name="T74" fmla="*/ 335 w 403"/>
                    <a:gd name="T75" fmla="*/ 212 h 248"/>
                    <a:gd name="T76" fmla="*/ 344 w 403"/>
                    <a:gd name="T77" fmla="*/ 199 h 248"/>
                    <a:gd name="T78" fmla="*/ 353 w 403"/>
                    <a:gd name="T79" fmla="*/ 184 h 248"/>
                    <a:gd name="T80" fmla="*/ 362 w 403"/>
                    <a:gd name="T81" fmla="*/ 169 h 248"/>
                    <a:gd name="T82" fmla="*/ 370 w 403"/>
                    <a:gd name="T83" fmla="*/ 156 h 248"/>
                    <a:gd name="T84" fmla="*/ 377 w 403"/>
                    <a:gd name="T85" fmla="*/ 141 h 248"/>
                    <a:gd name="T86" fmla="*/ 384 w 403"/>
                    <a:gd name="T87" fmla="*/ 128 h 248"/>
                    <a:gd name="T88" fmla="*/ 390 w 403"/>
                    <a:gd name="T89" fmla="*/ 116 h 248"/>
                    <a:gd name="T90" fmla="*/ 395 w 403"/>
                    <a:gd name="T91" fmla="*/ 106 h 248"/>
                    <a:gd name="T92" fmla="*/ 398 w 403"/>
                    <a:gd name="T93" fmla="*/ 98 h 248"/>
                    <a:gd name="T94" fmla="*/ 401 w 403"/>
                    <a:gd name="T95" fmla="*/ 93 h 248"/>
                    <a:gd name="T96" fmla="*/ 402 w 403"/>
                    <a:gd name="T97" fmla="*/ 91 h 2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3"/>
                    <a:gd name="T148" fmla="*/ 0 h 248"/>
                    <a:gd name="T149" fmla="*/ 403 w 403"/>
                    <a:gd name="T150" fmla="*/ 248 h 2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3" h="248">
                      <a:moveTo>
                        <a:pt x="0" y="156"/>
                      </a:moveTo>
                      <a:lnTo>
                        <a:pt x="0" y="156"/>
                      </a:lnTo>
                      <a:lnTo>
                        <a:pt x="2" y="151"/>
                      </a:lnTo>
                      <a:lnTo>
                        <a:pt x="5" y="143"/>
                      </a:lnTo>
                      <a:lnTo>
                        <a:pt x="10" y="133"/>
                      </a:lnTo>
                      <a:lnTo>
                        <a:pt x="15" y="121"/>
                      </a:lnTo>
                      <a:lnTo>
                        <a:pt x="22" y="108"/>
                      </a:lnTo>
                      <a:lnTo>
                        <a:pt x="29" y="94"/>
                      </a:lnTo>
                      <a:lnTo>
                        <a:pt x="38" y="79"/>
                      </a:lnTo>
                      <a:lnTo>
                        <a:pt x="46" y="66"/>
                      </a:lnTo>
                      <a:lnTo>
                        <a:pt x="55" y="51"/>
                      </a:lnTo>
                      <a:lnTo>
                        <a:pt x="65" y="38"/>
                      </a:lnTo>
                      <a:lnTo>
                        <a:pt x="74" y="25"/>
                      </a:lnTo>
                      <a:lnTo>
                        <a:pt x="83" y="15"/>
                      </a:lnTo>
                      <a:lnTo>
                        <a:pt x="93" y="7"/>
                      </a:lnTo>
                      <a:lnTo>
                        <a:pt x="102" y="2"/>
                      </a:lnTo>
                      <a:lnTo>
                        <a:pt x="111" y="0"/>
                      </a:lnTo>
                      <a:lnTo>
                        <a:pt x="123" y="4"/>
                      </a:lnTo>
                      <a:lnTo>
                        <a:pt x="136" y="11"/>
                      </a:lnTo>
                      <a:lnTo>
                        <a:pt x="147" y="25"/>
                      </a:lnTo>
                      <a:lnTo>
                        <a:pt x="159" y="39"/>
                      </a:lnTo>
                      <a:lnTo>
                        <a:pt x="168" y="59"/>
                      </a:lnTo>
                      <a:lnTo>
                        <a:pt x="180" y="79"/>
                      </a:lnTo>
                      <a:lnTo>
                        <a:pt x="189" y="102"/>
                      </a:lnTo>
                      <a:lnTo>
                        <a:pt x="200" y="124"/>
                      </a:lnTo>
                      <a:lnTo>
                        <a:pt x="210" y="147"/>
                      </a:lnTo>
                      <a:lnTo>
                        <a:pt x="219" y="170"/>
                      </a:lnTo>
                      <a:lnTo>
                        <a:pt x="229" y="191"/>
                      </a:lnTo>
                      <a:lnTo>
                        <a:pt x="241" y="209"/>
                      </a:lnTo>
                      <a:lnTo>
                        <a:pt x="252" y="226"/>
                      </a:lnTo>
                      <a:lnTo>
                        <a:pt x="263" y="237"/>
                      </a:lnTo>
                      <a:lnTo>
                        <a:pt x="276" y="245"/>
                      </a:lnTo>
                      <a:lnTo>
                        <a:pt x="289" y="247"/>
                      </a:lnTo>
                      <a:lnTo>
                        <a:pt x="297" y="247"/>
                      </a:lnTo>
                      <a:lnTo>
                        <a:pt x="307" y="242"/>
                      </a:lnTo>
                      <a:lnTo>
                        <a:pt x="316" y="234"/>
                      </a:lnTo>
                      <a:lnTo>
                        <a:pt x="326" y="224"/>
                      </a:lnTo>
                      <a:lnTo>
                        <a:pt x="335" y="212"/>
                      </a:lnTo>
                      <a:lnTo>
                        <a:pt x="344" y="199"/>
                      </a:lnTo>
                      <a:lnTo>
                        <a:pt x="353" y="184"/>
                      </a:lnTo>
                      <a:lnTo>
                        <a:pt x="362" y="169"/>
                      </a:lnTo>
                      <a:lnTo>
                        <a:pt x="370" y="156"/>
                      </a:lnTo>
                      <a:lnTo>
                        <a:pt x="377" y="141"/>
                      </a:lnTo>
                      <a:lnTo>
                        <a:pt x="384" y="128"/>
                      </a:lnTo>
                      <a:lnTo>
                        <a:pt x="390" y="116"/>
                      </a:lnTo>
                      <a:lnTo>
                        <a:pt x="395" y="106"/>
                      </a:lnTo>
                      <a:lnTo>
                        <a:pt x="398" y="98"/>
                      </a:lnTo>
                      <a:lnTo>
                        <a:pt x="401" y="93"/>
                      </a:lnTo>
                      <a:lnTo>
                        <a:pt x="402" y="91"/>
                      </a:lnTo>
                    </a:path>
                  </a:pathLst>
                </a:custGeom>
                <a:noFill/>
                <a:ln w="19050" cap="flat" cmpd="sng">
                  <a:solidFill>
                    <a:srgbClr val="000000"/>
                  </a:solidFill>
                  <a:prstDash val="solid"/>
                  <a:round/>
                  <a:headEnd type="none" w="med" len="med"/>
                  <a:tailEnd type="none" w="med" len="med"/>
                </a:ln>
              </p:spPr>
              <p:txBody>
                <a:bodyPr/>
                <a:lstStyle/>
                <a:p>
                  <a:pPr fontAlgn="base">
                    <a:spcBef>
                      <a:spcPct val="0"/>
                    </a:spcBef>
                    <a:spcAft>
                      <a:spcPct val="0"/>
                    </a:spcAft>
                  </a:pPr>
                  <a:endParaRPr lang="en-US" dirty="0" smtClean="0">
                    <a:solidFill>
                      <a:srgbClr val="000000"/>
                    </a:solidFill>
                  </a:endParaRPr>
                </a:p>
              </p:txBody>
            </p:sp>
          </p:grpSp>
        </p:grpSp>
        <p:cxnSp>
          <p:nvCxnSpPr>
            <p:cNvPr id="598" name="AutoShape 340"/>
            <p:cNvCxnSpPr>
              <a:cxnSpLocks noChangeShapeType="1"/>
              <a:stCxn id="756" idx="1"/>
              <a:endCxn id="678" idx="0"/>
            </p:cNvCxnSpPr>
            <p:nvPr/>
          </p:nvCxnSpPr>
          <p:spPr bwMode="auto">
            <a:xfrm rot="-5400000">
              <a:off x="6266657" y="2604294"/>
              <a:ext cx="850900" cy="344487"/>
            </a:xfrm>
            <a:prstGeom prst="bentConnector2">
              <a:avLst/>
            </a:prstGeom>
            <a:noFill/>
            <a:ln w="9525">
              <a:solidFill>
                <a:schemeClr val="tx1"/>
              </a:solidFill>
              <a:miter lim="800000"/>
              <a:headEnd/>
              <a:tailEnd/>
            </a:ln>
          </p:spPr>
        </p:cxnSp>
        <p:cxnSp>
          <p:nvCxnSpPr>
            <p:cNvPr id="599" name="AutoShape 341"/>
            <p:cNvCxnSpPr>
              <a:cxnSpLocks noChangeShapeType="1"/>
            </p:cNvCxnSpPr>
            <p:nvPr/>
          </p:nvCxnSpPr>
          <p:spPr bwMode="auto">
            <a:xfrm rot="5400000" flipH="1">
              <a:off x="7042150" y="3184526"/>
              <a:ext cx="2185987" cy="544512"/>
            </a:xfrm>
            <a:prstGeom prst="bentConnector2">
              <a:avLst/>
            </a:prstGeom>
            <a:noFill/>
            <a:ln w="9525">
              <a:solidFill>
                <a:schemeClr val="tx1"/>
              </a:solidFill>
              <a:miter lim="800000"/>
              <a:headEnd/>
              <a:tailEnd/>
            </a:ln>
          </p:spPr>
        </p:cxnSp>
        <p:sp>
          <p:nvSpPr>
            <p:cNvPr id="600" name="Line 342"/>
            <p:cNvSpPr>
              <a:spLocks noChangeShapeType="1"/>
            </p:cNvSpPr>
            <p:nvPr/>
          </p:nvSpPr>
          <p:spPr bwMode="auto">
            <a:xfrm>
              <a:off x="7175500" y="2347913"/>
              <a:ext cx="360363" cy="0"/>
            </a:xfrm>
            <a:prstGeom prst="line">
              <a:avLst/>
            </a:prstGeom>
            <a:noFill/>
            <a:ln w="9525">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cxnSp>
          <p:nvCxnSpPr>
            <p:cNvPr id="601" name="AutoShape 343"/>
            <p:cNvCxnSpPr>
              <a:cxnSpLocks noChangeShapeType="1"/>
              <a:stCxn id="675" idx="6"/>
              <a:endCxn id="495" idx="1"/>
            </p:cNvCxnSpPr>
            <p:nvPr/>
          </p:nvCxnSpPr>
          <p:spPr bwMode="auto">
            <a:xfrm>
              <a:off x="6670675" y="4638675"/>
              <a:ext cx="393700" cy="0"/>
            </a:xfrm>
            <a:prstGeom prst="straightConnector1">
              <a:avLst/>
            </a:prstGeom>
            <a:noFill/>
            <a:ln w="9525">
              <a:solidFill>
                <a:schemeClr val="tx1"/>
              </a:solidFill>
              <a:round/>
              <a:headEnd/>
              <a:tailEnd/>
            </a:ln>
          </p:spPr>
        </p:cxnSp>
        <p:cxnSp>
          <p:nvCxnSpPr>
            <p:cNvPr id="602" name="AutoShape 344"/>
            <p:cNvCxnSpPr>
              <a:cxnSpLocks noChangeShapeType="1"/>
              <a:stCxn id="455" idx="3"/>
              <a:endCxn id="675" idx="2"/>
            </p:cNvCxnSpPr>
            <p:nvPr/>
          </p:nvCxnSpPr>
          <p:spPr bwMode="auto">
            <a:xfrm flipH="1">
              <a:off x="6365875" y="3536950"/>
              <a:ext cx="1497013" cy="1101725"/>
            </a:xfrm>
            <a:prstGeom prst="bentConnector5">
              <a:avLst>
                <a:gd name="adj1" fmla="val -19301"/>
                <a:gd name="adj2" fmla="val 46542"/>
                <a:gd name="adj3" fmla="val 106148"/>
              </a:avLst>
            </a:prstGeom>
            <a:noFill/>
            <a:ln w="9525">
              <a:solidFill>
                <a:schemeClr val="tx1"/>
              </a:solidFill>
              <a:miter lim="800000"/>
              <a:headEnd/>
              <a:tailEnd/>
            </a:ln>
          </p:spPr>
        </p:cxnSp>
        <p:cxnSp>
          <p:nvCxnSpPr>
            <p:cNvPr id="603" name="AutoShape 345"/>
            <p:cNvCxnSpPr>
              <a:cxnSpLocks noChangeShapeType="1"/>
              <a:stCxn id="707" idx="0"/>
              <a:endCxn id="552" idx="4"/>
            </p:cNvCxnSpPr>
            <p:nvPr/>
          </p:nvCxnSpPr>
          <p:spPr bwMode="auto">
            <a:xfrm rot="5400000" flipH="1" flipV="1">
              <a:off x="708025" y="2659063"/>
              <a:ext cx="1997075" cy="2038350"/>
            </a:xfrm>
            <a:prstGeom prst="bentConnector3">
              <a:avLst>
                <a:gd name="adj1" fmla="val 77662"/>
              </a:avLst>
            </a:prstGeom>
            <a:noFill/>
            <a:ln w="9525">
              <a:solidFill>
                <a:schemeClr val="tx1"/>
              </a:solidFill>
              <a:miter lim="800000"/>
              <a:headEnd/>
              <a:tailEnd/>
            </a:ln>
          </p:spPr>
        </p:cxnSp>
        <p:cxnSp>
          <p:nvCxnSpPr>
            <p:cNvPr id="604" name="AutoShape 346"/>
            <p:cNvCxnSpPr>
              <a:cxnSpLocks noChangeShapeType="1"/>
              <a:stCxn id="822" idx="6"/>
              <a:endCxn id="834" idx="0"/>
            </p:cNvCxnSpPr>
            <p:nvPr/>
          </p:nvCxnSpPr>
          <p:spPr bwMode="auto">
            <a:xfrm flipH="1" flipV="1">
              <a:off x="5172075" y="3224213"/>
              <a:ext cx="26988" cy="1246187"/>
            </a:xfrm>
            <a:prstGeom prst="bentConnector4">
              <a:avLst>
                <a:gd name="adj1" fmla="val -1588236"/>
                <a:gd name="adj2" fmla="val 56181"/>
              </a:avLst>
            </a:prstGeom>
            <a:noFill/>
            <a:ln w="9525">
              <a:solidFill>
                <a:schemeClr val="tx1"/>
              </a:solidFill>
              <a:miter lim="800000"/>
              <a:headEnd/>
              <a:tailEnd/>
            </a:ln>
          </p:spPr>
        </p:cxnSp>
        <p:cxnSp>
          <p:nvCxnSpPr>
            <p:cNvPr id="605" name="AutoShape 347"/>
            <p:cNvCxnSpPr>
              <a:cxnSpLocks noChangeShapeType="1"/>
              <a:stCxn id="833" idx="7"/>
            </p:cNvCxnSpPr>
            <p:nvPr/>
          </p:nvCxnSpPr>
          <p:spPr bwMode="auto">
            <a:xfrm flipV="1">
              <a:off x="5159375" y="2247900"/>
              <a:ext cx="1588" cy="817563"/>
            </a:xfrm>
            <a:prstGeom prst="straightConnector1">
              <a:avLst/>
            </a:prstGeom>
            <a:noFill/>
            <a:ln w="9525">
              <a:solidFill>
                <a:schemeClr val="tx1"/>
              </a:solidFill>
              <a:round/>
              <a:headEnd/>
              <a:tailEnd/>
            </a:ln>
          </p:spPr>
        </p:cxnSp>
        <p:sp>
          <p:nvSpPr>
            <p:cNvPr id="606" name="Arc 348"/>
            <p:cNvSpPr>
              <a:spLocks/>
            </p:cNvSpPr>
            <p:nvPr/>
          </p:nvSpPr>
          <p:spPr bwMode="auto">
            <a:xfrm>
              <a:off x="903288" y="3068638"/>
              <a:ext cx="73025" cy="146050"/>
            </a:xfrm>
            <a:custGeom>
              <a:avLst/>
              <a:gdLst>
                <a:gd name="T0" fmla="*/ 0 w 21600"/>
                <a:gd name="T1" fmla="*/ 0 h 43196"/>
                <a:gd name="T2" fmla="*/ 1352 w 21600"/>
                <a:gd name="T3" fmla="*/ 146050 h 43196"/>
                <a:gd name="T4" fmla="*/ 0 w 21600"/>
                <a:gd name="T5" fmla="*/ 73032 h 43196"/>
                <a:gd name="T6" fmla="*/ 0 60000 65536"/>
                <a:gd name="T7" fmla="*/ 0 60000 65536"/>
                <a:gd name="T8" fmla="*/ 0 60000 65536"/>
                <a:gd name="T9" fmla="*/ 0 w 21600"/>
                <a:gd name="T10" fmla="*/ 0 h 43196"/>
                <a:gd name="T11" fmla="*/ 21600 w 21600"/>
                <a:gd name="T12" fmla="*/ 43196 h 43196"/>
              </a:gdLst>
              <a:ahLst/>
              <a:cxnLst>
                <a:cxn ang="T6">
                  <a:pos x="T0" y="T1"/>
                </a:cxn>
                <a:cxn ang="T7">
                  <a:pos x="T2" y="T3"/>
                </a:cxn>
                <a:cxn ang="T8">
                  <a:pos x="T4" y="T5"/>
                </a:cxn>
              </a:cxnLst>
              <a:rect l="T9" t="T10" r="T11" b="T12"/>
              <a:pathLst>
                <a:path w="21600" h="43196" fill="none" extrusionOk="0">
                  <a:moveTo>
                    <a:pt x="-1" y="0"/>
                  </a:moveTo>
                  <a:cubicBezTo>
                    <a:pt x="11929" y="0"/>
                    <a:pt x="21600" y="9670"/>
                    <a:pt x="21600" y="21600"/>
                  </a:cubicBezTo>
                  <a:cubicBezTo>
                    <a:pt x="21600" y="33373"/>
                    <a:pt x="12171" y="42978"/>
                    <a:pt x="400" y="43196"/>
                  </a:cubicBezTo>
                </a:path>
                <a:path w="21600" h="43196" stroke="0" extrusionOk="0">
                  <a:moveTo>
                    <a:pt x="-1" y="0"/>
                  </a:moveTo>
                  <a:cubicBezTo>
                    <a:pt x="11929" y="0"/>
                    <a:pt x="21600" y="9670"/>
                    <a:pt x="21600" y="21600"/>
                  </a:cubicBezTo>
                  <a:cubicBezTo>
                    <a:pt x="21600" y="33373"/>
                    <a:pt x="12171" y="42978"/>
                    <a:pt x="400" y="43196"/>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cxnSp>
          <p:nvCxnSpPr>
            <p:cNvPr id="607" name="AutoShape 349"/>
            <p:cNvCxnSpPr>
              <a:cxnSpLocks noChangeShapeType="1"/>
              <a:stCxn id="441" idx="1"/>
              <a:endCxn id="606" idx="1"/>
            </p:cNvCxnSpPr>
            <p:nvPr/>
          </p:nvCxnSpPr>
          <p:spPr bwMode="auto">
            <a:xfrm rot="10800000">
              <a:off x="904875" y="3214688"/>
              <a:ext cx="142875" cy="163512"/>
            </a:xfrm>
            <a:prstGeom prst="bentConnector2">
              <a:avLst/>
            </a:prstGeom>
            <a:noFill/>
            <a:ln w="9525">
              <a:solidFill>
                <a:schemeClr val="tx1"/>
              </a:solidFill>
              <a:miter lim="800000"/>
              <a:headEnd/>
              <a:tailEnd/>
            </a:ln>
          </p:spPr>
        </p:cxnSp>
        <p:cxnSp>
          <p:nvCxnSpPr>
            <p:cNvPr id="608" name="AutoShape 350"/>
            <p:cNvCxnSpPr>
              <a:cxnSpLocks noChangeShapeType="1"/>
              <a:stCxn id="606" idx="0"/>
            </p:cNvCxnSpPr>
            <p:nvPr/>
          </p:nvCxnSpPr>
          <p:spPr bwMode="auto">
            <a:xfrm rot="-5400000">
              <a:off x="763588" y="2754313"/>
              <a:ext cx="454025" cy="174625"/>
            </a:xfrm>
            <a:prstGeom prst="bentConnector3">
              <a:avLst>
                <a:gd name="adj1" fmla="val 50000"/>
              </a:avLst>
            </a:prstGeom>
            <a:noFill/>
            <a:ln w="9525">
              <a:solidFill>
                <a:schemeClr val="tx1"/>
              </a:solidFill>
              <a:miter lim="800000"/>
              <a:headEnd/>
              <a:tailEnd/>
            </a:ln>
          </p:spPr>
        </p:cxnSp>
        <p:sp>
          <p:nvSpPr>
            <p:cNvPr id="669" name="Line 353"/>
            <p:cNvSpPr>
              <a:spLocks noChangeShapeType="1"/>
            </p:cNvSpPr>
            <p:nvPr/>
          </p:nvSpPr>
          <p:spPr bwMode="auto">
            <a:xfrm>
              <a:off x="6529632" y="129048"/>
              <a:ext cx="0" cy="55"/>
            </a:xfrm>
            <a:prstGeom prst="line">
              <a:avLst/>
            </a:prstGeom>
            <a:noFill/>
            <a:ln w="6350">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667" name="Line 356"/>
            <p:cNvSpPr>
              <a:spLocks noChangeShapeType="1"/>
            </p:cNvSpPr>
            <p:nvPr/>
          </p:nvSpPr>
          <p:spPr bwMode="auto">
            <a:xfrm>
              <a:off x="7113710" y="125871"/>
              <a:ext cx="0" cy="55"/>
            </a:xfrm>
            <a:prstGeom prst="line">
              <a:avLst/>
            </a:prstGeom>
            <a:noFill/>
            <a:ln w="6350">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665" name="Line 359"/>
            <p:cNvSpPr>
              <a:spLocks noChangeShapeType="1"/>
            </p:cNvSpPr>
            <p:nvPr/>
          </p:nvSpPr>
          <p:spPr bwMode="auto">
            <a:xfrm>
              <a:off x="6745533" y="1356177"/>
              <a:ext cx="0" cy="54"/>
            </a:xfrm>
            <a:prstGeom prst="line">
              <a:avLst/>
            </a:prstGeom>
            <a:noFill/>
            <a:ln w="6350">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663" name="Line 362"/>
            <p:cNvSpPr>
              <a:spLocks noChangeShapeType="1"/>
            </p:cNvSpPr>
            <p:nvPr/>
          </p:nvSpPr>
          <p:spPr bwMode="auto">
            <a:xfrm>
              <a:off x="7292242" y="1356175"/>
              <a:ext cx="0" cy="54"/>
            </a:xfrm>
            <a:prstGeom prst="line">
              <a:avLst/>
            </a:prstGeom>
            <a:noFill/>
            <a:ln w="6350">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661" name="Line 365"/>
            <p:cNvSpPr>
              <a:spLocks noChangeShapeType="1"/>
            </p:cNvSpPr>
            <p:nvPr/>
          </p:nvSpPr>
          <p:spPr bwMode="auto">
            <a:xfrm>
              <a:off x="6680444" y="2527753"/>
              <a:ext cx="0" cy="55"/>
            </a:xfrm>
            <a:prstGeom prst="line">
              <a:avLst/>
            </a:prstGeom>
            <a:noFill/>
            <a:ln w="6350">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659" name="Line 368"/>
            <p:cNvSpPr>
              <a:spLocks noChangeShapeType="1"/>
            </p:cNvSpPr>
            <p:nvPr/>
          </p:nvSpPr>
          <p:spPr bwMode="auto">
            <a:xfrm>
              <a:off x="7214455" y="2527750"/>
              <a:ext cx="0" cy="55"/>
            </a:xfrm>
            <a:prstGeom prst="line">
              <a:avLst/>
            </a:prstGeom>
            <a:noFill/>
            <a:ln w="6350">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grpSp>
          <p:nvGrpSpPr>
            <p:cNvPr id="857" name="Group 369"/>
            <p:cNvGrpSpPr>
              <a:grpSpLocks/>
            </p:cNvGrpSpPr>
            <p:nvPr/>
          </p:nvGrpSpPr>
          <p:grpSpPr bwMode="auto">
            <a:xfrm>
              <a:off x="4298950" y="3485023"/>
              <a:ext cx="111125" cy="55"/>
              <a:chOff x="3198" y="456"/>
              <a:chExt cx="91" cy="55"/>
            </a:xfrm>
          </p:grpSpPr>
          <p:sp>
            <p:nvSpPr>
              <p:cNvPr id="656" name="Line 370"/>
              <p:cNvSpPr>
                <a:spLocks noChangeShapeType="1"/>
              </p:cNvSpPr>
              <p:nvPr/>
            </p:nvSpPr>
            <p:spPr bwMode="auto">
              <a:xfrm flipH="1">
                <a:off x="3198" y="482"/>
                <a:ext cx="91" cy="0"/>
              </a:xfrm>
              <a:prstGeom prst="line">
                <a:avLst/>
              </a:prstGeom>
              <a:noFill/>
              <a:ln w="3175">
                <a:solidFill>
                  <a:schemeClr val="tx1"/>
                </a:solidFill>
                <a:round/>
                <a:headEnd/>
                <a:tailEnd type="arrow" w="med" len="med"/>
              </a:ln>
            </p:spPr>
            <p:txBody>
              <a:bodyPr wrap="none" anchor="ctr"/>
              <a:lstStyle/>
              <a:p>
                <a:pPr fontAlgn="base">
                  <a:spcBef>
                    <a:spcPct val="0"/>
                  </a:spcBef>
                  <a:spcAft>
                    <a:spcPct val="0"/>
                  </a:spcAft>
                </a:pPr>
                <a:endParaRPr lang="en-US" dirty="0" smtClean="0">
                  <a:solidFill>
                    <a:srgbClr val="000000"/>
                  </a:solidFill>
                </a:endParaRPr>
              </a:p>
            </p:txBody>
          </p:sp>
          <p:sp>
            <p:nvSpPr>
              <p:cNvPr id="657" name="Line 371"/>
              <p:cNvSpPr>
                <a:spLocks noChangeShapeType="1"/>
              </p:cNvSpPr>
              <p:nvPr/>
            </p:nvSpPr>
            <p:spPr bwMode="auto">
              <a:xfrm>
                <a:off x="3206" y="456"/>
                <a:ext cx="0" cy="55"/>
              </a:xfrm>
              <a:prstGeom prst="line">
                <a:avLst/>
              </a:prstGeom>
              <a:noFill/>
              <a:ln w="6350">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grpSp>
        <p:grpSp>
          <p:nvGrpSpPr>
            <p:cNvPr id="858" name="Group 372"/>
            <p:cNvGrpSpPr>
              <a:grpSpLocks/>
            </p:cNvGrpSpPr>
            <p:nvPr/>
          </p:nvGrpSpPr>
          <p:grpSpPr bwMode="auto">
            <a:xfrm>
              <a:off x="4772025" y="3481846"/>
              <a:ext cx="112713" cy="55"/>
              <a:chOff x="3334" y="454"/>
              <a:chExt cx="91" cy="55"/>
            </a:xfrm>
          </p:grpSpPr>
          <p:sp>
            <p:nvSpPr>
              <p:cNvPr id="654" name="Line 373"/>
              <p:cNvSpPr>
                <a:spLocks noChangeShapeType="1"/>
              </p:cNvSpPr>
              <p:nvPr/>
            </p:nvSpPr>
            <p:spPr bwMode="auto">
              <a:xfrm>
                <a:off x="3334" y="482"/>
                <a:ext cx="91" cy="0"/>
              </a:xfrm>
              <a:prstGeom prst="line">
                <a:avLst/>
              </a:prstGeom>
              <a:noFill/>
              <a:ln w="3175">
                <a:solidFill>
                  <a:schemeClr val="tx1"/>
                </a:solidFill>
                <a:round/>
                <a:headEnd/>
                <a:tailEnd type="arrow" w="med" len="med"/>
              </a:ln>
            </p:spPr>
            <p:txBody>
              <a:bodyPr wrap="none" anchor="ctr"/>
              <a:lstStyle/>
              <a:p>
                <a:pPr fontAlgn="base">
                  <a:spcBef>
                    <a:spcPct val="0"/>
                  </a:spcBef>
                  <a:spcAft>
                    <a:spcPct val="0"/>
                  </a:spcAft>
                </a:pPr>
                <a:endParaRPr lang="en-US" dirty="0" smtClean="0">
                  <a:solidFill>
                    <a:srgbClr val="000000"/>
                  </a:solidFill>
                </a:endParaRPr>
              </a:p>
            </p:txBody>
          </p:sp>
          <p:sp>
            <p:nvSpPr>
              <p:cNvPr id="655" name="Line 374"/>
              <p:cNvSpPr>
                <a:spLocks noChangeShapeType="1"/>
              </p:cNvSpPr>
              <p:nvPr/>
            </p:nvSpPr>
            <p:spPr bwMode="auto">
              <a:xfrm>
                <a:off x="3418" y="454"/>
                <a:ext cx="0" cy="55"/>
              </a:xfrm>
              <a:prstGeom prst="line">
                <a:avLst/>
              </a:prstGeom>
              <a:noFill/>
              <a:ln w="6350">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grpSp>
        <p:cxnSp>
          <p:nvCxnSpPr>
            <p:cNvPr id="618" name="AutoShape 376"/>
            <p:cNvCxnSpPr>
              <a:cxnSpLocks noChangeShapeType="1"/>
              <a:stCxn id="451" idx="0"/>
              <a:endCxn id="755" idx="4"/>
            </p:cNvCxnSpPr>
            <p:nvPr/>
          </p:nvCxnSpPr>
          <p:spPr bwMode="auto">
            <a:xfrm rot="5400000" flipH="1">
              <a:off x="6854826" y="3062287"/>
              <a:ext cx="152400" cy="796925"/>
            </a:xfrm>
            <a:prstGeom prst="bentConnector3">
              <a:avLst>
                <a:gd name="adj1" fmla="val -5"/>
              </a:avLst>
            </a:prstGeom>
            <a:noFill/>
            <a:ln w="9525">
              <a:solidFill>
                <a:schemeClr val="tx1"/>
              </a:solidFill>
              <a:miter lim="800000"/>
              <a:headEnd/>
              <a:tailEnd/>
            </a:ln>
          </p:spPr>
        </p:cxnSp>
        <p:grpSp>
          <p:nvGrpSpPr>
            <p:cNvPr id="859" name="Group 377"/>
            <p:cNvGrpSpPr>
              <a:grpSpLocks/>
            </p:cNvGrpSpPr>
            <p:nvPr/>
          </p:nvGrpSpPr>
          <p:grpSpPr bwMode="auto">
            <a:xfrm>
              <a:off x="6778625" y="3371850"/>
              <a:ext cx="304800" cy="304800"/>
              <a:chOff x="2577" y="2717"/>
              <a:chExt cx="192" cy="192"/>
            </a:xfrm>
          </p:grpSpPr>
          <p:sp>
            <p:nvSpPr>
              <p:cNvPr id="650" name="Rectangle 378"/>
              <p:cNvSpPr>
                <a:spLocks noChangeArrowheads="1"/>
              </p:cNvSpPr>
              <p:nvPr/>
            </p:nvSpPr>
            <p:spPr bwMode="auto">
              <a:xfrm rot="-5400000">
                <a:off x="2577" y="2717"/>
                <a:ext cx="192" cy="192"/>
              </a:xfrm>
              <a:prstGeom prst="rect">
                <a:avLst/>
              </a:prstGeom>
              <a:solidFill>
                <a:schemeClr val="accent1"/>
              </a:solidFill>
              <a:ln w="12700">
                <a:solidFill>
                  <a:schemeClr val="tx1"/>
                </a:solidFill>
                <a:miter lim="800000"/>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grpSp>
            <p:nvGrpSpPr>
              <p:cNvPr id="860" name="Group 379"/>
              <p:cNvGrpSpPr>
                <a:grpSpLocks/>
              </p:cNvGrpSpPr>
              <p:nvPr/>
            </p:nvGrpSpPr>
            <p:grpSpPr bwMode="auto">
              <a:xfrm>
                <a:off x="2613" y="2741"/>
                <a:ext cx="147" cy="136"/>
                <a:chOff x="2475" y="2459"/>
                <a:chExt cx="188" cy="155"/>
              </a:xfrm>
            </p:grpSpPr>
            <p:sp>
              <p:nvSpPr>
                <p:cNvPr id="652" name="Freeform 380"/>
                <p:cNvSpPr>
                  <a:spLocks/>
                </p:cNvSpPr>
                <p:nvPr/>
              </p:nvSpPr>
              <p:spPr bwMode="auto">
                <a:xfrm>
                  <a:off x="2572" y="2459"/>
                  <a:ext cx="91" cy="149"/>
                </a:xfrm>
                <a:custGeom>
                  <a:avLst/>
                  <a:gdLst>
                    <a:gd name="T0" fmla="*/ 0 w 91"/>
                    <a:gd name="T1" fmla="*/ 0 h 149"/>
                    <a:gd name="T2" fmla="*/ 39 w 91"/>
                    <a:gd name="T3" fmla="*/ 11 h 149"/>
                    <a:gd name="T4" fmla="*/ 66 w 91"/>
                    <a:gd name="T5" fmla="*/ 51 h 149"/>
                    <a:gd name="T6" fmla="*/ 90 w 91"/>
                    <a:gd name="T7" fmla="*/ 148 h 149"/>
                    <a:gd name="T8" fmla="*/ 0 60000 65536"/>
                    <a:gd name="T9" fmla="*/ 0 60000 65536"/>
                    <a:gd name="T10" fmla="*/ 0 60000 65536"/>
                    <a:gd name="T11" fmla="*/ 0 60000 65536"/>
                    <a:gd name="T12" fmla="*/ 0 w 91"/>
                    <a:gd name="T13" fmla="*/ 0 h 149"/>
                    <a:gd name="T14" fmla="*/ 91 w 91"/>
                    <a:gd name="T15" fmla="*/ 149 h 149"/>
                  </a:gdLst>
                  <a:ahLst/>
                  <a:cxnLst>
                    <a:cxn ang="T8">
                      <a:pos x="T0" y="T1"/>
                    </a:cxn>
                    <a:cxn ang="T9">
                      <a:pos x="T2" y="T3"/>
                    </a:cxn>
                    <a:cxn ang="T10">
                      <a:pos x="T4" y="T5"/>
                    </a:cxn>
                    <a:cxn ang="T11">
                      <a:pos x="T6" y="T7"/>
                    </a:cxn>
                  </a:cxnLst>
                  <a:rect l="T12" t="T13" r="T14" b="T15"/>
                  <a:pathLst>
                    <a:path w="91" h="149">
                      <a:moveTo>
                        <a:pt x="0" y="0"/>
                      </a:moveTo>
                      <a:lnTo>
                        <a:pt x="39" y="11"/>
                      </a:lnTo>
                      <a:lnTo>
                        <a:pt x="66" y="51"/>
                      </a:lnTo>
                      <a:lnTo>
                        <a:pt x="90" y="148"/>
                      </a:lnTo>
                    </a:path>
                  </a:pathLst>
                </a:custGeom>
                <a:solidFill>
                  <a:schemeClr val="accent1"/>
                </a:solidFill>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lang="en-US" dirty="0" smtClean="0">
                    <a:solidFill>
                      <a:srgbClr val="000000"/>
                    </a:solidFill>
                  </a:endParaRPr>
                </a:p>
              </p:txBody>
            </p:sp>
            <p:sp>
              <p:nvSpPr>
                <p:cNvPr id="653" name="Freeform 381"/>
                <p:cNvSpPr>
                  <a:spLocks/>
                </p:cNvSpPr>
                <p:nvPr/>
              </p:nvSpPr>
              <p:spPr bwMode="auto">
                <a:xfrm>
                  <a:off x="2475" y="2459"/>
                  <a:ext cx="94" cy="155"/>
                </a:xfrm>
                <a:custGeom>
                  <a:avLst/>
                  <a:gdLst>
                    <a:gd name="T0" fmla="*/ 93 w 94"/>
                    <a:gd name="T1" fmla="*/ 0 h 155"/>
                    <a:gd name="T2" fmla="*/ 51 w 94"/>
                    <a:gd name="T3" fmla="*/ 11 h 155"/>
                    <a:gd name="T4" fmla="*/ 25 w 94"/>
                    <a:gd name="T5" fmla="*/ 53 h 155"/>
                    <a:gd name="T6" fmla="*/ 0 w 94"/>
                    <a:gd name="T7" fmla="*/ 154 h 155"/>
                    <a:gd name="T8" fmla="*/ 0 60000 65536"/>
                    <a:gd name="T9" fmla="*/ 0 60000 65536"/>
                    <a:gd name="T10" fmla="*/ 0 60000 65536"/>
                    <a:gd name="T11" fmla="*/ 0 60000 65536"/>
                    <a:gd name="T12" fmla="*/ 0 w 94"/>
                    <a:gd name="T13" fmla="*/ 0 h 155"/>
                    <a:gd name="T14" fmla="*/ 94 w 94"/>
                    <a:gd name="T15" fmla="*/ 155 h 155"/>
                  </a:gdLst>
                  <a:ahLst/>
                  <a:cxnLst>
                    <a:cxn ang="T8">
                      <a:pos x="T0" y="T1"/>
                    </a:cxn>
                    <a:cxn ang="T9">
                      <a:pos x="T2" y="T3"/>
                    </a:cxn>
                    <a:cxn ang="T10">
                      <a:pos x="T4" y="T5"/>
                    </a:cxn>
                    <a:cxn ang="T11">
                      <a:pos x="T6" y="T7"/>
                    </a:cxn>
                  </a:cxnLst>
                  <a:rect l="T12" t="T13" r="T14" b="T15"/>
                  <a:pathLst>
                    <a:path w="94" h="155">
                      <a:moveTo>
                        <a:pt x="93" y="0"/>
                      </a:moveTo>
                      <a:lnTo>
                        <a:pt x="51" y="11"/>
                      </a:lnTo>
                      <a:lnTo>
                        <a:pt x="25" y="53"/>
                      </a:lnTo>
                      <a:lnTo>
                        <a:pt x="0" y="154"/>
                      </a:lnTo>
                    </a:path>
                  </a:pathLst>
                </a:custGeom>
                <a:solidFill>
                  <a:schemeClr val="accent1"/>
                </a:solidFill>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lang="en-US" dirty="0" smtClean="0">
                    <a:solidFill>
                      <a:srgbClr val="000000"/>
                    </a:solidFill>
                  </a:endParaRPr>
                </a:p>
              </p:txBody>
            </p:sp>
          </p:grpSp>
        </p:grpSp>
        <p:grpSp>
          <p:nvGrpSpPr>
            <p:cNvPr id="861" name="Group 382"/>
            <p:cNvGrpSpPr>
              <a:grpSpLocks/>
            </p:cNvGrpSpPr>
            <p:nvPr/>
          </p:nvGrpSpPr>
          <p:grpSpPr bwMode="auto">
            <a:xfrm>
              <a:off x="590550" y="4187825"/>
              <a:ext cx="304800" cy="304800"/>
              <a:chOff x="1247" y="3339"/>
              <a:chExt cx="192" cy="192"/>
            </a:xfrm>
          </p:grpSpPr>
          <p:sp>
            <p:nvSpPr>
              <p:cNvPr id="648" name="Rectangle 383"/>
              <p:cNvSpPr>
                <a:spLocks noChangeArrowheads="1"/>
              </p:cNvSpPr>
              <p:nvPr/>
            </p:nvSpPr>
            <p:spPr bwMode="auto">
              <a:xfrm rot="-5400000">
                <a:off x="1247" y="3339"/>
                <a:ext cx="192" cy="192"/>
              </a:xfrm>
              <a:prstGeom prst="rect">
                <a:avLst/>
              </a:prstGeom>
              <a:solidFill>
                <a:schemeClr val="accent1"/>
              </a:solidFill>
              <a:ln w="12700">
                <a:solidFill>
                  <a:schemeClr val="tx1"/>
                </a:solidFill>
                <a:miter lim="800000"/>
                <a:headEnd/>
                <a:tailEnd type="none" w="sm" len="sm"/>
              </a:ln>
            </p:spPr>
            <p:txBody>
              <a:bodyPr wrap="none" anchor="ctr"/>
              <a:lstStyle/>
              <a:p>
                <a:pPr fontAlgn="base">
                  <a:spcBef>
                    <a:spcPct val="0"/>
                  </a:spcBef>
                  <a:spcAft>
                    <a:spcPct val="0"/>
                  </a:spcAft>
                </a:pPr>
                <a:endParaRPr lang="en-US" dirty="0" smtClean="0">
                  <a:solidFill>
                    <a:srgbClr val="000000"/>
                  </a:solidFill>
                </a:endParaRPr>
              </a:p>
            </p:txBody>
          </p:sp>
          <p:sp>
            <p:nvSpPr>
              <p:cNvPr id="649" name="Freeform 384"/>
              <p:cNvSpPr>
                <a:spLocks/>
              </p:cNvSpPr>
              <p:nvPr/>
            </p:nvSpPr>
            <p:spPr bwMode="auto">
              <a:xfrm>
                <a:off x="1265" y="3366"/>
                <a:ext cx="162" cy="128"/>
              </a:xfrm>
              <a:custGeom>
                <a:avLst/>
                <a:gdLst>
                  <a:gd name="T0" fmla="*/ 0 w 91"/>
                  <a:gd name="T1" fmla="*/ 0 h 149"/>
                  <a:gd name="T2" fmla="*/ 39 w 91"/>
                  <a:gd name="T3" fmla="*/ 11 h 149"/>
                  <a:gd name="T4" fmla="*/ 66 w 91"/>
                  <a:gd name="T5" fmla="*/ 51 h 149"/>
                  <a:gd name="T6" fmla="*/ 90 w 91"/>
                  <a:gd name="T7" fmla="*/ 148 h 149"/>
                  <a:gd name="T8" fmla="*/ 0 60000 65536"/>
                  <a:gd name="T9" fmla="*/ 0 60000 65536"/>
                  <a:gd name="T10" fmla="*/ 0 60000 65536"/>
                  <a:gd name="T11" fmla="*/ 0 60000 65536"/>
                  <a:gd name="T12" fmla="*/ 0 w 91"/>
                  <a:gd name="T13" fmla="*/ 0 h 149"/>
                  <a:gd name="T14" fmla="*/ 91 w 91"/>
                  <a:gd name="T15" fmla="*/ 149 h 149"/>
                </a:gdLst>
                <a:ahLst/>
                <a:cxnLst>
                  <a:cxn ang="T8">
                    <a:pos x="T0" y="T1"/>
                  </a:cxn>
                  <a:cxn ang="T9">
                    <a:pos x="T2" y="T3"/>
                  </a:cxn>
                  <a:cxn ang="T10">
                    <a:pos x="T4" y="T5"/>
                  </a:cxn>
                  <a:cxn ang="T11">
                    <a:pos x="T6" y="T7"/>
                  </a:cxn>
                </a:cxnLst>
                <a:rect l="T12" t="T13" r="T14" b="T15"/>
                <a:pathLst>
                  <a:path w="91" h="149">
                    <a:moveTo>
                      <a:pt x="0" y="0"/>
                    </a:moveTo>
                    <a:lnTo>
                      <a:pt x="39" y="11"/>
                    </a:lnTo>
                    <a:lnTo>
                      <a:pt x="66" y="51"/>
                    </a:lnTo>
                    <a:lnTo>
                      <a:pt x="90" y="148"/>
                    </a:lnTo>
                  </a:path>
                </a:pathLst>
              </a:custGeom>
              <a:solidFill>
                <a:schemeClr val="accent1"/>
              </a:solidFill>
              <a:ln w="9525" cap="flat" cmpd="sng">
                <a:solidFill>
                  <a:srgbClr val="000000"/>
                </a:solidFill>
                <a:prstDash val="solid"/>
                <a:round/>
                <a:headEnd type="none" w="med" len="med"/>
                <a:tailEnd type="none" w="med" len="med"/>
              </a:ln>
            </p:spPr>
            <p:txBody>
              <a:bodyPr/>
              <a:lstStyle/>
              <a:p>
                <a:pPr fontAlgn="base">
                  <a:spcBef>
                    <a:spcPct val="0"/>
                  </a:spcBef>
                  <a:spcAft>
                    <a:spcPct val="0"/>
                  </a:spcAft>
                </a:pPr>
                <a:endParaRPr lang="en-US" dirty="0" smtClean="0">
                  <a:solidFill>
                    <a:srgbClr val="000000"/>
                  </a:solidFill>
                </a:endParaRPr>
              </a:p>
            </p:txBody>
          </p:sp>
        </p:grpSp>
        <p:sp>
          <p:nvSpPr>
            <p:cNvPr id="621" name="Text Box 385"/>
            <p:cNvSpPr txBox="1">
              <a:spLocks noChangeArrowheads="1"/>
            </p:cNvSpPr>
            <p:nvPr/>
          </p:nvSpPr>
          <p:spPr bwMode="auto">
            <a:xfrm>
              <a:off x="468313" y="4005263"/>
              <a:ext cx="838200" cy="177800"/>
            </a:xfrm>
            <a:prstGeom prst="rect">
              <a:avLst/>
            </a:prstGeom>
            <a:noFill/>
            <a:ln w="9525">
              <a:noFill/>
              <a:miter lim="800000"/>
              <a:headEnd/>
              <a:tailEnd/>
            </a:ln>
          </p:spPr>
          <p:txBody>
            <a:bodyPr lIns="91427" tIns="45713" rIns="91427" bIns="45713">
              <a:spAutoFit/>
            </a:bodyPr>
            <a:lstStyle/>
            <a:p>
              <a:pPr eaLnBrk="0" fontAlgn="base" hangingPunct="0">
                <a:lnSpc>
                  <a:spcPct val="80000"/>
                </a:lnSpc>
                <a:spcBef>
                  <a:spcPct val="0"/>
                </a:spcBef>
                <a:spcAft>
                  <a:spcPct val="0"/>
                </a:spcAft>
              </a:pPr>
              <a:r>
                <a:rPr lang="en-US" sz="700" dirty="0" smtClean="0">
                  <a:solidFill>
                    <a:srgbClr val="000000"/>
                  </a:solidFill>
                </a:rPr>
                <a:t>4 GHz</a:t>
              </a:r>
            </a:p>
          </p:txBody>
        </p:sp>
        <p:sp>
          <p:nvSpPr>
            <p:cNvPr id="622" name="Line 386"/>
            <p:cNvSpPr>
              <a:spLocks noChangeShapeType="1"/>
            </p:cNvSpPr>
            <p:nvPr/>
          </p:nvSpPr>
          <p:spPr bwMode="auto">
            <a:xfrm flipV="1">
              <a:off x="2555875" y="4437063"/>
              <a:ext cx="0" cy="287337"/>
            </a:xfrm>
            <a:prstGeom prst="line">
              <a:avLst/>
            </a:prstGeom>
            <a:noFill/>
            <a:ln w="9525">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623" name="Line 387"/>
            <p:cNvSpPr>
              <a:spLocks noChangeShapeType="1"/>
            </p:cNvSpPr>
            <p:nvPr/>
          </p:nvSpPr>
          <p:spPr bwMode="auto">
            <a:xfrm>
              <a:off x="2546350" y="4457700"/>
              <a:ext cx="512763" cy="7938"/>
            </a:xfrm>
            <a:prstGeom prst="line">
              <a:avLst/>
            </a:prstGeom>
            <a:noFill/>
            <a:ln w="9525">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624" name="Rectangle 388"/>
            <p:cNvSpPr>
              <a:spLocks noChangeArrowheads="1"/>
            </p:cNvSpPr>
            <p:nvPr/>
          </p:nvSpPr>
          <p:spPr bwMode="auto">
            <a:xfrm>
              <a:off x="7956550" y="1331913"/>
              <a:ext cx="533400" cy="215900"/>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en-US" sz="800" dirty="0" smtClean="0">
                  <a:solidFill>
                    <a:srgbClr val="000000"/>
                  </a:solidFill>
                </a:rPr>
                <a:t>ASIC</a:t>
              </a:r>
            </a:p>
          </p:txBody>
        </p:sp>
        <p:sp>
          <p:nvSpPr>
            <p:cNvPr id="625" name="Rectangle 389"/>
            <p:cNvSpPr>
              <a:spLocks noChangeArrowheads="1"/>
            </p:cNvSpPr>
            <p:nvPr/>
          </p:nvSpPr>
          <p:spPr bwMode="auto">
            <a:xfrm>
              <a:off x="7948613" y="488950"/>
              <a:ext cx="533400" cy="288925"/>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en-US" sz="600" dirty="0" smtClean="0">
                  <a:solidFill>
                    <a:srgbClr val="000000"/>
                  </a:solidFill>
                </a:rPr>
                <a:t>2Gbyte</a:t>
              </a:r>
              <a:br>
                <a:rPr lang="en-US" sz="600" dirty="0" smtClean="0">
                  <a:solidFill>
                    <a:srgbClr val="000000"/>
                  </a:solidFill>
                </a:rPr>
              </a:br>
              <a:r>
                <a:rPr lang="en-US" sz="600" dirty="0" smtClean="0">
                  <a:solidFill>
                    <a:srgbClr val="000000"/>
                  </a:solidFill>
                </a:rPr>
                <a:t>SDRAM</a:t>
              </a:r>
            </a:p>
          </p:txBody>
        </p:sp>
        <p:sp>
          <p:nvSpPr>
            <p:cNvPr id="626" name="Rectangle 390"/>
            <p:cNvSpPr>
              <a:spLocks noChangeArrowheads="1"/>
            </p:cNvSpPr>
            <p:nvPr/>
          </p:nvSpPr>
          <p:spPr bwMode="auto">
            <a:xfrm>
              <a:off x="8197850" y="5170488"/>
              <a:ext cx="533400" cy="215900"/>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en-US" sz="1000" dirty="0" smtClean="0">
                  <a:solidFill>
                    <a:srgbClr val="000000"/>
                  </a:solidFill>
                </a:rPr>
                <a:t>ASIC</a:t>
              </a:r>
            </a:p>
          </p:txBody>
        </p:sp>
        <p:sp>
          <p:nvSpPr>
            <p:cNvPr id="627" name="Rectangle 391"/>
            <p:cNvSpPr>
              <a:spLocks noChangeArrowheads="1"/>
            </p:cNvSpPr>
            <p:nvPr/>
          </p:nvSpPr>
          <p:spPr bwMode="auto">
            <a:xfrm>
              <a:off x="7783705" y="4162378"/>
              <a:ext cx="533400" cy="288925"/>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en-US" sz="600" dirty="0" smtClean="0">
                  <a:solidFill>
                    <a:srgbClr val="000000"/>
                  </a:solidFill>
                </a:rPr>
                <a:t>2Gbyte</a:t>
              </a:r>
              <a:r>
                <a:rPr lang="en-US" sz="800" dirty="0" smtClean="0">
                  <a:solidFill>
                    <a:srgbClr val="000000"/>
                  </a:solidFill>
                </a:rPr>
                <a:t/>
              </a:r>
              <a:br>
                <a:rPr lang="en-US" sz="800" dirty="0" smtClean="0">
                  <a:solidFill>
                    <a:srgbClr val="000000"/>
                  </a:solidFill>
                </a:rPr>
              </a:br>
              <a:r>
                <a:rPr lang="en-US" sz="800" dirty="0" smtClean="0">
                  <a:solidFill>
                    <a:srgbClr val="000000"/>
                  </a:solidFill>
                </a:rPr>
                <a:t>SDRAM</a:t>
              </a:r>
            </a:p>
          </p:txBody>
        </p:sp>
        <p:sp>
          <p:nvSpPr>
            <p:cNvPr id="628" name="Line 392"/>
            <p:cNvSpPr>
              <a:spLocks noChangeShapeType="1"/>
            </p:cNvSpPr>
            <p:nvPr/>
          </p:nvSpPr>
          <p:spPr bwMode="auto">
            <a:xfrm>
              <a:off x="8223250" y="1243013"/>
              <a:ext cx="0" cy="85725"/>
            </a:xfrm>
            <a:prstGeom prst="line">
              <a:avLst/>
            </a:prstGeom>
            <a:noFill/>
            <a:ln w="9525">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629" name="Line 393"/>
            <p:cNvSpPr>
              <a:spLocks noChangeShapeType="1"/>
            </p:cNvSpPr>
            <p:nvPr/>
          </p:nvSpPr>
          <p:spPr bwMode="auto">
            <a:xfrm>
              <a:off x="8226425" y="774700"/>
              <a:ext cx="1588" cy="133350"/>
            </a:xfrm>
            <a:prstGeom prst="line">
              <a:avLst/>
            </a:prstGeom>
            <a:noFill/>
            <a:ln w="9525">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630" name="Line 394"/>
            <p:cNvSpPr>
              <a:spLocks noChangeShapeType="1"/>
            </p:cNvSpPr>
            <p:nvPr/>
          </p:nvSpPr>
          <p:spPr bwMode="auto">
            <a:xfrm>
              <a:off x="8459788" y="5080000"/>
              <a:ext cx="0" cy="87313"/>
            </a:xfrm>
            <a:prstGeom prst="line">
              <a:avLst/>
            </a:prstGeom>
            <a:noFill/>
            <a:ln w="9525">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631" name="Line 395"/>
            <p:cNvSpPr>
              <a:spLocks noChangeShapeType="1"/>
            </p:cNvSpPr>
            <p:nvPr/>
          </p:nvSpPr>
          <p:spPr bwMode="auto">
            <a:xfrm>
              <a:off x="8243888" y="4437063"/>
              <a:ext cx="0" cy="106362"/>
            </a:xfrm>
            <a:prstGeom prst="line">
              <a:avLst/>
            </a:prstGeom>
            <a:noFill/>
            <a:ln w="9525">
              <a:solidFill>
                <a:schemeClr val="tx1"/>
              </a:solidFill>
              <a:round/>
              <a:headEnd/>
              <a:tailEnd/>
            </a:ln>
          </p:spPr>
          <p:txBody>
            <a:bodyPr wrap="none" anchor="ctr"/>
            <a:lstStyle/>
            <a:p>
              <a:pPr fontAlgn="base">
                <a:spcBef>
                  <a:spcPct val="0"/>
                </a:spcBef>
                <a:spcAft>
                  <a:spcPct val="0"/>
                </a:spcAft>
              </a:pPr>
              <a:endParaRPr lang="en-US" dirty="0" smtClean="0">
                <a:solidFill>
                  <a:srgbClr val="000000"/>
                </a:solidFill>
              </a:endParaRPr>
            </a:p>
          </p:txBody>
        </p:sp>
        <p:sp>
          <p:nvSpPr>
            <p:cNvPr id="640" name="Text Box 398"/>
            <p:cNvSpPr txBox="1">
              <a:spLocks noChangeArrowheads="1"/>
            </p:cNvSpPr>
            <p:nvPr/>
          </p:nvSpPr>
          <p:spPr bwMode="auto">
            <a:xfrm rot="5400000">
              <a:off x="8401039" y="4129088"/>
              <a:ext cx="398462" cy="214313"/>
            </a:xfrm>
            <a:prstGeom prst="rect">
              <a:avLst/>
            </a:prstGeom>
            <a:noFill/>
            <a:ln w="9525">
              <a:noFill/>
              <a:miter lim="800000"/>
              <a:headEnd/>
              <a:tailEnd/>
            </a:ln>
          </p:spPr>
          <p:txBody>
            <a:bodyPr wrap="none">
              <a:spAutoFit/>
            </a:bodyPr>
            <a:lstStyle/>
            <a:p>
              <a:pPr fontAlgn="base">
                <a:spcBef>
                  <a:spcPct val="0"/>
                </a:spcBef>
                <a:spcAft>
                  <a:spcPct val="0"/>
                </a:spcAft>
              </a:pPr>
              <a:r>
                <a:rPr lang="en-US" sz="800" dirty="0" smtClean="0">
                  <a:solidFill>
                    <a:srgbClr val="000000"/>
                  </a:solidFill>
                </a:rPr>
                <a:t>DAC</a:t>
              </a:r>
            </a:p>
          </p:txBody>
        </p:sp>
        <p:sp>
          <p:nvSpPr>
            <p:cNvPr id="633" name="Line 408"/>
            <p:cNvSpPr>
              <a:spLocks noChangeShapeType="1"/>
            </p:cNvSpPr>
            <p:nvPr/>
          </p:nvSpPr>
          <p:spPr bwMode="auto">
            <a:xfrm>
              <a:off x="5511800" y="3121025"/>
              <a:ext cx="0" cy="339725"/>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634" name="Text Box 409"/>
            <p:cNvSpPr txBox="1">
              <a:spLocks noChangeArrowheads="1"/>
            </p:cNvSpPr>
            <p:nvPr/>
          </p:nvSpPr>
          <p:spPr bwMode="auto">
            <a:xfrm>
              <a:off x="5478463" y="3409950"/>
              <a:ext cx="603250" cy="288925"/>
            </a:xfrm>
            <a:prstGeom prst="rect">
              <a:avLst/>
            </a:prstGeom>
            <a:noFill/>
            <a:ln w="9525">
              <a:noFill/>
              <a:miter lim="800000"/>
              <a:headEnd/>
              <a:tailEnd/>
            </a:ln>
          </p:spPr>
          <p:txBody>
            <a:bodyPr lIns="91427" tIns="45713" rIns="91427" bIns="45713">
              <a:spAutoFit/>
            </a:bodyPr>
            <a:lstStyle/>
            <a:p>
              <a:pPr eaLnBrk="0" fontAlgn="base" hangingPunct="0">
                <a:lnSpc>
                  <a:spcPct val="80000"/>
                </a:lnSpc>
                <a:spcBef>
                  <a:spcPct val="0"/>
                </a:spcBef>
                <a:spcAft>
                  <a:spcPct val="0"/>
                </a:spcAft>
              </a:pPr>
              <a:r>
                <a:rPr lang="en-US" sz="800" dirty="0" smtClean="0">
                  <a:solidFill>
                    <a:srgbClr val="000000"/>
                  </a:solidFill>
                </a:rPr>
                <a:t>Aux</a:t>
              </a:r>
            </a:p>
            <a:p>
              <a:pPr eaLnBrk="0" fontAlgn="base" hangingPunct="0">
                <a:lnSpc>
                  <a:spcPct val="80000"/>
                </a:lnSpc>
                <a:spcBef>
                  <a:spcPct val="0"/>
                </a:spcBef>
                <a:spcAft>
                  <a:spcPct val="0"/>
                </a:spcAft>
              </a:pPr>
              <a:r>
                <a:rPr lang="en-US" sz="800" dirty="0" smtClean="0">
                  <a:solidFill>
                    <a:srgbClr val="000000"/>
                  </a:solidFill>
                </a:rPr>
                <a:t>IF Out</a:t>
              </a:r>
            </a:p>
          </p:txBody>
        </p:sp>
        <p:sp>
          <p:nvSpPr>
            <p:cNvPr id="635" name="Rectangle 410"/>
            <p:cNvSpPr>
              <a:spLocks noChangeArrowheads="1"/>
            </p:cNvSpPr>
            <p:nvPr/>
          </p:nvSpPr>
          <p:spPr bwMode="auto">
            <a:xfrm>
              <a:off x="6745288" y="3727450"/>
              <a:ext cx="381000" cy="277813"/>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en-US" sz="600" dirty="0" smtClean="0">
                  <a:solidFill>
                    <a:srgbClr val="000000"/>
                  </a:solidFill>
                </a:rPr>
                <a:t>.SAW</a:t>
              </a:r>
            </a:p>
            <a:p>
              <a:pPr algn="ctr" fontAlgn="base">
                <a:spcBef>
                  <a:spcPct val="0"/>
                </a:spcBef>
                <a:spcAft>
                  <a:spcPct val="0"/>
                </a:spcAft>
              </a:pPr>
              <a:r>
                <a:rPr lang="en-US" sz="600" dirty="0" smtClean="0">
                  <a:solidFill>
                    <a:srgbClr val="000000"/>
                  </a:solidFill>
                </a:rPr>
                <a:t>ACP</a:t>
              </a:r>
            </a:p>
          </p:txBody>
        </p:sp>
        <p:sp>
          <p:nvSpPr>
            <p:cNvPr id="636" name="Line 411"/>
            <p:cNvSpPr>
              <a:spLocks noChangeShapeType="1"/>
            </p:cNvSpPr>
            <p:nvPr/>
          </p:nvSpPr>
          <p:spPr bwMode="auto">
            <a:xfrm>
              <a:off x="7204075" y="3536950"/>
              <a:ext cx="0" cy="334963"/>
            </a:xfrm>
            <a:prstGeom prst="line">
              <a:avLst/>
            </a:prstGeom>
            <a:noFill/>
            <a:ln w="9525">
              <a:solidFill>
                <a:schemeClr val="tx1"/>
              </a:solidFill>
              <a:prstDash val="dash"/>
              <a:round/>
              <a:headEnd/>
              <a:tailEnd/>
            </a:ln>
          </p:spPr>
          <p:txBody>
            <a:bodyPr/>
            <a:lstStyle/>
            <a:p>
              <a:pPr fontAlgn="base">
                <a:spcBef>
                  <a:spcPct val="0"/>
                </a:spcBef>
                <a:spcAft>
                  <a:spcPct val="0"/>
                </a:spcAft>
              </a:pPr>
              <a:endParaRPr lang="en-US" dirty="0" smtClean="0">
                <a:solidFill>
                  <a:srgbClr val="000000"/>
                </a:solidFill>
              </a:endParaRPr>
            </a:p>
          </p:txBody>
        </p:sp>
        <p:sp>
          <p:nvSpPr>
            <p:cNvPr id="637" name="Line 412"/>
            <p:cNvSpPr>
              <a:spLocks noChangeShapeType="1"/>
            </p:cNvSpPr>
            <p:nvPr/>
          </p:nvSpPr>
          <p:spPr bwMode="auto">
            <a:xfrm>
              <a:off x="6630988" y="3559175"/>
              <a:ext cx="0" cy="334963"/>
            </a:xfrm>
            <a:prstGeom prst="line">
              <a:avLst/>
            </a:prstGeom>
            <a:noFill/>
            <a:ln w="9525">
              <a:solidFill>
                <a:schemeClr val="tx1"/>
              </a:solidFill>
              <a:prstDash val="dash"/>
              <a:round/>
              <a:headEnd/>
              <a:tailEnd/>
            </a:ln>
          </p:spPr>
          <p:txBody>
            <a:bodyPr/>
            <a:lstStyle/>
            <a:p>
              <a:pPr fontAlgn="base">
                <a:spcBef>
                  <a:spcPct val="0"/>
                </a:spcBef>
                <a:spcAft>
                  <a:spcPct val="0"/>
                </a:spcAft>
              </a:pPr>
              <a:endParaRPr lang="en-US" dirty="0" smtClean="0">
                <a:solidFill>
                  <a:srgbClr val="000000"/>
                </a:solidFill>
              </a:endParaRPr>
            </a:p>
          </p:txBody>
        </p:sp>
        <p:sp>
          <p:nvSpPr>
            <p:cNvPr id="638" name="Text Box 414"/>
            <p:cNvSpPr txBox="1">
              <a:spLocks noChangeArrowheads="1"/>
            </p:cNvSpPr>
            <p:nvPr/>
          </p:nvSpPr>
          <p:spPr bwMode="auto">
            <a:xfrm>
              <a:off x="1912938" y="3163888"/>
              <a:ext cx="2486025" cy="349250"/>
            </a:xfrm>
            <a:prstGeom prst="rect">
              <a:avLst/>
            </a:prstGeom>
            <a:noFill/>
            <a:ln w="9525">
              <a:noFill/>
              <a:miter lim="800000"/>
              <a:headEnd/>
              <a:tailEnd/>
            </a:ln>
          </p:spPr>
          <p:txBody>
            <a:bodyPr wrap="none" lIns="91427" tIns="45713" rIns="91427" bIns="45713">
              <a:spAutoFit/>
            </a:bodyPr>
            <a:lstStyle/>
            <a:p>
              <a:pPr algn="ctr" eaLnBrk="0" fontAlgn="base" hangingPunct="0">
                <a:lnSpc>
                  <a:spcPct val="70000"/>
                </a:lnSpc>
                <a:spcBef>
                  <a:spcPct val="0"/>
                </a:spcBef>
                <a:spcAft>
                  <a:spcPct val="0"/>
                </a:spcAft>
              </a:pPr>
              <a:r>
                <a:rPr lang="en-US" sz="1200" b="1" dirty="0" smtClean="0">
                  <a:solidFill>
                    <a:srgbClr val="002698"/>
                  </a:solidFill>
                </a:rPr>
                <a:t>Electronic Preamp, e-attenuator</a:t>
              </a:r>
            </a:p>
            <a:p>
              <a:pPr algn="ctr" eaLnBrk="0" fontAlgn="base" hangingPunct="0">
                <a:lnSpc>
                  <a:spcPct val="70000"/>
                </a:lnSpc>
                <a:spcBef>
                  <a:spcPct val="0"/>
                </a:spcBef>
                <a:spcAft>
                  <a:spcPct val="0"/>
                </a:spcAft>
              </a:pPr>
              <a:r>
                <a:rPr lang="en-US" sz="1200" b="1" dirty="0" smtClean="0">
                  <a:solidFill>
                    <a:srgbClr val="002698"/>
                  </a:solidFill>
                </a:rPr>
                <a:t> and calibrator switches</a:t>
              </a:r>
            </a:p>
          </p:txBody>
        </p:sp>
      </p:grpSp>
      <p:sp>
        <p:nvSpPr>
          <p:cNvPr id="837" name="Rectangle 836"/>
          <p:cNvSpPr/>
          <p:nvPr/>
        </p:nvSpPr>
        <p:spPr>
          <a:xfrm>
            <a:off x="5638800" y="152400"/>
            <a:ext cx="3276600" cy="1077218"/>
          </a:xfrm>
          <a:prstGeom prst="rect">
            <a:avLst/>
          </a:prstGeom>
          <a:ln w="38100">
            <a:solidFill>
              <a:srgbClr val="00F26D"/>
            </a:solidFill>
          </a:ln>
        </p:spPr>
        <p:txBody>
          <a:bodyPr wrap="square">
            <a:spAutoFit/>
          </a:bodyPr>
          <a:lstStyle/>
          <a:p>
            <a:pPr eaLnBrk="0" hangingPunct="0"/>
            <a:r>
              <a:rPr lang="en-US" sz="1600" b="1" dirty="0" smtClean="0">
                <a:solidFill>
                  <a:srgbClr val="009644"/>
                </a:solidFill>
                <a:ea typeface="MS PGothic" pitchFamily="34" charset="-128"/>
              </a:rPr>
              <a:t>160 MHz Path</a:t>
            </a:r>
          </a:p>
          <a:p>
            <a:pPr lvl="2" eaLnBrk="0" hangingPunct="0"/>
            <a:r>
              <a:rPr lang="en-US" sz="1600" dirty="0" smtClean="0">
                <a:solidFill>
                  <a:srgbClr val="009644"/>
                </a:solidFill>
                <a:ea typeface="MS PGothic" pitchFamily="34" charset="-128"/>
              </a:rPr>
              <a:t>ADC Nominal bits: 14</a:t>
            </a:r>
          </a:p>
          <a:p>
            <a:pPr lvl="2" eaLnBrk="0" hangingPunct="0"/>
            <a:r>
              <a:rPr lang="en-US" sz="1600" dirty="0" smtClean="0">
                <a:solidFill>
                  <a:srgbClr val="009644"/>
                </a:solidFill>
                <a:ea typeface="MS PGothic" pitchFamily="34" charset="-128"/>
              </a:rPr>
              <a:t>ADC Effective bits: 11.2</a:t>
            </a:r>
          </a:p>
          <a:p>
            <a:pPr lvl="2" eaLnBrk="0" hangingPunct="0"/>
            <a:r>
              <a:rPr lang="en-US" sz="1600" dirty="0" smtClean="0">
                <a:solidFill>
                  <a:srgbClr val="009644"/>
                </a:solidFill>
                <a:ea typeface="MS PGothic" pitchFamily="34" charset="-128"/>
              </a:rPr>
              <a:t>SFDR: up to 75 dBc</a:t>
            </a:r>
          </a:p>
        </p:txBody>
      </p:sp>
      <p:sp>
        <p:nvSpPr>
          <p:cNvPr id="838" name="Line 17"/>
          <p:cNvSpPr>
            <a:spLocks noChangeShapeType="1"/>
          </p:cNvSpPr>
          <p:nvPr/>
        </p:nvSpPr>
        <p:spPr bwMode="auto">
          <a:xfrm flipH="1">
            <a:off x="7924800" y="1219200"/>
            <a:ext cx="609600" cy="762000"/>
          </a:xfrm>
          <a:prstGeom prst="line">
            <a:avLst/>
          </a:prstGeom>
          <a:noFill/>
          <a:ln w="31750">
            <a:solidFill>
              <a:srgbClr val="00F26D"/>
            </a:solidFill>
            <a:round/>
            <a:headEnd/>
            <a:tailEnd type="triangle" w="med" len="med"/>
          </a:ln>
        </p:spPr>
        <p:txBody>
          <a:bodyPr lIns="0" tIns="0" rIns="0" bIns="0"/>
          <a:lstStyle/>
          <a:p>
            <a:endParaRPr lang="en-US" dirty="0"/>
          </a:p>
        </p:txBody>
      </p:sp>
      <p:sp>
        <p:nvSpPr>
          <p:cNvPr id="407" name="Title 1"/>
          <p:cNvSpPr txBox="1">
            <a:spLocks/>
          </p:cNvSpPr>
          <p:nvPr/>
        </p:nvSpPr>
        <p:spPr>
          <a:xfrm>
            <a:off x="533400" y="152400"/>
            <a:ext cx="8314944" cy="844296"/>
          </a:xfrm>
          <a:prstGeom prst="rect">
            <a:avLst/>
          </a:prstGeom>
        </p:spPr>
        <p:txBody>
          <a:bodyPr vert="horz" lIns="0" tIns="0" rIns="0" bIns="0" rtlCol="0" anchor="t">
            <a:noAutofit/>
          </a:bodyPr>
          <a:lstStyle/>
          <a:p>
            <a:pPr marL="0" marR="0" lvl="0" indent="0" algn="l" defTabSz="914400" rtl="0" eaLnBrk="1" fontAlgn="auto" latinLnBrk="0" hangingPunct="1">
              <a:lnSpc>
                <a:spcPct val="100000"/>
              </a:lnSpc>
              <a:spcBef>
                <a:spcPct val="0"/>
              </a:spcBef>
              <a:spcAft>
                <a:spcPts val="300"/>
              </a:spcAft>
              <a:buClrTx/>
              <a:buSzTx/>
              <a:buFontTx/>
              <a:buNone/>
              <a:tabLst/>
              <a:defRPr/>
            </a:pPr>
            <a:r>
              <a:rPr kumimoji="0" lang="en-US" sz="2800" b="1" u="none" strike="noStrike" kern="1200" cap="none" spc="0" normalizeH="0" baseline="0" noProof="0" dirty="0" smtClean="0">
                <a:ln>
                  <a:noFill/>
                </a:ln>
                <a:solidFill>
                  <a:schemeClr val="accent1"/>
                </a:solidFill>
                <a:effectLst/>
                <a:uLnTx/>
                <a:uFillTx/>
                <a:latin typeface="+mj-lt"/>
                <a:ea typeface="+mj-ea"/>
                <a:cs typeface="+mj-cs"/>
              </a:rPr>
              <a:t>PXA Wideband analysis </a:t>
            </a:r>
            <a:br>
              <a:rPr kumimoji="0" lang="en-US" sz="2800" b="1" u="none" strike="noStrike" kern="1200" cap="none" spc="0" normalizeH="0" baseline="0" noProof="0" dirty="0" smtClean="0">
                <a:ln>
                  <a:noFill/>
                </a:ln>
                <a:solidFill>
                  <a:schemeClr val="accent1"/>
                </a:solidFill>
                <a:effectLst/>
                <a:uLnTx/>
                <a:uFillTx/>
                <a:latin typeface="+mj-lt"/>
                <a:ea typeface="+mj-ea"/>
                <a:cs typeface="+mj-cs"/>
              </a:rPr>
            </a:br>
            <a:r>
              <a:rPr kumimoji="0" lang="en-US" sz="2800" b="1" i="0" u="none" strike="noStrike" kern="1200" cap="none" spc="0" normalizeH="0" baseline="0" noProof="0" dirty="0" smtClean="0">
                <a:ln>
                  <a:noFill/>
                </a:ln>
                <a:solidFill>
                  <a:schemeClr val="accent1"/>
                </a:solidFill>
                <a:effectLst/>
                <a:uLnTx/>
                <a:uFillTx/>
                <a:latin typeface="+mj-lt"/>
                <a:ea typeface="+mj-ea"/>
                <a:cs typeface="+mj-cs"/>
              </a:rPr>
              <a:t/>
            </a:r>
            <a:br>
              <a:rPr kumimoji="0" lang="en-US" sz="2800" b="1" i="0" u="none" strike="noStrike" kern="1200" cap="none" spc="0" normalizeH="0" baseline="0" noProof="0" dirty="0" smtClean="0">
                <a:ln>
                  <a:noFill/>
                </a:ln>
                <a:solidFill>
                  <a:schemeClr val="accent1"/>
                </a:solidFill>
                <a:effectLst/>
                <a:uLnTx/>
                <a:uFillTx/>
                <a:latin typeface="+mj-lt"/>
                <a:ea typeface="+mj-ea"/>
                <a:cs typeface="+mj-cs"/>
              </a:rPr>
            </a:br>
            <a:endParaRPr kumimoji="0" lang="en-US" sz="2000" b="1" i="1" u="none" strike="noStrike" kern="1200" cap="none" spc="0" normalizeH="0" baseline="0" noProof="0" dirty="0">
              <a:ln>
                <a:noFill/>
              </a:ln>
              <a:solidFill>
                <a:schemeClr val="accent1"/>
              </a:solidFill>
              <a:effectLst/>
              <a:uLnTx/>
              <a:uFillTx/>
              <a:latin typeface="+mj-lt"/>
              <a:ea typeface="+mj-ea"/>
              <a:cs typeface="+mj-cs"/>
            </a:endParaRPr>
          </a:p>
        </p:txBody>
      </p:sp>
      <p:sp>
        <p:nvSpPr>
          <p:cNvPr id="396" name="Footer Placeholder 13"/>
          <p:cNvSpPr>
            <a:spLocks noGrp="1"/>
          </p:cNvSpPr>
          <p:nvPr>
            <p:ph type="ftr" sz="quarter" idx="10"/>
          </p:nvPr>
        </p:nvSpPr>
        <p:spPr>
          <a:xfrm>
            <a:off x="6858000" y="6397625"/>
            <a:ext cx="2057400" cy="134938"/>
          </a:xfrm>
        </p:spPr>
        <p:txBody>
          <a:bodyPr/>
          <a:lstStyle/>
          <a:p>
            <a:r>
              <a:rPr lang="en-US" dirty="0" smtClean="0"/>
              <a:t>Back to Basics Training</a:t>
            </a:r>
            <a:endParaRPr lang="en-US" dirty="0"/>
          </a:p>
        </p:txBody>
      </p:sp>
      <p:sp>
        <p:nvSpPr>
          <p:cNvPr id="393" name="Slide Number Placeholder 392"/>
          <p:cNvSpPr>
            <a:spLocks noGrp="1"/>
          </p:cNvSpPr>
          <p:nvPr>
            <p:ph type="sldNum" sz="quarter" idx="12"/>
          </p:nvPr>
        </p:nvSpPr>
        <p:spPr>
          <a:xfrm>
            <a:off x="228600" y="6629400"/>
            <a:ext cx="614363" cy="152400"/>
          </a:xfrm>
        </p:spPr>
        <p:txBody>
          <a:bodyPr/>
          <a:lstStyle/>
          <a:p>
            <a:r>
              <a:rPr lang="en-US" dirty="0" smtClean="0"/>
              <a:t>69</a:t>
            </a:r>
            <a:endParaRPr lang="en-US" dirty="0"/>
          </a:p>
        </p:txBody>
      </p:sp>
      <p:sp>
        <p:nvSpPr>
          <p:cNvPr id="405" name="Line 181"/>
          <p:cNvSpPr>
            <a:spLocks noChangeShapeType="1"/>
          </p:cNvSpPr>
          <p:nvPr/>
        </p:nvSpPr>
        <p:spPr bwMode="auto">
          <a:xfrm>
            <a:off x="7272575" y="4925168"/>
            <a:ext cx="0" cy="191808"/>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406" name="Line 182"/>
          <p:cNvSpPr>
            <a:spLocks noChangeShapeType="1"/>
          </p:cNvSpPr>
          <p:nvPr/>
        </p:nvSpPr>
        <p:spPr bwMode="auto">
          <a:xfrm flipH="1">
            <a:off x="7082779" y="5116976"/>
            <a:ext cx="183428"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408" name="Line 183"/>
          <p:cNvSpPr>
            <a:spLocks noChangeShapeType="1"/>
          </p:cNvSpPr>
          <p:nvPr/>
        </p:nvSpPr>
        <p:spPr bwMode="auto">
          <a:xfrm flipH="1">
            <a:off x="7082779" y="4929144"/>
            <a:ext cx="183428" cy="0"/>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409" name="Line 184"/>
          <p:cNvSpPr>
            <a:spLocks noChangeShapeType="1"/>
          </p:cNvSpPr>
          <p:nvPr/>
        </p:nvSpPr>
        <p:spPr bwMode="auto">
          <a:xfrm flipH="1">
            <a:off x="7021636" y="4925168"/>
            <a:ext cx="61143" cy="63936"/>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410" name="Line 185"/>
          <p:cNvSpPr>
            <a:spLocks noChangeShapeType="1"/>
          </p:cNvSpPr>
          <p:nvPr/>
        </p:nvSpPr>
        <p:spPr bwMode="auto">
          <a:xfrm flipH="1" flipV="1">
            <a:off x="7017660" y="5051762"/>
            <a:ext cx="61143" cy="63936"/>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411" name="Line 186"/>
          <p:cNvSpPr>
            <a:spLocks noChangeShapeType="1"/>
          </p:cNvSpPr>
          <p:nvPr/>
        </p:nvSpPr>
        <p:spPr bwMode="auto">
          <a:xfrm>
            <a:off x="7021636" y="4989104"/>
            <a:ext cx="0" cy="63936"/>
          </a:xfrm>
          <a:prstGeom prst="line">
            <a:avLst/>
          </a:prstGeom>
          <a:noFill/>
          <a:ln w="9525">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404" name="Rectangle 403"/>
          <p:cNvSpPr/>
          <p:nvPr/>
        </p:nvSpPr>
        <p:spPr>
          <a:xfrm>
            <a:off x="6019800" y="2209800"/>
            <a:ext cx="614271" cy="166199"/>
          </a:xfrm>
          <a:prstGeom prst="rect">
            <a:avLst/>
          </a:prstGeom>
        </p:spPr>
        <p:txBody>
          <a:bodyPr wrap="none">
            <a:spAutoFit/>
          </a:bodyPr>
          <a:lstStyle/>
          <a:p>
            <a:pPr eaLnBrk="0" fontAlgn="base" hangingPunct="0">
              <a:lnSpc>
                <a:spcPct val="80000"/>
              </a:lnSpc>
              <a:spcBef>
                <a:spcPct val="0"/>
              </a:spcBef>
              <a:spcAft>
                <a:spcPct val="0"/>
              </a:spcAft>
            </a:pPr>
            <a:r>
              <a:rPr lang="en-US" sz="600" dirty="0" smtClean="0">
                <a:solidFill>
                  <a:srgbClr val="000000"/>
                </a:solidFill>
              </a:rPr>
              <a:t>F</a:t>
            </a:r>
            <a:r>
              <a:rPr lang="en-US" sz="600" baseline="-25000" dirty="0" smtClean="0">
                <a:solidFill>
                  <a:srgbClr val="000000"/>
                </a:solidFill>
              </a:rPr>
              <a:t>0</a:t>
            </a:r>
            <a:r>
              <a:rPr lang="en-US" sz="600" dirty="0" smtClean="0">
                <a:solidFill>
                  <a:srgbClr val="000000"/>
                </a:solidFill>
              </a:rPr>
              <a:t>=300 MHz</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2"/>
          <p:cNvSpPr>
            <a:spLocks noGrp="1" noChangeArrowheads="1"/>
          </p:cNvSpPr>
          <p:nvPr>
            <p:ph type="title"/>
          </p:nvPr>
        </p:nvSpPr>
        <p:spPr>
          <a:xfrm>
            <a:off x="228600" y="76200"/>
            <a:ext cx="8147050" cy="631825"/>
          </a:xfrm>
        </p:spPr>
        <p:txBody>
          <a:bodyPr anchor="t"/>
          <a:lstStyle/>
          <a:p>
            <a:pPr>
              <a:defRPr/>
            </a:pPr>
            <a:r>
              <a:rPr lang="en-US" altLang="ja-JP" sz="2800" kern="1200" dirty="0" smtClean="0">
                <a:ea typeface="+mn-ea"/>
                <a:cs typeface="+mn-cs"/>
              </a:rPr>
              <a:t>Measurement of Analog IQ Signals</a:t>
            </a:r>
          </a:p>
        </p:txBody>
      </p:sp>
      <p:sp>
        <p:nvSpPr>
          <p:cNvPr id="75779" name="Rectangle 3"/>
          <p:cNvSpPr>
            <a:spLocks noGrp="1" noChangeArrowheads="1"/>
          </p:cNvSpPr>
          <p:nvPr>
            <p:ph idx="1"/>
          </p:nvPr>
        </p:nvSpPr>
        <p:spPr>
          <a:xfrm>
            <a:off x="277813" y="5334000"/>
            <a:ext cx="8701087" cy="635000"/>
          </a:xfrm>
        </p:spPr>
        <p:txBody>
          <a:bodyPr/>
          <a:lstStyle/>
          <a:p>
            <a:pPr marL="0" indent="0" algn="ctr">
              <a:buFontTx/>
              <a:buNone/>
            </a:pPr>
            <a:r>
              <a:rPr lang="en-US" altLang="ja-JP" dirty="0" smtClean="0">
                <a:solidFill>
                  <a:schemeClr val="accent2"/>
                </a:solidFill>
                <a:ea typeface="ＭＳ Ｐゴシック" pitchFamily="34" charset="-128"/>
              </a:rPr>
              <a:t>Oscilloscope for baseband has some limitations</a:t>
            </a:r>
          </a:p>
        </p:txBody>
      </p:sp>
      <p:sp>
        <p:nvSpPr>
          <p:cNvPr id="75780" name="Text Box 4"/>
          <p:cNvSpPr txBox="1">
            <a:spLocks noChangeArrowheads="1"/>
          </p:cNvSpPr>
          <p:nvPr/>
        </p:nvSpPr>
        <p:spPr bwMode="auto">
          <a:xfrm>
            <a:off x="1422400" y="2771775"/>
            <a:ext cx="342900" cy="307975"/>
          </a:xfrm>
          <a:prstGeom prst="rect">
            <a:avLst/>
          </a:prstGeom>
          <a:noFill/>
          <a:ln w="12700">
            <a:noFill/>
            <a:miter lim="800000"/>
            <a:headEnd/>
            <a:tailEnd/>
          </a:ln>
        </p:spPr>
        <p:txBody>
          <a:bodyPr wrap="none" lIns="0" tIns="0" rIns="0" bIns="0">
            <a:spAutoFit/>
          </a:bodyPr>
          <a:lstStyle/>
          <a:p>
            <a:r>
              <a:rPr lang="en-US" altLang="ja-JP" sz="2000" dirty="0">
                <a:ea typeface="ＭＳ Ｐゴシック" pitchFamily="34" charset="-128"/>
              </a:rPr>
              <a:t>RF</a:t>
            </a:r>
          </a:p>
        </p:txBody>
      </p:sp>
      <p:sp>
        <p:nvSpPr>
          <p:cNvPr id="75781" name="Text Box 5"/>
          <p:cNvSpPr txBox="1">
            <a:spLocks noChangeArrowheads="1"/>
          </p:cNvSpPr>
          <p:nvPr/>
        </p:nvSpPr>
        <p:spPr bwMode="auto">
          <a:xfrm>
            <a:off x="5969000" y="2682875"/>
            <a:ext cx="2025650" cy="307975"/>
          </a:xfrm>
          <a:prstGeom prst="rect">
            <a:avLst/>
          </a:prstGeom>
          <a:noFill/>
          <a:ln w="12700">
            <a:noFill/>
            <a:miter lim="800000"/>
            <a:headEnd/>
            <a:tailEnd/>
          </a:ln>
        </p:spPr>
        <p:txBody>
          <a:bodyPr wrap="none" lIns="0" tIns="0" rIns="0" bIns="0">
            <a:spAutoFit/>
          </a:bodyPr>
          <a:lstStyle/>
          <a:p>
            <a:r>
              <a:rPr lang="en-US" altLang="ja-JP" sz="2000" dirty="0">
                <a:ea typeface="ＭＳ Ｐゴシック" pitchFamily="34" charset="-128"/>
              </a:rPr>
              <a:t>Analog Baseband</a:t>
            </a:r>
          </a:p>
        </p:txBody>
      </p:sp>
      <p:sp>
        <p:nvSpPr>
          <p:cNvPr id="75782" name="Text Box 7"/>
          <p:cNvSpPr txBox="1">
            <a:spLocks noChangeArrowheads="1"/>
          </p:cNvSpPr>
          <p:nvPr/>
        </p:nvSpPr>
        <p:spPr bwMode="auto">
          <a:xfrm>
            <a:off x="269875" y="4762500"/>
            <a:ext cx="3206262" cy="307777"/>
          </a:xfrm>
          <a:prstGeom prst="rect">
            <a:avLst/>
          </a:prstGeom>
          <a:noFill/>
          <a:ln w="12700">
            <a:noFill/>
            <a:miter lim="800000"/>
            <a:headEnd/>
            <a:tailEnd/>
          </a:ln>
        </p:spPr>
        <p:txBody>
          <a:bodyPr wrap="none" lIns="0" tIns="0" rIns="0" bIns="0">
            <a:spAutoFit/>
          </a:bodyPr>
          <a:lstStyle/>
          <a:p>
            <a:r>
              <a:rPr lang="en-US" altLang="ja-JP" sz="2000" dirty="0" smtClean="0">
                <a:ea typeface="ＭＳ Ｐゴシック" pitchFamily="34" charset="-128"/>
              </a:rPr>
              <a:t>X-Series </a:t>
            </a:r>
            <a:r>
              <a:rPr lang="en-US" altLang="ja-JP" sz="2000" dirty="0">
                <a:ea typeface="ＭＳ Ｐゴシック" pitchFamily="34" charset="-128"/>
              </a:rPr>
              <a:t>Spectrum Analyzer</a:t>
            </a:r>
          </a:p>
        </p:txBody>
      </p:sp>
      <p:sp>
        <p:nvSpPr>
          <p:cNvPr id="75783" name="Text Box 10"/>
          <p:cNvSpPr txBox="1">
            <a:spLocks noChangeArrowheads="1"/>
          </p:cNvSpPr>
          <p:nvPr/>
        </p:nvSpPr>
        <p:spPr bwMode="auto">
          <a:xfrm>
            <a:off x="5850712" y="4902200"/>
            <a:ext cx="1810047" cy="307777"/>
          </a:xfrm>
          <a:prstGeom prst="rect">
            <a:avLst/>
          </a:prstGeom>
          <a:noFill/>
          <a:ln w="12700">
            <a:noFill/>
            <a:miter lim="800000"/>
            <a:headEnd/>
            <a:tailEnd/>
          </a:ln>
        </p:spPr>
        <p:txBody>
          <a:bodyPr wrap="none" lIns="0" tIns="0" rIns="0" bIns="0">
            <a:spAutoFit/>
          </a:bodyPr>
          <a:lstStyle/>
          <a:p>
            <a:r>
              <a:rPr lang="en-US" altLang="ja-JP" sz="2000" dirty="0" smtClean="0">
                <a:ea typeface="ＭＳ Ｐゴシック" pitchFamily="34" charset="-128"/>
              </a:rPr>
              <a:t>PXA/MXA </a:t>
            </a:r>
            <a:r>
              <a:rPr lang="en-US" altLang="ja-JP" sz="2000" dirty="0">
                <a:ea typeface="ＭＳ Ｐゴシック" pitchFamily="34" charset="-128"/>
              </a:rPr>
              <a:t>BBIQ</a:t>
            </a:r>
          </a:p>
        </p:txBody>
      </p:sp>
      <p:sp>
        <p:nvSpPr>
          <p:cNvPr id="75784" name="Text Box 11"/>
          <p:cNvSpPr txBox="1">
            <a:spLocks noChangeArrowheads="1"/>
          </p:cNvSpPr>
          <p:nvPr/>
        </p:nvSpPr>
        <p:spPr bwMode="auto">
          <a:xfrm>
            <a:off x="5703888" y="1320800"/>
            <a:ext cx="2438400" cy="830997"/>
          </a:xfrm>
          <a:prstGeom prst="rect">
            <a:avLst/>
          </a:prstGeom>
          <a:noFill/>
          <a:ln w="12700">
            <a:noFill/>
            <a:miter lim="800000"/>
            <a:headEnd/>
            <a:tailEnd/>
          </a:ln>
        </p:spPr>
        <p:txBody>
          <a:bodyPr lIns="0" tIns="0" rIns="0" bIns="0">
            <a:spAutoFit/>
          </a:bodyPr>
          <a:lstStyle/>
          <a:p>
            <a:r>
              <a:rPr lang="en-US" altLang="ja-JP" sz="1800" dirty="0" smtClean="0">
                <a:ea typeface="ＭＳ Ｐゴシック" pitchFamily="34" charset="-128"/>
              </a:rPr>
              <a:t>89600B </a:t>
            </a:r>
            <a:r>
              <a:rPr lang="en-US" altLang="ja-JP" sz="1800" dirty="0">
                <a:ea typeface="ＭＳ Ｐゴシック" pitchFamily="34" charset="-128"/>
              </a:rPr>
              <a:t>VSA</a:t>
            </a:r>
          </a:p>
          <a:p>
            <a:r>
              <a:rPr lang="en-US" altLang="ja-JP" sz="1800" dirty="0">
                <a:ea typeface="ＭＳ Ｐゴシック" pitchFamily="34" charset="-128"/>
              </a:rPr>
              <a:t>Software in both domains</a:t>
            </a:r>
          </a:p>
        </p:txBody>
      </p:sp>
      <p:pic>
        <p:nvPicPr>
          <p:cNvPr id="75785" name="Picture 15" descr="MXARF"/>
          <p:cNvPicPr>
            <a:picLocks noChangeAspect="1" noChangeArrowheads="1"/>
          </p:cNvPicPr>
          <p:nvPr/>
        </p:nvPicPr>
        <p:blipFill>
          <a:blip r:embed="rId3" cstate="print"/>
          <a:srcRect/>
          <a:stretch>
            <a:fillRect/>
          </a:stretch>
        </p:blipFill>
        <p:spPr bwMode="auto">
          <a:xfrm>
            <a:off x="444500" y="3238500"/>
            <a:ext cx="3292475" cy="1549400"/>
          </a:xfrm>
          <a:prstGeom prst="rect">
            <a:avLst/>
          </a:prstGeom>
          <a:noFill/>
          <a:ln w="9525">
            <a:noFill/>
            <a:miter lim="800000"/>
            <a:headEnd/>
            <a:tailEnd/>
          </a:ln>
        </p:spPr>
      </p:pic>
      <p:grpSp>
        <p:nvGrpSpPr>
          <p:cNvPr id="2" name="Group 29"/>
          <p:cNvGrpSpPr>
            <a:grpSpLocks/>
          </p:cNvGrpSpPr>
          <p:nvPr/>
        </p:nvGrpSpPr>
        <p:grpSpPr bwMode="auto">
          <a:xfrm>
            <a:off x="5232400" y="3200400"/>
            <a:ext cx="3022600" cy="1676400"/>
            <a:chOff x="432" y="720"/>
            <a:chExt cx="1584" cy="912"/>
          </a:xfrm>
        </p:grpSpPr>
        <p:sp>
          <p:nvSpPr>
            <p:cNvPr id="75788" name="AutoShape 24"/>
            <p:cNvSpPr>
              <a:spLocks noChangeArrowheads="1"/>
            </p:cNvSpPr>
            <p:nvPr/>
          </p:nvSpPr>
          <p:spPr bwMode="auto">
            <a:xfrm>
              <a:off x="432" y="720"/>
              <a:ext cx="1584" cy="912"/>
            </a:xfrm>
            <a:prstGeom prst="roundRect">
              <a:avLst>
                <a:gd name="adj" fmla="val 16667"/>
              </a:avLst>
            </a:prstGeom>
            <a:noFill/>
            <a:ln w="38100">
              <a:solidFill>
                <a:srgbClr val="00FF00"/>
              </a:solidFill>
              <a:round/>
              <a:headEnd/>
              <a:tailEnd/>
            </a:ln>
          </p:spPr>
          <p:txBody>
            <a:bodyPr wrap="none" lIns="0" tIns="0" rIns="0" bIns="0" anchor="ctr"/>
            <a:lstStyle/>
            <a:p>
              <a:endParaRPr lang="en-US" dirty="0"/>
            </a:p>
          </p:txBody>
        </p:sp>
        <p:pic>
          <p:nvPicPr>
            <p:cNvPr id="75789" name="Picture 27" descr="DefaultThumbnail"/>
            <p:cNvPicPr>
              <a:picLocks noChangeAspect="1" noChangeArrowheads="1"/>
            </p:cNvPicPr>
            <p:nvPr/>
          </p:nvPicPr>
          <p:blipFill>
            <a:blip r:embed="rId4" cstate="print"/>
            <a:srcRect/>
            <a:stretch>
              <a:fillRect/>
            </a:stretch>
          </p:blipFill>
          <p:spPr bwMode="auto">
            <a:xfrm>
              <a:off x="528" y="816"/>
              <a:ext cx="1392" cy="748"/>
            </a:xfrm>
            <a:prstGeom prst="rect">
              <a:avLst/>
            </a:prstGeom>
            <a:noFill/>
            <a:ln w="9525">
              <a:noFill/>
              <a:miter lim="800000"/>
              <a:headEnd/>
              <a:tailEnd/>
            </a:ln>
          </p:spPr>
        </p:pic>
      </p:grpSp>
      <p:sp>
        <p:nvSpPr>
          <p:cNvPr id="14" name="Footer Placeholder 13"/>
          <p:cNvSpPr>
            <a:spLocks noGrp="1"/>
          </p:cNvSpPr>
          <p:nvPr>
            <p:ph type="ftr" sz="quarter" idx="10"/>
          </p:nvPr>
        </p:nvSpPr>
        <p:spPr/>
        <p:txBody>
          <a:bodyPr/>
          <a:lstStyle/>
          <a:p>
            <a:r>
              <a:rPr lang="en-US" dirty="0" smtClean="0"/>
              <a:t>Back to Basics Training</a:t>
            </a:r>
            <a:endParaRPr lang="en-US" dirty="0"/>
          </a:p>
        </p:txBody>
      </p:sp>
      <p:pic>
        <p:nvPicPr>
          <p:cNvPr id="15" name="Picture 5" descr="7scrnQpsk"/>
          <p:cNvPicPr>
            <a:picLocks noChangeAspect="1" noChangeArrowheads="1"/>
          </p:cNvPicPr>
          <p:nvPr/>
        </p:nvPicPr>
        <p:blipFill>
          <a:blip r:embed="rId5" cstate="print"/>
          <a:srcRect/>
          <a:stretch>
            <a:fillRect/>
          </a:stretch>
        </p:blipFill>
        <p:spPr bwMode="auto">
          <a:xfrm>
            <a:off x="3352800" y="914400"/>
            <a:ext cx="2137643" cy="2041525"/>
          </a:xfrm>
          <a:prstGeom prst="rect">
            <a:avLst/>
          </a:prstGeom>
          <a:noFill/>
          <a:ln w="9525">
            <a:noFill/>
            <a:miter lim="800000"/>
            <a:headEnd/>
            <a:tailEnd/>
          </a:ln>
        </p:spPr>
      </p:pic>
      <p:sp>
        <p:nvSpPr>
          <p:cNvPr id="16" name="Slide Number Placeholder 15"/>
          <p:cNvSpPr>
            <a:spLocks noGrp="1"/>
          </p:cNvSpPr>
          <p:nvPr>
            <p:ph type="sldNum" sz="quarter" idx="12"/>
          </p:nvPr>
        </p:nvSpPr>
        <p:spPr/>
        <p:txBody>
          <a:bodyPr/>
          <a:lstStyle/>
          <a:p>
            <a:fld id="{2D132F79-ACF3-4263-B52B-5972FA2CE406}" type="slidenum">
              <a:rPr lang="en-US" smtClean="0"/>
              <a:pPr/>
              <a:t>83</a:t>
            </a:fld>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3"/>
          <p:cNvGrpSpPr>
            <a:grpSpLocks/>
          </p:cNvGrpSpPr>
          <p:nvPr/>
        </p:nvGrpSpPr>
        <p:grpSpPr bwMode="auto">
          <a:xfrm>
            <a:off x="239713" y="1917700"/>
            <a:ext cx="7151687" cy="3235325"/>
            <a:chOff x="295" y="2432"/>
            <a:chExt cx="4614" cy="1769"/>
          </a:xfrm>
        </p:grpSpPr>
        <p:sp>
          <p:nvSpPr>
            <p:cNvPr id="76815" name="AutoShape 44"/>
            <p:cNvSpPr>
              <a:spLocks noChangeArrowheads="1"/>
            </p:cNvSpPr>
            <p:nvPr/>
          </p:nvSpPr>
          <p:spPr bwMode="auto">
            <a:xfrm>
              <a:off x="596" y="2632"/>
              <a:ext cx="136" cy="13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6 w 21600"/>
                <a:gd name="T25" fmla="*/ 3176 h 21600"/>
                <a:gd name="T26" fmla="*/ 18424 w 21600"/>
                <a:gd name="T27" fmla="*/ 1842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endParaRPr lang="en-US" dirty="0"/>
            </a:p>
          </p:txBody>
        </p:sp>
        <p:sp>
          <p:nvSpPr>
            <p:cNvPr id="76816" name="Rectangle 45"/>
            <p:cNvSpPr>
              <a:spLocks noChangeArrowheads="1"/>
            </p:cNvSpPr>
            <p:nvPr/>
          </p:nvSpPr>
          <p:spPr bwMode="auto">
            <a:xfrm>
              <a:off x="1292" y="2766"/>
              <a:ext cx="273" cy="317"/>
            </a:xfrm>
            <a:prstGeom prst="rect">
              <a:avLst/>
            </a:prstGeom>
            <a:solidFill>
              <a:schemeClr val="accent1"/>
            </a:solidFill>
            <a:ln w="9525">
              <a:solidFill>
                <a:schemeClr val="tx1"/>
              </a:solidFill>
              <a:miter lim="800000"/>
              <a:headEnd/>
              <a:tailEnd/>
            </a:ln>
          </p:spPr>
          <p:txBody>
            <a:bodyPr wrap="none" anchor="ctr"/>
            <a:lstStyle/>
            <a:p>
              <a:endParaRPr lang="en-US" dirty="0"/>
            </a:p>
          </p:txBody>
        </p:sp>
        <p:sp>
          <p:nvSpPr>
            <p:cNvPr id="76817" name="AutoShape 46"/>
            <p:cNvSpPr>
              <a:spLocks noChangeArrowheads="1"/>
            </p:cNvSpPr>
            <p:nvPr/>
          </p:nvSpPr>
          <p:spPr bwMode="auto">
            <a:xfrm rot="5400000">
              <a:off x="2201" y="2766"/>
              <a:ext cx="362" cy="272"/>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dirty="0"/>
            </a:p>
          </p:txBody>
        </p:sp>
        <p:sp>
          <p:nvSpPr>
            <p:cNvPr id="76818" name="Rectangle 47"/>
            <p:cNvSpPr>
              <a:spLocks noChangeArrowheads="1"/>
            </p:cNvSpPr>
            <p:nvPr/>
          </p:nvSpPr>
          <p:spPr bwMode="auto">
            <a:xfrm>
              <a:off x="2699" y="2795"/>
              <a:ext cx="135" cy="1015"/>
            </a:xfrm>
            <a:prstGeom prst="rect">
              <a:avLst/>
            </a:prstGeom>
            <a:solidFill>
              <a:srgbClr val="FF9966"/>
            </a:solidFill>
            <a:ln w="9525">
              <a:solidFill>
                <a:schemeClr val="tx1"/>
              </a:solidFill>
              <a:miter lim="800000"/>
              <a:headEnd/>
              <a:tailEnd/>
            </a:ln>
          </p:spPr>
          <p:txBody>
            <a:bodyPr wrap="none" anchor="ctr"/>
            <a:lstStyle/>
            <a:p>
              <a:endParaRPr lang="en-US" dirty="0"/>
            </a:p>
          </p:txBody>
        </p:sp>
        <p:sp>
          <p:nvSpPr>
            <p:cNvPr id="76819" name="AutoShape 48"/>
            <p:cNvSpPr>
              <a:spLocks noChangeArrowheads="1"/>
            </p:cNvSpPr>
            <p:nvPr/>
          </p:nvSpPr>
          <p:spPr bwMode="auto">
            <a:xfrm>
              <a:off x="2834" y="3085"/>
              <a:ext cx="182" cy="317"/>
            </a:xfrm>
            <a:prstGeom prst="rightArrow">
              <a:avLst>
                <a:gd name="adj1" fmla="val 50000"/>
                <a:gd name="adj2" fmla="val 25000"/>
              </a:avLst>
            </a:prstGeom>
            <a:solidFill>
              <a:schemeClr val="bg1"/>
            </a:solidFill>
            <a:ln w="9525">
              <a:solidFill>
                <a:schemeClr val="tx1"/>
              </a:solidFill>
              <a:miter lim="800000"/>
              <a:headEnd/>
              <a:tailEnd/>
            </a:ln>
          </p:spPr>
          <p:txBody>
            <a:bodyPr wrap="none" anchor="ctr"/>
            <a:lstStyle/>
            <a:p>
              <a:endParaRPr lang="en-US" dirty="0"/>
            </a:p>
          </p:txBody>
        </p:sp>
        <p:sp>
          <p:nvSpPr>
            <p:cNvPr id="76820" name="Line 49"/>
            <p:cNvSpPr>
              <a:spLocks noChangeShapeType="1"/>
            </p:cNvSpPr>
            <p:nvPr/>
          </p:nvSpPr>
          <p:spPr bwMode="auto">
            <a:xfrm>
              <a:off x="2517" y="2902"/>
              <a:ext cx="181" cy="1"/>
            </a:xfrm>
            <a:prstGeom prst="line">
              <a:avLst/>
            </a:prstGeom>
            <a:noFill/>
            <a:ln w="25400">
              <a:solidFill>
                <a:schemeClr val="tx1"/>
              </a:solidFill>
              <a:round/>
              <a:headEnd/>
              <a:tailEnd/>
            </a:ln>
          </p:spPr>
          <p:txBody>
            <a:bodyPr/>
            <a:lstStyle/>
            <a:p>
              <a:endParaRPr lang="en-US" dirty="0"/>
            </a:p>
          </p:txBody>
        </p:sp>
        <p:sp>
          <p:nvSpPr>
            <p:cNvPr id="76821" name="Line 50"/>
            <p:cNvSpPr>
              <a:spLocks noChangeShapeType="1"/>
            </p:cNvSpPr>
            <p:nvPr/>
          </p:nvSpPr>
          <p:spPr bwMode="auto">
            <a:xfrm flipV="1">
              <a:off x="1564" y="2902"/>
              <a:ext cx="228" cy="0"/>
            </a:xfrm>
            <a:prstGeom prst="line">
              <a:avLst/>
            </a:prstGeom>
            <a:noFill/>
            <a:ln w="25400">
              <a:solidFill>
                <a:schemeClr val="tx1"/>
              </a:solidFill>
              <a:round/>
              <a:headEnd/>
              <a:tailEnd/>
            </a:ln>
          </p:spPr>
          <p:txBody>
            <a:bodyPr/>
            <a:lstStyle/>
            <a:p>
              <a:endParaRPr lang="en-US" dirty="0"/>
            </a:p>
          </p:txBody>
        </p:sp>
        <p:sp>
          <p:nvSpPr>
            <p:cNvPr id="76822" name="Text Box 51"/>
            <p:cNvSpPr txBox="1">
              <a:spLocks noChangeArrowheads="1"/>
            </p:cNvSpPr>
            <p:nvPr/>
          </p:nvSpPr>
          <p:spPr bwMode="auto">
            <a:xfrm>
              <a:off x="2154" y="2450"/>
              <a:ext cx="1723" cy="202"/>
            </a:xfrm>
            <a:prstGeom prst="rect">
              <a:avLst/>
            </a:prstGeom>
            <a:noFill/>
            <a:ln w="9525">
              <a:noFill/>
              <a:miter lim="800000"/>
              <a:headEnd/>
              <a:tailEnd/>
            </a:ln>
          </p:spPr>
          <p:txBody>
            <a:bodyPr>
              <a:spAutoFit/>
            </a:bodyPr>
            <a:lstStyle/>
            <a:p>
              <a:pPr>
                <a:spcBef>
                  <a:spcPct val="50000"/>
                </a:spcBef>
              </a:pPr>
              <a:r>
                <a:rPr kumimoji="1" lang="en-US" altLang="ja-JP" sz="1800" u="sng" dirty="0">
                  <a:ea typeface="ＭＳ Ｐゴシック" pitchFamily="34" charset="-128"/>
                </a:rPr>
                <a:t>16-bit ADC, 100 MS/s</a:t>
              </a:r>
            </a:p>
          </p:txBody>
        </p:sp>
        <p:sp>
          <p:nvSpPr>
            <p:cNvPr id="76823" name="Text Box 52"/>
            <p:cNvSpPr txBox="1">
              <a:spLocks noChangeArrowheads="1"/>
            </p:cNvSpPr>
            <p:nvPr/>
          </p:nvSpPr>
          <p:spPr bwMode="auto">
            <a:xfrm>
              <a:off x="521" y="2449"/>
              <a:ext cx="1452" cy="202"/>
            </a:xfrm>
            <a:prstGeom prst="rect">
              <a:avLst/>
            </a:prstGeom>
            <a:noFill/>
            <a:ln w="9525">
              <a:noFill/>
              <a:miter lim="800000"/>
              <a:headEnd/>
              <a:tailEnd/>
            </a:ln>
          </p:spPr>
          <p:txBody>
            <a:bodyPr>
              <a:spAutoFit/>
            </a:bodyPr>
            <a:lstStyle/>
            <a:p>
              <a:pPr>
                <a:spcBef>
                  <a:spcPct val="50000"/>
                </a:spcBef>
              </a:pPr>
              <a:r>
                <a:rPr kumimoji="1" lang="en-US" altLang="ja-JP" sz="1800" b="1" dirty="0">
                  <a:solidFill>
                    <a:srgbClr val="660066"/>
                  </a:solidFill>
                  <a:ea typeface="ＭＳ Ｐゴシック" pitchFamily="34" charset="-128"/>
                </a:rPr>
                <a:t>Analog BB inputs</a:t>
              </a:r>
            </a:p>
          </p:txBody>
        </p:sp>
        <p:sp>
          <p:nvSpPr>
            <p:cNvPr id="76824" name="Line 53"/>
            <p:cNvSpPr>
              <a:spLocks noChangeShapeType="1"/>
            </p:cNvSpPr>
            <p:nvPr/>
          </p:nvSpPr>
          <p:spPr bwMode="auto">
            <a:xfrm>
              <a:off x="2744" y="2659"/>
              <a:ext cx="0" cy="136"/>
            </a:xfrm>
            <a:prstGeom prst="line">
              <a:avLst/>
            </a:prstGeom>
            <a:noFill/>
            <a:ln w="25400">
              <a:solidFill>
                <a:srgbClr val="FF0000"/>
              </a:solidFill>
              <a:round/>
              <a:headEnd/>
              <a:tailEnd type="triangle" w="med" len="med"/>
            </a:ln>
          </p:spPr>
          <p:txBody>
            <a:bodyPr/>
            <a:lstStyle/>
            <a:p>
              <a:endParaRPr lang="en-US" dirty="0"/>
            </a:p>
          </p:txBody>
        </p:sp>
        <p:sp>
          <p:nvSpPr>
            <p:cNvPr id="76825" name="Text Box 54"/>
            <p:cNvSpPr txBox="1">
              <a:spLocks noChangeArrowheads="1"/>
            </p:cNvSpPr>
            <p:nvPr/>
          </p:nvSpPr>
          <p:spPr bwMode="auto">
            <a:xfrm>
              <a:off x="2097" y="3119"/>
              <a:ext cx="589" cy="328"/>
            </a:xfrm>
            <a:prstGeom prst="rect">
              <a:avLst/>
            </a:prstGeom>
            <a:noFill/>
            <a:ln w="9525">
              <a:noFill/>
              <a:miter lim="800000"/>
              <a:headEnd/>
              <a:tailEnd/>
            </a:ln>
          </p:spPr>
          <p:txBody>
            <a:bodyPr>
              <a:spAutoFit/>
            </a:bodyPr>
            <a:lstStyle/>
            <a:p>
              <a:pPr>
                <a:spcBef>
                  <a:spcPct val="50000"/>
                </a:spcBef>
              </a:pPr>
              <a:r>
                <a:rPr kumimoji="1" lang="en-US" altLang="ja-JP" sz="1100" dirty="0">
                  <a:ea typeface="ＭＳ Ｐゴシック" pitchFamily="34" charset="-128"/>
                </a:rPr>
                <a:t>Switched </a:t>
              </a:r>
              <a:br>
                <a:rPr kumimoji="1" lang="en-US" altLang="ja-JP" sz="1100" dirty="0">
                  <a:ea typeface="ＭＳ Ｐゴシック" pitchFamily="34" charset="-128"/>
                </a:rPr>
              </a:br>
              <a:r>
                <a:rPr kumimoji="1" lang="en-US" altLang="ja-JP" sz="1100" dirty="0">
                  <a:ea typeface="ＭＳ Ｐゴシック" pitchFamily="34" charset="-128"/>
                </a:rPr>
                <a:t>Gain amplifier</a:t>
              </a:r>
            </a:p>
          </p:txBody>
        </p:sp>
        <p:sp>
          <p:nvSpPr>
            <p:cNvPr id="76826" name="Text Box 55"/>
            <p:cNvSpPr txBox="1">
              <a:spLocks noChangeArrowheads="1"/>
            </p:cNvSpPr>
            <p:nvPr/>
          </p:nvSpPr>
          <p:spPr bwMode="auto">
            <a:xfrm>
              <a:off x="1248" y="3112"/>
              <a:ext cx="453" cy="328"/>
            </a:xfrm>
            <a:prstGeom prst="rect">
              <a:avLst/>
            </a:prstGeom>
            <a:noFill/>
            <a:ln w="9525">
              <a:noFill/>
              <a:miter lim="800000"/>
              <a:headEnd/>
              <a:tailEnd/>
            </a:ln>
          </p:spPr>
          <p:txBody>
            <a:bodyPr>
              <a:spAutoFit/>
            </a:bodyPr>
            <a:lstStyle/>
            <a:p>
              <a:pPr>
                <a:spcBef>
                  <a:spcPct val="50000"/>
                </a:spcBef>
              </a:pPr>
              <a:r>
                <a:rPr kumimoji="1" lang="en-US" altLang="ja-JP" sz="1100" dirty="0">
                  <a:ea typeface="ＭＳ Ｐゴシック" pitchFamily="34" charset="-128"/>
                </a:rPr>
                <a:t>1 M Ω /</a:t>
              </a:r>
              <a:br>
                <a:rPr kumimoji="1" lang="en-US" altLang="ja-JP" sz="1100" dirty="0">
                  <a:ea typeface="ＭＳ Ｐゴシック" pitchFamily="34" charset="-128"/>
                </a:rPr>
              </a:br>
              <a:r>
                <a:rPr kumimoji="1" lang="en-US" altLang="ja-JP" sz="1100" dirty="0">
                  <a:ea typeface="ＭＳ Ｐゴシック" pitchFamily="34" charset="-128"/>
                </a:rPr>
                <a:t>50 Ω </a:t>
              </a:r>
              <a:br>
                <a:rPr kumimoji="1" lang="en-US" altLang="ja-JP" sz="1100" dirty="0">
                  <a:ea typeface="ＭＳ Ｐゴシック" pitchFamily="34" charset="-128"/>
                </a:rPr>
              </a:br>
              <a:r>
                <a:rPr kumimoji="1" lang="en-US" altLang="ja-JP" sz="1100" dirty="0">
                  <a:ea typeface="ＭＳ Ｐゴシック" pitchFamily="34" charset="-128"/>
                </a:rPr>
                <a:t>Z Select</a:t>
              </a:r>
            </a:p>
          </p:txBody>
        </p:sp>
        <p:sp>
          <p:nvSpPr>
            <p:cNvPr id="76827" name="Rectangle 56"/>
            <p:cNvSpPr>
              <a:spLocks noChangeArrowheads="1"/>
            </p:cNvSpPr>
            <p:nvPr/>
          </p:nvSpPr>
          <p:spPr bwMode="auto">
            <a:xfrm>
              <a:off x="3016" y="2767"/>
              <a:ext cx="1633" cy="1043"/>
            </a:xfrm>
            <a:prstGeom prst="rect">
              <a:avLst/>
            </a:prstGeom>
            <a:solidFill>
              <a:schemeClr val="folHlink"/>
            </a:solidFill>
            <a:ln w="9525">
              <a:solidFill>
                <a:schemeClr val="tx1"/>
              </a:solidFill>
              <a:miter lim="800000"/>
              <a:headEnd/>
              <a:tailEnd/>
            </a:ln>
          </p:spPr>
          <p:txBody>
            <a:bodyPr wrap="none" anchor="ctr"/>
            <a:lstStyle/>
            <a:p>
              <a:endParaRPr lang="en-US" dirty="0"/>
            </a:p>
          </p:txBody>
        </p:sp>
        <p:sp>
          <p:nvSpPr>
            <p:cNvPr id="76828" name="Rectangle 57"/>
            <p:cNvSpPr>
              <a:spLocks noChangeArrowheads="1"/>
            </p:cNvSpPr>
            <p:nvPr/>
          </p:nvSpPr>
          <p:spPr bwMode="auto">
            <a:xfrm>
              <a:off x="3107" y="2857"/>
              <a:ext cx="226" cy="816"/>
            </a:xfrm>
            <a:prstGeom prst="rect">
              <a:avLst/>
            </a:prstGeom>
            <a:solidFill>
              <a:srgbClr val="CCFFFF"/>
            </a:solidFill>
            <a:ln w="9525">
              <a:solidFill>
                <a:schemeClr val="tx1"/>
              </a:solidFill>
              <a:miter lim="800000"/>
              <a:headEnd/>
              <a:tailEnd/>
            </a:ln>
          </p:spPr>
          <p:txBody>
            <a:bodyPr wrap="none" anchor="ctr"/>
            <a:lstStyle/>
            <a:p>
              <a:endParaRPr lang="en-US" dirty="0"/>
            </a:p>
          </p:txBody>
        </p:sp>
        <p:sp>
          <p:nvSpPr>
            <p:cNvPr id="76829" name="Text Box 58"/>
            <p:cNvSpPr txBox="1">
              <a:spLocks noChangeArrowheads="1"/>
            </p:cNvSpPr>
            <p:nvPr/>
          </p:nvSpPr>
          <p:spPr bwMode="auto">
            <a:xfrm>
              <a:off x="2751" y="3895"/>
              <a:ext cx="861" cy="282"/>
            </a:xfrm>
            <a:prstGeom prst="rect">
              <a:avLst/>
            </a:prstGeom>
            <a:noFill/>
            <a:ln w="9525">
              <a:noFill/>
              <a:miter lim="800000"/>
              <a:headEnd/>
              <a:tailEnd/>
            </a:ln>
          </p:spPr>
          <p:txBody>
            <a:bodyPr>
              <a:spAutoFit/>
            </a:bodyPr>
            <a:lstStyle/>
            <a:p>
              <a:pPr>
                <a:spcBef>
                  <a:spcPct val="50000"/>
                </a:spcBef>
              </a:pPr>
              <a:r>
                <a:rPr kumimoji="1" lang="en-US" altLang="ja-JP" sz="1100" dirty="0">
                  <a:ea typeface="ＭＳ Ｐゴシック" pitchFamily="34" charset="-128"/>
                </a:rPr>
                <a:t>Real-time IQ</a:t>
              </a:r>
            </a:p>
            <a:p>
              <a:pPr>
                <a:spcBef>
                  <a:spcPct val="50000"/>
                </a:spcBef>
              </a:pPr>
              <a:r>
                <a:rPr kumimoji="1" lang="en-US" altLang="ja-JP" sz="1100" dirty="0">
                  <a:ea typeface="ＭＳ Ｐゴシック" pitchFamily="34" charset="-128"/>
                </a:rPr>
                <a:t>corrections </a:t>
              </a:r>
            </a:p>
          </p:txBody>
        </p:sp>
        <p:sp>
          <p:nvSpPr>
            <p:cNvPr id="76830" name="Line 59"/>
            <p:cNvSpPr>
              <a:spLocks noChangeShapeType="1"/>
            </p:cNvSpPr>
            <p:nvPr/>
          </p:nvSpPr>
          <p:spPr bwMode="auto">
            <a:xfrm flipV="1">
              <a:off x="3197" y="3674"/>
              <a:ext cx="0" cy="181"/>
            </a:xfrm>
            <a:prstGeom prst="line">
              <a:avLst/>
            </a:prstGeom>
            <a:noFill/>
            <a:ln w="9525">
              <a:solidFill>
                <a:schemeClr val="tx1"/>
              </a:solidFill>
              <a:round/>
              <a:headEnd/>
              <a:tailEnd/>
            </a:ln>
          </p:spPr>
          <p:txBody>
            <a:bodyPr/>
            <a:lstStyle/>
            <a:p>
              <a:endParaRPr lang="en-US" dirty="0"/>
            </a:p>
          </p:txBody>
        </p:sp>
        <p:sp>
          <p:nvSpPr>
            <p:cNvPr id="76831" name="Rectangle 60"/>
            <p:cNvSpPr>
              <a:spLocks noChangeArrowheads="1"/>
            </p:cNvSpPr>
            <p:nvPr/>
          </p:nvSpPr>
          <p:spPr bwMode="auto">
            <a:xfrm>
              <a:off x="3696" y="2857"/>
              <a:ext cx="226" cy="816"/>
            </a:xfrm>
            <a:prstGeom prst="rect">
              <a:avLst/>
            </a:prstGeom>
            <a:solidFill>
              <a:srgbClr val="CCFFFF"/>
            </a:solidFill>
            <a:ln w="9525">
              <a:solidFill>
                <a:schemeClr val="tx1"/>
              </a:solidFill>
              <a:miter lim="800000"/>
              <a:headEnd/>
              <a:tailEnd/>
            </a:ln>
          </p:spPr>
          <p:txBody>
            <a:bodyPr wrap="none" anchor="ctr"/>
            <a:lstStyle/>
            <a:p>
              <a:endParaRPr lang="en-US" dirty="0"/>
            </a:p>
          </p:txBody>
        </p:sp>
        <p:sp>
          <p:nvSpPr>
            <p:cNvPr id="76832" name="Text Box 61"/>
            <p:cNvSpPr txBox="1">
              <a:spLocks noChangeArrowheads="1"/>
            </p:cNvSpPr>
            <p:nvPr/>
          </p:nvSpPr>
          <p:spPr bwMode="auto">
            <a:xfrm>
              <a:off x="3397" y="3879"/>
              <a:ext cx="861" cy="282"/>
            </a:xfrm>
            <a:prstGeom prst="rect">
              <a:avLst/>
            </a:prstGeom>
            <a:noFill/>
            <a:ln w="9525">
              <a:noFill/>
              <a:miter lim="800000"/>
              <a:headEnd/>
              <a:tailEnd/>
            </a:ln>
          </p:spPr>
          <p:txBody>
            <a:bodyPr>
              <a:spAutoFit/>
            </a:bodyPr>
            <a:lstStyle/>
            <a:p>
              <a:pPr>
                <a:spcBef>
                  <a:spcPct val="50000"/>
                </a:spcBef>
              </a:pPr>
              <a:r>
                <a:rPr kumimoji="1" lang="en-US" altLang="ja-JP" sz="1100" dirty="0">
                  <a:ea typeface="ＭＳ Ｐゴシック" pitchFamily="34" charset="-128"/>
                </a:rPr>
                <a:t>Re-sampling/</a:t>
              </a:r>
            </a:p>
            <a:p>
              <a:pPr>
                <a:spcBef>
                  <a:spcPct val="50000"/>
                </a:spcBef>
              </a:pPr>
              <a:r>
                <a:rPr kumimoji="1" lang="en-US" altLang="ja-JP" sz="1100" dirty="0">
                  <a:ea typeface="ＭＳ Ｐゴシック" pitchFamily="34" charset="-128"/>
                </a:rPr>
                <a:t>Decimation</a:t>
              </a:r>
            </a:p>
          </p:txBody>
        </p:sp>
        <p:sp>
          <p:nvSpPr>
            <p:cNvPr id="76833" name="Line 62"/>
            <p:cNvSpPr>
              <a:spLocks noChangeShapeType="1"/>
            </p:cNvSpPr>
            <p:nvPr/>
          </p:nvSpPr>
          <p:spPr bwMode="auto">
            <a:xfrm flipV="1">
              <a:off x="3787" y="3674"/>
              <a:ext cx="0" cy="181"/>
            </a:xfrm>
            <a:prstGeom prst="line">
              <a:avLst/>
            </a:prstGeom>
            <a:noFill/>
            <a:ln w="9525">
              <a:solidFill>
                <a:schemeClr val="tx1"/>
              </a:solidFill>
              <a:round/>
              <a:headEnd/>
              <a:tailEnd/>
            </a:ln>
          </p:spPr>
          <p:txBody>
            <a:bodyPr/>
            <a:lstStyle/>
            <a:p>
              <a:endParaRPr lang="en-US" dirty="0"/>
            </a:p>
          </p:txBody>
        </p:sp>
        <p:sp>
          <p:nvSpPr>
            <p:cNvPr id="76834" name="Line 63"/>
            <p:cNvSpPr>
              <a:spLocks noChangeShapeType="1"/>
            </p:cNvSpPr>
            <p:nvPr/>
          </p:nvSpPr>
          <p:spPr bwMode="auto">
            <a:xfrm>
              <a:off x="3333" y="3266"/>
              <a:ext cx="363" cy="0"/>
            </a:xfrm>
            <a:prstGeom prst="line">
              <a:avLst/>
            </a:prstGeom>
            <a:noFill/>
            <a:ln w="25400">
              <a:solidFill>
                <a:schemeClr val="tx1"/>
              </a:solidFill>
              <a:round/>
              <a:headEnd/>
              <a:tailEnd type="triangle" w="med" len="med"/>
            </a:ln>
          </p:spPr>
          <p:txBody>
            <a:bodyPr/>
            <a:lstStyle/>
            <a:p>
              <a:endParaRPr lang="en-US" dirty="0"/>
            </a:p>
          </p:txBody>
        </p:sp>
        <p:sp>
          <p:nvSpPr>
            <p:cNvPr id="76835" name="Rectangle 64"/>
            <p:cNvSpPr>
              <a:spLocks noChangeArrowheads="1"/>
            </p:cNvSpPr>
            <p:nvPr/>
          </p:nvSpPr>
          <p:spPr bwMode="auto">
            <a:xfrm>
              <a:off x="4286" y="2857"/>
              <a:ext cx="226" cy="816"/>
            </a:xfrm>
            <a:prstGeom prst="rect">
              <a:avLst/>
            </a:prstGeom>
            <a:solidFill>
              <a:srgbClr val="FF9966"/>
            </a:solidFill>
            <a:ln w="9525">
              <a:solidFill>
                <a:schemeClr val="tx1"/>
              </a:solidFill>
              <a:miter lim="800000"/>
              <a:headEnd/>
              <a:tailEnd/>
            </a:ln>
          </p:spPr>
          <p:txBody>
            <a:bodyPr wrap="none" anchor="ctr"/>
            <a:lstStyle/>
            <a:p>
              <a:endParaRPr lang="en-US" dirty="0"/>
            </a:p>
          </p:txBody>
        </p:sp>
        <p:sp>
          <p:nvSpPr>
            <p:cNvPr id="76836" name="Text Box 65"/>
            <p:cNvSpPr txBox="1">
              <a:spLocks noChangeArrowheads="1"/>
            </p:cNvSpPr>
            <p:nvPr/>
          </p:nvSpPr>
          <p:spPr bwMode="auto">
            <a:xfrm>
              <a:off x="4048" y="3886"/>
              <a:ext cx="861" cy="236"/>
            </a:xfrm>
            <a:prstGeom prst="rect">
              <a:avLst/>
            </a:prstGeom>
            <a:noFill/>
            <a:ln w="9525">
              <a:noFill/>
              <a:miter lim="800000"/>
              <a:headEnd/>
              <a:tailEnd/>
            </a:ln>
          </p:spPr>
          <p:txBody>
            <a:bodyPr>
              <a:spAutoFit/>
            </a:bodyPr>
            <a:lstStyle/>
            <a:p>
              <a:pPr>
                <a:spcBef>
                  <a:spcPct val="50000"/>
                </a:spcBef>
              </a:pPr>
              <a:r>
                <a:rPr kumimoji="1" lang="en-US" altLang="ja-JP" sz="1100" dirty="0">
                  <a:ea typeface="ＭＳ Ｐゴシック" pitchFamily="34" charset="-128"/>
                </a:rPr>
                <a:t>500 MSa</a:t>
              </a:r>
              <a:br>
                <a:rPr kumimoji="1" lang="en-US" altLang="ja-JP" sz="1100" dirty="0">
                  <a:ea typeface="ＭＳ Ｐゴシック" pitchFamily="34" charset="-128"/>
                </a:rPr>
              </a:br>
              <a:r>
                <a:rPr kumimoji="1" lang="en-US" altLang="ja-JP" sz="1100" dirty="0">
                  <a:ea typeface="ＭＳ Ｐゴシック" pitchFamily="34" charset="-128"/>
                </a:rPr>
                <a:t>Capture Memory</a:t>
              </a:r>
            </a:p>
          </p:txBody>
        </p:sp>
        <p:sp>
          <p:nvSpPr>
            <p:cNvPr id="76837" name="Line 66"/>
            <p:cNvSpPr>
              <a:spLocks noChangeShapeType="1"/>
            </p:cNvSpPr>
            <p:nvPr/>
          </p:nvSpPr>
          <p:spPr bwMode="auto">
            <a:xfrm flipV="1">
              <a:off x="4377" y="3674"/>
              <a:ext cx="0" cy="181"/>
            </a:xfrm>
            <a:prstGeom prst="line">
              <a:avLst/>
            </a:prstGeom>
            <a:noFill/>
            <a:ln w="9525">
              <a:solidFill>
                <a:schemeClr val="tx1"/>
              </a:solidFill>
              <a:round/>
              <a:headEnd/>
              <a:tailEnd/>
            </a:ln>
          </p:spPr>
          <p:txBody>
            <a:bodyPr/>
            <a:lstStyle/>
            <a:p>
              <a:endParaRPr lang="en-US" dirty="0"/>
            </a:p>
          </p:txBody>
        </p:sp>
        <p:sp>
          <p:nvSpPr>
            <p:cNvPr id="76838" name="Line 67"/>
            <p:cNvSpPr>
              <a:spLocks noChangeShapeType="1"/>
            </p:cNvSpPr>
            <p:nvPr/>
          </p:nvSpPr>
          <p:spPr bwMode="auto">
            <a:xfrm>
              <a:off x="3923" y="3266"/>
              <a:ext cx="363" cy="0"/>
            </a:xfrm>
            <a:prstGeom prst="line">
              <a:avLst/>
            </a:prstGeom>
            <a:noFill/>
            <a:ln w="25400">
              <a:solidFill>
                <a:schemeClr val="tx1"/>
              </a:solidFill>
              <a:round/>
              <a:headEnd/>
              <a:tailEnd type="triangle" w="med" len="med"/>
            </a:ln>
          </p:spPr>
          <p:txBody>
            <a:bodyPr/>
            <a:lstStyle/>
            <a:p>
              <a:endParaRPr lang="en-US" dirty="0"/>
            </a:p>
          </p:txBody>
        </p:sp>
        <p:sp>
          <p:nvSpPr>
            <p:cNvPr id="76839" name="AutoShape 68"/>
            <p:cNvSpPr>
              <a:spLocks noChangeArrowheads="1"/>
            </p:cNvSpPr>
            <p:nvPr/>
          </p:nvSpPr>
          <p:spPr bwMode="auto">
            <a:xfrm>
              <a:off x="4513" y="3084"/>
              <a:ext cx="273" cy="317"/>
            </a:xfrm>
            <a:prstGeom prst="rightArrow">
              <a:avLst>
                <a:gd name="adj1" fmla="val 50000"/>
                <a:gd name="adj2" fmla="val 25000"/>
              </a:avLst>
            </a:prstGeom>
            <a:solidFill>
              <a:schemeClr val="bg1"/>
            </a:solidFill>
            <a:ln w="9525">
              <a:solidFill>
                <a:schemeClr val="tx1"/>
              </a:solidFill>
              <a:miter lim="800000"/>
              <a:headEnd/>
              <a:tailEnd/>
            </a:ln>
          </p:spPr>
          <p:txBody>
            <a:bodyPr wrap="none" anchor="ctr"/>
            <a:lstStyle/>
            <a:p>
              <a:endParaRPr lang="en-US" dirty="0"/>
            </a:p>
          </p:txBody>
        </p:sp>
        <p:sp>
          <p:nvSpPr>
            <p:cNvPr id="76840" name="Rectangle 69"/>
            <p:cNvSpPr>
              <a:spLocks noChangeArrowheads="1"/>
            </p:cNvSpPr>
            <p:nvPr/>
          </p:nvSpPr>
          <p:spPr bwMode="auto">
            <a:xfrm>
              <a:off x="1791" y="2767"/>
              <a:ext cx="273" cy="317"/>
            </a:xfrm>
            <a:prstGeom prst="rect">
              <a:avLst/>
            </a:prstGeom>
            <a:solidFill>
              <a:schemeClr val="accent1"/>
            </a:solidFill>
            <a:ln w="9525">
              <a:solidFill>
                <a:schemeClr val="tx1"/>
              </a:solidFill>
              <a:miter lim="800000"/>
              <a:headEnd/>
              <a:tailEnd/>
            </a:ln>
          </p:spPr>
          <p:txBody>
            <a:bodyPr wrap="none" anchor="ctr"/>
            <a:lstStyle/>
            <a:p>
              <a:endParaRPr lang="en-US" dirty="0"/>
            </a:p>
          </p:txBody>
        </p:sp>
        <p:sp>
          <p:nvSpPr>
            <p:cNvPr id="76841" name="Text Box 70"/>
            <p:cNvSpPr txBox="1">
              <a:spLocks noChangeArrowheads="1"/>
            </p:cNvSpPr>
            <p:nvPr/>
          </p:nvSpPr>
          <p:spPr bwMode="auto">
            <a:xfrm>
              <a:off x="1610" y="3129"/>
              <a:ext cx="590" cy="513"/>
            </a:xfrm>
            <a:prstGeom prst="rect">
              <a:avLst/>
            </a:prstGeom>
            <a:noFill/>
            <a:ln w="9525">
              <a:noFill/>
              <a:miter lim="800000"/>
              <a:headEnd/>
              <a:tailEnd/>
            </a:ln>
          </p:spPr>
          <p:txBody>
            <a:bodyPr>
              <a:spAutoFit/>
            </a:bodyPr>
            <a:lstStyle/>
            <a:p>
              <a:pPr>
                <a:spcBef>
                  <a:spcPct val="50000"/>
                </a:spcBef>
              </a:pPr>
              <a:r>
                <a:rPr kumimoji="1" lang="en-US" altLang="ja-JP" sz="1100" dirty="0">
                  <a:ea typeface="ＭＳ Ｐゴシック" pitchFamily="34" charset="-128"/>
                </a:rPr>
                <a:t>Single ended/</a:t>
              </a:r>
            </a:p>
            <a:p>
              <a:pPr>
                <a:spcBef>
                  <a:spcPct val="50000"/>
                </a:spcBef>
              </a:pPr>
              <a:r>
                <a:rPr kumimoji="1" lang="en-US" altLang="ja-JP" sz="1100" dirty="0">
                  <a:ea typeface="ＭＳ Ｐゴシック" pitchFamily="34" charset="-128"/>
                </a:rPr>
                <a:t>Differential </a:t>
              </a:r>
            </a:p>
            <a:p>
              <a:pPr>
                <a:spcBef>
                  <a:spcPct val="50000"/>
                </a:spcBef>
              </a:pPr>
              <a:r>
                <a:rPr kumimoji="1" lang="en-US" altLang="ja-JP" sz="1100" dirty="0">
                  <a:ea typeface="ＭＳ Ｐゴシック" pitchFamily="34" charset="-128"/>
                </a:rPr>
                <a:t>Select</a:t>
              </a:r>
            </a:p>
          </p:txBody>
        </p:sp>
        <p:sp>
          <p:nvSpPr>
            <p:cNvPr id="76842" name="Line 71"/>
            <p:cNvSpPr>
              <a:spLocks noChangeShapeType="1"/>
            </p:cNvSpPr>
            <p:nvPr/>
          </p:nvSpPr>
          <p:spPr bwMode="auto">
            <a:xfrm>
              <a:off x="2064" y="2902"/>
              <a:ext cx="182" cy="0"/>
            </a:xfrm>
            <a:prstGeom prst="line">
              <a:avLst/>
            </a:prstGeom>
            <a:noFill/>
            <a:ln w="25400">
              <a:solidFill>
                <a:schemeClr val="tx1"/>
              </a:solidFill>
              <a:round/>
              <a:headEnd/>
              <a:tailEnd/>
            </a:ln>
          </p:spPr>
          <p:txBody>
            <a:bodyPr/>
            <a:lstStyle/>
            <a:p>
              <a:endParaRPr lang="en-US" dirty="0"/>
            </a:p>
          </p:txBody>
        </p:sp>
        <p:sp>
          <p:nvSpPr>
            <p:cNvPr id="76843" name="Rectangle 72"/>
            <p:cNvSpPr>
              <a:spLocks noChangeArrowheads="1"/>
            </p:cNvSpPr>
            <p:nvPr/>
          </p:nvSpPr>
          <p:spPr bwMode="auto">
            <a:xfrm>
              <a:off x="930" y="2749"/>
              <a:ext cx="136" cy="409"/>
            </a:xfrm>
            <a:prstGeom prst="rect">
              <a:avLst/>
            </a:prstGeom>
            <a:solidFill>
              <a:srgbClr val="FF9966"/>
            </a:solidFill>
            <a:ln w="9525">
              <a:solidFill>
                <a:schemeClr val="tx1"/>
              </a:solidFill>
              <a:miter lim="800000"/>
              <a:headEnd/>
              <a:tailEnd/>
            </a:ln>
          </p:spPr>
          <p:txBody>
            <a:bodyPr wrap="none" anchor="ctr"/>
            <a:lstStyle/>
            <a:p>
              <a:endParaRPr lang="en-US" dirty="0"/>
            </a:p>
          </p:txBody>
        </p:sp>
        <p:sp>
          <p:nvSpPr>
            <p:cNvPr id="76844" name="Text Box 73"/>
            <p:cNvSpPr txBox="1">
              <a:spLocks noChangeArrowheads="1"/>
            </p:cNvSpPr>
            <p:nvPr/>
          </p:nvSpPr>
          <p:spPr bwMode="auto">
            <a:xfrm>
              <a:off x="711" y="3186"/>
              <a:ext cx="498" cy="282"/>
            </a:xfrm>
            <a:prstGeom prst="rect">
              <a:avLst/>
            </a:prstGeom>
            <a:noFill/>
            <a:ln w="9525">
              <a:noFill/>
              <a:miter lim="800000"/>
              <a:headEnd/>
              <a:tailEnd/>
            </a:ln>
          </p:spPr>
          <p:txBody>
            <a:bodyPr>
              <a:spAutoFit/>
            </a:bodyPr>
            <a:lstStyle/>
            <a:p>
              <a:pPr>
                <a:spcBef>
                  <a:spcPct val="50000"/>
                </a:spcBef>
              </a:pPr>
              <a:r>
                <a:rPr kumimoji="1" lang="en-US" altLang="ja-JP" sz="1100" dirty="0">
                  <a:ea typeface="ＭＳ Ｐゴシック" pitchFamily="34" charset="-128"/>
                </a:rPr>
                <a:t>Probe</a:t>
              </a:r>
            </a:p>
            <a:p>
              <a:pPr>
                <a:spcBef>
                  <a:spcPct val="50000"/>
                </a:spcBef>
              </a:pPr>
              <a:r>
                <a:rPr kumimoji="1" lang="en-US" altLang="ja-JP" sz="1100" dirty="0">
                  <a:ea typeface="ＭＳ Ｐゴシック" pitchFamily="34" charset="-128"/>
                </a:rPr>
                <a:t>Interface</a:t>
              </a:r>
            </a:p>
          </p:txBody>
        </p:sp>
        <p:sp>
          <p:nvSpPr>
            <p:cNvPr id="76845" name="Rectangle 74"/>
            <p:cNvSpPr>
              <a:spLocks noChangeArrowheads="1"/>
            </p:cNvSpPr>
            <p:nvPr/>
          </p:nvSpPr>
          <p:spPr bwMode="auto">
            <a:xfrm>
              <a:off x="975" y="3748"/>
              <a:ext cx="272" cy="136"/>
            </a:xfrm>
            <a:prstGeom prst="rect">
              <a:avLst/>
            </a:prstGeom>
            <a:solidFill>
              <a:srgbClr val="F0AED8"/>
            </a:solidFill>
            <a:ln w="9525">
              <a:solidFill>
                <a:schemeClr val="tx1"/>
              </a:solidFill>
              <a:miter lim="800000"/>
              <a:headEnd/>
              <a:tailEnd/>
            </a:ln>
          </p:spPr>
          <p:txBody>
            <a:bodyPr wrap="none" anchor="ctr"/>
            <a:lstStyle/>
            <a:p>
              <a:r>
                <a:rPr kumimoji="1" lang="en-US" altLang="ja-JP" sz="1800" dirty="0">
                  <a:ea typeface="ＭＳ Ｐゴシック" pitchFamily="34" charset="-128"/>
                </a:rPr>
                <a:t>Cal</a:t>
              </a:r>
            </a:p>
          </p:txBody>
        </p:sp>
        <p:sp>
          <p:nvSpPr>
            <p:cNvPr id="76846" name="AutoShape 75"/>
            <p:cNvSpPr>
              <a:spLocks noChangeArrowheads="1"/>
            </p:cNvSpPr>
            <p:nvPr/>
          </p:nvSpPr>
          <p:spPr bwMode="auto">
            <a:xfrm>
              <a:off x="612" y="3748"/>
              <a:ext cx="136" cy="13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6 w 21600"/>
                <a:gd name="T25" fmla="*/ 3176 h 21600"/>
                <a:gd name="T26" fmla="*/ 18424 w 21600"/>
                <a:gd name="T27" fmla="*/ 1842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endParaRPr lang="en-US" dirty="0"/>
            </a:p>
          </p:txBody>
        </p:sp>
        <p:sp>
          <p:nvSpPr>
            <p:cNvPr id="76847" name="Line 76"/>
            <p:cNvSpPr>
              <a:spLocks noChangeShapeType="1"/>
            </p:cNvSpPr>
            <p:nvPr/>
          </p:nvSpPr>
          <p:spPr bwMode="auto">
            <a:xfrm flipV="1">
              <a:off x="748" y="3793"/>
              <a:ext cx="227" cy="1"/>
            </a:xfrm>
            <a:prstGeom prst="line">
              <a:avLst/>
            </a:prstGeom>
            <a:noFill/>
            <a:ln w="25400">
              <a:solidFill>
                <a:schemeClr val="tx1"/>
              </a:solidFill>
              <a:round/>
              <a:headEnd/>
              <a:tailEnd/>
            </a:ln>
          </p:spPr>
          <p:txBody>
            <a:bodyPr/>
            <a:lstStyle/>
            <a:p>
              <a:endParaRPr lang="en-US" dirty="0"/>
            </a:p>
          </p:txBody>
        </p:sp>
        <p:sp>
          <p:nvSpPr>
            <p:cNvPr id="76848" name="Text Box 77"/>
            <p:cNvSpPr txBox="1">
              <a:spLocks noChangeArrowheads="1"/>
            </p:cNvSpPr>
            <p:nvPr/>
          </p:nvSpPr>
          <p:spPr bwMode="auto">
            <a:xfrm>
              <a:off x="747" y="3898"/>
              <a:ext cx="681" cy="236"/>
            </a:xfrm>
            <a:prstGeom prst="rect">
              <a:avLst/>
            </a:prstGeom>
            <a:noFill/>
            <a:ln w="9525">
              <a:noFill/>
              <a:miter lim="800000"/>
              <a:headEnd/>
              <a:tailEnd/>
            </a:ln>
          </p:spPr>
          <p:txBody>
            <a:bodyPr>
              <a:spAutoFit/>
            </a:bodyPr>
            <a:lstStyle/>
            <a:p>
              <a:pPr>
                <a:spcBef>
                  <a:spcPct val="50000"/>
                </a:spcBef>
              </a:pPr>
              <a:r>
                <a:rPr kumimoji="1" lang="en-US" altLang="ja-JP" sz="1100" dirty="0">
                  <a:ea typeface="ＭＳ Ｐゴシック" pitchFamily="34" charset="-128"/>
                </a:rPr>
                <a:t>Baseband Calibrator Out</a:t>
              </a:r>
            </a:p>
          </p:txBody>
        </p:sp>
        <p:sp>
          <p:nvSpPr>
            <p:cNvPr id="76849" name="Rectangle 78"/>
            <p:cNvSpPr>
              <a:spLocks noChangeArrowheads="1"/>
            </p:cNvSpPr>
            <p:nvPr/>
          </p:nvSpPr>
          <p:spPr bwMode="auto">
            <a:xfrm>
              <a:off x="295" y="2432"/>
              <a:ext cx="4536" cy="1769"/>
            </a:xfrm>
            <a:prstGeom prst="rect">
              <a:avLst/>
            </a:prstGeom>
            <a:noFill/>
            <a:ln w="25400">
              <a:solidFill>
                <a:srgbClr val="800080"/>
              </a:solidFill>
              <a:miter lim="800000"/>
              <a:headEnd/>
              <a:tailEnd/>
            </a:ln>
          </p:spPr>
          <p:txBody>
            <a:bodyPr wrap="none" anchor="ctr"/>
            <a:lstStyle/>
            <a:p>
              <a:endParaRPr lang="en-US" dirty="0"/>
            </a:p>
          </p:txBody>
        </p:sp>
      </p:grpSp>
      <p:sp>
        <p:nvSpPr>
          <p:cNvPr id="76803" name="AutoShape 79"/>
          <p:cNvSpPr>
            <a:spLocks noChangeArrowheads="1"/>
          </p:cNvSpPr>
          <p:nvPr/>
        </p:nvSpPr>
        <p:spPr bwMode="auto">
          <a:xfrm>
            <a:off x="709613" y="2605088"/>
            <a:ext cx="201612" cy="18732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6 w 21600"/>
              <a:gd name="T25" fmla="*/ 3176 h 21600"/>
              <a:gd name="T26" fmla="*/ 18424 w 21600"/>
              <a:gd name="T27" fmla="*/ 1842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endParaRPr lang="en-US" dirty="0"/>
          </a:p>
        </p:txBody>
      </p:sp>
      <p:sp>
        <p:nvSpPr>
          <p:cNvPr id="76804" name="AutoShape 80"/>
          <p:cNvSpPr>
            <a:spLocks noChangeArrowheads="1"/>
          </p:cNvSpPr>
          <p:nvPr/>
        </p:nvSpPr>
        <p:spPr bwMode="auto">
          <a:xfrm>
            <a:off x="709613" y="2855913"/>
            <a:ext cx="201612" cy="18732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6 w 21600"/>
              <a:gd name="T25" fmla="*/ 3176 h 21600"/>
              <a:gd name="T26" fmla="*/ 18424 w 21600"/>
              <a:gd name="T27" fmla="*/ 1842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endParaRPr lang="en-US" dirty="0"/>
          </a:p>
        </p:txBody>
      </p:sp>
      <p:sp>
        <p:nvSpPr>
          <p:cNvPr id="76805" name="AutoShape 81"/>
          <p:cNvSpPr>
            <a:spLocks noChangeArrowheads="1"/>
          </p:cNvSpPr>
          <p:nvPr/>
        </p:nvSpPr>
        <p:spPr bwMode="auto">
          <a:xfrm>
            <a:off x="709613" y="3105150"/>
            <a:ext cx="201612" cy="18732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6 w 21600"/>
              <a:gd name="T25" fmla="*/ 3176 h 21600"/>
              <a:gd name="T26" fmla="*/ 18424 w 21600"/>
              <a:gd name="T27" fmla="*/ 1842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endParaRPr lang="en-US" dirty="0"/>
          </a:p>
        </p:txBody>
      </p:sp>
      <p:sp>
        <p:nvSpPr>
          <p:cNvPr id="76806" name="Line 82"/>
          <p:cNvSpPr>
            <a:spLocks noChangeShapeType="1"/>
          </p:cNvSpPr>
          <p:nvPr/>
        </p:nvSpPr>
        <p:spPr bwMode="auto">
          <a:xfrm flipV="1">
            <a:off x="1438275" y="2600325"/>
            <a:ext cx="336550" cy="0"/>
          </a:xfrm>
          <a:prstGeom prst="line">
            <a:avLst/>
          </a:prstGeom>
          <a:noFill/>
          <a:ln w="25400">
            <a:solidFill>
              <a:schemeClr val="tx1"/>
            </a:solidFill>
            <a:round/>
            <a:headEnd/>
            <a:tailEnd/>
          </a:ln>
        </p:spPr>
        <p:txBody>
          <a:bodyPr/>
          <a:lstStyle/>
          <a:p>
            <a:endParaRPr lang="en-US" dirty="0"/>
          </a:p>
        </p:txBody>
      </p:sp>
      <p:sp>
        <p:nvSpPr>
          <p:cNvPr id="76807" name="Line 83"/>
          <p:cNvSpPr>
            <a:spLocks noChangeShapeType="1"/>
          </p:cNvSpPr>
          <p:nvPr/>
        </p:nvSpPr>
        <p:spPr bwMode="auto">
          <a:xfrm>
            <a:off x="977900" y="2417763"/>
            <a:ext cx="0" cy="749300"/>
          </a:xfrm>
          <a:prstGeom prst="line">
            <a:avLst/>
          </a:prstGeom>
          <a:noFill/>
          <a:ln w="25400">
            <a:solidFill>
              <a:schemeClr val="tx1"/>
            </a:solidFill>
            <a:round/>
            <a:headEnd/>
            <a:tailEnd/>
          </a:ln>
        </p:spPr>
        <p:txBody>
          <a:bodyPr/>
          <a:lstStyle/>
          <a:p>
            <a:endParaRPr lang="en-US" dirty="0"/>
          </a:p>
        </p:txBody>
      </p:sp>
      <p:sp>
        <p:nvSpPr>
          <p:cNvPr id="76808" name="Line 84"/>
          <p:cNvSpPr>
            <a:spLocks noChangeShapeType="1"/>
          </p:cNvSpPr>
          <p:nvPr/>
        </p:nvSpPr>
        <p:spPr bwMode="auto">
          <a:xfrm>
            <a:off x="911225" y="2417763"/>
            <a:ext cx="66675" cy="0"/>
          </a:xfrm>
          <a:prstGeom prst="line">
            <a:avLst/>
          </a:prstGeom>
          <a:noFill/>
          <a:ln w="25400">
            <a:solidFill>
              <a:schemeClr val="tx1"/>
            </a:solidFill>
            <a:round/>
            <a:headEnd/>
            <a:tailEnd/>
          </a:ln>
        </p:spPr>
        <p:txBody>
          <a:bodyPr/>
          <a:lstStyle/>
          <a:p>
            <a:endParaRPr lang="en-US" dirty="0"/>
          </a:p>
        </p:txBody>
      </p:sp>
      <p:sp>
        <p:nvSpPr>
          <p:cNvPr id="76809" name="Line 85"/>
          <p:cNvSpPr>
            <a:spLocks noChangeShapeType="1"/>
          </p:cNvSpPr>
          <p:nvPr/>
        </p:nvSpPr>
        <p:spPr bwMode="auto">
          <a:xfrm>
            <a:off x="911225" y="2667000"/>
            <a:ext cx="66675" cy="0"/>
          </a:xfrm>
          <a:prstGeom prst="line">
            <a:avLst/>
          </a:prstGeom>
          <a:noFill/>
          <a:ln w="25400">
            <a:solidFill>
              <a:schemeClr val="tx1"/>
            </a:solidFill>
            <a:round/>
            <a:headEnd/>
            <a:tailEnd/>
          </a:ln>
        </p:spPr>
        <p:txBody>
          <a:bodyPr/>
          <a:lstStyle/>
          <a:p>
            <a:endParaRPr lang="en-US" dirty="0"/>
          </a:p>
        </p:txBody>
      </p:sp>
      <p:sp>
        <p:nvSpPr>
          <p:cNvPr id="76810" name="Line 86"/>
          <p:cNvSpPr>
            <a:spLocks noChangeShapeType="1"/>
          </p:cNvSpPr>
          <p:nvPr/>
        </p:nvSpPr>
        <p:spPr bwMode="auto">
          <a:xfrm>
            <a:off x="911225" y="2917825"/>
            <a:ext cx="66675" cy="0"/>
          </a:xfrm>
          <a:prstGeom prst="line">
            <a:avLst/>
          </a:prstGeom>
          <a:noFill/>
          <a:ln w="25400">
            <a:solidFill>
              <a:schemeClr val="tx1"/>
            </a:solidFill>
            <a:round/>
            <a:headEnd/>
            <a:tailEnd/>
          </a:ln>
        </p:spPr>
        <p:txBody>
          <a:bodyPr/>
          <a:lstStyle/>
          <a:p>
            <a:endParaRPr lang="en-US" dirty="0"/>
          </a:p>
        </p:txBody>
      </p:sp>
      <p:sp>
        <p:nvSpPr>
          <p:cNvPr id="76811" name="Line 87"/>
          <p:cNvSpPr>
            <a:spLocks noChangeShapeType="1"/>
          </p:cNvSpPr>
          <p:nvPr/>
        </p:nvSpPr>
        <p:spPr bwMode="auto">
          <a:xfrm>
            <a:off x="911225" y="3167063"/>
            <a:ext cx="66675" cy="0"/>
          </a:xfrm>
          <a:prstGeom prst="line">
            <a:avLst/>
          </a:prstGeom>
          <a:noFill/>
          <a:ln w="25400">
            <a:solidFill>
              <a:schemeClr val="tx1"/>
            </a:solidFill>
            <a:round/>
            <a:headEnd/>
            <a:tailEnd/>
          </a:ln>
        </p:spPr>
        <p:txBody>
          <a:bodyPr/>
          <a:lstStyle/>
          <a:p>
            <a:endParaRPr lang="en-US" dirty="0"/>
          </a:p>
        </p:txBody>
      </p:sp>
      <p:sp>
        <p:nvSpPr>
          <p:cNvPr id="76812" name="Line 88"/>
          <p:cNvSpPr>
            <a:spLocks noChangeShapeType="1"/>
          </p:cNvSpPr>
          <p:nvPr/>
        </p:nvSpPr>
        <p:spPr bwMode="auto">
          <a:xfrm>
            <a:off x="1000125" y="2576513"/>
            <a:ext cx="203200" cy="0"/>
          </a:xfrm>
          <a:prstGeom prst="line">
            <a:avLst/>
          </a:prstGeom>
          <a:noFill/>
          <a:ln w="25400">
            <a:solidFill>
              <a:schemeClr val="tx1"/>
            </a:solidFill>
            <a:round/>
            <a:headEnd/>
            <a:tailEnd/>
          </a:ln>
        </p:spPr>
        <p:txBody>
          <a:bodyPr/>
          <a:lstStyle/>
          <a:p>
            <a:endParaRPr lang="en-US" dirty="0"/>
          </a:p>
        </p:txBody>
      </p:sp>
      <p:sp>
        <p:nvSpPr>
          <p:cNvPr id="76813" name="Text Box 90"/>
          <p:cNvSpPr txBox="1">
            <a:spLocks noChangeArrowheads="1"/>
          </p:cNvSpPr>
          <p:nvPr/>
        </p:nvSpPr>
        <p:spPr bwMode="auto">
          <a:xfrm>
            <a:off x="7226300" y="2322513"/>
            <a:ext cx="1917700" cy="1384995"/>
          </a:xfrm>
          <a:prstGeom prst="rect">
            <a:avLst/>
          </a:prstGeom>
          <a:noFill/>
          <a:ln w="9525">
            <a:noFill/>
            <a:miter lim="800000"/>
            <a:headEnd/>
            <a:tailEnd/>
          </a:ln>
        </p:spPr>
        <p:txBody>
          <a:bodyPr>
            <a:spAutoFit/>
          </a:bodyPr>
          <a:lstStyle/>
          <a:p>
            <a:pPr>
              <a:spcBef>
                <a:spcPct val="50000"/>
              </a:spcBef>
            </a:pPr>
            <a:r>
              <a:rPr kumimoji="1" lang="en-US" altLang="ja-JP" sz="1400" b="1" dirty="0">
                <a:ea typeface="ＭＳ Ｐゴシック" pitchFamily="34" charset="-128"/>
              </a:rPr>
              <a:t> Baseband to 40 MHz (for 1ch/2ch) </a:t>
            </a:r>
          </a:p>
          <a:p>
            <a:pPr>
              <a:spcBef>
                <a:spcPct val="50000"/>
              </a:spcBef>
            </a:pPr>
            <a:r>
              <a:rPr kumimoji="1" lang="en-US" altLang="ja-JP" sz="1400" b="1" dirty="0">
                <a:ea typeface="ＭＳ Ｐゴシック" pitchFamily="34" charset="-128"/>
              </a:rPr>
              <a:t> 10, 25 or 40 MHz BW</a:t>
            </a:r>
          </a:p>
          <a:p>
            <a:pPr>
              <a:spcBef>
                <a:spcPct val="50000"/>
              </a:spcBef>
            </a:pPr>
            <a:r>
              <a:rPr kumimoji="1" lang="en-US" altLang="ja-JP" sz="1400" b="1" dirty="0">
                <a:ea typeface="ＭＳ Ｐゴシック" pitchFamily="34" charset="-128"/>
              </a:rPr>
              <a:t> 500 MSa memory</a:t>
            </a:r>
          </a:p>
        </p:txBody>
      </p:sp>
      <p:sp>
        <p:nvSpPr>
          <p:cNvPr id="76814" name="Rectangle 91"/>
          <p:cNvSpPr>
            <a:spLocks noChangeArrowheads="1"/>
          </p:cNvSpPr>
          <p:nvPr/>
        </p:nvSpPr>
        <p:spPr bwMode="auto">
          <a:xfrm>
            <a:off x="228600" y="76200"/>
            <a:ext cx="8750300" cy="769938"/>
          </a:xfrm>
          <a:prstGeom prst="rect">
            <a:avLst/>
          </a:prstGeom>
          <a:noFill/>
          <a:ln w="9525">
            <a:noFill/>
            <a:miter lim="800000"/>
            <a:headEnd/>
            <a:tailEnd/>
          </a:ln>
        </p:spPr>
        <p:txBody>
          <a:bodyPr lIns="0" tIns="0" rIns="0" bIns="0"/>
          <a:lstStyle/>
          <a:p>
            <a:pPr>
              <a:spcAft>
                <a:spcPct val="10000"/>
              </a:spcAft>
            </a:pPr>
            <a:r>
              <a:rPr lang="en-US" altLang="ja-JP" sz="2800" b="1" dirty="0" smtClean="0">
                <a:solidFill>
                  <a:schemeClr val="tx2"/>
                </a:solidFill>
                <a:latin typeface="+mj-lt"/>
                <a:ea typeface="ＭＳ Ｐゴシック" pitchFamily="34" charset="-128"/>
              </a:rPr>
              <a:t>PXA/MXA </a:t>
            </a:r>
            <a:r>
              <a:rPr lang="en-US" altLang="ja-JP" sz="2800" b="1" dirty="0">
                <a:solidFill>
                  <a:schemeClr val="tx2"/>
                </a:solidFill>
                <a:latin typeface="+mj-lt"/>
                <a:ea typeface="ＭＳ Ｐゴシック" pitchFamily="34" charset="-128"/>
              </a:rPr>
              <a:t>Baseband and RF</a:t>
            </a:r>
          </a:p>
        </p:txBody>
      </p:sp>
      <p:sp>
        <p:nvSpPr>
          <p:cNvPr id="50" name="Footer Placeholder 49"/>
          <p:cNvSpPr>
            <a:spLocks noGrp="1"/>
          </p:cNvSpPr>
          <p:nvPr>
            <p:ph type="ftr" sz="quarter" idx="10"/>
          </p:nvPr>
        </p:nvSpPr>
        <p:spPr/>
        <p:txBody>
          <a:bodyPr/>
          <a:lstStyle/>
          <a:p>
            <a:r>
              <a:rPr lang="en-US" dirty="0" smtClean="0"/>
              <a:t>Back to Basics Training</a:t>
            </a:r>
            <a:endParaRPr lang="en-US" dirty="0"/>
          </a:p>
        </p:txBody>
      </p:sp>
      <p:sp>
        <p:nvSpPr>
          <p:cNvPr id="51" name="Slide Number Placeholder 50"/>
          <p:cNvSpPr>
            <a:spLocks noGrp="1"/>
          </p:cNvSpPr>
          <p:nvPr>
            <p:ph type="sldNum" sz="quarter" idx="12"/>
          </p:nvPr>
        </p:nvSpPr>
        <p:spPr/>
        <p:txBody>
          <a:bodyPr/>
          <a:lstStyle/>
          <a:p>
            <a:fld id="{2D132F79-ACF3-4263-B52B-5972FA2CE406}" type="slidenum">
              <a:rPr lang="en-US" smtClean="0"/>
              <a:pPr/>
              <a:t>84</a:t>
            </a:fld>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PXA 900MHz Wideband IF Output </a:t>
            </a:r>
            <a:r>
              <a:rPr lang="en-US" dirty="0" smtClean="0"/>
              <a:t>	</a:t>
            </a:r>
            <a:endParaRPr lang="en-US" dirty="0"/>
          </a:p>
        </p:txBody>
      </p:sp>
      <p:sp>
        <p:nvSpPr>
          <p:cNvPr id="3" name="Content Placeholder 2"/>
          <p:cNvSpPr>
            <a:spLocks noGrp="1"/>
          </p:cNvSpPr>
          <p:nvPr>
            <p:ph idx="1"/>
          </p:nvPr>
        </p:nvSpPr>
        <p:spPr/>
        <p:txBody>
          <a:bodyPr>
            <a:normAutofit/>
          </a:bodyPr>
          <a:lstStyle/>
          <a:p>
            <a:pPr>
              <a:buFont typeface="Arial" pitchFamily="34" charset="0"/>
              <a:buChar char="•"/>
            </a:pPr>
            <a:r>
              <a:rPr lang="en-US" sz="2000" dirty="0" smtClean="0"/>
              <a:t> This capability is useful for customers looking to make </a:t>
            </a:r>
            <a:r>
              <a:rPr lang="en-US" sz="2000" b="1" dirty="0" smtClean="0"/>
              <a:t>wideband radar and communication measurements </a:t>
            </a:r>
            <a:r>
              <a:rPr lang="en-US" sz="2000" dirty="0" smtClean="0"/>
              <a:t>of bandwidths less than 900 </a:t>
            </a:r>
            <a:r>
              <a:rPr lang="en-US" sz="2000" dirty="0" err="1" smtClean="0"/>
              <a:t>MHz.</a:t>
            </a:r>
            <a:r>
              <a:rPr lang="en-US" sz="2000" dirty="0" smtClean="0"/>
              <a:t>    </a:t>
            </a:r>
          </a:p>
          <a:p>
            <a:pPr>
              <a:buFont typeface="Arial" pitchFamily="34" charset="0"/>
              <a:buChar char="•"/>
            </a:pPr>
            <a:r>
              <a:rPr lang="en-US" sz="2000" dirty="0" smtClean="0"/>
              <a:t> The IF bandwidth tends to be much greater than currently-available </a:t>
            </a:r>
            <a:r>
              <a:rPr lang="en-US" sz="2000" dirty="0" err="1" smtClean="0"/>
              <a:t>downconverters</a:t>
            </a:r>
            <a:r>
              <a:rPr lang="en-US" sz="2000" dirty="0" smtClean="0"/>
              <a:t>.  </a:t>
            </a:r>
          </a:p>
          <a:p>
            <a:pPr>
              <a:buFont typeface="Arial" pitchFamily="34" charset="0"/>
              <a:buChar char="•"/>
            </a:pPr>
            <a:r>
              <a:rPr lang="en-US" sz="2000" dirty="0" smtClean="0"/>
              <a:t> This utilizes options “MPB” (microwave </a:t>
            </a:r>
            <a:r>
              <a:rPr lang="en-US" sz="2000" dirty="0" err="1" smtClean="0"/>
              <a:t>preselector</a:t>
            </a:r>
            <a:r>
              <a:rPr lang="en-US" sz="2000" dirty="0" smtClean="0"/>
              <a:t> bypass) and “CR3” (connector rear, 2</a:t>
            </a:r>
            <a:r>
              <a:rPr lang="en-US" sz="2000" baseline="30000" dirty="0" smtClean="0"/>
              <a:t>nd</a:t>
            </a:r>
            <a:r>
              <a:rPr lang="en-US" sz="2000" dirty="0" smtClean="0"/>
              <a:t> IF output).  </a:t>
            </a:r>
          </a:p>
          <a:p>
            <a:pPr>
              <a:buFont typeface="Arial" pitchFamily="34" charset="0"/>
              <a:buChar char="•"/>
            </a:pPr>
            <a:r>
              <a:rPr lang="en-US" sz="2000" dirty="0" smtClean="0"/>
              <a:t>See PXA configuration guide for information on retrofitting option MPB</a:t>
            </a:r>
          </a:p>
          <a:p>
            <a:pPr>
              <a:buFont typeface="Arial" pitchFamily="34" charset="0"/>
              <a:buChar char="•"/>
            </a:pPr>
            <a:r>
              <a:rPr lang="en-US" sz="2000" dirty="0" smtClean="0"/>
              <a:t> Wideband IF output is achieved by bypassing the microwave </a:t>
            </a:r>
            <a:r>
              <a:rPr lang="en-US" sz="2000" dirty="0" err="1" smtClean="0"/>
              <a:t>preselector</a:t>
            </a:r>
            <a:r>
              <a:rPr lang="en-US" sz="2000" dirty="0" smtClean="0"/>
              <a:t> and moving the first microwave IF higher depending on the desired bandwidth. </a:t>
            </a:r>
            <a:endParaRPr lang="en-US" sz="2000" dirty="0"/>
          </a:p>
        </p:txBody>
      </p:sp>
      <p:sp>
        <p:nvSpPr>
          <p:cNvPr id="4" name="Date Placeholder 3"/>
          <p:cNvSpPr>
            <a:spLocks noGrp="1"/>
          </p:cNvSpPr>
          <p:nvPr>
            <p:ph type="dt" sz="half" idx="4294967295"/>
          </p:nvPr>
        </p:nvSpPr>
        <p:spPr>
          <a:xfrm>
            <a:off x="7543800" y="6662518"/>
            <a:ext cx="1371600" cy="118872"/>
          </a:xfrm>
          <a:prstGeom prst="rect">
            <a:avLst/>
          </a:prstGeom>
        </p:spPr>
        <p:txBody>
          <a:bodyPr/>
          <a:lstStyle/>
          <a:p>
            <a:fld id="{EE3D95FD-97E8-4ECF-9B5F-19776A176209}" type="datetime4">
              <a:rPr lang="en-US" smtClean="0"/>
              <a:pPr/>
              <a:t>January 19, 2012</a:t>
            </a:fld>
            <a:endParaRPr lang="en-US" dirty="0"/>
          </a:p>
        </p:txBody>
      </p:sp>
      <p:sp>
        <p:nvSpPr>
          <p:cNvPr id="5" name="Footer Placeholder 4"/>
          <p:cNvSpPr>
            <a:spLocks noGrp="1"/>
          </p:cNvSpPr>
          <p:nvPr>
            <p:ph type="ftr" sz="quarter" idx="4294967295"/>
          </p:nvPr>
        </p:nvSpPr>
        <p:spPr>
          <a:xfrm>
            <a:off x="6858000" y="6543373"/>
            <a:ext cx="2057400" cy="118872"/>
          </a:xfrm>
          <a:prstGeom prst="rect">
            <a:avLst/>
          </a:prstGeom>
        </p:spPr>
        <p:txBody>
          <a:bodyPr/>
          <a:lstStyle/>
          <a:p>
            <a:r>
              <a:rPr lang="en-US" smtClean="0"/>
              <a:t>Confidentiality Label</a:t>
            </a:r>
            <a:endParaRPr lang="en-US" dirty="0"/>
          </a:p>
        </p:txBody>
      </p:sp>
      <p:sp>
        <p:nvSpPr>
          <p:cNvPr id="6" name="Slide Number Placeholder 5"/>
          <p:cNvSpPr>
            <a:spLocks noGrp="1"/>
          </p:cNvSpPr>
          <p:nvPr>
            <p:ph type="sldNum" sz="quarter" idx="4294967295"/>
          </p:nvPr>
        </p:nvSpPr>
        <p:spPr>
          <a:xfrm>
            <a:off x="228600" y="6664646"/>
            <a:ext cx="612648" cy="118872"/>
          </a:xfrm>
          <a:prstGeom prst="rect">
            <a:avLst/>
          </a:prstGeom>
        </p:spPr>
        <p:txBody>
          <a:bodyPr/>
          <a:lstStyle/>
          <a:p>
            <a:fld id="{793EC66B-EF27-4603-8557-B6CFD2D77735}" type="slidenum">
              <a:rPr lang="en-US" smtClean="0"/>
              <a:pPr/>
              <a:t>85</a:t>
            </a:fld>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Configuring the PXA for 900 MHz of IF output</a:t>
            </a:r>
            <a:endParaRPr lang="en-US" dirty="0"/>
          </a:p>
        </p:txBody>
      </p:sp>
      <p:sp>
        <p:nvSpPr>
          <p:cNvPr id="4" name="Date Placeholder 3"/>
          <p:cNvSpPr>
            <a:spLocks noGrp="1"/>
          </p:cNvSpPr>
          <p:nvPr>
            <p:ph type="dt" sz="half" idx="4294967295"/>
          </p:nvPr>
        </p:nvSpPr>
        <p:spPr>
          <a:xfrm>
            <a:off x="7543800" y="6662518"/>
            <a:ext cx="1371600" cy="118872"/>
          </a:xfrm>
          <a:prstGeom prst="rect">
            <a:avLst/>
          </a:prstGeom>
        </p:spPr>
        <p:txBody>
          <a:bodyPr/>
          <a:lstStyle/>
          <a:p>
            <a:fld id="{EE3D95FD-97E8-4ECF-9B5F-19776A176209}" type="datetime4">
              <a:rPr lang="en-US" smtClean="0"/>
              <a:pPr/>
              <a:t>January 19, 2012</a:t>
            </a:fld>
            <a:endParaRPr lang="en-US" dirty="0"/>
          </a:p>
        </p:txBody>
      </p:sp>
      <p:sp>
        <p:nvSpPr>
          <p:cNvPr id="5" name="Footer Placeholder 4"/>
          <p:cNvSpPr>
            <a:spLocks noGrp="1"/>
          </p:cNvSpPr>
          <p:nvPr>
            <p:ph type="ftr" sz="quarter" idx="4294967295"/>
          </p:nvPr>
        </p:nvSpPr>
        <p:spPr>
          <a:xfrm>
            <a:off x="6858000" y="6543373"/>
            <a:ext cx="2057400" cy="118872"/>
          </a:xfrm>
          <a:prstGeom prst="rect">
            <a:avLst/>
          </a:prstGeom>
        </p:spPr>
        <p:txBody>
          <a:bodyPr/>
          <a:lstStyle/>
          <a:p>
            <a:r>
              <a:rPr lang="en-US" smtClean="0"/>
              <a:t>Confidentiality Label</a:t>
            </a:r>
            <a:endParaRPr lang="en-US" dirty="0"/>
          </a:p>
        </p:txBody>
      </p:sp>
      <p:sp>
        <p:nvSpPr>
          <p:cNvPr id="6" name="Slide Number Placeholder 5"/>
          <p:cNvSpPr>
            <a:spLocks noGrp="1"/>
          </p:cNvSpPr>
          <p:nvPr>
            <p:ph type="sldNum" sz="quarter" idx="4294967295"/>
          </p:nvPr>
        </p:nvSpPr>
        <p:spPr>
          <a:xfrm>
            <a:off x="228600" y="6664646"/>
            <a:ext cx="612648" cy="118872"/>
          </a:xfrm>
          <a:prstGeom prst="rect">
            <a:avLst/>
          </a:prstGeom>
        </p:spPr>
        <p:txBody>
          <a:bodyPr/>
          <a:lstStyle/>
          <a:p>
            <a:fld id="{793EC66B-EF27-4603-8557-B6CFD2D77735}" type="slidenum">
              <a:rPr lang="en-US" smtClean="0"/>
              <a:pPr/>
              <a:t>86</a:t>
            </a:fld>
            <a:endParaRPr lang="en-US" dirty="0"/>
          </a:p>
        </p:txBody>
      </p:sp>
      <p:pic>
        <p:nvPicPr>
          <p:cNvPr id="22530" name="Picture 2" descr="C:\Users\wschulte\AppData\Local\Microsoft\Windows\Temporary Internet Files\Content.Outlook\9KVOSOYP\blockpxa_rf_mid_CR3 (2).jpg"/>
          <p:cNvPicPr>
            <a:picLocks noGrp="1" noChangeAspect="1" noChangeArrowheads="1"/>
          </p:cNvPicPr>
          <p:nvPr>
            <p:ph idx="1"/>
          </p:nvPr>
        </p:nvPicPr>
        <p:blipFill>
          <a:blip r:embed="rId3" cstate="print"/>
          <a:srcRect/>
          <a:stretch>
            <a:fillRect/>
          </a:stretch>
        </p:blipFill>
        <p:spPr bwMode="auto">
          <a:xfrm>
            <a:off x="228600" y="1616404"/>
            <a:ext cx="8686800" cy="3872843"/>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the proper frequency offset</a:t>
            </a:r>
            <a:endParaRPr lang="en-US" dirty="0"/>
          </a:p>
        </p:txBody>
      </p:sp>
      <p:sp>
        <p:nvSpPr>
          <p:cNvPr id="3" name="Content Placeholder 2"/>
          <p:cNvSpPr>
            <a:spLocks noGrp="1"/>
          </p:cNvSpPr>
          <p:nvPr>
            <p:ph idx="1"/>
          </p:nvPr>
        </p:nvSpPr>
        <p:spPr/>
        <p:txBody>
          <a:bodyPr/>
          <a:lstStyle/>
          <a:p>
            <a:pPr algn="ctr"/>
            <a:r>
              <a:rPr lang="en-US" b="1" i="1" dirty="0" err="1" smtClean="0"/>
              <a:t>f</a:t>
            </a:r>
            <a:r>
              <a:rPr lang="en-US" b="1" i="1" baseline="-25000" dirty="0" err="1" smtClean="0"/>
              <a:t>offset</a:t>
            </a:r>
            <a:r>
              <a:rPr lang="en-US" b="1" i="1" baseline="-25000" dirty="0" smtClean="0"/>
              <a:t> </a:t>
            </a:r>
            <a:r>
              <a:rPr lang="en-US" b="1" i="1" dirty="0" smtClean="0"/>
              <a:t> = </a:t>
            </a:r>
            <a:r>
              <a:rPr lang="en-US" b="1" i="1" dirty="0" err="1" smtClean="0"/>
              <a:t>f</a:t>
            </a:r>
            <a:r>
              <a:rPr lang="en-US" b="1" i="1" baseline="-25000" dirty="0" err="1" smtClean="0"/>
              <a:t>normal</a:t>
            </a:r>
            <a:r>
              <a:rPr lang="en-US" b="1" i="1" baseline="-25000" dirty="0" smtClean="0"/>
              <a:t> IF</a:t>
            </a:r>
            <a:r>
              <a:rPr lang="en-US" b="1" i="1" dirty="0" smtClean="0"/>
              <a:t> – </a:t>
            </a:r>
            <a:r>
              <a:rPr lang="en-US" b="1" i="1" dirty="0" err="1" smtClean="0"/>
              <a:t>f</a:t>
            </a:r>
            <a:r>
              <a:rPr lang="en-US" b="1" i="1" baseline="-25000" dirty="0" err="1" smtClean="0"/>
              <a:t>desired</a:t>
            </a:r>
            <a:r>
              <a:rPr lang="en-US" b="1" i="1" baseline="-25000" dirty="0" smtClean="0"/>
              <a:t> IF</a:t>
            </a:r>
            <a:r>
              <a:rPr lang="en-US" b="1" i="1" dirty="0" smtClean="0"/>
              <a:t> </a:t>
            </a:r>
          </a:p>
          <a:p>
            <a:pPr>
              <a:buFont typeface="Arial" pitchFamily="34" charset="0"/>
              <a:buChar char="•"/>
            </a:pPr>
            <a:r>
              <a:rPr lang="en-US" dirty="0" smtClean="0"/>
              <a:t> </a:t>
            </a:r>
            <a:r>
              <a:rPr lang="en-US" sz="2000" dirty="0" smtClean="0"/>
              <a:t>In our case, </a:t>
            </a:r>
            <a:r>
              <a:rPr lang="en-US" sz="2000" b="1" i="1" dirty="0" err="1" smtClean="0"/>
              <a:t>f</a:t>
            </a:r>
            <a:r>
              <a:rPr lang="en-US" sz="2000" b="1" i="1" baseline="-25000" dirty="0" err="1" smtClean="0"/>
              <a:t>normal</a:t>
            </a:r>
            <a:r>
              <a:rPr lang="en-US" sz="2000" b="1" i="1" baseline="-25000" dirty="0" smtClean="0"/>
              <a:t> IF</a:t>
            </a:r>
            <a:r>
              <a:rPr lang="en-US" sz="2000" b="1" i="1" dirty="0" smtClean="0"/>
              <a:t> </a:t>
            </a:r>
            <a:r>
              <a:rPr lang="en-US" sz="2000" dirty="0" smtClean="0"/>
              <a:t>is always 322.5 MHz</a:t>
            </a:r>
          </a:p>
          <a:p>
            <a:pPr>
              <a:buFont typeface="Arial" pitchFamily="34" charset="0"/>
              <a:buChar char="•"/>
            </a:pPr>
            <a:r>
              <a:rPr lang="en-US" sz="2000" dirty="0" smtClean="0"/>
              <a:t> Agilent recommends an desired IF of no greater than 700 MHz for a maximum IF bandwidth of 1 GHz.</a:t>
            </a:r>
          </a:p>
          <a:p>
            <a:pPr>
              <a:buFont typeface="Arial" pitchFamily="34" charset="0"/>
              <a:buChar char="•"/>
            </a:pPr>
            <a:r>
              <a:rPr lang="en-US" sz="2000" dirty="0" smtClean="0"/>
              <a:t> If the required IF bandwidth is 500 MHz or less, we recommend using the standard 322.5 MHz IF with no frequency offset.  </a:t>
            </a:r>
          </a:p>
          <a:p>
            <a:pPr>
              <a:buFont typeface="Arial" pitchFamily="34" charset="0"/>
              <a:buChar char="•"/>
            </a:pPr>
            <a:r>
              <a:rPr lang="en-US" sz="2000" dirty="0" smtClean="0"/>
              <a:t> In our example, we’re using an offset of -377.5 MHz, (322.5 – 700 MHz), for an IF center frequency of 700 MHz and an IF bandwidth of 900 </a:t>
            </a:r>
            <a:r>
              <a:rPr lang="en-US" sz="2000" dirty="0" err="1" smtClean="0"/>
              <a:t>MHz.</a:t>
            </a:r>
            <a:r>
              <a:rPr lang="en-US" sz="2000" dirty="0" smtClean="0"/>
              <a:t> </a:t>
            </a:r>
            <a:endParaRPr lang="en-US" sz="20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25" name="Picture 21"/>
          <p:cNvPicPr>
            <a:picLocks noChangeAspect="1" noChangeArrowheads="1"/>
          </p:cNvPicPr>
          <p:nvPr/>
        </p:nvPicPr>
        <p:blipFill>
          <a:blip r:embed="rId3" cstate="print"/>
          <a:srcRect/>
          <a:stretch>
            <a:fillRect/>
          </a:stretch>
        </p:blipFill>
        <p:spPr bwMode="auto">
          <a:xfrm>
            <a:off x="488987" y="5320933"/>
            <a:ext cx="1241905" cy="868571"/>
          </a:xfrm>
          <a:prstGeom prst="rect">
            <a:avLst/>
          </a:prstGeom>
          <a:noFill/>
          <a:ln w="9525">
            <a:noFill/>
            <a:miter lim="800000"/>
            <a:headEnd/>
            <a:tailEnd/>
          </a:ln>
        </p:spPr>
      </p:pic>
      <p:pic>
        <p:nvPicPr>
          <p:cNvPr id="47123" name="Picture 19"/>
          <p:cNvPicPr>
            <a:picLocks noChangeAspect="1" noChangeArrowheads="1"/>
          </p:cNvPicPr>
          <p:nvPr/>
        </p:nvPicPr>
        <p:blipFill>
          <a:blip r:embed="rId4" cstate="print"/>
          <a:srcRect/>
          <a:stretch>
            <a:fillRect/>
          </a:stretch>
        </p:blipFill>
        <p:spPr bwMode="auto">
          <a:xfrm>
            <a:off x="5913806" y="4548055"/>
            <a:ext cx="1272381" cy="914286"/>
          </a:xfrm>
          <a:prstGeom prst="rect">
            <a:avLst/>
          </a:prstGeom>
          <a:noFill/>
          <a:ln w="9525">
            <a:noFill/>
            <a:miter lim="800000"/>
            <a:headEnd/>
            <a:tailEnd/>
          </a:ln>
        </p:spPr>
      </p:pic>
      <p:pic>
        <p:nvPicPr>
          <p:cNvPr id="47122" name="Picture 18"/>
          <p:cNvPicPr>
            <a:picLocks noChangeAspect="1" noChangeArrowheads="1"/>
          </p:cNvPicPr>
          <p:nvPr/>
        </p:nvPicPr>
        <p:blipFill>
          <a:blip r:embed="rId5" cstate="print"/>
          <a:srcRect/>
          <a:stretch>
            <a:fillRect/>
          </a:stretch>
        </p:blipFill>
        <p:spPr bwMode="auto">
          <a:xfrm>
            <a:off x="4115467" y="4557581"/>
            <a:ext cx="1325714" cy="899048"/>
          </a:xfrm>
          <a:prstGeom prst="rect">
            <a:avLst/>
          </a:prstGeom>
          <a:noFill/>
          <a:ln w="9525">
            <a:noFill/>
            <a:miter lim="800000"/>
            <a:headEnd/>
            <a:tailEnd/>
          </a:ln>
        </p:spPr>
      </p:pic>
      <p:pic>
        <p:nvPicPr>
          <p:cNvPr id="47121" name="Picture 17"/>
          <p:cNvPicPr>
            <a:picLocks noChangeAspect="1" noChangeArrowheads="1"/>
          </p:cNvPicPr>
          <p:nvPr/>
        </p:nvPicPr>
        <p:blipFill>
          <a:blip r:embed="rId6" cstate="print"/>
          <a:srcRect/>
          <a:stretch>
            <a:fillRect/>
          </a:stretch>
        </p:blipFill>
        <p:spPr bwMode="auto">
          <a:xfrm>
            <a:off x="2270942" y="4530444"/>
            <a:ext cx="1401905" cy="891429"/>
          </a:xfrm>
          <a:prstGeom prst="rect">
            <a:avLst/>
          </a:prstGeom>
          <a:noFill/>
          <a:ln w="9525">
            <a:noFill/>
            <a:miter lim="800000"/>
            <a:headEnd/>
            <a:tailEnd/>
          </a:ln>
        </p:spPr>
      </p:pic>
      <p:pic>
        <p:nvPicPr>
          <p:cNvPr id="47119" name="Picture 15"/>
          <p:cNvPicPr>
            <a:picLocks noChangeAspect="1" noChangeArrowheads="1"/>
          </p:cNvPicPr>
          <p:nvPr/>
        </p:nvPicPr>
        <p:blipFill>
          <a:blip r:embed="rId7" cstate="print"/>
          <a:srcRect/>
          <a:stretch>
            <a:fillRect/>
          </a:stretch>
        </p:blipFill>
        <p:spPr bwMode="auto">
          <a:xfrm>
            <a:off x="7597334" y="3441930"/>
            <a:ext cx="1546666" cy="98285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Configuring the PXA for 900 MHz of IF output</a:t>
            </a:r>
            <a:endParaRPr lang="en-US" dirty="0"/>
          </a:p>
        </p:txBody>
      </p:sp>
      <p:pic>
        <p:nvPicPr>
          <p:cNvPr id="47107" name="Picture 3"/>
          <p:cNvPicPr>
            <a:picLocks noChangeAspect="1" noChangeArrowheads="1"/>
          </p:cNvPicPr>
          <p:nvPr/>
        </p:nvPicPr>
        <p:blipFill>
          <a:blip r:embed="rId8" cstate="print"/>
          <a:srcRect/>
          <a:stretch>
            <a:fillRect/>
          </a:stretch>
        </p:blipFill>
        <p:spPr bwMode="auto">
          <a:xfrm>
            <a:off x="567409" y="822579"/>
            <a:ext cx="1150476" cy="784762"/>
          </a:xfrm>
          <a:prstGeom prst="rect">
            <a:avLst/>
          </a:prstGeom>
          <a:noFill/>
          <a:ln w="9525">
            <a:noFill/>
            <a:miter lim="800000"/>
            <a:headEnd/>
            <a:tailEnd/>
          </a:ln>
        </p:spPr>
      </p:pic>
      <p:pic>
        <p:nvPicPr>
          <p:cNvPr id="47108" name="Picture 4"/>
          <p:cNvPicPr>
            <a:picLocks noChangeAspect="1" noChangeArrowheads="1"/>
          </p:cNvPicPr>
          <p:nvPr/>
        </p:nvPicPr>
        <p:blipFill>
          <a:blip r:embed="rId9" cstate="print"/>
          <a:srcRect/>
          <a:stretch>
            <a:fillRect/>
          </a:stretch>
        </p:blipFill>
        <p:spPr bwMode="auto">
          <a:xfrm>
            <a:off x="2306820" y="876070"/>
            <a:ext cx="1310476" cy="716190"/>
          </a:xfrm>
          <a:prstGeom prst="rect">
            <a:avLst/>
          </a:prstGeom>
          <a:noFill/>
          <a:ln w="9525">
            <a:noFill/>
            <a:miter lim="800000"/>
            <a:headEnd/>
            <a:tailEnd/>
          </a:ln>
        </p:spPr>
      </p:pic>
      <p:cxnSp>
        <p:nvCxnSpPr>
          <p:cNvPr id="12" name="Straight Arrow Connector 11"/>
          <p:cNvCxnSpPr/>
          <p:nvPr/>
        </p:nvCxnSpPr>
        <p:spPr bwMode="auto">
          <a:xfrm>
            <a:off x="1807519" y="1265264"/>
            <a:ext cx="382772" cy="1588"/>
          </a:xfrm>
          <a:prstGeom prst="straightConnector1">
            <a:avLst/>
          </a:prstGeom>
          <a:noFill/>
          <a:ln w="12700"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a:off x="3639855" y="1236909"/>
            <a:ext cx="382772" cy="1588"/>
          </a:xfrm>
          <a:prstGeom prst="straightConnector1">
            <a:avLst/>
          </a:prstGeom>
          <a:noFill/>
          <a:ln w="12700"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a:off x="1761445" y="2176113"/>
            <a:ext cx="382772" cy="1588"/>
          </a:xfrm>
          <a:prstGeom prst="straightConnector1">
            <a:avLst/>
          </a:prstGeom>
          <a:noFill/>
          <a:ln w="12700"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a:off x="1775620" y="3179150"/>
            <a:ext cx="382772" cy="1588"/>
          </a:xfrm>
          <a:prstGeom prst="straightConnector1">
            <a:avLst/>
          </a:prstGeom>
          <a:noFill/>
          <a:ln w="12700"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a:off x="1811062" y="4054557"/>
            <a:ext cx="382772" cy="1588"/>
          </a:xfrm>
          <a:prstGeom prst="straightConnector1">
            <a:avLst/>
          </a:prstGeom>
          <a:noFill/>
          <a:ln w="12700" cap="flat" cmpd="sng" algn="ctr">
            <a:solidFill>
              <a:schemeClr val="tx1"/>
            </a:solidFill>
            <a:prstDash val="solid"/>
            <a:round/>
            <a:headEnd type="none" w="med" len="med"/>
            <a:tailEnd type="arrow"/>
          </a:ln>
          <a:effectLst/>
        </p:spPr>
      </p:cxnSp>
      <p:cxnSp>
        <p:nvCxnSpPr>
          <p:cNvPr id="18" name="Straight Arrow Connector 17"/>
          <p:cNvCxnSpPr/>
          <p:nvPr/>
        </p:nvCxnSpPr>
        <p:spPr bwMode="auto">
          <a:xfrm>
            <a:off x="5497000" y="3168481"/>
            <a:ext cx="382772" cy="1588"/>
          </a:xfrm>
          <a:prstGeom prst="straightConnector1">
            <a:avLst/>
          </a:prstGeom>
          <a:noFill/>
          <a:ln w="12700"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a:off x="5458019" y="4107684"/>
            <a:ext cx="382772" cy="1588"/>
          </a:xfrm>
          <a:prstGeom prst="straightConnector1">
            <a:avLst/>
          </a:prstGeom>
          <a:noFill/>
          <a:ln w="12700" cap="flat" cmpd="sng" algn="ctr">
            <a:solidFill>
              <a:schemeClr val="tx1"/>
            </a:solidFill>
            <a:prstDash val="solid"/>
            <a:round/>
            <a:headEnd type="none" w="med" len="med"/>
            <a:tailEnd type="arrow"/>
          </a:ln>
          <a:effectLst/>
        </p:spPr>
      </p:cxnSp>
      <p:cxnSp>
        <p:nvCxnSpPr>
          <p:cNvPr id="20" name="Straight Arrow Connector 19"/>
          <p:cNvCxnSpPr/>
          <p:nvPr/>
        </p:nvCxnSpPr>
        <p:spPr bwMode="auto">
          <a:xfrm>
            <a:off x="7279758" y="4026168"/>
            <a:ext cx="382772" cy="1588"/>
          </a:xfrm>
          <a:prstGeom prst="straightConnector1">
            <a:avLst/>
          </a:prstGeom>
          <a:noFill/>
          <a:ln w="12700"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a:off x="3646943" y="3136582"/>
            <a:ext cx="382772" cy="1588"/>
          </a:xfrm>
          <a:prstGeom prst="straightConnector1">
            <a:avLst/>
          </a:prstGeom>
          <a:noFill/>
          <a:ln w="12700" cap="flat" cmpd="sng" algn="ctr">
            <a:solidFill>
              <a:schemeClr val="tx1"/>
            </a:solidFill>
            <a:prstDash val="solid"/>
            <a:round/>
            <a:headEnd type="none" w="med" len="med"/>
            <a:tailEnd type="arrow"/>
          </a:ln>
          <a:effectLst/>
        </p:spPr>
      </p:cxnSp>
      <p:cxnSp>
        <p:nvCxnSpPr>
          <p:cNvPr id="26" name="Straight Arrow Connector 25"/>
          <p:cNvCxnSpPr/>
          <p:nvPr/>
        </p:nvCxnSpPr>
        <p:spPr bwMode="auto">
          <a:xfrm>
            <a:off x="3685953" y="4908694"/>
            <a:ext cx="382772" cy="1588"/>
          </a:xfrm>
          <a:prstGeom prst="straightConnector1">
            <a:avLst/>
          </a:prstGeom>
          <a:noFill/>
          <a:ln w="12700" cap="flat" cmpd="sng" algn="ctr">
            <a:solidFill>
              <a:schemeClr val="tx1"/>
            </a:solidFill>
            <a:prstDash val="solid"/>
            <a:round/>
            <a:headEnd type="none" w="med" len="med"/>
            <a:tailEnd type="arrow"/>
          </a:ln>
          <a:effectLst/>
        </p:spPr>
      </p:cxnSp>
      <p:cxnSp>
        <p:nvCxnSpPr>
          <p:cNvPr id="27" name="Straight Arrow Connector 26"/>
          <p:cNvCxnSpPr/>
          <p:nvPr/>
        </p:nvCxnSpPr>
        <p:spPr bwMode="auto">
          <a:xfrm>
            <a:off x="5486399" y="4944136"/>
            <a:ext cx="382772" cy="1588"/>
          </a:xfrm>
          <a:prstGeom prst="straightConnector1">
            <a:avLst/>
          </a:prstGeom>
          <a:noFill/>
          <a:ln w="12700" cap="flat" cmpd="sng" algn="ctr">
            <a:solidFill>
              <a:schemeClr val="tx1"/>
            </a:solidFill>
            <a:prstDash val="solid"/>
            <a:round/>
            <a:headEnd type="none" w="med" len="med"/>
            <a:tailEnd type="arrow"/>
          </a:ln>
          <a:effectLst/>
        </p:spPr>
      </p:cxnSp>
      <p:pic>
        <p:nvPicPr>
          <p:cNvPr id="47110" name="Picture 6"/>
          <p:cNvPicPr>
            <a:picLocks noChangeAspect="1" noChangeArrowheads="1"/>
          </p:cNvPicPr>
          <p:nvPr/>
        </p:nvPicPr>
        <p:blipFill>
          <a:blip r:embed="rId10" cstate="print"/>
          <a:srcRect/>
          <a:stretch>
            <a:fillRect/>
          </a:stretch>
        </p:blipFill>
        <p:spPr bwMode="auto">
          <a:xfrm>
            <a:off x="569615" y="1748706"/>
            <a:ext cx="1180953" cy="800000"/>
          </a:xfrm>
          <a:prstGeom prst="rect">
            <a:avLst/>
          </a:prstGeom>
          <a:noFill/>
          <a:ln w="9525">
            <a:noFill/>
            <a:miter lim="800000"/>
            <a:headEnd/>
            <a:tailEnd/>
          </a:ln>
        </p:spPr>
      </p:pic>
      <p:pic>
        <p:nvPicPr>
          <p:cNvPr id="47111" name="Picture 7"/>
          <p:cNvPicPr>
            <a:picLocks noChangeAspect="1" noChangeArrowheads="1"/>
          </p:cNvPicPr>
          <p:nvPr/>
        </p:nvPicPr>
        <p:blipFill>
          <a:blip r:embed="rId11" cstate="print"/>
          <a:srcRect/>
          <a:stretch>
            <a:fillRect/>
          </a:stretch>
        </p:blipFill>
        <p:spPr bwMode="auto">
          <a:xfrm>
            <a:off x="2272697" y="1811729"/>
            <a:ext cx="1280000" cy="716190"/>
          </a:xfrm>
          <a:prstGeom prst="rect">
            <a:avLst/>
          </a:prstGeom>
          <a:noFill/>
          <a:ln w="9525">
            <a:noFill/>
            <a:miter lim="800000"/>
            <a:headEnd/>
            <a:tailEnd/>
          </a:ln>
        </p:spPr>
      </p:pic>
      <p:pic>
        <p:nvPicPr>
          <p:cNvPr id="47112" name="Picture 8"/>
          <p:cNvPicPr>
            <a:picLocks noChangeAspect="1" noChangeArrowheads="1"/>
          </p:cNvPicPr>
          <p:nvPr/>
        </p:nvPicPr>
        <p:blipFill>
          <a:blip r:embed="rId12" cstate="print"/>
          <a:srcRect/>
          <a:stretch>
            <a:fillRect/>
          </a:stretch>
        </p:blipFill>
        <p:spPr bwMode="auto">
          <a:xfrm>
            <a:off x="309790" y="2626114"/>
            <a:ext cx="1409524" cy="876190"/>
          </a:xfrm>
          <a:prstGeom prst="rect">
            <a:avLst/>
          </a:prstGeom>
          <a:noFill/>
          <a:ln w="9525">
            <a:noFill/>
            <a:miter lim="800000"/>
            <a:headEnd/>
            <a:tailEnd/>
          </a:ln>
        </p:spPr>
      </p:pic>
      <p:pic>
        <p:nvPicPr>
          <p:cNvPr id="47113" name="Picture 9"/>
          <p:cNvPicPr>
            <a:picLocks noChangeAspect="1" noChangeArrowheads="1"/>
          </p:cNvPicPr>
          <p:nvPr/>
        </p:nvPicPr>
        <p:blipFill>
          <a:blip r:embed="rId13" cstate="print"/>
          <a:srcRect/>
          <a:stretch>
            <a:fillRect/>
          </a:stretch>
        </p:blipFill>
        <p:spPr bwMode="auto">
          <a:xfrm>
            <a:off x="2289207" y="2690244"/>
            <a:ext cx="1287619" cy="807619"/>
          </a:xfrm>
          <a:prstGeom prst="rect">
            <a:avLst/>
          </a:prstGeom>
          <a:noFill/>
          <a:ln w="9525">
            <a:noFill/>
            <a:miter lim="800000"/>
            <a:headEnd/>
            <a:tailEnd/>
          </a:ln>
        </p:spPr>
      </p:pic>
      <p:pic>
        <p:nvPicPr>
          <p:cNvPr id="47114" name="Picture 10"/>
          <p:cNvPicPr>
            <a:picLocks noChangeAspect="1" noChangeArrowheads="1"/>
          </p:cNvPicPr>
          <p:nvPr/>
        </p:nvPicPr>
        <p:blipFill>
          <a:blip r:embed="rId14" cstate="print"/>
          <a:srcRect/>
          <a:stretch>
            <a:fillRect/>
          </a:stretch>
        </p:blipFill>
        <p:spPr bwMode="auto">
          <a:xfrm>
            <a:off x="4164180" y="2721037"/>
            <a:ext cx="1264762" cy="792381"/>
          </a:xfrm>
          <a:prstGeom prst="rect">
            <a:avLst/>
          </a:prstGeom>
          <a:noFill/>
          <a:ln w="9525">
            <a:noFill/>
            <a:miter lim="800000"/>
            <a:headEnd/>
            <a:tailEnd/>
          </a:ln>
        </p:spPr>
      </p:pic>
      <p:pic>
        <p:nvPicPr>
          <p:cNvPr id="47115" name="Picture 11"/>
          <p:cNvPicPr>
            <a:picLocks noChangeAspect="1" noChangeArrowheads="1"/>
          </p:cNvPicPr>
          <p:nvPr/>
        </p:nvPicPr>
        <p:blipFill>
          <a:blip r:embed="rId15" cstate="print"/>
          <a:srcRect/>
          <a:stretch>
            <a:fillRect/>
          </a:stretch>
        </p:blipFill>
        <p:spPr bwMode="auto">
          <a:xfrm>
            <a:off x="5947227" y="2672301"/>
            <a:ext cx="1440000" cy="853334"/>
          </a:xfrm>
          <a:prstGeom prst="rect">
            <a:avLst/>
          </a:prstGeom>
          <a:noFill/>
          <a:ln w="9525">
            <a:noFill/>
            <a:miter lim="800000"/>
            <a:headEnd/>
            <a:tailEnd/>
          </a:ln>
        </p:spPr>
      </p:pic>
      <p:pic>
        <p:nvPicPr>
          <p:cNvPr id="47116" name="Picture 12"/>
          <p:cNvPicPr>
            <a:picLocks noChangeAspect="1" noChangeArrowheads="1"/>
          </p:cNvPicPr>
          <p:nvPr/>
        </p:nvPicPr>
        <p:blipFill>
          <a:blip r:embed="rId16" cstate="print"/>
          <a:srcRect/>
          <a:stretch>
            <a:fillRect/>
          </a:stretch>
        </p:blipFill>
        <p:spPr bwMode="auto">
          <a:xfrm>
            <a:off x="438815" y="3494320"/>
            <a:ext cx="1356190" cy="899048"/>
          </a:xfrm>
          <a:prstGeom prst="rect">
            <a:avLst/>
          </a:prstGeom>
          <a:noFill/>
          <a:ln w="9525">
            <a:noFill/>
            <a:miter lim="800000"/>
            <a:headEnd/>
            <a:tailEnd/>
          </a:ln>
        </p:spPr>
      </p:pic>
      <p:pic>
        <p:nvPicPr>
          <p:cNvPr id="39" name="Picture 9"/>
          <p:cNvPicPr>
            <a:picLocks noChangeAspect="1" noChangeArrowheads="1"/>
          </p:cNvPicPr>
          <p:nvPr/>
        </p:nvPicPr>
        <p:blipFill>
          <a:blip r:embed="rId13" cstate="print"/>
          <a:srcRect/>
          <a:stretch>
            <a:fillRect/>
          </a:stretch>
        </p:blipFill>
        <p:spPr bwMode="auto">
          <a:xfrm>
            <a:off x="2292752" y="3586917"/>
            <a:ext cx="1287619" cy="807619"/>
          </a:xfrm>
          <a:prstGeom prst="rect">
            <a:avLst/>
          </a:prstGeom>
          <a:noFill/>
          <a:ln w="9525">
            <a:noFill/>
            <a:miter lim="800000"/>
            <a:headEnd/>
            <a:tailEnd/>
          </a:ln>
        </p:spPr>
      </p:pic>
      <p:pic>
        <p:nvPicPr>
          <p:cNvPr id="47117" name="Picture 13"/>
          <p:cNvPicPr>
            <a:picLocks noChangeAspect="1" noChangeArrowheads="1"/>
          </p:cNvPicPr>
          <p:nvPr/>
        </p:nvPicPr>
        <p:blipFill>
          <a:blip r:embed="rId17" cstate="print"/>
          <a:srcRect/>
          <a:stretch>
            <a:fillRect/>
          </a:stretch>
        </p:blipFill>
        <p:spPr bwMode="auto">
          <a:xfrm>
            <a:off x="3993392" y="3539398"/>
            <a:ext cx="1401905" cy="860953"/>
          </a:xfrm>
          <a:prstGeom prst="rect">
            <a:avLst/>
          </a:prstGeom>
          <a:noFill/>
          <a:ln w="9525">
            <a:noFill/>
            <a:miter lim="800000"/>
            <a:headEnd/>
            <a:tailEnd/>
          </a:ln>
        </p:spPr>
      </p:pic>
      <p:pic>
        <p:nvPicPr>
          <p:cNvPr id="47118" name="Picture 14"/>
          <p:cNvPicPr>
            <a:picLocks noChangeAspect="1" noChangeArrowheads="1"/>
          </p:cNvPicPr>
          <p:nvPr/>
        </p:nvPicPr>
        <p:blipFill>
          <a:blip r:embed="rId18" cstate="print"/>
          <a:srcRect/>
          <a:stretch>
            <a:fillRect/>
          </a:stretch>
        </p:blipFill>
        <p:spPr bwMode="auto">
          <a:xfrm>
            <a:off x="5917103" y="3541619"/>
            <a:ext cx="1318095" cy="891429"/>
          </a:xfrm>
          <a:prstGeom prst="rect">
            <a:avLst/>
          </a:prstGeom>
          <a:noFill/>
          <a:ln w="9525">
            <a:noFill/>
            <a:miter lim="800000"/>
            <a:headEnd/>
            <a:tailEnd/>
          </a:ln>
        </p:spPr>
      </p:pic>
      <p:cxnSp>
        <p:nvCxnSpPr>
          <p:cNvPr id="25" name="Straight Arrow Connector 24"/>
          <p:cNvCxnSpPr/>
          <p:nvPr/>
        </p:nvCxnSpPr>
        <p:spPr bwMode="auto">
          <a:xfrm>
            <a:off x="3671752" y="4054520"/>
            <a:ext cx="382772" cy="1588"/>
          </a:xfrm>
          <a:prstGeom prst="straightConnector1">
            <a:avLst/>
          </a:prstGeom>
          <a:noFill/>
          <a:ln w="12700" cap="flat" cmpd="sng" algn="ctr">
            <a:solidFill>
              <a:schemeClr val="tx1"/>
            </a:solidFill>
            <a:prstDash val="solid"/>
            <a:round/>
            <a:headEnd type="none" w="med" len="med"/>
            <a:tailEnd type="arrow"/>
          </a:ln>
          <a:effectLst/>
        </p:spPr>
      </p:cxnSp>
      <p:pic>
        <p:nvPicPr>
          <p:cNvPr id="47124" name="Picture 20"/>
          <p:cNvPicPr>
            <a:picLocks noChangeAspect="1" noChangeArrowheads="1"/>
          </p:cNvPicPr>
          <p:nvPr/>
        </p:nvPicPr>
        <p:blipFill>
          <a:blip r:embed="rId19" cstate="print"/>
          <a:srcRect/>
          <a:stretch>
            <a:fillRect/>
          </a:stretch>
        </p:blipFill>
        <p:spPr bwMode="auto">
          <a:xfrm>
            <a:off x="426078" y="4456810"/>
            <a:ext cx="1546666" cy="975238"/>
          </a:xfrm>
          <a:prstGeom prst="rect">
            <a:avLst/>
          </a:prstGeom>
          <a:noFill/>
          <a:ln w="9525">
            <a:noFill/>
            <a:miter lim="800000"/>
            <a:headEnd/>
            <a:tailEnd/>
          </a:ln>
        </p:spPr>
      </p:pic>
      <p:cxnSp>
        <p:nvCxnSpPr>
          <p:cNvPr id="17" name="Straight Arrow Connector 16"/>
          <p:cNvCxnSpPr/>
          <p:nvPr/>
        </p:nvCxnSpPr>
        <p:spPr bwMode="auto">
          <a:xfrm>
            <a:off x="1846519" y="4919362"/>
            <a:ext cx="382772" cy="1588"/>
          </a:xfrm>
          <a:prstGeom prst="straightConnector1">
            <a:avLst/>
          </a:prstGeom>
          <a:noFill/>
          <a:ln w="12700" cap="flat" cmpd="sng" algn="ctr">
            <a:solidFill>
              <a:schemeClr val="tx1"/>
            </a:solidFill>
            <a:prstDash val="solid"/>
            <a:round/>
            <a:headEnd type="none" w="med" len="med"/>
            <a:tailEnd type="arrow"/>
          </a:ln>
          <a:effectLst/>
        </p:spPr>
      </p:cxnSp>
      <p:sp>
        <p:nvSpPr>
          <p:cNvPr id="49" name="TextBox 48"/>
          <p:cNvSpPr txBox="1"/>
          <p:nvPr/>
        </p:nvSpPr>
        <p:spPr>
          <a:xfrm>
            <a:off x="170120" y="893135"/>
            <a:ext cx="361507" cy="369332"/>
          </a:xfrm>
          <a:prstGeom prst="rect">
            <a:avLst/>
          </a:prstGeom>
          <a:noFill/>
        </p:spPr>
        <p:txBody>
          <a:bodyPr wrap="square" rtlCol="0">
            <a:spAutoFit/>
          </a:bodyPr>
          <a:lstStyle/>
          <a:p>
            <a:r>
              <a:rPr lang="en-US" dirty="0" smtClean="0"/>
              <a:t>1.</a:t>
            </a:r>
            <a:endParaRPr lang="en-US" dirty="0"/>
          </a:p>
        </p:txBody>
      </p:sp>
      <p:sp>
        <p:nvSpPr>
          <p:cNvPr id="50" name="TextBox 49"/>
          <p:cNvSpPr txBox="1"/>
          <p:nvPr/>
        </p:nvSpPr>
        <p:spPr>
          <a:xfrm>
            <a:off x="131134" y="2863702"/>
            <a:ext cx="361507" cy="369332"/>
          </a:xfrm>
          <a:prstGeom prst="rect">
            <a:avLst/>
          </a:prstGeom>
          <a:noFill/>
        </p:spPr>
        <p:txBody>
          <a:bodyPr wrap="square" rtlCol="0">
            <a:spAutoFit/>
          </a:bodyPr>
          <a:lstStyle/>
          <a:p>
            <a:r>
              <a:rPr lang="en-US" dirty="0" smtClean="0"/>
              <a:t>3.</a:t>
            </a:r>
            <a:endParaRPr lang="en-US" dirty="0"/>
          </a:p>
        </p:txBody>
      </p:sp>
      <p:sp>
        <p:nvSpPr>
          <p:cNvPr id="51" name="TextBox 50"/>
          <p:cNvSpPr txBox="1"/>
          <p:nvPr/>
        </p:nvSpPr>
        <p:spPr>
          <a:xfrm>
            <a:off x="134678" y="1867786"/>
            <a:ext cx="361507" cy="369332"/>
          </a:xfrm>
          <a:prstGeom prst="rect">
            <a:avLst/>
          </a:prstGeom>
          <a:noFill/>
        </p:spPr>
        <p:txBody>
          <a:bodyPr wrap="square" rtlCol="0">
            <a:spAutoFit/>
          </a:bodyPr>
          <a:lstStyle/>
          <a:p>
            <a:r>
              <a:rPr lang="en-US" dirty="0" smtClean="0"/>
              <a:t>2.</a:t>
            </a:r>
            <a:endParaRPr lang="en-US" dirty="0"/>
          </a:p>
        </p:txBody>
      </p:sp>
      <p:sp>
        <p:nvSpPr>
          <p:cNvPr id="52" name="TextBox 51"/>
          <p:cNvSpPr txBox="1"/>
          <p:nvPr/>
        </p:nvSpPr>
        <p:spPr>
          <a:xfrm>
            <a:off x="148854" y="5603358"/>
            <a:ext cx="361507" cy="369332"/>
          </a:xfrm>
          <a:prstGeom prst="rect">
            <a:avLst/>
          </a:prstGeom>
          <a:noFill/>
        </p:spPr>
        <p:txBody>
          <a:bodyPr wrap="square" rtlCol="0">
            <a:spAutoFit/>
          </a:bodyPr>
          <a:lstStyle/>
          <a:p>
            <a:r>
              <a:rPr lang="en-US" dirty="0" smtClean="0"/>
              <a:t>6.</a:t>
            </a:r>
            <a:endParaRPr lang="en-US" dirty="0"/>
          </a:p>
        </p:txBody>
      </p:sp>
      <p:sp>
        <p:nvSpPr>
          <p:cNvPr id="53" name="TextBox 52"/>
          <p:cNvSpPr txBox="1"/>
          <p:nvPr/>
        </p:nvSpPr>
        <p:spPr>
          <a:xfrm>
            <a:off x="152399" y="3778102"/>
            <a:ext cx="361507" cy="369332"/>
          </a:xfrm>
          <a:prstGeom prst="rect">
            <a:avLst/>
          </a:prstGeom>
          <a:noFill/>
        </p:spPr>
        <p:txBody>
          <a:bodyPr wrap="square" rtlCol="0">
            <a:spAutoFit/>
          </a:bodyPr>
          <a:lstStyle/>
          <a:p>
            <a:r>
              <a:rPr lang="en-US" dirty="0" smtClean="0"/>
              <a:t>4.</a:t>
            </a:r>
            <a:endParaRPr lang="en-US" dirty="0"/>
          </a:p>
        </p:txBody>
      </p:sp>
      <p:sp>
        <p:nvSpPr>
          <p:cNvPr id="54" name="TextBox 53"/>
          <p:cNvSpPr txBox="1"/>
          <p:nvPr/>
        </p:nvSpPr>
        <p:spPr>
          <a:xfrm>
            <a:off x="145311" y="4664149"/>
            <a:ext cx="361507" cy="369332"/>
          </a:xfrm>
          <a:prstGeom prst="rect">
            <a:avLst/>
          </a:prstGeom>
          <a:noFill/>
        </p:spPr>
        <p:txBody>
          <a:bodyPr wrap="square" rtlCol="0">
            <a:spAutoFit/>
          </a:bodyPr>
          <a:lstStyle/>
          <a:p>
            <a:r>
              <a:rPr lang="en-US" dirty="0" smtClean="0"/>
              <a:t>5.</a:t>
            </a:r>
            <a:endParaRPr lang="en-US" dirty="0"/>
          </a:p>
        </p:txBody>
      </p:sp>
      <p:cxnSp>
        <p:nvCxnSpPr>
          <p:cNvPr id="45" name="Straight Connector 44"/>
          <p:cNvCxnSpPr/>
          <p:nvPr/>
        </p:nvCxnSpPr>
        <p:spPr bwMode="auto">
          <a:xfrm>
            <a:off x="510363" y="1701209"/>
            <a:ext cx="8357191" cy="0"/>
          </a:xfrm>
          <a:prstGeom prst="line">
            <a:avLst/>
          </a:prstGeom>
          <a:noFill/>
          <a:ln w="25400"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503274" y="2555357"/>
            <a:ext cx="8357191" cy="0"/>
          </a:xfrm>
          <a:prstGeom prst="line">
            <a:avLst/>
          </a:prstGeom>
          <a:noFill/>
          <a:ln w="25400"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a:off x="496186" y="3547730"/>
            <a:ext cx="8357191" cy="0"/>
          </a:xfrm>
          <a:prstGeom prst="line">
            <a:avLst/>
          </a:prstGeom>
          <a:noFill/>
          <a:ln w="25400"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a:off x="531628" y="4465674"/>
            <a:ext cx="8357191" cy="0"/>
          </a:xfrm>
          <a:prstGeom prst="line">
            <a:avLst/>
          </a:prstGeom>
          <a:noFill/>
          <a:ln w="25400"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a:off x="535173" y="5372985"/>
            <a:ext cx="8357191" cy="0"/>
          </a:xfrm>
          <a:prstGeom prst="line">
            <a:avLst/>
          </a:prstGeom>
          <a:noFill/>
          <a:ln w="25400" cap="flat" cmpd="sng" algn="ctr">
            <a:solidFill>
              <a:schemeClr val="tx1"/>
            </a:solidFill>
            <a:prstDash val="solid"/>
            <a:round/>
            <a:headEnd type="none" w="med" len="med"/>
            <a:tailEnd type="none" w="med" len="med"/>
          </a:ln>
          <a:effectLst/>
        </p:spPr>
      </p:cxnSp>
      <p:pic>
        <p:nvPicPr>
          <p:cNvPr id="57346" name="Picture 2"/>
          <p:cNvPicPr>
            <a:picLocks noChangeAspect="1" noChangeArrowheads="1"/>
          </p:cNvPicPr>
          <p:nvPr/>
        </p:nvPicPr>
        <p:blipFill>
          <a:blip r:embed="rId20" cstate="print"/>
          <a:srcRect/>
          <a:stretch>
            <a:fillRect/>
          </a:stretch>
        </p:blipFill>
        <p:spPr bwMode="auto">
          <a:xfrm>
            <a:off x="4132794" y="927636"/>
            <a:ext cx="1184274" cy="6371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228600" y="76201"/>
            <a:ext cx="8691562" cy="609600"/>
          </a:xfrm>
        </p:spPr>
        <p:txBody>
          <a:bodyPr/>
          <a:lstStyle/>
          <a:p>
            <a:r>
              <a:rPr lang="en-US" dirty="0" smtClean="0"/>
              <a:t>Agenda</a:t>
            </a:r>
          </a:p>
        </p:txBody>
      </p:sp>
      <p:sp>
        <p:nvSpPr>
          <p:cNvPr id="77827" name="Rectangle 3"/>
          <p:cNvSpPr>
            <a:spLocks noGrp="1" noChangeArrowheads="1"/>
          </p:cNvSpPr>
          <p:nvPr>
            <p:ph idx="1"/>
          </p:nvPr>
        </p:nvSpPr>
        <p:spPr>
          <a:xfrm>
            <a:off x="914400" y="1143001"/>
            <a:ext cx="7734300" cy="4495800"/>
          </a:xfrm>
        </p:spPr>
        <p:txBody>
          <a:bodyPr/>
          <a:lstStyle/>
          <a:p>
            <a:r>
              <a:rPr lang="en-US" dirty="0" smtClean="0"/>
              <a:t>Introduction</a:t>
            </a:r>
          </a:p>
          <a:p>
            <a:r>
              <a:rPr lang="en-US" dirty="0" smtClean="0"/>
              <a:t>Overview</a:t>
            </a:r>
          </a:p>
          <a:p>
            <a:r>
              <a:rPr lang="en-US" dirty="0" smtClean="0"/>
              <a:t>Theory of Operation</a:t>
            </a:r>
          </a:p>
          <a:p>
            <a:r>
              <a:rPr lang="en-US" dirty="0" smtClean="0"/>
              <a:t>Specifications</a:t>
            </a:r>
          </a:p>
          <a:p>
            <a:r>
              <a:rPr lang="en-US" dirty="0" smtClean="0"/>
              <a:t>Modern spectrum analyzer designs &amp; capabilities</a:t>
            </a:r>
          </a:p>
          <a:p>
            <a:pPr lvl="3"/>
            <a:r>
              <a:rPr lang="en-US" dirty="0" smtClean="0"/>
              <a:t>Wide Analysis Bandwidth Measurements</a:t>
            </a:r>
          </a:p>
          <a:p>
            <a:r>
              <a:rPr lang="en-US" dirty="0" smtClean="0">
                <a:solidFill>
                  <a:srgbClr val="0000FF"/>
                </a:solidFill>
              </a:rPr>
              <a:t>Wrap-up</a:t>
            </a:r>
          </a:p>
          <a:p>
            <a:r>
              <a:rPr lang="en-US" dirty="0" smtClean="0"/>
              <a:t>Appendix</a:t>
            </a:r>
          </a:p>
        </p:txBody>
      </p:sp>
      <p:sp>
        <p:nvSpPr>
          <p:cNvPr id="4" name="Footer Placeholder 3"/>
          <p:cNvSpPr>
            <a:spLocks noGrp="1"/>
          </p:cNvSpPr>
          <p:nvPr>
            <p:ph type="ftr" sz="quarter" idx="10"/>
          </p:nvPr>
        </p:nvSpPr>
        <p:spPr/>
        <p:txBody>
          <a:bodyPr/>
          <a:lstStyle/>
          <a:p>
            <a:r>
              <a:rPr lang="en-US" dirty="0" smtClean="0"/>
              <a:t>Back to Basics Training</a:t>
            </a:r>
            <a:endParaRPr lang="en-US" dirty="0"/>
          </a:p>
        </p:txBody>
      </p:sp>
      <p:sp>
        <p:nvSpPr>
          <p:cNvPr id="5" name="Slide Number Placeholder 4"/>
          <p:cNvSpPr>
            <a:spLocks noGrp="1"/>
          </p:cNvSpPr>
          <p:nvPr>
            <p:ph type="sldNum" sz="quarter" idx="12"/>
          </p:nvPr>
        </p:nvSpPr>
        <p:spPr/>
        <p:txBody>
          <a:bodyPr/>
          <a:lstStyle/>
          <a:p>
            <a:fld id="{2D132F79-ACF3-4263-B52B-5972FA2CE406}" type="slidenum">
              <a:rPr lang="en-US" smtClean="0"/>
              <a:pPr/>
              <a:t>89</a:t>
            </a:fld>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00" y="76199"/>
            <a:ext cx="8915400" cy="798513"/>
          </a:xfrm>
        </p:spPr>
        <p:txBody>
          <a:bodyPr/>
          <a:lstStyle/>
          <a:p>
            <a:r>
              <a:rPr lang="en-US" dirty="0" smtClean="0"/>
              <a:t>Overview</a:t>
            </a:r>
            <a:br>
              <a:rPr lang="en-US" dirty="0" smtClean="0"/>
            </a:br>
            <a:r>
              <a:rPr lang="en-US" sz="2100" dirty="0" smtClean="0"/>
              <a:t>	Different Types of Analyzers</a:t>
            </a:r>
            <a:endParaRPr lang="en-US" dirty="0" smtClean="0"/>
          </a:p>
        </p:txBody>
      </p:sp>
      <p:sp>
        <p:nvSpPr>
          <p:cNvPr id="16387" name="AutoShape 3"/>
          <p:cNvSpPr>
            <a:spLocks noChangeArrowheads="1"/>
          </p:cNvSpPr>
          <p:nvPr/>
        </p:nvSpPr>
        <p:spPr bwMode="auto">
          <a:xfrm flipV="1">
            <a:off x="2000250" y="1804988"/>
            <a:ext cx="4843463" cy="3668712"/>
          </a:xfrm>
          <a:prstGeom prst="roundRect">
            <a:avLst>
              <a:gd name="adj" fmla="val 0"/>
            </a:avLst>
          </a:prstGeom>
          <a:gradFill rotWithShape="0">
            <a:gsLst>
              <a:gs pos="0">
                <a:srgbClr val="CC99FF"/>
              </a:gs>
              <a:gs pos="50000">
                <a:srgbClr val="FFFFFF"/>
              </a:gs>
              <a:gs pos="100000">
                <a:srgbClr val="CC99FF"/>
              </a:gs>
            </a:gsLst>
            <a:lin ang="5400000" scaled="1"/>
          </a:gradFill>
          <a:ln w="19050">
            <a:solidFill>
              <a:srgbClr val="000000"/>
            </a:solidFill>
            <a:round/>
            <a:headEnd/>
            <a:tailEnd/>
          </a:ln>
        </p:spPr>
        <p:txBody>
          <a:bodyPr wrap="none" anchor="ctr"/>
          <a:lstStyle/>
          <a:p>
            <a:endParaRPr lang="en-US" dirty="0"/>
          </a:p>
        </p:txBody>
      </p:sp>
      <p:sp>
        <p:nvSpPr>
          <p:cNvPr id="16388" name="Text Box 4"/>
          <p:cNvSpPr txBox="1">
            <a:spLocks noChangeArrowheads="1"/>
          </p:cNvSpPr>
          <p:nvPr/>
        </p:nvSpPr>
        <p:spPr bwMode="auto">
          <a:xfrm>
            <a:off x="2151063" y="2343150"/>
            <a:ext cx="276225" cy="423863"/>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2900" dirty="0">
                <a:solidFill>
                  <a:srgbClr val="000000"/>
                </a:solidFill>
                <a:latin typeface="Agilent TT Cond" pitchFamily="34" charset="0"/>
              </a:rPr>
              <a:t>A</a:t>
            </a:r>
            <a:endParaRPr lang="en-US" sz="2200" dirty="0">
              <a:latin typeface="Agilent TT Cond" pitchFamily="34" charset="0"/>
            </a:endParaRPr>
          </a:p>
        </p:txBody>
      </p:sp>
      <p:sp>
        <p:nvSpPr>
          <p:cNvPr id="16389" name="Text Box 5"/>
          <p:cNvSpPr txBox="1">
            <a:spLocks noChangeArrowheads="1"/>
          </p:cNvSpPr>
          <p:nvPr/>
        </p:nvSpPr>
        <p:spPr bwMode="auto">
          <a:xfrm>
            <a:off x="6343650" y="5041900"/>
            <a:ext cx="133350" cy="277813"/>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2900" dirty="0">
                <a:solidFill>
                  <a:srgbClr val="000000"/>
                </a:solidFill>
                <a:latin typeface="Agilent TT Cond" pitchFamily="34" charset="0"/>
              </a:rPr>
              <a:t>f</a:t>
            </a:r>
            <a:endParaRPr lang="en-US" sz="2200" dirty="0">
              <a:latin typeface="Agilent TT Cond" pitchFamily="34" charset="0"/>
            </a:endParaRPr>
          </a:p>
        </p:txBody>
      </p:sp>
      <p:sp>
        <p:nvSpPr>
          <p:cNvPr id="16390" name="Text Box 6"/>
          <p:cNvSpPr txBox="1">
            <a:spLocks noChangeArrowheads="1"/>
          </p:cNvSpPr>
          <p:nvPr/>
        </p:nvSpPr>
        <p:spPr bwMode="auto">
          <a:xfrm>
            <a:off x="3241675" y="4889500"/>
            <a:ext cx="187325" cy="366713"/>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2900" dirty="0">
                <a:solidFill>
                  <a:srgbClr val="000000"/>
                </a:solidFill>
                <a:latin typeface="Agilent TT Cond" pitchFamily="34" charset="0"/>
              </a:rPr>
              <a:t>f</a:t>
            </a:r>
            <a:endParaRPr lang="en-US" sz="2200" dirty="0">
              <a:latin typeface="Agilent TT Cond" pitchFamily="34" charset="0"/>
            </a:endParaRPr>
          </a:p>
        </p:txBody>
      </p:sp>
      <p:sp>
        <p:nvSpPr>
          <p:cNvPr id="16391" name="Text Box 7"/>
          <p:cNvSpPr txBox="1">
            <a:spLocks noChangeArrowheads="1"/>
          </p:cNvSpPr>
          <p:nvPr/>
        </p:nvSpPr>
        <p:spPr bwMode="auto">
          <a:xfrm>
            <a:off x="3371850" y="5067300"/>
            <a:ext cx="128588" cy="258763"/>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700" dirty="0">
                <a:solidFill>
                  <a:srgbClr val="000000"/>
                </a:solidFill>
                <a:latin typeface="Agilent TT Cond" pitchFamily="34" charset="0"/>
              </a:rPr>
              <a:t>1</a:t>
            </a:r>
            <a:endParaRPr lang="en-US" sz="2200" dirty="0">
              <a:latin typeface="Agilent TT Cond" pitchFamily="34" charset="0"/>
            </a:endParaRPr>
          </a:p>
        </p:txBody>
      </p:sp>
      <p:sp>
        <p:nvSpPr>
          <p:cNvPr id="16392" name="Text Box 8"/>
          <p:cNvSpPr txBox="1">
            <a:spLocks noChangeArrowheads="1"/>
          </p:cNvSpPr>
          <p:nvPr/>
        </p:nvSpPr>
        <p:spPr bwMode="auto">
          <a:xfrm>
            <a:off x="3987800" y="4889500"/>
            <a:ext cx="127000" cy="336550"/>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2900" dirty="0">
                <a:solidFill>
                  <a:srgbClr val="000000"/>
                </a:solidFill>
                <a:latin typeface="Agilent TT Cond" pitchFamily="34" charset="0"/>
              </a:rPr>
              <a:t>f</a:t>
            </a:r>
            <a:endParaRPr lang="en-US" sz="2200" dirty="0">
              <a:latin typeface="Agilent TT Cond" pitchFamily="34" charset="0"/>
            </a:endParaRPr>
          </a:p>
        </p:txBody>
      </p:sp>
      <p:sp>
        <p:nvSpPr>
          <p:cNvPr id="16393" name="Text Box 9"/>
          <p:cNvSpPr txBox="1">
            <a:spLocks noChangeArrowheads="1"/>
          </p:cNvSpPr>
          <p:nvPr/>
        </p:nvSpPr>
        <p:spPr bwMode="auto">
          <a:xfrm>
            <a:off x="4117975" y="5037138"/>
            <a:ext cx="128588" cy="258762"/>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700" dirty="0">
                <a:solidFill>
                  <a:srgbClr val="000000"/>
                </a:solidFill>
                <a:latin typeface="Agilent TT Cond" pitchFamily="34" charset="0"/>
              </a:rPr>
              <a:t>2</a:t>
            </a:r>
            <a:endParaRPr lang="en-US" sz="2200" dirty="0">
              <a:latin typeface="Agilent TT Cond" pitchFamily="34" charset="0"/>
            </a:endParaRPr>
          </a:p>
        </p:txBody>
      </p:sp>
      <p:sp>
        <p:nvSpPr>
          <p:cNvPr id="16394" name="Text Box 10"/>
          <p:cNvSpPr txBox="1">
            <a:spLocks noChangeArrowheads="1"/>
          </p:cNvSpPr>
          <p:nvPr/>
        </p:nvSpPr>
        <p:spPr bwMode="auto">
          <a:xfrm>
            <a:off x="2749550" y="2006600"/>
            <a:ext cx="2847975" cy="614363"/>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1900" dirty="0">
                <a:latin typeface="Agilent TT Cond" pitchFamily="34" charset="0"/>
              </a:rPr>
              <a:t>Filter 'sweeps' over range of interest</a:t>
            </a:r>
            <a:endParaRPr lang="en-US" sz="2200" dirty="0">
              <a:latin typeface="Agilent TT Cond" pitchFamily="34" charset="0"/>
            </a:endParaRPr>
          </a:p>
        </p:txBody>
      </p:sp>
      <p:sp>
        <p:nvSpPr>
          <p:cNvPr id="16395" name="Line 11"/>
          <p:cNvSpPr>
            <a:spLocks noChangeShapeType="1"/>
          </p:cNvSpPr>
          <p:nvPr/>
        </p:nvSpPr>
        <p:spPr bwMode="auto">
          <a:xfrm flipV="1">
            <a:off x="2533650" y="2413000"/>
            <a:ext cx="0" cy="2390775"/>
          </a:xfrm>
          <a:prstGeom prst="line">
            <a:avLst/>
          </a:prstGeom>
          <a:noFill/>
          <a:ln w="19050">
            <a:solidFill>
              <a:srgbClr val="000000"/>
            </a:solidFill>
            <a:round/>
            <a:headEnd/>
            <a:tailEnd type="triangle" w="med" len="med"/>
          </a:ln>
        </p:spPr>
        <p:txBody>
          <a:bodyPr wrap="none" anchor="ctr"/>
          <a:lstStyle/>
          <a:p>
            <a:endParaRPr lang="en-US" dirty="0"/>
          </a:p>
        </p:txBody>
      </p:sp>
      <p:sp>
        <p:nvSpPr>
          <p:cNvPr id="16396" name="Freeform 12"/>
          <p:cNvSpPr>
            <a:spLocks/>
          </p:cNvSpPr>
          <p:nvPr/>
        </p:nvSpPr>
        <p:spPr bwMode="auto">
          <a:xfrm>
            <a:off x="2941638" y="2663825"/>
            <a:ext cx="769937" cy="1571625"/>
          </a:xfrm>
          <a:custGeom>
            <a:avLst/>
            <a:gdLst>
              <a:gd name="T0" fmla="*/ 14552385 w 534"/>
              <a:gd name="T1" fmla="*/ 2147483647 h 1121"/>
              <a:gd name="T2" fmla="*/ 37419797 w 534"/>
              <a:gd name="T3" fmla="*/ 2147483647 h 1121"/>
              <a:gd name="T4" fmla="*/ 62366333 w 534"/>
              <a:gd name="T5" fmla="*/ 2147483647 h 1121"/>
              <a:gd name="T6" fmla="*/ 78997830 w 534"/>
              <a:gd name="T7" fmla="*/ 2147483647 h 1121"/>
              <a:gd name="T8" fmla="*/ 103942934 w 534"/>
              <a:gd name="T9" fmla="*/ 2142461119 h 1121"/>
              <a:gd name="T10" fmla="*/ 124732666 w 534"/>
              <a:gd name="T11" fmla="*/ 2114944375 h 1121"/>
              <a:gd name="T12" fmla="*/ 149679190 w 534"/>
              <a:gd name="T13" fmla="*/ 2083495065 h 1121"/>
              <a:gd name="T14" fmla="*/ 170467479 w 534"/>
              <a:gd name="T15" fmla="*/ 2042217845 h 1121"/>
              <a:gd name="T16" fmla="*/ 191255814 w 534"/>
              <a:gd name="T17" fmla="*/ 1983250389 h 1121"/>
              <a:gd name="T18" fmla="*/ 214123221 w 534"/>
              <a:gd name="T19" fmla="*/ 1920353170 h 1121"/>
              <a:gd name="T20" fmla="*/ 236992069 w 534"/>
              <a:gd name="T21" fmla="*/ 1837800133 h 1121"/>
              <a:gd name="T22" fmla="*/ 255701241 w 534"/>
              <a:gd name="T23" fmla="*/ 1743452203 h 1121"/>
              <a:gd name="T24" fmla="*/ 278568648 w 534"/>
              <a:gd name="T25" fmla="*/ 1635346601 h 1121"/>
              <a:gd name="T26" fmla="*/ 303515172 w 534"/>
              <a:gd name="T27" fmla="*/ 1505619599 h 1121"/>
              <a:gd name="T28" fmla="*/ 322225786 w 534"/>
              <a:gd name="T29" fmla="*/ 1362133173 h 1121"/>
              <a:gd name="T30" fmla="*/ 345093193 w 534"/>
              <a:gd name="T31" fmla="*/ 1210786172 h 1121"/>
              <a:gd name="T32" fmla="*/ 365881483 w 534"/>
              <a:gd name="T33" fmla="*/ 1045678696 h 1121"/>
              <a:gd name="T34" fmla="*/ 390828097 w 534"/>
              <a:gd name="T35" fmla="*/ 880571220 h 1121"/>
              <a:gd name="T36" fmla="*/ 411616386 w 534"/>
              <a:gd name="T37" fmla="*/ 709566823 h 1121"/>
              <a:gd name="T38" fmla="*/ 436562911 w 534"/>
              <a:gd name="T39" fmla="*/ 550357494 h 1121"/>
              <a:gd name="T40" fmla="*/ 455273525 w 534"/>
              <a:gd name="T41" fmla="*/ 400974673 h 1121"/>
              <a:gd name="T42" fmla="*/ 478140931 w 534"/>
              <a:gd name="T43" fmla="*/ 263385256 h 1121"/>
              <a:gd name="T44" fmla="*/ 498929221 w 534"/>
              <a:gd name="T45" fmla="*/ 153314029 h 1121"/>
              <a:gd name="T46" fmla="*/ 523875745 w 534"/>
              <a:gd name="T47" fmla="*/ 68793986 h 1121"/>
              <a:gd name="T48" fmla="*/ 542586359 w 534"/>
              <a:gd name="T49" fmla="*/ 19655824 h 1121"/>
              <a:gd name="T50" fmla="*/ 565453766 w 534"/>
              <a:gd name="T51" fmla="*/ 0 h 1121"/>
              <a:gd name="T52" fmla="*/ 586242055 w 534"/>
              <a:gd name="T53" fmla="*/ 19655824 h 1121"/>
              <a:gd name="T54" fmla="*/ 607030345 w 534"/>
              <a:gd name="T55" fmla="*/ 68793986 h 1121"/>
              <a:gd name="T56" fmla="*/ 631976869 w 534"/>
              <a:gd name="T57" fmla="*/ 153314029 h 1121"/>
              <a:gd name="T58" fmla="*/ 652765158 w 534"/>
              <a:gd name="T59" fmla="*/ 263385256 h 1121"/>
              <a:gd name="T60" fmla="*/ 677711683 w 534"/>
              <a:gd name="T61" fmla="*/ 400974673 h 1121"/>
              <a:gd name="T62" fmla="*/ 698501414 w 534"/>
              <a:gd name="T63" fmla="*/ 550357494 h 1121"/>
              <a:gd name="T64" fmla="*/ 719289703 w 534"/>
              <a:gd name="T65" fmla="*/ 709566823 h 1121"/>
              <a:gd name="T66" fmla="*/ 742157110 w 534"/>
              <a:gd name="T67" fmla="*/ 880571220 h 1121"/>
              <a:gd name="T68" fmla="*/ 765024697 w 534"/>
              <a:gd name="T69" fmla="*/ 1045678696 h 1121"/>
              <a:gd name="T70" fmla="*/ 785814429 w 534"/>
              <a:gd name="T71" fmla="*/ 1210786172 h 1121"/>
              <a:gd name="T72" fmla="*/ 804523601 w 534"/>
              <a:gd name="T73" fmla="*/ 1362133173 h 1121"/>
              <a:gd name="T74" fmla="*/ 827391008 w 534"/>
              <a:gd name="T75" fmla="*/ 1505619599 h 1121"/>
              <a:gd name="T76" fmla="*/ 850258414 w 534"/>
              <a:gd name="T77" fmla="*/ 1635346601 h 1121"/>
              <a:gd name="T78" fmla="*/ 873125821 w 534"/>
              <a:gd name="T79" fmla="*/ 1743452203 h 1121"/>
              <a:gd name="T80" fmla="*/ 893915553 w 534"/>
              <a:gd name="T81" fmla="*/ 1837800133 h 1121"/>
              <a:gd name="T82" fmla="*/ 918862077 w 534"/>
              <a:gd name="T83" fmla="*/ 1920353170 h 1121"/>
              <a:gd name="T84" fmla="*/ 939650366 w 534"/>
              <a:gd name="T85" fmla="*/ 1983250389 h 1121"/>
              <a:gd name="T86" fmla="*/ 962517773 w 534"/>
              <a:gd name="T87" fmla="*/ 2042217845 h 1121"/>
              <a:gd name="T88" fmla="*/ 981226945 w 534"/>
              <a:gd name="T89" fmla="*/ 2083495065 h 1121"/>
              <a:gd name="T90" fmla="*/ 1006173469 w 534"/>
              <a:gd name="T91" fmla="*/ 2114944375 h 1121"/>
              <a:gd name="T92" fmla="*/ 1029040876 w 534"/>
              <a:gd name="T93" fmla="*/ 2142461119 h 1121"/>
              <a:gd name="T94" fmla="*/ 1049830607 w 534"/>
              <a:gd name="T95" fmla="*/ 2147483647 h 1121"/>
              <a:gd name="T96" fmla="*/ 1068539780 w 534"/>
              <a:gd name="T97" fmla="*/ 2147483647 h 1121"/>
              <a:gd name="T98" fmla="*/ 1091408628 w 534"/>
              <a:gd name="T99" fmla="*/ 2147483647 h 1121"/>
              <a:gd name="T100" fmla="*/ 0 w 534"/>
              <a:gd name="T101" fmla="*/ 2147483647 h 11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1121"/>
              <a:gd name="T155" fmla="*/ 534 w 534"/>
              <a:gd name="T156" fmla="*/ 1121 h 11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1121">
                <a:moveTo>
                  <a:pt x="0" y="1120"/>
                </a:moveTo>
                <a:lnTo>
                  <a:pt x="2" y="1117"/>
                </a:lnTo>
                <a:lnTo>
                  <a:pt x="6" y="1117"/>
                </a:lnTo>
                <a:lnTo>
                  <a:pt x="7" y="1115"/>
                </a:lnTo>
                <a:lnTo>
                  <a:pt x="10" y="1115"/>
                </a:lnTo>
                <a:lnTo>
                  <a:pt x="14" y="1115"/>
                </a:lnTo>
                <a:lnTo>
                  <a:pt x="16" y="1113"/>
                </a:lnTo>
                <a:lnTo>
                  <a:pt x="18" y="1113"/>
                </a:lnTo>
                <a:lnTo>
                  <a:pt x="21" y="1112"/>
                </a:lnTo>
                <a:lnTo>
                  <a:pt x="24" y="1112"/>
                </a:lnTo>
                <a:lnTo>
                  <a:pt x="25" y="1109"/>
                </a:lnTo>
                <a:lnTo>
                  <a:pt x="30" y="1107"/>
                </a:lnTo>
                <a:lnTo>
                  <a:pt x="32" y="1107"/>
                </a:lnTo>
                <a:lnTo>
                  <a:pt x="35" y="1106"/>
                </a:lnTo>
                <a:lnTo>
                  <a:pt x="36" y="1104"/>
                </a:lnTo>
                <a:lnTo>
                  <a:pt x="38" y="1100"/>
                </a:lnTo>
                <a:lnTo>
                  <a:pt x="43" y="1099"/>
                </a:lnTo>
                <a:lnTo>
                  <a:pt x="45" y="1097"/>
                </a:lnTo>
                <a:lnTo>
                  <a:pt x="46" y="1094"/>
                </a:lnTo>
                <a:lnTo>
                  <a:pt x="50" y="1090"/>
                </a:lnTo>
                <a:lnTo>
                  <a:pt x="52" y="1089"/>
                </a:lnTo>
                <a:lnTo>
                  <a:pt x="56" y="1084"/>
                </a:lnTo>
                <a:lnTo>
                  <a:pt x="58" y="1082"/>
                </a:lnTo>
                <a:lnTo>
                  <a:pt x="60" y="1076"/>
                </a:lnTo>
                <a:lnTo>
                  <a:pt x="64" y="1074"/>
                </a:lnTo>
                <a:lnTo>
                  <a:pt x="66" y="1069"/>
                </a:lnTo>
                <a:lnTo>
                  <a:pt x="68" y="1064"/>
                </a:lnTo>
                <a:lnTo>
                  <a:pt x="72" y="1060"/>
                </a:lnTo>
                <a:lnTo>
                  <a:pt x="74" y="1054"/>
                </a:lnTo>
                <a:lnTo>
                  <a:pt x="76" y="1050"/>
                </a:lnTo>
                <a:lnTo>
                  <a:pt x="79" y="1044"/>
                </a:lnTo>
                <a:lnTo>
                  <a:pt x="82" y="1039"/>
                </a:lnTo>
                <a:lnTo>
                  <a:pt x="85" y="1031"/>
                </a:lnTo>
                <a:lnTo>
                  <a:pt x="87" y="1024"/>
                </a:lnTo>
                <a:lnTo>
                  <a:pt x="90" y="1018"/>
                </a:lnTo>
                <a:lnTo>
                  <a:pt x="92" y="1009"/>
                </a:lnTo>
                <a:lnTo>
                  <a:pt x="95" y="1002"/>
                </a:lnTo>
                <a:lnTo>
                  <a:pt x="96" y="994"/>
                </a:lnTo>
                <a:lnTo>
                  <a:pt x="100" y="987"/>
                </a:lnTo>
                <a:lnTo>
                  <a:pt x="103" y="977"/>
                </a:lnTo>
                <a:lnTo>
                  <a:pt x="105" y="969"/>
                </a:lnTo>
                <a:lnTo>
                  <a:pt x="108" y="957"/>
                </a:lnTo>
                <a:lnTo>
                  <a:pt x="110" y="948"/>
                </a:lnTo>
                <a:lnTo>
                  <a:pt x="114" y="935"/>
                </a:lnTo>
                <a:lnTo>
                  <a:pt x="116" y="924"/>
                </a:lnTo>
                <a:lnTo>
                  <a:pt x="118" y="913"/>
                </a:lnTo>
                <a:lnTo>
                  <a:pt x="122" y="901"/>
                </a:lnTo>
                <a:lnTo>
                  <a:pt x="123" y="887"/>
                </a:lnTo>
                <a:lnTo>
                  <a:pt x="126" y="873"/>
                </a:lnTo>
                <a:lnTo>
                  <a:pt x="130" y="860"/>
                </a:lnTo>
                <a:lnTo>
                  <a:pt x="132" y="845"/>
                </a:lnTo>
                <a:lnTo>
                  <a:pt x="134" y="832"/>
                </a:lnTo>
                <a:lnTo>
                  <a:pt x="137" y="814"/>
                </a:lnTo>
                <a:lnTo>
                  <a:pt x="140" y="798"/>
                </a:lnTo>
                <a:lnTo>
                  <a:pt x="143" y="782"/>
                </a:lnTo>
                <a:lnTo>
                  <a:pt x="146" y="766"/>
                </a:lnTo>
                <a:lnTo>
                  <a:pt x="148" y="749"/>
                </a:lnTo>
                <a:lnTo>
                  <a:pt x="150" y="730"/>
                </a:lnTo>
                <a:lnTo>
                  <a:pt x="153" y="714"/>
                </a:lnTo>
                <a:lnTo>
                  <a:pt x="155" y="693"/>
                </a:lnTo>
                <a:lnTo>
                  <a:pt x="158" y="676"/>
                </a:lnTo>
                <a:lnTo>
                  <a:pt x="161" y="656"/>
                </a:lnTo>
                <a:lnTo>
                  <a:pt x="163" y="636"/>
                </a:lnTo>
                <a:lnTo>
                  <a:pt x="166" y="616"/>
                </a:lnTo>
                <a:lnTo>
                  <a:pt x="169" y="594"/>
                </a:lnTo>
                <a:lnTo>
                  <a:pt x="171" y="575"/>
                </a:lnTo>
                <a:lnTo>
                  <a:pt x="174" y="555"/>
                </a:lnTo>
                <a:lnTo>
                  <a:pt x="176" y="532"/>
                </a:lnTo>
                <a:lnTo>
                  <a:pt x="180" y="511"/>
                </a:lnTo>
                <a:lnTo>
                  <a:pt x="183" y="489"/>
                </a:lnTo>
                <a:lnTo>
                  <a:pt x="185" y="470"/>
                </a:lnTo>
                <a:lnTo>
                  <a:pt x="188" y="448"/>
                </a:lnTo>
                <a:lnTo>
                  <a:pt x="190" y="427"/>
                </a:lnTo>
                <a:lnTo>
                  <a:pt x="192" y="405"/>
                </a:lnTo>
                <a:lnTo>
                  <a:pt x="196" y="382"/>
                </a:lnTo>
                <a:lnTo>
                  <a:pt x="198" y="361"/>
                </a:lnTo>
                <a:lnTo>
                  <a:pt x="201" y="340"/>
                </a:lnTo>
                <a:lnTo>
                  <a:pt x="204" y="320"/>
                </a:lnTo>
                <a:lnTo>
                  <a:pt x="205" y="300"/>
                </a:lnTo>
                <a:lnTo>
                  <a:pt x="210" y="280"/>
                </a:lnTo>
                <a:lnTo>
                  <a:pt x="211" y="261"/>
                </a:lnTo>
                <a:lnTo>
                  <a:pt x="213" y="239"/>
                </a:lnTo>
                <a:lnTo>
                  <a:pt x="217" y="221"/>
                </a:lnTo>
                <a:lnTo>
                  <a:pt x="219" y="204"/>
                </a:lnTo>
                <a:lnTo>
                  <a:pt x="222" y="186"/>
                </a:lnTo>
                <a:lnTo>
                  <a:pt x="224" y="168"/>
                </a:lnTo>
                <a:lnTo>
                  <a:pt x="226" y="151"/>
                </a:lnTo>
                <a:lnTo>
                  <a:pt x="230" y="134"/>
                </a:lnTo>
                <a:lnTo>
                  <a:pt x="232" y="120"/>
                </a:lnTo>
                <a:lnTo>
                  <a:pt x="234" y="104"/>
                </a:lnTo>
                <a:lnTo>
                  <a:pt x="239" y="92"/>
                </a:lnTo>
                <a:lnTo>
                  <a:pt x="240" y="78"/>
                </a:lnTo>
                <a:lnTo>
                  <a:pt x="243" y="65"/>
                </a:lnTo>
                <a:lnTo>
                  <a:pt x="246" y="55"/>
                </a:lnTo>
                <a:lnTo>
                  <a:pt x="248" y="44"/>
                </a:lnTo>
                <a:lnTo>
                  <a:pt x="252" y="35"/>
                </a:lnTo>
                <a:lnTo>
                  <a:pt x="254" y="26"/>
                </a:lnTo>
                <a:lnTo>
                  <a:pt x="256" y="20"/>
                </a:lnTo>
                <a:lnTo>
                  <a:pt x="259" y="15"/>
                </a:lnTo>
                <a:lnTo>
                  <a:pt x="261" y="10"/>
                </a:lnTo>
                <a:lnTo>
                  <a:pt x="264" y="5"/>
                </a:lnTo>
                <a:lnTo>
                  <a:pt x="268" y="2"/>
                </a:lnTo>
                <a:lnTo>
                  <a:pt x="269" y="2"/>
                </a:lnTo>
                <a:lnTo>
                  <a:pt x="272" y="0"/>
                </a:lnTo>
                <a:lnTo>
                  <a:pt x="274" y="2"/>
                </a:lnTo>
                <a:lnTo>
                  <a:pt x="276" y="2"/>
                </a:lnTo>
                <a:lnTo>
                  <a:pt x="279" y="5"/>
                </a:lnTo>
                <a:lnTo>
                  <a:pt x="282" y="10"/>
                </a:lnTo>
                <a:lnTo>
                  <a:pt x="285" y="15"/>
                </a:lnTo>
                <a:lnTo>
                  <a:pt x="289" y="20"/>
                </a:lnTo>
                <a:lnTo>
                  <a:pt x="290" y="26"/>
                </a:lnTo>
                <a:lnTo>
                  <a:pt x="292" y="35"/>
                </a:lnTo>
                <a:lnTo>
                  <a:pt x="296" y="44"/>
                </a:lnTo>
                <a:lnTo>
                  <a:pt x="298" y="55"/>
                </a:lnTo>
                <a:lnTo>
                  <a:pt x="300" y="65"/>
                </a:lnTo>
                <a:lnTo>
                  <a:pt x="304" y="78"/>
                </a:lnTo>
                <a:lnTo>
                  <a:pt x="306" y="92"/>
                </a:lnTo>
                <a:lnTo>
                  <a:pt x="309" y="104"/>
                </a:lnTo>
                <a:lnTo>
                  <a:pt x="312" y="120"/>
                </a:lnTo>
                <a:lnTo>
                  <a:pt x="314" y="134"/>
                </a:lnTo>
                <a:lnTo>
                  <a:pt x="318" y="151"/>
                </a:lnTo>
                <a:lnTo>
                  <a:pt x="320" y="168"/>
                </a:lnTo>
                <a:lnTo>
                  <a:pt x="322" y="186"/>
                </a:lnTo>
                <a:lnTo>
                  <a:pt x="326" y="204"/>
                </a:lnTo>
                <a:lnTo>
                  <a:pt x="327" y="221"/>
                </a:lnTo>
                <a:lnTo>
                  <a:pt x="329" y="239"/>
                </a:lnTo>
                <a:lnTo>
                  <a:pt x="332" y="261"/>
                </a:lnTo>
                <a:lnTo>
                  <a:pt x="336" y="280"/>
                </a:lnTo>
                <a:lnTo>
                  <a:pt x="337" y="300"/>
                </a:lnTo>
                <a:lnTo>
                  <a:pt x="341" y="320"/>
                </a:lnTo>
                <a:lnTo>
                  <a:pt x="343" y="340"/>
                </a:lnTo>
                <a:lnTo>
                  <a:pt x="346" y="361"/>
                </a:lnTo>
                <a:lnTo>
                  <a:pt x="348" y="382"/>
                </a:lnTo>
                <a:lnTo>
                  <a:pt x="351" y="405"/>
                </a:lnTo>
                <a:lnTo>
                  <a:pt x="354" y="427"/>
                </a:lnTo>
                <a:lnTo>
                  <a:pt x="357" y="448"/>
                </a:lnTo>
                <a:lnTo>
                  <a:pt x="359" y="470"/>
                </a:lnTo>
                <a:lnTo>
                  <a:pt x="362" y="489"/>
                </a:lnTo>
                <a:lnTo>
                  <a:pt x="365" y="511"/>
                </a:lnTo>
                <a:lnTo>
                  <a:pt x="368" y="532"/>
                </a:lnTo>
                <a:lnTo>
                  <a:pt x="370" y="555"/>
                </a:lnTo>
                <a:lnTo>
                  <a:pt x="372" y="575"/>
                </a:lnTo>
                <a:lnTo>
                  <a:pt x="376" y="594"/>
                </a:lnTo>
                <a:lnTo>
                  <a:pt x="378" y="616"/>
                </a:lnTo>
                <a:lnTo>
                  <a:pt x="380" y="636"/>
                </a:lnTo>
                <a:lnTo>
                  <a:pt x="384" y="656"/>
                </a:lnTo>
                <a:lnTo>
                  <a:pt x="386" y="676"/>
                </a:lnTo>
                <a:lnTo>
                  <a:pt x="387" y="693"/>
                </a:lnTo>
                <a:lnTo>
                  <a:pt x="392" y="714"/>
                </a:lnTo>
                <a:lnTo>
                  <a:pt x="393" y="730"/>
                </a:lnTo>
                <a:lnTo>
                  <a:pt x="396" y="749"/>
                </a:lnTo>
                <a:lnTo>
                  <a:pt x="398" y="766"/>
                </a:lnTo>
                <a:lnTo>
                  <a:pt x="401" y="782"/>
                </a:lnTo>
                <a:lnTo>
                  <a:pt x="404" y="798"/>
                </a:lnTo>
                <a:lnTo>
                  <a:pt x="407" y="814"/>
                </a:lnTo>
                <a:lnTo>
                  <a:pt x="409" y="832"/>
                </a:lnTo>
                <a:lnTo>
                  <a:pt x="412" y="845"/>
                </a:lnTo>
                <a:lnTo>
                  <a:pt x="415" y="860"/>
                </a:lnTo>
                <a:lnTo>
                  <a:pt x="417" y="873"/>
                </a:lnTo>
                <a:lnTo>
                  <a:pt x="420" y="887"/>
                </a:lnTo>
                <a:lnTo>
                  <a:pt x="423" y="901"/>
                </a:lnTo>
                <a:lnTo>
                  <a:pt x="426" y="913"/>
                </a:lnTo>
                <a:lnTo>
                  <a:pt x="428" y="924"/>
                </a:lnTo>
                <a:lnTo>
                  <a:pt x="430" y="935"/>
                </a:lnTo>
                <a:lnTo>
                  <a:pt x="434" y="948"/>
                </a:lnTo>
                <a:lnTo>
                  <a:pt x="436" y="957"/>
                </a:lnTo>
                <a:lnTo>
                  <a:pt x="438" y="969"/>
                </a:lnTo>
                <a:lnTo>
                  <a:pt x="442" y="977"/>
                </a:lnTo>
                <a:lnTo>
                  <a:pt x="444" y="987"/>
                </a:lnTo>
                <a:lnTo>
                  <a:pt x="445" y="994"/>
                </a:lnTo>
                <a:lnTo>
                  <a:pt x="449" y="1002"/>
                </a:lnTo>
                <a:lnTo>
                  <a:pt x="452" y="1009"/>
                </a:lnTo>
                <a:lnTo>
                  <a:pt x="455" y="1018"/>
                </a:lnTo>
                <a:lnTo>
                  <a:pt x="456" y="1024"/>
                </a:lnTo>
                <a:lnTo>
                  <a:pt x="459" y="1031"/>
                </a:lnTo>
                <a:lnTo>
                  <a:pt x="463" y="1039"/>
                </a:lnTo>
                <a:lnTo>
                  <a:pt x="465" y="1044"/>
                </a:lnTo>
                <a:lnTo>
                  <a:pt x="467" y="1050"/>
                </a:lnTo>
                <a:lnTo>
                  <a:pt x="470" y="1054"/>
                </a:lnTo>
                <a:lnTo>
                  <a:pt x="472" y="1060"/>
                </a:lnTo>
                <a:lnTo>
                  <a:pt x="475" y="1064"/>
                </a:lnTo>
                <a:lnTo>
                  <a:pt x="478" y="1069"/>
                </a:lnTo>
                <a:lnTo>
                  <a:pt x="480" y="1074"/>
                </a:lnTo>
                <a:lnTo>
                  <a:pt x="484" y="1076"/>
                </a:lnTo>
                <a:lnTo>
                  <a:pt x="486" y="1082"/>
                </a:lnTo>
                <a:lnTo>
                  <a:pt x="488" y="1084"/>
                </a:lnTo>
                <a:lnTo>
                  <a:pt x="492" y="1089"/>
                </a:lnTo>
                <a:lnTo>
                  <a:pt x="495" y="1090"/>
                </a:lnTo>
                <a:lnTo>
                  <a:pt x="496" y="1094"/>
                </a:lnTo>
                <a:lnTo>
                  <a:pt x="500" y="1097"/>
                </a:lnTo>
                <a:lnTo>
                  <a:pt x="502" y="1099"/>
                </a:lnTo>
                <a:lnTo>
                  <a:pt x="505" y="1100"/>
                </a:lnTo>
                <a:lnTo>
                  <a:pt x="508" y="1104"/>
                </a:lnTo>
                <a:lnTo>
                  <a:pt x="510" y="1106"/>
                </a:lnTo>
                <a:lnTo>
                  <a:pt x="512" y="1107"/>
                </a:lnTo>
                <a:lnTo>
                  <a:pt x="514" y="1107"/>
                </a:lnTo>
                <a:lnTo>
                  <a:pt x="518" y="1109"/>
                </a:lnTo>
                <a:lnTo>
                  <a:pt x="521" y="1112"/>
                </a:lnTo>
                <a:lnTo>
                  <a:pt x="523" y="1112"/>
                </a:lnTo>
                <a:lnTo>
                  <a:pt x="525" y="1113"/>
                </a:lnTo>
                <a:lnTo>
                  <a:pt x="528" y="1113"/>
                </a:lnTo>
                <a:lnTo>
                  <a:pt x="530" y="1115"/>
                </a:lnTo>
                <a:lnTo>
                  <a:pt x="533" y="1115"/>
                </a:lnTo>
                <a:lnTo>
                  <a:pt x="0" y="1120"/>
                </a:lnTo>
              </a:path>
            </a:pathLst>
          </a:custGeom>
          <a:noFill/>
          <a:ln w="9525">
            <a:solidFill>
              <a:schemeClr val="tx2"/>
            </a:solidFill>
            <a:round/>
            <a:headEnd/>
            <a:tailEnd/>
          </a:ln>
        </p:spPr>
        <p:txBody>
          <a:bodyPr/>
          <a:lstStyle/>
          <a:p>
            <a:endParaRPr lang="en-US" dirty="0"/>
          </a:p>
        </p:txBody>
      </p:sp>
      <p:sp>
        <p:nvSpPr>
          <p:cNvPr id="16397" name="Freeform 13"/>
          <p:cNvSpPr>
            <a:spLocks/>
          </p:cNvSpPr>
          <p:nvPr/>
        </p:nvSpPr>
        <p:spPr bwMode="auto">
          <a:xfrm>
            <a:off x="2916238" y="4214813"/>
            <a:ext cx="398462" cy="39687"/>
          </a:xfrm>
          <a:custGeom>
            <a:avLst/>
            <a:gdLst>
              <a:gd name="T0" fmla="*/ 8337383 w 276"/>
              <a:gd name="T1" fmla="*/ 16071819 h 28"/>
              <a:gd name="T2" fmla="*/ 97961018 w 276"/>
              <a:gd name="T3" fmla="*/ 14063374 h 28"/>
              <a:gd name="T4" fmla="*/ 569007996 w 276"/>
              <a:gd name="T5" fmla="*/ 0 h 28"/>
              <a:gd name="T6" fmla="*/ 573175964 w 276"/>
              <a:gd name="T7" fmla="*/ 54243632 h 28"/>
              <a:gd name="T8" fmla="*/ 0 w 276"/>
              <a:gd name="T9" fmla="*/ 40180253 h 28"/>
              <a:gd name="T10" fmla="*/ 8337383 w 276"/>
              <a:gd name="T11" fmla="*/ 16071819 h 28"/>
              <a:gd name="T12" fmla="*/ 8337383 w 276"/>
              <a:gd name="T13" fmla="*/ 16071819 h 28"/>
              <a:gd name="T14" fmla="*/ 0 60000 65536"/>
              <a:gd name="T15" fmla="*/ 0 60000 65536"/>
              <a:gd name="T16" fmla="*/ 0 60000 65536"/>
              <a:gd name="T17" fmla="*/ 0 60000 65536"/>
              <a:gd name="T18" fmla="*/ 0 60000 65536"/>
              <a:gd name="T19" fmla="*/ 0 60000 65536"/>
              <a:gd name="T20" fmla="*/ 0 60000 65536"/>
              <a:gd name="T21" fmla="*/ 0 w 276"/>
              <a:gd name="T22" fmla="*/ 0 h 28"/>
              <a:gd name="T23" fmla="*/ 276 w 276"/>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6" h="28">
                <a:moveTo>
                  <a:pt x="4" y="8"/>
                </a:moveTo>
                <a:lnTo>
                  <a:pt x="47" y="7"/>
                </a:lnTo>
                <a:lnTo>
                  <a:pt x="273" y="0"/>
                </a:lnTo>
                <a:lnTo>
                  <a:pt x="275" y="27"/>
                </a:lnTo>
                <a:lnTo>
                  <a:pt x="0" y="20"/>
                </a:lnTo>
                <a:lnTo>
                  <a:pt x="4" y="8"/>
                </a:lnTo>
              </a:path>
            </a:pathLst>
          </a:custGeom>
          <a:solidFill>
            <a:srgbClr val="FFFFFF"/>
          </a:solidFill>
          <a:ln w="19050">
            <a:solidFill>
              <a:srgbClr val="FFFFFF"/>
            </a:solidFill>
            <a:round/>
            <a:headEnd/>
            <a:tailEnd/>
          </a:ln>
        </p:spPr>
        <p:txBody>
          <a:bodyPr/>
          <a:lstStyle/>
          <a:p>
            <a:endParaRPr lang="en-US" dirty="0"/>
          </a:p>
        </p:txBody>
      </p:sp>
      <p:sp>
        <p:nvSpPr>
          <p:cNvPr id="16398" name="Freeform 14"/>
          <p:cNvSpPr>
            <a:spLocks/>
          </p:cNvSpPr>
          <p:nvPr/>
        </p:nvSpPr>
        <p:spPr bwMode="auto">
          <a:xfrm>
            <a:off x="3338513" y="4213225"/>
            <a:ext cx="396875" cy="41275"/>
          </a:xfrm>
          <a:custGeom>
            <a:avLst/>
            <a:gdLst>
              <a:gd name="T0" fmla="*/ 549852209 w 275"/>
              <a:gd name="T1" fmla="*/ 16205420 h 29"/>
              <a:gd name="T2" fmla="*/ 474871731 w 275"/>
              <a:gd name="T3" fmla="*/ 16205420 h 29"/>
              <a:gd name="T4" fmla="*/ 0 w 275"/>
              <a:gd name="T5" fmla="*/ 0 h 29"/>
              <a:gd name="T6" fmla="*/ 0 w 275"/>
              <a:gd name="T7" fmla="*/ 56720397 h 29"/>
              <a:gd name="T8" fmla="*/ 570680200 w 275"/>
              <a:gd name="T9" fmla="*/ 42540292 h 29"/>
              <a:gd name="T10" fmla="*/ 549852209 w 275"/>
              <a:gd name="T11" fmla="*/ 16205420 h 29"/>
              <a:gd name="T12" fmla="*/ 549852209 w 275"/>
              <a:gd name="T13" fmla="*/ 16205420 h 29"/>
              <a:gd name="T14" fmla="*/ 0 60000 65536"/>
              <a:gd name="T15" fmla="*/ 0 60000 65536"/>
              <a:gd name="T16" fmla="*/ 0 60000 65536"/>
              <a:gd name="T17" fmla="*/ 0 60000 65536"/>
              <a:gd name="T18" fmla="*/ 0 60000 65536"/>
              <a:gd name="T19" fmla="*/ 0 60000 65536"/>
              <a:gd name="T20" fmla="*/ 0 60000 65536"/>
              <a:gd name="T21" fmla="*/ 0 w 275"/>
              <a:gd name="T22" fmla="*/ 0 h 29"/>
              <a:gd name="T23" fmla="*/ 275 w 27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5" h="29">
                <a:moveTo>
                  <a:pt x="264" y="8"/>
                </a:moveTo>
                <a:lnTo>
                  <a:pt x="228" y="8"/>
                </a:lnTo>
                <a:lnTo>
                  <a:pt x="0" y="0"/>
                </a:lnTo>
                <a:lnTo>
                  <a:pt x="0" y="28"/>
                </a:lnTo>
                <a:lnTo>
                  <a:pt x="274" y="21"/>
                </a:lnTo>
                <a:lnTo>
                  <a:pt x="264" y="8"/>
                </a:lnTo>
              </a:path>
            </a:pathLst>
          </a:custGeom>
          <a:solidFill>
            <a:srgbClr val="FFFFFF"/>
          </a:solidFill>
          <a:ln w="19050">
            <a:solidFill>
              <a:srgbClr val="FFFFFF"/>
            </a:solidFill>
            <a:round/>
            <a:headEnd/>
            <a:tailEnd/>
          </a:ln>
        </p:spPr>
        <p:txBody>
          <a:bodyPr/>
          <a:lstStyle/>
          <a:p>
            <a:endParaRPr lang="en-US" dirty="0"/>
          </a:p>
        </p:txBody>
      </p:sp>
      <p:grpSp>
        <p:nvGrpSpPr>
          <p:cNvPr id="2" name="Group 15"/>
          <p:cNvGrpSpPr>
            <a:grpSpLocks/>
          </p:cNvGrpSpPr>
          <p:nvPr/>
        </p:nvGrpSpPr>
        <p:grpSpPr bwMode="auto">
          <a:xfrm>
            <a:off x="2533650" y="3438525"/>
            <a:ext cx="3914775" cy="1365250"/>
            <a:chOff x="1756" y="2827"/>
            <a:chExt cx="2712" cy="974"/>
          </a:xfrm>
        </p:grpSpPr>
        <p:sp>
          <p:nvSpPr>
            <p:cNvPr id="16407" name="Line 16"/>
            <p:cNvSpPr>
              <a:spLocks noChangeShapeType="1"/>
            </p:cNvSpPr>
            <p:nvPr/>
          </p:nvSpPr>
          <p:spPr bwMode="auto">
            <a:xfrm>
              <a:off x="1756" y="3801"/>
              <a:ext cx="2712" cy="0"/>
            </a:xfrm>
            <a:prstGeom prst="line">
              <a:avLst/>
            </a:prstGeom>
            <a:noFill/>
            <a:ln w="19050">
              <a:solidFill>
                <a:srgbClr val="000000"/>
              </a:solidFill>
              <a:round/>
              <a:headEnd/>
              <a:tailEnd type="triangle" w="med" len="med"/>
            </a:ln>
          </p:spPr>
          <p:txBody>
            <a:bodyPr wrap="none" anchor="ctr"/>
            <a:lstStyle/>
            <a:p>
              <a:endParaRPr lang="en-US" dirty="0"/>
            </a:p>
          </p:txBody>
        </p:sp>
        <p:sp>
          <p:nvSpPr>
            <p:cNvPr id="16408" name="Line 17"/>
            <p:cNvSpPr>
              <a:spLocks noChangeShapeType="1"/>
            </p:cNvSpPr>
            <p:nvPr/>
          </p:nvSpPr>
          <p:spPr bwMode="auto">
            <a:xfrm flipV="1">
              <a:off x="2828" y="3303"/>
              <a:ext cx="0" cy="498"/>
            </a:xfrm>
            <a:prstGeom prst="line">
              <a:avLst/>
            </a:prstGeom>
            <a:noFill/>
            <a:ln w="31750">
              <a:solidFill>
                <a:srgbClr val="000000"/>
              </a:solidFill>
              <a:round/>
              <a:headEnd/>
              <a:tailEnd/>
            </a:ln>
          </p:spPr>
          <p:txBody>
            <a:bodyPr wrap="none" anchor="ctr"/>
            <a:lstStyle/>
            <a:p>
              <a:endParaRPr lang="en-US" dirty="0"/>
            </a:p>
          </p:txBody>
        </p:sp>
        <p:sp>
          <p:nvSpPr>
            <p:cNvPr id="16409" name="Line 18"/>
            <p:cNvSpPr>
              <a:spLocks noChangeShapeType="1"/>
            </p:cNvSpPr>
            <p:nvPr/>
          </p:nvSpPr>
          <p:spPr bwMode="auto">
            <a:xfrm flipV="1">
              <a:off x="2306" y="2827"/>
              <a:ext cx="0" cy="974"/>
            </a:xfrm>
            <a:prstGeom prst="line">
              <a:avLst/>
            </a:prstGeom>
            <a:noFill/>
            <a:ln w="31750">
              <a:solidFill>
                <a:srgbClr val="000000"/>
              </a:solidFill>
              <a:round/>
              <a:headEnd/>
              <a:tailEnd/>
            </a:ln>
          </p:spPr>
          <p:txBody>
            <a:bodyPr wrap="none" anchor="ctr"/>
            <a:lstStyle/>
            <a:p>
              <a:endParaRPr lang="en-US" dirty="0"/>
            </a:p>
          </p:txBody>
        </p:sp>
      </p:grpSp>
      <p:sp>
        <p:nvSpPr>
          <p:cNvPr id="16400" name="Line 19"/>
          <p:cNvSpPr>
            <a:spLocks noChangeShapeType="1"/>
          </p:cNvSpPr>
          <p:nvPr/>
        </p:nvSpPr>
        <p:spPr bwMode="auto">
          <a:xfrm>
            <a:off x="3484563" y="2973388"/>
            <a:ext cx="349250" cy="0"/>
          </a:xfrm>
          <a:prstGeom prst="line">
            <a:avLst/>
          </a:prstGeom>
          <a:noFill/>
          <a:ln w="19050">
            <a:solidFill>
              <a:srgbClr val="000000"/>
            </a:solidFill>
            <a:round/>
            <a:headEnd/>
            <a:tailEnd type="triangle" w="med" len="med"/>
          </a:ln>
        </p:spPr>
        <p:txBody>
          <a:bodyPr wrap="none" anchor="ctr"/>
          <a:lstStyle/>
          <a:p>
            <a:endParaRPr lang="en-US" dirty="0"/>
          </a:p>
        </p:txBody>
      </p:sp>
      <p:sp>
        <p:nvSpPr>
          <p:cNvPr id="16401" name="AutoShape 20"/>
          <p:cNvSpPr>
            <a:spLocks noChangeArrowheads="1"/>
          </p:cNvSpPr>
          <p:nvPr/>
        </p:nvSpPr>
        <p:spPr bwMode="auto">
          <a:xfrm flipV="1">
            <a:off x="5308600" y="3619500"/>
            <a:ext cx="646113" cy="477838"/>
          </a:xfrm>
          <a:prstGeom prst="roundRect">
            <a:avLst>
              <a:gd name="adj" fmla="val 0"/>
            </a:avLst>
          </a:prstGeom>
          <a:noFill/>
          <a:ln w="19050">
            <a:solidFill>
              <a:srgbClr val="000000"/>
            </a:solidFill>
            <a:round/>
            <a:headEnd/>
            <a:tailEnd/>
          </a:ln>
        </p:spPr>
        <p:txBody>
          <a:bodyPr wrap="none" anchor="ctr"/>
          <a:lstStyle/>
          <a:p>
            <a:endParaRPr lang="en-US" dirty="0"/>
          </a:p>
        </p:txBody>
      </p:sp>
      <p:sp>
        <p:nvSpPr>
          <p:cNvPr id="16402" name="Line 21"/>
          <p:cNvSpPr>
            <a:spLocks noChangeShapeType="1"/>
          </p:cNvSpPr>
          <p:nvPr/>
        </p:nvSpPr>
        <p:spPr bwMode="auto">
          <a:xfrm>
            <a:off x="5376863" y="3981450"/>
            <a:ext cx="495300" cy="0"/>
          </a:xfrm>
          <a:prstGeom prst="line">
            <a:avLst/>
          </a:prstGeom>
          <a:noFill/>
          <a:ln w="19050">
            <a:solidFill>
              <a:srgbClr val="000000"/>
            </a:solidFill>
            <a:round/>
            <a:headEnd/>
            <a:tailEnd/>
          </a:ln>
        </p:spPr>
        <p:txBody>
          <a:bodyPr wrap="none" anchor="ctr"/>
          <a:lstStyle/>
          <a:p>
            <a:endParaRPr lang="en-US" dirty="0"/>
          </a:p>
        </p:txBody>
      </p:sp>
      <p:sp>
        <p:nvSpPr>
          <p:cNvPr id="16403" name="Line 22"/>
          <p:cNvSpPr>
            <a:spLocks noChangeShapeType="1"/>
          </p:cNvSpPr>
          <p:nvPr/>
        </p:nvSpPr>
        <p:spPr bwMode="auto">
          <a:xfrm flipV="1">
            <a:off x="5573713" y="3840163"/>
            <a:ext cx="0" cy="141287"/>
          </a:xfrm>
          <a:prstGeom prst="line">
            <a:avLst/>
          </a:prstGeom>
          <a:noFill/>
          <a:ln w="31750">
            <a:solidFill>
              <a:srgbClr val="000000"/>
            </a:solidFill>
            <a:round/>
            <a:headEnd/>
            <a:tailEnd/>
          </a:ln>
        </p:spPr>
        <p:txBody>
          <a:bodyPr wrap="none" anchor="ctr"/>
          <a:lstStyle/>
          <a:p>
            <a:endParaRPr lang="en-US" dirty="0"/>
          </a:p>
        </p:txBody>
      </p:sp>
      <p:sp>
        <p:nvSpPr>
          <p:cNvPr id="16404" name="Line 23"/>
          <p:cNvSpPr>
            <a:spLocks noChangeShapeType="1"/>
          </p:cNvSpPr>
          <p:nvPr/>
        </p:nvSpPr>
        <p:spPr bwMode="auto">
          <a:xfrm flipV="1">
            <a:off x="5478463" y="3706813"/>
            <a:ext cx="0" cy="274637"/>
          </a:xfrm>
          <a:prstGeom prst="line">
            <a:avLst/>
          </a:prstGeom>
          <a:noFill/>
          <a:ln w="31750">
            <a:solidFill>
              <a:srgbClr val="000000"/>
            </a:solidFill>
            <a:round/>
            <a:headEnd/>
            <a:tailEnd/>
          </a:ln>
        </p:spPr>
        <p:txBody>
          <a:bodyPr wrap="none" anchor="ctr"/>
          <a:lstStyle/>
          <a:p>
            <a:endParaRPr lang="en-US" dirty="0"/>
          </a:p>
        </p:txBody>
      </p:sp>
      <p:sp>
        <p:nvSpPr>
          <p:cNvPr id="16405" name="Text Box 24"/>
          <p:cNvSpPr txBox="1">
            <a:spLocks noChangeArrowheads="1"/>
          </p:cNvSpPr>
          <p:nvPr/>
        </p:nvSpPr>
        <p:spPr bwMode="auto">
          <a:xfrm>
            <a:off x="4811713" y="2965450"/>
            <a:ext cx="1943100" cy="617538"/>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900" dirty="0">
                <a:solidFill>
                  <a:srgbClr val="000000"/>
                </a:solidFill>
                <a:latin typeface="Agilent TT Cond" pitchFamily="34" charset="0"/>
              </a:rPr>
              <a:t>LCD shows full spectral display</a:t>
            </a:r>
            <a:endParaRPr lang="en-US" sz="2200" dirty="0">
              <a:latin typeface="Agilent TT Cond" pitchFamily="34" charset="0"/>
            </a:endParaRPr>
          </a:p>
        </p:txBody>
      </p:sp>
      <p:sp>
        <p:nvSpPr>
          <p:cNvPr id="16406" name="Text Box 25"/>
          <p:cNvSpPr txBox="1">
            <a:spLocks noChangeArrowheads="1"/>
          </p:cNvSpPr>
          <p:nvPr/>
        </p:nvSpPr>
        <p:spPr bwMode="auto">
          <a:xfrm>
            <a:off x="3046413" y="1336675"/>
            <a:ext cx="3022600" cy="430213"/>
          </a:xfrm>
          <a:prstGeom prst="rect">
            <a:avLst/>
          </a:prstGeom>
          <a:noFill/>
          <a:ln w="9525">
            <a:noFill/>
            <a:miter lim="800000"/>
            <a:headEnd/>
            <a:tailEnd/>
          </a:ln>
        </p:spPr>
        <p:txBody>
          <a:bodyPr lIns="0" tIns="0" rIns="0" bIns="0"/>
          <a:lstStyle/>
          <a:p>
            <a:pPr algn="ctr" defTabSz="409575">
              <a:buClr>
                <a:srgbClr val="000000"/>
              </a:buClr>
              <a:buSzPct val="90000"/>
              <a:buFont typeface="Monotype Sorts" pitchFamily="2" charset="2"/>
              <a:buNone/>
            </a:pPr>
            <a:r>
              <a:rPr lang="en-US" sz="2900" b="1" dirty="0">
                <a:latin typeface="Agilent TT Cond" pitchFamily="34" charset="0"/>
              </a:rPr>
              <a:t>Swept Analyzer</a:t>
            </a:r>
            <a:endParaRPr lang="en-US" sz="2200" dirty="0">
              <a:latin typeface="Agilent TT Cond" pitchFamily="34" charset="0"/>
            </a:endParaRPr>
          </a:p>
        </p:txBody>
      </p:sp>
      <p:sp>
        <p:nvSpPr>
          <p:cNvPr id="26" name="Footer Placeholder 25"/>
          <p:cNvSpPr>
            <a:spLocks noGrp="1"/>
          </p:cNvSpPr>
          <p:nvPr>
            <p:ph type="ftr" sz="quarter" idx="10"/>
          </p:nvPr>
        </p:nvSpPr>
        <p:spPr/>
        <p:txBody>
          <a:bodyPr/>
          <a:lstStyle/>
          <a:p>
            <a:r>
              <a:rPr lang="en-US" dirty="0" smtClean="0"/>
              <a:t>Back to Basics Training</a:t>
            </a:r>
            <a:endParaRPr lang="en-US" dirty="0"/>
          </a:p>
        </p:txBody>
      </p:sp>
      <p:sp>
        <p:nvSpPr>
          <p:cNvPr id="27" name="Slide Number Placeholder 26"/>
          <p:cNvSpPr>
            <a:spLocks noGrp="1"/>
          </p:cNvSpPr>
          <p:nvPr>
            <p:ph type="sldNum" sz="quarter" idx="12"/>
          </p:nvPr>
        </p:nvSpPr>
        <p:spPr/>
        <p:txBody>
          <a:bodyPr/>
          <a:lstStyle/>
          <a:p>
            <a:fld id="{2D132F79-ACF3-4263-B52B-5972FA2CE406}" type="slidenum">
              <a:rPr lang="en-US" smtClean="0"/>
              <a:pPr/>
              <a:t>9</a:t>
            </a:fld>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0" y="101025"/>
            <a:ext cx="9144000" cy="507831"/>
          </a:xfrm>
          <a:prstGeom prst="rect">
            <a:avLst/>
          </a:prstGeom>
          <a:noFill/>
          <a:ln w="9525">
            <a:noFill/>
            <a:miter lim="800000"/>
            <a:headEnd/>
            <a:tailEnd/>
          </a:ln>
          <a:effectLst/>
        </p:spPr>
        <p:txBody>
          <a:bodyPr wrap="square">
            <a:spAutoFit/>
          </a:bodyPr>
          <a:lstStyle/>
          <a:p>
            <a:pPr algn="ctr"/>
            <a:r>
              <a:rPr lang="en-US" altLang="ja-JP" sz="2700" b="1" dirty="0" smtClean="0">
                <a:solidFill>
                  <a:srgbClr val="0099CC"/>
                </a:solidFill>
                <a:latin typeface="Arial" charset="0"/>
                <a:ea typeface="MS PGothic" pitchFamily="34" charset="-128"/>
              </a:rPr>
              <a:t>Agilent Technologies’ Signal Analysis Portfolio</a:t>
            </a:r>
            <a:endParaRPr lang="en-US" sz="2700" b="1" cap="small" spc="500" dirty="0">
              <a:solidFill>
                <a:srgbClr val="0099CC">
                  <a:lumMod val="50000"/>
                </a:srgbClr>
              </a:solidFill>
              <a:latin typeface="Calibri" pitchFamily="34" charset="0"/>
            </a:endParaRPr>
          </a:p>
        </p:txBody>
      </p:sp>
      <p:grpSp>
        <p:nvGrpSpPr>
          <p:cNvPr id="2" name="Group 34"/>
          <p:cNvGrpSpPr/>
          <p:nvPr/>
        </p:nvGrpSpPr>
        <p:grpSpPr>
          <a:xfrm>
            <a:off x="5172513" y="3080426"/>
            <a:ext cx="1219200" cy="1109414"/>
            <a:chOff x="3886200" y="3733800"/>
            <a:chExt cx="1674813" cy="1524000"/>
          </a:xfrm>
        </p:grpSpPr>
        <p:pic>
          <p:nvPicPr>
            <p:cNvPr id="7" name="Picture 4" descr="E4402B_ESA_E-1999JAN06-P-1A"/>
            <p:cNvPicPr>
              <a:picLocks noChangeAspect="1" noChangeArrowheads="1"/>
            </p:cNvPicPr>
            <p:nvPr/>
          </p:nvPicPr>
          <p:blipFill>
            <a:blip r:embed="rId3" cstate="print">
              <a:clrChange>
                <a:clrFrom>
                  <a:srgbClr val="FFFFFF"/>
                </a:clrFrom>
                <a:clrTo>
                  <a:srgbClr val="FFFFFF">
                    <a:alpha val="0"/>
                  </a:srgbClr>
                </a:clrTo>
              </a:clrChange>
              <a:lum bright="58000" contrast="-70000"/>
            </a:blip>
            <a:srcRect/>
            <a:stretch>
              <a:fillRect/>
            </a:stretch>
          </p:blipFill>
          <p:spPr bwMode="auto">
            <a:xfrm>
              <a:off x="3886200" y="3733800"/>
              <a:ext cx="1219200" cy="823913"/>
            </a:xfrm>
            <a:prstGeom prst="rect">
              <a:avLst/>
            </a:prstGeom>
            <a:noFill/>
            <a:ln w="9525">
              <a:noFill/>
              <a:miter lim="800000"/>
              <a:headEnd/>
              <a:tailEnd/>
            </a:ln>
          </p:spPr>
        </p:pic>
        <p:sp>
          <p:nvSpPr>
            <p:cNvPr id="11" name="Text Box 10"/>
            <p:cNvSpPr txBox="1">
              <a:spLocks noChangeArrowheads="1"/>
            </p:cNvSpPr>
            <p:nvPr/>
          </p:nvSpPr>
          <p:spPr bwMode="auto">
            <a:xfrm>
              <a:off x="4038600" y="4648200"/>
              <a:ext cx="1522413" cy="609600"/>
            </a:xfrm>
            <a:prstGeom prst="rect">
              <a:avLst/>
            </a:prstGeom>
            <a:noFill/>
            <a:ln w="9525">
              <a:noFill/>
              <a:miter lim="800000"/>
              <a:headEnd/>
              <a:tailEnd/>
            </a:ln>
          </p:spPr>
          <p:txBody>
            <a:bodyPr wrap="none">
              <a:spAutoFit/>
            </a:bodyPr>
            <a:lstStyle/>
            <a:p>
              <a:pPr fontAlgn="auto">
                <a:spcBef>
                  <a:spcPts val="0"/>
                </a:spcBef>
                <a:spcAft>
                  <a:spcPts val="0"/>
                </a:spcAft>
                <a:defRPr/>
              </a:pPr>
              <a:r>
                <a:rPr lang="en-US" altLang="ja-JP" sz="1400" b="1" dirty="0">
                  <a:solidFill>
                    <a:schemeClr val="tx1">
                      <a:lumMod val="50000"/>
                      <a:lumOff val="50000"/>
                    </a:schemeClr>
                  </a:solidFill>
                  <a:latin typeface="Arial" pitchFamily="34" charset="0"/>
                  <a:ea typeface="MS PGothic" pitchFamily="34" charset="-128"/>
                </a:rPr>
                <a:t>ESA</a:t>
              </a:r>
            </a:p>
            <a:p>
              <a:pPr fontAlgn="auto">
                <a:spcBef>
                  <a:spcPts val="0"/>
                </a:spcBef>
                <a:spcAft>
                  <a:spcPts val="0"/>
                </a:spcAft>
                <a:defRPr/>
              </a:pPr>
              <a:r>
                <a:rPr lang="en-US" altLang="ja-JP" sz="1000" b="1" dirty="0">
                  <a:solidFill>
                    <a:schemeClr val="tx1">
                      <a:lumMod val="50000"/>
                      <a:lumOff val="50000"/>
                    </a:schemeClr>
                  </a:solidFill>
                  <a:latin typeface="Arial" pitchFamily="34" charset="0"/>
                  <a:ea typeface="MS PGothic" pitchFamily="34" charset="-128"/>
                </a:rPr>
                <a:t>World’s most popular </a:t>
              </a:r>
              <a:br>
                <a:rPr lang="en-US" altLang="ja-JP" sz="1000" b="1" dirty="0">
                  <a:solidFill>
                    <a:schemeClr val="tx1">
                      <a:lumMod val="50000"/>
                      <a:lumOff val="50000"/>
                    </a:schemeClr>
                  </a:solidFill>
                  <a:latin typeface="Arial" pitchFamily="34" charset="0"/>
                  <a:ea typeface="MS PGothic" pitchFamily="34" charset="-128"/>
                </a:rPr>
              </a:br>
              <a:r>
                <a:rPr lang="en-US" altLang="ja-JP" sz="1000" b="1" dirty="0">
                  <a:solidFill>
                    <a:schemeClr val="tx1">
                      <a:lumMod val="50000"/>
                      <a:lumOff val="50000"/>
                    </a:schemeClr>
                  </a:solidFill>
                  <a:latin typeface="Arial" pitchFamily="34" charset="0"/>
                  <a:ea typeface="MS PGothic" pitchFamily="34" charset="-128"/>
                </a:rPr>
                <a:t>100 Hz to 26 GHz</a:t>
              </a:r>
              <a:endParaRPr lang="en-US" altLang="ja-JP" sz="1600" b="1" dirty="0">
                <a:solidFill>
                  <a:schemeClr val="tx1">
                    <a:lumMod val="50000"/>
                    <a:lumOff val="50000"/>
                  </a:schemeClr>
                </a:solidFill>
                <a:latin typeface="Arial" pitchFamily="34" charset="0"/>
                <a:ea typeface="MS PGothic" pitchFamily="34" charset="-128"/>
              </a:endParaRPr>
            </a:p>
          </p:txBody>
        </p:sp>
      </p:grpSp>
      <p:grpSp>
        <p:nvGrpSpPr>
          <p:cNvPr id="5" name="Group 36"/>
          <p:cNvGrpSpPr/>
          <p:nvPr/>
        </p:nvGrpSpPr>
        <p:grpSpPr>
          <a:xfrm>
            <a:off x="6388296" y="2433840"/>
            <a:ext cx="1267174" cy="1116697"/>
            <a:chOff x="5638800" y="2852738"/>
            <a:chExt cx="1524000" cy="1343025"/>
          </a:xfrm>
        </p:grpSpPr>
        <p:pic>
          <p:nvPicPr>
            <p:cNvPr id="14" name="Picture 19"/>
            <p:cNvPicPr>
              <a:picLocks noChangeAspect="1" noChangeArrowheads="1"/>
            </p:cNvPicPr>
            <p:nvPr/>
          </p:nvPicPr>
          <p:blipFill>
            <a:blip r:embed="rId4" cstate="print">
              <a:clrChange>
                <a:clrFrom>
                  <a:srgbClr val="FFFFFF"/>
                </a:clrFrom>
                <a:clrTo>
                  <a:srgbClr val="FFFFFF">
                    <a:alpha val="0"/>
                  </a:srgbClr>
                </a:clrTo>
              </a:clrChange>
              <a:lum bright="58000" contrast="-70000"/>
            </a:blip>
            <a:srcRect/>
            <a:stretch>
              <a:fillRect/>
            </a:stretch>
          </p:blipFill>
          <p:spPr bwMode="auto">
            <a:xfrm>
              <a:off x="5638800" y="2852738"/>
              <a:ext cx="1177925" cy="881062"/>
            </a:xfrm>
            <a:prstGeom prst="rect">
              <a:avLst/>
            </a:prstGeom>
            <a:noFill/>
            <a:ln w="8001">
              <a:noFill/>
              <a:miter lim="800000"/>
              <a:headEnd/>
              <a:tailEnd/>
            </a:ln>
          </p:spPr>
        </p:pic>
        <p:sp>
          <p:nvSpPr>
            <p:cNvPr id="15" name="Rectangle 20"/>
            <p:cNvSpPr>
              <a:spLocks noChangeArrowheads="1"/>
            </p:cNvSpPr>
            <p:nvPr/>
          </p:nvSpPr>
          <p:spPr bwMode="auto">
            <a:xfrm>
              <a:off x="5791200" y="3733800"/>
              <a:ext cx="1371600" cy="461963"/>
            </a:xfrm>
            <a:prstGeom prst="rect">
              <a:avLst/>
            </a:prstGeom>
            <a:noFill/>
            <a:ln w="9525">
              <a:noFill/>
              <a:miter lim="800000"/>
              <a:headEnd/>
              <a:tailEnd/>
            </a:ln>
          </p:spPr>
          <p:txBody>
            <a:bodyPr>
              <a:spAutoFit/>
            </a:bodyPr>
            <a:lstStyle/>
            <a:p>
              <a:r>
                <a:rPr lang="en-US" altLang="ja-JP" sz="1400" b="1" dirty="0">
                  <a:solidFill>
                    <a:srgbClr val="7F7F7F"/>
                  </a:solidFill>
                  <a:latin typeface="Arial" pitchFamily="34" charset="0"/>
                  <a:ea typeface="MS PGothic"/>
                  <a:cs typeface="MS PGothic"/>
                </a:rPr>
                <a:t>8560EC</a:t>
              </a:r>
              <a:br>
                <a:rPr lang="en-US" altLang="ja-JP" sz="1400" b="1" dirty="0">
                  <a:solidFill>
                    <a:srgbClr val="7F7F7F"/>
                  </a:solidFill>
                  <a:latin typeface="Arial" pitchFamily="34" charset="0"/>
                  <a:ea typeface="MS PGothic"/>
                  <a:cs typeface="MS PGothic"/>
                </a:rPr>
              </a:br>
              <a:r>
                <a:rPr lang="en-US" altLang="ja-JP" sz="1000" b="1" dirty="0">
                  <a:solidFill>
                    <a:srgbClr val="7F7F7F"/>
                  </a:solidFill>
                  <a:latin typeface="Arial" pitchFamily="34" charset="0"/>
                  <a:ea typeface="MS PGothic"/>
                  <a:cs typeface="MS PGothic"/>
                </a:rPr>
                <a:t>Mid- performance</a:t>
              </a:r>
            </a:p>
          </p:txBody>
        </p:sp>
      </p:grpSp>
      <p:grpSp>
        <p:nvGrpSpPr>
          <p:cNvPr id="10" name="Group 31"/>
          <p:cNvGrpSpPr/>
          <p:nvPr/>
        </p:nvGrpSpPr>
        <p:grpSpPr>
          <a:xfrm>
            <a:off x="3537073" y="1741224"/>
            <a:ext cx="1478684" cy="1417072"/>
            <a:chOff x="2133600" y="2286000"/>
            <a:chExt cx="1828800" cy="1752600"/>
          </a:xfrm>
        </p:grpSpPr>
        <p:pic>
          <p:nvPicPr>
            <p:cNvPr id="6" name="Picture 3" descr="N9010A_1_2007March"/>
            <p:cNvPicPr>
              <a:picLocks noChangeAspect="1" noChangeArrowheads="1"/>
            </p:cNvPicPr>
            <p:nvPr/>
          </p:nvPicPr>
          <p:blipFill>
            <a:blip r:embed="rId5" cstate="print"/>
            <a:srcRect/>
            <a:stretch>
              <a:fillRect/>
            </a:stretch>
          </p:blipFill>
          <p:spPr bwMode="auto">
            <a:xfrm>
              <a:off x="2133600" y="2438400"/>
              <a:ext cx="1676400" cy="820738"/>
            </a:xfrm>
            <a:prstGeom prst="rect">
              <a:avLst/>
            </a:prstGeom>
            <a:noFill/>
            <a:ln w="9525">
              <a:noFill/>
              <a:miter lim="800000"/>
              <a:headEnd/>
              <a:tailEnd/>
            </a:ln>
          </p:spPr>
        </p:pic>
        <p:sp>
          <p:nvSpPr>
            <p:cNvPr id="8" name="Text Box 6"/>
            <p:cNvSpPr txBox="1">
              <a:spLocks noChangeArrowheads="1"/>
            </p:cNvSpPr>
            <p:nvPr/>
          </p:nvSpPr>
          <p:spPr bwMode="auto">
            <a:xfrm>
              <a:off x="2209800" y="3276600"/>
              <a:ext cx="1600200" cy="762000"/>
            </a:xfrm>
            <a:prstGeom prst="rect">
              <a:avLst/>
            </a:prstGeom>
            <a:noFill/>
            <a:ln w="9525">
              <a:noFill/>
              <a:miter lim="800000"/>
              <a:headEnd/>
              <a:tailEnd/>
            </a:ln>
          </p:spPr>
          <p:txBody>
            <a:bodyPr>
              <a:spAutoFit/>
            </a:bodyPr>
            <a:lstStyle/>
            <a:p>
              <a:r>
                <a:rPr lang="en-US" altLang="ja-JP" sz="1400" b="1" dirty="0">
                  <a:latin typeface="Arial" pitchFamily="34" charset="0"/>
                  <a:ea typeface="MS PGothic"/>
                  <a:cs typeface="MS PGothic"/>
                </a:rPr>
                <a:t>EXA</a:t>
              </a:r>
            </a:p>
            <a:p>
              <a:r>
                <a:rPr lang="en-US" altLang="ja-JP" sz="1000" b="1" dirty="0">
                  <a:solidFill>
                    <a:schemeClr val="tx2"/>
                  </a:solidFill>
                  <a:latin typeface="Arial" pitchFamily="34" charset="0"/>
                  <a:ea typeface="MS PGothic"/>
                  <a:cs typeface="MS PGothic"/>
                </a:rPr>
                <a:t>X-Series </a:t>
              </a:r>
            </a:p>
            <a:p>
              <a:r>
                <a:rPr lang="en-US" altLang="ja-JP" sz="1000" b="1" dirty="0">
                  <a:solidFill>
                    <a:schemeClr val="tx2"/>
                  </a:solidFill>
                  <a:latin typeface="Arial" pitchFamily="34" charset="0"/>
                  <a:ea typeface="MS PGothic"/>
                  <a:cs typeface="MS PGothic"/>
                </a:rPr>
                <a:t>Economy-class</a:t>
              </a:r>
              <a:br>
                <a:rPr lang="en-US" altLang="ja-JP" sz="1000" b="1" dirty="0">
                  <a:solidFill>
                    <a:schemeClr val="tx2"/>
                  </a:solidFill>
                  <a:latin typeface="Arial" pitchFamily="34" charset="0"/>
                  <a:ea typeface="MS PGothic"/>
                  <a:cs typeface="MS PGothic"/>
                </a:rPr>
              </a:br>
              <a:r>
                <a:rPr lang="en-US" altLang="ja-JP" sz="1000" b="1" dirty="0">
                  <a:solidFill>
                    <a:schemeClr val="tx2"/>
                  </a:solidFill>
                  <a:latin typeface="Arial" pitchFamily="34" charset="0"/>
                  <a:ea typeface="MS PGothic"/>
                  <a:cs typeface="MS PGothic"/>
                </a:rPr>
                <a:t>9 kHz to 26 GHz</a:t>
              </a:r>
              <a:endParaRPr lang="en-US" altLang="ja-JP" sz="1600" b="1" dirty="0">
                <a:solidFill>
                  <a:schemeClr val="tx2"/>
                </a:solidFill>
                <a:latin typeface="Arial" pitchFamily="34" charset="0"/>
                <a:ea typeface="MS PGothic"/>
                <a:cs typeface="MS PGothic"/>
              </a:endParaRPr>
            </a:p>
          </p:txBody>
        </p:sp>
        <p:sp>
          <p:nvSpPr>
            <p:cNvPr id="17" name="AutoShape 24"/>
            <p:cNvSpPr>
              <a:spLocks noChangeArrowheads="1"/>
            </p:cNvSpPr>
            <p:nvPr/>
          </p:nvSpPr>
          <p:spPr bwMode="auto">
            <a:xfrm>
              <a:off x="3354388" y="2286000"/>
              <a:ext cx="608012" cy="455613"/>
            </a:xfrm>
            <a:prstGeom prst="irregularSeal1">
              <a:avLst/>
            </a:prstGeom>
            <a:solidFill>
              <a:srgbClr val="993366"/>
            </a:solidFill>
            <a:ln w="19050">
              <a:solidFill>
                <a:schemeClr val="bg1"/>
              </a:solidFill>
              <a:miter lim="800000"/>
              <a:headEnd/>
              <a:tailEnd/>
            </a:ln>
          </p:spPr>
          <p:txBody>
            <a:bodyPr wrap="none" lIns="0" tIns="0" rIns="0" bIns="0" anchor="ctr"/>
            <a:lstStyle/>
            <a:p>
              <a:pPr algn="ctr"/>
              <a:r>
                <a:rPr lang="en-US" altLang="zh-CN" sz="1000" b="1" dirty="0">
                  <a:solidFill>
                    <a:schemeClr val="bg1"/>
                  </a:solidFill>
                  <a:latin typeface="Calibri" pitchFamily="34" charset="0"/>
                  <a:ea typeface="SimSun"/>
                  <a:cs typeface="SimSun"/>
                </a:rPr>
                <a:t>Sep 07</a:t>
              </a:r>
            </a:p>
          </p:txBody>
        </p:sp>
      </p:grpSp>
      <p:grpSp>
        <p:nvGrpSpPr>
          <p:cNvPr id="31" name="Group 37"/>
          <p:cNvGrpSpPr/>
          <p:nvPr/>
        </p:nvGrpSpPr>
        <p:grpSpPr>
          <a:xfrm>
            <a:off x="7664361" y="1994848"/>
            <a:ext cx="1315588" cy="1331784"/>
            <a:chOff x="6934200" y="1731963"/>
            <a:chExt cx="1676400" cy="1697037"/>
          </a:xfrm>
        </p:grpSpPr>
        <p:sp>
          <p:nvSpPr>
            <p:cNvPr id="13" name="Text Box 15"/>
            <p:cNvSpPr txBox="1">
              <a:spLocks noChangeArrowheads="1"/>
            </p:cNvSpPr>
            <p:nvPr/>
          </p:nvSpPr>
          <p:spPr bwMode="auto">
            <a:xfrm>
              <a:off x="7239000" y="2667000"/>
              <a:ext cx="1371600" cy="762000"/>
            </a:xfrm>
            <a:prstGeom prst="rect">
              <a:avLst/>
            </a:prstGeom>
            <a:noFill/>
            <a:ln w="9525">
              <a:noFill/>
              <a:miter lim="800000"/>
              <a:headEnd/>
              <a:tailEnd/>
            </a:ln>
          </p:spPr>
          <p:txBody>
            <a:bodyPr>
              <a:spAutoFit/>
            </a:bodyPr>
            <a:lstStyle/>
            <a:p>
              <a:pPr fontAlgn="auto">
                <a:spcBef>
                  <a:spcPts val="0"/>
                </a:spcBef>
                <a:spcAft>
                  <a:spcPts val="0"/>
                </a:spcAft>
                <a:defRPr/>
              </a:pPr>
              <a:r>
                <a:rPr lang="en-US" altLang="ja-JP" sz="1400" b="1" dirty="0">
                  <a:solidFill>
                    <a:schemeClr val="tx1">
                      <a:lumMod val="50000"/>
                      <a:lumOff val="50000"/>
                    </a:schemeClr>
                  </a:solidFill>
                  <a:latin typeface="Arial" pitchFamily="34" charset="0"/>
                  <a:ea typeface="MS PGothic" pitchFamily="34" charset="-128"/>
                </a:rPr>
                <a:t>PSA</a:t>
              </a:r>
            </a:p>
            <a:p>
              <a:pPr fontAlgn="auto">
                <a:spcBef>
                  <a:spcPts val="0"/>
                </a:spcBef>
                <a:spcAft>
                  <a:spcPts val="0"/>
                </a:spcAft>
                <a:defRPr/>
              </a:pPr>
              <a:r>
                <a:rPr lang="en-US" altLang="ja-JP" sz="1000" b="1" dirty="0">
                  <a:solidFill>
                    <a:schemeClr val="tx1">
                      <a:lumMod val="50000"/>
                      <a:lumOff val="50000"/>
                    </a:schemeClr>
                  </a:solidFill>
                  <a:latin typeface="Arial" pitchFamily="34" charset="0"/>
                  <a:ea typeface="MS PGothic" pitchFamily="34" charset="-128"/>
                </a:rPr>
                <a:t>Market leading performance </a:t>
              </a:r>
              <a:br>
                <a:rPr lang="en-US" altLang="ja-JP" sz="1000" b="1" dirty="0">
                  <a:solidFill>
                    <a:schemeClr val="tx1">
                      <a:lumMod val="50000"/>
                      <a:lumOff val="50000"/>
                    </a:schemeClr>
                  </a:solidFill>
                  <a:latin typeface="Arial" pitchFamily="34" charset="0"/>
                  <a:ea typeface="MS PGothic" pitchFamily="34" charset="-128"/>
                </a:rPr>
              </a:br>
              <a:r>
                <a:rPr lang="en-US" altLang="ja-JP" sz="1000" b="1" dirty="0">
                  <a:solidFill>
                    <a:schemeClr val="tx1">
                      <a:lumMod val="50000"/>
                      <a:lumOff val="50000"/>
                    </a:schemeClr>
                  </a:solidFill>
                  <a:latin typeface="Arial" pitchFamily="34" charset="0"/>
                  <a:ea typeface="MS PGothic" pitchFamily="34" charset="-128"/>
                </a:rPr>
                <a:t>3 Hz to 50 GHz</a:t>
              </a:r>
            </a:p>
          </p:txBody>
        </p:sp>
        <p:pic>
          <p:nvPicPr>
            <p:cNvPr id="18" name="Picture 27" descr="E4440A-2000FEB11-P-1TA"/>
            <p:cNvPicPr>
              <a:picLocks noChangeAspect="1" noChangeArrowheads="1"/>
            </p:cNvPicPr>
            <p:nvPr/>
          </p:nvPicPr>
          <p:blipFill>
            <a:blip r:embed="rId6" cstate="print">
              <a:clrChange>
                <a:clrFrom>
                  <a:srgbClr val="FFFFFF"/>
                </a:clrFrom>
                <a:clrTo>
                  <a:srgbClr val="FFFFFF">
                    <a:alpha val="0"/>
                  </a:srgbClr>
                </a:clrTo>
              </a:clrChange>
              <a:lum bright="58000" contrast="-70000"/>
            </a:blip>
            <a:srcRect/>
            <a:stretch>
              <a:fillRect/>
            </a:stretch>
          </p:blipFill>
          <p:spPr bwMode="auto">
            <a:xfrm>
              <a:off x="6934200" y="1731963"/>
              <a:ext cx="1676400" cy="1011237"/>
            </a:xfrm>
            <a:prstGeom prst="rect">
              <a:avLst/>
            </a:prstGeom>
            <a:noFill/>
            <a:ln w="9525">
              <a:noFill/>
              <a:miter lim="800000"/>
              <a:headEnd/>
              <a:tailEnd/>
            </a:ln>
          </p:spPr>
        </p:pic>
      </p:grpSp>
      <p:grpSp>
        <p:nvGrpSpPr>
          <p:cNvPr id="32" name="Group 30"/>
          <p:cNvGrpSpPr/>
          <p:nvPr/>
        </p:nvGrpSpPr>
        <p:grpSpPr>
          <a:xfrm>
            <a:off x="2010115" y="2219518"/>
            <a:ext cx="1666837" cy="1406871"/>
            <a:chOff x="304800" y="3276600"/>
            <a:chExt cx="1903413" cy="1606550"/>
          </a:xfrm>
        </p:grpSpPr>
        <p:sp>
          <p:nvSpPr>
            <p:cNvPr id="9" name="Text Box 7"/>
            <p:cNvSpPr txBox="1">
              <a:spLocks noChangeArrowheads="1"/>
            </p:cNvSpPr>
            <p:nvPr/>
          </p:nvSpPr>
          <p:spPr bwMode="auto">
            <a:xfrm>
              <a:off x="379413" y="4267200"/>
              <a:ext cx="1177925" cy="615950"/>
            </a:xfrm>
            <a:prstGeom prst="rect">
              <a:avLst/>
            </a:prstGeom>
            <a:noFill/>
            <a:ln w="9525">
              <a:noFill/>
              <a:miter lim="800000"/>
              <a:headEnd/>
              <a:tailEnd/>
            </a:ln>
          </p:spPr>
          <p:txBody>
            <a:bodyPr wrap="none">
              <a:spAutoFit/>
            </a:bodyPr>
            <a:lstStyle/>
            <a:p>
              <a:r>
                <a:rPr lang="en-US" altLang="ja-JP" sz="1400" b="1" dirty="0">
                  <a:latin typeface="Arial" pitchFamily="34" charset="0"/>
                  <a:ea typeface="MS PGothic"/>
                  <a:cs typeface="MS PGothic"/>
                </a:rPr>
                <a:t>CXA</a:t>
              </a:r>
            </a:p>
            <a:p>
              <a:r>
                <a:rPr lang="en-US" altLang="ja-JP" sz="1000" b="1" dirty="0">
                  <a:solidFill>
                    <a:schemeClr val="tx2"/>
                  </a:solidFill>
                  <a:latin typeface="Arial" pitchFamily="34" charset="0"/>
                  <a:ea typeface="MS PGothic"/>
                  <a:cs typeface="MS PGothic"/>
                </a:rPr>
                <a:t>Low-cost </a:t>
              </a:r>
            </a:p>
            <a:p>
              <a:r>
                <a:rPr lang="en-US" altLang="ja-JP" sz="1000" b="1" dirty="0">
                  <a:solidFill>
                    <a:schemeClr val="tx2"/>
                  </a:solidFill>
                  <a:latin typeface="Arial" pitchFamily="34" charset="0"/>
                  <a:ea typeface="MS PGothic"/>
                  <a:cs typeface="MS PGothic"/>
                </a:rPr>
                <a:t>9 kHz to 7.5 GHz</a:t>
              </a:r>
              <a:endParaRPr lang="en-US" altLang="ja-JP" sz="1600" b="1" dirty="0">
                <a:solidFill>
                  <a:schemeClr val="tx2"/>
                </a:solidFill>
                <a:latin typeface="Arial" pitchFamily="34" charset="0"/>
                <a:ea typeface="MS PGothic"/>
                <a:cs typeface="MS PGothic"/>
              </a:endParaRPr>
            </a:p>
          </p:txBody>
        </p:sp>
        <p:pic>
          <p:nvPicPr>
            <p:cNvPr id="20" name="Picture 34" descr="N9010A_1_2007March"/>
            <p:cNvPicPr>
              <a:picLocks noChangeAspect="1" noChangeArrowheads="1"/>
            </p:cNvPicPr>
            <p:nvPr/>
          </p:nvPicPr>
          <p:blipFill>
            <a:blip r:embed="rId5" cstate="print"/>
            <a:srcRect/>
            <a:stretch>
              <a:fillRect/>
            </a:stretch>
          </p:blipFill>
          <p:spPr bwMode="auto">
            <a:xfrm>
              <a:off x="304800" y="3484563"/>
              <a:ext cx="1600200" cy="782637"/>
            </a:xfrm>
            <a:prstGeom prst="rect">
              <a:avLst/>
            </a:prstGeom>
            <a:noFill/>
            <a:ln w="9525">
              <a:noFill/>
              <a:miter lim="800000"/>
              <a:headEnd/>
              <a:tailEnd/>
            </a:ln>
          </p:spPr>
        </p:pic>
        <p:sp>
          <p:nvSpPr>
            <p:cNvPr id="21" name="AutoShape 35"/>
            <p:cNvSpPr>
              <a:spLocks noChangeArrowheads="1"/>
            </p:cNvSpPr>
            <p:nvPr/>
          </p:nvSpPr>
          <p:spPr bwMode="auto">
            <a:xfrm>
              <a:off x="1600200" y="3276600"/>
              <a:ext cx="608013" cy="455613"/>
            </a:xfrm>
            <a:prstGeom prst="irregularSeal1">
              <a:avLst/>
            </a:prstGeom>
            <a:solidFill>
              <a:srgbClr val="993366"/>
            </a:solidFill>
            <a:ln w="19050">
              <a:solidFill>
                <a:schemeClr val="bg1"/>
              </a:solidFill>
              <a:miter lim="800000"/>
              <a:headEnd/>
              <a:tailEnd/>
            </a:ln>
          </p:spPr>
          <p:txBody>
            <a:bodyPr wrap="none" lIns="0" tIns="0" rIns="0" bIns="0" anchor="ctr"/>
            <a:lstStyle/>
            <a:p>
              <a:pPr algn="ctr"/>
              <a:r>
                <a:rPr lang="en-US" altLang="zh-CN" sz="1000" b="1">
                  <a:solidFill>
                    <a:schemeClr val="bg1"/>
                  </a:solidFill>
                  <a:latin typeface="Calibri" pitchFamily="34" charset="0"/>
                  <a:ea typeface="SimSun"/>
                  <a:cs typeface="SimSun"/>
                </a:rPr>
                <a:t>Oct 09</a:t>
              </a:r>
            </a:p>
          </p:txBody>
        </p:sp>
      </p:grpSp>
      <p:grpSp>
        <p:nvGrpSpPr>
          <p:cNvPr id="33" name="Group 35"/>
          <p:cNvGrpSpPr/>
          <p:nvPr/>
        </p:nvGrpSpPr>
        <p:grpSpPr>
          <a:xfrm>
            <a:off x="3664449" y="3634236"/>
            <a:ext cx="1214640" cy="1112883"/>
            <a:chOff x="2133600" y="4876800"/>
            <a:chExt cx="1497013" cy="1371600"/>
          </a:xfrm>
        </p:grpSpPr>
        <p:pic>
          <p:nvPicPr>
            <p:cNvPr id="23" name="Picture 5" descr="N1996A_P_2005Aug29_4"/>
            <p:cNvPicPr>
              <a:picLocks noChangeAspect="1" noChangeArrowheads="1"/>
            </p:cNvPicPr>
            <p:nvPr/>
          </p:nvPicPr>
          <p:blipFill>
            <a:blip r:embed="rId7" cstate="print">
              <a:lum bright="58000" contrast="-70000"/>
            </a:blip>
            <a:srcRect/>
            <a:stretch>
              <a:fillRect/>
            </a:stretch>
          </p:blipFill>
          <p:spPr bwMode="auto">
            <a:xfrm>
              <a:off x="2133600" y="4876800"/>
              <a:ext cx="1371600" cy="727075"/>
            </a:xfrm>
            <a:prstGeom prst="rect">
              <a:avLst/>
            </a:prstGeom>
            <a:noFill/>
            <a:ln w="9525">
              <a:noFill/>
              <a:miter lim="800000"/>
              <a:headEnd/>
              <a:tailEnd/>
            </a:ln>
          </p:spPr>
        </p:pic>
        <p:sp>
          <p:nvSpPr>
            <p:cNvPr id="24" name="Text Box 10"/>
            <p:cNvSpPr txBox="1">
              <a:spLocks noChangeArrowheads="1"/>
            </p:cNvSpPr>
            <p:nvPr/>
          </p:nvSpPr>
          <p:spPr bwMode="auto">
            <a:xfrm>
              <a:off x="2362200" y="5638800"/>
              <a:ext cx="1268413" cy="609600"/>
            </a:xfrm>
            <a:prstGeom prst="rect">
              <a:avLst/>
            </a:prstGeom>
            <a:noFill/>
            <a:ln w="9525">
              <a:noFill/>
              <a:miter lim="800000"/>
              <a:headEnd/>
              <a:tailEnd/>
            </a:ln>
          </p:spPr>
          <p:txBody>
            <a:bodyPr wrap="none">
              <a:spAutoFit/>
            </a:bodyPr>
            <a:lstStyle/>
            <a:p>
              <a:r>
                <a:rPr lang="en-US" altLang="ja-JP" sz="1400" b="1" dirty="0">
                  <a:solidFill>
                    <a:srgbClr val="7F7F7F"/>
                  </a:solidFill>
                  <a:latin typeface="Arial" pitchFamily="34" charset="0"/>
                  <a:ea typeface="MS PGothic"/>
                  <a:cs typeface="MS PGothic"/>
                </a:rPr>
                <a:t>CSA</a:t>
              </a:r>
            </a:p>
            <a:p>
              <a:r>
                <a:rPr lang="en-US" altLang="ja-JP" sz="1000" b="1" dirty="0">
                  <a:solidFill>
                    <a:srgbClr val="7F7F7F"/>
                  </a:solidFill>
                  <a:latin typeface="Arial" pitchFamily="34" charset="0"/>
                  <a:ea typeface="MS PGothic"/>
                  <a:cs typeface="MS PGothic"/>
                </a:rPr>
                <a:t>Low cost portable</a:t>
              </a:r>
              <a:br>
                <a:rPr lang="en-US" altLang="ja-JP" sz="1000" b="1" dirty="0">
                  <a:solidFill>
                    <a:srgbClr val="7F7F7F"/>
                  </a:solidFill>
                  <a:latin typeface="Arial" pitchFamily="34" charset="0"/>
                  <a:ea typeface="MS PGothic"/>
                  <a:cs typeface="MS PGothic"/>
                </a:rPr>
              </a:br>
              <a:r>
                <a:rPr lang="en-US" altLang="ja-JP" sz="1000" b="1" dirty="0">
                  <a:solidFill>
                    <a:srgbClr val="7F7F7F"/>
                  </a:solidFill>
                  <a:latin typeface="Arial" pitchFamily="34" charset="0"/>
                  <a:ea typeface="MS PGothic"/>
                  <a:cs typeface="MS PGothic"/>
                </a:rPr>
                <a:t>100 Hz to 7 GHz</a:t>
              </a:r>
              <a:endParaRPr lang="en-US" altLang="ja-JP" sz="1600" b="1" dirty="0">
                <a:solidFill>
                  <a:srgbClr val="7F7F7F"/>
                </a:solidFill>
                <a:latin typeface="Arial" pitchFamily="34" charset="0"/>
                <a:ea typeface="MS PGothic"/>
                <a:cs typeface="MS PGothic"/>
              </a:endParaRPr>
            </a:p>
          </p:txBody>
        </p:sp>
      </p:grpSp>
      <p:sp>
        <p:nvSpPr>
          <p:cNvPr id="25" name="Line 26"/>
          <p:cNvSpPr>
            <a:spLocks noChangeShapeType="1"/>
          </p:cNvSpPr>
          <p:nvPr/>
        </p:nvSpPr>
        <p:spPr bwMode="auto">
          <a:xfrm flipH="1" flipV="1">
            <a:off x="3300512" y="3125312"/>
            <a:ext cx="457200" cy="457200"/>
          </a:xfrm>
          <a:prstGeom prst="line">
            <a:avLst/>
          </a:prstGeom>
          <a:noFill/>
          <a:ln w="38100">
            <a:solidFill>
              <a:schemeClr val="tx1"/>
            </a:solidFill>
            <a:round/>
            <a:headEnd/>
            <a:tailEnd type="triangle" w="lg" len="lg"/>
          </a:ln>
        </p:spPr>
        <p:txBody>
          <a:bodyPr lIns="0" tIns="0" rIns="0" bIns="0">
            <a:spAutoFit/>
          </a:bodyPr>
          <a:lstStyle/>
          <a:p>
            <a:endParaRPr lang="en-US"/>
          </a:p>
        </p:txBody>
      </p:sp>
      <p:sp>
        <p:nvSpPr>
          <p:cNvPr id="26" name="Line 27"/>
          <p:cNvSpPr>
            <a:spLocks noChangeShapeType="1"/>
          </p:cNvSpPr>
          <p:nvPr/>
        </p:nvSpPr>
        <p:spPr bwMode="auto">
          <a:xfrm flipH="1" flipV="1">
            <a:off x="4714184" y="2579408"/>
            <a:ext cx="457200" cy="457200"/>
          </a:xfrm>
          <a:prstGeom prst="line">
            <a:avLst/>
          </a:prstGeom>
          <a:noFill/>
          <a:ln w="38100">
            <a:solidFill>
              <a:schemeClr val="tx1"/>
            </a:solidFill>
            <a:round/>
            <a:headEnd/>
            <a:tailEnd type="triangle" w="lg" len="lg"/>
          </a:ln>
        </p:spPr>
        <p:txBody>
          <a:bodyPr lIns="0" tIns="0" rIns="0" bIns="0">
            <a:spAutoFit/>
          </a:bodyPr>
          <a:lstStyle/>
          <a:p>
            <a:endParaRPr lang="en-US"/>
          </a:p>
        </p:txBody>
      </p:sp>
      <p:grpSp>
        <p:nvGrpSpPr>
          <p:cNvPr id="34" name="Group 39"/>
          <p:cNvGrpSpPr/>
          <p:nvPr/>
        </p:nvGrpSpPr>
        <p:grpSpPr>
          <a:xfrm>
            <a:off x="5020582" y="1137312"/>
            <a:ext cx="1409613" cy="1475080"/>
            <a:chOff x="3887787" y="1752600"/>
            <a:chExt cx="1674813" cy="1752600"/>
          </a:xfrm>
        </p:grpSpPr>
        <p:pic>
          <p:nvPicPr>
            <p:cNvPr id="2050" name="Picture 2" descr="\\Wsonfs02\mcdsass\SAD\Product Marketing\Launch\PXA3\VIP\PXA early engagement slides\wilkie slide images\MXA\MXA_front panel_lo.png"/>
            <p:cNvPicPr>
              <a:picLocks noChangeAspect="1" noChangeArrowheads="1"/>
            </p:cNvPicPr>
            <p:nvPr/>
          </p:nvPicPr>
          <p:blipFill>
            <a:blip r:embed="rId8" cstate="print"/>
            <a:srcRect/>
            <a:stretch>
              <a:fillRect/>
            </a:stretch>
          </p:blipFill>
          <p:spPr bwMode="auto">
            <a:xfrm>
              <a:off x="3887787" y="1981200"/>
              <a:ext cx="1447800" cy="738188"/>
            </a:xfrm>
            <a:prstGeom prst="rect">
              <a:avLst/>
            </a:prstGeom>
            <a:noFill/>
          </p:spPr>
        </p:pic>
        <p:sp>
          <p:nvSpPr>
            <p:cNvPr id="12" name="Text Box 14"/>
            <p:cNvSpPr txBox="1">
              <a:spLocks noChangeArrowheads="1"/>
            </p:cNvSpPr>
            <p:nvPr/>
          </p:nvSpPr>
          <p:spPr bwMode="auto">
            <a:xfrm>
              <a:off x="3887787" y="2743200"/>
              <a:ext cx="1538287" cy="762000"/>
            </a:xfrm>
            <a:prstGeom prst="rect">
              <a:avLst/>
            </a:prstGeom>
            <a:noFill/>
            <a:ln w="9525">
              <a:noFill/>
              <a:miter lim="800000"/>
              <a:headEnd/>
              <a:tailEnd/>
            </a:ln>
          </p:spPr>
          <p:txBody>
            <a:bodyPr>
              <a:spAutoFit/>
            </a:bodyPr>
            <a:lstStyle/>
            <a:p>
              <a:r>
                <a:rPr lang="en-US" altLang="ja-JP" sz="1400" b="1" dirty="0">
                  <a:latin typeface="Arial" pitchFamily="34" charset="0"/>
                  <a:ea typeface="MS PGothic"/>
                  <a:cs typeface="MS PGothic"/>
                </a:rPr>
                <a:t>MXA</a:t>
              </a:r>
            </a:p>
            <a:p>
              <a:r>
                <a:rPr lang="en-US" altLang="ja-JP" sz="1000" b="1" dirty="0">
                  <a:solidFill>
                    <a:schemeClr val="tx2"/>
                  </a:solidFill>
                  <a:latin typeface="Arial" pitchFamily="34" charset="0"/>
                  <a:ea typeface="MS PGothic"/>
                  <a:cs typeface="MS PGothic"/>
                </a:rPr>
                <a:t>X-Series </a:t>
              </a:r>
            </a:p>
            <a:p>
              <a:r>
                <a:rPr lang="en-US" altLang="ja-JP" sz="1000" b="1" dirty="0">
                  <a:solidFill>
                    <a:schemeClr val="tx2"/>
                  </a:solidFill>
                  <a:latin typeface="Arial" pitchFamily="34" charset="0"/>
                  <a:ea typeface="MS PGothic"/>
                  <a:cs typeface="MS PGothic"/>
                </a:rPr>
                <a:t>Mid-performance </a:t>
              </a:r>
            </a:p>
            <a:p>
              <a:r>
                <a:rPr lang="en-US" altLang="ja-JP" sz="1000" b="1" dirty="0">
                  <a:solidFill>
                    <a:schemeClr val="tx2"/>
                  </a:solidFill>
                  <a:latin typeface="Arial" pitchFamily="34" charset="0"/>
                  <a:ea typeface="MS PGothic"/>
                  <a:cs typeface="MS PGothic"/>
                </a:rPr>
                <a:t>20 Hz to 26.5 GHz</a:t>
              </a:r>
            </a:p>
          </p:txBody>
        </p:sp>
        <p:sp>
          <p:nvSpPr>
            <p:cNvPr id="16" name="AutoShape 23"/>
            <p:cNvSpPr>
              <a:spLocks noChangeArrowheads="1"/>
            </p:cNvSpPr>
            <p:nvPr/>
          </p:nvSpPr>
          <p:spPr bwMode="auto">
            <a:xfrm>
              <a:off x="4954587" y="1752600"/>
              <a:ext cx="608013" cy="455613"/>
            </a:xfrm>
            <a:prstGeom prst="irregularSeal1">
              <a:avLst/>
            </a:prstGeom>
            <a:solidFill>
              <a:srgbClr val="993366"/>
            </a:solidFill>
            <a:ln w="19050">
              <a:solidFill>
                <a:schemeClr val="bg1"/>
              </a:solidFill>
              <a:miter lim="800000"/>
              <a:headEnd/>
              <a:tailEnd/>
            </a:ln>
          </p:spPr>
          <p:txBody>
            <a:bodyPr wrap="none" lIns="0" tIns="0" rIns="0" bIns="0" anchor="ctr"/>
            <a:lstStyle/>
            <a:p>
              <a:pPr algn="ctr"/>
              <a:r>
                <a:rPr lang="en-US" altLang="zh-CN" sz="1000" b="1">
                  <a:solidFill>
                    <a:schemeClr val="bg1"/>
                  </a:solidFill>
                  <a:latin typeface="Calibri" pitchFamily="34" charset="0"/>
                  <a:ea typeface="SimSun"/>
                  <a:cs typeface="SimSun"/>
                </a:rPr>
                <a:t>Sep 06</a:t>
              </a:r>
            </a:p>
          </p:txBody>
        </p:sp>
        <p:sp>
          <p:nvSpPr>
            <p:cNvPr id="27" name="Line 28"/>
            <p:cNvSpPr>
              <a:spLocks noChangeShapeType="1"/>
            </p:cNvSpPr>
            <p:nvPr/>
          </p:nvSpPr>
          <p:spPr bwMode="auto">
            <a:xfrm flipH="1" flipV="1">
              <a:off x="5082747" y="2757846"/>
              <a:ext cx="457199" cy="457200"/>
            </a:xfrm>
            <a:prstGeom prst="line">
              <a:avLst/>
            </a:prstGeom>
            <a:noFill/>
            <a:ln w="38100">
              <a:solidFill>
                <a:schemeClr val="tx1"/>
              </a:solidFill>
              <a:round/>
              <a:headEnd/>
              <a:tailEnd type="triangle" w="lg" len="lg"/>
            </a:ln>
          </p:spPr>
          <p:txBody>
            <a:bodyPr lIns="0" tIns="0" rIns="0" bIns="0">
              <a:spAutoFit/>
            </a:bodyPr>
            <a:lstStyle/>
            <a:p>
              <a:endParaRPr lang="en-US"/>
            </a:p>
          </p:txBody>
        </p:sp>
      </p:grpSp>
      <p:sp>
        <p:nvSpPr>
          <p:cNvPr id="28" name="Line 29"/>
          <p:cNvSpPr>
            <a:spLocks noChangeShapeType="1"/>
          </p:cNvSpPr>
          <p:nvPr/>
        </p:nvSpPr>
        <p:spPr bwMode="auto">
          <a:xfrm flipH="1" flipV="1">
            <a:off x="7567680" y="1305632"/>
            <a:ext cx="660792" cy="660792"/>
          </a:xfrm>
          <a:prstGeom prst="line">
            <a:avLst/>
          </a:prstGeom>
          <a:noFill/>
          <a:ln w="38100">
            <a:solidFill>
              <a:schemeClr val="tx1"/>
            </a:solidFill>
            <a:round/>
            <a:headEnd/>
            <a:tailEnd type="triangle" w="lg" len="lg"/>
          </a:ln>
        </p:spPr>
        <p:txBody>
          <a:bodyPr wrap="square" lIns="0" tIns="0" rIns="0" bIns="0">
            <a:spAutoFit/>
          </a:bodyPr>
          <a:lstStyle/>
          <a:p>
            <a:endParaRPr lang="en-US"/>
          </a:p>
        </p:txBody>
      </p:sp>
      <p:sp>
        <p:nvSpPr>
          <p:cNvPr id="29" name="Text Box 40"/>
          <p:cNvSpPr txBox="1">
            <a:spLocks noChangeArrowheads="1"/>
          </p:cNvSpPr>
          <p:nvPr/>
        </p:nvSpPr>
        <p:spPr bwMode="auto">
          <a:xfrm>
            <a:off x="6248400" y="5029200"/>
            <a:ext cx="2819400" cy="984885"/>
          </a:xfrm>
          <a:prstGeom prst="rect">
            <a:avLst/>
          </a:prstGeom>
          <a:noFill/>
          <a:ln w="19050">
            <a:noFill/>
            <a:miter lim="800000"/>
            <a:headEnd/>
            <a:tailEnd/>
          </a:ln>
        </p:spPr>
        <p:txBody>
          <a:bodyPr lIns="0" tIns="0" rIns="0" bIns="0">
            <a:spAutoFit/>
          </a:bodyPr>
          <a:lstStyle/>
          <a:p>
            <a:pPr marL="457200" indent="-457200" eaLnBrk="0" hangingPunct="0">
              <a:spcBef>
                <a:spcPct val="50000"/>
              </a:spcBef>
            </a:pPr>
            <a:r>
              <a:rPr lang="en-US" altLang="ja-JP" sz="1600" b="1" dirty="0">
                <a:solidFill>
                  <a:srgbClr val="FFC000"/>
                </a:solidFill>
                <a:latin typeface="Arial" pitchFamily="34" charset="0"/>
                <a:ea typeface="MS PGothic"/>
                <a:cs typeface="MS PGothic"/>
              </a:rPr>
              <a:t>X-Series </a:t>
            </a:r>
            <a:r>
              <a:rPr lang="en-US" altLang="ja-JP" sz="1600" b="1" dirty="0" smtClean="0">
                <a:solidFill>
                  <a:srgbClr val="FFC000"/>
                </a:solidFill>
                <a:latin typeface="Arial" pitchFamily="34" charset="0"/>
                <a:ea typeface="MS PGothic"/>
                <a:cs typeface="MS PGothic"/>
              </a:rPr>
              <a:t>Code Compatibility</a:t>
            </a:r>
            <a:endParaRPr lang="en-US" altLang="ja-JP" sz="1600" b="1" dirty="0">
              <a:solidFill>
                <a:srgbClr val="FFC000"/>
              </a:solidFill>
              <a:latin typeface="Arial" pitchFamily="34" charset="0"/>
              <a:ea typeface="MS PGothic"/>
              <a:cs typeface="MS PGothic"/>
            </a:endParaRPr>
          </a:p>
          <a:p>
            <a:pPr marL="287338" indent="-287338" eaLnBrk="0" hangingPunct="0">
              <a:spcBef>
                <a:spcPct val="50000"/>
              </a:spcBef>
              <a:buFont typeface="Wingdings" pitchFamily="2" charset="2"/>
              <a:buChar char="ü"/>
            </a:pPr>
            <a:r>
              <a:rPr lang="en-US" altLang="ja-JP" sz="1600" dirty="0">
                <a:solidFill>
                  <a:schemeClr val="tx1">
                    <a:lumMod val="50000"/>
                    <a:lumOff val="50000"/>
                  </a:schemeClr>
                </a:solidFill>
                <a:latin typeface="Arial" pitchFamily="34" charset="0"/>
                <a:ea typeface="MS PGothic"/>
                <a:cs typeface="MS PGothic"/>
              </a:rPr>
              <a:t>Backward CC with legacy</a:t>
            </a:r>
          </a:p>
          <a:p>
            <a:pPr marL="287338" indent="-287338" eaLnBrk="0" hangingPunct="0">
              <a:spcBef>
                <a:spcPct val="50000"/>
              </a:spcBef>
              <a:buFont typeface="Wingdings" pitchFamily="2" charset="2"/>
              <a:buChar char="ü"/>
            </a:pPr>
            <a:r>
              <a:rPr lang="en-US" altLang="ja-JP" sz="1600" dirty="0">
                <a:solidFill>
                  <a:schemeClr val="tx1">
                    <a:lumMod val="50000"/>
                    <a:lumOff val="50000"/>
                  </a:schemeClr>
                </a:solidFill>
                <a:latin typeface="Arial" pitchFamily="34" charset="0"/>
                <a:ea typeface="MS PGothic"/>
                <a:cs typeface="MS PGothic"/>
              </a:rPr>
              <a:t>Inherent X-Series CC</a:t>
            </a:r>
          </a:p>
        </p:txBody>
      </p:sp>
      <p:grpSp>
        <p:nvGrpSpPr>
          <p:cNvPr id="35" name="Group 33"/>
          <p:cNvGrpSpPr/>
          <p:nvPr/>
        </p:nvGrpSpPr>
        <p:grpSpPr>
          <a:xfrm>
            <a:off x="6416740" y="555008"/>
            <a:ext cx="1567356" cy="1614975"/>
            <a:chOff x="5479480" y="230187"/>
            <a:chExt cx="1990053" cy="2050516"/>
          </a:xfrm>
        </p:grpSpPr>
        <p:pic>
          <p:nvPicPr>
            <p:cNvPr id="4" name="Picture 2"/>
            <p:cNvPicPr>
              <a:picLocks noChangeAspect="1" noChangeArrowheads="1"/>
            </p:cNvPicPr>
            <p:nvPr/>
          </p:nvPicPr>
          <p:blipFill>
            <a:blip r:embed="rId9" cstate="print"/>
            <a:srcRect/>
            <a:stretch>
              <a:fillRect/>
            </a:stretch>
          </p:blipFill>
          <p:spPr bwMode="auto">
            <a:xfrm>
              <a:off x="5479480" y="533400"/>
              <a:ext cx="1453133" cy="685800"/>
            </a:xfrm>
            <a:prstGeom prst="rect">
              <a:avLst/>
            </a:prstGeom>
            <a:noFill/>
            <a:ln w="9525">
              <a:noFill/>
              <a:miter lim="800000"/>
              <a:headEnd/>
              <a:tailEnd/>
            </a:ln>
            <a:effectLst/>
          </p:spPr>
        </p:pic>
        <p:sp>
          <p:nvSpPr>
            <p:cNvPr id="19" name="AutoShape 33"/>
            <p:cNvSpPr>
              <a:spLocks noChangeArrowheads="1"/>
            </p:cNvSpPr>
            <p:nvPr/>
          </p:nvSpPr>
          <p:spPr bwMode="auto">
            <a:xfrm>
              <a:off x="6629400" y="230187"/>
              <a:ext cx="608013" cy="455613"/>
            </a:xfrm>
            <a:prstGeom prst="irregularSeal1">
              <a:avLst/>
            </a:prstGeom>
            <a:solidFill>
              <a:srgbClr val="993366"/>
            </a:solidFill>
            <a:ln w="19050">
              <a:solidFill>
                <a:schemeClr val="bg1"/>
              </a:solidFill>
              <a:miter lim="800000"/>
              <a:headEnd/>
              <a:tailEnd/>
            </a:ln>
          </p:spPr>
          <p:txBody>
            <a:bodyPr wrap="none" lIns="0" tIns="0" rIns="0" bIns="0" anchor="ctr"/>
            <a:lstStyle/>
            <a:p>
              <a:pPr algn="ctr"/>
              <a:r>
                <a:rPr lang="en-US" altLang="zh-CN" sz="1000" b="1" dirty="0">
                  <a:solidFill>
                    <a:schemeClr val="bg1"/>
                  </a:solidFill>
                  <a:latin typeface="Calibri" pitchFamily="34" charset="0"/>
                  <a:ea typeface="SimSun"/>
                  <a:cs typeface="SimSun"/>
                </a:rPr>
                <a:t>Oct 09</a:t>
              </a:r>
            </a:p>
          </p:txBody>
        </p:sp>
        <p:sp>
          <p:nvSpPr>
            <p:cNvPr id="22" name="Text Box 29"/>
            <p:cNvSpPr txBox="1">
              <a:spLocks noChangeArrowheads="1"/>
            </p:cNvSpPr>
            <p:nvPr/>
          </p:nvSpPr>
          <p:spPr bwMode="auto">
            <a:xfrm>
              <a:off x="5486400" y="1219200"/>
              <a:ext cx="1676400" cy="923330"/>
            </a:xfrm>
            <a:prstGeom prst="rect">
              <a:avLst/>
            </a:prstGeom>
            <a:noFill/>
            <a:ln w="9525">
              <a:noFill/>
              <a:miter lim="800000"/>
              <a:headEnd/>
              <a:tailEnd/>
            </a:ln>
          </p:spPr>
          <p:txBody>
            <a:bodyPr>
              <a:spAutoFit/>
            </a:bodyPr>
            <a:lstStyle/>
            <a:p>
              <a:r>
                <a:rPr lang="en-US" sz="1400" b="1" dirty="0">
                  <a:latin typeface="Arial" pitchFamily="34" charset="0"/>
                </a:rPr>
                <a:t>PXA</a:t>
              </a:r>
            </a:p>
            <a:p>
              <a:r>
                <a:rPr lang="en-US" sz="1000" b="1" dirty="0">
                  <a:solidFill>
                    <a:schemeClr val="tx2"/>
                  </a:solidFill>
                  <a:latin typeface="Arial" pitchFamily="34" charset="0"/>
                </a:rPr>
                <a:t>X-Series</a:t>
              </a:r>
            </a:p>
            <a:p>
              <a:r>
                <a:rPr lang="en-US" sz="1000" b="1" dirty="0">
                  <a:solidFill>
                    <a:schemeClr val="tx2"/>
                  </a:solidFill>
                  <a:latin typeface="Arial" pitchFamily="34" charset="0"/>
                </a:rPr>
                <a:t>High-performance </a:t>
              </a:r>
              <a:br>
                <a:rPr lang="en-US" sz="1000" b="1" dirty="0">
                  <a:solidFill>
                    <a:schemeClr val="tx2"/>
                  </a:solidFill>
                  <a:latin typeface="Arial" pitchFamily="34" charset="0"/>
                </a:rPr>
              </a:br>
              <a:r>
                <a:rPr lang="en-US" sz="1000" b="1" dirty="0">
                  <a:solidFill>
                    <a:schemeClr val="tx2"/>
                  </a:solidFill>
                  <a:latin typeface="Arial" pitchFamily="34" charset="0"/>
                </a:rPr>
                <a:t>3 Hz to </a:t>
              </a:r>
              <a:r>
                <a:rPr lang="en-US" sz="1000" b="1" dirty="0" smtClean="0">
                  <a:solidFill>
                    <a:schemeClr val="tx2"/>
                  </a:solidFill>
                  <a:latin typeface="Arial" pitchFamily="34" charset="0"/>
                </a:rPr>
                <a:t>26.5 GHz</a:t>
              </a:r>
            </a:p>
            <a:p>
              <a:r>
                <a:rPr lang="en-US" sz="1000" b="1" dirty="0" smtClean="0">
                  <a:solidFill>
                    <a:schemeClr val="tx2"/>
                  </a:solidFill>
                  <a:latin typeface="Arial" pitchFamily="34" charset="0"/>
                </a:rPr>
                <a:t>3 Hz to 43/44/50 GHz</a:t>
              </a:r>
              <a:endParaRPr lang="en-US" sz="1000" b="1" dirty="0">
                <a:solidFill>
                  <a:schemeClr val="tx2"/>
                </a:solidFill>
                <a:latin typeface="Arial" pitchFamily="34" charset="0"/>
              </a:endParaRPr>
            </a:p>
          </p:txBody>
        </p:sp>
        <p:sp>
          <p:nvSpPr>
            <p:cNvPr id="30" name="AutoShape 33"/>
            <p:cNvSpPr>
              <a:spLocks noChangeArrowheads="1"/>
            </p:cNvSpPr>
            <p:nvPr/>
          </p:nvSpPr>
          <p:spPr bwMode="auto">
            <a:xfrm>
              <a:off x="6861520" y="1825090"/>
              <a:ext cx="608013" cy="455613"/>
            </a:xfrm>
            <a:prstGeom prst="irregularSeal1">
              <a:avLst/>
            </a:prstGeom>
            <a:solidFill>
              <a:srgbClr val="993366"/>
            </a:solidFill>
            <a:ln w="19050">
              <a:solidFill>
                <a:schemeClr val="bg1"/>
              </a:solidFill>
              <a:miter lim="800000"/>
              <a:headEnd/>
              <a:tailEnd/>
            </a:ln>
          </p:spPr>
          <p:txBody>
            <a:bodyPr wrap="none" lIns="0" tIns="0" rIns="0" bIns="0" anchor="ctr"/>
            <a:lstStyle/>
            <a:p>
              <a:pPr algn="ctr"/>
              <a:r>
                <a:rPr lang="en-US" altLang="zh-CN" sz="1000" b="1" dirty="0" smtClean="0">
                  <a:solidFill>
                    <a:schemeClr val="bg1"/>
                  </a:solidFill>
                  <a:latin typeface="Calibri" pitchFamily="34" charset="0"/>
                  <a:ea typeface="SimSun"/>
                  <a:cs typeface="SimSun"/>
                </a:rPr>
                <a:t>Apr 11</a:t>
              </a:r>
              <a:endParaRPr lang="en-US" altLang="zh-CN" sz="1000" b="1" dirty="0">
                <a:solidFill>
                  <a:schemeClr val="bg1"/>
                </a:solidFill>
                <a:latin typeface="Calibri" pitchFamily="34" charset="0"/>
                <a:ea typeface="SimSun"/>
                <a:cs typeface="SimSun"/>
              </a:endParaRPr>
            </a:p>
          </p:txBody>
        </p:sp>
      </p:grpSp>
      <p:sp>
        <p:nvSpPr>
          <p:cNvPr id="39" name="Slide Number Placeholder 1"/>
          <p:cNvSpPr>
            <a:spLocks noGrp="1"/>
          </p:cNvSpPr>
          <p:nvPr>
            <p:ph type="sldNum" sz="quarter" idx="10"/>
          </p:nvPr>
        </p:nvSpPr>
        <p:spPr>
          <a:xfrm>
            <a:off x="147638" y="6629400"/>
            <a:ext cx="614362" cy="152400"/>
          </a:xfrm>
        </p:spPr>
        <p:txBody>
          <a:bodyPr/>
          <a:lstStyle/>
          <a:p>
            <a:pPr>
              <a:defRPr/>
            </a:pPr>
            <a:r>
              <a:rPr lang="en-US" dirty="0" smtClean="0"/>
              <a:t>Page </a:t>
            </a:r>
            <a:fld id="{3EAE490C-CE03-4F3A-9A03-A92ACB77D3B7}" type="slidenum">
              <a:rPr lang="en-US" smtClean="0"/>
              <a:pPr>
                <a:defRPr/>
              </a:pPr>
              <a:t>90</a:t>
            </a:fld>
            <a:endParaRPr lang="en-US" dirty="0"/>
          </a:p>
        </p:txBody>
      </p:sp>
      <p:pic>
        <p:nvPicPr>
          <p:cNvPr id="38" name="Picture 2" descr="N9320A (2)"/>
          <p:cNvPicPr>
            <a:picLocks noChangeAspect="1" noChangeArrowheads="1"/>
          </p:cNvPicPr>
          <p:nvPr/>
        </p:nvPicPr>
        <p:blipFill>
          <a:blip r:embed="rId10" cstate="print"/>
          <a:srcRect/>
          <a:stretch>
            <a:fillRect/>
          </a:stretch>
        </p:blipFill>
        <p:spPr bwMode="auto">
          <a:xfrm>
            <a:off x="865496" y="2853512"/>
            <a:ext cx="1066800" cy="585787"/>
          </a:xfrm>
          <a:prstGeom prst="rect">
            <a:avLst/>
          </a:prstGeom>
          <a:noFill/>
          <a:ln w="9525">
            <a:noFill/>
            <a:miter lim="800000"/>
            <a:headEnd/>
            <a:tailEnd/>
          </a:ln>
        </p:spPr>
      </p:pic>
      <p:sp>
        <p:nvSpPr>
          <p:cNvPr id="40" name="Text Box 9"/>
          <p:cNvSpPr txBox="1">
            <a:spLocks noChangeArrowheads="1"/>
          </p:cNvSpPr>
          <p:nvPr/>
        </p:nvSpPr>
        <p:spPr bwMode="auto">
          <a:xfrm>
            <a:off x="992014" y="3428970"/>
            <a:ext cx="1207554" cy="1027974"/>
          </a:xfrm>
          <a:prstGeom prst="rect">
            <a:avLst/>
          </a:prstGeom>
          <a:noFill/>
          <a:ln w="9525">
            <a:noFill/>
            <a:miter lim="800000"/>
            <a:headEnd/>
            <a:tailEnd/>
          </a:ln>
        </p:spPr>
        <p:txBody>
          <a:bodyPr wrap="square">
            <a:spAutoFit/>
          </a:bodyPr>
          <a:lstStyle/>
          <a:p>
            <a:pPr eaLnBrk="0" hangingPunct="0">
              <a:lnSpc>
                <a:spcPct val="95000"/>
              </a:lnSpc>
              <a:spcBef>
                <a:spcPct val="50000"/>
              </a:spcBef>
              <a:spcAft>
                <a:spcPct val="50000"/>
              </a:spcAft>
            </a:pPr>
            <a:r>
              <a:rPr lang="en-US" sz="1400" b="1" dirty="0"/>
              <a:t>N9320B</a:t>
            </a:r>
            <a:r>
              <a:rPr lang="en-US" sz="2000" b="1" dirty="0"/>
              <a:t>    </a:t>
            </a:r>
            <a:r>
              <a:rPr lang="en-US" sz="1100" b="1" dirty="0" smtClean="0">
                <a:solidFill>
                  <a:schemeClr val="tx2"/>
                </a:solidFill>
              </a:rPr>
              <a:t>9KHz to 3 GHz Basic </a:t>
            </a:r>
            <a:r>
              <a:rPr lang="en-US" sz="1100" b="1" dirty="0">
                <a:solidFill>
                  <a:schemeClr val="tx2"/>
                </a:solidFill>
              </a:rPr>
              <a:t>performance, </a:t>
            </a:r>
            <a:r>
              <a:rPr lang="en-US" sz="1100" b="1" dirty="0" smtClean="0">
                <a:solidFill>
                  <a:schemeClr val="tx2"/>
                </a:solidFill>
              </a:rPr>
              <a:t>bench top</a:t>
            </a:r>
            <a:endParaRPr lang="en-US" sz="1100" b="1" dirty="0">
              <a:solidFill>
                <a:schemeClr val="tx2"/>
              </a:solidFill>
            </a:endParaRPr>
          </a:p>
        </p:txBody>
      </p:sp>
      <p:sp>
        <p:nvSpPr>
          <p:cNvPr id="42" name="Text Box 9"/>
          <p:cNvSpPr txBox="1">
            <a:spLocks noChangeArrowheads="1"/>
          </p:cNvSpPr>
          <p:nvPr/>
        </p:nvSpPr>
        <p:spPr bwMode="auto">
          <a:xfrm>
            <a:off x="152400" y="5220426"/>
            <a:ext cx="1295400" cy="706347"/>
          </a:xfrm>
          <a:prstGeom prst="rect">
            <a:avLst/>
          </a:prstGeom>
          <a:noFill/>
          <a:ln w="9525">
            <a:noFill/>
            <a:miter lim="800000"/>
            <a:headEnd/>
            <a:tailEnd/>
          </a:ln>
        </p:spPr>
        <p:txBody>
          <a:bodyPr wrap="square">
            <a:spAutoFit/>
          </a:bodyPr>
          <a:lstStyle/>
          <a:p>
            <a:pPr eaLnBrk="0" hangingPunct="0">
              <a:lnSpc>
                <a:spcPct val="95000"/>
              </a:lnSpc>
              <a:spcBef>
                <a:spcPct val="50000"/>
              </a:spcBef>
              <a:spcAft>
                <a:spcPct val="50000"/>
              </a:spcAft>
            </a:pPr>
            <a:r>
              <a:rPr lang="en-US" sz="1400" b="1" dirty="0" smtClean="0"/>
              <a:t>N9340B   </a:t>
            </a:r>
            <a:r>
              <a:rPr lang="en-US" sz="2000" b="1" dirty="0" smtClean="0"/>
              <a:t> </a:t>
            </a:r>
            <a:r>
              <a:rPr lang="en-US" sz="1100" b="1" dirty="0" smtClean="0">
                <a:solidFill>
                  <a:schemeClr val="tx2"/>
                </a:solidFill>
              </a:rPr>
              <a:t>100KHz to 3 GHz  Handheld</a:t>
            </a:r>
            <a:endParaRPr lang="en-US" sz="1100" b="1" dirty="0">
              <a:solidFill>
                <a:schemeClr val="tx2"/>
              </a:solidFill>
            </a:endParaRPr>
          </a:p>
        </p:txBody>
      </p:sp>
      <p:pic>
        <p:nvPicPr>
          <p:cNvPr id="43" name="Picture 42" descr="N9343C.jpg"/>
          <p:cNvPicPr>
            <a:picLocks noChangeAspect="1"/>
          </p:cNvPicPr>
          <p:nvPr/>
        </p:nvPicPr>
        <p:blipFill>
          <a:blip r:embed="rId11" cstate="print"/>
          <a:stretch>
            <a:fillRect/>
          </a:stretch>
        </p:blipFill>
        <p:spPr>
          <a:xfrm>
            <a:off x="1710144" y="4498762"/>
            <a:ext cx="1337856" cy="870494"/>
          </a:xfrm>
          <a:prstGeom prst="rect">
            <a:avLst/>
          </a:prstGeom>
        </p:spPr>
      </p:pic>
      <p:sp>
        <p:nvSpPr>
          <p:cNvPr id="44" name="Text Box 9"/>
          <p:cNvSpPr txBox="1">
            <a:spLocks noChangeArrowheads="1"/>
          </p:cNvSpPr>
          <p:nvPr/>
        </p:nvSpPr>
        <p:spPr bwMode="auto">
          <a:xfrm>
            <a:off x="1744640" y="5230504"/>
            <a:ext cx="1912960" cy="706347"/>
          </a:xfrm>
          <a:prstGeom prst="rect">
            <a:avLst/>
          </a:prstGeom>
          <a:noFill/>
          <a:ln w="9525">
            <a:noFill/>
            <a:miter lim="800000"/>
            <a:headEnd/>
            <a:tailEnd/>
          </a:ln>
        </p:spPr>
        <p:txBody>
          <a:bodyPr wrap="square">
            <a:spAutoFit/>
          </a:bodyPr>
          <a:lstStyle/>
          <a:p>
            <a:pPr eaLnBrk="0" hangingPunct="0">
              <a:lnSpc>
                <a:spcPct val="95000"/>
              </a:lnSpc>
              <a:spcBef>
                <a:spcPct val="50000"/>
              </a:spcBef>
              <a:spcAft>
                <a:spcPct val="50000"/>
              </a:spcAft>
            </a:pPr>
            <a:r>
              <a:rPr lang="en-US" sz="1400" b="1" dirty="0" smtClean="0"/>
              <a:t>N9342/43/44C</a:t>
            </a:r>
            <a:r>
              <a:rPr lang="en-US" sz="2000" b="1" dirty="0" smtClean="0"/>
              <a:t>    </a:t>
            </a:r>
            <a:r>
              <a:rPr lang="en-US" sz="1100" b="1" dirty="0" smtClean="0">
                <a:solidFill>
                  <a:schemeClr val="tx2"/>
                </a:solidFill>
              </a:rPr>
              <a:t>100KHz to 7/13.6/20 GHz  Handhelds</a:t>
            </a:r>
            <a:endParaRPr lang="en-US" sz="1100" b="1" dirty="0">
              <a:solidFill>
                <a:schemeClr val="tx2"/>
              </a:solidFill>
            </a:endParaRPr>
          </a:p>
        </p:txBody>
      </p:sp>
      <p:pic>
        <p:nvPicPr>
          <p:cNvPr id="45" name="Picture 17" descr="N9340A"/>
          <p:cNvPicPr>
            <a:picLocks noChangeAspect="1" noChangeArrowheads="1"/>
          </p:cNvPicPr>
          <p:nvPr/>
        </p:nvPicPr>
        <p:blipFill>
          <a:blip r:embed="rId12" cstate="print"/>
          <a:srcRect/>
          <a:stretch>
            <a:fillRect/>
          </a:stretch>
        </p:blipFill>
        <p:spPr bwMode="auto">
          <a:xfrm>
            <a:off x="141393" y="4545798"/>
            <a:ext cx="1186991" cy="78820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28600" y="76200"/>
            <a:ext cx="8366125" cy="555625"/>
          </a:xfrm>
        </p:spPr>
        <p:txBody>
          <a:bodyPr/>
          <a:lstStyle/>
          <a:p>
            <a:r>
              <a:rPr lang="en-US" dirty="0" smtClean="0"/>
              <a:t>Agilent Spectrum Analyzer Families (X-Series)</a:t>
            </a:r>
          </a:p>
        </p:txBody>
      </p:sp>
      <p:pic>
        <p:nvPicPr>
          <p:cNvPr id="80899" name="Picture 6" descr="N9020A_6_2006Apr"/>
          <p:cNvPicPr>
            <a:picLocks noChangeAspect="1" noChangeArrowheads="1"/>
          </p:cNvPicPr>
          <p:nvPr/>
        </p:nvPicPr>
        <p:blipFill>
          <a:blip r:embed="rId3" cstate="print">
            <a:lum bright="6000"/>
          </a:blip>
          <a:srcRect l="7500" r="5000" b="8540"/>
          <a:stretch>
            <a:fillRect/>
          </a:stretch>
        </p:blipFill>
        <p:spPr bwMode="auto">
          <a:xfrm>
            <a:off x="0" y="3505200"/>
            <a:ext cx="2752725" cy="1683901"/>
          </a:xfrm>
          <a:prstGeom prst="rect">
            <a:avLst/>
          </a:prstGeom>
          <a:noFill/>
          <a:ln w="9525">
            <a:noFill/>
            <a:miter lim="800000"/>
            <a:headEnd/>
            <a:tailEnd/>
          </a:ln>
        </p:spPr>
      </p:pic>
      <p:sp>
        <p:nvSpPr>
          <p:cNvPr id="80900" name="Text Box 7"/>
          <p:cNvSpPr txBox="1">
            <a:spLocks noChangeArrowheads="1"/>
          </p:cNvSpPr>
          <p:nvPr/>
        </p:nvSpPr>
        <p:spPr bwMode="auto">
          <a:xfrm>
            <a:off x="2743200" y="3505200"/>
            <a:ext cx="6311900" cy="2323713"/>
          </a:xfrm>
          <a:prstGeom prst="rect">
            <a:avLst/>
          </a:prstGeom>
          <a:noFill/>
          <a:ln w="9525">
            <a:noFill/>
            <a:miter lim="800000"/>
            <a:headEnd/>
            <a:tailEnd/>
          </a:ln>
        </p:spPr>
        <p:txBody>
          <a:bodyPr lIns="0" tIns="0" rIns="0" bIns="0">
            <a:spAutoFit/>
          </a:bodyPr>
          <a:lstStyle/>
          <a:p>
            <a:pPr>
              <a:buClr>
                <a:srgbClr val="000000"/>
              </a:buClr>
              <a:buSzPct val="90000"/>
              <a:buFont typeface="Monotype Sorts" pitchFamily="2" charset="2"/>
              <a:buNone/>
            </a:pPr>
            <a:r>
              <a:rPr lang="en-US" sz="1500" b="1" dirty="0">
                <a:latin typeface="Agilent TT Cond" pitchFamily="34" charset="0"/>
              </a:rPr>
              <a:t>MXA Series</a:t>
            </a:r>
          </a:p>
          <a:p>
            <a:pPr>
              <a:buClr>
                <a:srgbClr val="000000"/>
              </a:buClr>
              <a:buFont typeface="Agilent TT Cond" pitchFamily="34" charset="0"/>
              <a:buChar char="•"/>
            </a:pPr>
            <a:r>
              <a:rPr lang="en-US" sz="1500" dirty="0">
                <a:latin typeface="Agilent TT Cond" pitchFamily="34" charset="0"/>
              </a:rPr>
              <a:t> </a:t>
            </a:r>
            <a:r>
              <a:rPr lang="en-US" sz="1500" dirty="0">
                <a:solidFill>
                  <a:srgbClr val="FF0000"/>
                </a:solidFill>
                <a:latin typeface="Agilent TT Cond" pitchFamily="34" charset="0"/>
              </a:rPr>
              <a:t>Mid</a:t>
            </a:r>
            <a:r>
              <a:rPr lang="en-US" sz="1500" dirty="0">
                <a:latin typeface="Agilent TT Cond" pitchFamily="34" charset="0"/>
              </a:rPr>
              <a:t>-Performance SA  -- 20 Hz to 3.6, 8.4, 13.6, </a:t>
            </a:r>
            <a:r>
              <a:rPr lang="en-US" sz="1500" dirty="0" smtClean="0">
                <a:latin typeface="Agilent TT Cond" pitchFamily="34" charset="0"/>
              </a:rPr>
              <a:t>26.5 GHz</a:t>
            </a:r>
            <a:endParaRPr lang="en-US" sz="1500" dirty="0">
              <a:latin typeface="Agilent TT Cond" pitchFamily="34" charset="0"/>
            </a:endParaRPr>
          </a:p>
          <a:p>
            <a:pPr>
              <a:buClr>
                <a:srgbClr val="000000"/>
              </a:buClr>
              <a:buFont typeface="Agilent TT Cond" pitchFamily="34" charset="0"/>
              <a:buChar char="•"/>
            </a:pPr>
            <a:r>
              <a:rPr lang="en-US" sz="1500" dirty="0">
                <a:latin typeface="Agilent TT Cond" pitchFamily="34" charset="0"/>
              </a:rPr>
              <a:t> All digital IF  --  160 RBW settings FFT or swept</a:t>
            </a:r>
          </a:p>
          <a:p>
            <a:pPr>
              <a:buClr>
                <a:srgbClr val="000000"/>
              </a:buClr>
              <a:buFont typeface="Agilent TT Cond" pitchFamily="34" charset="0"/>
              <a:buChar char="•"/>
            </a:pPr>
            <a:r>
              <a:rPr lang="en-US" sz="1500" dirty="0">
                <a:latin typeface="Agilent TT Cond" pitchFamily="34" charset="0"/>
              </a:rPr>
              <a:t> </a:t>
            </a:r>
            <a:r>
              <a:rPr lang="en-US" sz="1500" dirty="0" smtClean="0">
                <a:latin typeface="Agilent TT Cond" pitchFamily="34" charset="0"/>
              </a:rPr>
              <a:t>25 MHz std/40 MHz optional </a:t>
            </a:r>
            <a:r>
              <a:rPr lang="en-US" sz="1500" dirty="0">
                <a:latin typeface="Agilent TT Cond" pitchFamily="34" charset="0"/>
              </a:rPr>
              <a:t>analysis </a:t>
            </a:r>
            <a:r>
              <a:rPr lang="en-US" sz="1500" dirty="0" smtClean="0">
                <a:latin typeface="Agilent TT Cond" pitchFamily="34" charset="0"/>
              </a:rPr>
              <a:t>BW</a:t>
            </a:r>
          </a:p>
          <a:p>
            <a:pPr>
              <a:buClr>
                <a:srgbClr val="000000"/>
              </a:buClr>
              <a:buFont typeface="Agilent TT Cond" pitchFamily="34" charset="0"/>
              <a:buChar char="•"/>
            </a:pPr>
            <a:r>
              <a:rPr lang="en-US" sz="1500" dirty="0" smtClean="0">
                <a:latin typeface="Agilent TT Cond" pitchFamily="34" charset="0"/>
              </a:rPr>
              <a:t> Analog baseband IQ inputs with 40 MHz baseband analysis bandwidth</a:t>
            </a:r>
            <a:endParaRPr lang="en-US" sz="1500" dirty="0">
              <a:latin typeface="Agilent TT Cond" pitchFamily="34" charset="0"/>
            </a:endParaRPr>
          </a:p>
          <a:p>
            <a:pPr>
              <a:buClr>
                <a:srgbClr val="000000"/>
              </a:buClr>
              <a:buFont typeface="Agilent TT Cond" pitchFamily="34" charset="0"/>
              <a:buChar char="•"/>
            </a:pPr>
            <a:r>
              <a:rPr lang="en-US" sz="1500" dirty="0">
                <a:latin typeface="Agilent TT Cond" pitchFamily="34" charset="0"/>
              </a:rPr>
              <a:t> </a:t>
            </a:r>
            <a:r>
              <a:rPr lang="en-US" sz="1500" dirty="0" smtClean="0">
                <a:latin typeface="Agilent TT Cond" pitchFamily="34" charset="0"/>
              </a:rPr>
              <a:t>O</a:t>
            </a:r>
            <a:r>
              <a:rPr lang="en-US" sz="1500" dirty="0" smtClean="0"/>
              <a:t>ver 25 measurement applications including </a:t>
            </a:r>
            <a:r>
              <a:rPr lang="en-US" sz="1500" dirty="0" err="1" smtClean="0"/>
              <a:t>WiMax</a:t>
            </a:r>
            <a:r>
              <a:rPr lang="en-US" sz="1500" dirty="0" smtClean="0"/>
              <a:t>, GSM, W-CDMA</a:t>
            </a:r>
          </a:p>
          <a:p>
            <a:pPr>
              <a:buClr>
                <a:srgbClr val="000000"/>
              </a:buClr>
              <a:buFont typeface="Agilent TT Cond" pitchFamily="34" charset="0"/>
              <a:buChar char="•"/>
            </a:pPr>
            <a:r>
              <a:rPr lang="en-US" sz="1500" dirty="0" smtClean="0"/>
              <a:t> Programming remote language compatibility w/ PSA, </a:t>
            </a:r>
            <a:r>
              <a:rPr lang="en-US" sz="1600" dirty="0" smtClean="0"/>
              <a:t>8566/68, 856x</a:t>
            </a:r>
            <a:r>
              <a:rPr lang="en-US" sz="1500" dirty="0" smtClean="0"/>
              <a:t> and</a:t>
            </a:r>
          </a:p>
          <a:p>
            <a:pPr>
              <a:buClr>
                <a:srgbClr val="000000"/>
              </a:buClr>
            </a:pPr>
            <a:r>
              <a:rPr lang="en-US" sz="1500" dirty="0" smtClean="0"/>
              <a:t>  other X-Series</a:t>
            </a:r>
            <a:endParaRPr lang="en-US" sz="1500" dirty="0">
              <a:latin typeface="Agilent TT Cond" pitchFamily="34" charset="0"/>
            </a:endParaRPr>
          </a:p>
          <a:p>
            <a:pPr>
              <a:buClr>
                <a:srgbClr val="000000"/>
              </a:buClr>
              <a:buFont typeface="Agilent TT Cond" pitchFamily="34" charset="0"/>
              <a:buChar char="•"/>
            </a:pPr>
            <a:r>
              <a:rPr lang="en-US" sz="1500" dirty="0">
                <a:latin typeface="Agilent TT Cond" pitchFamily="34" charset="0"/>
              </a:rPr>
              <a:t> </a:t>
            </a:r>
            <a:r>
              <a:rPr lang="en-US" sz="1500" dirty="0" smtClean="0">
                <a:latin typeface="Agilent TT Cond" pitchFamily="34" charset="0"/>
              </a:rPr>
              <a:t>89600 VSA </a:t>
            </a:r>
            <a:r>
              <a:rPr lang="en-US" sz="1500" dirty="0">
                <a:latin typeface="Agilent TT Cond" pitchFamily="34" charset="0"/>
              </a:rPr>
              <a:t>software runs inside </a:t>
            </a:r>
            <a:r>
              <a:rPr lang="en-US" sz="1500" dirty="0" smtClean="0">
                <a:latin typeface="Agilent TT Cond" pitchFamily="34" charset="0"/>
              </a:rPr>
              <a:t>MXA with more than 70 signal formats </a:t>
            </a:r>
          </a:p>
          <a:p>
            <a:pPr>
              <a:buClr>
                <a:srgbClr val="000000"/>
              </a:buClr>
              <a:buFont typeface="Agilent TT Cond" pitchFamily="34" charset="0"/>
              <a:buChar char="•"/>
            </a:pPr>
            <a:r>
              <a:rPr lang="en-US" sz="1500" dirty="0" smtClean="0">
                <a:latin typeface="Agilent TT Cond" pitchFamily="34" charset="0"/>
              </a:rPr>
              <a:t> Connectivity: GPIB, USB 2.0, LAN (1000Base-T), LXI class-C compliant</a:t>
            </a:r>
          </a:p>
        </p:txBody>
      </p:sp>
      <p:sp>
        <p:nvSpPr>
          <p:cNvPr id="7" name="Footer Placeholder 6"/>
          <p:cNvSpPr>
            <a:spLocks noGrp="1"/>
          </p:cNvSpPr>
          <p:nvPr>
            <p:ph type="ftr" sz="quarter" idx="10"/>
          </p:nvPr>
        </p:nvSpPr>
        <p:spPr/>
        <p:txBody>
          <a:bodyPr/>
          <a:lstStyle/>
          <a:p>
            <a:r>
              <a:rPr lang="en-US" dirty="0" smtClean="0"/>
              <a:t>Back to Basics Training</a:t>
            </a:r>
            <a:endParaRPr lang="en-US" dirty="0"/>
          </a:p>
        </p:txBody>
      </p:sp>
      <p:grpSp>
        <p:nvGrpSpPr>
          <p:cNvPr id="2" name="Group 37"/>
          <p:cNvGrpSpPr>
            <a:grpSpLocks noChangeAspect="1"/>
          </p:cNvGrpSpPr>
          <p:nvPr/>
        </p:nvGrpSpPr>
        <p:grpSpPr>
          <a:xfrm>
            <a:off x="0" y="990600"/>
            <a:ext cx="2724382" cy="1447800"/>
            <a:chOff x="3201786" y="774"/>
            <a:chExt cx="1521227" cy="808414"/>
          </a:xfrm>
        </p:grpSpPr>
        <p:sp>
          <p:nvSpPr>
            <p:cNvPr id="10" name="Rectangle 9"/>
            <p:cNvSpPr/>
            <p:nvPr/>
          </p:nvSpPr>
          <p:spPr>
            <a:xfrm>
              <a:off x="3201786" y="90416"/>
              <a:ext cx="1521227" cy="718772"/>
            </a:xfrm>
            <a:prstGeom prst="rect">
              <a:avLst/>
            </a:prstGeom>
            <a:blipFill rotWithShape="0">
              <a:blip r:embed="rId4" cstate="screen"/>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angle 10"/>
            <p:cNvSpPr/>
            <p:nvPr/>
          </p:nvSpPr>
          <p:spPr>
            <a:xfrm>
              <a:off x="3201786" y="774"/>
              <a:ext cx="1521227" cy="7187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algn="ctr" defTabSz="800100" fontAlgn="auto">
                <a:lnSpc>
                  <a:spcPct val="90000"/>
                </a:lnSpc>
                <a:spcAft>
                  <a:spcPct val="35000"/>
                </a:spcAft>
              </a:pPr>
              <a:endParaRPr lang="en-US" sz="1800" dirty="0">
                <a:solidFill>
                  <a:srgbClr val="FFFFFF"/>
                </a:solidFill>
              </a:endParaRPr>
            </a:p>
          </p:txBody>
        </p:sp>
      </p:grpSp>
      <p:sp>
        <p:nvSpPr>
          <p:cNvPr id="12" name="Rectangle 11"/>
          <p:cNvSpPr/>
          <p:nvPr/>
        </p:nvSpPr>
        <p:spPr>
          <a:xfrm>
            <a:off x="2667000" y="838200"/>
            <a:ext cx="6400800" cy="2169825"/>
          </a:xfrm>
          <a:prstGeom prst="rect">
            <a:avLst/>
          </a:prstGeom>
        </p:spPr>
        <p:txBody>
          <a:bodyPr wrap="square">
            <a:spAutoFit/>
          </a:bodyPr>
          <a:lstStyle/>
          <a:p>
            <a:pPr>
              <a:buClr>
                <a:srgbClr val="000000"/>
              </a:buClr>
              <a:buSzPct val="90000"/>
              <a:buFont typeface="Monotype Sorts" pitchFamily="2" charset="2"/>
              <a:buNone/>
            </a:pPr>
            <a:r>
              <a:rPr lang="en-US" sz="1500" b="1" dirty="0" smtClean="0">
                <a:latin typeface="Agilent TT Cond" pitchFamily="34" charset="0"/>
              </a:rPr>
              <a:t>PXA Series</a:t>
            </a:r>
          </a:p>
          <a:p>
            <a:pPr>
              <a:buClr>
                <a:srgbClr val="000000"/>
              </a:buClr>
              <a:buFont typeface="Agilent TT Cond" pitchFamily="34" charset="0"/>
              <a:buChar char="•"/>
            </a:pPr>
            <a:r>
              <a:rPr lang="en-US" sz="1500" dirty="0" smtClean="0">
                <a:latin typeface="Agilent TT Cond" pitchFamily="34" charset="0"/>
              </a:rPr>
              <a:t> </a:t>
            </a:r>
            <a:r>
              <a:rPr lang="en-US" sz="1500" dirty="0" smtClean="0">
                <a:solidFill>
                  <a:srgbClr val="FF0000"/>
                </a:solidFill>
                <a:latin typeface="Agilent TT Cond" pitchFamily="34" charset="0"/>
              </a:rPr>
              <a:t>Highest </a:t>
            </a:r>
            <a:r>
              <a:rPr lang="en-US" sz="1500" dirty="0" smtClean="0">
                <a:latin typeface="Agilent TT Cond" pitchFamily="34" charset="0"/>
              </a:rPr>
              <a:t>Performance</a:t>
            </a:r>
            <a:r>
              <a:rPr lang="en-US" sz="1500" dirty="0" smtClean="0">
                <a:solidFill>
                  <a:srgbClr val="FF0000"/>
                </a:solidFill>
                <a:latin typeface="Agilent TT Cond" pitchFamily="34" charset="0"/>
              </a:rPr>
              <a:t> </a:t>
            </a:r>
            <a:r>
              <a:rPr lang="en-US" sz="1500" dirty="0" smtClean="0">
                <a:latin typeface="Agilent TT Cond" pitchFamily="34" charset="0"/>
              </a:rPr>
              <a:t>SA  -- 3 Hz to 3.6, 8.4, 13.6, 26.5, 43, 44 or 50 GHz</a:t>
            </a:r>
          </a:p>
          <a:p>
            <a:pPr>
              <a:buClr>
                <a:srgbClr val="000000"/>
              </a:buClr>
              <a:buFont typeface="Agilent TT Cond" pitchFamily="34" charset="0"/>
              <a:buChar char="•"/>
            </a:pPr>
            <a:r>
              <a:rPr lang="en-US" sz="1500" dirty="0" smtClean="0">
                <a:latin typeface="Agilent TT Cond" pitchFamily="34" charset="0"/>
              </a:rPr>
              <a:t> All digital IF  --  160 RBW settings FFT or swept</a:t>
            </a:r>
          </a:p>
          <a:p>
            <a:pPr>
              <a:buClr>
                <a:srgbClr val="000000"/>
              </a:buClr>
              <a:buFont typeface="Agilent TT Cond" pitchFamily="34" charset="0"/>
              <a:buChar char="•"/>
            </a:pPr>
            <a:r>
              <a:rPr lang="en-US" sz="1500" dirty="0" smtClean="0">
                <a:latin typeface="Agilent TT Cond" pitchFamily="34" charset="0"/>
              </a:rPr>
              <a:t> 10/25/40/160 MHz analysis BW</a:t>
            </a:r>
          </a:p>
          <a:p>
            <a:pPr>
              <a:buClr>
                <a:srgbClr val="000000"/>
              </a:buClr>
              <a:buFont typeface="Agilent TT Cond" pitchFamily="34" charset="0"/>
              <a:buChar char="•"/>
            </a:pPr>
            <a:r>
              <a:rPr lang="en-US" sz="1500" dirty="0" smtClean="0">
                <a:latin typeface="Agilent TT Cond" pitchFamily="34" charset="0"/>
              </a:rPr>
              <a:t> O</a:t>
            </a:r>
            <a:r>
              <a:rPr lang="en-US" sz="1500" dirty="0" smtClean="0"/>
              <a:t>ver 25 measurement applications including LTE, GSM, TD-SCDMA</a:t>
            </a:r>
          </a:p>
          <a:p>
            <a:pPr>
              <a:buClr>
                <a:srgbClr val="000000"/>
              </a:buClr>
              <a:buFont typeface="Agilent TT Cond" pitchFamily="34" charset="0"/>
              <a:buChar char="•"/>
            </a:pPr>
            <a:r>
              <a:rPr lang="en-US" sz="1500" dirty="0" smtClean="0">
                <a:latin typeface="Agilent TT Cond" pitchFamily="34" charset="0"/>
              </a:rPr>
              <a:t> </a:t>
            </a:r>
            <a:r>
              <a:rPr lang="en-US" sz="1500" dirty="0" smtClean="0"/>
              <a:t>Programming remote language compatibility w/ PSA and other X-Series</a:t>
            </a:r>
            <a:endParaRPr lang="en-US" sz="1500" dirty="0" smtClean="0">
              <a:latin typeface="Agilent TT Cond" pitchFamily="34" charset="0"/>
            </a:endParaRPr>
          </a:p>
          <a:p>
            <a:pPr>
              <a:buClr>
                <a:srgbClr val="000000"/>
              </a:buClr>
              <a:buFont typeface="Agilent TT Cond" pitchFamily="34" charset="0"/>
              <a:buChar char="•"/>
            </a:pPr>
            <a:r>
              <a:rPr lang="en-US" sz="1500" dirty="0" smtClean="0">
                <a:latin typeface="Agilent TT Cond" pitchFamily="34" charset="0"/>
              </a:rPr>
              <a:t> 89600 VSA software runs inside PXA with </a:t>
            </a:r>
            <a:r>
              <a:rPr lang="en-US" sz="1500" dirty="0" smtClean="0"/>
              <a:t>more than 70 signal formats</a:t>
            </a:r>
          </a:p>
          <a:p>
            <a:pPr>
              <a:buClr>
                <a:srgbClr val="000000"/>
              </a:buClr>
              <a:buFont typeface="Agilent TT Cond" pitchFamily="34" charset="0"/>
              <a:buChar char="•"/>
            </a:pPr>
            <a:r>
              <a:rPr lang="en-US" sz="1500" dirty="0" smtClean="0"/>
              <a:t> </a:t>
            </a:r>
            <a:r>
              <a:rPr lang="en-US" sz="1500" dirty="0" smtClean="0">
                <a:latin typeface="Agilent TT Cond" pitchFamily="34" charset="0"/>
              </a:rPr>
              <a:t>Connectivity: GPIB, USB 2.0, LAN (1000Base-T), LXI class-C compliant</a:t>
            </a:r>
            <a:endParaRPr lang="en-US" sz="1500" dirty="0" smtClean="0"/>
          </a:p>
          <a:p>
            <a:pPr>
              <a:buClr>
                <a:srgbClr val="000000"/>
              </a:buClr>
              <a:buFont typeface="Agilent TT Cond" pitchFamily="34" charset="0"/>
              <a:buChar char="•"/>
            </a:pPr>
            <a:r>
              <a:rPr lang="en-US" sz="1500" dirty="0" smtClean="0"/>
              <a:t> Extend frequency to 325 GHz and beyond with external mixing</a:t>
            </a:r>
          </a:p>
        </p:txBody>
      </p:sp>
      <p:sp>
        <p:nvSpPr>
          <p:cNvPr id="13" name="Slide Number Placeholder 12"/>
          <p:cNvSpPr>
            <a:spLocks noGrp="1"/>
          </p:cNvSpPr>
          <p:nvPr>
            <p:ph type="sldNum" sz="quarter" idx="12"/>
          </p:nvPr>
        </p:nvSpPr>
        <p:spPr/>
        <p:txBody>
          <a:bodyPr/>
          <a:lstStyle/>
          <a:p>
            <a:fld id="{2D132F79-ACF3-4263-B52B-5972FA2CE406}" type="slidenum">
              <a:rPr lang="en-US" smtClean="0"/>
              <a:pPr/>
              <a:t>91</a:t>
            </a:fld>
            <a:endParaRPr lang="en-US" dirty="0"/>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28600" y="76200"/>
            <a:ext cx="8366125" cy="555625"/>
          </a:xfrm>
        </p:spPr>
        <p:txBody>
          <a:bodyPr/>
          <a:lstStyle/>
          <a:p>
            <a:r>
              <a:rPr lang="en-US" dirty="0" smtClean="0"/>
              <a:t>Agilent Spectrum Analyzer Families (X-Series)</a:t>
            </a:r>
          </a:p>
        </p:txBody>
      </p:sp>
      <p:sp>
        <p:nvSpPr>
          <p:cNvPr id="9" name="Footer Placeholder 8"/>
          <p:cNvSpPr>
            <a:spLocks noGrp="1"/>
          </p:cNvSpPr>
          <p:nvPr>
            <p:ph type="ftr" sz="quarter" idx="10"/>
          </p:nvPr>
        </p:nvSpPr>
        <p:spPr/>
        <p:txBody>
          <a:bodyPr/>
          <a:lstStyle/>
          <a:p>
            <a:r>
              <a:rPr lang="en-US" dirty="0" smtClean="0"/>
              <a:t>Back to Basics Training</a:t>
            </a:r>
            <a:endParaRPr lang="en-US" dirty="0"/>
          </a:p>
        </p:txBody>
      </p:sp>
      <p:pic>
        <p:nvPicPr>
          <p:cNvPr id="12" name="Picture 8" descr="CXA Front View Apr 9"/>
          <p:cNvPicPr>
            <a:picLocks noChangeAspect="1" noChangeArrowheads="1"/>
          </p:cNvPicPr>
          <p:nvPr/>
        </p:nvPicPr>
        <p:blipFill>
          <a:blip r:embed="rId3" cstate="print"/>
          <a:srcRect/>
          <a:stretch>
            <a:fillRect/>
          </a:stretch>
        </p:blipFill>
        <p:spPr bwMode="auto">
          <a:xfrm>
            <a:off x="32526" y="3733800"/>
            <a:ext cx="2634474" cy="1371600"/>
          </a:xfrm>
          <a:prstGeom prst="rect">
            <a:avLst/>
          </a:prstGeom>
          <a:noFill/>
        </p:spPr>
      </p:pic>
      <p:sp>
        <p:nvSpPr>
          <p:cNvPr id="13" name="Rectangle 12"/>
          <p:cNvSpPr/>
          <p:nvPr/>
        </p:nvSpPr>
        <p:spPr>
          <a:xfrm>
            <a:off x="2667000" y="3505200"/>
            <a:ext cx="6477000" cy="2416046"/>
          </a:xfrm>
          <a:prstGeom prst="rect">
            <a:avLst/>
          </a:prstGeom>
        </p:spPr>
        <p:txBody>
          <a:bodyPr wrap="square">
            <a:spAutoFit/>
          </a:bodyPr>
          <a:lstStyle/>
          <a:p>
            <a:pPr>
              <a:buClr>
                <a:srgbClr val="000000"/>
              </a:buClr>
              <a:buSzPct val="90000"/>
              <a:buFont typeface="Monotype Sorts" pitchFamily="2" charset="2"/>
              <a:buNone/>
            </a:pPr>
            <a:r>
              <a:rPr lang="en-US" sz="1500" b="1" dirty="0" smtClean="0">
                <a:latin typeface="Agilent TT Cond" pitchFamily="34" charset="0"/>
              </a:rPr>
              <a:t>CXA Series</a:t>
            </a:r>
          </a:p>
          <a:p>
            <a:pPr>
              <a:buClr>
                <a:srgbClr val="000000"/>
              </a:buClr>
              <a:buFont typeface="Agilent TT Cond" pitchFamily="34" charset="0"/>
              <a:buChar char="•"/>
            </a:pPr>
            <a:r>
              <a:rPr lang="en-US" sz="1500" dirty="0" smtClean="0">
                <a:latin typeface="Agilent TT Cond" pitchFamily="34" charset="0"/>
              </a:rPr>
              <a:t> </a:t>
            </a:r>
            <a:r>
              <a:rPr lang="en-US" sz="1500" dirty="0" smtClean="0">
                <a:solidFill>
                  <a:srgbClr val="FF0000"/>
                </a:solidFill>
                <a:latin typeface="Agilent TT Cond" pitchFamily="34" charset="0"/>
              </a:rPr>
              <a:t>Low-Cost </a:t>
            </a:r>
            <a:r>
              <a:rPr lang="en-US" sz="1500" dirty="0" smtClean="0">
                <a:latin typeface="Agilent TT Cond" pitchFamily="34" charset="0"/>
              </a:rPr>
              <a:t>SA  -- 9 kHz to 3.0, 7.5 GHz</a:t>
            </a:r>
          </a:p>
          <a:p>
            <a:pPr>
              <a:buClr>
                <a:srgbClr val="000000"/>
              </a:buClr>
              <a:buFont typeface="Agilent TT Cond" pitchFamily="34" charset="0"/>
              <a:buChar char="•"/>
            </a:pPr>
            <a:r>
              <a:rPr lang="en-US" sz="1500" dirty="0" smtClean="0">
                <a:latin typeface="Agilent TT Cond" pitchFamily="34" charset="0"/>
              </a:rPr>
              <a:t> Reduce cost and improve throughput in manufacturing test</a:t>
            </a:r>
          </a:p>
          <a:p>
            <a:pPr>
              <a:buClr>
                <a:srgbClr val="000000"/>
              </a:buClr>
              <a:buFont typeface="Agilent TT Cond" pitchFamily="34" charset="0"/>
              <a:buChar char="•"/>
            </a:pPr>
            <a:r>
              <a:rPr lang="en-US" sz="1500" dirty="0" smtClean="0">
                <a:latin typeface="Agilent TT Cond" pitchFamily="34" charset="0"/>
              </a:rPr>
              <a:t> All digital IF  --  160 RBW settings FFT or swept</a:t>
            </a:r>
          </a:p>
          <a:p>
            <a:pPr>
              <a:buClr>
                <a:srgbClr val="000000"/>
              </a:buClr>
              <a:buFont typeface="Agilent TT Cond" pitchFamily="34" charset="0"/>
              <a:buChar char="•"/>
            </a:pPr>
            <a:r>
              <a:rPr lang="en-US" sz="1500" dirty="0" smtClean="0">
                <a:latin typeface="Agilent TT Cond" pitchFamily="34" charset="0"/>
              </a:rPr>
              <a:t> 10/25 MHz analysis BW</a:t>
            </a:r>
          </a:p>
          <a:p>
            <a:pPr>
              <a:buClr>
                <a:srgbClr val="000000"/>
              </a:buClr>
              <a:buFont typeface="Agilent TT Cond" pitchFamily="34" charset="0"/>
              <a:buChar char="•"/>
            </a:pPr>
            <a:r>
              <a:rPr lang="en-US" sz="1500" dirty="0" smtClean="0">
                <a:latin typeface="Agilent TT Cond" pitchFamily="34" charset="0"/>
              </a:rPr>
              <a:t> Tracking Generator</a:t>
            </a:r>
          </a:p>
          <a:p>
            <a:pPr>
              <a:buClr>
                <a:srgbClr val="000000"/>
              </a:buClr>
              <a:buFont typeface="Agilent TT Cond" pitchFamily="34" charset="0"/>
              <a:buChar char="•"/>
            </a:pPr>
            <a:r>
              <a:rPr lang="en-US" sz="1500" dirty="0" smtClean="0">
                <a:latin typeface="Agilent TT Cond" pitchFamily="34" charset="0"/>
              </a:rPr>
              <a:t> O</a:t>
            </a:r>
            <a:r>
              <a:rPr lang="en-US" sz="1500" dirty="0" smtClean="0"/>
              <a:t>ver 25 measurement applications</a:t>
            </a:r>
          </a:p>
          <a:p>
            <a:pPr>
              <a:buClr>
                <a:srgbClr val="000000"/>
              </a:buClr>
              <a:buFont typeface="Agilent TT Cond" pitchFamily="34" charset="0"/>
              <a:buChar char="•"/>
            </a:pPr>
            <a:r>
              <a:rPr lang="en-US" sz="1500" dirty="0" smtClean="0">
                <a:latin typeface="Agilent TT Cond" pitchFamily="34" charset="0"/>
              </a:rPr>
              <a:t> 89600 VSA software runs inside PXA with </a:t>
            </a:r>
            <a:r>
              <a:rPr lang="en-US" sz="1500" dirty="0" smtClean="0"/>
              <a:t>more than 70 signal formats</a:t>
            </a:r>
            <a:endParaRPr lang="en-US" sz="1500" dirty="0" smtClean="0">
              <a:latin typeface="Agilent TT Cond" pitchFamily="34" charset="0"/>
            </a:endParaRPr>
          </a:p>
          <a:p>
            <a:pPr>
              <a:buClr>
                <a:srgbClr val="000000"/>
              </a:buClr>
              <a:buFont typeface="Agilent TT Cond" pitchFamily="34" charset="0"/>
              <a:buChar char="•"/>
            </a:pPr>
            <a:r>
              <a:rPr lang="en-US" sz="1500" dirty="0" smtClean="0">
                <a:latin typeface="Agilent TT Cond" pitchFamily="34" charset="0"/>
              </a:rPr>
              <a:t> Connectivity: GPIB, USB 2.0, LAN (1000Base-T), LXI class-C compliant</a:t>
            </a:r>
          </a:p>
          <a:p>
            <a:pPr>
              <a:buClr>
                <a:srgbClr val="000000"/>
              </a:buClr>
              <a:buFont typeface="Agilent TT Cond" pitchFamily="34" charset="0"/>
              <a:buChar char="•"/>
            </a:pPr>
            <a:r>
              <a:rPr lang="en-US" sz="1600" dirty="0" smtClean="0">
                <a:latin typeface="Agilent TT Cond" pitchFamily="34" charset="0"/>
              </a:rPr>
              <a:t> </a:t>
            </a:r>
            <a:r>
              <a:rPr lang="en-US" sz="1500" dirty="0" smtClean="0"/>
              <a:t>Programming remote language compatibility w/ ESA and other X-Series</a:t>
            </a:r>
            <a:endParaRPr lang="en-US" sz="1500" dirty="0">
              <a:latin typeface="Agilent TT Cond" pitchFamily="34" charset="0"/>
            </a:endParaRPr>
          </a:p>
        </p:txBody>
      </p:sp>
      <p:sp>
        <p:nvSpPr>
          <p:cNvPr id="8" name="Slide Number Placeholder 7"/>
          <p:cNvSpPr>
            <a:spLocks noGrp="1"/>
          </p:cNvSpPr>
          <p:nvPr>
            <p:ph type="sldNum" sz="quarter" idx="12"/>
          </p:nvPr>
        </p:nvSpPr>
        <p:spPr/>
        <p:txBody>
          <a:bodyPr/>
          <a:lstStyle/>
          <a:p>
            <a:fld id="{2D132F79-ACF3-4263-B52B-5972FA2CE406}" type="slidenum">
              <a:rPr lang="en-US" smtClean="0"/>
              <a:pPr/>
              <a:t>92</a:t>
            </a:fld>
            <a:endParaRPr lang="en-US" dirty="0"/>
          </a:p>
        </p:txBody>
      </p:sp>
      <p:pic>
        <p:nvPicPr>
          <p:cNvPr id="10" name="Picture 9" descr="N9010A_1_2007March"/>
          <p:cNvPicPr>
            <a:picLocks noChangeAspect="1" noChangeArrowheads="1"/>
          </p:cNvPicPr>
          <p:nvPr/>
        </p:nvPicPr>
        <p:blipFill>
          <a:blip r:embed="rId4" cstate="print"/>
          <a:srcRect l="7143" t="14302" r="7672" b="10489"/>
          <a:stretch>
            <a:fillRect/>
          </a:stretch>
        </p:blipFill>
        <p:spPr bwMode="auto">
          <a:xfrm>
            <a:off x="76200" y="1097925"/>
            <a:ext cx="2514600" cy="1232525"/>
          </a:xfrm>
          <a:prstGeom prst="rect">
            <a:avLst/>
          </a:prstGeom>
          <a:noFill/>
          <a:ln w="9525">
            <a:noFill/>
            <a:miter lim="800000"/>
            <a:headEnd/>
            <a:tailEnd/>
          </a:ln>
        </p:spPr>
      </p:pic>
      <p:sp>
        <p:nvSpPr>
          <p:cNvPr id="11" name="TextBox 10"/>
          <p:cNvSpPr txBox="1"/>
          <p:nvPr/>
        </p:nvSpPr>
        <p:spPr>
          <a:xfrm rot="10800000" flipH="1" flipV="1">
            <a:off x="2667000" y="762000"/>
            <a:ext cx="6476999" cy="1938992"/>
          </a:xfrm>
          <a:prstGeom prst="rect">
            <a:avLst/>
          </a:prstGeom>
          <a:noFill/>
        </p:spPr>
        <p:txBody>
          <a:bodyPr wrap="square" rtlCol="0">
            <a:spAutoFit/>
          </a:bodyPr>
          <a:lstStyle/>
          <a:p>
            <a:pPr>
              <a:buClr>
                <a:srgbClr val="000000"/>
              </a:buClr>
              <a:buSzPct val="90000"/>
              <a:buFont typeface="Monotype Sorts" pitchFamily="2" charset="2"/>
              <a:buNone/>
            </a:pPr>
            <a:r>
              <a:rPr lang="en-US" sz="1500" b="1" dirty="0" smtClean="0">
                <a:latin typeface="Agilent TT Cond" pitchFamily="34" charset="0"/>
              </a:rPr>
              <a:t>EXA Series</a:t>
            </a:r>
          </a:p>
          <a:p>
            <a:pPr>
              <a:buClr>
                <a:srgbClr val="000000"/>
              </a:buClr>
              <a:buFont typeface="Agilent TT Cond" pitchFamily="34" charset="0"/>
              <a:buChar char="•"/>
            </a:pPr>
            <a:r>
              <a:rPr lang="en-US" sz="1500" dirty="0" smtClean="0">
                <a:latin typeface="Agilent TT Cond" pitchFamily="34" charset="0"/>
              </a:rPr>
              <a:t> </a:t>
            </a:r>
            <a:r>
              <a:rPr lang="en-US" sz="1500" dirty="0" smtClean="0">
                <a:solidFill>
                  <a:srgbClr val="FF0000"/>
                </a:solidFill>
                <a:latin typeface="Agilent TT Cond" pitchFamily="34" charset="0"/>
              </a:rPr>
              <a:t>Economy</a:t>
            </a:r>
            <a:r>
              <a:rPr lang="en-US" sz="1500" dirty="0" smtClean="0">
                <a:latin typeface="Agilent TT Cond" pitchFamily="34" charset="0"/>
              </a:rPr>
              <a:t>-Class</a:t>
            </a:r>
            <a:r>
              <a:rPr lang="en-US" sz="1500" dirty="0" smtClean="0">
                <a:solidFill>
                  <a:srgbClr val="FF0000"/>
                </a:solidFill>
                <a:latin typeface="Agilent TT Cond" pitchFamily="34" charset="0"/>
              </a:rPr>
              <a:t> </a:t>
            </a:r>
            <a:r>
              <a:rPr lang="en-US" sz="1500" dirty="0" smtClean="0">
                <a:latin typeface="Agilent TT Cond" pitchFamily="34" charset="0"/>
              </a:rPr>
              <a:t>SA  -- 9 kHz to 3.6, 7.0, 13.6, 26.5 GHz</a:t>
            </a:r>
          </a:p>
          <a:p>
            <a:pPr>
              <a:buClr>
                <a:srgbClr val="000000"/>
              </a:buClr>
              <a:buFont typeface="Agilent TT Cond" pitchFamily="34" charset="0"/>
              <a:buChar char="•"/>
            </a:pPr>
            <a:r>
              <a:rPr lang="en-US" sz="1500" dirty="0" smtClean="0">
                <a:latin typeface="Agilent TT Cond" pitchFamily="34" charset="0"/>
              </a:rPr>
              <a:t> All digital IF  --  160 RBW settings FFT or swept</a:t>
            </a:r>
          </a:p>
          <a:p>
            <a:pPr>
              <a:buClr>
                <a:srgbClr val="000000"/>
              </a:buClr>
              <a:buFont typeface="Agilent TT Cond" pitchFamily="34" charset="0"/>
              <a:buChar char="•"/>
            </a:pPr>
            <a:r>
              <a:rPr lang="en-US" sz="1500" dirty="0" smtClean="0">
                <a:latin typeface="Agilent TT Cond" pitchFamily="34" charset="0"/>
              </a:rPr>
              <a:t> 25 MHz std /40 MHz Optional analysis BW </a:t>
            </a:r>
          </a:p>
          <a:p>
            <a:pPr>
              <a:buClr>
                <a:srgbClr val="000000"/>
              </a:buClr>
              <a:buFont typeface="Agilent TT Cond" pitchFamily="34" charset="0"/>
              <a:buChar char="•"/>
            </a:pPr>
            <a:r>
              <a:rPr lang="en-US" sz="1500" dirty="0" smtClean="0">
                <a:latin typeface="Agilent TT Cond" pitchFamily="34" charset="0"/>
              </a:rPr>
              <a:t> O</a:t>
            </a:r>
            <a:r>
              <a:rPr lang="en-US" sz="1500" dirty="0" smtClean="0"/>
              <a:t>ver 25 measurement applications including </a:t>
            </a:r>
            <a:r>
              <a:rPr lang="en-US" sz="1500" dirty="0" err="1" smtClean="0">
                <a:latin typeface="Agilent TT Cond" pitchFamily="34" charset="0"/>
              </a:rPr>
              <a:t>WiMAX</a:t>
            </a:r>
            <a:r>
              <a:rPr lang="en-US" sz="1500" dirty="0" smtClean="0">
                <a:latin typeface="Agilent TT Cond" pitchFamily="34" charset="0"/>
              </a:rPr>
              <a:t>, LTE, W-CDMA</a:t>
            </a:r>
          </a:p>
          <a:p>
            <a:pPr>
              <a:buClr>
                <a:srgbClr val="000000"/>
              </a:buClr>
              <a:buFont typeface="Agilent TT Cond" pitchFamily="34" charset="0"/>
              <a:buChar char="•"/>
            </a:pPr>
            <a:r>
              <a:rPr lang="en-US" sz="1500" dirty="0" smtClean="0">
                <a:latin typeface="Agilent TT Cond" pitchFamily="34" charset="0"/>
              </a:rPr>
              <a:t> 89600 VSA software runs inside EXA with </a:t>
            </a:r>
            <a:r>
              <a:rPr lang="en-US" sz="1500" dirty="0" smtClean="0"/>
              <a:t>more than 70 signal formats</a:t>
            </a:r>
          </a:p>
          <a:p>
            <a:pPr>
              <a:buClr>
                <a:srgbClr val="000000"/>
              </a:buClr>
              <a:buFont typeface="Agilent TT Cond" pitchFamily="34" charset="0"/>
              <a:buChar char="•"/>
            </a:pPr>
            <a:r>
              <a:rPr lang="en-US" sz="1500" dirty="0" smtClean="0">
                <a:latin typeface="Agilent TT Cond" pitchFamily="34" charset="0"/>
              </a:rPr>
              <a:t> Connectivity: GPIB, USB 2.0, LAN (1000Base-T), LXI class-C compliant</a:t>
            </a:r>
          </a:p>
          <a:p>
            <a:pPr>
              <a:buClr>
                <a:srgbClr val="000000"/>
              </a:buClr>
              <a:buFont typeface="Agilent TT Cond" pitchFamily="34" charset="0"/>
              <a:buChar char="•"/>
            </a:pPr>
            <a:r>
              <a:rPr lang="en-US" sz="1500" dirty="0" smtClean="0"/>
              <a:t> Programming remote language compatibility w/ ESA and other X-Series</a:t>
            </a:r>
            <a:endParaRPr lang="en-US" sz="1500" dirty="0" smtClean="0">
              <a:latin typeface="Agilent TT Cond" pitchFamily="34" charset="0"/>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r>
              <a:rPr lang="en-US" smtClean="0"/>
              <a:t>Page </a:t>
            </a:r>
            <a:fld id="{3EAE490C-CE03-4F3A-9A03-A92ACB77D3B7}" type="slidenum">
              <a:rPr lang="en-US" smtClean="0"/>
              <a:pPr>
                <a:defRPr/>
              </a:pPr>
              <a:t>93</a:t>
            </a:fld>
            <a:endParaRPr lang="en-US"/>
          </a:p>
        </p:txBody>
      </p:sp>
      <p:sp>
        <p:nvSpPr>
          <p:cNvPr id="4" name="Content Placeholder 2"/>
          <p:cNvSpPr txBox="1">
            <a:spLocks/>
          </p:cNvSpPr>
          <p:nvPr/>
        </p:nvSpPr>
        <p:spPr>
          <a:xfrm>
            <a:off x="228601" y="1219200"/>
            <a:ext cx="5333999" cy="4724400"/>
          </a:xfrm>
          <a:prstGeom prst="rect">
            <a:avLst/>
          </a:prstGeom>
        </p:spPr>
        <p:txBody>
          <a:bodyPr/>
          <a:lstStyle/>
          <a:p>
            <a:pPr marL="342900" marR="0" lvl="0" indent="-342900" algn="l" defTabSz="914400" rtl="0" eaLnBrk="0" fontAlgn="base" latinLnBrk="0" hangingPunct="0">
              <a:lnSpc>
                <a:spcPct val="100000"/>
              </a:lnSpc>
              <a:spcBef>
                <a:spcPct val="0"/>
              </a:spcBef>
              <a:spcAft>
                <a:spcPts val="0"/>
              </a:spcAft>
              <a:buClrTx/>
              <a:buSzTx/>
              <a:buFontTx/>
              <a:buNone/>
              <a:tabLst/>
              <a:defRPr/>
            </a:pPr>
            <a:r>
              <a:rPr kumimoji="0" lang="en-US" sz="1800" b="1" i="0" u="none" strike="noStrike" kern="0" cap="none" spc="0" normalizeH="0" baseline="0" noProof="0" dirty="0" smtClean="0">
                <a:ln>
                  <a:noFill/>
                </a:ln>
                <a:solidFill>
                  <a:srgbClr val="FFC000"/>
                </a:solidFill>
                <a:effectLst/>
                <a:uLnTx/>
                <a:uFillTx/>
                <a:latin typeface="Arial" pitchFamily="34" charset="0"/>
                <a:cs typeface="Arial" pitchFamily="34" charset="0"/>
              </a:rPr>
              <a:t>New mixer family</a:t>
            </a:r>
          </a:p>
          <a:p>
            <a:pPr marL="461963" marR="0" lvl="2" indent="-230188" algn="l" defTabSz="914400" rtl="0" eaLnBrk="0" fontAlgn="base" latinLnBrk="0" hangingPunct="0">
              <a:lnSpc>
                <a:spcPct val="100000"/>
              </a:lnSpc>
              <a:spcBef>
                <a:spcPct val="0"/>
              </a:spcBef>
              <a:spcAft>
                <a:spcPts val="0"/>
              </a:spcAft>
              <a:buClrTx/>
              <a:buSzTx/>
              <a:buFont typeface="Arial" pitchFamily="34" charset="0"/>
              <a:buChar char="•"/>
              <a:tabLst/>
              <a:defRPr/>
            </a:pPr>
            <a:r>
              <a:rPr kumimoji="0" lang="en-US" sz="12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rPr>
              <a:t>M1970V Option 001 (50 to 75 GHz)</a:t>
            </a:r>
          </a:p>
          <a:p>
            <a:pPr marL="461963" marR="0" lvl="2" indent="-230188" algn="l" defTabSz="914400" rtl="0" eaLnBrk="0" fontAlgn="base" latinLnBrk="0" hangingPunct="0">
              <a:lnSpc>
                <a:spcPct val="100000"/>
              </a:lnSpc>
              <a:spcBef>
                <a:spcPct val="0"/>
              </a:spcBef>
              <a:spcAft>
                <a:spcPts val="0"/>
              </a:spcAft>
              <a:buClrTx/>
              <a:buSzTx/>
              <a:buFont typeface="Arial" pitchFamily="34" charset="0"/>
              <a:buChar char="•"/>
              <a:tabLst/>
              <a:defRPr/>
            </a:pPr>
            <a:r>
              <a:rPr kumimoji="0" lang="en-US" sz="12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rPr>
              <a:t>M1970V Option 002 band (50 to 80 GHz)</a:t>
            </a:r>
          </a:p>
          <a:p>
            <a:pPr marL="461963" marR="0" lvl="2" indent="-230188" algn="l" defTabSz="914400" rtl="0" eaLnBrk="0" fontAlgn="base" latinLnBrk="0" hangingPunct="0">
              <a:lnSpc>
                <a:spcPct val="100000"/>
              </a:lnSpc>
              <a:spcBef>
                <a:spcPct val="0"/>
              </a:spcBef>
              <a:spcAft>
                <a:spcPts val="0"/>
              </a:spcAft>
              <a:buClrTx/>
              <a:buSzTx/>
              <a:buFont typeface="Arial" pitchFamily="34" charset="0"/>
              <a:buChar char="•"/>
              <a:tabLst/>
              <a:defRPr/>
            </a:pPr>
            <a:r>
              <a:rPr kumimoji="0" lang="en-US" sz="1200" b="0" i="0" u="none" strike="noStrike" kern="0" cap="none" spc="0" normalizeH="0" baseline="0" noProof="0" dirty="0" smtClean="0">
                <a:ln>
                  <a:noFill/>
                </a:ln>
                <a:solidFill>
                  <a:schemeClr val="tx1">
                    <a:lumMod val="50000"/>
                    <a:lumOff val="50000"/>
                  </a:schemeClr>
                </a:solidFill>
                <a:effectLst/>
                <a:uLnTx/>
                <a:uFillTx/>
                <a:latin typeface="Arial" pitchFamily="34" charset="0"/>
                <a:cs typeface="Arial" pitchFamily="34" charset="0"/>
              </a:rPr>
              <a:t>M1970W (75 to 110 GHz)</a:t>
            </a:r>
          </a:p>
          <a:p>
            <a:pPr marL="461963" marR="0" lvl="2" indent="-230188" algn="l" defTabSz="914400" rtl="0" eaLnBrk="0" fontAlgn="base" latinLnBrk="0" hangingPunct="0">
              <a:lnSpc>
                <a:spcPct val="100000"/>
              </a:lnSpc>
              <a:spcBef>
                <a:spcPct val="0"/>
              </a:spcBef>
              <a:spcAft>
                <a:spcPts val="0"/>
              </a:spcAft>
              <a:buClrTx/>
              <a:buSzTx/>
              <a:buFontTx/>
              <a:buNone/>
              <a:tabLst/>
              <a:defRPr/>
            </a:pPr>
            <a:endParaRPr kumimoji="0" lang="en-US" sz="800" b="0" i="1" u="none" strike="noStrike" kern="0" cap="none" spc="0" normalizeH="0" baseline="0" noProof="0" dirty="0" smtClean="0">
              <a:ln>
                <a:noFill/>
              </a:ln>
              <a:solidFill>
                <a:schemeClr val="bg1">
                  <a:lumMod val="50000"/>
                </a:schemeClr>
              </a:solidFill>
              <a:effectLst/>
              <a:uLnTx/>
              <a:uFillTx/>
              <a:latin typeface="Arial" pitchFamily="34" charset="0"/>
              <a:cs typeface="Arial" pitchFamily="34" charset="0"/>
            </a:endParaRPr>
          </a:p>
          <a:p>
            <a:pPr marL="342900" marR="0" lvl="0" indent="-342900" algn="l" defTabSz="914400" rtl="0" eaLnBrk="0" fontAlgn="base" latinLnBrk="0" hangingPunct="0">
              <a:lnSpc>
                <a:spcPct val="100000"/>
              </a:lnSpc>
              <a:spcBef>
                <a:spcPct val="0"/>
              </a:spcBef>
              <a:spcAft>
                <a:spcPts val="0"/>
              </a:spcAft>
              <a:buClrTx/>
              <a:buSzTx/>
              <a:buFontTx/>
              <a:buNone/>
              <a:tabLst/>
              <a:defRPr/>
            </a:pPr>
            <a:r>
              <a:rPr kumimoji="0" lang="en-US" sz="1800" b="1" i="0" u="none" strike="noStrike" kern="0" cap="none" spc="0" normalizeH="0" baseline="0" noProof="0" dirty="0" smtClean="0">
                <a:ln>
                  <a:noFill/>
                </a:ln>
                <a:solidFill>
                  <a:srgbClr val="FFC000"/>
                </a:solidFill>
                <a:effectLst/>
                <a:uLnTx/>
                <a:uFillTx/>
                <a:latin typeface="Arial" pitchFamily="34" charset="0"/>
                <a:cs typeface="Arial" pitchFamily="34" charset="0"/>
              </a:rPr>
              <a:t>Mixer smart features</a:t>
            </a:r>
          </a:p>
          <a:p>
            <a:pPr lvl="0">
              <a:buFont typeface="Arial" pitchFamily="34" charset="0"/>
              <a:buChar char="•"/>
            </a:pPr>
            <a:r>
              <a:rPr lang="en-US" sz="1200" dirty="0" smtClean="0">
                <a:solidFill>
                  <a:schemeClr val="tx1">
                    <a:lumMod val="50000"/>
                    <a:lumOff val="50000"/>
                  </a:schemeClr>
                </a:solidFill>
                <a:latin typeface="Arial" pitchFamily="34" charset="0"/>
                <a:cs typeface="Arial" pitchFamily="34" charset="0"/>
              </a:rPr>
              <a:t> </a:t>
            </a:r>
            <a:r>
              <a:rPr lang="en-US" sz="1200" b="1" dirty="0" smtClean="0">
                <a:solidFill>
                  <a:schemeClr val="tx1">
                    <a:lumMod val="50000"/>
                    <a:lumOff val="50000"/>
                  </a:schemeClr>
                </a:solidFill>
                <a:latin typeface="Arial" pitchFamily="34" charset="0"/>
                <a:cs typeface="Arial" pitchFamily="34" charset="0"/>
              </a:rPr>
              <a:t>Automatic amplitude correction </a:t>
            </a:r>
            <a:r>
              <a:rPr lang="en-US" sz="1200" dirty="0" smtClean="0">
                <a:solidFill>
                  <a:schemeClr val="tx1">
                    <a:lumMod val="50000"/>
                    <a:lumOff val="50000"/>
                  </a:schemeClr>
                </a:solidFill>
                <a:latin typeface="Arial" pitchFamily="34" charset="0"/>
                <a:cs typeface="Arial" pitchFamily="34" charset="0"/>
              </a:rPr>
              <a:t>and </a:t>
            </a:r>
            <a:r>
              <a:rPr lang="en-US" sz="1200" b="1" dirty="0" smtClean="0">
                <a:solidFill>
                  <a:schemeClr val="tx1">
                    <a:lumMod val="50000"/>
                    <a:lumOff val="50000"/>
                  </a:schemeClr>
                </a:solidFill>
                <a:latin typeface="Arial" pitchFamily="34" charset="0"/>
                <a:cs typeface="Arial" pitchFamily="34" charset="0"/>
              </a:rPr>
              <a:t>transfer of conversion loss data</a:t>
            </a:r>
            <a:r>
              <a:rPr lang="en-US" sz="1200" dirty="0" smtClean="0">
                <a:solidFill>
                  <a:schemeClr val="tx1">
                    <a:lumMod val="50000"/>
                    <a:lumOff val="50000"/>
                  </a:schemeClr>
                </a:solidFill>
                <a:latin typeface="Arial" pitchFamily="34" charset="0"/>
                <a:cs typeface="Arial" pitchFamily="34" charset="0"/>
              </a:rPr>
              <a:t> through USB plug and play features</a:t>
            </a:r>
          </a:p>
          <a:p>
            <a:pPr lvl="0">
              <a:buFont typeface="Arial" pitchFamily="34" charset="0"/>
              <a:buChar char="•"/>
            </a:pPr>
            <a:r>
              <a:rPr lang="en-US" sz="1200" dirty="0" smtClean="0">
                <a:solidFill>
                  <a:schemeClr val="tx1">
                    <a:lumMod val="50000"/>
                    <a:lumOff val="50000"/>
                  </a:schemeClr>
                </a:solidFill>
                <a:latin typeface="Arial" pitchFamily="34" charset="0"/>
                <a:cs typeface="Arial" pitchFamily="34" charset="0"/>
              </a:rPr>
              <a:t> </a:t>
            </a:r>
            <a:r>
              <a:rPr lang="en-US" sz="1200" b="1" dirty="0" smtClean="0">
                <a:solidFill>
                  <a:schemeClr val="tx1">
                    <a:lumMod val="50000"/>
                    <a:lumOff val="50000"/>
                  </a:schemeClr>
                </a:solidFill>
                <a:latin typeface="Arial" pitchFamily="34" charset="0"/>
                <a:cs typeface="Arial" pitchFamily="34" charset="0"/>
              </a:rPr>
              <a:t>Automatic LO amplitude adjustment </a:t>
            </a:r>
            <a:r>
              <a:rPr lang="en-US" sz="1200" dirty="0" smtClean="0">
                <a:solidFill>
                  <a:schemeClr val="tx1">
                    <a:lumMod val="50000"/>
                    <a:lumOff val="50000"/>
                  </a:schemeClr>
                </a:solidFill>
                <a:latin typeface="Arial" pitchFamily="34" charset="0"/>
                <a:cs typeface="Arial" pitchFamily="34" charset="0"/>
              </a:rPr>
              <a:t>to compensate the cable loss (up to 3 m or 10 dB loss)</a:t>
            </a:r>
          </a:p>
          <a:p>
            <a:pPr lvl="0">
              <a:buFont typeface="Arial" pitchFamily="34" charset="0"/>
              <a:buChar char="•"/>
            </a:pPr>
            <a:r>
              <a:rPr lang="en-US" sz="1200" dirty="0" smtClean="0">
                <a:solidFill>
                  <a:schemeClr val="tx1">
                    <a:lumMod val="50000"/>
                    <a:lumOff val="50000"/>
                  </a:schemeClr>
                </a:solidFill>
                <a:latin typeface="Arial" pitchFamily="34" charset="0"/>
                <a:cs typeface="Arial" pitchFamily="34" charset="0"/>
              </a:rPr>
              <a:t> </a:t>
            </a:r>
            <a:r>
              <a:rPr lang="en-US" sz="1200" b="1" dirty="0" smtClean="0">
                <a:solidFill>
                  <a:schemeClr val="tx1">
                    <a:lumMod val="50000"/>
                    <a:lumOff val="50000"/>
                  </a:schemeClr>
                </a:solidFill>
                <a:latin typeface="Arial" pitchFamily="34" charset="0"/>
                <a:cs typeface="Arial" pitchFamily="34" charset="0"/>
              </a:rPr>
              <a:t>Auto detect mixer model/serial number </a:t>
            </a:r>
            <a:r>
              <a:rPr lang="en-US" sz="1200" dirty="0" smtClean="0">
                <a:solidFill>
                  <a:schemeClr val="tx1">
                    <a:lumMod val="50000"/>
                    <a:lumOff val="50000"/>
                  </a:schemeClr>
                </a:solidFill>
                <a:latin typeface="Arial" pitchFamily="34" charset="0"/>
                <a:cs typeface="Arial" pitchFamily="34" charset="0"/>
              </a:rPr>
              <a:t>when used with N9030A PXA signal analyzer</a:t>
            </a:r>
          </a:p>
          <a:p>
            <a:pPr lvl="1">
              <a:buFont typeface="Arial" pitchFamily="34" charset="0"/>
              <a:buChar char="•"/>
            </a:pPr>
            <a:r>
              <a:rPr lang="en-US" sz="1200" dirty="0" smtClean="0">
                <a:solidFill>
                  <a:schemeClr val="tx1">
                    <a:lumMod val="50000"/>
                    <a:lumOff val="50000"/>
                  </a:schemeClr>
                </a:solidFill>
                <a:latin typeface="Arial" pitchFamily="34" charset="0"/>
                <a:cs typeface="Arial" pitchFamily="34" charset="0"/>
              </a:rPr>
              <a:t> </a:t>
            </a:r>
            <a:r>
              <a:rPr lang="en-US" sz="1200" b="1" dirty="0" smtClean="0">
                <a:solidFill>
                  <a:schemeClr val="tx1">
                    <a:lumMod val="50000"/>
                    <a:lumOff val="50000"/>
                  </a:schemeClr>
                </a:solidFill>
                <a:latin typeface="Arial" pitchFamily="34" charset="0"/>
                <a:cs typeface="Arial" pitchFamily="34" charset="0"/>
              </a:rPr>
              <a:t>Automatic setting </a:t>
            </a:r>
            <a:r>
              <a:rPr lang="en-US" sz="1200" dirty="0" smtClean="0">
                <a:solidFill>
                  <a:schemeClr val="tx1">
                    <a:lumMod val="50000"/>
                    <a:lumOff val="50000"/>
                  </a:schemeClr>
                </a:solidFill>
                <a:latin typeface="Arial" pitchFamily="34" charset="0"/>
                <a:cs typeface="Arial" pitchFamily="34" charset="0"/>
              </a:rPr>
              <a:t>of default frequency range and LO harmonic numbers</a:t>
            </a:r>
          </a:p>
          <a:p>
            <a:pPr lvl="1">
              <a:buFont typeface="Arial" pitchFamily="34" charset="0"/>
              <a:buChar char="•"/>
            </a:pPr>
            <a:r>
              <a:rPr lang="en-US" sz="1200" dirty="0" smtClean="0">
                <a:solidFill>
                  <a:schemeClr val="tx1">
                    <a:lumMod val="50000"/>
                    <a:lumOff val="50000"/>
                  </a:schemeClr>
                </a:solidFill>
                <a:latin typeface="Arial" pitchFamily="34" charset="0"/>
                <a:cs typeface="Arial" pitchFamily="34" charset="0"/>
              </a:rPr>
              <a:t> </a:t>
            </a:r>
            <a:r>
              <a:rPr lang="en-US" sz="1200" b="1" dirty="0" smtClean="0">
                <a:solidFill>
                  <a:schemeClr val="tx1">
                    <a:lumMod val="50000"/>
                    <a:lumOff val="50000"/>
                  </a:schemeClr>
                </a:solidFill>
                <a:latin typeface="Arial" pitchFamily="34" charset="0"/>
                <a:cs typeface="Arial" pitchFamily="34" charset="0"/>
              </a:rPr>
              <a:t>Automatic LO alignment </a:t>
            </a:r>
            <a:r>
              <a:rPr lang="en-US" sz="1200" dirty="0" smtClean="0">
                <a:solidFill>
                  <a:schemeClr val="tx1">
                    <a:lumMod val="50000"/>
                    <a:lumOff val="50000"/>
                  </a:schemeClr>
                </a:solidFill>
                <a:latin typeface="Arial" pitchFamily="34" charset="0"/>
                <a:cs typeface="Arial" pitchFamily="34" charset="0"/>
              </a:rPr>
              <a:t>at start up</a:t>
            </a:r>
          </a:p>
          <a:p>
            <a:pPr lvl="1">
              <a:buFont typeface="Arial" pitchFamily="34" charset="0"/>
              <a:buChar char="•"/>
            </a:pPr>
            <a:r>
              <a:rPr lang="en-US" sz="1200" dirty="0" smtClean="0">
                <a:solidFill>
                  <a:schemeClr val="tx1">
                    <a:lumMod val="50000"/>
                    <a:lumOff val="50000"/>
                  </a:schemeClr>
                </a:solidFill>
                <a:latin typeface="Arial" pitchFamily="34" charset="0"/>
                <a:cs typeface="Arial" pitchFamily="34" charset="0"/>
              </a:rPr>
              <a:t> </a:t>
            </a:r>
            <a:r>
              <a:rPr lang="en-US" sz="1200" b="1" dirty="0" smtClean="0">
                <a:solidFill>
                  <a:schemeClr val="tx1">
                    <a:lumMod val="50000"/>
                    <a:lumOff val="50000"/>
                  </a:schemeClr>
                </a:solidFill>
                <a:latin typeface="Arial" pitchFamily="34" charset="0"/>
                <a:cs typeface="Arial" pitchFamily="34" charset="0"/>
              </a:rPr>
              <a:t>Automatic run calibration </a:t>
            </a:r>
            <a:r>
              <a:rPr lang="en-US" sz="1200" dirty="0" smtClean="0">
                <a:solidFill>
                  <a:schemeClr val="tx1">
                    <a:lumMod val="50000"/>
                    <a:lumOff val="50000"/>
                  </a:schemeClr>
                </a:solidFill>
                <a:latin typeface="Arial" pitchFamily="34" charset="0"/>
                <a:cs typeface="Arial" pitchFamily="34" charset="0"/>
              </a:rPr>
              <a:t>when time and temperature changes</a:t>
            </a:r>
          </a:p>
          <a:p>
            <a:pPr marL="461963" marR="0" lvl="2" indent="-230188" algn="l" defTabSz="914400" rtl="0" eaLnBrk="0" fontAlgn="base" latinLnBrk="0" hangingPunct="0">
              <a:lnSpc>
                <a:spcPct val="100000"/>
              </a:lnSpc>
              <a:spcBef>
                <a:spcPct val="0"/>
              </a:spcBef>
              <a:spcAft>
                <a:spcPts val="0"/>
              </a:spcAft>
              <a:buClrTx/>
              <a:buSzTx/>
              <a:buFont typeface="Arial" pitchFamily="34" charset="0"/>
              <a:buChar char="•"/>
              <a:tabLst/>
              <a:defRPr/>
            </a:pPr>
            <a:endParaRPr lang="en-US" sz="800" kern="0" dirty="0" smtClean="0">
              <a:latin typeface="Arial" pitchFamily="34" charset="0"/>
              <a:cs typeface="Arial" pitchFamily="34" charset="0"/>
            </a:endParaRPr>
          </a:p>
          <a:p>
            <a:pPr>
              <a:spcAft>
                <a:spcPts val="0"/>
              </a:spcAft>
              <a:defRPr/>
            </a:pPr>
            <a:r>
              <a:rPr lang="en-US" b="1" dirty="0" smtClean="0">
                <a:solidFill>
                  <a:srgbClr val="FFC000"/>
                </a:solidFill>
                <a:latin typeface="Arial" pitchFamily="34" charset="0"/>
                <a:cs typeface="Arial" pitchFamily="34" charset="0"/>
              </a:rPr>
              <a:t>Improved DANL and TOI</a:t>
            </a:r>
          </a:p>
          <a:p>
            <a:pPr lvl="0">
              <a:buFont typeface="Arial" pitchFamily="34" charset="0"/>
              <a:buChar char="•"/>
            </a:pPr>
            <a:r>
              <a:rPr lang="en-US" sz="1200" dirty="0" smtClean="0">
                <a:solidFill>
                  <a:schemeClr val="tx1">
                    <a:lumMod val="50000"/>
                    <a:lumOff val="50000"/>
                  </a:schemeClr>
                </a:solidFill>
                <a:latin typeface="Arial" pitchFamily="34" charset="0"/>
                <a:cs typeface="Arial" pitchFamily="34" charset="0"/>
              </a:rPr>
              <a:t> </a:t>
            </a:r>
            <a:r>
              <a:rPr lang="en-US" sz="1200" b="1" dirty="0" smtClean="0">
                <a:solidFill>
                  <a:schemeClr val="tx1">
                    <a:lumMod val="50000"/>
                    <a:lumOff val="50000"/>
                  </a:schemeClr>
                </a:solidFill>
                <a:latin typeface="Arial" pitchFamily="34" charset="0"/>
                <a:cs typeface="Arial" pitchFamily="34" charset="0"/>
              </a:rPr>
              <a:t>Excellent conversion loss </a:t>
            </a:r>
            <a:r>
              <a:rPr lang="en-US" sz="1200" dirty="0" smtClean="0">
                <a:solidFill>
                  <a:schemeClr val="tx1">
                    <a:lumMod val="50000"/>
                    <a:lumOff val="50000"/>
                  </a:schemeClr>
                </a:solidFill>
                <a:latin typeface="Arial" pitchFamily="34" charset="0"/>
                <a:cs typeface="Arial" pitchFamily="34" charset="0"/>
              </a:rPr>
              <a:t>of </a:t>
            </a:r>
            <a:r>
              <a:rPr lang="en-US" sz="1200" b="1" dirty="0" smtClean="0">
                <a:solidFill>
                  <a:schemeClr val="tx1">
                    <a:lumMod val="50000"/>
                    <a:lumOff val="50000"/>
                  </a:schemeClr>
                </a:solidFill>
                <a:latin typeface="Arial" pitchFamily="34" charset="0"/>
                <a:cs typeface="Arial" pitchFamily="34" charset="0"/>
              </a:rPr>
              <a:t>25 dB maximum </a:t>
            </a:r>
            <a:r>
              <a:rPr lang="en-US" sz="1200" dirty="0" smtClean="0">
                <a:solidFill>
                  <a:schemeClr val="tx1">
                    <a:lumMod val="50000"/>
                    <a:lumOff val="50000"/>
                  </a:schemeClr>
                </a:solidFill>
                <a:latin typeface="Arial" pitchFamily="34" charset="0"/>
                <a:cs typeface="Arial" pitchFamily="34" charset="0"/>
              </a:rPr>
              <a:t>and </a:t>
            </a:r>
            <a:r>
              <a:rPr lang="en-US" sz="1200" b="1" dirty="0" smtClean="0">
                <a:solidFill>
                  <a:schemeClr val="tx1">
                    <a:lumMod val="50000"/>
                    <a:lumOff val="50000"/>
                  </a:schemeClr>
                </a:solidFill>
                <a:latin typeface="Arial" pitchFamily="34" charset="0"/>
                <a:cs typeface="Arial" pitchFamily="34" charset="0"/>
              </a:rPr>
              <a:t>excellent amplitude calibration accuracy</a:t>
            </a:r>
            <a:r>
              <a:rPr lang="en-US" sz="1200" dirty="0" smtClean="0">
                <a:solidFill>
                  <a:schemeClr val="tx1">
                    <a:lumMod val="50000"/>
                    <a:lumOff val="50000"/>
                  </a:schemeClr>
                </a:solidFill>
                <a:latin typeface="Arial" pitchFamily="34" charset="0"/>
                <a:cs typeface="Arial" pitchFamily="34" charset="0"/>
              </a:rPr>
              <a:t> of </a:t>
            </a:r>
            <a:r>
              <a:rPr lang="en-US" sz="1200" b="1" dirty="0" smtClean="0">
                <a:solidFill>
                  <a:schemeClr val="tx1">
                    <a:lumMod val="50000"/>
                    <a:lumOff val="50000"/>
                  </a:schemeClr>
                </a:solidFill>
                <a:latin typeface="Arial" pitchFamily="34" charset="0"/>
                <a:cs typeface="Arial" pitchFamily="34" charset="0"/>
              </a:rPr>
              <a:t>2.2 dB</a:t>
            </a:r>
            <a:endParaRPr kumimoji="0" lang="en-US" sz="1200" b="1" i="0" u="none" strike="noStrike" kern="0" cap="none" spc="0" normalizeH="0" baseline="0" noProof="0" dirty="0" smtClean="0">
              <a:ln>
                <a:noFill/>
              </a:ln>
              <a:solidFill>
                <a:schemeClr val="tx1">
                  <a:lumMod val="50000"/>
                  <a:lumOff val="50000"/>
                </a:schemeClr>
              </a:solidFill>
              <a:effectLst/>
              <a:uLnTx/>
              <a:uFillTx/>
              <a:latin typeface="+mn-lt"/>
            </a:endParaRPr>
          </a:p>
          <a:p>
            <a:pPr marL="461963" marR="0" lvl="2" indent="-230188" algn="l" defTabSz="914400" rtl="0" eaLnBrk="0" fontAlgn="base" latinLnBrk="0" hangingPunct="0">
              <a:lnSpc>
                <a:spcPct val="100000"/>
              </a:lnSpc>
              <a:spcBef>
                <a:spcPct val="0"/>
              </a:spcBef>
              <a:spcAft>
                <a:spcPts val="0"/>
              </a:spcAft>
              <a:buClrTx/>
              <a:buSzTx/>
              <a:buFontTx/>
              <a:buNone/>
              <a:tabLst/>
              <a:defRPr/>
            </a:pPr>
            <a:endParaRPr kumimoji="0" lang="en-US" sz="1200" b="0" i="0" u="none" strike="noStrike" kern="0" cap="none" spc="0" normalizeH="0" baseline="0" noProof="0" dirty="0" smtClean="0">
              <a:ln>
                <a:noFill/>
              </a:ln>
              <a:solidFill>
                <a:schemeClr val="tx1"/>
              </a:solidFill>
              <a:effectLst/>
              <a:uLnTx/>
              <a:uFillTx/>
              <a:latin typeface="+mn-lt"/>
            </a:endParaRPr>
          </a:p>
          <a:p>
            <a:pPr marL="461963" marR="0" lvl="2" indent="-230188" algn="l" defTabSz="914400" rtl="0" eaLnBrk="0" fontAlgn="base" latinLnBrk="0" hangingPunct="0">
              <a:lnSpc>
                <a:spcPct val="100000"/>
              </a:lnSpc>
              <a:spcBef>
                <a:spcPct val="0"/>
              </a:spcBef>
              <a:spcAft>
                <a:spcPts val="0"/>
              </a:spcAft>
              <a:buClrTx/>
              <a:buSzTx/>
              <a:buFontTx/>
              <a:buNone/>
              <a:tabLst/>
              <a:defRPr/>
            </a:pPr>
            <a:endParaRPr kumimoji="0" lang="en-US" sz="1200" b="0" i="0" u="none" strike="noStrike" kern="0" cap="none" spc="0" normalizeH="0" baseline="0" noProof="0" dirty="0" smtClean="0">
              <a:ln>
                <a:noFill/>
              </a:ln>
              <a:solidFill>
                <a:schemeClr val="tx1"/>
              </a:solidFill>
              <a:effectLst/>
              <a:uLnTx/>
              <a:uFillTx/>
              <a:latin typeface="+mn-lt"/>
            </a:endParaRPr>
          </a:p>
        </p:txBody>
      </p:sp>
      <p:sp>
        <p:nvSpPr>
          <p:cNvPr id="18" name="Text Box 7"/>
          <p:cNvSpPr txBox="1">
            <a:spLocks noChangeArrowheads="1"/>
          </p:cNvSpPr>
          <p:nvPr/>
        </p:nvSpPr>
        <p:spPr bwMode="auto">
          <a:xfrm>
            <a:off x="0" y="101025"/>
            <a:ext cx="9144000" cy="523220"/>
          </a:xfrm>
          <a:prstGeom prst="rect">
            <a:avLst/>
          </a:prstGeom>
          <a:noFill/>
          <a:ln w="9525">
            <a:noFill/>
            <a:miter lim="800000"/>
            <a:headEnd/>
            <a:tailEnd/>
          </a:ln>
          <a:effectLst/>
        </p:spPr>
        <p:txBody>
          <a:bodyPr wrap="square">
            <a:spAutoFit/>
          </a:bodyPr>
          <a:lstStyle/>
          <a:p>
            <a:r>
              <a:rPr lang="en-US" sz="2800" b="1" cap="small" spc="500" dirty="0" smtClean="0">
                <a:solidFill>
                  <a:schemeClr val="tx2"/>
                </a:solidFill>
                <a:latin typeface="Calibri" pitchFamily="34" charset="0"/>
              </a:rPr>
              <a:t>M1970V/W Waveguide Harmonic Mixers</a:t>
            </a:r>
            <a:endParaRPr lang="en-US" sz="2800" b="1" cap="small" spc="500" dirty="0">
              <a:solidFill>
                <a:schemeClr val="tx2"/>
              </a:solidFill>
              <a:latin typeface="Calibri" pitchFamily="34" charset="0"/>
            </a:endParaRPr>
          </a:p>
        </p:txBody>
      </p:sp>
      <p:sp>
        <p:nvSpPr>
          <p:cNvPr id="19" name="Text Box 4"/>
          <p:cNvSpPr txBox="1">
            <a:spLocks noChangeArrowheads="1"/>
          </p:cNvSpPr>
          <p:nvPr/>
        </p:nvSpPr>
        <p:spPr bwMode="auto">
          <a:xfrm>
            <a:off x="2286000" y="5715000"/>
            <a:ext cx="4800600" cy="338554"/>
          </a:xfrm>
          <a:prstGeom prst="rect">
            <a:avLst/>
          </a:prstGeom>
          <a:noFill/>
          <a:ln w="9525">
            <a:noFill/>
            <a:miter lim="800000"/>
            <a:headEnd/>
            <a:tailEnd/>
          </a:ln>
        </p:spPr>
        <p:txBody>
          <a:bodyPr wrap="square" lIns="0" tIns="0" rIns="0" bIns="0">
            <a:spAutoFit/>
          </a:bodyPr>
          <a:lstStyle/>
          <a:p>
            <a:pPr eaLnBrk="0" hangingPunct="0">
              <a:spcAft>
                <a:spcPct val="50000"/>
              </a:spcAft>
              <a:buClr>
                <a:srgbClr val="0099CC"/>
              </a:buClr>
              <a:buFont typeface="Wingdings" pitchFamily="2" charset="2"/>
              <a:buNone/>
            </a:pPr>
            <a:r>
              <a:rPr lang="en-US" sz="2200" b="1" i="1" dirty="0" smtClean="0">
                <a:solidFill>
                  <a:srgbClr val="0099CC"/>
                </a:solidFill>
                <a:latin typeface="Arial" pitchFamily="34" charset="0"/>
              </a:rPr>
              <a:t>Go smart with harmonic mixing!</a:t>
            </a:r>
            <a:endParaRPr lang="en-US" sz="2200" b="1" i="1" dirty="0">
              <a:solidFill>
                <a:srgbClr val="000000"/>
              </a:solidFill>
              <a:latin typeface="Arial" pitchFamily="34" charset="0"/>
            </a:endParaRPr>
          </a:p>
        </p:txBody>
      </p:sp>
      <p:pic>
        <p:nvPicPr>
          <p:cNvPr id="22" name="Picture 21"/>
          <p:cNvPicPr>
            <a:picLocks noChangeAspect="1" noChangeArrowheads="1"/>
          </p:cNvPicPr>
          <p:nvPr/>
        </p:nvPicPr>
        <p:blipFill>
          <a:blip r:embed="rId3" cstate="print"/>
          <a:srcRect/>
          <a:stretch>
            <a:fillRect/>
          </a:stretch>
        </p:blipFill>
        <p:spPr bwMode="auto">
          <a:xfrm>
            <a:off x="5867400" y="1905000"/>
            <a:ext cx="2645400" cy="2763457"/>
          </a:xfrm>
          <a:prstGeom prst="rect">
            <a:avLst/>
          </a:prstGeom>
          <a:noFill/>
          <a:ln w="9525">
            <a:noFill/>
            <a:miter lim="800000"/>
            <a:headEnd/>
            <a:tailEnd/>
          </a:ln>
          <a:effectLst/>
        </p:spPr>
      </p:pic>
      <p:sp>
        <p:nvSpPr>
          <p:cNvPr id="24" name="Text Box 94"/>
          <p:cNvSpPr txBox="1">
            <a:spLocks noChangeArrowheads="1"/>
          </p:cNvSpPr>
          <p:nvPr/>
        </p:nvSpPr>
        <p:spPr bwMode="auto">
          <a:xfrm>
            <a:off x="6096000" y="5012323"/>
            <a:ext cx="1600200" cy="184666"/>
          </a:xfrm>
          <a:prstGeom prst="rect">
            <a:avLst/>
          </a:prstGeom>
          <a:noFill/>
          <a:ln w="12700">
            <a:noFill/>
            <a:miter lim="800000"/>
            <a:headEnd/>
            <a:tailEnd/>
          </a:ln>
        </p:spPr>
        <p:txBody>
          <a:bodyPr wrap="square" lIns="0" tIns="0" rIns="0" bIns="0">
            <a:spAutoFit/>
          </a:bodyPr>
          <a:lstStyle/>
          <a:p>
            <a:pPr algn="ctr"/>
            <a:r>
              <a:rPr lang="en-US" sz="1200" b="1" dirty="0">
                <a:solidFill>
                  <a:srgbClr val="000000">
                    <a:lumMod val="50000"/>
                    <a:lumOff val="50000"/>
                  </a:srgbClr>
                </a:solidFill>
                <a:cs typeface="Arial" charset="0"/>
              </a:rPr>
              <a:t>LO/IF SMA connector</a:t>
            </a:r>
          </a:p>
        </p:txBody>
      </p:sp>
      <p:sp>
        <p:nvSpPr>
          <p:cNvPr id="25" name="Text Box 92"/>
          <p:cNvSpPr txBox="1">
            <a:spLocks noChangeArrowheads="1"/>
          </p:cNvSpPr>
          <p:nvPr/>
        </p:nvSpPr>
        <p:spPr bwMode="auto">
          <a:xfrm>
            <a:off x="6629400" y="1524000"/>
            <a:ext cx="1447800" cy="184666"/>
          </a:xfrm>
          <a:prstGeom prst="rect">
            <a:avLst/>
          </a:prstGeom>
          <a:noFill/>
          <a:ln w="12700">
            <a:noFill/>
            <a:miter lim="800000"/>
            <a:headEnd/>
            <a:tailEnd/>
          </a:ln>
        </p:spPr>
        <p:txBody>
          <a:bodyPr wrap="square" lIns="0" tIns="0" rIns="0" bIns="0">
            <a:spAutoFit/>
          </a:bodyPr>
          <a:lstStyle/>
          <a:p>
            <a:pPr algn="ctr" fontAlgn="base">
              <a:spcBef>
                <a:spcPct val="0"/>
              </a:spcBef>
              <a:spcAft>
                <a:spcPct val="0"/>
              </a:spcAft>
            </a:pPr>
            <a:r>
              <a:rPr lang="en-US" sz="1200" b="1" dirty="0">
                <a:solidFill>
                  <a:srgbClr val="000000">
                    <a:lumMod val="50000"/>
                    <a:lumOff val="50000"/>
                  </a:srgbClr>
                </a:solidFill>
                <a:cs typeface="Arial" charset="0"/>
              </a:rPr>
              <a:t>Waveguide input</a:t>
            </a:r>
          </a:p>
        </p:txBody>
      </p:sp>
      <p:sp>
        <p:nvSpPr>
          <p:cNvPr id="26" name="Text Box 107"/>
          <p:cNvSpPr txBox="1">
            <a:spLocks noChangeArrowheads="1"/>
          </p:cNvSpPr>
          <p:nvPr/>
        </p:nvSpPr>
        <p:spPr bwMode="auto">
          <a:xfrm>
            <a:off x="6934200" y="4768334"/>
            <a:ext cx="1219200" cy="184666"/>
          </a:xfrm>
          <a:prstGeom prst="rect">
            <a:avLst/>
          </a:prstGeom>
          <a:noFill/>
          <a:ln w="12700">
            <a:noFill/>
            <a:miter lim="800000"/>
            <a:headEnd/>
            <a:tailEnd/>
          </a:ln>
        </p:spPr>
        <p:txBody>
          <a:bodyPr wrap="square" lIns="0" tIns="0" rIns="0" bIns="0">
            <a:spAutoFit/>
          </a:bodyPr>
          <a:lstStyle/>
          <a:p>
            <a:pPr algn="ctr"/>
            <a:r>
              <a:rPr lang="en-US" sz="1200" b="1" dirty="0">
                <a:solidFill>
                  <a:srgbClr val="000000">
                    <a:lumMod val="50000"/>
                    <a:lumOff val="50000"/>
                  </a:srgbClr>
                </a:solidFill>
                <a:cs typeface="Arial" charset="0"/>
              </a:rPr>
              <a:t>USB connector</a:t>
            </a:r>
          </a:p>
        </p:txBody>
      </p:sp>
      <p:sp>
        <p:nvSpPr>
          <p:cNvPr id="27" name="Line 91"/>
          <p:cNvSpPr>
            <a:spLocks noChangeShapeType="1"/>
          </p:cNvSpPr>
          <p:nvPr/>
        </p:nvSpPr>
        <p:spPr bwMode="auto">
          <a:xfrm rot="16200000" flipV="1">
            <a:off x="7277100" y="1943100"/>
            <a:ext cx="228600" cy="0"/>
          </a:xfrm>
          <a:prstGeom prst="line">
            <a:avLst/>
          </a:prstGeom>
          <a:noFill/>
          <a:ln w="25400">
            <a:solidFill>
              <a:srgbClr val="FF0000"/>
            </a:solidFill>
            <a:round/>
            <a:headEnd/>
            <a:tailEnd type="triangle" w="med" len="med"/>
          </a:ln>
        </p:spPr>
        <p:txBody>
          <a:bodyPr lIns="0" tIns="0" rIns="0" bIns="0"/>
          <a:lstStyle/>
          <a:p>
            <a:pPr fontAlgn="base">
              <a:spcBef>
                <a:spcPct val="0"/>
              </a:spcBef>
              <a:spcAft>
                <a:spcPct val="0"/>
              </a:spcAft>
            </a:pPr>
            <a:endParaRPr lang="en-US" sz="2400">
              <a:solidFill>
                <a:srgbClr val="000000"/>
              </a:solidFill>
              <a:cs typeface="Arial" charset="0"/>
            </a:endParaRPr>
          </a:p>
        </p:txBody>
      </p:sp>
      <p:sp>
        <p:nvSpPr>
          <p:cNvPr id="28" name="Line 93"/>
          <p:cNvSpPr>
            <a:spLocks noChangeShapeType="1"/>
          </p:cNvSpPr>
          <p:nvPr/>
        </p:nvSpPr>
        <p:spPr bwMode="auto">
          <a:xfrm rot="16200000" flipH="1">
            <a:off x="6667501" y="4762500"/>
            <a:ext cx="381000" cy="0"/>
          </a:xfrm>
          <a:prstGeom prst="line">
            <a:avLst/>
          </a:prstGeom>
          <a:noFill/>
          <a:ln w="25400">
            <a:solidFill>
              <a:srgbClr val="FF0000"/>
            </a:solidFill>
            <a:round/>
            <a:headEnd/>
            <a:tailEnd type="triangle" w="med" len="med"/>
          </a:ln>
        </p:spPr>
        <p:txBody>
          <a:bodyPr lIns="0" tIns="0" rIns="0" bIns="0"/>
          <a:lstStyle/>
          <a:p>
            <a:pPr fontAlgn="base">
              <a:spcBef>
                <a:spcPct val="0"/>
              </a:spcBef>
              <a:spcAft>
                <a:spcPct val="0"/>
              </a:spcAft>
            </a:pPr>
            <a:endParaRPr lang="en-US" sz="2400">
              <a:solidFill>
                <a:srgbClr val="000000"/>
              </a:solidFill>
              <a:cs typeface="Arial" charset="0"/>
            </a:endParaRPr>
          </a:p>
        </p:txBody>
      </p:sp>
      <p:sp>
        <p:nvSpPr>
          <p:cNvPr id="29" name="Line 106"/>
          <p:cNvSpPr>
            <a:spLocks noChangeShapeType="1"/>
          </p:cNvSpPr>
          <p:nvPr/>
        </p:nvSpPr>
        <p:spPr bwMode="auto">
          <a:xfrm rot="16200000" flipH="1" flipV="1">
            <a:off x="7188029" y="4622971"/>
            <a:ext cx="254341" cy="0"/>
          </a:xfrm>
          <a:prstGeom prst="line">
            <a:avLst/>
          </a:prstGeom>
          <a:noFill/>
          <a:ln w="25400">
            <a:solidFill>
              <a:srgbClr val="FF0000"/>
            </a:solidFill>
            <a:round/>
            <a:headEnd/>
            <a:tailEnd type="triangle" w="med" len="med"/>
          </a:ln>
        </p:spPr>
        <p:txBody>
          <a:bodyPr lIns="0" tIns="0" rIns="0" bIns="0"/>
          <a:lstStyle/>
          <a:p>
            <a:pPr fontAlgn="base">
              <a:spcBef>
                <a:spcPct val="0"/>
              </a:spcBef>
              <a:spcAft>
                <a:spcPct val="0"/>
              </a:spcAft>
            </a:pPr>
            <a:endParaRPr lang="en-US" sz="2400">
              <a:solidFill>
                <a:srgbClr val="000000"/>
              </a:solidFill>
              <a:cs typeface="Arial" charset="0"/>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228600" y="76200"/>
            <a:ext cx="8366125" cy="555625"/>
          </a:xfrm>
        </p:spPr>
        <p:txBody>
          <a:bodyPr/>
          <a:lstStyle/>
          <a:p>
            <a:r>
              <a:rPr lang="en-US" dirty="0" smtClean="0"/>
              <a:t>Agilent Spectrum Analyzer Families (Handhelds)</a:t>
            </a:r>
          </a:p>
        </p:txBody>
      </p:sp>
      <p:sp>
        <p:nvSpPr>
          <p:cNvPr id="9" name="Footer Placeholder 8"/>
          <p:cNvSpPr>
            <a:spLocks noGrp="1"/>
          </p:cNvSpPr>
          <p:nvPr>
            <p:ph type="ftr" sz="quarter" idx="10"/>
          </p:nvPr>
        </p:nvSpPr>
        <p:spPr/>
        <p:txBody>
          <a:bodyPr/>
          <a:lstStyle/>
          <a:p>
            <a:r>
              <a:rPr lang="en-US" dirty="0" smtClean="0"/>
              <a:t>Back to Basics Training</a:t>
            </a:r>
            <a:endParaRPr lang="en-US" dirty="0"/>
          </a:p>
        </p:txBody>
      </p:sp>
      <p:sp>
        <p:nvSpPr>
          <p:cNvPr id="10" name="Text Box 11"/>
          <p:cNvSpPr txBox="1">
            <a:spLocks noChangeArrowheads="1"/>
          </p:cNvSpPr>
          <p:nvPr/>
        </p:nvSpPr>
        <p:spPr bwMode="auto">
          <a:xfrm>
            <a:off x="2895600" y="3622675"/>
            <a:ext cx="6311900" cy="2215991"/>
          </a:xfrm>
          <a:prstGeom prst="rect">
            <a:avLst/>
          </a:prstGeom>
          <a:noFill/>
          <a:ln w="9525">
            <a:noFill/>
            <a:miter lim="800000"/>
            <a:headEnd/>
            <a:tailEnd/>
          </a:ln>
        </p:spPr>
        <p:txBody>
          <a:bodyPr lIns="0" tIns="0" rIns="0" bIns="0">
            <a:spAutoFit/>
          </a:bodyPr>
          <a:lstStyle/>
          <a:p>
            <a:pPr>
              <a:buClr>
                <a:srgbClr val="000000"/>
              </a:buClr>
              <a:buSzPct val="90000"/>
              <a:buFont typeface="Monotype Sorts" pitchFamily="2" charset="2"/>
              <a:buNone/>
            </a:pPr>
            <a:r>
              <a:rPr lang="en-US" sz="1600" b="1" dirty="0" smtClean="0">
                <a:latin typeface="Agilent TT Cond" pitchFamily="34" charset="0"/>
              </a:rPr>
              <a:t>N9343C </a:t>
            </a:r>
            <a:r>
              <a:rPr lang="en-US" sz="1600" b="1" dirty="0">
                <a:latin typeface="Agilent TT Cond" pitchFamily="34" charset="0"/>
              </a:rPr>
              <a:t>Handheld Spectrum Analyzer</a:t>
            </a:r>
          </a:p>
          <a:p>
            <a:pPr>
              <a:buClr>
                <a:srgbClr val="000000"/>
              </a:buClr>
              <a:buFont typeface="Agilent TT Cond" pitchFamily="34" charset="0"/>
              <a:buChar char="•"/>
            </a:pPr>
            <a:r>
              <a:rPr lang="en-US" sz="1600" dirty="0">
                <a:latin typeface="Agilent TT Cond" pitchFamily="34" charset="0"/>
              </a:rPr>
              <a:t> </a:t>
            </a:r>
            <a:r>
              <a:rPr lang="en-US" sz="1600" dirty="0">
                <a:solidFill>
                  <a:srgbClr val="FF0000"/>
                </a:solidFill>
                <a:latin typeface="Agilent TT Cond" pitchFamily="34" charset="0"/>
              </a:rPr>
              <a:t>Handheld</a:t>
            </a:r>
            <a:r>
              <a:rPr lang="en-US" sz="1600" dirty="0">
                <a:latin typeface="Agilent TT Cond" pitchFamily="34" charset="0"/>
              </a:rPr>
              <a:t> SA  -- </a:t>
            </a:r>
            <a:r>
              <a:rPr lang="en-US" sz="1600" dirty="0" smtClean="0">
                <a:latin typeface="Agilent TT Cond" pitchFamily="34" charset="0"/>
              </a:rPr>
              <a:t>100 kHz </a:t>
            </a:r>
            <a:r>
              <a:rPr lang="en-US" sz="1600" dirty="0">
                <a:latin typeface="Agilent TT Cond" pitchFamily="34" charset="0"/>
              </a:rPr>
              <a:t>to </a:t>
            </a:r>
            <a:r>
              <a:rPr lang="en-US" sz="1600" dirty="0" smtClean="0">
                <a:latin typeface="Agilent TT Cond" pitchFamily="34" charset="0"/>
              </a:rPr>
              <a:t>13.6 </a:t>
            </a:r>
            <a:r>
              <a:rPr lang="en-US" sz="1600" dirty="0">
                <a:latin typeface="Agilent TT Cond" pitchFamily="34" charset="0"/>
              </a:rPr>
              <a:t>GHz</a:t>
            </a:r>
          </a:p>
          <a:p>
            <a:pPr>
              <a:buFontTx/>
              <a:buChar char="•"/>
            </a:pPr>
            <a:r>
              <a:rPr lang="en-US" sz="1600" dirty="0">
                <a:latin typeface="Agilent TT Cond" pitchFamily="34" charset="0"/>
              </a:rPr>
              <a:t> 10 ms non-zero span sweep time </a:t>
            </a:r>
          </a:p>
          <a:p>
            <a:pPr>
              <a:buFontTx/>
              <a:buChar char="•"/>
            </a:pPr>
            <a:r>
              <a:rPr lang="en-US" sz="1600" dirty="0">
                <a:latin typeface="Agilent TT Cond" pitchFamily="34" charset="0"/>
              </a:rPr>
              <a:t> –</a:t>
            </a:r>
            <a:r>
              <a:rPr lang="en-US" sz="1600" dirty="0" smtClean="0">
                <a:latin typeface="Agilent TT Cond" pitchFamily="34" charset="0"/>
              </a:rPr>
              <a:t>144 </a:t>
            </a:r>
            <a:r>
              <a:rPr lang="en-US" sz="1600" dirty="0">
                <a:latin typeface="Agilent TT Cond" pitchFamily="34" charset="0"/>
              </a:rPr>
              <a:t>dBm displayed average noise level (DANL) with pre-amplifier </a:t>
            </a:r>
          </a:p>
          <a:p>
            <a:pPr>
              <a:buFontTx/>
              <a:buChar char="•"/>
            </a:pPr>
            <a:r>
              <a:rPr lang="en-US" sz="1600" dirty="0">
                <a:latin typeface="Agilent TT Cond" pitchFamily="34" charset="0"/>
              </a:rPr>
              <a:t> +</a:t>
            </a:r>
            <a:r>
              <a:rPr lang="en-US" sz="1600" dirty="0" smtClean="0">
                <a:latin typeface="Agilent TT Cond" pitchFamily="34" charset="0"/>
              </a:rPr>
              <a:t>15 </a:t>
            </a:r>
            <a:r>
              <a:rPr lang="en-US" sz="1600" dirty="0">
                <a:latin typeface="Agilent TT Cond" pitchFamily="34" charset="0"/>
              </a:rPr>
              <a:t>dBm third order intercept (TOI) </a:t>
            </a:r>
            <a:endParaRPr lang="en-US" sz="1600" dirty="0" smtClean="0">
              <a:latin typeface="Agilent TT Cond" pitchFamily="34" charset="0"/>
            </a:endParaRPr>
          </a:p>
          <a:p>
            <a:pPr>
              <a:buFontTx/>
              <a:buChar char="•"/>
            </a:pPr>
            <a:r>
              <a:rPr lang="en-US" sz="1600" dirty="0" smtClean="0">
                <a:latin typeface="Agilent TT Cond" pitchFamily="34" charset="0"/>
              </a:rPr>
              <a:t> </a:t>
            </a:r>
            <a:r>
              <a:rPr lang="en-US" sz="1600" dirty="0" smtClean="0"/>
              <a:t>Built-in GPS receiver and GPS antenna</a:t>
            </a:r>
          </a:p>
          <a:p>
            <a:pPr>
              <a:buFontTx/>
              <a:buChar char="•"/>
            </a:pPr>
            <a:r>
              <a:rPr lang="en-US" sz="1600" dirty="0" smtClean="0">
                <a:latin typeface="Agilent TT Cond" pitchFamily="34" charset="0"/>
              </a:rPr>
              <a:t> </a:t>
            </a:r>
            <a:r>
              <a:rPr lang="en-US" sz="1600" dirty="0" smtClean="0"/>
              <a:t>Built-in tracking generator</a:t>
            </a:r>
            <a:endParaRPr lang="en-US" sz="1600" dirty="0">
              <a:latin typeface="Agilent TT Cond" pitchFamily="34" charset="0"/>
            </a:endParaRPr>
          </a:p>
          <a:p>
            <a:pPr>
              <a:buFontTx/>
              <a:buChar char="•"/>
            </a:pPr>
            <a:r>
              <a:rPr lang="en-GB" sz="1600" dirty="0">
                <a:latin typeface="Agilent TT Cond" pitchFamily="34" charset="0"/>
              </a:rPr>
              <a:t> Light weight, rugged and portable</a:t>
            </a:r>
          </a:p>
          <a:p>
            <a:pPr>
              <a:buFontTx/>
              <a:buChar char="•"/>
            </a:pPr>
            <a:r>
              <a:rPr lang="en-GB" sz="1600" dirty="0">
                <a:latin typeface="Agilent TT Cond" pitchFamily="34" charset="0"/>
              </a:rPr>
              <a:t> four hours battery life</a:t>
            </a:r>
            <a:endParaRPr lang="en-US" sz="1600" dirty="0">
              <a:latin typeface="Agilent TT Cond" pitchFamily="34" charset="0"/>
            </a:endParaRPr>
          </a:p>
        </p:txBody>
      </p:sp>
      <p:sp>
        <p:nvSpPr>
          <p:cNvPr id="13" name="Text Box 11"/>
          <p:cNvSpPr txBox="1">
            <a:spLocks noChangeArrowheads="1"/>
          </p:cNvSpPr>
          <p:nvPr/>
        </p:nvSpPr>
        <p:spPr bwMode="auto">
          <a:xfrm>
            <a:off x="2895600" y="1143000"/>
            <a:ext cx="6311900" cy="2215991"/>
          </a:xfrm>
          <a:prstGeom prst="rect">
            <a:avLst/>
          </a:prstGeom>
          <a:noFill/>
          <a:ln w="9525">
            <a:noFill/>
            <a:miter lim="800000"/>
            <a:headEnd/>
            <a:tailEnd/>
          </a:ln>
        </p:spPr>
        <p:txBody>
          <a:bodyPr lIns="0" tIns="0" rIns="0" bIns="0">
            <a:spAutoFit/>
          </a:bodyPr>
          <a:lstStyle/>
          <a:p>
            <a:pPr>
              <a:buClr>
                <a:srgbClr val="000000"/>
              </a:buClr>
              <a:buSzPct val="90000"/>
              <a:buFont typeface="Monotype Sorts" pitchFamily="2" charset="2"/>
              <a:buNone/>
            </a:pPr>
            <a:r>
              <a:rPr lang="en-US" sz="1600" b="1" dirty="0" smtClean="0">
                <a:latin typeface="Agilent TT Cond" pitchFamily="34" charset="0"/>
              </a:rPr>
              <a:t>N9344C </a:t>
            </a:r>
            <a:r>
              <a:rPr lang="en-US" sz="1600" b="1" dirty="0">
                <a:latin typeface="Agilent TT Cond" pitchFamily="34" charset="0"/>
              </a:rPr>
              <a:t>Handheld Spectrum Analyzer</a:t>
            </a:r>
          </a:p>
          <a:p>
            <a:pPr>
              <a:buClr>
                <a:srgbClr val="000000"/>
              </a:buClr>
              <a:buFont typeface="Agilent TT Cond" pitchFamily="34" charset="0"/>
              <a:buChar char="•"/>
            </a:pPr>
            <a:r>
              <a:rPr lang="en-US" sz="1600" dirty="0">
                <a:latin typeface="Agilent TT Cond" pitchFamily="34" charset="0"/>
              </a:rPr>
              <a:t> </a:t>
            </a:r>
            <a:r>
              <a:rPr lang="en-US" sz="1600" dirty="0">
                <a:solidFill>
                  <a:srgbClr val="FF0000"/>
                </a:solidFill>
                <a:latin typeface="Agilent TT Cond" pitchFamily="34" charset="0"/>
              </a:rPr>
              <a:t>Handheld</a:t>
            </a:r>
            <a:r>
              <a:rPr lang="en-US" sz="1600" dirty="0">
                <a:latin typeface="Agilent TT Cond" pitchFamily="34" charset="0"/>
              </a:rPr>
              <a:t> SA  -- </a:t>
            </a:r>
            <a:r>
              <a:rPr lang="en-US" sz="1600" dirty="0" smtClean="0">
                <a:latin typeface="Agilent TT Cond" pitchFamily="34" charset="0"/>
              </a:rPr>
              <a:t>100 kHz </a:t>
            </a:r>
            <a:r>
              <a:rPr lang="en-US" sz="1600" dirty="0">
                <a:latin typeface="Agilent TT Cond" pitchFamily="34" charset="0"/>
              </a:rPr>
              <a:t>to </a:t>
            </a:r>
            <a:r>
              <a:rPr lang="en-US" sz="1600" dirty="0" smtClean="0">
                <a:latin typeface="Agilent TT Cond" pitchFamily="34" charset="0"/>
              </a:rPr>
              <a:t>20 </a:t>
            </a:r>
            <a:r>
              <a:rPr lang="en-US" sz="1600" dirty="0">
                <a:latin typeface="Agilent TT Cond" pitchFamily="34" charset="0"/>
              </a:rPr>
              <a:t>GHz</a:t>
            </a:r>
          </a:p>
          <a:p>
            <a:pPr>
              <a:buFontTx/>
              <a:buChar char="•"/>
            </a:pPr>
            <a:r>
              <a:rPr lang="en-US" sz="1600" dirty="0">
                <a:latin typeface="Agilent TT Cond" pitchFamily="34" charset="0"/>
              </a:rPr>
              <a:t> </a:t>
            </a:r>
            <a:r>
              <a:rPr lang="en-US" sz="1600" dirty="0" smtClean="0">
                <a:latin typeface="Agilent TT Cond" pitchFamily="34" charset="0"/>
              </a:rPr>
              <a:t>Fastest sweep – minimum sweep time &lt; 2ms</a:t>
            </a:r>
            <a:endParaRPr lang="en-US" sz="1600" dirty="0">
              <a:latin typeface="Agilent TT Cond" pitchFamily="34" charset="0"/>
            </a:endParaRPr>
          </a:p>
          <a:p>
            <a:pPr>
              <a:buFontTx/>
              <a:buChar char="•"/>
            </a:pPr>
            <a:r>
              <a:rPr lang="en-US" sz="1600" dirty="0">
                <a:latin typeface="Agilent TT Cond" pitchFamily="34" charset="0"/>
              </a:rPr>
              <a:t> –</a:t>
            </a:r>
            <a:r>
              <a:rPr lang="en-US" sz="1600" dirty="0" smtClean="0">
                <a:latin typeface="Agilent TT Cond" pitchFamily="34" charset="0"/>
              </a:rPr>
              <a:t>144 </a:t>
            </a:r>
            <a:r>
              <a:rPr lang="en-US" sz="1600" dirty="0">
                <a:latin typeface="Agilent TT Cond" pitchFamily="34" charset="0"/>
              </a:rPr>
              <a:t>dBm displayed average noise level (DANL) </a:t>
            </a:r>
            <a:r>
              <a:rPr lang="en-US" sz="1600" dirty="0" smtClean="0">
                <a:latin typeface="Agilent TT Cond" pitchFamily="34" charset="0"/>
              </a:rPr>
              <a:t>typical</a:t>
            </a:r>
            <a:endParaRPr lang="en-US" sz="1600" dirty="0">
              <a:latin typeface="Agilent TT Cond" pitchFamily="34" charset="0"/>
            </a:endParaRPr>
          </a:p>
          <a:p>
            <a:pPr>
              <a:buFontTx/>
              <a:buChar char="•"/>
            </a:pPr>
            <a:r>
              <a:rPr lang="en-US" sz="1600" dirty="0">
                <a:latin typeface="Agilent TT Cond" pitchFamily="34" charset="0"/>
              </a:rPr>
              <a:t> +</a:t>
            </a:r>
            <a:r>
              <a:rPr lang="en-US" sz="1600" dirty="0" smtClean="0">
                <a:latin typeface="Agilent TT Cond" pitchFamily="34" charset="0"/>
              </a:rPr>
              <a:t>15 </a:t>
            </a:r>
            <a:r>
              <a:rPr lang="en-US" sz="1600" dirty="0">
                <a:latin typeface="Agilent TT Cond" pitchFamily="34" charset="0"/>
              </a:rPr>
              <a:t>dBm third order intercept (TOI) </a:t>
            </a:r>
            <a:endParaRPr lang="en-US" sz="1600" dirty="0" smtClean="0">
              <a:latin typeface="Agilent TT Cond" pitchFamily="34" charset="0"/>
            </a:endParaRPr>
          </a:p>
          <a:p>
            <a:pPr>
              <a:buFontTx/>
              <a:buChar char="•"/>
            </a:pPr>
            <a:r>
              <a:rPr lang="en-US" sz="1600" dirty="0" smtClean="0">
                <a:latin typeface="Agilent TT Cond" pitchFamily="34" charset="0"/>
              </a:rPr>
              <a:t> </a:t>
            </a:r>
            <a:r>
              <a:rPr lang="en-US" sz="1500" dirty="0" smtClean="0"/>
              <a:t>Built-in GPS receiver and GPS antenna</a:t>
            </a:r>
          </a:p>
          <a:p>
            <a:pPr>
              <a:buFontTx/>
              <a:buChar char="•"/>
            </a:pPr>
            <a:r>
              <a:rPr lang="en-US" sz="1500" dirty="0" smtClean="0">
                <a:latin typeface="Agilent TT Cond" pitchFamily="34" charset="0"/>
              </a:rPr>
              <a:t> </a:t>
            </a:r>
            <a:r>
              <a:rPr lang="en-US" sz="1500" dirty="0" smtClean="0"/>
              <a:t>Built-in tracking generator </a:t>
            </a:r>
            <a:endParaRPr lang="en-US" sz="1500" dirty="0" smtClean="0">
              <a:latin typeface="Agilent TT Cond" pitchFamily="34" charset="0"/>
            </a:endParaRPr>
          </a:p>
          <a:p>
            <a:pPr>
              <a:buFontTx/>
              <a:buChar char="•"/>
            </a:pPr>
            <a:r>
              <a:rPr lang="en-GB" sz="1600" dirty="0" smtClean="0">
                <a:latin typeface="Agilent TT Cond" pitchFamily="34" charset="0"/>
              </a:rPr>
              <a:t> </a:t>
            </a:r>
            <a:r>
              <a:rPr lang="en-GB" sz="1600" dirty="0">
                <a:latin typeface="Agilent TT Cond" pitchFamily="34" charset="0"/>
              </a:rPr>
              <a:t>Light weight, rugged and portable</a:t>
            </a:r>
          </a:p>
          <a:p>
            <a:pPr>
              <a:buFontTx/>
              <a:buChar char="•"/>
            </a:pPr>
            <a:r>
              <a:rPr lang="en-GB" sz="1600" dirty="0">
                <a:latin typeface="Agilent TT Cond" pitchFamily="34" charset="0"/>
              </a:rPr>
              <a:t> four hours battery life</a:t>
            </a:r>
            <a:endParaRPr lang="en-US" sz="1600" dirty="0">
              <a:latin typeface="Agilent TT Cond" pitchFamily="34" charset="0"/>
            </a:endParaRPr>
          </a:p>
        </p:txBody>
      </p:sp>
      <p:sp>
        <p:nvSpPr>
          <p:cNvPr id="14" name="Slide Number Placeholder 13"/>
          <p:cNvSpPr>
            <a:spLocks noGrp="1"/>
          </p:cNvSpPr>
          <p:nvPr>
            <p:ph type="sldNum" sz="quarter" idx="12"/>
          </p:nvPr>
        </p:nvSpPr>
        <p:spPr/>
        <p:txBody>
          <a:bodyPr/>
          <a:lstStyle/>
          <a:p>
            <a:fld id="{2D132F79-ACF3-4263-B52B-5972FA2CE406}" type="slidenum">
              <a:rPr lang="en-US" smtClean="0"/>
              <a:pPr/>
              <a:t>94</a:t>
            </a:fld>
            <a:endParaRPr lang="en-US" dirty="0"/>
          </a:p>
        </p:txBody>
      </p:sp>
      <p:pic>
        <p:nvPicPr>
          <p:cNvPr id="15" name="Picture 14" descr="N9344C.jpg"/>
          <p:cNvPicPr>
            <a:picLocks noChangeAspect="1"/>
          </p:cNvPicPr>
          <p:nvPr/>
        </p:nvPicPr>
        <p:blipFill>
          <a:blip r:embed="rId3" cstate="print"/>
          <a:stretch>
            <a:fillRect/>
          </a:stretch>
        </p:blipFill>
        <p:spPr>
          <a:xfrm>
            <a:off x="24047" y="1192580"/>
            <a:ext cx="2795353" cy="1818843"/>
          </a:xfrm>
          <a:prstGeom prst="rect">
            <a:avLst/>
          </a:prstGeom>
        </p:spPr>
      </p:pic>
      <p:pic>
        <p:nvPicPr>
          <p:cNvPr id="16" name="Picture 15" descr="N9343C.jpg"/>
          <p:cNvPicPr>
            <a:picLocks noChangeAspect="1"/>
          </p:cNvPicPr>
          <p:nvPr/>
        </p:nvPicPr>
        <p:blipFill>
          <a:blip r:embed="rId4" cstate="print"/>
          <a:stretch>
            <a:fillRect/>
          </a:stretch>
        </p:blipFill>
        <p:spPr>
          <a:xfrm>
            <a:off x="0" y="3733800"/>
            <a:ext cx="2854688" cy="1857449"/>
          </a:xfrm>
          <a:prstGeom prst="rect">
            <a:avLst/>
          </a:prstGeom>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228600" y="76200"/>
            <a:ext cx="8366125" cy="555625"/>
          </a:xfrm>
        </p:spPr>
        <p:txBody>
          <a:bodyPr/>
          <a:lstStyle/>
          <a:p>
            <a:r>
              <a:rPr lang="en-US" dirty="0" smtClean="0"/>
              <a:t>Agilent Spectrum Analyzer Families (Handhelds)</a:t>
            </a:r>
          </a:p>
        </p:txBody>
      </p:sp>
      <p:sp>
        <p:nvSpPr>
          <p:cNvPr id="9" name="Footer Placeholder 8"/>
          <p:cNvSpPr>
            <a:spLocks noGrp="1"/>
          </p:cNvSpPr>
          <p:nvPr>
            <p:ph type="ftr" sz="quarter" idx="10"/>
          </p:nvPr>
        </p:nvSpPr>
        <p:spPr/>
        <p:txBody>
          <a:bodyPr/>
          <a:lstStyle/>
          <a:p>
            <a:r>
              <a:rPr lang="en-US" dirty="0" smtClean="0"/>
              <a:t>Back to Basics Training</a:t>
            </a:r>
            <a:endParaRPr lang="en-US" dirty="0"/>
          </a:p>
        </p:txBody>
      </p:sp>
      <p:sp>
        <p:nvSpPr>
          <p:cNvPr id="10" name="Text Box 11"/>
          <p:cNvSpPr txBox="1">
            <a:spLocks noChangeArrowheads="1"/>
          </p:cNvSpPr>
          <p:nvPr/>
        </p:nvSpPr>
        <p:spPr bwMode="auto">
          <a:xfrm>
            <a:off x="2832100" y="3622675"/>
            <a:ext cx="6311900" cy="2215991"/>
          </a:xfrm>
          <a:prstGeom prst="rect">
            <a:avLst/>
          </a:prstGeom>
          <a:noFill/>
          <a:ln w="9525">
            <a:noFill/>
            <a:miter lim="800000"/>
            <a:headEnd/>
            <a:tailEnd/>
          </a:ln>
        </p:spPr>
        <p:txBody>
          <a:bodyPr lIns="0" tIns="0" rIns="0" bIns="0">
            <a:spAutoFit/>
          </a:bodyPr>
          <a:lstStyle/>
          <a:p>
            <a:pPr>
              <a:buClr>
                <a:srgbClr val="000000"/>
              </a:buClr>
              <a:buSzPct val="90000"/>
              <a:buFont typeface="Monotype Sorts" pitchFamily="2" charset="2"/>
              <a:buNone/>
            </a:pPr>
            <a:r>
              <a:rPr lang="en-US" sz="1600" b="1" dirty="0">
                <a:latin typeface="Agilent TT Cond" pitchFamily="34" charset="0"/>
              </a:rPr>
              <a:t>N9340B Handheld Spectrum Analyzer</a:t>
            </a:r>
          </a:p>
          <a:p>
            <a:pPr>
              <a:buClr>
                <a:srgbClr val="000000"/>
              </a:buClr>
              <a:buFont typeface="Agilent TT Cond" pitchFamily="34" charset="0"/>
              <a:buChar char="•"/>
            </a:pPr>
            <a:r>
              <a:rPr lang="en-US" sz="1600" dirty="0">
                <a:latin typeface="Agilent TT Cond" pitchFamily="34" charset="0"/>
              </a:rPr>
              <a:t> </a:t>
            </a:r>
            <a:r>
              <a:rPr lang="en-US" sz="1600" dirty="0">
                <a:solidFill>
                  <a:srgbClr val="FF0000"/>
                </a:solidFill>
                <a:latin typeface="Agilent TT Cond" pitchFamily="34" charset="0"/>
              </a:rPr>
              <a:t>Handheld</a:t>
            </a:r>
            <a:r>
              <a:rPr lang="en-US" sz="1600" dirty="0">
                <a:latin typeface="Agilent TT Cond" pitchFamily="34" charset="0"/>
              </a:rPr>
              <a:t> SA  -- </a:t>
            </a:r>
            <a:r>
              <a:rPr lang="en-US" sz="1600" dirty="0" smtClean="0">
                <a:latin typeface="Agilent TT Cond" pitchFamily="34" charset="0"/>
              </a:rPr>
              <a:t>100 kHz </a:t>
            </a:r>
            <a:r>
              <a:rPr lang="en-US" sz="1600" dirty="0">
                <a:latin typeface="Agilent TT Cond" pitchFamily="34" charset="0"/>
              </a:rPr>
              <a:t>to 3.0 GHz</a:t>
            </a:r>
          </a:p>
          <a:p>
            <a:pPr>
              <a:buFontTx/>
              <a:buChar char="•"/>
            </a:pPr>
            <a:r>
              <a:rPr lang="en-US" sz="1600" dirty="0">
                <a:latin typeface="Agilent TT Cond" pitchFamily="34" charset="0"/>
              </a:rPr>
              <a:t> 10 ms non-zero span sweep time </a:t>
            </a:r>
          </a:p>
          <a:p>
            <a:pPr>
              <a:buFontTx/>
              <a:buChar char="•"/>
            </a:pPr>
            <a:r>
              <a:rPr lang="en-US" sz="1600" dirty="0">
                <a:latin typeface="Agilent TT Cond" pitchFamily="34" charset="0"/>
              </a:rPr>
              <a:t> –144 dBm displayed average noise level (DANL) with pre-amplifier </a:t>
            </a:r>
          </a:p>
          <a:p>
            <a:pPr>
              <a:buFontTx/>
              <a:buChar char="•"/>
            </a:pPr>
            <a:r>
              <a:rPr lang="en-US" sz="1600" dirty="0">
                <a:latin typeface="Agilent TT Cond" pitchFamily="34" charset="0"/>
              </a:rPr>
              <a:t> +10 dBm third order intercept (TOI) </a:t>
            </a:r>
            <a:endParaRPr lang="en-US" sz="1600" dirty="0" smtClean="0">
              <a:latin typeface="Agilent TT Cond" pitchFamily="34" charset="0"/>
            </a:endParaRPr>
          </a:p>
          <a:p>
            <a:pPr>
              <a:buFontTx/>
              <a:buChar char="•"/>
            </a:pPr>
            <a:r>
              <a:rPr lang="en-US" sz="1600" dirty="0" smtClean="0">
                <a:latin typeface="Agilent TT Cond" pitchFamily="34" charset="0"/>
              </a:rPr>
              <a:t> </a:t>
            </a:r>
            <a:r>
              <a:rPr lang="en-US" sz="1600" dirty="0" smtClean="0"/>
              <a:t>Built-in GPS receiver and GPS antenna</a:t>
            </a:r>
          </a:p>
          <a:p>
            <a:pPr>
              <a:buFontTx/>
              <a:buChar char="•"/>
            </a:pPr>
            <a:r>
              <a:rPr lang="en-US" sz="1600" dirty="0" smtClean="0">
                <a:latin typeface="Agilent TT Cond" pitchFamily="34" charset="0"/>
              </a:rPr>
              <a:t> </a:t>
            </a:r>
            <a:r>
              <a:rPr lang="en-US" sz="1600" dirty="0" smtClean="0"/>
              <a:t>Built-in tracking generator</a:t>
            </a:r>
            <a:endParaRPr lang="en-US" sz="1600" dirty="0">
              <a:latin typeface="Agilent TT Cond" pitchFamily="34" charset="0"/>
            </a:endParaRPr>
          </a:p>
          <a:p>
            <a:pPr>
              <a:buFontTx/>
              <a:buChar char="•"/>
            </a:pPr>
            <a:r>
              <a:rPr lang="en-GB" sz="1600" dirty="0">
                <a:latin typeface="Agilent TT Cond" pitchFamily="34" charset="0"/>
              </a:rPr>
              <a:t> Light weight, rugged and portable</a:t>
            </a:r>
          </a:p>
          <a:p>
            <a:pPr>
              <a:buFontTx/>
              <a:buChar char="•"/>
            </a:pPr>
            <a:r>
              <a:rPr lang="en-GB" sz="1600" dirty="0">
                <a:latin typeface="Agilent TT Cond" pitchFamily="34" charset="0"/>
              </a:rPr>
              <a:t> four hours battery life</a:t>
            </a:r>
            <a:endParaRPr lang="en-US" sz="1600" dirty="0">
              <a:latin typeface="Agilent TT Cond" pitchFamily="34" charset="0"/>
            </a:endParaRPr>
          </a:p>
        </p:txBody>
      </p:sp>
      <p:pic>
        <p:nvPicPr>
          <p:cNvPr id="11" name="Picture 17" descr="N9340A"/>
          <p:cNvPicPr>
            <a:picLocks noChangeAspect="1" noChangeArrowheads="1"/>
          </p:cNvPicPr>
          <p:nvPr/>
        </p:nvPicPr>
        <p:blipFill>
          <a:blip r:embed="rId3" cstate="print"/>
          <a:srcRect/>
          <a:stretch>
            <a:fillRect/>
          </a:stretch>
        </p:blipFill>
        <p:spPr bwMode="auto">
          <a:xfrm>
            <a:off x="304800" y="3782285"/>
            <a:ext cx="2336800" cy="1551715"/>
          </a:xfrm>
          <a:prstGeom prst="rect">
            <a:avLst/>
          </a:prstGeom>
          <a:noFill/>
          <a:ln w="9525">
            <a:noFill/>
            <a:miter lim="800000"/>
            <a:headEnd/>
            <a:tailEnd/>
          </a:ln>
        </p:spPr>
      </p:pic>
      <p:pic>
        <p:nvPicPr>
          <p:cNvPr id="12" name="Picture 11" descr="N9342C_Handheld_Spectrum_Analyzer_Front_image_1.jpg"/>
          <p:cNvPicPr>
            <a:picLocks noChangeAspect="1"/>
          </p:cNvPicPr>
          <p:nvPr/>
        </p:nvPicPr>
        <p:blipFill>
          <a:blip r:embed="rId4" cstate="print"/>
          <a:stretch>
            <a:fillRect/>
          </a:stretch>
        </p:blipFill>
        <p:spPr>
          <a:xfrm>
            <a:off x="228600" y="1143000"/>
            <a:ext cx="2344615" cy="1600200"/>
          </a:xfrm>
          <a:prstGeom prst="rect">
            <a:avLst/>
          </a:prstGeom>
        </p:spPr>
      </p:pic>
      <p:sp>
        <p:nvSpPr>
          <p:cNvPr id="13" name="Text Box 11"/>
          <p:cNvSpPr txBox="1">
            <a:spLocks noChangeArrowheads="1"/>
          </p:cNvSpPr>
          <p:nvPr/>
        </p:nvSpPr>
        <p:spPr bwMode="auto">
          <a:xfrm>
            <a:off x="2832100" y="1143000"/>
            <a:ext cx="6311900" cy="2215991"/>
          </a:xfrm>
          <a:prstGeom prst="rect">
            <a:avLst/>
          </a:prstGeom>
          <a:noFill/>
          <a:ln w="9525">
            <a:noFill/>
            <a:miter lim="800000"/>
            <a:headEnd/>
            <a:tailEnd/>
          </a:ln>
        </p:spPr>
        <p:txBody>
          <a:bodyPr lIns="0" tIns="0" rIns="0" bIns="0">
            <a:spAutoFit/>
          </a:bodyPr>
          <a:lstStyle/>
          <a:p>
            <a:pPr>
              <a:buClr>
                <a:srgbClr val="000000"/>
              </a:buClr>
              <a:buSzPct val="90000"/>
              <a:buFont typeface="Monotype Sorts" pitchFamily="2" charset="2"/>
              <a:buNone/>
            </a:pPr>
            <a:r>
              <a:rPr lang="en-US" sz="1600" b="1" dirty="0" smtClean="0">
                <a:latin typeface="Agilent TT Cond" pitchFamily="34" charset="0"/>
              </a:rPr>
              <a:t>N9342C </a:t>
            </a:r>
            <a:r>
              <a:rPr lang="en-US" sz="1600" b="1" dirty="0">
                <a:latin typeface="Agilent TT Cond" pitchFamily="34" charset="0"/>
              </a:rPr>
              <a:t>Handheld Spectrum Analyzer</a:t>
            </a:r>
          </a:p>
          <a:p>
            <a:pPr>
              <a:buClr>
                <a:srgbClr val="000000"/>
              </a:buClr>
              <a:buFont typeface="Agilent TT Cond" pitchFamily="34" charset="0"/>
              <a:buChar char="•"/>
            </a:pPr>
            <a:r>
              <a:rPr lang="en-US" sz="1600" dirty="0">
                <a:latin typeface="Agilent TT Cond" pitchFamily="34" charset="0"/>
              </a:rPr>
              <a:t> </a:t>
            </a:r>
            <a:r>
              <a:rPr lang="en-US" sz="1600" dirty="0">
                <a:solidFill>
                  <a:srgbClr val="FF0000"/>
                </a:solidFill>
                <a:latin typeface="Agilent TT Cond" pitchFamily="34" charset="0"/>
              </a:rPr>
              <a:t>Handheld</a:t>
            </a:r>
            <a:r>
              <a:rPr lang="en-US" sz="1600" dirty="0">
                <a:latin typeface="Agilent TT Cond" pitchFamily="34" charset="0"/>
              </a:rPr>
              <a:t> SA  -- </a:t>
            </a:r>
            <a:r>
              <a:rPr lang="en-US" sz="1600" dirty="0" smtClean="0">
                <a:latin typeface="Agilent TT Cond" pitchFamily="34" charset="0"/>
              </a:rPr>
              <a:t>100 kHz </a:t>
            </a:r>
            <a:r>
              <a:rPr lang="en-US" sz="1600" dirty="0">
                <a:latin typeface="Agilent TT Cond" pitchFamily="34" charset="0"/>
              </a:rPr>
              <a:t>to </a:t>
            </a:r>
            <a:r>
              <a:rPr lang="en-US" sz="1600" dirty="0" smtClean="0">
                <a:latin typeface="Agilent TT Cond" pitchFamily="34" charset="0"/>
              </a:rPr>
              <a:t>7.0 </a:t>
            </a:r>
            <a:r>
              <a:rPr lang="en-US" sz="1600" dirty="0">
                <a:latin typeface="Agilent TT Cond" pitchFamily="34" charset="0"/>
              </a:rPr>
              <a:t>GHz</a:t>
            </a:r>
          </a:p>
          <a:p>
            <a:pPr>
              <a:buFontTx/>
              <a:buChar char="•"/>
            </a:pPr>
            <a:r>
              <a:rPr lang="en-US" sz="1600" dirty="0">
                <a:latin typeface="Agilent TT Cond" pitchFamily="34" charset="0"/>
              </a:rPr>
              <a:t> </a:t>
            </a:r>
            <a:r>
              <a:rPr lang="en-US" sz="1600" dirty="0" smtClean="0">
                <a:latin typeface="Agilent TT Cond" pitchFamily="34" charset="0"/>
              </a:rPr>
              <a:t>Fastest sweep – minimum sweep time &lt; 2ms</a:t>
            </a:r>
            <a:endParaRPr lang="en-US" sz="1600" dirty="0">
              <a:latin typeface="Agilent TT Cond" pitchFamily="34" charset="0"/>
            </a:endParaRPr>
          </a:p>
          <a:p>
            <a:pPr>
              <a:buFontTx/>
              <a:buChar char="•"/>
            </a:pPr>
            <a:r>
              <a:rPr lang="en-US" sz="1600" dirty="0">
                <a:latin typeface="Agilent TT Cond" pitchFamily="34" charset="0"/>
              </a:rPr>
              <a:t> –</a:t>
            </a:r>
            <a:r>
              <a:rPr lang="en-US" sz="1600" dirty="0" smtClean="0">
                <a:latin typeface="Agilent TT Cond" pitchFamily="34" charset="0"/>
              </a:rPr>
              <a:t>152 </a:t>
            </a:r>
            <a:r>
              <a:rPr lang="en-US" sz="1600" dirty="0">
                <a:latin typeface="Agilent TT Cond" pitchFamily="34" charset="0"/>
              </a:rPr>
              <a:t>dBm displayed average noise level (DANL) </a:t>
            </a:r>
            <a:r>
              <a:rPr lang="en-US" sz="1600" dirty="0" smtClean="0">
                <a:latin typeface="Agilent TT Cond" pitchFamily="34" charset="0"/>
              </a:rPr>
              <a:t>typical</a:t>
            </a:r>
            <a:endParaRPr lang="en-US" sz="1600" dirty="0">
              <a:latin typeface="Agilent TT Cond" pitchFamily="34" charset="0"/>
            </a:endParaRPr>
          </a:p>
          <a:p>
            <a:pPr>
              <a:buFontTx/>
              <a:buChar char="•"/>
            </a:pPr>
            <a:r>
              <a:rPr lang="en-US" sz="1600" dirty="0">
                <a:latin typeface="Agilent TT Cond" pitchFamily="34" charset="0"/>
              </a:rPr>
              <a:t> </a:t>
            </a:r>
            <a:r>
              <a:rPr lang="en-US" sz="1600" dirty="0" smtClean="0">
                <a:latin typeface="Agilent TT Cond" pitchFamily="34" charset="0"/>
              </a:rPr>
              <a:t>+10 </a:t>
            </a:r>
            <a:r>
              <a:rPr lang="en-US" sz="1600" dirty="0">
                <a:latin typeface="Agilent TT Cond" pitchFamily="34" charset="0"/>
              </a:rPr>
              <a:t>dBm third order intercept (TOI) </a:t>
            </a:r>
            <a:endParaRPr lang="en-US" sz="1600" dirty="0" smtClean="0">
              <a:latin typeface="Agilent TT Cond" pitchFamily="34" charset="0"/>
            </a:endParaRPr>
          </a:p>
          <a:p>
            <a:pPr>
              <a:buFontTx/>
              <a:buChar char="•"/>
            </a:pPr>
            <a:r>
              <a:rPr lang="en-US" sz="1600" dirty="0" smtClean="0">
                <a:latin typeface="Agilent TT Cond" pitchFamily="34" charset="0"/>
              </a:rPr>
              <a:t> </a:t>
            </a:r>
            <a:r>
              <a:rPr lang="en-US" sz="1500" dirty="0" smtClean="0"/>
              <a:t>Built-in GPS receiver and GPS antenna</a:t>
            </a:r>
          </a:p>
          <a:p>
            <a:pPr>
              <a:buFontTx/>
              <a:buChar char="•"/>
            </a:pPr>
            <a:r>
              <a:rPr lang="en-US" sz="1500" dirty="0" smtClean="0">
                <a:latin typeface="Agilent TT Cond" pitchFamily="34" charset="0"/>
              </a:rPr>
              <a:t> </a:t>
            </a:r>
            <a:r>
              <a:rPr lang="en-US" sz="1500" dirty="0" smtClean="0"/>
              <a:t>Built-in tracking generator </a:t>
            </a:r>
            <a:endParaRPr lang="en-US" sz="1500" dirty="0" smtClean="0">
              <a:latin typeface="Agilent TT Cond" pitchFamily="34" charset="0"/>
            </a:endParaRPr>
          </a:p>
          <a:p>
            <a:pPr>
              <a:buFontTx/>
              <a:buChar char="•"/>
            </a:pPr>
            <a:r>
              <a:rPr lang="en-GB" sz="1600" dirty="0" smtClean="0">
                <a:latin typeface="Agilent TT Cond" pitchFamily="34" charset="0"/>
              </a:rPr>
              <a:t> </a:t>
            </a:r>
            <a:r>
              <a:rPr lang="en-GB" sz="1600" dirty="0">
                <a:latin typeface="Agilent TT Cond" pitchFamily="34" charset="0"/>
              </a:rPr>
              <a:t>Light weight, rugged and portable</a:t>
            </a:r>
          </a:p>
          <a:p>
            <a:pPr>
              <a:buFontTx/>
              <a:buChar char="•"/>
            </a:pPr>
            <a:r>
              <a:rPr lang="en-GB" sz="1600" dirty="0">
                <a:latin typeface="Agilent TT Cond" pitchFamily="34" charset="0"/>
              </a:rPr>
              <a:t> four hours battery life</a:t>
            </a:r>
            <a:endParaRPr lang="en-US" sz="1600" dirty="0">
              <a:latin typeface="Agilent TT Cond" pitchFamily="34" charset="0"/>
            </a:endParaRPr>
          </a:p>
        </p:txBody>
      </p:sp>
      <p:sp>
        <p:nvSpPr>
          <p:cNvPr id="14" name="Slide Number Placeholder 13"/>
          <p:cNvSpPr>
            <a:spLocks noGrp="1"/>
          </p:cNvSpPr>
          <p:nvPr>
            <p:ph type="sldNum" sz="quarter" idx="12"/>
          </p:nvPr>
        </p:nvSpPr>
        <p:spPr/>
        <p:txBody>
          <a:bodyPr/>
          <a:lstStyle/>
          <a:p>
            <a:fld id="{2D132F79-ACF3-4263-B52B-5972FA2CE406}" type="slidenum">
              <a:rPr lang="en-US" smtClean="0"/>
              <a:pPr/>
              <a:t>95</a:t>
            </a:fld>
            <a:endParaRPr lang="en-US" dirty="0"/>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76200"/>
            <a:ext cx="8691562" cy="685801"/>
          </a:xfrm>
        </p:spPr>
        <p:txBody>
          <a:bodyPr/>
          <a:lstStyle/>
          <a:p>
            <a:r>
              <a:rPr lang="en-US" dirty="0" smtClean="0"/>
              <a:t>Agilent Spectrum Analyzer  Families (Legacy)</a:t>
            </a:r>
            <a:endParaRPr lang="en-US" dirty="0"/>
          </a:p>
        </p:txBody>
      </p:sp>
      <p:sp>
        <p:nvSpPr>
          <p:cNvPr id="3" name="Footer Placeholder 2"/>
          <p:cNvSpPr>
            <a:spLocks noGrp="1"/>
          </p:cNvSpPr>
          <p:nvPr>
            <p:ph type="ftr" sz="quarter" idx="10"/>
          </p:nvPr>
        </p:nvSpPr>
        <p:spPr/>
        <p:txBody>
          <a:bodyPr/>
          <a:lstStyle/>
          <a:p>
            <a:r>
              <a:rPr lang="en-US" dirty="0" smtClean="0"/>
              <a:t>Back to Basics Training</a:t>
            </a:r>
            <a:endParaRPr lang="en-US" dirty="0"/>
          </a:p>
        </p:txBody>
      </p:sp>
      <p:pic>
        <p:nvPicPr>
          <p:cNvPr id="4" name="Picture 4" descr="ESA-E"/>
          <p:cNvPicPr>
            <a:picLocks noChangeAspect="1" noChangeArrowheads="1"/>
          </p:cNvPicPr>
          <p:nvPr/>
        </p:nvPicPr>
        <p:blipFill>
          <a:blip r:embed="rId3" cstate="print">
            <a:lum bright="24000" contrast="6000"/>
          </a:blip>
          <a:srcRect r="2621" b="3091"/>
          <a:stretch>
            <a:fillRect/>
          </a:stretch>
        </p:blipFill>
        <p:spPr bwMode="auto">
          <a:xfrm>
            <a:off x="685800" y="2209800"/>
            <a:ext cx="1760381" cy="1295400"/>
          </a:xfrm>
          <a:prstGeom prst="rect">
            <a:avLst/>
          </a:prstGeom>
          <a:noFill/>
          <a:ln w="12700">
            <a:noFill/>
            <a:miter lim="800000"/>
            <a:headEnd/>
            <a:tailEnd/>
          </a:ln>
          <a:effectLst/>
        </p:spPr>
      </p:pic>
      <p:sp>
        <p:nvSpPr>
          <p:cNvPr id="5" name="Text Box 7"/>
          <p:cNvSpPr txBox="1">
            <a:spLocks noChangeArrowheads="1"/>
          </p:cNvSpPr>
          <p:nvPr/>
        </p:nvSpPr>
        <p:spPr bwMode="auto">
          <a:xfrm>
            <a:off x="2895600" y="2133600"/>
            <a:ext cx="5943600" cy="1295400"/>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500" b="1" dirty="0">
                <a:solidFill>
                  <a:srgbClr val="000000"/>
                </a:solidFill>
                <a:latin typeface="Agilent TT Cond" pitchFamily="34" charset="0"/>
              </a:rPr>
              <a:t>ESA-E Series</a:t>
            </a:r>
            <a:endParaRPr lang="en-US" sz="1500" dirty="0">
              <a:solidFill>
                <a:srgbClr val="000000"/>
              </a:solidFill>
              <a:latin typeface="Agilent TT Cond" pitchFamily="34" charset="0"/>
            </a:endParaRPr>
          </a:p>
          <a:p>
            <a:pPr defTabSz="409575">
              <a:buClr>
                <a:srgbClr val="000000"/>
              </a:buClr>
              <a:buSzPct val="46000"/>
              <a:buFont typeface="Monotype Sorts" pitchFamily="2" charset="2"/>
              <a:buChar char="l"/>
            </a:pPr>
            <a:r>
              <a:rPr lang="en-US" sz="1500" dirty="0">
                <a:solidFill>
                  <a:schemeClr val="accent2"/>
                </a:solidFill>
                <a:latin typeface="Agilent TT Cond" pitchFamily="34" charset="0"/>
              </a:rPr>
              <a:t> </a:t>
            </a:r>
            <a:r>
              <a:rPr lang="en-US" sz="1500" dirty="0">
                <a:solidFill>
                  <a:srgbClr val="FF0000"/>
                </a:solidFill>
                <a:latin typeface="Agilent TT Cond" pitchFamily="34" charset="0"/>
              </a:rPr>
              <a:t>Mid</a:t>
            </a:r>
            <a:r>
              <a:rPr lang="en-US" sz="1500" dirty="0">
                <a:solidFill>
                  <a:srgbClr val="000000"/>
                </a:solidFill>
                <a:latin typeface="Agilent TT Cond" pitchFamily="34" charset="0"/>
              </a:rPr>
              <a:t>-Performance </a:t>
            </a:r>
            <a:r>
              <a:rPr lang="en-US" sz="1500" dirty="0" smtClean="0">
                <a:solidFill>
                  <a:srgbClr val="000000"/>
                </a:solidFill>
                <a:latin typeface="Agilent TT Cond" pitchFamily="34" charset="0"/>
              </a:rPr>
              <a:t>SA – 30 </a:t>
            </a:r>
            <a:r>
              <a:rPr lang="en-US" sz="1500" dirty="0">
                <a:solidFill>
                  <a:srgbClr val="000000"/>
                </a:solidFill>
                <a:latin typeface="Agilent TT Cond" pitchFamily="34" charset="0"/>
              </a:rPr>
              <a:t>Hz to </a:t>
            </a:r>
            <a:r>
              <a:rPr lang="en-US" sz="1500" dirty="0" smtClean="0">
                <a:solidFill>
                  <a:srgbClr val="000000"/>
                </a:solidFill>
                <a:latin typeface="Agilent TT Cond" pitchFamily="34" charset="0"/>
              </a:rPr>
              <a:t>1.5, 3</a:t>
            </a:r>
            <a:r>
              <a:rPr lang="en-US" sz="1500" dirty="0">
                <a:solidFill>
                  <a:srgbClr val="000000"/>
                </a:solidFill>
                <a:latin typeface="Agilent TT Cond" pitchFamily="34" charset="0"/>
              </a:rPr>
              <a:t>, 6.7, 13.2, 26.5 / 325 GHz </a:t>
            </a:r>
          </a:p>
          <a:p>
            <a:pPr defTabSz="409575">
              <a:buClr>
                <a:srgbClr val="000000"/>
              </a:buClr>
              <a:buSzPct val="46000"/>
              <a:buFont typeface="Monotype Sorts" pitchFamily="2" charset="2"/>
              <a:buChar char="l"/>
            </a:pPr>
            <a:r>
              <a:rPr lang="en-US" sz="1500" dirty="0">
                <a:solidFill>
                  <a:srgbClr val="000000"/>
                </a:solidFill>
                <a:latin typeface="Agilent TT Cond" pitchFamily="34" charset="0"/>
              </a:rPr>
              <a:t> </a:t>
            </a:r>
            <a:r>
              <a:rPr lang="en-US" sz="1500" dirty="0">
                <a:latin typeface="Agilent TT Cond" pitchFamily="34" charset="0"/>
              </a:rPr>
              <a:t>Rugged/Portable with color LCD display</a:t>
            </a:r>
          </a:p>
          <a:p>
            <a:pPr defTabSz="409575">
              <a:buClr>
                <a:srgbClr val="000000"/>
              </a:buClr>
              <a:buSzPct val="46000"/>
              <a:buFont typeface="Monotype Sorts" pitchFamily="2" charset="2"/>
              <a:buChar char="l"/>
            </a:pPr>
            <a:r>
              <a:rPr lang="en-US" sz="1500" dirty="0">
                <a:latin typeface="Agilent TT Cond" pitchFamily="34" charset="0"/>
              </a:rPr>
              <a:t> Fast &amp; Accurate with 5 minute warm-up</a:t>
            </a:r>
          </a:p>
          <a:p>
            <a:pPr defTabSz="409575">
              <a:buClr>
                <a:srgbClr val="000000"/>
              </a:buClr>
              <a:buSzPct val="46000"/>
              <a:buFont typeface="Monotype Sorts" pitchFamily="2" charset="2"/>
              <a:buChar char="l"/>
            </a:pPr>
            <a:r>
              <a:rPr lang="en-US" sz="1500" dirty="0" smtClean="0">
                <a:latin typeface="Agilent TT Cond" pitchFamily="34" charset="0"/>
              </a:rPr>
              <a:t>Express </a:t>
            </a:r>
            <a:r>
              <a:rPr lang="en-US" sz="1500" dirty="0">
                <a:latin typeface="Agilent TT Cond" pitchFamily="34" charset="0"/>
              </a:rPr>
              <a:t>analyzers for fast &amp; easy delivery</a:t>
            </a:r>
          </a:p>
        </p:txBody>
      </p:sp>
      <p:sp>
        <p:nvSpPr>
          <p:cNvPr id="6" name="Text Box 11"/>
          <p:cNvSpPr txBox="1">
            <a:spLocks noChangeArrowheads="1"/>
          </p:cNvSpPr>
          <p:nvPr/>
        </p:nvSpPr>
        <p:spPr bwMode="auto">
          <a:xfrm>
            <a:off x="2895600" y="609600"/>
            <a:ext cx="5943600" cy="1524000"/>
          </a:xfrm>
          <a:prstGeom prst="rect">
            <a:avLst/>
          </a:prstGeom>
          <a:noFill/>
          <a:ln w="6350">
            <a:noFill/>
            <a:miter lim="800000"/>
            <a:headEnd/>
            <a:tailEnd/>
          </a:ln>
        </p:spPr>
        <p:txBody>
          <a:bodyPr lIns="0" tIns="0" rIns="0" bIns="0"/>
          <a:lstStyle/>
          <a:p>
            <a:pPr defTabSz="409575">
              <a:buClr>
                <a:srgbClr val="000000"/>
              </a:buClr>
              <a:buSzPct val="90000"/>
              <a:buFont typeface="Monotype Sorts" pitchFamily="2" charset="2"/>
              <a:buNone/>
            </a:pPr>
            <a:r>
              <a:rPr lang="en-US" sz="1500" b="1" dirty="0">
                <a:solidFill>
                  <a:srgbClr val="000000"/>
                </a:solidFill>
                <a:latin typeface="Agilent TT Cond" pitchFamily="34" charset="0"/>
              </a:rPr>
              <a:t>PSA Series</a:t>
            </a:r>
            <a:endParaRPr lang="en-US" sz="1500" dirty="0">
              <a:solidFill>
                <a:srgbClr val="000000"/>
              </a:solidFill>
              <a:latin typeface="Agilent TT Cond" pitchFamily="34" charset="0"/>
            </a:endParaRPr>
          </a:p>
          <a:p>
            <a:pPr defTabSz="409575">
              <a:buClr>
                <a:srgbClr val="000000"/>
              </a:buClr>
              <a:buSzPct val="46000"/>
              <a:buFont typeface="Monotype Sorts" pitchFamily="2" charset="2"/>
              <a:buChar char="l"/>
            </a:pPr>
            <a:r>
              <a:rPr lang="en-US" sz="1500" dirty="0">
                <a:solidFill>
                  <a:srgbClr val="FF0000"/>
                </a:solidFill>
                <a:latin typeface="Agilent TT Cond" pitchFamily="34" charset="0"/>
              </a:rPr>
              <a:t> </a:t>
            </a:r>
            <a:r>
              <a:rPr lang="en-US" sz="1500" dirty="0" smtClean="0">
                <a:solidFill>
                  <a:srgbClr val="FF0000"/>
                </a:solidFill>
                <a:latin typeface="Agilent TT Cond" pitchFamily="34" charset="0"/>
              </a:rPr>
              <a:t>High</a:t>
            </a:r>
            <a:r>
              <a:rPr lang="en-US" sz="1500" dirty="0" smtClean="0">
                <a:solidFill>
                  <a:schemeClr val="accent2"/>
                </a:solidFill>
                <a:latin typeface="Agilent TT Cond" pitchFamily="34" charset="0"/>
              </a:rPr>
              <a:t> </a:t>
            </a:r>
            <a:r>
              <a:rPr lang="en-US" sz="1500" dirty="0">
                <a:latin typeface="Agilent TT Cond" pitchFamily="34" charset="0"/>
              </a:rPr>
              <a:t>performance SA  -- </a:t>
            </a:r>
            <a:r>
              <a:rPr lang="en-US" sz="1500" dirty="0">
                <a:solidFill>
                  <a:srgbClr val="000000"/>
                </a:solidFill>
                <a:latin typeface="Agilent TT Cond" pitchFamily="34" charset="0"/>
              </a:rPr>
              <a:t> 3 Hz to 6.7, 13.2, 26.5, 44, </a:t>
            </a:r>
            <a:r>
              <a:rPr lang="en-US" sz="1500" dirty="0">
                <a:solidFill>
                  <a:srgbClr val="FF0000"/>
                </a:solidFill>
                <a:latin typeface="Agilent TT Cond" pitchFamily="34" charset="0"/>
              </a:rPr>
              <a:t>50</a:t>
            </a:r>
            <a:r>
              <a:rPr lang="en-US" sz="1500" dirty="0">
                <a:solidFill>
                  <a:srgbClr val="000000"/>
                </a:solidFill>
                <a:latin typeface="Agilent TT Cond" pitchFamily="34" charset="0"/>
              </a:rPr>
              <a:t> / 325 </a:t>
            </a:r>
            <a:r>
              <a:rPr lang="en-US" sz="1500" dirty="0" smtClean="0">
                <a:solidFill>
                  <a:srgbClr val="000000"/>
                </a:solidFill>
                <a:latin typeface="Agilent TT Cond" pitchFamily="34" charset="0"/>
              </a:rPr>
              <a:t>GHz</a:t>
            </a:r>
            <a:endParaRPr lang="en-US" sz="1500" dirty="0">
              <a:latin typeface="Agilent TT Cond" pitchFamily="34" charset="0"/>
            </a:endParaRPr>
          </a:p>
          <a:p>
            <a:pPr defTabSz="409575">
              <a:buClr>
                <a:srgbClr val="000000"/>
              </a:buClr>
              <a:buSzPct val="46000"/>
              <a:buFont typeface="Monotype Sorts" pitchFamily="2" charset="2"/>
              <a:buChar char="l"/>
            </a:pPr>
            <a:r>
              <a:rPr lang="en-US" sz="1500" dirty="0">
                <a:latin typeface="Agilent TT Cond" pitchFamily="34" charset="0"/>
              </a:rPr>
              <a:t> All digital IF  --  160 RBW settings FFT or swept</a:t>
            </a:r>
          </a:p>
          <a:p>
            <a:pPr defTabSz="409575">
              <a:buClr>
                <a:srgbClr val="000000"/>
              </a:buClr>
              <a:buSzPct val="46000"/>
              <a:buFont typeface="Monotype Sorts" pitchFamily="2" charset="2"/>
              <a:buChar char="l"/>
            </a:pPr>
            <a:r>
              <a:rPr lang="en-US" sz="1500" dirty="0">
                <a:latin typeface="Agilent TT Cond" pitchFamily="34" charset="0"/>
              </a:rPr>
              <a:t>40/80 MHz analysis BW with &gt;75 dB dynamic range</a:t>
            </a:r>
            <a:endParaRPr lang="en-US" sz="1500" dirty="0">
              <a:solidFill>
                <a:srgbClr val="000000"/>
              </a:solidFill>
              <a:latin typeface="Agilent TT Cond" pitchFamily="34" charset="0"/>
            </a:endParaRPr>
          </a:p>
          <a:p>
            <a:pPr defTabSz="409575">
              <a:buClr>
                <a:srgbClr val="000000"/>
              </a:buClr>
              <a:buSzPct val="46000"/>
              <a:buFont typeface="Monotype Sorts" pitchFamily="2" charset="2"/>
              <a:buChar char="l"/>
            </a:pPr>
            <a:r>
              <a:rPr lang="en-US" sz="1500" dirty="0">
                <a:solidFill>
                  <a:srgbClr val="000000"/>
                </a:solidFill>
                <a:latin typeface="Agilent TT Cond" pitchFamily="34" charset="0"/>
              </a:rPr>
              <a:t> </a:t>
            </a:r>
            <a:r>
              <a:rPr lang="en-US" sz="1500" dirty="0">
                <a:latin typeface="Agilent TT Cond" pitchFamily="34" charset="0"/>
              </a:rPr>
              <a:t>2G/3.5 G digital demodulation</a:t>
            </a:r>
          </a:p>
          <a:p>
            <a:pPr defTabSz="409575">
              <a:buClr>
                <a:srgbClr val="000000"/>
              </a:buClr>
              <a:buSzPct val="46000"/>
              <a:buFont typeface="Monotype Sorts" pitchFamily="2" charset="2"/>
              <a:buChar char="l"/>
            </a:pPr>
            <a:r>
              <a:rPr lang="en-US" sz="1500" dirty="0">
                <a:latin typeface="Agilent TT Cond" pitchFamily="34" charset="0"/>
              </a:rPr>
              <a:t> 15 Optional measurement personalities</a:t>
            </a:r>
          </a:p>
        </p:txBody>
      </p:sp>
      <p:pic>
        <p:nvPicPr>
          <p:cNvPr id="7" name="Picture 12" descr="E4448A_Picture"/>
          <p:cNvPicPr>
            <a:picLocks noChangeAspect="1" noChangeArrowheads="1"/>
          </p:cNvPicPr>
          <p:nvPr/>
        </p:nvPicPr>
        <p:blipFill>
          <a:blip r:embed="rId4" cstate="print">
            <a:lum bright="12000"/>
          </a:blip>
          <a:srcRect/>
          <a:stretch>
            <a:fillRect/>
          </a:stretch>
        </p:blipFill>
        <p:spPr bwMode="auto">
          <a:xfrm>
            <a:off x="609600" y="838200"/>
            <a:ext cx="1981200" cy="1119584"/>
          </a:xfrm>
          <a:prstGeom prst="rect">
            <a:avLst/>
          </a:prstGeom>
          <a:noFill/>
          <a:ln w="9525">
            <a:noFill/>
            <a:miter lim="800000"/>
            <a:headEnd/>
            <a:tailEnd/>
          </a:ln>
        </p:spPr>
      </p:pic>
      <p:pic>
        <p:nvPicPr>
          <p:cNvPr id="8" name="Picture 5"/>
          <p:cNvPicPr>
            <a:picLocks noChangeAspect="1" noChangeArrowheads="1"/>
          </p:cNvPicPr>
          <p:nvPr/>
        </p:nvPicPr>
        <p:blipFill>
          <a:blip r:embed="rId5" cstate="print">
            <a:lum bright="12000"/>
          </a:blip>
          <a:srcRect l="3448" r="3448" b="7584"/>
          <a:stretch>
            <a:fillRect/>
          </a:stretch>
        </p:blipFill>
        <p:spPr bwMode="auto">
          <a:xfrm>
            <a:off x="762000" y="3581400"/>
            <a:ext cx="1828800" cy="1031875"/>
          </a:xfrm>
          <a:prstGeom prst="rect">
            <a:avLst/>
          </a:prstGeom>
          <a:noFill/>
          <a:ln w="9525">
            <a:noFill/>
            <a:miter lim="800000"/>
            <a:headEnd/>
            <a:tailEnd/>
          </a:ln>
        </p:spPr>
      </p:pic>
      <p:sp>
        <p:nvSpPr>
          <p:cNvPr id="9" name="Text Box 6"/>
          <p:cNvSpPr txBox="1">
            <a:spLocks noChangeArrowheads="1"/>
          </p:cNvSpPr>
          <p:nvPr/>
        </p:nvSpPr>
        <p:spPr bwMode="auto">
          <a:xfrm>
            <a:off x="2895600" y="3429000"/>
            <a:ext cx="6092825" cy="1295400"/>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500" b="1" dirty="0">
                <a:latin typeface="Agilent TT Cond" pitchFamily="34" charset="0"/>
              </a:rPr>
              <a:t>CSA</a:t>
            </a:r>
            <a:endParaRPr lang="en-US" sz="1500" dirty="0">
              <a:latin typeface="Agilent TT Cond" pitchFamily="34" charset="0"/>
            </a:endParaRPr>
          </a:p>
          <a:p>
            <a:pPr defTabSz="409575">
              <a:buClr>
                <a:srgbClr val="000000"/>
              </a:buClr>
              <a:buSzPct val="46000"/>
              <a:buFont typeface="Monotype Sorts" pitchFamily="2" charset="2"/>
              <a:buChar char="l"/>
            </a:pPr>
            <a:r>
              <a:rPr lang="en-US" sz="1500" dirty="0">
                <a:latin typeface="Agilent TT Cond" pitchFamily="34" charset="0"/>
              </a:rPr>
              <a:t> Low priced, </a:t>
            </a:r>
            <a:r>
              <a:rPr lang="en-US" sz="1500" dirty="0">
                <a:solidFill>
                  <a:srgbClr val="FF0000"/>
                </a:solidFill>
                <a:latin typeface="Agilent TT Cond" pitchFamily="34" charset="0"/>
              </a:rPr>
              <a:t>basic</a:t>
            </a:r>
            <a:r>
              <a:rPr lang="en-US" sz="1500" dirty="0">
                <a:latin typeface="Agilent TT Cond" pitchFamily="34" charset="0"/>
              </a:rPr>
              <a:t> performance </a:t>
            </a:r>
            <a:r>
              <a:rPr lang="en-US" sz="1500" dirty="0" smtClean="0">
                <a:latin typeface="Agilent TT Cond" pitchFamily="34" charset="0"/>
              </a:rPr>
              <a:t>SA – 100 </a:t>
            </a:r>
            <a:r>
              <a:rPr lang="en-US" sz="1500" dirty="0">
                <a:latin typeface="Agilent TT Cond" pitchFamily="34" charset="0"/>
              </a:rPr>
              <a:t>kHz to 3, 6 GHz</a:t>
            </a:r>
          </a:p>
          <a:p>
            <a:pPr defTabSz="409575">
              <a:buClr>
                <a:srgbClr val="000000"/>
              </a:buClr>
              <a:buSzPct val="46000"/>
              <a:buFont typeface="Monotype Sorts" pitchFamily="2" charset="2"/>
              <a:buChar char="l"/>
            </a:pPr>
            <a:r>
              <a:rPr lang="en-US" sz="1500" dirty="0">
                <a:latin typeface="Agilent TT Cond" pitchFamily="34" charset="0"/>
              </a:rPr>
              <a:t> Lightweight portable, optional internal battery</a:t>
            </a:r>
          </a:p>
          <a:p>
            <a:pPr defTabSz="409575">
              <a:buClr>
                <a:srgbClr val="000000"/>
              </a:buClr>
              <a:buSzPct val="46000"/>
              <a:buFont typeface="Monotype Sorts" pitchFamily="2" charset="2"/>
              <a:buChar char="l"/>
            </a:pPr>
            <a:r>
              <a:rPr lang="en-US" sz="1500" dirty="0">
                <a:latin typeface="Agilent TT Cond" pitchFamily="34" charset="0"/>
              </a:rPr>
              <a:t> General purpose for Mfg., bench-top and service environments</a:t>
            </a:r>
          </a:p>
          <a:p>
            <a:pPr defTabSz="409575">
              <a:buClr>
                <a:srgbClr val="000000"/>
              </a:buClr>
              <a:buSzPct val="46000"/>
              <a:buFont typeface="Monotype Sorts" pitchFamily="2" charset="2"/>
              <a:buChar char="l"/>
            </a:pPr>
            <a:r>
              <a:rPr lang="en-US" sz="1500" dirty="0">
                <a:latin typeface="Agilent TT Cond" pitchFamily="34" charset="0"/>
              </a:rPr>
              <a:t> Cable fault, return and insertion loss, built-in TG and VSWR bridge</a:t>
            </a:r>
          </a:p>
        </p:txBody>
      </p:sp>
      <p:sp>
        <p:nvSpPr>
          <p:cNvPr id="11" name="Text Box 6"/>
          <p:cNvSpPr txBox="1">
            <a:spLocks noChangeArrowheads="1"/>
          </p:cNvSpPr>
          <p:nvPr/>
        </p:nvSpPr>
        <p:spPr bwMode="auto">
          <a:xfrm>
            <a:off x="2819400" y="4724400"/>
            <a:ext cx="5956300" cy="1752600"/>
          </a:xfrm>
          <a:prstGeom prst="rect">
            <a:avLst/>
          </a:prstGeom>
          <a:noFill/>
          <a:ln w="9525">
            <a:noFill/>
            <a:miter lim="800000"/>
            <a:headEnd/>
            <a:tailEnd/>
          </a:ln>
        </p:spPr>
        <p:txBody>
          <a:bodyPr lIns="0" tIns="0" rIns="0" bIns="0"/>
          <a:lstStyle/>
          <a:p>
            <a:pPr defTabSz="409575">
              <a:buClr>
                <a:srgbClr val="000000"/>
              </a:buClr>
              <a:buSzPct val="90000"/>
              <a:buFont typeface="Monotype Sorts" pitchFamily="2" charset="2"/>
              <a:buNone/>
            </a:pPr>
            <a:r>
              <a:rPr lang="en-US" sz="1500" b="1" dirty="0">
                <a:solidFill>
                  <a:srgbClr val="000000"/>
                </a:solidFill>
                <a:latin typeface="Agilent TT Cond" pitchFamily="34" charset="0"/>
              </a:rPr>
              <a:t>856X- EC </a:t>
            </a:r>
            <a:r>
              <a:rPr lang="en-US" sz="1500" b="1" dirty="0">
                <a:latin typeface="Agilent TT Cond" pitchFamily="34" charset="0"/>
              </a:rPr>
              <a:t>Series</a:t>
            </a:r>
            <a:endParaRPr lang="en-US" sz="1500" dirty="0">
              <a:latin typeface="Agilent TT Cond" pitchFamily="34" charset="0"/>
            </a:endParaRPr>
          </a:p>
          <a:p>
            <a:pPr defTabSz="409575">
              <a:buClr>
                <a:srgbClr val="000000"/>
              </a:buClr>
              <a:buSzPct val="46000"/>
              <a:buFont typeface="Monotype Sorts" pitchFamily="2" charset="2"/>
              <a:buChar char="l"/>
            </a:pPr>
            <a:r>
              <a:rPr lang="en-US" sz="1500" dirty="0">
                <a:solidFill>
                  <a:srgbClr val="FF0000"/>
                </a:solidFill>
                <a:latin typeface="Agilent TT Cond" pitchFamily="34" charset="0"/>
              </a:rPr>
              <a:t> Mid</a:t>
            </a:r>
            <a:r>
              <a:rPr lang="en-US" sz="1500" dirty="0">
                <a:solidFill>
                  <a:srgbClr val="000000"/>
                </a:solidFill>
                <a:latin typeface="Agilent TT Cond" pitchFamily="34" charset="0"/>
              </a:rPr>
              <a:t>-Performance </a:t>
            </a:r>
            <a:r>
              <a:rPr lang="en-US" sz="1500" dirty="0" smtClean="0">
                <a:solidFill>
                  <a:srgbClr val="000000"/>
                </a:solidFill>
                <a:latin typeface="Agilent TT Cond" pitchFamily="34" charset="0"/>
              </a:rPr>
              <a:t>SA – 30 </a:t>
            </a:r>
            <a:r>
              <a:rPr lang="en-US" sz="1500" dirty="0">
                <a:solidFill>
                  <a:srgbClr val="000000"/>
                </a:solidFill>
                <a:latin typeface="Agilent TT Cond" pitchFamily="34" charset="0"/>
              </a:rPr>
              <a:t>Hz to 2.9, 13.2, 26.5, 40, </a:t>
            </a:r>
            <a:r>
              <a:rPr lang="en-US" sz="1500" dirty="0">
                <a:solidFill>
                  <a:srgbClr val="FF0000"/>
                </a:solidFill>
                <a:latin typeface="Agilent TT Cond" pitchFamily="34" charset="0"/>
              </a:rPr>
              <a:t>50</a:t>
            </a:r>
            <a:r>
              <a:rPr lang="en-US" sz="1500" dirty="0">
                <a:solidFill>
                  <a:srgbClr val="000000"/>
                </a:solidFill>
                <a:latin typeface="Agilent TT Cond" pitchFamily="34" charset="0"/>
              </a:rPr>
              <a:t> / 325 GHz</a:t>
            </a:r>
          </a:p>
          <a:p>
            <a:pPr defTabSz="409575">
              <a:buClr>
                <a:srgbClr val="000000"/>
              </a:buClr>
              <a:buSzPct val="46000"/>
              <a:buFont typeface="Monotype Sorts" pitchFamily="2" charset="2"/>
              <a:buChar char="l"/>
            </a:pPr>
            <a:r>
              <a:rPr lang="en-US" sz="1500" dirty="0">
                <a:solidFill>
                  <a:srgbClr val="000000"/>
                </a:solidFill>
                <a:latin typeface="Agilent TT Cond" pitchFamily="34" charset="0"/>
              </a:rPr>
              <a:t> </a:t>
            </a:r>
            <a:r>
              <a:rPr lang="en-US" sz="1500" dirty="0">
                <a:latin typeface="Agilent TT Cond" pitchFamily="34" charset="0"/>
              </a:rPr>
              <a:t>Rugged/Portable</a:t>
            </a:r>
          </a:p>
          <a:p>
            <a:pPr defTabSz="409575">
              <a:buClr>
                <a:srgbClr val="000000"/>
              </a:buClr>
              <a:buSzPct val="46000"/>
              <a:buFont typeface="Monotype Sorts" pitchFamily="2" charset="2"/>
              <a:buChar char="l"/>
            </a:pPr>
            <a:r>
              <a:rPr lang="en-US" sz="1500" dirty="0">
                <a:latin typeface="Agilent TT Cond" pitchFamily="34" charset="0"/>
              </a:rPr>
              <a:t> Color LCD Display</a:t>
            </a:r>
          </a:p>
          <a:p>
            <a:pPr defTabSz="409575">
              <a:buClr>
                <a:srgbClr val="000000"/>
              </a:buClr>
              <a:buSzPct val="46000"/>
              <a:buFont typeface="Monotype Sorts" pitchFamily="2" charset="2"/>
              <a:buChar char="l"/>
            </a:pPr>
            <a:r>
              <a:rPr lang="en-US" sz="1500" dirty="0">
                <a:latin typeface="Agilent TT Cond" pitchFamily="34" charset="0"/>
              </a:rPr>
              <a:t> Low Phase Noise</a:t>
            </a:r>
          </a:p>
          <a:p>
            <a:pPr defTabSz="409575">
              <a:buClr>
                <a:srgbClr val="000000"/>
              </a:buClr>
              <a:buSzPct val="46000"/>
              <a:buFont typeface="Monotype Sorts" pitchFamily="2" charset="2"/>
              <a:buChar char="l"/>
            </a:pPr>
            <a:r>
              <a:rPr lang="en-US" sz="1500" dirty="0">
                <a:solidFill>
                  <a:srgbClr val="000000"/>
                </a:solidFill>
                <a:latin typeface="Agilent TT Cond" pitchFamily="34" charset="0"/>
              </a:rPr>
              <a:t> Digital 1 Hz RBW</a:t>
            </a:r>
          </a:p>
        </p:txBody>
      </p:sp>
      <p:pic>
        <p:nvPicPr>
          <p:cNvPr id="12" name="Picture 11" descr="856x.JPG"/>
          <p:cNvPicPr>
            <a:picLocks noChangeAspect="1"/>
          </p:cNvPicPr>
          <p:nvPr/>
        </p:nvPicPr>
        <p:blipFill>
          <a:blip r:embed="rId6" cstate="print"/>
          <a:stretch>
            <a:fillRect/>
          </a:stretch>
        </p:blipFill>
        <p:spPr>
          <a:xfrm>
            <a:off x="685800" y="4724400"/>
            <a:ext cx="1676400" cy="1521058"/>
          </a:xfrm>
          <a:prstGeom prst="rect">
            <a:avLst/>
          </a:prstGeom>
        </p:spPr>
      </p:pic>
      <p:sp>
        <p:nvSpPr>
          <p:cNvPr id="13" name="Slide Number Placeholder 12"/>
          <p:cNvSpPr>
            <a:spLocks noGrp="1"/>
          </p:cNvSpPr>
          <p:nvPr>
            <p:ph type="sldNum" sz="quarter" idx="12"/>
          </p:nvPr>
        </p:nvSpPr>
        <p:spPr/>
        <p:txBody>
          <a:bodyPr/>
          <a:lstStyle/>
          <a:p>
            <a:fld id="{2D132F79-ACF3-4263-B52B-5972FA2CE406}" type="slidenum">
              <a:rPr lang="en-US" smtClean="0"/>
              <a:pPr/>
              <a:t>96</a:t>
            </a:fld>
            <a:endParaRPr lang="en-US" dirty="0"/>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28599" y="76201"/>
            <a:ext cx="8689975" cy="609599"/>
          </a:xfrm>
        </p:spPr>
        <p:txBody>
          <a:bodyPr/>
          <a:lstStyle/>
          <a:p>
            <a:r>
              <a:rPr lang="en-US" dirty="0" smtClean="0"/>
              <a:t>Agenda</a:t>
            </a:r>
          </a:p>
        </p:txBody>
      </p:sp>
      <p:sp>
        <p:nvSpPr>
          <p:cNvPr id="82947" name="Rectangle 3"/>
          <p:cNvSpPr>
            <a:spLocks noGrp="1" noChangeArrowheads="1"/>
          </p:cNvSpPr>
          <p:nvPr>
            <p:ph idx="1"/>
          </p:nvPr>
        </p:nvSpPr>
        <p:spPr>
          <a:xfrm>
            <a:off x="914400" y="1143001"/>
            <a:ext cx="7734300" cy="4495800"/>
          </a:xfrm>
        </p:spPr>
        <p:txBody>
          <a:bodyPr/>
          <a:lstStyle/>
          <a:p>
            <a:r>
              <a:rPr lang="en-US" dirty="0" smtClean="0"/>
              <a:t>Introduction</a:t>
            </a:r>
          </a:p>
          <a:p>
            <a:r>
              <a:rPr lang="en-US" dirty="0" smtClean="0"/>
              <a:t>Overview</a:t>
            </a:r>
          </a:p>
          <a:p>
            <a:r>
              <a:rPr lang="en-US" dirty="0" smtClean="0"/>
              <a:t>Theory of Operation</a:t>
            </a:r>
          </a:p>
          <a:p>
            <a:r>
              <a:rPr lang="en-US" dirty="0" smtClean="0"/>
              <a:t>Specifications</a:t>
            </a:r>
          </a:p>
          <a:p>
            <a:r>
              <a:rPr lang="en-US" dirty="0" smtClean="0"/>
              <a:t>Modern spectrum analyzer designs &amp; capabilities</a:t>
            </a:r>
          </a:p>
          <a:p>
            <a:pPr lvl="3"/>
            <a:r>
              <a:rPr lang="en-US" dirty="0" smtClean="0"/>
              <a:t>Wide Analysis Bandwidth Measurements</a:t>
            </a:r>
          </a:p>
          <a:p>
            <a:r>
              <a:rPr lang="en-US" dirty="0" smtClean="0"/>
              <a:t>Wrap-up</a:t>
            </a:r>
          </a:p>
          <a:p>
            <a:r>
              <a:rPr lang="en-US" dirty="0" smtClean="0">
                <a:solidFill>
                  <a:srgbClr val="0000FF"/>
                </a:solidFill>
              </a:rPr>
              <a:t>Appendix</a:t>
            </a:r>
          </a:p>
        </p:txBody>
      </p:sp>
      <p:sp>
        <p:nvSpPr>
          <p:cNvPr id="4" name="Footer Placeholder 3"/>
          <p:cNvSpPr>
            <a:spLocks noGrp="1"/>
          </p:cNvSpPr>
          <p:nvPr>
            <p:ph type="ftr" sz="quarter" idx="10"/>
          </p:nvPr>
        </p:nvSpPr>
        <p:spPr/>
        <p:txBody>
          <a:bodyPr/>
          <a:lstStyle/>
          <a:p>
            <a:r>
              <a:rPr lang="en-US" dirty="0" smtClean="0"/>
              <a:t>Back to Basics Training</a:t>
            </a:r>
            <a:endParaRPr lang="en-US" dirty="0"/>
          </a:p>
        </p:txBody>
      </p:sp>
      <p:sp>
        <p:nvSpPr>
          <p:cNvPr id="5" name="Slide Number Placeholder 4"/>
          <p:cNvSpPr>
            <a:spLocks noGrp="1"/>
          </p:cNvSpPr>
          <p:nvPr>
            <p:ph type="sldNum" sz="quarter" idx="12"/>
          </p:nvPr>
        </p:nvSpPr>
        <p:spPr/>
        <p:txBody>
          <a:bodyPr/>
          <a:lstStyle/>
          <a:p>
            <a:fld id="{2D132F79-ACF3-4263-B52B-5972FA2CE406}" type="slidenum">
              <a:rPr lang="en-US" smtClean="0"/>
              <a:pPr/>
              <a:t>97</a:t>
            </a:fld>
            <a:endParaRPr lang="en-US" dirty="0"/>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28600" y="76200"/>
            <a:ext cx="8382000" cy="533400"/>
          </a:xfrm>
        </p:spPr>
        <p:txBody>
          <a:bodyPr/>
          <a:lstStyle/>
          <a:p>
            <a:r>
              <a:rPr lang="en-US" dirty="0" smtClean="0"/>
              <a:t>Basic Spectrum Analyzer Application &amp; Product Notes </a:t>
            </a:r>
          </a:p>
        </p:txBody>
      </p:sp>
      <p:sp>
        <p:nvSpPr>
          <p:cNvPr id="83971" name="Rectangle 3"/>
          <p:cNvSpPr>
            <a:spLocks noGrp="1" noChangeArrowheads="1"/>
          </p:cNvSpPr>
          <p:nvPr>
            <p:ph idx="1"/>
          </p:nvPr>
        </p:nvSpPr>
        <p:spPr>
          <a:xfrm>
            <a:off x="152400" y="1050925"/>
            <a:ext cx="8991600" cy="4281488"/>
          </a:xfrm>
        </p:spPr>
        <p:txBody>
          <a:bodyPr>
            <a:normAutofit/>
          </a:bodyPr>
          <a:lstStyle/>
          <a:p>
            <a:pPr>
              <a:lnSpc>
                <a:spcPct val="85000"/>
              </a:lnSpc>
              <a:spcBef>
                <a:spcPct val="25000"/>
              </a:spcBef>
              <a:spcAft>
                <a:spcPct val="25000"/>
              </a:spcAft>
              <a:buClr>
                <a:schemeClr val="tx1"/>
              </a:buClr>
            </a:pPr>
            <a:r>
              <a:rPr lang="en-US" sz="1800" dirty="0" smtClean="0"/>
              <a:t> </a:t>
            </a:r>
            <a:r>
              <a:rPr lang="en-US" sz="1800" b="1" dirty="0" smtClean="0">
                <a:hlinkClick r:id="rId3"/>
              </a:rPr>
              <a:t>A.N. 150 – Spectrum Analysis Basics</a:t>
            </a:r>
            <a:r>
              <a:rPr lang="en-US" sz="1800" b="1" dirty="0" smtClean="0"/>
              <a:t>: #5952-0292EN</a:t>
            </a:r>
          </a:p>
          <a:p>
            <a:pPr>
              <a:lnSpc>
                <a:spcPct val="85000"/>
              </a:lnSpc>
              <a:spcBef>
                <a:spcPct val="25000"/>
              </a:spcBef>
              <a:spcAft>
                <a:spcPct val="25000"/>
              </a:spcAft>
              <a:buClr>
                <a:srgbClr val="3333FF"/>
              </a:buClr>
            </a:pPr>
            <a:r>
              <a:rPr lang="en-US" sz="1800" b="1" dirty="0" smtClean="0"/>
              <a:t> </a:t>
            </a:r>
            <a:r>
              <a:rPr lang="en-US" sz="1800" b="1" dirty="0" smtClean="0">
                <a:hlinkClick r:id="rId4"/>
              </a:rPr>
              <a:t>A.N. 150-15 - Vector Signal Analysis Basics</a:t>
            </a:r>
            <a:r>
              <a:rPr lang="en-US" sz="1800" b="1" dirty="0" smtClean="0"/>
              <a:t>: #5989-1121EN</a:t>
            </a:r>
          </a:p>
          <a:p>
            <a:pPr>
              <a:lnSpc>
                <a:spcPct val="85000"/>
              </a:lnSpc>
              <a:spcBef>
                <a:spcPct val="25000"/>
              </a:spcBef>
              <a:spcAft>
                <a:spcPct val="25000"/>
              </a:spcAft>
              <a:buClr>
                <a:schemeClr val="tx1"/>
              </a:buClr>
              <a:buFontTx/>
              <a:buNone/>
            </a:pPr>
            <a:endParaRPr lang="en-US" sz="1800" b="1" dirty="0" smtClean="0"/>
          </a:p>
          <a:p>
            <a:pPr>
              <a:lnSpc>
                <a:spcPct val="85000"/>
              </a:lnSpc>
              <a:spcBef>
                <a:spcPct val="25000"/>
              </a:spcBef>
              <a:spcAft>
                <a:spcPct val="25000"/>
              </a:spcAft>
              <a:buClr>
                <a:srgbClr val="3333FF"/>
              </a:buClr>
              <a:buFontTx/>
              <a:buNone/>
            </a:pPr>
            <a:r>
              <a:rPr lang="en-US" sz="1800" b="1" dirty="0" smtClean="0">
                <a:hlinkClick r:id="rId5"/>
              </a:rPr>
              <a:t>Spectrum Analyzer &amp; Signal Analyzer Selection Guide</a:t>
            </a:r>
            <a:r>
              <a:rPr lang="en-US" sz="1800" b="1" dirty="0" smtClean="0"/>
              <a:t>: #5968-3413E</a:t>
            </a:r>
          </a:p>
          <a:p>
            <a:pPr>
              <a:lnSpc>
                <a:spcPct val="85000"/>
              </a:lnSpc>
              <a:spcBef>
                <a:spcPct val="25000"/>
              </a:spcBef>
              <a:spcAft>
                <a:spcPct val="25000"/>
              </a:spcAft>
              <a:buClr>
                <a:schemeClr val="tx1"/>
              </a:buClr>
            </a:pPr>
            <a:endParaRPr lang="en-US" sz="1800" b="1" dirty="0" smtClean="0">
              <a:hlinkClick r:id="rId6"/>
            </a:endParaRPr>
          </a:p>
          <a:p>
            <a:pPr>
              <a:lnSpc>
                <a:spcPct val="85000"/>
              </a:lnSpc>
              <a:spcBef>
                <a:spcPct val="25000"/>
              </a:spcBef>
              <a:spcAft>
                <a:spcPct val="25000"/>
              </a:spcAft>
              <a:buClr>
                <a:schemeClr val="tx1"/>
              </a:buClr>
            </a:pPr>
            <a:r>
              <a:rPr lang="en-US" sz="1800" b="1" dirty="0" smtClean="0">
                <a:hlinkClick r:id="rId6"/>
              </a:rPr>
              <a:t>PXA Brochure</a:t>
            </a:r>
            <a:r>
              <a:rPr lang="en-US" sz="1800" b="1" dirty="0" smtClean="0"/>
              <a:t>:	5990-3951EN	</a:t>
            </a:r>
          </a:p>
          <a:p>
            <a:pPr>
              <a:lnSpc>
                <a:spcPct val="85000"/>
              </a:lnSpc>
              <a:spcBef>
                <a:spcPct val="25000"/>
              </a:spcBef>
              <a:spcAft>
                <a:spcPct val="25000"/>
              </a:spcAft>
              <a:buClr>
                <a:schemeClr val="tx1"/>
              </a:buClr>
            </a:pPr>
            <a:r>
              <a:rPr lang="en-US" sz="1800" b="1" dirty="0" smtClean="0">
                <a:hlinkClick r:id="rId7"/>
              </a:rPr>
              <a:t>MXA Brochure</a:t>
            </a:r>
            <a:r>
              <a:rPr lang="en-US" sz="1800" b="1" dirty="0" smtClean="0"/>
              <a:t>:	5989-5047EN</a:t>
            </a:r>
          </a:p>
          <a:p>
            <a:pPr>
              <a:lnSpc>
                <a:spcPct val="85000"/>
              </a:lnSpc>
              <a:spcBef>
                <a:spcPct val="25000"/>
              </a:spcBef>
              <a:spcAft>
                <a:spcPct val="25000"/>
              </a:spcAft>
              <a:buClr>
                <a:schemeClr val="tx1"/>
              </a:buClr>
            </a:pPr>
            <a:r>
              <a:rPr lang="en-US" sz="1800" b="1" dirty="0" smtClean="0">
                <a:hlinkClick r:id="rId8"/>
              </a:rPr>
              <a:t>EXA Brochure</a:t>
            </a:r>
            <a:r>
              <a:rPr lang="en-US" sz="1800" b="1" dirty="0" smtClean="0"/>
              <a:t>:	5989-6527EN</a:t>
            </a:r>
          </a:p>
          <a:p>
            <a:pPr>
              <a:lnSpc>
                <a:spcPct val="85000"/>
              </a:lnSpc>
              <a:spcBef>
                <a:spcPct val="25000"/>
              </a:spcBef>
              <a:spcAft>
                <a:spcPct val="25000"/>
              </a:spcAft>
              <a:buClr>
                <a:schemeClr val="tx1"/>
              </a:buClr>
            </a:pPr>
            <a:r>
              <a:rPr lang="en-US" sz="1800" b="1" dirty="0" smtClean="0">
                <a:hlinkClick r:id="rId9"/>
              </a:rPr>
              <a:t>CXA Brochure</a:t>
            </a:r>
            <a:r>
              <a:rPr lang="en-US" sz="1800" b="1" dirty="0" smtClean="0"/>
              <a:t>:	5990-3927EN</a:t>
            </a:r>
          </a:p>
          <a:p>
            <a:pPr>
              <a:lnSpc>
                <a:spcPct val="85000"/>
              </a:lnSpc>
              <a:spcBef>
                <a:spcPct val="25000"/>
              </a:spcBef>
              <a:spcAft>
                <a:spcPct val="25000"/>
              </a:spcAft>
              <a:buClr>
                <a:schemeClr val="tx1"/>
              </a:buClr>
            </a:pPr>
            <a:r>
              <a:rPr lang="en-US" sz="1800" b="1" dirty="0" smtClean="0">
                <a:hlinkClick r:id="rId10"/>
              </a:rPr>
              <a:t>89600B Brochure</a:t>
            </a:r>
            <a:r>
              <a:rPr lang="en-US" sz="1800" b="1" dirty="0" smtClean="0"/>
              <a:t>: 5990-6553EN</a:t>
            </a:r>
          </a:p>
          <a:p>
            <a:pPr>
              <a:lnSpc>
                <a:spcPct val="85000"/>
              </a:lnSpc>
              <a:spcBef>
                <a:spcPct val="25000"/>
              </a:spcBef>
              <a:spcAft>
                <a:spcPct val="25000"/>
              </a:spcAft>
              <a:buClr>
                <a:schemeClr val="tx1"/>
              </a:buClr>
            </a:pPr>
            <a:r>
              <a:rPr lang="en-US" sz="1800" b="1" dirty="0" smtClean="0">
                <a:hlinkClick r:id="rId11"/>
              </a:rPr>
              <a:t>N9342,43,44C Brochure</a:t>
            </a:r>
            <a:r>
              <a:rPr lang="en-US" sz="1800" b="1" dirty="0" smtClean="0"/>
              <a:t>: 5990-8024EN</a:t>
            </a:r>
          </a:p>
          <a:p>
            <a:pPr>
              <a:lnSpc>
                <a:spcPct val="85000"/>
              </a:lnSpc>
              <a:spcBef>
                <a:spcPct val="25000"/>
              </a:spcBef>
              <a:spcAft>
                <a:spcPct val="25000"/>
              </a:spcAft>
              <a:buClr>
                <a:schemeClr val="tx1"/>
              </a:buClr>
            </a:pPr>
            <a:endParaRPr lang="en-US" sz="1800" b="1" dirty="0" smtClean="0"/>
          </a:p>
          <a:p>
            <a:pPr>
              <a:lnSpc>
                <a:spcPct val="85000"/>
              </a:lnSpc>
              <a:spcBef>
                <a:spcPct val="25000"/>
              </a:spcBef>
              <a:spcAft>
                <a:spcPct val="25000"/>
              </a:spcAft>
              <a:buClr>
                <a:schemeClr val="tx1"/>
              </a:buClr>
            </a:pPr>
            <a:endParaRPr lang="en-US" sz="1800" b="1" dirty="0" smtClean="0"/>
          </a:p>
        </p:txBody>
      </p:sp>
      <p:sp>
        <p:nvSpPr>
          <p:cNvPr id="83972" name="Text Box 4"/>
          <p:cNvSpPr txBox="1">
            <a:spLocks noChangeArrowheads="1"/>
          </p:cNvSpPr>
          <p:nvPr/>
        </p:nvSpPr>
        <p:spPr bwMode="auto">
          <a:xfrm>
            <a:off x="2400300" y="5575300"/>
            <a:ext cx="3924300" cy="377825"/>
          </a:xfrm>
          <a:prstGeom prst="rect">
            <a:avLst/>
          </a:prstGeom>
          <a:noFill/>
          <a:ln w="9525">
            <a:noFill/>
            <a:miter lim="800000"/>
            <a:headEnd/>
            <a:tailEnd/>
          </a:ln>
        </p:spPr>
        <p:txBody>
          <a:bodyPr lIns="0" tIns="0" rIns="0" bIns="0">
            <a:spAutoFit/>
          </a:bodyPr>
          <a:lstStyle/>
          <a:p>
            <a:pPr algn="ctr">
              <a:lnSpc>
                <a:spcPct val="95000"/>
              </a:lnSpc>
              <a:spcBef>
                <a:spcPct val="50000"/>
              </a:spcBef>
              <a:spcAft>
                <a:spcPct val="50000"/>
              </a:spcAft>
            </a:pPr>
            <a:r>
              <a:rPr lang="en-US" sz="2600" b="1" u="sng" dirty="0">
                <a:solidFill>
                  <a:srgbClr val="CC00CC"/>
                </a:solidFill>
                <a:latin typeface="Agilent TT Cond" pitchFamily="34" charset="0"/>
              </a:rPr>
              <a:t>www.agilent.com/find/sa</a:t>
            </a:r>
          </a:p>
        </p:txBody>
      </p:sp>
      <p:sp>
        <p:nvSpPr>
          <p:cNvPr id="5" name="Footer Placeholder 4"/>
          <p:cNvSpPr>
            <a:spLocks noGrp="1"/>
          </p:cNvSpPr>
          <p:nvPr>
            <p:ph type="ftr" sz="quarter" idx="10"/>
          </p:nvPr>
        </p:nvSpPr>
        <p:spPr/>
        <p:txBody>
          <a:bodyPr/>
          <a:lstStyle/>
          <a:p>
            <a:r>
              <a:rPr lang="en-US" dirty="0" smtClean="0"/>
              <a:t>Back to Basics Training</a:t>
            </a:r>
            <a:endParaRPr lang="en-US" dirty="0"/>
          </a:p>
        </p:txBody>
      </p:sp>
      <p:sp>
        <p:nvSpPr>
          <p:cNvPr id="6" name="Slide Number Placeholder 5"/>
          <p:cNvSpPr>
            <a:spLocks noGrp="1"/>
          </p:cNvSpPr>
          <p:nvPr>
            <p:ph type="sldNum" sz="quarter" idx="12"/>
          </p:nvPr>
        </p:nvSpPr>
        <p:spPr/>
        <p:txBody>
          <a:bodyPr/>
          <a:lstStyle/>
          <a:p>
            <a:fld id="{2D132F79-ACF3-4263-B52B-5972FA2CE406}" type="slidenum">
              <a:rPr lang="en-US" smtClean="0"/>
              <a:pPr/>
              <a:t>98</a:t>
            </a:fld>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idx="1"/>
          </p:nvPr>
        </p:nvSpPr>
        <p:spPr>
          <a:xfrm>
            <a:off x="676275" y="3810000"/>
            <a:ext cx="7989888" cy="608013"/>
          </a:xfrm>
        </p:spPr>
        <p:txBody>
          <a:bodyPr>
            <a:normAutofit fontScale="70000" lnSpcReduction="20000"/>
          </a:bodyPr>
          <a:lstStyle/>
          <a:p>
            <a:pPr algn="ctr">
              <a:buFontTx/>
              <a:buNone/>
            </a:pPr>
            <a:r>
              <a:rPr lang="en-US" sz="6800" i="1" dirty="0" smtClean="0">
                <a:solidFill>
                  <a:srgbClr val="0000FF"/>
                </a:solidFill>
              </a:rPr>
              <a:t>THANK YOU!</a:t>
            </a:r>
          </a:p>
        </p:txBody>
      </p:sp>
      <p:sp>
        <p:nvSpPr>
          <p:cNvPr id="84995" name="WordArt 3"/>
          <p:cNvSpPr>
            <a:spLocks noChangeArrowheads="1" noChangeShapeType="1" noTextEdit="1"/>
          </p:cNvSpPr>
          <p:nvPr/>
        </p:nvSpPr>
        <p:spPr bwMode="auto">
          <a:xfrm>
            <a:off x="3295650" y="1524000"/>
            <a:ext cx="2038350" cy="12954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The End</a:t>
            </a:r>
          </a:p>
        </p:txBody>
      </p:sp>
      <p:sp>
        <p:nvSpPr>
          <p:cNvPr id="4" name="Footer Placeholder 3"/>
          <p:cNvSpPr>
            <a:spLocks noGrp="1"/>
          </p:cNvSpPr>
          <p:nvPr>
            <p:ph type="ftr" sz="quarter" idx="10"/>
          </p:nvPr>
        </p:nvSpPr>
        <p:spPr/>
        <p:txBody>
          <a:bodyPr/>
          <a:lstStyle/>
          <a:p>
            <a:r>
              <a:rPr lang="en-US" dirty="0" smtClean="0"/>
              <a:t>Back to Basics Training</a:t>
            </a:r>
            <a:endParaRPr lang="en-US" dirty="0"/>
          </a:p>
        </p:txBody>
      </p:sp>
      <p:sp>
        <p:nvSpPr>
          <p:cNvPr id="5" name="Slide Number Placeholder 4"/>
          <p:cNvSpPr>
            <a:spLocks noGrp="1"/>
          </p:cNvSpPr>
          <p:nvPr>
            <p:ph type="sldNum" sz="quarter" idx="12"/>
          </p:nvPr>
        </p:nvSpPr>
        <p:spPr/>
        <p:txBody>
          <a:bodyPr/>
          <a:lstStyle/>
          <a:p>
            <a:fld id="{2D132F79-ACF3-4263-B52B-5972FA2CE406}" type="slidenum">
              <a:rPr lang="en-US" smtClean="0"/>
              <a:pPr/>
              <a:t>99</a:t>
            </a:fld>
            <a:endParaRPr lang="en-US"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blank">
  <a:themeElements>
    <a:clrScheme name="Agilent_template 1">
      <a:dk1>
        <a:srgbClr val="000000"/>
      </a:dk1>
      <a:lt1>
        <a:srgbClr val="FFFFFF"/>
      </a:lt1>
      <a:dk2>
        <a:srgbClr val="0099CC"/>
      </a:dk2>
      <a:lt2>
        <a:srgbClr val="999999"/>
      </a:lt2>
      <a:accent1>
        <a:srgbClr val="0099CC"/>
      </a:accent1>
      <a:accent2>
        <a:srgbClr val="FF9900"/>
      </a:accent2>
      <a:accent3>
        <a:srgbClr val="FFFFFF"/>
      </a:accent3>
      <a:accent4>
        <a:srgbClr val="000000"/>
      </a:accent4>
      <a:accent5>
        <a:srgbClr val="AACAE2"/>
      </a:accent5>
      <a:accent6>
        <a:srgbClr val="E78A00"/>
      </a:accent6>
      <a:hlink>
        <a:srgbClr val="99CC33"/>
      </a:hlink>
      <a:folHlink>
        <a:srgbClr val="990066"/>
      </a:folHlink>
    </a:clrScheme>
    <a:fontScheme name="Agilent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Agilent_template 1">
        <a:dk1>
          <a:srgbClr val="000000"/>
        </a:dk1>
        <a:lt1>
          <a:srgbClr val="FFFFFF"/>
        </a:lt1>
        <a:dk2>
          <a:srgbClr val="0099CC"/>
        </a:dk2>
        <a:lt2>
          <a:srgbClr val="999999"/>
        </a:lt2>
        <a:accent1>
          <a:srgbClr val="0099CC"/>
        </a:accent1>
        <a:accent2>
          <a:srgbClr val="FF9900"/>
        </a:accent2>
        <a:accent3>
          <a:srgbClr val="FFFFFF"/>
        </a:accent3>
        <a:accent4>
          <a:srgbClr val="000000"/>
        </a:accent4>
        <a:accent5>
          <a:srgbClr val="AACAE2"/>
        </a:accent5>
        <a:accent6>
          <a:srgbClr val="E78A00"/>
        </a:accent6>
        <a:hlink>
          <a:srgbClr val="99CC33"/>
        </a:hlink>
        <a:folHlink>
          <a:srgbClr val="990066"/>
        </a:folHlink>
      </a:clrScheme>
      <a:clrMap bg1="lt1" tx1="dk1" bg2="lt2" tx2="dk2" accent1="accent1" accent2="accent2" accent3="accent3" accent4="accent4" accent5="accent5" accent6="accent6" hlink="hlink" folHlink="folHlink"/>
    </a:extraClrScheme>
    <a:extraClrScheme>
      <a:clrScheme name="Agilent_template 2">
        <a:dk1>
          <a:srgbClr val="999999"/>
        </a:dk1>
        <a:lt1>
          <a:srgbClr val="FFFFFF"/>
        </a:lt1>
        <a:dk2>
          <a:srgbClr val="000000"/>
        </a:dk2>
        <a:lt2>
          <a:srgbClr val="0099CC"/>
        </a:lt2>
        <a:accent1>
          <a:srgbClr val="0099CC"/>
        </a:accent1>
        <a:accent2>
          <a:srgbClr val="FF9900"/>
        </a:accent2>
        <a:accent3>
          <a:srgbClr val="AAAAAA"/>
        </a:accent3>
        <a:accent4>
          <a:srgbClr val="DADADA"/>
        </a:accent4>
        <a:accent5>
          <a:srgbClr val="AACAE2"/>
        </a:accent5>
        <a:accent6>
          <a:srgbClr val="E78A00"/>
        </a:accent6>
        <a:hlink>
          <a:srgbClr val="99CC33"/>
        </a:hlink>
        <a:folHlink>
          <a:srgbClr val="990066"/>
        </a:folHlink>
      </a:clrScheme>
      <a:clrMap bg1="dk2" tx1="lt1" bg2="dk1" tx2="lt2" accent1="accent1" accent2="accent2" accent3="accent3" accent4="accent4" accent5="accent5" accent6="accent6" hlink="hlink" folHlink="folHlink"/>
    </a:extraClrScheme>
    <a:extraClrScheme>
      <a:clrScheme name="Agilent_template 3">
        <a:dk1>
          <a:srgbClr val="999999"/>
        </a:dk1>
        <a:lt1>
          <a:srgbClr val="FFFFFF"/>
        </a:lt1>
        <a:dk2>
          <a:srgbClr val="003366"/>
        </a:dk2>
        <a:lt2>
          <a:srgbClr val="FFFFFF"/>
        </a:lt2>
        <a:accent1>
          <a:srgbClr val="0099CC"/>
        </a:accent1>
        <a:accent2>
          <a:srgbClr val="FF9900"/>
        </a:accent2>
        <a:accent3>
          <a:srgbClr val="AAADB8"/>
        </a:accent3>
        <a:accent4>
          <a:srgbClr val="DADADA"/>
        </a:accent4>
        <a:accent5>
          <a:srgbClr val="AACAE2"/>
        </a:accent5>
        <a:accent6>
          <a:srgbClr val="E78A00"/>
        </a:accent6>
        <a:hlink>
          <a:srgbClr val="99CC33"/>
        </a:hlink>
        <a:folHlink>
          <a:srgbClr val="990066"/>
        </a:folHlink>
      </a:clrScheme>
      <a:clrMap bg1="dk2" tx1="lt1" bg2="dk1" tx2="lt2" accent1="accent1" accent2="accent2" accent3="accent3" accent4="accent4" accent5="accent5" accent6="accent6" hlink="hlink" folHlink="folHlink"/>
    </a:extraClrScheme>
    <a:extraClrScheme>
      <a:clrScheme name="Agilent_template 4">
        <a:dk1>
          <a:srgbClr val="999999"/>
        </a:dk1>
        <a:lt1>
          <a:srgbClr val="FFFFFF"/>
        </a:lt1>
        <a:dk2>
          <a:srgbClr val="FF9900"/>
        </a:dk2>
        <a:lt2>
          <a:srgbClr val="FFFFFF"/>
        </a:lt2>
        <a:accent1>
          <a:srgbClr val="0099CC"/>
        </a:accent1>
        <a:accent2>
          <a:srgbClr val="FF9900"/>
        </a:accent2>
        <a:accent3>
          <a:srgbClr val="FFCAAA"/>
        </a:accent3>
        <a:accent4>
          <a:srgbClr val="DADADA"/>
        </a:accent4>
        <a:accent5>
          <a:srgbClr val="AACAE2"/>
        </a:accent5>
        <a:accent6>
          <a:srgbClr val="E78A00"/>
        </a:accent6>
        <a:hlink>
          <a:srgbClr val="99CC33"/>
        </a:hlink>
        <a:folHlink>
          <a:srgbClr val="990066"/>
        </a:folHlink>
      </a:clrScheme>
      <a:clrMap bg1="dk2" tx1="lt1" bg2="dk1" tx2="lt2" accent1="accent1" accent2="accent2" accent3="accent3" accent4="accent4" accent5="accent5" accent6="accent6" hlink="hlink" folHlink="folHlink"/>
    </a:extraClrScheme>
    <a:extraClrScheme>
      <a:clrScheme name="Agilent_template 5">
        <a:dk1>
          <a:srgbClr val="999999"/>
        </a:dk1>
        <a:lt1>
          <a:srgbClr val="FFFFFF"/>
        </a:lt1>
        <a:dk2>
          <a:srgbClr val="669933"/>
        </a:dk2>
        <a:lt2>
          <a:srgbClr val="FFFFFF"/>
        </a:lt2>
        <a:accent1>
          <a:srgbClr val="0099CC"/>
        </a:accent1>
        <a:accent2>
          <a:srgbClr val="FF9900"/>
        </a:accent2>
        <a:accent3>
          <a:srgbClr val="B8CAAD"/>
        </a:accent3>
        <a:accent4>
          <a:srgbClr val="DADADA"/>
        </a:accent4>
        <a:accent5>
          <a:srgbClr val="AACAE2"/>
        </a:accent5>
        <a:accent6>
          <a:srgbClr val="E78A00"/>
        </a:accent6>
        <a:hlink>
          <a:srgbClr val="99CC33"/>
        </a:hlink>
        <a:folHlink>
          <a:srgbClr val="990066"/>
        </a:folHlink>
      </a:clrScheme>
      <a:clrMap bg1="dk2" tx1="lt1" bg2="dk1" tx2="lt2" accent1="accent1" accent2="accent2" accent3="accent3" accent4="accent4" accent5="accent5" accent6="accent6" hlink="hlink" folHlink="folHlink"/>
    </a:extraClrScheme>
    <a:extraClrScheme>
      <a:clrScheme name="Agilent_template 6">
        <a:dk1>
          <a:srgbClr val="999999"/>
        </a:dk1>
        <a:lt1>
          <a:srgbClr val="FFFFFF"/>
        </a:lt1>
        <a:dk2>
          <a:srgbClr val="663366"/>
        </a:dk2>
        <a:lt2>
          <a:srgbClr val="FFFFFF"/>
        </a:lt2>
        <a:accent1>
          <a:srgbClr val="0099CC"/>
        </a:accent1>
        <a:accent2>
          <a:srgbClr val="FF9900"/>
        </a:accent2>
        <a:accent3>
          <a:srgbClr val="B8ADB8"/>
        </a:accent3>
        <a:accent4>
          <a:srgbClr val="DADADA"/>
        </a:accent4>
        <a:accent5>
          <a:srgbClr val="AACAE2"/>
        </a:accent5>
        <a:accent6>
          <a:srgbClr val="E78A00"/>
        </a:accent6>
        <a:hlink>
          <a:srgbClr val="99CC33"/>
        </a:hlink>
        <a:folHlink>
          <a:srgbClr val="990066"/>
        </a:folHlink>
      </a:clrScheme>
      <a:clrMap bg1="dk2" tx1="lt1" bg2="dk1" tx2="lt2" accent1="accent1" accent2="accent2" accent3="accent3" accent4="accent4" accent5="accent5" accent6="accent6" hlink="hlink" folHlink="folHlink"/>
    </a:extraClrScheme>
    <a:extraClrScheme>
      <a:clrScheme name="Agilent_template 7">
        <a:dk1>
          <a:srgbClr val="000000"/>
        </a:dk1>
        <a:lt1>
          <a:srgbClr val="FFCC00"/>
        </a:lt1>
        <a:dk2>
          <a:srgbClr val="000000"/>
        </a:dk2>
        <a:lt2>
          <a:srgbClr val="999999"/>
        </a:lt2>
        <a:accent1>
          <a:srgbClr val="0099CC"/>
        </a:accent1>
        <a:accent2>
          <a:srgbClr val="FF9900"/>
        </a:accent2>
        <a:accent3>
          <a:srgbClr val="FFE2AA"/>
        </a:accent3>
        <a:accent4>
          <a:srgbClr val="000000"/>
        </a:accent4>
        <a:accent5>
          <a:srgbClr val="AACAE2"/>
        </a:accent5>
        <a:accent6>
          <a:srgbClr val="E78A00"/>
        </a:accent6>
        <a:hlink>
          <a:srgbClr val="99CC33"/>
        </a:hlink>
        <a:folHlink>
          <a:srgbClr val="990066"/>
        </a:folHlink>
      </a:clrScheme>
      <a:clrMap bg1="lt1" tx1="dk1" bg2="lt2" tx2="dk2" accent1="accent1" accent2="accent2" accent3="accent3" accent4="accent4" accent5="accent5" accent6="accent6" hlink="hlink" folHlink="folHlink"/>
    </a:extraClrScheme>
    <a:extraClrScheme>
      <a:clrScheme name="Agilent_template 8">
        <a:dk1>
          <a:srgbClr val="999999"/>
        </a:dk1>
        <a:lt1>
          <a:srgbClr val="FFFFFF"/>
        </a:lt1>
        <a:dk2>
          <a:srgbClr val="99CC33"/>
        </a:dk2>
        <a:lt2>
          <a:srgbClr val="FFFFFF"/>
        </a:lt2>
        <a:accent1>
          <a:srgbClr val="0099CC"/>
        </a:accent1>
        <a:accent2>
          <a:srgbClr val="FF9900"/>
        </a:accent2>
        <a:accent3>
          <a:srgbClr val="CAE2AD"/>
        </a:accent3>
        <a:accent4>
          <a:srgbClr val="DADADA"/>
        </a:accent4>
        <a:accent5>
          <a:srgbClr val="AACAE2"/>
        </a:accent5>
        <a:accent6>
          <a:srgbClr val="E78A00"/>
        </a:accent6>
        <a:hlink>
          <a:srgbClr val="99CC33"/>
        </a:hlink>
        <a:folHlink>
          <a:srgbClr val="990066"/>
        </a:folHlink>
      </a:clrScheme>
      <a:clrMap bg1="dk2" tx1="lt1" bg2="dk1" tx2="lt2" accent1="accent1" accent2="accent2" accent3="accent3" accent4="accent4" accent5="accent5" accent6="accent6" hlink="hlink" folHlink="folHlink"/>
    </a:extraClrScheme>
    <a:extraClrScheme>
      <a:clrScheme name="Agilent_template 9">
        <a:dk1>
          <a:srgbClr val="999999"/>
        </a:dk1>
        <a:lt1>
          <a:srgbClr val="FFFFFF"/>
        </a:lt1>
        <a:dk2>
          <a:srgbClr val="990066"/>
        </a:dk2>
        <a:lt2>
          <a:srgbClr val="FFFFFF"/>
        </a:lt2>
        <a:accent1>
          <a:srgbClr val="0099CC"/>
        </a:accent1>
        <a:accent2>
          <a:srgbClr val="FF9900"/>
        </a:accent2>
        <a:accent3>
          <a:srgbClr val="CAAAB8"/>
        </a:accent3>
        <a:accent4>
          <a:srgbClr val="DADADA"/>
        </a:accent4>
        <a:accent5>
          <a:srgbClr val="AACAE2"/>
        </a:accent5>
        <a:accent6>
          <a:srgbClr val="E78A00"/>
        </a:accent6>
        <a:hlink>
          <a:srgbClr val="99CC33"/>
        </a:hlink>
        <a:folHlink>
          <a:srgbClr val="990066"/>
        </a:folHlink>
      </a:clrScheme>
      <a:clrMap bg1="dk2" tx1="lt1" bg2="dk1" tx2="lt2" accent1="accent1" accent2="accent2" accent3="accent3" accent4="accent4" accent5="accent5" accent6="accent6" hlink="hlink" folHlink="folHlink"/>
    </a:extraClrScheme>
    <a:extraClrScheme>
      <a:clrScheme name="Agilent_template 10">
        <a:dk1>
          <a:srgbClr val="999999"/>
        </a:dk1>
        <a:lt1>
          <a:srgbClr val="FFFFFF"/>
        </a:lt1>
        <a:dk2>
          <a:srgbClr val="996600"/>
        </a:dk2>
        <a:lt2>
          <a:srgbClr val="FFFFFF"/>
        </a:lt2>
        <a:accent1>
          <a:srgbClr val="0099CC"/>
        </a:accent1>
        <a:accent2>
          <a:srgbClr val="FF9900"/>
        </a:accent2>
        <a:accent3>
          <a:srgbClr val="CAB8AA"/>
        </a:accent3>
        <a:accent4>
          <a:srgbClr val="DADADA"/>
        </a:accent4>
        <a:accent5>
          <a:srgbClr val="AACAE2"/>
        </a:accent5>
        <a:accent6>
          <a:srgbClr val="E78A00"/>
        </a:accent6>
        <a:hlink>
          <a:srgbClr val="99CC33"/>
        </a:hlink>
        <a:folHlink>
          <a:srgbClr val="990066"/>
        </a:folHlink>
      </a:clrScheme>
      <a:clrMap bg1="dk2" tx1="lt1" bg2="dk1" tx2="lt2" accent1="accent1" accent2="accent2" accent3="accent3" accent4="accent4" accent5="accent5" accent6="accent6" hlink="hlink" folHlink="folHlink"/>
    </a:extraClrScheme>
    <a:extraClrScheme>
      <a:clrScheme name="Agilent_template 11">
        <a:dk1>
          <a:srgbClr val="999999"/>
        </a:dk1>
        <a:lt1>
          <a:srgbClr val="FFFFFF"/>
        </a:lt1>
        <a:dk2>
          <a:srgbClr val="999900"/>
        </a:dk2>
        <a:lt2>
          <a:srgbClr val="FFFFFF"/>
        </a:lt2>
        <a:accent1>
          <a:srgbClr val="0099CC"/>
        </a:accent1>
        <a:accent2>
          <a:srgbClr val="FF9900"/>
        </a:accent2>
        <a:accent3>
          <a:srgbClr val="CACAAA"/>
        </a:accent3>
        <a:accent4>
          <a:srgbClr val="DADADA"/>
        </a:accent4>
        <a:accent5>
          <a:srgbClr val="AACAE2"/>
        </a:accent5>
        <a:accent6>
          <a:srgbClr val="E78A00"/>
        </a:accent6>
        <a:hlink>
          <a:srgbClr val="99CC33"/>
        </a:hlink>
        <a:folHlink>
          <a:srgbClr val="990066"/>
        </a:folHlink>
      </a:clrScheme>
      <a:clrMap bg1="dk2" tx1="lt1" bg2="dk1" tx2="lt2" accent1="accent1" accent2="accent2" accent3="accent3" accent4="accent4" accent5="accent5" accent6="accent6" hlink="hlink" folHlink="folHlink"/>
    </a:extraClrScheme>
    <a:extraClrScheme>
      <a:clrScheme name="Agilent_template 12">
        <a:dk1>
          <a:srgbClr val="999999"/>
        </a:dk1>
        <a:lt1>
          <a:srgbClr val="FFFFFF"/>
        </a:lt1>
        <a:dk2>
          <a:srgbClr val="663333"/>
        </a:dk2>
        <a:lt2>
          <a:srgbClr val="FFFFFF"/>
        </a:lt2>
        <a:accent1>
          <a:srgbClr val="0099CC"/>
        </a:accent1>
        <a:accent2>
          <a:srgbClr val="FF9900"/>
        </a:accent2>
        <a:accent3>
          <a:srgbClr val="B8ADAD"/>
        </a:accent3>
        <a:accent4>
          <a:srgbClr val="DADADA"/>
        </a:accent4>
        <a:accent5>
          <a:srgbClr val="AACAE2"/>
        </a:accent5>
        <a:accent6>
          <a:srgbClr val="E78A00"/>
        </a:accent6>
        <a:hlink>
          <a:srgbClr val="99CC33"/>
        </a:hlink>
        <a:folHlink>
          <a:srgbClr val="990066"/>
        </a:folHlink>
      </a:clrScheme>
      <a:clrMap bg1="dk2" tx1="lt1" bg2="dk1" tx2="lt2" accent1="accent1" accent2="accent2" accent3="accent3" accent4="accent4" accent5="accent5" accent6="accent6" hlink="hlink" folHlink="folHlink"/>
    </a:extraClrScheme>
    <a:extraClrScheme>
      <a:clrScheme name="Agilent_template 13">
        <a:dk1>
          <a:srgbClr val="000000"/>
        </a:dk1>
        <a:lt1>
          <a:srgbClr val="66CCFF"/>
        </a:lt1>
        <a:dk2>
          <a:srgbClr val="000000"/>
        </a:dk2>
        <a:lt2>
          <a:srgbClr val="999999"/>
        </a:lt2>
        <a:accent1>
          <a:srgbClr val="0099CC"/>
        </a:accent1>
        <a:accent2>
          <a:srgbClr val="FF9900"/>
        </a:accent2>
        <a:accent3>
          <a:srgbClr val="B8E2FF"/>
        </a:accent3>
        <a:accent4>
          <a:srgbClr val="000000"/>
        </a:accent4>
        <a:accent5>
          <a:srgbClr val="AACAE2"/>
        </a:accent5>
        <a:accent6>
          <a:srgbClr val="E78A00"/>
        </a:accent6>
        <a:hlink>
          <a:srgbClr val="99CC33"/>
        </a:hlink>
        <a:folHlink>
          <a:srgbClr val="990066"/>
        </a:folHlink>
      </a:clrScheme>
      <a:clrMap bg1="lt1" tx1="dk1" bg2="lt2" tx2="dk2" accent1="accent1" accent2="accent2" accent3="accent3" accent4="accent4" accent5="accent5" accent6="accent6" hlink="hlink" folHlink="folHlink"/>
    </a:extraClrScheme>
    <a:extraClrScheme>
      <a:clrScheme name="Agilent_template 14">
        <a:dk1>
          <a:srgbClr val="999999"/>
        </a:dk1>
        <a:lt1>
          <a:srgbClr val="FFFFFF"/>
        </a:lt1>
        <a:dk2>
          <a:srgbClr val="CC9933"/>
        </a:dk2>
        <a:lt2>
          <a:srgbClr val="FFFFFF"/>
        </a:lt2>
        <a:accent1>
          <a:srgbClr val="0099CC"/>
        </a:accent1>
        <a:accent2>
          <a:srgbClr val="FF9900"/>
        </a:accent2>
        <a:accent3>
          <a:srgbClr val="E2CAAD"/>
        </a:accent3>
        <a:accent4>
          <a:srgbClr val="DADADA"/>
        </a:accent4>
        <a:accent5>
          <a:srgbClr val="AACAE2"/>
        </a:accent5>
        <a:accent6>
          <a:srgbClr val="E78A00"/>
        </a:accent6>
        <a:hlink>
          <a:srgbClr val="99CC33"/>
        </a:hlink>
        <a:folHlink>
          <a:srgbClr val="990066"/>
        </a:folHlink>
      </a:clrScheme>
      <a:clrMap bg1="dk2" tx1="lt1" bg2="dk1" tx2="lt2" accent1="accent1" accent2="accent2" accent3="accent3" accent4="accent4" accent5="accent5" accent6="accent6" hlink="hlink" folHlink="folHlink"/>
    </a:extraClrScheme>
    <a:extraClrScheme>
      <a:clrScheme name="Agilent_template 15">
        <a:dk1>
          <a:srgbClr val="999999"/>
        </a:dk1>
        <a:lt1>
          <a:srgbClr val="FFFFFF"/>
        </a:lt1>
        <a:dk2>
          <a:srgbClr val="990000"/>
        </a:dk2>
        <a:lt2>
          <a:srgbClr val="FFFFFF"/>
        </a:lt2>
        <a:accent1>
          <a:srgbClr val="0099CC"/>
        </a:accent1>
        <a:accent2>
          <a:srgbClr val="FF9900"/>
        </a:accent2>
        <a:accent3>
          <a:srgbClr val="CAAAAA"/>
        </a:accent3>
        <a:accent4>
          <a:srgbClr val="DADADA"/>
        </a:accent4>
        <a:accent5>
          <a:srgbClr val="AACAE2"/>
        </a:accent5>
        <a:accent6>
          <a:srgbClr val="E78A00"/>
        </a:accent6>
        <a:hlink>
          <a:srgbClr val="99CC33"/>
        </a:hlink>
        <a:folHlink>
          <a:srgbClr val="990066"/>
        </a:folHlink>
      </a:clrScheme>
      <a:clrMap bg1="dk2" tx1="lt1" bg2="dk1" tx2="lt2" accent1="accent1" accent2="accent2" accent3="accent3" accent4="accent4" accent5="accent5" accent6="accent6" hlink="hlink" folHlink="folHlink"/>
    </a:extraClrScheme>
    <a:extraClrScheme>
      <a:clrScheme name="Agilent_template 16">
        <a:dk1>
          <a:srgbClr val="999999"/>
        </a:dk1>
        <a:lt1>
          <a:srgbClr val="FFFFFF"/>
        </a:lt1>
        <a:dk2>
          <a:srgbClr val="999999"/>
        </a:dk2>
        <a:lt2>
          <a:srgbClr val="FFFFFF"/>
        </a:lt2>
        <a:accent1>
          <a:srgbClr val="0099CC"/>
        </a:accent1>
        <a:accent2>
          <a:srgbClr val="FF9900"/>
        </a:accent2>
        <a:accent3>
          <a:srgbClr val="CACACA"/>
        </a:accent3>
        <a:accent4>
          <a:srgbClr val="DADADA"/>
        </a:accent4>
        <a:accent5>
          <a:srgbClr val="AACAE2"/>
        </a:accent5>
        <a:accent6>
          <a:srgbClr val="E78A00"/>
        </a:accent6>
        <a:hlink>
          <a:srgbClr val="99CC33"/>
        </a:hlink>
        <a:folHlink>
          <a:srgbClr val="9900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STS FY11 Planning kate</Template>
  <TotalTime>4637</TotalTime>
  <Words>16663</Words>
  <Application>Microsoft Office PowerPoint</Application>
  <PresentationFormat>On-screen Show (4:3)</PresentationFormat>
  <Paragraphs>2025</Paragraphs>
  <Slides>99</Slides>
  <Notes>98</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99</vt:i4>
      </vt:variant>
    </vt:vector>
  </HeadingPairs>
  <TitlesOfParts>
    <vt:vector size="103" baseType="lpstr">
      <vt:lpstr>blank</vt:lpstr>
      <vt:lpstr>Bitmap Image</vt:lpstr>
      <vt:lpstr>VISIO</vt:lpstr>
      <vt:lpstr>Photo Editor Photo</vt:lpstr>
      <vt:lpstr>Spectrum Analysis Back to Basics</vt:lpstr>
      <vt:lpstr>Agenda</vt:lpstr>
      <vt:lpstr>Analyzer Definitions</vt:lpstr>
      <vt:lpstr>Overview  What is Spectrum Analysis?</vt:lpstr>
      <vt:lpstr>Slide 5</vt:lpstr>
      <vt:lpstr>Overview  Frequency versus Time Domain</vt:lpstr>
      <vt:lpstr>Overview  Types of Measurements Available</vt:lpstr>
      <vt:lpstr>Overview  Different Types of Analyzers</vt:lpstr>
      <vt:lpstr>Overview  Different Types of Analyzers</vt:lpstr>
      <vt:lpstr>Agenda</vt:lpstr>
      <vt:lpstr>Theory of Operation  Swept Spectrum Analyzer Block Diagram</vt:lpstr>
      <vt:lpstr>Theory of Operation  Display terminology</vt:lpstr>
      <vt:lpstr>Theory of Operation  Mixer</vt:lpstr>
      <vt:lpstr>Theory of Operation  IF Filter (Resolution Bandwidth – RBW)</vt:lpstr>
      <vt:lpstr>Theory of Operation  Envelope Detector</vt:lpstr>
      <vt:lpstr>Theory of Operation  Envelope Detector and Detection Types</vt:lpstr>
      <vt:lpstr>Theory of Operation  Average Detector Type</vt:lpstr>
      <vt:lpstr>Theory of Operation  Video Filter (Video Bandwidth – VBW)</vt:lpstr>
      <vt:lpstr>Theory of Operation  Video Filter vs. Trace/Video averaging</vt:lpstr>
      <vt:lpstr>Theory of Operation  Other Components</vt:lpstr>
      <vt:lpstr>Theory of Operation  How it All Works Together - 3 GHz spectrum analyzer</vt:lpstr>
      <vt:lpstr>Agenda</vt:lpstr>
      <vt:lpstr>Key Specifications</vt:lpstr>
      <vt:lpstr>Specifications?   A Definition</vt:lpstr>
      <vt:lpstr>Specifications  Practicing safe spectrum analysis - Safe Hookups to RF Input</vt:lpstr>
      <vt:lpstr>Specifications   Frequency Range</vt:lpstr>
      <vt:lpstr>Slide 27</vt:lpstr>
      <vt:lpstr>Slide 28</vt:lpstr>
      <vt:lpstr>Specifications  Accuracy: Frequency &amp; amplitude</vt:lpstr>
      <vt:lpstr>Specifications  Absolute and Relative Accuracy: Frequency &amp; Amplitude</vt:lpstr>
      <vt:lpstr>Specifications  Accuracy: Frequency Readout Accuracy</vt:lpstr>
      <vt:lpstr>Specifications  Accuracy: Frequency Readout Accuracy Example</vt:lpstr>
      <vt:lpstr>Specifications  Accuracy: Key Amplitude Uncertainty Contributions</vt:lpstr>
      <vt:lpstr>Specifications  Accuracy: Frequency Response</vt:lpstr>
      <vt:lpstr>Specifications  Accuracy: Display Fidelity</vt:lpstr>
      <vt:lpstr>Specifications  Amplitude Accuracy: Reference Level Switching</vt:lpstr>
      <vt:lpstr>Specifications   Amplitude Accuracy - Summary</vt:lpstr>
      <vt:lpstr>Specifications  Resolution</vt:lpstr>
      <vt:lpstr>Specifications  Resolution: Resolution Bandwidth</vt:lpstr>
      <vt:lpstr>Specifications  Resolution: Resolution BW</vt:lpstr>
      <vt:lpstr>Specifications  Resolution BW Selectivity or Shape Factor</vt:lpstr>
      <vt:lpstr>Specifications  Resolution BW Selectivity or Shape Factor</vt:lpstr>
      <vt:lpstr>Specifications  Resolution: RBW Type and Selectivity</vt:lpstr>
      <vt:lpstr>Specifications  Resolution: Noise Sidebands</vt:lpstr>
      <vt:lpstr>Specifications  Resolution: RBW Determines Sweep Time</vt:lpstr>
      <vt:lpstr>Specifications           Resolution: RBW Type Determines Sweep Time</vt:lpstr>
      <vt:lpstr>Specifications  Sensitivity/DANL</vt:lpstr>
      <vt:lpstr>Specifications  Sensitivity/DANL</vt:lpstr>
      <vt:lpstr>Specifications  Sensitivity/DANL</vt:lpstr>
      <vt:lpstr>Specifications  Sensitivity/DANL: IF Filter(RBW)</vt:lpstr>
      <vt:lpstr>Specifications  Sensitivity/DANL: Video BW filter (or Trace Averaging)</vt:lpstr>
      <vt:lpstr>Specifications  Sensitivity/DANL: </vt:lpstr>
      <vt:lpstr>Slide 53</vt:lpstr>
      <vt:lpstr>Slide 54</vt:lpstr>
      <vt:lpstr>Slide 55</vt:lpstr>
      <vt:lpstr>Specifications  Sensitivity/DANL: Summary</vt:lpstr>
      <vt:lpstr>Specifications  Distortion</vt:lpstr>
      <vt:lpstr>Specifications  Distortion</vt:lpstr>
      <vt:lpstr>Specifications  Distortion</vt:lpstr>
      <vt:lpstr>Specifications  Distortion</vt:lpstr>
      <vt:lpstr>Specifications  Distortion – Internal or External?</vt:lpstr>
      <vt:lpstr>Specifications   Spectrum Analyzer Dynamic Range</vt:lpstr>
      <vt:lpstr>Specifications  Dynamic Range</vt:lpstr>
      <vt:lpstr>Specifications  Dynamic Range</vt:lpstr>
      <vt:lpstr>Specifications  Dynamic Range – Distortion, Noise Floor, LO phase noise</vt:lpstr>
      <vt:lpstr>Slide 66</vt:lpstr>
      <vt:lpstr>Specifications  Summary: Optimizing Dynamic Range</vt:lpstr>
      <vt:lpstr>Agenda</vt:lpstr>
      <vt:lpstr>Modern Spectrum Analyzer Block Diagram</vt:lpstr>
      <vt:lpstr>Modern Spectrum Analyzer Block Diagram</vt:lpstr>
      <vt:lpstr>Modern Spectrum Analyzer - Specifications   Digital IF provides improved accuracy</vt:lpstr>
      <vt:lpstr>Modern Spectrum Analyzer Features      Built-in One-Button Power Measurements</vt:lpstr>
      <vt:lpstr>Modern Spectrum Analyzer Features   Application Focused Internal Software (one-button measurements)</vt:lpstr>
      <vt:lpstr>Slide 74</vt:lpstr>
      <vt:lpstr>Slide 75</vt:lpstr>
      <vt:lpstr>Slide 76</vt:lpstr>
      <vt:lpstr>Slide 77</vt:lpstr>
      <vt:lpstr>Slide 78</vt:lpstr>
      <vt:lpstr>Slide 79</vt:lpstr>
      <vt:lpstr>Agilent Vector Signal Analysis Software</vt:lpstr>
      <vt:lpstr>Modern designs demand more bandwidth for capturing high data rate signals and analyzing the quality of digitally modulated bandwidths</vt:lpstr>
      <vt:lpstr>PXA Simplified Block Diagram (160 MHz BW) </vt:lpstr>
      <vt:lpstr>Measurement of Analog IQ Signals</vt:lpstr>
      <vt:lpstr>Slide 84</vt:lpstr>
      <vt:lpstr>PXA 900MHz Wideband IF Output  </vt:lpstr>
      <vt:lpstr>Configuring the PXA for 900 MHz of IF output</vt:lpstr>
      <vt:lpstr>Creating the proper frequency offset</vt:lpstr>
      <vt:lpstr>Configuring the PXA for 900 MHz of IF output</vt:lpstr>
      <vt:lpstr>Agenda</vt:lpstr>
      <vt:lpstr>Slide 90</vt:lpstr>
      <vt:lpstr>Agilent Spectrum Analyzer Families (X-Series)</vt:lpstr>
      <vt:lpstr>Agilent Spectrum Analyzer Families (X-Series)</vt:lpstr>
      <vt:lpstr>Slide 93</vt:lpstr>
      <vt:lpstr>Agilent Spectrum Analyzer Families (Handhelds)</vt:lpstr>
      <vt:lpstr>Agilent Spectrum Analyzer Families (Handhelds)</vt:lpstr>
      <vt:lpstr>Agilent Spectrum Analyzer  Families (Legacy)</vt:lpstr>
      <vt:lpstr>Agenda</vt:lpstr>
      <vt:lpstr>Basic Spectrum Analyzer Application &amp; Product Notes </vt:lpstr>
      <vt:lpstr>Slide 99</vt:lpstr>
    </vt:vector>
  </TitlesOfParts>
  <Company>Agilent Technologies,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Spectrum Analysis Back to Basics</dc:title>
  <dc:creator>Katherine Mueller</dc:creator>
  <cp:lastModifiedBy>Eileen N. Meenan</cp:lastModifiedBy>
  <cp:revision>408</cp:revision>
  <dcterms:created xsi:type="dcterms:W3CDTF">2010-12-04T00:18:29Z</dcterms:created>
  <dcterms:modified xsi:type="dcterms:W3CDTF">2012-01-19T23:34:00Z</dcterms:modified>
</cp:coreProperties>
</file>